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b" ContentType="application/vnd.ms-excel.sheet.binary.macroEnabled.12"/>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slideLayouts/slideLayout10.xml" ContentType="application/vnd.openxmlformats-officedocument.presentationml.slideLayout+xml"/>
  <Override PartName="/ppt/theme/theme3.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slideLayouts/slideLayout19.xml" ContentType="application/vnd.openxmlformats-officedocument.presentationml.slideLayout+xml"/>
  <Override PartName="/ppt/theme/theme6.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8.xml" ContentType="application/vnd.openxmlformats-officedocument.them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9.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tags/tag80.xml" ContentType="application/vnd.openxmlformats-officedocument.presentationml.tags+xml"/>
  <Override PartName="/ppt/tags/tag81.xml" ContentType="application/vnd.openxmlformats-officedocument.presentationml.tags+xml"/>
  <Override PartName="/ppt/notesSlides/notesSlide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4.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5.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6.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7.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notesSlides/notesSlide8.xml" ContentType="application/vnd.openxmlformats-officedocument.presentationml.notesSlide+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notesSlides/notesSlide9.xml" ContentType="application/vnd.openxmlformats-officedocument.presentationml.notesSl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10.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notesSlides/notesSlide11.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12.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notesSlides/notesSlide13.xml" ContentType="application/vnd.openxmlformats-officedocument.presentationml.notesSlide+xml"/>
  <Override PartName="/ppt/tags/tag246.xml" ContentType="application/vnd.openxmlformats-officedocument.presentationml.tags+xml"/>
  <Override PartName="/ppt/notesSlides/notesSlide14.xml" ContentType="application/vnd.openxmlformats-officedocument.presentationml.notesSlid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notesSlides/notesSlide15.xml" ContentType="application/vnd.openxmlformats-officedocument.presentationml.notesSlide+xml"/>
  <Override PartName="/ppt/tags/tag251.xml" ContentType="application/vnd.openxmlformats-officedocument.presentationml.tags+xml"/>
  <Override PartName="/ppt/tags/tag252.xml" ContentType="application/vnd.openxmlformats-officedocument.presentationml.tags+xml"/>
  <Override PartName="/ppt/notesSlides/notesSlide16.xml" ContentType="application/vnd.openxmlformats-officedocument.presentationml.notesSlide+xml"/>
  <Override PartName="/ppt/tags/tag253.xml" ContentType="application/vnd.openxmlformats-officedocument.presentationml.tags+xml"/>
  <Override PartName="/ppt/tags/tag254.xml" ContentType="application/vnd.openxmlformats-officedocument.presentationml.tags+xml"/>
  <Override PartName="/ppt/notesSlides/notesSlide17.xml" ContentType="application/vnd.openxmlformats-officedocument.presentationml.notesSlide+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notesSlides/notesSlide18.xml" ContentType="application/vnd.openxmlformats-officedocument.presentationml.notesSlide+xml"/>
  <Override PartName="/ppt/tags/tag267.xml" ContentType="application/vnd.openxmlformats-officedocument.presentationml.tags+xml"/>
  <Override PartName="/ppt/tags/tag268.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notesSlides/notesSlide19.xml" ContentType="application/vnd.openxmlformats-officedocument.presentationml.notesSlide+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20.xml" ContentType="application/vnd.openxmlformats-officedocument.presentationml.notesSlide+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21.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22.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notesSlides/notesSlide23.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notesSlides/notesSlide24.xml" ContentType="application/vnd.openxmlformats-officedocument.presentationml.notesSlide+xml"/>
  <Override PartName="/ppt/tags/tag303.xml" ContentType="application/vnd.openxmlformats-officedocument.presentationml.tags+xml"/>
  <Override PartName="/ppt/tags/tag304.xml" ContentType="application/vnd.openxmlformats-officedocument.presentationml.tags+xml"/>
  <Override PartName="/ppt/notesSlides/notesSlide25.xml" ContentType="application/vnd.openxmlformats-officedocument.presentationml.notesSlide+xml"/>
  <Override PartName="/ppt/tags/tag305.xml" ContentType="application/vnd.openxmlformats-officedocument.presentationml.tags+xml"/>
  <Override PartName="/ppt/tags/tag306.xml" ContentType="application/vnd.openxmlformats-officedocument.presentationml.tags+xml"/>
  <Override PartName="/ppt/notesSlides/notesSlide26.xml" ContentType="application/vnd.openxmlformats-officedocument.presentationml.notesSlide+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notesSlides/notesSlide27.xml" ContentType="application/vnd.openxmlformats-officedocument.presentationml.notesSlide+xml"/>
  <Override PartName="/ppt/tags/tag313.xml" ContentType="application/vnd.openxmlformats-officedocument.presentationml.tags+xml"/>
  <Override PartName="/ppt/tags/tag314.xml" ContentType="application/vnd.openxmlformats-officedocument.presentationml.tags+xml"/>
  <Override PartName="/ppt/notesSlides/notesSlide28.xml" ContentType="application/vnd.openxmlformats-officedocument.presentationml.notesSlide+xml"/>
  <Override PartName="/ppt/tags/tag315.xml" ContentType="application/vnd.openxmlformats-officedocument.presentationml.tags+xml"/>
  <Override PartName="/ppt/tags/tag316.xml" ContentType="application/vnd.openxmlformats-officedocument.presentationml.tags+xml"/>
  <Override PartName="/ppt/notesSlides/notesSlide29.xml" ContentType="application/vnd.openxmlformats-officedocument.presentationml.notesSlide+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notesSlides/notesSlide30.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notesSlides/notesSlide31.xml" ContentType="application/vnd.openxmlformats-officedocument.presentationml.notesSlide+xml"/>
  <Override PartName="/ppt/tags/tag328.xml" ContentType="application/vnd.openxmlformats-officedocument.presentationml.tags+xml"/>
  <Override PartName="/ppt/tags/tag329.xml" ContentType="application/vnd.openxmlformats-officedocument.presentationml.tags+xml"/>
  <Override PartName="/ppt/notesSlides/notesSlide32.xml" ContentType="application/vnd.openxmlformats-officedocument.presentationml.notesSlide+xml"/>
  <Override PartName="/ppt/tags/tag330.xml" ContentType="application/vnd.openxmlformats-officedocument.presentationml.tags+xml"/>
  <Override PartName="/ppt/tags/tag331.xml" ContentType="application/vnd.openxmlformats-officedocument.presentationml.tags+xml"/>
  <Override PartName="/ppt/notesSlides/notesSlide33.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notesSlides/notesSlide34.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notesSlides/notesSlide35.xml" ContentType="application/vnd.openxmlformats-officedocument.presentationml.notesSlide+xml"/>
  <Override PartName="/ppt/tags/tag336.xml" ContentType="application/vnd.openxmlformats-officedocument.presentationml.tags+xml"/>
  <Override PartName="/ppt/tags/tag337.xml" ContentType="application/vnd.openxmlformats-officedocument.presentationml.tags+xml"/>
  <Override PartName="/ppt/notesSlides/notesSlide36.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notesSlides/notesSlide37.xml" ContentType="application/vnd.openxmlformats-officedocument.presentationml.notesSlide+xml"/>
  <Override PartName="/ppt/tags/tag340.xml" ContentType="application/vnd.openxmlformats-officedocument.presentationml.tags+xml"/>
  <Override PartName="/ppt/tags/tag341.xml" ContentType="application/vnd.openxmlformats-officedocument.presentationml.tags+xml"/>
  <Override PartName="/ppt/notesSlides/notesSlide38.xml" ContentType="application/vnd.openxmlformats-officedocument.presentationml.notesSlide+xml"/>
  <Override PartName="/ppt/tags/tag342.xml" ContentType="application/vnd.openxmlformats-officedocument.presentationml.tags+xml"/>
  <Override PartName="/ppt/tags/tag343.xml" ContentType="application/vnd.openxmlformats-officedocument.presentationml.tags+xml"/>
  <Override PartName="/ppt/notesSlides/notesSlide39.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40.xml" ContentType="application/vnd.openxmlformats-officedocument.presentationml.notesSlide+xml"/>
  <Override PartName="/ppt/tags/tag347.xml" ContentType="application/vnd.openxmlformats-officedocument.presentationml.tags+xml"/>
  <Override PartName="/ppt/tags/tag348.xml" ContentType="application/vnd.openxmlformats-officedocument.presentationml.tags+xml"/>
  <Override PartName="/ppt/notesSlides/notesSlide41.xml" ContentType="application/vnd.openxmlformats-officedocument.presentationml.notesSlide+xml"/>
  <Override PartName="/ppt/tags/tag349.xml" ContentType="application/vnd.openxmlformats-officedocument.presentationml.tags+xml"/>
  <Override PartName="/ppt/tags/tag350.xml" ContentType="application/vnd.openxmlformats-officedocument.presentationml.tags+xml"/>
  <Override PartName="/ppt/notesSlides/notesSlide42.xml" ContentType="application/vnd.openxmlformats-officedocument.presentationml.notesSlide+xml"/>
  <Override PartName="/ppt/tags/tag351.xml" ContentType="application/vnd.openxmlformats-officedocument.presentationml.tags+xml"/>
  <Override PartName="/ppt/tags/tag352.xml" ContentType="application/vnd.openxmlformats-officedocument.presentationml.tags+xml"/>
  <Override PartName="/ppt/notesSlides/notesSlide43.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notesSlides/notesSlide44.xml" ContentType="application/vnd.openxmlformats-officedocument.presentationml.notesSlide+xml"/>
  <Override PartName="/ppt/tags/tag355.xml" ContentType="application/vnd.openxmlformats-officedocument.presentationml.tags+xml"/>
  <Override PartName="/ppt/tags/tag356.xml" ContentType="application/vnd.openxmlformats-officedocument.presentationml.tags+xml"/>
  <Override PartName="/ppt/notesSlides/notesSlide45.xml" ContentType="application/vnd.openxmlformats-officedocument.presentationml.notesSlide+xml"/>
  <Override PartName="/ppt/tags/tag357.xml" ContentType="application/vnd.openxmlformats-officedocument.presentationml.tags+xml"/>
  <Override PartName="/ppt/tags/tag358.xml" ContentType="application/vnd.openxmlformats-officedocument.presentationml.tags+xml"/>
  <Override PartName="/ppt/notesSlides/notesSlide46.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notesSlides/notesSlide47.xml" ContentType="application/vnd.openxmlformats-officedocument.presentationml.notesSlide+xml"/>
  <Override PartName="/ppt/tags/tag361.xml" ContentType="application/vnd.openxmlformats-officedocument.presentationml.tags+xml"/>
  <Override PartName="/ppt/tags/tag362.xml" ContentType="application/vnd.openxmlformats-officedocument.presentationml.tags+xml"/>
  <Override PartName="/ppt/notesSlides/notesSlide48.xml" ContentType="application/vnd.openxmlformats-officedocument.presentationml.notesSlide+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notesSlides/notesSlide49.xml" ContentType="application/vnd.openxmlformats-officedocument.presentationml.notesSlide+xml"/>
  <Override PartName="/ppt/tags/tag369.xml" ContentType="application/vnd.openxmlformats-officedocument.presentationml.tags+xml"/>
  <Override PartName="/ppt/tags/tag370.xml" ContentType="application/vnd.openxmlformats-officedocument.presentationml.tags+xml"/>
  <Override PartName="/ppt/notesSlides/notesSlide50.xml" ContentType="application/vnd.openxmlformats-officedocument.presentationml.notesSlide+xml"/>
  <Override PartName="/ppt/tags/tag371.xml" ContentType="application/vnd.openxmlformats-officedocument.presentationml.tags+xml"/>
  <Override PartName="/ppt/tags/tag372.xml" ContentType="application/vnd.openxmlformats-officedocument.presentationml.tags+xml"/>
  <Override PartName="/ppt/notesSlides/notesSlide51.xml" ContentType="application/vnd.openxmlformats-officedocument.presentationml.notesSlide+xml"/>
  <Override PartName="/ppt/tags/tag373.xml" ContentType="application/vnd.openxmlformats-officedocument.presentationml.tags+xml"/>
  <Override PartName="/ppt/tags/tag374.xml" ContentType="application/vnd.openxmlformats-officedocument.presentationml.tags+xml"/>
  <Override PartName="/ppt/notesSlides/notesSlide52.xml" ContentType="application/vnd.openxmlformats-officedocument.presentationml.notesSlide+xml"/>
  <Override PartName="/ppt/tags/tag375.xml" ContentType="application/vnd.openxmlformats-officedocument.presentationml.tags+xml"/>
  <Override PartName="/ppt/tags/tag376.xml" ContentType="application/vnd.openxmlformats-officedocument.presentationml.tags+xml"/>
  <Override PartName="/ppt/notesSlides/notesSlide53.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notesSlides/notesSlide54.xml" ContentType="application/vnd.openxmlformats-officedocument.presentationml.notesSlide+xml"/>
  <Override PartName="/ppt/tags/tag379.xml" ContentType="application/vnd.openxmlformats-officedocument.presentationml.tags+xml"/>
  <Override PartName="/ppt/tags/tag380.xml" ContentType="application/vnd.openxmlformats-officedocument.presentationml.tags+xml"/>
  <Override PartName="/ppt/notesSlides/notesSlide55.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notesSlides/notesSlide56.xml" ContentType="application/vnd.openxmlformats-officedocument.presentationml.notesSlide+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charts/chart1.xml" ContentType="application/vnd.openxmlformats-officedocument.drawingml.chart+xml"/>
  <Override PartName="/ppt/tags/tag444.xml" ContentType="application/vnd.openxmlformats-officedocument.presentationml.tags+xml"/>
  <Override PartName="/ppt/tags/tag445.xml" ContentType="application/vnd.openxmlformats-officedocument.presentationml.tags+xml"/>
  <Override PartName="/ppt/notesSlides/notesSlide57.xml" ContentType="application/vnd.openxmlformats-officedocument.presentationml.notesSlide+xml"/>
  <Override PartName="/ppt/tags/tag446.xml" ContentType="application/vnd.openxmlformats-officedocument.presentationml.tags+xml"/>
  <Override PartName="/ppt/tags/tag447.xml" ContentType="application/vnd.openxmlformats-officedocument.presentationml.tags+xml"/>
  <Override PartName="/ppt/notesSlides/notesSlide58.xml" ContentType="application/vnd.openxmlformats-officedocument.presentationml.notesSlide+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notesSlides/notesSlide59.xml" ContentType="application/vnd.openxmlformats-officedocument.presentationml.notesSlide+xml"/>
  <Override PartName="/ppt/tags/tag479.xml" ContentType="application/vnd.openxmlformats-officedocument.presentationml.tags+xml"/>
  <Override PartName="/ppt/tags/tag480.xml" ContentType="application/vnd.openxmlformats-officedocument.presentationml.tags+xml"/>
  <Override PartName="/ppt/notesSlides/notesSlide60.xml" ContentType="application/vnd.openxmlformats-officedocument.presentationml.notesSlide+xml"/>
  <Override PartName="/ppt/tags/tag481.xml" ContentType="application/vnd.openxmlformats-officedocument.presentationml.tags+xml"/>
  <Override PartName="/ppt/tags/tag482.xml" ContentType="application/vnd.openxmlformats-officedocument.presentationml.tags+xml"/>
  <Override PartName="/ppt/notesSlides/notesSlide61.xml" ContentType="application/vnd.openxmlformats-officedocument.presentationml.notesSlide+xml"/>
  <Override PartName="/ppt/charts/chart2.xml" ContentType="application/vnd.openxmlformats-officedocument.drawingml.chart+xml"/>
  <Override PartName="/ppt/tags/tag483.xml" ContentType="application/vnd.openxmlformats-officedocument.presentationml.tags+xml"/>
  <Override PartName="/ppt/tags/tag484.xml" ContentType="application/vnd.openxmlformats-officedocument.presentationml.tags+xml"/>
  <Override PartName="/ppt/notesSlides/notesSlide62.xml" ContentType="application/vnd.openxmlformats-officedocument.presentationml.notesSlide+xml"/>
  <Override PartName="/ppt/tags/tag485.xml" ContentType="application/vnd.openxmlformats-officedocument.presentationml.tags+xml"/>
  <Override PartName="/ppt/tags/tag486.xml" ContentType="application/vnd.openxmlformats-officedocument.presentationml.tags+xml"/>
  <Override PartName="/ppt/notesSlides/notesSlide63.xml" ContentType="application/vnd.openxmlformats-officedocument.presentationml.notesSlide+xml"/>
  <Override PartName="/ppt/tags/tag487.xml" ContentType="application/vnd.openxmlformats-officedocument.presentationml.tags+xml"/>
  <Override PartName="/ppt/tags/tag488.xml" ContentType="application/vnd.openxmlformats-officedocument.presentationml.tags+xml"/>
  <Override PartName="/ppt/notesSlides/notesSlide64.xml" ContentType="application/vnd.openxmlformats-officedocument.presentationml.notesSlide+xml"/>
  <Override PartName="/ppt/tags/tag489.xml" ContentType="application/vnd.openxmlformats-officedocument.presentationml.tags+xml"/>
  <Override PartName="/ppt/tags/tag490.xml" ContentType="application/vnd.openxmlformats-officedocument.presentationml.tags+xml"/>
  <Override PartName="/ppt/notesSlides/notesSlide65.xml" ContentType="application/vnd.openxmlformats-officedocument.presentationml.notesSlide+xml"/>
  <Override PartName="/ppt/tags/tag491.xml" ContentType="application/vnd.openxmlformats-officedocument.presentationml.tags+xml"/>
  <Override PartName="/ppt/tags/tag492.xml" ContentType="application/vnd.openxmlformats-officedocument.presentationml.tags+xml"/>
  <Override PartName="/ppt/notesSlides/notesSlide66.xml" ContentType="application/vnd.openxmlformats-officedocument.presentationml.notesSlide+xml"/>
  <Override PartName="/ppt/tags/tag493.xml" ContentType="application/vnd.openxmlformats-officedocument.presentationml.tags+xml"/>
  <Override PartName="/ppt/tags/tag494.xml" ContentType="application/vnd.openxmlformats-officedocument.presentationml.tags+xml"/>
  <Override PartName="/ppt/notesSlides/notesSlide67.xml" ContentType="application/vnd.openxmlformats-officedocument.presentationml.notesSlide+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notesSlides/notesSlide68.xml" ContentType="application/vnd.openxmlformats-officedocument.presentationml.notesSlide+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notesSlides/notesSlide69.xml" ContentType="application/vnd.openxmlformats-officedocument.presentationml.notesSlide+xml"/>
  <Override PartName="/ppt/tags/tag501.xml" ContentType="application/vnd.openxmlformats-officedocument.presentationml.tags+xml"/>
  <Override PartName="/ppt/tags/tag502.xml" ContentType="application/vnd.openxmlformats-officedocument.presentationml.tags+xml"/>
  <Override PartName="/ppt/notesSlides/notesSlide70.xml" ContentType="application/vnd.openxmlformats-officedocument.presentationml.notesSlide+xml"/>
  <Override PartName="/ppt/tags/tag503.xml" ContentType="application/vnd.openxmlformats-officedocument.presentationml.tags+xml"/>
  <Override PartName="/ppt/tags/tag504.xml" ContentType="application/vnd.openxmlformats-officedocument.presentationml.tags+xml"/>
  <Override PartName="/ppt/notesSlides/notesSlide71.xml" ContentType="application/vnd.openxmlformats-officedocument.presentationml.notesSlide+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notesSlides/notesSlide72.xml" ContentType="application/vnd.openxmlformats-officedocument.presentationml.notesSlide+xml"/>
  <Override PartName="/ppt/tags/tag508.xml" ContentType="application/vnd.openxmlformats-officedocument.presentationml.tags+xml"/>
  <Override PartName="/ppt/tags/tag509.xml" ContentType="application/vnd.openxmlformats-officedocument.presentationml.tags+xml"/>
  <Override PartName="/ppt/notesSlides/notesSlide73.xml" ContentType="application/vnd.openxmlformats-officedocument.presentationml.notesSlide+xml"/>
  <Override PartName="/ppt/tags/tag510.xml" ContentType="application/vnd.openxmlformats-officedocument.presentationml.tags+xml"/>
  <Override PartName="/ppt/tags/tag511.xml" ContentType="application/vnd.openxmlformats-officedocument.presentationml.tags+xml"/>
  <Override PartName="/ppt/notesSlides/notesSlide74.xml" ContentType="application/vnd.openxmlformats-officedocument.presentationml.notesSlide+xml"/>
  <Override PartName="/ppt/tags/tag512.xml" ContentType="application/vnd.openxmlformats-officedocument.presentationml.tags+xml"/>
  <Override PartName="/ppt/tags/tag513.xml" ContentType="application/vnd.openxmlformats-officedocument.presentationml.tags+xml"/>
  <Override PartName="/ppt/notesSlides/notesSlide75.xml" ContentType="application/vnd.openxmlformats-officedocument.presentationml.notesSlide+xml"/>
  <Override PartName="/ppt/tags/tag514.xml" ContentType="application/vnd.openxmlformats-officedocument.presentationml.tags+xml"/>
  <Override PartName="/ppt/tags/tag515.xml" ContentType="application/vnd.openxmlformats-officedocument.presentationml.tags+xml"/>
  <Override PartName="/ppt/notesSlides/notesSlide76.xml" ContentType="application/vnd.openxmlformats-officedocument.presentationml.notesSlide+xml"/>
  <Override PartName="/ppt/tags/tag516.xml" ContentType="application/vnd.openxmlformats-officedocument.presentationml.tags+xml"/>
  <Override PartName="/ppt/tags/tag517.xml" ContentType="application/vnd.openxmlformats-officedocument.presentationml.tags+xml"/>
  <Override PartName="/ppt/notesSlides/notesSlide77.xml" ContentType="application/vnd.openxmlformats-officedocument.presentationml.notesSlide+xml"/>
  <Override PartName="/ppt/tags/tag518.xml" ContentType="application/vnd.openxmlformats-officedocument.presentationml.tags+xml"/>
  <Override PartName="/ppt/tags/tag519.xml" ContentType="application/vnd.openxmlformats-officedocument.presentationml.tags+xml"/>
  <Override PartName="/ppt/notesSlides/notesSlide78.xml" ContentType="application/vnd.openxmlformats-officedocument.presentationml.notesSlide+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notesSlides/notesSlide79.xml" ContentType="application/vnd.openxmlformats-officedocument.presentationml.notesSlide+xml"/>
  <Override PartName="/ppt/tags/tag524.xml" ContentType="application/vnd.openxmlformats-officedocument.presentationml.tags+xml"/>
  <Override PartName="/ppt/tags/tag525.xml" ContentType="application/vnd.openxmlformats-officedocument.presentationml.tags+xml"/>
  <Override PartName="/ppt/notesSlides/notesSlide80.xml" ContentType="application/vnd.openxmlformats-officedocument.presentationml.notesSlide+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notesSlides/notesSlide81.xml" ContentType="application/vnd.openxmlformats-officedocument.presentationml.notesSlide+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notesSlides/notesSlide82.xml" ContentType="application/vnd.openxmlformats-officedocument.presentationml.notesSlide+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notesSlides/notesSlide83.xml" ContentType="application/vnd.openxmlformats-officedocument.presentationml.notesSlide+xml"/>
  <Override PartName="/ppt/tags/tag542.xml" ContentType="application/vnd.openxmlformats-officedocument.presentationml.tags+xml"/>
  <Override PartName="/ppt/tags/tag543.xml" ContentType="application/vnd.openxmlformats-officedocument.presentationml.tags+xml"/>
  <Override PartName="/ppt/notesSlides/notesSlide84.xml" ContentType="application/vnd.openxmlformats-officedocument.presentationml.notesSlide+xml"/>
  <Override PartName="/ppt/tags/tag544.xml" ContentType="application/vnd.openxmlformats-officedocument.presentationml.tags+xml"/>
  <Override PartName="/ppt/tags/tag545.xml" ContentType="application/vnd.openxmlformats-officedocument.presentationml.tags+xml"/>
  <Override PartName="/ppt/notesSlides/notesSlide85.xml" ContentType="application/vnd.openxmlformats-officedocument.presentationml.notesSlide+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notesSlides/notesSlide86.xml" ContentType="application/vnd.openxmlformats-officedocument.presentationml.notesSlide+xml"/>
  <Override PartName="/ppt/tags/tag549.xml" ContentType="application/vnd.openxmlformats-officedocument.presentationml.tags+xml"/>
  <Override PartName="/ppt/tags/tag550.xml" ContentType="application/vnd.openxmlformats-officedocument.presentationml.tags+xml"/>
  <Override PartName="/ppt/notesSlides/notesSlide87.xml" ContentType="application/vnd.openxmlformats-officedocument.presentationml.notesSlide+xml"/>
  <Override PartName="/ppt/tags/tag551.xml" ContentType="application/vnd.openxmlformats-officedocument.presentationml.tags+xml"/>
  <Override PartName="/ppt/tags/tag552.xml" ContentType="application/vnd.openxmlformats-officedocument.presentationml.tags+xml"/>
  <Override PartName="/ppt/notesSlides/notesSlide88.xml" ContentType="application/vnd.openxmlformats-officedocument.presentationml.notesSlide+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notesSlides/notesSlide89.xml" ContentType="application/vnd.openxmlformats-officedocument.presentationml.notesSlide+xml"/>
  <Override PartName="/ppt/tags/tag567.xml" ContentType="application/vnd.openxmlformats-officedocument.presentationml.tags+xml"/>
  <Override PartName="/ppt/tags/tag568.xml" ContentType="application/vnd.openxmlformats-officedocument.presentationml.tags+xml"/>
  <Override PartName="/ppt/notesSlides/notesSlide90.xml" ContentType="application/vnd.openxmlformats-officedocument.presentationml.notesSlide+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notesSlides/notesSlide91.xml" ContentType="application/vnd.openxmlformats-officedocument.presentationml.notesSlide+xml"/>
  <Override PartName="/ppt/tags/tag978.xml" ContentType="application/vnd.openxmlformats-officedocument.presentationml.tags+xml"/>
  <Override PartName="/ppt/tags/tag979.xml" ContentType="application/vnd.openxmlformats-officedocument.presentationml.tags+xml"/>
  <Override PartName="/ppt/notesSlides/notesSlide92.xml" ContentType="application/vnd.openxmlformats-officedocument.presentationml.notesSlide+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notesSlides/notesSlide93.xml" ContentType="application/vnd.openxmlformats-officedocument.presentationml.notesSlide+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notesSlides/notesSlide94.xml" ContentType="application/vnd.openxmlformats-officedocument.presentationml.notesSlide+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notesSlides/notesSlide95.xml" ContentType="application/vnd.openxmlformats-officedocument.presentationml.notesSlide+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notesSlides/notesSlide96.xml" ContentType="application/vnd.openxmlformats-officedocument.presentationml.notesSlide+xml"/>
  <Override PartName="/ppt/tags/tag993.xml" ContentType="application/vnd.openxmlformats-officedocument.presentationml.tags+xml"/>
  <Override PartName="/ppt/tags/tag994.xml" ContentType="application/vnd.openxmlformats-officedocument.presentationml.tags+xml"/>
  <Override PartName="/ppt/notesSlides/notesSlide97.xml" ContentType="application/vnd.openxmlformats-officedocument.presentationml.notesSlide+xml"/>
  <Override PartName="/ppt/tags/tag995.xml" ContentType="application/vnd.openxmlformats-officedocument.presentationml.tags+xml"/>
  <Override PartName="/ppt/tags/tag996.xml" ContentType="application/vnd.openxmlformats-officedocument.presentationml.tags+xml"/>
  <Override PartName="/ppt/notesSlides/notesSlide98.xml" ContentType="application/vnd.openxmlformats-officedocument.presentationml.notesSlide+xml"/>
  <Override PartName="/ppt/tags/tag997.xml" ContentType="application/vnd.openxmlformats-officedocument.presentationml.tags+xml"/>
  <Override PartName="/ppt/tags/tag998.xml" ContentType="application/vnd.openxmlformats-officedocument.presentationml.tags+xml"/>
  <Override PartName="/ppt/notesSlides/notesSlide99.xml" ContentType="application/vnd.openxmlformats-officedocument.presentationml.notesSlide+xml"/>
  <Override PartName="/ppt/tags/tag999.xml" ContentType="application/vnd.openxmlformats-officedocument.presentationml.tags+xml"/>
  <Override PartName="/ppt/tags/tag1000.xml" ContentType="application/vnd.openxmlformats-officedocument.presentationml.tags+xml"/>
  <Override PartName="/ppt/notesSlides/notesSlide100.xml" ContentType="application/vnd.openxmlformats-officedocument.presentationml.notesSlide+xml"/>
  <Override PartName="/ppt/tags/tag1001.xml" ContentType="application/vnd.openxmlformats-officedocument.presentationml.tags+xml"/>
  <Override PartName="/ppt/tags/tag1002.xml" ContentType="application/vnd.openxmlformats-officedocument.presentationml.tags+xml"/>
  <Override PartName="/ppt/notesSlides/notesSlide101.xml" ContentType="application/vnd.openxmlformats-officedocument.presentationml.notesSlide+xml"/>
  <Override PartName="/ppt/tags/tag1003.xml" ContentType="application/vnd.openxmlformats-officedocument.presentationml.tags+xml"/>
  <Override PartName="/ppt/tags/tag1004.xml" ContentType="application/vnd.openxmlformats-officedocument.presentationml.tags+xml"/>
  <Override PartName="/ppt/notesSlides/notesSlide102.xml" ContentType="application/vnd.openxmlformats-officedocument.presentationml.notesSlide+xml"/>
  <Override PartName="/ppt/tags/tag1005.xml" ContentType="application/vnd.openxmlformats-officedocument.presentationml.tags+xml"/>
  <Override PartName="/ppt/tags/tag1006.xml" ContentType="application/vnd.openxmlformats-officedocument.presentationml.tags+xml"/>
  <Override PartName="/ppt/notesSlides/notesSlide103.xml" ContentType="application/vnd.openxmlformats-officedocument.presentationml.notesSlide+xml"/>
  <Override PartName="/ppt/tags/tag1007.xml" ContentType="application/vnd.openxmlformats-officedocument.presentationml.tags+xml"/>
  <Override PartName="/ppt/tags/tag1008.xml" ContentType="application/vnd.openxmlformats-officedocument.presentationml.tags+xml"/>
  <Override PartName="/ppt/notesSlides/notesSlide104.xml" ContentType="application/vnd.openxmlformats-officedocument.presentationml.notesSlide+xml"/>
  <Override PartName="/ppt/tags/tag1009.xml" ContentType="application/vnd.openxmlformats-officedocument.presentationml.tags+xml"/>
  <Override PartName="/ppt/tags/tag1010.xml" ContentType="application/vnd.openxmlformats-officedocument.presentationml.tags+xml"/>
  <Override PartName="/ppt/notesSlides/notesSlide105.xml" ContentType="application/vnd.openxmlformats-officedocument.presentationml.notesSlide+xml"/>
  <Override PartName="/ppt/tags/tag1011.xml" ContentType="application/vnd.openxmlformats-officedocument.presentationml.tags+xml"/>
  <Override PartName="/ppt/tags/tag1012.xml" ContentType="application/vnd.openxmlformats-officedocument.presentationml.tags+xml"/>
  <Override PartName="/ppt/notesSlides/notesSlide106.xml" ContentType="application/vnd.openxmlformats-officedocument.presentationml.notesSlide+xml"/>
  <Override PartName="/ppt/tags/tag1013.xml" ContentType="application/vnd.openxmlformats-officedocument.presentationml.tags+xml"/>
  <Override PartName="/ppt/tags/tag1014.xml" ContentType="application/vnd.openxmlformats-officedocument.presentationml.tags+xml"/>
  <Override PartName="/ppt/notesSlides/notesSlide107.xml" ContentType="application/vnd.openxmlformats-officedocument.presentationml.notesSlide+xml"/>
  <Override PartName="/ppt/tags/tag1015.xml" ContentType="application/vnd.openxmlformats-officedocument.presentationml.tags+xml"/>
  <Override PartName="/ppt/tags/tag1016.xml" ContentType="application/vnd.openxmlformats-officedocument.presentationml.tags+xml"/>
  <Override PartName="/ppt/notesSlides/notesSlide108.xml" ContentType="application/vnd.openxmlformats-officedocument.presentationml.notesSlide+xml"/>
  <Override PartName="/ppt/tags/tag1017.xml" ContentType="application/vnd.openxmlformats-officedocument.presentationml.tags+xml"/>
  <Override PartName="/ppt/tags/tag1018.xml" ContentType="application/vnd.openxmlformats-officedocument.presentationml.tags+xml"/>
  <Override PartName="/ppt/notesSlides/notesSlide109.xml" ContentType="application/vnd.openxmlformats-officedocument.presentationml.notesSlide+xml"/>
  <Override PartName="/ppt/tags/tag1019.xml" ContentType="application/vnd.openxmlformats-officedocument.presentationml.tags+xml"/>
  <Override PartName="/ppt/tags/tag1020.xml" ContentType="application/vnd.openxmlformats-officedocument.presentationml.tags+xml"/>
  <Override PartName="/ppt/notesSlides/notesSlide110.xml" ContentType="application/vnd.openxmlformats-officedocument.presentationml.notesSlide+xml"/>
  <Override PartName="/ppt/tags/tag1021.xml" ContentType="application/vnd.openxmlformats-officedocument.presentationml.tags+xml"/>
  <Override PartName="/ppt/tags/tag1022.xml" ContentType="application/vnd.openxmlformats-officedocument.presentationml.tags+xml"/>
  <Override PartName="/ppt/notesSlides/notesSlide111.xml" ContentType="application/vnd.openxmlformats-officedocument.presentationml.notesSlide+xml"/>
  <Override PartName="/ppt/tags/tag1023.xml" ContentType="application/vnd.openxmlformats-officedocument.presentationml.tags+xml"/>
  <Override PartName="/ppt/tags/tag1024.xml" ContentType="application/vnd.openxmlformats-officedocument.presentationml.tags+xml"/>
  <Override PartName="/ppt/notesSlides/notesSlide112.xml" ContentType="application/vnd.openxmlformats-officedocument.presentationml.notesSlide+xml"/>
  <Override PartName="/ppt/tags/tag1025.xml" ContentType="application/vnd.openxmlformats-officedocument.presentationml.tags+xml"/>
  <Override PartName="/ppt/tags/tag1026.xml" ContentType="application/vnd.openxmlformats-officedocument.presentationml.tags+xml"/>
  <Override PartName="/ppt/notesSlides/notesSlide113.xml" ContentType="application/vnd.openxmlformats-officedocument.presentationml.notesSlide+xml"/>
  <Override PartName="/ppt/tags/tag1027.xml" ContentType="application/vnd.openxmlformats-officedocument.presentationml.tags+xml"/>
  <Override PartName="/ppt/tags/tag1028.xml" ContentType="application/vnd.openxmlformats-officedocument.presentationml.tags+xml"/>
  <Override PartName="/ppt/notesSlides/notesSlide114.xml" ContentType="application/vnd.openxmlformats-officedocument.presentationml.notesSlide+xml"/>
  <Override PartName="/ppt/tags/tag1029.xml" ContentType="application/vnd.openxmlformats-officedocument.presentationml.tags+xml"/>
  <Override PartName="/ppt/tags/tag1030.xml" ContentType="application/vnd.openxmlformats-officedocument.presentationml.tags+xml"/>
  <Override PartName="/ppt/notesSlides/notesSlide115.xml" ContentType="application/vnd.openxmlformats-officedocument.presentationml.notesSlide+xml"/>
  <Override PartName="/ppt/tags/tag1031.xml" ContentType="application/vnd.openxmlformats-officedocument.presentationml.tags+xml"/>
  <Override PartName="/ppt/tags/tag1032.xml" ContentType="application/vnd.openxmlformats-officedocument.presentationml.tags+xml"/>
  <Override PartName="/ppt/notesSlides/notesSlide116.xml" ContentType="application/vnd.openxmlformats-officedocument.presentationml.notesSlide+xml"/>
  <Override PartName="/ppt/tags/tag1033.xml" ContentType="application/vnd.openxmlformats-officedocument.presentationml.tags+xml"/>
  <Override PartName="/ppt/tags/tag1034.xml" ContentType="application/vnd.openxmlformats-officedocument.presentationml.tags+xml"/>
  <Override PartName="/ppt/notesSlides/notesSlide117.xml" ContentType="application/vnd.openxmlformats-officedocument.presentationml.notesSlide+xml"/>
  <Override PartName="/ppt/tags/tag1035.xml" ContentType="application/vnd.openxmlformats-officedocument.presentationml.tags+xml"/>
  <Override PartName="/ppt/tags/tag1036.xml" ContentType="application/vnd.openxmlformats-officedocument.presentationml.tags+xml"/>
  <Override PartName="/ppt/notesSlides/notesSlide118.xml" ContentType="application/vnd.openxmlformats-officedocument.presentationml.notesSlide+xml"/>
  <Override PartName="/ppt/tags/tag1037.xml" ContentType="application/vnd.openxmlformats-officedocument.presentationml.tags+xml"/>
  <Override PartName="/ppt/tags/tag1038.xml" ContentType="application/vnd.openxmlformats-officedocument.presentationml.tags+xml"/>
  <Override PartName="/ppt/notesSlides/notesSlide119.xml" ContentType="application/vnd.openxmlformats-officedocument.presentationml.notesSlide+xml"/>
  <Override PartName="/ppt/tags/tag1039.xml" ContentType="application/vnd.openxmlformats-officedocument.presentationml.tags+xml"/>
  <Override PartName="/ppt/tags/tag1040.xml" ContentType="application/vnd.openxmlformats-officedocument.presentationml.tags+xml"/>
  <Override PartName="/ppt/notesSlides/notesSlide120.xml" ContentType="application/vnd.openxmlformats-officedocument.presentationml.notesSlide+xml"/>
  <Override PartName="/ppt/tags/tag1041.xml" ContentType="application/vnd.openxmlformats-officedocument.presentationml.tags+xml"/>
  <Override PartName="/ppt/tags/tag1042.xml" ContentType="application/vnd.openxmlformats-officedocument.presentationml.tags+xml"/>
  <Override PartName="/ppt/notesSlides/notesSlide121.xml" ContentType="application/vnd.openxmlformats-officedocument.presentationml.notesSlide+xml"/>
  <Override PartName="/ppt/tags/tag1043.xml" ContentType="application/vnd.openxmlformats-officedocument.presentationml.tags+xml"/>
  <Override PartName="/ppt/tags/tag1044.xml" ContentType="application/vnd.openxmlformats-officedocument.presentationml.tags+xml"/>
  <Override PartName="/ppt/notesSlides/notesSlide122.xml" ContentType="application/vnd.openxmlformats-officedocument.presentationml.notesSlide+xml"/>
  <Override PartName="/ppt/tags/tag1045.xml" ContentType="application/vnd.openxmlformats-officedocument.presentationml.tags+xml"/>
  <Override PartName="/ppt/tags/tag1046.xml" ContentType="application/vnd.openxmlformats-officedocument.presentationml.tags+xml"/>
  <Override PartName="/ppt/notesSlides/notesSlide123.xml" ContentType="application/vnd.openxmlformats-officedocument.presentationml.notesSlide+xml"/>
  <Override PartName="/ppt/tags/tag1047.xml" ContentType="application/vnd.openxmlformats-officedocument.presentationml.tags+xml"/>
  <Override PartName="/ppt/tags/tag1048.xml" ContentType="application/vnd.openxmlformats-officedocument.presentationml.tags+xml"/>
  <Override PartName="/ppt/notesSlides/notesSlide124.xml" ContentType="application/vnd.openxmlformats-officedocument.presentationml.notesSlide+xml"/>
  <Override PartName="/ppt/tags/tag1049.xml" ContentType="application/vnd.openxmlformats-officedocument.presentationml.tags+xml"/>
  <Override PartName="/ppt/tags/tag1050.xml" ContentType="application/vnd.openxmlformats-officedocument.presentationml.tags+xml"/>
  <Override PartName="/ppt/notesSlides/notesSlide125.xml" ContentType="application/vnd.openxmlformats-officedocument.presentationml.notesSlide+xml"/>
  <Override PartName="/ppt/tags/tag1051.xml" ContentType="application/vnd.openxmlformats-officedocument.presentationml.tags+xml"/>
  <Override PartName="/ppt/tags/tag1052.xml" ContentType="application/vnd.openxmlformats-officedocument.presentationml.tags+xml"/>
  <Override PartName="/ppt/notesSlides/notesSlide126.xml" ContentType="application/vnd.openxmlformats-officedocument.presentationml.notesSlide+xml"/>
  <Override PartName="/ppt/tags/tag1053.xml" ContentType="application/vnd.openxmlformats-officedocument.presentationml.tags+xml"/>
  <Override PartName="/ppt/tags/tag1054.xml" ContentType="application/vnd.openxmlformats-officedocument.presentationml.tags+xml"/>
  <Override PartName="/ppt/notesSlides/notesSlide127.xml" ContentType="application/vnd.openxmlformats-officedocument.presentationml.notesSlide+xml"/>
  <Override PartName="/ppt/tags/tag1055.xml" ContentType="application/vnd.openxmlformats-officedocument.presentationml.tags+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notesSlides/notesSlide128.xml" ContentType="application/vnd.openxmlformats-officedocument.presentationml.notesSlide+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00" r:id="rId4"/>
    <p:sldMasterId id="2147485130" r:id="rId5"/>
    <p:sldMasterId id="2147485133" r:id="rId6"/>
    <p:sldMasterId id="2147485143" r:id="rId7"/>
    <p:sldMasterId id="2147485148" r:id="rId8"/>
    <p:sldMasterId id="2147485155" r:id="rId9"/>
    <p:sldMasterId id="2147485159" r:id="rId10"/>
    <p:sldMasterId id="2147485167" r:id="rId11"/>
    <p:sldMasterId id="2147485174" r:id="rId12"/>
  </p:sldMasterIdLst>
  <p:notesMasterIdLst>
    <p:notesMasterId r:id="rId222"/>
  </p:notesMasterIdLst>
  <p:handoutMasterIdLst>
    <p:handoutMasterId r:id="rId223"/>
  </p:handoutMasterIdLst>
  <p:sldIdLst>
    <p:sldId id="2147474147" r:id="rId13"/>
    <p:sldId id="2134810193" r:id="rId14"/>
    <p:sldId id="2134810378" r:id="rId15"/>
    <p:sldId id="2147475877" r:id="rId16"/>
    <p:sldId id="2147475919" r:id="rId17"/>
    <p:sldId id="2147475920" r:id="rId18"/>
    <p:sldId id="2147475921" r:id="rId19"/>
    <p:sldId id="2147475922" r:id="rId20"/>
    <p:sldId id="2147475923" r:id="rId21"/>
    <p:sldId id="2147475924" r:id="rId22"/>
    <p:sldId id="2147475925" r:id="rId23"/>
    <p:sldId id="2147475926" r:id="rId24"/>
    <p:sldId id="2147475927" r:id="rId25"/>
    <p:sldId id="2147475928" r:id="rId26"/>
    <p:sldId id="2134810371" r:id="rId27"/>
    <p:sldId id="2147475918" r:id="rId28"/>
    <p:sldId id="2147475878" r:id="rId29"/>
    <p:sldId id="2147475879" r:id="rId30"/>
    <p:sldId id="2147475880" r:id="rId31"/>
    <p:sldId id="2147475881" r:id="rId32"/>
    <p:sldId id="2147475882" r:id="rId33"/>
    <p:sldId id="2147475883" r:id="rId34"/>
    <p:sldId id="2147475884" r:id="rId35"/>
    <p:sldId id="2147475885" r:id="rId36"/>
    <p:sldId id="2147475886" r:id="rId37"/>
    <p:sldId id="2147475574" r:id="rId38"/>
    <p:sldId id="2147475887" r:id="rId39"/>
    <p:sldId id="2147475888" r:id="rId40"/>
    <p:sldId id="2147475889" r:id="rId41"/>
    <p:sldId id="2147475890" r:id="rId42"/>
    <p:sldId id="2147475891" r:id="rId43"/>
    <p:sldId id="2147475892" r:id="rId44"/>
    <p:sldId id="2147475893" r:id="rId45"/>
    <p:sldId id="2147475894" r:id="rId46"/>
    <p:sldId id="2147475895" r:id="rId47"/>
    <p:sldId id="2147475896" r:id="rId48"/>
    <p:sldId id="2147475897" r:id="rId49"/>
    <p:sldId id="2147475898" r:id="rId50"/>
    <p:sldId id="2147475899" r:id="rId51"/>
    <p:sldId id="2147475900" r:id="rId52"/>
    <p:sldId id="2147475901" r:id="rId53"/>
    <p:sldId id="2147475902" r:id="rId54"/>
    <p:sldId id="2147475903" r:id="rId55"/>
    <p:sldId id="2147475904" r:id="rId56"/>
    <p:sldId id="2147475905" r:id="rId57"/>
    <p:sldId id="2147475906" r:id="rId58"/>
    <p:sldId id="2147475907" r:id="rId59"/>
    <p:sldId id="2147475908" r:id="rId60"/>
    <p:sldId id="2147475909" r:id="rId61"/>
    <p:sldId id="2147475910" r:id="rId62"/>
    <p:sldId id="2134810373" r:id="rId63"/>
    <p:sldId id="2147475628" r:id="rId64"/>
    <p:sldId id="2147475929" r:id="rId65"/>
    <p:sldId id="2147474314" r:id="rId66"/>
    <p:sldId id="2147475119" r:id="rId67"/>
    <p:sldId id="2147475761" r:id="rId68"/>
    <p:sldId id="2147475673" r:id="rId69"/>
    <p:sldId id="2147475705" r:id="rId70"/>
    <p:sldId id="2147475861" r:id="rId71"/>
    <p:sldId id="2147475862" r:id="rId72"/>
    <p:sldId id="2147475634" r:id="rId73"/>
    <p:sldId id="2147475863" r:id="rId74"/>
    <p:sldId id="2147475637" r:id="rId75"/>
    <p:sldId id="2147475786" r:id="rId76"/>
    <p:sldId id="2147475640" r:id="rId77"/>
    <p:sldId id="2147475864" r:id="rId78"/>
    <p:sldId id="2147475715" r:id="rId79"/>
    <p:sldId id="2147475794" r:id="rId80"/>
    <p:sldId id="2147475796" r:id="rId81"/>
    <p:sldId id="2147475698" r:id="rId82"/>
    <p:sldId id="2147475699" r:id="rId83"/>
    <p:sldId id="2147475701" r:id="rId84"/>
    <p:sldId id="2147475702" r:id="rId85"/>
    <p:sldId id="2147474220" r:id="rId86"/>
    <p:sldId id="2147475703" r:id="rId87"/>
    <p:sldId id="2147475712" r:id="rId88"/>
    <p:sldId id="2147475788" r:id="rId89"/>
    <p:sldId id="2147475714" r:id="rId90"/>
    <p:sldId id="2147475797" r:id="rId91"/>
    <p:sldId id="2147474288" r:id="rId92"/>
    <p:sldId id="2147475716" r:id="rId93"/>
    <p:sldId id="2147475717" r:id="rId94"/>
    <p:sldId id="2147474261" r:id="rId95"/>
    <p:sldId id="2147475718" r:id="rId96"/>
    <p:sldId id="2147475719" r:id="rId97"/>
    <p:sldId id="2147475789" r:id="rId98"/>
    <p:sldId id="2147475865" r:id="rId99"/>
    <p:sldId id="2147475866" r:id="rId100"/>
    <p:sldId id="2147475868" r:id="rId101"/>
    <p:sldId id="2147475869" r:id="rId102"/>
    <p:sldId id="2147475870" r:id="rId103"/>
    <p:sldId id="2147475721" r:id="rId104"/>
    <p:sldId id="2147475790" r:id="rId105"/>
    <p:sldId id="2147475791" r:id="rId106"/>
    <p:sldId id="2147475935" r:id="rId107"/>
    <p:sldId id="2147475936" r:id="rId108"/>
    <p:sldId id="2147475871" r:id="rId109"/>
    <p:sldId id="2147475799" r:id="rId110"/>
    <p:sldId id="2147475872" r:id="rId111"/>
    <p:sldId id="2147475800" r:id="rId112"/>
    <p:sldId id="2147475725" r:id="rId113"/>
    <p:sldId id="2147474576" r:id="rId114"/>
    <p:sldId id="2147475726" r:id="rId115"/>
    <p:sldId id="2147475727" r:id="rId116"/>
    <p:sldId id="2147475728" r:id="rId117"/>
    <p:sldId id="2147475729" r:id="rId118"/>
    <p:sldId id="2147474387" r:id="rId119"/>
    <p:sldId id="2147474453" r:id="rId120"/>
    <p:sldId id="2147475807" r:id="rId121"/>
    <p:sldId id="2147475808" r:id="rId122"/>
    <p:sldId id="2147475809" r:id="rId123"/>
    <p:sldId id="2147474513" r:id="rId124"/>
    <p:sldId id="2147475822" r:id="rId125"/>
    <p:sldId id="2147475815" r:id="rId126"/>
    <p:sldId id="2147475823" r:id="rId127"/>
    <p:sldId id="2147475816" r:id="rId128"/>
    <p:sldId id="2147474156" r:id="rId129"/>
    <p:sldId id="2147475817" r:id="rId130"/>
    <p:sldId id="2147474469" r:id="rId131"/>
    <p:sldId id="2147475762" r:id="rId132"/>
    <p:sldId id="12324" r:id="rId133"/>
    <p:sldId id="12326" r:id="rId134"/>
    <p:sldId id="2147475759" r:id="rId135"/>
    <p:sldId id="2147475912" r:id="rId136"/>
    <p:sldId id="2147475633" r:id="rId137"/>
    <p:sldId id="2147475818" r:id="rId138"/>
    <p:sldId id="2147475819" r:id="rId139"/>
    <p:sldId id="2147475758" r:id="rId140"/>
    <p:sldId id="2147475914" r:id="rId141"/>
    <p:sldId id="2147475771" r:id="rId142"/>
    <p:sldId id="2147475775" r:id="rId143"/>
    <p:sldId id="2147475773" r:id="rId144"/>
    <p:sldId id="2147474456" r:id="rId145"/>
    <p:sldId id="2147474459" r:id="rId146"/>
    <p:sldId id="2147475873" r:id="rId147"/>
    <p:sldId id="2147475874" r:id="rId148"/>
    <p:sldId id="2147475875" r:id="rId149"/>
    <p:sldId id="2147475876" r:id="rId150"/>
    <p:sldId id="2134810374" r:id="rId151"/>
    <p:sldId id="2147475804" r:id="rId152"/>
    <p:sldId id="2147475932" r:id="rId153"/>
    <p:sldId id="2147475933" r:id="rId154"/>
    <p:sldId id="2147475934" r:id="rId155"/>
    <p:sldId id="2147475911" r:id="rId156"/>
    <p:sldId id="2147474234" r:id="rId157"/>
    <p:sldId id="2147475917" r:id="rId158"/>
    <p:sldId id="2147475916" r:id="rId159"/>
    <p:sldId id="2147475575" r:id="rId160"/>
    <p:sldId id="2147474282" r:id="rId161"/>
    <p:sldId id="2147474550" r:id="rId162"/>
    <p:sldId id="2147475571" r:id="rId163"/>
    <p:sldId id="2147474537" r:id="rId164"/>
    <p:sldId id="2147475576" r:id="rId165"/>
    <p:sldId id="2147475577" r:id="rId166"/>
    <p:sldId id="2147475578" r:id="rId167"/>
    <p:sldId id="2147475579" r:id="rId168"/>
    <p:sldId id="2147475580" r:id="rId169"/>
    <p:sldId id="2147475581" r:id="rId170"/>
    <p:sldId id="2147475582" r:id="rId171"/>
    <p:sldId id="2147475583" r:id="rId172"/>
    <p:sldId id="2147474543" r:id="rId173"/>
    <p:sldId id="2147474175" r:id="rId174"/>
    <p:sldId id="2147475584" r:id="rId175"/>
    <p:sldId id="2147475585" r:id="rId176"/>
    <p:sldId id="2147475589" r:id="rId177"/>
    <p:sldId id="2147475590" r:id="rId178"/>
    <p:sldId id="2134810403" r:id="rId179"/>
    <p:sldId id="2147475591" r:id="rId180"/>
    <p:sldId id="2147475592" r:id="rId181"/>
    <p:sldId id="2147474538" r:id="rId182"/>
    <p:sldId id="2147474169" r:id="rId183"/>
    <p:sldId id="2147474158" r:id="rId184"/>
    <p:sldId id="2147474174" r:id="rId185"/>
    <p:sldId id="2147475593" r:id="rId186"/>
    <p:sldId id="2147474540" r:id="rId187"/>
    <p:sldId id="2147475594" r:id="rId188"/>
    <p:sldId id="2147475586" r:id="rId189"/>
    <p:sldId id="2147475587" r:id="rId190"/>
    <p:sldId id="2147475588" r:id="rId191"/>
    <p:sldId id="2147475595" r:id="rId192"/>
    <p:sldId id="2147475596" r:id="rId193"/>
    <p:sldId id="2147474549" r:id="rId194"/>
    <p:sldId id="2147474148" r:id="rId195"/>
    <p:sldId id="2147474493" r:id="rId196"/>
    <p:sldId id="2147474022" r:id="rId197"/>
    <p:sldId id="2147474502" r:id="rId198"/>
    <p:sldId id="2147474026" r:id="rId199"/>
    <p:sldId id="2134810302" r:id="rId200"/>
    <p:sldId id="2134810303" r:id="rId201"/>
    <p:sldId id="2147474149" r:id="rId202"/>
    <p:sldId id="2147474074" r:id="rId203"/>
    <p:sldId id="2134810504" r:id="rId204"/>
    <p:sldId id="2147474150" r:id="rId205"/>
    <p:sldId id="2147474020" r:id="rId206"/>
    <p:sldId id="2147474023" r:id="rId207"/>
    <p:sldId id="2147474069" r:id="rId208"/>
    <p:sldId id="2147474094" r:id="rId209"/>
    <p:sldId id="1448945329" r:id="rId210"/>
    <p:sldId id="2147474951" r:id="rId211"/>
    <p:sldId id="2134810295" r:id="rId212"/>
    <p:sldId id="15185" r:id="rId213"/>
    <p:sldId id="2147474687" r:id="rId214"/>
    <p:sldId id="2134810200" r:id="rId215"/>
    <p:sldId id="2134810482" r:id="rId216"/>
    <p:sldId id="2134810483" r:id="rId217"/>
    <p:sldId id="2134810484" r:id="rId218"/>
    <p:sldId id="2134810485" r:id="rId219"/>
    <p:sldId id="2134810486" r:id="rId220"/>
    <p:sldId id="2134810487" r:id="rId221"/>
  </p:sldIdLst>
  <p:sldSz cx="12192000" cy="6858000"/>
  <p:notesSz cx="7010400" cy="9296400"/>
  <p:custDataLst>
    <p:tags r:id="rId2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rst Page" id="{A3D1535B-9E67-4625-AAB5-C39E4067D041}">
          <p14:sldIdLst>
            <p14:sldId id="2147474147"/>
            <p14:sldId id="2134810193"/>
          </p14:sldIdLst>
        </p14:section>
        <p14:section name="Executive Overview" id="{D9FB1DCE-58D4-4389-8370-1639DCC34A0B}">
          <p14:sldIdLst>
            <p14:sldId id="2134810378"/>
            <p14:sldId id="2147475877"/>
            <p14:sldId id="2147475919"/>
            <p14:sldId id="2147475920"/>
            <p14:sldId id="2147475921"/>
            <p14:sldId id="2147475922"/>
            <p14:sldId id="2147475923"/>
            <p14:sldId id="2147475924"/>
            <p14:sldId id="2147475925"/>
            <p14:sldId id="2147475926"/>
            <p14:sldId id="2147475927"/>
            <p14:sldId id="2147475928"/>
          </p14:sldIdLst>
        </p14:section>
        <p14:section name="Our Understanding" id="{A52B7466-34A4-48A9-A5A2-6E5714AE48A1}">
          <p14:sldIdLst>
            <p14:sldId id="2134810371"/>
            <p14:sldId id="2147475918"/>
            <p14:sldId id="2147475878"/>
            <p14:sldId id="2147475879"/>
            <p14:sldId id="2147475880"/>
            <p14:sldId id="2147475881"/>
            <p14:sldId id="2147475882"/>
            <p14:sldId id="2147475883"/>
            <p14:sldId id="2147475884"/>
            <p14:sldId id="2147475885"/>
            <p14:sldId id="2147475886"/>
          </p14:sldIdLst>
        </p14:section>
        <p14:section name="Why Booz Allen" id="{EA54A000-392E-439C-B9F6-11A3D7BA4554}">
          <p14:sldIdLst>
            <p14:sldId id="2147475574"/>
            <p14:sldId id="2147475887"/>
            <p14:sldId id="2147475888"/>
            <p14:sldId id="2147475889"/>
            <p14:sldId id="2147475890"/>
            <p14:sldId id="2147475891"/>
            <p14:sldId id="2147475892"/>
            <p14:sldId id="2147475893"/>
            <p14:sldId id="2147475894"/>
            <p14:sldId id="2147475895"/>
            <p14:sldId id="2147475896"/>
            <p14:sldId id="2147475897"/>
            <p14:sldId id="2147475898"/>
            <p14:sldId id="2147475899"/>
            <p14:sldId id="2147475900"/>
            <p14:sldId id="2147475901"/>
            <p14:sldId id="2147475902"/>
            <p14:sldId id="2147475903"/>
            <p14:sldId id="2147475904"/>
            <p14:sldId id="2147475905"/>
            <p14:sldId id="2147475906"/>
            <p14:sldId id="2147475907"/>
            <p14:sldId id="2147475908"/>
            <p14:sldId id="2147475909"/>
            <p14:sldId id="2147475910"/>
          </p14:sldIdLst>
        </p14:section>
        <p14:section name="Approach" id="{D77FC179-81C5-4C83-9591-75AD55BE3DEE}">
          <p14:sldIdLst>
            <p14:sldId id="2134810373"/>
            <p14:sldId id="2147475628"/>
            <p14:sldId id="2147475929"/>
            <p14:sldId id="2147474314"/>
            <p14:sldId id="2147475119"/>
            <p14:sldId id="2147475761"/>
            <p14:sldId id="2147475673"/>
            <p14:sldId id="2147475705"/>
            <p14:sldId id="2147475861"/>
            <p14:sldId id="2147475862"/>
            <p14:sldId id="2147475634"/>
            <p14:sldId id="2147475863"/>
            <p14:sldId id="2147475637"/>
            <p14:sldId id="2147475786"/>
            <p14:sldId id="2147475640"/>
            <p14:sldId id="2147475864"/>
            <p14:sldId id="2147475715"/>
            <p14:sldId id="2147475794"/>
            <p14:sldId id="2147475796"/>
            <p14:sldId id="2147475698"/>
            <p14:sldId id="2147475699"/>
            <p14:sldId id="2147475701"/>
            <p14:sldId id="2147475702"/>
            <p14:sldId id="2147474220"/>
            <p14:sldId id="2147475703"/>
            <p14:sldId id="2147475712"/>
            <p14:sldId id="2147475788"/>
            <p14:sldId id="2147475714"/>
            <p14:sldId id="2147475797"/>
            <p14:sldId id="2147474288"/>
            <p14:sldId id="2147475716"/>
            <p14:sldId id="2147475717"/>
            <p14:sldId id="2147474261"/>
            <p14:sldId id="2147475718"/>
            <p14:sldId id="2147475719"/>
            <p14:sldId id="2147475789"/>
            <p14:sldId id="2147475865"/>
            <p14:sldId id="2147475866"/>
            <p14:sldId id="2147475868"/>
            <p14:sldId id="2147475869"/>
            <p14:sldId id="2147475870"/>
            <p14:sldId id="2147475721"/>
            <p14:sldId id="2147475790"/>
            <p14:sldId id="2147475791"/>
            <p14:sldId id="2147475935"/>
            <p14:sldId id="2147475936"/>
            <p14:sldId id="2147475871"/>
            <p14:sldId id="2147475799"/>
            <p14:sldId id="2147475872"/>
            <p14:sldId id="2147475800"/>
            <p14:sldId id="2147475725"/>
            <p14:sldId id="2147474576"/>
            <p14:sldId id="2147475726"/>
            <p14:sldId id="2147475727"/>
            <p14:sldId id="2147475728"/>
            <p14:sldId id="2147475729"/>
          </p14:sldIdLst>
        </p14:section>
        <p14:section name="Track 2" id="{E339B132-B5C2-4EC1-9E79-A7B1072F95D8}">
          <p14:sldIdLst>
            <p14:sldId id="2147474387"/>
            <p14:sldId id="2147474453"/>
            <p14:sldId id="2147475807"/>
            <p14:sldId id="2147475808"/>
            <p14:sldId id="2147475809"/>
            <p14:sldId id="2147474513"/>
            <p14:sldId id="2147475822"/>
            <p14:sldId id="2147475815"/>
            <p14:sldId id="2147475823"/>
            <p14:sldId id="2147475816"/>
            <p14:sldId id="2147474156"/>
            <p14:sldId id="2147475817"/>
            <p14:sldId id="2147474469"/>
            <p14:sldId id="2147475762"/>
            <p14:sldId id="12324"/>
            <p14:sldId id="12326"/>
            <p14:sldId id="2147475759"/>
            <p14:sldId id="2147475912"/>
            <p14:sldId id="2147475633"/>
            <p14:sldId id="2147475818"/>
            <p14:sldId id="2147475819"/>
            <p14:sldId id="2147475758"/>
            <p14:sldId id="2147475914"/>
            <p14:sldId id="2147475771"/>
            <p14:sldId id="2147475775"/>
            <p14:sldId id="2147475773"/>
          </p14:sldIdLst>
        </p14:section>
        <p14:section name="Track 3" id="{56E9EEFB-0B1E-4FAB-88B6-09DEC01CB9B6}">
          <p14:sldIdLst>
            <p14:sldId id="2147474456"/>
            <p14:sldId id="2147474459"/>
            <p14:sldId id="2147475873"/>
            <p14:sldId id="2147475874"/>
            <p14:sldId id="2147475875"/>
            <p14:sldId id="2147475876"/>
          </p14:sldIdLst>
        </p14:section>
        <p14:section name="Timeline &amp; Team Structure" id="{186CBB4B-87EC-4D1A-A034-67E3A34DA114}">
          <p14:sldIdLst>
            <p14:sldId id="2134810374"/>
            <p14:sldId id="2147475804"/>
            <p14:sldId id="2147475932"/>
            <p14:sldId id="2147475933"/>
            <p14:sldId id="2147475934"/>
            <p14:sldId id="2147475911"/>
            <p14:sldId id="2147474234"/>
            <p14:sldId id="2147475917"/>
            <p14:sldId id="2147475916"/>
          </p14:sldIdLst>
        </p14:section>
        <p14:section name="Qualifications" id="{1EE95253-8561-4C55-8FF7-C28AC0358FD7}">
          <p14:sldIdLst>
            <p14:sldId id="2147475575"/>
            <p14:sldId id="2147474282"/>
            <p14:sldId id="2147474550"/>
            <p14:sldId id="2147475571"/>
            <p14:sldId id="2147474537"/>
            <p14:sldId id="2147475576"/>
            <p14:sldId id="2147475577"/>
            <p14:sldId id="2147475578"/>
            <p14:sldId id="2147475579"/>
            <p14:sldId id="2147475580"/>
            <p14:sldId id="2147475581"/>
            <p14:sldId id="2147475582"/>
            <p14:sldId id="2147475583"/>
            <p14:sldId id="2147474543"/>
            <p14:sldId id="2147474175"/>
            <p14:sldId id="2147475584"/>
            <p14:sldId id="2147475585"/>
            <p14:sldId id="2147475589"/>
            <p14:sldId id="2147475590"/>
            <p14:sldId id="2134810403"/>
            <p14:sldId id="2147475591"/>
            <p14:sldId id="2147475592"/>
            <p14:sldId id="2147474538"/>
            <p14:sldId id="2147474169"/>
            <p14:sldId id="2147474158"/>
            <p14:sldId id="2147474174"/>
            <p14:sldId id="2147475593"/>
            <p14:sldId id="2147474540"/>
            <p14:sldId id="2147475594"/>
            <p14:sldId id="2147475586"/>
            <p14:sldId id="2147475587"/>
            <p14:sldId id="2147475588"/>
            <p14:sldId id="2147475595"/>
            <p14:sldId id="2147475596"/>
          </p14:sldIdLst>
        </p14:section>
        <p14:section name="TEAM RESUMES" id="{9E01F28D-CE48-44EF-9509-1D1C50E320BC}">
          <p14:sldIdLst>
            <p14:sldId id="2147474549"/>
            <p14:sldId id="2147474148"/>
            <p14:sldId id="2147474493"/>
            <p14:sldId id="2147474022"/>
            <p14:sldId id="2147474502"/>
            <p14:sldId id="2147474026"/>
            <p14:sldId id="2134810302"/>
            <p14:sldId id="2134810303"/>
            <p14:sldId id="2147474149"/>
            <p14:sldId id="2147474074"/>
            <p14:sldId id="2134810504"/>
            <p14:sldId id="2147474150"/>
            <p14:sldId id="2147474020"/>
            <p14:sldId id="2147474023"/>
            <p14:sldId id="2147474069"/>
            <p14:sldId id="2147474094"/>
            <p14:sldId id="1448945329"/>
            <p14:sldId id="2147474951"/>
            <p14:sldId id="2134810295"/>
            <p14:sldId id="15185"/>
            <p14:sldId id="2147474687"/>
          </p14:sldIdLst>
        </p14:section>
        <p14:section name="Corporate Documents" id="{7A6C0C7F-F19B-4560-A744-181C6DB74224}">
          <p14:sldIdLst>
            <p14:sldId id="2134810200"/>
            <p14:sldId id="2134810482"/>
            <p14:sldId id="2134810483"/>
            <p14:sldId id="2134810484"/>
            <p14:sldId id="2134810485"/>
            <p14:sldId id="2134810486"/>
            <p14:sldId id="213481048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beily, Nadim [ME]" initials="GN[" lastIdx="1" clrIdx="0">
    <p:extLst>
      <p:ext uri="{19B8F6BF-5375-455C-9EA6-DF929625EA0E}">
        <p15:presenceInfo xmlns:p15="http://schemas.microsoft.com/office/powerpoint/2012/main" userId="S-1-5-21-1314303383-2379350573-4036118543-597895" providerId="AD"/>
      </p:ext>
    </p:extLst>
  </p:cmAuthor>
  <p:cmAuthor id="2" name="Author" initials="A" lastIdx="34" clrIdx="1"/>
  <p:cmAuthor id="3" name="Choueifaty, Nassif [ME]" initials="CN[" lastIdx="1" clrIdx="2">
    <p:extLst>
      <p:ext uri="{19B8F6BF-5375-455C-9EA6-DF929625EA0E}">
        <p15:presenceInfo xmlns:p15="http://schemas.microsoft.com/office/powerpoint/2012/main" userId="S-1-5-21-1314303383-2379350573-4036118543-629732" providerId="AD"/>
      </p:ext>
    </p:extLst>
  </p:cmAuthor>
  <p:cmAuthor id="4" name="Chanouha, Mazen [QAT]" initials="CM[" lastIdx="6" clrIdx="3">
    <p:extLst>
      <p:ext uri="{19B8F6BF-5375-455C-9EA6-DF929625EA0E}">
        <p15:presenceInfo xmlns:p15="http://schemas.microsoft.com/office/powerpoint/2012/main" userId="S-1-5-21-1314303383-2379350573-4036118543-620243" providerId="AD"/>
      </p:ext>
    </p:extLst>
  </p:cmAuthor>
  <p:cmAuthor id="5" name="Mateen, Ahmad [ME]" initials="MA[" lastIdx="8" clrIdx="4">
    <p:extLst>
      <p:ext uri="{19B8F6BF-5375-455C-9EA6-DF929625EA0E}">
        <p15:presenceInfo xmlns:p15="http://schemas.microsoft.com/office/powerpoint/2012/main" userId="S-1-5-21-1314303383-2379350573-4036118543-526602" providerId="AD"/>
      </p:ext>
    </p:extLst>
  </p:cmAuthor>
  <p:cmAuthor id="6" name="Annan, Mohamad [ME]" initials="AM[" lastIdx="6" clrIdx="5">
    <p:extLst>
      <p:ext uri="{19B8F6BF-5375-455C-9EA6-DF929625EA0E}">
        <p15:presenceInfo xmlns:p15="http://schemas.microsoft.com/office/powerpoint/2012/main" userId="S::587947@bah.com::70b64e4e-8185-463e-ab3f-ad1a3ed906f9" providerId="AD"/>
      </p:ext>
    </p:extLst>
  </p:cmAuthor>
  <p:cmAuthor id="7" name="Ariss, Bassel [ME]" initials="AB[" lastIdx="7" clrIdx="6">
    <p:extLst>
      <p:ext uri="{19B8F6BF-5375-455C-9EA6-DF929625EA0E}">
        <p15:presenceInfo xmlns:p15="http://schemas.microsoft.com/office/powerpoint/2012/main" userId="S::593312@bah.com::06559cb4-6e7d-4665-bb2c-ddeada38ec6f" providerId="AD"/>
      </p:ext>
    </p:extLst>
  </p:cmAuthor>
  <p:cmAuthor id="8" name="Daou, Anthony [ME]" initials="DA[" lastIdx="1" clrIdx="7">
    <p:extLst>
      <p:ext uri="{19B8F6BF-5375-455C-9EA6-DF929625EA0E}">
        <p15:presenceInfo xmlns:p15="http://schemas.microsoft.com/office/powerpoint/2012/main" userId="S::609992@bah.com::86a5de9c-9a2a-4a90-b32e-85c74be2081c" providerId="AD"/>
      </p:ext>
    </p:extLst>
  </p:cmAuthor>
  <p:cmAuthor id="9" name="Houbballah, Tarek [ME]" initials="HT[" lastIdx="34" clrIdx="8">
    <p:extLst>
      <p:ext uri="{19B8F6BF-5375-455C-9EA6-DF929625EA0E}">
        <p15:presenceInfo xmlns:p15="http://schemas.microsoft.com/office/powerpoint/2012/main" userId="S::575454@bah.com::cbb344da-432c-454f-877e-1f46fa02bfdf" providerId="AD"/>
      </p:ext>
    </p:extLst>
  </p:cmAuthor>
  <p:cmAuthor id="10" name="Nasrallah, Ziad [ME]" initials="NZ[" lastIdx="44" clrIdx="9">
    <p:extLst>
      <p:ext uri="{19B8F6BF-5375-455C-9EA6-DF929625EA0E}">
        <p15:presenceInfo xmlns:p15="http://schemas.microsoft.com/office/powerpoint/2012/main" userId="S::540395@bah.com::eb0c1af2-cee2-4533-8b23-abb46d3e275d" providerId="AD"/>
      </p:ext>
    </p:extLst>
  </p:cmAuthor>
  <p:cmAuthor id="11" name="Geara, Shannon [ME]" initials="GS[" lastIdx="11" clrIdx="10">
    <p:extLst>
      <p:ext uri="{19B8F6BF-5375-455C-9EA6-DF929625EA0E}">
        <p15:presenceInfo xmlns:p15="http://schemas.microsoft.com/office/powerpoint/2012/main" userId="S::600130@bah.com::a2c83e1a-97ff-4b7c-a2a4-34eae0a40009" providerId="AD"/>
      </p:ext>
    </p:extLst>
  </p:cmAuthor>
  <p:cmAuthor id="12" name="Hajjar, Natacha [ME]" initials="HN[" lastIdx="13" clrIdx="11">
    <p:extLst>
      <p:ext uri="{19B8F6BF-5375-455C-9EA6-DF929625EA0E}">
        <p15:presenceInfo xmlns:p15="http://schemas.microsoft.com/office/powerpoint/2012/main" userId="S::574739@bah.com::a6874170-697f-47a2-b895-e4446bbb6b55" providerId="AD"/>
      </p:ext>
    </p:extLst>
  </p:cmAuthor>
  <p:cmAuthor id="13" name="Kordahi, Jad [ME]" initials="KJ[" lastIdx="1" clrIdx="12">
    <p:extLst>
      <p:ext uri="{19B8F6BF-5375-455C-9EA6-DF929625EA0E}">
        <p15:presenceInfo xmlns:p15="http://schemas.microsoft.com/office/powerpoint/2012/main" userId="S::618101@bah.com::050b565b-09aa-4847-b561-63782e417a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4324"/>
    <a:srgbClr val="007770"/>
    <a:srgbClr val="87AF99"/>
    <a:srgbClr val="ECD7B0"/>
    <a:srgbClr val="C58208"/>
    <a:srgbClr val="D9D9D9"/>
    <a:srgbClr val="81321B"/>
    <a:srgbClr val="5D8B72"/>
    <a:srgbClr val="5F88AD"/>
    <a:srgbClr val="DFDE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7C23A9-8197-4350-B4A1-D86F1236FA94}" v="286" dt="2022-09-26T17:30:43.6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628" autoAdjust="0"/>
    <p:restoredTop sz="95637" autoAdjust="0"/>
  </p:normalViewPr>
  <p:slideViewPr>
    <p:cSldViewPr snapToObjects="1">
      <p:cViewPr varScale="1">
        <p:scale>
          <a:sx n="111" d="100"/>
          <a:sy n="111" d="100"/>
        </p:scale>
        <p:origin x="750" y="102"/>
      </p:cViewPr>
      <p:guideLst/>
    </p:cSldViewPr>
  </p:slideViewPr>
  <p:outlineViewPr>
    <p:cViewPr>
      <p:scale>
        <a:sx n="33" d="100"/>
        <a:sy n="33" d="100"/>
      </p:scale>
      <p:origin x="0" y="-10784"/>
    </p:cViewPr>
  </p:outlineViewPr>
  <p:notesTextViewPr>
    <p:cViewPr>
      <p:scale>
        <a:sx n="3" d="2"/>
        <a:sy n="3" d="2"/>
      </p:scale>
      <p:origin x="0" y="0"/>
    </p:cViewPr>
  </p:notesTextViewPr>
  <p:sorterViewPr>
    <p:cViewPr>
      <p:scale>
        <a:sx n="120" d="100"/>
        <a:sy n="120" d="100"/>
      </p:scale>
      <p:origin x="0" y="-31630"/>
    </p:cViewPr>
  </p:sorterViewPr>
  <p:notesViewPr>
    <p:cSldViewPr snapToObjects="1">
      <p:cViewPr varScale="1">
        <p:scale>
          <a:sx n="44" d="100"/>
          <a:sy n="44" d="100"/>
        </p:scale>
        <p:origin x="2752" y="4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70" Type="http://schemas.openxmlformats.org/officeDocument/2006/relationships/slide" Target="slides/slide158.xml"/><Relationship Id="rId191" Type="http://schemas.openxmlformats.org/officeDocument/2006/relationships/slide" Target="slides/slide179.xml"/><Relationship Id="rId205" Type="http://schemas.openxmlformats.org/officeDocument/2006/relationships/slide" Target="slides/slide193.xml"/><Relationship Id="rId226" Type="http://schemas.openxmlformats.org/officeDocument/2006/relationships/presProps" Target="presProps.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2.xml"/><Relationship Id="rId95" Type="http://schemas.openxmlformats.org/officeDocument/2006/relationships/slide" Target="slides/slide83.xml"/><Relationship Id="rId160" Type="http://schemas.openxmlformats.org/officeDocument/2006/relationships/slide" Target="slides/slide148.xml"/><Relationship Id="rId181" Type="http://schemas.openxmlformats.org/officeDocument/2006/relationships/slide" Target="slides/slide169.xml"/><Relationship Id="rId216" Type="http://schemas.openxmlformats.org/officeDocument/2006/relationships/slide" Target="slides/slide204.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71" Type="http://schemas.openxmlformats.org/officeDocument/2006/relationships/slide" Target="slides/slide159.xml"/><Relationship Id="rId192" Type="http://schemas.openxmlformats.org/officeDocument/2006/relationships/slide" Target="slides/slide180.xml"/><Relationship Id="rId206" Type="http://schemas.openxmlformats.org/officeDocument/2006/relationships/slide" Target="slides/slide194.xml"/><Relationship Id="rId227" Type="http://schemas.openxmlformats.org/officeDocument/2006/relationships/viewProps" Target="viewProps.xml"/><Relationship Id="rId12" Type="http://schemas.openxmlformats.org/officeDocument/2006/relationships/slideMaster" Target="slideMasters/slideMaster9.xml"/><Relationship Id="rId33" Type="http://schemas.openxmlformats.org/officeDocument/2006/relationships/slide" Target="slides/slide21.xml"/><Relationship Id="rId108" Type="http://schemas.openxmlformats.org/officeDocument/2006/relationships/slide" Target="slides/slide96.xml"/><Relationship Id="rId129" Type="http://schemas.openxmlformats.org/officeDocument/2006/relationships/slide" Target="slides/slide117.xml"/><Relationship Id="rId54" Type="http://schemas.openxmlformats.org/officeDocument/2006/relationships/slide" Target="slides/slide42.xml"/><Relationship Id="rId75" Type="http://schemas.openxmlformats.org/officeDocument/2006/relationships/slide" Target="slides/slide63.xml"/><Relationship Id="rId96" Type="http://schemas.openxmlformats.org/officeDocument/2006/relationships/slide" Target="slides/slide84.xml"/><Relationship Id="rId140" Type="http://schemas.openxmlformats.org/officeDocument/2006/relationships/slide" Target="slides/slide128.xml"/><Relationship Id="rId161" Type="http://schemas.openxmlformats.org/officeDocument/2006/relationships/slide" Target="slides/slide149.xml"/><Relationship Id="rId182" Type="http://schemas.openxmlformats.org/officeDocument/2006/relationships/slide" Target="slides/slide170.xml"/><Relationship Id="rId217" Type="http://schemas.openxmlformats.org/officeDocument/2006/relationships/slide" Target="slides/slide205.xml"/><Relationship Id="rId6" Type="http://schemas.openxmlformats.org/officeDocument/2006/relationships/slideMaster" Target="slideMasters/slideMaster3.xml"/><Relationship Id="rId23" Type="http://schemas.openxmlformats.org/officeDocument/2006/relationships/slide" Target="slides/slide11.xml"/><Relationship Id="rId119" Type="http://schemas.openxmlformats.org/officeDocument/2006/relationships/slide" Target="slides/slide107.xml"/><Relationship Id="rId44" Type="http://schemas.openxmlformats.org/officeDocument/2006/relationships/slide" Target="slides/slide32.xml"/><Relationship Id="rId65" Type="http://schemas.openxmlformats.org/officeDocument/2006/relationships/slide" Target="slides/slide53.xml"/><Relationship Id="rId86" Type="http://schemas.openxmlformats.org/officeDocument/2006/relationships/slide" Target="slides/slide74.xml"/><Relationship Id="rId130" Type="http://schemas.openxmlformats.org/officeDocument/2006/relationships/slide" Target="slides/slide118.xml"/><Relationship Id="rId151" Type="http://schemas.openxmlformats.org/officeDocument/2006/relationships/slide" Target="slides/slide139.xml"/><Relationship Id="rId172" Type="http://schemas.openxmlformats.org/officeDocument/2006/relationships/slide" Target="slides/slide160.xml"/><Relationship Id="rId193" Type="http://schemas.openxmlformats.org/officeDocument/2006/relationships/slide" Target="slides/slide181.xml"/><Relationship Id="rId207" Type="http://schemas.openxmlformats.org/officeDocument/2006/relationships/slide" Target="slides/slide195.xml"/><Relationship Id="rId228" Type="http://schemas.openxmlformats.org/officeDocument/2006/relationships/theme" Target="theme/theme1.xml"/><Relationship Id="rId13" Type="http://schemas.openxmlformats.org/officeDocument/2006/relationships/slide" Target="slides/slide1.xml"/><Relationship Id="rId109" Type="http://schemas.openxmlformats.org/officeDocument/2006/relationships/slide" Target="slides/slide97.xml"/><Relationship Id="rId34" Type="http://schemas.openxmlformats.org/officeDocument/2006/relationships/slide" Target="slides/slide22.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20" Type="http://schemas.openxmlformats.org/officeDocument/2006/relationships/slide" Target="slides/slide108.xml"/><Relationship Id="rId141" Type="http://schemas.openxmlformats.org/officeDocument/2006/relationships/slide" Target="slides/slide129.xml"/><Relationship Id="rId7" Type="http://schemas.openxmlformats.org/officeDocument/2006/relationships/slideMaster" Target="slideMasters/slideMaster4.xml"/><Relationship Id="rId162" Type="http://schemas.openxmlformats.org/officeDocument/2006/relationships/slide" Target="slides/slide150.xml"/><Relationship Id="rId183" Type="http://schemas.openxmlformats.org/officeDocument/2006/relationships/slide" Target="slides/slide171.xml"/><Relationship Id="rId218" Type="http://schemas.openxmlformats.org/officeDocument/2006/relationships/slide" Target="slides/slide206.xml"/><Relationship Id="rId24" Type="http://schemas.openxmlformats.org/officeDocument/2006/relationships/slide" Target="slides/slide12.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31" Type="http://schemas.openxmlformats.org/officeDocument/2006/relationships/slide" Target="slides/slide119.xml"/><Relationship Id="rId152" Type="http://schemas.openxmlformats.org/officeDocument/2006/relationships/slide" Target="slides/slide140.xml"/><Relationship Id="rId173" Type="http://schemas.openxmlformats.org/officeDocument/2006/relationships/slide" Target="slides/slide161.xml"/><Relationship Id="rId194" Type="http://schemas.openxmlformats.org/officeDocument/2006/relationships/slide" Target="slides/slide182.xml"/><Relationship Id="rId208" Type="http://schemas.openxmlformats.org/officeDocument/2006/relationships/slide" Target="slides/slide196.xml"/><Relationship Id="rId229" Type="http://schemas.openxmlformats.org/officeDocument/2006/relationships/tableStyles" Target="tableStyles.xml"/><Relationship Id="rId14" Type="http://schemas.openxmlformats.org/officeDocument/2006/relationships/slide" Target="slides/slide2.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8" Type="http://schemas.openxmlformats.org/officeDocument/2006/relationships/slideMaster" Target="slideMasters/slideMaster5.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184" Type="http://schemas.openxmlformats.org/officeDocument/2006/relationships/slide" Target="slides/slide172.xml"/><Relationship Id="rId219" Type="http://schemas.openxmlformats.org/officeDocument/2006/relationships/slide" Target="slides/slide207.xml"/><Relationship Id="rId230" Type="http://schemas.microsoft.com/office/2015/10/relationships/revisionInfo" Target="revisionInfo.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slide" Target="slides/slide162.xml"/><Relationship Id="rId179" Type="http://schemas.openxmlformats.org/officeDocument/2006/relationships/slide" Target="slides/slide167.xml"/><Relationship Id="rId195" Type="http://schemas.openxmlformats.org/officeDocument/2006/relationships/slide" Target="slides/slide183.xml"/><Relationship Id="rId209" Type="http://schemas.openxmlformats.org/officeDocument/2006/relationships/slide" Target="slides/slide197.xml"/><Relationship Id="rId190" Type="http://schemas.openxmlformats.org/officeDocument/2006/relationships/slide" Target="slides/slide178.xml"/><Relationship Id="rId204" Type="http://schemas.openxmlformats.org/officeDocument/2006/relationships/slide" Target="slides/slide192.xml"/><Relationship Id="rId220" Type="http://schemas.openxmlformats.org/officeDocument/2006/relationships/slide" Target="slides/slide208.xml"/><Relationship Id="rId225" Type="http://schemas.openxmlformats.org/officeDocument/2006/relationships/commentAuthors" Target="commentAuthor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slide" Target="slides/slide152.xml"/><Relationship Id="rId169" Type="http://schemas.openxmlformats.org/officeDocument/2006/relationships/slide" Target="slides/slide157.xml"/><Relationship Id="rId185" Type="http://schemas.openxmlformats.org/officeDocument/2006/relationships/slide" Target="slides/slide173.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8.xml"/><Relationship Id="rId210" Type="http://schemas.openxmlformats.org/officeDocument/2006/relationships/slide" Target="slides/slide198.xml"/><Relationship Id="rId215" Type="http://schemas.openxmlformats.org/officeDocument/2006/relationships/slide" Target="slides/slide203.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75" Type="http://schemas.openxmlformats.org/officeDocument/2006/relationships/slide" Target="slides/slide163.xml"/><Relationship Id="rId196" Type="http://schemas.openxmlformats.org/officeDocument/2006/relationships/slide" Target="slides/slide184.xml"/><Relationship Id="rId200" Type="http://schemas.openxmlformats.org/officeDocument/2006/relationships/slide" Target="slides/slide188.xml"/><Relationship Id="rId16" Type="http://schemas.openxmlformats.org/officeDocument/2006/relationships/slide" Target="slides/slide4.xml"/><Relationship Id="rId221" Type="http://schemas.openxmlformats.org/officeDocument/2006/relationships/slide" Target="slides/slide209.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165" Type="http://schemas.openxmlformats.org/officeDocument/2006/relationships/slide" Target="slides/slide153.xml"/><Relationship Id="rId186" Type="http://schemas.openxmlformats.org/officeDocument/2006/relationships/slide" Target="slides/slide174.xml"/><Relationship Id="rId211" Type="http://schemas.openxmlformats.org/officeDocument/2006/relationships/slide" Target="slides/slide199.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slide" Target="slides/slide143.xml"/><Relationship Id="rId176" Type="http://schemas.openxmlformats.org/officeDocument/2006/relationships/slide" Target="slides/slide164.xml"/><Relationship Id="rId197" Type="http://schemas.openxmlformats.org/officeDocument/2006/relationships/slide" Target="slides/slide185.xml"/><Relationship Id="rId201" Type="http://schemas.openxmlformats.org/officeDocument/2006/relationships/slide" Target="slides/slide189.xml"/><Relationship Id="rId222" Type="http://schemas.openxmlformats.org/officeDocument/2006/relationships/notesMaster" Target="notesMasters/notesMaster1.xml"/><Relationship Id="rId17" Type="http://schemas.openxmlformats.org/officeDocument/2006/relationships/slide" Target="slides/slide5.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24" Type="http://schemas.openxmlformats.org/officeDocument/2006/relationships/slide" Target="slides/slide112.xml"/><Relationship Id="rId70" Type="http://schemas.openxmlformats.org/officeDocument/2006/relationships/slide" Target="slides/slide58.xml"/><Relationship Id="rId91" Type="http://schemas.openxmlformats.org/officeDocument/2006/relationships/slide" Target="slides/slide79.xml"/><Relationship Id="rId145" Type="http://schemas.openxmlformats.org/officeDocument/2006/relationships/slide" Target="slides/slide133.xml"/><Relationship Id="rId166" Type="http://schemas.openxmlformats.org/officeDocument/2006/relationships/slide" Target="slides/slide154.xml"/><Relationship Id="rId187" Type="http://schemas.openxmlformats.org/officeDocument/2006/relationships/slide" Target="slides/slide175.xml"/><Relationship Id="rId1" Type="http://schemas.openxmlformats.org/officeDocument/2006/relationships/customXml" Target="../customXml/item1.xml"/><Relationship Id="rId212" Type="http://schemas.openxmlformats.org/officeDocument/2006/relationships/slide" Target="slides/slide200.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60" Type="http://schemas.openxmlformats.org/officeDocument/2006/relationships/slide" Target="slides/slide48.xml"/><Relationship Id="rId81" Type="http://schemas.openxmlformats.org/officeDocument/2006/relationships/slide" Target="slides/slide69.xml"/><Relationship Id="rId135" Type="http://schemas.openxmlformats.org/officeDocument/2006/relationships/slide" Target="slides/slide123.xml"/><Relationship Id="rId156" Type="http://schemas.openxmlformats.org/officeDocument/2006/relationships/slide" Target="slides/slide144.xml"/><Relationship Id="rId177" Type="http://schemas.openxmlformats.org/officeDocument/2006/relationships/slide" Target="slides/slide165.xml"/><Relationship Id="rId198" Type="http://schemas.openxmlformats.org/officeDocument/2006/relationships/slide" Target="slides/slide186.xml"/><Relationship Id="rId202" Type="http://schemas.openxmlformats.org/officeDocument/2006/relationships/slide" Target="slides/slide190.xml"/><Relationship Id="rId223" Type="http://schemas.openxmlformats.org/officeDocument/2006/relationships/handoutMaster" Target="handoutMasters/handoutMaster1.xml"/><Relationship Id="rId18" Type="http://schemas.openxmlformats.org/officeDocument/2006/relationships/slide" Target="slides/slide6.xml"/><Relationship Id="rId39" Type="http://schemas.openxmlformats.org/officeDocument/2006/relationships/slide" Target="slides/slide27.xml"/><Relationship Id="rId50" Type="http://schemas.openxmlformats.org/officeDocument/2006/relationships/slide" Target="slides/slide38.xml"/><Relationship Id="rId104" Type="http://schemas.openxmlformats.org/officeDocument/2006/relationships/slide" Target="slides/slide92.xml"/><Relationship Id="rId125" Type="http://schemas.openxmlformats.org/officeDocument/2006/relationships/slide" Target="slides/slide113.xml"/><Relationship Id="rId146" Type="http://schemas.openxmlformats.org/officeDocument/2006/relationships/slide" Target="slides/slide134.xml"/><Relationship Id="rId167" Type="http://schemas.openxmlformats.org/officeDocument/2006/relationships/slide" Target="slides/slide155.xml"/><Relationship Id="rId188" Type="http://schemas.openxmlformats.org/officeDocument/2006/relationships/slide" Target="slides/slide176.xml"/><Relationship Id="rId71" Type="http://schemas.openxmlformats.org/officeDocument/2006/relationships/slide" Target="slides/slide59.xml"/><Relationship Id="rId92" Type="http://schemas.openxmlformats.org/officeDocument/2006/relationships/slide" Target="slides/slide80.xml"/><Relationship Id="rId213" Type="http://schemas.openxmlformats.org/officeDocument/2006/relationships/slide" Target="slides/slide201.xml"/><Relationship Id="rId2" Type="http://schemas.openxmlformats.org/officeDocument/2006/relationships/customXml" Target="../customXml/item2.xml"/><Relationship Id="rId29" Type="http://schemas.openxmlformats.org/officeDocument/2006/relationships/slide" Target="slides/slide17.xml"/><Relationship Id="rId40" Type="http://schemas.openxmlformats.org/officeDocument/2006/relationships/slide" Target="slides/slide28.xml"/><Relationship Id="rId115" Type="http://schemas.openxmlformats.org/officeDocument/2006/relationships/slide" Target="slides/slide103.xml"/><Relationship Id="rId136" Type="http://schemas.openxmlformats.org/officeDocument/2006/relationships/slide" Target="slides/slide124.xml"/><Relationship Id="rId157" Type="http://schemas.openxmlformats.org/officeDocument/2006/relationships/slide" Target="slides/slide145.xml"/><Relationship Id="rId178" Type="http://schemas.openxmlformats.org/officeDocument/2006/relationships/slide" Target="slides/slide166.xml"/><Relationship Id="rId61" Type="http://schemas.openxmlformats.org/officeDocument/2006/relationships/slide" Target="slides/slide49.xml"/><Relationship Id="rId82" Type="http://schemas.openxmlformats.org/officeDocument/2006/relationships/slide" Target="slides/slide70.xml"/><Relationship Id="rId199" Type="http://schemas.openxmlformats.org/officeDocument/2006/relationships/slide" Target="slides/slide187.xml"/><Relationship Id="rId203" Type="http://schemas.openxmlformats.org/officeDocument/2006/relationships/slide" Target="slides/slide191.xml"/><Relationship Id="rId19" Type="http://schemas.openxmlformats.org/officeDocument/2006/relationships/slide" Target="slides/slide7.xml"/><Relationship Id="rId224" Type="http://schemas.openxmlformats.org/officeDocument/2006/relationships/tags" Target="tags/tag1.xml"/><Relationship Id="rId30" Type="http://schemas.openxmlformats.org/officeDocument/2006/relationships/slide" Target="slides/slide1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slide" Target="slides/slide156.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189" Type="http://schemas.openxmlformats.org/officeDocument/2006/relationships/slide" Target="slides/slide177.xml"/><Relationship Id="rId3" Type="http://schemas.openxmlformats.org/officeDocument/2006/relationships/customXml" Target="../customXml/item3.xml"/><Relationship Id="rId214" Type="http://schemas.openxmlformats.org/officeDocument/2006/relationships/slide" Target="slides/slide20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9279279279279279E-2"/>
          <c:y val="4.4866264020707508E-2"/>
          <c:w val="0.94144144144144148"/>
          <c:h val="0.91026747195858504"/>
        </c:manualLayout>
      </c:layout>
      <c:barChart>
        <c:barDir val="bar"/>
        <c:grouping val="stacked"/>
        <c:varyColors val="0"/>
        <c:ser>
          <c:idx val="0"/>
          <c:order val="0"/>
          <c:spPr>
            <a:solidFill>
              <a:srgbClr val="5F8B2D"/>
            </a:solidFill>
            <a:ln w="9525" algn="ctr">
              <a:solidFill>
                <a:schemeClr val="bg1"/>
              </a:solidFill>
              <a:prstDash val="solid"/>
            </a:ln>
          </c:spPr>
          <c:invertIfNegative val="0"/>
          <c:val>
            <c:numRef>
              <c:f>Sheet1!$A$1:$E$1</c:f>
              <c:numCache>
                <c:formatCode>General</c:formatCode>
                <c:ptCount val="5"/>
                <c:pt idx="0">
                  <c:v>12</c:v>
                </c:pt>
                <c:pt idx="1">
                  <c:v>21</c:v>
                </c:pt>
                <c:pt idx="2">
                  <c:v>9</c:v>
                </c:pt>
                <c:pt idx="3">
                  <c:v>35</c:v>
                </c:pt>
                <c:pt idx="4">
                  <c:v>15</c:v>
                </c:pt>
              </c:numCache>
            </c:numRef>
          </c:val>
          <c:extLst>
            <c:ext xmlns:c16="http://schemas.microsoft.com/office/drawing/2014/chart" uri="{C3380CC4-5D6E-409C-BE32-E72D297353CC}">
              <c16:uniqueId val="{00000000-64CF-4F0A-9245-D98D55A31CA4}"/>
            </c:ext>
          </c:extLst>
        </c:ser>
        <c:ser>
          <c:idx val="1"/>
          <c:order val="1"/>
          <c:spPr>
            <a:solidFill>
              <a:srgbClr val="7DB934"/>
            </a:solidFill>
            <a:ln w="9525" algn="ctr">
              <a:solidFill>
                <a:schemeClr val="bg1"/>
              </a:solidFill>
              <a:prstDash val="solid"/>
            </a:ln>
          </c:spPr>
          <c:invertIfNegative val="0"/>
          <c:val>
            <c:numRef>
              <c:f>Sheet1!$A$2:$E$2</c:f>
              <c:numCache>
                <c:formatCode>General</c:formatCode>
                <c:ptCount val="5"/>
                <c:pt idx="0">
                  <c:v>9</c:v>
                </c:pt>
                <c:pt idx="1">
                  <c:v>15</c:v>
                </c:pt>
                <c:pt idx="2">
                  <c:v>35</c:v>
                </c:pt>
                <c:pt idx="3">
                  <c:v>12</c:v>
                </c:pt>
                <c:pt idx="4">
                  <c:v>21</c:v>
                </c:pt>
              </c:numCache>
            </c:numRef>
          </c:val>
          <c:extLst>
            <c:ext xmlns:c16="http://schemas.microsoft.com/office/drawing/2014/chart" uri="{C3380CC4-5D6E-409C-BE32-E72D297353CC}">
              <c16:uniqueId val="{00000001-64CF-4F0A-9245-D98D55A31CA4}"/>
            </c:ext>
          </c:extLst>
        </c:ser>
        <c:ser>
          <c:idx val="2"/>
          <c:order val="2"/>
          <c:spPr>
            <a:solidFill>
              <a:srgbClr val="B0E06E"/>
            </a:solidFill>
            <a:ln w="9525" algn="ctr">
              <a:solidFill>
                <a:schemeClr val="bg1"/>
              </a:solidFill>
              <a:prstDash val="solid"/>
            </a:ln>
          </c:spPr>
          <c:invertIfNegative val="0"/>
          <c:val>
            <c:numRef>
              <c:f>Sheet1!$A$3:$E$3</c:f>
              <c:numCache>
                <c:formatCode>General</c:formatCode>
                <c:ptCount val="5"/>
                <c:pt idx="0">
                  <c:v>3</c:v>
                </c:pt>
                <c:pt idx="1">
                  <c:v>6</c:v>
                </c:pt>
                <c:pt idx="2">
                  <c:v>1</c:v>
                </c:pt>
                <c:pt idx="3">
                  <c:v>2</c:v>
                </c:pt>
                <c:pt idx="4">
                  <c:v>5</c:v>
                </c:pt>
              </c:numCache>
            </c:numRef>
          </c:val>
          <c:extLst>
            <c:ext xmlns:c16="http://schemas.microsoft.com/office/drawing/2014/chart" uri="{C3380CC4-5D6E-409C-BE32-E72D297353CC}">
              <c16:uniqueId val="{00000002-64CF-4F0A-9245-D98D55A31CA4}"/>
            </c:ext>
          </c:extLst>
        </c:ser>
        <c:ser>
          <c:idx val="3"/>
          <c:order val="3"/>
          <c:spPr>
            <a:solidFill>
              <a:srgbClr val="DAF1A9"/>
            </a:solidFill>
            <a:ln w="9525" algn="ctr">
              <a:solidFill>
                <a:schemeClr val="bg1"/>
              </a:solidFill>
              <a:prstDash val="solid"/>
            </a:ln>
          </c:spPr>
          <c:invertIfNegative val="0"/>
          <c:val>
            <c:numRef>
              <c:f>Sheet1!$A$4:$E$4</c:f>
              <c:numCache>
                <c:formatCode>General</c:formatCode>
                <c:ptCount val="5"/>
                <c:pt idx="0">
                  <c:v>9</c:v>
                </c:pt>
                <c:pt idx="1">
                  <c:v>1</c:v>
                </c:pt>
                <c:pt idx="2">
                  <c:v>15</c:v>
                </c:pt>
                <c:pt idx="3">
                  <c:v>5</c:v>
                </c:pt>
                <c:pt idx="4">
                  <c:v>18</c:v>
                </c:pt>
              </c:numCache>
            </c:numRef>
          </c:val>
          <c:extLst>
            <c:ext xmlns:c16="http://schemas.microsoft.com/office/drawing/2014/chart" uri="{C3380CC4-5D6E-409C-BE32-E72D297353CC}">
              <c16:uniqueId val="{00000003-64CF-4F0A-9245-D98D55A31CA4}"/>
            </c:ext>
          </c:extLst>
        </c:ser>
        <c:dLbls>
          <c:showLegendKey val="0"/>
          <c:showVal val="0"/>
          <c:showCatName val="0"/>
          <c:showSerName val="0"/>
          <c:showPercent val="0"/>
          <c:showBubbleSize val="0"/>
        </c:dLbls>
        <c:gapWidth val="80"/>
        <c:overlap val="100"/>
        <c:axId val="1694726288"/>
        <c:axId val="1"/>
      </c:barChart>
      <c:catAx>
        <c:axId val="1694726288"/>
        <c:scaling>
          <c:orientation val="maxMin"/>
        </c:scaling>
        <c:delete val="0"/>
        <c:axPos val="l"/>
        <c:majorGridlines>
          <c:spPr>
            <a:ln>
              <a:noFill/>
            </a:ln>
          </c:spPr>
        </c:majorGridlines>
        <c:majorTickMark val="none"/>
        <c:minorTickMark val="none"/>
        <c:tickLblPos val="none"/>
        <c:spPr>
          <a:ln w="9525" algn="ctr">
            <a:solidFill>
              <a:schemeClr val="tx1"/>
            </a:solidFill>
            <a:prstDash val="solid"/>
          </a:ln>
        </c:spPr>
        <c:crossAx val="1"/>
        <c:crosses val="min"/>
        <c:auto val="0"/>
        <c:lblAlgn val="ctr"/>
        <c:lblOffset val="100"/>
        <c:noMultiLvlLbl val="0"/>
      </c:catAx>
      <c:valAx>
        <c:axId val="1"/>
        <c:scaling>
          <c:orientation val="minMax"/>
          <c:max val="60"/>
          <c:min val="0"/>
        </c:scaling>
        <c:delete val="1"/>
        <c:axPos val="t"/>
        <c:numFmt formatCode="General" sourceLinked="1"/>
        <c:majorTickMark val="out"/>
        <c:minorTickMark val="none"/>
        <c:tickLblPos val="nextTo"/>
        <c:crossAx val="1694726288"/>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6286701208981E-2"/>
          <c:y val="3.482587064676617E-2"/>
          <c:w val="0.89291882556131263"/>
          <c:h val="0.87810945273631846"/>
        </c:manualLayout>
      </c:layout>
      <c:scatterChart>
        <c:scatterStyle val="lineMarker"/>
        <c:varyColors val="1"/>
        <c:ser>
          <c:idx val="0"/>
          <c:order val="0"/>
          <c:tx>
            <c:strRef>
              <c:f>Sheet1!$C$1</c:f>
              <c:strCache>
                <c:ptCount val="1"/>
                <c:pt idx="0">
                  <c:v>PV</c:v>
                </c:pt>
              </c:strCache>
            </c:strRef>
          </c:tx>
          <c:spPr>
            <a:ln w="8758">
              <a:noFill/>
            </a:ln>
          </c:spPr>
          <c:marker>
            <c:symbol val="circle"/>
            <c:size val="3"/>
            <c:spPr>
              <a:solidFill>
                <a:srgbClr val="000000"/>
              </a:solidFill>
              <a:ln>
                <a:solidFill>
                  <a:srgbClr val="000000"/>
                </a:solidFill>
                <a:prstDash val="solid"/>
              </a:ln>
            </c:spPr>
          </c:marker>
          <c:dPt>
            <c:idx val="0"/>
            <c:bubble3D val="0"/>
            <c:extLst>
              <c:ext xmlns:c16="http://schemas.microsoft.com/office/drawing/2014/chart" uri="{C3380CC4-5D6E-409C-BE32-E72D297353CC}">
                <c16:uniqueId val="{00000001-9E1B-42CE-B1B9-D4886BF5B816}"/>
              </c:ext>
            </c:extLst>
          </c:dPt>
          <c:dPt>
            <c:idx val="1"/>
            <c:bubble3D val="0"/>
            <c:extLst>
              <c:ext xmlns:c16="http://schemas.microsoft.com/office/drawing/2014/chart" uri="{C3380CC4-5D6E-409C-BE32-E72D297353CC}">
                <c16:uniqueId val="{00000003-9E1B-42CE-B1B9-D4886BF5B816}"/>
              </c:ext>
            </c:extLst>
          </c:dPt>
          <c:dPt>
            <c:idx val="2"/>
            <c:bubble3D val="0"/>
            <c:extLst>
              <c:ext xmlns:c16="http://schemas.microsoft.com/office/drawing/2014/chart" uri="{C3380CC4-5D6E-409C-BE32-E72D297353CC}">
                <c16:uniqueId val="{00000005-9E1B-42CE-B1B9-D4886BF5B816}"/>
              </c:ext>
            </c:extLst>
          </c:dPt>
          <c:dPt>
            <c:idx val="3"/>
            <c:bubble3D val="0"/>
            <c:extLst>
              <c:ext xmlns:c16="http://schemas.microsoft.com/office/drawing/2014/chart" uri="{C3380CC4-5D6E-409C-BE32-E72D297353CC}">
                <c16:uniqueId val="{00000007-9E1B-42CE-B1B9-D4886BF5B816}"/>
              </c:ext>
            </c:extLst>
          </c:dPt>
          <c:dPt>
            <c:idx val="4"/>
            <c:bubble3D val="0"/>
            <c:extLst>
              <c:ext xmlns:c16="http://schemas.microsoft.com/office/drawing/2014/chart" uri="{C3380CC4-5D6E-409C-BE32-E72D297353CC}">
                <c16:uniqueId val="{00000009-9E1B-42CE-B1B9-D4886BF5B816}"/>
              </c:ext>
            </c:extLst>
          </c:dPt>
          <c:xVal>
            <c:numRef>
              <c:f>Sheet1!$B$2:$B$7</c:f>
              <c:numCache>
                <c:formatCode>General</c:formatCode>
                <c:ptCount val="5"/>
                <c:pt idx="0">
                  <c:v>4.8499999999999996</c:v>
                </c:pt>
                <c:pt idx="1">
                  <c:v>2.85</c:v>
                </c:pt>
                <c:pt idx="2">
                  <c:v>4.5</c:v>
                </c:pt>
                <c:pt idx="3">
                  <c:v>3.3</c:v>
                </c:pt>
                <c:pt idx="4">
                  <c:v>3.1</c:v>
                </c:pt>
              </c:numCache>
            </c:numRef>
          </c:xVal>
          <c:yVal>
            <c:numRef>
              <c:f>Sheet1!$C$2:$C$7</c:f>
              <c:numCache>
                <c:formatCode>"$"#,##0_);[Red]\("$"#,##0\)</c:formatCode>
                <c:ptCount val="5"/>
                <c:pt idx="0">
                  <c:v>12716426</c:v>
                </c:pt>
                <c:pt idx="1">
                  <c:v>14791484</c:v>
                </c:pt>
                <c:pt idx="2">
                  <c:v>17349409</c:v>
                </c:pt>
                <c:pt idx="3">
                  <c:v>13000000</c:v>
                </c:pt>
                <c:pt idx="4" formatCode="General">
                  <c:v>16000000</c:v>
                </c:pt>
              </c:numCache>
            </c:numRef>
          </c:yVal>
          <c:smooth val="0"/>
          <c:extLst>
            <c:ext xmlns:c16="http://schemas.microsoft.com/office/drawing/2014/chart" uri="{C3380CC4-5D6E-409C-BE32-E72D297353CC}">
              <c16:uniqueId val="{0000000A-9E1B-42CE-B1B9-D4886BF5B816}"/>
            </c:ext>
          </c:extLst>
        </c:ser>
        <c:dLbls>
          <c:showLegendKey val="0"/>
          <c:showVal val="0"/>
          <c:showCatName val="0"/>
          <c:showSerName val="0"/>
          <c:showPercent val="0"/>
          <c:showBubbleSize val="0"/>
        </c:dLbls>
        <c:axId val="320845279"/>
        <c:axId val="1"/>
      </c:scatterChart>
      <c:valAx>
        <c:axId val="320845279"/>
        <c:scaling>
          <c:orientation val="minMax"/>
          <c:max val="5"/>
          <c:min val="2"/>
        </c:scaling>
        <c:delete val="0"/>
        <c:axPos val="b"/>
        <c:numFmt formatCode="General" sourceLinked="1"/>
        <c:majorTickMark val="out"/>
        <c:minorTickMark val="none"/>
        <c:tickLblPos val="nextTo"/>
        <c:spPr>
          <a:ln w="1460">
            <a:solidFill>
              <a:schemeClr val="tx1"/>
            </a:solidFill>
            <a:prstDash val="solid"/>
          </a:ln>
        </c:spPr>
        <c:txPr>
          <a:bodyPr rot="0" vert="horz"/>
          <a:lstStyle/>
          <a:p>
            <a:pPr>
              <a:defRPr/>
            </a:pPr>
            <a:endParaRPr lang="en-US"/>
          </a:p>
        </c:txPr>
        <c:crossAx val="1"/>
        <c:crosses val="max"/>
        <c:crossBetween val="midCat"/>
        <c:majorUnit val="0.5"/>
        <c:minorUnit val="0.5"/>
      </c:valAx>
      <c:valAx>
        <c:axId val="1"/>
        <c:scaling>
          <c:orientation val="maxMin"/>
          <c:max val="20000000"/>
          <c:min val="10000000"/>
        </c:scaling>
        <c:delete val="0"/>
        <c:axPos val="l"/>
        <c:numFmt formatCode="&quot;$&quot;#,##0_);[Red]\(&quot;$&quot;#,##0\)" sourceLinked="1"/>
        <c:majorTickMark val="out"/>
        <c:minorTickMark val="none"/>
        <c:tickLblPos val="nextTo"/>
        <c:spPr>
          <a:ln w="1460">
            <a:solidFill>
              <a:schemeClr val="tx1"/>
            </a:solidFill>
            <a:prstDash val="solid"/>
          </a:ln>
        </c:spPr>
        <c:txPr>
          <a:bodyPr rot="0" vert="horz"/>
          <a:lstStyle/>
          <a:p>
            <a:pPr>
              <a:defRPr/>
            </a:pPr>
            <a:endParaRPr lang="en-US"/>
          </a:p>
        </c:txPr>
        <c:crossAx val="320845279"/>
        <c:crossesAt val="2"/>
        <c:crossBetween val="midCat"/>
        <c:majorUnit val="2000000"/>
        <c:dispUnits>
          <c:builtInUnit val="millions"/>
        </c:dispUnits>
      </c:valAx>
      <c:spPr>
        <a:noFill/>
        <a:ln w="11677">
          <a:noFill/>
        </a:ln>
      </c:spPr>
    </c:plotArea>
    <c:plotVisOnly val="1"/>
    <c:dispBlanksAs val="gap"/>
    <c:showDLblsOverMax val="0"/>
  </c:chart>
  <c:spPr>
    <a:noFill/>
    <a:ln>
      <a:noFill/>
    </a:ln>
  </c:spPr>
  <c:txPr>
    <a:bodyPr/>
    <a:lstStyle/>
    <a:p>
      <a:pPr>
        <a:defRPr sz="1000" b="0" i="0" u="none" strike="noStrike" baseline="0">
          <a:solidFill>
            <a:schemeClr val="tx1"/>
          </a:solidFill>
          <a:latin typeface="Arial"/>
          <a:ea typeface="Arial"/>
          <a:cs typeface="Arial"/>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5CF056-B819-46AF-9083-24C1DC860198}"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C81196FC-B7F2-4184-A105-4771741398F6}">
      <dgm:prSet phldrT="[Text]" custT="1"/>
      <dgm:spPr>
        <a:gradFill flip="none" rotWithShape="0">
          <a:gsLst>
            <a:gs pos="0">
              <a:schemeClr val="accent1">
                <a:alpha val="60000"/>
              </a:schemeClr>
            </a:gs>
            <a:gs pos="68000">
              <a:schemeClr val="accent1">
                <a:lumMod val="20000"/>
                <a:lumOff val="80000"/>
              </a:schemeClr>
            </a:gs>
          </a:gsLst>
          <a:path path="circle">
            <a:fillToRect l="50000" t="50000" r="50000" b="50000"/>
          </a:path>
          <a:tileRect/>
        </a:gradFill>
        <a:ln>
          <a:solidFill>
            <a:schemeClr val="accent1"/>
          </a:solidFill>
        </a:ln>
      </dgm:spPr>
      <dgm:t>
        <a:bodyPr/>
        <a:lstStyle/>
        <a:p>
          <a:r>
            <a:rPr lang="en-US" sz="1000" dirty="0">
              <a:solidFill>
                <a:schemeClr val="tx1"/>
              </a:solidFill>
            </a:rPr>
            <a:t>Successful Future Cyber Defense Program</a:t>
          </a:r>
        </a:p>
      </dgm:t>
    </dgm:pt>
    <dgm:pt modelId="{BED0C365-2539-4684-B32C-86F3740B7E0F}" type="parTrans" cxnId="{BE06889D-8D41-4330-B487-75B57C0B156E}">
      <dgm:prSet/>
      <dgm:spPr/>
      <dgm:t>
        <a:bodyPr/>
        <a:lstStyle/>
        <a:p>
          <a:endParaRPr lang="en-US"/>
        </a:p>
      </dgm:t>
    </dgm:pt>
    <dgm:pt modelId="{7B30CB04-A5DC-45FC-B325-1767DF7A9821}" type="sibTrans" cxnId="{BE06889D-8D41-4330-B487-75B57C0B156E}">
      <dgm:prSet/>
      <dgm:spPr/>
      <dgm:t>
        <a:bodyPr/>
        <a:lstStyle/>
        <a:p>
          <a:endParaRPr lang="en-US"/>
        </a:p>
      </dgm:t>
    </dgm:pt>
    <dgm:pt modelId="{744C3319-4350-4F57-87D0-30D62054FD61}">
      <dgm:prSet phldrT="[Text]" custT="1"/>
      <dgm:spPr>
        <a:solidFill>
          <a:schemeClr val="accent1"/>
        </a:solidFill>
      </dgm:spPr>
      <dgm:t>
        <a:bodyPr/>
        <a:lstStyle/>
        <a:p>
          <a:r>
            <a:rPr lang="en-US" sz="1100" b="1" dirty="0">
              <a:solidFill>
                <a:schemeClr val="bg1"/>
              </a:solidFill>
            </a:rPr>
            <a:t>Requirements</a:t>
          </a:r>
        </a:p>
      </dgm:t>
    </dgm:pt>
    <dgm:pt modelId="{764EA785-6472-43BE-BFAE-B38A44C8CDA3}" type="parTrans" cxnId="{119D0B81-B0BB-422A-B63E-44B98265EC51}">
      <dgm:prSet/>
      <dgm:spPr>
        <a:solidFill>
          <a:schemeClr val="tx2"/>
        </a:solidFill>
      </dgm:spPr>
      <dgm:t>
        <a:bodyPr/>
        <a:lstStyle/>
        <a:p>
          <a:endParaRPr lang="en-US"/>
        </a:p>
      </dgm:t>
    </dgm:pt>
    <dgm:pt modelId="{A3FAFCCC-E0FA-423E-B22D-E55E3A80442B}" type="sibTrans" cxnId="{119D0B81-B0BB-422A-B63E-44B98265EC51}">
      <dgm:prSet/>
      <dgm:spPr/>
      <dgm:t>
        <a:bodyPr/>
        <a:lstStyle/>
        <a:p>
          <a:endParaRPr lang="en-US"/>
        </a:p>
      </dgm:t>
    </dgm:pt>
    <dgm:pt modelId="{3F447781-C2F0-493B-AE43-5BC798985A8C}">
      <dgm:prSet phldrT="[Text]" custT="1"/>
      <dgm:spPr>
        <a:solidFill>
          <a:srgbClr val="5D7D95"/>
        </a:solidFill>
        <a:ln w="12700" cap="flat" cmpd="sng" algn="ctr">
          <a:solidFill>
            <a:srgbClr val="FFFFFF">
              <a:hueOff val="0"/>
              <a:satOff val="0"/>
              <a:lumOff val="0"/>
              <a:alphaOff val="0"/>
            </a:srgbClr>
          </a:solidFill>
          <a:prstDash val="solid"/>
          <a:miter lim="800000"/>
        </a:ln>
        <a:effectLst/>
      </dgm:spPr>
      <dgm:t>
        <a:bodyPr spcFirstLastPara="0" vert="horz" wrap="square" lIns="19050" tIns="19050" rIns="19050" bIns="19050" numCol="1" spcCol="1270" anchor="ctr" anchorCtr="0"/>
        <a:lstStyle/>
        <a:p>
          <a:pPr marL="0" lvl="0" indent="0" algn="ctr" defTabSz="444500">
            <a:lnSpc>
              <a:spcPct val="90000"/>
            </a:lnSpc>
            <a:spcBef>
              <a:spcPct val="0"/>
            </a:spcBef>
            <a:spcAft>
              <a:spcPct val="35000"/>
            </a:spcAft>
            <a:buNone/>
          </a:pPr>
          <a:r>
            <a:rPr lang="en-US" sz="1100" b="1" kern="1200" dirty="0">
              <a:solidFill>
                <a:srgbClr val="FFFFFF"/>
              </a:solidFill>
              <a:latin typeface="Calibri" panose="020F0502020204030204"/>
              <a:ea typeface="+mn-ea"/>
              <a:cs typeface="+mn-cs"/>
            </a:rPr>
            <a:t>Capabilities</a:t>
          </a:r>
        </a:p>
      </dgm:t>
    </dgm:pt>
    <dgm:pt modelId="{57C724C5-389F-4B81-B823-66A97187E7DE}" type="parTrans" cxnId="{12A47D74-5F0D-4859-9F5F-ACF1FE22B47E}">
      <dgm:prSet/>
      <dgm:spPr>
        <a:solidFill>
          <a:schemeClr val="tx2"/>
        </a:solidFill>
      </dgm:spPr>
      <dgm:t>
        <a:bodyPr/>
        <a:lstStyle/>
        <a:p>
          <a:endParaRPr lang="en-US"/>
        </a:p>
      </dgm:t>
    </dgm:pt>
    <dgm:pt modelId="{99377DE1-E424-49B7-A945-C0C971D5045C}" type="sibTrans" cxnId="{12A47D74-5F0D-4859-9F5F-ACF1FE22B47E}">
      <dgm:prSet/>
      <dgm:spPr/>
      <dgm:t>
        <a:bodyPr/>
        <a:lstStyle/>
        <a:p>
          <a:endParaRPr lang="en-US"/>
        </a:p>
      </dgm:t>
    </dgm:pt>
    <dgm:pt modelId="{35B6A2FD-29EE-4BDB-94EE-8A9C24CCB4AC}">
      <dgm:prSet phldrT="[Text]" custT="1"/>
      <dgm:spPr>
        <a:solidFill>
          <a:srgbClr val="5D7D95"/>
        </a:solidFill>
        <a:ln w="12700" cap="flat" cmpd="sng" algn="ctr">
          <a:solidFill>
            <a:srgbClr val="FFFFFF">
              <a:hueOff val="0"/>
              <a:satOff val="0"/>
              <a:lumOff val="0"/>
              <a:alphaOff val="0"/>
            </a:srgbClr>
          </a:solidFill>
          <a:prstDash val="solid"/>
          <a:miter lim="800000"/>
        </a:ln>
        <a:effectLst/>
      </dgm:spPr>
      <dgm:t>
        <a:bodyPr spcFirstLastPara="0" vert="horz" wrap="square" lIns="19050" tIns="19050" rIns="19050" bIns="19050" numCol="1" spcCol="1270" anchor="ctr" anchorCtr="0"/>
        <a:lstStyle/>
        <a:p>
          <a:r>
            <a:rPr lang="en-US" sz="1100" b="1" kern="1200" dirty="0">
              <a:solidFill>
                <a:srgbClr val="FFFFFF"/>
              </a:solidFill>
              <a:latin typeface="Calibri" panose="020F0502020204030204"/>
              <a:ea typeface="+mn-ea"/>
              <a:cs typeface="+mn-cs"/>
            </a:rPr>
            <a:t>Org</a:t>
          </a:r>
          <a:r>
            <a:rPr lang="en-US" sz="1100" kern="1200" dirty="0">
              <a:solidFill>
                <a:schemeClr val="tx1">
                  <a:lumMod val="65000"/>
                  <a:lumOff val="35000"/>
                </a:schemeClr>
              </a:solidFill>
            </a:rPr>
            <a:t>. </a:t>
          </a:r>
          <a:r>
            <a:rPr lang="en-US" sz="1100" b="1" kern="1200" dirty="0">
              <a:solidFill>
                <a:srgbClr val="FFFFFF"/>
              </a:solidFill>
              <a:latin typeface="Calibri" panose="020F0502020204030204"/>
              <a:ea typeface="+mn-ea"/>
              <a:cs typeface="+mn-cs"/>
            </a:rPr>
            <a:t>Model</a:t>
          </a:r>
        </a:p>
      </dgm:t>
    </dgm:pt>
    <dgm:pt modelId="{B30B6F8E-EF78-4B18-B7C3-CF02584FB220}" type="parTrans" cxnId="{3EFE5C93-41D6-4783-B380-20EFF382C566}">
      <dgm:prSet/>
      <dgm:spPr>
        <a:solidFill>
          <a:schemeClr val="tx2"/>
        </a:solidFill>
      </dgm:spPr>
      <dgm:t>
        <a:bodyPr/>
        <a:lstStyle/>
        <a:p>
          <a:endParaRPr lang="en-US"/>
        </a:p>
      </dgm:t>
    </dgm:pt>
    <dgm:pt modelId="{B45924BD-E6BD-4669-9EAF-31449CE214F4}" type="sibTrans" cxnId="{3EFE5C93-41D6-4783-B380-20EFF382C566}">
      <dgm:prSet/>
      <dgm:spPr/>
      <dgm:t>
        <a:bodyPr/>
        <a:lstStyle/>
        <a:p>
          <a:endParaRPr lang="en-US"/>
        </a:p>
      </dgm:t>
    </dgm:pt>
    <dgm:pt modelId="{B88D98C8-2675-44ED-8D12-687BD510A6D4}" type="pres">
      <dgm:prSet presAssocID="{1B5CF056-B819-46AF-9083-24C1DC860198}" presName="cycle" presStyleCnt="0">
        <dgm:presLayoutVars>
          <dgm:chMax val="1"/>
          <dgm:dir/>
          <dgm:animLvl val="ctr"/>
          <dgm:resizeHandles val="exact"/>
        </dgm:presLayoutVars>
      </dgm:prSet>
      <dgm:spPr/>
    </dgm:pt>
    <dgm:pt modelId="{EF255A8C-D74A-45D2-B73A-5D217253B46F}" type="pres">
      <dgm:prSet presAssocID="{C81196FC-B7F2-4184-A105-4771741398F6}" presName="centerShape" presStyleLbl="node0" presStyleIdx="0" presStyleCnt="1"/>
      <dgm:spPr/>
    </dgm:pt>
    <dgm:pt modelId="{645B7904-4A2E-4134-9A2C-B540DA6AE6BD}" type="pres">
      <dgm:prSet presAssocID="{764EA785-6472-43BE-BFAE-B38A44C8CDA3}" presName="parTrans" presStyleLbl="bgSibTrans2D1" presStyleIdx="0" presStyleCnt="3"/>
      <dgm:spPr/>
    </dgm:pt>
    <dgm:pt modelId="{69B0DFCD-76BE-48E2-AEF0-C8DDCE42383C}" type="pres">
      <dgm:prSet presAssocID="{744C3319-4350-4F57-87D0-30D62054FD61}" presName="node" presStyleLbl="node1" presStyleIdx="0" presStyleCnt="3" custScaleY="51496">
        <dgm:presLayoutVars>
          <dgm:bulletEnabled val="1"/>
        </dgm:presLayoutVars>
      </dgm:prSet>
      <dgm:spPr/>
    </dgm:pt>
    <dgm:pt modelId="{829BFC9C-6417-4B02-AA51-0A8D5CDC26BF}" type="pres">
      <dgm:prSet presAssocID="{57C724C5-389F-4B81-B823-66A97187E7DE}" presName="parTrans" presStyleLbl="bgSibTrans2D1" presStyleIdx="1" presStyleCnt="3"/>
      <dgm:spPr/>
    </dgm:pt>
    <dgm:pt modelId="{BFA3352B-E6F4-44B4-A0CD-FC079993405E}" type="pres">
      <dgm:prSet presAssocID="{3F447781-C2F0-493B-AE43-5BC798985A8C}" presName="node" presStyleLbl="node1" presStyleIdx="1" presStyleCnt="3" custScaleY="51496">
        <dgm:presLayoutVars>
          <dgm:bulletEnabled val="1"/>
        </dgm:presLayoutVars>
      </dgm:prSet>
      <dgm:spPr>
        <a:xfrm>
          <a:off x="1097719" y="83142"/>
          <a:ext cx="846058" cy="348549"/>
        </a:xfrm>
        <a:prstGeom prst="roundRect">
          <a:avLst>
            <a:gd name="adj" fmla="val 10000"/>
          </a:avLst>
        </a:prstGeom>
      </dgm:spPr>
    </dgm:pt>
    <dgm:pt modelId="{AB0682AE-E5D4-4E08-92BB-86715D571EDB}" type="pres">
      <dgm:prSet presAssocID="{B30B6F8E-EF78-4B18-B7C3-CF02584FB220}" presName="parTrans" presStyleLbl="bgSibTrans2D1" presStyleIdx="2" presStyleCnt="3"/>
      <dgm:spPr/>
    </dgm:pt>
    <dgm:pt modelId="{7DE0060F-4877-46D8-82CA-2BC0C9CC9DB5}" type="pres">
      <dgm:prSet presAssocID="{35B6A2FD-29EE-4BDB-94EE-8A9C24CCB4AC}" presName="node" presStyleLbl="node1" presStyleIdx="2" presStyleCnt="3" custScaleY="51496">
        <dgm:presLayoutVars>
          <dgm:bulletEnabled val="1"/>
        </dgm:presLayoutVars>
      </dgm:prSet>
      <dgm:spPr>
        <a:xfrm>
          <a:off x="2137343" y="624336"/>
          <a:ext cx="846058" cy="348549"/>
        </a:xfrm>
        <a:prstGeom prst="roundRect">
          <a:avLst>
            <a:gd name="adj" fmla="val 10000"/>
          </a:avLst>
        </a:prstGeom>
      </dgm:spPr>
    </dgm:pt>
  </dgm:ptLst>
  <dgm:cxnLst>
    <dgm:cxn modelId="{237D1A0E-79FB-4F2F-B86C-D357314478DA}" type="presOf" srcId="{764EA785-6472-43BE-BFAE-B38A44C8CDA3}" destId="{645B7904-4A2E-4134-9A2C-B540DA6AE6BD}" srcOrd="0" destOrd="0" presId="urn:microsoft.com/office/officeart/2005/8/layout/radial4"/>
    <dgm:cxn modelId="{75D79B40-A1C3-403B-AF7D-D3C8905EFEF5}" type="presOf" srcId="{57C724C5-389F-4B81-B823-66A97187E7DE}" destId="{829BFC9C-6417-4B02-AA51-0A8D5CDC26BF}" srcOrd="0" destOrd="0" presId="urn:microsoft.com/office/officeart/2005/8/layout/radial4"/>
    <dgm:cxn modelId="{9A2E0E4F-8765-48F8-9F26-FE363AA06794}" type="presOf" srcId="{C81196FC-B7F2-4184-A105-4771741398F6}" destId="{EF255A8C-D74A-45D2-B73A-5D217253B46F}" srcOrd="0" destOrd="0" presId="urn:microsoft.com/office/officeart/2005/8/layout/radial4"/>
    <dgm:cxn modelId="{CFD94A50-273C-4B11-AB6C-00F6A657FECA}" type="presOf" srcId="{1B5CF056-B819-46AF-9083-24C1DC860198}" destId="{B88D98C8-2675-44ED-8D12-687BD510A6D4}" srcOrd="0" destOrd="0" presId="urn:microsoft.com/office/officeart/2005/8/layout/radial4"/>
    <dgm:cxn modelId="{12A47D74-5F0D-4859-9F5F-ACF1FE22B47E}" srcId="{C81196FC-B7F2-4184-A105-4771741398F6}" destId="{3F447781-C2F0-493B-AE43-5BC798985A8C}" srcOrd="1" destOrd="0" parTransId="{57C724C5-389F-4B81-B823-66A97187E7DE}" sibTransId="{99377DE1-E424-49B7-A945-C0C971D5045C}"/>
    <dgm:cxn modelId="{119D0B81-B0BB-422A-B63E-44B98265EC51}" srcId="{C81196FC-B7F2-4184-A105-4771741398F6}" destId="{744C3319-4350-4F57-87D0-30D62054FD61}" srcOrd="0" destOrd="0" parTransId="{764EA785-6472-43BE-BFAE-B38A44C8CDA3}" sibTransId="{A3FAFCCC-E0FA-423E-B22D-E55E3A80442B}"/>
    <dgm:cxn modelId="{3EFE5C93-41D6-4783-B380-20EFF382C566}" srcId="{C81196FC-B7F2-4184-A105-4771741398F6}" destId="{35B6A2FD-29EE-4BDB-94EE-8A9C24CCB4AC}" srcOrd="2" destOrd="0" parTransId="{B30B6F8E-EF78-4B18-B7C3-CF02584FB220}" sibTransId="{B45924BD-E6BD-4669-9EAF-31449CE214F4}"/>
    <dgm:cxn modelId="{28FC1F9A-7EC7-410F-89C7-F88197430DFF}" type="presOf" srcId="{744C3319-4350-4F57-87D0-30D62054FD61}" destId="{69B0DFCD-76BE-48E2-AEF0-C8DDCE42383C}" srcOrd="0" destOrd="0" presId="urn:microsoft.com/office/officeart/2005/8/layout/radial4"/>
    <dgm:cxn modelId="{BE06889D-8D41-4330-B487-75B57C0B156E}" srcId="{1B5CF056-B819-46AF-9083-24C1DC860198}" destId="{C81196FC-B7F2-4184-A105-4771741398F6}" srcOrd="0" destOrd="0" parTransId="{BED0C365-2539-4684-B32C-86F3740B7E0F}" sibTransId="{7B30CB04-A5DC-45FC-B325-1767DF7A9821}"/>
    <dgm:cxn modelId="{D820EEB0-8F3E-43BC-8DB8-4675A7063F44}" type="presOf" srcId="{3F447781-C2F0-493B-AE43-5BC798985A8C}" destId="{BFA3352B-E6F4-44B4-A0CD-FC079993405E}" srcOrd="0" destOrd="0" presId="urn:microsoft.com/office/officeart/2005/8/layout/radial4"/>
    <dgm:cxn modelId="{BE7982C3-F0A4-4F77-8FC3-0E353BB7E8E2}" type="presOf" srcId="{B30B6F8E-EF78-4B18-B7C3-CF02584FB220}" destId="{AB0682AE-E5D4-4E08-92BB-86715D571EDB}" srcOrd="0" destOrd="0" presId="urn:microsoft.com/office/officeart/2005/8/layout/radial4"/>
    <dgm:cxn modelId="{CDB9DBD1-39AC-4787-B17F-8B0A8B525457}" type="presOf" srcId="{35B6A2FD-29EE-4BDB-94EE-8A9C24CCB4AC}" destId="{7DE0060F-4877-46D8-82CA-2BC0C9CC9DB5}" srcOrd="0" destOrd="0" presId="urn:microsoft.com/office/officeart/2005/8/layout/radial4"/>
    <dgm:cxn modelId="{670F623B-E008-44D7-AC35-ACA81F10FF88}" type="presParOf" srcId="{B88D98C8-2675-44ED-8D12-687BD510A6D4}" destId="{EF255A8C-D74A-45D2-B73A-5D217253B46F}" srcOrd="0" destOrd="0" presId="urn:microsoft.com/office/officeart/2005/8/layout/radial4"/>
    <dgm:cxn modelId="{EED4E17F-93AE-4672-AE94-0C46E9913719}" type="presParOf" srcId="{B88D98C8-2675-44ED-8D12-687BD510A6D4}" destId="{645B7904-4A2E-4134-9A2C-B540DA6AE6BD}" srcOrd="1" destOrd="0" presId="urn:microsoft.com/office/officeart/2005/8/layout/radial4"/>
    <dgm:cxn modelId="{33278F03-C36D-447F-8AAF-E106AAF7C7D2}" type="presParOf" srcId="{B88D98C8-2675-44ED-8D12-687BD510A6D4}" destId="{69B0DFCD-76BE-48E2-AEF0-C8DDCE42383C}" srcOrd="2" destOrd="0" presId="urn:microsoft.com/office/officeart/2005/8/layout/radial4"/>
    <dgm:cxn modelId="{6DC123DF-9C04-4A0D-ACDE-757D00B729AB}" type="presParOf" srcId="{B88D98C8-2675-44ED-8D12-687BD510A6D4}" destId="{829BFC9C-6417-4B02-AA51-0A8D5CDC26BF}" srcOrd="3" destOrd="0" presId="urn:microsoft.com/office/officeart/2005/8/layout/radial4"/>
    <dgm:cxn modelId="{216EF537-3CEB-496F-BC99-3595040EA1D3}" type="presParOf" srcId="{B88D98C8-2675-44ED-8D12-687BD510A6D4}" destId="{BFA3352B-E6F4-44B4-A0CD-FC079993405E}" srcOrd="4" destOrd="0" presId="urn:microsoft.com/office/officeart/2005/8/layout/radial4"/>
    <dgm:cxn modelId="{20CFD885-65F4-4813-86F1-AF69C3AEB1DC}" type="presParOf" srcId="{B88D98C8-2675-44ED-8D12-687BD510A6D4}" destId="{AB0682AE-E5D4-4E08-92BB-86715D571EDB}" srcOrd="5" destOrd="0" presId="urn:microsoft.com/office/officeart/2005/8/layout/radial4"/>
    <dgm:cxn modelId="{324ADD90-3015-4BAA-88FB-3CBC8149D12F}" type="presParOf" srcId="{B88D98C8-2675-44ED-8D12-687BD510A6D4}" destId="{7DE0060F-4877-46D8-82CA-2BC0C9CC9DB5}" srcOrd="6" destOrd="0" presId="urn:microsoft.com/office/officeart/2005/8/layout/radial4"/>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55A8C-D74A-45D2-B73A-5D217253B46F}">
      <dsp:nvSpPr>
        <dsp:cNvPr id="0" name=""/>
        <dsp:cNvSpPr/>
      </dsp:nvSpPr>
      <dsp:spPr>
        <a:xfrm>
          <a:off x="1316610" y="1030396"/>
          <a:ext cx="937815" cy="937815"/>
        </a:xfrm>
        <a:prstGeom prst="ellipse">
          <a:avLst/>
        </a:prstGeom>
        <a:gradFill flip="none" rotWithShape="0">
          <a:gsLst>
            <a:gs pos="0">
              <a:schemeClr val="accent1">
                <a:alpha val="60000"/>
              </a:schemeClr>
            </a:gs>
            <a:gs pos="68000">
              <a:schemeClr val="accent1">
                <a:lumMod val="20000"/>
                <a:lumOff val="80000"/>
              </a:schemeClr>
            </a:gs>
          </a:gsLst>
          <a:path path="circle">
            <a:fillToRect l="50000" t="50000" r="50000" b="50000"/>
          </a:path>
          <a:tileRect/>
        </a:gra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solidFill>
            </a:rPr>
            <a:t>Successful Future Cyber Defense Program</a:t>
          </a:r>
        </a:p>
      </dsp:txBody>
      <dsp:txXfrm>
        <a:off x="1453950" y="1167736"/>
        <a:ext cx="663135" cy="663135"/>
      </dsp:txXfrm>
    </dsp:sp>
    <dsp:sp modelId="{645B7904-4A2E-4134-9A2C-B540DA6AE6BD}">
      <dsp:nvSpPr>
        <dsp:cNvPr id="0" name=""/>
        <dsp:cNvSpPr/>
      </dsp:nvSpPr>
      <dsp:spPr>
        <a:xfrm rot="12900000">
          <a:off x="713830" y="866736"/>
          <a:ext cx="718286" cy="267277"/>
        </a:xfrm>
        <a:prstGeom prst="lef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sp>
    <dsp:sp modelId="{69B0DFCD-76BE-48E2-AEF0-C8DDCE42383C}">
      <dsp:nvSpPr>
        <dsp:cNvPr id="0" name=""/>
        <dsp:cNvSpPr/>
      </dsp:nvSpPr>
      <dsp:spPr>
        <a:xfrm>
          <a:off x="333318" y="610863"/>
          <a:ext cx="890924" cy="367032"/>
        </a:xfrm>
        <a:prstGeom prst="roundRect">
          <a:avLst>
            <a:gd name="adj" fmla="val 10000"/>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Requirements</a:t>
          </a:r>
        </a:p>
      </dsp:txBody>
      <dsp:txXfrm>
        <a:off x="344068" y="621613"/>
        <a:ext cx="869424" cy="345532"/>
      </dsp:txXfrm>
    </dsp:sp>
    <dsp:sp modelId="{829BFC9C-6417-4B02-AA51-0A8D5CDC26BF}">
      <dsp:nvSpPr>
        <dsp:cNvPr id="0" name=""/>
        <dsp:cNvSpPr/>
      </dsp:nvSpPr>
      <dsp:spPr>
        <a:xfrm rot="16200000">
          <a:off x="1426374" y="495809"/>
          <a:ext cx="718286" cy="267277"/>
        </a:xfrm>
        <a:prstGeom prst="lef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sp>
    <dsp:sp modelId="{BFA3352B-E6F4-44B4-A0CD-FC079993405E}">
      <dsp:nvSpPr>
        <dsp:cNvPr id="0" name=""/>
        <dsp:cNvSpPr/>
      </dsp:nvSpPr>
      <dsp:spPr>
        <a:xfrm>
          <a:off x="1340055" y="86788"/>
          <a:ext cx="890924" cy="367032"/>
        </a:xfrm>
        <a:prstGeom prst="roundRect">
          <a:avLst>
            <a:gd name="adj" fmla="val 10000"/>
          </a:avLst>
        </a:prstGeom>
        <a:solidFill>
          <a:srgbClr val="5D7D95"/>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44500">
            <a:lnSpc>
              <a:spcPct val="90000"/>
            </a:lnSpc>
            <a:spcBef>
              <a:spcPct val="0"/>
            </a:spcBef>
            <a:spcAft>
              <a:spcPct val="35000"/>
            </a:spcAft>
            <a:buNone/>
          </a:pPr>
          <a:r>
            <a:rPr lang="en-US" sz="1100" b="1" kern="1200" dirty="0">
              <a:solidFill>
                <a:srgbClr val="FFFFFF"/>
              </a:solidFill>
              <a:latin typeface="Calibri" panose="020F0502020204030204"/>
              <a:ea typeface="+mn-ea"/>
              <a:cs typeface="+mn-cs"/>
            </a:rPr>
            <a:t>Capabilities</a:t>
          </a:r>
        </a:p>
      </dsp:txBody>
      <dsp:txXfrm>
        <a:off x="1350805" y="97538"/>
        <a:ext cx="869424" cy="345532"/>
      </dsp:txXfrm>
    </dsp:sp>
    <dsp:sp modelId="{AB0682AE-E5D4-4E08-92BB-86715D571EDB}">
      <dsp:nvSpPr>
        <dsp:cNvPr id="0" name=""/>
        <dsp:cNvSpPr/>
      </dsp:nvSpPr>
      <dsp:spPr>
        <a:xfrm rot="19500000">
          <a:off x="2138919" y="866736"/>
          <a:ext cx="718286" cy="267277"/>
        </a:xfrm>
        <a:prstGeom prst="leftArrow">
          <a:avLst>
            <a:gd name="adj1" fmla="val 60000"/>
            <a:gd name="adj2" fmla="val 50000"/>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sp>
    <dsp:sp modelId="{7DE0060F-4877-46D8-82CA-2BC0C9CC9DB5}">
      <dsp:nvSpPr>
        <dsp:cNvPr id="0" name=""/>
        <dsp:cNvSpPr/>
      </dsp:nvSpPr>
      <dsp:spPr>
        <a:xfrm>
          <a:off x="2346793" y="610863"/>
          <a:ext cx="890924" cy="367032"/>
        </a:xfrm>
        <a:prstGeom prst="roundRect">
          <a:avLst>
            <a:gd name="adj" fmla="val 10000"/>
          </a:avLst>
        </a:prstGeom>
        <a:solidFill>
          <a:srgbClr val="5D7D95"/>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rgbClr val="FFFFFF"/>
              </a:solidFill>
              <a:latin typeface="Calibri" panose="020F0502020204030204"/>
              <a:ea typeface="+mn-ea"/>
              <a:cs typeface="+mn-cs"/>
            </a:rPr>
            <a:t>Org</a:t>
          </a:r>
          <a:r>
            <a:rPr lang="en-US" sz="1100" kern="1200" dirty="0">
              <a:solidFill>
                <a:schemeClr val="tx1">
                  <a:lumMod val="65000"/>
                  <a:lumOff val="35000"/>
                </a:schemeClr>
              </a:solidFill>
            </a:rPr>
            <a:t>. </a:t>
          </a:r>
          <a:r>
            <a:rPr lang="en-US" sz="1100" b="1" kern="1200" dirty="0">
              <a:solidFill>
                <a:srgbClr val="FFFFFF"/>
              </a:solidFill>
              <a:latin typeface="Calibri" panose="020F0502020204030204"/>
              <a:ea typeface="+mn-ea"/>
              <a:cs typeface="+mn-cs"/>
            </a:rPr>
            <a:t>Model</a:t>
          </a:r>
        </a:p>
      </dsp:txBody>
      <dsp:txXfrm>
        <a:off x="2357543" y="621613"/>
        <a:ext cx="869424" cy="34553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03327CA6-12BA-4E25-8D0C-D0BF47BEA956}" type="datetimeFigureOut">
              <a:rPr lang="en-US" smtClean="0"/>
              <a:t>9/26/2022</a:t>
            </a:fld>
            <a:endParaRPr lang="en-US" dirty="0"/>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15336C39-415E-47A8-98C8-62E2BB2964B8}" type="slidenum">
              <a:rPr lang="en-US" smtClean="0"/>
              <a:t>‹#›</a:t>
            </a:fld>
            <a:endParaRPr lang="en-US" dirty="0"/>
          </a:p>
        </p:txBody>
      </p:sp>
    </p:spTree>
    <p:extLst>
      <p:ext uri="{BB962C8B-B14F-4D97-AF65-F5344CB8AC3E}">
        <p14:creationId xmlns:p14="http://schemas.microsoft.com/office/powerpoint/2010/main" val="1714755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ADA80A5-7BB0-734F-8C27-B1DC0FB7F823}" type="datetimeFigureOut">
              <a:rPr lang="en-US" smtClean="0"/>
              <a:t>9/26/2022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09D511DD-DAB9-1647-97C7-AACDE6029B44}" type="slidenum">
              <a:rPr lang="en-US" smtClean="0"/>
              <a:t>‹#›</a:t>
            </a:fld>
            <a:endParaRPr lang="en-US" dirty="0"/>
          </a:p>
        </p:txBody>
      </p:sp>
    </p:spTree>
    <p:extLst>
      <p:ext uri="{BB962C8B-B14F-4D97-AF65-F5344CB8AC3E}">
        <p14:creationId xmlns:p14="http://schemas.microsoft.com/office/powerpoint/2010/main" val="33846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0</a:t>
            </a:fld>
            <a:endParaRPr lang="en-US" dirty="0"/>
          </a:p>
        </p:txBody>
      </p:sp>
    </p:spTree>
    <p:extLst>
      <p:ext uri="{BB962C8B-B14F-4D97-AF65-F5344CB8AC3E}">
        <p14:creationId xmlns:p14="http://schemas.microsoft.com/office/powerpoint/2010/main" val="2259509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02711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84186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67874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21058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0910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04570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894627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9304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0815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5315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6285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708157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70105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465723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532362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6804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41849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1847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11270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9766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21734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842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1042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67187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65738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4636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01597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414828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836704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44776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493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536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6414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944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378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377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3555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900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607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41197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779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51</a:t>
            </a:fld>
            <a:endParaRPr lang="en-US" dirty="0"/>
          </a:p>
        </p:txBody>
      </p:sp>
    </p:spTree>
    <p:extLst>
      <p:ext uri="{BB962C8B-B14F-4D97-AF65-F5344CB8AC3E}">
        <p14:creationId xmlns:p14="http://schemas.microsoft.com/office/powerpoint/2010/main" val="1815238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335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273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8477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5088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496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9805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098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3575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4784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09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181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189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9401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0269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6264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4741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055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6898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3288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8838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60541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534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36518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3741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14772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8297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370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13803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1548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509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4729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40892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4872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6648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328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8739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664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01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7602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554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4988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10</a:t>
            </a:fld>
            <a:endParaRPr lang="en-US" dirty="0"/>
          </a:p>
        </p:txBody>
      </p:sp>
    </p:spTree>
    <p:extLst>
      <p:ext uri="{BB962C8B-B14F-4D97-AF65-F5344CB8AC3E}">
        <p14:creationId xmlns:p14="http://schemas.microsoft.com/office/powerpoint/2010/main" val="27521985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5165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9831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36820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78800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17485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43318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19678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72292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8527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317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5943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40671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979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4954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777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0617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63503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8283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9442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7247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528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2911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11809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98066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98651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2672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55310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21107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8742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95353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8637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520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2997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97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56388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81830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29339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5C8A43-519A-4B90-842A-78D46A6BC4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84292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8425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3284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9025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0.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15.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13.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16.bin"/></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5.xml"/><Relationship Id="rId7" Type="http://schemas.openxmlformats.org/officeDocument/2006/relationships/image" Target="../media/image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8.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0.png"/><Relationship Id="rId5" Type="http://schemas.openxmlformats.org/officeDocument/2006/relationships/image" Target="../media/image8.emf"/><Relationship Id="rId4" Type="http://schemas.openxmlformats.org/officeDocument/2006/relationships/oleObject" Target="../embeddings/oleObject21.bin"/></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5.xml"/><Relationship Id="rId1" Type="http://schemas.openxmlformats.org/officeDocument/2006/relationships/tags" Target="../tags/tag44.xml"/><Relationship Id="rId4" Type="http://schemas.openxmlformats.org/officeDocument/2006/relationships/image" Target="../media/image1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5.png"/><Relationship Id="rId5" Type="http://schemas.openxmlformats.org/officeDocument/2006/relationships/image" Target="../media/image8.emf"/><Relationship Id="rId4" Type="http://schemas.openxmlformats.org/officeDocument/2006/relationships/oleObject" Target="../embeddings/oleObject26.bin"/></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7.xml"/><Relationship Id="rId1" Type="http://schemas.openxmlformats.org/officeDocument/2006/relationships/tags" Target="../tags/tag53.xml"/><Relationship Id="rId5" Type="http://schemas.openxmlformats.org/officeDocument/2006/relationships/image" Target="../media/image9.png"/><Relationship Id="rId4" Type="http://schemas.openxmlformats.org/officeDocument/2006/relationships/image" Target="../media/image12.emf"/></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5.png"/><Relationship Id="rId5" Type="http://schemas.openxmlformats.org/officeDocument/2006/relationships/image" Target="../media/image8.emf"/><Relationship Id="rId4" Type="http://schemas.openxmlformats.org/officeDocument/2006/relationships/oleObject" Target="../embeddings/oleObject31.bin"/></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8.xml"/><Relationship Id="rId1" Type="http://schemas.openxmlformats.org/officeDocument/2006/relationships/tags" Target="../tags/tag62.xml"/><Relationship Id="rId5" Type="http://schemas.openxmlformats.org/officeDocument/2006/relationships/image" Target="../media/image9.png"/><Relationship Id="rId4" Type="http://schemas.openxmlformats.org/officeDocument/2006/relationships/image" Target="../media/image12.emf"/></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5.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9.xml"/><Relationship Id="rId7" Type="http://schemas.openxmlformats.org/officeDocument/2006/relationships/image" Target="../media/image4.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37.bin"/><Relationship Id="rId9"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8.bin"/></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8.xml"/><Relationship Id="rId1" Type="http://schemas.openxmlformats.org/officeDocument/2006/relationships/tags" Target="../tags/tag77.xml"/><Relationship Id="rId5" Type="http://schemas.openxmlformats.org/officeDocument/2006/relationships/image" Target="../media/image8.emf"/><Relationship Id="rId4" Type="http://schemas.openxmlformats.org/officeDocument/2006/relationships/oleObject" Target="../embeddings/oleObject40.bin"/></Relationships>
</file>

<file path=ppt/slideLayouts/_rels/slideLayout3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9.xml"/><Relationship Id="rId1" Type="http://schemas.openxmlformats.org/officeDocument/2006/relationships/tags" Target="../tags/tag79.xml"/><Relationship Id="rId5" Type="http://schemas.openxmlformats.org/officeDocument/2006/relationships/image" Target="../media/image5.png"/><Relationship Id="rId4" Type="http://schemas.openxmlformats.org/officeDocument/2006/relationships/image" Target="../media/image12.emf"/></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10.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1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2.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Cover Restricte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01E90D5-A4BB-4DF7-89F1-C56F5354A700}"/>
              </a:ext>
            </a:extLst>
          </p:cNvPr>
          <p:cNvGraphicFramePr>
            <a:graphicFrameLocks noChangeAspect="1"/>
          </p:cNvGraphicFramePr>
          <p:nvPr userDrawn="1">
            <p:custDataLst>
              <p:tags r:id="rId1"/>
            </p:custDataLst>
            <p:extLst>
              <p:ext uri="{D42A27DB-BD31-4B8C-83A1-F6EECF244321}">
                <p14:modId xmlns:p14="http://schemas.microsoft.com/office/powerpoint/2010/main" val="1939805384"/>
              </p:ext>
            </p:extLst>
          </p:nvPr>
        </p:nvGraphicFramePr>
        <p:xfrm>
          <a:off x="2122" y="1599"/>
          <a:ext cx="2116"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F01E90D5-A4BB-4DF7-89F1-C56F5354A700}"/>
                          </a:ext>
                        </a:extLst>
                      </p:cNvPr>
                      <p:cNvPicPr/>
                      <p:nvPr/>
                    </p:nvPicPr>
                    <p:blipFill>
                      <a:blip r:embed="rId5"/>
                      <a:stretch>
                        <a:fillRect/>
                      </a:stretch>
                    </p:blipFill>
                    <p:spPr>
                      <a:xfrm>
                        <a:off x="2122" y="1599"/>
                        <a:ext cx="2116"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ACEDF7E-AC05-45AB-BCD3-35E30A8730DA}"/>
              </a:ext>
            </a:extLst>
          </p:cNvPr>
          <p:cNvSpPr/>
          <p:nvPr userDrawn="1">
            <p:custDataLst>
              <p:tags r:id="rId2"/>
            </p:custDataLst>
          </p:nvPr>
        </p:nvSpPr>
        <p:spPr>
          <a:xfrm>
            <a:off x="1" y="4"/>
            <a:ext cx="195385"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4923" b="0" i="0" baseline="0" dirty="0">
              <a:latin typeface="Oswald" panose="02000503000000000000" pitchFamily="2" charset="0"/>
              <a:sym typeface="Oswald" panose="02000503000000000000" pitchFamily="2" charset="0"/>
            </a:endParaRPr>
          </a:p>
        </p:txBody>
      </p:sp>
      <p:sp>
        <p:nvSpPr>
          <p:cNvPr id="6" name="Rectangle 5"/>
          <p:cNvSpPr/>
          <p:nvPr userDrawn="1"/>
        </p:nvSpPr>
        <p:spPr>
          <a:xfrm>
            <a:off x="0" y="839782"/>
            <a:ext cx="12192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solidFill>
                <a:schemeClr val="bg1"/>
              </a:solidFill>
            </a:endParaRPr>
          </a:p>
        </p:txBody>
      </p:sp>
      <p:sp>
        <p:nvSpPr>
          <p:cNvPr id="9" name="Picture Placeholder 8"/>
          <p:cNvSpPr>
            <a:spLocks noGrp="1"/>
          </p:cNvSpPr>
          <p:nvPr>
            <p:ph type="pic" sz="quarter" idx="11"/>
          </p:nvPr>
        </p:nvSpPr>
        <p:spPr>
          <a:xfrm>
            <a:off x="376317" y="839772"/>
            <a:ext cx="3876021" cy="5587920"/>
          </a:xfrm>
          <a:prstGeom prst="rect">
            <a:avLst/>
          </a:prstGeom>
          <a:solidFill>
            <a:schemeClr val="bg1"/>
          </a:solidFill>
        </p:spPr>
        <p:txBody>
          <a:bodyPr/>
          <a:lstStyle/>
          <a:p>
            <a:r>
              <a:rPr lang="en-US" dirty="0"/>
              <a:t>Click icon to add picture</a:t>
            </a:r>
          </a:p>
        </p:txBody>
      </p:sp>
      <p:sp>
        <p:nvSpPr>
          <p:cNvPr id="2" name="Title 1"/>
          <p:cNvSpPr>
            <a:spLocks noGrp="1"/>
          </p:cNvSpPr>
          <p:nvPr>
            <p:ph type="ctrTitle"/>
          </p:nvPr>
        </p:nvSpPr>
        <p:spPr>
          <a:xfrm>
            <a:off x="4792133" y="1201563"/>
            <a:ext cx="7227067" cy="2387600"/>
          </a:xfrm>
        </p:spPr>
        <p:txBody>
          <a:bodyPr vert="horz" anchor="b">
            <a:normAutofit/>
          </a:bodyPr>
          <a:lstStyle>
            <a:lvl1pPr algn="l">
              <a:lnSpc>
                <a:spcPct val="90000"/>
              </a:lnSpc>
              <a:defRPr sz="4000" spc="369" baseline="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792133" y="4015752"/>
            <a:ext cx="7227067" cy="628248"/>
          </a:xfrm>
          <a:prstGeom prst="rect">
            <a:avLst/>
          </a:prstGeom>
        </p:spPr>
        <p:txBody>
          <a:bodyPr>
            <a:normAutofit/>
          </a:bodyPr>
          <a:lstStyle>
            <a:lvl1pPr marL="0" indent="0" algn="l">
              <a:buNone/>
              <a:defRPr sz="1400" b="0" i="1" cap="none" spc="0" baseline="0">
                <a:solidFill>
                  <a:schemeClr val="bg1"/>
                </a:solidFill>
                <a:latin typeface="Times New Roman" charset="0"/>
                <a:ea typeface="Times New Roman" charset="0"/>
                <a:cs typeface="Times New Roman" charset="0"/>
              </a:defRPr>
            </a:lvl1pPr>
            <a:lvl2pPr marL="562723" indent="0" algn="ctr">
              <a:buNone/>
              <a:defRPr sz="2462"/>
            </a:lvl2pPr>
            <a:lvl3pPr marL="1125444" indent="0" algn="ctr">
              <a:buNone/>
              <a:defRPr sz="2215"/>
            </a:lvl3pPr>
            <a:lvl4pPr marL="1688165" indent="0" algn="ctr">
              <a:buNone/>
              <a:defRPr sz="1969"/>
            </a:lvl4pPr>
            <a:lvl5pPr marL="2250888" indent="0" algn="ctr">
              <a:buNone/>
              <a:defRPr sz="1969"/>
            </a:lvl5pPr>
            <a:lvl6pPr marL="2813609" indent="0" algn="ctr">
              <a:buNone/>
              <a:defRPr sz="1969"/>
            </a:lvl6pPr>
            <a:lvl7pPr marL="3376332" indent="0" algn="ctr">
              <a:buNone/>
              <a:defRPr sz="1969"/>
            </a:lvl7pPr>
            <a:lvl8pPr marL="3939052" indent="0" algn="ctr">
              <a:buNone/>
              <a:defRPr sz="1969"/>
            </a:lvl8pPr>
            <a:lvl9pPr marL="4501773" indent="0" algn="ctr">
              <a:buNone/>
              <a:defRPr sz="1969"/>
            </a:lvl9pPr>
          </a:lstStyle>
          <a:p>
            <a:r>
              <a:rPr lang="en-US" dirty="0"/>
              <a:t>Click to edit Master subtitle style</a:t>
            </a:r>
          </a:p>
        </p:txBody>
      </p:sp>
      <p:sp>
        <p:nvSpPr>
          <p:cNvPr id="17" name="Text Placeholder 16"/>
          <p:cNvSpPr>
            <a:spLocks noGrp="1"/>
          </p:cNvSpPr>
          <p:nvPr>
            <p:ph type="body" sz="quarter" idx="10" hasCustomPrompt="1"/>
          </p:nvPr>
        </p:nvSpPr>
        <p:spPr>
          <a:xfrm>
            <a:off x="4792137" y="5016744"/>
            <a:ext cx="5010150" cy="346075"/>
          </a:xfrm>
          <a:prstGeom prst="rect">
            <a:avLst/>
          </a:prstGeom>
        </p:spPr>
        <p:txBody>
          <a:bodyPr>
            <a:normAutofit/>
          </a:bodyPr>
          <a:lstStyle>
            <a:lvl1pPr marL="0" indent="0">
              <a:buNone/>
              <a:defRPr sz="1200" b="0" cap="all" spc="123" baseline="0">
                <a:solidFill>
                  <a:schemeClr val="bg1"/>
                </a:solidFill>
                <a:latin typeface="Times New Roman" charset="0"/>
                <a:ea typeface="Times New Roman" charset="0"/>
                <a:cs typeface="Times New Roman"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Month Year</a:t>
            </a:r>
          </a:p>
        </p:txBody>
      </p:sp>
      <p:sp>
        <p:nvSpPr>
          <p:cNvPr id="10" name="TextBox 9"/>
          <p:cNvSpPr txBox="1"/>
          <p:nvPr userDrawn="1"/>
        </p:nvSpPr>
        <p:spPr>
          <a:xfrm>
            <a:off x="4792138" y="5642944"/>
            <a:ext cx="6710970" cy="504619"/>
          </a:xfrm>
          <a:prstGeom prst="rect">
            <a:avLst/>
          </a:prstGeom>
          <a:noFill/>
        </p:spPr>
        <p:txBody>
          <a:bodyPr wrap="square" lIns="0" tIns="0" rIns="0" bIns="0" rtlCol="0">
            <a:noAutofit/>
          </a:bodyPr>
          <a:lstStyle/>
          <a:p>
            <a:pPr marL="0" marR="0" indent="0" algn="l" defTabSz="914400" rtl="0" eaLnBrk="1" fontAlgn="auto" latinLnBrk="0" hangingPunct="1">
              <a:lnSpc>
                <a:spcPts val="800"/>
              </a:lnSpc>
              <a:spcBef>
                <a:spcPts val="0"/>
              </a:spcBef>
              <a:spcAft>
                <a:spcPts val="0"/>
              </a:spcAft>
              <a:buClrTx/>
              <a:buSzTx/>
              <a:buFontTx/>
              <a:buNone/>
              <a:tabLst/>
              <a:defRPr/>
            </a:pPr>
            <a:r>
              <a:rPr lang="en-US" sz="700" dirty="0">
                <a:solidFill>
                  <a:srgbClr val="FFFFFF"/>
                </a:solidFill>
                <a:latin typeface="Arial" charset="0"/>
                <a:ea typeface="Arial" charset="0"/>
                <a:cs typeface="Arial" charset="0"/>
              </a:rPr>
              <a:t>The information contained in this document, inclusive of any discussions, prior or subsequent presentations, or demonstrations provided or related hereto, contains information regarding Booz Allen Hamilton that is proprietary and confidential and that constitutes Booz Allen Hamilton owned intellectual property and/or trade secrets in accordance with various international and United States laws and treaties. This information is provided solely for evaluation purposes of NEOM and shall not be used for any other purpose or otherwise disclosed, outside of the prospective client to which it has been presented, without the express written permission of an authorized officer of Booz Allen Hamilton.</a:t>
            </a:r>
          </a:p>
        </p:txBody>
      </p:sp>
      <p:pic>
        <p:nvPicPr>
          <p:cNvPr id="18" name="Booz Allen Logo" descr="Booz | Allen | Hamilton">
            <a:extLst>
              <a:ext uri="{FF2B5EF4-FFF2-40B4-BE49-F238E27FC236}">
                <a16:creationId xmlns:a16="http://schemas.microsoft.com/office/drawing/2014/main" id="{7FA14172-44E1-4FE5-8D19-D424756A2484}"/>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9183935" y="313496"/>
            <a:ext cx="2296668" cy="246953"/>
          </a:xfrm>
          <a:prstGeom prst="rect">
            <a:avLst/>
          </a:prstGeom>
        </p:spPr>
      </p:pic>
      <p:pic>
        <p:nvPicPr>
          <p:cNvPr id="16" name="Picture 15">
            <a:extLst>
              <a:ext uri="{FF2B5EF4-FFF2-40B4-BE49-F238E27FC236}">
                <a16:creationId xmlns:a16="http://schemas.microsoft.com/office/drawing/2014/main" id="{408BC08E-BD9A-4517-AF73-73FF1DB5B794}"/>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7629915" y="6599414"/>
            <a:ext cx="3879850" cy="92964"/>
          </a:xfrm>
          <a:prstGeom prst="rect">
            <a:avLst/>
          </a:prstGeom>
        </p:spPr>
      </p:pic>
      <p:pic>
        <p:nvPicPr>
          <p:cNvPr id="13" name="Picture 642">
            <a:extLst>
              <a:ext uri="{FF2B5EF4-FFF2-40B4-BE49-F238E27FC236}">
                <a16:creationId xmlns:a16="http://schemas.microsoft.com/office/drawing/2014/main" id="{494F0A40-9C7E-4A42-8203-C1B253552721}"/>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l="11934" t="25649" r="14290" b="22763"/>
          <a:stretch/>
        </p:blipFill>
        <p:spPr bwMode="auto">
          <a:xfrm>
            <a:off x="467359" y="121195"/>
            <a:ext cx="1820836" cy="704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845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550215725"/>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Tree>
    <p:extLst>
      <p:ext uri="{BB962C8B-B14F-4D97-AF65-F5344CB8AC3E}">
        <p14:creationId xmlns:p14="http://schemas.microsoft.com/office/powerpoint/2010/main" val="1919788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95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742946" rtl="0" eaLnBrk="1" latinLnBrk="0" hangingPunct="1">
              <a:lnSpc>
                <a:spcPct val="90000"/>
              </a:lnSpc>
              <a:spcBef>
                <a:spcPct val="0"/>
              </a:spcBef>
              <a:buNone/>
              <a:defRPr lang="en-US" sz="1950" b="0" kern="1200" cap="none" spc="81"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2" y="6477002"/>
            <a:ext cx="10277879" cy="375315"/>
          </a:xfrm>
          <a:prstGeom prst="rect">
            <a:avLst/>
          </a:prstGeom>
          <a:noFill/>
        </p:spPr>
        <p:txBody>
          <a:bodyPr vert="horz" lIns="0" tIns="0" rIns="0" bIns="0" rtlCol="0" anchor="ctr"/>
          <a:lstStyle>
            <a:lvl1pPr marL="9029" indent="0" algn="l">
              <a:tabLst/>
              <a:defRPr sz="569" i="1">
                <a:solidFill>
                  <a:schemeClr val="accent2"/>
                </a:solidFill>
                <a:latin typeface="Georgia" charset="0"/>
                <a:ea typeface="Georgia" charset="0"/>
                <a:cs typeface="Georgia" charset="0"/>
              </a:defRPr>
            </a:lvl1pPr>
          </a:lstStyle>
          <a:p>
            <a:pPr marL="51594">
              <a:buFont typeface="Wingdings" panose="05000000000000000000" pitchFamily="2" charset="2"/>
              <a:buNone/>
            </a:pPr>
            <a:r>
              <a:rPr lang="en-US"/>
              <a:t>Source: Booz Allen analysis</a:t>
            </a:r>
            <a:endParaRPr lang="en-US" dirty="0"/>
          </a:p>
        </p:txBody>
      </p:sp>
      <p:pic>
        <p:nvPicPr>
          <p:cNvPr id="8" name="Picture 642">
            <a:extLst>
              <a:ext uri="{FF2B5EF4-FFF2-40B4-BE49-F238E27FC236}">
                <a16:creationId xmlns:a16="http://schemas.microsoft.com/office/drawing/2014/main" id="{D45CDBEE-61C9-405F-A95A-CE344F73A0DF}"/>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2"/>
            <a:ext cx="934377"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161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50AA583-9ADD-4B3E-BACE-2164BB3D6EB4}"/>
              </a:ext>
            </a:extLst>
          </p:cNvPr>
          <p:cNvGraphicFramePr>
            <a:graphicFrameLocks noChangeAspect="1"/>
          </p:cNvGraphicFramePr>
          <p:nvPr userDrawn="1">
            <p:custDataLst>
              <p:tags r:id="rId1"/>
            </p:custDataLst>
            <p:extLst>
              <p:ext uri="{D42A27DB-BD31-4B8C-83A1-F6EECF244321}">
                <p14:modId xmlns:p14="http://schemas.microsoft.com/office/powerpoint/2010/main" val="1089654956"/>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2" name="Object 1" hidden="1">
                        <a:extLst>
                          <a:ext uri="{FF2B5EF4-FFF2-40B4-BE49-F238E27FC236}">
                            <a16:creationId xmlns:a16="http://schemas.microsoft.com/office/drawing/2014/main" id="{D50AA583-9ADD-4B3E-BACE-2164BB3D6EB4}"/>
                          </a:ext>
                        </a:extLst>
                      </p:cNvPr>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3047B1F-D317-45E7-832B-89F8DDCC6B1D}"/>
              </a:ext>
            </a:extLst>
          </p:cNvPr>
          <p:cNvSpPr/>
          <p:nvPr userDrawn="1">
            <p:custDataLst>
              <p:tags r:id="rId2"/>
            </p:custDataLst>
          </p:nvPr>
        </p:nvSpPr>
        <p:spPr>
          <a:xfrm>
            <a:off x="1"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1788" b="0" i="0" baseline="0" dirty="0">
              <a:latin typeface="Oswald" panose="02000303000000000000" pitchFamily="2" charset="0"/>
              <a:sym typeface="Oswald" panose="02000303000000000000" pitchFamily="2" charset="0"/>
            </a:endParaRPr>
          </a:p>
        </p:txBody>
      </p:sp>
      <p:sp>
        <p:nvSpPr>
          <p:cNvPr id="3" name="Slide Number Placeholder 2">
            <a:extLst>
              <a:ext uri="{FF2B5EF4-FFF2-40B4-BE49-F238E27FC236}">
                <a16:creationId xmlns:a16="http://schemas.microsoft.com/office/drawing/2014/main" id="{F122824F-4E08-4940-B345-A577A42FCA41}"/>
              </a:ext>
            </a:extLst>
          </p:cNvPr>
          <p:cNvSpPr>
            <a:spLocks noGrp="1"/>
          </p:cNvSpPr>
          <p:nvPr>
            <p:ph type="sldNum" sz="quarter" idx="10"/>
          </p:nvPr>
        </p:nvSpPr>
        <p:spPr/>
        <p:txBody>
          <a:bodyPr/>
          <a:lstStyle/>
          <a:p>
            <a:fld id="{EACE6E22-E655-5947-A8B4-6F095FBA2C12}" type="slidenum">
              <a:rPr lang="en-US" smtClean="0"/>
              <a:pPr/>
              <a:t>‹#›</a:t>
            </a:fld>
            <a:endParaRPr lang="en-US" dirty="0"/>
          </a:p>
        </p:txBody>
      </p:sp>
      <p:pic>
        <p:nvPicPr>
          <p:cNvPr id="6" name="Picture 5" descr="01_booz_allen.png">
            <a:extLst>
              <a:ext uri="{FF2B5EF4-FFF2-40B4-BE49-F238E27FC236}">
                <a16:creationId xmlns:a16="http://schemas.microsoft.com/office/drawing/2014/main" id="{41526516-F920-4F55-A203-7FEBA1DD1CB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8628724" y="6513831"/>
            <a:ext cx="2434111" cy="21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59ADC148-22F2-4E5A-8223-933030B472CE}"/>
              </a:ext>
            </a:extLst>
          </p:cNvPr>
          <p:cNvSpPr>
            <a:spLocks noGrp="1"/>
          </p:cNvSpPr>
          <p:nvPr>
            <p:ph type="title"/>
          </p:nvPr>
        </p:nvSpPr>
        <p:spPr>
          <a:xfrm>
            <a:off x="883478" y="173773"/>
            <a:ext cx="10792734" cy="981308"/>
          </a:xfrm>
        </p:spPr>
        <p:txBody>
          <a:bodyPr vert="horz"/>
          <a:lstStyle>
            <a:lvl1pPr>
              <a:defRPr sz="1788"/>
            </a:lvl1pPr>
          </a:lstStyle>
          <a:p>
            <a:r>
              <a:rPr lang="en-US" dirty="0"/>
              <a:t>Click to edit Master title style</a:t>
            </a:r>
          </a:p>
        </p:txBody>
      </p:sp>
      <p:cxnSp>
        <p:nvCxnSpPr>
          <p:cNvPr id="10" name="Straight Connector 9">
            <a:extLst>
              <a:ext uri="{FF2B5EF4-FFF2-40B4-BE49-F238E27FC236}">
                <a16:creationId xmlns:a16="http://schemas.microsoft.com/office/drawing/2014/main" id="{9C775B12-B3C2-41F0-BDBB-928FFEB8676D}"/>
              </a:ext>
            </a:extLst>
          </p:cNvPr>
          <p:cNvCxnSpPr/>
          <p:nvPr userDrawn="1"/>
        </p:nvCxnSpPr>
        <p:spPr>
          <a:xfrm>
            <a:off x="883477" y="1221691"/>
            <a:ext cx="1079273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2">
            <a:extLst>
              <a:ext uri="{FF2B5EF4-FFF2-40B4-BE49-F238E27FC236}">
                <a16:creationId xmlns:a16="http://schemas.microsoft.com/office/drawing/2014/main" id="{62D61E40-D77F-4180-BB94-08F22A5EF2AC}"/>
              </a:ext>
            </a:extLst>
          </p:cNvPr>
          <p:cNvSpPr>
            <a:spLocks noGrp="1"/>
          </p:cNvSpPr>
          <p:nvPr>
            <p:ph type="body" sz="quarter" idx="11" hasCustomPrompt="1"/>
          </p:nvPr>
        </p:nvSpPr>
        <p:spPr>
          <a:xfrm>
            <a:off x="5892789" y="1325324"/>
            <a:ext cx="406425" cy="215444"/>
          </a:xfrm>
        </p:spPr>
        <p:txBody>
          <a:bodyPr wrap="none">
            <a:spAutoFit/>
          </a:bodyPr>
          <a:lstStyle>
            <a:lvl1pPr marL="0" indent="0" algn="ctr">
              <a:buNone/>
              <a:defRPr lang="en-US" sz="1138" b="1" dirty="0">
                <a:solidFill>
                  <a:srgbClr val="000000"/>
                </a:solidFill>
                <a:latin typeface="+mn-lt"/>
              </a:defRPr>
            </a:lvl1pPr>
          </a:lstStyle>
          <a:p>
            <a:pPr marL="0" lvl="0" algn="ctr"/>
            <a:r>
              <a:rPr lang="en-US" dirty="0"/>
              <a:t>Title</a:t>
            </a:r>
          </a:p>
        </p:txBody>
      </p:sp>
      <p:pic>
        <p:nvPicPr>
          <p:cNvPr id="12" name="Picture 11">
            <a:extLst>
              <a:ext uri="{FF2B5EF4-FFF2-40B4-BE49-F238E27FC236}">
                <a16:creationId xmlns:a16="http://schemas.microsoft.com/office/drawing/2014/main" id="{11023E9E-A8C3-44EF-BC5B-3D436D1CBD3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83475" y="6426222"/>
            <a:ext cx="1893278" cy="385530"/>
          </a:xfrm>
          <a:prstGeom prst="rect">
            <a:avLst/>
          </a:prstGeom>
        </p:spPr>
      </p:pic>
      <p:sp>
        <p:nvSpPr>
          <p:cNvPr id="13" name="TextBox 12">
            <a:extLst>
              <a:ext uri="{FF2B5EF4-FFF2-40B4-BE49-F238E27FC236}">
                <a16:creationId xmlns:a16="http://schemas.microsoft.com/office/drawing/2014/main" id="{5B07F24B-3B4E-4ADF-86F8-B7157FB89249}"/>
              </a:ext>
            </a:extLst>
          </p:cNvPr>
          <p:cNvSpPr txBox="1"/>
          <p:nvPr userDrawn="1"/>
        </p:nvSpPr>
        <p:spPr bwMode="gray">
          <a:xfrm>
            <a:off x="4011233" y="6583050"/>
            <a:ext cx="3383010" cy="93487"/>
          </a:xfrm>
          <a:prstGeom prst="rect">
            <a:avLst/>
          </a:prstGeom>
          <a:noFill/>
          <a:ln w="9525" algn="ctr">
            <a:noFill/>
            <a:miter lim="800000"/>
            <a:headEnd/>
            <a:tailEnd/>
          </a:ln>
        </p:spPr>
        <p:txBody>
          <a:bodyPr vert="horz" wrap="square" lIns="0" tIns="0" rIns="0" bIns="0" rtlCol="0" anchor="b" anchorCtr="0">
            <a:spAutoFit/>
          </a:bodyPr>
          <a:lstStyle>
            <a:defPPr>
              <a:defRPr lang="en-US"/>
            </a:defPPr>
            <a:lvl1pPr lvl="0">
              <a:lnSpc>
                <a:spcPct val="90000"/>
              </a:lnSpc>
              <a:spcAft>
                <a:spcPct val="0"/>
              </a:spcAft>
              <a:defRPr sz="900" i="1">
                <a:solidFill>
                  <a:srgbClr val="000000"/>
                </a:solidFill>
                <a:latin typeface="Arial" panose="020B0604020202020204" pitchFamily="34" charset="0"/>
              </a:defRPr>
            </a:lvl1pPr>
          </a:lstStyle>
          <a:p>
            <a:pPr marL="0" marR="0" lvl="0" indent="0" algn="l" defTabSz="371475" rtl="0" eaLnBrk="1" fontAlgn="auto" latinLnBrk="0" hangingPunct="1">
              <a:lnSpc>
                <a:spcPct val="90000"/>
              </a:lnSpc>
              <a:spcBef>
                <a:spcPts val="0"/>
              </a:spcBef>
              <a:spcAft>
                <a:spcPct val="0"/>
              </a:spcAft>
              <a:buClrTx/>
              <a:buSzTx/>
              <a:buFontTx/>
              <a:buNone/>
              <a:tabLst/>
              <a:defRPr/>
            </a:pPr>
            <a:r>
              <a:rPr kumimoji="0" lang="en-US" sz="675" b="0" i="1" u="none" strike="noStrike" kern="1200" cap="none" spc="0" normalizeH="0" baseline="0" noProof="0" dirty="0">
                <a:ln>
                  <a:noFill/>
                </a:ln>
                <a:solidFill>
                  <a:srgbClr val="000000"/>
                </a:solidFill>
                <a:effectLst/>
                <a:uLnTx/>
                <a:uFillTx/>
                <a:latin typeface="Calibri" panose="020F0502020204030204"/>
                <a:ea typeface="+mn-ea"/>
                <a:cs typeface="+mn-cs"/>
              </a:rPr>
              <a:t>This document is confidential and intended solely for the SAMA</a:t>
            </a:r>
          </a:p>
        </p:txBody>
      </p:sp>
    </p:spTree>
    <p:extLst>
      <p:ext uri="{BB962C8B-B14F-4D97-AF65-F5344CB8AC3E}">
        <p14:creationId xmlns:p14="http://schemas.microsoft.com/office/powerpoint/2010/main" val="6737268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50AA583-9ADD-4B3E-BACE-2164BB3D6EB4}"/>
              </a:ext>
            </a:extLst>
          </p:cNvPr>
          <p:cNvGraphicFramePr>
            <a:graphicFrameLocks noChangeAspect="1"/>
          </p:cNvGraphicFramePr>
          <p:nvPr userDrawn="1">
            <p:custDataLst>
              <p:tags r:id="rId1"/>
            </p:custDataLst>
            <p:extLst>
              <p:ext uri="{D42A27DB-BD31-4B8C-83A1-F6EECF244321}">
                <p14:modId xmlns:p14="http://schemas.microsoft.com/office/powerpoint/2010/main" val="880639234"/>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2" name="Object 1" hidden="1">
                        <a:extLst>
                          <a:ext uri="{FF2B5EF4-FFF2-40B4-BE49-F238E27FC236}">
                            <a16:creationId xmlns:a16="http://schemas.microsoft.com/office/drawing/2014/main" id="{D50AA583-9ADD-4B3E-BACE-2164BB3D6EB4}"/>
                          </a:ext>
                        </a:extLst>
                      </p:cNvPr>
                      <p:cNvPicPr/>
                      <p:nvPr/>
                    </p:nvPicPr>
                    <p:blipFill>
                      <a:blip r:embed="rId5"/>
                      <a:stretch>
                        <a:fillRect/>
                      </a:stretch>
                    </p:blipFill>
                    <p:spPr>
                      <a:xfrm>
                        <a:off x="1956" y="1591"/>
                        <a:ext cx="1953"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44172A93-9BBB-4A97-A5EA-A9216C477056}"/>
              </a:ext>
            </a:extLst>
          </p:cNvPr>
          <p:cNvSpPr/>
          <p:nvPr userDrawn="1">
            <p:custDataLst>
              <p:tags r:id="rId2"/>
            </p:custDataLst>
          </p:nvPr>
        </p:nvSpPr>
        <p:spPr>
          <a:xfrm>
            <a:off x="1"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1788" b="0" i="0" baseline="0">
              <a:latin typeface="Oswald Light" panose="02000303000000000000" pitchFamily="2" charset="0"/>
              <a:sym typeface="Oswald Light" panose="02000303000000000000" pitchFamily="2" charset="0"/>
            </a:endParaRPr>
          </a:p>
        </p:txBody>
      </p:sp>
      <p:sp>
        <p:nvSpPr>
          <p:cNvPr id="3" name="Slide Number Placeholder 2">
            <a:extLst>
              <a:ext uri="{FF2B5EF4-FFF2-40B4-BE49-F238E27FC236}">
                <a16:creationId xmlns:a16="http://schemas.microsoft.com/office/drawing/2014/main" id="{F122824F-4E08-4940-B345-A577A42FCA41}"/>
              </a:ext>
            </a:extLst>
          </p:cNvPr>
          <p:cNvSpPr>
            <a:spLocks noGrp="1"/>
          </p:cNvSpPr>
          <p:nvPr>
            <p:ph type="sldNum" sz="quarter" idx="10"/>
          </p:nvPr>
        </p:nvSpPr>
        <p:spPr/>
        <p:txBody>
          <a:bodyPr/>
          <a:lstStyle/>
          <a:p>
            <a:fld id="{EACE6E22-E655-5947-A8B4-6F095FBA2C12}" type="slidenum">
              <a:rPr lang="en-US" smtClean="0"/>
              <a:pPr/>
              <a:t>‹#›</a:t>
            </a:fld>
            <a:endParaRPr lang="en-US"/>
          </a:p>
        </p:txBody>
      </p:sp>
      <p:pic>
        <p:nvPicPr>
          <p:cNvPr id="6" name="Picture 5" descr="01_booz_allen.png">
            <a:extLst>
              <a:ext uri="{FF2B5EF4-FFF2-40B4-BE49-F238E27FC236}">
                <a16:creationId xmlns:a16="http://schemas.microsoft.com/office/drawing/2014/main" id="{41526516-F920-4F55-A203-7FEBA1DD1CB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8628724" y="6513831"/>
            <a:ext cx="2434111" cy="21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59ADC148-22F2-4E5A-8223-933030B472CE}"/>
              </a:ext>
            </a:extLst>
          </p:cNvPr>
          <p:cNvSpPr>
            <a:spLocks noGrp="1"/>
          </p:cNvSpPr>
          <p:nvPr>
            <p:ph type="title"/>
          </p:nvPr>
        </p:nvSpPr>
        <p:spPr>
          <a:xfrm>
            <a:off x="883478" y="173773"/>
            <a:ext cx="10792734" cy="981308"/>
          </a:xfrm>
        </p:spPr>
        <p:txBody>
          <a:bodyPr vert="horz"/>
          <a:lstStyle>
            <a:lvl1pPr>
              <a:defRPr sz="1788" b="0" i="0">
                <a:latin typeface="Oswald Light" pitchFamily="2" charset="77"/>
              </a:defRPr>
            </a:lvl1pPr>
          </a:lstStyle>
          <a:p>
            <a:r>
              <a:rPr lang="en-US"/>
              <a:t>Click to edit Master title style</a:t>
            </a:r>
          </a:p>
        </p:txBody>
      </p:sp>
      <p:cxnSp>
        <p:nvCxnSpPr>
          <p:cNvPr id="10" name="Straight Connector 9">
            <a:extLst>
              <a:ext uri="{FF2B5EF4-FFF2-40B4-BE49-F238E27FC236}">
                <a16:creationId xmlns:a16="http://schemas.microsoft.com/office/drawing/2014/main" id="{9C775B12-B3C2-41F0-BDBB-928FFEB8676D}"/>
              </a:ext>
            </a:extLst>
          </p:cNvPr>
          <p:cNvCxnSpPr/>
          <p:nvPr userDrawn="1"/>
        </p:nvCxnSpPr>
        <p:spPr>
          <a:xfrm>
            <a:off x="883477" y="1221691"/>
            <a:ext cx="1079273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BFC67D-7638-4DE5-A0CD-E341F902EBD1}"/>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95109" y="6436510"/>
            <a:ext cx="1126208" cy="399738"/>
          </a:xfrm>
          <a:prstGeom prst="rect">
            <a:avLst/>
          </a:prstGeom>
        </p:spPr>
      </p:pic>
    </p:spTree>
    <p:extLst>
      <p:ext uri="{BB962C8B-B14F-4D97-AF65-F5344CB8AC3E}">
        <p14:creationId xmlns:p14="http://schemas.microsoft.com/office/powerpoint/2010/main" val="391624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ver Restricte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01E90D5-A4BB-4DF7-89F1-C56F5354A700}"/>
              </a:ext>
            </a:extLst>
          </p:cNvPr>
          <p:cNvGraphicFramePr>
            <a:graphicFrameLocks noChangeAspect="1"/>
          </p:cNvGraphicFramePr>
          <p:nvPr userDrawn="1">
            <p:custDataLst>
              <p:tags r:id="rId1"/>
            </p:custDataLst>
            <p:extLst>
              <p:ext uri="{D42A27DB-BD31-4B8C-83A1-F6EECF244321}">
                <p14:modId xmlns:p14="http://schemas.microsoft.com/office/powerpoint/2010/main" val="1939805384"/>
              </p:ext>
            </p:extLst>
          </p:nvPr>
        </p:nvGraphicFramePr>
        <p:xfrm>
          <a:off x="2122" y="1599"/>
          <a:ext cx="2116"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F01E90D5-A4BB-4DF7-89F1-C56F5354A700}"/>
                          </a:ext>
                        </a:extLst>
                      </p:cNvPr>
                      <p:cNvPicPr/>
                      <p:nvPr/>
                    </p:nvPicPr>
                    <p:blipFill>
                      <a:blip r:embed="rId5"/>
                      <a:stretch>
                        <a:fillRect/>
                      </a:stretch>
                    </p:blipFill>
                    <p:spPr>
                      <a:xfrm>
                        <a:off x="2122" y="1599"/>
                        <a:ext cx="2116"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ACEDF7E-AC05-45AB-BCD3-35E30A8730DA}"/>
              </a:ext>
            </a:extLst>
          </p:cNvPr>
          <p:cNvSpPr/>
          <p:nvPr userDrawn="1">
            <p:custDataLst>
              <p:tags r:id="rId2"/>
            </p:custDataLst>
          </p:nvPr>
        </p:nvSpPr>
        <p:spPr>
          <a:xfrm>
            <a:off x="1" y="4"/>
            <a:ext cx="195385"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4923" b="0" i="0" baseline="0" dirty="0">
              <a:latin typeface="Oswald" panose="02000503000000000000" pitchFamily="2" charset="0"/>
              <a:sym typeface="Oswald" panose="02000503000000000000" pitchFamily="2" charset="0"/>
            </a:endParaRPr>
          </a:p>
        </p:txBody>
      </p:sp>
      <p:sp>
        <p:nvSpPr>
          <p:cNvPr id="6" name="Rectangle 5"/>
          <p:cNvSpPr/>
          <p:nvPr userDrawn="1"/>
        </p:nvSpPr>
        <p:spPr>
          <a:xfrm>
            <a:off x="0" y="839782"/>
            <a:ext cx="12192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solidFill>
                <a:schemeClr val="bg1"/>
              </a:solidFill>
            </a:endParaRPr>
          </a:p>
        </p:txBody>
      </p:sp>
      <p:sp>
        <p:nvSpPr>
          <p:cNvPr id="9" name="Picture Placeholder 8"/>
          <p:cNvSpPr>
            <a:spLocks noGrp="1"/>
          </p:cNvSpPr>
          <p:nvPr>
            <p:ph type="pic" sz="quarter" idx="11"/>
          </p:nvPr>
        </p:nvSpPr>
        <p:spPr>
          <a:xfrm>
            <a:off x="376317" y="839772"/>
            <a:ext cx="3876021" cy="5587920"/>
          </a:xfrm>
          <a:prstGeom prst="rect">
            <a:avLst/>
          </a:prstGeom>
          <a:solidFill>
            <a:schemeClr val="bg1"/>
          </a:solidFill>
        </p:spPr>
        <p:txBody>
          <a:bodyPr/>
          <a:lstStyle/>
          <a:p>
            <a:r>
              <a:rPr lang="en-US" dirty="0"/>
              <a:t>Click icon to add picture</a:t>
            </a:r>
          </a:p>
        </p:txBody>
      </p:sp>
      <p:sp>
        <p:nvSpPr>
          <p:cNvPr id="2" name="Title 1"/>
          <p:cNvSpPr>
            <a:spLocks noGrp="1"/>
          </p:cNvSpPr>
          <p:nvPr>
            <p:ph type="ctrTitle"/>
          </p:nvPr>
        </p:nvSpPr>
        <p:spPr>
          <a:xfrm>
            <a:off x="4792133" y="1201563"/>
            <a:ext cx="7227067" cy="2387600"/>
          </a:xfrm>
        </p:spPr>
        <p:txBody>
          <a:bodyPr vert="horz" anchor="b">
            <a:normAutofit/>
          </a:bodyPr>
          <a:lstStyle>
            <a:lvl1pPr algn="l">
              <a:lnSpc>
                <a:spcPct val="90000"/>
              </a:lnSpc>
              <a:defRPr sz="4000" spc="369" baseline="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792133" y="4015752"/>
            <a:ext cx="7227067" cy="628248"/>
          </a:xfrm>
          <a:prstGeom prst="rect">
            <a:avLst/>
          </a:prstGeom>
        </p:spPr>
        <p:txBody>
          <a:bodyPr>
            <a:normAutofit/>
          </a:bodyPr>
          <a:lstStyle>
            <a:lvl1pPr marL="0" indent="0" algn="l">
              <a:buNone/>
              <a:defRPr sz="1400" b="0" i="1" cap="none" spc="0" baseline="0">
                <a:solidFill>
                  <a:schemeClr val="bg1"/>
                </a:solidFill>
                <a:latin typeface="Times New Roman" charset="0"/>
                <a:ea typeface="Times New Roman" charset="0"/>
                <a:cs typeface="Times New Roman" charset="0"/>
              </a:defRPr>
            </a:lvl1pPr>
            <a:lvl2pPr marL="562723" indent="0" algn="ctr">
              <a:buNone/>
              <a:defRPr sz="2462"/>
            </a:lvl2pPr>
            <a:lvl3pPr marL="1125444" indent="0" algn="ctr">
              <a:buNone/>
              <a:defRPr sz="2215"/>
            </a:lvl3pPr>
            <a:lvl4pPr marL="1688165" indent="0" algn="ctr">
              <a:buNone/>
              <a:defRPr sz="1969"/>
            </a:lvl4pPr>
            <a:lvl5pPr marL="2250888" indent="0" algn="ctr">
              <a:buNone/>
              <a:defRPr sz="1969"/>
            </a:lvl5pPr>
            <a:lvl6pPr marL="2813609" indent="0" algn="ctr">
              <a:buNone/>
              <a:defRPr sz="1969"/>
            </a:lvl6pPr>
            <a:lvl7pPr marL="3376332" indent="0" algn="ctr">
              <a:buNone/>
              <a:defRPr sz="1969"/>
            </a:lvl7pPr>
            <a:lvl8pPr marL="3939052" indent="0" algn="ctr">
              <a:buNone/>
              <a:defRPr sz="1969"/>
            </a:lvl8pPr>
            <a:lvl9pPr marL="4501773" indent="0" algn="ctr">
              <a:buNone/>
              <a:defRPr sz="1969"/>
            </a:lvl9pPr>
          </a:lstStyle>
          <a:p>
            <a:r>
              <a:rPr lang="en-US" dirty="0"/>
              <a:t>Click to edit Master subtitle style</a:t>
            </a:r>
          </a:p>
        </p:txBody>
      </p:sp>
      <p:sp>
        <p:nvSpPr>
          <p:cNvPr id="17" name="Text Placeholder 16"/>
          <p:cNvSpPr>
            <a:spLocks noGrp="1"/>
          </p:cNvSpPr>
          <p:nvPr>
            <p:ph type="body" sz="quarter" idx="10" hasCustomPrompt="1"/>
          </p:nvPr>
        </p:nvSpPr>
        <p:spPr>
          <a:xfrm>
            <a:off x="4792137" y="5016744"/>
            <a:ext cx="5010150" cy="346075"/>
          </a:xfrm>
          <a:prstGeom prst="rect">
            <a:avLst/>
          </a:prstGeom>
        </p:spPr>
        <p:txBody>
          <a:bodyPr>
            <a:normAutofit/>
          </a:bodyPr>
          <a:lstStyle>
            <a:lvl1pPr marL="0" indent="0">
              <a:buNone/>
              <a:defRPr sz="1200" b="0" cap="all" spc="123" baseline="0">
                <a:solidFill>
                  <a:schemeClr val="bg1"/>
                </a:solidFill>
                <a:latin typeface="Times New Roman" charset="0"/>
                <a:ea typeface="Times New Roman" charset="0"/>
                <a:cs typeface="Times New Roman"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Month Year</a:t>
            </a:r>
          </a:p>
        </p:txBody>
      </p:sp>
      <p:sp>
        <p:nvSpPr>
          <p:cNvPr id="10" name="TextBox 9"/>
          <p:cNvSpPr txBox="1"/>
          <p:nvPr userDrawn="1"/>
        </p:nvSpPr>
        <p:spPr>
          <a:xfrm>
            <a:off x="4792138" y="5642944"/>
            <a:ext cx="6710970" cy="504619"/>
          </a:xfrm>
          <a:prstGeom prst="rect">
            <a:avLst/>
          </a:prstGeom>
          <a:noFill/>
        </p:spPr>
        <p:txBody>
          <a:bodyPr wrap="square" lIns="0" tIns="0" rIns="0" bIns="0" rtlCol="0">
            <a:noAutofit/>
          </a:bodyPr>
          <a:lstStyle/>
          <a:p>
            <a:pPr marL="0" marR="0" indent="0" algn="l" defTabSz="914400" rtl="0" eaLnBrk="1" fontAlgn="auto" latinLnBrk="0" hangingPunct="1">
              <a:lnSpc>
                <a:spcPts val="800"/>
              </a:lnSpc>
              <a:spcBef>
                <a:spcPts val="0"/>
              </a:spcBef>
              <a:spcAft>
                <a:spcPts val="0"/>
              </a:spcAft>
              <a:buClrTx/>
              <a:buSzTx/>
              <a:buFontTx/>
              <a:buNone/>
              <a:tabLst/>
              <a:defRPr/>
            </a:pPr>
            <a:r>
              <a:rPr lang="en-US" sz="700" dirty="0">
                <a:solidFill>
                  <a:srgbClr val="FFFFFF"/>
                </a:solidFill>
                <a:latin typeface="Arial" charset="0"/>
                <a:ea typeface="Arial" charset="0"/>
                <a:cs typeface="Arial" charset="0"/>
              </a:rPr>
              <a:t>The information contained in this document, inclusive of any discussions, prior or subsequent presentations, or demonstrations provided or related hereto, contains information regarding Booz Allen Hamilton that is proprietary and confidential and that constitutes Booz Allen Hamilton owned intellectual property and/or trade secrets in accordance with various international and United States laws and treaties. This information is provided solely for evaluation purposes of NEOM and shall not be used for any other purpose or otherwise disclosed, outside of the prospective client to which it has been presented, without the express written permission of an authorized officer of Booz Allen Hamilton.</a:t>
            </a:r>
          </a:p>
        </p:txBody>
      </p:sp>
      <p:pic>
        <p:nvPicPr>
          <p:cNvPr id="18" name="Booz Allen Logo" descr="Booz | Allen | Hamilton">
            <a:extLst>
              <a:ext uri="{FF2B5EF4-FFF2-40B4-BE49-F238E27FC236}">
                <a16:creationId xmlns:a16="http://schemas.microsoft.com/office/drawing/2014/main" id="{7FA14172-44E1-4FE5-8D19-D424756A2484}"/>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9183935" y="313496"/>
            <a:ext cx="2296668" cy="246953"/>
          </a:xfrm>
          <a:prstGeom prst="rect">
            <a:avLst/>
          </a:prstGeom>
        </p:spPr>
      </p:pic>
      <p:pic>
        <p:nvPicPr>
          <p:cNvPr id="16" name="Picture 15">
            <a:extLst>
              <a:ext uri="{FF2B5EF4-FFF2-40B4-BE49-F238E27FC236}">
                <a16:creationId xmlns:a16="http://schemas.microsoft.com/office/drawing/2014/main" id="{408BC08E-BD9A-4517-AF73-73FF1DB5B794}"/>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7629915" y="6599414"/>
            <a:ext cx="3879850" cy="92964"/>
          </a:xfrm>
          <a:prstGeom prst="rect">
            <a:avLst/>
          </a:prstGeom>
        </p:spPr>
      </p:pic>
      <p:pic>
        <p:nvPicPr>
          <p:cNvPr id="13" name="Picture 642">
            <a:extLst>
              <a:ext uri="{FF2B5EF4-FFF2-40B4-BE49-F238E27FC236}">
                <a16:creationId xmlns:a16="http://schemas.microsoft.com/office/drawing/2014/main" id="{494F0A40-9C7E-4A42-8203-C1B253552721}"/>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l="11934" t="25649" r="14290" b="22763"/>
          <a:stretch/>
        </p:blipFill>
        <p:spPr bwMode="auto">
          <a:xfrm>
            <a:off x="467359" y="121195"/>
            <a:ext cx="1820836" cy="704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412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sp>
        <p:nvSpPr>
          <p:cNvPr id="10" name="Text Placeholder 8"/>
          <p:cNvSpPr>
            <a:spLocks noGrp="1"/>
          </p:cNvSpPr>
          <p:nvPr>
            <p:ph type="body" sz="quarter" idx="11" hasCustomPrompt="1"/>
          </p:nvPr>
        </p:nvSpPr>
        <p:spPr>
          <a:xfrm>
            <a:off x="5659183" y="1112624"/>
            <a:ext cx="873636" cy="215444"/>
          </a:xfrm>
          <a:prstGeom prst="rect">
            <a:avLst/>
          </a:prstGeom>
        </p:spPr>
        <p:txBody>
          <a:bodyPr wrap="none" lIns="0" tIns="0" rIns="0" bIns="0">
            <a:spAutoFit/>
          </a:bodyPr>
          <a:lstStyle>
            <a:lvl1pPr marL="0" indent="0" algn="ctr">
              <a:spcBef>
                <a:spcPts val="0"/>
              </a:spcBef>
              <a:spcAft>
                <a:spcPts val="0"/>
              </a:spcAft>
              <a:buNone/>
              <a:defRPr sz="1400" b="1"/>
            </a:lvl1pPr>
          </a:lstStyle>
          <a:p>
            <a:pPr lvl="0"/>
            <a:r>
              <a:rPr lang="en-US" dirty="0"/>
              <a:t>Sub-Header</a:t>
            </a:r>
          </a:p>
        </p:txBody>
      </p:sp>
      <p:pic>
        <p:nvPicPr>
          <p:cNvPr id="8" name="Picture 642">
            <a:extLst>
              <a:ext uri="{FF2B5EF4-FFF2-40B4-BE49-F238E27FC236}">
                <a16:creationId xmlns:a16="http://schemas.microsoft.com/office/drawing/2014/main" id="{F7066C56-D678-478B-B4B3-BDC8E6DBD52E}"/>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923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spTree>
    <p:extLst>
      <p:ext uri="{BB962C8B-B14F-4D97-AF65-F5344CB8AC3E}">
        <p14:creationId xmlns:p14="http://schemas.microsoft.com/office/powerpoint/2010/main" val="963687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50AA583-9ADD-4B3E-BACE-2164BB3D6EB4}"/>
              </a:ext>
            </a:extLst>
          </p:cNvPr>
          <p:cNvGraphicFramePr>
            <a:graphicFrameLocks noChangeAspect="1"/>
          </p:cNvGraphicFramePr>
          <p:nvPr userDrawn="1">
            <p:custDataLst>
              <p:tags r:id="rId1"/>
            </p:custDataLst>
            <p:extLst>
              <p:ext uri="{D42A27DB-BD31-4B8C-83A1-F6EECF244321}">
                <p14:modId xmlns:p14="http://schemas.microsoft.com/office/powerpoint/2010/main" val="4141987661"/>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2" name="Object 1" hidden="1">
                        <a:extLst>
                          <a:ext uri="{FF2B5EF4-FFF2-40B4-BE49-F238E27FC236}">
                            <a16:creationId xmlns:a16="http://schemas.microsoft.com/office/drawing/2014/main" id="{D50AA583-9ADD-4B3E-BACE-2164BB3D6EB4}"/>
                          </a:ext>
                        </a:extLst>
                      </p:cNvPr>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3047B1F-D317-45E7-832B-89F8DDCC6B1D}"/>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200" b="0" i="0" baseline="0" dirty="0">
              <a:latin typeface="Oswald" panose="02000303000000000000" pitchFamily="2" charset="0"/>
              <a:sym typeface="Oswald" panose="02000303000000000000" pitchFamily="2" charset="0"/>
            </a:endParaRPr>
          </a:p>
        </p:txBody>
      </p:sp>
      <p:sp>
        <p:nvSpPr>
          <p:cNvPr id="3" name="Slide Number Placeholder 2">
            <a:extLst>
              <a:ext uri="{FF2B5EF4-FFF2-40B4-BE49-F238E27FC236}">
                <a16:creationId xmlns:a16="http://schemas.microsoft.com/office/drawing/2014/main" id="{F122824F-4E08-4940-B345-A577A42FCA41}"/>
              </a:ext>
            </a:extLst>
          </p:cNvPr>
          <p:cNvSpPr>
            <a:spLocks noGrp="1"/>
          </p:cNvSpPr>
          <p:nvPr>
            <p:ph type="sldNum" sz="quarter" idx="10"/>
          </p:nvPr>
        </p:nvSpPr>
        <p:spPr/>
        <p:txBody>
          <a:bodyPr/>
          <a:lstStyle/>
          <a:p>
            <a:fld id="{EACE6E22-E655-5947-A8B4-6F095FBA2C12}" type="slidenum">
              <a:rPr lang="en-US" smtClean="0"/>
              <a:pPr/>
              <a:t>‹#›</a:t>
            </a:fld>
            <a:endParaRPr lang="en-US" dirty="0"/>
          </a:p>
        </p:txBody>
      </p:sp>
      <p:sp>
        <p:nvSpPr>
          <p:cNvPr id="8" name="Title 1">
            <a:extLst>
              <a:ext uri="{FF2B5EF4-FFF2-40B4-BE49-F238E27FC236}">
                <a16:creationId xmlns:a16="http://schemas.microsoft.com/office/drawing/2014/main" id="{59ADC148-22F2-4E5A-8223-933030B472CE}"/>
              </a:ext>
            </a:extLst>
          </p:cNvPr>
          <p:cNvSpPr>
            <a:spLocks noGrp="1"/>
          </p:cNvSpPr>
          <p:nvPr>
            <p:ph type="title"/>
          </p:nvPr>
        </p:nvSpPr>
        <p:spPr>
          <a:xfrm>
            <a:off x="883478" y="173773"/>
            <a:ext cx="10792734" cy="981308"/>
          </a:xfrm>
        </p:spPr>
        <p:txBody>
          <a:bodyPr vert="horz"/>
          <a:lstStyle>
            <a:lvl1pPr>
              <a:defRPr sz="2200"/>
            </a:lvl1pPr>
          </a:lstStyle>
          <a:p>
            <a:r>
              <a:rPr lang="en-US" dirty="0"/>
              <a:t>Click to edit Master title style</a:t>
            </a:r>
          </a:p>
        </p:txBody>
      </p:sp>
      <p:cxnSp>
        <p:nvCxnSpPr>
          <p:cNvPr id="10" name="Straight Connector 9">
            <a:extLst>
              <a:ext uri="{FF2B5EF4-FFF2-40B4-BE49-F238E27FC236}">
                <a16:creationId xmlns:a16="http://schemas.microsoft.com/office/drawing/2014/main" id="{9C775B12-B3C2-41F0-BDBB-928FFEB8676D}"/>
              </a:ext>
            </a:extLst>
          </p:cNvPr>
          <p:cNvCxnSpPr/>
          <p:nvPr userDrawn="1"/>
        </p:nvCxnSpPr>
        <p:spPr>
          <a:xfrm>
            <a:off x="883477" y="1221691"/>
            <a:ext cx="1079273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2">
            <a:extLst>
              <a:ext uri="{FF2B5EF4-FFF2-40B4-BE49-F238E27FC236}">
                <a16:creationId xmlns:a16="http://schemas.microsoft.com/office/drawing/2014/main" id="{62D61E40-D77F-4180-BB94-08F22A5EF2AC}"/>
              </a:ext>
            </a:extLst>
          </p:cNvPr>
          <p:cNvSpPr>
            <a:spLocks noGrp="1"/>
          </p:cNvSpPr>
          <p:nvPr>
            <p:ph type="body" sz="quarter" idx="11" hasCustomPrompt="1"/>
          </p:nvPr>
        </p:nvSpPr>
        <p:spPr>
          <a:xfrm>
            <a:off x="5892788" y="1325324"/>
            <a:ext cx="406425" cy="215444"/>
          </a:xfrm>
        </p:spPr>
        <p:txBody>
          <a:bodyPr wrap="none">
            <a:spAutoFit/>
          </a:bodyPr>
          <a:lstStyle>
            <a:lvl1pPr marL="0" indent="0" algn="ctr">
              <a:buNone/>
              <a:defRPr lang="en-US" sz="1400" b="1" dirty="0">
                <a:solidFill>
                  <a:srgbClr val="000000"/>
                </a:solidFill>
                <a:latin typeface="+mn-lt"/>
              </a:defRPr>
            </a:lvl1pPr>
          </a:lstStyle>
          <a:p>
            <a:pPr marL="0" lvl="0" algn="ctr"/>
            <a:r>
              <a:rPr lang="en-US" dirty="0"/>
              <a:t>Title</a:t>
            </a:r>
          </a:p>
        </p:txBody>
      </p:sp>
      <p:pic>
        <p:nvPicPr>
          <p:cNvPr id="12" name="Picture 11">
            <a:extLst>
              <a:ext uri="{FF2B5EF4-FFF2-40B4-BE49-F238E27FC236}">
                <a16:creationId xmlns:a16="http://schemas.microsoft.com/office/drawing/2014/main" id="{11023E9E-A8C3-44EF-BC5B-3D436D1CBD32}"/>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883475" y="6426222"/>
            <a:ext cx="1893278" cy="385530"/>
          </a:xfrm>
          <a:prstGeom prst="rect">
            <a:avLst/>
          </a:prstGeom>
        </p:spPr>
      </p:pic>
      <p:sp>
        <p:nvSpPr>
          <p:cNvPr id="13" name="TextBox 12">
            <a:extLst>
              <a:ext uri="{FF2B5EF4-FFF2-40B4-BE49-F238E27FC236}">
                <a16:creationId xmlns:a16="http://schemas.microsoft.com/office/drawing/2014/main" id="{5B07F24B-3B4E-4ADF-86F8-B7157FB89249}"/>
              </a:ext>
            </a:extLst>
          </p:cNvPr>
          <p:cNvSpPr txBox="1"/>
          <p:nvPr userDrawn="1"/>
        </p:nvSpPr>
        <p:spPr bwMode="gray">
          <a:xfrm>
            <a:off x="4011233" y="6561439"/>
            <a:ext cx="3383010" cy="115096"/>
          </a:xfrm>
          <a:prstGeom prst="rect">
            <a:avLst/>
          </a:prstGeom>
          <a:noFill/>
          <a:ln w="9525" algn="ctr">
            <a:noFill/>
            <a:miter lim="800000"/>
            <a:headEnd/>
            <a:tailEnd/>
          </a:ln>
        </p:spPr>
        <p:txBody>
          <a:bodyPr vert="horz" wrap="square" lIns="0" tIns="0" rIns="0" bIns="0" rtlCol="0" anchor="b" anchorCtr="0">
            <a:spAutoFit/>
          </a:bodyPr>
          <a:lstStyle>
            <a:defPPr>
              <a:defRPr lang="en-US"/>
            </a:defPPr>
            <a:lvl1pPr lvl="0">
              <a:lnSpc>
                <a:spcPct val="90000"/>
              </a:lnSpc>
              <a:spcAft>
                <a:spcPct val="0"/>
              </a:spcAft>
              <a:defRPr sz="900" i="1">
                <a:solidFill>
                  <a:srgbClr val="000000"/>
                </a:solidFill>
                <a:latin typeface="Arial" panose="020B0604020202020204" pitchFamily="34" charset="0"/>
              </a:defRPr>
            </a:lvl1pPr>
          </a:lstStyle>
          <a:p>
            <a:pPr marL="0" marR="0" lvl="0" indent="0" algn="l" defTabSz="457200" rtl="0" eaLnBrk="1" fontAlgn="auto" latinLnBrk="0" hangingPunct="1">
              <a:lnSpc>
                <a:spcPct val="90000"/>
              </a:lnSpc>
              <a:spcBef>
                <a:spcPts val="0"/>
              </a:spcBef>
              <a:spcAft>
                <a:spcPct val="0"/>
              </a:spcAft>
              <a:buClrTx/>
              <a:buSzTx/>
              <a:buFontTx/>
              <a:buNone/>
              <a:tabLst/>
              <a:defRPr/>
            </a:pPr>
            <a:r>
              <a:rPr kumimoji="0" lang="en-US" sz="831" b="0" i="1" u="none" strike="noStrike" kern="1200" cap="none" spc="0" normalizeH="0" baseline="0" noProof="0" dirty="0">
                <a:ln>
                  <a:noFill/>
                </a:ln>
                <a:solidFill>
                  <a:srgbClr val="000000"/>
                </a:solidFill>
                <a:effectLst/>
                <a:uLnTx/>
                <a:uFillTx/>
                <a:latin typeface="Calibri" panose="020F0502020204030204"/>
                <a:ea typeface="+mn-ea"/>
                <a:cs typeface="+mn-cs"/>
              </a:rPr>
              <a:t>This document is confidential and intended solely for the SAMA</a:t>
            </a:r>
          </a:p>
        </p:txBody>
      </p:sp>
    </p:spTree>
    <p:extLst>
      <p:ext uri="{BB962C8B-B14F-4D97-AF65-F5344CB8AC3E}">
        <p14:creationId xmlns:p14="http://schemas.microsoft.com/office/powerpoint/2010/main" val="3113044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LF Blue Text Call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8DC8776-5F02-456C-A7F3-58F6DB87B88B}"/>
              </a:ext>
            </a:extLst>
          </p:cNvPr>
          <p:cNvGraphicFramePr>
            <a:graphicFrameLocks noChangeAspect="1"/>
          </p:cNvGraphicFramePr>
          <p:nvPr userDrawn="1">
            <p:custDataLst>
              <p:tags r:id="rId1"/>
            </p:custDataLst>
            <p:extLst>
              <p:ext uri="{D42A27DB-BD31-4B8C-83A1-F6EECF244321}">
                <p14:modId xmlns:p14="http://schemas.microsoft.com/office/powerpoint/2010/main" val="2219032237"/>
              </p:ext>
            </p:ext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name="think-cell Slide" r:id="rId3" imgW="451" imgH="450" progId="TCLayout.ActiveDocument.1">
                  <p:embed/>
                </p:oleObj>
              </mc:Choice>
              <mc:Fallback>
                <p:oleObj name="think-cell Slide" r:id="rId3" imgW="451" imgH="450" progId="TCLayout.ActiveDocument.1">
                  <p:embed/>
                  <p:pic>
                    <p:nvPicPr>
                      <p:cNvPr id="3" name="Object 2" hidden="1">
                        <a:extLst>
                          <a:ext uri="{FF2B5EF4-FFF2-40B4-BE49-F238E27FC236}">
                            <a16:creationId xmlns:a16="http://schemas.microsoft.com/office/drawing/2014/main" id="{C8DC8776-5F02-456C-A7F3-58F6DB87B88B}"/>
                          </a:ext>
                        </a:extLst>
                      </p:cNvPr>
                      <p:cNvPicPr/>
                      <p:nvPr/>
                    </p:nvPicPr>
                    <p:blipFill>
                      <a:blip r:embed="rId4"/>
                      <a:stretch>
                        <a:fillRect/>
                      </a:stretch>
                    </p:blipFill>
                    <p:spPr>
                      <a:xfrm>
                        <a:off x="2119" y="1590"/>
                        <a:ext cx="2116" cy="1587"/>
                      </a:xfrm>
                      <a:prstGeom prst="rect">
                        <a:avLst/>
                      </a:prstGeom>
                    </p:spPr>
                  </p:pic>
                </p:oleObj>
              </mc:Fallback>
            </mc:AlternateContent>
          </a:graphicData>
        </a:graphic>
      </p:graphicFrame>
      <p:sp>
        <p:nvSpPr>
          <p:cNvPr id="11" name="Rectangle 10"/>
          <p:cNvSpPr/>
          <p:nvPr userDrawn="1"/>
        </p:nvSpPr>
        <p:spPr>
          <a:xfrm>
            <a:off x="395847" y="4"/>
            <a:ext cx="11796156"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ooter Placeholder 3"/>
          <p:cNvSpPr>
            <a:spLocks noGrp="1"/>
          </p:cNvSpPr>
          <p:nvPr>
            <p:ph type="ftr" sz="quarter" idx="11"/>
          </p:nvPr>
        </p:nvSpPr>
        <p:spPr>
          <a:xfrm>
            <a:off x="883474" y="6400454"/>
            <a:ext cx="10179359" cy="457549"/>
          </a:xfrm>
          <a:prstGeom prst="rect">
            <a:avLst/>
          </a:prstGeom>
        </p:spPr>
        <p:txBody>
          <a:bodyPr/>
          <a:lstStyle>
            <a:lvl1pPr>
              <a:defRPr lang="en-US" sz="700" i="1" baseline="0" smtClean="0">
                <a:effectLst/>
              </a:defRPr>
            </a:lvl1pPr>
          </a:lstStyle>
          <a:p>
            <a:pPr marL="11113" indent="0">
              <a:buFont typeface="Wingdings" panose="05000000000000000000" pitchFamily="2" charset="2"/>
              <a:buNone/>
              <a:defRPr/>
            </a:pPr>
            <a:endParaRPr lang="en-US" dirty="0">
              <a:solidFill>
                <a:srgbClr val="000000"/>
              </a:solidFill>
              <a:latin typeface="Calibri Light" panose="020F0302020204030204"/>
            </a:endParaRPr>
          </a:p>
        </p:txBody>
      </p:sp>
      <p:cxnSp>
        <p:nvCxnSpPr>
          <p:cNvPr id="16" name="Straight Connector 15"/>
          <p:cNvCxnSpPr/>
          <p:nvPr userDrawn="1"/>
        </p:nvCxnSpPr>
        <p:spPr>
          <a:xfrm>
            <a:off x="883481" y="6400451"/>
            <a:ext cx="1047032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E36FDA1-2A7B-4798-BAE1-7678B51BBA91}"/>
              </a:ext>
            </a:extLst>
          </p:cNvPr>
          <p:cNvSpPr txBox="1"/>
          <p:nvPr userDrawn="1"/>
        </p:nvSpPr>
        <p:spPr>
          <a:xfrm>
            <a:off x="883479" y="6400801"/>
            <a:ext cx="2629911" cy="395319"/>
          </a:xfrm>
          <a:prstGeom prst="rect">
            <a:avLst/>
          </a:prstGeom>
          <a:noFill/>
        </p:spPr>
        <p:txBody>
          <a:bodyPr wrap="none" lIns="0" tIns="0" rIns="0" bIns="0" rtlCol="0" anchor="ctr">
            <a:noAutofit/>
          </a:bodyPr>
          <a:lstStyle/>
          <a:p>
            <a:r>
              <a:rPr lang="en-US" sz="700" i="1" dirty="0">
                <a:latin typeface="Georgia" panose="02040502050405020303" pitchFamily="18" charset="0"/>
              </a:rPr>
              <a:t>This document is confidential and intended solely for MIC</a:t>
            </a:r>
          </a:p>
        </p:txBody>
      </p:sp>
      <p:sp>
        <p:nvSpPr>
          <p:cNvPr id="10" name="TextBox 9">
            <a:extLst>
              <a:ext uri="{FF2B5EF4-FFF2-40B4-BE49-F238E27FC236}">
                <a16:creationId xmlns:a16="http://schemas.microsoft.com/office/drawing/2014/main" id="{A48A5DFC-0274-4D68-ADC4-1CB4D1CE8C0F}"/>
              </a:ext>
            </a:extLst>
          </p:cNvPr>
          <p:cNvSpPr txBox="1"/>
          <p:nvPr userDrawn="1"/>
        </p:nvSpPr>
        <p:spPr bwMode="gray">
          <a:xfrm>
            <a:off x="890954" y="6416929"/>
            <a:ext cx="10785231" cy="12465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90000"/>
              </a:lnSpc>
              <a:spcBef>
                <a:spcPct val="30000"/>
              </a:spcBef>
              <a:spcAft>
                <a:spcPct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Source:  Booz Allen analysis</a:t>
            </a:r>
          </a:p>
        </p:txBody>
      </p:sp>
      <p:sp>
        <p:nvSpPr>
          <p:cNvPr id="12" name="TextBox 11">
            <a:extLst>
              <a:ext uri="{FF2B5EF4-FFF2-40B4-BE49-F238E27FC236}">
                <a16:creationId xmlns:a16="http://schemas.microsoft.com/office/drawing/2014/main" id="{A104BC2D-8F32-4AC3-8FDE-1B062E4901E4}"/>
              </a:ext>
            </a:extLst>
          </p:cNvPr>
          <p:cNvSpPr txBox="1"/>
          <p:nvPr userDrawn="1"/>
        </p:nvSpPr>
        <p:spPr>
          <a:xfrm>
            <a:off x="10744198" y="6547375"/>
            <a:ext cx="609600" cy="246221"/>
          </a:xfrm>
          <a:prstGeom prst="rect">
            <a:avLst/>
          </a:prstGeom>
          <a:noFill/>
        </p:spPr>
        <p:txBody>
          <a:bodyPr wrap="square" rtlCol="0" anchor="ctr">
            <a:spAutoFit/>
          </a:bodyPr>
          <a:lstStyle/>
          <a:p>
            <a:pPr algn="r"/>
            <a:fld id="{9E014B80-1094-614D-82C4-FC9C7ECF587A}" type="slidenum">
              <a:rPr lang="en-US" sz="1000" smtClean="0">
                <a:solidFill>
                  <a:schemeClr val="accent2"/>
                </a:solidFill>
              </a:rPr>
              <a:pPr algn="r"/>
              <a:t>‹#›</a:t>
            </a:fld>
            <a:endParaRPr lang="en-US" sz="1000" dirty="0">
              <a:solidFill>
                <a:schemeClr val="accent2"/>
              </a:solidFill>
            </a:endParaRPr>
          </a:p>
        </p:txBody>
      </p:sp>
    </p:spTree>
    <p:extLst>
      <p:ext uri="{BB962C8B-B14F-4D97-AF65-F5344CB8AC3E}">
        <p14:creationId xmlns:p14="http://schemas.microsoft.com/office/powerpoint/2010/main" val="40803385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DE2C-7307-4398-885B-E0241027AA63}"/>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E7F9808D-81E5-4564-8110-F35385012177}"/>
              </a:ext>
            </a:extLst>
          </p:cNvPr>
          <p:cNvSpPr>
            <a:spLocks noGrp="1"/>
          </p:cNvSpPr>
          <p:nvPr>
            <p:ph type="sldNum" sz="quarter" idx="10"/>
          </p:nvPr>
        </p:nvSpPr>
        <p:spPr/>
        <p:txBody>
          <a:bodyPr/>
          <a:lstStyle/>
          <a:p>
            <a:fld id="{EACE6E22-E655-5947-A8B4-6F095FBA2C12}" type="slidenum">
              <a:rPr lang="en-US" smtClean="0"/>
              <a:pPr/>
              <a:t>‹#›</a:t>
            </a:fld>
            <a:endParaRPr lang="en-US" dirty="0"/>
          </a:p>
        </p:txBody>
      </p:sp>
      <p:sp>
        <p:nvSpPr>
          <p:cNvPr id="5" name="Footer Placeholder 4">
            <a:extLst>
              <a:ext uri="{FF2B5EF4-FFF2-40B4-BE49-F238E27FC236}">
                <a16:creationId xmlns:a16="http://schemas.microsoft.com/office/drawing/2014/main" id="{AD56E719-8ACC-4169-8A72-B044F44CA7FF}"/>
              </a:ext>
            </a:extLst>
          </p:cNvPr>
          <p:cNvSpPr>
            <a:spLocks noGrp="1"/>
          </p:cNvSpPr>
          <p:nvPr>
            <p:ph type="ftr" sz="quarter" idx="11"/>
          </p:nvPr>
        </p:nvSpPr>
        <p:spPr>
          <a:xfrm>
            <a:off x="4939647" y="6482971"/>
            <a:ext cx="5804555" cy="375029"/>
          </a:xfrm>
          <a:prstGeom prst="rect">
            <a:avLst/>
          </a:prstGeom>
        </p:spPr>
        <p:txBody>
          <a:bodyPr/>
          <a:lstStyle/>
          <a:p>
            <a:r>
              <a:rPr lang="en-US" dirty="0"/>
              <a:t>This document is confidential and intended solely for PIF in the context of Booz Allen's proposal review.</a:t>
            </a:r>
          </a:p>
        </p:txBody>
      </p:sp>
    </p:spTree>
    <p:extLst>
      <p:ext uri="{BB962C8B-B14F-4D97-AF65-F5344CB8AC3E}">
        <p14:creationId xmlns:p14="http://schemas.microsoft.com/office/powerpoint/2010/main" val="3558710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sp>
        <p:nvSpPr>
          <p:cNvPr id="10" name="Text Placeholder 8"/>
          <p:cNvSpPr>
            <a:spLocks noGrp="1"/>
          </p:cNvSpPr>
          <p:nvPr>
            <p:ph type="body" sz="quarter" idx="11" hasCustomPrompt="1"/>
          </p:nvPr>
        </p:nvSpPr>
        <p:spPr>
          <a:xfrm>
            <a:off x="5659183" y="1112624"/>
            <a:ext cx="873636" cy="215444"/>
          </a:xfrm>
          <a:prstGeom prst="rect">
            <a:avLst/>
          </a:prstGeom>
        </p:spPr>
        <p:txBody>
          <a:bodyPr wrap="none" lIns="0" tIns="0" rIns="0" bIns="0">
            <a:spAutoFit/>
          </a:bodyPr>
          <a:lstStyle>
            <a:lvl1pPr marL="0" indent="0" algn="ctr">
              <a:spcBef>
                <a:spcPts val="0"/>
              </a:spcBef>
              <a:spcAft>
                <a:spcPts val="0"/>
              </a:spcAft>
              <a:buNone/>
              <a:defRPr sz="1400" b="1"/>
            </a:lvl1pPr>
          </a:lstStyle>
          <a:p>
            <a:pPr lvl="0"/>
            <a:r>
              <a:rPr lang="en-US" dirty="0"/>
              <a:t>Sub-Header</a:t>
            </a:r>
          </a:p>
        </p:txBody>
      </p:sp>
      <p:grpSp>
        <p:nvGrpSpPr>
          <p:cNvPr id="4" name="Group 3">
            <a:extLst>
              <a:ext uri="{FF2B5EF4-FFF2-40B4-BE49-F238E27FC236}">
                <a16:creationId xmlns:a16="http://schemas.microsoft.com/office/drawing/2014/main" id="{A205B8F5-F200-4508-9C0B-F85CFEE61B90}"/>
              </a:ext>
            </a:extLst>
          </p:cNvPr>
          <p:cNvGrpSpPr/>
          <p:nvPr userDrawn="1"/>
        </p:nvGrpSpPr>
        <p:grpSpPr>
          <a:xfrm>
            <a:off x="9753600" y="6496720"/>
            <a:ext cx="1113389" cy="323516"/>
            <a:chOff x="8867302" y="5901647"/>
            <a:chExt cx="1113389" cy="323516"/>
          </a:xfrm>
        </p:grpSpPr>
        <p:pic>
          <p:nvPicPr>
            <p:cNvPr id="15464" name="Picture 104" descr="image">
              <a:extLst>
                <a:ext uri="{FF2B5EF4-FFF2-40B4-BE49-F238E27FC236}">
                  <a16:creationId xmlns:a16="http://schemas.microsoft.com/office/drawing/2014/main" id="{8BF5A21D-5FAA-4627-AA0F-638AC0BDC83F}"/>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8214" t="9249" r="18739" b="39639"/>
            <a:stretch/>
          </p:blipFill>
          <p:spPr bwMode="auto">
            <a:xfrm>
              <a:off x="8867302" y="5901647"/>
              <a:ext cx="316484" cy="3235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4" descr="image">
              <a:extLst>
                <a:ext uri="{FF2B5EF4-FFF2-40B4-BE49-F238E27FC236}">
                  <a16:creationId xmlns:a16="http://schemas.microsoft.com/office/drawing/2014/main" id="{3436980D-12C5-4594-BCB8-EF98ACB9EC03}"/>
                </a:ext>
              </a:extLst>
            </p:cNvPr>
            <p:cNvPicPr>
              <a:picLocks noChangeAspect="1" noChangeArrowheads="1"/>
            </p:cNvPicPr>
            <p:nvPr userDrawn="1"/>
          </p:nvPicPr>
          <p:blipFill rotWithShape="1">
            <a:blip r:embed="rId7" cstate="email">
              <a:extLst>
                <a:ext uri="{28A0092B-C50C-407E-A947-70E740481C1C}">
                  <a14:useLocalDpi xmlns:a14="http://schemas.microsoft.com/office/drawing/2010/main"/>
                </a:ext>
              </a:extLst>
            </a:blip>
            <a:srcRect l="12609" t="65638" r="11734" b="9913"/>
            <a:stretch/>
          </p:blipFill>
          <p:spPr bwMode="auto">
            <a:xfrm>
              <a:off x="9240607" y="5912619"/>
              <a:ext cx="740084" cy="3015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694137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pic>
        <p:nvPicPr>
          <p:cNvPr id="8" name="Picture 642">
            <a:extLst>
              <a:ext uri="{FF2B5EF4-FFF2-40B4-BE49-F238E27FC236}">
                <a16:creationId xmlns:a16="http://schemas.microsoft.com/office/drawing/2014/main" id="{D45CDBEE-61C9-405F-A95A-CE344F73A0DF}"/>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6213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50AA583-9ADD-4B3E-BACE-2164BB3D6EB4}"/>
              </a:ext>
            </a:extLst>
          </p:cNvPr>
          <p:cNvGraphicFramePr>
            <a:graphicFrameLocks noChangeAspect="1"/>
          </p:cNvGraphicFramePr>
          <p:nvPr userDrawn="1">
            <p:custDataLst>
              <p:tags r:id="rId1"/>
            </p:custDataLst>
            <p:extLst>
              <p:ext uri="{D42A27DB-BD31-4B8C-83A1-F6EECF244321}">
                <p14:modId xmlns:p14="http://schemas.microsoft.com/office/powerpoint/2010/main" val="2877512972"/>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2" name="Object 1" hidden="1">
                        <a:extLst>
                          <a:ext uri="{FF2B5EF4-FFF2-40B4-BE49-F238E27FC236}">
                            <a16:creationId xmlns:a16="http://schemas.microsoft.com/office/drawing/2014/main" id="{D50AA583-9ADD-4B3E-BACE-2164BB3D6EB4}"/>
                          </a:ext>
                        </a:extLst>
                      </p:cNvPr>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3047B1F-D317-45E7-832B-89F8DDCC6B1D}"/>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200" b="0" i="0" baseline="0" dirty="0">
              <a:latin typeface="Oswald" panose="02000303000000000000" pitchFamily="2" charset="0"/>
              <a:sym typeface="Oswald" panose="02000303000000000000" pitchFamily="2" charset="0"/>
            </a:endParaRPr>
          </a:p>
        </p:txBody>
      </p:sp>
      <p:sp>
        <p:nvSpPr>
          <p:cNvPr id="3" name="Slide Number Placeholder 2">
            <a:extLst>
              <a:ext uri="{FF2B5EF4-FFF2-40B4-BE49-F238E27FC236}">
                <a16:creationId xmlns:a16="http://schemas.microsoft.com/office/drawing/2014/main" id="{F122824F-4E08-4940-B345-A577A42FCA41}"/>
              </a:ext>
            </a:extLst>
          </p:cNvPr>
          <p:cNvSpPr>
            <a:spLocks noGrp="1"/>
          </p:cNvSpPr>
          <p:nvPr>
            <p:ph type="sldNum" sz="quarter" idx="10"/>
          </p:nvPr>
        </p:nvSpPr>
        <p:spPr/>
        <p:txBody>
          <a:bodyPr/>
          <a:lstStyle/>
          <a:p>
            <a:endParaRPr lang="en-US" dirty="0"/>
          </a:p>
        </p:txBody>
      </p:sp>
      <p:sp>
        <p:nvSpPr>
          <p:cNvPr id="9" name="Text Placeholder 12">
            <a:extLst>
              <a:ext uri="{FF2B5EF4-FFF2-40B4-BE49-F238E27FC236}">
                <a16:creationId xmlns:a16="http://schemas.microsoft.com/office/drawing/2014/main" id="{62D61E40-D77F-4180-BB94-08F22A5EF2AC}"/>
              </a:ext>
            </a:extLst>
          </p:cNvPr>
          <p:cNvSpPr>
            <a:spLocks noGrp="1"/>
          </p:cNvSpPr>
          <p:nvPr>
            <p:ph type="body" sz="quarter" idx="11" hasCustomPrompt="1"/>
          </p:nvPr>
        </p:nvSpPr>
        <p:spPr>
          <a:xfrm>
            <a:off x="5892788" y="1325324"/>
            <a:ext cx="406425" cy="215444"/>
          </a:xfrm>
        </p:spPr>
        <p:txBody>
          <a:bodyPr wrap="none">
            <a:spAutoFit/>
          </a:bodyPr>
          <a:lstStyle>
            <a:lvl1pPr marL="0" indent="0" algn="ctr">
              <a:buNone/>
              <a:defRPr lang="en-US" sz="1400" b="1" dirty="0">
                <a:solidFill>
                  <a:srgbClr val="000000"/>
                </a:solidFill>
                <a:latin typeface="+mn-lt"/>
              </a:defRPr>
            </a:lvl1pPr>
          </a:lstStyle>
          <a:p>
            <a:pPr marL="0" lvl="0" algn="ctr"/>
            <a:r>
              <a:rPr lang="en-US" dirty="0"/>
              <a:t>Title</a:t>
            </a:r>
          </a:p>
        </p:txBody>
      </p:sp>
      <p:sp>
        <p:nvSpPr>
          <p:cNvPr id="16" name="Footer Placeholder 13">
            <a:extLst>
              <a:ext uri="{FF2B5EF4-FFF2-40B4-BE49-F238E27FC236}">
                <a16:creationId xmlns:a16="http://schemas.microsoft.com/office/drawing/2014/main" id="{B1B0BC99-6654-4AD5-A9C7-A1E2390FB533}"/>
              </a:ext>
            </a:extLst>
          </p:cNvPr>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pic>
        <p:nvPicPr>
          <p:cNvPr id="17" name="Picture 642">
            <a:extLst>
              <a:ext uri="{FF2B5EF4-FFF2-40B4-BE49-F238E27FC236}">
                <a16:creationId xmlns:a16="http://schemas.microsoft.com/office/drawing/2014/main" id="{27D9D10F-8794-40B1-A5D5-2F96764F2375}"/>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171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LF Blue Text Call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8DC8776-5F02-456C-A7F3-58F6DB87B88B}"/>
              </a:ext>
            </a:extLst>
          </p:cNvPr>
          <p:cNvGraphicFramePr>
            <a:graphicFrameLocks noChangeAspect="1"/>
          </p:cNvGraphicFramePr>
          <p:nvPr userDrawn="1">
            <p:custDataLst>
              <p:tags r:id="rId1"/>
            </p:custDataLst>
            <p:extLst>
              <p:ext uri="{D42A27DB-BD31-4B8C-83A1-F6EECF244321}">
                <p14:modId xmlns:p14="http://schemas.microsoft.com/office/powerpoint/2010/main" val="4281975123"/>
              </p:ext>
            </p:ext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name="think-cell Slide" r:id="rId3" imgW="451" imgH="450" progId="TCLayout.ActiveDocument.1">
                  <p:embed/>
                </p:oleObj>
              </mc:Choice>
              <mc:Fallback>
                <p:oleObj name="think-cell Slide" r:id="rId3" imgW="451" imgH="450" progId="TCLayout.ActiveDocument.1">
                  <p:embed/>
                  <p:pic>
                    <p:nvPicPr>
                      <p:cNvPr id="3" name="Object 2" hidden="1">
                        <a:extLst>
                          <a:ext uri="{FF2B5EF4-FFF2-40B4-BE49-F238E27FC236}">
                            <a16:creationId xmlns:a16="http://schemas.microsoft.com/office/drawing/2014/main" id="{C8DC8776-5F02-456C-A7F3-58F6DB87B88B}"/>
                          </a:ext>
                        </a:extLst>
                      </p:cNvPr>
                      <p:cNvPicPr/>
                      <p:nvPr/>
                    </p:nvPicPr>
                    <p:blipFill>
                      <a:blip r:embed="rId4"/>
                      <a:stretch>
                        <a:fillRect/>
                      </a:stretch>
                    </p:blipFill>
                    <p:spPr>
                      <a:xfrm>
                        <a:off x="2119" y="1590"/>
                        <a:ext cx="2116" cy="1587"/>
                      </a:xfrm>
                      <a:prstGeom prst="rect">
                        <a:avLst/>
                      </a:prstGeom>
                    </p:spPr>
                  </p:pic>
                </p:oleObj>
              </mc:Fallback>
            </mc:AlternateContent>
          </a:graphicData>
        </a:graphic>
      </p:graphicFrame>
      <p:sp>
        <p:nvSpPr>
          <p:cNvPr id="11" name="Rectangle 10"/>
          <p:cNvSpPr/>
          <p:nvPr userDrawn="1"/>
        </p:nvSpPr>
        <p:spPr>
          <a:xfrm>
            <a:off x="395847" y="4"/>
            <a:ext cx="11796156"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ooter Placeholder 3"/>
          <p:cNvSpPr>
            <a:spLocks noGrp="1"/>
          </p:cNvSpPr>
          <p:nvPr>
            <p:ph type="ftr" sz="quarter" idx="11"/>
          </p:nvPr>
        </p:nvSpPr>
        <p:spPr>
          <a:xfrm>
            <a:off x="883474" y="6400454"/>
            <a:ext cx="10179359" cy="457549"/>
          </a:xfrm>
          <a:prstGeom prst="rect">
            <a:avLst/>
          </a:prstGeom>
        </p:spPr>
        <p:txBody>
          <a:bodyPr/>
          <a:lstStyle>
            <a:lvl1pPr>
              <a:defRPr lang="en-US" sz="700" i="1" baseline="0" smtClean="0">
                <a:effectLst/>
              </a:defRPr>
            </a:lvl1pPr>
          </a:lstStyle>
          <a:p>
            <a:pPr marL="11113" indent="0">
              <a:buFont typeface="Wingdings" panose="05000000000000000000" pitchFamily="2" charset="2"/>
              <a:buNone/>
              <a:defRPr/>
            </a:pPr>
            <a:endParaRPr lang="en-US" dirty="0">
              <a:solidFill>
                <a:srgbClr val="000000"/>
              </a:solidFill>
              <a:latin typeface="Calibri Light" panose="020F0302020204030204"/>
            </a:endParaRPr>
          </a:p>
        </p:txBody>
      </p:sp>
      <p:cxnSp>
        <p:nvCxnSpPr>
          <p:cNvPr id="16" name="Straight Connector 15"/>
          <p:cNvCxnSpPr/>
          <p:nvPr userDrawn="1"/>
        </p:nvCxnSpPr>
        <p:spPr>
          <a:xfrm>
            <a:off x="883481" y="6400451"/>
            <a:ext cx="1047032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01_booz_allen.png">
            <a:extLst>
              <a:ext uri="{FF2B5EF4-FFF2-40B4-BE49-F238E27FC236}">
                <a16:creationId xmlns:a16="http://schemas.microsoft.com/office/drawing/2014/main" id="{2C8ADB4E-F1D4-435A-86D0-DA9A40E4870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8628723" y="6513831"/>
            <a:ext cx="2434111" cy="210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6E36FDA1-2A7B-4798-BAE1-7678B51BBA91}"/>
              </a:ext>
            </a:extLst>
          </p:cNvPr>
          <p:cNvSpPr txBox="1"/>
          <p:nvPr userDrawn="1"/>
        </p:nvSpPr>
        <p:spPr>
          <a:xfrm>
            <a:off x="883479" y="6400801"/>
            <a:ext cx="2629911" cy="395319"/>
          </a:xfrm>
          <a:prstGeom prst="rect">
            <a:avLst/>
          </a:prstGeom>
          <a:noFill/>
        </p:spPr>
        <p:txBody>
          <a:bodyPr wrap="none" lIns="0" tIns="0" rIns="0" bIns="0" rtlCol="0" anchor="ctr">
            <a:noAutofit/>
          </a:bodyPr>
          <a:lstStyle/>
          <a:p>
            <a:r>
              <a:rPr lang="en-US" sz="700" i="1" dirty="0">
                <a:latin typeface="Georgia" panose="02040502050405020303" pitchFamily="18" charset="0"/>
              </a:rPr>
              <a:t>This document is confidential and intended solely for MIC</a:t>
            </a:r>
          </a:p>
        </p:txBody>
      </p:sp>
      <p:sp>
        <p:nvSpPr>
          <p:cNvPr id="10" name="TextBox 9">
            <a:extLst>
              <a:ext uri="{FF2B5EF4-FFF2-40B4-BE49-F238E27FC236}">
                <a16:creationId xmlns:a16="http://schemas.microsoft.com/office/drawing/2014/main" id="{A48A5DFC-0274-4D68-ADC4-1CB4D1CE8C0F}"/>
              </a:ext>
            </a:extLst>
          </p:cNvPr>
          <p:cNvSpPr txBox="1"/>
          <p:nvPr userDrawn="1"/>
        </p:nvSpPr>
        <p:spPr bwMode="gray">
          <a:xfrm>
            <a:off x="890954" y="6416929"/>
            <a:ext cx="10785231" cy="12465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90000"/>
              </a:lnSpc>
              <a:spcBef>
                <a:spcPct val="30000"/>
              </a:spcBef>
              <a:spcAft>
                <a:spcPct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Source:  Booz Allen analysis</a:t>
            </a:r>
          </a:p>
        </p:txBody>
      </p:sp>
      <p:sp>
        <p:nvSpPr>
          <p:cNvPr id="12" name="TextBox 11">
            <a:extLst>
              <a:ext uri="{FF2B5EF4-FFF2-40B4-BE49-F238E27FC236}">
                <a16:creationId xmlns:a16="http://schemas.microsoft.com/office/drawing/2014/main" id="{240FB31A-27D2-4249-9C47-D6B82DFEC7E5}"/>
              </a:ext>
            </a:extLst>
          </p:cNvPr>
          <p:cNvSpPr txBox="1"/>
          <p:nvPr userDrawn="1"/>
        </p:nvSpPr>
        <p:spPr>
          <a:xfrm>
            <a:off x="10744198" y="6535579"/>
            <a:ext cx="609600" cy="246221"/>
          </a:xfrm>
          <a:prstGeom prst="rect">
            <a:avLst/>
          </a:prstGeom>
          <a:noFill/>
        </p:spPr>
        <p:txBody>
          <a:bodyPr wrap="square" rtlCol="0" anchor="ctr">
            <a:spAutoFit/>
          </a:bodyPr>
          <a:lstStyle/>
          <a:p>
            <a:pPr algn="r"/>
            <a:fld id="{9E014B80-1094-614D-82C4-FC9C7ECF587A}" type="slidenum">
              <a:rPr lang="en-US" sz="1000" smtClean="0">
                <a:solidFill>
                  <a:schemeClr val="accent2"/>
                </a:solidFill>
              </a:rPr>
              <a:pPr algn="r"/>
              <a:t>‹#›</a:t>
            </a:fld>
            <a:endParaRPr lang="en-US" sz="1000" dirty="0">
              <a:solidFill>
                <a:schemeClr val="accent2"/>
              </a:solidFill>
            </a:endParaRPr>
          </a:p>
        </p:txBody>
      </p:sp>
    </p:spTree>
    <p:extLst>
      <p:ext uri="{BB962C8B-B14F-4D97-AF65-F5344CB8AC3E}">
        <p14:creationId xmlns:p14="http://schemas.microsoft.com/office/powerpoint/2010/main" val="33709896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Header + Subhead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843517083"/>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CC05216-F029-4301-82C2-CB6E31D6864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8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defRPr sz="2800" b="0">
                <a:solidFill>
                  <a:schemeClr val="accent2"/>
                </a:solidFill>
                <a:latin typeface="Arial Narrow" panose="020B0606020202030204" pitchFamily="34" charset="0"/>
                <a:cs typeface="Arial" panose="020B0604020202020204" pitchFamily="34" charset="0"/>
              </a:defRPr>
            </a:lvl1pPr>
          </a:lstStyle>
          <a:p>
            <a:r>
              <a:rPr lang="en-US" dirty="0"/>
              <a:t>Click to edit Master title style</a:t>
            </a:r>
          </a:p>
        </p:txBody>
      </p:sp>
      <p:sp>
        <p:nvSpPr>
          <p:cNvPr id="10" name="Text Placeholder 8"/>
          <p:cNvSpPr>
            <a:spLocks noGrp="1"/>
          </p:cNvSpPr>
          <p:nvPr>
            <p:ph type="body" sz="quarter" idx="11" hasCustomPrompt="1"/>
          </p:nvPr>
        </p:nvSpPr>
        <p:spPr>
          <a:xfrm>
            <a:off x="5593460" y="1112624"/>
            <a:ext cx="1005083" cy="215444"/>
          </a:xfrm>
          <a:prstGeom prst="rect">
            <a:avLst/>
          </a:prstGeom>
        </p:spPr>
        <p:txBody>
          <a:bodyPr wrap="none" lIns="0" tIns="0" rIns="0" bIns="0">
            <a:spAutoFit/>
          </a:bodyPr>
          <a:lstStyle>
            <a:lvl1pPr marL="0" indent="0" algn="ctr">
              <a:spcBef>
                <a:spcPts val="0"/>
              </a:spcBef>
              <a:spcAft>
                <a:spcPts val="0"/>
              </a:spcAft>
              <a:buNone/>
              <a:defRPr sz="1400" b="1">
                <a:latin typeface="Arial" panose="020B0604020202020204" pitchFamily="34" charset="0"/>
                <a:cs typeface="Arial" panose="020B0604020202020204" pitchFamily="34" charset="0"/>
              </a:defRPr>
            </a:lvl1pPr>
          </a:lstStyle>
          <a:p>
            <a:pPr lvl="0"/>
            <a:r>
              <a:rPr lang="en-US" dirty="0"/>
              <a:t>Sub-Header</a:t>
            </a:r>
          </a:p>
        </p:txBody>
      </p:sp>
      <p:sp>
        <p:nvSpPr>
          <p:cNvPr id="7" name="Footer Placeholder 13">
            <a:extLst>
              <a:ext uri="{FF2B5EF4-FFF2-40B4-BE49-F238E27FC236}">
                <a16:creationId xmlns:a16="http://schemas.microsoft.com/office/drawing/2014/main" id="{75998E47-D507-45EB-AD6E-0BE5644D1DFB}"/>
              </a:ext>
            </a:extLst>
          </p:cNvPr>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pic>
        <p:nvPicPr>
          <p:cNvPr id="8" name="Picture 642">
            <a:extLst>
              <a:ext uri="{FF2B5EF4-FFF2-40B4-BE49-F238E27FC236}">
                <a16:creationId xmlns:a16="http://schemas.microsoft.com/office/drawing/2014/main" id="{876C5694-498F-4417-8D56-01A350AA6545}"/>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9632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pic>
        <p:nvPicPr>
          <p:cNvPr id="8" name="Picture 642">
            <a:extLst>
              <a:ext uri="{FF2B5EF4-FFF2-40B4-BE49-F238E27FC236}">
                <a16:creationId xmlns:a16="http://schemas.microsoft.com/office/drawing/2014/main" id="{D45CDBEE-61C9-405F-A95A-CE344F73A0DF}"/>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425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50AA583-9ADD-4B3E-BACE-2164BB3D6EB4}"/>
              </a:ext>
            </a:extLst>
          </p:cNvPr>
          <p:cNvGraphicFramePr>
            <a:graphicFrameLocks noChangeAspect="1"/>
          </p:cNvGraphicFramePr>
          <p:nvPr userDrawn="1">
            <p:custDataLst>
              <p:tags r:id="rId1"/>
            </p:custDataLst>
            <p:extLst>
              <p:ext uri="{D42A27DB-BD31-4B8C-83A1-F6EECF244321}">
                <p14:modId xmlns:p14="http://schemas.microsoft.com/office/powerpoint/2010/main" val="2877512972"/>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2" name="Object 1" hidden="1">
                        <a:extLst>
                          <a:ext uri="{FF2B5EF4-FFF2-40B4-BE49-F238E27FC236}">
                            <a16:creationId xmlns:a16="http://schemas.microsoft.com/office/drawing/2014/main" id="{D50AA583-9ADD-4B3E-BACE-2164BB3D6EB4}"/>
                          </a:ext>
                        </a:extLst>
                      </p:cNvPr>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3047B1F-D317-45E7-832B-89F8DDCC6B1D}"/>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200" b="0" i="0" baseline="0" dirty="0">
              <a:latin typeface="Oswald" panose="02000303000000000000" pitchFamily="2" charset="0"/>
              <a:sym typeface="Oswald" panose="02000303000000000000" pitchFamily="2" charset="0"/>
            </a:endParaRPr>
          </a:p>
        </p:txBody>
      </p:sp>
      <p:sp>
        <p:nvSpPr>
          <p:cNvPr id="3" name="Slide Number Placeholder 2">
            <a:extLst>
              <a:ext uri="{FF2B5EF4-FFF2-40B4-BE49-F238E27FC236}">
                <a16:creationId xmlns:a16="http://schemas.microsoft.com/office/drawing/2014/main" id="{F122824F-4E08-4940-B345-A577A42FCA41}"/>
              </a:ext>
            </a:extLst>
          </p:cNvPr>
          <p:cNvSpPr>
            <a:spLocks noGrp="1"/>
          </p:cNvSpPr>
          <p:nvPr>
            <p:ph type="sldNum" sz="quarter" idx="10"/>
          </p:nvPr>
        </p:nvSpPr>
        <p:spPr/>
        <p:txBody>
          <a:bodyPr/>
          <a:lstStyle/>
          <a:p>
            <a:endParaRPr lang="en-US" dirty="0"/>
          </a:p>
        </p:txBody>
      </p:sp>
      <p:sp>
        <p:nvSpPr>
          <p:cNvPr id="9" name="Text Placeholder 12">
            <a:extLst>
              <a:ext uri="{FF2B5EF4-FFF2-40B4-BE49-F238E27FC236}">
                <a16:creationId xmlns:a16="http://schemas.microsoft.com/office/drawing/2014/main" id="{62D61E40-D77F-4180-BB94-08F22A5EF2AC}"/>
              </a:ext>
            </a:extLst>
          </p:cNvPr>
          <p:cNvSpPr>
            <a:spLocks noGrp="1"/>
          </p:cNvSpPr>
          <p:nvPr>
            <p:ph type="body" sz="quarter" idx="11" hasCustomPrompt="1"/>
          </p:nvPr>
        </p:nvSpPr>
        <p:spPr>
          <a:xfrm>
            <a:off x="5892788" y="1325324"/>
            <a:ext cx="406425" cy="215444"/>
          </a:xfrm>
        </p:spPr>
        <p:txBody>
          <a:bodyPr wrap="none">
            <a:spAutoFit/>
          </a:bodyPr>
          <a:lstStyle>
            <a:lvl1pPr marL="0" indent="0" algn="ctr">
              <a:buNone/>
              <a:defRPr lang="en-US" sz="1400" b="1" dirty="0">
                <a:solidFill>
                  <a:srgbClr val="000000"/>
                </a:solidFill>
                <a:latin typeface="+mn-lt"/>
              </a:defRPr>
            </a:lvl1pPr>
          </a:lstStyle>
          <a:p>
            <a:pPr marL="0" lvl="0" algn="ctr"/>
            <a:r>
              <a:rPr lang="en-US" dirty="0"/>
              <a:t>Title</a:t>
            </a:r>
          </a:p>
        </p:txBody>
      </p:sp>
      <p:sp>
        <p:nvSpPr>
          <p:cNvPr id="16" name="Footer Placeholder 13">
            <a:extLst>
              <a:ext uri="{FF2B5EF4-FFF2-40B4-BE49-F238E27FC236}">
                <a16:creationId xmlns:a16="http://schemas.microsoft.com/office/drawing/2014/main" id="{B1B0BC99-6654-4AD5-A9C7-A1E2390FB533}"/>
              </a:ext>
            </a:extLst>
          </p:cNvPr>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pic>
        <p:nvPicPr>
          <p:cNvPr id="17" name="Picture 642">
            <a:extLst>
              <a:ext uri="{FF2B5EF4-FFF2-40B4-BE49-F238E27FC236}">
                <a16:creationId xmlns:a16="http://schemas.microsoft.com/office/drawing/2014/main" id="{27D9D10F-8794-40B1-A5D5-2F96764F2375}"/>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8635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LF Blue Text Call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8DC8776-5F02-456C-A7F3-58F6DB87B88B}"/>
              </a:ext>
            </a:extLst>
          </p:cNvPr>
          <p:cNvGraphicFramePr>
            <a:graphicFrameLocks noChangeAspect="1"/>
          </p:cNvGraphicFramePr>
          <p:nvPr userDrawn="1">
            <p:custDataLst>
              <p:tags r:id="rId1"/>
            </p:custDataLst>
            <p:extLst>
              <p:ext uri="{D42A27DB-BD31-4B8C-83A1-F6EECF244321}">
                <p14:modId xmlns:p14="http://schemas.microsoft.com/office/powerpoint/2010/main" val="4281975123"/>
              </p:ext>
            </p:ext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name="think-cell Slide" r:id="rId3" imgW="451" imgH="450" progId="TCLayout.ActiveDocument.1">
                  <p:embed/>
                </p:oleObj>
              </mc:Choice>
              <mc:Fallback>
                <p:oleObj name="think-cell Slide" r:id="rId3" imgW="451" imgH="450" progId="TCLayout.ActiveDocument.1">
                  <p:embed/>
                  <p:pic>
                    <p:nvPicPr>
                      <p:cNvPr id="3" name="Object 2" hidden="1">
                        <a:extLst>
                          <a:ext uri="{FF2B5EF4-FFF2-40B4-BE49-F238E27FC236}">
                            <a16:creationId xmlns:a16="http://schemas.microsoft.com/office/drawing/2014/main" id="{C8DC8776-5F02-456C-A7F3-58F6DB87B88B}"/>
                          </a:ext>
                        </a:extLst>
                      </p:cNvPr>
                      <p:cNvPicPr/>
                      <p:nvPr/>
                    </p:nvPicPr>
                    <p:blipFill>
                      <a:blip r:embed="rId4"/>
                      <a:stretch>
                        <a:fillRect/>
                      </a:stretch>
                    </p:blipFill>
                    <p:spPr>
                      <a:xfrm>
                        <a:off x="2119" y="1590"/>
                        <a:ext cx="2116" cy="1587"/>
                      </a:xfrm>
                      <a:prstGeom prst="rect">
                        <a:avLst/>
                      </a:prstGeom>
                    </p:spPr>
                  </p:pic>
                </p:oleObj>
              </mc:Fallback>
            </mc:AlternateContent>
          </a:graphicData>
        </a:graphic>
      </p:graphicFrame>
      <p:sp>
        <p:nvSpPr>
          <p:cNvPr id="11" name="Rectangle 10"/>
          <p:cNvSpPr/>
          <p:nvPr userDrawn="1"/>
        </p:nvSpPr>
        <p:spPr>
          <a:xfrm>
            <a:off x="395847" y="4"/>
            <a:ext cx="11796156"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ooter Placeholder 3"/>
          <p:cNvSpPr>
            <a:spLocks noGrp="1"/>
          </p:cNvSpPr>
          <p:nvPr>
            <p:ph type="ftr" sz="quarter" idx="11"/>
          </p:nvPr>
        </p:nvSpPr>
        <p:spPr>
          <a:xfrm>
            <a:off x="883474" y="6400454"/>
            <a:ext cx="10179359" cy="457549"/>
          </a:xfrm>
          <a:prstGeom prst="rect">
            <a:avLst/>
          </a:prstGeom>
        </p:spPr>
        <p:txBody>
          <a:bodyPr/>
          <a:lstStyle>
            <a:lvl1pPr>
              <a:defRPr lang="en-US" sz="700" i="1" baseline="0" smtClean="0">
                <a:effectLst/>
              </a:defRPr>
            </a:lvl1pPr>
          </a:lstStyle>
          <a:p>
            <a:pPr marL="11113" indent="0">
              <a:buFont typeface="Wingdings" panose="05000000000000000000" pitchFamily="2" charset="2"/>
              <a:buNone/>
              <a:defRPr/>
            </a:pPr>
            <a:endParaRPr lang="en-US" dirty="0">
              <a:solidFill>
                <a:srgbClr val="000000"/>
              </a:solidFill>
              <a:latin typeface="Calibri Light" panose="020F0302020204030204"/>
            </a:endParaRPr>
          </a:p>
        </p:txBody>
      </p:sp>
      <p:cxnSp>
        <p:nvCxnSpPr>
          <p:cNvPr id="16" name="Straight Connector 15"/>
          <p:cNvCxnSpPr/>
          <p:nvPr userDrawn="1"/>
        </p:nvCxnSpPr>
        <p:spPr>
          <a:xfrm>
            <a:off x="883481" y="6400451"/>
            <a:ext cx="1047032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descr="01_booz_allen.png">
            <a:extLst>
              <a:ext uri="{FF2B5EF4-FFF2-40B4-BE49-F238E27FC236}">
                <a16:creationId xmlns:a16="http://schemas.microsoft.com/office/drawing/2014/main" id="{2C8ADB4E-F1D4-435A-86D0-DA9A40E48706}"/>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8628723" y="6513831"/>
            <a:ext cx="2434111" cy="21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a:extLst>
              <a:ext uri="{FF2B5EF4-FFF2-40B4-BE49-F238E27FC236}">
                <a16:creationId xmlns:a16="http://schemas.microsoft.com/office/drawing/2014/main" id="{6E36FDA1-2A7B-4798-BAE1-7678B51BBA91}"/>
              </a:ext>
            </a:extLst>
          </p:cNvPr>
          <p:cNvSpPr txBox="1"/>
          <p:nvPr userDrawn="1"/>
        </p:nvSpPr>
        <p:spPr>
          <a:xfrm>
            <a:off x="883479" y="6400801"/>
            <a:ext cx="2629911" cy="395319"/>
          </a:xfrm>
          <a:prstGeom prst="rect">
            <a:avLst/>
          </a:prstGeom>
          <a:noFill/>
        </p:spPr>
        <p:txBody>
          <a:bodyPr wrap="none" lIns="0" tIns="0" rIns="0" bIns="0" rtlCol="0" anchor="ctr">
            <a:noAutofit/>
          </a:bodyPr>
          <a:lstStyle/>
          <a:p>
            <a:r>
              <a:rPr lang="en-US" sz="700" i="1" dirty="0">
                <a:latin typeface="Georgia" panose="02040502050405020303" pitchFamily="18" charset="0"/>
              </a:rPr>
              <a:t>This document is confidential and intended solely for MIC</a:t>
            </a:r>
          </a:p>
        </p:txBody>
      </p:sp>
      <p:sp>
        <p:nvSpPr>
          <p:cNvPr id="10" name="TextBox 9">
            <a:extLst>
              <a:ext uri="{FF2B5EF4-FFF2-40B4-BE49-F238E27FC236}">
                <a16:creationId xmlns:a16="http://schemas.microsoft.com/office/drawing/2014/main" id="{A48A5DFC-0274-4D68-ADC4-1CB4D1CE8C0F}"/>
              </a:ext>
            </a:extLst>
          </p:cNvPr>
          <p:cNvSpPr txBox="1"/>
          <p:nvPr userDrawn="1"/>
        </p:nvSpPr>
        <p:spPr bwMode="gray">
          <a:xfrm>
            <a:off x="890954" y="6416929"/>
            <a:ext cx="10785231" cy="12465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90000"/>
              </a:lnSpc>
              <a:spcBef>
                <a:spcPct val="30000"/>
              </a:spcBef>
              <a:spcAft>
                <a:spcPct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Source:  Booz Allen analysis</a:t>
            </a:r>
          </a:p>
        </p:txBody>
      </p:sp>
      <p:sp>
        <p:nvSpPr>
          <p:cNvPr id="12" name="TextBox 11">
            <a:extLst>
              <a:ext uri="{FF2B5EF4-FFF2-40B4-BE49-F238E27FC236}">
                <a16:creationId xmlns:a16="http://schemas.microsoft.com/office/drawing/2014/main" id="{C6350CEE-3F9A-4401-8293-6BDE920BC6A7}"/>
              </a:ext>
            </a:extLst>
          </p:cNvPr>
          <p:cNvSpPr txBox="1"/>
          <p:nvPr userDrawn="1"/>
        </p:nvSpPr>
        <p:spPr>
          <a:xfrm>
            <a:off x="10744198" y="6547375"/>
            <a:ext cx="609600" cy="246221"/>
          </a:xfrm>
          <a:prstGeom prst="rect">
            <a:avLst/>
          </a:prstGeom>
          <a:noFill/>
        </p:spPr>
        <p:txBody>
          <a:bodyPr wrap="square" rtlCol="0" anchor="ctr">
            <a:spAutoFit/>
          </a:bodyPr>
          <a:lstStyle/>
          <a:p>
            <a:pPr algn="r"/>
            <a:fld id="{9E014B80-1094-614D-82C4-FC9C7ECF587A}" type="slidenum">
              <a:rPr lang="en-US" sz="1000" smtClean="0">
                <a:solidFill>
                  <a:schemeClr val="accent2"/>
                </a:solidFill>
              </a:rPr>
              <a:pPr algn="r"/>
              <a:t>‹#›</a:t>
            </a:fld>
            <a:endParaRPr lang="en-US" sz="1000" dirty="0">
              <a:solidFill>
                <a:schemeClr val="accent2"/>
              </a:solidFill>
            </a:endParaRPr>
          </a:p>
        </p:txBody>
      </p:sp>
    </p:spTree>
    <p:extLst>
      <p:ext uri="{BB962C8B-B14F-4D97-AF65-F5344CB8AC3E}">
        <p14:creationId xmlns:p14="http://schemas.microsoft.com/office/powerpoint/2010/main" val="14072986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406057787"/>
              </p:ext>
            </p:extLst>
          </p:nvPr>
        </p:nvGraphicFramePr>
        <p:xfrm>
          <a:off x="1956" y="1590"/>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6" y="1590"/>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D7B7463-848A-413F-BB78-CEF841B7D851}"/>
              </a:ext>
            </a:extLst>
          </p:cNvPr>
          <p:cNvSpPr/>
          <p:nvPr userDrawn="1">
            <p:custDataLst>
              <p:tags r:id="rId2"/>
            </p:custDataLst>
          </p:nvPr>
        </p:nvSpPr>
        <p:spPr>
          <a:xfrm>
            <a:off x="0" y="0"/>
            <a:ext cx="195384"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215"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a:xfrm>
            <a:off x="637737" y="173775"/>
            <a:ext cx="10916529" cy="849809"/>
          </a:xfrm>
        </p:spPr>
        <p:txBody>
          <a:bodyPr vert="horz"/>
          <a:lstStyle>
            <a:lvl1pPr algn="r" rtl="1">
              <a:defRPr sz="3200" b="0">
                <a:solidFill>
                  <a:schemeClr val="tx1"/>
                </a:solidFill>
                <a:latin typeface="Sakkal Majalla" panose="02000000000000000000" pitchFamily="2" charset="-78"/>
                <a:cs typeface="Sakkal Majalla" panose="02000000000000000000" pitchFamily="2" charset="-78"/>
              </a:defRPr>
            </a:lvl1pPr>
          </a:lstStyle>
          <a:p>
            <a:r>
              <a:rPr lang="en-US" dirty="0"/>
              <a:t>Click to edit Master title style</a:t>
            </a:r>
          </a:p>
        </p:txBody>
      </p:sp>
      <p:sp>
        <p:nvSpPr>
          <p:cNvPr id="10" name="Text Placeholder 8"/>
          <p:cNvSpPr>
            <a:spLocks noGrp="1"/>
          </p:cNvSpPr>
          <p:nvPr>
            <p:ph type="body" sz="quarter" idx="11" hasCustomPrompt="1"/>
          </p:nvPr>
        </p:nvSpPr>
        <p:spPr>
          <a:xfrm>
            <a:off x="5697654" y="1112625"/>
            <a:ext cx="796693" cy="246221"/>
          </a:xfrm>
          <a:prstGeom prst="rect">
            <a:avLst/>
          </a:prstGeom>
        </p:spPr>
        <p:txBody>
          <a:bodyPr wrap="none" lIns="0" tIns="0" rIns="0" bIns="0">
            <a:spAutoFit/>
          </a:bodyPr>
          <a:lstStyle>
            <a:lvl1pPr marL="0" indent="0" algn="ctr">
              <a:spcBef>
                <a:spcPts val="0"/>
              </a:spcBef>
              <a:spcAft>
                <a:spcPts val="0"/>
              </a:spcAft>
              <a:buNone/>
              <a:defRPr sz="1600" b="1">
                <a:latin typeface="Sakkal Majalla" panose="02000000000000000000" pitchFamily="2" charset="-78"/>
                <a:cs typeface="Sakkal Majalla" panose="02000000000000000000" pitchFamily="2" charset="-78"/>
              </a:defRPr>
            </a:lvl1pPr>
          </a:lstStyle>
          <a:p>
            <a:pPr lvl="0"/>
            <a:r>
              <a:rPr lang="en-US" dirty="0"/>
              <a:t>Sub-Header</a:t>
            </a:r>
          </a:p>
        </p:txBody>
      </p:sp>
      <p:cxnSp>
        <p:nvCxnSpPr>
          <p:cNvPr id="8" name="Straight Connector 7">
            <a:extLst>
              <a:ext uri="{FF2B5EF4-FFF2-40B4-BE49-F238E27FC236}">
                <a16:creationId xmlns:a16="http://schemas.microsoft.com/office/drawing/2014/main" id="{71982C0D-46FC-4C75-AF5A-0B5777BAD0CE}"/>
              </a:ext>
            </a:extLst>
          </p:cNvPr>
          <p:cNvCxnSpPr/>
          <p:nvPr userDrawn="1"/>
        </p:nvCxnSpPr>
        <p:spPr>
          <a:xfrm>
            <a:off x="637737" y="1030621"/>
            <a:ext cx="10916529" cy="0"/>
          </a:xfrm>
          <a:prstGeom prst="line">
            <a:avLst/>
          </a:prstGeom>
          <a:ln w="12700">
            <a:solidFill>
              <a:srgbClr val="243646"/>
            </a:solidFill>
          </a:ln>
        </p:spPr>
        <p:style>
          <a:lnRef idx="1">
            <a:schemeClr val="accent1"/>
          </a:lnRef>
          <a:fillRef idx="0">
            <a:schemeClr val="accent1"/>
          </a:fillRef>
          <a:effectRef idx="0">
            <a:schemeClr val="accent1"/>
          </a:effectRef>
          <a:fontRef idx="minor">
            <a:schemeClr val="tx1"/>
          </a:fontRef>
        </p:style>
      </p:cxnSp>
      <p:sp>
        <p:nvSpPr>
          <p:cNvPr id="9" name="Footer Placeholder 13">
            <a:extLst>
              <a:ext uri="{FF2B5EF4-FFF2-40B4-BE49-F238E27FC236}">
                <a16:creationId xmlns:a16="http://schemas.microsoft.com/office/drawing/2014/main" id="{9A0997D1-BEB9-4A13-AF1F-44637665C857}"/>
              </a:ext>
            </a:extLst>
          </p:cNvPr>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pic>
        <p:nvPicPr>
          <p:cNvPr id="11" name="Picture 642">
            <a:extLst>
              <a:ext uri="{FF2B5EF4-FFF2-40B4-BE49-F238E27FC236}">
                <a16:creationId xmlns:a16="http://schemas.microsoft.com/office/drawing/2014/main" id="{2EFDDE6D-714A-4E1C-AE4E-9C4161F429B4}"/>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4028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Header + Subhead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843517083"/>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CC05216-F029-4301-82C2-CB6E31D68640}"/>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8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defRPr sz="2800" b="0">
                <a:solidFill>
                  <a:schemeClr val="accent2"/>
                </a:solidFill>
                <a:latin typeface="Arial Narrow" panose="020B0606020202030204" pitchFamily="34" charset="0"/>
                <a:cs typeface="Arial" panose="020B0604020202020204" pitchFamily="34" charset="0"/>
              </a:defRPr>
            </a:lvl1pPr>
          </a:lstStyle>
          <a:p>
            <a:r>
              <a:rPr lang="en-US" dirty="0"/>
              <a:t>Click to edit Master title style</a:t>
            </a:r>
          </a:p>
        </p:txBody>
      </p:sp>
      <p:sp>
        <p:nvSpPr>
          <p:cNvPr id="10" name="Text Placeholder 8"/>
          <p:cNvSpPr>
            <a:spLocks noGrp="1"/>
          </p:cNvSpPr>
          <p:nvPr>
            <p:ph type="body" sz="quarter" idx="11" hasCustomPrompt="1"/>
          </p:nvPr>
        </p:nvSpPr>
        <p:spPr>
          <a:xfrm>
            <a:off x="5593460" y="1112624"/>
            <a:ext cx="1005083" cy="215444"/>
          </a:xfrm>
          <a:prstGeom prst="rect">
            <a:avLst/>
          </a:prstGeom>
        </p:spPr>
        <p:txBody>
          <a:bodyPr wrap="none" lIns="0" tIns="0" rIns="0" bIns="0">
            <a:spAutoFit/>
          </a:bodyPr>
          <a:lstStyle>
            <a:lvl1pPr marL="0" indent="0" algn="ctr">
              <a:spcBef>
                <a:spcPts val="0"/>
              </a:spcBef>
              <a:spcAft>
                <a:spcPts val="0"/>
              </a:spcAft>
              <a:buNone/>
              <a:defRPr sz="1400" b="1">
                <a:latin typeface="Arial" panose="020B0604020202020204" pitchFamily="34" charset="0"/>
                <a:cs typeface="Arial" panose="020B0604020202020204" pitchFamily="34" charset="0"/>
              </a:defRPr>
            </a:lvl1pPr>
          </a:lstStyle>
          <a:p>
            <a:pPr lvl="0"/>
            <a:r>
              <a:rPr lang="en-US" dirty="0"/>
              <a:t>Sub-Header</a:t>
            </a:r>
          </a:p>
        </p:txBody>
      </p:sp>
      <p:sp>
        <p:nvSpPr>
          <p:cNvPr id="7" name="Footer Placeholder 13">
            <a:extLst>
              <a:ext uri="{FF2B5EF4-FFF2-40B4-BE49-F238E27FC236}">
                <a16:creationId xmlns:a16="http://schemas.microsoft.com/office/drawing/2014/main" id="{75998E47-D507-45EB-AD6E-0BE5644D1DFB}"/>
              </a:ext>
            </a:extLst>
          </p:cNvPr>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pic>
        <p:nvPicPr>
          <p:cNvPr id="8" name="Picture 642">
            <a:extLst>
              <a:ext uri="{FF2B5EF4-FFF2-40B4-BE49-F238E27FC236}">
                <a16:creationId xmlns:a16="http://schemas.microsoft.com/office/drawing/2014/main" id="{876C5694-498F-4417-8D56-01A350AA6545}"/>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7699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sp>
        <p:nvSpPr>
          <p:cNvPr id="10" name="Text Placeholder 8"/>
          <p:cNvSpPr>
            <a:spLocks noGrp="1"/>
          </p:cNvSpPr>
          <p:nvPr>
            <p:ph type="body" sz="quarter" idx="11" hasCustomPrompt="1"/>
          </p:nvPr>
        </p:nvSpPr>
        <p:spPr>
          <a:xfrm>
            <a:off x="5659183" y="1112624"/>
            <a:ext cx="873636" cy="215444"/>
          </a:xfrm>
          <a:prstGeom prst="rect">
            <a:avLst/>
          </a:prstGeom>
        </p:spPr>
        <p:txBody>
          <a:bodyPr wrap="none" lIns="0" tIns="0" rIns="0" bIns="0">
            <a:spAutoFit/>
          </a:bodyPr>
          <a:lstStyle>
            <a:lvl1pPr marL="0" indent="0" algn="ctr">
              <a:spcBef>
                <a:spcPts val="0"/>
              </a:spcBef>
              <a:spcAft>
                <a:spcPts val="0"/>
              </a:spcAft>
              <a:buNone/>
              <a:defRPr sz="1400" b="1"/>
            </a:lvl1pPr>
          </a:lstStyle>
          <a:p>
            <a:pPr lvl="0"/>
            <a:r>
              <a:rPr lang="en-US" dirty="0"/>
              <a:t>Sub-Header</a:t>
            </a:r>
          </a:p>
        </p:txBody>
      </p:sp>
      <p:pic>
        <p:nvPicPr>
          <p:cNvPr id="8" name="Picture 642">
            <a:extLst>
              <a:ext uri="{FF2B5EF4-FFF2-40B4-BE49-F238E27FC236}">
                <a16:creationId xmlns:a16="http://schemas.microsoft.com/office/drawing/2014/main" id="{D45CDBEE-61C9-405F-A95A-CE344F73A0DF}"/>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10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pic>
        <p:nvPicPr>
          <p:cNvPr id="8" name="Picture 642">
            <a:extLst>
              <a:ext uri="{FF2B5EF4-FFF2-40B4-BE49-F238E27FC236}">
                <a16:creationId xmlns:a16="http://schemas.microsoft.com/office/drawing/2014/main" id="{D45CDBEE-61C9-405F-A95A-CE344F73A0DF}"/>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0758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Cover Restricte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01E90D5-A4BB-4DF7-89F1-C56F5354A700}"/>
              </a:ext>
            </a:extLst>
          </p:cNvPr>
          <p:cNvGraphicFramePr>
            <a:graphicFrameLocks noChangeAspect="1"/>
          </p:cNvGraphicFramePr>
          <p:nvPr userDrawn="1">
            <p:custDataLst>
              <p:tags r:id="rId1"/>
            </p:custDataLst>
            <p:extLst>
              <p:ext uri="{D42A27DB-BD31-4B8C-83A1-F6EECF244321}">
                <p14:modId xmlns:p14="http://schemas.microsoft.com/office/powerpoint/2010/main" val="1939805384"/>
              </p:ext>
            </p:extLst>
          </p:nvPr>
        </p:nvGraphicFramePr>
        <p:xfrm>
          <a:off x="2122" y="1599"/>
          <a:ext cx="2116"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FF2B5EF4-FFF2-40B4-BE49-F238E27FC236}">
                            <a16:creationId xmlns:a16="http://schemas.microsoft.com/office/drawing/2014/main" id="{F01E90D5-A4BB-4DF7-89F1-C56F5354A700}"/>
                          </a:ext>
                        </a:extLst>
                      </p:cNvPr>
                      <p:cNvPicPr/>
                      <p:nvPr/>
                    </p:nvPicPr>
                    <p:blipFill>
                      <a:blip r:embed="rId5"/>
                      <a:stretch>
                        <a:fillRect/>
                      </a:stretch>
                    </p:blipFill>
                    <p:spPr>
                      <a:xfrm>
                        <a:off x="2122" y="1599"/>
                        <a:ext cx="2116"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ACEDF7E-AC05-45AB-BCD3-35E30A8730DA}"/>
              </a:ext>
            </a:extLst>
          </p:cNvPr>
          <p:cNvSpPr/>
          <p:nvPr userDrawn="1">
            <p:custDataLst>
              <p:tags r:id="rId2"/>
            </p:custDataLst>
          </p:nvPr>
        </p:nvSpPr>
        <p:spPr>
          <a:xfrm>
            <a:off x="1" y="4"/>
            <a:ext cx="195385"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4923" b="0" i="0" baseline="0" dirty="0">
              <a:latin typeface="Oswald" panose="02000503000000000000" pitchFamily="2" charset="0"/>
              <a:sym typeface="Oswald" panose="02000503000000000000" pitchFamily="2" charset="0"/>
            </a:endParaRPr>
          </a:p>
        </p:txBody>
      </p:sp>
      <p:sp>
        <p:nvSpPr>
          <p:cNvPr id="6" name="Rectangle 5"/>
          <p:cNvSpPr/>
          <p:nvPr userDrawn="1"/>
        </p:nvSpPr>
        <p:spPr>
          <a:xfrm>
            <a:off x="0" y="839782"/>
            <a:ext cx="12192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15" dirty="0">
              <a:solidFill>
                <a:schemeClr val="bg1"/>
              </a:solidFill>
            </a:endParaRPr>
          </a:p>
        </p:txBody>
      </p:sp>
      <p:sp>
        <p:nvSpPr>
          <p:cNvPr id="9" name="Picture Placeholder 8"/>
          <p:cNvSpPr>
            <a:spLocks noGrp="1"/>
          </p:cNvSpPr>
          <p:nvPr>
            <p:ph type="pic" sz="quarter" idx="11"/>
          </p:nvPr>
        </p:nvSpPr>
        <p:spPr>
          <a:xfrm>
            <a:off x="376317" y="839772"/>
            <a:ext cx="3876021" cy="5587920"/>
          </a:xfrm>
          <a:prstGeom prst="rect">
            <a:avLst/>
          </a:prstGeom>
          <a:solidFill>
            <a:schemeClr val="bg1"/>
          </a:solidFill>
        </p:spPr>
        <p:txBody>
          <a:bodyPr/>
          <a:lstStyle/>
          <a:p>
            <a:r>
              <a:rPr lang="en-US" dirty="0"/>
              <a:t>Click icon to add picture</a:t>
            </a:r>
          </a:p>
        </p:txBody>
      </p:sp>
      <p:sp>
        <p:nvSpPr>
          <p:cNvPr id="2" name="Title 1"/>
          <p:cNvSpPr>
            <a:spLocks noGrp="1"/>
          </p:cNvSpPr>
          <p:nvPr>
            <p:ph type="ctrTitle"/>
          </p:nvPr>
        </p:nvSpPr>
        <p:spPr>
          <a:xfrm>
            <a:off x="4792133" y="1201563"/>
            <a:ext cx="7227067" cy="2387600"/>
          </a:xfrm>
        </p:spPr>
        <p:txBody>
          <a:bodyPr vert="horz" anchor="b">
            <a:normAutofit/>
          </a:bodyPr>
          <a:lstStyle>
            <a:lvl1pPr algn="l">
              <a:lnSpc>
                <a:spcPct val="90000"/>
              </a:lnSpc>
              <a:defRPr sz="4000" spc="369" baseline="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4792133" y="4015752"/>
            <a:ext cx="7227067" cy="628248"/>
          </a:xfrm>
          <a:prstGeom prst="rect">
            <a:avLst/>
          </a:prstGeom>
        </p:spPr>
        <p:txBody>
          <a:bodyPr>
            <a:normAutofit/>
          </a:bodyPr>
          <a:lstStyle>
            <a:lvl1pPr marL="0" indent="0" algn="l">
              <a:buNone/>
              <a:defRPr sz="1400" b="0" i="1" cap="none" spc="0" baseline="0">
                <a:solidFill>
                  <a:schemeClr val="bg1"/>
                </a:solidFill>
                <a:latin typeface="Times New Roman" charset="0"/>
                <a:ea typeface="Times New Roman" charset="0"/>
                <a:cs typeface="Times New Roman" charset="0"/>
              </a:defRPr>
            </a:lvl1pPr>
            <a:lvl2pPr marL="562723" indent="0" algn="ctr">
              <a:buNone/>
              <a:defRPr sz="2462"/>
            </a:lvl2pPr>
            <a:lvl3pPr marL="1125444" indent="0" algn="ctr">
              <a:buNone/>
              <a:defRPr sz="2215"/>
            </a:lvl3pPr>
            <a:lvl4pPr marL="1688165" indent="0" algn="ctr">
              <a:buNone/>
              <a:defRPr sz="1969"/>
            </a:lvl4pPr>
            <a:lvl5pPr marL="2250888" indent="0" algn="ctr">
              <a:buNone/>
              <a:defRPr sz="1969"/>
            </a:lvl5pPr>
            <a:lvl6pPr marL="2813609" indent="0" algn="ctr">
              <a:buNone/>
              <a:defRPr sz="1969"/>
            </a:lvl6pPr>
            <a:lvl7pPr marL="3376332" indent="0" algn="ctr">
              <a:buNone/>
              <a:defRPr sz="1969"/>
            </a:lvl7pPr>
            <a:lvl8pPr marL="3939052" indent="0" algn="ctr">
              <a:buNone/>
              <a:defRPr sz="1969"/>
            </a:lvl8pPr>
            <a:lvl9pPr marL="4501773" indent="0" algn="ctr">
              <a:buNone/>
              <a:defRPr sz="1969"/>
            </a:lvl9pPr>
          </a:lstStyle>
          <a:p>
            <a:r>
              <a:rPr lang="en-US" dirty="0"/>
              <a:t>Click to edit Master subtitle style</a:t>
            </a:r>
          </a:p>
        </p:txBody>
      </p:sp>
      <p:sp>
        <p:nvSpPr>
          <p:cNvPr id="17" name="Text Placeholder 16"/>
          <p:cNvSpPr>
            <a:spLocks noGrp="1"/>
          </p:cNvSpPr>
          <p:nvPr>
            <p:ph type="body" sz="quarter" idx="10" hasCustomPrompt="1"/>
          </p:nvPr>
        </p:nvSpPr>
        <p:spPr>
          <a:xfrm>
            <a:off x="4792137" y="5016744"/>
            <a:ext cx="5010150" cy="346075"/>
          </a:xfrm>
          <a:prstGeom prst="rect">
            <a:avLst/>
          </a:prstGeom>
        </p:spPr>
        <p:txBody>
          <a:bodyPr>
            <a:normAutofit/>
          </a:bodyPr>
          <a:lstStyle>
            <a:lvl1pPr marL="0" indent="0">
              <a:buNone/>
              <a:defRPr sz="1200" b="0" cap="all" spc="123" baseline="0">
                <a:solidFill>
                  <a:schemeClr val="bg1"/>
                </a:solidFill>
                <a:latin typeface="Times New Roman" charset="0"/>
                <a:ea typeface="Times New Roman" charset="0"/>
                <a:cs typeface="Times New Roman"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Month Year</a:t>
            </a:r>
          </a:p>
        </p:txBody>
      </p:sp>
      <p:sp>
        <p:nvSpPr>
          <p:cNvPr id="10" name="TextBox 9"/>
          <p:cNvSpPr txBox="1"/>
          <p:nvPr userDrawn="1"/>
        </p:nvSpPr>
        <p:spPr>
          <a:xfrm>
            <a:off x="4792138" y="5642944"/>
            <a:ext cx="6710970" cy="504619"/>
          </a:xfrm>
          <a:prstGeom prst="rect">
            <a:avLst/>
          </a:prstGeom>
          <a:noFill/>
        </p:spPr>
        <p:txBody>
          <a:bodyPr wrap="square" lIns="0" tIns="0" rIns="0" bIns="0" rtlCol="0">
            <a:noAutofit/>
          </a:bodyPr>
          <a:lstStyle/>
          <a:p>
            <a:pPr marL="0" marR="0" indent="0" algn="l" defTabSz="914400" rtl="0" eaLnBrk="1" fontAlgn="auto" latinLnBrk="0" hangingPunct="1">
              <a:lnSpc>
                <a:spcPts val="800"/>
              </a:lnSpc>
              <a:spcBef>
                <a:spcPts val="0"/>
              </a:spcBef>
              <a:spcAft>
                <a:spcPts val="0"/>
              </a:spcAft>
              <a:buClrTx/>
              <a:buSzTx/>
              <a:buFontTx/>
              <a:buNone/>
              <a:tabLst/>
              <a:defRPr/>
            </a:pPr>
            <a:r>
              <a:rPr lang="en-US" sz="700" dirty="0">
                <a:solidFill>
                  <a:srgbClr val="FFFFFF"/>
                </a:solidFill>
                <a:latin typeface="Arial" charset="0"/>
                <a:ea typeface="Arial" charset="0"/>
                <a:cs typeface="Arial" charset="0"/>
              </a:rPr>
              <a:t>The information contained in this document, inclusive of any discussions, prior or subsequent presentations, or demonstrations provided or related hereto, contains information regarding Booz Allen Hamilton that is proprietary and confidential and that constitutes Booz Allen Hamilton owned intellectual property and/or trade secrets in accordance with various international and United States laws and treaties. This information is provided solely for evaluation purposes of NEOM and shall not be used for any other purpose or otherwise disclosed, outside of the prospective client to which it has been presented, without the express written permission of an authorized officer of Booz Allen Hamilton.</a:t>
            </a:r>
          </a:p>
        </p:txBody>
      </p:sp>
      <p:pic>
        <p:nvPicPr>
          <p:cNvPr id="18" name="Booz Allen Logo" descr="Booz | Allen | Hamilton">
            <a:extLst>
              <a:ext uri="{FF2B5EF4-FFF2-40B4-BE49-F238E27FC236}">
                <a16:creationId xmlns:a16="http://schemas.microsoft.com/office/drawing/2014/main" id="{7FA14172-44E1-4FE5-8D19-D424756A2484}"/>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9183935" y="313496"/>
            <a:ext cx="2296668" cy="246953"/>
          </a:xfrm>
          <a:prstGeom prst="rect">
            <a:avLst/>
          </a:prstGeom>
        </p:spPr>
      </p:pic>
      <p:pic>
        <p:nvPicPr>
          <p:cNvPr id="16" name="Picture 15">
            <a:extLst>
              <a:ext uri="{FF2B5EF4-FFF2-40B4-BE49-F238E27FC236}">
                <a16:creationId xmlns:a16="http://schemas.microsoft.com/office/drawing/2014/main" id="{408BC08E-BD9A-4517-AF73-73FF1DB5B794}"/>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7629915" y="6599414"/>
            <a:ext cx="3879850" cy="92964"/>
          </a:xfrm>
          <a:prstGeom prst="rect">
            <a:avLst/>
          </a:prstGeom>
        </p:spPr>
      </p:pic>
      <p:pic>
        <p:nvPicPr>
          <p:cNvPr id="13" name="Picture 642">
            <a:extLst>
              <a:ext uri="{FF2B5EF4-FFF2-40B4-BE49-F238E27FC236}">
                <a16:creationId xmlns:a16="http://schemas.microsoft.com/office/drawing/2014/main" id="{494F0A40-9C7E-4A42-8203-C1B253552721}"/>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l="11934" t="25649" r="14290" b="22763"/>
          <a:stretch/>
        </p:blipFill>
        <p:spPr bwMode="auto">
          <a:xfrm>
            <a:off x="467359" y="121195"/>
            <a:ext cx="1820836" cy="704031"/>
          </a:xfrm>
          <a:prstGeom prst="rect">
            <a:avLst/>
          </a:prstGeom>
          <a:noFill/>
          <a:extLst>
            <a:ext uri="{909E8E84-426E-40DD-AFC4-6F175D3DCCD1}">
              <a14:hiddenFill xmlns:a14="http://schemas.microsoft.com/office/drawing/2010/main">
                <a:solidFill>
                  <a:srgbClr val="FFFFFF"/>
                </a:solidFill>
              </a14:hiddenFill>
            </a:ext>
          </a:extLst>
        </p:spPr>
      </p:pic>
      <p:pic>
        <p:nvPicPr>
          <p:cNvPr id="14372" name="Picture 36" descr="Energy sector logo">
            <a:extLst>
              <a:ext uri="{FF2B5EF4-FFF2-40B4-BE49-F238E27FC236}">
                <a16:creationId xmlns:a16="http://schemas.microsoft.com/office/drawing/2014/main" id="{1E822BD6-7934-4A7D-B4D2-A86DB7F97089}"/>
              </a:ext>
            </a:extLst>
          </p:cNvPr>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2520289" y="63727"/>
            <a:ext cx="603911" cy="76149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DB601032-CF1D-4131-B57D-6BF48FAD4329}"/>
              </a:ext>
            </a:extLst>
          </p:cNvPr>
          <p:cNvCxnSpPr/>
          <p:nvPr userDrawn="1"/>
        </p:nvCxnSpPr>
        <p:spPr>
          <a:xfrm>
            <a:off x="2438400" y="121195"/>
            <a:ext cx="0" cy="64080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982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sp>
        <p:nvSpPr>
          <p:cNvPr id="10" name="Text Placeholder 8"/>
          <p:cNvSpPr>
            <a:spLocks noGrp="1"/>
          </p:cNvSpPr>
          <p:nvPr>
            <p:ph type="body" sz="quarter" idx="11" hasCustomPrompt="1"/>
          </p:nvPr>
        </p:nvSpPr>
        <p:spPr>
          <a:xfrm>
            <a:off x="5659183" y="1112624"/>
            <a:ext cx="873636" cy="215444"/>
          </a:xfrm>
          <a:prstGeom prst="rect">
            <a:avLst/>
          </a:prstGeom>
        </p:spPr>
        <p:txBody>
          <a:bodyPr wrap="none" lIns="0" tIns="0" rIns="0" bIns="0">
            <a:spAutoFit/>
          </a:bodyPr>
          <a:lstStyle>
            <a:lvl1pPr marL="0" indent="0" algn="ctr">
              <a:spcBef>
                <a:spcPts val="0"/>
              </a:spcBef>
              <a:spcAft>
                <a:spcPts val="0"/>
              </a:spcAft>
              <a:buNone/>
              <a:defRPr sz="1400" b="1"/>
            </a:lvl1pPr>
          </a:lstStyle>
          <a:p>
            <a:pPr lvl="0"/>
            <a:r>
              <a:rPr lang="en-US" dirty="0"/>
              <a:t>Sub-Header</a:t>
            </a:r>
          </a:p>
        </p:txBody>
      </p:sp>
      <p:pic>
        <p:nvPicPr>
          <p:cNvPr id="8" name="Picture 642">
            <a:extLst>
              <a:ext uri="{FF2B5EF4-FFF2-40B4-BE49-F238E27FC236}">
                <a16:creationId xmlns:a16="http://schemas.microsoft.com/office/drawing/2014/main" id="{D45CDBEE-61C9-405F-A95A-CE344F73A0DF}"/>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2354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pic>
        <p:nvPicPr>
          <p:cNvPr id="8" name="Picture 642">
            <a:extLst>
              <a:ext uri="{FF2B5EF4-FFF2-40B4-BE49-F238E27FC236}">
                <a16:creationId xmlns:a16="http://schemas.microsoft.com/office/drawing/2014/main" id="{D45CDBEE-61C9-405F-A95A-CE344F73A0DF}"/>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1540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50AA583-9ADD-4B3E-BACE-2164BB3D6EB4}"/>
              </a:ext>
            </a:extLst>
          </p:cNvPr>
          <p:cNvGraphicFramePr>
            <a:graphicFrameLocks noChangeAspect="1"/>
          </p:cNvGraphicFramePr>
          <p:nvPr userDrawn="1">
            <p:custDataLst>
              <p:tags r:id="rId1"/>
            </p:custDataLst>
            <p:extLst>
              <p:ext uri="{D42A27DB-BD31-4B8C-83A1-F6EECF244321}">
                <p14:modId xmlns:p14="http://schemas.microsoft.com/office/powerpoint/2010/main" val="123566577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2" name="Object 1" hidden="1">
                        <a:extLst>
                          <a:ext uri="{FF2B5EF4-FFF2-40B4-BE49-F238E27FC236}">
                            <a16:creationId xmlns:a16="http://schemas.microsoft.com/office/drawing/2014/main" id="{D50AA583-9ADD-4B3E-BACE-2164BB3D6EB4}"/>
                          </a:ext>
                        </a:extLst>
                      </p:cNvPr>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3047B1F-D317-45E7-832B-89F8DDCC6B1D}"/>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200" b="0" i="0" baseline="0" dirty="0">
              <a:latin typeface="Oswald" panose="02000303000000000000" pitchFamily="2" charset="0"/>
              <a:sym typeface="Oswald" panose="02000303000000000000" pitchFamily="2" charset="0"/>
            </a:endParaRPr>
          </a:p>
        </p:txBody>
      </p:sp>
      <p:sp>
        <p:nvSpPr>
          <p:cNvPr id="3" name="Slide Number Placeholder 2">
            <a:extLst>
              <a:ext uri="{FF2B5EF4-FFF2-40B4-BE49-F238E27FC236}">
                <a16:creationId xmlns:a16="http://schemas.microsoft.com/office/drawing/2014/main" id="{F122824F-4E08-4940-B345-A577A42FCA41}"/>
              </a:ext>
            </a:extLst>
          </p:cNvPr>
          <p:cNvSpPr>
            <a:spLocks noGrp="1"/>
          </p:cNvSpPr>
          <p:nvPr>
            <p:ph type="sldNum" sz="quarter" idx="10"/>
          </p:nvPr>
        </p:nvSpPr>
        <p:spPr/>
        <p:txBody>
          <a:bodyPr/>
          <a:lstStyle/>
          <a:p>
            <a:fld id="{EACE6E22-E655-5947-A8B4-6F095FBA2C12}" type="slidenum">
              <a:rPr lang="en-US" smtClean="0"/>
              <a:pPr/>
              <a:t>‹#›</a:t>
            </a:fld>
            <a:endParaRPr lang="en-US" dirty="0"/>
          </a:p>
        </p:txBody>
      </p:sp>
      <p:sp>
        <p:nvSpPr>
          <p:cNvPr id="8" name="Title 1">
            <a:extLst>
              <a:ext uri="{FF2B5EF4-FFF2-40B4-BE49-F238E27FC236}">
                <a16:creationId xmlns:a16="http://schemas.microsoft.com/office/drawing/2014/main" id="{59ADC148-22F2-4E5A-8223-933030B472CE}"/>
              </a:ext>
            </a:extLst>
          </p:cNvPr>
          <p:cNvSpPr>
            <a:spLocks noGrp="1"/>
          </p:cNvSpPr>
          <p:nvPr>
            <p:ph type="title"/>
          </p:nvPr>
        </p:nvSpPr>
        <p:spPr>
          <a:xfrm>
            <a:off x="883478" y="173773"/>
            <a:ext cx="10792734" cy="981308"/>
          </a:xfrm>
        </p:spPr>
        <p:txBody>
          <a:bodyPr vert="horz"/>
          <a:lstStyle>
            <a:lvl1pPr>
              <a:defRPr sz="2200"/>
            </a:lvl1pPr>
          </a:lstStyle>
          <a:p>
            <a:r>
              <a:rPr lang="en-US" dirty="0"/>
              <a:t>Click to edit Master title style</a:t>
            </a:r>
          </a:p>
        </p:txBody>
      </p:sp>
      <p:cxnSp>
        <p:nvCxnSpPr>
          <p:cNvPr id="10" name="Straight Connector 9">
            <a:extLst>
              <a:ext uri="{FF2B5EF4-FFF2-40B4-BE49-F238E27FC236}">
                <a16:creationId xmlns:a16="http://schemas.microsoft.com/office/drawing/2014/main" id="{9C775B12-B3C2-41F0-BDBB-928FFEB8676D}"/>
              </a:ext>
            </a:extLst>
          </p:cNvPr>
          <p:cNvCxnSpPr/>
          <p:nvPr userDrawn="1"/>
        </p:nvCxnSpPr>
        <p:spPr>
          <a:xfrm>
            <a:off x="883477" y="1221691"/>
            <a:ext cx="1079273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2">
            <a:extLst>
              <a:ext uri="{FF2B5EF4-FFF2-40B4-BE49-F238E27FC236}">
                <a16:creationId xmlns:a16="http://schemas.microsoft.com/office/drawing/2014/main" id="{62D61E40-D77F-4180-BB94-08F22A5EF2AC}"/>
              </a:ext>
            </a:extLst>
          </p:cNvPr>
          <p:cNvSpPr>
            <a:spLocks noGrp="1"/>
          </p:cNvSpPr>
          <p:nvPr>
            <p:ph type="body" sz="quarter" idx="11" hasCustomPrompt="1"/>
          </p:nvPr>
        </p:nvSpPr>
        <p:spPr>
          <a:xfrm>
            <a:off x="5892788" y="1325324"/>
            <a:ext cx="406425" cy="215444"/>
          </a:xfrm>
        </p:spPr>
        <p:txBody>
          <a:bodyPr wrap="none">
            <a:spAutoFit/>
          </a:bodyPr>
          <a:lstStyle>
            <a:lvl1pPr marL="0" indent="0" algn="ctr">
              <a:buNone/>
              <a:defRPr lang="en-US" sz="1400" b="1" dirty="0">
                <a:solidFill>
                  <a:srgbClr val="000000"/>
                </a:solidFill>
                <a:latin typeface="+mn-lt"/>
              </a:defRPr>
            </a:lvl1pPr>
          </a:lstStyle>
          <a:p>
            <a:pPr marL="0" lvl="0" algn="ctr"/>
            <a:r>
              <a:rPr lang="en-US" dirty="0"/>
              <a:t>Title</a:t>
            </a:r>
          </a:p>
        </p:txBody>
      </p:sp>
    </p:spTree>
    <p:extLst>
      <p:ext uri="{BB962C8B-B14F-4D97-AF65-F5344CB8AC3E}">
        <p14:creationId xmlns:p14="http://schemas.microsoft.com/office/powerpoint/2010/main" val="38238384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LF Blue Text Callou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8DC8776-5F02-456C-A7F3-58F6DB87B88B}"/>
              </a:ext>
            </a:extLst>
          </p:cNvPr>
          <p:cNvGraphicFramePr>
            <a:graphicFrameLocks noChangeAspect="1"/>
          </p:cNvGraphicFramePr>
          <p:nvPr userDrawn="1">
            <p:custDataLst>
              <p:tags r:id="rId1"/>
            </p:custDataLst>
            <p:extLst>
              <p:ext uri="{D42A27DB-BD31-4B8C-83A1-F6EECF244321}">
                <p14:modId xmlns:p14="http://schemas.microsoft.com/office/powerpoint/2010/main" val="165689307"/>
              </p:ext>
            </p:extLst>
          </p:nvPr>
        </p:nvGraphicFramePr>
        <p:xfrm>
          <a:off x="2119" y="1590"/>
          <a:ext cx="2116" cy="1587"/>
        </p:xfrm>
        <a:graphic>
          <a:graphicData uri="http://schemas.openxmlformats.org/presentationml/2006/ole">
            <mc:AlternateContent xmlns:mc="http://schemas.openxmlformats.org/markup-compatibility/2006">
              <mc:Choice xmlns:v="urn:schemas-microsoft-com:vml" Requires="v">
                <p:oleObj name="think-cell Slide" r:id="rId3" imgW="451" imgH="450" progId="TCLayout.ActiveDocument.1">
                  <p:embed/>
                </p:oleObj>
              </mc:Choice>
              <mc:Fallback>
                <p:oleObj name="think-cell Slide" r:id="rId3" imgW="451" imgH="450" progId="TCLayout.ActiveDocument.1">
                  <p:embed/>
                  <p:pic>
                    <p:nvPicPr>
                      <p:cNvPr id="3" name="Object 2" hidden="1">
                        <a:extLst>
                          <a:ext uri="{FF2B5EF4-FFF2-40B4-BE49-F238E27FC236}">
                            <a16:creationId xmlns:a16="http://schemas.microsoft.com/office/drawing/2014/main" id="{C8DC8776-5F02-456C-A7F3-58F6DB87B88B}"/>
                          </a:ext>
                        </a:extLst>
                      </p:cNvPr>
                      <p:cNvPicPr/>
                      <p:nvPr/>
                    </p:nvPicPr>
                    <p:blipFill>
                      <a:blip r:embed="rId4"/>
                      <a:stretch>
                        <a:fillRect/>
                      </a:stretch>
                    </p:blipFill>
                    <p:spPr>
                      <a:xfrm>
                        <a:off x="2119" y="1590"/>
                        <a:ext cx="2116" cy="1587"/>
                      </a:xfrm>
                      <a:prstGeom prst="rect">
                        <a:avLst/>
                      </a:prstGeom>
                    </p:spPr>
                  </p:pic>
                </p:oleObj>
              </mc:Fallback>
            </mc:AlternateContent>
          </a:graphicData>
        </a:graphic>
      </p:graphicFrame>
      <p:sp>
        <p:nvSpPr>
          <p:cNvPr id="11" name="Rectangle 10"/>
          <p:cNvSpPr/>
          <p:nvPr userDrawn="1"/>
        </p:nvSpPr>
        <p:spPr>
          <a:xfrm>
            <a:off x="395847" y="4"/>
            <a:ext cx="11796156"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Footer Placeholder 3"/>
          <p:cNvSpPr>
            <a:spLocks noGrp="1"/>
          </p:cNvSpPr>
          <p:nvPr>
            <p:ph type="ftr" sz="quarter" idx="11"/>
          </p:nvPr>
        </p:nvSpPr>
        <p:spPr>
          <a:xfrm>
            <a:off x="883474" y="6400454"/>
            <a:ext cx="10179359" cy="457549"/>
          </a:xfrm>
          <a:prstGeom prst="rect">
            <a:avLst/>
          </a:prstGeom>
        </p:spPr>
        <p:txBody>
          <a:bodyPr/>
          <a:lstStyle>
            <a:lvl1pPr>
              <a:defRPr lang="en-US" sz="700" i="1" baseline="0" smtClean="0">
                <a:effectLst/>
              </a:defRPr>
            </a:lvl1pPr>
          </a:lstStyle>
          <a:p>
            <a:pPr marL="11113" indent="0">
              <a:buFont typeface="Wingdings" panose="05000000000000000000" pitchFamily="2" charset="2"/>
              <a:buNone/>
              <a:defRPr/>
            </a:pPr>
            <a:endParaRPr lang="en-US" dirty="0">
              <a:solidFill>
                <a:srgbClr val="000000"/>
              </a:solidFill>
              <a:latin typeface="Calibri Light" panose="020F0302020204030204"/>
            </a:endParaRPr>
          </a:p>
        </p:txBody>
      </p:sp>
      <p:cxnSp>
        <p:nvCxnSpPr>
          <p:cNvPr id="16" name="Straight Connector 15"/>
          <p:cNvCxnSpPr/>
          <p:nvPr userDrawn="1"/>
        </p:nvCxnSpPr>
        <p:spPr>
          <a:xfrm>
            <a:off x="883481" y="6400451"/>
            <a:ext cx="1047032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48A5DFC-0274-4D68-ADC4-1CB4D1CE8C0F}"/>
              </a:ext>
            </a:extLst>
          </p:cNvPr>
          <p:cNvSpPr txBox="1"/>
          <p:nvPr userDrawn="1"/>
        </p:nvSpPr>
        <p:spPr bwMode="gray">
          <a:xfrm>
            <a:off x="890954" y="6416929"/>
            <a:ext cx="10785231" cy="124650"/>
          </a:xfrm>
          <a:prstGeom prst="rect">
            <a:avLst/>
          </a:prstGeom>
          <a:noFill/>
        </p:spPr>
        <p:txBody>
          <a:bodyPr vert="horz" wrap="square" lIns="0" tIns="0" rIns="0" bIns="0" rtlCol="0">
            <a:spAutoFit/>
          </a:bodyPr>
          <a:lstStyle/>
          <a:p>
            <a:pPr marL="0" marR="0" lvl="0" indent="0" algn="l" defTabSz="914400" rtl="0" eaLnBrk="1" fontAlgn="auto" latinLnBrk="0" hangingPunct="1">
              <a:lnSpc>
                <a:spcPct val="90000"/>
              </a:lnSpc>
              <a:spcBef>
                <a:spcPct val="30000"/>
              </a:spcBef>
              <a:spcAft>
                <a:spcPct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Source:  Booz Allen analysis</a:t>
            </a:r>
          </a:p>
        </p:txBody>
      </p:sp>
      <p:pic>
        <p:nvPicPr>
          <p:cNvPr id="8" name="Picture 642">
            <a:extLst>
              <a:ext uri="{FF2B5EF4-FFF2-40B4-BE49-F238E27FC236}">
                <a16:creationId xmlns:a16="http://schemas.microsoft.com/office/drawing/2014/main" id="{0AE0E7BB-BEF6-4AA9-9B0F-41D8250975C7}"/>
              </a:ext>
            </a:extLst>
          </p:cNvPr>
          <p:cNvPicPr>
            <a:picLocks noChangeAspect="1" noChangeArrowheads="1"/>
          </p:cNvPicPr>
          <p:nvPr userDrawn="1"/>
        </p:nvPicPr>
        <p:blipFill rotWithShape="1">
          <a:blip r:embed="rId5"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46A1478-A1CB-464F-804A-9012213851B8}"/>
              </a:ext>
            </a:extLst>
          </p:cNvPr>
          <p:cNvSpPr txBox="1"/>
          <p:nvPr userDrawn="1"/>
        </p:nvSpPr>
        <p:spPr>
          <a:xfrm>
            <a:off x="10744198" y="6535579"/>
            <a:ext cx="609600" cy="246221"/>
          </a:xfrm>
          <a:prstGeom prst="rect">
            <a:avLst/>
          </a:prstGeom>
          <a:noFill/>
        </p:spPr>
        <p:txBody>
          <a:bodyPr wrap="square" rtlCol="0" anchor="ctr">
            <a:spAutoFit/>
          </a:bodyPr>
          <a:lstStyle/>
          <a:p>
            <a:pPr algn="r"/>
            <a:fld id="{9E014B80-1094-614D-82C4-FC9C7ECF587A}" type="slidenum">
              <a:rPr lang="en-US" sz="1000" smtClean="0">
                <a:solidFill>
                  <a:schemeClr val="accent2"/>
                </a:solidFill>
              </a:rPr>
              <a:pPr algn="r"/>
              <a:t>‹#›</a:t>
            </a:fld>
            <a:endParaRPr lang="en-US" sz="1000" dirty="0">
              <a:solidFill>
                <a:schemeClr val="accent2"/>
              </a:solidFill>
            </a:endParaRPr>
          </a:p>
        </p:txBody>
      </p:sp>
    </p:spTree>
    <p:extLst>
      <p:ext uri="{BB962C8B-B14F-4D97-AF65-F5344CB8AC3E}">
        <p14:creationId xmlns:p14="http://schemas.microsoft.com/office/powerpoint/2010/main" val="2607906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50AA583-9ADD-4B3E-BACE-2164BB3D6EB4}"/>
              </a:ext>
            </a:extLst>
          </p:cNvPr>
          <p:cNvGraphicFramePr>
            <a:graphicFrameLocks noChangeAspect="1"/>
          </p:cNvGraphicFramePr>
          <p:nvPr userDrawn="1">
            <p:custDataLst>
              <p:tags r:id="rId1"/>
            </p:custDataLst>
            <p:extLst>
              <p:ext uri="{D42A27DB-BD31-4B8C-83A1-F6EECF244321}">
                <p14:modId xmlns:p14="http://schemas.microsoft.com/office/powerpoint/2010/main" val="1412133860"/>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2" name="Object 1" hidden="1">
                        <a:extLst>
                          <a:ext uri="{FF2B5EF4-FFF2-40B4-BE49-F238E27FC236}">
                            <a16:creationId xmlns:a16="http://schemas.microsoft.com/office/drawing/2014/main" id="{D50AA583-9ADD-4B3E-BACE-2164BB3D6EB4}"/>
                          </a:ext>
                        </a:extLst>
                      </p:cNvPr>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E3047B1F-D317-45E7-832B-89F8DDCC6B1D}"/>
              </a:ext>
            </a:extLst>
          </p:cNvPr>
          <p:cNvSpPr/>
          <p:nvPr userDrawn="1">
            <p:custDataLst>
              <p:tags r:id="rId2"/>
            </p:custDataLst>
          </p:nvPr>
        </p:nvSpPr>
        <p:spPr>
          <a:xfrm>
            <a:off x="0" y="0"/>
            <a:ext cx="195385"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0000"/>
              </a:lnSpc>
              <a:spcBef>
                <a:spcPct val="0"/>
              </a:spcBef>
              <a:spcAft>
                <a:spcPct val="0"/>
              </a:spcAft>
            </a:pPr>
            <a:endParaRPr lang="en-US" sz="2200" b="0" i="0" baseline="0" dirty="0">
              <a:latin typeface="Oswald" panose="02000303000000000000" pitchFamily="2" charset="0"/>
              <a:sym typeface="Oswald" panose="02000303000000000000" pitchFamily="2" charset="0"/>
            </a:endParaRPr>
          </a:p>
        </p:txBody>
      </p:sp>
      <p:sp>
        <p:nvSpPr>
          <p:cNvPr id="3" name="Slide Number Placeholder 2">
            <a:extLst>
              <a:ext uri="{FF2B5EF4-FFF2-40B4-BE49-F238E27FC236}">
                <a16:creationId xmlns:a16="http://schemas.microsoft.com/office/drawing/2014/main" id="{F122824F-4E08-4940-B345-A577A42FCA41}"/>
              </a:ext>
            </a:extLst>
          </p:cNvPr>
          <p:cNvSpPr>
            <a:spLocks noGrp="1"/>
          </p:cNvSpPr>
          <p:nvPr>
            <p:ph type="sldNum" sz="quarter" idx="10"/>
          </p:nvPr>
        </p:nvSpPr>
        <p:spPr/>
        <p:txBody>
          <a:bodyPr/>
          <a:lstStyle/>
          <a:p>
            <a:fld id="{EACE6E22-E655-5947-A8B4-6F095FBA2C12}" type="slidenum">
              <a:rPr lang="en-US" smtClean="0"/>
              <a:pPr/>
              <a:t>‹#›</a:t>
            </a:fld>
            <a:endParaRPr lang="en-US" dirty="0"/>
          </a:p>
        </p:txBody>
      </p:sp>
      <p:pic>
        <p:nvPicPr>
          <p:cNvPr id="6" name="Picture 5" descr="01_booz_allen.png">
            <a:extLst>
              <a:ext uri="{FF2B5EF4-FFF2-40B4-BE49-F238E27FC236}">
                <a16:creationId xmlns:a16="http://schemas.microsoft.com/office/drawing/2014/main" id="{41526516-F920-4F55-A203-7FEBA1DD1CBC}"/>
              </a:ext>
            </a:extLst>
          </p:cNvPr>
          <p:cNvPicPr>
            <a:picLocks noChangeAspect="1"/>
          </p:cNvPicPr>
          <p:nvPr userDrawn="1"/>
        </p:nvPicPr>
        <p:blipFill>
          <a:blip r:embed="rId6" cstate="email">
            <a:extLst>
              <a:ext uri="{28A0092B-C50C-407E-A947-70E740481C1C}">
                <a14:useLocalDpi xmlns:a14="http://schemas.microsoft.com/office/drawing/2010/main"/>
              </a:ext>
            </a:extLst>
          </a:blip>
          <a:srcRect/>
          <a:stretch>
            <a:fillRect/>
          </a:stretch>
        </p:blipFill>
        <p:spPr bwMode="auto">
          <a:xfrm>
            <a:off x="8628723" y="6513831"/>
            <a:ext cx="2434111" cy="21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itle 1">
            <a:extLst>
              <a:ext uri="{FF2B5EF4-FFF2-40B4-BE49-F238E27FC236}">
                <a16:creationId xmlns:a16="http://schemas.microsoft.com/office/drawing/2014/main" id="{59ADC148-22F2-4E5A-8223-933030B472CE}"/>
              </a:ext>
            </a:extLst>
          </p:cNvPr>
          <p:cNvSpPr>
            <a:spLocks noGrp="1"/>
          </p:cNvSpPr>
          <p:nvPr>
            <p:ph type="title"/>
          </p:nvPr>
        </p:nvSpPr>
        <p:spPr>
          <a:xfrm>
            <a:off x="883478" y="173773"/>
            <a:ext cx="10792734" cy="981308"/>
          </a:xfrm>
        </p:spPr>
        <p:txBody>
          <a:bodyPr vert="horz"/>
          <a:lstStyle>
            <a:lvl1pPr>
              <a:defRPr sz="2200"/>
            </a:lvl1pPr>
          </a:lstStyle>
          <a:p>
            <a:r>
              <a:rPr lang="en-US" dirty="0"/>
              <a:t>Click to edit Master title style</a:t>
            </a:r>
          </a:p>
        </p:txBody>
      </p:sp>
      <p:cxnSp>
        <p:nvCxnSpPr>
          <p:cNvPr id="10" name="Straight Connector 9">
            <a:extLst>
              <a:ext uri="{FF2B5EF4-FFF2-40B4-BE49-F238E27FC236}">
                <a16:creationId xmlns:a16="http://schemas.microsoft.com/office/drawing/2014/main" id="{9C775B12-B3C2-41F0-BDBB-928FFEB8676D}"/>
              </a:ext>
            </a:extLst>
          </p:cNvPr>
          <p:cNvCxnSpPr/>
          <p:nvPr userDrawn="1"/>
        </p:nvCxnSpPr>
        <p:spPr>
          <a:xfrm>
            <a:off x="883477" y="1221691"/>
            <a:ext cx="1079273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12">
            <a:extLst>
              <a:ext uri="{FF2B5EF4-FFF2-40B4-BE49-F238E27FC236}">
                <a16:creationId xmlns:a16="http://schemas.microsoft.com/office/drawing/2014/main" id="{62D61E40-D77F-4180-BB94-08F22A5EF2AC}"/>
              </a:ext>
            </a:extLst>
          </p:cNvPr>
          <p:cNvSpPr>
            <a:spLocks noGrp="1"/>
          </p:cNvSpPr>
          <p:nvPr>
            <p:ph type="body" sz="quarter" idx="11" hasCustomPrompt="1"/>
          </p:nvPr>
        </p:nvSpPr>
        <p:spPr>
          <a:xfrm>
            <a:off x="5892788" y="1325324"/>
            <a:ext cx="406425" cy="215444"/>
          </a:xfrm>
        </p:spPr>
        <p:txBody>
          <a:bodyPr wrap="none">
            <a:spAutoFit/>
          </a:bodyPr>
          <a:lstStyle>
            <a:lvl1pPr marL="0" indent="0" algn="ctr">
              <a:buNone/>
              <a:defRPr lang="en-US" sz="1400" b="1" dirty="0">
                <a:solidFill>
                  <a:srgbClr val="000000"/>
                </a:solidFill>
                <a:latin typeface="+mn-lt"/>
              </a:defRPr>
            </a:lvl1pPr>
          </a:lstStyle>
          <a:p>
            <a:pPr marL="0" lvl="0" algn="ctr"/>
            <a:r>
              <a:rPr lang="en-US" dirty="0"/>
              <a:t>Title</a:t>
            </a:r>
          </a:p>
        </p:txBody>
      </p:sp>
      <p:pic>
        <p:nvPicPr>
          <p:cNvPr id="12" name="Picture 11">
            <a:extLst>
              <a:ext uri="{FF2B5EF4-FFF2-40B4-BE49-F238E27FC236}">
                <a16:creationId xmlns:a16="http://schemas.microsoft.com/office/drawing/2014/main" id="{11023E9E-A8C3-44EF-BC5B-3D436D1CBD3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83475" y="6426222"/>
            <a:ext cx="1893278" cy="385530"/>
          </a:xfrm>
          <a:prstGeom prst="rect">
            <a:avLst/>
          </a:prstGeom>
        </p:spPr>
      </p:pic>
      <p:sp>
        <p:nvSpPr>
          <p:cNvPr id="13" name="TextBox 12">
            <a:extLst>
              <a:ext uri="{FF2B5EF4-FFF2-40B4-BE49-F238E27FC236}">
                <a16:creationId xmlns:a16="http://schemas.microsoft.com/office/drawing/2014/main" id="{5B07F24B-3B4E-4ADF-86F8-B7157FB89249}"/>
              </a:ext>
            </a:extLst>
          </p:cNvPr>
          <p:cNvSpPr txBox="1"/>
          <p:nvPr userDrawn="1"/>
        </p:nvSpPr>
        <p:spPr bwMode="gray">
          <a:xfrm>
            <a:off x="4011233" y="6561439"/>
            <a:ext cx="3383010" cy="115096"/>
          </a:xfrm>
          <a:prstGeom prst="rect">
            <a:avLst/>
          </a:prstGeom>
          <a:noFill/>
          <a:ln w="9525" algn="ctr">
            <a:noFill/>
            <a:miter lim="800000"/>
            <a:headEnd/>
            <a:tailEnd/>
          </a:ln>
        </p:spPr>
        <p:txBody>
          <a:bodyPr vert="horz" wrap="square" lIns="0" tIns="0" rIns="0" bIns="0" rtlCol="0" anchor="b" anchorCtr="0">
            <a:spAutoFit/>
          </a:bodyPr>
          <a:lstStyle>
            <a:defPPr>
              <a:defRPr lang="en-US"/>
            </a:defPPr>
            <a:lvl1pPr lvl="0">
              <a:lnSpc>
                <a:spcPct val="90000"/>
              </a:lnSpc>
              <a:spcAft>
                <a:spcPct val="0"/>
              </a:spcAft>
              <a:defRPr sz="900" i="1">
                <a:solidFill>
                  <a:srgbClr val="000000"/>
                </a:solidFill>
                <a:latin typeface="Arial" panose="020B0604020202020204" pitchFamily="34" charset="0"/>
              </a:defRPr>
            </a:lvl1pPr>
          </a:lstStyle>
          <a:p>
            <a:pPr marL="0" marR="0" lvl="0" indent="0" algn="l" defTabSz="457200" rtl="0" eaLnBrk="1" fontAlgn="auto" latinLnBrk="0" hangingPunct="1">
              <a:lnSpc>
                <a:spcPct val="90000"/>
              </a:lnSpc>
              <a:spcBef>
                <a:spcPts val="0"/>
              </a:spcBef>
              <a:spcAft>
                <a:spcPct val="0"/>
              </a:spcAft>
              <a:buClrTx/>
              <a:buSzTx/>
              <a:buFontTx/>
              <a:buNone/>
              <a:tabLst/>
              <a:defRPr/>
            </a:pPr>
            <a:r>
              <a:rPr kumimoji="0" lang="en-US" sz="831" b="0" i="1" u="none" strike="noStrike" kern="1200" cap="none" spc="0" normalizeH="0" baseline="0" noProof="0" dirty="0">
                <a:ln>
                  <a:noFill/>
                </a:ln>
                <a:solidFill>
                  <a:srgbClr val="000000"/>
                </a:solidFill>
                <a:effectLst/>
                <a:uLnTx/>
                <a:uFillTx/>
                <a:latin typeface="Calibri" panose="020F0502020204030204"/>
                <a:ea typeface="+mn-ea"/>
                <a:cs typeface="+mn-cs"/>
              </a:rPr>
              <a:t>This document is confidential and intended solely for the SAMA</a:t>
            </a:r>
          </a:p>
        </p:txBody>
      </p:sp>
    </p:spTree>
    <p:extLst>
      <p:ext uri="{BB962C8B-B14F-4D97-AF65-F5344CB8AC3E}">
        <p14:creationId xmlns:p14="http://schemas.microsoft.com/office/powerpoint/2010/main" val="2214892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957" y="1592"/>
          <a:ext cx="1953" cy="1587"/>
        </p:xfrm>
        <a:graphic>
          <a:graphicData uri="http://schemas.openxmlformats.org/presentationml/2006/ole">
            <mc:AlternateContent xmlns:mc="http://schemas.openxmlformats.org/markup-compatibility/2006">
              <mc:Choice xmlns:v="urn:schemas-microsoft-com:vml" Requires="v">
                <p:oleObj name="think-cell Slide" r:id="rId4" imgW="216" imgH="216" progId="TCLayout.ActiveDocument.1">
                  <p:embed/>
                </p:oleObj>
              </mc:Choice>
              <mc:Fallback>
                <p:oleObj name="think-cell Slide" r:id="rId4" imgW="216" imgH="216" progId="TCLayout.ActiveDocument.1">
                  <p:embed/>
                  <p:pic>
                    <p:nvPicPr>
                      <p:cNvPr id="4" name="Object 3" hidden="1"/>
                      <p:cNvPicPr/>
                      <p:nvPr/>
                    </p:nvPicPr>
                    <p:blipFill>
                      <a:blip r:embed="rId5"/>
                      <a:stretch>
                        <a:fillRect/>
                      </a:stretch>
                    </p:blipFill>
                    <p:spPr>
                      <a:xfrm>
                        <a:off x="1957" y="1592"/>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48338F9-B76C-4F19-A7A6-1630DF6D5215}"/>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5" name="Title 1">
            <a:extLst>
              <a:ext uri="{FF2B5EF4-FFF2-40B4-BE49-F238E27FC236}">
                <a16:creationId xmlns:a16="http://schemas.microsoft.com/office/drawing/2014/main" id="{65C757E9-8F5D-4BFE-9D1B-47D86F3439CC}"/>
              </a:ext>
            </a:extLst>
          </p:cNvPr>
          <p:cNvSpPr>
            <a:spLocks noGrp="1"/>
          </p:cNvSpPr>
          <p:nvPr>
            <p:ph type="title" hasCustomPrompt="1"/>
          </p:nvPr>
        </p:nvSpPr>
        <p:spPr>
          <a:xfrm>
            <a:off x="883478" y="490285"/>
            <a:ext cx="10470321" cy="664797"/>
          </a:xfrm>
          <a:prstGeom prst="rect">
            <a:avLst/>
          </a:prstGeom>
        </p:spPr>
        <p:txBody>
          <a:bodyPr vert="horz" lIns="0" tIns="0" rIns="0" bIns="0" rtlCol="0" anchor="b">
            <a:spAutoFit/>
          </a:bodyPr>
          <a:lstStyle>
            <a:lvl1pPr>
              <a:defRPr lang="en-US" cap="none" baseline="0" dirty="0"/>
            </a:lvl1pPr>
          </a:lstStyle>
          <a:p>
            <a:pPr lvl="0"/>
            <a:r>
              <a:rPr lang="en-US" dirty="0"/>
              <a:t>Click to edit master title style</a:t>
            </a:r>
            <a:br>
              <a:rPr lang="en-US" dirty="0"/>
            </a:br>
            <a:r>
              <a:rPr lang="en-US" dirty="0"/>
              <a:t>XXX</a:t>
            </a:r>
          </a:p>
        </p:txBody>
      </p:sp>
      <p:sp>
        <p:nvSpPr>
          <p:cNvPr id="6" name="Text Placeholder 4">
            <a:extLst>
              <a:ext uri="{FF2B5EF4-FFF2-40B4-BE49-F238E27FC236}">
                <a16:creationId xmlns:a16="http://schemas.microsoft.com/office/drawing/2014/main" id="{BDB048E2-5524-4F31-86EC-AB9FAB1ED171}"/>
              </a:ext>
            </a:extLst>
          </p:cNvPr>
          <p:cNvSpPr>
            <a:spLocks noGrp="1"/>
          </p:cNvSpPr>
          <p:nvPr>
            <p:ph type="body" sz="quarter" idx="12"/>
          </p:nvPr>
        </p:nvSpPr>
        <p:spPr>
          <a:xfrm>
            <a:off x="6080918" y="1323487"/>
            <a:ext cx="64120" cy="215444"/>
          </a:xfrm>
          <a:prstGeom prst="rect">
            <a:avLst/>
          </a:prstGeom>
        </p:spPr>
        <p:txBody>
          <a:bodyPr vert="horz" wrap="none" lIns="0" tIns="0" rIns="0" bIns="0" rtlCol="0" anchor="t" anchorCtr="0">
            <a:spAutoFit/>
          </a:bodyPr>
          <a:lstStyle>
            <a:lvl1pPr marL="63500" indent="0" algn="ctr">
              <a:buNone/>
              <a:defRPr sz="1400" b="1">
                <a:latin typeface="Calibri" panose="020F0502020204030204" pitchFamily="34" charset="0"/>
                <a:cs typeface="Calibri" panose="020F0502020204030204" pitchFamily="34" charset="0"/>
              </a:defRPr>
            </a:lvl1pPr>
          </a:lstStyle>
          <a:p>
            <a:endParaRPr lang="en-US" dirty="0">
              <a:solidFill>
                <a:schemeClr val="tx1">
                  <a:lumMod val="100000"/>
                </a:schemeClr>
              </a:solidFill>
              <a:latin typeface="Calibri" panose="020F0502020204030204" pitchFamily="34" charset="0"/>
            </a:endParaRPr>
          </a:p>
        </p:txBody>
      </p:sp>
      <p:sp>
        <p:nvSpPr>
          <p:cNvPr id="7" name="Text Placeholder 9">
            <a:extLst>
              <a:ext uri="{FF2B5EF4-FFF2-40B4-BE49-F238E27FC236}">
                <a16:creationId xmlns:a16="http://schemas.microsoft.com/office/drawing/2014/main" id="{7CA0D488-60B0-4D33-A363-83054A0DCF6F}"/>
              </a:ext>
            </a:extLst>
          </p:cNvPr>
          <p:cNvSpPr>
            <a:spLocks noGrp="1"/>
          </p:cNvSpPr>
          <p:nvPr>
            <p:ph type="body" sz="quarter" idx="10"/>
          </p:nvPr>
        </p:nvSpPr>
        <p:spPr>
          <a:xfrm>
            <a:off x="883478" y="6428550"/>
            <a:ext cx="7852740" cy="124650"/>
          </a:xfrm>
          <a:prstGeom prst="rect">
            <a:avLst/>
          </a:prstGeom>
        </p:spPr>
        <p:txBody>
          <a:bodyPr vert="horz" wrap="square" lIns="0" tIns="0" rIns="0" bIns="0" anchor="t" anchorCtr="0">
            <a:spAutoFit/>
          </a:bodyPr>
          <a:lstStyle>
            <a:lvl1pPr marL="171450" marR="0" indent="-171450" algn="l" defTabSz="914400" rtl="0" eaLnBrk="1" fontAlgn="auto" latinLnBrk="0" hangingPunct="1">
              <a:lnSpc>
                <a:spcPct val="90000"/>
              </a:lnSpc>
              <a:spcBef>
                <a:spcPct val="10000"/>
              </a:spcBef>
              <a:spcAft>
                <a:spcPct val="0"/>
              </a:spcAft>
              <a:buClrTx/>
              <a:buSzTx/>
              <a:buFont typeface="Wingdings" panose="05000000000000000000" pitchFamily="2" charset="2"/>
              <a:buNone/>
              <a:tabLst/>
              <a:defRPr kumimoji="0" lang="en-US" sz="900" i="0" u="none" strike="noStrike" normalizeH="0" smtClean="0">
                <a:ln>
                  <a:noFill/>
                </a:ln>
                <a:solidFill>
                  <a:srgbClr val="000000">
                    <a:lumMod val="100000"/>
                  </a:srgbClr>
                </a:solidFill>
                <a:effectLst/>
                <a:uLnTx/>
                <a:uFillTx/>
                <a:latin typeface="Calibri" panose="020F0502020204030204" pitchFamily="34" charset="0"/>
              </a:defRPr>
            </a:lvl1pPr>
            <a:lvl2pPr>
              <a:defRPr lang="en-US" sz="1800" smtClean="0">
                <a:latin typeface="+mn-lt"/>
                <a:ea typeface="+mn-ea"/>
                <a:cs typeface="+mn-cs"/>
              </a:defRPr>
            </a:lvl2pPr>
            <a:lvl3pPr>
              <a:defRPr lang="en-US" sz="1800" smtClean="0">
                <a:solidFill>
                  <a:schemeClr val="tx1"/>
                </a:solidFill>
                <a:latin typeface="+mn-lt"/>
              </a:defRPr>
            </a:lvl3pPr>
            <a:lvl4pPr>
              <a:defRPr lang="en-US" sz="1800" smtClean="0">
                <a:latin typeface="+mn-lt"/>
                <a:ea typeface="+mn-ea"/>
                <a:cs typeface="+mn-cs"/>
              </a:defRPr>
            </a:lvl4pPr>
            <a:lvl5pPr>
              <a:defRPr lang="en-US" sz="1800">
                <a:latin typeface="+mn-lt"/>
                <a:ea typeface="+mn-ea"/>
                <a:cs typeface="+mn-cs"/>
              </a:defRPr>
            </a:lvl5pPr>
          </a:lstStyle>
          <a:p>
            <a:pPr marL="171450" marR="0" lvl="0" indent="-171450" fontAlgn="auto">
              <a:lnSpc>
                <a:spcPct val="90000"/>
              </a:lnSpc>
              <a:spcBef>
                <a:spcPct val="10000"/>
              </a:spcBef>
              <a:spcAft>
                <a:spcPct val="0"/>
              </a:spcAft>
              <a:buClrTx/>
              <a:buSzTx/>
              <a:tabLst/>
            </a:pPr>
            <a:endParaRPr lang="en-US" dirty="0"/>
          </a:p>
        </p:txBody>
      </p:sp>
    </p:spTree>
    <p:extLst>
      <p:ext uri="{BB962C8B-B14F-4D97-AF65-F5344CB8AC3E}">
        <p14:creationId xmlns:p14="http://schemas.microsoft.com/office/powerpoint/2010/main" val="4258361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FDE2C-7307-4398-885B-E0241027AA63}"/>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E7F9808D-81E5-4564-8110-F35385012177}"/>
              </a:ext>
            </a:extLst>
          </p:cNvPr>
          <p:cNvSpPr>
            <a:spLocks noGrp="1"/>
          </p:cNvSpPr>
          <p:nvPr>
            <p:ph type="sldNum" sz="quarter" idx="10"/>
          </p:nvPr>
        </p:nvSpPr>
        <p:spPr/>
        <p:txBody>
          <a:bodyPr/>
          <a:lstStyle/>
          <a:p>
            <a:fld id="{EACE6E22-E655-5947-A8B4-6F095FBA2C12}" type="slidenum">
              <a:rPr lang="en-US" smtClean="0"/>
              <a:pPr/>
              <a:t>‹#›</a:t>
            </a:fld>
            <a:endParaRPr lang="en-US" dirty="0"/>
          </a:p>
        </p:txBody>
      </p:sp>
      <p:sp>
        <p:nvSpPr>
          <p:cNvPr id="5" name="Footer Placeholder 4">
            <a:extLst>
              <a:ext uri="{FF2B5EF4-FFF2-40B4-BE49-F238E27FC236}">
                <a16:creationId xmlns:a16="http://schemas.microsoft.com/office/drawing/2014/main" id="{AD56E719-8ACC-4169-8A72-B044F44CA7FF}"/>
              </a:ext>
            </a:extLst>
          </p:cNvPr>
          <p:cNvSpPr>
            <a:spLocks noGrp="1"/>
          </p:cNvSpPr>
          <p:nvPr>
            <p:ph type="ftr" sz="quarter" idx="11"/>
          </p:nvPr>
        </p:nvSpPr>
        <p:spPr>
          <a:xfrm>
            <a:off x="4939647" y="6482971"/>
            <a:ext cx="5804555" cy="375029"/>
          </a:xfrm>
          <a:prstGeom prst="rect">
            <a:avLst/>
          </a:prstGeom>
        </p:spPr>
        <p:txBody>
          <a:bodyPr/>
          <a:lstStyle/>
          <a:p>
            <a:r>
              <a:rPr lang="en-US"/>
              <a:t>This document is confidential and intended solely for PIF in the context of Booz Allen's proposal review.</a:t>
            </a:r>
            <a:endParaRPr lang="en-US" dirty="0"/>
          </a:p>
        </p:txBody>
      </p:sp>
    </p:spTree>
    <p:extLst>
      <p:ext uri="{BB962C8B-B14F-4D97-AF65-F5344CB8AC3E}">
        <p14:creationId xmlns:p14="http://schemas.microsoft.com/office/powerpoint/2010/main" val="2249938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sp>
        <p:nvSpPr>
          <p:cNvPr id="10" name="Text Placeholder 8"/>
          <p:cNvSpPr>
            <a:spLocks noGrp="1"/>
          </p:cNvSpPr>
          <p:nvPr>
            <p:ph type="body" sz="quarter" idx="11" hasCustomPrompt="1"/>
          </p:nvPr>
        </p:nvSpPr>
        <p:spPr>
          <a:xfrm>
            <a:off x="5659183" y="1112624"/>
            <a:ext cx="873636" cy="215444"/>
          </a:xfrm>
          <a:prstGeom prst="rect">
            <a:avLst/>
          </a:prstGeom>
        </p:spPr>
        <p:txBody>
          <a:bodyPr wrap="none" lIns="0" tIns="0" rIns="0" bIns="0">
            <a:spAutoFit/>
          </a:bodyPr>
          <a:lstStyle>
            <a:lvl1pPr marL="0" indent="0" algn="ctr">
              <a:spcBef>
                <a:spcPts val="0"/>
              </a:spcBef>
              <a:spcAft>
                <a:spcPts val="0"/>
              </a:spcAft>
              <a:buNone/>
              <a:defRPr sz="1400" b="1"/>
            </a:lvl1pPr>
          </a:lstStyle>
          <a:p>
            <a:pPr lvl="0"/>
            <a:r>
              <a:rPr lang="en-US" dirty="0"/>
              <a:t>Sub-Header</a:t>
            </a:r>
          </a:p>
        </p:txBody>
      </p:sp>
      <p:pic>
        <p:nvPicPr>
          <p:cNvPr id="8" name="Picture 642">
            <a:extLst>
              <a:ext uri="{FF2B5EF4-FFF2-40B4-BE49-F238E27FC236}">
                <a16:creationId xmlns:a16="http://schemas.microsoft.com/office/drawing/2014/main" id="{D45CDBEE-61C9-405F-A95A-CE344F73A0DF}"/>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134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LF Conten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387393962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4" imgW="421" imgH="420" progId="TCLayout.ActiveDocument.1">
                  <p:embed/>
                </p:oleObj>
              </mc:Choice>
              <mc:Fallback>
                <p:oleObj name="think-cell Slide" r:id="rId4" imgW="421" imgH="420" progId="TCLayout.ActiveDocument.1">
                  <p:embed/>
                  <p:pic>
                    <p:nvPicPr>
                      <p:cNvPr id="5" name="Object 4" hidden="1"/>
                      <p:cNvPicPr/>
                      <p:nvPr/>
                    </p:nvPicPr>
                    <p:blipFill>
                      <a:blip r:embed="rId5"/>
                      <a:stretch>
                        <a:fillRect/>
                      </a:stretch>
                    </p:blipFill>
                    <p:spPr>
                      <a:xfrm>
                        <a:off x="1955" y="1589"/>
                        <a:ext cx="1953"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F5C284E4-B411-4A9B-AA94-894E36BAA538}"/>
              </a:ext>
            </a:extLst>
          </p:cNvPr>
          <p:cNvSpPr/>
          <p:nvPr userDrawn="1">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400" b="0" i="0" baseline="0" dirty="0">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p:txBody>
          <a:bodyPr vert="horz"/>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t>Click to edit Master title style</a:t>
            </a:r>
          </a:p>
        </p:txBody>
      </p:sp>
      <p:sp>
        <p:nvSpPr>
          <p:cNvPr id="7" name="Footer Placeholder 13"/>
          <p:cNvSpPr>
            <a:spLocks noGrp="1"/>
          </p:cNvSpPr>
          <p:nvPr>
            <p:ph type="ftr" sz="quarter" idx="3"/>
          </p:nvPr>
        </p:nvSpPr>
        <p:spPr>
          <a:xfrm>
            <a:off x="766561" y="6477000"/>
            <a:ext cx="10277879" cy="375315"/>
          </a:xfrm>
          <a:prstGeom prst="rect">
            <a:avLst/>
          </a:prstGeom>
          <a:noFill/>
        </p:spPr>
        <p:txBody>
          <a:bodyPr vert="horz" lIns="0" tIns="0" rIns="0" bIns="0" rtlCol="0" anchor="ctr"/>
          <a:lstStyle>
            <a:lvl1pPr marL="11113" indent="0" algn="l">
              <a:tabLst/>
              <a:defRPr sz="700" i="1">
                <a:solidFill>
                  <a:schemeClr val="accent2"/>
                </a:solidFill>
                <a:latin typeface="Georgia" charset="0"/>
                <a:ea typeface="Georgia" charset="0"/>
                <a:cs typeface="Georgia" charset="0"/>
              </a:defRPr>
            </a:lvl1pPr>
          </a:lstStyle>
          <a:p>
            <a:pPr marL="63500">
              <a:buFont typeface="Wingdings" panose="05000000000000000000" pitchFamily="2" charset="2"/>
              <a:buNone/>
            </a:pPr>
            <a:r>
              <a:rPr lang="en-US" dirty="0"/>
              <a:t>Source: Booz Allen analysis</a:t>
            </a:r>
          </a:p>
        </p:txBody>
      </p:sp>
      <p:pic>
        <p:nvPicPr>
          <p:cNvPr id="8" name="Picture 642">
            <a:extLst>
              <a:ext uri="{FF2B5EF4-FFF2-40B4-BE49-F238E27FC236}">
                <a16:creationId xmlns:a16="http://schemas.microsoft.com/office/drawing/2014/main" id="{D45CDBEE-61C9-405F-A95A-CE344F73A0DF}"/>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928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Vs">
    <p:bg>
      <p:bgPr>
        <a:gradFill>
          <a:gsLst>
            <a:gs pos="20000">
              <a:schemeClr val="accent2"/>
            </a:gs>
            <a:gs pos="74000">
              <a:schemeClr val="accent1">
                <a:alpha val="90000"/>
              </a:schemeClr>
            </a:gs>
          </a:gsLst>
          <a:path path="circle">
            <a:fillToRect t="100000" r="100000"/>
          </a:path>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2121" y="1593"/>
          <a:ext cx="2116"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2" name="Object 1" hidden="1"/>
                      <p:cNvPicPr/>
                      <p:nvPr/>
                    </p:nvPicPr>
                    <p:blipFill>
                      <a:blip r:embed="rId5"/>
                      <a:stretch>
                        <a:fillRect/>
                      </a:stretch>
                    </p:blipFill>
                    <p:spPr>
                      <a:xfrm>
                        <a:off x="2121" y="1593"/>
                        <a:ext cx="2116" cy="1587"/>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2BF7A0B4-0E9D-48AD-9454-0758403F3F21}"/>
              </a:ext>
            </a:extLst>
          </p:cNvPr>
          <p:cNvSpPr/>
          <p:nvPr userDrawn="1">
            <p:custDataLst>
              <p:tags r:id="rId2"/>
            </p:custDataLst>
          </p:nvPr>
        </p:nvSpPr>
        <p:spPr>
          <a:xfrm>
            <a:off x="0" y="0"/>
            <a:ext cx="195384"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85000"/>
              </a:lnSpc>
              <a:spcBef>
                <a:spcPct val="0"/>
              </a:spcBef>
              <a:spcAft>
                <a:spcPct val="0"/>
              </a:spcAft>
            </a:pPr>
            <a:endParaRPr lang="en-US" sz="4154" b="0" i="0" baseline="0" dirty="0">
              <a:latin typeface="Oswald" panose="02000303000000000000" pitchFamily="2" charset="0"/>
              <a:sym typeface="Oswald" panose="02000303000000000000" pitchFamily="2" charset="0"/>
            </a:endParaRPr>
          </a:p>
        </p:txBody>
      </p:sp>
      <p:sp>
        <p:nvSpPr>
          <p:cNvPr id="6" name="Rectangle 5"/>
          <p:cNvSpPr/>
          <p:nvPr userDrawn="1"/>
        </p:nvSpPr>
        <p:spPr>
          <a:xfrm>
            <a:off x="362403" y="3181"/>
            <a:ext cx="11887200" cy="6854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a:endParaRPr lang="en-US" sz="1662" dirty="0">
              <a:solidFill>
                <a:srgbClr val="FFFFFF"/>
              </a:solidFill>
            </a:endParaRPr>
          </a:p>
        </p:txBody>
      </p:sp>
      <p:sp>
        <p:nvSpPr>
          <p:cNvPr id="5" name="TextBox 4">
            <a:extLst>
              <a:ext uri="{FF2B5EF4-FFF2-40B4-BE49-F238E27FC236}">
                <a16:creationId xmlns:a16="http://schemas.microsoft.com/office/drawing/2014/main" id="{E3CB10A5-1CF3-4ED1-B37F-351358365ED3}"/>
              </a:ext>
            </a:extLst>
          </p:cNvPr>
          <p:cNvSpPr txBox="1"/>
          <p:nvPr userDrawn="1"/>
        </p:nvSpPr>
        <p:spPr>
          <a:xfrm>
            <a:off x="10744198" y="6547375"/>
            <a:ext cx="609600" cy="246221"/>
          </a:xfrm>
          <a:prstGeom prst="rect">
            <a:avLst/>
          </a:prstGeom>
          <a:noFill/>
        </p:spPr>
        <p:txBody>
          <a:bodyPr wrap="square" rtlCol="0" anchor="ctr">
            <a:spAutoFit/>
          </a:bodyPr>
          <a:lstStyle/>
          <a:p>
            <a:pPr algn="r"/>
            <a:fld id="{9E014B80-1094-614D-82C4-FC9C7ECF587A}" type="slidenum">
              <a:rPr lang="en-US" sz="1000" smtClean="0">
                <a:solidFill>
                  <a:schemeClr val="accent2"/>
                </a:solidFill>
              </a:rPr>
              <a:pPr algn="r"/>
              <a:t>‹#›</a:t>
            </a:fld>
            <a:endParaRPr lang="en-US" sz="1000" dirty="0">
              <a:solidFill>
                <a:schemeClr val="accent2"/>
              </a:solidFill>
            </a:endParaRPr>
          </a:p>
        </p:txBody>
      </p:sp>
    </p:spTree>
    <p:extLst>
      <p:ext uri="{BB962C8B-B14F-4D97-AF65-F5344CB8AC3E}">
        <p14:creationId xmlns:p14="http://schemas.microsoft.com/office/powerpoint/2010/main" val="3235856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slideLayout" Target="../slideLayouts/slideLayout8.xml"/><Relationship Id="rId7" Type="http://schemas.openxmlformats.org/officeDocument/2006/relationships/tags" Target="../tags/tag15.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ags" Target="../tags/tag14.xml"/><Relationship Id="rId5" Type="http://schemas.openxmlformats.org/officeDocument/2006/relationships/theme" Target="../theme/theme2.xml"/><Relationship Id="rId4" Type="http://schemas.openxmlformats.org/officeDocument/2006/relationships/slideLayout" Target="../slideLayouts/slideLayout9.xml"/><Relationship Id="rId9" Type="http://schemas.openxmlformats.org/officeDocument/2006/relationships/image" Target="../media/image12.emf"/></Relationships>
</file>

<file path=ppt/slideMasters/_rels/slideMaster3.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tags" Target="../tags/tag23.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3.xml"/><Relationship Id="rId7"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slideLayout" Target="../slideLayouts/slideLayout16.xml"/><Relationship Id="rId7" Type="http://schemas.openxmlformats.org/officeDocument/2006/relationships/tags" Target="../tags/tag34.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5.xml"/><Relationship Id="rId11" Type="http://schemas.openxmlformats.org/officeDocument/2006/relationships/image" Target="../media/image5.png"/><Relationship Id="rId5" Type="http://schemas.openxmlformats.org/officeDocument/2006/relationships/slideLayout" Target="../slideLayouts/slideLayout18.xml"/><Relationship Id="rId10" Type="http://schemas.openxmlformats.org/officeDocument/2006/relationships/image" Target="../media/image1.emf"/><Relationship Id="rId4" Type="http://schemas.openxmlformats.org/officeDocument/2006/relationships/slideLayout" Target="../slideLayouts/slideLayout17.xml"/><Relationship Id="rId9" Type="http://schemas.openxmlformats.org/officeDocument/2006/relationships/oleObject" Target="../embeddings/oleObject17.bin"/></Relationships>
</file>

<file path=ppt/slideMasters/_rels/slideMaster6.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heme" Target="../theme/theme6.xml"/><Relationship Id="rId1" Type="http://schemas.openxmlformats.org/officeDocument/2006/relationships/slideLayout" Target="../slideLayouts/slideLayout19.xml"/><Relationship Id="rId6" Type="http://schemas.openxmlformats.org/officeDocument/2006/relationships/image" Target="../media/image12.emf"/><Relationship Id="rId5" Type="http://schemas.openxmlformats.org/officeDocument/2006/relationships/oleObject" Target="../embeddings/oleObject23.bin"/><Relationship Id="rId4" Type="http://schemas.openxmlformats.org/officeDocument/2006/relationships/tags" Target="../tags/tag46.xml"/></Relationships>
</file>

<file path=ppt/slideMasters/_rels/slideMaster7.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slideLayout" Target="../slideLayouts/slideLayout22.xml"/><Relationship Id="rId7" Type="http://schemas.openxmlformats.org/officeDocument/2006/relationships/tags" Target="../tags/tag48.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ags" Target="../tags/tag47.xml"/><Relationship Id="rId5" Type="http://schemas.openxmlformats.org/officeDocument/2006/relationships/theme" Target="../theme/theme7.xml"/><Relationship Id="rId4" Type="http://schemas.openxmlformats.org/officeDocument/2006/relationships/slideLayout" Target="../slideLayouts/slideLayout23.xml"/><Relationship Id="rId9"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slideLayout" Target="../slideLayouts/slideLayout26.xml"/><Relationship Id="rId7" Type="http://schemas.openxmlformats.org/officeDocument/2006/relationships/theme" Target="../theme/theme8.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1.emf"/><Relationship Id="rId5" Type="http://schemas.openxmlformats.org/officeDocument/2006/relationships/slideLayout" Target="../slideLayouts/slideLayout28.xml"/><Relationship Id="rId10" Type="http://schemas.openxmlformats.org/officeDocument/2006/relationships/oleObject" Target="../embeddings/oleObject29.bin"/><Relationship Id="rId4" Type="http://schemas.openxmlformats.org/officeDocument/2006/relationships/slideLayout" Target="../slideLayouts/slideLayout27.xml"/><Relationship Id="rId9" Type="http://schemas.openxmlformats.org/officeDocument/2006/relationships/tags" Target="../tags/tag57.xml"/></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70.xml"/><Relationship Id="rId3" Type="http://schemas.openxmlformats.org/officeDocument/2006/relationships/slideLayout" Target="../slideLayouts/slideLayout32.xml"/><Relationship Id="rId7" Type="http://schemas.openxmlformats.org/officeDocument/2006/relationships/tags" Target="../tags/tag69.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theme" Target="../theme/theme9.xml"/><Relationship Id="rId5" Type="http://schemas.openxmlformats.org/officeDocument/2006/relationships/slideLayout" Target="../slideLayouts/slideLayout34.xml"/><Relationship Id="rId10" Type="http://schemas.openxmlformats.org/officeDocument/2006/relationships/image" Target="../media/image1.emf"/><Relationship Id="rId4" Type="http://schemas.openxmlformats.org/officeDocument/2006/relationships/slideLayout" Target="../slideLayouts/slideLayout33.xml"/><Relationship Id="rId9" Type="http://schemas.openxmlformats.org/officeDocument/2006/relationships/oleObject" Target="../embeddings/oleObject36.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7"/>
            </p:custDataLst>
            <p:extLst>
              <p:ext uri="{D42A27DB-BD31-4B8C-83A1-F6EECF244321}">
                <p14:modId xmlns:p14="http://schemas.microsoft.com/office/powerpoint/2010/main" val="82932375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9" imgW="421" imgH="420" progId="TCLayout.ActiveDocument.1">
                  <p:embed/>
                </p:oleObj>
              </mc:Choice>
              <mc:Fallback>
                <p:oleObj name="think-cell Slide" r:id="rId9" imgW="421" imgH="420" progId="TCLayout.ActiveDocument.1">
                  <p:embed/>
                  <p:pic>
                    <p:nvPicPr>
                      <p:cNvPr id="5" name="Object 4" hidden="1"/>
                      <p:cNvPicPr/>
                      <p:nvPr/>
                    </p:nvPicPr>
                    <p:blipFill>
                      <a:blip r:embed="rId10"/>
                      <a:stretch>
                        <a:fillRect/>
                      </a:stretch>
                    </p:blipFill>
                    <p:spPr>
                      <a:xfrm>
                        <a:off x="1955" y="1589"/>
                        <a:ext cx="1953" cy="1587"/>
                      </a:xfrm>
                      <a:prstGeom prst="rect">
                        <a:avLst/>
                      </a:prstGeom>
                    </p:spPr>
                  </p:pic>
                </p:oleObj>
              </mc:Fallback>
            </mc:AlternateContent>
          </a:graphicData>
        </a:graphic>
      </p:graphicFrame>
      <p:sp>
        <p:nvSpPr>
          <p:cNvPr id="4" name="Rectangle 3" hidden="1"/>
          <p:cNvSpPr/>
          <p:nvPr userDrawn="1">
            <p:custDataLst>
              <p:tags r:id="rId8"/>
            </p:custDataLst>
          </p:nvPr>
        </p:nvSpPr>
        <p:spPr bwMode="auto">
          <a:xfrm>
            <a:off x="0" y="0"/>
            <a:ext cx="195385"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1200" b="0" i="0" baseline="0" dirty="0">
              <a:latin typeface="Calibri" panose="020F0502020204030204" pitchFamily="34" charset="0"/>
              <a:ea typeface="+mn-ea"/>
              <a:cs typeface="+mn-cs"/>
              <a:sym typeface="Calibri" panose="020F0502020204030204" pitchFamily="34" charset="0"/>
            </a:endParaRPr>
          </a:p>
        </p:txBody>
      </p:sp>
      <p:sp>
        <p:nvSpPr>
          <p:cNvPr id="2" name="Title Placeholder 1"/>
          <p:cNvSpPr>
            <a:spLocks noGrp="1"/>
          </p:cNvSpPr>
          <p:nvPr>
            <p:ph type="title"/>
          </p:nvPr>
        </p:nvSpPr>
        <p:spPr>
          <a:xfrm>
            <a:off x="722283" y="173774"/>
            <a:ext cx="10764458" cy="849809"/>
          </a:xfrm>
          <a:prstGeom prst="rect">
            <a:avLst/>
          </a:prstGeom>
        </p:spPr>
        <p:txBody>
          <a:bodyPr vert="horz" lIns="0" tIns="0" rIns="0" bIns="0" rtlCol="0" anchor="b">
            <a:noAutofit/>
          </a:bodyPr>
          <a:lstStyle/>
          <a:p>
            <a:endParaRPr lang="en-US" dirty="0"/>
          </a:p>
        </p:txBody>
      </p:sp>
      <p:cxnSp>
        <p:nvCxnSpPr>
          <p:cNvPr id="8" name="Straight Connector 7"/>
          <p:cNvCxnSpPr/>
          <p:nvPr userDrawn="1"/>
        </p:nvCxnSpPr>
        <p:spPr>
          <a:xfrm>
            <a:off x="705261" y="1030621"/>
            <a:ext cx="1078147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705261" y="6482339"/>
            <a:ext cx="10781479"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bwMode="auto">
          <a:xfrm>
            <a:off x="0" y="4"/>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 </a:t>
            </a:r>
          </a:p>
        </p:txBody>
      </p:sp>
      <p:sp>
        <p:nvSpPr>
          <p:cNvPr id="15" name="TextBox 14"/>
          <p:cNvSpPr txBox="1"/>
          <p:nvPr userDrawn="1"/>
        </p:nvSpPr>
        <p:spPr>
          <a:xfrm>
            <a:off x="10744198" y="6547375"/>
            <a:ext cx="609600" cy="246221"/>
          </a:xfrm>
          <a:prstGeom prst="rect">
            <a:avLst/>
          </a:prstGeom>
          <a:noFill/>
        </p:spPr>
        <p:txBody>
          <a:bodyPr wrap="square" rtlCol="0" anchor="ctr">
            <a:spAutoFit/>
          </a:bodyPr>
          <a:lstStyle/>
          <a:p>
            <a:pPr algn="r"/>
            <a:fld id="{9E014B80-1094-614D-82C4-FC9C7ECF587A}" type="slidenum">
              <a:rPr lang="en-US" sz="1000" smtClean="0">
                <a:solidFill>
                  <a:schemeClr val="accent2"/>
                </a:solidFill>
              </a:rPr>
              <a:pPr algn="r"/>
              <a:t>‹#›</a:t>
            </a:fld>
            <a:endParaRPr lang="en-US" sz="1000" dirty="0">
              <a:solidFill>
                <a:schemeClr val="accent2"/>
              </a:solidFill>
            </a:endParaRPr>
          </a:p>
        </p:txBody>
      </p:sp>
      <p:sp>
        <p:nvSpPr>
          <p:cNvPr id="12" name="Footer Placeholder 13"/>
          <p:cNvSpPr>
            <a:spLocks noGrp="1"/>
          </p:cNvSpPr>
          <p:nvPr>
            <p:ph type="ftr" sz="quarter" idx="3"/>
          </p:nvPr>
        </p:nvSpPr>
        <p:spPr>
          <a:xfrm>
            <a:off x="468923" y="6482688"/>
            <a:ext cx="10277879" cy="375315"/>
          </a:xfrm>
          <a:prstGeom prst="rect">
            <a:avLst/>
          </a:prstGeom>
          <a:noFill/>
        </p:spPr>
        <p:txBody>
          <a:bodyPr vert="horz" lIns="0" tIns="0" rIns="0" bIns="0" rtlCol="0" anchor="ctr"/>
          <a:lstStyle>
            <a:lvl1pPr marL="228600" indent="-165100" algn="l">
              <a:buFont typeface="Wingdings" panose="05000000000000000000" pitchFamily="2" charset="2"/>
              <a:buChar char="§"/>
              <a:tabLst/>
              <a:defRPr sz="700" i="1">
                <a:solidFill>
                  <a:schemeClr val="accent2"/>
                </a:solidFill>
                <a:latin typeface="Arial" panose="020B0604020202020204" pitchFamily="34" charset="0"/>
                <a:ea typeface="Georgia" charset="0"/>
                <a:cs typeface="Georgia" charset="0"/>
              </a:defRPr>
            </a:lvl1pPr>
          </a:lstStyle>
          <a:p>
            <a:r>
              <a:rPr lang="en-US" dirty="0"/>
              <a:t>Source: Booz Allen analysis</a:t>
            </a:r>
          </a:p>
        </p:txBody>
      </p:sp>
    </p:spTree>
    <p:extLst>
      <p:ext uri="{BB962C8B-B14F-4D97-AF65-F5344CB8AC3E}">
        <p14:creationId xmlns:p14="http://schemas.microsoft.com/office/powerpoint/2010/main" val="3726018737"/>
      </p:ext>
    </p:extLst>
  </p:cSld>
  <p:clrMap bg1="lt1" tx1="dk1" bg2="lt2" tx2="dk2" accent1="accent1" accent2="accent2" accent3="accent3" accent4="accent4" accent5="accent5" accent6="accent6" hlink="hlink" folHlink="folHlink"/>
  <p:sldLayoutIdLst>
    <p:sldLayoutId id="2147485124" r:id="rId1"/>
    <p:sldLayoutId id="2147485129" r:id="rId2"/>
    <p:sldLayoutId id="2147485135" r:id="rId3"/>
    <p:sldLayoutId id="2147485140" r:id="rId4"/>
    <p:sldLayoutId id="2147485180" r:id="rId5"/>
  </p:sldLayoutIdLst>
  <p:hf hdr="0" dt="0"/>
  <p:txStyles>
    <p:title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p:titleStyle>
    <p:bodyStyle>
      <a:lvl1pPr marL="285748" indent="-285748" algn="l" defTabSz="914395"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16000">
              <a:schemeClr val="accent2"/>
            </a:gs>
            <a:gs pos="74000">
              <a:schemeClr val="accent1">
                <a:alpha val="90000"/>
              </a:schemeClr>
            </a:gs>
          </a:gsLst>
          <a:path path="circle">
            <a:fillToRect t="100000" r="100000"/>
          </a:path>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A3F84D-6B61-40BA-8A72-65F7A72C83A0}"/>
              </a:ext>
            </a:extLst>
          </p:cNvPr>
          <p:cNvGraphicFramePr>
            <a:graphicFrameLocks noChangeAspect="1"/>
          </p:cNvGraphicFramePr>
          <p:nvPr userDrawn="1">
            <p:custDataLst>
              <p:tags r:id="rId6"/>
            </p:custDataLst>
            <p:extLst>
              <p:ext uri="{D42A27DB-BD31-4B8C-83A1-F6EECF244321}">
                <p14:modId xmlns:p14="http://schemas.microsoft.com/office/powerpoint/2010/main" val="1094526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8" imgW="395" imgH="394" progId="TCLayout.ActiveDocument.1">
                  <p:embed/>
                </p:oleObj>
              </mc:Choice>
              <mc:Fallback>
                <p:oleObj name="think-cell Slide" r:id="rId8" imgW="395" imgH="394" progId="TCLayout.ActiveDocument.1">
                  <p:embed/>
                  <p:pic>
                    <p:nvPicPr>
                      <p:cNvPr id="3" name="Object 2" hidden="1">
                        <a:extLst>
                          <a:ext uri="{FF2B5EF4-FFF2-40B4-BE49-F238E27FC236}">
                            <a16:creationId xmlns:a16="http://schemas.microsoft.com/office/drawing/2014/main" id="{34A3F84D-6B61-40BA-8A72-65F7A72C83A0}"/>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123CA44-AFDE-4580-A5B2-8ADA59D9D6DC}"/>
              </a:ext>
            </a:extLst>
          </p:cNvPr>
          <p:cNvSpPr/>
          <p:nvPr userDrawn="1">
            <p:custDataLst>
              <p:tags r:id="rId7"/>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800" b="0" i="0" baseline="0" dirty="0">
              <a:latin typeface="Arial Narrow" panose="020B0606020202030204" pitchFamily="34" charset="0"/>
              <a:sym typeface="Arial Narrow" panose="020B0606020202030204" pitchFamily="34" charset="0"/>
            </a:endParaRPr>
          </a:p>
        </p:txBody>
      </p:sp>
      <p:sp>
        <p:nvSpPr>
          <p:cNvPr id="8" name="Slide Number Placeholder 15"/>
          <p:cNvSpPr>
            <a:spLocks noGrp="1"/>
          </p:cNvSpPr>
          <p:nvPr>
            <p:ph type="sldNum" sz="quarter" idx="4"/>
          </p:nvPr>
        </p:nvSpPr>
        <p:spPr>
          <a:xfrm>
            <a:off x="10744201" y="6482971"/>
            <a:ext cx="609600" cy="375029"/>
          </a:xfrm>
          <a:prstGeom prst="rect">
            <a:avLst/>
          </a:prstGeom>
        </p:spPr>
        <p:txBody>
          <a:bodyPr vert="horz" lIns="91440" tIns="45720" rIns="91440" bIns="45720" rtlCol="0" anchor="ctr"/>
          <a:lstStyle>
            <a:lvl1pPr algn="r">
              <a:defRPr sz="1000">
                <a:solidFill>
                  <a:schemeClr val="bg1"/>
                </a:solidFill>
              </a:defRPr>
            </a:lvl1pPr>
          </a:lstStyle>
          <a:p>
            <a:fld id="{EACE6E22-E655-5947-A8B4-6F095FBA2C12}" type="slidenum">
              <a:rPr lang="en-US" smtClean="0"/>
              <a:pPr/>
              <a:t>‹#›</a:t>
            </a:fld>
            <a:endParaRPr lang="en-US" dirty="0"/>
          </a:p>
        </p:txBody>
      </p:sp>
      <p:sp>
        <p:nvSpPr>
          <p:cNvPr id="9" name="Footer Placeholder 13"/>
          <p:cNvSpPr>
            <a:spLocks noGrp="1"/>
          </p:cNvSpPr>
          <p:nvPr>
            <p:ph type="ftr" sz="quarter" idx="3"/>
          </p:nvPr>
        </p:nvSpPr>
        <p:spPr>
          <a:xfrm>
            <a:off x="4939647" y="6482971"/>
            <a:ext cx="5804555" cy="375029"/>
          </a:xfrm>
          <a:prstGeom prst="rect">
            <a:avLst/>
          </a:prstGeom>
          <a:noFill/>
        </p:spPr>
        <p:txBody>
          <a:bodyPr vert="horz" lIns="0" tIns="0" rIns="0" bIns="0" rtlCol="0" anchor="ctr"/>
          <a:lstStyle>
            <a:lvl1pPr marL="11113" indent="0" algn="l">
              <a:tabLst/>
              <a:defRPr sz="700" i="1">
                <a:solidFill>
                  <a:schemeClr val="bg1"/>
                </a:solidFill>
                <a:latin typeface="Georgia" charset="0"/>
                <a:ea typeface="Georgia" charset="0"/>
                <a:cs typeface="Georgia" charset="0"/>
              </a:defRPr>
            </a:lvl1pPr>
          </a:lstStyle>
          <a:p>
            <a:r>
              <a:rPr lang="en-US"/>
              <a:t>This document is confidential and intended solely for PIF in the context of Booz Allen's proposal review.</a:t>
            </a:r>
            <a:endParaRPr lang="en-US" dirty="0"/>
          </a:p>
        </p:txBody>
      </p:sp>
      <p:cxnSp>
        <p:nvCxnSpPr>
          <p:cNvPr id="10" name="Straight Connector 9"/>
          <p:cNvCxnSpPr/>
          <p:nvPr userDrawn="1"/>
        </p:nvCxnSpPr>
        <p:spPr>
          <a:xfrm flipV="1">
            <a:off x="4939647" y="6482970"/>
            <a:ext cx="6414154" cy="258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bwMode="auto">
          <a:xfrm>
            <a:off x="0" y="11879"/>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2"/>
                </a:solidFill>
              </a:rPr>
              <a:t> </a:t>
            </a:r>
          </a:p>
        </p:txBody>
      </p:sp>
      <p:sp>
        <p:nvSpPr>
          <p:cNvPr id="14" name="Title Placeholder 1"/>
          <p:cNvSpPr>
            <a:spLocks noGrp="1"/>
          </p:cNvSpPr>
          <p:nvPr>
            <p:ph type="title"/>
          </p:nvPr>
        </p:nvSpPr>
        <p:spPr>
          <a:xfrm>
            <a:off x="838200" y="1027677"/>
            <a:ext cx="3274926" cy="1325563"/>
          </a:xfrm>
          <a:prstGeom prst="rect">
            <a:avLst/>
          </a:prstGeom>
        </p:spPr>
        <p:txBody>
          <a:bodyPr vert="horz" lIns="91440" tIns="45720" rIns="91440" bIns="45720" rtlCol="0" anchor="t">
            <a:normAutofit/>
          </a:bodyPr>
          <a:lstStyle/>
          <a:p>
            <a:r>
              <a:rPr lang="en-US"/>
              <a:t>Click to edit Master title style</a:t>
            </a:r>
          </a:p>
        </p:txBody>
      </p:sp>
      <p:sp>
        <p:nvSpPr>
          <p:cNvPr id="15" name="Text Placeholder 2"/>
          <p:cNvSpPr>
            <a:spLocks noGrp="1"/>
          </p:cNvSpPr>
          <p:nvPr>
            <p:ph type="body" idx="1"/>
          </p:nvPr>
        </p:nvSpPr>
        <p:spPr>
          <a:xfrm>
            <a:off x="4939647" y="1027673"/>
            <a:ext cx="6414155" cy="5149290"/>
          </a:xfrm>
          <a:prstGeom prst="rect">
            <a:avLst/>
          </a:prstGeom>
        </p:spPr>
        <p:txBody>
          <a:bodyPr vert="horz" lIns="91440" tIns="45720" rIns="91440" bIns="45720" rtlCol="0">
            <a:normAutofit/>
          </a:bodyPr>
          <a:lstStyle/>
          <a:p>
            <a:pPr lvl="0"/>
            <a:r>
              <a:rPr lang="fr-FR"/>
              <a:t>Section 1</a:t>
            </a:r>
          </a:p>
          <a:p>
            <a:pPr lvl="0"/>
            <a:r>
              <a:rPr lang="fr-FR"/>
              <a:t>Section 2</a:t>
            </a:r>
          </a:p>
          <a:p>
            <a:pPr lvl="0"/>
            <a:r>
              <a:rPr lang="fr-FR"/>
              <a:t>Section 3</a:t>
            </a:r>
          </a:p>
          <a:p>
            <a:pPr lvl="0"/>
            <a:r>
              <a:rPr lang="fr-FR"/>
              <a:t>Section 4</a:t>
            </a:r>
          </a:p>
          <a:p>
            <a:pPr lvl="0"/>
            <a:r>
              <a:rPr lang="fr-FR"/>
              <a:t>Section 5</a:t>
            </a:r>
          </a:p>
          <a:p>
            <a:pPr lvl="0"/>
            <a:r>
              <a:rPr lang="fr-FR"/>
              <a:t>Section 6</a:t>
            </a:r>
          </a:p>
        </p:txBody>
      </p:sp>
    </p:spTree>
    <p:extLst>
      <p:ext uri="{BB962C8B-B14F-4D97-AF65-F5344CB8AC3E}">
        <p14:creationId xmlns:p14="http://schemas.microsoft.com/office/powerpoint/2010/main" val="1527690019"/>
      </p:ext>
    </p:extLst>
  </p:cSld>
  <p:clrMap bg1="lt1" tx1="dk1" bg2="lt2" tx2="dk2" accent1="accent1" accent2="accent2" accent3="accent3" accent4="accent4" accent5="accent5" accent6="accent6" hlink="hlink" folHlink="folHlink"/>
  <p:sldLayoutIdLst>
    <p:sldLayoutId id="2147485131" r:id="rId1"/>
    <p:sldLayoutId id="2147485137" r:id="rId2"/>
    <p:sldLayoutId id="2147485139" r:id="rId3"/>
    <p:sldLayoutId id="2147485181" r:id="rId4"/>
  </p:sldLayoutIdLst>
  <p:hf hdr="0" ftr="0" dt="0"/>
  <p:txStyles>
    <p:titleStyle>
      <a:lvl1pPr algn="l" defTabSz="914395" rtl="0" eaLnBrk="1" latinLnBrk="0" hangingPunct="1">
        <a:lnSpc>
          <a:spcPct val="90000"/>
        </a:lnSpc>
        <a:spcBef>
          <a:spcPct val="0"/>
        </a:spcBef>
        <a:buNone/>
        <a:defRPr sz="2800" kern="1200" cap="all" spc="100" baseline="0">
          <a:solidFill>
            <a:schemeClr val="bg1"/>
          </a:solidFill>
          <a:latin typeface="Arial Narrow" panose="020B0606020202030204" pitchFamily="34" charset="0"/>
          <a:ea typeface="Arial Narrow" panose="020B0606020202030204" pitchFamily="34" charset="0"/>
          <a:cs typeface="Arial Narrow" panose="020B0606020202030204" pitchFamily="34" charset="0"/>
        </a:defRPr>
      </a:lvl1pPr>
    </p:titleStyle>
    <p:bodyStyle>
      <a:lvl1pPr marL="228600" indent="-165100" algn="l" defTabSz="914395" rtl="0" eaLnBrk="1" latinLnBrk="0" hangingPunct="1">
        <a:lnSpc>
          <a:spcPct val="100000"/>
        </a:lnSpc>
        <a:spcBef>
          <a:spcPts val="600"/>
        </a:spcBef>
        <a:buFont typeface="Wingdings" panose="05000000000000000000" pitchFamily="2" charset="2"/>
        <a:buChar char="§"/>
        <a:defRPr sz="1800" kern="1200">
          <a:solidFill>
            <a:schemeClr val="bg1"/>
          </a:solidFill>
          <a:latin typeface="Arial" panose="020B0604020202020204" pitchFamily="34" charset="0"/>
          <a:ea typeface="+mn-ea"/>
          <a:cs typeface="+mn-cs"/>
        </a:defRPr>
      </a:lvl1pPr>
      <a:lvl2pPr marL="685796" indent="-228598" algn="l" defTabSz="914395" rtl="0" eaLnBrk="1" latinLnBrk="0" hangingPunct="1">
        <a:lnSpc>
          <a:spcPct val="100000"/>
        </a:lnSpc>
        <a:spcBef>
          <a:spcPts val="0"/>
        </a:spcBef>
        <a:buFont typeface="LucidaGrande" charset="0"/>
        <a:buChar char="-"/>
        <a:defRPr sz="1600" kern="1200">
          <a:solidFill>
            <a:schemeClr val="bg1"/>
          </a:solidFill>
          <a:latin typeface="+mn-lt"/>
          <a:ea typeface="+mn-ea"/>
          <a:cs typeface="+mn-cs"/>
        </a:defRPr>
      </a:lvl2pPr>
      <a:lvl3pPr marL="6350" indent="0" algn="l" defTabSz="914395" rtl="0" eaLnBrk="1" latinLnBrk="0" hangingPunct="1">
        <a:lnSpc>
          <a:spcPct val="100000"/>
        </a:lnSpc>
        <a:spcBef>
          <a:spcPts val="1200"/>
        </a:spcBef>
        <a:buFont typeface="Arial"/>
        <a:buNone/>
        <a:tabLst/>
        <a:defRPr sz="1600" b="1" kern="1200" cap="all" spc="100" baseline="0">
          <a:solidFill>
            <a:schemeClr val="bg1"/>
          </a:solidFill>
          <a:latin typeface="+mn-lt"/>
          <a:ea typeface="+mn-ea"/>
          <a:cs typeface="+mn-cs"/>
        </a:defRPr>
      </a:lvl3pPr>
      <a:lvl4pPr marL="6350" indent="0" algn="l" defTabSz="914395" rtl="0" eaLnBrk="1" latinLnBrk="0" hangingPunct="1">
        <a:lnSpc>
          <a:spcPct val="100000"/>
        </a:lnSpc>
        <a:spcBef>
          <a:spcPts val="600"/>
        </a:spcBef>
        <a:spcAft>
          <a:spcPts val="600"/>
        </a:spcAft>
        <a:buFont typeface="Arial"/>
        <a:buNone/>
        <a:tabLst/>
        <a:defRPr sz="1400" i="1" kern="1200">
          <a:solidFill>
            <a:schemeClr val="bg1"/>
          </a:solidFill>
          <a:latin typeface="Georgia" charset="0"/>
          <a:ea typeface="Georgia" charset="0"/>
          <a:cs typeface="Georgia" charset="0"/>
        </a:defRPr>
      </a:lvl4pPr>
      <a:lvl5pPr marL="6350" indent="0" algn="l" defTabSz="914395" rtl="0" eaLnBrk="1" latinLnBrk="0" hangingPunct="1">
        <a:lnSpc>
          <a:spcPct val="100000"/>
        </a:lnSpc>
        <a:spcBef>
          <a:spcPts val="1200"/>
        </a:spcBef>
        <a:buFont typeface="Arial"/>
        <a:buNone/>
        <a:tabLst/>
        <a:defRPr sz="900" i="1" kern="1200">
          <a:solidFill>
            <a:schemeClr val="bg1"/>
          </a:solidFill>
          <a:latin typeface="+mn-lt"/>
          <a:ea typeface="+mn-ea"/>
          <a:cs typeface="+mn-cs"/>
        </a:defRPr>
      </a:lvl5pPr>
      <a:lvl6pPr marL="2514585" indent="-228598" algn="l" defTabSz="914395"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83" indent="-228598" algn="l" defTabSz="914395"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3"/>
            </p:custDataLst>
            <p:extLst>
              <p:ext uri="{D42A27DB-BD31-4B8C-83A1-F6EECF244321}">
                <p14:modId xmlns:p14="http://schemas.microsoft.com/office/powerpoint/2010/main" val="3392565692"/>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5" imgW="421" imgH="420" progId="TCLayout.ActiveDocument.1">
                  <p:embed/>
                </p:oleObj>
              </mc:Choice>
              <mc:Fallback>
                <p:oleObj name="think-cell Slide" r:id="rId5" imgW="421" imgH="420" progId="TCLayout.ActiveDocument.1">
                  <p:embed/>
                  <p:pic>
                    <p:nvPicPr>
                      <p:cNvPr id="5" name="Object 4" hidden="1"/>
                      <p:cNvPicPr/>
                      <p:nvPr/>
                    </p:nvPicPr>
                    <p:blipFill>
                      <a:blip r:embed="rId6"/>
                      <a:stretch>
                        <a:fillRect/>
                      </a:stretch>
                    </p:blipFill>
                    <p:spPr>
                      <a:xfrm>
                        <a:off x="1955" y="1589"/>
                        <a:ext cx="1953" cy="1587"/>
                      </a:xfrm>
                      <a:prstGeom prst="rect">
                        <a:avLst/>
                      </a:prstGeom>
                    </p:spPr>
                  </p:pic>
                </p:oleObj>
              </mc:Fallback>
            </mc:AlternateContent>
          </a:graphicData>
        </a:graphic>
      </p:graphicFrame>
      <p:sp>
        <p:nvSpPr>
          <p:cNvPr id="4" name="Rectangle 3" hidden="1"/>
          <p:cNvSpPr/>
          <p:nvPr userDrawn="1">
            <p:custDataLst>
              <p:tags r:id="rId4"/>
            </p:custDataLst>
          </p:nvPr>
        </p:nvSpPr>
        <p:spPr bwMode="auto">
          <a:xfrm>
            <a:off x="0" y="0"/>
            <a:ext cx="195385"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1200" b="0" i="0" baseline="0" dirty="0">
              <a:latin typeface="Calibri" panose="020F0502020204030204" pitchFamily="34" charset="0"/>
              <a:ea typeface="+mn-ea"/>
              <a:cs typeface="+mn-cs"/>
              <a:sym typeface="Calibri" panose="020F0502020204030204" pitchFamily="34" charset="0"/>
            </a:endParaRPr>
          </a:p>
        </p:txBody>
      </p:sp>
      <p:sp>
        <p:nvSpPr>
          <p:cNvPr id="9" name="Rectangle 8"/>
          <p:cNvSpPr/>
          <p:nvPr userDrawn="1"/>
        </p:nvSpPr>
        <p:spPr bwMode="auto">
          <a:xfrm>
            <a:off x="0" y="4"/>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 </a:t>
            </a:r>
          </a:p>
        </p:txBody>
      </p:sp>
      <p:sp>
        <p:nvSpPr>
          <p:cNvPr id="6" name="TextBox 5">
            <a:extLst>
              <a:ext uri="{FF2B5EF4-FFF2-40B4-BE49-F238E27FC236}">
                <a16:creationId xmlns:a16="http://schemas.microsoft.com/office/drawing/2014/main" id="{1D18A54F-CBBF-40CF-BA5C-C29736FEFAE2}"/>
              </a:ext>
            </a:extLst>
          </p:cNvPr>
          <p:cNvSpPr txBox="1"/>
          <p:nvPr userDrawn="1"/>
        </p:nvSpPr>
        <p:spPr>
          <a:xfrm>
            <a:off x="10744198" y="6547375"/>
            <a:ext cx="609600" cy="246221"/>
          </a:xfrm>
          <a:prstGeom prst="rect">
            <a:avLst/>
          </a:prstGeom>
          <a:noFill/>
        </p:spPr>
        <p:txBody>
          <a:bodyPr wrap="square" rtlCol="0" anchor="ctr">
            <a:spAutoFit/>
          </a:bodyPr>
          <a:lstStyle/>
          <a:p>
            <a:pPr algn="r"/>
            <a:fld id="{9E014B80-1094-614D-82C4-FC9C7ECF587A}" type="slidenum">
              <a:rPr lang="en-US" sz="1000" smtClean="0">
                <a:solidFill>
                  <a:schemeClr val="accent2"/>
                </a:solidFill>
              </a:rPr>
              <a:pPr algn="r"/>
              <a:t>‹#›</a:t>
            </a:fld>
            <a:endParaRPr lang="en-US" sz="1000" dirty="0">
              <a:solidFill>
                <a:schemeClr val="accent2"/>
              </a:solidFill>
            </a:endParaRPr>
          </a:p>
        </p:txBody>
      </p:sp>
    </p:spTree>
    <p:extLst>
      <p:ext uri="{BB962C8B-B14F-4D97-AF65-F5344CB8AC3E}">
        <p14:creationId xmlns:p14="http://schemas.microsoft.com/office/powerpoint/2010/main" val="1941058055"/>
      </p:ext>
    </p:extLst>
  </p:cSld>
  <p:clrMap bg1="lt1" tx1="dk1" bg2="lt2" tx2="dk2" accent1="accent1" accent2="accent2" accent3="accent3" accent4="accent4" accent5="accent5" accent6="accent6" hlink="hlink" folHlink="folHlink"/>
  <p:sldLayoutIdLst>
    <p:sldLayoutId id="2147485134" r:id="rId1"/>
  </p:sldLayoutIdLst>
  <p:hf hdr="0" dt="0"/>
  <p:txStyles>
    <p:titleStyle>
      <a:lvl1pPr algn="l" defTabSz="914395" rtl="0" eaLnBrk="1" latinLnBrk="0" hangingPunct="1">
        <a:lnSpc>
          <a:spcPct val="90000"/>
        </a:lnSpc>
        <a:spcBef>
          <a:spcPct val="0"/>
        </a:spcBef>
        <a:buNone/>
        <a:defRPr lang="en-US" sz="2400" b="0" kern="1200" cap="none" spc="100" baseline="0" dirty="0">
          <a:solidFill>
            <a:schemeClr val="accent2"/>
          </a:solidFill>
          <a:latin typeface="Arial Narrow" panose="020B0606020202030204" pitchFamily="34" charset="0"/>
          <a:ea typeface="Arial Narrow" panose="020B0606020202030204" pitchFamily="34" charset="0"/>
          <a:cs typeface="Arial" panose="020B0604020202020204" pitchFamily="34" charset="0"/>
        </a:defRPr>
      </a:lvl1pPr>
    </p:titleStyle>
    <p:bodyStyle>
      <a:lvl1pPr marL="285748" indent="-285748" algn="l" defTabSz="914395"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5"/>
            </p:custDataLst>
            <p:extLst>
              <p:ext uri="{D42A27DB-BD31-4B8C-83A1-F6EECF244321}">
                <p14:modId xmlns:p14="http://schemas.microsoft.com/office/powerpoint/2010/main" val="238307204"/>
              </p:ext>
            </p:extLst>
          </p:nvPr>
        </p:nvGraphicFramePr>
        <p:xfrm>
          <a:off x="1956" y="1591"/>
          <a:ext cx="1953" cy="1587"/>
        </p:xfrm>
        <a:graphic>
          <a:graphicData uri="http://schemas.openxmlformats.org/presentationml/2006/ole">
            <mc:AlternateContent xmlns:mc="http://schemas.openxmlformats.org/markup-compatibility/2006">
              <mc:Choice xmlns:v="urn:schemas-microsoft-com:vml" Requires="v">
                <p:oleObj name="think-cell Slide" r:id="rId7" imgW="421" imgH="420" progId="TCLayout.ActiveDocument.1">
                  <p:embed/>
                </p:oleObj>
              </mc:Choice>
              <mc:Fallback>
                <p:oleObj name="think-cell Slide" r:id="rId7" imgW="421" imgH="420" progId="TCLayout.ActiveDocument.1">
                  <p:embed/>
                  <p:pic>
                    <p:nvPicPr>
                      <p:cNvPr id="5" name="Object 4" hidden="1"/>
                      <p:cNvPicPr/>
                      <p:nvPr/>
                    </p:nvPicPr>
                    <p:blipFill>
                      <a:blip r:embed="rId8"/>
                      <a:stretch>
                        <a:fillRect/>
                      </a:stretch>
                    </p:blipFill>
                    <p:spPr>
                      <a:xfrm>
                        <a:off x="1956" y="1591"/>
                        <a:ext cx="1953" cy="1587"/>
                      </a:xfrm>
                      <a:prstGeom prst="rect">
                        <a:avLst/>
                      </a:prstGeom>
                    </p:spPr>
                  </p:pic>
                </p:oleObj>
              </mc:Fallback>
            </mc:AlternateContent>
          </a:graphicData>
        </a:graphic>
      </p:graphicFrame>
      <p:sp>
        <p:nvSpPr>
          <p:cNvPr id="4" name="Rectangle 3" hidden="1"/>
          <p:cNvSpPr/>
          <p:nvPr userDrawn="1">
            <p:custDataLst>
              <p:tags r:id="rId6"/>
            </p:custDataLst>
          </p:nvPr>
        </p:nvSpPr>
        <p:spPr bwMode="auto">
          <a:xfrm>
            <a:off x="1" y="0"/>
            <a:ext cx="195385"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975" b="0" i="0" baseline="0" dirty="0">
              <a:latin typeface="Calibri" panose="020F0502020204030204" pitchFamily="34" charset="0"/>
              <a:ea typeface="+mn-ea"/>
              <a:cs typeface="+mn-cs"/>
              <a:sym typeface="Calibri" panose="020F0502020204030204" pitchFamily="34" charset="0"/>
            </a:endParaRPr>
          </a:p>
        </p:txBody>
      </p:sp>
      <p:sp>
        <p:nvSpPr>
          <p:cNvPr id="2" name="Title Placeholder 1"/>
          <p:cNvSpPr>
            <a:spLocks noGrp="1"/>
          </p:cNvSpPr>
          <p:nvPr>
            <p:ph type="title"/>
          </p:nvPr>
        </p:nvSpPr>
        <p:spPr>
          <a:xfrm>
            <a:off x="722283" y="173776"/>
            <a:ext cx="10764458" cy="849809"/>
          </a:xfrm>
          <a:prstGeom prst="rect">
            <a:avLst/>
          </a:prstGeom>
        </p:spPr>
        <p:txBody>
          <a:bodyPr vert="horz" lIns="0" tIns="0" rIns="0" bIns="0" rtlCol="0" anchor="b">
            <a:noAutofit/>
          </a:bodyPr>
          <a:lstStyle/>
          <a:p>
            <a:endParaRPr lang="en-US" dirty="0"/>
          </a:p>
        </p:txBody>
      </p:sp>
      <p:cxnSp>
        <p:nvCxnSpPr>
          <p:cNvPr id="8" name="Straight Connector 7"/>
          <p:cNvCxnSpPr/>
          <p:nvPr userDrawn="1"/>
        </p:nvCxnSpPr>
        <p:spPr>
          <a:xfrm>
            <a:off x="705262" y="1030621"/>
            <a:ext cx="1078147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705262" y="6482339"/>
            <a:ext cx="10781479"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bwMode="auto">
          <a:xfrm>
            <a:off x="0" y="4"/>
            <a:ext cx="365760" cy="6857999"/>
          </a:xfrm>
          <a:prstGeom prst="rect">
            <a:avLst/>
          </a:prstGeom>
          <a:solidFill>
            <a:schemeClr val="accent1"/>
          </a:solidFill>
          <a:ln>
            <a:noFill/>
          </a:ln>
        </p:spPr>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r>
              <a:rPr lang="en-US" sz="975" dirty="0">
                <a:solidFill>
                  <a:schemeClr val="bg1"/>
                </a:solidFill>
              </a:rPr>
              <a:t> </a:t>
            </a:r>
          </a:p>
        </p:txBody>
      </p:sp>
      <p:sp>
        <p:nvSpPr>
          <p:cNvPr id="15" name="TextBox 14"/>
          <p:cNvSpPr txBox="1"/>
          <p:nvPr userDrawn="1"/>
        </p:nvSpPr>
        <p:spPr>
          <a:xfrm>
            <a:off x="10744198" y="6561769"/>
            <a:ext cx="609600" cy="217432"/>
          </a:xfrm>
          <a:prstGeom prst="rect">
            <a:avLst/>
          </a:prstGeom>
          <a:noFill/>
        </p:spPr>
        <p:txBody>
          <a:bodyPr wrap="square" rtlCol="0" anchor="ctr">
            <a:spAutoFit/>
          </a:bodyPr>
          <a:lstStyle/>
          <a:p>
            <a:pPr algn="r"/>
            <a:fld id="{9E014B80-1094-614D-82C4-FC9C7ECF587A}" type="slidenum">
              <a:rPr lang="en-US" sz="813" smtClean="0">
                <a:solidFill>
                  <a:schemeClr val="accent2"/>
                </a:solidFill>
              </a:rPr>
              <a:pPr algn="r"/>
              <a:t>‹#›</a:t>
            </a:fld>
            <a:endParaRPr lang="en-US" sz="813" dirty="0">
              <a:solidFill>
                <a:schemeClr val="accent2"/>
              </a:solidFill>
            </a:endParaRPr>
          </a:p>
        </p:txBody>
      </p:sp>
      <p:sp>
        <p:nvSpPr>
          <p:cNvPr id="12" name="Footer Placeholder 13"/>
          <p:cNvSpPr>
            <a:spLocks noGrp="1"/>
          </p:cNvSpPr>
          <p:nvPr>
            <p:ph type="ftr" sz="quarter" idx="3"/>
          </p:nvPr>
        </p:nvSpPr>
        <p:spPr>
          <a:xfrm>
            <a:off x="468924" y="6482690"/>
            <a:ext cx="10277879" cy="375315"/>
          </a:xfrm>
          <a:prstGeom prst="rect">
            <a:avLst/>
          </a:prstGeom>
          <a:noFill/>
        </p:spPr>
        <p:txBody>
          <a:bodyPr vert="horz" lIns="0" tIns="0" rIns="0" bIns="0" rtlCol="0" anchor="ctr"/>
          <a:lstStyle>
            <a:lvl1pPr marL="185738" indent="-134144" algn="l">
              <a:buFont typeface="Wingdings" panose="05000000000000000000" pitchFamily="2" charset="2"/>
              <a:buChar char="§"/>
              <a:tabLst/>
              <a:defRPr sz="569" i="1">
                <a:solidFill>
                  <a:schemeClr val="accent2"/>
                </a:solidFill>
                <a:latin typeface="Arial" panose="020B0604020202020204" pitchFamily="34" charset="0"/>
                <a:ea typeface="Georgia" charset="0"/>
                <a:cs typeface="Georgia" charset="0"/>
              </a:defRPr>
            </a:lvl1pPr>
          </a:lstStyle>
          <a:p>
            <a:r>
              <a:rPr lang="en-US" dirty="0"/>
              <a:t>Source: Booz Allen analysis</a:t>
            </a:r>
          </a:p>
        </p:txBody>
      </p:sp>
    </p:spTree>
    <p:extLst>
      <p:ext uri="{BB962C8B-B14F-4D97-AF65-F5344CB8AC3E}">
        <p14:creationId xmlns:p14="http://schemas.microsoft.com/office/powerpoint/2010/main" val="2109666228"/>
      </p:ext>
    </p:extLst>
  </p:cSld>
  <p:clrMap bg1="lt1" tx1="dk1" bg2="lt2" tx2="dk2" accent1="accent1" accent2="accent2" accent3="accent3" accent4="accent4" accent5="accent5" accent6="accent6" hlink="hlink" folHlink="folHlink"/>
  <p:sldLayoutIdLst>
    <p:sldLayoutId id="2147485145" r:id="rId1"/>
    <p:sldLayoutId id="2147485146" r:id="rId2"/>
    <p:sldLayoutId id="2147485147" r:id="rId3"/>
  </p:sldLayoutIdLst>
  <p:hf hdr="0" dt="0"/>
  <p:txStyles>
    <p:titleStyle>
      <a:lvl1pPr algn="l" defTabSz="742946" rtl="0" eaLnBrk="1" latinLnBrk="0" hangingPunct="1">
        <a:lnSpc>
          <a:spcPct val="90000"/>
        </a:lnSpc>
        <a:spcBef>
          <a:spcPct val="0"/>
        </a:spcBef>
        <a:buNone/>
        <a:defRPr lang="en-US" sz="1950" b="0" kern="1200" cap="none" spc="81"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p:titleStyle>
    <p:bodyStyle>
      <a:lvl1pPr marL="232170" indent="-232170" algn="l" defTabSz="742946" rtl="0" eaLnBrk="1" latinLnBrk="0" hangingPunct="1">
        <a:lnSpc>
          <a:spcPct val="100000"/>
        </a:lnSpc>
        <a:spcBef>
          <a:spcPts val="488"/>
        </a:spcBef>
        <a:buFont typeface="Arial" charset="0"/>
        <a:buChar char="•"/>
        <a:defRPr sz="1300" b="0" kern="1200" cap="none" spc="0" baseline="0">
          <a:solidFill>
            <a:schemeClr val="tx1"/>
          </a:solidFill>
          <a:latin typeface="+mn-lt"/>
          <a:ea typeface="+mn-ea"/>
          <a:cs typeface="+mn-cs"/>
        </a:defRPr>
      </a:lvl1pPr>
      <a:lvl2pPr marL="419197" indent="-198635" algn="l" defTabSz="742946" rtl="0" eaLnBrk="1" latinLnBrk="0" hangingPunct="1">
        <a:lnSpc>
          <a:spcPct val="100000"/>
        </a:lnSpc>
        <a:spcBef>
          <a:spcPts val="0"/>
        </a:spcBef>
        <a:spcAft>
          <a:spcPts val="0"/>
        </a:spcAft>
        <a:buFont typeface="LucidaGrande" charset="0"/>
        <a:buChar char="-"/>
        <a:tabLst/>
        <a:defRPr sz="1300" i="0" kern="1200">
          <a:solidFill>
            <a:schemeClr val="tx1"/>
          </a:solidFill>
          <a:latin typeface="Calibri" charset="0"/>
          <a:ea typeface="Calibri" charset="0"/>
          <a:cs typeface="Calibri" charset="0"/>
        </a:defRPr>
      </a:lvl2pPr>
      <a:lvl3pPr marL="9029" indent="0" algn="l" defTabSz="742946" rtl="0" eaLnBrk="1" latinLnBrk="0" hangingPunct="1">
        <a:lnSpc>
          <a:spcPct val="100000"/>
        </a:lnSpc>
        <a:spcBef>
          <a:spcPts val="975"/>
        </a:spcBef>
        <a:buFont typeface="Arial" panose="020B0604020202020204" pitchFamily="34" charset="0"/>
        <a:buNone/>
        <a:tabLst/>
        <a:defRPr sz="1300" b="1" kern="1200" cap="all" spc="81" baseline="0">
          <a:solidFill>
            <a:schemeClr val="accent2"/>
          </a:solidFill>
          <a:latin typeface="+mn-lt"/>
          <a:ea typeface="+mn-ea"/>
          <a:cs typeface="+mn-cs"/>
        </a:defRPr>
      </a:lvl3pPr>
      <a:lvl4pPr marL="6450" indent="0" algn="l" defTabSz="742946" rtl="0" eaLnBrk="1" latinLnBrk="0" hangingPunct="1">
        <a:lnSpc>
          <a:spcPct val="100000"/>
        </a:lnSpc>
        <a:spcBef>
          <a:spcPts val="0"/>
        </a:spcBef>
        <a:buFont typeface=".AppleSystemUIFont" charset="-120"/>
        <a:buNone/>
        <a:tabLst/>
        <a:defRPr sz="1138" i="1" kern="1200">
          <a:solidFill>
            <a:schemeClr val="tx1"/>
          </a:solidFill>
          <a:latin typeface="Georgia" charset="0"/>
          <a:ea typeface="Georgia" charset="0"/>
          <a:cs typeface="Georgia" charset="0"/>
        </a:defRPr>
      </a:lvl4pPr>
      <a:lvl5pPr marL="9029" indent="0" algn="l" defTabSz="742946" rtl="0" eaLnBrk="1" latinLnBrk="0" hangingPunct="1">
        <a:lnSpc>
          <a:spcPct val="100000"/>
        </a:lnSpc>
        <a:spcBef>
          <a:spcPts val="975"/>
        </a:spcBef>
        <a:buFont typeface="Arial" panose="020B0604020202020204" pitchFamily="34" charset="0"/>
        <a:buNone/>
        <a:tabLst/>
        <a:defRPr sz="894" i="1" kern="1200">
          <a:solidFill>
            <a:schemeClr val="tx1"/>
          </a:solidFill>
          <a:latin typeface="Calibri" charset="0"/>
          <a:ea typeface="Calibri" charset="0"/>
          <a:cs typeface="Calibri" charset="0"/>
        </a:defRPr>
      </a:lvl5pPr>
      <a:lvl6pPr marL="0" indent="0" algn="l" defTabSz="742946" rtl="0" eaLnBrk="1" latinLnBrk="0" hangingPunct="1">
        <a:lnSpc>
          <a:spcPct val="90000"/>
        </a:lnSpc>
        <a:spcBef>
          <a:spcPts val="406"/>
        </a:spcBef>
        <a:buFontTx/>
        <a:buNone/>
        <a:defRPr sz="1138" i="1" kern="1200">
          <a:solidFill>
            <a:schemeClr val="accent5"/>
          </a:solidFill>
          <a:latin typeface="Georgia" panose="02040502050405020303" pitchFamily="18" charset="0"/>
          <a:ea typeface="+mn-ea"/>
          <a:cs typeface="+mn-cs"/>
        </a:defRPr>
      </a:lvl6pPr>
      <a:lvl7pPr marL="2414574" indent="-185736" algn="l" defTabSz="742946"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7pPr>
      <a:lvl8pPr marL="2786046" indent="-185736" algn="l" defTabSz="742946"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8pPr>
      <a:lvl9pPr marL="3157519" indent="-185736" algn="l" defTabSz="742946" rtl="0" eaLnBrk="1" latinLnBrk="0" hangingPunct="1">
        <a:lnSpc>
          <a:spcPct val="90000"/>
        </a:lnSpc>
        <a:spcBef>
          <a:spcPts val="406"/>
        </a:spcBef>
        <a:buFont typeface="Arial" panose="020B0604020202020204" pitchFamily="34" charset="0"/>
        <a:buChar char="•"/>
        <a:defRPr sz="1463" kern="1200">
          <a:solidFill>
            <a:schemeClr val="tx1"/>
          </a:solidFill>
          <a:latin typeface="+mn-lt"/>
          <a:ea typeface="+mn-ea"/>
          <a:cs typeface="+mn-cs"/>
        </a:defRPr>
      </a:lvl9pPr>
    </p:bodyStyle>
    <p:otherStyle>
      <a:defPPr>
        <a:defRPr lang="en-US"/>
      </a:defPPr>
      <a:lvl1pPr marL="0" algn="l" defTabSz="742946" rtl="0" eaLnBrk="1" latinLnBrk="0" hangingPunct="1">
        <a:defRPr sz="1463" kern="1200">
          <a:solidFill>
            <a:schemeClr val="tx1"/>
          </a:solidFill>
          <a:latin typeface="+mn-lt"/>
          <a:ea typeface="+mn-ea"/>
          <a:cs typeface="+mn-cs"/>
        </a:defRPr>
      </a:lvl1pPr>
      <a:lvl2pPr marL="371473" algn="l" defTabSz="742946" rtl="0" eaLnBrk="1" latinLnBrk="0" hangingPunct="1">
        <a:defRPr sz="1463" kern="1200">
          <a:solidFill>
            <a:schemeClr val="tx1"/>
          </a:solidFill>
          <a:latin typeface="+mn-lt"/>
          <a:ea typeface="+mn-ea"/>
          <a:cs typeface="+mn-cs"/>
        </a:defRPr>
      </a:lvl2pPr>
      <a:lvl3pPr marL="742946" algn="l" defTabSz="742946" rtl="0" eaLnBrk="1" latinLnBrk="0" hangingPunct="1">
        <a:defRPr sz="1463" kern="1200">
          <a:solidFill>
            <a:schemeClr val="tx1"/>
          </a:solidFill>
          <a:latin typeface="+mn-lt"/>
          <a:ea typeface="+mn-ea"/>
          <a:cs typeface="+mn-cs"/>
        </a:defRPr>
      </a:lvl3pPr>
      <a:lvl4pPr marL="1114419" algn="l" defTabSz="742946" rtl="0" eaLnBrk="1" latinLnBrk="0" hangingPunct="1">
        <a:defRPr sz="1463" kern="1200">
          <a:solidFill>
            <a:schemeClr val="tx1"/>
          </a:solidFill>
          <a:latin typeface="+mn-lt"/>
          <a:ea typeface="+mn-ea"/>
          <a:cs typeface="+mn-cs"/>
        </a:defRPr>
      </a:lvl4pPr>
      <a:lvl5pPr marL="1485891" algn="l" defTabSz="742946" rtl="0" eaLnBrk="1" latinLnBrk="0" hangingPunct="1">
        <a:defRPr sz="1463" kern="1200">
          <a:solidFill>
            <a:schemeClr val="tx1"/>
          </a:solidFill>
          <a:latin typeface="+mn-lt"/>
          <a:ea typeface="+mn-ea"/>
          <a:cs typeface="+mn-cs"/>
        </a:defRPr>
      </a:lvl5pPr>
      <a:lvl6pPr marL="1857364" algn="l" defTabSz="742946" rtl="0" eaLnBrk="1" latinLnBrk="0" hangingPunct="1">
        <a:defRPr sz="1463" kern="1200">
          <a:solidFill>
            <a:schemeClr val="tx1"/>
          </a:solidFill>
          <a:latin typeface="+mn-lt"/>
          <a:ea typeface="+mn-ea"/>
          <a:cs typeface="+mn-cs"/>
        </a:defRPr>
      </a:lvl6pPr>
      <a:lvl7pPr marL="2228838" algn="l" defTabSz="742946" rtl="0" eaLnBrk="1" latinLnBrk="0" hangingPunct="1">
        <a:defRPr sz="1463" kern="1200">
          <a:solidFill>
            <a:schemeClr val="tx1"/>
          </a:solidFill>
          <a:latin typeface="+mn-lt"/>
          <a:ea typeface="+mn-ea"/>
          <a:cs typeface="+mn-cs"/>
        </a:defRPr>
      </a:lvl7pPr>
      <a:lvl8pPr marL="2600310" algn="l" defTabSz="742946" rtl="0" eaLnBrk="1" latinLnBrk="0" hangingPunct="1">
        <a:defRPr sz="1463" kern="1200">
          <a:solidFill>
            <a:schemeClr val="tx1"/>
          </a:solidFill>
          <a:latin typeface="+mn-lt"/>
          <a:ea typeface="+mn-ea"/>
          <a:cs typeface="+mn-cs"/>
        </a:defRPr>
      </a:lvl8pPr>
      <a:lvl9pPr marL="2971783" algn="l" defTabSz="742946" rtl="0" eaLnBrk="1" latinLnBrk="0" hangingPunct="1">
        <a:defRPr sz="146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7"/>
            </p:custDataLst>
            <p:extLst>
              <p:ext uri="{D42A27DB-BD31-4B8C-83A1-F6EECF244321}">
                <p14:modId xmlns:p14="http://schemas.microsoft.com/office/powerpoint/2010/main" val="82932375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9" imgW="421" imgH="420" progId="TCLayout.ActiveDocument.1">
                  <p:embed/>
                </p:oleObj>
              </mc:Choice>
              <mc:Fallback>
                <p:oleObj name="think-cell Slide" r:id="rId9" imgW="421" imgH="420" progId="TCLayout.ActiveDocument.1">
                  <p:embed/>
                  <p:pic>
                    <p:nvPicPr>
                      <p:cNvPr id="5" name="Object 4" hidden="1"/>
                      <p:cNvPicPr/>
                      <p:nvPr/>
                    </p:nvPicPr>
                    <p:blipFill>
                      <a:blip r:embed="rId10"/>
                      <a:stretch>
                        <a:fillRect/>
                      </a:stretch>
                    </p:blipFill>
                    <p:spPr>
                      <a:xfrm>
                        <a:off x="1955" y="1589"/>
                        <a:ext cx="1953" cy="1587"/>
                      </a:xfrm>
                      <a:prstGeom prst="rect">
                        <a:avLst/>
                      </a:prstGeom>
                    </p:spPr>
                  </p:pic>
                </p:oleObj>
              </mc:Fallback>
            </mc:AlternateContent>
          </a:graphicData>
        </a:graphic>
      </p:graphicFrame>
      <p:sp>
        <p:nvSpPr>
          <p:cNvPr id="4" name="Rectangle 3" hidden="1"/>
          <p:cNvSpPr/>
          <p:nvPr userDrawn="1">
            <p:custDataLst>
              <p:tags r:id="rId8"/>
            </p:custDataLst>
          </p:nvPr>
        </p:nvSpPr>
        <p:spPr bwMode="auto">
          <a:xfrm>
            <a:off x="0" y="0"/>
            <a:ext cx="195385"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1200" b="0" i="0" baseline="0" dirty="0">
              <a:latin typeface="Calibri" panose="020F0502020204030204" pitchFamily="34" charset="0"/>
              <a:ea typeface="+mn-ea"/>
              <a:cs typeface="+mn-cs"/>
              <a:sym typeface="Calibri" panose="020F0502020204030204" pitchFamily="34" charset="0"/>
            </a:endParaRPr>
          </a:p>
        </p:txBody>
      </p:sp>
      <p:sp>
        <p:nvSpPr>
          <p:cNvPr id="2" name="Title Placeholder 1"/>
          <p:cNvSpPr>
            <a:spLocks noGrp="1"/>
          </p:cNvSpPr>
          <p:nvPr>
            <p:ph type="title"/>
          </p:nvPr>
        </p:nvSpPr>
        <p:spPr>
          <a:xfrm>
            <a:off x="722283" y="173774"/>
            <a:ext cx="10764458" cy="849809"/>
          </a:xfrm>
          <a:prstGeom prst="rect">
            <a:avLst/>
          </a:prstGeom>
        </p:spPr>
        <p:txBody>
          <a:bodyPr vert="horz" lIns="0" tIns="0" rIns="0" bIns="0" rtlCol="0" anchor="b">
            <a:noAutofit/>
          </a:bodyPr>
          <a:lstStyle/>
          <a:p>
            <a:endParaRPr lang="en-US" dirty="0"/>
          </a:p>
        </p:txBody>
      </p:sp>
      <p:cxnSp>
        <p:nvCxnSpPr>
          <p:cNvPr id="8" name="Straight Connector 7"/>
          <p:cNvCxnSpPr/>
          <p:nvPr userDrawn="1"/>
        </p:nvCxnSpPr>
        <p:spPr>
          <a:xfrm>
            <a:off x="705261" y="1030621"/>
            <a:ext cx="1078147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705261" y="6482339"/>
            <a:ext cx="10781479"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bwMode="auto">
          <a:xfrm>
            <a:off x="0" y="4"/>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 </a:t>
            </a:r>
          </a:p>
        </p:txBody>
      </p:sp>
      <p:sp>
        <p:nvSpPr>
          <p:cNvPr id="15" name="TextBox 14"/>
          <p:cNvSpPr txBox="1"/>
          <p:nvPr userDrawn="1"/>
        </p:nvSpPr>
        <p:spPr>
          <a:xfrm>
            <a:off x="10744198" y="6547375"/>
            <a:ext cx="609600" cy="246221"/>
          </a:xfrm>
          <a:prstGeom prst="rect">
            <a:avLst/>
          </a:prstGeom>
          <a:noFill/>
        </p:spPr>
        <p:txBody>
          <a:bodyPr wrap="square" rtlCol="0" anchor="ctr">
            <a:spAutoFit/>
          </a:bodyPr>
          <a:lstStyle/>
          <a:p>
            <a:pPr algn="r"/>
            <a:fld id="{9E014B80-1094-614D-82C4-FC9C7ECF587A}" type="slidenum">
              <a:rPr lang="en-US" sz="1000" smtClean="0">
                <a:solidFill>
                  <a:schemeClr val="accent2"/>
                </a:solidFill>
              </a:rPr>
              <a:pPr algn="r"/>
              <a:t>‹#›</a:t>
            </a:fld>
            <a:endParaRPr lang="en-US" sz="1000" dirty="0">
              <a:solidFill>
                <a:schemeClr val="accent2"/>
              </a:solidFill>
            </a:endParaRPr>
          </a:p>
        </p:txBody>
      </p:sp>
      <p:sp>
        <p:nvSpPr>
          <p:cNvPr id="12" name="Footer Placeholder 13"/>
          <p:cNvSpPr>
            <a:spLocks noGrp="1"/>
          </p:cNvSpPr>
          <p:nvPr>
            <p:ph type="ftr" sz="quarter" idx="3"/>
          </p:nvPr>
        </p:nvSpPr>
        <p:spPr>
          <a:xfrm>
            <a:off x="468923" y="6482688"/>
            <a:ext cx="10277879" cy="375315"/>
          </a:xfrm>
          <a:prstGeom prst="rect">
            <a:avLst/>
          </a:prstGeom>
          <a:noFill/>
        </p:spPr>
        <p:txBody>
          <a:bodyPr vert="horz" lIns="0" tIns="0" rIns="0" bIns="0" rtlCol="0" anchor="ctr"/>
          <a:lstStyle>
            <a:lvl1pPr marL="228600" indent="-165100" algn="l">
              <a:buFont typeface="Wingdings" panose="05000000000000000000" pitchFamily="2" charset="2"/>
              <a:buChar char="§"/>
              <a:tabLst/>
              <a:defRPr sz="700" i="1">
                <a:solidFill>
                  <a:schemeClr val="accent2"/>
                </a:solidFill>
                <a:latin typeface="Arial" panose="020B0604020202020204" pitchFamily="34" charset="0"/>
                <a:ea typeface="Georgia" charset="0"/>
                <a:cs typeface="Georgia" charset="0"/>
              </a:defRPr>
            </a:lvl1pPr>
          </a:lstStyle>
          <a:p>
            <a:r>
              <a:rPr lang="en-US" dirty="0"/>
              <a:t>Source: Booz Allen analysis</a:t>
            </a:r>
          </a:p>
        </p:txBody>
      </p:sp>
      <p:pic>
        <p:nvPicPr>
          <p:cNvPr id="11" name="Picture 642">
            <a:extLst>
              <a:ext uri="{FF2B5EF4-FFF2-40B4-BE49-F238E27FC236}">
                <a16:creationId xmlns:a16="http://schemas.microsoft.com/office/drawing/2014/main" id="{6603249C-6A60-4E0C-A749-BB83C1605C1A}"/>
              </a:ext>
            </a:extLst>
          </p:cNvPr>
          <p:cNvPicPr>
            <a:picLocks noChangeAspect="1" noChangeArrowheads="1"/>
          </p:cNvPicPr>
          <p:nvPr userDrawn="1"/>
        </p:nvPicPr>
        <p:blipFill rotWithShape="1">
          <a:blip r:embed="rId11" cstate="email">
            <a:extLst>
              <a:ext uri="{28A0092B-C50C-407E-A947-70E740481C1C}">
                <a14:useLocalDpi xmlns:a14="http://schemas.microsoft.com/office/drawing/2010/main"/>
              </a:ext>
            </a:extLst>
          </a:blip>
          <a:srcRect l="11934" t="25649" r="14290" b="22763"/>
          <a:stretch/>
        </p:blipFill>
        <p:spPr bwMode="auto">
          <a:xfrm>
            <a:off x="10114624" y="6496720"/>
            <a:ext cx="934376" cy="36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78861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4" r:id="rId5"/>
  </p:sldLayoutIdLst>
  <p:hf hdr="0" dt="0"/>
  <p:txStyles>
    <p:title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p:titleStyle>
    <p:bodyStyle>
      <a:lvl1pPr marL="285748" indent="-285748" algn="l" defTabSz="914395"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gradFill>
          <a:gsLst>
            <a:gs pos="16000">
              <a:schemeClr val="accent2"/>
            </a:gs>
            <a:gs pos="74000">
              <a:schemeClr val="accent1">
                <a:alpha val="90000"/>
              </a:schemeClr>
            </a:gs>
          </a:gsLst>
          <a:path path="circle">
            <a:fillToRect t="100000" r="100000"/>
          </a:path>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34A3F84D-6B61-40BA-8A72-65F7A72C83A0}"/>
              </a:ext>
            </a:extLst>
          </p:cNvPr>
          <p:cNvGraphicFramePr>
            <a:graphicFrameLocks noChangeAspect="1"/>
          </p:cNvGraphicFramePr>
          <p:nvPr userDrawn="1">
            <p:custDataLst>
              <p:tags r:id="rId3"/>
            </p:custDataLst>
            <p:extLst>
              <p:ext uri="{D42A27DB-BD31-4B8C-83A1-F6EECF244321}">
                <p14:modId xmlns:p14="http://schemas.microsoft.com/office/powerpoint/2010/main" val="10945267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34A3F84D-6B61-40BA-8A72-65F7A72C83A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8123CA44-AFDE-4580-A5B2-8ADA59D9D6DC}"/>
              </a:ext>
            </a:extLst>
          </p:cNvPr>
          <p:cNvSpPr/>
          <p:nvPr userDrawn="1">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endParaRPr lang="en-US" sz="2800" b="0" i="0" baseline="0" dirty="0">
              <a:latin typeface="Arial Narrow" panose="020B0606020202030204" pitchFamily="34" charset="0"/>
              <a:sym typeface="Arial Narrow" panose="020B0606020202030204" pitchFamily="34" charset="0"/>
            </a:endParaRPr>
          </a:p>
        </p:txBody>
      </p:sp>
      <p:sp>
        <p:nvSpPr>
          <p:cNvPr id="8" name="Slide Number Placeholder 15"/>
          <p:cNvSpPr>
            <a:spLocks noGrp="1"/>
          </p:cNvSpPr>
          <p:nvPr>
            <p:ph type="sldNum" sz="quarter" idx="4"/>
          </p:nvPr>
        </p:nvSpPr>
        <p:spPr>
          <a:xfrm>
            <a:off x="10744201" y="6482971"/>
            <a:ext cx="609600" cy="375029"/>
          </a:xfrm>
          <a:prstGeom prst="rect">
            <a:avLst/>
          </a:prstGeom>
        </p:spPr>
        <p:txBody>
          <a:bodyPr vert="horz" lIns="91440" tIns="45720" rIns="91440" bIns="45720" rtlCol="0" anchor="ctr"/>
          <a:lstStyle>
            <a:lvl1pPr algn="r">
              <a:defRPr sz="1000">
                <a:solidFill>
                  <a:schemeClr val="bg1"/>
                </a:solidFill>
              </a:defRPr>
            </a:lvl1pPr>
          </a:lstStyle>
          <a:p>
            <a:fld id="{EACE6E22-E655-5947-A8B4-6F095FBA2C12}" type="slidenum">
              <a:rPr lang="en-US" smtClean="0"/>
              <a:pPr/>
              <a:t>‹#›</a:t>
            </a:fld>
            <a:endParaRPr lang="en-US" dirty="0"/>
          </a:p>
        </p:txBody>
      </p:sp>
      <p:sp>
        <p:nvSpPr>
          <p:cNvPr id="9" name="Footer Placeholder 13"/>
          <p:cNvSpPr>
            <a:spLocks noGrp="1"/>
          </p:cNvSpPr>
          <p:nvPr>
            <p:ph type="ftr" sz="quarter" idx="3"/>
          </p:nvPr>
        </p:nvSpPr>
        <p:spPr>
          <a:xfrm>
            <a:off x="4939647" y="6482971"/>
            <a:ext cx="5804555" cy="375029"/>
          </a:xfrm>
          <a:prstGeom prst="rect">
            <a:avLst/>
          </a:prstGeom>
          <a:noFill/>
        </p:spPr>
        <p:txBody>
          <a:bodyPr vert="horz" lIns="0" tIns="0" rIns="0" bIns="0" rtlCol="0" anchor="ctr"/>
          <a:lstStyle>
            <a:lvl1pPr marL="11113" indent="0" algn="l">
              <a:tabLst/>
              <a:defRPr sz="700" i="1">
                <a:solidFill>
                  <a:schemeClr val="bg1"/>
                </a:solidFill>
                <a:latin typeface="Georgia" charset="0"/>
                <a:ea typeface="Georgia" charset="0"/>
                <a:cs typeface="Georgia" charset="0"/>
              </a:defRPr>
            </a:lvl1pPr>
          </a:lstStyle>
          <a:p>
            <a:r>
              <a:rPr lang="en-US" dirty="0"/>
              <a:t>This document is confidential and intended solely for PIF in the context of Booz Allen's proposal review.</a:t>
            </a:r>
          </a:p>
        </p:txBody>
      </p:sp>
      <p:cxnSp>
        <p:nvCxnSpPr>
          <p:cNvPr id="10" name="Straight Connector 9"/>
          <p:cNvCxnSpPr/>
          <p:nvPr userDrawn="1"/>
        </p:nvCxnSpPr>
        <p:spPr>
          <a:xfrm flipV="1">
            <a:off x="4939647" y="6482970"/>
            <a:ext cx="6414154" cy="2584"/>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bwMode="auto">
          <a:xfrm>
            <a:off x="0" y="11879"/>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accent2"/>
                </a:solidFill>
              </a:rPr>
              <a:t> </a:t>
            </a:r>
          </a:p>
        </p:txBody>
      </p:sp>
      <p:sp>
        <p:nvSpPr>
          <p:cNvPr id="14" name="Title Placeholder 1"/>
          <p:cNvSpPr>
            <a:spLocks noGrp="1"/>
          </p:cNvSpPr>
          <p:nvPr>
            <p:ph type="title"/>
          </p:nvPr>
        </p:nvSpPr>
        <p:spPr>
          <a:xfrm>
            <a:off x="838200" y="1027677"/>
            <a:ext cx="3274926" cy="1325563"/>
          </a:xfrm>
          <a:prstGeom prst="rect">
            <a:avLst/>
          </a:prstGeom>
        </p:spPr>
        <p:txBody>
          <a:bodyPr vert="horz" lIns="91440" tIns="45720" rIns="91440" bIns="45720" rtlCol="0" anchor="t">
            <a:normAutofit/>
          </a:bodyPr>
          <a:lstStyle/>
          <a:p>
            <a:r>
              <a:rPr lang="en-US"/>
              <a:t>Click to edit Master title style</a:t>
            </a:r>
          </a:p>
        </p:txBody>
      </p:sp>
      <p:sp>
        <p:nvSpPr>
          <p:cNvPr id="15" name="Text Placeholder 2"/>
          <p:cNvSpPr>
            <a:spLocks noGrp="1"/>
          </p:cNvSpPr>
          <p:nvPr>
            <p:ph type="body" idx="1"/>
          </p:nvPr>
        </p:nvSpPr>
        <p:spPr>
          <a:xfrm>
            <a:off x="4939647" y="1027673"/>
            <a:ext cx="6414155" cy="5149290"/>
          </a:xfrm>
          <a:prstGeom prst="rect">
            <a:avLst/>
          </a:prstGeom>
        </p:spPr>
        <p:txBody>
          <a:bodyPr vert="horz" lIns="91440" tIns="45720" rIns="91440" bIns="45720" rtlCol="0">
            <a:normAutofit/>
          </a:bodyPr>
          <a:lstStyle/>
          <a:p>
            <a:pPr lvl="0"/>
            <a:r>
              <a:rPr lang="fr-FR"/>
              <a:t>Section 1</a:t>
            </a:r>
          </a:p>
          <a:p>
            <a:pPr lvl="0"/>
            <a:r>
              <a:rPr lang="fr-FR"/>
              <a:t>Section 2</a:t>
            </a:r>
          </a:p>
          <a:p>
            <a:pPr lvl="0"/>
            <a:r>
              <a:rPr lang="fr-FR"/>
              <a:t>Section 3</a:t>
            </a:r>
          </a:p>
          <a:p>
            <a:pPr lvl="0"/>
            <a:r>
              <a:rPr lang="fr-FR"/>
              <a:t>Section 4</a:t>
            </a:r>
          </a:p>
          <a:p>
            <a:pPr lvl="0"/>
            <a:r>
              <a:rPr lang="fr-FR"/>
              <a:t>Section 5</a:t>
            </a:r>
          </a:p>
          <a:p>
            <a:pPr lvl="0"/>
            <a:r>
              <a:rPr lang="fr-FR"/>
              <a:t>Section 6</a:t>
            </a:r>
          </a:p>
        </p:txBody>
      </p:sp>
    </p:spTree>
    <p:extLst>
      <p:ext uri="{BB962C8B-B14F-4D97-AF65-F5344CB8AC3E}">
        <p14:creationId xmlns:p14="http://schemas.microsoft.com/office/powerpoint/2010/main" val="3149911512"/>
      </p:ext>
    </p:extLst>
  </p:cSld>
  <p:clrMap bg1="lt1" tx1="dk1" bg2="lt2" tx2="dk2" accent1="accent1" accent2="accent2" accent3="accent3" accent4="accent4" accent5="accent5" accent6="accent6" hlink="hlink" folHlink="folHlink"/>
  <p:sldLayoutIdLst>
    <p:sldLayoutId id="2147485156" r:id="rId1"/>
  </p:sldLayoutIdLst>
  <p:hf hdr="0" ftr="0" dt="0"/>
  <p:txStyles>
    <p:titleStyle>
      <a:lvl1pPr algn="l" defTabSz="914395" rtl="0" eaLnBrk="1" latinLnBrk="0" hangingPunct="1">
        <a:lnSpc>
          <a:spcPct val="90000"/>
        </a:lnSpc>
        <a:spcBef>
          <a:spcPct val="0"/>
        </a:spcBef>
        <a:buNone/>
        <a:defRPr sz="2800" kern="1200" cap="all" spc="100" baseline="0">
          <a:solidFill>
            <a:schemeClr val="bg1"/>
          </a:solidFill>
          <a:latin typeface="Arial Narrow" panose="020B0606020202030204" pitchFamily="34" charset="0"/>
          <a:ea typeface="Arial Narrow" panose="020B0606020202030204" pitchFamily="34" charset="0"/>
          <a:cs typeface="Arial Narrow" panose="020B0606020202030204" pitchFamily="34" charset="0"/>
        </a:defRPr>
      </a:lvl1pPr>
    </p:titleStyle>
    <p:bodyStyle>
      <a:lvl1pPr marL="228600" indent="-165100" algn="l" defTabSz="914395" rtl="0" eaLnBrk="1" latinLnBrk="0" hangingPunct="1">
        <a:lnSpc>
          <a:spcPct val="100000"/>
        </a:lnSpc>
        <a:spcBef>
          <a:spcPts val="600"/>
        </a:spcBef>
        <a:buFont typeface="Wingdings" panose="05000000000000000000" pitchFamily="2" charset="2"/>
        <a:buChar char="§"/>
        <a:defRPr sz="1800" kern="1200">
          <a:solidFill>
            <a:schemeClr val="bg1"/>
          </a:solidFill>
          <a:latin typeface="Arial" panose="020B0604020202020204" pitchFamily="34" charset="0"/>
          <a:ea typeface="+mn-ea"/>
          <a:cs typeface="+mn-cs"/>
        </a:defRPr>
      </a:lvl1pPr>
      <a:lvl2pPr marL="685796" indent="-228598" algn="l" defTabSz="914395" rtl="0" eaLnBrk="1" latinLnBrk="0" hangingPunct="1">
        <a:lnSpc>
          <a:spcPct val="100000"/>
        </a:lnSpc>
        <a:spcBef>
          <a:spcPts val="0"/>
        </a:spcBef>
        <a:buFont typeface="LucidaGrande" charset="0"/>
        <a:buChar char="-"/>
        <a:defRPr sz="1600" kern="1200">
          <a:solidFill>
            <a:schemeClr val="bg1"/>
          </a:solidFill>
          <a:latin typeface="+mn-lt"/>
          <a:ea typeface="+mn-ea"/>
          <a:cs typeface="+mn-cs"/>
        </a:defRPr>
      </a:lvl2pPr>
      <a:lvl3pPr marL="6350" indent="0" algn="l" defTabSz="914395" rtl="0" eaLnBrk="1" latinLnBrk="0" hangingPunct="1">
        <a:lnSpc>
          <a:spcPct val="100000"/>
        </a:lnSpc>
        <a:spcBef>
          <a:spcPts val="1200"/>
        </a:spcBef>
        <a:buFont typeface="Arial"/>
        <a:buNone/>
        <a:tabLst/>
        <a:defRPr sz="1600" b="1" kern="1200" cap="all" spc="100" baseline="0">
          <a:solidFill>
            <a:schemeClr val="bg1"/>
          </a:solidFill>
          <a:latin typeface="+mn-lt"/>
          <a:ea typeface="+mn-ea"/>
          <a:cs typeface="+mn-cs"/>
        </a:defRPr>
      </a:lvl3pPr>
      <a:lvl4pPr marL="6350" indent="0" algn="l" defTabSz="914395" rtl="0" eaLnBrk="1" latinLnBrk="0" hangingPunct="1">
        <a:lnSpc>
          <a:spcPct val="100000"/>
        </a:lnSpc>
        <a:spcBef>
          <a:spcPts val="600"/>
        </a:spcBef>
        <a:spcAft>
          <a:spcPts val="600"/>
        </a:spcAft>
        <a:buFont typeface="Arial"/>
        <a:buNone/>
        <a:tabLst/>
        <a:defRPr sz="1400" i="1" kern="1200">
          <a:solidFill>
            <a:schemeClr val="bg1"/>
          </a:solidFill>
          <a:latin typeface="Georgia" charset="0"/>
          <a:ea typeface="Georgia" charset="0"/>
          <a:cs typeface="Georgia" charset="0"/>
        </a:defRPr>
      </a:lvl4pPr>
      <a:lvl5pPr marL="6350" indent="0" algn="l" defTabSz="914395" rtl="0" eaLnBrk="1" latinLnBrk="0" hangingPunct="1">
        <a:lnSpc>
          <a:spcPct val="100000"/>
        </a:lnSpc>
        <a:spcBef>
          <a:spcPts val="1200"/>
        </a:spcBef>
        <a:buFont typeface="Arial"/>
        <a:buNone/>
        <a:tabLst/>
        <a:defRPr sz="900" i="1" kern="1200">
          <a:solidFill>
            <a:schemeClr val="bg1"/>
          </a:solidFill>
          <a:latin typeface="+mn-lt"/>
          <a:ea typeface="+mn-ea"/>
          <a:cs typeface="+mn-cs"/>
        </a:defRPr>
      </a:lvl5pPr>
      <a:lvl6pPr marL="2514585" indent="-228598" algn="l" defTabSz="914395"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83" indent="-228598" algn="l" defTabSz="914395"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6"/>
            </p:custDataLst>
            <p:extLst>
              <p:ext uri="{D42A27DB-BD31-4B8C-83A1-F6EECF244321}">
                <p14:modId xmlns:p14="http://schemas.microsoft.com/office/powerpoint/2010/main" val="82932375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8" imgW="421" imgH="420" progId="TCLayout.ActiveDocument.1">
                  <p:embed/>
                </p:oleObj>
              </mc:Choice>
              <mc:Fallback>
                <p:oleObj name="think-cell Slide" r:id="rId8" imgW="421" imgH="420" progId="TCLayout.ActiveDocument.1">
                  <p:embed/>
                  <p:pic>
                    <p:nvPicPr>
                      <p:cNvPr id="5" name="Object 4" hidden="1"/>
                      <p:cNvPicPr/>
                      <p:nvPr/>
                    </p:nvPicPr>
                    <p:blipFill>
                      <a:blip r:embed="rId9"/>
                      <a:stretch>
                        <a:fillRect/>
                      </a:stretch>
                    </p:blipFill>
                    <p:spPr>
                      <a:xfrm>
                        <a:off x="1955" y="1589"/>
                        <a:ext cx="1953" cy="1587"/>
                      </a:xfrm>
                      <a:prstGeom prst="rect">
                        <a:avLst/>
                      </a:prstGeom>
                    </p:spPr>
                  </p:pic>
                </p:oleObj>
              </mc:Fallback>
            </mc:AlternateContent>
          </a:graphicData>
        </a:graphic>
      </p:graphicFrame>
      <p:sp>
        <p:nvSpPr>
          <p:cNvPr id="4" name="Rectangle 3" hidden="1"/>
          <p:cNvSpPr/>
          <p:nvPr userDrawn="1">
            <p:custDataLst>
              <p:tags r:id="rId7"/>
            </p:custDataLst>
          </p:nvPr>
        </p:nvSpPr>
        <p:spPr bwMode="auto">
          <a:xfrm>
            <a:off x="0" y="0"/>
            <a:ext cx="195385"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1200" b="0" i="0" baseline="0" dirty="0">
              <a:latin typeface="Calibri" panose="020F0502020204030204" pitchFamily="34" charset="0"/>
              <a:ea typeface="+mn-ea"/>
              <a:cs typeface="+mn-cs"/>
              <a:sym typeface="Calibri" panose="020F0502020204030204" pitchFamily="34" charset="0"/>
            </a:endParaRPr>
          </a:p>
        </p:txBody>
      </p:sp>
      <p:sp>
        <p:nvSpPr>
          <p:cNvPr id="2" name="Title Placeholder 1"/>
          <p:cNvSpPr>
            <a:spLocks noGrp="1"/>
          </p:cNvSpPr>
          <p:nvPr>
            <p:ph type="title"/>
          </p:nvPr>
        </p:nvSpPr>
        <p:spPr>
          <a:xfrm>
            <a:off x="722283" y="173774"/>
            <a:ext cx="10764458" cy="849809"/>
          </a:xfrm>
          <a:prstGeom prst="rect">
            <a:avLst/>
          </a:prstGeom>
        </p:spPr>
        <p:txBody>
          <a:bodyPr vert="horz" lIns="0" tIns="0" rIns="0" bIns="0" rtlCol="0" anchor="b">
            <a:noAutofit/>
          </a:bodyPr>
          <a:lstStyle/>
          <a:p>
            <a:endParaRPr lang="en-US" dirty="0"/>
          </a:p>
        </p:txBody>
      </p:sp>
      <p:cxnSp>
        <p:nvCxnSpPr>
          <p:cNvPr id="8" name="Straight Connector 7"/>
          <p:cNvCxnSpPr/>
          <p:nvPr userDrawn="1"/>
        </p:nvCxnSpPr>
        <p:spPr>
          <a:xfrm>
            <a:off x="705261" y="1030621"/>
            <a:ext cx="1078147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705261" y="6482339"/>
            <a:ext cx="10781479"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bwMode="auto">
          <a:xfrm>
            <a:off x="0" y="4"/>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 </a:t>
            </a:r>
          </a:p>
        </p:txBody>
      </p:sp>
      <p:sp>
        <p:nvSpPr>
          <p:cNvPr id="15" name="TextBox 14"/>
          <p:cNvSpPr txBox="1"/>
          <p:nvPr userDrawn="1"/>
        </p:nvSpPr>
        <p:spPr>
          <a:xfrm>
            <a:off x="10744198" y="6547375"/>
            <a:ext cx="609600" cy="246221"/>
          </a:xfrm>
          <a:prstGeom prst="rect">
            <a:avLst/>
          </a:prstGeom>
          <a:noFill/>
        </p:spPr>
        <p:txBody>
          <a:bodyPr wrap="square" rtlCol="0" anchor="ctr">
            <a:spAutoFit/>
          </a:bodyPr>
          <a:lstStyle/>
          <a:p>
            <a:pPr algn="r"/>
            <a:fld id="{9E014B80-1094-614D-82C4-FC9C7ECF587A}" type="slidenum">
              <a:rPr lang="en-US" sz="1000" smtClean="0">
                <a:solidFill>
                  <a:schemeClr val="accent2"/>
                </a:solidFill>
              </a:rPr>
              <a:pPr algn="r"/>
              <a:t>‹#›</a:t>
            </a:fld>
            <a:endParaRPr lang="en-US" sz="1000" dirty="0">
              <a:solidFill>
                <a:schemeClr val="accent2"/>
              </a:solidFill>
            </a:endParaRPr>
          </a:p>
        </p:txBody>
      </p:sp>
      <p:sp>
        <p:nvSpPr>
          <p:cNvPr id="12" name="Footer Placeholder 13"/>
          <p:cNvSpPr>
            <a:spLocks noGrp="1"/>
          </p:cNvSpPr>
          <p:nvPr>
            <p:ph type="ftr" sz="quarter" idx="3"/>
          </p:nvPr>
        </p:nvSpPr>
        <p:spPr>
          <a:xfrm>
            <a:off x="468923" y="6482688"/>
            <a:ext cx="10277879" cy="375315"/>
          </a:xfrm>
          <a:prstGeom prst="rect">
            <a:avLst/>
          </a:prstGeom>
          <a:noFill/>
        </p:spPr>
        <p:txBody>
          <a:bodyPr vert="horz" lIns="0" tIns="0" rIns="0" bIns="0" rtlCol="0" anchor="ctr"/>
          <a:lstStyle>
            <a:lvl1pPr marL="228600" indent="-165100" algn="l">
              <a:buFont typeface="Wingdings" panose="05000000000000000000" pitchFamily="2" charset="2"/>
              <a:buChar char="§"/>
              <a:tabLst/>
              <a:defRPr sz="700" i="1">
                <a:solidFill>
                  <a:schemeClr val="accent2"/>
                </a:solidFill>
                <a:latin typeface="Arial" panose="020B0604020202020204" pitchFamily="34" charset="0"/>
                <a:ea typeface="Georgia" charset="0"/>
                <a:cs typeface="Georgia" charset="0"/>
              </a:defRPr>
            </a:lvl1pPr>
          </a:lstStyle>
          <a:p>
            <a:r>
              <a:rPr lang="en-US" dirty="0"/>
              <a:t>Source: Booz Allen analysis</a:t>
            </a:r>
          </a:p>
        </p:txBody>
      </p:sp>
    </p:spTree>
    <p:extLst>
      <p:ext uri="{BB962C8B-B14F-4D97-AF65-F5344CB8AC3E}">
        <p14:creationId xmlns:p14="http://schemas.microsoft.com/office/powerpoint/2010/main" val="1872489257"/>
      </p:ext>
    </p:extLst>
  </p:cSld>
  <p:clrMap bg1="lt1" tx1="dk1" bg2="lt2" tx2="dk2" accent1="accent1" accent2="accent2" accent3="accent3" accent4="accent4" accent5="accent5" accent6="accent6" hlink="hlink" folHlink="folHlink"/>
  <p:sldLayoutIdLst>
    <p:sldLayoutId id="2147485160" r:id="rId1"/>
    <p:sldLayoutId id="2147485161" r:id="rId2"/>
    <p:sldLayoutId id="2147485162" r:id="rId3"/>
    <p:sldLayoutId id="2147485165" r:id="rId4"/>
  </p:sldLayoutIdLst>
  <p:hf hdr="0" dt="0"/>
  <p:txStyles>
    <p:title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p:titleStyle>
    <p:bodyStyle>
      <a:lvl1pPr marL="285748" indent="-285748" algn="l" defTabSz="914395"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8"/>
            </p:custDataLst>
            <p:extLst>
              <p:ext uri="{D42A27DB-BD31-4B8C-83A1-F6EECF244321}">
                <p14:modId xmlns:p14="http://schemas.microsoft.com/office/powerpoint/2010/main" val="82932375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10" imgW="421" imgH="420" progId="TCLayout.ActiveDocument.1">
                  <p:embed/>
                </p:oleObj>
              </mc:Choice>
              <mc:Fallback>
                <p:oleObj name="think-cell Slide" r:id="rId10" imgW="421" imgH="420" progId="TCLayout.ActiveDocument.1">
                  <p:embed/>
                  <p:pic>
                    <p:nvPicPr>
                      <p:cNvPr id="5" name="Object 4" hidden="1"/>
                      <p:cNvPicPr/>
                      <p:nvPr/>
                    </p:nvPicPr>
                    <p:blipFill>
                      <a:blip r:embed="rId11"/>
                      <a:stretch>
                        <a:fillRect/>
                      </a:stretch>
                    </p:blipFill>
                    <p:spPr>
                      <a:xfrm>
                        <a:off x="1955" y="1589"/>
                        <a:ext cx="1953" cy="1587"/>
                      </a:xfrm>
                      <a:prstGeom prst="rect">
                        <a:avLst/>
                      </a:prstGeom>
                    </p:spPr>
                  </p:pic>
                </p:oleObj>
              </mc:Fallback>
            </mc:AlternateContent>
          </a:graphicData>
        </a:graphic>
      </p:graphicFrame>
      <p:sp>
        <p:nvSpPr>
          <p:cNvPr id="4" name="Rectangle 3" hidden="1"/>
          <p:cNvSpPr/>
          <p:nvPr userDrawn="1">
            <p:custDataLst>
              <p:tags r:id="rId9"/>
            </p:custDataLst>
          </p:nvPr>
        </p:nvSpPr>
        <p:spPr bwMode="auto">
          <a:xfrm>
            <a:off x="0" y="0"/>
            <a:ext cx="195385"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1200" b="0" i="0" baseline="0" dirty="0">
              <a:latin typeface="Calibri" panose="020F0502020204030204" pitchFamily="34" charset="0"/>
              <a:ea typeface="+mn-ea"/>
              <a:cs typeface="+mn-cs"/>
              <a:sym typeface="Calibri" panose="020F0502020204030204" pitchFamily="34" charset="0"/>
            </a:endParaRPr>
          </a:p>
        </p:txBody>
      </p:sp>
      <p:sp>
        <p:nvSpPr>
          <p:cNvPr id="2" name="Title Placeholder 1"/>
          <p:cNvSpPr>
            <a:spLocks noGrp="1"/>
          </p:cNvSpPr>
          <p:nvPr>
            <p:ph type="title"/>
          </p:nvPr>
        </p:nvSpPr>
        <p:spPr>
          <a:xfrm>
            <a:off x="722283" y="173774"/>
            <a:ext cx="10764458" cy="849809"/>
          </a:xfrm>
          <a:prstGeom prst="rect">
            <a:avLst/>
          </a:prstGeom>
        </p:spPr>
        <p:txBody>
          <a:bodyPr vert="horz" lIns="0" tIns="0" rIns="0" bIns="0" rtlCol="0" anchor="b">
            <a:noAutofit/>
          </a:bodyPr>
          <a:lstStyle/>
          <a:p>
            <a:endParaRPr lang="en-US" dirty="0"/>
          </a:p>
        </p:txBody>
      </p:sp>
      <p:cxnSp>
        <p:nvCxnSpPr>
          <p:cNvPr id="8" name="Straight Connector 7"/>
          <p:cNvCxnSpPr/>
          <p:nvPr userDrawn="1"/>
        </p:nvCxnSpPr>
        <p:spPr>
          <a:xfrm>
            <a:off x="705261" y="1030621"/>
            <a:ext cx="1078147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705261" y="6482339"/>
            <a:ext cx="10781479"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bwMode="auto">
          <a:xfrm>
            <a:off x="0" y="4"/>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 </a:t>
            </a:r>
          </a:p>
        </p:txBody>
      </p:sp>
      <p:sp>
        <p:nvSpPr>
          <p:cNvPr id="15" name="TextBox 14"/>
          <p:cNvSpPr txBox="1"/>
          <p:nvPr userDrawn="1"/>
        </p:nvSpPr>
        <p:spPr>
          <a:xfrm>
            <a:off x="10744198" y="6547375"/>
            <a:ext cx="609600" cy="246221"/>
          </a:xfrm>
          <a:prstGeom prst="rect">
            <a:avLst/>
          </a:prstGeom>
          <a:noFill/>
        </p:spPr>
        <p:txBody>
          <a:bodyPr wrap="square" rtlCol="0" anchor="ctr">
            <a:spAutoFit/>
          </a:bodyPr>
          <a:lstStyle/>
          <a:p>
            <a:pPr algn="r"/>
            <a:fld id="{9E014B80-1094-614D-82C4-FC9C7ECF587A}" type="slidenum">
              <a:rPr lang="en-US" sz="1000" smtClean="0">
                <a:solidFill>
                  <a:schemeClr val="accent2"/>
                </a:solidFill>
              </a:rPr>
              <a:pPr algn="r"/>
              <a:t>‹#›</a:t>
            </a:fld>
            <a:endParaRPr lang="en-US" sz="1000" dirty="0">
              <a:solidFill>
                <a:schemeClr val="accent2"/>
              </a:solidFill>
            </a:endParaRPr>
          </a:p>
        </p:txBody>
      </p:sp>
      <p:sp>
        <p:nvSpPr>
          <p:cNvPr id="12" name="Footer Placeholder 13"/>
          <p:cNvSpPr>
            <a:spLocks noGrp="1"/>
          </p:cNvSpPr>
          <p:nvPr>
            <p:ph type="ftr" sz="quarter" idx="3"/>
          </p:nvPr>
        </p:nvSpPr>
        <p:spPr>
          <a:xfrm>
            <a:off x="468923" y="6482688"/>
            <a:ext cx="10277879" cy="375315"/>
          </a:xfrm>
          <a:prstGeom prst="rect">
            <a:avLst/>
          </a:prstGeom>
          <a:noFill/>
        </p:spPr>
        <p:txBody>
          <a:bodyPr vert="horz" lIns="0" tIns="0" rIns="0" bIns="0" rtlCol="0" anchor="ctr"/>
          <a:lstStyle>
            <a:lvl1pPr marL="228600" indent="-165100" algn="l">
              <a:buFont typeface="Wingdings" panose="05000000000000000000" pitchFamily="2" charset="2"/>
              <a:buChar char="§"/>
              <a:tabLst/>
              <a:defRPr sz="700" i="1">
                <a:solidFill>
                  <a:schemeClr val="accent2"/>
                </a:solidFill>
                <a:latin typeface="Arial" panose="020B0604020202020204" pitchFamily="34" charset="0"/>
                <a:ea typeface="Georgia" charset="0"/>
                <a:cs typeface="Georgia" charset="0"/>
              </a:defRPr>
            </a:lvl1pPr>
          </a:lstStyle>
          <a:p>
            <a:r>
              <a:rPr lang="en-US" dirty="0"/>
              <a:t>Source: Booz Allen analysis</a:t>
            </a:r>
          </a:p>
        </p:txBody>
      </p:sp>
    </p:spTree>
    <p:extLst>
      <p:ext uri="{BB962C8B-B14F-4D97-AF65-F5344CB8AC3E}">
        <p14:creationId xmlns:p14="http://schemas.microsoft.com/office/powerpoint/2010/main" val="3919252619"/>
      </p:ext>
    </p:extLst>
  </p:cSld>
  <p:clrMap bg1="lt1" tx1="dk1" bg2="lt2" tx2="dk2" accent1="accent1" accent2="accent2" accent3="accent3" accent4="accent4" accent5="accent5" accent6="accent6" hlink="hlink" folHlink="folHlink"/>
  <p:sldLayoutIdLst>
    <p:sldLayoutId id="2147485168" r:id="rId1"/>
    <p:sldLayoutId id="2147485169" r:id="rId2"/>
    <p:sldLayoutId id="2147485170" r:id="rId3"/>
    <p:sldLayoutId id="2147485171" r:id="rId4"/>
    <p:sldLayoutId id="2147485172" r:id="rId5"/>
    <p:sldLayoutId id="2147485173" r:id="rId6"/>
  </p:sldLayoutIdLst>
  <p:hf hdr="0" dt="0"/>
  <p:txStyles>
    <p:title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p:titleStyle>
    <p:bodyStyle>
      <a:lvl1pPr marL="285748" indent="-285748" algn="l" defTabSz="914395"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7"/>
            </p:custDataLst>
            <p:extLst>
              <p:ext uri="{D42A27DB-BD31-4B8C-83A1-F6EECF244321}">
                <p14:modId xmlns:p14="http://schemas.microsoft.com/office/powerpoint/2010/main" val="829323758"/>
              </p:ext>
            </p:extLst>
          </p:nvPr>
        </p:nvGraphicFramePr>
        <p:xfrm>
          <a:off x="1955" y="1589"/>
          <a:ext cx="1953" cy="1587"/>
        </p:xfrm>
        <a:graphic>
          <a:graphicData uri="http://schemas.openxmlformats.org/presentationml/2006/ole">
            <mc:AlternateContent xmlns:mc="http://schemas.openxmlformats.org/markup-compatibility/2006">
              <mc:Choice xmlns:v="urn:schemas-microsoft-com:vml" Requires="v">
                <p:oleObj name="think-cell Slide" r:id="rId9" imgW="421" imgH="420" progId="TCLayout.ActiveDocument.1">
                  <p:embed/>
                </p:oleObj>
              </mc:Choice>
              <mc:Fallback>
                <p:oleObj name="think-cell Slide" r:id="rId9" imgW="421" imgH="420" progId="TCLayout.ActiveDocument.1">
                  <p:embed/>
                  <p:pic>
                    <p:nvPicPr>
                      <p:cNvPr id="5" name="Object 4" hidden="1"/>
                      <p:cNvPicPr/>
                      <p:nvPr/>
                    </p:nvPicPr>
                    <p:blipFill>
                      <a:blip r:embed="rId10"/>
                      <a:stretch>
                        <a:fillRect/>
                      </a:stretch>
                    </p:blipFill>
                    <p:spPr>
                      <a:xfrm>
                        <a:off x="1955" y="1589"/>
                        <a:ext cx="1953" cy="1587"/>
                      </a:xfrm>
                      <a:prstGeom prst="rect">
                        <a:avLst/>
                      </a:prstGeom>
                    </p:spPr>
                  </p:pic>
                </p:oleObj>
              </mc:Fallback>
            </mc:AlternateContent>
          </a:graphicData>
        </a:graphic>
      </p:graphicFrame>
      <p:sp>
        <p:nvSpPr>
          <p:cNvPr id="4" name="Rectangle 3" hidden="1"/>
          <p:cNvSpPr/>
          <p:nvPr userDrawn="1">
            <p:custDataLst>
              <p:tags r:id="rId8"/>
            </p:custDataLst>
          </p:nvPr>
        </p:nvSpPr>
        <p:spPr bwMode="auto">
          <a:xfrm>
            <a:off x="0" y="0"/>
            <a:ext cx="195385"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1200" b="0" i="0" baseline="0" dirty="0">
              <a:latin typeface="Calibri" panose="020F0502020204030204" pitchFamily="34" charset="0"/>
              <a:ea typeface="+mn-ea"/>
              <a:cs typeface="+mn-cs"/>
              <a:sym typeface="Calibri" panose="020F0502020204030204" pitchFamily="34" charset="0"/>
            </a:endParaRPr>
          </a:p>
        </p:txBody>
      </p:sp>
      <p:sp>
        <p:nvSpPr>
          <p:cNvPr id="2" name="Title Placeholder 1"/>
          <p:cNvSpPr>
            <a:spLocks noGrp="1"/>
          </p:cNvSpPr>
          <p:nvPr>
            <p:ph type="title"/>
          </p:nvPr>
        </p:nvSpPr>
        <p:spPr>
          <a:xfrm>
            <a:off x="722283" y="173774"/>
            <a:ext cx="10764458" cy="849809"/>
          </a:xfrm>
          <a:prstGeom prst="rect">
            <a:avLst/>
          </a:prstGeom>
        </p:spPr>
        <p:txBody>
          <a:bodyPr vert="horz" lIns="0" tIns="0" rIns="0" bIns="0" rtlCol="0" anchor="b">
            <a:noAutofit/>
          </a:bodyPr>
          <a:lstStyle/>
          <a:p>
            <a:endParaRPr lang="en-US" dirty="0"/>
          </a:p>
        </p:txBody>
      </p:sp>
      <p:cxnSp>
        <p:nvCxnSpPr>
          <p:cNvPr id="8" name="Straight Connector 7"/>
          <p:cNvCxnSpPr/>
          <p:nvPr userDrawn="1"/>
        </p:nvCxnSpPr>
        <p:spPr>
          <a:xfrm>
            <a:off x="705261" y="1030621"/>
            <a:ext cx="1078147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705261" y="6482339"/>
            <a:ext cx="10781479"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bwMode="auto">
          <a:xfrm>
            <a:off x="0" y="4"/>
            <a:ext cx="36576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bg1"/>
                </a:solidFill>
              </a:rPr>
              <a:t> </a:t>
            </a:r>
          </a:p>
        </p:txBody>
      </p:sp>
      <p:sp>
        <p:nvSpPr>
          <p:cNvPr id="15" name="TextBox 14"/>
          <p:cNvSpPr txBox="1"/>
          <p:nvPr userDrawn="1"/>
        </p:nvSpPr>
        <p:spPr>
          <a:xfrm>
            <a:off x="10744198" y="6547375"/>
            <a:ext cx="609600" cy="246221"/>
          </a:xfrm>
          <a:prstGeom prst="rect">
            <a:avLst/>
          </a:prstGeom>
          <a:noFill/>
        </p:spPr>
        <p:txBody>
          <a:bodyPr wrap="square" rtlCol="0" anchor="ctr">
            <a:spAutoFit/>
          </a:bodyPr>
          <a:lstStyle/>
          <a:p>
            <a:pPr algn="r"/>
            <a:fld id="{9E014B80-1094-614D-82C4-FC9C7ECF587A}" type="slidenum">
              <a:rPr lang="en-US" sz="1000" smtClean="0">
                <a:solidFill>
                  <a:schemeClr val="accent2"/>
                </a:solidFill>
              </a:rPr>
              <a:pPr algn="r"/>
              <a:t>‹#›</a:t>
            </a:fld>
            <a:endParaRPr lang="en-US" sz="1000" dirty="0">
              <a:solidFill>
                <a:schemeClr val="accent2"/>
              </a:solidFill>
            </a:endParaRPr>
          </a:p>
        </p:txBody>
      </p:sp>
      <p:sp>
        <p:nvSpPr>
          <p:cNvPr id="12" name="Footer Placeholder 13"/>
          <p:cNvSpPr>
            <a:spLocks noGrp="1"/>
          </p:cNvSpPr>
          <p:nvPr>
            <p:ph type="ftr" sz="quarter" idx="3"/>
          </p:nvPr>
        </p:nvSpPr>
        <p:spPr>
          <a:xfrm>
            <a:off x="468923" y="6482688"/>
            <a:ext cx="10277879" cy="375315"/>
          </a:xfrm>
          <a:prstGeom prst="rect">
            <a:avLst/>
          </a:prstGeom>
          <a:noFill/>
        </p:spPr>
        <p:txBody>
          <a:bodyPr vert="horz" lIns="0" tIns="0" rIns="0" bIns="0" rtlCol="0" anchor="ctr"/>
          <a:lstStyle>
            <a:lvl1pPr marL="228600" indent="-165100" algn="l">
              <a:buFont typeface="Wingdings" panose="05000000000000000000" pitchFamily="2" charset="2"/>
              <a:buChar char="§"/>
              <a:tabLst/>
              <a:defRPr sz="700" i="1">
                <a:solidFill>
                  <a:schemeClr val="accent2"/>
                </a:solidFill>
                <a:latin typeface="Arial" panose="020B0604020202020204" pitchFamily="34" charset="0"/>
                <a:ea typeface="Georgia" charset="0"/>
                <a:cs typeface="Georgia" charset="0"/>
              </a:defRPr>
            </a:lvl1pPr>
          </a:lstStyle>
          <a:p>
            <a:r>
              <a:rPr lang="en-US" dirty="0"/>
              <a:t>Source: Booz Allen analysis</a:t>
            </a:r>
          </a:p>
        </p:txBody>
      </p:sp>
    </p:spTree>
    <p:extLst>
      <p:ext uri="{BB962C8B-B14F-4D97-AF65-F5344CB8AC3E}">
        <p14:creationId xmlns:p14="http://schemas.microsoft.com/office/powerpoint/2010/main" val="704618171"/>
      </p:ext>
    </p:extLst>
  </p:cSld>
  <p:clrMap bg1="lt1" tx1="dk1" bg2="lt2" tx2="dk2" accent1="accent1" accent2="accent2" accent3="accent3" accent4="accent4" accent5="accent5" accent6="accent6" hlink="hlink" folHlink="folHlink"/>
  <p:sldLayoutIdLst>
    <p:sldLayoutId id="2147485175" r:id="rId1"/>
    <p:sldLayoutId id="2147485176" r:id="rId2"/>
    <p:sldLayoutId id="2147485177" r:id="rId3"/>
    <p:sldLayoutId id="2147485178" r:id="rId4"/>
    <p:sldLayoutId id="2147485179" r:id="rId5"/>
  </p:sldLayoutIdLst>
  <p:hf hdr="0" dt="0"/>
  <p:txStyles>
    <p:title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p:titleStyle>
    <p:bodyStyle>
      <a:lvl1pPr marL="285748" indent="-285748" algn="l" defTabSz="914395"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slideLayout" Target="../slideLayouts/slideLayout1.xml"/><Relationship Id="rId7" Type="http://schemas.openxmlformats.org/officeDocument/2006/relationships/image" Target="../media/image15.jpe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12.emf"/><Relationship Id="rId5" Type="http://schemas.openxmlformats.org/officeDocument/2006/relationships/oleObject" Target="../embeddings/oleObject42.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96.xml"/><Relationship Id="rId7" Type="http://schemas.openxmlformats.org/officeDocument/2006/relationships/image" Target="../media/image17.emf"/><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oleObject" Target="../embeddings/oleObject51.bin"/><Relationship Id="rId11" Type="http://schemas.openxmlformats.org/officeDocument/2006/relationships/image" Target="../media/image71.jpeg"/><Relationship Id="rId5" Type="http://schemas.openxmlformats.org/officeDocument/2006/relationships/notesSlide" Target="../notesSlides/notesSlide5.xml"/><Relationship Id="rId10" Type="http://schemas.openxmlformats.org/officeDocument/2006/relationships/image" Target="../media/image70.png"/><Relationship Id="rId4" Type="http://schemas.openxmlformats.org/officeDocument/2006/relationships/slideLayout" Target="../slideLayouts/slideLayout2.xml"/><Relationship Id="rId9" Type="http://schemas.openxmlformats.org/officeDocument/2006/relationships/image" Target="../media/image69.jpeg"/></Relationships>
</file>

<file path=ppt/slides/_rels/slide100.xml.rels><?xml version="1.0" encoding="UTF-8" standalone="yes"?>
<Relationships xmlns="http://schemas.openxmlformats.org/package/2006/relationships"><Relationship Id="rId26" Type="http://schemas.openxmlformats.org/officeDocument/2006/relationships/tags" Target="../tags/tag409.xml"/><Relationship Id="rId21" Type="http://schemas.openxmlformats.org/officeDocument/2006/relationships/tags" Target="../tags/tag404.xml"/><Relationship Id="rId34" Type="http://schemas.openxmlformats.org/officeDocument/2006/relationships/tags" Target="../tags/tag417.xml"/><Relationship Id="rId42" Type="http://schemas.openxmlformats.org/officeDocument/2006/relationships/tags" Target="../tags/tag425.xml"/><Relationship Id="rId47" Type="http://schemas.openxmlformats.org/officeDocument/2006/relationships/tags" Target="../tags/tag430.xml"/><Relationship Id="rId50" Type="http://schemas.openxmlformats.org/officeDocument/2006/relationships/tags" Target="../tags/tag433.xml"/><Relationship Id="rId55" Type="http://schemas.openxmlformats.org/officeDocument/2006/relationships/tags" Target="../tags/tag438.xml"/><Relationship Id="rId63" Type="http://schemas.openxmlformats.org/officeDocument/2006/relationships/image" Target="../media/image19.emf"/><Relationship Id="rId7" Type="http://schemas.openxmlformats.org/officeDocument/2006/relationships/tags" Target="../tags/tag390.xml"/><Relationship Id="rId2" Type="http://schemas.openxmlformats.org/officeDocument/2006/relationships/tags" Target="../tags/tag385.xml"/><Relationship Id="rId16" Type="http://schemas.openxmlformats.org/officeDocument/2006/relationships/tags" Target="../tags/tag399.xml"/><Relationship Id="rId29" Type="http://schemas.openxmlformats.org/officeDocument/2006/relationships/tags" Target="../tags/tag412.xml"/><Relationship Id="rId11" Type="http://schemas.openxmlformats.org/officeDocument/2006/relationships/tags" Target="../tags/tag394.xml"/><Relationship Id="rId24" Type="http://schemas.openxmlformats.org/officeDocument/2006/relationships/tags" Target="../tags/tag407.xml"/><Relationship Id="rId32" Type="http://schemas.openxmlformats.org/officeDocument/2006/relationships/tags" Target="../tags/tag415.xml"/><Relationship Id="rId37" Type="http://schemas.openxmlformats.org/officeDocument/2006/relationships/tags" Target="../tags/tag420.xml"/><Relationship Id="rId40" Type="http://schemas.openxmlformats.org/officeDocument/2006/relationships/tags" Target="../tags/tag423.xml"/><Relationship Id="rId45" Type="http://schemas.openxmlformats.org/officeDocument/2006/relationships/tags" Target="../tags/tag428.xml"/><Relationship Id="rId53" Type="http://schemas.openxmlformats.org/officeDocument/2006/relationships/tags" Target="../tags/tag436.xml"/><Relationship Id="rId58" Type="http://schemas.openxmlformats.org/officeDocument/2006/relationships/tags" Target="../tags/tag441.xml"/><Relationship Id="rId5" Type="http://schemas.openxmlformats.org/officeDocument/2006/relationships/tags" Target="../tags/tag388.xml"/><Relationship Id="rId61" Type="http://schemas.openxmlformats.org/officeDocument/2006/relationships/slideLayout" Target="../slideLayouts/slideLayout2.xml"/><Relationship Id="rId19" Type="http://schemas.openxmlformats.org/officeDocument/2006/relationships/tags" Target="../tags/tag402.xml"/><Relationship Id="rId14" Type="http://schemas.openxmlformats.org/officeDocument/2006/relationships/tags" Target="../tags/tag397.xml"/><Relationship Id="rId22" Type="http://schemas.openxmlformats.org/officeDocument/2006/relationships/tags" Target="../tags/tag405.xml"/><Relationship Id="rId27" Type="http://schemas.openxmlformats.org/officeDocument/2006/relationships/tags" Target="../tags/tag410.xml"/><Relationship Id="rId30" Type="http://schemas.openxmlformats.org/officeDocument/2006/relationships/tags" Target="../tags/tag413.xml"/><Relationship Id="rId35" Type="http://schemas.openxmlformats.org/officeDocument/2006/relationships/tags" Target="../tags/tag418.xml"/><Relationship Id="rId43" Type="http://schemas.openxmlformats.org/officeDocument/2006/relationships/tags" Target="../tags/tag426.xml"/><Relationship Id="rId48" Type="http://schemas.openxmlformats.org/officeDocument/2006/relationships/tags" Target="../tags/tag431.xml"/><Relationship Id="rId56" Type="http://schemas.openxmlformats.org/officeDocument/2006/relationships/tags" Target="../tags/tag439.xml"/><Relationship Id="rId64" Type="http://schemas.openxmlformats.org/officeDocument/2006/relationships/chart" Target="../charts/chart1.xml"/><Relationship Id="rId8" Type="http://schemas.openxmlformats.org/officeDocument/2006/relationships/tags" Target="../tags/tag391.xml"/><Relationship Id="rId51" Type="http://schemas.openxmlformats.org/officeDocument/2006/relationships/tags" Target="../tags/tag434.xml"/><Relationship Id="rId3" Type="http://schemas.openxmlformats.org/officeDocument/2006/relationships/tags" Target="../tags/tag386.xml"/><Relationship Id="rId12" Type="http://schemas.openxmlformats.org/officeDocument/2006/relationships/tags" Target="../tags/tag395.xml"/><Relationship Id="rId17" Type="http://schemas.openxmlformats.org/officeDocument/2006/relationships/tags" Target="../tags/tag400.xml"/><Relationship Id="rId25" Type="http://schemas.openxmlformats.org/officeDocument/2006/relationships/tags" Target="../tags/tag408.xml"/><Relationship Id="rId33" Type="http://schemas.openxmlformats.org/officeDocument/2006/relationships/tags" Target="../tags/tag416.xml"/><Relationship Id="rId38" Type="http://schemas.openxmlformats.org/officeDocument/2006/relationships/tags" Target="../tags/tag421.xml"/><Relationship Id="rId46" Type="http://schemas.openxmlformats.org/officeDocument/2006/relationships/tags" Target="../tags/tag429.xml"/><Relationship Id="rId59" Type="http://schemas.openxmlformats.org/officeDocument/2006/relationships/tags" Target="../tags/tag442.xml"/><Relationship Id="rId20" Type="http://schemas.openxmlformats.org/officeDocument/2006/relationships/tags" Target="../tags/tag403.xml"/><Relationship Id="rId41" Type="http://schemas.openxmlformats.org/officeDocument/2006/relationships/tags" Target="../tags/tag424.xml"/><Relationship Id="rId54" Type="http://schemas.openxmlformats.org/officeDocument/2006/relationships/tags" Target="../tags/tag437.xml"/><Relationship Id="rId62" Type="http://schemas.openxmlformats.org/officeDocument/2006/relationships/oleObject" Target="../embeddings/oleObject139.bin"/><Relationship Id="rId1" Type="http://schemas.openxmlformats.org/officeDocument/2006/relationships/tags" Target="../tags/tag384.xml"/><Relationship Id="rId6" Type="http://schemas.openxmlformats.org/officeDocument/2006/relationships/tags" Target="../tags/tag389.xml"/><Relationship Id="rId15" Type="http://schemas.openxmlformats.org/officeDocument/2006/relationships/tags" Target="../tags/tag398.xml"/><Relationship Id="rId23" Type="http://schemas.openxmlformats.org/officeDocument/2006/relationships/tags" Target="../tags/tag406.xml"/><Relationship Id="rId28" Type="http://schemas.openxmlformats.org/officeDocument/2006/relationships/tags" Target="../tags/tag411.xml"/><Relationship Id="rId36" Type="http://schemas.openxmlformats.org/officeDocument/2006/relationships/tags" Target="../tags/tag419.xml"/><Relationship Id="rId49" Type="http://schemas.openxmlformats.org/officeDocument/2006/relationships/tags" Target="../tags/tag432.xml"/><Relationship Id="rId57" Type="http://schemas.openxmlformats.org/officeDocument/2006/relationships/tags" Target="../tags/tag440.xml"/><Relationship Id="rId10" Type="http://schemas.openxmlformats.org/officeDocument/2006/relationships/tags" Target="../tags/tag393.xml"/><Relationship Id="rId31" Type="http://schemas.openxmlformats.org/officeDocument/2006/relationships/tags" Target="../tags/tag414.xml"/><Relationship Id="rId44" Type="http://schemas.openxmlformats.org/officeDocument/2006/relationships/tags" Target="../tags/tag427.xml"/><Relationship Id="rId52" Type="http://schemas.openxmlformats.org/officeDocument/2006/relationships/tags" Target="../tags/tag435.xml"/><Relationship Id="rId60" Type="http://schemas.openxmlformats.org/officeDocument/2006/relationships/tags" Target="../tags/tag443.xml"/><Relationship Id="rId65" Type="http://schemas.openxmlformats.org/officeDocument/2006/relationships/image" Target="../media/image546.png"/><Relationship Id="rId4" Type="http://schemas.openxmlformats.org/officeDocument/2006/relationships/tags" Target="../tags/tag387.xml"/><Relationship Id="rId9" Type="http://schemas.openxmlformats.org/officeDocument/2006/relationships/tags" Target="../tags/tag392.xml"/><Relationship Id="rId13" Type="http://schemas.openxmlformats.org/officeDocument/2006/relationships/tags" Target="../tags/tag396.xml"/><Relationship Id="rId18" Type="http://schemas.openxmlformats.org/officeDocument/2006/relationships/tags" Target="../tags/tag401.xml"/><Relationship Id="rId39" Type="http://schemas.openxmlformats.org/officeDocument/2006/relationships/tags" Target="../tags/tag42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45.xml"/><Relationship Id="rId1" Type="http://schemas.openxmlformats.org/officeDocument/2006/relationships/tags" Target="../tags/tag444.xml"/><Relationship Id="rId5" Type="http://schemas.openxmlformats.org/officeDocument/2006/relationships/oleObject" Target="../embeddings/oleObject140.bin"/><Relationship Id="rId4" Type="http://schemas.openxmlformats.org/officeDocument/2006/relationships/notesSlide" Target="../notesSlides/notesSlide57.xml"/></Relationships>
</file>

<file path=ppt/slides/_rels/slide102.xml.rels><?xml version="1.0" encoding="UTF-8" standalone="yes"?>
<Relationships xmlns="http://schemas.openxmlformats.org/package/2006/relationships"><Relationship Id="rId8" Type="http://schemas.openxmlformats.org/officeDocument/2006/relationships/image" Target="../media/image549.png"/><Relationship Id="rId3" Type="http://schemas.openxmlformats.org/officeDocument/2006/relationships/slideLayout" Target="../slideLayouts/slideLayout2.xml"/><Relationship Id="rId7" Type="http://schemas.openxmlformats.org/officeDocument/2006/relationships/image" Target="../media/image548.svg"/><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image" Target="../media/image547.png"/><Relationship Id="rId5" Type="http://schemas.openxmlformats.org/officeDocument/2006/relationships/oleObject" Target="../embeddings/oleObject141.bin"/><Relationship Id="rId4" Type="http://schemas.openxmlformats.org/officeDocument/2006/relationships/notesSlide" Target="../notesSlides/notesSlide58.xml"/></Relationships>
</file>

<file path=ppt/slides/_rels/slide103.xml.rels><?xml version="1.0" encoding="UTF-8" standalone="yes"?>
<Relationships xmlns="http://schemas.openxmlformats.org/package/2006/relationships"><Relationship Id="rId13" Type="http://schemas.openxmlformats.org/officeDocument/2006/relationships/tags" Target="../tags/tag460.xml"/><Relationship Id="rId18" Type="http://schemas.openxmlformats.org/officeDocument/2006/relationships/tags" Target="../tags/tag465.xml"/><Relationship Id="rId26" Type="http://schemas.openxmlformats.org/officeDocument/2006/relationships/tags" Target="../tags/tag473.xml"/><Relationship Id="rId3" Type="http://schemas.openxmlformats.org/officeDocument/2006/relationships/tags" Target="../tags/tag450.xml"/><Relationship Id="rId21" Type="http://schemas.openxmlformats.org/officeDocument/2006/relationships/tags" Target="../tags/tag468.xml"/><Relationship Id="rId34" Type="http://schemas.openxmlformats.org/officeDocument/2006/relationships/image" Target="../media/image551.png"/><Relationship Id="rId7" Type="http://schemas.openxmlformats.org/officeDocument/2006/relationships/tags" Target="../tags/tag454.xml"/><Relationship Id="rId12" Type="http://schemas.openxmlformats.org/officeDocument/2006/relationships/tags" Target="../tags/tag459.xml"/><Relationship Id="rId17" Type="http://schemas.openxmlformats.org/officeDocument/2006/relationships/tags" Target="../tags/tag464.xml"/><Relationship Id="rId25" Type="http://schemas.openxmlformats.org/officeDocument/2006/relationships/tags" Target="../tags/tag472.xml"/><Relationship Id="rId33" Type="http://schemas.openxmlformats.org/officeDocument/2006/relationships/image" Target="../media/image550.png"/><Relationship Id="rId2" Type="http://schemas.openxmlformats.org/officeDocument/2006/relationships/tags" Target="../tags/tag449.xml"/><Relationship Id="rId16" Type="http://schemas.openxmlformats.org/officeDocument/2006/relationships/tags" Target="../tags/tag463.xml"/><Relationship Id="rId20" Type="http://schemas.openxmlformats.org/officeDocument/2006/relationships/tags" Target="../tags/tag467.xml"/><Relationship Id="rId29" Type="http://schemas.openxmlformats.org/officeDocument/2006/relationships/tags" Target="../tags/tag476.xml"/><Relationship Id="rId1" Type="http://schemas.openxmlformats.org/officeDocument/2006/relationships/tags" Target="../tags/tag448.xml"/><Relationship Id="rId6" Type="http://schemas.openxmlformats.org/officeDocument/2006/relationships/tags" Target="../tags/tag453.xml"/><Relationship Id="rId11" Type="http://schemas.openxmlformats.org/officeDocument/2006/relationships/tags" Target="../tags/tag458.xml"/><Relationship Id="rId24" Type="http://schemas.openxmlformats.org/officeDocument/2006/relationships/tags" Target="../tags/tag471.xml"/><Relationship Id="rId32" Type="http://schemas.openxmlformats.org/officeDocument/2006/relationships/image" Target="../media/image20.emf"/><Relationship Id="rId5" Type="http://schemas.openxmlformats.org/officeDocument/2006/relationships/tags" Target="../tags/tag452.xml"/><Relationship Id="rId15" Type="http://schemas.openxmlformats.org/officeDocument/2006/relationships/tags" Target="../tags/tag462.xml"/><Relationship Id="rId23" Type="http://schemas.openxmlformats.org/officeDocument/2006/relationships/tags" Target="../tags/tag470.xml"/><Relationship Id="rId28" Type="http://schemas.openxmlformats.org/officeDocument/2006/relationships/tags" Target="../tags/tag475.xml"/><Relationship Id="rId10" Type="http://schemas.openxmlformats.org/officeDocument/2006/relationships/tags" Target="../tags/tag457.xml"/><Relationship Id="rId19" Type="http://schemas.openxmlformats.org/officeDocument/2006/relationships/tags" Target="../tags/tag466.xml"/><Relationship Id="rId31" Type="http://schemas.openxmlformats.org/officeDocument/2006/relationships/oleObject" Target="../embeddings/oleObject142.bin"/><Relationship Id="rId4" Type="http://schemas.openxmlformats.org/officeDocument/2006/relationships/tags" Target="../tags/tag451.xml"/><Relationship Id="rId9" Type="http://schemas.openxmlformats.org/officeDocument/2006/relationships/tags" Target="../tags/tag456.xml"/><Relationship Id="rId14" Type="http://schemas.openxmlformats.org/officeDocument/2006/relationships/tags" Target="../tags/tag461.xml"/><Relationship Id="rId22" Type="http://schemas.openxmlformats.org/officeDocument/2006/relationships/tags" Target="../tags/tag469.xml"/><Relationship Id="rId27" Type="http://schemas.openxmlformats.org/officeDocument/2006/relationships/tags" Target="../tags/tag474.xml"/><Relationship Id="rId30" Type="http://schemas.openxmlformats.org/officeDocument/2006/relationships/slideLayout" Target="../slideLayouts/slideLayout2.xml"/><Relationship Id="rId8" Type="http://schemas.openxmlformats.org/officeDocument/2006/relationships/tags" Target="../tags/tag455.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78.xml"/><Relationship Id="rId1" Type="http://schemas.openxmlformats.org/officeDocument/2006/relationships/tags" Target="../tags/tag477.xml"/><Relationship Id="rId5" Type="http://schemas.openxmlformats.org/officeDocument/2006/relationships/oleObject" Target="../embeddings/oleObject143.bin"/><Relationship Id="rId4" Type="http://schemas.openxmlformats.org/officeDocument/2006/relationships/notesSlide" Target="../notesSlides/notesSlide59.xml"/></Relationships>
</file>

<file path=ppt/slides/_rels/slide105.xml.rels><?xml version="1.0" encoding="UTF-8" standalone="yes"?>
<Relationships xmlns="http://schemas.openxmlformats.org/package/2006/relationships"><Relationship Id="rId8" Type="http://schemas.openxmlformats.org/officeDocument/2006/relationships/image" Target="../media/image553.png"/><Relationship Id="rId13" Type="http://schemas.microsoft.com/office/2007/relationships/hdphoto" Target="../media/hdphoto63.wdp"/><Relationship Id="rId18" Type="http://schemas.openxmlformats.org/officeDocument/2006/relationships/image" Target="../media/image558.png"/><Relationship Id="rId3" Type="http://schemas.openxmlformats.org/officeDocument/2006/relationships/slideLayout" Target="../slideLayouts/slideLayout2.xml"/><Relationship Id="rId7" Type="http://schemas.microsoft.com/office/2007/relationships/hdphoto" Target="../media/hdphoto60.wdp"/><Relationship Id="rId12" Type="http://schemas.openxmlformats.org/officeDocument/2006/relationships/image" Target="../media/image555.png"/><Relationship Id="rId17" Type="http://schemas.microsoft.com/office/2007/relationships/hdphoto" Target="../media/hdphoto65.wdp"/><Relationship Id="rId2" Type="http://schemas.openxmlformats.org/officeDocument/2006/relationships/tags" Target="../tags/tag480.xml"/><Relationship Id="rId16" Type="http://schemas.openxmlformats.org/officeDocument/2006/relationships/image" Target="../media/image557.png"/><Relationship Id="rId1" Type="http://schemas.openxmlformats.org/officeDocument/2006/relationships/tags" Target="../tags/tag479.xml"/><Relationship Id="rId6" Type="http://schemas.openxmlformats.org/officeDocument/2006/relationships/image" Target="../media/image552.png"/><Relationship Id="rId11" Type="http://schemas.microsoft.com/office/2007/relationships/hdphoto" Target="../media/hdphoto62.wdp"/><Relationship Id="rId5" Type="http://schemas.openxmlformats.org/officeDocument/2006/relationships/oleObject" Target="../embeddings/oleObject144.bin"/><Relationship Id="rId15" Type="http://schemas.microsoft.com/office/2007/relationships/hdphoto" Target="../media/hdphoto64.wdp"/><Relationship Id="rId10" Type="http://schemas.openxmlformats.org/officeDocument/2006/relationships/image" Target="../media/image554.png"/><Relationship Id="rId4" Type="http://schemas.openxmlformats.org/officeDocument/2006/relationships/notesSlide" Target="../notesSlides/notesSlide60.xml"/><Relationship Id="rId9" Type="http://schemas.microsoft.com/office/2007/relationships/hdphoto" Target="../media/hdphoto61.wdp"/><Relationship Id="rId14" Type="http://schemas.openxmlformats.org/officeDocument/2006/relationships/image" Target="../media/image556.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2.xml"/><Relationship Id="rId1" Type="http://schemas.openxmlformats.org/officeDocument/2006/relationships/tags" Target="../tags/tag481.xml"/><Relationship Id="rId6" Type="http://schemas.openxmlformats.org/officeDocument/2006/relationships/chart" Target="../charts/chart2.xml"/><Relationship Id="rId5" Type="http://schemas.openxmlformats.org/officeDocument/2006/relationships/oleObject" Target="../embeddings/oleObject145.bin"/><Relationship Id="rId4" Type="http://schemas.openxmlformats.org/officeDocument/2006/relationships/notesSlide" Target="../notesSlides/notesSlide61.xml"/></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4.xml"/><Relationship Id="rId1" Type="http://schemas.openxmlformats.org/officeDocument/2006/relationships/tags" Target="../tags/tag483.xml"/><Relationship Id="rId5" Type="http://schemas.openxmlformats.org/officeDocument/2006/relationships/oleObject" Target="../embeddings/oleObject146.bin"/><Relationship Id="rId4" Type="http://schemas.openxmlformats.org/officeDocument/2006/relationships/notesSlide" Target="../notesSlides/notesSlide6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6.xml"/><Relationship Id="rId1" Type="http://schemas.openxmlformats.org/officeDocument/2006/relationships/tags" Target="../tags/tag485.xml"/><Relationship Id="rId5" Type="http://schemas.openxmlformats.org/officeDocument/2006/relationships/oleObject" Target="../embeddings/oleObject147.bin"/><Relationship Id="rId4" Type="http://schemas.openxmlformats.org/officeDocument/2006/relationships/notesSlide" Target="../notesSlides/notesSlide63.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88.xml"/><Relationship Id="rId1" Type="http://schemas.openxmlformats.org/officeDocument/2006/relationships/tags" Target="../tags/tag487.xml"/><Relationship Id="rId5" Type="http://schemas.openxmlformats.org/officeDocument/2006/relationships/oleObject" Target="../embeddings/oleObject148.bin"/><Relationship Id="rId4" Type="http://schemas.openxmlformats.org/officeDocument/2006/relationships/notesSlide" Target="../notesSlides/notesSlide64.xml"/></Relationships>
</file>

<file path=ppt/slides/_rels/slide1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 Type="http://schemas.openxmlformats.org/officeDocument/2006/relationships/tags" Target="../tags/tag99.xml"/><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tags" Target="../tags/tag98.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tags" Target="../tags/tag97.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notesSlide" Target="../notesSlides/notesSlide6.xml"/><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12.emf"/><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slideLayout" Target="../slideLayouts/slideLayout2.xml"/><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oleObject" Target="../embeddings/oleObject52.bin"/></Relationships>
</file>

<file path=ppt/slides/_rels/slide110.xml.rels><?xml version="1.0" encoding="UTF-8" standalone="yes"?>
<Relationships xmlns="http://schemas.openxmlformats.org/package/2006/relationships"><Relationship Id="rId8" Type="http://schemas.openxmlformats.org/officeDocument/2006/relationships/image" Target="../media/image560.png"/><Relationship Id="rId13" Type="http://schemas.openxmlformats.org/officeDocument/2006/relationships/image" Target="../media/image564.png"/><Relationship Id="rId3" Type="http://schemas.openxmlformats.org/officeDocument/2006/relationships/slideLayout" Target="../slideLayouts/slideLayout2.xml"/><Relationship Id="rId7" Type="http://schemas.openxmlformats.org/officeDocument/2006/relationships/image" Target="../media/image559.png"/><Relationship Id="rId12" Type="http://schemas.openxmlformats.org/officeDocument/2006/relationships/image" Target="../media/image563.jpe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image" Target="../media/image17.emf"/><Relationship Id="rId11" Type="http://schemas.openxmlformats.org/officeDocument/2006/relationships/image" Target="../media/image562.tiff"/><Relationship Id="rId5" Type="http://schemas.openxmlformats.org/officeDocument/2006/relationships/oleObject" Target="../embeddings/oleObject149.bin"/><Relationship Id="rId15" Type="http://schemas.microsoft.com/office/2007/relationships/hdphoto" Target="../media/hdphoto67.wdp"/><Relationship Id="rId10" Type="http://schemas.openxmlformats.org/officeDocument/2006/relationships/image" Target="../media/image561.png"/><Relationship Id="rId4" Type="http://schemas.openxmlformats.org/officeDocument/2006/relationships/notesSlide" Target="../notesSlides/notesSlide65.xml"/><Relationship Id="rId9" Type="http://schemas.microsoft.com/office/2007/relationships/hdphoto" Target="../media/hdphoto66.wdp"/><Relationship Id="rId14" Type="http://schemas.openxmlformats.org/officeDocument/2006/relationships/image" Target="../media/image565.png"/></Relationships>
</file>

<file path=ppt/slides/_rels/slide111.xml.rels><?xml version="1.0" encoding="UTF-8" standalone="yes"?>
<Relationships xmlns="http://schemas.openxmlformats.org/package/2006/relationships"><Relationship Id="rId8" Type="http://schemas.openxmlformats.org/officeDocument/2006/relationships/image" Target="../media/image568.png"/><Relationship Id="rId13" Type="http://schemas.openxmlformats.org/officeDocument/2006/relationships/image" Target="../media/image573.png"/><Relationship Id="rId3" Type="http://schemas.openxmlformats.org/officeDocument/2006/relationships/slideLayout" Target="../slideLayouts/slideLayout2.xml"/><Relationship Id="rId7" Type="http://schemas.openxmlformats.org/officeDocument/2006/relationships/image" Target="../media/image567.png"/><Relationship Id="rId12" Type="http://schemas.openxmlformats.org/officeDocument/2006/relationships/image" Target="../media/image572.png"/><Relationship Id="rId2" Type="http://schemas.openxmlformats.org/officeDocument/2006/relationships/tags" Target="../tags/tag492.xml"/><Relationship Id="rId16" Type="http://schemas.openxmlformats.org/officeDocument/2006/relationships/image" Target="../media/image576.png"/><Relationship Id="rId1" Type="http://schemas.openxmlformats.org/officeDocument/2006/relationships/tags" Target="../tags/tag491.xml"/><Relationship Id="rId6" Type="http://schemas.openxmlformats.org/officeDocument/2006/relationships/image" Target="../media/image566.png"/><Relationship Id="rId11" Type="http://schemas.openxmlformats.org/officeDocument/2006/relationships/image" Target="../media/image571.png"/><Relationship Id="rId5" Type="http://schemas.openxmlformats.org/officeDocument/2006/relationships/oleObject" Target="../embeddings/oleObject150.bin"/><Relationship Id="rId15" Type="http://schemas.openxmlformats.org/officeDocument/2006/relationships/image" Target="../media/image575.png"/><Relationship Id="rId10" Type="http://schemas.openxmlformats.org/officeDocument/2006/relationships/image" Target="../media/image570.png"/><Relationship Id="rId4" Type="http://schemas.openxmlformats.org/officeDocument/2006/relationships/notesSlide" Target="../notesSlides/notesSlide66.xml"/><Relationship Id="rId9" Type="http://schemas.openxmlformats.org/officeDocument/2006/relationships/image" Target="../media/image569.png"/><Relationship Id="rId14" Type="http://schemas.openxmlformats.org/officeDocument/2006/relationships/image" Target="../media/image574.png"/></Relationships>
</file>

<file path=ppt/slides/_rels/slide112.xml.rels><?xml version="1.0" encoding="UTF-8" standalone="yes"?>
<Relationships xmlns="http://schemas.openxmlformats.org/package/2006/relationships"><Relationship Id="rId8" Type="http://schemas.openxmlformats.org/officeDocument/2006/relationships/image" Target="../media/image579.png"/><Relationship Id="rId3" Type="http://schemas.openxmlformats.org/officeDocument/2006/relationships/slideLayout" Target="../slideLayouts/slideLayout2.xml"/><Relationship Id="rId7" Type="http://schemas.openxmlformats.org/officeDocument/2006/relationships/image" Target="../media/image578.png"/><Relationship Id="rId2" Type="http://schemas.openxmlformats.org/officeDocument/2006/relationships/tags" Target="../tags/tag494.xml"/><Relationship Id="rId1" Type="http://schemas.openxmlformats.org/officeDocument/2006/relationships/tags" Target="../tags/tag493.xml"/><Relationship Id="rId6" Type="http://schemas.openxmlformats.org/officeDocument/2006/relationships/image" Target="../media/image577.jpeg"/><Relationship Id="rId11" Type="http://schemas.openxmlformats.org/officeDocument/2006/relationships/image" Target="../media/image582.png"/><Relationship Id="rId5" Type="http://schemas.openxmlformats.org/officeDocument/2006/relationships/oleObject" Target="../embeddings/oleObject151.bin"/><Relationship Id="rId10" Type="http://schemas.openxmlformats.org/officeDocument/2006/relationships/image" Target="../media/image581.png"/><Relationship Id="rId4" Type="http://schemas.openxmlformats.org/officeDocument/2006/relationships/notesSlide" Target="../notesSlides/notesSlide67.xml"/><Relationship Id="rId9" Type="http://schemas.openxmlformats.org/officeDocument/2006/relationships/image" Target="../media/image580.png"/></Relationships>
</file>

<file path=ppt/slides/_rels/slide113.xml.rels><?xml version="1.0" encoding="UTF-8" standalone="yes"?>
<Relationships xmlns="http://schemas.openxmlformats.org/package/2006/relationships"><Relationship Id="rId8" Type="http://schemas.microsoft.com/office/2007/relationships/hdphoto" Target="../media/hdphoto69.wdp"/><Relationship Id="rId13" Type="http://schemas.openxmlformats.org/officeDocument/2006/relationships/image" Target="../media/image589.png"/><Relationship Id="rId3" Type="http://schemas.openxmlformats.org/officeDocument/2006/relationships/oleObject" Target="../embeddings/oleObject152.bin"/><Relationship Id="rId7" Type="http://schemas.openxmlformats.org/officeDocument/2006/relationships/image" Target="../media/image584.png"/><Relationship Id="rId12" Type="http://schemas.openxmlformats.org/officeDocument/2006/relationships/image" Target="../media/image588.png"/><Relationship Id="rId2" Type="http://schemas.openxmlformats.org/officeDocument/2006/relationships/slideLayout" Target="../slideLayouts/slideLayout2.xml"/><Relationship Id="rId16" Type="http://schemas.openxmlformats.org/officeDocument/2006/relationships/image" Target="../media/image592.png"/><Relationship Id="rId1" Type="http://schemas.openxmlformats.org/officeDocument/2006/relationships/tags" Target="../tags/tag495.xml"/><Relationship Id="rId6" Type="http://schemas.microsoft.com/office/2007/relationships/hdphoto" Target="../media/hdphoto68.wdp"/><Relationship Id="rId11" Type="http://schemas.openxmlformats.org/officeDocument/2006/relationships/image" Target="../media/image587.png"/><Relationship Id="rId5" Type="http://schemas.openxmlformats.org/officeDocument/2006/relationships/image" Target="../media/image583.png"/><Relationship Id="rId15" Type="http://schemas.openxmlformats.org/officeDocument/2006/relationships/image" Target="../media/image591.png"/><Relationship Id="rId10" Type="http://schemas.openxmlformats.org/officeDocument/2006/relationships/image" Target="../media/image586.png"/><Relationship Id="rId4" Type="http://schemas.openxmlformats.org/officeDocument/2006/relationships/image" Target="../media/image20.emf"/><Relationship Id="rId9" Type="http://schemas.openxmlformats.org/officeDocument/2006/relationships/image" Target="../media/image585.png"/><Relationship Id="rId14" Type="http://schemas.openxmlformats.org/officeDocument/2006/relationships/image" Target="../media/image590.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image" Target="../media/image17.emf"/><Relationship Id="rId5" Type="http://schemas.openxmlformats.org/officeDocument/2006/relationships/oleObject" Target="../embeddings/oleObject153.bin"/><Relationship Id="rId4" Type="http://schemas.openxmlformats.org/officeDocument/2006/relationships/notesSlide" Target="../notesSlides/notesSlide68.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tags" Target="../tags/tag498.xml"/><Relationship Id="rId5" Type="http://schemas.openxmlformats.org/officeDocument/2006/relationships/image" Target="../media/image593.png"/><Relationship Id="rId4" Type="http://schemas.openxmlformats.org/officeDocument/2006/relationships/image" Target="../media/image19.emf"/></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0.xml"/><Relationship Id="rId1" Type="http://schemas.openxmlformats.org/officeDocument/2006/relationships/tags" Target="../tags/tag499.xml"/><Relationship Id="rId6" Type="http://schemas.openxmlformats.org/officeDocument/2006/relationships/image" Target="../media/image17.emf"/><Relationship Id="rId5" Type="http://schemas.openxmlformats.org/officeDocument/2006/relationships/oleObject" Target="../embeddings/oleObject155.bin"/><Relationship Id="rId4" Type="http://schemas.openxmlformats.org/officeDocument/2006/relationships/notesSlide" Target="../notesSlides/notesSlide69.xml"/></Relationships>
</file>

<file path=ppt/slides/_rels/slide117.xml.rels><?xml version="1.0" encoding="UTF-8" standalone="yes"?>
<Relationships xmlns="http://schemas.openxmlformats.org/package/2006/relationships"><Relationship Id="rId8" Type="http://schemas.openxmlformats.org/officeDocument/2006/relationships/image" Target="../media/image595.png"/><Relationship Id="rId13" Type="http://schemas.openxmlformats.org/officeDocument/2006/relationships/image" Target="../media/image598.png"/><Relationship Id="rId3" Type="http://schemas.openxmlformats.org/officeDocument/2006/relationships/slideLayout" Target="../slideLayouts/slideLayout2.xml"/><Relationship Id="rId7" Type="http://schemas.microsoft.com/office/2007/relationships/hdphoto" Target="../media/hdphoto70.wdp"/><Relationship Id="rId12" Type="http://schemas.openxmlformats.org/officeDocument/2006/relationships/image" Target="../media/image597.png"/><Relationship Id="rId2" Type="http://schemas.openxmlformats.org/officeDocument/2006/relationships/tags" Target="../tags/tag502.xml"/><Relationship Id="rId1" Type="http://schemas.openxmlformats.org/officeDocument/2006/relationships/tags" Target="../tags/tag501.xml"/><Relationship Id="rId6" Type="http://schemas.openxmlformats.org/officeDocument/2006/relationships/image" Target="../media/image594.png"/><Relationship Id="rId11" Type="http://schemas.microsoft.com/office/2007/relationships/hdphoto" Target="../media/hdphoto72.wdp"/><Relationship Id="rId5" Type="http://schemas.openxmlformats.org/officeDocument/2006/relationships/oleObject" Target="../embeddings/oleObject156.bin"/><Relationship Id="rId10" Type="http://schemas.openxmlformats.org/officeDocument/2006/relationships/image" Target="../media/image596.png"/><Relationship Id="rId4" Type="http://schemas.openxmlformats.org/officeDocument/2006/relationships/notesSlide" Target="../notesSlides/notesSlide70.xml"/><Relationship Id="rId9" Type="http://schemas.microsoft.com/office/2007/relationships/hdphoto" Target="../media/hdphoto71.wdp"/><Relationship Id="rId14" Type="http://schemas.openxmlformats.org/officeDocument/2006/relationships/image" Target="../media/image599.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4.xml"/><Relationship Id="rId1" Type="http://schemas.openxmlformats.org/officeDocument/2006/relationships/tags" Target="../tags/tag503.xml"/><Relationship Id="rId6" Type="http://schemas.openxmlformats.org/officeDocument/2006/relationships/image" Target="../media/image17.emf"/><Relationship Id="rId5" Type="http://schemas.openxmlformats.org/officeDocument/2006/relationships/oleObject" Target="../embeddings/oleObject157.bin"/><Relationship Id="rId4" Type="http://schemas.openxmlformats.org/officeDocument/2006/relationships/notesSlide" Target="../notesSlides/notesSlide71.xml"/></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tags" Target="../tags/tag505.xml"/><Relationship Id="rId6" Type="http://schemas.openxmlformats.org/officeDocument/2006/relationships/image" Target="../media/image601.png"/><Relationship Id="rId5" Type="http://schemas.openxmlformats.org/officeDocument/2006/relationships/image" Target="../media/image600.png"/><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tags" Target="../tags/tag100.xml"/><Relationship Id="rId4" Type="http://schemas.openxmlformats.org/officeDocument/2006/relationships/image" Target="../media/image93.emf"/></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7.xml"/><Relationship Id="rId1" Type="http://schemas.openxmlformats.org/officeDocument/2006/relationships/tags" Target="../tags/tag506.xml"/><Relationship Id="rId5" Type="http://schemas.openxmlformats.org/officeDocument/2006/relationships/oleObject" Target="../embeddings/oleObject159.bin"/><Relationship Id="rId4" Type="http://schemas.openxmlformats.org/officeDocument/2006/relationships/notesSlide" Target="../notesSlides/notesSlide72.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09.xml"/><Relationship Id="rId1" Type="http://schemas.openxmlformats.org/officeDocument/2006/relationships/tags" Target="../tags/tag508.xml"/><Relationship Id="rId6" Type="http://schemas.openxmlformats.org/officeDocument/2006/relationships/image" Target="../media/image17.emf"/><Relationship Id="rId5" Type="http://schemas.openxmlformats.org/officeDocument/2006/relationships/oleObject" Target="../embeddings/oleObject160.bin"/><Relationship Id="rId4" Type="http://schemas.openxmlformats.org/officeDocument/2006/relationships/notesSlide" Target="../notesSlides/notesSlide73.xml"/></Relationships>
</file>

<file path=ppt/slides/_rels/slide122.xml.rels><?xml version="1.0" encoding="UTF-8" standalone="yes"?>
<Relationships xmlns="http://schemas.openxmlformats.org/package/2006/relationships"><Relationship Id="rId8" Type="http://schemas.openxmlformats.org/officeDocument/2006/relationships/image" Target="../media/image603.png"/><Relationship Id="rId3" Type="http://schemas.openxmlformats.org/officeDocument/2006/relationships/slideLayout" Target="../slideLayouts/slideLayout2.xml"/><Relationship Id="rId7" Type="http://schemas.openxmlformats.org/officeDocument/2006/relationships/image" Target="../media/image602.png"/><Relationship Id="rId2" Type="http://schemas.openxmlformats.org/officeDocument/2006/relationships/tags" Target="../tags/tag511.xml"/><Relationship Id="rId1" Type="http://schemas.openxmlformats.org/officeDocument/2006/relationships/tags" Target="../tags/tag510.xml"/><Relationship Id="rId6" Type="http://schemas.openxmlformats.org/officeDocument/2006/relationships/image" Target="../media/image17.emf"/><Relationship Id="rId5" Type="http://schemas.openxmlformats.org/officeDocument/2006/relationships/oleObject" Target="../embeddings/oleObject161.bin"/><Relationship Id="rId4" Type="http://schemas.openxmlformats.org/officeDocument/2006/relationships/notesSlide" Target="../notesSlides/notesSlide74.xml"/></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3.xml"/><Relationship Id="rId1" Type="http://schemas.openxmlformats.org/officeDocument/2006/relationships/tags" Target="../tags/tag512.xml"/><Relationship Id="rId5" Type="http://schemas.openxmlformats.org/officeDocument/2006/relationships/oleObject" Target="../embeddings/oleObject162.bin"/><Relationship Id="rId4" Type="http://schemas.openxmlformats.org/officeDocument/2006/relationships/notesSlide" Target="../notesSlides/notesSlide75.xml"/></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15.xml"/><Relationship Id="rId1" Type="http://schemas.openxmlformats.org/officeDocument/2006/relationships/tags" Target="../tags/tag514.xml"/><Relationship Id="rId5" Type="http://schemas.openxmlformats.org/officeDocument/2006/relationships/oleObject" Target="../embeddings/oleObject163.bin"/><Relationship Id="rId4" Type="http://schemas.openxmlformats.org/officeDocument/2006/relationships/notesSlide" Target="../notesSlides/notesSlide76.xml"/></Relationships>
</file>

<file path=ppt/slides/_rels/slide125.xml.rels><?xml version="1.0" encoding="UTF-8" standalone="yes"?>
<Relationships xmlns="http://schemas.openxmlformats.org/package/2006/relationships"><Relationship Id="rId8" Type="http://schemas.openxmlformats.org/officeDocument/2006/relationships/image" Target="../media/image606.png"/><Relationship Id="rId13" Type="http://schemas.openxmlformats.org/officeDocument/2006/relationships/image" Target="../media/image611.png"/><Relationship Id="rId3" Type="http://schemas.openxmlformats.org/officeDocument/2006/relationships/slideLayout" Target="../slideLayouts/slideLayout2.xml"/><Relationship Id="rId7" Type="http://schemas.openxmlformats.org/officeDocument/2006/relationships/image" Target="../media/image605.png"/><Relationship Id="rId12" Type="http://schemas.openxmlformats.org/officeDocument/2006/relationships/image" Target="../media/image610.png"/><Relationship Id="rId2" Type="http://schemas.openxmlformats.org/officeDocument/2006/relationships/tags" Target="../tags/tag517.xml"/><Relationship Id="rId1" Type="http://schemas.openxmlformats.org/officeDocument/2006/relationships/tags" Target="../tags/tag516.xml"/><Relationship Id="rId6" Type="http://schemas.openxmlformats.org/officeDocument/2006/relationships/image" Target="../media/image604.png"/><Relationship Id="rId11" Type="http://schemas.openxmlformats.org/officeDocument/2006/relationships/image" Target="../media/image609.png"/><Relationship Id="rId5" Type="http://schemas.openxmlformats.org/officeDocument/2006/relationships/oleObject" Target="../embeddings/oleObject164.bin"/><Relationship Id="rId15" Type="http://schemas.openxmlformats.org/officeDocument/2006/relationships/image" Target="../media/image613.png"/><Relationship Id="rId10" Type="http://schemas.openxmlformats.org/officeDocument/2006/relationships/image" Target="../media/image608.png"/><Relationship Id="rId4" Type="http://schemas.openxmlformats.org/officeDocument/2006/relationships/notesSlide" Target="../notesSlides/notesSlide77.xml"/><Relationship Id="rId9" Type="http://schemas.openxmlformats.org/officeDocument/2006/relationships/image" Target="../media/image607.png"/><Relationship Id="rId14" Type="http://schemas.openxmlformats.org/officeDocument/2006/relationships/image" Target="../media/image612.png"/></Relationships>
</file>

<file path=ppt/slides/_rels/slide126.xml.rels><?xml version="1.0" encoding="UTF-8" standalone="yes"?>
<Relationships xmlns="http://schemas.openxmlformats.org/package/2006/relationships"><Relationship Id="rId8" Type="http://schemas.microsoft.com/office/2007/relationships/hdphoto" Target="../media/hdphoto35.wdp"/><Relationship Id="rId3" Type="http://schemas.openxmlformats.org/officeDocument/2006/relationships/slideLayout" Target="../slideLayouts/slideLayout2.xml"/><Relationship Id="rId7" Type="http://schemas.openxmlformats.org/officeDocument/2006/relationships/image" Target="../media/image424.png"/><Relationship Id="rId2" Type="http://schemas.openxmlformats.org/officeDocument/2006/relationships/tags" Target="../tags/tag519.xml"/><Relationship Id="rId1" Type="http://schemas.openxmlformats.org/officeDocument/2006/relationships/tags" Target="../tags/tag518.xml"/><Relationship Id="rId6" Type="http://schemas.openxmlformats.org/officeDocument/2006/relationships/image" Target="../media/image614.png"/><Relationship Id="rId5" Type="http://schemas.openxmlformats.org/officeDocument/2006/relationships/oleObject" Target="../embeddings/oleObject165.bin"/><Relationship Id="rId4" Type="http://schemas.openxmlformats.org/officeDocument/2006/relationships/notesSlide" Target="../notesSlides/notesSlide78.xml"/></Relationships>
</file>

<file path=ppt/slides/_rels/slide127.xml.rels><?xml version="1.0" encoding="UTF-8" standalone="yes"?>
<Relationships xmlns="http://schemas.openxmlformats.org/package/2006/relationships"><Relationship Id="rId8" Type="http://schemas.openxmlformats.org/officeDocument/2006/relationships/image" Target="../media/image615.tiff"/><Relationship Id="rId3" Type="http://schemas.openxmlformats.org/officeDocument/2006/relationships/tags" Target="../tags/tag522.xml"/><Relationship Id="rId7" Type="http://schemas.openxmlformats.org/officeDocument/2006/relationships/oleObject" Target="../embeddings/oleObject166.bin"/><Relationship Id="rId12" Type="http://schemas.openxmlformats.org/officeDocument/2006/relationships/image" Target="../media/image619.png"/><Relationship Id="rId2" Type="http://schemas.openxmlformats.org/officeDocument/2006/relationships/tags" Target="../tags/tag521.xml"/><Relationship Id="rId1" Type="http://schemas.openxmlformats.org/officeDocument/2006/relationships/tags" Target="../tags/tag520.xml"/><Relationship Id="rId6" Type="http://schemas.openxmlformats.org/officeDocument/2006/relationships/notesSlide" Target="../notesSlides/notesSlide79.xml"/><Relationship Id="rId11" Type="http://schemas.openxmlformats.org/officeDocument/2006/relationships/image" Target="../media/image618.png"/><Relationship Id="rId5" Type="http://schemas.openxmlformats.org/officeDocument/2006/relationships/slideLayout" Target="../slideLayouts/slideLayout2.xml"/><Relationship Id="rId10" Type="http://schemas.openxmlformats.org/officeDocument/2006/relationships/image" Target="../media/image617.jpeg"/><Relationship Id="rId4" Type="http://schemas.openxmlformats.org/officeDocument/2006/relationships/tags" Target="../tags/tag523.xml"/><Relationship Id="rId9" Type="http://schemas.openxmlformats.org/officeDocument/2006/relationships/image" Target="../media/image616.jpeg"/></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25.xml"/><Relationship Id="rId1" Type="http://schemas.openxmlformats.org/officeDocument/2006/relationships/tags" Target="../tags/tag524.xml"/><Relationship Id="rId5" Type="http://schemas.openxmlformats.org/officeDocument/2006/relationships/oleObject" Target="../embeddings/oleObject167.bin"/><Relationship Id="rId4" Type="http://schemas.openxmlformats.org/officeDocument/2006/relationships/notesSlide" Target="../notesSlides/notesSlide80.xml"/></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168.bin"/><Relationship Id="rId13" Type="http://schemas.openxmlformats.org/officeDocument/2006/relationships/image" Target="../media/image624.png"/><Relationship Id="rId18" Type="http://schemas.openxmlformats.org/officeDocument/2006/relationships/image" Target="../media/image629.svg"/><Relationship Id="rId3" Type="http://schemas.openxmlformats.org/officeDocument/2006/relationships/tags" Target="../tags/tag528.xml"/><Relationship Id="rId7" Type="http://schemas.openxmlformats.org/officeDocument/2006/relationships/notesSlide" Target="../notesSlides/notesSlide81.xml"/><Relationship Id="rId12" Type="http://schemas.openxmlformats.org/officeDocument/2006/relationships/image" Target="../media/image623.svg"/><Relationship Id="rId17" Type="http://schemas.openxmlformats.org/officeDocument/2006/relationships/image" Target="../media/image628.png"/><Relationship Id="rId2" Type="http://schemas.openxmlformats.org/officeDocument/2006/relationships/tags" Target="../tags/tag527.xml"/><Relationship Id="rId16" Type="http://schemas.openxmlformats.org/officeDocument/2006/relationships/image" Target="../media/image627.svg"/><Relationship Id="rId20" Type="http://schemas.openxmlformats.org/officeDocument/2006/relationships/image" Target="../media/image631.png"/><Relationship Id="rId1" Type="http://schemas.openxmlformats.org/officeDocument/2006/relationships/tags" Target="../tags/tag526.xml"/><Relationship Id="rId6" Type="http://schemas.openxmlformats.org/officeDocument/2006/relationships/slideLayout" Target="../slideLayouts/slideLayout2.xml"/><Relationship Id="rId11" Type="http://schemas.openxmlformats.org/officeDocument/2006/relationships/image" Target="../media/image622.png"/><Relationship Id="rId5" Type="http://schemas.openxmlformats.org/officeDocument/2006/relationships/tags" Target="../tags/tag530.xml"/><Relationship Id="rId15" Type="http://schemas.openxmlformats.org/officeDocument/2006/relationships/image" Target="../media/image626.png"/><Relationship Id="rId10" Type="http://schemas.openxmlformats.org/officeDocument/2006/relationships/image" Target="../media/image621.svg"/><Relationship Id="rId19" Type="http://schemas.openxmlformats.org/officeDocument/2006/relationships/image" Target="../media/image630.png"/><Relationship Id="rId4" Type="http://schemas.openxmlformats.org/officeDocument/2006/relationships/tags" Target="../tags/tag529.xml"/><Relationship Id="rId9" Type="http://schemas.openxmlformats.org/officeDocument/2006/relationships/image" Target="../media/image620.png"/><Relationship Id="rId14" Type="http://schemas.openxmlformats.org/officeDocument/2006/relationships/image" Target="../media/image625.svg"/></Relationships>
</file>

<file path=ppt/slides/_rels/slide13.xml.rels><?xml version="1.0" encoding="UTF-8" standalone="yes"?>
<Relationships xmlns="http://schemas.openxmlformats.org/package/2006/relationships"><Relationship Id="rId26" Type="http://schemas.openxmlformats.org/officeDocument/2006/relationships/tags" Target="../tags/tag126.xml"/><Relationship Id="rId21" Type="http://schemas.openxmlformats.org/officeDocument/2006/relationships/tags" Target="../tags/tag121.xml"/><Relationship Id="rId42" Type="http://schemas.openxmlformats.org/officeDocument/2006/relationships/tags" Target="../tags/tag142.xml"/><Relationship Id="rId47" Type="http://schemas.openxmlformats.org/officeDocument/2006/relationships/tags" Target="../tags/tag147.xml"/><Relationship Id="rId63" Type="http://schemas.openxmlformats.org/officeDocument/2006/relationships/tags" Target="../tags/tag163.xml"/><Relationship Id="rId68" Type="http://schemas.openxmlformats.org/officeDocument/2006/relationships/tags" Target="../tags/tag168.xml"/><Relationship Id="rId84" Type="http://schemas.openxmlformats.org/officeDocument/2006/relationships/tags" Target="../tags/tag184.xml"/><Relationship Id="rId89" Type="http://schemas.openxmlformats.org/officeDocument/2006/relationships/tags" Target="../tags/tag189.xml"/><Relationship Id="rId16" Type="http://schemas.openxmlformats.org/officeDocument/2006/relationships/tags" Target="../tags/tag116.xml"/><Relationship Id="rId11" Type="http://schemas.openxmlformats.org/officeDocument/2006/relationships/tags" Target="../tags/tag111.xml"/><Relationship Id="rId32" Type="http://schemas.openxmlformats.org/officeDocument/2006/relationships/tags" Target="../tags/tag132.xml"/><Relationship Id="rId37" Type="http://schemas.openxmlformats.org/officeDocument/2006/relationships/tags" Target="../tags/tag137.xml"/><Relationship Id="rId53" Type="http://schemas.openxmlformats.org/officeDocument/2006/relationships/tags" Target="../tags/tag153.xml"/><Relationship Id="rId58" Type="http://schemas.openxmlformats.org/officeDocument/2006/relationships/tags" Target="../tags/tag158.xml"/><Relationship Id="rId74" Type="http://schemas.openxmlformats.org/officeDocument/2006/relationships/tags" Target="../tags/tag174.xml"/><Relationship Id="rId79" Type="http://schemas.openxmlformats.org/officeDocument/2006/relationships/tags" Target="../tags/tag179.xml"/><Relationship Id="rId102" Type="http://schemas.openxmlformats.org/officeDocument/2006/relationships/oleObject" Target="../embeddings/oleObject54.bin"/><Relationship Id="rId5" Type="http://schemas.openxmlformats.org/officeDocument/2006/relationships/tags" Target="../tags/tag105.xml"/><Relationship Id="rId90" Type="http://schemas.openxmlformats.org/officeDocument/2006/relationships/tags" Target="../tags/tag190.xml"/><Relationship Id="rId95" Type="http://schemas.openxmlformats.org/officeDocument/2006/relationships/tags" Target="../tags/tag195.xml"/><Relationship Id="rId22" Type="http://schemas.openxmlformats.org/officeDocument/2006/relationships/tags" Target="../tags/tag122.xml"/><Relationship Id="rId27" Type="http://schemas.openxmlformats.org/officeDocument/2006/relationships/tags" Target="../tags/tag127.xml"/><Relationship Id="rId43" Type="http://schemas.openxmlformats.org/officeDocument/2006/relationships/tags" Target="../tags/tag143.xml"/><Relationship Id="rId48" Type="http://schemas.openxmlformats.org/officeDocument/2006/relationships/tags" Target="../tags/tag148.xml"/><Relationship Id="rId64" Type="http://schemas.openxmlformats.org/officeDocument/2006/relationships/tags" Target="../tags/tag164.xml"/><Relationship Id="rId69" Type="http://schemas.openxmlformats.org/officeDocument/2006/relationships/tags" Target="../tags/tag169.xml"/><Relationship Id="rId80" Type="http://schemas.openxmlformats.org/officeDocument/2006/relationships/tags" Target="../tags/tag180.xml"/><Relationship Id="rId85" Type="http://schemas.openxmlformats.org/officeDocument/2006/relationships/tags" Target="../tags/tag185.xml"/><Relationship Id="rId12" Type="http://schemas.openxmlformats.org/officeDocument/2006/relationships/tags" Target="../tags/tag112.xml"/><Relationship Id="rId17" Type="http://schemas.openxmlformats.org/officeDocument/2006/relationships/tags" Target="../tags/tag117.xml"/><Relationship Id="rId25" Type="http://schemas.openxmlformats.org/officeDocument/2006/relationships/tags" Target="../tags/tag125.xml"/><Relationship Id="rId33" Type="http://schemas.openxmlformats.org/officeDocument/2006/relationships/tags" Target="../tags/tag133.xml"/><Relationship Id="rId38" Type="http://schemas.openxmlformats.org/officeDocument/2006/relationships/tags" Target="../tags/tag138.xml"/><Relationship Id="rId46" Type="http://schemas.openxmlformats.org/officeDocument/2006/relationships/tags" Target="../tags/tag146.xml"/><Relationship Id="rId59" Type="http://schemas.openxmlformats.org/officeDocument/2006/relationships/tags" Target="../tags/tag159.xml"/><Relationship Id="rId67" Type="http://schemas.openxmlformats.org/officeDocument/2006/relationships/tags" Target="../tags/tag167.xml"/><Relationship Id="rId103" Type="http://schemas.openxmlformats.org/officeDocument/2006/relationships/image" Target="../media/image19.emf"/><Relationship Id="rId20" Type="http://schemas.openxmlformats.org/officeDocument/2006/relationships/tags" Target="../tags/tag120.xml"/><Relationship Id="rId41" Type="http://schemas.openxmlformats.org/officeDocument/2006/relationships/tags" Target="../tags/tag141.xml"/><Relationship Id="rId54" Type="http://schemas.openxmlformats.org/officeDocument/2006/relationships/tags" Target="../tags/tag154.xml"/><Relationship Id="rId62" Type="http://schemas.openxmlformats.org/officeDocument/2006/relationships/tags" Target="../tags/tag162.xml"/><Relationship Id="rId70" Type="http://schemas.openxmlformats.org/officeDocument/2006/relationships/tags" Target="../tags/tag170.xml"/><Relationship Id="rId75" Type="http://schemas.openxmlformats.org/officeDocument/2006/relationships/tags" Target="../tags/tag175.xml"/><Relationship Id="rId83" Type="http://schemas.openxmlformats.org/officeDocument/2006/relationships/tags" Target="../tags/tag183.xml"/><Relationship Id="rId88" Type="http://schemas.openxmlformats.org/officeDocument/2006/relationships/tags" Target="../tags/tag188.xml"/><Relationship Id="rId91" Type="http://schemas.openxmlformats.org/officeDocument/2006/relationships/tags" Target="../tags/tag191.xml"/><Relationship Id="rId96" Type="http://schemas.openxmlformats.org/officeDocument/2006/relationships/tags" Target="../tags/tag196.xml"/><Relationship Id="rId1" Type="http://schemas.openxmlformats.org/officeDocument/2006/relationships/tags" Target="../tags/tag101.xml"/><Relationship Id="rId6" Type="http://schemas.openxmlformats.org/officeDocument/2006/relationships/tags" Target="../tags/tag106.xml"/><Relationship Id="rId15" Type="http://schemas.openxmlformats.org/officeDocument/2006/relationships/tags" Target="../tags/tag115.xml"/><Relationship Id="rId23" Type="http://schemas.openxmlformats.org/officeDocument/2006/relationships/tags" Target="../tags/tag123.xml"/><Relationship Id="rId28" Type="http://schemas.openxmlformats.org/officeDocument/2006/relationships/tags" Target="../tags/tag128.xml"/><Relationship Id="rId36" Type="http://schemas.openxmlformats.org/officeDocument/2006/relationships/tags" Target="../tags/tag136.xml"/><Relationship Id="rId49" Type="http://schemas.openxmlformats.org/officeDocument/2006/relationships/tags" Target="../tags/tag149.xml"/><Relationship Id="rId57" Type="http://schemas.openxmlformats.org/officeDocument/2006/relationships/tags" Target="../tags/tag157.xml"/><Relationship Id="rId10" Type="http://schemas.openxmlformats.org/officeDocument/2006/relationships/tags" Target="../tags/tag110.xml"/><Relationship Id="rId31" Type="http://schemas.openxmlformats.org/officeDocument/2006/relationships/tags" Target="../tags/tag131.xml"/><Relationship Id="rId44" Type="http://schemas.openxmlformats.org/officeDocument/2006/relationships/tags" Target="../tags/tag144.xml"/><Relationship Id="rId52" Type="http://schemas.openxmlformats.org/officeDocument/2006/relationships/tags" Target="../tags/tag152.xml"/><Relationship Id="rId60" Type="http://schemas.openxmlformats.org/officeDocument/2006/relationships/tags" Target="../tags/tag160.xml"/><Relationship Id="rId65" Type="http://schemas.openxmlformats.org/officeDocument/2006/relationships/tags" Target="../tags/tag165.xml"/><Relationship Id="rId73" Type="http://schemas.openxmlformats.org/officeDocument/2006/relationships/tags" Target="../tags/tag173.xml"/><Relationship Id="rId78" Type="http://schemas.openxmlformats.org/officeDocument/2006/relationships/tags" Target="../tags/tag178.xml"/><Relationship Id="rId81" Type="http://schemas.openxmlformats.org/officeDocument/2006/relationships/tags" Target="../tags/tag181.xml"/><Relationship Id="rId86" Type="http://schemas.openxmlformats.org/officeDocument/2006/relationships/tags" Target="../tags/tag186.xml"/><Relationship Id="rId94" Type="http://schemas.openxmlformats.org/officeDocument/2006/relationships/tags" Target="../tags/tag194.xml"/><Relationship Id="rId99" Type="http://schemas.openxmlformats.org/officeDocument/2006/relationships/tags" Target="../tags/tag199.xml"/><Relationship Id="rId101" Type="http://schemas.openxmlformats.org/officeDocument/2006/relationships/slideLayout" Target="../slideLayouts/slideLayout2.xml"/><Relationship Id="rId4" Type="http://schemas.openxmlformats.org/officeDocument/2006/relationships/tags" Target="../tags/tag104.xml"/><Relationship Id="rId9" Type="http://schemas.openxmlformats.org/officeDocument/2006/relationships/tags" Target="../tags/tag109.xml"/><Relationship Id="rId13" Type="http://schemas.openxmlformats.org/officeDocument/2006/relationships/tags" Target="../tags/tag113.xml"/><Relationship Id="rId18" Type="http://schemas.openxmlformats.org/officeDocument/2006/relationships/tags" Target="../tags/tag118.xml"/><Relationship Id="rId39" Type="http://schemas.openxmlformats.org/officeDocument/2006/relationships/tags" Target="../tags/tag139.xml"/><Relationship Id="rId34" Type="http://schemas.openxmlformats.org/officeDocument/2006/relationships/tags" Target="../tags/tag134.xml"/><Relationship Id="rId50" Type="http://schemas.openxmlformats.org/officeDocument/2006/relationships/tags" Target="../tags/tag150.xml"/><Relationship Id="rId55" Type="http://schemas.openxmlformats.org/officeDocument/2006/relationships/tags" Target="../tags/tag155.xml"/><Relationship Id="rId76" Type="http://schemas.openxmlformats.org/officeDocument/2006/relationships/tags" Target="../tags/tag176.xml"/><Relationship Id="rId97" Type="http://schemas.openxmlformats.org/officeDocument/2006/relationships/tags" Target="../tags/tag197.xml"/><Relationship Id="rId7" Type="http://schemas.openxmlformats.org/officeDocument/2006/relationships/tags" Target="../tags/tag107.xml"/><Relationship Id="rId71" Type="http://schemas.openxmlformats.org/officeDocument/2006/relationships/tags" Target="../tags/tag171.xml"/><Relationship Id="rId92" Type="http://schemas.openxmlformats.org/officeDocument/2006/relationships/tags" Target="../tags/tag192.xml"/><Relationship Id="rId2" Type="http://schemas.openxmlformats.org/officeDocument/2006/relationships/tags" Target="../tags/tag102.xml"/><Relationship Id="rId29" Type="http://schemas.openxmlformats.org/officeDocument/2006/relationships/tags" Target="../tags/tag129.xml"/><Relationship Id="rId24" Type="http://schemas.openxmlformats.org/officeDocument/2006/relationships/tags" Target="../tags/tag124.xml"/><Relationship Id="rId40" Type="http://schemas.openxmlformats.org/officeDocument/2006/relationships/tags" Target="../tags/tag140.xml"/><Relationship Id="rId45" Type="http://schemas.openxmlformats.org/officeDocument/2006/relationships/tags" Target="../tags/tag145.xml"/><Relationship Id="rId66" Type="http://schemas.openxmlformats.org/officeDocument/2006/relationships/tags" Target="../tags/tag166.xml"/><Relationship Id="rId87" Type="http://schemas.openxmlformats.org/officeDocument/2006/relationships/tags" Target="../tags/tag187.xml"/><Relationship Id="rId61" Type="http://schemas.openxmlformats.org/officeDocument/2006/relationships/tags" Target="../tags/tag161.xml"/><Relationship Id="rId82" Type="http://schemas.openxmlformats.org/officeDocument/2006/relationships/tags" Target="../tags/tag182.xml"/><Relationship Id="rId19" Type="http://schemas.openxmlformats.org/officeDocument/2006/relationships/tags" Target="../tags/tag119.xml"/><Relationship Id="rId14" Type="http://schemas.openxmlformats.org/officeDocument/2006/relationships/tags" Target="../tags/tag114.xml"/><Relationship Id="rId30" Type="http://schemas.openxmlformats.org/officeDocument/2006/relationships/tags" Target="../tags/tag130.xml"/><Relationship Id="rId35" Type="http://schemas.openxmlformats.org/officeDocument/2006/relationships/tags" Target="../tags/tag135.xml"/><Relationship Id="rId56" Type="http://schemas.openxmlformats.org/officeDocument/2006/relationships/tags" Target="../tags/tag156.xml"/><Relationship Id="rId77" Type="http://schemas.openxmlformats.org/officeDocument/2006/relationships/tags" Target="../tags/tag177.xml"/><Relationship Id="rId100" Type="http://schemas.openxmlformats.org/officeDocument/2006/relationships/tags" Target="../tags/tag200.xml"/><Relationship Id="rId8" Type="http://schemas.openxmlformats.org/officeDocument/2006/relationships/tags" Target="../tags/tag108.xml"/><Relationship Id="rId51" Type="http://schemas.openxmlformats.org/officeDocument/2006/relationships/tags" Target="../tags/tag151.xml"/><Relationship Id="rId72" Type="http://schemas.openxmlformats.org/officeDocument/2006/relationships/tags" Target="../tags/tag172.xml"/><Relationship Id="rId93" Type="http://schemas.openxmlformats.org/officeDocument/2006/relationships/tags" Target="../tags/tag193.xml"/><Relationship Id="rId98" Type="http://schemas.openxmlformats.org/officeDocument/2006/relationships/tags" Target="../tags/tag198.xml"/><Relationship Id="rId3" Type="http://schemas.openxmlformats.org/officeDocument/2006/relationships/tags" Target="../tags/tag103.xml"/></Relationships>
</file>

<file path=ppt/slides/_rels/slide130.xml.rels><?xml version="1.0" encoding="UTF-8" standalone="yes"?>
<Relationships xmlns="http://schemas.openxmlformats.org/package/2006/relationships"><Relationship Id="rId8" Type="http://schemas.openxmlformats.org/officeDocument/2006/relationships/notesSlide" Target="../notesSlides/notesSlide82.xml"/><Relationship Id="rId3" Type="http://schemas.openxmlformats.org/officeDocument/2006/relationships/tags" Target="../tags/tag533.xml"/><Relationship Id="rId7" Type="http://schemas.openxmlformats.org/officeDocument/2006/relationships/slideLayout" Target="../slideLayouts/slideLayout2.xml"/><Relationship Id="rId2" Type="http://schemas.openxmlformats.org/officeDocument/2006/relationships/tags" Target="../tags/tag532.xml"/><Relationship Id="rId1" Type="http://schemas.openxmlformats.org/officeDocument/2006/relationships/tags" Target="../tags/tag531.xml"/><Relationship Id="rId6" Type="http://schemas.openxmlformats.org/officeDocument/2006/relationships/tags" Target="../tags/tag536.xml"/><Relationship Id="rId5" Type="http://schemas.openxmlformats.org/officeDocument/2006/relationships/tags" Target="../tags/tag535.xml"/><Relationship Id="rId10" Type="http://schemas.openxmlformats.org/officeDocument/2006/relationships/image" Target="../media/image630.png"/><Relationship Id="rId4" Type="http://schemas.openxmlformats.org/officeDocument/2006/relationships/tags" Target="../tags/tag534.xml"/><Relationship Id="rId9" Type="http://schemas.openxmlformats.org/officeDocument/2006/relationships/oleObject" Target="../embeddings/oleObject169.bin"/></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170.bin"/><Relationship Id="rId3" Type="http://schemas.openxmlformats.org/officeDocument/2006/relationships/tags" Target="../tags/tag539.xml"/><Relationship Id="rId7" Type="http://schemas.openxmlformats.org/officeDocument/2006/relationships/notesSlide" Target="../notesSlides/notesSlide83.xml"/><Relationship Id="rId2" Type="http://schemas.openxmlformats.org/officeDocument/2006/relationships/tags" Target="../tags/tag538.xml"/><Relationship Id="rId1" Type="http://schemas.openxmlformats.org/officeDocument/2006/relationships/tags" Target="../tags/tag537.xml"/><Relationship Id="rId6" Type="http://schemas.openxmlformats.org/officeDocument/2006/relationships/slideLayout" Target="../slideLayouts/slideLayout2.xml"/><Relationship Id="rId5" Type="http://schemas.openxmlformats.org/officeDocument/2006/relationships/tags" Target="../tags/tag541.xml"/><Relationship Id="rId4" Type="http://schemas.openxmlformats.org/officeDocument/2006/relationships/tags" Target="../tags/tag540.xml"/></Relationships>
</file>

<file path=ppt/slides/_rels/slide132.xml.rels><?xml version="1.0" encoding="UTF-8" standalone="yes"?>
<Relationships xmlns="http://schemas.openxmlformats.org/package/2006/relationships"><Relationship Id="rId8" Type="http://schemas.openxmlformats.org/officeDocument/2006/relationships/image" Target="../media/image634.png"/><Relationship Id="rId3" Type="http://schemas.openxmlformats.org/officeDocument/2006/relationships/slideLayout" Target="../slideLayouts/slideLayout2.xml"/><Relationship Id="rId7" Type="http://schemas.openxmlformats.org/officeDocument/2006/relationships/image" Target="../media/image633.png"/><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image" Target="../media/image632.png"/><Relationship Id="rId5" Type="http://schemas.openxmlformats.org/officeDocument/2006/relationships/oleObject" Target="../embeddings/oleObject171.bin"/><Relationship Id="rId10" Type="http://schemas.openxmlformats.org/officeDocument/2006/relationships/image" Target="../media/image636.png"/><Relationship Id="rId4" Type="http://schemas.openxmlformats.org/officeDocument/2006/relationships/notesSlide" Target="../notesSlides/notesSlide84.xml"/><Relationship Id="rId9" Type="http://schemas.openxmlformats.org/officeDocument/2006/relationships/image" Target="../media/image635.png"/></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5.xml"/><Relationship Id="rId1" Type="http://schemas.openxmlformats.org/officeDocument/2006/relationships/tags" Target="../tags/tag544.xml"/><Relationship Id="rId5" Type="http://schemas.openxmlformats.org/officeDocument/2006/relationships/oleObject" Target="../embeddings/oleObject172.bin"/><Relationship Id="rId4" Type="http://schemas.openxmlformats.org/officeDocument/2006/relationships/notesSlide" Target="../notesSlides/notesSlide85.xml"/></Relationships>
</file>

<file path=ppt/slides/_rels/slide134.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oleObject" Target="../embeddings/oleObject173.bin"/><Relationship Id="rId7" Type="http://schemas.openxmlformats.org/officeDocument/2006/relationships/image" Target="../media/image639.png"/><Relationship Id="rId2" Type="http://schemas.openxmlformats.org/officeDocument/2006/relationships/slideLayout" Target="../slideLayouts/slideLayout2.xml"/><Relationship Id="rId1" Type="http://schemas.openxmlformats.org/officeDocument/2006/relationships/tags" Target="../tags/tag546.xml"/><Relationship Id="rId6" Type="http://schemas.openxmlformats.org/officeDocument/2006/relationships/image" Target="../media/image638.png"/><Relationship Id="rId11" Type="http://schemas.openxmlformats.org/officeDocument/2006/relationships/image" Target="../media/image643.png"/><Relationship Id="rId5" Type="http://schemas.openxmlformats.org/officeDocument/2006/relationships/image" Target="../media/image637.png"/><Relationship Id="rId10" Type="http://schemas.openxmlformats.org/officeDocument/2006/relationships/image" Target="../media/image642.png"/><Relationship Id="rId4" Type="http://schemas.openxmlformats.org/officeDocument/2006/relationships/image" Target="../media/image20.emf"/><Relationship Id="rId9" Type="http://schemas.openxmlformats.org/officeDocument/2006/relationships/image" Target="../media/image641.png"/></Relationships>
</file>

<file path=ppt/slides/_rels/slide1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48.xml"/><Relationship Id="rId1" Type="http://schemas.openxmlformats.org/officeDocument/2006/relationships/tags" Target="../tags/tag547.xml"/><Relationship Id="rId5" Type="http://schemas.openxmlformats.org/officeDocument/2006/relationships/oleObject" Target="../embeddings/oleObject174.bin"/><Relationship Id="rId4" Type="http://schemas.openxmlformats.org/officeDocument/2006/relationships/notesSlide" Target="../notesSlides/notesSlide86.xml"/></Relationships>
</file>

<file path=ppt/slides/_rels/slide136.xml.rels><?xml version="1.0" encoding="UTF-8" standalone="yes"?>
<Relationships xmlns="http://schemas.openxmlformats.org/package/2006/relationships"><Relationship Id="rId8" Type="http://schemas.openxmlformats.org/officeDocument/2006/relationships/image" Target="../media/image646.png"/><Relationship Id="rId13" Type="http://schemas.openxmlformats.org/officeDocument/2006/relationships/image" Target="../media/image651.png"/><Relationship Id="rId3" Type="http://schemas.openxmlformats.org/officeDocument/2006/relationships/slideLayout" Target="../slideLayouts/slideLayout2.xml"/><Relationship Id="rId7" Type="http://schemas.openxmlformats.org/officeDocument/2006/relationships/image" Target="../media/image645.png"/><Relationship Id="rId12" Type="http://schemas.openxmlformats.org/officeDocument/2006/relationships/image" Target="../media/image650.png"/><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image" Target="../media/image644.png"/><Relationship Id="rId11" Type="http://schemas.openxmlformats.org/officeDocument/2006/relationships/image" Target="../media/image649.png"/><Relationship Id="rId5" Type="http://schemas.openxmlformats.org/officeDocument/2006/relationships/oleObject" Target="../embeddings/oleObject175.bin"/><Relationship Id="rId10" Type="http://schemas.openxmlformats.org/officeDocument/2006/relationships/image" Target="../media/image648.png"/><Relationship Id="rId4" Type="http://schemas.openxmlformats.org/officeDocument/2006/relationships/notesSlide" Target="../notesSlides/notesSlide87.xml"/><Relationship Id="rId9" Type="http://schemas.openxmlformats.org/officeDocument/2006/relationships/image" Target="../media/image647.png"/><Relationship Id="rId14" Type="http://schemas.openxmlformats.org/officeDocument/2006/relationships/image" Target="../media/image652.png"/></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52.xml"/><Relationship Id="rId1" Type="http://schemas.openxmlformats.org/officeDocument/2006/relationships/tags" Target="../tags/tag551.xml"/><Relationship Id="rId5" Type="http://schemas.openxmlformats.org/officeDocument/2006/relationships/oleObject" Target="../embeddings/oleObject176.bin"/><Relationship Id="rId4" Type="http://schemas.openxmlformats.org/officeDocument/2006/relationships/notesSlide" Target="../notesSlides/notesSlide88.xml"/></Relationships>
</file>

<file path=ppt/slides/_rels/slide138.xml.rels><?xml version="1.0" encoding="UTF-8" standalone="yes"?>
<Relationships xmlns="http://schemas.openxmlformats.org/package/2006/relationships"><Relationship Id="rId8" Type="http://schemas.openxmlformats.org/officeDocument/2006/relationships/tags" Target="../tags/tag560.xml"/><Relationship Id="rId13" Type="http://schemas.openxmlformats.org/officeDocument/2006/relationships/tags" Target="../tags/tag565.xml"/><Relationship Id="rId18" Type="http://schemas.openxmlformats.org/officeDocument/2006/relationships/image" Target="../media/image653.png"/><Relationship Id="rId3" Type="http://schemas.openxmlformats.org/officeDocument/2006/relationships/tags" Target="../tags/tag555.xml"/><Relationship Id="rId7" Type="http://schemas.openxmlformats.org/officeDocument/2006/relationships/tags" Target="../tags/tag559.xml"/><Relationship Id="rId12" Type="http://schemas.openxmlformats.org/officeDocument/2006/relationships/tags" Target="../tags/tag564.xml"/><Relationship Id="rId17" Type="http://schemas.openxmlformats.org/officeDocument/2006/relationships/oleObject" Target="../embeddings/oleObject177.bin"/><Relationship Id="rId2" Type="http://schemas.openxmlformats.org/officeDocument/2006/relationships/tags" Target="../tags/tag554.xml"/><Relationship Id="rId16" Type="http://schemas.openxmlformats.org/officeDocument/2006/relationships/notesSlide" Target="../notesSlides/notesSlide89.xml"/><Relationship Id="rId1" Type="http://schemas.openxmlformats.org/officeDocument/2006/relationships/tags" Target="../tags/tag553.xml"/><Relationship Id="rId6" Type="http://schemas.openxmlformats.org/officeDocument/2006/relationships/tags" Target="../tags/tag558.xml"/><Relationship Id="rId11" Type="http://schemas.openxmlformats.org/officeDocument/2006/relationships/tags" Target="../tags/tag563.xml"/><Relationship Id="rId5" Type="http://schemas.openxmlformats.org/officeDocument/2006/relationships/tags" Target="../tags/tag557.xml"/><Relationship Id="rId15" Type="http://schemas.openxmlformats.org/officeDocument/2006/relationships/slideLayout" Target="../slideLayouts/slideLayout2.xml"/><Relationship Id="rId10" Type="http://schemas.openxmlformats.org/officeDocument/2006/relationships/tags" Target="../tags/tag562.xml"/><Relationship Id="rId4" Type="http://schemas.openxmlformats.org/officeDocument/2006/relationships/tags" Target="../tags/tag556.xml"/><Relationship Id="rId9" Type="http://schemas.openxmlformats.org/officeDocument/2006/relationships/tags" Target="../tags/tag561.xml"/><Relationship Id="rId14" Type="http://schemas.openxmlformats.org/officeDocument/2006/relationships/tags" Target="../tags/tag566.xml"/></Relationships>
</file>

<file path=ppt/slides/_rels/slide139.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182.xml"/><Relationship Id="rId3" Type="http://schemas.openxmlformats.org/officeDocument/2006/relationships/slideLayout" Target="../slideLayouts/slideLayout6.xml"/><Relationship Id="rId7" Type="http://schemas.openxmlformats.org/officeDocument/2006/relationships/slide" Target="slide3.xml"/><Relationship Id="rId12" Type="http://schemas.openxmlformats.org/officeDocument/2006/relationships/slide" Target="slide149.xml"/><Relationship Id="rId2" Type="http://schemas.openxmlformats.org/officeDocument/2006/relationships/tags" Target="../tags/tag568.xml"/><Relationship Id="rId1" Type="http://schemas.openxmlformats.org/officeDocument/2006/relationships/tags" Target="../tags/tag567.xml"/><Relationship Id="rId6" Type="http://schemas.openxmlformats.org/officeDocument/2006/relationships/image" Target="../media/image19.emf"/><Relationship Id="rId11" Type="http://schemas.openxmlformats.org/officeDocument/2006/relationships/slide" Target="slide139.xml"/><Relationship Id="rId5" Type="http://schemas.openxmlformats.org/officeDocument/2006/relationships/oleObject" Target="../embeddings/oleObject178.bin"/><Relationship Id="rId10" Type="http://schemas.openxmlformats.org/officeDocument/2006/relationships/slide" Target="slide51.xml"/><Relationship Id="rId4" Type="http://schemas.openxmlformats.org/officeDocument/2006/relationships/notesSlide" Target="../notesSlides/notesSlide90.xml"/><Relationship Id="rId9" Type="http://schemas.openxmlformats.org/officeDocument/2006/relationships/slide" Target="slide26.xml"/><Relationship Id="rId14" Type="http://schemas.openxmlformats.org/officeDocument/2006/relationships/slide" Target="slide203.xml"/></Relationships>
</file>

<file path=ppt/slides/_rels/slide1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slideLayout" Target="../slideLayouts/slideLayout2.xml"/><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oleObject" Target="../embeddings/oleObject55.bin"/><Relationship Id="rId10" Type="http://schemas.openxmlformats.org/officeDocument/2006/relationships/image" Target="../media/image98.png"/><Relationship Id="rId4" Type="http://schemas.openxmlformats.org/officeDocument/2006/relationships/notesSlide" Target="../notesSlides/notesSlide7.xml"/><Relationship Id="rId9" Type="http://schemas.openxmlformats.org/officeDocument/2006/relationships/image" Target="../media/image97.png"/><Relationship Id="rId14" Type="http://schemas.openxmlformats.org/officeDocument/2006/relationships/image" Target="../media/image102.png"/></Relationships>
</file>

<file path=ppt/slides/_rels/slide140.xml.rels><?xml version="1.0" encoding="UTF-8" standalone="yes"?>
<Relationships xmlns="http://schemas.openxmlformats.org/package/2006/relationships"><Relationship Id="rId26" Type="http://schemas.openxmlformats.org/officeDocument/2006/relationships/tags" Target="../tags/tag594.xml"/><Relationship Id="rId21" Type="http://schemas.openxmlformats.org/officeDocument/2006/relationships/tags" Target="../tags/tag589.xml"/><Relationship Id="rId42" Type="http://schemas.openxmlformats.org/officeDocument/2006/relationships/tags" Target="../tags/tag610.xml"/><Relationship Id="rId47" Type="http://schemas.openxmlformats.org/officeDocument/2006/relationships/tags" Target="../tags/tag615.xml"/><Relationship Id="rId63" Type="http://schemas.openxmlformats.org/officeDocument/2006/relationships/tags" Target="../tags/tag631.xml"/><Relationship Id="rId68" Type="http://schemas.openxmlformats.org/officeDocument/2006/relationships/tags" Target="../tags/tag636.xml"/><Relationship Id="rId84" Type="http://schemas.openxmlformats.org/officeDocument/2006/relationships/tags" Target="../tags/tag652.xml"/><Relationship Id="rId89" Type="http://schemas.openxmlformats.org/officeDocument/2006/relationships/tags" Target="../tags/tag657.xml"/><Relationship Id="rId16" Type="http://schemas.openxmlformats.org/officeDocument/2006/relationships/tags" Target="../tags/tag584.xml"/><Relationship Id="rId11" Type="http://schemas.openxmlformats.org/officeDocument/2006/relationships/tags" Target="../tags/tag579.xml"/><Relationship Id="rId32" Type="http://schemas.openxmlformats.org/officeDocument/2006/relationships/tags" Target="../tags/tag600.xml"/><Relationship Id="rId37" Type="http://schemas.openxmlformats.org/officeDocument/2006/relationships/tags" Target="../tags/tag605.xml"/><Relationship Id="rId53" Type="http://schemas.openxmlformats.org/officeDocument/2006/relationships/tags" Target="../tags/tag621.xml"/><Relationship Id="rId58" Type="http://schemas.openxmlformats.org/officeDocument/2006/relationships/tags" Target="../tags/tag626.xml"/><Relationship Id="rId74" Type="http://schemas.openxmlformats.org/officeDocument/2006/relationships/tags" Target="../tags/tag642.xml"/><Relationship Id="rId79" Type="http://schemas.openxmlformats.org/officeDocument/2006/relationships/tags" Target="../tags/tag647.xml"/><Relationship Id="rId102" Type="http://schemas.openxmlformats.org/officeDocument/2006/relationships/oleObject" Target="../embeddings/oleObject179.bin"/><Relationship Id="rId5" Type="http://schemas.openxmlformats.org/officeDocument/2006/relationships/tags" Target="../tags/tag573.xml"/><Relationship Id="rId90" Type="http://schemas.openxmlformats.org/officeDocument/2006/relationships/tags" Target="../tags/tag658.xml"/><Relationship Id="rId95" Type="http://schemas.openxmlformats.org/officeDocument/2006/relationships/tags" Target="../tags/tag663.xml"/><Relationship Id="rId22" Type="http://schemas.openxmlformats.org/officeDocument/2006/relationships/tags" Target="../tags/tag590.xml"/><Relationship Id="rId27" Type="http://schemas.openxmlformats.org/officeDocument/2006/relationships/tags" Target="../tags/tag595.xml"/><Relationship Id="rId43" Type="http://schemas.openxmlformats.org/officeDocument/2006/relationships/tags" Target="../tags/tag611.xml"/><Relationship Id="rId48" Type="http://schemas.openxmlformats.org/officeDocument/2006/relationships/tags" Target="../tags/tag616.xml"/><Relationship Id="rId64" Type="http://schemas.openxmlformats.org/officeDocument/2006/relationships/tags" Target="../tags/tag632.xml"/><Relationship Id="rId69" Type="http://schemas.openxmlformats.org/officeDocument/2006/relationships/tags" Target="../tags/tag637.xml"/><Relationship Id="rId80" Type="http://schemas.openxmlformats.org/officeDocument/2006/relationships/tags" Target="../tags/tag648.xml"/><Relationship Id="rId85" Type="http://schemas.openxmlformats.org/officeDocument/2006/relationships/tags" Target="../tags/tag653.xml"/><Relationship Id="rId12" Type="http://schemas.openxmlformats.org/officeDocument/2006/relationships/tags" Target="../tags/tag580.xml"/><Relationship Id="rId17" Type="http://schemas.openxmlformats.org/officeDocument/2006/relationships/tags" Target="../tags/tag585.xml"/><Relationship Id="rId25" Type="http://schemas.openxmlformats.org/officeDocument/2006/relationships/tags" Target="../tags/tag593.xml"/><Relationship Id="rId33" Type="http://schemas.openxmlformats.org/officeDocument/2006/relationships/tags" Target="../tags/tag601.xml"/><Relationship Id="rId38" Type="http://schemas.openxmlformats.org/officeDocument/2006/relationships/tags" Target="../tags/tag606.xml"/><Relationship Id="rId46" Type="http://schemas.openxmlformats.org/officeDocument/2006/relationships/tags" Target="../tags/tag614.xml"/><Relationship Id="rId59" Type="http://schemas.openxmlformats.org/officeDocument/2006/relationships/tags" Target="../tags/tag627.xml"/><Relationship Id="rId67" Type="http://schemas.openxmlformats.org/officeDocument/2006/relationships/tags" Target="../tags/tag635.xml"/><Relationship Id="rId103" Type="http://schemas.openxmlformats.org/officeDocument/2006/relationships/image" Target="../media/image19.emf"/><Relationship Id="rId20" Type="http://schemas.openxmlformats.org/officeDocument/2006/relationships/tags" Target="../tags/tag588.xml"/><Relationship Id="rId41" Type="http://schemas.openxmlformats.org/officeDocument/2006/relationships/tags" Target="../tags/tag609.xml"/><Relationship Id="rId54" Type="http://schemas.openxmlformats.org/officeDocument/2006/relationships/tags" Target="../tags/tag622.xml"/><Relationship Id="rId62" Type="http://schemas.openxmlformats.org/officeDocument/2006/relationships/tags" Target="../tags/tag630.xml"/><Relationship Id="rId70" Type="http://schemas.openxmlformats.org/officeDocument/2006/relationships/tags" Target="../tags/tag638.xml"/><Relationship Id="rId75" Type="http://schemas.openxmlformats.org/officeDocument/2006/relationships/tags" Target="../tags/tag643.xml"/><Relationship Id="rId83" Type="http://schemas.openxmlformats.org/officeDocument/2006/relationships/tags" Target="../tags/tag651.xml"/><Relationship Id="rId88" Type="http://schemas.openxmlformats.org/officeDocument/2006/relationships/tags" Target="../tags/tag656.xml"/><Relationship Id="rId91" Type="http://schemas.openxmlformats.org/officeDocument/2006/relationships/tags" Target="../tags/tag659.xml"/><Relationship Id="rId96" Type="http://schemas.openxmlformats.org/officeDocument/2006/relationships/tags" Target="../tags/tag664.xml"/><Relationship Id="rId1" Type="http://schemas.openxmlformats.org/officeDocument/2006/relationships/tags" Target="../tags/tag569.xml"/><Relationship Id="rId6" Type="http://schemas.openxmlformats.org/officeDocument/2006/relationships/tags" Target="../tags/tag574.xml"/><Relationship Id="rId15" Type="http://schemas.openxmlformats.org/officeDocument/2006/relationships/tags" Target="../tags/tag583.xml"/><Relationship Id="rId23" Type="http://schemas.openxmlformats.org/officeDocument/2006/relationships/tags" Target="../tags/tag591.xml"/><Relationship Id="rId28" Type="http://schemas.openxmlformats.org/officeDocument/2006/relationships/tags" Target="../tags/tag596.xml"/><Relationship Id="rId36" Type="http://schemas.openxmlformats.org/officeDocument/2006/relationships/tags" Target="../tags/tag604.xml"/><Relationship Id="rId49" Type="http://schemas.openxmlformats.org/officeDocument/2006/relationships/tags" Target="../tags/tag617.xml"/><Relationship Id="rId57" Type="http://schemas.openxmlformats.org/officeDocument/2006/relationships/tags" Target="../tags/tag625.xml"/><Relationship Id="rId10" Type="http://schemas.openxmlformats.org/officeDocument/2006/relationships/tags" Target="../tags/tag578.xml"/><Relationship Id="rId31" Type="http://schemas.openxmlformats.org/officeDocument/2006/relationships/tags" Target="../tags/tag599.xml"/><Relationship Id="rId44" Type="http://schemas.openxmlformats.org/officeDocument/2006/relationships/tags" Target="../tags/tag612.xml"/><Relationship Id="rId52" Type="http://schemas.openxmlformats.org/officeDocument/2006/relationships/tags" Target="../tags/tag620.xml"/><Relationship Id="rId60" Type="http://schemas.openxmlformats.org/officeDocument/2006/relationships/tags" Target="../tags/tag628.xml"/><Relationship Id="rId65" Type="http://schemas.openxmlformats.org/officeDocument/2006/relationships/tags" Target="../tags/tag633.xml"/><Relationship Id="rId73" Type="http://schemas.openxmlformats.org/officeDocument/2006/relationships/tags" Target="../tags/tag641.xml"/><Relationship Id="rId78" Type="http://schemas.openxmlformats.org/officeDocument/2006/relationships/tags" Target="../tags/tag646.xml"/><Relationship Id="rId81" Type="http://schemas.openxmlformats.org/officeDocument/2006/relationships/tags" Target="../tags/tag649.xml"/><Relationship Id="rId86" Type="http://schemas.openxmlformats.org/officeDocument/2006/relationships/tags" Target="../tags/tag654.xml"/><Relationship Id="rId94" Type="http://schemas.openxmlformats.org/officeDocument/2006/relationships/tags" Target="../tags/tag662.xml"/><Relationship Id="rId99" Type="http://schemas.openxmlformats.org/officeDocument/2006/relationships/tags" Target="../tags/tag667.xml"/><Relationship Id="rId101" Type="http://schemas.openxmlformats.org/officeDocument/2006/relationships/slideLayout" Target="../slideLayouts/slideLayout2.xml"/><Relationship Id="rId4" Type="http://schemas.openxmlformats.org/officeDocument/2006/relationships/tags" Target="../tags/tag572.xml"/><Relationship Id="rId9" Type="http://schemas.openxmlformats.org/officeDocument/2006/relationships/tags" Target="../tags/tag577.xml"/><Relationship Id="rId13" Type="http://schemas.openxmlformats.org/officeDocument/2006/relationships/tags" Target="../tags/tag581.xml"/><Relationship Id="rId18" Type="http://schemas.openxmlformats.org/officeDocument/2006/relationships/tags" Target="../tags/tag586.xml"/><Relationship Id="rId39" Type="http://schemas.openxmlformats.org/officeDocument/2006/relationships/tags" Target="../tags/tag607.xml"/><Relationship Id="rId34" Type="http://schemas.openxmlformats.org/officeDocument/2006/relationships/tags" Target="../tags/tag602.xml"/><Relationship Id="rId50" Type="http://schemas.openxmlformats.org/officeDocument/2006/relationships/tags" Target="../tags/tag618.xml"/><Relationship Id="rId55" Type="http://schemas.openxmlformats.org/officeDocument/2006/relationships/tags" Target="../tags/tag623.xml"/><Relationship Id="rId76" Type="http://schemas.openxmlformats.org/officeDocument/2006/relationships/tags" Target="../tags/tag644.xml"/><Relationship Id="rId97" Type="http://schemas.openxmlformats.org/officeDocument/2006/relationships/tags" Target="../tags/tag665.xml"/><Relationship Id="rId7" Type="http://schemas.openxmlformats.org/officeDocument/2006/relationships/tags" Target="../tags/tag575.xml"/><Relationship Id="rId71" Type="http://schemas.openxmlformats.org/officeDocument/2006/relationships/tags" Target="../tags/tag639.xml"/><Relationship Id="rId92" Type="http://schemas.openxmlformats.org/officeDocument/2006/relationships/tags" Target="../tags/tag660.xml"/><Relationship Id="rId2" Type="http://schemas.openxmlformats.org/officeDocument/2006/relationships/tags" Target="../tags/tag570.xml"/><Relationship Id="rId29" Type="http://schemas.openxmlformats.org/officeDocument/2006/relationships/tags" Target="../tags/tag597.xml"/><Relationship Id="rId24" Type="http://schemas.openxmlformats.org/officeDocument/2006/relationships/tags" Target="../tags/tag592.xml"/><Relationship Id="rId40" Type="http://schemas.openxmlformats.org/officeDocument/2006/relationships/tags" Target="../tags/tag608.xml"/><Relationship Id="rId45" Type="http://schemas.openxmlformats.org/officeDocument/2006/relationships/tags" Target="../tags/tag613.xml"/><Relationship Id="rId66" Type="http://schemas.openxmlformats.org/officeDocument/2006/relationships/tags" Target="../tags/tag634.xml"/><Relationship Id="rId87" Type="http://schemas.openxmlformats.org/officeDocument/2006/relationships/tags" Target="../tags/tag655.xml"/><Relationship Id="rId61" Type="http://schemas.openxmlformats.org/officeDocument/2006/relationships/tags" Target="../tags/tag629.xml"/><Relationship Id="rId82" Type="http://schemas.openxmlformats.org/officeDocument/2006/relationships/tags" Target="../tags/tag650.xml"/><Relationship Id="rId19" Type="http://schemas.openxmlformats.org/officeDocument/2006/relationships/tags" Target="../tags/tag587.xml"/><Relationship Id="rId14" Type="http://schemas.openxmlformats.org/officeDocument/2006/relationships/tags" Target="../tags/tag582.xml"/><Relationship Id="rId30" Type="http://schemas.openxmlformats.org/officeDocument/2006/relationships/tags" Target="../tags/tag598.xml"/><Relationship Id="rId35" Type="http://schemas.openxmlformats.org/officeDocument/2006/relationships/tags" Target="../tags/tag603.xml"/><Relationship Id="rId56" Type="http://schemas.openxmlformats.org/officeDocument/2006/relationships/tags" Target="../tags/tag624.xml"/><Relationship Id="rId77" Type="http://schemas.openxmlformats.org/officeDocument/2006/relationships/tags" Target="../tags/tag645.xml"/><Relationship Id="rId100" Type="http://schemas.openxmlformats.org/officeDocument/2006/relationships/tags" Target="../tags/tag668.xml"/><Relationship Id="rId8" Type="http://schemas.openxmlformats.org/officeDocument/2006/relationships/tags" Target="../tags/tag576.xml"/><Relationship Id="rId51" Type="http://schemas.openxmlformats.org/officeDocument/2006/relationships/tags" Target="../tags/tag619.xml"/><Relationship Id="rId72" Type="http://schemas.openxmlformats.org/officeDocument/2006/relationships/tags" Target="../tags/tag640.xml"/><Relationship Id="rId93" Type="http://schemas.openxmlformats.org/officeDocument/2006/relationships/tags" Target="../tags/tag661.xml"/><Relationship Id="rId98" Type="http://schemas.openxmlformats.org/officeDocument/2006/relationships/tags" Target="../tags/tag666.xml"/><Relationship Id="rId3" Type="http://schemas.openxmlformats.org/officeDocument/2006/relationships/tags" Target="../tags/tag571.xml"/></Relationships>
</file>

<file path=ppt/slides/_rels/slide141.xml.rels><?xml version="1.0" encoding="UTF-8" standalone="yes"?>
<Relationships xmlns="http://schemas.openxmlformats.org/package/2006/relationships"><Relationship Id="rId26" Type="http://schemas.openxmlformats.org/officeDocument/2006/relationships/tags" Target="../tags/tag694.xml"/><Relationship Id="rId21" Type="http://schemas.openxmlformats.org/officeDocument/2006/relationships/tags" Target="../tags/tag689.xml"/><Relationship Id="rId42" Type="http://schemas.openxmlformats.org/officeDocument/2006/relationships/tags" Target="../tags/tag710.xml"/><Relationship Id="rId47" Type="http://schemas.openxmlformats.org/officeDocument/2006/relationships/tags" Target="../tags/tag715.xml"/><Relationship Id="rId63" Type="http://schemas.openxmlformats.org/officeDocument/2006/relationships/tags" Target="../tags/tag731.xml"/><Relationship Id="rId68" Type="http://schemas.openxmlformats.org/officeDocument/2006/relationships/tags" Target="../tags/tag736.xml"/><Relationship Id="rId84" Type="http://schemas.openxmlformats.org/officeDocument/2006/relationships/tags" Target="../tags/tag752.xml"/><Relationship Id="rId89" Type="http://schemas.openxmlformats.org/officeDocument/2006/relationships/tags" Target="../tags/tag757.xml"/><Relationship Id="rId16" Type="http://schemas.openxmlformats.org/officeDocument/2006/relationships/tags" Target="../tags/tag684.xml"/><Relationship Id="rId11" Type="http://schemas.openxmlformats.org/officeDocument/2006/relationships/tags" Target="../tags/tag679.xml"/><Relationship Id="rId32" Type="http://schemas.openxmlformats.org/officeDocument/2006/relationships/tags" Target="../tags/tag700.xml"/><Relationship Id="rId37" Type="http://schemas.openxmlformats.org/officeDocument/2006/relationships/tags" Target="../tags/tag705.xml"/><Relationship Id="rId53" Type="http://schemas.openxmlformats.org/officeDocument/2006/relationships/tags" Target="../tags/tag721.xml"/><Relationship Id="rId58" Type="http://schemas.openxmlformats.org/officeDocument/2006/relationships/tags" Target="../tags/tag726.xml"/><Relationship Id="rId74" Type="http://schemas.openxmlformats.org/officeDocument/2006/relationships/tags" Target="../tags/tag742.xml"/><Relationship Id="rId79" Type="http://schemas.openxmlformats.org/officeDocument/2006/relationships/tags" Target="../tags/tag747.xml"/><Relationship Id="rId102" Type="http://schemas.openxmlformats.org/officeDocument/2006/relationships/oleObject" Target="../embeddings/oleObject180.bin"/><Relationship Id="rId5" Type="http://schemas.openxmlformats.org/officeDocument/2006/relationships/tags" Target="../tags/tag673.xml"/><Relationship Id="rId90" Type="http://schemas.openxmlformats.org/officeDocument/2006/relationships/tags" Target="../tags/tag758.xml"/><Relationship Id="rId95" Type="http://schemas.openxmlformats.org/officeDocument/2006/relationships/tags" Target="../tags/tag763.xml"/><Relationship Id="rId22" Type="http://schemas.openxmlformats.org/officeDocument/2006/relationships/tags" Target="../tags/tag690.xml"/><Relationship Id="rId27" Type="http://schemas.openxmlformats.org/officeDocument/2006/relationships/tags" Target="../tags/tag695.xml"/><Relationship Id="rId43" Type="http://schemas.openxmlformats.org/officeDocument/2006/relationships/tags" Target="../tags/tag711.xml"/><Relationship Id="rId48" Type="http://schemas.openxmlformats.org/officeDocument/2006/relationships/tags" Target="../tags/tag716.xml"/><Relationship Id="rId64" Type="http://schemas.openxmlformats.org/officeDocument/2006/relationships/tags" Target="../tags/tag732.xml"/><Relationship Id="rId69" Type="http://schemas.openxmlformats.org/officeDocument/2006/relationships/tags" Target="../tags/tag737.xml"/><Relationship Id="rId80" Type="http://schemas.openxmlformats.org/officeDocument/2006/relationships/tags" Target="../tags/tag748.xml"/><Relationship Id="rId85" Type="http://schemas.openxmlformats.org/officeDocument/2006/relationships/tags" Target="../tags/tag753.xml"/><Relationship Id="rId12" Type="http://schemas.openxmlformats.org/officeDocument/2006/relationships/tags" Target="../tags/tag680.xml"/><Relationship Id="rId17" Type="http://schemas.openxmlformats.org/officeDocument/2006/relationships/tags" Target="../tags/tag685.xml"/><Relationship Id="rId25" Type="http://schemas.openxmlformats.org/officeDocument/2006/relationships/tags" Target="../tags/tag693.xml"/><Relationship Id="rId33" Type="http://schemas.openxmlformats.org/officeDocument/2006/relationships/tags" Target="../tags/tag701.xml"/><Relationship Id="rId38" Type="http://schemas.openxmlformats.org/officeDocument/2006/relationships/tags" Target="../tags/tag706.xml"/><Relationship Id="rId46" Type="http://schemas.openxmlformats.org/officeDocument/2006/relationships/tags" Target="../tags/tag714.xml"/><Relationship Id="rId59" Type="http://schemas.openxmlformats.org/officeDocument/2006/relationships/tags" Target="../tags/tag727.xml"/><Relationship Id="rId67" Type="http://schemas.openxmlformats.org/officeDocument/2006/relationships/tags" Target="../tags/tag735.xml"/><Relationship Id="rId103" Type="http://schemas.openxmlformats.org/officeDocument/2006/relationships/image" Target="../media/image19.emf"/><Relationship Id="rId20" Type="http://schemas.openxmlformats.org/officeDocument/2006/relationships/tags" Target="../tags/tag688.xml"/><Relationship Id="rId41" Type="http://schemas.openxmlformats.org/officeDocument/2006/relationships/tags" Target="../tags/tag709.xml"/><Relationship Id="rId54" Type="http://schemas.openxmlformats.org/officeDocument/2006/relationships/tags" Target="../tags/tag722.xml"/><Relationship Id="rId62" Type="http://schemas.openxmlformats.org/officeDocument/2006/relationships/tags" Target="../tags/tag730.xml"/><Relationship Id="rId70" Type="http://schemas.openxmlformats.org/officeDocument/2006/relationships/tags" Target="../tags/tag738.xml"/><Relationship Id="rId75" Type="http://schemas.openxmlformats.org/officeDocument/2006/relationships/tags" Target="../tags/tag743.xml"/><Relationship Id="rId83" Type="http://schemas.openxmlformats.org/officeDocument/2006/relationships/tags" Target="../tags/tag751.xml"/><Relationship Id="rId88" Type="http://schemas.openxmlformats.org/officeDocument/2006/relationships/tags" Target="../tags/tag756.xml"/><Relationship Id="rId91" Type="http://schemas.openxmlformats.org/officeDocument/2006/relationships/tags" Target="../tags/tag759.xml"/><Relationship Id="rId96" Type="http://schemas.openxmlformats.org/officeDocument/2006/relationships/tags" Target="../tags/tag764.xml"/><Relationship Id="rId1" Type="http://schemas.openxmlformats.org/officeDocument/2006/relationships/tags" Target="../tags/tag669.xml"/><Relationship Id="rId6" Type="http://schemas.openxmlformats.org/officeDocument/2006/relationships/tags" Target="../tags/tag674.xml"/><Relationship Id="rId15" Type="http://schemas.openxmlformats.org/officeDocument/2006/relationships/tags" Target="../tags/tag683.xml"/><Relationship Id="rId23" Type="http://schemas.openxmlformats.org/officeDocument/2006/relationships/tags" Target="../tags/tag691.xml"/><Relationship Id="rId28" Type="http://schemas.openxmlformats.org/officeDocument/2006/relationships/tags" Target="../tags/tag696.xml"/><Relationship Id="rId36" Type="http://schemas.openxmlformats.org/officeDocument/2006/relationships/tags" Target="../tags/tag704.xml"/><Relationship Id="rId49" Type="http://schemas.openxmlformats.org/officeDocument/2006/relationships/tags" Target="../tags/tag717.xml"/><Relationship Id="rId57" Type="http://schemas.openxmlformats.org/officeDocument/2006/relationships/tags" Target="../tags/tag725.xml"/><Relationship Id="rId10" Type="http://schemas.openxmlformats.org/officeDocument/2006/relationships/tags" Target="../tags/tag678.xml"/><Relationship Id="rId31" Type="http://schemas.openxmlformats.org/officeDocument/2006/relationships/tags" Target="../tags/tag699.xml"/><Relationship Id="rId44" Type="http://schemas.openxmlformats.org/officeDocument/2006/relationships/tags" Target="../tags/tag712.xml"/><Relationship Id="rId52" Type="http://schemas.openxmlformats.org/officeDocument/2006/relationships/tags" Target="../tags/tag720.xml"/><Relationship Id="rId60" Type="http://schemas.openxmlformats.org/officeDocument/2006/relationships/tags" Target="../tags/tag728.xml"/><Relationship Id="rId65" Type="http://schemas.openxmlformats.org/officeDocument/2006/relationships/tags" Target="../tags/tag733.xml"/><Relationship Id="rId73" Type="http://schemas.openxmlformats.org/officeDocument/2006/relationships/tags" Target="../tags/tag741.xml"/><Relationship Id="rId78" Type="http://schemas.openxmlformats.org/officeDocument/2006/relationships/tags" Target="../tags/tag746.xml"/><Relationship Id="rId81" Type="http://schemas.openxmlformats.org/officeDocument/2006/relationships/tags" Target="../tags/tag749.xml"/><Relationship Id="rId86" Type="http://schemas.openxmlformats.org/officeDocument/2006/relationships/tags" Target="../tags/tag754.xml"/><Relationship Id="rId94" Type="http://schemas.openxmlformats.org/officeDocument/2006/relationships/tags" Target="../tags/tag762.xml"/><Relationship Id="rId99" Type="http://schemas.openxmlformats.org/officeDocument/2006/relationships/tags" Target="../tags/tag767.xml"/><Relationship Id="rId101" Type="http://schemas.openxmlformats.org/officeDocument/2006/relationships/slideLayout" Target="../slideLayouts/slideLayout2.xml"/><Relationship Id="rId4" Type="http://schemas.openxmlformats.org/officeDocument/2006/relationships/tags" Target="../tags/tag672.xml"/><Relationship Id="rId9" Type="http://schemas.openxmlformats.org/officeDocument/2006/relationships/tags" Target="../tags/tag677.xml"/><Relationship Id="rId13" Type="http://schemas.openxmlformats.org/officeDocument/2006/relationships/tags" Target="../tags/tag681.xml"/><Relationship Id="rId18" Type="http://schemas.openxmlformats.org/officeDocument/2006/relationships/tags" Target="../tags/tag686.xml"/><Relationship Id="rId39" Type="http://schemas.openxmlformats.org/officeDocument/2006/relationships/tags" Target="../tags/tag707.xml"/><Relationship Id="rId34" Type="http://schemas.openxmlformats.org/officeDocument/2006/relationships/tags" Target="../tags/tag702.xml"/><Relationship Id="rId50" Type="http://schemas.openxmlformats.org/officeDocument/2006/relationships/tags" Target="../tags/tag718.xml"/><Relationship Id="rId55" Type="http://schemas.openxmlformats.org/officeDocument/2006/relationships/tags" Target="../tags/tag723.xml"/><Relationship Id="rId76" Type="http://schemas.openxmlformats.org/officeDocument/2006/relationships/tags" Target="../tags/tag744.xml"/><Relationship Id="rId97" Type="http://schemas.openxmlformats.org/officeDocument/2006/relationships/tags" Target="../tags/tag765.xml"/><Relationship Id="rId7" Type="http://schemas.openxmlformats.org/officeDocument/2006/relationships/tags" Target="../tags/tag675.xml"/><Relationship Id="rId71" Type="http://schemas.openxmlformats.org/officeDocument/2006/relationships/tags" Target="../tags/tag739.xml"/><Relationship Id="rId92" Type="http://schemas.openxmlformats.org/officeDocument/2006/relationships/tags" Target="../tags/tag760.xml"/><Relationship Id="rId2" Type="http://schemas.openxmlformats.org/officeDocument/2006/relationships/tags" Target="../tags/tag670.xml"/><Relationship Id="rId29" Type="http://schemas.openxmlformats.org/officeDocument/2006/relationships/tags" Target="../tags/tag697.xml"/><Relationship Id="rId24" Type="http://schemas.openxmlformats.org/officeDocument/2006/relationships/tags" Target="../tags/tag692.xml"/><Relationship Id="rId40" Type="http://schemas.openxmlformats.org/officeDocument/2006/relationships/tags" Target="../tags/tag708.xml"/><Relationship Id="rId45" Type="http://schemas.openxmlformats.org/officeDocument/2006/relationships/tags" Target="../tags/tag713.xml"/><Relationship Id="rId66" Type="http://schemas.openxmlformats.org/officeDocument/2006/relationships/tags" Target="../tags/tag734.xml"/><Relationship Id="rId87" Type="http://schemas.openxmlformats.org/officeDocument/2006/relationships/tags" Target="../tags/tag755.xml"/><Relationship Id="rId61" Type="http://schemas.openxmlformats.org/officeDocument/2006/relationships/tags" Target="../tags/tag729.xml"/><Relationship Id="rId82" Type="http://schemas.openxmlformats.org/officeDocument/2006/relationships/tags" Target="../tags/tag750.xml"/><Relationship Id="rId19" Type="http://schemas.openxmlformats.org/officeDocument/2006/relationships/tags" Target="../tags/tag687.xml"/><Relationship Id="rId14" Type="http://schemas.openxmlformats.org/officeDocument/2006/relationships/tags" Target="../tags/tag682.xml"/><Relationship Id="rId30" Type="http://schemas.openxmlformats.org/officeDocument/2006/relationships/tags" Target="../tags/tag698.xml"/><Relationship Id="rId35" Type="http://schemas.openxmlformats.org/officeDocument/2006/relationships/tags" Target="../tags/tag703.xml"/><Relationship Id="rId56" Type="http://schemas.openxmlformats.org/officeDocument/2006/relationships/tags" Target="../tags/tag724.xml"/><Relationship Id="rId77" Type="http://schemas.openxmlformats.org/officeDocument/2006/relationships/tags" Target="../tags/tag745.xml"/><Relationship Id="rId100" Type="http://schemas.openxmlformats.org/officeDocument/2006/relationships/tags" Target="../tags/tag768.xml"/><Relationship Id="rId8" Type="http://schemas.openxmlformats.org/officeDocument/2006/relationships/tags" Target="../tags/tag676.xml"/><Relationship Id="rId51" Type="http://schemas.openxmlformats.org/officeDocument/2006/relationships/tags" Target="../tags/tag719.xml"/><Relationship Id="rId72" Type="http://schemas.openxmlformats.org/officeDocument/2006/relationships/tags" Target="../tags/tag740.xml"/><Relationship Id="rId93" Type="http://schemas.openxmlformats.org/officeDocument/2006/relationships/tags" Target="../tags/tag761.xml"/><Relationship Id="rId98" Type="http://schemas.openxmlformats.org/officeDocument/2006/relationships/tags" Target="../tags/tag766.xml"/><Relationship Id="rId3" Type="http://schemas.openxmlformats.org/officeDocument/2006/relationships/tags" Target="../tags/tag671.xml"/></Relationships>
</file>

<file path=ppt/slides/_rels/slide142.xml.rels><?xml version="1.0" encoding="UTF-8" standalone="yes"?>
<Relationships xmlns="http://schemas.openxmlformats.org/package/2006/relationships"><Relationship Id="rId26" Type="http://schemas.openxmlformats.org/officeDocument/2006/relationships/tags" Target="../tags/tag794.xml"/><Relationship Id="rId21" Type="http://schemas.openxmlformats.org/officeDocument/2006/relationships/tags" Target="../tags/tag789.xml"/><Relationship Id="rId42" Type="http://schemas.openxmlformats.org/officeDocument/2006/relationships/tags" Target="../tags/tag810.xml"/><Relationship Id="rId47" Type="http://schemas.openxmlformats.org/officeDocument/2006/relationships/tags" Target="../tags/tag815.xml"/><Relationship Id="rId63" Type="http://schemas.openxmlformats.org/officeDocument/2006/relationships/tags" Target="../tags/tag831.xml"/><Relationship Id="rId68" Type="http://schemas.openxmlformats.org/officeDocument/2006/relationships/tags" Target="../tags/tag836.xml"/><Relationship Id="rId84" Type="http://schemas.openxmlformats.org/officeDocument/2006/relationships/tags" Target="../tags/tag852.xml"/><Relationship Id="rId89" Type="http://schemas.openxmlformats.org/officeDocument/2006/relationships/tags" Target="../tags/tag857.xml"/><Relationship Id="rId16" Type="http://schemas.openxmlformats.org/officeDocument/2006/relationships/tags" Target="../tags/tag784.xml"/><Relationship Id="rId11" Type="http://schemas.openxmlformats.org/officeDocument/2006/relationships/tags" Target="../tags/tag779.xml"/><Relationship Id="rId32" Type="http://schemas.openxmlformats.org/officeDocument/2006/relationships/tags" Target="../tags/tag800.xml"/><Relationship Id="rId37" Type="http://schemas.openxmlformats.org/officeDocument/2006/relationships/tags" Target="../tags/tag805.xml"/><Relationship Id="rId53" Type="http://schemas.openxmlformats.org/officeDocument/2006/relationships/tags" Target="../tags/tag821.xml"/><Relationship Id="rId58" Type="http://schemas.openxmlformats.org/officeDocument/2006/relationships/tags" Target="../tags/tag826.xml"/><Relationship Id="rId74" Type="http://schemas.openxmlformats.org/officeDocument/2006/relationships/tags" Target="../tags/tag842.xml"/><Relationship Id="rId79" Type="http://schemas.openxmlformats.org/officeDocument/2006/relationships/tags" Target="../tags/tag847.xml"/><Relationship Id="rId102" Type="http://schemas.openxmlformats.org/officeDocument/2006/relationships/tags" Target="../tags/tag870.xml"/><Relationship Id="rId5" Type="http://schemas.openxmlformats.org/officeDocument/2006/relationships/tags" Target="../tags/tag773.xml"/><Relationship Id="rId90" Type="http://schemas.openxmlformats.org/officeDocument/2006/relationships/tags" Target="../tags/tag858.xml"/><Relationship Id="rId95" Type="http://schemas.openxmlformats.org/officeDocument/2006/relationships/tags" Target="../tags/tag863.xml"/><Relationship Id="rId22" Type="http://schemas.openxmlformats.org/officeDocument/2006/relationships/tags" Target="../tags/tag790.xml"/><Relationship Id="rId27" Type="http://schemas.openxmlformats.org/officeDocument/2006/relationships/tags" Target="../tags/tag795.xml"/><Relationship Id="rId43" Type="http://schemas.openxmlformats.org/officeDocument/2006/relationships/tags" Target="../tags/tag811.xml"/><Relationship Id="rId48" Type="http://schemas.openxmlformats.org/officeDocument/2006/relationships/tags" Target="../tags/tag816.xml"/><Relationship Id="rId64" Type="http://schemas.openxmlformats.org/officeDocument/2006/relationships/tags" Target="../tags/tag832.xml"/><Relationship Id="rId69" Type="http://schemas.openxmlformats.org/officeDocument/2006/relationships/tags" Target="../tags/tag837.xml"/><Relationship Id="rId80" Type="http://schemas.openxmlformats.org/officeDocument/2006/relationships/tags" Target="../tags/tag848.xml"/><Relationship Id="rId85" Type="http://schemas.openxmlformats.org/officeDocument/2006/relationships/tags" Target="../tags/tag853.xml"/><Relationship Id="rId12" Type="http://schemas.openxmlformats.org/officeDocument/2006/relationships/tags" Target="../tags/tag780.xml"/><Relationship Id="rId17" Type="http://schemas.openxmlformats.org/officeDocument/2006/relationships/tags" Target="../tags/tag785.xml"/><Relationship Id="rId33" Type="http://schemas.openxmlformats.org/officeDocument/2006/relationships/tags" Target="../tags/tag801.xml"/><Relationship Id="rId38" Type="http://schemas.openxmlformats.org/officeDocument/2006/relationships/tags" Target="../tags/tag806.xml"/><Relationship Id="rId59" Type="http://schemas.openxmlformats.org/officeDocument/2006/relationships/tags" Target="../tags/tag827.xml"/><Relationship Id="rId103" Type="http://schemas.openxmlformats.org/officeDocument/2006/relationships/tags" Target="../tags/tag871.xml"/><Relationship Id="rId20" Type="http://schemas.openxmlformats.org/officeDocument/2006/relationships/tags" Target="../tags/tag788.xml"/><Relationship Id="rId41" Type="http://schemas.openxmlformats.org/officeDocument/2006/relationships/tags" Target="../tags/tag809.xml"/><Relationship Id="rId54" Type="http://schemas.openxmlformats.org/officeDocument/2006/relationships/tags" Target="../tags/tag822.xml"/><Relationship Id="rId62" Type="http://schemas.openxmlformats.org/officeDocument/2006/relationships/tags" Target="../tags/tag830.xml"/><Relationship Id="rId70" Type="http://schemas.openxmlformats.org/officeDocument/2006/relationships/tags" Target="../tags/tag838.xml"/><Relationship Id="rId75" Type="http://schemas.openxmlformats.org/officeDocument/2006/relationships/tags" Target="../tags/tag843.xml"/><Relationship Id="rId83" Type="http://schemas.openxmlformats.org/officeDocument/2006/relationships/tags" Target="../tags/tag851.xml"/><Relationship Id="rId88" Type="http://schemas.openxmlformats.org/officeDocument/2006/relationships/tags" Target="../tags/tag856.xml"/><Relationship Id="rId91" Type="http://schemas.openxmlformats.org/officeDocument/2006/relationships/tags" Target="../tags/tag859.xml"/><Relationship Id="rId96" Type="http://schemas.openxmlformats.org/officeDocument/2006/relationships/tags" Target="../tags/tag864.xml"/><Relationship Id="rId1" Type="http://schemas.openxmlformats.org/officeDocument/2006/relationships/tags" Target="../tags/tag769.xml"/><Relationship Id="rId6" Type="http://schemas.openxmlformats.org/officeDocument/2006/relationships/tags" Target="../tags/tag774.xml"/><Relationship Id="rId15" Type="http://schemas.openxmlformats.org/officeDocument/2006/relationships/tags" Target="../tags/tag783.xml"/><Relationship Id="rId23" Type="http://schemas.openxmlformats.org/officeDocument/2006/relationships/tags" Target="../tags/tag791.xml"/><Relationship Id="rId28" Type="http://schemas.openxmlformats.org/officeDocument/2006/relationships/tags" Target="../tags/tag796.xml"/><Relationship Id="rId36" Type="http://schemas.openxmlformats.org/officeDocument/2006/relationships/tags" Target="../tags/tag804.xml"/><Relationship Id="rId49" Type="http://schemas.openxmlformats.org/officeDocument/2006/relationships/tags" Target="../tags/tag817.xml"/><Relationship Id="rId57" Type="http://schemas.openxmlformats.org/officeDocument/2006/relationships/tags" Target="../tags/tag825.xml"/><Relationship Id="rId106" Type="http://schemas.openxmlformats.org/officeDocument/2006/relationships/image" Target="../media/image19.emf"/><Relationship Id="rId10" Type="http://schemas.openxmlformats.org/officeDocument/2006/relationships/tags" Target="../tags/tag778.xml"/><Relationship Id="rId31" Type="http://schemas.openxmlformats.org/officeDocument/2006/relationships/tags" Target="../tags/tag799.xml"/><Relationship Id="rId44" Type="http://schemas.openxmlformats.org/officeDocument/2006/relationships/tags" Target="../tags/tag812.xml"/><Relationship Id="rId52" Type="http://schemas.openxmlformats.org/officeDocument/2006/relationships/tags" Target="../tags/tag820.xml"/><Relationship Id="rId60" Type="http://schemas.openxmlformats.org/officeDocument/2006/relationships/tags" Target="../tags/tag828.xml"/><Relationship Id="rId65" Type="http://schemas.openxmlformats.org/officeDocument/2006/relationships/tags" Target="../tags/tag833.xml"/><Relationship Id="rId73" Type="http://schemas.openxmlformats.org/officeDocument/2006/relationships/tags" Target="../tags/tag841.xml"/><Relationship Id="rId78" Type="http://schemas.openxmlformats.org/officeDocument/2006/relationships/tags" Target="../tags/tag846.xml"/><Relationship Id="rId81" Type="http://schemas.openxmlformats.org/officeDocument/2006/relationships/tags" Target="../tags/tag849.xml"/><Relationship Id="rId86" Type="http://schemas.openxmlformats.org/officeDocument/2006/relationships/tags" Target="../tags/tag854.xml"/><Relationship Id="rId94" Type="http://schemas.openxmlformats.org/officeDocument/2006/relationships/tags" Target="../tags/tag862.xml"/><Relationship Id="rId99" Type="http://schemas.openxmlformats.org/officeDocument/2006/relationships/tags" Target="../tags/tag867.xml"/><Relationship Id="rId101" Type="http://schemas.openxmlformats.org/officeDocument/2006/relationships/tags" Target="../tags/tag869.xml"/><Relationship Id="rId4" Type="http://schemas.openxmlformats.org/officeDocument/2006/relationships/tags" Target="../tags/tag772.xml"/><Relationship Id="rId9" Type="http://schemas.openxmlformats.org/officeDocument/2006/relationships/tags" Target="../tags/tag777.xml"/><Relationship Id="rId13" Type="http://schemas.openxmlformats.org/officeDocument/2006/relationships/tags" Target="../tags/tag781.xml"/><Relationship Id="rId18" Type="http://schemas.openxmlformats.org/officeDocument/2006/relationships/tags" Target="../tags/tag786.xml"/><Relationship Id="rId39" Type="http://schemas.openxmlformats.org/officeDocument/2006/relationships/tags" Target="../tags/tag807.xml"/><Relationship Id="rId34" Type="http://schemas.openxmlformats.org/officeDocument/2006/relationships/tags" Target="../tags/tag802.xml"/><Relationship Id="rId50" Type="http://schemas.openxmlformats.org/officeDocument/2006/relationships/tags" Target="../tags/tag818.xml"/><Relationship Id="rId55" Type="http://schemas.openxmlformats.org/officeDocument/2006/relationships/tags" Target="../tags/tag823.xml"/><Relationship Id="rId76" Type="http://schemas.openxmlformats.org/officeDocument/2006/relationships/tags" Target="../tags/tag844.xml"/><Relationship Id="rId97" Type="http://schemas.openxmlformats.org/officeDocument/2006/relationships/tags" Target="../tags/tag865.xml"/><Relationship Id="rId104" Type="http://schemas.openxmlformats.org/officeDocument/2006/relationships/slideLayout" Target="../slideLayouts/slideLayout2.xml"/><Relationship Id="rId7" Type="http://schemas.openxmlformats.org/officeDocument/2006/relationships/tags" Target="../tags/tag775.xml"/><Relationship Id="rId71" Type="http://schemas.openxmlformats.org/officeDocument/2006/relationships/tags" Target="../tags/tag839.xml"/><Relationship Id="rId92" Type="http://schemas.openxmlformats.org/officeDocument/2006/relationships/tags" Target="../tags/tag860.xml"/><Relationship Id="rId2" Type="http://schemas.openxmlformats.org/officeDocument/2006/relationships/tags" Target="../tags/tag770.xml"/><Relationship Id="rId29" Type="http://schemas.openxmlformats.org/officeDocument/2006/relationships/tags" Target="../tags/tag797.xml"/><Relationship Id="rId24" Type="http://schemas.openxmlformats.org/officeDocument/2006/relationships/tags" Target="../tags/tag792.xml"/><Relationship Id="rId40" Type="http://schemas.openxmlformats.org/officeDocument/2006/relationships/tags" Target="../tags/tag808.xml"/><Relationship Id="rId45" Type="http://schemas.openxmlformats.org/officeDocument/2006/relationships/tags" Target="../tags/tag813.xml"/><Relationship Id="rId66" Type="http://schemas.openxmlformats.org/officeDocument/2006/relationships/tags" Target="../tags/tag834.xml"/><Relationship Id="rId87" Type="http://schemas.openxmlformats.org/officeDocument/2006/relationships/tags" Target="../tags/tag855.xml"/><Relationship Id="rId61" Type="http://schemas.openxmlformats.org/officeDocument/2006/relationships/tags" Target="../tags/tag829.xml"/><Relationship Id="rId82" Type="http://schemas.openxmlformats.org/officeDocument/2006/relationships/tags" Target="../tags/tag850.xml"/><Relationship Id="rId19" Type="http://schemas.openxmlformats.org/officeDocument/2006/relationships/tags" Target="../tags/tag787.xml"/><Relationship Id="rId14" Type="http://schemas.openxmlformats.org/officeDocument/2006/relationships/tags" Target="../tags/tag782.xml"/><Relationship Id="rId30" Type="http://schemas.openxmlformats.org/officeDocument/2006/relationships/tags" Target="../tags/tag798.xml"/><Relationship Id="rId35" Type="http://schemas.openxmlformats.org/officeDocument/2006/relationships/tags" Target="../tags/tag803.xml"/><Relationship Id="rId56" Type="http://schemas.openxmlformats.org/officeDocument/2006/relationships/tags" Target="../tags/tag824.xml"/><Relationship Id="rId77" Type="http://schemas.openxmlformats.org/officeDocument/2006/relationships/tags" Target="../tags/tag845.xml"/><Relationship Id="rId100" Type="http://schemas.openxmlformats.org/officeDocument/2006/relationships/tags" Target="../tags/tag868.xml"/><Relationship Id="rId105" Type="http://schemas.openxmlformats.org/officeDocument/2006/relationships/oleObject" Target="../embeddings/oleObject181.bin"/><Relationship Id="rId8" Type="http://schemas.openxmlformats.org/officeDocument/2006/relationships/tags" Target="../tags/tag776.xml"/><Relationship Id="rId51" Type="http://schemas.openxmlformats.org/officeDocument/2006/relationships/tags" Target="../tags/tag819.xml"/><Relationship Id="rId72" Type="http://schemas.openxmlformats.org/officeDocument/2006/relationships/tags" Target="../tags/tag840.xml"/><Relationship Id="rId93" Type="http://schemas.openxmlformats.org/officeDocument/2006/relationships/tags" Target="../tags/tag861.xml"/><Relationship Id="rId98" Type="http://schemas.openxmlformats.org/officeDocument/2006/relationships/tags" Target="../tags/tag866.xml"/><Relationship Id="rId3" Type="http://schemas.openxmlformats.org/officeDocument/2006/relationships/tags" Target="../tags/tag771.xml"/><Relationship Id="rId25" Type="http://schemas.openxmlformats.org/officeDocument/2006/relationships/tags" Target="../tags/tag793.xml"/><Relationship Id="rId46" Type="http://schemas.openxmlformats.org/officeDocument/2006/relationships/tags" Target="../tags/tag814.xml"/><Relationship Id="rId67" Type="http://schemas.openxmlformats.org/officeDocument/2006/relationships/tags" Target="../tags/tag835.xml"/></Relationships>
</file>

<file path=ppt/slides/_rels/slide143.xml.rels><?xml version="1.0" encoding="UTF-8" standalone="yes"?>
<Relationships xmlns="http://schemas.openxmlformats.org/package/2006/relationships"><Relationship Id="rId26" Type="http://schemas.openxmlformats.org/officeDocument/2006/relationships/tags" Target="../tags/tag897.xml"/><Relationship Id="rId21" Type="http://schemas.openxmlformats.org/officeDocument/2006/relationships/tags" Target="../tags/tag892.xml"/><Relationship Id="rId42" Type="http://schemas.openxmlformats.org/officeDocument/2006/relationships/tags" Target="../tags/tag913.xml"/><Relationship Id="rId47" Type="http://schemas.openxmlformats.org/officeDocument/2006/relationships/tags" Target="../tags/tag918.xml"/><Relationship Id="rId63" Type="http://schemas.openxmlformats.org/officeDocument/2006/relationships/tags" Target="../tags/tag934.xml"/><Relationship Id="rId68" Type="http://schemas.openxmlformats.org/officeDocument/2006/relationships/tags" Target="../tags/tag939.xml"/><Relationship Id="rId84" Type="http://schemas.openxmlformats.org/officeDocument/2006/relationships/tags" Target="../tags/tag955.xml"/><Relationship Id="rId89" Type="http://schemas.openxmlformats.org/officeDocument/2006/relationships/tags" Target="../tags/tag960.xml"/><Relationship Id="rId16" Type="http://schemas.openxmlformats.org/officeDocument/2006/relationships/tags" Target="../tags/tag887.xml"/><Relationship Id="rId107" Type="http://schemas.openxmlformats.org/officeDocument/2006/relationships/image" Target="../media/image19.emf"/><Relationship Id="rId11" Type="http://schemas.openxmlformats.org/officeDocument/2006/relationships/tags" Target="../tags/tag882.xml"/><Relationship Id="rId32" Type="http://schemas.openxmlformats.org/officeDocument/2006/relationships/tags" Target="../tags/tag903.xml"/><Relationship Id="rId37" Type="http://schemas.openxmlformats.org/officeDocument/2006/relationships/tags" Target="../tags/tag908.xml"/><Relationship Id="rId53" Type="http://schemas.openxmlformats.org/officeDocument/2006/relationships/tags" Target="../tags/tag924.xml"/><Relationship Id="rId58" Type="http://schemas.openxmlformats.org/officeDocument/2006/relationships/tags" Target="../tags/tag929.xml"/><Relationship Id="rId74" Type="http://schemas.openxmlformats.org/officeDocument/2006/relationships/tags" Target="../tags/tag945.xml"/><Relationship Id="rId79" Type="http://schemas.openxmlformats.org/officeDocument/2006/relationships/tags" Target="../tags/tag950.xml"/><Relationship Id="rId102" Type="http://schemas.openxmlformats.org/officeDocument/2006/relationships/tags" Target="../tags/tag973.xml"/><Relationship Id="rId5" Type="http://schemas.openxmlformats.org/officeDocument/2006/relationships/tags" Target="../tags/tag876.xml"/><Relationship Id="rId90" Type="http://schemas.openxmlformats.org/officeDocument/2006/relationships/tags" Target="../tags/tag961.xml"/><Relationship Id="rId95" Type="http://schemas.openxmlformats.org/officeDocument/2006/relationships/tags" Target="../tags/tag966.xml"/><Relationship Id="rId22" Type="http://schemas.openxmlformats.org/officeDocument/2006/relationships/tags" Target="../tags/tag893.xml"/><Relationship Id="rId27" Type="http://schemas.openxmlformats.org/officeDocument/2006/relationships/tags" Target="../tags/tag898.xml"/><Relationship Id="rId43" Type="http://schemas.openxmlformats.org/officeDocument/2006/relationships/tags" Target="../tags/tag914.xml"/><Relationship Id="rId48" Type="http://schemas.openxmlformats.org/officeDocument/2006/relationships/tags" Target="../tags/tag919.xml"/><Relationship Id="rId64" Type="http://schemas.openxmlformats.org/officeDocument/2006/relationships/tags" Target="../tags/tag935.xml"/><Relationship Id="rId69" Type="http://schemas.openxmlformats.org/officeDocument/2006/relationships/tags" Target="../tags/tag940.xml"/><Relationship Id="rId80" Type="http://schemas.openxmlformats.org/officeDocument/2006/relationships/tags" Target="../tags/tag951.xml"/><Relationship Id="rId85" Type="http://schemas.openxmlformats.org/officeDocument/2006/relationships/tags" Target="../tags/tag956.xml"/><Relationship Id="rId12" Type="http://schemas.openxmlformats.org/officeDocument/2006/relationships/tags" Target="../tags/tag883.xml"/><Relationship Id="rId17" Type="http://schemas.openxmlformats.org/officeDocument/2006/relationships/tags" Target="../tags/tag888.xml"/><Relationship Id="rId33" Type="http://schemas.openxmlformats.org/officeDocument/2006/relationships/tags" Target="../tags/tag904.xml"/><Relationship Id="rId38" Type="http://schemas.openxmlformats.org/officeDocument/2006/relationships/tags" Target="../tags/tag909.xml"/><Relationship Id="rId59" Type="http://schemas.openxmlformats.org/officeDocument/2006/relationships/tags" Target="../tags/tag930.xml"/><Relationship Id="rId103" Type="http://schemas.openxmlformats.org/officeDocument/2006/relationships/tags" Target="../tags/tag974.xml"/><Relationship Id="rId20" Type="http://schemas.openxmlformats.org/officeDocument/2006/relationships/tags" Target="../tags/tag891.xml"/><Relationship Id="rId41" Type="http://schemas.openxmlformats.org/officeDocument/2006/relationships/tags" Target="../tags/tag912.xml"/><Relationship Id="rId54" Type="http://schemas.openxmlformats.org/officeDocument/2006/relationships/tags" Target="../tags/tag925.xml"/><Relationship Id="rId62" Type="http://schemas.openxmlformats.org/officeDocument/2006/relationships/tags" Target="../tags/tag933.xml"/><Relationship Id="rId70" Type="http://schemas.openxmlformats.org/officeDocument/2006/relationships/tags" Target="../tags/tag941.xml"/><Relationship Id="rId75" Type="http://schemas.openxmlformats.org/officeDocument/2006/relationships/tags" Target="../tags/tag946.xml"/><Relationship Id="rId83" Type="http://schemas.openxmlformats.org/officeDocument/2006/relationships/tags" Target="../tags/tag954.xml"/><Relationship Id="rId88" Type="http://schemas.openxmlformats.org/officeDocument/2006/relationships/tags" Target="../tags/tag959.xml"/><Relationship Id="rId91" Type="http://schemas.openxmlformats.org/officeDocument/2006/relationships/tags" Target="../tags/tag962.xml"/><Relationship Id="rId96" Type="http://schemas.openxmlformats.org/officeDocument/2006/relationships/tags" Target="../tags/tag967.xml"/><Relationship Id="rId1" Type="http://schemas.openxmlformats.org/officeDocument/2006/relationships/tags" Target="../tags/tag872.xml"/><Relationship Id="rId6" Type="http://schemas.openxmlformats.org/officeDocument/2006/relationships/tags" Target="../tags/tag877.xml"/><Relationship Id="rId15" Type="http://schemas.openxmlformats.org/officeDocument/2006/relationships/tags" Target="../tags/tag886.xml"/><Relationship Id="rId23" Type="http://schemas.openxmlformats.org/officeDocument/2006/relationships/tags" Target="../tags/tag894.xml"/><Relationship Id="rId28" Type="http://schemas.openxmlformats.org/officeDocument/2006/relationships/tags" Target="../tags/tag899.xml"/><Relationship Id="rId36" Type="http://schemas.openxmlformats.org/officeDocument/2006/relationships/tags" Target="../tags/tag907.xml"/><Relationship Id="rId49" Type="http://schemas.openxmlformats.org/officeDocument/2006/relationships/tags" Target="../tags/tag920.xml"/><Relationship Id="rId57" Type="http://schemas.openxmlformats.org/officeDocument/2006/relationships/tags" Target="../tags/tag928.xml"/><Relationship Id="rId106" Type="http://schemas.openxmlformats.org/officeDocument/2006/relationships/oleObject" Target="../embeddings/oleObject182.bin"/><Relationship Id="rId10" Type="http://schemas.openxmlformats.org/officeDocument/2006/relationships/tags" Target="../tags/tag881.xml"/><Relationship Id="rId31" Type="http://schemas.openxmlformats.org/officeDocument/2006/relationships/tags" Target="../tags/tag902.xml"/><Relationship Id="rId44" Type="http://schemas.openxmlformats.org/officeDocument/2006/relationships/tags" Target="../tags/tag915.xml"/><Relationship Id="rId52" Type="http://schemas.openxmlformats.org/officeDocument/2006/relationships/tags" Target="../tags/tag923.xml"/><Relationship Id="rId60" Type="http://schemas.openxmlformats.org/officeDocument/2006/relationships/tags" Target="../tags/tag931.xml"/><Relationship Id="rId65" Type="http://schemas.openxmlformats.org/officeDocument/2006/relationships/tags" Target="../tags/tag936.xml"/><Relationship Id="rId73" Type="http://schemas.openxmlformats.org/officeDocument/2006/relationships/tags" Target="../tags/tag944.xml"/><Relationship Id="rId78" Type="http://schemas.openxmlformats.org/officeDocument/2006/relationships/tags" Target="../tags/tag949.xml"/><Relationship Id="rId81" Type="http://schemas.openxmlformats.org/officeDocument/2006/relationships/tags" Target="../tags/tag952.xml"/><Relationship Id="rId86" Type="http://schemas.openxmlformats.org/officeDocument/2006/relationships/tags" Target="../tags/tag957.xml"/><Relationship Id="rId94" Type="http://schemas.openxmlformats.org/officeDocument/2006/relationships/tags" Target="../tags/tag965.xml"/><Relationship Id="rId99" Type="http://schemas.openxmlformats.org/officeDocument/2006/relationships/tags" Target="../tags/tag970.xml"/><Relationship Id="rId101" Type="http://schemas.openxmlformats.org/officeDocument/2006/relationships/tags" Target="../tags/tag972.xml"/><Relationship Id="rId4" Type="http://schemas.openxmlformats.org/officeDocument/2006/relationships/tags" Target="../tags/tag875.xml"/><Relationship Id="rId9" Type="http://schemas.openxmlformats.org/officeDocument/2006/relationships/tags" Target="../tags/tag880.xml"/><Relationship Id="rId13" Type="http://schemas.openxmlformats.org/officeDocument/2006/relationships/tags" Target="../tags/tag884.xml"/><Relationship Id="rId18" Type="http://schemas.openxmlformats.org/officeDocument/2006/relationships/tags" Target="../tags/tag889.xml"/><Relationship Id="rId39" Type="http://schemas.openxmlformats.org/officeDocument/2006/relationships/tags" Target="../tags/tag910.xml"/><Relationship Id="rId34" Type="http://schemas.openxmlformats.org/officeDocument/2006/relationships/tags" Target="../tags/tag905.xml"/><Relationship Id="rId50" Type="http://schemas.openxmlformats.org/officeDocument/2006/relationships/tags" Target="../tags/tag921.xml"/><Relationship Id="rId55" Type="http://schemas.openxmlformats.org/officeDocument/2006/relationships/tags" Target="../tags/tag926.xml"/><Relationship Id="rId76" Type="http://schemas.openxmlformats.org/officeDocument/2006/relationships/tags" Target="../tags/tag947.xml"/><Relationship Id="rId97" Type="http://schemas.openxmlformats.org/officeDocument/2006/relationships/tags" Target="../tags/tag968.xml"/><Relationship Id="rId104" Type="http://schemas.openxmlformats.org/officeDocument/2006/relationships/tags" Target="../tags/tag975.xml"/><Relationship Id="rId7" Type="http://schemas.openxmlformats.org/officeDocument/2006/relationships/tags" Target="../tags/tag878.xml"/><Relationship Id="rId71" Type="http://schemas.openxmlformats.org/officeDocument/2006/relationships/tags" Target="../tags/tag942.xml"/><Relationship Id="rId92" Type="http://schemas.openxmlformats.org/officeDocument/2006/relationships/tags" Target="../tags/tag963.xml"/><Relationship Id="rId2" Type="http://schemas.openxmlformats.org/officeDocument/2006/relationships/tags" Target="../tags/tag873.xml"/><Relationship Id="rId29" Type="http://schemas.openxmlformats.org/officeDocument/2006/relationships/tags" Target="../tags/tag900.xml"/><Relationship Id="rId24" Type="http://schemas.openxmlformats.org/officeDocument/2006/relationships/tags" Target="../tags/tag895.xml"/><Relationship Id="rId40" Type="http://schemas.openxmlformats.org/officeDocument/2006/relationships/tags" Target="../tags/tag911.xml"/><Relationship Id="rId45" Type="http://schemas.openxmlformats.org/officeDocument/2006/relationships/tags" Target="../tags/tag916.xml"/><Relationship Id="rId66" Type="http://schemas.openxmlformats.org/officeDocument/2006/relationships/tags" Target="../tags/tag937.xml"/><Relationship Id="rId87" Type="http://schemas.openxmlformats.org/officeDocument/2006/relationships/tags" Target="../tags/tag958.xml"/><Relationship Id="rId61" Type="http://schemas.openxmlformats.org/officeDocument/2006/relationships/tags" Target="../tags/tag932.xml"/><Relationship Id="rId82" Type="http://schemas.openxmlformats.org/officeDocument/2006/relationships/tags" Target="../tags/tag953.xml"/><Relationship Id="rId19" Type="http://schemas.openxmlformats.org/officeDocument/2006/relationships/tags" Target="../tags/tag890.xml"/><Relationship Id="rId14" Type="http://schemas.openxmlformats.org/officeDocument/2006/relationships/tags" Target="../tags/tag885.xml"/><Relationship Id="rId30" Type="http://schemas.openxmlformats.org/officeDocument/2006/relationships/tags" Target="../tags/tag901.xml"/><Relationship Id="rId35" Type="http://schemas.openxmlformats.org/officeDocument/2006/relationships/tags" Target="../tags/tag906.xml"/><Relationship Id="rId56" Type="http://schemas.openxmlformats.org/officeDocument/2006/relationships/tags" Target="../tags/tag927.xml"/><Relationship Id="rId77" Type="http://schemas.openxmlformats.org/officeDocument/2006/relationships/tags" Target="../tags/tag948.xml"/><Relationship Id="rId100" Type="http://schemas.openxmlformats.org/officeDocument/2006/relationships/tags" Target="../tags/tag971.xml"/><Relationship Id="rId105" Type="http://schemas.openxmlformats.org/officeDocument/2006/relationships/slideLayout" Target="../slideLayouts/slideLayout2.xml"/><Relationship Id="rId8" Type="http://schemas.openxmlformats.org/officeDocument/2006/relationships/tags" Target="../tags/tag879.xml"/><Relationship Id="rId51" Type="http://schemas.openxmlformats.org/officeDocument/2006/relationships/tags" Target="../tags/tag922.xml"/><Relationship Id="rId72" Type="http://schemas.openxmlformats.org/officeDocument/2006/relationships/tags" Target="../tags/tag943.xml"/><Relationship Id="rId93" Type="http://schemas.openxmlformats.org/officeDocument/2006/relationships/tags" Target="../tags/tag964.xml"/><Relationship Id="rId98" Type="http://schemas.openxmlformats.org/officeDocument/2006/relationships/tags" Target="../tags/tag969.xml"/><Relationship Id="rId3" Type="http://schemas.openxmlformats.org/officeDocument/2006/relationships/tags" Target="../tags/tag874.xml"/><Relationship Id="rId25" Type="http://schemas.openxmlformats.org/officeDocument/2006/relationships/tags" Target="../tags/tag896.xml"/><Relationship Id="rId46" Type="http://schemas.openxmlformats.org/officeDocument/2006/relationships/tags" Target="../tags/tag917.xml"/><Relationship Id="rId67" Type="http://schemas.openxmlformats.org/officeDocument/2006/relationships/tags" Target="../tags/tag938.xml"/></Relationships>
</file>

<file path=ppt/slides/_rels/slide14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slideLayout" Target="../slideLayouts/slideLayout2.xml"/><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tags" Target="../tags/tag977.xml"/><Relationship Id="rId1" Type="http://schemas.openxmlformats.org/officeDocument/2006/relationships/tags" Target="../tags/tag976.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oleObject" Target="../embeddings/oleObject183.bin"/><Relationship Id="rId10" Type="http://schemas.openxmlformats.org/officeDocument/2006/relationships/image" Target="../media/image98.png"/><Relationship Id="rId4" Type="http://schemas.openxmlformats.org/officeDocument/2006/relationships/notesSlide" Target="../notesSlides/notesSlide91.xml"/><Relationship Id="rId9" Type="http://schemas.openxmlformats.org/officeDocument/2006/relationships/image" Target="../media/image97.png"/><Relationship Id="rId14" Type="http://schemas.openxmlformats.org/officeDocument/2006/relationships/image" Target="../media/image102.png"/></Relationships>
</file>

<file path=ppt/slides/_rels/slide145.xml.rels><?xml version="1.0" encoding="UTF-8" standalone="yes"?>
<Relationships xmlns="http://schemas.openxmlformats.org/package/2006/relationships"><Relationship Id="rId8" Type="http://schemas.openxmlformats.org/officeDocument/2006/relationships/image" Target="../media/image656.png"/><Relationship Id="rId13" Type="http://schemas.openxmlformats.org/officeDocument/2006/relationships/image" Target="../media/image660.png"/><Relationship Id="rId3" Type="http://schemas.openxmlformats.org/officeDocument/2006/relationships/slideLayout" Target="../slideLayouts/slideLayout2.xml"/><Relationship Id="rId7" Type="http://schemas.openxmlformats.org/officeDocument/2006/relationships/image" Target="../media/image655.png"/><Relationship Id="rId12" Type="http://schemas.microsoft.com/office/2007/relationships/hdphoto" Target="../media/hdphoto73.wdp"/><Relationship Id="rId2" Type="http://schemas.openxmlformats.org/officeDocument/2006/relationships/tags" Target="../tags/tag979.xml"/><Relationship Id="rId1" Type="http://schemas.openxmlformats.org/officeDocument/2006/relationships/tags" Target="../tags/tag978.xml"/><Relationship Id="rId6" Type="http://schemas.openxmlformats.org/officeDocument/2006/relationships/image" Target="../media/image654.png"/><Relationship Id="rId11" Type="http://schemas.openxmlformats.org/officeDocument/2006/relationships/image" Target="../media/image659.png"/><Relationship Id="rId5" Type="http://schemas.openxmlformats.org/officeDocument/2006/relationships/oleObject" Target="../embeddings/oleObject184.bin"/><Relationship Id="rId10" Type="http://schemas.openxmlformats.org/officeDocument/2006/relationships/image" Target="../media/image658.png"/><Relationship Id="rId4" Type="http://schemas.openxmlformats.org/officeDocument/2006/relationships/notesSlide" Target="../notesSlides/notesSlide92.xml"/><Relationship Id="rId9" Type="http://schemas.openxmlformats.org/officeDocument/2006/relationships/image" Target="../media/image657.png"/></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Layout" Target="../slideLayouts/slideLayout2.xml"/><Relationship Id="rId1" Type="http://schemas.openxmlformats.org/officeDocument/2006/relationships/tags" Target="../tags/tag980.xml"/><Relationship Id="rId4" Type="http://schemas.openxmlformats.org/officeDocument/2006/relationships/image" Target="../media/image20.emf"/></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Layout" Target="../slideLayouts/slideLayout2.xml"/><Relationship Id="rId1" Type="http://schemas.openxmlformats.org/officeDocument/2006/relationships/tags" Target="../tags/tag981.xml"/><Relationship Id="rId4" Type="http://schemas.openxmlformats.org/officeDocument/2006/relationships/image" Target="../media/image20.emf"/></Relationships>
</file>

<file path=ppt/slides/_rels/slide148.xml.rels><?xml version="1.0" encoding="UTF-8" standalone="yes"?>
<Relationships xmlns="http://schemas.openxmlformats.org/package/2006/relationships"><Relationship Id="rId8" Type="http://schemas.openxmlformats.org/officeDocument/2006/relationships/slide" Target="slide151.xml"/><Relationship Id="rId3" Type="http://schemas.openxmlformats.org/officeDocument/2006/relationships/slideLayout" Target="../slideLayouts/slideLayout6.xml"/><Relationship Id="rId7" Type="http://schemas.openxmlformats.org/officeDocument/2006/relationships/slide" Target="slide150.xml"/><Relationship Id="rId2" Type="http://schemas.openxmlformats.org/officeDocument/2006/relationships/tags" Target="../tags/tag983.xml"/><Relationship Id="rId1" Type="http://schemas.openxmlformats.org/officeDocument/2006/relationships/tags" Target="../tags/tag982.xml"/><Relationship Id="rId6" Type="http://schemas.openxmlformats.org/officeDocument/2006/relationships/image" Target="../media/image19.emf"/><Relationship Id="rId5" Type="http://schemas.openxmlformats.org/officeDocument/2006/relationships/oleObject" Target="../embeddings/oleObject187.bin"/><Relationship Id="rId10" Type="http://schemas.openxmlformats.org/officeDocument/2006/relationships/slide" Target="slide148.xml"/><Relationship Id="rId4" Type="http://schemas.openxmlformats.org/officeDocument/2006/relationships/notesSlide" Target="../notesSlides/notesSlide93.xml"/><Relationship Id="rId9" Type="http://schemas.openxmlformats.org/officeDocument/2006/relationships/slide" Target="slide161.xml"/></Relationships>
</file>

<file path=ppt/slides/_rels/slide1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86.xml"/><Relationship Id="rId7" Type="http://schemas.openxmlformats.org/officeDocument/2006/relationships/image" Target="../media/image17.emf"/><Relationship Id="rId2" Type="http://schemas.openxmlformats.org/officeDocument/2006/relationships/tags" Target="../tags/tag985.xml"/><Relationship Id="rId1" Type="http://schemas.openxmlformats.org/officeDocument/2006/relationships/tags" Target="../tags/tag984.xml"/><Relationship Id="rId6" Type="http://schemas.openxmlformats.org/officeDocument/2006/relationships/oleObject" Target="../embeddings/oleObject188.bin"/><Relationship Id="rId5" Type="http://schemas.openxmlformats.org/officeDocument/2006/relationships/notesSlide" Target="../notesSlides/notesSlide94.xml"/><Relationship Id="rId4"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182.xml"/><Relationship Id="rId3" Type="http://schemas.openxmlformats.org/officeDocument/2006/relationships/slideLayout" Target="../slideLayouts/slideLayout6.xml"/><Relationship Id="rId7" Type="http://schemas.openxmlformats.org/officeDocument/2006/relationships/slide" Target="slide3.xml"/><Relationship Id="rId12" Type="http://schemas.openxmlformats.org/officeDocument/2006/relationships/slide" Target="slide149.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image" Target="../media/image19.emf"/><Relationship Id="rId11" Type="http://schemas.openxmlformats.org/officeDocument/2006/relationships/slide" Target="slide139.xml"/><Relationship Id="rId5" Type="http://schemas.openxmlformats.org/officeDocument/2006/relationships/oleObject" Target="../embeddings/oleObject56.bin"/><Relationship Id="rId10" Type="http://schemas.openxmlformats.org/officeDocument/2006/relationships/slide" Target="slide51.xml"/><Relationship Id="rId4" Type="http://schemas.openxmlformats.org/officeDocument/2006/relationships/notesSlide" Target="../notesSlides/notesSlide8.xml"/><Relationship Id="rId9" Type="http://schemas.openxmlformats.org/officeDocument/2006/relationships/slide" Target="slide26.xml"/><Relationship Id="rId14" Type="http://schemas.openxmlformats.org/officeDocument/2006/relationships/slide" Target="slide203.xml"/></Relationships>
</file>

<file path=ppt/slides/_rels/slide1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89.xml"/><Relationship Id="rId7" Type="http://schemas.openxmlformats.org/officeDocument/2006/relationships/image" Target="../media/image17.emf"/><Relationship Id="rId2" Type="http://schemas.openxmlformats.org/officeDocument/2006/relationships/tags" Target="../tags/tag988.xml"/><Relationship Id="rId1" Type="http://schemas.openxmlformats.org/officeDocument/2006/relationships/tags" Target="../tags/tag987.xml"/><Relationship Id="rId6" Type="http://schemas.openxmlformats.org/officeDocument/2006/relationships/oleObject" Target="../embeddings/oleObject189.bin"/><Relationship Id="rId5" Type="http://schemas.openxmlformats.org/officeDocument/2006/relationships/notesSlide" Target="../notesSlides/notesSlide95.xml"/><Relationship Id="rId4" Type="http://schemas.openxmlformats.org/officeDocument/2006/relationships/slideLayout" Target="../slideLayouts/slideLayout27.xml"/></Relationships>
</file>

<file path=ppt/slides/_rels/slide15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992.xml"/><Relationship Id="rId7" Type="http://schemas.openxmlformats.org/officeDocument/2006/relationships/image" Target="../media/image17.emf"/><Relationship Id="rId2" Type="http://schemas.openxmlformats.org/officeDocument/2006/relationships/tags" Target="../tags/tag991.xml"/><Relationship Id="rId1" Type="http://schemas.openxmlformats.org/officeDocument/2006/relationships/tags" Target="../tags/tag990.xml"/><Relationship Id="rId6" Type="http://schemas.openxmlformats.org/officeDocument/2006/relationships/oleObject" Target="../embeddings/oleObject190.bin"/><Relationship Id="rId5" Type="http://schemas.openxmlformats.org/officeDocument/2006/relationships/notesSlide" Target="../notesSlides/notesSlide96.xml"/><Relationship Id="rId4" Type="http://schemas.openxmlformats.org/officeDocument/2006/relationships/slideLayout" Target="../slideLayouts/slideLayout27.xml"/></Relationships>
</file>

<file path=ppt/slides/_rels/slide152.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5.svg"/><Relationship Id="rId3" Type="http://schemas.openxmlformats.org/officeDocument/2006/relationships/slideLayout" Target="../slideLayouts/slideLayout29.xml"/><Relationship Id="rId7" Type="http://schemas.microsoft.com/office/2007/relationships/hdphoto" Target="../media/hdphoto74.wdp"/><Relationship Id="rId12" Type="http://schemas.openxmlformats.org/officeDocument/2006/relationships/image" Target="../media/image664.png"/><Relationship Id="rId2" Type="http://schemas.openxmlformats.org/officeDocument/2006/relationships/tags" Target="../tags/tag994.xml"/><Relationship Id="rId16" Type="http://schemas.openxmlformats.org/officeDocument/2006/relationships/image" Target="../media/image668.svg"/><Relationship Id="rId1" Type="http://schemas.openxmlformats.org/officeDocument/2006/relationships/tags" Target="../tags/tag993.xml"/><Relationship Id="rId6" Type="http://schemas.openxmlformats.org/officeDocument/2006/relationships/image" Target="../media/image661.png"/><Relationship Id="rId11" Type="http://schemas.microsoft.com/office/2007/relationships/hdphoto" Target="../media/hdphoto76.wdp"/><Relationship Id="rId5" Type="http://schemas.openxmlformats.org/officeDocument/2006/relationships/oleObject" Target="../embeddings/oleObject191.bin"/><Relationship Id="rId15" Type="http://schemas.openxmlformats.org/officeDocument/2006/relationships/image" Target="../media/image667.png"/><Relationship Id="rId10" Type="http://schemas.openxmlformats.org/officeDocument/2006/relationships/image" Target="../media/image663.png"/><Relationship Id="rId4" Type="http://schemas.openxmlformats.org/officeDocument/2006/relationships/notesSlide" Target="../notesSlides/notesSlide97.xml"/><Relationship Id="rId9" Type="http://schemas.microsoft.com/office/2007/relationships/hdphoto" Target="../media/hdphoto75.wdp"/><Relationship Id="rId14" Type="http://schemas.openxmlformats.org/officeDocument/2006/relationships/image" Target="../media/image666.jpeg"/></Relationships>
</file>

<file path=ppt/slides/_rels/slide153.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5.svg"/><Relationship Id="rId3" Type="http://schemas.openxmlformats.org/officeDocument/2006/relationships/slideLayout" Target="../slideLayouts/slideLayout29.xml"/><Relationship Id="rId7" Type="http://schemas.microsoft.com/office/2007/relationships/hdphoto" Target="../media/hdphoto74.wdp"/><Relationship Id="rId12" Type="http://schemas.openxmlformats.org/officeDocument/2006/relationships/image" Target="../media/image664.png"/><Relationship Id="rId2" Type="http://schemas.openxmlformats.org/officeDocument/2006/relationships/tags" Target="../tags/tag996.xml"/><Relationship Id="rId16" Type="http://schemas.openxmlformats.org/officeDocument/2006/relationships/image" Target="../media/image669.jpeg"/><Relationship Id="rId1" Type="http://schemas.openxmlformats.org/officeDocument/2006/relationships/tags" Target="../tags/tag995.xml"/><Relationship Id="rId6" Type="http://schemas.openxmlformats.org/officeDocument/2006/relationships/image" Target="../media/image661.png"/><Relationship Id="rId11" Type="http://schemas.microsoft.com/office/2007/relationships/hdphoto" Target="../media/hdphoto76.wdp"/><Relationship Id="rId5" Type="http://schemas.openxmlformats.org/officeDocument/2006/relationships/oleObject" Target="../embeddings/oleObject192.bin"/><Relationship Id="rId15" Type="http://schemas.openxmlformats.org/officeDocument/2006/relationships/image" Target="../media/image668.svg"/><Relationship Id="rId10" Type="http://schemas.openxmlformats.org/officeDocument/2006/relationships/image" Target="../media/image663.png"/><Relationship Id="rId4" Type="http://schemas.openxmlformats.org/officeDocument/2006/relationships/notesSlide" Target="../notesSlides/notesSlide98.xml"/><Relationship Id="rId9" Type="http://schemas.microsoft.com/office/2007/relationships/hdphoto" Target="../media/hdphoto75.wdp"/><Relationship Id="rId14" Type="http://schemas.openxmlformats.org/officeDocument/2006/relationships/image" Target="../media/image667.png"/></Relationships>
</file>

<file path=ppt/slides/_rels/slide154.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5.svg"/><Relationship Id="rId3" Type="http://schemas.openxmlformats.org/officeDocument/2006/relationships/slideLayout" Target="../slideLayouts/slideLayout29.xml"/><Relationship Id="rId7" Type="http://schemas.microsoft.com/office/2007/relationships/hdphoto" Target="../media/hdphoto74.wdp"/><Relationship Id="rId12" Type="http://schemas.openxmlformats.org/officeDocument/2006/relationships/image" Target="../media/image664.png"/><Relationship Id="rId2" Type="http://schemas.openxmlformats.org/officeDocument/2006/relationships/tags" Target="../tags/tag998.xml"/><Relationship Id="rId16" Type="http://schemas.openxmlformats.org/officeDocument/2006/relationships/image" Target="../media/image670.png"/><Relationship Id="rId1" Type="http://schemas.openxmlformats.org/officeDocument/2006/relationships/tags" Target="../tags/tag997.xml"/><Relationship Id="rId6" Type="http://schemas.openxmlformats.org/officeDocument/2006/relationships/image" Target="../media/image661.png"/><Relationship Id="rId11" Type="http://schemas.microsoft.com/office/2007/relationships/hdphoto" Target="../media/hdphoto76.wdp"/><Relationship Id="rId5" Type="http://schemas.openxmlformats.org/officeDocument/2006/relationships/oleObject" Target="../embeddings/oleObject193.bin"/><Relationship Id="rId15" Type="http://schemas.openxmlformats.org/officeDocument/2006/relationships/image" Target="../media/image668.svg"/><Relationship Id="rId10" Type="http://schemas.openxmlformats.org/officeDocument/2006/relationships/image" Target="../media/image663.png"/><Relationship Id="rId4" Type="http://schemas.openxmlformats.org/officeDocument/2006/relationships/notesSlide" Target="../notesSlides/notesSlide99.xml"/><Relationship Id="rId9" Type="http://schemas.microsoft.com/office/2007/relationships/hdphoto" Target="../media/hdphoto75.wdp"/><Relationship Id="rId14" Type="http://schemas.openxmlformats.org/officeDocument/2006/relationships/image" Target="../media/image667.png"/></Relationships>
</file>

<file path=ppt/slides/_rels/slide155.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5.svg"/><Relationship Id="rId3" Type="http://schemas.openxmlformats.org/officeDocument/2006/relationships/slideLayout" Target="../slideLayouts/slideLayout29.xml"/><Relationship Id="rId7" Type="http://schemas.microsoft.com/office/2007/relationships/hdphoto" Target="../media/hdphoto74.wdp"/><Relationship Id="rId12" Type="http://schemas.openxmlformats.org/officeDocument/2006/relationships/image" Target="../media/image664.png"/><Relationship Id="rId2" Type="http://schemas.openxmlformats.org/officeDocument/2006/relationships/tags" Target="../tags/tag1000.xml"/><Relationship Id="rId16" Type="http://schemas.openxmlformats.org/officeDocument/2006/relationships/image" Target="../media/image671.jpeg"/><Relationship Id="rId1" Type="http://schemas.openxmlformats.org/officeDocument/2006/relationships/tags" Target="../tags/tag999.xml"/><Relationship Id="rId6" Type="http://schemas.openxmlformats.org/officeDocument/2006/relationships/image" Target="../media/image661.png"/><Relationship Id="rId11" Type="http://schemas.microsoft.com/office/2007/relationships/hdphoto" Target="../media/hdphoto76.wdp"/><Relationship Id="rId5" Type="http://schemas.openxmlformats.org/officeDocument/2006/relationships/oleObject" Target="../embeddings/oleObject194.bin"/><Relationship Id="rId15" Type="http://schemas.openxmlformats.org/officeDocument/2006/relationships/image" Target="../media/image668.svg"/><Relationship Id="rId10" Type="http://schemas.openxmlformats.org/officeDocument/2006/relationships/image" Target="../media/image663.png"/><Relationship Id="rId4" Type="http://schemas.openxmlformats.org/officeDocument/2006/relationships/notesSlide" Target="../notesSlides/notesSlide100.xml"/><Relationship Id="rId9" Type="http://schemas.microsoft.com/office/2007/relationships/hdphoto" Target="../media/hdphoto75.wdp"/><Relationship Id="rId14" Type="http://schemas.openxmlformats.org/officeDocument/2006/relationships/image" Target="../media/image667.png"/></Relationships>
</file>

<file path=ppt/slides/_rels/slide156.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5.svg"/><Relationship Id="rId3" Type="http://schemas.openxmlformats.org/officeDocument/2006/relationships/slideLayout" Target="../slideLayouts/slideLayout29.xml"/><Relationship Id="rId7" Type="http://schemas.microsoft.com/office/2007/relationships/hdphoto" Target="../media/hdphoto74.wdp"/><Relationship Id="rId12" Type="http://schemas.openxmlformats.org/officeDocument/2006/relationships/image" Target="../media/image664.png"/><Relationship Id="rId2" Type="http://schemas.openxmlformats.org/officeDocument/2006/relationships/tags" Target="../tags/tag1002.xml"/><Relationship Id="rId16" Type="http://schemas.openxmlformats.org/officeDocument/2006/relationships/image" Target="../media/image672.jpeg"/><Relationship Id="rId1" Type="http://schemas.openxmlformats.org/officeDocument/2006/relationships/tags" Target="../tags/tag1001.xml"/><Relationship Id="rId6" Type="http://schemas.openxmlformats.org/officeDocument/2006/relationships/image" Target="../media/image661.png"/><Relationship Id="rId11" Type="http://schemas.microsoft.com/office/2007/relationships/hdphoto" Target="../media/hdphoto76.wdp"/><Relationship Id="rId5" Type="http://schemas.openxmlformats.org/officeDocument/2006/relationships/oleObject" Target="../embeddings/oleObject195.bin"/><Relationship Id="rId15" Type="http://schemas.openxmlformats.org/officeDocument/2006/relationships/image" Target="../media/image668.svg"/><Relationship Id="rId10" Type="http://schemas.openxmlformats.org/officeDocument/2006/relationships/image" Target="../media/image663.png"/><Relationship Id="rId4" Type="http://schemas.openxmlformats.org/officeDocument/2006/relationships/notesSlide" Target="../notesSlides/notesSlide101.xml"/><Relationship Id="rId9" Type="http://schemas.microsoft.com/office/2007/relationships/hdphoto" Target="../media/hdphoto75.wdp"/><Relationship Id="rId14" Type="http://schemas.openxmlformats.org/officeDocument/2006/relationships/image" Target="../media/image667.png"/></Relationships>
</file>

<file path=ppt/slides/_rels/slide157.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5.svg"/><Relationship Id="rId3" Type="http://schemas.openxmlformats.org/officeDocument/2006/relationships/slideLayout" Target="../slideLayouts/slideLayout29.xml"/><Relationship Id="rId7" Type="http://schemas.microsoft.com/office/2007/relationships/hdphoto" Target="../media/hdphoto74.wdp"/><Relationship Id="rId12" Type="http://schemas.openxmlformats.org/officeDocument/2006/relationships/image" Target="../media/image664.png"/><Relationship Id="rId17" Type="http://schemas.openxmlformats.org/officeDocument/2006/relationships/image" Target="../media/image5.png"/><Relationship Id="rId2" Type="http://schemas.openxmlformats.org/officeDocument/2006/relationships/tags" Target="../tags/tag1004.xml"/><Relationship Id="rId16" Type="http://schemas.openxmlformats.org/officeDocument/2006/relationships/image" Target="../media/image673.jpeg"/><Relationship Id="rId1" Type="http://schemas.openxmlformats.org/officeDocument/2006/relationships/tags" Target="../tags/tag1003.xml"/><Relationship Id="rId6" Type="http://schemas.openxmlformats.org/officeDocument/2006/relationships/image" Target="../media/image661.png"/><Relationship Id="rId11" Type="http://schemas.microsoft.com/office/2007/relationships/hdphoto" Target="../media/hdphoto76.wdp"/><Relationship Id="rId5" Type="http://schemas.openxmlformats.org/officeDocument/2006/relationships/oleObject" Target="../embeddings/oleObject196.bin"/><Relationship Id="rId15" Type="http://schemas.openxmlformats.org/officeDocument/2006/relationships/image" Target="../media/image668.svg"/><Relationship Id="rId10" Type="http://schemas.openxmlformats.org/officeDocument/2006/relationships/image" Target="../media/image663.png"/><Relationship Id="rId4" Type="http://schemas.openxmlformats.org/officeDocument/2006/relationships/notesSlide" Target="../notesSlides/notesSlide102.xml"/><Relationship Id="rId9" Type="http://schemas.microsoft.com/office/2007/relationships/hdphoto" Target="../media/hdphoto75.wdp"/><Relationship Id="rId14" Type="http://schemas.openxmlformats.org/officeDocument/2006/relationships/image" Target="../media/image667.png"/></Relationships>
</file>

<file path=ppt/slides/_rels/slide158.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5.svg"/><Relationship Id="rId3" Type="http://schemas.openxmlformats.org/officeDocument/2006/relationships/slideLayout" Target="../slideLayouts/slideLayout29.xml"/><Relationship Id="rId7" Type="http://schemas.microsoft.com/office/2007/relationships/hdphoto" Target="../media/hdphoto74.wdp"/><Relationship Id="rId12" Type="http://schemas.openxmlformats.org/officeDocument/2006/relationships/image" Target="../media/image664.png"/><Relationship Id="rId2" Type="http://schemas.openxmlformats.org/officeDocument/2006/relationships/tags" Target="../tags/tag1006.xml"/><Relationship Id="rId16" Type="http://schemas.openxmlformats.org/officeDocument/2006/relationships/image" Target="../media/image674.jpeg"/><Relationship Id="rId1" Type="http://schemas.openxmlformats.org/officeDocument/2006/relationships/tags" Target="../tags/tag1005.xml"/><Relationship Id="rId6" Type="http://schemas.openxmlformats.org/officeDocument/2006/relationships/image" Target="../media/image661.png"/><Relationship Id="rId11" Type="http://schemas.microsoft.com/office/2007/relationships/hdphoto" Target="../media/hdphoto76.wdp"/><Relationship Id="rId5" Type="http://schemas.openxmlformats.org/officeDocument/2006/relationships/oleObject" Target="../embeddings/oleObject197.bin"/><Relationship Id="rId15" Type="http://schemas.openxmlformats.org/officeDocument/2006/relationships/image" Target="../media/image668.svg"/><Relationship Id="rId10" Type="http://schemas.openxmlformats.org/officeDocument/2006/relationships/image" Target="../media/image663.png"/><Relationship Id="rId4" Type="http://schemas.openxmlformats.org/officeDocument/2006/relationships/notesSlide" Target="../notesSlides/notesSlide103.xml"/><Relationship Id="rId9" Type="http://schemas.microsoft.com/office/2007/relationships/hdphoto" Target="../media/hdphoto75.wdp"/><Relationship Id="rId14" Type="http://schemas.openxmlformats.org/officeDocument/2006/relationships/image" Target="../media/image667.png"/></Relationships>
</file>

<file path=ppt/slides/_rels/slide159.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5.svg"/><Relationship Id="rId3" Type="http://schemas.openxmlformats.org/officeDocument/2006/relationships/slideLayout" Target="../slideLayouts/slideLayout29.xml"/><Relationship Id="rId7" Type="http://schemas.microsoft.com/office/2007/relationships/hdphoto" Target="../media/hdphoto74.wdp"/><Relationship Id="rId12" Type="http://schemas.openxmlformats.org/officeDocument/2006/relationships/image" Target="../media/image664.png"/><Relationship Id="rId2" Type="http://schemas.openxmlformats.org/officeDocument/2006/relationships/tags" Target="../tags/tag1008.xml"/><Relationship Id="rId16" Type="http://schemas.openxmlformats.org/officeDocument/2006/relationships/image" Target="../media/image675.jpeg"/><Relationship Id="rId1" Type="http://schemas.openxmlformats.org/officeDocument/2006/relationships/tags" Target="../tags/tag1007.xml"/><Relationship Id="rId6" Type="http://schemas.openxmlformats.org/officeDocument/2006/relationships/image" Target="../media/image661.png"/><Relationship Id="rId11" Type="http://schemas.microsoft.com/office/2007/relationships/hdphoto" Target="../media/hdphoto76.wdp"/><Relationship Id="rId5" Type="http://schemas.openxmlformats.org/officeDocument/2006/relationships/oleObject" Target="../embeddings/oleObject198.bin"/><Relationship Id="rId15" Type="http://schemas.openxmlformats.org/officeDocument/2006/relationships/image" Target="../media/image668.svg"/><Relationship Id="rId10" Type="http://schemas.openxmlformats.org/officeDocument/2006/relationships/image" Target="../media/image663.png"/><Relationship Id="rId4" Type="http://schemas.openxmlformats.org/officeDocument/2006/relationships/notesSlide" Target="../notesSlides/notesSlide104.xml"/><Relationship Id="rId9" Type="http://schemas.microsoft.com/office/2007/relationships/hdphoto" Target="../media/hdphoto75.wdp"/><Relationship Id="rId14" Type="http://schemas.openxmlformats.org/officeDocument/2006/relationships/image" Target="../media/image667.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57.bin"/><Relationship Id="rId7" Type="http://schemas.openxmlformats.org/officeDocument/2006/relationships/image" Target="../media/image23.svg"/><Relationship Id="rId2" Type="http://schemas.openxmlformats.org/officeDocument/2006/relationships/slideLayout" Target="../slideLayouts/slideLayout2.xml"/><Relationship Id="rId1" Type="http://schemas.openxmlformats.org/officeDocument/2006/relationships/tags" Target="../tags/tag205.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emf"/><Relationship Id="rId9" Type="http://schemas.openxmlformats.org/officeDocument/2006/relationships/image" Target="../media/image25.svg"/></Relationships>
</file>

<file path=ppt/slides/_rels/slide160.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5.svg"/><Relationship Id="rId3" Type="http://schemas.openxmlformats.org/officeDocument/2006/relationships/slideLayout" Target="../slideLayouts/slideLayout29.xml"/><Relationship Id="rId7" Type="http://schemas.microsoft.com/office/2007/relationships/hdphoto" Target="../media/hdphoto74.wdp"/><Relationship Id="rId12" Type="http://schemas.openxmlformats.org/officeDocument/2006/relationships/image" Target="../media/image664.png"/><Relationship Id="rId2" Type="http://schemas.openxmlformats.org/officeDocument/2006/relationships/tags" Target="../tags/tag1010.xml"/><Relationship Id="rId16" Type="http://schemas.openxmlformats.org/officeDocument/2006/relationships/image" Target="../media/image676.jpeg"/><Relationship Id="rId1" Type="http://schemas.openxmlformats.org/officeDocument/2006/relationships/tags" Target="../tags/tag1009.xml"/><Relationship Id="rId6" Type="http://schemas.openxmlformats.org/officeDocument/2006/relationships/image" Target="../media/image661.png"/><Relationship Id="rId11" Type="http://schemas.microsoft.com/office/2007/relationships/hdphoto" Target="../media/hdphoto76.wdp"/><Relationship Id="rId5" Type="http://schemas.openxmlformats.org/officeDocument/2006/relationships/oleObject" Target="../embeddings/oleObject199.bin"/><Relationship Id="rId15" Type="http://schemas.openxmlformats.org/officeDocument/2006/relationships/image" Target="../media/image668.svg"/><Relationship Id="rId10" Type="http://schemas.openxmlformats.org/officeDocument/2006/relationships/image" Target="../media/image663.png"/><Relationship Id="rId4" Type="http://schemas.openxmlformats.org/officeDocument/2006/relationships/notesSlide" Target="../notesSlides/notesSlide105.xml"/><Relationship Id="rId9" Type="http://schemas.microsoft.com/office/2007/relationships/hdphoto" Target="../media/hdphoto75.wdp"/><Relationship Id="rId14" Type="http://schemas.openxmlformats.org/officeDocument/2006/relationships/image" Target="../media/image667.png"/></Relationships>
</file>

<file path=ppt/slides/_rels/slide161.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78.png"/><Relationship Id="rId3" Type="http://schemas.openxmlformats.org/officeDocument/2006/relationships/slideLayout" Target="../slideLayouts/slideLayout29.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12.xml"/><Relationship Id="rId16" Type="http://schemas.openxmlformats.org/officeDocument/2006/relationships/image" Target="../media/image667.png"/><Relationship Id="rId1" Type="http://schemas.openxmlformats.org/officeDocument/2006/relationships/tags" Target="../tags/tag1011.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00.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06.xml"/><Relationship Id="rId9" Type="http://schemas.microsoft.com/office/2007/relationships/hdphoto" Target="../media/hdphoto74.wdp"/><Relationship Id="rId14" Type="http://schemas.openxmlformats.org/officeDocument/2006/relationships/image" Target="../media/image664.png"/></Relationships>
</file>

<file path=ppt/slides/_rels/slide162.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663.png"/><Relationship Id="rId18" Type="http://schemas.openxmlformats.org/officeDocument/2006/relationships/image" Target="../media/image668.svg"/><Relationship Id="rId3" Type="http://schemas.openxmlformats.org/officeDocument/2006/relationships/slideLayout" Target="../slideLayouts/slideLayout29.xml"/><Relationship Id="rId7" Type="http://schemas.microsoft.com/office/2007/relationships/hdphoto" Target="../media/hdphoto77.wdp"/><Relationship Id="rId12" Type="http://schemas.openxmlformats.org/officeDocument/2006/relationships/image" Target="../media/image679.jpeg"/><Relationship Id="rId17" Type="http://schemas.openxmlformats.org/officeDocument/2006/relationships/image" Target="../media/image667.png"/><Relationship Id="rId2" Type="http://schemas.openxmlformats.org/officeDocument/2006/relationships/tags" Target="../tags/tag1014.xml"/><Relationship Id="rId16" Type="http://schemas.openxmlformats.org/officeDocument/2006/relationships/image" Target="../media/image665.svg"/><Relationship Id="rId1" Type="http://schemas.openxmlformats.org/officeDocument/2006/relationships/tags" Target="../tags/tag1013.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01.bin"/><Relationship Id="rId15" Type="http://schemas.openxmlformats.org/officeDocument/2006/relationships/image" Target="../media/image664.png"/><Relationship Id="rId10" Type="http://schemas.openxmlformats.org/officeDocument/2006/relationships/image" Target="../media/image662.png"/><Relationship Id="rId4" Type="http://schemas.openxmlformats.org/officeDocument/2006/relationships/notesSlide" Target="../notesSlides/notesSlide107.xml"/><Relationship Id="rId9" Type="http://schemas.microsoft.com/office/2007/relationships/hdphoto" Target="../media/hdphoto74.wdp"/><Relationship Id="rId14" Type="http://schemas.microsoft.com/office/2007/relationships/hdphoto" Target="../media/hdphoto76.wdp"/></Relationships>
</file>

<file path=ppt/slides/_rels/slide163.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80.jpeg"/><Relationship Id="rId3" Type="http://schemas.openxmlformats.org/officeDocument/2006/relationships/slideLayout" Target="../slideLayouts/slideLayout29.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16.xml"/><Relationship Id="rId16" Type="http://schemas.openxmlformats.org/officeDocument/2006/relationships/image" Target="../media/image667.png"/><Relationship Id="rId1" Type="http://schemas.openxmlformats.org/officeDocument/2006/relationships/tags" Target="../tags/tag1015.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02.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08.xml"/><Relationship Id="rId9" Type="http://schemas.microsoft.com/office/2007/relationships/hdphoto" Target="../media/hdphoto74.wdp"/><Relationship Id="rId14" Type="http://schemas.openxmlformats.org/officeDocument/2006/relationships/image" Target="../media/image664.png"/></Relationships>
</file>

<file path=ppt/slides/_rels/slide164.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81.jpe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18.xml"/><Relationship Id="rId16" Type="http://schemas.openxmlformats.org/officeDocument/2006/relationships/image" Target="../media/image667.png"/><Relationship Id="rId1" Type="http://schemas.openxmlformats.org/officeDocument/2006/relationships/tags" Target="../tags/tag1017.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03.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09.xml"/><Relationship Id="rId9" Type="http://schemas.microsoft.com/office/2007/relationships/hdphoto" Target="../media/hdphoto74.wdp"/><Relationship Id="rId14" Type="http://schemas.openxmlformats.org/officeDocument/2006/relationships/image" Target="../media/image664.png"/></Relationships>
</file>

<file path=ppt/slides/_rels/slide165.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82.pn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20.xml"/><Relationship Id="rId16" Type="http://schemas.openxmlformats.org/officeDocument/2006/relationships/image" Target="../media/image667.png"/><Relationship Id="rId1" Type="http://schemas.openxmlformats.org/officeDocument/2006/relationships/tags" Target="../tags/tag1019.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04.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10.xml"/><Relationship Id="rId9" Type="http://schemas.microsoft.com/office/2007/relationships/hdphoto" Target="../media/hdphoto74.wdp"/><Relationship Id="rId14" Type="http://schemas.openxmlformats.org/officeDocument/2006/relationships/image" Target="../media/image664.png"/></Relationships>
</file>

<file path=ppt/slides/_rels/slide166.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83.jpe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22.xml"/><Relationship Id="rId16" Type="http://schemas.openxmlformats.org/officeDocument/2006/relationships/image" Target="../media/image667.png"/><Relationship Id="rId1" Type="http://schemas.openxmlformats.org/officeDocument/2006/relationships/tags" Target="../tags/tag1021.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05.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11.xml"/><Relationship Id="rId9" Type="http://schemas.microsoft.com/office/2007/relationships/hdphoto" Target="../media/hdphoto74.wdp"/><Relationship Id="rId14" Type="http://schemas.openxmlformats.org/officeDocument/2006/relationships/image" Target="../media/image664.png"/></Relationships>
</file>

<file path=ppt/slides/_rels/slide167.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663.png"/><Relationship Id="rId18" Type="http://schemas.openxmlformats.org/officeDocument/2006/relationships/image" Target="../media/image668.sv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84.jpeg"/><Relationship Id="rId17" Type="http://schemas.openxmlformats.org/officeDocument/2006/relationships/image" Target="../media/image667.png"/><Relationship Id="rId2" Type="http://schemas.openxmlformats.org/officeDocument/2006/relationships/tags" Target="../tags/tag1024.xml"/><Relationship Id="rId16" Type="http://schemas.openxmlformats.org/officeDocument/2006/relationships/image" Target="../media/image665.svg"/><Relationship Id="rId1" Type="http://schemas.openxmlformats.org/officeDocument/2006/relationships/tags" Target="../tags/tag1023.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06.bin"/><Relationship Id="rId15" Type="http://schemas.openxmlformats.org/officeDocument/2006/relationships/image" Target="../media/image664.png"/><Relationship Id="rId10" Type="http://schemas.openxmlformats.org/officeDocument/2006/relationships/image" Target="../media/image662.png"/><Relationship Id="rId4" Type="http://schemas.openxmlformats.org/officeDocument/2006/relationships/notesSlide" Target="../notesSlides/notesSlide112.xml"/><Relationship Id="rId9" Type="http://schemas.microsoft.com/office/2007/relationships/hdphoto" Target="../media/hdphoto74.wdp"/><Relationship Id="rId14" Type="http://schemas.microsoft.com/office/2007/relationships/hdphoto" Target="../media/hdphoto76.wdp"/></Relationships>
</file>

<file path=ppt/slides/_rels/slide168.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85.jpe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26.xml"/><Relationship Id="rId16" Type="http://schemas.openxmlformats.org/officeDocument/2006/relationships/image" Target="../media/image667.png"/><Relationship Id="rId1" Type="http://schemas.openxmlformats.org/officeDocument/2006/relationships/tags" Target="../tags/tag1025.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07.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13.xml"/><Relationship Id="rId9" Type="http://schemas.microsoft.com/office/2007/relationships/hdphoto" Target="../media/hdphoto74.wdp"/><Relationship Id="rId14" Type="http://schemas.openxmlformats.org/officeDocument/2006/relationships/image" Target="../media/image664.png"/></Relationships>
</file>

<file path=ppt/slides/_rels/slide169.xml.rels><?xml version="1.0" encoding="UTF-8" standalone="yes"?>
<Relationships xmlns="http://schemas.openxmlformats.org/package/2006/relationships"><Relationship Id="rId8" Type="http://schemas.openxmlformats.org/officeDocument/2006/relationships/image" Target="../media/image662.png"/><Relationship Id="rId13" Type="http://schemas.openxmlformats.org/officeDocument/2006/relationships/image" Target="../media/image665.svg"/><Relationship Id="rId3" Type="http://schemas.openxmlformats.org/officeDocument/2006/relationships/slideLayout" Target="../slideLayouts/slideLayout29.xml"/><Relationship Id="rId7" Type="http://schemas.microsoft.com/office/2007/relationships/hdphoto" Target="../media/hdphoto74.wdp"/><Relationship Id="rId12" Type="http://schemas.openxmlformats.org/officeDocument/2006/relationships/image" Target="../media/image664.png"/><Relationship Id="rId2" Type="http://schemas.openxmlformats.org/officeDocument/2006/relationships/tags" Target="../tags/tag1028.xml"/><Relationship Id="rId16" Type="http://schemas.openxmlformats.org/officeDocument/2006/relationships/image" Target="../media/image686.jpeg"/><Relationship Id="rId1" Type="http://schemas.openxmlformats.org/officeDocument/2006/relationships/tags" Target="../tags/tag1027.xml"/><Relationship Id="rId6" Type="http://schemas.openxmlformats.org/officeDocument/2006/relationships/image" Target="../media/image661.png"/><Relationship Id="rId11" Type="http://schemas.microsoft.com/office/2007/relationships/hdphoto" Target="../media/hdphoto76.wdp"/><Relationship Id="rId5" Type="http://schemas.openxmlformats.org/officeDocument/2006/relationships/oleObject" Target="../embeddings/oleObject208.bin"/><Relationship Id="rId15" Type="http://schemas.openxmlformats.org/officeDocument/2006/relationships/image" Target="../media/image668.svg"/><Relationship Id="rId10" Type="http://schemas.openxmlformats.org/officeDocument/2006/relationships/image" Target="../media/image663.png"/><Relationship Id="rId4" Type="http://schemas.openxmlformats.org/officeDocument/2006/relationships/notesSlide" Target="../notesSlides/notesSlide114.xml"/><Relationship Id="rId9" Type="http://schemas.microsoft.com/office/2007/relationships/hdphoto" Target="../media/hdphoto75.wdp"/><Relationship Id="rId14" Type="http://schemas.openxmlformats.org/officeDocument/2006/relationships/image" Target="../media/image667.png"/></Relationships>
</file>

<file path=ppt/slides/_rels/slide17.xml.rels><?xml version="1.0" encoding="UTF-8" standalone="yes"?>
<Relationships xmlns="http://schemas.openxmlformats.org/package/2006/relationships"><Relationship Id="rId13" Type="http://schemas.openxmlformats.org/officeDocument/2006/relationships/tags" Target="../tags/tag218.xml"/><Relationship Id="rId18" Type="http://schemas.openxmlformats.org/officeDocument/2006/relationships/tags" Target="../tags/tag223.xml"/><Relationship Id="rId26" Type="http://schemas.openxmlformats.org/officeDocument/2006/relationships/image" Target="../media/image107.png"/><Relationship Id="rId39" Type="http://schemas.openxmlformats.org/officeDocument/2006/relationships/image" Target="../media/image120.svg"/><Relationship Id="rId21" Type="http://schemas.openxmlformats.org/officeDocument/2006/relationships/image" Target="../media/image20.emf"/><Relationship Id="rId34" Type="http://schemas.openxmlformats.org/officeDocument/2006/relationships/image" Target="../media/image115.png"/><Relationship Id="rId42" Type="http://schemas.openxmlformats.org/officeDocument/2006/relationships/image" Target="../media/image123.png"/><Relationship Id="rId47" Type="http://schemas.openxmlformats.org/officeDocument/2006/relationships/image" Target="../media/image128.svg"/><Relationship Id="rId50" Type="http://schemas.openxmlformats.org/officeDocument/2006/relationships/image" Target="../media/image130.png"/><Relationship Id="rId55" Type="http://schemas.openxmlformats.org/officeDocument/2006/relationships/image" Target="../media/image135.png"/><Relationship Id="rId7" Type="http://schemas.openxmlformats.org/officeDocument/2006/relationships/tags" Target="../tags/tag212.xml"/><Relationship Id="rId2" Type="http://schemas.openxmlformats.org/officeDocument/2006/relationships/tags" Target="../tags/tag207.xml"/><Relationship Id="rId16" Type="http://schemas.openxmlformats.org/officeDocument/2006/relationships/tags" Target="../tags/tag221.xml"/><Relationship Id="rId29" Type="http://schemas.openxmlformats.org/officeDocument/2006/relationships/image" Target="../media/image110.svg"/><Relationship Id="rId11" Type="http://schemas.openxmlformats.org/officeDocument/2006/relationships/tags" Target="../tags/tag216.xml"/><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svg"/><Relationship Id="rId40" Type="http://schemas.openxmlformats.org/officeDocument/2006/relationships/image" Target="../media/image121.png"/><Relationship Id="rId45" Type="http://schemas.openxmlformats.org/officeDocument/2006/relationships/image" Target="../media/image126.svg"/><Relationship Id="rId53" Type="http://schemas.openxmlformats.org/officeDocument/2006/relationships/image" Target="../media/image133.png"/><Relationship Id="rId5" Type="http://schemas.openxmlformats.org/officeDocument/2006/relationships/tags" Target="../tags/tag210.xml"/><Relationship Id="rId10" Type="http://schemas.openxmlformats.org/officeDocument/2006/relationships/tags" Target="../tags/tag215.xml"/><Relationship Id="rId19" Type="http://schemas.openxmlformats.org/officeDocument/2006/relationships/slideLayout" Target="../slideLayouts/slideLayout2.xml"/><Relationship Id="rId31" Type="http://schemas.openxmlformats.org/officeDocument/2006/relationships/image" Target="../media/image112.svg"/><Relationship Id="rId44" Type="http://schemas.openxmlformats.org/officeDocument/2006/relationships/image" Target="../media/image125.png"/><Relationship Id="rId52" Type="http://schemas.openxmlformats.org/officeDocument/2006/relationships/image" Target="../media/image132.png"/><Relationship Id="rId4" Type="http://schemas.openxmlformats.org/officeDocument/2006/relationships/tags" Target="../tags/tag209.xml"/><Relationship Id="rId9" Type="http://schemas.openxmlformats.org/officeDocument/2006/relationships/tags" Target="../tags/tag214.xml"/><Relationship Id="rId14" Type="http://schemas.openxmlformats.org/officeDocument/2006/relationships/tags" Target="../tags/tag219.xml"/><Relationship Id="rId22" Type="http://schemas.openxmlformats.org/officeDocument/2006/relationships/image" Target="../media/image103.png"/><Relationship Id="rId27" Type="http://schemas.openxmlformats.org/officeDocument/2006/relationships/image" Target="../media/image108.svg"/><Relationship Id="rId30" Type="http://schemas.openxmlformats.org/officeDocument/2006/relationships/image" Target="../media/image111.png"/><Relationship Id="rId35" Type="http://schemas.openxmlformats.org/officeDocument/2006/relationships/image" Target="../media/image116.svg"/><Relationship Id="rId43" Type="http://schemas.openxmlformats.org/officeDocument/2006/relationships/image" Target="../media/image124.svg"/><Relationship Id="rId48" Type="http://schemas.openxmlformats.org/officeDocument/2006/relationships/image" Target="../media/image129.png"/><Relationship Id="rId8" Type="http://schemas.openxmlformats.org/officeDocument/2006/relationships/tags" Target="../tags/tag213.xml"/><Relationship Id="rId51" Type="http://schemas.openxmlformats.org/officeDocument/2006/relationships/image" Target="../media/image131.png"/><Relationship Id="rId3" Type="http://schemas.openxmlformats.org/officeDocument/2006/relationships/tags" Target="../tags/tag208.xml"/><Relationship Id="rId12" Type="http://schemas.openxmlformats.org/officeDocument/2006/relationships/tags" Target="../tags/tag217.xml"/><Relationship Id="rId17" Type="http://schemas.openxmlformats.org/officeDocument/2006/relationships/tags" Target="../tags/tag222.xml"/><Relationship Id="rId25" Type="http://schemas.openxmlformats.org/officeDocument/2006/relationships/image" Target="../media/image106.svg"/><Relationship Id="rId33" Type="http://schemas.openxmlformats.org/officeDocument/2006/relationships/image" Target="../media/image114.svg"/><Relationship Id="rId38" Type="http://schemas.openxmlformats.org/officeDocument/2006/relationships/image" Target="../media/image119.png"/><Relationship Id="rId46" Type="http://schemas.openxmlformats.org/officeDocument/2006/relationships/image" Target="../media/image127.png"/><Relationship Id="rId20" Type="http://schemas.openxmlformats.org/officeDocument/2006/relationships/oleObject" Target="../embeddings/oleObject58.bin"/><Relationship Id="rId41" Type="http://schemas.openxmlformats.org/officeDocument/2006/relationships/image" Target="../media/image122.svg"/><Relationship Id="rId54" Type="http://schemas.openxmlformats.org/officeDocument/2006/relationships/image" Target="../media/image134.png"/><Relationship Id="rId1" Type="http://schemas.openxmlformats.org/officeDocument/2006/relationships/tags" Target="../tags/tag206.xml"/><Relationship Id="rId6" Type="http://schemas.openxmlformats.org/officeDocument/2006/relationships/tags" Target="../tags/tag211.xml"/><Relationship Id="rId15" Type="http://schemas.openxmlformats.org/officeDocument/2006/relationships/tags" Target="../tags/tag220.xml"/><Relationship Id="rId23" Type="http://schemas.openxmlformats.org/officeDocument/2006/relationships/image" Target="../media/image104.svg"/><Relationship Id="rId28" Type="http://schemas.openxmlformats.org/officeDocument/2006/relationships/image" Target="../media/image109.png"/><Relationship Id="rId36" Type="http://schemas.openxmlformats.org/officeDocument/2006/relationships/image" Target="../media/image117.png"/><Relationship Id="rId49" Type="http://schemas.microsoft.com/office/2007/relationships/hdphoto" Target="../media/hdphoto19.wdp"/></Relationships>
</file>

<file path=ppt/slides/_rels/slide170.xml.rels><?xml version="1.0" encoding="UTF-8" standalone="yes"?>
<Relationships xmlns="http://schemas.openxmlformats.org/package/2006/relationships"><Relationship Id="rId8" Type="http://schemas.openxmlformats.org/officeDocument/2006/relationships/image" Target="../media/image687.jpeg"/><Relationship Id="rId13" Type="http://schemas.openxmlformats.org/officeDocument/2006/relationships/image" Target="../media/image664.png"/><Relationship Id="rId3" Type="http://schemas.openxmlformats.org/officeDocument/2006/relationships/slideLayout" Target="../slideLayouts/slideLayout29.xml"/><Relationship Id="rId7" Type="http://schemas.microsoft.com/office/2007/relationships/hdphoto" Target="../media/hdphoto75.wdp"/><Relationship Id="rId12" Type="http://schemas.microsoft.com/office/2007/relationships/hdphoto" Target="../media/hdphoto74.wdp"/><Relationship Id="rId2" Type="http://schemas.openxmlformats.org/officeDocument/2006/relationships/tags" Target="../tags/tag1030.xml"/><Relationship Id="rId16" Type="http://schemas.openxmlformats.org/officeDocument/2006/relationships/image" Target="../media/image668.svg"/><Relationship Id="rId1" Type="http://schemas.openxmlformats.org/officeDocument/2006/relationships/tags" Target="../tags/tag1029.xml"/><Relationship Id="rId6" Type="http://schemas.openxmlformats.org/officeDocument/2006/relationships/image" Target="../media/image662.png"/><Relationship Id="rId11" Type="http://schemas.openxmlformats.org/officeDocument/2006/relationships/image" Target="../media/image661.png"/><Relationship Id="rId5" Type="http://schemas.openxmlformats.org/officeDocument/2006/relationships/oleObject" Target="../embeddings/oleObject209.bin"/><Relationship Id="rId15" Type="http://schemas.openxmlformats.org/officeDocument/2006/relationships/image" Target="../media/image667.png"/><Relationship Id="rId10" Type="http://schemas.microsoft.com/office/2007/relationships/hdphoto" Target="../media/hdphoto76.wdp"/><Relationship Id="rId4" Type="http://schemas.openxmlformats.org/officeDocument/2006/relationships/notesSlide" Target="../notesSlides/notesSlide115.xml"/><Relationship Id="rId9" Type="http://schemas.openxmlformats.org/officeDocument/2006/relationships/image" Target="../media/image663.png"/><Relationship Id="rId14" Type="http://schemas.openxmlformats.org/officeDocument/2006/relationships/image" Target="../media/image665.svg"/></Relationships>
</file>

<file path=ppt/slides/_rels/slide171.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663.png"/><Relationship Id="rId18" Type="http://schemas.openxmlformats.org/officeDocument/2006/relationships/image" Target="../media/image668.sv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88.jpeg"/><Relationship Id="rId17" Type="http://schemas.openxmlformats.org/officeDocument/2006/relationships/image" Target="../media/image667.png"/><Relationship Id="rId2" Type="http://schemas.openxmlformats.org/officeDocument/2006/relationships/tags" Target="../tags/tag1032.xml"/><Relationship Id="rId16" Type="http://schemas.openxmlformats.org/officeDocument/2006/relationships/image" Target="../media/image665.svg"/><Relationship Id="rId1" Type="http://schemas.openxmlformats.org/officeDocument/2006/relationships/tags" Target="../tags/tag1031.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10.bin"/><Relationship Id="rId15" Type="http://schemas.openxmlformats.org/officeDocument/2006/relationships/image" Target="../media/image664.png"/><Relationship Id="rId10" Type="http://schemas.openxmlformats.org/officeDocument/2006/relationships/image" Target="../media/image662.png"/><Relationship Id="rId4" Type="http://schemas.openxmlformats.org/officeDocument/2006/relationships/notesSlide" Target="../notesSlides/notesSlide116.xml"/><Relationship Id="rId9" Type="http://schemas.microsoft.com/office/2007/relationships/hdphoto" Target="../media/hdphoto74.wdp"/><Relationship Id="rId14" Type="http://schemas.microsoft.com/office/2007/relationships/hdphoto" Target="../media/hdphoto76.wdp"/></Relationships>
</file>

<file path=ppt/slides/_rels/slide172.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663.png"/><Relationship Id="rId18" Type="http://schemas.openxmlformats.org/officeDocument/2006/relationships/image" Target="../media/image668.svg"/><Relationship Id="rId3" Type="http://schemas.openxmlformats.org/officeDocument/2006/relationships/slideLayout" Target="../slideLayouts/slideLayout29.xml"/><Relationship Id="rId7" Type="http://schemas.microsoft.com/office/2007/relationships/hdphoto" Target="../media/hdphoto77.wdp"/><Relationship Id="rId12" Type="http://schemas.openxmlformats.org/officeDocument/2006/relationships/image" Target="../media/image679.jpeg"/><Relationship Id="rId17" Type="http://schemas.openxmlformats.org/officeDocument/2006/relationships/image" Target="../media/image667.png"/><Relationship Id="rId2" Type="http://schemas.openxmlformats.org/officeDocument/2006/relationships/tags" Target="../tags/tag1034.xml"/><Relationship Id="rId16" Type="http://schemas.openxmlformats.org/officeDocument/2006/relationships/image" Target="../media/image665.svg"/><Relationship Id="rId1" Type="http://schemas.openxmlformats.org/officeDocument/2006/relationships/tags" Target="../tags/tag1033.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11.bin"/><Relationship Id="rId15" Type="http://schemas.openxmlformats.org/officeDocument/2006/relationships/image" Target="../media/image664.png"/><Relationship Id="rId10" Type="http://schemas.openxmlformats.org/officeDocument/2006/relationships/image" Target="../media/image662.png"/><Relationship Id="rId4" Type="http://schemas.openxmlformats.org/officeDocument/2006/relationships/notesSlide" Target="../notesSlides/notesSlide117.xml"/><Relationship Id="rId9" Type="http://schemas.microsoft.com/office/2007/relationships/hdphoto" Target="../media/hdphoto74.wdp"/><Relationship Id="rId14" Type="http://schemas.microsoft.com/office/2007/relationships/hdphoto" Target="../media/hdphoto76.wdp"/></Relationships>
</file>

<file path=ppt/slides/_rels/slide173.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663.png"/><Relationship Id="rId18" Type="http://schemas.openxmlformats.org/officeDocument/2006/relationships/image" Target="../media/image668.svg"/><Relationship Id="rId3" Type="http://schemas.openxmlformats.org/officeDocument/2006/relationships/slideLayout" Target="../slideLayouts/slideLayout29.xml"/><Relationship Id="rId7" Type="http://schemas.microsoft.com/office/2007/relationships/hdphoto" Target="../media/hdphoto77.wdp"/><Relationship Id="rId12" Type="http://schemas.openxmlformats.org/officeDocument/2006/relationships/image" Target="../media/image689.jpeg"/><Relationship Id="rId17" Type="http://schemas.openxmlformats.org/officeDocument/2006/relationships/image" Target="../media/image667.png"/><Relationship Id="rId2" Type="http://schemas.openxmlformats.org/officeDocument/2006/relationships/tags" Target="../tags/tag1036.xml"/><Relationship Id="rId16" Type="http://schemas.openxmlformats.org/officeDocument/2006/relationships/image" Target="../media/image665.svg"/><Relationship Id="rId1" Type="http://schemas.openxmlformats.org/officeDocument/2006/relationships/tags" Target="../tags/tag1035.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12.bin"/><Relationship Id="rId15" Type="http://schemas.openxmlformats.org/officeDocument/2006/relationships/image" Target="../media/image664.png"/><Relationship Id="rId10" Type="http://schemas.openxmlformats.org/officeDocument/2006/relationships/image" Target="../media/image662.png"/><Relationship Id="rId4" Type="http://schemas.openxmlformats.org/officeDocument/2006/relationships/notesSlide" Target="../notesSlides/notesSlide118.xml"/><Relationship Id="rId9" Type="http://schemas.microsoft.com/office/2007/relationships/hdphoto" Target="../media/hdphoto74.wdp"/><Relationship Id="rId14" Type="http://schemas.microsoft.com/office/2007/relationships/hdphoto" Target="../media/hdphoto76.wdp"/></Relationships>
</file>

<file path=ppt/slides/_rels/slide174.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663.png"/><Relationship Id="rId18" Type="http://schemas.openxmlformats.org/officeDocument/2006/relationships/image" Target="../media/image668.svg"/><Relationship Id="rId3" Type="http://schemas.openxmlformats.org/officeDocument/2006/relationships/slideLayout" Target="../slideLayouts/slideLayout29.xml"/><Relationship Id="rId7" Type="http://schemas.microsoft.com/office/2007/relationships/hdphoto" Target="../media/hdphoto77.wdp"/><Relationship Id="rId12" Type="http://schemas.openxmlformats.org/officeDocument/2006/relationships/image" Target="../media/image690.jpeg"/><Relationship Id="rId17" Type="http://schemas.openxmlformats.org/officeDocument/2006/relationships/image" Target="../media/image667.png"/><Relationship Id="rId2" Type="http://schemas.openxmlformats.org/officeDocument/2006/relationships/tags" Target="../tags/tag1038.xml"/><Relationship Id="rId16" Type="http://schemas.openxmlformats.org/officeDocument/2006/relationships/image" Target="../media/image665.svg"/><Relationship Id="rId1" Type="http://schemas.openxmlformats.org/officeDocument/2006/relationships/tags" Target="../tags/tag1037.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13.bin"/><Relationship Id="rId15" Type="http://schemas.openxmlformats.org/officeDocument/2006/relationships/image" Target="../media/image664.png"/><Relationship Id="rId10" Type="http://schemas.openxmlformats.org/officeDocument/2006/relationships/image" Target="../media/image662.png"/><Relationship Id="rId4" Type="http://schemas.openxmlformats.org/officeDocument/2006/relationships/notesSlide" Target="../notesSlides/notesSlide119.xml"/><Relationship Id="rId9" Type="http://schemas.microsoft.com/office/2007/relationships/hdphoto" Target="../media/hdphoto74.wdp"/><Relationship Id="rId14" Type="http://schemas.microsoft.com/office/2007/relationships/hdphoto" Target="../media/hdphoto76.wdp"/></Relationships>
</file>

<file path=ppt/slides/_rels/slide175.xml.rels><?xml version="1.0" encoding="UTF-8" standalone="yes"?>
<Relationships xmlns="http://schemas.openxmlformats.org/package/2006/relationships"><Relationship Id="rId8" Type="http://schemas.openxmlformats.org/officeDocument/2006/relationships/image" Target="../media/image661.png"/><Relationship Id="rId13" Type="http://schemas.openxmlformats.org/officeDocument/2006/relationships/image" Target="../media/image663.png"/><Relationship Id="rId18" Type="http://schemas.openxmlformats.org/officeDocument/2006/relationships/image" Target="../media/image668.sv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91.png"/><Relationship Id="rId17" Type="http://schemas.openxmlformats.org/officeDocument/2006/relationships/image" Target="../media/image667.png"/><Relationship Id="rId2" Type="http://schemas.openxmlformats.org/officeDocument/2006/relationships/tags" Target="../tags/tag1040.xml"/><Relationship Id="rId16" Type="http://schemas.openxmlformats.org/officeDocument/2006/relationships/image" Target="../media/image665.svg"/><Relationship Id="rId1" Type="http://schemas.openxmlformats.org/officeDocument/2006/relationships/tags" Target="../tags/tag1039.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14.bin"/><Relationship Id="rId15" Type="http://schemas.openxmlformats.org/officeDocument/2006/relationships/image" Target="../media/image664.png"/><Relationship Id="rId10" Type="http://schemas.openxmlformats.org/officeDocument/2006/relationships/image" Target="../media/image662.png"/><Relationship Id="rId4" Type="http://schemas.openxmlformats.org/officeDocument/2006/relationships/notesSlide" Target="../notesSlides/notesSlide120.xml"/><Relationship Id="rId9" Type="http://schemas.microsoft.com/office/2007/relationships/hdphoto" Target="../media/hdphoto74.wdp"/><Relationship Id="rId14" Type="http://schemas.microsoft.com/office/2007/relationships/hdphoto" Target="../media/hdphoto76.wdp"/></Relationships>
</file>

<file path=ppt/slides/_rels/slide176.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92.jpeg"/><Relationship Id="rId3" Type="http://schemas.openxmlformats.org/officeDocument/2006/relationships/slideLayout" Target="../slideLayouts/slideLayout29.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42.xml"/><Relationship Id="rId16" Type="http://schemas.openxmlformats.org/officeDocument/2006/relationships/image" Target="../media/image667.png"/><Relationship Id="rId1" Type="http://schemas.openxmlformats.org/officeDocument/2006/relationships/tags" Target="../tags/tag1041.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15.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21.xml"/><Relationship Id="rId9" Type="http://schemas.microsoft.com/office/2007/relationships/hdphoto" Target="../media/hdphoto74.wdp"/><Relationship Id="rId14" Type="http://schemas.openxmlformats.org/officeDocument/2006/relationships/image" Target="../media/image664.png"/></Relationships>
</file>

<file path=ppt/slides/_rels/slide177.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93.jpe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44.xml"/><Relationship Id="rId16" Type="http://schemas.openxmlformats.org/officeDocument/2006/relationships/image" Target="../media/image667.png"/><Relationship Id="rId1" Type="http://schemas.openxmlformats.org/officeDocument/2006/relationships/tags" Target="../tags/tag1043.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16.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22.xml"/><Relationship Id="rId9" Type="http://schemas.microsoft.com/office/2007/relationships/hdphoto" Target="../media/hdphoto74.wdp"/><Relationship Id="rId14" Type="http://schemas.openxmlformats.org/officeDocument/2006/relationships/image" Target="../media/image664.png"/></Relationships>
</file>

<file path=ppt/slides/_rels/slide178.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94.jpe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46.xml"/><Relationship Id="rId16" Type="http://schemas.openxmlformats.org/officeDocument/2006/relationships/image" Target="../media/image667.png"/><Relationship Id="rId1" Type="http://schemas.openxmlformats.org/officeDocument/2006/relationships/tags" Target="../tags/tag1045.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17.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23.xml"/><Relationship Id="rId9" Type="http://schemas.microsoft.com/office/2007/relationships/hdphoto" Target="../media/hdphoto74.wdp"/><Relationship Id="rId14" Type="http://schemas.openxmlformats.org/officeDocument/2006/relationships/image" Target="../media/image664.png"/></Relationships>
</file>

<file path=ppt/slides/_rels/slide179.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95.jpe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48.xml"/><Relationship Id="rId16" Type="http://schemas.openxmlformats.org/officeDocument/2006/relationships/image" Target="../media/image667.png"/><Relationship Id="rId1" Type="http://schemas.openxmlformats.org/officeDocument/2006/relationships/tags" Target="../tags/tag1047.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18.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24.xml"/><Relationship Id="rId9" Type="http://schemas.microsoft.com/office/2007/relationships/hdphoto" Target="../media/hdphoto74.wdp"/><Relationship Id="rId14" Type="http://schemas.openxmlformats.org/officeDocument/2006/relationships/image" Target="../media/image664.png"/></Relationships>
</file>

<file path=ppt/slides/_rels/slide1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oleObject" Target="../embeddings/oleObject59.bin"/><Relationship Id="rId7" Type="http://schemas.openxmlformats.org/officeDocument/2006/relationships/image" Target="../media/image138.png"/><Relationship Id="rId12" Type="http://schemas.openxmlformats.org/officeDocument/2006/relationships/image" Target="../media/image143.png"/><Relationship Id="rId17" Type="http://schemas.openxmlformats.org/officeDocument/2006/relationships/image" Target="../media/image148.png"/><Relationship Id="rId2" Type="http://schemas.openxmlformats.org/officeDocument/2006/relationships/slideLayout" Target="../slideLayouts/slideLayout2.xml"/><Relationship Id="rId16" Type="http://schemas.openxmlformats.org/officeDocument/2006/relationships/image" Target="../media/image147.png"/><Relationship Id="rId1" Type="http://schemas.openxmlformats.org/officeDocument/2006/relationships/tags" Target="../tags/tag224.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jpeg"/><Relationship Id="rId10" Type="http://schemas.openxmlformats.org/officeDocument/2006/relationships/image" Target="../media/image141.png"/><Relationship Id="rId4" Type="http://schemas.openxmlformats.org/officeDocument/2006/relationships/image" Target="../media/image20.emf"/><Relationship Id="rId9" Type="http://schemas.openxmlformats.org/officeDocument/2006/relationships/image" Target="../media/image140.png"/><Relationship Id="rId14" Type="http://schemas.openxmlformats.org/officeDocument/2006/relationships/image" Target="../media/image145.png"/></Relationships>
</file>

<file path=ppt/slides/_rels/slide180.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96.jpe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50.xml"/><Relationship Id="rId16" Type="http://schemas.openxmlformats.org/officeDocument/2006/relationships/image" Target="../media/image667.png"/><Relationship Id="rId1" Type="http://schemas.openxmlformats.org/officeDocument/2006/relationships/tags" Target="../tags/tag1049.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19.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25.xml"/><Relationship Id="rId9" Type="http://schemas.microsoft.com/office/2007/relationships/hdphoto" Target="../media/hdphoto74.wdp"/><Relationship Id="rId14" Type="http://schemas.openxmlformats.org/officeDocument/2006/relationships/image" Target="../media/image664.png"/></Relationships>
</file>

<file path=ppt/slides/_rels/slide181.xml.rels><?xml version="1.0" encoding="UTF-8" standalone="yes"?>
<Relationships xmlns="http://schemas.openxmlformats.org/package/2006/relationships"><Relationship Id="rId8" Type="http://schemas.openxmlformats.org/officeDocument/2006/relationships/image" Target="../media/image661.png"/><Relationship Id="rId13" Type="http://schemas.microsoft.com/office/2007/relationships/hdphoto" Target="../media/hdphoto76.wdp"/><Relationship Id="rId18" Type="http://schemas.openxmlformats.org/officeDocument/2006/relationships/image" Target="../media/image696.jpeg"/><Relationship Id="rId3" Type="http://schemas.openxmlformats.org/officeDocument/2006/relationships/slideLayout" Target="../slideLayouts/slideLayout24.xml"/><Relationship Id="rId7" Type="http://schemas.microsoft.com/office/2007/relationships/hdphoto" Target="../media/hdphoto77.wdp"/><Relationship Id="rId12" Type="http://schemas.openxmlformats.org/officeDocument/2006/relationships/image" Target="../media/image663.png"/><Relationship Id="rId17" Type="http://schemas.openxmlformats.org/officeDocument/2006/relationships/image" Target="../media/image668.svg"/><Relationship Id="rId2" Type="http://schemas.openxmlformats.org/officeDocument/2006/relationships/tags" Target="../tags/tag1052.xml"/><Relationship Id="rId16" Type="http://schemas.openxmlformats.org/officeDocument/2006/relationships/image" Target="../media/image667.png"/><Relationship Id="rId1" Type="http://schemas.openxmlformats.org/officeDocument/2006/relationships/tags" Target="../tags/tag1051.xml"/><Relationship Id="rId6" Type="http://schemas.openxmlformats.org/officeDocument/2006/relationships/image" Target="../media/image677.png"/><Relationship Id="rId11" Type="http://schemas.microsoft.com/office/2007/relationships/hdphoto" Target="../media/hdphoto75.wdp"/><Relationship Id="rId5" Type="http://schemas.openxmlformats.org/officeDocument/2006/relationships/oleObject" Target="../embeddings/oleObject220.bin"/><Relationship Id="rId15" Type="http://schemas.openxmlformats.org/officeDocument/2006/relationships/image" Target="../media/image665.svg"/><Relationship Id="rId10" Type="http://schemas.openxmlformats.org/officeDocument/2006/relationships/image" Target="../media/image662.png"/><Relationship Id="rId4" Type="http://schemas.openxmlformats.org/officeDocument/2006/relationships/notesSlide" Target="../notesSlides/notesSlide126.xml"/><Relationship Id="rId9" Type="http://schemas.microsoft.com/office/2007/relationships/hdphoto" Target="../media/hdphoto74.wdp"/><Relationship Id="rId14" Type="http://schemas.openxmlformats.org/officeDocument/2006/relationships/image" Target="../media/image664.png"/></Relationships>
</file>

<file path=ppt/slides/_rels/slide18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182.xml"/><Relationship Id="rId3" Type="http://schemas.openxmlformats.org/officeDocument/2006/relationships/slideLayout" Target="../slideLayouts/slideLayout6.xml"/><Relationship Id="rId7" Type="http://schemas.openxmlformats.org/officeDocument/2006/relationships/slide" Target="slide3.xml"/><Relationship Id="rId12" Type="http://schemas.openxmlformats.org/officeDocument/2006/relationships/slide" Target="slide149.xml"/><Relationship Id="rId2" Type="http://schemas.openxmlformats.org/officeDocument/2006/relationships/tags" Target="../tags/tag1054.xml"/><Relationship Id="rId1" Type="http://schemas.openxmlformats.org/officeDocument/2006/relationships/tags" Target="../tags/tag1053.xml"/><Relationship Id="rId6" Type="http://schemas.openxmlformats.org/officeDocument/2006/relationships/image" Target="../media/image19.emf"/><Relationship Id="rId11" Type="http://schemas.openxmlformats.org/officeDocument/2006/relationships/slide" Target="slide139.xml"/><Relationship Id="rId5" Type="http://schemas.openxmlformats.org/officeDocument/2006/relationships/oleObject" Target="../embeddings/oleObject221.bin"/><Relationship Id="rId10" Type="http://schemas.openxmlformats.org/officeDocument/2006/relationships/slide" Target="slide51.xml"/><Relationship Id="rId4" Type="http://schemas.openxmlformats.org/officeDocument/2006/relationships/notesSlide" Target="../notesSlides/notesSlide127.xml"/><Relationship Id="rId9" Type="http://schemas.openxmlformats.org/officeDocument/2006/relationships/slide" Target="slide26.xml"/><Relationship Id="rId14" Type="http://schemas.openxmlformats.org/officeDocument/2006/relationships/slide" Target="slide203.xml"/></Relationships>
</file>

<file path=ppt/slides/_rels/slide183.xml.rels><?xml version="1.0" encoding="UTF-8" standalone="yes"?>
<Relationships xmlns="http://schemas.openxmlformats.org/package/2006/relationships"><Relationship Id="rId8" Type="http://schemas.microsoft.com/office/2007/relationships/hdphoto" Target="../media/hdphoto78.wdp"/><Relationship Id="rId3" Type="http://schemas.openxmlformats.org/officeDocument/2006/relationships/slideLayout" Target="../slideLayouts/slideLayout9.xml"/><Relationship Id="rId7" Type="http://schemas.openxmlformats.org/officeDocument/2006/relationships/image" Target="../media/image697.png"/><Relationship Id="rId2" Type="http://schemas.openxmlformats.org/officeDocument/2006/relationships/tags" Target="../tags/tag1056.xml"/><Relationship Id="rId1" Type="http://schemas.openxmlformats.org/officeDocument/2006/relationships/tags" Target="../tags/tag1055.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22.bin"/></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98.jpeg"/><Relationship Id="rId2" Type="http://schemas.openxmlformats.org/officeDocument/2006/relationships/tags" Target="../tags/tag1058.xml"/><Relationship Id="rId1" Type="http://schemas.openxmlformats.org/officeDocument/2006/relationships/tags" Target="../tags/tag1057.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23.bin"/></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99.png"/><Relationship Id="rId2" Type="http://schemas.openxmlformats.org/officeDocument/2006/relationships/tags" Target="../tags/tag1060.xml"/><Relationship Id="rId1" Type="http://schemas.openxmlformats.org/officeDocument/2006/relationships/tags" Target="../tags/tag1059.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24.bin"/></Relationships>
</file>

<file path=ppt/slides/_rels/slide186.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3.png"/><Relationship Id="rId1" Type="http://schemas.openxmlformats.org/officeDocument/2006/relationships/slideLayout" Target="../slideLayouts/slideLayout9.xml"/><Relationship Id="rId4" Type="http://schemas.microsoft.com/office/2007/relationships/hdphoto" Target="../media/hdphoto79.wdp"/></Relationships>
</file>

<file path=ppt/slides/_rels/slide187.xml.rels><?xml version="1.0" encoding="UTF-8" standalone="yes"?>
<Relationships xmlns="http://schemas.openxmlformats.org/package/2006/relationships"><Relationship Id="rId3" Type="http://schemas.openxmlformats.org/officeDocument/2006/relationships/image" Target="../media/image701.jpe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02.png"/><Relationship Id="rId2" Type="http://schemas.openxmlformats.org/officeDocument/2006/relationships/tags" Target="../tags/tag1062.xml"/><Relationship Id="rId1" Type="http://schemas.openxmlformats.org/officeDocument/2006/relationships/tags" Target="../tags/tag1061.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25.bin"/></Relationships>
</file>

<file path=ppt/slides/_rels/slide189.xml.rels><?xml version="1.0" encoding="UTF-8" standalone="yes"?>
<Relationships xmlns="http://schemas.openxmlformats.org/package/2006/relationships"><Relationship Id="rId8" Type="http://schemas.microsoft.com/office/2007/relationships/hdphoto" Target="../media/hdphoto80.wdp"/><Relationship Id="rId3" Type="http://schemas.openxmlformats.org/officeDocument/2006/relationships/slideLayout" Target="../slideLayouts/slideLayout9.xml"/><Relationship Id="rId7" Type="http://schemas.openxmlformats.org/officeDocument/2006/relationships/image" Target="../media/image703.png"/><Relationship Id="rId2" Type="http://schemas.openxmlformats.org/officeDocument/2006/relationships/tags" Target="../tags/tag1064.xml"/><Relationship Id="rId1" Type="http://schemas.openxmlformats.org/officeDocument/2006/relationships/tags" Target="../tags/tag1063.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26.bin"/></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26.png"/><Relationship Id="rId12" Type="http://schemas.microsoft.com/office/2007/relationships/hdphoto" Target="../media/hdphoto1.wdp"/><Relationship Id="rId2" Type="http://schemas.openxmlformats.org/officeDocument/2006/relationships/tags" Target="../tags/tag226.xml"/><Relationship Id="rId1" Type="http://schemas.openxmlformats.org/officeDocument/2006/relationships/tags" Target="../tags/tag225.xml"/><Relationship Id="rId6" Type="http://schemas.openxmlformats.org/officeDocument/2006/relationships/image" Target="../media/image12.emf"/><Relationship Id="rId11" Type="http://schemas.openxmlformats.org/officeDocument/2006/relationships/image" Target="../media/image30.png"/><Relationship Id="rId5" Type="http://schemas.openxmlformats.org/officeDocument/2006/relationships/oleObject" Target="../embeddings/oleObject60.bin"/><Relationship Id="rId15" Type="http://schemas.openxmlformats.org/officeDocument/2006/relationships/image" Target="../media/image33.emf"/><Relationship Id="rId10" Type="http://schemas.openxmlformats.org/officeDocument/2006/relationships/image" Target="../media/image29.png"/><Relationship Id="rId4" Type="http://schemas.openxmlformats.org/officeDocument/2006/relationships/notesSlide" Target="../notesSlides/notesSlide9.xml"/><Relationship Id="rId9" Type="http://schemas.openxmlformats.org/officeDocument/2006/relationships/image" Target="../media/image28.png"/><Relationship Id="rId14" Type="http://schemas.openxmlformats.org/officeDocument/2006/relationships/image" Target="../media/image32.png"/></Relationships>
</file>

<file path=ppt/slides/_rels/slide190.xml.rels><?xml version="1.0" encoding="UTF-8" standalone="yes"?>
<Relationships xmlns="http://schemas.openxmlformats.org/package/2006/relationships"><Relationship Id="rId3" Type="http://schemas.openxmlformats.org/officeDocument/2006/relationships/image" Target="../media/image70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05.jpeg"/><Relationship Id="rId2" Type="http://schemas.openxmlformats.org/officeDocument/2006/relationships/tags" Target="../tags/tag1066.xml"/><Relationship Id="rId1" Type="http://schemas.openxmlformats.org/officeDocument/2006/relationships/tags" Target="../tags/tag1065.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27.bin"/></Relationships>
</file>

<file path=ppt/slides/_rels/slide19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png"/><Relationship Id="rId2" Type="http://schemas.openxmlformats.org/officeDocument/2006/relationships/tags" Target="../tags/tag1068.xml"/><Relationship Id="rId1" Type="http://schemas.openxmlformats.org/officeDocument/2006/relationships/tags" Target="../tags/tag1067.xml"/><Relationship Id="rId6" Type="http://schemas.openxmlformats.org/officeDocument/2006/relationships/image" Target="../media/image362.png"/><Relationship Id="rId5" Type="http://schemas.openxmlformats.org/officeDocument/2006/relationships/image" Target="../media/image12.emf"/><Relationship Id="rId4" Type="http://schemas.openxmlformats.org/officeDocument/2006/relationships/oleObject" Target="../embeddings/oleObject228.bin"/></Relationships>
</file>

<file path=ppt/slides/_rels/slide19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9.xml"/><Relationship Id="rId7" Type="http://schemas.microsoft.com/office/2007/relationships/hdphoto" Target="../media/hdphoto81.wdp"/><Relationship Id="rId2" Type="http://schemas.openxmlformats.org/officeDocument/2006/relationships/tags" Target="../tags/tag1070.xml"/><Relationship Id="rId1" Type="http://schemas.openxmlformats.org/officeDocument/2006/relationships/tags" Target="../tags/tag1069.xml"/><Relationship Id="rId6" Type="http://schemas.openxmlformats.org/officeDocument/2006/relationships/image" Target="../media/image706.png"/><Relationship Id="rId5" Type="http://schemas.openxmlformats.org/officeDocument/2006/relationships/image" Target="../media/image12.emf"/><Relationship Id="rId4" Type="http://schemas.openxmlformats.org/officeDocument/2006/relationships/oleObject" Target="../embeddings/oleObject229.bin"/></Relationships>
</file>

<file path=ppt/slides/_rels/slide194.xml.rels><?xml version="1.0" encoding="UTF-8" standalone="yes"?>
<Relationships xmlns="http://schemas.openxmlformats.org/package/2006/relationships"><Relationship Id="rId8" Type="http://schemas.microsoft.com/office/2007/relationships/hdphoto" Target="../media/hdphoto82.wdp"/><Relationship Id="rId3" Type="http://schemas.openxmlformats.org/officeDocument/2006/relationships/slideLayout" Target="../slideLayouts/slideLayout9.xml"/><Relationship Id="rId7" Type="http://schemas.openxmlformats.org/officeDocument/2006/relationships/image" Target="../media/image707.png"/><Relationship Id="rId2" Type="http://schemas.openxmlformats.org/officeDocument/2006/relationships/tags" Target="../tags/tag1072.xml"/><Relationship Id="rId1" Type="http://schemas.openxmlformats.org/officeDocument/2006/relationships/tags" Target="../tags/tag1071.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30.bin"/></Relationships>
</file>

<file path=ppt/slides/_rels/slide19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08.png"/><Relationship Id="rId2" Type="http://schemas.openxmlformats.org/officeDocument/2006/relationships/tags" Target="../tags/tag1074.xml"/><Relationship Id="rId1" Type="http://schemas.openxmlformats.org/officeDocument/2006/relationships/tags" Target="../tags/tag1073.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31.bin"/></Relationships>
</file>

<file path=ppt/slides/_rels/slide196.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09.png"/><Relationship Id="rId2" Type="http://schemas.openxmlformats.org/officeDocument/2006/relationships/tags" Target="../tags/tag1076.xml"/><Relationship Id="rId1" Type="http://schemas.openxmlformats.org/officeDocument/2006/relationships/tags" Target="../tags/tag1075.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32.bin"/></Relationships>
</file>

<file path=ppt/slides/_rels/slide19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11.jpeg"/><Relationship Id="rId2" Type="http://schemas.openxmlformats.org/officeDocument/2006/relationships/tags" Target="../tags/tag1078.xml"/><Relationship Id="rId1" Type="http://schemas.openxmlformats.org/officeDocument/2006/relationships/tags" Target="../tags/tag1077.xml"/><Relationship Id="rId6" Type="http://schemas.openxmlformats.org/officeDocument/2006/relationships/image" Target="../media/image710.png"/><Relationship Id="rId5" Type="http://schemas.openxmlformats.org/officeDocument/2006/relationships/image" Target="../media/image12.emf"/><Relationship Id="rId4" Type="http://schemas.openxmlformats.org/officeDocument/2006/relationships/oleObject" Target="../embeddings/oleObject233.bin"/></Relationships>
</file>

<file path=ppt/slides/_rels/slide19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10.png"/><Relationship Id="rId2" Type="http://schemas.openxmlformats.org/officeDocument/2006/relationships/tags" Target="../tags/tag1080.xml"/><Relationship Id="rId1" Type="http://schemas.openxmlformats.org/officeDocument/2006/relationships/tags" Target="../tags/tag1079.xml"/><Relationship Id="rId6" Type="http://schemas.openxmlformats.org/officeDocument/2006/relationships/image" Target="../media/image712.png"/><Relationship Id="rId5" Type="http://schemas.openxmlformats.org/officeDocument/2006/relationships/image" Target="../media/image12.emf"/><Relationship Id="rId4" Type="http://schemas.openxmlformats.org/officeDocument/2006/relationships/oleObject" Target="../embeddings/oleObject234.bin"/></Relationships>
</file>

<file path=ppt/slides/_rels/slide199.xml.rels><?xml version="1.0" encoding="UTF-8" standalone="yes"?>
<Relationships xmlns="http://schemas.openxmlformats.org/package/2006/relationships"><Relationship Id="rId8" Type="http://schemas.microsoft.com/office/2007/relationships/hdphoto" Target="../media/hdphoto83.wdp"/><Relationship Id="rId3" Type="http://schemas.openxmlformats.org/officeDocument/2006/relationships/slideLayout" Target="../slideLayouts/slideLayout9.xml"/><Relationship Id="rId7" Type="http://schemas.openxmlformats.org/officeDocument/2006/relationships/image" Target="../media/image713.png"/><Relationship Id="rId2" Type="http://schemas.openxmlformats.org/officeDocument/2006/relationships/tags" Target="../tags/tag1082.xml"/><Relationship Id="rId1" Type="http://schemas.openxmlformats.org/officeDocument/2006/relationships/tags" Target="../tags/tag1081.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35.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18.jpeg"/><Relationship Id="rId2" Type="http://schemas.openxmlformats.org/officeDocument/2006/relationships/slideLayout" Target="../slideLayouts/slideLayout10.xml"/><Relationship Id="rId1" Type="http://schemas.openxmlformats.org/officeDocument/2006/relationships/tags" Target="../tags/tag82.xml"/><Relationship Id="rId6" Type="http://schemas.openxmlformats.org/officeDocument/2006/relationships/hyperlink" Target="http://www.mena.boozallen.com/" TargetMode="External"/><Relationship Id="rId5" Type="http://schemas.openxmlformats.org/officeDocument/2006/relationships/hyperlink" Target="mailto:Riyadh_Office@bah.com" TargetMode="External"/><Relationship Id="rId4" Type="http://schemas.openxmlformats.org/officeDocument/2006/relationships/image" Target="../media/image17.emf"/></Relationships>
</file>

<file path=ppt/slides/_rels/slide2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slideLayout" Target="../slideLayouts/slideLayout2.xml"/><Relationship Id="rId7" Type="http://schemas.openxmlformats.org/officeDocument/2006/relationships/image" Target="../media/image150.png"/><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149.png"/><Relationship Id="rId5" Type="http://schemas.openxmlformats.org/officeDocument/2006/relationships/image" Target="../media/image20.emf"/><Relationship Id="rId10" Type="http://schemas.microsoft.com/office/2007/relationships/hdphoto" Target="../media/hdphoto20.wdp"/><Relationship Id="rId4" Type="http://schemas.openxmlformats.org/officeDocument/2006/relationships/oleObject" Target="../embeddings/oleObject61.bin"/><Relationship Id="rId9" Type="http://schemas.openxmlformats.org/officeDocument/2006/relationships/image" Target="../media/image152.png"/></Relationships>
</file>

<file path=ppt/slides/_rels/slide200.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14.png"/><Relationship Id="rId2" Type="http://schemas.openxmlformats.org/officeDocument/2006/relationships/tags" Target="../tags/tag1084.xml"/><Relationship Id="rId1" Type="http://schemas.openxmlformats.org/officeDocument/2006/relationships/tags" Target="../tags/tag1083.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36.bin"/></Relationships>
</file>

<file path=ppt/slides/_rels/slide20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png"/><Relationship Id="rId2" Type="http://schemas.openxmlformats.org/officeDocument/2006/relationships/tags" Target="../tags/tag1086.xml"/><Relationship Id="rId1" Type="http://schemas.openxmlformats.org/officeDocument/2006/relationships/tags" Target="../tags/tag1085.xml"/><Relationship Id="rId6" Type="http://schemas.openxmlformats.org/officeDocument/2006/relationships/image" Target="../media/image715.png"/><Relationship Id="rId5" Type="http://schemas.openxmlformats.org/officeDocument/2006/relationships/image" Target="../media/image12.emf"/><Relationship Id="rId4" Type="http://schemas.openxmlformats.org/officeDocument/2006/relationships/oleObject" Target="../embeddings/oleObject237.bin"/></Relationships>
</file>

<file path=ppt/slides/_rels/slide20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16.png"/><Relationship Id="rId2" Type="http://schemas.openxmlformats.org/officeDocument/2006/relationships/tags" Target="../tags/tag1088.xml"/><Relationship Id="rId1" Type="http://schemas.openxmlformats.org/officeDocument/2006/relationships/tags" Target="../tags/tag1087.xml"/><Relationship Id="rId6" Type="http://schemas.openxmlformats.org/officeDocument/2006/relationships/image" Target="../media/image3.png"/><Relationship Id="rId5" Type="http://schemas.openxmlformats.org/officeDocument/2006/relationships/image" Target="../media/image12.emf"/><Relationship Id="rId4" Type="http://schemas.openxmlformats.org/officeDocument/2006/relationships/oleObject" Target="../embeddings/oleObject238.bin"/></Relationships>
</file>

<file path=ppt/slides/_rels/slide20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182.xml"/><Relationship Id="rId3" Type="http://schemas.openxmlformats.org/officeDocument/2006/relationships/slideLayout" Target="../slideLayouts/slideLayout6.xml"/><Relationship Id="rId7" Type="http://schemas.openxmlformats.org/officeDocument/2006/relationships/slide" Target="slide3.xml"/><Relationship Id="rId12" Type="http://schemas.openxmlformats.org/officeDocument/2006/relationships/slide" Target="slide149.xml"/><Relationship Id="rId2" Type="http://schemas.openxmlformats.org/officeDocument/2006/relationships/tags" Target="../tags/tag1090.xml"/><Relationship Id="rId1" Type="http://schemas.openxmlformats.org/officeDocument/2006/relationships/tags" Target="../tags/tag1089.xml"/><Relationship Id="rId6" Type="http://schemas.openxmlformats.org/officeDocument/2006/relationships/image" Target="../media/image19.emf"/><Relationship Id="rId11" Type="http://schemas.openxmlformats.org/officeDocument/2006/relationships/slide" Target="slide139.xml"/><Relationship Id="rId5" Type="http://schemas.openxmlformats.org/officeDocument/2006/relationships/oleObject" Target="../embeddings/oleObject239.bin"/><Relationship Id="rId10" Type="http://schemas.openxmlformats.org/officeDocument/2006/relationships/slide" Target="slide51.xml"/><Relationship Id="rId4" Type="http://schemas.openxmlformats.org/officeDocument/2006/relationships/notesSlide" Target="../notesSlides/notesSlide128.xml"/><Relationship Id="rId9" Type="http://schemas.openxmlformats.org/officeDocument/2006/relationships/slide" Target="slide26.xml"/><Relationship Id="rId14" Type="http://schemas.openxmlformats.org/officeDocument/2006/relationships/slide" Target="slide203.xml"/></Relationships>
</file>

<file path=ppt/slides/_rels/slide204.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3.xml"/><Relationship Id="rId1" Type="http://schemas.openxmlformats.org/officeDocument/2006/relationships/tags" Target="../tags/tag1091.xml"/><Relationship Id="rId5" Type="http://schemas.openxmlformats.org/officeDocument/2006/relationships/image" Target="../media/image717.jpeg"/><Relationship Id="rId4" Type="http://schemas.openxmlformats.org/officeDocument/2006/relationships/image" Target="../media/image20.emf"/></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241.bin"/><Relationship Id="rId2" Type="http://schemas.openxmlformats.org/officeDocument/2006/relationships/slideLayout" Target="../slideLayouts/slideLayout3.xml"/><Relationship Id="rId1" Type="http://schemas.openxmlformats.org/officeDocument/2006/relationships/tags" Target="../tags/tag1092.xml"/><Relationship Id="rId5" Type="http://schemas.openxmlformats.org/officeDocument/2006/relationships/image" Target="../media/image718.jpeg"/><Relationship Id="rId4" Type="http://schemas.openxmlformats.org/officeDocument/2006/relationships/image" Target="../media/image20.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242.bin"/><Relationship Id="rId2" Type="http://schemas.openxmlformats.org/officeDocument/2006/relationships/slideLayout" Target="../slideLayouts/slideLayout3.xml"/><Relationship Id="rId1" Type="http://schemas.openxmlformats.org/officeDocument/2006/relationships/tags" Target="../tags/tag1093.xml"/><Relationship Id="rId6" Type="http://schemas.openxmlformats.org/officeDocument/2006/relationships/image" Target="../media/image720.jpeg"/><Relationship Id="rId5" Type="http://schemas.openxmlformats.org/officeDocument/2006/relationships/image" Target="../media/image719.jpeg"/><Relationship Id="rId4" Type="http://schemas.openxmlformats.org/officeDocument/2006/relationships/image" Target="../media/image20.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243.bin"/><Relationship Id="rId2" Type="http://schemas.openxmlformats.org/officeDocument/2006/relationships/slideLayout" Target="../slideLayouts/slideLayout3.xml"/><Relationship Id="rId1" Type="http://schemas.openxmlformats.org/officeDocument/2006/relationships/tags" Target="../tags/tag1094.xml"/><Relationship Id="rId6" Type="http://schemas.openxmlformats.org/officeDocument/2006/relationships/image" Target="../media/image722.jpeg"/><Relationship Id="rId5" Type="http://schemas.openxmlformats.org/officeDocument/2006/relationships/image" Target="../media/image721.jpeg"/><Relationship Id="rId4" Type="http://schemas.openxmlformats.org/officeDocument/2006/relationships/image" Target="../media/image20.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244.bin"/><Relationship Id="rId2" Type="http://schemas.openxmlformats.org/officeDocument/2006/relationships/slideLayout" Target="../slideLayouts/slideLayout3.xml"/><Relationship Id="rId1" Type="http://schemas.openxmlformats.org/officeDocument/2006/relationships/tags" Target="../tags/tag1095.xml"/><Relationship Id="rId6" Type="http://schemas.openxmlformats.org/officeDocument/2006/relationships/image" Target="../media/image724.jpeg"/><Relationship Id="rId5" Type="http://schemas.openxmlformats.org/officeDocument/2006/relationships/image" Target="../media/image723.jpeg"/><Relationship Id="rId4" Type="http://schemas.openxmlformats.org/officeDocument/2006/relationships/image" Target="../media/image20.emf"/></Relationships>
</file>

<file path=ppt/slides/_rels/slide209.xml.rels><?xml version="1.0" encoding="UTF-8" standalone="yes"?>
<Relationships xmlns="http://schemas.openxmlformats.org/package/2006/relationships"><Relationship Id="rId3" Type="http://schemas.openxmlformats.org/officeDocument/2006/relationships/oleObject" Target="../embeddings/oleObject245.bin"/><Relationship Id="rId2" Type="http://schemas.openxmlformats.org/officeDocument/2006/relationships/slideLayout" Target="../slideLayouts/slideLayout3.xml"/><Relationship Id="rId1" Type="http://schemas.openxmlformats.org/officeDocument/2006/relationships/tags" Target="../tags/tag1096.xml"/><Relationship Id="rId6" Type="http://schemas.openxmlformats.org/officeDocument/2006/relationships/image" Target="../media/image726.jpeg"/><Relationship Id="rId5" Type="http://schemas.openxmlformats.org/officeDocument/2006/relationships/image" Target="../media/image725.jpeg"/><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8.png"/><Relationship Id="rId18" Type="http://schemas.microsoft.com/office/2007/relationships/hdphoto" Target="../media/hdphoto8.wdp"/><Relationship Id="rId3" Type="http://schemas.openxmlformats.org/officeDocument/2006/relationships/oleObject" Target="../embeddings/oleObject62.bin"/><Relationship Id="rId7" Type="http://schemas.openxmlformats.org/officeDocument/2006/relationships/image" Target="../media/image35.png"/><Relationship Id="rId12" Type="http://schemas.microsoft.com/office/2007/relationships/hdphoto" Target="../media/hdphoto5.wdp"/><Relationship Id="rId17" Type="http://schemas.openxmlformats.org/officeDocument/2006/relationships/image" Target="../media/image40.png"/><Relationship Id="rId2" Type="http://schemas.openxmlformats.org/officeDocument/2006/relationships/slideLayout" Target="../slideLayouts/slideLayout2.xml"/><Relationship Id="rId16" Type="http://schemas.microsoft.com/office/2007/relationships/hdphoto" Target="../media/hdphoto7.wdp"/><Relationship Id="rId1" Type="http://schemas.openxmlformats.org/officeDocument/2006/relationships/tags" Target="../tags/tag229.xml"/><Relationship Id="rId6" Type="http://schemas.microsoft.com/office/2007/relationships/hdphoto" Target="../media/hdphoto2.wdp"/><Relationship Id="rId11" Type="http://schemas.openxmlformats.org/officeDocument/2006/relationships/image" Target="../media/image37.png"/><Relationship Id="rId5" Type="http://schemas.openxmlformats.org/officeDocument/2006/relationships/image" Target="../media/image34.png"/><Relationship Id="rId15" Type="http://schemas.openxmlformats.org/officeDocument/2006/relationships/image" Target="../media/image39.png"/><Relationship Id="rId10" Type="http://schemas.microsoft.com/office/2007/relationships/hdphoto" Target="../media/hdphoto4.wdp"/><Relationship Id="rId4" Type="http://schemas.openxmlformats.org/officeDocument/2006/relationships/image" Target="../media/image17.emf"/><Relationship Id="rId9" Type="http://schemas.openxmlformats.org/officeDocument/2006/relationships/image" Target="../media/image36.png"/><Relationship Id="rId1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tags" Target="../tags/tag230.xml"/><Relationship Id="rId4"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3" Type="http://schemas.openxmlformats.org/officeDocument/2006/relationships/oleObject" Target="../embeddings/oleObject64.bin"/><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slideLayout" Target="../slideLayouts/slideLayout2.xml"/><Relationship Id="rId1" Type="http://schemas.openxmlformats.org/officeDocument/2006/relationships/tags" Target="../tags/tag231.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jpeg"/><Relationship Id="rId10" Type="http://schemas.openxmlformats.org/officeDocument/2006/relationships/image" Target="../media/image159.png"/><Relationship Id="rId4" Type="http://schemas.openxmlformats.org/officeDocument/2006/relationships/image" Target="../media/image153.emf"/><Relationship Id="rId9" Type="http://schemas.openxmlformats.org/officeDocument/2006/relationships/image" Target="../media/image158.png"/><Relationship Id="rId14" Type="http://schemas.openxmlformats.org/officeDocument/2006/relationships/image" Target="../media/image163.png"/></Relationships>
</file>

<file path=ppt/slides/_rels/slide24.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oleObject" Target="../embeddings/oleObject65.bin"/><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232.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20.emf"/><Relationship Id="rId9" Type="http://schemas.openxmlformats.org/officeDocument/2006/relationships/image" Target="../media/image168.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oleObject" Target="../embeddings/oleObject66.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3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emf"/><Relationship Id="rId9" Type="http://schemas.microsoft.com/office/2007/relationships/hdphoto" Target="../media/hdphoto9.wdp"/></Relationships>
</file>

<file path=ppt/slides/_rels/slide26.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Layout" Target="../slideLayouts/slideLayout6.xml"/><Relationship Id="rId7" Type="http://schemas.openxmlformats.org/officeDocument/2006/relationships/slide" Target="slide26.xm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19.emf"/><Relationship Id="rId5" Type="http://schemas.openxmlformats.org/officeDocument/2006/relationships/oleObject" Target="../embeddings/oleObject67.bin"/><Relationship Id="rId4"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5.png"/><Relationship Id="rId12" Type="http://schemas.microsoft.com/office/2007/relationships/hdphoto" Target="../media/hdphoto12.wdp"/><Relationship Id="rId2" Type="http://schemas.openxmlformats.org/officeDocument/2006/relationships/tags" Target="../tags/tag237.xml"/><Relationship Id="rId1" Type="http://schemas.openxmlformats.org/officeDocument/2006/relationships/tags" Target="../tags/tag236.xml"/><Relationship Id="rId6" Type="http://schemas.openxmlformats.org/officeDocument/2006/relationships/image" Target="../media/image12.emf"/><Relationship Id="rId11" Type="http://schemas.openxmlformats.org/officeDocument/2006/relationships/image" Target="../media/image47.png"/><Relationship Id="rId5" Type="http://schemas.openxmlformats.org/officeDocument/2006/relationships/oleObject" Target="../embeddings/oleObject68.bin"/><Relationship Id="rId10" Type="http://schemas.microsoft.com/office/2007/relationships/hdphoto" Target="../media/hdphoto11.wdp"/><Relationship Id="rId4" Type="http://schemas.openxmlformats.org/officeDocument/2006/relationships/notesSlide" Target="../notesSlides/notesSlide11.xml"/><Relationship Id="rId9" Type="http://schemas.openxmlformats.org/officeDocument/2006/relationships/image" Target="../media/image46.pn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13" Type="http://schemas.openxmlformats.org/officeDocument/2006/relationships/image" Target="../media/image178.svg"/><Relationship Id="rId18" Type="http://schemas.openxmlformats.org/officeDocument/2006/relationships/image" Target="../media/image183.png"/><Relationship Id="rId26" Type="http://schemas.openxmlformats.org/officeDocument/2006/relationships/image" Target="../media/image191.png"/><Relationship Id="rId21" Type="http://schemas.openxmlformats.org/officeDocument/2006/relationships/image" Target="../media/image186.svg"/><Relationship Id="rId34" Type="http://schemas.openxmlformats.org/officeDocument/2006/relationships/image" Target="../media/image199.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svg"/><Relationship Id="rId25" Type="http://schemas.openxmlformats.org/officeDocument/2006/relationships/image" Target="../media/image190.svg"/><Relationship Id="rId33" Type="http://schemas.openxmlformats.org/officeDocument/2006/relationships/image" Target="../media/image198.svg"/><Relationship Id="rId2" Type="http://schemas.openxmlformats.org/officeDocument/2006/relationships/tags" Target="../tags/tag239.xml"/><Relationship Id="rId16" Type="http://schemas.openxmlformats.org/officeDocument/2006/relationships/image" Target="../media/image181.png"/><Relationship Id="rId20" Type="http://schemas.openxmlformats.org/officeDocument/2006/relationships/image" Target="../media/image185.png"/><Relationship Id="rId29" Type="http://schemas.openxmlformats.org/officeDocument/2006/relationships/image" Target="../media/image194.svg"/><Relationship Id="rId1" Type="http://schemas.openxmlformats.org/officeDocument/2006/relationships/tags" Target="../tags/tag238.xml"/><Relationship Id="rId6" Type="http://schemas.openxmlformats.org/officeDocument/2006/relationships/image" Target="../media/image171.jpeg"/><Relationship Id="rId11" Type="http://schemas.openxmlformats.org/officeDocument/2006/relationships/image" Target="../media/image176.svg"/><Relationship Id="rId24" Type="http://schemas.openxmlformats.org/officeDocument/2006/relationships/image" Target="../media/image189.png"/><Relationship Id="rId32" Type="http://schemas.openxmlformats.org/officeDocument/2006/relationships/image" Target="../media/image197.png"/><Relationship Id="rId37" Type="http://schemas.openxmlformats.org/officeDocument/2006/relationships/image" Target="../media/image202.png"/><Relationship Id="rId5" Type="http://schemas.openxmlformats.org/officeDocument/2006/relationships/image" Target="../media/image50.emf"/><Relationship Id="rId15" Type="http://schemas.openxmlformats.org/officeDocument/2006/relationships/image" Target="../media/image180.svg"/><Relationship Id="rId23" Type="http://schemas.openxmlformats.org/officeDocument/2006/relationships/image" Target="../media/image188.svg"/><Relationship Id="rId28" Type="http://schemas.openxmlformats.org/officeDocument/2006/relationships/image" Target="../media/image193.png"/><Relationship Id="rId36" Type="http://schemas.openxmlformats.org/officeDocument/2006/relationships/image" Target="../media/image201.png"/><Relationship Id="rId10" Type="http://schemas.openxmlformats.org/officeDocument/2006/relationships/image" Target="../media/image175.png"/><Relationship Id="rId19" Type="http://schemas.openxmlformats.org/officeDocument/2006/relationships/image" Target="../media/image184.svg"/><Relationship Id="rId31" Type="http://schemas.openxmlformats.org/officeDocument/2006/relationships/image" Target="../media/image196.svg"/><Relationship Id="rId4" Type="http://schemas.openxmlformats.org/officeDocument/2006/relationships/oleObject" Target="../embeddings/oleObject69.bin"/><Relationship Id="rId9" Type="http://schemas.openxmlformats.org/officeDocument/2006/relationships/image" Target="../media/image174.svg"/><Relationship Id="rId14" Type="http://schemas.openxmlformats.org/officeDocument/2006/relationships/image" Target="../media/image179.png"/><Relationship Id="rId22" Type="http://schemas.openxmlformats.org/officeDocument/2006/relationships/image" Target="../media/image187.png"/><Relationship Id="rId27" Type="http://schemas.openxmlformats.org/officeDocument/2006/relationships/image" Target="../media/image192.svg"/><Relationship Id="rId30" Type="http://schemas.openxmlformats.org/officeDocument/2006/relationships/image" Target="../media/image195.png"/><Relationship Id="rId35" Type="http://schemas.openxmlformats.org/officeDocument/2006/relationships/image" Target="../media/image200.svg"/><Relationship Id="rId8" Type="http://schemas.openxmlformats.org/officeDocument/2006/relationships/image" Target="../media/image173.svg"/><Relationship Id="rId3"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1.xml"/><Relationship Id="rId1" Type="http://schemas.openxmlformats.org/officeDocument/2006/relationships/tags" Target="../tags/tag240.xml"/><Relationship Id="rId5" Type="http://schemas.openxmlformats.org/officeDocument/2006/relationships/image" Target="../media/image50.emf"/><Relationship Id="rId4" Type="http://schemas.openxmlformats.org/officeDocument/2006/relationships/oleObject" Target="../embeddings/oleObject70.bin"/></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182.xml"/><Relationship Id="rId3" Type="http://schemas.openxmlformats.org/officeDocument/2006/relationships/slideLayout" Target="../slideLayouts/slideLayout6.xml"/><Relationship Id="rId7" Type="http://schemas.openxmlformats.org/officeDocument/2006/relationships/slide" Target="slide3.xml"/><Relationship Id="rId12" Type="http://schemas.openxmlformats.org/officeDocument/2006/relationships/slide" Target="slide149.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9.emf"/><Relationship Id="rId11" Type="http://schemas.openxmlformats.org/officeDocument/2006/relationships/slide" Target="slide139.xml"/><Relationship Id="rId5" Type="http://schemas.openxmlformats.org/officeDocument/2006/relationships/oleObject" Target="../embeddings/oleObject44.bin"/><Relationship Id="rId10" Type="http://schemas.openxmlformats.org/officeDocument/2006/relationships/slide" Target="slide51.xml"/><Relationship Id="rId4" Type="http://schemas.openxmlformats.org/officeDocument/2006/relationships/notesSlide" Target="../notesSlides/notesSlide2.xml"/><Relationship Id="rId9" Type="http://schemas.openxmlformats.org/officeDocument/2006/relationships/slide" Target="slide26.xml"/><Relationship Id="rId14" Type="http://schemas.openxmlformats.org/officeDocument/2006/relationships/slide" Target="slide203.xml"/></Relationships>
</file>

<file path=ppt/slides/_rels/slide30.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09.png"/><Relationship Id="rId18" Type="http://schemas.openxmlformats.org/officeDocument/2006/relationships/image" Target="../media/image213.png"/><Relationship Id="rId3" Type="http://schemas.openxmlformats.org/officeDocument/2006/relationships/notesSlide" Target="../notesSlides/notesSlide12.xml"/><Relationship Id="rId21" Type="http://schemas.openxmlformats.org/officeDocument/2006/relationships/image" Target="../media/image216.png"/><Relationship Id="rId7" Type="http://schemas.openxmlformats.org/officeDocument/2006/relationships/image" Target="../media/image204.png"/><Relationship Id="rId12" Type="http://schemas.microsoft.com/office/2007/relationships/hdphoto" Target="../media/hdphoto21.wdp"/><Relationship Id="rId17" Type="http://schemas.openxmlformats.org/officeDocument/2006/relationships/image" Target="../media/image212.png"/><Relationship Id="rId25" Type="http://schemas.openxmlformats.org/officeDocument/2006/relationships/image" Target="../media/image220.png"/><Relationship Id="rId2" Type="http://schemas.openxmlformats.org/officeDocument/2006/relationships/slideLayout" Target="../slideLayouts/slideLayout2.xml"/><Relationship Id="rId16" Type="http://schemas.openxmlformats.org/officeDocument/2006/relationships/image" Target="../media/image211.png"/><Relationship Id="rId20" Type="http://schemas.openxmlformats.org/officeDocument/2006/relationships/image" Target="../media/image215.png"/><Relationship Id="rId1" Type="http://schemas.openxmlformats.org/officeDocument/2006/relationships/tags" Target="../tags/tag242.xml"/><Relationship Id="rId6" Type="http://schemas.openxmlformats.org/officeDocument/2006/relationships/image" Target="../media/image203.png"/><Relationship Id="rId11" Type="http://schemas.openxmlformats.org/officeDocument/2006/relationships/image" Target="../media/image208.png"/><Relationship Id="rId24" Type="http://schemas.openxmlformats.org/officeDocument/2006/relationships/image" Target="../media/image219.png"/><Relationship Id="rId5" Type="http://schemas.openxmlformats.org/officeDocument/2006/relationships/image" Target="../media/image8.emf"/><Relationship Id="rId15" Type="http://schemas.microsoft.com/office/2007/relationships/hdphoto" Target="../media/hdphoto22.wdp"/><Relationship Id="rId23" Type="http://schemas.openxmlformats.org/officeDocument/2006/relationships/image" Target="../media/image218.png"/><Relationship Id="rId10" Type="http://schemas.openxmlformats.org/officeDocument/2006/relationships/image" Target="../media/image207.png"/><Relationship Id="rId19" Type="http://schemas.openxmlformats.org/officeDocument/2006/relationships/image" Target="../media/image214.png"/><Relationship Id="rId4" Type="http://schemas.openxmlformats.org/officeDocument/2006/relationships/oleObject" Target="../embeddings/oleObject71.bin"/><Relationship Id="rId9" Type="http://schemas.openxmlformats.org/officeDocument/2006/relationships/image" Target="../media/image206.png"/><Relationship Id="rId14" Type="http://schemas.openxmlformats.org/officeDocument/2006/relationships/image" Target="../media/image210.png"/><Relationship Id="rId22" Type="http://schemas.openxmlformats.org/officeDocument/2006/relationships/image" Target="../media/image217.png"/></Relationships>
</file>

<file path=ppt/slides/_rels/slide31.xml.rels><?xml version="1.0" encoding="UTF-8" standalone="yes"?>
<Relationships xmlns="http://schemas.openxmlformats.org/package/2006/relationships"><Relationship Id="rId13" Type="http://schemas.openxmlformats.org/officeDocument/2006/relationships/image" Target="../media/image226.jpeg"/><Relationship Id="rId18" Type="http://schemas.openxmlformats.org/officeDocument/2006/relationships/image" Target="../media/image231.png"/><Relationship Id="rId26" Type="http://schemas.openxmlformats.org/officeDocument/2006/relationships/image" Target="../media/image239.png"/><Relationship Id="rId39" Type="http://schemas.openxmlformats.org/officeDocument/2006/relationships/image" Target="../media/image252.svg"/><Relationship Id="rId21" Type="http://schemas.openxmlformats.org/officeDocument/2006/relationships/image" Target="../media/image234.svg"/><Relationship Id="rId34" Type="http://schemas.openxmlformats.org/officeDocument/2006/relationships/image" Target="../media/image247.png"/><Relationship Id="rId42" Type="http://schemas.openxmlformats.org/officeDocument/2006/relationships/image" Target="../media/image255.png"/><Relationship Id="rId7" Type="http://schemas.openxmlformats.org/officeDocument/2006/relationships/image" Target="../media/image17.emf"/><Relationship Id="rId2" Type="http://schemas.openxmlformats.org/officeDocument/2006/relationships/tags" Target="../tags/tag244.xml"/><Relationship Id="rId16" Type="http://schemas.openxmlformats.org/officeDocument/2006/relationships/image" Target="../media/image229.png"/><Relationship Id="rId29" Type="http://schemas.openxmlformats.org/officeDocument/2006/relationships/image" Target="../media/image242.svg"/><Relationship Id="rId1" Type="http://schemas.openxmlformats.org/officeDocument/2006/relationships/tags" Target="../tags/tag243.xml"/><Relationship Id="rId6" Type="http://schemas.openxmlformats.org/officeDocument/2006/relationships/oleObject" Target="../embeddings/oleObject72.bin"/><Relationship Id="rId11" Type="http://schemas.openxmlformats.org/officeDocument/2006/relationships/image" Target="../media/image224.jpeg"/><Relationship Id="rId24" Type="http://schemas.openxmlformats.org/officeDocument/2006/relationships/image" Target="../media/image237.png"/><Relationship Id="rId32" Type="http://schemas.openxmlformats.org/officeDocument/2006/relationships/image" Target="../media/image245.png"/><Relationship Id="rId37" Type="http://schemas.openxmlformats.org/officeDocument/2006/relationships/image" Target="../media/image250.svg"/><Relationship Id="rId40" Type="http://schemas.openxmlformats.org/officeDocument/2006/relationships/image" Target="../media/image253.png"/><Relationship Id="rId45" Type="http://schemas.openxmlformats.org/officeDocument/2006/relationships/image" Target="../media/image131.png"/><Relationship Id="rId5" Type="http://schemas.openxmlformats.org/officeDocument/2006/relationships/notesSlide" Target="../notesSlides/notesSlide13.xml"/><Relationship Id="rId15" Type="http://schemas.openxmlformats.org/officeDocument/2006/relationships/image" Target="../media/image228.jpeg"/><Relationship Id="rId23" Type="http://schemas.openxmlformats.org/officeDocument/2006/relationships/image" Target="../media/image236.svg"/><Relationship Id="rId28" Type="http://schemas.openxmlformats.org/officeDocument/2006/relationships/image" Target="../media/image241.png"/><Relationship Id="rId36" Type="http://schemas.openxmlformats.org/officeDocument/2006/relationships/image" Target="../media/image249.png"/><Relationship Id="rId10" Type="http://schemas.openxmlformats.org/officeDocument/2006/relationships/image" Target="../media/image223.jpeg"/><Relationship Id="rId19" Type="http://schemas.openxmlformats.org/officeDocument/2006/relationships/image" Target="../media/image232.svg"/><Relationship Id="rId31" Type="http://schemas.openxmlformats.org/officeDocument/2006/relationships/image" Target="../media/image244.svg"/><Relationship Id="rId44" Type="http://schemas.openxmlformats.org/officeDocument/2006/relationships/image" Target="../media/image132.png"/><Relationship Id="rId4" Type="http://schemas.openxmlformats.org/officeDocument/2006/relationships/slideLayout" Target="../slideLayouts/slideLayout2.xml"/><Relationship Id="rId9" Type="http://schemas.openxmlformats.org/officeDocument/2006/relationships/image" Target="../media/image222.jpeg"/><Relationship Id="rId14" Type="http://schemas.openxmlformats.org/officeDocument/2006/relationships/image" Target="../media/image227.jpeg"/><Relationship Id="rId22" Type="http://schemas.openxmlformats.org/officeDocument/2006/relationships/image" Target="../media/image235.png"/><Relationship Id="rId27" Type="http://schemas.openxmlformats.org/officeDocument/2006/relationships/image" Target="../media/image240.svg"/><Relationship Id="rId30" Type="http://schemas.openxmlformats.org/officeDocument/2006/relationships/image" Target="../media/image243.png"/><Relationship Id="rId35" Type="http://schemas.openxmlformats.org/officeDocument/2006/relationships/image" Target="../media/image248.svg"/><Relationship Id="rId43" Type="http://schemas.openxmlformats.org/officeDocument/2006/relationships/image" Target="../media/image256.svg"/><Relationship Id="rId8" Type="http://schemas.openxmlformats.org/officeDocument/2006/relationships/image" Target="../media/image221.jpeg"/><Relationship Id="rId3" Type="http://schemas.openxmlformats.org/officeDocument/2006/relationships/tags" Target="../tags/tag245.xml"/><Relationship Id="rId12" Type="http://schemas.openxmlformats.org/officeDocument/2006/relationships/image" Target="../media/image225.jpeg"/><Relationship Id="rId17" Type="http://schemas.openxmlformats.org/officeDocument/2006/relationships/image" Target="../media/image230.svg"/><Relationship Id="rId25" Type="http://schemas.openxmlformats.org/officeDocument/2006/relationships/image" Target="../media/image238.svg"/><Relationship Id="rId33" Type="http://schemas.openxmlformats.org/officeDocument/2006/relationships/image" Target="../media/image246.svg"/><Relationship Id="rId38" Type="http://schemas.openxmlformats.org/officeDocument/2006/relationships/image" Target="../media/image251.png"/><Relationship Id="rId20" Type="http://schemas.openxmlformats.org/officeDocument/2006/relationships/image" Target="../media/image233.png"/><Relationship Id="rId41" Type="http://schemas.openxmlformats.org/officeDocument/2006/relationships/image" Target="../media/image254.svg"/></Relationships>
</file>

<file path=ppt/slides/_rels/slide32.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jpeg"/><Relationship Id="rId3" Type="http://schemas.openxmlformats.org/officeDocument/2006/relationships/notesSlide" Target="../notesSlides/notesSlide14.xml"/><Relationship Id="rId7" Type="http://schemas.openxmlformats.org/officeDocument/2006/relationships/image" Target="../media/image258.png"/><Relationship Id="rId12" Type="http://schemas.openxmlformats.org/officeDocument/2006/relationships/image" Target="../media/image263.png"/><Relationship Id="rId17" Type="http://schemas.openxmlformats.org/officeDocument/2006/relationships/image" Target="../media/image268.jpeg"/><Relationship Id="rId2" Type="http://schemas.openxmlformats.org/officeDocument/2006/relationships/slideLayout" Target="../slideLayouts/slideLayout2.xml"/><Relationship Id="rId16" Type="http://schemas.openxmlformats.org/officeDocument/2006/relationships/image" Target="../media/image267.png"/><Relationship Id="rId1" Type="http://schemas.openxmlformats.org/officeDocument/2006/relationships/tags" Target="../tags/tag246.xml"/><Relationship Id="rId6" Type="http://schemas.openxmlformats.org/officeDocument/2006/relationships/image" Target="../media/image257.png"/><Relationship Id="rId11" Type="http://schemas.openxmlformats.org/officeDocument/2006/relationships/image" Target="../media/image262.jpeg"/><Relationship Id="rId5" Type="http://schemas.openxmlformats.org/officeDocument/2006/relationships/image" Target="../media/image8.emf"/><Relationship Id="rId15" Type="http://schemas.openxmlformats.org/officeDocument/2006/relationships/image" Target="../media/image266.png"/><Relationship Id="rId10" Type="http://schemas.openxmlformats.org/officeDocument/2006/relationships/image" Target="../media/image261.jpeg"/><Relationship Id="rId4" Type="http://schemas.openxmlformats.org/officeDocument/2006/relationships/oleObject" Target="../embeddings/oleObject73.bin"/><Relationship Id="rId9" Type="http://schemas.openxmlformats.org/officeDocument/2006/relationships/image" Target="../media/image260.svg"/><Relationship Id="rId14" Type="http://schemas.openxmlformats.org/officeDocument/2006/relationships/image" Target="../media/image265.png"/></Relationships>
</file>

<file path=ppt/slides/_rels/slide3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microsoft.com/office/2007/relationships/hdphoto" Target="../media/hdphoto13.wdp"/><Relationship Id="rId26" Type="http://schemas.microsoft.com/office/2007/relationships/hdphoto" Target="../media/hdphoto17.wdp"/><Relationship Id="rId3" Type="http://schemas.openxmlformats.org/officeDocument/2006/relationships/slideLayout" Target="../slideLayouts/slideLayout2.xml"/><Relationship Id="rId21" Type="http://schemas.openxmlformats.org/officeDocument/2006/relationships/image" Target="../media/image64.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66.png"/><Relationship Id="rId2" Type="http://schemas.openxmlformats.org/officeDocument/2006/relationships/tags" Target="../tags/tag248.xml"/><Relationship Id="rId16" Type="http://schemas.openxmlformats.org/officeDocument/2006/relationships/image" Target="../media/image61.png"/><Relationship Id="rId20" Type="http://schemas.microsoft.com/office/2007/relationships/hdphoto" Target="../media/hdphoto14.wdp"/><Relationship Id="rId1" Type="http://schemas.openxmlformats.org/officeDocument/2006/relationships/tags" Target="../tags/tag247.xml"/><Relationship Id="rId6" Type="http://schemas.openxmlformats.org/officeDocument/2006/relationships/image" Target="../media/image51.png"/><Relationship Id="rId11" Type="http://schemas.openxmlformats.org/officeDocument/2006/relationships/image" Target="../media/image56.png"/><Relationship Id="rId24" Type="http://schemas.microsoft.com/office/2007/relationships/hdphoto" Target="../media/hdphoto16.wdp"/><Relationship Id="rId5" Type="http://schemas.openxmlformats.org/officeDocument/2006/relationships/image" Target="../media/image50.emf"/><Relationship Id="rId15" Type="http://schemas.openxmlformats.org/officeDocument/2006/relationships/image" Target="../media/image60.gif"/><Relationship Id="rId23" Type="http://schemas.openxmlformats.org/officeDocument/2006/relationships/image" Target="../media/image65.png"/><Relationship Id="rId28" Type="http://schemas.microsoft.com/office/2007/relationships/hdphoto" Target="../media/hdphoto18.wdp"/><Relationship Id="rId10" Type="http://schemas.openxmlformats.org/officeDocument/2006/relationships/image" Target="../media/image55.png"/><Relationship Id="rId19" Type="http://schemas.openxmlformats.org/officeDocument/2006/relationships/image" Target="../media/image63.png"/><Relationship Id="rId4" Type="http://schemas.openxmlformats.org/officeDocument/2006/relationships/oleObject" Target="../embeddings/oleObject74.bin"/><Relationship Id="rId9" Type="http://schemas.openxmlformats.org/officeDocument/2006/relationships/image" Target="../media/image54.png"/><Relationship Id="rId14" Type="http://schemas.openxmlformats.org/officeDocument/2006/relationships/image" Target="../media/image59.png"/><Relationship Id="rId22" Type="http://schemas.microsoft.com/office/2007/relationships/hdphoto" Target="../media/hdphoto15.wdp"/><Relationship Id="rId27"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image" Target="../media/image271.png"/><Relationship Id="rId13" Type="http://schemas.openxmlformats.org/officeDocument/2006/relationships/image" Target="../media/image275.png"/><Relationship Id="rId18" Type="http://schemas.openxmlformats.org/officeDocument/2006/relationships/image" Target="../media/image280.jpeg"/><Relationship Id="rId3" Type="http://schemas.openxmlformats.org/officeDocument/2006/relationships/slideLayout" Target="../slideLayouts/slideLayout2.xml"/><Relationship Id="rId7" Type="http://schemas.openxmlformats.org/officeDocument/2006/relationships/image" Target="../media/image270.jpeg"/><Relationship Id="rId12" Type="http://schemas.openxmlformats.org/officeDocument/2006/relationships/image" Target="../media/image274.png"/><Relationship Id="rId17" Type="http://schemas.openxmlformats.org/officeDocument/2006/relationships/image" Target="../media/image279.png"/><Relationship Id="rId2" Type="http://schemas.openxmlformats.org/officeDocument/2006/relationships/tags" Target="../tags/tag250.xml"/><Relationship Id="rId16" Type="http://schemas.openxmlformats.org/officeDocument/2006/relationships/image" Target="../media/image278.jpeg"/><Relationship Id="rId1" Type="http://schemas.openxmlformats.org/officeDocument/2006/relationships/tags" Target="../tags/tag249.xml"/><Relationship Id="rId6" Type="http://schemas.openxmlformats.org/officeDocument/2006/relationships/image" Target="../media/image269.emf"/><Relationship Id="rId11" Type="http://schemas.openxmlformats.org/officeDocument/2006/relationships/image" Target="../media/image273.png"/><Relationship Id="rId5" Type="http://schemas.openxmlformats.org/officeDocument/2006/relationships/oleObject" Target="../embeddings/oleObject75.bin"/><Relationship Id="rId15" Type="http://schemas.openxmlformats.org/officeDocument/2006/relationships/image" Target="../media/image277.png"/><Relationship Id="rId10" Type="http://schemas.openxmlformats.org/officeDocument/2006/relationships/image" Target="../media/image272.png"/><Relationship Id="rId19" Type="http://schemas.openxmlformats.org/officeDocument/2006/relationships/image" Target="../media/image281.jpeg"/><Relationship Id="rId4" Type="http://schemas.openxmlformats.org/officeDocument/2006/relationships/notesSlide" Target="../notesSlides/notesSlide15.xml"/><Relationship Id="rId9" Type="http://schemas.microsoft.com/office/2007/relationships/hdphoto" Target="../media/hdphoto23.wdp"/><Relationship Id="rId14" Type="http://schemas.openxmlformats.org/officeDocument/2006/relationships/image" Target="../media/image276.png"/></Relationships>
</file>

<file path=ppt/slides/_rels/slide35.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slideLayout" Target="../slideLayouts/slideLayout2.xml"/><Relationship Id="rId7" Type="http://schemas.openxmlformats.org/officeDocument/2006/relationships/image" Target="../media/image282.tiff"/><Relationship Id="rId2" Type="http://schemas.openxmlformats.org/officeDocument/2006/relationships/tags" Target="../tags/tag252.xml"/><Relationship Id="rId1" Type="http://schemas.openxmlformats.org/officeDocument/2006/relationships/tags" Target="../tags/tag251.xml"/><Relationship Id="rId6" Type="http://schemas.openxmlformats.org/officeDocument/2006/relationships/image" Target="../media/image269.emf"/><Relationship Id="rId5" Type="http://schemas.openxmlformats.org/officeDocument/2006/relationships/oleObject" Target="../embeddings/oleObject76.bin"/><Relationship Id="rId10" Type="http://schemas.openxmlformats.org/officeDocument/2006/relationships/image" Target="../media/image285.tiff"/><Relationship Id="rId4" Type="http://schemas.openxmlformats.org/officeDocument/2006/relationships/notesSlide" Target="../notesSlides/notesSlide16.xml"/><Relationship Id="rId9" Type="http://schemas.openxmlformats.org/officeDocument/2006/relationships/image" Target="../media/image284.tiff"/></Relationships>
</file>

<file path=ppt/slides/_rels/slide36.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slideLayout" Target="../slideLayouts/slideLayout2.xml"/><Relationship Id="rId7" Type="http://schemas.openxmlformats.org/officeDocument/2006/relationships/image" Target="../media/image286.png"/><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image" Target="../media/image17.emf"/><Relationship Id="rId5" Type="http://schemas.openxmlformats.org/officeDocument/2006/relationships/oleObject" Target="../embeddings/oleObject77.bin"/><Relationship Id="rId10" Type="http://schemas.openxmlformats.org/officeDocument/2006/relationships/image" Target="../media/image289.png"/><Relationship Id="rId4" Type="http://schemas.openxmlformats.org/officeDocument/2006/relationships/notesSlide" Target="../notesSlides/notesSlide17.xml"/><Relationship Id="rId9" Type="http://schemas.openxmlformats.org/officeDocument/2006/relationships/image" Target="../media/image288.png"/></Relationships>
</file>

<file path=ppt/slides/_rels/slide37.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oleObject" Target="../embeddings/oleObject78.bin"/><Relationship Id="rId7" Type="http://schemas.openxmlformats.org/officeDocument/2006/relationships/image" Target="../media/image292.png"/><Relationship Id="rId2" Type="http://schemas.openxmlformats.org/officeDocument/2006/relationships/slideLayout" Target="../slideLayouts/slideLayout2.xml"/><Relationship Id="rId1" Type="http://schemas.openxmlformats.org/officeDocument/2006/relationships/tags" Target="../tags/tag255.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0.emf"/></Relationships>
</file>

<file path=ppt/slides/_rels/slide38.xml.rels><?xml version="1.0" encoding="UTF-8" standalone="yes"?>
<Relationships xmlns="http://schemas.openxmlformats.org/package/2006/relationships"><Relationship Id="rId8" Type="http://schemas.openxmlformats.org/officeDocument/2006/relationships/tags" Target="../tags/tag263.xml"/><Relationship Id="rId13" Type="http://schemas.openxmlformats.org/officeDocument/2006/relationships/notesSlide" Target="../notesSlides/notesSlide18.xml"/><Relationship Id="rId18" Type="http://schemas.openxmlformats.org/officeDocument/2006/relationships/image" Target="../media/image296.png"/><Relationship Id="rId3" Type="http://schemas.openxmlformats.org/officeDocument/2006/relationships/tags" Target="../tags/tag258.xml"/><Relationship Id="rId7" Type="http://schemas.openxmlformats.org/officeDocument/2006/relationships/tags" Target="../tags/tag262.xml"/><Relationship Id="rId12" Type="http://schemas.openxmlformats.org/officeDocument/2006/relationships/slideLayout" Target="../slideLayouts/slideLayout2.xml"/><Relationship Id="rId17" Type="http://schemas.openxmlformats.org/officeDocument/2006/relationships/image" Target="../media/image295.png"/><Relationship Id="rId2" Type="http://schemas.openxmlformats.org/officeDocument/2006/relationships/tags" Target="../tags/tag257.xml"/><Relationship Id="rId16" Type="http://schemas.openxmlformats.org/officeDocument/2006/relationships/image" Target="../media/image294.png"/><Relationship Id="rId1" Type="http://schemas.openxmlformats.org/officeDocument/2006/relationships/tags" Target="../tags/tag256.xml"/><Relationship Id="rId6" Type="http://schemas.openxmlformats.org/officeDocument/2006/relationships/tags" Target="../tags/tag261.xml"/><Relationship Id="rId11" Type="http://schemas.openxmlformats.org/officeDocument/2006/relationships/tags" Target="../tags/tag266.xml"/><Relationship Id="rId5" Type="http://schemas.openxmlformats.org/officeDocument/2006/relationships/tags" Target="../tags/tag260.xml"/><Relationship Id="rId15" Type="http://schemas.openxmlformats.org/officeDocument/2006/relationships/image" Target="../media/image269.emf"/><Relationship Id="rId10" Type="http://schemas.openxmlformats.org/officeDocument/2006/relationships/tags" Target="../tags/tag265.xml"/><Relationship Id="rId19" Type="http://schemas.openxmlformats.org/officeDocument/2006/relationships/image" Target="../media/image297.png"/><Relationship Id="rId4" Type="http://schemas.openxmlformats.org/officeDocument/2006/relationships/tags" Target="../tags/tag259.xml"/><Relationship Id="rId9" Type="http://schemas.openxmlformats.org/officeDocument/2006/relationships/tags" Target="../tags/tag264.xml"/><Relationship Id="rId14" Type="http://schemas.openxmlformats.org/officeDocument/2006/relationships/oleObject" Target="../embeddings/oleObject79.bin"/></Relationships>
</file>

<file path=ppt/slides/_rels/slide39.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diagramData" Target="../diagrams/data1.xml"/><Relationship Id="rId3" Type="http://schemas.openxmlformats.org/officeDocument/2006/relationships/slideLayout" Target="../slideLayouts/slideLayout2.xml"/><Relationship Id="rId7" Type="http://schemas.openxmlformats.org/officeDocument/2006/relationships/image" Target="../media/image299.png"/><Relationship Id="rId12" Type="http://schemas.openxmlformats.org/officeDocument/2006/relationships/image" Target="../media/image304.png"/><Relationship Id="rId17" Type="http://schemas.microsoft.com/office/2007/relationships/diagramDrawing" Target="../diagrams/drawing1.xml"/><Relationship Id="rId2" Type="http://schemas.openxmlformats.org/officeDocument/2006/relationships/tags" Target="../tags/tag268.xml"/><Relationship Id="rId16" Type="http://schemas.openxmlformats.org/officeDocument/2006/relationships/diagramColors" Target="../diagrams/colors1.xml"/><Relationship Id="rId1" Type="http://schemas.openxmlformats.org/officeDocument/2006/relationships/tags" Target="../tags/tag267.xml"/><Relationship Id="rId6" Type="http://schemas.openxmlformats.org/officeDocument/2006/relationships/image" Target="../media/image298.png"/><Relationship Id="rId11" Type="http://schemas.openxmlformats.org/officeDocument/2006/relationships/image" Target="../media/image303.png"/><Relationship Id="rId5" Type="http://schemas.openxmlformats.org/officeDocument/2006/relationships/image" Target="../media/image12.emf"/><Relationship Id="rId15" Type="http://schemas.openxmlformats.org/officeDocument/2006/relationships/diagramQuickStyle" Target="../diagrams/quickStyle1.xml"/><Relationship Id="rId10" Type="http://schemas.openxmlformats.org/officeDocument/2006/relationships/image" Target="../media/image302.png"/><Relationship Id="rId4" Type="http://schemas.openxmlformats.org/officeDocument/2006/relationships/oleObject" Target="../embeddings/oleObject80.bin"/><Relationship Id="rId9" Type="http://schemas.openxmlformats.org/officeDocument/2006/relationships/image" Target="../media/image301.png"/><Relationship Id="rId1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45.bin"/><Relationship Id="rId7" Type="http://schemas.openxmlformats.org/officeDocument/2006/relationships/image" Target="../media/image23.svg"/><Relationship Id="rId2" Type="http://schemas.openxmlformats.org/officeDocument/2006/relationships/slideLayout" Target="../slideLayouts/slideLayout2.xml"/><Relationship Id="rId1" Type="http://schemas.openxmlformats.org/officeDocument/2006/relationships/tags" Target="../tags/tag85.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emf"/><Relationship Id="rId9" Type="http://schemas.openxmlformats.org/officeDocument/2006/relationships/image" Target="../media/image25.svg"/></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271.xml"/><Relationship Id="rId7" Type="http://schemas.openxmlformats.org/officeDocument/2006/relationships/image" Target="../media/image17.emf"/><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oleObject" Target="../embeddings/oleObject81.bin"/><Relationship Id="rId11" Type="http://schemas.openxmlformats.org/officeDocument/2006/relationships/image" Target="../media/image71.jpeg"/><Relationship Id="rId5" Type="http://schemas.openxmlformats.org/officeDocument/2006/relationships/notesSlide" Target="../notesSlides/notesSlide19.xml"/><Relationship Id="rId10" Type="http://schemas.openxmlformats.org/officeDocument/2006/relationships/image" Target="../media/image70.png"/><Relationship Id="rId4" Type="http://schemas.openxmlformats.org/officeDocument/2006/relationships/slideLayout" Target="../slideLayouts/slideLayout2.xml"/><Relationship Id="rId9" Type="http://schemas.openxmlformats.org/officeDocument/2006/relationships/image" Target="../media/image69.jpeg"/></Relationships>
</file>

<file path=ppt/slides/_rels/slide41.xml.rels><?xml version="1.0" encoding="UTF-8" standalone="yes"?>
<Relationships xmlns="http://schemas.openxmlformats.org/package/2006/relationships"><Relationship Id="rId8" Type="http://schemas.openxmlformats.org/officeDocument/2006/relationships/image" Target="../media/image307.png"/><Relationship Id="rId3" Type="http://schemas.openxmlformats.org/officeDocument/2006/relationships/slideLayout" Target="../slideLayouts/slideLayout2.xml"/><Relationship Id="rId7" Type="http://schemas.openxmlformats.org/officeDocument/2006/relationships/image" Target="../media/image306.png"/><Relationship Id="rId2" Type="http://schemas.openxmlformats.org/officeDocument/2006/relationships/tags" Target="../tags/tag273.xml"/><Relationship Id="rId1" Type="http://schemas.openxmlformats.org/officeDocument/2006/relationships/tags" Target="../tags/tag272.xml"/><Relationship Id="rId6" Type="http://schemas.openxmlformats.org/officeDocument/2006/relationships/image" Target="../media/image305.png"/><Relationship Id="rId5" Type="http://schemas.openxmlformats.org/officeDocument/2006/relationships/image" Target="../media/image50.emf"/><Relationship Id="rId10" Type="http://schemas.openxmlformats.org/officeDocument/2006/relationships/image" Target="../media/image309.png"/><Relationship Id="rId4" Type="http://schemas.openxmlformats.org/officeDocument/2006/relationships/oleObject" Target="../embeddings/oleObject82.bin"/><Relationship Id="rId9" Type="http://schemas.openxmlformats.org/officeDocument/2006/relationships/image" Target="../media/image308.png"/></Relationships>
</file>

<file path=ppt/slides/_rels/slide42.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slideLayout" Target="../slideLayouts/slideLayout2.xml"/><Relationship Id="rId7" Type="http://schemas.openxmlformats.org/officeDocument/2006/relationships/image" Target="../media/image306.png"/><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image" Target="../media/image305.png"/><Relationship Id="rId5" Type="http://schemas.openxmlformats.org/officeDocument/2006/relationships/image" Target="../media/image50.emf"/><Relationship Id="rId10" Type="http://schemas.openxmlformats.org/officeDocument/2006/relationships/image" Target="../media/image312.png"/><Relationship Id="rId4" Type="http://schemas.openxmlformats.org/officeDocument/2006/relationships/oleObject" Target="../embeddings/oleObject83.bin"/><Relationship Id="rId9" Type="http://schemas.openxmlformats.org/officeDocument/2006/relationships/image" Target="../media/image311.png"/></Relationships>
</file>

<file path=ppt/slides/_rels/slide43.xml.rels><?xml version="1.0" encoding="UTF-8" standalone="yes"?>
<Relationships xmlns="http://schemas.openxmlformats.org/package/2006/relationships"><Relationship Id="rId8" Type="http://schemas.openxmlformats.org/officeDocument/2006/relationships/image" Target="../media/image316.jpeg"/><Relationship Id="rId3" Type="http://schemas.openxmlformats.org/officeDocument/2006/relationships/oleObject" Target="../embeddings/oleObject84.bin"/><Relationship Id="rId7" Type="http://schemas.openxmlformats.org/officeDocument/2006/relationships/image" Target="../media/image315.jpeg"/><Relationship Id="rId2" Type="http://schemas.openxmlformats.org/officeDocument/2006/relationships/slideLayout" Target="../slideLayouts/slideLayout2.xml"/><Relationship Id="rId1" Type="http://schemas.openxmlformats.org/officeDocument/2006/relationships/tags" Target="../tags/tag276.xml"/><Relationship Id="rId6" Type="http://schemas.openxmlformats.org/officeDocument/2006/relationships/image" Target="../media/image314.jpeg"/><Relationship Id="rId5" Type="http://schemas.openxmlformats.org/officeDocument/2006/relationships/image" Target="../media/image313.png"/><Relationship Id="rId4" Type="http://schemas.openxmlformats.org/officeDocument/2006/relationships/image" Target="../media/image20.emf"/></Relationships>
</file>

<file path=ppt/slides/_rels/slide44.xml.rels><?xml version="1.0" encoding="UTF-8" standalone="yes"?>
<Relationships xmlns="http://schemas.openxmlformats.org/package/2006/relationships"><Relationship Id="rId8" Type="http://schemas.openxmlformats.org/officeDocument/2006/relationships/image" Target="../media/image318.svg"/><Relationship Id="rId13" Type="http://schemas.openxmlformats.org/officeDocument/2006/relationships/image" Target="../media/image323.png"/><Relationship Id="rId18" Type="http://schemas.openxmlformats.org/officeDocument/2006/relationships/image" Target="../media/image328.svg"/><Relationship Id="rId3" Type="http://schemas.openxmlformats.org/officeDocument/2006/relationships/slideLayout" Target="../slideLayouts/slideLayout2.xml"/><Relationship Id="rId7" Type="http://schemas.openxmlformats.org/officeDocument/2006/relationships/image" Target="../media/image317.png"/><Relationship Id="rId12" Type="http://schemas.openxmlformats.org/officeDocument/2006/relationships/image" Target="../media/image322.svg"/><Relationship Id="rId17" Type="http://schemas.openxmlformats.org/officeDocument/2006/relationships/image" Target="../media/image327.png"/><Relationship Id="rId2" Type="http://schemas.openxmlformats.org/officeDocument/2006/relationships/tags" Target="../tags/tag278.xml"/><Relationship Id="rId16" Type="http://schemas.openxmlformats.org/officeDocument/2006/relationships/image" Target="../media/image326.svg"/><Relationship Id="rId20" Type="http://schemas.openxmlformats.org/officeDocument/2006/relationships/image" Target="../media/image330.svg"/><Relationship Id="rId1" Type="http://schemas.openxmlformats.org/officeDocument/2006/relationships/tags" Target="../tags/tag277.xml"/><Relationship Id="rId6" Type="http://schemas.openxmlformats.org/officeDocument/2006/relationships/image" Target="../media/image306.png"/><Relationship Id="rId11" Type="http://schemas.openxmlformats.org/officeDocument/2006/relationships/image" Target="../media/image321.png"/><Relationship Id="rId5" Type="http://schemas.openxmlformats.org/officeDocument/2006/relationships/image" Target="../media/image50.emf"/><Relationship Id="rId15" Type="http://schemas.openxmlformats.org/officeDocument/2006/relationships/image" Target="../media/image325.png"/><Relationship Id="rId10" Type="http://schemas.openxmlformats.org/officeDocument/2006/relationships/image" Target="../media/image320.svg"/><Relationship Id="rId19" Type="http://schemas.openxmlformats.org/officeDocument/2006/relationships/image" Target="../media/image329.png"/><Relationship Id="rId4" Type="http://schemas.openxmlformats.org/officeDocument/2006/relationships/oleObject" Target="../embeddings/oleObject85.bin"/><Relationship Id="rId9" Type="http://schemas.openxmlformats.org/officeDocument/2006/relationships/image" Target="../media/image319.png"/><Relationship Id="rId14" Type="http://schemas.openxmlformats.org/officeDocument/2006/relationships/image" Target="../media/image324.svg"/></Relationships>
</file>

<file path=ppt/slides/_rels/slide45.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image" Target="../media/image336.svg"/><Relationship Id="rId3" Type="http://schemas.openxmlformats.org/officeDocument/2006/relationships/slideLayout" Target="../slideLayouts/slideLayout2.xml"/><Relationship Id="rId7" Type="http://schemas.openxmlformats.org/officeDocument/2006/relationships/image" Target="../media/image305.png"/><Relationship Id="rId12" Type="http://schemas.openxmlformats.org/officeDocument/2006/relationships/image" Target="../media/image335.png"/><Relationship Id="rId17" Type="http://schemas.openxmlformats.org/officeDocument/2006/relationships/image" Target="../media/image338.svg"/><Relationship Id="rId2" Type="http://schemas.openxmlformats.org/officeDocument/2006/relationships/tags" Target="../tags/tag280.xml"/><Relationship Id="rId16" Type="http://schemas.openxmlformats.org/officeDocument/2006/relationships/image" Target="../media/image337.png"/><Relationship Id="rId1" Type="http://schemas.openxmlformats.org/officeDocument/2006/relationships/tags" Target="../tags/tag279.xml"/><Relationship Id="rId6" Type="http://schemas.openxmlformats.org/officeDocument/2006/relationships/image" Target="../media/image306.png"/><Relationship Id="rId11" Type="http://schemas.openxmlformats.org/officeDocument/2006/relationships/image" Target="../media/image334.svg"/><Relationship Id="rId5" Type="http://schemas.openxmlformats.org/officeDocument/2006/relationships/image" Target="../media/image50.emf"/><Relationship Id="rId15" Type="http://schemas.openxmlformats.org/officeDocument/2006/relationships/image" Target="../media/image320.svg"/><Relationship Id="rId10" Type="http://schemas.openxmlformats.org/officeDocument/2006/relationships/image" Target="../media/image333.png"/><Relationship Id="rId4" Type="http://schemas.openxmlformats.org/officeDocument/2006/relationships/oleObject" Target="../embeddings/oleObject86.bin"/><Relationship Id="rId9" Type="http://schemas.openxmlformats.org/officeDocument/2006/relationships/image" Target="../media/image332.svg"/><Relationship Id="rId14" Type="http://schemas.openxmlformats.org/officeDocument/2006/relationships/image" Target="../media/image319.png"/></Relationships>
</file>

<file path=ppt/slides/_rels/slide46.xml.rels><?xml version="1.0" encoding="UTF-8" standalone="yes"?>
<Relationships xmlns="http://schemas.openxmlformats.org/package/2006/relationships"><Relationship Id="rId8" Type="http://schemas.openxmlformats.org/officeDocument/2006/relationships/image" Target="../media/image318.svg"/><Relationship Id="rId13" Type="http://schemas.openxmlformats.org/officeDocument/2006/relationships/image" Target="../media/image341.png"/><Relationship Id="rId18" Type="http://schemas.openxmlformats.org/officeDocument/2006/relationships/image" Target="../media/image322.svg"/><Relationship Id="rId3" Type="http://schemas.openxmlformats.org/officeDocument/2006/relationships/slideLayout" Target="../slideLayouts/slideLayout2.xml"/><Relationship Id="rId7" Type="http://schemas.openxmlformats.org/officeDocument/2006/relationships/image" Target="../media/image317.png"/><Relationship Id="rId12" Type="http://schemas.openxmlformats.org/officeDocument/2006/relationships/image" Target="../media/image340.svg"/><Relationship Id="rId17" Type="http://schemas.openxmlformats.org/officeDocument/2006/relationships/image" Target="../media/image321.png"/><Relationship Id="rId2" Type="http://schemas.openxmlformats.org/officeDocument/2006/relationships/tags" Target="../tags/tag282.xml"/><Relationship Id="rId16" Type="http://schemas.openxmlformats.org/officeDocument/2006/relationships/image" Target="../media/image344.svg"/><Relationship Id="rId20" Type="http://schemas.openxmlformats.org/officeDocument/2006/relationships/image" Target="../media/image346.svg"/><Relationship Id="rId1" Type="http://schemas.openxmlformats.org/officeDocument/2006/relationships/tags" Target="../tags/tag281.xml"/><Relationship Id="rId6" Type="http://schemas.openxmlformats.org/officeDocument/2006/relationships/image" Target="../media/image306.png"/><Relationship Id="rId11" Type="http://schemas.openxmlformats.org/officeDocument/2006/relationships/image" Target="../media/image339.png"/><Relationship Id="rId5" Type="http://schemas.openxmlformats.org/officeDocument/2006/relationships/image" Target="../media/image50.emf"/><Relationship Id="rId15" Type="http://schemas.openxmlformats.org/officeDocument/2006/relationships/image" Target="../media/image343.png"/><Relationship Id="rId10" Type="http://schemas.openxmlformats.org/officeDocument/2006/relationships/image" Target="../media/image320.svg"/><Relationship Id="rId19" Type="http://schemas.openxmlformats.org/officeDocument/2006/relationships/image" Target="../media/image345.png"/><Relationship Id="rId4" Type="http://schemas.openxmlformats.org/officeDocument/2006/relationships/oleObject" Target="../embeddings/oleObject87.bin"/><Relationship Id="rId9" Type="http://schemas.openxmlformats.org/officeDocument/2006/relationships/image" Target="../media/image319.png"/><Relationship Id="rId14" Type="http://schemas.openxmlformats.org/officeDocument/2006/relationships/image" Target="../media/image342.svg"/></Relationships>
</file>

<file path=ppt/slides/_rels/slide47.xml.rels><?xml version="1.0" encoding="UTF-8" standalone="yes"?>
<Relationships xmlns="http://schemas.openxmlformats.org/package/2006/relationships"><Relationship Id="rId8" Type="http://schemas.openxmlformats.org/officeDocument/2006/relationships/image" Target="../media/image318.svg"/><Relationship Id="rId13" Type="http://schemas.openxmlformats.org/officeDocument/2006/relationships/image" Target="../media/image349.png"/><Relationship Id="rId18" Type="http://schemas.openxmlformats.org/officeDocument/2006/relationships/image" Target="../media/image354.svg"/><Relationship Id="rId3" Type="http://schemas.openxmlformats.org/officeDocument/2006/relationships/slideLayout" Target="../slideLayouts/slideLayout2.xml"/><Relationship Id="rId7" Type="http://schemas.openxmlformats.org/officeDocument/2006/relationships/image" Target="../media/image317.png"/><Relationship Id="rId12" Type="http://schemas.openxmlformats.org/officeDocument/2006/relationships/image" Target="../media/image348.svg"/><Relationship Id="rId17" Type="http://schemas.openxmlformats.org/officeDocument/2006/relationships/image" Target="../media/image353.png"/><Relationship Id="rId2" Type="http://schemas.openxmlformats.org/officeDocument/2006/relationships/tags" Target="../tags/tag284.xml"/><Relationship Id="rId16" Type="http://schemas.openxmlformats.org/officeDocument/2006/relationships/image" Target="../media/image352.svg"/><Relationship Id="rId1" Type="http://schemas.openxmlformats.org/officeDocument/2006/relationships/tags" Target="../tags/tag283.xml"/><Relationship Id="rId6" Type="http://schemas.openxmlformats.org/officeDocument/2006/relationships/image" Target="../media/image306.png"/><Relationship Id="rId11" Type="http://schemas.openxmlformats.org/officeDocument/2006/relationships/image" Target="../media/image347.png"/><Relationship Id="rId5" Type="http://schemas.openxmlformats.org/officeDocument/2006/relationships/image" Target="../media/image50.emf"/><Relationship Id="rId15" Type="http://schemas.openxmlformats.org/officeDocument/2006/relationships/image" Target="../media/image351.png"/><Relationship Id="rId10" Type="http://schemas.openxmlformats.org/officeDocument/2006/relationships/image" Target="../media/image320.svg"/><Relationship Id="rId4" Type="http://schemas.openxmlformats.org/officeDocument/2006/relationships/oleObject" Target="../embeddings/oleObject88.bin"/><Relationship Id="rId9" Type="http://schemas.openxmlformats.org/officeDocument/2006/relationships/image" Target="../media/image319.png"/><Relationship Id="rId14" Type="http://schemas.openxmlformats.org/officeDocument/2006/relationships/image" Target="../media/image350.svg"/></Relationships>
</file>

<file path=ppt/slides/_rels/slide48.xml.rels><?xml version="1.0" encoding="UTF-8" standalone="yes"?>
<Relationships xmlns="http://schemas.openxmlformats.org/package/2006/relationships"><Relationship Id="rId8" Type="http://schemas.openxmlformats.org/officeDocument/2006/relationships/image" Target="../media/image357.png"/><Relationship Id="rId3" Type="http://schemas.openxmlformats.org/officeDocument/2006/relationships/slideLayout" Target="../slideLayouts/slideLayout2.xml"/><Relationship Id="rId7" Type="http://schemas.openxmlformats.org/officeDocument/2006/relationships/image" Target="../media/image356.png"/><Relationship Id="rId12" Type="http://schemas.microsoft.com/office/2007/relationships/hdphoto" Target="../media/hdphoto24.wdp"/><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355.png"/><Relationship Id="rId11" Type="http://schemas.openxmlformats.org/officeDocument/2006/relationships/image" Target="../media/image360.png"/><Relationship Id="rId5" Type="http://schemas.openxmlformats.org/officeDocument/2006/relationships/image" Target="../media/image50.emf"/><Relationship Id="rId10" Type="http://schemas.openxmlformats.org/officeDocument/2006/relationships/image" Target="../media/image359.jpeg"/><Relationship Id="rId4" Type="http://schemas.openxmlformats.org/officeDocument/2006/relationships/oleObject" Target="../embeddings/oleObject89.bin"/><Relationship Id="rId9" Type="http://schemas.openxmlformats.org/officeDocument/2006/relationships/image" Target="../media/image358.png"/></Relationships>
</file>

<file path=ppt/slides/_rels/slide49.xml.rels><?xml version="1.0" encoding="UTF-8" standalone="yes"?>
<Relationships xmlns="http://schemas.openxmlformats.org/package/2006/relationships"><Relationship Id="rId8" Type="http://schemas.openxmlformats.org/officeDocument/2006/relationships/image" Target="../media/image362.png"/><Relationship Id="rId13" Type="http://schemas.openxmlformats.org/officeDocument/2006/relationships/image" Target="../media/image365.jpeg"/><Relationship Id="rId3" Type="http://schemas.openxmlformats.org/officeDocument/2006/relationships/slideLayout" Target="../slideLayouts/slideLayout2.xml"/><Relationship Id="rId7" Type="http://schemas.microsoft.com/office/2007/relationships/hdphoto" Target="../media/hdphoto25.wdp"/><Relationship Id="rId12" Type="http://schemas.microsoft.com/office/2007/relationships/hdphoto" Target="../media/hdphoto26.wdp"/><Relationship Id="rId2" Type="http://schemas.openxmlformats.org/officeDocument/2006/relationships/tags" Target="../tags/tag288.xml"/><Relationship Id="rId1" Type="http://schemas.openxmlformats.org/officeDocument/2006/relationships/tags" Target="../tags/tag287.xml"/><Relationship Id="rId6" Type="http://schemas.openxmlformats.org/officeDocument/2006/relationships/image" Target="../media/image361.png"/><Relationship Id="rId11" Type="http://schemas.openxmlformats.org/officeDocument/2006/relationships/image" Target="../media/image364.png"/><Relationship Id="rId5" Type="http://schemas.openxmlformats.org/officeDocument/2006/relationships/image" Target="../media/image50.emf"/><Relationship Id="rId10" Type="http://schemas.openxmlformats.org/officeDocument/2006/relationships/image" Target="../media/image363.png"/><Relationship Id="rId4" Type="http://schemas.openxmlformats.org/officeDocument/2006/relationships/oleObject" Target="../embeddings/oleObject90.bin"/><Relationship Id="rId9" Type="http://schemas.openxmlformats.org/officeDocument/2006/relationships/image" Target="../media/image355.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26.png"/><Relationship Id="rId12" Type="http://schemas.microsoft.com/office/2007/relationships/hdphoto" Target="../media/hdphoto1.wdp"/><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2.emf"/><Relationship Id="rId11" Type="http://schemas.openxmlformats.org/officeDocument/2006/relationships/image" Target="../media/image30.png"/><Relationship Id="rId5" Type="http://schemas.openxmlformats.org/officeDocument/2006/relationships/oleObject" Target="../embeddings/oleObject46.bin"/><Relationship Id="rId15" Type="http://schemas.openxmlformats.org/officeDocument/2006/relationships/image" Target="../media/image33.emf"/><Relationship Id="rId10" Type="http://schemas.openxmlformats.org/officeDocument/2006/relationships/image" Target="../media/image29.png"/><Relationship Id="rId4" Type="http://schemas.openxmlformats.org/officeDocument/2006/relationships/notesSlide" Target="../notesSlides/notesSlide3.xml"/><Relationship Id="rId9" Type="http://schemas.openxmlformats.org/officeDocument/2006/relationships/image" Target="../media/image28.png"/><Relationship Id="rId14" Type="http://schemas.openxmlformats.org/officeDocument/2006/relationships/image" Target="../media/image32.png"/></Relationships>
</file>

<file path=ppt/slides/_rels/slide50.xml.rels><?xml version="1.0" encoding="UTF-8" standalone="yes"?>
<Relationships xmlns="http://schemas.openxmlformats.org/package/2006/relationships"><Relationship Id="rId8" Type="http://schemas.openxmlformats.org/officeDocument/2006/relationships/image" Target="../media/image368.png"/><Relationship Id="rId13" Type="http://schemas.openxmlformats.org/officeDocument/2006/relationships/image" Target="../media/image373.png"/><Relationship Id="rId3" Type="http://schemas.openxmlformats.org/officeDocument/2006/relationships/slideLayout" Target="../slideLayouts/slideLayout2.xml"/><Relationship Id="rId7" Type="http://schemas.openxmlformats.org/officeDocument/2006/relationships/image" Target="../media/image367.png"/><Relationship Id="rId12" Type="http://schemas.openxmlformats.org/officeDocument/2006/relationships/image" Target="../media/image372.png"/><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366.png"/><Relationship Id="rId11" Type="http://schemas.openxmlformats.org/officeDocument/2006/relationships/image" Target="../media/image371.png"/><Relationship Id="rId5" Type="http://schemas.openxmlformats.org/officeDocument/2006/relationships/image" Target="../media/image50.emf"/><Relationship Id="rId15" Type="http://schemas.openxmlformats.org/officeDocument/2006/relationships/image" Target="../media/image375.png"/><Relationship Id="rId10" Type="http://schemas.openxmlformats.org/officeDocument/2006/relationships/image" Target="../media/image370.png"/><Relationship Id="rId4" Type="http://schemas.openxmlformats.org/officeDocument/2006/relationships/oleObject" Target="../embeddings/oleObject91.bin"/><Relationship Id="rId9" Type="http://schemas.openxmlformats.org/officeDocument/2006/relationships/image" Target="../media/image369.png"/><Relationship Id="rId14" Type="http://schemas.openxmlformats.org/officeDocument/2006/relationships/image" Target="../media/image374.png"/></Relationships>
</file>

<file path=ppt/slides/_rels/slide51.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182.xml"/><Relationship Id="rId3" Type="http://schemas.openxmlformats.org/officeDocument/2006/relationships/slideLayout" Target="../slideLayouts/slideLayout6.xml"/><Relationship Id="rId7" Type="http://schemas.openxmlformats.org/officeDocument/2006/relationships/slide" Target="slide3.xml"/><Relationship Id="rId12" Type="http://schemas.openxmlformats.org/officeDocument/2006/relationships/slide" Target="slide149.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image" Target="../media/image19.emf"/><Relationship Id="rId11" Type="http://schemas.openxmlformats.org/officeDocument/2006/relationships/slide" Target="slide139.xml"/><Relationship Id="rId5" Type="http://schemas.openxmlformats.org/officeDocument/2006/relationships/oleObject" Target="../embeddings/oleObject92.bin"/><Relationship Id="rId10" Type="http://schemas.openxmlformats.org/officeDocument/2006/relationships/slide" Target="slide51.xml"/><Relationship Id="rId4" Type="http://schemas.openxmlformats.org/officeDocument/2006/relationships/notesSlide" Target="../notesSlides/notesSlide20.xml"/><Relationship Id="rId9" Type="http://schemas.openxmlformats.org/officeDocument/2006/relationships/slide" Target="slide26.xml"/><Relationship Id="rId14" Type="http://schemas.openxmlformats.org/officeDocument/2006/relationships/slide" Target="slide203.xml"/></Relationships>
</file>

<file path=ppt/slides/_rels/slide5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 Type="http://schemas.openxmlformats.org/officeDocument/2006/relationships/tags" Target="../tags/tag295.xml"/><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2" Type="http://schemas.openxmlformats.org/officeDocument/2006/relationships/tags" Target="../tags/tag294.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tags" Target="../tags/tag293.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5" Type="http://schemas.openxmlformats.org/officeDocument/2006/relationships/notesSlide" Target="../notesSlides/notesSlide21.xml"/><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12.emf"/><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slideLayout" Target="../slideLayouts/slideLayout2.xml"/><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oleObject" Target="../embeddings/oleObject93.bin"/></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tags" Target="../tags/tag296.xml"/><Relationship Id="rId4" Type="http://schemas.openxmlformats.org/officeDocument/2006/relationships/image" Target="../media/image93.emf"/></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8.xml"/><Relationship Id="rId1" Type="http://schemas.openxmlformats.org/officeDocument/2006/relationships/tags" Target="../tags/tag297.xml"/><Relationship Id="rId5" Type="http://schemas.openxmlformats.org/officeDocument/2006/relationships/oleObject" Target="../embeddings/oleObject95.bin"/><Relationship Id="rId4" Type="http://schemas.openxmlformats.org/officeDocument/2006/relationships/notesSlide" Target="../notesSlides/notesSlide22.xml"/></Relationships>
</file>

<file path=ppt/slides/_rels/slide55.xml.rels><?xml version="1.0" encoding="UTF-8" standalone="yes"?>
<Relationships xmlns="http://schemas.openxmlformats.org/package/2006/relationships"><Relationship Id="rId8" Type="http://schemas.openxmlformats.org/officeDocument/2006/relationships/image" Target="../media/image377.png"/><Relationship Id="rId13" Type="http://schemas.microsoft.com/office/2007/relationships/hdphoto" Target="../media/hdphoto30.wdp"/><Relationship Id="rId18" Type="http://schemas.openxmlformats.org/officeDocument/2006/relationships/image" Target="../media/image382.png"/><Relationship Id="rId3" Type="http://schemas.openxmlformats.org/officeDocument/2006/relationships/slideLayout" Target="../slideLayouts/slideLayout2.xml"/><Relationship Id="rId7" Type="http://schemas.microsoft.com/office/2007/relationships/hdphoto" Target="../media/hdphoto27.wdp"/><Relationship Id="rId12" Type="http://schemas.openxmlformats.org/officeDocument/2006/relationships/image" Target="../media/image379.png"/><Relationship Id="rId17" Type="http://schemas.microsoft.com/office/2007/relationships/hdphoto" Target="../media/hdphoto32.wdp"/><Relationship Id="rId2" Type="http://schemas.openxmlformats.org/officeDocument/2006/relationships/tags" Target="../tags/tag300.xml"/><Relationship Id="rId16" Type="http://schemas.openxmlformats.org/officeDocument/2006/relationships/image" Target="../media/image381.png"/><Relationship Id="rId1" Type="http://schemas.openxmlformats.org/officeDocument/2006/relationships/tags" Target="../tags/tag299.xml"/><Relationship Id="rId6" Type="http://schemas.openxmlformats.org/officeDocument/2006/relationships/image" Target="../media/image376.png"/><Relationship Id="rId11" Type="http://schemas.microsoft.com/office/2007/relationships/hdphoto" Target="../media/hdphoto29.wdp"/><Relationship Id="rId5" Type="http://schemas.openxmlformats.org/officeDocument/2006/relationships/oleObject" Target="../embeddings/oleObject96.bin"/><Relationship Id="rId15" Type="http://schemas.microsoft.com/office/2007/relationships/hdphoto" Target="../media/hdphoto31.wdp"/><Relationship Id="rId10" Type="http://schemas.openxmlformats.org/officeDocument/2006/relationships/image" Target="../media/image378.png"/><Relationship Id="rId19" Type="http://schemas.openxmlformats.org/officeDocument/2006/relationships/image" Target="../media/image383.png"/><Relationship Id="rId4" Type="http://schemas.openxmlformats.org/officeDocument/2006/relationships/notesSlide" Target="../notesSlides/notesSlide23.xml"/><Relationship Id="rId9" Type="http://schemas.microsoft.com/office/2007/relationships/hdphoto" Target="../media/hdphoto28.wdp"/><Relationship Id="rId14" Type="http://schemas.openxmlformats.org/officeDocument/2006/relationships/image" Target="../media/image380.png"/></Relationships>
</file>

<file path=ppt/slides/_rels/slide56.xml.rels><?xml version="1.0" encoding="UTF-8" standalone="yes"?>
<Relationships xmlns="http://schemas.openxmlformats.org/package/2006/relationships"><Relationship Id="rId8" Type="http://schemas.openxmlformats.org/officeDocument/2006/relationships/image" Target="../media/image386.png"/><Relationship Id="rId13" Type="http://schemas.openxmlformats.org/officeDocument/2006/relationships/image" Target="../media/image391.png"/><Relationship Id="rId3" Type="http://schemas.openxmlformats.org/officeDocument/2006/relationships/slideLayout" Target="../slideLayouts/slideLayout2.xml"/><Relationship Id="rId7" Type="http://schemas.openxmlformats.org/officeDocument/2006/relationships/image" Target="../media/image385.png"/><Relationship Id="rId12" Type="http://schemas.openxmlformats.org/officeDocument/2006/relationships/image" Target="../media/image390.png"/><Relationship Id="rId2" Type="http://schemas.openxmlformats.org/officeDocument/2006/relationships/tags" Target="../tags/tag302.xml"/><Relationship Id="rId1" Type="http://schemas.openxmlformats.org/officeDocument/2006/relationships/tags" Target="../tags/tag301.xml"/><Relationship Id="rId6" Type="http://schemas.openxmlformats.org/officeDocument/2006/relationships/image" Target="../media/image384.png"/><Relationship Id="rId11" Type="http://schemas.openxmlformats.org/officeDocument/2006/relationships/image" Target="../media/image389.jpeg"/><Relationship Id="rId5" Type="http://schemas.openxmlformats.org/officeDocument/2006/relationships/oleObject" Target="../embeddings/oleObject97.bin"/><Relationship Id="rId10" Type="http://schemas.openxmlformats.org/officeDocument/2006/relationships/image" Target="../media/image388.png"/><Relationship Id="rId4" Type="http://schemas.openxmlformats.org/officeDocument/2006/relationships/notesSlide" Target="../notesSlides/notesSlide24.xml"/><Relationship Id="rId9" Type="http://schemas.openxmlformats.org/officeDocument/2006/relationships/image" Target="../media/image387.png"/><Relationship Id="rId1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4.xml"/><Relationship Id="rId1" Type="http://schemas.openxmlformats.org/officeDocument/2006/relationships/tags" Target="../tags/tag303.xml"/><Relationship Id="rId5" Type="http://schemas.openxmlformats.org/officeDocument/2006/relationships/oleObject" Target="../embeddings/oleObject98.bin"/><Relationship Id="rId4" Type="http://schemas.openxmlformats.org/officeDocument/2006/relationships/notesSlide" Target="../notesSlides/notesSlide2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06.xml"/><Relationship Id="rId1" Type="http://schemas.openxmlformats.org/officeDocument/2006/relationships/tags" Target="../tags/tag305.xml"/><Relationship Id="rId5" Type="http://schemas.openxmlformats.org/officeDocument/2006/relationships/oleObject" Target="../embeddings/oleObject99.bin"/><Relationship Id="rId4" Type="http://schemas.openxmlformats.org/officeDocument/2006/relationships/notesSlide" Target="../notesSlides/notesSlide26.xml"/></Relationships>
</file>

<file path=ppt/slides/_rels/slide59.xml.rels><?xml version="1.0" encoding="UTF-8" standalone="yes"?>
<Relationships xmlns="http://schemas.openxmlformats.org/package/2006/relationships"><Relationship Id="rId8" Type="http://schemas.openxmlformats.org/officeDocument/2006/relationships/image" Target="../media/image394.png"/><Relationship Id="rId13" Type="http://schemas.openxmlformats.org/officeDocument/2006/relationships/image" Target="../media/image399.jpeg"/><Relationship Id="rId3" Type="http://schemas.openxmlformats.org/officeDocument/2006/relationships/slideLayout" Target="../slideLayouts/slideLayout2.xml"/><Relationship Id="rId7" Type="http://schemas.openxmlformats.org/officeDocument/2006/relationships/image" Target="../media/image393.png"/><Relationship Id="rId12" Type="http://schemas.openxmlformats.org/officeDocument/2006/relationships/image" Target="../media/image398.svg"/><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image" Target="../media/image392.png"/><Relationship Id="rId11" Type="http://schemas.openxmlformats.org/officeDocument/2006/relationships/image" Target="../media/image397.png"/><Relationship Id="rId5" Type="http://schemas.openxmlformats.org/officeDocument/2006/relationships/image" Target="../media/image12.emf"/><Relationship Id="rId15" Type="http://schemas.openxmlformats.org/officeDocument/2006/relationships/image" Target="../media/image401.png"/><Relationship Id="rId10" Type="http://schemas.openxmlformats.org/officeDocument/2006/relationships/image" Target="../media/image396.svg"/><Relationship Id="rId4" Type="http://schemas.openxmlformats.org/officeDocument/2006/relationships/oleObject" Target="../embeddings/oleObject100.bin"/><Relationship Id="rId9" Type="http://schemas.openxmlformats.org/officeDocument/2006/relationships/image" Target="../media/image395.png"/><Relationship Id="rId14" Type="http://schemas.openxmlformats.org/officeDocument/2006/relationships/image" Target="../media/image400.png"/></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38.png"/><Relationship Id="rId18" Type="http://schemas.microsoft.com/office/2007/relationships/hdphoto" Target="../media/hdphoto8.wdp"/><Relationship Id="rId3" Type="http://schemas.openxmlformats.org/officeDocument/2006/relationships/oleObject" Target="../embeddings/oleObject47.bin"/><Relationship Id="rId7" Type="http://schemas.openxmlformats.org/officeDocument/2006/relationships/image" Target="../media/image35.png"/><Relationship Id="rId12" Type="http://schemas.microsoft.com/office/2007/relationships/hdphoto" Target="../media/hdphoto5.wdp"/><Relationship Id="rId17" Type="http://schemas.openxmlformats.org/officeDocument/2006/relationships/image" Target="../media/image40.png"/><Relationship Id="rId2" Type="http://schemas.openxmlformats.org/officeDocument/2006/relationships/slideLayout" Target="../slideLayouts/slideLayout2.xml"/><Relationship Id="rId16" Type="http://schemas.microsoft.com/office/2007/relationships/hdphoto" Target="../media/hdphoto7.wdp"/><Relationship Id="rId1" Type="http://schemas.openxmlformats.org/officeDocument/2006/relationships/tags" Target="../tags/tag88.xml"/><Relationship Id="rId6" Type="http://schemas.microsoft.com/office/2007/relationships/hdphoto" Target="../media/hdphoto2.wdp"/><Relationship Id="rId11" Type="http://schemas.openxmlformats.org/officeDocument/2006/relationships/image" Target="../media/image37.png"/><Relationship Id="rId5" Type="http://schemas.openxmlformats.org/officeDocument/2006/relationships/image" Target="../media/image34.png"/><Relationship Id="rId15" Type="http://schemas.openxmlformats.org/officeDocument/2006/relationships/image" Target="../media/image39.png"/><Relationship Id="rId10" Type="http://schemas.microsoft.com/office/2007/relationships/hdphoto" Target="../media/hdphoto4.wdp"/><Relationship Id="rId4" Type="http://schemas.openxmlformats.org/officeDocument/2006/relationships/image" Target="../media/image17.emf"/><Relationship Id="rId9" Type="http://schemas.openxmlformats.org/officeDocument/2006/relationships/image" Target="../media/image36.png"/><Relationship Id="rId14" Type="http://schemas.microsoft.com/office/2007/relationships/hdphoto" Target="../media/hdphoto6.wdp"/></Relationships>
</file>

<file path=ppt/slides/_rels/slide60.xml.rels><?xml version="1.0" encoding="UTF-8" standalone="yes"?>
<Relationships xmlns="http://schemas.openxmlformats.org/package/2006/relationships"><Relationship Id="rId8" Type="http://schemas.openxmlformats.org/officeDocument/2006/relationships/image" Target="../media/image404.jpeg"/><Relationship Id="rId13" Type="http://schemas.openxmlformats.org/officeDocument/2006/relationships/image" Target="../media/image409.jpeg"/><Relationship Id="rId18" Type="http://schemas.openxmlformats.org/officeDocument/2006/relationships/image" Target="../media/image414.png"/><Relationship Id="rId3" Type="http://schemas.openxmlformats.org/officeDocument/2006/relationships/slideLayout" Target="../slideLayouts/slideLayout2.xml"/><Relationship Id="rId7" Type="http://schemas.openxmlformats.org/officeDocument/2006/relationships/image" Target="../media/image403.png"/><Relationship Id="rId12" Type="http://schemas.openxmlformats.org/officeDocument/2006/relationships/image" Target="../media/image408.png"/><Relationship Id="rId17" Type="http://schemas.openxmlformats.org/officeDocument/2006/relationships/image" Target="../media/image413.jpeg"/><Relationship Id="rId2" Type="http://schemas.openxmlformats.org/officeDocument/2006/relationships/tags" Target="../tags/tag310.xml"/><Relationship Id="rId16" Type="http://schemas.openxmlformats.org/officeDocument/2006/relationships/image" Target="../media/image412.png"/><Relationship Id="rId1" Type="http://schemas.openxmlformats.org/officeDocument/2006/relationships/tags" Target="../tags/tag309.xml"/><Relationship Id="rId6" Type="http://schemas.openxmlformats.org/officeDocument/2006/relationships/image" Target="../media/image402.png"/><Relationship Id="rId11" Type="http://schemas.openxmlformats.org/officeDocument/2006/relationships/image" Target="../media/image407.png"/><Relationship Id="rId5" Type="http://schemas.openxmlformats.org/officeDocument/2006/relationships/image" Target="../media/image12.emf"/><Relationship Id="rId15" Type="http://schemas.openxmlformats.org/officeDocument/2006/relationships/image" Target="../media/image411.png"/><Relationship Id="rId10" Type="http://schemas.openxmlformats.org/officeDocument/2006/relationships/image" Target="../media/image406.png"/><Relationship Id="rId4" Type="http://schemas.openxmlformats.org/officeDocument/2006/relationships/oleObject" Target="../embeddings/oleObject101.bin"/><Relationship Id="rId9" Type="http://schemas.openxmlformats.org/officeDocument/2006/relationships/image" Target="../media/image405.jpeg"/><Relationship Id="rId14" Type="http://schemas.openxmlformats.org/officeDocument/2006/relationships/image" Target="../media/image410.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2.xml"/><Relationship Id="rId1" Type="http://schemas.openxmlformats.org/officeDocument/2006/relationships/tags" Target="../tags/tag311.xml"/><Relationship Id="rId5" Type="http://schemas.openxmlformats.org/officeDocument/2006/relationships/oleObject" Target="../embeddings/oleObject102.bin"/><Relationship Id="rId4"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8" Type="http://schemas.openxmlformats.org/officeDocument/2006/relationships/image" Target="../media/image416.png"/><Relationship Id="rId13" Type="http://schemas.openxmlformats.org/officeDocument/2006/relationships/image" Target="../media/image420.png"/><Relationship Id="rId18" Type="http://schemas.microsoft.com/office/2007/relationships/hdphoto" Target="../media/hdphoto35.wdp"/><Relationship Id="rId3" Type="http://schemas.openxmlformats.org/officeDocument/2006/relationships/slideLayout" Target="../slideLayouts/slideLayout2.xml"/><Relationship Id="rId7" Type="http://schemas.microsoft.com/office/2007/relationships/hdphoto" Target="../media/hdphoto33.wdp"/><Relationship Id="rId12" Type="http://schemas.openxmlformats.org/officeDocument/2006/relationships/image" Target="../media/image419.png"/><Relationship Id="rId17" Type="http://schemas.openxmlformats.org/officeDocument/2006/relationships/image" Target="../media/image424.png"/><Relationship Id="rId2" Type="http://schemas.openxmlformats.org/officeDocument/2006/relationships/tags" Target="../tags/tag314.xml"/><Relationship Id="rId16" Type="http://schemas.openxmlformats.org/officeDocument/2006/relationships/image" Target="../media/image423.png"/><Relationship Id="rId20" Type="http://schemas.openxmlformats.org/officeDocument/2006/relationships/image" Target="../media/image426.png"/><Relationship Id="rId1" Type="http://schemas.openxmlformats.org/officeDocument/2006/relationships/tags" Target="../tags/tag313.xml"/><Relationship Id="rId6" Type="http://schemas.openxmlformats.org/officeDocument/2006/relationships/image" Target="../media/image415.png"/><Relationship Id="rId11" Type="http://schemas.openxmlformats.org/officeDocument/2006/relationships/image" Target="../media/image418.png"/><Relationship Id="rId5" Type="http://schemas.openxmlformats.org/officeDocument/2006/relationships/oleObject" Target="../embeddings/oleObject103.bin"/><Relationship Id="rId15" Type="http://schemas.openxmlformats.org/officeDocument/2006/relationships/image" Target="../media/image422.png"/><Relationship Id="rId10" Type="http://schemas.openxmlformats.org/officeDocument/2006/relationships/image" Target="../media/image417.png"/><Relationship Id="rId19" Type="http://schemas.openxmlformats.org/officeDocument/2006/relationships/image" Target="../media/image425.png"/><Relationship Id="rId4" Type="http://schemas.openxmlformats.org/officeDocument/2006/relationships/notesSlide" Target="../notesSlides/notesSlide28.xml"/><Relationship Id="rId9" Type="http://schemas.microsoft.com/office/2007/relationships/hdphoto" Target="../media/hdphoto34.wdp"/><Relationship Id="rId14" Type="http://schemas.openxmlformats.org/officeDocument/2006/relationships/image" Target="../media/image421.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6.xml"/><Relationship Id="rId1" Type="http://schemas.openxmlformats.org/officeDocument/2006/relationships/tags" Target="../tags/tag315.xml"/><Relationship Id="rId5" Type="http://schemas.openxmlformats.org/officeDocument/2006/relationships/oleObject" Target="../embeddings/oleObject104.bin"/><Relationship Id="rId4" Type="http://schemas.openxmlformats.org/officeDocument/2006/relationships/notesSlide" Target="../notesSlides/notesSlide29.xml"/></Relationships>
</file>

<file path=ppt/slides/_rels/slide64.xml.rels><?xml version="1.0" encoding="UTF-8" standalone="yes"?>
<Relationships xmlns="http://schemas.openxmlformats.org/package/2006/relationships"><Relationship Id="rId8" Type="http://schemas.openxmlformats.org/officeDocument/2006/relationships/image" Target="../media/image429.png"/><Relationship Id="rId13" Type="http://schemas.openxmlformats.org/officeDocument/2006/relationships/image" Target="../media/image434.png"/><Relationship Id="rId18" Type="http://schemas.openxmlformats.org/officeDocument/2006/relationships/image" Target="../media/image439.png"/><Relationship Id="rId3" Type="http://schemas.openxmlformats.org/officeDocument/2006/relationships/slideLayout" Target="../slideLayouts/slideLayout2.xml"/><Relationship Id="rId7" Type="http://schemas.openxmlformats.org/officeDocument/2006/relationships/image" Target="../media/image428.png"/><Relationship Id="rId12" Type="http://schemas.openxmlformats.org/officeDocument/2006/relationships/image" Target="../media/image433.png"/><Relationship Id="rId17" Type="http://schemas.openxmlformats.org/officeDocument/2006/relationships/image" Target="../media/image438.png"/><Relationship Id="rId2" Type="http://schemas.openxmlformats.org/officeDocument/2006/relationships/tags" Target="../tags/tag318.xml"/><Relationship Id="rId16" Type="http://schemas.openxmlformats.org/officeDocument/2006/relationships/image" Target="../media/image437.png"/><Relationship Id="rId1" Type="http://schemas.openxmlformats.org/officeDocument/2006/relationships/tags" Target="../tags/tag317.xml"/><Relationship Id="rId6" Type="http://schemas.openxmlformats.org/officeDocument/2006/relationships/image" Target="../media/image427.png"/><Relationship Id="rId11" Type="http://schemas.openxmlformats.org/officeDocument/2006/relationships/image" Target="../media/image432.png"/><Relationship Id="rId5" Type="http://schemas.openxmlformats.org/officeDocument/2006/relationships/image" Target="../media/image12.emf"/><Relationship Id="rId15" Type="http://schemas.openxmlformats.org/officeDocument/2006/relationships/image" Target="../media/image436.png"/><Relationship Id="rId10" Type="http://schemas.openxmlformats.org/officeDocument/2006/relationships/image" Target="../media/image431.png"/><Relationship Id="rId4" Type="http://schemas.openxmlformats.org/officeDocument/2006/relationships/oleObject" Target="../embeddings/oleObject105.bin"/><Relationship Id="rId9" Type="http://schemas.openxmlformats.org/officeDocument/2006/relationships/image" Target="../media/image430.png"/><Relationship Id="rId14" Type="http://schemas.openxmlformats.org/officeDocument/2006/relationships/image" Target="../media/image435.png"/></Relationships>
</file>

<file path=ppt/slides/_rels/slide65.xml.rels><?xml version="1.0" encoding="UTF-8" standalone="yes"?>
<Relationships xmlns="http://schemas.openxmlformats.org/package/2006/relationships"><Relationship Id="rId8" Type="http://schemas.openxmlformats.org/officeDocument/2006/relationships/hyperlink" Target="https://www.iso.org/standard/54534.html" TargetMode="External"/><Relationship Id="rId3" Type="http://schemas.openxmlformats.org/officeDocument/2006/relationships/oleObject" Target="../embeddings/oleObject106.bin"/><Relationship Id="rId7" Type="http://schemas.openxmlformats.org/officeDocument/2006/relationships/image" Target="../media/image442.png"/><Relationship Id="rId2" Type="http://schemas.openxmlformats.org/officeDocument/2006/relationships/slideLayout" Target="../slideLayouts/slideLayout2.xml"/><Relationship Id="rId1" Type="http://schemas.openxmlformats.org/officeDocument/2006/relationships/tags" Target="../tags/tag319.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20.emf"/><Relationship Id="rId9" Type="http://schemas.openxmlformats.org/officeDocument/2006/relationships/image" Target="../media/image443.png"/></Relationships>
</file>

<file path=ppt/slides/_rels/slide66.xml.rels><?xml version="1.0" encoding="UTF-8" standalone="yes"?>
<Relationships xmlns="http://schemas.openxmlformats.org/package/2006/relationships"><Relationship Id="rId8" Type="http://schemas.openxmlformats.org/officeDocument/2006/relationships/image" Target="../media/image446.png"/><Relationship Id="rId3" Type="http://schemas.openxmlformats.org/officeDocument/2006/relationships/slideLayout" Target="../slideLayouts/slideLayout2.xml"/><Relationship Id="rId7" Type="http://schemas.openxmlformats.org/officeDocument/2006/relationships/image" Target="../media/image445.png"/><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image" Target="../media/image444.png"/><Relationship Id="rId5" Type="http://schemas.openxmlformats.org/officeDocument/2006/relationships/oleObject" Target="../embeddings/oleObject107.bin"/><Relationship Id="rId4" Type="http://schemas.openxmlformats.org/officeDocument/2006/relationships/notesSlide" Target="../notesSlides/notesSlide30.xml"/></Relationships>
</file>

<file path=ppt/slides/_rels/slide67.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oleObject" Target="../embeddings/oleObject108.bin"/><Relationship Id="rId7" Type="http://schemas.openxmlformats.org/officeDocument/2006/relationships/image" Target="../media/image449.png"/><Relationship Id="rId2" Type="http://schemas.openxmlformats.org/officeDocument/2006/relationships/slideLayout" Target="../slideLayouts/slideLayout2.xml"/><Relationship Id="rId1" Type="http://schemas.openxmlformats.org/officeDocument/2006/relationships/tags" Target="../tags/tag322.xml"/><Relationship Id="rId6" Type="http://schemas.openxmlformats.org/officeDocument/2006/relationships/image" Target="../media/image448.png"/><Relationship Id="rId11" Type="http://schemas.openxmlformats.org/officeDocument/2006/relationships/image" Target="../media/image452.png"/><Relationship Id="rId5" Type="http://schemas.openxmlformats.org/officeDocument/2006/relationships/image" Target="../media/image447.png"/><Relationship Id="rId10" Type="http://schemas.openxmlformats.org/officeDocument/2006/relationships/image" Target="../media/image451.png"/><Relationship Id="rId4" Type="http://schemas.openxmlformats.org/officeDocument/2006/relationships/image" Target="../media/image17.emf"/><Relationship Id="rId9" Type="http://schemas.microsoft.com/office/2007/relationships/hdphoto" Target="../media/hdphoto36.wdp"/></Relationships>
</file>

<file path=ppt/slides/_rels/slide68.xml.rels><?xml version="1.0" encoding="UTF-8" standalone="yes"?>
<Relationships xmlns="http://schemas.openxmlformats.org/package/2006/relationships"><Relationship Id="rId8" Type="http://schemas.openxmlformats.org/officeDocument/2006/relationships/image" Target="../media/image456.png"/><Relationship Id="rId13" Type="http://schemas.microsoft.com/office/2007/relationships/hdphoto" Target="../media/hdphoto39.wdp"/><Relationship Id="rId3" Type="http://schemas.openxmlformats.org/officeDocument/2006/relationships/oleObject" Target="../embeddings/oleObject109.bin"/><Relationship Id="rId7" Type="http://schemas.openxmlformats.org/officeDocument/2006/relationships/image" Target="../media/image455.png"/><Relationship Id="rId12" Type="http://schemas.openxmlformats.org/officeDocument/2006/relationships/image" Target="../media/image458.png"/><Relationship Id="rId2" Type="http://schemas.openxmlformats.org/officeDocument/2006/relationships/slideLayout" Target="../slideLayouts/slideLayout2.xml"/><Relationship Id="rId16" Type="http://schemas.microsoft.com/office/2007/relationships/hdphoto" Target="../media/hdphoto40.wdp"/><Relationship Id="rId1" Type="http://schemas.openxmlformats.org/officeDocument/2006/relationships/tags" Target="../tags/tag323.xml"/><Relationship Id="rId6" Type="http://schemas.openxmlformats.org/officeDocument/2006/relationships/image" Target="../media/image454.png"/><Relationship Id="rId11" Type="http://schemas.microsoft.com/office/2007/relationships/hdphoto" Target="../media/hdphoto38.wdp"/><Relationship Id="rId5" Type="http://schemas.openxmlformats.org/officeDocument/2006/relationships/image" Target="../media/image453.png"/><Relationship Id="rId15" Type="http://schemas.openxmlformats.org/officeDocument/2006/relationships/image" Target="../media/image460.png"/><Relationship Id="rId10" Type="http://schemas.openxmlformats.org/officeDocument/2006/relationships/image" Target="../media/image457.png"/><Relationship Id="rId4" Type="http://schemas.openxmlformats.org/officeDocument/2006/relationships/image" Target="../media/image20.emf"/><Relationship Id="rId9" Type="http://schemas.microsoft.com/office/2007/relationships/hdphoto" Target="../media/hdphoto37.wdp"/><Relationship Id="rId14" Type="http://schemas.openxmlformats.org/officeDocument/2006/relationships/image" Target="../media/image45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7.png"/><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image" Target="../media/image6.png"/><Relationship Id="rId5" Type="http://schemas.openxmlformats.org/officeDocument/2006/relationships/image" Target="../media/image17.emf"/><Relationship Id="rId4" Type="http://schemas.openxmlformats.org/officeDocument/2006/relationships/oleObject" Target="../embeddings/oleObject110.bin"/></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oleObject" Target="../embeddings/oleObject48.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8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emf"/><Relationship Id="rId9" Type="http://schemas.microsoft.com/office/2007/relationships/hdphoto" Target="../media/hdphoto9.wdp"/></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7.xml"/><Relationship Id="rId1" Type="http://schemas.openxmlformats.org/officeDocument/2006/relationships/tags" Target="../tags/tag326.xml"/><Relationship Id="rId5" Type="http://schemas.openxmlformats.org/officeDocument/2006/relationships/oleObject" Target="../embeddings/oleObject111.bin"/><Relationship Id="rId4" Type="http://schemas.openxmlformats.org/officeDocument/2006/relationships/notesSlide" Target="../notesSlides/notesSlide31.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9.xml"/><Relationship Id="rId1" Type="http://schemas.openxmlformats.org/officeDocument/2006/relationships/tags" Target="../tags/tag328.xml"/><Relationship Id="rId5" Type="http://schemas.openxmlformats.org/officeDocument/2006/relationships/oleObject" Target="../embeddings/oleObject112.bin"/><Relationship Id="rId4" Type="http://schemas.openxmlformats.org/officeDocument/2006/relationships/notesSlide" Target="../notesSlides/notesSlide32.xml"/></Relationships>
</file>

<file path=ppt/slides/_rels/slide72.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slideLayout" Target="../slideLayouts/slideLayout2.xml"/><Relationship Id="rId7" Type="http://schemas.microsoft.com/office/2007/relationships/hdphoto" Target="../media/hdphoto41.wdp"/><Relationship Id="rId2" Type="http://schemas.openxmlformats.org/officeDocument/2006/relationships/tags" Target="../tags/tag331.xml"/><Relationship Id="rId1" Type="http://schemas.openxmlformats.org/officeDocument/2006/relationships/tags" Target="../tags/tag330.xml"/><Relationship Id="rId6" Type="http://schemas.openxmlformats.org/officeDocument/2006/relationships/image" Target="../media/image461.png"/><Relationship Id="rId11" Type="http://schemas.openxmlformats.org/officeDocument/2006/relationships/image" Target="../media/image465.png"/><Relationship Id="rId5" Type="http://schemas.openxmlformats.org/officeDocument/2006/relationships/oleObject" Target="../embeddings/oleObject113.bin"/><Relationship Id="rId10" Type="http://schemas.openxmlformats.org/officeDocument/2006/relationships/image" Target="../media/image464.png"/><Relationship Id="rId4" Type="http://schemas.openxmlformats.org/officeDocument/2006/relationships/notesSlide" Target="../notesSlides/notesSlide33.xml"/><Relationship Id="rId9" Type="http://schemas.openxmlformats.org/officeDocument/2006/relationships/image" Target="../media/image463.png"/></Relationships>
</file>

<file path=ppt/slides/_rels/slide73.xml.rels><?xml version="1.0" encoding="UTF-8" standalone="yes"?>
<Relationships xmlns="http://schemas.openxmlformats.org/package/2006/relationships"><Relationship Id="rId8" Type="http://schemas.openxmlformats.org/officeDocument/2006/relationships/image" Target="../media/image468.png"/><Relationship Id="rId3" Type="http://schemas.openxmlformats.org/officeDocument/2006/relationships/slideLayout" Target="../slideLayouts/slideLayout2.xml"/><Relationship Id="rId7" Type="http://schemas.openxmlformats.org/officeDocument/2006/relationships/image" Target="../media/image467.png"/><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image" Target="../media/image466.png"/><Relationship Id="rId5" Type="http://schemas.openxmlformats.org/officeDocument/2006/relationships/oleObject" Target="../embeddings/oleObject114.bin"/><Relationship Id="rId4" Type="http://schemas.openxmlformats.org/officeDocument/2006/relationships/notesSlide" Target="../notesSlides/notesSlide34.xml"/></Relationships>
</file>

<file path=ppt/slides/_rels/slide74.xml.rels><?xml version="1.0" encoding="UTF-8" standalone="yes"?>
<Relationships xmlns="http://schemas.openxmlformats.org/package/2006/relationships"><Relationship Id="rId8" Type="http://schemas.openxmlformats.org/officeDocument/2006/relationships/image" Target="../media/image470.png"/><Relationship Id="rId13" Type="http://schemas.microsoft.com/office/2007/relationships/hdphoto" Target="../media/hdphoto45.wdp"/><Relationship Id="rId3" Type="http://schemas.openxmlformats.org/officeDocument/2006/relationships/slideLayout" Target="../slideLayouts/slideLayout2.xml"/><Relationship Id="rId7" Type="http://schemas.microsoft.com/office/2007/relationships/hdphoto" Target="../media/hdphoto42.wdp"/><Relationship Id="rId12" Type="http://schemas.openxmlformats.org/officeDocument/2006/relationships/image" Target="../media/image472.png"/><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image" Target="../media/image469.png"/><Relationship Id="rId11" Type="http://schemas.microsoft.com/office/2007/relationships/hdphoto" Target="../media/hdphoto44.wdp"/><Relationship Id="rId5" Type="http://schemas.openxmlformats.org/officeDocument/2006/relationships/oleObject" Target="../embeddings/oleObject115.bin"/><Relationship Id="rId15" Type="http://schemas.microsoft.com/office/2007/relationships/hdphoto" Target="../media/hdphoto46.wdp"/><Relationship Id="rId10" Type="http://schemas.openxmlformats.org/officeDocument/2006/relationships/image" Target="../media/image471.png"/><Relationship Id="rId4" Type="http://schemas.openxmlformats.org/officeDocument/2006/relationships/notesSlide" Target="../notesSlides/notesSlide35.xml"/><Relationship Id="rId9" Type="http://schemas.microsoft.com/office/2007/relationships/hdphoto" Target="../media/hdphoto43.wdp"/><Relationship Id="rId14" Type="http://schemas.openxmlformats.org/officeDocument/2006/relationships/image" Target="../media/image473.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7.xml"/><Relationship Id="rId1" Type="http://schemas.openxmlformats.org/officeDocument/2006/relationships/tags" Target="../tags/tag336.xml"/><Relationship Id="rId6" Type="http://schemas.openxmlformats.org/officeDocument/2006/relationships/image" Target="../media/image474.png"/><Relationship Id="rId5" Type="http://schemas.openxmlformats.org/officeDocument/2006/relationships/oleObject" Target="../embeddings/oleObject116.bin"/><Relationship Id="rId4" Type="http://schemas.openxmlformats.org/officeDocument/2006/relationships/notesSlide" Target="../notesSlides/notesSlide36.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9.xml"/><Relationship Id="rId1" Type="http://schemas.openxmlformats.org/officeDocument/2006/relationships/tags" Target="../tags/tag338.xml"/><Relationship Id="rId5" Type="http://schemas.openxmlformats.org/officeDocument/2006/relationships/oleObject" Target="../embeddings/oleObject117.bin"/><Relationship Id="rId4" Type="http://schemas.openxmlformats.org/officeDocument/2006/relationships/notesSlide" Target="../notesSlides/notesSlide37.xml"/></Relationships>
</file>

<file path=ppt/slides/_rels/slide77.xml.rels><?xml version="1.0" encoding="UTF-8" standalone="yes"?>
<Relationships xmlns="http://schemas.openxmlformats.org/package/2006/relationships"><Relationship Id="rId8" Type="http://schemas.openxmlformats.org/officeDocument/2006/relationships/image" Target="../media/image477.png"/><Relationship Id="rId13" Type="http://schemas.microsoft.com/office/2007/relationships/hdphoto" Target="../media/hdphoto47.wdp"/><Relationship Id="rId3" Type="http://schemas.openxmlformats.org/officeDocument/2006/relationships/slideLayout" Target="../slideLayouts/slideLayout2.xml"/><Relationship Id="rId7" Type="http://schemas.openxmlformats.org/officeDocument/2006/relationships/image" Target="../media/image476.png"/><Relationship Id="rId12" Type="http://schemas.openxmlformats.org/officeDocument/2006/relationships/image" Target="../media/image481.png"/><Relationship Id="rId17" Type="http://schemas.openxmlformats.org/officeDocument/2006/relationships/image" Target="../media/image485.jpeg"/><Relationship Id="rId2" Type="http://schemas.openxmlformats.org/officeDocument/2006/relationships/tags" Target="../tags/tag341.xml"/><Relationship Id="rId16" Type="http://schemas.openxmlformats.org/officeDocument/2006/relationships/image" Target="../media/image484.png"/><Relationship Id="rId1" Type="http://schemas.openxmlformats.org/officeDocument/2006/relationships/tags" Target="../tags/tag340.xml"/><Relationship Id="rId6" Type="http://schemas.openxmlformats.org/officeDocument/2006/relationships/image" Target="../media/image475.jpeg"/><Relationship Id="rId11" Type="http://schemas.openxmlformats.org/officeDocument/2006/relationships/image" Target="../media/image480.svg"/><Relationship Id="rId5" Type="http://schemas.openxmlformats.org/officeDocument/2006/relationships/oleObject" Target="../embeddings/oleObject118.bin"/><Relationship Id="rId15" Type="http://schemas.openxmlformats.org/officeDocument/2006/relationships/image" Target="../media/image483.png"/><Relationship Id="rId10" Type="http://schemas.openxmlformats.org/officeDocument/2006/relationships/image" Target="../media/image479.png"/><Relationship Id="rId4" Type="http://schemas.openxmlformats.org/officeDocument/2006/relationships/notesSlide" Target="../notesSlides/notesSlide38.xml"/><Relationship Id="rId9" Type="http://schemas.openxmlformats.org/officeDocument/2006/relationships/image" Target="../media/image478.png"/><Relationship Id="rId14" Type="http://schemas.openxmlformats.org/officeDocument/2006/relationships/image" Target="../media/image482.png"/></Relationships>
</file>

<file path=ppt/slides/_rels/slide78.xml.rels><?xml version="1.0" encoding="UTF-8" standalone="yes"?>
<Relationships xmlns="http://schemas.openxmlformats.org/package/2006/relationships"><Relationship Id="rId8" Type="http://schemas.openxmlformats.org/officeDocument/2006/relationships/image" Target="../media/image487.png"/><Relationship Id="rId13" Type="http://schemas.openxmlformats.org/officeDocument/2006/relationships/image" Target="../media/image490.png"/><Relationship Id="rId18" Type="http://schemas.microsoft.com/office/2007/relationships/hdphoto" Target="../media/hdphoto53.wdp"/><Relationship Id="rId3" Type="http://schemas.openxmlformats.org/officeDocument/2006/relationships/slideLayout" Target="../slideLayouts/slideLayout2.xml"/><Relationship Id="rId7" Type="http://schemas.microsoft.com/office/2007/relationships/hdphoto" Target="../media/hdphoto48.wdp"/><Relationship Id="rId12" Type="http://schemas.openxmlformats.org/officeDocument/2006/relationships/image" Target="../media/image489.png"/><Relationship Id="rId17" Type="http://schemas.openxmlformats.org/officeDocument/2006/relationships/image" Target="../media/image492.png"/><Relationship Id="rId2" Type="http://schemas.openxmlformats.org/officeDocument/2006/relationships/tags" Target="../tags/tag343.xml"/><Relationship Id="rId16" Type="http://schemas.microsoft.com/office/2007/relationships/hdphoto" Target="../media/hdphoto52.wdp"/><Relationship Id="rId1" Type="http://schemas.openxmlformats.org/officeDocument/2006/relationships/tags" Target="../tags/tag342.xml"/><Relationship Id="rId6" Type="http://schemas.openxmlformats.org/officeDocument/2006/relationships/image" Target="../media/image486.png"/><Relationship Id="rId11" Type="http://schemas.microsoft.com/office/2007/relationships/hdphoto" Target="../media/hdphoto50.wdp"/><Relationship Id="rId5" Type="http://schemas.openxmlformats.org/officeDocument/2006/relationships/oleObject" Target="../embeddings/oleObject119.bin"/><Relationship Id="rId15" Type="http://schemas.openxmlformats.org/officeDocument/2006/relationships/image" Target="../media/image491.png"/><Relationship Id="rId10" Type="http://schemas.openxmlformats.org/officeDocument/2006/relationships/image" Target="../media/image488.png"/><Relationship Id="rId19" Type="http://schemas.openxmlformats.org/officeDocument/2006/relationships/image" Target="../media/image493.png"/><Relationship Id="rId4" Type="http://schemas.openxmlformats.org/officeDocument/2006/relationships/notesSlide" Target="../notesSlides/notesSlide39.xml"/><Relationship Id="rId9" Type="http://schemas.microsoft.com/office/2007/relationships/hdphoto" Target="../media/hdphoto49.wdp"/><Relationship Id="rId14" Type="http://schemas.microsoft.com/office/2007/relationships/hdphoto" Target="../media/hdphoto51.wdp"/></Relationships>
</file>

<file path=ppt/slides/_rels/slide79.xml.rels><?xml version="1.0" encoding="UTF-8" standalone="yes"?>
<Relationships xmlns="http://schemas.openxmlformats.org/package/2006/relationships"><Relationship Id="rId8" Type="http://schemas.openxmlformats.org/officeDocument/2006/relationships/image" Target="../media/image497.png"/><Relationship Id="rId3" Type="http://schemas.openxmlformats.org/officeDocument/2006/relationships/oleObject" Target="../embeddings/oleObject120.bin"/><Relationship Id="rId7" Type="http://schemas.openxmlformats.org/officeDocument/2006/relationships/image" Target="../media/image496.png"/><Relationship Id="rId2" Type="http://schemas.openxmlformats.org/officeDocument/2006/relationships/slideLayout" Target="../slideLayouts/slideLayout2.xml"/><Relationship Id="rId1" Type="http://schemas.openxmlformats.org/officeDocument/2006/relationships/tags" Target="../tags/tag344.xml"/><Relationship Id="rId6" Type="http://schemas.openxmlformats.org/officeDocument/2006/relationships/image" Target="../media/image495.png"/><Relationship Id="rId5" Type="http://schemas.openxmlformats.org/officeDocument/2006/relationships/image" Target="../media/image494.png"/><Relationship Id="rId10" Type="http://schemas.openxmlformats.org/officeDocument/2006/relationships/image" Target="../media/image499.png"/><Relationship Id="rId4" Type="http://schemas.openxmlformats.org/officeDocument/2006/relationships/image" Target="../media/image19.emf"/><Relationship Id="rId9" Type="http://schemas.openxmlformats.org/officeDocument/2006/relationships/image" Target="../media/image498.png"/></Relationships>
</file>

<file path=ppt/slides/_rels/slide8.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5.png"/><Relationship Id="rId12" Type="http://schemas.microsoft.com/office/2007/relationships/hdphoto" Target="../media/hdphoto12.wdp"/><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12.emf"/><Relationship Id="rId11" Type="http://schemas.openxmlformats.org/officeDocument/2006/relationships/image" Target="../media/image47.png"/><Relationship Id="rId5" Type="http://schemas.openxmlformats.org/officeDocument/2006/relationships/oleObject" Target="../embeddings/oleObject49.bin"/><Relationship Id="rId10" Type="http://schemas.microsoft.com/office/2007/relationships/hdphoto" Target="../media/hdphoto11.wdp"/><Relationship Id="rId4" Type="http://schemas.openxmlformats.org/officeDocument/2006/relationships/notesSlide" Target="../notesSlides/notesSlide4.xml"/><Relationship Id="rId9" Type="http://schemas.openxmlformats.org/officeDocument/2006/relationships/image" Target="../media/image46.png"/><Relationship Id="rId14" Type="http://schemas.openxmlformats.org/officeDocument/2006/relationships/image" Target="../media/image49.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6.xml"/><Relationship Id="rId1" Type="http://schemas.openxmlformats.org/officeDocument/2006/relationships/tags" Target="../tags/tag345.xml"/><Relationship Id="rId6" Type="http://schemas.openxmlformats.org/officeDocument/2006/relationships/image" Target="../media/image500.png"/><Relationship Id="rId5" Type="http://schemas.openxmlformats.org/officeDocument/2006/relationships/oleObject" Target="../embeddings/oleObject121.bin"/><Relationship Id="rId4" Type="http://schemas.openxmlformats.org/officeDocument/2006/relationships/notesSlide" Target="../notesSlides/notesSlide40.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8.xml"/><Relationship Id="rId1" Type="http://schemas.openxmlformats.org/officeDocument/2006/relationships/tags" Target="../tags/tag347.xml"/><Relationship Id="rId5" Type="http://schemas.openxmlformats.org/officeDocument/2006/relationships/oleObject" Target="../embeddings/oleObject122.bin"/><Relationship Id="rId4" Type="http://schemas.openxmlformats.org/officeDocument/2006/relationships/notesSlide" Target="../notesSlides/notesSlide41.xml"/></Relationships>
</file>

<file path=ppt/slides/_rels/slide82.xml.rels><?xml version="1.0" encoding="UTF-8" standalone="yes"?>
<Relationships xmlns="http://schemas.openxmlformats.org/package/2006/relationships"><Relationship Id="rId8" Type="http://schemas.openxmlformats.org/officeDocument/2006/relationships/image" Target="../media/image503.png"/><Relationship Id="rId3" Type="http://schemas.openxmlformats.org/officeDocument/2006/relationships/slideLayout" Target="../slideLayouts/slideLayout2.xml"/><Relationship Id="rId7" Type="http://schemas.openxmlformats.org/officeDocument/2006/relationships/image" Target="../media/image502.png"/><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image" Target="../media/image501.png"/><Relationship Id="rId5" Type="http://schemas.openxmlformats.org/officeDocument/2006/relationships/oleObject" Target="../embeddings/oleObject123.bin"/><Relationship Id="rId4" Type="http://schemas.openxmlformats.org/officeDocument/2006/relationships/notesSlide" Target="../notesSlides/notesSlide4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2.xml"/><Relationship Id="rId1" Type="http://schemas.openxmlformats.org/officeDocument/2006/relationships/tags" Target="../tags/tag351.xml"/><Relationship Id="rId5" Type="http://schemas.openxmlformats.org/officeDocument/2006/relationships/oleObject" Target="../embeddings/oleObject124.bin"/><Relationship Id="rId4" Type="http://schemas.openxmlformats.org/officeDocument/2006/relationships/notesSlide" Target="../notesSlides/notesSlide43.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4.xml"/><Relationship Id="rId1" Type="http://schemas.openxmlformats.org/officeDocument/2006/relationships/tags" Target="../tags/tag353.xml"/><Relationship Id="rId5" Type="http://schemas.openxmlformats.org/officeDocument/2006/relationships/oleObject" Target="../embeddings/oleObject125.bin"/><Relationship Id="rId4" Type="http://schemas.openxmlformats.org/officeDocument/2006/relationships/notesSlide" Target="../notesSlides/notesSlide44.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6.xml"/><Relationship Id="rId1" Type="http://schemas.openxmlformats.org/officeDocument/2006/relationships/tags" Target="../tags/tag355.xml"/><Relationship Id="rId5" Type="http://schemas.openxmlformats.org/officeDocument/2006/relationships/oleObject" Target="../embeddings/oleObject126.bin"/><Relationship Id="rId4" Type="http://schemas.openxmlformats.org/officeDocument/2006/relationships/notesSlide" Target="../notesSlides/notesSlide45.xml"/></Relationships>
</file>

<file path=ppt/slides/_rels/slide86.xml.rels><?xml version="1.0" encoding="UTF-8" standalone="yes"?>
<Relationships xmlns="http://schemas.openxmlformats.org/package/2006/relationships"><Relationship Id="rId8" Type="http://schemas.openxmlformats.org/officeDocument/2006/relationships/image" Target="../media/image506.png"/><Relationship Id="rId13" Type="http://schemas.microsoft.com/office/2007/relationships/hdphoto" Target="../media/hdphoto35.wdp"/><Relationship Id="rId3" Type="http://schemas.openxmlformats.org/officeDocument/2006/relationships/slideLayout" Target="../slideLayouts/slideLayout2.xml"/><Relationship Id="rId7" Type="http://schemas.openxmlformats.org/officeDocument/2006/relationships/image" Target="../media/image505.png"/><Relationship Id="rId12" Type="http://schemas.openxmlformats.org/officeDocument/2006/relationships/image" Target="../media/image424.png"/><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image" Target="../media/image504.png"/><Relationship Id="rId11" Type="http://schemas.openxmlformats.org/officeDocument/2006/relationships/image" Target="../media/image509.png"/><Relationship Id="rId5" Type="http://schemas.openxmlformats.org/officeDocument/2006/relationships/oleObject" Target="../embeddings/oleObject127.bin"/><Relationship Id="rId10" Type="http://schemas.openxmlformats.org/officeDocument/2006/relationships/image" Target="../media/image508.png"/><Relationship Id="rId4" Type="http://schemas.openxmlformats.org/officeDocument/2006/relationships/notesSlide" Target="../notesSlides/notesSlide46.xml"/><Relationship Id="rId9" Type="http://schemas.openxmlformats.org/officeDocument/2006/relationships/image" Target="../media/image507.png"/></Relationships>
</file>

<file path=ppt/slides/_rels/slide87.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16.png"/><Relationship Id="rId3" Type="http://schemas.openxmlformats.org/officeDocument/2006/relationships/slideLayout" Target="../slideLayouts/slideLayout2.xml"/><Relationship Id="rId7" Type="http://schemas.openxmlformats.org/officeDocument/2006/relationships/image" Target="../media/image510.jpeg"/><Relationship Id="rId12" Type="http://schemas.openxmlformats.org/officeDocument/2006/relationships/image" Target="../media/image515.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image" Target="../media/image17.emf"/><Relationship Id="rId11" Type="http://schemas.openxmlformats.org/officeDocument/2006/relationships/image" Target="../media/image514.png"/><Relationship Id="rId5" Type="http://schemas.openxmlformats.org/officeDocument/2006/relationships/oleObject" Target="../embeddings/oleObject128.bin"/><Relationship Id="rId15" Type="http://schemas.openxmlformats.org/officeDocument/2006/relationships/image" Target="../media/image518.png"/><Relationship Id="rId10" Type="http://schemas.openxmlformats.org/officeDocument/2006/relationships/image" Target="../media/image513.png"/><Relationship Id="rId4" Type="http://schemas.openxmlformats.org/officeDocument/2006/relationships/notesSlide" Target="../notesSlides/notesSlide47.xml"/><Relationship Id="rId9" Type="http://schemas.openxmlformats.org/officeDocument/2006/relationships/image" Target="../media/image512.png"/><Relationship Id="rId14" Type="http://schemas.openxmlformats.org/officeDocument/2006/relationships/image" Target="../media/image517.png"/></Relationships>
</file>

<file path=ppt/slides/_rels/slide88.xml.rels><?xml version="1.0" encoding="UTF-8" standalone="yes"?>
<Relationships xmlns="http://schemas.openxmlformats.org/package/2006/relationships"><Relationship Id="rId8" Type="http://schemas.openxmlformats.org/officeDocument/2006/relationships/image" Target="../media/image511.png"/><Relationship Id="rId13" Type="http://schemas.openxmlformats.org/officeDocument/2006/relationships/image" Target="../media/image516.png"/><Relationship Id="rId3" Type="http://schemas.openxmlformats.org/officeDocument/2006/relationships/slideLayout" Target="../slideLayouts/slideLayout2.xml"/><Relationship Id="rId7" Type="http://schemas.openxmlformats.org/officeDocument/2006/relationships/image" Target="../media/image510.jpeg"/><Relationship Id="rId12" Type="http://schemas.openxmlformats.org/officeDocument/2006/relationships/image" Target="../media/image515.png"/><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image" Target="../media/image17.emf"/><Relationship Id="rId11" Type="http://schemas.openxmlformats.org/officeDocument/2006/relationships/image" Target="../media/image514.png"/><Relationship Id="rId5" Type="http://schemas.openxmlformats.org/officeDocument/2006/relationships/oleObject" Target="../embeddings/oleObject129.bin"/><Relationship Id="rId15" Type="http://schemas.openxmlformats.org/officeDocument/2006/relationships/image" Target="../media/image518.png"/><Relationship Id="rId10" Type="http://schemas.openxmlformats.org/officeDocument/2006/relationships/image" Target="../media/image513.png"/><Relationship Id="rId4" Type="http://schemas.openxmlformats.org/officeDocument/2006/relationships/notesSlide" Target="../notesSlides/notesSlide48.xml"/><Relationship Id="rId9" Type="http://schemas.openxmlformats.org/officeDocument/2006/relationships/image" Target="../media/image512.png"/><Relationship Id="rId14" Type="http://schemas.openxmlformats.org/officeDocument/2006/relationships/image" Target="../media/image517.png"/></Relationships>
</file>

<file path=ppt/slides/_rels/slide89.xml.rels><?xml version="1.0" encoding="UTF-8" standalone="yes"?>
<Relationships xmlns="http://schemas.openxmlformats.org/package/2006/relationships"><Relationship Id="rId8" Type="http://schemas.openxmlformats.org/officeDocument/2006/relationships/notesSlide" Target="../notesSlides/notesSlide49.xml"/><Relationship Id="rId13" Type="http://schemas.openxmlformats.org/officeDocument/2006/relationships/image" Target="../media/image522.png"/><Relationship Id="rId3" Type="http://schemas.openxmlformats.org/officeDocument/2006/relationships/tags" Target="../tags/tag365.xml"/><Relationship Id="rId7" Type="http://schemas.openxmlformats.org/officeDocument/2006/relationships/slideLayout" Target="../slideLayouts/slideLayout2.xml"/><Relationship Id="rId12" Type="http://schemas.openxmlformats.org/officeDocument/2006/relationships/image" Target="../media/image521.png"/><Relationship Id="rId2" Type="http://schemas.openxmlformats.org/officeDocument/2006/relationships/tags" Target="../tags/tag364.xml"/><Relationship Id="rId1" Type="http://schemas.openxmlformats.org/officeDocument/2006/relationships/tags" Target="../tags/tag363.xml"/><Relationship Id="rId6" Type="http://schemas.openxmlformats.org/officeDocument/2006/relationships/tags" Target="../tags/tag368.xml"/><Relationship Id="rId11" Type="http://schemas.openxmlformats.org/officeDocument/2006/relationships/image" Target="../media/image520.png"/><Relationship Id="rId5" Type="http://schemas.openxmlformats.org/officeDocument/2006/relationships/tags" Target="../tags/tag367.xml"/><Relationship Id="rId10" Type="http://schemas.openxmlformats.org/officeDocument/2006/relationships/image" Target="../media/image519.png"/><Relationship Id="rId4" Type="http://schemas.openxmlformats.org/officeDocument/2006/relationships/tags" Target="../tags/tag366.xml"/><Relationship Id="rId9" Type="http://schemas.openxmlformats.org/officeDocument/2006/relationships/oleObject" Target="../embeddings/oleObject130.bin"/></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microsoft.com/office/2007/relationships/hdphoto" Target="../media/hdphoto13.wdp"/><Relationship Id="rId26" Type="http://schemas.microsoft.com/office/2007/relationships/hdphoto" Target="../media/hdphoto17.wdp"/><Relationship Id="rId3" Type="http://schemas.openxmlformats.org/officeDocument/2006/relationships/slideLayout" Target="../slideLayouts/slideLayout2.xml"/><Relationship Id="rId21" Type="http://schemas.openxmlformats.org/officeDocument/2006/relationships/image" Target="../media/image64.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66.png"/><Relationship Id="rId2" Type="http://schemas.openxmlformats.org/officeDocument/2006/relationships/tags" Target="../tags/tag93.xml"/><Relationship Id="rId16" Type="http://schemas.openxmlformats.org/officeDocument/2006/relationships/image" Target="../media/image61.png"/><Relationship Id="rId20" Type="http://schemas.microsoft.com/office/2007/relationships/hdphoto" Target="../media/hdphoto14.wdp"/><Relationship Id="rId1" Type="http://schemas.openxmlformats.org/officeDocument/2006/relationships/tags" Target="../tags/tag92.xml"/><Relationship Id="rId6" Type="http://schemas.openxmlformats.org/officeDocument/2006/relationships/image" Target="../media/image51.png"/><Relationship Id="rId11" Type="http://schemas.openxmlformats.org/officeDocument/2006/relationships/image" Target="../media/image56.png"/><Relationship Id="rId24" Type="http://schemas.microsoft.com/office/2007/relationships/hdphoto" Target="../media/hdphoto16.wdp"/><Relationship Id="rId5" Type="http://schemas.openxmlformats.org/officeDocument/2006/relationships/image" Target="../media/image50.emf"/><Relationship Id="rId15" Type="http://schemas.openxmlformats.org/officeDocument/2006/relationships/image" Target="../media/image60.gif"/><Relationship Id="rId23" Type="http://schemas.openxmlformats.org/officeDocument/2006/relationships/image" Target="../media/image65.png"/><Relationship Id="rId28" Type="http://schemas.microsoft.com/office/2007/relationships/hdphoto" Target="../media/hdphoto18.wdp"/><Relationship Id="rId10" Type="http://schemas.openxmlformats.org/officeDocument/2006/relationships/image" Target="../media/image55.png"/><Relationship Id="rId19" Type="http://schemas.openxmlformats.org/officeDocument/2006/relationships/image" Target="../media/image63.png"/><Relationship Id="rId4" Type="http://schemas.openxmlformats.org/officeDocument/2006/relationships/oleObject" Target="../embeddings/oleObject50.bin"/><Relationship Id="rId9" Type="http://schemas.openxmlformats.org/officeDocument/2006/relationships/image" Target="../media/image54.png"/><Relationship Id="rId14" Type="http://schemas.openxmlformats.org/officeDocument/2006/relationships/image" Target="../media/image59.png"/><Relationship Id="rId22" Type="http://schemas.microsoft.com/office/2007/relationships/hdphoto" Target="../media/hdphoto15.wdp"/><Relationship Id="rId27" Type="http://schemas.openxmlformats.org/officeDocument/2006/relationships/image" Target="../media/image67.png"/></Relationships>
</file>

<file path=ppt/slides/_rels/slide90.xml.rels><?xml version="1.0" encoding="UTF-8" standalone="yes"?>
<Relationships xmlns="http://schemas.openxmlformats.org/package/2006/relationships"><Relationship Id="rId8" Type="http://schemas.openxmlformats.org/officeDocument/2006/relationships/image" Target="../media/image525.png"/><Relationship Id="rId3" Type="http://schemas.openxmlformats.org/officeDocument/2006/relationships/slideLayout" Target="../slideLayouts/slideLayout2.xml"/><Relationship Id="rId7" Type="http://schemas.openxmlformats.org/officeDocument/2006/relationships/image" Target="../media/image524.png"/><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image" Target="../media/image523.png"/><Relationship Id="rId5" Type="http://schemas.openxmlformats.org/officeDocument/2006/relationships/oleObject" Target="../embeddings/oleObject131.bin"/><Relationship Id="rId10" Type="http://schemas.openxmlformats.org/officeDocument/2006/relationships/image" Target="../media/image527.png"/><Relationship Id="rId4" Type="http://schemas.openxmlformats.org/officeDocument/2006/relationships/notesSlide" Target="../notesSlides/notesSlide50.xml"/><Relationship Id="rId9" Type="http://schemas.openxmlformats.org/officeDocument/2006/relationships/image" Target="../media/image526.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2.xml"/><Relationship Id="rId1" Type="http://schemas.openxmlformats.org/officeDocument/2006/relationships/tags" Target="../tags/tag371.xml"/><Relationship Id="rId5" Type="http://schemas.openxmlformats.org/officeDocument/2006/relationships/oleObject" Target="../embeddings/oleObject132.bin"/><Relationship Id="rId4" Type="http://schemas.openxmlformats.org/officeDocument/2006/relationships/notesSlide" Target="../notesSlides/notesSlide51.xml"/></Relationships>
</file>

<file path=ppt/slides/_rels/slide92.xml.rels><?xml version="1.0" encoding="UTF-8" standalone="yes"?>
<Relationships xmlns="http://schemas.openxmlformats.org/package/2006/relationships"><Relationship Id="rId8" Type="http://schemas.openxmlformats.org/officeDocument/2006/relationships/image" Target="../media/image530.jpeg"/><Relationship Id="rId3" Type="http://schemas.openxmlformats.org/officeDocument/2006/relationships/slideLayout" Target="../slideLayouts/slideLayout2.xml"/><Relationship Id="rId7" Type="http://schemas.openxmlformats.org/officeDocument/2006/relationships/image" Target="../media/image529.png"/><Relationship Id="rId2" Type="http://schemas.openxmlformats.org/officeDocument/2006/relationships/tags" Target="../tags/tag374.xml"/><Relationship Id="rId1" Type="http://schemas.openxmlformats.org/officeDocument/2006/relationships/tags" Target="../tags/tag373.xml"/><Relationship Id="rId6" Type="http://schemas.openxmlformats.org/officeDocument/2006/relationships/image" Target="../media/image528.png"/><Relationship Id="rId5" Type="http://schemas.openxmlformats.org/officeDocument/2006/relationships/oleObject" Target="../embeddings/oleObject133.bin"/><Relationship Id="rId4" Type="http://schemas.openxmlformats.org/officeDocument/2006/relationships/notesSlide" Target="../notesSlides/notesSlide52.xml"/><Relationship Id="rId9" Type="http://schemas.openxmlformats.org/officeDocument/2006/relationships/image" Target="../media/image531.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6.xml"/><Relationship Id="rId1" Type="http://schemas.openxmlformats.org/officeDocument/2006/relationships/tags" Target="../tags/tag375.xml"/><Relationship Id="rId5" Type="http://schemas.openxmlformats.org/officeDocument/2006/relationships/oleObject" Target="../embeddings/oleObject134.bin"/><Relationship Id="rId4" Type="http://schemas.openxmlformats.org/officeDocument/2006/relationships/notesSlide" Target="../notesSlides/notesSlide53.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8.xml"/><Relationship Id="rId1" Type="http://schemas.openxmlformats.org/officeDocument/2006/relationships/tags" Target="../tags/tag377.xml"/><Relationship Id="rId5" Type="http://schemas.openxmlformats.org/officeDocument/2006/relationships/oleObject" Target="../embeddings/oleObject135.bin"/><Relationship Id="rId4" Type="http://schemas.openxmlformats.org/officeDocument/2006/relationships/notesSlide" Target="../notesSlides/notesSlide5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0.xml"/><Relationship Id="rId1" Type="http://schemas.openxmlformats.org/officeDocument/2006/relationships/tags" Target="../tags/tag379.xml"/><Relationship Id="rId5" Type="http://schemas.openxmlformats.org/officeDocument/2006/relationships/oleObject" Target="../embeddings/oleObject136.bin"/><Relationship Id="rId4" Type="http://schemas.openxmlformats.org/officeDocument/2006/relationships/notesSlide" Target="../notesSlides/notesSlide55.xml"/></Relationships>
</file>

<file path=ppt/slides/_rels/slide98.xml.rels><?xml version="1.0" encoding="UTF-8" standalone="yes"?>
<Relationships xmlns="http://schemas.openxmlformats.org/package/2006/relationships"><Relationship Id="rId8" Type="http://schemas.microsoft.com/office/2007/relationships/hdphoto" Target="../media/hdphoto55.wdp"/><Relationship Id="rId13" Type="http://schemas.openxmlformats.org/officeDocument/2006/relationships/image" Target="../media/image536.png"/><Relationship Id="rId3" Type="http://schemas.openxmlformats.org/officeDocument/2006/relationships/oleObject" Target="../embeddings/oleObject137.bin"/><Relationship Id="rId7" Type="http://schemas.openxmlformats.org/officeDocument/2006/relationships/image" Target="../media/image533.png"/><Relationship Id="rId12" Type="http://schemas.microsoft.com/office/2007/relationships/hdphoto" Target="../media/hdphoto57.wdp"/><Relationship Id="rId2" Type="http://schemas.openxmlformats.org/officeDocument/2006/relationships/slideLayout" Target="../slideLayouts/slideLayout2.xml"/><Relationship Id="rId16" Type="http://schemas.microsoft.com/office/2007/relationships/hdphoto" Target="../media/hdphoto59.wdp"/><Relationship Id="rId1" Type="http://schemas.openxmlformats.org/officeDocument/2006/relationships/tags" Target="../tags/tag381.xml"/><Relationship Id="rId6" Type="http://schemas.microsoft.com/office/2007/relationships/hdphoto" Target="../media/hdphoto54.wdp"/><Relationship Id="rId11" Type="http://schemas.openxmlformats.org/officeDocument/2006/relationships/image" Target="../media/image535.png"/><Relationship Id="rId5" Type="http://schemas.openxmlformats.org/officeDocument/2006/relationships/image" Target="../media/image532.png"/><Relationship Id="rId15" Type="http://schemas.openxmlformats.org/officeDocument/2006/relationships/image" Target="../media/image537.png"/><Relationship Id="rId10" Type="http://schemas.microsoft.com/office/2007/relationships/hdphoto" Target="../media/hdphoto56.wdp"/><Relationship Id="rId4" Type="http://schemas.openxmlformats.org/officeDocument/2006/relationships/image" Target="../media/image19.emf"/><Relationship Id="rId9" Type="http://schemas.openxmlformats.org/officeDocument/2006/relationships/image" Target="../media/image534.png"/><Relationship Id="rId14" Type="http://schemas.microsoft.com/office/2007/relationships/hdphoto" Target="../media/hdphoto58.wdp"/></Relationships>
</file>

<file path=ppt/slides/_rels/slide99.xml.rels><?xml version="1.0" encoding="UTF-8" standalone="yes"?>
<Relationships xmlns="http://schemas.openxmlformats.org/package/2006/relationships"><Relationship Id="rId8" Type="http://schemas.openxmlformats.org/officeDocument/2006/relationships/image" Target="../media/image538.png"/><Relationship Id="rId13" Type="http://schemas.openxmlformats.org/officeDocument/2006/relationships/image" Target="../media/image543.png"/><Relationship Id="rId3" Type="http://schemas.openxmlformats.org/officeDocument/2006/relationships/slideLayout" Target="../slideLayouts/slideLayout2.xml"/><Relationship Id="rId7" Type="http://schemas.microsoft.com/office/2007/relationships/hdphoto" Target="../media/hdphoto35.wdp"/><Relationship Id="rId12" Type="http://schemas.openxmlformats.org/officeDocument/2006/relationships/image" Target="../media/image542.png"/><Relationship Id="rId2" Type="http://schemas.openxmlformats.org/officeDocument/2006/relationships/tags" Target="../tags/tag383.xml"/><Relationship Id="rId1" Type="http://schemas.openxmlformats.org/officeDocument/2006/relationships/tags" Target="../tags/tag382.xml"/><Relationship Id="rId6" Type="http://schemas.openxmlformats.org/officeDocument/2006/relationships/image" Target="../media/image424.png"/><Relationship Id="rId11" Type="http://schemas.openxmlformats.org/officeDocument/2006/relationships/image" Target="../media/image541.png"/><Relationship Id="rId5" Type="http://schemas.openxmlformats.org/officeDocument/2006/relationships/oleObject" Target="../embeddings/oleObject138.bin"/><Relationship Id="rId15" Type="http://schemas.openxmlformats.org/officeDocument/2006/relationships/image" Target="../media/image545.png"/><Relationship Id="rId10" Type="http://schemas.openxmlformats.org/officeDocument/2006/relationships/image" Target="../media/image540.png"/><Relationship Id="rId4" Type="http://schemas.openxmlformats.org/officeDocument/2006/relationships/notesSlide" Target="../notesSlides/notesSlide56.xml"/><Relationship Id="rId9" Type="http://schemas.openxmlformats.org/officeDocument/2006/relationships/image" Target="../media/image539.png"/><Relationship Id="rId14" Type="http://schemas.openxmlformats.org/officeDocument/2006/relationships/image" Target="../media/image5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4B14380-6ED8-436E-9C5E-ECD8834994A3}"/>
              </a:ext>
            </a:extLst>
          </p:cNvPr>
          <p:cNvGraphicFramePr>
            <a:graphicFrameLocks noChangeAspect="1"/>
          </p:cNvGraphicFramePr>
          <p:nvPr>
            <p:custDataLst>
              <p:tags r:id="rId1"/>
            </p:custDataLst>
            <p:extLst>
              <p:ext uri="{D42A27DB-BD31-4B8C-83A1-F6EECF244321}">
                <p14:modId xmlns:p14="http://schemas.microsoft.com/office/powerpoint/2010/main" val="1605139042"/>
              </p:ext>
            </p:extLst>
          </p:nvPr>
        </p:nvGraphicFramePr>
        <p:xfrm>
          <a:off x="1956" y="-789352"/>
          <a:ext cx="1954" cy="1954"/>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8" name="Object 7" hidden="1">
                        <a:extLst>
                          <a:ext uri="{FF2B5EF4-FFF2-40B4-BE49-F238E27FC236}">
                            <a16:creationId xmlns:a16="http://schemas.microsoft.com/office/drawing/2014/main" id="{24B14380-6ED8-436E-9C5E-ECD8834994A3}"/>
                          </a:ext>
                        </a:extLst>
                      </p:cNvPr>
                      <p:cNvPicPr/>
                      <p:nvPr/>
                    </p:nvPicPr>
                    <p:blipFill>
                      <a:blip r:embed="rId6"/>
                      <a:stretch>
                        <a:fillRect/>
                      </a:stretch>
                    </p:blipFill>
                    <p:spPr>
                      <a:xfrm>
                        <a:off x="1956" y="-789352"/>
                        <a:ext cx="1954" cy="1954"/>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D14D3FA7-8D08-4182-A29A-B8C9F0FB2DF8}"/>
              </a:ext>
            </a:extLst>
          </p:cNvPr>
          <p:cNvSpPr/>
          <p:nvPr>
            <p:custDataLst>
              <p:tags r:id="rId2"/>
            </p:custDataLst>
          </p:nvPr>
        </p:nvSpPr>
        <p:spPr>
          <a:xfrm>
            <a:off x="0" y="-791308"/>
            <a:ext cx="195385" cy="1953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4431" dirty="0">
              <a:latin typeface="Oswald Light" panose="02000303000000000000" pitchFamily="2" charset="0"/>
              <a:sym typeface="Oswald Light" panose="02000303000000000000" pitchFamily="2" charset="0"/>
            </a:endParaRPr>
          </a:p>
        </p:txBody>
      </p:sp>
      <p:sp>
        <p:nvSpPr>
          <p:cNvPr id="9" name="Text Placeholder 8">
            <a:extLst>
              <a:ext uri="{FF2B5EF4-FFF2-40B4-BE49-F238E27FC236}">
                <a16:creationId xmlns:a16="http://schemas.microsoft.com/office/drawing/2014/main" id="{759447CB-4504-49A4-B6F3-FFA0774DE0B9}"/>
              </a:ext>
            </a:extLst>
          </p:cNvPr>
          <p:cNvSpPr>
            <a:spLocks noGrp="1"/>
          </p:cNvSpPr>
          <p:nvPr>
            <p:ph type="body" sz="quarter" idx="10"/>
          </p:nvPr>
        </p:nvSpPr>
        <p:spPr>
          <a:xfrm>
            <a:off x="4797425" y="5016500"/>
            <a:ext cx="5010150" cy="425938"/>
          </a:xfrm>
        </p:spPr>
        <p:txBody>
          <a:bodyPr>
            <a:normAutofit fontScale="92500" lnSpcReduction="20000"/>
          </a:bodyPr>
          <a:lstStyle/>
          <a:p>
            <a:r>
              <a:rPr lang="en-US" sz="1100" dirty="0"/>
              <a:t>Booz Allen Hamilton Technical Proposal</a:t>
            </a:r>
          </a:p>
          <a:p>
            <a:r>
              <a:rPr lang="en-US" sz="1100" dirty="0"/>
              <a:t>16 August 2022</a:t>
            </a:r>
          </a:p>
        </p:txBody>
      </p:sp>
      <p:sp>
        <p:nvSpPr>
          <p:cNvPr id="3" name="Title 2">
            <a:extLst>
              <a:ext uri="{FF2B5EF4-FFF2-40B4-BE49-F238E27FC236}">
                <a16:creationId xmlns:a16="http://schemas.microsoft.com/office/drawing/2014/main" id="{BE88D432-A0A1-4459-AFB0-7733EA70F473}"/>
              </a:ext>
            </a:extLst>
          </p:cNvPr>
          <p:cNvSpPr>
            <a:spLocks noGrp="1"/>
          </p:cNvSpPr>
          <p:nvPr>
            <p:ph type="ctrTitle"/>
          </p:nvPr>
        </p:nvSpPr>
        <p:spPr/>
        <p:txBody>
          <a:bodyPr vert="horz">
            <a:normAutofit/>
          </a:bodyPr>
          <a:lstStyle/>
          <a:p>
            <a:r>
              <a:rPr lang="en-US" sz="3600" b="1" dirty="0"/>
              <a:t>OXAGON Cybersecurity Strategy and Program Development</a:t>
            </a:r>
          </a:p>
        </p:txBody>
      </p:sp>
      <p:sp>
        <p:nvSpPr>
          <p:cNvPr id="4" name="Subtitle 3">
            <a:extLst>
              <a:ext uri="{FF2B5EF4-FFF2-40B4-BE49-F238E27FC236}">
                <a16:creationId xmlns:a16="http://schemas.microsoft.com/office/drawing/2014/main" id="{97E05D48-DCB5-422D-8B9C-5FF0BFEB877C}"/>
              </a:ext>
            </a:extLst>
          </p:cNvPr>
          <p:cNvSpPr>
            <a:spLocks noGrp="1"/>
          </p:cNvSpPr>
          <p:nvPr>
            <p:ph type="subTitle" idx="1"/>
          </p:nvPr>
        </p:nvSpPr>
        <p:spPr>
          <a:xfrm>
            <a:off x="4792134" y="3825778"/>
            <a:ext cx="7227067" cy="738664"/>
          </a:xfrm>
          <a:ln>
            <a:noFill/>
          </a:ln>
        </p:spPr>
        <p:txBody>
          <a:bodyPr>
            <a:spAutoFit/>
          </a:bodyPr>
          <a:lstStyle/>
          <a:p>
            <a:pPr>
              <a:spcBef>
                <a:spcPts val="0"/>
              </a:spcBef>
            </a:pPr>
            <a:r>
              <a:rPr lang="en-US" b="1" dirty="0"/>
              <a:t>Assist NEOM OXAGON industrial region by developing a Cybersecurity Strategy and Implementation Roadmap</a:t>
            </a:r>
          </a:p>
          <a:p>
            <a:pPr>
              <a:spcBef>
                <a:spcPts val="0"/>
              </a:spcBef>
            </a:pPr>
            <a:r>
              <a:rPr lang="en-US" b="1" dirty="0" err="1"/>
              <a:t>RfP</a:t>
            </a:r>
            <a:r>
              <a:rPr lang="en-US" b="1" dirty="0"/>
              <a:t> No: 1100008885 - 4100009277</a:t>
            </a:r>
          </a:p>
        </p:txBody>
      </p:sp>
      <p:pic>
        <p:nvPicPr>
          <p:cNvPr id="11" name="Picture 10">
            <a:extLst>
              <a:ext uri="{FF2B5EF4-FFF2-40B4-BE49-F238E27FC236}">
                <a16:creationId xmlns:a16="http://schemas.microsoft.com/office/drawing/2014/main" id="{4581A9EC-AB02-4BEB-AB56-30AB7799E0F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11188" y="839105"/>
            <a:ext cx="3925189" cy="5582015"/>
          </a:xfrm>
          <a:prstGeom prst="rect">
            <a:avLst/>
          </a:prstGeom>
        </p:spPr>
      </p:pic>
      <p:pic>
        <p:nvPicPr>
          <p:cNvPr id="29702" name="Picture 6" descr="Saudi Arabia to build eight-sided city that floats on water | Middle East  Eye">
            <a:extLst>
              <a:ext uri="{FF2B5EF4-FFF2-40B4-BE49-F238E27FC236}">
                <a16:creationId xmlns:a16="http://schemas.microsoft.com/office/drawing/2014/main" id="{A6C054CC-19D2-4553-A5C6-54978926530C}"/>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11188" y="838200"/>
            <a:ext cx="3925189" cy="5582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27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CE7CAF5-3C93-44E1-9EAA-98138AC60965}"/>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6" progId="TCLayout.ActiveDocument.1">
                  <p:embed/>
                </p:oleObj>
              </mc:Choice>
              <mc:Fallback>
                <p:oleObj name="think-cell Slide" r:id="rId6" imgW="395" imgH="396" progId="TCLayout.ActiveDocument.1">
                  <p:embed/>
                  <p:pic>
                    <p:nvPicPr>
                      <p:cNvPr id="6" name="Object 5" hidden="1">
                        <a:extLst>
                          <a:ext uri="{FF2B5EF4-FFF2-40B4-BE49-F238E27FC236}">
                            <a16:creationId xmlns:a16="http://schemas.microsoft.com/office/drawing/2014/main" id="{6CE7CAF5-3C93-44E1-9EAA-98138AC60965}"/>
                          </a:ext>
                        </a:extLst>
                      </p:cNvPr>
                      <p:cNvPicPr/>
                      <p:nvPr/>
                    </p:nvPicPr>
                    <p:blipFill>
                      <a:blip r:embed="rId7"/>
                      <a:stretch>
                        <a:fillRect/>
                      </a:stretch>
                    </p:blipFill>
                    <p:spPr>
                      <a:xfrm>
                        <a:off x="1144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88A04B3F-FFF4-4A23-8489-1E480E96E788}"/>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5" name="Rectangle 4" hidden="1">
            <a:extLst>
              <a:ext uri="{FF2B5EF4-FFF2-40B4-BE49-F238E27FC236}">
                <a16:creationId xmlns:a16="http://schemas.microsoft.com/office/drawing/2014/main" id="{2528E67C-419D-46BC-9FD5-384F8256416C}"/>
              </a:ext>
            </a:extLst>
          </p:cNvPr>
          <p:cNvSpPr/>
          <p:nvPr>
            <p:custDataLst>
              <p:tags r:id="rId3"/>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3" name="Title 2">
            <a:extLst>
              <a:ext uri="{FF2B5EF4-FFF2-40B4-BE49-F238E27FC236}">
                <a16:creationId xmlns:a16="http://schemas.microsoft.com/office/drawing/2014/main" id="{A81D7645-BC69-485B-B1F8-90894DE852C0}"/>
              </a:ext>
            </a:extLst>
          </p:cNvPr>
          <p:cNvSpPr>
            <a:spLocks noGrp="1"/>
          </p:cNvSpPr>
          <p:nvPr>
            <p:ph type="title"/>
          </p:nvPr>
        </p:nvSpPr>
        <p:spPr/>
        <p:txBody>
          <a:bodyPr vert="horz"/>
          <a:lstStyle/>
          <a:p>
            <a:r>
              <a:rPr lang="en-US" dirty="0"/>
              <a:t>We have engaged in a wide range of cybersecurity projects regionally and globally with various national government entities while covering both strategy and implementation</a:t>
            </a:r>
          </a:p>
        </p:txBody>
      </p:sp>
      <p:sp>
        <p:nvSpPr>
          <p:cNvPr id="4" name="Text Placeholder 3">
            <a:extLst>
              <a:ext uri="{FF2B5EF4-FFF2-40B4-BE49-F238E27FC236}">
                <a16:creationId xmlns:a16="http://schemas.microsoft.com/office/drawing/2014/main" id="{79B20940-63BC-4894-A283-420A04C41A6E}"/>
              </a:ext>
            </a:extLst>
          </p:cNvPr>
          <p:cNvSpPr>
            <a:spLocks noGrp="1"/>
          </p:cNvSpPr>
          <p:nvPr>
            <p:ph type="body" sz="quarter" idx="11"/>
          </p:nvPr>
        </p:nvSpPr>
        <p:spPr/>
        <p:txBody>
          <a:bodyPr/>
          <a:lstStyle/>
          <a:p>
            <a:r>
              <a:rPr lang="en-US" dirty="0"/>
              <a:t>Regional and Global Cybersecurity Experience</a:t>
            </a:r>
          </a:p>
        </p:txBody>
      </p:sp>
      <p:sp>
        <p:nvSpPr>
          <p:cNvPr id="68" name="TextBox 67">
            <a:extLst>
              <a:ext uri="{FF2B5EF4-FFF2-40B4-BE49-F238E27FC236}">
                <a16:creationId xmlns:a16="http://schemas.microsoft.com/office/drawing/2014/main" id="{ADE91FD9-DA5D-4A3D-A0E1-54AB0B9C8DA1}"/>
              </a:ext>
            </a:extLst>
          </p:cNvPr>
          <p:cNvSpPr txBox="1"/>
          <p:nvPr/>
        </p:nvSpPr>
        <p:spPr>
          <a:xfrm rot="16200000">
            <a:off x="187246" y="4566140"/>
            <a:ext cx="95392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Overview</a:t>
            </a:r>
          </a:p>
        </p:txBody>
      </p:sp>
      <p:sp>
        <p:nvSpPr>
          <p:cNvPr id="72" name="Oval 71">
            <a:extLst>
              <a:ext uri="{FF2B5EF4-FFF2-40B4-BE49-F238E27FC236}">
                <a16:creationId xmlns:a16="http://schemas.microsoft.com/office/drawing/2014/main" id="{71A6F90D-725A-4313-9070-B69C3FFAB7F6}"/>
              </a:ext>
            </a:extLst>
          </p:cNvPr>
          <p:cNvSpPr/>
          <p:nvPr/>
        </p:nvSpPr>
        <p:spPr>
          <a:xfrm>
            <a:off x="4718167" y="2754657"/>
            <a:ext cx="1021175" cy="10519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75" name="Oval 74">
            <a:extLst>
              <a:ext uri="{FF2B5EF4-FFF2-40B4-BE49-F238E27FC236}">
                <a16:creationId xmlns:a16="http://schemas.microsoft.com/office/drawing/2014/main" id="{33C0914C-87AB-45B8-BEA7-392527F89653}"/>
              </a:ext>
            </a:extLst>
          </p:cNvPr>
          <p:cNvSpPr/>
          <p:nvPr/>
        </p:nvSpPr>
        <p:spPr>
          <a:xfrm>
            <a:off x="6951230" y="2754657"/>
            <a:ext cx="1021175" cy="10519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76" name="Oval 75">
            <a:extLst>
              <a:ext uri="{FF2B5EF4-FFF2-40B4-BE49-F238E27FC236}">
                <a16:creationId xmlns:a16="http://schemas.microsoft.com/office/drawing/2014/main" id="{50A28BCC-C622-4B09-8659-FBF625BFFB32}"/>
              </a:ext>
            </a:extLst>
          </p:cNvPr>
          <p:cNvSpPr/>
          <p:nvPr/>
        </p:nvSpPr>
        <p:spPr>
          <a:xfrm>
            <a:off x="9184295" y="2715201"/>
            <a:ext cx="1021175" cy="10519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80" name="Oval 79">
            <a:extLst>
              <a:ext uri="{FF2B5EF4-FFF2-40B4-BE49-F238E27FC236}">
                <a16:creationId xmlns:a16="http://schemas.microsoft.com/office/drawing/2014/main" id="{D5F93C8B-6B2C-4A4A-B765-1859713A08FF}"/>
              </a:ext>
            </a:extLst>
          </p:cNvPr>
          <p:cNvSpPr/>
          <p:nvPr/>
        </p:nvSpPr>
        <p:spPr>
          <a:xfrm>
            <a:off x="1676400" y="2754657"/>
            <a:ext cx="1021175" cy="10519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cxnSp>
        <p:nvCxnSpPr>
          <p:cNvPr id="84" name="Straight Connector 83">
            <a:extLst>
              <a:ext uri="{FF2B5EF4-FFF2-40B4-BE49-F238E27FC236}">
                <a16:creationId xmlns:a16="http://schemas.microsoft.com/office/drawing/2014/main" id="{927DA701-1ADD-4477-A45A-52AE61EAA691}"/>
              </a:ext>
            </a:extLst>
          </p:cNvPr>
          <p:cNvCxnSpPr/>
          <p:nvPr/>
        </p:nvCxnSpPr>
        <p:spPr>
          <a:xfrm>
            <a:off x="6400800" y="2776115"/>
            <a:ext cx="0" cy="3335635"/>
          </a:xfrm>
          <a:prstGeom prst="line">
            <a:avLst/>
          </a:prstGeom>
          <a:noFill/>
          <a:ln w="6350" cap="flat" cmpd="sng" algn="ctr">
            <a:solidFill>
              <a:srgbClr val="FFFFFF">
                <a:lumMod val="65000"/>
              </a:srgbClr>
            </a:solidFill>
            <a:prstDash val="solid"/>
            <a:miter lim="800000"/>
            <a:tailEnd type="diamond" w="lg" len="lg"/>
          </a:ln>
          <a:effectLst/>
        </p:spPr>
      </p:cxnSp>
      <p:cxnSp>
        <p:nvCxnSpPr>
          <p:cNvPr id="86" name="Straight Connector 85">
            <a:extLst>
              <a:ext uri="{FF2B5EF4-FFF2-40B4-BE49-F238E27FC236}">
                <a16:creationId xmlns:a16="http://schemas.microsoft.com/office/drawing/2014/main" id="{E75EA9E2-0BEA-4F79-B29A-E98E0279F7E1}"/>
              </a:ext>
            </a:extLst>
          </p:cNvPr>
          <p:cNvCxnSpPr/>
          <p:nvPr/>
        </p:nvCxnSpPr>
        <p:spPr>
          <a:xfrm>
            <a:off x="9081533" y="2809701"/>
            <a:ext cx="0" cy="3335635"/>
          </a:xfrm>
          <a:prstGeom prst="line">
            <a:avLst/>
          </a:prstGeom>
          <a:noFill/>
          <a:ln w="6350" cap="flat" cmpd="sng" algn="ctr">
            <a:solidFill>
              <a:srgbClr val="FFFFFF">
                <a:lumMod val="65000"/>
              </a:srgbClr>
            </a:solidFill>
            <a:prstDash val="solid"/>
            <a:miter lim="800000"/>
            <a:tailEnd type="diamond" w="lg" len="lg"/>
          </a:ln>
          <a:effectLst/>
        </p:spPr>
      </p:cxnSp>
      <p:cxnSp>
        <p:nvCxnSpPr>
          <p:cNvPr id="82" name="Straight Connector 81">
            <a:extLst>
              <a:ext uri="{FF2B5EF4-FFF2-40B4-BE49-F238E27FC236}">
                <a16:creationId xmlns:a16="http://schemas.microsoft.com/office/drawing/2014/main" id="{8D1AE3D9-EECA-4CCF-8ECE-0D3702F27E06}"/>
              </a:ext>
            </a:extLst>
          </p:cNvPr>
          <p:cNvCxnSpPr/>
          <p:nvPr/>
        </p:nvCxnSpPr>
        <p:spPr>
          <a:xfrm>
            <a:off x="3675252" y="2776115"/>
            <a:ext cx="0" cy="3335635"/>
          </a:xfrm>
          <a:prstGeom prst="line">
            <a:avLst/>
          </a:prstGeom>
          <a:noFill/>
          <a:ln w="6350" cap="flat" cmpd="sng" algn="ctr">
            <a:solidFill>
              <a:srgbClr val="FFFFFF">
                <a:lumMod val="65000"/>
              </a:srgbClr>
            </a:solidFill>
            <a:prstDash val="solid"/>
            <a:miter lim="800000"/>
            <a:tailEnd type="diamond" w="lg" len="lg"/>
          </a:ln>
          <a:effectLst/>
        </p:spPr>
      </p:cxnSp>
      <p:sp>
        <p:nvSpPr>
          <p:cNvPr id="70" name="Rectangle 69">
            <a:extLst>
              <a:ext uri="{FF2B5EF4-FFF2-40B4-BE49-F238E27FC236}">
                <a16:creationId xmlns:a16="http://schemas.microsoft.com/office/drawing/2014/main" id="{3F1EF7B9-5C99-4796-AB6C-5328EFE10FBF}"/>
              </a:ext>
            </a:extLst>
          </p:cNvPr>
          <p:cNvSpPr/>
          <p:nvPr/>
        </p:nvSpPr>
        <p:spPr>
          <a:xfrm>
            <a:off x="6404085" y="1653338"/>
            <a:ext cx="2592661" cy="1633323"/>
          </a:xfrm>
          <a:prstGeom prst="rect">
            <a:avLst/>
          </a:prstGeom>
          <a:solidFill>
            <a:schemeClr val="accent1"/>
          </a:solidFill>
          <a:ln w="12700" cap="flat" cmpd="sng" algn="ctr">
            <a:noFill/>
            <a:prstDash val="solid"/>
            <a:miter lim="800000"/>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Cyber Defense, Analysis, Operations, and Strategic Planning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U.S Cyber Command</a:t>
            </a:r>
          </a:p>
        </p:txBody>
      </p:sp>
      <p:sp>
        <p:nvSpPr>
          <p:cNvPr id="91" name="Rectangle 90">
            <a:extLst>
              <a:ext uri="{FF2B5EF4-FFF2-40B4-BE49-F238E27FC236}">
                <a16:creationId xmlns:a16="http://schemas.microsoft.com/office/drawing/2014/main" id="{6C302545-ADAA-4A4B-B806-DD0601DC857F}"/>
              </a:ext>
            </a:extLst>
          </p:cNvPr>
          <p:cNvSpPr/>
          <p:nvPr/>
        </p:nvSpPr>
        <p:spPr>
          <a:xfrm>
            <a:off x="6461006" y="3988732"/>
            <a:ext cx="2509419" cy="1785104"/>
          </a:xfrm>
          <a:prstGeom prst="rect">
            <a:avLst/>
          </a:prstGeom>
        </p:spPr>
        <p:txBody>
          <a:bodyPr wrap="square" lIns="0" rIns="0">
            <a:spAutoFit/>
          </a:bodyPr>
          <a:lstStyle/>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Supported administration, workforce development,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business process reengineering, policy creation, and Cyber National Mission Force (CNMF) training and exercises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adversary analysis to identify trending cyberspace attack vector</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Located and pre-positioned actionable all-source intelligence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to enable quick, accurate, and informed decisions </a:t>
            </a:r>
          </a:p>
        </p:txBody>
      </p:sp>
      <p:sp>
        <p:nvSpPr>
          <p:cNvPr id="77" name="Rectangle 76">
            <a:extLst>
              <a:ext uri="{FF2B5EF4-FFF2-40B4-BE49-F238E27FC236}">
                <a16:creationId xmlns:a16="http://schemas.microsoft.com/office/drawing/2014/main" id="{E3512123-74EB-42C1-8AC1-5F33DA372F9B}"/>
              </a:ext>
            </a:extLst>
          </p:cNvPr>
          <p:cNvSpPr/>
          <p:nvPr/>
        </p:nvSpPr>
        <p:spPr>
          <a:xfrm>
            <a:off x="892228" y="3988732"/>
            <a:ext cx="2583514" cy="1661993"/>
          </a:xfrm>
          <a:prstGeom prst="rect">
            <a:avLst/>
          </a:prstGeom>
        </p:spPr>
        <p:txBody>
          <a:bodyPr wrap="square" lIns="0" rIns="0">
            <a:spAutoFit/>
          </a:bodyPr>
          <a:lstStyle/>
          <a:p>
            <a:pPr marL="18288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national baseline analysis and developed detailed assessment report</a:t>
            </a:r>
          </a:p>
          <a:p>
            <a:pPr marL="18288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a:t>
            </a:r>
            <a:r>
              <a:rPr kumimoji="0" lang="en-US" sz="1050" i="0" u="none" strike="noStrike" kern="1200" cap="none" spc="0" normalizeH="0" baseline="0" noProof="0" dirty="0">
                <a:ln>
                  <a:noFill/>
                </a:ln>
                <a:solidFill>
                  <a:srgbClr val="000000"/>
                </a:solidFill>
                <a:effectLst/>
                <a:uLnTx/>
                <a:uFillTx/>
                <a:latin typeface="Calibri" panose="020F0502020204030204"/>
                <a:ea typeface="+mn-ea"/>
                <a:cs typeface="+mn-cs"/>
              </a:rPr>
              <a:t>comprehensive</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 national cybersecurity strategies and operating models</a:t>
            </a:r>
          </a:p>
          <a:p>
            <a:pPr marL="18288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Created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detailed operational frameworks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based on key-Cybersecurity capabilities </a:t>
            </a:r>
          </a:p>
          <a:p>
            <a:pPr marL="18288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Created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national-level and organization-level implementation roadmaps </a:t>
            </a:r>
          </a:p>
        </p:txBody>
      </p:sp>
      <p:cxnSp>
        <p:nvCxnSpPr>
          <p:cNvPr id="78" name="Straight Connector 77">
            <a:extLst>
              <a:ext uri="{FF2B5EF4-FFF2-40B4-BE49-F238E27FC236}">
                <a16:creationId xmlns:a16="http://schemas.microsoft.com/office/drawing/2014/main" id="{45BD60E9-CD33-46F2-83AB-2D073BD51CFF}"/>
              </a:ext>
            </a:extLst>
          </p:cNvPr>
          <p:cNvCxnSpPr/>
          <p:nvPr/>
        </p:nvCxnSpPr>
        <p:spPr>
          <a:xfrm>
            <a:off x="838597" y="2776115"/>
            <a:ext cx="0" cy="3335635"/>
          </a:xfrm>
          <a:prstGeom prst="line">
            <a:avLst/>
          </a:prstGeom>
          <a:noFill/>
          <a:ln w="6350" cap="flat" cmpd="sng" algn="ctr">
            <a:solidFill>
              <a:srgbClr val="FFFFFF">
                <a:lumMod val="65000"/>
              </a:srgbClr>
            </a:solidFill>
            <a:prstDash val="solid"/>
            <a:miter lim="800000"/>
            <a:tailEnd type="diamond" w="lg" len="lg"/>
          </a:ln>
          <a:effectLst/>
        </p:spPr>
      </p:cxnSp>
      <p:sp>
        <p:nvSpPr>
          <p:cNvPr id="79" name="Rectangle 78">
            <a:extLst>
              <a:ext uri="{FF2B5EF4-FFF2-40B4-BE49-F238E27FC236}">
                <a16:creationId xmlns:a16="http://schemas.microsoft.com/office/drawing/2014/main" id="{432CC315-515A-4029-9833-5C10B73C2493}"/>
              </a:ext>
            </a:extLst>
          </p:cNvPr>
          <p:cNvSpPr/>
          <p:nvPr/>
        </p:nvSpPr>
        <p:spPr>
          <a:xfrm>
            <a:off x="838597" y="1653338"/>
            <a:ext cx="2676701" cy="1633323"/>
          </a:xfrm>
          <a:prstGeom prst="rect">
            <a:avLst/>
          </a:prstGeom>
          <a:solidFill>
            <a:schemeClr val="accent1">
              <a:lumMod val="5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National Cybersecurity Program and Strategy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GCC Government Entity</a:t>
            </a:r>
          </a:p>
        </p:txBody>
      </p:sp>
      <p:sp>
        <p:nvSpPr>
          <p:cNvPr id="69" name="Rectangle 68">
            <a:extLst>
              <a:ext uri="{FF2B5EF4-FFF2-40B4-BE49-F238E27FC236}">
                <a16:creationId xmlns:a16="http://schemas.microsoft.com/office/drawing/2014/main" id="{FE7A8228-08E7-4375-8FA0-239B41FADCAB}"/>
              </a:ext>
            </a:extLst>
          </p:cNvPr>
          <p:cNvSpPr/>
          <p:nvPr/>
        </p:nvSpPr>
        <p:spPr>
          <a:xfrm>
            <a:off x="3675252" y="1653338"/>
            <a:ext cx="2633844" cy="1633323"/>
          </a:xfrm>
          <a:prstGeom prst="rect">
            <a:avLst/>
          </a:prstGeom>
          <a:solidFill>
            <a:schemeClr val="accent1">
              <a:lumMod val="75000"/>
            </a:schemeClr>
          </a:solidFill>
          <a:ln w="12700" cap="flat" cmpd="sng" algn="ctr">
            <a:noFill/>
            <a:prstDash val="solid"/>
            <a:miter lim="800000"/>
          </a:ln>
          <a:effectLst/>
        </p:spPr>
        <p:txBody>
          <a:bodyPr lIns="91440" r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Telecom Cybersecurity Strategy Development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GCC Telecommunication Regulatory Authority</a:t>
            </a:r>
          </a:p>
        </p:txBody>
      </p:sp>
      <p:sp>
        <p:nvSpPr>
          <p:cNvPr id="89" name="Rectangle 88">
            <a:extLst>
              <a:ext uri="{FF2B5EF4-FFF2-40B4-BE49-F238E27FC236}">
                <a16:creationId xmlns:a16="http://schemas.microsoft.com/office/drawing/2014/main" id="{92C8B14E-D894-4AA5-99EF-E581FF49A307}"/>
              </a:ext>
            </a:extLst>
          </p:cNvPr>
          <p:cNvSpPr/>
          <p:nvPr/>
        </p:nvSpPr>
        <p:spPr>
          <a:xfrm>
            <a:off x="3742149" y="3988732"/>
            <a:ext cx="2502729" cy="1985159"/>
          </a:xfrm>
          <a:prstGeom prst="rect">
            <a:avLst/>
          </a:prstGeom>
        </p:spPr>
        <p:txBody>
          <a:bodyPr wrap="square" lIns="0" rIns="0">
            <a:spAutoFit/>
          </a:bodyPr>
          <a:lstStyle/>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a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comprehensive baseline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and identified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gaps against ICT regulations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based on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benchmarks and best practices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Compared the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GCC telecommunications sector current state against global and regional benchmarks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and best practices to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derive key strengths and improvement areas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telecommunications sector’s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cybersecurity strategy and roadmap </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7FE95211-9C2D-4A6C-8780-8B41E7180AF8}"/>
              </a:ext>
            </a:extLst>
          </p:cNvPr>
          <p:cNvSpPr/>
          <p:nvPr/>
        </p:nvSpPr>
        <p:spPr>
          <a:xfrm>
            <a:off x="4301391" y="2510927"/>
            <a:ext cx="1463040" cy="1460480"/>
          </a:xfrm>
          <a:prstGeom prst="ellipse">
            <a:avLst/>
          </a:prstGeom>
          <a:solidFill>
            <a:schemeClr val="bg1"/>
          </a:solidFill>
          <a:ln w="12700" cap="flat" cmpd="sng" algn="ctr">
            <a:solidFill>
              <a:srgbClr val="577F8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81" name="Oval 80">
            <a:extLst>
              <a:ext uri="{FF2B5EF4-FFF2-40B4-BE49-F238E27FC236}">
                <a16:creationId xmlns:a16="http://schemas.microsoft.com/office/drawing/2014/main" id="{C0051A1A-4CFF-4ADB-83F0-2BD82D452582}"/>
              </a:ext>
            </a:extLst>
          </p:cNvPr>
          <p:cNvSpPr/>
          <p:nvPr/>
        </p:nvSpPr>
        <p:spPr>
          <a:xfrm>
            <a:off x="1371600" y="2510927"/>
            <a:ext cx="1460480" cy="1460480"/>
          </a:xfrm>
          <a:prstGeom prst="ellipse">
            <a:avLst/>
          </a:prstGeom>
          <a:solidFill>
            <a:schemeClr val="bg1"/>
          </a:solidFill>
          <a:ln w="12700" cap="flat" cmpd="sng" algn="ctr">
            <a:solidFill>
              <a:srgbClr val="5C84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pic>
        <p:nvPicPr>
          <p:cNvPr id="65" name="Picture 64">
            <a:extLst>
              <a:ext uri="{FF2B5EF4-FFF2-40B4-BE49-F238E27FC236}">
                <a16:creationId xmlns:a16="http://schemas.microsoft.com/office/drawing/2014/main" id="{15A1A302-7A28-4DDA-8068-AF65C6AAF310}"/>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1471285" y="2610612"/>
            <a:ext cx="1280160" cy="1280160"/>
          </a:xfrm>
          <a:prstGeom prst="ellipse">
            <a:avLst/>
          </a:prstGeom>
        </p:spPr>
      </p:pic>
      <p:sp>
        <p:nvSpPr>
          <p:cNvPr id="85" name="Oval 84">
            <a:extLst>
              <a:ext uri="{FF2B5EF4-FFF2-40B4-BE49-F238E27FC236}">
                <a16:creationId xmlns:a16="http://schemas.microsoft.com/office/drawing/2014/main" id="{6D861D70-8CC9-4394-BAE9-42E66674EF21}"/>
              </a:ext>
            </a:extLst>
          </p:cNvPr>
          <p:cNvSpPr/>
          <p:nvPr/>
        </p:nvSpPr>
        <p:spPr>
          <a:xfrm>
            <a:off x="7004531" y="2510927"/>
            <a:ext cx="1463040" cy="1460480"/>
          </a:xfrm>
          <a:prstGeom prst="ellipse">
            <a:avLst/>
          </a:prstGeom>
          <a:solidFill>
            <a:schemeClr val="bg1"/>
          </a:solidFill>
          <a:ln w="12700" cap="flat" cmpd="sng" algn="ctr">
            <a:solidFill>
              <a:srgbClr val="537A7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pic>
        <p:nvPicPr>
          <p:cNvPr id="94" name="Picture 93">
            <a:extLst>
              <a:ext uri="{FF2B5EF4-FFF2-40B4-BE49-F238E27FC236}">
                <a16:creationId xmlns:a16="http://schemas.microsoft.com/office/drawing/2014/main" id="{761A081C-0082-4A99-ABAC-FAAC248B96FE}"/>
              </a:ext>
            </a:extLst>
          </p:cNvPr>
          <p:cNvPicPr preferRelativeResize="0">
            <a:picLocks/>
          </p:cNvPicPr>
          <p:nvPr/>
        </p:nvPicPr>
        <p:blipFill>
          <a:blip r:embed="rId9" cstate="email">
            <a:extLst>
              <a:ext uri="{28A0092B-C50C-407E-A947-70E740481C1C}">
                <a14:useLocalDpi xmlns:a14="http://schemas.microsoft.com/office/drawing/2010/main"/>
              </a:ext>
            </a:extLst>
          </a:blip>
          <a:srcRect/>
          <a:stretch/>
        </p:blipFill>
        <p:spPr>
          <a:xfrm>
            <a:off x="4392831" y="2601087"/>
            <a:ext cx="1280160" cy="1280160"/>
          </a:xfrm>
          <a:prstGeom prst="ellipse">
            <a:avLst/>
          </a:prstGeom>
        </p:spPr>
      </p:pic>
      <p:pic>
        <p:nvPicPr>
          <p:cNvPr id="98" name="Picture 97">
            <a:extLst>
              <a:ext uri="{FF2B5EF4-FFF2-40B4-BE49-F238E27FC236}">
                <a16:creationId xmlns:a16="http://schemas.microsoft.com/office/drawing/2014/main" id="{EC4D328E-44AF-494A-92CF-E3F6752B9553}"/>
              </a:ext>
            </a:extLst>
          </p:cNvPr>
          <p:cNvPicPr preferRelativeResize="0">
            <a:picLocks/>
          </p:cNvPicPr>
          <p:nvPr/>
        </p:nvPicPr>
        <p:blipFill>
          <a:blip r:embed="rId10" cstate="email">
            <a:extLst>
              <a:ext uri="{28A0092B-C50C-407E-A947-70E740481C1C}">
                <a14:useLocalDpi xmlns:a14="http://schemas.microsoft.com/office/drawing/2010/main"/>
              </a:ext>
            </a:extLst>
          </a:blip>
          <a:srcRect/>
          <a:stretch/>
        </p:blipFill>
        <p:spPr>
          <a:xfrm>
            <a:off x="7105496" y="2620137"/>
            <a:ext cx="1280160" cy="1280160"/>
          </a:xfrm>
          <a:prstGeom prst="ellipse">
            <a:avLst/>
          </a:prstGeom>
        </p:spPr>
      </p:pic>
      <p:sp>
        <p:nvSpPr>
          <p:cNvPr id="41" name="STAMP">
            <a:extLst>
              <a:ext uri="{FF2B5EF4-FFF2-40B4-BE49-F238E27FC236}">
                <a16:creationId xmlns:a16="http://schemas.microsoft.com/office/drawing/2014/main" id="{E46CFA63-1CED-4233-A439-61F9DD3014D3}"/>
              </a:ext>
            </a:extLst>
          </p:cNvPr>
          <p:cNvSpPr txBox="1"/>
          <p:nvPr/>
        </p:nvSpPr>
        <p:spPr>
          <a:xfrm>
            <a:off x="10058400"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40" name="Oval 39">
            <a:extLst>
              <a:ext uri="{FF2B5EF4-FFF2-40B4-BE49-F238E27FC236}">
                <a16:creationId xmlns:a16="http://schemas.microsoft.com/office/drawing/2014/main" id="{FC9BFC22-6372-4F95-9A79-A3AC467CB0FE}"/>
              </a:ext>
            </a:extLst>
          </p:cNvPr>
          <p:cNvSpPr/>
          <p:nvPr/>
        </p:nvSpPr>
        <p:spPr>
          <a:xfrm>
            <a:off x="9184295" y="2715201"/>
            <a:ext cx="1021175" cy="10519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cxnSp>
        <p:nvCxnSpPr>
          <p:cNvPr id="43" name="Straight Connector 42">
            <a:extLst>
              <a:ext uri="{FF2B5EF4-FFF2-40B4-BE49-F238E27FC236}">
                <a16:creationId xmlns:a16="http://schemas.microsoft.com/office/drawing/2014/main" id="{84A7801C-6F05-4A87-9D39-47CDD21A3207}"/>
              </a:ext>
            </a:extLst>
          </p:cNvPr>
          <p:cNvCxnSpPr/>
          <p:nvPr/>
        </p:nvCxnSpPr>
        <p:spPr>
          <a:xfrm>
            <a:off x="9081533" y="2809701"/>
            <a:ext cx="0" cy="3335635"/>
          </a:xfrm>
          <a:prstGeom prst="line">
            <a:avLst/>
          </a:prstGeom>
          <a:noFill/>
          <a:ln w="6350" cap="flat" cmpd="sng" algn="ctr">
            <a:solidFill>
              <a:srgbClr val="FFFFFF">
                <a:lumMod val="65000"/>
              </a:srgbClr>
            </a:solidFill>
            <a:prstDash val="solid"/>
            <a:miter lim="800000"/>
            <a:tailEnd type="diamond" w="lg" len="lg"/>
          </a:ln>
          <a:effectLst/>
        </p:spPr>
      </p:cxnSp>
      <p:sp>
        <p:nvSpPr>
          <p:cNvPr id="44" name="Rectangle 43">
            <a:extLst>
              <a:ext uri="{FF2B5EF4-FFF2-40B4-BE49-F238E27FC236}">
                <a16:creationId xmlns:a16="http://schemas.microsoft.com/office/drawing/2014/main" id="{0733D4F9-2D45-4DB2-960E-2FE6E078E8EE}"/>
              </a:ext>
            </a:extLst>
          </p:cNvPr>
          <p:cNvSpPr/>
          <p:nvPr/>
        </p:nvSpPr>
        <p:spPr>
          <a:xfrm>
            <a:off x="9081533" y="1653338"/>
            <a:ext cx="2383038" cy="1633323"/>
          </a:xfrm>
          <a:prstGeom prst="rect">
            <a:avLst/>
          </a:prstGeom>
          <a:solidFill>
            <a:srgbClr val="869EB0"/>
          </a:solidFill>
          <a:ln w="12700" cap="flat" cmpd="sng" algn="ctr">
            <a:noFill/>
            <a:prstDash val="solid"/>
            <a:miter lim="800000"/>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Cybersecurity Assessment and Improvement Roadmap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Water/Wastewater Entity in the U.S.</a:t>
            </a:r>
          </a:p>
        </p:txBody>
      </p:sp>
      <p:sp>
        <p:nvSpPr>
          <p:cNvPr id="45" name="Rectangle 44">
            <a:extLst>
              <a:ext uri="{FF2B5EF4-FFF2-40B4-BE49-F238E27FC236}">
                <a16:creationId xmlns:a16="http://schemas.microsoft.com/office/drawing/2014/main" id="{B94E12C2-DDF8-49A6-892A-D34A95B18823}"/>
              </a:ext>
            </a:extLst>
          </p:cNvPr>
          <p:cNvSpPr/>
          <p:nvPr/>
        </p:nvSpPr>
        <p:spPr>
          <a:xfrm>
            <a:off x="9156007" y="3988732"/>
            <a:ext cx="2266188" cy="1985159"/>
          </a:xfrm>
          <a:prstGeom prst="rect">
            <a:avLst/>
          </a:prstGeom>
        </p:spPr>
        <p:txBody>
          <a:bodyPr wrap="square" lIns="0" rIns="0">
            <a:spAutoFit/>
          </a:bodyPr>
          <a:lstStyle/>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 custom assessment framework</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utilizing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ISO 27001 and IEC 62443</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Evaluated waterworks’ security postures</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and developed individual reports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Determined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trends that existed across the sites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and authored a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multi-page factsheet</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outlining no- to low- cost enhancement initiatives</a:t>
            </a:r>
          </a:p>
          <a:p>
            <a:pPr marL="171450" marR="0" lvl="0" indent="-171450" algn="l" defTabSz="914400" rtl="0" eaLnBrk="1" fontAlgn="base" latinLnBrk="0" hangingPunct="1">
              <a:lnSpc>
                <a:spcPct val="100000"/>
              </a:lnSpc>
              <a:spcBef>
                <a:spcPts val="0"/>
              </a:spcBef>
              <a:spcAft>
                <a:spcPts val="6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09BA1628-419E-410B-9B37-22C5A7E9D3AB}"/>
              </a:ext>
            </a:extLst>
          </p:cNvPr>
          <p:cNvSpPr/>
          <p:nvPr/>
        </p:nvSpPr>
        <p:spPr>
          <a:xfrm>
            <a:off x="9641817" y="2510927"/>
            <a:ext cx="1463040" cy="1460480"/>
          </a:xfrm>
          <a:prstGeom prst="ellipse">
            <a:avLst/>
          </a:prstGeom>
          <a:solidFill>
            <a:schemeClr val="bg1"/>
          </a:solidFill>
          <a:ln w="12700" cap="flat" cmpd="sng" algn="ctr">
            <a:solidFill>
              <a:srgbClr val="537A7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pic>
        <p:nvPicPr>
          <p:cNvPr id="48" name="Picture 47">
            <a:extLst>
              <a:ext uri="{FF2B5EF4-FFF2-40B4-BE49-F238E27FC236}">
                <a16:creationId xmlns:a16="http://schemas.microsoft.com/office/drawing/2014/main" id="{62DA50AC-BD4B-4E14-A489-CF7E5730CBD6}"/>
              </a:ext>
            </a:extLst>
          </p:cNvPr>
          <p:cNvPicPr preferRelativeResize="0">
            <a:picLocks/>
          </p:cNvPicPr>
          <p:nvPr/>
        </p:nvPicPr>
        <p:blipFill>
          <a:blip r:embed="rId11" cstate="email">
            <a:extLst>
              <a:ext uri="{28A0092B-C50C-407E-A947-70E740481C1C}">
                <a14:useLocalDpi xmlns:a14="http://schemas.microsoft.com/office/drawing/2010/main"/>
              </a:ext>
            </a:extLst>
          </a:blip>
          <a:srcRect/>
          <a:stretch/>
        </p:blipFill>
        <p:spPr>
          <a:xfrm>
            <a:off x="9733257" y="2601087"/>
            <a:ext cx="1280160" cy="1280160"/>
          </a:xfrm>
          <a:prstGeom prst="ellipse">
            <a:avLst/>
          </a:prstGeom>
        </p:spPr>
      </p:pic>
      <p:sp>
        <p:nvSpPr>
          <p:cNvPr id="42" name="Footer Placeholder 3">
            <a:extLst>
              <a:ext uri="{FF2B5EF4-FFF2-40B4-BE49-F238E27FC236}">
                <a16:creationId xmlns:a16="http://schemas.microsoft.com/office/drawing/2014/main" id="{69BB9D53-BE3D-44C4-BD95-66B68F8FE216}"/>
              </a:ext>
            </a:extLst>
          </p:cNvPr>
          <p:cNvSpPr>
            <a:spLocks noGrp="1"/>
          </p:cNvSpPr>
          <p:nvPr>
            <p:ph type="ftr" sz="quarter" idx="3"/>
          </p:nvPr>
        </p:nvSpPr>
        <p:spPr>
          <a:xfrm>
            <a:off x="766561" y="6477000"/>
            <a:ext cx="10277879" cy="375315"/>
          </a:xfrm>
          <a:noFill/>
        </p:spPr>
        <p:txBody>
          <a:bodyPr vert="horz" lIns="0" tIns="0" rIns="0" bIns="0" rtlCol="0" anchor="ct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1055104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5F8F671-295C-478C-9E4C-E22F0EEF8EC4}"/>
              </a:ext>
            </a:extLst>
          </p:cNvPr>
          <p:cNvGraphicFramePr>
            <a:graphicFrameLocks noChangeAspect="1"/>
          </p:cNvGraphicFramePr>
          <p:nvPr>
            <p:custDataLst>
              <p:tags r:id="rId1"/>
            </p:custDataLst>
            <p:extLst>
              <p:ext uri="{D42A27DB-BD31-4B8C-83A1-F6EECF244321}">
                <p14:modId xmlns:p14="http://schemas.microsoft.com/office/powerpoint/2010/main" val="2241751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2" imgW="395" imgH="394" progId="TCLayout.ActiveDocument.1">
                  <p:embed/>
                </p:oleObj>
              </mc:Choice>
              <mc:Fallback>
                <p:oleObj name="think-cell Slide" r:id="rId62" imgW="395" imgH="394" progId="TCLayout.ActiveDocument.1">
                  <p:embed/>
                  <p:pic>
                    <p:nvPicPr>
                      <p:cNvPr id="6" name="Object 5" hidden="1">
                        <a:extLst>
                          <a:ext uri="{FF2B5EF4-FFF2-40B4-BE49-F238E27FC236}">
                            <a16:creationId xmlns:a16="http://schemas.microsoft.com/office/drawing/2014/main" id="{F5F8F671-295C-478C-9E4C-E22F0EEF8EC4}"/>
                          </a:ext>
                        </a:extLst>
                      </p:cNvPr>
                      <p:cNvPicPr/>
                      <p:nvPr/>
                    </p:nvPicPr>
                    <p:blipFill>
                      <a:blip r:embed="rId63"/>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A3D692B-B430-448C-81E4-F521FAEDF79D}"/>
              </a:ext>
            </a:extLst>
          </p:cNvPr>
          <p:cNvSpPr>
            <a:spLocks noGrp="1"/>
          </p:cNvSpPr>
          <p:nvPr>
            <p:ph type="title"/>
          </p:nvPr>
        </p:nvSpPr>
        <p:spPr/>
        <p:txBody>
          <a:bodyPr vert="horz"/>
          <a:lstStyle/>
          <a:p>
            <a:r>
              <a:rPr lang="en-US" dirty="0"/>
              <a:t>We will adapt Booz Allen’s repository of tools and templates to develop user-friendly dashboards for tracking the progress of cybersecurity initiatives</a:t>
            </a:r>
          </a:p>
        </p:txBody>
      </p:sp>
      <p:sp>
        <p:nvSpPr>
          <p:cNvPr id="4" name="Text Placeholder 3">
            <a:extLst>
              <a:ext uri="{FF2B5EF4-FFF2-40B4-BE49-F238E27FC236}">
                <a16:creationId xmlns:a16="http://schemas.microsoft.com/office/drawing/2014/main" id="{1995D558-56DD-4F8F-BFD9-A8319E4B7C1B}"/>
              </a:ext>
            </a:extLst>
          </p:cNvPr>
          <p:cNvSpPr>
            <a:spLocks noGrp="1"/>
          </p:cNvSpPr>
          <p:nvPr>
            <p:ph type="body" sz="quarter" idx="11"/>
          </p:nvPr>
        </p:nvSpPr>
        <p:spPr>
          <a:xfrm>
            <a:off x="5241601" y="1112624"/>
            <a:ext cx="1708801" cy="215444"/>
          </a:xfrm>
        </p:spPr>
        <p:txBody>
          <a:bodyPr/>
          <a:lstStyle/>
          <a:p>
            <a:r>
              <a:rPr lang="en-US" dirty="0"/>
              <a:t>Reporting Dashboards</a:t>
            </a:r>
          </a:p>
        </p:txBody>
      </p:sp>
      <p:sp>
        <p:nvSpPr>
          <p:cNvPr id="22" name="Rectangle 6">
            <a:extLst>
              <a:ext uri="{FF2B5EF4-FFF2-40B4-BE49-F238E27FC236}">
                <a16:creationId xmlns:a16="http://schemas.microsoft.com/office/drawing/2014/main" id="{730A9FF3-5361-4079-9F04-BA96C755BCEB}"/>
              </a:ext>
            </a:extLst>
          </p:cNvPr>
          <p:cNvSpPr>
            <a:spLocks noChangeArrowheads="1"/>
          </p:cNvSpPr>
          <p:nvPr/>
        </p:nvSpPr>
        <p:spPr bwMode="gray">
          <a:xfrm>
            <a:off x="785813" y="3937000"/>
            <a:ext cx="5153025" cy="2441575"/>
          </a:xfrm>
          <a:prstGeom prst="roundRect">
            <a:avLst>
              <a:gd name="adj" fmla="val 1942"/>
            </a:avLst>
          </a:prstGeom>
          <a:solidFill>
            <a:srgbClr val="DCE6F2"/>
          </a:solidFill>
          <a:ln w="63500" algn="ctr">
            <a:noFill/>
            <a:miter lim="800000"/>
            <a:headEnd/>
            <a:tailEnd/>
          </a:ln>
          <a:effectLst>
            <a:outerShdw blurRad="50800" dist="38100" dir="2700000" algn="tl" rotWithShape="0">
              <a:prstClr val="black">
                <a:alpha val="40000"/>
              </a:prstClr>
            </a:outerShdw>
          </a:effectLst>
          <a:extLst>
            <a:ext uri="{91240B29-F687-4F45-9708-019B960494DF}">
              <a14:hiddenLine xmlns:a14="http://schemas.microsoft.com/office/drawing/2010/main" w="63500" algn="ctr">
                <a:solidFill>
                  <a:srgbClr val="FFFFFF"/>
                </a:solidFill>
                <a:miter lim="800000"/>
                <a:headEnd/>
                <a:tailEnd/>
              </a14:hiddenLine>
            </a:ext>
            <a:ext uri="{AF507438-7753-43e0-B8FC-AC1667EBCBE1}">
              <a14:hiddenEffects xmlns="" xmlns:a14="http://schemas.microsoft.com/office/drawing/2010/main">
                <a:effectLst>
                  <a:outerShdw dist="35921" dir="2700000" algn="ctr" rotWithShape="0">
                    <a:srgbClr val="000000"/>
                  </a:outerShdw>
                </a:effectLst>
              </a14:hiddenEffects>
            </a:ext>
          </a:extLst>
        </p:spPr>
        <p:txBody>
          <a:bodyPr lIns="91440" tIns="0" rIns="0" bIns="0" anchor="t" anchorCtr="0"/>
          <a:lstStyle/>
          <a:p>
            <a:pPr algn="ctr" eaLnBrk="0" fontAlgn="base" hangingPunct="0">
              <a:spcBef>
                <a:spcPct val="0"/>
              </a:spcBef>
              <a:spcAft>
                <a:spcPct val="0"/>
              </a:spcAft>
              <a:defRPr/>
            </a:pPr>
            <a:r>
              <a:rPr lang="en-US" altLang="en-US" sz="1200" i="1" kern="0" dirty="0">
                <a:solidFill>
                  <a:srgbClr val="000000"/>
                </a:solidFill>
                <a:latin typeface="Calibri" panose="020F0502020204030204"/>
                <a:cs typeface="Arial" panose="020B0604020202020204" pitchFamily="34" charset="0"/>
              </a:rPr>
              <a:t>Near-Term measurable impact analysis for selected initiatives</a:t>
            </a:r>
          </a:p>
        </p:txBody>
      </p:sp>
      <p:sp>
        <p:nvSpPr>
          <p:cNvPr id="23" name="Rectangle 6">
            <a:extLst>
              <a:ext uri="{FF2B5EF4-FFF2-40B4-BE49-F238E27FC236}">
                <a16:creationId xmlns:a16="http://schemas.microsoft.com/office/drawing/2014/main" id="{EFA9BB9A-8C72-4BD2-BFFB-2470AAAEA6C8}"/>
              </a:ext>
            </a:extLst>
          </p:cNvPr>
          <p:cNvSpPr>
            <a:spLocks noChangeArrowheads="1"/>
          </p:cNvSpPr>
          <p:nvPr/>
        </p:nvSpPr>
        <p:spPr bwMode="gray">
          <a:xfrm>
            <a:off x="785813" y="1700213"/>
            <a:ext cx="5153025" cy="2125663"/>
          </a:xfrm>
          <a:prstGeom prst="roundRect">
            <a:avLst>
              <a:gd name="adj" fmla="val 3882"/>
            </a:avLst>
          </a:prstGeom>
          <a:solidFill>
            <a:srgbClr val="DCE6F2"/>
          </a:solidFill>
          <a:ln w="63500" algn="ctr">
            <a:noFill/>
            <a:miter lim="800000"/>
            <a:headEnd/>
            <a:tailEnd/>
          </a:ln>
          <a:effectLst>
            <a:outerShdw blurRad="50800" dist="38100" dir="2700000" algn="tl" rotWithShape="0">
              <a:prstClr val="black">
                <a:alpha val="40000"/>
              </a:prstClr>
            </a:outerShdw>
          </a:effectLst>
          <a:extLst>
            <a:ext uri="{91240B29-F687-4F45-9708-019B960494DF}">
              <a14:hiddenLine xmlns:a14="http://schemas.microsoft.com/office/drawing/2010/main" w="63500" algn="ctr">
                <a:solidFill>
                  <a:srgbClr val="FFFFFF"/>
                </a:solidFill>
                <a:miter lim="800000"/>
                <a:headEnd/>
                <a:tailEnd/>
              </a14:hiddenLine>
            </a:ext>
            <a:ext uri="{AF507438-7753-43e0-B8FC-AC1667EBCBE1}">
              <a14:hiddenEffects xmlns="" xmlns:a14="http://schemas.microsoft.com/office/drawing/2010/main">
                <a:effectLst>
                  <a:outerShdw dist="35921" dir="2700000" algn="ctr" rotWithShape="0">
                    <a:srgbClr val="000000"/>
                  </a:outerShdw>
                </a:effectLst>
              </a14:hiddenEffects>
            </a:ext>
          </a:extLst>
        </p:spPr>
        <p:txBody>
          <a:bodyPr lIns="91440" tIns="0" rIns="0" bIns="0" anchor="t" anchorCtr="0"/>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i="1" u="none" strike="noStrike" kern="0" cap="none" spc="0" normalizeH="0" baseline="0" noProof="0" dirty="0">
                <a:ln>
                  <a:noFill/>
                </a:ln>
                <a:solidFill>
                  <a:srgbClr val="000000"/>
                </a:solidFill>
                <a:effectLst/>
                <a:uLnTx/>
                <a:uFillTx/>
                <a:latin typeface="Calibri" panose="020F0502020204030204"/>
                <a:ea typeface="+mn-ea"/>
                <a:cs typeface="Arial" panose="020B0604020202020204" pitchFamily="34" charset="0"/>
              </a:rPr>
              <a:t>Detailed Plan for Selected Pilot Initiatives </a:t>
            </a:r>
          </a:p>
        </p:txBody>
      </p:sp>
      <p:sp>
        <p:nvSpPr>
          <p:cNvPr id="32" name="Rectangle 31">
            <a:extLst>
              <a:ext uri="{FF2B5EF4-FFF2-40B4-BE49-F238E27FC236}">
                <a16:creationId xmlns:a16="http://schemas.microsoft.com/office/drawing/2014/main" id="{CC52585C-7D53-48BF-8A34-F032DC04B74C}"/>
              </a:ext>
            </a:extLst>
          </p:cNvPr>
          <p:cNvSpPr/>
          <p:nvPr>
            <p:custDataLst>
              <p:tags r:id="rId2"/>
            </p:custDataLst>
          </p:nvPr>
        </p:nvSpPr>
        <p:spPr bwMode="auto">
          <a:xfrm>
            <a:off x="1020763" y="3495675"/>
            <a:ext cx="4584700" cy="161925"/>
          </a:xfrm>
          <a:prstGeom prst="rect">
            <a:avLst/>
          </a:prstGeom>
          <a:solidFill>
            <a:srgbClr val="F2F2F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EC07C6CB-9457-403B-B901-CB8FAFACE394}"/>
              </a:ext>
            </a:extLst>
          </p:cNvPr>
          <p:cNvSpPr/>
          <p:nvPr>
            <p:custDataLst>
              <p:tags r:id="rId3"/>
            </p:custDataLst>
          </p:nvPr>
        </p:nvSpPr>
        <p:spPr bwMode="auto">
          <a:xfrm>
            <a:off x="1020763" y="3338513"/>
            <a:ext cx="4584700" cy="157163"/>
          </a:xfrm>
          <a:prstGeom prst="rect">
            <a:avLst/>
          </a:prstGeom>
          <a:solidFill>
            <a:srgbClr val="F2F2F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2C4A4E6A-29D0-48E4-B7AB-C6D65DC57272}"/>
              </a:ext>
            </a:extLst>
          </p:cNvPr>
          <p:cNvSpPr/>
          <p:nvPr>
            <p:custDataLst>
              <p:tags r:id="rId4"/>
            </p:custDataLst>
          </p:nvPr>
        </p:nvSpPr>
        <p:spPr bwMode="auto">
          <a:xfrm>
            <a:off x="1020763" y="3178175"/>
            <a:ext cx="4584700" cy="160338"/>
          </a:xfrm>
          <a:prstGeom prst="rect">
            <a:avLst/>
          </a:prstGeom>
          <a:solidFill>
            <a:srgbClr val="F2F2F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F5FB1806-D43B-48B7-9D2B-BE47EA28D418}"/>
              </a:ext>
            </a:extLst>
          </p:cNvPr>
          <p:cNvSpPr/>
          <p:nvPr>
            <p:custDataLst>
              <p:tags r:id="rId5"/>
            </p:custDataLst>
          </p:nvPr>
        </p:nvSpPr>
        <p:spPr bwMode="auto">
          <a:xfrm>
            <a:off x="1020763" y="2219325"/>
            <a:ext cx="4584700" cy="160338"/>
          </a:xfrm>
          <a:prstGeom prst="rect">
            <a:avLst/>
          </a:prstGeom>
          <a:solidFill>
            <a:srgbClr val="F2F2F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4F1DD15-21B9-4ED3-BD15-A0E85769C9B7}"/>
              </a:ext>
            </a:extLst>
          </p:cNvPr>
          <p:cNvSpPr/>
          <p:nvPr>
            <p:custDataLst>
              <p:tags r:id="rId6"/>
            </p:custDataLst>
          </p:nvPr>
        </p:nvSpPr>
        <p:spPr bwMode="auto">
          <a:xfrm>
            <a:off x="1020763" y="2859088"/>
            <a:ext cx="4584700" cy="157163"/>
          </a:xfrm>
          <a:prstGeom prst="rect">
            <a:avLst/>
          </a:prstGeom>
          <a:solidFill>
            <a:srgbClr val="F2F2F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D8E3F64C-1AB7-48C4-9D86-4CB48177D57E}"/>
              </a:ext>
            </a:extLst>
          </p:cNvPr>
          <p:cNvSpPr/>
          <p:nvPr>
            <p:custDataLst>
              <p:tags r:id="rId7"/>
            </p:custDataLst>
          </p:nvPr>
        </p:nvSpPr>
        <p:spPr bwMode="auto">
          <a:xfrm>
            <a:off x="1020763" y="3016250"/>
            <a:ext cx="4584700" cy="161925"/>
          </a:xfrm>
          <a:prstGeom prst="rect">
            <a:avLst/>
          </a:prstGeom>
          <a:solidFill>
            <a:srgbClr val="F2F2F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5F8A073C-205F-4F1F-983B-2D4AE6E41F16}"/>
              </a:ext>
            </a:extLst>
          </p:cNvPr>
          <p:cNvSpPr/>
          <p:nvPr>
            <p:custDataLst>
              <p:tags r:id="rId8"/>
            </p:custDataLst>
          </p:nvPr>
        </p:nvSpPr>
        <p:spPr bwMode="auto">
          <a:xfrm>
            <a:off x="1020763" y="2379663"/>
            <a:ext cx="4584700" cy="157163"/>
          </a:xfrm>
          <a:prstGeom prst="rect">
            <a:avLst/>
          </a:prstGeom>
          <a:solidFill>
            <a:srgbClr val="F2F2F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83D83709-C3BA-4690-84D1-6A5FC9BB61B1}"/>
              </a:ext>
            </a:extLst>
          </p:cNvPr>
          <p:cNvSpPr/>
          <p:nvPr>
            <p:custDataLst>
              <p:tags r:id="rId9"/>
            </p:custDataLst>
          </p:nvPr>
        </p:nvSpPr>
        <p:spPr bwMode="auto">
          <a:xfrm>
            <a:off x="1020763" y="2698750"/>
            <a:ext cx="4584700" cy="160338"/>
          </a:xfrm>
          <a:prstGeom prst="rect">
            <a:avLst/>
          </a:prstGeom>
          <a:solidFill>
            <a:srgbClr val="F2F2F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58DA118-5D6C-4599-BC8F-56D866420069}"/>
              </a:ext>
            </a:extLst>
          </p:cNvPr>
          <p:cNvSpPr/>
          <p:nvPr>
            <p:custDataLst>
              <p:tags r:id="rId10"/>
            </p:custDataLst>
          </p:nvPr>
        </p:nvSpPr>
        <p:spPr bwMode="auto">
          <a:xfrm>
            <a:off x="1020763" y="2536825"/>
            <a:ext cx="4584700" cy="161925"/>
          </a:xfrm>
          <a:prstGeom prst="rect">
            <a:avLst/>
          </a:prstGeom>
          <a:solidFill>
            <a:srgbClr val="F2F2F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Text Placeholder 23">
            <a:extLst>
              <a:ext uri="{FF2B5EF4-FFF2-40B4-BE49-F238E27FC236}">
                <a16:creationId xmlns:a16="http://schemas.microsoft.com/office/drawing/2014/main" id="{0988A9B2-6470-4515-BB24-E365EEE8A8C6}"/>
              </a:ext>
            </a:extLst>
          </p:cNvPr>
          <p:cNvSpPr>
            <a:spLocks noGrp="1"/>
          </p:cNvSpPr>
          <p:nvPr>
            <p:custDataLst>
              <p:tags r:id="rId11"/>
            </p:custDataLst>
          </p:nvPr>
        </p:nvSpPr>
        <p:spPr bwMode="auto">
          <a:xfrm>
            <a:off x="1781175" y="2032000"/>
            <a:ext cx="382588" cy="187325"/>
          </a:xfrm>
          <a:prstGeom prst="rect">
            <a:avLst/>
          </a:prstGeom>
          <a:solidFill>
            <a:srgbClr val="F2F2F2"/>
          </a:solidFill>
          <a:ln w="9525">
            <a:solidFill>
              <a:schemeClr val="tx1"/>
            </a:solidFill>
          </a:ln>
        </p:spPr>
        <p:txBody>
          <a:bodyPr vert="horz" wrap="none" lIns="0" tIns="17463" rIns="0" bIns="17463"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fld id="{4D2FD9EB-CC5E-4B81-B9B8-68C7E1D975DA}" type="datetime'1'''''''''''''''''''''''''''''''''">
              <a:rPr lang="en-US" altLang="en-US" sz="1000" b="1" smtClean="0">
                <a:solidFill>
                  <a:srgbClr val="000000"/>
                </a:solidFill>
                <a:effectLst/>
                <a:cs typeface="+mn-cs"/>
              </a:rPr>
              <a:pPr/>
              <a:t>1</a:t>
            </a:fld>
            <a:endParaRPr kumimoji="0" lang="en-US" sz="1000" b="1" i="0"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4" name="Text Placeholder 23">
            <a:extLst>
              <a:ext uri="{FF2B5EF4-FFF2-40B4-BE49-F238E27FC236}">
                <a16:creationId xmlns:a16="http://schemas.microsoft.com/office/drawing/2014/main" id="{AD61CE83-0A9B-4C4D-90A1-095D0EF7C6C4}"/>
              </a:ext>
            </a:extLst>
          </p:cNvPr>
          <p:cNvSpPr>
            <a:spLocks noGrp="1"/>
          </p:cNvSpPr>
          <p:nvPr>
            <p:custDataLst>
              <p:tags r:id="rId12"/>
            </p:custDataLst>
          </p:nvPr>
        </p:nvSpPr>
        <p:spPr bwMode="auto">
          <a:xfrm>
            <a:off x="2163763" y="2032000"/>
            <a:ext cx="382588" cy="187325"/>
          </a:xfrm>
          <a:prstGeom prst="rect">
            <a:avLst/>
          </a:prstGeom>
          <a:solidFill>
            <a:srgbClr val="F2F2F2"/>
          </a:solidFill>
          <a:ln w="9525">
            <a:solidFill>
              <a:schemeClr val="tx1"/>
            </a:solidFill>
          </a:ln>
        </p:spPr>
        <p:txBody>
          <a:bodyPr vert="horz" wrap="none" lIns="0" tIns="17463" rIns="0" bIns="17463"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fld id="{9398ED29-A209-4D73-A55B-549DE95FEF1F}" type="datetime'''''''''2'''''''''''''''">
              <a:rPr lang="en-US" altLang="en-US" sz="1000" b="1" smtClean="0">
                <a:solidFill>
                  <a:srgbClr val="000000"/>
                </a:solidFill>
                <a:effectLst/>
                <a:cs typeface="+mn-cs"/>
              </a:rPr>
              <a:pPr/>
              <a:t>2</a:t>
            </a:fld>
            <a:endParaRPr kumimoji="0" lang="en-US" sz="1000" b="1" i="0"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5" name="Text Placeholder 23">
            <a:extLst>
              <a:ext uri="{FF2B5EF4-FFF2-40B4-BE49-F238E27FC236}">
                <a16:creationId xmlns:a16="http://schemas.microsoft.com/office/drawing/2014/main" id="{96D045C8-E477-4F95-A296-60B3E3A3A7B7}"/>
              </a:ext>
            </a:extLst>
          </p:cNvPr>
          <p:cNvSpPr>
            <a:spLocks noGrp="1"/>
          </p:cNvSpPr>
          <p:nvPr>
            <p:custDataLst>
              <p:tags r:id="rId13"/>
            </p:custDataLst>
          </p:nvPr>
        </p:nvSpPr>
        <p:spPr bwMode="auto">
          <a:xfrm>
            <a:off x="2546350" y="2032000"/>
            <a:ext cx="382588" cy="187325"/>
          </a:xfrm>
          <a:prstGeom prst="rect">
            <a:avLst/>
          </a:prstGeom>
          <a:solidFill>
            <a:srgbClr val="F2F2F2"/>
          </a:solidFill>
          <a:ln w="9525">
            <a:solidFill>
              <a:schemeClr val="tx1"/>
            </a:solidFill>
          </a:ln>
        </p:spPr>
        <p:txBody>
          <a:bodyPr vert="horz" wrap="none" lIns="0" tIns="17463" rIns="0" bIns="17463"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fld id="{FFA1237E-B0B2-4C9E-8EF6-C514D65DA751}" type="datetime'3'''''''''''''''''''''''''''">
              <a:rPr lang="en-US" altLang="en-US" sz="1000" b="1" smtClean="0">
                <a:solidFill>
                  <a:srgbClr val="000000"/>
                </a:solidFill>
                <a:effectLst/>
                <a:cs typeface="+mn-cs"/>
              </a:rPr>
              <a:pPr/>
              <a:t>3</a:t>
            </a:fld>
            <a:endParaRPr kumimoji="0" lang="en-US" sz="1000" b="1" i="0"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6" name="Text Placeholder 23">
            <a:extLst>
              <a:ext uri="{FF2B5EF4-FFF2-40B4-BE49-F238E27FC236}">
                <a16:creationId xmlns:a16="http://schemas.microsoft.com/office/drawing/2014/main" id="{C783B76C-D5F6-43AF-AF02-7CEEB454DFB5}"/>
              </a:ext>
            </a:extLst>
          </p:cNvPr>
          <p:cNvSpPr>
            <a:spLocks noGrp="1"/>
          </p:cNvSpPr>
          <p:nvPr>
            <p:custDataLst>
              <p:tags r:id="rId14"/>
            </p:custDataLst>
          </p:nvPr>
        </p:nvSpPr>
        <p:spPr bwMode="auto">
          <a:xfrm>
            <a:off x="2928938" y="2032000"/>
            <a:ext cx="382588" cy="187325"/>
          </a:xfrm>
          <a:prstGeom prst="rect">
            <a:avLst/>
          </a:prstGeom>
          <a:solidFill>
            <a:srgbClr val="F2F2F2"/>
          </a:solidFill>
          <a:ln w="9525">
            <a:solidFill>
              <a:schemeClr val="tx1"/>
            </a:solidFill>
          </a:ln>
        </p:spPr>
        <p:txBody>
          <a:bodyPr vert="horz" wrap="none" lIns="0" tIns="17463" rIns="0" bIns="17463"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fld id="{29CAA5FE-1F1E-48E6-8FB5-AED8C4D6B114}" type="datetime'''''''''''''''''4'''''''''''''''''''">
              <a:rPr lang="en-US" altLang="en-US" sz="1000" b="1" smtClean="0">
                <a:solidFill>
                  <a:srgbClr val="000000"/>
                </a:solidFill>
                <a:effectLst/>
                <a:cs typeface="+mn-cs"/>
              </a:rPr>
              <a:pPr/>
              <a:t>4</a:t>
            </a:fld>
            <a:endParaRPr kumimoji="0" lang="en-US" sz="1000" b="1" i="0"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7" name="Text Placeholder 23">
            <a:extLst>
              <a:ext uri="{FF2B5EF4-FFF2-40B4-BE49-F238E27FC236}">
                <a16:creationId xmlns:a16="http://schemas.microsoft.com/office/drawing/2014/main" id="{B3E4045C-D86A-4F83-A81F-553653CE6804}"/>
              </a:ext>
            </a:extLst>
          </p:cNvPr>
          <p:cNvSpPr>
            <a:spLocks noGrp="1"/>
          </p:cNvSpPr>
          <p:nvPr>
            <p:custDataLst>
              <p:tags r:id="rId15"/>
            </p:custDataLst>
          </p:nvPr>
        </p:nvSpPr>
        <p:spPr bwMode="auto">
          <a:xfrm>
            <a:off x="3311525" y="2032000"/>
            <a:ext cx="382588" cy="187325"/>
          </a:xfrm>
          <a:prstGeom prst="rect">
            <a:avLst/>
          </a:prstGeom>
          <a:solidFill>
            <a:srgbClr val="F2F2F2"/>
          </a:solidFill>
          <a:ln w="9525">
            <a:solidFill>
              <a:schemeClr val="tx1"/>
            </a:solidFill>
          </a:ln>
        </p:spPr>
        <p:txBody>
          <a:bodyPr vert="horz" wrap="none" lIns="0" tIns="17463" rIns="0" bIns="17463"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fld id="{6838ECEB-2B07-4DC9-B878-220B2C4B98B0}" type="datetime'''''''''''''''''''''''''''''''''''''''''5'''''">
              <a:rPr lang="en-US" altLang="en-US" sz="1000" b="1" smtClean="0">
                <a:solidFill>
                  <a:srgbClr val="000000"/>
                </a:solidFill>
                <a:effectLst/>
                <a:cs typeface="+mn-cs"/>
              </a:rPr>
              <a:pPr/>
              <a:t>5</a:t>
            </a:fld>
            <a:endParaRPr kumimoji="0" lang="en-US" sz="1000" b="1" i="0"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8" name="Text Placeholder 23">
            <a:extLst>
              <a:ext uri="{FF2B5EF4-FFF2-40B4-BE49-F238E27FC236}">
                <a16:creationId xmlns:a16="http://schemas.microsoft.com/office/drawing/2014/main" id="{6DCECF92-DBC8-428F-9F8B-6E6638E0492A}"/>
              </a:ext>
            </a:extLst>
          </p:cNvPr>
          <p:cNvSpPr>
            <a:spLocks noGrp="1"/>
          </p:cNvSpPr>
          <p:nvPr>
            <p:custDataLst>
              <p:tags r:id="rId16"/>
            </p:custDataLst>
          </p:nvPr>
        </p:nvSpPr>
        <p:spPr bwMode="auto">
          <a:xfrm>
            <a:off x="3694113" y="2032000"/>
            <a:ext cx="381000" cy="187325"/>
          </a:xfrm>
          <a:prstGeom prst="rect">
            <a:avLst/>
          </a:prstGeom>
          <a:solidFill>
            <a:srgbClr val="F2F2F2"/>
          </a:solidFill>
          <a:ln w="9525">
            <a:solidFill>
              <a:schemeClr val="tx1"/>
            </a:solidFill>
          </a:ln>
        </p:spPr>
        <p:txBody>
          <a:bodyPr vert="horz" wrap="none" lIns="0" tIns="17463" rIns="0" bIns="17463"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fld id="{02FD462B-967B-4E3B-8879-99E05F6A51E4}" type="datetime'''''''''''''''''''''''''''''''''''''''''''''6'">
              <a:rPr lang="en-US" altLang="en-US" sz="1000" b="1" smtClean="0">
                <a:solidFill>
                  <a:srgbClr val="000000"/>
                </a:solidFill>
                <a:effectLst/>
                <a:cs typeface="+mn-cs"/>
              </a:rPr>
              <a:pPr/>
              <a:t>6</a:t>
            </a:fld>
            <a:endParaRPr kumimoji="0" lang="en-US" sz="1000" b="1" i="0"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9" name="Text Placeholder 23">
            <a:extLst>
              <a:ext uri="{FF2B5EF4-FFF2-40B4-BE49-F238E27FC236}">
                <a16:creationId xmlns:a16="http://schemas.microsoft.com/office/drawing/2014/main" id="{ADAAD470-1CC9-447E-A33D-BD9952CCC637}"/>
              </a:ext>
            </a:extLst>
          </p:cNvPr>
          <p:cNvSpPr>
            <a:spLocks noGrp="1"/>
          </p:cNvSpPr>
          <p:nvPr>
            <p:custDataLst>
              <p:tags r:id="rId17"/>
            </p:custDataLst>
          </p:nvPr>
        </p:nvSpPr>
        <p:spPr bwMode="auto">
          <a:xfrm>
            <a:off x="4075113" y="2032000"/>
            <a:ext cx="382588" cy="187325"/>
          </a:xfrm>
          <a:prstGeom prst="rect">
            <a:avLst/>
          </a:prstGeom>
          <a:solidFill>
            <a:srgbClr val="F2F2F2"/>
          </a:solidFill>
          <a:ln w="9525">
            <a:solidFill>
              <a:schemeClr val="tx1"/>
            </a:solidFill>
          </a:ln>
        </p:spPr>
        <p:txBody>
          <a:bodyPr vert="horz" wrap="none" lIns="0" tIns="17463" rIns="0" bIns="17463"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fld id="{053CBA88-EED9-4E91-9D65-23B18D0EA5F9}" type="datetime'''''''''''''''''''''''''''''7'''''">
              <a:rPr lang="en-US" altLang="en-US" sz="1000" b="1" smtClean="0">
                <a:solidFill>
                  <a:srgbClr val="000000"/>
                </a:solidFill>
                <a:effectLst/>
                <a:cs typeface="+mn-cs"/>
              </a:rPr>
              <a:pPr/>
              <a:t>7</a:t>
            </a:fld>
            <a:endParaRPr kumimoji="0" lang="en-US" sz="1000" b="1" i="0"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40" name="Text Placeholder 23">
            <a:extLst>
              <a:ext uri="{FF2B5EF4-FFF2-40B4-BE49-F238E27FC236}">
                <a16:creationId xmlns:a16="http://schemas.microsoft.com/office/drawing/2014/main" id="{04458ABA-37C3-46CC-8D06-5661887433F1}"/>
              </a:ext>
            </a:extLst>
          </p:cNvPr>
          <p:cNvSpPr>
            <a:spLocks noGrp="1"/>
          </p:cNvSpPr>
          <p:nvPr>
            <p:custDataLst>
              <p:tags r:id="rId18"/>
            </p:custDataLst>
          </p:nvPr>
        </p:nvSpPr>
        <p:spPr bwMode="auto">
          <a:xfrm>
            <a:off x="4457700" y="2032000"/>
            <a:ext cx="382588" cy="187325"/>
          </a:xfrm>
          <a:prstGeom prst="rect">
            <a:avLst/>
          </a:prstGeom>
          <a:solidFill>
            <a:srgbClr val="F2F2F2"/>
          </a:solidFill>
          <a:ln w="9525">
            <a:solidFill>
              <a:schemeClr val="tx1"/>
            </a:solidFill>
          </a:ln>
        </p:spPr>
        <p:txBody>
          <a:bodyPr vert="horz" wrap="none" lIns="0" tIns="17463" rIns="0" bIns="17463"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fld id="{46009698-7D4B-442D-88FC-1C3E2FDCB60A}" type="datetime'''''''''''''''''''''''''''''''''''8'''''">
              <a:rPr lang="en-US" altLang="en-US" sz="1000" b="1" smtClean="0">
                <a:solidFill>
                  <a:srgbClr val="000000"/>
                </a:solidFill>
                <a:effectLst/>
                <a:cs typeface="+mn-cs"/>
              </a:rPr>
              <a:pPr/>
              <a:t>8</a:t>
            </a:fld>
            <a:endParaRPr kumimoji="0" lang="en-US" sz="1000" b="1" i="0"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41" name="Text Placeholder 23">
            <a:extLst>
              <a:ext uri="{FF2B5EF4-FFF2-40B4-BE49-F238E27FC236}">
                <a16:creationId xmlns:a16="http://schemas.microsoft.com/office/drawing/2014/main" id="{9A2D795B-B2FD-41EF-BA84-63D25E0A03FC}"/>
              </a:ext>
            </a:extLst>
          </p:cNvPr>
          <p:cNvSpPr>
            <a:spLocks noGrp="1"/>
          </p:cNvSpPr>
          <p:nvPr>
            <p:custDataLst>
              <p:tags r:id="rId19"/>
            </p:custDataLst>
          </p:nvPr>
        </p:nvSpPr>
        <p:spPr bwMode="auto">
          <a:xfrm>
            <a:off x="4840288" y="2032000"/>
            <a:ext cx="382588" cy="187325"/>
          </a:xfrm>
          <a:prstGeom prst="rect">
            <a:avLst/>
          </a:prstGeom>
          <a:solidFill>
            <a:srgbClr val="F2F2F2"/>
          </a:solidFill>
          <a:ln w="9525">
            <a:solidFill>
              <a:schemeClr val="tx1"/>
            </a:solidFill>
          </a:ln>
        </p:spPr>
        <p:txBody>
          <a:bodyPr vert="horz" wrap="none" lIns="0" tIns="17463" rIns="0" bIns="17463"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fld id="{1F22B2E1-1351-4FC4-860C-12427CEFB020}" type="datetime'''''''''9'''''''''''''''''''">
              <a:rPr lang="en-US" altLang="en-US" sz="1000" b="1" smtClean="0">
                <a:solidFill>
                  <a:srgbClr val="000000"/>
                </a:solidFill>
                <a:effectLst/>
                <a:cs typeface="+mn-cs"/>
              </a:rPr>
              <a:pPr/>
              <a:t>9</a:t>
            </a:fld>
            <a:endParaRPr kumimoji="0" lang="en-US" sz="1000" b="1" i="0"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42" name="Text Placeholder 23">
            <a:extLst>
              <a:ext uri="{FF2B5EF4-FFF2-40B4-BE49-F238E27FC236}">
                <a16:creationId xmlns:a16="http://schemas.microsoft.com/office/drawing/2014/main" id="{22CE147E-CE8F-46D3-9039-2D061CB6EAF7}"/>
              </a:ext>
            </a:extLst>
          </p:cNvPr>
          <p:cNvSpPr>
            <a:spLocks noGrp="1"/>
          </p:cNvSpPr>
          <p:nvPr>
            <p:custDataLst>
              <p:tags r:id="rId20"/>
            </p:custDataLst>
          </p:nvPr>
        </p:nvSpPr>
        <p:spPr bwMode="auto">
          <a:xfrm>
            <a:off x="5222875" y="2032000"/>
            <a:ext cx="382588" cy="187325"/>
          </a:xfrm>
          <a:prstGeom prst="rect">
            <a:avLst/>
          </a:prstGeom>
          <a:solidFill>
            <a:srgbClr val="F2F2F2"/>
          </a:solidFill>
          <a:ln w="9525">
            <a:solidFill>
              <a:schemeClr val="tx1"/>
            </a:solidFill>
          </a:ln>
        </p:spPr>
        <p:txBody>
          <a:bodyPr vert="horz" wrap="none" lIns="0" tIns="17463" rIns="0" bIns="17463"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rPr>
              <a:t>…</a:t>
            </a:r>
          </a:p>
        </p:txBody>
      </p:sp>
      <p:cxnSp>
        <p:nvCxnSpPr>
          <p:cNvPr id="43" name="Straight Connector 42">
            <a:extLst>
              <a:ext uri="{FF2B5EF4-FFF2-40B4-BE49-F238E27FC236}">
                <a16:creationId xmlns:a16="http://schemas.microsoft.com/office/drawing/2014/main" id="{32D1EC82-B0FF-49CD-80B6-49ADF2FECF33}"/>
              </a:ext>
            </a:extLst>
          </p:cNvPr>
          <p:cNvCxnSpPr/>
          <p:nvPr>
            <p:custDataLst>
              <p:tags r:id="rId21"/>
            </p:custDataLst>
          </p:nvPr>
        </p:nvCxnSpPr>
        <p:spPr bwMode="auto">
          <a:xfrm>
            <a:off x="5605463" y="2219325"/>
            <a:ext cx="0" cy="1438275"/>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32BE2C3-6D02-46AD-97B5-2164494A1335}"/>
              </a:ext>
            </a:extLst>
          </p:cNvPr>
          <p:cNvCxnSpPr/>
          <p:nvPr>
            <p:custDataLst>
              <p:tags r:id="rId22"/>
            </p:custDataLst>
          </p:nvPr>
        </p:nvCxnSpPr>
        <p:spPr bwMode="auto">
          <a:xfrm>
            <a:off x="1020763" y="2219325"/>
            <a:ext cx="0" cy="1438275"/>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7FCA4A9-B39B-400C-A1D8-702426FEB1F2}"/>
              </a:ext>
            </a:extLst>
          </p:cNvPr>
          <p:cNvCxnSpPr/>
          <p:nvPr>
            <p:custDataLst>
              <p:tags r:id="rId23"/>
            </p:custDataLst>
          </p:nvPr>
        </p:nvCxnSpPr>
        <p:spPr bwMode="auto">
          <a:xfrm>
            <a:off x="1781175" y="2219325"/>
            <a:ext cx="0" cy="1438275"/>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A2333E-F59B-4AAF-922D-D09C4597184C}"/>
              </a:ext>
            </a:extLst>
          </p:cNvPr>
          <p:cNvCxnSpPr/>
          <p:nvPr>
            <p:custDataLst>
              <p:tags r:id="rId24"/>
            </p:custDataLst>
          </p:nvPr>
        </p:nvCxnSpPr>
        <p:spPr bwMode="auto">
          <a:xfrm>
            <a:off x="2928938" y="2219325"/>
            <a:ext cx="0" cy="1438275"/>
          </a:xfrm>
          <a:prstGeom prst="line">
            <a:avLst/>
          </a:prstGeom>
          <a:ln w="3175">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79E5810-7E8D-432B-94E3-072EF79EDAB9}"/>
              </a:ext>
            </a:extLst>
          </p:cNvPr>
          <p:cNvCxnSpPr/>
          <p:nvPr>
            <p:custDataLst>
              <p:tags r:id="rId25"/>
            </p:custDataLst>
          </p:nvPr>
        </p:nvCxnSpPr>
        <p:spPr bwMode="auto">
          <a:xfrm>
            <a:off x="1020763" y="3178175"/>
            <a:ext cx="4584700"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D96DC80-2CEF-422E-915B-EE87A2D2A189}"/>
              </a:ext>
            </a:extLst>
          </p:cNvPr>
          <p:cNvCxnSpPr/>
          <p:nvPr>
            <p:custDataLst>
              <p:tags r:id="rId26"/>
            </p:custDataLst>
          </p:nvPr>
        </p:nvCxnSpPr>
        <p:spPr bwMode="auto">
          <a:xfrm>
            <a:off x="1020763" y="2698750"/>
            <a:ext cx="4584700"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AC517E7-35D9-4B79-95FF-9DA54C60DD1B}"/>
              </a:ext>
            </a:extLst>
          </p:cNvPr>
          <p:cNvCxnSpPr/>
          <p:nvPr>
            <p:custDataLst>
              <p:tags r:id="rId27"/>
            </p:custDataLst>
          </p:nvPr>
        </p:nvCxnSpPr>
        <p:spPr bwMode="auto">
          <a:xfrm>
            <a:off x="1020763" y="3657600"/>
            <a:ext cx="4584700"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726E511-436F-4855-B394-9A935ACE517E}"/>
              </a:ext>
            </a:extLst>
          </p:cNvPr>
          <p:cNvCxnSpPr/>
          <p:nvPr>
            <p:custDataLst>
              <p:tags r:id="rId28"/>
            </p:custDataLst>
          </p:nvPr>
        </p:nvCxnSpPr>
        <p:spPr bwMode="auto">
          <a:xfrm>
            <a:off x="1020763" y="2219325"/>
            <a:ext cx="4584700" cy="0"/>
          </a:xfrm>
          <a:prstGeom prst="line">
            <a:avLst/>
          </a:prstGeom>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Right Arrow 50">
            <a:extLst>
              <a:ext uri="{FF2B5EF4-FFF2-40B4-BE49-F238E27FC236}">
                <a16:creationId xmlns:a16="http://schemas.microsoft.com/office/drawing/2014/main" id="{C2F5B568-0D3D-4650-8556-4FDE7B36C243}"/>
              </a:ext>
            </a:extLst>
          </p:cNvPr>
          <p:cNvSpPr/>
          <p:nvPr>
            <p:custDataLst>
              <p:tags r:id="rId29"/>
            </p:custDataLst>
          </p:nvPr>
        </p:nvSpPr>
        <p:spPr bwMode="gray">
          <a:xfrm>
            <a:off x="3694113" y="2697163"/>
            <a:ext cx="2012950" cy="158750"/>
          </a:xfrm>
          <a:prstGeom prst="rightArrow">
            <a:avLst>
              <a:gd name="adj1" fmla="val 50000"/>
              <a:gd name="adj2" fmla="val 40660"/>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5" name="Right Arrow 52">
            <a:extLst>
              <a:ext uri="{FF2B5EF4-FFF2-40B4-BE49-F238E27FC236}">
                <a16:creationId xmlns:a16="http://schemas.microsoft.com/office/drawing/2014/main" id="{AE1AFADB-8C45-4C14-9257-7ED307B1AB66}"/>
              </a:ext>
            </a:extLst>
          </p:cNvPr>
          <p:cNvSpPr/>
          <p:nvPr>
            <p:custDataLst>
              <p:tags r:id="rId30"/>
            </p:custDataLst>
          </p:nvPr>
        </p:nvSpPr>
        <p:spPr bwMode="gray">
          <a:xfrm>
            <a:off x="5222875" y="3333750"/>
            <a:ext cx="484188" cy="158750"/>
          </a:xfrm>
          <a:prstGeom prst="rightArrow">
            <a:avLst>
              <a:gd name="adj1" fmla="val 50000"/>
              <a:gd name="adj2" fmla="val 40660"/>
            </a:avLst>
          </a:prstGeom>
          <a:solidFill>
            <a:srgbClr val="BDBDBD"/>
          </a:solidFill>
          <a:ln w="19050">
            <a:solidFill>
              <a:srgbClr val="BDBDBD"/>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EA08F7E7-01E8-4EC0-AA1E-F56A09ECBE95}"/>
              </a:ext>
            </a:extLst>
          </p:cNvPr>
          <p:cNvSpPr/>
          <p:nvPr>
            <p:custDataLst>
              <p:tags r:id="rId31"/>
            </p:custDataLst>
          </p:nvPr>
        </p:nvSpPr>
        <p:spPr bwMode="gray">
          <a:xfrm>
            <a:off x="3694113" y="2894013"/>
            <a:ext cx="1528763" cy="79375"/>
          </a:xfrm>
          <a:prstGeom prst="rect">
            <a:avLst/>
          </a:prstGeom>
          <a:solidFill>
            <a:srgbClr val="BDBDBD"/>
          </a:solidFill>
          <a:ln w="19050">
            <a:solidFill>
              <a:srgbClr val="BDBDBD"/>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874520D0-DF0E-47FB-A505-D134ACABABA0}"/>
              </a:ext>
            </a:extLst>
          </p:cNvPr>
          <p:cNvSpPr/>
          <p:nvPr>
            <p:custDataLst>
              <p:tags r:id="rId32"/>
            </p:custDataLst>
          </p:nvPr>
        </p:nvSpPr>
        <p:spPr bwMode="gray">
          <a:xfrm>
            <a:off x="3694113" y="2571750"/>
            <a:ext cx="1528763" cy="79375"/>
          </a:xfrm>
          <a:prstGeom prst="rect">
            <a:avLst/>
          </a:prstGeom>
          <a:solidFill>
            <a:srgbClr val="BDBDBD"/>
          </a:solidFill>
          <a:ln w="19050">
            <a:solidFill>
              <a:srgbClr val="BDBDBD"/>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8" name="Right Arrow 46">
            <a:extLst>
              <a:ext uri="{FF2B5EF4-FFF2-40B4-BE49-F238E27FC236}">
                <a16:creationId xmlns:a16="http://schemas.microsoft.com/office/drawing/2014/main" id="{8EFCDB56-62ED-4573-983C-9B3CD27639A4}"/>
              </a:ext>
            </a:extLst>
          </p:cNvPr>
          <p:cNvSpPr/>
          <p:nvPr>
            <p:custDataLst>
              <p:tags r:id="rId33"/>
            </p:custDataLst>
          </p:nvPr>
        </p:nvSpPr>
        <p:spPr bwMode="gray">
          <a:xfrm>
            <a:off x="1785938" y="2217738"/>
            <a:ext cx="3921125" cy="158750"/>
          </a:xfrm>
          <a:prstGeom prst="rightArrow">
            <a:avLst>
              <a:gd name="adj1" fmla="val 50000"/>
              <a:gd name="adj2" fmla="val 40660"/>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1" name="Right Arrow 49">
            <a:extLst>
              <a:ext uri="{FF2B5EF4-FFF2-40B4-BE49-F238E27FC236}">
                <a16:creationId xmlns:a16="http://schemas.microsoft.com/office/drawing/2014/main" id="{6DCFE768-F2D7-436D-B50F-2DC4DE27B72B}"/>
              </a:ext>
            </a:extLst>
          </p:cNvPr>
          <p:cNvSpPr/>
          <p:nvPr>
            <p:custDataLst>
              <p:tags r:id="rId34"/>
            </p:custDataLst>
          </p:nvPr>
        </p:nvSpPr>
        <p:spPr bwMode="gray">
          <a:xfrm>
            <a:off x="5222875" y="3176588"/>
            <a:ext cx="484188" cy="158750"/>
          </a:xfrm>
          <a:prstGeom prst="rightArrow">
            <a:avLst>
              <a:gd name="adj1" fmla="val 50000"/>
              <a:gd name="adj2" fmla="val 40660"/>
            </a:avLst>
          </a:prstGeom>
          <a:solidFill>
            <a:schemeClr val="tx1"/>
          </a:solidFill>
          <a:ln w="19050">
            <a:solidFill>
              <a:schemeClr val="tx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6" name="Right Arrow 51">
            <a:extLst>
              <a:ext uri="{FF2B5EF4-FFF2-40B4-BE49-F238E27FC236}">
                <a16:creationId xmlns:a16="http://schemas.microsoft.com/office/drawing/2014/main" id="{37B2206B-35BF-44E9-A89C-3FC39099FED8}"/>
              </a:ext>
            </a:extLst>
          </p:cNvPr>
          <p:cNvSpPr/>
          <p:nvPr>
            <p:custDataLst>
              <p:tags r:id="rId35"/>
            </p:custDataLst>
          </p:nvPr>
        </p:nvSpPr>
        <p:spPr bwMode="gray">
          <a:xfrm>
            <a:off x="5222875" y="3490913"/>
            <a:ext cx="484188" cy="158750"/>
          </a:xfrm>
          <a:prstGeom prst="rightArrow">
            <a:avLst>
              <a:gd name="adj1" fmla="val 50000"/>
              <a:gd name="adj2" fmla="val 40660"/>
            </a:avLst>
          </a:prstGeom>
          <a:solidFill>
            <a:srgbClr val="BDBDBD"/>
          </a:solidFill>
          <a:ln w="19050">
            <a:solidFill>
              <a:srgbClr val="BDBDBD"/>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660C209B-AC61-4689-BF75-D6B0D080E174}"/>
              </a:ext>
            </a:extLst>
          </p:cNvPr>
          <p:cNvSpPr/>
          <p:nvPr>
            <p:custDataLst>
              <p:tags r:id="rId36"/>
            </p:custDataLst>
          </p:nvPr>
        </p:nvSpPr>
        <p:spPr bwMode="gray">
          <a:xfrm>
            <a:off x="1785938" y="2414588"/>
            <a:ext cx="2671763" cy="79375"/>
          </a:xfrm>
          <a:prstGeom prst="rect">
            <a:avLst/>
          </a:prstGeom>
          <a:solidFill>
            <a:srgbClr val="BDBDBD"/>
          </a:solidFill>
          <a:ln w="19050">
            <a:solidFill>
              <a:srgbClr val="BDBDBD"/>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3" name="Text Placeholder 21">
            <a:extLst>
              <a:ext uri="{FF2B5EF4-FFF2-40B4-BE49-F238E27FC236}">
                <a16:creationId xmlns:a16="http://schemas.microsoft.com/office/drawing/2014/main" id="{88E5BD10-E9EA-4BBF-A5EE-5DA2C61087AD}"/>
              </a:ext>
            </a:extLst>
          </p:cNvPr>
          <p:cNvSpPr>
            <a:spLocks noGrp="1"/>
          </p:cNvSpPr>
          <p:nvPr>
            <p:custDataLst>
              <p:tags r:id="rId37"/>
            </p:custDataLst>
          </p:nvPr>
        </p:nvSpPr>
        <p:spPr bwMode="auto">
          <a:xfrm>
            <a:off x="1092200" y="2382838"/>
            <a:ext cx="5508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14400" rtl="0" eaLnBrk="1" fontAlgn="auto" latinLnBrk="0" hangingPunct="1">
              <a:lnSpc>
                <a:spcPct val="100000"/>
              </a:lnSpc>
              <a:spcBef>
                <a:spcPct val="0"/>
              </a:spcBef>
              <a:spcAft>
                <a:spcPct val="0"/>
              </a:spcAft>
              <a:buClrTx/>
              <a:buSzPct val="100000"/>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rPr>
              <a:t>Task 1</a:t>
            </a:r>
          </a:p>
        </p:txBody>
      </p:sp>
      <p:sp>
        <p:nvSpPr>
          <p:cNvPr id="59" name="Text Placeholder 21">
            <a:extLst>
              <a:ext uri="{FF2B5EF4-FFF2-40B4-BE49-F238E27FC236}">
                <a16:creationId xmlns:a16="http://schemas.microsoft.com/office/drawing/2014/main" id="{E181DC12-7E6A-497E-93C7-0503EC4DA0D5}"/>
              </a:ext>
            </a:extLst>
          </p:cNvPr>
          <p:cNvSpPr>
            <a:spLocks noGrp="1"/>
          </p:cNvSpPr>
          <p:nvPr>
            <p:custDataLst>
              <p:tags r:id="rId38"/>
            </p:custDataLst>
          </p:nvPr>
        </p:nvSpPr>
        <p:spPr bwMode="auto">
          <a:xfrm>
            <a:off x="1092200" y="2705100"/>
            <a:ext cx="5651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rPr>
              <a:t>Initiative 2</a:t>
            </a:r>
          </a:p>
        </p:txBody>
      </p:sp>
      <p:sp>
        <p:nvSpPr>
          <p:cNvPr id="64" name="Text Placeholder 21">
            <a:extLst>
              <a:ext uri="{FF2B5EF4-FFF2-40B4-BE49-F238E27FC236}">
                <a16:creationId xmlns:a16="http://schemas.microsoft.com/office/drawing/2014/main" id="{A522170B-995B-45DE-A5B8-621C3B8E8F5C}"/>
              </a:ext>
            </a:extLst>
          </p:cNvPr>
          <p:cNvSpPr>
            <a:spLocks noGrp="1"/>
          </p:cNvSpPr>
          <p:nvPr>
            <p:custDataLst>
              <p:tags r:id="rId39"/>
            </p:custDataLst>
          </p:nvPr>
        </p:nvSpPr>
        <p:spPr bwMode="auto">
          <a:xfrm>
            <a:off x="1092200" y="3498850"/>
            <a:ext cx="5730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14400" rtl="0" eaLnBrk="1" fontAlgn="auto" latinLnBrk="0" hangingPunct="1">
              <a:lnSpc>
                <a:spcPct val="100000"/>
              </a:lnSpc>
              <a:spcBef>
                <a:spcPct val="0"/>
              </a:spcBef>
              <a:spcAft>
                <a:spcPct val="0"/>
              </a:spcAft>
              <a:buClrTx/>
              <a:buSzPct val="100000"/>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sym typeface="Arial" panose="020B0604020202020204" pitchFamily="34" charset="0"/>
              </a:rPr>
              <a:t>Task2</a:t>
            </a:r>
          </a:p>
        </p:txBody>
      </p:sp>
      <p:sp>
        <p:nvSpPr>
          <p:cNvPr id="67" name="Text Placeholder 21">
            <a:extLst>
              <a:ext uri="{FF2B5EF4-FFF2-40B4-BE49-F238E27FC236}">
                <a16:creationId xmlns:a16="http://schemas.microsoft.com/office/drawing/2014/main" id="{BCC4953E-74FB-4A96-B278-B905398C470F}"/>
              </a:ext>
            </a:extLst>
          </p:cNvPr>
          <p:cNvSpPr>
            <a:spLocks noGrp="1"/>
          </p:cNvSpPr>
          <p:nvPr>
            <p:custDataLst>
              <p:tags r:id="rId40"/>
            </p:custDataLst>
          </p:nvPr>
        </p:nvSpPr>
        <p:spPr bwMode="auto">
          <a:xfrm>
            <a:off x="1092200" y="2862263"/>
            <a:ext cx="5794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14400" rtl="0" eaLnBrk="1" fontAlgn="auto" latinLnBrk="0" hangingPunct="1">
              <a:lnSpc>
                <a:spcPct val="100000"/>
              </a:lnSpc>
              <a:spcBef>
                <a:spcPct val="0"/>
              </a:spcBef>
              <a:spcAft>
                <a:spcPct val="0"/>
              </a:spcAft>
              <a:buClrTx/>
              <a:buSzPct val="100000"/>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rPr>
              <a:t>Task 1 </a:t>
            </a:r>
          </a:p>
        </p:txBody>
      </p:sp>
      <p:sp>
        <p:nvSpPr>
          <p:cNvPr id="66" name="Text Placeholder 21">
            <a:extLst>
              <a:ext uri="{FF2B5EF4-FFF2-40B4-BE49-F238E27FC236}">
                <a16:creationId xmlns:a16="http://schemas.microsoft.com/office/drawing/2014/main" id="{C847C464-E99F-440F-BD55-1CC663CD55D4}"/>
              </a:ext>
            </a:extLst>
          </p:cNvPr>
          <p:cNvSpPr>
            <a:spLocks noGrp="1"/>
          </p:cNvSpPr>
          <p:nvPr>
            <p:custDataLst>
              <p:tags r:id="rId41"/>
            </p:custDataLst>
          </p:nvPr>
        </p:nvSpPr>
        <p:spPr bwMode="auto">
          <a:xfrm>
            <a:off x="1092200" y="2225675"/>
            <a:ext cx="5651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rPr>
              <a:t>Initiative 1</a:t>
            </a:r>
          </a:p>
        </p:txBody>
      </p:sp>
      <p:sp>
        <p:nvSpPr>
          <p:cNvPr id="60" name="Text Placeholder 21">
            <a:extLst>
              <a:ext uri="{FF2B5EF4-FFF2-40B4-BE49-F238E27FC236}">
                <a16:creationId xmlns:a16="http://schemas.microsoft.com/office/drawing/2014/main" id="{4D5EDF92-7EBB-493C-A4F2-CB2B4AA2FEA5}"/>
              </a:ext>
            </a:extLst>
          </p:cNvPr>
          <p:cNvSpPr>
            <a:spLocks noGrp="1"/>
          </p:cNvSpPr>
          <p:nvPr>
            <p:custDataLst>
              <p:tags r:id="rId42"/>
            </p:custDataLst>
          </p:nvPr>
        </p:nvSpPr>
        <p:spPr bwMode="auto">
          <a:xfrm>
            <a:off x="1092200" y="3341688"/>
            <a:ext cx="60801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14400" rtl="0" eaLnBrk="1" fontAlgn="auto" latinLnBrk="0" hangingPunct="1">
              <a:lnSpc>
                <a:spcPct val="100000"/>
              </a:lnSpc>
              <a:spcBef>
                <a:spcPct val="0"/>
              </a:spcBef>
              <a:spcAft>
                <a:spcPct val="0"/>
              </a:spcAft>
              <a:buClrTx/>
              <a:buSzPct val="100000"/>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sym typeface="Arial" panose="020B0604020202020204" pitchFamily="34" charset="0"/>
              </a:rPr>
              <a:t>Task 1</a:t>
            </a:r>
          </a:p>
        </p:txBody>
      </p:sp>
      <p:sp>
        <p:nvSpPr>
          <p:cNvPr id="68" name="Text Placeholder 21">
            <a:extLst>
              <a:ext uri="{FF2B5EF4-FFF2-40B4-BE49-F238E27FC236}">
                <a16:creationId xmlns:a16="http://schemas.microsoft.com/office/drawing/2014/main" id="{DC50A662-DA65-4E1A-AFDB-9A67020C8028}"/>
              </a:ext>
            </a:extLst>
          </p:cNvPr>
          <p:cNvSpPr>
            <a:spLocks noGrp="1"/>
          </p:cNvSpPr>
          <p:nvPr>
            <p:custDataLst>
              <p:tags r:id="rId43"/>
            </p:custDataLst>
          </p:nvPr>
        </p:nvSpPr>
        <p:spPr bwMode="auto">
          <a:xfrm>
            <a:off x="1092200" y="3184525"/>
            <a:ext cx="6175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r>
              <a:rPr kumimoji="0" lang="en-US" sz="1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sym typeface="+mn-lt"/>
              </a:rPr>
              <a:t>Initiative 5</a:t>
            </a:r>
          </a:p>
        </p:txBody>
      </p:sp>
      <p:sp>
        <p:nvSpPr>
          <p:cNvPr id="65" name="Text Placeholder 22">
            <a:extLst>
              <a:ext uri="{FF2B5EF4-FFF2-40B4-BE49-F238E27FC236}">
                <a16:creationId xmlns:a16="http://schemas.microsoft.com/office/drawing/2014/main" id="{AA062130-9580-47E0-96FA-FF5783D27813}"/>
              </a:ext>
            </a:extLst>
          </p:cNvPr>
          <p:cNvSpPr>
            <a:spLocks noGrp="1"/>
          </p:cNvSpPr>
          <p:nvPr>
            <p:custDataLst>
              <p:tags r:id="rId44"/>
            </p:custDataLst>
          </p:nvPr>
        </p:nvSpPr>
        <p:spPr bwMode="auto">
          <a:xfrm>
            <a:off x="1092200" y="2049463"/>
            <a:ext cx="25241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b"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rPr>
              <a:t>Days</a:t>
            </a:r>
          </a:p>
        </p:txBody>
      </p:sp>
      <p:sp>
        <p:nvSpPr>
          <p:cNvPr id="62" name="Text Placeholder 21">
            <a:extLst>
              <a:ext uri="{FF2B5EF4-FFF2-40B4-BE49-F238E27FC236}">
                <a16:creationId xmlns:a16="http://schemas.microsoft.com/office/drawing/2014/main" id="{82E8161F-E5A8-4484-85FE-AB121773E2F6}"/>
              </a:ext>
            </a:extLst>
          </p:cNvPr>
          <p:cNvSpPr>
            <a:spLocks noGrp="1"/>
          </p:cNvSpPr>
          <p:nvPr>
            <p:custDataLst>
              <p:tags r:id="rId45"/>
            </p:custDataLst>
          </p:nvPr>
        </p:nvSpPr>
        <p:spPr bwMode="auto">
          <a:xfrm>
            <a:off x="1092200" y="2540000"/>
            <a:ext cx="5508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14400" rtl="0" eaLnBrk="1" fontAlgn="auto" latinLnBrk="0" hangingPunct="1">
              <a:lnSpc>
                <a:spcPct val="100000"/>
              </a:lnSpc>
              <a:spcBef>
                <a:spcPct val="0"/>
              </a:spcBef>
              <a:spcAft>
                <a:spcPct val="0"/>
              </a:spcAft>
              <a:buClrTx/>
              <a:buSzPct val="100000"/>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rPr>
              <a:t>Task 2</a:t>
            </a:r>
          </a:p>
        </p:txBody>
      </p:sp>
      <p:sp>
        <p:nvSpPr>
          <p:cNvPr id="61" name="Text Placeholder 21">
            <a:extLst>
              <a:ext uri="{FF2B5EF4-FFF2-40B4-BE49-F238E27FC236}">
                <a16:creationId xmlns:a16="http://schemas.microsoft.com/office/drawing/2014/main" id="{CC776109-BE60-44E8-8642-FED9BE811C51}"/>
              </a:ext>
            </a:extLst>
          </p:cNvPr>
          <p:cNvSpPr>
            <a:spLocks noGrp="1"/>
          </p:cNvSpPr>
          <p:nvPr>
            <p:custDataLst>
              <p:tags r:id="rId46"/>
            </p:custDataLst>
          </p:nvPr>
        </p:nvSpPr>
        <p:spPr bwMode="auto">
          <a:xfrm>
            <a:off x="1092200" y="3019425"/>
            <a:ext cx="35560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14400" rtl="0" eaLnBrk="1" fontAlgn="auto" latinLnBrk="0" hangingPunct="1">
              <a:lnSpc>
                <a:spcPct val="100000"/>
              </a:lnSpc>
              <a:spcBef>
                <a:spcPct val="0"/>
              </a:spcBef>
              <a:spcAft>
                <a:spcPct val="0"/>
              </a:spcAft>
              <a:buClrTx/>
              <a:buSzPct val="100000"/>
              <a:buFont typeface="Arial" panose="020B0604020202020204" pitchFamily="34" charset="0"/>
              <a:buNone/>
              <a:tabLst/>
              <a:defRPr/>
            </a:pPr>
            <a:r>
              <a:rPr kumimoji="0" lang="en-US" sz="10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sym typeface="Arial" panose="020B0604020202020204" pitchFamily="34" charset="0"/>
              </a:rPr>
              <a:t>…</a:t>
            </a:r>
          </a:p>
        </p:txBody>
      </p:sp>
      <p:graphicFrame>
        <p:nvGraphicFramePr>
          <p:cNvPr id="121" name="Chart 120">
            <a:extLst>
              <a:ext uri="{FF2B5EF4-FFF2-40B4-BE49-F238E27FC236}">
                <a16:creationId xmlns:a16="http://schemas.microsoft.com/office/drawing/2014/main" id="{E4B81F58-8607-4D80-8B3B-D74FB35578DD}"/>
              </a:ext>
            </a:extLst>
          </p:cNvPr>
          <p:cNvGraphicFramePr/>
          <p:nvPr>
            <p:custDataLst>
              <p:tags r:id="rId47"/>
            </p:custDataLst>
          </p:nvPr>
        </p:nvGraphicFramePr>
        <p:xfrm>
          <a:off x="1992313" y="4413250"/>
          <a:ext cx="2819400" cy="1839913"/>
        </p:xfrm>
        <a:graphic>
          <a:graphicData uri="http://schemas.openxmlformats.org/drawingml/2006/chart">
            <c:chart xmlns:c="http://schemas.openxmlformats.org/drawingml/2006/chart" xmlns:r="http://schemas.openxmlformats.org/officeDocument/2006/relationships" r:id="rId64"/>
          </a:graphicData>
        </a:graphic>
      </p:graphicFrame>
      <p:sp>
        <p:nvSpPr>
          <p:cNvPr id="73" name="Text Placeholder 5">
            <a:extLst>
              <a:ext uri="{FF2B5EF4-FFF2-40B4-BE49-F238E27FC236}">
                <a16:creationId xmlns:a16="http://schemas.microsoft.com/office/drawing/2014/main" id="{BFF5A8E6-596E-442E-9BE3-4BA83A2CF4BC}"/>
              </a:ext>
            </a:extLst>
          </p:cNvPr>
          <p:cNvSpPr>
            <a:spLocks noGrp="1"/>
          </p:cNvSpPr>
          <p:nvPr>
            <p:custDataLst>
              <p:tags r:id="rId48"/>
            </p:custDataLst>
          </p:nvPr>
        </p:nvSpPr>
        <p:spPr bwMode="auto">
          <a:xfrm>
            <a:off x="977900" y="5256213"/>
            <a:ext cx="10112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r>
              <a:rPr lang="en-US" altLang="en-US" sz="1000" dirty="0">
                <a:solidFill>
                  <a:srgbClr val="000000"/>
                </a:solidFill>
              </a:rPr>
              <a:t>Initiative Control 3</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endParaRPr>
          </a:p>
        </p:txBody>
      </p:sp>
      <p:sp>
        <p:nvSpPr>
          <p:cNvPr id="70" name="Text Placeholder 1">
            <a:extLst>
              <a:ext uri="{FF2B5EF4-FFF2-40B4-BE49-F238E27FC236}">
                <a16:creationId xmlns:a16="http://schemas.microsoft.com/office/drawing/2014/main" id="{9509139F-25B4-49C3-8C1A-14E3CFDDB694}"/>
              </a:ext>
            </a:extLst>
          </p:cNvPr>
          <p:cNvSpPr>
            <a:spLocks noGrp="1"/>
          </p:cNvSpPr>
          <p:nvPr>
            <p:custDataLst>
              <p:tags r:id="rId49"/>
            </p:custDataLst>
          </p:nvPr>
        </p:nvSpPr>
        <p:spPr bwMode="auto">
          <a:xfrm>
            <a:off x="977900" y="4586288"/>
            <a:ext cx="10112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r>
              <a:rPr lang="en-US" altLang="en-US" sz="1000" dirty="0">
                <a:solidFill>
                  <a:srgbClr val="000000"/>
                </a:solidFill>
              </a:rPr>
              <a:t>Initiative Control 1</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endParaRPr>
          </a:p>
        </p:txBody>
      </p:sp>
      <p:sp>
        <p:nvSpPr>
          <p:cNvPr id="72" name="Text Placeholder 4">
            <a:extLst>
              <a:ext uri="{FF2B5EF4-FFF2-40B4-BE49-F238E27FC236}">
                <a16:creationId xmlns:a16="http://schemas.microsoft.com/office/drawing/2014/main" id="{AE2EC478-41B6-4B24-9AF5-3FF1A74EA2C1}"/>
              </a:ext>
            </a:extLst>
          </p:cNvPr>
          <p:cNvSpPr>
            <a:spLocks noGrp="1"/>
          </p:cNvSpPr>
          <p:nvPr>
            <p:custDataLst>
              <p:tags r:id="rId50"/>
            </p:custDataLst>
          </p:nvPr>
        </p:nvSpPr>
        <p:spPr bwMode="auto">
          <a:xfrm>
            <a:off x="977900" y="4921250"/>
            <a:ext cx="10112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r>
              <a:rPr lang="en-US" altLang="en-US" sz="1000" dirty="0">
                <a:solidFill>
                  <a:srgbClr val="000000"/>
                </a:solidFill>
              </a:rPr>
              <a:t>Initiative Control 2</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endParaRPr>
          </a:p>
        </p:txBody>
      </p:sp>
      <p:sp>
        <p:nvSpPr>
          <p:cNvPr id="71" name="Text Placeholder 13">
            <a:extLst>
              <a:ext uri="{FF2B5EF4-FFF2-40B4-BE49-F238E27FC236}">
                <a16:creationId xmlns:a16="http://schemas.microsoft.com/office/drawing/2014/main" id="{A9EA12FE-3B12-4207-9C0C-BC0189E39D7F}"/>
              </a:ext>
            </a:extLst>
          </p:cNvPr>
          <p:cNvSpPr>
            <a:spLocks noGrp="1"/>
          </p:cNvSpPr>
          <p:nvPr>
            <p:custDataLst>
              <p:tags r:id="rId51"/>
            </p:custDataLst>
          </p:nvPr>
        </p:nvSpPr>
        <p:spPr bwMode="auto">
          <a:xfrm>
            <a:off x="977900" y="5591175"/>
            <a:ext cx="10112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r>
              <a:rPr lang="en-US" altLang="en-US" sz="1000" dirty="0">
                <a:solidFill>
                  <a:srgbClr val="000000"/>
                </a:solidFill>
              </a:rPr>
              <a:t>Initiative Control 4</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endParaRPr>
          </a:p>
        </p:txBody>
      </p:sp>
      <p:sp>
        <p:nvSpPr>
          <p:cNvPr id="74" name="Text Placeholder 14">
            <a:extLst>
              <a:ext uri="{FF2B5EF4-FFF2-40B4-BE49-F238E27FC236}">
                <a16:creationId xmlns:a16="http://schemas.microsoft.com/office/drawing/2014/main" id="{241B0149-A7CC-4C82-ADC3-13D6D21AE34A}"/>
              </a:ext>
            </a:extLst>
          </p:cNvPr>
          <p:cNvSpPr>
            <a:spLocks noGrp="1"/>
          </p:cNvSpPr>
          <p:nvPr>
            <p:custDataLst>
              <p:tags r:id="rId52"/>
            </p:custDataLst>
          </p:nvPr>
        </p:nvSpPr>
        <p:spPr bwMode="auto">
          <a:xfrm>
            <a:off x="977900" y="5926138"/>
            <a:ext cx="10112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0"/>
              </a:spcBef>
              <a:spcAft>
                <a:spcPct val="0"/>
              </a:spcAft>
              <a:buClrTx/>
              <a:buSzPct val="100000"/>
              <a:buFont typeface="Wingdings" panose="05000000000000000000" pitchFamily="2" charset="2"/>
              <a:buNone/>
              <a:tabLst/>
              <a:defRPr/>
            </a:pPr>
            <a:r>
              <a:rPr lang="en-US" altLang="en-US" sz="1000" dirty="0">
                <a:solidFill>
                  <a:srgbClr val="000000"/>
                </a:solidFill>
              </a:rPr>
              <a:t>Initiative Control 5</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sym typeface="+mn-lt"/>
            </a:endParaRPr>
          </a:p>
        </p:txBody>
      </p:sp>
      <p:sp>
        <p:nvSpPr>
          <p:cNvPr id="77" name="Rectangle 76">
            <a:extLst>
              <a:ext uri="{FF2B5EF4-FFF2-40B4-BE49-F238E27FC236}">
                <a16:creationId xmlns:a16="http://schemas.microsoft.com/office/drawing/2014/main" id="{EF03FA34-8D4D-4844-A622-6A535CD7A5E6}"/>
              </a:ext>
            </a:extLst>
          </p:cNvPr>
          <p:cNvSpPr/>
          <p:nvPr>
            <p:custDataLst>
              <p:tags r:id="rId53"/>
            </p:custDataLst>
          </p:nvPr>
        </p:nvSpPr>
        <p:spPr bwMode="auto">
          <a:xfrm>
            <a:off x="4852988" y="4216400"/>
            <a:ext cx="142875" cy="106363"/>
          </a:xfrm>
          <a:prstGeom prst="rect">
            <a:avLst/>
          </a:prstGeom>
          <a:solidFill>
            <a:srgbClr val="5F8B2D"/>
          </a:solidFill>
          <a:ln w="9525" algn="ctr">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C62D77E7-7B19-408E-9C68-22DCFF04907B}"/>
              </a:ext>
            </a:extLst>
          </p:cNvPr>
          <p:cNvSpPr/>
          <p:nvPr>
            <p:custDataLst>
              <p:tags r:id="rId54"/>
            </p:custDataLst>
          </p:nvPr>
        </p:nvSpPr>
        <p:spPr bwMode="auto">
          <a:xfrm>
            <a:off x="4852988" y="4562475"/>
            <a:ext cx="142875" cy="106363"/>
          </a:xfrm>
          <a:prstGeom prst="rect">
            <a:avLst/>
          </a:prstGeom>
          <a:solidFill>
            <a:srgbClr val="B0E06E"/>
          </a:solidFill>
          <a:ln w="9525" algn="ctr">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D54733F4-E883-4DB2-89A6-26365386010E}"/>
              </a:ext>
            </a:extLst>
          </p:cNvPr>
          <p:cNvSpPr/>
          <p:nvPr>
            <p:custDataLst>
              <p:tags r:id="rId55"/>
            </p:custDataLst>
          </p:nvPr>
        </p:nvSpPr>
        <p:spPr bwMode="auto">
          <a:xfrm>
            <a:off x="4852988" y="4389438"/>
            <a:ext cx="142875" cy="106363"/>
          </a:xfrm>
          <a:prstGeom prst="rect">
            <a:avLst/>
          </a:prstGeom>
          <a:solidFill>
            <a:srgbClr val="7DB934"/>
          </a:solidFill>
          <a:ln w="9525" algn="ctr">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8476BBE-DEDF-48EC-AD1A-05A21FDFB25D}"/>
              </a:ext>
            </a:extLst>
          </p:cNvPr>
          <p:cNvSpPr/>
          <p:nvPr>
            <p:custDataLst>
              <p:tags r:id="rId56"/>
            </p:custDataLst>
          </p:nvPr>
        </p:nvSpPr>
        <p:spPr bwMode="auto">
          <a:xfrm>
            <a:off x="4852988" y="4735513"/>
            <a:ext cx="142875" cy="106363"/>
          </a:xfrm>
          <a:prstGeom prst="rect">
            <a:avLst/>
          </a:prstGeom>
          <a:solidFill>
            <a:srgbClr val="DAF1A9"/>
          </a:solidFill>
          <a:ln w="9525" algn="ctr">
            <a:solidFill>
              <a:schemeClr val="bg1"/>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9" name="Text Placeholder 20">
            <a:extLst>
              <a:ext uri="{FF2B5EF4-FFF2-40B4-BE49-F238E27FC236}">
                <a16:creationId xmlns:a16="http://schemas.microsoft.com/office/drawing/2014/main" id="{C60758A1-7932-4A37-92EA-5F6E92921413}"/>
              </a:ext>
            </a:extLst>
          </p:cNvPr>
          <p:cNvSpPr>
            <a:spLocks noGrp="1"/>
          </p:cNvSpPr>
          <p:nvPr>
            <p:custDataLst>
              <p:tags r:id="rId57"/>
            </p:custDataLst>
          </p:nvPr>
        </p:nvSpPr>
        <p:spPr bwMode="auto">
          <a:xfrm>
            <a:off x="5046663" y="4211638"/>
            <a:ext cx="1365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ct val="0"/>
              </a:spcBef>
              <a:spcAft>
                <a:spcPct val="0"/>
              </a:spcAft>
              <a:buNone/>
              <a:defRPr/>
            </a:pPr>
            <a:fld id="{F15CF7D3-C32C-41D2-81DA-F51E5BA60091}" type="datetime'''''''''''''''''''''''''''''''''''''''Q''''''''''''1'">
              <a:rPr lang="en-US" altLang="en-US" sz="800" smtClean="0">
                <a:solidFill>
                  <a:srgbClr val="000000"/>
                </a:solidFill>
                <a:cs typeface="+mn-cs"/>
              </a:rPr>
              <a:pPr marL="0" lvl="0" indent="0">
                <a:spcBef>
                  <a:spcPct val="0"/>
                </a:spcBef>
                <a:spcAft>
                  <a:spcPct val="0"/>
                </a:spcAft>
                <a:buNone/>
                <a:defRPr/>
              </a:pPr>
              <a:t>Q1</a:t>
            </a:fld>
            <a:endParaRPr kumimoji="0" lang="en-US" sz="800" b="0" i="0" strike="noStrike" kern="1200" cap="none" spc="0" normalizeH="0" baseline="0" noProof="0" dirty="0">
              <a:ln>
                <a:noFill/>
              </a:ln>
              <a:solidFill>
                <a:srgbClr val="000000"/>
              </a:solidFill>
              <a:effectLst/>
              <a:uLnTx/>
              <a:uFillTx/>
              <a:cs typeface="+mn-cs"/>
              <a:sym typeface="Arial" panose="020B0604020202020204" pitchFamily="34" charset="0"/>
            </a:endParaRPr>
          </a:p>
        </p:txBody>
      </p:sp>
      <p:sp>
        <p:nvSpPr>
          <p:cNvPr id="80" name="Text Placeholder 25">
            <a:extLst>
              <a:ext uri="{FF2B5EF4-FFF2-40B4-BE49-F238E27FC236}">
                <a16:creationId xmlns:a16="http://schemas.microsoft.com/office/drawing/2014/main" id="{E4C2EC01-1816-4C38-936C-D191751C6489}"/>
              </a:ext>
            </a:extLst>
          </p:cNvPr>
          <p:cNvSpPr>
            <a:spLocks noGrp="1"/>
          </p:cNvSpPr>
          <p:nvPr>
            <p:custDataLst>
              <p:tags r:id="rId58"/>
            </p:custDataLst>
          </p:nvPr>
        </p:nvSpPr>
        <p:spPr bwMode="auto">
          <a:xfrm>
            <a:off x="5046663" y="4730750"/>
            <a:ext cx="1365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ct val="0"/>
              </a:spcBef>
              <a:spcAft>
                <a:spcPct val="0"/>
              </a:spcAft>
              <a:buNone/>
              <a:defRPr/>
            </a:pPr>
            <a:fld id="{A26A3E47-21DA-4C1C-8166-3DD5AD191A3E}" type="datetime'''''''''Q''''''''''''4'''''''''''''''''">
              <a:rPr lang="en-US" altLang="en-US" sz="800" smtClean="0">
                <a:solidFill>
                  <a:srgbClr val="000000"/>
                </a:solidFill>
                <a:cs typeface="+mn-cs"/>
              </a:rPr>
              <a:pPr marL="0" lvl="0" indent="0">
                <a:spcBef>
                  <a:spcPct val="0"/>
                </a:spcBef>
                <a:spcAft>
                  <a:spcPct val="0"/>
                </a:spcAft>
                <a:buNone/>
                <a:defRPr/>
              </a:pPr>
              <a:t>Q4</a:t>
            </a:fld>
            <a:endParaRPr kumimoji="0" lang="en-US" sz="800" b="0" i="0" strike="noStrike" kern="1200" cap="none" spc="0" normalizeH="0" baseline="0" noProof="0" dirty="0">
              <a:ln>
                <a:noFill/>
              </a:ln>
              <a:solidFill>
                <a:srgbClr val="000000"/>
              </a:solidFill>
              <a:effectLst/>
              <a:uLnTx/>
              <a:uFillTx/>
              <a:cs typeface="+mn-cs"/>
              <a:sym typeface="Arial" panose="020B0604020202020204" pitchFamily="34" charset="0"/>
            </a:endParaRPr>
          </a:p>
        </p:txBody>
      </p:sp>
      <p:sp>
        <p:nvSpPr>
          <p:cNvPr id="81" name="Text Placeholder 21">
            <a:extLst>
              <a:ext uri="{FF2B5EF4-FFF2-40B4-BE49-F238E27FC236}">
                <a16:creationId xmlns:a16="http://schemas.microsoft.com/office/drawing/2014/main" id="{8A90C41B-1EF2-4DE6-A0E7-28BD47734A00}"/>
              </a:ext>
            </a:extLst>
          </p:cNvPr>
          <p:cNvSpPr>
            <a:spLocks noGrp="1"/>
          </p:cNvSpPr>
          <p:nvPr>
            <p:custDataLst>
              <p:tags r:id="rId59"/>
            </p:custDataLst>
          </p:nvPr>
        </p:nvSpPr>
        <p:spPr bwMode="auto">
          <a:xfrm>
            <a:off x="5046663" y="4384675"/>
            <a:ext cx="1365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ct val="0"/>
              </a:spcBef>
              <a:spcAft>
                <a:spcPct val="0"/>
              </a:spcAft>
              <a:buNone/>
              <a:defRPr/>
            </a:pPr>
            <a:fld id="{A0395AD3-E428-46DD-A013-B4A803D893FD}" type="datetime'''''''''Q''''''''''''''''''''''''''2'">
              <a:rPr lang="en-US" altLang="en-US" sz="800" smtClean="0">
                <a:solidFill>
                  <a:srgbClr val="000000"/>
                </a:solidFill>
                <a:cs typeface="+mn-cs"/>
              </a:rPr>
              <a:pPr marL="0" lvl="0" indent="0">
                <a:spcBef>
                  <a:spcPct val="0"/>
                </a:spcBef>
                <a:spcAft>
                  <a:spcPct val="0"/>
                </a:spcAft>
                <a:buNone/>
                <a:defRPr/>
              </a:pPr>
              <a:t>Q2</a:t>
            </a:fld>
            <a:endParaRPr kumimoji="0" lang="en-US" sz="800" b="0" i="0" strike="noStrike" kern="1200" cap="none" spc="0" normalizeH="0" baseline="0" noProof="0" dirty="0">
              <a:ln>
                <a:noFill/>
              </a:ln>
              <a:solidFill>
                <a:srgbClr val="000000"/>
              </a:solidFill>
              <a:effectLst/>
              <a:uLnTx/>
              <a:uFillTx/>
              <a:cs typeface="+mn-cs"/>
              <a:sym typeface="Arial" panose="020B0604020202020204" pitchFamily="34" charset="0"/>
            </a:endParaRPr>
          </a:p>
        </p:txBody>
      </p:sp>
      <p:sp>
        <p:nvSpPr>
          <p:cNvPr id="82" name="Text Placeholder 22">
            <a:extLst>
              <a:ext uri="{FF2B5EF4-FFF2-40B4-BE49-F238E27FC236}">
                <a16:creationId xmlns:a16="http://schemas.microsoft.com/office/drawing/2014/main" id="{08DED047-7A83-4D98-ABFB-F9CC5322CFE1}"/>
              </a:ext>
            </a:extLst>
          </p:cNvPr>
          <p:cNvSpPr>
            <a:spLocks noGrp="1"/>
          </p:cNvSpPr>
          <p:nvPr>
            <p:custDataLst>
              <p:tags r:id="rId60"/>
            </p:custDataLst>
          </p:nvPr>
        </p:nvSpPr>
        <p:spPr bwMode="auto">
          <a:xfrm>
            <a:off x="5046663" y="4557713"/>
            <a:ext cx="136525" cy="1222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ctr" anchorCtr="0">
            <a:noAutofit/>
          </a:bodyPr>
          <a:lstStyle>
            <a:lvl1pPr marL="228600" indent="-165100" algn="l" defTabSz="9144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ct val="0"/>
              </a:spcBef>
              <a:spcAft>
                <a:spcPct val="0"/>
              </a:spcAft>
              <a:buNone/>
              <a:defRPr/>
            </a:pPr>
            <a:fld id="{C475432E-62F5-491E-A036-EDA05852835D}" type="datetime'''''''Q''''''''''''''''''''''''3'''">
              <a:rPr lang="en-US" altLang="en-US" sz="800" smtClean="0">
                <a:solidFill>
                  <a:srgbClr val="000000"/>
                </a:solidFill>
                <a:cs typeface="+mn-cs"/>
              </a:rPr>
              <a:pPr marL="0" lvl="0" indent="0">
                <a:spcBef>
                  <a:spcPct val="0"/>
                </a:spcBef>
                <a:spcAft>
                  <a:spcPct val="0"/>
                </a:spcAft>
                <a:buNone/>
                <a:defRPr/>
              </a:pPr>
              <a:t>Q3</a:t>
            </a:fld>
            <a:endParaRPr kumimoji="0" lang="en-US" sz="800" b="0" i="0" strike="noStrike" kern="1200" cap="none" spc="0" normalizeH="0" baseline="0" noProof="0" dirty="0">
              <a:ln>
                <a:noFill/>
              </a:ln>
              <a:solidFill>
                <a:srgbClr val="000000"/>
              </a:solidFill>
              <a:effectLst/>
              <a:uLnTx/>
              <a:uFillTx/>
              <a:cs typeface="+mn-cs"/>
              <a:sym typeface="Arial" panose="020B0604020202020204" pitchFamily="34" charset="0"/>
            </a:endParaRPr>
          </a:p>
        </p:txBody>
      </p:sp>
      <p:sp>
        <p:nvSpPr>
          <p:cNvPr id="83" name="Rectangle 82">
            <a:extLst>
              <a:ext uri="{FF2B5EF4-FFF2-40B4-BE49-F238E27FC236}">
                <a16:creationId xmlns:a16="http://schemas.microsoft.com/office/drawing/2014/main" id="{DAB16827-A7BC-4424-B9EE-722623171F95}"/>
              </a:ext>
            </a:extLst>
          </p:cNvPr>
          <p:cNvSpPr/>
          <p:nvPr/>
        </p:nvSpPr>
        <p:spPr bwMode="auto">
          <a:xfrm>
            <a:off x="2090401" y="1433741"/>
            <a:ext cx="2631618" cy="215444"/>
          </a:xfrm>
          <a:prstGeom prst="rect">
            <a:avLst/>
          </a:prstGeom>
          <a:solidFill>
            <a:srgbClr val="FFFFFF"/>
          </a:solidFill>
        </p:spPr>
        <p:txBody>
          <a:bodyPr vert="horz" wrap="non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Initiative Implementation Template</a:t>
            </a:r>
            <a:endPar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357FCD69-97EE-4FC6-B8E3-4FCEBDDBB2D5}"/>
              </a:ext>
            </a:extLst>
          </p:cNvPr>
          <p:cNvSpPr/>
          <p:nvPr/>
        </p:nvSpPr>
        <p:spPr bwMode="auto">
          <a:xfrm>
            <a:off x="7166167" y="1433741"/>
            <a:ext cx="3235373" cy="215444"/>
          </a:xfrm>
          <a:prstGeom prst="rect">
            <a:avLst/>
          </a:prstGeom>
          <a:solidFill>
            <a:srgbClr val="FFFFFF"/>
          </a:solidFill>
        </p:spPr>
        <p:txBody>
          <a:bodyPr vert="horz" wrap="non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Initiative Process Implementation Template</a:t>
            </a:r>
            <a:endPar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85" name="Straight Connector 84">
            <a:extLst>
              <a:ext uri="{FF2B5EF4-FFF2-40B4-BE49-F238E27FC236}">
                <a16:creationId xmlns:a16="http://schemas.microsoft.com/office/drawing/2014/main" id="{35FA923C-6E70-4267-BC2C-456D0F8FA630}"/>
              </a:ext>
            </a:extLst>
          </p:cNvPr>
          <p:cNvCxnSpPr>
            <a:cxnSpLocks/>
          </p:cNvCxnSpPr>
          <p:nvPr/>
        </p:nvCxnSpPr>
        <p:spPr>
          <a:xfrm>
            <a:off x="6084888" y="1700213"/>
            <a:ext cx="0" cy="4646613"/>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739E7C1-91DA-4759-B042-4BFAC5949816}"/>
              </a:ext>
            </a:extLst>
          </p:cNvPr>
          <p:cNvGrpSpPr/>
          <p:nvPr/>
        </p:nvGrpSpPr>
        <p:grpSpPr>
          <a:xfrm>
            <a:off x="6246212" y="2142810"/>
            <a:ext cx="5152461" cy="3876990"/>
            <a:chOff x="6246212" y="2108993"/>
            <a:chExt cx="5152461" cy="3876990"/>
          </a:xfrm>
        </p:grpSpPr>
        <p:sp>
          <p:nvSpPr>
            <p:cNvPr id="86" name="Rectangle 6">
              <a:extLst>
                <a:ext uri="{FF2B5EF4-FFF2-40B4-BE49-F238E27FC236}">
                  <a16:creationId xmlns:a16="http://schemas.microsoft.com/office/drawing/2014/main" id="{19ACA23C-8B50-4057-B6C5-3272A5C7262D}"/>
                </a:ext>
              </a:extLst>
            </p:cNvPr>
            <p:cNvSpPr>
              <a:spLocks noChangeArrowheads="1"/>
            </p:cNvSpPr>
            <p:nvPr/>
          </p:nvSpPr>
          <p:spPr bwMode="gray">
            <a:xfrm>
              <a:off x="6246212" y="2108993"/>
              <a:ext cx="5152461" cy="3876990"/>
            </a:xfrm>
            <a:prstGeom prst="roundRect">
              <a:avLst>
                <a:gd name="adj" fmla="val 2157"/>
              </a:avLst>
            </a:prstGeom>
            <a:solidFill>
              <a:srgbClr val="DCE6F2"/>
            </a:solidFill>
            <a:ln w="63500" algn="ctr">
              <a:noFill/>
              <a:miter lim="800000"/>
              <a:headEnd/>
              <a:tailEnd/>
            </a:ln>
            <a:effectLst>
              <a:outerShdw blurRad="50800" dist="38100" dir="2700000" algn="tl" rotWithShape="0">
                <a:prstClr val="black">
                  <a:alpha val="40000"/>
                </a:prstClr>
              </a:outerShdw>
            </a:effectLst>
            <a:extLst>
              <a:ext uri="{91240B29-F687-4F45-9708-019B960494DF}">
                <a14:hiddenLine xmlns:a14="http://schemas.microsoft.com/office/drawing/2010/main" w="63500" algn="ctr">
                  <a:solidFill>
                    <a:srgbClr val="FFFFFF"/>
                  </a:solidFill>
                  <a:miter lim="800000"/>
                  <a:headEnd/>
                  <a:tailEnd/>
                </a14:hiddenLine>
              </a:ext>
              <a:ext uri="{AF507438-7753-43e0-B8FC-AC1667EBCBE1}">
                <a14:hiddenEffects xmlns="" xmlns:a14="http://schemas.microsoft.com/office/drawing/2010/main">
                  <a:effectLst>
                    <a:outerShdw dist="35921" dir="2700000" algn="ctr" rotWithShape="0">
                      <a:srgbClr val="000000"/>
                    </a:outerShdw>
                  </a:effectLst>
                </a14:hiddenEffects>
              </a:ext>
            </a:extLst>
          </p:spPr>
          <p:txBody>
            <a:bodyPr lIns="91440" tIns="0" rIns="0" bIns="0" anchor="t" anchorCtr="0"/>
            <a:lstStyle/>
            <a:p>
              <a:pPr algn="ctr" eaLnBrk="0" fontAlgn="base" hangingPunct="0">
                <a:spcBef>
                  <a:spcPct val="0"/>
                </a:spcBef>
                <a:spcAft>
                  <a:spcPct val="0"/>
                </a:spcAft>
                <a:defRPr/>
              </a:pPr>
              <a:r>
                <a:rPr lang="en-US" altLang="en-US" sz="1200" i="1" kern="0" dirty="0">
                  <a:solidFill>
                    <a:srgbClr val="000000"/>
                  </a:solidFill>
                  <a:latin typeface="Calibri" panose="020F0502020204030204"/>
                  <a:cs typeface="Arial" panose="020B0604020202020204" pitchFamily="34" charset="0"/>
                </a:rPr>
                <a:t>Dedicated dashboard to track initiatives implementation</a:t>
              </a:r>
            </a:p>
          </p:txBody>
        </p:sp>
        <p:grpSp>
          <p:nvGrpSpPr>
            <p:cNvPr id="19" name="Group 18">
              <a:extLst>
                <a:ext uri="{FF2B5EF4-FFF2-40B4-BE49-F238E27FC236}">
                  <a16:creationId xmlns:a16="http://schemas.microsoft.com/office/drawing/2014/main" id="{67650ED6-527A-47D7-B5C4-3105B014B908}"/>
                </a:ext>
              </a:extLst>
            </p:cNvPr>
            <p:cNvGrpSpPr/>
            <p:nvPr/>
          </p:nvGrpSpPr>
          <p:grpSpPr>
            <a:xfrm>
              <a:off x="6362847" y="2362200"/>
              <a:ext cx="4919191" cy="3559175"/>
              <a:chOff x="6362847" y="2362200"/>
              <a:chExt cx="4919191" cy="3559175"/>
            </a:xfrm>
          </p:grpSpPr>
          <p:pic>
            <p:nvPicPr>
              <p:cNvPr id="87" name="Picture 86">
                <a:extLst>
                  <a:ext uri="{FF2B5EF4-FFF2-40B4-BE49-F238E27FC236}">
                    <a16:creationId xmlns:a16="http://schemas.microsoft.com/office/drawing/2014/main" id="{6A443FD9-340C-4D19-ADF7-B4672D5A2298}"/>
                  </a:ext>
                </a:extLst>
              </p:cNvPr>
              <p:cNvPicPr>
                <a:picLocks noChangeAspect="1"/>
              </p:cNvPicPr>
              <p:nvPr/>
            </p:nvPicPr>
            <p:blipFill>
              <a:blip r:embed="rId65" cstate="email">
                <a:extLst>
                  <a:ext uri="{28A0092B-C50C-407E-A947-70E740481C1C}">
                    <a14:useLocalDpi xmlns:a14="http://schemas.microsoft.com/office/drawing/2010/main"/>
                  </a:ext>
                </a:extLst>
              </a:blip>
              <a:stretch>
                <a:fillRect/>
              </a:stretch>
            </p:blipFill>
            <p:spPr>
              <a:xfrm>
                <a:off x="6362847" y="2362200"/>
                <a:ext cx="4919191" cy="3559175"/>
              </a:xfrm>
              <a:prstGeom prst="rect">
                <a:avLst/>
              </a:prstGeom>
            </p:spPr>
          </p:pic>
          <p:sp>
            <p:nvSpPr>
              <p:cNvPr id="88" name="Rectangle: Folded Corner 87">
                <a:extLst>
                  <a:ext uri="{FF2B5EF4-FFF2-40B4-BE49-F238E27FC236}">
                    <a16:creationId xmlns:a16="http://schemas.microsoft.com/office/drawing/2014/main" id="{AF5B2F79-C7D6-4E88-A932-85F6494EE3C3}"/>
                  </a:ext>
                </a:extLst>
              </p:cNvPr>
              <p:cNvSpPr/>
              <p:nvPr/>
            </p:nvSpPr>
            <p:spPr>
              <a:xfrm>
                <a:off x="10641954" y="2566458"/>
                <a:ext cx="520246" cy="168275"/>
              </a:xfrm>
              <a:prstGeom prst="foldedCorner">
                <a:avLst>
                  <a:gd name="adj" fmla="val 0"/>
                </a:avLst>
              </a:prstGeom>
              <a:solidFill>
                <a:srgbClr val="DCE6F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Progress</a:t>
                </a:r>
              </a:p>
            </p:txBody>
          </p:sp>
        </p:grpSp>
      </p:grpSp>
      <p:sp>
        <p:nvSpPr>
          <p:cNvPr id="89" name="Footer Placeholder 2">
            <a:extLst>
              <a:ext uri="{FF2B5EF4-FFF2-40B4-BE49-F238E27FC236}">
                <a16:creationId xmlns:a16="http://schemas.microsoft.com/office/drawing/2014/main" id="{F3E61A77-B13D-49E1-943D-4AF3DE581FDB}"/>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92" name="STAMP">
            <a:extLst>
              <a:ext uri="{FF2B5EF4-FFF2-40B4-BE49-F238E27FC236}">
                <a16:creationId xmlns:a16="http://schemas.microsoft.com/office/drawing/2014/main" id="{B2F21064-22BF-4D68-B499-F4CE9515A97B}"/>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102" name="Text Placeholder 3">
            <a:extLst>
              <a:ext uri="{FF2B5EF4-FFF2-40B4-BE49-F238E27FC236}">
                <a16:creationId xmlns:a16="http://schemas.microsoft.com/office/drawing/2014/main" id="{3F9BB793-A9F9-4683-81E4-50C756A1654E}"/>
              </a:ext>
            </a:extLst>
          </p:cNvPr>
          <p:cNvSpPr txBox="1">
            <a:spLocks/>
          </p:cNvSpPr>
          <p:nvPr/>
        </p:nvSpPr>
        <p:spPr>
          <a:xfrm>
            <a:off x="958757" y="4280357"/>
            <a:ext cx="681661" cy="184666"/>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t>Initiative 1</a:t>
            </a:r>
          </a:p>
        </p:txBody>
      </p:sp>
      <p:grpSp>
        <p:nvGrpSpPr>
          <p:cNvPr id="122" name="Group 121">
            <a:extLst>
              <a:ext uri="{FF2B5EF4-FFF2-40B4-BE49-F238E27FC236}">
                <a16:creationId xmlns:a16="http://schemas.microsoft.com/office/drawing/2014/main" id="{8AE0FE49-1BD4-42DC-8EF1-E4F729592E7F}"/>
              </a:ext>
            </a:extLst>
          </p:cNvPr>
          <p:cNvGrpSpPr/>
          <p:nvPr/>
        </p:nvGrpSpPr>
        <p:grpSpPr>
          <a:xfrm>
            <a:off x="1606848" y="44165"/>
            <a:ext cx="6599473" cy="276999"/>
            <a:chOff x="1606848" y="44165"/>
            <a:chExt cx="6599473" cy="276999"/>
          </a:xfrm>
        </p:grpSpPr>
        <p:sp>
          <p:nvSpPr>
            <p:cNvPr id="123" name="Rectangle: Rounded Corners 122">
              <a:extLst>
                <a:ext uri="{FF2B5EF4-FFF2-40B4-BE49-F238E27FC236}">
                  <a16:creationId xmlns:a16="http://schemas.microsoft.com/office/drawing/2014/main" id="{4782DA06-AFFB-478C-BE4A-034DD8BC5F8A}"/>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1.8</a:t>
              </a:r>
            </a:p>
          </p:txBody>
        </p:sp>
        <p:sp>
          <p:nvSpPr>
            <p:cNvPr id="124" name="TextBox 123">
              <a:extLst>
                <a:ext uri="{FF2B5EF4-FFF2-40B4-BE49-F238E27FC236}">
                  <a16:creationId xmlns:a16="http://schemas.microsoft.com/office/drawing/2014/main" id="{7BA82659-D06B-4D12-BB7D-79C06F77687B}"/>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Derive Initiatives and Develop Charters along with Performance Management Metrics </a:t>
              </a:r>
            </a:p>
          </p:txBody>
        </p:sp>
      </p:grpSp>
      <p:sp>
        <p:nvSpPr>
          <p:cNvPr id="107" name="Rectangle 106">
            <a:extLst>
              <a:ext uri="{FF2B5EF4-FFF2-40B4-BE49-F238E27FC236}">
                <a16:creationId xmlns:a16="http://schemas.microsoft.com/office/drawing/2014/main" id="{A0B87257-6DBE-43AA-BE94-D15AF32A2543}"/>
              </a:ext>
            </a:extLst>
          </p:cNvPr>
          <p:cNvSpPr/>
          <p:nvPr/>
        </p:nvSpPr>
        <p:spPr bwMode="auto">
          <a:xfrm>
            <a:off x="1222338" y="68573"/>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6FC2E6C1-25BD-4AA1-A0CD-6CD6642A9375}"/>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9" name="Rectangle 108">
            <a:extLst>
              <a:ext uri="{FF2B5EF4-FFF2-40B4-BE49-F238E27FC236}">
                <a16:creationId xmlns:a16="http://schemas.microsoft.com/office/drawing/2014/main" id="{06239DE3-3B0C-4960-9B19-A6D5BF6AF723}"/>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0" name="Rectangle 109">
            <a:extLst>
              <a:ext uri="{FF2B5EF4-FFF2-40B4-BE49-F238E27FC236}">
                <a16:creationId xmlns:a16="http://schemas.microsoft.com/office/drawing/2014/main" id="{7E19E69E-B050-4477-8366-607F6E7881BE}"/>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0DEF9E78-5BEC-450F-9C13-39DD0334D9AC}"/>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2" name="Rectangle 111">
            <a:extLst>
              <a:ext uri="{FF2B5EF4-FFF2-40B4-BE49-F238E27FC236}">
                <a16:creationId xmlns:a16="http://schemas.microsoft.com/office/drawing/2014/main" id="{8DBCBB66-2A39-44D0-8AB0-9E15D87AEBBC}"/>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3" name="Rectangle 112">
            <a:extLst>
              <a:ext uri="{FF2B5EF4-FFF2-40B4-BE49-F238E27FC236}">
                <a16:creationId xmlns:a16="http://schemas.microsoft.com/office/drawing/2014/main" id="{2892C2DD-031A-4426-9941-6A2339F2BE17}"/>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4" name="Rectangle 113">
            <a:extLst>
              <a:ext uri="{FF2B5EF4-FFF2-40B4-BE49-F238E27FC236}">
                <a16:creationId xmlns:a16="http://schemas.microsoft.com/office/drawing/2014/main" id="{727C99DD-6793-444D-9C70-9B63560DFD98}"/>
              </a:ext>
            </a:extLst>
          </p:cNvPr>
          <p:cNvSpPr/>
          <p:nvPr/>
        </p:nvSpPr>
        <p:spPr bwMode="auto">
          <a:xfrm>
            <a:off x="1118756" y="68607"/>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5" name="Rectangle 114">
            <a:extLst>
              <a:ext uri="{FF2B5EF4-FFF2-40B4-BE49-F238E27FC236}">
                <a16:creationId xmlns:a16="http://schemas.microsoft.com/office/drawing/2014/main" id="{31ADA467-0332-468C-AB0A-F40F7150658E}"/>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6" name="Rectangle 115">
            <a:extLst>
              <a:ext uri="{FF2B5EF4-FFF2-40B4-BE49-F238E27FC236}">
                <a16:creationId xmlns:a16="http://schemas.microsoft.com/office/drawing/2014/main" id="{2682D55B-AA6A-42D3-94BA-7B189BF9E01C}"/>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17" name="Rectangle 116">
            <a:extLst>
              <a:ext uri="{FF2B5EF4-FFF2-40B4-BE49-F238E27FC236}">
                <a16:creationId xmlns:a16="http://schemas.microsoft.com/office/drawing/2014/main" id="{EC3F8019-991A-497E-88C4-2820BFA72496}"/>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8" name="Rectangle 117">
            <a:extLst>
              <a:ext uri="{FF2B5EF4-FFF2-40B4-BE49-F238E27FC236}">
                <a16:creationId xmlns:a16="http://schemas.microsoft.com/office/drawing/2014/main" id="{FDE0DEC9-5B12-4E2E-AE61-2D49FB4CE1A2}"/>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9" name="Rectangle 118">
            <a:extLst>
              <a:ext uri="{FF2B5EF4-FFF2-40B4-BE49-F238E27FC236}">
                <a16:creationId xmlns:a16="http://schemas.microsoft.com/office/drawing/2014/main" id="{43CD5354-ABC4-4136-859A-553225E1BBA4}"/>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0" name="Rectangle 119">
            <a:extLst>
              <a:ext uri="{FF2B5EF4-FFF2-40B4-BE49-F238E27FC236}">
                <a16:creationId xmlns:a16="http://schemas.microsoft.com/office/drawing/2014/main" id="{38194EC2-8359-4D70-8CA8-47DBF4A6244C}"/>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5" name="Rectangle 124">
            <a:extLst>
              <a:ext uri="{FF2B5EF4-FFF2-40B4-BE49-F238E27FC236}">
                <a16:creationId xmlns:a16="http://schemas.microsoft.com/office/drawing/2014/main" id="{A197B6A4-C458-4320-AC8A-DB8FB59211C2}"/>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2237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2446697887"/>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In Step 1.9, we will define and prioritize OXAGON’s cybersecurity initiatives and accordingly develop a 3-year implementation roadmap</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212119" y="1112624"/>
            <a:ext cx="3767763" cy="430887"/>
          </a:xfrm>
        </p:spPr>
        <p:txBody>
          <a:bodyPr/>
          <a:lstStyle/>
          <a:p>
            <a:pPr eaLnBrk="0" fontAlgn="base" hangingPunct="0"/>
            <a:r>
              <a:rPr lang="en-US" dirty="0"/>
              <a:t>Step 1.9: </a:t>
            </a:r>
            <a:r>
              <a:rPr lang="en-US" sz="1400" dirty="0"/>
              <a:t>Define 3-year Implementation Roadmap</a:t>
            </a:r>
          </a:p>
          <a:p>
            <a:pPr algn="ctr" eaLnBrk="0" fontAlgn="base" hangingPunct="0"/>
            <a:endParaRPr lang="en-US" sz="1400" dirty="0"/>
          </a:p>
        </p:txBody>
      </p:sp>
      <p:sp>
        <p:nvSpPr>
          <p:cNvPr id="10" name="Rectangle 9">
            <a:extLst>
              <a:ext uri="{FF2B5EF4-FFF2-40B4-BE49-F238E27FC236}">
                <a16:creationId xmlns:a16="http://schemas.microsoft.com/office/drawing/2014/main" id="{9F05A729-8CF4-4876-8BCC-E635D969FFA6}"/>
              </a:ext>
            </a:extLst>
          </p:cNvPr>
          <p:cNvSpPr/>
          <p:nvPr/>
        </p:nvSpPr>
        <p:spPr>
          <a:xfrm>
            <a:off x="722282" y="1503189"/>
            <a:ext cx="8497917" cy="378593"/>
          </a:xfrm>
          <a:prstGeom prst="rect">
            <a:avLst/>
          </a:prstGeom>
          <a:solidFill>
            <a:srgbClr val="5D7D9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722282" y="1868949"/>
            <a:ext cx="8497917" cy="441966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indent="0">
              <a:lnSpc>
                <a:spcPct val="150000"/>
              </a:lnSpc>
              <a:spcBef>
                <a:spcPts val="600"/>
              </a:spcBef>
              <a:spcAft>
                <a:spcPts val="0"/>
              </a:spcAft>
              <a:buClr>
                <a:srgbClr val="243646"/>
              </a:buClr>
              <a:buFontTx/>
              <a:buNone/>
              <a:defRPr/>
            </a:pPr>
            <a:r>
              <a:rPr lang="en-US" sz="1200" b="1" i="1" kern="0" dirty="0">
                <a:solidFill>
                  <a:srgbClr val="000000"/>
                </a:solidFill>
                <a:latin typeface="Calibri" panose="020F0502020204030204"/>
              </a:rPr>
              <a:t>Develop an Implementation Roadmap</a:t>
            </a:r>
          </a:p>
          <a:p>
            <a:pPr marL="158265" lvl="1" indent="-158265">
              <a:lnSpc>
                <a:spcPct val="150000"/>
              </a:lnSpc>
              <a:spcBef>
                <a:spcPts val="300"/>
              </a:spcBef>
              <a:spcAft>
                <a:spcPts val="0"/>
              </a:spcAft>
              <a:buClr>
                <a:srgbClr val="243646"/>
              </a:buClr>
              <a:buFont typeface="Wingdings" panose="05000000000000000000" pitchFamily="2" charset="2"/>
              <a:buChar char="§"/>
              <a:defRPr/>
            </a:pPr>
            <a:r>
              <a:rPr lang="en-US" sz="1200" kern="0" dirty="0">
                <a:solidFill>
                  <a:srgbClr val="000000"/>
                </a:solidFill>
                <a:latin typeface="Calibri" panose="020F0502020204030204"/>
              </a:rPr>
              <a:t>Prioritize the developed cybersecurity initiatives based on:</a:t>
            </a:r>
          </a:p>
          <a:p>
            <a:pPr marL="347663" lvl="1" indent="-171450">
              <a:lnSpc>
                <a:spcPct val="150000"/>
              </a:lnSpc>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Impact from contribution and criticality to cybersecurity strategy success</a:t>
            </a:r>
          </a:p>
          <a:p>
            <a:pPr marL="347663" lvl="1" indent="-171450">
              <a:lnSpc>
                <a:spcPct val="150000"/>
              </a:lnSpc>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Ease of implementation (i.e., impact on budget, feasibility of securing funding in time with implementation, interdependencies between initiatives, time required to implement initiatives, etc.)</a:t>
            </a:r>
          </a:p>
          <a:p>
            <a:pPr marL="171450" marR="0" lvl="0" indent="-171450" algn="l" defTabSz="914400" rtl="0" eaLnBrk="1" fontAlgn="auto" latinLnBrk="0" hangingPunct="1">
              <a:lnSpc>
                <a:spcPct val="1500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Derive list of quick wins, high priority, and low priority initiatives</a:t>
            </a:r>
          </a:p>
          <a:p>
            <a:pPr marL="171450" marR="0" lvl="0" indent="-171450" algn="l" defTabSz="914400" rtl="0" eaLnBrk="1" fontAlgn="auto" latinLnBrk="0" hangingPunct="1">
              <a:lnSpc>
                <a:spcPct val="1500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Develop an implementation roadmap of initiatives considering major </a:t>
            </a:r>
            <a:r>
              <a:rPr lang="en-US" sz="1200" dirty="0">
                <a:solidFill>
                  <a:srgbClr val="000000"/>
                </a:solidFill>
                <a:latin typeface="Calibri" panose="020F0502020204030204" pitchFamily="34" charset="0"/>
                <a:cs typeface="Arial" panose="020B0604020202020204" pitchFamily="34" charset="0"/>
              </a:rPr>
              <a:t>OXAGON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 milestones, interdependencies with business needs and IT, relevant NEOM restrictions and key milestones (e.g., Founding Board approvals), and priorities that will enable </a:t>
            </a:r>
            <a:r>
              <a:rPr lang="en-US" sz="1200" dirty="0">
                <a:solidFill>
                  <a:srgbClr val="000000"/>
                </a:solidFill>
                <a:latin typeface="Calibri" panose="020F0502020204030204" pitchFamily="34" charset="0"/>
                <a:cs typeface="Arial" panose="020B0604020202020204" pitchFamily="34" charset="0"/>
              </a:rPr>
              <a:t>OXAGON</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 to achieve its target state</a:t>
            </a:r>
          </a:p>
          <a:p>
            <a:pPr marL="171450" marR="0" lvl="0" indent="-171450" algn="l" defTabSz="914400" rtl="0" eaLnBrk="1" fontAlgn="auto" latinLnBrk="0" hangingPunct="1">
              <a:lnSpc>
                <a:spcPct val="1500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Socialize the cybersecurity implementation roadmap with relevant stakeholders and secure stakeholder alignment</a:t>
            </a:r>
          </a:p>
        </p:txBody>
      </p:sp>
      <p:sp>
        <p:nvSpPr>
          <p:cNvPr id="20" name="Rectangle 19">
            <a:extLst>
              <a:ext uri="{FF2B5EF4-FFF2-40B4-BE49-F238E27FC236}">
                <a16:creationId xmlns:a16="http://schemas.microsoft.com/office/drawing/2014/main" id="{D8DA82B8-2906-44F3-967C-C6FFA4226BC4}"/>
              </a:ext>
            </a:extLst>
          </p:cNvPr>
          <p:cNvSpPr>
            <a:spLocks noChangeArrowheads="1"/>
          </p:cNvSpPr>
          <p:nvPr/>
        </p:nvSpPr>
        <p:spPr bwMode="gray">
          <a:xfrm>
            <a:off x="9348806" y="1503189"/>
            <a:ext cx="2137935" cy="365760"/>
          </a:xfrm>
          <a:prstGeom prst="rect">
            <a:avLst/>
          </a:prstGeom>
          <a:solidFill>
            <a:srgbClr val="5D7D95"/>
          </a:solidFill>
          <a:ln w="19050">
            <a:no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23" name="Rectangle 22">
            <a:extLst>
              <a:ext uri="{FF2B5EF4-FFF2-40B4-BE49-F238E27FC236}">
                <a16:creationId xmlns:a16="http://schemas.microsoft.com/office/drawing/2014/main" id="{6C47C8A8-40FE-4FCB-9667-186D501DCD5E}"/>
              </a:ext>
            </a:extLst>
          </p:cNvPr>
          <p:cNvSpPr>
            <a:spLocks noChangeArrowheads="1"/>
          </p:cNvSpPr>
          <p:nvPr/>
        </p:nvSpPr>
        <p:spPr bwMode="gray">
          <a:xfrm>
            <a:off x="9348806" y="1868949"/>
            <a:ext cx="2137935" cy="1965960"/>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4572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Cybersecurity Requirements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Cybersecurity Vision, Mission, and Strategic Objectives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Cybersecurity Capabilities Benchmarks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Cybersecurity Organization, Governance, and Processes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Booz Allen Security Strategy Framework</a:t>
            </a:r>
          </a:p>
          <a:p>
            <a:pPr marL="0" marR="0" lvl="1" indent="0" algn="l" defTabSz="914400" rtl="0" eaLnBrk="1" fontAlgn="auto" latinLnBrk="0" hangingPunct="1">
              <a:lnSpc>
                <a:spcPct val="100000"/>
              </a:lnSpc>
              <a:spcBef>
                <a:spcPts val="0"/>
              </a:spcBef>
              <a:spcAft>
                <a:spcPts val="200"/>
              </a:spcAft>
              <a:buClr>
                <a:srgbClr val="243646"/>
              </a:buClr>
              <a:buSzTx/>
              <a:buFontTx/>
              <a:buNone/>
              <a:tabLst/>
              <a:defRPr/>
            </a:pP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0C57428-A747-4595-87A2-6C3B1E05BD80}"/>
              </a:ext>
            </a:extLst>
          </p:cNvPr>
          <p:cNvSpPr>
            <a:spLocks noChangeArrowheads="1"/>
          </p:cNvSpPr>
          <p:nvPr/>
        </p:nvSpPr>
        <p:spPr bwMode="gray">
          <a:xfrm>
            <a:off x="9348806" y="3956896"/>
            <a:ext cx="2137935" cy="365760"/>
          </a:xfrm>
          <a:prstGeom prst="rect">
            <a:avLst/>
          </a:prstGeom>
          <a:solidFill>
            <a:srgbClr val="5D7D95"/>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19" name="Rectangle 18">
            <a:extLst>
              <a:ext uri="{FF2B5EF4-FFF2-40B4-BE49-F238E27FC236}">
                <a16:creationId xmlns:a16="http://schemas.microsoft.com/office/drawing/2014/main" id="{9D00BE6A-9210-4BAA-9044-1AB2BCA4AB4A}"/>
              </a:ext>
            </a:extLst>
          </p:cNvPr>
          <p:cNvSpPr>
            <a:spLocks noChangeArrowheads="1"/>
          </p:cNvSpPr>
          <p:nvPr/>
        </p:nvSpPr>
        <p:spPr bwMode="gray">
          <a:xfrm>
            <a:off x="9348806" y="4322656"/>
            <a:ext cx="2137935" cy="1965960"/>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4572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Initiative detailed roadmap to execute OXAGON Cybersecurity Strategy (incl. detailed project charters)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D</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etailed service catalogue of all the Cybersecurity services in which the Cybersecurity function will be providing to OXAGON’s business units</a:t>
            </a:r>
          </a:p>
        </p:txBody>
      </p:sp>
      <p:sp>
        <p:nvSpPr>
          <p:cNvPr id="28" name="Footer Placeholder 2">
            <a:extLst>
              <a:ext uri="{FF2B5EF4-FFF2-40B4-BE49-F238E27FC236}">
                <a16:creationId xmlns:a16="http://schemas.microsoft.com/office/drawing/2014/main" id="{12FEBB5F-CFF5-4DE2-9FBD-9A0CB022BA43}"/>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4" name="Group 3">
            <a:extLst>
              <a:ext uri="{FF2B5EF4-FFF2-40B4-BE49-F238E27FC236}">
                <a16:creationId xmlns:a16="http://schemas.microsoft.com/office/drawing/2014/main" id="{67BCA740-9A9D-41E6-B654-FA967C261833}"/>
              </a:ext>
            </a:extLst>
          </p:cNvPr>
          <p:cNvGrpSpPr/>
          <p:nvPr/>
        </p:nvGrpSpPr>
        <p:grpSpPr>
          <a:xfrm>
            <a:off x="1606848" y="44165"/>
            <a:ext cx="6599473" cy="276999"/>
            <a:chOff x="1606848" y="44165"/>
            <a:chExt cx="6599473" cy="276999"/>
          </a:xfrm>
        </p:grpSpPr>
        <p:sp>
          <p:nvSpPr>
            <p:cNvPr id="48" name="Rectangle: Rounded Corners 47">
              <a:extLst>
                <a:ext uri="{FF2B5EF4-FFF2-40B4-BE49-F238E27FC236}">
                  <a16:creationId xmlns:a16="http://schemas.microsoft.com/office/drawing/2014/main" id="{2DDAF36B-9BC5-4897-AB50-D3A0C7217B38}"/>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1.9</a:t>
              </a:r>
            </a:p>
          </p:txBody>
        </p:sp>
        <p:sp>
          <p:nvSpPr>
            <p:cNvPr id="49" name="TextBox 48">
              <a:extLst>
                <a:ext uri="{FF2B5EF4-FFF2-40B4-BE49-F238E27FC236}">
                  <a16:creationId xmlns:a16="http://schemas.microsoft.com/office/drawing/2014/main" id="{C182F313-8C2F-4735-88E6-6F39A347A8C8}"/>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Define 3-year Implementation Roadmap</a:t>
              </a:r>
            </a:p>
          </p:txBody>
        </p:sp>
      </p:grpSp>
      <p:grpSp>
        <p:nvGrpSpPr>
          <p:cNvPr id="36" name="Group 35">
            <a:extLst>
              <a:ext uri="{FF2B5EF4-FFF2-40B4-BE49-F238E27FC236}">
                <a16:creationId xmlns:a16="http://schemas.microsoft.com/office/drawing/2014/main" id="{56F1A7B6-2E55-482E-BF6A-011BE4913DFD}"/>
              </a:ext>
            </a:extLst>
          </p:cNvPr>
          <p:cNvGrpSpPr/>
          <p:nvPr/>
        </p:nvGrpSpPr>
        <p:grpSpPr>
          <a:xfrm>
            <a:off x="613621" y="68528"/>
            <a:ext cx="782071" cy="229014"/>
            <a:chOff x="613621" y="44482"/>
            <a:chExt cx="782071" cy="277106"/>
          </a:xfrm>
        </p:grpSpPr>
        <p:sp>
          <p:nvSpPr>
            <p:cNvPr id="37" name="Rectangle 36">
              <a:extLst>
                <a:ext uri="{FF2B5EF4-FFF2-40B4-BE49-F238E27FC236}">
                  <a16:creationId xmlns:a16="http://schemas.microsoft.com/office/drawing/2014/main" id="{268F4D23-BD8C-488B-A79C-58E1C3CB37E4}"/>
                </a:ext>
              </a:extLst>
            </p:cNvPr>
            <p:cNvSpPr/>
            <p:nvPr/>
          </p:nvSpPr>
          <p:spPr bwMode="auto">
            <a:xfrm>
              <a:off x="1222795" y="197998"/>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2CF35CCA-7ADA-42B9-93D2-D5067CFE411B}"/>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9" name="Rectangle 38">
              <a:extLst>
                <a:ext uri="{FF2B5EF4-FFF2-40B4-BE49-F238E27FC236}">
                  <a16:creationId xmlns:a16="http://schemas.microsoft.com/office/drawing/2014/main" id="{C998EB46-850C-4E56-84BE-B3C63BFB8281}"/>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0" name="Rectangle 39">
              <a:extLst>
                <a:ext uri="{FF2B5EF4-FFF2-40B4-BE49-F238E27FC236}">
                  <a16:creationId xmlns:a16="http://schemas.microsoft.com/office/drawing/2014/main" id="{E8061339-1854-4146-A999-7EC2EC3236E1}"/>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D1ADE316-66CF-4335-A391-F492E390EBCD}"/>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68630D42-32ED-4FC0-9285-DBE33A25B7E4}"/>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E22AD61D-746A-4DF1-8B2D-A9C90F2DA435}"/>
                </a:ext>
              </a:extLst>
            </p:cNvPr>
            <p:cNvSpPr/>
            <p:nvPr/>
          </p:nvSpPr>
          <p:spPr bwMode="auto">
            <a:xfrm>
              <a:off x="1320091" y="1206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4" name="Rectangle 43">
              <a:extLst>
                <a:ext uri="{FF2B5EF4-FFF2-40B4-BE49-F238E27FC236}">
                  <a16:creationId xmlns:a16="http://schemas.microsoft.com/office/drawing/2014/main" id="{59ED74FB-8313-42FA-9DFF-C739836A7CE2}"/>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B6741E23-AA08-4725-B384-B2F0A147843E}"/>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6" name="Rectangle 45">
              <a:extLst>
                <a:ext uri="{FF2B5EF4-FFF2-40B4-BE49-F238E27FC236}">
                  <a16:creationId xmlns:a16="http://schemas.microsoft.com/office/drawing/2014/main" id="{EC07BF2A-F9C3-4F07-9091-30B952C4E6D7}"/>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7" name="Rectangle 46">
              <a:extLst>
                <a:ext uri="{FF2B5EF4-FFF2-40B4-BE49-F238E27FC236}">
                  <a16:creationId xmlns:a16="http://schemas.microsoft.com/office/drawing/2014/main" id="{674D8D53-6222-41F2-95AD-F95E5BFE07FC}"/>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8175AE6D-ACE9-4ECB-864A-024B15E0BC18}"/>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1" name="Rectangle 50">
              <a:extLst>
                <a:ext uri="{FF2B5EF4-FFF2-40B4-BE49-F238E27FC236}">
                  <a16:creationId xmlns:a16="http://schemas.microsoft.com/office/drawing/2014/main" id="{32550C3E-F99C-4212-9F44-BE5B2F403058}"/>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2" name="Rectangle 51">
              <a:extLst>
                <a:ext uri="{FF2B5EF4-FFF2-40B4-BE49-F238E27FC236}">
                  <a16:creationId xmlns:a16="http://schemas.microsoft.com/office/drawing/2014/main" id="{C5630417-E621-49E5-9D2E-9FB3C1EA3C1F}"/>
                </a:ext>
              </a:extLst>
            </p:cNvPr>
            <p:cNvSpPr/>
            <p:nvPr/>
          </p:nvSpPr>
          <p:spPr bwMode="auto">
            <a:xfrm>
              <a:off x="910887" y="1968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53" name="Rectangle 52">
            <a:extLst>
              <a:ext uri="{FF2B5EF4-FFF2-40B4-BE49-F238E27FC236}">
                <a16:creationId xmlns:a16="http://schemas.microsoft.com/office/drawing/2014/main" id="{845759E7-8E09-4A11-BFEF-D3F28E0AA30F}"/>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3272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Isosceles Triangle 10">
            <a:extLst>
              <a:ext uri="{FF2B5EF4-FFF2-40B4-BE49-F238E27FC236}">
                <a16:creationId xmlns:a16="http://schemas.microsoft.com/office/drawing/2014/main" id="{BD006C60-383D-420B-B0D4-E3CA86E527E6}"/>
              </a:ext>
            </a:extLst>
          </p:cNvPr>
          <p:cNvSpPr/>
          <p:nvPr/>
        </p:nvSpPr>
        <p:spPr>
          <a:xfrm>
            <a:off x="812373" y="3385244"/>
            <a:ext cx="2509651" cy="922232"/>
          </a:xfrm>
          <a:prstGeom prst="triangle">
            <a:avLst>
              <a:gd name="adj" fmla="val 24724"/>
            </a:avLst>
          </a:prstGeom>
          <a:gradFill>
            <a:gsLst>
              <a:gs pos="0">
                <a:schemeClr val="accent1">
                  <a:lumMod val="5000"/>
                  <a:lumOff val="95000"/>
                </a:schemeClr>
              </a:gs>
              <a:gs pos="100000">
                <a:srgbClr val="5D7D94"/>
              </a:gs>
            </a:gsLst>
            <a:lin ang="54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55" name="Graphic 54">
            <a:extLst>
              <a:ext uri="{FF2B5EF4-FFF2-40B4-BE49-F238E27FC236}">
                <a16:creationId xmlns:a16="http://schemas.microsoft.com/office/drawing/2014/main" id="{1DB60917-FEF3-4D33-9B3E-CED86AE00E09}"/>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903" y="2080504"/>
            <a:ext cx="2830897" cy="1896074"/>
          </a:xfrm>
          <a:prstGeom prst="rect">
            <a:avLst/>
          </a:prstGeom>
          <a:effectLst>
            <a:outerShdw blurRad="50800" dist="38100" dir="8100000" algn="tr" rotWithShape="0">
              <a:prstClr val="black">
                <a:alpha val="40000"/>
              </a:prstClr>
            </a:outerShdw>
          </a:effectLst>
        </p:spPr>
      </p:pic>
      <p:pic>
        <p:nvPicPr>
          <p:cNvPr id="10" name="Picture 9">
            <a:extLst>
              <a:ext uri="{FF2B5EF4-FFF2-40B4-BE49-F238E27FC236}">
                <a16:creationId xmlns:a16="http://schemas.microsoft.com/office/drawing/2014/main" id="{A020F234-C566-4D85-A8C7-CC36D3AD39C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91200" y="2276673"/>
            <a:ext cx="5884543" cy="3800677"/>
          </a:xfrm>
          <a:prstGeom prst="rect">
            <a:avLst/>
          </a:prstGeom>
        </p:spPr>
      </p:pic>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Initiatives will be defined and prioritized into a roadmap, and detailed charters will be developed for each initiatives including objectives, key stakeholders, and dependencies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r>
              <a:rPr lang="en-US" dirty="0"/>
              <a:t>Charter Development</a:t>
            </a:r>
          </a:p>
        </p:txBody>
      </p:sp>
      <p:sp>
        <p:nvSpPr>
          <p:cNvPr id="36" name="Rectangle 35">
            <a:extLst>
              <a:ext uri="{FF2B5EF4-FFF2-40B4-BE49-F238E27FC236}">
                <a16:creationId xmlns:a16="http://schemas.microsoft.com/office/drawing/2014/main" id="{F0F445BF-FB52-4992-B5EA-7EDF09504764}"/>
              </a:ext>
            </a:extLst>
          </p:cNvPr>
          <p:cNvSpPr/>
          <p:nvPr/>
        </p:nvSpPr>
        <p:spPr bwMode="auto">
          <a:xfrm>
            <a:off x="8151581" y="1675001"/>
            <a:ext cx="1163780" cy="384721"/>
          </a:xfrm>
          <a:prstGeom prst="rect">
            <a:avLst/>
          </a:prstGeom>
          <a:noFill/>
        </p:spPr>
        <p:txBody>
          <a:bodyPr vert="horz" wrap="none" lIns="0" tIns="0" rIns="0" bIns="0" rtlCol="0" anchor="ctr" anchorCtr="1">
            <a:spAutoFit/>
          </a:bodyPr>
          <a:lstStyle/>
          <a:p>
            <a:pPr algn="ctr">
              <a:defRPr/>
            </a:pPr>
            <a:r>
              <a:rPr lang="en-US" sz="1400" b="1" dirty="0">
                <a:solidFill>
                  <a:srgbClr val="000000"/>
                </a:solidFill>
                <a:latin typeface="Calibri" panose="020F0502020204030204"/>
              </a:rPr>
              <a:t>Roadmap</a:t>
            </a:r>
          </a:p>
          <a:p>
            <a:pPr algn="ctr">
              <a:defRPr/>
            </a:pPr>
            <a:r>
              <a:rPr lang="en-US" sz="1100" i="1" dirty="0"/>
              <a:t>Prioritized Initiatives</a:t>
            </a:r>
          </a:p>
        </p:txBody>
      </p:sp>
      <p:sp>
        <p:nvSpPr>
          <p:cNvPr id="47" name="STAMP">
            <a:extLst>
              <a:ext uri="{FF2B5EF4-FFF2-40B4-BE49-F238E27FC236}">
                <a16:creationId xmlns:a16="http://schemas.microsoft.com/office/drawing/2014/main" id="{7DAB9E94-521E-45C0-878C-51FDC6060B42}"/>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algn="ctr"/>
            <a:r>
              <a:rPr lang="en-US" sz="1200" b="1" dirty="0">
                <a:latin typeface="Calibri" panose="020F0502020204030204" pitchFamily="34" charset="0"/>
              </a:rPr>
              <a:t>CLIENT EXAMPLE</a:t>
            </a:r>
          </a:p>
        </p:txBody>
      </p:sp>
      <p:sp>
        <p:nvSpPr>
          <p:cNvPr id="48" name="STAMP">
            <a:extLst>
              <a:ext uri="{FF2B5EF4-FFF2-40B4-BE49-F238E27FC236}">
                <a16:creationId xmlns:a16="http://schemas.microsoft.com/office/drawing/2014/main" id="{58047AB5-2774-4F5C-97BB-898F418B1BE4}"/>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grpSp>
        <p:nvGrpSpPr>
          <p:cNvPr id="4" name="Group 3">
            <a:extLst>
              <a:ext uri="{FF2B5EF4-FFF2-40B4-BE49-F238E27FC236}">
                <a16:creationId xmlns:a16="http://schemas.microsoft.com/office/drawing/2014/main" id="{22B65D6D-D4F3-4105-ACD4-E0F20A528898}"/>
              </a:ext>
            </a:extLst>
          </p:cNvPr>
          <p:cNvGrpSpPr/>
          <p:nvPr/>
        </p:nvGrpSpPr>
        <p:grpSpPr>
          <a:xfrm>
            <a:off x="3330139" y="1800404"/>
            <a:ext cx="390558" cy="4447996"/>
            <a:chOff x="2770585" y="1800404"/>
            <a:chExt cx="390558" cy="4447996"/>
          </a:xfrm>
        </p:grpSpPr>
        <p:cxnSp>
          <p:nvCxnSpPr>
            <p:cNvPr id="35" name="Straight Connector 34">
              <a:extLst>
                <a:ext uri="{FF2B5EF4-FFF2-40B4-BE49-F238E27FC236}">
                  <a16:creationId xmlns:a16="http://schemas.microsoft.com/office/drawing/2014/main" id="{DF912EBF-475A-4AA1-B941-59EA37E7EE4D}"/>
                </a:ext>
              </a:extLst>
            </p:cNvPr>
            <p:cNvCxnSpPr/>
            <p:nvPr/>
          </p:nvCxnSpPr>
          <p:spPr>
            <a:xfrm>
              <a:off x="2971800" y="1800404"/>
              <a:ext cx="0" cy="444799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13F5A933-2C80-43D4-9FAE-4DB487EB51AF}"/>
                </a:ext>
              </a:extLst>
            </p:cNvPr>
            <p:cNvGrpSpPr/>
            <p:nvPr/>
          </p:nvGrpSpPr>
          <p:grpSpPr>
            <a:xfrm>
              <a:off x="2770585" y="3848877"/>
              <a:ext cx="390558" cy="390558"/>
              <a:chOff x="2770585" y="3848877"/>
              <a:chExt cx="390558" cy="390558"/>
            </a:xfrm>
          </p:grpSpPr>
          <p:sp>
            <p:nvSpPr>
              <p:cNvPr id="40" name="Oval 39">
                <a:extLst>
                  <a:ext uri="{FF2B5EF4-FFF2-40B4-BE49-F238E27FC236}">
                    <a16:creationId xmlns:a16="http://schemas.microsoft.com/office/drawing/2014/main" id="{F4DC5190-D982-45CA-9A94-5DA8BA9DF154}"/>
                  </a:ext>
                </a:extLst>
              </p:cNvPr>
              <p:cNvSpPr/>
              <p:nvPr/>
            </p:nvSpPr>
            <p:spPr>
              <a:xfrm>
                <a:off x="2770585" y="3848877"/>
                <a:ext cx="390558" cy="390558"/>
              </a:xfrm>
              <a:prstGeom prst="ellipse">
                <a:avLst/>
              </a:prstGeom>
              <a:gradFill>
                <a:gsLst>
                  <a:gs pos="0">
                    <a:schemeClr val="accent1">
                      <a:lumMod val="5000"/>
                      <a:lumOff val="95000"/>
                    </a:schemeClr>
                  </a:gs>
                  <a:gs pos="100000">
                    <a:schemeClr val="bg1">
                      <a:lumMod val="75000"/>
                    </a:schemeClr>
                  </a:gs>
                </a:gsLst>
                <a:lin ang="5400000" scaled="1"/>
              </a:gra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1" name="Group 40">
                <a:extLst>
                  <a:ext uri="{FF2B5EF4-FFF2-40B4-BE49-F238E27FC236}">
                    <a16:creationId xmlns:a16="http://schemas.microsoft.com/office/drawing/2014/main" id="{275D30D9-31ED-4FC2-B9B1-A63189DADC51}"/>
                  </a:ext>
                </a:extLst>
              </p:cNvPr>
              <p:cNvGrpSpPr/>
              <p:nvPr/>
            </p:nvGrpSpPr>
            <p:grpSpPr>
              <a:xfrm rot="16200000">
                <a:off x="2848806" y="3952629"/>
                <a:ext cx="309521" cy="183055"/>
                <a:chOff x="2361532" y="2031590"/>
                <a:chExt cx="685800" cy="405591"/>
              </a:xfrm>
            </p:grpSpPr>
            <p:sp>
              <p:nvSpPr>
                <p:cNvPr id="42" name="Isosceles Triangle 41">
                  <a:extLst>
                    <a:ext uri="{FF2B5EF4-FFF2-40B4-BE49-F238E27FC236}">
                      <a16:creationId xmlns:a16="http://schemas.microsoft.com/office/drawing/2014/main" id="{7A294E01-6676-47F0-AAF5-75EE25810268}"/>
                    </a:ext>
                  </a:extLst>
                </p:cNvPr>
                <p:cNvSpPr/>
                <p:nvPr/>
              </p:nvSpPr>
              <p:spPr>
                <a:xfrm rot="10800000">
                  <a:off x="2361532" y="2119716"/>
                  <a:ext cx="685800" cy="317465"/>
                </a:xfrm>
                <a:prstGeom prst="triangl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3" name="Isosceles Triangle 42">
                  <a:extLst>
                    <a:ext uri="{FF2B5EF4-FFF2-40B4-BE49-F238E27FC236}">
                      <a16:creationId xmlns:a16="http://schemas.microsoft.com/office/drawing/2014/main" id="{22554F27-F40E-497F-A05D-F1D072360FDA}"/>
                    </a:ext>
                  </a:extLst>
                </p:cNvPr>
                <p:cNvSpPr/>
                <p:nvPr/>
              </p:nvSpPr>
              <p:spPr>
                <a:xfrm rot="10800000">
                  <a:off x="2432081" y="2031590"/>
                  <a:ext cx="515252" cy="238516"/>
                </a:xfrm>
                <a:prstGeom prst="triangle">
                  <a:avLst/>
                </a:prstGeom>
                <a:solidFill>
                  <a:schemeClr val="bg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grpSp>
        <p:nvGrpSpPr>
          <p:cNvPr id="3" name="Group 2">
            <a:extLst>
              <a:ext uri="{FF2B5EF4-FFF2-40B4-BE49-F238E27FC236}">
                <a16:creationId xmlns:a16="http://schemas.microsoft.com/office/drawing/2014/main" id="{E3829DB5-63F1-4C71-8EFE-574BA5DBEC99}"/>
              </a:ext>
            </a:extLst>
          </p:cNvPr>
          <p:cNvGrpSpPr/>
          <p:nvPr/>
        </p:nvGrpSpPr>
        <p:grpSpPr>
          <a:xfrm>
            <a:off x="5294426" y="1800404"/>
            <a:ext cx="390558" cy="4447996"/>
            <a:chOff x="4919395" y="1800404"/>
            <a:chExt cx="390558" cy="4447996"/>
          </a:xfrm>
        </p:grpSpPr>
        <p:cxnSp>
          <p:nvCxnSpPr>
            <p:cNvPr id="38" name="Straight Connector 37">
              <a:extLst>
                <a:ext uri="{FF2B5EF4-FFF2-40B4-BE49-F238E27FC236}">
                  <a16:creationId xmlns:a16="http://schemas.microsoft.com/office/drawing/2014/main" id="{6198A825-D52B-46AE-BC7C-20DE9BC3D5F4}"/>
                </a:ext>
              </a:extLst>
            </p:cNvPr>
            <p:cNvCxnSpPr/>
            <p:nvPr/>
          </p:nvCxnSpPr>
          <p:spPr>
            <a:xfrm>
              <a:off x="5114674" y="1800404"/>
              <a:ext cx="0" cy="444799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4B9C9C81-C32A-4230-BD89-4E132F6D0096}"/>
                </a:ext>
              </a:extLst>
            </p:cNvPr>
            <p:cNvGrpSpPr/>
            <p:nvPr/>
          </p:nvGrpSpPr>
          <p:grpSpPr>
            <a:xfrm>
              <a:off x="4919395" y="3848877"/>
              <a:ext cx="390558" cy="390558"/>
              <a:chOff x="2770585" y="3848877"/>
              <a:chExt cx="390558" cy="390558"/>
            </a:xfrm>
          </p:grpSpPr>
          <p:sp>
            <p:nvSpPr>
              <p:cNvPr id="46" name="Oval 45">
                <a:extLst>
                  <a:ext uri="{FF2B5EF4-FFF2-40B4-BE49-F238E27FC236}">
                    <a16:creationId xmlns:a16="http://schemas.microsoft.com/office/drawing/2014/main" id="{4D427042-DA51-4A26-9F87-133F41DF15EF}"/>
                  </a:ext>
                </a:extLst>
              </p:cNvPr>
              <p:cNvSpPr/>
              <p:nvPr/>
            </p:nvSpPr>
            <p:spPr>
              <a:xfrm>
                <a:off x="2770585" y="3848877"/>
                <a:ext cx="390558" cy="390558"/>
              </a:xfrm>
              <a:prstGeom prst="ellipse">
                <a:avLst/>
              </a:prstGeom>
              <a:gradFill>
                <a:gsLst>
                  <a:gs pos="0">
                    <a:schemeClr val="accent1">
                      <a:lumMod val="5000"/>
                      <a:lumOff val="95000"/>
                    </a:schemeClr>
                  </a:gs>
                  <a:gs pos="100000">
                    <a:schemeClr val="bg1">
                      <a:lumMod val="75000"/>
                    </a:schemeClr>
                  </a:gs>
                </a:gsLst>
                <a:lin ang="5400000" scaled="1"/>
              </a:gra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49" name="Group 48">
                <a:extLst>
                  <a:ext uri="{FF2B5EF4-FFF2-40B4-BE49-F238E27FC236}">
                    <a16:creationId xmlns:a16="http://schemas.microsoft.com/office/drawing/2014/main" id="{0E68FAAE-6690-4909-90C5-7BC835963365}"/>
                  </a:ext>
                </a:extLst>
              </p:cNvPr>
              <p:cNvGrpSpPr/>
              <p:nvPr/>
            </p:nvGrpSpPr>
            <p:grpSpPr>
              <a:xfrm rot="16200000">
                <a:off x="2848806" y="3952629"/>
                <a:ext cx="309521" cy="183055"/>
                <a:chOff x="2361532" y="2031590"/>
                <a:chExt cx="685800" cy="405591"/>
              </a:xfrm>
            </p:grpSpPr>
            <p:sp>
              <p:nvSpPr>
                <p:cNvPr id="50" name="Isosceles Triangle 49">
                  <a:extLst>
                    <a:ext uri="{FF2B5EF4-FFF2-40B4-BE49-F238E27FC236}">
                      <a16:creationId xmlns:a16="http://schemas.microsoft.com/office/drawing/2014/main" id="{C77517CA-34E5-4823-BEA3-CF0250A64F0A}"/>
                    </a:ext>
                  </a:extLst>
                </p:cNvPr>
                <p:cNvSpPr/>
                <p:nvPr/>
              </p:nvSpPr>
              <p:spPr>
                <a:xfrm rot="10800000">
                  <a:off x="2361532" y="2119716"/>
                  <a:ext cx="685800" cy="317465"/>
                </a:xfrm>
                <a:prstGeom prst="triangle">
                  <a:avLst/>
                </a:prstGeom>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Isosceles Triangle 50">
                  <a:extLst>
                    <a:ext uri="{FF2B5EF4-FFF2-40B4-BE49-F238E27FC236}">
                      <a16:creationId xmlns:a16="http://schemas.microsoft.com/office/drawing/2014/main" id="{A6FF868C-2A49-4B3B-BF0E-0C26AAAB4267}"/>
                    </a:ext>
                  </a:extLst>
                </p:cNvPr>
                <p:cNvSpPr/>
                <p:nvPr/>
              </p:nvSpPr>
              <p:spPr>
                <a:xfrm rot="10800000">
                  <a:off x="2432081" y="2031590"/>
                  <a:ext cx="515252" cy="238516"/>
                </a:xfrm>
                <a:prstGeom prst="triangle">
                  <a:avLst/>
                </a:prstGeom>
                <a:solidFill>
                  <a:schemeClr val="bg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grpSp>
        <p:nvGrpSpPr>
          <p:cNvPr id="8" name="Group 7">
            <a:extLst>
              <a:ext uri="{FF2B5EF4-FFF2-40B4-BE49-F238E27FC236}">
                <a16:creationId xmlns:a16="http://schemas.microsoft.com/office/drawing/2014/main" id="{1C49BC03-CE24-4D39-B658-56D627DE5959}"/>
              </a:ext>
            </a:extLst>
          </p:cNvPr>
          <p:cNvGrpSpPr/>
          <p:nvPr/>
        </p:nvGrpSpPr>
        <p:grpSpPr>
          <a:xfrm>
            <a:off x="3692501" y="2295332"/>
            <a:ext cx="1630121" cy="3396588"/>
            <a:chOff x="3684133" y="2295332"/>
            <a:chExt cx="1630121" cy="3396588"/>
          </a:xfrm>
        </p:grpSpPr>
        <p:grpSp>
          <p:nvGrpSpPr>
            <p:cNvPr id="6" name="Group 5">
              <a:extLst>
                <a:ext uri="{FF2B5EF4-FFF2-40B4-BE49-F238E27FC236}">
                  <a16:creationId xmlns:a16="http://schemas.microsoft.com/office/drawing/2014/main" id="{EB8A31D8-229B-4736-8F2A-D982FA12066E}"/>
                </a:ext>
              </a:extLst>
            </p:cNvPr>
            <p:cNvGrpSpPr/>
            <p:nvPr/>
          </p:nvGrpSpPr>
          <p:grpSpPr>
            <a:xfrm>
              <a:off x="3684133" y="2443651"/>
              <a:ext cx="1630121" cy="3248269"/>
              <a:chOff x="3570291" y="2443651"/>
              <a:chExt cx="1767933" cy="3248269"/>
            </a:xfrm>
          </p:grpSpPr>
          <p:sp>
            <p:nvSpPr>
              <p:cNvPr id="52" name="Rectangle: Rounded Corners 51">
                <a:extLst>
                  <a:ext uri="{FF2B5EF4-FFF2-40B4-BE49-F238E27FC236}">
                    <a16:creationId xmlns:a16="http://schemas.microsoft.com/office/drawing/2014/main" id="{2EE5B6F4-C03C-4434-8A17-4A9B395877FC}"/>
                  </a:ext>
                </a:extLst>
              </p:cNvPr>
              <p:cNvSpPr/>
              <p:nvPr/>
            </p:nvSpPr>
            <p:spPr>
              <a:xfrm>
                <a:off x="3572800" y="2443651"/>
                <a:ext cx="1765424" cy="1384444"/>
              </a:xfrm>
              <a:prstGeom prst="roundRect">
                <a:avLst/>
              </a:prstGeom>
              <a:solidFill>
                <a:schemeClr val="tx2">
                  <a:lumMod val="75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latin typeface="Calibri" panose="020F0502020204030204"/>
                  </a:rPr>
                  <a:t>Define Interdependencies of the Initiatives</a:t>
                </a:r>
              </a:p>
            </p:txBody>
          </p:sp>
          <p:sp>
            <p:nvSpPr>
              <p:cNvPr id="53" name="Rectangle: Rounded Corners 52">
                <a:extLst>
                  <a:ext uri="{FF2B5EF4-FFF2-40B4-BE49-F238E27FC236}">
                    <a16:creationId xmlns:a16="http://schemas.microsoft.com/office/drawing/2014/main" id="{EB0E37F9-A2D4-4E0B-B08A-4B84D255EBE4}"/>
                  </a:ext>
                </a:extLst>
              </p:cNvPr>
              <p:cNvSpPr/>
              <p:nvPr/>
            </p:nvSpPr>
            <p:spPr>
              <a:xfrm>
                <a:off x="3570291" y="4307476"/>
                <a:ext cx="1765424" cy="1384444"/>
              </a:xfrm>
              <a:prstGeom prst="roundRect">
                <a:avLst/>
              </a:prstGeom>
              <a:solidFill>
                <a:schemeClr val="tx2">
                  <a:lumMod val="75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latin typeface="Calibri" panose="020F0502020204030204"/>
                  </a:rPr>
                  <a:t>Prioritize the Initiative Charters </a:t>
                </a:r>
              </a:p>
            </p:txBody>
          </p:sp>
        </p:grpSp>
        <p:sp>
          <p:nvSpPr>
            <p:cNvPr id="7" name="Oval 6">
              <a:extLst>
                <a:ext uri="{FF2B5EF4-FFF2-40B4-BE49-F238E27FC236}">
                  <a16:creationId xmlns:a16="http://schemas.microsoft.com/office/drawing/2014/main" id="{C946AC1C-F664-45DE-9F89-C5F7437C7175}"/>
                </a:ext>
              </a:extLst>
            </p:cNvPr>
            <p:cNvSpPr/>
            <p:nvPr/>
          </p:nvSpPr>
          <p:spPr>
            <a:xfrm>
              <a:off x="4378444" y="2295332"/>
              <a:ext cx="304798" cy="304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1</a:t>
              </a:r>
            </a:p>
          </p:txBody>
        </p:sp>
        <p:sp>
          <p:nvSpPr>
            <p:cNvPr id="54" name="Oval 53">
              <a:extLst>
                <a:ext uri="{FF2B5EF4-FFF2-40B4-BE49-F238E27FC236}">
                  <a16:creationId xmlns:a16="http://schemas.microsoft.com/office/drawing/2014/main" id="{03DF2A71-D212-47DF-B623-B5EF840E3E33}"/>
                </a:ext>
              </a:extLst>
            </p:cNvPr>
            <p:cNvSpPr/>
            <p:nvPr/>
          </p:nvSpPr>
          <p:spPr>
            <a:xfrm>
              <a:off x="4378444" y="4182805"/>
              <a:ext cx="304798" cy="3047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2</a:t>
              </a:r>
            </a:p>
          </p:txBody>
        </p:sp>
      </p:grpSp>
      <p:sp>
        <p:nvSpPr>
          <p:cNvPr id="13" name="Rectangle 12">
            <a:extLst>
              <a:ext uri="{FF2B5EF4-FFF2-40B4-BE49-F238E27FC236}">
                <a16:creationId xmlns:a16="http://schemas.microsoft.com/office/drawing/2014/main" id="{4EC83B64-EB4C-4A3C-B6D5-C176B4B365F2}"/>
              </a:ext>
            </a:extLst>
          </p:cNvPr>
          <p:cNvSpPr/>
          <p:nvPr/>
        </p:nvSpPr>
        <p:spPr>
          <a:xfrm>
            <a:off x="810537" y="4306871"/>
            <a:ext cx="2509650" cy="18852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0" name="Rectangle 69">
            <a:extLst>
              <a:ext uri="{FF2B5EF4-FFF2-40B4-BE49-F238E27FC236}">
                <a16:creationId xmlns:a16="http://schemas.microsoft.com/office/drawing/2014/main" id="{1C222AB9-E6CA-4386-99A1-E19E4F2BA4AA}"/>
              </a:ext>
            </a:extLst>
          </p:cNvPr>
          <p:cNvSpPr/>
          <p:nvPr/>
        </p:nvSpPr>
        <p:spPr bwMode="auto">
          <a:xfrm>
            <a:off x="1533916" y="1675001"/>
            <a:ext cx="775725" cy="384721"/>
          </a:xfrm>
          <a:prstGeom prst="rect">
            <a:avLst/>
          </a:prstGeom>
          <a:noFill/>
        </p:spPr>
        <p:txBody>
          <a:bodyPr vert="horz" wrap="none" lIns="0" tIns="0" rIns="0" bIns="0" rtlCol="0" anchor="ctr" anchorCtr="1">
            <a:spAutoFit/>
          </a:bodyPr>
          <a:lstStyle/>
          <a:p>
            <a:pPr algn="ctr">
              <a:defRPr/>
            </a:pPr>
            <a:r>
              <a:rPr lang="en-US" sz="1400" b="1" dirty="0">
                <a:solidFill>
                  <a:srgbClr val="000000"/>
                </a:solidFill>
                <a:latin typeface="Calibri" panose="020F0502020204030204"/>
              </a:rPr>
              <a:t>Initiatives </a:t>
            </a:r>
          </a:p>
          <a:p>
            <a:pPr algn="ctr">
              <a:defRPr/>
            </a:pPr>
            <a:r>
              <a:rPr lang="en-US" sz="1100" i="1" dirty="0"/>
              <a:t>Charters </a:t>
            </a:r>
          </a:p>
        </p:txBody>
      </p:sp>
      <p:sp>
        <p:nvSpPr>
          <p:cNvPr id="71" name="Rectangle 70">
            <a:extLst>
              <a:ext uri="{FF2B5EF4-FFF2-40B4-BE49-F238E27FC236}">
                <a16:creationId xmlns:a16="http://schemas.microsoft.com/office/drawing/2014/main" id="{F246FA7C-3BE3-4C2E-BECC-D49A2E8B3BFF}"/>
              </a:ext>
            </a:extLst>
          </p:cNvPr>
          <p:cNvSpPr/>
          <p:nvPr/>
        </p:nvSpPr>
        <p:spPr bwMode="auto">
          <a:xfrm>
            <a:off x="3662049" y="1675001"/>
            <a:ext cx="1754327" cy="384721"/>
          </a:xfrm>
          <a:prstGeom prst="rect">
            <a:avLst/>
          </a:prstGeom>
          <a:noFill/>
        </p:spPr>
        <p:txBody>
          <a:bodyPr vert="horz" wrap="none" lIns="0" tIns="0" rIns="0" bIns="0" rtlCol="0" anchor="ctr" anchorCtr="1">
            <a:spAutoFit/>
          </a:bodyPr>
          <a:lstStyle/>
          <a:p>
            <a:pPr algn="ctr">
              <a:defRPr/>
            </a:pPr>
            <a:r>
              <a:rPr lang="en-US" sz="1400" b="1" dirty="0">
                <a:solidFill>
                  <a:srgbClr val="000000"/>
                </a:solidFill>
                <a:latin typeface="Calibri" panose="020F0502020204030204"/>
              </a:rPr>
              <a:t>Roadmap Development</a:t>
            </a:r>
          </a:p>
          <a:p>
            <a:pPr algn="ctr">
              <a:defRPr/>
            </a:pPr>
            <a:r>
              <a:rPr lang="en-US" sz="1100" i="1" dirty="0"/>
              <a:t>Action Required</a:t>
            </a:r>
          </a:p>
        </p:txBody>
      </p:sp>
      <p:sp>
        <p:nvSpPr>
          <p:cNvPr id="72" name="Rectangle: Rounded Corners 71">
            <a:extLst>
              <a:ext uri="{FF2B5EF4-FFF2-40B4-BE49-F238E27FC236}">
                <a16:creationId xmlns:a16="http://schemas.microsoft.com/office/drawing/2014/main" id="{7E2CF4FD-DF98-4291-BB1E-35FB13C87E2C}"/>
              </a:ext>
            </a:extLst>
          </p:cNvPr>
          <p:cNvSpPr/>
          <p:nvPr/>
        </p:nvSpPr>
        <p:spPr>
          <a:xfrm>
            <a:off x="1089772" y="4556632"/>
            <a:ext cx="1931995" cy="347285"/>
          </a:xfrm>
          <a:prstGeom prst="roundRect">
            <a:avLst/>
          </a:prstGeom>
          <a:solidFill>
            <a:schemeClr val="tx2">
              <a:lumMod val="75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latin typeface="Calibri" panose="020F0502020204030204"/>
              </a:rPr>
              <a:t>Risk Management Framework Action Plan</a:t>
            </a:r>
          </a:p>
        </p:txBody>
      </p:sp>
      <p:sp>
        <p:nvSpPr>
          <p:cNvPr id="73" name="Rectangle: Rounded Corners 72">
            <a:extLst>
              <a:ext uri="{FF2B5EF4-FFF2-40B4-BE49-F238E27FC236}">
                <a16:creationId xmlns:a16="http://schemas.microsoft.com/office/drawing/2014/main" id="{66955A39-B9C6-44B6-A547-B643DF39CE62}"/>
              </a:ext>
            </a:extLst>
          </p:cNvPr>
          <p:cNvSpPr/>
          <p:nvPr/>
        </p:nvSpPr>
        <p:spPr>
          <a:xfrm>
            <a:off x="1089772" y="4935173"/>
            <a:ext cx="1931995" cy="347285"/>
          </a:xfrm>
          <a:prstGeom prst="roundRect">
            <a:avLst/>
          </a:prstGeom>
          <a:solidFill>
            <a:schemeClr val="tx2">
              <a:lumMod val="75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latin typeface="Calibri" panose="020F0502020204030204"/>
              </a:rPr>
              <a:t>Cybersecurity Organization &amp; Governance Design</a:t>
            </a:r>
          </a:p>
        </p:txBody>
      </p:sp>
      <p:sp>
        <p:nvSpPr>
          <p:cNvPr id="74" name="Rectangle: Rounded Corners 73">
            <a:extLst>
              <a:ext uri="{FF2B5EF4-FFF2-40B4-BE49-F238E27FC236}">
                <a16:creationId xmlns:a16="http://schemas.microsoft.com/office/drawing/2014/main" id="{0CEEDD9F-07E8-474A-81F5-A3108CBF1E8A}"/>
              </a:ext>
            </a:extLst>
          </p:cNvPr>
          <p:cNvSpPr/>
          <p:nvPr/>
        </p:nvSpPr>
        <p:spPr>
          <a:xfrm>
            <a:off x="1089772" y="5313714"/>
            <a:ext cx="1931995" cy="347285"/>
          </a:xfrm>
          <a:prstGeom prst="roundRect">
            <a:avLst/>
          </a:prstGeom>
          <a:solidFill>
            <a:schemeClr val="tx2">
              <a:lumMod val="75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latin typeface="Calibri" panose="020F0502020204030204"/>
              </a:rPr>
              <a:t>Policies and Control Development </a:t>
            </a:r>
          </a:p>
        </p:txBody>
      </p:sp>
      <p:sp>
        <p:nvSpPr>
          <p:cNvPr id="75" name="Rectangle: Rounded Corners 74">
            <a:extLst>
              <a:ext uri="{FF2B5EF4-FFF2-40B4-BE49-F238E27FC236}">
                <a16:creationId xmlns:a16="http://schemas.microsoft.com/office/drawing/2014/main" id="{23D9633E-EB2C-40DC-9ACB-FBE7DCE4BECC}"/>
              </a:ext>
            </a:extLst>
          </p:cNvPr>
          <p:cNvSpPr/>
          <p:nvPr/>
        </p:nvSpPr>
        <p:spPr>
          <a:xfrm>
            <a:off x="1089772" y="5692256"/>
            <a:ext cx="1931995" cy="347285"/>
          </a:xfrm>
          <a:prstGeom prst="roundRect">
            <a:avLst/>
          </a:prstGeom>
          <a:solidFill>
            <a:schemeClr val="tx2">
              <a:lumMod val="75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200" b="1" dirty="0">
                <a:solidFill>
                  <a:schemeClr val="bg1"/>
                </a:solidFill>
                <a:latin typeface="Calibri" panose="020F0502020204030204"/>
              </a:rPr>
              <a:t>…</a:t>
            </a:r>
            <a:endParaRPr kumimoji="0" lang="en-US" sz="22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nvGrpSpPr>
          <p:cNvPr id="58" name="Group 57">
            <a:extLst>
              <a:ext uri="{FF2B5EF4-FFF2-40B4-BE49-F238E27FC236}">
                <a16:creationId xmlns:a16="http://schemas.microsoft.com/office/drawing/2014/main" id="{87C45FF1-5FEF-4A8A-A4CC-8EFD36C2D415}"/>
              </a:ext>
            </a:extLst>
          </p:cNvPr>
          <p:cNvGrpSpPr/>
          <p:nvPr/>
        </p:nvGrpSpPr>
        <p:grpSpPr>
          <a:xfrm>
            <a:off x="1606848" y="44165"/>
            <a:ext cx="6599473" cy="276999"/>
            <a:chOff x="1606848" y="44165"/>
            <a:chExt cx="6599473" cy="276999"/>
          </a:xfrm>
        </p:grpSpPr>
        <p:sp>
          <p:nvSpPr>
            <p:cNvPr id="59" name="Rectangle: Rounded Corners 58">
              <a:extLst>
                <a:ext uri="{FF2B5EF4-FFF2-40B4-BE49-F238E27FC236}">
                  <a16:creationId xmlns:a16="http://schemas.microsoft.com/office/drawing/2014/main" id="{EDF08D62-42A3-4134-9BE9-7A6137123D98}"/>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1.9</a:t>
              </a:r>
            </a:p>
          </p:txBody>
        </p:sp>
        <p:sp>
          <p:nvSpPr>
            <p:cNvPr id="60" name="TextBox 59">
              <a:extLst>
                <a:ext uri="{FF2B5EF4-FFF2-40B4-BE49-F238E27FC236}">
                  <a16:creationId xmlns:a16="http://schemas.microsoft.com/office/drawing/2014/main" id="{8E7B3A8C-61F9-430D-B038-EC89DB5FE17A}"/>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Define 3-year Implementation Roadmap</a:t>
              </a:r>
            </a:p>
          </p:txBody>
        </p:sp>
      </p:grpSp>
      <p:sp>
        <p:nvSpPr>
          <p:cNvPr id="44" name="Footer Placeholder 2">
            <a:extLst>
              <a:ext uri="{FF2B5EF4-FFF2-40B4-BE49-F238E27FC236}">
                <a16:creationId xmlns:a16="http://schemas.microsoft.com/office/drawing/2014/main" id="{8A75D190-EA03-49B4-B71D-0A78D53AB155}"/>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grpSp>
        <p:nvGrpSpPr>
          <p:cNvPr id="79" name="Group 78">
            <a:extLst>
              <a:ext uri="{FF2B5EF4-FFF2-40B4-BE49-F238E27FC236}">
                <a16:creationId xmlns:a16="http://schemas.microsoft.com/office/drawing/2014/main" id="{6FFA700F-96AB-4E1D-8EAA-18DE2987FD69}"/>
              </a:ext>
            </a:extLst>
          </p:cNvPr>
          <p:cNvGrpSpPr/>
          <p:nvPr/>
        </p:nvGrpSpPr>
        <p:grpSpPr>
          <a:xfrm>
            <a:off x="613621" y="68528"/>
            <a:ext cx="782071" cy="229014"/>
            <a:chOff x="613621" y="44482"/>
            <a:chExt cx="782071" cy="277106"/>
          </a:xfrm>
        </p:grpSpPr>
        <p:sp>
          <p:nvSpPr>
            <p:cNvPr id="80" name="Rectangle 79">
              <a:extLst>
                <a:ext uri="{FF2B5EF4-FFF2-40B4-BE49-F238E27FC236}">
                  <a16:creationId xmlns:a16="http://schemas.microsoft.com/office/drawing/2014/main" id="{098163FA-AFCB-4DD4-A854-EEF390122250}"/>
                </a:ext>
              </a:extLst>
            </p:cNvPr>
            <p:cNvSpPr/>
            <p:nvPr/>
          </p:nvSpPr>
          <p:spPr bwMode="auto">
            <a:xfrm>
              <a:off x="1222795" y="197998"/>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C16E8297-A4E6-42EF-9097-7AA1D82AF612}"/>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2" name="Rectangle 81">
              <a:extLst>
                <a:ext uri="{FF2B5EF4-FFF2-40B4-BE49-F238E27FC236}">
                  <a16:creationId xmlns:a16="http://schemas.microsoft.com/office/drawing/2014/main" id="{53F33B18-B718-442C-AC40-226E6BD3F552}"/>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3" name="Rectangle 82">
              <a:extLst>
                <a:ext uri="{FF2B5EF4-FFF2-40B4-BE49-F238E27FC236}">
                  <a16:creationId xmlns:a16="http://schemas.microsoft.com/office/drawing/2014/main" id="{34A4C72C-FBDA-476B-B808-CF01BDA9CB4C}"/>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A598857A-347C-4FF1-92E1-2B43E087D36A}"/>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5" name="Rectangle 84">
              <a:extLst>
                <a:ext uri="{FF2B5EF4-FFF2-40B4-BE49-F238E27FC236}">
                  <a16:creationId xmlns:a16="http://schemas.microsoft.com/office/drawing/2014/main" id="{949F10F7-6548-465F-BF52-BD350E6E297E}"/>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6" name="Rectangle 85">
              <a:extLst>
                <a:ext uri="{FF2B5EF4-FFF2-40B4-BE49-F238E27FC236}">
                  <a16:creationId xmlns:a16="http://schemas.microsoft.com/office/drawing/2014/main" id="{1C3AEAF1-8C44-4D09-92CF-7E785474E909}"/>
                </a:ext>
              </a:extLst>
            </p:cNvPr>
            <p:cNvSpPr/>
            <p:nvPr/>
          </p:nvSpPr>
          <p:spPr bwMode="auto">
            <a:xfrm>
              <a:off x="1320091" y="1206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7" name="Rectangle 86">
              <a:extLst>
                <a:ext uri="{FF2B5EF4-FFF2-40B4-BE49-F238E27FC236}">
                  <a16:creationId xmlns:a16="http://schemas.microsoft.com/office/drawing/2014/main" id="{28B6D44B-476A-44B2-A53E-4733DDB75A3D}"/>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8" name="Rectangle 87">
              <a:extLst>
                <a:ext uri="{FF2B5EF4-FFF2-40B4-BE49-F238E27FC236}">
                  <a16:creationId xmlns:a16="http://schemas.microsoft.com/office/drawing/2014/main" id="{D671556F-3A9A-4649-9CCE-7288100E9F71}"/>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9" name="Rectangle 88">
              <a:extLst>
                <a:ext uri="{FF2B5EF4-FFF2-40B4-BE49-F238E27FC236}">
                  <a16:creationId xmlns:a16="http://schemas.microsoft.com/office/drawing/2014/main" id="{6ACE8C77-0269-44B1-B826-679FEDC4C48E}"/>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90" name="Rectangle 89">
              <a:extLst>
                <a:ext uri="{FF2B5EF4-FFF2-40B4-BE49-F238E27FC236}">
                  <a16:creationId xmlns:a16="http://schemas.microsoft.com/office/drawing/2014/main" id="{06ACC7BF-D2FE-4134-B8D3-241D4D633B82}"/>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1" name="Rectangle 90">
              <a:extLst>
                <a:ext uri="{FF2B5EF4-FFF2-40B4-BE49-F238E27FC236}">
                  <a16:creationId xmlns:a16="http://schemas.microsoft.com/office/drawing/2014/main" id="{34B25440-AA26-428A-A5E1-A33E19BD08B1}"/>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2" name="Rectangle 91">
              <a:extLst>
                <a:ext uri="{FF2B5EF4-FFF2-40B4-BE49-F238E27FC236}">
                  <a16:creationId xmlns:a16="http://schemas.microsoft.com/office/drawing/2014/main" id="{8B26D927-C157-4922-8842-BD47000FD533}"/>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3" name="Rectangle 92">
              <a:extLst>
                <a:ext uri="{FF2B5EF4-FFF2-40B4-BE49-F238E27FC236}">
                  <a16:creationId xmlns:a16="http://schemas.microsoft.com/office/drawing/2014/main" id="{5633BCBF-E9F7-4BFA-8908-02983302E638}"/>
                </a:ext>
              </a:extLst>
            </p:cNvPr>
            <p:cNvSpPr/>
            <p:nvPr/>
          </p:nvSpPr>
          <p:spPr bwMode="auto">
            <a:xfrm>
              <a:off x="910887" y="1968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94" name="Rectangle 93">
            <a:extLst>
              <a:ext uri="{FF2B5EF4-FFF2-40B4-BE49-F238E27FC236}">
                <a16:creationId xmlns:a16="http://schemas.microsoft.com/office/drawing/2014/main" id="{220D4B8F-907D-4C3C-8894-AA1985AA3D0A}"/>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5428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8" name="Object 67" hidden="1">
            <a:extLst>
              <a:ext uri="{FF2B5EF4-FFF2-40B4-BE49-F238E27FC236}">
                <a16:creationId xmlns:a16="http://schemas.microsoft.com/office/drawing/2014/main" id="{74D71C5F-A66E-4910-80B5-BB2E3D7DAEB7}"/>
              </a:ext>
            </a:extLst>
          </p:cNvPr>
          <p:cNvGraphicFramePr>
            <a:graphicFrameLocks noChangeAspect="1"/>
          </p:cNvGraphicFramePr>
          <p:nvPr>
            <p:custDataLst>
              <p:tags r:id="rId1"/>
            </p:custDataLst>
            <p:extLst>
              <p:ext uri="{D42A27DB-BD31-4B8C-83A1-F6EECF244321}">
                <p14:modId xmlns:p14="http://schemas.microsoft.com/office/powerpoint/2010/main" val="25793558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1" imgW="395" imgH="394" progId="TCLayout.ActiveDocument.1">
                  <p:embed/>
                </p:oleObj>
              </mc:Choice>
              <mc:Fallback>
                <p:oleObj name="think-cell Slide" r:id="rId31" imgW="395" imgH="394" progId="TCLayout.ActiveDocument.1">
                  <p:embed/>
                  <p:pic>
                    <p:nvPicPr>
                      <p:cNvPr id="68" name="Object 67" hidden="1">
                        <a:extLst>
                          <a:ext uri="{FF2B5EF4-FFF2-40B4-BE49-F238E27FC236}">
                            <a16:creationId xmlns:a16="http://schemas.microsoft.com/office/drawing/2014/main" id="{74D71C5F-A66E-4910-80B5-BB2E3D7DAEB7}"/>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8D0255DA-B36C-4814-8498-61DD10ACA54A}"/>
              </a:ext>
            </a:extLst>
          </p:cNvPr>
          <p:cNvSpPr/>
          <p:nvPr/>
        </p:nvSpPr>
        <p:spPr>
          <a:xfrm>
            <a:off x="5273723" y="1854376"/>
            <a:ext cx="6397940" cy="4052541"/>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3" name="Isosceles Triangle 42">
            <a:extLst>
              <a:ext uri="{FF2B5EF4-FFF2-40B4-BE49-F238E27FC236}">
                <a16:creationId xmlns:a16="http://schemas.microsoft.com/office/drawing/2014/main" id="{1978965D-7267-4028-AAA7-B2144F82E813}"/>
              </a:ext>
            </a:extLst>
          </p:cNvPr>
          <p:cNvSpPr/>
          <p:nvPr/>
        </p:nvSpPr>
        <p:spPr>
          <a:xfrm>
            <a:off x="2829161" y="3588809"/>
            <a:ext cx="2155062" cy="1604673"/>
          </a:xfrm>
          <a:prstGeom prst="triangle">
            <a:avLst>
              <a:gd name="adj" fmla="val 50426"/>
            </a:avLst>
          </a:prstGeom>
          <a:gradFill flip="none" rotWithShape="1">
            <a:gsLst>
              <a:gs pos="17000">
                <a:schemeClr val="bg1">
                  <a:lumMod val="85000"/>
                </a:schemeClr>
              </a:gs>
              <a:gs pos="45000">
                <a:schemeClr val="bg1">
                  <a:lumMod val="9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Dubai" panose="020B0503030403030204" pitchFamily="34" charset="-78"/>
            </a:endParaRPr>
          </a:p>
        </p:txBody>
      </p:sp>
      <p:sp>
        <p:nvSpPr>
          <p:cNvPr id="2" name="Title 1">
            <a:extLst>
              <a:ext uri="{FF2B5EF4-FFF2-40B4-BE49-F238E27FC236}">
                <a16:creationId xmlns:a16="http://schemas.microsoft.com/office/drawing/2014/main" id="{A42B4BB2-C808-4B8E-AB8C-404992877882}"/>
              </a:ext>
            </a:extLst>
          </p:cNvPr>
          <p:cNvSpPr>
            <a:spLocks noGrp="1"/>
          </p:cNvSpPr>
          <p:nvPr>
            <p:ph type="title"/>
          </p:nvPr>
        </p:nvSpPr>
        <p:spPr/>
        <p:txBody>
          <a:bodyPr vert="horz"/>
          <a:lstStyle/>
          <a:p>
            <a:r>
              <a:rPr lang="en-US" dirty="0"/>
              <a:t>We will prioritize the initiative charters and create a phased cybersecurity implementation plan for OXAGON</a:t>
            </a:r>
          </a:p>
        </p:txBody>
      </p:sp>
      <p:sp>
        <p:nvSpPr>
          <p:cNvPr id="4" name="Text Placeholder 3">
            <a:extLst>
              <a:ext uri="{FF2B5EF4-FFF2-40B4-BE49-F238E27FC236}">
                <a16:creationId xmlns:a16="http://schemas.microsoft.com/office/drawing/2014/main" id="{0A103400-6622-452E-A896-D94454FC3282}"/>
              </a:ext>
            </a:extLst>
          </p:cNvPr>
          <p:cNvSpPr>
            <a:spLocks noGrp="1"/>
          </p:cNvSpPr>
          <p:nvPr>
            <p:ph type="body" sz="quarter" idx="11"/>
          </p:nvPr>
        </p:nvSpPr>
        <p:spPr/>
        <p:txBody>
          <a:bodyPr/>
          <a:lstStyle/>
          <a:p>
            <a:r>
              <a:rPr lang="en-US" dirty="0"/>
              <a:t>Implementation Roadmap Development</a:t>
            </a:r>
          </a:p>
        </p:txBody>
      </p:sp>
      <p:sp>
        <p:nvSpPr>
          <p:cNvPr id="51" name="Rectangle 95">
            <a:extLst>
              <a:ext uri="{FF2B5EF4-FFF2-40B4-BE49-F238E27FC236}">
                <a16:creationId xmlns:a16="http://schemas.microsoft.com/office/drawing/2014/main" id="{4CC7B3D8-C164-4542-8F08-C5A204672B37}"/>
              </a:ext>
            </a:extLst>
          </p:cNvPr>
          <p:cNvSpPr>
            <a:spLocks noChangeArrowheads="1"/>
          </p:cNvSpPr>
          <p:nvPr/>
        </p:nvSpPr>
        <p:spPr bwMode="gray">
          <a:xfrm flipH="1">
            <a:off x="1277502" y="5953775"/>
            <a:ext cx="655480" cy="208429"/>
          </a:xfrm>
          <a:prstGeom prst="roundRect">
            <a:avLst/>
          </a:prstGeom>
          <a:solidFill>
            <a:schemeClr val="bg1"/>
          </a:solidFill>
          <a:ln w="12700">
            <a:noFill/>
            <a:miter lim="800000"/>
            <a:headEnd/>
            <a:tailEnd/>
          </a:ln>
          <a:effectLst/>
          <a:extLst>
            <a:ext uri="{91240B29-F687-4f45-9708-019B960494DF}">
              <a14:hiddenLine xmlns:a14="http://schemas.microsoft.com/office/drawing/2010/main" xmlns="" w="12700">
                <a:solidFill>
                  <a:srgbClr val="FFFFFF"/>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txBody>
          <a:bodyPr lIns="0" rIns="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Calibri" panose="020F0502020204030204"/>
                <a:ea typeface="+mn-ea"/>
                <a:cs typeface="Arial" charset="0"/>
              </a:rPr>
              <a:t>…</a:t>
            </a:r>
          </a:p>
        </p:txBody>
      </p:sp>
      <p:sp>
        <p:nvSpPr>
          <p:cNvPr id="52" name="Left Bracket 51">
            <a:extLst>
              <a:ext uri="{FF2B5EF4-FFF2-40B4-BE49-F238E27FC236}">
                <a16:creationId xmlns:a16="http://schemas.microsoft.com/office/drawing/2014/main" id="{B31BDF52-8312-4739-8805-5096D159D811}"/>
              </a:ext>
            </a:extLst>
          </p:cNvPr>
          <p:cNvSpPr/>
          <p:nvPr/>
        </p:nvSpPr>
        <p:spPr>
          <a:xfrm flipH="1">
            <a:off x="1981200" y="1835200"/>
            <a:ext cx="602007" cy="4556400"/>
          </a:xfrm>
          <a:prstGeom prst="leftBracket">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A3871A0D-DA9E-4985-9953-B47AD880D126}"/>
              </a:ext>
            </a:extLst>
          </p:cNvPr>
          <p:cNvSpPr/>
          <p:nvPr/>
        </p:nvSpPr>
        <p:spPr bwMode="auto">
          <a:xfrm>
            <a:off x="915145" y="1493980"/>
            <a:ext cx="1425134" cy="215444"/>
          </a:xfrm>
          <a:prstGeom prst="rect">
            <a:avLst/>
          </a:prstGeom>
          <a:solidFill>
            <a:srgbClr val="FFFFFF"/>
          </a:solidFill>
        </p:spPr>
        <p:txBody>
          <a:bodyPr vert="horz" wrap="non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Strategic Initiatives</a:t>
            </a:r>
            <a:endPar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86DEED61-82F3-4832-BD4B-3FE1D82B39A1}"/>
              </a:ext>
            </a:extLst>
          </p:cNvPr>
          <p:cNvGrpSpPr/>
          <p:nvPr/>
        </p:nvGrpSpPr>
        <p:grpSpPr>
          <a:xfrm>
            <a:off x="2883115" y="3100937"/>
            <a:ext cx="2210200" cy="693475"/>
            <a:chOff x="2992220" y="3210848"/>
            <a:chExt cx="1750019" cy="473653"/>
          </a:xfrm>
        </p:grpSpPr>
        <p:sp>
          <p:nvSpPr>
            <p:cNvPr id="60" name="Right Arrow 61">
              <a:extLst>
                <a:ext uri="{FF2B5EF4-FFF2-40B4-BE49-F238E27FC236}">
                  <a16:creationId xmlns:a16="http://schemas.microsoft.com/office/drawing/2014/main" id="{4D16388C-AAAE-42B8-AE43-E7B269AB3A7F}"/>
                </a:ext>
              </a:extLst>
            </p:cNvPr>
            <p:cNvSpPr/>
            <p:nvPr/>
          </p:nvSpPr>
          <p:spPr bwMode="auto">
            <a:xfrm>
              <a:off x="3869952" y="3210848"/>
              <a:ext cx="872287" cy="473653"/>
            </a:xfrm>
            <a:prstGeom prst="rightArrow">
              <a:avLst/>
            </a:prstGeom>
            <a:solidFill>
              <a:schemeClr val="tx2">
                <a:lumMod val="20000"/>
                <a:lumOff val="80000"/>
              </a:schemeClr>
            </a:solidFill>
            <a:ln>
              <a:noFill/>
            </a:ln>
          </p:spPr>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sp>
          <p:nvSpPr>
            <p:cNvPr id="61" name="Rectangle 71">
              <a:extLst>
                <a:ext uri="{FF2B5EF4-FFF2-40B4-BE49-F238E27FC236}">
                  <a16:creationId xmlns:a16="http://schemas.microsoft.com/office/drawing/2014/main" id="{81C1ED90-CD0E-4F1A-8F72-7AF9B2EB1F4C}"/>
                </a:ext>
              </a:extLst>
            </p:cNvPr>
            <p:cNvSpPr>
              <a:spLocks noChangeArrowheads="1"/>
            </p:cNvSpPr>
            <p:nvPr/>
          </p:nvSpPr>
          <p:spPr bwMode="gray">
            <a:xfrm>
              <a:off x="2992220" y="3328806"/>
              <a:ext cx="763505" cy="237077"/>
            </a:xfrm>
            <a:prstGeom prst="rect">
              <a:avLst/>
            </a:prstGeom>
            <a:solidFill>
              <a:schemeClr val="tx2">
                <a:lumMod val="20000"/>
                <a:lumOff val="80000"/>
              </a:schemeClr>
            </a:solidFill>
            <a:ln>
              <a:noFill/>
            </a:ln>
          </p:spPr>
          <p:txBody>
            <a:bodyPr rot="0" spcFirstLastPara="0" vertOverflow="overflow" horzOverflow="overflow" vert="horz" wrap="square" lIns="68580" tIns="34291" rIns="6858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99" name="Rectangle: Rounded Corners 98">
            <a:extLst>
              <a:ext uri="{FF2B5EF4-FFF2-40B4-BE49-F238E27FC236}">
                <a16:creationId xmlns:a16="http://schemas.microsoft.com/office/drawing/2014/main" id="{6DDFB34F-23AD-4C07-993A-BD4E66FAACFE}"/>
              </a:ext>
            </a:extLst>
          </p:cNvPr>
          <p:cNvSpPr/>
          <p:nvPr/>
        </p:nvSpPr>
        <p:spPr>
          <a:xfrm>
            <a:off x="2819400" y="5182500"/>
            <a:ext cx="2166807" cy="1209100"/>
          </a:xfrm>
          <a:prstGeom prst="roundRect">
            <a:avLst>
              <a:gd name="adj" fmla="val 7168"/>
            </a:avLst>
          </a:prstGeom>
          <a:solidFill>
            <a:schemeClr val="bg1"/>
          </a:solidFill>
          <a:ln w="19050">
            <a:solidFill>
              <a:schemeClr val="bg1">
                <a:lumMod val="65000"/>
              </a:schemeClr>
            </a:solidFill>
          </a:ln>
        </p:spPr>
        <p:txBody>
          <a:bodyPr lIns="45720" rIns="0" anchor="ctr">
            <a:noAutofit/>
          </a:bodyPr>
          <a:lstStyle/>
          <a:p>
            <a:pPr marL="0" marR="0" lvl="1" indent="0" algn="l" defTabSz="914400" rtl="0" eaLnBrk="1" fontAlgn="auto" latinLnBrk="0" hangingPunct="1">
              <a:lnSpc>
                <a:spcPct val="110000"/>
              </a:lnSpc>
              <a:spcBef>
                <a:spcPts val="100"/>
              </a:spcBef>
              <a:spcAft>
                <a:spcPts val="300"/>
              </a:spcAft>
              <a:buClrTx/>
              <a:buSzTx/>
              <a:buFontTx/>
              <a:buNone/>
              <a:tabLst/>
              <a:defRPr/>
            </a:pPr>
            <a:endParaRPr kumimoji="0" lang="en-US" altLang="en-US" sz="1100" b="0" i="1" u="none" strike="noStrike" kern="1200" cap="none" spc="0" normalizeH="0" baseline="0" noProof="0" dirty="0">
              <a:ln>
                <a:noFill/>
              </a:ln>
              <a:solidFill>
                <a:srgbClr val="5D7D95">
                  <a:lumMod val="50000"/>
                </a:srgbClr>
              </a:solidFill>
              <a:effectLst/>
              <a:uLnTx/>
              <a:uFillTx/>
              <a:latin typeface="Calibri"/>
              <a:ea typeface="+mn-ea"/>
              <a:cs typeface="+mn-cs"/>
            </a:endParaRPr>
          </a:p>
        </p:txBody>
      </p:sp>
      <p:sp>
        <p:nvSpPr>
          <p:cNvPr id="114" name="Rectangle 113">
            <a:extLst>
              <a:ext uri="{FF2B5EF4-FFF2-40B4-BE49-F238E27FC236}">
                <a16:creationId xmlns:a16="http://schemas.microsoft.com/office/drawing/2014/main" id="{CA375F12-6007-470C-892D-4C5C72479B4E}"/>
              </a:ext>
            </a:extLst>
          </p:cNvPr>
          <p:cNvSpPr/>
          <p:nvPr/>
        </p:nvSpPr>
        <p:spPr bwMode="auto">
          <a:xfrm>
            <a:off x="7459923" y="1493980"/>
            <a:ext cx="1950663" cy="215444"/>
          </a:xfrm>
          <a:prstGeom prst="rect">
            <a:avLst/>
          </a:prstGeom>
          <a:solidFill>
            <a:srgbClr val="FFFFFF"/>
          </a:solidFill>
        </p:spPr>
        <p:txBody>
          <a:bodyPr vert="horz" wrap="non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Implementation Roadmap</a:t>
            </a:r>
            <a:endParaRPr kumimoji="0" lang="en-US" sz="14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40D8A754-5B14-4F26-9D87-2CF7F44F2DED}"/>
              </a:ext>
            </a:extLst>
          </p:cNvPr>
          <p:cNvSpPr txBox="1"/>
          <p:nvPr/>
        </p:nvSpPr>
        <p:spPr>
          <a:xfrm>
            <a:off x="2976297" y="4362485"/>
            <a:ext cx="1873138"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Initiatives will be prioritized based on Impact and Ease of Implementation</a:t>
            </a:r>
          </a:p>
        </p:txBody>
      </p:sp>
      <p:grpSp>
        <p:nvGrpSpPr>
          <p:cNvPr id="54" name="Group 53">
            <a:extLst>
              <a:ext uri="{FF2B5EF4-FFF2-40B4-BE49-F238E27FC236}">
                <a16:creationId xmlns:a16="http://schemas.microsoft.com/office/drawing/2014/main" id="{BD7F9789-3FF4-4D8B-A125-3DED64799BB8}"/>
              </a:ext>
            </a:extLst>
          </p:cNvPr>
          <p:cNvGrpSpPr>
            <a:grpSpLocks noChangeAspect="1"/>
          </p:cNvGrpSpPr>
          <p:nvPr/>
        </p:nvGrpSpPr>
        <p:grpSpPr>
          <a:xfrm>
            <a:off x="3065781" y="2514600"/>
            <a:ext cx="1831356" cy="1666545"/>
            <a:chOff x="3658466" y="816091"/>
            <a:chExt cx="2437535" cy="2218172"/>
          </a:xfrm>
        </p:grpSpPr>
        <p:sp>
          <p:nvSpPr>
            <p:cNvPr id="55" name="Oval 54">
              <a:extLst>
                <a:ext uri="{FF2B5EF4-FFF2-40B4-BE49-F238E27FC236}">
                  <a16:creationId xmlns:a16="http://schemas.microsoft.com/office/drawing/2014/main" id="{6AB56479-5ABC-4E84-80B9-F2FE2E3BCDF1}"/>
                </a:ext>
              </a:extLst>
            </p:cNvPr>
            <p:cNvSpPr>
              <a:spLocks noChangeArrowheads="1"/>
            </p:cNvSpPr>
            <p:nvPr/>
          </p:nvSpPr>
          <p:spPr bwMode="gray">
            <a:xfrm>
              <a:off x="3863397" y="1070092"/>
              <a:ext cx="1779445" cy="1779444"/>
            </a:xfrm>
            <a:prstGeom prst="ellipse">
              <a:avLst/>
            </a:prstGeom>
            <a:solidFill>
              <a:schemeClr val="accent1">
                <a:lumMod val="20000"/>
                <a:lumOff val="80000"/>
              </a:schemeClr>
            </a:solidFill>
            <a:ln>
              <a:noFill/>
            </a:ln>
            <a:effectLst/>
            <a:extLst>
              <a:ext uri="{91240B29-F687-4F45-9708-019B960494DF}">
                <a14:hiddenLine xmlns:a14="http://schemas.microsoft.com/office/drawing/2010/main" w="9525" algn="ctr">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6" name="Freeform 16">
              <a:extLst>
                <a:ext uri="{FF2B5EF4-FFF2-40B4-BE49-F238E27FC236}">
                  <a16:creationId xmlns:a16="http://schemas.microsoft.com/office/drawing/2014/main" id="{F1671F1E-812C-403A-94B3-7AE9B4C7BDB1}"/>
                </a:ext>
              </a:extLst>
            </p:cNvPr>
            <p:cNvSpPr>
              <a:spLocks/>
            </p:cNvSpPr>
            <p:nvPr/>
          </p:nvSpPr>
          <p:spPr bwMode="gray">
            <a:xfrm rot="14397451">
              <a:off x="4831773" y="1566546"/>
              <a:ext cx="940955" cy="1587500"/>
            </a:xfrm>
            <a:custGeom>
              <a:avLst/>
              <a:gdLst>
                <a:gd name="T0" fmla="*/ 93 w 652"/>
                <a:gd name="T1" fmla="*/ 0 h 1100"/>
                <a:gd name="T2" fmla="*/ 66 w 652"/>
                <a:gd name="T3" fmla="*/ 42 h 1100"/>
                <a:gd name="T4" fmla="*/ 51 w 652"/>
                <a:gd name="T5" fmla="*/ 78 h 1100"/>
                <a:gd name="T6" fmla="*/ 35 w 652"/>
                <a:gd name="T7" fmla="*/ 123 h 1100"/>
                <a:gd name="T8" fmla="*/ 21 w 652"/>
                <a:gd name="T9" fmla="*/ 176 h 1100"/>
                <a:gd name="T10" fmla="*/ 10 w 652"/>
                <a:gd name="T11" fmla="*/ 226 h 1100"/>
                <a:gd name="T12" fmla="*/ 3 w 652"/>
                <a:gd name="T13" fmla="*/ 286 h 1100"/>
                <a:gd name="T14" fmla="*/ 0 w 652"/>
                <a:gd name="T15" fmla="*/ 370 h 1100"/>
                <a:gd name="T16" fmla="*/ 5 w 652"/>
                <a:gd name="T17" fmla="*/ 451 h 1100"/>
                <a:gd name="T18" fmla="*/ 16 w 652"/>
                <a:gd name="T19" fmla="*/ 523 h 1100"/>
                <a:gd name="T20" fmla="*/ 38 w 652"/>
                <a:gd name="T21" fmla="*/ 596 h 1100"/>
                <a:gd name="T22" fmla="*/ 65 w 652"/>
                <a:gd name="T23" fmla="*/ 666 h 1100"/>
                <a:gd name="T24" fmla="*/ 101 w 652"/>
                <a:gd name="T25" fmla="*/ 734 h 1100"/>
                <a:gd name="T26" fmla="*/ 146 w 652"/>
                <a:gd name="T27" fmla="*/ 802 h 1100"/>
                <a:gd name="T28" fmla="*/ 191 w 652"/>
                <a:gd name="T29" fmla="*/ 859 h 1100"/>
                <a:gd name="T30" fmla="*/ 243 w 652"/>
                <a:gd name="T31" fmla="*/ 911 h 1100"/>
                <a:gd name="T32" fmla="*/ 311 w 652"/>
                <a:gd name="T33" fmla="*/ 969 h 1100"/>
                <a:gd name="T34" fmla="*/ 369 w 652"/>
                <a:gd name="T35" fmla="*/ 1005 h 1100"/>
                <a:gd name="T36" fmla="*/ 446 w 652"/>
                <a:gd name="T37" fmla="*/ 1045 h 1100"/>
                <a:gd name="T38" fmla="*/ 527 w 652"/>
                <a:gd name="T39" fmla="*/ 1074 h 1100"/>
                <a:gd name="T40" fmla="*/ 581 w 652"/>
                <a:gd name="T41" fmla="*/ 1089 h 1100"/>
                <a:gd name="T42" fmla="*/ 652 w 652"/>
                <a:gd name="T43" fmla="*/ 1100 h 1100"/>
                <a:gd name="T44" fmla="*/ 581 w 652"/>
                <a:gd name="T45" fmla="*/ 1080 h 1100"/>
                <a:gd name="T46" fmla="*/ 537 w 652"/>
                <a:gd name="T47" fmla="*/ 1064 h 1100"/>
                <a:gd name="T48" fmla="*/ 491 w 652"/>
                <a:gd name="T49" fmla="*/ 1042 h 1100"/>
                <a:gd name="T50" fmla="*/ 447 w 652"/>
                <a:gd name="T51" fmla="*/ 1010 h 1100"/>
                <a:gd name="T52" fmla="*/ 411 w 652"/>
                <a:gd name="T53" fmla="*/ 981 h 1100"/>
                <a:gd name="T54" fmla="*/ 372 w 652"/>
                <a:gd name="T55" fmla="*/ 939 h 1100"/>
                <a:gd name="T56" fmla="*/ 339 w 652"/>
                <a:gd name="T57" fmla="*/ 899 h 1100"/>
                <a:gd name="T58" fmla="*/ 318 w 652"/>
                <a:gd name="T59" fmla="*/ 852 h 1100"/>
                <a:gd name="T60" fmla="*/ 296 w 652"/>
                <a:gd name="T61" fmla="*/ 807 h 1100"/>
                <a:gd name="T62" fmla="*/ 278 w 652"/>
                <a:gd name="T63" fmla="*/ 746 h 1100"/>
                <a:gd name="T64" fmla="*/ 269 w 652"/>
                <a:gd name="T65" fmla="*/ 671 h 1100"/>
                <a:gd name="T66" fmla="*/ 269 w 652"/>
                <a:gd name="T67" fmla="*/ 589 h 1100"/>
                <a:gd name="T68" fmla="*/ 276 w 652"/>
                <a:gd name="T69" fmla="*/ 506 h 1100"/>
                <a:gd name="T70" fmla="*/ 299 w 652"/>
                <a:gd name="T71" fmla="*/ 413 h 1100"/>
                <a:gd name="T72" fmla="*/ 336 w 652"/>
                <a:gd name="T73" fmla="*/ 323 h 1100"/>
                <a:gd name="T74" fmla="*/ 369 w 652"/>
                <a:gd name="T75" fmla="*/ 243 h 1100"/>
                <a:gd name="T76" fmla="*/ 417 w 652"/>
                <a:gd name="T77" fmla="*/ 163 h 1100"/>
                <a:gd name="T78" fmla="*/ 93 w 652"/>
                <a:gd name="T7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1100">
                  <a:moveTo>
                    <a:pt x="93" y="0"/>
                  </a:moveTo>
                  <a:lnTo>
                    <a:pt x="66" y="42"/>
                  </a:lnTo>
                  <a:lnTo>
                    <a:pt x="51" y="78"/>
                  </a:lnTo>
                  <a:lnTo>
                    <a:pt x="35" y="123"/>
                  </a:lnTo>
                  <a:lnTo>
                    <a:pt x="21" y="176"/>
                  </a:lnTo>
                  <a:lnTo>
                    <a:pt x="10" y="226"/>
                  </a:lnTo>
                  <a:lnTo>
                    <a:pt x="3" y="286"/>
                  </a:lnTo>
                  <a:lnTo>
                    <a:pt x="0" y="370"/>
                  </a:lnTo>
                  <a:lnTo>
                    <a:pt x="5" y="451"/>
                  </a:lnTo>
                  <a:lnTo>
                    <a:pt x="16" y="523"/>
                  </a:lnTo>
                  <a:lnTo>
                    <a:pt x="38" y="596"/>
                  </a:lnTo>
                  <a:lnTo>
                    <a:pt x="65" y="666"/>
                  </a:lnTo>
                  <a:lnTo>
                    <a:pt x="101" y="734"/>
                  </a:lnTo>
                  <a:lnTo>
                    <a:pt x="146" y="802"/>
                  </a:lnTo>
                  <a:lnTo>
                    <a:pt x="191" y="859"/>
                  </a:lnTo>
                  <a:lnTo>
                    <a:pt x="243" y="911"/>
                  </a:lnTo>
                  <a:lnTo>
                    <a:pt x="311" y="969"/>
                  </a:lnTo>
                  <a:lnTo>
                    <a:pt x="369" y="1005"/>
                  </a:lnTo>
                  <a:lnTo>
                    <a:pt x="446" y="1045"/>
                  </a:lnTo>
                  <a:lnTo>
                    <a:pt x="527" y="1074"/>
                  </a:lnTo>
                  <a:lnTo>
                    <a:pt x="581" y="1089"/>
                  </a:lnTo>
                  <a:lnTo>
                    <a:pt x="652" y="1100"/>
                  </a:lnTo>
                  <a:lnTo>
                    <a:pt x="581" y="1080"/>
                  </a:lnTo>
                  <a:lnTo>
                    <a:pt x="537" y="1064"/>
                  </a:lnTo>
                  <a:lnTo>
                    <a:pt x="491" y="1042"/>
                  </a:lnTo>
                  <a:lnTo>
                    <a:pt x="447" y="1010"/>
                  </a:lnTo>
                  <a:lnTo>
                    <a:pt x="411" y="981"/>
                  </a:lnTo>
                  <a:lnTo>
                    <a:pt x="372" y="939"/>
                  </a:lnTo>
                  <a:lnTo>
                    <a:pt x="339" y="899"/>
                  </a:lnTo>
                  <a:lnTo>
                    <a:pt x="318" y="852"/>
                  </a:lnTo>
                  <a:lnTo>
                    <a:pt x="296" y="807"/>
                  </a:lnTo>
                  <a:lnTo>
                    <a:pt x="278" y="746"/>
                  </a:lnTo>
                  <a:lnTo>
                    <a:pt x="269" y="671"/>
                  </a:lnTo>
                  <a:lnTo>
                    <a:pt x="269" y="589"/>
                  </a:lnTo>
                  <a:lnTo>
                    <a:pt x="276" y="506"/>
                  </a:lnTo>
                  <a:lnTo>
                    <a:pt x="299" y="413"/>
                  </a:lnTo>
                  <a:lnTo>
                    <a:pt x="336" y="323"/>
                  </a:lnTo>
                  <a:lnTo>
                    <a:pt x="369" y="243"/>
                  </a:lnTo>
                  <a:lnTo>
                    <a:pt x="417" y="163"/>
                  </a:lnTo>
                  <a:lnTo>
                    <a:pt x="93" y="0"/>
                  </a:lnTo>
                  <a:close/>
                </a:path>
              </a:pathLst>
            </a:custGeom>
            <a:solidFill>
              <a:schemeClr val="accent1">
                <a:lumMod val="60000"/>
                <a:lumOff val="40000"/>
              </a:scheme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7" name="Freeform 15">
              <a:extLst>
                <a:ext uri="{FF2B5EF4-FFF2-40B4-BE49-F238E27FC236}">
                  <a16:creationId xmlns:a16="http://schemas.microsoft.com/office/drawing/2014/main" id="{7862D790-5BBB-422E-A3F9-DF72ACF6286F}"/>
                </a:ext>
              </a:extLst>
            </p:cNvPr>
            <p:cNvSpPr>
              <a:spLocks/>
            </p:cNvSpPr>
            <p:nvPr/>
          </p:nvSpPr>
          <p:spPr bwMode="gray">
            <a:xfrm>
              <a:off x="3658466" y="1446763"/>
              <a:ext cx="940955" cy="1587500"/>
            </a:xfrm>
            <a:custGeom>
              <a:avLst/>
              <a:gdLst>
                <a:gd name="T0" fmla="*/ 93 w 652"/>
                <a:gd name="T1" fmla="*/ 0 h 1100"/>
                <a:gd name="T2" fmla="*/ 66 w 652"/>
                <a:gd name="T3" fmla="*/ 42 h 1100"/>
                <a:gd name="T4" fmla="*/ 51 w 652"/>
                <a:gd name="T5" fmla="*/ 78 h 1100"/>
                <a:gd name="T6" fmla="*/ 35 w 652"/>
                <a:gd name="T7" fmla="*/ 123 h 1100"/>
                <a:gd name="T8" fmla="*/ 21 w 652"/>
                <a:gd name="T9" fmla="*/ 176 h 1100"/>
                <a:gd name="T10" fmla="*/ 10 w 652"/>
                <a:gd name="T11" fmla="*/ 226 h 1100"/>
                <a:gd name="T12" fmla="*/ 3 w 652"/>
                <a:gd name="T13" fmla="*/ 286 h 1100"/>
                <a:gd name="T14" fmla="*/ 0 w 652"/>
                <a:gd name="T15" fmla="*/ 370 h 1100"/>
                <a:gd name="T16" fmla="*/ 5 w 652"/>
                <a:gd name="T17" fmla="*/ 451 h 1100"/>
                <a:gd name="T18" fmla="*/ 16 w 652"/>
                <a:gd name="T19" fmla="*/ 523 h 1100"/>
                <a:gd name="T20" fmla="*/ 38 w 652"/>
                <a:gd name="T21" fmla="*/ 596 h 1100"/>
                <a:gd name="T22" fmla="*/ 65 w 652"/>
                <a:gd name="T23" fmla="*/ 666 h 1100"/>
                <a:gd name="T24" fmla="*/ 101 w 652"/>
                <a:gd name="T25" fmla="*/ 734 h 1100"/>
                <a:gd name="T26" fmla="*/ 146 w 652"/>
                <a:gd name="T27" fmla="*/ 802 h 1100"/>
                <a:gd name="T28" fmla="*/ 191 w 652"/>
                <a:gd name="T29" fmla="*/ 859 h 1100"/>
                <a:gd name="T30" fmla="*/ 243 w 652"/>
                <a:gd name="T31" fmla="*/ 911 h 1100"/>
                <a:gd name="T32" fmla="*/ 311 w 652"/>
                <a:gd name="T33" fmla="*/ 969 h 1100"/>
                <a:gd name="T34" fmla="*/ 369 w 652"/>
                <a:gd name="T35" fmla="*/ 1005 h 1100"/>
                <a:gd name="T36" fmla="*/ 446 w 652"/>
                <a:gd name="T37" fmla="*/ 1045 h 1100"/>
                <a:gd name="T38" fmla="*/ 527 w 652"/>
                <a:gd name="T39" fmla="*/ 1074 h 1100"/>
                <a:gd name="T40" fmla="*/ 581 w 652"/>
                <a:gd name="T41" fmla="*/ 1089 h 1100"/>
                <a:gd name="T42" fmla="*/ 652 w 652"/>
                <a:gd name="T43" fmla="*/ 1100 h 1100"/>
                <a:gd name="T44" fmla="*/ 581 w 652"/>
                <a:gd name="T45" fmla="*/ 1080 h 1100"/>
                <a:gd name="T46" fmla="*/ 537 w 652"/>
                <a:gd name="T47" fmla="*/ 1064 h 1100"/>
                <a:gd name="T48" fmla="*/ 491 w 652"/>
                <a:gd name="T49" fmla="*/ 1042 h 1100"/>
                <a:gd name="T50" fmla="*/ 447 w 652"/>
                <a:gd name="T51" fmla="*/ 1010 h 1100"/>
                <a:gd name="T52" fmla="*/ 411 w 652"/>
                <a:gd name="T53" fmla="*/ 981 h 1100"/>
                <a:gd name="T54" fmla="*/ 372 w 652"/>
                <a:gd name="T55" fmla="*/ 939 h 1100"/>
                <a:gd name="T56" fmla="*/ 339 w 652"/>
                <a:gd name="T57" fmla="*/ 899 h 1100"/>
                <a:gd name="T58" fmla="*/ 318 w 652"/>
                <a:gd name="T59" fmla="*/ 852 h 1100"/>
                <a:gd name="T60" fmla="*/ 296 w 652"/>
                <a:gd name="T61" fmla="*/ 807 h 1100"/>
                <a:gd name="T62" fmla="*/ 278 w 652"/>
                <a:gd name="T63" fmla="*/ 746 h 1100"/>
                <a:gd name="T64" fmla="*/ 269 w 652"/>
                <a:gd name="T65" fmla="*/ 671 h 1100"/>
                <a:gd name="T66" fmla="*/ 269 w 652"/>
                <a:gd name="T67" fmla="*/ 589 h 1100"/>
                <a:gd name="T68" fmla="*/ 276 w 652"/>
                <a:gd name="T69" fmla="*/ 506 h 1100"/>
                <a:gd name="T70" fmla="*/ 299 w 652"/>
                <a:gd name="T71" fmla="*/ 413 h 1100"/>
                <a:gd name="T72" fmla="*/ 336 w 652"/>
                <a:gd name="T73" fmla="*/ 323 h 1100"/>
                <a:gd name="T74" fmla="*/ 369 w 652"/>
                <a:gd name="T75" fmla="*/ 243 h 1100"/>
                <a:gd name="T76" fmla="*/ 417 w 652"/>
                <a:gd name="T77" fmla="*/ 163 h 1100"/>
                <a:gd name="T78" fmla="*/ 93 w 652"/>
                <a:gd name="T7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1100">
                  <a:moveTo>
                    <a:pt x="93" y="0"/>
                  </a:moveTo>
                  <a:lnTo>
                    <a:pt x="66" y="42"/>
                  </a:lnTo>
                  <a:lnTo>
                    <a:pt x="51" y="78"/>
                  </a:lnTo>
                  <a:lnTo>
                    <a:pt x="35" y="123"/>
                  </a:lnTo>
                  <a:lnTo>
                    <a:pt x="21" y="176"/>
                  </a:lnTo>
                  <a:lnTo>
                    <a:pt x="10" y="226"/>
                  </a:lnTo>
                  <a:lnTo>
                    <a:pt x="3" y="286"/>
                  </a:lnTo>
                  <a:lnTo>
                    <a:pt x="0" y="370"/>
                  </a:lnTo>
                  <a:lnTo>
                    <a:pt x="5" y="451"/>
                  </a:lnTo>
                  <a:lnTo>
                    <a:pt x="16" y="523"/>
                  </a:lnTo>
                  <a:lnTo>
                    <a:pt x="38" y="596"/>
                  </a:lnTo>
                  <a:lnTo>
                    <a:pt x="65" y="666"/>
                  </a:lnTo>
                  <a:lnTo>
                    <a:pt x="101" y="734"/>
                  </a:lnTo>
                  <a:lnTo>
                    <a:pt x="146" y="802"/>
                  </a:lnTo>
                  <a:lnTo>
                    <a:pt x="191" y="859"/>
                  </a:lnTo>
                  <a:lnTo>
                    <a:pt x="243" y="911"/>
                  </a:lnTo>
                  <a:lnTo>
                    <a:pt x="311" y="969"/>
                  </a:lnTo>
                  <a:lnTo>
                    <a:pt x="369" y="1005"/>
                  </a:lnTo>
                  <a:lnTo>
                    <a:pt x="446" y="1045"/>
                  </a:lnTo>
                  <a:lnTo>
                    <a:pt x="527" y="1074"/>
                  </a:lnTo>
                  <a:lnTo>
                    <a:pt x="581" y="1089"/>
                  </a:lnTo>
                  <a:lnTo>
                    <a:pt x="652" y="1100"/>
                  </a:lnTo>
                  <a:lnTo>
                    <a:pt x="581" y="1080"/>
                  </a:lnTo>
                  <a:lnTo>
                    <a:pt x="537" y="1064"/>
                  </a:lnTo>
                  <a:lnTo>
                    <a:pt x="491" y="1042"/>
                  </a:lnTo>
                  <a:lnTo>
                    <a:pt x="447" y="1010"/>
                  </a:lnTo>
                  <a:lnTo>
                    <a:pt x="411" y="981"/>
                  </a:lnTo>
                  <a:lnTo>
                    <a:pt x="372" y="939"/>
                  </a:lnTo>
                  <a:lnTo>
                    <a:pt x="339" y="899"/>
                  </a:lnTo>
                  <a:lnTo>
                    <a:pt x="318" y="852"/>
                  </a:lnTo>
                  <a:lnTo>
                    <a:pt x="296" y="807"/>
                  </a:lnTo>
                  <a:lnTo>
                    <a:pt x="278" y="746"/>
                  </a:lnTo>
                  <a:lnTo>
                    <a:pt x="269" y="671"/>
                  </a:lnTo>
                  <a:lnTo>
                    <a:pt x="269" y="589"/>
                  </a:lnTo>
                  <a:lnTo>
                    <a:pt x="276" y="506"/>
                  </a:lnTo>
                  <a:lnTo>
                    <a:pt x="299" y="413"/>
                  </a:lnTo>
                  <a:lnTo>
                    <a:pt x="336" y="323"/>
                  </a:lnTo>
                  <a:lnTo>
                    <a:pt x="369" y="243"/>
                  </a:lnTo>
                  <a:lnTo>
                    <a:pt x="417" y="163"/>
                  </a:lnTo>
                  <a:lnTo>
                    <a:pt x="93" y="0"/>
                  </a:lnTo>
                  <a:close/>
                </a:path>
              </a:pathLst>
            </a:custGeom>
            <a:solidFill>
              <a:srgbClr val="939393"/>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8" name="Freeform 17">
              <a:extLst>
                <a:ext uri="{FF2B5EF4-FFF2-40B4-BE49-F238E27FC236}">
                  <a16:creationId xmlns:a16="http://schemas.microsoft.com/office/drawing/2014/main" id="{F9C515A2-BA81-4320-9D36-60F36945EB9E}"/>
                </a:ext>
              </a:extLst>
            </p:cNvPr>
            <p:cNvSpPr>
              <a:spLocks/>
            </p:cNvSpPr>
            <p:nvPr/>
          </p:nvSpPr>
          <p:spPr bwMode="gray">
            <a:xfrm rot="7190076">
              <a:off x="4348307" y="492819"/>
              <a:ext cx="940955" cy="1587500"/>
            </a:xfrm>
            <a:custGeom>
              <a:avLst/>
              <a:gdLst>
                <a:gd name="T0" fmla="*/ 93 w 652"/>
                <a:gd name="T1" fmla="*/ 0 h 1100"/>
                <a:gd name="T2" fmla="*/ 66 w 652"/>
                <a:gd name="T3" fmla="*/ 42 h 1100"/>
                <a:gd name="T4" fmla="*/ 51 w 652"/>
                <a:gd name="T5" fmla="*/ 78 h 1100"/>
                <a:gd name="T6" fmla="*/ 35 w 652"/>
                <a:gd name="T7" fmla="*/ 123 h 1100"/>
                <a:gd name="T8" fmla="*/ 21 w 652"/>
                <a:gd name="T9" fmla="*/ 176 h 1100"/>
                <a:gd name="T10" fmla="*/ 10 w 652"/>
                <a:gd name="T11" fmla="*/ 226 h 1100"/>
                <a:gd name="T12" fmla="*/ 3 w 652"/>
                <a:gd name="T13" fmla="*/ 286 h 1100"/>
                <a:gd name="T14" fmla="*/ 0 w 652"/>
                <a:gd name="T15" fmla="*/ 370 h 1100"/>
                <a:gd name="T16" fmla="*/ 5 w 652"/>
                <a:gd name="T17" fmla="*/ 451 h 1100"/>
                <a:gd name="T18" fmla="*/ 16 w 652"/>
                <a:gd name="T19" fmla="*/ 523 h 1100"/>
                <a:gd name="T20" fmla="*/ 38 w 652"/>
                <a:gd name="T21" fmla="*/ 596 h 1100"/>
                <a:gd name="T22" fmla="*/ 65 w 652"/>
                <a:gd name="T23" fmla="*/ 666 h 1100"/>
                <a:gd name="T24" fmla="*/ 101 w 652"/>
                <a:gd name="T25" fmla="*/ 734 h 1100"/>
                <a:gd name="T26" fmla="*/ 146 w 652"/>
                <a:gd name="T27" fmla="*/ 802 h 1100"/>
                <a:gd name="T28" fmla="*/ 191 w 652"/>
                <a:gd name="T29" fmla="*/ 859 h 1100"/>
                <a:gd name="T30" fmla="*/ 243 w 652"/>
                <a:gd name="T31" fmla="*/ 911 h 1100"/>
                <a:gd name="T32" fmla="*/ 311 w 652"/>
                <a:gd name="T33" fmla="*/ 969 h 1100"/>
                <a:gd name="T34" fmla="*/ 369 w 652"/>
                <a:gd name="T35" fmla="*/ 1005 h 1100"/>
                <a:gd name="T36" fmla="*/ 446 w 652"/>
                <a:gd name="T37" fmla="*/ 1045 h 1100"/>
                <a:gd name="T38" fmla="*/ 527 w 652"/>
                <a:gd name="T39" fmla="*/ 1074 h 1100"/>
                <a:gd name="T40" fmla="*/ 581 w 652"/>
                <a:gd name="T41" fmla="*/ 1089 h 1100"/>
                <a:gd name="T42" fmla="*/ 652 w 652"/>
                <a:gd name="T43" fmla="*/ 1100 h 1100"/>
                <a:gd name="T44" fmla="*/ 581 w 652"/>
                <a:gd name="T45" fmla="*/ 1080 h 1100"/>
                <a:gd name="T46" fmla="*/ 537 w 652"/>
                <a:gd name="T47" fmla="*/ 1064 h 1100"/>
                <a:gd name="T48" fmla="*/ 491 w 652"/>
                <a:gd name="T49" fmla="*/ 1042 h 1100"/>
                <a:gd name="T50" fmla="*/ 447 w 652"/>
                <a:gd name="T51" fmla="*/ 1010 h 1100"/>
                <a:gd name="T52" fmla="*/ 411 w 652"/>
                <a:gd name="T53" fmla="*/ 981 h 1100"/>
                <a:gd name="T54" fmla="*/ 372 w 652"/>
                <a:gd name="T55" fmla="*/ 939 h 1100"/>
                <a:gd name="T56" fmla="*/ 339 w 652"/>
                <a:gd name="T57" fmla="*/ 899 h 1100"/>
                <a:gd name="T58" fmla="*/ 318 w 652"/>
                <a:gd name="T59" fmla="*/ 852 h 1100"/>
                <a:gd name="T60" fmla="*/ 296 w 652"/>
                <a:gd name="T61" fmla="*/ 807 h 1100"/>
                <a:gd name="T62" fmla="*/ 278 w 652"/>
                <a:gd name="T63" fmla="*/ 746 h 1100"/>
                <a:gd name="T64" fmla="*/ 269 w 652"/>
                <a:gd name="T65" fmla="*/ 671 h 1100"/>
                <a:gd name="T66" fmla="*/ 269 w 652"/>
                <a:gd name="T67" fmla="*/ 589 h 1100"/>
                <a:gd name="T68" fmla="*/ 276 w 652"/>
                <a:gd name="T69" fmla="*/ 506 h 1100"/>
                <a:gd name="T70" fmla="*/ 299 w 652"/>
                <a:gd name="T71" fmla="*/ 413 h 1100"/>
                <a:gd name="T72" fmla="*/ 336 w 652"/>
                <a:gd name="T73" fmla="*/ 323 h 1100"/>
                <a:gd name="T74" fmla="*/ 369 w 652"/>
                <a:gd name="T75" fmla="*/ 243 h 1100"/>
                <a:gd name="T76" fmla="*/ 417 w 652"/>
                <a:gd name="T77" fmla="*/ 163 h 1100"/>
                <a:gd name="T78" fmla="*/ 93 w 652"/>
                <a:gd name="T7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1100">
                  <a:moveTo>
                    <a:pt x="93" y="0"/>
                  </a:moveTo>
                  <a:lnTo>
                    <a:pt x="66" y="42"/>
                  </a:lnTo>
                  <a:lnTo>
                    <a:pt x="51" y="78"/>
                  </a:lnTo>
                  <a:lnTo>
                    <a:pt x="35" y="123"/>
                  </a:lnTo>
                  <a:lnTo>
                    <a:pt x="21" y="176"/>
                  </a:lnTo>
                  <a:lnTo>
                    <a:pt x="10" y="226"/>
                  </a:lnTo>
                  <a:lnTo>
                    <a:pt x="3" y="286"/>
                  </a:lnTo>
                  <a:lnTo>
                    <a:pt x="0" y="370"/>
                  </a:lnTo>
                  <a:lnTo>
                    <a:pt x="5" y="451"/>
                  </a:lnTo>
                  <a:lnTo>
                    <a:pt x="16" y="523"/>
                  </a:lnTo>
                  <a:lnTo>
                    <a:pt x="38" y="596"/>
                  </a:lnTo>
                  <a:lnTo>
                    <a:pt x="65" y="666"/>
                  </a:lnTo>
                  <a:lnTo>
                    <a:pt x="101" y="734"/>
                  </a:lnTo>
                  <a:lnTo>
                    <a:pt x="146" y="802"/>
                  </a:lnTo>
                  <a:lnTo>
                    <a:pt x="191" y="859"/>
                  </a:lnTo>
                  <a:lnTo>
                    <a:pt x="243" y="911"/>
                  </a:lnTo>
                  <a:lnTo>
                    <a:pt x="311" y="969"/>
                  </a:lnTo>
                  <a:lnTo>
                    <a:pt x="369" y="1005"/>
                  </a:lnTo>
                  <a:lnTo>
                    <a:pt x="446" y="1045"/>
                  </a:lnTo>
                  <a:lnTo>
                    <a:pt x="527" y="1074"/>
                  </a:lnTo>
                  <a:lnTo>
                    <a:pt x="581" y="1089"/>
                  </a:lnTo>
                  <a:lnTo>
                    <a:pt x="652" y="1100"/>
                  </a:lnTo>
                  <a:lnTo>
                    <a:pt x="581" y="1080"/>
                  </a:lnTo>
                  <a:lnTo>
                    <a:pt x="537" y="1064"/>
                  </a:lnTo>
                  <a:lnTo>
                    <a:pt x="491" y="1042"/>
                  </a:lnTo>
                  <a:lnTo>
                    <a:pt x="447" y="1010"/>
                  </a:lnTo>
                  <a:lnTo>
                    <a:pt x="411" y="981"/>
                  </a:lnTo>
                  <a:lnTo>
                    <a:pt x="372" y="939"/>
                  </a:lnTo>
                  <a:lnTo>
                    <a:pt x="339" y="899"/>
                  </a:lnTo>
                  <a:lnTo>
                    <a:pt x="318" y="852"/>
                  </a:lnTo>
                  <a:lnTo>
                    <a:pt x="296" y="807"/>
                  </a:lnTo>
                  <a:lnTo>
                    <a:pt x="278" y="746"/>
                  </a:lnTo>
                  <a:lnTo>
                    <a:pt x="269" y="671"/>
                  </a:lnTo>
                  <a:lnTo>
                    <a:pt x="269" y="589"/>
                  </a:lnTo>
                  <a:lnTo>
                    <a:pt x="276" y="506"/>
                  </a:lnTo>
                  <a:lnTo>
                    <a:pt x="299" y="413"/>
                  </a:lnTo>
                  <a:lnTo>
                    <a:pt x="336" y="323"/>
                  </a:lnTo>
                  <a:lnTo>
                    <a:pt x="369" y="243"/>
                  </a:lnTo>
                  <a:lnTo>
                    <a:pt x="417" y="163"/>
                  </a:lnTo>
                  <a:lnTo>
                    <a:pt x="93" y="0"/>
                  </a:lnTo>
                  <a:close/>
                </a:path>
              </a:pathLst>
            </a:custGeom>
            <a:solidFill>
              <a:schemeClr val="tx1">
                <a:lumMod val="60000"/>
                <a:lumOff val="40000"/>
              </a:scheme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a:ea typeface="+mn-ea"/>
                <a:cs typeface="+mn-cs"/>
              </a:endParaRPr>
            </a:p>
          </p:txBody>
        </p:sp>
        <p:sp>
          <p:nvSpPr>
            <p:cNvPr id="59" name="Rectangle 58">
              <a:extLst>
                <a:ext uri="{FF2B5EF4-FFF2-40B4-BE49-F238E27FC236}">
                  <a16:creationId xmlns:a16="http://schemas.microsoft.com/office/drawing/2014/main" id="{5DCDFF1F-FA49-4DB5-B056-0B1D72A08A83}"/>
                </a:ext>
              </a:extLst>
            </p:cNvPr>
            <p:cNvSpPr/>
            <p:nvPr/>
          </p:nvSpPr>
          <p:spPr>
            <a:xfrm>
              <a:off x="4073331" y="1714024"/>
              <a:ext cx="1359578" cy="491581"/>
            </a:xfrm>
            <a:prstGeom prst="rect">
              <a:avLst/>
            </a:prstGeom>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Sakkal Majalla" panose="02000000000000000000" pitchFamily="2" charset="-78"/>
                </a:rPr>
                <a:t>Initiative Prioritization</a:t>
              </a:r>
            </a:p>
          </p:txBody>
        </p:sp>
        <p:pic>
          <p:nvPicPr>
            <p:cNvPr id="63" name="Picture 62">
              <a:extLst>
                <a:ext uri="{FF2B5EF4-FFF2-40B4-BE49-F238E27FC236}">
                  <a16:creationId xmlns:a16="http://schemas.microsoft.com/office/drawing/2014/main" id="{5EF39357-4B66-4EC4-999C-E830FF2F7DC7}"/>
                </a:ext>
              </a:extLst>
            </p:cNvPr>
            <p:cNvPicPr>
              <a:picLocks noChangeAspect="1"/>
            </p:cNvPicPr>
            <p:nvPr/>
          </p:nvPicPr>
          <p:blipFill>
            <a:blip r:embed="rId33" cstate="email">
              <a:alphaModFix amt="10000"/>
              <a:extLst>
                <a:ext uri="{28A0092B-C50C-407E-A947-70E740481C1C}">
                  <a14:useLocalDpi xmlns:a14="http://schemas.microsoft.com/office/drawing/2010/main"/>
                </a:ext>
              </a:extLst>
            </a:blip>
            <a:stretch>
              <a:fillRect/>
            </a:stretch>
          </p:blipFill>
          <p:spPr>
            <a:xfrm>
              <a:off x="4296358" y="1484368"/>
              <a:ext cx="979158" cy="979158"/>
            </a:xfrm>
            <a:prstGeom prst="rect">
              <a:avLst/>
            </a:prstGeom>
          </p:spPr>
        </p:pic>
      </p:grpSp>
      <p:pic>
        <p:nvPicPr>
          <p:cNvPr id="8" name="Picture 7">
            <a:extLst>
              <a:ext uri="{FF2B5EF4-FFF2-40B4-BE49-F238E27FC236}">
                <a16:creationId xmlns:a16="http://schemas.microsoft.com/office/drawing/2014/main" id="{39C663E0-2D8D-4A62-BB56-FA382C82F743}"/>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2963143" y="5237908"/>
            <a:ext cx="1879321" cy="1098285"/>
          </a:xfrm>
          <a:prstGeom prst="rect">
            <a:avLst/>
          </a:prstGeom>
        </p:spPr>
      </p:pic>
      <p:sp>
        <p:nvSpPr>
          <p:cNvPr id="47" name="Rectangle 95">
            <a:extLst>
              <a:ext uri="{FF2B5EF4-FFF2-40B4-BE49-F238E27FC236}">
                <a16:creationId xmlns:a16="http://schemas.microsoft.com/office/drawing/2014/main" id="{4AC1DF8B-65C8-4CC0-A210-EC67899FFF7C}"/>
              </a:ext>
            </a:extLst>
          </p:cNvPr>
          <p:cNvSpPr>
            <a:spLocks noChangeArrowheads="1"/>
          </p:cNvSpPr>
          <p:nvPr/>
        </p:nvSpPr>
        <p:spPr bwMode="gray">
          <a:xfrm flipH="1">
            <a:off x="766561" y="1902202"/>
            <a:ext cx="1712618" cy="817279"/>
          </a:xfrm>
          <a:prstGeom prst="roundRect">
            <a:avLst/>
          </a:prstGeom>
          <a:solidFill>
            <a:schemeClr val="accent1"/>
          </a:solidFill>
          <a:ln w="12700">
            <a:solidFill>
              <a:srgbClr val="BDBDBD"/>
            </a:solidFill>
            <a:miter lim="800000"/>
            <a:headEnd/>
            <a:tailEnd/>
          </a:ln>
          <a:effectLst/>
          <a:extLst>
            <a:ext uri="{AF507438-7753-43e0-B8FC-AC1667EBCBE1}">
              <a14:hiddenEffects xmlns:a14="http://schemas.microsoft.com/office/drawing/2010/main" xmlns="">
                <a:effectLst>
                  <a:outerShdw dist="35921" dir="2700000" algn="ctr" rotWithShape="0">
                    <a:schemeClr val="tx1"/>
                  </a:outerShdw>
                </a:effectLst>
              </a14:hiddenEffects>
            </a:ext>
          </a:extLst>
        </p:spPr>
        <p:txBody>
          <a:bodyPr lIns="0" rIns="0" anchor="ctr"/>
          <a:lstStyle/>
          <a:p>
            <a:pPr algn="ctr" fontAlgn="base">
              <a:spcBef>
                <a:spcPct val="0"/>
              </a:spcBef>
              <a:spcAft>
                <a:spcPct val="0"/>
              </a:spcAft>
              <a:defRPr/>
            </a:pPr>
            <a:r>
              <a:rPr lang="en-US" sz="1200" b="1" dirty="0">
                <a:solidFill>
                  <a:srgbClr val="FFFFFF"/>
                </a:solidFill>
                <a:latin typeface="Calibri" panose="020F0502020204030204"/>
                <a:cs typeface="Arial" charset="0"/>
              </a:rPr>
              <a:t>Data Categorization</a:t>
            </a:r>
          </a:p>
        </p:txBody>
      </p:sp>
      <p:sp>
        <p:nvSpPr>
          <p:cNvPr id="48" name="Rectangle 95">
            <a:extLst>
              <a:ext uri="{FF2B5EF4-FFF2-40B4-BE49-F238E27FC236}">
                <a16:creationId xmlns:a16="http://schemas.microsoft.com/office/drawing/2014/main" id="{99115405-15FB-4FFE-A1DC-1DB831C3ABE7}"/>
              </a:ext>
            </a:extLst>
          </p:cNvPr>
          <p:cNvSpPr>
            <a:spLocks noChangeArrowheads="1"/>
          </p:cNvSpPr>
          <p:nvPr/>
        </p:nvSpPr>
        <p:spPr bwMode="gray">
          <a:xfrm flipH="1">
            <a:off x="766561" y="2960038"/>
            <a:ext cx="1712618" cy="817279"/>
          </a:xfrm>
          <a:prstGeom prst="roundRect">
            <a:avLst/>
          </a:prstGeom>
          <a:solidFill>
            <a:schemeClr val="accent1"/>
          </a:solidFill>
          <a:ln w="12700">
            <a:solidFill>
              <a:srgbClr val="BDBDBD"/>
            </a:solidFill>
            <a:miter lim="800000"/>
            <a:headEnd/>
            <a:tailEnd/>
          </a:ln>
          <a:effectLst/>
          <a:extLst>
            <a:ext uri="{AF507438-7753-43e0-B8FC-AC1667EBCBE1}">
              <a14:hiddenEffects xmlns:a14="http://schemas.microsoft.com/office/drawing/2010/main" xmlns="">
                <a:effectLst>
                  <a:outerShdw dist="35921" dir="2700000" algn="ctr" rotWithShape="0">
                    <a:schemeClr val="tx1"/>
                  </a:outerShdw>
                </a:effectLst>
              </a14:hiddenEffects>
            </a:ext>
          </a:extLst>
        </p:spPr>
        <p:txBody>
          <a:bodyPr lIns="0" rIns="0" anchor="ctr"/>
          <a:lstStyle/>
          <a:p>
            <a:pPr marL="0" lvl="1" algn="ctr" fontAlgn="base">
              <a:spcBef>
                <a:spcPct val="0"/>
              </a:spcBef>
              <a:spcAft>
                <a:spcPct val="0"/>
              </a:spcAft>
              <a:tabLst>
                <a:tab pos="914400" algn="l"/>
              </a:tabLst>
              <a:defRPr/>
            </a:pPr>
            <a:r>
              <a:rPr lang="en-US" sz="1200" b="1" dirty="0">
                <a:solidFill>
                  <a:srgbClr val="FFFFFF"/>
                </a:solidFill>
                <a:latin typeface="Calibri" panose="020F0502020204030204"/>
                <a:cs typeface="Arial" charset="0"/>
              </a:rPr>
              <a:t>IS/CS Policy Development </a:t>
            </a:r>
          </a:p>
        </p:txBody>
      </p:sp>
      <p:sp>
        <p:nvSpPr>
          <p:cNvPr id="49" name="Rectangle 95">
            <a:extLst>
              <a:ext uri="{FF2B5EF4-FFF2-40B4-BE49-F238E27FC236}">
                <a16:creationId xmlns:a16="http://schemas.microsoft.com/office/drawing/2014/main" id="{463EA2A7-A251-4FCF-91BC-BB04FDF48C1A}"/>
              </a:ext>
            </a:extLst>
          </p:cNvPr>
          <p:cNvSpPr>
            <a:spLocks noChangeArrowheads="1"/>
          </p:cNvSpPr>
          <p:nvPr/>
        </p:nvSpPr>
        <p:spPr bwMode="gray">
          <a:xfrm flipH="1">
            <a:off x="766561" y="4029359"/>
            <a:ext cx="1712618" cy="817279"/>
          </a:xfrm>
          <a:prstGeom prst="roundRect">
            <a:avLst/>
          </a:prstGeom>
          <a:solidFill>
            <a:schemeClr val="accent1"/>
          </a:solidFill>
          <a:ln w="12700">
            <a:solidFill>
              <a:srgbClr val="BDBDBD"/>
            </a:solidFill>
            <a:miter lim="800000"/>
            <a:headEnd/>
            <a:tailEnd/>
          </a:ln>
          <a:effectLst/>
          <a:extLst>
            <a:ext uri="{AF507438-7753-43e0-B8FC-AC1667EBCBE1}">
              <a14:hiddenEffects xmlns:a14="http://schemas.microsoft.com/office/drawing/2010/main" xmlns="">
                <a:effectLst>
                  <a:outerShdw dist="35921" dir="2700000" algn="ctr" rotWithShape="0">
                    <a:schemeClr val="tx1"/>
                  </a:outerShdw>
                </a:effectLst>
              </a14:hiddenEffects>
            </a:ext>
          </a:extLst>
        </p:spPr>
        <p:txBody>
          <a:bodyPr lIns="0" rIns="0" anchor="ctr"/>
          <a:lstStyle/>
          <a:p>
            <a:pPr algn="ctr" fontAlgn="base">
              <a:spcBef>
                <a:spcPct val="0"/>
              </a:spcBef>
              <a:spcAft>
                <a:spcPct val="0"/>
              </a:spcAft>
              <a:defRPr/>
            </a:pPr>
            <a:r>
              <a:rPr lang="en-US" sz="1200" b="1" dirty="0">
                <a:solidFill>
                  <a:srgbClr val="FFFFFF"/>
                </a:solidFill>
                <a:latin typeface="Calibri" panose="020F0502020204030204"/>
                <a:cs typeface="Arial" charset="0"/>
              </a:rPr>
              <a:t>CS Architecture Development </a:t>
            </a:r>
          </a:p>
        </p:txBody>
      </p:sp>
      <p:sp>
        <p:nvSpPr>
          <p:cNvPr id="50" name="Rectangle 95">
            <a:extLst>
              <a:ext uri="{FF2B5EF4-FFF2-40B4-BE49-F238E27FC236}">
                <a16:creationId xmlns:a16="http://schemas.microsoft.com/office/drawing/2014/main" id="{0EF69147-F793-4546-B376-572E3AA8B3B9}"/>
              </a:ext>
            </a:extLst>
          </p:cNvPr>
          <p:cNvSpPr>
            <a:spLocks noChangeArrowheads="1"/>
          </p:cNvSpPr>
          <p:nvPr/>
        </p:nvSpPr>
        <p:spPr bwMode="gray">
          <a:xfrm flipH="1">
            <a:off x="776245" y="5098680"/>
            <a:ext cx="1712618" cy="817279"/>
          </a:xfrm>
          <a:prstGeom prst="roundRect">
            <a:avLst/>
          </a:prstGeom>
          <a:solidFill>
            <a:schemeClr val="accent1"/>
          </a:solidFill>
          <a:ln w="12700">
            <a:solidFill>
              <a:srgbClr val="BDBDBD"/>
            </a:solidFill>
            <a:miter lim="800000"/>
            <a:headEnd/>
            <a:tailEnd/>
          </a:ln>
          <a:effectLst/>
          <a:extLst>
            <a:ext uri="{AF507438-7753-43e0-B8FC-AC1667EBCBE1}">
              <a14:hiddenEffects xmlns:a14="http://schemas.microsoft.com/office/drawing/2010/main" xmlns="">
                <a:effectLst>
                  <a:outerShdw dist="35921" dir="2700000" algn="ctr" rotWithShape="0">
                    <a:schemeClr val="tx1"/>
                  </a:outerShdw>
                </a:effectLst>
              </a14:hiddenEffects>
            </a:ext>
          </a:extLst>
        </p:spPr>
        <p:txBody>
          <a:bodyPr lIns="0" rIns="0" anchor="ctr"/>
          <a:lstStyle/>
          <a:p>
            <a:pPr marL="0" lvl="1" algn="ctr" fontAlgn="base">
              <a:spcBef>
                <a:spcPct val="0"/>
              </a:spcBef>
              <a:spcAft>
                <a:spcPct val="0"/>
              </a:spcAft>
              <a:tabLst>
                <a:tab pos="914400" algn="l"/>
              </a:tabLst>
              <a:defRPr/>
            </a:pPr>
            <a:r>
              <a:rPr lang="en-US" sz="1200" b="1" dirty="0">
                <a:solidFill>
                  <a:srgbClr val="FFFFFF"/>
                </a:solidFill>
                <a:latin typeface="Calibri" panose="020F0502020204030204"/>
                <a:cs typeface="Arial" charset="0"/>
              </a:rPr>
              <a:t>Cybersecurity Operationalization</a:t>
            </a:r>
          </a:p>
        </p:txBody>
      </p:sp>
      <p:sp>
        <p:nvSpPr>
          <p:cNvPr id="6" name="Isosceles Triangle 5">
            <a:extLst>
              <a:ext uri="{FF2B5EF4-FFF2-40B4-BE49-F238E27FC236}">
                <a16:creationId xmlns:a16="http://schemas.microsoft.com/office/drawing/2014/main" id="{2500C298-0810-40E1-9DF0-699687B76DD4}"/>
              </a:ext>
            </a:extLst>
          </p:cNvPr>
          <p:cNvSpPr/>
          <p:nvPr/>
        </p:nvSpPr>
        <p:spPr>
          <a:xfrm rot="16200000">
            <a:off x="4165408" y="3786876"/>
            <a:ext cx="3402402" cy="492726"/>
          </a:xfrm>
          <a:prstGeom prst="triangle">
            <a:avLst>
              <a:gd name="adj" fmla="val 100000"/>
            </a:avLst>
          </a:prstGeom>
          <a:gradFill>
            <a:gsLst>
              <a:gs pos="92000">
                <a:schemeClr val="accent3"/>
              </a:gs>
              <a:gs pos="58000">
                <a:srgbClr val="FFFF00"/>
              </a:gs>
              <a:gs pos="37000">
                <a:srgbClr val="D6A112"/>
              </a:gs>
              <a:gs pos="17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EDB66B86-7C9B-445D-8F2E-32E6C988864B}"/>
              </a:ext>
            </a:extLst>
          </p:cNvPr>
          <p:cNvSpPr txBox="1"/>
          <p:nvPr/>
        </p:nvSpPr>
        <p:spPr>
          <a:xfrm rot="16200000">
            <a:off x="5027000" y="2633824"/>
            <a:ext cx="960187"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AC4324"/>
                </a:solidFill>
                <a:effectLst/>
                <a:uLnTx/>
                <a:uFillTx/>
                <a:latin typeface="Calibri" panose="020F0502020204030204"/>
                <a:ea typeface="+mn-ea"/>
                <a:cs typeface="+mn-cs"/>
              </a:rPr>
              <a:t>High Priority </a:t>
            </a:r>
            <a:endParaRPr kumimoji="0" lang="en-US" sz="1000" b="0" i="0" u="none" strike="noStrike" kern="1200" cap="none" spc="0" normalizeH="0" baseline="0" noProof="0" dirty="0">
              <a:ln>
                <a:noFill/>
              </a:ln>
              <a:solidFill>
                <a:srgbClr val="AC4324"/>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3D002979-0D06-48A5-8A71-0CE5A28DDCC9}"/>
              </a:ext>
            </a:extLst>
          </p:cNvPr>
          <p:cNvSpPr txBox="1"/>
          <p:nvPr/>
        </p:nvSpPr>
        <p:spPr>
          <a:xfrm rot="16200000">
            <a:off x="5340396" y="5204742"/>
            <a:ext cx="960187"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87AF99">
                    <a:lumMod val="50000"/>
                  </a:srgbClr>
                </a:solidFill>
                <a:effectLst/>
                <a:uLnTx/>
                <a:uFillTx/>
                <a:latin typeface="Calibri" panose="020F0502020204030204"/>
                <a:ea typeface="+mn-ea"/>
                <a:cs typeface="+mn-cs"/>
              </a:rPr>
              <a:t>Low Priority </a:t>
            </a:r>
            <a:endParaRPr kumimoji="0" lang="en-US" sz="1000" b="0" i="0" u="none" strike="noStrike" kern="1200" cap="none" spc="0" normalizeH="0" baseline="0" noProof="0" dirty="0">
              <a:ln>
                <a:noFill/>
              </a:ln>
              <a:solidFill>
                <a:srgbClr val="87AF99">
                  <a:lumMod val="50000"/>
                </a:srgbClr>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3A86AC41-AA11-41D6-9A7F-851C5A4D554E}"/>
              </a:ext>
            </a:extLst>
          </p:cNvPr>
          <p:cNvSpPr/>
          <p:nvPr>
            <p:custDataLst>
              <p:tags r:id="rId2"/>
            </p:custDataLst>
          </p:nvPr>
        </p:nvSpPr>
        <p:spPr bwMode="auto">
          <a:xfrm>
            <a:off x="6283325" y="2998788"/>
            <a:ext cx="5222875" cy="668338"/>
          </a:xfrm>
          <a:prstGeom prst="rect">
            <a:avLst/>
          </a:prstGeom>
          <a:solidFill>
            <a:srgbClr val="DFE5EF"/>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3B0BA179-7C24-4165-8840-411826DE7CFF}"/>
              </a:ext>
            </a:extLst>
          </p:cNvPr>
          <p:cNvSpPr/>
          <p:nvPr>
            <p:custDataLst>
              <p:tags r:id="rId3"/>
            </p:custDataLst>
          </p:nvPr>
        </p:nvSpPr>
        <p:spPr bwMode="auto">
          <a:xfrm>
            <a:off x="6283325" y="2332038"/>
            <a:ext cx="5222875" cy="666750"/>
          </a:xfrm>
          <a:prstGeom prst="rect">
            <a:avLst/>
          </a:prstGeom>
          <a:solidFill>
            <a:srgbClr val="DFE5EF"/>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54C05F87-F8C0-41DC-9C56-0103707FB74D}"/>
              </a:ext>
            </a:extLst>
          </p:cNvPr>
          <p:cNvSpPr/>
          <p:nvPr>
            <p:custDataLst>
              <p:tags r:id="rId4"/>
            </p:custDataLst>
          </p:nvPr>
        </p:nvSpPr>
        <p:spPr bwMode="auto">
          <a:xfrm>
            <a:off x="6283325" y="3667125"/>
            <a:ext cx="5222875" cy="666750"/>
          </a:xfrm>
          <a:prstGeom prst="rect">
            <a:avLst/>
          </a:prstGeom>
          <a:solidFill>
            <a:srgbClr val="DFE5EF"/>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3E0E6E79-AFE5-4FD0-8B22-22EED544F79E}"/>
              </a:ext>
            </a:extLst>
          </p:cNvPr>
          <p:cNvSpPr/>
          <p:nvPr>
            <p:custDataLst>
              <p:tags r:id="rId5"/>
            </p:custDataLst>
          </p:nvPr>
        </p:nvSpPr>
        <p:spPr bwMode="auto">
          <a:xfrm>
            <a:off x="6283325" y="4333875"/>
            <a:ext cx="5222875" cy="666750"/>
          </a:xfrm>
          <a:prstGeom prst="rect">
            <a:avLst/>
          </a:prstGeom>
          <a:solidFill>
            <a:srgbClr val="DFE5EF"/>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2A7DF308-C829-4AA1-8977-41BA9F144EEF}"/>
              </a:ext>
            </a:extLst>
          </p:cNvPr>
          <p:cNvSpPr/>
          <p:nvPr>
            <p:custDataLst>
              <p:tags r:id="rId6"/>
            </p:custDataLst>
          </p:nvPr>
        </p:nvSpPr>
        <p:spPr bwMode="auto">
          <a:xfrm>
            <a:off x="6283325" y="5000625"/>
            <a:ext cx="5222875" cy="668338"/>
          </a:xfrm>
          <a:prstGeom prst="rect">
            <a:avLst/>
          </a:prstGeom>
          <a:solidFill>
            <a:srgbClr val="DFE5EF"/>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3D21B652-2D3A-4F85-BEC2-76214D7E3B28}"/>
              </a:ext>
            </a:extLst>
          </p:cNvPr>
          <p:cNvSpPr/>
          <p:nvPr>
            <p:custDataLst>
              <p:tags r:id="rId7"/>
            </p:custDataLst>
          </p:nvPr>
        </p:nvSpPr>
        <p:spPr bwMode="auto">
          <a:xfrm>
            <a:off x="8683625" y="2108200"/>
            <a:ext cx="939800" cy="223838"/>
          </a:xfrm>
          <a:prstGeom prst="rect">
            <a:avLst/>
          </a:prstGeom>
          <a:solidFill>
            <a:srgbClr val="364D6E"/>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20638" rIns="0" bIns="2063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fld id="{CF8720EA-AB47-409C-8D91-23623BCFC717}" type="datetime'2''''''''0''2''''''''''''''''''''''''''''''''''''''3'''''''''">
              <a:rPr kumimoji="0" lang="en-US" altLang="en-US" sz="12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Tx/>
                <a:buNone/>
                <a:tabLst/>
                <a:defRPr/>
              </a:pPr>
              <a:t>2023</a:t>
            </a:fld>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E5F848C9-15DF-41E0-ADFC-FFC26F0A8851}"/>
              </a:ext>
            </a:extLst>
          </p:cNvPr>
          <p:cNvSpPr/>
          <p:nvPr>
            <p:custDataLst>
              <p:tags r:id="rId8"/>
            </p:custDataLst>
          </p:nvPr>
        </p:nvSpPr>
        <p:spPr bwMode="auto">
          <a:xfrm>
            <a:off x="9623425" y="2108200"/>
            <a:ext cx="942975" cy="223838"/>
          </a:xfrm>
          <a:prstGeom prst="rect">
            <a:avLst/>
          </a:prstGeom>
          <a:solidFill>
            <a:srgbClr val="364D6E"/>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20638" rIns="0" bIns="2063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fld id="{B06D2FAE-8D2B-46D7-A57F-B99FB5EA5E10}" type="datetime'''''''''''2''''''''''''''''''''0''''''''''''''''''2''''''4'">
              <a:rPr kumimoji="0" lang="en-US" altLang="en-US" sz="12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Tx/>
                <a:buNone/>
                <a:tabLst/>
                <a:defRPr/>
              </a:pPr>
              <a:t>2024</a:t>
            </a:fld>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5256D60B-340E-45FB-A041-62FAC06D6DAF}"/>
              </a:ext>
            </a:extLst>
          </p:cNvPr>
          <p:cNvSpPr/>
          <p:nvPr>
            <p:custDataLst>
              <p:tags r:id="rId9"/>
            </p:custDataLst>
          </p:nvPr>
        </p:nvSpPr>
        <p:spPr bwMode="auto">
          <a:xfrm>
            <a:off x="10566400" y="2108200"/>
            <a:ext cx="939800" cy="223838"/>
          </a:xfrm>
          <a:prstGeom prst="rect">
            <a:avLst/>
          </a:prstGeom>
          <a:solidFill>
            <a:srgbClr val="364D6E"/>
          </a:solidFill>
          <a:ln w="9525"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20638" rIns="0" bIns="2063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fld id="{EC69F747-E8D4-4D5F-8613-6E7AC23AD612}" type="datetime'''''''''''2''''''''''''''''''''0''''''''''2''''''''5'''''">
              <a:rPr kumimoji="0" lang="en-US" altLang="en-US" sz="1200" b="1"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Tx/>
                <a:buNone/>
                <a:tabLst/>
                <a:defRPr/>
              </a:pPr>
              <a:t>2025</a:t>
            </a:fld>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B6DB9C41-FBF5-44D4-A443-553DE7DE671A}"/>
              </a:ext>
            </a:extLst>
          </p:cNvPr>
          <p:cNvCxnSpPr/>
          <p:nvPr>
            <p:custDataLst>
              <p:tags r:id="rId10"/>
            </p:custDataLst>
          </p:nvPr>
        </p:nvCxnSpPr>
        <p:spPr bwMode="auto">
          <a:xfrm>
            <a:off x="8683625" y="2332038"/>
            <a:ext cx="0" cy="3336925"/>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512D6700-1F4F-4CBF-9F47-2930A2FEB350}"/>
              </a:ext>
            </a:extLst>
          </p:cNvPr>
          <p:cNvCxnSpPr/>
          <p:nvPr>
            <p:custDataLst>
              <p:tags r:id="rId11"/>
            </p:custDataLst>
          </p:nvPr>
        </p:nvCxnSpPr>
        <p:spPr bwMode="auto">
          <a:xfrm>
            <a:off x="9623425" y="2332038"/>
            <a:ext cx="0" cy="333692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D1DA294F-95B0-4997-8455-929B5AD5DB9B}"/>
              </a:ext>
            </a:extLst>
          </p:cNvPr>
          <p:cNvCxnSpPr/>
          <p:nvPr>
            <p:custDataLst>
              <p:tags r:id="rId12"/>
            </p:custDataLst>
          </p:nvPr>
        </p:nvCxnSpPr>
        <p:spPr bwMode="auto">
          <a:xfrm>
            <a:off x="10566400" y="2332038"/>
            <a:ext cx="0" cy="333692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051A3145-6680-44F3-9E30-C4AD757CEF96}"/>
              </a:ext>
            </a:extLst>
          </p:cNvPr>
          <p:cNvCxnSpPr/>
          <p:nvPr>
            <p:custDataLst>
              <p:tags r:id="rId13"/>
            </p:custDataLst>
          </p:nvPr>
        </p:nvCxnSpPr>
        <p:spPr bwMode="auto">
          <a:xfrm>
            <a:off x="11506200" y="2332038"/>
            <a:ext cx="0" cy="3336925"/>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E56736C5-9A82-41BC-9C33-66A854A4426D}"/>
              </a:ext>
            </a:extLst>
          </p:cNvPr>
          <p:cNvCxnSpPr/>
          <p:nvPr>
            <p:custDataLst>
              <p:tags r:id="rId14"/>
            </p:custDataLst>
          </p:nvPr>
        </p:nvCxnSpPr>
        <p:spPr bwMode="auto">
          <a:xfrm>
            <a:off x="6283325" y="2332038"/>
            <a:ext cx="0" cy="3336925"/>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36DFCDEE-DFD6-479C-875B-29B536E5C207}"/>
              </a:ext>
            </a:extLst>
          </p:cNvPr>
          <p:cNvCxnSpPr/>
          <p:nvPr>
            <p:custDataLst>
              <p:tags r:id="rId15"/>
            </p:custDataLst>
          </p:nvPr>
        </p:nvCxnSpPr>
        <p:spPr bwMode="auto">
          <a:xfrm>
            <a:off x="6283325" y="2998788"/>
            <a:ext cx="52228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7F991830-1949-4DC0-AFCD-D4EF9B7AB53C}"/>
              </a:ext>
            </a:extLst>
          </p:cNvPr>
          <p:cNvCxnSpPr/>
          <p:nvPr>
            <p:custDataLst>
              <p:tags r:id="rId16"/>
            </p:custDataLst>
          </p:nvPr>
        </p:nvCxnSpPr>
        <p:spPr bwMode="auto">
          <a:xfrm>
            <a:off x="6283325" y="3667125"/>
            <a:ext cx="52228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4AF9077C-D59B-4EDD-B01E-FE4ED048269F}"/>
              </a:ext>
            </a:extLst>
          </p:cNvPr>
          <p:cNvCxnSpPr/>
          <p:nvPr>
            <p:custDataLst>
              <p:tags r:id="rId17"/>
            </p:custDataLst>
          </p:nvPr>
        </p:nvCxnSpPr>
        <p:spPr bwMode="auto">
          <a:xfrm>
            <a:off x="6283325" y="4333875"/>
            <a:ext cx="52228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CF8E0385-041C-4A25-9AE1-76A2243D3706}"/>
              </a:ext>
            </a:extLst>
          </p:cNvPr>
          <p:cNvCxnSpPr/>
          <p:nvPr>
            <p:custDataLst>
              <p:tags r:id="rId18"/>
            </p:custDataLst>
          </p:nvPr>
        </p:nvCxnSpPr>
        <p:spPr bwMode="auto">
          <a:xfrm>
            <a:off x="6283325" y="5000625"/>
            <a:ext cx="52228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AA546F90-2286-483A-A611-09D005CFEA76}"/>
              </a:ext>
            </a:extLst>
          </p:cNvPr>
          <p:cNvCxnSpPr/>
          <p:nvPr>
            <p:custDataLst>
              <p:tags r:id="rId19"/>
            </p:custDataLst>
          </p:nvPr>
        </p:nvCxnSpPr>
        <p:spPr bwMode="auto">
          <a:xfrm>
            <a:off x="6283325" y="5668963"/>
            <a:ext cx="5222875"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1AA47650-993A-491C-A707-E3A3418E2BFF}"/>
              </a:ext>
            </a:extLst>
          </p:cNvPr>
          <p:cNvCxnSpPr/>
          <p:nvPr>
            <p:custDataLst>
              <p:tags r:id="rId20"/>
            </p:custDataLst>
          </p:nvPr>
        </p:nvCxnSpPr>
        <p:spPr bwMode="auto">
          <a:xfrm>
            <a:off x="6283325" y="2332038"/>
            <a:ext cx="5222875" cy="0"/>
          </a:xfrm>
          <a:prstGeom prst="line">
            <a:avLst/>
          </a:prstGeom>
          <a:ln w="952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6" name="Rectangle 85">
            <a:extLst>
              <a:ext uri="{FF2B5EF4-FFF2-40B4-BE49-F238E27FC236}">
                <a16:creationId xmlns:a16="http://schemas.microsoft.com/office/drawing/2014/main" id="{067F24A5-8E86-4BC2-A5CB-A992C38CFB1D}"/>
              </a:ext>
            </a:extLst>
          </p:cNvPr>
          <p:cNvSpPr/>
          <p:nvPr>
            <p:custDataLst>
              <p:tags r:id="rId21"/>
            </p:custDataLst>
          </p:nvPr>
        </p:nvSpPr>
        <p:spPr bwMode="gray">
          <a:xfrm>
            <a:off x="9626600" y="3287713"/>
            <a:ext cx="939800" cy="79375"/>
          </a:xfrm>
          <a:prstGeom prst="rect">
            <a:avLst/>
          </a:prstGeom>
          <a:solidFill>
            <a:srgbClr val="364D6E"/>
          </a:solidFill>
          <a:ln w="19050" cap="flat" cmpd="sng" algn="ctr">
            <a:solidFill>
              <a:srgbClr val="364D6E"/>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D7A3F031-A1E4-4309-B64F-5C26B799ACE1}"/>
              </a:ext>
            </a:extLst>
          </p:cNvPr>
          <p:cNvSpPr/>
          <p:nvPr>
            <p:custDataLst>
              <p:tags r:id="rId22"/>
            </p:custDataLst>
          </p:nvPr>
        </p:nvSpPr>
        <p:spPr bwMode="gray">
          <a:xfrm>
            <a:off x="9159876" y="4622800"/>
            <a:ext cx="1406525" cy="79375"/>
          </a:xfrm>
          <a:prstGeom prst="rect">
            <a:avLst/>
          </a:prstGeom>
          <a:solidFill>
            <a:srgbClr val="364D6E"/>
          </a:solidFill>
          <a:ln w="19050" cap="flat" cmpd="sng" algn="ctr">
            <a:solidFill>
              <a:srgbClr val="364D6E"/>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03C5011E-3CDA-43C2-887E-6CAD62557B82}"/>
              </a:ext>
            </a:extLst>
          </p:cNvPr>
          <p:cNvSpPr/>
          <p:nvPr>
            <p:custDataLst>
              <p:tags r:id="rId23"/>
            </p:custDataLst>
          </p:nvPr>
        </p:nvSpPr>
        <p:spPr bwMode="gray">
          <a:xfrm>
            <a:off x="8688388" y="2620964"/>
            <a:ext cx="2813050" cy="79375"/>
          </a:xfrm>
          <a:prstGeom prst="rect">
            <a:avLst/>
          </a:prstGeom>
          <a:solidFill>
            <a:srgbClr val="364D6E"/>
          </a:solidFill>
          <a:ln w="19050" cap="flat" cmpd="sng" algn="ctr">
            <a:solidFill>
              <a:srgbClr val="364D6E"/>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A66799EA-9638-435F-B38F-77B99FD39541}"/>
              </a:ext>
            </a:extLst>
          </p:cNvPr>
          <p:cNvSpPr/>
          <p:nvPr>
            <p:custDataLst>
              <p:tags r:id="rId24"/>
            </p:custDataLst>
          </p:nvPr>
        </p:nvSpPr>
        <p:spPr bwMode="gray">
          <a:xfrm>
            <a:off x="8688388" y="3956050"/>
            <a:ext cx="1403350" cy="79375"/>
          </a:xfrm>
          <a:prstGeom prst="rect">
            <a:avLst/>
          </a:prstGeom>
          <a:solidFill>
            <a:srgbClr val="364D6E"/>
          </a:solidFill>
          <a:ln w="19050" cap="flat" cmpd="sng" algn="ctr">
            <a:solidFill>
              <a:srgbClr val="364D6E"/>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298D731F-751D-4EB5-A0F4-D8DF63F05794}"/>
              </a:ext>
            </a:extLst>
          </p:cNvPr>
          <p:cNvSpPr/>
          <p:nvPr>
            <p:custDataLst>
              <p:tags r:id="rId25"/>
            </p:custDataLst>
          </p:nvPr>
        </p:nvSpPr>
        <p:spPr bwMode="auto">
          <a:xfrm>
            <a:off x="6343650" y="4587875"/>
            <a:ext cx="2279650" cy="16033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lvl="1" fontAlgn="base">
              <a:spcBef>
                <a:spcPct val="0"/>
              </a:spcBef>
              <a:spcAft>
                <a:spcPct val="0"/>
              </a:spcAft>
              <a:tabLst>
                <a:tab pos="914400" algn="l"/>
              </a:tabLst>
              <a:defRPr/>
            </a:pPr>
            <a:r>
              <a:rPr lang="en-US" sz="1050" b="1" dirty="0">
                <a:solidFill>
                  <a:srgbClr val="000000"/>
                </a:solidFill>
                <a:latin typeface="Calibri" panose="020F0502020204030204"/>
              </a:rPr>
              <a:t>Cybersecurity Operationalization</a:t>
            </a:r>
          </a:p>
        </p:txBody>
      </p:sp>
      <p:sp>
        <p:nvSpPr>
          <p:cNvPr id="91" name="Rectangle 90">
            <a:extLst>
              <a:ext uri="{FF2B5EF4-FFF2-40B4-BE49-F238E27FC236}">
                <a16:creationId xmlns:a16="http://schemas.microsoft.com/office/drawing/2014/main" id="{60A7AFA2-5668-4CD7-B35D-346EECA79B0E}"/>
              </a:ext>
            </a:extLst>
          </p:cNvPr>
          <p:cNvSpPr/>
          <p:nvPr>
            <p:custDataLst>
              <p:tags r:id="rId26"/>
            </p:custDataLst>
          </p:nvPr>
        </p:nvSpPr>
        <p:spPr bwMode="auto">
          <a:xfrm>
            <a:off x="6343650" y="2586038"/>
            <a:ext cx="2119313" cy="16033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lvl="1">
              <a:spcBef>
                <a:spcPct val="0"/>
              </a:spcBef>
              <a:spcAft>
                <a:spcPct val="0"/>
              </a:spcAft>
              <a:defRPr/>
            </a:pPr>
            <a:r>
              <a:rPr lang="en-US" sz="1050" b="1" dirty="0">
                <a:solidFill>
                  <a:srgbClr val="000000"/>
                </a:solidFill>
                <a:latin typeface="Calibri" panose="020F0502020204030204"/>
              </a:rPr>
              <a:t>CS Architecture Development </a:t>
            </a:r>
          </a:p>
        </p:txBody>
      </p:sp>
      <p:sp>
        <p:nvSpPr>
          <p:cNvPr id="92" name="Rectangle 91">
            <a:extLst>
              <a:ext uri="{FF2B5EF4-FFF2-40B4-BE49-F238E27FC236}">
                <a16:creationId xmlns:a16="http://schemas.microsoft.com/office/drawing/2014/main" id="{237A8D00-799A-40BD-BABB-640C1BB8C880}"/>
              </a:ext>
            </a:extLst>
          </p:cNvPr>
          <p:cNvSpPr/>
          <p:nvPr>
            <p:custDataLst>
              <p:tags r:id="rId27"/>
            </p:custDataLst>
          </p:nvPr>
        </p:nvSpPr>
        <p:spPr bwMode="auto">
          <a:xfrm>
            <a:off x="6343650" y="3252788"/>
            <a:ext cx="1914525" cy="16033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lvl="1">
              <a:spcBef>
                <a:spcPct val="0"/>
              </a:spcBef>
              <a:spcAft>
                <a:spcPct val="0"/>
              </a:spcAft>
              <a:defRPr/>
            </a:pPr>
            <a:r>
              <a:rPr lang="en-US" sz="1050" b="1" dirty="0">
                <a:solidFill>
                  <a:srgbClr val="000000"/>
                </a:solidFill>
                <a:latin typeface="Calibri" panose="020F0502020204030204"/>
              </a:rPr>
              <a:t>IS/CS Policy Development </a:t>
            </a:r>
          </a:p>
        </p:txBody>
      </p:sp>
      <p:sp>
        <p:nvSpPr>
          <p:cNvPr id="93" name="Rectangle 92">
            <a:extLst>
              <a:ext uri="{FF2B5EF4-FFF2-40B4-BE49-F238E27FC236}">
                <a16:creationId xmlns:a16="http://schemas.microsoft.com/office/drawing/2014/main" id="{0B2BE670-07B7-41F5-88B4-E652F97346D9}"/>
              </a:ext>
            </a:extLst>
          </p:cNvPr>
          <p:cNvSpPr/>
          <p:nvPr>
            <p:custDataLst>
              <p:tags r:id="rId28"/>
            </p:custDataLst>
          </p:nvPr>
        </p:nvSpPr>
        <p:spPr bwMode="auto">
          <a:xfrm>
            <a:off x="6343650" y="3921125"/>
            <a:ext cx="1550988" cy="160338"/>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lvl="1">
              <a:spcBef>
                <a:spcPct val="0"/>
              </a:spcBef>
              <a:spcAft>
                <a:spcPct val="0"/>
              </a:spcAft>
              <a:defRPr/>
            </a:pPr>
            <a:r>
              <a:rPr lang="en-US" sz="1050" b="1" dirty="0">
                <a:solidFill>
                  <a:srgbClr val="000000"/>
                </a:solidFill>
                <a:latin typeface="Calibri" panose="020F0502020204030204"/>
              </a:rPr>
              <a:t>Data Categorization</a:t>
            </a:r>
          </a:p>
        </p:txBody>
      </p:sp>
      <p:sp>
        <p:nvSpPr>
          <p:cNvPr id="95" name="Rectangle 94">
            <a:extLst>
              <a:ext uri="{FF2B5EF4-FFF2-40B4-BE49-F238E27FC236}">
                <a16:creationId xmlns:a16="http://schemas.microsoft.com/office/drawing/2014/main" id="{B17118E4-53C0-46B0-A17B-75B3DFC8E8A9}"/>
              </a:ext>
            </a:extLst>
          </p:cNvPr>
          <p:cNvSpPr/>
          <p:nvPr>
            <p:custDataLst>
              <p:tags r:id="rId29"/>
            </p:custDataLst>
          </p:nvPr>
        </p:nvSpPr>
        <p:spPr bwMode="auto">
          <a:xfrm>
            <a:off x="6343650" y="2128838"/>
            <a:ext cx="1276350" cy="182563"/>
          </a:xfrm>
          <a:prstGeom prst="rect">
            <a:avLst/>
          </a:prstGeom>
          <a:noFill/>
          <a:ln w="12700" cap="flat" cmpd="sng" algn="ctr">
            <a:noFill/>
            <a:prstDash val="solid"/>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Calibri" panose="020F0502020204030204"/>
                <a:ea typeface="+mn-ea"/>
                <a:cs typeface="+mn-cs"/>
              </a:rPr>
              <a:t>  Strategic Initiatives</a:t>
            </a: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E100788A-363F-47D9-B64E-FB8DC4FBD0FD}"/>
              </a:ext>
            </a:extLst>
          </p:cNvPr>
          <p:cNvSpPr txBox="1"/>
          <p:nvPr/>
        </p:nvSpPr>
        <p:spPr>
          <a:xfrm>
            <a:off x="7437438" y="5100637"/>
            <a:ext cx="403225" cy="46196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34" name="Oval 33">
            <a:extLst>
              <a:ext uri="{FF2B5EF4-FFF2-40B4-BE49-F238E27FC236}">
                <a16:creationId xmlns:a16="http://schemas.microsoft.com/office/drawing/2014/main" id="{C0018CF0-0BF1-4E05-B271-E95B84B1EE1F}"/>
              </a:ext>
            </a:extLst>
          </p:cNvPr>
          <p:cNvSpPr>
            <a:spLocks noChangeAspect="1"/>
          </p:cNvSpPr>
          <p:nvPr/>
        </p:nvSpPr>
        <p:spPr>
          <a:xfrm>
            <a:off x="6413009" y="2551268"/>
            <a:ext cx="240790" cy="2407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35" name="Oval 34">
            <a:extLst>
              <a:ext uri="{FF2B5EF4-FFF2-40B4-BE49-F238E27FC236}">
                <a16:creationId xmlns:a16="http://schemas.microsoft.com/office/drawing/2014/main" id="{4155BB38-7F8D-4D59-ADF1-BD5A76D7018D}"/>
              </a:ext>
            </a:extLst>
          </p:cNvPr>
          <p:cNvSpPr>
            <a:spLocks noChangeAspect="1"/>
          </p:cNvSpPr>
          <p:nvPr/>
        </p:nvSpPr>
        <p:spPr>
          <a:xfrm>
            <a:off x="6413009" y="3897784"/>
            <a:ext cx="240790" cy="2407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36" name="Oval 35">
            <a:extLst>
              <a:ext uri="{FF2B5EF4-FFF2-40B4-BE49-F238E27FC236}">
                <a16:creationId xmlns:a16="http://schemas.microsoft.com/office/drawing/2014/main" id="{535E196E-9501-4976-B19C-BF74808ABC5F}"/>
              </a:ext>
            </a:extLst>
          </p:cNvPr>
          <p:cNvSpPr>
            <a:spLocks noChangeAspect="1"/>
          </p:cNvSpPr>
          <p:nvPr/>
        </p:nvSpPr>
        <p:spPr>
          <a:xfrm>
            <a:off x="6413009" y="3224526"/>
            <a:ext cx="240790" cy="2407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37" name="Oval 36">
            <a:extLst>
              <a:ext uri="{FF2B5EF4-FFF2-40B4-BE49-F238E27FC236}">
                <a16:creationId xmlns:a16="http://schemas.microsoft.com/office/drawing/2014/main" id="{2F8679C6-771E-41F7-8CD8-8AD8F521ACCE}"/>
              </a:ext>
            </a:extLst>
          </p:cNvPr>
          <p:cNvSpPr>
            <a:spLocks noChangeAspect="1"/>
          </p:cNvSpPr>
          <p:nvPr/>
        </p:nvSpPr>
        <p:spPr>
          <a:xfrm>
            <a:off x="6413009" y="4571043"/>
            <a:ext cx="240790" cy="2407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101" name="Oval 100">
            <a:extLst>
              <a:ext uri="{FF2B5EF4-FFF2-40B4-BE49-F238E27FC236}">
                <a16:creationId xmlns:a16="http://schemas.microsoft.com/office/drawing/2014/main" id="{B5D29DD9-AC45-420E-9D05-3AE682C6BFAC}"/>
              </a:ext>
            </a:extLst>
          </p:cNvPr>
          <p:cNvSpPr>
            <a:spLocks noChangeAspect="1"/>
          </p:cNvSpPr>
          <p:nvPr/>
        </p:nvSpPr>
        <p:spPr>
          <a:xfrm>
            <a:off x="646165" y="1821470"/>
            <a:ext cx="240790" cy="2407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102" name="Oval 101">
            <a:extLst>
              <a:ext uri="{FF2B5EF4-FFF2-40B4-BE49-F238E27FC236}">
                <a16:creationId xmlns:a16="http://schemas.microsoft.com/office/drawing/2014/main" id="{D4E0CFAB-3715-4C02-A60C-05EBDC16C2A9}"/>
              </a:ext>
            </a:extLst>
          </p:cNvPr>
          <p:cNvSpPr>
            <a:spLocks noChangeAspect="1"/>
          </p:cNvSpPr>
          <p:nvPr/>
        </p:nvSpPr>
        <p:spPr>
          <a:xfrm>
            <a:off x="646165" y="2888634"/>
            <a:ext cx="240790" cy="2407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103" name="Oval 102">
            <a:extLst>
              <a:ext uri="{FF2B5EF4-FFF2-40B4-BE49-F238E27FC236}">
                <a16:creationId xmlns:a16="http://schemas.microsoft.com/office/drawing/2014/main" id="{E4044403-AD13-4D62-95B3-3E6C4C90BA7C}"/>
              </a:ext>
            </a:extLst>
          </p:cNvPr>
          <p:cNvSpPr>
            <a:spLocks noChangeAspect="1"/>
          </p:cNvSpPr>
          <p:nvPr/>
        </p:nvSpPr>
        <p:spPr>
          <a:xfrm>
            <a:off x="646165" y="3946470"/>
            <a:ext cx="240790" cy="2407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104" name="Oval 103">
            <a:extLst>
              <a:ext uri="{FF2B5EF4-FFF2-40B4-BE49-F238E27FC236}">
                <a16:creationId xmlns:a16="http://schemas.microsoft.com/office/drawing/2014/main" id="{4B3812BE-07D6-4522-8C8E-3E426E810DCA}"/>
              </a:ext>
            </a:extLst>
          </p:cNvPr>
          <p:cNvSpPr>
            <a:spLocks noChangeAspect="1"/>
          </p:cNvSpPr>
          <p:nvPr/>
        </p:nvSpPr>
        <p:spPr>
          <a:xfrm>
            <a:off x="646165" y="5015791"/>
            <a:ext cx="240790" cy="2407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112" name="STAMP">
            <a:extLst>
              <a:ext uri="{FF2B5EF4-FFF2-40B4-BE49-F238E27FC236}">
                <a16:creationId xmlns:a16="http://schemas.microsoft.com/office/drawing/2014/main" id="{6F51DC70-E964-4EE6-92D8-04A2B085ECFF}"/>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77" name="STAMP">
            <a:extLst>
              <a:ext uri="{FF2B5EF4-FFF2-40B4-BE49-F238E27FC236}">
                <a16:creationId xmlns:a16="http://schemas.microsoft.com/office/drawing/2014/main" id="{EC6DB120-083A-48D7-A1BE-72047C73F619}"/>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grpSp>
        <p:nvGrpSpPr>
          <p:cNvPr id="131" name="Group 130">
            <a:extLst>
              <a:ext uri="{FF2B5EF4-FFF2-40B4-BE49-F238E27FC236}">
                <a16:creationId xmlns:a16="http://schemas.microsoft.com/office/drawing/2014/main" id="{99F36157-5931-4447-A7E6-B219E4F59B59}"/>
              </a:ext>
            </a:extLst>
          </p:cNvPr>
          <p:cNvGrpSpPr/>
          <p:nvPr/>
        </p:nvGrpSpPr>
        <p:grpSpPr>
          <a:xfrm>
            <a:off x="1606848" y="44165"/>
            <a:ext cx="6599473" cy="276999"/>
            <a:chOff x="1606848" y="44165"/>
            <a:chExt cx="6599473" cy="276999"/>
          </a:xfrm>
        </p:grpSpPr>
        <p:sp>
          <p:nvSpPr>
            <p:cNvPr id="132" name="Rectangle: Rounded Corners 131">
              <a:extLst>
                <a:ext uri="{FF2B5EF4-FFF2-40B4-BE49-F238E27FC236}">
                  <a16:creationId xmlns:a16="http://schemas.microsoft.com/office/drawing/2014/main" id="{D44F6BBB-B2A8-4622-B2D6-070D3B35E7F0}"/>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1.9</a:t>
              </a:r>
            </a:p>
          </p:txBody>
        </p:sp>
        <p:sp>
          <p:nvSpPr>
            <p:cNvPr id="133" name="TextBox 132">
              <a:extLst>
                <a:ext uri="{FF2B5EF4-FFF2-40B4-BE49-F238E27FC236}">
                  <a16:creationId xmlns:a16="http://schemas.microsoft.com/office/drawing/2014/main" id="{CC6E6767-9C4D-4C91-AC38-BB782C91AB21}"/>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Define 3-year Implementation Roadmap</a:t>
              </a:r>
            </a:p>
          </p:txBody>
        </p:sp>
      </p:grpSp>
      <p:sp>
        <p:nvSpPr>
          <p:cNvPr id="88" name="Footer Placeholder 2">
            <a:extLst>
              <a:ext uri="{FF2B5EF4-FFF2-40B4-BE49-F238E27FC236}">
                <a16:creationId xmlns:a16="http://schemas.microsoft.com/office/drawing/2014/main" id="{E00E2AC1-A2F0-49C7-B956-83D71652FB24}"/>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grpSp>
        <p:nvGrpSpPr>
          <p:cNvPr id="5" name="Group 4">
            <a:extLst>
              <a:ext uri="{FF2B5EF4-FFF2-40B4-BE49-F238E27FC236}">
                <a16:creationId xmlns:a16="http://schemas.microsoft.com/office/drawing/2014/main" id="{6D8CEA5A-78AF-4F1F-876B-B000BC6F8537}"/>
              </a:ext>
            </a:extLst>
          </p:cNvPr>
          <p:cNvGrpSpPr/>
          <p:nvPr/>
        </p:nvGrpSpPr>
        <p:grpSpPr>
          <a:xfrm>
            <a:off x="613621" y="68528"/>
            <a:ext cx="782071" cy="229014"/>
            <a:chOff x="613621" y="44482"/>
            <a:chExt cx="782071" cy="277106"/>
          </a:xfrm>
        </p:grpSpPr>
        <p:sp>
          <p:nvSpPr>
            <p:cNvPr id="119" name="Rectangle 118">
              <a:extLst>
                <a:ext uri="{FF2B5EF4-FFF2-40B4-BE49-F238E27FC236}">
                  <a16:creationId xmlns:a16="http://schemas.microsoft.com/office/drawing/2014/main" id="{364CAFD6-93BD-464E-BF73-3ACFC9A591A6}"/>
                </a:ext>
              </a:extLst>
            </p:cNvPr>
            <p:cNvSpPr/>
            <p:nvPr/>
          </p:nvSpPr>
          <p:spPr bwMode="auto">
            <a:xfrm>
              <a:off x="1222795" y="197998"/>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4F4F2924-398A-4BDC-9C99-7AB3D071C025}"/>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21" name="Rectangle 120">
              <a:extLst>
                <a:ext uri="{FF2B5EF4-FFF2-40B4-BE49-F238E27FC236}">
                  <a16:creationId xmlns:a16="http://schemas.microsoft.com/office/drawing/2014/main" id="{9A463530-DB46-43D0-A4D5-C7F0CACF8BD4}"/>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22" name="Rectangle 121">
              <a:extLst>
                <a:ext uri="{FF2B5EF4-FFF2-40B4-BE49-F238E27FC236}">
                  <a16:creationId xmlns:a16="http://schemas.microsoft.com/office/drawing/2014/main" id="{0D165296-1767-4E3F-B98A-C72DAC16B368}"/>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23" name="Rectangle 122">
              <a:extLst>
                <a:ext uri="{FF2B5EF4-FFF2-40B4-BE49-F238E27FC236}">
                  <a16:creationId xmlns:a16="http://schemas.microsoft.com/office/drawing/2014/main" id="{B5B4CD9F-DC25-4586-8BD5-4C3EE54D554E}"/>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24" name="Rectangle 123">
              <a:extLst>
                <a:ext uri="{FF2B5EF4-FFF2-40B4-BE49-F238E27FC236}">
                  <a16:creationId xmlns:a16="http://schemas.microsoft.com/office/drawing/2014/main" id="{8885626D-6AB9-4275-9624-D01F3610AA89}"/>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25" name="Rectangle 124">
              <a:extLst>
                <a:ext uri="{FF2B5EF4-FFF2-40B4-BE49-F238E27FC236}">
                  <a16:creationId xmlns:a16="http://schemas.microsoft.com/office/drawing/2014/main" id="{CB8FB0A3-E6BE-4E76-92B7-B6A8CFFC50ED}"/>
                </a:ext>
              </a:extLst>
            </p:cNvPr>
            <p:cNvSpPr/>
            <p:nvPr/>
          </p:nvSpPr>
          <p:spPr bwMode="auto">
            <a:xfrm>
              <a:off x="1320091" y="1206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26" name="Rectangle 125">
              <a:extLst>
                <a:ext uri="{FF2B5EF4-FFF2-40B4-BE49-F238E27FC236}">
                  <a16:creationId xmlns:a16="http://schemas.microsoft.com/office/drawing/2014/main" id="{F7FE816C-D349-4DA9-B9C6-13227557909D}"/>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27" name="Rectangle 126">
              <a:extLst>
                <a:ext uri="{FF2B5EF4-FFF2-40B4-BE49-F238E27FC236}">
                  <a16:creationId xmlns:a16="http://schemas.microsoft.com/office/drawing/2014/main" id="{23487C3F-3F5D-402A-A76C-CAEF6A9D501B}"/>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8" name="Rectangle 127">
              <a:extLst>
                <a:ext uri="{FF2B5EF4-FFF2-40B4-BE49-F238E27FC236}">
                  <a16:creationId xmlns:a16="http://schemas.microsoft.com/office/drawing/2014/main" id="{9B47E896-28CD-4E37-8C52-72F5D4BE4C60}"/>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29" name="Rectangle 128">
              <a:extLst>
                <a:ext uri="{FF2B5EF4-FFF2-40B4-BE49-F238E27FC236}">
                  <a16:creationId xmlns:a16="http://schemas.microsoft.com/office/drawing/2014/main" id="{082F8DAE-58B9-4FB6-9F26-9B27F497E3C0}"/>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30" name="Rectangle 129">
              <a:extLst>
                <a:ext uri="{FF2B5EF4-FFF2-40B4-BE49-F238E27FC236}">
                  <a16:creationId xmlns:a16="http://schemas.microsoft.com/office/drawing/2014/main" id="{0783930E-04E2-4BA4-883B-277091DEC04A}"/>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34" name="Rectangle 133">
              <a:extLst>
                <a:ext uri="{FF2B5EF4-FFF2-40B4-BE49-F238E27FC236}">
                  <a16:creationId xmlns:a16="http://schemas.microsoft.com/office/drawing/2014/main" id="{7AD2EBB7-84B5-420C-B0C9-65D9DB664B81}"/>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35" name="Rectangle 134">
              <a:extLst>
                <a:ext uri="{FF2B5EF4-FFF2-40B4-BE49-F238E27FC236}">
                  <a16:creationId xmlns:a16="http://schemas.microsoft.com/office/drawing/2014/main" id="{3420F492-CF87-4F9A-B191-D5D5C15155A0}"/>
                </a:ext>
              </a:extLst>
            </p:cNvPr>
            <p:cNvSpPr/>
            <p:nvPr/>
          </p:nvSpPr>
          <p:spPr bwMode="auto">
            <a:xfrm>
              <a:off x="910887" y="1968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150" name="Rectangle 149">
            <a:extLst>
              <a:ext uri="{FF2B5EF4-FFF2-40B4-BE49-F238E27FC236}">
                <a16:creationId xmlns:a16="http://schemas.microsoft.com/office/drawing/2014/main" id="{DF58741F-38EC-48B1-8755-90B42679A2D2}"/>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825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Rectangle 15">
            <a:extLst>
              <a:ext uri="{FF2B5EF4-FFF2-40B4-BE49-F238E27FC236}">
                <a16:creationId xmlns:a16="http://schemas.microsoft.com/office/drawing/2014/main" id="{B32AFF1E-A70F-4EC4-926D-25D3AC76FE9B}"/>
              </a:ext>
            </a:extLst>
          </p:cNvPr>
          <p:cNvSpPr/>
          <p:nvPr/>
        </p:nvSpPr>
        <p:spPr>
          <a:xfrm>
            <a:off x="722282" y="1868949"/>
            <a:ext cx="8497917" cy="441966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indent="0">
              <a:lnSpc>
                <a:spcPts val="1700"/>
              </a:lnSpc>
              <a:spcBef>
                <a:spcPts val="600"/>
              </a:spcBef>
              <a:spcAft>
                <a:spcPts val="0"/>
              </a:spcAft>
              <a:buClr>
                <a:srgbClr val="243646"/>
              </a:buClr>
              <a:buFontTx/>
              <a:buNone/>
              <a:defRPr/>
            </a:pPr>
            <a:r>
              <a:rPr lang="en-US" sz="1200" b="1" i="1" kern="0" dirty="0">
                <a:solidFill>
                  <a:srgbClr val="000000"/>
                </a:solidFill>
                <a:latin typeface="Calibri" panose="020F0502020204030204"/>
              </a:rPr>
              <a:t>Develop Cybersecurity RFPs</a:t>
            </a:r>
          </a:p>
          <a:p>
            <a:pPr marL="171450" marR="0" lvl="0" indent="-171450" algn="l" defTabSz="914400" rtl="0" eaLnBrk="1" fontAlgn="auto" latinLnBrk="0" hangingPunct="1">
              <a:lnSpc>
                <a:spcPts val="1700"/>
              </a:lnSpc>
              <a:spcBef>
                <a:spcPts val="300"/>
              </a:spcBef>
              <a:spcAft>
                <a:spcPts val="0"/>
              </a:spcAft>
              <a:buClrTx/>
              <a:buSzTx/>
              <a:buFont typeface="Wingdings" panose="05000000000000000000" pitchFamily="2" charset="2"/>
              <a:buChar char="§"/>
              <a:tabLst/>
              <a:defRPr/>
            </a:pPr>
            <a:r>
              <a:rPr lang="en-US" sz="1200" dirty="0">
                <a:solidFill>
                  <a:srgbClr val="000000"/>
                </a:solidFill>
                <a:latin typeface="Calibri" panose="020F0502020204030204" pitchFamily="34" charset="0"/>
                <a:cs typeface="Arial" panose="020B0604020202020204" pitchFamily="34" charset="0"/>
              </a:rPr>
              <a:t>Select and align with OXAGON on the high-risk cybersecurity initiatives and their respective RFPs (up to 4 RFPs) to be developed. Example of RFPs include:</a:t>
            </a:r>
            <a:endParaRPr lang="en-US" sz="1200" dirty="0">
              <a:solidFill>
                <a:srgbClr val="000000"/>
              </a:solidFill>
              <a:highlight>
                <a:srgbClr val="FFFF00"/>
              </a:highlight>
              <a:latin typeface="Calibri" panose="020F0502020204030204" pitchFamily="34" charset="0"/>
              <a:cs typeface="Arial" panose="020B0604020202020204" pitchFamily="34" charset="0"/>
            </a:endParaRPr>
          </a:p>
          <a:p>
            <a:pPr marL="347663" lvl="1" indent="-171450">
              <a:lnSpc>
                <a:spcPts val="1700"/>
              </a:lnSpc>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Develop cybersecurity core controls </a:t>
            </a:r>
          </a:p>
          <a:p>
            <a:pPr marL="347663" lvl="1" indent="-171450">
              <a:lnSpc>
                <a:spcPts val="1700"/>
              </a:lnSpc>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Implement and operationalize cybersecurity policies</a:t>
            </a:r>
          </a:p>
          <a:p>
            <a:pPr marL="347663" lvl="1" indent="-171450">
              <a:lnSpc>
                <a:spcPts val="1700"/>
              </a:lnSpc>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Develop and implement data governance framework</a:t>
            </a:r>
          </a:p>
          <a:p>
            <a:pPr marL="171450" marR="0" lvl="0" indent="-171450" algn="l" defTabSz="914400" rtl="0" eaLnBrk="1" fontAlgn="auto" latinLnBrk="0" hangingPunct="1">
              <a:lnSpc>
                <a:spcPts val="17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Align with OXAGON on procurement processes, sourcing strategy, and procurement templates</a:t>
            </a:r>
          </a:p>
          <a:p>
            <a:pPr marL="171450" marR="0" lvl="0" indent="-171450" algn="l" defTabSz="914400" rtl="0" eaLnBrk="1" fontAlgn="auto" latinLnBrk="0" hangingPunct="1">
              <a:lnSpc>
                <a:spcPts val="17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Aggregate OXAGON’s requirements and needs for each of the RFPs for inclusion in technical scope of work</a:t>
            </a:r>
          </a:p>
          <a:p>
            <a:pPr marL="171450" marR="0" lvl="0" indent="-171450" algn="l" defTabSz="914400" rtl="0" eaLnBrk="1" fontAlgn="auto" latinLnBrk="0" hangingPunct="1">
              <a:lnSpc>
                <a:spcPts val="17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Develop the scope of work for each initiative in alignment with OXAGON’s RFP templates and procurement requirements</a:t>
            </a:r>
          </a:p>
          <a:p>
            <a:pPr marL="171450" marR="0" lvl="0" indent="-171450" algn="l" defTabSz="914400" rtl="0" eaLnBrk="1" fontAlgn="auto" latinLnBrk="0" hangingPunct="1">
              <a:lnSpc>
                <a:spcPts val="17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Define a list of deliverables and objectives (e.g., implementation support, process integration, and OXAGON stakeholder training and certification) that are required as an output of the RFPs</a:t>
            </a:r>
            <a:endParaRPr kumimoji="0" lang="en-US" sz="1200" b="0" i="0" u="none" strike="sngStrike" kern="1200" cap="none" spc="0" normalizeH="0" baseline="0" noProof="0" dirty="0">
              <a:ln>
                <a:noFill/>
              </a:ln>
              <a:solidFill>
                <a:srgbClr val="FF0000"/>
              </a:solidFill>
              <a:effectLst/>
              <a:uLnTx/>
              <a:uFillTx/>
              <a:latin typeface="Calibri" panose="020F0502020204030204" pitchFamily="34" charset="0"/>
              <a:ea typeface="+mn-ea"/>
              <a:cs typeface="Arial" panose="020B0604020202020204" pitchFamily="34" charset="0"/>
            </a:endParaRPr>
          </a:p>
          <a:p>
            <a:pPr marL="171450" marR="0" lvl="0" indent="-171450" algn="l" defTabSz="914400" rtl="0" eaLnBrk="1" fontAlgn="auto" latinLnBrk="0" hangingPunct="1">
              <a:lnSpc>
                <a:spcPts val="17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Consolidate the RFP introduction and objectives, instructions to bidders, timeline, response forms</a:t>
            </a:r>
            <a:endParaRPr kumimoji="0" lang="en-US" sz="1200" b="0" i="0" u="none" strike="sng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endParaRPr>
          </a:p>
          <a:p>
            <a:pPr marL="171450" marR="0" lvl="0" indent="-171450" algn="l" defTabSz="914400" rtl="0" eaLnBrk="1" fontAlgn="auto" latinLnBrk="0" hangingPunct="1">
              <a:lnSpc>
                <a:spcPts val="17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Prepare RFP screening and evaluation criteria including technical/commercial criteria and evaluation process (e.g., quality of the tender returns, compliance to specifications, selected equipment, analysis of proposed alternatives, project team, previous experience and expected duration)</a:t>
            </a:r>
          </a:p>
          <a:p>
            <a:pPr marL="171450" marR="0" lvl="0" indent="-171450" algn="l" defTabSz="914400" rtl="0" eaLnBrk="1" fontAlgn="auto" latinLnBrk="0" hangingPunct="1">
              <a:lnSpc>
                <a:spcPts val="17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Socialize RFPs with OXAGON stakeholders and make required updates based on feedback received</a:t>
            </a:r>
          </a:p>
        </p:txBody>
      </p:sp>
      <p:sp>
        <p:nvSpPr>
          <p:cNvPr id="17" name="Rectangle 16">
            <a:extLst>
              <a:ext uri="{FF2B5EF4-FFF2-40B4-BE49-F238E27FC236}">
                <a16:creationId xmlns:a16="http://schemas.microsoft.com/office/drawing/2014/main" id="{7EA3B9B4-1946-4205-8E2B-540BEB52C291}"/>
              </a:ext>
            </a:extLst>
          </p:cNvPr>
          <p:cNvSpPr>
            <a:spLocks noChangeArrowheads="1"/>
          </p:cNvSpPr>
          <p:nvPr/>
        </p:nvSpPr>
        <p:spPr bwMode="gray">
          <a:xfrm>
            <a:off x="9348806" y="1868949"/>
            <a:ext cx="2137935" cy="1965960"/>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4572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Cybersecurity Implementation Roadmap</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Cybersecurity Initiatives</a:t>
            </a:r>
          </a:p>
        </p:txBody>
      </p:sp>
      <p:sp>
        <p:nvSpPr>
          <p:cNvPr id="21" name="Rectangle 20">
            <a:extLst>
              <a:ext uri="{FF2B5EF4-FFF2-40B4-BE49-F238E27FC236}">
                <a16:creationId xmlns:a16="http://schemas.microsoft.com/office/drawing/2014/main" id="{44142F98-13F1-4168-83E7-A900CDA49E73}"/>
              </a:ext>
            </a:extLst>
          </p:cNvPr>
          <p:cNvSpPr>
            <a:spLocks noChangeArrowheads="1"/>
          </p:cNvSpPr>
          <p:nvPr/>
        </p:nvSpPr>
        <p:spPr bwMode="gray">
          <a:xfrm>
            <a:off x="9350315" y="4322656"/>
            <a:ext cx="2137935" cy="1965960"/>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4572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RFP technical requirements, evaluation, and selection criteria for target projects as per the roadmap</a:t>
            </a:r>
          </a:p>
        </p:txBody>
      </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In Step 1.10, we will develop requests for proposals required to implement prioritized Cybersecurity initiatives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2751978" y="1112624"/>
            <a:ext cx="6688049" cy="430887"/>
          </a:xfrm>
        </p:spPr>
        <p:txBody>
          <a:bodyPr/>
          <a:lstStyle/>
          <a:p>
            <a:pPr algn="ctr" eaLnBrk="0" fontAlgn="base" hangingPunct="0"/>
            <a:r>
              <a:rPr lang="en-US" dirty="0"/>
              <a:t>Step 1.10: </a:t>
            </a:r>
            <a:r>
              <a:rPr lang="en-US" sz="1400" dirty="0"/>
              <a:t>Develop Requests for Proposals to Implement Selected Cybersecurity Initiatives</a:t>
            </a:r>
          </a:p>
          <a:p>
            <a:pPr algn="ctr" eaLnBrk="0" fontAlgn="base" hangingPunct="0"/>
            <a:endParaRPr lang="en-US" sz="1400" dirty="0"/>
          </a:p>
        </p:txBody>
      </p:sp>
      <p:sp>
        <p:nvSpPr>
          <p:cNvPr id="10" name="Rectangle 9">
            <a:extLst>
              <a:ext uri="{FF2B5EF4-FFF2-40B4-BE49-F238E27FC236}">
                <a16:creationId xmlns:a16="http://schemas.microsoft.com/office/drawing/2014/main" id="{9F05A729-8CF4-4876-8BCC-E635D969FFA6}"/>
              </a:ext>
            </a:extLst>
          </p:cNvPr>
          <p:cNvSpPr/>
          <p:nvPr/>
        </p:nvSpPr>
        <p:spPr>
          <a:xfrm>
            <a:off x="722282" y="1503189"/>
            <a:ext cx="8497917" cy="378593"/>
          </a:xfrm>
          <a:prstGeom prst="rect">
            <a:avLst/>
          </a:prstGeom>
          <a:solidFill>
            <a:srgbClr val="5D7D9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Activities</a:t>
            </a:r>
          </a:p>
        </p:txBody>
      </p:sp>
      <p:sp>
        <p:nvSpPr>
          <p:cNvPr id="20" name="Rectangle 19">
            <a:extLst>
              <a:ext uri="{FF2B5EF4-FFF2-40B4-BE49-F238E27FC236}">
                <a16:creationId xmlns:a16="http://schemas.microsoft.com/office/drawing/2014/main" id="{D8DA82B8-2906-44F3-967C-C6FFA4226BC4}"/>
              </a:ext>
            </a:extLst>
          </p:cNvPr>
          <p:cNvSpPr>
            <a:spLocks noChangeArrowheads="1"/>
          </p:cNvSpPr>
          <p:nvPr/>
        </p:nvSpPr>
        <p:spPr bwMode="gray">
          <a:xfrm>
            <a:off x="9348806" y="1503189"/>
            <a:ext cx="2137935" cy="365760"/>
          </a:xfrm>
          <a:prstGeom prst="rect">
            <a:avLst/>
          </a:prstGeom>
          <a:solidFill>
            <a:srgbClr val="5D7D95"/>
          </a:solidFill>
          <a:ln w="19050">
            <a:no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8" name="Rectangle 17">
            <a:extLst>
              <a:ext uri="{FF2B5EF4-FFF2-40B4-BE49-F238E27FC236}">
                <a16:creationId xmlns:a16="http://schemas.microsoft.com/office/drawing/2014/main" id="{A0C57428-A747-4595-87A2-6C3B1E05BD80}"/>
              </a:ext>
            </a:extLst>
          </p:cNvPr>
          <p:cNvSpPr>
            <a:spLocks noChangeArrowheads="1"/>
          </p:cNvSpPr>
          <p:nvPr/>
        </p:nvSpPr>
        <p:spPr bwMode="gray">
          <a:xfrm>
            <a:off x="9348806" y="3956896"/>
            <a:ext cx="2137935" cy="365760"/>
          </a:xfrm>
          <a:prstGeom prst="rect">
            <a:avLst/>
          </a:prstGeom>
          <a:solidFill>
            <a:srgbClr val="5D7D95"/>
          </a:solidFill>
          <a:ln w="19050">
            <a:no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31" name="Footer Placeholder 2">
            <a:extLst>
              <a:ext uri="{FF2B5EF4-FFF2-40B4-BE49-F238E27FC236}">
                <a16:creationId xmlns:a16="http://schemas.microsoft.com/office/drawing/2014/main" id="{C87F899A-CAF7-42E0-B7D6-339F2320DD05}"/>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9" name="Rectangle: Rounded Corners 18">
            <a:extLst>
              <a:ext uri="{FF2B5EF4-FFF2-40B4-BE49-F238E27FC236}">
                <a16:creationId xmlns:a16="http://schemas.microsoft.com/office/drawing/2014/main" id="{470B0C77-126E-4A09-8B4F-C6D2567623B2}"/>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1.10</a:t>
            </a:r>
          </a:p>
        </p:txBody>
      </p:sp>
      <p:sp>
        <p:nvSpPr>
          <p:cNvPr id="22" name="TextBox 21">
            <a:extLst>
              <a:ext uri="{FF2B5EF4-FFF2-40B4-BE49-F238E27FC236}">
                <a16:creationId xmlns:a16="http://schemas.microsoft.com/office/drawing/2014/main" id="{88D36A91-F7E6-470B-9D81-40B7D5A4504A}"/>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Requests for Proposals to Implement Selected Cybersecurity Initiatives</a:t>
            </a:r>
          </a:p>
        </p:txBody>
      </p:sp>
      <p:grpSp>
        <p:nvGrpSpPr>
          <p:cNvPr id="3" name="Group 2">
            <a:extLst>
              <a:ext uri="{FF2B5EF4-FFF2-40B4-BE49-F238E27FC236}">
                <a16:creationId xmlns:a16="http://schemas.microsoft.com/office/drawing/2014/main" id="{4F0656C8-87E1-49EC-99CA-9C3F6B320C34}"/>
              </a:ext>
            </a:extLst>
          </p:cNvPr>
          <p:cNvGrpSpPr/>
          <p:nvPr/>
        </p:nvGrpSpPr>
        <p:grpSpPr>
          <a:xfrm>
            <a:off x="613621" y="68528"/>
            <a:ext cx="782071" cy="229014"/>
            <a:chOff x="613621" y="44482"/>
            <a:chExt cx="782071" cy="277106"/>
          </a:xfrm>
        </p:grpSpPr>
        <p:sp>
          <p:nvSpPr>
            <p:cNvPr id="15" name="Rectangle 14">
              <a:extLst>
                <a:ext uri="{FF2B5EF4-FFF2-40B4-BE49-F238E27FC236}">
                  <a16:creationId xmlns:a16="http://schemas.microsoft.com/office/drawing/2014/main" id="{600362A8-B6E3-4198-92B1-2CCBA61D8DCD}"/>
                </a:ext>
              </a:extLst>
            </p:cNvPr>
            <p:cNvSpPr/>
            <p:nvPr/>
          </p:nvSpPr>
          <p:spPr bwMode="auto">
            <a:xfrm>
              <a:off x="1320091" y="1206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72B5E3C-ABE6-461E-B18B-F060317FC1FA}"/>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4" name="Rectangle 23">
              <a:extLst>
                <a:ext uri="{FF2B5EF4-FFF2-40B4-BE49-F238E27FC236}">
                  <a16:creationId xmlns:a16="http://schemas.microsoft.com/office/drawing/2014/main" id="{740ED547-C188-4AEB-A425-B28CAEB75371}"/>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5" name="Rectangle 24">
              <a:extLst>
                <a:ext uri="{FF2B5EF4-FFF2-40B4-BE49-F238E27FC236}">
                  <a16:creationId xmlns:a16="http://schemas.microsoft.com/office/drawing/2014/main" id="{51002AEC-E3B8-412A-A72F-4E2BDF27FEB5}"/>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2EBEB095-9D2E-45A0-A977-B2B9A6F89532}"/>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7" name="Rectangle 26">
              <a:extLst>
                <a:ext uri="{FF2B5EF4-FFF2-40B4-BE49-F238E27FC236}">
                  <a16:creationId xmlns:a16="http://schemas.microsoft.com/office/drawing/2014/main" id="{D99348E4-BCC1-470E-81E3-D1A5C992E602}"/>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8" name="Rectangle 27">
              <a:extLst>
                <a:ext uri="{FF2B5EF4-FFF2-40B4-BE49-F238E27FC236}">
                  <a16:creationId xmlns:a16="http://schemas.microsoft.com/office/drawing/2014/main" id="{5B007AE5-2A2D-4A7D-8F23-784DA758BBAF}"/>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9" name="Rectangle 28">
              <a:extLst>
                <a:ext uri="{FF2B5EF4-FFF2-40B4-BE49-F238E27FC236}">
                  <a16:creationId xmlns:a16="http://schemas.microsoft.com/office/drawing/2014/main" id="{E30AA759-4FCF-49B8-9FA5-DE1C4DD5E769}"/>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0" name="Rectangle 29">
              <a:extLst>
                <a:ext uri="{FF2B5EF4-FFF2-40B4-BE49-F238E27FC236}">
                  <a16:creationId xmlns:a16="http://schemas.microsoft.com/office/drawing/2014/main" id="{1B371A84-49F0-406E-9264-A3D7C3CC07AB}"/>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3" name="Rectangle 32">
              <a:extLst>
                <a:ext uri="{FF2B5EF4-FFF2-40B4-BE49-F238E27FC236}">
                  <a16:creationId xmlns:a16="http://schemas.microsoft.com/office/drawing/2014/main" id="{91F96CE0-060F-4851-9933-2767C5813974}"/>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34" name="Rectangle 33">
              <a:extLst>
                <a:ext uri="{FF2B5EF4-FFF2-40B4-BE49-F238E27FC236}">
                  <a16:creationId xmlns:a16="http://schemas.microsoft.com/office/drawing/2014/main" id="{E4DD2FEB-C523-4330-A198-4EB03F4AD734}"/>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5" name="Rectangle 34">
              <a:extLst>
                <a:ext uri="{FF2B5EF4-FFF2-40B4-BE49-F238E27FC236}">
                  <a16:creationId xmlns:a16="http://schemas.microsoft.com/office/drawing/2014/main" id="{ADDEFB10-6EF6-4783-8F09-055FC53B964B}"/>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6" name="Rectangle 35">
              <a:extLst>
                <a:ext uri="{FF2B5EF4-FFF2-40B4-BE49-F238E27FC236}">
                  <a16:creationId xmlns:a16="http://schemas.microsoft.com/office/drawing/2014/main" id="{63C65631-F2C5-43FC-8499-A991D5257E69}"/>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7" name="Rectangle 36">
              <a:extLst>
                <a:ext uri="{FF2B5EF4-FFF2-40B4-BE49-F238E27FC236}">
                  <a16:creationId xmlns:a16="http://schemas.microsoft.com/office/drawing/2014/main" id="{067A0D6C-A23E-4663-95F6-845F0FEEB024}"/>
                </a:ext>
              </a:extLst>
            </p:cNvPr>
            <p:cNvSpPr/>
            <p:nvPr/>
          </p:nvSpPr>
          <p:spPr bwMode="auto">
            <a:xfrm>
              <a:off x="910887" y="1968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38" name="Rectangle 37">
            <a:extLst>
              <a:ext uri="{FF2B5EF4-FFF2-40B4-BE49-F238E27FC236}">
                <a16:creationId xmlns:a16="http://schemas.microsoft.com/office/drawing/2014/main" id="{4638A1AD-B5CB-4D51-8556-495D4D083B8B}"/>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0324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We will follow a defined structure to develop RFPs, mainly covering introduction and objectives, instructions to bidders and the appropriate requirements and specifications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5231535" y="1112624"/>
            <a:ext cx="1728936" cy="215444"/>
          </a:xfrm>
        </p:spPr>
        <p:txBody>
          <a:bodyPr/>
          <a:lstStyle/>
          <a:p>
            <a:pPr algn="ctr" eaLnBrk="0" fontAlgn="base" hangingPunct="0"/>
            <a:r>
              <a:rPr lang="en-US" dirty="0"/>
              <a:t>OXAGON RFP Structure</a:t>
            </a:r>
          </a:p>
        </p:txBody>
      </p:sp>
      <p:sp>
        <p:nvSpPr>
          <p:cNvPr id="7" name="Rectangle 15">
            <a:extLst>
              <a:ext uri="{FF2B5EF4-FFF2-40B4-BE49-F238E27FC236}">
                <a16:creationId xmlns:a16="http://schemas.microsoft.com/office/drawing/2014/main" id="{09E5BF9D-9DF4-4EE6-B770-88949E4E555D}"/>
              </a:ext>
            </a:extLst>
          </p:cNvPr>
          <p:cNvSpPr/>
          <p:nvPr/>
        </p:nvSpPr>
        <p:spPr bwMode="gray">
          <a:xfrm>
            <a:off x="2538671" y="1580913"/>
            <a:ext cx="681188" cy="4515087"/>
          </a:xfrm>
          <a:custGeom>
            <a:avLst/>
            <a:gdLst>
              <a:gd name="connsiteX0" fmla="*/ 0 w 808702"/>
              <a:gd name="connsiteY0" fmla="*/ 0 h 4316918"/>
              <a:gd name="connsiteX1" fmla="*/ 808702 w 808702"/>
              <a:gd name="connsiteY1" fmla="*/ 0 h 4316918"/>
              <a:gd name="connsiteX2" fmla="*/ 808702 w 808702"/>
              <a:gd name="connsiteY2" fmla="*/ 4316918 h 4316918"/>
              <a:gd name="connsiteX3" fmla="*/ 0 w 808702"/>
              <a:gd name="connsiteY3" fmla="*/ 4316918 h 4316918"/>
              <a:gd name="connsiteX4" fmla="*/ 0 w 808702"/>
              <a:gd name="connsiteY4" fmla="*/ 0 h 4316918"/>
              <a:gd name="connsiteX0" fmla="*/ 0 w 821402"/>
              <a:gd name="connsiteY0" fmla="*/ 1117600 h 4316918"/>
              <a:gd name="connsiteX1" fmla="*/ 821402 w 821402"/>
              <a:gd name="connsiteY1" fmla="*/ 0 h 4316918"/>
              <a:gd name="connsiteX2" fmla="*/ 821402 w 821402"/>
              <a:gd name="connsiteY2" fmla="*/ 4316918 h 4316918"/>
              <a:gd name="connsiteX3" fmla="*/ 12700 w 821402"/>
              <a:gd name="connsiteY3" fmla="*/ 4316918 h 4316918"/>
              <a:gd name="connsiteX4" fmla="*/ 0 w 821402"/>
              <a:gd name="connsiteY4" fmla="*/ 1117600 h 4316918"/>
              <a:gd name="connsiteX0" fmla="*/ 0 w 821402"/>
              <a:gd name="connsiteY0" fmla="*/ 1117600 h 4316918"/>
              <a:gd name="connsiteX1" fmla="*/ 821402 w 821402"/>
              <a:gd name="connsiteY1" fmla="*/ 0 h 4316918"/>
              <a:gd name="connsiteX2" fmla="*/ 821402 w 821402"/>
              <a:gd name="connsiteY2" fmla="*/ 4316918 h 4316918"/>
              <a:gd name="connsiteX3" fmla="*/ 50800 w 821402"/>
              <a:gd name="connsiteY3" fmla="*/ 3618418 h 4316918"/>
              <a:gd name="connsiteX4" fmla="*/ 0 w 821402"/>
              <a:gd name="connsiteY4" fmla="*/ 1117600 h 4316918"/>
              <a:gd name="connsiteX0" fmla="*/ 0 w 821402"/>
              <a:gd name="connsiteY0" fmla="*/ 1117600 h 4316918"/>
              <a:gd name="connsiteX1" fmla="*/ 821402 w 821402"/>
              <a:gd name="connsiteY1" fmla="*/ 0 h 4316918"/>
              <a:gd name="connsiteX2" fmla="*/ 821402 w 821402"/>
              <a:gd name="connsiteY2" fmla="*/ 4316918 h 4316918"/>
              <a:gd name="connsiteX3" fmla="*/ 35485 w 821402"/>
              <a:gd name="connsiteY3" fmla="*/ 3535868 h 4316918"/>
              <a:gd name="connsiteX4" fmla="*/ 0 w 821402"/>
              <a:gd name="connsiteY4" fmla="*/ 1117600 h 4316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1402" h="4316918">
                <a:moveTo>
                  <a:pt x="0" y="1117600"/>
                </a:moveTo>
                <a:lnTo>
                  <a:pt x="821402" y="0"/>
                </a:lnTo>
                <a:lnTo>
                  <a:pt x="821402" y="4316918"/>
                </a:lnTo>
                <a:lnTo>
                  <a:pt x="35485" y="3535868"/>
                </a:lnTo>
                <a:cubicBezTo>
                  <a:pt x="31252" y="2469429"/>
                  <a:pt x="4233" y="2184039"/>
                  <a:pt x="0" y="1117600"/>
                </a:cubicBezTo>
                <a:close/>
              </a:path>
            </a:pathLst>
          </a:custGeom>
          <a:gradFill flip="none" rotWithShape="1">
            <a:gsLst>
              <a:gs pos="0">
                <a:schemeClr val="bg1">
                  <a:lumMod val="65000"/>
                </a:schemeClr>
              </a:gs>
              <a:gs pos="100000">
                <a:srgbClr val="FFFFFF">
                  <a:alpha val="0"/>
                </a:srgbClr>
              </a:gs>
            </a:gsLst>
            <a:lin ang="0" scaled="1"/>
            <a:tileRect/>
          </a:gradFill>
          <a:ln w="9525" cap="flat" cmpd="sng" algn="ctr">
            <a:noFill/>
            <a:prstDash val="solid"/>
            <a:round/>
            <a:headEnd type="none" w="med" len="med"/>
            <a:tailEnd type="none" w="med" len="med"/>
          </a:ln>
          <a:effectLst/>
        </p:spPr>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F3E55C3-F094-4700-95BC-212B5E8EC5CC}"/>
              </a:ext>
            </a:extLst>
          </p:cNvPr>
          <p:cNvSpPr/>
          <p:nvPr/>
        </p:nvSpPr>
        <p:spPr bwMode="gray">
          <a:xfrm>
            <a:off x="3219859" y="1580913"/>
            <a:ext cx="7752941" cy="4515087"/>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none" lIns="45720" tIns="45720" rIns="45720" bIns="45720" numCol="1" spcCol="0" rtlCol="0" fromWordArt="0" anchor="t"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Key RFP Elements</a:t>
            </a:r>
          </a:p>
        </p:txBody>
      </p:sp>
      <p:graphicFrame>
        <p:nvGraphicFramePr>
          <p:cNvPr id="9" name="Group 146">
            <a:extLst>
              <a:ext uri="{FF2B5EF4-FFF2-40B4-BE49-F238E27FC236}">
                <a16:creationId xmlns:a16="http://schemas.microsoft.com/office/drawing/2014/main" id="{9A9884C9-02AA-4F30-9C27-39E690358122}"/>
              </a:ext>
            </a:extLst>
          </p:cNvPr>
          <p:cNvGraphicFramePr>
            <a:graphicFrameLocks noGrp="1"/>
          </p:cNvGraphicFramePr>
          <p:nvPr/>
        </p:nvGraphicFramePr>
        <p:xfrm>
          <a:off x="3346859" y="2069366"/>
          <a:ext cx="3742961" cy="3809997"/>
        </p:xfrm>
        <a:graphic>
          <a:graphicData uri="http://schemas.openxmlformats.org/drawingml/2006/table">
            <a:tbl>
              <a:tblPr>
                <a:effectLst/>
                <a:tableStyleId>{16D9F66E-5EB9-4882-86FB-DCBF35E3C3E4}</a:tableStyleId>
              </a:tblPr>
              <a:tblGrid>
                <a:gridCol w="1156722">
                  <a:extLst>
                    <a:ext uri="{9D8B030D-6E8A-4147-A177-3AD203B41FA5}">
                      <a16:colId xmlns:a16="http://schemas.microsoft.com/office/drawing/2014/main" val="20000"/>
                    </a:ext>
                  </a:extLst>
                </a:gridCol>
                <a:gridCol w="2586239">
                  <a:extLst>
                    <a:ext uri="{9D8B030D-6E8A-4147-A177-3AD203B41FA5}">
                      <a16:colId xmlns:a16="http://schemas.microsoft.com/office/drawing/2014/main" val="20001"/>
                    </a:ext>
                  </a:extLst>
                </a:gridCol>
              </a:tblGrid>
              <a:tr h="1562503">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200" b="1" u="none" strike="noStrike" cap="none" normalizeH="0" baseline="0" dirty="0">
                          <a:ln>
                            <a:noFill/>
                          </a:ln>
                          <a:solidFill>
                            <a:schemeClr val="bg1"/>
                          </a:solidFill>
                          <a:effectLst/>
                          <a:latin typeface="+mn-lt"/>
                          <a:cs typeface="Times New Roman"/>
                        </a:rPr>
                        <a:t>Introduction</a:t>
                      </a: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200" b="1" u="none" strike="noStrike" cap="none" normalizeH="0" baseline="0" dirty="0">
                          <a:ln>
                            <a:noFill/>
                          </a:ln>
                          <a:solidFill>
                            <a:schemeClr val="bg1"/>
                          </a:solidFill>
                          <a:effectLst/>
                          <a:latin typeface="+mn-lt"/>
                          <a:cs typeface="Times New Roman"/>
                        </a:rPr>
                        <a:t>And </a:t>
                      </a: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200" b="1" u="none" strike="noStrike" cap="none" normalizeH="0" baseline="0" dirty="0">
                          <a:ln>
                            <a:noFill/>
                          </a:ln>
                          <a:solidFill>
                            <a:schemeClr val="bg1"/>
                          </a:solidFill>
                          <a:effectLst/>
                          <a:latin typeface="+mn-lt"/>
                          <a:cs typeface="Times New Roman"/>
                        </a:rPr>
                        <a:t>Objectives </a:t>
                      </a:r>
                      <a:endParaRPr kumimoji="0" lang="en-US" sz="1200" b="1" i="0" u="none" strike="noStrike" cap="none" normalizeH="0" baseline="0" dirty="0">
                        <a:ln>
                          <a:noFill/>
                        </a:ln>
                        <a:solidFill>
                          <a:schemeClr val="bg1"/>
                        </a:solidFill>
                        <a:effectLst/>
                        <a:latin typeface="+mn-lt"/>
                        <a:cs typeface="Times New Roman"/>
                      </a:endParaRPr>
                    </a:p>
                  </a:txBody>
                  <a:tcPr marL="35051" marR="35051" marT="274320" marB="3797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u="none" strike="noStrike" cap="none" normalizeH="0" baseline="0" dirty="0">
                          <a:ln>
                            <a:noFill/>
                          </a:ln>
                          <a:effectLst/>
                          <a:latin typeface="+mn-lt"/>
                          <a:cs typeface="Times New Roman"/>
                        </a:rPr>
                        <a:t>Project background</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u="none" strike="noStrike" cap="none" normalizeH="0" baseline="0" dirty="0">
                          <a:ln>
                            <a:noFill/>
                          </a:ln>
                          <a:effectLst/>
                          <a:latin typeface="+mn-lt"/>
                          <a:cs typeface="Times New Roman"/>
                        </a:rPr>
                        <a:t>Project objectives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u="none" strike="noStrike" cap="none" normalizeH="0" baseline="0" dirty="0">
                          <a:ln>
                            <a:noFill/>
                          </a:ln>
                          <a:effectLst/>
                          <a:latin typeface="+mn-lt"/>
                          <a:cs typeface="Times New Roman"/>
                        </a:rPr>
                        <a:t>Expected outcome and attributes of the project</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cap="none" normalizeH="0" baseline="0" dirty="0">
                          <a:ln>
                            <a:noFill/>
                          </a:ln>
                          <a:solidFill>
                            <a:schemeClr val="tx1"/>
                          </a:solidFill>
                          <a:effectLst/>
                          <a:latin typeface="+mn-lt"/>
                          <a:cs typeface="Times New Roman"/>
                        </a:rPr>
                        <a:t>Business Requirements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cap="none" normalizeH="0" baseline="0" dirty="0">
                          <a:ln>
                            <a:noFill/>
                          </a:ln>
                          <a:solidFill>
                            <a:schemeClr val="tx1"/>
                          </a:solidFill>
                          <a:effectLst/>
                          <a:latin typeface="+mn-lt"/>
                          <a:cs typeface="Times New Roman"/>
                        </a:rPr>
                        <a:t>RFP structure</a:t>
                      </a:r>
                    </a:p>
                  </a:txBody>
                  <a:tcPr marL="45720" marR="4572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416697">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200" b="1" u="none" strike="noStrike" kern="1200" cap="none" normalizeH="0" baseline="0" dirty="0">
                          <a:ln>
                            <a:noFill/>
                          </a:ln>
                          <a:solidFill>
                            <a:schemeClr val="bg1"/>
                          </a:solidFill>
                          <a:effectLst/>
                          <a:latin typeface="+mn-lt"/>
                          <a:ea typeface="+mn-ea"/>
                          <a:cs typeface="Times New Roman"/>
                        </a:rPr>
                        <a:t>Instructions to Bidders</a:t>
                      </a:r>
                    </a:p>
                  </a:txBody>
                  <a:tcPr marL="70101" marR="70101" marT="274320" marB="3797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Timetable and RFP response deadline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RFP contacts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Responses to clarifications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High-level evaluation criteria</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Evaluation procedure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Proposal guidelines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Proposal content and delivery</a:t>
                      </a:r>
                    </a:p>
                  </a:txBody>
                  <a:tcPr marL="45720" marR="4572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30797">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200" b="1" u="none" strike="noStrike" kern="1200" cap="none" normalizeH="0" baseline="0" dirty="0">
                          <a:ln>
                            <a:noFill/>
                          </a:ln>
                          <a:solidFill>
                            <a:schemeClr val="bg1"/>
                          </a:solidFill>
                          <a:effectLst/>
                          <a:latin typeface="+mn-lt"/>
                          <a:ea typeface="+mn-ea"/>
                          <a:cs typeface="Times New Roman"/>
                        </a:rPr>
                        <a:t>Requirements &amp; </a:t>
                      </a: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200" b="1" u="none" strike="noStrike" kern="1200" cap="none" normalizeH="0" baseline="0" dirty="0">
                          <a:ln>
                            <a:noFill/>
                          </a:ln>
                          <a:solidFill>
                            <a:schemeClr val="bg1"/>
                          </a:solidFill>
                          <a:effectLst/>
                          <a:latin typeface="+mn-lt"/>
                          <a:ea typeface="+mn-ea"/>
                          <a:cs typeface="Times New Roman"/>
                        </a:rPr>
                        <a:t>Specifications</a:t>
                      </a:r>
                      <a:endParaRPr kumimoji="0" lang="en-US" sz="1200" b="1" i="0" u="none" strike="noStrike" kern="1200" cap="none" normalizeH="0" baseline="0" dirty="0">
                        <a:ln>
                          <a:noFill/>
                        </a:ln>
                        <a:solidFill>
                          <a:schemeClr val="bg1"/>
                        </a:solidFill>
                        <a:effectLst/>
                        <a:latin typeface="+mn-lt"/>
                        <a:ea typeface="+mn-ea"/>
                        <a:cs typeface="Times New Roman"/>
                      </a:endParaRPr>
                    </a:p>
                  </a:txBody>
                  <a:tcPr marL="0" marR="0" marT="274320" marB="3797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Solution description</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Solution components’ requirements </a:t>
                      </a:r>
                    </a:p>
                  </a:txBody>
                  <a:tcPr marL="45720" marR="45720" marT="0" marB="0"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0" name="Group 146">
            <a:extLst>
              <a:ext uri="{FF2B5EF4-FFF2-40B4-BE49-F238E27FC236}">
                <a16:creationId xmlns:a16="http://schemas.microsoft.com/office/drawing/2014/main" id="{19DF9D9E-9B9B-41D8-AFA7-345E0F8DCA68}"/>
              </a:ext>
            </a:extLst>
          </p:cNvPr>
          <p:cNvGraphicFramePr>
            <a:graphicFrameLocks noGrp="1"/>
          </p:cNvGraphicFramePr>
          <p:nvPr/>
        </p:nvGraphicFramePr>
        <p:xfrm>
          <a:off x="7096898" y="2069365"/>
          <a:ext cx="3742961" cy="3809999"/>
        </p:xfrm>
        <a:graphic>
          <a:graphicData uri="http://schemas.openxmlformats.org/drawingml/2006/table">
            <a:tbl>
              <a:tblPr>
                <a:effectLst/>
                <a:tableStyleId>{16D9F66E-5EB9-4882-86FB-DCBF35E3C3E4}</a:tableStyleId>
              </a:tblPr>
              <a:tblGrid>
                <a:gridCol w="1156721">
                  <a:extLst>
                    <a:ext uri="{9D8B030D-6E8A-4147-A177-3AD203B41FA5}">
                      <a16:colId xmlns:a16="http://schemas.microsoft.com/office/drawing/2014/main" val="20000"/>
                    </a:ext>
                  </a:extLst>
                </a:gridCol>
                <a:gridCol w="2586240">
                  <a:extLst>
                    <a:ext uri="{9D8B030D-6E8A-4147-A177-3AD203B41FA5}">
                      <a16:colId xmlns:a16="http://schemas.microsoft.com/office/drawing/2014/main" val="20001"/>
                    </a:ext>
                  </a:extLst>
                </a:gridCol>
              </a:tblGrid>
              <a:tr h="1320839">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200" b="1" u="none" strike="noStrike" cap="none" normalizeH="0" baseline="0" dirty="0">
                          <a:ln>
                            <a:noFill/>
                          </a:ln>
                          <a:solidFill>
                            <a:schemeClr val="bg1"/>
                          </a:solidFill>
                          <a:effectLst/>
                          <a:latin typeface="+mn-lt"/>
                          <a:cs typeface="Times New Roman"/>
                        </a:rPr>
                        <a:t>Execution Methodology</a:t>
                      </a:r>
                    </a:p>
                  </a:txBody>
                  <a:tcPr marL="70101" marR="70101" marT="548640" marB="3797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Project management and governance</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Execution methodology activities and sub-activities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KPIs and targets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Responsibility matrix</a:t>
                      </a:r>
                    </a:p>
                  </a:txBody>
                  <a:tcPr marL="45720" marR="45720" marT="37972" marB="3797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1434676">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200" b="1" u="none" strike="noStrike" cap="none" normalizeH="0" baseline="0" dirty="0">
                          <a:ln>
                            <a:noFill/>
                          </a:ln>
                          <a:solidFill>
                            <a:schemeClr val="bg1"/>
                          </a:solidFill>
                          <a:effectLst/>
                          <a:latin typeface="+mn-lt"/>
                          <a:cs typeface="Times New Roman"/>
                        </a:rPr>
                        <a:t>Tender Response Forms</a:t>
                      </a:r>
                      <a:endParaRPr kumimoji="0" lang="en-US" sz="1200" b="1" i="0" u="none" strike="noStrike" cap="none" normalizeH="0" baseline="0" dirty="0">
                        <a:ln>
                          <a:noFill/>
                        </a:ln>
                        <a:solidFill>
                          <a:schemeClr val="bg1"/>
                        </a:solidFill>
                        <a:effectLst/>
                        <a:latin typeface="+mn-lt"/>
                        <a:cs typeface="Times New Roman"/>
                      </a:endParaRPr>
                    </a:p>
                  </a:txBody>
                  <a:tcPr marL="70101" marR="70101" marT="548640" marB="3797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Clarification request form</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Schedule of prices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Contract compliance form</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Technical requirements compliance form</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Tender security form</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Performance bond form</a:t>
                      </a:r>
                    </a:p>
                  </a:txBody>
                  <a:tcPr marL="45720" marR="45720" marT="37972" marB="3797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054484">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defRPr/>
                      </a:pPr>
                      <a:r>
                        <a:rPr kumimoji="0" lang="en-US" sz="1200" b="1" u="none" strike="noStrike" cap="none" normalizeH="0" baseline="0" dirty="0">
                          <a:ln>
                            <a:noFill/>
                          </a:ln>
                          <a:solidFill>
                            <a:schemeClr val="bg1"/>
                          </a:solidFill>
                          <a:effectLst/>
                          <a:latin typeface="+mn-lt"/>
                          <a:cs typeface="Times New Roman"/>
                        </a:rPr>
                        <a:t>Draft Contract</a:t>
                      </a:r>
                      <a:endParaRPr kumimoji="0" lang="en-US" sz="1200" b="1" i="0" u="none" strike="noStrike" cap="none" normalizeH="0" baseline="0" dirty="0">
                        <a:ln>
                          <a:noFill/>
                        </a:ln>
                        <a:solidFill>
                          <a:schemeClr val="bg1"/>
                        </a:solidFill>
                        <a:effectLst/>
                        <a:latin typeface="+mn-lt"/>
                        <a:cs typeface="Times New Roman"/>
                      </a:endParaRPr>
                    </a:p>
                  </a:txBody>
                  <a:tcPr marL="70101" marR="70101" marT="548640" marB="3797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Contractor obligations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Penalties</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Insurance requirements </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Governing law</a:t>
                      </a: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
                        <a:tabLst/>
                      </a:pPr>
                      <a:r>
                        <a:rPr kumimoji="0" lang="en-US" sz="1200" b="0" i="0" u="none" strike="noStrike" kern="1200" cap="none" normalizeH="0" baseline="0" dirty="0">
                          <a:ln>
                            <a:noFill/>
                          </a:ln>
                          <a:solidFill>
                            <a:schemeClr val="tx1"/>
                          </a:solidFill>
                          <a:effectLst/>
                          <a:latin typeface="+mn-lt"/>
                          <a:ea typeface="+mn-ea"/>
                          <a:cs typeface="Times New Roman"/>
                        </a:rPr>
                        <a:t>Limitation of liability</a:t>
                      </a:r>
                    </a:p>
                  </a:txBody>
                  <a:tcPr marL="45720" marR="45720" marT="37972" marB="37972" anchor="ctr" horzOverflow="overflow">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11" name="TextBox 10">
            <a:extLst>
              <a:ext uri="{FF2B5EF4-FFF2-40B4-BE49-F238E27FC236}">
                <a16:creationId xmlns:a16="http://schemas.microsoft.com/office/drawing/2014/main" id="{25A33E6F-8E19-44F6-902A-BCD01D7FD892}"/>
              </a:ext>
            </a:extLst>
          </p:cNvPr>
          <p:cNvSpPr txBox="1"/>
          <p:nvPr/>
        </p:nvSpPr>
        <p:spPr bwMode="gray">
          <a:xfrm>
            <a:off x="1235839" y="2722980"/>
            <a:ext cx="1093183" cy="430887"/>
          </a:xfrm>
          <a:prstGeom prst="rect">
            <a:avLst/>
          </a:prstGeom>
          <a:solidFill>
            <a:srgbClr val="FFFFFF"/>
          </a:solidFill>
        </p:spPr>
        <p:txBody>
          <a:bodyPr vert="horz" wrap="none" lIns="0" tIns="0" rIns="0" bIns="0" rtlCol="0" anchor="ctr" anchorCtr="1">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OXAGON</a:t>
            </a:r>
          </a:p>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RFP Document</a:t>
            </a:r>
          </a:p>
        </p:txBody>
      </p:sp>
      <p:pic>
        <p:nvPicPr>
          <p:cNvPr id="6" name="Picture 5">
            <a:extLst>
              <a:ext uri="{FF2B5EF4-FFF2-40B4-BE49-F238E27FC236}">
                <a16:creationId xmlns:a16="http://schemas.microsoft.com/office/drawing/2014/main" id="{C7C492D0-879F-4E51-9176-161D623E7656}"/>
              </a:ext>
            </a:extLst>
          </p:cNvPr>
          <p:cNvPicPr>
            <a:picLocks noChangeAspect="1"/>
          </p:cNvPicPr>
          <p:nvPr/>
        </p:nvPicPr>
        <p:blipFill>
          <a:blip r:embed="rId6" cstate="email">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3773086" y="2215452"/>
            <a:ext cx="296487" cy="296487"/>
          </a:xfrm>
          <a:prstGeom prst="rect">
            <a:avLst/>
          </a:prstGeom>
        </p:spPr>
      </p:pic>
      <p:pic>
        <p:nvPicPr>
          <p:cNvPr id="12" name="Picture 11">
            <a:extLst>
              <a:ext uri="{FF2B5EF4-FFF2-40B4-BE49-F238E27FC236}">
                <a16:creationId xmlns:a16="http://schemas.microsoft.com/office/drawing/2014/main" id="{86F38B36-EC18-43D1-BFBE-34726DA08676}"/>
              </a:ext>
            </a:extLst>
          </p:cNvPr>
          <p:cNvPicPr>
            <a:picLocks noChangeAspect="1"/>
          </p:cNvPicPr>
          <p:nvPr/>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3773086" y="3826120"/>
            <a:ext cx="296487" cy="296487"/>
          </a:xfrm>
          <a:prstGeom prst="rect">
            <a:avLst/>
          </a:prstGeom>
        </p:spPr>
      </p:pic>
      <p:pic>
        <p:nvPicPr>
          <p:cNvPr id="13" name="Picture 12">
            <a:extLst>
              <a:ext uri="{FF2B5EF4-FFF2-40B4-BE49-F238E27FC236}">
                <a16:creationId xmlns:a16="http://schemas.microsoft.com/office/drawing/2014/main" id="{C2F52AAD-6043-454C-B26D-FABF1B84B31B}"/>
              </a:ext>
            </a:extLst>
          </p:cNvPr>
          <p:cNvPicPr>
            <a:picLocks noChangeAspect="1"/>
          </p:cNvPicPr>
          <p:nvPr/>
        </p:nvPicPr>
        <p:blipFill>
          <a:blip r:embed="rId10" cstate="email">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tretch>
            <a:fillRect/>
          </a:stretch>
        </p:blipFill>
        <p:spPr>
          <a:xfrm>
            <a:off x="3773086" y="5113374"/>
            <a:ext cx="296487" cy="296487"/>
          </a:xfrm>
          <a:prstGeom prst="rect">
            <a:avLst/>
          </a:prstGeom>
        </p:spPr>
      </p:pic>
      <p:pic>
        <p:nvPicPr>
          <p:cNvPr id="14" name="Picture 13">
            <a:extLst>
              <a:ext uri="{FF2B5EF4-FFF2-40B4-BE49-F238E27FC236}">
                <a16:creationId xmlns:a16="http://schemas.microsoft.com/office/drawing/2014/main" id="{B8532F0E-DB4E-49D0-B1DC-789C7934DEAE}"/>
              </a:ext>
            </a:extLst>
          </p:cNvPr>
          <p:cNvPicPr>
            <a:picLocks noChangeAspect="1"/>
          </p:cNvPicPr>
          <p:nvPr/>
        </p:nvPicPr>
        <p:blipFill>
          <a:blip r:embed="rId12" cstate="email">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tretch>
            <a:fillRect/>
          </a:stretch>
        </p:blipFill>
        <p:spPr>
          <a:xfrm>
            <a:off x="7523125" y="3615224"/>
            <a:ext cx="296487" cy="296487"/>
          </a:xfrm>
          <a:prstGeom prst="rect">
            <a:avLst/>
          </a:prstGeom>
        </p:spPr>
      </p:pic>
      <p:pic>
        <p:nvPicPr>
          <p:cNvPr id="15" name="Picture 14">
            <a:extLst>
              <a:ext uri="{FF2B5EF4-FFF2-40B4-BE49-F238E27FC236}">
                <a16:creationId xmlns:a16="http://schemas.microsoft.com/office/drawing/2014/main" id="{5245B155-C20C-4B86-B20B-9B221497E608}"/>
              </a:ext>
            </a:extLst>
          </p:cNvPr>
          <p:cNvPicPr>
            <a:picLocks noChangeAspect="1"/>
          </p:cNvPicPr>
          <p:nvPr/>
        </p:nvPicPr>
        <p:blipFill>
          <a:blip r:embed="rId14" cstate="email">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tretch>
            <a:fillRect/>
          </a:stretch>
        </p:blipFill>
        <p:spPr>
          <a:xfrm>
            <a:off x="7523125" y="5093758"/>
            <a:ext cx="296487" cy="296487"/>
          </a:xfrm>
          <a:prstGeom prst="rect">
            <a:avLst/>
          </a:prstGeom>
        </p:spPr>
      </p:pic>
      <p:pic>
        <p:nvPicPr>
          <p:cNvPr id="17" name="Picture 16">
            <a:extLst>
              <a:ext uri="{FF2B5EF4-FFF2-40B4-BE49-F238E27FC236}">
                <a16:creationId xmlns:a16="http://schemas.microsoft.com/office/drawing/2014/main" id="{68AD4814-EB34-4259-A463-18C240897172}"/>
              </a:ext>
            </a:extLst>
          </p:cNvPr>
          <p:cNvPicPr>
            <a:picLocks noChangeAspect="1"/>
          </p:cNvPicPr>
          <p:nvPr/>
        </p:nvPicPr>
        <p:blipFill>
          <a:blip r:embed="rId16" cstate="email">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tretch>
            <a:fillRect/>
          </a:stretch>
        </p:blipFill>
        <p:spPr>
          <a:xfrm>
            <a:off x="7523125" y="2286000"/>
            <a:ext cx="296487" cy="296487"/>
          </a:xfrm>
          <a:prstGeom prst="rect">
            <a:avLst/>
          </a:prstGeom>
        </p:spPr>
      </p:pic>
      <p:sp>
        <p:nvSpPr>
          <p:cNvPr id="21" name="Rectangle 20">
            <a:extLst>
              <a:ext uri="{FF2B5EF4-FFF2-40B4-BE49-F238E27FC236}">
                <a16:creationId xmlns:a16="http://schemas.microsoft.com/office/drawing/2014/main" id="{5C650EDC-B684-44C3-9C41-D7AC00EF74F5}"/>
              </a:ext>
            </a:extLst>
          </p:cNvPr>
          <p:cNvSpPr/>
          <p:nvPr/>
        </p:nvSpPr>
        <p:spPr>
          <a:xfrm>
            <a:off x="1086017" y="3308563"/>
            <a:ext cx="1198626" cy="1486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78DFD676-C4CF-44E5-89E0-09E3B8CD0140}"/>
              </a:ext>
            </a:extLst>
          </p:cNvPr>
          <p:cNvSpPr txBox="1"/>
          <p:nvPr/>
        </p:nvSpPr>
        <p:spPr>
          <a:xfrm>
            <a:off x="1213751" y="3961777"/>
            <a:ext cx="1058302"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60"/>
                </a:solidFill>
                <a:effectLst/>
                <a:uLnTx/>
                <a:uFillTx/>
                <a:latin typeface="Calibri" panose="020F0502020204030204"/>
                <a:ea typeface="+mn-ea"/>
                <a:cs typeface="+mn-cs"/>
              </a:rPr>
              <a:t>Request for Proposal</a:t>
            </a:r>
          </a:p>
        </p:txBody>
      </p:sp>
      <p:sp>
        <p:nvSpPr>
          <p:cNvPr id="25" name="Rectangle 24">
            <a:extLst>
              <a:ext uri="{FF2B5EF4-FFF2-40B4-BE49-F238E27FC236}">
                <a16:creationId xmlns:a16="http://schemas.microsoft.com/office/drawing/2014/main" id="{BF44B4AC-830C-427D-8D46-F2DD1A469377}"/>
              </a:ext>
            </a:extLst>
          </p:cNvPr>
          <p:cNvSpPr/>
          <p:nvPr/>
        </p:nvSpPr>
        <p:spPr>
          <a:xfrm>
            <a:off x="1255603" y="3490983"/>
            <a:ext cx="1198626" cy="148601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TextBox 27">
            <a:extLst>
              <a:ext uri="{FF2B5EF4-FFF2-40B4-BE49-F238E27FC236}">
                <a16:creationId xmlns:a16="http://schemas.microsoft.com/office/drawing/2014/main" id="{F9BBDE69-CD83-4517-87FC-7A7EFE562060}"/>
              </a:ext>
            </a:extLst>
          </p:cNvPr>
          <p:cNvSpPr txBox="1"/>
          <p:nvPr/>
        </p:nvSpPr>
        <p:spPr>
          <a:xfrm>
            <a:off x="1324398" y="4144197"/>
            <a:ext cx="1072731" cy="21544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1C4671"/>
                </a:solidFill>
                <a:effectLst/>
                <a:uLnTx/>
                <a:uFillTx/>
                <a:latin typeface="Calibri" panose="020F0502020204030204"/>
                <a:ea typeface="+mn-ea"/>
                <a:cs typeface="+mn-cs"/>
              </a:rPr>
              <a:t>Request for Proposal</a:t>
            </a:r>
          </a:p>
        </p:txBody>
      </p:sp>
      <p:sp>
        <p:nvSpPr>
          <p:cNvPr id="40" name="Footer Placeholder 2">
            <a:extLst>
              <a:ext uri="{FF2B5EF4-FFF2-40B4-BE49-F238E27FC236}">
                <a16:creationId xmlns:a16="http://schemas.microsoft.com/office/drawing/2014/main" id="{34AC0781-2446-4979-A68A-548AE98571DC}"/>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pic>
        <p:nvPicPr>
          <p:cNvPr id="20" name="Picture 19" descr="Logo&#10;&#10;Description automatically generated">
            <a:extLst>
              <a:ext uri="{FF2B5EF4-FFF2-40B4-BE49-F238E27FC236}">
                <a16:creationId xmlns:a16="http://schemas.microsoft.com/office/drawing/2014/main" id="{25BA8B84-A2F6-424C-A9E6-48DA8D6697E9}"/>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618500" y="3518621"/>
            <a:ext cx="472832" cy="596179"/>
          </a:xfrm>
          <a:prstGeom prst="rect">
            <a:avLst/>
          </a:prstGeom>
        </p:spPr>
      </p:pic>
      <p:sp>
        <p:nvSpPr>
          <p:cNvPr id="26" name="STAMP">
            <a:extLst>
              <a:ext uri="{FF2B5EF4-FFF2-40B4-BE49-F238E27FC236}">
                <a16:creationId xmlns:a16="http://schemas.microsoft.com/office/drawing/2014/main" id="{2EF34F83-744F-4CA3-8BCE-0E70A5989498}"/>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44" name="Rectangle: Rounded Corners 43">
            <a:extLst>
              <a:ext uri="{FF2B5EF4-FFF2-40B4-BE49-F238E27FC236}">
                <a16:creationId xmlns:a16="http://schemas.microsoft.com/office/drawing/2014/main" id="{F90806A9-7E80-4B37-B062-A76E14CF50FD}"/>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1.10</a:t>
            </a:r>
          </a:p>
        </p:txBody>
      </p:sp>
      <p:sp>
        <p:nvSpPr>
          <p:cNvPr id="29" name="TextBox 28">
            <a:extLst>
              <a:ext uri="{FF2B5EF4-FFF2-40B4-BE49-F238E27FC236}">
                <a16:creationId xmlns:a16="http://schemas.microsoft.com/office/drawing/2014/main" id="{3CA719E8-4EDC-4C47-AEF8-69A994D0C4FE}"/>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Requests for Proposals to Implement Selected Cybersecurity Initiatives</a:t>
            </a:r>
          </a:p>
        </p:txBody>
      </p:sp>
      <p:grpSp>
        <p:nvGrpSpPr>
          <p:cNvPr id="3" name="Group 2">
            <a:extLst>
              <a:ext uri="{FF2B5EF4-FFF2-40B4-BE49-F238E27FC236}">
                <a16:creationId xmlns:a16="http://schemas.microsoft.com/office/drawing/2014/main" id="{1532BFD0-3A52-4EE1-BE69-324BCC47FBFC}"/>
              </a:ext>
            </a:extLst>
          </p:cNvPr>
          <p:cNvGrpSpPr/>
          <p:nvPr/>
        </p:nvGrpSpPr>
        <p:grpSpPr>
          <a:xfrm>
            <a:off x="613621" y="68528"/>
            <a:ext cx="782071" cy="229014"/>
            <a:chOff x="613621" y="44482"/>
            <a:chExt cx="782071" cy="277106"/>
          </a:xfrm>
        </p:grpSpPr>
        <p:sp>
          <p:nvSpPr>
            <p:cNvPr id="27" name="Rectangle 26">
              <a:extLst>
                <a:ext uri="{FF2B5EF4-FFF2-40B4-BE49-F238E27FC236}">
                  <a16:creationId xmlns:a16="http://schemas.microsoft.com/office/drawing/2014/main" id="{449AEBC2-9576-4F4E-A4DF-257584073400}"/>
                </a:ext>
              </a:extLst>
            </p:cNvPr>
            <p:cNvSpPr/>
            <p:nvPr/>
          </p:nvSpPr>
          <p:spPr bwMode="auto">
            <a:xfrm>
              <a:off x="1320091" y="1206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48F674FE-BABC-45FC-9816-81B2D2888B26}"/>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1" name="Rectangle 30">
              <a:extLst>
                <a:ext uri="{FF2B5EF4-FFF2-40B4-BE49-F238E27FC236}">
                  <a16:creationId xmlns:a16="http://schemas.microsoft.com/office/drawing/2014/main" id="{83026FCF-C076-4632-8129-438C8040C0AE}"/>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3" name="Rectangle 32">
              <a:extLst>
                <a:ext uri="{FF2B5EF4-FFF2-40B4-BE49-F238E27FC236}">
                  <a16:creationId xmlns:a16="http://schemas.microsoft.com/office/drawing/2014/main" id="{1BE05F3C-ABD2-4B34-A300-1D800EA753C8}"/>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9720D998-F287-490E-ADAE-0755B54A544B}"/>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5" name="Rectangle 34">
              <a:extLst>
                <a:ext uri="{FF2B5EF4-FFF2-40B4-BE49-F238E27FC236}">
                  <a16:creationId xmlns:a16="http://schemas.microsoft.com/office/drawing/2014/main" id="{90288CB9-58A6-41D8-A8DF-22F31512954B}"/>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6" name="Rectangle 35">
              <a:extLst>
                <a:ext uri="{FF2B5EF4-FFF2-40B4-BE49-F238E27FC236}">
                  <a16:creationId xmlns:a16="http://schemas.microsoft.com/office/drawing/2014/main" id="{176B5E83-A4B9-4246-A64B-FD2807C772B4}"/>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7" name="Rectangle 36">
              <a:extLst>
                <a:ext uri="{FF2B5EF4-FFF2-40B4-BE49-F238E27FC236}">
                  <a16:creationId xmlns:a16="http://schemas.microsoft.com/office/drawing/2014/main" id="{191339F5-AE6C-4547-B404-11952A732910}"/>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E864353B-2C2C-4966-9F09-0A4AE33D8A25}"/>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9" name="Rectangle 38">
              <a:extLst>
                <a:ext uri="{FF2B5EF4-FFF2-40B4-BE49-F238E27FC236}">
                  <a16:creationId xmlns:a16="http://schemas.microsoft.com/office/drawing/2014/main" id="{984CC7F6-9298-423C-9D3C-ADBB2D3FDAB4}"/>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F6D18135-51B7-407B-9060-C7B105AF24A9}"/>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2" name="Rectangle 41">
              <a:extLst>
                <a:ext uri="{FF2B5EF4-FFF2-40B4-BE49-F238E27FC236}">
                  <a16:creationId xmlns:a16="http://schemas.microsoft.com/office/drawing/2014/main" id="{F33F16D9-454B-42E7-9EFB-F38F2152DA3D}"/>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3" name="Rectangle 42">
              <a:extLst>
                <a:ext uri="{FF2B5EF4-FFF2-40B4-BE49-F238E27FC236}">
                  <a16:creationId xmlns:a16="http://schemas.microsoft.com/office/drawing/2014/main" id="{304971D4-A402-4AA0-9351-73EC7DD935F5}"/>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5" name="Rectangle 44">
              <a:extLst>
                <a:ext uri="{FF2B5EF4-FFF2-40B4-BE49-F238E27FC236}">
                  <a16:creationId xmlns:a16="http://schemas.microsoft.com/office/drawing/2014/main" id="{0689B588-778F-4565-93CE-5A721F2EBB9C}"/>
                </a:ext>
              </a:extLst>
            </p:cNvPr>
            <p:cNvSpPr/>
            <p:nvPr/>
          </p:nvSpPr>
          <p:spPr bwMode="auto">
            <a:xfrm>
              <a:off x="910887" y="1968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46" name="Rectangle 45">
            <a:extLst>
              <a:ext uri="{FF2B5EF4-FFF2-40B4-BE49-F238E27FC236}">
                <a16:creationId xmlns:a16="http://schemas.microsoft.com/office/drawing/2014/main" id="{9A234988-919B-440C-9A22-7ADD987B0A50}"/>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2781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pPr algn="ctr" eaLnBrk="0" fontAlgn="base" hangingPunct="0"/>
            <a:r>
              <a:rPr lang="en-US" dirty="0"/>
              <a:t>Vendors Assessment and Identification Mechanism</a:t>
            </a:r>
          </a:p>
        </p:txBody>
      </p:sp>
      <p:sp>
        <p:nvSpPr>
          <p:cNvPr id="22" name="Isosceles Triangle 21">
            <a:extLst>
              <a:ext uri="{FF2B5EF4-FFF2-40B4-BE49-F238E27FC236}">
                <a16:creationId xmlns:a16="http://schemas.microsoft.com/office/drawing/2014/main" id="{8C6EB43D-0A47-49B8-9697-317F25CFA4E0}"/>
              </a:ext>
            </a:extLst>
          </p:cNvPr>
          <p:cNvSpPr/>
          <p:nvPr/>
        </p:nvSpPr>
        <p:spPr bwMode="gray">
          <a:xfrm rot="5400000">
            <a:off x="4810125" y="3821716"/>
            <a:ext cx="3175000" cy="317500"/>
          </a:xfrm>
          <a:prstGeom prst="triangle">
            <a:avLst/>
          </a:prstGeom>
          <a:solidFill>
            <a:srgbClr val="91919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6B40486D-1F08-4D00-A66E-5F98C950EC43}"/>
              </a:ext>
            </a:extLst>
          </p:cNvPr>
          <p:cNvGrpSpPr/>
          <p:nvPr/>
        </p:nvGrpSpPr>
        <p:grpSpPr>
          <a:xfrm>
            <a:off x="6832078" y="1660264"/>
            <a:ext cx="4674122" cy="4640404"/>
            <a:chOff x="6832078" y="1579421"/>
            <a:chExt cx="4674122" cy="4640404"/>
          </a:xfrm>
        </p:grpSpPr>
        <p:sp>
          <p:nvSpPr>
            <p:cNvPr id="4" name="Rectangle 3">
              <a:extLst>
                <a:ext uri="{FF2B5EF4-FFF2-40B4-BE49-F238E27FC236}">
                  <a16:creationId xmlns:a16="http://schemas.microsoft.com/office/drawing/2014/main" id="{6E3CDB07-3B33-4644-95E9-F522385A2974}"/>
                </a:ext>
              </a:extLst>
            </p:cNvPr>
            <p:cNvSpPr/>
            <p:nvPr/>
          </p:nvSpPr>
          <p:spPr>
            <a:xfrm>
              <a:off x="6832078" y="1579421"/>
              <a:ext cx="4674122" cy="464040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ectangle 2">
              <a:extLst>
                <a:ext uri="{FF2B5EF4-FFF2-40B4-BE49-F238E27FC236}">
                  <a16:creationId xmlns:a16="http://schemas.microsoft.com/office/drawing/2014/main" id="{D6D0C381-E73A-4CD1-81B1-CF01EFF46E79}"/>
                </a:ext>
              </a:extLst>
            </p:cNvPr>
            <p:cNvSpPr>
              <a:spLocks noChangeArrowheads="1"/>
            </p:cNvSpPr>
            <p:nvPr/>
          </p:nvSpPr>
          <p:spPr bwMode="gray">
            <a:xfrm>
              <a:off x="9575328" y="2250781"/>
              <a:ext cx="1406273" cy="1603185"/>
            </a:xfrm>
            <a:prstGeom prst="rect">
              <a:avLst/>
            </a:prstGeom>
            <a:solidFill>
              <a:srgbClr val="6987BB"/>
            </a:solidFill>
            <a:ln>
              <a:noFill/>
            </a:ln>
            <a:effectLst/>
            <a:extLst>
              <a:ext uri="{91240B29-F687-4F45-9708-019B960494DF}">
                <a14:hiddenLine xmlns:a14="http://schemas.microsoft.com/office/drawing/2010/main" w="9525">
                  <a:solidFill>
                    <a:srgbClr val="FFFF99"/>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aphicFrame>
          <p:nvGraphicFramePr>
            <p:cNvPr id="3" name="Object 3">
              <a:extLst>
                <a:ext uri="{FF2B5EF4-FFF2-40B4-BE49-F238E27FC236}">
                  <a16:creationId xmlns:a16="http://schemas.microsoft.com/office/drawing/2014/main" id="{140F441F-D00D-498F-83BD-CD0B88899012}"/>
                </a:ext>
              </a:extLst>
            </p:cNvPr>
            <p:cNvGraphicFramePr>
              <a:graphicFrameLocks noChangeAspect="1"/>
            </p:cNvGraphicFramePr>
            <p:nvPr>
              <p:extLst>
                <p:ext uri="{D42A27DB-BD31-4B8C-83A1-F6EECF244321}">
                  <p14:modId xmlns:p14="http://schemas.microsoft.com/office/powerpoint/2010/main" val="104481165"/>
                </p:ext>
              </p:extLst>
            </p:nvPr>
          </p:nvGraphicFramePr>
          <p:xfrm>
            <a:off x="7233371" y="2136254"/>
            <a:ext cx="3841029" cy="3336119"/>
          </p:xfrm>
          <a:graphic>
            <a:graphicData uri="http://schemas.openxmlformats.org/drawingml/2006/chart">
              <c:chart xmlns:c="http://schemas.openxmlformats.org/drawingml/2006/chart" xmlns:r="http://schemas.openxmlformats.org/officeDocument/2006/relationships" r:id="rId6"/>
            </a:graphicData>
          </a:graphic>
        </p:graphicFrame>
        <p:sp>
          <p:nvSpPr>
            <p:cNvPr id="11" name="Rectangle 10">
              <a:extLst>
                <a:ext uri="{FF2B5EF4-FFF2-40B4-BE49-F238E27FC236}">
                  <a16:creationId xmlns:a16="http://schemas.microsoft.com/office/drawing/2014/main" id="{D304FB83-F799-481F-8DCB-FBE26F607435}"/>
                </a:ext>
              </a:extLst>
            </p:cNvPr>
            <p:cNvSpPr>
              <a:spLocks noChangeArrowheads="1"/>
            </p:cNvSpPr>
            <p:nvPr/>
          </p:nvSpPr>
          <p:spPr bwMode="gray">
            <a:xfrm>
              <a:off x="7604565" y="2244508"/>
              <a:ext cx="3373735" cy="2933447"/>
            </a:xfrm>
            <a:prstGeom prst="rect">
              <a:avLst/>
            </a:prstGeom>
            <a:noFill/>
            <a:ln w="9525" cap="rnd">
              <a:solidFill>
                <a:srgbClr val="969696"/>
              </a:solidFill>
              <a:prstDash val="sysDot"/>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Text Box 11">
              <a:extLst>
                <a:ext uri="{FF2B5EF4-FFF2-40B4-BE49-F238E27FC236}">
                  <a16:creationId xmlns:a16="http://schemas.microsoft.com/office/drawing/2014/main" id="{0FB082BA-4C67-4710-BC37-F92D0ED0D893}"/>
                </a:ext>
              </a:extLst>
            </p:cNvPr>
            <p:cNvSpPr txBox="1">
              <a:spLocks noChangeArrowheads="1"/>
            </p:cNvSpPr>
            <p:nvPr/>
          </p:nvSpPr>
          <p:spPr bwMode="gray">
            <a:xfrm>
              <a:off x="8579619" y="5483423"/>
              <a:ext cx="1222259"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Calibri" panose="020F0502020204030204"/>
                  <a:ea typeface="+mn-ea"/>
                  <a:cs typeface="+mn-cs"/>
                </a:rPr>
                <a:t>Technical Score</a:t>
              </a:r>
            </a:p>
          </p:txBody>
        </p:sp>
        <p:sp>
          <p:nvSpPr>
            <p:cNvPr id="13" name="Line 12">
              <a:extLst>
                <a:ext uri="{FF2B5EF4-FFF2-40B4-BE49-F238E27FC236}">
                  <a16:creationId xmlns:a16="http://schemas.microsoft.com/office/drawing/2014/main" id="{718C0BE6-77DD-493E-982F-340970ADA20C}"/>
                </a:ext>
              </a:extLst>
            </p:cNvPr>
            <p:cNvSpPr>
              <a:spLocks noChangeShapeType="1"/>
            </p:cNvSpPr>
            <p:nvPr/>
          </p:nvSpPr>
          <p:spPr bwMode="gray">
            <a:xfrm>
              <a:off x="7602915" y="3842270"/>
              <a:ext cx="3422591"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Line 13">
              <a:extLst>
                <a:ext uri="{FF2B5EF4-FFF2-40B4-BE49-F238E27FC236}">
                  <a16:creationId xmlns:a16="http://schemas.microsoft.com/office/drawing/2014/main" id="{C03F8A5D-5C93-4F5D-A77F-63D29AAF9D3E}"/>
                </a:ext>
              </a:extLst>
            </p:cNvPr>
            <p:cNvSpPr>
              <a:spLocks noChangeShapeType="1"/>
            </p:cNvSpPr>
            <p:nvPr/>
          </p:nvSpPr>
          <p:spPr bwMode="gray">
            <a:xfrm>
              <a:off x="9575328" y="2213642"/>
              <a:ext cx="0" cy="291501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 name="Text Box 14">
              <a:extLst>
                <a:ext uri="{FF2B5EF4-FFF2-40B4-BE49-F238E27FC236}">
                  <a16:creationId xmlns:a16="http://schemas.microsoft.com/office/drawing/2014/main" id="{91ECCD67-5387-4AA7-85E1-D15DC0C3AA95}"/>
                </a:ext>
              </a:extLst>
            </p:cNvPr>
            <p:cNvSpPr txBox="1">
              <a:spLocks noChangeArrowheads="1"/>
            </p:cNvSpPr>
            <p:nvPr/>
          </p:nvSpPr>
          <p:spPr bwMode="gray">
            <a:xfrm rot="16200000">
              <a:off x="6384732" y="3592589"/>
              <a:ext cx="142699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45720" rIns="45720">
              <a:spAutoFit/>
            </a:bodyPr>
            <a:lstStyle>
              <a:defPPr>
                <a:defRPr lang="en-US"/>
              </a:defPPr>
              <a:lvl1pPr>
                <a:defRPr sz="12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0" u="none" strike="noStrike" kern="1200" cap="none" spc="0" normalizeH="0" baseline="0" noProof="0" dirty="0">
                  <a:ln>
                    <a:noFill/>
                  </a:ln>
                  <a:solidFill>
                    <a:srgbClr val="000000"/>
                  </a:solidFill>
                  <a:effectLst/>
                  <a:uLnTx/>
                  <a:uFillTx/>
                  <a:latin typeface="Calibri" panose="020F0502020204030204"/>
                  <a:ea typeface="+mn-ea"/>
                  <a:cs typeface="+mn-cs"/>
                </a:rPr>
                <a:t>Commercial Score</a:t>
              </a:r>
            </a:p>
          </p:txBody>
        </p:sp>
        <p:sp>
          <p:nvSpPr>
            <p:cNvPr id="16" name="Text Box 15">
              <a:extLst>
                <a:ext uri="{FF2B5EF4-FFF2-40B4-BE49-F238E27FC236}">
                  <a16:creationId xmlns:a16="http://schemas.microsoft.com/office/drawing/2014/main" id="{C6992119-C865-4AD6-9F69-F904A2D1C72E}"/>
                </a:ext>
              </a:extLst>
            </p:cNvPr>
            <p:cNvSpPr txBox="1">
              <a:spLocks noChangeArrowheads="1"/>
            </p:cNvSpPr>
            <p:nvPr/>
          </p:nvSpPr>
          <p:spPr bwMode="gray">
            <a:xfrm>
              <a:off x="9626004" y="4274243"/>
              <a:ext cx="802657"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Calibri" panose="020F0502020204030204"/>
                  <a:ea typeface="+mn-ea"/>
                  <a:cs typeface="+mn-cs"/>
                </a:rPr>
                <a:t>Vendor 4</a:t>
              </a:r>
            </a:p>
          </p:txBody>
        </p:sp>
        <p:sp>
          <p:nvSpPr>
            <p:cNvPr id="17" name="Text Box 16">
              <a:extLst>
                <a:ext uri="{FF2B5EF4-FFF2-40B4-BE49-F238E27FC236}">
                  <a16:creationId xmlns:a16="http://schemas.microsoft.com/office/drawing/2014/main" id="{8836ADF5-66B1-4E1D-B3A2-D7E32517498B}"/>
                </a:ext>
              </a:extLst>
            </p:cNvPr>
            <p:cNvSpPr txBox="1">
              <a:spLocks noChangeArrowheads="1"/>
            </p:cNvSpPr>
            <p:nvPr/>
          </p:nvSpPr>
          <p:spPr bwMode="gray">
            <a:xfrm>
              <a:off x="7813695" y="3493437"/>
              <a:ext cx="802657"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Calibri" panose="020F0502020204030204"/>
                  <a:ea typeface="+mn-ea"/>
                  <a:cs typeface="+mn-cs"/>
                </a:rPr>
                <a:t>Vendor 2</a:t>
              </a:r>
            </a:p>
          </p:txBody>
        </p:sp>
        <p:sp>
          <p:nvSpPr>
            <p:cNvPr id="18" name="Text Box 18">
              <a:extLst>
                <a:ext uri="{FF2B5EF4-FFF2-40B4-BE49-F238E27FC236}">
                  <a16:creationId xmlns:a16="http://schemas.microsoft.com/office/drawing/2014/main" id="{AA907B4D-531B-497E-A4A8-38B11E1E5B24}"/>
                </a:ext>
              </a:extLst>
            </p:cNvPr>
            <p:cNvSpPr txBox="1">
              <a:spLocks noChangeArrowheads="1"/>
            </p:cNvSpPr>
            <p:nvPr/>
          </p:nvSpPr>
          <p:spPr bwMode="gray">
            <a:xfrm>
              <a:off x="10033693" y="2886143"/>
              <a:ext cx="802657" cy="2539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050" b="1" i="0" u="none" strike="noStrike" kern="1200" cap="none" spc="0" normalizeH="0" baseline="0" noProof="0" dirty="0">
                  <a:ln>
                    <a:noFill/>
                  </a:ln>
                  <a:solidFill>
                    <a:srgbClr val="FFFFFF"/>
                  </a:solidFill>
                  <a:effectLst/>
                  <a:uLnTx/>
                  <a:uFillTx/>
                  <a:latin typeface="Calibri" panose="020F0502020204030204"/>
                  <a:ea typeface="+mn-ea"/>
                  <a:cs typeface="+mn-cs"/>
                </a:rPr>
                <a:t>Vendor 1</a:t>
              </a:r>
            </a:p>
          </p:txBody>
        </p:sp>
        <p:sp>
          <p:nvSpPr>
            <p:cNvPr id="19" name="Oval 19">
              <a:extLst>
                <a:ext uri="{FF2B5EF4-FFF2-40B4-BE49-F238E27FC236}">
                  <a16:creationId xmlns:a16="http://schemas.microsoft.com/office/drawing/2014/main" id="{0676EA91-8170-4272-9439-52F5072F7ED0}"/>
                </a:ext>
              </a:extLst>
            </p:cNvPr>
            <p:cNvSpPr>
              <a:spLocks noChangeArrowheads="1"/>
            </p:cNvSpPr>
            <p:nvPr/>
          </p:nvSpPr>
          <p:spPr bwMode="gray">
            <a:xfrm>
              <a:off x="9444935" y="2492116"/>
              <a:ext cx="1627448" cy="1009867"/>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Text Box 22">
              <a:extLst>
                <a:ext uri="{FF2B5EF4-FFF2-40B4-BE49-F238E27FC236}">
                  <a16:creationId xmlns:a16="http://schemas.microsoft.com/office/drawing/2014/main" id="{C6A65BD3-38FA-412B-A83D-5CECC70F7AD1}"/>
                </a:ext>
              </a:extLst>
            </p:cNvPr>
            <p:cNvSpPr txBox="1">
              <a:spLocks noChangeArrowheads="1"/>
            </p:cNvSpPr>
            <p:nvPr/>
          </p:nvSpPr>
          <p:spPr bwMode="gray">
            <a:xfrm>
              <a:off x="8105843" y="3943486"/>
              <a:ext cx="802657"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Calibri" panose="020F0502020204030204"/>
                  <a:ea typeface="+mn-ea"/>
                  <a:cs typeface="+mn-cs"/>
                </a:rPr>
                <a:t>Vendor 5</a:t>
              </a:r>
            </a:p>
          </p:txBody>
        </p:sp>
        <p:sp>
          <p:nvSpPr>
            <p:cNvPr id="21" name="Text Box 23">
              <a:extLst>
                <a:ext uri="{FF2B5EF4-FFF2-40B4-BE49-F238E27FC236}">
                  <a16:creationId xmlns:a16="http://schemas.microsoft.com/office/drawing/2014/main" id="{CB125598-E23C-4031-B0C2-2DE511DD0376}"/>
                </a:ext>
              </a:extLst>
            </p:cNvPr>
            <p:cNvSpPr txBox="1">
              <a:spLocks noChangeArrowheads="1"/>
            </p:cNvSpPr>
            <p:nvPr/>
          </p:nvSpPr>
          <p:spPr bwMode="gray">
            <a:xfrm>
              <a:off x="8264296" y="2972898"/>
              <a:ext cx="802657"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srgbClr val="000000"/>
                  </a:solidFill>
                  <a:effectLst/>
                  <a:uLnTx/>
                  <a:uFillTx/>
                  <a:latin typeface="Calibri" panose="020F0502020204030204"/>
                  <a:ea typeface="+mn-ea"/>
                  <a:cs typeface="+mn-cs"/>
                </a:rPr>
                <a:t>Vendor 3</a:t>
              </a:r>
            </a:p>
          </p:txBody>
        </p:sp>
        <p:sp>
          <p:nvSpPr>
            <p:cNvPr id="40" name="Text Placeholder 2">
              <a:extLst>
                <a:ext uri="{FF2B5EF4-FFF2-40B4-BE49-F238E27FC236}">
                  <a16:creationId xmlns:a16="http://schemas.microsoft.com/office/drawing/2014/main" id="{C24EA02D-22B5-48F0-8142-2CD598267EAB}"/>
                </a:ext>
              </a:extLst>
            </p:cNvPr>
            <p:cNvSpPr txBox="1">
              <a:spLocks/>
            </p:cNvSpPr>
            <p:nvPr/>
          </p:nvSpPr>
          <p:spPr>
            <a:xfrm>
              <a:off x="7732055" y="1600200"/>
              <a:ext cx="2874185" cy="184666"/>
            </a:xfrm>
            <a:prstGeom prst="rect">
              <a:avLst/>
            </a:prstGeom>
          </p:spPr>
          <p:txBody>
            <a:bodyPr vert="horz" wrap="none" lIns="0" tIns="0" rIns="0" bIns="0" rtlCol="0">
              <a:spAutoFit/>
            </a:bodyPr>
            <a:lstStyle>
              <a:lvl1pPr marL="0" indent="0" algn="ctr" defTabSz="914400" rtl="0" eaLnBrk="1" latinLnBrk="0" hangingPunct="1">
                <a:spcBef>
                  <a:spcPts val="200"/>
                </a:spcBef>
                <a:spcAft>
                  <a:spcPts val="200"/>
                </a:spcAft>
                <a:buClrTx/>
                <a:buSzPct val="100000"/>
                <a:buFont typeface="Wingdings" panose="05000000000000000000" pitchFamily="2" charset="2"/>
                <a:buNone/>
                <a:defRPr sz="1400" b="1"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200"/>
                </a:spcBef>
                <a:spcAft>
                  <a:spcPts val="200"/>
                </a:spcAft>
                <a:buClrTx/>
                <a:buSzPct val="100000"/>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Vendor Assessment and Identification Matrix</a:t>
              </a:r>
            </a:p>
          </p:txBody>
        </p:sp>
      </p:grpSp>
      <p:grpSp>
        <p:nvGrpSpPr>
          <p:cNvPr id="29" name="Group 28">
            <a:extLst>
              <a:ext uri="{FF2B5EF4-FFF2-40B4-BE49-F238E27FC236}">
                <a16:creationId xmlns:a16="http://schemas.microsoft.com/office/drawing/2014/main" id="{E976A65D-5F69-4690-9B20-8F7322411CAC}"/>
              </a:ext>
            </a:extLst>
          </p:cNvPr>
          <p:cNvGrpSpPr/>
          <p:nvPr/>
        </p:nvGrpSpPr>
        <p:grpSpPr>
          <a:xfrm>
            <a:off x="722283" y="1589811"/>
            <a:ext cx="5408402" cy="4781311"/>
            <a:chOff x="722283" y="1600200"/>
            <a:chExt cx="5408402" cy="4781311"/>
          </a:xfrm>
        </p:grpSpPr>
        <p:sp>
          <p:nvSpPr>
            <p:cNvPr id="44" name="Left Bracket 43">
              <a:extLst>
                <a:ext uri="{FF2B5EF4-FFF2-40B4-BE49-F238E27FC236}">
                  <a16:creationId xmlns:a16="http://schemas.microsoft.com/office/drawing/2014/main" id="{C9362AF6-5AAD-4EA8-AB2F-27D932A6A8BD}"/>
                </a:ext>
              </a:extLst>
            </p:cNvPr>
            <p:cNvSpPr/>
            <p:nvPr/>
          </p:nvSpPr>
          <p:spPr bwMode="gray">
            <a:xfrm flipH="1">
              <a:off x="5638800" y="1788417"/>
              <a:ext cx="255550" cy="4593094"/>
            </a:xfrm>
            <a:prstGeom prst="leftBracket">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Text Placeholder 2">
              <a:extLst>
                <a:ext uri="{FF2B5EF4-FFF2-40B4-BE49-F238E27FC236}">
                  <a16:creationId xmlns:a16="http://schemas.microsoft.com/office/drawing/2014/main" id="{DE749ACA-3AB8-4C88-A838-10B9ADC43BB4}"/>
                </a:ext>
              </a:extLst>
            </p:cNvPr>
            <p:cNvSpPr txBox="1">
              <a:spLocks/>
            </p:cNvSpPr>
            <p:nvPr/>
          </p:nvSpPr>
          <p:spPr>
            <a:xfrm rot="16200000">
              <a:off x="5887349" y="4000326"/>
              <a:ext cx="317395" cy="169277"/>
            </a:xfrm>
            <a:prstGeom prst="rect">
              <a:avLst/>
            </a:prstGeom>
          </p:spPr>
          <p:txBody>
            <a:bodyPr vert="horz" wrap="none" lIns="0" tIns="0" rIns="0" bIns="0" rtlCol="0">
              <a:spAutoFit/>
            </a:bodyPr>
            <a:lstStyle>
              <a:lvl1pPr marL="0" indent="0" algn="ctr" defTabSz="914400" rtl="0" eaLnBrk="1" latinLnBrk="0" hangingPunct="1">
                <a:spcBef>
                  <a:spcPts val="200"/>
                </a:spcBef>
                <a:spcAft>
                  <a:spcPts val="200"/>
                </a:spcAft>
                <a:buClrTx/>
                <a:buSzPct val="100000"/>
                <a:buFont typeface="Wingdings" panose="05000000000000000000" pitchFamily="2" charset="2"/>
                <a:buNone/>
                <a:defRPr sz="1400" b="1"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200"/>
                </a:spcBef>
                <a:spcAft>
                  <a:spcPts val="200"/>
                </a:spcAft>
                <a:buClrTx/>
                <a:buSzPct val="100000"/>
                <a:buFont typeface="Wingdings" panose="05000000000000000000" pitchFamily="2" charset="2"/>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100%</a:t>
              </a:r>
            </a:p>
          </p:txBody>
        </p:sp>
        <p:sp>
          <p:nvSpPr>
            <p:cNvPr id="25" name="Rectangle 12">
              <a:extLst>
                <a:ext uri="{FF2B5EF4-FFF2-40B4-BE49-F238E27FC236}">
                  <a16:creationId xmlns:a16="http://schemas.microsoft.com/office/drawing/2014/main" id="{C49B0E7F-2902-401C-8D5F-4D54BEF03A8D}"/>
                </a:ext>
              </a:extLst>
            </p:cNvPr>
            <p:cNvSpPr>
              <a:spLocks noChangeArrowheads="1"/>
            </p:cNvSpPr>
            <p:nvPr/>
          </p:nvSpPr>
          <p:spPr bwMode="gray">
            <a:xfrm>
              <a:off x="722283" y="3480572"/>
              <a:ext cx="4320668" cy="784830"/>
            </a:xfrm>
            <a:prstGeom prst="rect">
              <a:avLst/>
            </a:prstGeom>
            <a:ln>
              <a:solidFill>
                <a:srgbClr val="5F88AD"/>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45720" tIns="182880" rIns="45720" bIns="45720" numCol="1" anchor="ctr">
              <a:spAutoFit/>
            </a:bodyPr>
            <a:lstStyle>
              <a:lvl1pPr>
                <a:spcBef>
                  <a:spcPct val="100000"/>
                </a:spcBef>
                <a:buClr>
                  <a:schemeClr val="tx1"/>
                </a:buClr>
                <a:buFont typeface="Wingdings" panose="05000000000000000000" pitchFamily="2" charset="2"/>
                <a:buChar char="§"/>
                <a:defRPr sz="1400">
                  <a:solidFill>
                    <a:schemeClr val="tx1"/>
                  </a:solidFill>
                  <a:latin typeface="Arial" panose="020B0604020202020204" pitchFamily="34" charset="0"/>
                </a:defRPr>
              </a:lvl1pPr>
              <a:lvl2pPr marL="236538">
                <a:lnSpc>
                  <a:spcPct val="90000"/>
                </a:lnSpc>
                <a:spcBef>
                  <a:spcPct val="40000"/>
                </a:spcBef>
                <a:buClr>
                  <a:schemeClr val="tx1"/>
                </a:buClr>
                <a:buFont typeface="Arial" panose="020B0604020202020204" pitchFamily="34" charset="0"/>
                <a:buChar char="–"/>
                <a:defRPr sz="1400">
                  <a:solidFill>
                    <a:schemeClr val="tx1"/>
                  </a:solidFill>
                  <a:latin typeface="Arial" panose="020B0604020202020204" pitchFamily="34" charset="0"/>
                </a:defRPr>
              </a:lvl2pPr>
              <a:lvl3pPr marL="2289175">
                <a:lnSpc>
                  <a:spcPct val="90000"/>
                </a:lnSpc>
                <a:spcBef>
                  <a:spcPct val="40000"/>
                </a:spcBef>
                <a:buClr>
                  <a:srgbClr val="0B1F65"/>
                </a:buClr>
                <a:buFont typeface="Webdings" panose="05030102010509060703" pitchFamily="18" charset="2"/>
                <a:defRPr sz="1400">
                  <a:solidFill>
                    <a:schemeClr val="tx1"/>
                  </a:solidFill>
                  <a:latin typeface="Book Antiqua" panose="02040602050305030304" pitchFamily="18" charset="0"/>
                </a:defRPr>
              </a:lvl3pPr>
              <a:lvl4pPr marL="679450" indent="1724025">
                <a:lnSpc>
                  <a:spcPct val="90000"/>
                </a:lnSpc>
                <a:spcBef>
                  <a:spcPct val="40000"/>
                </a:spcBef>
                <a:buClr>
                  <a:srgbClr val="0B1F65"/>
                </a:buClr>
                <a:defRPr sz="1400">
                  <a:solidFill>
                    <a:schemeClr val="tx1"/>
                  </a:solidFill>
                  <a:latin typeface="Book Antiqua" panose="02040602050305030304" pitchFamily="18" charset="0"/>
                </a:defRPr>
              </a:lvl4pPr>
              <a:lvl5pPr marL="1304925" indent="1212850">
                <a:lnSpc>
                  <a:spcPct val="90000"/>
                </a:lnSpc>
                <a:spcAft>
                  <a:spcPct val="40000"/>
                </a:spcAft>
                <a:buClr>
                  <a:schemeClr val="tx1"/>
                </a:buClr>
                <a:buSzPct val="40000"/>
                <a:buFont typeface="Arial" panose="020B0604020202020204" pitchFamily="34" charset="0"/>
                <a:defRPr sz="1400">
                  <a:solidFill>
                    <a:schemeClr val="tx1"/>
                  </a:solidFill>
                  <a:latin typeface="Book Antiqua" panose="02040602050305030304" pitchFamily="18" charset="0"/>
                </a:defRPr>
              </a:lvl5pPr>
              <a:lvl6pPr marL="1762125" indent="1212850" eaLnBrk="0" fontAlgn="base" hangingPunct="0">
                <a:lnSpc>
                  <a:spcPct val="90000"/>
                </a:lnSpc>
                <a:spcBef>
                  <a:spcPct val="0"/>
                </a:spcBef>
                <a:spcAft>
                  <a:spcPct val="40000"/>
                </a:spcAft>
                <a:buClr>
                  <a:schemeClr val="tx1"/>
                </a:buClr>
                <a:buSzPct val="40000"/>
                <a:buFont typeface="Arial" panose="020B0604020202020204" pitchFamily="34" charset="0"/>
                <a:defRPr sz="1400">
                  <a:solidFill>
                    <a:schemeClr val="tx1"/>
                  </a:solidFill>
                  <a:latin typeface="Book Antiqua" panose="02040602050305030304" pitchFamily="18" charset="0"/>
                </a:defRPr>
              </a:lvl6pPr>
              <a:lvl7pPr marL="2219325" indent="1212850" eaLnBrk="0" fontAlgn="base" hangingPunct="0">
                <a:lnSpc>
                  <a:spcPct val="90000"/>
                </a:lnSpc>
                <a:spcBef>
                  <a:spcPct val="0"/>
                </a:spcBef>
                <a:spcAft>
                  <a:spcPct val="40000"/>
                </a:spcAft>
                <a:buClr>
                  <a:schemeClr val="tx1"/>
                </a:buClr>
                <a:buSzPct val="40000"/>
                <a:buFont typeface="Arial" panose="020B0604020202020204" pitchFamily="34" charset="0"/>
                <a:defRPr sz="1400">
                  <a:solidFill>
                    <a:schemeClr val="tx1"/>
                  </a:solidFill>
                  <a:latin typeface="Book Antiqua" panose="02040602050305030304" pitchFamily="18" charset="0"/>
                </a:defRPr>
              </a:lvl7pPr>
              <a:lvl8pPr marL="2676525" indent="1212850" eaLnBrk="0" fontAlgn="base" hangingPunct="0">
                <a:lnSpc>
                  <a:spcPct val="90000"/>
                </a:lnSpc>
                <a:spcBef>
                  <a:spcPct val="0"/>
                </a:spcBef>
                <a:spcAft>
                  <a:spcPct val="40000"/>
                </a:spcAft>
                <a:buClr>
                  <a:schemeClr val="tx1"/>
                </a:buClr>
                <a:buSzPct val="40000"/>
                <a:buFont typeface="Arial" panose="020B0604020202020204" pitchFamily="34" charset="0"/>
                <a:defRPr sz="1400">
                  <a:solidFill>
                    <a:schemeClr val="tx1"/>
                  </a:solidFill>
                  <a:latin typeface="Book Antiqua" panose="02040602050305030304" pitchFamily="18" charset="0"/>
                </a:defRPr>
              </a:lvl8pPr>
              <a:lvl9pPr marL="3133725" indent="1212850" eaLnBrk="0" fontAlgn="base" hangingPunct="0">
                <a:lnSpc>
                  <a:spcPct val="90000"/>
                </a:lnSpc>
                <a:spcBef>
                  <a:spcPct val="0"/>
                </a:spcBef>
                <a:spcAft>
                  <a:spcPct val="40000"/>
                </a:spcAft>
                <a:buClr>
                  <a:schemeClr val="tx1"/>
                </a:buClr>
                <a:buSzPct val="40000"/>
                <a:buFont typeface="Arial" panose="020B0604020202020204" pitchFamily="34" charset="0"/>
                <a:defRPr sz="1400">
                  <a:solidFill>
                    <a:schemeClr val="tx1"/>
                  </a:solidFill>
                  <a:latin typeface="Book Antiqua" panose="02040602050305030304" pitchFamily="18" charset="0"/>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Experienced in security </a:t>
              </a:r>
              <a:r>
                <a:rPr lang="en-US" altLang="en-US" sz="1200" dirty="0">
                  <a:solidFill>
                    <a:srgbClr val="000000"/>
                  </a:solidFill>
                  <a:latin typeface="Calibri" panose="020F0502020204030204"/>
                </a:rPr>
                <a:t>s</a:t>
              </a: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trategy development and execution in similar entities to OXAGON</a:t>
              </a: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Previous experience in similar projects with same scope and size</a:t>
              </a:r>
            </a:p>
          </p:txBody>
        </p:sp>
        <p:sp>
          <p:nvSpPr>
            <p:cNvPr id="26" name="Rectangle 13">
              <a:extLst>
                <a:ext uri="{FF2B5EF4-FFF2-40B4-BE49-F238E27FC236}">
                  <a16:creationId xmlns:a16="http://schemas.microsoft.com/office/drawing/2014/main" id="{08D2F32D-B61F-44D2-8DBA-10C64F067BC4}"/>
                </a:ext>
              </a:extLst>
            </p:cNvPr>
            <p:cNvSpPr>
              <a:spLocks noChangeArrowheads="1"/>
            </p:cNvSpPr>
            <p:nvPr/>
          </p:nvSpPr>
          <p:spPr bwMode="gray">
            <a:xfrm>
              <a:off x="722283" y="4422044"/>
              <a:ext cx="4320668" cy="969496"/>
            </a:xfrm>
            <a:prstGeom prst="rect">
              <a:avLst/>
            </a:prstGeom>
            <a:ln>
              <a:solidFill>
                <a:srgbClr val="5F88AD"/>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45720" tIns="182880" rIns="45720" bIns="45720" numCol="1" anchor="ctr">
              <a:spAutoFit/>
            </a:bodyPr>
            <a:lstStyle/>
            <a:p>
              <a:pPr marL="171450" marR="0" lvl="0" indent="-171450" algn="l" defTabSz="914400" rtl="0" eaLnBrk="1" fontAlgn="auto" latinLnBrk="0" hangingPunct="1">
                <a:lnSpc>
                  <a:spcPct val="100000"/>
                </a:lnSpc>
                <a:spcBef>
                  <a:spcPts val="0"/>
                </a:spcBef>
                <a:spcAft>
                  <a:spcPts val="0"/>
                </a:spcAft>
                <a:buClr>
                  <a:srgbClr val="000000"/>
                </a:buClr>
                <a:buSzTx/>
                <a:buFontTx/>
                <a:buChar char="-"/>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Team compassion and professional profile of the assign project team</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Appropriate experience and competency in same scope.</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Full detailed deployment plan.</a:t>
              </a:r>
            </a:p>
          </p:txBody>
        </p:sp>
        <p:sp>
          <p:nvSpPr>
            <p:cNvPr id="31" name="Rectangle 15">
              <a:extLst>
                <a:ext uri="{FF2B5EF4-FFF2-40B4-BE49-F238E27FC236}">
                  <a16:creationId xmlns:a16="http://schemas.microsoft.com/office/drawing/2014/main" id="{E3B526A7-A891-4619-8656-D88C1D65EC7A}"/>
                </a:ext>
              </a:extLst>
            </p:cNvPr>
            <p:cNvSpPr>
              <a:spLocks noChangeArrowheads="1"/>
            </p:cNvSpPr>
            <p:nvPr/>
          </p:nvSpPr>
          <p:spPr bwMode="gray">
            <a:xfrm>
              <a:off x="722283" y="1928612"/>
              <a:ext cx="4320668" cy="1338828"/>
            </a:xfrm>
            <a:prstGeom prst="rect">
              <a:avLst/>
            </a:prstGeom>
            <a:ln>
              <a:solidFill>
                <a:srgbClr val="5F88AD"/>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45720" tIns="182880" rIns="45720" bIns="45720" numCol="1" anchor="ctr">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Understanding the current OXAGON status</a:t>
              </a: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Detailed approach and plans including the best practices</a:t>
              </a: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Detailed the project execution methodology</a:t>
              </a: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Detailed deliverable and milestones</a:t>
              </a: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Define the critical challenges and risk management plan</a:t>
              </a:r>
            </a:p>
            <a:p>
              <a:pPr marL="0" marR="0" lvl="0" indent="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Detailed change management plan</a:t>
              </a:r>
            </a:p>
          </p:txBody>
        </p:sp>
        <p:sp>
          <p:nvSpPr>
            <p:cNvPr id="42" name="Text Placeholder 2">
              <a:extLst>
                <a:ext uri="{FF2B5EF4-FFF2-40B4-BE49-F238E27FC236}">
                  <a16:creationId xmlns:a16="http://schemas.microsoft.com/office/drawing/2014/main" id="{86F66532-A2FE-49F5-9ABD-1C354158A9E8}"/>
                </a:ext>
              </a:extLst>
            </p:cNvPr>
            <p:cNvSpPr txBox="1">
              <a:spLocks/>
            </p:cNvSpPr>
            <p:nvPr/>
          </p:nvSpPr>
          <p:spPr>
            <a:xfrm>
              <a:off x="1446423" y="1600200"/>
              <a:ext cx="2872389" cy="184666"/>
            </a:xfrm>
            <a:prstGeom prst="rect">
              <a:avLst/>
            </a:prstGeom>
          </p:spPr>
          <p:txBody>
            <a:bodyPr vert="horz" wrap="none" lIns="0" tIns="0" rIns="0" bIns="0" rtlCol="0">
              <a:spAutoFit/>
            </a:bodyPr>
            <a:lstStyle>
              <a:lvl1pPr marL="0" indent="0" algn="ctr" defTabSz="914400" rtl="0" eaLnBrk="1" latinLnBrk="0" hangingPunct="1">
                <a:spcBef>
                  <a:spcPts val="200"/>
                </a:spcBef>
                <a:spcAft>
                  <a:spcPts val="200"/>
                </a:spcAft>
                <a:buClrTx/>
                <a:buSzPct val="100000"/>
                <a:buFont typeface="Wingdings" panose="05000000000000000000" pitchFamily="2" charset="2"/>
                <a:buNone/>
                <a:defRPr sz="1400" b="1"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200"/>
                </a:spcBef>
                <a:spcAft>
                  <a:spcPts val="200"/>
                </a:spcAft>
                <a:buClrTx/>
                <a:buSzPct val="100000"/>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Technical and Commercial Evaluation Criteria</a:t>
              </a:r>
            </a:p>
          </p:txBody>
        </p:sp>
        <p:sp>
          <p:nvSpPr>
            <p:cNvPr id="43" name="Text Placeholder 2">
              <a:extLst>
                <a:ext uri="{FF2B5EF4-FFF2-40B4-BE49-F238E27FC236}">
                  <a16:creationId xmlns:a16="http://schemas.microsoft.com/office/drawing/2014/main" id="{EBF65F7E-D11D-444E-8566-223C2236DB59}"/>
                </a:ext>
              </a:extLst>
            </p:cNvPr>
            <p:cNvSpPr txBox="1">
              <a:spLocks/>
            </p:cNvSpPr>
            <p:nvPr/>
          </p:nvSpPr>
          <p:spPr>
            <a:xfrm>
              <a:off x="5207174" y="1600200"/>
              <a:ext cx="348557" cy="184666"/>
            </a:xfrm>
            <a:prstGeom prst="rect">
              <a:avLst/>
            </a:prstGeom>
          </p:spPr>
          <p:txBody>
            <a:bodyPr vert="horz" wrap="none" lIns="0" tIns="0" rIns="0" bIns="0" rtlCol="0">
              <a:spAutoFit/>
            </a:bodyPr>
            <a:lstStyle>
              <a:lvl1pPr marL="0" indent="0" algn="ctr" defTabSz="914400" rtl="0" eaLnBrk="1" latinLnBrk="0" hangingPunct="1">
                <a:spcBef>
                  <a:spcPts val="200"/>
                </a:spcBef>
                <a:spcAft>
                  <a:spcPts val="200"/>
                </a:spcAft>
                <a:buClrTx/>
                <a:buSzPct val="100000"/>
                <a:buFont typeface="Wingdings" panose="05000000000000000000" pitchFamily="2" charset="2"/>
                <a:buNone/>
                <a:defRPr sz="1400" b="1" kern="1200" baseline="0">
                  <a:solidFill>
                    <a:schemeClr val="tx1"/>
                  </a:solidFill>
                  <a:latin typeface="Arial" panose="020B0604020202020204" pitchFamily="34" charset="0"/>
                  <a:ea typeface="+mn-ea"/>
                  <a:cs typeface="Arial" pitchFamily="34" charset="0"/>
                </a:defRPr>
              </a:lvl1pPr>
              <a:lvl2pPr marL="457200" indent="-177800" algn="l" defTabSz="914400" rtl="0" eaLnBrk="1" latinLnBrk="0" hangingPunct="1">
                <a:spcBef>
                  <a:spcPts val="200"/>
                </a:spcBef>
                <a:spcAft>
                  <a:spcPts val="2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143000" rtl="0" eaLnBrk="1" latinLnBrk="0" hangingPunct="1">
                <a:spcBef>
                  <a:spcPts val="200"/>
                </a:spcBef>
                <a:spcAft>
                  <a:spcPts val="200"/>
                </a:spcAft>
                <a:buClrTx/>
                <a:buSzPct val="100000"/>
                <a:buFont typeface="Wingdings" panose="05000000000000000000" pitchFamily="2" charset="2"/>
                <a:buChar char="§"/>
                <a:defRPr sz="1600" kern="1200" baseline="0">
                  <a:solidFill>
                    <a:schemeClr val="tx1"/>
                  </a:solidFill>
                  <a:latin typeface="Arial" pitchFamily="34" charset="0"/>
                  <a:ea typeface="+mn-ea"/>
                  <a:cs typeface="Arial" pitchFamily="34" charset="0"/>
                </a:defRPr>
              </a:lvl3pPr>
              <a:lvl4pPr marL="1435100" indent="-225425" algn="l" defTabSz="914400" rtl="0" eaLnBrk="1" latinLnBrk="0" hangingPunct="1">
                <a:spcBef>
                  <a:spcPct val="20000"/>
                </a:spcBef>
                <a:buClr>
                  <a:schemeClr val="tx2"/>
                </a:buClr>
                <a:buSzPct val="100000"/>
                <a:buFont typeface="Arial" pitchFamily="34" charset="0"/>
                <a:buChar char="–"/>
                <a:defRPr lang="en-US" sz="1800" kern="1200" dirty="0" smtClean="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200"/>
                </a:spcBef>
                <a:spcAft>
                  <a:spcPts val="200"/>
                </a:spcAft>
                <a:buClrTx/>
                <a:buSzPct val="100000"/>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Score</a:t>
              </a:r>
            </a:p>
          </p:txBody>
        </p:sp>
        <p:sp>
          <p:nvSpPr>
            <p:cNvPr id="24" name="Rectangle 5">
              <a:extLst>
                <a:ext uri="{FF2B5EF4-FFF2-40B4-BE49-F238E27FC236}">
                  <a16:creationId xmlns:a16="http://schemas.microsoft.com/office/drawing/2014/main" id="{80CE73E9-6A82-4039-A34F-6F0F04FCC30C}"/>
                </a:ext>
              </a:extLst>
            </p:cNvPr>
            <p:cNvSpPr>
              <a:spLocks noChangeArrowheads="1"/>
            </p:cNvSpPr>
            <p:nvPr/>
          </p:nvSpPr>
          <p:spPr bwMode="gray">
            <a:xfrm>
              <a:off x="5042951" y="3440729"/>
              <a:ext cx="677002" cy="864517"/>
            </a:xfrm>
            <a:prstGeom prst="rect">
              <a:avLst/>
            </a:prstGeom>
            <a:solidFill>
              <a:srgbClr val="5D7D95"/>
            </a:solidFill>
            <a:ln>
              <a:no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15%</a:t>
              </a:r>
            </a:p>
          </p:txBody>
        </p:sp>
        <p:sp>
          <p:nvSpPr>
            <p:cNvPr id="28" name="Rectangle 5">
              <a:extLst>
                <a:ext uri="{FF2B5EF4-FFF2-40B4-BE49-F238E27FC236}">
                  <a16:creationId xmlns:a16="http://schemas.microsoft.com/office/drawing/2014/main" id="{3011D35C-09DB-484B-9FDA-BF6266BB009F}"/>
                </a:ext>
              </a:extLst>
            </p:cNvPr>
            <p:cNvSpPr>
              <a:spLocks noChangeArrowheads="1"/>
            </p:cNvSpPr>
            <p:nvPr/>
          </p:nvSpPr>
          <p:spPr bwMode="gray">
            <a:xfrm>
              <a:off x="5042951" y="4421750"/>
              <a:ext cx="677002" cy="970084"/>
            </a:xfrm>
            <a:prstGeom prst="rect">
              <a:avLst/>
            </a:prstGeom>
            <a:solidFill>
              <a:srgbClr val="9CB1C1"/>
            </a:solidFill>
            <a:ln>
              <a:no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20%</a:t>
              </a:r>
            </a:p>
          </p:txBody>
        </p:sp>
        <p:sp>
          <p:nvSpPr>
            <p:cNvPr id="33" name="Rectangle 5">
              <a:extLst>
                <a:ext uri="{FF2B5EF4-FFF2-40B4-BE49-F238E27FC236}">
                  <a16:creationId xmlns:a16="http://schemas.microsoft.com/office/drawing/2014/main" id="{5A97FCB6-5CBE-40A6-B9A6-E29914D2484B}"/>
                </a:ext>
              </a:extLst>
            </p:cNvPr>
            <p:cNvSpPr>
              <a:spLocks noChangeArrowheads="1"/>
            </p:cNvSpPr>
            <p:nvPr/>
          </p:nvSpPr>
          <p:spPr bwMode="gray">
            <a:xfrm>
              <a:off x="5042951" y="1871827"/>
              <a:ext cx="677002" cy="1452398"/>
            </a:xfrm>
            <a:prstGeom prst="rect">
              <a:avLst/>
            </a:prstGeom>
            <a:solidFill>
              <a:srgbClr val="5F88AD"/>
            </a:solidFill>
            <a:ln>
              <a:no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30%</a:t>
              </a:r>
            </a:p>
          </p:txBody>
        </p:sp>
        <p:sp>
          <p:nvSpPr>
            <p:cNvPr id="56" name="Rectangle 5">
              <a:extLst>
                <a:ext uri="{FF2B5EF4-FFF2-40B4-BE49-F238E27FC236}">
                  <a16:creationId xmlns:a16="http://schemas.microsoft.com/office/drawing/2014/main" id="{B6181E92-9D25-4B47-B4E6-38299BE33E85}"/>
                </a:ext>
              </a:extLst>
            </p:cNvPr>
            <p:cNvSpPr>
              <a:spLocks noChangeArrowheads="1"/>
            </p:cNvSpPr>
            <p:nvPr/>
          </p:nvSpPr>
          <p:spPr bwMode="gray">
            <a:xfrm>
              <a:off x="5042951" y="5508339"/>
              <a:ext cx="677002" cy="711486"/>
            </a:xfrm>
            <a:prstGeom prst="rect">
              <a:avLst/>
            </a:prstGeom>
            <a:solidFill>
              <a:srgbClr val="9CB1C1"/>
            </a:solidFill>
            <a:ln>
              <a:no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45720" rIns="4572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35%</a:t>
              </a:r>
            </a:p>
          </p:txBody>
        </p:sp>
        <p:sp>
          <p:nvSpPr>
            <p:cNvPr id="57" name="Rectangle 13">
              <a:extLst>
                <a:ext uri="{FF2B5EF4-FFF2-40B4-BE49-F238E27FC236}">
                  <a16:creationId xmlns:a16="http://schemas.microsoft.com/office/drawing/2014/main" id="{4C439474-09F2-4548-81A7-13D640517E23}"/>
                </a:ext>
              </a:extLst>
            </p:cNvPr>
            <p:cNvSpPr>
              <a:spLocks noChangeArrowheads="1"/>
            </p:cNvSpPr>
            <p:nvPr/>
          </p:nvSpPr>
          <p:spPr bwMode="gray">
            <a:xfrm>
              <a:off x="722283" y="5508339"/>
              <a:ext cx="4320668" cy="711486"/>
            </a:xfrm>
            <a:prstGeom prst="rect">
              <a:avLst/>
            </a:prstGeom>
            <a:ln>
              <a:solidFill>
                <a:srgbClr val="5F88AD"/>
              </a:solidFill>
              <a:headEnd/>
              <a:tailEn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lIns="45720" tIns="45720" rIns="45720" bIns="45720" numCol="1" anchor="ctr">
              <a:spAutoFit/>
            </a:bodyPr>
            <a:lstStyle/>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Total cost for services proposed</a:t>
              </a:r>
            </a:p>
            <a:p>
              <a:pPr marL="0" marR="0" lvl="0" indent="0" algn="l" defTabSz="914400" rtl="0" eaLnBrk="1" fontAlgn="auto" latinLnBrk="0" hangingPunct="1">
                <a:lnSpc>
                  <a:spcPct val="100000"/>
                </a:lnSpc>
                <a:spcBef>
                  <a:spcPts val="0"/>
                </a:spcBef>
                <a:spcAft>
                  <a:spcPts val="0"/>
                </a:spcAft>
                <a:buClr>
                  <a:srgbClr val="000000"/>
                </a:buClr>
                <a:buSzTx/>
                <a:buFontTx/>
                <a:buNone/>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Any extra features should be highlighted separately</a:t>
              </a:r>
            </a:p>
          </p:txBody>
        </p:sp>
        <p:sp>
          <p:nvSpPr>
            <p:cNvPr id="59" name="TextBox 58">
              <a:extLst>
                <a:ext uri="{FF2B5EF4-FFF2-40B4-BE49-F238E27FC236}">
                  <a16:creationId xmlns:a16="http://schemas.microsoft.com/office/drawing/2014/main" id="{4110A349-A9D2-4158-AFC9-820EA89445ED}"/>
                </a:ext>
              </a:extLst>
            </p:cNvPr>
            <p:cNvSpPr txBox="1"/>
            <p:nvPr/>
          </p:nvSpPr>
          <p:spPr>
            <a:xfrm>
              <a:off x="1811692" y="4381226"/>
              <a:ext cx="214185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Firm/Team Profile</a:t>
              </a:r>
            </a:p>
          </p:txBody>
        </p:sp>
        <p:sp>
          <p:nvSpPr>
            <p:cNvPr id="62" name="TextBox 61">
              <a:extLst>
                <a:ext uri="{FF2B5EF4-FFF2-40B4-BE49-F238E27FC236}">
                  <a16:creationId xmlns:a16="http://schemas.microsoft.com/office/drawing/2014/main" id="{18EB333B-B3C1-4FE9-A208-69C11FDCC493}"/>
                </a:ext>
              </a:extLst>
            </p:cNvPr>
            <p:cNvSpPr txBox="1"/>
            <p:nvPr/>
          </p:nvSpPr>
          <p:spPr>
            <a:xfrm>
              <a:off x="1503059" y="5476386"/>
              <a:ext cx="27591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Commercial offer</a:t>
              </a:r>
            </a:p>
          </p:txBody>
        </p:sp>
        <p:sp>
          <p:nvSpPr>
            <p:cNvPr id="64" name="TextBox 63">
              <a:extLst>
                <a:ext uri="{FF2B5EF4-FFF2-40B4-BE49-F238E27FC236}">
                  <a16:creationId xmlns:a16="http://schemas.microsoft.com/office/drawing/2014/main" id="{29D7DBD2-681C-4791-942A-D46C0B5178C9}"/>
                </a:ext>
              </a:extLst>
            </p:cNvPr>
            <p:cNvSpPr txBox="1"/>
            <p:nvPr/>
          </p:nvSpPr>
          <p:spPr>
            <a:xfrm>
              <a:off x="1811692" y="3418945"/>
              <a:ext cx="214185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Relevant Experience</a:t>
              </a:r>
            </a:p>
          </p:txBody>
        </p:sp>
        <p:sp>
          <p:nvSpPr>
            <p:cNvPr id="65" name="TextBox 64">
              <a:extLst>
                <a:ext uri="{FF2B5EF4-FFF2-40B4-BE49-F238E27FC236}">
                  <a16:creationId xmlns:a16="http://schemas.microsoft.com/office/drawing/2014/main" id="{9B117080-7DFB-49E8-A49C-B019FB3A83C6}"/>
                </a:ext>
              </a:extLst>
            </p:cNvPr>
            <p:cNvSpPr txBox="1"/>
            <p:nvPr/>
          </p:nvSpPr>
          <p:spPr>
            <a:xfrm>
              <a:off x="1314675" y="1882320"/>
              <a:ext cx="3135884"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Project Understanding And Approach</a:t>
              </a:r>
            </a:p>
          </p:txBody>
        </p:sp>
      </p:grpSp>
      <p:sp>
        <p:nvSpPr>
          <p:cNvPr id="54" name="Footer Placeholder 2">
            <a:extLst>
              <a:ext uri="{FF2B5EF4-FFF2-40B4-BE49-F238E27FC236}">
                <a16:creationId xmlns:a16="http://schemas.microsoft.com/office/drawing/2014/main" id="{2D0E9D5A-4F16-496E-948A-6C2E88303B67}"/>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60" name="Title 1">
            <a:extLst>
              <a:ext uri="{FF2B5EF4-FFF2-40B4-BE49-F238E27FC236}">
                <a16:creationId xmlns:a16="http://schemas.microsoft.com/office/drawing/2014/main" id="{876832D5-064E-46A4-B275-8F4CD1BD00C0}"/>
              </a:ext>
            </a:extLst>
          </p:cNvPr>
          <p:cNvSpPr>
            <a:spLocks noGrp="1"/>
          </p:cNvSpPr>
          <p:nvPr>
            <p:ph type="title"/>
          </p:nvPr>
        </p:nvSpPr>
        <p:spPr>
          <a:xfrm>
            <a:off x="722283" y="173774"/>
            <a:ext cx="10764458" cy="849809"/>
          </a:xfrm>
        </p:spPr>
        <p:txBody>
          <a:bodyPr vert="horz" lIns="0" tIns="0" rIns="0" bIns="0" rtlCol="0" anchor="b">
            <a:noAutofit/>
          </a:bodyPr>
          <a:lstStyle/>
          <a:p>
            <a:r>
              <a:rPr lang="en-US" dirty="0">
                <a:solidFill>
                  <a:schemeClr val="tx1"/>
                </a:solidFill>
              </a:rPr>
              <a:t>We will adopt the assessment mechanism set by OXAGON, including technical and commercial criteria, to evaluate the different RFPs</a:t>
            </a:r>
          </a:p>
        </p:txBody>
      </p:sp>
      <p:sp>
        <p:nvSpPr>
          <p:cNvPr id="46" name="STAMP">
            <a:extLst>
              <a:ext uri="{FF2B5EF4-FFF2-40B4-BE49-F238E27FC236}">
                <a16:creationId xmlns:a16="http://schemas.microsoft.com/office/drawing/2014/main" id="{46DC7FC8-6752-4D06-95C0-68660546C875}"/>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69" name="Rectangle: Rounded Corners 68">
            <a:extLst>
              <a:ext uri="{FF2B5EF4-FFF2-40B4-BE49-F238E27FC236}">
                <a16:creationId xmlns:a16="http://schemas.microsoft.com/office/drawing/2014/main" id="{41CD8A1A-2139-4FAC-B6F9-37581CC6DE57}"/>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1.10</a:t>
            </a:r>
          </a:p>
        </p:txBody>
      </p:sp>
      <p:sp>
        <p:nvSpPr>
          <p:cNvPr id="48" name="TextBox 47">
            <a:extLst>
              <a:ext uri="{FF2B5EF4-FFF2-40B4-BE49-F238E27FC236}">
                <a16:creationId xmlns:a16="http://schemas.microsoft.com/office/drawing/2014/main" id="{21E335BC-BF71-48D5-9486-EAF5CEA28670}"/>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Requests for Proposals to Implement Selected Cybersecurity Initiatives</a:t>
            </a:r>
          </a:p>
        </p:txBody>
      </p:sp>
      <p:grpSp>
        <p:nvGrpSpPr>
          <p:cNvPr id="6" name="Group 5">
            <a:extLst>
              <a:ext uri="{FF2B5EF4-FFF2-40B4-BE49-F238E27FC236}">
                <a16:creationId xmlns:a16="http://schemas.microsoft.com/office/drawing/2014/main" id="{791D1BDE-556D-4981-A672-EE02F6FF32E5}"/>
              </a:ext>
            </a:extLst>
          </p:cNvPr>
          <p:cNvGrpSpPr/>
          <p:nvPr/>
        </p:nvGrpSpPr>
        <p:grpSpPr>
          <a:xfrm>
            <a:off x="613621" y="68528"/>
            <a:ext cx="782071" cy="229014"/>
            <a:chOff x="613621" y="44482"/>
            <a:chExt cx="782071" cy="277106"/>
          </a:xfrm>
        </p:grpSpPr>
        <p:sp>
          <p:nvSpPr>
            <p:cNvPr id="47" name="Rectangle 46">
              <a:extLst>
                <a:ext uri="{FF2B5EF4-FFF2-40B4-BE49-F238E27FC236}">
                  <a16:creationId xmlns:a16="http://schemas.microsoft.com/office/drawing/2014/main" id="{9F8B7A7D-8CA6-41FF-8119-1111C8097CFC}"/>
                </a:ext>
              </a:extLst>
            </p:cNvPr>
            <p:cNvSpPr/>
            <p:nvPr/>
          </p:nvSpPr>
          <p:spPr bwMode="auto">
            <a:xfrm>
              <a:off x="1320091" y="1206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C3095F66-4DE1-4A6D-9BFB-0DB4A15C76ED}"/>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0" name="Rectangle 49">
              <a:extLst>
                <a:ext uri="{FF2B5EF4-FFF2-40B4-BE49-F238E27FC236}">
                  <a16:creationId xmlns:a16="http://schemas.microsoft.com/office/drawing/2014/main" id="{71761456-D260-4F9F-9CD4-054FC764D398}"/>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1" name="Rectangle 50">
              <a:extLst>
                <a:ext uri="{FF2B5EF4-FFF2-40B4-BE49-F238E27FC236}">
                  <a16:creationId xmlns:a16="http://schemas.microsoft.com/office/drawing/2014/main" id="{8861C75C-65D3-4917-A321-C0EE12EC2D26}"/>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AED17CEE-0035-4F02-9CA6-1FED04E6E925}"/>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3" name="Rectangle 52">
              <a:extLst>
                <a:ext uri="{FF2B5EF4-FFF2-40B4-BE49-F238E27FC236}">
                  <a16:creationId xmlns:a16="http://schemas.microsoft.com/office/drawing/2014/main" id="{0A3EC560-48F6-4619-AA4E-4965896720DF}"/>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5" name="Rectangle 54">
              <a:extLst>
                <a:ext uri="{FF2B5EF4-FFF2-40B4-BE49-F238E27FC236}">
                  <a16:creationId xmlns:a16="http://schemas.microsoft.com/office/drawing/2014/main" id="{F7849D18-3818-45BE-B2B9-F5755FA5E1B9}"/>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8" name="Rectangle 57">
              <a:extLst>
                <a:ext uri="{FF2B5EF4-FFF2-40B4-BE49-F238E27FC236}">
                  <a16:creationId xmlns:a16="http://schemas.microsoft.com/office/drawing/2014/main" id="{10D593E3-CECB-46A1-AE5C-972D28E80710}"/>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1" name="Rectangle 60">
              <a:extLst>
                <a:ext uri="{FF2B5EF4-FFF2-40B4-BE49-F238E27FC236}">
                  <a16:creationId xmlns:a16="http://schemas.microsoft.com/office/drawing/2014/main" id="{E16E06EF-88E8-493D-8FF6-FC4D77F32A16}"/>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3" name="Rectangle 62">
              <a:extLst>
                <a:ext uri="{FF2B5EF4-FFF2-40B4-BE49-F238E27FC236}">
                  <a16:creationId xmlns:a16="http://schemas.microsoft.com/office/drawing/2014/main" id="{21082621-A9FB-4121-BCF0-5C7AD43A9208}"/>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66" name="Rectangle 65">
              <a:extLst>
                <a:ext uri="{FF2B5EF4-FFF2-40B4-BE49-F238E27FC236}">
                  <a16:creationId xmlns:a16="http://schemas.microsoft.com/office/drawing/2014/main" id="{13436047-556A-4FF8-88F2-CB9AE9FBF7ED}"/>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7" name="Rectangle 66">
              <a:extLst>
                <a:ext uri="{FF2B5EF4-FFF2-40B4-BE49-F238E27FC236}">
                  <a16:creationId xmlns:a16="http://schemas.microsoft.com/office/drawing/2014/main" id="{21A4D61F-EC36-4312-8C9D-3CA1FA1D362D}"/>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8" name="Rectangle 67">
              <a:extLst>
                <a:ext uri="{FF2B5EF4-FFF2-40B4-BE49-F238E27FC236}">
                  <a16:creationId xmlns:a16="http://schemas.microsoft.com/office/drawing/2014/main" id="{F37BB770-FED6-4668-9A12-3B18D135C2AC}"/>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0" name="Rectangle 69">
              <a:extLst>
                <a:ext uri="{FF2B5EF4-FFF2-40B4-BE49-F238E27FC236}">
                  <a16:creationId xmlns:a16="http://schemas.microsoft.com/office/drawing/2014/main" id="{F9C53FDB-3489-4173-80CF-C7FC06B02B17}"/>
                </a:ext>
              </a:extLst>
            </p:cNvPr>
            <p:cNvSpPr/>
            <p:nvPr/>
          </p:nvSpPr>
          <p:spPr bwMode="auto">
            <a:xfrm>
              <a:off x="910887" y="1968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71" name="Rectangle 70">
            <a:extLst>
              <a:ext uri="{FF2B5EF4-FFF2-40B4-BE49-F238E27FC236}">
                <a16:creationId xmlns:a16="http://schemas.microsoft.com/office/drawing/2014/main" id="{88135FB6-060D-4CAE-A439-EFE4C7E10238}"/>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8767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2.1, we will develop OXAGON’s cybersecurity management systems (CSMS) frameworks including the CSMS Controls and Risk Management frameworks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529745" y="1112624"/>
            <a:ext cx="3132525" cy="215444"/>
          </a:xfrm>
        </p:spPr>
        <p:txBody>
          <a:bodyPr/>
          <a:lstStyle/>
          <a:p>
            <a:r>
              <a:rPr lang="en-US" dirty="0"/>
              <a:t>Step 2.1: </a:t>
            </a:r>
            <a:r>
              <a:rPr lang="en-US" sz="1400" dirty="0">
                <a:solidFill>
                  <a:srgbClr val="000000"/>
                </a:solidFill>
                <a:latin typeface="Calibri" panose="020F0502020204030204"/>
              </a:rPr>
              <a:t>Develop CSMS Frameworks (1/3)</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1828"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6" y="3956896"/>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6" y="4346950"/>
            <a:ext cx="2137935" cy="1952847"/>
          </a:xfrm>
          <a:prstGeom prst="rect">
            <a:avLst/>
          </a:prstGeom>
          <a:solidFill>
            <a:srgbClr val="F0F0F0"/>
          </a:solidFill>
          <a:ln w="19050">
            <a:noFill/>
            <a:miter lim="800000"/>
            <a:headEnd/>
            <a:tailEnd/>
          </a:ln>
          <a:effec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CSMS Control Framework</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CSMS Core Processes</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77F72C1-FF4E-4FBF-84B6-DF8236DE1171}"/>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6" name="Rectangle 15">
            <a:extLst>
              <a:ext uri="{FF2B5EF4-FFF2-40B4-BE49-F238E27FC236}">
                <a16:creationId xmlns:a16="http://schemas.microsoft.com/office/drawing/2014/main" id="{CB227143-9DBC-45C1-9AAC-50B01BD2AC3D}"/>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Relevant regulations and standards (ISO, NIST, NCA, HCIS)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Benchmark report </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 Requirements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OXAGON Stakeholders’ Aspirations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Booz Allen’s Cyber Defense Framework (CDF)</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AED6679-8258-457B-BE5F-F85D8E4F0902}"/>
              </a:ext>
            </a:extLst>
          </p:cNvPr>
          <p:cNvSpPr/>
          <p:nvPr/>
        </p:nvSpPr>
        <p:spPr>
          <a:xfrm>
            <a:off x="667428" y="1901194"/>
            <a:ext cx="8490342" cy="4398603"/>
          </a:xfrm>
          <a:prstGeom prst="rect">
            <a:avLst/>
          </a:prstGeom>
          <a:solidFill>
            <a:srgbClr val="F0F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1" indent="0" fontAlgn="auto">
              <a:lnSpc>
                <a:spcPts val="1200"/>
              </a:lnSpc>
              <a:spcBef>
                <a:spcPts val="300"/>
              </a:spcBef>
              <a:spcAft>
                <a:spcPts val="0"/>
              </a:spcAft>
              <a:buClr>
                <a:srgbClr val="243646"/>
              </a:buClr>
              <a:buSzTx/>
              <a:buFontTx/>
              <a:buNone/>
              <a:tabLst/>
              <a:defRPr/>
            </a:pPr>
            <a:r>
              <a:rPr lang="en-US" sz="1200" b="1" i="1" dirty="0">
                <a:solidFill>
                  <a:srgbClr val="000000"/>
                </a:solidFill>
                <a:latin typeface="Calibri" panose="020F0502020204030204" pitchFamily="34" charset="0"/>
              </a:rPr>
              <a:t>Reconfirm CSMS Scope and Objectives</a:t>
            </a:r>
          </a:p>
          <a:p>
            <a:pPr marL="171450" lvl="2" indent="-171450">
              <a:lnSpc>
                <a:spcPts val="1200"/>
              </a:lnSpc>
              <a:spcBef>
                <a:spcPts val="300"/>
              </a:spcBef>
              <a:buClr>
                <a:srgbClr val="243646"/>
              </a:buClr>
              <a:buFont typeface="Wingdings" panose="05000000000000000000" pitchFamily="2" charset="2"/>
              <a:buChar char="§"/>
              <a:defRPr/>
            </a:pPr>
            <a:r>
              <a:rPr lang="en-US" sz="1200" dirty="0">
                <a:solidFill>
                  <a:schemeClr val="tx1"/>
                </a:solidFill>
              </a:rPr>
              <a:t>Align with OXAGON stakeholders on design guidelines to guide the development of the CSMS frameworks </a:t>
            </a:r>
          </a:p>
          <a:p>
            <a:pPr marL="171450" lvl="2" indent="-171450">
              <a:lnSpc>
                <a:spcPts val="1450"/>
              </a:lnSpc>
              <a:spcBef>
                <a:spcPts val="300"/>
              </a:spcBef>
              <a:buClr>
                <a:srgbClr val="243646"/>
              </a:buClr>
              <a:buFont typeface="Wingdings" panose="05000000000000000000" pitchFamily="2" charset="2"/>
              <a:buChar char="§"/>
              <a:defRPr/>
            </a:pPr>
            <a:r>
              <a:rPr lang="en-US" sz="1200" dirty="0">
                <a:solidFill>
                  <a:schemeClr val="tx1"/>
                </a:solidFill>
              </a:rPr>
              <a:t>Align with OXAGON stakeholders to reconfirm the CSMS scope (i.e., CSMS Control Framework, CSMS core processes), the list of assets, systems and data types to be covered</a:t>
            </a:r>
          </a:p>
          <a:p>
            <a:pPr marL="171450" marR="0" lvl="2" indent="-171450" fontAlgn="auto">
              <a:lnSpc>
                <a:spcPts val="1450"/>
              </a:lnSpc>
              <a:spcBef>
                <a:spcPts val="300"/>
              </a:spcBef>
              <a:spcAft>
                <a:spcPts val="0"/>
              </a:spcAft>
              <a:buClr>
                <a:srgbClr val="243646"/>
              </a:buClr>
              <a:buSzTx/>
              <a:buFont typeface="Wingdings" panose="05000000000000000000" pitchFamily="2" charset="2"/>
              <a:buChar char="§"/>
              <a:tabLst/>
              <a:defRPr/>
            </a:pPr>
            <a:r>
              <a:rPr lang="en-US" sz="1200" dirty="0">
                <a:solidFill>
                  <a:schemeClr val="tx1"/>
                </a:solidFill>
              </a:rPr>
              <a:t>Reconfirm OXAGON’s CSMS objectives, including standardization of cybersecurity risk management practices across OXAGON and its assets, alignment with global standards and national regulations, increasing the level of cybersecurity awareness and responsibility, etc.</a:t>
            </a:r>
          </a:p>
          <a:p>
            <a:pPr marL="171450" marR="0" lvl="2" indent="-171450" fontAlgn="auto">
              <a:lnSpc>
                <a:spcPts val="1450"/>
              </a:lnSpc>
              <a:spcBef>
                <a:spcPts val="300"/>
              </a:spcBef>
              <a:spcAft>
                <a:spcPts val="0"/>
              </a:spcAft>
              <a:buClr>
                <a:srgbClr val="243646"/>
              </a:buClr>
              <a:buSzTx/>
              <a:buFont typeface="Wingdings" panose="05000000000000000000" pitchFamily="2" charset="2"/>
              <a:buChar char="§"/>
              <a:tabLst/>
              <a:defRPr/>
            </a:pPr>
            <a:endParaRPr lang="en-US" sz="1200" dirty="0">
              <a:solidFill>
                <a:schemeClr val="tx1"/>
              </a:solidFill>
            </a:endParaRPr>
          </a:p>
          <a:p>
            <a:pPr marL="0" lvl="1">
              <a:lnSpc>
                <a:spcPts val="1200"/>
              </a:lnSpc>
              <a:spcBef>
                <a:spcPts val="300"/>
              </a:spcBef>
              <a:spcAft>
                <a:spcPts val="0"/>
              </a:spcAft>
              <a:buClr>
                <a:srgbClr val="243646"/>
              </a:buClr>
              <a:defRPr/>
            </a:pPr>
            <a:r>
              <a:rPr lang="en-US" sz="1200" b="1" i="1" dirty="0">
                <a:solidFill>
                  <a:srgbClr val="000000"/>
                </a:solidFill>
                <a:latin typeface="Calibri" panose="020F0502020204030204" pitchFamily="34" charset="0"/>
              </a:rPr>
              <a:t>Develop CSMS Controls Framework</a:t>
            </a:r>
          </a:p>
          <a:p>
            <a:pPr marL="171450" marR="0" lvl="2" indent="-171450" fontAlgn="auto">
              <a:lnSpc>
                <a:spcPts val="1200"/>
              </a:lnSpc>
              <a:spcBef>
                <a:spcPts val="300"/>
              </a:spcBef>
              <a:spcAft>
                <a:spcPts val="0"/>
              </a:spcAft>
              <a:buClr>
                <a:srgbClr val="243646"/>
              </a:buClr>
              <a:buSzTx/>
              <a:buFont typeface="Wingdings" panose="05000000000000000000" pitchFamily="2" charset="2"/>
              <a:buChar char="§"/>
              <a:tabLst/>
              <a:defRPr/>
            </a:pPr>
            <a:r>
              <a:rPr lang="en-US" sz="1200" dirty="0">
                <a:solidFill>
                  <a:schemeClr val="tx1"/>
                </a:solidFill>
              </a:rPr>
              <a:t>Collect, review, and consolidate regulations, standards, and best practices from various sources (i.e., benchmark report, ISO standards library, NIST CSF, etc.) and develop a list control domain and controls relevant to OXAGON and its business units and covering IT and OT systems</a:t>
            </a:r>
          </a:p>
          <a:p>
            <a:pPr marL="171450" marR="0" lvl="2" indent="-171450" fontAlgn="auto">
              <a:lnSpc>
                <a:spcPts val="1450"/>
              </a:lnSpc>
              <a:spcBef>
                <a:spcPts val="300"/>
              </a:spcBef>
              <a:spcAft>
                <a:spcPts val="0"/>
              </a:spcAft>
              <a:buClr>
                <a:srgbClr val="243646"/>
              </a:buClr>
              <a:buSzTx/>
              <a:buFont typeface="Wingdings" panose="05000000000000000000" pitchFamily="2" charset="2"/>
              <a:buChar char="§"/>
              <a:tabLst/>
              <a:defRPr/>
            </a:pPr>
            <a:r>
              <a:rPr lang="en-US" sz="1200" dirty="0">
                <a:solidFill>
                  <a:schemeClr val="tx1"/>
                </a:solidFill>
              </a:rPr>
              <a:t>Align the list of identified controls to Booz Allen’s Cyber Defense Framework (CDF) and customize the framework’s control domains to cater for OXAGON’s characteristics and business units</a:t>
            </a:r>
          </a:p>
          <a:p>
            <a:pPr marL="171450" marR="0" lvl="2" indent="-171450" fontAlgn="auto">
              <a:lnSpc>
                <a:spcPts val="1450"/>
              </a:lnSpc>
              <a:spcBef>
                <a:spcPts val="300"/>
              </a:spcBef>
              <a:spcAft>
                <a:spcPts val="0"/>
              </a:spcAft>
              <a:buClr>
                <a:srgbClr val="243646"/>
              </a:buClr>
              <a:buSzTx/>
              <a:buFont typeface="Wingdings" panose="05000000000000000000" pitchFamily="2" charset="2"/>
              <a:buChar char="§"/>
              <a:tabLst/>
              <a:defRPr/>
            </a:pPr>
            <a:r>
              <a:rPr lang="en-US" sz="1200" dirty="0">
                <a:solidFill>
                  <a:schemeClr val="tx1"/>
                </a:solidFill>
              </a:rPr>
              <a:t>Prioritize the controls based on threat landscape and develop a first draft the CSMS Controls Framework to include selected high-priority controls and control domains</a:t>
            </a:r>
          </a:p>
          <a:p>
            <a:pPr marL="171450" lvl="2" indent="-171450">
              <a:lnSpc>
                <a:spcPts val="1500"/>
              </a:lnSpc>
              <a:spcBef>
                <a:spcPts val="300"/>
              </a:spcBef>
              <a:buClr>
                <a:srgbClr val="243646"/>
              </a:buClr>
              <a:buFont typeface="Wingdings" panose="05000000000000000000" pitchFamily="2" charset="2"/>
              <a:buChar char="§"/>
              <a:defRPr/>
            </a:pPr>
            <a:r>
              <a:rPr lang="en-US" sz="1200" dirty="0">
                <a:solidFill>
                  <a:schemeClr val="tx1"/>
                </a:solidFill>
              </a:rPr>
              <a:t>Socialize the CSMS Controls Framework with concerned stakeholders and experts’ input</a:t>
            </a:r>
          </a:p>
          <a:p>
            <a:pPr marL="0" marR="0" lvl="1" algn="l" defTabSz="914400" rtl="0" eaLnBrk="1" fontAlgn="auto" latinLnBrk="0" hangingPunct="1">
              <a:lnSpc>
                <a:spcPts val="1500"/>
              </a:lnSpc>
              <a:spcAft>
                <a:spcPts val="0"/>
              </a:spcAft>
              <a:buClr>
                <a:srgbClr val="243646"/>
              </a:buClr>
              <a:buSzTx/>
              <a:tabLst/>
              <a:defRPr/>
            </a:pPr>
            <a:endParaRPr kumimoji="0" lang="en-US" sz="1200" i="0" u="none" strike="noStrike" kern="1200" cap="none" spc="0" normalizeH="0" baseline="0" noProof="0" dirty="0">
              <a:ln>
                <a:noFill/>
              </a:ln>
              <a:solidFill>
                <a:srgbClr val="000000"/>
              </a:solidFill>
              <a:effectLst/>
              <a:highlight>
                <a:srgbClr val="FFFF00"/>
              </a:highlight>
              <a:uLnTx/>
              <a:uFillTx/>
              <a:latin typeface="Calibri" panose="020F0502020204030204"/>
              <a:ea typeface="+mn-ea"/>
              <a:cs typeface="Arial" pitchFamily="34" charset="0"/>
            </a:endParaRPr>
          </a:p>
        </p:txBody>
      </p:sp>
      <p:grpSp>
        <p:nvGrpSpPr>
          <p:cNvPr id="27" name="Group 26">
            <a:extLst>
              <a:ext uri="{FF2B5EF4-FFF2-40B4-BE49-F238E27FC236}">
                <a16:creationId xmlns:a16="http://schemas.microsoft.com/office/drawing/2014/main" id="{59FD5B12-A8C3-4FAF-8022-E5438DAE6D46}"/>
              </a:ext>
            </a:extLst>
          </p:cNvPr>
          <p:cNvGrpSpPr/>
          <p:nvPr/>
        </p:nvGrpSpPr>
        <p:grpSpPr>
          <a:xfrm>
            <a:off x="1606848" y="44165"/>
            <a:ext cx="6599473" cy="276999"/>
            <a:chOff x="1606848" y="44165"/>
            <a:chExt cx="6599473" cy="276999"/>
          </a:xfrm>
        </p:grpSpPr>
        <p:sp>
          <p:nvSpPr>
            <p:cNvPr id="28" name="Rectangle: Rounded Corners 27">
              <a:extLst>
                <a:ext uri="{FF2B5EF4-FFF2-40B4-BE49-F238E27FC236}">
                  <a16:creationId xmlns:a16="http://schemas.microsoft.com/office/drawing/2014/main" id="{F00903FF-1CC0-4A79-8603-A6CFEFDB0330}"/>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2.1</a:t>
              </a:r>
            </a:p>
          </p:txBody>
        </p:sp>
        <p:sp>
          <p:nvSpPr>
            <p:cNvPr id="29" name="TextBox 28">
              <a:extLst>
                <a:ext uri="{FF2B5EF4-FFF2-40B4-BE49-F238E27FC236}">
                  <a16:creationId xmlns:a16="http://schemas.microsoft.com/office/drawing/2014/main" id="{11154B77-04A5-466A-920B-12A817D97B60}"/>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grpSp>
      <p:grpSp>
        <p:nvGrpSpPr>
          <p:cNvPr id="3" name="Group 2">
            <a:extLst>
              <a:ext uri="{FF2B5EF4-FFF2-40B4-BE49-F238E27FC236}">
                <a16:creationId xmlns:a16="http://schemas.microsoft.com/office/drawing/2014/main" id="{9367FE6E-2D18-4628-A72B-678B4EC314FF}"/>
              </a:ext>
            </a:extLst>
          </p:cNvPr>
          <p:cNvGrpSpPr/>
          <p:nvPr/>
        </p:nvGrpSpPr>
        <p:grpSpPr>
          <a:xfrm>
            <a:off x="613621" y="68528"/>
            <a:ext cx="782071" cy="229014"/>
            <a:chOff x="613621" y="44482"/>
            <a:chExt cx="782071" cy="277106"/>
          </a:xfrm>
        </p:grpSpPr>
        <p:sp>
          <p:nvSpPr>
            <p:cNvPr id="17" name="Rectangle 16">
              <a:extLst>
                <a:ext uri="{FF2B5EF4-FFF2-40B4-BE49-F238E27FC236}">
                  <a16:creationId xmlns:a16="http://schemas.microsoft.com/office/drawing/2014/main" id="{7F075806-4DEA-4674-A29A-050D71221803}"/>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71A388-E8D5-4D64-9857-FE6A0666CB6E}"/>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1" name="Rectangle 20">
              <a:extLst>
                <a:ext uri="{FF2B5EF4-FFF2-40B4-BE49-F238E27FC236}">
                  <a16:creationId xmlns:a16="http://schemas.microsoft.com/office/drawing/2014/main" id="{41B91769-62D7-4BA6-9298-760A9EF88C1A}"/>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2" name="Rectangle 21">
              <a:extLst>
                <a:ext uri="{FF2B5EF4-FFF2-40B4-BE49-F238E27FC236}">
                  <a16:creationId xmlns:a16="http://schemas.microsoft.com/office/drawing/2014/main" id="{71B60857-3C5A-43A6-B130-D9859BC49B55}"/>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D7AF0858-41DA-49A0-980A-65FA36313A2B}"/>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4" name="Rectangle 23">
              <a:extLst>
                <a:ext uri="{FF2B5EF4-FFF2-40B4-BE49-F238E27FC236}">
                  <a16:creationId xmlns:a16="http://schemas.microsoft.com/office/drawing/2014/main" id="{48FF4FA3-3F74-4C62-942D-E4CD71954A2C}"/>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6" name="Rectangle 25">
              <a:extLst>
                <a:ext uri="{FF2B5EF4-FFF2-40B4-BE49-F238E27FC236}">
                  <a16:creationId xmlns:a16="http://schemas.microsoft.com/office/drawing/2014/main" id="{96AD4493-54FB-499E-8EE9-BD4C3B42347A}"/>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0" name="Rectangle 29">
              <a:extLst>
                <a:ext uri="{FF2B5EF4-FFF2-40B4-BE49-F238E27FC236}">
                  <a16:creationId xmlns:a16="http://schemas.microsoft.com/office/drawing/2014/main" id="{9277FE53-E3C2-406D-9725-408573960F35}"/>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1" name="Rectangle 30">
              <a:extLst>
                <a:ext uri="{FF2B5EF4-FFF2-40B4-BE49-F238E27FC236}">
                  <a16:creationId xmlns:a16="http://schemas.microsoft.com/office/drawing/2014/main" id="{E293215E-4C20-41C6-9B94-2CAE3DC644CE}"/>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3" name="Rectangle 32">
              <a:extLst>
                <a:ext uri="{FF2B5EF4-FFF2-40B4-BE49-F238E27FC236}">
                  <a16:creationId xmlns:a16="http://schemas.microsoft.com/office/drawing/2014/main" id="{587E94D9-98E0-4FA4-86C8-CF8FEE4F67BB}"/>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34" name="Rectangle 33">
              <a:extLst>
                <a:ext uri="{FF2B5EF4-FFF2-40B4-BE49-F238E27FC236}">
                  <a16:creationId xmlns:a16="http://schemas.microsoft.com/office/drawing/2014/main" id="{2A147884-3FD7-4EE0-8393-5E753A28B0D5}"/>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5" name="Rectangle 34">
              <a:extLst>
                <a:ext uri="{FF2B5EF4-FFF2-40B4-BE49-F238E27FC236}">
                  <a16:creationId xmlns:a16="http://schemas.microsoft.com/office/drawing/2014/main" id="{8156467C-C30B-4B0D-A80D-179299BED996}"/>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6" name="Rectangle 35">
              <a:extLst>
                <a:ext uri="{FF2B5EF4-FFF2-40B4-BE49-F238E27FC236}">
                  <a16:creationId xmlns:a16="http://schemas.microsoft.com/office/drawing/2014/main" id="{68564BB9-6FAE-4B05-90B0-3057DBCFF074}"/>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7" name="Rectangle 36">
              <a:extLst>
                <a:ext uri="{FF2B5EF4-FFF2-40B4-BE49-F238E27FC236}">
                  <a16:creationId xmlns:a16="http://schemas.microsoft.com/office/drawing/2014/main" id="{9584AE4D-1E9A-4035-AF14-9C0DFDAE6625}"/>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38" name="Rectangle 37">
            <a:extLst>
              <a:ext uri="{FF2B5EF4-FFF2-40B4-BE49-F238E27FC236}">
                <a16:creationId xmlns:a16="http://schemas.microsoft.com/office/drawing/2014/main" id="{EA702AEE-1AEE-45A1-BFC2-FA2973519C6F}"/>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1847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2.1, we will develop OXAGON’s cybersecurity management systems frameworks including the CSMS Controls and Risk Management frameworks (cont’d)</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529740" y="1112624"/>
            <a:ext cx="3132525" cy="215444"/>
          </a:xfrm>
        </p:spPr>
        <p:txBody>
          <a:bodyPr/>
          <a:lstStyle/>
          <a:p>
            <a:r>
              <a:rPr lang="en-US" dirty="0"/>
              <a:t>Step 2.1: </a:t>
            </a:r>
            <a:r>
              <a:rPr lang="en-US" sz="1400" dirty="0">
                <a:solidFill>
                  <a:srgbClr val="000000"/>
                </a:solidFill>
                <a:latin typeface="Calibri" panose="020F0502020204030204"/>
              </a:rPr>
              <a:t>Develop CSMS Frameworks (2/3)</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rgbClr val="F0F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a:lnSpc>
                <a:spcPts val="1200"/>
              </a:lnSpc>
              <a:spcBef>
                <a:spcPts val="300"/>
              </a:spcBef>
              <a:buClr>
                <a:srgbClr val="243646"/>
              </a:buClr>
              <a:defRPr/>
            </a:pPr>
            <a:r>
              <a:rPr lang="en-US" sz="1200" b="1" i="1" dirty="0">
                <a:solidFill>
                  <a:srgbClr val="000000"/>
                </a:solidFill>
                <a:latin typeface="Calibri" panose="020F0502020204030204" pitchFamily="34" charset="0"/>
              </a:rPr>
              <a:t>Develop CSMS Core Processes</a:t>
            </a:r>
          </a:p>
          <a:p>
            <a:pPr marL="171450" lvl="2" indent="-171450">
              <a:lnSpc>
                <a:spcPts val="1500"/>
              </a:lnSpc>
              <a:spcBef>
                <a:spcPts val="100"/>
              </a:spcBef>
              <a:spcAft>
                <a:spcPts val="100"/>
              </a:spcAft>
              <a:buClr>
                <a:srgbClr val="243646"/>
              </a:buClr>
              <a:buFont typeface="Wingdings" panose="05000000000000000000" pitchFamily="2" charset="2"/>
              <a:buChar char="§"/>
              <a:defRPr/>
            </a:pPr>
            <a:r>
              <a:rPr lang="en-US" sz="1200" dirty="0">
                <a:solidFill>
                  <a:schemeClr val="tx1"/>
                </a:solidFill>
              </a:rPr>
              <a:t>Define and socialize CSMS core processes including CSMS Planning, CSMS Risk Assessment, CSMS Risk treatment, CSMS Monitoring and CSMS Continuous Improvement</a:t>
            </a:r>
          </a:p>
          <a:p>
            <a:pPr marL="171450" lvl="2" indent="-171450">
              <a:lnSpc>
                <a:spcPts val="1500"/>
              </a:lnSpc>
              <a:spcBef>
                <a:spcPts val="300"/>
              </a:spcBef>
              <a:buClr>
                <a:srgbClr val="243646"/>
              </a:buClr>
              <a:buFont typeface="Wingdings" panose="05000000000000000000" pitchFamily="2" charset="2"/>
              <a:buChar char="§"/>
              <a:defRPr/>
            </a:pPr>
            <a:r>
              <a:rPr lang="en-US" sz="1200" dirty="0">
                <a:solidFill>
                  <a:schemeClr val="tx1"/>
                </a:solidFill>
              </a:rPr>
              <a:t>Develop the </a:t>
            </a:r>
            <a:r>
              <a:rPr lang="en-US" sz="1200" b="1" dirty="0">
                <a:solidFill>
                  <a:schemeClr val="tx1"/>
                </a:solidFill>
              </a:rPr>
              <a:t>CSMS Planning process</a:t>
            </a:r>
            <a:r>
              <a:rPr lang="en-US" sz="1200" dirty="0">
                <a:solidFill>
                  <a:schemeClr val="tx1"/>
                </a:solidFill>
              </a:rPr>
              <a:t> </a:t>
            </a:r>
            <a:r>
              <a:rPr lang="en-US" sz="1200" dirty="0">
                <a:solidFill>
                  <a:srgbClr val="000000"/>
                </a:solidFill>
              </a:rPr>
              <a:t>encompassing the activities to consistently manage cybersecurity risks, including:</a:t>
            </a:r>
          </a:p>
          <a:p>
            <a:pPr lvl="1" indent="-171450">
              <a:lnSpc>
                <a:spcPts val="1500"/>
              </a:lnSpc>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Identification of assets, sites, and systems covered by the risk assessment being planned</a:t>
            </a:r>
          </a:p>
          <a:p>
            <a:pPr lvl="1" indent="-171450">
              <a:lnSpc>
                <a:spcPts val="1500"/>
              </a:lnSpc>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Selection of cybersecurity controls against which the risk assessment will be conducted</a:t>
            </a:r>
          </a:p>
          <a:p>
            <a:pPr lvl="1" indent="-171450">
              <a:lnSpc>
                <a:spcPts val="1500"/>
              </a:lnSpc>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Definition and update of the cybersecurity risk impact criteria, risk impact and likelihood scoring matrices, as well as risk criticality matrix (as a function of impact and likelihood)</a:t>
            </a:r>
          </a:p>
          <a:p>
            <a:pPr lvl="1" indent="-171450">
              <a:lnSpc>
                <a:spcPts val="1500"/>
              </a:lnSpc>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Definition and update of the cybersecurity risk appetite tiers based on an analysis of NEOM and OXAGON’s risk tolerance aspirations, regulatory factors, and best practices</a:t>
            </a:r>
          </a:p>
          <a:p>
            <a:pPr lvl="1" indent="-171450">
              <a:lnSpc>
                <a:spcPts val="1500"/>
              </a:lnSpc>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Mapping of risk appetite tiers to the various controls covered by the risk assessment</a:t>
            </a:r>
          </a:p>
          <a:p>
            <a:pPr lvl="1" indent="-171450">
              <a:lnSpc>
                <a:spcPts val="1500"/>
              </a:lnSpc>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Association of cybersecurity risk criticality thresholds with the defined cybersecurity risk appetite tier</a:t>
            </a:r>
          </a:p>
          <a:p>
            <a:pPr marL="171450" lvl="2" indent="-171450">
              <a:lnSpc>
                <a:spcPts val="1500"/>
              </a:lnSpc>
              <a:spcBef>
                <a:spcPts val="300"/>
              </a:spcBef>
              <a:buClr>
                <a:srgbClr val="243646"/>
              </a:buClr>
              <a:buFont typeface="Wingdings" panose="05000000000000000000" pitchFamily="2" charset="2"/>
              <a:buChar char="§"/>
              <a:defRPr/>
            </a:pPr>
            <a:r>
              <a:rPr lang="en-US" sz="1200" dirty="0">
                <a:solidFill>
                  <a:schemeClr val="tx1"/>
                </a:solidFill>
              </a:rPr>
              <a:t>Develop the </a:t>
            </a:r>
            <a:r>
              <a:rPr lang="en-US" sz="1200" b="1" dirty="0">
                <a:solidFill>
                  <a:schemeClr val="tx1"/>
                </a:solidFill>
              </a:rPr>
              <a:t>CSMS Risk Assessment process</a:t>
            </a:r>
            <a:r>
              <a:rPr lang="en-US" sz="1200" dirty="0">
                <a:solidFill>
                  <a:schemeClr val="tx1"/>
                </a:solidFill>
              </a:rPr>
              <a:t> </a:t>
            </a:r>
            <a:r>
              <a:rPr kumimoji="0" lang="en-US" sz="1200" b="0" i="0" u="none" strike="noStrike" kern="1200" cap="none" spc="0" normalizeH="0" baseline="0" noProof="0" dirty="0">
                <a:ln>
                  <a:noFill/>
                </a:ln>
                <a:solidFill>
                  <a:srgbClr val="000000"/>
                </a:solidFill>
                <a:effectLst/>
                <a:uLnTx/>
                <a:uFillTx/>
                <a:ea typeface="+mn-ea"/>
                <a:cs typeface="+mn-cs"/>
              </a:rPr>
              <a:t>to accurately identify, analyze, and evaluate cybersecurity risks, including:</a:t>
            </a:r>
          </a:p>
          <a:p>
            <a:pPr lvl="1" indent="-171450">
              <a:lnSpc>
                <a:spcPts val="1500"/>
              </a:lnSpc>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Identification of risks/vulnerabilities stemming from current cybersecurity control gaps across assets and systems</a:t>
            </a:r>
          </a:p>
          <a:p>
            <a:pPr lvl="1" indent="-171450">
              <a:lnSpc>
                <a:spcPts val="1500"/>
              </a:lnSpc>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Assessment of impact and likelihood score of each risk using the predefined matrices</a:t>
            </a:r>
          </a:p>
          <a:p>
            <a:pPr lvl="1" indent="-171450">
              <a:lnSpc>
                <a:spcPts val="1500"/>
              </a:lnSpc>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Analysis of each risk’s criticality based on the cybersecurity criticality matrix and the impact and likelihood scores</a:t>
            </a:r>
          </a:p>
          <a:p>
            <a:pPr lvl="1" indent="-171450">
              <a:lnSpc>
                <a:spcPts val="1500"/>
              </a:lnSpc>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Comparison of risk criticality with risk criticality thresholds associated with the applicable risk appetite tier</a:t>
            </a:r>
          </a:p>
          <a:p>
            <a:pPr marL="171450" lvl="2" indent="-171450">
              <a:lnSpc>
                <a:spcPts val="1500"/>
              </a:lnSpc>
              <a:spcBef>
                <a:spcPts val="100"/>
              </a:spcBef>
              <a:spcAft>
                <a:spcPts val="100"/>
              </a:spcAft>
              <a:buClr>
                <a:srgbClr val="243646"/>
              </a:buClr>
              <a:buFont typeface="Wingdings" panose="05000000000000000000" pitchFamily="2" charset="2"/>
              <a:buChar char="§"/>
              <a:defRPr/>
            </a:pPr>
            <a:endParaRPr lang="en-US" sz="1200" dirty="0">
              <a:solidFill>
                <a:srgbClr val="000000"/>
              </a:solidFill>
              <a:latin typeface="Calibri" panose="020F0502020204030204"/>
            </a:endParaRPr>
          </a:p>
        </p:txBody>
      </p:sp>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3956896"/>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4346950"/>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rIns="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CSMS Control Framework</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CSMS Core Processes</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6E6DBEC-DAA6-47C8-9BF5-2466F9E984F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5" name="Rectangle 14">
            <a:extLst>
              <a:ext uri="{FF2B5EF4-FFF2-40B4-BE49-F238E27FC236}">
                <a16:creationId xmlns:a16="http://schemas.microsoft.com/office/drawing/2014/main" id="{F425CCCE-AAF3-4B8F-BE9A-6C6BFDEFE4C3}"/>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Relevant regulations and standards (ISO, NIST, NCA, HCIS)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Benchmark report </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 Requirements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OXAGON Stakeholders’ Aspirations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Booz Allen’s Cyber Defense Framework (CDF)</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 name="Footer Placeholder 2">
            <a:extLst>
              <a:ext uri="{FF2B5EF4-FFF2-40B4-BE49-F238E27FC236}">
                <a16:creationId xmlns:a16="http://schemas.microsoft.com/office/drawing/2014/main" id="{27B5DF31-2978-4172-A3E2-2D1DF95F8A83}"/>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22" name="Group 21">
            <a:extLst>
              <a:ext uri="{FF2B5EF4-FFF2-40B4-BE49-F238E27FC236}">
                <a16:creationId xmlns:a16="http://schemas.microsoft.com/office/drawing/2014/main" id="{C0CA0057-F79B-40A3-ADD2-40D56200FFB7}"/>
              </a:ext>
            </a:extLst>
          </p:cNvPr>
          <p:cNvGrpSpPr/>
          <p:nvPr/>
        </p:nvGrpSpPr>
        <p:grpSpPr>
          <a:xfrm>
            <a:off x="1606848" y="44165"/>
            <a:ext cx="6599473" cy="276999"/>
            <a:chOff x="1606848" y="44165"/>
            <a:chExt cx="6599473" cy="276999"/>
          </a:xfrm>
        </p:grpSpPr>
        <p:sp>
          <p:nvSpPr>
            <p:cNvPr id="23" name="Rectangle: Rounded Corners 22">
              <a:extLst>
                <a:ext uri="{FF2B5EF4-FFF2-40B4-BE49-F238E27FC236}">
                  <a16:creationId xmlns:a16="http://schemas.microsoft.com/office/drawing/2014/main" id="{942A8734-20BC-411C-B858-990BC99B9B25}"/>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2.1</a:t>
              </a:r>
            </a:p>
          </p:txBody>
        </p:sp>
        <p:sp>
          <p:nvSpPr>
            <p:cNvPr id="24" name="TextBox 23">
              <a:extLst>
                <a:ext uri="{FF2B5EF4-FFF2-40B4-BE49-F238E27FC236}">
                  <a16:creationId xmlns:a16="http://schemas.microsoft.com/office/drawing/2014/main" id="{AB3598CC-25A1-4222-9B3E-E39680F945D3}"/>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grpSp>
      <p:grpSp>
        <p:nvGrpSpPr>
          <p:cNvPr id="3" name="Group 2">
            <a:extLst>
              <a:ext uri="{FF2B5EF4-FFF2-40B4-BE49-F238E27FC236}">
                <a16:creationId xmlns:a16="http://schemas.microsoft.com/office/drawing/2014/main" id="{AF91F110-0E88-44F8-8CF4-9695A2ED6308}"/>
              </a:ext>
            </a:extLst>
          </p:cNvPr>
          <p:cNvGrpSpPr/>
          <p:nvPr/>
        </p:nvGrpSpPr>
        <p:grpSpPr>
          <a:xfrm>
            <a:off x="613621" y="68528"/>
            <a:ext cx="782071" cy="229014"/>
            <a:chOff x="613621" y="44482"/>
            <a:chExt cx="782071" cy="277106"/>
          </a:xfrm>
        </p:grpSpPr>
        <p:sp>
          <p:nvSpPr>
            <p:cNvPr id="16" name="Rectangle 15">
              <a:extLst>
                <a:ext uri="{FF2B5EF4-FFF2-40B4-BE49-F238E27FC236}">
                  <a16:creationId xmlns:a16="http://schemas.microsoft.com/office/drawing/2014/main" id="{EEDD0D4D-782F-4F55-8420-140FFC9848EF}"/>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D2B6E83-77AD-4F97-9766-963906A96904}"/>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8" name="Rectangle 17">
              <a:extLst>
                <a:ext uri="{FF2B5EF4-FFF2-40B4-BE49-F238E27FC236}">
                  <a16:creationId xmlns:a16="http://schemas.microsoft.com/office/drawing/2014/main" id="{341EA4F6-77AB-46A5-826A-1361E575D4B8}"/>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1" name="Rectangle 20">
              <a:extLst>
                <a:ext uri="{FF2B5EF4-FFF2-40B4-BE49-F238E27FC236}">
                  <a16:creationId xmlns:a16="http://schemas.microsoft.com/office/drawing/2014/main" id="{D62B0F1E-5D80-470C-82CA-3400DF1278B0}"/>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CE839079-89DB-4BC2-923A-44C45F13CAFF}"/>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6" name="Rectangle 25">
              <a:extLst>
                <a:ext uri="{FF2B5EF4-FFF2-40B4-BE49-F238E27FC236}">
                  <a16:creationId xmlns:a16="http://schemas.microsoft.com/office/drawing/2014/main" id="{FF8297C8-21FC-482E-894C-5F2386CAB3A3}"/>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7" name="Rectangle 26">
              <a:extLst>
                <a:ext uri="{FF2B5EF4-FFF2-40B4-BE49-F238E27FC236}">
                  <a16:creationId xmlns:a16="http://schemas.microsoft.com/office/drawing/2014/main" id="{BDC28A79-62A3-46E5-9A85-FB3FF81E7B3B}"/>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8" name="Rectangle 27">
              <a:extLst>
                <a:ext uri="{FF2B5EF4-FFF2-40B4-BE49-F238E27FC236}">
                  <a16:creationId xmlns:a16="http://schemas.microsoft.com/office/drawing/2014/main" id="{43D15664-830E-4B36-B2AF-48AF6C3719CE}"/>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9" name="Rectangle 28">
              <a:extLst>
                <a:ext uri="{FF2B5EF4-FFF2-40B4-BE49-F238E27FC236}">
                  <a16:creationId xmlns:a16="http://schemas.microsoft.com/office/drawing/2014/main" id="{EEA39259-D7E8-4E14-881D-F3F43D5404A5}"/>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0" name="Rectangle 29">
              <a:extLst>
                <a:ext uri="{FF2B5EF4-FFF2-40B4-BE49-F238E27FC236}">
                  <a16:creationId xmlns:a16="http://schemas.microsoft.com/office/drawing/2014/main" id="{F36079CE-D8E2-4BB2-B790-45BC164B695E}"/>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31" name="Rectangle 30">
              <a:extLst>
                <a:ext uri="{FF2B5EF4-FFF2-40B4-BE49-F238E27FC236}">
                  <a16:creationId xmlns:a16="http://schemas.microsoft.com/office/drawing/2014/main" id="{BD6D73F1-F7C8-4A49-A164-B3A3617C1B05}"/>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3" name="Rectangle 32">
              <a:extLst>
                <a:ext uri="{FF2B5EF4-FFF2-40B4-BE49-F238E27FC236}">
                  <a16:creationId xmlns:a16="http://schemas.microsoft.com/office/drawing/2014/main" id="{1FE2F78C-03D9-4569-87FF-40C0AB4B1DF6}"/>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4" name="Rectangle 33">
              <a:extLst>
                <a:ext uri="{FF2B5EF4-FFF2-40B4-BE49-F238E27FC236}">
                  <a16:creationId xmlns:a16="http://schemas.microsoft.com/office/drawing/2014/main" id="{E1356DD6-7216-42D8-A577-FEB6215A2A19}"/>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5" name="Rectangle 34">
              <a:extLst>
                <a:ext uri="{FF2B5EF4-FFF2-40B4-BE49-F238E27FC236}">
                  <a16:creationId xmlns:a16="http://schemas.microsoft.com/office/drawing/2014/main" id="{58BA3638-595D-4A3D-89FB-8B77159DBEED}"/>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36" name="Rectangle 35">
            <a:extLst>
              <a:ext uri="{FF2B5EF4-FFF2-40B4-BE49-F238E27FC236}">
                <a16:creationId xmlns:a16="http://schemas.microsoft.com/office/drawing/2014/main" id="{9B185E21-34B1-4DE1-AD37-27F31B87CE5B}"/>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654235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2.1, we will develop OXAGON’s cybersecurity management systems frameworks including the CSMS Controls and Risk Management frameworks (cont’d)</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529740" y="1112624"/>
            <a:ext cx="3132525" cy="215444"/>
          </a:xfrm>
        </p:spPr>
        <p:txBody>
          <a:bodyPr/>
          <a:lstStyle/>
          <a:p>
            <a:r>
              <a:rPr lang="en-US" dirty="0"/>
              <a:t>Step 2.1: </a:t>
            </a:r>
            <a:r>
              <a:rPr lang="en-US" sz="1400" dirty="0">
                <a:solidFill>
                  <a:srgbClr val="000000"/>
                </a:solidFill>
                <a:latin typeface="Calibri" panose="020F0502020204030204"/>
              </a:rPr>
              <a:t>Develop CSMS Frameworks (3/3)</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rgbClr val="F0F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a:lnSpc>
                <a:spcPts val="1200"/>
              </a:lnSpc>
              <a:spcBef>
                <a:spcPts val="300"/>
              </a:spcBef>
              <a:buClr>
                <a:srgbClr val="243646"/>
              </a:buClr>
              <a:defRPr/>
            </a:pPr>
            <a:r>
              <a:rPr lang="en-US" sz="1200" b="1" i="1" dirty="0">
                <a:solidFill>
                  <a:srgbClr val="000000"/>
                </a:solidFill>
                <a:latin typeface="Calibri" panose="020F0502020204030204" pitchFamily="34" charset="0"/>
              </a:rPr>
              <a:t>Develop CSMS Core Processes (cont’d)</a:t>
            </a:r>
          </a:p>
          <a:p>
            <a:pPr marL="171450" lvl="2" indent="-171450">
              <a:lnSpc>
                <a:spcPts val="1200"/>
              </a:lnSpc>
              <a:spcBef>
                <a:spcPts val="100"/>
              </a:spcBef>
              <a:spcAft>
                <a:spcPts val="100"/>
              </a:spcAft>
              <a:buClr>
                <a:srgbClr val="243646"/>
              </a:buClr>
              <a:buFont typeface="Wingdings" panose="05000000000000000000" pitchFamily="2" charset="2"/>
              <a:buChar char="§"/>
              <a:defRPr/>
            </a:pPr>
            <a:r>
              <a:rPr lang="en-US" sz="1200" dirty="0">
                <a:solidFill>
                  <a:schemeClr val="tx1"/>
                </a:solidFill>
              </a:rPr>
              <a:t>Develop the </a:t>
            </a:r>
            <a:r>
              <a:rPr lang="en-US" sz="1200" b="1" dirty="0">
                <a:solidFill>
                  <a:schemeClr val="tx1"/>
                </a:solidFill>
              </a:rPr>
              <a:t>CSMS Risk Treatment process </a:t>
            </a:r>
            <a:r>
              <a:rPr lang="en-US" sz="1200" dirty="0">
                <a:solidFill>
                  <a:schemeClr val="tx1"/>
                </a:solidFill>
              </a:rPr>
              <a:t>to identify, evaluate, prioritize and implement risk treatment plans, including:</a:t>
            </a:r>
          </a:p>
          <a:p>
            <a:pPr lvl="1" indent="-171450">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Evaluation and development of cybersecurity risk treatment options (i.e., Retention, Mitigation, Sharing, Avoidance)</a:t>
            </a:r>
          </a:p>
          <a:p>
            <a:pPr lvl="1" indent="-171450">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Selection of the most effective combination of risk treatment option(s) that would reduce the cybersecurity risk to an acceptable level, below the appetite threshold</a:t>
            </a:r>
          </a:p>
          <a:p>
            <a:pPr lvl="1" indent="-171450">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Development of treatment plans and assignment of treatment owners to implement the chosen risk treatment option(s)</a:t>
            </a:r>
          </a:p>
          <a:p>
            <a:pPr lvl="1" indent="-171450">
              <a:spcBef>
                <a:spcPts val="300"/>
              </a:spcBef>
              <a:buClr>
                <a:srgbClr val="243646"/>
              </a:buClr>
              <a:buFont typeface="Calibri" panose="020F0502020204030204" pitchFamily="34" charset="0"/>
              <a:buChar char="―"/>
              <a:defRPr/>
            </a:pPr>
            <a:endParaRPr lang="en-US" sz="1200" dirty="0">
              <a:solidFill>
                <a:srgbClr val="000000"/>
              </a:solidFill>
              <a:cs typeface="Arial" pitchFamily="34" charset="0"/>
            </a:endParaRPr>
          </a:p>
          <a:p>
            <a:pPr marL="171450" lvl="2" indent="-171450">
              <a:lnSpc>
                <a:spcPts val="1250"/>
              </a:lnSpc>
              <a:buClr>
                <a:srgbClr val="243646"/>
              </a:buClr>
              <a:buFont typeface="Wingdings" panose="05000000000000000000" pitchFamily="2" charset="2"/>
              <a:buChar char="§"/>
              <a:defRPr/>
            </a:pPr>
            <a:r>
              <a:rPr lang="en-US" sz="1200" dirty="0">
                <a:solidFill>
                  <a:schemeClr val="tx1"/>
                </a:solidFill>
              </a:rPr>
              <a:t>Develop </a:t>
            </a:r>
            <a:r>
              <a:rPr lang="en-US" sz="1200" b="1" dirty="0">
                <a:solidFill>
                  <a:schemeClr val="tx1"/>
                </a:solidFill>
              </a:rPr>
              <a:t>CSMS Continuous Improvement process </a:t>
            </a:r>
            <a:r>
              <a:rPr lang="en-US" sz="1200" dirty="0">
                <a:solidFill>
                  <a:schemeClr val="tx1"/>
                </a:solidFill>
              </a:rPr>
              <a:t>to measure and enhance the effectiveness of the implemented controls, including the d</a:t>
            </a:r>
            <a:r>
              <a:rPr lang="en-US" sz="1200" dirty="0">
                <a:solidFill>
                  <a:srgbClr val="000000"/>
                </a:solidFill>
                <a:cs typeface="Arial" pitchFamily="34" charset="0"/>
              </a:rPr>
              <a:t>evelopment of CSMS Maturity Model and Assessment Methodology by:</a:t>
            </a:r>
          </a:p>
          <a:p>
            <a:pPr lvl="1" indent="-171450">
              <a:buClr>
                <a:srgbClr val="243646"/>
              </a:buClr>
              <a:buFont typeface="Calibri" panose="020F0502020204030204" pitchFamily="34" charset="0"/>
              <a:buChar char="―"/>
              <a:defRPr/>
            </a:pPr>
            <a:r>
              <a:rPr lang="en-US" sz="1200" dirty="0">
                <a:solidFill>
                  <a:srgbClr val="000000"/>
                </a:solidFill>
                <a:cs typeface="Arial" pitchFamily="34" charset="0"/>
              </a:rPr>
              <a:t>Definition Key Risk Performance Indicators to assess performance across the risk management processes (e.g., # of CS Risks per Criticality Level, % of Treatment Plans Reviewed and Approved, % of Treatment Plans Overdue)</a:t>
            </a:r>
          </a:p>
          <a:p>
            <a:pPr lvl="1" indent="-171450">
              <a:buClr>
                <a:srgbClr val="243646"/>
              </a:buClr>
              <a:buFont typeface="Calibri" panose="020F0502020204030204" pitchFamily="34" charset="0"/>
              <a:buChar char="―"/>
              <a:defRPr/>
            </a:pPr>
            <a:r>
              <a:rPr kumimoji="0" lang="en-US" sz="1200" b="0" i="0" u="none" strike="noStrike" kern="1200" cap="none" spc="0" normalizeH="0" baseline="0" noProof="0" dirty="0">
                <a:ln>
                  <a:noFill/>
                </a:ln>
                <a:solidFill>
                  <a:srgbClr val="000000"/>
                </a:solidFill>
                <a:effectLst/>
                <a:uLnTx/>
                <a:uFillTx/>
                <a:ea typeface="+mn-ea"/>
                <a:cs typeface="Arial" pitchFamily="34" charset="0"/>
              </a:rPr>
              <a:t>Defining the scale for measuring CSMS controls maturity</a:t>
            </a:r>
          </a:p>
          <a:p>
            <a:pPr lvl="1" indent="-171450">
              <a:buClr>
                <a:srgbClr val="243646"/>
              </a:buClr>
              <a:buFont typeface="Calibri" panose="020F0502020204030204" pitchFamily="34" charset="0"/>
              <a:buChar char="―"/>
              <a:defRPr/>
            </a:pPr>
            <a:r>
              <a:rPr kumimoji="0" lang="en-US" sz="1200" b="0" i="0" u="none" strike="noStrike" kern="1200" cap="none" spc="0" normalizeH="0" baseline="0" noProof="0" dirty="0">
                <a:ln>
                  <a:noFill/>
                </a:ln>
                <a:solidFill>
                  <a:srgbClr val="000000"/>
                </a:solidFill>
                <a:effectLst/>
                <a:uLnTx/>
                <a:uFillTx/>
                <a:ea typeface="+mn-ea"/>
                <a:cs typeface="Arial" pitchFamily="34" charset="0"/>
              </a:rPr>
              <a:t>Setting CSMS target controls maturity</a:t>
            </a:r>
          </a:p>
          <a:p>
            <a:pPr lvl="1" indent="-171450">
              <a:buClr>
                <a:srgbClr val="243646"/>
              </a:buClr>
              <a:buFont typeface="Calibri" panose="020F0502020204030204" pitchFamily="34" charset="0"/>
              <a:buChar char="―"/>
              <a:defRPr/>
            </a:pPr>
            <a:r>
              <a:rPr kumimoji="0" lang="en-US" sz="1200" b="0" i="0" u="none" strike="noStrike" kern="1200" cap="none" spc="0" normalizeH="0" baseline="0" noProof="0" dirty="0">
                <a:ln>
                  <a:noFill/>
                </a:ln>
                <a:solidFill>
                  <a:srgbClr val="000000"/>
                </a:solidFill>
                <a:effectLst/>
                <a:uLnTx/>
                <a:uFillTx/>
                <a:ea typeface="+mn-ea"/>
                <a:cs typeface="Arial" pitchFamily="34" charset="0"/>
              </a:rPr>
              <a:t>Developing the methodology for assessing CSMS controls effectiveness, by considering each controls’ strength, timeliness, and coverage and by setting assessments’ frequencies</a:t>
            </a:r>
          </a:p>
          <a:p>
            <a:pPr lvl="1" indent="-171450">
              <a:buClr>
                <a:srgbClr val="243646"/>
              </a:buClr>
              <a:buFont typeface="Calibri" panose="020F0502020204030204" pitchFamily="34" charset="0"/>
              <a:buChar char="―"/>
              <a:defRPr/>
            </a:pPr>
            <a:r>
              <a:rPr kumimoji="0" lang="en-US" sz="1200" b="0" i="0" u="none" strike="noStrike" kern="1200" cap="none" spc="0" normalizeH="0" baseline="0" noProof="0" dirty="0">
                <a:ln>
                  <a:noFill/>
                </a:ln>
                <a:solidFill>
                  <a:srgbClr val="000000"/>
                </a:solidFill>
                <a:effectLst/>
                <a:uLnTx/>
                <a:uFillTx/>
                <a:ea typeface="+mn-ea"/>
                <a:cs typeface="Arial" pitchFamily="34" charset="0"/>
              </a:rPr>
              <a:t>Developing data request to inform the assessment and developing self-attestation questionnaire, including coverage, process maturity, policies and procedures, metrics and reporting, continuous improvement mechanisms</a:t>
            </a:r>
          </a:p>
          <a:p>
            <a:pPr lvl="1" indent="-171450">
              <a:buClr>
                <a:srgbClr val="243646"/>
              </a:buClr>
              <a:buFont typeface="Calibri" panose="020F0502020204030204" pitchFamily="34" charset="0"/>
              <a:buChar char="―"/>
              <a:defRPr/>
            </a:pPr>
            <a:r>
              <a:rPr lang="en-US" sz="1200" dirty="0">
                <a:solidFill>
                  <a:srgbClr val="000000"/>
                </a:solidFill>
                <a:cs typeface="Arial" pitchFamily="34" charset="0"/>
              </a:rPr>
              <a:t>Identifying gaps between CSMS target controls and assessed implemented controls</a:t>
            </a:r>
          </a:p>
          <a:p>
            <a:pPr lvl="1" indent="-171450">
              <a:spcBef>
                <a:spcPts val="300"/>
              </a:spcBef>
              <a:buClr>
                <a:srgbClr val="243646"/>
              </a:buClr>
              <a:buFont typeface="Calibri" panose="020F0502020204030204" pitchFamily="34" charset="0"/>
              <a:buChar char="―"/>
              <a:defRPr/>
            </a:pPr>
            <a:r>
              <a:rPr lang="en-US" sz="1200" dirty="0">
                <a:solidFill>
                  <a:srgbClr val="000000"/>
                </a:solidFill>
                <a:cs typeface="Arial" pitchFamily="34" charset="0"/>
              </a:rPr>
              <a:t>Identifying corrective measures to meet the CSMS target maturity</a:t>
            </a:r>
          </a:p>
        </p:txBody>
      </p:sp>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3956896"/>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4346950"/>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rIns="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CSMS Control Framework</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CSMS Core Processes</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6E6DBEC-DAA6-47C8-9BF5-2466F9E984F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5" name="Rectangle 14">
            <a:extLst>
              <a:ext uri="{FF2B5EF4-FFF2-40B4-BE49-F238E27FC236}">
                <a16:creationId xmlns:a16="http://schemas.microsoft.com/office/drawing/2014/main" id="{F425CCCE-AAF3-4B8F-BE9A-6C6BFDEFE4C3}"/>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Relevant regulations and standards (ISO, NIST, NCA, HCIS)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Benchmark report </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 Requirements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OXAGON Stakeholders’ Aspirations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Booz Allen’s Cyber Defense Framework (CDF)</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 name="Footer Placeholder 2">
            <a:extLst>
              <a:ext uri="{FF2B5EF4-FFF2-40B4-BE49-F238E27FC236}">
                <a16:creationId xmlns:a16="http://schemas.microsoft.com/office/drawing/2014/main" id="{27B5DF31-2978-4172-A3E2-2D1DF95F8A83}"/>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22" name="Group 21">
            <a:extLst>
              <a:ext uri="{FF2B5EF4-FFF2-40B4-BE49-F238E27FC236}">
                <a16:creationId xmlns:a16="http://schemas.microsoft.com/office/drawing/2014/main" id="{C0CA0057-F79B-40A3-ADD2-40D56200FFB7}"/>
              </a:ext>
            </a:extLst>
          </p:cNvPr>
          <p:cNvGrpSpPr/>
          <p:nvPr/>
        </p:nvGrpSpPr>
        <p:grpSpPr>
          <a:xfrm>
            <a:off x="1606848" y="44165"/>
            <a:ext cx="6599473" cy="276999"/>
            <a:chOff x="1606848" y="44165"/>
            <a:chExt cx="6599473" cy="276999"/>
          </a:xfrm>
        </p:grpSpPr>
        <p:sp>
          <p:nvSpPr>
            <p:cNvPr id="23" name="Rectangle: Rounded Corners 22">
              <a:extLst>
                <a:ext uri="{FF2B5EF4-FFF2-40B4-BE49-F238E27FC236}">
                  <a16:creationId xmlns:a16="http://schemas.microsoft.com/office/drawing/2014/main" id="{942A8734-20BC-411C-B858-990BC99B9B25}"/>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2.1</a:t>
              </a:r>
            </a:p>
          </p:txBody>
        </p:sp>
        <p:sp>
          <p:nvSpPr>
            <p:cNvPr id="24" name="TextBox 23">
              <a:extLst>
                <a:ext uri="{FF2B5EF4-FFF2-40B4-BE49-F238E27FC236}">
                  <a16:creationId xmlns:a16="http://schemas.microsoft.com/office/drawing/2014/main" id="{AB3598CC-25A1-4222-9B3E-E39680F945D3}"/>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grpSp>
      <p:grpSp>
        <p:nvGrpSpPr>
          <p:cNvPr id="3" name="Group 2">
            <a:extLst>
              <a:ext uri="{FF2B5EF4-FFF2-40B4-BE49-F238E27FC236}">
                <a16:creationId xmlns:a16="http://schemas.microsoft.com/office/drawing/2014/main" id="{C3C7FCF8-2AEF-4D90-808C-9F20E9BB5FD2}"/>
              </a:ext>
            </a:extLst>
          </p:cNvPr>
          <p:cNvGrpSpPr/>
          <p:nvPr/>
        </p:nvGrpSpPr>
        <p:grpSpPr>
          <a:xfrm>
            <a:off x="613621" y="68528"/>
            <a:ext cx="782071" cy="229014"/>
            <a:chOff x="613621" y="44482"/>
            <a:chExt cx="782071" cy="277106"/>
          </a:xfrm>
        </p:grpSpPr>
        <p:sp>
          <p:nvSpPr>
            <p:cNvPr id="16" name="Rectangle 15">
              <a:extLst>
                <a:ext uri="{FF2B5EF4-FFF2-40B4-BE49-F238E27FC236}">
                  <a16:creationId xmlns:a16="http://schemas.microsoft.com/office/drawing/2014/main" id="{7130D8B6-C577-4546-830D-B97DB0C3762F}"/>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EF2F3298-BA14-424D-8520-902FF7F2E318}"/>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8" name="Rectangle 17">
              <a:extLst>
                <a:ext uri="{FF2B5EF4-FFF2-40B4-BE49-F238E27FC236}">
                  <a16:creationId xmlns:a16="http://schemas.microsoft.com/office/drawing/2014/main" id="{B5828228-7E39-464E-B745-9B37F86F97CC}"/>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1" name="Rectangle 20">
              <a:extLst>
                <a:ext uri="{FF2B5EF4-FFF2-40B4-BE49-F238E27FC236}">
                  <a16:creationId xmlns:a16="http://schemas.microsoft.com/office/drawing/2014/main" id="{F0E7F1B4-DD8D-4856-9F40-E99B66A4CD1B}"/>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8031E5CD-C9AA-4F97-BB90-FBDAEDC4B177}"/>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6" name="Rectangle 25">
              <a:extLst>
                <a:ext uri="{FF2B5EF4-FFF2-40B4-BE49-F238E27FC236}">
                  <a16:creationId xmlns:a16="http://schemas.microsoft.com/office/drawing/2014/main" id="{B4510924-B0EB-469F-84E6-ECE567D4B635}"/>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7" name="Rectangle 26">
              <a:extLst>
                <a:ext uri="{FF2B5EF4-FFF2-40B4-BE49-F238E27FC236}">
                  <a16:creationId xmlns:a16="http://schemas.microsoft.com/office/drawing/2014/main" id="{05BC7EE4-7EA5-4C81-855C-38A009EAFB3E}"/>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8" name="Rectangle 27">
              <a:extLst>
                <a:ext uri="{FF2B5EF4-FFF2-40B4-BE49-F238E27FC236}">
                  <a16:creationId xmlns:a16="http://schemas.microsoft.com/office/drawing/2014/main" id="{27EDFE08-7A12-42D5-B060-9FE27415BE92}"/>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9" name="Rectangle 28">
              <a:extLst>
                <a:ext uri="{FF2B5EF4-FFF2-40B4-BE49-F238E27FC236}">
                  <a16:creationId xmlns:a16="http://schemas.microsoft.com/office/drawing/2014/main" id="{1A74D37B-D312-41BD-9477-ADA7C6B63836}"/>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0" name="Rectangle 29">
              <a:extLst>
                <a:ext uri="{FF2B5EF4-FFF2-40B4-BE49-F238E27FC236}">
                  <a16:creationId xmlns:a16="http://schemas.microsoft.com/office/drawing/2014/main" id="{EE821792-86A7-499F-B559-F38C8F7F04FA}"/>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31" name="Rectangle 30">
              <a:extLst>
                <a:ext uri="{FF2B5EF4-FFF2-40B4-BE49-F238E27FC236}">
                  <a16:creationId xmlns:a16="http://schemas.microsoft.com/office/drawing/2014/main" id="{C2D08EFC-BA2A-442A-8FBC-D25A4E8870D0}"/>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3" name="Rectangle 32">
              <a:extLst>
                <a:ext uri="{FF2B5EF4-FFF2-40B4-BE49-F238E27FC236}">
                  <a16:creationId xmlns:a16="http://schemas.microsoft.com/office/drawing/2014/main" id="{FF07D80F-CAC5-4C94-87CB-368BF7EEE681}"/>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4" name="Rectangle 33">
              <a:extLst>
                <a:ext uri="{FF2B5EF4-FFF2-40B4-BE49-F238E27FC236}">
                  <a16:creationId xmlns:a16="http://schemas.microsoft.com/office/drawing/2014/main" id="{E4A4576B-118B-4EB8-8F47-88C8EEE8CCA4}"/>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5" name="Rectangle 34">
              <a:extLst>
                <a:ext uri="{FF2B5EF4-FFF2-40B4-BE49-F238E27FC236}">
                  <a16:creationId xmlns:a16="http://schemas.microsoft.com/office/drawing/2014/main" id="{51E95845-6C44-40F3-A620-552B2F177CDF}"/>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36" name="Rectangle 35">
            <a:extLst>
              <a:ext uri="{FF2B5EF4-FFF2-40B4-BE49-F238E27FC236}">
                <a16:creationId xmlns:a16="http://schemas.microsoft.com/office/drawing/2014/main" id="{3279857E-A492-4361-B0F7-E16B222D3A24}"/>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2362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B8909AD7-0DEB-413E-B2AE-472CFB30BAE5}"/>
              </a:ext>
            </a:extLst>
          </p:cNvPr>
          <p:cNvSpPr/>
          <p:nvPr/>
        </p:nvSpPr>
        <p:spPr bwMode="auto">
          <a:xfrm>
            <a:off x="1246641" y="1651968"/>
            <a:ext cx="10495057" cy="557832"/>
          </a:xfrm>
          <a:prstGeom prst="roundRect">
            <a:avLst>
              <a:gd name="adj" fmla="val 8653"/>
            </a:avLst>
          </a:prstGeom>
          <a:solidFill>
            <a:srgbClr val="D0CE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1371600" numCol="1" spcCol="0" rtlCol="0" fromWordArt="0" anchor="t" anchorCtr="0" forceAA="0" compatLnSpc="1">
            <a:prstTxWarp prst="textNoShape">
              <a:avLst/>
            </a:prstTxWarp>
            <a:noAutofit/>
          </a:bodyPr>
          <a:lstStyle/>
          <a:p>
            <a:pPr marL="0" marR="0" lvl="0" indent="0" defTabSz="914357"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DF586638-2BE7-4A28-AC22-57197C5F4D5F}"/>
              </a:ext>
            </a:extLst>
          </p:cNvPr>
          <p:cNvGrpSpPr/>
          <p:nvPr/>
        </p:nvGrpSpPr>
        <p:grpSpPr>
          <a:xfrm>
            <a:off x="1246641" y="5737971"/>
            <a:ext cx="10495057" cy="601767"/>
            <a:chOff x="1246642" y="5737971"/>
            <a:chExt cx="9914570" cy="601767"/>
          </a:xfrm>
        </p:grpSpPr>
        <p:sp>
          <p:nvSpPr>
            <p:cNvPr id="10" name="Rectangle: Rounded Corners 9">
              <a:extLst>
                <a:ext uri="{FF2B5EF4-FFF2-40B4-BE49-F238E27FC236}">
                  <a16:creationId xmlns:a16="http://schemas.microsoft.com/office/drawing/2014/main" id="{0BD3974A-7F6A-4BA0-ADF5-427C01C0B6C0}"/>
                </a:ext>
              </a:extLst>
            </p:cNvPr>
            <p:cNvSpPr/>
            <p:nvPr/>
          </p:nvSpPr>
          <p:spPr bwMode="auto">
            <a:xfrm>
              <a:off x="1246642" y="5737971"/>
              <a:ext cx="9914570" cy="601767"/>
            </a:xfrm>
            <a:prstGeom prst="roundRect">
              <a:avLst/>
            </a:prstGeom>
            <a:solidFill>
              <a:srgbClr val="99B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640080" numCol="1" spcCol="0" rtlCol="0" fromWordArt="0" anchor="t"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A8C8A3CC-D595-40A2-8B05-451232D7CBC9}"/>
                </a:ext>
              </a:extLst>
            </p:cNvPr>
            <p:cNvGrpSpPr/>
            <p:nvPr/>
          </p:nvGrpSpPr>
          <p:grpSpPr>
            <a:xfrm>
              <a:off x="1424219" y="5862030"/>
              <a:ext cx="9559416" cy="353649"/>
              <a:chOff x="1424219" y="6063594"/>
              <a:chExt cx="9559416" cy="353649"/>
            </a:xfrm>
          </p:grpSpPr>
          <p:sp>
            <p:nvSpPr>
              <p:cNvPr id="12" name="Rectangle: Rounded Corners 11">
                <a:extLst>
                  <a:ext uri="{FF2B5EF4-FFF2-40B4-BE49-F238E27FC236}">
                    <a16:creationId xmlns:a16="http://schemas.microsoft.com/office/drawing/2014/main" id="{328B10A1-F699-4819-BD57-119869D3785E}"/>
                  </a:ext>
                </a:extLst>
              </p:cNvPr>
              <p:cNvSpPr/>
              <p:nvPr/>
            </p:nvSpPr>
            <p:spPr>
              <a:xfrm>
                <a:off x="5289535" y="6063594"/>
                <a:ext cx="182878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Communication</a:t>
                </a:r>
              </a:p>
            </p:txBody>
          </p:sp>
          <p:sp>
            <p:nvSpPr>
              <p:cNvPr id="13" name="Rectangle: Rounded Corners 12">
                <a:extLst>
                  <a:ext uri="{FF2B5EF4-FFF2-40B4-BE49-F238E27FC236}">
                    <a16:creationId xmlns:a16="http://schemas.microsoft.com/office/drawing/2014/main" id="{4F71FCE8-2E3A-4842-8AA1-AD8A85363486}"/>
                  </a:ext>
                </a:extLst>
              </p:cNvPr>
              <p:cNvSpPr/>
              <p:nvPr/>
            </p:nvSpPr>
            <p:spPr>
              <a:xfrm>
                <a:off x="3356877" y="6063594"/>
                <a:ext cx="182878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Partnerships</a:t>
                </a:r>
              </a:p>
            </p:txBody>
          </p:sp>
          <p:sp>
            <p:nvSpPr>
              <p:cNvPr id="14" name="Rectangle: Rounded Corners 13">
                <a:extLst>
                  <a:ext uri="{FF2B5EF4-FFF2-40B4-BE49-F238E27FC236}">
                    <a16:creationId xmlns:a16="http://schemas.microsoft.com/office/drawing/2014/main" id="{228CECAF-0663-46B8-8842-F8BAEAC47540}"/>
                  </a:ext>
                </a:extLst>
              </p:cNvPr>
              <p:cNvSpPr/>
              <p:nvPr/>
            </p:nvSpPr>
            <p:spPr>
              <a:xfrm>
                <a:off x="1424219" y="6063594"/>
                <a:ext cx="182878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Funding</a:t>
                </a:r>
              </a:p>
            </p:txBody>
          </p:sp>
          <p:sp>
            <p:nvSpPr>
              <p:cNvPr id="15" name="Rectangle: Rounded Corners 14">
                <a:extLst>
                  <a:ext uri="{FF2B5EF4-FFF2-40B4-BE49-F238E27FC236}">
                    <a16:creationId xmlns:a16="http://schemas.microsoft.com/office/drawing/2014/main" id="{DBABB4C2-4A03-4199-8DA1-19D158052DFD}"/>
                  </a:ext>
                </a:extLst>
              </p:cNvPr>
              <p:cNvSpPr/>
              <p:nvPr/>
            </p:nvSpPr>
            <p:spPr>
              <a:xfrm>
                <a:off x="7222193" y="6063594"/>
                <a:ext cx="182878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Information Sharing</a:t>
                </a:r>
              </a:p>
            </p:txBody>
          </p:sp>
          <p:sp>
            <p:nvSpPr>
              <p:cNvPr id="16" name="Rectangle: Rounded Corners 15">
                <a:extLst>
                  <a:ext uri="{FF2B5EF4-FFF2-40B4-BE49-F238E27FC236}">
                    <a16:creationId xmlns:a16="http://schemas.microsoft.com/office/drawing/2014/main" id="{C1E2FA57-6B96-4578-9D7D-546265ACBD95}"/>
                  </a:ext>
                </a:extLst>
              </p:cNvPr>
              <p:cNvSpPr/>
              <p:nvPr/>
            </p:nvSpPr>
            <p:spPr>
              <a:xfrm>
                <a:off x="9154852" y="6063594"/>
                <a:ext cx="182878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Performance Management</a:t>
                </a:r>
              </a:p>
            </p:txBody>
          </p:sp>
          <p:pic>
            <p:nvPicPr>
              <p:cNvPr id="17" name="Picture 5" descr="Money bag">
                <a:extLst>
                  <a:ext uri="{FF2B5EF4-FFF2-40B4-BE49-F238E27FC236}">
                    <a16:creationId xmlns:a16="http://schemas.microsoft.com/office/drawing/2014/main" id="{992B3236-BC0B-4005-83CC-55FD8F519F68}"/>
                  </a:ext>
                </a:extLst>
              </p:cNvPr>
              <p:cNvPicPr>
                <a:picLocks noChangeAspect="1" noChangeArrowheads="1"/>
              </p:cNvPicPr>
              <p:nvPr/>
            </p:nvPicPr>
            <p:blipFill>
              <a:blip r:embed="rId6" cstate="email">
                <a:alphaModFix amt="70000"/>
                <a:biLevel thresh="75000"/>
                <a:extLst>
                  <a:ext uri="{28A0092B-C50C-407E-A947-70E740481C1C}">
                    <a14:useLocalDpi xmlns:a14="http://schemas.microsoft.com/office/drawing/2010/main"/>
                  </a:ext>
                </a:extLst>
              </a:blip>
              <a:srcRect/>
              <a:stretch>
                <a:fillRect/>
              </a:stretch>
            </p:blipFill>
            <p:spPr bwMode="auto">
              <a:xfrm>
                <a:off x="1548511" y="6084007"/>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Handshake ">
                <a:extLst>
                  <a:ext uri="{FF2B5EF4-FFF2-40B4-BE49-F238E27FC236}">
                    <a16:creationId xmlns:a16="http://schemas.microsoft.com/office/drawing/2014/main" id="{6EBCF353-C112-4996-878E-E0D678D10D2B}"/>
                  </a:ext>
                </a:extLst>
              </p:cNvPr>
              <p:cNvPicPr>
                <a:picLocks noChangeAspect="1" noChangeArrowheads="1"/>
              </p:cNvPicPr>
              <p:nvPr/>
            </p:nvPicPr>
            <p:blipFill>
              <a:blip r:embed="rId7" cstate="email">
                <a:alphaModFix amt="70000"/>
                <a:biLevel thresh="75000"/>
                <a:extLst>
                  <a:ext uri="{28A0092B-C50C-407E-A947-70E740481C1C}">
                    <a14:useLocalDpi xmlns:a14="http://schemas.microsoft.com/office/drawing/2010/main"/>
                  </a:ext>
                </a:extLst>
              </a:blip>
              <a:srcRect/>
              <a:stretch>
                <a:fillRect/>
              </a:stretch>
            </p:blipFill>
            <p:spPr bwMode="auto">
              <a:xfrm>
                <a:off x="3481169" y="6084007"/>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ommunication ">
                <a:extLst>
                  <a:ext uri="{FF2B5EF4-FFF2-40B4-BE49-F238E27FC236}">
                    <a16:creationId xmlns:a16="http://schemas.microsoft.com/office/drawing/2014/main" id="{659A1B4F-C89F-4C7A-BB86-B74CFA243831}"/>
                  </a:ext>
                </a:extLst>
              </p:cNvPr>
              <p:cNvPicPr>
                <a:picLocks noChangeAspect="1" noChangeArrowheads="1"/>
              </p:cNvPicPr>
              <p:nvPr/>
            </p:nvPicPr>
            <p:blipFill>
              <a:blip r:embed="rId8" cstate="email">
                <a:alphaModFix amt="70000"/>
                <a:biLevel thresh="75000"/>
                <a:extLst>
                  <a:ext uri="{28A0092B-C50C-407E-A947-70E740481C1C}">
                    <a14:useLocalDpi xmlns:a14="http://schemas.microsoft.com/office/drawing/2010/main"/>
                  </a:ext>
                </a:extLst>
              </a:blip>
              <a:srcRect/>
              <a:stretch>
                <a:fillRect/>
              </a:stretch>
            </p:blipFill>
            <p:spPr bwMode="auto">
              <a:xfrm>
                <a:off x="5357265" y="6084007"/>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1" descr="Information ">
                <a:extLst>
                  <a:ext uri="{FF2B5EF4-FFF2-40B4-BE49-F238E27FC236}">
                    <a16:creationId xmlns:a16="http://schemas.microsoft.com/office/drawing/2014/main" id="{8AAE7D14-047B-4DFB-8E70-09D95E63D685}"/>
                  </a:ext>
                </a:extLst>
              </p:cNvPr>
              <p:cNvPicPr>
                <a:picLocks noChangeAspect="1" noChangeArrowheads="1"/>
              </p:cNvPicPr>
              <p:nvPr/>
            </p:nvPicPr>
            <p:blipFill>
              <a:blip r:embed="rId9" cstate="email">
                <a:alphaModFix amt="70000"/>
                <a:biLevel thresh="75000"/>
                <a:extLst>
                  <a:ext uri="{28A0092B-C50C-407E-A947-70E740481C1C}">
                    <a14:useLocalDpi xmlns:a14="http://schemas.microsoft.com/office/drawing/2010/main"/>
                  </a:ext>
                </a:extLst>
              </a:blip>
              <a:srcRect/>
              <a:stretch>
                <a:fillRect/>
              </a:stretch>
            </p:blipFill>
            <p:spPr bwMode="auto">
              <a:xfrm>
                <a:off x="7239000" y="6084007"/>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3" descr="Speedometer ">
                <a:extLst>
                  <a:ext uri="{FF2B5EF4-FFF2-40B4-BE49-F238E27FC236}">
                    <a16:creationId xmlns:a16="http://schemas.microsoft.com/office/drawing/2014/main" id="{B03E5280-A0FA-4F02-A2F0-F1C0EE7BCC7A}"/>
                  </a:ext>
                </a:extLst>
              </p:cNvPr>
              <p:cNvPicPr>
                <a:picLocks noChangeAspect="1" noChangeArrowheads="1"/>
              </p:cNvPicPr>
              <p:nvPr/>
            </p:nvPicPr>
            <p:blipFill>
              <a:blip r:embed="rId10" cstate="email">
                <a:alphaModFix amt="70000"/>
                <a:biLevel thresh="75000"/>
                <a:extLst>
                  <a:ext uri="{28A0092B-C50C-407E-A947-70E740481C1C}">
                    <a14:useLocalDpi xmlns:a14="http://schemas.microsoft.com/office/drawing/2010/main"/>
                  </a:ext>
                </a:extLst>
              </a:blip>
              <a:srcRect/>
              <a:stretch>
                <a:fillRect/>
              </a:stretch>
            </p:blipFill>
            <p:spPr bwMode="auto">
              <a:xfrm>
                <a:off x="9279144" y="6084007"/>
                <a:ext cx="312822" cy="31282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889E96E4-74A3-4139-A64E-592626023FA9}"/>
              </a:ext>
            </a:extLst>
          </p:cNvPr>
          <p:cNvGrpSpPr/>
          <p:nvPr/>
        </p:nvGrpSpPr>
        <p:grpSpPr>
          <a:xfrm>
            <a:off x="1246641" y="5068996"/>
            <a:ext cx="10495057" cy="601767"/>
            <a:chOff x="1246642" y="5104579"/>
            <a:chExt cx="9914570" cy="601767"/>
          </a:xfrm>
        </p:grpSpPr>
        <p:sp>
          <p:nvSpPr>
            <p:cNvPr id="23" name="Rectangle: Rounded Corners 22">
              <a:extLst>
                <a:ext uri="{FF2B5EF4-FFF2-40B4-BE49-F238E27FC236}">
                  <a16:creationId xmlns:a16="http://schemas.microsoft.com/office/drawing/2014/main" id="{1BEB9572-18A1-4CEA-962F-0B620767619C}"/>
                </a:ext>
              </a:extLst>
            </p:cNvPr>
            <p:cNvSpPr/>
            <p:nvPr/>
          </p:nvSpPr>
          <p:spPr bwMode="auto">
            <a:xfrm>
              <a:off x="1246642" y="5104579"/>
              <a:ext cx="9914570" cy="601767"/>
            </a:xfrm>
            <a:prstGeom prst="roundRect">
              <a:avLst/>
            </a:prstGeom>
            <a:solidFill>
              <a:srgbClr val="B5C8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640080" numCol="1" spcCol="0" rtlCol="0" fromWordArt="0" anchor="t"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38A169AF-05AD-4ED9-8B11-3CC7CD17C411}"/>
                </a:ext>
              </a:extLst>
            </p:cNvPr>
            <p:cNvGrpSpPr/>
            <p:nvPr/>
          </p:nvGrpSpPr>
          <p:grpSpPr>
            <a:xfrm>
              <a:off x="1424219" y="5228638"/>
              <a:ext cx="9559416" cy="353649"/>
              <a:chOff x="1424219" y="5430299"/>
              <a:chExt cx="9559416" cy="353649"/>
            </a:xfrm>
          </p:grpSpPr>
          <p:sp>
            <p:nvSpPr>
              <p:cNvPr id="25" name="Rectangle: Rounded Corners 24">
                <a:extLst>
                  <a:ext uri="{FF2B5EF4-FFF2-40B4-BE49-F238E27FC236}">
                    <a16:creationId xmlns:a16="http://schemas.microsoft.com/office/drawing/2014/main" id="{9ED763FF-F123-4135-B643-B1D5C505151E}"/>
                  </a:ext>
                </a:extLst>
              </p:cNvPr>
              <p:cNvSpPr/>
              <p:nvPr/>
            </p:nvSpPr>
            <p:spPr>
              <a:xfrm>
                <a:off x="6354627" y="5430299"/>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Processes</a:t>
                </a:r>
              </a:p>
            </p:txBody>
          </p:sp>
          <p:sp>
            <p:nvSpPr>
              <p:cNvPr id="26" name="Rectangle: Rounded Corners 25">
                <a:extLst>
                  <a:ext uri="{FF2B5EF4-FFF2-40B4-BE49-F238E27FC236}">
                    <a16:creationId xmlns:a16="http://schemas.microsoft.com/office/drawing/2014/main" id="{98D7B358-1968-4727-9FBC-A23E35A0CF81}"/>
                  </a:ext>
                </a:extLst>
              </p:cNvPr>
              <p:cNvSpPr/>
              <p:nvPr/>
            </p:nvSpPr>
            <p:spPr>
              <a:xfrm>
                <a:off x="3889423" y="5430299"/>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Governance</a:t>
                </a:r>
              </a:p>
            </p:txBody>
          </p:sp>
          <p:sp>
            <p:nvSpPr>
              <p:cNvPr id="27" name="Rectangle: Rounded Corners 26">
                <a:extLst>
                  <a:ext uri="{FF2B5EF4-FFF2-40B4-BE49-F238E27FC236}">
                    <a16:creationId xmlns:a16="http://schemas.microsoft.com/office/drawing/2014/main" id="{11E9BFB3-4594-4C64-9B67-FAB284AD5BB9}"/>
                  </a:ext>
                </a:extLst>
              </p:cNvPr>
              <p:cNvSpPr/>
              <p:nvPr/>
            </p:nvSpPr>
            <p:spPr>
              <a:xfrm>
                <a:off x="1424219" y="5430299"/>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Organization</a:t>
                </a:r>
              </a:p>
            </p:txBody>
          </p:sp>
          <p:sp>
            <p:nvSpPr>
              <p:cNvPr id="28" name="Rectangle: Rounded Corners 27">
                <a:extLst>
                  <a:ext uri="{FF2B5EF4-FFF2-40B4-BE49-F238E27FC236}">
                    <a16:creationId xmlns:a16="http://schemas.microsoft.com/office/drawing/2014/main" id="{47442A36-E84D-41E0-B6BB-49B3E477C458}"/>
                  </a:ext>
                </a:extLst>
              </p:cNvPr>
              <p:cNvSpPr/>
              <p:nvPr/>
            </p:nvSpPr>
            <p:spPr>
              <a:xfrm>
                <a:off x="8819832" y="5430299"/>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Technology</a:t>
                </a:r>
              </a:p>
            </p:txBody>
          </p:sp>
          <p:pic>
            <p:nvPicPr>
              <p:cNvPr id="29" name="Picture 15" descr="Organization structure ">
                <a:extLst>
                  <a:ext uri="{FF2B5EF4-FFF2-40B4-BE49-F238E27FC236}">
                    <a16:creationId xmlns:a16="http://schemas.microsoft.com/office/drawing/2014/main" id="{0AED3744-5132-4E03-ABCE-8E646CE98427}"/>
                  </a:ext>
                </a:extLst>
              </p:cNvPr>
              <p:cNvPicPr>
                <a:picLocks noChangeAspect="1" noChangeArrowheads="1"/>
              </p:cNvPicPr>
              <p:nvPr/>
            </p:nvPicPr>
            <p:blipFill>
              <a:blip r:embed="rId11" cstate="email">
                <a:alphaModFix amt="70000"/>
                <a:biLevel thresh="75000"/>
                <a:extLst>
                  <a:ext uri="{28A0092B-C50C-407E-A947-70E740481C1C}">
                    <a14:useLocalDpi xmlns:a14="http://schemas.microsoft.com/office/drawing/2010/main"/>
                  </a:ext>
                </a:extLst>
              </a:blip>
              <a:srcRect/>
              <a:stretch>
                <a:fillRect/>
              </a:stretch>
            </p:blipFill>
            <p:spPr bwMode="auto">
              <a:xfrm>
                <a:off x="4111711" y="5450712"/>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7" descr="Organize ">
                <a:extLst>
                  <a:ext uri="{FF2B5EF4-FFF2-40B4-BE49-F238E27FC236}">
                    <a16:creationId xmlns:a16="http://schemas.microsoft.com/office/drawing/2014/main" id="{B08D1D56-E8A8-46C0-9F59-6058570CC2E1}"/>
                  </a:ext>
                </a:extLst>
              </p:cNvPr>
              <p:cNvPicPr>
                <a:picLocks noChangeAspect="1" noChangeArrowheads="1"/>
              </p:cNvPicPr>
              <p:nvPr/>
            </p:nvPicPr>
            <p:blipFill>
              <a:blip r:embed="rId12" cstate="email">
                <a:alphaModFix amt="70000"/>
                <a:biLevel thresh="75000"/>
                <a:extLst>
                  <a:ext uri="{28A0092B-C50C-407E-A947-70E740481C1C}">
                    <a14:useLocalDpi xmlns:a14="http://schemas.microsoft.com/office/drawing/2010/main"/>
                  </a:ext>
                </a:extLst>
              </a:blip>
              <a:srcRect/>
              <a:stretch>
                <a:fillRect/>
              </a:stretch>
            </p:blipFill>
            <p:spPr bwMode="auto">
              <a:xfrm>
                <a:off x="1646507" y="5450712"/>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 descr="Flow chart ">
                <a:extLst>
                  <a:ext uri="{FF2B5EF4-FFF2-40B4-BE49-F238E27FC236}">
                    <a16:creationId xmlns:a16="http://schemas.microsoft.com/office/drawing/2014/main" id="{7DE31172-0CE2-4972-9F57-FA0C3BE2D7AD}"/>
                  </a:ext>
                </a:extLst>
              </p:cNvPr>
              <p:cNvPicPr>
                <a:picLocks noChangeAspect="1" noChangeArrowheads="1"/>
              </p:cNvPicPr>
              <p:nvPr/>
            </p:nvPicPr>
            <p:blipFill>
              <a:blip r:embed="rId13" cstate="email">
                <a:alphaModFix amt="70000"/>
                <a:biLevel thresh="75000"/>
                <a:extLst>
                  <a:ext uri="{28A0092B-C50C-407E-A947-70E740481C1C}">
                    <a14:useLocalDpi xmlns:a14="http://schemas.microsoft.com/office/drawing/2010/main"/>
                  </a:ext>
                </a:extLst>
              </a:blip>
              <a:srcRect/>
              <a:stretch>
                <a:fillRect/>
              </a:stretch>
            </p:blipFill>
            <p:spPr bwMode="auto">
              <a:xfrm>
                <a:off x="6576915" y="5450712"/>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1" descr="Technology ">
                <a:extLst>
                  <a:ext uri="{FF2B5EF4-FFF2-40B4-BE49-F238E27FC236}">
                    <a16:creationId xmlns:a16="http://schemas.microsoft.com/office/drawing/2014/main" id="{85A60933-F959-49B7-B407-D717385CF78E}"/>
                  </a:ext>
                </a:extLst>
              </p:cNvPr>
              <p:cNvPicPr>
                <a:picLocks noChangeAspect="1" noChangeArrowheads="1"/>
              </p:cNvPicPr>
              <p:nvPr/>
            </p:nvPicPr>
            <p:blipFill>
              <a:blip r:embed="rId14" cstate="email">
                <a:alphaModFix amt="70000"/>
                <a:biLevel thresh="75000"/>
                <a:extLst>
                  <a:ext uri="{28A0092B-C50C-407E-A947-70E740481C1C}">
                    <a14:useLocalDpi xmlns:a14="http://schemas.microsoft.com/office/drawing/2010/main"/>
                  </a:ext>
                </a:extLst>
              </a:blip>
              <a:srcRect/>
              <a:stretch>
                <a:fillRect/>
              </a:stretch>
            </p:blipFill>
            <p:spPr bwMode="auto">
              <a:xfrm>
                <a:off x="9042120" y="5450712"/>
                <a:ext cx="312822" cy="31282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Group 32">
            <a:extLst>
              <a:ext uri="{FF2B5EF4-FFF2-40B4-BE49-F238E27FC236}">
                <a16:creationId xmlns:a16="http://schemas.microsoft.com/office/drawing/2014/main" id="{EEEB8DCF-4F3A-4E67-866A-631B0072A435}"/>
              </a:ext>
            </a:extLst>
          </p:cNvPr>
          <p:cNvGrpSpPr/>
          <p:nvPr/>
        </p:nvGrpSpPr>
        <p:grpSpPr>
          <a:xfrm>
            <a:off x="1246641" y="4400023"/>
            <a:ext cx="10495057" cy="601767"/>
            <a:chOff x="1246642" y="4471188"/>
            <a:chExt cx="9914570" cy="601767"/>
          </a:xfrm>
        </p:grpSpPr>
        <p:sp>
          <p:nvSpPr>
            <p:cNvPr id="34" name="Rectangle: Rounded Corners 33">
              <a:extLst>
                <a:ext uri="{FF2B5EF4-FFF2-40B4-BE49-F238E27FC236}">
                  <a16:creationId xmlns:a16="http://schemas.microsoft.com/office/drawing/2014/main" id="{5EC7539B-7565-4347-8B7F-6BCC102A00A4}"/>
                </a:ext>
              </a:extLst>
            </p:cNvPr>
            <p:cNvSpPr/>
            <p:nvPr/>
          </p:nvSpPr>
          <p:spPr bwMode="auto">
            <a:xfrm>
              <a:off x="1246642" y="4471188"/>
              <a:ext cx="9914570" cy="601767"/>
            </a:xfrm>
            <a:prstGeom prst="roundRect">
              <a:avLst/>
            </a:prstGeom>
            <a:solidFill>
              <a:srgbClr val="D1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640080" numCol="1" spcCol="0" rtlCol="0" fromWordArt="0" anchor="t"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B4539212-43DF-4B7C-B727-C223B9D35C04}"/>
                </a:ext>
              </a:extLst>
            </p:cNvPr>
            <p:cNvGrpSpPr/>
            <p:nvPr/>
          </p:nvGrpSpPr>
          <p:grpSpPr>
            <a:xfrm>
              <a:off x="1424219" y="4595247"/>
              <a:ext cx="9559416" cy="353649"/>
              <a:chOff x="1424219" y="4797552"/>
              <a:chExt cx="9559416" cy="353649"/>
            </a:xfrm>
          </p:grpSpPr>
          <p:sp>
            <p:nvSpPr>
              <p:cNvPr id="36" name="Rectangle: Rounded Corners 35">
                <a:extLst>
                  <a:ext uri="{FF2B5EF4-FFF2-40B4-BE49-F238E27FC236}">
                    <a16:creationId xmlns:a16="http://schemas.microsoft.com/office/drawing/2014/main" id="{F700FA50-F076-4D65-9D60-DD20409AD971}"/>
                  </a:ext>
                </a:extLst>
              </p:cNvPr>
              <p:cNvSpPr/>
              <p:nvPr/>
            </p:nvSpPr>
            <p:spPr>
              <a:xfrm>
                <a:off x="6354627" y="4797552"/>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Partial Outsourcing</a:t>
                </a:r>
              </a:p>
            </p:txBody>
          </p:sp>
          <p:sp>
            <p:nvSpPr>
              <p:cNvPr id="37" name="Rectangle: Rounded Corners 36">
                <a:extLst>
                  <a:ext uri="{FF2B5EF4-FFF2-40B4-BE49-F238E27FC236}">
                    <a16:creationId xmlns:a16="http://schemas.microsoft.com/office/drawing/2014/main" id="{184F2E96-9897-4BDA-935F-985CBFA072F7}"/>
                  </a:ext>
                </a:extLst>
              </p:cNvPr>
              <p:cNvSpPr/>
              <p:nvPr/>
            </p:nvSpPr>
            <p:spPr>
              <a:xfrm>
                <a:off x="3889423" y="4797552"/>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Staff Augmentation</a:t>
                </a:r>
              </a:p>
            </p:txBody>
          </p:sp>
          <p:sp>
            <p:nvSpPr>
              <p:cNvPr id="38" name="Rectangle: Rounded Corners 37">
                <a:extLst>
                  <a:ext uri="{FF2B5EF4-FFF2-40B4-BE49-F238E27FC236}">
                    <a16:creationId xmlns:a16="http://schemas.microsoft.com/office/drawing/2014/main" id="{6F495456-8875-4CFB-ACDA-4C5582FE7B79}"/>
                  </a:ext>
                </a:extLst>
              </p:cNvPr>
              <p:cNvSpPr/>
              <p:nvPr/>
            </p:nvSpPr>
            <p:spPr>
              <a:xfrm>
                <a:off x="1424219" y="4797552"/>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In-house</a:t>
                </a:r>
              </a:p>
            </p:txBody>
          </p:sp>
          <p:sp>
            <p:nvSpPr>
              <p:cNvPr id="39" name="Rectangle: Rounded Corners 38">
                <a:extLst>
                  <a:ext uri="{FF2B5EF4-FFF2-40B4-BE49-F238E27FC236}">
                    <a16:creationId xmlns:a16="http://schemas.microsoft.com/office/drawing/2014/main" id="{ABD9CFF4-68D0-47F4-9E0D-D6AE8A157462}"/>
                  </a:ext>
                </a:extLst>
              </p:cNvPr>
              <p:cNvSpPr/>
              <p:nvPr/>
            </p:nvSpPr>
            <p:spPr>
              <a:xfrm>
                <a:off x="8819832" y="4797552"/>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Managed Services </a:t>
                </a:r>
              </a:p>
            </p:txBody>
          </p:sp>
          <p:pic>
            <p:nvPicPr>
              <p:cNvPr id="40" name="Picture 24" descr="Home Icon Silhouette">
                <a:extLst>
                  <a:ext uri="{FF2B5EF4-FFF2-40B4-BE49-F238E27FC236}">
                    <a16:creationId xmlns:a16="http://schemas.microsoft.com/office/drawing/2014/main" id="{860AFC0A-BF5E-4080-AB3A-1D76446FEA30}"/>
                  </a:ext>
                </a:extLst>
              </p:cNvPr>
              <p:cNvPicPr>
                <a:picLocks noChangeAspect="1" noChangeArrowheads="1"/>
              </p:cNvPicPr>
              <p:nvPr/>
            </p:nvPicPr>
            <p:blipFill>
              <a:blip r:embed="rId15" cstate="email">
                <a:alphaModFix amt="70000"/>
                <a:biLevel thresh="75000"/>
                <a:extLst>
                  <a:ext uri="{28A0092B-C50C-407E-A947-70E740481C1C}">
                    <a14:useLocalDpi xmlns:a14="http://schemas.microsoft.com/office/drawing/2010/main"/>
                  </a:ext>
                </a:extLst>
              </a:blip>
              <a:srcRect/>
              <a:stretch>
                <a:fillRect/>
              </a:stretch>
            </p:blipFill>
            <p:spPr bwMode="auto">
              <a:xfrm>
                <a:off x="1646507" y="4817965"/>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6" descr="Management">
                <a:extLst>
                  <a:ext uri="{FF2B5EF4-FFF2-40B4-BE49-F238E27FC236}">
                    <a16:creationId xmlns:a16="http://schemas.microsoft.com/office/drawing/2014/main" id="{81D67C08-35BB-49ED-A3C7-C08EF716F671}"/>
                  </a:ext>
                </a:extLst>
              </p:cNvPr>
              <p:cNvPicPr>
                <a:picLocks noChangeAspect="1" noChangeArrowheads="1"/>
              </p:cNvPicPr>
              <p:nvPr/>
            </p:nvPicPr>
            <p:blipFill>
              <a:blip r:embed="rId16" cstate="email">
                <a:alphaModFix amt="70000"/>
                <a:biLevel thresh="75000"/>
                <a:extLst>
                  <a:ext uri="{28A0092B-C50C-407E-A947-70E740481C1C}">
                    <a14:useLocalDpi xmlns:a14="http://schemas.microsoft.com/office/drawing/2010/main"/>
                  </a:ext>
                </a:extLst>
              </a:blip>
              <a:srcRect/>
              <a:stretch>
                <a:fillRect/>
              </a:stretch>
            </p:blipFill>
            <p:spPr bwMode="auto">
              <a:xfrm>
                <a:off x="4064576" y="4817965"/>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8" descr="Outsourcing ">
                <a:extLst>
                  <a:ext uri="{FF2B5EF4-FFF2-40B4-BE49-F238E27FC236}">
                    <a16:creationId xmlns:a16="http://schemas.microsoft.com/office/drawing/2014/main" id="{9C517A03-55B6-4582-AF0E-1ED8F4B08D58}"/>
                  </a:ext>
                </a:extLst>
              </p:cNvPr>
              <p:cNvPicPr>
                <a:picLocks noChangeAspect="1" noChangeArrowheads="1"/>
              </p:cNvPicPr>
              <p:nvPr/>
            </p:nvPicPr>
            <p:blipFill>
              <a:blip r:embed="rId17" cstate="email">
                <a:alphaModFix amt="70000"/>
                <a:biLevel thresh="75000"/>
                <a:extLst>
                  <a:ext uri="{28A0092B-C50C-407E-A947-70E740481C1C}">
                    <a14:useLocalDpi xmlns:a14="http://schemas.microsoft.com/office/drawing/2010/main"/>
                  </a:ext>
                </a:extLst>
              </a:blip>
              <a:srcRect/>
              <a:stretch>
                <a:fillRect/>
              </a:stretch>
            </p:blipFill>
            <p:spPr bwMode="auto">
              <a:xfrm>
                <a:off x="6451308" y="4817965"/>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0" descr="Customer ">
                <a:extLst>
                  <a:ext uri="{FF2B5EF4-FFF2-40B4-BE49-F238E27FC236}">
                    <a16:creationId xmlns:a16="http://schemas.microsoft.com/office/drawing/2014/main" id="{A697C75E-F404-4D4D-906C-6B7D51456C44}"/>
                  </a:ext>
                </a:extLst>
              </p:cNvPr>
              <p:cNvPicPr>
                <a:picLocks noChangeAspect="1" noChangeArrowheads="1"/>
              </p:cNvPicPr>
              <p:nvPr/>
            </p:nvPicPr>
            <p:blipFill>
              <a:blip r:embed="rId18" cstate="email">
                <a:alphaModFix amt="70000"/>
                <a:biLevel thresh="75000"/>
                <a:extLst>
                  <a:ext uri="{28A0092B-C50C-407E-A947-70E740481C1C}">
                    <a14:useLocalDpi xmlns:a14="http://schemas.microsoft.com/office/drawing/2010/main"/>
                  </a:ext>
                </a:extLst>
              </a:blip>
              <a:srcRect/>
              <a:stretch>
                <a:fillRect/>
              </a:stretch>
            </p:blipFill>
            <p:spPr bwMode="auto">
              <a:xfrm>
                <a:off x="8972746" y="4817965"/>
                <a:ext cx="312822" cy="31282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E7286F5B-3E23-4214-8B1A-0A0BEA1FFF63}"/>
              </a:ext>
            </a:extLst>
          </p:cNvPr>
          <p:cNvGrpSpPr/>
          <p:nvPr/>
        </p:nvGrpSpPr>
        <p:grpSpPr>
          <a:xfrm>
            <a:off x="1246641" y="2244735"/>
            <a:ext cx="10495057" cy="601767"/>
            <a:chOff x="1246642" y="2363583"/>
            <a:chExt cx="9914570" cy="601767"/>
          </a:xfrm>
        </p:grpSpPr>
        <p:sp>
          <p:nvSpPr>
            <p:cNvPr id="45" name="Rectangle: Rounded Corners 44">
              <a:extLst>
                <a:ext uri="{FF2B5EF4-FFF2-40B4-BE49-F238E27FC236}">
                  <a16:creationId xmlns:a16="http://schemas.microsoft.com/office/drawing/2014/main" id="{28882B7D-B428-4996-90BB-E3B1A99A1A4E}"/>
                </a:ext>
              </a:extLst>
            </p:cNvPr>
            <p:cNvSpPr/>
            <p:nvPr/>
          </p:nvSpPr>
          <p:spPr bwMode="auto">
            <a:xfrm>
              <a:off x="1246642" y="2363583"/>
              <a:ext cx="9914570" cy="601767"/>
            </a:xfrm>
            <a:prstGeom prst="roundRect">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621792" numCol="1" spcCol="0" rtlCol="0" fromWordArt="0" anchor="t"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0DC00D79-CDDE-4893-A279-C48021AAA3FE}"/>
                </a:ext>
              </a:extLst>
            </p:cNvPr>
            <p:cNvGrpSpPr/>
            <p:nvPr/>
          </p:nvGrpSpPr>
          <p:grpSpPr>
            <a:xfrm>
              <a:off x="1424219" y="2487642"/>
              <a:ext cx="9559416" cy="353649"/>
              <a:chOff x="1424219" y="2691161"/>
              <a:chExt cx="9559416" cy="353649"/>
            </a:xfrm>
          </p:grpSpPr>
          <p:sp>
            <p:nvSpPr>
              <p:cNvPr id="47" name="Rectangle: Rounded Corners 46">
                <a:extLst>
                  <a:ext uri="{FF2B5EF4-FFF2-40B4-BE49-F238E27FC236}">
                    <a16:creationId xmlns:a16="http://schemas.microsoft.com/office/drawing/2014/main" id="{E6D7D5FE-BAB2-4588-A513-62AF706E3FA4}"/>
                  </a:ext>
                </a:extLst>
              </p:cNvPr>
              <p:cNvSpPr/>
              <p:nvPr/>
            </p:nvSpPr>
            <p:spPr>
              <a:xfrm>
                <a:off x="6354627" y="2691161"/>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Strategic Objectives</a:t>
                </a:r>
              </a:p>
            </p:txBody>
          </p:sp>
          <p:sp>
            <p:nvSpPr>
              <p:cNvPr id="48" name="Rectangle: Rounded Corners 47">
                <a:extLst>
                  <a:ext uri="{FF2B5EF4-FFF2-40B4-BE49-F238E27FC236}">
                    <a16:creationId xmlns:a16="http://schemas.microsoft.com/office/drawing/2014/main" id="{06B06281-1323-47B5-AAEB-5E75F26193EF}"/>
                  </a:ext>
                </a:extLst>
              </p:cNvPr>
              <p:cNvSpPr/>
              <p:nvPr/>
            </p:nvSpPr>
            <p:spPr>
              <a:xfrm>
                <a:off x="3889423" y="2691161"/>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Mission</a:t>
                </a:r>
              </a:p>
            </p:txBody>
          </p:sp>
          <p:sp>
            <p:nvSpPr>
              <p:cNvPr id="49" name="Rectangle: Rounded Corners 48">
                <a:extLst>
                  <a:ext uri="{FF2B5EF4-FFF2-40B4-BE49-F238E27FC236}">
                    <a16:creationId xmlns:a16="http://schemas.microsoft.com/office/drawing/2014/main" id="{B59C20CF-A1AE-4D08-BA9C-0E7E35F8490C}"/>
                  </a:ext>
                </a:extLst>
              </p:cNvPr>
              <p:cNvSpPr/>
              <p:nvPr/>
            </p:nvSpPr>
            <p:spPr>
              <a:xfrm>
                <a:off x="1424219" y="2691161"/>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Vision</a:t>
                </a:r>
              </a:p>
            </p:txBody>
          </p:sp>
          <p:sp>
            <p:nvSpPr>
              <p:cNvPr id="50" name="Rectangle: Rounded Corners 49">
                <a:extLst>
                  <a:ext uri="{FF2B5EF4-FFF2-40B4-BE49-F238E27FC236}">
                    <a16:creationId xmlns:a16="http://schemas.microsoft.com/office/drawing/2014/main" id="{0EFD15B1-A143-4B1E-96E3-EE257DC71A96}"/>
                  </a:ext>
                </a:extLst>
              </p:cNvPr>
              <p:cNvSpPr/>
              <p:nvPr/>
            </p:nvSpPr>
            <p:spPr>
              <a:xfrm>
                <a:off x="8819832" y="2691161"/>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Strategic KPIs</a:t>
                </a:r>
              </a:p>
            </p:txBody>
          </p:sp>
          <p:pic>
            <p:nvPicPr>
              <p:cNvPr id="51" name="Picture 43" descr="Eye ">
                <a:extLst>
                  <a:ext uri="{FF2B5EF4-FFF2-40B4-BE49-F238E27FC236}">
                    <a16:creationId xmlns:a16="http://schemas.microsoft.com/office/drawing/2014/main" id="{0D90CB43-97E3-438E-A98C-3F7BB998FBA5}"/>
                  </a:ext>
                </a:extLst>
              </p:cNvPr>
              <p:cNvPicPr>
                <a:picLocks noChangeAspect="1" noChangeArrowheads="1"/>
              </p:cNvPicPr>
              <p:nvPr/>
            </p:nvPicPr>
            <p:blipFill>
              <a:blip r:embed="rId19" cstate="email">
                <a:alphaModFix amt="70000"/>
                <a:biLevel thresh="75000"/>
                <a:extLst>
                  <a:ext uri="{28A0092B-C50C-407E-A947-70E740481C1C}">
                    <a14:useLocalDpi xmlns:a14="http://schemas.microsoft.com/office/drawing/2010/main"/>
                  </a:ext>
                </a:extLst>
              </a:blip>
              <a:srcRect/>
              <a:stretch>
                <a:fillRect/>
              </a:stretch>
            </p:blipFill>
            <p:spPr bwMode="auto">
              <a:xfrm>
                <a:off x="1646507" y="2711574"/>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5" descr="Mission accomplished ">
                <a:extLst>
                  <a:ext uri="{FF2B5EF4-FFF2-40B4-BE49-F238E27FC236}">
                    <a16:creationId xmlns:a16="http://schemas.microsoft.com/office/drawing/2014/main" id="{5416EABD-19A8-4558-9179-9C7CDA395616}"/>
                  </a:ext>
                </a:extLst>
              </p:cNvPr>
              <p:cNvPicPr>
                <a:picLocks noChangeAspect="1" noChangeArrowheads="1"/>
              </p:cNvPicPr>
              <p:nvPr/>
            </p:nvPicPr>
            <p:blipFill>
              <a:blip r:embed="rId20" cstate="email">
                <a:alphaModFix amt="70000"/>
                <a:biLevel thresh="75000"/>
                <a:extLst>
                  <a:ext uri="{28A0092B-C50C-407E-A947-70E740481C1C}">
                    <a14:useLocalDpi xmlns:a14="http://schemas.microsoft.com/office/drawing/2010/main"/>
                  </a:ext>
                </a:extLst>
              </a:blip>
              <a:srcRect/>
              <a:stretch>
                <a:fillRect/>
              </a:stretch>
            </p:blipFill>
            <p:spPr bwMode="auto">
              <a:xfrm>
                <a:off x="4111711" y="2711574"/>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7" descr="Mission ">
                <a:extLst>
                  <a:ext uri="{FF2B5EF4-FFF2-40B4-BE49-F238E27FC236}">
                    <a16:creationId xmlns:a16="http://schemas.microsoft.com/office/drawing/2014/main" id="{A720F362-E595-459B-B915-0538A0DF3469}"/>
                  </a:ext>
                </a:extLst>
              </p:cNvPr>
              <p:cNvPicPr>
                <a:picLocks noChangeAspect="1" noChangeArrowheads="1"/>
              </p:cNvPicPr>
              <p:nvPr/>
            </p:nvPicPr>
            <p:blipFill>
              <a:blip r:embed="rId21" cstate="email">
                <a:alphaModFix amt="70000"/>
                <a:biLevel thresh="75000"/>
                <a:extLst>
                  <a:ext uri="{28A0092B-C50C-407E-A947-70E740481C1C}">
                    <a14:useLocalDpi xmlns:a14="http://schemas.microsoft.com/office/drawing/2010/main"/>
                  </a:ext>
                </a:extLst>
              </a:blip>
              <a:srcRect/>
              <a:stretch>
                <a:fillRect/>
              </a:stretch>
            </p:blipFill>
            <p:spPr bwMode="auto">
              <a:xfrm>
                <a:off x="6495854" y="2711574"/>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9" descr="Kpi ">
                <a:extLst>
                  <a:ext uri="{FF2B5EF4-FFF2-40B4-BE49-F238E27FC236}">
                    <a16:creationId xmlns:a16="http://schemas.microsoft.com/office/drawing/2014/main" id="{78CB7EF4-7D83-4E84-9DA3-E19176D43CF2}"/>
                  </a:ext>
                </a:extLst>
              </p:cNvPr>
              <p:cNvPicPr>
                <a:picLocks noChangeAspect="1" noChangeArrowheads="1"/>
              </p:cNvPicPr>
              <p:nvPr/>
            </p:nvPicPr>
            <p:blipFill>
              <a:blip r:embed="rId22" cstate="email">
                <a:alphaModFix amt="70000"/>
                <a:biLevel thresh="75000"/>
                <a:extLst>
                  <a:ext uri="{28A0092B-C50C-407E-A947-70E740481C1C}">
                    <a14:useLocalDpi xmlns:a14="http://schemas.microsoft.com/office/drawing/2010/main"/>
                  </a:ext>
                </a:extLst>
              </a:blip>
              <a:srcRect/>
              <a:stretch>
                <a:fillRect/>
              </a:stretch>
            </p:blipFill>
            <p:spPr bwMode="auto">
              <a:xfrm>
                <a:off x="9042120" y="2711574"/>
                <a:ext cx="312822" cy="31282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5" name="Group 54">
            <a:extLst>
              <a:ext uri="{FF2B5EF4-FFF2-40B4-BE49-F238E27FC236}">
                <a16:creationId xmlns:a16="http://schemas.microsoft.com/office/drawing/2014/main" id="{C767E6EF-083E-421D-A0AE-F3BEBD08A5E1}"/>
              </a:ext>
            </a:extLst>
          </p:cNvPr>
          <p:cNvGrpSpPr/>
          <p:nvPr/>
        </p:nvGrpSpPr>
        <p:grpSpPr>
          <a:xfrm>
            <a:off x="1246641" y="2913708"/>
            <a:ext cx="10495057" cy="1419109"/>
            <a:chOff x="1246642" y="3008714"/>
            <a:chExt cx="9914570" cy="1419109"/>
          </a:xfrm>
        </p:grpSpPr>
        <p:sp>
          <p:nvSpPr>
            <p:cNvPr id="56" name="Rectangle: Rounded Corners 55">
              <a:extLst>
                <a:ext uri="{FF2B5EF4-FFF2-40B4-BE49-F238E27FC236}">
                  <a16:creationId xmlns:a16="http://schemas.microsoft.com/office/drawing/2014/main" id="{E5976DCC-6A6B-47C9-8CC1-0B4295F98244}"/>
                </a:ext>
              </a:extLst>
            </p:cNvPr>
            <p:cNvSpPr/>
            <p:nvPr/>
          </p:nvSpPr>
          <p:spPr bwMode="auto">
            <a:xfrm>
              <a:off x="1246642" y="3008714"/>
              <a:ext cx="9914570" cy="1419109"/>
            </a:xfrm>
            <a:prstGeom prst="roundRect">
              <a:avLst>
                <a:gd name="adj" fmla="val 8541"/>
              </a:avLst>
            </a:prstGeom>
            <a:solidFill>
              <a:srgbClr val="E1E8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1453896" numCol="1" spcCol="0" rtlCol="0" fromWordArt="0" anchor="t"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20EAE4E5-FBD4-4567-9688-D5A85945A79C}"/>
                </a:ext>
              </a:extLst>
            </p:cNvPr>
            <p:cNvGrpSpPr/>
            <p:nvPr/>
          </p:nvGrpSpPr>
          <p:grpSpPr>
            <a:xfrm>
              <a:off x="1424219" y="3142405"/>
              <a:ext cx="9559416" cy="1151726"/>
              <a:chOff x="1424219" y="3345959"/>
              <a:chExt cx="9559416" cy="1151726"/>
            </a:xfrm>
          </p:grpSpPr>
          <p:sp>
            <p:nvSpPr>
              <p:cNvPr id="58" name="Rectangle: Rounded Corners 57">
                <a:extLst>
                  <a:ext uri="{FF2B5EF4-FFF2-40B4-BE49-F238E27FC236}">
                    <a16:creationId xmlns:a16="http://schemas.microsoft.com/office/drawing/2014/main" id="{EAB695AF-C511-435E-AD44-95DE47147E2A}"/>
                  </a:ext>
                </a:extLst>
              </p:cNvPr>
              <p:cNvSpPr/>
              <p:nvPr/>
            </p:nvSpPr>
            <p:spPr>
              <a:xfrm>
                <a:off x="1424219" y="3345959"/>
                <a:ext cx="2323078" cy="1151726"/>
              </a:xfrm>
              <a:prstGeom prst="roundRect">
                <a:avLst>
                  <a:gd name="adj" fmla="val 7234"/>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74295" tIns="0" rIns="0" bIns="37148" numCol="1" spcCol="0" rtlCol="0" fromWordArt="0" anchor="t" anchorCtr="0" forceAA="0" compatLnSpc="1">
                <a:prstTxWarp prst="textNoShape">
                  <a:avLst/>
                </a:prstTxWarp>
                <a:noAutofit/>
              </a:bodyPr>
              <a:lstStyle/>
              <a:p>
                <a:pPr algn="ctr"/>
                <a:r>
                  <a:rPr lang="en-US" sz="1200" b="1" dirty="0">
                    <a:solidFill>
                      <a:schemeClr val="tx1"/>
                    </a:solidFill>
                    <a:latin typeface="Calibri" panose="020F0502020204030204"/>
                  </a:rPr>
                  <a:t>Governance, Risk, Compliance</a:t>
                </a:r>
              </a:p>
              <a:p>
                <a:pPr marL="171450" indent="-171450">
                  <a:lnSpc>
                    <a:spcPts val="1200"/>
                  </a:lnSpc>
                  <a:buFont typeface="Wingdings" panose="05000000000000000000" pitchFamily="2" charset="2"/>
                  <a:buChar char="§"/>
                </a:pPr>
                <a:r>
                  <a:rPr lang="en-US" sz="1050" i="1" dirty="0">
                    <a:solidFill>
                      <a:srgbClr val="000000"/>
                    </a:solidFill>
                    <a:latin typeface="Calibri" panose="020F0502020204030204"/>
                  </a:rPr>
                  <a:t>Cybersecurity Risk Management</a:t>
                </a:r>
              </a:p>
              <a:p>
                <a:pPr marL="171450" indent="-171450">
                  <a:lnSpc>
                    <a:spcPts val="1200"/>
                  </a:lnSpc>
                  <a:buFont typeface="Wingdings" panose="05000000000000000000" pitchFamily="2" charset="2"/>
                  <a:buChar char="§"/>
                </a:pPr>
                <a:r>
                  <a:rPr lang="en-US" sz="1050" i="1" dirty="0">
                    <a:solidFill>
                      <a:srgbClr val="000000"/>
                    </a:solidFill>
                    <a:latin typeface="Calibri" panose="020F0502020204030204"/>
                  </a:rPr>
                  <a:t>Supply Chain and 3</a:t>
                </a:r>
                <a:r>
                  <a:rPr lang="en-US" sz="1050" i="1" baseline="30000" dirty="0">
                    <a:solidFill>
                      <a:srgbClr val="000000"/>
                    </a:solidFill>
                    <a:latin typeface="Calibri" panose="020F0502020204030204"/>
                  </a:rPr>
                  <a:t>rd</a:t>
                </a:r>
                <a:r>
                  <a:rPr lang="en-US" sz="1050" i="1" dirty="0">
                    <a:solidFill>
                      <a:srgbClr val="000000"/>
                    </a:solidFill>
                    <a:latin typeface="Calibri" panose="020F0502020204030204"/>
                  </a:rPr>
                  <a:t> Party Risk Mgmt.</a:t>
                </a:r>
              </a:p>
              <a:p>
                <a:pPr marL="171450" indent="-171450">
                  <a:lnSpc>
                    <a:spcPts val="1200"/>
                  </a:lnSpc>
                  <a:buFont typeface="Wingdings" panose="05000000000000000000" pitchFamily="2" charset="2"/>
                  <a:buChar char="§"/>
                </a:pPr>
                <a:r>
                  <a:rPr lang="en-US" sz="1050" i="1" dirty="0">
                    <a:solidFill>
                      <a:srgbClr val="000000"/>
                    </a:solidFill>
                    <a:latin typeface="Calibri" panose="020F0502020204030204"/>
                  </a:rPr>
                  <a:t>Audit and Compliance Management</a:t>
                </a:r>
              </a:p>
              <a:p>
                <a:pPr marL="171450" indent="-171450">
                  <a:lnSpc>
                    <a:spcPts val="1200"/>
                  </a:lnSpc>
                  <a:buFont typeface="Wingdings" panose="05000000000000000000" pitchFamily="2" charset="2"/>
                  <a:buChar char="§"/>
                </a:pPr>
                <a:r>
                  <a:rPr lang="en-US" sz="1050" i="1" dirty="0">
                    <a:solidFill>
                      <a:srgbClr val="000000"/>
                    </a:solidFill>
                    <a:latin typeface="Calibri" panose="020F0502020204030204"/>
                  </a:rPr>
                  <a:t>Policy, Standards &amp; Guidelines Mgmt.</a:t>
                </a:r>
              </a:p>
              <a:p>
                <a:pPr marL="171450" indent="-171450">
                  <a:lnSpc>
                    <a:spcPts val="1200"/>
                  </a:lnSpc>
                  <a:buFont typeface="Wingdings" panose="05000000000000000000" pitchFamily="2" charset="2"/>
                  <a:buChar char="§"/>
                </a:pPr>
                <a:r>
                  <a:rPr lang="en-US" sz="1050" i="1" dirty="0">
                    <a:solidFill>
                      <a:srgbClr val="000000"/>
                    </a:solidFill>
                    <a:latin typeface="Calibri" panose="020F0502020204030204"/>
                  </a:rPr>
                  <a:t>Awareness and Training</a:t>
                </a:r>
              </a:p>
            </p:txBody>
          </p:sp>
          <p:sp>
            <p:nvSpPr>
              <p:cNvPr id="59" name="Rectangle: Rounded Corners 58">
                <a:extLst>
                  <a:ext uri="{FF2B5EF4-FFF2-40B4-BE49-F238E27FC236}">
                    <a16:creationId xmlns:a16="http://schemas.microsoft.com/office/drawing/2014/main" id="{2FDEFE31-36B1-43E1-B570-BDE766ED1C54}"/>
                  </a:ext>
                </a:extLst>
              </p:cNvPr>
              <p:cNvSpPr/>
              <p:nvPr/>
            </p:nvSpPr>
            <p:spPr>
              <a:xfrm>
                <a:off x="3836332" y="3345959"/>
                <a:ext cx="2323078" cy="1151726"/>
              </a:xfrm>
              <a:prstGeom prst="roundRect">
                <a:avLst>
                  <a:gd name="adj" fmla="val 7234"/>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64008" tIns="0" rIns="0" bIns="37148" numCol="1" spcCol="0" rtlCol="0" fromWordArt="0" anchor="t" anchorCtr="0" forceAA="0" compatLnSpc="1">
                <a:prstTxWarp prst="textNoShape">
                  <a:avLst/>
                </a:prstTxWarp>
                <a:noAutofit/>
              </a:bodyPr>
              <a:lstStyle/>
              <a:p>
                <a:pPr marL="112713" marR="0" lvl="0" indent="0" algn="ctr" defTabSz="914400" rtl="0" eaLnBrk="1" fontAlgn="auto" latinLnBrk="0" hangingPunct="1">
                  <a:lnSpc>
                    <a:spcPct val="100000"/>
                  </a:lnSpc>
                  <a:spcBef>
                    <a:spcPts val="0"/>
                  </a:spcBef>
                  <a:buClrTx/>
                  <a:buSzTx/>
                  <a:buFontTx/>
                  <a:buNone/>
                  <a:tabLst/>
                  <a:defRPr/>
                </a:pPr>
                <a:r>
                  <a:rPr lang="en-US" sz="1200" b="1" dirty="0">
                    <a:latin typeface="Calibri" panose="020F0502020204030204"/>
                  </a:rPr>
                  <a:t>OT/IT Architecture &amp; Engineering</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Cybersecurity Architecture</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Data Protection Management</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Identity &amp; Access Management</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OT/ICS Security</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Cloud Security Management</a:t>
                </a:r>
              </a:p>
            </p:txBody>
          </p:sp>
          <p:sp>
            <p:nvSpPr>
              <p:cNvPr id="60" name="Rectangle: Rounded Corners 59">
                <a:extLst>
                  <a:ext uri="{FF2B5EF4-FFF2-40B4-BE49-F238E27FC236}">
                    <a16:creationId xmlns:a16="http://schemas.microsoft.com/office/drawing/2014/main" id="{F6E8A3B3-43D8-4DBB-B9CB-8DDE5B991878}"/>
                  </a:ext>
                </a:extLst>
              </p:cNvPr>
              <p:cNvSpPr/>
              <p:nvPr/>
            </p:nvSpPr>
            <p:spPr>
              <a:xfrm>
                <a:off x="6248445" y="3345959"/>
                <a:ext cx="2323078" cy="1151726"/>
              </a:xfrm>
              <a:prstGeom prst="roundRect">
                <a:avLst>
                  <a:gd name="adj" fmla="val 7234"/>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74295" tIns="0" rIns="0" bIns="37148" numCol="1" spcCol="0" rtlCol="0" fromWordArt="0" anchor="t" anchorCtr="0" forceAA="0" compatLnSpc="1">
                <a:prstTxWarp prst="textNoShape">
                  <a:avLst/>
                </a:prstTxWarp>
                <a:noAutofit/>
              </a:bodyPr>
              <a:lstStyle/>
              <a:p>
                <a:pPr marL="112713" algn="ctr">
                  <a:defRPr/>
                </a:pPr>
                <a:r>
                  <a:rPr lang="en-US" sz="1200" b="1" dirty="0">
                    <a:latin typeface="Calibri" panose="020F0502020204030204"/>
                  </a:rPr>
                  <a:t>Operations</a:t>
                </a:r>
              </a:p>
              <a:p>
                <a:pPr marL="171450" indent="-171450">
                  <a:lnSpc>
                    <a:spcPts val="1200"/>
                  </a:lnSpc>
                  <a:buFont typeface="Wingdings" panose="05000000000000000000" pitchFamily="2" charset="2"/>
                  <a:buChar char="§"/>
                  <a:defRPr/>
                </a:pPr>
                <a:r>
                  <a:rPr lang="en-US" sz="1050" i="1" dirty="0">
                    <a:solidFill>
                      <a:srgbClr val="000000"/>
                    </a:solidFill>
                    <a:latin typeface="Calibri" panose="020F0502020204030204"/>
                  </a:rPr>
                  <a:t>Threat Intelligence</a:t>
                </a:r>
              </a:p>
              <a:p>
                <a:pPr marL="171450" indent="-171450">
                  <a:lnSpc>
                    <a:spcPts val="1200"/>
                  </a:lnSpc>
                  <a:buFont typeface="Wingdings" panose="05000000000000000000" pitchFamily="2" charset="2"/>
                  <a:buChar char="§"/>
                  <a:defRPr/>
                </a:pPr>
                <a:r>
                  <a:rPr lang="en-US" sz="1050" i="1" dirty="0">
                    <a:latin typeface="Calibri" panose="020F0502020204030204"/>
                  </a:rPr>
                  <a:t>Incident Detection and Response</a:t>
                </a:r>
              </a:p>
              <a:p>
                <a:pPr marL="171450" indent="-171450">
                  <a:lnSpc>
                    <a:spcPts val="1200"/>
                  </a:lnSpc>
                  <a:buFont typeface="Wingdings" panose="05000000000000000000" pitchFamily="2" charset="2"/>
                  <a:buChar char="§"/>
                  <a:defRPr/>
                </a:pPr>
                <a:r>
                  <a:rPr lang="en-US" sz="1050" i="1" dirty="0">
                    <a:solidFill>
                      <a:srgbClr val="000000"/>
                    </a:solidFill>
                    <a:latin typeface="Calibri" panose="020F0502020204030204"/>
                  </a:rPr>
                  <a:t>Pen-testing &amp; Vulnerability Management</a:t>
                </a:r>
              </a:p>
              <a:p>
                <a:pPr marL="171450" indent="-171450">
                  <a:lnSpc>
                    <a:spcPts val="1200"/>
                  </a:lnSpc>
                  <a:buFont typeface="Wingdings" panose="05000000000000000000" pitchFamily="2" charset="2"/>
                  <a:buChar char="§"/>
                  <a:defRPr/>
                </a:pPr>
                <a:r>
                  <a:rPr lang="en-US" sz="1050" i="1" dirty="0">
                    <a:solidFill>
                      <a:srgbClr val="000000"/>
                    </a:solidFill>
                    <a:latin typeface="Calibri" panose="020F0502020204030204"/>
                  </a:rPr>
                  <a:t>Forensics &amp; Investigation</a:t>
                </a:r>
              </a:p>
            </p:txBody>
          </p:sp>
          <p:sp>
            <p:nvSpPr>
              <p:cNvPr id="61" name="Rectangle: Rounded Corners 60">
                <a:extLst>
                  <a:ext uri="{FF2B5EF4-FFF2-40B4-BE49-F238E27FC236}">
                    <a16:creationId xmlns:a16="http://schemas.microsoft.com/office/drawing/2014/main" id="{A5AE1790-7FB3-4278-8131-1805577C66EE}"/>
                  </a:ext>
                </a:extLst>
              </p:cNvPr>
              <p:cNvSpPr/>
              <p:nvPr/>
            </p:nvSpPr>
            <p:spPr>
              <a:xfrm>
                <a:off x="8660557" y="3345959"/>
                <a:ext cx="2323078" cy="1151726"/>
              </a:xfrm>
              <a:prstGeom prst="roundRect">
                <a:avLst>
                  <a:gd name="adj" fmla="val 7234"/>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74295" tIns="0" rIns="0" bIns="37148" numCol="1" spcCol="0" rtlCol="0" fromWordArt="0" anchor="t" anchorCtr="0" forceAA="0" compatLnSpc="1">
                <a:prstTxWarp prst="textNoShape">
                  <a:avLst/>
                </a:prstTxWarp>
                <a:noAutofit/>
              </a:bodyPr>
              <a:lstStyle/>
              <a:p>
                <a:pPr marL="112713" marR="0" lvl="0" indent="0" algn="ctr" fontAlgn="auto">
                  <a:lnSpc>
                    <a:spcPct val="100000"/>
                  </a:lnSpc>
                  <a:spcBef>
                    <a:spcPts val="0"/>
                  </a:spcBef>
                  <a:buClrTx/>
                  <a:buSzTx/>
                  <a:buFontTx/>
                  <a:buNone/>
                  <a:tabLst/>
                  <a:defRPr/>
                </a:pPr>
                <a:r>
                  <a:rPr lang="en-US" sz="1200" b="1" dirty="0">
                    <a:latin typeface="Calibri" panose="020F0502020204030204"/>
                  </a:rPr>
                  <a:t>Resilience</a:t>
                </a:r>
              </a:p>
              <a:p>
                <a:pPr marL="171450" marR="0" lvl="0" indent="-171450" fontAlgn="auto">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Business Continuity and DR</a:t>
                </a:r>
              </a:p>
              <a:p>
                <a:pPr marL="171450" marR="0" lvl="0" indent="-171450" fontAlgn="auto">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Exercise / Drill / Wargaming</a:t>
                </a:r>
              </a:p>
            </p:txBody>
          </p:sp>
          <p:pic>
            <p:nvPicPr>
              <p:cNvPr id="62" name="Picture 34" descr="Risk management ">
                <a:extLst>
                  <a:ext uri="{FF2B5EF4-FFF2-40B4-BE49-F238E27FC236}">
                    <a16:creationId xmlns:a16="http://schemas.microsoft.com/office/drawing/2014/main" id="{ABBD98C6-5FE3-4AD5-8A0A-898DB26FA740}"/>
                  </a:ext>
                </a:extLst>
              </p:cNvPr>
              <p:cNvPicPr>
                <a:picLocks noChangeAspect="1" noChangeArrowheads="1"/>
              </p:cNvPicPr>
              <p:nvPr/>
            </p:nvPicPr>
            <p:blipFill>
              <a:blip r:embed="rId23" cstate="email">
                <a:alphaModFix amt="70000"/>
                <a:biLevel thresh="75000"/>
                <a:extLst>
                  <a:ext uri="{28A0092B-C50C-407E-A947-70E740481C1C}">
                    <a14:useLocalDpi xmlns:a14="http://schemas.microsoft.com/office/drawing/2010/main"/>
                  </a:ext>
                </a:extLst>
              </a:blip>
              <a:srcRect/>
              <a:stretch>
                <a:fillRect/>
              </a:stretch>
            </p:blipFill>
            <p:spPr bwMode="auto">
              <a:xfrm>
                <a:off x="1463030" y="3367545"/>
                <a:ext cx="173646" cy="1736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6" descr="Blueprint ">
                <a:extLst>
                  <a:ext uri="{FF2B5EF4-FFF2-40B4-BE49-F238E27FC236}">
                    <a16:creationId xmlns:a16="http://schemas.microsoft.com/office/drawing/2014/main" id="{B8C9623C-512D-4B65-A165-AF760B346AB6}"/>
                  </a:ext>
                </a:extLst>
              </p:cNvPr>
              <p:cNvPicPr>
                <a:picLocks noChangeAspect="1" noChangeArrowheads="1"/>
              </p:cNvPicPr>
              <p:nvPr/>
            </p:nvPicPr>
            <p:blipFill>
              <a:blip r:embed="rId24" cstate="email">
                <a:alphaModFix amt="70000"/>
                <a:biLevel thresh="75000"/>
                <a:extLst>
                  <a:ext uri="{28A0092B-C50C-407E-A947-70E740481C1C}">
                    <a14:useLocalDpi xmlns:a14="http://schemas.microsoft.com/office/drawing/2010/main"/>
                  </a:ext>
                </a:extLst>
              </a:blip>
              <a:srcRect/>
              <a:stretch>
                <a:fillRect/>
              </a:stretch>
            </p:blipFill>
            <p:spPr bwMode="auto">
              <a:xfrm>
                <a:off x="3874945" y="3384055"/>
                <a:ext cx="133643" cy="13364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38" descr="Settings ">
                <a:extLst>
                  <a:ext uri="{FF2B5EF4-FFF2-40B4-BE49-F238E27FC236}">
                    <a16:creationId xmlns:a16="http://schemas.microsoft.com/office/drawing/2014/main" id="{1840AC0A-FECA-4008-8D81-579D0278FC6B}"/>
                  </a:ext>
                </a:extLst>
              </p:cNvPr>
              <p:cNvPicPr>
                <a:picLocks noChangeAspect="1" noChangeArrowheads="1"/>
              </p:cNvPicPr>
              <p:nvPr/>
            </p:nvPicPr>
            <p:blipFill>
              <a:blip r:embed="rId25" cstate="email">
                <a:alphaModFix amt="70000"/>
                <a:biLevel thresh="75000"/>
                <a:extLst>
                  <a:ext uri="{28A0092B-C50C-407E-A947-70E740481C1C}">
                    <a14:useLocalDpi xmlns:a14="http://schemas.microsoft.com/office/drawing/2010/main"/>
                  </a:ext>
                </a:extLst>
              </a:blip>
              <a:srcRect/>
              <a:stretch>
                <a:fillRect/>
              </a:stretch>
            </p:blipFill>
            <p:spPr bwMode="auto">
              <a:xfrm>
                <a:off x="6859749" y="3375534"/>
                <a:ext cx="171927" cy="1719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0" descr="Success ">
                <a:extLst>
                  <a:ext uri="{FF2B5EF4-FFF2-40B4-BE49-F238E27FC236}">
                    <a16:creationId xmlns:a16="http://schemas.microsoft.com/office/drawing/2014/main" id="{E40B406E-E395-45BF-A883-995913C499D6}"/>
                  </a:ext>
                </a:extLst>
              </p:cNvPr>
              <p:cNvPicPr>
                <a:picLocks noChangeAspect="1" noChangeArrowheads="1"/>
              </p:cNvPicPr>
              <p:nvPr/>
            </p:nvPicPr>
            <p:blipFill>
              <a:blip r:embed="rId26" cstate="email">
                <a:alphaModFix amt="70000"/>
                <a:biLevel thresh="75000"/>
                <a:extLst>
                  <a:ext uri="{28A0092B-C50C-407E-A947-70E740481C1C}">
                    <a14:useLocalDpi xmlns:a14="http://schemas.microsoft.com/office/drawing/2010/main"/>
                  </a:ext>
                </a:extLst>
              </a:blip>
              <a:srcRect/>
              <a:stretch>
                <a:fillRect/>
              </a:stretch>
            </p:blipFill>
            <p:spPr bwMode="auto">
              <a:xfrm>
                <a:off x="9317787" y="3362040"/>
                <a:ext cx="207704" cy="207704"/>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66" name="Object 65" hidden="1">
            <a:extLst>
              <a:ext uri="{FF2B5EF4-FFF2-40B4-BE49-F238E27FC236}">
                <a16:creationId xmlns:a16="http://schemas.microsoft.com/office/drawing/2014/main" id="{224E4189-B311-4EA5-A693-CD0C7A98B834}"/>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526" imgH="526" progId="TCLayout.ActiveDocument.1">
                  <p:embed/>
                </p:oleObj>
              </mc:Choice>
              <mc:Fallback>
                <p:oleObj name="think-cell Slide" r:id="rId27" imgW="526" imgH="526" progId="TCLayout.ActiveDocument.1">
                  <p:embed/>
                  <p:pic>
                    <p:nvPicPr>
                      <p:cNvPr id="66" name="Object 65" hidden="1">
                        <a:extLst>
                          <a:ext uri="{FF2B5EF4-FFF2-40B4-BE49-F238E27FC236}">
                            <a16:creationId xmlns:a16="http://schemas.microsoft.com/office/drawing/2014/main" id="{224E4189-B311-4EA5-A693-CD0C7A98B834}"/>
                          </a:ext>
                        </a:extLst>
                      </p:cNvPr>
                      <p:cNvPicPr/>
                      <p:nvPr/>
                    </p:nvPicPr>
                    <p:blipFill>
                      <a:blip r:embed="rId28"/>
                      <a:stretch>
                        <a:fillRect/>
                      </a:stretch>
                    </p:blipFill>
                    <p:spPr>
                      <a:xfrm>
                        <a:off x="1144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2E065A8-72A5-4B76-9DE8-320758A164B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sym typeface="Arial Narrow" panose="020B0606020202030204" pitchFamily="34" charset="0"/>
            </a:endParaRPr>
          </a:p>
        </p:txBody>
      </p:sp>
      <p:sp>
        <p:nvSpPr>
          <p:cNvPr id="67" name="Rectangle 66" hidden="1">
            <a:extLst>
              <a:ext uri="{FF2B5EF4-FFF2-40B4-BE49-F238E27FC236}">
                <a16:creationId xmlns:a16="http://schemas.microsoft.com/office/drawing/2014/main" id="{76DC6363-AC5C-4714-9B1B-25989A82EADC}"/>
              </a:ext>
            </a:extLst>
          </p:cNvPr>
          <p:cNvSpPr/>
          <p:nvPr>
            <p:custDataLst>
              <p:tags r:id="rId3"/>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sym typeface="Arial Narrow" panose="020B0606020202030204" pitchFamily="34" charset="0"/>
            </a:endParaRPr>
          </a:p>
        </p:txBody>
      </p:sp>
      <p:sp>
        <p:nvSpPr>
          <p:cNvPr id="2" name="Title 1">
            <a:extLst>
              <a:ext uri="{FF2B5EF4-FFF2-40B4-BE49-F238E27FC236}">
                <a16:creationId xmlns:a16="http://schemas.microsoft.com/office/drawing/2014/main" id="{BED3BEA1-C267-4DCB-914E-785AC4F27341}"/>
              </a:ext>
            </a:extLst>
          </p:cNvPr>
          <p:cNvSpPr>
            <a:spLocks noGrp="1"/>
          </p:cNvSpPr>
          <p:nvPr>
            <p:ph type="title"/>
          </p:nvPr>
        </p:nvSpPr>
        <p:spPr/>
        <p:txBody>
          <a:bodyPr vert="horz"/>
          <a:lstStyle/>
          <a:p>
            <a:r>
              <a:rPr lang="en-US" dirty="0"/>
              <a:t>We will leverage Booz Allen’s Cybersecurity Framework to develop the OXAGON Cybersecurity strategy and implementation roadmap</a:t>
            </a:r>
          </a:p>
        </p:txBody>
      </p:sp>
      <p:sp>
        <p:nvSpPr>
          <p:cNvPr id="5" name="Rectangle 4" hidden="1">
            <a:extLst>
              <a:ext uri="{FF2B5EF4-FFF2-40B4-BE49-F238E27FC236}">
                <a16:creationId xmlns:a16="http://schemas.microsoft.com/office/drawing/2014/main" id="{E059022D-1BE0-455A-84C6-BC0A8BAA03D1}"/>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endParaRPr>
          </a:p>
        </p:txBody>
      </p:sp>
      <p:sp>
        <p:nvSpPr>
          <p:cNvPr id="6" name="Rectangle 5" hidden="1">
            <a:extLst>
              <a:ext uri="{FF2B5EF4-FFF2-40B4-BE49-F238E27FC236}">
                <a16:creationId xmlns:a16="http://schemas.microsoft.com/office/drawing/2014/main" id="{8B2B9B86-4926-4A8D-88B0-6449B711A0C5}"/>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endParaRPr>
          </a:p>
        </p:txBody>
      </p:sp>
      <p:sp>
        <p:nvSpPr>
          <p:cNvPr id="81" name="TextBox 80">
            <a:extLst>
              <a:ext uri="{FF2B5EF4-FFF2-40B4-BE49-F238E27FC236}">
                <a16:creationId xmlns:a16="http://schemas.microsoft.com/office/drawing/2014/main" id="{D1230925-1260-4699-BAF4-DE4F3A09D7FD}"/>
              </a:ext>
            </a:extLst>
          </p:cNvPr>
          <p:cNvSpPr txBox="1"/>
          <p:nvPr/>
        </p:nvSpPr>
        <p:spPr>
          <a:xfrm>
            <a:off x="450301" y="1639669"/>
            <a:ext cx="826502" cy="646331"/>
          </a:xfrm>
          <a:prstGeom prst="rect">
            <a:avLst/>
          </a:prstGeom>
          <a:noFill/>
        </p:spPr>
        <p:txBody>
          <a:bodyPr wrap="square" rtlCol="0">
            <a:spAutoFit/>
          </a:bodyPr>
          <a:lstStyle/>
          <a:p>
            <a:pPr algn="ctr"/>
            <a:r>
              <a:rPr lang="en-US" sz="1200" b="1" dirty="0"/>
              <a:t>OXAGONBusiness</a:t>
            </a:r>
          </a:p>
          <a:p>
            <a:pPr algn="ctr"/>
            <a:r>
              <a:rPr lang="en-US" sz="1200" b="1" dirty="0"/>
              <a:t>Units</a:t>
            </a:r>
          </a:p>
        </p:txBody>
      </p:sp>
      <p:sp>
        <p:nvSpPr>
          <p:cNvPr id="82" name="TextBox 81">
            <a:extLst>
              <a:ext uri="{FF2B5EF4-FFF2-40B4-BE49-F238E27FC236}">
                <a16:creationId xmlns:a16="http://schemas.microsoft.com/office/drawing/2014/main" id="{F4A7F2F5-D09A-4E84-A58D-D846A5F62AD3}"/>
              </a:ext>
            </a:extLst>
          </p:cNvPr>
          <p:cNvSpPr txBox="1"/>
          <p:nvPr/>
        </p:nvSpPr>
        <p:spPr>
          <a:xfrm>
            <a:off x="450301" y="2314786"/>
            <a:ext cx="826502" cy="461665"/>
          </a:xfrm>
          <a:prstGeom prst="rect">
            <a:avLst/>
          </a:prstGeom>
          <a:noFill/>
        </p:spPr>
        <p:txBody>
          <a:bodyPr wrap="square" rtlCol="0">
            <a:spAutoFit/>
          </a:bodyPr>
          <a:lstStyle/>
          <a:p>
            <a:pPr algn="ctr"/>
            <a:r>
              <a:rPr lang="en-US" sz="1200" b="1" dirty="0"/>
              <a:t>Strategic Direction</a:t>
            </a:r>
          </a:p>
        </p:txBody>
      </p:sp>
      <p:sp>
        <p:nvSpPr>
          <p:cNvPr id="83" name="TextBox 82">
            <a:extLst>
              <a:ext uri="{FF2B5EF4-FFF2-40B4-BE49-F238E27FC236}">
                <a16:creationId xmlns:a16="http://schemas.microsoft.com/office/drawing/2014/main" id="{BD458FA0-FF79-4D1A-8DA8-8AF4D43D6824}"/>
              </a:ext>
            </a:extLst>
          </p:cNvPr>
          <p:cNvSpPr txBox="1"/>
          <p:nvPr/>
        </p:nvSpPr>
        <p:spPr>
          <a:xfrm>
            <a:off x="450301" y="3352800"/>
            <a:ext cx="826502" cy="461665"/>
          </a:xfrm>
          <a:prstGeom prst="rect">
            <a:avLst/>
          </a:prstGeom>
          <a:noFill/>
        </p:spPr>
        <p:txBody>
          <a:bodyPr wrap="square" rtlCol="0">
            <a:spAutoFit/>
          </a:bodyPr>
          <a:lstStyle/>
          <a:p>
            <a:pPr algn="ctr"/>
            <a:r>
              <a:rPr lang="en-US" sz="1200" b="1" dirty="0"/>
              <a:t>CS Services</a:t>
            </a:r>
          </a:p>
        </p:txBody>
      </p:sp>
      <p:sp>
        <p:nvSpPr>
          <p:cNvPr id="84" name="TextBox 83">
            <a:extLst>
              <a:ext uri="{FF2B5EF4-FFF2-40B4-BE49-F238E27FC236}">
                <a16:creationId xmlns:a16="http://schemas.microsoft.com/office/drawing/2014/main" id="{1ECDB5B1-8BFF-4488-A6E7-F3C4EEDFA965}"/>
              </a:ext>
            </a:extLst>
          </p:cNvPr>
          <p:cNvSpPr txBox="1"/>
          <p:nvPr/>
        </p:nvSpPr>
        <p:spPr>
          <a:xfrm>
            <a:off x="450301" y="4378018"/>
            <a:ext cx="826502" cy="646331"/>
          </a:xfrm>
          <a:prstGeom prst="rect">
            <a:avLst/>
          </a:prstGeom>
          <a:noFill/>
        </p:spPr>
        <p:txBody>
          <a:bodyPr wrap="square" rtlCol="0">
            <a:spAutoFit/>
          </a:bodyPr>
          <a:lstStyle/>
          <a:p>
            <a:pPr algn="ctr"/>
            <a:r>
              <a:rPr lang="en-US" sz="1200" b="1" dirty="0"/>
              <a:t>Service Delivery Model</a:t>
            </a:r>
          </a:p>
        </p:txBody>
      </p:sp>
      <p:sp>
        <p:nvSpPr>
          <p:cNvPr id="85" name="TextBox 84">
            <a:extLst>
              <a:ext uri="{FF2B5EF4-FFF2-40B4-BE49-F238E27FC236}">
                <a16:creationId xmlns:a16="http://schemas.microsoft.com/office/drawing/2014/main" id="{CA1E24A4-C937-4E3E-9A98-A9A261991FA4}"/>
              </a:ext>
            </a:extLst>
          </p:cNvPr>
          <p:cNvSpPr txBox="1"/>
          <p:nvPr/>
        </p:nvSpPr>
        <p:spPr>
          <a:xfrm>
            <a:off x="450301" y="5139047"/>
            <a:ext cx="826502" cy="461665"/>
          </a:xfrm>
          <a:prstGeom prst="rect">
            <a:avLst/>
          </a:prstGeom>
          <a:noFill/>
        </p:spPr>
        <p:txBody>
          <a:bodyPr wrap="square" rtlCol="0">
            <a:spAutoFit/>
          </a:bodyPr>
          <a:lstStyle/>
          <a:p>
            <a:pPr algn="ctr"/>
            <a:r>
              <a:rPr lang="en-US" sz="1200" b="1" dirty="0"/>
              <a:t>Operating Model</a:t>
            </a:r>
          </a:p>
        </p:txBody>
      </p:sp>
      <p:sp>
        <p:nvSpPr>
          <p:cNvPr id="87" name="TextBox 86">
            <a:extLst>
              <a:ext uri="{FF2B5EF4-FFF2-40B4-BE49-F238E27FC236}">
                <a16:creationId xmlns:a16="http://schemas.microsoft.com/office/drawing/2014/main" id="{CEA699E3-5A79-4A72-B5CA-7B64D9FE2E21}"/>
              </a:ext>
            </a:extLst>
          </p:cNvPr>
          <p:cNvSpPr txBox="1"/>
          <p:nvPr/>
        </p:nvSpPr>
        <p:spPr>
          <a:xfrm>
            <a:off x="485650" y="5900355"/>
            <a:ext cx="755805" cy="276999"/>
          </a:xfrm>
          <a:prstGeom prst="rect">
            <a:avLst/>
          </a:prstGeom>
          <a:noFill/>
        </p:spPr>
        <p:txBody>
          <a:bodyPr wrap="square" rtlCol="0">
            <a:spAutoFit/>
          </a:bodyPr>
          <a:lstStyle/>
          <a:p>
            <a:pPr algn="ctr"/>
            <a:r>
              <a:rPr lang="en-US" sz="1200" b="1" dirty="0"/>
              <a:t>Enablers</a:t>
            </a:r>
          </a:p>
        </p:txBody>
      </p:sp>
      <p:sp>
        <p:nvSpPr>
          <p:cNvPr id="89" name="Footer Placeholder 3">
            <a:extLst>
              <a:ext uri="{FF2B5EF4-FFF2-40B4-BE49-F238E27FC236}">
                <a16:creationId xmlns:a16="http://schemas.microsoft.com/office/drawing/2014/main" id="{4B2450A6-041C-4F58-A2A2-170FFFAB9938}"/>
              </a:ext>
            </a:extLst>
          </p:cNvPr>
          <p:cNvSpPr>
            <a:spLocks noGrp="1"/>
          </p:cNvSpPr>
          <p:nvPr>
            <p:ph type="ftr" sz="quarter" idx="3"/>
          </p:nvPr>
        </p:nvSpPr>
        <p:spPr>
          <a:xfrm>
            <a:off x="766562" y="6484951"/>
            <a:ext cx="6003202" cy="375315"/>
          </a:xfrm>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solidFill>
                  <a:srgbClr val="243646"/>
                </a:solidFill>
              </a:rPr>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grpSp>
        <p:nvGrpSpPr>
          <p:cNvPr id="3" name="Group 2">
            <a:extLst>
              <a:ext uri="{FF2B5EF4-FFF2-40B4-BE49-F238E27FC236}">
                <a16:creationId xmlns:a16="http://schemas.microsoft.com/office/drawing/2014/main" id="{E25C6283-F4DF-4E90-A7D8-54562C0B8B68}"/>
              </a:ext>
            </a:extLst>
          </p:cNvPr>
          <p:cNvGrpSpPr/>
          <p:nvPr/>
        </p:nvGrpSpPr>
        <p:grpSpPr>
          <a:xfrm>
            <a:off x="1413879" y="1735226"/>
            <a:ext cx="10215987" cy="391317"/>
            <a:chOff x="1413879" y="1742283"/>
            <a:chExt cx="10215987" cy="391317"/>
          </a:xfrm>
        </p:grpSpPr>
        <p:sp>
          <p:nvSpPr>
            <p:cNvPr id="101" name="Chevron 34">
              <a:extLst>
                <a:ext uri="{FF2B5EF4-FFF2-40B4-BE49-F238E27FC236}">
                  <a16:creationId xmlns:a16="http://schemas.microsoft.com/office/drawing/2014/main" id="{C457C9D9-4ABB-41AC-8575-F413DD0835B7}"/>
                </a:ext>
              </a:extLst>
            </p:cNvPr>
            <p:cNvSpPr/>
            <p:nvPr/>
          </p:nvSpPr>
          <p:spPr>
            <a:xfrm>
              <a:off x="1413879" y="1747442"/>
              <a:ext cx="1647666" cy="370681"/>
            </a:xfrm>
            <a:prstGeom prst="roundRect">
              <a:avLst/>
            </a:prstGeom>
            <a:solidFill>
              <a:schemeClr val="accent3">
                <a:alpha val="74000"/>
              </a:schemeClr>
            </a:solidFill>
            <a:ln w="3175" cap="flat" cmpd="sng" algn="ctr">
              <a:solidFill>
                <a:schemeClr val="bg1"/>
              </a:solidFill>
              <a:prstDash val="solid"/>
              <a:miter lim="800000"/>
            </a:ln>
            <a:effectLst>
              <a:outerShdw blurRad="50800" dist="38100" dir="2700000" algn="tl" rotWithShape="0">
                <a:prstClr val="black">
                  <a:alpha val="40000"/>
                </a:prstClr>
              </a:outerShdw>
            </a:effectLst>
          </p:spPr>
          <p:txBody>
            <a:bodyPr lIns="0" rIns="0" rtlCol="0" anchor="ctr" anchorCtr="0"/>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Calibri" panose="020F0502020204030204"/>
                  <a:ea typeface="+mn-ea"/>
                  <a:cs typeface="Arial Narrow"/>
                </a:rPr>
                <a:t>Supply Chain &amp; Logistics</a:t>
              </a:r>
            </a:p>
          </p:txBody>
        </p:sp>
        <p:sp>
          <p:nvSpPr>
            <p:cNvPr id="103" name="Chevron 34">
              <a:extLst>
                <a:ext uri="{FF2B5EF4-FFF2-40B4-BE49-F238E27FC236}">
                  <a16:creationId xmlns:a16="http://schemas.microsoft.com/office/drawing/2014/main" id="{57F9A1CB-D52B-469A-AAAC-C0EBCFC0066C}"/>
                </a:ext>
              </a:extLst>
            </p:cNvPr>
            <p:cNvSpPr/>
            <p:nvPr/>
          </p:nvSpPr>
          <p:spPr>
            <a:xfrm>
              <a:off x="5698039" y="1742283"/>
              <a:ext cx="1647666" cy="370681"/>
            </a:xfrm>
            <a:prstGeom prst="roundRect">
              <a:avLst/>
            </a:prstGeom>
            <a:solidFill>
              <a:schemeClr val="accent3">
                <a:alpha val="74000"/>
              </a:schemeClr>
            </a:solidFill>
            <a:ln w="3175" cap="flat" cmpd="sng" algn="ctr">
              <a:solidFill>
                <a:schemeClr val="bg1"/>
              </a:solidFill>
              <a:prstDash val="solid"/>
              <a:miter lim="800000"/>
            </a:ln>
            <a:effectLst>
              <a:outerShdw blurRad="50800" dist="38100" dir="2700000" algn="tl" rotWithShape="0">
                <a:prstClr val="black">
                  <a:alpha val="40000"/>
                </a:prstClr>
              </a:outerShdw>
            </a:effectLst>
          </p:spPr>
          <p:txBody>
            <a:bodyPr lIns="91440" rIns="91440" rtlCol="0" anchor="ctr" anchorCtr="0"/>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100" b="1" kern="0" dirty="0">
                  <a:solidFill>
                    <a:srgbClr val="FFFFFF"/>
                  </a:solidFill>
                  <a:latin typeface="Calibri" panose="020F0502020204030204"/>
                  <a:cs typeface="Arial Narrow"/>
                </a:rPr>
                <a:t>Clean Manufacturing</a:t>
              </a:r>
              <a:endParaRPr kumimoji="0" lang="en-US" sz="1100" b="1" i="0" u="none" strike="noStrike" kern="0" cap="none" spc="0" normalizeH="0" baseline="0" noProof="0" dirty="0">
                <a:ln>
                  <a:noFill/>
                </a:ln>
                <a:solidFill>
                  <a:srgbClr val="FFFFFF"/>
                </a:solidFill>
                <a:effectLst/>
                <a:uLnTx/>
                <a:uFillTx/>
                <a:latin typeface="Calibri" panose="020F0502020204030204"/>
                <a:ea typeface="+mn-ea"/>
                <a:cs typeface="Arial Narrow"/>
              </a:endParaRPr>
            </a:p>
          </p:txBody>
        </p:sp>
        <p:sp>
          <p:nvSpPr>
            <p:cNvPr id="102" name="Chevron 34">
              <a:extLst>
                <a:ext uri="{FF2B5EF4-FFF2-40B4-BE49-F238E27FC236}">
                  <a16:creationId xmlns:a16="http://schemas.microsoft.com/office/drawing/2014/main" id="{4C38AA88-1B70-40A1-A5A5-1069C1159B13}"/>
                </a:ext>
              </a:extLst>
            </p:cNvPr>
            <p:cNvSpPr/>
            <p:nvPr/>
          </p:nvSpPr>
          <p:spPr>
            <a:xfrm>
              <a:off x="7840119" y="1757760"/>
              <a:ext cx="1647666" cy="370681"/>
            </a:xfrm>
            <a:prstGeom prst="roundRect">
              <a:avLst/>
            </a:prstGeom>
            <a:solidFill>
              <a:schemeClr val="accent3">
                <a:alpha val="74000"/>
              </a:schemeClr>
            </a:solidFill>
            <a:ln w="3175" cap="flat" cmpd="sng" algn="ctr">
              <a:solidFill>
                <a:schemeClr val="bg1"/>
              </a:solidFill>
              <a:prstDash val="solid"/>
              <a:miter lim="800000"/>
            </a:ln>
            <a:effectLst>
              <a:outerShdw blurRad="50800" dist="38100" dir="2700000" algn="tl" rotWithShape="0">
                <a:prstClr val="black">
                  <a:alpha val="40000"/>
                </a:prstClr>
              </a:outerShdw>
            </a:effectLst>
          </p:spPr>
          <p:txBody>
            <a:bodyPr lIns="0" rIns="0" rtlCol="0" anchor="ctr" anchorCtr="0"/>
            <a:lstStyle/>
            <a:p>
              <a:pPr algn="ctr">
                <a:lnSpc>
                  <a:spcPts val="1500"/>
                </a:lnSpc>
              </a:pPr>
              <a:r>
                <a:rPr lang="en-US" sz="1100" b="1" kern="0" dirty="0">
                  <a:solidFill>
                    <a:srgbClr val="FFFFFF"/>
                  </a:solidFill>
                  <a:latin typeface="Calibri" panose="020F0502020204030204"/>
                </a:rPr>
                <a:t>OXAGON Village</a:t>
              </a:r>
            </a:p>
          </p:txBody>
        </p:sp>
        <p:sp>
          <p:nvSpPr>
            <p:cNvPr id="110" name="Chevron 34">
              <a:extLst>
                <a:ext uri="{FF2B5EF4-FFF2-40B4-BE49-F238E27FC236}">
                  <a16:creationId xmlns:a16="http://schemas.microsoft.com/office/drawing/2014/main" id="{12B66344-C1AF-408B-AA40-6CCE3409340B}"/>
                </a:ext>
              </a:extLst>
            </p:cNvPr>
            <p:cNvSpPr/>
            <p:nvPr/>
          </p:nvSpPr>
          <p:spPr>
            <a:xfrm>
              <a:off x="3555959" y="1752601"/>
              <a:ext cx="1647666" cy="370681"/>
            </a:xfrm>
            <a:prstGeom prst="roundRect">
              <a:avLst/>
            </a:prstGeom>
            <a:solidFill>
              <a:schemeClr val="accent3">
                <a:alpha val="74000"/>
              </a:schemeClr>
            </a:solidFill>
            <a:ln w="3175" cap="flat" cmpd="sng" algn="ctr">
              <a:solidFill>
                <a:schemeClr val="bg1"/>
              </a:solidFill>
              <a:prstDash val="solid"/>
              <a:miter lim="800000"/>
            </a:ln>
            <a:effectLst>
              <a:outerShdw blurRad="50800" dist="38100" dir="2700000" algn="tl" rotWithShape="0">
                <a:prstClr val="black">
                  <a:alpha val="40000"/>
                </a:prstClr>
              </a:outerShdw>
            </a:effectLst>
          </p:spPr>
          <p:txBody>
            <a:bodyPr lIns="0" rIns="0" rtlCol="0" anchor="ctr" anchorCtr="0"/>
            <a:lstStyle/>
            <a:p>
              <a:pPr algn="ctr">
                <a:lnSpc>
                  <a:spcPts val="1500"/>
                </a:lnSpc>
              </a:pPr>
              <a:r>
                <a:rPr lang="en-US" sz="1100" b="1" kern="0" dirty="0">
                  <a:solidFill>
                    <a:srgbClr val="FFFFFF"/>
                  </a:solidFill>
                  <a:latin typeface="Calibri" panose="020F0502020204030204"/>
                </a:rPr>
                <a:t>Maritime &amp; Port</a:t>
              </a:r>
            </a:p>
          </p:txBody>
        </p:sp>
        <p:sp>
          <p:nvSpPr>
            <p:cNvPr id="95" name="Chevron 34">
              <a:extLst>
                <a:ext uri="{FF2B5EF4-FFF2-40B4-BE49-F238E27FC236}">
                  <a16:creationId xmlns:a16="http://schemas.microsoft.com/office/drawing/2014/main" id="{2CCCF5ED-A60D-4DC5-8074-76D0A0967DE2}"/>
                </a:ext>
              </a:extLst>
            </p:cNvPr>
            <p:cNvSpPr/>
            <p:nvPr/>
          </p:nvSpPr>
          <p:spPr>
            <a:xfrm>
              <a:off x="9982200" y="1762919"/>
              <a:ext cx="1647666" cy="370681"/>
            </a:xfrm>
            <a:prstGeom prst="roundRect">
              <a:avLst/>
            </a:prstGeom>
            <a:solidFill>
              <a:schemeClr val="accent3">
                <a:alpha val="74000"/>
              </a:schemeClr>
            </a:solidFill>
            <a:ln w="3175" cap="flat" cmpd="sng" algn="ctr">
              <a:solidFill>
                <a:schemeClr val="bg1"/>
              </a:solidFill>
              <a:prstDash val="solid"/>
              <a:miter lim="800000"/>
            </a:ln>
            <a:effectLst>
              <a:outerShdw blurRad="50800" dist="38100" dir="2700000" algn="tl" rotWithShape="0">
                <a:prstClr val="black">
                  <a:alpha val="40000"/>
                </a:prstClr>
              </a:outerShdw>
            </a:effectLst>
          </p:spPr>
          <p:txBody>
            <a:bodyPr lIns="0" rIns="0" rtlCol="0" anchor="ctr" anchorCtr="0"/>
            <a:lstStyle/>
            <a:p>
              <a:pPr algn="ctr">
                <a:lnSpc>
                  <a:spcPts val="1500"/>
                </a:lnSpc>
              </a:pPr>
              <a:r>
                <a:rPr lang="en-US" sz="1100" b="1" i="1" kern="0" dirty="0">
                  <a:solidFill>
                    <a:srgbClr val="FFFFFF"/>
                  </a:solidFill>
                  <a:latin typeface="Calibri" panose="020F0502020204030204"/>
                </a:rPr>
                <a:t>Others</a:t>
              </a:r>
              <a:r>
                <a:rPr lang="en-US" sz="1100" b="1" i="1" kern="0" baseline="30000" dirty="0">
                  <a:solidFill>
                    <a:srgbClr val="FFFFFF"/>
                  </a:solidFill>
                  <a:latin typeface="Calibri" panose="020F0502020204030204"/>
                </a:rPr>
                <a:t>1</a:t>
              </a:r>
              <a:endParaRPr lang="en-US" sz="1100" b="1" i="1" kern="0" dirty="0">
                <a:solidFill>
                  <a:srgbClr val="FFFFFF"/>
                </a:solidFill>
                <a:latin typeface="Calibri" panose="020F0502020204030204"/>
              </a:endParaRPr>
            </a:p>
          </p:txBody>
        </p:sp>
      </p:grpSp>
      <p:sp>
        <p:nvSpPr>
          <p:cNvPr id="104" name="Text Placeholder 23">
            <a:extLst>
              <a:ext uri="{FF2B5EF4-FFF2-40B4-BE49-F238E27FC236}">
                <a16:creationId xmlns:a16="http://schemas.microsoft.com/office/drawing/2014/main" id="{D6B0E158-D104-4C80-B79D-F0A50FE6BFE0}"/>
              </a:ext>
            </a:extLst>
          </p:cNvPr>
          <p:cNvSpPr>
            <a:spLocks noGrp="1"/>
          </p:cNvSpPr>
          <p:nvPr>
            <p:ph type="body" sz="quarter" idx="11"/>
          </p:nvPr>
        </p:nvSpPr>
        <p:spPr>
          <a:xfrm>
            <a:off x="4787572" y="1112624"/>
            <a:ext cx="2616870" cy="215444"/>
          </a:xfrm>
        </p:spPr>
        <p:txBody>
          <a:bodyPr/>
          <a:lstStyle/>
          <a:p>
            <a:r>
              <a:rPr lang="en-US" dirty="0"/>
              <a:t>OXAGON Cybersecurity Framework</a:t>
            </a:r>
          </a:p>
        </p:txBody>
      </p:sp>
      <p:sp>
        <p:nvSpPr>
          <p:cNvPr id="91" name="Footer Placeholder 2">
            <a:extLst>
              <a:ext uri="{FF2B5EF4-FFF2-40B4-BE49-F238E27FC236}">
                <a16:creationId xmlns:a16="http://schemas.microsoft.com/office/drawing/2014/main" id="{B2FF2E7A-1E0F-4CB8-945D-4D5E1BDD5C78}"/>
              </a:ext>
            </a:extLst>
          </p:cNvPr>
          <p:cNvSpPr txBox="1">
            <a:spLocks/>
          </p:cNvSpPr>
          <p:nvPr/>
        </p:nvSpPr>
        <p:spPr>
          <a:xfrm>
            <a:off x="762000" y="6332551"/>
            <a:ext cx="10277879" cy="21185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1) Water, Energy, Communication, Residential &amp; Recreational Areas, R&amp;D, Agriculture</a:t>
            </a:r>
          </a:p>
        </p:txBody>
      </p:sp>
    </p:spTree>
    <p:extLst>
      <p:ext uri="{BB962C8B-B14F-4D97-AF65-F5344CB8AC3E}">
        <p14:creationId xmlns:p14="http://schemas.microsoft.com/office/powerpoint/2010/main" val="37663543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9C39E60-BD83-4FB1-BD0F-031BF2C0E2CE}"/>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89C39E60-BD83-4FB1-BD0F-031BF2C0E2CE}"/>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C1BDB73-E0E2-4CD1-8CE1-8F61C233B138}"/>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panose="02000303000000000000" pitchFamily="2" charset="0"/>
              <a:ea typeface="+mn-ea"/>
              <a:cs typeface="+mn-cs"/>
              <a:sym typeface="Oswald" panose="02000303000000000000" pitchFamily="2" charset="0"/>
            </a:endParaRPr>
          </a:p>
        </p:txBody>
      </p:sp>
      <p:sp>
        <p:nvSpPr>
          <p:cNvPr id="2" name="Title 1">
            <a:extLst>
              <a:ext uri="{FF2B5EF4-FFF2-40B4-BE49-F238E27FC236}">
                <a16:creationId xmlns:a16="http://schemas.microsoft.com/office/drawing/2014/main" id="{DB98F454-7FD1-4769-81F8-7D6511D0AE4D}"/>
              </a:ext>
            </a:extLst>
          </p:cNvPr>
          <p:cNvSpPr>
            <a:spLocks noGrp="1"/>
          </p:cNvSpPr>
          <p:nvPr>
            <p:ph type="title"/>
          </p:nvPr>
        </p:nvSpPr>
        <p:spPr/>
        <p:txBody>
          <a:bodyPr vert="horz"/>
          <a:lstStyle/>
          <a:p>
            <a:pPr>
              <a:spcAft>
                <a:spcPts val="300"/>
              </a:spcAft>
              <a:defRPr/>
            </a:pPr>
            <a:r>
              <a:rPr lang="en-US" dirty="0">
                <a:solidFill>
                  <a:srgbClr val="000000"/>
                </a:solidFill>
              </a:rPr>
              <a:t>We will align with OXAGON stakeholders</a:t>
            </a:r>
            <a:r>
              <a:rPr lang="en-US" sz="2400" dirty="0">
                <a:solidFill>
                  <a:schemeClr val="tx1"/>
                </a:solidFill>
              </a:rPr>
              <a:t> on design guidelines to guide the development of the CSMS frameworks</a:t>
            </a:r>
            <a:endParaRPr lang="en-US" dirty="0">
              <a:solidFill>
                <a:srgbClr val="000000"/>
              </a:solidFill>
            </a:endParaRPr>
          </a:p>
        </p:txBody>
      </p:sp>
      <p:sp>
        <p:nvSpPr>
          <p:cNvPr id="24" name="Text Placeholder 23">
            <a:extLst>
              <a:ext uri="{FF2B5EF4-FFF2-40B4-BE49-F238E27FC236}">
                <a16:creationId xmlns:a16="http://schemas.microsoft.com/office/drawing/2014/main" id="{309A2B5B-0095-5445-B027-B224B1CFED20}"/>
              </a:ext>
            </a:extLst>
          </p:cNvPr>
          <p:cNvSpPr>
            <a:spLocks noGrp="1"/>
          </p:cNvSpPr>
          <p:nvPr>
            <p:ph type="body" sz="quarter" idx="11"/>
          </p:nvPr>
        </p:nvSpPr>
        <p:spPr>
          <a:xfrm>
            <a:off x="4722937" y="1112624"/>
            <a:ext cx="2746137" cy="215444"/>
          </a:xfrm>
        </p:spPr>
        <p:txBody>
          <a:bodyPr/>
          <a:lstStyle/>
          <a:p>
            <a:r>
              <a:rPr lang="en-US" dirty="0"/>
              <a:t>CSMS Frameworks Design Guidelines</a:t>
            </a:r>
          </a:p>
        </p:txBody>
      </p:sp>
      <p:sp>
        <p:nvSpPr>
          <p:cNvPr id="40" name="Rectangle: Rounded Corners 39">
            <a:extLst>
              <a:ext uri="{FF2B5EF4-FFF2-40B4-BE49-F238E27FC236}">
                <a16:creationId xmlns:a16="http://schemas.microsoft.com/office/drawing/2014/main" id="{2E7F3C54-9323-47F4-B61F-3837909C661E}"/>
              </a:ext>
            </a:extLst>
          </p:cNvPr>
          <p:cNvSpPr/>
          <p:nvPr/>
        </p:nvSpPr>
        <p:spPr>
          <a:xfrm>
            <a:off x="792554" y="1405142"/>
            <a:ext cx="2140327" cy="4821008"/>
          </a:xfrm>
          <a:prstGeom prst="roundRect">
            <a:avLst>
              <a:gd name="adj" fmla="val 7066"/>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Inputs</a:t>
            </a:r>
          </a:p>
        </p:txBody>
      </p:sp>
      <p:cxnSp>
        <p:nvCxnSpPr>
          <p:cNvPr id="47" name="Straight Connector 46">
            <a:extLst>
              <a:ext uri="{FF2B5EF4-FFF2-40B4-BE49-F238E27FC236}">
                <a16:creationId xmlns:a16="http://schemas.microsoft.com/office/drawing/2014/main" id="{236A758C-A610-410E-9BE6-62B5B88E032E}"/>
              </a:ext>
            </a:extLst>
          </p:cNvPr>
          <p:cNvCxnSpPr>
            <a:cxnSpLocks/>
          </p:cNvCxnSpPr>
          <p:nvPr/>
        </p:nvCxnSpPr>
        <p:spPr>
          <a:xfrm rot="16200000">
            <a:off x="970908" y="3841036"/>
            <a:ext cx="4452258"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EA05699B-3A42-40EF-A5BF-DCBF672DEB53}"/>
              </a:ext>
            </a:extLst>
          </p:cNvPr>
          <p:cNvGrpSpPr>
            <a:grpSpLocks noChangeAspect="1"/>
          </p:cNvGrpSpPr>
          <p:nvPr/>
        </p:nvGrpSpPr>
        <p:grpSpPr>
          <a:xfrm>
            <a:off x="3038429" y="3711804"/>
            <a:ext cx="317217" cy="284116"/>
            <a:chOff x="5414580" y="2515902"/>
            <a:chExt cx="228600" cy="228600"/>
          </a:xfrm>
        </p:grpSpPr>
        <p:sp>
          <p:nvSpPr>
            <p:cNvPr id="49" name="Oval 48">
              <a:extLst>
                <a:ext uri="{FF2B5EF4-FFF2-40B4-BE49-F238E27FC236}">
                  <a16:creationId xmlns:a16="http://schemas.microsoft.com/office/drawing/2014/main" id="{C8124D2B-B20C-427F-BA26-0F332F615247}"/>
                </a:ext>
              </a:extLst>
            </p:cNvPr>
            <p:cNvSpPr/>
            <p:nvPr/>
          </p:nvSpPr>
          <p:spPr>
            <a:xfrm rot="16200000">
              <a:off x="5414580" y="2515902"/>
              <a:ext cx="228600" cy="228600"/>
            </a:xfrm>
            <a:prstGeom prst="ellipse">
              <a:avLst/>
            </a:prstGeom>
            <a:solidFill>
              <a:schemeClr val="bg1"/>
            </a:solidFill>
            <a:ln w="9525"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89620" tIns="44810" rIns="89620" bIns="44810" numCol="1" spcCol="0" rtlCol="0" fromWordArt="0" anchor="ctr" anchorCtr="0" forceAA="0" compatLnSpc="1">
              <a:prstTxWarp prst="textNoShape">
                <a:avLst/>
              </a:prstTxWarp>
              <a:noAutofit/>
            </a:bodyPr>
            <a:lstStyle/>
            <a:p>
              <a:pPr marL="0" marR="0" lvl="0" indent="0" algn="ctr" defTabSz="89620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Calibri" panose="020F0502020204030204"/>
                <a:ea typeface="+mn-ea"/>
                <a:cs typeface="Segoe UI" panose="020B0502040204020203" pitchFamily="34" charset="0"/>
              </a:endParaRPr>
            </a:p>
          </p:txBody>
        </p:sp>
        <p:sp>
          <p:nvSpPr>
            <p:cNvPr id="50" name="Chevron 89">
              <a:extLst>
                <a:ext uri="{FF2B5EF4-FFF2-40B4-BE49-F238E27FC236}">
                  <a16:creationId xmlns:a16="http://schemas.microsoft.com/office/drawing/2014/main" id="{E3427061-0574-4F5D-ACE1-C29100B33546}"/>
                </a:ext>
              </a:extLst>
            </p:cNvPr>
            <p:cNvSpPr/>
            <p:nvPr/>
          </p:nvSpPr>
          <p:spPr>
            <a:xfrm>
              <a:off x="5499048" y="2562703"/>
              <a:ext cx="103331" cy="135011"/>
            </a:xfrm>
            <a:prstGeom prst="chevron">
              <a:avLst>
                <a:gd name="adj" fmla="val 43126"/>
              </a:avLst>
            </a:prstGeom>
            <a:solidFill>
              <a:schemeClr val="tx2">
                <a:lumMod val="60000"/>
                <a:lumOff val="40000"/>
              </a:schemeClr>
            </a:solidFill>
            <a:ln w="9525" cap="flat" cmpd="sng" algn="ctr">
              <a:noFill/>
              <a:prstDash val="solid"/>
              <a:miter lim="800000"/>
            </a:ln>
            <a:effectLst/>
          </p:spPr>
          <p:txBody>
            <a:bodyPr rot="0" spcFirstLastPara="0" vertOverflow="overflow" horzOverflow="overflow" vert="horz" wrap="square" lIns="89620" tIns="44810" rIns="89620" bIns="44810" numCol="1" spcCol="0" rtlCol="0" fromWordArt="0" anchor="ctr" anchorCtr="0" forceAA="0" compatLnSpc="1">
              <a:prstTxWarp prst="textNoShape">
                <a:avLst/>
              </a:prstTxWarp>
              <a:noAutofit/>
            </a:bodyPr>
            <a:lstStyle/>
            <a:p>
              <a:pPr marL="0" marR="0" lvl="0" indent="0" algn="ctr" defTabSz="89620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Calibri" panose="020F0502020204030204"/>
                <a:ea typeface="+mn-ea"/>
                <a:cs typeface="Segoe UI" panose="020B0502040204020203" pitchFamily="34" charset="0"/>
              </a:endParaRPr>
            </a:p>
          </p:txBody>
        </p:sp>
        <p:sp>
          <p:nvSpPr>
            <p:cNvPr id="51" name="Chevron 90">
              <a:extLst>
                <a:ext uri="{FF2B5EF4-FFF2-40B4-BE49-F238E27FC236}">
                  <a16:creationId xmlns:a16="http://schemas.microsoft.com/office/drawing/2014/main" id="{34041A1A-0100-4535-9ECF-32C0BC742DFE}"/>
                </a:ext>
              </a:extLst>
            </p:cNvPr>
            <p:cNvSpPr/>
            <p:nvPr/>
          </p:nvSpPr>
          <p:spPr>
            <a:xfrm>
              <a:off x="5455372" y="2580362"/>
              <a:ext cx="76303" cy="99697"/>
            </a:xfrm>
            <a:prstGeom prst="chevron">
              <a:avLst>
                <a:gd name="adj" fmla="val 43126"/>
              </a:avLst>
            </a:prstGeom>
            <a:solidFill>
              <a:schemeClr val="tx2">
                <a:lumMod val="50000"/>
              </a:schemeClr>
            </a:solidFill>
            <a:ln w="9525" cap="flat" cmpd="sng" algn="ctr">
              <a:noFill/>
              <a:prstDash val="solid"/>
              <a:miter lim="800000"/>
            </a:ln>
            <a:effectLst/>
          </p:spPr>
          <p:txBody>
            <a:bodyPr rot="0" spcFirstLastPara="0" vertOverflow="overflow" horzOverflow="overflow" vert="horz" wrap="square" lIns="89620" tIns="44810" rIns="89620" bIns="44810" numCol="1" spcCol="0" rtlCol="0" fromWordArt="0" anchor="ctr" anchorCtr="0" forceAA="0" compatLnSpc="1">
              <a:prstTxWarp prst="textNoShape">
                <a:avLst/>
              </a:prstTxWarp>
              <a:noAutofit/>
            </a:bodyPr>
            <a:lstStyle/>
            <a:p>
              <a:pPr marL="0" marR="0" lvl="0" indent="0" algn="ctr" defTabSz="896203"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000000"/>
                </a:solidFill>
                <a:effectLst/>
                <a:uLnTx/>
                <a:uFillTx/>
                <a:latin typeface="Calibri" panose="020F0502020204030204"/>
                <a:ea typeface="+mn-ea"/>
                <a:cs typeface="Segoe UI" panose="020B0502040204020203" pitchFamily="34" charset="0"/>
              </a:endParaRPr>
            </a:p>
          </p:txBody>
        </p:sp>
      </p:grpSp>
      <p:sp>
        <p:nvSpPr>
          <p:cNvPr id="39" name="Text Placeholder 4">
            <a:extLst>
              <a:ext uri="{FF2B5EF4-FFF2-40B4-BE49-F238E27FC236}">
                <a16:creationId xmlns:a16="http://schemas.microsoft.com/office/drawing/2014/main" id="{8A551AC2-1C11-5144-8FB1-1F7D9163E4B7}"/>
              </a:ext>
            </a:extLst>
          </p:cNvPr>
          <p:cNvSpPr txBox="1">
            <a:spLocks/>
          </p:cNvSpPr>
          <p:nvPr/>
        </p:nvSpPr>
        <p:spPr>
          <a:xfrm>
            <a:off x="7687650" y="1510620"/>
            <a:ext cx="1384898" cy="194244"/>
          </a:xfrm>
          <a:prstGeom prst="rect">
            <a:avLst/>
          </a:prstGeom>
        </p:spPr>
        <p:txBody>
          <a:bodyPr vert="horz" wrap="non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Calibri" panose="020F0502020204030204" pitchFamily="34" charset="0"/>
                <a:ea typeface="+mn-ea"/>
                <a:cs typeface="Arial" panose="020B0604020202020204" pitchFamily="34" charset="0"/>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Arial" panose="020B0604020202020204" pitchFamily="34" charset="0"/>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Arial" panose="020B0604020202020204" pitchFamily="34"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Arial" panose="020B0604020202020204" pitchFamily="34"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Design Guidelines</a:t>
            </a:r>
          </a:p>
        </p:txBody>
      </p:sp>
      <p:sp>
        <p:nvSpPr>
          <p:cNvPr id="36" name="Text Placeholder 4">
            <a:extLst>
              <a:ext uri="{FF2B5EF4-FFF2-40B4-BE49-F238E27FC236}">
                <a16:creationId xmlns:a16="http://schemas.microsoft.com/office/drawing/2014/main" id="{7FC62FE4-25F2-0B44-96D5-6C65A6DF5B6E}"/>
              </a:ext>
            </a:extLst>
          </p:cNvPr>
          <p:cNvSpPr txBox="1">
            <a:spLocks/>
          </p:cNvSpPr>
          <p:nvPr/>
        </p:nvSpPr>
        <p:spPr>
          <a:xfrm>
            <a:off x="3625774" y="1383268"/>
            <a:ext cx="1427183" cy="369332"/>
          </a:xfrm>
          <a:prstGeom prst="rect">
            <a:avLst/>
          </a:prstGeom>
        </p:spPr>
        <p:txBody>
          <a:bodyPr vert="horz" wrap="non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Calibri" panose="020F0502020204030204" pitchFamily="34" charset="0"/>
                <a:ea typeface="+mn-ea"/>
                <a:cs typeface="Arial" panose="020B0604020202020204" pitchFamily="34" charset="0"/>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Arial" panose="020B0604020202020204" pitchFamily="34" charset="0"/>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Arial" panose="020B0604020202020204" pitchFamily="34"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Arial" panose="020B0604020202020204" pitchFamily="34"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CSMS Frameworks</a:t>
            </a:r>
          </a:p>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Key Components</a:t>
            </a:r>
          </a:p>
        </p:txBody>
      </p:sp>
      <p:sp>
        <p:nvSpPr>
          <p:cNvPr id="65" name="Rectangle 64">
            <a:extLst>
              <a:ext uri="{FF2B5EF4-FFF2-40B4-BE49-F238E27FC236}">
                <a16:creationId xmlns:a16="http://schemas.microsoft.com/office/drawing/2014/main" id="{9477D640-65EC-44D3-8748-C187CD624649}"/>
              </a:ext>
            </a:extLst>
          </p:cNvPr>
          <p:cNvSpPr/>
          <p:nvPr/>
        </p:nvSpPr>
        <p:spPr>
          <a:xfrm>
            <a:off x="3514254" y="1794472"/>
            <a:ext cx="1650216" cy="1356144"/>
          </a:xfrm>
          <a:prstGeom prst="rect">
            <a:avLst/>
          </a:prstGeom>
          <a:solidFill>
            <a:srgbClr val="5D7D9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CSMS Controls Framework</a:t>
            </a:r>
            <a:r>
              <a:rPr kumimoji="0" lang="en-US" sz="1200" b="1" i="0" u="none" strike="noStrike" kern="1200" cap="none" spc="0" normalizeH="0" baseline="30000" noProof="0" dirty="0">
                <a:ln>
                  <a:noFill/>
                </a:ln>
                <a:solidFill>
                  <a:srgbClr val="FFFFFF"/>
                </a:solidFill>
                <a:effectLst/>
                <a:uLnTx/>
                <a:uFillTx/>
                <a:latin typeface="Calibri" panose="020F0502020204030204"/>
                <a:ea typeface="+mn-ea"/>
                <a:cs typeface="+mn-cs"/>
              </a:rPr>
              <a:t>1</a:t>
            </a:r>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964E9C55-9A8F-444B-925F-051C28C80BAF}"/>
              </a:ext>
            </a:extLst>
          </p:cNvPr>
          <p:cNvSpPr/>
          <p:nvPr/>
        </p:nvSpPr>
        <p:spPr>
          <a:xfrm>
            <a:off x="3514254" y="3263153"/>
            <a:ext cx="1650216" cy="1356144"/>
          </a:xfrm>
          <a:prstGeom prst="rect">
            <a:avLst/>
          </a:prstGeom>
          <a:solidFill>
            <a:srgbClr val="DEE5E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Core Processes</a:t>
            </a:r>
          </a:p>
        </p:txBody>
      </p:sp>
      <p:sp>
        <p:nvSpPr>
          <p:cNvPr id="68" name="Rectangle 67">
            <a:extLst>
              <a:ext uri="{FF2B5EF4-FFF2-40B4-BE49-F238E27FC236}">
                <a16:creationId xmlns:a16="http://schemas.microsoft.com/office/drawing/2014/main" id="{74BECC68-C091-49DB-ADEA-B56B720F1C78}"/>
              </a:ext>
            </a:extLst>
          </p:cNvPr>
          <p:cNvSpPr/>
          <p:nvPr/>
        </p:nvSpPr>
        <p:spPr>
          <a:xfrm>
            <a:off x="3514254" y="4731835"/>
            <a:ext cx="1650216" cy="1356144"/>
          </a:xfrm>
          <a:prstGeom prst="rect">
            <a:avLst/>
          </a:prstGeom>
          <a:solidFill>
            <a:srgbClr val="CFDFD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Supporting Components </a:t>
            </a:r>
          </a:p>
        </p:txBody>
      </p:sp>
      <p:sp>
        <p:nvSpPr>
          <p:cNvPr id="69" name="Rectangle 68">
            <a:extLst>
              <a:ext uri="{FF2B5EF4-FFF2-40B4-BE49-F238E27FC236}">
                <a16:creationId xmlns:a16="http://schemas.microsoft.com/office/drawing/2014/main" id="{25547C9E-51BF-453D-A9AF-F6E240D18078}"/>
              </a:ext>
            </a:extLst>
          </p:cNvPr>
          <p:cNvSpPr/>
          <p:nvPr/>
        </p:nvSpPr>
        <p:spPr>
          <a:xfrm>
            <a:off x="5360753" y="1794472"/>
            <a:ext cx="6038693" cy="135614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0" fontAlgn="base" latinLnBrk="0" hangingPunct="0">
              <a:lnSpc>
                <a:spcPct val="100000"/>
              </a:lnSpc>
              <a:spcBef>
                <a:spcPct val="0"/>
              </a:spcBef>
              <a:spcAft>
                <a:spcPts val="600"/>
              </a:spcAft>
              <a:buClrTx/>
              <a:buSzTx/>
              <a:buFont typeface="Wingdings" panose="05000000000000000000" pitchFamily="2" charset="2"/>
              <a:buChar char="§"/>
              <a:tabLst/>
              <a:defRPr/>
            </a:pPr>
            <a:r>
              <a:rPr kumimoji="0" lang="en-US" sz="1150" b="1" i="0" u="none" strike="noStrike" kern="0" cap="none" spc="0" normalizeH="0" baseline="0" noProof="0" dirty="0">
                <a:ln>
                  <a:noFill/>
                </a:ln>
                <a:solidFill>
                  <a:srgbClr val="000000"/>
                </a:solidFill>
                <a:effectLst/>
                <a:uLnTx/>
                <a:uFillTx/>
                <a:latin typeface="Calibri" panose="020F0502020204030204"/>
                <a:ea typeface="+mn-ea"/>
                <a:cs typeface="+mn-cs"/>
              </a:rPr>
              <a:t>Compliance: </a:t>
            </a:r>
            <a:r>
              <a:rPr kumimoji="0" lang="en-US" sz="1150" b="0" i="0" u="none" strike="noStrike" kern="0" cap="none" spc="0" normalizeH="0" baseline="0" noProof="0" dirty="0">
                <a:ln>
                  <a:noFill/>
                </a:ln>
                <a:solidFill>
                  <a:srgbClr val="000000"/>
                </a:solidFill>
                <a:effectLst/>
                <a:uLnTx/>
                <a:uFillTx/>
                <a:latin typeface="Calibri" panose="020F0502020204030204"/>
                <a:ea typeface="+mn-ea"/>
                <a:cs typeface="+mn-cs"/>
              </a:rPr>
              <a:t>Maps </a:t>
            </a:r>
            <a:r>
              <a:rPr kumimoji="0" lang="en-US" sz="1150" i="0" u="none" strike="noStrike" kern="0" cap="none" spc="0" normalizeH="0" baseline="0" noProof="0" dirty="0">
                <a:ln>
                  <a:noFill/>
                </a:ln>
                <a:solidFill>
                  <a:srgbClr val="000000"/>
                </a:solidFill>
                <a:effectLst/>
                <a:uLnTx/>
                <a:uFillTx/>
                <a:latin typeface="Calibri" panose="020F0502020204030204"/>
                <a:ea typeface="+mn-ea"/>
                <a:cs typeface="+mn-cs"/>
              </a:rPr>
              <a:t>to globally recognized cybersecurity frameworks and regulations (i.e., NIST CSF, ISO 27001) </a:t>
            </a:r>
          </a:p>
          <a:p>
            <a:pPr marL="171450" marR="0" lvl="0" indent="-171450" algn="l" defTabSz="914400" rtl="0" eaLnBrk="0" fontAlgn="base" latinLnBrk="0" hangingPunct="0">
              <a:lnSpc>
                <a:spcPct val="100000"/>
              </a:lnSpc>
              <a:spcBef>
                <a:spcPct val="0"/>
              </a:spcBef>
              <a:spcAft>
                <a:spcPts val="600"/>
              </a:spcAft>
              <a:buClrTx/>
              <a:buSzTx/>
              <a:buFont typeface="Wingdings" panose="05000000000000000000" pitchFamily="2" charset="2"/>
              <a:buChar char="§"/>
              <a:tabLst/>
              <a:defRPr/>
            </a:pPr>
            <a:r>
              <a:rPr kumimoji="0" lang="en-US" sz="1150" b="1" i="0" u="none" strike="noStrike" kern="0" cap="none" spc="0" normalizeH="0" baseline="0" noProof="0" dirty="0">
                <a:ln>
                  <a:noFill/>
                </a:ln>
                <a:solidFill>
                  <a:srgbClr val="000000"/>
                </a:solidFill>
                <a:effectLst/>
                <a:uLnTx/>
                <a:uFillTx/>
                <a:latin typeface="Calibri" panose="020F0502020204030204"/>
                <a:ea typeface="+mn-ea"/>
                <a:cs typeface="+mn-cs"/>
              </a:rPr>
              <a:t>Comprehensiveness: </a:t>
            </a:r>
            <a:r>
              <a:rPr kumimoji="0" lang="en-US" sz="1150" b="0" i="0" u="none" strike="noStrike" kern="0" cap="none" spc="0" normalizeH="0" baseline="0" noProof="0" dirty="0">
                <a:ln>
                  <a:noFill/>
                </a:ln>
                <a:solidFill>
                  <a:srgbClr val="000000"/>
                </a:solidFill>
                <a:effectLst/>
                <a:uLnTx/>
                <a:uFillTx/>
                <a:latin typeface="Calibri" panose="020F0502020204030204"/>
                <a:ea typeface="+mn-ea"/>
                <a:cs typeface="+mn-cs"/>
              </a:rPr>
              <a:t>Provides </a:t>
            </a:r>
            <a:r>
              <a:rPr kumimoji="0" lang="en-US" sz="1150" i="0" u="none" strike="noStrike" kern="0" cap="none" spc="0" normalizeH="0" baseline="0" noProof="0" dirty="0">
                <a:ln>
                  <a:noFill/>
                </a:ln>
                <a:solidFill>
                  <a:srgbClr val="000000"/>
                </a:solidFill>
                <a:effectLst/>
                <a:uLnTx/>
                <a:uFillTx/>
                <a:latin typeface="Calibri" panose="020F0502020204030204"/>
                <a:ea typeface="+mn-ea"/>
                <a:cs typeface="+mn-cs"/>
              </a:rPr>
              <a:t>holistic view of cybersecurity control maturity, effectiveness, and degree of implementation</a:t>
            </a:r>
          </a:p>
          <a:p>
            <a:pPr marL="171450" marR="0" lvl="0" indent="-171450" algn="l" defTabSz="914400" rtl="0" eaLnBrk="0" fontAlgn="base" latinLnBrk="0" hangingPunct="0">
              <a:lnSpc>
                <a:spcPct val="100000"/>
              </a:lnSpc>
              <a:spcBef>
                <a:spcPct val="0"/>
              </a:spcBef>
              <a:spcAft>
                <a:spcPts val="600"/>
              </a:spcAft>
              <a:buClrTx/>
              <a:buSzTx/>
              <a:buFont typeface="Wingdings" panose="05000000000000000000" pitchFamily="2" charset="2"/>
              <a:buChar char="§"/>
              <a:tabLst/>
              <a:defRPr/>
            </a:pPr>
            <a:r>
              <a:rPr kumimoji="0" lang="en-US" sz="1150" b="1" i="0" u="none" strike="noStrike" kern="0" cap="none" spc="0" normalizeH="0" baseline="0" noProof="0" dirty="0">
                <a:ln>
                  <a:noFill/>
                </a:ln>
                <a:solidFill>
                  <a:srgbClr val="000000"/>
                </a:solidFill>
                <a:effectLst/>
                <a:uLnTx/>
                <a:uFillTx/>
                <a:latin typeface="Calibri" panose="020F0502020204030204"/>
                <a:ea typeface="+mn-ea"/>
                <a:cs typeface="+mn-cs"/>
              </a:rPr>
              <a:t>Flexibility: </a:t>
            </a:r>
            <a:r>
              <a:rPr kumimoji="0" lang="en-US" sz="1150" i="0" u="none" strike="noStrike" kern="0" cap="none" spc="0" normalizeH="0" baseline="0" noProof="0" dirty="0">
                <a:ln>
                  <a:noFill/>
                </a:ln>
                <a:solidFill>
                  <a:srgbClr val="000000"/>
                </a:solidFill>
                <a:effectLst/>
                <a:uLnTx/>
                <a:uFillTx/>
                <a:latin typeface="Calibri" panose="020F0502020204030204"/>
                <a:ea typeface="+mn-ea"/>
                <a:cs typeface="+mn-cs"/>
              </a:rPr>
              <a:t>Flexible reference model </a:t>
            </a:r>
            <a:r>
              <a:rPr kumimoji="0" lang="en-US" sz="1150" b="0" i="0" u="none" strike="noStrike" kern="0" cap="none" spc="0" normalizeH="0" baseline="0" noProof="0" dirty="0">
                <a:ln>
                  <a:noFill/>
                </a:ln>
                <a:solidFill>
                  <a:srgbClr val="000000"/>
                </a:solidFill>
                <a:effectLst/>
                <a:uLnTx/>
                <a:uFillTx/>
                <a:latin typeface="Calibri" panose="020F0502020204030204"/>
                <a:ea typeface="+mn-ea"/>
                <a:cs typeface="+mn-cs"/>
              </a:rPr>
              <a:t>to drive diagnostics, benchmarks, and planning</a:t>
            </a:r>
          </a:p>
          <a:p>
            <a:pPr marL="171450" marR="0" lvl="0" indent="-171450" algn="l" defTabSz="914400" rtl="0" eaLnBrk="0" fontAlgn="base" latinLnBrk="0" hangingPunct="0">
              <a:lnSpc>
                <a:spcPct val="100000"/>
              </a:lnSpc>
              <a:spcBef>
                <a:spcPct val="0"/>
              </a:spcBef>
              <a:spcAft>
                <a:spcPts val="600"/>
              </a:spcAft>
              <a:buClrTx/>
              <a:buSzTx/>
              <a:buFont typeface="Wingdings" panose="05000000000000000000" pitchFamily="2" charset="2"/>
              <a:buChar char="§"/>
              <a:tabLst/>
              <a:defRPr/>
            </a:pPr>
            <a:r>
              <a:rPr kumimoji="0" lang="en-US" sz="1150" b="1" i="0" u="none" strike="noStrike" kern="0" cap="none" spc="0" normalizeH="0" baseline="0" noProof="0" dirty="0">
                <a:ln>
                  <a:noFill/>
                </a:ln>
                <a:solidFill>
                  <a:srgbClr val="000000"/>
                </a:solidFill>
                <a:effectLst/>
                <a:uLnTx/>
                <a:uFillTx/>
                <a:latin typeface="Calibri" panose="020F0502020204030204"/>
                <a:ea typeface="+mn-ea"/>
                <a:cs typeface="+mn-cs"/>
              </a:rPr>
              <a:t>Mitigation Approach: Threat-centric approach to prioritizing mitigations</a:t>
            </a:r>
            <a:endParaRPr kumimoji="0" lang="en-US" sz="1150" b="1" i="0" u="none" strike="noStrike" kern="0" cap="none" spc="0" normalizeH="0" baseline="0" noProof="0" dirty="0">
              <a:ln>
                <a:noFill/>
              </a:ln>
              <a:solidFill>
                <a:srgbClr val="000000"/>
              </a:solidFill>
              <a:effectLst/>
              <a:uLnTx/>
              <a:uFillTx/>
              <a:latin typeface="Oswald" panose="02000503000000000000"/>
              <a:ea typeface="+mn-ea"/>
              <a:cs typeface="+mn-cs"/>
            </a:endParaRPr>
          </a:p>
        </p:txBody>
      </p:sp>
      <p:sp>
        <p:nvSpPr>
          <p:cNvPr id="70" name="Rectangle 69">
            <a:extLst>
              <a:ext uri="{FF2B5EF4-FFF2-40B4-BE49-F238E27FC236}">
                <a16:creationId xmlns:a16="http://schemas.microsoft.com/office/drawing/2014/main" id="{BD9E24B0-8367-4093-8070-9865D2339A65}"/>
              </a:ext>
            </a:extLst>
          </p:cNvPr>
          <p:cNvSpPr/>
          <p:nvPr/>
        </p:nvSpPr>
        <p:spPr>
          <a:xfrm>
            <a:off x="5360753" y="3263153"/>
            <a:ext cx="6038693" cy="135614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50" b="1" i="0" u="none" strike="noStrike" kern="1200" cap="none" spc="0" normalizeH="0" baseline="0" noProof="0" dirty="0">
                <a:ln>
                  <a:noFill/>
                </a:ln>
                <a:solidFill>
                  <a:srgbClr val="000000"/>
                </a:solidFill>
                <a:effectLst/>
                <a:uLnTx/>
                <a:uFillTx/>
                <a:latin typeface="Calibri" panose="020F0502020204030204"/>
                <a:ea typeface="+mn-ea"/>
                <a:cs typeface="+mn-cs"/>
              </a:rPr>
              <a:t>Contextualization: </a:t>
            </a:r>
            <a:r>
              <a:rPr kumimoji="0" lang="en-US" sz="1150" b="0" i="0" u="none" strike="noStrike" kern="1200" cap="none" spc="0" normalizeH="0" baseline="0" noProof="0" dirty="0">
                <a:ln>
                  <a:noFill/>
                </a:ln>
                <a:solidFill>
                  <a:srgbClr val="000000"/>
                </a:solidFill>
                <a:effectLst/>
                <a:uLnTx/>
                <a:uFillTx/>
                <a:latin typeface="Calibri" panose="020F0502020204030204"/>
                <a:ea typeface="+mn-ea"/>
                <a:cs typeface="+mn-cs"/>
              </a:rPr>
              <a:t>Consider ecosystem dynamics and requirements to protect sensitive information</a:t>
            </a:r>
          </a:p>
          <a:p>
            <a:pPr marL="17145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50" b="1" i="0" u="none" strike="noStrike" kern="1200" cap="none" spc="0" normalizeH="0" baseline="0" noProof="0" dirty="0">
                <a:ln>
                  <a:noFill/>
                </a:ln>
                <a:solidFill>
                  <a:srgbClr val="000000"/>
                </a:solidFill>
                <a:effectLst/>
                <a:uLnTx/>
                <a:uFillTx/>
                <a:latin typeface="Calibri" panose="020F0502020204030204"/>
                <a:ea typeface="+mn-ea"/>
                <a:cs typeface="+mn-cs"/>
              </a:rPr>
              <a:t>Agility</a:t>
            </a:r>
            <a:r>
              <a:rPr kumimoji="0" lang="en-US" sz="1150" b="0" i="0" u="none" strike="noStrike" kern="1200" cap="none" spc="0" normalizeH="0" baseline="0" noProof="0" dirty="0">
                <a:ln>
                  <a:noFill/>
                </a:ln>
                <a:solidFill>
                  <a:srgbClr val="000000"/>
                </a:solidFill>
                <a:effectLst/>
                <a:uLnTx/>
                <a:uFillTx/>
                <a:latin typeface="Calibri" panose="020F0502020204030204"/>
                <a:ea typeface="+mn-ea"/>
                <a:cs typeface="+mn-cs"/>
              </a:rPr>
              <a:t>: adapt the cybersecurity posture in light of the changing threat landscape and the emerging risk patterns</a:t>
            </a:r>
          </a:p>
          <a:p>
            <a:pPr marL="17145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50" b="1" i="0" u="none" strike="noStrike" kern="1200" cap="none" spc="0" normalizeH="0" baseline="0" noProof="0" dirty="0">
                <a:ln>
                  <a:noFill/>
                </a:ln>
                <a:solidFill>
                  <a:srgbClr val="000000"/>
                </a:solidFill>
                <a:effectLst/>
                <a:uLnTx/>
                <a:uFillTx/>
                <a:latin typeface="Calibri" panose="020F0502020204030204"/>
                <a:ea typeface="+mn-ea"/>
                <a:cs typeface="+mn-cs"/>
              </a:rPr>
              <a:t>Integration</a:t>
            </a:r>
            <a:r>
              <a:rPr kumimoji="0" lang="en-US" sz="1150" b="0" i="0" u="none" strike="noStrike" kern="1200" cap="none" spc="0" normalizeH="0" baseline="0" noProof="0" dirty="0">
                <a:ln>
                  <a:noFill/>
                </a:ln>
                <a:solidFill>
                  <a:srgbClr val="000000"/>
                </a:solidFill>
                <a:effectLst/>
                <a:uLnTx/>
                <a:uFillTx/>
                <a:latin typeface="Calibri" panose="020F0502020204030204"/>
                <a:ea typeface="+mn-ea"/>
                <a:cs typeface="+mn-cs"/>
              </a:rPr>
              <a:t>: implement processes to seamlessly enable cybersecurity risk practices</a:t>
            </a:r>
          </a:p>
          <a:p>
            <a:pPr marL="17145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50" b="1" i="0" u="none" strike="noStrike" kern="1200" cap="none" spc="0" normalizeH="0" baseline="0" noProof="0" dirty="0">
                <a:ln>
                  <a:noFill/>
                </a:ln>
                <a:solidFill>
                  <a:srgbClr val="000000"/>
                </a:solidFill>
                <a:effectLst/>
                <a:uLnTx/>
                <a:uFillTx/>
                <a:latin typeface="Calibri" panose="020F0502020204030204"/>
                <a:ea typeface="+mn-ea"/>
                <a:cs typeface="+mn-cs"/>
              </a:rPr>
              <a:t>Continuous Improvement</a:t>
            </a:r>
            <a:r>
              <a:rPr kumimoji="0" lang="en-US" sz="1150" b="0" i="0" u="none" strike="noStrike" kern="1200" cap="none" spc="0" normalizeH="0" baseline="0" noProof="0" dirty="0">
                <a:ln>
                  <a:noFill/>
                </a:ln>
                <a:solidFill>
                  <a:srgbClr val="000000"/>
                </a:solidFill>
                <a:effectLst/>
                <a:uLnTx/>
                <a:uFillTx/>
                <a:latin typeface="Calibri" panose="020F0502020204030204"/>
                <a:ea typeface="+mn-ea"/>
                <a:cs typeface="+mn-cs"/>
              </a:rPr>
              <a:t>: ensure constant cybersecurity risk monitoring and establish a built-in feedback loop to enable continuous performance improvement</a:t>
            </a:r>
          </a:p>
        </p:txBody>
      </p:sp>
      <p:sp>
        <p:nvSpPr>
          <p:cNvPr id="71" name="Rectangle 70">
            <a:extLst>
              <a:ext uri="{FF2B5EF4-FFF2-40B4-BE49-F238E27FC236}">
                <a16:creationId xmlns:a16="http://schemas.microsoft.com/office/drawing/2014/main" id="{C6F8B531-72F2-4E7E-8A37-82E3B70876CC}"/>
              </a:ext>
            </a:extLst>
          </p:cNvPr>
          <p:cNvSpPr/>
          <p:nvPr/>
        </p:nvSpPr>
        <p:spPr>
          <a:xfrm>
            <a:off x="5360753" y="4731835"/>
            <a:ext cx="6038693" cy="135614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50" b="1" i="0" u="none" strike="noStrike" kern="1200" cap="none" spc="0" normalizeH="0" baseline="0" noProof="0" dirty="0">
                <a:ln>
                  <a:noFill/>
                </a:ln>
                <a:solidFill>
                  <a:srgbClr val="000000"/>
                </a:solidFill>
                <a:effectLst/>
                <a:uLnTx/>
                <a:uFillTx/>
                <a:latin typeface="Calibri" panose="020F0502020204030204"/>
                <a:ea typeface="+mn-ea"/>
                <a:cs typeface="+mn-cs"/>
              </a:rPr>
              <a:t>Effective Communication: </a:t>
            </a:r>
            <a:r>
              <a:rPr kumimoji="0" lang="en-US" sz="1150" b="0" i="0" u="none" strike="noStrike" kern="1200" cap="none" spc="0" normalizeH="0" baseline="0" noProof="0" dirty="0">
                <a:ln>
                  <a:noFill/>
                </a:ln>
                <a:solidFill>
                  <a:srgbClr val="000000"/>
                </a:solidFill>
                <a:effectLst/>
                <a:uLnTx/>
                <a:uFillTx/>
                <a:latin typeface="Calibri" panose="020F0502020204030204"/>
                <a:ea typeface="+mn-ea"/>
                <a:cs typeface="+mn-cs"/>
              </a:rPr>
              <a:t>foster risk communication with stakeholders and decision makers throughout all steps of the risk management</a:t>
            </a:r>
          </a:p>
          <a:p>
            <a:pPr marL="17145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50" b="1" i="0" u="none" strike="noStrike" kern="1200" cap="none" spc="0" normalizeH="0" baseline="0" noProof="0" dirty="0">
                <a:ln>
                  <a:noFill/>
                </a:ln>
                <a:solidFill>
                  <a:srgbClr val="000000"/>
                </a:solidFill>
                <a:effectLst/>
                <a:uLnTx/>
                <a:uFillTx/>
                <a:latin typeface="Calibri" panose="020F0502020204030204"/>
                <a:ea typeface="+mn-ea"/>
                <a:cs typeface="+mn-cs"/>
              </a:rPr>
              <a:t>Effective Support: </a:t>
            </a:r>
            <a:r>
              <a:rPr kumimoji="0" lang="en-US" sz="1150" b="0" i="0" u="none" strike="noStrike" kern="1200" cap="none" spc="0" normalizeH="0" baseline="0" noProof="0" dirty="0">
                <a:ln>
                  <a:noFill/>
                </a:ln>
                <a:solidFill>
                  <a:srgbClr val="000000"/>
                </a:solidFill>
                <a:effectLst/>
                <a:uLnTx/>
                <a:uFillTx/>
                <a:latin typeface="Calibri" panose="020F0502020204030204"/>
                <a:ea typeface="+mn-ea"/>
                <a:cs typeface="+mn-cs"/>
              </a:rPr>
              <a:t>ensure continuous development and update of forms, templates, and technology systems to support risk management processes across the organization</a:t>
            </a:r>
          </a:p>
          <a:p>
            <a:pPr marL="17145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50" b="1" i="0" u="none" strike="noStrike" kern="1200" cap="none" spc="0" normalizeH="0" baseline="0" noProof="0" dirty="0">
                <a:ln>
                  <a:noFill/>
                </a:ln>
                <a:solidFill>
                  <a:srgbClr val="000000"/>
                </a:solidFill>
                <a:effectLst/>
                <a:uLnTx/>
                <a:uFillTx/>
                <a:latin typeface="Calibri" panose="020F0502020204030204"/>
                <a:ea typeface="+mn-ea"/>
                <a:cs typeface="+mn-cs"/>
              </a:rPr>
              <a:t>Effective Measurement:</a:t>
            </a:r>
            <a:r>
              <a:rPr kumimoji="0" lang="en-US" sz="1150" b="0" i="0" u="none" strike="noStrike" kern="1200" cap="none" spc="0" normalizeH="0" baseline="0" noProof="0" dirty="0">
                <a:ln>
                  <a:noFill/>
                </a:ln>
                <a:solidFill>
                  <a:srgbClr val="000000"/>
                </a:solidFill>
                <a:effectLst/>
                <a:uLnTx/>
                <a:uFillTx/>
                <a:latin typeface="Calibri" panose="020F0502020204030204"/>
                <a:ea typeface="+mn-ea"/>
                <a:cs typeface="+mn-cs"/>
              </a:rPr>
              <a:t> enable comprehensive KPI measurement, resulting in insights that can be used to improve the processes</a:t>
            </a:r>
          </a:p>
        </p:txBody>
      </p:sp>
      <p:pic>
        <p:nvPicPr>
          <p:cNvPr id="73" name="Picture 19" descr="https://static.thenounproject.com/png/1864845-200.png">
            <a:extLst>
              <a:ext uri="{FF2B5EF4-FFF2-40B4-BE49-F238E27FC236}">
                <a16:creationId xmlns:a16="http://schemas.microsoft.com/office/drawing/2014/main" id="{C3B92DFC-437B-40C8-9D2E-272C22C77E6E}"/>
              </a:ext>
            </a:extLst>
          </p:cNvPr>
          <p:cNvPicPr>
            <a:picLocks noChangeAspect="1" noChangeArrowheads="1"/>
          </p:cNvPicPr>
          <p:nvPr/>
        </p:nvPicPr>
        <p:blipFill>
          <a:blip r:embed="rId7"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4045345" y="3406898"/>
            <a:ext cx="625788" cy="647424"/>
          </a:xfrm>
          <a:prstGeom prst="rect">
            <a:avLst/>
          </a:prstGeom>
          <a:effectLst/>
          <a:extLst>
            <a:ext uri="{909E8E84-426E-40DD-AFC4-6F175D3DCCD1}">
              <a14:hiddenFill xmlns:a14="http://schemas.microsoft.com/office/drawing/2010/main">
                <a:solidFill>
                  <a:srgbClr val="FFFFFF"/>
                </a:solidFill>
              </a14:hiddenFill>
            </a:ext>
          </a:extLst>
        </p:spPr>
      </p:pic>
      <p:pic>
        <p:nvPicPr>
          <p:cNvPr id="74" name="Picture 82" descr="https://static.thenounproject.com/png/1281469-200.png">
            <a:extLst>
              <a:ext uri="{FF2B5EF4-FFF2-40B4-BE49-F238E27FC236}">
                <a16:creationId xmlns:a16="http://schemas.microsoft.com/office/drawing/2014/main" id="{8AADAEDB-71B8-4C2D-8AD6-4BDAC457F1EF}"/>
              </a:ext>
            </a:extLst>
          </p:cNvPr>
          <p:cNvPicPr>
            <a:picLocks noChangeAspect="1" noChangeArrowheads="1"/>
          </p:cNvPicPr>
          <p:nvPr/>
        </p:nvPicPr>
        <p:blipFill>
          <a:blip r:embed="rId8" cstate="email">
            <a:biLevel thresh="75000"/>
            <a:extLst>
              <a:ext uri="{BEBA8EAE-BF5A-486C-A8C5-ECC9F3942E4B}">
                <a14:imgProps xmlns:a14="http://schemas.microsoft.com/office/drawing/2010/main">
                  <a14:imgLayer r:embed="rId9">
                    <a14:imgEffect>
                      <a14:sharpenSoften amount="100000"/>
                    </a14:imgEffect>
                    <a14:imgEffect>
                      <a14:brightnessContrast bright="100000" contrast="-70000"/>
                    </a14:imgEffect>
                  </a14:imgLayer>
                </a14:imgProps>
              </a:ext>
              <a:ext uri="{28A0092B-C50C-407E-A947-70E740481C1C}">
                <a14:useLocalDpi xmlns:a14="http://schemas.microsoft.com/office/drawing/2010/main"/>
              </a:ext>
            </a:extLst>
          </a:blip>
          <a:srcRect/>
          <a:stretch>
            <a:fillRect/>
          </a:stretch>
        </p:blipFill>
        <p:spPr bwMode="auto">
          <a:xfrm>
            <a:off x="4053482" y="4903557"/>
            <a:ext cx="541798" cy="525694"/>
          </a:xfrm>
          <a:prstGeom prst="rect">
            <a:avLst/>
          </a:prstGeom>
          <a:effectLst/>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A3358698-7589-4936-B110-B0DBDB0D38DF}"/>
              </a:ext>
            </a:extLst>
          </p:cNvPr>
          <p:cNvGrpSpPr/>
          <p:nvPr/>
        </p:nvGrpSpPr>
        <p:grpSpPr>
          <a:xfrm>
            <a:off x="1462644" y="4300496"/>
            <a:ext cx="906017" cy="1016776"/>
            <a:chOff x="-4080460" y="1979378"/>
            <a:chExt cx="748774" cy="966640"/>
          </a:xfrm>
        </p:grpSpPr>
        <p:sp>
          <p:nvSpPr>
            <p:cNvPr id="52" name="TextBox 51">
              <a:extLst>
                <a:ext uri="{FF2B5EF4-FFF2-40B4-BE49-F238E27FC236}">
                  <a16:creationId xmlns:a16="http://schemas.microsoft.com/office/drawing/2014/main" id="{77DC3281-1131-4FD3-A124-95B967D1BB67}"/>
                </a:ext>
              </a:extLst>
            </p:cNvPr>
            <p:cNvSpPr txBox="1">
              <a:spLocks noChangeArrowheads="1"/>
            </p:cNvSpPr>
            <p:nvPr/>
          </p:nvSpPr>
          <p:spPr bwMode="gray">
            <a:xfrm>
              <a:off x="-4080460" y="2545908"/>
              <a:ext cx="748774" cy="400110"/>
            </a:xfrm>
            <a:prstGeom prst="rect">
              <a:avLst/>
            </a:prstGeom>
          </p:spPr>
          <p:txBody>
            <a:bodyPr wrap="none">
              <a:spAutoFit/>
            </a:bodyPr>
            <a:lstStyle>
              <a:defPPr>
                <a:defRPr lang="en-US"/>
              </a:defPPr>
              <a:lvl1pPr algn="ctr">
                <a:defRPr sz="1000" b="1">
                  <a:solidFill>
                    <a:srgbClr val="000000"/>
                  </a:solidFill>
                  <a:latin typeface="Calibri" panose="020F0502020204030204"/>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Stakeholders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Input</a:t>
              </a:r>
            </a:p>
          </p:txBody>
        </p:sp>
        <p:pic>
          <p:nvPicPr>
            <p:cNvPr id="53" name="Picture 52">
              <a:extLst>
                <a:ext uri="{FF2B5EF4-FFF2-40B4-BE49-F238E27FC236}">
                  <a16:creationId xmlns:a16="http://schemas.microsoft.com/office/drawing/2014/main" id="{D247F246-3366-421B-9976-91A5A146E295}"/>
                </a:ext>
              </a:extLst>
            </p:cNvPr>
            <p:cNvPicPr>
              <a:picLocks noChangeAspect="1"/>
            </p:cNvPicPr>
            <p:nvPr/>
          </p:nvPicPr>
          <p:blipFill rotWithShape="1">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020828" y="1979378"/>
              <a:ext cx="548640" cy="506037"/>
            </a:xfrm>
            <a:prstGeom prst="rect">
              <a:avLst/>
            </a:prstGeom>
          </p:spPr>
        </p:pic>
      </p:grpSp>
      <p:grpSp>
        <p:nvGrpSpPr>
          <p:cNvPr id="15" name="Group 14">
            <a:extLst>
              <a:ext uri="{FF2B5EF4-FFF2-40B4-BE49-F238E27FC236}">
                <a16:creationId xmlns:a16="http://schemas.microsoft.com/office/drawing/2014/main" id="{52DC3F47-9CE1-430A-973F-9A6C65003C66}"/>
              </a:ext>
            </a:extLst>
          </p:cNvPr>
          <p:cNvGrpSpPr/>
          <p:nvPr/>
        </p:nvGrpSpPr>
        <p:grpSpPr>
          <a:xfrm>
            <a:off x="927289" y="5519814"/>
            <a:ext cx="1976724" cy="588637"/>
            <a:chOff x="-6062201" y="2166341"/>
            <a:chExt cx="1633656" cy="559612"/>
          </a:xfrm>
        </p:grpSpPr>
        <p:sp>
          <p:nvSpPr>
            <p:cNvPr id="46" name="Rectangle 45">
              <a:extLst>
                <a:ext uri="{FF2B5EF4-FFF2-40B4-BE49-F238E27FC236}">
                  <a16:creationId xmlns:a16="http://schemas.microsoft.com/office/drawing/2014/main" id="{26B53FE6-605E-4710-ADB8-DB9DDCE1E407}"/>
                </a:ext>
              </a:extLst>
            </p:cNvPr>
            <p:cNvSpPr/>
            <p:nvPr/>
          </p:nvSpPr>
          <p:spPr bwMode="gray">
            <a:xfrm>
              <a:off x="-5910402" y="2479732"/>
              <a:ext cx="1269898"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Booz Allen Expertise</a:t>
              </a:r>
            </a:p>
          </p:txBody>
        </p:sp>
        <p:pic>
          <p:nvPicPr>
            <p:cNvPr id="61" name="Picture 60">
              <a:extLst>
                <a:ext uri="{FF2B5EF4-FFF2-40B4-BE49-F238E27FC236}">
                  <a16:creationId xmlns:a16="http://schemas.microsoft.com/office/drawing/2014/main" id="{8601510B-5902-4D27-9647-2D721DC7D92D}"/>
                </a:ext>
              </a:extLst>
            </p:cNvPr>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62201" y="2166341"/>
              <a:ext cx="1633656" cy="319074"/>
            </a:xfrm>
            <a:prstGeom prst="rect">
              <a:avLst/>
            </a:prstGeom>
            <a:solidFill>
              <a:srgbClr val="F2F2F2"/>
            </a:solidFill>
          </p:spPr>
        </p:pic>
      </p:grpSp>
      <p:grpSp>
        <p:nvGrpSpPr>
          <p:cNvPr id="17" name="Group 16">
            <a:extLst>
              <a:ext uri="{FF2B5EF4-FFF2-40B4-BE49-F238E27FC236}">
                <a16:creationId xmlns:a16="http://schemas.microsoft.com/office/drawing/2014/main" id="{462220AC-5176-4D20-8020-9FB0CE4B9A9B}"/>
              </a:ext>
            </a:extLst>
          </p:cNvPr>
          <p:cNvGrpSpPr/>
          <p:nvPr/>
        </p:nvGrpSpPr>
        <p:grpSpPr>
          <a:xfrm>
            <a:off x="1081036" y="2836713"/>
            <a:ext cx="1669229" cy="1341393"/>
            <a:chOff x="-3324318" y="1670767"/>
            <a:chExt cx="1379528" cy="1275251"/>
          </a:xfrm>
        </p:grpSpPr>
        <p:sp>
          <p:nvSpPr>
            <p:cNvPr id="43" name="Rectangle 42">
              <a:extLst>
                <a:ext uri="{FF2B5EF4-FFF2-40B4-BE49-F238E27FC236}">
                  <a16:creationId xmlns:a16="http://schemas.microsoft.com/office/drawing/2014/main" id="{200EFD48-6224-4ED2-8187-ACBC80C4A98A}"/>
                </a:ext>
              </a:extLst>
            </p:cNvPr>
            <p:cNvSpPr/>
            <p:nvPr/>
          </p:nvSpPr>
          <p:spPr bwMode="gray">
            <a:xfrm>
              <a:off x="-3168515" y="2545908"/>
              <a:ext cx="1067921" cy="4001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Best Practices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Standards</a:t>
              </a:r>
            </a:p>
          </p:txBody>
        </p:sp>
        <p:pic>
          <p:nvPicPr>
            <p:cNvPr id="92" name="Picture 311" descr="Saudi National CyberSecurity Authority Issues Guidelines | Al Defaiya">
              <a:extLst>
                <a:ext uri="{FF2B5EF4-FFF2-40B4-BE49-F238E27FC236}">
                  <a16:creationId xmlns:a16="http://schemas.microsoft.com/office/drawing/2014/main" id="{C91C19AA-04B0-4265-99F4-90B909872614}"/>
                </a:ext>
              </a:extLst>
            </p:cNvPr>
            <p:cNvPicPr>
              <a:picLocks noChangeAspect="1" noChangeArrowheads="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b="40947"/>
            <a:stretch/>
          </p:blipFill>
          <p:spPr bwMode="auto">
            <a:xfrm>
              <a:off x="-3324318" y="1670767"/>
              <a:ext cx="1379528" cy="814648"/>
            </a:xfrm>
            <a:prstGeom prst="rect">
              <a:avLst/>
            </a:prstGeom>
            <a:noFill/>
            <a:extLst>
              <a:ext uri="{909E8E84-426E-40DD-AFC4-6F175D3DCCD1}">
                <a14:hiddenFill xmlns:a14="http://schemas.microsoft.com/office/drawing/2010/main">
                  <a:solidFill>
                    <a:srgbClr val="FFFFFF"/>
                  </a:solidFill>
                </a14:hiddenFill>
              </a:ext>
            </a:extLst>
          </p:spPr>
        </p:pic>
      </p:grpSp>
      <p:sp>
        <p:nvSpPr>
          <p:cNvPr id="91" name="Rectangle 90">
            <a:extLst>
              <a:ext uri="{FF2B5EF4-FFF2-40B4-BE49-F238E27FC236}">
                <a16:creationId xmlns:a16="http://schemas.microsoft.com/office/drawing/2014/main" id="{13694F79-229F-459F-9532-AEAE80C2AA47}"/>
              </a:ext>
            </a:extLst>
          </p:cNvPr>
          <p:cNvSpPr/>
          <p:nvPr/>
        </p:nvSpPr>
        <p:spPr bwMode="gray">
          <a:xfrm>
            <a:off x="1206521" y="2421705"/>
            <a:ext cx="1418261" cy="42086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Risk Management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Requirements</a:t>
            </a:r>
          </a:p>
        </p:txBody>
      </p:sp>
      <p:sp>
        <p:nvSpPr>
          <p:cNvPr id="20" name="STAMP">
            <a:extLst>
              <a:ext uri="{FF2B5EF4-FFF2-40B4-BE49-F238E27FC236}">
                <a16:creationId xmlns:a16="http://schemas.microsoft.com/office/drawing/2014/main" id="{F227C183-4A49-4BE5-8DE3-66E83DC013FD}"/>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grpSp>
        <p:nvGrpSpPr>
          <p:cNvPr id="42" name="Group 41">
            <a:extLst>
              <a:ext uri="{FF2B5EF4-FFF2-40B4-BE49-F238E27FC236}">
                <a16:creationId xmlns:a16="http://schemas.microsoft.com/office/drawing/2014/main" id="{9F14B736-A5E5-4091-89C5-885716F17922}"/>
              </a:ext>
            </a:extLst>
          </p:cNvPr>
          <p:cNvGrpSpPr/>
          <p:nvPr/>
        </p:nvGrpSpPr>
        <p:grpSpPr>
          <a:xfrm>
            <a:off x="1606848" y="44165"/>
            <a:ext cx="6599473" cy="276999"/>
            <a:chOff x="1606848" y="44165"/>
            <a:chExt cx="6599473" cy="276999"/>
          </a:xfrm>
        </p:grpSpPr>
        <p:sp>
          <p:nvSpPr>
            <p:cNvPr id="44" name="Rectangle: Rounded Corners 43">
              <a:extLst>
                <a:ext uri="{FF2B5EF4-FFF2-40B4-BE49-F238E27FC236}">
                  <a16:creationId xmlns:a16="http://schemas.microsoft.com/office/drawing/2014/main" id="{34DB531E-A8FD-4C77-995D-DF284603DA88}"/>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2.1</a:t>
              </a:r>
            </a:p>
          </p:txBody>
        </p:sp>
        <p:sp>
          <p:nvSpPr>
            <p:cNvPr id="45" name="TextBox 44">
              <a:extLst>
                <a:ext uri="{FF2B5EF4-FFF2-40B4-BE49-F238E27FC236}">
                  <a16:creationId xmlns:a16="http://schemas.microsoft.com/office/drawing/2014/main" id="{89BA4E86-9C96-48BF-BE9C-30B2DA87BB08}"/>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grpSp>
      <p:pic>
        <p:nvPicPr>
          <p:cNvPr id="54" name="Picture 38" descr="Evaluation ">
            <a:extLst>
              <a:ext uri="{FF2B5EF4-FFF2-40B4-BE49-F238E27FC236}">
                <a16:creationId xmlns:a16="http://schemas.microsoft.com/office/drawing/2014/main" id="{C264C839-23DF-424C-97B5-A4DDF222A2CF}"/>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633278" y="1779824"/>
            <a:ext cx="564747" cy="564747"/>
          </a:xfrm>
          <a:prstGeom prst="rect">
            <a:avLst/>
          </a:prstGeom>
          <a:noFill/>
          <a:extLst>
            <a:ext uri="{909E8E84-426E-40DD-AFC4-6F175D3DCCD1}">
              <a14:hiddenFill xmlns:a14="http://schemas.microsoft.com/office/drawing/2010/main">
                <a:solidFill>
                  <a:srgbClr val="FFFFFF"/>
                </a:solidFill>
              </a14:hiddenFill>
            </a:ext>
          </a:extLst>
        </p:spPr>
      </p:pic>
      <p:pic>
        <p:nvPicPr>
          <p:cNvPr id="716809" name="Picture 9" descr="Settings thin console controls symbol in a circle - Free controls icons">
            <a:extLst>
              <a:ext uri="{FF2B5EF4-FFF2-40B4-BE49-F238E27FC236}">
                <a16:creationId xmlns:a16="http://schemas.microsoft.com/office/drawing/2014/main" id="{9FA5FA0D-95D4-4CA4-85A3-6E7542A2A7A7}"/>
              </a:ext>
            </a:extLst>
          </p:cNvPr>
          <p:cNvPicPr>
            <a:picLocks noChangeAspect="1" noChangeArrowheads="1"/>
          </p:cNvPicPr>
          <p:nvPr/>
        </p:nvPicPr>
        <p:blipFill>
          <a:blip r:embed="rId14" cstate="email">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039815" y="1973382"/>
            <a:ext cx="599095" cy="59909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990C940E-C45C-41EC-A873-4153A36A796A}"/>
              </a:ext>
            </a:extLst>
          </p:cNvPr>
          <p:cNvGrpSpPr/>
          <p:nvPr/>
        </p:nvGrpSpPr>
        <p:grpSpPr>
          <a:xfrm>
            <a:off x="613621" y="68528"/>
            <a:ext cx="782071" cy="229014"/>
            <a:chOff x="613621" y="44482"/>
            <a:chExt cx="782071" cy="277106"/>
          </a:xfrm>
        </p:grpSpPr>
        <p:sp>
          <p:nvSpPr>
            <p:cNvPr id="55" name="Rectangle 54">
              <a:extLst>
                <a:ext uri="{FF2B5EF4-FFF2-40B4-BE49-F238E27FC236}">
                  <a16:creationId xmlns:a16="http://schemas.microsoft.com/office/drawing/2014/main" id="{8918DABB-822A-4C84-93B9-0E76B9B4176B}"/>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9552361F-4D21-491F-ADC1-06D3D927ECC2}"/>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7" name="Rectangle 56">
              <a:extLst>
                <a:ext uri="{FF2B5EF4-FFF2-40B4-BE49-F238E27FC236}">
                  <a16:creationId xmlns:a16="http://schemas.microsoft.com/office/drawing/2014/main" id="{E8167102-37F6-4B96-A20A-335723C6B84B}"/>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8" name="Rectangle 57">
              <a:extLst>
                <a:ext uri="{FF2B5EF4-FFF2-40B4-BE49-F238E27FC236}">
                  <a16:creationId xmlns:a16="http://schemas.microsoft.com/office/drawing/2014/main" id="{610C70BE-7A2E-4854-A3CC-37024AE7CDCF}"/>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3EE8451E-1424-48F8-A087-0F9F0D3F1F1B}"/>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0" name="Rectangle 59">
              <a:extLst>
                <a:ext uri="{FF2B5EF4-FFF2-40B4-BE49-F238E27FC236}">
                  <a16:creationId xmlns:a16="http://schemas.microsoft.com/office/drawing/2014/main" id="{DF0A2AC8-B695-4BE7-B124-4793B5D09A4C}"/>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2" name="Rectangle 61">
              <a:extLst>
                <a:ext uri="{FF2B5EF4-FFF2-40B4-BE49-F238E27FC236}">
                  <a16:creationId xmlns:a16="http://schemas.microsoft.com/office/drawing/2014/main" id="{E0278C8F-E65A-4D4A-8F12-86E5F8FB2B3F}"/>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3" name="Rectangle 62">
              <a:extLst>
                <a:ext uri="{FF2B5EF4-FFF2-40B4-BE49-F238E27FC236}">
                  <a16:creationId xmlns:a16="http://schemas.microsoft.com/office/drawing/2014/main" id="{AC1589C8-04EE-4FAE-A484-7D57C6F4B86F}"/>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4" name="Rectangle 63">
              <a:extLst>
                <a:ext uri="{FF2B5EF4-FFF2-40B4-BE49-F238E27FC236}">
                  <a16:creationId xmlns:a16="http://schemas.microsoft.com/office/drawing/2014/main" id="{E9FCE075-9161-4713-868F-85FAFE4803EA}"/>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7" name="Rectangle 66">
              <a:extLst>
                <a:ext uri="{FF2B5EF4-FFF2-40B4-BE49-F238E27FC236}">
                  <a16:creationId xmlns:a16="http://schemas.microsoft.com/office/drawing/2014/main" id="{532035D0-BB7F-47E0-A82E-26389839EA29}"/>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72" name="Rectangle 71">
              <a:extLst>
                <a:ext uri="{FF2B5EF4-FFF2-40B4-BE49-F238E27FC236}">
                  <a16:creationId xmlns:a16="http://schemas.microsoft.com/office/drawing/2014/main" id="{B17DB3AC-1FCF-4A7D-8536-9C99ED741812}"/>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5" name="Rectangle 74">
              <a:extLst>
                <a:ext uri="{FF2B5EF4-FFF2-40B4-BE49-F238E27FC236}">
                  <a16:creationId xmlns:a16="http://schemas.microsoft.com/office/drawing/2014/main" id="{9F03056E-8E21-40E0-934B-B3C06E2F547B}"/>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6" name="Rectangle 75">
              <a:extLst>
                <a:ext uri="{FF2B5EF4-FFF2-40B4-BE49-F238E27FC236}">
                  <a16:creationId xmlns:a16="http://schemas.microsoft.com/office/drawing/2014/main" id="{5C5BE3AB-79CE-4A8F-8367-35ABFA001F8D}"/>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7" name="Rectangle 76">
              <a:extLst>
                <a:ext uri="{FF2B5EF4-FFF2-40B4-BE49-F238E27FC236}">
                  <a16:creationId xmlns:a16="http://schemas.microsoft.com/office/drawing/2014/main" id="{796197B9-8D35-49A8-A45D-2DBC51585640}"/>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78" name="Rectangle 77">
            <a:extLst>
              <a:ext uri="{FF2B5EF4-FFF2-40B4-BE49-F238E27FC236}">
                <a16:creationId xmlns:a16="http://schemas.microsoft.com/office/drawing/2014/main" id="{0C98CEB1-888A-45CB-AB2C-CE58B44AA96A}"/>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9" name="Footer Placeholder 2">
            <a:extLst>
              <a:ext uri="{FF2B5EF4-FFF2-40B4-BE49-F238E27FC236}">
                <a16:creationId xmlns:a16="http://schemas.microsoft.com/office/drawing/2014/main" id="{1523C0FD-1AE2-40AE-A1D3-D77C788E973A}"/>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80" name="Footer Placeholder 2">
            <a:extLst>
              <a:ext uri="{FF2B5EF4-FFF2-40B4-BE49-F238E27FC236}">
                <a16:creationId xmlns:a16="http://schemas.microsoft.com/office/drawing/2014/main" id="{4A31C23C-F999-4621-9B3F-C8F43E9ADAA3}"/>
              </a:ext>
            </a:extLst>
          </p:cNvPr>
          <p:cNvSpPr txBox="1">
            <a:spLocks/>
          </p:cNvSpPr>
          <p:nvPr/>
        </p:nvSpPr>
        <p:spPr>
          <a:xfrm>
            <a:off x="762000" y="6332551"/>
            <a:ext cx="10277879" cy="21185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1) Further details in next slide</a:t>
            </a:r>
          </a:p>
        </p:txBody>
      </p:sp>
    </p:spTree>
    <p:extLst>
      <p:ext uri="{BB962C8B-B14F-4D97-AF65-F5344CB8AC3E}">
        <p14:creationId xmlns:p14="http://schemas.microsoft.com/office/powerpoint/2010/main" val="159204853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leverage Booz Allen’s Cyber Defense Controls Framework to develop OXAGON’s CSMS Controls Framework in alignment with regulations and standards </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5112053" y="1112624"/>
            <a:ext cx="1967911" cy="215444"/>
          </a:xfrm>
        </p:spPr>
        <p:txBody>
          <a:bodyPr/>
          <a:lstStyle/>
          <a:p>
            <a:r>
              <a:rPr lang="en-US" dirty="0"/>
              <a:t>CSMS Controls Framework</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43" name="Rectangle: Rounded Corners 142">
            <a:extLst>
              <a:ext uri="{FF2B5EF4-FFF2-40B4-BE49-F238E27FC236}">
                <a16:creationId xmlns:a16="http://schemas.microsoft.com/office/drawing/2014/main" id="{94B5DFEE-6D51-403E-A60C-63D3134C64B8}"/>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2.1</a:t>
            </a:r>
          </a:p>
        </p:txBody>
      </p:sp>
      <p:grpSp>
        <p:nvGrpSpPr>
          <p:cNvPr id="146" name="Group 145">
            <a:extLst>
              <a:ext uri="{FF2B5EF4-FFF2-40B4-BE49-F238E27FC236}">
                <a16:creationId xmlns:a16="http://schemas.microsoft.com/office/drawing/2014/main" id="{C92F6032-A1BB-4665-B76C-420355655BE9}"/>
              </a:ext>
            </a:extLst>
          </p:cNvPr>
          <p:cNvGrpSpPr/>
          <p:nvPr/>
        </p:nvGrpSpPr>
        <p:grpSpPr>
          <a:xfrm>
            <a:off x="1606848" y="44165"/>
            <a:ext cx="6599473" cy="276999"/>
            <a:chOff x="1606848" y="44165"/>
            <a:chExt cx="6599473" cy="276999"/>
          </a:xfrm>
        </p:grpSpPr>
        <p:sp>
          <p:nvSpPr>
            <p:cNvPr id="147" name="Rectangle: Rounded Corners 146">
              <a:extLst>
                <a:ext uri="{FF2B5EF4-FFF2-40B4-BE49-F238E27FC236}">
                  <a16:creationId xmlns:a16="http://schemas.microsoft.com/office/drawing/2014/main" id="{6494F617-A1E3-4E5D-A417-FD762215E8D6}"/>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2.1</a:t>
              </a:r>
            </a:p>
          </p:txBody>
        </p:sp>
        <p:sp>
          <p:nvSpPr>
            <p:cNvPr id="148" name="TextBox 147">
              <a:extLst>
                <a:ext uri="{FF2B5EF4-FFF2-40B4-BE49-F238E27FC236}">
                  <a16:creationId xmlns:a16="http://schemas.microsoft.com/office/drawing/2014/main" id="{D5F7A1E5-0BE5-40B3-A49E-DADB2F1266E4}"/>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grpSp>
      <p:sp>
        <p:nvSpPr>
          <p:cNvPr id="109" name="STAMP">
            <a:extLst>
              <a:ext uri="{FF2B5EF4-FFF2-40B4-BE49-F238E27FC236}">
                <a16:creationId xmlns:a16="http://schemas.microsoft.com/office/drawing/2014/main" id="{5F9441B2-6D7B-431F-9993-F635F2F2B42A}"/>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114" name="Rectangle: Rounded Corners 113">
            <a:extLst>
              <a:ext uri="{FF2B5EF4-FFF2-40B4-BE49-F238E27FC236}">
                <a16:creationId xmlns:a16="http://schemas.microsoft.com/office/drawing/2014/main" id="{0A3AF81A-9443-4897-B461-CAA87B5E43C4}"/>
              </a:ext>
            </a:extLst>
          </p:cNvPr>
          <p:cNvSpPr/>
          <p:nvPr/>
        </p:nvSpPr>
        <p:spPr>
          <a:xfrm>
            <a:off x="8919789" y="1828800"/>
            <a:ext cx="2690116" cy="4454949"/>
          </a:xfrm>
          <a:prstGeom prst="roundRect">
            <a:avLst>
              <a:gd name="adj" fmla="val 5319"/>
            </a:avLst>
          </a:prstGeom>
          <a:solidFill>
            <a:schemeClr val="accent1">
              <a:lumMod val="20000"/>
              <a:lumOff val="80000"/>
            </a:schemeClr>
          </a:solidFill>
        </p:spPr>
        <p:txBody>
          <a:bodyPr wrap="square" tIns="18288" rIns="91440" anchor="ctr">
            <a:noAutofit/>
          </a:bodyPr>
          <a:lstStyle/>
          <a:p>
            <a:pPr marL="0" marR="0" lvl="0" indent="0" algn="ctr" defTabSz="914400" rtl="0" eaLnBrk="0" fontAlgn="base" latinLnBrk="0" hangingPunct="0">
              <a:lnSpc>
                <a:spcPct val="100000"/>
              </a:lnSpc>
              <a:spcBef>
                <a:spcPct val="0"/>
              </a:spcBef>
              <a:spcAft>
                <a:spcPts val="60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95AD400A-F758-4B5D-A844-113373143768}"/>
              </a:ext>
            </a:extLst>
          </p:cNvPr>
          <p:cNvGrpSpPr/>
          <p:nvPr/>
        </p:nvGrpSpPr>
        <p:grpSpPr>
          <a:xfrm>
            <a:off x="609600" y="1784191"/>
            <a:ext cx="8153400" cy="4534076"/>
            <a:chOff x="609600" y="1575969"/>
            <a:chExt cx="8153400" cy="4742298"/>
          </a:xfrm>
        </p:grpSpPr>
        <p:sp>
          <p:nvSpPr>
            <p:cNvPr id="115" name="Text Placeholder 1">
              <a:extLst>
                <a:ext uri="{FF2B5EF4-FFF2-40B4-BE49-F238E27FC236}">
                  <a16:creationId xmlns:a16="http://schemas.microsoft.com/office/drawing/2014/main" id="{75599C4C-36EF-40E4-BFB6-A42064ED54B3}"/>
                </a:ext>
              </a:extLst>
            </p:cNvPr>
            <p:cNvSpPr txBox="1">
              <a:spLocks/>
            </p:cNvSpPr>
            <p:nvPr/>
          </p:nvSpPr>
          <p:spPr>
            <a:xfrm>
              <a:off x="738125" y="2805314"/>
              <a:ext cx="1495836" cy="1104372"/>
            </a:xfrm>
            <a:prstGeom prst="rect">
              <a:avLst/>
            </a:prstGeom>
            <a:solidFill>
              <a:schemeClr val="accent1"/>
            </a:solidFill>
            <a:ln>
              <a:noFill/>
            </a:ln>
          </p:spPr>
          <p:txBody>
            <a:bodyPr vert="horz" lIns="50292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r>
                <a:rPr kumimoji="0" lang="en-US" sz="1400" b="1" i="0"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Defend</a:t>
              </a:r>
            </a:p>
            <a:p>
              <a:pPr marL="0" marR="0" lvl="0" indent="0" algn="l" defTabSz="914400" rtl="0" eaLnBrk="1" fontAlgn="auto" latinLnBrk="0" hangingPunct="1">
                <a:lnSpc>
                  <a:spcPts val="1200"/>
                </a:lnSpc>
                <a:spcBef>
                  <a:spcPts val="0"/>
                </a:spcBef>
                <a:spcAft>
                  <a:spcPts val="0"/>
                </a:spcAft>
                <a:buClrTx/>
                <a:buSzTx/>
                <a:buFont typeface="Wingdings" panose="05000000000000000000" pitchFamily="2" charset="2"/>
                <a:buNone/>
                <a:tabLst/>
                <a:defRPr/>
              </a:pPr>
              <a:r>
                <a:rPr kumimoji="0" lang="en-US" sz="1050" b="0" i="1"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Dynamic </a:t>
              </a:r>
            </a:p>
            <a:p>
              <a:pPr marL="0" marR="0" lvl="0" indent="0" algn="l" defTabSz="914400" rtl="0" eaLnBrk="1" fontAlgn="auto" latinLnBrk="0" hangingPunct="1">
                <a:lnSpc>
                  <a:spcPts val="1200"/>
                </a:lnSpc>
                <a:spcBef>
                  <a:spcPts val="0"/>
                </a:spcBef>
                <a:spcAft>
                  <a:spcPts val="0"/>
                </a:spcAft>
                <a:buClrTx/>
                <a:buSzTx/>
                <a:buFont typeface="Wingdings" panose="05000000000000000000" pitchFamily="2" charset="2"/>
                <a:buNone/>
                <a:tabLst/>
                <a:defRPr/>
              </a:pPr>
              <a:r>
                <a:rPr kumimoji="0" lang="en-US" sz="1050" b="0" i="1"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Defense</a:t>
              </a:r>
            </a:p>
          </p:txBody>
        </p:sp>
        <p:grpSp>
          <p:nvGrpSpPr>
            <p:cNvPr id="116" name="Group 115">
              <a:extLst>
                <a:ext uri="{FF2B5EF4-FFF2-40B4-BE49-F238E27FC236}">
                  <a16:creationId xmlns:a16="http://schemas.microsoft.com/office/drawing/2014/main" id="{3496E87B-DAA7-418F-B5A2-254455FED184}"/>
                </a:ext>
              </a:extLst>
            </p:cNvPr>
            <p:cNvGrpSpPr/>
            <p:nvPr/>
          </p:nvGrpSpPr>
          <p:grpSpPr>
            <a:xfrm>
              <a:off x="609600" y="3122716"/>
              <a:ext cx="486565" cy="469568"/>
              <a:chOff x="594436" y="4777463"/>
              <a:chExt cx="486565" cy="484137"/>
            </a:xfrm>
          </p:grpSpPr>
          <p:sp>
            <p:nvSpPr>
              <p:cNvPr id="117" name="Oval 116">
                <a:extLst>
                  <a:ext uri="{FF2B5EF4-FFF2-40B4-BE49-F238E27FC236}">
                    <a16:creationId xmlns:a16="http://schemas.microsoft.com/office/drawing/2014/main" id="{F2835376-B31D-42D8-888D-AB5A70511F8E}"/>
                  </a:ext>
                </a:extLst>
              </p:cNvPr>
              <p:cNvSpPr/>
              <p:nvPr/>
            </p:nvSpPr>
            <p:spPr>
              <a:xfrm>
                <a:off x="594436" y="4777463"/>
                <a:ext cx="486565" cy="484137"/>
              </a:xfrm>
              <a:prstGeom prst="ellipse">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18" name="Picture 16" descr="https://static.thenounproject.com/png/2815009-200.png">
                <a:extLst>
                  <a:ext uri="{FF2B5EF4-FFF2-40B4-BE49-F238E27FC236}">
                    <a16:creationId xmlns:a16="http://schemas.microsoft.com/office/drawing/2014/main" id="{255E164A-CF25-4235-A553-C4DCB49AFE9A}"/>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725472" y="4845916"/>
                <a:ext cx="224492" cy="347231"/>
              </a:xfrm>
              <a:prstGeom prst="rect">
                <a:avLst/>
              </a:prstGeom>
              <a:extLst>
                <a:ext uri="{909E8E84-426E-40DD-AFC4-6F175D3DCCD1}">
                  <a14:hiddenFill xmlns:a14="http://schemas.microsoft.com/office/drawing/2010/main">
                    <a:solidFill>
                      <a:srgbClr val="FFFFFF"/>
                    </a:solidFill>
                  </a14:hiddenFill>
                </a:ext>
              </a:extLst>
            </p:spPr>
          </p:pic>
        </p:grpSp>
        <p:sp>
          <p:nvSpPr>
            <p:cNvPr id="119" name="Text Placeholder 1">
              <a:extLst>
                <a:ext uri="{FF2B5EF4-FFF2-40B4-BE49-F238E27FC236}">
                  <a16:creationId xmlns:a16="http://schemas.microsoft.com/office/drawing/2014/main" id="{92683AED-7DEB-414E-BCDA-ACBEF8CB77C6}"/>
                </a:ext>
              </a:extLst>
            </p:cNvPr>
            <p:cNvSpPr txBox="1">
              <a:spLocks/>
            </p:cNvSpPr>
            <p:nvPr/>
          </p:nvSpPr>
          <p:spPr>
            <a:xfrm>
              <a:off x="738125" y="1618282"/>
              <a:ext cx="1495836" cy="1104372"/>
            </a:xfrm>
            <a:prstGeom prst="rect">
              <a:avLst/>
            </a:prstGeom>
            <a:solidFill>
              <a:schemeClr val="accent1"/>
            </a:solidFill>
            <a:ln>
              <a:noFill/>
            </a:ln>
          </p:spPr>
          <p:txBody>
            <a:bodyPr vert="horz" lIns="50292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Identify</a:t>
              </a:r>
            </a:p>
            <a:p>
              <a:pPr marL="0" marR="0" lvl="0" indent="0" algn="l" defTabSz="914400" rtl="0" eaLnBrk="1" fontAlgn="auto" latinLnBrk="0" hangingPunct="1">
                <a:lnSpc>
                  <a:spcPts val="1200"/>
                </a:lnSpc>
                <a:spcBef>
                  <a:spcPts val="0"/>
                </a:spcBef>
                <a:spcAft>
                  <a:spcPts val="0"/>
                </a:spcAft>
                <a:buClrTx/>
                <a:buSzTx/>
                <a:buFont typeface="Wingdings" panose="05000000000000000000" pitchFamily="2" charset="2"/>
                <a:buNone/>
                <a:tabLst/>
                <a:defRPr/>
              </a:pPr>
              <a:r>
                <a:rPr kumimoji="0" lang="en-US" sz="1050" b="0" i="1"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Cyber Ecosystem Planning</a:t>
              </a:r>
            </a:p>
          </p:txBody>
        </p:sp>
        <p:sp>
          <p:nvSpPr>
            <p:cNvPr id="120" name="Text Placeholder 1">
              <a:extLst>
                <a:ext uri="{FF2B5EF4-FFF2-40B4-BE49-F238E27FC236}">
                  <a16:creationId xmlns:a16="http://schemas.microsoft.com/office/drawing/2014/main" id="{DBC804A6-BF31-4985-8D00-0098C57076DC}"/>
                </a:ext>
              </a:extLst>
            </p:cNvPr>
            <p:cNvSpPr txBox="1">
              <a:spLocks/>
            </p:cNvSpPr>
            <p:nvPr/>
          </p:nvSpPr>
          <p:spPr>
            <a:xfrm>
              <a:off x="2233960" y="1618282"/>
              <a:ext cx="6389853" cy="1104372"/>
            </a:xfrm>
            <a:prstGeom prst="rect">
              <a:avLst/>
            </a:prstGeom>
            <a:solidFill>
              <a:schemeClr val="bg1">
                <a:lumMod val="95000"/>
              </a:schemeClr>
            </a:solidFill>
            <a:ln>
              <a:noFill/>
            </a:ln>
          </p:spPr>
          <p:txBody>
            <a:bodyPr vert="horz" lIns="50292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endParaRPr kumimoji="0" lang="en-US" sz="1000" b="0" i="1"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21" name="Text Placeholder 1">
              <a:extLst>
                <a:ext uri="{FF2B5EF4-FFF2-40B4-BE49-F238E27FC236}">
                  <a16:creationId xmlns:a16="http://schemas.microsoft.com/office/drawing/2014/main" id="{9344CDCA-1916-4B90-BD5C-A128869252DF}"/>
                </a:ext>
              </a:extLst>
            </p:cNvPr>
            <p:cNvSpPr txBox="1">
              <a:spLocks/>
            </p:cNvSpPr>
            <p:nvPr/>
          </p:nvSpPr>
          <p:spPr>
            <a:xfrm>
              <a:off x="738125" y="3992345"/>
              <a:ext cx="1495836" cy="1104372"/>
            </a:xfrm>
            <a:prstGeom prst="rect">
              <a:avLst/>
            </a:prstGeom>
            <a:solidFill>
              <a:schemeClr val="accent1"/>
            </a:solidFill>
            <a:ln>
              <a:noFill/>
            </a:ln>
          </p:spPr>
          <p:txBody>
            <a:bodyPr vert="horz" lIns="50292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Protect</a:t>
              </a:r>
            </a:p>
            <a:p>
              <a:pPr marL="0" marR="0" lvl="0" indent="0" algn="l" defTabSz="914400" rtl="0" eaLnBrk="1" fontAlgn="auto" latinLnBrk="0" hangingPunct="1">
                <a:lnSpc>
                  <a:spcPts val="1200"/>
                </a:lnSpc>
                <a:spcBef>
                  <a:spcPts val="0"/>
                </a:spcBef>
                <a:spcAft>
                  <a:spcPts val="0"/>
                </a:spcAft>
                <a:buClrTx/>
                <a:buSzTx/>
                <a:buFont typeface="Wingdings" panose="05000000000000000000" pitchFamily="2" charset="2"/>
                <a:buNone/>
                <a:tabLst/>
                <a:defRPr/>
              </a:pPr>
              <a:r>
                <a:rPr kumimoji="0" lang="en-US" sz="1050" b="0" i="1"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Cyber Ecosystem Assurance</a:t>
              </a:r>
            </a:p>
          </p:txBody>
        </p:sp>
        <p:sp>
          <p:nvSpPr>
            <p:cNvPr id="122" name="Text Placeholder 1">
              <a:extLst>
                <a:ext uri="{FF2B5EF4-FFF2-40B4-BE49-F238E27FC236}">
                  <a16:creationId xmlns:a16="http://schemas.microsoft.com/office/drawing/2014/main" id="{51F4D6F2-0E22-4CD3-AD16-5C288986C39A}"/>
                </a:ext>
              </a:extLst>
            </p:cNvPr>
            <p:cNvSpPr txBox="1">
              <a:spLocks/>
            </p:cNvSpPr>
            <p:nvPr/>
          </p:nvSpPr>
          <p:spPr>
            <a:xfrm>
              <a:off x="2233960" y="3992345"/>
              <a:ext cx="6389853" cy="1104372"/>
            </a:xfrm>
            <a:prstGeom prst="rect">
              <a:avLst/>
            </a:prstGeom>
            <a:solidFill>
              <a:schemeClr val="bg1">
                <a:lumMod val="95000"/>
              </a:schemeClr>
            </a:solidFill>
            <a:ln>
              <a:noFill/>
            </a:ln>
          </p:spPr>
          <p:txBody>
            <a:bodyPr vert="horz" lIns="50292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endParaRPr kumimoji="0" lang="en-US" sz="1000" b="0" i="1"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23" name="Text Placeholder 1">
              <a:extLst>
                <a:ext uri="{FF2B5EF4-FFF2-40B4-BE49-F238E27FC236}">
                  <a16:creationId xmlns:a16="http://schemas.microsoft.com/office/drawing/2014/main" id="{DE60433D-4F2E-4F4D-883C-C3DAC73D7ADA}"/>
                </a:ext>
              </a:extLst>
            </p:cNvPr>
            <p:cNvSpPr txBox="1">
              <a:spLocks/>
            </p:cNvSpPr>
            <p:nvPr/>
          </p:nvSpPr>
          <p:spPr>
            <a:xfrm>
              <a:off x="738125" y="5179377"/>
              <a:ext cx="1495836" cy="1104372"/>
            </a:xfrm>
            <a:prstGeom prst="rect">
              <a:avLst/>
            </a:prstGeom>
            <a:solidFill>
              <a:schemeClr val="accent1"/>
            </a:solidFill>
            <a:ln>
              <a:noFill/>
            </a:ln>
          </p:spPr>
          <p:txBody>
            <a:bodyPr vert="horz" lIns="50292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Manage</a:t>
              </a:r>
            </a:p>
            <a:p>
              <a:pPr marL="0" marR="0" lvl="0" indent="0" algn="l" defTabSz="914400" rtl="0" eaLnBrk="1" fontAlgn="auto" latinLnBrk="0" hangingPunct="1">
                <a:lnSpc>
                  <a:spcPts val="1200"/>
                </a:lnSpc>
                <a:spcBef>
                  <a:spcPts val="0"/>
                </a:spcBef>
                <a:spcAft>
                  <a:spcPts val="0"/>
                </a:spcAft>
                <a:buClrTx/>
                <a:buSzTx/>
                <a:buFont typeface="Wingdings" panose="05000000000000000000" pitchFamily="2" charset="2"/>
                <a:buNone/>
                <a:tabLst/>
                <a:defRPr/>
              </a:pPr>
              <a:r>
                <a:rPr kumimoji="0" lang="en-US" sz="1050" b="0" i="1"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Cyber Ecosystem Development</a:t>
              </a:r>
            </a:p>
          </p:txBody>
        </p:sp>
        <p:sp>
          <p:nvSpPr>
            <p:cNvPr id="124" name="Text Placeholder 1">
              <a:extLst>
                <a:ext uri="{FF2B5EF4-FFF2-40B4-BE49-F238E27FC236}">
                  <a16:creationId xmlns:a16="http://schemas.microsoft.com/office/drawing/2014/main" id="{A5EC6286-13D5-4662-B696-F3B2F561681C}"/>
                </a:ext>
              </a:extLst>
            </p:cNvPr>
            <p:cNvSpPr txBox="1">
              <a:spLocks/>
            </p:cNvSpPr>
            <p:nvPr/>
          </p:nvSpPr>
          <p:spPr>
            <a:xfrm>
              <a:off x="2233960" y="5179377"/>
              <a:ext cx="6389853" cy="1104372"/>
            </a:xfrm>
            <a:prstGeom prst="rect">
              <a:avLst/>
            </a:prstGeom>
            <a:solidFill>
              <a:schemeClr val="bg1">
                <a:lumMod val="95000"/>
              </a:schemeClr>
            </a:solidFill>
            <a:ln>
              <a:noFill/>
            </a:ln>
          </p:spPr>
          <p:txBody>
            <a:bodyPr vert="horz" lIns="50292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endParaRPr kumimoji="0" lang="en-US" sz="1000" b="0" i="1"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125" name="Text Placeholder 1">
              <a:extLst>
                <a:ext uri="{FF2B5EF4-FFF2-40B4-BE49-F238E27FC236}">
                  <a16:creationId xmlns:a16="http://schemas.microsoft.com/office/drawing/2014/main" id="{2F1A31D7-2CC4-4B2B-9674-A50DD863880A}"/>
                </a:ext>
              </a:extLst>
            </p:cNvPr>
            <p:cNvSpPr txBox="1">
              <a:spLocks/>
            </p:cNvSpPr>
            <p:nvPr/>
          </p:nvSpPr>
          <p:spPr>
            <a:xfrm>
              <a:off x="2233960" y="2793736"/>
              <a:ext cx="6389853" cy="1104372"/>
            </a:xfrm>
            <a:prstGeom prst="rect">
              <a:avLst/>
            </a:prstGeom>
            <a:solidFill>
              <a:schemeClr val="bg1">
                <a:lumMod val="95000"/>
              </a:schemeClr>
            </a:solidFill>
            <a:ln>
              <a:noFill/>
            </a:ln>
          </p:spPr>
          <p:txBody>
            <a:bodyPr vert="horz" lIns="50292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endParaRPr kumimoji="0" lang="en-US" sz="1000" b="0" i="1" u="none" strike="noStrike" kern="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nvGrpSpPr>
            <p:cNvPr id="126" name="Group 125">
              <a:extLst>
                <a:ext uri="{FF2B5EF4-FFF2-40B4-BE49-F238E27FC236}">
                  <a16:creationId xmlns:a16="http://schemas.microsoft.com/office/drawing/2014/main" id="{4D58CB38-A723-4254-9B5C-871BE9C1F426}"/>
                </a:ext>
              </a:extLst>
            </p:cNvPr>
            <p:cNvGrpSpPr/>
            <p:nvPr/>
          </p:nvGrpSpPr>
          <p:grpSpPr>
            <a:xfrm>
              <a:off x="609600" y="4309747"/>
              <a:ext cx="486565" cy="469568"/>
              <a:chOff x="594436" y="3743917"/>
              <a:chExt cx="486565" cy="484137"/>
            </a:xfrm>
          </p:grpSpPr>
          <p:sp>
            <p:nvSpPr>
              <p:cNvPr id="127" name="Oval 126">
                <a:extLst>
                  <a:ext uri="{FF2B5EF4-FFF2-40B4-BE49-F238E27FC236}">
                    <a16:creationId xmlns:a16="http://schemas.microsoft.com/office/drawing/2014/main" id="{1E27900D-B7E4-4915-94D6-78D851D818F0}"/>
                  </a:ext>
                </a:extLst>
              </p:cNvPr>
              <p:cNvSpPr/>
              <p:nvPr/>
            </p:nvSpPr>
            <p:spPr>
              <a:xfrm>
                <a:off x="594436" y="3743917"/>
                <a:ext cx="486565" cy="484137"/>
              </a:xfrm>
              <a:prstGeom prst="ellipse">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8" name="Picture 14" descr="https://static.thenounproject.com/png/1280157-200.png">
                <a:extLst>
                  <a:ext uri="{FF2B5EF4-FFF2-40B4-BE49-F238E27FC236}">
                    <a16:creationId xmlns:a16="http://schemas.microsoft.com/office/drawing/2014/main" id="{6F8EFD50-F483-457B-A42B-43AB18E87AC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87625" y="3835893"/>
                <a:ext cx="300186" cy="300185"/>
              </a:xfrm>
              <a:prstGeom prst="rect">
                <a:avLst/>
              </a:prstGeom>
              <a:extLst>
                <a:ext uri="{909E8E84-426E-40DD-AFC4-6F175D3DCCD1}">
                  <a14:hiddenFill xmlns:a14="http://schemas.microsoft.com/office/drawing/2010/main">
                    <a:solidFill>
                      <a:srgbClr val="FFFFFF"/>
                    </a:solidFill>
                  </a14:hiddenFill>
                </a:ext>
              </a:extLst>
            </p:spPr>
          </p:pic>
        </p:grpSp>
        <p:grpSp>
          <p:nvGrpSpPr>
            <p:cNvPr id="129" name="Group 128">
              <a:extLst>
                <a:ext uri="{FF2B5EF4-FFF2-40B4-BE49-F238E27FC236}">
                  <a16:creationId xmlns:a16="http://schemas.microsoft.com/office/drawing/2014/main" id="{71731A62-93E8-4BB5-8FD5-249436C8C462}"/>
                </a:ext>
              </a:extLst>
            </p:cNvPr>
            <p:cNvGrpSpPr/>
            <p:nvPr/>
          </p:nvGrpSpPr>
          <p:grpSpPr>
            <a:xfrm>
              <a:off x="609600" y="1935684"/>
              <a:ext cx="486565" cy="469568"/>
              <a:chOff x="594436" y="2904089"/>
              <a:chExt cx="486565" cy="484137"/>
            </a:xfrm>
          </p:grpSpPr>
          <p:sp>
            <p:nvSpPr>
              <p:cNvPr id="130" name="Oval 129">
                <a:extLst>
                  <a:ext uri="{FF2B5EF4-FFF2-40B4-BE49-F238E27FC236}">
                    <a16:creationId xmlns:a16="http://schemas.microsoft.com/office/drawing/2014/main" id="{8CACE84F-4C49-4C7C-BFC6-FEE785EA45AF}"/>
                  </a:ext>
                </a:extLst>
              </p:cNvPr>
              <p:cNvSpPr/>
              <p:nvPr/>
            </p:nvSpPr>
            <p:spPr>
              <a:xfrm>
                <a:off x="594436" y="2904089"/>
                <a:ext cx="486565" cy="484137"/>
              </a:xfrm>
              <a:prstGeom prst="ellipse">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1" name="Picture 12" descr="https://static.thenounproject.com/png/672313-200.png">
                <a:extLst>
                  <a:ext uri="{FF2B5EF4-FFF2-40B4-BE49-F238E27FC236}">
                    <a16:creationId xmlns:a16="http://schemas.microsoft.com/office/drawing/2014/main" id="{32135EFB-A5F5-4F4B-9147-632F37B09D52}"/>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705738" y="3013966"/>
                <a:ext cx="263961" cy="264383"/>
              </a:xfrm>
              <a:prstGeom prst="rect">
                <a:avLst/>
              </a:prstGeom>
              <a:extLst>
                <a:ext uri="{909E8E84-426E-40DD-AFC4-6F175D3DCCD1}">
                  <a14:hiddenFill xmlns:a14="http://schemas.microsoft.com/office/drawing/2010/main">
                    <a:solidFill>
                      <a:srgbClr val="FFFFFF"/>
                    </a:solidFill>
                  </a14:hiddenFill>
                </a:ext>
              </a:extLst>
            </p:spPr>
          </p:pic>
        </p:grpSp>
        <p:grpSp>
          <p:nvGrpSpPr>
            <p:cNvPr id="132" name="Group 131">
              <a:extLst>
                <a:ext uri="{FF2B5EF4-FFF2-40B4-BE49-F238E27FC236}">
                  <a16:creationId xmlns:a16="http://schemas.microsoft.com/office/drawing/2014/main" id="{7B42FC54-4B3D-4348-A9BC-B5C516F5EF87}"/>
                </a:ext>
              </a:extLst>
            </p:cNvPr>
            <p:cNvGrpSpPr/>
            <p:nvPr/>
          </p:nvGrpSpPr>
          <p:grpSpPr>
            <a:xfrm>
              <a:off x="609600" y="5496779"/>
              <a:ext cx="486565" cy="469568"/>
              <a:chOff x="609600" y="5471291"/>
              <a:chExt cx="486565" cy="484137"/>
            </a:xfrm>
          </p:grpSpPr>
          <p:sp>
            <p:nvSpPr>
              <p:cNvPr id="133" name="Oval 132">
                <a:extLst>
                  <a:ext uri="{FF2B5EF4-FFF2-40B4-BE49-F238E27FC236}">
                    <a16:creationId xmlns:a16="http://schemas.microsoft.com/office/drawing/2014/main" id="{196837CC-F9ED-4ABF-AD2E-7D339A3A6D10}"/>
                  </a:ext>
                </a:extLst>
              </p:cNvPr>
              <p:cNvSpPr/>
              <p:nvPr/>
            </p:nvSpPr>
            <p:spPr>
              <a:xfrm>
                <a:off x="609600" y="5471291"/>
                <a:ext cx="486565" cy="484137"/>
              </a:xfrm>
              <a:prstGeom prst="ellipse">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4" name="Picture 9" descr="Administration ">
                <a:extLst>
                  <a:ext uri="{FF2B5EF4-FFF2-40B4-BE49-F238E27FC236}">
                    <a16:creationId xmlns:a16="http://schemas.microsoft.com/office/drawing/2014/main" id="{6B18FCC2-80AE-4E3A-BED3-A9D93053F58A}"/>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89329" y="5549806"/>
                <a:ext cx="327107" cy="327107"/>
              </a:xfrm>
              <a:prstGeom prst="rect">
                <a:avLst/>
              </a:prstGeom>
              <a:noFill/>
              <a:extLst>
                <a:ext uri="{909E8E84-426E-40DD-AFC4-6F175D3DCCD1}">
                  <a14:hiddenFill xmlns:a14="http://schemas.microsoft.com/office/drawing/2010/main">
                    <a:solidFill>
                      <a:srgbClr val="FFFFFF"/>
                    </a:solidFill>
                  </a14:hiddenFill>
                </a:ext>
              </a:extLst>
            </p:spPr>
          </p:pic>
        </p:grpSp>
        <p:sp>
          <p:nvSpPr>
            <p:cNvPr id="135" name="Rectangle 134">
              <a:extLst>
                <a:ext uri="{FF2B5EF4-FFF2-40B4-BE49-F238E27FC236}">
                  <a16:creationId xmlns:a16="http://schemas.microsoft.com/office/drawing/2014/main" id="{1E0B6E59-CF5C-40BE-B77E-2361779AB862}"/>
                </a:ext>
              </a:extLst>
            </p:cNvPr>
            <p:cNvSpPr/>
            <p:nvPr/>
          </p:nvSpPr>
          <p:spPr>
            <a:xfrm>
              <a:off x="2247047" y="1784191"/>
              <a:ext cx="2057646" cy="23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Strategic Controls</a:t>
              </a:r>
              <a:br>
                <a:rPr kumimoji="0" lang="en-US" sz="1400" b="1"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br>
              <a:r>
                <a:rPr kumimoji="0" lang="en-US" sz="1050" b="0" i="1"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Strategic Direction, Alignment, and Accountability</a:t>
              </a:r>
              <a:endParaRPr kumimoji="0" lang="en-US" sz="1200" b="0" i="1"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27E1689-6A38-4BA2-AAC2-0A1D15E6ED7B}"/>
                </a:ext>
              </a:extLst>
            </p:cNvPr>
            <p:cNvSpPr/>
            <p:nvPr/>
          </p:nvSpPr>
          <p:spPr>
            <a:xfrm>
              <a:off x="4274583" y="1707128"/>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Security Organization &amp; Governance</a:t>
              </a:r>
            </a:p>
          </p:txBody>
        </p:sp>
        <p:sp>
          <p:nvSpPr>
            <p:cNvPr id="137" name="Rectangle 136">
              <a:extLst>
                <a:ext uri="{FF2B5EF4-FFF2-40B4-BE49-F238E27FC236}">
                  <a16:creationId xmlns:a16="http://schemas.microsoft.com/office/drawing/2014/main" id="{C32FEB62-F1C2-4D61-946C-DA337E781146}"/>
                </a:ext>
              </a:extLst>
            </p:cNvPr>
            <p:cNvSpPr/>
            <p:nvPr/>
          </p:nvSpPr>
          <p:spPr>
            <a:xfrm>
              <a:off x="4274583" y="1895602"/>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Security Risk Management </a:t>
              </a:r>
            </a:p>
          </p:txBody>
        </p:sp>
        <p:sp>
          <p:nvSpPr>
            <p:cNvPr id="138" name="Rectangle 137">
              <a:extLst>
                <a:ext uri="{FF2B5EF4-FFF2-40B4-BE49-F238E27FC236}">
                  <a16:creationId xmlns:a16="http://schemas.microsoft.com/office/drawing/2014/main" id="{8188EC2D-6571-4EDA-BE1D-8BB48616CA5C}"/>
                </a:ext>
              </a:extLst>
            </p:cNvPr>
            <p:cNvSpPr/>
            <p:nvPr/>
          </p:nvSpPr>
          <p:spPr>
            <a:xfrm>
              <a:off x="4274583" y="2084076"/>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Security Strategy</a:t>
              </a:r>
            </a:p>
          </p:txBody>
        </p:sp>
        <p:sp>
          <p:nvSpPr>
            <p:cNvPr id="139" name="Rectangle 138">
              <a:extLst>
                <a:ext uri="{FF2B5EF4-FFF2-40B4-BE49-F238E27FC236}">
                  <a16:creationId xmlns:a16="http://schemas.microsoft.com/office/drawing/2014/main" id="{3A908CC1-1B4F-4601-9A87-7DE74FA0A44C}"/>
                </a:ext>
              </a:extLst>
            </p:cNvPr>
            <p:cNvSpPr/>
            <p:nvPr/>
          </p:nvSpPr>
          <p:spPr>
            <a:xfrm>
              <a:off x="4274583" y="2272551"/>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Security Policy &amp; Standards</a:t>
              </a:r>
            </a:p>
          </p:txBody>
        </p:sp>
        <p:sp>
          <p:nvSpPr>
            <p:cNvPr id="140" name="Rectangle 139">
              <a:extLst>
                <a:ext uri="{FF2B5EF4-FFF2-40B4-BE49-F238E27FC236}">
                  <a16:creationId xmlns:a16="http://schemas.microsoft.com/office/drawing/2014/main" id="{DDC27253-F80D-4226-AB4A-7FED170C33A9}"/>
                </a:ext>
              </a:extLst>
            </p:cNvPr>
            <p:cNvSpPr/>
            <p:nvPr/>
          </p:nvSpPr>
          <p:spPr>
            <a:xfrm>
              <a:off x="4274583" y="2461025"/>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Security Audit &amp; Compliance</a:t>
              </a:r>
            </a:p>
          </p:txBody>
        </p:sp>
        <p:sp>
          <p:nvSpPr>
            <p:cNvPr id="141" name="Rectangle: Rounded Corners 65">
              <a:extLst>
                <a:ext uri="{FF2B5EF4-FFF2-40B4-BE49-F238E27FC236}">
                  <a16:creationId xmlns:a16="http://schemas.microsoft.com/office/drawing/2014/main" id="{82031C5D-DA6B-4D05-A1DA-6E5C2B7626E3}"/>
                </a:ext>
              </a:extLst>
            </p:cNvPr>
            <p:cNvSpPr/>
            <p:nvPr/>
          </p:nvSpPr>
          <p:spPr>
            <a:xfrm>
              <a:off x="4687550" y="2952678"/>
              <a:ext cx="1586766" cy="296527"/>
            </a:xfrm>
            <a:prstGeom prst="roundRect">
              <a:avLst/>
            </a:prstGeom>
            <a:solidFill>
              <a:schemeClr val="accent1">
                <a:lumMod val="20000"/>
                <a:lumOff val="80000"/>
              </a:schemeClr>
            </a:solidFill>
            <a:ln w="3175">
              <a:solidFill>
                <a:schemeClr val="accent1">
                  <a:lumMod val="60000"/>
                  <a:lumOff val="40000"/>
                </a:schemeClr>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0" tIns="0" rIns="0" bIns="0" anchor="ctr"/>
            <a:lstStyle/>
            <a:p>
              <a:pPr marL="0" marR="0" lvl="0" indent="0" algn="ctr" defTabSz="444500" rtl="0" eaLnBrk="1" fontAlgn="auto" latinLnBrk="0" hangingPunct="1">
                <a:lnSpc>
                  <a:spcPct val="80000"/>
                </a:lnSpc>
                <a:spcBef>
                  <a:spcPct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Threat Management </a:t>
              </a:r>
              <a:b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(Prepare)</a:t>
              </a:r>
            </a:p>
          </p:txBody>
        </p:sp>
        <p:sp>
          <p:nvSpPr>
            <p:cNvPr id="142" name="Rectangle: Rounded Corners 71">
              <a:extLst>
                <a:ext uri="{FF2B5EF4-FFF2-40B4-BE49-F238E27FC236}">
                  <a16:creationId xmlns:a16="http://schemas.microsoft.com/office/drawing/2014/main" id="{56E724DA-7C0A-4A09-AB24-E2D6D1C0816D}"/>
                </a:ext>
              </a:extLst>
            </p:cNvPr>
            <p:cNvSpPr/>
            <p:nvPr/>
          </p:nvSpPr>
          <p:spPr>
            <a:xfrm>
              <a:off x="5639394" y="3545950"/>
              <a:ext cx="1586324" cy="287806"/>
            </a:xfrm>
            <a:prstGeom prst="roundRect">
              <a:avLst/>
            </a:prstGeom>
            <a:solidFill>
              <a:schemeClr val="accent1">
                <a:lumMod val="20000"/>
                <a:lumOff val="80000"/>
              </a:schemeClr>
            </a:solidFill>
            <a:ln w="3175">
              <a:solidFill>
                <a:schemeClr val="accent1">
                  <a:lumMod val="60000"/>
                  <a:lumOff val="40000"/>
                </a:schemeClr>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0" tIns="0" rIns="0" bIns="0" anchor="ctr"/>
            <a:lstStyle/>
            <a:p>
              <a:pPr marL="0" marR="0" lvl="0" indent="0" algn="ctr" defTabSz="444500" rtl="0" eaLnBrk="1" fontAlgn="auto" latinLnBrk="0" hangingPunct="1">
                <a:lnSpc>
                  <a:spcPct val="80000"/>
                </a:lnSpc>
                <a:spcBef>
                  <a:spcPct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Security Operations</a:t>
              </a:r>
            </a:p>
            <a:p>
              <a:pPr marL="0" marR="0" lvl="0" indent="0" algn="ctr" defTabSz="444500" rtl="0" eaLnBrk="1" fontAlgn="auto" latinLnBrk="0" hangingPunct="1">
                <a:lnSpc>
                  <a:spcPct val="80000"/>
                </a:lnSpc>
                <a:spcBef>
                  <a:spcPct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(Detect)</a:t>
              </a:r>
            </a:p>
          </p:txBody>
        </p:sp>
        <p:sp>
          <p:nvSpPr>
            <p:cNvPr id="144" name="Rectangle: Rounded Corners 74">
              <a:extLst>
                <a:ext uri="{FF2B5EF4-FFF2-40B4-BE49-F238E27FC236}">
                  <a16:creationId xmlns:a16="http://schemas.microsoft.com/office/drawing/2014/main" id="{6D2EAB8E-7BB6-42E2-9514-E363FFCD588A}"/>
                </a:ext>
              </a:extLst>
            </p:cNvPr>
            <p:cNvSpPr/>
            <p:nvPr/>
          </p:nvSpPr>
          <p:spPr>
            <a:xfrm>
              <a:off x="3736135" y="3545950"/>
              <a:ext cx="1586766" cy="287806"/>
            </a:xfrm>
            <a:prstGeom prst="roundRect">
              <a:avLst/>
            </a:prstGeom>
            <a:solidFill>
              <a:schemeClr val="accent1">
                <a:lumMod val="20000"/>
                <a:lumOff val="80000"/>
              </a:schemeClr>
            </a:solidFill>
            <a:ln w="3175">
              <a:solidFill>
                <a:schemeClr val="accent1">
                  <a:lumMod val="60000"/>
                  <a:lumOff val="40000"/>
                </a:schemeClr>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0" tIns="0" rIns="0" bIns="0" anchor="ctr"/>
            <a:lstStyle/>
            <a:p>
              <a:pPr marL="0" marR="0" lvl="0" indent="0" algn="ctr" defTabSz="444500" rtl="0" eaLnBrk="1" fontAlgn="auto" latinLnBrk="0" hangingPunct="1">
                <a:lnSpc>
                  <a:spcPct val="80000"/>
                </a:lnSpc>
                <a:spcBef>
                  <a:spcPct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Incident Management</a:t>
              </a:r>
            </a:p>
            <a:p>
              <a:pPr marL="0" marR="0" lvl="0" indent="0" algn="ctr" defTabSz="444500" rtl="0" eaLnBrk="1" fontAlgn="auto" latinLnBrk="0" hangingPunct="1">
                <a:lnSpc>
                  <a:spcPct val="80000"/>
                </a:lnSpc>
                <a:spcBef>
                  <a:spcPct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(Respond)</a:t>
              </a:r>
            </a:p>
          </p:txBody>
        </p:sp>
        <p:sp>
          <p:nvSpPr>
            <p:cNvPr id="145" name="Rectangle: Rounded Corners 68">
              <a:extLst>
                <a:ext uri="{FF2B5EF4-FFF2-40B4-BE49-F238E27FC236}">
                  <a16:creationId xmlns:a16="http://schemas.microsoft.com/office/drawing/2014/main" id="{E716115C-3F13-4B73-8358-76E312E0911E}"/>
                </a:ext>
              </a:extLst>
            </p:cNvPr>
            <p:cNvSpPr/>
            <p:nvPr/>
          </p:nvSpPr>
          <p:spPr>
            <a:xfrm>
              <a:off x="6364297" y="3204049"/>
              <a:ext cx="1586766" cy="287806"/>
            </a:xfrm>
            <a:prstGeom prst="roundRect">
              <a:avLst/>
            </a:prstGeom>
            <a:solidFill>
              <a:schemeClr val="accent1">
                <a:lumMod val="20000"/>
                <a:lumOff val="80000"/>
              </a:schemeClr>
            </a:solidFill>
            <a:ln w="3175">
              <a:solidFill>
                <a:schemeClr val="accent1">
                  <a:lumMod val="60000"/>
                  <a:lumOff val="40000"/>
                </a:schemeClr>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0" tIns="0" rIns="0" bIns="0" anchor="ctr"/>
            <a:lstStyle/>
            <a:p>
              <a:pPr marL="0" marR="0" lvl="0" indent="0" algn="ctr" defTabSz="444500" rtl="0" eaLnBrk="1" fontAlgn="auto" latinLnBrk="0" hangingPunct="1">
                <a:lnSpc>
                  <a:spcPct val="80000"/>
                </a:lnSpc>
                <a:spcBef>
                  <a:spcPct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Vulnerability Management (Prevent)</a:t>
              </a:r>
            </a:p>
          </p:txBody>
        </p:sp>
        <p:sp>
          <p:nvSpPr>
            <p:cNvPr id="149" name="Rectangle: Rounded Corners 77">
              <a:extLst>
                <a:ext uri="{FF2B5EF4-FFF2-40B4-BE49-F238E27FC236}">
                  <a16:creationId xmlns:a16="http://schemas.microsoft.com/office/drawing/2014/main" id="{A946FA87-517E-44D6-910A-1FC35199B29B}"/>
                </a:ext>
              </a:extLst>
            </p:cNvPr>
            <p:cNvSpPr/>
            <p:nvPr/>
          </p:nvSpPr>
          <p:spPr>
            <a:xfrm>
              <a:off x="3010802" y="3204049"/>
              <a:ext cx="1586766" cy="287806"/>
            </a:xfrm>
            <a:prstGeom prst="roundRect">
              <a:avLst/>
            </a:prstGeom>
            <a:solidFill>
              <a:schemeClr val="accent1">
                <a:lumMod val="20000"/>
                <a:lumOff val="80000"/>
              </a:schemeClr>
            </a:solidFill>
            <a:ln w="3175">
              <a:solidFill>
                <a:schemeClr val="accent1">
                  <a:lumMod val="60000"/>
                  <a:lumOff val="40000"/>
                </a:schemeClr>
              </a:solidFill>
            </a:ln>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lIns="0" tIns="0" rIns="0" bIns="0" anchor="ctr"/>
            <a:lstStyle/>
            <a:p>
              <a:pPr marL="0" marR="0" lvl="0" indent="0" algn="ctr" defTabSz="444500" rtl="0" eaLnBrk="1" fontAlgn="auto" latinLnBrk="0" hangingPunct="1">
                <a:lnSpc>
                  <a:spcPct val="80000"/>
                </a:lnSpc>
                <a:spcBef>
                  <a:spcPct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 Service Restoration</a:t>
              </a:r>
              <a:b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 (Recover)</a:t>
              </a:r>
            </a:p>
          </p:txBody>
        </p:sp>
        <p:cxnSp>
          <p:nvCxnSpPr>
            <p:cNvPr id="150" name="Straight Connector 149">
              <a:extLst>
                <a:ext uri="{FF2B5EF4-FFF2-40B4-BE49-F238E27FC236}">
                  <a16:creationId xmlns:a16="http://schemas.microsoft.com/office/drawing/2014/main" id="{5A0ED5DF-DF1F-463B-AED7-DCCF3BB3F612}"/>
                </a:ext>
              </a:extLst>
            </p:cNvPr>
            <p:cNvCxnSpPr>
              <a:cxnSpLocks/>
              <a:stCxn id="144" idx="3"/>
              <a:endCxn id="142" idx="1"/>
            </p:cNvCxnSpPr>
            <p:nvPr/>
          </p:nvCxnSpPr>
          <p:spPr>
            <a:xfrm>
              <a:off x="5322901" y="3689854"/>
              <a:ext cx="316493" cy="0"/>
            </a:xfrm>
            <a:prstGeom prst="line">
              <a:avLst/>
            </a:prstGeom>
            <a:ln w="19050">
              <a:headEnd type="triangl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EBE9D3D3-32D0-4A6C-82D7-7903BC703083}"/>
                </a:ext>
              </a:extLst>
            </p:cNvPr>
            <p:cNvCxnSpPr>
              <a:cxnSpLocks/>
              <a:stCxn id="145" idx="3"/>
              <a:endCxn id="142" idx="3"/>
            </p:cNvCxnSpPr>
            <p:nvPr/>
          </p:nvCxnSpPr>
          <p:spPr>
            <a:xfrm flipH="1">
              <a:off x="7225718" y="3347953"/>
              <a:ext cx="725345" cy="341901"/>
            </a:xfrm>
            <a:prstGeom prst="bentConnector3">
              <a:avLst>
                <a:gd name="adj1" fmla="val -315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4782A181-8F50-42CC-A4E7-A9BD7848EABC}"/>
                </a:ext>
              </a:extLst>
            </p:cNvPr>
            <p:cNvCxnSpPr>
              <a:cxnSpLocks/>
              <a:stCxn id="149" idx="0"/>
              <a:endCxn id="141" idx="1"/>
            </p:cNvCxnSpPr>
            <p:nvPr/>
          </p:nvCxnSpPr>
          <p:spPr>
            <a:xfrm rot="5400000" flipH="1" flipV="1">
              <a:off x="4194314" y="2710814"/>
              <a:ext cx="103107" cy="88336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EC88E29D-7939-4915-B88B-CF6BF8662245}"/>
                </a:ext>
              </a:extLst>
            </p:cNvPr>
            <p:cNvCxnSpPr>
              <a:cxnSpLocks/>
              <a:stCxn id="141" idx="3"/>
              <a:endCxn id="145" idx="0"/>
            </p:cNvCxnSpPr>
            <p:nvPr/>
          </p:nvCxnSpPr>
          <p:spPr>
            <a:xfrm>
              <a:off x="6274316" y="3100942"/>
              <a:ext cx="883364" cy="103107"/>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C54FA40E-B7C0-4EB6-8C48-8F4ADA70F1F3}"/>
                </a:ext>
              </a:extLst>
            </p:cNvPr>
            <p:cNvCxnSpPr>
              <a:cxnSpLocks/>
              <a:stCxn id="144" idx="1"/>
              <a:endCxn id="149" idx="1"/>
            </p:cNvCxnSpPr>
            <p:nvPr/>
          </p:nvCxnSpPr>
          <p:spPr>
            <a:xfrm rot="10800000">
              <a:off x="3010803" y="3347953"/>
              <a:ext cx="725333" cy="341901"/>
            </a:xfrm>
            <a:prstGeom prst="bentConnector3">
              <a:avLst>
                <a:gd name="adj1" fmla="val 13151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F107EBA-E2EA-41ED-8224-4257596A6E2A}"/>
                </a:ext>
              </a:extLst>
            </p:cNvPr>
            <p:cNvSpPr/>
            <p:nvPr/>
          </p:nvSpPr>
          <p:spPr>
            <a:xfrm>
              <a:off x="6563529" y="4385399"/>
              <a:ext cx="1931405"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Cloud Security</a:t>
              </a:r>
            </a:p>
          </p:txBody>
        </p:sp>
        <p:sp>
          <p:nvSpPr>
            <p:cNvPr id="156" name="Rectangle 155">
              <a:extLst>
                <a:ext uri="{FF2B5EF4-FFF2-40B4-BE49-F238E27FC236}">
                  <a16:creationId xmlns:a16="http://schemas.microsoft.com/office/drawing/2014/main" id="{F6AA5E63-9D26-47A2-8421-4BB6FD521773}"/>
                </a:ext>
              </a:extLst>
            </p:cNvPr>
            <p:cNvSpPr/>
            <p:nvPr/>
          </p:nvSpPr>
          <p:spPr>
            <a:xfrm>
              <a:off x="6563529" y="4573873"/>
              <a:ext cx="1931405"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Network Security</a:t>
              </a:r>
            </a:p>
          </p:txBody>
        </p:sp>
        <p:sp>
          <p:nvSpPr>
            <p:cNvPr id="157" name="Rectangle 156">
              <a:extLst>
                <a:ext uri="{FF2B5EF4-FFF2-40B4-BE49-F238E27FC236}">
                  <a16:creationId xmlns:a16="http://schemas.microsoft.com/office/drawing/2014/main" id="{6CA6DC6B-C98E-4457-8EE8-88ED073BE7D6}"/>
                </a:ext>
              </a:extLst>
            </p:cNvPr>
            <p:cNvSpPr/>
            <p:nvPr/>
          </p:nvSpPr>
          <p:spPr>
            <a:xfrm>
              <a:off x="6563529" y="4762348"/>
              <a:ext cx="1931405"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Facility Security</a:t>
              </a:r>
            </a:p>
          </p:txBody>
        </p:sp>
        <p:sp>
          <p:nvSpPr>
            <p:cNvPr id="158" name="Rectangle 157">
              <a:extLst>
                <a:ext uri="{FF2B5EF4-FFF2-40B4-BE49-F238E27FC236}">
                  <a16:creationId xmlns:a16="http://schemas.microsoft.com/office/drawing/2014/main" id="{71A4BA00-CB8E-41E9-BCB5-FF0EF002E71E}"/>
                </a:ext>
              </a:extLst>
            </p:cNvPr>
            <p:cNvSpPr/>
            <p:nvPr/>
          </p:nvSpPr>
          <p:spPr>
            <a:xfrm>
              <a:off x="4499072" y="4379747"/>
              <a:ext cx="1931405"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Application Security</a:t>
              </a:r>
            </a:p>
          </p:txBody>
        </p:sp>
        <p:sp>
          <p:nvSpPr>
            <p:cNvPr id="159" name="Rectangle 158">
              <a:extLst>
                <a:ext uri="{FF2B5EF4-FFF2-40B4-BE49-F238E27FC236}">
                  <a16:creationId xmlns:a16="http://schemas.microsoft.com/office/drawing/2014/main" id="{F150DFD8-05FE-4018-B0C7-81DDEE535E38}"/>
                </a:ext>
              </a:extLst>
            </p:cNvPr>
            <p:cNvSpPr/>
            <p:nvPr/>
          </p:nvSpPr>
          <p:spPr>
            <a:xfrm>
              <a:off x="4499072" y="4568221"/>
              <a:ext cx="1931405"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Data Protection</a:t>
              </a:r>
            </a:p>
          </p:txBody>
        </p:sp>
        <p:sp>
          <p:nvSpPr>
            <p:cNvPr id="160" name="Rectangle 159">
              <a:extLst>
                <a:ext uri="{FF2B5EF4-FFF2-40B4-BE49-F238E27FC236}">
                  <a16:creationId xmlns:a16="http://schemas.microsoft.com/office/drawing/2014/main" id="{9B84F263-6D78-4692-B4E7-EB71F0717E74}"/>
                </a:ext>
              </a:extLst>
            </p:cNvPr>
            <p:cNvSpPr/>
            <p:nvPr/>
          </p:nvSpPr>
          <p:spPr>
            <a:xfrm>
              <a:off x="4499072" y="4756695"/>
              <a:ext cx="1931405"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Endpoint Security</a:t>
              </a:r>
            </a:p>
          </p:txBody>
        </p:sp>
        <p:sp>
          <p:nvSpPr>
            <p:cNvPr id="161" name="Rectangle 160">
              <a:extLst>
                <a:ext uri="{FF2B5EF4-FFF2-40B4-BE49-F238E27FC236}">
                  <a16:creationId xmlns:a16="http://schemas.microsoft.com/office/drawing/2014/main" id="{8291692B-8F5D-4621-B281-4D5CF23B3269}"/>
                </a:ext>
              </a:extLst>
            </p:cNvPr>
            <p:cNvSpPr/>
            <p:nvPr/>
          </p:nvSpPr>
          <p:spPr>
            <a:xfrm>
              <a:off x="2452293" y="4374094"/>
              <a:ext cx="1931405"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Business Process Protection</a:t>
              </a:r>
            </a:p>
          </p:txBody>
        </p:sp>
        <p:sp>
          <p:nvSpPr>
            <p:cNvPr id="162" name="Rectangle 161">
              <a:extLst>
                <a:ext uri="{FF2B5EF4-FFF2-40B4-BE49-F238E27FC236}">
                  <a16:creationId xmlns:a16="http://schemas.microsoft.com/office/drawing/2014/main" id="{CD2DD7D1-B766-4EB2-95FE-66B74D6F846F}"/>
                </a:ext>
              </a:extLst>
            </p:cNvPr>
            <p:cNvSpPr/>
            <p:nvPr/>
          </p:nvSpPr>
          <p:spPr>
            <a:xfrm>
              <a:off x="2452293" y="4562568"/>
              <a:ext cx="1931405"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End User Protection</a:t>
              </a:r>
            </a:p>
          </p:txBody>
        </p:sp>
        <p:sp>
          <p:nvSpPr>
            <p:cNvPr id="163" name="Rectangle 162">
              <a:extLst>
                <a:ext uri="{FF2B5EF4-FFF2-40B4-BE49-F238E27FC236}">
                  <a16:creationId xmlns:a16="http://schemas.microsoft.com/office/drawing/2014/main" id="{92D3F932-E23B-4F82-8798-60140DB735B9}"/>
                </a:ext>
              </a:extLst>
            </p:cNvPr>
            <p:cNvSpPr/>
            <p:nvPr/>
          </p:nvSpPr>
          <p:spPr>
            <a:xfrm>
              <a:off x="2452293" y="4751043"/>
              <a:ext cx="1931405"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Identity &amp; Access Management</a:t>
              </a:r>
            </a:p>
          </p:txBody>
        </p:sp>
        <p:sp>
          <p:nvSpPr>
            <p:cNvPr id="164" name="Rectangle 163">
              <a:extLst>
                <a:ext uri="{FF2B5EF4-FFF2-40B4-BE49-F238E27FC236}">
                  <a16:creationId xmlns:a16="http://schemas.microsoft.com/office/drawing/2014/main" id="{556BB6D2-E7D3-49EB-A86F-81FE6E8E98BC}"/>
                </a:ext>
              </a:extLst>
            </p:cNvPr>
            <p:cNvSpPr/>
            <p:nvPr/>
          </p:nvSpPr>
          <p:spPr>
            <a:xfrm>
              <a:off x="2247047" y="2848291"/>
              <a:ext cx="2057646" cy="23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Operational Controls</a:t>
              </a:r>
              <a:br>
                <a:rPr kumimoji="0" lang="en-US" sz="1200" b="1"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br>
              <a:r>
                <a:rPr kumimoji="0" lang="en-US" sz="1050" b="0" i="1"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Day-to-Day Protection</a:t>
              </a:r>
              <a:endParaRPr kumimoji="0" lang="en-US" sz="1400" b="0" i="1"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87AE91F-4A7B-4CF5-AE05-3F8F8741845E}"/>
                </a:ext>
              </a:extLst>
            </p:cNvPr>
            <p:cNvSpPr/>
            <p:nvPr/>
          </p:nvSpPr>
          <p:spPr>
            <a:xfrm>
              <a:off x="2247047" y="4062774"/>
              <a:ext cx="2057646" cy="23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Core Controls</a:t>
              </a:r>
              <a:br>
                <a:rPr kumimoji="0" lang="en-US" sz="1200" b="1"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br>
              <a:r>
                <a:rPr kumimoji="0" lang="en-US" sz="1050" b="0" i="1"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Core Asset Protection</a:t>
              </a:r>
              <a:endParaRPr kumimoji="0" lang="en-US" sz="1400" b="0" i="1"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225E3434-390D-4B8A-9A83-DD88707D5937}"/>
                </a:ext>
              </a:extLst>
            </p:cNvPr>
            <p:cNvSpPr/>
            <p:nvPr/>
          </p:nvSpPr>
          <p:spPr>
            <a:xfrm>
              <a:off x="2247047" y="5240904"/>
              <a:ext cx="2057646" cy="233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Foundational Controls</a:t>
              </a:r>
              <a:br>
                <a:rPr kumimoji="0" lang="en-US" sz="1200" b="1" i="0"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br>
              <a:r>
                <a:rPr kumimoji="0" lang="en-US" sz="1050" b="0" i="1"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rPr>
                <a:t>Management Controls</a:t>
              </a:r>
              <a:endParaRPr kumimoji="0" lang="en-US" sz="1400" b="0" i="1" u="none" strike="noStrike" kern="1200" cap="none" spc="0" normalizeH="0" baseline="0" noProof="0">
                <a:ln>
                  <a:noFill/>
                </a:ln>
                <a:solidFill>
                  <a:srgbClr val="000000">
                    <a:lumMod val="75000"/>
                    <a:lumOff val="25000"/>
                  </a:srgbClr>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4FD61CBF-49A8-4A28-89D4-090A5B4F5B55}"/>
                </a:ext>
              </a:extLst>
            </p:cNvPr>
            <p:cNvSpPr/>
            <p:nvPr/>
          </p:nvSpPr>
          <p:spPr>
            <a:xfrm>
              <a:off x="5722171" y="5528824"/>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Security Controls Performance Management</a:t>
              </a:r>
            </a:p>
          </p:txBody>
        </p:sp>
        <p:sp>
          <p:nvSpPr>
            <p:cNvPr id="168" name="Rectangle 167">
              <a:extLst>
                <a:ext uri="{FF2B5EF4-FFF2-40B4-BE49-F238E27FC236}">
                  <a16:creationId xmlns:a16="http://schemas.microsoft.com/office/drawing/2014/main" id="{40DE11AD-CEA0-4F5D-BDB3-0B1C3786AC69}"/>
                </a:ext>
              </a:extLst>
            </p:cNvPr>
            <p:cNvSpPr/>
            <p:nvPr/>
          </p:nvSpPr>
          <p:spPr>
            <a:xfrm>
              <a:off x="5722171" y="5717298"/>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Third Party/Supply Chain Risk Management</a:t>
              </a:r>
            </a:p>
          </p:txBody>
        </p:sp>
        <p:sp>
          <p:nvSpPr>
            <p:cNvPr id="169" name="Rectangle 168">
              <a:extLst>
                <a:ext uri="{FF2B5EF4-FFF2-40B4-BE49-F238E27FC236}">
                  <a16:creationId xmlns:a16="http://schemas.microsoft.com/office/drawing/2014/main" id="{830A6E42-8A2D-4F28-B95F-EF2FF72A9A36}"/>
                </a:ext>
              </a:extLst>
            </p:cNvPr>
            <p:cNvSpPr/>
            <p:nvPr/>
          </p:nvSpPr>
          <p:spPr>
            <a:xfrm>
              <a:off x="5722171" y="5905772"/>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Human Capital Management</a:t>
              </a:r>
            </a:p>
          </p:txBody>
        </p:sp>
        <p:sp>
          <p:nvSpPr>
            <p:cNvPr id="170" name="Rectangle 169">
              <a:extLst>
                <a:ext uri="{FF2B5EF4-FFF2-40B4-BE49-F238E27FC236}">
                  <a16:creationId xmlns:a16="http://schemas.microsoft.com/office/drawing/2014/main" id="{65512C25-194F-488C-89E6-AD258807F9BA}"/>
                </a:ext>
              </a:extLst>
            </p:cNvPr>
            <p:cNvSpPr/>
            <p:nvPr/>
          </p:nvSpPr>
          <p:spPr>
            <a:xfrm>
              <a:off x="5722171" y="6094247"/>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Information Sharing &amp; Partnerships</a:t>
              </a:r>
            </a:p>
          </p:txBody>
        </p:sp>
        <p:sp>
          <p:nvSpPr>
            <p:cNvPr id="171" name="Rectangle 170">
              <a:extLst>
                <a:ext uri="{FF2B5EF4-FFF2-40B4-BE49-F238E27FC236}">
                  <a16:creationId xmlns:a16="http://schemas.microsoft.com/office/drawing/2014/main" id="{3E932FAC-4A9E-4858-A3B9-30F3B154824B}"/>
                </a:ext>
              </a:extLst>
            </p:cNvPr>
            <p:cNvSpPr/>
            <p:nvPr/>
          </p:nvSpPr>
          <p:spPr>
            <a:xfrm>
              <a:off x="2960976" y="5531123"/>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Asset Management</a:t>
              </a:r>
            </a:p>
          </p:txBody>
        </p:sp>
        <p:sp>
          <p:nvSpPr>
            <p:cNvPr id="172" name="Rectangle 171">
              <a:extLst>
                <a:ext uri="{FF2B5EF4-FFF2-40B4-BE49-F238E27FC236}">
                  <a16:creationId xmlns:a16="http://schemas.microsoft.com/office/drawing/2014/main" id="{E32E986E-8D3B-49E7-A944-684973B4060E}"/>
                </a:ext>
              </a:extLst>
            </p:cNvPr>
            <p:cNvSpPr/>
            <p:nvPr/>
          </p:nvSpPr>
          <p:spPr>
            <a:xfrm>
              <a:off x="2960976" y="5719598"/>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Change &amp; Configuration Management</a:t>
              </a:r>
            </a:p>
          </p:txBody>
        </p:sp>
        <p:sp>
          <p:nvSpPr>
            <p:cNvPr id="173" name="Rectangle 172">
              <a:extLst>
                <a:ext uri="{FF2B5EF4-FFF2-40B4-BE49-F238E27FC236}">
                  <a16:creationId xmlns:a16="http://schemas.microsoft.com/office/drawing/2014/main" id="{CEC965A8-8888-42B4-917C-7885B83222F8}"/>
                </a:ext>
              </a:extLst>
            </p:cNvPr>
            <p:cNvSpPr/>
            <p:nvPr/>
          </p:nvSpPr>
          <p:spPr>
            <a:xfrm>
              <a:off x="2960976" y="5908072"/>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Security Controls Architecture</a:t>
              </a:r>
            </a:p>
          </p:txBody>
        </p:sp>
        <p:sp>
          <p:nvSpPr>
            <p:cNvPr id="174" name="Rectangle 173">
              <a:extLst>
                <a:ext uri="{FF2B5EF4-FFF2-40B4-BE49-F238E27FC236}">
                  <a16:creationId xmlns:a16="http://schemas.microsoft.com/office/drawing/2014/main" id="{6C0CCB62-CA8F-4862-B99B-E16E6FFE5821}"/>
                </a:ext>
              </a:extLst>
            </p:cNvPr>
            <p:cNvSpPr/>
            <p:nvPr/>
          </p:nvSpPr>
          <p:spPr>
            <a:xfrm>
              <a:off x="2960976" y="6096546"/>
              <a:ext cx="2596407" cy="153956"/>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Calibri" panose="020F0502020204030204"/>
                  <a:ea typeface="+mn-ea"/>
                  <a:cs typeface="+mn-cs"/>
                </a:rPr>
                <a:t>Security Controls Management</a:t>
              </a:r>
            </a:p>
          </p:txBody>
        </p:sp>
        <p:cxnSp>
          <p:nvCxnSpPr>
            <p:cNvPr id="175" name="Straight Connector 174">
              <a:extLst>
                <a:ext uri="{FF2B5EF4-FFF2-40B4-BE49-F238E27FC236}">
                  <a16:creationId xmlns:a16="http://schemas.microsoft.com/office/drawing/2014/main" id="{B85EA53E-3131-4DF0-887C-6AC6ED5BE2C9}"/>
                </a:ext>
              </a:extLst>
            </p:cNvPr>
            <p:cNvCxnSpPr/>
            <p:nvPr/>
          </p:nvCxnSpPr>
          <p:spPr>
            <a:xfrm>
              <a:off x="8763000" y="1575969"/>
              <a:ext cx="0" cy="474229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2925D95E-7798-4A05-A2B0-075C28C508C0}"/>
                </a:ext>
              </a:extLst>
            </p:cNvPr>
            <p:cNvGrpSpPr/>
            <p:nvPr/>
          </p:nvGrpSpPr>
          <p:grpSpPr>
            <a:xfrm>
              <a:off x="4201768" y="1711344"/>
              <a:ext cx="164463" cy="725129"/>
              <a:chOff x="4201768" y="1568407"/>
              <a:chExt cx="164463" cy="747627"/>
            </a:xfrm>
          </p:grpSpPr>
          <p:sp>
            <p:nvSpPr>
              <p:cNvPr id="177" name="Oval 176">
                <a:extLst>
                  <a:ext uri="{FF2B5EF4-FFF2-40B4-BE49-F238E27FC236}">
                    <a16:creationId xmlns:a16="http://schemas.microsoft.com/office/drawing/2014/main" id="{449AABEE-F882-43D4-B624-AE52BEDCF6F8}"/>
                  </a:ext>
                </a:extLst>
              </p:cNvPr>
              <p:cNvSpPr>
                <a:spLocks noChangeAspect="1"/>
              </p:cNvSpPr>
              <p:nvPr/>
            </p:nvSpPr>
            <p:spPr>
              <a:xfrm>
                <a:off x="4201768" y="1568407"/>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1</a:t>
                </a:r>
              </a:p>
            </p:txBody>
          </p:sp>
          <p:sp>
            <p:nvSpPr>
              <p:cNvPr id="178" name="Oval 177">
                <a:extLst>
                  <a:ext uri="{FF2B5EF4-FFF2-40B4-BE49-F238E27FC236}">
                    <a16:creationId xmlns:a16="http://schemas.microsoft.com/office/drawing/2014/main" id="{62B9716B-DF2D-4770-A969-EB0B6B09EFDC}"/>
                  </a:ext>
                </a:extLst>
              </p:cNvPr>
              <p:cNvSpPr>
                <a:spLocks noChangeAspect="1"/>
              </p:cNvSpPr>
              <p:nvPr/>
            </p:nvSpPr>
            <p:spPr>
              <a:xfrm>
                <a:off x="4201768" y="1762795"/>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2</a:t>
                </a:r>
              </a:p>
            </p:txBody>
          </p:sp>
          <p:sp>
            <p:nvSpPr>
              <p:cNvPr id="179" name="Oval 178">
                <a:extLst>
                  <a:ext uri="{FF2B5EF4-FFF2-40B4-BE49-F238E27FC236}">
                    <a16:creationId xmlns:a16="http://schemas.microsoft.com/office/drawing/2014/main" id="{BCF36459-C5DE-47DB-8896-B73BEA95A88A}"/>
                  </a:ext>
                </a:extLst>
              </p:cNvPr>
              <p:cNvSpPr>
                <a:spLocks noChangeAspect="1"/>
              </p:cNvSpPr>
              <p:nvPr/>
            </p:nvSpPr>
            <p:spPr>
              <a:xfrm>
                <a:off x="4201768" y="1957183"/>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3</a:t>
                </a:r>
              </a:p>
            </p:txBody>
          </p:sp>
          <p:sp>
            <p:nvSpPr>
              <p:cNvPr id="180" name="Oval 179">
                <a:extLst>
                  <a:ext uri="{FF2B5EF4-FFF2-40B4-BE49-F238E27FC236}">
                    <a16:creationId xmlns:a16="http://schemas.microsoft.com/office/drawing/2014/main" id="{847C9915-2819-4F5D-BA6C-1AF4985F0A66}"/>
                  </a:ext>
                </a:extLst>
              </p:cNvPr>
              <p:cNvSpPr>
                <a:spLocks noChangeAspect="1"/>
              </p:cNvSpPr>
              <p:nvPr/>
            </p:nvSpPr>
            <p:spPr>
              <a:xfrm>
                <a:off x="4201768" y="2151571"/>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4</a:t>
                </a:r>
              </a:p>
            </p:txBody>
          </p:sp>
        </p:grpSp>
        <p:sp>
          <p:nvSpPr>
            <p:cNvPr id="181" name="Oval 180">
              <a:extLst>
                <a:ext uri="{FF2B5EF4-FFF2-40B4-BE49-F238E27FC236}">
                  <a16:creationId xmlns:a16="http://schemas.microsoft.com/office/drawing/2014/main" id="{65182520-5498-4AB9-A260-CB01B9468E31}"/>
                </a:ext>
              </a:extLst>
            </p:cNvPr>
            <p:cNvSpPr>
              <a:spLocks noChangeAspect="1"/>
            </p:cNvSpPr>
            <p:nvPr/>
          </p:nvSpPr>
          <p:spPr>
            <a:xfrm>
              <a:off x="4201768" y="2465496"/>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5</a:t>
              </a:r>
            </a:p>
          </p:txBody>
        </p:sp>
        <p:sp>
          <p:nvSpPr>
            <p:cNvPr id="182" name="Oval 181">
              <a:extLst>
                <a:ext uri="{FF2B5EF4-FFF2-40B4-BE49-F238E27FC236}">
                  <a16:creationId xmlns:a16="http://schemas.microsoft.com/office/drawing/2014/main" id="{51902D5A-38BE-417D-A697-35E354EA5509}"/>
                </a:ext>
              </a:extLst>
            </p:cNvPr>
            <p:cNvSpPr>
              <a:spLocks noChangeAspect="1"/>
            </p:cNvSpPr>
            <p:nvPr/>
          </p:nvSpPr>
          <p:spPr>
            <a:xfrm>
              <a:off x="4626743" y="2911129"/>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6</a:t>
              </a:r>
            </a:p>
          </p:txBody>
        </p:sp>
        <p:sp>
          <p:nvSpPr>
            <p:cNvPr id="183" name="Oval 182">
              <a:extLst>
                <a:ext uri="{FF2B5EF4-FFF2-40B4-BE49-F238E27FC236}">
                  <a16:creationId xmlns:a16="http://schemas.microsoft.com/office/drawing/2014/main" id="{CAD88486-6045-4957-A8F2-424B6250E9B1}"/>
                </a:ext>
              </a:extLst>
            </p:cNvPr>
            <p:cNvSpPr>
              <a:spLocks noChangeAspect="1"/>
            </p:cNvSpPr>
            <p:nvPr/>
          </p:nvSpPr>
          <p:spPr>
            <a:xfrm>
              <a:off x="6304767" y="3143044"/>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7</a:t>
              </a:r>
            </a:p>
          </p:txBody>
        </p:sp>
        <p:sp>
          <p:nvSpPr>
            <p:cNvPr id="184" name="Oval 183">
              <a:extLst>
                <a:ext uri="{FF2B5EF4-FFF2-40B4-BE49-F238E27FC236}">
                  <a16:creationId xmlns:a16="http://schemas.microsoft.com/office/drawing/2014/main" id="{55ED349C-3511-4773-A752-7043470963DC}"/>
                </a:ext>
              </a:extLst>
            </p:cNvPr>
            <p:cNvSpPr>
              <a:spLocks noChangeAspect="1"/>
            </p:cNvSpPr>
            <p:nvPr/>
          </p:nvSpPr>
          <p:spPr>
            <a:xfrm>
              <a:off x="5584520" y="3511327"/>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8</a:t>
              </a:r>
            </a:p>
          </p:txBody>
        </p:sp>
        <p:sp>
          <p:nvSpPr>
            <p:cNvPr id="185" name="Oval 184">
              <a:extLst>
                <a:ext uri="{FF2B5EF4-FFF2-40B4-BE49-F238E27FC236}">
                  <a16:creationId xmlns:a16="http://schemas.microsoft.com/office/drawing/2014/main" id="{133A3DE9-7819-44D3-A2C9-AA5C55A40C3E}"/>
                </a:ext>
              </a:extLst>
            </p:cNvPr>
            <p:cNvSpPr>
              <a:spLocks noChangeAspect="1"/>
            </p:cNvSpPr>
            <p:nvPr/>
          </p:nvSpPr>
          <p:spPr>
            <a:xfrm>
              <a:off x="3670114" y="3511327"/>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9</a:t>
              </a:r>
            </a:p>
          </p:txBody>
        </p:sp>
        <p:sp>
          <p:nvSpPr>
            <p:cNvPr id="186" name="Oval 185">
              <a:extLst>
                <a:ext uri="{FF2B5EF4-FFF2-40B4-BE49-F238E27FC236}">
                  <a16:creationId xmlns:a16="http://schemas.microsoft.com/office/drawing/2014/main" id="{67FCBA2E-F1AA-4F21-8003-94170E6BEF69}"/>
                </a:ext>
              </a:extLst>
            </p:cNvPr>
            <p:cNvSpPr>
              <a:spLocks noChangeAspect="1"/>
            </p:cNvSpPr>
            <p:nvPr/>
          </p:nvSpPr>
          <p:spPr>
            <a:xfrm>
              <a:off x="2390749" y="4368124"/>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11</a:t>
              </a:r>
            </a:p>
          </p:txBody>
        </p:sp>
        <p:sp>
          <p:nvSpPr>
            <p:cNvPr id="187" name="Oval 186">
              <a:extLst>
                <a:ext uri="{FF2B5EF4-FFF2-40B4-BE49-F238E27FC236}">
                  <a16:creationId xmlns:a16="http://schemas.microsoft.com/office/drawing/2014/main" id="{94998851-FEF4-4F56-8A20-D077BA20DE33}"/>
                </a:ext>
              </a:extLst>
            </p:cNvPr>
            <p:cNvSpPr>
              <a:spLocks noChangeAspect="1"/>
            </p:cNvSpPr>
            <p:nvPr/>
          </p:nvSpPr>
          <p:spPr>
            <a:xfrm>
              <a:off x="2945111" y="3157776"/>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10</a:t>
              </a:r>
            </a:p>
          </p:txBody>
        </p:sp>
        <p:sp>
          <p:nvSpPr>
            <p:cNvPr id="188" name="Oval 187">
              <a:extLst>
                <a:ext uri="{FF2B5EF4-FFF2-40B4-BE49-F238E27FC236}">
                  <a16:creationId xmlns:a16="http://schemas.microsoft.com/office/drawing/2014/main" id="{40AD9AA0-48D1-4CF9-87D7-C85F292B4D6A}"/>
                </a:ext>
              </a:extLst>
            </p:cNvPr>
            <p:cNvSpPr>
              <a:spLocks noChangeAspect="1"/>
            </p:cNvSpPr>
            <p:nvPr/>
          </p:nvSpPr>
          <p:spPr>
            <a:xfrm>
              <a:off x="2390749" y="4556805"/>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12</a:t>
              </a:r>
            </a:p>
          </p:txBody>
        </p:sp>
        <p:sp>
          <p:nvSpPr>
            <p:cNvPr id="189" name="Oval 188">
              <a:extLst>
                <a:ext uri="{FF2B5EF4-FFF2-40B4-BE49-F238E27FC236}">
                  <a16:creationId xmlns:a16="http://schemas.microsoft.com/office/drawing/2014/main" id="{9F8D576D-FB1A-4443-8754-F8A44C894CA3}"/>
                </a:ext>
              </a:extLst>
            </p:cNvPr>
            <p:cNvSpPr>
              <a:spLocks noChangeAspect="1"/>
            </p:cNvSpPr>
            <p:nvPr/>
          </p:nvSpPr>
          <p:spPr>
            <a:xfrm>
              <a:off x="2390749" y="4745485"/>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13</a:t>
              </a:r>
            </a:p>
          </p:txBody>
        </p:sp>
        <p:sp>
          <p:nvSpPr>
            <p:cNvPr id="190" name="Oval 189">
              <a:extLst>
                <a:ext uri="{FF2B5EF4-FFF2-40B4-BE49-F238E27FC236}">
                  <a16:creationId xmlns:a16="http://schemas.microsoft.com/office/drawing/2014/main" id="{9428EB24-7888-4114-AC36-2CDA511144CC}"/>
                </a:ext>
              </a:extLst>
            </p:cNvPr>
            <p:cNvSpPr>
              <a:spLocks noChangeAspect="1"/>
            </p:cNvSpPr>
            <p:nvPr/>
          </p:nvSpPr>
          <p:spPr>
            <a:xfrm>
              <a:off x="4448861" y="4562363"/>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15</a:t>
              </a:r>
            </a:p>
          </p:txBody>
        </p:sp>
        <p:sp>
          <p:nvSpPr>
            <p:cNvPr id="191" name="Oval 190">
              <a:extLst>
                <a:ext uri="{FF2B5EF4-FFF2-40B4-BE49-F238E27FC236}">
                  <a16:creationId xmlns:a16="http://schemas.microsoft.com/office/drawing/2014/main" id="{3B9005B2-9186-47E2-B35C-706B2BBED78D}"/>
                </a:ext>
              </a:extLst>
            </p:cNvPr>
            <p:cNvSpPr>
              <a:spLocks noChangeAspect="1"/>
            </p:cNvSpPr>
            <p:nvPr/>
          </p:nvSpPr>
          <p:spPr>
            <a:xfrm>
              <a:off x="4448861" y="4751043"/>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16</a:t>
              </a:r>
            </a:p>
          </p:txBody>
        </p:sp>
        <p:sp>
          <p:nvSpPr>
            <p:cNvPr id="192" name="Oval 191">
              <a:extLst>
                <a:ext uri="{FF2B5EF4-FFF2-40B4-BE49-F238E27FC236}">
                  <a16:creationId xmlns:a16="http://schemas.microsoft.com/office/drawing/2014/main" id="{A7C64548-310D-402A-82F4-1F3865E9FDB4}"/>
                </a:ext>
              </a:extLst>
            </p:cNvPr>
            <p:cNvSpPr>
              <a:spLocks noChangeAspect="1"/>
            </p:cNvSpPr>
            <p:nvPr/>
          </p:nvSpPr>
          <p:spPr>
            <a:xfrm>
              <a:off x="4448861" y="4373682"/>
              <a:ext cx="164463" cy="159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14</a:t>
              </a:r>
            </a:p>
          </p:txBody>
        </p:sp>
        <p:grpSp>
          <p:nvGrpSpPr>
            <p:cNvPr id="193" name="Group 192">
              <a:extLst>
                <a:ext uri="{FF2B5EF4-FFF2-40B4-BE49-F238E27FC236}">
                  <a16:creationId xmlns:a16="http://schemas.microsoft.com/office/drawing/2014/main" id="{F249A756-C16A-4735-916D-A7A646F04F46}"/>
                </a:ext>
              </a:extLst>
            </p:cNvPr>
            <p:cNvGrpSpPr/>
            <p:nvPr/>
          </p:nvGrpSpPr>
          <p:grpSpPr>
            <a:xfrm>
              <a:off x="6499767" y="4373682"/>
              <a:ext cx="164463" cy="536875"/>
              <a:chOff x="6512510" y="4465748"/>
              <a:chExt cx="164463" cy="553532"/>
            </a:xfrm>
          </p:grpSpPr>
          <p:sp>
            <p:nvSpPr>
              <p:cNvPr id="194" name="Oval 193">
                <a:extLst>
                  <a:ext uri="{FF2B5EF4-FFF2-40B4-BE49-F238E27FC236}">
                    <a16:creationId xmlns:a16="http://schemas.microsoft.com/office/drawing/2014/main" id="{FFA9B26F-87A4-4CCE-8093-88B71AC7CA09}"/>
                  </a:ext>
                </a:extLst>
              </p:cNvPr>
              <p:cNvSpPr>
                <a:spLocks noChangeAspect="1"/>
              </p:cNvSpPr>
              <p:nvPr/>
            </p:nvSpPr>
            <p:spPr>
              <a:xfrm>
                <a:off x="6512510" y="4465748"/>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17</a:t>
                </a:r>
              </a:p>
            </p:txBody>
          </p:sp>
          <p:sp>
            <p:nvSpPr>
              <p:cNvPr id="195" name="Oval 194">
                <a:extLst>
                  <a:ext uri="{FF2B5EF4-FFF2-40B4-BE49-F238E27FC236}">
                    <a16:creationId xmlns:a16="http://schemas.microsoft.com/office/drawing/2014/main" id="{270C9C0C-0C29-4B78-B291-465C72A5A764}"/>
                  </a:ext>
                </a:extLst>
              </p:cNvPr>
              <p:cNvSpPr>
                <a:spLocks noChangeAspect="1"/>
              </p:cNvSpPr>
              <p:nvPr/>
            </p:nvSpPr>
            <p:spPr>
              <a:xfrm>
                <a:off x="6512510" y="4660283"/>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18</a:t>
                </a:r>
              </a:p>
            </p:txBody>
          </p:sp>
          <p:sp>
            <p:nvSpPr>
              <p:cNvPr id="196" name="Oval 195">
                <a:extLst>
                  <a:ext uri="{FF2B5EF4-FFF2-40B4-BE49-F238E27FC236}">
                    <a16:creationId xmlns:a16="http://schemas.microsoft.com/office/drawing/2014/main" id="{2FDF276B-2075-4368-8FE9-4E8865D89104}"/>
                  </a:ext>
                </a:extLst>
              </p:cNvPr>
              <p:cNvSpPr>
                <a:spLocks noChangeAspect="1"/>
              </p:cNvSpPr>
              <p:nvPr/>
            </p:nvSpPr>
            <p:spPr>
              <a:xfrm>
                <a:off x="6512510" y="4854817"/>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19</a:t>
                </a:r>
              </a:p>
            </p:txBody>
          </p:sp>
        </p:grpSp>
        <p:grpSp>
          <p:nvGrpSpPr>
            <p:cNvPr id="197" name="Group 196">
              <a:extLst>
                <a:ext uri="{FF2B5EF4-FFF2-40B4-BE49-F238E27FC236}">
                  <a16:creationId xmlns:a16="http://schemas.microsoft.com/office/drawing/2014/main" id="{52A1EF12-D10E-428E-A974-EA6D2A511485}"/>
                </a:ext>
              </a:extLst>
            </p:cNvPr>
            <p:cNvGrpSpPr/>
            <p:nvPr/>
          </p:nvGrpSpPr>
          <p:grpSpPr>
            <a:xfrm>
              <a:off x="2878965" y="5516534"/>
              <a:ext cx="164463" cy="725129"/>
              <a:chOff x="2960976" y="5491659"/>
              <a:chExt cx="164463" cy="747627"/>
            </a:xfrm>
          </p:grpSpPr>
          <p:sp>
            <p:nvSpPr>
              <p:cNvPr id="198" name="Oval 197">
                <a:extLst>
                  <a:ext uri="{FF2B5EF4-FFF2-40B4-BE49-F238E27FC236}">
                    <a16:creationId xmlns:a16="http://schemas.microsoft.com/office/drawing/2014/main" id="{595B16B2-C621-4AB8-B6D3-93C5105CCEE0}"/>
                  </a:ext>
                </a:extLst>
              </p:cNvPr>
              <p:cNvSpPr>
                <a:spLocks noChangeAspect="1"/>
              </p:cNvSpPr>
              <p:nvPr/>
            </p:nvSpPr>
            <p:spPr>
              <a:xfrm>
                <a:off x="2960976" y="5491659"/>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20</a:t>
                </a:r>
              </a:p>
            </p:txBody>
          </p:sp>
          <p:sp>
            <p:nvSpPr>
              <p:cNvPr id="199" name="Oval 198">
                <a:extLst>
                  <a:ext uri="{FF2B5EF4-FFF2-40B4-BE49-F238E27FC236}">
                    <a16:creationId xmlns:a16="http://schemas.microsoft.com/office/drawing/2014/main" id="{63D75EE5-FC16-41DE-8FEE-28886FC57088}"/>
                  </a:ext>
                </a:extLst>
              </p:cNvPr>
              <p:cNvSpPr>
                <a:spLocks noChangeAspect="1"/>
              </p:cNvSpPr>
              <p:nvPr/>
            </p:nvSpPr>
            <p:spPr>
              <a:xfrm>
                <a:off x="2960976" y="5686047"/>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21</a:t>
                </a:r>
              </a:p>
            </p:txBody>
          </p:sp>
          <p:sp>
            <p:nvSpPr>
              <p:cNvPr id="200" name="Oval 199">
                <a:extLst>
                  <a:ext uri="{FF2B5EF4-FFF2-40B4-BE49-F238E27FC236}">
                    <a16:creationId xmlns:a16="http://schemas.microsoft.com/office/drawing/2014/main" id="{A0B7E19C-C762-470A-AC78-1AB5CAEBA3A6}"/>
                  </a:ext>
                </a:extLst>
              </p:cNvPr>
              <p:cNvSpPr>
                <a:spLocks noChangeAspect="1"/>
              </p:cNvSpPr>
              <p:nvPr/>
            </p:nvSpPr>
            <p:spPr>
              <a:xfrm>
                <a:off x="2960976" y="5880435"/>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22</a:t>
                </a:r>
              </a:p>
            </p:txBody>
          </p:sp>
          <p:sp>
            <p:nvSpPr>
              <p:cNvPr id="201" name="Oval 200">
                <a:extLst>
                  <a:ext uri="{FF2B5EF4-FFF2-40B4-BE49-F238E27FC236}">
                    <a16:creationId xmlns:a16="http://schemas.microsoft.com/office/drawing/2014/main" id="{509CCADD-587B-4806-A81C-6932813A55BA}"/>
                  </a:ext>
                </a:extLst>
              </p:cNvPr>
              <p:cNvSpPr>
                <a:spLocks noChangeAspect="1"/>
              </p:cNvSpPr>
              <p:nvPr/>
            </p:nvSpPr>
            <p:spPr>
              <a:xfrm>
                <a:off x="2960976" y="6074823"/>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23</a:t>
                </a:r>
              </a:p>
            </p:txBody>
          </p:sp>
        </p:grpSp>
        <p:grpSp>
          <p:nvGrpSpPr>
            <p:cNvPr id="202" name="Group 201">
              <a:extLst>
                <a:ext uri="{FF2B5EF4-FFF2-40B4-BE49-F238E27FC236}">
                  <a16:creationId xmlns:a16="http://schemas.microsoft.com/office/drawing/2014/main" id="{35272802-0E52-4520-A686-6C14024A6D68}"/>
                </a:ext>
              </a:extLst>
            </p:cNvPr>
            <p:cNvGrpSpPr/>
            <p:nvPr/>
          </p:nvGrpSpPr>
          <p:grpSpPr>
            <a:xfrm>
              <a:off x="5663736" y="5516534"/>
              <a:ext cx="164463" cy="725129"/>
              <a:chOff x="2960976" y="5491659"/>
              <a:chExt cx="164463" cy="747627"/>
            </a:xfrm>
          </p:grpSpPr>
          <p:sp>
            <p:nvSpPr>
              <p:cNvPr id="203" name="Oval 202">
                <a:extLst>
                  <a:ext uri="{FF2B5EF4-FFF2-40B4-BE49-F238E27FC236}">
                    <a16:creationId xmlns:a16="http://schemas.microsoft.com/office/drawing/2014/main" id="{453F790B-0C36-4BE9-B4E8-A938BEC59C0D}"/>
                  </a:ext>
                </a:extLst>
              </p:cNvPr>
              <p:cNvSpPr>
                <a:spLocks noChangeAspect="1"/>
              </p:cNvSpPr>
              <p:nvPr/>
            </p:nvSpPr>
            <p:spPr>
              <a:xfrm>
                <a:off x="2960976" y="5491659"/>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24</a:t>
                </a:r>
              </a:p>
            </p:txBody>
          </p:sp>
          <p:sp>
            <p:nvSpPr>
              <p:cNvPr id="204" name="Oval 203">
                <a:extLst>
                  <a:ext uri="{FF2B5EF4-FFF2-40B4-BE49-F238E27FC236}">
                    <a16:creationId xmlns:a16="http://schemas.microsoft.com/office/drawing/2014/main" id="{90816031-4613-40AB-91AF-9BAA185E294A}"/>
                  </a:ext>
                </a:extLst>
              </p:cNvPr>
              <p:cNvSpPr>
                <a:spLocks noChangeAspect="1"/>
              </p:cNvSpPr>
              <p:nvPr/>
            </p:nvSpPr>
            <p:spPr>
              <a:xfrm>
                <a:off x="2960976" y="5686047"/>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25</a:t>
                </a:r>
              </a:p>
            </p:txBody>
          </p:sp>
          <p:sp>
            <p:nvSpPr>
              <p:cNvPr id="205" name="Oval 204">
                <a:extLst>
                  <a:ext uri="{FF2B5EF4-FFF2-40B4-BE49-F238E27FC236}">
                    <a16:creationId xmlns:a16="http://schemas.microsoft.com/office/drawing/2014/main" id="{C6C9281E-9CCF-49E8-8EFE-6EBBCDD55AE6}"/>
                  </a:ext>
                </a:extLst>
              </p:cNvPr>
              <p:cNvSpPr>
                <a:spLocks noChangeAspect="1"/>
              </p:cNvSpPr>
              <p:nvPr/>
            </p:nvSpPr>
            <p:spPr>
              <a:xfrm>
                <a:off x="2960976" y="5880435"/>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26</a:t>
                </a:r>
              </a:p>
            </p:txBody>
          </p:sp>
          <p:sp>
            <p:nvSpPr>
              <p:cNvPr id="206" name="Oval 205">
                <a:extLst>
                  <a:ext uri="{FF2B5EF4-FFF2-40B4-BE49-F238E27FC236}">
                    <a16:creationId xmlns:a16="http://schemas.microsoft.com/office/drawing/2014/main" id="{7586B26E-B39B-439E-B3CC-F501C73DC3EC}"/>
                  </a:ext>
                </a:extLst>
              </p:cNvPr>
              <p:cNvSpPr>
                <a:spLocks noChangeAspect="1"/>
              </p:cNvSpPr>
              <p:nvPr/>
            </p:nvSpPr>
            <p:spPr>
              <a:xfrm>
                <a:off x="2960976" y="6074823"/>
                <a:ext cx="164463" cy="1644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Calibri" panose="020F0502020204030204"/>
                    <a:ea typeface="+mn-ea"/>
                    <a:cs typeface="+mn-cs"/>
                  </a:rPr>
                  <a:t>27</a:t>
                </a:r>
              </a:p>
            </p:txBody>
          </p:sp>
        </p:grpSp>
      </p:grpSp>
      <p:pic>
        <p:nvPicPr>
          <p:cNvPr id="207" name="Picture 206">
            <a:extLst>
              <a:ext uri="{FF2B5EF4-FFF2-40B4-BE49-F238E27FC236}">
                <a16:creationId xmlns:a16="http://schemas.microsoft.com/office/drawing/2014/main" id="{C9C20F95-F742-4CB5-89FD-10DE2A1FF3ED}"/>
              </a:ext>
            </a:extLst>
          </p:cNvPr>
          <p:cNvPicPr preferRelativeResize="0">
            <a:picLocks/>
          </p:cNvPicPr>
          <p:nvPr/>
        </p:nvPicPr>
        <p:blipFill rotWithShape="1">
          <a:blip r:embed="rId10" cstate="email">
            <a:extLst>
              <a:ext uri="{28A0092B-C50C-407E-A947-70E740481C1C}">
                <a14:useLocalDpi xmlns:a14="http://schemas.microsoft.com/office/drawing/2010/main"/>
              </a:ext>
            </a:extLst>
          </a:blip>
          <a:srcRect/>
          <a:stretch/>
        </p:blipFill>
        <p:spPr>
          <a:xfrm>
            <a:off x="10392919" y="3168627"/>
            <a:ext cx="801963" cy="947933"/>
          </a:xfrm>
          <a:prstGeom prst="rect">
            <a:avLst/>
          </a:prstGeom>
          <a:solidFill>
            <a:schemeClr val="bg1"/>
          </a:solidFill>
          <a:ln>
            <a:noFill/>
          </a:ln>
          <a:effectLst>
            <a:outerShdw blurRad="50800" dist="38100" dir="2700000" algn="tl" rotWithShape="0">
              <a:prstClr val="black">
                <a:alpha val="40000"/>
              </a:prstClr>
            </a:outerShdw>
          </a:effectLst>
        </p:spPr>
      </p:pic>
      <p:pic>
        <p:nvPicPr>
          <p:cNvPr id="208" name="Picture 207">
            <a:extLst>
              <a:ext uri="{FF2B5EF4-FFF2-40B4-BE49-F238E27FC236}">
                <a16:creationId xmlns:a16="http://schemas.microsoft.com/office/drawing/2014/main" id="{06112A71-A838-4BAD-AC80-6D3C8F657776}"/>
              </a:ext>
            </a:extLst>
          </p:cNvPr>
          <p:cNvPicPr preferRelativeResize="0">
            <a:picLocks/>
          </p:cNvPicPr>
          <p:nvPr/>
        </p:nvPicPr>
        <p:blipFill rotWithShape="1">
          <a:blip r:embed="rId11" cstate="email">
            <a:extLst>
              <a:ext uri="{28A0092B-C50C-407E-A947-70E740481C1C}">
                <a14:useLocalDpi xmlns:a14="http://schemas.microsoft.com/office/drawing/2010/main"/>
              </a:ext>
            </a:extLst>
          </a:blip>
          <a:srcRect/>
          <a:stretch/>
        </p:blipFill>
        <p:spPr>
          <a:xfrm>
            <a:off x="9326502" y="3168627"/>
            <a:ext cx="801963" cy="947933"/>
          </a:xfrm>
          <a:prstGeom prst="rect">
            <a:avLst/>
          </a:prstGeom>
          <a:solidFill>
            <a:schemeClr val="bg1"/>
          </a:solidFill>
          <a:ln>
            <a:noFill/>
          </a:ln>
          <a:effectLst>
            <a:outerShdw blurRad="50800" dist="38100" dir="2700000" algn="tl" rotWithShape="0">
              <a:prstClr val="black">
                <a:alpha val="40000"/>
              </a:prstClr>
            </a:outerShdw>
          </a:effectLst>
        </p:spPr>
      </p:pic>
      <p:pic>
        <p:nvPicPr>
          <p:cNvPr id="209" name="Picture 208">
            <a:extLst>
              <a:ext uri="{FF2B5EF4-FFF2-40B4-BE49-F238E27FC236}">
                <a16:creationId xmlns:a16="http://schemas.microsoft.com/office/drawing/2014/main" id="{E60AC2C1-A558-4286-85F0-6ABD6B58A5B5}"/>
              </a:ext>
            </a:extLst>
          </p:cNvPr>
          <p:cNvPicPr preferRelativeResize="0">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10392919" y="2114877"/>
            <a:ext cx="801963" cy="947933"/>
          </a:xfrm>
          <a:prstGeom prst="rect">
            <a:avLst/>
          </a:prstGeom>
          <a:solidFill>
            <a:schemeClr val="bg1"/>
          </a:solidFill>
          <a:ln>
            <a:noFill/>
          </a:ln>
          <a:effectLst>
            <a:outerShdw blurRad="50800" dist="38100" dir="2700000" algn="tl" rotWithShape="0">
              <a:prstClr val="black">
                <a:alpha val="40000"/>
              </a:prstClr>
            </a:outerShdw>
          </a:effectLst>
        </p:spPr>
      </p:pic>
      <p:pic>
        <p:nvPicPr>
          <p:cNvPr id="210" name="Picture 209">
            <a:extLst>
              <a:ext uri="{FF2B5EF4-FFF2-40B4-BE49-F238E27FC236}">
                <a16:creationId xmlns:a16="http://schemas.microsoft.com/office/drawing/2014/main" id="{BDC3F456-9A4C-484F-B0D2-5CE8DF931034}"/>
              </a:ext>
            </a:extLst>
          </p:cNvPr>
          <p:cNvPicPr preferRelativeResize="0">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326502" y="2114877"/>
            <a:ext cx="801963" cy="947933"/>
          </a:xfrm>
          <a:prstGeom prst="rect">
            <a:avLst/>
          </a:prstGeom>
          <a:solidFill>
            <a:schemeClr val="bg1"/>
          </a:solidFill>
          <a:ln>
            <a:noFill/>
          </a:ln>
          <a:effectLst>
            <a:outerShdw blurRad="50800" dist="38100" dir="2700000" algn="tl" rotWithShape="0">
              <a:prstClr val="black">
                <a:alpha val="40000"/>
              </a:prstClr>
            </a:outerShdw>
          </a:effectLst>
        </p:spPr>
      </p:pic>
      <p:pic>
        <p:nvPicPr>
          <p:cNvPr id="211" name="Picture 210">
            <a:extLst>
              <a:ext uri="{FF2B5EF4-FFF2-40B4-BE49-F238E27FC236}">
                <a16:creationId xmlns:a16="http://schemas.microsoft.com/office/drawing/2014/main" id="{8C05DAB8-99CB-4AC9-B676-66D557D4B380}"/>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9876964" y="5265166"/>
            <a:ext cx="801962" cy="947933"/>
          </a:xfrm>
          <a:prstGeom prst="rect">
            <a:avLst/>
          </a:prstGeom>
          <a:solidFill>
            <a:schemeClr val="bg1"/>
          </a:solidFill>
          <a:ln>
            <a:noFill/>
          </a:ln>
          <a:effectLst>
            <a:outerShdw blurRad="50800" dist="38100" dir="2700000" algn="tl" rotWithShape="0">
              <a:prstClr val="black">
                <a:alpha val="40000"/>
              </a:prstClr>
            </a:outerShdw>
          </a:effectLst>
        </p:spPr>
      </p:pic>
      <p:pic>
        <p:nvPicPr>
          <p:cNvPr id="213" name="Picture 212">
            <a:extLst>
              <a:ext uri="{FF2B5EF4-FFF2-40B4-BE49-F238E27FC236}">
                <a16:creationId xmlns:a16="http://schemas.microsoft.com/office/drawing/2014/main" id="{D44C6387-3143-4EBF-BF93-DBE398E49181}"/>
              </a:ext>
            </a:extLst>
          </p:cNvPr>
          <p:cNvPicPr preferRelativeResize="0">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401230" y="4215069"/>
            <a:ext cx="801963" cy="947933"/>
          </a:xfrm>
          <a:prstGeom prst="rect">
            <a:avLst/>
          </a:prstGeom>
          <a:solidFill>
            <a:schemeClr val="bg1"/>
          </a:solidFill>
          <a:ln>
            <a:noFill/>
          </a:ln>
          <a:effectLst>
            <a:outerShdw blurRad="50800" dist="38100" dir="2700000" algn="tl" rotWithShape="0">
              <a:prstClr val="black">
                <a:alpha val="40000"/>
              </a:prstClr>
            </a:outerShdw>
          </a:effectLst>
        </p:spPr>
      </p:pic>
      <p:grpSp>
        <p:nvGrpSpPr>
          <p:cNvPr id="214" name="Group 213">
            <a:extLst>
              <a:ext uri="{FF2B5EF4-FFF2-40B4-BE49-F238E27FC236}">
                <a16:creationId xmlns:a16="http://schemas.microsoft.com/office/drawing/2014/main" id="{3CE0785C-A341-4647-8906-59BFB515AC50}"/>
              </a:ext>
            </a:extLst>
          </p:cNvPr>
          <p:cNvGrpSpPr/>
          <p:nvPr/>
        </p:nvGrpSpPr>
        <p:grpSpPr>
          <a:xfrm>
            <a:off x="9352698" y="4215069"/>
            <a:ext cx="801963" cy="947933"/>
            <a:chOff x="9374404" y="4234323"/>
            <a:chExt cx="801963" cy="947933"/>
          </a:xfrm>
        </p:grpSpPr>
        <p:sp>
          <p:nvSpPr>
            <p:cNvPr id="215" name="Rectangle 214">
              <a:extLst>
                <a:ext uri="{FF2B5EF4-FFF2-40B4-BE49-F238E27FC236}">
                  <a16:creationId xmlns:a16="http://schemas.microsoft.com/office/drawing/2014/main" id="{955E7F1F-C082-4674-9DE8-F69A5C8B23D3}"/>
                </a:ext>
              </a:extLst>
            </p:cNvPr>
            <p:cNvSpPr>
              <a:spLocks/>
            </p:cNvSpPr>
            <p:nvPr/>
          </p:nvSpPr>
          <p:spPr>
            <a:xfrm>
              <a:off x="9374404" y="4234323"/>
              <a:ext cx="801963" cy="9479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6" name="Rectangle 215">
              <a:extLst>
                <a:ext uri="{FF2B5EF4-FFF2-40B4-BE49-F238E27FC236}">
                  <a16:creationId xmlns:a16="http://schemas.microsoft.com/office/drawing/2014/main" id="{CD03A1F2-6B41-4D6D-89FA-B17C5E873E6C}"/>
                </a:ext>
              </a:extLst>
            </p:cNvPr>
            <p:cNvSpPr/>
            <p:nvPr/>
          </p:nvSpPr>
          <p:spPr>
            <a:xfrm>
              <a:off x="9402827" y="4609887"/>
              <a:ext cx="755089" cy="2229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 b="1" i="1" dirty="0">
                  <a:solidFill>
                    <a:schemeClr val="tx2">
                      <a:lumMod val="60000"/>
                      <a:lumOff val="40000"/>
                    </a:schemeClr>
                  </a:solidFill>
                  <a:latin typeface="Calibri" panose="020F0502020204030204"/>
                </a:rPr>
                <a:t>Neom Cybersecurity Regulations </a:t>
              </a:r>
            </a:p>
            <a:p>
              <a:pPr algn="ctr"/>
              <a:r>
                <a:rPr lang="en-US" sz="400" b="1" i="1" dirty="0">
                  <a:solidFill>
                    <a:schemeClr val="tx2">
                      <a:lumMod val="60000"/>
                      <a:lumOff val="40000"/>
                    </a:schemeClr>
                  </a:solidFill>
                  <a:latin typeface="Calibri" panose="020F0502020204030204"/>
                </a:rPr>
                <a:t>&amp; Standards</a:t>
              </a:r>
            </a:p>
          </p:txBody>
        </p:sp>
        <p:pic>
          <p:nvPicPr>
            <p:cNvPr id="217" name="Picture 216">
              <a:extLst>
                <a:ext uri="{FF2B5EF4-FFF2-40B4-BE49-F238E27FC236}">
                  <a16:creationId xmlns:a16="http://schemas.microsoft.com/office/drawing/2014/main" id="{202937F6-9A9D-4A48-AE56-C3FA7098D54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648884" y="4255374"/>
              <a:ext cx="213838" cy="277879"/>
            </a:xfrm>
            <a:prstGeom prst="rect">
              <a:avLst/>
            </a:prstGeom>
          </p:spPr>
        </p:pic>
      </p:grpSp>
      <p:sp>
        <p:nvSpPr>
          <p:cNvPr id="219" name="Text Placeholder 54">
            <a:extLst>
              <a:ext uri="{FF2B5EF4-FFF2-40B4-BE49-F238E27FC236}">
                <a16:creationId xmlns:a16="http://schemas.microsoft.com/office/drawing/2014/main" id="{FE81D3A6-8280-4DBE-9C80-A9C0527D105E}"/>
              </a:ext>
            </a:extLst>
          </p:cNvPr>
          <p:cNvSpPr txBox="1">
            <a:spLocks/>
          </p:cNvSpPr>
          <p:nvPr/>
        </p:nvSpPr>
        <p:spPr>
          <a:xfrm>
            <a:off x="2997729" y="1477089"/>
            <a:ext cx="3377143" cy="184666"/>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sz="1200" dirty="0"/>
              <a:t>Booz Allen’s Cyber Defense Control Framework (CDF)</a:t>
            </a:r>
          </a:p>
        </p:txBody>
      </p:sp>
      <p:sp>
        <p:nvSpPr>
          <p:cNvPr id="220" name="Text Placeholder 54">
            <a:extLst>
              <a:ext uri="{FF2B5EF4-FFF2-40B4-BE49-F238E27FC236}">
                <a16:creationId xmlns:a16="http://schemas.microsoft.com/office/drawing/2014/main" id="{9C00F5B5-D603-4112-9189-1943F11645C6}"/>
              </a:ext>
            </a:extLst>
          </p:cNvPr>
          <p:cNvSpPr txBox="1">
            <a:spLocks/>
          </p:cNvSpPr>
          <p:nvPr/>
        </p:nvSpPr>
        <p:spPr>
          <a:xfrm>
            <a:off x="9366108" y="1384756"/>
            <a:ext cx="1797479" cy="369332"/>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sz="1200" dirty="0"/>
              <a:t>Relevant Regulations and</a:t>
            </a:r>
          </a:p>
          <a:p>
            <a:pPr defTabSz="914400"/>
            <a:r>
              <a:rPr lang="en-US" sz="1200" dirty="0"/>
              <a:t> Standards for Cybersecurity</a:t>
            </a:r>
          </a:p>
        </p:txBody>
      </p:sp>
      <p:sp>
        <p:nvSpPr>
          <p:cNvPr id="218" name="Text Placeholder 54">
            <a:extLst>
              <a:ext uri="{FF2B5EF4-FFF2-40B4-BE49-F238E27FC236}">
                <a16:creationId xmlns:a16="http://schemas.microsoft.com/office/drawing/2014/main" id="{064640C9-76D2-4A14-8B37-660D46C98C92}"/>
              </a:ext>
            </a:extLst>
          </p:cNvPr>
          <p:cNvSpPr txBox="1">
            <a:spLocks/>
          </p:cNvSpPr>
          <p:nvPr/>
        </p:nvSpPr>
        <p:spPr>
          <a:xfrm>
            <a:off x="10563869" y="2588843"/>
            <a:ext cx="460062" cy="153888"/>
          </a:xfrm>
          <a:prstGeom prst="rect">
            <a:avLst/>
          </a:prstGeom>
          <a:solidFill>
            <a:schemeClr val="bg1"/>
          </a:solidFill>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sz="1000" dirty="0"/>
              <a:t>NCA CCC</a:t>
            </a:r>
          </a:p>
        </p:txBody>
      </p:sp>
      <p:sp>
        <p:nvSpPr>
          <p:cNvPr id="222" name="Text Placeholder 54">
            <a:extLst>
              <a:ext uri="{FF2B5EF4-FFF2-40B4-BE49-F238E27FC236}">
                <a16:creationId xmlns:a16="http://schemas.microsoft.com/office/drawing/2014/main" id="{0CF1A536-D19B-431B-B8AC-F757C7AE4C46}"/>
              </a:ext>
            </a:extLst>
          </p:cNvPr>
          <p:cNvSpPr txBox="1">
            <a:spLocks/>
          </p:cNvSpPr>
          <p:nvPr/>
        </p:nvSpPr>
        <p:spPr>
          <a:xfrm>
            <a:off x="10096004" y="5807562"/>
            <a:ext cx="363882" cy="153888"/>
          </a:xfrm>
          <a:prstGeom prst="rect">
            <a:avLst/>
          </a:prstGeom>
          <a:solidFill>
            <a:schemeClr val="bg1"/>
          </a:solidFill>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sz="1000" dirty="0"/>
              <a:t>NDMO</a:t>
            </a:r>
          </a:p>
        </p:txBody>
      </p:sp>
      <p:sp>
        <p:nvSpPr>
          <p:cNvPr id="223" name="Text Placeholder 54">
            <a:extLst>
              <a:ext uri="{FF2B5EF4-FFF2-40B4-BE49-F238E27FC236}">
                <a16:creationId xmlns:a16="http://schemas.microsoft.com/office/drawing/2014/main" id="{6EB5A515-A671-475B-82D2-5750F06D20FA}"/>
              </a:ext>
            </a:extLst>
          </p:cNvPr>
          <p:cNvSpPr txBox="1">
            <a:spLocks/>
          </p:cNvSpPr>
          <p:nvPr/>
        </p:nvSpPr>
        <p:spPr>
          <a:xfrm>
            <a:off x="9602975" y="4811330"/>
            <a:ext cx="346249" cy="153888"/>
          </a:xfrm>
          <a:prstGeom prst="rect">
            <a:avLst/>
          </a:prstGeom>
          <a:solidFill>
            <a:schemeClr val="bg1"/>
          </a:solidFill>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sz="1000" dirty="0"/>
              <a:t>NEOM</a:t>
            </a:r>
          </a:p>
        </p:txBody>
      </p:sp>
      <p:sp>
        <p:nvSpPr>
          <p:cNvPr id="224" name="Text Placeholder 54">
            <a:extLst>
              <a:ext uri="{FF2B5EF4-FFF2-40B4-BE49-F238E27FC236}">
                <a16:creationId xmlns:a16="http://schemas.microsoft.com/office/drawing/2014/main" id="{C58CBB89-F317-4921-84AD-67EA9D286677}"/>
              </a:ext>
            </a:extLst>
          </p:cNvPr>
          <p:cNvSpPr txBox="1">
            <a:spLocks/>
          </p:cNvSpPr>
          <p:nvPr/>
        </p:nvSpPr>
        <p:spPr>
          <a:xfrm>
            <a:off x="10681184" y="4811330"/>
            <a:ext cx="242054" cy="153888"/>
          </a:xfrm>
          <a:prstGeom prst="rect">
            <a:avLst/>
          </a:prstGeom>
          <a:solidFill>
            <a:schemeClr val="bg1"/>
          </a:solidFill>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sz="1000" dirty="0"/>
              <a:t>HCIS</a:t>
            </a:r>
          </a:p>
        </p:txBody>
      </p:sp>
      <p:sp>
        <p:nvSpPr>
          <p:cNvPr id="227" name="Text Placeholder 54">
            <a:extLst>
              <a:ext uri="{FF2B5EF4-FFF2-40B4-BE49-F238E27FC236}">
                <a16:creationId xmlns:a16="http://schemas.microsoft.com/office/drawing/2014/main" id="{F9FB24FF-B0B6-4336-85B0-E4436FAEE86D}"/>
              </a:ext>
            </a:extLst>
          </p:cNvPr>
          <p:cNvSpPr txBox="1">
            <a:spLocks/>
          </p:cNvSpPr>
          <p:nvPr/>
        </p:nvSpPr>
        <p:spPr>
          <a:xfrm>
            <a:off x="9464882" y="2588843"/>
            <a:ext cx="543418" cy="153888"/>
          </a:xfrm>
          <a:prstGeom prst="rect">
            <a:avLst/>
          </a:prstGeom>
          <a:solidFill>
            <a:schemeClr val="bg1"/>
          </a:solidFill>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sz="1000" dirty="0"/>
              <a:t>NCA OTCC</a:t>
            </a:r>
          </a:p>
        </p:txBody>
      </p:sp>
      <p:sp>
        <p:nvSpPr>
          <p:cNvPr id="230" name="Text Placeholder 54">
            <a:extLst>
              <a:ext uri="{FF2B5EF4-FFF2-40B4-BE49-F238E27FC236}">
                <a16:creationId xmlns:a16="http://schemas.microsoft.com/office/drawing/2014/main" id="{D650FD22-095A-4FA9-AE99-F5C81467DDB1}"/>
              </a:ext>
            </a:extLst>
          </p:cNvPr>
          <p:cNvSpPr txBox="1">
            <a:spLocks/>
          </p:cNvSpPr>
          <p:nvPr/>
        </p:nvSpPr>
        <p:spPr>
          <a:xfrm>
            <a:off x="9508965" y="3584873"/>
            <a:ext cx="455253" cy="153888"/>
          </a:xfrm>
          <a:prstGeom prst="rect">
            <a:avLst/>
          </a:prstGeom>
          <a:solidFill>
            <a:schemeClr val="bg1"/>
          </a:solidFill>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sz="1000" dirty="0"/>
              <a:t>NCA ECC</a:t>
            </a:r>
          </a:p>
        </p:txBody>
      </p:sp>
      <p:sp>
        <p:nvSpPr>
          <p:cNvPr id="231" name="Text Placeholder 54">
            <a:extLst>
              <a:ext uri="{FF2B5EF4-FFF2-40B4-BE49-F238E27FC236}">
                <a16:creationId xmlns:a16="http://schemas.microsoft.com/office/drawing/2014/main" id="{62A70571-7DC5-4A20-9CA6-C1200B2FDB2F}"/>
              </a:ext>
            </a:extLst>
          </p:cNvPr>
          <p:cNvSpPr txBox="1">
            <a:spLocks/>
          </p:cNvSpPr>
          <p:nvPr/>
        </p:nvSpPr>
        <p:spPr>
          <a:xfrm>
            <a:off x="10533412" y="3584873"/>
            <a:ext cx="520976" cy="153888"/>
          </a:xfrm>
          <a:prstGeom prst="rect">
            <a:avLst/>
          </a:prstGeom>
          <a:solidFill>
            <a:schemeClr val="bg1"/>
          </a:solidFill>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r>
              <a:rPr lang="en-US" sz="1000" dirty="0"/>
              <a:t>NCA CSCC</a:t>
            </a:r>
          </a:p>
        </p:txBody>
      </p:sp>
      <p:grpSp>
        <p:nvGrpSpPr>
          <p:cNvPr id="3" name="Group 2">
            <a:extLst>
              <a:ext uri="{FF2B5EF4-FFF2-40B4-BE49-F238E27FC236}">
                <a16:creationId xmlns:a16="http://schemas.microsoft.com/office/drawing/2014/main" id="{1903DD0F-2028-4CA4-A313-22B80AACC7B9}"/>
              </a:ext>
            </a:extLst>
          </p:cNvPr>
          <p:cNvGrpSpPr/>
          <p:nvPr/>
        </p:nvGrpSpPr>
        <p:grpSpPr>
          <a:xfrm>
            <a:off x="613621" y="68528"/>
            <a:ext cx="782071" cy="229014"/>
            <a:chOff x="613621" y="44482"/>
            <a:chExt cx="782071" cy="277106"/>
          </a:xfrm>
        </p:grpSpPr>
        <p:sp>
          <p:nvSpPr>
            <p:cNvPr id="212" name="Rectangle 211">
              <a:extLst>
                <a:ext uri="{FF2B5EF4-FFF2-40B4-BE49-F238E27FC236}">
                  <a16:creationId xmlns:a16="http://schemas.microsoft.com/office/drawing/2014/main" id="{14B60EEB-B1A0-4404-A54B-E0F510B6C36B}"/>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1" name="Rectangle 220">
              <a:extLst>
                <a:ext uri="{FF2B5EF4-FFF2-40B4-BE49-F238E27FC236}">
                  <a16:creationId xmlns:a16="http://schemas.microsoft.com/office/drawing/2014/main" id="{593A1360-EAED-4A70-BDA5-2734EBBF8185}"/>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25" name="Rectangle 224">
              <a:extLst>
                <a:ext uri="{FF2B5EF4-FFF2-40B4-BE49-F238E27FC236}">
                  <a16:creationId xmlns:a16="http://schemas.microsoft.com/office/drawing/2014/main" id="{0B065637-E823-4983-89E6-8FB4C47AAEBF}"/>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26" name="Rectangle 225">
              <a:extLst>
                <a:ext uri="{FF2B5EF4-FFF2-40B4-BE49-F238E27FC236}">
                  <a16:creationId xmlns:a16="http://schemas.microsoft.com/office/drawing/2014/main" id="{796009AE-0274-4A13-861A-A4C6564AFF0F}"/>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28" name="Rectangle 227">
              <a:extLst>
                <a:ext uri="{FF2B5EF4-FFF2-40B4-BE49-F238E27FC236}">
                  <a16:creationId xmlns:a16="http://schemas.microsoft.com/office/drawing/2014/main" id="{FD419A0D-A66E-4B0F-BDFC-A4DC0CCFEDFC}"/>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29" name="Rectangle 228">
              <a:extLst>
                <a:ext uri="{FF2B5EF4-FFF2-40B4-BE49-F238E27FC236}">
                  <a16:creationId xmlns:a16="http://schemas.microsoft.com/office/drawing/2014/main" id="{88D0A0BE-38DC-4E6D-8A04-1EAB0404A722}"/>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32" name="Rectangle 231">
              <a:extLst>
                <a:ext uri="{FF2B5EF4-FFF2-40B4-BE49-F238E27FC236}">
                  <a16:creationId xmlns:a16="http://schemas.microsoft.com/office/drawing/2014/main" id="{20839CD6-0400-4392-8001-A764A27F01FE}"/>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33" name="Rectangle 232">
              <a:extLst>
                <a:ext uri="{FF2B5EF4-FFF2-40B4-BE49-F238E27FC236}">
                  <a16:creationId xmlns:a16="http://schemas.microsoft.com/office/drawing/2014/main" id="{0C1DAEF6-AD59-4C95-AE0A-687C7F3BCD5E}"/>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34" name="Rectangle 233">
              <a:extLst>
                <a:ext uri="{FF2B5EF4-FFF2-40B4-BE49-F238E27FC236}">
                  <a16:creationId xmlns:a16="http://schemas.microsoft.com/office/drawing/2014/main" id="{1AEDF678-A81D-4429-B465-CE690FFB6C6A}"/>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35" name="Rectangle 234">
              <a:extLst>
                <a:ext uri="{FF2B5EF4-FFF2-40B4-BE49-F238E27FC236}">
                  <a16:creationId xmlns:a16="http://schemas.microsoft.com/office/drawing/2014/main" id="{F6D11CF5-59AE-4AD5-AA57-A130104FE774}"/>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236" name="Rectangle 235">
              <a:extLst>
                <a:ext uri="{FF2B5EF4-FFF2-40B4-BE49-F238E27FC236}">
                  <a16:creationId xmlns:a16="http://schemas.microsoft.com/office/drawing/2014/main" id="{F2B9BDB8-3274-441A-AB41-01BCBFBAADC8}"/>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37" name="Rectangle 236">
              <a:extLst>
                <a:ext uri="{FF2B5EF4-FFF2-40B4-BE49-F238E27FC236}">
                  <a16:creationId xmlns:a16="http://schemas.microsoft.com/office/drawing/2014/main" id="{E26A961B-BBF3-4D92-9022-8BD5822271D6}"/>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38" name="Rectangle 237">
              <a:extLst>
                <a:ext uri="{FF2B5EF4-FFF2-40B4-BE49-F238E27FC236}">
                  <a16:creationId xmlns:a16="http://schemas.microsoft.com/office/drawing/2014/main" id="{98E2EB03-2461-445E-A340-0D16BA1CCB73}"/>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39" name="Rectangle 238">
              <a:extLst>
                <a:ext uri="{FF2B5EF4-FFF2-40B4-BE49-F238E27FC236}">
                  <a16:creationId xmlns:a16="http://schemas.microsoft.com/office/drawing/2014/main" id="{4F459228-F7E0-4BB7-8419-42A77FB6C1B2}"/>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240" name="Rectangle 239">
            <a:extLst>
              <a:ext uri="{FF2B5EF4-FFF2-40B4-BE49-F238E27FC236}">
                <a16:creationId xmlns:a16="http://schemas.microsoft.com/office/drawing/2014/main" id="{0DACAAD5-BED2-42E3-A9A5-8A94450E13D1}"/>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19595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3932909489"/>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also define a scoring scale including degree of implementation and measures of effectiveness to assess the CSMS controls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591262" y="1112624"/>
            <a:ext cx="3009478" cy="215444"/>
          </a:xfrm>
        </p:spPr>
        <p:txBody>
          <a:bodyPr/>
          <a:lstStyle/>
          <a:p>
            <a:r>
              <a:rPr lang="en-US" dirty="0"/>
              <a:t>Cybersecurity Scoring Scale Components</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9" name="Group 8">
            <a:extLst>
              <a:ext uri="{FF2B5EF4-FFF2-40B4-BE49-F238E27FC236}">
                <a16:creationId xmlns:a16="http://schemas.microsoft.com/office/drawing/2014/main" id="{146FC667-6671-4D46-8123-0A9BF254FC0A}"/>
              </a:ext>
            </a:extLst>
          </p:cNvPr>
          <p:cNvGrpSpPr/>
          <p:nvPr/>
        </p:nvGrpSpPr>
        <p:grpSpPr>
          <a:xfrm>
            <a:off x="766561" y="1524000"/>
            <a:ext cx="10744228" cy="4831410"/>
            <a:chOff x="766561" y="1393765"/>
            <a:chExt cx="10744228" cy="5013614"/>
          </a:xfrm>
        </p:grpSpPr>
        <p:sp>
          <p:nvSpPr>
            <p:cNvPr id="65" name="TextBox 64">
              <a:extLst>
                <a:ext uri="{FF2B5EF4-FFF2-40B4-BE49-F238E27FC236}">
                  <a16:creationId xmlns:a16="http://schemas.microsoft.com/office/drawing/2014/main" id="{036C1FB5-4840-40DE-92E8-E1E0CFCC8D29}"/>
                </a:ext>
              </a:extLst>
            </p:cNvPr>
            <p:cNvSpPr txBox="1"/>
            <p:nvPr/>
          </p:nvSpPr>
          <p:spPr bwMode="gray">
            <a:xfrm>
              <a:off x="766561" y="1485683"/>
              <a:ext cx="5646048" cy="3657702"/>
            </a:xfrm>
            <a:prstGeom prst="rect">
              <a:avLst/>
            </a:prstGeom>
            <a:noFill/>
            <a:ln w="19050" algn="ctr">
              <a:solidFill>
                <a:schemeClr val="bg1">
                  <a:lumMod val="65000"/>
                </a:schemeClr>
              </a:solidFill>
              <a:prstDash val="dash"/>
              <a:miter lim="800000"/>
              <a:headEnd/>
              <a:tailEnd/>
            </a:ln>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71" name="Group 70">
              <a:extLst>
                <a:ext uri="{FF2B5EF4-FFF2-40B4-BE49-F238E27FC236}">
                  <a16:creationId xmlns:a16="http://schemas.microsoft.com/office/drawing/2014/main" id="{FFA42529-C269-4CE8-AC72-71927EAC41BB}"/>
                </a:ext>
              </a:extLst>
            </p:cNvPr>
            <p:cNvGrpSpPr/>
            <p:nvPr/>
          </p:nvGrpSpPr>
          <p:grpSpPr>
            <a:xfrm>
              <a:off x="766561" y="5255181"/>
              <a:ext cx="5646048" cy="1141830"/>
              <a:chOff x="766561" y="1393765"/>
              <a:chExt cx="5646048" cy="4850028"/>
            </a:xfrm>
          </p:grpSpPr>
          <p:sp>
            <p:nvSpPr>
              <p:cNvPr id="72" name="TextBox 71">
                <a:extLst>
                  <a:ext uri="{FF2B5EF4-FFF2-40B4-BE49-F238E27FC236}">
                    <a16:creationId xmlns:a16="http://schemas.microsoft.com/office/drawing/2014/main" id="{8BAE8F22-1530-4BC4-A897-E6BA910E7E83}"/>
                  </a:ext>
                </a:extLst>
              </p:cNvPr>
              <p:cNvSpPr txBox="1"/>
              <p:nvPr/>
            </p:nvSpPr>
            <p:spPr bwMode="gray">
              <a:xfrm>
                <a:off x="766561" y="1515471"/>
                <a:ext cx="5646048" cy="4728322"/>
              </a:xfrm>
              <a:prstGeom prst="rect">
                <a:avLst/>
              </a:prstGeom>
              <a:noFill/>
              <a:ln w="19050" algn="ctr">
                <a:solidFill>
                  <a:schemeClr val="bg1">
                    <a:lumMod val="65000"/>
                  </a:schemeClr>
                </a:solidFill>
                <a:prstDash val="dash"/>
                <a:miter lim="800000"/>
                <a:headEnd/>
                <a:tailEnd/>
              </a:ln>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3" name="Rectangle 5">
                <a:extLst>
                  <a:ext uri="{FF2B5EF4-FFF2-40B4-BE49-F238E27FC236}">
                    <a16:creationId xmlns:a16="http://schemas.microsoft.com/office/drawing/2014/main" id="{A945EF78-A8A2-40E9-A685-9A256D517E98}"/>
                  </a:ext>
                </a:extLst>
              </p:cNvPr>
              <p:cNvSpPr>
                <a:spLocks noChangeArrowheads="1"/>
              </p:cNvSpPr>
              <p:nvPr/>
            </p:nvSpPr>
            <p:spPr bwMode="gray">
              <a:xfrm>
                <a:off x="2462550" y="1393765"/>
                <a:ext cx="2253776" cy="243268"/>
              </a:xfrm>
              <a:prstGeom prst="rect">
                <a:avLst/>
              </a:prstGeom>
              <a:solidFill>
                <a:schemeClr val="bg1"/>
              </a:solidFill>
              <a:ln w="9525" algn="ctr">
                <a:noFill/>
                <a:miter lim="800000"/>
                <a:headEnd/>
                <a:tailEnd/>
              </a:ln>
              <a:effectLst/>
              <a:extLst>
                <a:ext uri="{AF507438-7753-43e0-B8FC-AC1667EBCBE1}">
                  <a14:hiddenEffects xmlns="" xmlns:a14="http://schemas.microsoft.com/office/drawing/2010/main">
                    <a:effectLst>
                      <a:outerShdw dist="35921" dir="2700000" algn="ctr" rotWithShape="0">
                        <a:schemeClr val="tx1"/>
                      </a:outerShdw>
                    </a:effectLst>
                  </a14:hiddenEffects>
                </a:ext>
              </a:extLst>
            </p:spPr>
            <p:txBody>
              <a:bodyPr lIns="16615" rIns="16615" anchor="ctr"/>
              <a:lstStyle>
                <a:lvl1pPr>
                  <a:defRPr sz="2400">
                    <a:solidFill>
                      <a:schemeClr val="tx1"/>
                    </a:solidFill>
                    <a:latin typeface="Book Antiqua" pitchFamily="18" charset="0"/>
                  </a:defRPr>
                </a:lvl1pPr>
                <a:lvl2pPr marL="742950" indent="-285750">
                  <a:defRPr sz="2400">
                    <a:solidFill>
                      <a:schemeClr val="tx1"/>
                    </a:solidFill>
                    <a:latin typeface="Book Antiqua" pitchFamily="18" charset="0"/>
                  </a:defRPr>
                </a:lvl2pPr>
                <a:lvl3pPr marL="1143000" indent="-228600">
                  <a:defRPr sz="2400">
                    <a:solidFill>
                      <a:schemeClr val="tx1"/>
                    </a:solidFill>
                    <a:latin typeface="Book Antiqua" pitchFamily="18" charset="0"/>
                  </a:defRPr>
                </a:lvl3pPr>
                <a:lvl4pPr marL="1600200" indent="-228600">
                  <a:defRPr sz="2400">
                    <a:solidFill>
                      <a:schemeClr val="tx1"/>
                    </a:solidFill>
                    <a:latin typeface="Book Antiqua" pitchFamily="18" charset="0"/>
                  </a:defRPr>
                </a:lvl4pPr>
                <a:lvl5pPr marL="2057400" indent="-228600">
                  <a:defRPr sz="2400">
                    <a:solidFill>
                      <a:schemeClr val="tx1"/>
                    </a:solidFill>
                    <a:latin typeface="Book Antiqua" pitchFamily="18" charset="0"/>
                  </a:defRPr>
                </a:lvl5pPr>
                <a:lvl6pPr marL="2514600" indent="-228600" eaLnBrk="0" fontAlgn="base" hangingPunct="0">
                  <a:spcBef>
                    <a:spcPct val="0"/>
                  </a:spcBef>
                  <a:spcAft>
                    <a:spcPct val="0"/>
                  </a:spcAft>
                  <a:defRPr sz="2400">
                    <a:solidFill>
                      <a:schemeClr val="tx1"/>
                    </a:solidFill>
                    <a:latin typeface="Book Antiqua" pitchFamily="18" charset="0"/>
                  </a:defRPr>
                </a:lvl6pPr>
                <a:lvl7pPr marL="2971800" indent="-228600" eaLnBrk="0" fontAlgn="base" hangingPunct="0">
                  <a:spcBef>
                    <a:spcPct val="0"/>
                  </a:spcBef>
                  <a:spcAft>
                    <a:spcPct val="0"/>
                  </a:spcAft>
                  <a:defRPr sz="2400">
                    <a:solidFill>
                      <a:schemeClr val="tx1"/>
                    </a:solidFill>
                    <a:latin typeface="Book Antiqua" pitchFamily="18" charset="0"/>
                  </a:defRPr>
                </a:lvl7pPr>
                <a:lvl8pPr marL="3429000" indent="-228600" eaLnBrk="0" fontAlgn="base" hangingPunct="0">
                  <a:spcBef>
                    <a:spcPct val="0"/>
                  </a:spcBef>
                  <a:spcAft>
                    <a:spcPct val="0"/>
                  </a:spcAft>
                  <a:defRPr sz="2400">
                    <a:solidFill>
                      <a:schemeClr val="tx1"/>
                    </a:solidFill>
                    <a:latin typeface="Book Antiqua" pitchFamily="18" charset="0"/>
                  </a:defRPr>
                </a:lvl8pPr>
                <a:lvl9pPr marL="3886200" indent="-228600" eaLnBrk="0" fontAlgn="base" hangingPunct="0">
                  <a:spcBef>
                    <a:spcPct val="0"/>
                  </a:spcBef>
                  <a:spcAft>
                    <a:spcPct val="0"/>
                  </a:spcAft>
                  <a:defRPr sz="2400">
                    <a:solidFill>
                      <a:schemeClr val="tx1"/>
                    </a:solidFill>
                    <a:latin typeface="Book Antiqua"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Arial"/>
                  </a:rPr>
                  <a:t>Confidence Level in Scores</a:t>
                </a:r>
              </a:p>
            </p:txBody>
          </p:sp>
        </p:grpSp>
        <p:sp>
          <p:nvSpPr>
            <p:cNvPr id="66" name="Rectangle 5">
              <a:extLst>
                <a:ext uri="{FF2B5EF4-FFF2-40B4-BE49-F238E27FC236}">
                  <a16:creationId xmlns:a16="http://schemas.microsoft.com/office/drawing/2014/main" id="{8E94C362-DD71-4A77-A384-AEBB539AD906}"/>
                </a:ext>
              </a:extLst>
            </p:cNvPr>
            <p:cNvSpPr>
              <a:spLocks noChangeArrowheads="1"/>
            </p:cNvSpPr>
            <p:nvPr/>
          </p:nvSpPr>
          <p:spPr bwMode="gray">
            <a:xfrm>
              <a:off x="2462550" y="1393765"/>
              <a:ext cx="2253776" cy="183727"/>
            </a:xfrm>
            <a:prstGeom prst="rect">
              <a:avLst/>
            </a:prstGeom>
            <a:solidFill>
              <a:schemeClr val="bg1"/>
            </a:solidFill>
            <a:ln w="9525" algn="ctr">
              <a:noFill/>
              <a:miter lim="800000"/>
              <a:headEnd/>
              <a:tailEnd/>
            </a:ln>
            <a:effectLst/>
            <a:extLst>
              <a:ext uri="{AF507438-7753-43e0-B8FC-AC1667EBCBE1}">
                <a14:hiddenEffects xmlns="" xmlns:a14="http://schemas.microsoft.com/office/drawing/2010/main">
                  <a:effectLst>
                    <a:outerShdw dist="35921" dir="2700000" algn="ctr" rotWithShape="0">
                      <a:schemeClr val="tx1"/>
                    </a:outerShdw>
                  </a:effectLst>
                </a14:hiddenEffects>
              </a:ext>
            </a:extLst>
          </p:spPr>
          <p:txBody>
            <a:bodyPr lIns="16615" rIns="16615" anchor="ctr"/>
            <a:lstStyle>
              <a:lvl1pPr>
                <a:defRPr sz="2400">
                  <a:solidFill>
                    <a:schemeClr val="tx1"/>
                  </a:solidFill>
                  <a:latin typeface="Book Antiqua" pitchFamily="18" charset="0"/>
                </a:defRPr>
              </a:lvl1pPr>
              <a:lvl2pPr marL="742950" indent="-285750">
                <a:defRPr sz="2400">
                  <a:solidFill>
                    <a:schemeClr val="tx1"/>
                  </a:solidFill>
                  <a:latin typeface="Book Antiqua" pitchFamily="18" charset="0"/>
                </a:defRPr>
              </a:lvl2pPr>
              <a:lvl3pPr marL="1143000" indent="-228600">
                <a:defRPr sz="2400">
                  <a:solidFill>
                    <a:schemeClr val="tx1"/>
                  </a:solidFill>
                  <a:latin typeface="Book Antiqua" pitchFamily="18" charset="0"/>
                </a:defRPr>
              </a:lvl3pPr>
              <a:lvl4pPr marL="1600200" indent="-228600">
                <a:defRPr sz="2400">
                  <a:solidFill>
                    <a:schemeClr val="tx1"/>
                  </a:solidFill>
                  <a:latin typeface="Book Antiqua" pitchFamily="18" charset="0"/>
                </a:defRPr>
              </a:lvl4pPr>
              <a:lvl5pPr marL="2057400" indent="-228600">
                <a:defRPr sz="2400">
                  <a:solidFill>
                    <a:schemeClr val="tx1"/>
                  </a:solidFill>
                  <a:latin typeface="Book Antiqua" pitchFamily="18" charset="0"/>
                </a:defRPr>
              </a:lvl5pPr>
              <a:lvl6pPr marL="2514600" indent="-228600" eaLnBrk="0" fontAlgn="base" hangingPunct="0">
                <a:spcBef>
                  <a:spcPct val="0"/>
                </a:spcBef>
                <a:spcAft>
                  <a:spcPct val="0"/>
                </a:spcAft>
                <a:defRPr sz="2400">
                  <a:solidFill>
                    <a:schemeClr val="tx1"/>
                  </a:solidFill>
                  <a:latin typeface="Book Antiqua" pitchFamily="18" charset="0"/>
                </a:defRPr>
              </a:lvl6pPr>
              <a:lvl7pPr marL="2971800" indent="-228600" eaLnBrk="0" fontAlgn="base" hangingPunct="0">
                <a:spcBef>
                  <a:spcPct val="0"/>
                </a:spcBef>
                <a:spcAft>
                  <a:spcPct val="0"/>
                </a:spcAft>
                <a:defRPr sz="2400">
                  <a:solidFill>
                    <a:schemeClr val="tx1"/>
                  </a:solidFill>
                  <a:latin typeface="Book Antiqua" pitchFamily="18" charset="0"/>
                </a:defRPr>
              </a:lvl7pPr>
              <a:lvl8pPr marL="3429000" indent="-228600" eaLnBrk="0" fontAlgn="base" hangingPunct="0">
                <a:spcBef>
                  <a:spcPct val="0"/>
                </a:spcBef>
                <a:spcAft>
                  <a:spcPct val="0"/>
                </a:spcAft>
                <a:defRPr sz="2400">
                  <a:solidFill>
                    <a:schemeClr val="tx1"/>
                  </a:solidFill>
                  <a:latin typeface="Book Antiqua" pitchFamily="18" charset="0"/>
                </a:defRPr>
              </a:lvl8pPr>
              <a:lvl9pPr marL="3886200" indent="-228600" eaLnBrk="0" fontAlgn="base" hangingPunct="0">
                <a:spcBef>
                  <a:spcPct val="0"/>
                </a:spcBef>
                <a:spcAft>
                  <a:spcPct val="0"/>
                </a:spcAft>
                <a:defRPr sz="2400">
                  <a:solidFill>
                    <a:schemeClr val="tx1"/>
                  </a:solidFill>
                  <a:latin typeface="Book Antiqua"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dirty="0">
                  <a:ln>
                    <a:noFill/>
                  </a:ln>
                  <a:solidFill>
                    <a:sysClr val="windowText" lastClr="000000"/>
                  </a:solidFill>
                  <a:effectLst/>
                  <a:uLnTx/>
                  <a:uFillTx/>
                  <a:latin typeface="Calibri" panose="020F0502020204030204"/>
                  <a:ea typeface="+mn-ea"/>
                  <a:cs typeface="Arial"/>
                </a:rPr>
                <a:t>Diagnostic Scores Components</a:t>
              </a:r>
            </a:p>
          </p:txBody>
        </p:sp>
        <p:grpSp>
          <p:nvGrpSpPr>
            <p:cNvPr id="14" name="Group 13">
              <a:extLst>
                <a:ext uri="{FF2B5EF4-FFF2-40B4-BE49-F238E27FC236}">
                  <a16:creationId xmlns:a16="http://schemas.microsoft.com/office/drawing/2014/main" id="{1CAFAACD-CE7C-4242-8DC5-D3F3D24F5FA3}"/>
                </a:ext>
              </a:extLst>
            </p:cNvPr>
            <p:cNvGrpSpPr/>
            <p:nvPr/>
          </p:nvGrpSpPr>
          <p:grpSpPr>
            <a:xfrm>
              <a:off x="6572950" y="3936132"/>
              <a:ext cx="4927098" cy="1217621"/>
              <a:chOff x="6633913" y="3962260"/>
              <a:chExt cx="4927098" cy="1217621"/>
            </a:xfrm>
          </p:grpSpPr>
          <p:sp>
            <p:nvSpPr>
              <p:cNvPr id="41" name="Rectangle: Rounded Corners 40">
                <a:extLst>
                  <a:ext uri="{FF2B5EF4-FFF2-40B4-BE49-F238E27FC236}">
                    <a16:creationId xmlns:a16="http://schemas.microsoft.com/office/drawing/2014/main" id="{B1AD5261-1370-433E-833D-124FAFC5B99C}"/>
                  </a:ext>
                </a:extLst>
              </p:cNvPr>
              <p:cNvSpPr/>
              <p:nvPr/>
            </p:nvSpPr>
            <p:spPr>
              <a:xfrm>
                <a:off x="6673851" y="4003709"/>
                <a:ext cx="4887160" cy="11761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 name="Flowchart: Connector 35">
                <a:extLst>
                  <a:ext uri="{FF2B5EF4-FFF2-40B4-BE49-F238E27FC236}">
                    <a16:creationId xmlns:a16="http://schemas.microsoft.com/office/drawing/2014/main" id="{BC40B9E9-D94C-4DFE-AE90-2FF1A1F917AD}"/>
                  </a:ext>
                </a:extLst>
              </p:cNvPr>
              <p:cNvSpPr/>
              <p:nvPr/>
            </p:nvSpPr>
            <p:spPr>
              <a:xfrm>
                <a:off x="6633913" y="3962260"/>
                <a:ext cx="228600" cy="2286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grpSp>
        <p:grpSp>
          <p:nvGrpSpPr>
            <p:cNvPr id="13" name="Group 12">
              <a:extLst>
                <a:ext uri="{FF2B5EF4-FFF2-40B4-BE49-F238E27FC236}">
                  <a16:creationId xmlns:a16="http://schemas.microsoft.com/office/drawing/2014/main" id="{FCB0F6E0-2902-42C6-AD09-F42F41700301}"/>
                </a:ext>
              </a:extLst>
            </p:cNvPr>
            <p:cNvGrpSpPr/>
            <p:nvPr/>
          </p:nvGrpSpPr>
          <p:grpSpPr>
            <a:xfrm>
              <a:off x="6572950" y="2682507"/>
              <a:ext cx="4927098" cy="1217621"/>
              <a:chOff x="6633913" y="2717343"/>
              <a:chExt cx="4927098" cy="1217621"/>
            </a:xfrm>
          </p:grpSpPr>
          <p:sp>
            <p:nvSpPr>
              <p:cNvPr id="47" name="Rectangle: Rounded Corners 46">
                <a:extLst>
                  <a:ext uri="{FF2B5EF4-FFF2-40B4-BE49-F238E27FC236}">
                    <a16:creationId xmlns:a16="http://schemas.microsoft.com/office/drawing/2014/main" id="{B53A2E71-DDD8-448E-BB40-D8E4774A46BE}"/>
                  </a:ext>
                </a:extLst>
              </p:cNvPr>
              <p:cNvSpPr/>
              <p:nvPr/>
            </p:nvSpPr>
            <p:spPr>
              <a:xfrm>
                <a:off x="6673851" y="2758792"/>
                <a:ext cx="4887160" cy="11761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Flowchart: Connector 34">
                <a:extLst>
                  <a:ext uri="{FF2B5EF4-FFF2-40B4-BE49-F238E27FC236}">
                    <a16:creationId xmlns:a16="http://schemas.microsoft.com/office/drawing/2014/main" id="{CF7110E2-349C-4099-B3BE-BE2E27B2E0CB}"/>
                  </a:ext>
                </a:extLst>
              </p:cNvPr>
              <p:cNvSpPr/>
              <p:nvPr/>
            </p:nvSpPr>
            <p:spPr>
              <a:xfrm>
                <a:off x="6633913" y="2717343"/>
                <a:ext cx="228600" cy="2286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grpSp>
        <p:grpSp>
          <p:nvGrpSpPr>
            <p:cNvPr id="15" name="Group 14">
              <a:extLst>
                <a:ext uri="{FF2B5EF4-FFF2-40B4-BE49-F238E27FC236}">
                  <a16:creationId xmlns:a16="http://schemas.microsoft.com/office/drawing/2014/main" id="{125AEB92-05B4-4E62-818A-04D9ADC1014D}"/>
                </a:ext>
              </a:extLst>
            </p:cNvPr>
            <p:cNvGrpSpPr/>
            <p:nvPr/>
          </p:nvGrpSpPr>
          <p:grpSpPr>
            <a:xfrm>
              <a:off x="6572950" y="5189758"/>
              <a:ext cx="4927098" cy="1217621"/>
              <a:chOff x="6633913" y="5207176"/>
              <a:chExt cx="4927098" cy="1217621"/>
            </a:xfrm>
          </p:grpSpPr>
          <p:sp>
            <p:nvSpPr>
              <p:cNvPr id="58" name="Rectangle: Rounded Corners 57">
                <a:extLst>
                  <a:ext uri="{FF2B5EF4-FFF2-40B4-BE49-F238E27FC236}">
                    <a16:creationId xmlns:a16="http://schemas.microsoft.com/office/drawing/2014/main" id="{BA817DF0-26A0-4E2E-9E61-CBB4E9105340}"/>
                  </a:ext>
                </a:extLst>
              </p:cNvPr>
              <p:cNvSpPr/>
              <p:nvPr/>
            </p:nvSpPr>
            <p:spPr>
              <a:xfrm>
                <a:off x="6673851" y="5248625"/>
                <a:ext cx="4887160" cy="11761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9" name="Flowchart: Connector 58">
                <a:extLst>
                  <a:ext uri="{FF2B5EF4-FFF2-40B4-BE49-F238E27FC236}">
                    <a16:creationId xmlns:a16="http://schemas.microsoft.com/office/drawing/2014/main" id="{EFD0F242-6740-4C66-AC31-489315EE9E26}"/>
                  </a:ext>
                </a:extLst>
              </p:cNvPr>
              <p:cNvSpPr/>
              <p:nvPr/>
            </p:nvSpPr>
            <p:spPr>
              <a:xfrm>
                <a:off x="6633913" y="5207176"/>
                <a:ext cx="228600" cy="2286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grpSp>
        <p:sp>
          <p:nvSpPr>
            <p:cNvPr id="40" name="Rectangle: Rounded Corners 39">
              <a:extLst>
                <a:ext uri="{FF2B5EF4-FFF2-40B4-BE49-F238E27FC236}">
                  <a16:creationId xmlns:a16="http://schemas.microsoft.com/office/drawing/2014/main" id="{AD916A83-2145-4CCD-B149-45DE213BD252}"/>
                </a:ext>
              </a:extLst>
            </p:cNvPr>
            <p:cNvSpPr/>
            <p:nvPr/>
          </p:nvSpPr>
          <p:spPr>
            <a:xfrm>
              <a:off x="6623629" y="1470331"/>
              <a:ext cx="4887160" cy="1176172"/>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Flowchart: Connector 2">
              <a:extLst>
                <a:ext uri="{FF2B5EF4-FFF2-40B4-BE49-F238E27FC236}">
                  <a16:creationId xmlns:a16="http://schemas.microsoft.com/office/drawing/2014/main" id="{83FD179A-048E-4B44-8859-395EA93A761D}"/>
                </a:ext>
              </a:extLst>
            </p:cNvPr>
            <p:cNvSpPr/>
            <p:nvPr/>
          </p:nvSpPr>
          <p:spPr>
            <a:xfrm>
              <a:off x="6572950" y="1428881"/>
              <a:ext cx="228600" cy="228600"/>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pic>
          <p:nvPicPr>
            <p:cNvPr id="43" name="Picture 2">
              <a:extLst>
                <a:ext uri="{FF2B5EF4-FFF2-40B4-BE49-F238E27FC236}">
                  <a16:creationId xmlns:a16="http://schemas.microsoft.com/office/drawing/2014/main" id="{9726C4CD-A0C5-45D7-8C30-55222687BB10}"/>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4180" t="12371" r="92368" b="69250"/>
            <a:stretch/>
          </p:blipFill>
          <p:spPr bwMode="auto">
            <a:xfrm>
              <a:off x="7576957" y="1645189"/>
              <a:ext cx="195718" cy="88592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A30C9C5-7DE0-478E-BF4E-4011A228FECF}"/>
                </a:ext>
              </a:extLst>
            </p:cNvPr>
            <p:cNvSpPr txBox="1"/>
            <p:nvPr/>
          </p:nvSpPr>
          <p:spPr>
            <a:xfrm>
              <a:off x="8078779" y="1433975"/>
              <a:ext cx="3121500" cy="2322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Degree of Implementation</a:t>
              </a:r>
            </a:p>
          </p:txBody>
        </p:sp>
        <p:sp>
          <p:nvSpPr>
            <p:cNvPr id="45" name="TextBox 44">
              <a:extLst>
                <a:ext uri="{FF2B5EF4-FFF2-40B4-BE49-F238E27FC236}">
                  <a16:creationId xmlns:a16="http://schemas.microsoft.com/office/drawing/2014/main" id="{6999C563-C6A9-4716-B7A5-80F80E22D37D}"/>
                </a:ext>
              </a:extLst>
            </p:cNvPr>
            <p:cNvSpPr txBox="1"/>
            <p:nvPr/>
          </p:nvSpPr>
          <p:spPr>
            <a:xfrm>
              <a:off x="7860821" y="1693247"/>
              <a:ext cx="3585472" cy="9492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4 - Advanced – Fully implemented, managed, and routinely reviewed</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3 - Mature – Fully implemented and managed</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2 - Emerging – Partially implemented</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1 - Initiating – Identified, not implemented</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0 - None – Not addressed </a:t>
              </a:r>
            </a:p>
          </p:txBody>
        </p:sp>
        <p:pic>
          <p:nvPicPr>
            <p:cNvPr id="46" name="Picture 19" descr="Implement ">
              <a:extLst>
                <a:ext uri="{FF2B5EF4-FFF2-40B4-BE49-F238E27FC236}">
                  <a16:creationId xmlns:a16="http://schemas.microsoft.com/office/drawing/2014/main" id="{FE91EFB8-9738-4449-AAB9-8B049B5947DC}"/>
                </a:ext>
              </a:extLst>
            </p:cNvPr>
            <p:cNvPicPr>
              <a:picLocks noChangeAspect="1" noChangeArrowheads="1"/>
            </p:cNvPicPr>
            <p:nvPr/>
          </p:nvPicPr>
          <p:blipFill>
            <a:blip r:embed="rId7"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42720" y="1837490"/>
              <a:ext cx="547429" cy="51059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a:extLst>
                <a:ext uri="{FF2B5EF4-FFF2-40B4-BE49-F238E27FC236}">
                  <a16:creationId xmlns:a16="http://schemas.microsoft.com/office/drawing/2014/main" id="{079784C7-FE05-4F87-990B-AD520AE1EE85}"/>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4180" t="12371" r="92368" b="69250"/>
            <a:stretch/>
          </p:blipFill>
          <p:spPr bwMode="auto">
            <a:xfrm>
              <a:off x="7599352" y="2951143"/>
              <a:ext cx="134781" cy="885922"/>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188A077D-7262-47C9-BF24-0BF1332F8FDB}"/>
                </a:ext>
              </a:extLst>
            </p:cNvPr>
            <p:cNvSpPr txBox="1"/>
            <p:nvPr/>
          </p:nvSpPr>
          <p:spPr>
            <a:xfrm>
              <a:off x="7944932" y="2717701"/>
              <a:ext cx="2702870" cy="2583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Level of Maturity</a:t>
              </a:r>
            </a:p>
          </p:txBody>
        </p:sp>
        <p:pic>
          <p:nvPicPr>
            <p:cNvPr id="53" name="Picture 21" descr="Sprout ">
              <a:extLst>
                <a:ext uri="{FF2B5EF4-FFF2-40B4-BE49-F238E27FC236}">
                  <a16:creationId xmlns:a16="http://schemas.microsoft.com/office/drawing/2014/main" id="{BCE75A3B-F83D-41DC-90A3-56DFE9D5CB8F}"/>
                </a:ext>
              </a:extLst>
            </p:cNvPr>
            <p:cNvPicPr>
              <a:picLocks noChangeAspect="1"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36361" y="3091114"/>
              <a:ext cx="560146" cy="51059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24C4CAB6-134F-45FA-9F0E-5A6CF40156B6}"/>
                </a:ext>
              </a:extLst>
            </p:cNvPr>
            <p:cNvSpPr txBox="1"/>
            <p:nvPr/>
          </p:nvSpPr>
          <p:spPr>
            <a:xfrm>
              <a:off x="7722593" y="2920933"/>
              <a:ext cx="3723700" cy="1015663"/>
            </a:xfrm>
            <a:prstGeom prst="rect">
              <a:avLst/>
            </a:prstGeom>
            <a:noFill/>
          </p:spPr>
          <p:txBody>
            <a:bodyPr wrap="square" rtlCol="0">
              <a:spAutoFit/>
            </a:bodyPr>
            <a:lstStyle>
              <a:defPPr>
                <a:defRPr lang="en-US"/>
              </a:defPPr>
              <a:lvl1pPr marR="0" lvl="0" indent="0" fontAlgn="auto">
                <a:lnSpc>
                  <a:spcPts val="1100"/>
                </a:lnSpc>
                <a:spcBef>
                  <a:spcPts val="0"/>
                </a:spcBef>
                <a:spcAft>
                  <a:spcPts val="300"/>
                </a:spcAft>
                <a:buClrTx/>
                <a:buSzTx/>
                <a:buFontTx/>
                <a:buNone/>
                <a:tabLst/>
                <a:defRPr kumimoji="0" sz="1000" b="0" i="0" u="none" strike="noStrike" cap="none" spc="0" normalizeH="0" baseline="0">
                  <a:ln>
                    <a:noFill/>
                  </a:ln>
                  <a:solidFill>
                    <a:srgbClr val="000000"/>
                  </a:solidFill>
                  <a:effectLst/>
                  <a:uLnTx/>
                  <a:uFillTx/>
                  <a:latin typeface="Calibri" panose="020F0502020204030204"/>
                </a:defRPr>
              </a:lvl1pPr>
            </a:lstStyle>
            <a:p>
              <a:r>
                <a:rPr lang="en-US" dirty="0"/>
                <a:t>4 - Best in Class </a:t>
              </a:r>
            </a:p>
            <a:p>
              <a:r>
                <a:rPr lang="en-US" dirty="0"/>
                <a:t>3 - Good</a:t>
              </a:r>
            </a:p>
            <a:p>
              <a:r>
                <a:rPr lang="en-US" dirty="0"/>
                <a:t>2 - Average</a:t>
              </a:r>
            </a:p>
            <a:p>
              <a:r>
                <a:rPr lang="en-US" dirty="0"/>
                <a:t>1 - Poor to Low </a:t>
              </a:r>
            </a:p>
            <a:p>
              <a:r>
                <a:rPr lang="en-US" dirty="0"/>
                <a:t>0 - Nothing Exists</a:t>
              </a:r>
            </a:p>
          </p:txBody>
        </p:sp>
        <p:grpSp>
          <p:nvGrpSpPr>
            <p:cNvPr id="50" name="Group 49">
              <a:extLst>
                <a:ext uri="{FF2B5EF4-FFF2-40B4-BE49-F238E27FC236}">
                  <a16:creationId xmlns:a16="http://schemas.microsoft.com/office/drawing/2014/main" id="{C4930D0E-9FFF-4C7F-9827-DD02DB281701}"/>
                </a:ext>
              </a:extLst>
            </p:cNvPr>
            <p:cNvGrpSpPr/>
            <p:nvPr/>
          </p:nvGrpSpPr>
          <p:grpSpPr>
            <a:xfrm>
              <a:off x="7599352" y="3983988"/>
              <a:ext cx="3137392" cy="1125332"/>
              <a:chOff x="7886446" y="1784412"/>
              <a:chExt cx="2562942" cy="1342161"/>
            </a:xfrm>
          </p:grpSpPr>
          <p:pic>
            <p:nvPicPr>
              <p:cNvPr id="51" name="Picture 2">
                <a:extLst>
                  <a:ext uri="{FF2B5EF4-FFF2-40B4-BE49-F238E27FC236}">
                    <a16:creationId xmlns:a16="http://schemas.microsoft.com/office/drawing/2014/main" id="{E4304C0A-CE39-4CC9-9776-8D240D5FD53E}"/>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l="4180" t="12371" r="92368" b="69250"/>
              <a:stretch/>
            </p:blipFill>
            <p:spPr bwMode="auto">
              <a:xfrm>
                <a:off x="7886446" y="2069952"/>
                <a:ext cx="138440" cy="1056621"/>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C2E9F61E-2FEA-411C-A487-1DCCCA6794A0}"/>
                  </a:ext>
                </a:extLst>
              </p:cNvPr>
              <p:cNvSpPr txBox="1"/>
              <p:nvPr/>
            </p:nvSpPr>
            <p:spPr>
              <a:xfrm>
                <a:off x="8241408" y="1784412"/>
                <a:ext cx="22079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Measures of Effectiveness</a:t>
                </a:r>
              </a:p>
            </p:txBody>
          </p:sp>
        </p:grpSp>
        <p:pic>
          <p:nvPicPr>
            <p:cNvPr id="54" name="Picture 23" descr="Impact ">
              <a:extLst>
                <a:ext uri="{FF2B5EF4-FFF2-40B4-BE49-F238E27FC236}">
                  <a16:creationId xmlns:a16="http://schemas.microsoft.com/office/drawing/2014/main" id="{B56EF072-7846-42E2-9AA9-94EF830BC7C0}"/>
                </a:ext>
              </a:extLst>
            </p:cNvPr>
            <p:cNvPicPr>
              <a:picLocks noChangeAspect="1" noChangeArrowheads="1"/>
            </p:cNvPicPr>
            <p:nvPr/>
          </p:nvPicPr>
          <p:blipFill>
            <a:blip r:embed="rId9"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836361" y="4344740"/>
              <a:ext cx="560146" cy="510597"/>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751FCC82-CC12-406C-BDC8-80C9141BBEC2}"/>
                </a:ext>
              </a:extLst>
            </p:cNvPr>
            <p:cNvSpPr txBox="1"/>
            <p:nvPr/>
          </p:nvSpPr>
          <p:spPr>
            <a:xfrm>
              <a:off x="7752330" y="4191977"/>
              <a:ext cx="3693963" cy="1015663"/>
            </a:xfrm>
            <a:prstGeom prst="rect">
              <a:avLst/>
            </a:prstGeom>
            <a:noFill/>
          </p:spPr>
          <p:txBody>
            <a:bodyPr wrap="square" rtlCol="0">
              <a:spAutoFit/>
            </a:bodyPr>
            <a:lstStyle/>
            <a:p>
              <a:pPr marL="0" marR="0" lvl="0" indent="0" algn="l" defTabSz="914400" rtl="0" eaLnBrk="1" fontAlgn="auto" latinLnBrk="0" hangingPunct="1">
                <a:lnSpc>
                  <a:spcPts val="11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4 - 100%</a:t>
              </a:r>
            </a:p>
            <a:p>
              <a:pPr marL="0" marR="0" lvl="0" indent="0" algn="l" defTabSz="914400" rtl="0" eaLnBrk="1" fontAlgn="auto" latinLnBrk="0" hangingPunct="1">
                <a:lnSpc>
                  <a:spcPts val="11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3 - 76-99%</a:t>
              </a:r>
            </a:p>
            <a:p>
              <a:pPr marL="0" marR="0" lvl="0" indent="0" algn="l" defTabSz="914400" rtl="0" eaLnBrk="1" fontAlgn="auto" latinLnBrk="0" hangingPunct="1">
                <a:lnSpc>
                  <a:spcPts val="11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2 - 25-75%</a:t>
              </a:r>
            </a:p>
            <a:p>
              <a:pPr marL="0" marR="0" lvl="0" indent="0" algn="l" defTabSz="914400" rtl="0" eaLnBrk="1" fontAlgn="auto" latinLnBrk="0" hangingPunct="1">
                <a:lnSpc>
                  <a:spcPts val="11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1 - &lt;25%</a:t>
              </a:r>
            </a:p>
            <a:p>
              <a:pPr marL="0" marR="0" lvl="0" indent="0" algn="l" defTabSz="914400" rtl="0" eaLnBrk="1" fontAlgn="auto" latinLnBrk="0" hangingPunct="1">
                <a:lnSpc>
                  <a:spcPts val="11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0 - Nothing Exists</a:t>
              </a:r>
            </a:p>
          </p:txBody>
        </p:sp>
        <p:sp>
          <p:nvSpPr>
            <p:cNvPr id="61" name="TextBox 60">
              <a:extLst>
                <a:ext uri="{FF2B5EF4-FFF2-40B4-BE49-F238E27FC236}">
                  <a16:creationId xmlns:a16="http://schemas.microsoft.com/office/drawing/2014/main" id="{EAA1C08F-54BA-4B9B-85B3-3251CC3B3DDD}"/>
                </a:ext>
              </a:extLst>
            </p:cNvPr>
            <p:cNvSpPr txBox="1"/>
            <p:nvPr/>
          </p:nvSpPr>
          <p:spPr>
            <a:xfrm>
              <a:off x="8033875" y="5237613"/>
              <a:ext cx="2702870" cy="2583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Validation</a:t>
              </a:r>
            </a:p>
          </p:txBody>
        </p:sp>
        <p:sp>
          <p:nvSpPr>
            <p:cNvPr id="63" name="TextBox 62">
              <a:extLst>
                <a:ext uri="{FF2B5EF4-FFF2-40B4-BE49-F238E27FC236}">
                  <a16:creationId xmlns:a16="http://schemas.microsoft.com/office/drawing/2014/main" id="{E435F3D0-92D9-4941-A484-CEEEB3B1759C}"/>
                </a:ext>
              </a:extLst>
            </p:cNvPr>
            <p:cNvSpPr txBox="1"/>
            <p:nvPr/>
          </p:nvSpPr>
          <p:spPr>
            <a:xfrm>
              <a:off x="7752330" y="5519406"/>
              <a:ext cx="3693963" cy="8233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3 – Evidence from Testing</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2 – Evidence from document reviews</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1 – Evidence from client interviews</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0 – No evidence collected</a:t>
              </a:r>
            </a:p>
          </p:txBody>
        </p:sp>
        <p:pic>
          <p:nvPicPr>
            <p:cNvPr id="39" name="Picture 38">
              <a:extLst>
                <a:ext uri="{FF2B5EF4-FFF2-40B4-BE49-F238E27FC236}">
                  <a16:creationId xmlns:a16="http://schemas.microsoft.com/office/drawing/2014/main" id="{89E6A287-5131-4D6F-974A-B9C81399667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4689" t="82196" r="90808" b="3288"/>
            <a:stretch/>
          </p:blipFill>
          <p:spPr>
            <a:xfrm>
              <a:off x="7599352" y="5460622"/>
              <a:ext cx="199718" cy="885922"/>
            </a:xfrm>
            <a:prstGeom prst="rect">
              <a:avLst/>
            </a:prstGeom>
          </p:spPr>
        </p:pic>
        <p:grpSp>
          <p:nvGrpSpPr>
            <p:cNvPr id="8" name="Group 7">
              <a:extLst>
                <a:ext uri="{FF2B5EF4-FFF2-40B4-BE49-F238E27FC236}">
                  <a16:creationId xmlns:a16="http://schemas.microsoft.com/office/drawing/2014/main" id="{FCC0E74E-A1A3-4957-9DE8-F5D068CA24F8}"/>
                </a:ext>
              </a:extLst>
            </p:cNvPr>
            <p:cNvGrpSpPr/>
            <p:nvPr/>
          </p:nvGrpSpPr>
          <p:grpSpPr>
            <a:xfrm>
              <a:off x="855094" y="1649342"/>
              <a:ext cx="5468983" cy="461665"/>
              <a:chOff x="855094" y="4292825"/>
              <a:chExt cx="5468983" cy="461665"/>
            </a:xfrm>
          </p:grpSpPr>
          <p:sp>
            <p:nvSpPr>
              <p:cNvPr id="4" name="Rectangle 3">
                <a:extLst>
                  <a:ext uri="{FF2B5EF4-FFF2-40B4-BE49-F238E27FC236}">
                    <a16:creationId xmlns:a16="http://schemas.microsoft.com/office/drawing/2014/main" id="{B5651706-10D5-42DB-9AFD-3ADD3115F6ED}"/>
                  </a:ext>
                </a:extLst>
              </p:cNvPr>
              <p:cNvSpPr/>
              <p:nvPr/>
            </p:nvSpPr>
            <p:spPr>
              <a:xfrm>
                <a:off x="855094" y="4297115"/>
                <a:ext cx="5468983" cy="453085"/>
              </a:xfrm>
              <a:prstGeom prst="rect">
                <a:avLst/>
              </a:prstGeom>
              <a:solidFill>
                <a:schemeClr val="bg1"/>
              </a:solidFill>
              <a:ln w="19050">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876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How well is a control implemented?</a:t>
                </a:r>
              </a:p>
            </p:txBody>
          </p:sp>
          <p:sp>
            <p:nvSpPr>
              <p:cNvPr id="57" name="Flowchart: Connector 56">
                <a:extLst>
                  <a:ext uri="{FF2B5EF4-FFF2-40B4-BE49-F238E27FC236}">
                    <a16:creationId xmlns:a16="http://schemas.microsoft.com/office/drawing/2014/main" id="{2F86709E-4E17-425F-9FB6-0917F145103E}"/>
                  </a:ext>
                </a:extLst>
              </p:cNvPr>
              <p:cNvSpPr/>
              <p:nvPr/>
            </p:nvSpPr>
            <p:spPr>
              <a:xfrm>
                <a:off x="931478" y="4419748"/>
                <a:ext cx="207818" cy="207818"/>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60" name="TextBox 59">
                <a:extLst>
                  <a:ext uri="{FF2B5EF4-FFF2-40B4-BE49-F238E27FC236}">
                    <a16:creationId xmlns:a16="http://schemas.microsoft.com/office/drawing/2014/main" id="{26D1F2CF-4C71-443F-9937-44230A8317E7}"/>
                  </a:ext>
                </a:extLst>
              </p:cNvPr>
              <p:cNvSpPr txBox="1"/>
              <p:nvPr/>
            </p:nvSpPr>
            <p:spPr>
              <a:xfrm>
                <a:off x="1112342" y="4292825"/>
                <a:ext cx="1261676" cy="461665"/>
              </a:xfrm>
              <a:prstGeom prst="rect">
                <a:avLst/>
              </a:prstGeom>
              <a:noFill/>
            </p:spPr>
            <p:txBody>
              <a:bodyPr wrap="square" r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Degree of Implementation</a:t>
                </a:r>
              </a:p>
            </p:txBody>
          </p:sp>
          <p:cxnSp>
            <p:nvCxnSpPr>
              <p:cNvPr id="7" name="Straight Connector 6">
                <a:extLst>
                  <a:ext uri="{FF2B5EF4-FFF2-40B4-BE49-F238E27FC236}">
                    <a16:creationId xmlns:a16="http://schemas.microsoft.com/office/drawing/2014/main" id="{D1056ECF-90CD-4AF9-B184-13F049E60300}"/>
                  </a:ext>
                </a:extLst>
              </p:cNvPr>
              <p:cNvCxnSpPr>
                <a:cxnSpLocks/>
              </p:cNvCxnSpPr>
              <p:nvPr/>
            </p:nvCxnSpPr>
            <p:spPr>
              <a:xfrm>
                <a:off x="2284096" y="4342286"/>
                <a:ext cx="0" cy="362743"/>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955FA2A4-FF3F-4C25-86DF-312AECD25FCF}"/>
                </a:ext>
              </a:extLst>
            </p:cNvPr>
            <p:cNvGrpSpPr/>
            <p:nvPr/>
          </p:nvGrpSpPr>
          <p:grpSpPr>
            <a:xfrm>
              <a:off x="855094" y="2248064"/>
              <a:ext cx="5468983" cy="1319665"/>
              <a:chOff x="855094" y="2216063"/>
              <a:chExt cx="5468983" cy="1319665"/>
            </a:xfrm>
          </p:grpSpPr>
          <p:grpSp>
            <p:nvGrpSpPr>
              <p:cNvPr id="20" name="Group 19">
                <a:extLst>
                  <a:ext uri="{FF2B5EF4-FFF2-40B4-BE49-F238E27FC236}">
                    <a16:creationId xmlns:a16="http://schemas.microsoft.com/office/drawing/2014/main" id="{ECBF6C7A-968A-4834-B4B8-1CE18AA850D8}"/>
                  </a:ext>
                </a:extLst>
              </p:cNvPr>
              <p:cNvGrpSpPr/>
              <p:nvPr/>
            </p:nvGrpSpPr>
            <p:grpSpPr>
              <a:xfrm>
                <a:off x="855094" y="2216063"/>
                <a:ext cx="5468983" cy="1319665"/>
                <a:chOff x="855094" y="2150079"/>
                <a:chExt cx="5468983" cy="1451632"/>
              </a:xfrm>
            </p:grpSpPr>
            <p:sp>
              <p:nvSpPr>
                <p:cNvPr id="67" name="Rectangle 66">
                  <a:extLst>
                    <a:ext uri="{FF2B5EF4-FFF2-40B4-BE49-F238E27FC236}">
                      <a16:creationId xmlns:a16="http://schemas.microsoft.com/office/drawing/2014/main" id="{6DBEF746-FFD0-420A-9368-FBAAEB897B23}"/>
                    </a:ext>
                  </a:extLst>
                </p:cNvPr>
                <p:cNvSpPr/>
                <p:nvPr/>
              </p:nvSpPr>
              <p:spPr>
                <a:xfrm>
                  <a:off x="855094" y="2150079"/>
                  <a:ext cx="5468983" cy="1451632"/>
                </a:xfrm>
                <a:prstGeom prst="rect">
                  <a:avLst/>
                </a:prstGeom>
                <a:solidFill>
                  <a:schemeClr val="bg1"/>
                </a:solidFill>
                <a:ln w="19050">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8760" tIns="457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People:</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How experienced are the personnel? </a:t>
                  </a:r>
                </a:p>
                <a:p>
                  <a:pPr marL="625475"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Are they dedicated resources or shared?</a:t>
                  </a:r>
                </a:p>
                <a:p>
                  <a:pPr marL="17145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Process: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Are processes standardized, integrated, and evaluated?</a:t>
                  </a:r>
                </a:p>
                <a:p>
                  <a:pPr marL="17145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Technology: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Are the controls/tools manual/automated, in-house/vendor?</a:t>
                  </a:r>
                </a:p>
              </p:txBody>
            </p:sp>
            <p:cxnSp>
              <p:nvCxnSpPr>
                <p:cNvPr id="70" name="Straight Connector 69">
                  <a:extLst>
                    <a:ext uri="{FF2B5EF4-FFF2-40B4-BE49-F238E27FC236}">
                      <a16:creationId xmlns:a16="http://schemas.microsoft.com/office/drawing/2014/main" id="{55708D8B-3B04-448B-AC3E-DC3D89BF389E}"/>
                    </a:ext>
                  </a:extLst>
                </p:cNvPr>
                <p:cNvCxnSpPr>
                  <a:cxnSpLocks/>
                </p:cNvCxnSpPr>
                <p:nvPr/>
              </p:nvCxnSpPr>
              <p:spPr>
                <a:xfrm>
                  <a:off x="2284096" y="2234006"/>
                  <a:ext cx="0" cy="1283778"/>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8" name="Flowchart: Connector 67">
                <a:extLst>
                  <a:ext uri="{FF2B5EF4-FFF2-40B4-BE49-F238E27FC236}">
                    <a16:creationId xmlns:a16="http://schemas.microsoft.com/office/drawing/2014/main" id="{E8166964-758C-474E-87FC-825B729CA2AC}"/>
                  </a:ext>
                </a:extLst>
              </p:cNvPr>
              <p:cNvSpPr/>
              <p:nvPr/>
            </p:nvSpPr>
            <p:spPr>
              <a:xfrm>
                <a:off x="931478" y="2771986"/>
                <a:ext cx="207818" cy="207818"/>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69" name="TextBox 68">
                <a:extLst>
                  <a:ext uri="{FF2B5EF4-FFF2-40B4-BE49-F238E27FC236}">
                    <a16:creationId xmlns:a16="http://schemas.microsoft.com/office/drawing/2014/main" id="{57D0DBEF-F326-4308-8B7B-E243B4821866}"/>
                  </a:ext>
                </a:extLst>
              </p:cNvPr>
              <p:cNvSpPr txBox="1"/>
              <p:nvPr/>
            </p:nvSpPr>
            <p:spPr>
              <a:xfrm>
                <a:off x="1112342" y="2645063"/>
                <a:ext cx="11391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Level of Maturity</a:t>
                </a:r>
              </a:p>
            </p:txBody>
          </p:sp>
        </p:grpSp>
        <p:grpSp>
          <p:nvGrpSpPr>
            <p:cNvPr id="22" name="Group 21">
              <a:extLst>
                <a:ext uri="{FF2B5EF4-FFF2-40B4-BE49-F238E27FC236}">
                  <a16:creationId xmlns:a16="http://schemas.microsoft.com/office/drawing/2014/main" id="{4ACAAF8A-08D0-41A3-AE7F-2E619CFCD489}"/>
                </a:ext>
              </a:extLst>
            </p:cNvPr>
            <p:cNvGrpSpPr/>
            <p:nvPr/>
          </p:nvGrpSpPr>
          <p:grpSpPr>
            <a:xfrm>
              <a:off x="855094" y="3704786"/>
              <a:ext cx="5468983" cy="1319665"/>
              <a:chOff x="855094" y="3684908"/>
              <a:chExt cx="5468983" cy="1319665"/>
            </a:xfrm>
          </p:grpSpPr>
          <p:grpSp>
            <p:nvGrpSpPr>
              <p:cNvPr id="19" name="Group 18">
                <a:extLst>
                  <a:ext uri="{FF2B5EF4-FFF2-40B4-BE49-F238E27FC236}">
                    <a16:creationId xmlns:a16="http://schemas.microsoft.com/office/drawing/2014/main" id="{39C593E9-DDD0-4503-9E58-3060E3C097F0}"/>
                  </a:ext>
                </a:extLst>
              </p:cNvPr>
              <p:cNvGrpSpPr/>
              <p:nvPr/>
            </p:nvGrpSpPr>
            <p:grpSpPr>
              <a:xfrm>
                <a:off x="855094" y="3684908"/>
                <a:ext cx="5468983" cy="1319665"/>
                <a:chOff x="855094" y="3618924"/>
                <a:chExt cx="5468983" cy="1451632"/>
              </a:xfrm>
            </p:grpSpPr>
            <p:sp>
              <p:nvSpPr>
                <p:cNvPr id="75" name="Rectangle 74">
                  <a:extLst>
                    <a:ext uri="{FF2B5EF4-FFF2-40B4-BE49-F238E27FC236}">
                      <a16:creationId xmlns:a16="http://schemas.microsoft.com/office/drawing/2014/main" id="{D7C04B5D-D540-4C16-BE11-90A6C78F2CA3}"/>
                    </a:ext>
                  </a:extLst>
                </p:cNvPr>
                <p:cNvSpPr/>
                <p:nvPr/>
              </p:nvSpPr>
              <p:spPr>
                <a:xfrm>
                  <a:off x="855094" y="3618924"/>
                  <a:ext cx="5468983" cy="1451632"/>
                </a:xfrm>
                <a:prstGeom prst="rect">
                  <a:avLst/>
                </a:prstGeom>
                <a:solidFill>
                  <a:schemeClr val="bg1"/>
                </a:solidFill>
                <a:ln w="19050">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8760" tIns="45720" rIns="9144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Strength: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How many best practices are in place for this control?</a:t>
                  </a:r>
                </a:p>
                <a:p>
                  <a:pPr marL="171450" marR="0" lvl="0" indent="-1714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Coverage: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Do the best practices cover all relevant aspects of the control/organization?</a:t>
                  </a:r>
                </a:p>
                <a:p>
                  <a:pPr marL="171450" marR="0" lvl="0" indent="-1714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Timeliness: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How often are the most important components reviewed/updated?</a:t>
                  </a:r>
                </a:p>
              </p:txBody>
            </p:sp>
            <p:cxnSp>
              <p:nvCxnSpPr>
                <p:cNvPr id="76" name="Straight Connector 75">
                  <a:extLst>
                    <a:ext uri="{FF2B5EF4-FFF2-40B4-BE49-F238E27FC236}">
                      <a16:creationId xmlns:a16="http://schemas.microsoft.com/office/drawing/2014/main" id="{96C32E78-7EEE-4C6E-B245-AAABEFE08998}"/>
                    </a:ext>
                  </a:extLst>
                </p:cNvPr>
                <p:cNvCxnSpPr>
                  <a:cxnSpLocks/>
                </p:cNvCxnSpPr>
                <p:nvPr/>
              </p:nvCxnSpPr>
              <p:spPr>
                <a:xfrm>
                  <a:off x="2284096" y="3702851"/>
                  <a:ext cx="0" cy="1283778"/>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77" name="Flowchart: Connector 76">
                <a:extLst>
                  <a:ext uri="{FF2B5EF4-FFF2-40B4-BE49-F238E27FC236}">
                    <a16:creationId xmlns:a16="http://schemas.microsoft.com/office/drawing/2014/main" id="{BF4FAC46-C61C-4033-AFFF-614699073CD6}"/>
                  </a:ext>
                </a:extLst>
              </p:cNvPr>
              <p:cNvSpPr/>
              <p:nvPr/>
            </p:nvSpPr>
            <p:spPr>
              <a:xfrm>
                <a:off x="931478" y="4240831"/>
                <a:ext cx="207818" cy="207818"/>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78" name="TextBox 77">
                <a:extLst>
                  <a:ext uri="{FF2B5EF4-FFF2-40B4-BE49-F238E27FC236}">
                    <a16:creationId xmlns:a16="http://schemas.microsoft.com/office/drawing/2014/main" id="{8452913D-3998-4E1A-BE4B-9FA5501FA7BA}"/>
                  </a:ext>
                </a:extLst>
              </p:cNvPr>
              <p:cNvSpPr txBox="1"/>
              <p:nvPr/>
            </p:nvSpPr>
            <p:spPr>
              <a:xfrm>
                <a:off x="1112342" y="4113908"/>
                <a:ext cx="11391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Measures of Effectiveness</a:t>
                </a:r>
              </a:p>
            </p:txBody>
          </p:sp>
        </p:grpSp>
        <p:grpSp>
          <p:nvGrpSpPr>
            <p:cNvPr id="21" name="Group 20">
              <a:extLst>
                <a:ext uri="{FF2B5EF4-FFF2-40B4-BE49-F238E27FC236}">
                  <a16:creationId xmlns:a16="http://schemas.microsoft.com/office/drawing/2014/main" id="{433D5608-DD44-41A7-AD70-D624D06B188D}"/>
                </a:ext>
              </a:extLst>
            </p:cNvPr>
            <p:cNvGrpSpPr/>
            <p:nvPr/>
          </p:nvGrpSpPr>
          <p:grpSpPr>
            <a:xfrm>
              <a:off x="855094" y="5434422"/>
              <a:ext cx="5468983" cy="849254"/>
              <a:chOff x="855094" y="5424483"/>
              <a:chExt cx="5468983" cy="849254"/>
            </a:xfrm>
          </p:grpSpPr>
          <p:grpSp>
            <p:nvGrpSpPr>
              <p:cNvPr id="18" name="Group 17">
                <a:extLst>
                  <a:ext uri="{FF2B5EF4-FFF2-40B4-BE49-F238E27FC236}">
                    <a16:creationId xmlns:a16="http://schemas.microsoft.com/office/drawing/2014/main" id="{A6D85030-C16F-4116-AC36-567C97F7C85B}"/>
                  </a:ext>
                </a:extLst>
              </p:cNvPr>
              <p:cNvGrpSpPr/>
              <p:nvPr/>
            </p:nvGrpSpPr>
            <p:grpSpPr>
              <a:xfrm>
                <a:off x="855094" y="5424483"/>
                <a:ext cx="5468983" cy="849254"/>
                <a:chOff x="855094" y="4781202"/>
                <a:chExt cx="5468983" cy="1451632"/>
              </a:xfrm>
            </p:grpSpPr>
            <p:sp>
              <p:nvSpPr>
                <p:cNvPr id="80" name="Rectangle 79">
                  <a:extLst>
                    <a:ext uri="{FF2B5EF4-FFF2-40B4-BE49-F238E27FC236}">
                      <a16:creationId xmlns:a16="http://schemas.microsoft.com/office/drawing/2014/main" id="{FE7C44A9-1D04-4818-9F9E-BC36781B0ABE}"/>
                    </a:ext>
                  </a:extLst>
                </p:cNvPr>
                <p:cNvSpPr/>
                <p:nvPr/>
              </p:nvSpPr>
              <p:spPr>
                <a:xfrm>
                  <a:off x="855094" y="4781202"/>
                  <a:ext cx="5468983" cy="1451632"/>
                </a:xfrm>
                <a:prstGeom prst="rect">
                  <a:avLst/>
                </a:prstGeom>
                <a:solidFill>
                  <a:schemeClr val="bg1"/>
                </a:solidFill>
                <a:ln w="19050">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50876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Client interviews, document reviews, and/or testing</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What type of evidence is available?</a:t>
                  </a:r>
                </a:p>
              </p:txBody>
            </p:sp>
            <p:cxnSp>
              <p:nvCxnSpPr>
                <p:cNvPr id="81" name="Straight Connector 80">
                  <a:extLst>
                    <a:ext uri="{FF2B5EF4-FFF2-40B4-BE49-F238E27FC236}">
                      <a16:creationId xmlns:a16="http://schemas.microsoft.com/office/drawing/2014/main" id="{AAB8A08D-A14D-4B60-83BF-F94E01DE0DDC}"/>
                    </a:ext>
                  </a:extLst>
                </p:cNvPr>
                <p:cNvCxnSpPr>
                  <a:cxnSpLocks/>
                </p:cNvCxnSpPr>
                <p:nvPr/>
              </p:nvCxnSpPr>
              <p:spPr>
                <a:xfrm>
                  <a:off x="2284096" y="4865129"/>
                  <a:ext cx="0" cy="1283778"/>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82" name="Flowchart: Connector 81">
                <a:extLst>
                  <a:ext uri="{FF2B5EF4-FFF2-40B4-BE49-F238E27FC236}">
                    <a16:creationId xmlns:a16="http://schemas.microsoft.com/office/drawing/2014/main" id="{FA371461-AAEC-412F-80DF-648CCD942841}"/>
                  </a:ext>
                </a:extLst>
              </p:cNvPr>
              <p:cNvSpPr/>
              <p:nvPr/>
            </p:nvSpPr>
            <p:spPr>
              <a:xfrm>
                <a:off x="931478" y="5745201"/>
                <a:ext cx="207818" cy="207818"/>
              </a:xfrm>
              <a:prstGeom prst="flowChartConnector">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83" name="TextBox 82">
                <a:extLst>
                  <a:ext uri="{FF2B5EF4-FFF2-40B4-BE49-F238E27FC236}">
                    <a16:creationId xmlns:a16="http://schemas.microsoft.com/office/drawing/2014/main" id="{AB7EC534-EE2E-4328-BF42-E1DFA02CDD4F}"/>
                  </a:ext>
                </a:extLst>
              </p:cNvPr>
              <p:cNvSpPr txBox="1"/>
              <p:nvPr/>
            </p:nvSpPr>
            <p:spPr>
              <a:xfrm>
                <a:off x="1112342" y="5710611"/>
                <a:ext cx="113918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Validation</a:t>
                </a:r>
              </a:p>
            </p:txBody>
          </p:sp>
        </p:grpSp>
        <p:pic>
          <p:nvPicPr>
            <p:cNvPr id="197639" name="Picture 7" descr="Validate">
              <a:extLst>
                <a:ext uri="{FF2B5EF4-FFF2-40B4-BE49-F238E27FC236}">
                  <a16:creationId xmlns:a16="http://schemas.microsoft.com/office/drawing/2014/main" id="{A08609B0-9722-4812-A2A3-5F07D512929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861136" y="5598365"/>
              <a:ext cx="510597" cy="510597"/>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STAMP">
            <a:extLst>
              <a:ext uri="{FF2B5EF4-FFF2-40B4-BE49-F238E27FC236}">
                <a16:creationId xmlns:a16="http://schemas.microsoft.com/office/drawing/2014/main" id="{E816A60D-3FC1-4D69-8395-B6F731ED5342}"/>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grpSp>
        <p:nvGrpSpPr>
          <p:cNvPr id="112" name="Group 111">
            <a:extLst>
              <a:ext uri="{FF2B5EF4-FFF2-40B4-BE49-F238E27FC236}">
                <a16:creationId xmlns:a16="http://schemas.microsoft.com/office/drawing/2014/main" id="{760B0F7D-B454-4AFE-BBB9-30911B61EE4A}"/>
              </a:ext>
            </a:extLst>
          </p:cNvPr>
          <p:cNvGrpSpPr/>
          <p:nvPr/>
        </p:nvGrpSpPr>
        <p:grpSpPr>
          <a:xfrm>
            <a:off x="1606848" y="44165"/>
            <a:ext cx="6599473" cy="276999"/>
            <a:chOff x="1606848" y="44165"/>
            <a:chExt cx="6599473" cy="276999"/>
          </a:xfrm>
        </p:grpSpPr>
        <p:sp>
          <p:nvSpPr>
            <p:cNvPr id="113" name="Rectangle: Rounded Corners 112">
              <a:extLst>
                <a:ext uri="{FF2B5EF4-FFF2-40B4-BE49-F238E27FC236}">
                  <a16:creationId xmlns:a16="http://schemas.microsoft.com/office/drawing/2014/main" id="{766140A5-477A-47E2-94BA-B0F6AA91501B}"/>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2.1</a:t>
              </a:r>
            </a:p>
          </p:txBody>
        </p:sp>
        <p:sp>
          <p:nvSpPr>
            <p:cNvPr id="114" name="TextBox 113">
              <a:extLst>
                <a:ext uri="{FF2B5EF4-FFF2-40B4-BE49-F238E27FC236}">
                  <a16:creationId xmlns:a16="http://schemas.microsoft.com/office/drawing/2014/main" id="{387BE51F-1889-4B4A-8B96-E45AD6944834}"/>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grpSp>
      <p:grpSp>
        <p:nvGrpSpPr>
          <p:cNvPr id="6" name="Group 5">
            <a:extLst>
              <a:ext uri="{FF2B5EF4-FFF2-40B4-BE49-F238E27FC236}">
                <a16:creationId xmlns:a16="http://schemas.microsoft.com/office/drawing/2014/main" id="{9F053029-571A-4FFA-B963-CFDD12F49834}"/>
              </a:ext>
            </a:extLst>
          </p:cNvPr>
          <p:cNvGrpSpPr/>
          <p:nvPr/>
        </p:nvGrpSpPr>
        <p:grpSpPr>
          <a:xfrm>
            <a:off x="613621" y="68528"/>
            <a:ext cx="782071" cy="229014"/>
            <a:chOff x="613621" y="44482"/>
            <a:chExt cx="782071" cy="277106"/>
          </a:xfrm>
        </p:grpSpPr>
        <p:sp>
          <p:nvSpPr>
            <p:cNvPr id="74" name="Rectangle 73">
              <a:extLst>
                <a:ext uri="{FF2B5EF4-FFF2-40B4-BE49-F238E27FC236}">
                  <a16:creationId xmlns:a16="http://schemas.microsoft.com/office/drawing/2014/main" id="{ECE7BB16-36AB-4DCA-B39B-881FF2F19C65}"/>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02C7979-9C6E-4B02-BBEC-62437EA7B7B5}"/>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4" name="Rectangle 83">
              <a:extLst>
                <a:ext uri="{FF2B5EF4-FFF2-40B4-BE49-F238E27FC236}">
                  <a16:creationId xmlns:a16="http://schemas.microsoft.com/office/drawing/2014/main" id="{2B6B1C81-2276-445F-BD9E-B061BDE3E931}"/>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5" name="Rectangle 84">
              <a:extLst>
                <a:ext uri="{FF2B5EF4-FFF2-40B4-BE49-F238E27FC236}">
                  <a16:creationId xmlns:a16="http://schemas.microsoft.com/office/drawing/2014/main" id="{BCE2AF33-3B02-4845-861A-7563602CEFB1}"/>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DF8CB729-1A21-49CD-AB18-95263318C478}"/>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7" name="Rectangle 86">
              <a:extLst>
                <a:ext uri="{FF2B5EF4-FFF2-40B4-BE49-F238E27FC236}">
                  <a16:creationId xmlns:a16="http://schemas.microsoft.com/office/drawing/2014/main" id="{D502B68A-B4C4-42E4-B8FE-4E9836D3FCA7}"/>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8" name="Rectangle 87">
              <a:extLst>
                <a:ext uri="{FF2B5EF4-FFF2-40B4-BE49-F238E27FC236}">
                  <a16:creationId xmlns:a16="http://schemas.microsoft.com/office/drawing/2014/main" id="{E2CF5FFE-22CF-4AAF-845E-9AB14396CDD7}"/>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9" name="Rectangle 88">
              <a:extLst>
                <a:ext uri="{FF2B5EF4-FFF2-40B4-BE49-F238E27FC236}">
                  <a16:creationId xmlns:a16="http://schemas.microsoft.com/office/drawing/2014/main" id="{2B472F11-17A0-484D-8B16-50D9B53FA4FB}"/>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0" name="Rectangle 89">
              <a:extLst>
                <a:ext uri="{FF2B5EF4-FFF2-40B4-BE49-F238E27FC236}">
                  <a16:creationId xmlns:a16="http://schemas.microsoft.com/office/drawing/2014/main" id="{45DEDAB8-067A-48A6-A6BA-BE636F1AD54A}"/>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1" name="Rectangle 90">
              <a:extLst>
                <a:ext uri="{FF2B5EF4-FFF2-40B4-BE49-F238E27FC236}">
                  <a16:creationId xmlns:a16="http://schemas.microsoft.com/office/drawing/2014/main" id="{4DE70919-B54A-4E33-8C70-3E0C08BDD95D}"/>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92" name="Rectangle 91">
              <a:extLst>
                <a:ext uri="{FF2B5EF4-FFF2-40B4-BE49-F238E27FC236}">
                  <a16:creationId xmlns:a16="http://schemas.microsoft.com/office/drawing/2014/main" id="{1030C9D1-6143-4427-8AD7-1CD639404B55}"/>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3" name="Rectangle 92">
              <a:extLst>
                <a:ext uri="{FF2B5EF4-FFF2-40B4-BE49-F238E27FC236}">
                  <a16:creationId xmlns:a16="http://schemas.microsoft.com/office/drawing/2014/main" id="{7132A714-E4D4-41C1-81F6-E7EDD83366A1}"/>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4" name="Rectangle 93">
              <a:extLst>
                <a:ext uri="{FF2B5EF4-FFF2-40B4-BE49-F238E27FC236}">
                  <a16:creationId xmlns:a16="http://schemas.microsoft.com/office/drawing/2014/main" id="{C63BC962-B476-44B9-A67C-E28C16847591}"/>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5" name="Rectangle 94">
              <a:extLst>
                <a:ext uri="{FF2B5EF4-FFF2-40B4-BE49-F238E27FC236}">
                  <a16:creationId xmlns:a16="http://schemas.microsoft.com/office/drawing/2014/main" id="{144483B9-C05A-4169-B688-2A130AD02095}"/>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96" name="Rectangle 95">
            <a:extLst>
              <a:ext uri="{FF2B5EF4-FFF2-40B4-BE49-F238E27FC236}">
                <a16:creationId xmlns:a16="http://schemas.microsoft.com/office/drawing/2014/main" id="{8E5CA294-311D-45FB-9FE3-D6D1875D9C2E}"/>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2512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DE0E2D5-5724-44A8-9E78-1A9B34949A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6DE0E2D5-5724-44A8-9E78-1A9B34949A0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C703B50-DA14-4B0B-9784-3BF34EE29527}"/>
              </a:ext>
            </a:extLst>
          </p:cNvPr>
          <p:cNvSpPr>
            <a:spLocks noGrp="1"/>
          </p:cNvSpPr>
          <p:nvPr>
            <p:ph type="title"/>
          </p:nvPr>
        </p:nvSpPr>
        <p:spPr>
          <a:xfrm>
            <a:off x="722282" y="173774"/>
            <a:ext cx="11164915" cy="849809"/>
          </a:xfrm>
        </p:spPr>
        <p:txBody>
          <a:bodyPr vert="horz"/>
          <a:lstStyle/>
          <a:p>
            <a:r>
              <a:rPr lang="en-US" dirty="0"/>
              <a:t>We will develop OXAGON’s CSMS core processes including CSMS Planning, CSMS Risk Assessment, CSMS Risk Treatment, and CSMS Performance Evaluation</a:t>
            </a:r>
          </a:p>
        </p:txBody>
      </p:sp>
      <p:sp>
        <p:nvSpPr>
          <p:cNvPr id="55" name="Text Placeholder 54">
            <a:extLst>
              <a:ext uri="{FF2B5EF4-FFF2-40B4-BE49-F238E27FC236}">
                <a16:creationId xmlns:a16="http://schemas.microsoft.com/office/drawing/2014/main" id="{5B007991-546E-4D10-89DD-6325BB0F973A}"/>
              </a:ext>
            </a:extLst>
          </p:cNvPr>
          <p:cNvSpPr>
            <a:spLocks noGrp="1"/>
          </p:cNvSpPr>
          <p:nvPr>
            <p:ph type="body" sz="quarter" idx="11"/>
          </p:nvPr>
        </p:nvSpPr>
        <p:spPr>
          <a:xfrm>
            <a:off x="4934792" y="1112624"/>
            <a:ext cx="2322431" cy="215444"/>
          </a:xfrm>
        </p:spPr>
        <p:txBody>
          <a:bodyPr/>
          <a:lstStyle/>
          <a:p>
            <a:r>
              <a:rPr lang="en-US" dirty="0"/>
              <a:t>CSMS Core Processes Overview</a:t>
            </a:r>
          </a:p>
        </p:txBody>
      </p:sp>
      <p:sp>
        <p:nvSpPr>
          <p:cNvPr id="7" name="STAMP">
            <a:extLst>
              <a:ext uri="{FF2B5EF4-FFF2-40B4-BE49-F238E27FC236}">
                <a16:creationId xmlns:a16="http://schemas.microsoft.com/office/drawing/2014/main" id="{9B33AD82-45F2-45A1-9141-02132B1EF945}"/>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8" name="Footer Placeholder 2">
            <a:extLst>
              <a:ext uri="{FF2B5EF4-FFF2-40B4-BE49-F238E27FC236}">
                <a16:creationId xmlns:a16="http://schemas.microsoft.com/office/drawing/2014/main" id="{012705E7-2BE4-436C-AFC4-81A01CD5C4DF}"/>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grpSp>
        <p:nvGrpSpPr>
          <p:cNvPr id="50" name="Group 49">
            <a:extLst>
              <a:ext uri="{FF2B5EF4-FFF2-40B4-BE49-F238E27FC236}">
                <a16:creationId xmlns:a16="http://schemas.microsoft.com/office/drawing/2014/main" id="{6F9F63E1-F811-4A88-9E59-8952DFB4DB72}"/>
              </a:ext>
            </a:extLst>
          </p:cNvPr>
          <p:cNvGrpSpPr/>
          <p:nvPr/>
        </p:nvGrpSpPr>
        <p:grpSpPr>
          <a:xfrm>
            <a:off x="1606848" y="44165"/>
            <a:ext cx="6599473" cy="276999"/>
            <a:chOff x="1606848" y="44165"/>
            <a:chExt cx="6599473" cy="276999"/>
          </a:xfrm>
        </p:grpSpPr>
        <p:sp>
          <p:nvSpPr>
            <p:cNvPr id="51" name="TextBox 50">
              <a:extLst>
                <a:ext uri="{FF2B5EF4-FFF2-40B4-BE49-F238E27FC236}">
                  <a16:creationId xmlns:a16="http://schemas.microsoft.com/office/drawing/2014/main" id="{790005ED-E478-4959-828A-1798A8D980DA}"/>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sp>
          <p:nvSpPr>
            <p:cNvPr id="54" name="Rectangle: Rounded Corners 53">
              <a:extLst>
                <a:ext uri="{FF2B5EF4-FFF2-40B4-BE49-F238E27FC236}">
                  <a16:creationId xmlns:a16="http://schemas.microsoft.com/office/drawing/2014/main" id="{DB34BB04-26E1-4D5A-83FB-73D4F9087E3D}"/>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grpSp>
      <p:sp>
        <p:nvSpPr>
          <p:cNvPr id="47" name="Rectangle 46">
            <a:extLst>
              <a:ext uri="{FF2B5EF4-FFF2-40B4-BE49-F238E27FC236}">
                <a16:creationId xmlns:a16="http://schemas.microsoft.com/office/drawing/2014/main" id="{D41B6641-37D7-4233-BC81-AFF43297C058}"/>
              </a:ext>
            </a:extLst>
          </p:cNvPr>
          <p:cNvSpPr/>
          <p:nvPr/>
        </p:nvSpPr>
        <p:spPr>
          <a:xfrm>
            <a:off x="6093279" y="1981200"/>
            <a:ext cx="5387521" cy="19216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D791B8EA-0AD5-4958-9773-023B9A6F525C}"/>
              </a:ext>
            </a:extLst>
          </p:cNvPr>
          <p:cNvSpPr/>
          <p:nvPr/>
        </p:nvSpPr>
        <p:spPr>
          <a:xfrm>
            <a:off x="6093279" y="3903081"/>
            <a:ext cx="5387521" cy="19216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1" name="Rectangle 10">
            <a:extLst>
              <a:ext uri="{FF2B5EF4-FFF2-40B4-BE49-F238E27FC236}">
                <a16:creationId xmlns:a16="http://schemas.microsoft.com/office/drawing/2014/main" id="{060BA5D4-1E1A-4562-8696-E78F73E1C44E}"/>
              </a:ext>
            </a:extLst>
          </p:cNvPr>
          <p:cNvSpPr/>
          <p:nvPr/>
        </p:nvSpPr>
        <p:spPr>
          <a:xfrm>
            <a:off x="722282" y="1981200"/>
            <a:ext cx="5376439" cy="19216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Rectangle 39">
            <a:extLst>
              <a:ext uri="{FF2B5EF4-FFF2-40B4-BE49-F238E27FC236}">
                <a16:creationId xmlns:a16="http://schemas.microsoft.com/office/drawing/2014/main" id="{1E4DBDB2-059D-4B26-A705-CE0757731D7E}"/>
              </a:ext>
            </a:extLst>
          </p:cNvPr>
          <p:cNvSpPr/>
          <p:nvPr/>
        </p:nvSpPr>
        <p:spPr>
          <a:xfrm>
            <a:off x="722282" y="3903081"/>
            <a:ext cx="5376439" cy="1921620"/>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Freeform 23">
            <a:extLst>
              <a:ext uri="{FF2B5EF4-FFF2-40B4-BE49-F238E27FC236}">
                <a16:creationId xmlns:a16="http://schemas.microsoft.com/office/drawing/2014/main" id="{81F9E327-C04E-473F-B03D-533EA11F57EB}"/>
              </a:ext>
            </a:extLst>
          </p:cNvPr>
          <p:cNvSpPr>
            <a:spLocks noChangeArrowheads="1"/>
          </p:cNvSpPr>
          <p:nvPr/>
        </p:nvSpPr>
        <p:spPr bwMode="auto">
          <a:xfrm>
            <a:off x="5381156" y="2414473"/>
            <a:ext cx="463948" cy="423081"/>
          </a:xfrm>
          <a:custGeom>
            <a:avLst/>
            <a:gdLst>
              <a:gd name="T0" fmla="*/ 287644 w 850"/>
              <a:gd name="T1" fmla="*/ 270027 h 775"/>
              <a:gd name="T2" fmla="*/ 9372 w 850"/>
              <a:gd name="T3" fmla="*/ 260653 h 775"/>
              <a:gd name="T4" fmla="*/ 296656 w 850"/>
              <a:gd name="T5" fmla="*/ 260653 h 775"/>
              <a:gd name="T6" fmla="*/ 62719 w 850"/>
              <a:gd name="T7" fmla="*/ 209099 h 775"/>
              <a:gd name="T8" fmla="*/ 62719 w 850"/>
              <a:gd name="T9" fmla="*/ 199726 h 775"/>
              <a:gd name="T10" fmla="*/ 32802 w 850"/>
              <a:gd name="T11" fmla="*/ 53717 h 775"/>
              <a:gd name="T12" fmla="*/ 104532 w 850"/>
              <a:gd name="T13" fmla="*/ 67056 h 775"/>
              <a:gd name="T14" fmla="*/ 58033 w 850"/>
              <a:gd name="T15" fmla="*/ 71743 h 775"/>
              <a:gd name="T16" fmla="*/ 62719 w 850"/>
              <a:gd name="T17" fmla="*/ 182421 h 775"/>
              <a:gd name="T18" fmla="*/ 80742 w 850"/>
              <a:gd name="T19" fmla="*/ 204413 h 775"/>
              <a:gd name="T20" fmla="*/ 85428 w 850"/>
              <a:gd name="T21" fmla="*/ 209099 h 775"/>
              <a:gd name="T22" fmla="*/ 129764 w 850"/>
              <a:gd name="T23" fmla="*/ 182421 h 775"/>
              <a:gd name="T24" fmla="*/ 201856 w 850"/>
              <a:gd name="T25" fmla="*/ 177734 h 775"/>
              <a:gd name="T26" fmla="*/ 197170 w 850"/>
              <a:gd name="T27" fmla="*/ 146009 h 775"/>
              <a:gd name="T28" fmla="*/ 192484 w 850"/>
              <a:gd name="T29" fmla="*/ 173048 h 775"/>
              <a:gd name="T30" fmla="*/ 126160 w 850"/>
              <a:gd name="T31" fmla="*/ 173769 h 775"/>
              <a:gd name="T32" fmla="*/ 90114 w 850"/>
              <a:gd name="T33" fmla="*/ 177734 h 775"/>
              <a:gd name="T34" fmla="*/ 67405 w 850"/>
              <a:gd name="T35" fmla="*/ 76069 h 775"/>
              <a:gd name="T36" fmla="*/ 104532 w 850"/>
              <a:gd name="T37" fmla="*/ 110678 h 775"/>
              <a:gd name="T38" fmla="*/ 217716 w 850"/>
              <a:gd name="T39" fmla="*/ 141322 h 775"/>
              <a:gd name="T40" fmla="*/ 220239 w 850"/>
              <a:gd name="T41" fmla="*/ 142043 h 775"/>
              <a:gd name="T42" fmla="*/ 224925 w 850"/>
              <a:gd name="T43" fmla="*/ 137357 h 775"/>
              <a:gd name="T44" fmla="*/ 243308 w 850"/>
              <a:gd name="T45" fmla="*/ 115365 h 775"/>
              <a:gd name="T46" fmla="*/ 262773 w 850"/>
              <a:gd name="T47" fmla="*/ 43262 h 775"/>
              <a:gd name="T48" fmla="*/ 273226 w 850"/>
              <a:gd name="T49" fmla="*/ 199726 h 775"/>
              <a:gd name="T50" fmla="*/ 127241 w 850"/>
              <a:gd name="T51" fmla="*/ 204413 h 775"/>
              <a:gd name="T52" fmla="*/ 275028 w 850"/>
              <a:gd name="T53" fmla="*/ 209099 h 775"/>
              <a:gd name="T54" fmla="*/ 30999 w 850"/>
              <a:gd name="T55" fmla="*/ 209099 h 775"/>
              <a:gd name="T56" fmla="*/ 238622 w 850"/>
              <a:gd name="T57" fmla="*/ 105992 h 775"/>
              <a:gd name="T58" fmla="*/ 215553 w 850"/>
              <a:gd name="T59" fmla="*/ 110678 h 775"/>
              <a:gd name="T60" fmla="*/ 179868 w 850"/>
              <a:gd name="T61" fmla="*/ 106713 h 775"/>
              <a:gd name="T62" fmla="*/ 113544 w 850"/>
              <a:gd name="T63" fmla="*/ 9373 h 775"/>
              <a:gd name="T64" fmla="*/ 305667 w 850"/>
              <a:gd name="T65" fmla="*/ 245151 h 775"/>
              <a:gd name="T66" fmla="*/ 305667 w 850"/>
              <a:gd name="T67" fmla="*/ 244790 h 775"/>
              <a:gd name="T68" fmla="*/ 282237 w 850"/>
              <a:gd name="T69" fmla="*/ 53717 h 775"/>
              <a:gd name="T70" fmla="*/ 247994 w 850"/>
              <a:gd name="T71" fmla="*/ 33889 h 775"/>
              <a:gd name="T72" fmla="*/ 243308 w 850"/>
              <a:gd name="T73" fmla="*/ 0 h 775"/>
              <a:gd name="T74" fmla="*/ 104532 w 850"/>
              <a:gd name="T75" fmla="*/ 4687 h 775"/>
              <a:gd name="T76" fmla="*/ 43255 w 850"/>
              <a:gd name="T77" fmla="*/ 33889 h 775"/>
              <a:gd name="T78" fmla="*/ 721 w 850"/>
              <a:gd name="T79" fmla="*/ 244430 h 775"/>
              <a:gd name="T80" fmla="*/ 360 w 850"/>
              <a:gd name="T81" fmla="*/ 244790 h 775"/>
              <a:gd name="T82" fmla="*/ 0 w 850"/>
              <a:gd name="T83" fmla="*/ 246593 h 775"/>
              <a:gd name="T84" fmla="*/ 0 w 850"/>
              <a:gd name="T85" fmla="*/ 260653 h 775"/>
              <a:gd name="T86" fmla="*/ 287644 w 850"/>
              <a:gd name="T87" fmla="*/ 279039 h 775"/>
              <a:gd name="T88" fmla="*/ 306028 w 850"/>
              <a:gd name="T89" fmla="*/ 246954 h 7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850" h="775">
                <a:moveTo>
                  <a:pt x="823" y="723"/>
                </a:moveTo>
                <a:lnTo>
                  <a:pt x="823" y="723"/>
                </a:lnTo>
                <a:cubicBezTo>
                  <a:pt x="823" y="738"/>
                  <a:pt x="811" y="749"/>
                  <a:pt x="798" y="749"/>
                </a:cubicBezTo>
                <a:lnTo>
                  <a:pt x="52" y="749"/>
                </a:lnTo>
                <a:cubicBezTo>
                  <a:pt x="38" y="749"/>
                  <a:pt x="26" y="738"/>
                  <a:pt x="26" y="723"/>
                </a:cubicBezTo>
                <a:lnTo>
                  <a:pt x="26" y="698"/>
                </a:lnTo>
                <a:lnTo>
                  <a:pt x="823" y="698"/>
                </a:lnTo>
                <a:lnTo>
                  <a:pt x="823" y="723"/>
                </a:lnTo>
                <a:close/>
                <a:moveTo>
                  <a:pt x="86" y="580"/>
                </a:moveTo>
                <a:lnTo>
                  <a:pt x="174" y="580"/>
                </a:lnTo>
                <a:cubicBezTo>
                  <a:pt x="181" y="580"/>
                  <a:pt x="187" y="574"/>
                  <a:pt x="187" y="567"/>
                </a:cubicBezTo>
                <a:cubicBezTo>
                  <a:pt x="187" y="560"/>
                  <a:pt x="181" y="554"/>
                  <a:pt x="174" y="554"/>
                </a:cubicBezTo>
                <a:lnTo>
                  <a:pt x="91" y="554"/>
                </a:lnTo>
                <a:lnTo>
                  <a:pt x="91" y="149"/>
                </a:lnTo>
                <a:cubicBezTo>
                  <a:pt x="91" y="133"/>
                  <a:pt x="104" y="120"/>
                  <a:pt x="120" y="120"/>
                </a:cubicBezTo>
                <a:lnTo>
                  <a:pt x="290" y="120"/>
                </a:lnTo>
                <a:lnTo>
                  <a:pt x="290" y="186"/>
                </a:lnTo>
                <a:lnTo>
                  <a:pt x="174" y="186"/>
                </a:lnTo>
                <a:cubicBezTo>
                  <a:pt x="167" y="186"/>
                  <a:pt x="161" y="191"/>
                  <a:pt x="161" y="199"/>
                </a:cubicBezTo>
                <a:lnTo>
                  <a:pt x="161" y="493"/>
                </a:lnTo>
                <a:cubicBezTo>
                  <a:pt x="161" y="500"/>
                  <a:pt x="167" y="506"/>
                  <a:pt x="174" y="506"/>
                </a:cubicBezTo>
                <a:lnTo>
                  <a:pt x="224" y="506"/>
                </a:lnTo>
                <a:lnTo>
                  <a:pt x="224" y="567"/>
                </a:lnTo>
                <a:cubicBezTo>
                  <a:pt x="224" y="571"/>
                  <a:pt x="227" y="576"/>
                  <a:pt x="231" y="578"/>
                </a:cubicBezTo>
                <a:cubicBezTo>
                  <a:pt x="233" y="579"/>
                  <a:pt x="235" y="580"/>
                  <a:pt x="237" y="580"/>
                </a:cubicBezTo>
                <a:cubicBezTo>
                  <a:pt x="240" y="580"/>
                  <a:pt x="242" y="579"/>
                  <a:pt x="244" y="578"/>
                </a:cubicBezTo>
                <a:lnTo>
                  <a:pt x="360" y="506"/>
                </a:lnTo>
                <a:lnTo>
                  <a:pt x="547" y="506"/>
                </a:lnTo>
                <a:cubicBezTo>
                  <a:pt x="554" y="506"/>
                  <a:pt x="560" y="500"/>
                  <a:pt x="560" y="493"/>
                </a:cubicBezTo>
                <a:lnTo>
                  <a:pt x="560" y="418"/>
                </a:lnTo>
                <a:cubicBezTo>
                  <a:pt x="560" y="410"/>
                  <a:pt x="554" y="405"/>
                  <a:pt x="547" y="405"/>
                </a:cubicBezTo>
                <a:cubicBezTo>
                  <a:pt x="540" y="405"/>
                  <a:pt x="534" y="410"/>
                  <a:pt x="534" y="418"/>
                </a:cubicBezTo>
                <a:lnTo>
                  <a:pt x="534" y="480"/>
                </a:lnTo>
                <a:lnTo>
                  <a:pt x="356" y="480"/>
                </a:lnTo>
                <a:cubicBezTo>
                  <a:pt x="354" y="480"/>
                  <a:pt x="352" y="481"/>
                  <a:pt x="350" y="482"/>
                </a:cubicBezTo>
                <a:lnTo>
                  <a:pt x="250" y="544"/>
                </a:lnTo>
                <a:lnTo>
                  <a:pt x="250" y="493"/>
                </a:lnTo>
                <a:cubicBezTo>
                  <a:pt x="250" y="486"/>
                  <a:pt x="244" y="480"/>
                  <a:pt x="237" y="480"/>
                </a:cubicBezTo>
                <a:lnTo>
                  <a:pt x="187" y="480"/>
                </a:lnTo>
                <a:lnTo>
                  <a:pt x="187" y="211"/>
                </a:lnTo>
                <a:lnTo>
                  <a:pt x="290" y="211"/>
                </a:lnTo>
                <a:lnTo>
                  <a:pt x="290" y="307"/>
                </a:lnTo>
                <a:cubicBezTo>
                  <a:pt x="290" y="314"/>
                  <a:pt x="295" y="320"/>
                  <a:pt x="302" y="320"/>
                </a:cubicBezTo>
                <a:lnTo>
                  <a:pt x="488" y="320"/>
                </a:lnTo>
                <a:lnTo>
                  <a:pt x="604" y="392"/>
                </a:lnTo>
                <a:cubicBezTo>
                  <a:pt x="607" y="393"/>
                  <a:pt x="609" y="394"/>
                  <a:pt x="611" y="394"/>
                </a:cubicBezTo>
                <a:cubicBezTo>
                  <a:pt x="614" y="394"/>
                  <a:pt x="615" y="393"/>
                  <a:pt x="618" y="392"/>
                </a:cubicBezTo>
                <a:cubicBezTo>
                  <a:pt x="622" y="390"/>
                  <a:pt x="624" y="386"/>
                  <a:pt x="624" y="381"/>
                </a:cubicBezTo>
                <a:lnTo>
                  <a:pt x="624" y="320"/>
                </a:lnTo>
                <a:lnTo>
                  <a:pt x="675" y="320"/>
                </a:lnTo>
                <a:cubicBezTo>
                  <a:pt x="682" y="320"/>
                  <a:pt x="688" y="314"/>
                  <a:pt x="688" y="307"/>
                </a:cubicBezTo>
                <a:lnTo>
                  <a:pt x="688" y="120"/>
                </a:lnTo>
                <a:lnTo>
                  <a:pt x="729" y="120"/>
                </a:lnTo>
                <a:cubicBezTo>
                  <a:pt x="745" y="120"/>
                  <a:pt x="758" y="133"/>
                  <a:pt x="758" y="149"/>
                </a:cubicBezTo>
                <a:lnTo>
                  <a:pt x="758" y="554"/>
                </a:lnTo>
                <a:lnTo>
                  <a:pt x="366" y="554"/>
                </a:lnTo>
                <a:cubicBezTo>
                  <a:pt x="359" y="554"/>
                  <a:pt x="353" y="560"/>
                  <a:pt x="353" y="567"/>
                </a:cubicBezTo>
                <a:cubicBezTo>
                  <a:pt x="353" y="574"/>
                  <a:pt x="359" y="580"/>
                  <a:pt x="366" y="580"/>
                </a:cubicBezTo>
                <a:lnTo>
                  <a:pt x="763" y="580"/>
                </a:lnTo>
                <a:lnTo>
                  <a:pt x="814" y="672"/>
                </a:lnTo>
                <a:lnTo>
                  <a:pt x="35" y="672"/>
                </a:lnTo>
                <a:lnTo>
                  <a:pt x="86" y="580"/>
                </a:lnTo>
                <a:close/>
                <a:moveTo>
                  <a:pt x="315" y="26"/>
                </a:moveTo>
                <a:lnTo>
                  <a:pt x="662" y="26"/>
                </a:lnTo>
                <a:lnTo>
                  <a:pt x="662" y="294"/>
                </a:lnTo>
                <a:lnTo>
                  <a:pt x="611" y="294"/>
                </a:lnTo>
                <a:cubicBezTo>
                  <a:pt x="604" y="294"/>
                  <a:pt x="598" y="300"/>
                  <a:pt x="598" y="307"/>
                </a:cubicBezTo>
                <a:lnTo>
                  <a:pt x="598" y="358"/>
                </a:lnTo>
                <a:lnTo>
                  <a:pt x="499" y="296"/>
                </a:lnTo>
                <a:cubicBezTo>
                  <a:pt x="497" y="295"/>
                  <a:pt x="494" y="294"/>
                  <a:pt x="492" y="294"/>
                </a:cubicBezTo>
                <a:lnTo>
                  <a:pt x="315" y="294"/>
                </a:lnTo>
                <a:lnTo>
                  <a:pt x="315" y="26"/>
                </a:lnTo>
                <a:close/>
                <a:moveTo>
                  <a:pt x="849" y="684"/>
                </a:moveTo>
                <a:lnTo>
                  <a:pt x="849" y="684"/>
                </a:lnTo>
                <a:cubicBezTo>
                  <a:pt x="849" y="683"/>
                  <a:pt x="849" y="681"/>
                  <a:pt x="848" y="680"/>
                </a:cubicBezTo>
                <a:cubicBezTo>
                  <a:pt x="848" y="680"/>
                  <a:pt x="848" y="680"/>
                  <a:pt x="848" y="679"/>
                </a:cubicBezTo>
                <a:cubicBezTo>
                  <a:pt x="848" y="679"/>
                  <a:pt x="848" y="679"/>
                  <a:pt x="847" y="678"/>
                </a:cubicBezTo>
                <a:lnTo>
                  <a:pt x="783" y="564"/>
                </a:lnTo>
                <a:lnTo>
                  <a:pt x="783" y="149"/>
                </a:lnTo>
                <a:cubicBezTo>
                  <a:pt x="783" y="119"/>
                  <a:pt x="759" y="94"/>
                  <a:pt x="729" y="94"/>
                </a:cubicBezTo>
                <a:lnTo>
                  <a:pt x="688" y="94"/>
                </a:lnTo>
                <a:lnTo>
                  <a:pt x="688" y="13"/>
                </a:lnTo>
                <a:cubicBezTo>
                  <a:pt x="688" y="6"/>
                  <a:pt x="682" y="0"/>
                  <a:pt x="675" y="0"/>
                </a:cubicBezTo>
                <a:lnTo>
                  <a:pt x="302" y="0"/>
                </a:lnTo>
                <a:cubicBezTo>
                  <a:pt x="295" y="0"/>
                  <a:pt x="290" y="6"/>
                  <a:pt x="290" y="13"/>
                </a:cubicBezTo>
                <a:lnTo>
                  <a:pt x="290" y="94"/>
                </a:lnTo>
                <a:lnTo>
                  <a:pt x="120" y="94"/>
                </a:lnTo>
                <a:cubicBezTo>
                  <a:pt x="90" y="94"/>
                  <a:pt x="65" y="119"/>
                  <a:pt x="65" y="149"/>
                </a:cubicBezTo>
                <a:lnTo>
                  <a:pt x="65" y="564"/>
                </a:lnTo>
                <a:lnTo>
                  <a:pt x="2" y="678"/>
                </a:lnTo>
                <a:cubicBezTo>
                  <a:pt x="2" y="679"/>
                  <a:pt x="1" y="679"/>
                  <a:pt x="1" y="679"/>
                </a:cubicBezTo>
                <a:cubicBezTo>
                  <a:pt x="1" y="680"/>
                  <a:pt x="1" y="680"/>
                  <a:pt x="1" y="680"/>
                </a:cubicBezTo>
                <a:cubicBezTo>
                  <a:pt x="0" y="681"/>
                  <a:pt x="0" y="683"/>
                  <a:pt x="0" y="684"/>
                </a:cubicBezTo>
                <a:lnTo>
                  <a:pt x="0" y="685"/>
                </a:lnTo>
                <a:lnTo>
                  <a:pt x="0" y="723"/>
                </a:lnTo>
                <a:cubicBezTo>
                  <a:pt x="0" y="752"/>
                  <a:pt x="23" y="774"/>
                  <a:pt x="52" y="774"/>
                </a:cubicBezTo>
                <a:lnTo>
                  <a:pt x="798" y="774"/>
                </a:lnTo>
                <a:cubicBezTo>
                  <a:pt x="826" y="774"/>
                  <a:pt x="849" y="752"/>
                  <a:pt x="849" y="723"/>
                </a:cubicBezTo>
                <a:lnTo>
                  <a:pt x="849" y="685"/>
                </a:lnTo>
                <a:lnTo>
                  <a:pt x="849" y="684"/>
                </a:lnTo>
                <a:close/>
              </a:path>
            </a:pathLst>
          </a:custGeom>
          <a:solidFill>
            <a:srgbClr val="FFFFFF"/>
          </a:solidFill>
          <a:ln>
            <a:noFill/>
          </a:ln>
          <a:effectLst/>
        </p:spPr>
        <p:txBody>
          <a:bodyPr wrap="none"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6" name="Freeform 859">
            <a:extLst>
              <a:ext uri="{FF2B5EF4-FFF2-40B4-BE49-F238E27FC236}">
                <a16:creationId xmlns:a16="http://schemas.microsoft.com/office/drawing/2014/main" id="{88BF848E-3BF8-4C9E-81CA-6807943DC1A0}"/>
              </a:ext>
            </a:extLst>
          </p:cNvPr>
          <p:cNvSpPr>
            <a:spLocks noChangeArrowheads="1"/>
          </p:cNvSpPr>
          <p:nvPr/>
        </p:nvSpPr>
        <p:spPr bwMode="auto">
          <a:xfrm>
            <a:off x="7129788" y="3171272"/>
            <a:ext cx="463946" cy="463948"/>
          </a:xfrm>
          <a:custGeom>
            <a:avLst/>
            <a:gdLst/>
            <a:ahLst/>
            <a:cxnLst/>
            <a:rect l="0" t="0" r="r" b="b"/>
            <a:pathLst>
              <a:path w="306027" h="306027">
                <a:moveTo>
                  <a:pt x="120753" y="268845"/>
                </a:moveTo>
                <a:lnTo>
                  <a:pt x="120753" y="296641"/>
                </a:lnTo>
                <a:lnTo>
                  <a:pt x="185274" y="296641"/>
                </a:lnTo>
                <a:lnTo>
                  <a:pt x="185274" y="268845"/>
                </a:lnTo>
                <a:lnTo>
                  <a:pt x="120753" y="268845"/>
                </a:lnTo>
                <a:close/>
                <a:moveTo>
                  <a:pt x="4686" y="174625"/>
                </a:moveTo>
                <a:cubicBezTo>
                  <a:pt x="7209" y="174625"/>
                  <a:pt x="9372" y="176791"/>
                  <a:pt x="9372" y="179318"/>
                </a:cubicBezTo>
                <a:lnTo>
                  <a:pt x="9372" y="226969"/>
                </a:lnTo>
                <a:lnTo>
                  <a:pt x="169054" y="226969"/>
                </a:lnTo>
                <a:cubicBezTo>
                  <a:pt x="171577" y="226969"/>
                  <a:pt x="173740" y="229135"/>
                  <a:pt x="173740" y="231662"/>
                </a:cubicBezTo>
                <a:cubicBezTo>
                  <a:pt x="173740" y="234189"/>
                  <a:pt x="171577" y="236355"/>
                  <a:pt x="169054" y="236355"/>
                </a:cubicBezTo>
                <a:lnTo>
                  <a:pt x="9372" y="236355"/>
                </a:lnTo>
                <a:lnTo>
                  <a:pt x="9372" y="245741"/>
                </a:lnTo>
                <a:cubicBezTo>
                  <a:pt x="9372" y="253322"/>
                  <a:pt x="15860" y="259459"/>
                  <a:pt x="23430" y="259459"/>
                </a:cubicBezTo>
                <a:lnTo>
                  <a:pt x="116067" y="259459"/>
                </a:lnTo>
                <a:lnTo>
                  <a:pt x="190321" y="259459"/>
                </a:lnTo>
                <a:lnTo>
                  <a:pt x="282958" y="259459"/>
                </a:lnTo>
                <a:cubicBezTo>
                  <a:pt x="290527" y="259459"/>
                  <a:pt x="297015" y="253322"/>
                  <a:pt x="297015" y="245741"/>
                </a:cubicBezTo>
                <a:lnTo>
                  <a:pt x="297015" y="236355"/>
                </a:lnTo>
                <a:lnTo>
                  <a:pt x="261691" y="236355"/>
                </a:lnTo>
                <a:cubicBezTo>
                  <a:pt x="259167" y="236355"/>
                  <a:pt x="257005" y="234189"/>
                  <a:pt x="257005" y="231662"/>
                </a:cubicBezTo>
                <a:cubicBezTo>
                  <a:pt x="257005" y="229135"/>
                  <a:pt x="259167" y="226969"/>
                  <a:pt x="261691" y="226969"/>
                </a:cubicBezTo>
                <a:lnTo>
                  <a:pt x="297015" y="226969"/>
                </a:lnTo>
                <a:lnTo>
                  <a:pt x="297015" y="179318"/>
                </a:lnTo>
                <a:cubicBezTo>
                  <a:pt x="297015" y="176791"/>
                  <a:pt x="298818" y="174625"/>
                  <a:pt x="301341" y="174625"/>
                </a:cubicBezTo>
                <a:cubicBezTo>
                  <a:pt x="304224" y="174625"/>
                  <a:pt x="306027" y="176791"/>
                  <a:pt x="306027" y="179318"/>
                </a:cubicBezTo>
                <a:lnTo>
                  <a:pt x="306027" y="231662"/>
                </a:lnTo>
                <a:lnTo>
                  <a:pt x="306027" y="245741"/>
                </a:lnTo>
                <a:cubicBezTo>
                  <a:pt x="306027" y="258376"/>
                  <a:pt x="295573" y="268845"/>
                  <a:pt x="282958" y="268845"/>
                </a:cubicBezTo>
                <a:lnTo>
                  <a:pt x="195006" y="268845"/>
                </a:lnTo>
                <a:lnTo>
                  <a:pt x="195006" y="296641"/>
                </a:lnTo>
                <a:lnTo>
                  <a:pt x="226727" y="296641"/>
                </a:lnTo>
                <a:cubicBezTo>
                  <a:pt x="228889" y="296641"/>
                  <a:pt x="231052" y="298807"/>
                  <a:pt x="231052" y="301334"/>
                </a:cubicBezTo>
                <a:cubicBezTo>
                  <a:pt x="231052" y="303861"/>
                  <a:pt x="228889" y="306027"/>
                  <a:pt x="226727" y="306027"/>
                </a:cubicBezTo>
                <a:lnTo>
                  <a:pt x="190321" y="306027"/>
                </a:lnTo>
                <a:lnTo>
                  <a:pt x="116067" y="306027"/>
                </a:lnTo>
                <a:lnTo>
                  <a:pt x="79661" y="306027"/>
                </a:lnTo>
                <a:cubicBezTo>
                  <a:pt x="77138" y="306027"/>
                  <a:pt x="74975" y="303861"/>
                  <a:pt x="74975" y="301334"/>
                </a:cubicBezTo>
                <a:cubicBezTo>
                  <a:pt x="74975" y="298807"/>
                  <a:pt x="77138" y="296641"/>
                  <a:pt x="79661" y="296641"/>
                </a:cubicBezTo>
                <a:lnTo>
                  <a:pt x="111381" y="296641"/>
                </a:lnTo>
                <a:lnTo>
                  <a:pt x="111381" y="268845"/>
                </a:lnTo>
                <a:lnTo>
                  <a:pt x="23430" y="268845"/>
                </a:lnTo>
                <a:cubicBezTo>
                  <a:pt x="10453" y="268845"/>
                  <a:pt x="0" y="258376"/>
                  <a:pt x="0" y="245741"/>
                </a:cubicBezTo>
                <a:lnTo>
                  <a:pt x="0" y="231662"/>
                </a:lnTo>
                <a:lnTo>
                  <a:pt x="0" y="179318"/>
                </a:lnTo>
                <a:cubicBezTo>
                  <a:pt x="0" y="176791"/>
                  <a:pt x="2163" y="174625"/>
                  <a:pt x="4686" y="174625"/>
                </a:cubicBezTo>
                <a:close/>
                <a:moveTo>
                  <a:pt x="185995" y="168939"/>
                </a:moveTo>
                <a:cubicBezTo>
                  <a:pt x="181670" y="175038"/>
                  <a:pt x="176263" y="180060"/>
                  <a:pt x="170495" y="184365"/>
                </a:cubicBezTo>
                <a:lnTo>
                  <a:pt x="209425" y="223111"/>
                </a:lnTo>
                <a:cubicBezTo>
                  <a:pt x="212669" y="226340"/>
                  <a:pt x="217715" y="226340"/>
                  <a:pt x="220959" y="223111"/>
                </a:cubicBezTo>
                <a:lnTo>
                  <a:pt x="224924" y="219165"/>
                </a:lnTo>
                <a:cubicBezTo>
                  <a:pt x="228168" y="215936"/>
                  <a:pt x="228168" y="210913"/>
                  <a:pt x="224924" y="207685"/>
                </a:cubicBezTo>
                <a:lnTo>
                  <a:pt x="185995" y="168939"/>
                </a:lnTo>
                <a:close/>
                <a:moveTo>
                  <a:pt x="259888" y="104004"/>
                </a:moveTo>
                <a:lnTo>
                  <a:pt x="259888" y="140956"/>
                </a:lnTo>
                <a:lnTo>
                  <a:pt x="297015" y="140956"/>
                </a:lnTo>
                <a:lnTo>
                  <a:pt x="297015" y="104004"/>
                </a:lnTo>
                <a:lnTo>
                  <a:pt x="259888" y="104004"/>
                </a:lnTo>
                <a:close/>
                <a:moveTo>
                  <a:pt x="199332" y="104004"/>
                </a:moveTo>
                <a:lnTo>
                  <a:pt x="200583" y="113078"/>
                </a:lnTo>
                <a:lnTo>
                  <a:pt x="201855" y="122300"/>
                </a:lnTo>
                <a:cubicBezTo>
                  <a:pt x="201855" y="128758"/>
                  <a:pt x="200774" y="134857"/>
                  <a:pt x="199332" y="140956"/>
                </a:cubicBezTo>
                <a:lnTo>
                  <a:pt x="250517" y="140956"/>
                </a:lnTo>
                <a:lnTo>
                  <a:pt x="250517" y="104004"/>
                </a:lnTo>
                <a:lnTo>
                  <a:pt x="250268" y="104004"/>
                </a:lnTo>
                <a:lnTo>
                  <a:pt x="199332" y="104004"/>
                </a:lnTo>
                <a:close/>
                <a:moveTo>
                  <a:pt x="9372" y="104004"/>
                </a:moveTo>
                <a:lnTo>
                  <a:pt x="9372" y="140956"/>
                </a:lnTo>
                <a:lnTo>
                  <a:pt x="47941" y="140956"/>
                </a:lnTo>
                <a:cubicBezTo>
                  <a:pt x="46499" y="134857"/>
                  <a:pt x="45417" y="128758"/>
                  <a:pt x="45417" y="122300"/>
                </a:cubicBezTo>
                <a:cubicBezTo>
                  <a:pt x="45417" y="116201"/>
                  <a:pt x="46499" y="109744"/>
                  <a:pt x="47941" y="104004"/>
                </a:cubicBezTo>
                <a:lnTo>
                  <a:pt x="9372" y="104004"/>
                </a:lnTo>
                <a:close/>
                <a:moveTo>
                  <a:pt x="122852" y="83904"/>
                </a:moveTo>
                <a:cubicBezTo>
                  <a:pt x="101412" y="83904"/>
                  <a:pt x="83903" y="101413"/>
                  <a:pt x="83903" y="122853"/>
                </a:cubicBezTo>
                <a:cubicBezTo>
                  <a:pt x="83903" y="144650"/>
                  <a:pt x="101412" y="161802"/>
                  <a:pt x="122852" y="161802"/>
                </a:cubicBezTo>
                <a:cubicBezTo>
                  <a:pt x="144293" y="161802"/>
                  <a:pt x="161802" y="144650"/>
                  <a:pt x="161802" y="122853"/>
                </a:cubicBezTo>
                <a:cubicBezTo>
                  <a:pt x="161802" y="101413"/>
                  <a:pt x="144293" y="83904"/>
                  <a:pt x="122852" y="83904"/>
                </a:cubicBezTo>
                <a:close/>
                <a:moveTo>
                  <a:pt x="122852" y="74613"/>
                </a:moveTo>
                <a:cubicBezTo>
                  <a:pt x="149653" y="74613"/>
                  <a:pt x="171093" y="96410"/>
                  <a:pt x="171093" y="122853"/>
                </a:cubicBezTo>
                <a:cubicBezTo>
                  <a:pt x="171093" y="149653"/>
                  <a:pt x="149653" y="171093"/>
                  <a:pt x="122852" y="171093"/>
                </a:cubicBezTo>
                <a:cubicBezTo>
                  <a:pt x="96410" y="171093"/>
                  <a:pt x="74612" y="149653"/>
                  <a:pt x="74612" y="122853"/>
                </a:cubicBezTo>
                <a:cubicBezTo>
                  <a:pt x="74612" y="96410"/>
                  <a:pt x="96410" y="74613"/>
                  <a:pt x="122852" y="74613"/>
                </a:cubicBezTo>
                <a:close/>
                <a:moveTo>
                  <a:pt x="123636" y="53778"/>
                </a:moveTo>
                <a:cubicBezTo>
                  <a:pt x="85788" y="53778"/>
                  <a:pt x="54789" y="84631"/>
                  <a:pt x="54789" y="122300"/>
                </a:cubicBezTo>
                <a:lnTo>
                  <a:pt x="58199" y="139082"/>
                </a:lnTo>
                <a:lnTo>
                  <a:pt x="60224" y="149050"/>
                </a:lnTo>
                <a:cubicBezTo>
                  <a:pt x="70717" y="173670"/>
                  <a:pt x="95250" y="190823"/>
                  <a:pt x="123636" y="190823"/>
                </a:cubicBezTo>
                <a:cubicBezTo>
                  <a:pt x="161845" y="190823"/>
                  <a:pt x="192483" y="160329"/>
                  <a:pt x="192483" y="122300"/>
                </a:cubicBezTo>
                <a:lnTo>
                  <a:pt x="190972" y="114833"/>
                </a:lnTo>
                <a:lnTo>
                  <a:pt x="187099" y="95702"/>
                </a:lnTo>
                <a:cubicBezTo>
                  <a:pt x="176691" y="71133"/>
                  <a:pt x="152293" y="53778"/>
                  <a:pt x="123636" y="53778"/>
                </a:cubicBezTo>
                <a:close/>
                <a:moveTo>
                  <a:pt x="123636" y="44450"/>
                </a:moveTo>
                <a:cubicBezTo>
                  <a:pt x="156798" y="44450"/>
                  <a:pt x="185274" y="65617"/>
                  <a:pt x="196809" y="94676"/>
                </a:cubicBezTo>
                <a:lnTo>
                  <a:pt x="301341" y="94676"/>
                </a:lnTo>
                <a:cubicBezTo>
                  <a:pt x="304224" y="94676"/>
                  <a:pt x="306027" y="96829"/>
                  <a:pt x="306027" y="99340"/>
                </a:cubicBezTo>
                <a:lnTo>
                  <a:pt x="306027" y="145620"/>
                </a:lnTo>
                <a:cubicBezTo>
                  <a:pt x="306027" y="148131"/>
                  <a:pt x="304224" y="150283"/>
                  <a:pt x="301341" y="150283"/>
                </a:cubicBezTo>
                <a:lnTo>
                  <a:pt x="196809" y="150283"/>
                </a:lnTo>
                <a:cubicBezTo>
                  <a:pt x="195367" y="153871"/>
                  <a:pt x="193204" y="157817"/>
                  <a:pt x="191402" y="161405"/>
                </a:cubicBezTo>
                <a:lnTo>
                  <a:pt x="231412" y="201227"/>
                </a:lnTo>
                <a:cubicBezTo>
                  <a:pt x="238261" y="208043"/>
                  <a:pt x="238261" y="219165"/>
                  <a:pt x="231412" y="225981"/>
                </a:cubicBezTo>
                <a:lnTo>
                  <a:pt x="227808" y="229569"/>
                </a:lnTo>
                <a:cubicBezTo>
                  <a:pt x="224203" y="233156"/>
                  <a:pt x="219878" y="234591"/>
                  <a:pt x="215192" y="234591"/>
                </a:cubicBezTo>
                <a:cubicBezTo>
                  <a:pt x="210866" y="234591"/>
                  <a:pt x="206181" y="233156"/>
                  <a:pt x="202936" y="229569"/>
                </a:cubicBezTo>
                <a:lnTo>
                  <a:pt x="162926" y="189747"/>
                </a:lnTo>
                <a:cubicBezTo>
                  <a:pt x="151031" y="196204"/>
                  <a:pt x="138055" y="200151"/>
                  <a:pt x="123636" y="200151"/>
                </a:cubicBezTo>
                <a:cubicBezTo>
                  <a:pt x="90474" y="200151"/>
                  <a:pt x="61998" y="179343"/>
                  <a:pt x="50824" y="150283"/>
                </a:cubicBezTo>
                <a:lnTo>
                  <a:pt x="4686" y="150283"/>
                </a:lnTo>
                <a:cubicBezTo>
                  <a:pt x="2163" y="150283"/>
                  <a:pt x="0" y="148131"/>
                  <a:pt x="0" y="145620"/>
                </a:cubicBezTo>
                <a:lnTo>
                  <a:pt x="0" y="99340"/>
                </a:lnTo>
                <a:cubicBezTo>
                  <a:pt x="0" y="96829"/>
                  <a:pt x="2163" y="94676"/>
                  <a:pt x="4686" y="94676"/>
                </a:cubicBezTo>
                <a:lnTo>
                  <a:pt x="50824" y="94676"/>
                </a:lnTo>
                <a:cubicBezTo>
                  <a:pt x="61998" y="65617"/>
                  <a:pt x="90474" y="44450"/>
                  <a:pt x="123636" y="44450"/>
                </a:cubicBezTo>
                <a:close/>
                <a:moveTo>
                  <a:pt x="23430" y="0"/>
                </a:moveTo>
                <a:lnTo>
                  <a:pt x="282958" y="0"/>
                </a:lnTo>
                <a:cubicBezTo>
                  <a:pt x="295573" y="0"/>
                  <a:pt x="306027" y="10484"/>
                  <a:pt x="306027" y="23498"/>
                </a:cubicBezTo>
                <a:lnTo>
                  <a:pt x="306027" y="68325"/>
                </a:lnTo>
                <a:cubicBezTo>
                  <a:pt x="306027" y="70856"/>
                  <a:pt x="304224" y="72664"/>
                  <a:pt x="301341" y="72664"/>
                </a:cubicBezTo>
                <a:cubicBezTo>
                  <a:pt x="298818" y="72664"/>
                  <a:pt x="297015" y="70856"/>
                  <a:pt x="297015" y="68325"/>
                </a:cubicBezTo>
                <a:lnTo>
                  <a:pt x="297015" y="23498"/>
                </a:lnTo>
                <a:cubicBezTo>
                  <a:pt x="297015" y="15545"/>
                  <a:pt x="290527" y="9399"/>
                  <a:pt x="282958" y="9399"/>
                </a:cubicBezTo>
                <a:lnTo>
                  <a:pt x="23430" y="9399"/>
                </a:lnTo>
                <a:cubicBezTo>
                  <a:pt x="15860" y="9399"/>
                  <a:pt x="9372" y="15545"/>
                  <a:pt x="9372" y="23498"/>
                </a:cubicBezTo>
                <a:lnTo>
                  <a:pt x="9372" y="68325"/>
                </a:lnTo>
                <a:cubicBezTo>
                  <a:pt x="9372" y="70856"/>
                  <a:pt x="7209" y="72664"/>
                  <a:pt x="4686" y="72664"/>
                </a:cubicBezTo>
                <a:cubicBezTo>
                  <a:pt x="2163" y="72664"/>
                  <a:pt x="0" y="70856"/>
                  <a:pt x="0" y="68325"/>
                </a:cubicBezTo>
                <a:lnTo>
                  <a:pt x="0" y="23498"/>
                </a:lnTo>
                <a:cubicBezTo>
                  <a:pt x="0" y="10484"/>
                  <a:pt x="10453" y="0"/>
                  <a:pt x="23430" y="0"/>
                </a:cubicBezTo>
                <a:close/>
              </a:path>
            </a:pathLst>
          </a:custGeom>
          <a:solidFill>
            <a:srgbClr val="FFFFFF"/>
          </a:solidFill>
          <a:ln>
            <a:noFill/>
          </a:ln>
          <a:effectLst/>
        </p:spPr>
        <p:txBody>
          <a:bodyPr anchor="ct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rgbClr val="7F7F7F"/>
              </a:solidFill>
              <a:effectLst/>
              <a:uLnTx/>
              <a:uFillTx/>
              <a:latin typeface="Lato Light" panose="020F0502020204030203" pitchFamily="34" charset="0"/>
            </a:endParaRPr>
          </a:p>
        </p:txBody>
      </p:sp>
      <p:pic>
        <p:nvPicPr>
          <p:cNvPr id="28" name="Picture 27" descr="Shape&#10;&#10;Description automatically generated with low confidence">
            <a:extLst>
              <a:ext uri="{FF2B5EF4-FFF2-40B4-BE49-F238E27FC236}">
                <a16:creationId xmlns:a16="http://schemas.microsoft.com/office/drawing/2014/main" id="{A7C1DAC4-95C1-45E2-9829-8A7820FA920A}"/>
              </a:ext>
            </a:extLst>
          </p:cNvPr>
          <p:cNvPicPr>
            <a:picLocks noChangeAspect="1"/>
          </p:cNvPicPr>
          <p:nvPr/>
        </p:nvPicPr>
        <p:blipFill rotWithShape="1">
          <a:blip r:embed="rId5" cstate="email">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rcRect l="9000" t="3286" r="10075" b="22415"/>
          <a:stretch/>
        </p:blipFill>
        <p:spPr>
          <a:xfrm>
            <a:off x="4530445" y="4231944"/>
            <a:ext cx="505324" cy="463948"/>
          </a:xfrm>
          <a:prstGeom prst="rect">
            <a:avLst/>
          </a:prstGeom>
        </p:spPr>
      </p:pic>
      <p:pic>
        <p:nvPicPr>
          <p:cNvPr id="29" name="Picture 28" descr="Shape&#10;&#10;Description automatically generated with low confidence">
            <a:extLst>
              <a:ext uri="{FF2B5EF4-FFF2-40B4-BE49-F238E27FC236}">
                <a16:creationId xmlns:a16="http://schemas.microsoft.com/office/drawing/2014/main" id="{8FA99194-A963-4A1F-B3B3-9503A30C5FEA}"/>
              </a:ext>
            </a:extLst>
          </p:cNvPr>
          <p:cNvPicPr>
            <a:picLocks noChangeAspect="1"/>
          </p:cNvPicPr>
          <p:nvPr/>
        </p:nvPicPr>
        <p:blipFill rotWithShape="1">
          <a:blip r:embed="rId7" cstate="email">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rcRect l="21409" r="21142" b="19533"/>
          <a:stretch/>
        </p:blipFill>
        <p:spPr>
          <a:xfrm>
            <a:off x="6329080" y="4927287"/>
            <a:ext cx="388330" cy="543923"/>
          </a:xfrm>
          <a:prstGeom prst="rect">
            <a:avLst/>
          </a:prstGeom>
        </p:spPr>
      </p:pic>
      <p:sp>
        <p:nvSpPr>
          <p:cNvPr id="30" name="TextBox 29">
            <a:extLst>
              <a:ext uri="{FF2B5EF4-FFF2-40B4-BE49-F238E27FC236}">
                <a16:creationId xmlns:a16="http://schemas.microsoft.com/office/drawing/2014/main" id="{620E9378-7261-4F8D-8A1C-2E2FBD5D282B}"/>
              </a:ext>
            </a:extLst>
          </p:cNvPr>
          <p:cNvSpPr txBox="1"/>
          <p:nvPr/>
        </p:nvSpPr>
        <p:spPr>
          <a:xfrm>
            <a:off x="6517632" y="4087016"/>
            <a:ext cx="1765796" cy="555537"/>
          </a:xfrm>
          <a:prstGeom prst="rect">
            <a:avLst/>
          </a:prstGeom>
          <a:noFill/>
        </p:spPr>
        <p:txBody>
          <a:bodyPr wrap="square">
            <a:spAutoFit/>
          </a:bodyPr>
          <a:lstStyle/>
          <a:p>
            <a:pPr algn="ctr" defTabSz="622300">
              <a:lnSpc>
                <a:spcPct val="90000"/>
              </a:lnSpc>
              <a:spcBef>
                <a:spcPct val="0"/>
              </a:spcBef>
              <a:spcAft>
                <a:spcPct val="35000"/>
              </a:spcAft>
            </a:pPr>
            <a:r>
              <a:rPr lang="en-US" sz="1400" b="1" dirty="0">
                <a:solidFill>
                  <a:schemeClr val="bg1"/>
                </a:solidFill>
              </a:rPr>
              <a:t>Risk </a:t>
            </a:r>
          </a:p>
          <a:p>
            <a:pPr algn="ctr" defTabSz="622300">
              <a:lnSpc>
                <a:spcPct val="90000"/>
              </a:lnSpc>
              <a:spcBef>
                <a:spcPct val="0"/>
              </a:spcBef>
              <a:spcAft>
                <a:spcPct val="35000"/>
              </a:spcAft>
            </a:pPr>
            <a:r>
              <a:rPr lang="en-US" sz="1400" b="1" dirty="0">
                <a:solidFill>
                  <a:schemeClr val="bg1"/>
                </a:solidFill>
              </a:rPr>
              <a:t>Treatment</a:t>
            </a:r>
          </a:p>
        </p:txBody>
      </p:sp>
      <p:sp>
        <p:nvSpPr>
          <p:cNvPr id="31" name="TextBox 30">
            <a:extLst>
              <a:ext uri="{FF2B5EF4-FFF2-40B4-BE49-F238E27FC236}">
                <a16:creationId xmlns:a16="http://schemas.microsoft.com/office/drawing/2014/main" id="{A0EBF973-551B-4BE8-8603-F6F2CF036D8C}"/>
              </a:ext>
            </a:extLst>
          </p:cNvPr>
          <p:cNvSpPr txBox="1"/>
          <p:nvPr/>
        </p:nvSpPr>
        <p:spPr>
          <a:xfrm>
            <a:off x="6027181" y="2296172"/>
            <a:ext cx="1096420" cy="749436"/>
          </a:xfrm>
          <a:prstGeom prst="rect">
            <a:avLst/>
          </a:prstGeom>
          <a:noFill/>
        </p:spPr>
        <p:txBody>
          <a:bodyPr wrap="square">
            <a:spAutoFit/>
          </a:bodyPr>
          <a:lstStyle/>
          <a:p>
            <a:pPr algn="ctr" defTabSz="622300">
              <a:lnSpc>
                <a:spcPct val="90000"/>
              </a:lnSpc>
              <a:spcBef>
                <a:spcPct val="0"/>
              </a:spcBef>
              <a:spcAft>
                <a:spcPct val="35000"/>
              </a:spcAft>
            </a:pPr>
            <a:r>
              <a:rPr lang="en-US" sz="1400" b="1" dirty="0">
                <a:solidFill>
                  <a:schemeClr val="bg1"/>
                </a:solidFill>
              </a:rPr>
              <a:t>Risk </a:t>
            </a:r>
          </a:p>
          <a:p>
            <a:pPr algn="ctr" defTabSz="622300">
              <a:lnSpc>
                <a:spcPct val="90000"/>
              </a:lnSpc>
              <a:spcBef>
                <a:spcPct val="0"/>
              </a:spcBef>
              <a:spcAft>
                <a:spcPct val="35000"/>
              </a:spcAft>
            </a:pPr>
            <a:r>
              <a:rPr lang="en-US" sz="1400" b="1" dirty="0">
                <a:solidFill>
                  <a:schemeClr val="bg1"/>
                </a:solidFill>
              </a:rPr>
              <a:t>Assessment</a:t>
            </a:r>
          </a:p>
        </p:txBody>
      </p:sp>
      <p:sp>
        <p:nvSpPr>
          <p:cNvPr id="16" name="TextBox 15">
            <a:extLst>
              <a:ext uri="{FF2B5EF4-FFF2-40B4-BE49-F238E27FC236}">
                <a16:creationId xmlns:a16="http://schemas.microsoft.com/office/drawing/2014/main" id="{4B74DD00-D55E-4B60-BB9E-E68054E3A44C}"/>
              </a:ext>
            </a:extLst>
          </p:cNvPr>
          <p:cNvSpPr txBox="1"/>
          <p:nvPr/>
        </p:nvSpPr>
        <p:spPr>
          <a:xfrm>
            <a:off x="5097794" y="4935235"/>
            <a:ext cx="1096420" cy="749436"/>
          </a:xfrm>
          <a:prstGeom prst="rect">
            <a:avLst/>
          </a:prstGeom>
          <a:noFill/>
        </p:spPr>
        <p:txBody>
          <a:bodyPr wrap="square">
            <a:spAutoFit/>
          </a:bodyPr>
          <a:lstStyle/>
          <a:p>
            <a:pPr algn="ctr" defTabSz="622300">
              <a:lnSpc>
                <a:spcPct val="90000"/>
              </a:lnSpc>
              <a:spcBef>
                <a:spcPct val="0"/>
              </a:spcBef>
              <a:spcAft>
                <a:spcPct val="35000"/>
              </a:spcAft>
            </a:pPr>
            <a:r>
              <a:rPr lang="en-US" sz="1400" b="1" dirty="0">
                <a:solidFill>
                  <a:schemeClr val="bg1"/>
                </a:solidFill>
              </a:rPr>
              <a:t>Risk </a:t>
            </a:r>
          </a:p>
          <a:p>
            <a:pPr algn="ctr" defTabSz="622300">
              <a:lnSpc>
                <a:spcPct val="90000"/>
              </a:lnSpc>
              <a:spcBef>
                <a:spcPct val="0"/>
              </a:spcBef>
              <a:spcAft>
                <a:spcPct val="35000"/>
              </a:spcAft>
            </a:pPr>
            <a:r>
              <a:rPr lang="en-US" sz="1400" b="1" dirty="0">
                <a:solidFill>
                  <a:schemeClr val="bg1"/>
                </a:solidFill>
              </a:rPr>
              <a:t>Monitoring</a:t>
            </a:r>
          </a:p>
        </p:txBody>
      </p:sp>
      <p:pic>
        <p:nvPicPr>
          <p:cNvPr id="4" name="Picture 3">
            <a:extLst>
              <a:ext uri="{FF2B5EF4-FFF2-40B4-BE49-F238E27FC236}">
                <a16:creationId xmlns:a16="http://schemas.microsoft.com/office/drawing/2014/main" id="{56CE4D83-6357-4D4B-B223-01245207042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38200" y="2544796"/>
            <a:ext cx="1704335" cy="1001623"/>
          </a:xfrm>
          <a:prstGeom prst="rect">
            <a:avLst/>
          </a:prstGeom>
          <a:ln>
            <a:solidFill>
              <a:schemeClr val="bg1"/>
            </a:solidFill>
          </a:ln>
          <a:effectLst>
            <a:outerShdw blurRad="63500" sx="102000" sy="102000" algn="ctr" rotWithShape="0">
              <a:prstClr val="black">
                <a:alpha val="40000"/>
              </a:prstClr>
            </a:outerShdw>
          </a:effectLst>
        </p:spPr>
      </p:pic>
      <p:sp>
        <p:nvSpPr>
          <p:cNvPr id="69" name="Text Placeholder 54">
            <a:extLst>
              <a:ext uri="{FF2B5EF4-FFF2-40B4-BE49-F238E27FC236}">
                <a16:creationId xmlns:a16="http://schemas.microsoft.com/office/drawing/2014/main" id="{E3A59CD5-9D84-4442-970C-C461B162BDF9}"/>
              </a:ext>
            </a:extLst>
          </p:cNvPr>
          <p:cNvSpPr txBox="1">
            <a:spLocks/>
          </p:cNvSpPr>
          <p:nvPr/>
        </p:nvSpPr>
        <p:spPr>
          <a:xfrm>
            <a:off x="9975568" y="4038600"/>
            <a:ext cx="976614" cy="369332"/>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CSMS Risk </a:t>
            </a:r>
          </a:p>
          <a:p>
            <a:r>
              <a:rPr lang="en-US" sz="1200" dirty="0"/>
              <a:t>Treatment Plan</a:t>
            </a:r>
          </a:p>
        </p:txBody>
      </p:sp>
      <p:sp>
        <p:nvSpPr>
          <p:cNvPr id="84" name="Text Placeholder 54">
            <a:extLst>
              <a:ext uri="{FF2B5EF4-FFF2-40B4-BE49-F238E27FC236}">
                <a16:creationId xmlns:a16="http://schemas.microsoft.com/office/drawing/2014/main" id="{D8913DD7-0BFA-41A5-89D0-6D98DC89D058}"/>
              </a:ext>
            </a:extLst>
          </p:cNvPr>
          <p:cNvSpPr txBox="1">
            <a:spLocks/>
          </p:cNvSpPr>
          <p:nvPr/>
        </p:nvSpPr>
        <p:spPr>
          <a:xfrm>
            <a:off x="8212461" y="4038600"/>
            <a:ext cx="1093504" cy="369332"/>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CSMS Statement </a:t>
            </a:r>
          </a:p>
          <a:p>
            <a:r>
              <a:rPr lang="en-US" sz="1200" dirty="0"/>
              <a:t>of Applicability</a:t>
            </a:r>
          </a:p>
        </p:txBody>
      </p:sp>
      <p:pic>
        <p:nvPicPr>
          <p:cNvPr id="103" name="Picture 102">
            <a:extLst>
              <a:ext uri="{FF2B5EF4-FFF2-40B4-BE49-F238E27FC236}">
                <a16:creationId xmlns:a16="http://schemas.microsoft.com/office/drawing/2014/main" id="{97E5A581-28D5-452E-A2C7-18B2024CACB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t="11122"/>
          <a:stretch/>
        </p:blipFill>
        <p:spPr>
          <a:xfrm>
            <a:off x="838200" y="4524659"/>
            <a:ext cx="1756547" cy="969213"/>
          </a:xfrm>
          <a:prstGeom prst="rect">
            <a:avLst/>
          </a:prstGeom>
          <a:ln>
            <a:solidFill>
              <a:schemeClr val="bg1"/>
            </a:solidFill>
          </a:ln>
          <a:effectLst>
            <a:outerShdw blurRad="63500" sx="102000" sy="102000" algn="ctr" rotWithShape="0">
              <a:prstClr val="black">
                <a:alpha val="40000"/>
              </a:prstClr>
            </a:outerShdw>
          </a:effectLst>
        </p:spPr>
      </p:pic>
      <p:sp>
        <p:nvSpPr>
          <p:cNvPr id="105" name="Text Placeholder 54">
            <a:extLst>
              <a:ext uri="{FF2B5EF4-FFF2-40B4-BE49-F238E27FC236}">
                <a16:creationId xmlns:a16="http://schemas.microsoft.com/office/drawing/2014/main" id="{D75B02C7-B7EE-4FF3-B415-A73217ED0EC3}"/>
              </a:ext>
            </a:extLst>
          </p:cNvPr>
          <p:cNvSpPr txBox="1">
            <a:spLocks/>
          </p:cNvSpPr>
          <p:nvPr/>
        </p:nvSpPr>
        <p:spPr>
          <a:xfrm>
            <a:off x="1054368" y="4038600"/>
            <a:ext cx="1324209" cy="184666"/>
          </a:xfrm>
          <a:prstGeom prst="rect">
            <a:avLst/>
          </a:prstGeom>
        </p:spPr>
        <p:txBody>
          <a:bodyPr wrap="none" lIns="0" tIns="0" rIns="0" bIns="0">
            <a:spAutoFit/>
          </a:bodyPr>
          <a:lstStyle>
            <a:defPPr>
              <a:defRPr lang="en-US"/>
            </a:defPPr>
            <a:lvl1pPr indent="0" algn="ctr" defTabSz="914395">
              <a:lnSpc>
                <a:spcPct val="100000"/>
              </a:lnSpc>
              <a:spcBef>
                <a:spcPts val="0"/>
              </a:spcBef>
              <a:spcAft>
                <a:spcPts val="0"/>
              </a:spcAft>
              <a:buFont typeface="Arial" charset="0"/>
              <a:buNone/>
              <a:defRPr sz="1300" b="1" cap="none" spc="0" baseline="0"/>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r>
              <a:rPr lang="en-US" sz="1200" dirty="0"/>
              <a:t>Risk Monitoring KPIs</a:t>
            </a:r>
          </a:p>
        </p:txBody>
      </p:sp>
      <p:pic>
        <p:nvPicPr>
          <p:cNvPr id="102" name="Picture 101">
            <a:extLst>
              <a:ext uri="{FF2B5EF4-FFF2-40B4-BE49-F238E27FC236}">
                <a16:creationId xmlns:a16="http://schemas.microsoft.com/office/drawing/2014/main" id="{168AE462-A346-4F19-8F2E-3D54702FE550}"/>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8401" t="28717" r="4375" b="4435"/>
          <a:stretch/>
        </p:blipFill>
        <p:spPr>
          <a:xfrm>
            <a:off x="2743200" y="4524659"/>
            <a:ext cx="1756547" cy="969213"/>
          </a:xfrm>
          <a:prstGeom prst="rect">
            <a:avLst/>
          </a:prstGeom>
          <a:ln>
            <a:solidFill>
              <a:schemeClr val="bg1"/>
            </a:solidFill>
          </a:ln>
          <a:effectLst>
            <a:outerShdw blurRad="63500" sx="102000" sy="102000" algn="ctr" rotWithShape="0">
              <a:prstClr val="black">
                <a:alpha val="40000"/>
              </a:prstClr>
            </a:outerShdw>
          </a:effectLst>
        </p:spPr>
      </p:pic>
      <p:sp>
        <p:nvSpPr>
          <p:cNvPr id="106" name="Text Placeholder 54">
            <a:extLst>
              <a:ext uri="{FF2B5EF4-FFF2-40B4-BE49-F238E27FC236}">
                <a16:creationId xmlns:a16="http://schemas.microsoft.com/office/drawing/2014/main" id="{AC162E3C-55C4-4B6A-A8CE-BE545EF76987}"/>
              </a:ext>
            </a:extLst>
          </p:cNvPr>
          <p:cNvSpPr txBox="1">
            <a:spLocks/>
          </p:cNvSpPr>
          <p:nvPr/>
        </p:nvSpPr>
        <p:spPr>
          <a:xfrm>
            <a:off x="2961466" y="4038600"/>
            <a:ext cx="1320040" cy="369332"/>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Risk Treatment </a:t>
            </a:r>
          </a:p>
          <a:p>
            <a:r>
              <a:rPr lang="en-US" sz="1200" dirty="0"/>
              <a:t>Effectiveness Results</a:t>
            </a:r>
          </a:p>
        </p:txBody>
      </p:sp>
      <p:sp>
        <p:nvSpPr>
          <p:cNvPr id="101" name="Text Placeholder 54">
            <a:extLst>
              <a:ext uri="{FF2B5EF4-FFF2-40B4-BE49-F238E27FC236}">
                <a16:creationId xmlns:a16="http://schemas.microsoft.com/office/drawing/2014/main" id="{70507903-91AE-493C-AC36-05F0C753336F}"/>
              </a:ext>
            </a:extLst>
          </p:cNvPr>
          <p:cNvSpPr txBox="1">
            <a:spLocks/>
          </p:cNvSpPr>
          <p:nvPr/>
        </p:nvSpPr>
        <p:spPr>
          <a:xfrm>
            <a:off x="2981639" y="2133600"/>
            <a:ext cx="1110240" cy="184666"/>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Assets Evaluation</a:t>
            </a:r>
          </a:p>
        </p:txBody>
      </p:sp>
      <p:sp>
        <p:nvSpPr>
          <p:cNvPr id="123" name="Text Placeholder 54">
            <a:extLst>
              <a:ext uri="{FF2B5EF4-FFF2-40B4-BE49-F238E27FC236}">
                <a16:creationId xmlns:a16="http://schemas.microsoft.com/office/drawing/2014/main" id="{88501A1F-4E8D-4103-A266-49ABAB77509A}"/>
              </a:ext>
            </a:extLst>
          </p:cNvPr>
          <p:cNvSpPr txBox="1">
            <a:spLocks/>
          </p:cNvSpPr>
          <p:nvPr/>
        </p:nvSpPr>
        <p:spPr>
          <a:xfrm>
            <a:off x="7931112" y="2133600"/>
            <a:ext cx="1361848" cy="184666"/>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Risk Criticality Matrix</a:t>
            </a:r>
          </a:p>
        </p:txBody>
      </p:sp>
      <p:grpSp>
        <p:nvGrpSpPr>
          <p:cNvPr id="12" name="Group 11">
            <a:extLst>
              <a:ext uri="{FF2B5EF4-FFF2-40B4-BE49-F238E27FC236}">
                <a16:creationId xmlns:a16="http://schemas.microsoft.com/office/drawing/2014/main" id="{39A9316E-692B-40B2-ABF0-AB649AB7C582}"/>
              </a:ext>
            </a:extLst>
          </p:cNvPr>
          <p:cNvGrpSpPr/>
          <p:nvPr/>
        </p:nvGrpSpPr>
        <p:grpSpPr>
          <a:xfrm>
            <a:off x="4434590" y="2250360"/>
            <a:ext cx="3312948" cy="3316197"/>
            <a:chOff x="4434590" y="2402760"/>
            <a:chExt cx="3312948" cy="3316197"/>
          </a:xfrm>
        </p:grpSpPr>
        <p:sp>
          <p:nvSpPr>
            <p:cNvPr id="91" name="Freeform 44">
              <a:extLst>
                <a:ext uri="{FF2B5EF4-FFF2-40B4-BE49-F238E27FC236}">
                  <a16:creationId xmlns:a16="http://schemas.microsoft.com/office/drawing/2014/main" id="{197E78A0-8A63-4C4D-A6EE-4C7DA3773E78}"/>
                </a:ext>
              </a:extLst>
            </p:cNvPr>
            <p:cNvSpPr>
              <a:spLocks/>
            </p:cNvSpPr>
            <p:nvPr/>
          </p:nvSpPr>
          <p:spPr bwMode="auto">
            <a:xfrm>
              <a:off x="4434590" y="2402760"/>
              <a:ext cx="1653227" cy="1575275"/>
            </a:xfrm>
            <a:custGeom>
              <a:avLst/>
              <a:gdLst>
                <a:gd name="T0" fmla="*/ 153 w 303"/>
                <a:gd name="T1" fmla="*/ 288 h 288"/>
                <a:gd name="T2" fmla="*/ 303 w 303"/>
                <a:gd name="T3" fmla="*/ 153 h 288"/>
                <a:gd name="T4" fmla="*/ 303 w 303"/>
                <a:gd name="T5" fmla="*/ 0 h 288"/>
                <a:gd name="T6" fmla="*/ 0 w 303"/>
                <a:gd name="T7" fmla="*/ 287 h 288"/>
                <a:gd name="T8" fmla="*/ 153 w 303"/>
                <a:gd name="T9" fmla="*/ 288 h 288"/>
              </a:gdLst>
              <a:ahLst/>
              <a:cxnLst>
                <a:cxn ang="0">
                  <a:pos x="T0" y="T1"/>
                </a:cxn>
                <a:cxn ang="0">
                  <a:pos x="T2" y="T3"/>
                </a:cxn>
                <a:cxn ang="0">
                  <a:pos x="T4" y="T5"/>
                </a:cxn>
                <a:cxn ang="0">
                  <a:pos x="T6" y="T7"/>
                </a:cxn>
                <a:cxn ang="0">
                  <a:pos x="T8" y="T9"/>
                </a:cxn>
              </a:cxnLst>
              <a:rect l="0" t="0" r="r" b="b"/>
              <a:pathLst>
                <a:path w="303" h="288">
                  <a:moveTo>
                    <a:pt x="153" y="288"/>
                  </a:moveTo>
                  <a:cubicBezTo>
                    <a:pt x="161" y="212"/>
                    <a:pt x="225" y="153"/>
                    <a:pt x="303" y="153"/>
                  </a:cubicBezTo>
                  <a:cubicBezTo>
                    <a:pt x="303" y="0"/>
                    <a:pt x="303" y="0"/>
                    <a:pt x="303" y="0"/>
                  </a:cubicBezTo>
                  <a:cubicBezTo>
                    <a:pt x="141" y="0"/>
                    <a:pt x="9" y="127"/>
                    <a:pt x="0" y="287"/>
                  </a:cubicBezTo>
                  <a:lnTo>
                    <a:pt x="153" y="288"/>
                  </a:lnTo>
                  <a:close/>
                </a:path>
              </a:pathLst>
            </a:custGeom>
            <a:solidFill>
              <a:schemeClr val="tx2">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65760" rIns="68580" bIns="34290" numCol="1" anchor="t" anchorCtr="0" compatLnSpc="1">
              <a:prstTxWarp prst="textNoShape">
                <a:avLst/>
              </a:prstTxWarp>
            </a:bodyPr>
            <a:lstStyle/>
            <a:p>
              <a:pPr algn="ctr"/>
              <a:endParaRPr lang="en-US" sz="1350" b="1" dirty="0">
                <a:solidFill>
                  <a:schemeClr val="bg1"/>
                </a:solidFill>
                <a:latin typeface="Calibri" panose="020F0502020204030204" pitchFamily="34" charset="0"/>
              </a:endParaRPr>
            </a:p>
            <a:p>
              <a:pPr algn="ctr"/>
              <a:r>
                <a:rPr lang="en-US" sz="1300" b="1" dirty="0">
                  <a:solidFill>
                    <a:schemeClr val="bg1"/>
                  </a:solidFill>
                  <a:latin typeface="Calibri" panose="020F0502020204030204" pitchFamily="34" charset="0"/>
                </a:rPr>
                <a:t>Planning</a:t>
              </a:r>
            </a:p>
          </p:txBody>
        </p:sp>
        <p:sp>
          <p:nvSpPr>
            <p:cNvPr id="92" name="Freeform 45">
              <a:extLst>
                <a:ext uri="{FF2B5EF4-FFF2-40B4-BE49-F238E27FC236}">
                  <a16:creationId xmlns:a16="http://schemas.microsoft.com/office/drawing/2014/main" id="{E3488356-87EF-4731-849F-AEB5D1A6CF8E}"/>
                </a:ext>
              </a:extLst>
            </p:cNvPr>
            <p:cNvSpPr>
              <a:spLocks/>
            </p:cNvSpPr>
            <p:nvPr/>
          </p:nvSpPr>
          <p:spPr bwMode="auto">
            <a:xfrm>
              <a:off x="4434590" y="4059234"/>
              <a:ext cx="1568779" cy="1659723"/>
            </a:xfrm>
            <a:custGeom>
              <a:avLst/>
              <a:gdLst>
                <a:gd name="T0" fmla="*/ 287 w 287"/>
                <a:gd name="T1" fmla="*/ 151 h 304"/>
                <a:gd name="T2" fmla="*/ 152 w 287"/>
                <a:gd name="T3" fmla="*/ 0 h 304"/>
                <a:gd name="T4" fmla="*/ 0 w 287"/>
                <a:gd name="T5" fmla="*/ 0 h 304"/>
                <a:gd name="T6" fmla="*/ 286 w 287"/>
                <a:gd name="T7" fmla="*/ 304 h 304"/>
                <a:gd name="T8" fmla="*/ 287 w 287"/>
                <a:gd name="T9" fmla="*/ 151 h 304"/>
              </a:gdLst>
              <a:ahLst/>
              <a:cxnLst>
                <a:cxn ang="0">
                  <a:pos x="T0" y="T1"/>
                </a:cxn>
                <a:cxn ang="0">
                  <a:pos x="T2" y="T3"/>
                </a:cxn>
                <a:cxn ang="0">
                  <a:pos x="T4" y="T5"/>
                </a:cxn>
                <a:cxn ang="0">
                  <a:pos x="T6" y="T7"/>
                </a:cxn>
                <a:cxn ang="0">
                  <a:pos x="T8" y="T9"/>
                </a:cxn>
              </a:cxnLst>
              <a:rect l="0" t="0" r="r" b="b"/>
              <a:pathLst>
                <a:path w="287" h="304">
                  <a:moveTo>
                    <a:pt x="287" y="151"/>
                  </a:moveTo>
                  <a:cubicBezTo>
                    <a:pt x="212" y="143"/>
                    <a:pt x="152" y="78"/>
                    <a:pt x="152" y="0"/>
                  </a:cubicBezTo>
                  <a:cubicBezTo>
                    <a:pt x="0" y="0"/>
                    <a:pt x="0" y="0"/>
                    <a:pt x="0" y="0"/>
                  </a:cubicBezTo>
                  <a:cubicBezTo>
                    <a:pt x="0" y="162"/>
                    <a:pt x="127" y="295"/>
                    <a:pt x="286" y="304"/>
                  </a:cubicBezTo>
                  <a:lnTo>
                    <a:pt x="287" y="151"/>
                  </a:lnTo>
                  <a:close/>
                </a:path>
              </a:pathLst>
            </a:custGeom>
            <a:solidFill>
              <a:schemeClr val="tx2">
                <a:lumMod val="7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65760" rIns="182880" bIns="34290" numCol="1" anchor="t" anchorCtr="0" compatLnSpc="1">
              <a:prstTxWarp prst="textNoShape">
                <a:avLst/>
              </a:prstTxWarp>
            </a:bodyPr>
            <a:lstStyle/>
            <a:p>
              <a:pPr algn="ctr"/>
              <a:endParaRPr lang="en-US" sz="1350" b="1" dirty="0">
                <a:solidFill>
                  <a:schemeClr val="bg1"/>
                </a:solidFill>
                <a:latin typeface="Calibri" panose="020F0502020204030204" pitchFamily="34" charset="0"/>
              </a:endParaRPr>
            </a:p>
            <a:p>
              <a:pPr algn="ctr"/>
              <a:r>
                <a:rPr lang="en-US" sz="1300" b="1" dirty="0">
                  <a:solidFill>
                    <a:schemeClr val="bg1"/>
                  </a:solidFill>
                  <a:latin typeface="Calibri" panose="020F0502020204030204" pitchFamily="34" charset="0"/>
                </a:rPr>
                <a:t>Performance </a:t>
              </a:r>
            </a:p>
            <a:p>
              <a:pPr algn="ctr"/>
              <a:r>
                <a:rPr lang="en-US" sz="1300" b="1" dirty="0">
                  <a:solidFill>
                    <a:schemeClr val="bg1"/>
                  </a:solidFill>
                  <a:latin typeface="Calibri" panose="020F0502020204030204" pitchFamily="34" charset="0"/>
                </a:rPr>
                <a:t>Evaluation</a:t>
              </a:r>
            </a:p>
          </p:txBody>
        </p:sp>
        <p:sp>
          <p:nvSpPr>
            <p:cNvPr id="93" name="Freeform 46">
              <a:extLst>
                <a:ext uri="{FF2B5EF4-FFF2-40B4-BE49-F238E27FC236}">
                  <a16:creationId xmlns:a16="http://schemas.microsoft.com/office/drawing/2014/main" id="{D49EEB9E-0AFA-425B-B3E1-BF0BE4F334BA}"/>
                </a:ext>
              </a:extLst>
            </p:cNvPr>
            <p:cNvSpPr>
              <a:spLocks/>
            </p:cNvSpPr>
            <p:nvPr/>
          </p:nvSpPr>
          <p:spPr bwMode="auto">
            <a:xfrm>
              <a:off x="6087817" y="4146929"/>
              <a:ext cx="1656475" cy="1572027"/>
            </a:xfrm>
            <a:custGeom>
              <a:avLst/>
              <a:gdLst>
                <a:gd name="T0" fmla="*/ 150 w 303"/>
                <a:gd name="T1" fmla="*/ 0 h 288"/>
                <a:gd name="T2" fmla="*/ 0 w 303"/>
                <a:gd name="T3" fmla="*/ 135 h 288"/>
                <a:gd name="T4" fmla="*/ 0 w 303"/>
                <a:gd name="T5" fmla="*/ 288 h 288"/>
                <a:gd name="T6" fmla="*/ 303 w 303"/>
                <a:gd name="T7" fmla="*/ 1 h 288"/>
                <a:gd name="T8" fmla="*/ 150 w 303"/>
                <a:gd name="T9" fmla="*/ 0 h 288"/>
              </a:gdLst>
              <a:ahLst/>
              <a:cxnLst>
                <a:cxn ang="0">
                  <a:pos x="T0" y="T1"/>
                </a:cxn>
                <a:cxn ang="0">
                  <a:pos x="T2" y="T3"/>
                </a:cxn>
                <a:cxn ang="0">
                  <a:pos x="T4" y="T5"/>
                </a:cxn>
                <a:cxn ang="0">
                  <a:pos x="T6" y="T7"/>
                </a:cxn>
                <a:cxn ang="0">
                  <a:pos x="T8" y="T9"/>
                </a:cxn>
              </a:cxnLst>
              <a:rect l="0" t="0" r="r" b="b"/>
              <a:pathLst>
                <a:path w="303" h="288">
                  <a:moveTo>
                    <a:pt x="150" y="0"/>
                  </a:moveTo>
                  <a:cubicBezTo>
                    <a:pt x="142" y="76"/>
                    <a:pt x="78" y="135"/>
                    <a:pt x="0" y="135"/>
                  </a:cubicBezTo>
                  <a:cubicBezTo>
                    <a:pt x="0" y="288"/>
                    <a:pt x="0" y="288"/>
                    <a:pt x="0" y="288"/>
                  </a:cubicBezTo>
                  <a:cubicBezTo>
                    <a:pt x="162" y="288"/>
                    <a:pt x="295" y="161"/>
                    <a:pt x="303" y="1"/>
                  </a:cubicBezTo>
                  <a:lnTo>
                    <a:pt x="150" y="0"/>
                  </a:lnTo>
                  <a:close/>
                </a:path>
              </a:pathLst>
            </a:custGeom>
            <a:solidFill>
              <a:schemeClr val="bg2">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182880" tIns="365760" rIns="68580" bIns="34290" numCol="1" anchor="t" anchorCtr="0" compatLnSpc="1">
              <a:prstTxWarp prst="textNoShape">
                <a:avLst/>
              </a:prstTxWarp>
            </a:bodyPr>
            <a:lstStyle/>
            <a:p>
              <a:pPr algn="ctr"/>
              <a:endParaRPr lang="en-US" sz="1300" b="1" dirty="0">
                <a:solidFill>
                  <a:schemeClr val="bg1"/>
                </a:solidFill>
                <a:latin typeface="Calibri" panose="020F0502020204030204" pitchFamily="34" charset="0"/>
              </a:endParaRPr>
            </a:p>
            <a:p>
              <a:pPr algn="ctr"/>
              <a:r>
                <a:rPr lang="en-US" sz="1300" b="1" dirty="0">
                  <a:solidFill>
                    <a:schemeClr val="bg1"/>
                  </a:solidFill>
                  <a:latin typeface="Calibri" panose="020F0502020204030204" pitchFamily="34" charset="0"/>
                </a:rPr>
                <a:t>Risk </a:t>
              </a:r>
            </a:p>
            <a:p>
              <a:pPr algn="ctr"/>
              <a:r>
                <a:rPr lang="en-US" sz="1300" b="1" dirty="0">
                  <a:solidFill>
                    <a:schemeClr val="bg1"/>
                  </a:solidFill>
                  <a:latin typeface="Calibri" panose="020F0502020204030204" pitchFamily="34" charset="0"/>
                </a:rPr>
                <a:t>Treatment</a:t>
              </a:r>
            </a:p>
          </p:txBody>
        </p:sp>
        <p:sp>
          <p:nvSpPr>
            <p:cNvPr id="94" name="Freeform 47">
              <a:extLst>
                <a:ext uri="{FF2B5EF4-FFF2-40B4-BE49-F238E27FC236}">
                  <a16:creationId xmlns:a16="http://schemas.microsoft.com/office/drawing/2014/main" id="{A5C8D3B3-D1C0-42B6-A75E-A37F04BFCCD6}"/>
                </a:ext>
              </a:extLst>
            </p:cNvPr>
            <p:cNvSpPr>
              <a:spLocks/>
            </p:cNvSpPr>
            <p:nvPr/>
          </p:nvSpPr>
          <p:spPr bwMode="auto">
            <a:xfrm>
              <a:off x="6175512" y="2402760"/>
              <a:ext cx="1572026" cy="1656474"/>
            </a:xfrm>
            <a:custGeom>
              <a:avLst/>
              <a:gdLst>
                <a:gd name="T0" fmla="*/ 0 w 288"/>
                <a:gd name="T1" fmla="*/ 153 h 303"/>
                <a:gd name="T2" fmla="*/ 135 w 288"/>
                <a:gd name="T3" fmla="*/ 303 h 303"/>
                <a:gd name="T4" fmla="*/ 288 w 288"/>
                <a:gd name="T5" fmla="*/ 303 h 303"/>
                <a:gd name="T6" fmla="*/ 1 w 288"/>
                <a:gd name="T7" fmla="*/ 0 h 303"/>
                <a:gd name="T8" fmla="*/ 0 w 288"/>
                <a:gd name="T9" fmla="*/ 153 h 303"/>
              </a:gdLst>
              <a:ahLst/>
              <a:cxnLst>
                <a:cxn ang="0">
                  <a:pos x="T0" y="T1"/>
                </a:cxn>
                <a:cxn ang="0">
                  <a:pos x="T2" y="T3"/>
                </a:cxn>
                <a:cxn ang="0">
                  <a:pos x="T4" y="T5"/>
                </a:cxn>
                <a:cxn ang="0">
                  <a:pos x="T6" y="T7"/>
                </a:cxn>
                <a:cxn ang="0">
                  <a:pos x="T8" y="T9"/>
                </a:cxn>
              </a:cxnLst>
              <a:rect l="0" t="0" r="r" b="b"/>
              <a:pathLst>
                <a:path w="288" h="303">
                  <a:moveTo>
                    <a:pt x="0" y="153"/>
                  </a:moveTo>
                  <a:cubicBezTo>
                    <a:pt x="76" y="161"/>
                    <a:pt x="135" y="226"/>
                    <a:pt x="135" y="303"/>
                  </a:cubicBezTo>
                  <a:cubicBezTo>
                    <a:pt x="288" y="303"/>
                    <a:pt x="288" y="303"/>
                    <a:pt x="288" y="303"/>
                  </a:cubicBezTo>
                  <a:cubicBezTo>
                    <a:pt x="288" y="142"/>
                    <a:pt x="161" y="9"/>
                    <a:pt x="1" y="0"/>
                  </a:cubicBezTo>
                  <a:lnTo>
                    <a:pt x="0" y="153"/>
                  </a:lnTo>
                  <a:close/>
                </a:path>
              </a:pathLst>
            </a:custGeom>
            <a:solidFill>
              <a:schemeClr val="tx2">
                <a:lumMod val="60000"/>
                <a:lumOff val="4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80" tIns="365760" rIns="68580" bIns="34290" numCol="1" anchor="t" anchorCtr="0" compatLnSpc="1">
              <a:prstTxWarp prst="textNoShape">
                <a:avLst/>
              </a:prstTxWarp>
            </a:bodyPr>
            <a:lstStyle/>
            <a:p>
              <a:pPr algn="ctr"/>
              <a:endParaRPr lang="en-US" sz="1350" b="1" dirty="0">
                <a:solidFill>
                  <a:schemeClr val="bg1"/>
                </a:solidFill>
                <a:latin typeface="Calibri" panose="020F0502020204030204" pitchFamily="34" charset="0"/>
              </a:endParaRPr>
            </a:p>
            <a:p>
              <a:pPr algn="ctr"/>
              <a:r>
                <a:rPr lang="en-US" sz="1350" b="1" dirty="0">
                  <a:solidFill>
                    <a:schemeClr val="bg1"/>
                  </a:solidFill>
                  <a:latin typeface="Calibri" panose="020F0502020204030204" pitchFamily="34" charset="0"/>
                </a:rPr>
                <a:t>Risk </a:t>
              </a:r>
            </a:p>
            <a:p>
              <a:pPr algn="ctr"/>
              <a:r>
                <a:rPr lang="en-US" sz="1350" b="1" dirty="0">
                  <a:solidFill>
                    <a:schemeClr val="bg1"/>
                  </a:solidFill>
                  <a:latin typeface="Calibri" panose="020F0502020204030204" pitchFamily="34" charset="0"/>
                </a:rPr>
                <a:t>Assessment</a:t>
              </a:r>
            </a:p>
          </p:txBody>
        </p:sp>
      </p:grpSp>
      <p:sp>
        <p:nvSpPr>
          <p:cNvPr id="95" name="Isosceles Triangle 94">
            <a:extLst>
              <a:ext uri="{FF2B5EF4-FFF2-40B4-BE49-F238E27FC236}">
                <a16:creationId xmlns:a16="http://schemas.microsoft.com/office/drawing/2014/main" id="{291C5A4B-7BAA-4592-8F8A-0F6CF82C5EC6}"/>
              </a:ext>
            </a:extLst>
          </p:cNvPr>
          <p:cNvSpPr/>
          <p:nvPr/>
        </p:nvSpPr>
        <p:spPr>
          <a:xfrm>
            <a:off x="4443294" y="3808835"/>
            <a:ext cx="822334" cy="99051"/>
          </a:xfrm>
          <a:prstGeom prst="triangle">
            <a:avLst/>
          </a:prstGeom>
          <a:solidFill>
            <a:schemeClr val="tx2">
              <a:lumMod val="75000"/>
            </a:schemeClr>
          </a:solidFill>
          <a:ln>
            <a:noFill/>
          </a:ln>
        </p:spPr>
        <p:txBody>
          <a:bodyPr vert="horz" wrap="square" lIns="68580" tIns="365760" rIns="182880" bIns="34290" numCol="1" anchor="t" anchorCtr="0" compatLnSpc="1">
            <a:prstTxWarp prst="textNoShape">
              <a:avLst/>
            </a:prstTxWarp>
          </a:bodyPr>
          <a:lstStyle/>
          <a:p>
            <a:pPr algn="ctr"/>
            <a:endParaRPr lang="en-US" sz="1350" b="1">
              <a:solidFill>
                <a:schemeClr val="bg1"/>
              </a:solidFill>
              <a:latin typeface="Calibri" panose="020F0502020204030204" pitchFamily="34" charset="0"/>
            </a:endParaRPr>
          </a:p>
        </p:txBody>
      </p:sp>
      <p:sp>
        <p:nvSpPr>
          <p:cNvPr id="96" name="Isosceles Triangle 95">
            <a:extLst>
              <a:ext uri="{FF2B5EF4-FFF2-40B4-BE49-F238E27FC236}">
                <a16:creationId xmlns:a16="http://schemas.microsoft.com/office/drawing/2014/main" id="{2318AC2F-607C-4956-A963-CB1EC34DE7A0}"/>
              </a:ext>
            </a:extLst>
          </p:cNvPr>
          <p:cNvSpPr/>
          <p:nvPr/>
        </p:nvSpPr>
        <p:spPr>
          <a:xfrm flipV="1">
            <a:off x="6886840" y="3899764"/>
            <a:ext cx="881653" cy="100198"/>
          </a:xfrm>
          <a:prstGeom prst="triangle">
            <a:avLst/>
          </a:prstGeom>
          <a:solidFill>
            <a:schemeClr val="tx2">
              <a:lumMod val="60000"/>
              <a:lumOff val="40000"/>
            </a:schemeClr>
          </a:solidFill>
          <a:ln>
            <a:noFill/>
          </a:ln>
        </p:spPr>
        <p:txBody>
          <a:bodyPr vert="horz" wrap="square" lIns="68580" tIns="365760" rIns="68580" bIns="34290" numCol="1" anchor="t" anchorCtr="0" compatLnSpc="1">
            <a:prstTxWarp prst="textNoShape">
              <a:avLst/>
            </a:prstTxWarp>
          </a:bodyPr>
          <a:lstStyle/>
          <a:p>
            <a:pPr algn="ctr"/>
            <a:endParaRPr lang="en-US" sz="1350" b="1">
              <a:solidFill>
                <a:schemeClr val="bg1"/>
              </a:solidFill>
              <a:latin typeface="Calibri" panose="020F0502020204030204" pitchFamily="34" charset="0"/>
            </a:endParaRPr>
          </a:p>
        </p:txBody>
      </p:sp>
      <p:sp>
        <p:nvSpPr>
          <p:cNvPr id="97" name="Isosceles Triangle 96">
            <a:extLst>
              <a:ext uri="{FF2B5EF4-FFF2-40B4-BE49-F238E27FC236}">
                <a16:creationId xmlns:a16="http://schemas.microsoft.com/office/drawing/2014/main" id="{BC2D6B71-37A0-4C6D-AA9C-9C57C8850FAD}"/>
              </a:ext>
            </a:extLst>
          </p:cNvPr>
          <p:cNvSpPr/>
          <p:nvPr/>
        </p:nvSpPr>
        <p:spPr>
          <a:xfrm rot="16200000">
            <a:off x="5612632" y="5102036"/>
            <a:ext cx="864281" cy="92531"/>
          </a:xfrm>
          <a:prstGeom prst="triangle">
            <a:avLst/>
          </a:prstGeom>
          <a:solidFill>
            <a:schemeClr val="bg2">
              <a:lumMod val="50000"/>
            </a:schemeClr>
          </a:solidFill>
          <a:ln>
            <a:noFill/>
          </a:ln>
        </p:spPr>
        <p:txBody>
          <a:bodyPr vert="horz" wrap="square" lIns="182880" tIns="365760" rIns="68580" bIns="34290" numCol="1" anchor="t" anchorCtr="0" compatLnSpc="1">
            <a:prstTxWarp prst="textNoShape">
              <a:avLst/>
            </a:prstTxWarp>
          </a:bodyPr>
          <a:lstStyle/>
          <a:p>
            <a:pPr algn="ctr"/>
            <a:endParaRPr lang="en-US" sz="1350" b="1">
              <a:solidFill>
                <a:schemeClr val="bg1"/>
              </a:solidFill>
              <a:latin typeface="Calibri" panose="020F0502020204030204" pitchFamily="34" charset="0"/>
            </a:endParaRPr>
          </a:p>
        </p:txBody>
      </p:sp>
      <p:sp>
        <p:nvSpPr>
          <p:cNvPr id="98" name="Isosceles Triangle 97">
            <a:extLst>
              <a:ext uri="{FF2B5EF4-FFF2-40B4-BE49-F238E27FC236}">
                <a16:creationId xmlns:a16="http://schemas.microsoft.com/office/drawing/2014/main" id="{31ADE24A-8C75-4581-8082-024A6B847824}"/>
              </a:ext>
            </a:extLst>
          </p:cNvPr>
          <p:cNvSpPr/>
          <p:nvPr/>
        </p:nvSpPr>
        <p:spPr>
          <a:xfrm rot="5400000">
            <a:off x="5690523" y="2622751"/>
            <a:ext cx="881653" cy="87066"/>
          </a:xfrm>
          <a:prstGeom prst="triangle">
            <a:avLst/>
          </a:prstGeom>
          <a:solidFill>
            <a:schemeClr val="tx2">
              <a:lumMod val="40000"/>
              <a:lumOff val="60000"/>
            </a:schemeClr>
          </a:solidFill>
          <a:ln>
            <a:noFill/>
          </a:ln>
        </p:spPr>
        <p:txBody>
          <a:bodyPr vert="horz" wrap="square" lIns="68580" tIns="365760" rIns="68580" bIns="34290" numCol="1" anchor="t" anchorCtr="0" compatLnSpc="1">
            <a:prstTxWarp prst="textNoShape">
              <a:avLst/>
            </a:prstTxWarp>
          </a:bodyPr>
          <a:lstStyle/>
          <a:p>
            <a:pPr algn="ctr"/>
            <a:endParaRPr lang="en-US" sz="1350" b="1" dirty="0">
              <a:solidFill>
                <a:schemeClr val="bg1"/>
              </a:solidFill>
              <a:latin typeface="Calibri" panose="020F0502020204030204" pitchFamily="34" charset="0"/>
            </a:endParaRPr>
          </a:p>
        </p:txBody>
      </p:sp>
      <p:sp>
        <p:nvSpPr>
          <p:cNvPr id="90" name="Oval 89">
            <a:extLst>
              <a:ext uri="{FF2B5EF4-FFF2-40B4-BE49-F238E27FC236}">
                <a16:creationId xmlns:a16="http://schemas.microsoft.com/office/drawing/2014/main" id="{C97DAFF6-63D2-4274-8237-BD16F55EA464}"/>
              </a:ext>
            </a:extLst>
          </p:cNvPr>
          <p:cNvSpPr/>
          <p:nvPr/>
        </p:nvSpPr>
        <p:spPr>
          <a:xfrm>
            <a:off x="5270269" y="3071678"/>
            <a:ext cx="1662545" cy="16625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 name="Group 19">
            <a:extLst>
              <a:ext uri="{FF2B5EF4-FFF2-40B4-BE49-F238E27FC236}">
                <a16:creationId xmlns:a16="http://schemas.microsoft.com/office/drawing/2014/main" id="{3913D790-E63B-4513-824C-476F98AF945A}"/>
              </a:ext>
            </a:extLst>
          </p:cNvPr>
          <p:cNvGrpSpPr/>
          <p:nvPr/>
        </p:nvGrpSpPr>
        <p:grpSpPr>
          <a:xfrm>
            <a:off x="8287604" y="4460815"/>
            <a:ext cx="1008796" cy="1101785"/>
            <a:chOff x="10210800" y="4474579"/>
            <a:chExt cx="1008796" cy="1101785"/>
          </a:xfrm>
        </p:grpSpPr>
        <p:sp>
          <p:nvSpPr>
            <p:cNvPr id="83" name="Text Placeholder 7">
              <a:extLst>
                <a:ext uri="{FF2B5EF4-FFF2-40B4-BE49-F238E27FC236}">
                  <a16:creationId xmlns:a16="http://schemas.microsoft.com/office/drawing/2014/main" id="{788AA4D6-AFE5-43B0-95FE-9DE2D3CBD2CB}"/>
                </a:ext>
              </a:extLst>
            </p:cNvPr>
            <p:cNvSpPr txBox="1">
              <a:spLocks/>
            </p:cNvSpPr>
            <p:nvPr/>
          </p:nvSpPr>
          <p:spPr>
            <a:xfrm>
              <a:off x="10268804" y="5214737"/>
              <a:ext cx="950792" cy="215444"/>
            </a:xfrm>
            <a:prstGeom prst="rect">
              <a:avLst/>
            </a:prstGeom>
            <a:ln>
              <a:noFill/>
            </a:ln>
          </p:spPr>
          <p:txBody>
            <a:bodyPr vert="horz" wrap="squar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700" i="1" dirty="0">
                  <a:latin typeface="Calibri" panose="020F0502020204030204" pitchFamily="34" charset="0"/>
                </a:rPr>
                <a:t>Statement of Applicability </a:t>
              </a:r>
            </a:p>
          </p:txBody>
        </p:sp>
        <p:grpSp>
          <p:nvGrpSpPr>
            <p:cNvPr id="13" name="Group 12">
              <a:extLst>
                <a:ext uri="{FF2B5EF4-FFF2-40B4-BE49-F238E27FC236}">
                  <a16:creationId xmlns:a16="http://schemas.microsoft.com/office/drawing/2014/main" id="{4CBEBD2E-93FC-4728-BC17-6D0ECA129168}"/>
                </a:ext>
              </a:extLst>
            </p:cNvPr>
            <p:cNvGrpSpPr/>
            <p:nvPr/>
          </p:nvGrpSpPr>
          <p:grpSpPr>
            <a:xfrm>
              <a:off x="10210800" y="4474579"/>
              <a:ext cx="969818" cy="1101785"/>
              <a:chOff x="10187848" y="4571889"/>
              <a:chExt cx="1066800" cy="1211964"/>
            </a:xfrm>
          </p:grpSpPr>
          <p:sp>
            <p:nvSpPr>
              <p:cNvPr id="82" name="Rectangle 81">
                <a:extLst>
                  <a:ext uri="{FF2B5EF4-FFF2-40B4-BE49-F238E27FC236}">
                    <a16:creationId xmlns:a16="http://schemas.microsoft.com/office/drawing/2014/main" id="{D46D395F-43AA-4A40-839A-F752777A5BBC}"/>
                  </a:ext>
                </a:extLst>
              </p:cNvPr>
              <p:cNvSpPr/>
              <p:nvPr/>
            </p:nvSpPr>
            <p:spPr>
              <a:xfrm>
                <a:off x="10187848" y="4571889"/>
                <a:ext cx="1066800" cy="1211964"/>
              </a:xfrm>
              <a:prstGeom prst="rect">
                <a:avLst/>
              </a:prstGeom>
              <a:solidFill>
                <a:schemeClr val="bg1"/>
              </a:solidFill>
              <a:ln w="12700">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81" name="Picture 6" descr="Energy sector logo">
                <a:extLst>
                  <a:ext uri="{FF2B5EF4-FFF2-40B4-BE49-F238E27FC236}">
                    <a16:creationId xmlns:a16="http://schemas.microsoft.com/office/drawing/2014/main" id="{4A3A612A-9FA2-47A1-AC5A-A15CA0C6324F}"/>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462750" y="4671338"/>
                <a:ext cx="516996" cy="632966"/>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 Placeholder 54">
              <a:extLst>
                <a:ext uri="{FF2B5EF4-FFF2-40B4-BE49-F238E27FC236}">
                  <a16:creationId xmlns:a16="http://schemas.microsoft.com/office/drawing/2014/main" id="{8CED64B0-E1AA-488D-87FC-60F0CD1DF9F8}"/>
                </a:ext>
              </a:extLst>
            </p:cNvPr>
            <p:cNvSpPr txBox="1">
              <a:spLocks/>
            </p:cNvSpPr>
            <p:nvPr/>
          </p:nvSpPr>
          <p:spPr>
            <a:xfrm>
              <a:off x="10443929" y="5257800"/>
              <a:ext cx="554639" cy="184666"/>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00" dirty="0"/>
                <a:t>CSMS Statement </a:t>
              </a:r>
            </a:p>
            <a:p>
              <a:r>
                <a:rPr lang="en-US" sz="600" dirty="0"/>
                <a:t>of Applicability</a:t>
              </a:r>
            </a:p>
          </p:txBody>
        </p:sp>
      </p:grpSp>
      <p:sp>
        <p:nvSpPr>
          <p:cNvPr id="85" name="Text Placeholder 54">
            <a:extLst>
              <a:ext uri="{FF2B5EF4-FFF2-40B4-BE49-F238E27FC236}">
                <a16:creationId xmlns:a16="http://schemas.microsoft.com/office/drawing/2014/main" id="{09318EF5-C28F-4242-B127-CE458B997DEF}"/>
              </a:ext>
            </a:extLst>
          </p:cNvPr>
          <p:cNvSpPr txBox="1">
            <a:spLocks/>
          </p:cNvSpPr>
          <p:nvPr/>
        </p:nvSpPr>
        <p:spPr>
          <a:xfrm>
            <a:off x="1241796" y="2133600"/>
            <a:ext cx="966547" cy="369332"/>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CSMS Controls </a:t>
            </a:r>
          </a:p>
          <a:p>
            <a:r>
              <a:rPr lang="en-US" sz="1200" dirty="0"/>
              <a:t>Framework</a:t>
            </a:r>
          </a:p>
        </p:txBody>
      </p:sp>
      <p:sp>
        <p:nvSpPr>
          <p:cNvPr id="140" name="Text Placeholder 54">
            <a:extLst>
              <a:ext uri="{FF2B5EF4-FFF2-40B4-BE49-F238E27FC236}">
                <a16:creationId xmlns:a16="http://schemas.microsoft.com/office/drawing/2014/main" id="{4571838A-44E3-4DD7-8753-55B4F1217F35}"/>
              </a:ext>
            </a:extLst>
          </p:cNvPr>
          <p:cNvSpPr txBox="1">
            <a:spLocks/>
          </p:cNvSpPr>
          <p:nvPr/>
        </p:nvSpPr>
        <p:spPr>
          <a:xfrm>
            <a:off x="5311016" y="3746956"/>
            <a:ext cx="1569982"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CSMS Core Processes</a:t>
            </a:r>
          </a:p>
        </p:txBody>
      </p:sp>
      <p:pic>
        <p:nvPicPr>
          <p:cNvPr id="3" name="Picture 2">
            <a:extLst>
              <a:ext uri="{FF2B5EF4-FFF2-40B4-BE49-F238E27FC236}">
                <a16:creationId xmlns:a16="http://schemas.microsoft.com/office/drawing/2014/main" id="{66E658CB-D862-4B5C-A04F-5D2DA1A2E01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2743200" y="2544797"/>
            <a:ext cx="1614600" cy="1001622"/>
          </a:xfrm>
          <a:prstGeom prst="rect">
            <a:avLst/>
          </a:prstGeom>
          <a:ln>
            <a:solidFill>
              <a:schemeClr val="bg1"/>
            </a:solidFill>
          </a:ln>
          <a:effectLst>
            <a:outerShdw blurRad="63500" sx="102000" sy="102000" algn="ctr" rotWithShape="0">
              <a:prstClr val="black">
                <a:alpha val="40000"/>
              </a:prstClr>
            </a:outerShdw>
          </a:effectLst>
        </p:spPr>
      </p:pic>
      <p:pic>
        <p:nvPicPr>
          <p:cNvPr id="60" name="Picture 59">
            <a:extLst>
              <a:ext uri="{FF2B5EF4-FFF2-40B4-BE49-F238E27FC236}">
                <a16:creationId xmlns:a16="http://schemas.microsoft.com/office/drawing/2014/main" id="{D4917EE4-7DF0-4F20-B5FE-15DA5654A89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798307" y="2551877"/>
            <a:ext cx="1627454" cy="994542"/>
          </a:xfrm>
          <a:prstGeom prst="rect">
            <a:avLst/>
          </a:prstGeom>
          <a:ln>
            <a:solidFill>
              <a:schemeClr val="bg1"/>
            </a:solidFill>
          </a:ln>
          <a:effectLst>
            <a:outerShdw blurRad="63500" sx="102000" sy="102000" algn="ctr" rotWithShape="0">
              <a:prstClr val="black">
                <a:alpha val="40000"/>
              </a:prstClr>
            </a:outerShdw>
          </a:effectLst>
        </p:spPr>
      </p:pic>
      <p:sp>
        <p:nvSpPr>
          <p:cNvPr id="66" name="Text Placeholder 54">
            <a:extLst>
              <a:ext uri="{FF2B5EF4-FFF2-40B4-BE49-F238E27FC236}">
                <a16:creationId xmlns:a16="http://schemas.microsoft.com/office/drawing/2014/main" id="{F48E1F8C-3E72-46F3-BB5B-4205BA5E2337}"/>
              </a:ext>
            </a:extLst>
          </p:cNvPr>
          <p:cNvSpPr txBox="1">
            <a:spLocks/>
          </p:cNvSpPr>
          <p:nvPr/>
        </p:nvSpPr>
        <p:spPr>
          <a:xfrm>
            <a:off x="10023351" y="2133600"/>
            <a:ext cx="844847" cy="184666"/>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Inherent Risk</a:t>
            </a:r>
          </a:p>
        </p:txBody>
      </p:sp>
      <p:pic>
        <p:nvPicPr>
          <p:cNvPr id="15" name="Picture 14">
            <a:extLst>
              <a:ext uri="{FF2B5EF4-FFF2-40B4-BE49-F238E27FC236}">
                <a16:creationId xmlns:a16="http://schemas.microsoft.com/office/drawing/2014/main" id="{02A8BB95-C205-4BA2-8FFE-9F19A0D20476}"/>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9670258" y="2543989"/>
            <a:ext cx="1587235" cy="1002430"/>
          </a:xfrm>
          <a:prstGeom prst="rect">
            <a:avLst/>
          </a:prstGeom>
          <a:ln>
            <a:solidFill>
              <a:schemeClr val="bg1"/>
            </a:solidFill>
          </a:ln>
          <a:effectLst>
            <a:outerShdw blurRad="63500" sx="102000" sy="102000" algn="ctr" rotWithShape="0">
              <a:prstClr val="black">
                <a:alpha val="40000"/>
              </a:prstClr>
            </a:outerShdw>
          </a:effectLst>
        </p:spPr>
      </p:pic>
      <p:pic>
        <p:nvPicPr>
          <p:cNvPr id="72" name="Picture 71">
            <a:extLst>
              <a:ext uri="{FF2B5EF4-FFF2-40B4-BE49-F238E27FC236}">
                <a16:creationId xmlns:a16="http://schemas.microsoft.com/office/drawing/2014/main" id="{E5222E3C-A1DC-404A-97A4-DA9419CE3AC1}"/>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677861" y="4518158"/>
            <a:ext cx="1572027" cy="994542"/>
          </a:xfrm>
          <a:prstGeom prst="rect">
            <a:avLst/>
          </a:prstGeom>
          <a:ln>
            <a:solidFill>
              <a:schemeClr val="bg1"/>
            </a:solidFill>
          </a:ln>
          <a:effectLst>
            <a:outerShdw blurRad="63500" sx="102000" sy="102000" algn="ctr" rotWithShape="0">
              <a:prstClr val="black">
                <a:alpha val="40000"/>
              </a:prstClr>
            </a:outerShdw>
          </a:effectLst>
        </p:spPr>
      </p:pic>
      <p:grpSp>
        <p:nvGrpSpPr>
          <p:cNvPr id="6" name="Group 5">
            <a:extLst>
              <a:ext uri="{FF2B5EF4-FFF2-40B4-BE49-F238E27FC236}">
                <a16:creationId xmlns:a16="http://schemas.microsoft.com/office/drawing/2014/main" id="{9515B905-28A4-4B25-9E5E-E19DAA33807E}"/>
              </a:ext>
            </a:extLst>
          </p:cNvPr>
          <p:cNvGrpSpPr/>
          <p:nvPr/>
        </p:nvGrpSpPr>
        <p:grpSpPr>
          <a:xfrm>
            <a:off x="613621" y="68528"/>
            <a:ext cx="782071" cy="229014"/>
            <a:chOff x="613621" y="44482"/>
            <a:chExt cx="782071" cy="277106"/>
          </a:xfrm>
        </p:grpSpPr>
        <p:sp>
          <p:nvSpPr>
            <p:cNvPr id="53" name="Rectangle 52">
              <a:extLst>
                <a:ext uri="{FF2B5EF4-FFF2-40B4-BE49-F238E27FC236}">
                  <a16:creationId xmlns:a16="http://schemas.microsoft.com/office/drawing/2014/main" id="{231781AA-0F34-4086-9994-8AE8B0118FFD}"/>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9FC484C3-9A7B-4A9C-BD93-E141BC262889}"/>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7" name="Rectangle 56">
              <a:extLst>
                <a:ext uri="{FF2B5EF4-FFF2-40B4-BE49-F238E27FC236}">
                  <a16:creationId xmlns:a16="http://schemas.microsoft.com/office/drawing/2014/main" id="{31D70D95-5A95-44B8-B365-9B941CBC7C99}"/>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8" name="Rectangle 57">
              <a:extLst>
                <a:ext uri="{FF2B5EF4-FFF2-40B4-BE49-F238E27FC236}">
                  <a16:creationId xmlns:a16="http://schemas.microsoft.com/office/drawing/2014/main" id="{2F83AB48-1412-44DE-A358-53CCFF15CBE3}"/>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964079F4-4C8F-4FDA-ADC7-8F8EF7C758AB}"/>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1" name="Rectangle 60">
              <a:extLst>
                <a:ext uri="{FF2B5EF4-FFF2-40B4-BE49-F238E27FC236}">
                  <a16:creationId xmlns:a16="http://schemas.microsoft.com/office/drawing/2014/main" id="{6FDEA831-1D4D-42CC-B38D-46D02D6DE7F6}"/>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2" name="Rectangle 61">
              <a:extLst>
                <a:ext uri="{FF2B5EF4-FFF2-40B4-BE49-F238E27FC236}">
                  <a16:creationId xmlns:a16="http://schemas.microsoft.com/office/drawing/2014/main" id="{285061B2-29B2-4C45-A4EF-4290930F9260}"/>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3" name="Rectangle 62">
              <a:extLst>
                <a:ext uri="{FF2B5EF4-FFF2-40B4-BE49-F238E27FC236}">
                  <a16:creationId xmlns:a16="http://schemas.microsoft.com/office/drawing/2014/main" id="{D42ADC09-9B07-48EF-94A8-F7A3DDFE217E}"/>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4" name="Rectangle 63">
              <a:extLst>
                <a:ext uri="{FF2B5EF4-FFF2-40B4-BE49-F238E27FC236}">
                  <a16:creationId xmlns:a16="http://schemas.microsoft.com/office/drawing/2014/main" id="{0ED01921-BA1A-40A0-ADCC-CB577EA2D7E1}"/>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5" name="Rectangle 64">
              <a:extLst>
                <a:ext uri="{FF2B5EF4-FFF2-40B4-BE49-F238E27FC236}">
                  <a16:creationId xmlns:a16="http://schemas.microsoft.com/office/drawing/2014/main" id="{4345B119-F5ED-4DE1-9675-13F3FD421AA6}"/>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67" name="Rectangle 66">
              <a:extLst>
                <a:ext uri="{FF2B5EF4-FFF2-40B4-BE49-F238E27FC236}">
                  <a16:creationId xmlns:a16="http://schemas.microsoft.com/office/drawing/2014/main" id="{7715035E-7E25-4A64-AC13-3F33A4329E78}"/>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8" name="Rectangle 67">
              <a:extLst>
                <a:ext uri="{FF2B5EF4-FFF2-40B4-BE49-F238E27FC236}">
                  <a16:creationId xmlns:a16="http://schemas.microsoft.com/office/drawing/2014/main" id="{F29FB5CD-634A-49D1-A8AC-BA574723A1D1}"/>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0" name="Rectangle 69">
              <a:extLst>
                <a:ext uri="{FF2B5EF4-FFF2-40B4-BE49-F238E27FC236}">
                  <a16:creationId xmlns:a16="http://schemas.microsoft.com/office/drawing/2014/main" id="{C1343E4E-46A4-457E-B853-2C03B59E84E0}"/>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3" name="Rectangle 72">
              <a:extLst>
                <a:ext uri="{FF2B5EF4-FFF2-40B4-BE49-F238E27FC236}">
                  <a16:creationId xmlns:a16="http://schemas.microsoft.com/office/drawing/2014/main" id="{CC43E786-2E9A-4A2D-89FF-C6435680E833}"/>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74" name="Rectangle 73">
            <a:extLst>
              <a:ext uri="{FF2B5EF4-FFF2-40B4-BE49-F238E27FC236}">
                <a16:creationId xmlns:a16="http://schemas.microsoft.com/office/drawing/2014/main" id="{95DE3E20-1BB9-42E3-A126-7E92FB464365}"/>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42828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9C39E60-BD83-4FB1-BD0F-031BF2C0E2CE}"/>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89C39E60-BD83-4FB1-BD0F-031BF2C0E2CE}"/>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C1BDB73-E0E2-4CD1-8CE1-8F61C233B138}"/>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panose="02000303000000000000" pitchFamily="2" charset="0"/>
              <a:ea typeface="+mn-ea"/>
              <a:cs typeface="+mn-cs"/>
              <a:sym typeface="Oswald" panose="02000303000000000000" pitchFamily="2" charset="0"/>
            </a:endParaRPr>
          </a:p>
        </p:txBody>
      </p:sp>
      <p:sp>
        <p:nvSpPr>
          <p:cNvPr id="2" name="Title 1">
            <a:extLst>
              <a:ext uri="{FF2B5EF4-FFF2-40B4-BE49-F238E27FC236}">
                <a16:creationId xmlns:a16="http://schemas.microsoft.com/office/drawing/2014/main" id="{DB98F454-7FD1-4769-81F8-7D6511D0AE4D}"/>
              </a:ext>
            </a:extLst>
          </p:cNvPr>
          <p:cNvSpPr>
            <a:spLocks noGrp="1"/>
          </p:cNvSpPr>
          <p:nvPr>
            <p:ph type="title"/>
          </p:nvPr>
        </p:nvSpPr>
        <p:spPr/>
        <p:txBody>
          <a:bodyPr vert="horz"/>
          <a:lstStyle/>
          <a:p>
            <a:pPr>
              <a:spcAft>
                <a:spcPts val="300"/>
              </a:spcAft>
              <a:defRPr/>
            </a:pPr>
            <a:r>
              <a:rPr lang="en-US" dirty="0">
                <a:solidFill>
                  <a:srgbClr val="000000"/>
                </a:solidFill>
              </a:rPr>
              <a:t>The Risk Planning process will be an annual exercise aiming to define the scope of risk to be managed and conduct proper cybersecurity management</a:t>
            </a:r>
          </a:p>
        </p:txBody>
      </p:sp>
      <p:sp>
        <p:nvSpPr>
          <p:cNvPr id="24" name="Text Placeholder 23">
            <a:extLst>
              <a:ext uri="{FF2B5EF4-FFF2-40B4-BE49-F238E27FC236}">
                <a16:creationId xmlns:a16="http://schemas.microsoft.com/office/drawing/2014/main" id="{309A2B5B-0095-5445-B027-B224B1CFED20}"/>
              </a:ext>
            </a:extLst>
          </p:cNvPr>
          <p:cNvSpPr>
            <a:spLocks noGrp="1"/>
          </p:cNvSpPr>
          <p:nvPr>
            <p:ph type="body" sz="quarter" idx="11"/>
          </p:nvPr>
        </p:nvSpPr>
        <p:spPr>
          <a:xfrm>
            <a:off x="5541363" y="1112624"/>
            <a:ext cx="1109279" cy="215444"/>
          </a:xfrm>
        </p:spPr>
        <p:txBody>
          <a:bodyPr/>
          <a:lstStyle/>
          <a:p>
            <a:r>
              <a:rPr lang="en-US" dirty="0"/>
              <a:t>CSMS Planning</a:t>
            </a:r>
          </a:p>
        </p:txBody>
      </p:sp>
      <p:sp>
        <p:nvSpPr>
          <p:cNvPr id="30" name="Arrow: Striped Right 29">
            <a:extLst>
              <a:ext uri="{FF2B5EF4-FFF2-40B4-BE49-F238E27FC236}">
                <a16:creationId xmlns:a16="http://schemas.microsoft.com/office/drawing/2014/main" id="{0B668334-039C-47C8-8267-9533C9A96E28}"/>
              </a:ext>
            </a:extLst>
          </p:cNvPr>
          <p:cNvSpPr/>
          <p:nvPr/>
        </p:nvSpPr>
        <p:spPr>
          <a:xfrm>
            <a:off x="2944283" y="3372973"/>
            <a:ext cx="6020095" cy="945042"/>
          </a:xfrm>
          <a:prstGeom prst="stripedRightArrow">
            <a:avLst>
              <a:gd name="adj1" fmla="val 50000"/>
              <a:gd name="adj2" fmla="val 32395"/>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114386C0-0913-486C-B406-6A5CCB9EA21E}"/>
              </a:ext>
            </a:extLst>
          </p:cNvPr>
          <p:cNvSpPr/>
          <p:nvPr/>
        </p:nvSpPr>
        <p:spPr bwMode="auto">
          <a:xfrm>
            <a:off x="3482814" y="2332675"/>
            <a:ext cx="4943033" cy="3062984"/>
          </a:xfrm>
          <a:prstGeom prst="roundRect">
            <a:avLst>
              <a:gd name="adj" fmla="val 4857"/>
            </a:avLst>
          </a:prstGeom>
          <a:solidFill>
            <a:srgbClr val="DAE3F3"/>
          </a:solidFill>
          <a:ln>
            <a:no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FF2DEE1B-06B7-49DF-AD3A-585D87FBA3B2}"/>
              </a:ext>
            </a:extLst>
          </p:cNvPr>
          <p:cNvSpPr/>
          <p:nvPr/>
        </p:nvSpPr>
        <p:spPr bwMode="auto">
          <a:xfrm>
            <a:off x="4337037" y="2099321"/>
            <a:ext cx="3234585" cy="204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Key Activities</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E45E665-A447-426A-A0F3-5D426E5029B4}"/>
              </a:ext>
            </a:extLst>
          </p:cNvPr>
          <p:cNvGrpSpPr/>
          <p:nvPr/>
        </p:nvGrpSpPr>
        <p:grpSpPr>
          <a:xfrm>
            <a:off x="1073384" y="1461054"/>
            <a:ext cx="10106896" cy="626289"/>
            <a:chOff x="1073384" y="1515484"/>
            <a:chExt cx="10106896" cy="626289"/>
          </a:xfrm>
        </p:grpSpPr>
        <p:sp>
          <p:nvSpPr>
            <p:cNvPr id="75" name="Rectangle: Diagonal Corners Rounded 74">
              <a:extLst>
                <a:ext uri="{FF2B5EF4-FFF2-40B4-BE49-F238E27FC236}">
                  <a16:creationId xmlns:a16="http://schemas.microsoft.com/office/drawing/2014/main" id="{FC2C562F-6868-4D8D-A3AA-6BAEA191B88D}"/>
                </a:ext>
              </a:extLst>
            </p:cNvPr>
            <p:cNvSpPr/>
            <p:nvPr/>
          </p:nvSpPr>
          <p:spPr bwMode="auto">
            <a:xfrm>
              <a:off x="1301750" y="1547112"/>
              <a:ext cx="9878530" cy="524263"/>
            </a:xfrm>
            <a:prstGeom prst="round2DiagRect">
              <a:avLst>
                <a:gd name="adj1" fmla="val 47538"/>
                <a:gd name="adj2" fmla="val 0"/>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r>
                <a:rPr lang="en-US" sz="1200" dirty="0">
                  <a:solidFill>
                    <a:schemeClr val="tx1"/>
                  </a:solidFill>
                </a:rPr>
                <a:t>To establish the </a:t>
              </a:r>
              <a:r>
                <a:rPr lang="en-US" sz="1200" b="1" dirty="0">
                  <a:solidFill>
                    <a:schemeClr val="tx1"/>
                  </a:solidFill>
                </a:rPr>
                <a:t>scope of cybersecurity risk management activities </a:t>
              </a:r>
              <a:r>
                <a:rPr lang="en-US" sz="1200" dirty="0">
                  <a:solidFill>
                    <a:schemeClr val="tx1"/>
                  </a:solidFill>
                </a:rPr>
                <a:t>for CLIENT. Scope is defined in terms of </a:t>
              </a:r>
              <a:r>
                <a:rPr lang="en-US" sz="1200" b="1" dirty="0">
                  <a:solidFill>
                    <a:schemeClr val="tx1"/>
                  </a:solidFill>
                </a:rPr>
                <a:t>assets associated to core and enabling/advisory business processes</a:t>
              </a:r>
              <a:r>
                <a:rPr lang="en-US" sz="1200" dirty="0">
                  <a:solidFill>
                    <a:schemeClr val="tx1"/>
                  </a:solidFill>
                </a:rPr>
                <a:t>, by reviewing/analyzing applicable regulatory requirements, input from key management stakeholders, security audits and incident reports, asset registers, etc.</a:t>
              </a:r>
              <a:endParaRPr lang="en-US" sz="1200" b="1" dirty="0">
                <a:solidFill>
                  <a:schemeClr val="tx1"/>
                </a:solidFill>
              </a:endParaRPr>
            </a:p>
          </p:txBody>
        </p:sp>
        <p:sp>
          <p:nvSpPr>
            <p:cNvPr id="76" name="Rectangle 75">
              <a:extLst>
                <a:ext uri="{FF2B5EF4-FFF2-40B4-BE49-F238E27FC236}">
                  <a16:creationId xmlns:a16="http://schemas.microsoft.com/office/drawing/2014/main" id="{8E44E064-97D6-4425-8883-D937BF93EDF5}"/>
                </a:ext>
              </a:extLst>
            </p:cNvPr>
            <p:cNvSpPr/>
            <p:nvPr/>
          </p:nvSpPr>
          <p:spPr bwMode="auto">
            <a:xfrm>
              <a:off x="1079805" y="1515484"/>
              <a:ext cx="765681" cy="566777"/>
            </a:xfrm>
            <a:prstGeom prst="rect">
              <a:avLst/>
            </a:prstGeom>
            <a:solidFill>
              <a:srgbClr val="465E7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Objective</a:t>
              </a:r>
            </a:p>
          </p:txBody>
        </p:sp>
        <p:sp>
          <p:nvSpPr>
            <p:cNvPr id="77" name="Right Triangle 76">
              <a:extLst>
                <a:ext uri="{FF2B5EF4-FFF2-40B4-BE49-F238E27FC236}">
                  <a16:creationId xmlns:a16="http://schemas.microsoft.com/office/drawing/2014/main" id="{48DB85E8-1FD7-40AB-A490-4AA23DE95818}"/>
                </a:ext>
              </a:extLst>
            </p:cNvPr>
            <p:cNvSpPr/>
            <p:nvPr/>
          </p:nvSpPr>
          <p:spPr bwMode="auto">
            <a:xfrm rot="10800000">
              <a:off x="1073384" y="2085102"/>
              <a:ext cx="157312" cy="56671"/>
            </a:xfrm>
            <a:prstGeom prst="rtTriangle">
              <a:avLst/>
            </a:prstGeom>
            <a:solidFill>
              <a:srgbClr val="465E7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80" name="Rectangle: Rounded Corners 79">
            <a:extLst>
              <a:ext uri="{FF2B5EF4-FFF2-40B4-BE49-F238E27FC236}">
                <a16:creationId xmlns:a16="http://schemas.microsoft.com/office/drawing/2014/main" id="{A1050A17-8265-4A57-AD87-47E57923EACC}"/>
              </a:ext>
            </a:extLst>
          </p:cNvPr>
          <p:cNvSpPr/>
          <p:nvPr/>
        </p:nvSpPr>
        <p:spPr>
          <a:xfrm>
            <a:off x="811924" y="2332676"/>
            <a:ext cx="2011762" cy="3064270"/>
          </a:xfrm>
          <a:prstGeom prst="roundRect">
            <a:avLst>
              <a:gd name="adj" fmla="val 123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C56F9577-3D89-4911-B39B-C9E97196C73B}"/>
              </a:ext>
            </a:extLst>
          </p:cNvPr>
          <p:cNvSpPr/>
          <p:nvPr/>
        </p:nvSpPr>
        <p:spPr bwMode="auto">
          <a:xfrm>
            <a:off x="963377" y="2099322"/>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Inputs</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 name="Rectangle: Rounded Corners 89">
            <a:extLst>
              <a:ext uri="{FF2B5EF4-FFF2-40B4-BE49-F238E27FC236}">
                <a16:creationId xmlns:a16="http://schemas.microsoft.com/office/drawing/2014/main" id="{B8FBF74A-DCAE-44FA-83A5-1EA9F8A8FCAD}"/>
              </a:ext>
            </a:extLst>
          </p:cNvPr>
          <p:cNvSpPr/>
          <p:nvPr/>
        </p:nvSpPr>
        <p:spPr>
          <a:xfrm>
            <a:off x="9149497" y="2332676"/>
            <a:ext cx="2011762" cy="3064270"/>
          </a:xfrm>
          <a:prstGeom prst="roundRect">
            <a:avLst>
              <a:gd name="adj" fmla="val 123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0E30B40A-A8BA-4EED-A7AD-016C0E1729E2}"/>
              </a:ext>
            </a:extLst>
          </p:cNvPr>
          <p:cNvSpPr/>
          <p:nvPr/>
        </p:nvSpPr>
        <p:spPr bwMode="auto">
          <a:xfrm>
            <a:off x="9300950" y="2099322"/>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Output</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6C02A95-ACDE-48F9-9325-97150DCC2EE8}"/>
              </a:ext>
            </a:extLst>
          </p:cNvPr>
          <p:cNvSpPr/>
          <p:nvPr/>
        </p:nvSpPr>
        <p:spPr>
          <a:xfrm>
            <a:off x="9338071" y="3045523"/>
            <a:ext cx="1634608" cy="458383"/>
          </a:xfrm>
          <a:prstGeom prst="rect">
            <a:avLst/>
          </a:prstGeom>
          <a:solidFill>
            <a:schemeClr val="accent2">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a:ea typeface="+mn-ea"/>
                <a:cs typeface="+mn-cs"/>
              </a:rPr>
              <a:t>Asset Register </a:t>
            </a:r>
            <a:endParaRPr kumimoji="0" lang="en-US" sz="1100" b="1" i="0" u="none" strike="noStrike" kern="1200" cap="none" spc="0" normalizeH="0" baseline="30000" noProof="0" dirty="0">
              <a:ln>
                <a:noFill/>
              </a:ln>
              <a:solidFill>
                <a:srgbClr val="FFFFFF"/>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6E28323C-3AC6-46D1-B654-8D793FBF6AE3}"/>
              </a:ext>
            </a:extLst>
          </p:cNvPr>
          <p:cNvSpPr/>
          <p:nvPr/>
        </p:nvSpPr>
        <p:spPr>
          <a:xfrm>
            <a:off x="9338071" y="2489973"/>
            <a:ext cx="1634608" cy="458383"/>
          </a:xfrm>
          <a:prstGeom prst="rect">
            <a:avLst/>
          </a:prstGeom>
          <a:solidFill>
            <a:schemeClr val="accent2">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a:ea typeface="+mn-ea"/>
                <a:cs typeface="+mn-cs"/>
              </a:rPr>
              <a:t>CS Risk Criticality Matrix</a:t>
            </a:r>
          </a:p>
        </p:txBody>
      </p:sp>
      <p:grpSp>
        <p:nvGrpSpPr>
          <p:cNvPr id="3" name="Group 2">
            <a:extLst>
              <a:ext uri="{FF2B5EF4-FFF2-40B4-BE49-F238E27FC236}">
                <a16:creationId xmlns:a16="http://schemas.microsoft.com/office/drawing/2014/main" id="{8BA17E6B-E254-4093-B8BB-80C9E86E473F}"/>
              </a:ext>
            </a:extLst>
          </p:cNvPr>
          <p:cNvGrpSpPr/>
          <p:nvPr/>
        </p:nvGrpSpPr>
        <p:grpSpPr>
          <a:xfrm>
            <a:off x="842245" y="5615673"/>
            <a:ext cx="10537832" cy="708927"/>
            <a:chOff x="842245" y="5615673"/>
            <a:chExt cx="10537832" cy="708927"/>
          </a:xfrm>
        </p:grpSpPr>
        <p:sp>
          <p:nvSpPr>
            <p:cNvPr id="66" name="Rectangle 65">
              <a:extLst>
                <a:ext uri="{FF2B5EF4-FFF2-40B4-BE49-F238E27FC236}">
                  <a16:creationId xmlns:a16="http://schemas.microsoft.com/office/drawing/2014/main" id="{BCD514A6-ED05-4910-ABCA-ABAD99A55BD5}"/>
                </a:ext>
              </a:extLst>
            </p:cNvPr>
            <p:cNvSpPr/>
            <p:nvPr/>
          </p:nvSpPr>
          <p:spPr bwMode="auto">
            <a:xfrm>
              <a:off x="842245" y="5795986"/>
              <a:ext cx="507115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3" spcCol="0" rtlCol="0" fromWordArt="0" anchor="ctr" anchorCtr="0" forceAA="0" compatLnSpc="1">
              <a:prstTxWarp prst="textNoShape">
                <a:avLst/>
              </a:prstTxWarp>
              <a:noAutofit/>
            </a:bodyPr>
            <a:lstStyle/>
            <a:p>
              <a:pPr marL="91440" indent="-119063">
                <a:lnSpc>
                  <a:spcPts val="1000"/>
                </a:lnSpc>
                <a:buFont typeface="Wingdings" panose="05000000000000000000" pitchFamily="2" charset="2"/>
                <a:buChar char="§"/>
              </a:pPr>
              <a:r>
                <a:rPr lang="en-US" sz="1000" dirty="0">
                  <a:solidFill>
                    <a:sysClr val="windowText" lastClr="000000"/>
                  </a:solidFill>
                </a:rPr>
                <a:t>CS Risk Mgmt. </a:t>
              </a:r>
            </a:p>
            <a:p>
              <a:pPr marL="91440" indent="-119063">
                <a:lnSpc>
                  <a:spcPts val="1000"/>
                </a:lnSpc>
                <a:buFont typeface="Wingdings" panose="05000000000000000000" pitchFamily="2" charset="2"/>
                <a:buChar char="§"/>
              </a:pPr>
              <a:r>
                <a:rPr lang="en-US" sz="1000" dirty="0">
                  <a:solidFill>
                    <a:sysClr val="windowText" lastClr="000000"/>
                  </a:solidFill>
                </a:rPr>
                <a:t>CS Project Assurance</a:t>
              </a:r>
            </a:p>
            <a:p>
              <a:pPr marL="91440" indent="-119063">
                <a:lnSpc>
                  <a:spcPts val="1000"/>
                </a:lnSpc>
                <a:buFont typeface="Wingdings" panose="05000000000000000000" pitchFamily="2" charset="2"/>
                <a:buChar char="§"/>
              </a:pPr>
              <a:r>
                <a:rPr lang="en-US" sz="1000" dirty="0">
                  <a:solidFill>
                    <a:sysClr val="windowText" lastClr="000000"/>
                  </a:solidFill>
                </a:rPr>
                <a:t>Threat Intel</a:t>
              </a:r>
            </a:p>
            <a:p>
              <a:pPr marL="91440" indent="-119063">
                <a:lnSpc>
                  <a:spcPts val="1000"/>
                </a:lnSpc>
                <a:buFont typeface="Wingdings" panose="05000000000000000000" pitchFamily="2" charset="2"/>
                <a:buChar char="§"/>
              </a:pPr>
              <a:r>
                <a:rPr lang="en-US" sz="1000" dirty="0">
                  <a:solidFill>
                    <a:sysClr val="windowText" lastClr="000000"/>
                  </a:solidFill>
                </a:rPr>
                <a:t>CISO</a:t>
              </a:r>
            </a:p>
            <a:p>
              <a:pPr marL="91440" indent="-119063">
                <a:lnSpc>
                  <a:spcPts val="1000"/>
                </a:lnSpc>
                <a:buFont typeface="Wingdings" panose="05000000000000000000" pitchFamily="2" charset="2"/>
                <a:buChar char="§"/>
              </a:pPr>
              <a:r>
                <a:rPr lang="en-US" sz="1000" dirty="0">
                  <a:solidFill>
                    <a:sysClr val="windowText" lastClr="000000"/>
                  </a:solidFill>
                </a:rPr>
                <a:t>CS Governance</a:t>
              </a:r>
            </a:p>
            <a:p>
              <a:pPr marL="91440" indent="-119063">
                <a:lnSpc>
                  <a:spcPts val="1000"/>
                </a:lnSpc>
                <a:buFont typeface="Wingdings" panose="05000000000000000000" pitchFamily="2" charset="2"/>
                <a:buChar char="§"/>
              </a:pPr>
              <a:r>
                <a:rPr lang="en-US" sz="1000" dirty="0">
                  <a:solidFill>
                    <a:sysClr val="windowText" lastClr="000000"/>
                  </a:solidFill>
                </a:rPr>
                <a:t>CS Compliance</a:t>
              </a:r>
            </a:p>
            <a:p>
              <a:pPr marL="91440" indent="-119063">
                <a:lnSpc>
                  <a:spcPts val="1000"/>
                </a:lnSpc>
                <a:buFont typeface="Wingdings" panose="05000000000000000000" pitchFamily="2" charset="2"/>
                <a:buChar char="§"/>
              </a:pPr>
              <a:r>
                <a:rPr lang="en-US" sz="1000" dirty="0">
                  <a:solidFill>
                    <a:sysClr val="windowText" lastClr="000000"/>
                  </a:solidFill>
                </a:rPr>
                <a:t>CS Perf. Mgmt.</a:t>
              </a:r>
            </a:p>
            <a:p>
              <a:pPr marL="91440" indent="-119063">
                <a:lnSpc>
                  <a:spcPts val="1000"/>
                </a:lnSpc>
                <a:buFont typeface="Wingdings" panose="05000000000000000000" pitchFamily="2" charset="2"/>
                <a:buChar char="§"/>
              </a:pPr>
              <a:r>
                <a:rPr lang="en-US" sz="1000" dirty="0">
                  <a:solidFill>
                    <a:sysClr val="windowText" lastClr="000000"/>
                  </a:solidFill>
                </a:rPr>
                <a:t>CS Projects</a:t>
              </a:r>
            </a:p>
            <a:p>
              <a:pPr marL="91440" indent="-119063">
                <a:lnSpc>
                  <a:spcPts val="1000"/>
                </a:lnSpc>
                <a:buFont typeface="Wingdings" panose="05000000000000000000" pitchFamily="2" charset="2"/>
                <a:buChar char="§"/>
              </a:pPr>
              <a:r>
                <a:rPr lang="en-US" sz="1000" dirty="0">
                  <a:solidFill>
                    <a:sysClr val="windowText" lastClr="000000"/>
                  </a:solidFill>
                </a:rPr>
                <a:t>CS Strategy &amp; Risk Manager</a:t>
              </a:r>
            </a:p>
            <a:p>
              <a:pPr marL="91440" indent="-119063">
                <a:lnSpc>
                  <a:spcPts val="1000"/>
                </a:lnSpc>
                <a:buFont typeface="Wingdings" panose="05000000000000000000" pitchFamily="2" charset="2"/>
                <a:buChar char="§"/>
              </a:pPr>
              <a:r>
                <a:rPr lang="en-US" sz="1000" dirty="0">
                  <a:solidFill>
                    <a:sysClr val="windowText" lastClr="000000"/>
                  </a:solidFill>
                </a:rPr>
                <a:t>CS GRC Lead</a:t>
              </a:r>
            </a:p>
            <a:p>
              <a:pPr marL="91440" indent="-119063">
                <a:lnSpc>
                  <a:spcPts val="1000"/>
                </a:lnSpc>
                <a:buFont typeface="Wingdings" panose="05000000000000000000" pitchFamily="2" charset="2"/>
                <a:buChar char="§"/>
              </a:pPr>
              <a:r>
                <a:rPr lang="en-US" sz="1000" dirty="0">
                  <a:solidFill>
                    <a:sysClr val="windowText" lastClr="000000"/>
                  </a:solidFill>
                </a:rPr>
                <a:t>CS Risk Owner</a:t>
              </a:r>
            </a:p>
          </p:txBody>
        </p:sp>
        <p:sp>
          <p:nvSpPr>
            <p:cNvPr id="69" name="Rectangle 68">
              <a:extLst>
                <a:ext uri="{FF2B5EF4-FFF2-40B4-BE49-F238E27FC236}">
                  <a16:creationId xmlns:a16="http://schemas.microsoft.com/office/drawing/2014/main" id="{F510C88F-CFF0-45CC-AD83-40C2B0DB0BDE}"/>
                </a:ext>
              </a:extLst>
            </p:cNvPr>
            <p:cNvSpPr/>
            <p:nvPr/>
          </p:nvSpPr>
          <p:spPr bwMode="auto">
            <a:xfrm>
              <a:off x="5995553" y="5795986"/>
              <a:ext cx="265118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9063" indent="-119063">
                <a:lnSpc>
                  <a:spcPts val="800"/>
                </a:lnSpc>
                <a:spcBef>
                  <a:spcPts val="100"/>
                </a:spcBef>
                <a:spcAft>
                  <a:spcPts val="100"/>
                </a:spcAft>
                <a:buFont typeface="Wingdings" panose="05000000000000000000" pitchFamily="2" charset="2"/>
                <a:buChar char="§"/>
              </a:pPr>
              <a:r>
                <a:rPr lang="en-US" sz="1000" dirty="0">
                  <a:solidFill>
                    <a:sysClr val="windowText" lastClr="000000"/>
                  </a:solidFill>
                </a:rPr>
                <a:t>Kick-off of risk management planning by authorized management</a:t>
              </a:r>
            </a:p>
            <a:p>
              <a:pPr marL="119063" indent="-119063">
                <a:lnSpc>
                  <a:spcPts val="800"/>
                </a:lnSpc>
                <a:spcBef>
                  <a:spcPts val="100"/>
                </a:spcBef>
                <a:spcAft>
                  <a:spcPts val="100"/>
                </a:spcAft>
                <a:buFont typeface="Wingdings" panose="05000000000000000000" pitchFamily="2" charset="2"/>
                <a:buChar char="§"/>
              </a:pPr>
              <a:r>
                <a:rPr lang="en-US" sz="1000" dirty="0">
                  <a:solidFill>
                    <a:sysClr val="windowText" lastClr="000000"/>
                  </a:solidFill>
                </a:rPr>
                <a:t>New organizational assets online</a:t>
              </a:r>
            </a:p>
          </p:txBody>
        </p:sp>
        <p:sp>
          <p:nvSpPr>
            <p:cNvPr id="74" name="Rectangle 73">
              <a:extLst>
                <a:ext uri="{FF2B5EF4-FFF2-40B4-BE49-F238E27FC236}">
                  <a16:creationId xmlns:a16="http://schemas.microsoft.com/office/drawing/2014/main" id="{EFD53D24-D43C-4575-88BA-F0833FB35992}"/>
                </a:ext>
              </a:extLst>
            </p:cNvPr>
            <p:cNvSpPr/>
            <p:nvPr/>
          </p:nvSpPr>
          <p:spPr bwMode="auto">
            <a:xfrm>
              <a:off x="8728888" y="5795986"/>
              <a:ext cx="265118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9063" indent="-119063">
                <a:lnSpc>
                  <a:spcPts val="900"/>
                </a:lnSpc>
                <a:spcBef>
                  <a:spcPts val="100"/>
                </a:spcBef>
                <a:spcAft>
                  <a:spcPts val="100"/>
                </a:spcAft>
                <a:buFont typeface="Wingdings" panose="05000000000000000000" pitchFamily="2" charset="2"/>
                <a:buChar char="§"/>
              </a:pPr>
              <a:r>
                <a:rPr lang="en-US" sz="1000" dirty="0">
                  <a:solidFill>
                    <a:sysClr val="windowText" lastClr="000000"/>
                  </a:solidFill>
                </a:rPr>
                <a:t>Annual</a:t>
              </a:r>
            </a:p>
            <a:p>
              <a:pPr marL="119063" indent="-119063">
                <a:lnSpc>
                  <a:spcPts val="900"/>
                </a:lnSpc>
                <a:spcBef>
                  <a:spcPts val="100"/>
                </a:spcBef>
                <a:spcAft>
                  <a:spcPts val="100"/>
                </a:spcAft>
                <a:buFont typeface="Wingdings" panose="05000000000000000000" pitchFamily="2" charset="2"/>
                <a:buChar char="§"/>
              </a:pPr>
              <a:r>
                <a:rPr lang="en-US" sz="1000" dirty="0">
                  <a:solidFill>
                    <a:sysClr val="windowText" lastClr="000000"/>
                  </a:solidFill>
                </a:rPr>
                <a:t>Ad hoc</a:t>
              </a:r>
            </a:p>
          </p:txBody>
        </p:sp>
        <p:sp>
          <p:nvSpPr>
            <p:cNvPr id="78" name="Rectangle 77">
              <a:extLst>
                <a:ext uri="{FF2B5EF4-FFF2-40B4-BE49-F238E27FC236}">
                  <a16:creationId xmlns:a16="http://schemas.microsoft.com/office/drawing/2014/main" id="{668AFBE7-1B20-4145-A359-14603DDEB535}"/>
                </a:ext>
              </a:extLst>
            </p:cNvPr>
            <p:cNvSpPr/>
            <p:nvPr/>
          </p:nvSpPr>
          <p:spPr bwMode="auto">
            <a:xfrm>
              <a:off x="2523398" y="56156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Stakeholders</a:t>
              </a:r>
            </a:p>
          </p:txBody>
        </p:sp>
        <p:sp>
          <p:nvSpPr>
            <p:cNvPr id="79" name="Rectangle 78">
              <a:extLst>
                <a:ext uri="{FF2B5EF4-FFF2-40B4-BE49-F238E27FC236}">
                  <a16:creationId xmlns:a16="http://schemas.microsoft.com/office/drawing/2014/main" id="{DA21FBC1-7B21-4314-8435-EA1A479C3B41}"/>
                </a:ext>
              </a:extLst>
            </p:cNvPr>
            <p:cNvSpPr/>
            <p:nvPr/>
          </p:nvSpPr>
          <p:spPr bwMode="auto">
            <a:xfrm>
              <a:off x="6466720" y="56156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Triggers</a:t>
              </a:r>
            </a:p>
          </p:txBody>
        </p:sp>
        <p:sp>
          <p:nvSpPr>
            <p:cNvPr id="83" name="Rectangle 82">
              <a:extLst>
                <a:ext uri="{FF2B5EF4-FFF2-40B4-BE49-F238E27FC236}">
                  <a16:creationId xmlns:a16="http://schemas.microsoft.com/office/drawing/2014/main" id="{EEFEC2F1-B840-4D24-A014-05F1FFB75FC2}"/>
                </a:ext>
              </a:extLst>
            </p:cNvPr>
            <p:cNvSpPr/>
            <p:nvPr/>
          </p:nvSpPr>
          <p:spPr bwMode="auto">
            <a:xfrm>
              <a:off x="9200055" y="56156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Frequency</a:t>
              </a:r>
            </a:p>
          </p:txBody>
        </p:sp>
      </p:grpSp>
      <p:sp>
        <p:nvSpPr>
          <p:cNvPr id="63" name="STAMP">
            <a:extLst>
              <a:ext uri="{FF2B5EF4-FFF2-40B4-BE49-F238E27FC236}">
                <a16:creationId xmlns:a16="http://schemas.microsoft.com/office/drawing/2014/main" id="{9586C00F-8736-45AF-BFC7-AA57CCEE4DED}"/>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42" name="Footer Placeholder 2">
            <a:extLst>
              <a:ext uri="{FF2B5EF4-FFF2-40B4-BE49-F238E27FC236}">
                <a16:creationId xmlns:a16="http://schemas.microsoft.com/office/drawing/2014/main" id="{230EE825-39EF-45A6-A678-31830681CCC5}"/>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94" name="TextBox 93">
            <a:extLst>
              <a:ext uri="{FF2B5EF4-FFF2-40B4-BE49-F238E27FC236}">
                <a16:creationId xmlns:a16="http://schemas.microsoft.com/office/drawing/2014/main" id="{268C08B2-D943-44D8-AAB5-AB09CF7B5C8D}"/>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sp>
        <p:nvSpPr>
          <p:cNvPr id="95" name="Rectangle: Rounded Corners 94">
            <a:extLst>
              <a:ext uri="{FF2B5EF4-FFF2-40B4-BE49-F238E27FC236}">
                <a16:creationId xmlns:a16="http://schemas.microsoft.com/office/drawing/2014/main" id="{2ADF3F70-B52D-4123-A7A0-6A193C9DA49E}"/>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sp>
        <p:nvSpPr>
          <p:cNvPr id="82" name="Rectangle 81">
            <a:extLst>
              <a:ext uri="{FF2B5EF4-FFF2-40B4-BE49-F238E27FC236}">
                <a16:creationId xmlns:a16="http://schemas.microsoft.com/office/drawing/2014/main" id="{0DB878AC-92A4-4641-8A77-95991952C6E4}"/>
              </a:ext>
            </a:extLst>
          </p:cNvPr>
          <p:cNvSpPr/>
          <p:nvPr/>
        </p:nvSpPr>
        <p:spPr>
          <a:xfrm>
            <a:off x="1000501" y="2478210"/>
            <a:ext cx="1634608" cy="43136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Regulatory Requirements</a:t>
            </a:r>
          </a:p>
        </p:txBody>
      </p:sp>
      <p:sp>
        <p:nvSpPr>
          <p:cNvPr id="86" name="Rectangle 85">
            <a:extLst>
              <a:ext uri="{FF2B5EF4-FFF2-40B4-BE49-F238E27FC236}">
                <a16:creationId xmlns:a16="http://schemas.microsoft.com/office/drawing/2014/main" id="{F621A194-214E-4DEF-A29A-D0F01A859B1B}"/>
              </a:ext>
            </a:extLst>
          </p:cNvPr>
          <p:cNvSpPr/>
          <p:nvPr/>
        </p:nvSpPr>
        <p:spPr>
          <a:xfrm>
            <a:off x="1000501" y="3414946"/>
            <a:ext cx="1634608" cy="43136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CLIENT Processes</a:t>
            </a:r>
          </a:p>
        </p:txBody>
      </p:sp>
      <p:sp>
        <p:nvSpPr>
          <p:cNvPr id="87" name="Rectangle 86">
            <a:extLst>
              <a:ext uri="{FF2B5EF4-FFF2-40B4-BE49-F238E27FC236}">
                <a16:creationId xmlns:a16="http://schemas.microsoft.com/office/drawing/2014/main" id="{38E42075-ECBC-490A-8106-BB45E88269C6}"/>
              </a:ext>
            </a:extLst>
          </p:cNvPr>
          <p:cNvSpPr/>
          <p:nvPr/>
        </p:nvSpPr>
        <p:spPr>
          <a:xfrm>
            <a:off x="1000501" y="2946578"/>
            <a:ext cx="1634608" cy="43136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Security Audit Findings</a:t>
            </a:r>
          </a:p>
        </p:txBody>
      </p:sp>
      <p:sp>
        <p:nvSpPr>
          <p:cNvPr id="88" name="Rectangle 87">
            <a:extLst>
              <a:ext uri="{FF2B5EF4-FFF2-40B4-BE49-F238E27FC236}">
                <a16:creationId xmlns:a16="http://schemas.microsoft.com/office/drawing/2014/main" id="{437EA2D4-7888-4804-91B2-DFA32D71C287}"/>
              </a:ext>
            </a:extLst>
          </p:cNvPr>
          <p:cNvSpPr/>
          <p:nvPr/>
        </p:nvSpPr>
        <p:spPr>
          <a:xfrm>
            <a:off x="1000501" y="3883314"/>
            <a:ext cx="1634608" cy="43136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Security Incidents </a:t>
            </a:r>
          </a:p>
          <a:p>
            <a:pPr algn="ctr"/>
            <a:r>
              <a:rPr lang="en-US" sz="1100" dirty="0">
                <a:solidFill>
                  <a:schemeClr val="tx1"/>
                </a:solidFill>
              </a:rPr>
              <a:t>Reports</a:t>
            </a:r>
          </a:p>
        </p:txBody>
      </p:sp>
      <p:sp>
        <p:nvSpPr>
          <p:cNvPr id="64" name="Rectangle 63">
            <a:extLst>
              <a:ext uri="{FF2B5EF4-FFF2-40B4-BE49-F238E27FC236}">
                <a16:creationId xmlns:a16="http://schemas.microsoft.com/office/drawing/2014/main" id="{96A4E3CE-E347-45A2-B0DC-9622887F1CF2}"/>
              </a:ext>
            </a:extLst>
          </p:cNvPr>
          <p:cNvSpPr/>
          <p:nvPr/>
        </p:nvSpPr>
        <p:spPr>
          <a:xfrm>
            <a:off x="1000501" y="4351682"/>
            <a:ext cx="1634608" cy="43136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CLIENT Asset Register</a:t>
            </a:r>
          </a:p>
        </p:txBody>
      </p:sp>
      <p:sp>
        <p:nvSpPr>
          <p:cNvPr id="65" name="Rectangle 64">
            <a:extLst>
              <a:ext uri="{FF2B5EF4-FFF2-40B4-BE49-F238E27FC236}">
                <a16:creationId xmlns:a16="http://schemas.microsoft.com/office/drawing/2014/main" id="{C9DB2ED9-A78D-4995-A9EF-F1031F0E2464}"/>
              </a:ext>
            </a:extLst>
          </p:cNvPr>
          <p:cNvSpPr/>
          <p:nvPr/>
        </p:nvSpPr>
        <p:spPr>
          <a:xfrm>
            <a:off x="1000501" y="4820050"/>
            <a:ext cx="1634608" cy="431362"/>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Maintained Risk Register</a:t>
            </a:r>
          </a:p>
        </p:txBody>
      </p:sp>
      <p:sp>
        <p:nvSpPr>
          <p:cNvPr id="52" name="Rectangle: Rounded Corners 51">
            <a:extLst>
              <a:ext uri="{FF2B5EF4-FFF2-40B4-BE49-F238E27FC236}">
                <a16:creationId xmlns:a16="http://schemas.microsoft.com/office/drawing/2014/main" id="{3DE3854E-3396-44BE-98AF-D3FA7A8DE841}"/>
              </a:ext>
            </a:extLst>
          </p:cNvPr>
          <p:cNvSpPr/>
          <p:nvPr/>
        </p:nvSpPr>
        <p:spPr bwMode="auto">
          <a:xfrm>
            <a:off x="3935463" y="2857889"/>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Analyze past period risk management performance, and identify improvement areas</a:t>
            </a:r>
          </a:p>
        </p:txBody>
      </p:sp>
      <p:sp>
        <p:nvSpPr>
          <p:cNvPr id="56" name="Rectangle: Rounded Corners 55">
            <a:extLst>
              <a:ext uri="{FF2B5EF4-FFF2-40B4-BE49-F238E27FC236}">
                <a16:creationId xmlns:a16="http://schemas.microsoft.com/office/drawing/2014/main" id="{E5D92D81-9A6F-407E-A9DB-BA785EABE0E0}"/>
              </a:ext>
            </a:extLst>
          </p:cNvPr>
          <p:cNvSpPr/>
          <p:nvPr/>
        </p:nvSpPr>
        <p:spPr bwMode="auto">
          <a:xfrm>
            <a:off x="3550758" y="2857889"/>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58" name="Rectangle: Rounded Corners 57">
            <a:extLst>
              <a:ext uri="{FF2B5EF4-FFF2-40B4-BE49-F238E27FC236}">
                <a16:creationId xmlns:a16="http://schemas.microsoft.com/office/drawing/2014/main" id="{CA0C46AA-92E5-4778-816F-F1B8EA77DFC8}"/>
              </a:ext>
            </a:extLst>
          </p:cNvPr>
          <p:cNvSpPr/>
          <p:nvPr/>
        </p:nvSpPr>
        <p:spPr bwMode="auto">
          <a:xfrm>
            <a:off x="3935463" y="3271160"/>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Take stock of known cybersecurity audit findings</a:t>
            </a:r>
          </a:p>
        </p:txBody>
      </p:sp>
      <p:sp>
        <p:nvSpPr>
          <p:cNvPr id="59" name="Rectangle: Rounded Corners 58">
            <a:extLst>
              <a:ext uri="{FF2B5EF4-FFF2-40B4-BE49-F238E27FC236}">
                <a16:creationId xmlns:a16="http://schemas.microsoft.com/office/drawing/2014/main" id="{326D2FE1-FCF7-426C-A1CC-0E362E27CB9E}"/>
              </a:ext>
            </a:extLst>
          </p:cNvPr>
          <p:cNvSpPr/>
          <p:nvPr/>
        </p:nvSpPr>
        <p:spPr bwMode="auto">
          <a:xfrm>
            <a:off x="3550758" y="3271160"/>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solidFill>
                <a:effectLst/>
                <a:uLnTx/>
                <a:uFillTx/>
                <a:latin typeface="Calibri" panose="020F0502020204030204"/>
                <a:ea typeface="+mn-ea"/>
                <a:cs typeface="+mn-cs"/>
              </a:rPr>
              <a:t>3</a:t>
            </a:r>
            <a:endPar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Rectangle: Rounded Corners 60">
            <a:extLst>
              <a:ext uri="{FF2B5EF4-FFF2-40B4-BE49-F238E27FC236}">
                <a16:creationId xmlns:a16="http://schemas.microsoft.com/office/drawing/2014/main" id="{359C0016-E2C0-423C-BEE7-25DA694FE369}"/>
              </a:ext>
            </a:extLst>
          </p:cNvPr>
          <p:cNvSpPr/>
          <p:nvPr/>
        </p:nvSpPr>
        <p:spPr bwMode="auto">
          <a:xfrm>
            <a:off x="3935463" y="4097702"/>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Categorize CLIENT business processes to support the identification of cybersecurity assets</a:t>
            </a:r>
          </a:p>
        </p:txBody>
      </p:sp>
      <p:sp>
        <p:nvSpPr>
          <p:cNvPr id="62" name="Rectangle: Rounded Corners 61">
            <a:extLst>
              <a:ext uri="{FF2B5EF4-FFF2-40B4-BE49-F238E27FC236}">
                <a16:creationId xmlns:a16="http://schemas.microsoft.com/office/drawing/2014/main" id="{FD56D14D-7BCA-442D-93CD-9439DFEF7C62}"/>
              </a:ext>
            </a:extLst>
          </p:cNvPr>
          <p:cNvSpPr/>
          <p:nvPr/>
        </p:nvSpPr>
        <p:spPr bwMode="auto">
          <a:xfrm>
            <a:off x="3550758" y="4097702"/>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i="1" dirty="0">
                <a:solidFill>
                  <a:srgbClr val="FFFFFF"/>
                </a:solidFill>
                <a:latin typeface="Calibri" panose="020F0502020204030204"/>
              </a:rPr>
              <a:t>5</a:t>
            </a:r>
            <a:endPar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5" name="Rectangle: Rounded Corners 54">
            <a:extLst>
              <a:ext uri="{FF2B5EF4-FFF2-40B4-BE49-F238E27FC236}">
                <a16:creationId xmlns:a16="http://schemas.microsoft.com/office/drawing/2014/main" id="{CA6D7A58-3F7F-4431-9815-EFE4E25D2C04}"/>
              </a:ext>
            </a:extLst>
          </p:cNvPr>
          <p:cNvSpPr/>
          <p:nvPr/>
        </p:nvSpPr>
        <p:spPr bwMode="auto">
          <a:xfrm>
            <a:off x="3935463" y="3684431"/>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100" dirty="0"/>
              <a:t>Review and validate the risk management framework criteria including risk impact and risk likelihood</a:t>
            </a:r>
          </a:p>
        </p:txBody>
      </p:sp>
      <p:sp>
        <p:nvSpPr>
          <p:cNvPr id="68" name="Rectangle: Rounded Corners 67">
            <a:extLst>
              <a:ext uri="{FF2B5EF4-FFF2-40B4-BE49-F238E27FC236}">
                <a16:creationId xmlns:a16="http://schemas.microsoft.com/office/drawing/2014/main" id="{200BFCA3-254A-4FFE-BFC9-B0FC8AD53A4F}"/>
              </a:ext>
            </a:extLst>
          </p:cNvPr>
          <p:cNvSpPr/>
          <p:nvPr/>
        </p:nvSpPr>
        <p:spPr bwMode="auto">
          <a:xfrm>
            <a:off x="3550758" y="3684431"/>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solidFill>
                <a:effectLst/>
                <a:uLnTx/>
                <a:uFillTx/>
                <a:latin typeface="Calibri" panose="020F0502020204030204"/>
                <a:ea typeface="+mn-ea"/>
                <a:cs typeface="+mn-cs"/>
              </a:rPr>
              <a:t>4</a:t>
            </a:r>
            <a:endPar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Rectangle: Rounded Corners 52">
            <a:extLst>
              <a:ext uri="{FF2B5EF4-FFF2-40B4-BE49-F238E27FC236}">
                <a16:creationId xmlns:a16="http://schemas.microsoft.com/office/drawing/2014/main" id="{D0E25D14-E97F-49CF-BC06-1DD0DF63D4C5}"/>
              </a:ext>
            </a:extLst>
          </p:cNvPr>
          <p:cNvSpPr/>
          <p:nvPr/>
        </p:nvSpPr>
        <p:spPr bwMode="auto">
          <a:xfrm>
            <a:off x="3550758" y="2444618"/>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70" name="Rectangle: Rounded Corners 69">
            <a:extLst>
              <a:ext uri="{FF2B5EF4-FFF2-40B4-BE49-F238E27FC236}">
                <a16:creationId xmlns:a16="http://schemas.microsoft.com/office/drawing/2014/main" id="{14AE512A-25E8-4CAB-8034-58E7B872FAA4}"/>
              </a:ext>
            </a:extLst>
          </p:cNvPr>
          <p:cNvSpPr/>
          <p:nvPr/>
        </p:nvSpPr>
        <p:spPr bwMode="auto">
          <a:xfrm>
            <a:off x="3935463" y="2444618"/>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defRPr/>
            </a:pPr>
            <a:r>
              <a:rPr lang="en-US" sz="1100" dirty="0">
                <a:solidFill>
                  <a:srgbClr val="000000"/>
                </a:solidFill>
                <a:latin typeface="Calibri" panose="020F0502020204030204"/>
              </a:rPr>
              <a:t>Review applicable policies and regulations, and capture relevant risk management requirements</a:t>
            </a:r>
          </a:p>
        </p:txBody>
      </p:sp>
      <p:sp>
        <p:nvSpPr>
          <p:cNvPr id="71" name="Rectangle: Rounded Corners 70">
            <a:extLst>
              <a:ext uri="{FF2B5EF4-FFF2-40B4-BE49-F238E27FC236}">
                <a16:creationId xmlns:a16="http://schemas.microsoft.com/office/drawing/2014/main" id="{BD27F130-FCCF-4134-B11D-949D59D0BC42}"/>
              </a:ext>
            </a:extLst>
          </p:cNvPr>
          <p:cNvSpPr/>
          <p:nvPr/>
        </p:nvSpPr>
        <p:spPr bwMode="auto">
          <a:xfrm>
            <a:off x="3935463" y="4510973"/>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Identify in scope cybersecurity assets</a:t>
            </a:r>
          </a:p>
        </p:txBody>
      </p:sp>
      <p:sp>
        <p:nvSpPr>
          <p:cNvPr id="72" name="Rectangle: Rounded Corners 71">
            <a:extLst>
              <a:ext uri="{FF2B5EF4-FFF2-40B4-BE49-F238E27FC236}">
                <a16:creationId xmlns:a16="http://schemas.microsoft.com/office/drawing/2014/main" id="{AEE9DE46-635C-48C1-AAE7-F0FEA1340737}"/>
              </a:ext>
            </a:extLst>
          </p:cNvPr>
          <p:cNvSpPr/>
          <p:nvPr/>
        </p:nvSpPr>
        <p:spPr bwMode="auto">
          <a:xfrm>
            <a:off x="3550758" y="4510973"/>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solidFill>
                <a:effectLst/>
                <a:uLnTx/>
                <a:uFillTx/>
                <a:latin typeface="Calibri" panose="020F0502020204030204"/>
                <a:ea typeface="+mn-ea"/>
                <a:cs typeface="+mn-cs"/>
              </a:rPr>
              <a:t>6</a:t>
            </a:r>
            <a:endPar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5" name="Rectangle: Rounded Corners 84">
            <a:extLst>
              <a:ext uri="{FF2B5EF4-FFF2-40B4-BE49-F238E27FC236}">
                <a16:creationId xmlns:a16="http://schemas.microsoft.com/office/drawing/2014/main" id="{E5A2C037-997B-4577-A5D5-95A8B988B58D}"/>
              </a:ext>
            </a:extLst>
          </p:cNvPr>
          <p:cNvSpPr/>
          <p:nvPr/>
        </p:nvSpPr>
        <p:spPr bwMode="auto">
          <a:xfrm>
            <a:off x="3935463" y="4924242"/>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Assess asset values for in-scope assets and define associated risk assessment frequencies</a:t>
            </a:r>
          </a:p>
        </p:txBody>
      </p:sp>
      <p:sp>
        <p:nvSpPr>
          <p:cNvPr id="89" name="Rectangle: Rounded Corners 88">
            <a:extLst>
              <a:ext uri="{FF2B5EF4-FFF2-40B4-BE49-F238E27FC236}">
                <a16:creationId xmlns:a16="http://schemas.microsoft.com/office/drawing/2014/main" id="{D93D0F56-97F2-442A-9BA7-9B72B92F1A6A}"/>
              </a:ext>
            </a:extLst>
          </p:cNvPr>
          <p:cNvSpPr/>
          <p:nvPr/>
        </p:nvSpPr>
        <p:spPr bwMode="auto">
          <a:xfrm>
            <a:off x="3550758" y="4924242"/>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solidFill>
                <a:effectLst/>
                <a:uLnTx/>
                <a:uFillTx/>
                <a:latin typeface="Calibri" panose="020F0502020204030204"/>
                <a:ea typeface="+mn-ea"/>
                <a:cs typeface="+mn-cs"/>
              </a:rPr>
              <a:t>7</a:t>
            </a:r>
            <a:endPar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2DA5662-A25B-4778-AF3B-3D4E7B251607}"/>
              </a:ext>
            </a:extLst>
          </p:cNvPr>
          <p:cNvSpPr/>
          <p:nvPr/>
        </p:nvSpPr>
        <p:spPr>
          <a:xfrm>
            <a:off x="9338071" y="3601074"/>
            <a:ext cx="1634608" cy="458383"/>
          </a:xfrm>
          <a:prstGeom prst="rect">
            <a:avLst/>
          </a:prstGeom>
          <a:solidFill>
            <a:schemeClr val="accent2">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a:ea typeface="+mn-ea"/>
                <a:cs typeface="+mn-cs"/>
              </a:rPr>
              <a:t>Risk Assessment Frequencies </a:t>
            </a:r>
            <a:endParaRPr kumimoji="0" lang="en-US" sz="1100" b="1" i="0" u="none" strike="noStrike" kern="1200" cap="none" spc="0" normalizeH="0" baseline="30000" noProof="0" dirty="0">
              <a:ln>
                <a:noFill/>
              </a:ln>
              <a:solidFill>
                <a:srgbClr val="FFFFFF"/>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4A4BB493-0D01-4AA5-9394-90F1B96D695F}"/>
              </a:ext>
            </a:extLst>
          </p:cNvPr>
          <p:cNvGrpSpPr/>
          <p:nvPr/>
        </p:nvGrpSpPr>
        <p:grpSpPr>
          <a:xfrm>
            <a:off x="613621" y="68528"/>
            <a:ext cx="782071" cy="229014"/>
            <a:chOff x="613621" y="44482"/>
            <a:chExt cx="782071" cy="277106"/>
          </a:xfrm>
        </p:grpSpPr>
        <p:sp>
          <p:nvSpPr>
            <p:cNvPr id="51" name="Rectangle 50">
              <a:extLst>
                <a:ext uri="{FF2B5EF4-FFF2-40B4-BE49-F238E27FC236}">
                  <a16:creationId xmlns:a16="http://schemas.microsoft.com/office/drawing/2014/main" id="{17D3D0D2-EBBB-45CA-B539-A7806FB4CC92}"/>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835D194-B96B-4EAC-A521-DD0DD90A6999}"/>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7" name="Rectangle 56">
              <a:extLst>
                <a:ext uri="{FF2B5EF4-FFF2-40B4-BE49-F238E27FC236}">
                  <a16:creationId xmlns:a16="http://schemas.microsoft.com/office/drawing/2014/main" id="{1190F7FB-0C6F-47F5-A3F4-DFE495B3A2EB}"/>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0" name="Rectangle 59">
              <a:extLst>
                <a:ext uri="{FF2B5EF4-FFF2-40B4-BE49-F238E27FC236}">
                  <a16:creationId xmlns:a16="http://schemas.microsoft.com/office/drawing/2014/main" id="{B06B9AB3-C160-481E-8773-4C9EFA34C72E}"/>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1F1A25DD-EA25-4737-85A5-8E2E30DBA8A3}"/>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4" name="Rectangle 83">
              <a:extLst>
                <a:ext uri="{FF2B5EF4-FFF2-40B4-BE49-F238E27FC236}">
                  <a16:creationId xmlns:a16="http://schemas.microsoft.com/office/drawing/2014/main" id="{FC0A9D9C-6075-43BD-B4E5-8FE90AEFF8D4}"/>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6" name="Rectangle 95">
              <a:extLst>
                <a:ext uri="{FF2B5EF4-FFF2-40B4-BE49-F238E27FC236}">
                  <a16:creationId xmlns:a16="http://schemas.microsoft.com/office/drawing/2014/main" id="{D81834C3-3ECF-4CDD-84A3-2DCCA090D44E}"/>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7" name="Rectangle 96">
              <a:extLst>
                <a:ext uri="{FF2B5EF4-FFF2-40B4-BE49-F238E27FC236}">
                  <a16:creationId xmlns:a16="http://schemas.microsoft.com/office/drawing/2014/main" id="{C2FAEB97-075B-4229-BB61-AC7B5E884A3E}"/>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9" name="Rectangle 98">
              <a:extLst>
                <a:ext uri="{FF2B5EF4-FFF2-40B4-BE49-F238E27FC236}">
                  <a16:creationId xmlns:a16="http://schemas.microsoft.com/office/drawing/2014/main" id="{CE8BA329-32E1-4719-B1D7-6860B0C32118}"/>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0" name="Rectangle 99">
              <a:extLst>
                <a:ext uri="{FF2B5EF4-FFF2-40B4-BE49-F238E27FC236}">
                  <a16:creationId xmlns:a16="http://schemas.microsoft.com/office/drawing/2014/main" id="{B637F4D9-26CB-4025-8C64-50EE6D089D71}"/>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01" name="Rectangle 100">
              <a:extLst>
                <a:ext uri="{FF2B5EF4-FFF2-40B4-BE49-F238E27FC236}">
                  <a16:creationId xmlns:a16="http://schemas.microsoft.com/office/drawing/2014/main" id="{D7DF6B2A-4270-4A4D-9AC2-BE4A5F311063}"/>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2" name="Rectangle 101">
              <a:extLst>
                <a:ext uri="{FF2B5EF4-FFF2-40B4-BE49-F238E27FC236}">
                  <a16:creationId xmlns:a16="http://schemas.microsoft.com/office/drawing/2014/main" id="{B0728E79-6064-4946-87F8-E9FD88F350BB}"/>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3" name="Rectangle 102">
              <a:extLst>
                <a:ext uri="{FF2B5EF4-FFF2-40B4-BE49-F238E27FC236}">
                  <a16:creationId xmlns:a16="http://schemas.microsoft.com/office/drawing/2014/main" id="{C133A617-F71A-4A9C-B529-EC9B4FC84A21}"/>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4" name="Rectangle 103">
              <a:extLst>
                <a:ext uri="{FF2B5EF4-FFF2-40B4-BE49-F238E27FC236}">
                  <a16:creationId xmlns:a16="http://schemas.microsoft.com/office/drawing/2014/main" id="{049D9772-158C-44A7-A97A-4BD9AFFE780B}"/>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105" name="Rectangle 104">
            <a:extLst>
              <a:ext uri="{FF2B5EF4-FFF2-40B4-BE49-F238E27FC236}">
                <a16:creationId xmlns:a16="http://schemas.microsoft.com/office/drawing/2014/main" id="{F55EC52F-018F-4B5D-AFCF-9839F46FB321}"/>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87711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71B20D92-DC98-44D1-933F-48A2030F54FE}"/>
              </a:ext>
            </a:extLst>
          </p:cNvPr>
          <p:cNvGraphicFramePr>
            <a:graphicFrameLocks noChangeAspect="1"/>
          </p:cNvGraphicFramePr>
          <p:nvPr>
            <p:custDataLst>
              <p:tags r:id="rId1"/>
            </p:custDataLst>
            <p:extLst>
              <p:ext uri="{D42A27DB-BD31-4B8C-83A1-F6EECF244321}">
                <p14:modId xmlns:p14="http://schemas.microsoft.com/office/powerpoint/2010/main" val="23944150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71B20D92-DC98-44D1-933F-48A2030F54F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Isosceles Triangle 14">
            <a:extLst>
              <a:ext uri="{FF2B5EF4-FFF2-40B4-BE49-F238E27FC236}">
                <a16:creationId xmlns:a16="http://schemas.microsoft.com/office/drawing/2014/main" id="{644DE80B-E6AA-402C-B7EE-BC1700DF4895}"/>
              </a:ext>
            </a:extLst>
          </p:cNvPr>
          <p:cNvSpPr/>
          <p:nvPr/>
        </p:nvSpPr>
        <p:spPr>
          <a:xfrm rot="16200000">
            <a:off x="2126762" y="3054838"/>
            <a:ext cx="3565116" cy="1113039"/>
          </a:xfrm>
          <a:prstGeom prst="triangle">
            <a:avLst>
              <a:gd name="adj" fmla="val 54471"/>
            </a:avLst>
          </a:prstGeom>
          <a:gradFill>
            <a:gsLst>
              <a:gs pos="0">
                <a:schemeClr val="bg1">
                  <a:lumMod val="50000"/>
                </a:schemeClr>
              </a:gs>
              <a:gs pos="100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31E537-EE08-4220-8A97-B57AE234F52F}"/>
              </a:ext>
            </a:extLst>
          </p:cNvPr>
          <p:cNvSpPr>
            <a:spLocks noGrp="1"/>
          </p:cNvSpPr>
          <p:nvPr>
            <p:ph type="title"/>
          </p:nvPr>
        </p:nvSpPr>
        <p:spPr/>
        <p:txBody>
          <a:bodyPr vert="horz"/>
          <a:lstStyle/>
          <a:p>
            <a:r>
              <a:rPr lang="en-US" dirty="0"/>
              <a:t>The scope of risk assessment is determined by identifying all in scope assets which will evaluated based on potential impacts on asset confidentiality, Integrity &amp; availability</a:t>
            </a:r>
          </a:p>
        </p:txBody>
      </p:sp>
      <p:sp>
        <p:nvSpPr>
          <p:cNvPr id="3" name="Text Placeholder 2">
            <a:extLst>
              <a:ext uri="{FF2B5EF4-FFF2-40B4-BE49-F238E27FC236}">
                <a16:creationId xmlns:a16="http://schemas.microsoft.com/office/drawing/2014/main" id="{11A8279E-C51B-43F2-AA6B-2B0F6F2E9EA2}"/>
              </a:ext>
            </a:extLst>
          </p:cNvPr>
          <p:cNvSpPr>
            <a:spLocks noGrp="1"/>
          </p:cNvSpPr>
          <p:nvPr>
            <p:ph type="body" sz="quarter" idx="11"/>
          </p:nvPr>
        </p:nvSpPr>
        <p:spPr>
          <a:xfrm>
            <a:off x="5078960" y="1112624"/>
            <a:ext cx="2034083" cy="215444"/>
          </a:xfrm>
        </p:spPr>
        <p:txBody>
          <a:bodyPr/>
          <a:lstStyle/>
          <a:p>
            <a:r>
              <a:rPr lang="en-US" dirty="0"/>
              <a:t>Asset Scoring Methodology</a:t>
            </a:r>
          </a:p>
        </p:txBody>
      </p:sp>
      <p:graphicFrame>
        <p:nvGraphicFramePr>
          <p:cNvPr id="16" name="Table 15">
            <a:extLst>
              <a:ext uri="{FF2B5EF4-FFF2-40B4-BE49-F238E27FC236}">
                <a16:creationId xmlns:a16="http://schemas.microsoft.com/office/drawing/2014/main" id="{F21657F1-2584-4678-9C39-47944B8241EA}"/>
              </a:ext>
            </a:extLst>
          </p:cNvPr>
          <p:cNvGraphicFramePr>
            <a:graphicFrameLocks noGrp="1"/>
          </p:cNvGraphicFramePr>
          <p:nvPr/>
        </p:nvGraphicFramePr>
        <p:xfrm>
          <a:off x="4656596" y="1733550"/>
          <a:ext cx="6544804" cy="3638432"/>
        </p:xfrm>
        <a:graphic>
          <a:graphicData uri="http://schemas.openxmlformats.org/drawingml/2006/table">
            <a:tbl>
              <a:tblPr firstRow="1">
                <a:tableStyleId>{5C22544A-7EE6-4342-B048-85BDC9FD1C3A}</a:tableStyleId>
              </a:tblPr>
              <a:tblGrid>
                <a:gridCol w="1462526">
                  <a:extLst>
                    <a:ext uri="{9D8B030D-6E8A-4147-A177-3AD203B41FA5}">
                      <a16:colId xmlns:a16="http://schemas.microsoft.com/office/drawing/2014/main" val="20005"/>
                    </a:ext>
                  </a:extLst>
                </a:gridCol>
                <a:gridCol w="1071499">
                  <a:extLst>
                    <a:ext uri="{9D8B030D-6E8A-4147-A177-3AD203B41FA5}">
                      <a16:colId xmlns:a16="http://schemas.microsoft.com/office/drawing/2014/main" val="3663277971"/>
                    </a:ext>
                  </a:extLst>
                </a:gridCol>
                <a:gridCol w="673608">
                  <a:extLst>
                    <a:ext uri="{9D8B030D-6E8A-4147-A177-3AD203B41FA5}">
                      <a16:colId xmlns:a16="http://schemas.microsoft.com/office/drawing/2014/main" val="766131380"/>
                    </a:ext>
                  </a:extLst>
                </a:gridCol>
                <a:gridCol w="839152">
                  <a:extLst>
                    <a:ext uri="{9D8B030D-6E8A-4147-A177-3AD203B41FA5}">
                      <a16:colId xmlns:a16="http://schemas.microsoft.com/office/drawing/2014/main" val="2621523253"/>
                    </a:ext>
                  </a:extLst>
                </a:gridCol>
                <a:gridCol w="747431">
                  <a:extLst>
                    <a:ext uri="{9D8B030D-6E8A-4147-A177-3AD203B41FA5}">
                      <a16:colId xmlns:a16="http://schemas.microsoft.com/office/drawing/2014/main" val="510747459"/>
                    </a:ext>
                  </a:extLst>
                </a:gridCol>
                <a:gridCol w="1750588">
                  <a:extLst>
                    <a:ext uri="{9D8B030D-6E8A-4147-A177-3AD203B41FA5}">
                      <a16:colId xmlns:a16="http://schemas.microsoft.com/office/drawing/2014/main" val="204718180"/>
                    </a:ext>
                  </a:extLst>
                </a:gridCol>
              </a:tblGrid>
              <a:tr h="340042">
                <a:tc gridSpan="6">
                  <a:txBody>
                    <a:bodyPr/>
                    <a:lstStyle/>
                    <a:p>
                      <a:pPr algn="ctr"/>
                      <a:r>
                        <a:rPr lang="en-US" sz="1200" b="1" dirty="0">
                          <a:solidFill>
                            <a:schemeClr val="bg1"/>
                          </a:solidFill>
                          <a:latin typeface="Calibri" panose="020F0502020204030204" pitchFamily="34" charset="0"/>
                          <a:ea typeface="Calibri" charset="0"/>
                          <a:cs typeface="Calibri" charset="0"/>
                        </a:rPr>
                        <a:t>CLIENT Business Process: Facility Design</a:t>
                      </a:r>
                    </a:p>
                  </a:txBody>
                  <a:tcPr marL="50292" marR="50292" marT="46177" marB="46177"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sz="1100" b="1" dirty="0">
                        <a:solidFill>
                          <a:schemeClr val="bg1"/>
                        </a:solidFill>
                        <a:latin typeface="Calibri" panose="020F0502020204030204" pitchFamily="34" charset="0"/>
                        <a:ea typeface="Calibri" charset="0"/>
                        <a:cs typeface="Calibri" charset="0"/>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sz="1100" b="1" dirty="0">
                        <a:solidFill>
                          <a:schemeClr val="bg1"/>
                        </a:solidFill>
                        <a:latin typeface="Calibri" panose="020F0502020204030204" pitchFamily="34" charset="0"/>
                        <a:ea typeface="Calibri" charset="0"/>
                        <a:cs typeface="Calibri" charset="0"/>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sz="1100" b="1" dirty="0">
                        <a:solidFill>
                          <a:schemeClr val="bg1"/>
                        </a:solidFill>
                        <a:latin typeface="Calibri" panose="020F0502020204030204" pitchFamily="34" charset="0"/>
                        <a:ea typeface="Calibri" charset="0"/>
                        <a:cs typeface="Calibri" charset="0"/>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sz="1100" b="1" dirty="0">
                        <a:solidFill>
                          <a:schemeClr val="bg1"/>
                        </a:solidFill>
                        <a:latin typeface="Calibri" panose="020F0502020204030204" pitchFamily="34" charset="0"/>
                        <a:ea typeface="Calibri" charset="0"/>
                        <a:cs typeface="Calibri" charset="0"/>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75000"/>
                      </a:schemeClr>
                    </a:solidFill>
                  </a:tcPr>
                </a:tc>
                <a:tc hMerge="1">
                  <a:txBody>
                    <a:bodyPr/>
                    <a:lstStyle/>
                    <a:p>
                      <a:pPr algn="ctr"/>
                      <a:endParaRPr lang="en-US" sz="1100" b="1" dirty="0">
                        <a:solidFill>
                          <a:schemeClr val="bg1"/>
                        </a:solidFill>
                        <a:latin typeface="Calibri" panose="020F0502020204030204" pitchFamily="34" charset="0"/>
                        <a:ea typeface="Calibri" charset="0"/>
                        <a:cs typeface="Calibri" charset="0"/>
                      </a:endParaRPr>
                    </a:p>
                  </a:txBody>
                  <a:tcPr marL="45720" marR="4572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843477192"/>
                  </a:ext>
                </a:extLst>
              </a:tr>
              <a:tr h="110140">
                <a:tc rowSpan="2">
                  <a:txBody>
                    <a:bodyPr/>
                    <a:lstStyle/>
                    <a:p>
                      <a:pPr algn="ctr"/>
                      <a:r>
                        <a:rPr lang="en-US" sz="1200" b="1" dirty="0">
                          <a:solidFill>
                            <a:schemeClr val="tx1"/>
                          </a:solidFill>
                          <a:latin typeface="Calibri" panose="020F0502020204030204" pitchFamily="34" charset="0"/>
                        </a:rPr>
                        <a:t>Assets</a:t>
                      </a:r>
                      <a:endParaRPr lang="en-US" sz="1200" b="1" dirty="0">
                        <a:solidFill>
                          <a:schemeClr val="tx1"/>
                        </a:solidFill>
                        <a:latin typeface="Calibri" panose="020F0502020204030204" pitchFamily="34" charset="0"/>
                        <a:ea typeface="Calibri" charset="0"/>
                        <a:cs typeface="Calibri" charset="0"/>
                      </a:endParaRP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gridSpan="3">
                  <a:txBody>
                    <a:bodyPr/>
                    <a:lstStyle/>
                    <a:p>
                      <a:pPr algn="ctr"/>
                      <a:r>
                        <a:rPr lang="en-US" sz="1200" b="1" dirty="0">
                          <a:solidFill>
                            <a:schemeClr val="tx1"/>
                          </a:solidFill>
                          <a:latin typeface="Calibri" panose="020F0502020204030204" pitchFamily="34" charset="0"/>
                          <a:ea typeface="Calibri" charset="0"/>
                          <a:cs typeface="Calibri" charset="0"/>
                        </a:rPr>
                        <a:t>Score</a:t>
                      </a: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hMerge="1">
                  <a:txBody>
                    <a:bodyPr/>
                    <a:lstStyle/>
                    <a:p>
                      <a:pPr algn="ctr"/>
                      <a:endParaRPr lang="en-US" sz="1200" b="1" dirty="0">
                        <a:solidFill>
                          <a:schemeClr val="tx1"/>
                        </a:solidFill>
                        <a:latin typeface="Calibri" panose="020F0502020204030204" pitchFamily="34" charset="0"/>
                        <a:ea typeface="Calibri" charset="0"/>
                        <a:cs typeface="Calibri" charset="0"/>
                      </a:endParaRP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hMerge="1">
                  <a:txBody>
                    <a:bodyPr/>
                    <a:lstStyle/>
                    <a:p>
                      <a:pPr algn="ctr"/>
                      <a:endParaRPr lang="en-US" sz="1200" b="1" dirty="0">
                        <a:solidFill>
                          <a:schemeClr val="tx1"/>
                        </a:solidFill>
                        <a:latin typeface="Calibri" panose="020F0502020204030204" pitchFamily="34" charset="0"/>
                        <a:ea typeface="Calibri" charset="0"/>
                        <a:cs typeface="Calibri" charset="0"/>
                      </a:endParaRP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rowSpan="2">
                  <a:txBody>
                    <a:bodyPr/>
                    <a:lstStyle/>
                    <a:p>
                      <a:pPr algn="ctr"/>
                      <a:r>
                        <a:rPr lang="en-US" sz="1200" b="1" dirty="0">
                          <a:solidFill>
                            <a:schemeClr val="tx1"/>
                          </a:solidFill>
                          <a:latin typeface="Calibri" panose="020F0502020204030204" pitchFamily="34" charset="0"/>
                          <a:ea typeface="Calibri" charset="0"/>
                          <a:cs typeface="Calibri" charset="0"/>
                        </a:rPr>
                        <a:t>Asset Value</a:t>
                      </a: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rowSpan="2">
                  <a:txBody>
                    <a:bodyPr/>
                    <a:lstStyle/>
                    <a:p>
                      <a:pPr algn="ctr"/>
                      <a:r>
                        <a:rPr lang="en-US" sz="1200" b="1" dirty="0">
                          <a:solidFill>
                            <a:schemeClr val="tx1"/>
                          </a:solidFill>
                          <a:latin typeface="Calibri" panose="020F0502020204030204" pitchFamily="34" charset="0"/>
                          <a:ea typeface="Calibri" charset="0"/>
                          <a:cs typeface="Calibri" charset="0"/>
                        </a:rPr>
                        <a:t>Risk Assessment Cycle Frequency</a:t>
                      </a: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15347848"/>
                  </a:ext>
                </a:extLst>
              </a:tr>
              <a:tr h="240328">
                <a:tc vMerge="1">
                  <a:txBody>
                    <a:bodyPr/>
                    <a:lstStyle/>
                    <a:p>
                      <a:pPr algn="ctr"/>
                      <a:endParaRPr lang="en-US" sz="1200" b="1" dirty="0">
                        <a:solidFill>
                          <a:schemeClr val="tx1"/>
                        </a:solidFill>
                        <a:latin typeface="Calibri" panose="020F0502020204030204" pitchFamily="34" charset="0"/>
                        <a:ea typeface="Calibri" charset="0"/>
                        <a:cs typeface="Calibri" charset="0"/>
                      </a:endParaRP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a:txBody>
                    <a:bodyPr/>
                    <a:lstStyle/>
                    <a:p>
                      <a:pPr algn="ctr"/>
                      <a:r>
                        <a:rPr lang="en-US" sz="1200" b="1" dirty="0">
                          <a:solidFill>
                            <a:schemeClr val="tx1"/>
                          </a:solidFill>
                          <a:latin typeface="Calibri" panose="020F0502020204030204" pitchFamily="34" charset="0"/>
                          <a:ea typeface="Calibri" charset="0"/>
                          <a:cs typeface="Calibri" charset="0"/>
                        </a:rPr>
                        <a:t>Confidentiality</a:t>
                      </a: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a:txBody>
                    <a:bodyPr/>
                    <a:lstStyle/>
                    <a:p>
                      <a:pPr algn="ctr"/>
                      <a:r>
                        <a:rPr lang="en-US" sz="1200" b="1" dirty="0">
                          <a:solidFill>
                            <a:schemeClr val="tx1"/>
                          </a:solidFill>
                          <a:latin typeface="Calibri" panose="020F0502020204030204" pitchFamily="34" charset="0"/>
                          <a:ea typeface="Calibri" charset="0"/>
                          <a:cs typeface="Calibri" charset="0"/>
                        </a:rPr>
                        <a:t>Integrity</a:t>
                      </a: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a:txBody>
                    <a:bodyPr/>
                    <a:lstStyle/>
                    <a:p>
                      <a:pPr algn="ctr"/>
                      <a:r>
                        <a:rPr lang="en-US" sz="1200" b="1" dirty="0">
                          <a:solidFill>
                            <a:schemeClr val="tx1"/>
                          </a:solidFill>
                          <a:latin typeface="Calibri" panose="020F0502020204030204" pitchFamily="34" charset="0"/>
                          <a:ea typeface="Calibri" charset="0"/>
                          <a:cs typeface="Calibri" charset="0"/>
                        </a:rPr>
                        <a:t>Availability</a:t>
                      </a: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vMerge="1">
                  <a:txBody>
                    <a:bodyPr/>
                    <a:lstStyle/>
                    <a:p>
                      <a:pPr algn="ctr"/>
                      <a:endParaRPr lang="en-US" sz="1200" b="1" dirty="0">
                        <a:solidFill>
                          <a:schemeClr val="tx1"/>
                        </a:solidFill>
                        <a:latin typeface="Calibri" panose="020F0502020204030204" pitchFamily="34" charset="0"/>
                        <a:ea typeface="Calibri" charset="0"/>
                        <a:cs typeface="Calibri" charset="0"/>
                      </a:endParaRP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tc vMerge="1">
                  <a:txBody>
                    <a:bodyPr/>
                    <a:lstStyle/>
                    <a:p>
                      <a:pPr algn="ctr"/>
                      <a:endParaRPr lang="en-US" sz="1200" b="1" dirty="0">
                        <a:solidFill>
                          <a:schemeClr val="tx1"/>
                        </a:solidFill>
                        <a:latin typeface="Calibri" panose="020F0502020204030204" pitchFamily="34" charset="0"/>
                        <a:ea typeface="Calibri" charset="0"/>
                        <a:cs typeface="Calibri" charset="0"/>
                      </a:endParaRPr>
                    </a:p>
                  </a:txBody>
                  <a:tcPr marL="50292" marR="50292" marT="41980" marB="4198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497071">
                <a:tc>
                  <a:txBody>
                    <a:bodyPr/>
                    <a:lstStyle/>
                    <a:p>
                      <a:pPr marL="0" indent="0" algn="l" defTabSz="914400" rtl="0" eaLnBrk="1" latinLnBrk="0" hangingPunct="1">
                        <a:buFontTx/>
                        <a:buNone/>
                      </a:pPr>
                      <a:r>
                        <a:rPr lang="en-US" sz="1200" kern="1200" dirty="0">
                          <a:solidFill>
                            <a:schemeClr val="tx1"/>
                          </a:solidFill>
                          <a:latin typeface="Calibri" panose="020F0502020204030204" pitchFamily="34" charset="0"/>
                          <a:ea typeface="Calibri" charset="0"/>
                          <a:cs typeface="Calibri" charset="0"/>
                        </a:rPr>
                        <a:t>Handwritten Design Sketch</a:t>
                      </a: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2</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1</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1</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2</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Three-year cycle</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1"/>
                  </a:ext>
                </a:extLst>
              </a:tr>
              <a:tr h="497071">
                <a:tc>
                  <a:txBody>
                    <a:bodyPr/>
                    <a:lstStyle/>
                    <a:p>
                      <a:pPr marL="0" indent="0" algn="l" defTabSz="914400" rtl="0" eaLnBrk="1" latinLnBrk="0" hangingPunct="1">
                        <a:buFontTx/>
                        <a:buNone/>
                      </a:pPr>
                      <a:r>
                        <a:rPr lang="en-US" sz="1200" kern="1200" dirty="0">
                          <a:solidFill>
                            <a:schemeClr val="tx1"/>
                          </a:solidFill>
                          <a:latin typeface="Calibri" panose="020F0502020204030204" pitchFamily="34" charset="0"/>
                          <a:ea typeface="Calibri" charset="0"/>
                          <a:cs typeface="Calibri" charset="0"/>
                        </a:rPr>
                        <a:t>Architecture Design Drawing</a:t>
                      </a: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3</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3</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3</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3</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Annual Cycle</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568318172"/>
                  </a:ext>
                </a:extLst>
              </a:tr>
              <a:tr h="308925">
                <a:tc>
                  <a:txBody>
                    <a:bodyPr/>
                    <a:lstStyle/>
                    <a:p>
                      <a:pPr marL="0" indent="0" algn="l" defTabSz="914400" rtl="0" eaLnBrk="1" latinLnBrk="0" hangingPunct="1">
                        <a:buFontTx/>
                        <a:buNone/>
                      </a:pPr>
                      <a:r>
                        <a:rPr lang="en-US" sz="1200" kern="1200" dirty="0">
                          <a:solidFill>
                            <a:schemeClr val="tx1"/>
                          </a:solidFill>
                          <a:latin typeface="Calibri" panose="020F0502020204030204" pitchFamily="34" charset="0"/>
                          <a:ea typeface="Calibri" charset="0"/>
                          <a:cs typeface="Calibri" charset="0"/>
                        </a:rPr>
                        <a:t>Printer</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3</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3</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3</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3</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Annual Cycle</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2397769119"/>
                  </a:ext>
                </a:extLst>
              </a:tr>
              <a:tr h="308925">
                <a:tc>
                  <a:txBody>
                    <a:bodyPr/>
                    <a:lstStyle/>
                    <a:p>
                      <a:pPr marL="0" indent="0" algn="l" defTabSz="914400" rtl="0" eaLnBrk="1" latinLnBrk="0" hangingPunct="1">
                        <a:buFontTx/>
                        <a:buNone/>
                      </a:pPr>
                      <a:r>
                        <a:rPr lang="en-US" sz="1200" kern="1200" dirty="0">
                          <a:solidFill>
                            <a:schemeClr val="tx1"/>
                          </a:solidFill>
                          <a:latin typeface="Calibri" panose="020F0502020204030204" pitchFamily="34" charset="0"/>
                          <a:ea typeface="Calibri" charset="0"/>
                          <a:cs typeface="Calibri" charset="0"/>
                        </a:rPr>
                        <a:t>CPU, memory, etc.</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3</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4</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4</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4</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Annual Cycle</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2"/>
                  </a:ext>
                </a:extLst>
              </a:tr>
              <a:tr h="534868">
                <a:tc>
                  <a:txBody>
                    <a:bodyPr/>
                    <a:lstStyle/>
                    <a:p>
                      <a:pPr marL="0" indent="0" algn="l" defTabSz="914400" rtl="0" eaLnBrk="1" latinLnBrk="0" hangingPunct="1">
                        <a:buFontTx/>
                        <a:buNone/>
                      </a:pPr>
                      <a:r>
                        <a:rPr lang="en-US" sz="1200" kern="1200" dirty="0">
                          <a:solidFill>
                            <a:schemeClr val="tx1"/>
                          </a:solidFill>
                          <a:latin typeface="Calibri" panose="020F0502020204030204" pitchFamily="34" charset="0"/>
                          <a:ea typeface="Calibri" charset="0"/>
                          <a:cs typeface="Calibri" charset="0"/>
                        </a:rPr>
                        <a:t>Architectural Design Software</a:t>
                      </a:r>
                    </a:p>
                  </a:txBody>
                  <a:tcPr marL="40234" marR="40234" marT="33584" marB="33584" anchor="ctr">
                    <a:lnL w="6350" cap="flat" cmpd="sng" algn="ctr">
                      <a:solidFill>
                        <a:srgbClr val="FF0000"/>
                      </a:solid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3</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4</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4</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4</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Annual Cycle</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rgbClr val="FF0000"/>
                      </a:solidFill>
                      <a:prstDash val="dash"/>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rgbClr val="FF0000"/>
                      </a:solidFill>
                      <a:prstDash val="dash"/>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717629947"/>
                  </a:ext>
                </a:extLst>
              </a:tr>
              <a:tr h="308925">
                <a:tc>
                  <a:txBody>
                    <a:bodyPr/>
                    <a:lstStyle/>
                    <a:p>
                      <a:pPr marL="0" indent="0" algn="l" defTabSz="914400" rtl="0" eaLnBrk="1" latinLnBrk="0" hangingPunct="1">
                        <a:buFontTx/>
                        <a:buNone/>
                      </a:pPr>
                      <a:r>
                        <a:rPr lang="en-US" sz="1200" kern="1200" dirty="0">
                          <a:solidFill>
                            <a:schemeClr val="tx1"/>
                          </a:solidFill>
                          <a:latin typeface="Calibri" panose="020F0502020204030204" pitchFamily="34" charset="0"/>
                          <a:ea typeface="Calibri" charset="0"/>
                          <a:cs typeface="Calibri" charset="0"/>
                        </a:rPr>
                        <a:t>Ethernet</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4</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4</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4</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4</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Annual Cycle</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FF0000"/>
                      </a:solidFill>
                      <a:prstDash val="dash"/>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10003"/>
                  </a:ext>
                </a:extLst>
              </a:tr>
              <a:tr h="308925">
                <a:tc>
                  <a:txBody>
                    <a:bodyPr/>
                    <a:lstStyle/>
                    <a:p>
                      <a:pPr marL="0" indent="0" algn="l" defTabSz="914400" rtl="0" eaLnBrk="1" latinLnBrk="0" hangingPunct="1">
                        <a:buFontTx/>
                        <a:buNone/>
                      </a:pPr>
                      <a:r>
                        <a:rPr lang="en-US" sz="1200" kern="1200" dirty="0">
                          <a:solidFill>
                            <a:schemeClr val="tx1"/>
                          </a:solidFill>
                          <a:latin typeface="Calibri" panose="020F0502020204030204" pitchFamily="34" charset="0"/>
                          <a:ea typeface="Calibri" charset="0"/>
                          <a:cs typeface="Calibri" charset="0"/>
                        </a:rPr>
                        <a:t>Personnel Homes</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1</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1</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2</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Tx/>
                        <a:buNone/>
                      </a:pPr>
                      <a:r>
                        <a:rPr lang="en-US" sz="1200" b="1" kern="1200" dirty="0">
                          <a:solidFill>
                            <a:schemeClr val="tx1"/>
                          </a:solidFill>
                          <a:latin typeface="Calibri" panose="020F0502020204030204" pitchFamily="34" charset="0"/>
                          <a:ea typeface="Calibri" charset="0"/>
                          <a:cs typeface="Calibri" charset="0"/>
                        </a:rPr>
                        <a:t>2</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Three-year cycle</a:t>
                      </a:r>
                    </a:p>
                  </a:txBody>
                  <a:tcPr marL="40234" marR="40234" marT="33584" marB="3358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extLst>
                  <a:ext uri="{0D108BD9-81ED-4DB2-BD59-A6C34878D82A}">
                    <a16:rowId xmlns:a16="http://schemas.microsoft.com/office/drawing/2014/main" val="3277412459"/>
                  </a:ext>
                </a:extLst>
              </a:tr>
            </a:tbl>
          </a:graphicData>
        </a:graphic>
      </p:graphicFrame>
      <p:sp>
        <p:nvSpPr>
          <p:cNvPr id="17" name="Speech Bubble: Rectangle with Corners Rounded 16">
            <a:extLst>
              <a:ext uri="{FF2B5EF4-FFF2-40B4-BE49-F238E27FC236}">
                <a16:creationId xmlns:a16="http://schemas.microsoft.com/office/drawing/2014/main" id="{E3D9F802-1DB2-4E9E-B848-58F2CCB95EF7}"/>
              </a:ext>
            </a:extLst>
          </p:cNvPr>
          <p:cNvSpPr/>
          <p:nvPr/>
        </p:nvSpPr>
        <p:spPr>
          <a:xfrm>
            <a:off x="3229665" y="5617736"/>
            <a:ext cx="7475438" cy="605744"/>
          </a:xfrm>
          <a:prstGeom prst="wedgeRoundRectCallout">
            <a:avLst>
              <a:gd name="adj1" fmla="val 36791"/>
              <a:gd name="adj2" fmla="val -91817"/>
              <a:gd name="adj3" fmla="val 16667"/>
            </a:avLst>
          </a:prstGeom>
          <a:solidFill>
            <a:schemeClr val="accent1">
              <a:lumMod val="20000"/>
              <a:lumOff val="80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indent="-171450">
              <a:buFont typeface="Wingdings" panose="05000000000000000000" pitchFamily="2" charset="2"/>
              <a:buChar char="§"/>
            </a:pPr>
            <a:r>
              <a:rPr lang="en-US" sz="1200" dirty="0">
                <a:solidFill>
                  <a:schemeClr val="tx1"/>
                </a:solidFill>
                <a:latin typeface="Calibri "/>
              </a:rPr>
              <a:t>Assets with </a:t>
            </a:r>
            <a:r>
              <a:rPr lang="en-US" sz="1200" b="1" dirty="0">
                <a:solidFill>
                  <a:schemeClr val="tx1"/>
                </a:solidFill>
                <a:latin typeface="Calibri "/>
              </a:rPr>
              <a:t>values of 3 or 4 are most important to CLIENT Business Processes </a:t>
            </a:r>
            <a:r>
              <a:rPr lang="en-US" sz="1200" dirty="0">
                <a:solidFill>
                  <a:schemeClr val="tx1"/>
                </a:solidFill>
                <a:latin typeface="Calibri "/>
              </a:rPr>
              <a:t>and are</a:t>
            </a:r>
            <a:r>
              <a:rPr lang="en-US" sz="1200" b="1" dirty="0">
                <a:solidFill>
                  <a:schemeClr val="tx1"/>
                </a:solidFill>
                <a:latin typeface="Calibri "/>
              </a:rPr>
              <a:t> </a:t>
            </a:r>
            <a:r>
              <a:rPr lang="en-US" sz="1200" dirty="0">
                <a:solidFill>
                  <a:schemeClr val="tx1"/>
                </a:solidFill>
                <a:latin typeface="Calibri "/>
              </a:rPr>
              <a:t>in-Scope for the </a:t>
            </a:r>
            <a:r>
              <a:rPr lang="en-US" sz="1200" b="1" dirty="0">
                <a:solidFill>
                  <a:schemeClr val="tx1"/>
                </a:solidFill>
                <a:latin typeface="Calibri "/>
              </a:rPr>
              <a:t>annual risk assessment cycle</a:t>
            </a:r>
          </a:p>
          <a:p>
            <a:pPr marL="171450" indent="-171450">
              <a:buFont typeface="Wingdings" panose="05000000000000000000" pitchFamily="2" charset="2"/>
              <a:buChar char="§"/>
            </a:pPr>
            <a:r>
              <a:rPr lang="en-US" sz="1200" dirty="0">
                <a:solidFill>
                  <a:schemeClr val="tx1"/>
                </a:solidFill>
                <a:latin typeface="Calibri "/>
              </a:rPr>
              <a:t>Assets with </a:t>
            </a:r>
            <a:r>
              <a:rPr lang="en-US" sz="1200" b="1" dirty="0">
                <a:solidFill>
                  <a:schemeClr val="tx1"/>
                </a:solidFill>
                <a:latin typeface="Calibri "/>
              </a:rPr>
              <a:t>values of 1 or 2 </a:t>
            </a:r>
            <a:r>
              <a:rPr lang="en-US" sz="1200" dirty="0">
                <a:solidFill>
                  <a:schemeClr val="tx1"/>
                </a:solidFill>
                <a:latin typeface="Calibri "/>
              </a:rPr>
              <a:t>are in-Scope for a </a:t>
            </a:r>
            <a:r>
              <a:rPr lang="en-US" sz="1200" b="1" dirty="0">
                <a:solidFill>
                  <a:schemeClr val="tx1"/>
                </a:solidFill>
                <a:latin typeface="Calibri "/>
              </a:rPr>
              <a:t>three-year risk assessment Cycle</a:t>
            </a:r>
          </a:p>
        </p:txBody>
      </p:sp>
      <p:sp>
        <p:nvSpPr>
          <p:cNvPr id="21" name="TextBox 20">
            <a:extLst>
              <a:ext uri="{FF2B5EF4-FFF2-40B4-BE49-F238E27FC236}">
                <a16:creationId xmlns:a16="http://schemas.microsoft.com/office/drawing/2014/main" id="{8EECA69E-0F6D-48F1-B7F5-F7B195AA2704}"/>
              </a:ext>
            </a:extLst>
          </p:cNvPr>
          <p:cNvSpPr txBox="1"/>
          <p:nvPr/>
        </p:nvSpPr>
        <p:spPr>
          <a:xfrm>
            <a:off x="965652" y="1668703"/>
            <a:ext cx="2234748" cy="276999"/>
          </a:xfrm>
          <a:prstGeom prst="rect">
            <a:avLst/>
          </a:prstGeom>
          <a:noFill/>
        </p:spPr>
        <p:txBody>
          <a:bodyPr wrap="square">
            <a:spAutoFit/>
          </a:bodyPr>
          <a:lstStyle/>
          <a:p>
            <a:pPr algn="ctr"/>
            <a:r>
              <a:rPr lang="en-US" sz="1200" b="1" dirty="0">
                <a:latin typeface="Calibri" panose="020F0502020204030204" pitchFamily="34" charset="0"/>
              </a:rPr>
              <a:t>List of In-Scope Assets</a:t>
            </a:r>
          </a:p>
        </p:txBody>
      </p:sp>
      <p:pic>
        <p:nvPicPr>
          <p:cNvPr id="23" name="Picture 22">
            <a:extLst>
              <a:ext uri="{FF2B5EF4-FFF2-40B4-BE49-F238E27FC236}">
                <a16:creationId xmlns:a16="http://schemas.microsoft.com/office/drawing/2014/main" id="{FBEECE7F-56D1-49BC-8C06-BEA4DD18063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400" y="2057400"/>
            <a:ext cx="3217645" cy="2942870"/>
          </a:xfrm>
          <a:prstGeom prst="rect">
            <a:avLst/>
          </a:prstGeom>
          <a:solidFill>
            <a:schemeClr val="bg1"/>
          </a:solidFill>
        </p:spPr>
      </p:pic>
      <p:sp>
        <p:nvSpPr>
          <p:cNvPr id="24" name="STAMP">
            <a:extLst>
              <a:ext uri="{FF2B5EF4-FFF2-40B4-BE49-F238E27FC236}">
                <a16:creationId xmlns:a16="http://schemas.microsoft.com/office/drawing/2014/main" id="{39904BAD-3495-499C-9B7F-4D351E7ADE0A}"/>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grpSp>
        <p:nvGrpSpPr>
          <p:cNvPr id="25" name="Group 24">
            <a:extLst>
              <a:ext uri="{FF2B5EF4-FFF2-40B4-BE49-F238E27FC236}">
                <a16:creationId xmlns:a16="http://schemas.microsoft.com/office/drawing/2014/main" id="{929B1A93-3CD8-4EC1-B72A-AC1760A77659}"/>
              </a:ext>
            </a:extLst>
          </p:cNvPr>
          <p:cNvGrpSpPr/>
          <p:nvPr/>
        </p:nvGrpSpPr>
        <p:grpSpPr>
          <a:xfrm>
            <a:off x="1606848" y="44165"/>
            <a:ext cx="6599473" cy="276999"/>
            <a:chOff x="1606848" y="44165"/>
            <a:chExt cx="6599473" cy="276999"/>
          </a:xfrm>
        </p:grpSpPr>
        <p:sp>
          <p:nvSpPr>
            <p:cNvPr id="26" name="TextBox 25">
              <a:extLst>
                <a:ext uri="{FF2B5EF4-FFF2-40B4-BE49-F238E27FC236}">
                  <a16:creationId xmlns:a16="http://schemas.microsoft.com/office/drawing/2014/main" id="{BE63469B-BD58-4466-BD26-90B3B0D5143F}"/>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sp>
          <p:nvSpPr>
            <p:cNvPr id="27" name="Rectangle: Rounded Corners 26">
              <a:extLst>
                <a:ext uri="{FF2B5EF4-FFF2-40B4-BE49-F238E27FC236}">
                  <a16:creationId xmlns:a16="http://schemas.microsoft.com/office/drawing/2014/main" id="{F44345AC-0194-4BE6-8578-9C73D6B5AD38}"/>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grpSp>
      <p:sp>
        <p:nvSpPr>
          <p:cNvPr id="28" name="Footer Placeholder 2">
            <a:extLst>
              <a:ext uri="{FF2B5EF4-FFF2-40B4-BE49-F238E27FC236}">
                <a16:creationId xmlns:a16="http://schemas.microsoft.com/office/drawing/2014/main" id="{6F43F038-1844-45E8-B8D8-5D781CD90C87}"/>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grpSp>
        <p:nvGrpSpPr>
          <p:cNvPr id="4" name="Group 3">
            <a:extLst>
              <a:ext uri="{FF2B5EF4-FFF2-40B4-BE49-F238E27FC236}">
                <a16:creationId xmlns:a16="http://schemas.microsoft.com/office/drawing/2014/main" id="{B84627E6-9DEF-47FB-BE21-90390374802B}"/>
              </a:ext>
            </a:extLst>
          </p:cNvPr>
          <p:cNvGrpSpPr/>
          <p:nvPr/>
        </p:nvGrpSpPr>
        <p:grpSpPr>
          <a:xfrm>
            <a:off x="613621" y="68528"/>
            <a:ext cx="782071" cy="229014"/>
            <a:chOff x="613621" y="44482"/>
            <a:chExt cx="782071" cy="277106"/>
          </a:xfrm>
        </p:grpSpPr>
        <p:sp>
          <p:nvSpPr>
            <p:cNvPr id="18" name="Rectangle 17">
              <a:extLst>
                <a:ext uri="{FF2B5EF4-FFF2-40B4-BE49-F238E27FC236}">
                  <a16:creationId xmlns:a16="http://schemas.microsoft.com/office/drawing/2014/main" id="{9EBB8564-A188-41D1-BD70-43D42C6E1164}"/>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ABE838A1-825D-4B50-A349-4FE619D747ED}"/>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0" name="Rectangle 19">
              <a:extLst>
                <a:ext uri="{FF2B5EF4-FFF2-40B4-BE49-F238E27FC236}">
                  <a16:creationId xmlns:a16="http://schemas.microsoft.com/office/drawing/2014/main" id="{DDFE5136-20D9-422B-AB69-4F324B0268FA}"/>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2" name="Rectangle 21">
              <a:extLst>
                <a:ext uri="{FF2B5EF4-FFF2-40B4-BE49-F238E27FC236}">
                  <a16:creationId xmlns:a16="http://schemas.microsoft.com/office/drawing/2014/main" id="{4F390832-F990-47E1-8F95-72CA8540E7B4}"/>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1E9898FE-1EB9-4A5C-9F5D-C39316D4FC8C}"/>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0" name="Rectangle 29">
              <a:extLst>
                <a:ext uri="{FF2B5EF4-FFF2-40B4-BE49-F238E27FC236}">
                  <a16:creationId xmlns:a16="http://schemas.microsoft.com/office/drawing/2014/main" id="{4AC3F0CE-57A0-4BF7-9261-E9E2DA8D7535}"/>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1" name="Rectangle 30">
              <a:extLst>
                <a:ext uri="{FF2B5EF4-FFF2-40B4-BE49-F238E27FC236}">
                  <a16:creationId xmlns:a16="http://schemas.microsoft.com/office/drawing/2014/main" id="{CB2C571B-581D-4320-AC1F-844DD81DD27C}"/>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2" name="Rectangle 31">
              <a:extLst>
                <a:ext uri="{FF2B5EF4-FFF2-40B4-BE49-F238E27FC236}">
                  <a16:creationId xmlns:a16="http://schemas.microsoft.com/office/drawing/2014/main" id="{CBFF3BF7-D8B4-45B7-A641-A98A59D6AD07}"/>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3" name="Rectangle 32">
              <a:extLst>
                <a:ext uri="{FF2B5EF4-FFF2-40B4-BE49-F238E27FC236}">
                  <a16:creationId xmlns:a16="http://schemas.microsoft.com/office/drawing/2014/main" id="{92D120B8-0C64-4929-AAF4-C5B7C8177B9B}"/>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4" name="Rectangle 33">
              <a:extLst>
                <a:ext uri="{FF2B5EF4-FFF2-40B4-BE49-F238E27FC236}">
                  <a16:creationId xmlns:a16="http://schemas.microsoft.com/office/drawing/2014/main" id="{63550E02-E282-4F87-9CA0-4A3C6538A8CB}"/>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35" name="Rectangle 34">
              <a:extLst>
                <a:ext uri="{FF2B5EF4-FFF2-40B4-BE49-F238E27FC236}">
                  <a16:creationId xmlns:a16="http://schemas.microsoft.com/office/drawing/2014/main" id="{697199B7-6256-4F8D-AF5A-A904EC3A6705}"/>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6" name="Rectangle 35">
              <a:extLst>
                <a:ext uri="{FF2B5EF4-FFF2-40B4-BE49-F238E27FC236}">
                  <a16:creationId xmlns:a16="http://schemas.microsoft.com/office/drawing/2014/main" id="{10ECD45B-9AB0-4734-8653-63C055C18B98}"/>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7" name="Rectangle 36">
              <a:extLst>
                <a:ext uri="{FF2B5EF4-FFF2-40B4-BE49-F238E27FC236}">
                  <a16:creationId xmlns:a16="http://schemas.microsoft.com/office/drawing/2014/main" id="{9D68D793-0DF3-4B1B-B2A1-5355FD74DEFB}"/>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8" name="Rectangle 37">
              <a:extLst>
                <a:ext uri="{FF2B5EF4-FFF2-40B4-BE49-F238E27FC236}">
                  <a16:creationId xmlns:a16="http://schemas.microsoft.com/office/drawing/2014/main" id="{B2F8E319-CD6E-469A-93E8-08E124291048}"/>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39" name="Rectangle 38">
            <a:extLst>
              <a:ext uri="{FF2B5EF4-FFF2-40B4-BE49-F238E27FC236}">
                <a16:creationId xmlns:a16="http://schemas.microsoft.com/office/drawing/2014/main" id="{9B7A82CC-6CA2-4BCF-9589-191665511447}"/>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78899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9C39E60-BD83-4FB1-BD0F-031BF2C0E2CE}"/>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89C39E60-BD83-4FB1-BD0F-031BF2C0E2CE}"/>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C1BDB73-E0E2-4CD1-8CE1-8F61C233B138}"/>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panose="02000303000000000000" pitchFamily="2" charset="0"/>
              <a:ea typeface="+mn-ea"/>
              <a:cs typeface="+mn-cs"/>
              <a:sym typeface="Oswald" panose="02000303000000000000" pitchFamily="2" charset="0"/>
            </a:endParaRPr>
          </a:p>
        </p:txBody>
      </p:sp>
      <p:sp>
        <p:nvSpPr>
          <p:cNvPr id="2" name="Title 1">
            <a:extLst>
              <a:ext uri="{FF2B5EF4-FFF2-40B4-BE49-F238E27FC236}">
                <a16:creationId xmlns:a16="http://schemas.microsoft.com/office/drawing/2014/main" id="{DB98F454-7FD1-4769-81F8-7D6511D0AE4D}"/>
              </a:ext>
            </a:extLst>
          </p:cNvPr>
          <p:cNvSpPr>
            <a:spLocks noGrp="1"/>
          </p:cNvSpPr>
          <p:nvPr>
            <p:ph type="title"/>
          </p:nvPr>
        </p:nvSpPr>
        <p:spPr/>
        <p:txBody>
          <a:bodyPr vert="horz"/>
          <a:lstStyle/>
          <a:p>
            <a:pPr>
              <a:spcAft>
                <a:spcPts val="300"/>
              </a:spcAft>
              <a:defRPr/>
            </a:pPr>
            <a:r>
              <a:rPr lang="en-US" dirty="0">
                <a:solidFill>
                  <a:srgbClr val="000000"/>
                </a:solidFill>
              </a:rPr>
              <a:t>The Risk Assessment process will allow the identification and analysis of inherent risks via the identification of the risk impact and likelihood to determine risk scenario criticality</a:t>
            </a:r>
          </a:p>
        </p:txBody>
      </p:sp>
      <p:sp>
        <p:nvSpPr>
          <p:cNvPr id="24" name="Text Placeholder 23">
            <a:extLst>
              <a:ext uri="{FF2B5EF4-FFF2-40B4-BE49-F238E27FC236}">
                <a16:creationId xmlns:a16="http://schemas.microsoft.com/office/drawing/2014/main" id="{309A2B5B-0095-5445-B027-B224B1CFED20}"/>
              </a:ext>
            </a:extLst>
          </p:cNvPr>
          <p:cNvSpPr>
            <a:spLocks noGrp="1"/>
          </p:cNvSpPr>
          <p:nvPr>
            <p:ph type="body" sz="quarter" idx="11"/>
          </p:nvPr>
        </p:nvSpPr>
        <p:spPr>
          <a:xfrm>
            <a:off x="5483688" y="1112624"/>
            <a:ext cx="1224631" cy="215444"/>
          </a:xfrm>
        </p:spPr>
        <p:txBody>
          <a:bodyPr/>
          <a:lstStyle/>
          <a:p>
            <a:r>
              <a:rPr lang="en-US" dirty="0"/>
              <a:t>Risk Assessment</a:t>
            </a:r>
          </a:p>
        </p:txBody>
      </p:sp>
      <p:sp>
        <p:nvSpPr>
          <p:cNvPr id="30" name="Arrow: Striped Right 29">
            <a:extLst>
              <a:ext uri="{FF2B5EF4-FFF2-40B4-BE49-F238E27FC236}">
                <a16:creationId xmlns:a16="http://schemas.microsoft.com/office/drawing/2014/main" id="{0B668334-039C-47C8-8267-9533C9A96E28}"/>
              </a:ext>
            </a:extLst>
          </p:cNvPr>
          <p:cNvSpPr/>
          <p:nvPr/>
        </p:nvSpPr>
        <p:spPr>
          <a:xfrm>
            <a:off x="2944283" y="3372973"/>
            <a:ext cx="6020095" cy="945042"/>
          </a:xfrm>
          <a:prstGeom prst="stripedRightArrow">
            <a:avLst>
              <a:gd name="adj1" fmla="val 50000"/>
              <a:gd name="adj2" fmla="val 32395"/>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114386C0-0913-486C-B406-6A5CCB9EA21E}"/>
              </a:ext>
            </a:extLst>
          </p:cNvPr>
          <p:cNvSpPr/>
          <p:nvPr/>
        </p:nvSpPr>
        <p:spPr bwMode="auto">
          <a:xfrm>
            <a:off x="3482814" y="2332675"/>
            <a:ext cx="4943033" cy="3062984"/>
          </a:xfrm>
          <a:prstGeom prst="roundRect">
            <a:avLst>
              <a:gd name="adj" fmla="val 4857"/>
            </a:avLst>
          </a:prstGeom>
          <a:solidFill>
            <a:srgbClr val="DAE3F3"/>
          </a:solidFill>
          <a:ln>
            <a:no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FF2DEE1B-06B7-49DF-AD3A-585D87FBA3B2}"/>
              </a:ext>
            </a:extLst>
          </p:cNvPr>
          <p:cNvSpPr/>
          <p:nvPr/>
        </p:nvSpPr>
        <p:spPr bwMode="auto">
          <a:xfrm>
            <a:off x="4337037" y="2099321"/>
            <a:ext cx="3234585" cy="204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Key Activities</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E45E665-A447-426A-A0F3-5D426E5029B4}"/>
              </a:ext>
            </a:extLst>
          </p:cNvPr>
          <p:cNvGrpSpPr/>
          <p:nvPr/>
        </p:nvGrpSpPr>
        <p:grpSpPr>
          <a:xfrm>
            <a:off x="1073384" y="1461054"/>
            <a:ext cx="10106896" cy="626289"/>
            <a:chOff x="1073384" y="1515484"/>
            <a:chExt cx="10106896" cy="626289"/>
          </a:xfrm>
        </p:grpSpPr>
        <p:sp>
          <p:nvSpPr>
            <p:cNvPr id="75" name="Rectangle: Diagonal Corners Rounded 74">
              <a:extLst>
                <a:ext uri="{FF2B5EF4-FFF2-40B4-BE49-F238E27FC236}">
                  <a16:creationId xmlns:a16="http://schemas.microsoft.com/office/drawing/2014/main" id="{FC2C562F-6868-4D8D-A3AA-6BAEA191B88D}"/>
                </a:ext>
              </a:extLst>
            </p:cNvPr>
            <p:cNvSpPr/>
            <p:nvPr/>
          </p:nvSpPr>
          <p:spPr bwMode="auto">
            <a:xfrm>
              <a:off x="1301750" y="1547112"/>
              <a:ext cx="9878530" cy="524263"/>
            </a:xfrm>
            <a:prstGeom prst="round2DiagRect">
              <a:avLst>
                <a:gd name="adj1" fmla="val 47538"/>
                <a:gd name="adj2" fmla="val 0"/>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r>
                <a:rPr lang="en-US" sz="1200" dirty="0">
                  <a:solidFill>
                    <a:schemeClr val="tx1"/>
                  </a:solidFill>
                </a:rPr>
                <a:t>To provide decision makers with the sufficient information needed to understand the risks that can negatively </a:t>
              </a:r>
              <a:r>
                <a:rPr lang="en-US" sz="1200" b="1" dirty="0">
                  <a:solidFill>
                    <a:schemeClr val="tx1"/>
                  </a:solidFill>
                </a:rPr>
                <a:t>impact their business</a:t>
              </a:r>
              <a:r>
                <a:rPr lang="en-US" sz="1200" dirty="0">
                  <a:solidFill>
                    <a:schemeClr val="tx1"/>
                  </a:solidFill>
                </a:rPr>
                <a:t>, and help them make informed judgments concerning the extent of </a:t>
              </a:r>
              <a:r>
                <a:rPr lang="en-US" sz="1200" b="1" dirty="0">
                  <a:solidFill>
                    <a:schemeClr val="tx1"/>
                  </a:solidFill>
                </a:rPr>
                <a:t>actions needed to reduce the risk</a:t>
              </a:r>
            </a:p>
          </p:txBody>
        </p:sp>
        <p:sp>
          <p:nvSpPr>
            <p:cNvPr id="76" name="Rectangle 75">
              <a:extLst>
                <a:ext uri="{FF2B5EF4-FFF2-40B4-BE49-F238E27FC236}">
                  <a16:creationId xmlns:a16="http://schemas.microsoft.com/office/drawing/2014/main" id="{8E44E064-97D6-4425-8883-D937BF93EDF5}"/>
                </a:ext>
              </a:extLst>
            </p:cNvPr>
            <p:cNvSpPr/>
            <p:nvPr/>
          </p:nvSpPr>
          <p:spPr bwMode="auto">
            <a:xfrm>
              <a:off x="1079805" y="1515484"/>
              <a:ext cx="765681" cy="566777"/>
            </a:xfrm>
            <a:prstGeom prst="rect">
              <a:avLst/>
            </a:prstGeom>
            <a:solidFill>
              <a:srgbClr val="465E7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Objective</a:t>
              </a:r>
            </a:p>
          </p:txBody>
        </p:sp>
        <p:sp>
          <p:nvSpPr>
            <p:cNvPr id="77" name="Right Triangle 76">
              <a:extLst>
                <a:ext uri="{FF2B5EF4-FFF2-40B4-BE49-F238E27FC236}">
                  <a16:creationId xmlns:a16="http://schemas.microsoft.com/office/drawing/2014/main" id="{48DB85E8-1FD7-40AB-A490-4AA23DE95818}"/>
                </a:ext>
              </a:extLst>
            </p:cNvPr>
            <p:cNvSpPr/>
            <p:nvPr/>
          </p:nvSpPr>
          <p:spPr bwMode="auto">
            <a:xfrm rot="10800000">
              <a:off x="1073384" y="2085102"/>
              <a:ext cx="157312" cy="56671"/>
            </a:xfrm>
            <a:prstGeom prst="rtTriangle">
              <a:avLst/>
            </a:prstGeom>
            <a:solidFill>
              <a:srgbClr val="465E7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80" name="Rectangle: Rounded Corners 79">
            <a:extLst>
              <a:ext uri="{FF2B5EF4-FFF2-40B4-BE49-F238E27FC236}">
                <a16:creationId xmlns:a16="http://schemas.microsoft.com/office/drawing/2014/main" id="{A1050A17-8265-4A57-AD87-47E57923EACC}"/>
              </a:ext>
            </a:extLst>
          </p:cNvPr>
          <p:cNvSpPr/>
          <p:nvPr/>
        </p:nvSpPr>
        <p:spPr>
          <a:xfrm>
            <a:off x="811924" y="2332676"/>
            <a:ext cx="2011762" cy="3064270"/>
          </a:xfrm>
          <a:prstGeom prst="roundRect">
            <a:avLst>
              <a:gd name="adj" fmla="val 123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C56F9577-3D89-4911-B39B-C9E97196C73B}"/>
              </a:ext>
            </a:extLst>
          </p:cNvPr>
          <p:cNvSpPr/>
          <p:nvPr/>
        </p:nvSpPr>
        <p:spPr bwMode="auto">
          <a:xfrm>
            <a:off x="963377" y="2099322"/>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Inputs</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 name="Rectangle: Rounded Corners 89">
            <a:extLst>
              <a:ext uri="{FF2B5EF4-FFF2-40B4-BE49-F238E27FC236}">
                <a16:creationId xmlns:a16="http://schemas.microsoft.com/office/drawing/2014/main" id="{B8FBF74A-DCAE-44FA-83A5-1EA9F8A8FCAD}"/>
              </a:ext>
            </a:extLst>
          </p:cNvPr>
          <p:cNvSpPr/>
          <p:nvPr/>
        </p:nvSpPr>
        <p:spPr>
          <a:xfrm>
            <a:off x="9149497" y="2332676"/>
            <a:ext cx="2011762" cy="3064270"/>
          </a:xfrm>
          <a:prstGeom prst="roundRect">
            <a:avLst>
              <a:gd name="adj" fmla="val 123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0E30B40A-A8BA-4EED-A7AD-016C0E1729E2}"/>
              </a:ext>
            </a:extLst>
          </p:cNvPr>
          <p:cNvSpPr/>
          <p:nvPr/>
        </p:nvSpPr>
        <p:spPr bwMode="auto">
          <a:xfrm>
            <a:off x="9300950" y="2099322"/>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Output</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6C02A95-ACDE-48F9-9325-97150DCC2EE8}"/>
              </a:ext>
            </a:extLst>
          </p:cNvPr>
          <p:cNvSpPr/>
          <p:nvPr/>
        </p:nvSpPr>
        <p:spPr>
          <a:xfrm>
            <a:off x="9338071" y="3046116"/>
            <a:ext cx="1634608" cy="458383"/>
          </a:xfrm>
          <a:prstGeom prst="rect">
            <a:avLst/>
          </a:prstGeom>
          <a:solidFill>
            <a:schemeClr val="accent2">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Current Risk Results</a:t>
            </a:r>
          </a:p>
        </p:txBody>
      </p:sp>
      <p:sp>
        <p:nvSpPr>
          <p:cNvPr id="98" name="Rectangle 97">
            <a:extLst>
              <a:ext uri="{FF2B5EF4-FFF2-40B4-BE49-F238E27FC236}">
                <a16:creationId xmlns:a16="http://schemas.microsoft.com/office/drawing/2014/main" id="{6E28323C-3AC6-46D1-B654-8D793FBF6AE3}"/>
              </a:ext>
            </a:extLst>
          </p:cNvPr>
          <p:cNvSpPr/>
          <p:nvPr/>
        </p:nvSpPr>
        <p:spPr>
          <a:xfrm>
            <a:off x="9338071" y="2489973"/>
            <a:ext cx="1634608" cy="458383"/>
          </a:xfrm>
          <a:prstGeom prst="rect">
            <a:avLst/>
          </a:prstGeom>
          <a:solidFill>
            <a:schemeClr val="accent2">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Inherent Risk Results</a:t>
            </a:r>
          </a:p>
        </p:txBody>
      </p:sp>
      <p:grpSp>
        <p:nvGrpSpPr>
          <p:cNvPr id="3" name="Group 2">
            <a:extLst>
              <a:ext uri="{FF2B5EF4-FFF2-40B4-BE49-F238E27FC236}">
                <a16:creationId xmlns:a16="http://schemas.microsoft.com/office/drawing/2014/main" id="{F7BA001B-C429-4257-A908-5C8665D49FBF}"/>
              </a:ext>
            </a:extLst>
          </p:cNvPr>
          <p:cNvGrpSpPr/>
          <p:nvPr/>
        </p:nvGrpSpPr>
        <p:grpSpPr>
          <a:xfrm>
            <a:off x="842245" y="5615673"/>
            <a:ext cx="10537832" cy="708927"/>
            <a:chOff x="842245" y="5463273"/>
            <a:chExt cx="10537832" cy="708927"/>
          </a:xfrm>
        </p:grpSpPr>
        <p:sp>
          <p:nvSpPr>
            <p:cNvPr id="66" name="Rectangle 65">
              <a:extLst>
                <a:ext uri="{FF2B5EF4-FFF2-40B4-BE49-F238E27FC236}">
                  <a16:creationId xmlns:a16="http://schemas.microsoft.com/office/drawing/2014/main" id="{BCD514A6-ED05-4910-ABCA-ABAD99A55BD5}"/>
                </a:ext>
              </a:extLst>
            </p:cNvPr>
            <p:cNvSpPr/>
            <p:nvPr/>
          </p:nvSpPr>
          <p:spPr bwMode="auto">
            <a:xfrm>
              <a:off x="842245" y="5643586"/>
              <a:ext cx="507115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3" spcCol="0" rtlCol="0" fromWordArt="0" anchor="ctr" anchorCtr="0" forceAA="0" compatLnSpc="1">
              <a:prstTxWarp prst="textNoShape">
                <a:avLst/>
              </a:prstTxWarp>
              <a:noAutofit/>
            </a:bodyPr>
            <a:lstStyle/>
            <a:p>
              <a:pPr marL="91440" indent="-119063">
                <a:lnSpc>
                  <a:spcPts val="1000"/>
                </a:lnSpc>
                <a:buFont typeface="Wingdings" panose="05000000000000000000" pitchFamily="2" charset="2"/>
                <a:buChar char="§"/>
              </a:pPr>
              <a:r>
                <a:rPr lang="en-US" sz="1000" dirty="0">
                  <a:solidFill>
                    <a:sysClr val="windowText" lastClr="000000"/>
                  </a:solidFill>
                </a:rPr>
                <a:t>CS Risk Mgmt.</a:t>
              </a:r>
            </a:p>
            <a:p>
              <a:pPr marL="91440" indent="-119063">
                <a:lnSpc>
                  <a:spcPts val="1000"/>
                </a:lnSpc>
                <a:buFont typeface="Wingdings" panose="05000000000000000000" pitchFamily="2" charset="2"/>
                <a:buChar char="§"/>
              </a:pPr>
              <a:r>
                <a:rPr lang="en-US" sz="1000" dirty="0">
                  <a:solidFill>
                    <a:sysClr val="windowText" lastClr="000000"/>
                  </a:solidFill>
                </a:rPr>
                <a:t>CS Project Assurance</a:t>
              </a:r>
            </a:p>
            <a:p>
              <a:pPr marL="91440" indent="-119063">
                <a:lnSpc>
                  <a:spcPts val="1000"/>
                </a:lnSpc>
                <a:buFont typeface="Wingdings" panose="05000000000000000000" pitchFamily="2" charset="2"/>
                <a:buChar char="§"/>
              </a:pPr>
              <a:r>
                <a:rPr lang="en-US" sz="1000" dirty="0">
                  <a:solidFill>
                    <a:sysClr val="windowText" lastClr="000000"/>
                  </a:solidFill>
                </a:rPr>
                <a:t>Threat Intel</a:t>
              </a:r>
            </a:p>
            <a:p>
              <a:pPr marL="91440" indent="-119063">
                <a:lnSpc>
                  <a:spcPts val="1000"/>
                </a:lnSpc>
                <a:buFont typeface="Wingdings" panose="05000000000000000000" pitchFamily="2" charset="2"/>
                <a:buChar char="§"/>
              </a:pPr>
              <a:r>
                <a:rPr lang="en-US" sz="1000" dirty="0">
                  <a:solidFill>
                    <a:sysClr val="windowText" lastClr="000000"/>
                  </a:solidFill>
                </a:rPr>
                <a:t>CISO</a:t>
              </a:r>
            </a:p>
            <a:p>
              <a:pPr marL="91440" indent="-119063">
                <a:lnSpc>
                  <a:spcPts val="1000"/>
                </a:lnSpc>
                <a:buFont typeface="Wingdings" panose="05000000000000000000" pitchFamily="2" charset="2"/>
                <a:buChar char="§"/>
              </a:pPr>
              <a:r>
                <a:rPr lang="en-US" sz="1000" dirty="0">
                  <a:solidFill>
                    <a:sysClr val="windowText" lastClr="000000"/>
                  </a:solidFill>
                </a:rPr>
                <a:t>CS Perf. Mgmt.</a:t>
              </a:r>
            </a:p>
            <a:p>
              <a:pPr marL="91440" indent="-119063">
                <a:lnSpc>
                  <a:spcPts val="1000"/>
                </a:lnSpc>
                <a:buFont typeface="Wingdings" panose="05000000000000000000" pitchFamily="2" charset="2"/>
                <a:buChar char="§"/>
              </a:pPr>
              <a:r>
                <a:rPr lang="en-US" sz="1000" dirty="0">
                  <a:solidFill>
                    <a:sysClr val="windowText" lastClr="000000"/>
                  </a:solidFill>
                </a:rPr>
                <a:t>CS Projects</a:t>
              </a:r>
            </a:p>
            <a:p>
              <a:pPr marL="91440" indent="-119063">
                <a:lnSpc>
                  <a:spcPts val="1000"/>
                </a:lnSpc>
                <a:buFont typeface="Wingdings" panose="05000000000000000000" pitchFamily="2" charset="2"/>
                <a:buChar char="§"/>
              </a:pPr>
              <a:r>
                <a:rPr lang="en-US" sz="1000" dirty="0">
                  <a:solidFill>
                    <a:sysClr val="windowText" lastClr="000000"/>
                  </a:solidFill>
                </a:rPr>
                <a:t>CS Strategy &amp; Risk Manager</a:t>
              </a:r>
            </a:p>
            <a:p>
              <a:pPr marL="91440" indent="-119063">
                <a:lnSpc>
                  <a:spcPts val="1000"/>
                </a:lnSpc>
                <a:buFont typeface="Wingdings" panose="05000000000000000000" pitchFamily="2" charset="2"/>
                <a:buChar char="§"/>
              </a:pPr>
              <a:r>
                <a:rPr lang="en-US" sz="1000" dirty="0">
                  <a:solidFill>
                    <a:sysClr val="windowText" lastClr="000000"/>
                  </a:solidFill>
                </a:rPr>
                <a:t>CS GRC Lead</a:t>
              </a:r>
            </a:p>
            <a:p>
              <a:pPr marL="91440" indent="-119063">
                <a:lnSpc>
                  <a:spcPts val="1000"/>
                </a:lnSpc>
                <a:buFont typeface="Wingdings" panose="05000000000000000000" pitchFamily="2" charset="2"/>
                <a:buChar char="§"/>
              </a:pPr>
              <a:r>
                <a:rPr lang="en-US" sz="1000" dirty="0">
                  <a:solidFill>
                    <a:sysClr val="windowText" lastClr="000000"/>
                  </a:solidFill>
                </a:rPr>
                <a:t>CS Risk Owner</a:t>
              </a:r>
            </a:p>
          </p:txBody>
        </p:sp>
        <p:sp>
          <p:nvSpPr>
            <p:cNvPr id="69" name="Rectangle 68">
              <a:extLst>
                <a:ext uri="{FF2B5EF4-FFF2-40B4-BE49-F238E27FC236}">
                  <a16:creationId xmlns:a16="http://schemas.microsoft.com/office/drawing/2014/main" id="{F510C88F-CFF0-45CC-AD83-40C2B0DB0BDE}"/>
                </a:ext>
              </a:extLst>
            </p:cNvPr>
            <p:cNvSpPr/>
            <p:nvPr/>
          </p:nvSpPr>
          <p:spPr bwMode="auto">
            <a:xfrm>
              <a:off x="5995553" y="5643586"/>
              <a:ext cx="265118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9063" indent="-119063">
                <a:lnSpc>
                  <a:spcPts val="800"/>
                </a:lnSpc>
                <a:spcBef>
                  <a:spcPts val="100"/>
                </a:spcBef>
                <a:spcAft>
                  <a:spcPts val="100"/>
                </a:spcAft>
                <a:buFont typeface="Wingdings" panose="05000000000000000000" pitchFamily="2" charset="2"/>
                <a:buChar char="§"/>
              </a:pPr>
              <a:r>
                <a:rPr lang="en-US" sz="1000" dirty="0">
                  <a:solidFill>
                    <a:sysClr val="windowText" lastClr="000000"/>
                  </a:solidFill>
                </a:rPr>
                <a:t>Asset assessment schedule</a:t>
              </a:r>
            </a:p>
            <a:p>
              <a:pPr marL="119063" indent="-119063">
                <a:lnSpc>
                  <a:spcPts val="800"/>
                </a:lnSpc>
                <a:spcBef>
                  <a:spcPts val="100"/>
                </a:spcBef>
                <a:spcAft>
                  <a:spcPts val="100"/>
                </a:spcAft>
                <a:buFont typeface="Wingdings" panose="05000000000000000000" pitchFamily="2" charset="2"/>
                <a:buChar char="§"/>
              </a:pPr>
              <a:r>
                <a:rPr lang="en-US" sz="1000" dirty="0">
                  <a:solidFill>
                    <a:sysClr val="windowText" lastClr="000000"/>
                  </a:solidFill>
                </a:rPr>
                <a:t>Onboarding new assets</a:t>
              </a:r>
            </a:p>
            <a:p>
              <a:pPr marL="119063" indent="-119063">
                <a:lnSpc>
                  <a:spcPts val="800"/>
                </a:lnSpc>
                <a:spcBef>
                  <a:spcPts val="100"/>
                </a:spcBef>
                <a:spcAft>
                  <a:spcPts val="100"/>
                </a:spcAft>
                <a:buFont typeface="Wingdings" panose="05000000000000000000" pitchFamily="2" charset="2"/>
                <a:buChar char="§"/>
              </a:pPr>
              <a:r>
                <a:rPr lang="en-US" sz="1000" dirty="0">
                  <a:solidFill>
                    <a:sysClr val="windowText" lastClr="000000"/>
                  </a:solidFill>
                </a:rPr>
                <a:t>New CLIENT business processes</a:t>
              </a:r>
            </a:p>
            <a:p>
              <a:pPr marL="119063" indent="-119063">
                <a:lnSpc>
                  <a:spcPts val="800"/>
                </a:lnSpc>
                <a:spcBef>
                  <a:spcPts val="100"/>
                </a:spcBef>
                <a:spcAft>
                  <a:spcPts val="100"/>
                </a:spcAft>
                <a:buFont typeface="Wingdings" panose="05000000000000000000" pitchFamily="2" charset="2"/>
                <a:buChar char="§"/>
              </a:pPr>
              <a:r>
                <a:rPr lang="en-US" sz="1000" dirty="0">
                  <a:solidFill>
                    <a:sysClr val="windowText" lastClr="000000"/>
                  </a:solidFill>
                </a:rPr>
                <a:t>Update to CLIENT threat assessment</a:t>
              </a:r>
            </a:p>
          </p:txBody>
        </p:sp>
        <p:sp>
          <p:nvSpPr>
            <p:cNvPr id="74" name="Rectangle 73">
              <a:extLst>
                <a:ext uri="{FF2B5EF4-FFF2-40B4-BE49-F238E27FC236}">
                  <a16:creationId xmlns:a16="http://schemas.microsoft.com/office/drawing/2014/main" id="{EFD53D24-D43C-4575-88BA-F0833FB35992}"/>
                </a:ext>
              </a:extLst>
            </p:cNvPr>
            <p:cNvSpPr/>
            <p:nvPr/>
          </p:nvSpPr>
          <p:spPr bwMode="auto">
            <a:xfrm>
              <a:off x="8728888" y="5643586"/>
              <a:ext cx="265118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9063" indent="-119063">
                <a:lnSpc>
                  <a:spcPts val="900"/>
                </a:lnSpc>
                <a:spcBef>
                  <a:spcPts val="100"/>
                </a:spcBef>
                <a:spcAft>
                  <a:spcPts val="100"/>
                </a:spcAft>
                <a:buFont typeface="Wingdings" panose="05000000000000000000" pitchFamily="2" charset="2"/>
                <a:buChar char="§"/>
              </a:pPr>
              <a:r>
                <a:rPr lang="en-US" sz="1000" dirty="0">
                  <a:solidFill>
                    <a:sysClr val="windowText" lastClr="000000"/>
                  </a:solidFill>
                </a:rPr>
                <a:t>Annual (Asset value of 3 or 4)</a:t>
              </a:r>
            </a:p>
            <a:p>
              <a:pPr marL="119063" indent="-119063">
                <a:lnSpc>
                  <a:spcPts val="900"/>
                </a:lnSpc>
                <a:spcBef>
                  <a:spcPts val="100"/>
                </a:spcBef>
                <a:spcAft>
                  <a:spcPts val="100"/>
                </a:spcAft>
                <a:buFont typeface="Wingdings" panose="05000000000000000000" pitchFamily="2" charset="2"/>
                <a:buChar char="§"/>
              </a:pPr>
              <a:r>
                <a:rPr lang="en-US" sz="1000" dirty="0">
                  <a:solidFill>
                    <a:sysClr val="windowText" lastClr="000000"/>
                  </a:solidFill>
                </a:rPr>
                <a:t>Three Years (Asset value of 1 or 2)</a:t>
              </a:r>
            </a:p>
            <a:p>
              <a:pPr marL="119063" indent="-119063">
                <a:lnSpc>
                  <a:spcPts val="900"/>
                </a:lnSpc>
                <a:spcBef>
                  <a:spcPts val="100"/>
                </a:spcBef>
                <a:spcAft>
                  <a:spcPts val="100"/>
                </a:spcAft>
                <a:buFont typeface="Wingdings" panose="05000000000000000000" pitchFamily="2" charset="2"/>
                <a:buChar char="§"/>
              </a:pPr>
              <a:r>
                <a:rPr lang="en-US" sz="1000" dirty="0">
                  <a:solidFill>
                    <a:sysClr val="windowText" lastClr="000000"/>
                  </a:solidFill>
                </a:rPr>
                <a:t>Ad Hoc</a:t>
              </a:r>
            </a:p>
          </p:txBody>
        </p:sp>
        <p:sp>
          <p:nvSpPr>
            <p:cNvPr id="78" name="Rectangle 77">
              <a:extLst>
                <a:ext uri="{FF2B5EF4-FFF2-40B4-BE49-F238E27FC236}">
                  <a16:creationId xmlns:a16="http://schemas.microsoft.com/office/drawing/2014/main" id="{668AFBE7-1B20-4145-A359-14603DDEB535}"/>
                </a:ext>
              </a:extLst>
            </p:cNvPr>
            <p:cNvSpPr/>
            <p:nvPr/>
          </p:nvSpPr>
          <p:spPr bwMode="auto">
            <a:xfrm>
              <a:off x="2523398" y="54632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Stakeholders</a:t>
              </a:r>
            </a:p>
          </p:txBody>
        </p:sp>
        <p:sp>
          <p:nvSpPr>
            <p:cNvPr id="79" name="Rectangle 78">
              <a:extLst>
                <a:ext uri="{FF2B5EF4-FFF2-40B4-BE49-F238E27FC236}">
                  <a16:creationId xmlns:a16="http://schemas.microsoft.com/office/drawing/2014/main" id="{DA21FBC1-7B21-4314-8435-EA1A479C3B41}"/>
                </a:ext>
              </a:extLst>
            </p:cNvPr>
            <p:cNvSpPr/>
            <p:nvPr/>
          </p:nvSpPr>
          <p:spPr bwMode="auto">
            <a:xfrm>
              <a:off x="6466720" y="54632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Triggers</a:t>
              </a:r>
            </a:p>
          </p:txBody>
        </p:sp>
        <p:sp>
          <p:nvSpPr>
            <p:cNvPr id="83" name="Rectangle 82">
              <a:extLst>
                <a:ext uri="{FF2B5EF4-FFF2-40B4-BE49-F238E27FC236}">
                  <a16:creationId xmlns:a16="http://schemas.microsoft.com/office/drawing/2014/main" id="{EEFEC2F1-B840-4D24-A014-05F1FFB75FC2}"/>
                </a:ext>
              </a:extLst>
            </p:cNvPr>
            <p:cNvSpPr/>
            <p:nvPr/>
          </p:nvSpPr>
          <p:spPr bwMode="auto">
            <a:xfrm>
              <a:off x="9200055" y="54632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Frequency</a:t>
              </a:r>
            </a:p>
          </p:txBody>
        </p:sp>
      </p:grpSp>
      <p:sp>
        <p:nvSpPr>
          <p:cNvPr id="63" name="STAMP">
            <a:extLst>
              <a:ext uri="{FF2B5EF4-FFF2-40B4-BE49-F238E27FC236}">
                <a16:creationId xmlns:a16="http://schemas.microsoft.com/office/drawing/2014/main" id="{9586C00F-8736-45AF-BFC7-AA57CCEE4DED}"/>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42" name="Footer Placeholder 2">
            <a:extLst>
              <a:ext uri="{FF2B5EF4-FFF2-40B4-BE49-F238E27FC236}">
                <a16:creationId xmlns:a16="http://schemas.microsoft.com/office/drawing/2014/main" id="{230EE825-39EF-45A6-A678-31830681CCC5}"/>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94" name="TextBox 93">
            <a:extLst>
              <a:ext uri="{FF2B5EF4-FFF2-40B4-BE49-F238E27FC236}">
                <a16:creationId xmlns:a16="http://schemas.microsoft.com/office/drawing/2014/main" id="{268C08B2-D943-44D8-AAB5-AB09CF7B5C8D}"/>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sp>
        <p:nvSpPr>
          <p:cNvPr id="95" name="Rectangle: Rounded Corners 94">
            <a:extLst>
              <a:ext uri="{FF2B5EF4-FFF2-40B4-BE49-F238E27FC236}">
                <a16:creationId xmlns:a16="http://schemas.microsoft.com/office/drawing/2014/main" id="{2ADF3F70-B52D-4123-A7A0-6A193C9DA49E}"/>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sp>
        <p:nvSpPr>
          <p:cNvPr id="52" name="Rectangle: Rounded Corners 51">
            <a:extLst>
              <a:ext uri="{FF2B5EF4-FFF2-40B4-BE49-F238E27FC236}">
                <a16:creationId xmlns:a16="http://schemas.microsoft.com/office/drawing/2014/main" id="{3DE3854E-3396-44BE-98AF-D3FA7A8DE841}"/>
              </a:ext>
            </a:extLst>
          </p:cNvPr>
          <p:cNvSpPr/>
          <p:nvPr/>
        </p:nvSpPr>
        <p:spPr bwMode="auto">
          <a:xfrm>
            <a:off x="3935463" y="2857889"/>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Determine the risk likelihood for each vulnerability </a:t>
            </a:r>
          </a:p>
        </p:txBody>
      </p:sp>
      <p:sp>
        <p:nvSpPr>
          <p:cNvPr id="56" name="Rectangle: Rounded Corners 55">
            <a:extLst>
              <a:ext uri="{FF2B5EF4-FFF2-40B4-BE49-F238E27FC236}">
                <a16:creationId xmlns:a16="http://schemas.microsoft.com/office/drawing/2014/main" id="{E5D92D81-9A6F-407E-A9DB-BA785EABE0E0}"/>
              </a:ext>
            </a:extLst>
          </p:cNvPr>
          <p:cNvSpPr/>
          <p:nvPr/>
        </p:nvSpPr>
        <p:spPr bwMode="auto">
          <a:xfrm>
            <a:off x="3550758" y="2857889"/>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58" name="Rectangle: Rounded Corners 57">
            <a:extLst>
              <a:ext uri="{FF2B5EF4-FFF2-40B4-BE49-F238E27FC236}">
                <a16:creationId xmlns:a16="http://schemas.microsoft.com/office/drawing/2014/main" id="{CA0C46AA-92E5-4778-816F-F1B8EA77DFC8}"/>
              </a:ext>
            </a:extLst>
          </p:cNvPr>
          <p:cNvSpPr/>
          <p:nvPr/>
        </p:nvSpPr>
        <p:spPr bwMode="auto">
          <a:xfrm>
            <a:off x="3935463" y="3271160"/>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Determine the risk impact for each vulnerability</a:t>
            </a:r>
          </a:p>
        </p:txBody>
      </p:sp>
      <p:sp>
        <p:nvSpPr>
          <p:cNvPr id="59" name="Rectangle: Rounded Corners 58">
            <a:extLst>
              <a:ext uri="{FF2B5EF4-FFF2-40B4-BE49-F238E27FC236}">
                <a16:creationId xmlns:a16="http://schemas.microsoft.com/office/drawing/2014/main" id="{326D2FE1-FCF7-426C-A1CC-0E362E27CB9E}"/>
              </a:ext>
            </a:extLst>
          </p:cNvPr>
          <p:cNvSpPr/>
          <p:nvPr/>
        </p:nvSpPr>
        <p:spPr bwMode="auto">
          <a:xfrm>
            <a:off x="3550758" y="3271160"/>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61" name="Rectangle: Rounded Corners 60">
            <a:extLst>
              <a:ext uri="{FF2B5EF4-FFF2-40B4-BE49-F238E27FC236}">
                <a16:creationId xmlns:a16="http://schemas.microsoft.com/office/drawing/2014/main" id="{359C0016-E2C0-423C-BEE7-25DA694FE369}"/>
              </a:ext>
            </a:extLst>
          </p:cNvPr>
          <p:cNvSpPr/>
          <p:nvPr/>
        </p:nvSpPr>
        <p:spPr bwMode="auto">
          <a:xfrm>
            <a:off x="3935463" y="4097702"/>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100" dirty="0"/>
              <a:t>Determine existing CLIENT controls associated to identified vulnerabilities and calculate current risks</a:t>
            </a:r>
          </a:p>
        </p:txBody>
      </p:sp>
      <p:sp>
        <p:nvSpPr>
          <p:cNvPr id="62" name="Rectangle: Rounded Corners 61">
            <a:extLst>
              <a:ext uri="{FF2B5EF4-FFF2-40B4-BE49-F238E27FC236}">
                <a16:creationId xmlns:a16="http://schemas.microsoft.com/office/drawing/2014/main" id="{FD56D14D-7BCA-442D-93CD-9439DFEF7C62}"/>
              </a:ext>
            </a:extLst>
          </p:cNvPr>
          <p:cNvSpPr/>
          <p:nvPr/>
        </p:nvSpPr>
        <p:spPr bwMode="auto">
          <a:xfrm>
            <a:off x="3550758" y="4097702"/>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5</a:t>
            </a:r>
          </a:p>
        </p:txBody>
      </p:sp>
      <p:sp>
        <p:nvSpPr>
          <p:cNvPr id="55" name="Rectangle: Rounded Corners 54">
            <a:extLst>
              <a:ext uri="{FF2B5EF4-FFF2-40B4-BE49-F238E27FC236}">
                <a16:creationId xmlns:a16="http://schemas.microsoft.com/office/drawing/2014/main" id="{CA6D7A58-3F7F-4431-9815-EFE4E25D2C04}"/>
              </a:ext>
            </a:extLst>
          </p:cNvPr>
          <p:cNvSpPr/>
          <p:nvPr/>
        </p:nvSpPr>
        <p:spPr bwMode="auto">
          <a:xfrm>
            <a:off x="3935463" y="3684431"/>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Calculate inherent risks against each vulnerability as a function of impact and likelihood</a:t>
            </a:r>
          </a:p>
        </p:txBody>
      </p:sp>
      <p:sp>
        <p:nvSpPr>
          <p:cNvPr id="68" name="Rectangle: Rounded Corners 67">
            <a:extLst>
              <a:ext uri="{FF2B5EF4-FFF2-40B4-BE49-F238E27FC236}">
                <a16:creationId xmlns:a16="http://schemas.microsoft.com/office/drawing/2014/main" id="{200BFCA3-254A-4FFE-BFC9-B0FC8AD53A4F}"/>
              </a:ext>
            </a:extLst>
          </p:cNvPr>
          <p:cNvSpPr/>
          <p:nvPr/>
        </p:nvSpPr>
        <p:spPr bwMode="auto">
          <a:xfrm>
            <a:off x="3550758" y="3684431"/>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53" name="Rectangle: Rounded Corners 52">
            <a:extLst>
              <a:ext uri="{FF2B5EF4-FFF2-40B4-BE49-F238E27FC236}">
                <a16:creationId xmlns:a16="http://schemas.microsoft.com/office/drawing/2014/main" id="{D0E25D14-E97F-49CF-BC06-1DD0DF63D4C5}"/>
              </a:ext>
            </a:extLst>
          </p:cNvPr>
          <p:cNvSpPr/>
          <p:nvPr/>
        </p:nvSpPr>
        <p:spPr bwMode="auto">
          <a:xfrm>
            <a:off x="3550758" y="2444618"/>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70" name="Rectangle: Rounded Corners 69">
            <a:extLst>
              <a:ext uri="{FF2B5EF4-FFF2-40B4-BE49-F238E27FC236}">
                <a16:creationId xmlns:a16="http://schemas.microsoft.com/office/drawing/2014/main" id="{14AE512A-25E8-4CAB-8034-58E7B872FAA4}"/>
              </a:ext>
            </a:extLst>
          </p:cNvPr>
          <p:cNvSpPr/>
          <p:nvPr/>
        </p:nvSpPr>
        <p:spPr bwMode="auto">
          <a:xfrm>
            <a:off x="3935463" y="2444618"/>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Map in-scope assets to CS risk scenarios and identify corresponding vulnerabilities</a:t>
            </a:r>
          </a:p>
        </p:txBody>
      </p:sp>
      <p:sp>
        <p:nvSpPr>
          <p:cNvPr id="71" name="Rectangle: Rounded Corners 70">
            <a:extLst>
              <a:ext uri="{FF2B5EF4-FFF2-40B4-BE49-F238E27FC236}">
                <a16:creationId xmlns:a16="http://schemas.microsoft.com/office/drawing/2014/main" id="{BD27F130-FCCF-4134-B11D-949D59D0BC42}"/>
              </a:ext>
            </a:extLst>
          </p:cNvPr>
          <p:cNvSpPr/>
          <p:nvPr/>
        </p:nvSpPr>
        <p:spPr bwMode="auto">
          <a:xfrm>
            <a:off x="3935463" y="4510973"/>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Identify mitigating controls to decrease the likelihood and impact of current risks</a:t>
            </a:r>
          </a:p>
        </p:txBody>
      </p:sp>
      <p:sp>
        <p:nvSpPr>
          <p:cNvPr id="72" name="Rectangle: Rounded Corners 71">
            <a:extLst>
              <a:ext uri="{FF2B5EF4-FFF2-40B4-BE49-F238E27FC236}">
                <a16:creationId xmlns:a16="http://schemas.microsoft.com/office/drawing/2014/main" id="{AEE9DE46-635C-48C1-AAE7-F0FEA1340737}"/>
              </a:ext>
            </a:extLst>
          </p:cNvPr>
          <p:cNvSpPr/>
          <p:nvPr/>
        </p:nvSpPr>
        <p:spPr bwMode="auto">
          <a:xfrm>
            <a:off x="3550758" y="4510973"/>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6</a:t>
            </a:r>
          </a:p>
        </p:txBody>
      </p:sp>
      <p:sp>
        <p:nvSpPr>
          <p:cNvPr id="85" name="Rectangle: Rounded Corners 84">
            <a:extLst>
              <a:ext uri="{FF2B5EF4-FFF2-40B4-BE49-F238E27FC236}">
                <a16:creationId xmlns:a16="http://schemas.microsoft.com/office/drawing/2014/main" id="{E5A2C037-997B-4577-A5D5-95A8B988B58D}"/>
              </a:ext>
            </a:extLst>
          </p:cNvPr>
          <p:cNvSpPr/>
          <p:nvPr/>
        </p:nvSpPr>
        <p:spPr bwMode="auto">
          <a:xfrm>
            <a:off x="3935463" y="4924242"/>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Calculate residual risk based on consolidated mitigating controls</a:t>
            </a:r>
          </a:p>
        </p:txBody>
      </p:sp>
      <p:sp>
        <p:nvSpPr>
          <p:cNvPr id="89" name="Rectangle: Rounded Corners 88">
            <a:extLst>
              <a:ext uri="{FF2B5EF4-FFF2-40B4-BE49-F238E27FC236}">
                <a16:creationId xmlns:a16="http://schemas.microsoft.com/office/drawing/2014/main" id="{D93D0F56-97F2-442A-9BA7-9B72B92F1A6A}"/>
              </a:ext>
            </a:extLst>
          </p:cNvPr>
          <p:cNvSpPr/>
          <p:nvPr/>
        </p:nvSpPr>
        <p:spPr bwMode="auto">
          <a:xfrm>
            <a:off x="3550758" y="4924242"/>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7</a:t>
            </a:r>
          </a:p>
        </p:txBody>
      </p:sp>
      <p:sp>
        <p:nvSpPr>
          <p:cNvPr id="93" name="Rectangle 92">
            <a:extLst>
              <a:ext uri="{FF2B5EF4-FFF2-40B4-BE49-F238E27FC236}">
                <a16:creationId xmlns:a16="http://schemas.microsoft.com/office/drawing/2014/main" id="{52DA5662-A25B-4778-AF3B-3D4E7B251607}"/>
              </a:ext>
            </a:extLst>
          </p:cNvPr>
          <p:cNvSpPr/>
          <p:nvPr/>
        </p:nvSpPr>
        <p:spPr>
          <a:xfrm>
            <a:off x="9338071" y="3602259"/>
            <a:ext cx="1634608" cy="458383"/>
          </a:xfrm>
          <a:prstGeom prst="rect">
            <a:avLst/>
          </a:prstGeom>
          <a:solidFill>
            <a:schemeClr val="accent2">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Mitigating Controls</a:t>
            </a:r>
          </a:p>
        </p:txBody>
      </p:sp>
      <p:sp>
        <p:nvSpPr>
          <p:cNvPr id="82" name="Rectangle 81">
            <a:extLst>
              <a:ext uri="{FF2B5EF4-FFF2-40B4-BE49-F238E27FC236}">
                <a16:creationId xmlns:a16="http://schemas.microsoft.com/office/drawing/2014/main" id="{0DB878AC-92A4-4641-8A77-95991952C6E4}"/>
              </a:ext>
            </a:extLst>
          </p:cNvPr>
          <p:cNvSpPr/>
          <p:nvPr/>
        </p:nvSpPr>
        <p:spPr>
          <a:xfrm>
            <a:off x="1000501" y="2492651"/>
            <a:ext cx="1634608" cy="36426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CLIENT CS Policies and Controls Framework</a:t>
            </a:r>
          </a:p>
        </p:txBody>
      </p:sp>
      <p:sp>
        <p:nvSpPr>
          <p:cNvPr id="86" name="Rectangle 85">
            <a:extLst>
              <a:ext uri="{FF2B5EF4-FFF2-40B4-BE49-F238E27FC236}">
                <a16:creationId xmlns:a16="http://schemas.microsoft.com/office/drawing/2014/main" id="{F621A194-214E-4DEF-A29A-D0F01A859B1B}"/>
              </a:ext>
            </a:extLst>
          </p:cNvPr>
          <p:cNvSpPr/>
          <p:nvPr/>
        </p:nvSpPr>
        <p:spPr>
          <a:xfrm>
            <a:off x="1000501" y="3286003"/>
            <a:ext cx="1634608" cy="36426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CLIENT Threat Assessments</a:t>
            </a:r>
          </a:p>
        </p:txBody>
      </p:sp>
      <p:sp>
        <p:nvSpPr>
          <p:cNvPr id="87" name="Rectangle 86">
            <a:extLst>
              <a:ext uri="{FF2B5EF4-FFF2-40B4-BE49-F238E27FC236}">
                <a16:creationId xmlns:a16="http://schemas.microsoft.com/office/drawing/2014/main" id="{38E42075-ECBC-490A-8106-BB45E88269C6}"/>
              </a:ext>
            </a:extLst>
          </p:cNvPr>
          <p:cNvSpPr/>
          <p:nvPr/>
        </p:nvSpPr>
        <p:spPr>
          <a:xfrm>
            <a:off x="1000501" y="2889327"/>
            <a:ext cx="1634608" cy="36426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Asset Register</a:t>
            </a:r>
          </a:p>
        </p:txBody>
      </p:sp>
      <p:sp>
        <p:nvSpPr>
          <p:cNvPr id="88" name="Rectangle 87">
            <a:extLst>
              <a:ext uri="{FF2B5EF4-FFF2-40B4-BE49-F238E27FC236}">
                <a16:creationId xmlns:a16="http://schemas.microsoft.com/office/drawing/2014/main" id="{437EA2D4-7888-4804-91B2-DFA32D71C287}"/>
              </a:ext>
            </a:extLst>
          </p:cNvPr>
          <p:cNvSpPr/>
          <p:nvPr/>
        </p:nvSpPr>
        <p:spPr>
          <a:xfrm>
            <a:off x="1000501" y="3682679"/>
            <a:ext cx="1634608" cy="36426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Impact Evaluation Criteria</a:t>
            </a:r>
          </a:p>
        </p:txBody>
      </p:sp>
      <p:sp>
        <p:nvSpPr>
          <p:cNvPr id="64" name="Rectangle 63">
            <a:extLst>
              <a:ext uri="{FF2B5EF4-FFF2-40B4-BE49-F238E27FC236}">
                <a16:creationId xmlns:a16="http://schemas.microsoft.com/office/drawing/2014/main" id="{96A4E3CE-E347-45A2-B0DC-9622887F1CF2}"/>
              </a:ext>
            </a:extLst>
          </p:cNvPr>
          <p:cNvSpPr/>
          <p:nvPr/>
        </p:nvSpPr>
        <p:spPr>
          <a:xfrm>
            <a:off x="1000501" y="4079355"/>
            <a:ext cx="1634608" cy="36426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Likelihood Evaluation Criteria</a:t>
            </a:r>
          </a:p>
        </p:txBody>
      </p:sp>
      <p:sp>
        <p:nvSpPr>
          <p:cNvPr id="65" name="Rectangle 64">
            <a:extLst>
              <a:ext uri="{FF2B5EF4-FFF2-40B4-BE49-F238E27FC236}">
                <a16:creationId xmlns:a16="http://schemas.microsoft.com/office/drawing/2014/main" id="{C9DB2ED9-A78D-4995-A9EF-F1031F0E2464}"/>
              </a:ext>
            </a:extLst>
          </p:cNvPr>
          <p:cNvSpPr/>
          <p:nvPr/>
        </p:nvSpPr>
        <p:spPr>
          <a:xfrm>
            <a:off x="1000501" y="4476031"/>
            <a:ext cx="1634608" cy="36426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CLIENT Risk Appetite</a:t>
            </a:r>
          </a:p>
        </p:txBody>
      </p:sp>
      <p:sp>
        <p:nvSpPr>
          <p:cNvPr id="54" name="Rectangle 53">
            <a:extLst>
              <a:ext uri="{FF2B5EF4-FFF2-40B4-BE49-F238E27FC236}">
                <a16:creationId xmlns:a16="http://schemas.microsoft.com/office/drawing/2014/main" id="{8BC61A41-DEF4-4CCE-9631-EB19DAF9C3AA}"/>
              </a:ext>
            </a:extLst>
          </p:cNvPr>
          <p:cNvSpPr/>
          <p:nvPr/>
        </p:nvSpPr>
        <p:spPr>
          <a:xfrm>
            <a:off x="1000501" y="4872706"/>
            <a:ext cx="1634608" cy="36426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Risk Scenario &amp; Vulnerability Libraries </a:t>
            </a:r>
          </a:p>
        </p:txBody>
      </p:sp>
      <p:sp>
        <p:nvSpPr>
          <p:cNvPr id="57" name="Rectangle 56">
            <a:extLst>
              <a:ext uri="{FF2B5EF4-FFF2-40B4-BE49-F238E27FC236}">
                <a16:creationId xmlns:a16="http://schemas.microsoft.com/office/drawing/2014/main" id="{3EE55EE0-1E2E-418C-B2ED-DDE37D386995}"/>
              </a:ext>
            </a:extLst>
          </p:cNvPr>
          <p:cNvSpPr/>
          <p:nvPr/>
        </p:nvSpPr>
        <p:spPr>
          <a:xfrm>
            <a:off x="9338071" y="4158401"/>
            <a:ext cx="1634608" cy="458383"/>
          </a:xfrm>
          <a:prstGeom prst="rect">
            <a:avLst/>
          </a:prstGeom>
          <a:solidFill>
            <a:schemeClr val="accent2">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Residual Risk Results</a:t>
            </a:r>
          </a:p>
        </p:txBody>
      </p:sp>
      <p:grpSp>
        <p:nvGrpSpPr>
          <p:cNvPr id="5" name="Group 4">
            <a:extLst>
              <a:ext uri="{FF2B5EF4-FFF2-40B4-BE49-F238E27FC236}">
                <a16:creationId xmlns:a16="http://schemas.microsoft.com/office/drawing/2014/main" id="{B55F4DD9-9813-4BD5-A8A8-9FBD8416B0B8}"/>
              </a:ext>
            </a:extLst>
          </p:cNvPr>
          <p:cNvGrpSpPr/>
          <p:nvPr/>
        </p:nvGrpSpPr>
        <p:grpSpPr>
          <a:xfrm>
            <a:off x="613621" y="68528"/>
            <a:ext cx="782071" cy="229014"/>
            <a:chOff x="613621" y="44482"/>
            <a:chExt cx="782071" cy="277106"/>
          </a:xfrm>
        </p:grpSpPr>
        <p:sp>
          <p:nvSpPr>
            <p:cNvPr id="60" name="Rectangle 59">
              <a:extLst>
                <a:ext uri="{FF2B5EF4-FFF2-40B4-BE49-F238E27FC236}">
                  <a16:creationId xmlns:a16="http://schemas.microsoft.com/office/drawing/2014/main" id="{E4990097-24A6-42DD-B460-96BB2FDA1E57}"/>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0AE6E03D-8267-4096-A4D1-182038D9C967}"/>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4" name="Rectangle 83">
              <a:extLst>
                <a:ext uri="{FF2B5EF4-FFF2-40B4-BE49-F238E27FC236}">
                  <a16:creationId xmlns:a16="http://schemas.microsoft.com/office/drawing/2014/main" id="{6D47A870-968D-47BE-B948-693C90F5CB04}"/>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6" name="Rectangle 95">
              <a:extLst>
                <a:ext uri="{FF2B5EF4-FFF2-40B4-BE49-F238E27FC236}">
                  <a16:creationId xmlns:a16="http://schemas.microsoft.com/office/drawing/2014/main" id="{5E77B60D-F2CD-4E5B-895A-CE53E47E7CD0}"/>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620C71E3-45AB-4DA5-968D-E415B4F93FC2}"/>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9" name="Rectangle 98">
              <a:extLst>
                <a:ext uri="{FF2B5EF4-FFF2-40B4-BE49-F238E27FC236}">
                  <a16:creationId xmlns:a16="http://schemas.microsoft.com/office/drawing/2014/main" id="{7ACDF7A0-28D5-49FA-8FF4-DFB0B7C3D0D6}"/>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0" name="Rectangle 99">
              <a:extLst>
                <a:ext uri="{FF2B5EF4-FFF2-40B4-BE49-F238E27FC236}">
                  <a16:creationId xmlns:a16="http://schemas.microsoft.com/office/drawing/2014/main" id="{C549AACD-7B53-4C19-AFE7-E0C3F6382CC0}"/>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1" name="Rectangle 100">
              <a:extLst>
                <a:ext uri="{FF2B5EF4-FFF2-40B4-BE49-F238E27FC236}">
                  <a16:creationId xmlns:a16="http://schemas.microsoft.com/office/drawing/2014/main" id="{575FE812-528E-4CB9-A37D-1A142E6C5A00}"/>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2" name="Rectangle 101">
              <a:extLst>
                <a:ext uri="{FF2B5EF4-FFF2-40B4-BE49-F238E27FC236}">
                  <a16:creationId xmlns:a16="http://schemas.microsoft.com/office/drawing/2014/main" id="{21B93585-2810-4A40-A839-29604C1CCE2D}"/>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3" name="Rectangle 102">
              <a:extLst>
                <a:ext uri="{FF2B5EF4-FFF2-40B4-BE49-F238E27FC236}">
                  <a16:creationId xmlns:a16="http://schemas.microsoft.com/office/drawing/2014/main" id="{F5EF2EFE-9973-4679-94C2-3F6A6885951B}"/>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04" name="Rectangle 103">
              <a:extLst>
                <a:ext uri="{FF2B5EF4-FFF2-40B4-BE49-F238E27FC236}">
                  <a16:creationId xmlns:a16="http://schemas.microsoft.com/office/drawing/2014/main" id="{35C00CBD-5755-42EC-A139-A61407AFD480}"/>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5" name="Rectangle 104">
              <a:extLst>
                <a:ext uri="{FF2B5EF4-FFF2-40B4-BE49-F238E27FC236}">
                  <a16:creationId xmlns:a16="http://schemas.microsoft.com/office/drawing/2014/main" id="{E2CF53D8-480D-4F42-B573-638E42C84119}"/>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6" name="Rectangle 105">
              <a:extLst>
                <a:ext uri="{FF2B5EF4-FFF2-40B4-BE49-F238E27FC236}">
                  <a16:creationId xmlns:a16="http://schemas.microsoft.com/office/drawing/2014/main" id="{9DD35355-F928-4B99-8ECA-1D1397F6C310}"/>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7" name="Rectangle 106">
              <a:extLst>
                <a:ext uri="{FF2B5EF4-FFF2-40B4-BE49-F238E27FC236}">
                  <a16:creationId xmlns:a16="http://schemas.microsoft.com/office/drawing/2014/main" id="{7CD8092D-C083-4178-8087-03B9C8D796F2}"/>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108" name="Rectangle 107">
            <a:extLst>
              <a:ext uri="{FF2B5EF4-FFF2-40B4-BE49-F238E27FC236}">
                <a16:creationId xmlns:a16="http://schemas.microsoft.com/office/drawing/2014/main" id="{2C858B00-5D47-42DF-A5AD-FC52AB24C2D6}"/>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54365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a:xfrm>
            <a:off x="722283" y="173774"/>
            <a:ext cx="10764458" cy="849809"/>
          </a:xfrm>
        </p:spPr>
        <p:txBody>
          <a:bodyPr vert="horz" lIns="0" tIns="0" rIns="0" bIns="0" rtlCol="0" anchor="b">
            <a:noAutofit/>
          </a:bodyPr>
          <a:lstStyle/>
          <a:p>
            <a:r>
              <a:rPr lang="en-US" dirty="0"/>
              <a:t>Risk impact and likelihood criteria and scoring matrices will be used for calculating risk criticality </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5133147" y="1112624"/>
            <a:ext cx="1925720" cy="215444"/>
          </a:xfrm>
        </p:spPr>
        <p:txBody>
          <a:bodyPr/>
          <a:lstStyle/>
          <a:p>
            <a:r>
              <a:rPr lang="en-US" dirty="0"/>
              <a:t>Risk Criticality Calculation</a:t>
            </a:r>
          </a:p>
        </p:txBody>
      </p:sp>
      <p:sp>
        <p:nvSpPr>
          <p:cNvPr id="9" name="Multiplication Sign 8">
            <a:extLst>
              <a:ext uri="{FF2B5EF4-FFF2-40B4-BE49-F238E27FC236}">
                <a16:creationId xmlns:a16="http://schemas.microsoft.com/office/drawing/2014/main" id="{39AEBF8C-0D69-4C49-9B22-762A55B7957E}"/>
              </a:ext>
            </a:extLst>
          </p:cNvPr>
          <p:cNvSpPr/>
          <p:nvPr/>
        </p:nvSpPr>
        <p:spPr>
          <a:xfrm>
            <a:off x="7795522" y="1723683"/>
            <a:ext cx="563162" cy="559506"/>
          </a:xfrm>
          <a:prstGeom prst="mathMultiply">
            <a:avLst/>
          </a:prstGeom>
          <a:solidFill>
            <a:schemeClr val="bg1">
              <a:lumMod val="5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endParaRPr>
          </a:p>
        </p:txBody>
      </p:sp>
      <p:sp>
        <p:nvSpPr>
          <p:cNvPr id="10" name="Equals 9">
            <a:extLst>
              <a:ext uri="{FF2B5EF4-FFF2-40B4-BE49-F238E27FC236}">
                <a16:creationId xmlns:a16="http://schemas.microsoft.com/office/drawing/2014/main" id="{ACC0AEA4-72B8-405C-A880-9ABD80359199}"/>
              </a:ext>
            </a:extLst>
          </p:cNvPr>
          <p:cNvSpPr/>
          <p:nvPr/>
        </p:nvSpPr>
        <p:spPr>
          <a:xfrm>
            <a:off x="3833316" y="1723682"/>
            <a:ext cx="563162" cy="559507"/>
          </a:xfrm>
          <a:prstGeom prst="mathEqual">
            <a:avLst/>
          </a:prstGeom>
          <a:solidFill>
            <a:schemeClr val="bg1">
              <a:lumMod val="5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endParaRPr>
          </a:p>
        </p:txBody>
      </p:sp>
      <p:sp>
        <p:nvSpPr>
          <p:cNvPr id="11" name="Rectangle 10">
            <a:extLst>
              <a:ext uri="{FF2B5EF4-FFF2-40B4-BE49-F238E27FC236}">
                <a16:creationId xmlns:a16="http://schemas.microsoft.com/office/drawing/2014/main" id="{9F286990-AC59-4B7A-944A-07DACED2FCB1}"/>
              </a:ext>
            </a:extLst>
          </p:cNvPr>
          <p:cNvSpPr/>
          <p:nvPr/>
        </p:nvSpPr>
        <p:spPr>
          <a:xfrm>
            <a:off x="4754909" y="1600200"/>
            <a:ext cx="2673420" cy="806468"/>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Risk Impact</a:t>
            </a:r>
          </a:p>
        </p:txBody>
      </p:sp>
      <p:pic>
        <p:nvPicPr>
          <p:cNvPr id="12" name="Picture 11">
            <a:extLst>
              <a:ext uri="{FF2B5EF4-FFF2-40B4-BE49-F238E27FC236}">
                <a16:creationId xmlns:a16="http://schemas.microsoft.com/office/drawing/2014/main" id="{720903E1-4A17-49A5-A8DA-7C9BD71E1F90}"/>
              </a:ext>
            </a:extLst>
          </p:cNvPr>
          <p:cNvPicPr>
            <a:picLocks noChangeAspect="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tretch>
            <a:fillRect/>
          </a:stretch>
        </p:blipFill>
        <p:spPr>
          <a:xfrm>
            <a:off x="4931639" y="1772846"/>
            <a:ext cx="472793" cy="476886"/>
          </a:xfrm>
          <a:prstGeom prst="rect">
            <a:avLst/>
          </a:prstGeom>
          <a:noFill/>
          <a:ln w="6350">
            <a:noFill/>
          </a:ln>
        </p:spPr>
      </p:pic>
      <p:sp>
        <p:nvSpPr>
          <p:cNvPr id="13" name="Rectangle 12">
            <a:extLst>
              <a:ext uri="{FF2B5EF4-FFF2-40B4-BE49-F238E27FC236}">
                <a16:creationId xmlns:a16="http://schemas.microsoft.com/office/drawing/2014/main" id="{9B4DDE94-CD96-4A5A-BA01-FFF240752909}"/>
              </a:ext>
            </a:extLst>
          </p:cNvPr>
          <p:cNvSpPr/>
          <p:nvPr/>
        </p:nvSpPr>
        <p:spPr>
          <a:xfrm>
            <a:off x="4754909" y="2610875"/>
            <a:ext cx="2673420" cy="19499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Impact of a risk is assessed based on the risk’s </a:t>
            </a: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financial, reputational, operational, regulatory and legal impact</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endParaRPr>
          </a:p>
        </p:txBody>
      </p:sp>
      <p:sp>
        <p:nvSpPr>
          <p:cNvPr id="14" name="Rectangle 13">
            <a:extLst>
              <a:ext uri="{FF2B5EF4-FFF2-40B4-BE49-F238E27FC236}">
                <a16:creationId xmlns:a16="http://schemas.microsoft.com/office/drawing/2014/main" id="{B05EA7B6-736B-421E-904E-BBC76C92BD80}"/>
              </a:ext>
            </a:extLst>
          </p:cNvPr>
          <p:cNvSpPr/>
          <p:nvPr/>
        </p:nvSpPr>
        <p:spPr>
          <a:xfrm>
            <a:off x="8717116" y="1600200"/>
            <a:ext cx="2673420" cy="806468"/>
          </a:xfrm>
          <a:prstGeom prst="rect">
            <a:avLst/>
          </a:prstGeom>
          <a:solidFill>
            <a:schemeClr val="tx2">
              <a:lumMod val="40000"/>
              <a:lumOff val="6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45720" rIns="91440" bIns="45720" numCol="1" spcCol="0" rtlCol="0" fromWordArt="0" anchor="ctr" anchorCtr="0" forceAA="0" compatLnSpc="1">
            <a:prstTxWarp prst="textNoShape">
              <a:avLst/>
            </a:prstTxWarp>
            <a:noAutofit/>
          </a:bodyPr>
          <a:lstStyle/>
          <a:p>
            <a:pPr algn="ctr"/>
            <a:r>
              <a:rPr lang="en-US" b="1" i="1" dirty="0">
                <a:solidFill>
                  <a:srgbClr val="FFFFFF"/>
                </a:solidFill>
                <a:latin typeface="Calibri" panose="020F0502020204030204"/>
                <a:cs typeface="DIN Next LT Arabic" panose="020B0503020203050203" pitchFamily="34" charset="-78"/>
              </a:rPr>
              <a:t>Risk Likelihood</a:t>
            </a:r>
          </a:p>
        </p:txBody>
      </p:sp>
      <p:pic>
        <p:nvPicPr>
          <p:cNvPr id="15" name="Picture 14">
            <a:extLst>
              <a:ext uri="{FF2B5EF4-FFF2-40B4-BE49-F238E27FC236}">
                <a16:creationId xmlns:a16="http://schemas.microsoft.com/office/drawing/2014/main" id="{402BAED1-70A4-4ECF-889B-2148AA0B3242}"/>
              </a:ext>
            </a:extLst>
          </p:cNvPr>
          <p:cNvPicPr>
            <a:picLocks noChangeAspect="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tretch>
            <a:fillRect/>
          </a:stretch>
        </p:blipFill>
        <p:spPr>
          <a:xfrm>
            <a:off x="8799049" y="1665664"/>
            <a:ext cx="584336" cy="705245"/>
          </a:xfrm>
          <a:prstGeom prst="rect">
            <a:avLst/>
          </a:prstGeom>
          <a:noFill/>
          <a:ln w="6350">
            <a:noFill/>
          </a:ln>
        </p:spPr>
      </p:pic>
      <p:sp>
        <p:nvSpPr>
          <p:cNvPr id="16" name="Rectangle 15">
            <a:extLst>
              <a:ext uri="{FF2B5EF4-FFF2-40B4-BE49-F238E27FC236}">
                <a16:creationId xmlns:a16="http://schemas.microsoft.com/office/drawing/2014/main" id="{AF925905-DF4D-4B8E-AB01-917C2EBE13FC}"/>
              </a:ext>
            </a:extLst>
          </p:cNvPr>
          <p:cNvSpPr/>
          <p:nvPr/>
        </p:nvSpPr>
        <p:spPr>
          <a:xfrm>
            <a:off x="8717116" y="2610875"/>
            <a:ext cx="2673420" cy="19499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Risk likelihood refers to the </a:t>
            </a: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overall estimated frequency of the risk occurrence</a:t>
            </a: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endParaRPr>
          </a:p>
        </p:txBody>
      </p:sp>
      <p:sp>
        <p:nvSpPr>
          <p:cNvPr id="17" name="Parallelogram 16">
            <a:extLst>
              <a:ext uri="{FF2B5EF4-FFF2-40B4-BE49-F238E27FC236}">
                <a16:creationId xmlns:a16="http://schemas.microsoft.com/office/drawing/2014/main" id="{350C19AE-8ADC-4504-A3FB-A0C2E4ACBB55}"/>
              </a:ext>
            </a:extLst>
          </p:cNvPr>
          <p:cNvSpPr/>
          <p:nvPr/>
        </p:nvSpPr>
        <p:spPr>
          <a:xfrm>
            <a:off x="792704" y="1600200"/>
            <a:ext cx="2673420" cy="806468"/>
          </a:xfrm>
          <a:prstGeom prst="parallelogram">
            <a:avLst>
              <a:gd name="adj" fmla="val 0"/>
            </a:avLst>
          </a:prstGeom>
          <a:solidFill>
            <a:schemeClr val="tx2">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Risk Criticality</a:t>
            </a:r>
          </a:p>
        </p:txBody>
      </p:sp>
      <p:pic>
        <p:nvPicPr>
          <p:cNvPr id="18" name="Picture 95" descr="Error Icon 2602001">
            <a:extLst>
              <a:ext uri="{FF2B5EF4-FFF2-40B4-BE49-F238E27FC236}">
                <a16:creationId xmlns:a16="http://schemas.microsoft.com/office/drawing/2014/main" id="{C8210AF0-AC29-47D7-B004-45A491223D61}"/>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916476" y="1723682"/>
            <a:ext cx="607141" cy="62704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CFCAAF8-9D93-4E8F-B59C-D0F2BA92C845}"/>
              </a:ext>
            </a:extLst>
          </p:cNvPr>
          <p:cNvSpPr/>
          <p:nvPr/>
        </p:nvSpPr>
        <p:spPr>
          <a:xfrm>
            <a:off x="792704" y="2610875"/>
            <a:ext cx="2673420" cy="19499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Criticality of a risk </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is derived by multiplying the </a:t>
            </a: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risk impact score </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by the value </a:t>
            </a: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of risk likelihood</a:t>
            </a:r>
          </a:p>
        </p:txBody>
      </p:sp>
      <p:pic>
        <p:nvPicPr>
          <p:cNvPr id="20" name="Picture 19">
            <a:extLst>
              <a:ext uri="{FF2B5EF4-FFF2-40B4-BE49-F238E27FC236}">
                <a16:creationId xmlns:a16="http://schemas.microsoft.com/office/drawing/2014/main" id="{A699FD47-41F9-43C9-BE8C-3B3BD9A3234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763670" y="4764983"/>
            <a:ext cx="2673420" cy="1407217"/>
          </a:xfrm>
          <a:prstGeom prst="rect">
            <a:avLst/>
          </a:prstGeom>
          <a:ln>
            <a:solidFill>
              <a:schemeClr val="bg1"/>
            </a:solidFill>
          </a:ln>
          <a:effectLst>
            <a:outerShdw blurRad="63500" sx="102000" sy="102000" algn="ctr" rotWithShape="0">
              <a:prstClr val="black">
                <a:alpha val="40000"/>
              </a:prstClr>
            </a:outerShdw>
          </a:effectLst>
        </p:spPr>
      </p:pic>
      <p:pic>
        <p:nvPicPr>
          <p:cNvPr id="21" name="Picture 20">
            <a:extLst>
              <a:ext uri="{FF2B5EF4-FFF2-40B4-BE49-F238E27FC236}">
                <a16:creationId xmlns:a16="http://schemas.microsoft.com/office/drawing/2014/main" id="{148F6771-C219-4ED1-8953-F29B728CA0A9}"/>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725877" y="4764983"/>
            <a:ext cx="2673420" cy="1407217"/>
          </a:xfrm>
          <a:prstGeom prst="rect">
            <a:avLst/>
          </a:prstGeom>
          <a:ln>
            <a:solidFill>
              <a:schemeClr val="bg1"/>
            </a:solidFill>
          </a:ln>
          <a:effectLst>
            <a:outerShdw blurRad="63500" sx="102000" sy="102000" algn="ctr" rotWithShape="0">
              <a:prstClr val="black">
                <a:alpha val="40000"/>
              </a:prstClr>
            </a:outerShdw>
          </a:effectLst>
        </p:spPr>
      </p:pic>
      <p:pic>
        <p:nvPicPr>
          <p:cNvPr id="22" name="Picture 21">
            <a:extLst>
              <a:ext uri="{FF2B5EF4-FFF2-40B4-BE49-F238E27FC236}">
                <a16:creationId xmlns:a16="http://schemas.microsoft.com/office/drawing/2014/main" id="{8B91C435-2F5D-4207-B51D-FF8C473D2984}"/>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1464" y="4764983"/>
            <a:ext cx="2673420" cy="1407217"/>
          </a:xfrm>
          <a:prstGeom prst="rect">
            <a:avLst/>
          </a:prstGeom>
          <a:ln>
            <a:solidFill>
              <a:schemeClr val="bg1"/>
            </a:solidFill>
          </a:ln>
          <a:effectLst>
            <a:outerShdw blurRad="63500" sx="102000" sy="102000" algn="ctr" rotWithShape="0">
              <a:prstClr val="black">
                <a:alpha val="40000"/>
              </a:prstClr>
            </a:outerShdw>
          </a:effectLst>
        </p:spPr>
      </p:pic>
      <p:sp>
        <p:nvSpPr>
          <p:cNvPr id="23" name="Footer Placeholder 2">
            <a:extLst>
              <a:ext uri="{FF2B5EF4-FFF2-40B4-BE49-F238E27FC236}">
                <a16:creationId xmlns:a16="http://schemas.microsoft.com/office/drawing/2014/main" id="{58C012F6-1BFF-4867-8109-FBFF710E5B42}"/>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45" name="Group 44">
            <a:extLst>
              <a:ext uri="{FF2B5EF4-FFF2-40B4-BE49-F238E27FC236}">
                <a16:creationId xmlns:a16="http://schemas.microsoft.com/office/drawing/2014/main" id="{F420BC97-EF40-44A3-9559-3D6FFCA611BD}"/>
              </a:ext>
            </a:extLst>
          </p:cNvPr>
          <p:cNvGrpSpPr/>
          <p:nvPr/>
        </p:nvGrpSpPr>
        <p:grpSpPr>
          <a:xfrm>
            <a:off x="1606848" y="44165"/>
            <a:ext cx="6599473" cy="276999"/>
            <a:chOff x="1606848" y="44165"/>
            <a:chExt cx="6599473" cy="276999"/>
          </a:xfrm>
        </p:grpSpPr>
        <p:sp>
          <p:nvSpPr>
            <p:cNvPr id="46" name="TextBox 45">
              <a:extLst>
                <a:ext uri="{FF2B5EF4-FFF2-40B4-BE49-F238E27FC236}">
                  <a16:creationId xmlns:a16="http://schemas.microsoft.com/office/drawing/2014/main" id="{7BC8F833-EABD-4014-9245-C2981D283083}"/>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sp>
          <p:nvSpPr>
            <p:cNvPr id="47" name="Rectangle: Rounded Corners 46">
              <a:extLst>
                <a:ext uri="{FF2B5EF4-FFF2-40B4-BE49-F238E27FC236}">
                  <a16:creationId xmlns:a16="http://schemas.microsoft.com/office/drawing/2014/main" id="{F1CAEA16-5EB6-40CF-B187-45081DDE2DB8}"/>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grpSp>
      <p:sp>
        <p:nvSpPr>
          <p:cNvPr id="30" name="STAMP">
            <a:extLst>
              <a:ext uri="{FF2B5EF4-FFF2-40B4-BE49-F238E27FC236}">
                <a16:creationId xmlns:a16="http://schemas.microsoft.com/office/drawing/2014/main" id="{0A2C4774-7248-4541-8900-AF7E6F665B1C}"/>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grpSp>
        <p:nvGrpSpPr>
          <p:cNvPr id="3" name="Group 2">
            <a:extLst>
              <a:ext uri="{FF2B5EF4-FFF2-40B4-BE49-F238E27FC236}">
                <a16:creationId xmlns:a16="http://schemas.microsoft.com/office/drawing/2014/main" id="{CA3F758D-7700-42C0-B7EB-78814E11D673}"/>
              </a:ext>
            </a:extLst>
          </p:cNvPr>
          <p:cNvGrpSpPr/>
          <p:nvPr/>
        </p:nvGrpSpPr>
        <p:grpSpPr>
          <a:xfrm>
            <a:off x="613621" y="68528"/>
            <a:ext cx="782071" cy="229014"/>
            <a:chOff x="613621" y="44482"/>
            <a:chExt cx="782071" cy="277106"/>
          </a:xfrm>
        </p:grpSpPr>
        <p:sp>
          <p:nvSpPr>
            <p:cNvPr id="25" name="Rectangle 24">
              <a:extLst>
                <a:ext uri="{FF2B5EF4-FFF2-40B4-BE49-F238E27FC236}">
                  <a16:creationId xmlns:a16="http://schemas.microsoft.com/office/drawing/2014/main" id="{7AF7CB16-20F6-476B-8EA2-4365CC32B4BC}"/>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C5A01A48-DC14-4281-A354-B686DF01674F}"/>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7" name="Rectangle 26">
              <a:extLst>
                <a:ext uri="{FF2B5EF4-FFF2-40B4-BE49-F238E27FC236}">
                  <a16:creationId xmlns:a16="http://schemas.microsoft.com/office/drawing/2014/main" id="{59B74141-E1A6-4D3A-B4DD-8F4CC5426A34}"/>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8" name="Rectangle 27">
              <a:extLst>
                <a:ext uri="{FF2B5EF4-FFF2-40B4-BE49-F238E27FC236}">
                  <a16:creationId xmlns:a16="http://schemas.microsoft.com/office/drawing/2014/main" id="{D52EA2C3-A1EF-429F-B3D9-DF23A70DCCF6}"/>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C4E426B-5D01-4E8E-9A4A-28510CDF48FC}"/>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1" name="Rectangle 30">
              <a:extLst>
                <a:ext uri="{FF2B5EF4-FFF2-40B4-BE49-F238E27FC236}">
                  <a16:creationId xmlns:a16="http://schemas.microsoft.com/office/drawing/2014/main" id="{2A7B895A-DD39-4976-9596-DBC36A02CB03}"/>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3" name="Rectangle 32">
              <a:extLst>
                <a:ext uri="{FF2B5EF4-FFF2-40B4-BE49-F238E27FC236}">
                  <a16:creationId xmlns:a16="http://schemas.microsoft.com/office/drawing/2014/main" id="{05A2E282-C7AA-4627-A8E5-14923014CC20}"/>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4" name="Rectangle 33">
              <a:extLst>
                <a:ext uri="{FF2B5EF4-FFF2-40B4-BE49-F238E27FC236}">
                  <a16:creationId xmlns:a16="http://schemas.microsoft.com/office/drawing/2014/main" id="{C6D3131E-B60B-4BAD-8DD8-F1C46005B5CB}"/>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5" name="Rectangle 34">
              <a:extLst>
                <a:ext uri="{FF2B5EF4-FFF2-40B4-BE49-F238E27FC236}">
                  <a16:creationId xmlns:a16="http://schemas.microsoft.com/office/drawing/2014/main" id="{775DB623-EC11-4593-AFA3-F9A48B88BF10}"/>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6" name="Rectangle 35">
              <a:extLst>
                <a:ext uri="{FF2B5EF4-FFF2-40B4-BE49-F238E27FC236}">
                  <a16:creationId xmlns:a16="http://schemas.microsoft.com/office/drawing/2014/main" id="{A2EB2692-C318-46F5-8ACB-9C5AAF6144F6}"/>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37" name="Rectangle 36">
              <a:extLst>
                <a:ext uri="{FF2B5EF4-FFF2-40B4-BE49-F238E27FC236}">
                  <a16:creationId xmlns:a16="http://schemas.microsoft.com/office/drawing/2014/main" id="{E69CD8C9-EE40-4CEB-9EAD-90AAA67EE1F2}"/>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8" name="Rectangle 37">
              <a:extLst>
                <a:ext uri="{FF2B5EF4-FFF2-40B4-BE49-F238E27FC236}">
                  <a16:creationId xmlns:a16="http://schemas.microsoft.com/office/drawing/2014/main" id="{C4F3005D-A153-4A0B-83DE-7AEC3CB6B1F2}"/>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9" name="Rectangle 38">
              <a:extLst>
                <a:ext uri="{FF2B5EF4-FFF2-40B4-BE49-F238E27FC236}">
                  <a16:creationId xmlns:a16="http://schemas.microsoft.com/office/drawing/2014/main" id="{FE07A5AE-AE04-4B2C-97A7-E175176CD6F8}"/>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0" name="Rectangle 39">
              <a:extLst>
                <a:ext uri="{FF2B5EF4-FFF2-40B4-BE49-F238E27FC236}">
                  <a16:creationId xmlns:a16="http://schemas.microsoft.com/office/drawing/2014/main" id="{CF8A3541-8BB4-4CD3-AA21-C33D26962D55}"/>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41" name="Rectangle 40">
            <a:extLst>
              <a:ext uri="{FF2B5EF4-FFF2-40B4-BE49-F238E27FC236}">
                <a16:creationId xmlns:a16="http://schemas.microsoft.com/office/drawing/2014/main" id="{60172843-7656-4FD3-A26A-2D87A4B47B78}"/>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3315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9C39E60-BD83-4FB1-BD0F-031BF2C0E2CE}"/>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89C39E60-BD83-4FB1-BD0F-031BF2C0E2CE}"/>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C1BDB73-E0E2-4CD1-8CE1-8F61C233B138}"/>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panose="02000303000000000000" pitchFamily="2" charset="0"/>
              <a:ea typeface="+mn-ea"/>
              <a:cs typeface="+mn-cs"/>
              <a:sym typeface="Oswald" panose="02000303000000000000" pitchFamily="2" charset="0"/>
            </a:endParaRPr>
          </a:p>
        </p:txBody>
      </p:sp>
      <p:sp>
        <p:nvSpPr>
          <p:cNvPr id="24" name="Text Placeholder 23">
            <a:extLst>
              <a:ext uri="{FF2B5EF4-FFF2-40B4-BE49-F238E27FC236}">
                <a16:creationId xmlns:a16="http://schemas.microsoft.com/office/drawing/2014/main" id="{309A2B5B-0095-5445-B027-B224B1CFED20}"/>
              </a:ext>
            </a:extLst>
          </p:cNvPr>
          <p:cNvSpPr>
            <a:spLocks noGrp="1"/>
          </p:cNvSpPr>
          <p:nvPr>
            <p:ph type="body" sz="quarter" idx="11"/>
          </p:nvPr>
        </p:nvSpPr>
        <p:spPr>
          <a:xfrm>
            <a:off x="5537424" y="1112624"/>
            <a:ext cx="1117165" cy="215444"/>
          </a:xfrm>
        </p:spPr>
        <p:txBody>
          <a:bodyPr/>
          <a:lstStyle/>
          <a:p>
            <a:r>
              <a:rPr lang="en-US" dirty="0"/>
              <a:t>Risk Treatment</a:t>
            </a:r>
          </a:p>
        </p:txBody>
      </p:sp>
      <p:sp>
        <p:nvSpPr>
          <p:cNvPr id="30" name="Arrow: Striped Right 29">
            <a:extLst>
              <a:ext uri="{FF2B5EF4-FFF2-40B4-BE49-F238E27FC236}">
                <a16:creationId xmlns:a16="http://schemas.microsoft.com/office/drawing/2014/main" id="{0B668334-039C-47C8-8267-9533C9A96E28}"/>
              </a:ext>
            </a:extLst>
          </p:cNvPr>
          <p:cNvSpPr/>
          <p:nvPr/>
        </p:nvSpPr>
        <p:spPr>
          <a:xfrm>
            <a:off x="2944283" y="3372973"/>
            <a:ext cx="6020095" cy="945042"/>
          </a:xfrm>
          <a:prstGeom prst="stripedRightArrow">
            <a:avLst>
              <a:gd name="adj1" fmla="val 50000"/>
              <a:gd name="adj2" fmla="val 32395"/>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114386C0-0913-486C-B406-6A5CCB9EA21E}"/>
              </a:ext>
            </a:extLst>
          </p:cNvPr>
          <p:cNvSpPr/>
          <p:nvPr/>
        </p:nvSpPr>
        <p:spPr bwMode="auto">
          <a:xfrm>
            <a:off x="3482814" y="2332675"/>
            <a:ext cx="4943033" cy="3062984"/>
          </a:xfrm>
          <a:prstGeom prst="roundRect">
            <a:avLst>
              <a:gd name="adj" fmla="val 4857"/>
            </a:avLst>
          </a:prstGeom>
          <a:solidFill>
            <a:srgbClr val="DAE3F3"/>
          </a:solidFill>
          <a:ln>
            <a:no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FF2DEE1B-06B7-49DF-AD3A-585D87FBA3B2}"/>
              </a:ext>
            </a:extLst>
          </p:cNvPr>
          <p:cNvSpPr/>
          <p:nvPr/>
        </p:nvSpPr>
        <p:spPr bwMode="auto">
          <a:xfrm>
            <a:off x="4337037" y="2099321"/>
            <a:ext cx="3234585" cy="204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Key Activities</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E45E665-A447-426A-A0F3-5D426E5029B4}"/>
              </a:ext>
            </a:extLst>
          </p:cNvPr>
          <p:cNvGrpSpPr/>
          <p:nvPr/>
        </p:nvGrpSpPr>
        <p:grpSpPr>
          <a:xfrm>
            <a:off x="1073384" y="1461054"/>
            <a:ext cx="10106896" cy="626289"/>
            <a:chOff x="1073384" y="1515484"/>
            <a:chExt cx="10106896" cy="626289"/>
          </a:xfrm>
        </p:grpSpPr>
        <p:sp>
          <p:nvSpPr>
            <p:cNvPr id="75" name="Rectangle: Diagonal Corners Rounded 74">
              <a:extLst>
                <a:ext uri="{FF2B5EF4-FFF2-40B4-BE49-F238E27FC236}">
                  <a16:creationId xmlns:a16="http://schemas.microsoft.com/office/drawing/2014/main" id="{FC2C562F-6868-4D8D-A3AA-6BAEA191B88D}"/>
                </a:ext>
              </a:extLst>
            </p:cNvPr>
            <p:cNvSpPr/>
            <p:nvPr/>
          </p:nvSpPr>
          <p:spPr bwMode="auto">
            <a:xfrm>
              <a:off x="1301750" y="1547112"/>
              <a:ext cx="9878530" cy="524263"/>
            </a:xfrm>
            <a:prstGeom prst="round2DiagRect">
              <a:avLst>
                <a:gd name="adj1" fmla="val 47538"/>
                <a:gd name="adj2" fmla="val 0"/>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r>
                <a:rPr lang="en-US" sz="1200" dirty="0">
                  <a:solidFill>
                    <a:schemeClr val="tx1"/>
                  </a:solidFill>
                </a:rPr>
                <a:t>To examine possible treatment options to determine the most appropriate actions for managing risks. Treatment options include risk modification, retention, avoidance, or sharing. Mitigation actions are required when current controls are not managing the risk within defined tolerance levels</a:t>
              </a:r>
            </a:p>
          </p:txBody>
        </p:sp>
        <p:sp>
          <p:nvSpPr>
            <p:cNvPr id="76" name="Rectangle 75">
              <a:extLst>
                <a:ext uri="{FF2B5EF4-FFF2-40B4-BE49-F238E27FC236}">
                  <a16:creationId xmlns:a16="http://schemas.microsoft.com/office/drawing/2014/main" id="{8E44E064-97D6-4425-8883-D937BF93EDF5}"/>
                </a:ext>
              </a:extLst>
            </p:cNvPr>
            <p:cNvSpPr/>
            <p:nvPr/>
          </p:nvSpPr>
          <p:spPr bwMode="auto">
            <a:xfrm>
              <a:off x="1079805" y="1515484"/>
              <a:ext cx="765681" cy="566777"/>
            </a:xfrm>
            <a:prstGeom prst="rect">
              <a:avLst/>
            </a:prstGeom>
            <a:solidFill>
              <a:srgbClr val="465E7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Objective</a:t>
              </a:r>
            </a:p>
          </p:txBody>
        </p:sp>
        <p:sp>
          <p:nvSpPr>
            <p:cNvPr id="77" name="Right Triangle 76">
              <a:extLst>
                <a:ext uri="{FF2B5EF4-FFF2-40B4-BE49-F238E27FC236}">
                  <a16:creationId xmlns:a16="http://schemas.microsoft.com/office/drawing/2014/main" id="{48DB85E8-1FD7-40AB-A490-4AA23DE95818}"/>
                </a:ext>
              </a:extLst>
            </p:cNvPr>
            <p:cNvSpPr/>
            <p:nvPr/>
          </p:nvSpPr>
          <p:spPr bwMode="auto">
            <a:xfrm rot="10800000">
              <a:off x="1073384" y="2085102"/>
              <a:ext cx="157312" cy="56671"/>
            </a:xfrm>
            <a:prstGeom prst="rtTriangle">
              <a:avLst/>
            </a:prstGeom>
            <a:solidFill>
              <a:srgbClr val="465E7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80" name="Rectangle: Rounded Corners 79">
            <a:extLst>
              <a:ext uri="{FF2B5EF4-FFF2-40B4-BE49-F238E27FC236}">
                <a16:creationId xmlns:a16="http://schemas.microsoft.com/office/drawing/2014/main" id="{A1050A17-8265-4A57-AD87-47E57923EACC}"/>
              </a:ext>
            </a:extLst>
          </p:cNvPr>
          <p:cNvSpPr/>
          <p:nvPr/>
        </p:nvSpPr>
        <p:spPr>
          <a:xfrm>
            <a:off x="811924" y="2332676"/>
            <a:ext cx="2011762" cy="3064270"/>
          </a:xfrm>
          <a:prstGeom prst="roundRect">
            <a:avLst>
              <a:gd name="adj" fmla="val 123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C56F9577-3D89-4911-B39B-C9E97196C73B}"/>
              </a:ext>
            </a:extLst>
          </p:cNvPr>
          <p:cNvSpPr/>
          <p:nvPr/>
        </p:nvSpPr>
        <p:spPr bwMode="auto">
          <a:xfrm>
            <a:off x="963377" y="2099322"/>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Inputs</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 name="Rectangle: Rounded Corners 89">
            <a:extLst>
              <a:ext uri="{FF2B5EF4-FFF2-40B4-BE49-F238E27FC236}">
                <a16:creationId xmlns:a16="http://schemas.microsoft.com/office/drawing/2014/main" id="{B8FBF74A-DCAE-44FA-83A5-1EA9F8A8FCAD}"/>
              </a:ext>
            </a:extLst>
          </p:cNvPr>
          <p:cNvSpPr/>
          <p:nvPr/>
        </p:nvSpPr>
        <p:spPr>
          <a:xfrm>
            <a:off x="9149497" y="2332676"/>
            <a:ext cx="2011762" cy="3064270"/>
          </a:xfrm>
          <a:prstGeom prst="roundRect">
            <a:avLst>
              <a:gd name="adj" fmla="val 123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0E30B40A-A8BA-4EED-A7AD-016C0E1729E2}"/>
              </a:ext>
            </a:extLst>
          </p:cNvPr>
          <p:cNvSpPr/>
          <p:nvPr/>
        </p:nvSpPr>
        <p:spPr bwMode="auto">
          <a:xfrm>
            <a:off x="9300950" y="2099322"/>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Output</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E6C02A95-ACDE-48F9-9325-97150DCC2EE8}"/>
              </a:ext>
            </a:extLst>
          </p:cNvPr>
          <p:cNvSpPr/>
          <p:nvPr/>
        </p:nvSpPr>
        <p:spPr>
          <a:xfrm>
            <a:off x="9338071" y="3046116"/>
            <a:ext cx="1634608" cy="458383"/>
          </a:xfrm>
          <a:prstGeom prst="rect">
            <a:avLst/>
          </a:prstGeom>
          <a:solidFill>
            <a:schemeClr val="accent2">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Updated CS Risk Register</a:t>
            </a:r>
          </a:p>
        </p:txBody>
      </p:sp>
      <p:sp>
        <p:nvSpPr>
          <p:cNvPr id="98" name="Rectangle 97">
            <a:extLst>
              <a:ext uri="{FF2B5EF4-FFF2-40B4-BE49-F238E27FC236}">
                <a16:creationId xmlns:a16="http://schemas.microsoft.com/office/drawing/2014/main" id="{6E28323C-3AC6-46D1-B654-8D793FBF6AE3}"/>
              </a:ext>
            </a:extLst>
          </p:cNvPr>
          <p:cNvSpPr/>
          <p:nvPr/>
        </p:nvSpPr>
        <p:spPr>
          <a:xfrm>
            <a:off x="9338071" y="2489973"/>
            <a:ext cx="1634608" cy="458383"/>
          </a:xfrm>
          <a:prstGeom prst="rect">
            <a:avLst/>
          </a:prstGeom>
          <a:solidFill>
            <a:schemeClr val="accent2">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Risk Treatment Plan </a:t>
            </a:r>
          </a:p>
        </p:txBody>
      </p:sp>
      <p:grpSp>
        <p:nvGrpSpPr>
          <p:cNvPr id="2" name="Group 1">
            <a:extLst>
              <a:ext uri="{FF2B5EF4-FFF2-40B4-BE49-F238E27FC236}">
                <a16:creationId xmlns:a16="http://schemas.microsoft.com/office/drawing/2014/main" id="{060F2C33-A7D5-44F1-ABAD-D0E443EA098E}"/>
              </a:ext>
            </a:extLst>
          </p:cNvPr>
          <p:cNvGrpSpPr/>
          <p:nvPr/>
        </p:nvGrpSpPr>
        <p:grpSpPr>
          <a:xfrm>
            <a:off x="842245" y="5615673"/>
            <a:ext cx="10537832" cy="708927"/>
            <a:chOff x="842245" y="5463273"/>
            <a:chExt cx="10537832" cy="708927"/>
          </a:xfrm>
        </p:grpSpPr>
        <p:sp>
          <p:nvSpPr>
            <p:cNvPr id="66" name="Rectangle 65">
              <a:extLst>
                <a:ext uri="{FF2B5EF4-FFF2-40B4-BE49-F238E27FC236}">
                  <a16:creationId xmlns:a16="http://schemas.microsoft.com/office/drawing/2014/main" id="{BCD514A6-ED05-4910-ABCA-ABAD99A55BD5}"/>
                </a:ext>
              </a:extLst>
            </p:cNvPr>
            <p:cNvSpPr/>
            <p:nvPr/>
          </p:nvSpPr>
          <p:spPr bwMode="auto">
            <a:xfrm>
              <a:off x="842245" y="5643586"/>
              <a:ext cx="507115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3" spcCol="0" rtlCol="0" fromWordArt="0" anchor="ctr" anchorCtr="0" forceAA="0" compatLnSpc="1">
              <a:prstTxWarp prst="textNoShape">
                <a:avLst/>
              </a:prstTxWarp>
              <a:noAutofit/>
            </a:bodyPr>
            <a:lstStyle/>
            <a:p>
              <a:pPr marL="91440" indent="-119063">
                <a:lnSpc>
                  <a:spcPts val="1000"/>
                </a:lnSpc>
                <a:buFont typeface="Wingdings" panose="05000000000000000000" pitchFamily="2" charset="2"/>
                <a:buChar char="§"/>
              </a:pPr>
              <a:r>
                <a:rPr lang="en-US" sz="1000" dirty="0">
                  <a:solidFill>
                    <a:sysClr val="windowText" lastClr="000000"/>
                  </a:solidFill>
                </a:rPr>
                <a:t>CS Risk Mgmt. Analyst</a:t>
              </a:r>
            </a:p>
            <a:p>
              <a:pPr marL="91440" indent="-119063">
                <a:lnSpc>
                  <a:spcPts val="1000"/>
                </a:lnSpc>
                <a:buFont typeface="Wingdings" panose="05000000000000000000" pitchFamily="2" charset="2"/>
                <a:buChar char="§"/>
              </a:pPr>
              <a:r>
                <a:rPr lang="en-US" sz="1000" dirty="0">
                  <a:solidFill>
                    <a:sysClr val="windowText" lastClr="000000"/>
                  </a:solidFill>
                </a:rPr>
                <a:t>CS Project Assurance</a:t>
              </a:r>
            </a:p>
            <a:p>
              <a:pPr marL="91440" indent="-119063">
                <a:lnSpc>
                  <a:spcPts val="1000"/>
                </a:lnSpc>
                <a:buFont typeface="Wingdings" panose="05000000000000000000" pitchFamily="2" charset="2"/>
                <a:buChar char="§"/>
              </a:pPr>
              <a:r>
                <a:rPr lang="en-US" sz="1000" dirty="0">
                  <a:solidFill>
                    <a:sysClr val="windowText" lastClr="000000"/>
                  </a:solidFill>
                </a:rPr>
                <a:t>Threat Intel</a:t>
              </a:r>
            </a:p>
            <a:p>
              <a:pPr marL="91440" indent="-119063">
                <a:lnSpc>
                  <a:spcPts val="1000"/>
                </a:lnSpc>
                <a:buFont typeface="Wingdings" panose="05000000000000000000" pitchFamily="2" charset="2"/>
                <a:buChar char="§"/>
              </a:pPr>
              <a:r>
                <a:rPr lang="en-US" sz="1000" dirty="0">
                  <a:solidFill>
                    <a:sysClr val="windowText" lastClr="000000"/>
                  </a:solidFill>
                </a:rPr>
                <a:t>CISO</a:t>
              </a:r>
            </a:p>
            <a:p>
              <a:pPr marL="91440" indent="-119063">
                <a:lnSpc>
                  <a:spcPts val="1000"/>
                </a:lnSpc>
                <a:buFont typeface="Wingdings" panose="05000000000000000000" pitchFamily="2" charset="2"/>
                <a:buChar char="§"/>
              </a:pPr>
              <a:r>
                <a:rPr lang="en-US" sz="1000" dirty="0">
                  <a:solidFill>
                    <a:sysClr val="windowText" lastClr="000000"/>
                  </a:solidFill>
                </a:rPr>
                <a:t>CS Perf. Mgmt.</a:t>
              </a:r>
            </a:p>
            <a:p>
              <a:pPr marL="91440" indent="-119063">
                <a:lnSpc>
                  <a:spcPts val="1000"/>
                </a:lnSpc>
                <a:buFont typeface="Wingdings" panose="05000000000000000000" pitchFamily="2" charset="2"/>
                <a:buChar char="§"/>
              </a:pPr>
              <a:r>
                <a:rPr lang="en-US" sz="1000" dirty="0">
                  <a:solidFill>
                    <a:sysClr val="windowText" lastClr="000000"/>
                  </a:solidFill>
                </a:rPr>
                <a:t>CS Projects</a:t>
              </a:r>
            </a:p>
            <a:p>
              <a:pPr marL="91440" indent="-119063">
                <a:lnSpc>
                  <a:spcPts val="1000"/>
                </a:lnSpc>
                <a:buFont typeface="Wingdings" panose="05000000000000000000" pitchFamily="2" charset="2"/>
                <a:buChar char="§"/>
              </a:pPr>
              <a:r>
                <a:rPr lang="en-US" sz="1000" dirty="0">
                  <a:solidFill>
                    <a:sysClr val="windowText" lastClr="000000"/>
                  </a:solidFill>
                </a:rPr>
                <a:t>CS Strategy &amp; Risk Manager</a:t>
              </a:r>
            </a:p>
            <a:p>
              <a:pPr marL="91440" indent="-119063">
                <a:lnSpc>
                  <a:spcPts val="1000"/>
                </a:lnSpc>
                <a:buFont typeface="Wingdings" panose="05000000000000000000" pitchFamily="2" charset="2"/>
                <a:buChar char="§"/>
              </a:pPr>
              <a:r>
                <a:rPr lang="en-US" sz="1000" dirty="0">
                  <a:solidFill>
                    <a:sysClr val="windowText" lastClr="000000"/>
                  </a:solidFill>
                </a:rPr>
                <a:t>CS GRC Lead</a:t>
              </a:r>
            </a:p>
            <a:p>
              <a:pPr marL="91440" indent="-119063">
                <a:lnSpc>
                  <a:spcPts val="1000"/>
                </a:lnSpc>
                <a:buFont typeface="Wingdings" panose="05000000000000000000" pitchFamily="2" charset="2"/>
                <a:buChar char="§"/>
              </a:pPr>
              <a:r>
                <a:rPr lang="en-US" sz="1000" dirty="0">
                  <a:solidFill>
                    <a:sysClr val="windowText" lastClr="000000"/>
                  </a:solidFill>
                </a:rPr>
                <a:t>CS Risk Owner</a:t>
              </a:r>
            </a:p>
            <a:p>
              <a:pPr marL="91440" indent="-119063">
                <a:lnSpc>
                  <a:spcPts val="1000"/>
                </a:lnSpc>
                <a:buFont typeface="Wingdings" panose="05000000000000000000" pitchFamily="2" charset="2"/>
                <a:buChar char="§"/>
              </a:pPr>
              <a:r>
                <a:rPr lang="en-US" sz="1000" dirty="0">
                  <a:solidFill>
                    <a:sysClr val="windowText" lastClr="000000"/>
                  </a:solidFill>
                </a:rPr>
                <a:t>Imp. Teams</a:t>
              </a:r>
            </a:p>
          </p:txBody>
        </p:sp>
        <p:sp>
          <p:nvSpPr>
            <p:cNvPr id="69" name="Rectangle 68">
              <a:extLst>
                <a:ext uri="{FF2B5EF4-FFF2-40B4-BE49-F238E27FC236}">
                  <a16:creationId xmlns:a16="http://schemas.microsoft.com/office/drawing/2014/main" id="{F510C88F-CFF0-45CC-AD83-40C2B0DB0BDE}"/>
                </a:ext>
              </a:extLst>
            </p:cNvPr>
            <p:cNvSpPr/>
            <p:nvPr/>
          </p:nvSpPr>
          <p:spPr bwMode="auto">
            <a:xfrm>
              <a:off x="5995553" y="5643586"/>
              <a:ext cx="265118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9063" indent="-119063">
                <a:lnSpc>
                  <a:spcPts val="800"/>
                </a:lnSpc>
                <a:spcBef>
                  <a:spcPts val="100"/>
                </a:spcBef>
                <a:spcAft>
                  <a:spcPts val="100"/>
                </a:spcAft>
                <a:buFont typeface="Wingdings" panose="05000000000000000000" pitchFamily="2" charset="2"/>
                <a:buChar char="§"/>
              </a:pPr>
              <a:r>
                <a:rPr lang="en-US" sz="1000" dirty="0">
                  <a:solidFill>
                    <a:sysClr val="windowText" lastClr="000000"/>
                  </a:solidFill>
                </a:rPr>
                <a:t>Completion of Scheduled Risk Assessment </a:t>
              </a:r>
            </a:p>
            <a:p>
              <a:pPr marL="119063" indent="-119063">
                <a:lnSpc>
                  <a:spcPts val="800"/>
                </a:lnSpc>
                <a:spcBef>
                  <a:spcPts val="100"/>
                </a:spcBef>
                <a:spcAft>
                  <a:spcPts val="100"/>
                </a:spcAft>
                <a:buFont typeface="Wingdings" panose="05000000000000000000" pitchFamily="2" charset="2"/>
                <a:buChar char="§"/>
              </a:pPr>
              <a:r>
                <a:rPr lang="en-US" sz="1000" dirty="0">
                  <a:solidFill>
                    <a:sysClr val="windowText" lastClr="000000"/>
                  </a:solidFill>
                </a:rPr>
                <a:t>Newly identified risks</a:t>
              </a:r>
            </a:p>
          </p:txBody>
        </p:sp>
        <p:sp>
          <p:nvSpPr>
            <p:cNvPr id="74" name="Rectangle 73">
              <a:extLst>
                <a:ext uri="{FF2B5EF4-FFF2-40B4-BE49-F238E27FC236}">
                  <a16:creationId xmlns:a16="http://schemas.microsoft.com/office/drawing/2014/main" id="{EFD53D24-D43C-4575-88BA-F0833FB35992}"/>
                </a:ext>
              </a:extLst>
            </p:cNvPr>
            <p:cNvSpPr/>
            <p:nvPr/>
          </p:nvSpPr>
          <p:spPr bwMode="auto">
            <a:xfrm>
              <a:off x="8728888" y="5643586"/>
              <a:ext cx="265118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9063" indent="-119063">
                <a:lnSpc>
                  <a:spcPts val="900"/>
                </a:lnSpc>
                <a:spcBef>
                  <a:spcPts val="100"/>
                </a:spcBef>
                <a:spcAft>
                  <a:spcPts val="100"/>
                </a:spcAft>
                <a:buFont typeface="Wingdings" panose="05000000000000000000" pitchFamily="2" charset="2"/>
                <a:buChar char="§"/>
              </a:pPr>
              <a:r>
                <a:rPr lang="en-US" sz="1000" dirty="0">
                  <a:solidFill>
                    <a:sysClr val="windowText" lastClr="000000"/>
                  </a:solidFill>
                </a:rPr>
                <a:t>Annually</a:t>
              </a:r>
            </a:p>
          </p:txBody>
        </p:sp>
        <p:sp>
          <p:nvSpPr>
            <p:cNvPr id="78" name="Rectangle 77">
              <a:extLst>
                <a:ext uri="{FF2B5EF4-FFF2-40B4-BE49-F238E27FC236}">
                  <a16:creationId xmlns:a16="http://schemas.microsoft.com/office/drawing/2014/main" id="{668AFBE7-1B20-4145-A359-14603DDEB535}"/>
                </a:ext>
              </a:extLst>
            </p:cNvPr>
            <p:cNvSpPr/>
            <p:nvPr/>
          </p:nvSpPr>
          <p:spPr bwMode="auto">
            <a:xfrm>
              <a:off x="2523398" y="54632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Stakeholders</a:t>
              </a:r>
            </a:p>
          </p:txBody>
        </p:sp>
        <p:sp>
          <p:nvSpPr>
            <p:cNvPr id="79" name="Rectangle 78">
              <a:extLst>
                <a:ext uri="{FF2B5EF4-FFF2-40B4-BE49-F238E27FC236}">
                  <a16:creationId xmlns:a16="http://schemas.microsoft.com/office/drawing/2014/main" id="{DA21FBC1-7B21-4314-8435-EA1A479C3B41}"/>
                </a:ext>
              </a:extLst>
            </p:cNvPr>
            <p:cNvSpPr/>
            <p:nvPr/>
          </p:nvSpPr>
          <p:spPr bwMode="auto">
            <a:xfrm>
              <a:off x="6466720" y="54632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Triggers</a:t>
              </a:r>
            </a:p>
          </p:txBody>
        </p:sp>
        <p:sp>
          <p:nvSpPr>
            <p:cNvPr id="83" name="Rectangle 82">
              <a:extLst>
                <a:ext uri="{FF2B5EF4-FFF2-40B4-BE49-F238E27FC236}">
                  <a16:creationId xmlns:a16="http://schemas.microsoft.com/office/drawing/2014/main" id="{EEFEC2F1-B840-4D24-A014-05F1FFB75FC2}"/>
                </a:ext>
              </a:extLst>
            </p:cNvPr>
            <p:cNvSpPr/>
            <p:nvPr/>
          </p:nvSpPr>
          <p:spPr bwMode="auto">
            <a:xfrm>
              <a:off x="9200055" y="54632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Frequency</a:t>
              </a:r>
            </a:p>
          </p:txBody>
        </p:sp>
      </p:grpSp>
      <p:sp>
        <p:nvSpPr>
          <p:cNvPr id="63" name="STAMP">
            <a:extLst>
              <a:ext uri="{FF2B5EF4-FFF2-40B4-BE49-F238E27FC236}">
                <a16:creationId xmlns:a16="http://schemas.microsoft.com/office/drawing/2014/main" id="{9586C00F-8736-45AF-BFC7-AA57CCEE4DED}"/>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42" name="Footer Placeholder 2">
            <a:extLst>
              <a:ext uri="{FF2B5EF4-FFF2-40B4-BE49-F238E27FC236}">
                <a16:creationId xmlns:a16="http://schemas.microsoft.com/office/drawing/2014/main" id="{230EE825-39EF-45A6-A678-31830681CCC5}"/>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94" name="TextBox 93">
            <a:extLst>
              <a:ext uri="{FF2B5EF4-FFF2-40B4-BE49-F238E27FC236}">
                <a16:creationId xmlns:a16="http://schemas.microsoft.com/office/drawing/2014/main" id="{268C08B2-D943-44D8-AAB5-AB09CF7B5C8D}"/>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sp>
        <p:nvSpPr>
          <p:cNvPr id="95" name="Rectangle: Rounded Corners 94">
            <a:extLst>
              <a:ext uri="{FF2B5EF4-FFF2-40B4-BE49-F238E27FC236}">
                <a16:creationId xmlns:a16="http://schemas.microsoft.com/office/drawing/2014/main" id="{2ADF3F70-B52D-4123-A7A0-6A193C9DA49E}"/>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sp>
        <p:nvSpPr>
          <p:cNvPr id="52" name="Rectangle: Rounded Corners 51">
            <a:extLst>
              <a:ext uri="{FF2B5EF4-FFF2-40B4-BE49-F238E27FC236}">
                <a16:creationId xmlns:a16="http://schemas.microsoft.com/office/drawing/2014/main" id="{3DE3854E-3396-44BE-98AF-D3FA7A8DE841}"/>
              </a:ext>
            </a:extLst>
          </p:cNvPr>
          <p:cNvSpPr/>
          <p:nvPr/>
        </p:nvSpPr>
        <p:spPr bwMode="auto">
          <a:xfrm>
            <a:off x="3935463" y="2857889"/>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Prioritize mitigating control implementation within each asset based on control types, risk criticality, and dependencies</a:t>
            </a:r>
          </a:p>
        </p:txBody>
      </p:sp>
      <p:sp>
        <p:nvSpPr>
          <p:cNvPr id="56" name="Rectangle: Rounded Corners 55">
            <a:extLst>
              <a:ext uri="{FF2B5EF4-FFF2-40B4-BE49-F238E27FC236}">
                <a16:creationId xmlns:a16="http://schemas.microsoft.com/office/drawing/2014/main" id="{E5D92D81-9A6F-407E-A9DB-BA785EABE0E0}"/>
              </a:ext>
            </a:extLst>
          </p:cNvPr>
          <p:cNvSpPr/>
          <p:nvPr/>
        </p:nvSpPr>
        <p:spPr bwMode="auto">
          <a:xfrm>
            <a:off x="3550758" y="2857889"/>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solidFill>
                <a:effectLst/>
                <a:uLnTx/>
                <a:uFillTx/>
                <a:latin typeface="Calibri" panose="020F0502020204030204"/>
                <a:ea typeface="+mn-ea"/>
                <a:cs typeface="+mn-cs"/>
              </a:rPr>
              <a:t>2</a:t>
            </a:r>
            <a:endPar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8" name="Rectangle: Rounded Corners 57">
            <a:extLst>
              <a:ext uri="{FF2B5EF4-FFF2-40B4-BE49-F238E27FC236}">
                <a16:creationId xmlns:a16="http://schemas.microsoft.com/office/drawing/2014/main" id="{CA0C46AA-92E5-4778-816F-F1B8EA77DFC8}"/>
              </a:ext>
            </a:extLst>
          </p:cNvPr>
          <p:cNvSpPr/>
          <p:nvPr/>
        </p:nvSpPr>
        <p:spPr bwMode="auto">
          <a:xfrm>
            <a:off x="3935463" y="3271160"/>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Develop/update a risk treatment plan for each asset including risks, prioritized mitigating controls, residual risks, and due dates</a:t>
            </a:r>
          </a:p>
        </p:txBody>
      </p:sp>
      <p:sp>
        <p:nvSpPr>
          <p:cNvPr id="59" name="Rectangle: Rounded Corners 58">
            <a:extLst>
              <a:ext uri="{FF2B5EF4-FFF2-40B4-BE49-F238E27FC236}">
                <a16:creationId xmlns:a16="http://schemas.microsoft.com/office/drawing/2014/main" id="{326D2FE1-FCF7-426C-A1CC-0E362E27CB9E}"/>
              </a:ext>
            </a:extLst>
          </p:cNvPr>
          <p:cNvSpPr/>
          <p:nvPr/>
        </p:nvSpPr>
        <p:spPr bwMode="auto">
          <a:xfrm>
            <a:off x="3550758" y="3271160"/>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solidFill>
                <a:effectLst/>
                <a:uLnTx/>
                <a:uFillTx/>
                <a:latin typeface="Calibri" panose="020F0502020204030204"/>
                <a:ea typeface="+mn-ea"/>
                <a:cs typeface="+mn-cs"/>
              </a:rPr>
              <a:t>3</a:t>
            </a:r>
            <a:endPar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Rectangle: Rounded Corners 60">
            <a:extLst>
              <a:ext uri="{FF2B5EF4-FFF2-40B4-BE49-F238E27FC236}">
                <a16:creationId xmlns:a16="http://schemas.microsoft.com/office/drawing/2014/main" id="{359C0016-E2C0-423C-BEE7-25DA694FE369}"/>
              </a:ext>
            </a:extLst>
          </p:cNvPr>
          <p:cNvSpPr/>
          <p:nvPr/>
        </p:nvSpPr>
        <p:spPr bwMode="auto">
          <a:xfrm>
            <a:off x="3935463" y="4097702"/>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r>
              <a:rPr lang="en-US" sz="1100" dirty="0"/>
              <a:t>Report risk treatment plan to management for approval, feedback, or redirection on risk strategy</a:t>
            </a:r>
          </a:p>
        </p:txBody>
      </p:sp>
      <p:sp>
        <p:nvSpPr>
          <p:cNvPr id="62" name="Rectangle: Rounded Corners 61">
            <a:extLst>
              <a:ext uri="{FF2B5EF4-FFF2-40B4-BE49-F238E27FC236}">
                <a16:creationId xmlns:a16="http://schemas.microsoft.com/office/drawing/2014/main" id="{FD56D14D-7BCA-442D-93CD-9439DFEF7C62}"/>
              </a:ext>
            </a:extLst>
          </p:cNvPr>
          <p:cNvSpPr/>
          <p:nvPr/>
        </p:nvSpPr>
        <p:spPr bwMode="auto">
          <a:xfrm>
            <a:off x="3550758" y="4097702"/>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solidFill>
                <a:effectLst/>
                <a:uLnTx/>
                <a:uFillTx/>
                <a:latin typeface="Calibri" panose="020F0502020204030204"/>
                <a:ea typeface="+mn-ea"/>
                <a:cs typeface="+mn-cs"/>
              </a:rPr>
              <a:t>5</a:t>
            </a:r>
            <a:endPar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5" name="Rectangle: Rounded Corners 54">
            <a:extLst>
              <a:ext uri="{FF2B5EF4-FFF2-40B4-BE49-F238E27FC236}">
                <a16:creationId xmlns:a16="http://schemas.microsoft.com/office/drawing/2014/main" id="{CA6D7A58-3F7F-4431-9815-EFE4E25D2C04}"/>
              </a:ext>
            </a:extLst>
          </p:cNvPr>
          <p:cNvSpPr/>
          <p:nvPr/>
        </p:nvSpPr>
        <p:spPr bwMode="auto">
          <a:xfrm>
            <a:off x="3935463" y="3684431"/>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Review risk treatment plan with risk owners to ensure alignment with business priorities</a:t>
            </a:r>
          </a:p>
        </p:txBody>
      </p:sp>
      <p:sp>
        <p:nvSpPr>
          <p:cNvPr id="68" name="Rectangle: Rounded Corners 67">
            <a:extLst>
              <a:ext uri="{FF2B5EF4-FFF2-40B4-BE49-F238E27FC236}">
                <a16:creationId xmlns:a16="http://schemas.microsoft.com/office/drawing/2014/main" id="{200BFCA3-254A-4FFE-BFC9-B0FC8AD53A4F}"/>
              </a:ext>
            </a:extLst>
          </p:cNvPr>
          <p:cNvSpPr/>
          <p:nvPr/>
        </p:nvSpPr>
        <p:spPr bwMode="auto">
          <a:xfrm>
            <a:off x="3550758" y="3684431"/>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solidFill>
                <a:effectLst/>
                <a:uLnTx/>
                <a:uFillTx/>
                <a:latin typeface="Calibri" panose="020F0502020204030204"/>
                <a:ea typeface="+mn-ea"/>
                <a:cs typeface="+mn-cs"/>
              </a:rPr>
              <a:t>4</a:t>
            </a:r>
            <a:endPar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Rectangle: Rounded Corners 52">
            <a:extLst>
              <a:ext uri="{FF2B5EF4-FFF2-40B4-BE49-F238E27FC236}">
                <a16:creationId xmlns:a16="http://schemas.microsoft.com/office/drawing/2014/main" id="{D0E25D14-E97F-49CF-BC06-1DD0DF63D4C5}"/>
              </a:ext>
            </a:extLst>
          </p:cNvPr>
          <p:cNvSpPr/>
          <p:nvPr/>
        </p:nvSpPr>
        <p:spPr bwMode="auto">
          <a:xfrm>
            <a:off x="3550758" y="2444618"/>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70" name="Rectangle: Rounded Corners 69">
            <a:extLst>
              <a:ext uri="{FF2B5EF4-FFF2-40B4-BE49-F238E27FC236}">
                <a16:creationId xmlns:a16="http://schemas.microsoft.com/office/drawing/2014/main" id="{14AE512A-25E8-4CAB-8034-58E7B872FAA4}"/>
              </a:ext>
            </a:extLst>
          </p:cNvPr>
          <p:cNvSpPr/>
          <p:nvPr/>
        </p:nvSpPr>
        <p:spPr bwMode="auto">
          <a:xfrm>
            <a:off x="3935463" y="2444618"/>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Group identified risks under the relevant CLIENT functional responsibilities</a:t>
            </a:r>
          </a:p>
        </p:txBody>
      </p:sp>
      <p:sp>
        <p:nvSpPr>
          <p:cNvPr id="71" name="Rectangle: Rounded Corners 70">
            <a:extLst>
              <a:ext uri="{FF2B5EF4-FFF2-40B4-BE49-F238E27FC236}">
                <a16:creationId xmlns:a16="http://schemas.microsoft.com/office/drawing/2014/main" id="{BD27F130-FCCF-4134-B11D-949D59D0BC42}"/>
              </a:ext>
            </a:extLst>
          </p:cNvPr>
          <p:cNvSpPr/>
          <p:nvPr/>
        </p:nvSpPr>
        <p:spPr bwMode="auto">
          <a:xfrm>
            <a:off x="3935463" y="4510973"/>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Update plan based on management feedback</a:t>
            </a:r>
          </a:p>
        </p:txBody>
      </p:sp>
      <p:sp>
        <p:nvSpPr>
          <p:cNvPr id="72" name="Rectangle: Rounded Corners 71">
            <a:extLst>
              <a:ext uri="{FF2B5EF4-FFF2-40B4-BE49-F238E27FC236}">
                <a16:creationId xmlns:a16="http://schemas.microsoft.com/office/drawing/2014/main" id="{AEE9DE46-635C-48C1-AAE7-F0FEA1340737}"/>
              </a:ext>
            </a:extLst>
          </p:cNvPr>
          <p:cNvSpPr/>
          <p:nvPr/>
        </p:nvSpPr>
        <p:spPr bwMode="auto">
          <a:xfrm>
            <a:off x="3550758" y="4510973"/>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6</a:t>
            </a:r>
          </a:p>
        </p:txBody>
      </p:sp>
      <p:sp>
        <p:nvSpPr>
          <p:cNvPr id="85" name="Rectangle: Rounded Corners 84">
            <a:extLst>
              <a:ext uri="{FF2B5EF4-FFF2-40B4-BE49-F238E27FC236}">
                <a16:creationId xmlns:a16="http://schemas.microsoft.com/office/drawing/2014/main" id="{E5A2C037-997B-4577-A5D5-95A8B988B58D}"/>
              </a:ext>
            </a:extLst>
          </p:cNvPr>
          <p:cNvSpPr/>
          <p:nvPr/>
        </p:nvSpPr>
        <p:spPr bwMode="auto">
          <a:xfrm>
            <a:off x="3935463" y="4924242"/>
            <a:ext cx="4422440" cy="359475"/>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nSpc>
                <a:spcPct val="90000"/>
              </a:lnSpc>
            </a:pPr>
            <a:r>
              <a:rPr lang="en-US" sz="1100" dirty="0"/>
              <a:t>Socialize updated treatment plan and expected outcomes with risk owners and implementation teams</a:t>
            </a:r>
          </a:p>
        </p:txBody>
      </p:sp>
      <p:sp>
        <p:nvSpPr>
          <p:cNvPr id="89" name="Rectangle: Rounded Corners 88">
            <a:extLst>
              <a:ext uri="{FF2B5EF4-FFF2-40B4-BE49-F238E27FC236}">
                <a16:creationId xmlns:a16="http://schemas.microsoft.com/office/drawing/2014/main" id="{D93D0F56-97F2-442A-9BA7-9B72B92F1A6A}"/>
              </a:ext>
            </a:extLst>
          </p:cNvPr>
          <p:cNvSpPr/>
          <p:nvPr/>
        </p:nvSpPr>
        <p:spPr bwMode="auto">
          <a:xfrm>
            <a:off x="3550758" y="4924242"/>
            <a:ext cx="315593" cy="359475"/>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solidFill>
                <a:effectLst/>
                <a:uLnTx/>
                <a:uFillTx/>
                <a:latin typeface="Calibri" panose="020F0502020204030204"/>
                <a:ea typeface="+mn-ea"/>
                <a:cs typeface="+mn-cs"/>
              </a:rPr>
              <a:t>7</a:t>
            </a:r>
            <a:endPar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0DB878AC-92A4-4641-8A77-95991952C6E4}"/>
              </a:ext>
            </a:extLst>
          </p:cNvPr>
          <p:cNvSpPr/>
          <p:nvPr/>
        </p:nvSpPr>
        <p:spPr>
          <a:xfrm>
            <a:off x="1000501" y="2492651"/>
            <a:ext cx="1634608" cy="36426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CLIENT Risk Appetite </a:t>
            </a:r>
          </a:p>
        </p:txBody>
      </p:sp>
      <p:sp>
        <p:nvSpPr>
          <p:cNvPr id="86" name="Rectangle 85">
            <a:extLst>
              <a:ext uri="{FF2B5EF4-FFF2-40B4-BE49-F238E27FC236}">
                <a16:creationId xmlns:a16="http://schemas.microsoft.com/office/drawing/2014/main" id="{F621A194-214E-4DEF-A29A-D0F01A859B1B}"/>
              </a:ext>
            </a:extLst>
          </p:cNvPr>
          <p:cNvSpPr/>
          <p:nvPr/>
        </p:nvSpPr>
        <p:spPr>
          <a:xfrm>
            <a:off x="1000501" y="3286003"/>
            <a:ext cx="1634608" cy="36426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Residual </a:t>
            </a:r>
            <a:r>
              <a:rPr lang="en-US" sz="1100">
                <a:solidFill>
                  <a:schemeClr val="tx1"/>
                </a:solidFill>
              </a:rPr>
              <a:t>Risk Results </a:t>
            </a:r>
            <a:endParaRPr lang="en-US" sz="1100" dirty="0">
              <a:solidFill>
                <a:schemeClr val="tx1"/>
              </a:solidFill>
            </a:endParaRPr>
          </a:p>
        </p:txBody>
      </p:sp>
      <p:sp>
        <p:nvSpPr>
          <p:cNvPr id="87" name="Rectangle 86">
            <a:extLst>
              <a:ext uri="{FF2B5EF4-FFF2-40B4-BE49-F238E27FC236}">
                <a16:creationId xmlns:a16="http://schemas.microsoft.com/office/drawing/2014/main" id="{38E42075-ECBC-490A-8106-BB45E88269C6}"/>
              </a:ext>
            </a:extLst>
          </p:cNvPr>
          <p:cNvSpPr/>
          <p:nvPr/>
        </p:nvSpPr>
        <p:spPr>
          <a:xfrm>
            <a:off x="1000501" y="2889327"/>
            <a:ext cx="1634608" cy="364265"/>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dirty="0">
                <a:solidFill>
                  <a:schemeClr val="tx1"/>
                </a:solidFill>
              </a:rPr>
              <a:t>Mitigating Controls </a:t>
            </a:r>
          </a:p>
        </p:txBody>
      </p:sp>
      <p:sp>
        <p:nvSpPr>
          <p:cNvPr id="60" name="Title 1">
            <a:extLst>
              <a:ext uri="{FF2B5EF4-FFF2-40B4-BE49-F238E27FC236}">
                <a16:creationId xmlns:a16="http://schemas.microsoft.com/office/drawing/2014/main" id="{2098BE10-89DD-4D16-8235-33E86BE23501}"/>
              </a:ext>
            </a:extLst>
          </p:cNvPr>
          <p:cNvSpPr txBox="1">
            <a:spLocks/>
          </p:cNvSpPr>
          <p:nvPr/>
        </p:nvSpPr>
        <p:spPr>
          <a:xfrm>
            <a:off x="722283" y="173774"/>
            <a:ext cx="10764458" cy="849809"/>
          </a:xfrm>
          <a:prstGeom prst="rect">
            <a:avLst/>
          </a:prstGeom>
        </p:spPr>
        <p:txBody>
          <a:bodyPr vert="horz" lIns="0" tIns="0" rIns="0" bIns="0" rtlCol="0" anchor="b">
            <a:noAutofit/>
          </a:bodyPr>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r>
              <a:rPr lang="en-US" dirty="0">
                <a:solidFill>
                  <a:srgbClr val="000000"/>
                </a:solidFill>
              </a:rPr>
              <a:t>The Risk Treatment process will be developed to mitigate root causes of identified risk scenarios</a:t>
            </a:r>
            <a:endParaRPr lang="en-US" dirty="0"/>
          </a:p>
        </p:txBody>
      </p:sp>
      <p:grpSp>
        <p:nvGrpSpPr>
          <p:cNvPr id="3" name="Group 2">
            <a:extLst>
              <a:ext uri="{FF2B5EF4-FFF2-40B4-BE49-F238E27FC236}">
                <a16:creationId xmlns:a16="http://schemas.microsoft.com/office/drawing/2014/main" id="{67BE2694-CB00-4D1A-A990-DB5BA2D8D49E}"/>
              </a:ext>
            </a:extLst>
          </p:cNvPr>
          <p:cNvGrpSpPr/>
          <p:nvPr/>
        </p:nvGrpSpPr>
        <p:grpSpPr>
          <a:xfrm>
            <a:off x="613621" y="68528"/>
            <a:ext cx="782071" cy="229014"/>
            <a:chOff x="613621" y="44482"/>
            <a:chExt cx="782071" cy="277106"/>
          </a:xfrm>
        </p:grpSpPr>
        <p:sp>
          <p:nvSpPr>
            <p:cNvPr id="47" name="Rectangle 46">
              <a:extLst>
                <a:ext uri="{FF2B5EF4-FFF2-40B4-BE49-F238E27FC236}">
                  <a16:creationId xmlns:a16="http://schemas.microsoft.com/office/drawing/2014/main" id="{609DB941-18AB-4F99-85E9-1167DF4A7CA0}"/>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BF99395F-0BCB-4C62-B677-8C9142BF6149}"/>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9" name="Rectangle 48">
              <a:extLst>
                <a:ext uri="{FF2B5EF4-FFF2-40B4-BE49-F238E27FC236}">
                  <a16:creationId xmlns:a16="http://schemas.microsoft.com/office/drawing/2014/main" id="{8F3F5F6C-84D8-43E0-B275-8B4FC94F0BA6}"/>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0" name="Rectangle 49">
              <a:extLst>
                <a:ext uri="{FF2B5EF4-FFF2-40B4-BE49-F238E27FC236}">
                  <a16:creationId xmlns:a16="http://schemas.microsoft.com/office/drawing/2014/main" id="{C3EB720D-E24F-4F68-99AB-7ACE7E02A258}"/>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2DB5A2CD-ED1A-491D-BECC-6AC4203753EF}"/>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4" name="Rectangle 53">
              <a:extLst>
                <a:ext uri="{FF2B5EF4-FFF2-40B4-BE49-F238E27FC236}">
                  <a16:creationId xmlns:a16="http://schemas.microsoft.com/office/drawing/2014/main" id="{4C8685CE-DEFB-4B43-856E-E9273ED8DFA8}"/>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7" name="Rectangle 56">
              <a:extLst>
                <a:ext uri="{FF2B5EF4-FFF2-40B4-BE49-F238E27FC236}">
                  <a16:creationId xmlns:a16="http://schemas.microsoft.com/office/drawing/2014/main" id="{6D7E2C62-CE4B-4DDF-AF3D-795BC8C13E85}"/>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4" name="Rectangle 63">
              <a:extLst>
                <a:ext uri="{FF2B5EF4-FFF2-40B4-BE49-F238E27FC236}">
                  <a16:creationId xmlns:a16="http://schemas.microsoft.com/office/drawing/2014/main" id="{ADBB38D7-AC7E-4837-ABDD-D416A3A0FB42}"/>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5" name="Rectangle 64">
              <a:extLst>
                <a:ext uri="{FF2B5EF4-FFF2-40B4-BE49-F238E27FC236}">
                  <a16:creationId xmlns:a16="http://schemas.microsoft.com/office/drawing/2014/main" id="{B6CCA25C-77AA-4DF9-ABCF-448AF0989210}"/>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7" name="Rectangle 66">
              <a:extLst>
                <a:ext uri="{FF2B5EF4-FFF2-40B4-BE49-F238E27FC236}">
                  <a16:creationId xmlns:a16="http://schemas.microsoft.com/office/drawing/2014/main" id="{D06C4349-0DF9-4302-BCF5-C274F6632475}"/>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84" name="Rectangle 83">
              <a:extLst>
                <a:ext uri="{FF2B5EF4-FFF2-40B4-BE49-F238E27FC236}">
                  <a16:creationId xmlns:a16="http://schemas.microsoft.com/office/drawing/2014/main" id="{84192FB9-9F08-436B-AA57-70F1A850087D}"/>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8" name="Rectangle 87">
              <a:extLst>
                <a:ext uri="{FF2B5EF4-FFF2-40B4-BE49-F238E27FC236}">
                  <a16:creationId xmlns:a16="http://schemas.microsoft.com/office/drawing/2014/main" id="{7E5732C6-BF2A-48A9-80D9-82C48878EA3C}"/>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3" name="Rectangle 92">
              <a:extLst>
                <a:ext uri="{FF2B5EF4-FFF2-40B4-BE49-F238E27FC236}">
                  <a16:creationId xmlns:a16="http://schemas.microsoft.com/office/drawing/2014/main" id="{15FA4FAF-C8E6-4EFC-B9CF-39E4F6F6CFF1}"/>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6" name="Rectangle 95">
              <a:extLst>
                <a:ext uri="{FF2B5EF4-FFF2-40B4-BE49-F238E27FC236}">
                  <a16:creationId xmlns:a16="http://schemas.microsoft.com/office/drawing/2014/main" id="{00804ECC-EC99-48D7-9C81-596BE6A76BF7}"/>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97" name="Rectangle 96">
            <a:extLst>
              <a:ext uri="{FF2B5EF4-FFF2-40B4-BE49-F238E27FC236}">
                <a16:creationId xmlns:a16="http://schemas.microsoft.com/office/drawing/2014/main" id="{E803E2ED-D289-4BCF-8220-1BFAEEA7F28A}"/>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2201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026E5D81-BB74-4672-B2A5-28032972F76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8" name="Object 27" hidden="1">
                        <a:extLst>
                          <a:ext uri="{FF2B5EF4-FFF2-40B4-BE49-F238E27FC236}">
                            <a16:creationId xmlns:a16="http://schemas.microsoft.com/office/drawing/2014/main" id="{026E5D81-BB74-4672-B2A5-28032972F76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87CBF39-87F0-4BBD-9D5F-CD1D62223C03}"/>
              </a:ext>
            </a:extLst>
          </p:cNvPr>
          <p:cNvSpPr>
            <a:spLocks noGrp="1"/>
          </p:cNvSpPr>
          <p:nvPr>
            <p:ph type="title"/>
          </p:nvPr>
        </p:nvSpPr>
        <p:spPr/>
        <p:txBody>
          <a:bodyPr vert="horz"/>
          <a:lstStyle/>
          <a:p>
            <a:r>
              <a:rPr lang="en-US" dirty="0"/>
              <a:t>Risks exceeding appetite threshold will be reviewed to identify possible risk treatment strategies, consisting of one or more treatment options </a:t>
            </a:r>
          </a:p>
        </p:txBody>
      </p:sp>
      <p:sp>
        <p:nvSpPr>
          <p:cNvPr id="4" name="Text Placeholder 3">
            <a:extLst>
              <a:ext uri="{FF2B5EF4-FFF2-40B4-BE49-F238E27FC236}">
                <a16:creationId xmlns:a16="http://schemas.microsoft.com/office/drawing/2014/main" id="{9866E725-D1BE-461C-BBF0-4773968028C1}"/>
              </a:ext>
            </a:extLst>
          </p:cNvPr>
          <p:cNvSpPr>
            <a:spLocks noGrp="1"/>
          </p:cNvSpPr>
          <p:nvPr>
            <p:ph type="body" sz="quarter" idx="11"/>
          </p:nvPr>
        </p:nvSpPr>
        <p:spPr>
          <a:xfrm>
            <a:off x="5210318" y="1112624"/>
            <a:ext cx="1771382" cy="215444"/>
          </a:xfrm>
        </p:spPr>
        <p:txBody>
          <a:bodyPr/>
          <a:lstStyle/>
          <a:p>
            <a:r>
              <a:rPr lang="en-US" dirty="0"/>
              <a:t>Risk Treatment Strategy</a:t>
            </a:r>
          </a:p>
        </p:txBody>
      </p:sp>
      <p:grpSp>
        <p:nvGrpSpPr>
          <p:cNvPr id="26" name="Group 25">
            <a:extLst>
              <a:ext uri="{FF2B5EF4-FFF2-40B4-BE49-F238E27FC236}">
                <a16:creationId xmlns:a16="http://schemas.microsoft.com/office/drawing/2014/main" id="{7C5CAEB0-6B93-4CDA-84D3-DBFCE7AEA5CA}"/>
              </a:ext>
            </a:extLst>
          </p:cNvPr>
          <p:cNvGrpSpPr/>
          <p:nvPr/>
        </p:nvGrpSpPr>
        <p:grpSpPr>
          <a:xfrm>
            <a:off x="1019457" y="1468389"/>
            <a:ext cx="10153087" cy="4933603"/>
            <a:chOff x="1147561" y="1468389"/>
            <a:chExt cx="9230079" cy="4933603"/>
          </a:xfrm>
        </p:grpSpPr>
        <p:sp>
          <p:nvSpPr>
            <p:cNvPr id="5" name="Isosceles Triangle 4">
              <a:extLst>
                <a:ext uri="{FF2B5EF4-FFF2-40B4-BE49-F238E27FC236}">
                  <a16:creationId xmlns:a16="http://schemas.microsoft.com/office/drawing/2014/main" id="{3E279BC5-8223-4FBE-BD8C-4D6520E8DBCC}"/>
                </a:ext>
              </a:extLst>
            </p:cNvPr>
            <p:cNvSpPr/>
            <p:nvPr/>
          </p:nvSpPr>
          <p:spPr bwMode="gray">
            <a:xfrm rot="16200000">
              <a:off x="896835" y="3562254"/>
              <a:ext cx="4890106" cy="745876"/>
            </a:xfrm>
            <a:prstGeom prst="triangle">
              <a:avLst/>
            </a:prstGeom>
            <a:gradFill flip="none" rotWithShape="1">
              <a:gsLst>
                <a:gs pos="100000">
                  <a:schemeClr val="accent1">
                    <a:lumMod val="40000"/>
                    <a:lumOff val="60000"/>
                  </a:schemeClr>
                </a:gs>
                <a:gs pos="0">
                  <a:schemeClr val="accent1">
                    <a:alpha val="77000"/>
                    <a:lumMod val="18000"/>
                    <a:lumOff val="82000"/>
                  </a:schemeClr>
                </a:gs>
              </a:gsLst>
              <a:lin ang="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endParaRPr>
            </a:p>
          </p:txBody>
        </p:sp>
        <p:sp>
          <p:nvSpPr>
            <p:cNvPr id="6" name="Rectangle 5">
              <a:extLst>
                <a:ext uri="{FF2B5EF4-FFF2-40B4-BE49-F238E27FC236}">
                  <a16:creationId xmlns:a16="http://schemas.microsoft.com/office/drawing/2014/main" id="{4C39ED6D-C88A-4962-BFB4-67C2E4E652C1}"/>
                </a:ext>
              </a:extLst>
            </p:cNvPr>
            <p:cNvSpPr/>
            <p:nvPr/>
          </p:nvSpPr>
          <p:spPr bwMode="auto">
            <a:xfrm rot="16200000">
              <a:off x="4579432" y="603785"/>
              <a:ext cx="4933603" cy="6662812"/>
            </a:xfrm>
            <a:prstGeom prst="rect">
              <a:avLst/>
            </a:prstGeom>
            <a:gradFill flip="none" rotWithShape="1">
              <a:gsLst>
                <a:gs pos="100000">
                  <a:schemeClr val="accent1">
                    <a:lumMod val="40000"/>
                    <a:lumOff val="60000"/>
                  </a:schemeClr>
                </a:gs>
                <a:gs pos="0">
                  <a:schemeClr val="accent1">
                    <a:alpha val="77000"/>
                    <a:lumMod val="18000"/>
                    <a:lumOff val="82000"/>
                  </a:schemeClr>
                </a:gs>
              </a:gsLst>
              <a:lin ang="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endParaRPr>
            </a:p>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endParaRPr>
            </a:p>
          </p:txBody>
        </p:sp>
        <p:sp>
          <p:nvSpPr>
            <p:cNvPr id="7" name="Rounded Rectangle 14">
              <a:extLst>
                <a:ext uri="{FF2B5EF4-FFF2-40B4-BE49-F238E27FC236}">
                  <a16:creationId xmlns:a16="http://schemas.microsoft.com/office/drawing/2014/main" id="{42A163C4-89A3-41A4-B3F0-3E482F498497}"/>
                </a:ext>
              </a:extLst>
            </p:cNvPr>
            <p:cNvSpPr/>
            <p:nvPr/>
          </p:nvSpPr>
          <p:spPr bwMode="gray">
            <a:xfrm>
              <a:off x="3996367" y="2953962"/>
              <a:ext cx="1217584" cy="998327"/>
            </a:xfrm>
            <a:prstGeom prst="roundRect">
              <a:avLst/>
            </a:prstGeom>
            <a:solidFill>
              <a:schemeClr val="accent1">
                <a:lumMod val="75000"/>
              </a:schemeClr>
            </a:solidFill>
            <a:ln w="9525">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ts val="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Risk Mitigation</a:t>
              </a:r>
            </a:p>
          </p:txBody>
        </p:sp>
        <p:sp>
          <p:nvSpPr>
            <p:cNvPr id="8" name="Rounded Rectangle 14">
              <a:extLst>
                <a:ext uri="{FF2B5EF4-FFF2-40B4-BE49-F238E27FC236}">
                  <a16:creationId xmlns:a16="http://schemas.microsoft.com/office/drawing/2014/main" id="{26D341A2-64D7-47F7-8401-AC3EF0041FAB}"/>
                </a:ext>
              </a:extLst>
            </p:cNvPr>
            <p:cNvSpPr/>
            <p:nvPr/>
          </p:nvSpPr>
          <p:spPr bwMode="gray">
            <a:xfrm>
              <a:off x="5371802" y="2953962"/>
              <a:ext cx="4871774" cy="998327"/>
            </a:xfrm>
            <a:prstGeom prst="roundRect">
              <a:avLst/>
            </a:prstGeom>
            <a:solidFill>
              <a:schemeClr val="bg1"/>
            </a:solidFill>
            <a:ln w="12700">
              <a:solidFill>
                <a:schemeClr val="bg2"/>
              </a:solidFill>
              <a:prstDash val="sysDash"/>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ts val="0"/>
                </a:spcAft>
                <a:buClr>
                  <a:srgbClr val="000000"/>
                </a:buClr>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Introduce, remove or alter controls</a:t>
              </a:r>
              <a:r>
                <a:rPr kumimoji="0" lang="en-US" sz="1200" b="1" i="0" u="none" strike="noStrike" kern="1200" cap="none" spc="0" normalizeH="0" baseline="0" noProof="0" dirty="0">
                  <a:ln>
                    <a:noFill/>
                  </a:ln>
                  <a:solidFill>
                    <a:srgbClr val="FFFFFF">
                      <a:lumMod val="50000"/>
                    </a:srgbClr>
                  </a:solidFill>
                  <a:effectLst/>
                  <a:uLnTx/>
                  <a:uFillTx/>
                  <a:latin typeface="Calibri" panose="020F0502020204030204"/>
                  <a:ea typeface="+mn-ea"/>
                  <a:cs typeface="DIN Next LT Arabic" panose="020B0503020203050203" pitchFamily="34" charset="-78"/>
                </a:rPr>
                <a:t> </a:t>
              </a:r>
              <a:r>
                <a:rPr kumimoji="0" lang="en-US" sz="1200" b="0" i="1" u="none" strike="noStrike" kern="1200" cap="none" spc="0" normalizeH="0" baseline="0" noProof="0" dirty="0">
                  <a:ln>
                    <a:noFill/>
                  </a:ln>
                  <a:solidFill>
                    <a:srgbClr val="FFFFFF">
                      <a:lumMod val="50000"/>
                    </a:srgbClr>
                  </a:solidFill>
                  <a:effectLst/>
                  <a:uLnTx/>
                  <a:uFillTx/>
                  <a:latin typeface="Calibri" panose="020F0502020204030204"/>
                  <a:ea typeface="+mn-ea"/>
                  <a:cs typeface="DIN Next LT Arabic" panose="020B0503020203050203" pitchFamily="34" charset="-78"/>
                </a:rPr>
                <a:t>(e.g., develop contingency plans, improve capabilities, relocate operations, redesign risk management approach, alter internal processes)</a:t>
              </a:r>
              <a:r>
                <a:rPr kumimoji="0" lang="en-US" sz="1200" b="0" i="1" u="none" strike="noStrike" kern="1200" cap="none" spc="0" normalizeH="0" baseline="0" noProof="0" dirty="0">
                  <a:ln>
                    <a:noFill/>
                  </a:ln>
                  <a:solidFill>
                    <a:srgbClr val="FFFFFF">
                      <a:lumMod val="65000"/>
                    </a:srgbClr>
                  </a:solidFill>
                  <a:effectLst/>
                  <a:uLnTx/>
                  <a:uFillTx/>
                  <a:latin typeface="Calibri" panose="020F0502020204030204"/>
                  <a:ea typeface="+mn-ea"/>
                  <a:cs typeface="DIN Next LT Arabic" panose="020B0503020203050203" pitchFamily="34" charset="-78"/>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to reduce the estimated risk criticality </a:t>
              </a:r>
              <a:r>
                <a:rPr kumimoji="0" lang="en-US" sz="1200" b="0" i="1" u="none" strike="noStrike" kern="1200" cap="none" spc="0" normalizeH="0" baseline="0" noProof="0" dirty="0">
                  <a:ln>
                    <a:noFill/>
                  </a:ln>
                  <a:solidFill>
                    <a:srgbClr val="FFFFFF">
                      <a:lumMod val="50000"/>
                    </a:srgbClr>
                  </a:solidFill>
                  <a:effectLst/>
                  <a:uLnTx/>
                  <a:uFillTx/>
                  <a:latin typeface="Calibri" panose="020F0502020204030204"/>
                  <a:ea typeface="+mn-ea"/>
                  <a:cs typeface="DIN Next LT Arabic" panose="020B0503020203050203" pitchFamily="34" charset="-78"/>
                </a:rPr>
                <a:t>(i.e., reduce impact and/or likelihood of risk)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to an acceptable level below the risk appetite threshold</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endParaRPr>
            </a:p>
          </p:txBody>
        </p:sp>
        <p:sp>
          <p:nvSpPr>
            <p:cNvPr id="9" name="Rounded Rectangle 14">
              <a:extLst>
                <a:ext uri="{FF2B5EF4-FFF2-40B4-BE49-F238E27FC236}">
                  <a16:creationId xmlns:a16="http://schemas.microsoft.com/office/drawing/2014/main" id="{36409B87-CA6E-44F2-9A8A-68CF71CCD5C5}"/>
                </a:ext>
              </a:extLst>
            </p:cNvPr>
            <p:cNvSpPr/>
            <p:nvPr/>
          </p:nvSpPr>
          <p:spPr bwMode="gray">
            <a:xfrm>
              <a:off x="3996367" y="1830603"/>
              <a:ext cx="1217584" cy="998327"/>
            </a:xfrm>
            <a:prstGeom prst="roundRect">
              <a:avLst/>
            </a:prstGeom>
            <a:solidFill>
              <a:schemeClr val="accent1">
                <a:lumMod val="75000"/>
              </a:schemeClr>
            </a:solidFill>
            <a:ln w="9525">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ts val="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Risk Retention</a:t>
              </a:r>
            </a:p>
          </p:txBody>
        </p:sp>
        <p:sp>
          <p:nvSpPr>
            <p:cNvPr id="10" name="Rounded Rectangle 14">
              <a:extLst>
                <a:ext uri="{FF2B5EF4-FFF2-40B4-BE49-F238E27FC236}">
                  <a16:creationId xmlns:a16="http://schemas.microsoft.com/office/drawing/2014/main" id="{D4A6AB2A-190C-48C0-AB07-7BCD97DA4CD0}"/>
                </a:ext>
              </a:extLst>
            </p:cNvPr>
            <p:cNvSpPr/>
            <p:nvPr/>
          </p:nvSpPr>
          <p:spPr bwMode="gray">
            <a:xfrm>
              <a:off x="5371802" y="1830603"/>
              <a:ext cx="4871774" cy="998327"/>
            </a:xfrm>
            <a:prstGeom prst="roundRect">
              <a:avLst/>
            </a:prstGeom>
            <a:solidFill>
              <a:schemeClr val="bg1"/>
            </a:solidFill>
            <a:ln w="12700">
              <a:solidFill>
                <a:schemeClr val="bg2"/>
              </a:solidFill>
              <a:prstDash val="sysDash"/>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ts val="0"/>
                </a:spcAft>
                <a:buClr>
                  <a:srgbClr val="000000"/>
                </a:buClr>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Retain risk at its present level, taking no further action in the near term </a:t>
              </a:r>
              <a:r>
                <a:rPr kumimoji="0" lang="en-US" sz="1200" b="0" i="1" u="none" strike="noStrike" kern="1200" cap="none" spc="0" normalizeH="0" baseline="0" noProof="0" dirty="0">
                  <a:ln>
                    <a:noFill/>
                  </a:ln>
                  <a:solidFill>
                    <a:srgbClr val="FFFFFF">
                      <a:lumMod val="50000"/>
                    </a:srgbClr>
                  </a:solidFill>
                  <a:effectLst/>
                  <a:uLnTx/>
                  <a:uFillTx/>
                  <a:latin typeface="Calibri" panose="020F0502020204030204"/>
                  <a:ea typeface="+mn-ea"/>
                  <a:cs typeface="DIN Next LT Arabic" panose="020B0503020203050203" pitchFamily="34" charset="-78"/>
                </a:rPr>
                <a:t>as the risk’s criticality is below the risk appetite threshold or requires a relatively complex and/or high-cost treatment plan</a:t>
              </a:r>
            </a:p>
          </p:txBody>
        </p:sp>
        <p:sp>
          <p:nvSpPr>
            <p:cNvPr id="11" name="Rounded Rectangle 14">
              <a:extLst>
                <a:ext uri="{FF2B5EF4-FFF2-40B4-BE49-F238E27FC236}">
                  <a16:creationId xmlns:a16="http://schemas.microsoft.com/office/drawing/2014/main" id="{679BD6A4-83D2-43B6-8387-C1BEDCD59E11}"/>
                </a:ext>
              </a:extLst>
            </p:cNvPr>
            <p:cNvSpPr/>
            <p:nvPr/>
          </p:nvSpPr>
          <p:spPr bwMode="gray">
            <a:xfrm>
              <a:off x="3996367" y="5200679"/>
              <a:ext cx="1217584" cy="998327"/>
            </a:xfrm>
            <a:prstGeom prst="roundRect">
              <a:avLst/>
            </a:prstGeom>
            <a:solidFill>
              <a:schemeClr val="accent1">
                <a:lumMod val="75000"/>
              </a:schemeClr>
            </a:solidFill>
            <a:ln w="9525">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ts val="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Risk Avoidance</a:t>
              </a:r>
            </a:p>
          </p:txBody>
        </p:sp>
        <p:sp>
          <p:nvSpPr>
            <p:cNvPr id="12" name="Rounded Rectangle 14">
              <a:extLst>
                <a:ext uri="{FF2B5EF4-FFF2-40B4-BE49-F238E27FC236}">
                  <a16:creationId xmlns:a16="http://schemas.microsoft.com/office/drawing/2014/main" id="{EBABFF98-9411-41E8-A19B-9D9772803ACB}"/>
                </a:ext>
              </a:extLst>
            </p:cNvPr>
            <p:cNvSpPr/>
            <p:nvPr/>
          </p:nvSpPr>
          <p:spPr bwMode="gray">
            <a:xfrm>
              <a:off x="5371802" y="5200679"/>
              <a:ext cx="4871774" cy="998327"/>
            </a:xfrm>
            <a:prstGeom prst="roundRect">
              <a:avLst/>
            </a:prstGeom>
            <a:solidFill>
              <a:schemeClr val="bg1"/>
            </a:solidFill>
            <a:ln w="12700">
              <a:solidFill>
                <a:schemeClr val="bg2"/>
              </a:solidFill>
              <a:prstDash val="sysDash"/>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ts val="0"/>
                </a:spcAft>
                <a:buClr>
                  <a:srgbClr val="000000"/>
                </a:buClr>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Discontinue operations or activities at the origin of the particular risk</a:t>
              </a:r>
              <a:r>
                <a:rPr kumimoji="0" lang="en-US" sz="1200" b="0" i="1" u="none" strike="noStrike" kern="1200" cap="none" spc="0" normalizeH="0" baseline="0" noProof="0" dirty="0">
                  <a:ln>
                    <a:noFill/>
                  </a:ln>
                  <a:solidFill>
                    <a:srgbClr val="FFFFFF">
                      <a:lumMod val="65000"/>
                    </a:srgbClr>
                  </a:solidFill>
                  <a:effectLst/>
                  <a:uLnTx/>
                  <a:uFillTx/>
                  <a:latin typeface="Calibri" panose="020F0502020204030204"/>
                  <a:ea typeface="+mn-ea"/>
                  <a:cs typeface="DIN Next LT Arabic" panose="020B0503020203050203" pitchFamily="34" charset="-78"/>
                </a:rPr>
                <a:t> </a:t>
              </a:r>
              <a:r>
                <a:rPr kumimoji="0" lang="en-US" sz="1200" b="0" i="1" u="none" strike="noStrike" kern="1200" cap="none" spc="0" normalizeH="0" baseline="0" noProof="0" dirty="0">
                  <a:ln>
                    <a:noFill/>
                  </a:ln>
                  <a:solidFill>
                    <a:srgbClr val="FFFFFF">
                      <a:lumMod val="50000"/>
                    </a:srgbClr>
                  </a:solidFill>
                  <a:effectLst/>
                  <a:uLnTx/>
                  <a:uFillTx/>
                  <a:latin typeface="Calibri" panose="020F0502020204030204"/>
                  <a:ea typeface="+mn-ea"/>
                  <a:cs typeface="DIN Next LT Arabic" panose="020B0503020203050203" pitchFamily="34" charset="-78"/>
                </a:rPr>
                <a:t>(e.g., by redefining objectives, refocusing strategic plan and policies, redirecting resources)</a:t>
              </a:r>
              <a:endParaRPr kumimoji="0" lang="en-US" sz="1200" b="1" i="0" u="none" strike="noStrike" kern="1200" cap="none" spc="0" normalizeH="0" baseline="0" noProof="0" dirty="0">
                <a:ln>
                  <a:noFill/>
                </a:ln>
                <a:solidFill>
                  <a:srgbClr val="FFFFFF">
                    <a:lumMod val="50000"/>
                  </a:srgbClr>
                </a:solidFill>
                <a:effectLst/>
                <a:uLnTx/>
                <a:uFillTx/>
                <a:latin typeface="Calibri" panose="020F0502020204030204"/>
                <a:ea typeface="+mn-ea"/>
                <a:cs typeface="DIN Next LT Arabic" panose="020B0503020203050203" pitchFamily="34" charset="-78"/>
              </a:endParaRPr>
            </a:p>
          </p:txBody>
        </p:sp>
        <p:sp>
          <p:nvSpPr>
            <p:cNvPr id="13" name="Rounded Rectangle 14">
              <a:extLst>
                <a:ext uri="{FF2B5EF4-FFF2-40B4-BE49-F238E27FC236}">
                  <a16:creationId xmlns:a16="http://schemas.microsoft.com/office/drawing/2014/main" id="{EA5FB22B-1324-4708-864D-81FE05C97494}"/>
                </a:ext>
              </a:extLst>
            </p:cNvPr>
            <p:cNvSpPr/>
            <p:nvPr/>
          </p:nvSpPr>
          <p:spPr bwMode="gray">
            <a:xfrm>
              <a:off x="3996367" y="4077321"/>
              <a:ext cx="1217584" cy="998327"/>
            </a:xfrm>
            <a:prstGeom prst="roundRect">
              <a:avLst/>
            </a:prstGeom>
            <a:solidFill>
              <a:schemeClr val="accent1">
                <a:lumMod val="75000"/>
              </a:schemeClr>
            </a:solidFill>
            <a:ln w="9525">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ts val="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Risk Sharing</a:t>
              </a:r>
            </a:p>
          </p:txBody>
        </p:sp>
        <p:sp>
          <p:nvSpPr>
            <p:cNvPr id="14" name="Rounded Rectangle 14">
              <a:extLst>
                <a:ext uri="{FF2B5EF4-FFF2-40B4-BE49-F238E27FC236}">
                  <a16:creationId xmlns:a16="http://schemas.microsoft.com/office/drawing/2014/main" id="{38877BBB-5986-44E4-8B5D-3DE70E963D67}"/>
                </a:ext>
              </a:extLst>
            </p:cNvPr>
            <p:cNvSpPr/>
            <p:nvPr/>
          </p:nvSpPr>
          <p:spPr bwMode="gray">
            <a:xfrm>
              <a:off x="5371802" y="4077321"/>
              <a:ext cx="4871774" cy="998327"/>
            </a:xfrm>
            <a:prstGeom prst="roundRect">
              <a:avLst/>
            </a:prstGeom>
            <a:solidFill>
              <a:schemeClr val="bg1"/>
            </a:solidFill>
            <a:ln w="12700">
              <a:solidFill>
                <a:schemeClr val="bg2"/>
              </a:solidFill>
              <a:prstDash val="sysDash"/>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0" fontAlgn="base" latinLnBrk="0" hangingPunct="0">
                <a:lnSpc>
                  <a:spcPct val="100000"/>
                </a:lnSpc>
                <a:spcBef>
                  <a:spcPct val="0"/>
                </a:spcBef>
                <a:spcAft>
                  <a:spcPts val="0"/>
                </a:spcAft>
                <a:buClr>
                  <a:srgbClr val="000000"/>
                </a:buClr>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Outsource non-core processes or delegate risks </a:t>
              </a:r>
              <a:r>
                <a:rPr kumimoji="0" lang="en-US" sz="1200" b="0" i="1" u="none" strike="noStrike" kern="1200" cap="none" spc="0" normalizeH="0" baseline="0" noProof="0" dirty="0">
                  <a:ln>
                    <a:noFill/>
                  </a:ln>
                  <a:solidFill>
                    <a:srgbClr val="FFFFFF">
                      <a:lumMod val="50000"/>
                    </a:srgbClr>
                  </a:solidFill>
                  <a:effectLst/>
                  <a:uLnTx/>
                  <a:uFillTx/>
                  <a:latin typeface="Calibri" panose="020F0502020204030204"/>
                  <a:ea typeface="+mn-ea"/>
                  <a:cs typeface="DIN Next LT Arabic" panose="020B0503020203050203" pitchFamily="34" charset="-78"/>
                </a:rPr>
                <a:t>to independent, capable authorities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that can more effectively manage the particular risk </a:t>
              </a:r>
              <a:r>
                <a:rPr kumimoji="0" lang="en-US" sz="1200" b="0" i="1" u="none" strike="noStrike" kern="1200" cap="none" spc="0" normalizeH="0" baseline="0" noProof="0" dirty="0">
                  <a:ln>
                    <a:noFill/>
                  </a:ln>
                  <a:solidFill>
                    <a:srgbClr val="FFFFFF">
                      <a:lumMod val="50000"/>
                    </a:srgbClr>
                  </a:solidFill>
                  <a:effectLst/>
                  <a:uLnTx/>
                  <a:uFillTx/>
                  <a:latin typeface="Calibri" panose="020F0502020204030204"/>
                  <a:ea typeface="+mn-ea"/>
                  <a:cs typeface="DIN Next LT Arabic" panose="020B0503020203050203" pitchFamily="34" charset="-78"/>
                </a:rPr>
                <a:t>(e.g., distributing the risk across multiple parts of the organization, sub-contracting technical experts, buying insurance) </a:t>
              </a:r>
            </a:p>
          </p:txBody>
        </p:sp>
        <p:sp>
          <p:nvSpPr>
            <p:cNvPr id="15" name="Rectangle 14">
              <a:extLst>
                <a:ext uri="{FF2B5EF4-FFF2-40B4-BE49-F238E27FC236}">
                  <a16:creationId xmlns:a16="http://schemas.microsoft.com/office/drawing/2014/main" id="{02D4A1A0-586B-472D-AE5E-58BD20D40949}"/>
                </a:ext>
              </a:extLst>
            </p:cNvPr>
            <p:cNvSpPr/>
            <p:nvPr/>
          </p:nvSpPr>
          <p:spPr bwMode="gray">
            <a:xfrm>
              <a:off x="1388332" y="3521180"/>
              <a:ext cx="1745469" cy="828025"/>
            </a:xfrm>
            <a:prstGeom prst="rect">
              <a:avLst/>
            </a:prstGeom>
            <a:solidFill>
              <a:schemeClr val="bg1"/>
            </a:solidFill>
            <a:ln w="9525" cap="flat" cmpd="sng" algn="ctr">
              <a:solidFill>
                <a:schemeClr val="bg1">
                  <a:lumMod val="85000"/>
                </a:schemeClr>
              </a:solidFill>
              <a:prstDash val="soli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ot="0" spcFirstLastPara="0" vert="horz" wrap="square" lIns="64008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DIN Next LT Arabic" panose="020B0503020203050203" pitchFamily="34" charset="-78"/>
                </a:rPr>
                <a:t>Identified </a:t>
              </a:r>
            </a:p>
            <a:p>
              <a:pPr marL="0" marR="0" lvl="0" indent="0" algn="l" defTabSz="914400" rtl="0" eaLnBrk="1" fontAlgn="auto" latinLnBrk="0" hangingPunct="1">
                <a:lnSpc>
                  <a:spcPct val="100000"/>
                </a:lnSpc>
                <a:spcBef>
                  <a:spcPts val="300"/>
                </a:spcBef>
                <a:spcAft>
                  <a:spcPts val="100"/>
                </a:spcAft>
                <a:buClrTx/>
                <a:buSzTx/>
                <a:buFontTx/>
                <a:buNone/>
                <a:tabLst/>
                <a:defRPr/>
              </a:pPr>
              <a:r>
                <a:rPr kumimoji="0" lang="en-US" sz="1200" b="1"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DIN Next LT Arabic" panose="020B0503020203050203" pitchFamily="34" charset="-78"/>
                </a:rPr>
                <a:t>Risks</a:t>
              </a:r>
            </a:p>
          </p:txBody>
        </p:sp>
        <p:pic>
          <p:nvPicPr>
            <p:cNvPr id="17" name="Picture 2" descr="Zoom Icon 3335592">
              <a:extLst>
                <a:ext uri="{FF2B5EF4-FFF2-40B4-BE49-F238E27FC236}">
                  <a16:creationId xmlns:a16="http://schemas.microsoft.com/office/drawing/2014/main" id="{A16A7F75-64BA-45B7-A1E8-8580B387A3CF}"/>
                </a:ext>
              </a:extLst>
            </p:cNvPr>
            <p:cNvPicPr>
              <a:picLocks noChangeAspect="1" noChangeArrowheads="1"/>
            </p:cNvPicPr>
            <p:nvPr/>
          </p:nvPicPr>
          <p:blipFill>
            <a:blip r:embed="rId5"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688217" y="352118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isk Icon 2469620">
              <a:extLst>
                <a:ext uri="{FF2B5EF4-FFF2-40B4-BE49-F238E27FC236}">
                  <a16:creationId xmlns:a16="http://schemas.microsoft.com/office/drawing/2014/main" id="{3541B310-C798-454B-A1B4-02FF50A778FC}"/>
                </a:ext>
              </a:extLst>
            </p:cNvPr>
            <p:cNvPicPr>
              <a:picLocks noChangeAspect="1" noChangeArrowheads="1"/>
            </p:cNvPicPr>
            <p:nvPr/>
          </p:nvPicPr>
          <p:blipFill>
            <a:blip r:embed="rId6"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473978" y="3742053"/>
              <a:ext cx="386279" cy="38627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851B44E4-5D12-46F3-B41B-F60D529850F1}"/>
                </a:ext>
              </a:extLst>
            </p:cNvPr>
            <p:cNvSpPr/>
            <p:nvPr/>
          </p:nvSpPr>
          <p:spPr>
            <a:xfrm>
              <a:off x="3939568" y="1529193"/>
              <a:ext cx="126211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Treatment Options</a:t>
              </a:r>
            </a:p>
          </p:txBody>
        </p:sp>
        <p:sp>
          <p:nvSpPr>
            <p:cNvPr id="20" name="Rectangle 19">
              <a:extLst>
                <a:ext uri="{FF2B5EF4-FFF2-40B4-BE49-F238E27FC236}">
                  <a16:creationId xmlns:a16="http://schemas.microsoft.com/office/drawing/2014/main" id="{8EE23300-EE37-4CFA-B126-4EBF5B5757DB}"/>
                </a:ext>
              </a:extLst>
            </p:cNvPr>
            <p:cNvSpPr/>
            <p:nvPr/>
          </p:nvSpPr>
          <p:spPr>
            <a:xfrm>
              <a:off x="7348557" y="1529193"/>
              <a:ext cx="834786"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DIN Next LT Arabic" panose="020B0503020203050203" pitchFamily="34" charset="-78"/>
                </a:rPr>
                <a:t>Description</a:t>
              </a:r>
            </a:p>
          </p:txBody>
        </p:sp>
        <p:sp>
          <p:nvSpPr>
            <p:cNvPr id="21" name="Oval 20">
              <a:extLst>
                <a:ext uri="{FF2B5EF4-FFF2-40B4-BE49-F238E27FC236}">
                  <a16:creationId xmlns:a16="http://schemas.microsoft.com/office/drawing/2014/main" id="{2290E4A1-2B5C-4139-BEA8-6766D8FC4FE8}"/>
                </a:ext>
              </a:extLst>
            </p:cNvPr>
            <p:cNvSpPr>
              <a:spLocks noChangeAspect="1"/>
            </p:cNvSpPr>
            <p:nvPr/>
          </p:nvSpPr>
          <p:spPr>
            <a:xfrm>
              <a:off x="3866897" y="1804862"/>
              <a:ext cx="291356" cy="291356"/>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A</a:t>
              </a:r>
              <a:endPar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endParaRPr>
            </a:p>
          </p:txBody>
        </p:sp>
        <p:sp>
          <p:nvSpPr>
            <p:cNvPr id="22" name="Oval 21">
              <a:extLst>
                <a:ext uri="{FF2B5EF4-FFF2-40B4-BE49-F238E27FC236}">
                  <a16:creationId xmlns:a16="http://schemas.microsoft.com/office/drawing/2014/main" id="{10115277-F1B5-46AD-9095-149B1384A1C2}"/>
                </a:ext>
              </a:extLst>
            </p:cNvPr>
            <p:cNvSpPr>
              <a:spLocks noChangeAspect="1"/>
            </p:cNvSpPr>
            <p:nvPr/>
          </p:nvSpPr>
          <p:spPr>
            <a:xfrm>
              <a:off x="3866897" y="2921268"/>
              <a:ext cx="291356" cy="291356"/>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B</a:t>
              </a:r>
              <a:endPar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endParaRPr>
            </a:p>
          </p:txBody>
        </p:sp>
        <p:sp>
          <p:nvSpPr>
            <p:cNvPr id="23" name="Oval 22">
              <a:extLst>
                <a:ext uri="{FF2B5EF4-FFF2-40B4-BE49-F238E27FC236}">
                  <a16:creationId xmlns:a16="http://schemas.microsoft.com/office/drawing/2014/main" id="{CE1060E9-D4FD-4E72-BA5A-C48FFBA8B181}"/>
                </a:ext>
              </a:extLst>
            </p:cNvPr>
            <p:cNvSpPr>
              <a:spLocks noChangeAspect="1"/>
            </p:cNvSpPr>
            <p:nvPr/>
          </p:nvSpPr>
          <p:spPr>
            <a:xfrm>
              <a:off x="3866897" y="4037674"/>
              <a:ext cx="291356" cy="291356"/>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C</a:t>
              </a:r>
              <a:endPar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endParaRPr>
            </a:p>
          </p:txBody>
        </p:sp>
        <p:sp>
          <p:nvSpPr>
            <p:cNvPr id="24" name="Oval 23">
              <a:extLst>
                <a:ext uri="{FF2B5EF4-FFF2-40B4-BE49-F238E27FC236}">
                  <a16:creationId xmlns:a16="http://schemas.microsoft.com/office/drawing/2014/main" id="{329CBA28-ACA8-4B75-8704-B40C270DE5B5}"/>
                </a:ext>
              </a:extLst>
            </p:cNvPr>
            <p:cNvSpPr>
              <a:spLocks noChangeAspect="1"/>
            </p:cNvSpPr>
            <p:nvPr/>
          </p:nvSpPr>
          <p:spPr>
            <a:xfrm>
              <a:off x="3866897" y="5154080"/>
              <a:ext cx="291356" cy="291356"/>
            </a:xfrm>
            <a:prstGeom prst="ellipse">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D</a:t>
              </a:r>
              <a:endPar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endParaRPr>
            </a:p>
          </p:txBody>
        </p:sp>
        <p:sp>
          <p:nvSpPr>
            <p:cNvPr id="25" name="Cloud 24">
              <a:extLst>
                <a:ext uri="{FF2B5EF4-FFF2-40B4-BE49-F238E27FC236}">
                  <a16:creationId xmlns:a16="http://schemas.microsoft.com/office/drawing/2014/main" id="{E415A32A-C471-47DC-90E0-FBC3716ED1D6}"/>
                </a:ext>
              </a:extLst>
            </p:cNvPr>
            <p:cNvSpPr/>
            <p:nvPr/>
          </p:nvSpPr>
          <p:spPr>
            <a:xfrm>
              <a:off x="1147561" y="4400598"/>
              <a:ext cx="2690956" cy="1731054"/>
            </a:xfrm>
            <a:prstGeom prst="cloud">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Risk treatment strategies are not necessarily mutually exclusive or appropriate in all circumstances.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DIN Next LT Arabic" panose="020B0503020203050203" pitchFamily="34" charset="-78"/>
                </a:rPr>
                <a:t>Treating risk may involve one or more of the following strategies:</a:t>
              </a:r>
            </a:p>
          </p:txBody>
        </p:sp>
      </p:grpSp>
      <p:sp>
        <p:nvSpPr>
          <p:cNvPr id="49" name="STAMP">
            <a:extLst>
              <a:ext uri="{FF2B5EF4-FFF2-40B4-BE49-F238E27FC236}">
                <a16:creationId xmlns:a16="http://schemas.microsoft.com/office/drawing/2014/main" id="{27DC87BD-90B3-4271-AAB0-35536A69A332}"/>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29" name="Footer Placeholder 2">
            <a:extLst>
              <a:ext uri="{FF2B5EF4-FFF2-40B4-BE49-F238E27FC236}">
                <a16:creationId xmlns:a16="http://schemas.microsoft.com/office/drawing/2014/main" id="{35724D4D-06AA-45F7-9177-0DB808EA7A1C}"/>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50" name="Group 49">
            <a:extLst>
              <a:ext uri="{FF2B5EF4-FFF2-40B4-BE49-F238E27FC236}">
                <a16:creationId xmlns:a16="http://schemas.microsoft.com/office/drawing/2014/main" id="{D6856CFA-A56D-48B3-9971-60802ABF55E8}"/>
              </a:ext>
            </a:extLst>
          </p:cNvPr>
          <p:cNvGrpSpPr/>
          <p:nvPr/>
        </p:nvGrpSpPr>
        <p:grpSpPr>
          <a:xfrm>
            <a:off x="1606848" y="44165"/>
            <a:ext cx="6599473" cy="276999"/>
            <a:chOff x="1606848" y="44165"/>
            <a:chExt cx="6599473" cy="276999"/>
          </a:xfrm>
        </p:grpSpPr>
        <p:sp>
          <p:nvSpPr>
            <p:cNvPr id="51" name="TextBox 50">
              <a:extLst>
                <a:ext uri="{FF2B5EF4-FFF2-40B4-BE49-F238E27FC236}">
                  <a16:creationId xmlns:a16="http://schemas.microsoft.com/office/drawing/2014/main" id="{5B227201-515D-4DF5-AA29-D61D3CC5C4E6}"/>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sp>
          <p:nvSpPr>
            <p:cNvPr id="52" name="Rectangle: Rounded Corners 51">
              <a:extLst>
                <a:ext uri="{FF2B5EF4-FFF2-40B4-BE49-F238E27FC236}">
                  <a16:creationId xmlns:a16="http://schemas.microsoft.com/office/drawing/2014/main" id="{15573D8B-2E02-48F2-97E4-5D4262BCFAD7}"/>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grpSp>
      <p:grpSp>
        <p:nvGrpSpPr>
          <p:cNvPr id="3" name="Group 2">
            <a:extLst>
              <a:ext uri="{FF2B5EF4-FFF2-40B4-BE49-F238E27FC236}">
                <a16:creationId xmlns:a16="http://schemas.microsoft.com/office/drawing/2014/main" id="{6F446709-0A25-4BCF-936E-A5E0D023FA20}"/>
              </a:ext>
            </a:extLst>
          </p:cNvPr>
          <p:cNvGrpSpPr/>
          <p:nvPr/>
        </p:nvGrpSpPr>
        <p:grpSpPr>
          <a:xfrm>
            <a:off x="613621" y="68528"/>
            <a:ext cx="782071" cy="229014"/>
            <a:chOff x="613621" y="44482"/>
            <a:chExt cx="782071" cy="277106"/>
          </a:xfrm>
        </p:grpSpPr>
        <p:sp>
          <p:nvSpPr>
            <p:cNvPr id="31" name="Rectangle 30">
              <a:extLst>
                <a:ext uri="{FF2B5EF4-FFF2-40B4-BE49-F238E27FC236}">
                  <a16:creationId xmlns:a16="http://schemas.microsoft.com/office/drawing/2014/main" id="{AA84977B-B4BE-4CD1-9CB7-9A2DE351B00E}"/>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07B2FCAA-9F10-4C83-9BEC-AE0B019B3680}"/>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3" name="Rectangle 32">
              <a:extLst>
                <a:ext uri="{FF2B5EF4-FFF2-40B4-BE49-F238E27FC236}">
                  <a16:creationId xmlns:a16="http://schemas.microsoft.com/office/drawing/2014/main" id="{81667BF0-BBEF-4D54-96D9-C61DA9800C7E}"/>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4" name="Rectangle 33">
              <a:extLst>
                <a:ext uri="{FF2B5EF4-FFF2-40B4-BE49-F238E27FC236}">
                  <a16:creationId xmlns:a16="http://schemas.microsoft.com/office/drawing/2014/main" id="{2206645D-7965-4253-8067-69C09D1994AB}"/>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7EA9443-740B-4FE9-AE34-C3F2D41A2DF4}"/>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6" name="Rectangle 35">
              <a:extLst>
                <a:ext uri="{FF2B5EF4-FFF2-40B4-BE49-F238E27FC236}">
                  <a16:creationId xmlns:a16="http://schemas.microsoft.com/office/drawing/2014/main" id="{14B3A07F-F650-4139-9378-843D34F6F18C}"/>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7" name="Rectangle 36">
              <a:extLst>
                <a:ext uri="{FF2B5EF4-FFF2-40B4-BE49-F238E27FC236}">
                  <a16:creationId xmlns:a16="http://schemas.microsoft.com/office/drawing/2014/main" id="{99AB70CE-13EA-4D92-922E-21E0C58ED891}"/>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0F5590AD-D42A-4CE0-B673-6424A0178B3B}"/>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9" name="Rectangle 38">
              <a:extLst>
                <a:ext uri="{FF2B5EF4-FFF2-40B4-BE49-F238E27FC236}">
                  <a16:creationId xmlns:a16="http://schemas.microsoft.com/office/drawing/2014/main" id="{43DB4FB4-A4D5-4C51-85B0-46994C69DCEF}"/>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0" name="Rectangle 39">
              <a:extLst>
                <a:ext uri="{FF2B5EF4-FFF2-40B4-BE49-F238E27FC236}">
                  <a16:creationId xmlns:a16="http://schemas.microsoft.com/office/drawing/2014/main" id="{22FD71E7-2FE3-4055-8AED-4976200EDE6A}"/>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F6A934E7-7390-4609-A317-E7B91B1A8DAB}"/>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2" name="Rectangle 41">
              <a:extLst>
                <a:ext uri="{FF2B5EF4-FFF2-40B4-BE49-F238E27FC236}">
                  <a16:creationId xmlns:a16="http://schemas.microsoft.com/office/drawing/2014/main" id="{9E3E01B8-DFCA-4876-AA14-D6AE5AB4D94B}"/>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3" name="Rectangle 42">
              <a:extLst>
                <a:ext uri="{FF2B5EF4-FFF2-40B4-BE49-F238E27FC236}">
                  <a16:creationId xmlns:a16="http://schemas.microsoft.com/office/drawing/2014/main" id="{7B5EE54F-1196-407C-9443-0C669E6CA9D5}"/>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4" name="Rectangle 43">
              <a:extLst>
                <a:ext uri="{FF2B5EF4-FFF2-40B4-BE49-F238E27FC236}">
                  <a16:creationId xmlns:a16="http://schemas.microsoft.com/office/drawing/2014/main" id="{B7A3E9D2-2EB9-4C58-869D-0221FED4D61E}"/>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46" name="Rectangle 45">
            <a:extLst>
              <a:ext uri="{FF2B5EF4-FFF2-40B4-BE49-F238E27FC236}">
                <a16:creationId xmlns:a16="http://schemas.microsoft.com/office/drawing/2014/main" id="{7CE98838-D62B-46B8-8323-A847E5C3FECD}"/>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7157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Object 88" hidden="1">
            <a:extLst>
              <a:ext uri="{FF2B5EF4-FFF2-40B4-BE49-F238E27FC236}">
                <a16:creationId xmlns:a16="http://schemas.microsoft.com/office/drawing/2014/main" id="{134E5DF3-82B8-4575-9275-831D460CEDED}"/>
              </a:ext>
            </a:extLst>
          </p:cNvPr>
          <p:cNvGraphicFramePr>
            <a:graphicFrameLocks noChangeAspect="1"/>
          </p:cNvGraphicFramePr>
          <p:nvPr>
            <p:custDataLst>
              <p:tags r:id="rId1"/>
            </p:custDataLst>
            <p:extLst>
              <p:ext uri="{D42A27DB-BD31-4B8C-83A1-F6EECF244321}">
                <p14:modId xmlns:p14="http://schemas.microsoft.com/office/powerpoint/2010/main" val="669576012"/>
              </p:ex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89" name="Object 88" hidden="1">
                        <a:extLst>
                          <a:ext uri="{FF2B5EF4-FFF2-40B4-BE49-F238E27FC236}">
                            <a16:creationId xmlns:a16="http://schemas.microsoft.com/office/drawing/2014/main" id="{134E5DF3-82B8-4575-9275-831D460CEDED}"/>
                          </a:ext>
                        </a:extLst>
                      </p:cNvPr>
                      <p:cNvPicPr/>
                      <p:nvPr/>
                    </p:nvPicPr>
                    <p:blipFill>
                      <a:blip r:embed="rId4"/>
                      <a:stretch>
                        <a:fillRect/>
                      </a:stretch>
                    </p:blipFill>
                    <p:spPr>
                      <a:xfrm>
                        <a:off x="1144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8AB7F1F-2216-4B3E-8CDB-11A2765A1A11}"/>
              </a:ext>
            </a:extLst>
          </p:cNvPr>
          <p:cNvSpPr>
            <a:spLocks noGrp="1"/>
          </p:cNvSpPr>
          <p:nvPr>
            <p:ph type="title"/>
          </p:nvPr>
        </p:nvSpPr>
        <p:spPr>
          <a:xfrm>
            <a:off x="722283" y="173774"/>
            <a:ext cx="10764458" cy="849809"/>
          </a:xfrm>
        </p:spPr>
        <p:txBody>
          <a:bodyPr vert="horz"/>
          <a:lstStyle/>
          <a:p>
            <a:r>
              <a:rPr lang="en-US" dirty="0">
                <a:solidFill>
                  <a:schemeClr val="tx1"/>
                </a:solidFill>
              </a:rPr>
              <a:t>We propose a 14-step approach along five phases to develop OXAGON’s Cybersecurity strategy and management controls</a:t>
            </a:r>
          </a:p>
        </p:txBody>
      </p:sp>
      <p:sp>
        <p:nvSpPr>
          <p:cNvPr id="77" name="Footer Placeholder 3">
            <a:extLst>
              <a:ext uri="{FF2B5EF4-FFF2-40B4-BE49-F238E27FC236}">
                <a16:creationId xmlns:a16="http://schemas.microsoft.com/office/drawing/2014/main" id="{675F619D-AE45-4458-AD5F-3863342EF7C1}"/>
              </a:ext>
            </a:extLst>
          </p:cNvPr>
          <p:cNvSpPr>
            <a:spLocks noGrp="1"/>
          </p:cNvSpPr>
          <p:nvPr>
            <p:ph type="ftr" sz="quarter" idx="3"/>
          </p:nvPr>
        </p:nvSpPr>
        <p:spPr>
          <a:xfrm>
            <a:off x="766562" y="6477000"/>
            <a:ext cx="6003202" cy="375315"/>
          </a:xfrm>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solidFill>
                  <a:srgbClr val="243646"/>
                </a:solidFill>
              </a:rPr>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83" name="Rectangle 82">
            <a:extLst>
              <a:ext uri="{FF2B5EF4-FFF2-40B4-BE49-F238E27FC236}">
                <a16:creationId xmlns:a16="http://schemas.microsoft.com/office/drawing/2014/main" id="{B211074E-DEE7-4D2E-848C-980C0EFFA716}"/>
              </a:ext>
            </a:extLst>
          </p:cNvPr>
          <p:cNvSpPr/>
          <p:nvPr/>
        </p:nvSpPr>
        <p:spPr>
          <a:xfrm>
            <a:off x="4401569" y="3570326"/>
            <a:ext cx="4815210" cy="2456054"/>
          </a:xfrm>
          <a:prstGeom prst="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B8F75AE9-84D1-4F4A-9121-8D6CD1D9F119}"/>
              </a:ext>
            </a:extLst>
          </p:cNvPr>
          <p:cNvSpPr/>
          <p:nvPr/>
        </p:nvSpPr>
        <p:spPr>
          <a:xfrm>
            <a:off x="1868285" y="1523868"/>
            <a:ext cx="2481205" cy="4495815"/>
          </a:xfrm>
          <a:prstGeom prst="rect">
            <a:avLst/>
          </a:prstGeom>
          <a:solidFill>
            <a:schemeClr val="accent3">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FA922460-8496-4F9F-B347-78F78215F744}"/>
              </a:ext>
            </a:extLst>
          </p:cNvPr>
          <p:cNvSpPr/>
          <p:nvPr/>
        </p:nvSpPr>
        <p:spPr>
          <a:xfrm>
            <a:off x="10715340" y="1523869"/>
            <a:ext cx="1279612" cy="4495814"/>
          </a:xfrm>
          <a:prstGeom prst="rect">
            <a:avLst/>
          </a:prstGeom>
          <a:solidFill>
            <a:schemeClr val="accent3">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5BA2C5D7-202E-437E-87DB-4FCB7C8B662F}"/>
              </a:ext>
            </a:extLst>
          </p:cNvPr>
          <p:cNvSpPr/>
          <p:nvPr/>
        </p:nvSpPr>
        <p:spPr>
          <a:xfrm>
            <a:off x="9272524" y="1523869"/>
            <a:ext cx="1373901" cy="4495814"/>
          </a:xfrm>
          <a:prstGeom prst="rect">
            <a:avLst/>
          </a:prstGeom>
          <a:solidFill>
            <a:schemeClr val="accent3">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FCDC4D0-75F8-4788-A2F8-586CDECE78C2}"/>
              </a:ext>
            </a:extLst>
          </p:cNvPr>
          <p:cNvSpPr/>
          <p:nvPr/>
        </p:nvSpPr>
        <p:spPr>
          <a:xfrm>
            <a:off x="4403662" y="1523868"/>
            <a:ext cx="4813117" cy="1970255"/>
          </a:xfrm>
          <a:prstGeom prst="rect">
            <a:avLst/>
          </a:prstGeom>
          <a:solidFill>
            <a:schemeClr val="accent3">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5229EF7F-E2F2-4246-8334-3AC295B4798D}"/>
              </a:ext>
            </a:extLst>
          </p:cNvPr>
          <p:cNvCxnSpPr>
            <a:cxnSpLocks/>
          </p:cNvCxnSpPr>
          <p:nvPr/>
        </p:nvCxnSpPr>
        <p:spPr>
          <a:xfrm>
            <a:off x="521988" y="1316045"/>
            <a:ext cx="1333060"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0B0E2255-824B-4DD5-BC78-49C578DAB6FC}"/>
              </a:ext>
            </a:extLst>
          </p:cNvPr>
          <p:cNvCxnSpPr>
            <a:cxnSpLocks/>
          </p:cNvCxnSpPr>
          <p:nvPr/>
        </p:nvCxnSpPr>
        <p:spPr>
          <a:xfrm>
            <a:off x="1897835" y="1316045"/>
            <a:ext cx="2455847"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D10C7B-0A35-4071-80FB-F0C374EDA854}"/>
              </a:ext>
            </a:extLst>
          </p:cNvPr>
          <p:cNvCxnSpPr>
            <a:cxnSpLocks/>
          </p:cNvCxnSpPr>
          <p:nvPr/>
        </p:nvCxnSpPr>
        <p:spPr>
          <a:xfrm>
            <a:off x="9253409" y="1316045"/>
            <a:ext cx="1393016"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2FBB062-6779-4C0D-BDAE-174B00A4E417}"/>
              </a:ext>
            </a:extLst>
          </p:cNvPr>
          <p:cNvCxnSpPr>
            <a:cxnSpLocks/>
          </p:cNvCxnSpPr>
          <p:nvPr/>
        </p:nvCxnSpPr>
        <p:spPr>
          <a:xfrm>
            <a:off x="10715340" y="1316045"/>
            <a:ext cx="1279612"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39AEBDF-9B8E-4585-B5A7-B8B416215DEA}"/>
              </a:ext>
            </a:extLst>
          </p:cNvPr>
          <p:cNvCxnSpPr>
            <a:cxnSpLocks/>
          </p:cNvCxnSpPr>
          <p:nvPr/>
        </p:nvCxnSpPr>
        <p:spPr>
          <a:xfrm>
            <a:off x="4373246" y="1316046"/>
            <a:ext cx="4890970"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943EE4C8-2F6D-49FC-BC87-19E890268FC2}"/>
              </a:ext>
            </a:extLst>
          </p:cNvPr>
          <p:cNvSpPr txBox="1"/>
          <p:nvPr/>
        </p:nvSpPr>
        <p:spPr bwMode="gray">
          <a:xfrm>
            <a:off x="851265" y="1228663"/>
            <a:ext cx="674507" cy="174765"/>
          </a:xfrm>
          <a:prstGeom prst="rect">
            <a:avLst/>
          </a:prstGeom>
          <a:solidFill>
            <a:schemeClr val="bg1"/>
          </a:solidFill>
          <a:ln w="9525" algn="ctr">
            <a:noFill/>
            <a:miter lim="800000"/>
            <a:headEnd/>
            <a:tailEnd/>
          </a:ln>
        </p:spPr>
        <p:txBody>
          <a:bodyPr wrap="square" lIns="0" tIns="0" rIns="0" bIns="0" rtlCol="0" anchor="b" anchorCtr="0">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A. Kick-off</a:t>
            </a:r>
          </a:p>
        </p:txBody>
      </p:sp>
      <p:sp>
        <p:nvSpPr>
          <p:cNvPr id="125" name="TextBox 124">
            <a:extLst>
              <a:ext uri="{FF2B5EF4-FFF2-40B4-BE49-F238E27FC236}">
                <a16:creationId xmlns:a16="http://schemas.microsoft.com/office/drawing/2014/main" id="{F6ED69A1-DA2D-40B7-92B6-ED5720016CC5}"/>
              </a:ext>
            </a:extLst>
          </p:cNvPr>
          <p:cNvSpPr txBox="1"/>
          <p:nvPr/>
        </p:nvSpPr>
        <p:spPr bwMode="gray">
          <a:xfrm>
            <a:off x="2212922" y="1228663"/>
            <a:ext cx="1825673" cy="174765"/>
          </a:xfrm>
          <a:prstGeom prst="rect">
            <a:avLst/>
          </a:prstGeom>
          <a:solidFill>
            <a:schemeClr val="bg1"/>
          </a:solidFill>
          <a:ln w="9525" algn="ctr">
            <a:noFill/>
            <a:miter lim="800000"/>
            <a:headEnd/>
            <a:tailEnd/>
          </a:ln>
        </p:spPr>
        <p:txBody>
          <a:bodyPr wrap="square" lIns="0" tIns="0" rIns="0" bIns="0" rtlCol="0" anchor="b" anchorCtr="0">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B. Current State Assessment</a:t>
            </a:r>
          </a:p>
        </p:txBody>
      </p:sp>
      <p:sp>
        <p:nvSpPr>
          <p:cNvPr id="126" name="TextBox 125">
            <a:extLst>
              <a:ext uri="{FF2B5EF4-FFF2-40B4-BE49-F238E27FC236}">
                <a16:creationId xmlns:a16="http://schemas.microsoft.com/office/drawing/2014/main" id="{FCF7FA7E-EA92-4FE3-A685-AC2B578B5FB5}"/>
              </a:ext>
            </a:extLst>
          </p:cNvPr>
          <p:cNvSpPr txBox="1"/>
          <p:nvPr/>
        </p:nvSpPr>
        <p:spPr bwMode="gray">
          <a:xfrm>
            <a:off x="9550506" y="1166656"/>
            <a:ext cx="798821" cy="298778"/>
          </a:xfrm>
          <a:prstGeom prst="rect">
            <a:avLst/>
          </a:prstGeom>
          <a:solidFill>
            <a:schemeClr val="bg1"/>
          </a:solidFill>
          <a:ln w="9525" algn="ctr">
            <a:noFill/>
            <a:miter lim="800000"/>
            <a:headEnd/>
            <a:tailEnd/>
          </a:ln>
        </p:spPr>
        <p:txBody>
          <a:bodyPr wrap="square" lIns="0" tIns="0" rIns="0" bIns="0" rtlCol="0" anchor="b" anchorCtr="0">
            <a:no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D. Roadmap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Formulation</a:t>
            </a:r>
          </a:p>
        </p:txBody>
      </p:sp>
      <p:sp>
        <p:nvSpPr>
          <p:cNvPr id="127" name="TextBox 126">
            <a:extLst>
              <a:ext uri="{FF2B5EF4-FFF2-40B4-BE49-F238E27FC236}">
                <a16:creationId xmlns:a16="http://schemas.microsoft.com/office/drawing/2014/main" id="{5118DE8C-9B37-43D2-A217-272DE79A5B4E}"/>
              </a:ext>
            </a:extLst>
          </p:cNvPr>
          <p:cNvSpPr txBox="1"/>
          <p:nvPr/>
        </p:nvSpPr>
        <p:spPr bwMode="gray">
          <a:xfrm>
            <a:off x="10770950" y="1228663"/>
            <a:ext cx="1168393" cy="174765"/>
          </a:xfrm>
          <a:prstGeom prst="rect">
            <a:avLst/>
          </a:prstGeom>
          <a:solidFill>
            <a:schemeClr val="bg1"/>
          </a:solidFill>
          <a:ln w="9525" algn="ctr">
            <a:noFill/>
            <a:miter lim="800000"/>
            <a:headEnd/>
            <a:tailEnd/>
          </a:ln>
        </p:spPr>
        <p:txBody>
          <a:bodyPr wrap="square" lIns="0" tIns="0" rIns="0" bIns="0" rtlCol="0" anchor="b" anchorCtr="0">
            <a:no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E. Implementation</a:t>
            </a:r>
            <a:endParaRPr lang="en-US" sz="1100" dirty="0">
              <a:solidFill>
                <a:srgbClr val="000000"/>
              </a:solidFill>
              <a:latin typeface="Calibri" panose="020F0502020204030204"/>
            </a:endParaRPr>
          </a:p>
        </p:txBody>
      </p:sp>
      <p:sp>
        <p:nvSpPr>
          <p:cNvPr id="128" name="TextBox 127">
            <a:extLst>
              <a:ext uri="{FF2B5EF4-FFF2-40B4-BE49-F238E27FC236}">
                <a16:creationId xmlns:a16="http://schemas.microsoft.com/office/drawing/2014/main" id="{5DBE110E-0593-47AE-AB91-CF0B2D51473D}"/>
              </a:ext>
            </a:extLst>
          </p:cNvPr>
          <p:cNvSpPr txBox="1"/>
          <p:nvPr/>
        </p:nvSpPr>
        <p:spPr bwMode="gray">
          <a:xfrm>
            <a:off x="6023519" y="1228663"/>
            <a:ext cx="1431882" cy="174765"/>
          </a:xfrm>
          <a:prstGeom prst="rect">
            <a:avLst/>
          </a:prstGeom>
          <a:solidFill>
            <a:schemeClr val="bg1"/>
          </a:solidFill>
          <a:ln w="9525" algn="ctr">
            <a:noFill/>
            <a:miter lim="800000"/>
            <a:headEnd/>
            <a:tailEnd/>
          </a:ln>
        </p:spPr>
        <p:txBody>
          <a:bodyPr wrap="square" lIns="0" tIns="0" rIns="0" bIns="0" rtlCol="0" anchor="b" anchorCtr="0">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C. Target State Design</a:t>
            </a:r>
          </a:p>
        </p:txBody>
      </p:sp>
      <p:sp>
        <p:nvSpPr>
          <p:cNvPr id="137" name="Rectangle 136">
            <a:extLst>
              <a:ext uri="{FF2B5EF4-FFF2-40B4-BE49-F238E27FC236}">
                <a16:creationId xmlns:a16="http://schemas.microsoft.com/office/drawing/2014/main" id="{7525BE88-9372-41D9-9349-FC401AEFDF15}"/>
              </a:ext>
            </a:extLst>
          </p:cNvPr>
          <p:cNvSpPr/>
          <p:nvPr/>
        </p:nvSpPr>
        <p:spPr>
          <a:xfrm flipH="1">
            <a:off x="541537" y="1523869"/>
            <a:ext cx="1279267" cy="4495814"/>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52F6A86E-ED9F-4BE8-8102-D921C10E7E4F}"/>
              </a:ext>
            </a:extLst>
          </p:cNvPr>
          <p:cNvSpPr/>
          <p:nvPr/>
        </p:nvSpPr>
        <p:spPr>
          <a:xfrm>
            <a:off x="541537" y="6076732"/>
            <a:ext cx="11453415" cy="324068"/>
          </a:xfrm>
          <a:prstGeom prst="rect">
            <a:avLst/>
          </a:prstGeom>
          <a:solidFill>
            <a:schemeClr val="accent6">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latin typeface="Calibri" panose="020F0502020204030204"/>
              </a:rPr>
              <a:t>Track 3 – Project Management</a:t>
            </a:r>
          </a:p>
        </p:txBody>
      </p:sp>
      <p:grpSp>
        <p:nvGrpSpPr>
          <p:cNvPr id="24" name="Group 23">
            <a:extLst>
              <a:ext uri="{FF2B5EF4-FFF2-40B4-BE49-F238E27FC236}">
                <a16:creationId xmlns:a16="http://schemas.microsoft.com/office/drawing/2014/main" id="{59414198-91C8-493E-BD0E-A55D25A01FC8}"/>
              </a:ext>
            </a:extLst>
          </p:cNvPr>
          <p:cNvGrpSpPr/>
          <p:nvPr/>
        </p:nvGrpSpPr>
        <p:grpSpPr>
          <a:xfrm>
            <a:off x="636052" y="2971800"/>
            <a:ext cx="1090237" cy="1218016"/>
            <a:chOff x="530741" y="3201834"/>
            <a:chExt cx="1107497" cy="935880"/>
          </a:xfrm>
        </p:grpSpPr>
        <p:sp>
          <p:nvSpPr>
            <p:cNvPr id="139" name="Rectangle 138">
              <a:extLst>
                <a:ext uri="{FF2B5EF4-FFF2-40B4-BE49-F238E27FC236}">
                  <a16:creationId xmlns:a16="http://schemas.microsoft.com/office/drawing/2014/main" id="{30CD4866-0B57-47BD-818E-F07DC81224A5}"/>
                </a:ext>
              </a:extLst>
            </p:cNvPr>
            <p:cNvSpPr/>
            <p:nvPr/>
          </p:nvSpPr>
          <p:spPr bwMode="auto">
            <a:xfrm>
              <a:off x="530741" y="3202362"/>
              <a:ext cx="1107497" cy="935352"/>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Ascertain OXAGON stakeholders’ cybersecurity </a:t>
              </a:r>
              <a:r>
                <a:rPr lang="en-US" sz="1000" dirty="0">
                  <a:solidFill>
                    <a:srgbClr val="000000"/>
                  </a:solidFill>
                  <a:latin typeface="Calibri" panose="020F0502020204030204"/>
                </a:rPr>
                <a:t>a</a:t>
              </a:r>
              <a:r>
                <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rPr>
                <a:t>spirations</a:t>
              </a:r>
            </a:p>
          </p:txBody>
        </p:sp>
        <p:sp>
          <p:nvSpPr>
            <p:cNvPr id="140" name="Rectangle: Rounded Corners 139">
              <a:extLst>
                <a:ext uri="{FF2B5EF4-FFF2-40B4-BE49-F238E27FC236}">
                  <a16:creationId xmlns:a16="http://schemas.microsoft.com/office/drawing/2014/main" id="{8F86DE5D-3C37-4303-96F3-32F6BBBED38C}"/>
                </a:ext>
              </a:extLst>
            </p:cNvPr>
            <p:cNvSpPr/>
            <p:nvPr/>
          </p:nvSpPr>
          <p:spPr bwMode="auto">
            <a:xfrm>
              <a:off x="531819" y="3201834"/>
              <a:ext cx="217189" cy="145732"/>
            </a:xfrm>
            <a:prstGeom prst="roundRect">
              <a:avLst/>
            </a:prstGeom>
            <a:solidFill>
              <a:schemeClr val="bg1">
                <a:lumMod val="50000"/>
              </a:schemeClr>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0</a:t>
              </a:r>
            </a:p>
          </p:txBody>
        </p:sp>
      </p:grpSp>
      <p:grpSp>
        <p:nvGrpSpPr>
          <p:cNvPr id="7" name="Group 6">
            <a:extLst>
              <a:ext uri="{FF2B5EF4-FFF2-40B4-BE49-F238E27FC236}">
                <a16:creationId xmlns:a16="http://schemas.microsoft.com/office/drawing/2014/main" id="{53D31C9E-6D28-488D-BEB2-AFEB45E3DB41}"/>
              </a:ext>
            </a:extLst>
          </p:cNvPr>
          <p:cNvGrpSpPr/>
          <p:nvPr/>
        </p:nvGrpSpPr>
        <p:grpSpPr>
          <a:xfrm>
            <a:off x="3190835" y="1905000"/>
            <a:ext cx="1090237" cy="1218016"/>
            <a:chOff x="2556960" y="4933078"/>
            <a:chExt cx="1161288" cy="1012715"/>
          </a:xfrm>
        </p:grpSpPr>
        <p:sp>
          <p:nvSpPr>
            <p:cNvPr id="151" name="Rectangle 150">
              <a:extLst>
                <a:ext uri="{FF2B5EF4-FFF2-40B4-BE49-F238E27FC236}">
                  <a16:creationId xmlns:a16="http://schemas.microsoft.com/office/drawing/2014/main" id="{0E75ED1C-E8BD-433E-A4C0-1C7E50F908B8}"/>
                </a:ext>
              </a:extLst>
            </p:cNvPr>
            <p:cNvSpPr/>
            <p:nvPr/>
          </p:nvSpPr>
          <p:spPr bwMode="auto">
            <a:xfrm>
              <a:off x="2556960" y="4933649"/>
              <a:ext cx="1161288" cy="1012144"/>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Benchmark Cities Comparable to OXAGON and Derive Best Practices and Trends</a:t>
              </a:r>
            </a:p>
          </p:txBody>
        </p:sp>
        <p:sp>
          <p:nvSpPr>
            <p:cNvPr id="152" name="Rectangle: Rounded Corners 151">
              <a:extLst>
                <a:ext uri="{FF2B5EF4-FFF2-40B4-BE49-F238E27FC236}">
                  <a16:creationId xmlns:a16="http://schemas.microsoft.com/office/drawing/2014/main" id="{A9B2D9CB-2AC4-4B5E-AB72-9463DEB709A1}"/>
                </a:ext>
              </a:extLst>
            </p:cNvPr>
            <p:cNvSpPr/>
            <p:nvPr/>
          </p:nvSpPr>
          <p:spPr bwMode="auto">
            <a:xfrm>
              <a:off x="2556960" y="4933078"/>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1.3</a:t>
              </a:r>
            </a:p>
          </p:txBody>
        </p:sp>
      </p:grpSp>
      <p:grpSp>
        <p:nvGrpSpPr>
          <p:cNvPr id="5" name="Group 4">
            <a:extLst>
              <a:ext uri="{FF2B5EF4-FFF2-40B4-BE49-F238E27FC236}">
                <a16:creationId xmlns:a16="http://schemas.microsoft.com/office/drawing/2014/main" id="{796C5303-B741-4E00-92A6-B37A01F517E2}"/>
              </a:ext>
            </a:extLst>
          </p:cNvPr>
          <p:cNvGrpSpPr/>
          <p:nvPr/>
        </p:nvGrpSpPr>
        <p:grpSpPr>
          <a:xfrm>
            <a:off x="1924245" y="4087810"/>
            <a:ext cx="1090237" cy="1218016"/>
            <a:chOff x="2556960" y="2816100"/>
            <a:chExt cx="1161288" cy="1012144"/>
          </a:xfrm>
        </p:grpSpPr>
        <p:sp>
          <p:nvSpPr>
            <p:cNvPr id="157" name="Rectangle 156">
              <a:extLst>
                <a:ext uri="{FF2B5EF4-FFF2-40B4-BE49-F238E27FC236}">
                  <a16:creationId xmlns:a16="http://schemas.microsoft.com/office/drawing/2014/main" id="{BA450F63-2494-45BA-B90B-EA5C23535913}"/>
                </a:ext>
              </a:extLst>
            </p:cNvPr>
            <p:cNvSpPr/>
            <p:nvPr/>
          </p:nvSpPr>
          <p:spPr bwMode="auto">
            <a:xfrm>
              <a:off x="2556960" y="2816100"/>
              <a:ext cx="1161288" cy="1012144"/>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Understand NEOM and OXAGON Cybersecurity Regulatory Context</a:t>
              </a:r>
            </a:p>
          </p:txBody>
        </p:sp>
        <p:sp>
          <p:nvSpPr>
            <p:cNvPr id="158" name="Rectangle: Rounded Corners 157">
              <a:extLst>
                <a:ext uri="{FF2B5EF4-FFF2-40B4-BE49-F238E27FC236}">
                  <a16:creationId xmlns:a16="http://schemas.microsoft.com/office/drawing/2014/main" id="{E5752FFB-ED06-4622-9282-82D7A245C674}"/>
                </a:ext>
              </a:extLst>
            </p:cNvPr>
            <p:cNvSpPr/>
            <p:nvPr/>
          </p:nvSpPr>
          <p:spPr bwMode="auto">
            <a:xfrm>
              <a:off x="2556960" y="2816100"/>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1.2</a:t>
              </a:r>
            </a:p>
          </p:txBody>
        </p:sp>
      </p:grpSp>
      <p:grpSp>
        <p:nvGrpSpPr>
          <p:cNvPr id="4" name="Group 3">
            <a:extLst>
              <a:ext uri="{FF2B5EF4-FFF2-40B4-BE49-F238E27FC236}">
                <a16:creationId xmlns:a16="http://schemas.microsoft.com/office/drawing/2014/main" id="{85822CBD-3233-4BE6-87B1-CC4D537FE6EE}"/>
              </a:ext>
            </a:extLst>
          </p:cNvPr>
          <p:cNvGrpSpPr/>
          <p:nvPr/>
        </p:nvGrpSpPr>
        <p:grpSpPr>
          <a:xfrm>
            <a:off x="1945580" y="1905000"/>
            <a:ext cx="1090237" cy="1218016"/>
            <a:chOff x="2556960" y="1757896"/>
            <a:chExt cx="1161288" cy="1012145"/>
          </a:xfrm>
        </p:grpSpPr>
        <p:sp>
          <p:nvSpPr>
            <p:cNvPr id="245" name="Rectangle 244">
              <a:extLst>
                <a:ext uri="{FF2B5EF4-FFF2-40B4-BE49-F238E27FC236}">
                  <a16:creationId xmlns:a16="http://schemas.microsoft.com/office/drawing/2014/main" id="{77AC489D-687B-4CF7-8308-2D544A3D662F}"/>
                </a:ext>
              </a:extLst>
            </p:cNvPr>
            <p:cNvSpPr/>
            <p:nvPr/>
          </p:nvSpPr>
          <p:spPr bwMode="auto">
            <a:xfrm>
              <a:off x="2556960" y="1757896"/>
              <a:ext cx="1161288" cy="1012145"/>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Calibri" panose="020F0502020204030204"/>
                  <a:ea typeface="+mn-ea"/>
                  <a:cs typeface="+mn-cs"/>
                </a:rPr>
                <a:t>Understand</a:t>
              </a:r>
            </a:p>
            <a:p>
              <a:pPr marL="0" marR="0" lvl="0" indent="0" algn="ctr" defTabSz="914400" rtl="0" eaLnBrk="0" fontAlgn="base" latinLnBrk="0" hangingPunct="0">
                <a:lnSpc>
                  <a:spcPct val="100000"/>
                </a:lnSpc>
                <a:spcBef>
                  <a:spcPts val="0"/>
                </a:spcBef>
                <a:spcAft>
                  <a:spcPts val="0"/>
                </a:spcAft>
                <a:buClrTx/>
                <a:buSzTx/>
                <a:buFontTx/>
                <a:buNone/>
                <a:tabLst/>
                <a:defRPr/>
              </a:pPr>
              <a:r>
                <a:rPr lang="en-US" sz="1000" dirty="0">
                  <a:latin typeface="Calibri" panose="020F0502020204030204"/>
                </a:rPr>
                <a:t>C</a:t>
              </a:r>
              <a:r>
                <a:rPr kumimoji="0" lang="en-US" sz="1000" b="0" i="0" u="none" strike="noStrike" kern="1200" cap="none" spc="0" normalizeH="0" baseline="0" noProof="0" dirty="0">
                  <a:ln>
                    <a:noFill/>
                  </a:ln>
                  <a:effectLst/>
                  <a:uLnTx/>
                  <a:uFillTx/>
                  <a:latin typeface="Calibri" panose="020F0502020204030204"/>
                  <a:ea typeface="+mn-ea"/>
                  <a:cs typeface="+mn-cs"/>
                </a:rPr>
                <a:t>urrent State </a:t>
              </a:r>
            </a:p>
            <a:p>
              <a:pPr marL="0" marR="0" lvl="0" indent="0" algn="ctr" defTabSz="914400" rtl="0" eaLnBrk="0" fontAlgn="base"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Calibri" panose="020F0502020204030204"/>
                  <a:ea typeface="+mn-ea"/>
                  <a:cs typeface="+mn-cs"/>
                </a:rPr>
                <a:t>of NEOM and OXAGON </a:t>
              </a:r>
              <a:r>
                <a:rPr lang="en-US" sz="1000" dirty="0">
                  <a:latin typeface="Calibri" panose="020F0502020204030204"/>
                </a:rPr>
                <a:t>O</a:t>
              </a:r>
              <a:r>
                <a:rPr kumimoji="0" lang="en-US" sz="1000" b="0" i="0" u="none" strike="noStrike" kern="1200" cap="none" spc="0" normalizeH="0" baseline="0" noProof="0" dirty="0">
                  <a:ln>
                    <a:noFill/>
                  </a:ln>
                  <a:effectLst/>
                  <a:uLnTx/>
                  <a:uFillTx/>
                  <a:latin typeface="Calibri" panose="020F0502020204030204"/>
                  <a:ea typeface="+mn-ea"/>
                  <a:cs typeface="+mn-cs"/>
                </a:rPr>
                <a:t>verall Business Strategy and Drivers</a:t>
              </a:r>
            </a:p>
          </p:txBody>
        </p:sp>
        <p:sp>
          <p:nvSpPr>
            <p:cNvPr id="246" name="Rectangle: Rounded Corners 245">
              <a:extLst>
                <a:ext uri="{FF2B5EF4-FFF2-40B4-BE49-F238E27FC236}">
                  <a16:creationId xmlns:a16="http://schemas.microsoft.com/office/drawing/2014/main" id="{CA57CC3C-650F-4EE7-A51A-A6E98F38C903}"/>
                </a:ext>
              </a:extLst>
            </p:cNvPr>
            <p:cNvSpPr/>
            <p:nvPr/>
          </p:nvSpPr>
          <p:spPr bwMode="auto">
            <a:xfrm>
              <a:off x="2556960" y="1757896"/>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1.1</a:t>
              </a:r>
            </a:p>
          </p:txBody>
        </p:sp>
      </p:grpSp>
      <p:grpSp>
        <p:nvGrpSpPr>
          <p:cNvPr id="6" name="Group 5">
            <a:extLst>
              <a:ext uri="{FF2B5EF4-FFF2-40B4-BE49-F238E27FC236}">
                <a16:creationId xmlns:a16="http://schemas.microsoft.com/office/drawing/2014/main" id="{80CB02F9-CA3E-4758-9855-BEED51F3C103}"/>
              </a:ext>
            </a:extLst>
          </p:cNvPr>
          <p:cNvGrpSpPr/>
          <p:nvPr/>
        </p:nvGrpSpPr>
        <p:grpSpPr>
          <a:xfrm>
            <a:off x="3169500" y="4087810"/>
            <a:ext cx="1090237" cy="1218016"/>
            <a:chOff x="2556960" y="3874303"/>
            <a:chExt cx="1161288" cy="1012716"/>
          </a:xfrm>
        </p:grpSpPr>
        <p:sp>
          <p:nvSpPr>
            <p:cNvPr id="250" name="Rectangle 249">
              <a:extLst>
                <a:ext uri="{FF2B5EF4-FFF2-40B4-BE49-F238E27FC236}">
                  <a16:creationId xmlns:a16="http://schemas.microsoft.com/office/drawing/2014/main" id="{83821737-E6BA-49D7-ABE4-7FFA5B20EE67}"/>
                </a:ext>
              </a:extLst>
            </p:cNvPr>
            <p:cNvSpPr/>
            <p:nvPr/>
          </p:nvSpPr>
          <p:spPr bwMode="auto">
            <a:xfrm>
              <a:off x="2556960" y="3874874"/>
              <a:ext cx="1161288" cy="1012145"/>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Assess Cybersecurity Threat landscape and Identify Potential Risks</a:t>
              </a:r>
            </a:p>
          </p:txBody>
        </p:sp>
        <p:sp>
          <p:nvSpPr>
            <p:cNvPr id="251" name="Rectangle: Rounded Corners 250">
              <a:extLst>
                <a:ext uri="{FF2B5EF4-FFF2-40B4-BE49-F238E27FC236}">
                  <a16:creationId xmlns:a16="http://schemas.microsoft.com/office/drawing/2014/main" id="{91AA80D3-06EE-4685-B5ED-703FD4BD7DF0}"/>
                </a:ext>
              </a:extLst>
            </p:cNvPr>
            <p:cNvSpPr/>
            <p:nvPr/>
          </p:nvSpPr>
          <p:spPr bwMode="auto">
            <a:xfrm>
              <a:off x="2556960" y="3874303"/>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rgbClr val="FFFFFF"/>
                  </a:solidFill>
                  <a:latin typeface="Calibri" panose="020F0502020204030204"/>
                </a:rPr>
                <a:t>1.4</a:t>
              </a:r>
            </a:p>
          </p:txBody>
        </p:sp>
      </p:grpSp>
      <p:grpSp>
        <p:nvGrpSpPr>
          <p:cNvPr id="11" name="Group 10">
            <a:extLst>
              <a:ext uri="{FF2B5EF4-FFF2-40B4-BE49-F238E27FC236}">
                <a16:creationId xmlns:a16="http://schemas.microsoft.com/office/drawing/2014/main" id="{95083C13-8282-4CFA-97C0-FF7F41182B69}"/>
              </a:ext>
            </a:extLst>
          </p:cNvPr>
          <p:cNvGrpSpPr/>
          <p:nvPr/>
        </p:nvGrpSpPr>
        <p:grpSpPr>
          <a:xfrm>
            <a:off x="7941969" y="1905000"/>
            <a:ext cx="1090237" cy="1218016"/>
            <a:chOff x="8045097" y="2128380"/>
            <a:chExt cx="1161288" cy="1012716"/>
          </a:xfrm>
        </p:grpSpPr>
        <p:sp>
          <p:nvSpPr>
            <p:cNvPr id="263" name="Rectangle 262">
              <a:extLst>
                <a:ext uri="{FF2B5EF4-FFF2-40B4-BE49-F238E27FC236}">
                  <a16:creationId xmlns:a16="http://schemas.microsoft.com/office/drawing/2014/main" id="{D3E7E977-AFAD-454A-9014-B0D5BDA090A5}"/>
                </a:ext>
              </a:extLst>
            </p:cNvPr>
            <p:cNvSpPr/>
            <p:nvPr/>
          </p:nvSpPr>
          <p:spPr bwMode="auto">
            <a:xfrm>
              <a:off x="8045097" y="2128951"/>
              <a:ext cx="1161288" cy="1012145"/>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Design OXAGON’s Cybersecurity Target Organization, Governance, and Processes</a:t>
              </a:r>
            </a:p>
          </p:txBody>
        </p:sp>
        <p:sp>
          <p:nvSpPr>
            <p:cNvPr id="264" name="Rectangle: Rounded Corners 263">
              <a:extLst>
                <a:ext uri="{FF2B5EF4-FFF2-40B4-BE49-F238E27FC236}">
                  <a16:creationId xmlns:a16="http://schemas.microsoft.com/office/drawing/2014/main" id="{7736AFD5-6720-4B6A-A948-DF15891423F6}"/>
                </a:ext>
              </a:extLst>
            </p:cNvPr>
            <p:cNvSpPr/>
            <p:nvPr/>
          </p:nvSpPr>
          <p:spPr bwMode="auto">
            <a:xfrm>
              <a:off x="8045097" y="2128380"/>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1.7</a:t>
              </a:r>
            </a:p>
          </p:txBody>
        </p:sp>
      </p:grpSp>
      <p:grpSp>
        <p:nvGrpSpPr>
          <p:cNvPr id="20" name="Group 19">
            <a:extLst>
              <a:ext uri="{FF2B5EF4-FFF2-40B4-BE49-F238E27FC236}">
                <a16:creationId xmlns:a16="http://schemas.microsoft.com/office/drawing/2014/main" id="{C264E3B4-DA62-45BD-B90C-48BEE50D9FA6}"/>
              </a:ext>
            </a:extLst>
          </p:cNvPr>
          <p:cNvGrpSpPr/>
          <p:nvPr/>
        </p:nvGrpSpPr>
        <p:grpSpPr>
          <a:xfrm>
            <a:off x="10824058" y="2971800"/>
            <a:ext cx="1090237" cy="1218016"/>
            <a:chOff x="10932103" y="3395917"/>
            <a:chExt cx="1107497" cy="935880"/>
          </a:xfrm>
        </p:grpSpPr>
        <p:sp>
          <p:nvSpPr>
            <p:cNvPr id="143" name="Rectangle 142">
              <a:extLst>
                <a:ext uri="{FF2B5EF4-FFF2-40B4-BE49-F238E27FC236}">
                  <a16:creationId xmlns:a16="http://schemas.microsoft.com/office/drawing/2014/main" id="{850AF47F-02C3-4C75-83CF-B865BA430C69}"/>
                </a:ext>
              </a:extLst>
            </p:cNvPr>
            <p:cNvSpPr/>
            <p:nvPr/>
          </p:nvSpPr>
          <p:spPr bwMode="auto">
            <a:xfrm>
              <a:off x="10932103" y="3396445"/>
              <a:ext cx="1107497" cy="935352"/>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Develop Requests for Proposals to Implement Selected Cybersecurity Initiatives</a:t>
              </a:r>
            </a:p>
          </p:txBody>
        </p:sp>
        <p:sp>
          <p:nvSpPr>
            <p:cNvPr id="145" name="Rectangle: Rounded Corners 144">
              <a:extLst>
                <a:ext uri="{FF2B5EF4-FFF2-40B4-BE49-F238E27FC236}">
                  <a16:creationId xmlns:a16="http://schemas.microsoft.com/office/drawing/2014/main" id="{7E21F7FF-5DCE-44D9-BE19-D0C301684893}"/>
                </a:ext>
              </a:extLst>
            </p:cNvPr>
            <p:cNvSpPr/>
            <p:nvPr/>
          </p:nvSpPr>
          <p:spPr bwMode="auto">
            <a:xfrm>
              <a:off x="10932103" y="3395917"/>
              <a:ext cx="217189" cy="145732"/>
            </a:xfrm>
            <a:prstGeom prst="roundRect">
              <a:avLst/>
            </a:prstGeom>
            <a:solidFill>
              <a:schemeClr val="accent3"/>
            </a:solidFill>
            <a:ln>
              <a:noFill/>
            </a:ln>
          </p:spPr>
          <p:txBody>
            <a:bodyPr rot="0" spcFirstLastPara="0" vertOverflow="overflow" horzOverflow="overflow" vert="horz" wrap="non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dirty="0">
                  <a:solidFill>
                    <a:srgbClr val="FFFFFF"/>
                  </a:solidFill>
                  <a:latin typeface="Calibri" panose="020F0502020204030204"/>
                </a:rPr>
                <a:t>1.10</a:t>
              </a:r>
              <a:endParaRPr kumimoji="0" lang="en-US" sz="85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36BC20AC-8BBB-48CA-86C6-37309250FFC1}"/>
              </a:ext>
            </a:extLst>
          </p:cNvPr>
          <p:cNvGrpSpPr/>
          <p:nvPr/>
        </p:nvGrpSpPr>
        <p:grpSpPr>
          <a:xfrm>
            <a:off x="9414357" y="1905000"/>
            <a:ext cx="1090237" cy="1218016"/>
            <a:chOff x="9585515" y="2907810"/>
            <a:chExt cx="1107497" cy="935352"/>
          </a:xfrm>
        </p:grpSpPr>
        <p:sp>
          <p:nvSpPr>
            <p:cNvPr id="261" name="Rectangle 260">
              <a:extLst>
                <a:ext uri="{FF2B5EF4-FFF2-40B4-BE49-F238E27FC236}">
                  <a16:creationId xmlns:a16="http://schemas.microsoft.com/office/drawing/2014/main" id="{269EA28A-636B-40F1-B630-C89A6D7611B5}"/>
                </a:ext>
              </a:extLst>
            </p:cNvPr>
            <p:cNvSpPr/>
            <p:nvPr/>
          </p:nvSpPr>
          <p:spPr bwMode="auto">
            <a:xfrm>
              <a:off x="9585515" y="2907810"/>
              <a:ext cx="1107497" cy="935352"/>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Derive Initiatives and Develop Charters along with Performance Management Metrics </a:t>
              </a:r>
            </a:p>
          </p:txBody>
        </p:sp>
        <p:sp>
          <p:nvSpPr>
            <p:cNvPr id="262" name="Rectangle: Rounded Corners 261">
              <a:extLst>
                <a:ext uri="{FF2B5EF4-FFF2-40B4-BE49-F238E27FC236}">
                  <a16:creationId xmlns:a16="http://schemas.microsoft.com/office/drawing/2014/main" id="{15197F0B-8E70-4E64-903F-830AF9A106D7}"/>
                </a:ext>
              </a:extLst>
            </p:cNvPr>
            <p:cNvSpPr/>
            <p:nvPr/>
          </p:nvSpPr>
          <p:spPr bwMode="auto">
            <a:xfrm>
              <a:off x="9585515" y="2908927"/>
              <a:ext cx="217189" cy="145732"/>
            </a:xfrm>
            <a:prstGeom prst="roundRect">
              <a:avLst/>
            </a:prstGeom>
            <a:solidFill>
              <a:schemeClr val="accent3"/>
            </a:solidFill>
            <a:ln>
              <a:noFill/>
            </a:ln>
          </p:spPr>
          <p:txBody>
            <a:bodyPr rot="0" spcFirstLastPara="0" vertOverflow="overflow" horzOverflow="overflow" vert="horz" wrap="non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srgbClr val="FFFFFF"/>
                  </a:solidFill>
                  <a:effectLst/>
                  <a:uLnTx/>
                  <a:uFillTx/>
                  <a:latin typeface="Calibri" panose="020F0502020204030204"/>
                  <a:ea typeface="+mn-ea"/>
                  <a:cs typeface="+mn-cs"/>
                </a:rPr>
                <a:t>1.8</a:t>
              </a:r>
            </a:p>
          </p:txBody>
        </p:sp>
      </p:grpSp>
      <p:sp>
        <p:nvSpPr>
          <p:cNvPr id="266" name="Rectangle 265">
            <a:extLst>
              <a:ext uri="{FF2B5EF4-FFF2-40B4-BE49-F238E27FC236}">
                <a16:creationId xmlns:a16="http://schemas.microsoft.com/office/drawing/2014/main" id="{445CC422-1641-4534-BC49-ACA5BF5292FD}"/>
              </a:ext>
            </a:extLst>
          </p:cNvPr>
          <p:cNvSpPr/>
          <p:nvPr/>
        </p:nvSpPr>
        <p:spPr bwMode="auto">
          <a:xfrm>
            <a:off x="9420941" y="4098805"/>
            <a:ext cx="1090237" cy="1207021"/>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r>
              <a:rPr lang="en-US" sz="1000" dirty="0">
                <a:latin typeface="Calibri" panose="020F0502020204030204"/>
              </a:rPr>
              <a:t>Define 3-year Implementation Roadmap</a:t>
            </a:r>
          </a:p>
        </p:txBody>
      </p:sp>
      <p:sp>
        <p:nvSpPr>
          <p:cNvPr id="267" name="Rectangle: Rounded Corners 266">
            <a:extLst>
              <a:ext uri="{FF2B5EF4-FFF2-40B4-BE49-F238E27FC236}">
                <a16:creationId xmlns:a16="http://schemas.microsoft.com/office/drawing/2014/main" id="{2B15F25B-87F6-46E9-A5E2-F3D0CEB3E28A}"/>
              </a:ext>
            </a:extLst>
          </p:cNvPr>
          <p:cNvSpPr/>
          <p:nvPr/>
        </p:nvSpPr>
        <p:spPr bwMode="auto">
          <a:xfrm>
            <a:off x="9420941" y="4087810"/>
            <a:ext cx="213804" cy="188059"/>
          </a:xfrm>
          <a:prstGeom prst="roundRect">
            <a:avLst/>
          </a:prstGeom>
          <a:solidFill>
            <a:schemeClr val="accent3"/>
          </a:solidFill>
          <a:ln>
            <a:noFill/>
          </a:ln>
        </p:spPr>
        <p:txBody>
          <a:bodyPr rot="0" spcFirstLastPara="0" vertOverflow="overflow" horzOverflow="overflow" vert="horz" wrap="non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srgbClr val="FFFFFF"/>
                </a:solidFill>
                <a:effectLst/>
                <a:uLnTx/>
                <a:uFillTx/>
                <a:latin typeface="Calibri" panose="020F0502020204030204"/>
                <a:ea typeface="+mn-ea"/>
                <a:cs typeface="+mn-cs"/>
              </a:rPr>
              <a:t>1.9</a:t>
            </a:r>
          </a:p>
        </p:txBody>
      </p:sp>
      <p:grpSp>
        <p:nvGrpSpPr>
          <p:cNvPr id="9" name="Group 8">
            <a:extLst>
              <a:ext uri="{FF2B5EF4-FFF2-40B4-BE49-F238E27FC236}">
                <a16:creationId xmlns:a16="http://schemas.microsoft.com/office/drawing/2014/main" id="{003BB74C-7D17-438E-B58E-37A10E66CE1B}"/>
              </a:ext>
            </a:extLst>
          </p:cNvPr>
          <p:cNvGrpSpPr/>
          <p:nvPr/>
        </p:nvGrpSpPr>
        <p:grpSpPr>
          <a:xfrm>
            <a:off x="4644594" y="1905000"/>
            <a:ext cx="1090237" cy="1218016"/>
            <a:chOff x="5476874" y="2128380"/>
            <a:chExt cx="1161288" cy="1012716"/>
          </a:xfrm>
        </p:grpSpPr>
        <p:sp>
          <p:nvSpPr>
            <p:cNvPr id="280" name="Rectangle 279">
              <a:extLst>
                <a:ext uri="{FF2B5EF4-FFF2-40B4-BE49-F238E27FC236}">
                  <a16:creationId xmlns:a16="http://schemas.microsoft.com/office/drawing/2014/main" id="{AC79E261-1317-4BA6-B669-3DCB2F7720EF}"/>
                </a:ext>
              </a:extLst>
            </p:cNvPr>
            <p:cNvSpPr/>
            <p:nvPr/>
          </p:nvSpPr>
          <p:spPr bwMode="auto">
            <a:xfrm>
              <a:off x="5476874" y="2128951"/>
              <a:ext cx="1161288" cy="1012145"/>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r>
                <a:rPr lang="en-US" sz="1000" dirty="0">
                  <a:latin typeface="Calibri" panose="020F0502020204030204"/>
                </a:rPr>
                <a:t>Develop OXAGON’s Cybersecurity Vision, Mission and Strategic Objectives</a:t>
              </a:r>
            </a:p>
          </p:txBody>
        </p:sp>
        <p:sp>
          <p:nvSpPr>
            <p:cNvPr id="281" name="Rectangle: Rounded Corners 280">
              <a:extLst>
                <a:ext uri="{FF2B5EF4-FFF2-40B4-BE49-F238E27FC236}">
                  <a16:creationId xmlns:a16="http://schemas.microsoft.com/office/drawing/2014/main" id="{D3D2DCBA-3D89-4EA5-86A4-60F3CAF2BEEB}"/>
                </a:ext>
              </a:extLst>
            </p:cNvPr>
            <p:cNvSpPr/>
            <p:nvPr/>
          </p:nvSpPr>
          <p:spPr bwMode="auto">
            <a:xfrm>
              <a:off x="5476874" y="2128380"/>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1.5</a:t>
              </a:r>
            </a:p>
          </p:txBody>
        </p:sp>
      </p:grpSp>
      <p:grpSp>
        <p:nvGrpSpPr>
          <p:cNvPr id="10" name="Group 9">
            <a:extLst>
              <a:ext uri="{FF2B5EF4-FFF2-40B4-BE49-F238E27FC236}">
                <a16:creationId xmlns:a16="http://schemas.microsoft.com/office/drawing/2014/main" id="{7AC60FEE-2BAF-416F-9671-ACD948B6F387}"/>
              </a:ext>
            </a:extLst>
          </p:cNvPr>
          <p:cNvGrpSpPr/>
          <p:nvPr/>
        </p:nvGrpSpPr>
        <p:grpSpPr>
          <a:xfrm>
            <a:off x="6293281" y="1905000"/>
            <a:ext cx="1090237" cy="1218016"/>
            <a:chOff x="6760985" y="2128380"/>
            <a:chExt cx="1161288" cy="1012716"/>
          </a:xfrm>
        </p:grpSpPr>
        <p:sp>
          <p:nvSpPr>
            <p:cNvPr id="278" name="Rectangle 277">
              <a:extLst>
                <a:ext uri="{FF2B5EF4-FFF2-40B4-BE49-F238E27FC236}">
                  <a16:creationId xmlns:a16="http://schemas.microsoft.com/office/drawing/2014/main" id="{F12C2F70-6DB9-47D4-8928-D35C782236A0}"/>
                </a:ext>
              </a:extLst>
            </p:cNvPr>
            <p:cNvSpPr/>
            <p:nvPr/>
          </p:nvSpPr>
          <p:spPr bwMode="auto">
            <a:xfrm>
              <a:off x="6760985" y="2128951"/>
              <a:ext cx="1161288" cy="1012145"/>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r>
                <a:rPr lang="en-US" sz="1000" dirty="0">
                  <a:latin typeface="Calibri" panose="020F0502020204030204"/>
                </a:rPr>
                <a:t>Design OXAGON’s Cybersecurity Services and Delivery Model </a:t>
              </a:r>
            </a:p>
          </p:txBody>
        </p:sp>
        <p:sp>
          <p:nvSpPr>
            <p:cNvPr id="279" name="Rectangle: Rounded Corners 278">
              <a:extLst>
                <a:ext uri="{FF2B5EF4-FFF2-40B4-BE49-F238E27FC236}">
                  <a16:creationId xmlns:a16="http://schemas.microsoft.com/office/drawing/2014/main" id="{A7ED327A-9256-4DD1-8913-8D545A431BC8}"/>
                </a:ext>
              </a:extLst>
            </p:cNvPr>
            <p:cNvSpPr/>
            <p:nvPr/>
          </p:nvSpPr>
          <p:spPr bwMode="auto">
            <a:xfrm>
              <a:off x="6760985" y="2128380"/>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1.6</a:t>
              </a:r>
            </a:p>
          </p:txBody>
        </p:sp>
      </p:grpSp>
      <p:sp>
        <p:nvSpPr>
          <p:cNvPr id="122" name="Rectangle 121">
            <a:extLst>
              <a:ext uri="{FF2B5EF4-FFF2-40B4-BE49-F238E27FC236}">
                <a16:creationId xmlns:a16="http://schemas.microsoft.com/office/drawing/2014/main" id="{F51052BE-F825-4542-930E-F1E73905A31D}"/>
              </a:ext>
            </a:extLst>
          </p:cNvPr>
          <p:cNvSpPr/>
          <p:nvPr/>
        </p:nvSpPr>
        <p:spPr bwMode="auto">
          <a:xfrm>
            <a:off x="7941969" y="4087810"/>
            <a:ext cx="1090237" cy="1217998"/>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r>
              <a:rPr lang="en-US" sz="1000" dirty="0">
                <a:latin typeface="Calibri" panose="020F0502020204030204"/>
              </a:rPr>
              <a:t>Develop OXAGON’s Cybersecurity Operating Procedures and Playbooks</a:t>
            </a:r>
          </a:p>
        </p:txBody>
      </p:sp>
      <p:sp>
        <p:nvSpPr>
          <p:cNvPr id="133" name="Rectangle 132">
            <a:extLst>
              <a:ext uri="{FF2B5EF4-FFF2-40B4-BE49-F238E27FC236}">
                <a16:creationId xmlns:a16="http://schemas.microsoft.com/office/drawing/2014/main" id="{32616865-AD22-4B6D-9667-F3A5E4AE5E03}"/>
              </a:ext>
            </a:extLst>
          </p:cNvPr>
          <p:cNvSpPr/>
          <p:nvPr/>
        </p:nvSpPr>
        <p:spPr bwMode="auto">
          <a:xfrm>
            <a:off x="6293281" y="4088487"/>
            <a:ext cx="1090237" cy="1217339"/>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r>
              <a:rPr lang="en-US" sz="1000" dirty="0">
                <a:latin typeface="Calibri" panose="020F0502020204030204"/>
              </a:rPr>
              <a:t>Develop OXAGON’s Cybersecurity Policies and Standards</a:t>
            </a:r>
          </a:p>
          <a:p>
            <a:pPr algn="ctr" eaLnBrk="0" fontAlgn="base" hangingPunct="0"/>
            <a:r>
              <a:rPr lang="en-US" sz="1000" dirty="0">
                <a:latin typeface="Calibri" panose="020F0502020204030204"/>
              </a:rPr>
              <a:t>in Alignment with Local Regulations</a:t>
            </a:r>
          </a:p>
        </p:txBody>
      </p:sp>
      <p:sp>
        <p:nvSpPr>
          <p:cNvPr id="134" name="Rectangle: Rounded Corners 133">
            <a:extLst>
              <a:ext uri="{FF2B5EF4-FFF2-40B4-BE49-F238E27FC236}">
                <a16:creationId xmlns:a16="http://schemas.microsoft.com/office/drawing/2014/main" id="{B4B5DE73-5FF5-4ABA-B754-4F2C63D779CE}"/>
              </a:ext>
            </a:extLst>
          </p:cNvPr>
          <p:cNvSpPr/>
          <p:nvPr/>
        </p:nvSpPr>
        <p:spPr bwMode="auto">
          <a:xfrm>
            <a:off x="6293281" y="4088487"/>
            <a:ext cx="213804" cy="188059"/>
          </a:xfrm>
          <a:prstGeom prst="roundRect">
            <a:avLst/>
          </a:prstGeom>
          <a:solidFill>
            <a:schemeClr val="tx2">
              <a:lumMod val="60000"/>
              <a:lumOff val="40000"/>
            </a:schemeClr>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2.2</a:t>
            </a:r>
          </a:p>
        </p:txBody>
      </p:sp>
      <p:grpSp>
        <p:nvGrpSpPr>
          <p:cNvPr id="17" name="Group 16">
            <a:extLst>
              <a:ext uri="{FF2B5EF4-FFF2-40B4-BE49-F238E27FC236}">
                <a16:creationId xmlns:a16="http://schemas.microsoft.com/office/drawing/2014/main" id="{16E0A619-DAB5-4DEC-A6B8-479CF14AEB25}"/>
              </a:ext>
            </a:extLst>
          </p:cNvPr>
          <p:cNvGrpSpPr/>
          <p:nvPr/>
        </p:nvGrpSpPr>
        <p:grpSpPr>
          <a:xfrm>
            <a:off x="4644594" y="4087810"/>
            <a:ext cx="1090237" cy="1218016"/>
            <a:chOff x="4630484" y="4252304"/>
            <a:chExt cx="1107497" cy="935353"/>
          </a:xfrm>
        </p:grpSpPr>
        <p:sp>
          <p:nvSpPr>
            <p:cNvPr id="276" name="Rectangle 275">
              <a:extLst>
                <a:ext uri="{FF2B5EF4-FFF2-40B4-BE49-F238E27FC236}">
                  <a16:creationId xmlns:a16="http://schemas.microsoft.com/office/drawing/2014/main" id="{B57B35AC-D22E-4031-87F5-DAC5779D7CB5}"/>
                </a:ext>
              </a:extLst>
            </p:cNvPr>
            <p:cNvSpPr/>
            <p:nvPr/>
          </p:nvSpPr>
          <p:spPr bwMode="auto">
            <a:xfrm>
              <a:off x="4630484" y="4252304"/>
              <a:ext cx="1107497" cy="935353"/>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r>
                <a:rPr lang="en-US" sz="1000" dirty="0">
                  <a:latin typeface="Calibri" panose="020F0502020204030204"/>
                </a:rPr>
                <a:t>Develop CSMS Frameworks (IT/OT control framework, risk management framework) </a:t>
              </a:r>
            </a:p>
          </p:txBody>
        </p:sp>
        <p:sp>
          <p:nvSpPr>
            <p:cNvPr id="277" name="Rectangle: Rounded Corners 276">
              <a:extLst>
                <a:ext uri="{FF2B5EF4-FFF2-40B4-BE49-F238E27FC236}">
                  <a16:creationId xmlns:a16="http://schemas.microsoft.com/office/drawing/2014/main" id="{F17B6C05-3BE3-4170-9FB0-A6C1D3239006}"/>
                </a:ext>
              </a:extLst>
            </p:cNvPr>
            <p:cNvSpPr/>
            <p:nvPr/>
          </p:nvSpPr>
          <p:spPr bwMode="auto">
            <a:xfrm>
              <a:off x="4630484" y="4252304"/>
              <a:ext cx="217189" cy="145732"/>
            </a:xfrm>
            <a:prstGeom prst="roundRect">
              <a:avLst/>
            </a:prstGeom>
            <a:solidFill>
              <a:schemeClr val="tx2">
                <a:lumMod val="60000"/>
                <a:lumOff val="40000"/>
              </a:schemeClr>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grpSp>
      <p:sp>
        <p:nvSpPr>
          <p:cNvPr id="74" name="TextBox 73">
            <a:extLst>
              <a:ext uri="{FF2B5EF4-FFF2-40B4-BE49-F238E27FC236}">
                <a16:creationId xmlns:a16="http://schemas.microsoft.com/office/drawing/2014/main" id="{61871E55-7D4B-43F6-AF36-FB27D81DBC55}"/>
              </a:ext>
            </a:extLst>
          </p:cNvPr>
          <p:cNvSpPr txBox="1"/>
          <p:nvPr/>
        </p:nvSpPr>
        <p:spPr>
          <a:xfrm>
            <a:off x="4401569" y="3570326"/>
            <a:ext cx="2014333" cy="307777"/>
          </a:xfrm>
          <a:prstGeom prst="rect">
            <a:avLst/>
          </a:prstGeom>
          <a:solidFill>
            <a:srgbClr val="EDF1F3"/>
          </a:solid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Track 2 – Cybersecurity Management Controls (Frameworks and Policy Set)</a:t>
            </a:r>
          </a:p>
        </p:txBody>
      </p:sp>
      <p:sp>
        <p:nvSpPr>
          <p:cNvPr id="75" name="TextBox 74">
            <a:extLst>
              <a:ext uri="{FF2B5EF4-FFF2-40B4-BE49-F238E27FC236}">
                <a16:creationId xmlns:a16="http://schemas.microsoft.com/office/drawing/2014/main" id="{61F8DB7F-328C-476B-984D-756EF3F7CEE1}"/>
              </a:ext>
            </a:extLst>
          </p:cNvPr>
          <p:cNvSpPr txBox="1"/>
          <p:nvPr/>
        </p:nvSpPr>
        <p:spPr>
          <a:xfrm>
            <a:off x="1929788" y="1521023"/>
            <a:ext cx="2431078" cy="307777"/>
          </a:xfrm>
          <a:prstGeom prst="rect">
            <a:avLst/>
          </a:prstGeom>
          <a:no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Track 1 – </a:t>
            </a:r>
            <a:r>
              <a:rPr lang="en-US" sz="1000" b="1" dirty="0">
                <a:solidFill>
                  <a:srgbClr val="000000"/>
                </a:solidFill>
                <a:latin typeface="Calibri" panose="020F0502020204030204"/>
              </a:rPr>
              <a:t>Cybersecurity Strategy and Implementation Roadmap</a:t>
            </a:r>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52D2122E-FB22-4E06-9420-117DA6C202EB}"/>
              </a:ext>
            </a:extLst>
          </p:cNvPr>
          <p:cNvSpPr/>
          <p:nvPr/>
        </p:nvSpPr>
        <p:spPr bwMode="auto">
          <a:xfrm>
            <a:off x="7941969" y="4088487"/>
            <a:ext cx="213804" cy="188059"/>
          </a:xfrm>
          <a:prstGeom prst="roundRect">
            <a:avLst/>
          </a:prstGeom>
          <a:solidFill>
            <a:schemeClr val="tx2">
              <a:lumMod val="60000"/>
              <a:lumOff val="40000"/>
            </a:schemeClr>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2.3</a:t>
            </a:r>
          </a:p>
        </p:txBody>
      </p:sp>
      <p:sp>
        <p:nvSpPr>
          <p:cNvPr id="76" name="Rectangle 75">
            <a:extLst>
              <a:ext uri="{FF2B5EF4-FFF2-40B4-BE49-F238E27FC236}">
                <a16:creationId xmlns:a16="http://schemas.microsoft.com/office/drawing/2014/main" id="{C76F1650-65F9-4CC3-BC34-F0AD5BE8E5F3}"/>
              </a:ext>
            </a:extLst>
          </p:cNvPr>
          <p:cNvSpPr/>
          <p:nvPr/>
        </p:nvSpPr>
        <p:spPr bwMode="auto">
          <a:xfrm>
            <a:off x="8448751" y="6587007"/>
            <a:ext cx="1086415" cy="176988"/>
          </a:xfrm>
          <a:prstGeom prst="rect">
            <a:avLst/>
          </a:prstGeom>
          <a:solidFill>
            <a:schemeClr val="bg1"/>
          </a:solidFill>
          <a:ln w="19050">
            <a:solidFill>
              <a:schemeClr val="accent3">
                <a:lumMod val="40000"/>
                <a:lumOff val="60000"/>
              </a:schemeClr>
            </a:solidFill>
          </a:ln>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panose="020F0502020204030204"/>
                <a:ea typeface="+mn-ea"/>
                <a:cs typeface="+mn-cs"/>
              </a:rPr>
              <a:t>Steps </a:t>
            </a:r>
          </a:p>
        </p:txBody>
      </p:sp>
      <p:grpSp>
        <p:nvGrpSpPr>
          <p:cNvPr id="78" name="Group 77">
            <a:extLst>
              <a:ext uri="{FF2B5EF4-FFF2-40B4-BE49-F238E27FC236}">
                <a16:creationId xmlns:a16="http://schemas.microsoft.com/office/drawing/2014/main" id="{A3B5B501-8772-4AA0-9A38-BA894ADF56F2}"/>
              </a:ext>
            </a:extLst>
          </p:cNvPr>
          <p:cNvGrpSpPr/>
          <p:nvPr/>
        </p:nvGrpSpPr>
        <p:grpSpPr>
          <a:xfrm>
            <a:off x="6848544" y="6606252"/>
            <a:ext cx="1076256" cy="138499"/>
            <a:chOff x="6848544" y="6588668"/>
            <a:chExt cx="1076256" cy="138499"/>
          </a:xfrm>
        </p:grpSpPr>
        <p:cxnSp>
          <p:nvCxnSpPr>
            <p:cNvPr id="81" name="Straight Arrow Connector 80">
              <a:extLst>
                <a:ext uri="{FF2B5EF4-FFF2-40B4-BE49-F238E27FC236}">
                  <a16:creationId xmlns:a16="http://schemas.microsoft.com/office/drawing/2014/main" id="{47FCDDA1-0EC9-4E47-A3AC-3E88A4891E09}"/>
                </a:ext>
              </a:extLst>
            </p:cNvPr>
            <p:cNvCxnSpPr>
              <a:cxnSpLocks/>
            </p:cNvCxnSpPr>
            <p:nvPr/>
          </p:nvCxnSpPr>
          <p:spPr>
            <a:xfrm>
              <a:off x="6848544" y="6657917"/>
              <a:ext cx="1076256"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DB31DAF-E262-4660-AA59-D0AFA2AA8CC7}"/>
                </a:ext>
              </a:extLst>
            </p:cNvPr>
            <p:cNvSpPr txBox="1"/>
            <p:nvPr/>
          </p:nvSpPr>
          <p:spPr bwMode="gray">
            <a:xfrm>
              <a:off x="7116519" y="6588668"/>
              <a:ext cx="540306" cy="138499"/>
            </a:xfrm>
            <a:prstGeom prst="rect">
              <a:avLst/>
            </a:prstGeom>
            <a:solidFill>
              <a:schemeClr val="bg1"/>
            </a:solidFill>
            <a:ln w="9525" algn="ctr">
              <a:noFill/>
              <a:miter lim="800000"/>
              <a:headEnd/>
              <a:tailEnd/>
            </a:ln>
          </p:spPr>
          <p:txBody>
            <a:bodyPr wrap="square" lIns="0" tIns="0" rIns="0" bIns="0" rtlCol="0" anchor="b" anchorCtr="0">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panose="020F0502020204030204"/>
                  <a:ea typeface="+mn-ea"/>
                  <a:cs typeface="+mn-cs"/>
                </a:rPr>
                <a:t>Phases</a:t>
              </a:r>
            </a:p>
          </p:txBody>
        </p:sp>
      </p:grpSp>
      <p:sp>
        <p:nvSpPr>
          <p:cNvPr id="12" name="Arrow: Up-Down 11">
            <a:extLst>
              <a:ext uri="{FF2B5EF4-FFF2-40B4-BE49-F238E27FC236}">
                <a16:creationId xmlns:a16="http://schemas.microsoft.com/office/drawing/2014/main" id="{C826D690-2A48-4AC1-A92F-4E5F02CFC3B4}"/>
              </a:ext>
            </a:extLst>
          </p:cNvPr>
          <p:cNvSpPr/>
          <p:nvPr/>
        </p:nvSpPr>
        <p:spPr>
          <a:xfrm>
            <a:off x="6695517" y="3350144"/>
            <a:ext cx="229407" cy="36604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4797220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146" name="Rectangle: Rounded Corners 145">
            <a:extLst>
              <a:ext uri="{FF2B5EF4-FFF2-40B4-BE49-F238E27FC236}">
                <a16:creationId xmlns:a16="http://schemas.microsoft.com/office/drawing/2014/main" id="{4909210E-F97D-48D0-AB70-30C0DFB8BF6B}"/>
              </a:ext>
            </a:extLst>
          </p:cNvPr>
          <p:cNvSpPr/>
          <p:nvPr/>
        </p:nvSpPr>
        <p:spPr>
          <a:xfrm>
            <a:off x="971997" y="5093112"/>
            <a:ext cx="10169173" cy="1237799"/>
          </a:xfrm>
          <a:prstGeom prst="roundRect">
            <a:avLst>
              <a:gd name="adj" fmla="val 7066"/>
            </a:avLst>
          </a:prstGeom>
          <a:solidFill>
            <a:schemeClr val="bg1">
              <a:lumMod val="9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defRPr/>
            </a:pPr>
            <a:r>
              <a:rPr lang="en-US" sz="1200" b="1" dirty="0">
                <a:solidFill>
                  <a:srgbClr val="000000"/>
                </a:solidFill>
              </a:rPr>
              <a:t>Risk Treatment Plan</a:t>
            </a:r>
          </a:p>
        </p:txBody>
      </p:sp>
      <p:sp>
        <p:nvSpPr>
          <p:cNvPr id="147" name="AutoShape 43">
            <a:extLst>
              <a:ext uri="{FF2B5EF4-FFF2-40B4-BE49-F238E27FC236}">
                <a16:creationId xmlns:a16="http://schemas.microsoft.com/office/drawing/2014/main" id="{5804DF2B-9A5E-4A7A-ABC9-6AB4EE6F1C41}"/>
              </a:ext>
            </a:extLst>
          </p:cNvPr>
          <p:cNvSpPr>
            <a:spLocks noChangeArrowheads="1"/>
          </p:cNvSpPr>
          <p:nvPr/>
        </p:nvSpPr>
        <p:spPr bwMode="gray">
          <a:xfrm>
            <a:off x="2253799" y="5477494"/>
            <a:ext cx="3830710" cy="128057"/>
          </a:xfrm>
          <a:prstGeom prst="rect">
            <a:avLst/>
          </a:prstGeom>
          <a:solidFill>
            <a:srgbClr val="919191"/>
          </a:solidFill>
          <a:ln w="9525">
            <a:solidFill>
              <a:srgbClr val="696969"/>
            </a:solidFill>
            <a:miter lim="800000"/>
            <a:headEnd/>
            <a:tailEnd/>
          </a:ln>
          <a:effectLst>
            <a:outerShdw blurRad="50800" dist="38100" dir="2700000" algn="tl" rotWithShape="0">
              <a:prstClr val="black">
                <a:alpha val="40000"/>
              </a:prstClr>
            </a:outerShdw>
          </a:effectLst>
        </p:spPr>
        <p:txBody>
          <a:bodyPr lIns="18000" tIns="18000" rIns="18000" bIns="18000" anchor="ctr"/>
          <a:lstStyle/>
          <a:p>
            <a:pPr algn="ctr" eaLnBrk="0" fontAlgn="base" hangingPunct="0">
              <a:spcBef>
                <a:spcPct val="0"/>
              </a:spcBef>
              <a:spcAft>
                <a:spcPts val="200"/>
              </a:spcAft>
              <a:buClr>
                <a:srgbClr val="000000"/>
              </a:buClr>
              <a:defRPr/>
            </a:pPr>
            <a:r>
              <a:rPr lang="en-US" sz="1100" b="1" dirty="0">
                <a:solidFill>
                  <a:srgbClr val="FFFFFF"/>
                </a:solidFill>
                <a:latin typeface="Calibri" panose="020F0502020204030204"/>
              </a:rPr>
              <a:t>Priority 1</a:t>
            </a:r>
          </a:p>
        </p:txBody>
      </p:sp>
      <p:sp>
        <p:nvSpPr>
          <p:cNvPr id="148" name="AutoShape 43">
            <a:extLst>
              <a:ext uri="{FF2B5EF4-FFF2-40B4-BE49-F238E27FC236}">
                <a16:creationId xmlns:a16="http://schemas.microsoft.com/office/drawing/2014/main" id="{50E62DDA-D007-4FFB-921E-93E059AC5F11}"/>
              </a:ext>
            </a:extLst>
          </p:cNvPr>
          <p:cNvSpPr>
            <a:spLocks noChangeArrowheads="1"/>
          </p:cNvSpPr>
          <p:nvPr/>
        </p:nvSpPr>
        <p:spPr bwMode="gray">
          <a:xfrm>
            <a:off x="3388637" y="5658749"/>
            <a:ext cx="3969984" cy="128057"/>
          </a:xfrm>
          <a:prstGeom prst="rect">
            <a:avLst/>
          </a:prstGeom>
          <a:solidFill>
            <a:srgbClr val="BDBDBD"/>
          </a:solidFill>
          <a:ln w="9525">
            <a:solidFill>
              <a:srgbClr val="919191"/>
            </a:solidFill>
            <a:miter lim="800000"/>
            <a:headEnd/>
            <a:tailEnd/>
          </a:ln>
          <a:effectLst>
            <a:outerShdw blurRad="50800" dist="38100" dir="2700000" algn="tl" rotWithShape="0">
              <a:prstClr val="black">
                <a:alpha val="40000"/>
              </a:prstClr>
            </a:outerShdw>
          </a:effectLst>
        </p:spPr>
        <p:txBody>
          <a:bodyPr lIns="18000" tIns="18000" rIns="18000" bIns="18000" anchor="ctr"/>
          <a:lstStyle/>
          <a:p>
            <a:pPr algn="ctr" eaLnBrk="0" fontAlgn="base" hangingPunct="0">
              <a:spcBef>
                <a:spcPct val="0"/>
              </a:spcBef>
              <a:spcAft>
                <a:spcPts val="200"/>
              </a:spcAft>
              <a:buClr>
                <a:srgbClr val="000000"/>
              </a:buClr>
              <a:defRPr/>
            </a:pPr>
            <a:r>
              <a:rPr lang="en-US" sz="1100" b="1" dirty="0">
                <a:solidFill>
                  <a:srgbClr val="FFFFFF"/>
                </a:solidFill>
                <a:latin typeface="Calibri" panose="020F0502020204030204"/>
              </a:rPr>
              <a:t>Priority 2</a:t>
            </a:r>
          </a:p>
        </p:txBody>
      </p:sp>
      <p:sp>
        <p:nvSpPr>
          <p:cNvPr id="149" name="AutoShape 43">
            <a:extLst>
              <a:ext uri="{FF2B5EF4-FFF2-40B4-BE49-F238E27FC236}">
                <a16:creationId xmlns:a16="http://schemas.microsoft.com/office/drawing/2014/main" id="{65B3F712-5776-4204-BC93-79EE1E2E9E8B}"/>
              </a:ext>
            </a:extLst>
          </p:cNvPr>
          <p:cNvSpPr>
            <a:spLocks noChangeArrowheads="1"/>
          </p:cNvSpPr>
          <p:nvPr/>
        </p:nvSpPr>
        <p:spPr bwMode="gray">
          <a:xfrm>
            <a:off x="4662748" y="5840004"/>
            <a:ext cx="3969984" cy="128057"/>
          </a:xfrm>
          <a:prstGeom prst="rect">
            <a:avLst/>
          </a:prstGeom>
          <a:solidFill>
            <a:srgbClr val="DADADA"/>
          </a:solidFill>
          <a:ln w="9525">
            <a:solidFill>
              <a:srgbClr val="BDBDBD"/>
            </a:solidFill>
            <a:miter lim="800000"/>
            <a:headEnd/>
            <a:tailEnd/>
          </a:ln>
          <a:effectLst>
            <a:outerShdw blurRad="50800" dist="38100" dir="2700000" algn="tl" rotWithShape="0">
              <a:prstClr val="black">
                <a:alpha val="40000"/>
              </a:prstClr>
            </a:outerShdw>
          </a:effectLst>
        </p:spPr>
        <p:txBody>
          <a:bodyPr lIns="18000" tIns="18000" rIns="18000" bIns="18000" anchor="ctr"/>
          <a:lstStyle/>
          <a:p>
            <a:pPr algn="ctr" eaLnBrk="0" fontAlgn="base" hangingPunct="0">
              <a:spcBef>
                <a:spcPct val="0"/>
              </a:spcBef>
              <a:spcAft>
                <a:spcPts val="200"/>
              </a:spcAft>
              <a:buClr>
                <a:srgbClr val="000000"/>
              </a:buClr>
              <a:defRPr/>
            </a:pPr>
            <a:r>
              <a:rPr lang="en-US" sz="1100" b="1" dirty="0">
                <a:latin typeface="Calibri" panose="020F0502020204030204"/>
              </a:rPr>
              <a:t>Priority 3</a:t>
            </a:r>
          </a:p>
        </p:txBody>
      </p:sp>
      <p:grpSp>
        <p:nvGrpSpPr>
          <p:cNvPr id="3" name="Group 2">
            <a:extLst>
              <a:ext uri="{FF2B5EF4-FFF2-40B4-BE49-F238E27FC236}">
                <a16:creationId xmlns:a16="http://schemas.microsoft.com/office/drawing/2014/main" id="{96C2F712-18DF-490C-A31B-4AAD78FCC93F}"/>
              </a:ext>
            </a:extLst>
          </p:cNvPr>
          <p:cNvGrpSpPr/>
          <p:nvPr/>
        </p:nvGrpSpPr>
        <p:grpSpPr>
          <a:xfrm>
            <a:off x="2015586" y="5402174"/>
            <a:ext cx="8107945" cy="820098"/>
            <a:chOff x="2015586" y="5402174"/>
            <a:chExt cx="8107945" cy="820098"/>
          </a:xfrm>
        </p:grpSpPr>
        <p:cxnSp>
          <p:nvCxnSpPr>
            <p:cNvPr id="150" name="Straight Connector 149">
              <a:extLst>
                <a:ext uri="{FF2B5EF4-FFF2-40B4-BE49-F238E27FC236}">
                  <a16:creationId xmlns:a16="http://schemas.microsoft.com/office/drawing/2014/main" id="{638199CA-7AF7-4748-981E-C33071C448CB}"/>
                </a:ext>
              </a:extLst>
            </p:cNvPr>
            <p:cNvCxnSpPr>
              <a:cxnSpLocks/>
            </p:cNvCxnSpPr>
            <p:nvPr/>
          </p:nvCxnSpPr>
          <p:spPr>
            <a:xfrm>
              <a:off x="2015586" y="5402174"/>
              <a:ext cx="0" cy="820098"/>
            </a:xfrm>
            <a:prstGeom prst="line">
              <a:avLst/>
            </a:prstGeom>
            <a:ln w="9525">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1A9F3E9-9530-4159-B920-1857E9BB2A00}"/>
                </a:ext>
              </a:extLst>
            </p:cNvPr>
            <p:cNvCxnSpPr>
              <a:cxnSpLocks/>
            </p:cNvCxnSpPr>
            <p:nvPr/>
          </p:nvCxnSpPr>
          <p:spPr>
            <a:xfrm>
              <a:off x="2015586" y="6222272"/>
              <a:ext cx="8107945" cy="0"/>
            </a:xfrm>
            <a:prstGeom prst="line">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3" name="TextBox 152">
            <a:extLst>
              <a:ext uri="{FF2B5EF4-FFF2-40B4-BE49-F238E27FC236}">
                <a16:creationId xmlns:a16="http://schemas.microsoft.com/office/drawing/2014/main" id="{2622E5B5-7F87-4DA7-8532-71AC9893E4D7}"/>
              </a:ext>
            </a:extLst>
          </p:cNvPr>
          <p:cNvSpPr txBox="1"/>
          <p:nvPr/>
        </p:nvSpPr>
        <p:spPr>
          <a:xfrm>
            <a:off x="10251200" y="6161579"/>
            <a:ext cx="889970" cy="115506"/>
          </a:xfrm>
          <a:prstGeom prst="rect">
            <a:avLst/>
          </a:prstGeom>
          <a:noFill/>
          <a:ln algn="ctr">
            <a:noFill/>
            <a:miter lim="800000"/>
            <a:headEnd/>
            <a:tailEnd/>
          </a:ln>
        </p:spPr>
        <p:txBody>
          <a:bodyPr vert="horz" wrap="square" lIns="0" tIns="0" rIns="0" bIns="0" rtlCol="0" anchor="ctr">
            <a:noAutofit/>
          </a:bodyPr>
          <a:lstStyle/>
          <a:p>
            <a:pPr algn="ctr">
              <a:defRPr/>
            </a:pPr>
            <a:r>
              <a:rPr lang="en-US" sz="1100" b="1" i="1" dirty="0">
                <a:solidFill>
                  <a:srgbClr val="000000"/>
                </a:solidFill>
                <a:latin typeface="Calibri" panose="020F0502020204030204"/>
              </a:rPr>
              <a:t>Time</a:t>
            </a:r>
          </a:p>
        </p:txBody>
      </p:sp>
      <p:sp>
        <p:nvSpPr>
          <p:cNvPr id="154" name="AutoShape 43">
            <a:extLst>
              <a:ext uri="{FF2B5EF4-FFF2-40B4-BE49-F238E27FC236}">
                <a16:creationId xmlns:a16="http://schemas.microsoft.com/office/drawing/2014/main" id="{1C4549F2-4A97-40E2-9651-48E005BD5842}"/>
              </a:ext>
            </a:extLst>
          </p:cNvPr>
          <p:cNvSpPr>
            <a:spLocks noChangeArrowheads="1"/>
          </p:cNvSpPr>
          <p:nvPr/>
        </p:nvSpPr>
        <p:spPr bwMode="gray">
          <a:xfrm>
            <a:off x="5671093" y="6033522"/>
            <a:ext cx="3969984" cy="128057"/>
          </a:xfrm>
          <a:prstGeom prst="rect">
            <a:avLst/>
          </a:prstGeom>
          <a:solidFill>
            <a:schemeClr val="bg1">
              <a:lumMod val="95000"/>
            </a:schemeClr>
          </a:solidFill>
          <a:ln w="9525">
            <a:solidFill>
              <a:srgbClr val="BDBDBD"/>
            </a:solidFill>
            <a:miter lim="800000"/>
            <a:headEnd/>
            <a:tailEnd/>
          </a:ln>
          <a:effectLst>
            <a:outerShdw blurRad="50800" dist="38100" dir="2700000" algn="tl" rotWithShape="0">
              <a:prstClr val="black">
                <a:alpha val="40000"/>
              </a:prstClr>
            </a:outerShdw>
          </a:effectLst>
        </p:spPr>
        <p:txBody>
          <a:bodyPr lIns="18000" tIns="18000" rIns="18000" bIns="18000" anchor="ctr"/>
          <a:lstStyle/>
          <a:p>
            <a:pPr algn="ctr" eaLnBrk="0" fontAlgn="base" hangingPunct="0">
              <a:spcBef>
                <a:spcPct val="0"/>
              </a:spcBef>
              <a:spcAft>
                <a:spcPts val="200"/>
              </a:spcAft>
              <a:buClr>
                <a:srgbClr val="000000"/>
              </a:buClr>
              <a:defRPr/>
            </a:pPr>
            <a:r>
              <a:rPr lang="en-US" sz="1100" b="1" dirty="0">
                <a:latin typeface="Calibri" panose="020F0502020204030204"/>
              </a:rPr>
              <a:t>Priority 4</a:t>
            </a:r>
          </a:p>
        </p:txBody>
      </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prioritize appropriate potential risk treatment options as a function of the calculated criticality and identified required effort level for treatment</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619645" y="1112624"/>
            <a:ext cx="2952731" cy="215444"/>
          </a:xfrm>
        </p:spPr>
        <p:txBody>
          <a:bodyPr/>
          <a:lstStyle/>
          <a:p>
            <a:r>
              <a:rPr lang="en-US" dirty="0"/>
              <a:t>Prioritization of Risk Treatment Options</a:t>
            </a:r>
          </a:p>
        </p:txBody>
      </p:sp>
      <p:sp>
        <p:nvSpPr>
          <p:cNvPr id="121" name="Footer Placeholder 2">
            <a:extLst>
              <a:ext uri="{FF2B5EF4-FFF2-40B4-BE49-F238E27FC236}">
                <a16:creationId xmlns:a16="http://schemas.microsoft.com/office/drawing/2014/main" id="{3B2DB861-2683-4EC7-83C1-1196EEF8BBFB}"/>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30" name="STAMP">
            <a:extLst>
              <a:ext uri="{FF2B5EF4-FFF2-40B4-BE49-F238E27FC236}">
                <a16:creationId xmlns:a16="http://schemas.microsoft.com/office/drawing/2014/main" id="{054666AB-EACA-4C0C-A6ED-709E8B365D09}"/>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66" name="Isosceles Triangle 65">
            <a:extLst>
              <a:ext uri="{FF2B5EF4-FFF2-40B4-BE49-F238E27FC236}">
                <a16:creationId xmlns:a16="http://schemas.microsoft.com/office/drawing/2014/main" id="{569EC29C-938A-47B5-B39A-7EEC437616BB}"/>
              </a:ext>
            </a:extLst>
          </p:cNvPr>
          <p:cNvSpPr/>
          <p:nvPr/>
        </p:nvSpPr>
        <p:spPr>
          <a:xfrm rot="10800000">
            <a:off x="5115107" y="4777940"/>
            <a:ext cx="2243679" cy="257570"/>
          </a:xfrm>
          <a:prstGeom prst="triangle">
            <a:avLst/>
          </a:prstGeom>
          <a:solidFill>
            <a:srgbClr val="BDBD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dirty="0">
              <a:solidFill>
                <a:srgbClr val="FFFFFF"/>
              </a:solidFill>
              <a:latin typeface="Calibri" panose="020F0502020204030204"/>
            </a:endParaRPr>
          </a:p>
        </p:txBody>
      </p:sp>
      <p:sp>
        <p:nvSpPr>
          <p:cNvPr id="69" name="Rectangle 68">
            <a:extLst>
              <a:ext uri="{FF2B5EF4-FFF2-40B4-BE49-F238E27FC236}">
                <a16:creationId xmlns:a16="http://schemas.microsoft.com/office/drawing/2014/main" id="{57A59154-6F16-46C5-B932-E7909BC5F22F}"/>
              </a:ext>
            </a:extLst>
          </p:cNvPr>
          <p:cNvSpPr/>
          <p:nvPr/>
        </p:nvSpPr>
        <p:spPr>
          <a:xfrm rot="16200000">
            <a:off x="7705027" y="1028386"/>
            <a:ext cx="237863" cy="107669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27432" rIns="0" bIns="27432" numCol="1" spcCol="0" rtlCol="0" fromWordArt="0" anchor="ctr" anchorCtr="0" forceAA="0" compatLnSpc="1">
            <a:prstTxWarp prst="textNoShape">
              <a:avLst/>
            </a:prstTxWarp>
            <a:noAutofit/>
          </a:bodyPr>
          <a:lstStyle/>
          <a:p>
            <a:pPr algn="ctr">
              <a:defRPr/>
            </a:pPr>
            <a:r>
              <a:rPr lang="en-US" sz="1400" b="1" dirty="0">
                <a:solidFill>
                  <a:schemeClr val="tx1"/>
                </a:solidFill>
                <a:latin typeface="Calibri "/>
              </a:rPr>
              <a:t>Risk Rating</a:t>
            </a:r>
          </a:p>
        </p:txBody>
      </p:sp>
      <p:sp>
        <p:nvSpPr>
          <p:cNvPr id="70" name="Rectangle 69">
            <a:extLst>
              <a:ext uri="{FF2B5EF4-FFF2-40B4-BE49-F238E27FC236}">
                <a16:creationId xmlns:a16="http://schemas.microsoft.com/office/drawing/2014/main" id="{730ADBB3-60C1-4AB7-9CCF-D56F18D583CE}"/>
              </a:ext>
            </a:extLst>
          </p:cNvPr>
          <p:cNvSpPr/>
          <p:nvPr/>
        </p:nvSpPr>
        <p:spPr>
          <a:xfrm rot="16200000">
            <a:off x="3752561" y="1277733"/>
            <a:ext cx="369235" cy="1734020"/>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27432" rIns="0" bIns="27432" numCol="1" spcCol="0" rtlCol="0" fromWordArt="0" anchor="ctr" anchorCtr="0" forceAA="0" compatLnSpc="1">
            <a:prstTxWarp prst="textNoShape">
              <a:avLst/>
            </a:prstTxWarp>
            <a:noAutofit/>
          </a:bodyPr>
          <a:lstStyle/>
          <a:p>
            <a:pPr algn="ctr">
              <a:defRPr/>
            </a:pPr>
            <a:r>
              <a:rPr lang="en-US" sz="1400" b="1" dirty="0">
                <a:solidFill>
                  <a:schemeClr val="tx1"/>
                </a:solidFill>
                <a:latin typeface="Calibri "/>
              </a:rPr>
              <a:t>Description</a:t>
            </a:r>
          </a:p>
        </p:txBody>
      </p:sp>
      <p:sp>
        <p:nvSpPr>
          <p:cNvPr id="88" name="Rectangle 87">
            <a:extLst>
              <a:ext uri="{FF2B5EF4-FFF2-40B4-BE49-F238E27FC236}">
                <a16:creationId xmlns:a16="http://schemas.microsoft.com/office/drawing/2014/main" id="{C3698999-8567-4620-8A46-5B20C6A6C398}"/>
              </a:ext>
            </a:extLst>
          </p:cNvPr>
          <p:cNvSpPr/>
          <p:nvPr/>
        </p:nvSpPr>
        <p:spPr>
          <a:xfrm rot="16200000">
            <a:off x="1416329" y="1718876"/>
            <a:ext cx="540594" cy="1719771"/>
          </a:xfrm>
          <a:prstGeom prst="rect">
            <a:avLst/>
          </a:pr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27432" rIns="0" bIns="27432" numCol="1" spcCol="0" rtlCol="0" fromWordArt="0" anchor="ctr" anchorCtr="0" forceAA="0" compatLnSpc="1">
            <a:prstTxWarp prst="textNoShape">
              <a:avLst/>
            </a:prstTxWarp>
            <a:noAutofit/>
          </a:bodyPr>
          <a:lstStyle/>
          <a:p>
            <a:pPr algn="ctr"/>
            <a:r>
              <a:rPr lang="en-US" sz="1200" b="1" dirty="0">
                <a:solidFill>
                  <a:schemeClr val="bg1"/>
                </a:solidFill>
                <a:latin typeface="Calibri "/>
              </a:rPr>
              <a:t>Very Significant</a:t>
            </a:r>
          </a:p>
        </p:txBody>
      </p:sp>
      <p:sp>
        <p:nvSpPr>
          <p:cNvPr id="111" name="Rectangle 110">
            <a:extLst>
              <a:ext uri="{FF2B5EF4-FFF2-40B4-BE49-F238E27FC236}">
                <a16:creationId xmlns:a16="http://schemas.microsoft.com/office/drawing/2014/main" id="{1C459D33-E979-475E-9495-C2CE27B18599}"/>
              </a:ext>
            </a:extLst>
          </p:cNvPr>
          <p:cNvSpPr/>
          <p:nvPr/>
        </p:nvSpPr>
        <p:spPr>
          <a:xfrm rot="16200000">
            <a:off x="1416325" y="2323590"/>
            <a:ext cx="540594" cy="1719761"/>
          </a:xfrm>
          <a:prstGeom prst="rect">
            <a:avLst/>
          </a:prstGeom>
          <a:solidFill>
            <a:srgbClr val="EEA42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27432" rIns="0" bIns="27432" numCol="1" spcCol="0" rtlCol="0" fromWordArt="0" anchor="ctr" anchorCtr="0" forceAA="0" compatLnSpc="1">
            <a:prstTxWarp prst="textNoShape">
              <a:avLst/>
            </a:prstTxWarp>
            <a:noAutofit/>
          </a:bodyPr>
          <a:lstStyle/>
          <a:p>
            <a:pPr algn="ctr"/>
            <a:r>
              <a:rPr lang="en-US" sz="1200" b="1" dirty="0">
                <a:solidFill>
                  <a:schemeClr val="tx1"/>
                </a:solidFill>
                <a:latin typeface="Calibri "/>
              </a:rPr>
              <a:t>Significant</a:t>
            </a:r>
          </a:p>
        </p:txBody>
      </p:sp>
      <p:sp>
        <p:nvSpPr>
          <p:cNvPr id="122" name="Rectangle 121">
            <a:extLst>
              <a:ext uri="{FF2B5EF4-FFF2-40B4-BE49-F238E27FC236}">
                <a16:creationId xmlns:a16="http://schemas.microsoft.com/office/drawing/2014/main" id="{5340FA8E-EDF8-4A78-AE3C-4D34863DADBC}"/>
              </a:ext>
            </a:extLst>
          </p:cNvPr>
          <p:cNvSpPr/>
          <p:nvPr/>
        </p:nvSpPr>
        <p:spPr>
          <a:xfrm rot="16200000">
            <a:off x="1416328" y="2928299"/>
            <a:ext cx="540594" cy="1719763"/>
          </a:xfrm>
          <a:prstGeom prst="rect">
            <a:avLst/>
          </a:prstGeom>
          <a:solidFill>
            <a:srgbClr val="8EB4E3"/>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27432" rIns="0" bIns="27432" numCol="1" spcCol="0" rtlCol="0" fromWordArt="0" anchor="ctr" anchorCtr="0" forceAA="0" compatLnSpc="1">
            <a:prstTxWarp prst="textNoShape">
              <a:avLst/>
            </a:prstTxWarp>
            <a:noAutofit/>
          </a:bodyPr>
          <a:lstStyle/>
          <a:p>
            <a:pPr algn="ctr"/>
            <a:r>
              <a:rPr lang="en-US" sz="1200" b="1" dirty="0">
                <a:solidFill>
                  <a:schemeClr val="tx1"/>
                </a:solidFill>
                <a:latin typeface="Calibri "/>
              </a:rPr>
              <a:t>Moderate</a:t>
            </a:r>
          </a:p>
        </p:txBody>
      </p:sp>
      <p:sp>
        <p:nvSpPr>
          <p:cNvPr id="125" name="Rectangle 124">
            <a:extLst>
              <a:ext uri="{FF2B5EF4-FFF2-40B4-BE49-F238E27FC236}">
                <a16:creationId xmlns:a16="http://schemas.microsoft.com/office/drawing/2014/main" id="{6656D70C-F810-480A-BE9F-5C102E960938}"/>
              </a:ext>
            </a:extLst>
          </p:cNvPr>
          <p:cNvSpPr/>
          <p:nvPr/>
        </p:nvSpPr>
        <p:spPr>
          <a:xfrm rot="16200000">
            <a:off x="1416329" y="3533007"/>
            <a:ext cx="540594" cy="1719771"/>
          </a:xfrm>
          <a:prstGeom prst="rect">
            <a:avLst/>
          </a:prstGeom>
          <a:solidFill>
            <a:schemeClr val="accent3">
              <a:lumMod val="60000"/>
              <a:lumOff val="40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27432" rIns="0" bIns="27432" numCol="1" spcCol="0" rtlCol="0" fromWordArt="0" anchor="ctr" anchorCtr="0" forceAA="0" compatLnSpc="1">
            <a:prstTxWarp prst="textNoShape">
              <a:avLst/>
            </a:prstTxWarp>
            <a:noAutofit/>
          </a:bodyPr>
          <a:lstStyle/>
          <a:p>
            <a:pPr algn="ctr"/>
            <a:r>
              <a:rPr lang="en-US" sz="1200" b="1" dirty="0">
                <a:solidFill>
                  <a:schemeClr val="tx1"/>
                </a:solidFill>
                <a:latin typeface="Calibri "/>
              </a:rPr>
              <a:t>Simple</a:t>
            </a:r>
          </a:p>
        </p:txBody>
      </p:sp>
      <p:sp>
        <p:nvSpPr>
          <p:cNvPr id="126" name="Rectangle 125">
            <a:extLst>
              <a:ext uri="{FF2B5EF4-FFF2-40B4-BE49-F238E27FC236}">
                <a16:creationId xmlns:a16="http://schemas.microsoft.com/office/drawing/2014/main" id="{F4310BD0-80DF-4587-A749-08EB45FD4B2D}"/>
              </a:ext>
            </a:extLst>
          </p:cNvPr>
          <p:cNvSpPr/>
          <p:nvPr/>
        </p:nvSpPr>
        <p:spPr>
          <a:xfrm>
            <a:off x="2602771" y="2308461"/>
            <a:ext cx="2712626" cy="540596"/>
          </a:xfrm>
          <a:prstGeom prst="rect">
            <a:avLst/>
          </a:prstGeom>
          <a:solidFill>
            <a:schemeClr val="bg1">
              <a:lumMod val="95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27432" rIns="27432" bIns="27432" numCol="1" spcCol="0" rtlCol="0" fromWordArt="0" anchor="ctr" anchorCtr="0" forceAA="0" compatLnSpc="1">
            <a:prstTxWarp prst="textNoShape">
              <a:avLst/>
            </a:prstTxWarp>
            <a:noAutofit/>
          </a:bodyPr>
          <a:lstStyle/>
          <a:p>
            <a:r>
              <a:rPr lang="en-US" sz="1200" dirty="0">
                <a:solidFill>
                  <a:srgbClr val="000000"/>
                </a:solidFill>
              </a:rPr>
              <a:t>Estimated time for implementation is </a:t>
            </a:r>
            <a:r>
              <a:rPr lang="en-US" sz="1200" b="1" dirty="0">
                <a:solidFill>
                  <a:srgbClr val="000000"/>
                </a:solidFill>
              </a:rPr>
              <a:t>more than 10 working days</a:t>
            </a:r>
            <a:endParaRPr lang="en-US" sz="1200" baseline="30000" dirty="0">
              <a:solidFill>
                <a:srgbClr val="000000"/>
              </a:solidFill>
            </a:endParaRPr>
          </a:p>
        </p:txBody>
      </p:sp>
      <p:sp>
        <p:nvSpPr>
          <p:cNvPr id="128" name="Rectangle 127">
            <a:extLst>
              <a:ext uri="{FF2B5EF4-FFF2-40B4-BE49-F238E27FC236}">
                <a16:creationId xmlns:a16="http://schemas.microsoft.com/office/drawing/2014/main" id="{DAA9CF54-DA1E-4780-97A1-B29EB8B1AE15}"/>
              </a:ext>
            </a:extLst>
          </p:cNvPr>
          <p:cNvSpPr/>
          <p:nvPr/>
        </p:nvSpPr>
        <p:spPr>
          <a:xfrm>
            <a:off x="2602772" y="2913172"/>
            <a:ext cx="2712625" cy="540596"/>
          </a:xfrm>
          <a:prstGeom prst="rect">
            <a:avLst/>
          </a:prstGeom>
          <a:solidFill>
            <a:schemeClr val="bg1">
              <a:lumMod val="95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27432" rIns="27432" bIns="27432" numCol="1" spcCol="0" rtlCol="0" fromWordArt="0" anchor="ctr" anchorCtr="0" forceAA="0" compatLnSpc="1">
            <a:prstTxWarp prst="textNoShape">
              <a:avLst/>
            </a:prstTxWarp>
            <a:noAutofit/>
          </a:bodyPr>
          <a:lstStyle/>
          <a:p>
            <a:r>
              <a:rPr lang="en-US" sz="1200" dirty="0">
                <a:solidFill>
                  <a:srgbClr val="000000"/>
                </a:solidFill>
              </a:rPr>
              <a:t>Estimated time for implementation is </a:t>
            </a:r>
            <a:r>
              <a:rPr lang="en-US" sz="1200" b="1" dirty="0">
                <a:solidFill>
                  <a:srgbClr val="000000"/>
                </a:solidFill>
              </a:rPr>
              <a:t>from 5 to 10 working days</a:t>
            </a:r>
            <a:endParaRPr lang="en-US" sz="1200" dirty="0">
              <a:solidFill>
                <a:srgbClr val="000000"/>
              </a:solidFill>
            </a:endParaRPr>
          </a:p>
        </p:txBody>
      </p:sp>
      <p:sp>
        <p:nvSpPr>
          <p:cNvPr id="129" name="Rectangle 128">
            <a:extLst>
              <a:ext uri="{FF2B5EF4-FFF2-40B4-BE49-F238E27FC236}">
                <a16:creationId xmlns:a16="http://schemas.microsoft.com/office/drawing/2014/main" id="{6A19D8D2-CA75-418F-935E-769F3BEDE9C7}"/>
              </a:ext>
            </a:extLst>
          </p:cNvPr>
          <p:cNvSpPr/>
          <p:nvPr/>
        </p:nvSpPr>
        <p:spPr>
          <a:xfrm>
            <a:off x="2602772" y="3517883"/>
            <a:ext cx="2712625" cy="540596"/>
          </a:xfrm>
          <a:prstGeom prst="rect">
            <a:avLst/>
          </a:prstGeom>
          <a:solidFill>
            <a:schemeClr val="bg1">
              <a:lumMod val="95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27432" rIns="27432" bIns="27432" numCol="1" spcCol="0" rtlCol="0" fromWordArt="0" anchor="ctr" anchorCtr="0" forceAA="0" compatLnSpc="1">
            <a:prstTxWarp prst="textNoShape">
              <a:avLst/>
            </a:prstTxWarp>
            <a:noAutofit/>
          </a:bodyPr>
          <a:lstStyle/>
          <a:p>
            <a:r>
              <a:rPr lang="en-US" sz="1200" dirty="0">
                <a:solidFill>
                  <a:srgbClr val="000000"/>
                </a:solidFill>
              </a:rPr>
              <a:t>Estimated time for implementation is </a:t>
            </a:r>
            <a:r>
              <a:rPr lang="en-US" sz="1200" b="1" dirty="0">
                <a:solidFill>
                  <a:srgbClr val="000000"/>
                </a:solidFill>
              </a:rPr>
              <a:t>from 2 to 4 working days</a:t>
            </a:r>
            <a:endParaRPr lang="en-US" sz="1200" dirty="0">
              <a:solidFill>
                <a:srgbClr val="000000"/>
              </a:solidFill>
            </a:endParaRPr>
          </a:p>
        </p:txBody>
      </p:sp>
      <p:sp>
        <p:nvSpPr>
          <p:cNvPr id="131" name="Rectangle 130">
            <a:extLst>
              <a:ext uri="{FF2B5EF4-FFF2-40B4-BE49-F238E27FC236}">
                <a16:creationId xmlns:a16="http://schemas.microsoft.com/office/drawing/2014/main" id="{93B3CFBC-35A2-4475-95EA-F730205E263A}"/>
              </a:ext>
            </a:extLst>
          </p:cNvPr>
          <p:cNvSpPr/>
          <p:nvPr/>
        </p:nvSpPr>
        <p:spPr>
          <a:xfrm>
            <a:off x="2602772" y="4122596"/>
            <a:ext cx="2712625" cy="540594"/>
          </a:xfrm>
          <a:prstGeom prst="rect">
            <a:avLst/>
          </a:prstGeom>
          <a:solidFill>
            <a:schemeClr val="bg1">
              <a:lumMod val="95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27432" rIns="27432" bIns="27432" numCol="1" spcCol="0" rtlCol="0" fromWordArt="0" anchor="ctr" anchorCtr="0" forceAA="0" compatLnSpc="1">
            <a:prstTxWarp prst="textNoShape">
              <a:avLst/>
            </a:prstTxWarp>
            <a:noAutofit/>
          </a:bodyPr>
          <a:lstStyle/>
          <a:p>
            <a:r>
              <a:rPr lang="en-US" sz="1200" dirty="0">
                <a:solidFill>
                  <a:srgbClr val="000000"/>
                </a:solidFill>
              </a:rPr>
              <a:t>Estimated time for implementation is </a:t>
            </a:r>
            <a:r>
              <a:rPr lang="en-US" sz="1200" b="1" dirty="0">
                <a:solidFill>
                  <a:srgbClr val="000000"/>
                </a:solidFill>
              </a:rPr>
              <a:t>less than 2 working days</a:t>
            </a:r>
            <a:endParaRPr lang="en-US" sz="1200" dirty="0">
              <a:solidFill>
                <a:srgbClr val="000000"/>
              </a:solidFill>
            </a:endParaRPr>
          </a:p>
        </p:txBody>
      </p:sp>
      <p:sp>
        <p:nvSpPr>
          <p:cNvPr id="132" name="Rectangle 131">
            <a:extLst>
              <a:ext uri="{FF2B5EF4-FFF2-40B4-BE49-F238E27FC236}">
                <a16:creationId xmlns:a16="http://schemas.microsoft.com/office/drawing/2014/main" id="{366A7DD9-B802-40B9-BA61-648999DB68CF}"/>
              </a:ext>
            </a:extLst>
          </p:cNvPr>
          <p:cNvSpPr/>
          <p:nvPr/>
        </p:nvSpPr>
        <p:spPr>
          <a:xfrm rot="16200000">
            <a:off x="1585790" y="1277734"/>
            <a:ext cx="208423" cy="1734021"/>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27432" rIns="0" bIns="27432" numCol="1" spcCol="0" rtlCol="0" fromWordArt="0" anchor="ctr" anchorCtr="0" forceAA="0" compatLnSpc="1">
            <a:prstTxWarp prst="textNoShape">
              <a:avLst/>
            </a:prstTxWarp>
            <a:noAutofit/>
          </a:bodyPr>
          <a:lstStyle/>
          <a:p>
            <a:pPr algn="ctr">
              <a:defRPr/>
            </a:pPr>
            <a:r>
              <a:rPr lang="en-US" sz="1400" b="1" dirty="0">
                <a:solidFill>
                  <a:schemeClr val="tx1"/>
                </a:solidFill>
                <a:latin typeface="Calibri "/>
              </a:rPr>
              <a:t>Effort Level</a:t>
            </a:r>
          </a:p>
        </p:txBody>
      </p:sp>
      <p:sp>
        <p:nvSpPr>
          <p:cNvPr id="133" name="Rectangle 132">
            <a:extLst>
              <a:ext uri="{FF2B5EF4-FFF2-40B4-BE49-F238E27FC236}">
                <a16:creationId xmlns:a16="http://schemas.microsoft.com/office/drawing/2014/main" id="{EBA8BEFD-5E8E-4B7B-8734-3903A20833F7}"/>
              </a:ext>
            </a:extLst>
          </p:cNvPr>
          <p:cNvSpPr/>
          <p:nvPr/>
        </p:nvSpPr>
        <p:spPr>
          <a:xfrm>
            <a:off x="5467625" y="3521848"/>
            <a:ext cx="1838766" cy="1141342"/>
          </a:xfrm>
          <a:prstGeom prst="rect">
            <a:avLst/>
          </a:prstGeom>
          <a:solidFill>
            <a:srgbClr val="919191"/>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 rIns="0" bIns="27432" numCol="1" spcCol="0" rtlCol="0" fromWordArt="0" anchor="ctr" anchorCtr="0" forceAA="0" compatLnSpc="1">
            <a:prstTxWarp prst="textNoShape">
              <a:avLst/>
            </a:prstTxWarp>
            <a:noAutofit/>
          </a:bodyPr>
          <a:lstStyle/>
          <a:p>
            <a:pPr algn="ctr"/>
            <a:r>
              <a:rPr lang="en-US" sz="1200" b="1" dirty="0">
                <a:solidFill>
                  <a:schemeClr val="bg1"/>
                </a:solidFill>
                <a:latin typeface="Calibri "/>
              </a:rPr>
              <a:t>Quick Wins</a:t>
            </a:r>
          </a:p>
          <a:p>
            <a:pPr algn="ctr"/>
            <a:r>
              <a:rPr lang="en-US" sz="1200" b="1" dirty="0">
                <a:solidFill>
                  <a:schemeClr val="bg1"/>
                </a:solidFill>
                <a:latin typeface="Calibri "/>
              </a:rPr>
              <a:t>(Priority 1)</a:t>
            </a:r>
          </a:p>
        </p:txBody>
      </p:sp>
      <p:sp>
        <p:nvSpPr>
          <p:cNvPr id="134" name="Rectangle 133">
            <a:extLst>
              <a:ext uri="{FF2B5EF4-FFF2-40B4-BE49-F238E27FC236}">
                <a16:creationId xmlns:a16="http://schemas.microsoft.com/office/drawing/2014/main" id="{C04F6B6B-4C28-4F7D-A2A5-99053304311B}"/>
              </a:ext>
            </a:extLst>
          </p:cNvPr>
          <p:cNvSpPr/>
          <p:nvPr/>
        </p:nvSpPr>
        <p:spPr>
          <a:xfrm rot="16200000">
            <a:off x="5642241" y="1548090"/>
            <a:ext cx="540594" cy="889826"/>
          </a:xfrm>
          <a:prstGeom prst="rect">
            <a:avLst/>
          </a:prstGeom>
          <a:solidFill>
            <a:srgbClr val="C0000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27432" rIns="0" bIns="27432" numCol="1" spcCol="0" rtlCol="0" fromWordArt="0" anchor="ctr" anchorCtr="0" forceAA="0" compatLnSpc="1">
            <a:prstTxWarp prst="textNoShape">
              <a:avLst/>
            </a:prstTxWarp>
            <a:noAutofit/>
          </a:bodyPr>
          <a:lstStyle/>
          <a:p>
            <a:pPr algn="ctr"/>
            <a:r>
              <a:rPr lang="en-US" sz="1200" b="1" dirty="0">
                <a:solidFill>
                  <a:schemeClr val="bg1"/>
                </a:solidFill>
                <a:latin typeface="Calibri "/>
              </a:rPr>
              <a:t>Critical </a:t>
            </a:r>
          </a:p>
          <a:p>
            <a:pPr algn="ctr"/>
            <a:r>
              <a:rPr lang="en-US" sz="1200" b="1" dirty="0">
                <a:solidFill>
                  <a:schemeClr val="bg1"/>
                </a:solidFill>
                <a:latin typeface="Calibri "/>
              </a:rPr>
              <a:t>(60 - 100)</a:t>
            </a:r>
          </a:p>
        </p:txBody>
      </p:sp>
      <p:sp>
        <p:nvSpPr>
          <p:cNvPr id="135" name="Rectangle 134">
            <a:extLst>
              <a:ext uri="{FF2B5EF4-FFF2-40B4-BE49-F238E27FC236}">
                <a16:creationId xmlns:a16="http://schemas.microsoft.com/office/drawing/2014/main" id="{DC84F9FD-A0AA-49C3-A410-5F329D59444B}"/>
              </a:ext>
            </a:extLst>
          </p:cNvPr>
          <p:cNvSpPr/>
          <p:nvPr/>
        </p:nvSpPr>
        <p:spPr>
          <a:xfrm rot="16200000">
            <a:off x="6591182" y="1548090"/>
            <a:ext cx="540594" cy="889826"/>
          </a:xfrm>
          <a:prstGeom prst="rect">
            <a:avLst/>
          </a:prstGeom>
          <a:solidFill>
            <a:srgbClr val="EEA420"/>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27432" rIns="0" bIns="27432" numCol="1" spcCol="0" rtlCol="0" fromWordArt="0" anchor="ctr" anchorCtr="0" forceAA="0" compatLnSpc="1">
            <a:prstTxWarp prst="textNoShape">
              <a:avLst/>
            </a:prstTxWarp>
            <a:noAutofit/>
          </a:bodyPr>
          <a:lstStyle/>
          <a:p>
            <a:pPr algn="ctr"/>
            <a:r>
              <a:rPr lang="en-US" sz="1200" b="1" dirty="0">
                <a:solidFill>
                  <a:schemeClr val="tx1"/>
                </a:solidFill>
                <a:latin typeface="Calibri "/>
              </a:rPr>
              <a:t>High</a:t>
            </a:r>
          </a:p>
          <a:p>
            <a:pPr algn="ctr"/>
            <a:r>
              <a:rPr lang="en-US" sz="1200" b="1" dirty="0">
                <a:solidFill>
                  <a:schemeClr val="tx1"/>
                </a:solidFill>
                <a:latin typeface="Calibri "/>
              </a:rPr>
              <a:t>(30 – 59)</a:t>
            </a:r>
          </a:p>
        </p:txBody>
      </p:sp>
      <p:sp>
        <p:nvSpPr>
          <p:cNvPr id="136" name="Rectangle 135">
            <a:extLst>
              <a:ext uri="{FF2B5EF4-FFF2-40B4-BE49-F238E27FC236}">
                <a16:creationId xmlns:a16="http://schemas.microsoft.com/office/drawing/2014/main" id="{B6F357D2-A57E-4450-BB27-05904B527C0F}"/>
              </a:ext>
            </a:extLst>
          </p:cNvPr>
          <p:cNvSpPr/>
          <p:nvPr/>
        </p:nvSpPr>
        <p:spPr>
          <a:xfrm>
            <a:off x="7448997" y="2317469"/>
            <a:ext cx="1193328" cy="1136298"/>
          </a:xfrm>
          <a:prstGeom prst="rect">
            <a:avLst/>
          </a:prstGeom>
          <a:solidFill>
            <a:srgbClr val="DADADA"/>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 rIns="0" bIns="27432" numCol="1" spcCol="0" rtlCol="0" fromWordArt="0" anchor="ctr" anchorCtr="0" forceAA="0" compatLnSpc="1">
            <a:prstTxWarp prst="textNoShape">
              <a:avLst/>
            </a:prstTxWarp>
            <a:noAutofit/>
          </a:bodyPr>
          <a:lstStyle/>
          <a:p>
            <a:pPr algn="ctr"/>
            <a:r>
              <a:rPr lang="en-US" sz="1200" b="1" dirty="0">
                <a:solidFill>
                  <a:schemeClr val="tx1"/>
                </a:solidFill>
                <a:latin typeface="Calibri "/>
              </a:rPr>
              <a:t>Moderate Priority </a:t>
            </a:r>
          </a:p>
          <a:p>
            <a:pPr algn="ctr"/>
            <a:r>
              <a:rPr lang="en-US" sz="1200" b="1" dirty="0">
                <a:solidFill>
                  <a:schemeClr val="tx1"/>
                </a:solidFill>
                <a:latin typeface="Calibri "/>
              </a:rPr>
              <a:t>(Priority 3)</a:t>
            </a:r>
          </a:p>
        </p:txBody>
      </p:sp>
      <p:sp>
        <p:nvSpPr>
          <p:cNvPr id="137" name="Rectangle 136">
            <a:extLst>
              <a:ext uri="{FF2B5EF4-FFF2-40B4-BE49-F238E27FC236}">
                <a16:creationId xmlns:a16="http://schemas.microsoft.com/office/drawing/2014/main" id="{1BECBED9-269D-4DE8-B7A5-C33470625B92}"/>
              </a:ext>
            </a:extLst>
          </p:cNvPr>
          <p:cNvSpPr/>
          <p:nvPr/>
        </p:nvSpPr>
        <p:spPr>
          <a:xfrm>
            <a:off x="7448997" y="3521848"/>
            <a:ext cx="1193328" cy="1141342"/>
          </a:xfrm>
          <a:prstGeom prst="rect">
            <a:avLst/>
          </a:prstGeom>
          <a:solidFill>
            <a:srgbClr val="DADADA"/>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 rIns="0" bIns="27432" numCol="1" spcCol="0" rtlCol="0" fromWordArt="0" anchor="ctr" anchorCtr="0" forceAA="0" compatLnSpc="1">
            <a:prstTxWarp prst="textNoShape">
              <a:avLst/>
            </a:prstTxWarp>
            <a:noAutofit/>
          </a:bodyPr>
          <a:lstStyle/>
          <a:p>
            <a:pPr algn="ctr"/>
            <a:r>
              <a:rPr lang="en-US" sz="1200" b="1" dirty="0">
                <a:solidFill>
                  <a:schemeClr val="tx1"/>
                </a:solidFill>
                <a:latin typeface="Calibri "/>
              </a:rPr>
              <a:t>Moderate Priority </a:t>
            </a:r>
          </a:p>
          <a:p>
            <a:pPr algn="ctr"/>
            <a:r>
              <a:rPr lang="en-US" sz="1200" b="1" dirty="0">
                <a:solidFill>
                  <a:schemeClr val="tx1"/>
                </a:solidFill>
                <a:latin typeface="Calibri "/>
              </a:rPr>
              <a:t>(Priority 3)</a:t>
            </a:r>
          </a:p>
        </p:txBody>
      </p:sp>
      <p:sp>
        <p:nvSpPr>
          <p:cNvPr id="138" name="Rectangle 137">
            <a:extLst>
              <a:ext uri="{FF2B5EF4-FFF2-40B4-BE49-F238E27FC236}">
                <a16:creationId xmlns:a16="http://schemas.microsoft.com/office/drawing/2014/main" id="{DEA6B1C7-6931-43DD-B326-5F4A8165D9CD}"/>
              </a:ext>
            </a:extLst>
          </p:cNvPr>
          <p:cNvSpPr/>
          <p:nvPr/>
        </p:nvSpPr>
        <p:spPr>
          <a:xfrm rot="16200000">
            <a:off x="7777632" y="1394071"/>
            <a:ext cx="540594" cy="1197864"/>
          </a:xfrm>
          <a:prstGeom prst="rect">
            <a:avLst/>
          </a:prstGeom>
          <a:solidFill>
            <a:srgbClr val="8EB4E3"/>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27432" rIns="0" bIns="27432" numCol="1" spcCol="0" rtlCol="0" fromWordArt="0" anchor="ctr" anchorCtr="0" forceAA="0" compatLnSpc="1">
            <a:prstTxWarp prst="textNoShape">
              <a:avLst/>
            </a:prstTxWarp>
            <a:noAutofit/>
          </a:bodyPr>
          <a:lstStyle/>
          <a:p>
            <a:pPr algn="ctr"/>
            <a:r>
              <a:rPr lang="en-US" sz="1200" b="1" dirty="0">
                <a:solidFill>
                  <a:schemeClr val="tx1"/>
                </a:solidFill>
                <a:latin typeface="Calibri "/>
              </a:rPr>
              <a:t>Medium</a:t>
            </a:r>
          </a:p>
          <a:p>
            <a:pPr algn="ctr"/>
            <a:r>
              <a:rPr lang="en-US" sz="1200" b="1" dirty="0">
                <a:solidFill>
                  <a:schemeClr val="tx1"/>
                </a:solidFill>
                <a:latin typeface="Calibri "/>
              </a:rPr>
              <a:t>(10 – 29)</a:t>
            </a:r>
          </a:p>
        </p:txBody>
      </p:sp>
      <p:sp>
        <p:nvSpPr>
          <p:cNvPr id="139" name="Rectangle 138">
            <a:extLst>
              <a:ext uri="{FF2B5EF4-FFF2-40B4-BE49-F238E27FC236}">
                <a16:creationId xmlns:a16="http://schemas.microsoft.com/office/drawing/2014/main" id="{6CBC3409-A81B-4CB5-A2E5-8C973750DEC0}"/>
              </a:ext>
            </a:extLst>
          </p:cNvPr>
          <p:cNvSpPr/>
          <p:nvPr/>
        </p:nvSpPr>
        <p:spPr>
          <a:xfrm>
            <a:off x="8744349" y="2317469"/>
            <a:ext cx="1600248" cy="1136298"/>
          </a:xfrm>
          <a:prstGeom prst="rect">
            <a:avLst/>
          </a:prstGeom>
          <a:solidFill>
            <a:schemeClr val="bg1">
              <a:lumMod val="95000"/>
            </a:schemeClr>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 rIns="0" bIns="27432" numCol="1" spcCol="0" rtlCol="0" fromWordArt="0" anchor="ctr" anchorCtr="0" forceAA="0" compatLnSpc="1">
            <a:prstTxWarp prst="textNoShape">
              <a:avLst/>
            </a:prstTxWarp>
            <a:noAutofit/>
          </a:bodyPr>
          <a:lstStyle/>
          <a:p>
            <a:pPr algn="ctr"/>
            <a:r>
              <a:rPr lang="en-US" sz="1200" b="1" dirty="0">
                <a:solidFill>
                  <a:schemeClr val="tx1"/>
                </a:solidFill>
                <a:latin typeface="Calibri "/>
              </a:rPr>
              <a:t>Low Priority </a:t>
            </a:r>
          </a:p>
          <a:p>
            <a:pPr algn="ctr"/>
            <a:r>
              <a:rPr lang="en-US" sz="1200" b="1" dirty="0">
                <a:solidFill>
                  <a:schemeClr val="tx1"/>
                </a:solidFill>
                <a:latin typeface="Calibri "/>
              </a:rPr>
              <a:t>(Priority 4)</a:t>
            </a:r>
          </a:p>
        </p:txBody>
      </p:sp>
      <p:sp>
        <p:nvSpPr>
          <p:cNvPr id="140" name="Rectangle 139">
            <a:extLst>
              <a:ext uri="{FF2B5EF4-FFF2-40B4-BE49-F238E27FC236}">
                <a16:creationId xmlns:a16="http://schemas.microsoft.com/office/drawing/2014/main" id="{22F09C59-750B-4169-B9AA-8E432738E15B}"/>
              </a:ext>
            </a:extLst>
          </p:cNvPr>
          <p:cNvSpPr/>
          <p:nvPr/>
        </p:nvSpPr>
        <p:spPr>
          <a:xfrm>
            <a:off x="8744349" y="3521848"/>
            <a:ext cx="1600248" cy="1141342"/>
          </a:xfrm>
          <a:prstGeom prst="rect">
            <a:avLst/>
          </a:prstGeom>
          <a:solidFill>
            <a:srgbClr val="DADADA"/>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 rIns="0" bIns="27432" numCol="1" spcCol="0" rtlCol="0" fromWordArt="0" anchor="ctr" anchorCtr="0" forceAA="0" compatLnSpc="1">
            <a:prstTxWarp prst="textNoShape">
              <a:avLst/>
            </a:prstTxWarp>
            <a:noAutofit/>
          </a:bodyPr>
          <a:lstStyle/>
          <a:p>
            <a:pPr algn="ctr"/>
            <a:r>
              <a:rPr lang="en-US" sz="1200" b="1" dirty="0">
                <a:solidFill>
                  <a:schemeClr val="tx1"/>
                </a:solidFill>
                <a:latin typeface="Calibri "/>
              </a:rPr>
              <a:t>Moderate Priority </a:t>
            </a:r>
          </a:p>
          <a:p>
            <a:pPr algn="ctr"/>
            <a:r>
              <a:rPr lang="en-US" sz="1200" b="1" dirty="0">
                <a:solidFill>
                  <a:schemeClr val="tx1"/>
                </a:solidFill>
                <a:latin typeface="Calibri "/>
              </a:rPr>
              <a:t>(Priority 3)</a:t>
            </a:r>
          </a:p>
        </p:txBody>
      </p:sp>
      <p:sp>
        <p:nvSpPr>
          <p:cNvPr id="141" name="Rectangle 140">
            <a:extLst>
              <a:ext uri="{FF2B5EF4-FFF2-40B4-BE49-F238E27FC236}">
                <a16:creationId xmlns:a16="http://schemas.microsoft.com/office/drawing/2014/main" id="{986E470F-6E89-4C94-9105-2C950FAD7D4E}"/>
              </a:ext>
            </a:extLst>
          </p:cNvPr>
          <p:cNvSpPr/>
          <p:nvPr/>
        </p:nvSpPr>
        <p:spPr>
          <a:xfrm rot="16200000">
            <a:off x="9274178" y="1192878"/>
            <a:ext cx="540594" cy="1600249"/>
          </a:xfrm>
          <a:prstGeom prst="rect">
            <a:avLst/>
          </a:prstGeom>
          <a:solidFill>
            <a:srgbClr val="B0E06E"/>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0" tIns="27432" rIns="0" bIns="27432" numCol="1" spcCol="0" rtlCol="0" fromWordArt="0" anchor="ctr" anchorCtr="0" forceAA="0" compatLnSpc="1">
            <a:prstTxWarp prst="textNoShape">
              <a:avLst/>
            </a:prstTxWarp>
            <a:noAutofit/>
          </a:bodyPr>
          <a:lstStyle/>
          <a:p>
            <a:pPr algn="ctr"/>
            <a:r>
              <a:rPr lang="en-US" sz="1200" b="1" dirty="0">
                <a:solidFill>
                  <a:schemeClr val="tx1"/>
                </a:solidFill>
                <a:latin typeface="Calibri "/>
              </a:rPr>
              <a:t>Low</a:t>
            </a:r>
          </a:p>
          <a:p>
            <a:pPr algn="ctr"/>
            <a:r>
              <a:rPr lang="en-US" sz="1200" b="1" dirty="0">
                <a:solidFill>
                  <a:schemeClr val="tx1"/>
                </a:solidFill>
                <a:latin typeface="Calibri "/>
              </a:rPr>
              <a:t>(5 – 9)</a:t>
            </a:r>
          </a:p>
        </p:txBody>
      </p:sp>
      <p:sp>
        <p:nvSpPr>
          <p:cNvPr id="142" name="Rectangle 141">
            <a:extLst>
              <a:ext uri="{FF2B5EF4-FFF2-40B4-BE49-F238E27FC236}">
                <a16:creationId xmlns:a16="http://schemas.microsoft.com/office/drawing/2014/main" id="{F1E44B6F-861D-40A0-ACF3-1AE3CB3A7FDC}"/>
              </a:ext>
            </a:extLst>
          </p:cNvPr>
          <p:cNvSpPr/>
          <p:nvPr/>
        </p:nvSpPr>
        <p:spPr>
          <a:xfrm>
            <a:off x="5467625" y="2317470"/>
            <a:ext cx="1838767" cy="1136298"/>
          </a:xfrm>
          <a:prstGeom prst="rect">
            <a:avLst/>
          </a:prstGeom>
          <a:solidFill>
            <a:srgbClr val="BDBDBD"/>
          </a:solid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 rIns="0" bIns="27432" numCol="1" spcCol="0" rtlCol="0" fromWordArt="0" anchor="ctr" anchorCtr="0" forceAA="0" compatLnSpc="1">
            <a:prstTxWarp prst="textNoShape">
              <a:avLst/>
            </a:prstTxWarp>
            <a:noAutofit/>
          </a:bodyPr>
          <a:lstStyle/>
          <a:p>
            <a:pPr algn="ctr"/>
            <a:r>
              <a:rPr lang="en-US" sz="1200" b="1" dirty="0">
                <a:solidFill>
                  <a:schemeClr val="bg1"/>
                </a:solidFill>
                <a:latin typeface="Calibri "/>
              </a:rPr>
              <a:t>High Priority </a:t>
            </a:r>
          </a:p>
          <a:p>
            <a:pPr algn="ctr"/>
            <a:r>
              <a:rPr lang="en-US" sz="1200" b="1" dirty="0">
                <a:solidFill>
                  <a:schemeClr val="bg1"/>
                </a:solidFill>
                <a:latin typeface="Calibri "/>
              </a:rPr>
              <a:t>(Priority 2)</a:t>
            </a:r>
          </a:p>
        </p:txBody>
      </p:sp>
      <p:sp>
        <p:nvSpPr>
          <p:cNvPr id="143" name="Rectangle 142">
            <a:extLst>
              <a:ext uri="{FF2B5EF4-FFF2-40B4-BE49-F238E27FC236}">
                <a16:creationId xmlns:a16="http://schemas.microsoft.com/office/drawing/2014/main" id="{CAC349C1-4226-4756-879F-8E4B8CB12432}"/>
              </a:ext>
            </a:extLst>
          </p:cNvPr>
          <p:cNvSpPr/>
          <p:nvPr/>
        </p:nvSpPr>
        <p:spPr>
          <a:xfrm>
            <a:off x="10508099" y="2317469"/>
            <a:ext cx="903297" cy="1136298"/>
          </a:xfrm>
          <a:prstGeom prst="rect">
            <a:avLst/>
          </a:prstGeom>
          <a:pattFill prst="pct10">
            <a:fgClr>
              <a:srgbClr val="DADADA"/>
            </a:fgClr>
            <a:bgClr>
              <a:schemeClr val="bg1"/>
            </a:bgClr>
          </a:patt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 rIns="0" bIns="27432" numCol="1" spcCol="0" rtlCol="0" fromWordArt="0" anchor="ctr" anchorCtr="0" forceAA="0" compatLnSpc="1">
            <a:prstTxWarp prst="textNoShape">
              <a:avLst/>
            </a:prstTxWarp>
            <a:noAutofit/>
          </a:bodyPr>
          <a:lstStyle/>
          <a:p>
            <a:pPr algn="ctr"/>
            <a:r>
              <a:rPr lang="en-US" sz="1200" b="1" dirty="0">
                <a:solidFill>
                  <a:schemeClr val="bg1">
                    <a:lumMod val="50000"/>
                  </a:schemeClr>
                </a:solidFill>
                <a:latin typeface="Calibri "/>
              </a:rPr>
              <a:t>Risk Accepted</a:t>
            </a:r>
          </a:p>
        </p:txBody>
      </p:sp>
      <p:sp>
        <p:nvSpPr>
          <p:cNvPr id="144" name="Rectangle 143">
            <a:extLst>
              <a:ext uri="{FF2B5EF4-FFF2-40B4-BE49-F238E27FC236}">
                <a16:creationId xmlns:a16="http://schemas.microsoft.com/office/drawing/2014/main" id="{B121FDFE-2640-4504-A01C-556AF0CBD3BD}"/>
              </a:ext>
            </a:extLst>
          </p:cNvPr>
          <p:cNvSpPr/>
          <p:nvPr/>
        </p:nvSpPr>
        <p:spPr>
          <a:xfrm>
            <a:off x="10508100" y="3521848"/>
            <a:ext cx="903297" cy="1141342"/>
          </a:xfrm>
          <a:prstGeom prst="rect">
            <a:avLst/>
          </a:prstGeom>
          <a:pattFill prst="pct10">
            <a:fgClr>
              <a:srgbClr val="DADADA"/>
            </a:fgClr>
            <a:bgClr>
              <a:schemeClr val="bg1"/>
            </a:bgClr>
          </a:pattFill>
          <a:ln w="31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 rIns="0" bIns="27432" numCol="1" spcCol="0" rtlCol="0" fromWordArt="0" anchor="ctr" anchorCtr="0" forceAA="0" compatLnSpc="1">
            <a:prstTxWarp prst="textNoShape">
              <a:avLst/>
            </a:prstTxWarp>
            <a:noAutofit/>
          </a:bodyPr>
          <a:lstStyle/>
          <a:p>
            <a:pPr algn="ctr"/>
            <a:r>
              <a:rPr lang="en-US" sz="1200" b="1" dirty="0">
                <a:solidFill>
                  <a:schemeClr val="bg1">
                    <a:lumMod val="50000"/>
                  </a:schemeClr>
                </a:solidFill>
                <a:latin typeface="Calibri "/>
              </a:rPr>
              <a:t>Risk Accepted</a:t>
            </a:r>
          </a:p>
        </p:txBody>
      </p:sp>
      <p:sp>
        <p:nvSpPr>
          <p:cNvPr id="152" name="TextBox 151">
            <a:extLst>
              <a:ext uri="{FF2B5EF4-FFF2-40B4-BE49-F238E27FC236}">
                <a16:creationId xmlns:a16="http://schemas.microsoft.com/office/drawing/2014/main" id="{D6640EE8-7328-44A2-B466-094BBC5F71A3}"/>
              </a:ext>
            </a:extLst>
          </p:cNvPr>
          <p:cNvSpPr txBox="1"/>
          <p:nvPr/>
        </p:nvSpPr>
        <p:spPr>
          <a:xfrm>
            <a:off x="457201" y="5580434"/>
            <a:ext cx="2145571" cy="412744"/>
          </a:xfrm>
          <a:prstGeom prst="rect">
            <a:avLst/>
          </a:prstGeom>
          <a:noFill/>
          <a:ln algn="ctr">
            <a:noFill/>
            <a:miter lim="800000"/>
            <a:headEnd/>
            <a:tailEnd/>
          </a:ln>
        </p:spPr>
        <p:txBody>
          <a:bodyPr vert="horz" wrap="square" lIns="0" tIns="0" rIns="0" bIns="0" rtlCol="0" anchor="ctr">
            <a:noAutofit/>
          </a:bodyPr>
          <a:lstStyle/>
          <a:p>
            <a:pPr algn="ctr">
              <a:defRPr/>
            </a:pPr>
            <a:r>
              <a:rPr lang="en-US" sz="1100" b="1" i="1" dirty="0">
                <a:solidFill>
                  <a:srgbClr val="000000"/>
                </a:solidFill>
                <a:latin typeface="Calibri" panose="020F0502020204030204"/>
              </a:rPr>
              <a:t>Effort Level</a:t>
            </a:r>
          </a:p>
        </p:txBody>
      </p:sp>
      <p:grpSp>
        <p:nvGrpSpPr>
          <p:cNvPr id="53" name="Group 52">
            <a:extLst>
              <a:ext uri="{FF2B5EF4-FFF2-40B4-BE49-F238E27FC236}">
                <a16:creationId xmlns:a16="http://schemas.microsoft.com/office/drawing/2014/main" id="{4D012892-1A8F-48BA-80DF-F38522592650}"/>
              </a:ext>
            </a:extLst>
          </p:cNvPr>
          <p:cNvGrpSpPr/>
          <p:nvPr/>
        </p:nvGrpSpPr>
        <p:grpSpPr>
          <a:xfrm>
            <a:off x="1606848" y="44165"/>
            <a:ext cx="6599473" cy="276999"/>
            <a:chOff x="1606848" y="44165"/>
            <a:chExt cx="6599473" cy="276999"/>
          </a:xfrm>
        </p:grpSpPr>
        <p:sp>
          <p:nvSpPr>
            <p:cNvPr id="54" name="Rectangle: Rounded Corners 53">
              <a:extLst>
                <a:ext uri="{FF2B5EF4-FFF2-40B4-BE49-F238E27FC236}">
                  <a16:creationId xmlns:a16="http://schemas.microsoft.com/office/drawing/2014/main" id="{8D90F7D7-4ED7-4E51-9F68-E2D656000A44}"/>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2.1</a:t>
              </a:r>
            </a:p>
          </p:txBody>
        </p:sp>
        <p:sp>
          <p:nvSpPr>
            <p:cNvPr id="55" name="TextBox 54">
              <a:extLst>
                <a:ext uri="{FF2B5EF4-FFF2-40B4-BE49-F238E27FC236}">
                  <a16:creationId xmlns:a16="http://schemas.microsoft.com/office/drawing/2014/main" id="{D1513674-597A-4CB5-8213-52473C2D66D2}"/>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grpSp>
      <p:grpSp>
        <p:nvGrpSpPr>
          <p:cNvPr id="4" name="Group 3">
            <a:extLst>
              <a:ext uri="{FF2B5EF4-FFF2-40B4-BE49-F238E27FC236}">
                <a16:creationId xmlns:a16="http://schemas.microsoft.com/office/drawing/2014/main" id="{79C5360D-A026-474D-9C8E-84A23C5BDC62}"/>
              </a:ext>
            </a:extLst>
          </p:cNvPr>
          <p:cNvGrpSpPr/>
          <p:nvPr/>
        </p:nvGrpSpPr>
        <p:grpSpPr>
          <a:xfrm>
            <a:off x="613621" y="68528"/>
            <a:ext cx="782071" cy="229014"/>
            <a:chOff x="613621" y="44482"/>
            <a:chExt cx="782071" cy="277106"/>
          </a:xfrm>
        </p:grpSpPr>
        <p:sp>
          <p:nvSpPr>
            <p:cNvPr id="45" name="Rectangle 44">
              <a:extLst>
                <a:ext uri="{FF2B5EF4-FFF2-40B4-BE49-F238E27FC236}">
                  <a16:creationId xmlns:a16="http://schemas.microsoft.com/office/drawing/2014/main" id="{3A8FD721-306F-4828-BCAF-76449C2BED06}"/>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E24143D4-50A3-43A7-A154-D72C7074F296}"/>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7" name="Rectangle 46">
              <a:extLst>
                <a:ext uri="{FF2B5EF4-FFF2-40B4-BE49-F238E27FC236}">
                  <a16:creationId xmlns:a16="http://schemas.microsoft.com/office/drawing/2014/main" id="{69EB97AB-0B97-4E57-8003-C7CF17876174}"/>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8" name="Rectangle 47">
              <a:extLst>
                <a:ext uri="{FF2B5EF4-FFF2-40B4-BE49-F238E27FC236}">
                  <a16:creationId xmlns:a16="http://schemas.microsoft.com/office/drawing/2014/main" id="{CF122216-314F-4C48-BA1A-F3FC8E6493EE}"/>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36B4CA08-EC3A-4C85-BBEE-336943273B2E}"/>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0" name="Rectangle 49">
              <a:extLst>
                <a:ext uri="{FF2B5EF4-FFF2-40B4-BE49-F238E27FC236}">
                  <a16:creationId xmlns:a16="http://schemas.microsoft.com/office/drawing/2014/main" id="{382A20E1-7686-4602-AA45-E545ED6C6C01}"/>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1" name="Rectangle 50">
              <a:extLst>
                <a:ext uri="{FF2B5EF4-FFF2-40B4-BE49-F238E27FC236}">
                  <a16:creationId xmlns:a16="http://schemas.microsoft.com/office/drawing/2014/main" id="{3C68FC6B-1B88-4DF5-BF3C-8CA511256D7E}"/>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2" name="Rectangle 51">
              <a:extLst>
                <a:ext uri="{FF2B5EF4-FFF2-40B4-BE49-F238E27FC236}">
                  <a16:creationId xmlns:a16="http://schemas.microsoft.com/office/drawing/2014/main" id="{A1255F9C-DFB3-4217-909D-212DAE8DF2AD}"/>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6" name="Rectangle 55">
              <a:extLst>
                <a:ext uri="{FF2B5EF4-FFF2-40B4-BE49-F238E27FC236}">
                  <a16:creationId xmlns:a16="http://schemas.microsoft.com/office/drawing/2014/main" id="{20C9BB08-99AB-439E-96EA-EDDCCB36A36B}"/>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7" name="Rectangle 56">
              <a:extLst>
                <a:ext uri="{FF2B5EF4-FFF2-40B4-BE49-F238E27FC236}">
                  <a16:creationId xmlns:a16="http://schemas.microsoft.com/office/drawing/2014/main" id="{5F9FDE81-EDD3-427B-88E9-8EF2D8C0BA3E}"/>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58" name="Rectangle 57">
              <a:extLst>
                <a:ext uri="{FF2B5EF4-FFF2-40B4-BE49-F238E27FC236}">
                  <a16:creationId xmlns:a16="http://schemas.microsoft.com/office/drawing/2014/main" id="{A15F4A13-CA14-4BE4-80BA-C9BB56867180}"/>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9" name="Rectangle 58">
              <a:extLst>
                <a:ext uri="{FF2B5EF4-FFF2-40B4-BE49-F238E27FC236}">
                  <a16:creationId xmlns:a16="http://schemas.microsoft.com/office/drawing/2014/main" id="{DAD097EF-AE2B-4511-839A-6212920588E7}"/>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0" name="Rectangle 59">
              <a:extLst>
                <a:ext uri="{FF2B5EF4-FFF2-40B4-BE49-F238E27FC236}">
                  <a16:creationId xmlns:a16="http://schemas.microsoft.com/office/drawing/2014/main" id="{9C130F9E-522A-4800-9BFD-0A6E04D791F6}"/>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1" name="Rectangle 60">
              <a:extLst>
                <a:ext uri="{FF2B5EF4-FFF2-40B4-BE49-F238E27FC236}">
                  <a16:creationId xmlns:a16="http://schemas.microsoft.com/office/drawing/2014/main" id="{4B12CB3B-0988-4EEA-B131-F7651BE5D9AE}"/>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62" name="Rectangle 61">
            <a:extLst>
              <a:ext uri="{FF2B5EF4-FFF2-40B4-BE49-F238E27FC236}">
                <a16:creationId xmlns:a16="http://schemas.microsoft.com/office/drawing/2014/main" id="{262CEF77-C5E2-49D2-BB6C-BB3AC92F69C7}"/>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8551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9C39E60-BD83-4FB1-BD0F-031BF2C0E2CE}"/>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89C39E60-BD83-4FB1-BD0F-031BF2C0E2CE}"/>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C1BDB73-E0E2-4CD1-8CE1-8F61C233B138}"/>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panose="02000303000000000000" pitchFamily="2" charset="0"/>
              <a:ea typeface="+mn-ea"/>
              <a:cs typeface="+mn-cs"/>
              <a:sym typeface="Oswald" panose="02000303000000000000" pitchFamily="2" charset="0"/>
            </a:endParaRPr>
          </a:p>
        </p:txBody>
      </p:sp>
      <p:sp>
        <p:nvSpPr>
          <p:cNvPr id="2" name="Title 1">
            <a:extLst>
              <a:ext uri="{FF2B5EF4-FFF2-40B4-BE49-F238E27FC236}">
                <a16:creationId xmlns:a16="http://schemas.microsoft.com/office/drawing/2014/main" id="{DB98F454-7FD1-4769-81F8-7D6511D0AE4D}"/>
              </a:ext>
            </a:extLst>
          </p:cNvPr>
          <p:cNvSpPr>
            <a:spLocks noGrp="1"/>
          </p:cNvSpPr>
          <p:nvPr>
            <p:ph type="title"/>
          </p:nvPr>
        </p:nvSpPr>
        <p:spPr/>
        <p:txBody>
          <a:bodyPr vert="horz"/>
          <a:lstStyle/>
          <a:p>
            <a:pPr>
              <a:spcAft>
                <a:spcPts val="300"/>
              </a:spcAft>
              <a:defRPr/>
            </a:pPr>
            <a:r>
              <a:rPr lang="en-US" dirty="0">
                <a:solidFill>
                  <a:srgbClr val="000000"/>
                </a:solidFill>
              </a:rPr>
              <a:t>We will define a clear risk monitoring methodology to ensure continuous monitoring of implemented controls’ effectiveness </a:t>
            </a:r>
          </a:p>
        </p:txBody>
      </p:sp>
      <p:sp>
        <p:nvSpPr>
          <p:cNvPr id="24" name="Text Placeholder 23">
            <a:extLst>
              <a:ext uri="{FF2B5EF4-FFF2-40B4-BE49-F238E27FC236}">
                <a16:creationId xmlns:a16="http://schemas.microsoft.com/office/drawing/2014/main" id="{309A2B5B-0095-5445-B027-B224B1CFED20}"/>
              </a:ext>
            </a:extLst>
          </p:cNvPr>
          <p:cNvSpPr>
            <a:spLocks noGrp="1"/>
          </p:cNvSpPr>
          <p:nvPr>
            <p:ph type="body" sz="quarter" idx="11"/>
          </p:nvPr>
        </p:nvSpPr>
        <p:spPr>
          <a:xfrm>
            <a:off x="4976342" y="1112624"/>
            <a:ext cx="2239332" cy="215444"/>
          </a:xfrm>
        </p:spPr>
        <p:txBody>
          <a:bodyPr/>
          <a:lstStyle/>
          <a:p>
            <a:r>
              <a:rPr lang="en-US" dirty="0"/>
              <a:t>CSMS Performance Evaluation</a:t>
            </a:r>
          </a:p>
        </p:txBody>
      </p:sp>
      <p:sp>
        <p:nvSpPr>
          <p:cNvPr id="30" name="Arrow: Striped Right 29">
            <a:extLst>
              <a:ext uri="{FF2B5EF4-FFF2-40B4-BE49-F238E27FC236}">
                <a16:creationId xmlns:a16="http://schemas.microsoft.com/office/drawing/2014/main" id="{0B668334-039C-47C8-8267-9533C9A96E28}"/>
              </a:ext>
            </a:extLst>
          </p:cNvPr>
          <p:cNvSpPr/>
          <p:nvPr/>
        </p:nvSpPr>
        <p:spPr>
          <a:xfrm>
            <a:off x="2944283" y="3372973"/>
            <a:ext cx="6020095" cy="945042"/>
          </a:xfrm>
          <a:prstGeom prst="stripedRightArrow">
            <a:avLst>
              <a:gd name="adj1" fmla="val 50000"/>
              <a:gd name="adj2" fmla="val 32395"/>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Rectangle: Rounded Corners 30">
            <a:extLst>
              <a:ext uri="{FF2B5EF4-FFF2-40B4-BE49-F238E27FC236}">
                <a16:creationId xmlns:a16="http://schemas.microsoft.com/office/drawing/2014/main" id="{114386C0-0913-486C-B406-6A5CCB9EA21E}"/>
              </a:ext>
            </a:extLst>
          </p:cNvPr>
          <p:cNvSpPr/>
          <p:nvPr/>
        </p:nvSpPr>
        <p:spPr bwMode="auto">
          <a:xfrm>
            <a:off x="3482814" y="2332675"/>
            <a:ext cx="4943033" cy="3062984"/>
          </a:xfrm>
          <a:prstGeom prst="roundRect">
            <a:avLst>
              <a:gd name="adj" fmla="val 4857"/>
            </a:avLst>
          </a:prstGeom>
          <a:solidFill>
            <a:srgbClr val="DAE3F3"/>
          </a:solidFill>
          <a:ln>
            <a:noFill/>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566637AB-26F8-482E-9F5B-3BF4FE523093}"/>
              </a:ext>
            </a:extLst>
          </p:cNvPr>
          <p:cNvGrpSpPr/>
          <p:nvPr/>
        </p:nvGrpSpPr>
        <p:grpSpPr>
          <a:xfrm>
            <a:off x="3549591" y="2486565"/>
            <a:ext cx="4807145" cy="2770736"/>
            <a:chOff x="3015446" y="2621086"/>
            <a:chExt cx="3972847" cy="2335891"/>
          </a:xfrm>
        </p:grpSpPr>
        <p:sp>
          <p:nvSpPr>
            <p:cNvPr id="52" name="Rectangle: Rounded Corners 51">
              <a:extLst>
                <a:ext uri="{FF2B5EF4-FFF2-40B4-BE49-F238E27FC236}">
                  <a16:creationId xmlns:a16="http://schemas.microsoft.com/office/drawing/2014/main" id="{3DE3854E-3396-44BE-98AF-D3FA7A8DE841}"/>
                </a:ext>
              </a:extLst>
            </p:cNvPr>
            <p:cNvSpPr/>
            <p:nvPr/>
          </p:nvSpPr>
          <p:spPr bwMode="auto">
            <a:xfrm>
              <a:off x="3333384" y="3100580"/>
              <a:ext cx="3654909" cy="417917"/>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Follow up with stakeholders to consolidate status updates on the current risk treatment plans</a:t>
              </a:r>
            </a:p>
          </p:txBody>
        </p:sp>
        <p:sp>
          <p:nvSpPr>
            <p:cNvPr id="53" name="Rectangle: Rounded Corners 52">
              <a:extLst>
                <a:ext uri="{FF2B5EF4-FFF2-40B4-BE49-F238E27FC236}">
                  <a16:creationId xmlns:a16="http://schemas.microsoft.com/office/drawing/2014/main" id="{D0E25D14-E97F-49CF-BC06-1DD0DF63D4C5}"/>
                </a:ext>
              </a:extLst>
            </p:cNvPr>
            <p:cNvSpPr/>
            <p:nvPr/>
          </p:nvSpPr>
          <p:spPr bwMode="auto">
            <a:xfrm>
              <a:off x="3015446" y="2621086"/>
              <a:ext cx="260821" cy="417917"/>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55" name="Rectangle: Rounded Corners 54">
              <a:extLst>
                <a:ext uri="{FF2B5EF4-FFF2-40B4-BE49-F238E27FC236}">
                  <a16:creationId xmlns:a16="http://schemas.microsoft.com/office/drawing/2014/main" id="{CA6D7A58-3F7F-4431-9815-EFE4E25D2C04}"/>
                </a:ext>
              </a:extLst>
            </p:cNvPr>
            <p:cNvSpPr/>
            <p:nvPr/>
          </p:nvSpPr>
          <p:spPr bwMode="auto">
            <a:xfrm>
              <a:off x="3333384" y="4059567"/>
              <a:ext cx="3654909" cy="417917"/>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Identify and manage risks and issues arising from risk treatment plan implementation</a:t>
              </a:r>
            </a:p>
          </p:txBody>
        </p:sp>
        <p:sp>
          <p:nvSpPr>
            <p:cNvPr id="56" name="Rectangle: Rounded Corners 55">
              <a:extLst>
                <a:ext uri="{FF2B5EF4-FFF2-40B4-BE49-F238E27FC236}">
                  <a16:creationId xmlns:a16="http://schemas.microsoft.com/office/drawing/2014/main" id="{E5D92D81-9A6F-407E-A9DB-BA785EABE0E0}"/>
                </a:ext>
              </a:extLst>
            </p:cNvPr>
            <p:cNvSpPr/>
            <p:nvPr/>
          </p:nvSpPr>
          <p:spPr bwMode="auto">
            <a:xfrm>
              <a:off x="3015446" y="3100580"/>
              <a:ext cx="260821" cy="417917"/>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58" name="Rectangle: Rounded Corners 57">
              <a:extLst>
                <a:ext uri="{FF2B5EF4-FFF2-40B4-BE49-F238E27FC236}">
                  <a16:creationId xmlns:a16="http://schemas.microsoft.com/office/drawing/2014/main" id="{CA0C46AA-92E5-4778-816F-F1B8EA77DFC8}"/>
                </a:ext>
              </a:extLst>
            </p:cNvPr>
            <p:cNvSpPr/>
            <p:nvPr/>
          </p:nvSpPr>
          <p:spPr bwMode="auto">
            <a:xfrm>
              <a:off x="3333384" y="3580073"/>
              <a:ext cx="3654909" cy="417917"/>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Track progress and budget against treatment plan implementation</a:t>
              </a:r>
            </a:p>
          </p:txBody>
        </p:sp>
        <p:sp>
          <p:nvSpPr>
            <p:cNvPr id="59" name="Rectangle: Rounded Corners 58">
              <a:extLst>
                <a:ext uri="{FF2B5EF4-FFF2-40B4-BE49-F238E27FC236}">
                  <a16:creationId xmlns:a16="http://schemas.microsoft.com/office/drawing/2014/main" id="{326D2FE1-FCF7-426C-A1CC-0E362E27CB9E}"/>
                </a:ext>
              </a:extLst>
            </p:cNvPr>
            <p:cNvSpPr/>
            <p:nvPr/>
          </p:nvSpPr>
          <p:spPr bwMode="auto">
            <a:xfrm>
              <a:off x="3015446" y="3580073"/>
              <a:ext cx="260821" cy="417917"/>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rgbClr val="FFFFFF"/>
                  </a:solidFill>
                  <a:effectLst/>
                  <a:uLnTx/>
                  <a:uFillTx/>
                  <a:latin typeface="Calibri" panose="020F0502020204030204"/>
                  <a:ea typeface="+mn-ea"/>
                  <a:cs typeface="+mn-cs"/>
                </a:rPr>
                <a:t>3</a:t>
              </a:r>
              <a:endPar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Rectangle: Rounded Corners 60">
              <a:extLst>
                <a:ext uri="{FF2B5EF4-FFF2-40B4-BE49-F238E27FC236}">
                  <a16:creationId xmlns:a16="http://schemas.microsoft.com/office/drawing/2014/main" id="{359C0016-E2C0-423C-BEE7-25DA694FE369}"/>
                </a:ext>
              </a:extLst>
            </p:cNvPr>
            <p:cNvSpPr/>
            <p:nvPr/>
          </p:nvSpPr>
          <p:spPr bwMode="auto">
            <a:xfrm>
              <a:off x="3333384" y="4539060"/>
              <a:ext cx="3654909" cy="417917"/>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Report status to CS strategy and risk manager to receive direction on status report elements such as risks and issues register</a:t>
              </a:r>
            </a:p>
          </p:txBody>
        </p:sp>
        <p:sp>
          <p:nvSpPr>
            <p:cNvPr id="62" name="Rectangle: Rounded Corners 61">
              <a:extLst>
                <a:ext uri="{FF2B5EF4-FFF2-40B4-BE49-F238E27FC236}">
                  <a16:creationId xmlns:a16="http://schemas.microsoft.com/office/drawing/2014/main" id="{FD56D14D-7BCA-442D-93CD-9439DFEF7C62}"/>
                </a:ext>
              </a:extLst>
            </p:cNvPr>
            <p:cNvSpPr/>
            <p:nvPr/>
          </p:nvSpPr>
          <p:spPr bwMode="auto">
            <a:xfrm>
              <a:off x="3015446" y="4539060"/>
              <a:ext cx="260821" cy="417917"/>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F.5</a:t>
              </a:r>
            </a:p>
          </p:txBody>
        </p:sp>
        <p:sp>
          <p:nvSpPr>
            <p:cNvPr id="68" name="Rectangle: Rounded Corners 67">
              <a:extLst>
                <a:ext uri="{FF2B5EF4-FFF2-40B4-BE49-F238E27FC236}">
                  <a16:creationId xmlns:a16="http://schemas.microsoft.com/office/drawing/2014/main" id="{200BFCA3-254A-4FFE-BFC9-B0FC8AD53A4F}"/>
                </a:ext>
              </a:extLst>
            </p:cNvPr>
            <p:cNvSpPr/>
            <p:nvPr/>
          </p:nvSpPr>
          <p:spPr bwMode="auto">
            <a:xfrm>
              <a:off x="3015446" y="4059567"/>
              <a:ext cx="260821" cy="417917"/>
            </a:xfrm>
            <a:prstGeom prst="roundRect">
              <a:avLst/>
            </a:prstGeom>
            <a:solidFill>
              <a:srgbClr val="465E70"/>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solidFill>
                  <a:effectLst/>
                  <a:uLnTx/>
                  <a:uFillTx/>
                  <a:latin typeface="Calibri" panose="020F0502020204030204"/>
                  <a:ea typeface="+mn-ea"/>
                  <a:cs typeface="+mn-cs"/>
                </a:rPr>
                <a:t>F.4</a:t>
              </a:r>
            </a:p>
          </p:txBody>
        </p:sp>
        <p:sp>
          <p:nvSpPr>
            <p:cNvPr id="70" name="Rectangle: Rounded Corners 69">
              <a:extLst>
                <a:ext uri="{FF2B5EF4-FFF2-40B4-BE49-F238E27FC236}">
                  <a16:creationId xmlns:a16="http://schemas.microsoft.com/office/drawing/2014/main" id="{14AE512A-25E8-4CAB-8034-58E7B872FAA4}"/>
                </a:ext>
              </a:extLst>
            </p:cNvPr>
            <p:cNvSpPr/>
            <p:nvPr/>
          </p:nvSpPr>
          <p:spPr bwMode="auto">
            <a:xfrm>
              <a:off x="3333384" y="2621086"/>
              <a:ext cx="3654909" cy="417917"/>
            </a:xfrm>
            <a:prstGeom prst="roundRect">
              <a:avLst/>
            </a:prstGeom>
            <a:solidFill>
              <a:schemeClr val="bg1">
                <a:lumMod val="95000"/>
              </a:schemeClr>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Assess monitoring frequency of mitigating controls based on risk criticality</a:t>
              </a:r>
            </a:p>
          </p:txBody>
        </p:sp>
      </p:grpSp>
      <p:sp>
        <p:nvSpPr>
          <p:cNvPr id="73" name="Rectangle 72">
            <a:extLst>
              <a:ext uri="{FF2B5EF4-FFF2-40B4-BE49-F238E27FC236}">
                <a16:creationId xmlns:a16="http://schemas.microsoft.com/office/drawing/2014/main" id="{FF2DEE1B-06B7-49DF-AD3A-585D87FBA3B2}"/>
              </a:ext>
            </a:extLst>
          </p:cNvPr>
          <p:cNvSpPr/>
          <p:nvPr/>
        </p:nvSpPr>
        <p:spPr bwMode="auto">
          <a:xfrm>
            <a:off x="4337037" y="2099321"/>
            <a:ext cx="3234585" cy="2048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Key Activities</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E45E665-A447-426A-A0F3-5D426E5029B4}"/>
              </a:ext>
            </a:extLst>
          </p:cNvPr>
          <p:cNvGrpSpPr/>
          <p:nvPr/>
        </p:nvGrpSpPr>
        <p:grpSpPr>
          <a:xfrm>
            <a:off x="1073384" y="1461054"/>
            <a:ext cx="10106896" cy="626289"/>
            <a:chOff x="1073384" y="1515484"/>
            <a:chExt cx="10106896" cy="626289"/>
          </a:xfrm>
        </p:grpSpPr>
        <p:sp>
          <p:nvSpPr>
            <p:cNvPr id="75" name="Rectangle: Diagonal Corners Rounded 74">
              <a:extLst>
                <a:ext uri="{FF2B5EF4-FFF2-40B4-BE49-F238E27FC236}">
                  <a16:creationId xmlns:a16="http://schemas.microsoft.com/office/drawing/2014/main" id="{FC2C562F-6868-4D8D-A3AA-6BAEA191B88D}"/>
                </a:ext>
              </a:extLst>
            </p:cNvPr>
            <p:cNvSpPr/>
            <p:nvPr/>
          </p:nvSpPr>
          <p:spPr bwMode="auto">
            <a:xfrm>
              <a:off x="1301750" y="1547112"/>
              <a:ext cx="9878530" cy="524263"/>
            </a:xfrm>
            <a:prstGeom prst="round2DiagRect">
              <a:avLst>
                <a:gd name="adj1" fmla="val 47538"/>
                <a:gd name="adj2" fmla="val 0"/>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To ensure that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the outcomes of the risk planning, assessment and treatment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remain relevant and appropriate vis-à-vis environment and regulatory requirement</a:t>
              </a:r>
            </a:p>
          </p:txBody>
        </p:sp>
        <p:sp>
          <p:nvSpPr>
            <p:cNvPr id="76" name="Rectangle 75">
              <a:extLst>
                <a:ext uri="{FF2B5EF4-FFF2-40B4-BE49-F238E27FC236}">
                  <a16:creationId xmlns:a16="http://schemas.microsoft.com/office/drawing/2014/main" id="{8E44E064-97D6-4425-8883-D937BF93EDF5}"/>
                </a:ext>
              </a:extLst>
            </p:cNvPr>
            <p:cNvSpPr/>
            <p:nvPr/>
          </p:nvSpPr>
          <p:spPr bwMode="auto">
            <a:xfrm>
              <a:off x="1079805" y="1515484"/>
              <a:ext cx="765681" cy="566777"/>
            </a:xfrm>
            <a:prstGeom prst="rect">
              <a:avLst/>
            </a:prstGeom>
            <a:solidFill>
              <a:srgbClr val="465E7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Objective</a:t>
              </a:r>
            </a:p>
          </p:txBody>
        </p:sp>
        <p:sp>
          <p:nvSpPr>
            <p:cNvPr id="77" name="Right Triangle 76">
              <a:extLst>
                <a:ext uri="{FF2B5EF4-FFF2-40B4-BE49-F238E27FC236}">
                  <a16:creationId xmlns:a16="http://schemas.microsoft.com/office/drawing/2014/main" id="{48DB85E8-1FD7-40AB-A490-4AA23DE95818}"/>
                </a:ext>
              </a:extLst>
            </p:cNvPr>
            <p:cNvSpPr/>
            <p:nvPr/>
          </p:nvSpPr>
          <p:spPr bwMode="auto">
            <a:xfrm rot="10800000">
              <a:off x="1073384" y="2085102"/>
              <a:ext cx="157312" cy="56671"/>
            </a:xfrm>
            <a:prstGeom prst="rtTriangle">
              <a:avLst/>
            </a:prstGeom>
            <a:solidFill>
              <a:srgbClr val="465E7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80" name="Rectangle: Rounded Corners 79">
            <a:extLst>
              <a:ext uri="{FF2B5EF4-FFF2-40B4-BE49-F238E27FC236}">
                <a16:creationId xmlns:a16="http://schemas.microsoft.com/office/drawing/2014/main" id="{A1050A17-8265-4A57-AD87-47E57923EACC}"/>
              </a:ext>
            </a:extLst>
          </p:cNvPr>
          <p:cNvSpPr/>
          <p:nvPr/>
        </p:nvSpPr>
        <p:spPr>
          <a:xfrm>
            <a:off x="811924" y="2332676"/>
            <a:ext cx="2011762" cy="3064270"/>
          </a:xfrm>
          <a:prstGeom prst="roundRect">
            <a:avLst>
              <a:gd name="adj" fmla="val 123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C56F9577-3D89-4911-B39B-C9E97196C73B}"/>
              </a:ext>
            </a:extLst>
          </p:cNvPr>
          <p:cNvSpPr/>
          <p:nvPr/>
        </p:nvSpPr>
        <p:spPr bwMode="auto">
          <a:xfrm>
            <a:off x="963377" y="2099322"/>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Inputs</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2FC01C9D-87C0-4A8C-9F62-667208E93B3D}"/>
              </a:ext>
            </a:extLst>
          </p:cNvPr>
          <p:cNvGrpSpPr/>
          <p:nvPr/>
        </p:nvGrpSpPr>
        <p:grpSpPr>
          <a:xfrm>
            <a:off x="1000499" y="2498797"/>
            <a:ext cx="1634608" cy="2732029"/>
            <a:chOff x="1000499" y="2507622"/>
            <a:chExt cx="1634608" cy="1524879"/>
          </a:xfrm>
        </p:grpSpPr>
        <p:sp>
          <p:nvSpPr>
            <p:cNvPr id="82" name="Rectangle 81">
              <a:extLst>
                <a:ext uri="{FF2B5EF4-FFF2-40B4-BE49-F238E27FC236}">
                  <a16:creationId xmlns:a16="http://schemas.microsoft.com/office/drawing/2014/main" id="{0DB878AC-92A4-4641-8A77-95991952C6E4}"/>
                </a:ext>
              </a:extLst>
            </p:cNvPr>
            <p:cNvSpPr/>
            <p:nvPr/>
          </p:nvSpPr>
          <p:spPr>
            <a:xfrm>
              <a:off x="1000499" y="2507622"/>
              <a:ext cx="1634608" cy="328326"/>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Risk Assessment</a:t>
              </a:r>
            </a:p>
          </p:txBody>
        </p:sp>
        <p:sp>
          <p:nvSpPr>
            <p:cNvPr id="86" name="Rectangle 85">
              <a:extLst>
                <a:ext uri="{FF2B5EF4-FFF2-40B4-BE49-F238E27FC236}">
                  <a16:creationId xmlns:a16="http://schemas.microsoft.com/office/drawing/2014/main" id="{F621A194-214E-4DEF-A29A-D0F01A859B1B}"/>
                </a:ext>
              </a:extLst>
            </p:cNvPr>
            <p:cNvSpPr/>
            <p:nvPr/>
          </p:nvSpPr>
          <p:spPr>
            <a:xfrm>
              <a:off x="1000499" y="3305324"/>
              <a:ext cx="1634608" cy="328326"/>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Progress on Risk Mitigating Controls</a:t>
              </a:r>
            </a:p>
          </p:txBody>
        </p:sp>
        <p:sp>
          <p:nvSpPr>
            <p:cNvPr id="87" name="Rectangle 86">
              <a:extLst>
                <a:ext uri="{FF2B5EF4-FFF2-40B4-BE49-F238E27FC236}">
                  <a16:creationId xmlns:a16="http://schemas.microsoft.com/office/drawing/2014/main" id="{38E42075-ECBC-490A-8106-BB45E88269C6}"/>
                </a:ext>
              </a:extLst>
            </p:cNvPr>
            <p:cNvSpPr/>
            <p:nvPr/>
          </p:nvSpPr>
          <p:spPr>
            <a:xfrm>
              <a:off x="1000499" y="2906473"/>
              <a:ext cx="1634608" cy="328326"/>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Risk Treatment Plan</a:t>
              </a:r>
            </a:p>
          </p:txBody>
        </p:sp>
        <p:sp>
          <p:nvSpPr>
            <p:cNvPr id="88" name="Rectangle 87">
              <a:extLst>
                <a:ext uri="{FF2B5EF4-FFF2-40B4-BE49-F238E27FC236}">
                  <a16:creationId xmlns:a16="http://schemas.microsoft.com/office/drawing/2014/main" id="{437EA2D4-7888-4804-91B2-DFA32D71C287}"/>
                </a:ext>
              </a:extLst>
            </p:cNvPr>
            <p:cNvSpPr/>
            <p:nvPr/>
          </p:nvSpPr>
          <p:spPr>
            <a:xfrm>
              <a:off x="1000499" y="3704175"/>
              <a:ext cx="1634608" cy="328326"/>
            </a:xfrm>
            <a:prstGeom prst="rect">
              <a:avLst/>
            </a:prstGeom>
            <a:solidFill>
              <a:schemeClr val="bg1"/>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Updated CS Risk Register</a:t>
              </a:r>
            </a:p>
          </p:txBody>
        </p:sp>
      </p:grpSp>
      <p:sp>
        <p:nvSpPr>
          <p:cNvPr id="90" name="Rectangle: Rounded Corners 89">
            <a:extLst>
              <a:ext uri="{FF2B5EF4-FFF2-40B4-BE49-F238E27FC236}">
                <a16:creationId xmlns:a16="http://schemas.microsoft.com/office/drawing/2014/main" id="{B8FBF74A-DCAE-44FA-83A5-1EA9F8A8FCAD}"/>
              </a:ext>
            </a:extLst>
          </p:cNvPr>
          <p:cNvSpPr/>
          <p:nvPr/>
        </p:nvSpPr>
        <p:spPr>
          <a:xfrm>
            <a:off x="9149497" y="2332676"/>
            <a:ext cx="2011762" cy="3064270"/>
          </a:xfrm>
          <a:prstGeom prst="roundRect">
            <a:avLst>
              <a:gd name="adj" fmla="val 123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0E30B40A-A8BA-4EED-A7AD-016C0E1729E2}"/>
              </a:ext>
            </a:extLst>
          </p:cNvPr>
          <p:cNvSpPr/>
          <p:nvPr/>
        </p:nvSpPr>
        <p:spPr bwMode="auto">
          <a:xfrm>
            <a:off x="9300950" y="2099322"/>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Output</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BECB34B7-66DD-428C-BBA6-732A347F707A}"/>
              </a:ext>
            </a:extLst>
          </p:cNvPr>
          <p:cNvGrpSpPr/>
          <p:nvPr/>
        </p:nvGrpSpPr>
        <p:grpSpPr>
          <a:xfrm>
            <a:off x="842245" y="5615673"/>
            <a:ext cx="10537832" cy="708927"/>
            <a:chOff x="842245" y="5463273"/>
            <a:chExt cx="10537832" cy="708927"/>
          </a:xfrm>
        </p:grpSpPr>
        <p:sp>
          <p:nvSpPr>
            <p:cNvPr id="66" name="Rectangle 65">
              <a:extLst>
                <a:ext uri="{FF2B5EF4-FFF2-40B4-BE49-F238E27FC236}">
                  <a16:creationId xmlns:a16="http://schemas.microsoft.com/office/drawing/2014/main" id="{BCD514A6-ED05-4910-ABCA-ABAD99A55BD5}"/>
                </a:ext>
              </a:extLst>
            </p:cNvPr>
            <p:cNvSpPr/>
            <p:nvPr/>
          </p:nvSpPr>
          <p:spPr bwMode="auto">
            <a:xfrm>
              <a:off x="842245" y="5643586"/>
              <a:ext cx="507115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3" spcCol="0" rtlCol="0" fromWordArt="0" anchor="ctr" anchorCtr="0" forceAA="0" compatLnSpc="1">
              <a:prstTxWarp prst="textNoShape">
                <a:avLst/>
              </a:prstTxWarp>
              <a:noAutofit/>
            </a:bodyPr>
            <a:lstStyle/>
            <a:p>
              <a:pPr marL="91440" marR="0" lvl="0" indent="-119063" algn="l" defTabSz="914400" rtl="0" eaLnBrk="1" fontAlgn="auto" latinLnBrk="0" hangingPunct="1">
                <a:lnSpc>
                  <a:spcPts val="1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CS Risk Mgmt. Analyst</a:t>
              </a:r>
            </a:p>
            <a:p>
              <a:pPr marL="91440" marR="0" lvl="0" indent="-119063" algn="l" defTabSz="914400" rtl="0" eaLnBrk="1" fontAlgn="auto" latinLnBrk="0" hangingPunct="1">
                <a:lnSpc>
                  <a:spcPts val="1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CS Project Assurance</a:t>
              </a:r>
            </a:p>
            <a:p>
              <a:pPr marL="91440" marR="0" lvl="0" indent="-119063" algn="l" defTabSz="914400" rtl="0" eaLnBrk="1" fontAlgn="auto" latinLnBrk="0" hangingPunct="1">
                <a:lnSpc>
                  <a:spcPts val="1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Threat Intel</a:t>
              </a:r>
            </a:p>
            <a:p>
              <a:pPr marL="91440" marR="0" lvl="0" indent="-119063" algn="l" defTabSz="914400" rtl="0" eaLnBrk="1" fontAlgn="auto" latinLnBrk="0" hangingPunct="1">
                <a:lnSpc>
                  <a:spcPts val="1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CISO</a:t>
              </a:r>
            </a:p>
            <a:p>
              <a:pPr marL="91440" marR="0" lvl="0" indent="-119063" algn="l" defTabSz="914400" rtl="0" eaLnBrk="1" fontAlgn="auto" latinLnBrk="0" hangingPunct="1">
                <a:lnSpc>
                  <a:spcPts val="1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CS Perf. Mgmt.</a:t>
              </a:r>
            </a:p>
            <a:p>
              <a:pPr marL="91440" marR="0" lvl="0" indent="-119063" algn="l" defTabSz="914400" rtl="0" eaLnBrk="1" fontAlgn="auto" latinLnBrk="0" hangingPunct="1">
                <a:lnSpc>
                  <a:spcPts val="1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CS Projects</a:t>
              </a:r>
            </a:p>
            <a:p>
              <a:pPr marL="91440" marR="0" lvl="0" indent="-119063" algn="l" defTabSz="914400" rtl="0" eaLnBrk="1" fontAlgn="auto" latinLnBrk="0" hangingPunct="1">
                <a:lnSpc>
                  <a:spcPts val="1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CS Strategy &amp; Risk Manager</a:t>
              </a:r>
            </a:p>
            <a:p>
              <a:pPr marL="91440" marR="0" lvl="0" indent="-119063" algn="l" defTabSz="914400" rtl="0" eaLnBrk="1" fontAlgn="auto" latinLnBrk="0" hangingPunct="1">
                <a:lnSpc>
                  <a:spcPts val="1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CS GRC Lead</a:t>
              </a:r>
            </a:p>
            <a:p>
              <a:pPr marL="91440" marR="0" lvl="0" indent="-119063" algn="l" defTabSz="914400" rtl="0" eaLnBrk="1" fontAlgn="auto" latinLnBrk="0" hangingPunct="1">
                <a:lnSpc>
                  <a:spcPts val="1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CS Risk Owner</a:t>
              </a:r>
            </a:p>
            <a:p>
              <a:pPr marL="91440" marR="0" lvl="0" indent="-119063" algn="l" defTabSz="914400" rtl="0" eaLnBrk="1" fontAlgn="auto" latinLnBrk="0" hangingPunct="1">
                <a:lnSpc>
                  <a:spcPts val="1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Imp. Teams</a:t>
              </a:r>
            </a:p>
          </p:txBody>
        </p:sp>
        <p:sp>
          <p:nvSpPr>
            <p:cNvPr id="69" name="Rectangle 68">
              <a:extLst>
                <a:ext uri="{FF2B5EF4-FFF2-40B4-BE49-F238E27FC236}">
                  <a16:creationId xmlns:a16="http://schemas.microsoft.com/office/drawing/2014/main" id="{F510C88F-CFF0-45CC-AD83-40C2B0DB0BDE}"/>
                </a:ext>
              </a:extLst>
            </p:cNvPr>
            <p:cNvSpPr/>
            <p:nvPr/>
          </p:nvSpPr>
          <p:spPr bwMode="auto">
            <a:xfrm>
              <a:off x="5995553" y="5643586"/>
              <a:ext cx="265118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9063" marR="0" lvl="0" indent="-119063" algn="l" defTabSz="914400" rtl="0" eaLnBrk="1" fontAlgn="auto" latinLnBrk="0" hangingPunct="1">
                <a:lnSpc>
                  <a:spcPts val="800"/>
                </a:lnSpc>
                <a:spcBef>
                  <a:spcPts val="100"/>
                </a:spcBef>
                <a:spcAft>
                  <a:spcPts val="1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Risk assessment</a:t>
              </a:r>
            </a:p>
            <a:p>
              <a:pPr marL="119063" marR="0" lvl="0" indent="-119063" algn="l" defTabSz="914400" rtl="0" eaLnBrk="1" fontAlgn="auto" latinLnBrk="0" hangingPunct="1">
                <a:lnSpc>
                  <a:spcPts val="800"/>
                </a:lnSpc>
                <a:spcBef>
                  <a:spcPts val="100"/>
                </a:spcBef>
                <a:spcAft>
                  <a:spcPts val="1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Newly identified risks / incidents</a:t>
              </a:r>
            </a:p>
            <a:p>
              <a:pPr marL="119063" marR="0" lvl="0" indent="-119063" algn="l" defTabSz="914400" rtl="0" eaLnBrk="1" fontAlgn="auto" latinLnBrk="0" hangingPunct="1">
                <a:lnSpc>
                  <a:spcPts val="800"/>
                </a:lnSpc>
                <a:spcBef>
                  <a:spcPts val="100"/>
                </a:spcBef>
                <a:spcAft>
                  <a:spcPts val="1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Risk treatment plan</a:t>
              </a:r>
            </a:p>
          </p:txBody>
        </p:sp>
        <p:sp>
          <p:nvSpPr>
            <p:cNvPr id="74" name="Rectangle 73">
              <a:extLst>
                <a:ext uri="{FF2B5EF4-FFF2-40B4-BE49-F238E27FC236}">
                  <a16:creationId xmlns:a16="http://schemas.microsoft.com/office/drawing/2014/main" id="{EFD53D24-D43C-4575-88BA-F0833FB35992}"/>
                </a:ext>
              </a:extLst>
            </p:cNvPr>
            <p:cNvSpPr/>
            <p:nvPr/>
          </p:nvSpPr>
          <p:spPr bwMode="auto">
            <a:xfrm>
              <a:off x="8728888" y="5643586"/>
              <a:ext cx="2651189" cy="528614"/>
            </a:xfrm>
            <a:prstGeom prst="rect">
              <a:avLst/>
            </a:prstGeom>
            <a:solidFill>
              <a:schemeClr val="accent3">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9063" marR="0" lvl="0" indent="-119063" algn="l" defTabSz="914400" rtl="0" eaLnBrk="1" fontAlgn="auto" latinLnBrk="0" hangingPunct="1">
                <a:lnSpc>
                  <a:spcPts val="900"/>
                </a:lnSpc>
                <a:spcBef>
                  <a:spcPts val="100"/>
                </a:spcBef>
                <a:spcAft>
                  <a:spcPts val="10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As per defined risk monitoring frequency</a:t>
              </a:r>
            </a:p>
          </p:txBody>
        </p:sp>
        <p:sp>
          <p:nvSpPr>
            <p:cNvPr id="78" name="Rectangle 77">
              <a:extLst>
                <a:ext uri="{FF2B5EF4-FFF2-40B4-BE49-F238E27FC236}">
                  <a16:creationId xmlns:a16="http://schemas.microsoft.com/office/drawing/2014/main" id="{668AFBE7-1B20-4145-A359-14603DDEB535}"/>
                </a:ext>
              </a:extLst>
            </p:cNvPr>
            <p:cNvSpPr/>
            <p:nvPr/>
          </p:nvSpPr>
          <p:spPr bwMode="auto">
            <a:xfrm>
              <a:off x="2523398" y="54632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Stakeholders</a:t>
              </a:r>
            </a:p>
          </p:txBody>
        </p:sp>
        <p:sp>
          <p:nvSpPr>
            <p:cNvPr id="79" name="Rectangle 78">
              <a:extLst>
                <a:ext uri="{FF2B5EF4-FFF2-40B4-BE49-F238E27FC236}">
                  <a16:creationId xmlns:a16="http://schemas.microsoft.com/office/drawing/2014/main" id="{DA21FBC1-7B21-4314-8435-EA1A479C3B41}"/>
                </a:ext>
              </a:extLst>
            </p:cNvPr>
            <p:cNvSpPr/>
            <p:nvPr/>
          </p:nvSpPr>
          <p:spPr bwMode="auto">
            <a:xfrm>
              <a:off x="6466720" y="54632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Triggers</a:t>
              </a:r>
            </a:p>
          </p:txBody>
        </p:sp>
        <p:sp>
          <p:nvSpPr>
            <p:cNvPr id="83" name="Rectangle 82">
              <a:extLst>
                <a:ext uri="{FF2B5EF4-FFF2-40B4-BE49-F238E27FC236}">
                  <a16:creationId xmlns:a16="http://schemas.microsoft.com/office/drawing/2014/main" id="{EEFEC2F1-B840-4D24-A014-05F1FFB75FC2}"/>
                </a:ext>
              </a:extLst>
            </p:cNvPr>
            <p:cNvSpPr/>
            <p:nvPr/>
          </p:nvSpPr>
          <p:spPr bwMode="auto">
            <a:xfrm>
              <a:off x="9200055" y="5463273"/>
              <a:ext cx="1708855" cy="2118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Frequency</a:t>
              </a:r>
            </a:p>
          </p:txBody>
        </p:sp>
      </p:grpSp>
      <p:sp>
        <p:nvSpPr>
          <p:cNvPr id="63" name="STAMP">
            <a:extLst>
              <a:ext uri="{FF2B5EF4-FFF2-40B4-BE49-F238E27FC236}">
                <a16:creationId xmlns:a16="http://schemas.microsoft.com/office/drawing/2014/main" id="{9586C00F-8736-45AF-BFC7-AA57CCEE4DED}"/>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42" name="Footer Placeholder 2">
            <a:extLst>
              <a:ext uri="{FF2B5EF4-FFF2-40B4-BE49-F238E27FC236}">
                <a16:creationId xmlns:a16="http://schemas.microsoft.com/office/drawing/2014/main" id="{230EE825-39EF-45A6-A678-31830681CCC5}"/>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94" name="TextBox 93">
            <a:extLst>
              <a:ext uri="{FF2B5EF4-FFF2-40B4-BE49-F238E27FC236}">
                <a16:creationId xmlns:a16="http://schemas.microsoft.com/office/drawing/2014/main" id="{268C08B2-D943-44D8-AAB5-AB09CF7B5C8D}"/>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sp>
        <p:nvSpPr>
          <p:cNvPr id="95" name="Rectangle: Rounded Corners 94">
            <a:extLst>
              <a:ext uri="{FF2B5EF4-FFF2-40B4-BE49-F238E27FC236}">
                <a16:creationId xmlns:a16="http://schemas.microsoft.com/office/drawing/2014/main" id="{2ADF3F70-B52D-4123-A7A0-6A193C9DA49E}"/>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sp>
        <p:nvSpPr>
          <p:cNvPr id="60" name="Rectangle 59">
            <a:extLst>
              <a:ext uri="{FF2B5EF4-FFF2-40B4-BE49-F238E27FC236}">
                <a16:creationId xmlns:a16="http://schemas.microsoft.com/office/drawing/2014/main" id="{DC5EBC89-E382-48D0-ADAF-3E87160E5C2E}"/>
              </a:ext>
            </a:extLst>
          </p:cNvPr>
          <p:cNvSpPr/>
          <p:nvPr/>
        </p:nvSpPr>
        <p:spPr>
          <a:xfrm>
            <a:off x="9338071" y="3046818"/>
            <a:ext cx="1634608" cy="458383"/>
          </a:xfrm>
          <a:prstGeom prst="rect">
            <a:avLst/>
          </a:prstGeom>
          <a:solidFill>
            <a:schemeClr val="accent2">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a:ea typeface="+mn-ea"/>
                <a:cs typeface="+mn-cs"/>
              </a:rPr>
              <a:t>Status Report</a:t>
            </a:r>
            <a:endParaRPr kumimoji="0" lang="en-US" sz="1100" b="1" i="0" u="none" strike="noStrike" kern="1200" cap="none" spc="0" normalizeH="0" baseline="30000" noProof="0" dirty="0">
              <a:ln>
                <a:noFill/>
              </a:ln>
              <a:solidFill>
                <a:srgbClr val="FFFFFF"/>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9DC556FC-FAB0-4DDF-BB56-AA815F7826DF}"/>
              </a:ext>
            </a:extLst>
          </p:cNvPr>
          <p:cNvSpPr/>
          <p:nvPr/>
        </p:nvSpPr>
        <p:spPr>
          <a:xfrm>
            <a:off x="9338071" y="2489973"/>
            <a:ext cx="1634608" cy="458383"/>
          </a:xfrm>
          <a:prstGeom prst="rect">
            <a:avLst/>
          </a:prstGeom>
          <a:solidFill>
            <a:schemeClr val="accent2">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a:ea typeface="+mn-ea"/>
                <a:cs typeface="+mn-cs"/>
              </a:rPr>
              <a:t>Monitoring Frequency</a:t>
            </a:r>
          </a:p>
        </p:txBody>
      </p:sp>
      <p:grpSp>
        <p:nvGrpSpPr>
          <p:cNvPr id="8" name="Group 7">
            <a:extLst>
              <a:ext uri="{FF2B5EF4-FFF2-40B4-BE49-F238E27FC236}">
                <a16:creationId xmlns:a16="http://schemas.microsoft.com/office/drawing/2014/main" id="{CBE15281-7AF1-43BA-A6B4-7D16EBA71B1A}"/>
              </a:ext>
            </a:extLst>
          </p:cNvPr>
          <p:cNvGrpSpPr/>
          <p:nvPr/>
        </p:nvGrpSpPr>
        <p:grpSpPr>
          <a:xfrm>
            <a:off x="613621" y="68528"/>
            <a:ext cx="782071" cy="229014"/>
            <a:chOff x="613621" y="44482"/>
            <a:chExt cx="782071" cy="277106"/>
          </a:xfrm>
        </p:grpSpPr>
        <p:sp>
          <p:nvSpPr>
            <p:cNvPr id="46" name="Rectangle 45">
              <a:extLst>
                <a:ext uri="{FF2B5EF4-FFF2-40B4-BE49-F238E27FC236}">
                  <a16:creationId xmlns:a16="http://schemas.microsoft.com/office/drawing/2014/main" id="{48AC044B-8F54-4268-B62E-9C57EE952BEB}"/>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6A4C2F10-458D-49E5-A76E-06A8CCED9276}"/>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8" name="Rectangle 47">
              <a:extLst>
                <a:ext uri="{FF2B5EF4-FFF2-40B4-BE49-F238E27FC236}">
                  <a16:creationId xmlns:a16="http://schemas.microsoft.com/office/drawing/2014/main" id="{CBBCF236-0520-4D0E-A382-3AF3D5B51795}"/>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9" name="Rectangle 48">
              <a:extLst>
                <a:ext uri="{FF2B5EF4-FFF2-40B4-BE49-F238E27FC236}">
                  <a16:creationId xmlns:a16="http://schemas.microsoft.com/office/drawing/2014/main" id="{50A3EB9F-4B64-4CC4-879D-728AB8B4B6CA}"/>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8147C09-BF84-4A49-A0F2-29CFBE5CA72F}"/>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1" name="Rectangle 50">
              <a:extLst>
                <a:ext uri="{FF2B5EF4-FFF2-40B4-BE49-F238E27FC236}">
                  <a16:creationId xmlns:a16="http://schemas.microsoft.com/office/drawing/2014/main" id="{51573688-3E54-4EB0-84F7-756007B78E16}"/>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4" name="Rectangle 53">
              <a:extLst>
                <a:ext uri="{FF2B5EF4-FFF2-40B4-BE49-F238E27FC236}">
                  <a16:creationId xmlns:a16="http://schemas.microsoft.com/office/drawing/2014/main" id="{5B543933-697C-4D81-9486-1B93262F6C37}"/>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7" name="Rectangle 56">
              <a:extLst>
                <a:ext uri="{FF2B5EF4-FFF2-40B4-BE49-F238E27FC236}">
                  <a16:creationId xmlns:a16="http://schemas.microsoft.com/office/drawing/2014/main" id="{B14C50B8-19A5-48BD-BFC7-A7542C0D7D80}"/>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5" name="Rectangle 64">
              <a:extLst>
                <a:ext uri="{FF2B5EF4-FFF2-40B4-BE49-F238E27FC236}">
                  <a16:creationId xmlns:a16="http://schemas.microsoft.com/office/drawing/2014/main" id="{C9649015-6782-4E53-87F9-FED53E2A0BCB}"/>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7" name="Rectangle 66">
              <a:extLst>
                <a:ext uri="{FF2B5EF4-FFF2-40B4-BE49-F238E27FC236}">
                  <a16:creationId xmlns:a16="http://schemas.microsoft.com/office/drawing/2014/main" id="{25465038-1865-4A52-9F6F-7BE224AE0189}"/>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71" name="Rectangle 70">
              <a:extLst>
                <a:ext uri="{FF2B5EF4-FFF2-40B4-BE49-F238E27FC236}">
                  <a16:creationId xmlns:a16="http://schemas.microsoft.com/office/drawing/2014/main" id="{E2686461-0097-48A5-BCC1-197306C877B3}"/>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2" name="Rectangle 71">
              <a:extLst>
                <a:ext uri="{FF2B5EF4-FFF2-40B4-BE49-F238E27FC236}">
                  <a16:creationId xmlns:a16="http://schemas.microsoft.com/office/drawing/2014/main" id="{295E07B5-3E20-4403-B0B0-90435B7D7350}"/>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4" name="Rectangle 83">
              <a:extLst>
                <a:ext uri="{FF2B5EF4-FFF2-40B4-BE49-F238E27FC236}">
                  <a16:creationId xmlns:a16="http://schemas.microsoft.com/office/drawing/2014/main" id="{CE3F8046-203E-4FEA-A105-ED64F184E303}"/>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5" name="Rectangle 84">
              <a:extLst>
                <a:ext uri="{FF2B5EF4-FFF2-40B4-BE49-F238E27FC236}">
                  <a16:creationId xmlns:a16="http://schemas.microsoft.com/office/drawing/2014/main" id="{B0D3EB6E-815A-432D-A3FE-2D72B312D9C5}"/>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89" name="Rectangle 88">
            <a:extLst>
              <a:ext uri="{FF2B5EF4-FFF2-40B4-BE49-F238E27FC236}">
                <a16:creationId xmlns:a16="http://schemas.microsoft.com/office/drawing/2014/main" id="{DF6028F9-E733-499C-960B-EA0CDCC6AD90}"/>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6904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9C39E60-BD83-4FB1-BD0F-031BF2C0E2CE}"/>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89C39E60-BD83-4FB1-BD0F-031BF2C0E2CE}"/>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BC1BDB73-E0E2-4CD1-8CE1-8F61C233B138}"/>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panose="02000303000000000000" pitchFamily="2" charset="0"/>
              <a:ea typeface="+mn-ea"/>
              <a:cs typeface="+mn-cs"/>
              <a:sym typeface="Oswald" panose="02000303000000000000" pitchFamily="2" charset="0"/>
            </a:endParaRPr>
          </a:p>
        </p:txBody>
      </p:sp>
      <p:sp>
        <p:nvSpPr>
          <p:cNvPr id="2" name="Title 1">
            <a:extLst>
              <a:ext uri="{FF2B5EF4-FFF2-40B4-BE49-F238E27FC236}">
                <a16:creationId xmlns:a16="http://schemas.microsoft.com/office/drawing/2014/main" id="{DB98F454-7FD1-4769-81F8-7D6511D0AE4D}"/>
              </a:ext>
            </a:extLst>
          </p:cNvPr>
          <p:cNvSpPr>
            <a:spLocks noGrp="1"/>
          </p:cNvSpPr>
          <p:nvPr>
            <p:ph type="title"/>
          </p:nvPr>
        </p:nvSpPr>
        <p:spPr/>
        <p:txBody>
          <a:bodyPr vert="horz"/>
          <a:lstStyle/>
          <a:p>
            <a:pPr>
              <a:spcAft>
                <a:spcPts val="300"/>
              </a:spcAft>
              <a:defRPr/>
            </a:pPr>
            <a:r>
              <a:rPr lang="en-US" dirty="0">
                <a:solidFill>
                  <a:srgbClr val="000000"/>
                </a:solidFill>
              </a:rPr>
              <a:t>Key performance indicators will be defined to assess performance across the risk management processes</a:t>
            </a:r>
          </a:p>
        </p:txBody>
      </p:sp>
      <p:sp>
        <p:nvSpPr>
          <p:cNvPr id="24" name="Text Placeholder 23">
            <a:extLst>
              <a:ext uri="{FF2B5EF4-FFF2-40B4-BE49-F238E27FC236}">
                <a16:creationId xmlns:a16="http://schemas.microsoft.com/office/drawing/2014/main" id="{309A2B5B-0095-5445-B027-B224B1CFED20}"/>
              </a:ext>
            </a:extLst>
          </p:cNvPr>
          <p:cNvSpPr>
            <a:spLocks noGrp="1"/>
          </p:cNvSpPr>
          <p:nvPr>
            <p:ph type="body" sz="quarter" idx="11"/>
          </p:nvPr>
        </p:nvSpPr>
        <p:spPr/>
        <p:txBody>
          <a:bodyPr/>
          <a:lstStyle/>
          <a:p>
            <a:r>
              <a:rPr lang="en-US" dirty="0"/>
              <a:t>Key Risk Performance Indicators</a:t>
            </a:r>
          </a:p>
        </p:txBody>
      </p:sp>
      <p:grpSp>
        <p:nvGrpSpPr>
          <p:cNvPr id="12" name="Group 11">
            <a:extLst>
              <a:ext uri="{FF2B5EF4-FFF2-40B4-BE49-F238E27FC236}">
                <a16:creationId xmlns:a16="http://schemas.microsoft.com/office/drawing/2014/main" id="{A300C290-8559-4EFE-9270-6CE4CE1AC2DE}"/>
              </a:ext>
            </a:extLst>
          </p:cNvPr>
          <p:cNvGrpSpPr/>
          <p:nvPr/>
        </p:nvGrpSpPr>
        <p:grpSpPr>
          <a:xfrm>
            <a:off x="3482793" y="6161919"/>
            <a:ext cx="4927666" cy="234022"/>
            <a:chOff x="5572129" y="6423845"/>
            <a:chExt cx="4927666" cy="234022"/>
          </a:xfrm>
        </p:grpSpPr>
        <p:pic>
          <p:nvPicPr>
            <p:cNvPr id="55" name="Picture 4" descr="https://d30y9cdsu7xlg0.cloudfront.net/png/41941-200.png">
              <a:extLst>
                <a:ext uri="{FF2B5EF4-FFF2-40B4-BE49-F238E27FC236}">
                  <a16:creationId xmlns:a16="http://schemas.microsoft.com/office/drawing/2014/main" id="{119009B8-1698-4E10-9DE0-10CF4348D9B1}"/>
                </a:ext>
              </a:extLst>
            </p:cNvPr>
            <p:cNvPicPr>
              <a:picLocks noChangeAspect="1" noChangeArrowheads="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572129" y="6423845"/>
              <a:ext cx="234022" cy="234022"/>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A9DE02C1-DF05-4601-9A96-F080D0AAA7E4}"/>
                </a:ext>
              </a:extLst>
            </p:cNvPr>
            <p:cNvSpPr/>
            <p:nvPr/>
          </p:nvSpPr>
          <p:spPr bwMode="gray">
            <a:xfrm>
              <a:off x="5771416" y="6425440"/>
              <a:ext cx="2222083" cy="2308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Positive Impact with KPI Value Increase</a:t>
              </a:r>
            </a:p>
          </p:txBody>
        </p:sp>
        <p:pic>
          <p:nvPicPr>
            <p:cNvPr id="57" name="Picture 4" descr="https://d30y9cdsu7xlg0.cloudfront.net/png/41941-200.png">
              <a:extLst>
                <a:ext uri="{FF2B5EF4-FFF2-40B4-BE49-F238E27FC236}">
                  <a16:creationId xmlns:a16="http://schemas.microsoft.com/office/drawing/2014/main" id="{32684586-B1AF-4F10-B51A-68626BC60338}"/>
                </a:ext>
              </a:extLst>
            </p:cNvPr>
            <p:cNvPicPr>
              <a:picLocks noChangeAspect="1" noChangeArrowheads="1"/>
            </p:cNvPicPr>
            <p:nvPr/>
          </p:nvPicPr>
          <p:blipFill>
            <a:blip r:embed="rId7"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V="1">
              <a:off x="8029686" y="6423845"/>
              <a:ext cx="234022" cy="234022"/>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a:extLst>
                <a:ext uri="{FF2B5EF4-FFF2-40B4-BE49-F238E27FC236}">
                  <a16:creationId xmlns:a16="http://schemas.microsoft.com/office/drawing/2014/main" id="{12469453-1220-49A3-B0D7-BF33F9D6CD16}"/>
                </a:ext>
              </a:extLst>
            </p:cNvPr>
            <p:cNvSpPr/>
            <p:nvPr/>
          </p:nvSpPr>
          <p:spPr bwMode="gray">
            <a:xfrm>
              <a:off x="8234431" y="6425440"/>
              <a:ext cx="2265364" cy="2308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Positive Impact with KPI Value Decrease</a:t>
              </a:r>
            </a:p>
          </p:txBody>
        </p:sp>
      </p:grpSp>
      <p:sp>
        <p:nvSpPr>
          <p:cNvPr id="46" name="Rectangle 45">
            <a:extLst>
              <a:ext uri="{FF2B5EF4-FFF2-40B4-BE49-F238E27FC236}">
                <a16:creationId xmlns:a16="http://schemas.microsoft.com/office/drawing/2014/main" id="{15260C39-98E5-4318-9FF0-A7B561B6A96D}"/>
              </a:ext>
            </a:extLst>
          </p:cNvPr>
          <p:cNvSpPr/>
          <p:nvPr/>
        </p:nvSpPr>
        <p:spPr>
          <a:xfrm>
            <a:off x="790696" y="1676401"/>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47" name="Rectangle 46">
            <a:extLst>
              <a:ext uri="{FF2B5EF4-FFF2-40B4-BE49-F238E27FC236}">
                <a16:creationId xmlns:a16="http://schemas.microsoft.com/office/drawing/2014/main" id="{B92C049C-9769-4784-80F2-D764F906AF6D}"/>
              </a:ext>
            </a:extLst>
          </p:cNvPr>
          <p:cNvSpPr/>
          <p:nvPr/>
        </p:nvSpPr>
        <p:spPr>
          <a:xfrm>
            <a:off x="1002621" y="1676400"/>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of CS Risks per Criticality Level</a:t>
            </a:r>
          </a:p>
        </p:txBody>
      </p:sp>
      <p:sp>
        <p:nvSpPr>
          <p:cNvPr id="51" name="Rectangle 50">
            <a:extLst>
              <a:ext uri="{FF2B5EF4-FFF2-40B4-BE49-F238E27FC236}">
                <a16:creationId xmlns:a16="http://schemas.microsoft.com/office/drawing/2014/main" id="{E12CFC8F-C757-4DB3-992D-BAEAE8B349F1}"/>
              </a:ext>
            </a:extLst>
          </p:cNvPr>
          <p:cNvSpPr/>
          <p:nvPr/>
        </p:nvSpPr>
        <p:spPr>
          <a:xfrm>
            <a:off x="790697" y="2233414"/>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Monthly</a:t>
            </a:r>
          </a:p>
        </p:txBody>
      </p:sp>
      <p:sp>
        <p:nvSpPr>
          <p:cNvPr id="53" name="Rectangle 52">
            <a:extLst>
              <a:ext uri="{FF2B5EF4-FFF2-40B4-BE49-F238E27FC236}">
                <a16:creationId xmlns:a16="http://schemas.microsoft.com/office/drawing/2014/main" id="{8FE8BC1E-AF76-47CB-80AD-0A8E7F38C2F1}"/>
              </a:ext>
            </a:extLst>
          </p:cNvPr>
          <p:cNvSpPr/>
          <p:nvPr/>
        </p:nvSpPr>
        <p:spPr>
          <a:xfrm>
            <a:off x="2004027" y="2233411"/>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54" name="Picture 4" descr="https://d30y9cdsu7xlg0.cloudfront.net/png/41941-200.png">
            <a:extLst>
              <a:ext uri="{FF2B5EF4-FFF2-40B4-BE49-F238E27FC236}">
                <a16:creationId xmlns:a16="http://schemas.microsoft.com/office/drawing/2014/main" id="{DA7114B1-7C58-4689-9E87-641B8975362F}"/>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V="1">
            <a:off x="2466922" y="2539334"/>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3C126BDF-0107-4445-98FC-634F31DFAD9C}"/>
              </a:ext>
            </a:extLst>
          </p:cNvPr>
          <p:cNvSpPr/>
          <p:nvPr/>
        </p:nvSpPr>
        <p:spPr>
          <a:xfrm>
            <a:off x="790697" y="2233413"/>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60" name="Rectangle 59">
            <a:extLst>
              <a:ext uri="{FF2B5EF4-FFF2-40B4-BE49-F238E27FC236}">
                <a16:creationId xmlns:a16="http://schemas.microsoft.com/office/drawing/2014/main" id="{B42852E3-3FE2-4EFF-B4A6-82A9EDA756C0}"/>
              </a:ext>
            </a:extLst>
          </p:cNvPr>
          <p:cNvSpPr/>
          <p:nvPr/>
        </p:nvSpPr>
        <p:spPr>
          <a:xfrm>
            <a:off x="2004027" y="2233413"/>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64" name="Rectangle 63">
            <a:extLst>
              <a:ext uri="{FF2B5EF4-FFF2-40B4-BE49-F238E27FC236}">
                <a16:creationId xmlns:a16="http://schemas.microsoft.com/office/drawing/2014/main" id="{2AC06AE1-107E-41BC-9723-AFF3F21B57D2}"/>
              </a:ext>
            </a:extLst>
          </p:cNvPr>
          <p:cNvSpPr/>
          <p:nvPr/>
        </p:nvSpPr>
        <p:spPr>
          <a:xfrm>
            <a:off x="3493795" y="1676401"/>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65" name="Rectangle 64">
            <a:extLst>
              <a:ext uri="{FF2B5EF4-FFF2-40B4-BE49-F238E27FC236}">
                <a16:creationId xmlns:a16="http://schemas.microsoft.com/office/drawing/2014/main" id="{A930E9B8-90EC-418E-9175-BB8AD4D25F9F}"/>
              </a:ext>
            </a:extLst>
          </p:cNvPr>
          <p:cNvSpPr/>
          <p:nvPr/>
        </p:nvSpPr>
        <p:spPr>
          <a:xfrm>
            <a:off x="3705720" y="1676400"/>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of new CS Risks Identified per Criticality Level</a:t>
            </a:r>
          </a:p>
        </p:txBody>
      </p:sp>
      <p:sp>
        <p:nvSpPr>
          <p:cNvPr id="66" name="Rectangle 65">
            <a:extLst>
              <a:ext uri="{FF2B5EF4-FFF2-40B4-BE49-F238E27FC236}">
                <a16:creationId xmlns:a16="http://schemas.microsoft.com/office/drawing/2014/main" id="{5C6302DE-D9BD-40D7-9EEF-ADA8C2A561AE}"/>
              </a:ext>
            </a:extLst>
          </p:cNvPr>
          <p:cNvSpPr/>
          <p:nvPr/>
        </p:nvSpPr>
        <p:spPr>
          <a:xfrm>
            <a:off x="3493796" y="2233414"/>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Monthly</a:t>
            </a:r>
          </a:p>
        </p:txBody>
      </p:sp>
      <p:sp>
        <p:nvSpPr>
          <p:cNvPr id="67" name="Rectangle 66">
            <a:extLst>
              <a:ext uri="{FF2B5EF4-FFF2-40B4-BE49-F238E27FC236}">
                <a16:creationId xmlns:a16="http://schemas.microsoft.com/office/drawing/2014/main" id="{EBB4F0EE-8ADA-4B69-95E9-C4896B4E29A8}"/>
              </a:ext>
            </a:extLst>
          </p:cNvPr>
          <p:cNvSpPr/>
          <p:nvPr/>
        </p:nvSpPr>
        <p:spPr>
          <a:xfrm>
            <a:off x="4707126" y="2233411"/>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68" name="Picture 4" descr="https://d30y9cdsu7xlg0.cloudfront.net/png/41941-200.png">
            <a:extLst>
              <a:ext uri="{FF2B5EF4-FFF2-40B4-BE49-F238E27FC236}">
                <a16:creationId xmlns:a16="http://schemas.microsoft.com/office/drawing/2014/main" id="{3E1F160F-7A88-43C4-BF2C-B3DE2882AE92}"/>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V="1">
            <a:off x="5170021" y="2539334"/>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8AC584E3-44D4-49F1-9808-FB99BDED4A2A}"/>
              </a:ext>
            </a:extLst>
          </p:cNvPr>
          <p:cNvSpPr/>
          <p:nvPr/>
        </p:nvSpPr>
        <p:spPr>
          <a:xfrm>
            <a:off x="3493796" y="2233413"/>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70" name="Rectangle 69">
            <a:extLst>
              <a:ext uri="{FF2B5EF4-FFF2-40B4-BE49-F238E27FC236}">
                <a16:creationId xmlns:a16="http://schemas.microsoft.com/office/drawing/2014/main" id="{3029241D-4BFD-46D4-9C4B-AE5EA69BD52B}"/>
              </a:ext>
            </a:extLst>
          </p:cNvPr>
          <p:cNvSpPr/>
          <p:nvPr/>
        </p:nvSpPr>
        <p:spPr>
          <a:xfrm>
            <a:off x="4707126" y="2233413"/>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72" name="Rectangle 71">
            <a:extLst>
              <a:ext uri="{FF2B5EF4-FFF2-40B4-BE49-F238E27FC236}">
                <a16:creationId xmlns:a16="http://schemas.microsoft.com/office/drawing/2014/main" id="{00C52DE0-8420-46EE-8D24-EEA540CCB235}"/>
              </a:ext>
            </a:extLst>
          </p:cNvPr>
          <p:cNvSpPr/>
          <p:nvPr/>
        </p:nvSpPr>
        <p:spPr>
          <a:xfrm>
            <a:off x="6196894" y="1676401"/>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73" name="Rectangle 72">
            <a:extLst>
              <a:ext uri="{FF2B5EF4-FFF2-40B4-BE49-F238E27FC236}">
                <a16:creationId xmlns:a16="http://schemas.microsoft.com/office/drawing/2014/main" id="{2C9C90E6-F7D8-4231-9618-7F6D9E470B25}"/>
              </a:ext>
            </a:extLst>
          </p:cNvPr>
          <p:cNvSpPr/>
          <p:nvPr/>
        </p:nvSpPr>
        <p:spPr>
          <a:xfrm>
            <a:off x="6408820" y="1676400"/>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of CS Risks Mitigated per Criticality Level</a:t>
            </a:r>
          </a:p>
        </p:txBody>
      </p:sp>
      <p:sp>
        <p:nvSpPr>
          <p:cNvPr id="74" name="Rectangle 73">
            <a:extLst>
              <a:ext uri="{FF2B5EF4-FFF2-40B4-BE49-F238E27FC236}">
                <a16:creationId xmlns:a16="http://schemas.microsoft.com/office/drawing/2014/main" id="{091FC03F-B2F6-481C-A86F-DA535EF8B39F}"/>
              </a:ext>
            </a:extLst>
          </p:cNvPr>
          <p:cNvSpPr/>
          <p:nvPr/>
        </p:nvSpPr>
        <p:spPr>
          <a:xfrm>
            <a:off x="6196895" y="2233414"/>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Monthly</a:t>
            </a:r>
          </a:p>
        </p:txBody>
      </p:sp>
      <p:sp>
        <p:nvSpPr>
          <p:cNvPr id="75" name="Rectangle 74">
            <a:extLst>
              <a:ext uri="{FF2B5EF4-FFF2-40B4-BE49-F238E27FC236}">
                <a16:creationId xmlns:a16="http://schemas.microsoft.com/office/drawing/2014/main" id="{EBD4FB8B-4734-4F8D-9663-185AAD62D946}"/>
              </a:ext>
            </a:extLst>
          </p:cNvPr>
          <p:cNvSpPr/>
          <p:nvPr/>
        </p:nvSpPr>
        <p:spPr>
          <a:xfrm>
            <a:off x="7410225" y="2233411"/>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76" name="Picture 4" descr="https://d30y9cdsu7xlg0.cloudfront.net/png/41941-200.png">
            <a:extLst>
              <a:ext uri="{FF2B5EF4-FFF2-40B4-BE49-F238E27FC236}">
                <a16:creationId xmlns:a16="http://schemas.microsoft.com/office/drawing/2014/main" id="{A71E7445-16A0-45B5-9E4E-7688D092BE30}"/>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873120" y="2539334"/>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5093C24-F046-4760-A0C0-B0BF389E3BF8}"/>
              </a:ext>
            </a:extLst>
          </p:cNvPr>
          <p:cNvSpPr/>
          <p:nvPr/>
        </p:nvSpPr>
        <p:spPr>
          <a:xfrm>
            <a:off x="6196895" y="2233413"/>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78" name="Rectangle 77">
            <a:extLst>
              <a:ext uri="{FF2B5EF4-FFF2-40B4-BE49-F238E27FC236}">
                <a16:creationId xmlns:a16="http://schemas.microsoft.com/office/drawing/2014/main" id="{D4D6AC67-CE84-4802-B651-85790FFD55FD}"/>
              </a:ext>
            </a:extLst>
          </p:cNvPr>
          <p:cNvSpPr/>
          <p:nvPr/>
        </p:nvSpPr>
        <p:spPr>
          <a:xfrm>
            <a:off x="7410225" y="2233413"/>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80" name="Rectangle 79">
            <a:extLst>
              <a:ext uri="{FF2B5EF4-FFF2-40B4-BE49-F238E27FC236}">
                <a16:creationId xmlns:a16="http://schemas.microsoft.com/office/drawing/2014/main" id="{82F2E65A-9CF4-4505-992B-854F3340BED6}"/>
              </a:ext>
            </a:extLst>
          </p:cNvPr>
          <p:cNvSpPr/>
          <p:nvPr/>
        </p:nvSpPr>
        <p:spPr>
          <a:xfrm>
            <a:off x="8899994" y="1676401"/>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81" name="Rectangle 80">
            <a:extLst>
              <a:ext uri="{FF2B5EF4-FFF2-40B4-BE49-F238E27FC236}">
                <a16:creationId xmlns:a16="http://schemas.microsoft.com/office/drawing/2014/main" id="{CCF691AB-E70D-4D58-8D31-F81D2EC7C525}"/>
              </a:ext>
            </a:extLst>
          </p:cNvPr>
          <p:cNvSpPr/>
          <p:nvPr/>
        </p:nvSpPr>
        <p:spPr>
          <a:xfrm>
            <a:off x="9111920" y="1676400"/>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of Approved Risk Exceptions</a:t>
            </a:r>
          </a:p>
        </p:txBody>
      </p:sp>
      <p:sp>
        <p:nvSpPr>
          <p:cNvPr id="82" name="Rectangle 81">
            <a:extLst>
              <a:ext uri="{FF2B5EF4-FFF2-40B4-BE49-F238E27FC236}">
                <a16:creationId xmlns:a16="http://schemas.microsoft.com/office/drawing/2014/main" id="{48F79585-1CA0-4B66-B63A-C4E74B51F065}"/>
              </a:ext>
            </a:extLst>
          </p:cNvPr>
          <p:cNvSpPr/>
          <p:nvPr/>
        </p:nvSpPr>
        <p:spPr>
          <a:xfrm>
            <a:off x="8899995" y="2233414"/>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Monthly</a:t>
            </a:r>
          </a:p>
        </p:txBody>
      </p:sp>
      <p:sp>
        <p:nvSpPr>
          <p:cNvPr id="83" name="Rectangle 82">
            <a:extLst>
              <a:ext uri="{FF2B5EF4-FFF2-40B4-BE49-F238E27FC236}">
                <a16:creationId xmlns:a16="http://schemas.microsoft.com/office/drawing/2014/main" id="{FE134257-7384-4E68-A7B6-DC88312FF6C5}"/>
              </a:ext>
            </a:extLst>
          </p:cNvPr>
          <p:cNvSpPr/>
          <p:nvPr/>
        </p:nvSpPr>
        <p:spPr>
          <a:xfrm>
            <a:off x="10113325" y="2233411"/>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84" name="Picture 4" descr="https://d30y9cdsu7xlg0.cloudfront.net/png/41941-200.png">
            <a:extLst>
              <a:ext uri="{FF2B5EF4-FFF2-40B4-BE49-F238E27FC236}">
                <a16:creationId xmlns:a16="http://schemas.microsoft.com/office/drawing/2014/main" id="{5858C32D-CE70-4890-949A-554E3043F501}"/>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V="1">
            <a:off x="10576221" y="2539334"/>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4ABB2D52-4DD3-4924-BC78-4C42FA08E9AA}"/>
              </a:ext>
            </a:extLst>
          </p:cNvPr>
          <p:cNvSpPr/>
          <p:nvPr/>
        </p:nvSpPr>
        <p:spPr>
          <a:xfrm>
            <a:off x="8899995" y="2233413"/>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86" name="Rectangle 85">
            <a:extLst>
              <a:ext uri="{FF2B5EF4-FFF2-40B4-BE49-F238E27FC236}">
                <a16:creationId xmlns:a16="http://schemas.microsoft.com/office/drawing/2014/main" id="{C3749DB7-B793-4B4D-A677-3C4811CCD5C2}"/>
              </a:ext>
            </a:extLst>
          </p:cNvPr>
          <p:cNvSpPr/>
          <p:nvPr/>
        </p:nvSpPr>
        <p:spPr>
          <a:xfrm>
            <a:off x="10113325" y="2233413"/>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113" name="Rectangle 112">
            <a:extLst>
              <a:ext uri="{FF2B5EF4-FFF2-40B4-BE49-F238E27FC236}">
                <a16:creationId xmlns:a16="http://schemas.microsoft.com/office/drawing/2014/main" id="{A13B9CD6-5D3F-485E-BBD1-D43F8F3F5548}"/>
              </a:ext>
            </a:extLst>
          </p:cNvPr>
          <p:cNvSpPr/>
          <p:nvPr/>
        </p:nvSpPr>
        <p:spPr>
          <a:xfrm>
            <a:off x="8899994" y="4800890"/>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12</a:t>
            </a:r>
          </a:p>
        </p:txBody>
      </p:sp>
      <p:sp>
        <p:nvSpPr>
          <p:cNvPr id="114" name="Rectangle 113">
            <a:extLst>
              <a:ext uri="{FF2B5EF4-FFF2-40B4-BE49-F238E27FC236}">
                <a16:creationId xmlns:a16="http://schemas.microsoft.com/office/drawing/2014/main" id="{CAF2CCA7-6709-41B5-B3BA-3422E5E4F655}"/>
              </a:ext>
            </a:extLst>
          </p:cNvPr>
          <p:cNvSpPr/>
          <p:nvPr/>
        </p:nvSpPr>
        <p:spPr>
          <a:xfrm>
            <a:off x="9111920" y="4800889"/>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of Assets that Completed Evaluation</a:t>
            </a:r>
          </a:p>
        </p:txBody>
      </p:sp>
      <p:sp>
        <p:nvSpPr>
          <p:cNvPr id="115" name="Rectangle 114">
            <a:extLst>
              <a:ext uri="{FF2B5EF4-FFF2-40B4-BE49-F238E27FC236}">
                <a16:creationId xmlns:a16="http://schemas.microsoft.com/office/drawing/2014/main" id="{4994B21B-E031-49AE-9EF4-7E5291AA7D03}"/>
              </a:ext>
            </a:extLst>
          </p:cNvPr>
          <p:cNvSpPr/>
          <p:nvPr/>
        </p:nvSpPr>
        <p:spPr>
          <a:xfrm>
            <a:off x="8899995" y="5357902"/>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Yearly</a:t>
            </a:r>
          </a:p>
        </p:txBody>
      </p:sp>
      <p:sp>
        <p:nvSpPr>
          <p:cNvPr id="116" name="Rectangle 115">
            <a:extLst>
              <a:ext uri="{FF2B5EF4-FFF2-40B4-BE49-F238E27FC236}">
                <a16:creationId xmlns:a16="http://schemas.microsoft.com/office/drawing/2014/main" id="{2C131704-D090-4EE2-897F-0129E3900D6B}"/>
              </a:ext>
            </a:extLst>
          </p:cNvPr>
          <p:cNvSpPr/>
          <p:nvPr/>
        </p:nvSpPr>
        <p:spPr>
          <a:xfrm>
            <a:off x="10113325" y="5357900"/>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117" name="Picture 4" descr="https://d30y9cdsu7xlg0.cloudfront.net/png/41941-200.png">
            <a:extLst>
              <a:ext uri="{FF2B5EF4-FFF2-40B4-BE49-F238E27FC236}">
                <a16:creationId xmlns:a16="http://schemas.microsoft.com/office/drawing/2014/main" id="{A5A66622-60C7-415D-A32C-C36770B840B8}"/>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576221" y="5663822"/>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1D4B73D5-CD4C-459B-A14E-300935CC9C83}"/>
              </a:ext>
            </a:extLst>
          </p:cNvPr>
          <p:cNvSpPr/>
          <p:nvPr/>
        </p:nvSpPr>
        <p:spPr>
          <a:xfrm>
            <a:off x="8899995" y="5357901"/>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119" name="Rectangle 118">
            <a:extLst>
              <a:ext uri="{FF2B5EF4-FFF2-40B4-BE49-F238E27FC236}">
                <a16:creationId xmlns:a16="http://schemas.microsoft.com/office/drawing/2014/main" id="{96AADB6E-2E03-41FB-A009-B74C3051295E}"/>
              </a:ext>
            </a:extLst>
          </p:cNvPr>
          <p:cNvSpPr/>
          <p:nvPr/>
        </p:nvSpPr>
        <p:spPr>
          <a:xfrm>
            <a:off x="10113325" y="5357901"/>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106" name="Rectangle 105">
            <a:extLst>
              <a:ext uri="{FF2B5EF4-FFF2-40B4-BE49-F238E27FC236}">
                <a16:creationId xmlns:a16="http://schemas.microsoft.com/office/drawing/2014/main" id="{F4A5F7C0-D793-445B-908A-9F2DAC9B11DA}"/>
              </a:ext>
            </a:extLst>
          </p:cNvPr>
          <p:cNvSpPr/>
          <p:nvPr/>
        </p:nvSpPr>
        <p:spPr>
          <a:xfrm>
            <a:off x="3493795" y="3238645"/>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6</a:t>
            </a:r>
          </a:p>
        </p:txBody>
      </p:sp>
      <p:sp>
        <p:nvSpPr>
          <p:cNvPr id="107" name="Rectangle 106">
            <a:extLst>
              <a:ext uri="{FF2B5EF4-FFF2-40B4-BE49-F238E27FC236}">
                <a16:creationId xmlns:a16="http://schemas.microsoft.com/office/drawing/2014/main" id="{7E04C63E-8952-4EF6-B79E-8646CFDBB2C0}"/>
              </a:ext>
            </a:extLst>
          </p:cNvPr>
          <p:cNvSpPr/>
          <p:nvPr/>
        </p:nvSpPr>
        <p:spPr>
          <a:xfrm>
            <a:off x="3705720" y="3238644"/>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of Completed CS Risk Assessments</a:t>
            </a:r>
          </a:p>
        </p:txBody>
      </p:sp>
      <p:sp>
        <p:nvSpPr>
          <p:cNvPr id="108" name="Rectangle 107">
            <a:extLst>
              <a:ext uri="{FF2B5EF4-FFF2-40B4-BE49-F238E27FC236}">
                <a16:creationId xmlns:a16="http://schemas.microsoft.com/office/drawing/2014/main" id="{1BF401EA-BC94-4468-A9CB-09DA2B708516}"/>
              </a:ext>
            </a:extLst>
          </p:cNvPr>
          <p:cNvSpPr/>
          <p:nvPr/>
        </p:nvSpPr>
        <p:spPr>
          <a:xfrm>
            <a:off x="3493796" y="3795658"/>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Monthly</a:t>
            </a:r>
          </a:p>
        </p:txBody>
      </p:sp>
      <p:sp>
        <p:nvSpPr>
          <p:cNvPr id="109" name="Rectangle 108">
            <a:extLst>
              <a:ext uri="{FF2B5EF4-FFF2-40B4-BE49-F238E27FC236}">
                <a16:creationId xmlns:a16="http://schemas.microsoft.com/office/drawing/2014/main" id="{7D892342-EE0F-4CA4-B5AD-A3B63AB2C9E7}"/>
              </a:ext>
            </a:extLst>
          </p:cNvPr>
          <p:cNvSpPr/>
          <p:nvPr/>
        </p:nvSpPr>
        <p:spPr>
          <a:xfrm>
            <a:off x="4707126" y="3795656"/>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110" name="Picture 4" descr="https://d30y9cdsu7xlg0.cloudfront.net/png/41941-200.png">
            <a:extLst>
              <a:ext uri="{FF2B5EF4-FFF2-40B4-BE49-F238E27FC236}">
                <a16:creationId xmlns:a16="http://schemas.microsoft.com/office/drawing/2014/main" id="{336F17A4-CF79-4056-8E81-A1898EC657AE}"/>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170021" y="4101578"/>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a:extLst>
              <a:ext uri="{FF2B5EF4-FFF2-40B4-BE49-F238E27FC236}">
                <a16:creationId xmlns:a16="http://schemas.microsoft.com/office/drawing/2014/main" id="{43E11082-3A6E-4361-8904-235738721F8A}"/>
              </a:ext>
            </a:extLst>
          </p:cNvPr>
          <p:cNvSpPr/>
          <p:nvPr/>
        </p:nvSpPr>
        <p:spPr>
          <a:xfrm>
            <a:off x="3493796" y="3795657"/>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112" name="Rectangle 111">
            <a:extLst>
              <a:ext uri="{FF2B5EF4-FFF2-40B4-BE49-F238E27FC236}">
                <a16:creationId xmlns:a16="http://schemas.microsoft.com/office/drawing/2014/main" id="{02D7683F-B9EF-4C66-BF60-9F2DECC5BE48}"/>
              </a:ext>
            </a:extLst>
          </p:cNvPr>
          <p:cNvSpPr/>
          <p:nvPr/>
        </p:nvSpPr>
        <p:spPr>
          <a:xfrm>
            <a:off x="4707126" y="3795657"/>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99" name="Rectangle 98">
            <a:extLst>
              <a:ext uri="{FF2B5EF4-FFF2-40B4-BE49-F238E27FC236}">
                <a16:creationId xmlns:a16="http://schemas.microsoft.com/office/drawing/2014/main" id="{E66395B3-E78F-43E4-A4B4-654563382562}"/>
              </a:ext>
            </a:extLst>
          </p:cNvPr>
          <p:cNvSpPr/>
          <p:nvPr/>
        </p:nvSpPr>
        <p:spPr>
          <a:xfrm>
            <a:off x="6196894" y="4800890"/>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11</a:t>
            </a:r>
          </a:p>
        </p:txBody>
      </p:sp>
      <p:sp>
        <p:nvSpPr>
          <p:cNvPr id="100" name="Rectangle 99">
            <a:extLst>
              <a:ext uri="{FF2B5EF4-FFF2-40B4-BE49-F238E27FC236}">
                <a16:creationId xmlns:a16="http://schemas.microsoft.com/office/drawing/2014/main" id="{F2B8F13E-E5F3-46FA-BF4C-CC437AF74B72}"/>
              </a:ext>
            </a:extLst>
          </p:cNvPr>
          <p:cNvSpPr/>
          <p:nvPr/>
        </p:nvSpPr>
        <p:spPr>
          <a:xfrm>
            <a:off x="6408820" y="4800889"/>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of In-Scope Assets that Completed Core Risk Management Processes</a:t>
            </a:r>
          </a:p>
        </p:txBody>
      </p:sp>
      <p:sp>
        <p:nvSpPr>
          <p:cNvPr id="101" name="Rectangle 100">
            <a:extLst>
              <a:ext uri="{FF2B5EF4-FFF2-40B4-BE49-F238E27FC236}">
                <a16:creationId xmlns:a16="http://schemas.microsoft.com/office/drawing/2014/main" id="{06A824CA-2188-4556-A150-442CD5C88746}"/>
              </a:ext>
            </a:extLst>
          </p:cNvPr>
          <p:cNvSpPr/>
          <p:nvPr/>
        </p:nvSpPr>
        <p:spPr>
          <a:xfrm>
            <a:off x="6196895" y="5357902"/>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Yearly</a:t>
            </a:r>
          </a:p>
        </p:txBody>
      </p:sp>
      <p:sp>
        <p:nvSpPr>
          <p:cNvPr id="102" name="Rectangle 101">
            <a:extLst>
              <a:ext uri="{FF2B5EF4-FFF2-40B4-BE49-F238E27FC236}">
                <a16:creationId xmlns:a16="http://schemas.microsoft.com/office/drawing/2014/main" id="{9D8245B7-0B0E-4201-BA3B-F1ACC63FA87C}"/>
              </a:ext>
            </a:extLst>
          </p:cNvPr>
          <p:cNvSpPr/>
          <p:nvPr/>
        </p:nvSpPr>
        <p:spPr>
          <a:xfrm>
            <a:off x="7410225" y="5357900"/>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103" name="Picture 4" descr="https://d30y9cdsu7xlg0.cloudfront.net/png/41941-200.png">
            <a:extLst>
              <a:ext uri="{FF2B5EF4-FFF2-40B4-BE49-F238E27FC236}">
                <a16:creationId xmlns:a16="http://schemas.microsoft.com/office/drawing/2014/main" id="{BD94FC0F-85B9-42E7-A71B-866A08A51D9D}"/>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873120" y="5663822"/>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a:extLst>
              <a:ext uri="{FF2B5EF4-FFF2-40B4-BE49-F238E27FC236}">
                <a16:creationId xmlns:a16="http://schemas.microsoft.com/office/drawing/2014/main" id="{2EC0EBA1-CE7D-475C-8A0A-FF9141CB30DC}"/>
              </a:ext>
            </a:extLst>
          </p:cNvPr>
          <p:cNvSpPr/>
          <p:nvPr/>
        </p:nvSpPr>
        <p:spPr>
          <a:xfrm>
            <a:off x="6196895" y="5357901"/>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105" name="Rectangle 104">
            <a:extLst>
              <a:ext uri="{FF2B5EF4-FFF2-40B4-BE49-F238E27FC236}">
                <a16:creationId xmlns:a16="http://schemas.microsoft.com/office/drawing/2014/main" id="{9F1CFBB0-A279-45D4-9EB5-715875EEFB90}"/>
              </a:ext>
            </a:extLst>
          </p:cNvPr>
          <p:cNvSpPr/>
          <p:nvPr/>
        </p:nvSpPr>
        <p:spPr>
          <a:xfrm>
            <a:off x="7410225" y="5357901"/>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92" name="Rectangle 91">
            <a:extLst>
              <a:ext uri="{FF2B5EF4-FFF2-40B4-BE49-F238E27FC236}">
                <a16:creationId xmlns:a16="http://schemas.microsoft.com/office/drawing/2014/main" id="{3B657CE3-964A-4EBF-88D4-B179CA7CAB3D}"/>
              </a:ext>
            </a:extLst>
          </p:cNvPr>
          <p:cNvSpPr/>
          <p:nvPr/>
        </p:nvSpPr>
        <p:spPr>
          <a:xfrm>
            <a:off x="6196894" y="3238645"/>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7</a:t>
            </a:r>
          </a:p>
        </p:txBody>
      </p:sp>
      <p:sp>
        <p:nvSpPr>
          <p:cNvPr id="93" name="Rectangle 92">
            <a:extLst>
              <a:ext uri="{FF2B5EF4-FFF2-40B4-BE49-F238E27FC236}">
                <a16:creationId xmlns:a16="http://schemas.microsoft.com/office/drawing/2014/main" id="{3E6EC3F7-0A8D-428D-93CB-836B9BEA74D2}"/>
              </a:ext>
            </a:extLst>
          </p:cNvPr>
          <p:cNvSpPr/>
          <p:nvPr/>
        </p:nvSpPr>
        <p:spPr>
          <a:xfrm>
            <a:off x="6408820" y="3238644"/>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of Implemented </a:t>
            </a:r>
            <a:b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Mitigating Controls</a:t>
            </a:r>
          </a:p>
        </p:txBody>
      </p:sp>
      <p:sp>
        <p:nvSpPr>
          <p:cNvPr id="94" name="Rectangle 93">
            <a:extLst>
              <a:ext uri="{FF2B5EF4-FFF2-40B4-BE49-F238E27FC236}">
                <a16:creationId xmlns:a16="http://schemas.microsoft.com/office/drawing/2014/main" id="{F0CB443E-86CF-414A-8260-394B10920F9B}"/>
              </a:ext>
            </a:extLst>
          </p:cNvPr>
          <p:cNvSpPr/>
          <p:nvPr/>
        </p:nvSpPr>
        <p:spPr>
          <a:xfrm>
            <a:off x="6196895" y="3795658"/>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Monthly</a:t>
            </a:r>
          </a:p>
        </p:txBody>
      </p:sp>
      <p:sp>
        <p:nvSpPr>
          <p:cNvPr id="95" name="Rectangle 94">
            <a:extLst>
              <a:ext uri="{FF2B5EF4-FFF2-40B4-BE49-F238E27FC236}">
                <a16:creationId xmlns:a16="http://schemas.microsoft.com/office/drawing/2014/main" id="{2CDCA109-E17B-4FFD-9B3C-85C533364F6B}"/>
              </a:ext>
            </a:extLst>
          </p:cNvPr>
          <p:cNvSpPr/>
          <p:nvPr/>
        </p:nvSpPr>
        <p:spPr>
          <a:xfrm>
            <a:off x="7410225" y="3795656"/>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96" name="Picture 4" descr="https://d30y9cdsu7xlg0.cloudfront.net/png/41941-200.png">
            <a:extLst>
              <a:ext uri="{FF2B5EF4-FFF2-40B4-BE49-F238E27FC236}">
                <a16:creationId xmlns:a16="http://schemas.microsoft.com/office/drawing/2014/main" id="{B651C915-E7E2-4BB1-B4B4-496C38B439AF}"/>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873120" y="4101578"/>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F680EAED-21F2-411C-A6B9-FE759BDB09E8}"/>
              </a:ext>
            </a:extLst>
          </p:cNvPr>
          <p:cNvSpPr/>
          <p:nvPr/>
        </p:nvSpPr>
        <p:spPr>
          <a:xfrm>
            <a:off x="6196895" y="3795657"/>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98" name="Rectangle 97">
            <a:extLst>
              <a:ext uri="{FF2B5EF4-FFF2-40B4-BE49-F238E27FC236}">
                <a16:creationId xmlns:a16="http://schemas.microsoft.com/office/drawing/2014/main" id="{E4790089-B425-4465-8963-2050D884ED07}"/>
              </a:ext>
            </a:extLst>
          </p:cNvPr>
          <p:cNvSpPr/>
          <p:nvPr/>
        </p:nvSpPr>
        <p:spPr>
          <a:xfrm>
            <a:off x="7410225" y="3795657"/>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146" name="Rectangle 145">
            <a:extLst>
              <a:ext uri="{FF2B5EF4-FFF2-40B4-BE49-F238E27FC236}">
                <a16:creationId xmlns:a16="http://schemas.microsoft.com/office/drawing/2014/main" id="{53256D64-D980-4EF4-84EC-89E9D050138E}"/>
              </a:ext>
            </a:extLst>
          </p:cNvPr>
          <p:cNvSpPr/>
          <p:nvPr/>
        </p:nvSpPr>
        <p:spPr>
          <a:xfrm>
            <a:off x="790696" y="3238645"/>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5</a:t>
            </a:r>
          </a:p>
        </p:txBody>
      </p:sp>
      <p:sp>
        <p:nvSpPr>
          <p:cNvPr id="147" name="Rectangle 146">
            <a:extLst>
              <a:ext uri="{FF2B5EF4-FFF2-40B4-BE49-F238E27FC236}">
                <a16:creationId xmlns:a16="http://schemas.microsoft.com/office/drawing/2014/main" id="{D8EF7327-D773-4FCF-9A76-7CC6A34E79C6}"/>
              </a:ext>
            </a:extLst>
          </p:cNvPr>
          <p:cNvSpPr/>
          <p:nvPr/>
        </p:nvSpPr>
        <p:spPr>
          <a:xfrm>
            <a:off x="1002621" y="3238644"/>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of Treatment Plans Reviewed and Approved</a:t>
            </a:r>
          </a:p>
        </p:txBody>
      </p:sp>
      <p:sp>
        <p:nvSpPr>
          <p:cNvPr id="148" name="Rectangle 147">
            <a:extLst>
              <a:ext uri="{FF2B5EF4-FFF2-40B4-BE49-F238E27FC236}">
                <a16:creationId xmlns:a16="http://schemas.microsoft.com/office/drawing/2014/main" id="{42E930FC-F2E8-46E5-9391-44F33C2AE082}"/>
              </a:ext>
            </a:extLst>
          </p:cNvPr>
          <p:cNvSpPr/>
          <p:nvPr/>
        </p:nvSpPr>
        <p:spPr>
          <a:xfrm>
            <a:off x="790697" y="3795658"/>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Monthly</a:t>
            </a:r>
          </a:p>
        </p:txBody>
      </p:sp>
      <p:sp>
        <p:nvSpPr>
          <p:cNvPr id="149" name="Rectangle 148">
            <a:extLst>
              <a:ext uri="{FF2B5EF4-FFF2-40B4-BE49-F238E27FC236}">
                <a16:creationId xmlns:a16="http://schemas.microsoft.com/office/drawing/2014/main" id="{B3070B88-1D4B-4227-AE7C-BB5EAA81982D}"/>
              </a:ext>
            </a:extLst>
          </p:cNvPr>
          <p:cNvSpPr/>
          <p:nvPr/>
        </p:nvSpPr>
        <p:spPr>
          <a:xfrm>
            <a:off x="2004027" y="3795656"/>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150" name="Picture 4" descr="https://d30y9cdsu7xlg0.cloudfront.net/png/41941-200.png">
            <a:extLst>
              <a:ext uri="{FF2B5EF4-FFF2-40B4-BE49-F238E27FC236}">
                <a16:creationId xmlns:a16="http://schemas.microsoft.com/office/drawing/2014/main" id="{60CE9E04-15F4-4C55-BBA5-15BE695C3E90}"/>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466922" y="4101578"/>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51BC0319-FEC7-401B-8DA6-876180E34854}"/>
              </a:ext>
            </a:extLst>
          </p:cNvPr>
          <p:cNvSpPr/>
          <p:nvPr/>
        </p:nvSpPr>
        <p:spPr>
          <a:xfrm>
            <a:off x="790697" y="3795657"/>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152" name="Rectangle 151">
            <a:extLst>
              <a:ext uri="{FF2B5EF4-FFF2-40B4-BE49-F238E27FC236}">
                <a16:creationId xmlns:a16="http://schemas.microsoft.com/office/drawing/2014/main" id="{57953995-6D87-4A72-AF06-A379614BF5E2}"/>
              </a:ext>
            </a:extLst>
          </p:cNvPr>
          <p:cNvSpPr/>
          <p:nvPr/>
        </p:nvSpPr>
        <p:spPr>
          <a:xfrm>
            <a:off x="2004027" y="3795657"/>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139" name="Rectangle 138">
            <a:extLst>
              <a:ext uri="{FF2B5EF4-FFF2-40B4-BE49-F238E27FC236}">
                <a16:creationId xmlns:a16="http://schemas.microsoft.com/office/drawing/2014/main" id="{F7D6173C-1220-4C2A-AD94-D307E2373616}"/>
              </a:ext>
            </a:extLst>
          </p:cNvPr>
          <p:cNvSpPr/>
          <p:nvPr/>
        </p:nvSpPr>
        <p:spPr>
          <a:xfrm>
            <a:off x="8899994" y="3238645"/>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8</a:t>
            </a:r>
          </a:p>
        </p:txBody>
      </p:sp>
      <p:sp>
        <p:nvSpPr>
          <p:cNvPr id="140" name="Rectangle 139">
            <a:extLst>
              <a:ext uri="{FF2B5EF4-FFF2-40B4-BE49-F238E27FC236}">
                <a16:creationId xmlns:a16="http://schemas.microsoft.com/office/drawing/2014/main" id="{F10F02BD-689D-4119-BB9B-B34CE7CC28FD}"/>
              </a:ext>
            </a:extLst>
          </p:cNvPr>
          <p:cNvSpPr/>
          <p:nvPr/>
        </p:nvSpPr>
        <p:spPr>
          <a:xfrm>
            <a:off x="9111920" y="3238644"/>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Average Time to Treat Risks per Criticality Level</a:t>
            </a:r>
          </a:p>
        </p:txBody>
      </p:sp>
      <p:sp>
        <p:nvSpPr>
          <p:cNvPr id="141" name="Rectangle 140">
            <a:extLst>
              <a:ext uri="{FF2B5EF4-FFF2-40B4-BE49-F238E27FC236}">
                <a16:creationId xmlns:a16="http://schemas.microsoft.com/office/drawing/2014/main" id="{D2A44FCF-FE9C-4801-8F7C-1F103EF8587A}"/>
              </a:ext>
            </a:extLst>
          </p:cNvPr>
          <p:cNvSpPr/>
          <p:nvPr/>
        </p:nvSpPr>
        <p:spPr>
          <a:xfrm>
            <a:off x="8899995" y="3795658"/>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Quarterly</a:t>
            </a:r>
          </a:p>
        </p:txBody>
      </p:sp>
      <p:sp>
        <p:nvSpPr>
          <p:cNvPr id="142" name="Rectangle 141">
            <a:extLst>
              <a:ext uri="{FF2B5EF4-FFF2-40B4-BE49-F238E27FC236}">
                <a16:creationId xmlns:a16="http://schemas.microsoft.com/office/drawing/2014/main" id="{52CF8AED-B4CC-4D63-A84A-85D0E1DC7118}"/>
              </a:ext>
            </a:extLst>
          </p:cNvPr>
          <p:cNvSpPr/>
          <p:nvPr/>
        </p:nvSpPr>
        <p:spPr>
          <a:xfrm>
            <a:off x="10113325" y="3795656"/>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143" name="Picture 4" descr="https://d30y9cdsu7xlg0.cloudfront.net/png/41941-200.png">
            <a:extLst>
              <a:ext uri="{FF2B5EF4-FFF2-40B4-BE49-F238E27FC236}">
                <a16:creationId xmlns:a16="http://schemas.microsoft.com/office/drawing/2014/main" id="{C4C0A35C-AE3E-4556-BF4A-A3F3C03AC82D}"/>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V="1">
            <a:off x="10576221" y="4101578"/>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144" name="Rectangle 143">
            <a:extLst>
              <a:ext uri="{FF2B5EF4-FFF2-40B4-BE49-F238E27FC236}">
                <a16:creationId xmlns:a16="http://schemas.microsoft.com/office/drawing/2014/main" id="{6D3B12A4-4C45-43C3-B0D0-667C1C713350}"/>
              </a:ext>
            </a:extLst>
          </p:cNvPr>
          <p:cNvSpPr/>
          <p:nvPr/>
        </p:nvSpPr>
        <p:spPr>
          <a:xfrm>
            <a:off x="8899995" y="3795657"/>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145" name="Rectangle 144">
            <a:extLst>
              <a:ext uri="{FF2B5EF4-FFF2-40B4-BE49-F238E27FC236}">
                <a16:creationId xmlns:a16="http://schemas.microsoft.com/office/drawing/2014/main" id="{A66A81A7-A600-4DF9-831F-647DA85546A3}"/>
              </a:ext>
            </a:extLst>
          </p:cNvPr>
          <p:cNvSpPr/>
          <p:nvPr/>
        </p:nvSpPr>
        <p:spPr>
          <a:xfrm>
            <a:off x="10113325" y="3795657"/>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132" name="Rectangle 131">
            <a:extLst>
              <a:ext uri="{FF2B5EF4-FFF2-40B4-BE49-F238E27FC236}">
                <a16:creationId xmlns:a16="http://schemas.microsoft.com/office/drawing/2014/main" id="{3C7B3CDF-D959-4AB6-B519-458AF4F8F6F0}"/>
              </a:ext>
            </a:extLst>
          </p:cNvPr>
          <p:cNvSpPr/>
          <p:nvPr/>
        </p:nvSpPr>
        <p:spPr>
          <a:xfrm>
            <a:off x="790696" y="4800890"/>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9</a:t>
            </a:r>
          </a:p>
        </p:txBody>
      </p:sp>
      <p:sp>
        <p:nvSpPr>
          <p:cNvPr id="133" name="Rectangle 132">
            <a:extLst>
              <a:ext uri="{FF2B5EF4-FFF2-40B4-BE49-F238E27FC236}">
                <a16:creationId xmlns:a16="http://schemas.microsoft.com/office/drawing/2014/main" id="{DC68530E-EBC4-4DC1-9303-65C982812076}"/>
              </a:ext>
            </a:extLst>
          </p:cNvPr>
          <p:cNvSpPr/>
          <p:nvPr/>
        </p:nvSpPr>
        <p:spPr>
          <a:xfrm>
            <a:off x="1002621" y="4800889"/>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of Deviation from CS Treatment Plan Budget</a:t>
            </a:r>
          </a:p>
        </p:txBody>
      </p:sp>
      <p:sp>
        <p:nvSpPr>
          <p:cNvPr id="134" name="Rectangle 133">
            <a:extLst>
              <a:ext uri="{FF2B5EF4-FFF2-40B4-BE49-F238E27FC236}">
                <a16:creationId xmlns:a16="http://schemas.microsoft.com/office/drawing/2014/main" id="{87853EC8-81C0-457B-AD5E-FF9377F51CCD}"/>
              </a:ext>
            </a:extLst>
          </p:cNvPr>
          <p:cNvSpPr/>
          <p:nvPr/>
        </p:nvSpPr>
        <p:spPr>
          <a:xfrm>
            <a:off x="790697" y="5357902"/>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Quarterly</a:t>
            </a:r>
          </a:p>
        </p:txBody>
      </p:sp>
      <p:sp>
        <p:nvSpPr>
          <p:cNvPr id="135" name="Rectangle 134">
            <a:extLst>
              <a:ext uri="{FF2B5EF4-FFF2-40B4-BE49-F238E27FC236}">
                <a16:creationId xmlns:a16="http://schemas.microsoft.com/office/drawing/2014/main" id="{59BA3E77-9901-44C0-8A6D-09A789C2EEF1}"/>
              </a:ext>
            </a:extLst>
          </p:cNvPr>
          <p:cNvSpPr/>
          <p:nvPr/>
        </p:nvSpPr>
        <p:spPr>
          <a:xfrm>
            <a:off x="2004027" y="5357900"/>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136" name="Picture 4" descr="https://d30y9cdsu7xlg0.cloudfront.net/png/41941-200.png">
            <a:extLst>
              <a:ext uri="{FF2B5EF4-FFF2-40B4-BE49-F238E27FC236}">
                <a16:creationId xmlns:a16="http://schemas.microsoft.com/office/drawing/2014/main" id="{16E991E4-EABF-4558-9BD4-263A30A8C4E3}"/>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V="1">
            <a:off x="2466922" y="5663822"/>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3F66EA74-8E7C-4122-B360-961D379ED328}"/>
              </a:ext>
            </a:extLst>
          </p:cNvPr>
          <p:cNvSpPr/>
          <p:nvPr/>
        </p:nvSpPr>
        <p:spPr>
          <a:xfrm>
            <a:off x="790697" y="5357901"/>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138" name="Rectangle 137">
            <a:extLst>
              <a:ext uri="{FF2B5EF4-FFF2-40B4-BE49-F238E27FC236}">
                <a16:creationId xmlns:a16="http://schemas.microsoft.com/office/drawing/2014/main" id="{78D6CFC8-D5B2-4793-8850-843994581C5C}"/>
              </a:ext>
            </a:extLst>
          </p:cNvPr>
          <p:cNvSpPr/>
          <p:nvPr/>
        </p:nvSpPr>
        <p:spPr>
          <a:xfrm>
            <a:off x="2004027" y="5357901"/>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125" name="Rectangle 124">
            <a:extLst>
              <a:ext uri="{FF2B5EF4-FFF2-40B4-BE49-F238E27FC236}">
                <a16:creationId xmlns:a16="http://schemas.microsoft.com/office/drawing/2014/main" id="{120BD61C-5F83-4BA0-A689-E31D05CADA20}"/>
              </a:ext>
            </a:extLst>
          </p:cNvPr>
          <p:cNvSpPr/>
          <p:nvPr/>
        </p:nvSpPr>
        <p:spPr>
          <a:xfrm>
            <a:off x="3493795" y="4800890"/>
            <a:ext cx="211924" cy="557013"/>
          </a:xfrm>
          <a:prstGeom prst="rect">
            <a:avLst/>
          </a:prstGeom>
          <a:solidFill>
            <a:schemeClr val="accent1">
              <a:lumMod val="50000"/>
            </a:schemeClr>
          </a:solidFill>
          <a:ln w="9525">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10</a:t>
            </a:r>
          </a:p>
        </p:txBody>
      </p:sp>
      <p:sp>
        <p:nvSpPr>
          <p:cNvPr id="126" name="Rectangle 125">
            <a:extLst>
              <a:ext uri="{FF2B5EF4-FFF2-40B4-BE49-F238E27FC236}">
                <a16:creationId xmlns:a16="http://schemas.microsoft.com/office/drawing/2014/main" id="{97A7E700-8C0E-497E-AB27-C80F456C83D0}"/>
              </a:ext>
            </a:extLst>
          </p:cNvPr>
          <p:cNvSpPr/>
          <p:nvPr/>
        </p:nvSpPr>
        <p:spPr>
          <a:xfrm>
            <a:off x="3705720" y="4800889"/>
            <a:ext cx="2289384" cy="557016"/>
          </a:xfrm>
          <a:prstGeom prst="rect">
            <a:avLst/>
          </a:prstGeom>
          <a:solidFill>
            <a:schemeClr val="accent1">
              <a:lumMod val="40000"/>
              <a:lumOff val="60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of Treatment Plans Overdue</a:t>
            </a:r>
          </a:p>
        </p:txBody>
      </p:sp>
      <p:sp>
        <p:nvSpPr>
          <p:cNvPr id="127" name="Rectangle 126">
            <a:extLst>
              <a:ext uri="{FF2B5EF4-FFF2-40B4-BE49-F238E27FC236}">
                <a16:creationId xmlns:a16="http://schemas.microsoft.com/office/drawing/2014/main" id="{4D1CE983-277B-46A7-A3AE-7FA7558FF7BF}"/>
              </a:ext>
            </a:extLst>
          </p:cNvPr>
          <p:cNvSpPr/>
          <p:nvPr/>
        </p:nvSpPr>
        <p:spPr>
          <a:xfrm>
            <a:off x="3493796" y="5357902"/>
            <a:ext cx="1213331" cy="699311"/>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Quarterly</a:t>
            </a:r>
          </a:p>
        </p:txBody>
      </p:sp>
      <p:sp>
        <p:nvSpPr>
          <p:cNvPr id="128" name="Rectangle 127">
            <a:extLst>
              <a:ext uri="{FF2B5EF4-FFF2-40B4-BE49-F238E27FC236}">
                <a16:creationId xmlns:a16="http://schemas.microsoft.com/office/drawing/2014/main" id="{2C46C240-2FB8-45D0-9EFC-E8FEAB80EFFA}"/>
              </a:ext>
            </a:extLst>
          </p:cNvPr>
          <p:cNvSpPr/>
          <p:nvPr/>
        </p:nvSpPr>
        <p:spPr>
          <a:xfrm>
            <a:off x="4707126" y="5357900"/>
            <a:ext cx="1287977" cy="699310"/>
          </a:xfrm>
          <a:prstGeom prst="rect">
            <a:avLst/>
          </a:prstGeom>
          <a:solidFill>
            <a:schemeClr val="bg1"/>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18288" tIns="0" rIns="18288" bIns="91440" rtlCol="0" anchor="b"/>
          <a:lstStyle/>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pic>
        <p:nvPicPr>
          <p:cNvPr id="129" name="Picture 4" descr="https://d30y9cdsu7xlg0.cloudfront.net/png/41941-200.png">
            <a:extLst>
              <a:ext uri="{FF2B5EF4-FFF2-40B4-BE49-F238E27FC236}">
                <a16:creationId xmlns:a16="http://schemas.microsoft.com/office/drawing/2014/main" id="{7E17607C-0702-441C-919F-1D4E75AC0309}"/>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V="1">
            <a:off x="5170021" y="5663822"/>
            <a:ext cx="362188" cy="367347"/>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a:extLst>
              <a:ext uri="{FF2B5EF4-FFF2-40B4-BE49-F238E27FC236}">
                <a16:creationId xmlns:a16="http://schemas.microsoft.com/office/drawing/2014/main" id="{41F2932D-26F9-479A-9221-11BACD0828D2}"/>
              </a:ext>
            </a:extLst>
          </p:cNvPr>
          <p:cNvSpPr/>
          <p:nvPr/>
        </p:nvSpPr>
        <p:spPr>
          <a:xfrm>
            <a:off x="3493796" y="5357901"/>
            <a:ext cx="1213331"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Frequency</a:t>
            </a:r>
          </a:p>
        </p:txBody>
      </p:sp>
      <p:sp>
        <p:nvSpPr>
          <p:cNvPr id="131" name="Rectangle 130">
            <a:extLst>
              <a:ext uri="{FF2B5EF4-FFF2-40B4-BE49-F238E27FC236}">
                <a16:creationId xmlns:a16="http://schemas.microsoft.com/office/drawing/2014/main" id="{7F61B213-EB1C-4A0C-ACDD-B01D72579E37}"/>
              </a:ext>
            </a:extLst>
          </p:cNvPr>
          <p:cNvSpPr/>
          <p:nvPr/>
        </p:nvSpPr>
        <p:spPr>
          <a:xfrm>
            <a:off x="4707126" y="5357901"/>
            <a:ext cx="1287977" cy="264931"/>
          </a:xfrm>
          <a:prstGeom prst="rect">
            <a:avLst/>
          </a:prstGeom>
          <a:solidFill>
            <a:schemeClr val="bg1">
              <a:lumMod val="95000"/>
            </a:schemeClr>
          </a:solidFill>
          <a:ln w="9525">
            <a:solidFill>
              <a:srgbClr val="B3B3B3"/>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Direction</a:t>
            </a:r>
          </a:p>
        </p:txBody>
      </p:sp>
      <p:sp>
        <p:nvSpPr>
          <p:cNvPr id="121" name="STAMP">
            <a:extLst>
              <a:ext uri="{FF2B5EF4-FFF2-40B4-BE49-F238E27FC236}">
                <a16:creationId xmlns:a16="http://schemas.microsoft.com/office/drawing/2014/main" id="{27F2F273-5077-4621-B429-31D7B8CE1F3D}"/>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122" name="Footer Placeholder 2">
            <a:extLst>
              <a:ext uri="{FF2B5EF4-FFF2-40B4-BE49-F238E27FC236}">
                <a16:creationId xmlns:a16="http://schemas.microsoft.com/office/drawing/2014/main" id="{1162942D-516F-49F1-A5A7-96A18B67DE78}"/>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120" name="Group 119">
            <a:extLst>
              <a:ext uri="{FF2B5EF4-FFF2-40B4-BE49-F238E27FC236}">
                <a16:creationId xmlns:a16="http://schemas.microsoft.com/office/drawing/2014/main" id="{27C58A65-C73F-42AB-B05C-7E8529416D21}"/>
              </a:ext>
            </a:extLst>
          </p:cNvPr>
          <p:cNvGrpSpPr/>
          <p:nvPr/>
        </p:nvGrpSpPr>
        <p:grpSpPr>
          <a:xfrm>
            <a:off x="1606848" y="44165"/>
            <a:ext cx="6599473" cy="276999"/>
            <a:chOff x="1606848" y="44165"/>
            <a:chExt cx="6599473" cy="276999"/>
          </a:xfrm>
        </p:grpSpPr>
        <p:sp>
          <p:nvSpPr>
            <p:cNvPr id="170" name="TextBox 169">
              <a:extLst>
                <a:ext uri="{FF2B5EF4-FFF2-40B4-BE49-F238E27FC236}">
                  <a16:creationId xmlns:a16="http://schemas.microsoft.com/office/drawing/2014/main" id="{7BA829B2-E0DB-4D37-BAB9-6769F8DF3236}"/>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CSMS Frameworks</a:t>
              </a:r>
            </a:p>
          </p:txBody>
        </p:sp>
        <p:sp>
          <p:nvSpPr>
            <p:cNvPr id="171" name="Rectangle: Rounded Corners 170">
              <a:extLst>
                <a:ext uri="{FF2B5EF4-FFF2-40B4-BE49-F238E27FC236}">
                  <a16:creationId xmlns:a16="http://schemas.microsoft.com/office/drawing/2014/main" id="{F40E78EB-64E9-451E-9081-7F0E16FA3F85}"/>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grpSp>
      <p:grpSp>
        <p:nvGrpSpPr>
          <p:cNvPr id="4" name="Group 3">
            <a:extLst>
              <a:ext uri="{FF2B5EF4-FFF2-40B4-BE49-F238E27FC236}">
                <a16:creationId xmlns:a16="http://schemas.microsoft.com/office/drawing/2014/main" id="{E91669C8-9A08-4E0F-9861-CFE4520D1277}"/>
              </a:ext>
            </a:extLst>
          </p:cNvPr>
          <p:cNvGrpSpPr/>
          <p:nvPr/>
        </p:nvGrpSpPr>
        <p:grpSpPr>
          <a:xfrm>
            <a:off x="613621" y="68528"/>
            <a:ext cx="782071" cy="229014"/>
            <a:chOff x="613621" y="44482"/>
            <a:chExt cx="782071" cy="277106"/>
          </a:xfrm>
        </p:grpSpPr>
        <p:sp>
          <p:nvSpPr>
            <p:cNvPr id="123" name="Rectangle 122">
              <a:extLst>
                <a:ext uri="{FF2B5EF4-FFF2-40B4-BE49-F238E27FC236}">
                  <a16:creationId xmlns:a16="http://schemas.microsoft.com/office/drawing/2014/main" id="{6F205514-E5F0-45B3-8964-234466110C05}"/>
                </a:ext>
              </a:extLst>
            </p:cNvPr>
            <p:cNvSpPr/>
            <p:nvPr/>
          </p:nvSpPr>
          <p:spPr bwMode="auto">
            <a:xfrm>
              <a:off x="910887"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8B8B3087-6C69-405D-820D-0E38C09153E3}"/>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53" name="Rectangle 152">
              <a:extLst>
                <a:ext uri="{FF2B5EF4-FFF2-40B4-BE49-F238E27FC236}">
                  <a16:creationId xmlns:a16="http://schemas.microsoft.com/office/drawing/2014/main" id="{7733B0F0-361E-466E-BB46-771B6E39D999}"/>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54" name="Rectangle 153">
              <a:extLst>
                <a:ext uri="{FF2B5EF4-FFF2-40B4-BE49-F238E27FC236}">
                  <a16:creationId xmlns:a16="http://schemas.microsoft.com/office/drawing/2014/main" id="{1FFB5EE6-94F2-4B61-A7B8-EAD2FC8ACF48}"/>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832AD58F-EC57-4085-9180-833B9AEBC9D8}"/>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56" name="Rectangle 155">
              <a:extLst>
                <a:ext uri="{FF2B5EF4-FFF2-40B4-BE49-F238E27FC236}">
                  <a16:creationId xmlns:a16="http://schemas.microsoft.com/office/drawing/2014/main" id="{2C8AEFD2-B05B-4FE2-BA91-561C0103AE50}"/>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57" name="Rectangle 156">
              <a:extLst>
                <a:ext uri="{FF2B5EF4-FFF2-40B4-BE49-F238E27FC236}">
                  <a16:creationId xmlns:a16="http://schemas.microsoft.com/office/drawing/2014/main" id="{C8A31993-C5EB-456E-BDA3-60A49AEE4D6B}"/>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58" name="Rectangle 157">
              <a:extLst>
                <a:ext uri="{FF2B5EF4-FFF2-40B4-BE49-F238E27FC236}">
                  <a16:creationId xmlns:a16="http://schemas.microsoft.com/office/drawing/2014/main" id="{5168F5C8-48D2-4F5F-BA86-A98AB7A9A8D9}"/>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59" name="Rectangle 158">
              <a:extLst>
                <a:ext uri="{FF2B5EF4-FFF2-40B4-BE49-F238E27FC236}">
                  <a16:creationId xmlns:a16="http://schemas.microsoft.com/office/drawing/2014/main" id="{335C72F2-1073-44F4-AA5B-52A7474BF7DC}"/>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60" name="Rectangle 159">
              <a:extLst>
                <a:ext uri="{FF2B5EF4-FFF2-40B4-BE49-F238E27FC236}">
                  <a16:creationId xmlns:a16="http://schemas.microsoft.com/office/drawing/2014/main" id="{BBAFD840-E55C-4E83-BEC6-9240AC297864}"/>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61" name="Rectangle 160">
              <a:extLst>
                <a:ext uri="{FF2B5EF4-FFF2-40B4-BE49-F238E27FC236}">
                  <a16:creationId xmlns:a16="http://schemas.microsoft.com/office/drawing/2014/main" id="{DFB10193-0007-4233-B634-92C2BCFA2F93}"/>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62" name="Rectangle 161">
              <a:extLst>
                <a:ext uri="{FF2B5EF4-FFF2-40B4-BE49-F238E27FC236}">
                  <a16:creationId xmlns:a16="http://schemas.microsoft.com/office/drawing/2014/main" id="{C20C4D85-968F-4AF9-B70A-360F4ACEB21B}"/>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63" name="Rectangle 162">
              <a:extLst>
                <a:ext uri="{FF2B5EF4-FFF2-40B4-BE49-F238E27FC236}">
                  <a16:creationId xmlns:a16="http://schemas.microsoft.com/office/drawing/2014/main" id="{6B8055D1-9B95-4EC9-85A7-FBF2F3611F10}"/>
                </a:ext>
              </a:extLst>
            </p:cNvPr>
            <p:cNvSpPr/>
            <p:nvPr/>
          </p:nvSpPr>
          <p:spPr bwMode="auto">
            <a:xfrm>
              <a:off x="1014856" y="196950"/>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64" name="Rectangle 163">
              <a:extLst>
                <a:ext uri="{FF2B5EF4-FFF2-40B4-BE49-F238E27FC236}">
                  <a16:creationId xmlns:a16="http://schemas.microsoft.com/office/drawing/2014/main" id="{12705E9F-C8A3-4158-A719-852E3D214994}"/>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165" name="Rectangle 164">
            <a:extLst>
              <a:ext uri="{FF2B5EF4-FFF2-40B4-BE49-F238E27FC236}">
                <a16:creationId xmlns:a16="http://schemas.microsoft.com/office/drawing/2014/main" id="{49B1A856-3A09-4278-B0ED-ECA28610EAD7}"/>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2216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2.2, we will develop OXAGON’s Cybersecurity policies and standards in alignment with local regulations and international best practices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426233" y="1112624"/>
            <a:ext cx="5339539" cy="215444"/>
          </a:xfrm>
        </p:spPr>
        <p:txBody>
          <a:bodyPr/>
          <a:lstStyle/>
          <a:p>
            <a:pPr algn="ctr"/>
            <a:r>
              <a:rPr lang="en-US" dirty="0"/>
              <a:t>Step 2.2: </a:t>
            </a:r>
            <a:r>
              <a:rPr lang="en-US" sz="1400" b="1" dirty="0">
                <a:solidFill>
                  <a:schemeClr val="tx1"/>
                </a:solidFill>
              </a:rPr>
              <a:t>Develop OXAGON’s Cybersecurity Policies and Standards (1/2)</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a:spcBef>
                <a:spcPts val="600"/>
              </a:spcBef>
              <a:buClr>
                <a:srgbClr val="243646"/>
              </a:buClr>
              <a:defRPr/>
            </a:pPr>
            <a:r>
              <a:rPr lang="en-US" sz="1200" b="1" i="1" dirty="0">
                <a:solidFill>
                  <a:srgbClr val="000000"/>
                </a:solidFill>
                <a:cs typeface="Arial" pitchFamily="34" charset="0"/>
              </a:rPr>
              <a:t>Develop Cybersecurity Policies</a:t>
            </a:r>
          </a:p>
          <a:p>
            <a:pPr marL="171450" lvl="1" indent="-171450">
              <a:spcBef>
                <a:spcPts val="600"/>
              </a:spcBef>
              <a:buClr>
                <a:srgbClr val="243646"/>
              </a:buClr>
              <a:buFont typeface="Wingdings" panose="05000000000000000000" pitchFamily="2" charset="2"/>
              <a:buChar char="§"/>
              <a:defRPr/>
            </a:pPr>
            <a:r>
              <a:rPr lang="en-US" sz="1200" dirty="0">
                <a:solidFill>
                  <a:srgbClr val="000000"/>
                </a:solidFill>
                <a:cs typeface="Arial" pitchFamily="34" charset="0"/>
              </a:rPr>
              <a:t>Identify the long list of policies based on the CSMS IT/OT control framework and the cybersecurity risk management framework, and global and local standards (</a:t>
            </a:r>
            <a:r>
              <a:rPr lang="en-US" sz="1200" b="0" i="0" u="none" strike="noStrike" kern="1200" baseline="0" dirty="0">
                <a:solidFill>
                  <a:srgbClr val="000000"/>
                </a:solidFill>
                <a:latin typeface="Calibri" panose="020F0502020204030204" pitchFamily="34" charset="0"/>
              </a:rPr>
              <a:t>NCA, HCIS, NDMO, IEC, NIST, ISO</a:t>
            </a:r>
            <a:r>
              <a:rPr lang="en-US" sz="1200" dirty="0">
                <a:solidFill>
                  <a:srgbClr val="000000"/>
                </a:solidFill>
                <a:cs typeface="Arial" pitchFamily="34" charset="0"/>
              </a:rPr>
              <a:t>) </a:t>
            </a:r>
          </a:p>
          <a:p>
            <a:pPr marL="171450" lvl="1" indent="-171450">
              <a:spcBef>
                <a:spcPts val="600"/>
              </a:spcBef>
              <a:buClr>
                <a:srgbClr val="243646"/>
              </a:buClr>
              <a:buFont typeface="Wingdings" panose="05000000000000000000" pitchFamily="2" charset="2"/>
              <a:buChar char="§"/>
              <a:defRPr/>
            </a:pPr>
            <a:r>
              <a:rPr lang="en-US" sz="1200" dirty="0">
                <a:solidFill>
                  <a:srgbClr val="000000"/>
                </a:solidFill>
                <a:cs typeface="Arial" pitchFamily="34" charset="0"/>
              </a:rPr>
              <a:t>Create a comprehensive list of the cybersecurity policies required and map them to the controls and risks identified. Example of proposed cybersecurity policies include:</a:t>
            </a:r>
          </a:p>
          <a:p>
            <a:pPr marL="628650" lvl="2" indent="-171450">
              <a:spcBef>
                <a:spcPts val="600"/>
              </a:spcBef>
              <a:buClr>
                <a:srgbClr val="243646"/>
              </a:buClr>
              <a:buFont typeface="Calibri" panose="020F0502020204030204" pitchFamily="34" charset="0"/>
              <a:buChar char="―"/>
              <a:defRPr/>
            </a:pPr>
            <a:r>
              <a:rPr lang="en-US" sz="1200" dirty="0">
                <a:solidFill>
                  <a:srgbClr val="000000"/>
                </a:solidFill>
                <a:cs typeface="Arial" pitchFamily="34" charset="0"/>
              </a:rPr>
              <a:t>Access Control </a:t>
            </a:r>
          </a:p>
          <a:p>
            <a:pPr marL="628650" lvl="2" indent="-171450">
              <a:spcBef>
                <a:spcPts val="600"/>
              </a:spcBef>
              <a:buClr>
                <a:srgbClr val="243646"/>
              </a:buClr>
              <a:buFont typeface="Calibri" panose="020F0502020204030204" pitchFamily="34" charset="0"/>
              <a:buChar char="―"/>
              <a:defRPr/>
            </a:pPr>
            <a:r>
              <a:rPr lang="en-US" sz="1200" dirty="0">
                <a:solidFill>
                  <a:srgbClr val="000000"/>
                </a:solidFill>
                <a:cs typeface="Arial" pitchFamily="34" charset="0"/>
              </a:rPr>
              <a:t>Acceptable Use </a:t>
            </a:r>
          </a:p>
          <a:p>
            <a:pPr marL="628650" lvl="2" indent="-171450">
              <a:spcBef>
                <a:spcPts val="600"/>
              </a:spcBef>
              <a:buClr>
                <a:srgbClr val="243646"/>
              </a:buClr>
              <a:buFont typeface="Calibri" panose="020F0502020204030204" pitchFamily="34" charset="0"/>
              <a:buChar char="―"/>
              <a:defRPr/>
            </a:pPr>
            <a:r>
              <a:rPr lang="en-US" sz="1200" dirty="0">
                <a:solidFill>
                  <a:srgbClr val="000000"/>
                </a:solidFill>
                <a:cs typeface="Arial" pitchFamily="34" charset="0"/>
              </a:rPr>
              <a:t>Confidentiality </a:t>
            </a:r>
          </a:p>
          <a:p>
            <a:pPr marL="628650" lvl="2" indent="-171450">
              <a:spcBef>
                <a:spcPts val="600"/>
              </a:spcBef>
              <a:buClr>
                <a:srgbClr val="243646"/>
              </a:buClr>
              <a:buFont typeface="Calibri" panose="020F0502020204030204" pitchFamily="34" charset="0"/>
              <a:buChar char="―"/>
              <a:defRPr/>
            </a:pPr>
            <a:r>
              <a:rPr lang="en-US" sz="1200" dirty="0">
                <a:solidFill>
                  <a:srgbClr val="000000"/>
                </a:solidFill>
                <a:cs typeface="Arial" pitchFamily="34" charset="0"/>
              </a:rPr>
              <a:t>Disaster Recovery </a:t>
            </a:r>
          </a:p>
          <a:p>
            <a:pPr marL="628650" lvl="2" indent="-171450">
              <a:spcBef>
                <a:spcPts val="600"/>
              </a:spcBef>
              <a:buClr>
                <a:srgbClr val="243646"/>
              </a:buClr>
              <a:buFont typeface="Calibri" panose="020F0502020204030204" pitchFamily="34" charset="0"/>
              <a:buChar char="―"/>
              <a:defRPr/>
            </a:pPr>
            <a:r>
              <a:rPr lang="en-US" sz="1200" dirty="0">
                <a:solidFill>
                  <a:srgbClr val="000000"/>
                </a:solidFill>
                <a:cs typeface="Arial" pitchFamily="34" charset="0"/>
              </a:rPr>
              <a:t>Data Classification and Security </a:t>
            </a:r>
          </a:p>
          <a:p>
            <a:pPr marL="628650" lvl="2" indent="-171450">
              <a:spcBef>
                <a:spcPts val="600"/>
              </a:spcBef>
              <a:buClr>
                <a:srgbClr val="243646"/>
              </a:buClr>
              <a:buFont typeface="Calibri" panose="020F0502020204030204" pitchFamily="34" charset="0"/>
              <a:buChar char="―"/>
              <a:defRPr/>
            </a:pPr>
            <a:r>
              <a:rPr lang="en-US" sz="1200" dirty="0">
                <a:solidFill>
                  <a:srgbClr val="000000"/>
                </a:solidFill>
                <a:cs typeface="Arial" pitchFamily="34" charset="0"/>
              </a:rPr>
              <a:t>Digital Signature </a:t>
            </a:r>
          </a:p>
          <a:p>
            <a:pPr marL="171450" lvl="1" indent="-171450">
              <a:spcBef>
                <a:spcPts val="600"/>
              </a:spcBef>
              <a:buClr>
                <a:srgbClr val="243646"/>
              </a:buClr>
              <a:buFont typeface="Wingdings" panose="05000000000000000000" pitchFamily="2" charset="2"/>
              <a:buChar char="§"/>
              <a:defRPr/>
            </a:pPr>
            <a:r>
              <a:rPr lang="en-US" sz="1200" dirty="0">
                <a:solidFill>
                  <a:srgbClr val="000000"/>
                </a:solidFill>
                <a:cs typeface="Arial" pitchFamily="34" charset="0"/>
              </a:rPr>
              <a:t>Socialize the findings with the stakeholders and agree on selected cybersecurity policies </a:t>
            </a:r>
          </a:p>
          <a:p>
            <a:pPr marL="171450" lvl="1" indent="-171450">
              <a:buClr>
                <a:srgbClr val="243646"/>
              </a:buClr>
              <a:buFont typeface="Wingdings" panose="05000000000000000000" pitchFamily="2" charset="2"/>
              <a:buChar char="§"/>
              <a:defRPr/>
            </a:pPr>
            <a:r>
              <a:rPr lang="en-US" sz="1200" dirty="0">
                <a:solidFill>
                  <a:srgbClr val="000000"/>
                </a:solidFill>
                <a:cs typeface="Arial" pitchFamily="34" charset="0"/>
              </a:rPr>
              <a:t>Draft the required cybersecurity policies and </a:t>
            </a:r>
          </a:p>
          <a:p>
            <a:pPr marL="628650" lvl="2" indent="-171450">
              <a:spcBef>
                <a:spcPts val="600"/>
              </a:spcBef>
              <a:buClr>
                <a:srgbClr val="243646"/>
              </a:buClr>
              <a:buFont typeface="Calibri" panose="020F0502020204030204" pitchFamily="34" charset="0"/>
              <a:buChar char="―"/>
              <a:defRPr/>
            </a:pPr>
            <a:r>
              <a:rPr lang="en-US" sz="1200" dirty="0">
                <a:solidFill>
                  <a:srgbClr val="000000"/>
                </a:solidFill>
                <a:cs typeface="Arial" pitchFamily="34" charset="0"/>
              </a:rPr>
              <a:t>Identify the introduction and purpose of each policy </a:t>
            </a:r>
          </a:p>
          <a:p>
            <a:pPr marL="628650" lvl="2" indent="-171450">
              <a:buClr>
                <a:srgbClr val="243646"/>
              </a:buClr>
              <a:buFont typeface="Calibri" panose="020F0502020204030204" pitchFamily="34" charset="0"/>
              <a:buChar char="―"/>
              <a:defRPr/>
            </a:pPr>
            <a:r>
              <a:rPr lang="en-US" sz="1200" dirty="0">
                <a:solidFill>
                  <a:srgbClr val="000000"/>
                </a:solidFill>
                <a:cs typeface="Arial" pitchFamily="34" charset="0"/>
              </a:rPr>
              <a:t>Define the scope of the policy (e.g., responsible entities, data covered, actions covered)</a:t>
            </a:r>
          </a:p>
          <a:p>
            <a:pPr marL="628650" lvl="2" indent="-171450">
              <a:buClr>
                <a:srgbClr val="243646"/>
              </a:buClr>
              <a:buFont typeface="Calibri" panose="020F0502020204030204" pitchFamily="34" charset="0"/>
              <a:buChar char="―"/>
              <a:defRPr/>
            </a:pPr>
            <a:r>
              <a:rPr lang="en-US" sz="1200" dirty="0">
                <a:solidFill>
                  <a:srgbClr val="000000"/>
                </a:solidFill>
                <a:cs typeface="Arial" pitchFamily="34" charset="0"/>
              </a:rPr>
              <a:t>Draft the policy instructions covering the controls and risks (e.g., identify security controls, identify employees’ roles and responsibilities, and outline acceptable use conditions…)</a:t>
            </a:r>
          </a:p>
          <a:p>
            <a:pPr marL="628650" lvl="2" indent="-171450">
              <a:buClr>
                <a:srgbClr val="243646"/>
              </a:buClr>
              <a:buFont typeface="Calibri" panose="020F0502020204030204" pitchFamily="34" charset="0"/>
              <a:buChar char="―"/>
              <a:defRPr/>
            </a:pPr>
            <a:r>
              <a:rPr lang="en-US" sz="1200" dirty="0">
                <a:solidFill>
                  <a:srgbClr val="000000"/>
                </a:solidFill>
                <a:cs typeface="Arial" pitchFamily="34" charset="0"/>
              </a:rPr>
              <a:t>Draft the policy compliance (e.g., disciplinary action)</a:t>
            </a:r>
          </a:p>
          <a:p>
            <a:pPr marL="628650" lvl="2" indent="-171450">
              <a:buClr>
                <a:srgbClr val="243646"/>
              </a:buClr>
              <a:buFont typeface="Calibri" panose="020F0502020204030204" pitchFamily="34" charset="0"/>
              <a:buChar char="―"/>
              <a:defRPr/>
            </a:pPr>
            <a:r>
              <a:rPr lang="en-US" sz="1200" dirty="0">
                <a:solidFill>
                  <a:srgbClr val="000000"/>
                </a:solidFill>
                <a:cs typeface="Arial" pitchFamily="34" charset="0"/>
              </a:rPr>
              <a:t>Socialize the developed policies with key stakeholders for approval</a:t>
            </a:r>
            <a:endParaRPr lang="en-US" sz="1200" b="1" i="1" dirty="0">
              <a:solidFill>
                <a:srgbClr val="000000"/>
              </a:solidFill>
              <a:cs typeface="Arial" pitchFamily="34" charset="0"/>
            </a:endParaRPr>
          </a:p>
          <a:p>
            <a:pPr marL="628650" lvl="2" indent="-171450">
              <a:buClr>
                <a:srgbClr val="243646"/>
              </a:buClr>
              <a:buFont typeface="Calibri" panose="020F0502020204030204" pitchFamily="34" charset="0"/>
              <a:buChar char="―"/>
              <a:defRPr/>
            </a:pPr>
            <a:endParaRPr lang="en-US" sz="1200" dirty="0">
              <a:solidFill>
                <a:srgbClr val="000000"/>
              </a:solidFill>
              <a:cs typeface="Arial" pitchFamily="34" charset="0"/>
            </a:endParaRPr>
          </a:p>
          <a:p>
            <a:pPr marL="171450" lvl="1" indent="-171450">
              <a:spcBef>
                <a:spcPts val="600"/>
              </a:spcBef>
              <a:buClr>
                <a:srgbClr val="243646"/>
              </a:buClr>
              <a:buFont typeface="Wingdings" panose="05000000000000000000" pitchFamily="2" charset="2"/>
              <a:buChar char="§"/>
              <a:defRPr/>
            </a:pPr>
            <a:endParaRPr lang="en-US" sz="1200" dirty="0">
              <a:solidFill>
                <a:srgbClr val="000000"/>
              </a:solidFill>
              <a:cs typeface="Arial" pitchFamily="34" charset="0"/>
            </a:endParaRPr>
          </a:p>
          <a:p>
            <a:pPr marL="171450" lvl="1" indent="-171450">
              <a:buClr>
                <a:srgbClr val="243646"/>
              </a:buClr>
              <a:buFont typeface="Wingdings" panose="05000000000000000000" pitchFamily="2" charset="2"/>
              <a:buChar char="§"/>
              <a:defRPr/>
            </a:pPr>
            <a:endParaRPr lang="en-US" sz="1200" dirty="0">
              <a:solidFill>
                <a:srgbClr val="000000"/>
              </a:solidFill>
              <a:cs typeface="Arial" pitchFamily="34" charset="0"/>
            </a:endParaRPr>
          </a:p>
          <a:p>
            <a:pPr marL="171450" lvl="1" indent="-171450">
              <a:spcBef>
                <a:spcPts val="600"/>
              </a:spcBef>
              <a:buClr>
                <a:srgbClr val="243646"/>
              </a:buClr>
              <a:buFont typeface="Wingdings" panose="05000000000000000000" pitchFamily="2" charset="2"/>
              <a:buChar char="§"/>
              <a:defRPr/>
            </a:pPr>
            <a:endParaRPr lang="en-US" sz="1200" dirty="0">
              <a:solidFill>
                <a:srgbClr val="000000"/>
              </a:solidFill>
              <a:cs typeface="Arial" pitchFamily="34" charset="0"/>
            </a:endParaRPr>
          </a:p>
          <a:p>
            <a:pPr marL="171450" lvl="1" indent="-171450">
              <a:spcBef>
                <a:spcPts val="600"/>
              </a:spcBef>
              <a:buClr>
                <a:srgbClr val="243646"/>
              </a:buClr>
              <a:buFont typeface="Wingdings" panose="05000000000000000000" pitchFamily="2" charset="2"/>
              <a:buChar char="§"/>
              <a:defRPr/>
            </a:pPr>
            <a:endParaRPr lang="en-US" sz="1200" dirty="0">
              <a:solidFill>
                <a:srgbClr val="000000"/>
              </a:solidFill>
              <a:cs typeface="Arial" pitchFamily="34" charset="0"/>
            </a:endParaRPr>
          </a:p>
        </p:txBody>
      </p:sp>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3956896"/>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4346950"/>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7800" marR="0" lvl="1" indent="-177800" algn="l" defTabSz="914400" eaLnBrk="1" fontAlgn="auto" latinLnBrk="0" hangingPunct="1">
              <a:lnSpc>
                <a:spcPct val="100000"/>
              </a:lnSpc>
              <a:spcBef>
                <a:spcPts val="0"/>
              </a:spcBef>
              <a:spcAft>
                <a:spcPts val="0"/>
              </a:spcAft>
              <a:buClr>
                <a:srgbClr val="243646"/>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OXAGON Cybersecurity Policies and Standards</a:t>
            </a:r>
          </a:p>
        </p:txBody>
      </p:sp>
      <p:sp>
        <p:nvSpPr>
          <p:cNvPr id="14" name="Rectangle 13">
            <a:extLst>
              <a:ext uri="{FF2B5EF4-FFF2-40B4-BE49-F238E27FC236}">
                <a16:creationId xmlns:a16="http://schemas.microsoft.com/office/drawing/2014/main" id="{76E6DBEC-DAA6-47C8-9BF5-2466F9E984F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5" name="Rectangle 14">
            <a:extLst>
              <a:ext uri="{FF2B5EF4-FFF2-40B4-BE49-F238E27FC236}">
                <a16:creationId xmlns:a16="http://schemas.microsoft.com/office/drawing/2014/main" id="{F425CCCE-AAF3-4B8F-BE9A-6C6BFDEFE4C3}"/>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lvl="1" indent="-171450">
              <a:spcAft>
                <a:spcPts val="200"/>
              </a:spcAft>
              <a:buClr>
                <a:srgbClr val="243646"/>
              </a:buClr>
              <a:buFont typeface="Wingdings" panose="05000000000000000000" pitchFamily="2" charset="2"/>
              <a:buChar char="§"/>
              <a:defRPr/>
            </a:pPr>
            <a:r>
              <a:rPr lang="en-US" sz="1100" kern="0" dirty="0">
                <a:solidFill>
                  <a:srgbClr val="000000"/>
                </a:solidFill>
                <a:latin typeface="Calibri" panose="020F0502020204030204"/>
              </a:rPr>
              <a:t>NCA, HCIS, NDMO, IEC, NIST documents and Relevant Industry Standards</a:t>
            </a:r>
          </a:p>
          <a:p>
            <a:pPr marL="171450" marR="0" lvl="1" indent="-171450" algn="l" defTabSz="91440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100" kern="0" dirty="0">
                <a:solidFill>
                  <a:srgbClr val="000000"/>
                </a:solidFill>
                <a:latin typeface="Calibri" panose="020F0502020204030204"/>
              </a:rPr>
              <a:t>Risk Management Framework</a:t>
            </a:r>
          </a:p>
          <a:p>
            <a:pPr marL="171450" marR="0" lvl="1" indent="-171450" algn="l" defTabSz="91440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100" kern="0" dirty="0">
                <a:solidFill>
                  <a:srgbClr val="000000"/>
                </a:solidFill>
                <a:latin typeface="Calibri" panose="020F0502020204030204"/>
              </a:rPr>
              <a:t>CSMS IT/OT control framework </a:t>
            </a:r>
          </a:p>
          <a:p>
            <a:pPr marL="171450" marR="0" lvl="1" indent="-171450" algn="l" defTabSz="91440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endParaRPr lang="en-US" sz="1100" kern="0" dirty="0">
              <a:solidFill>
                <a:srgbClr val="000000"/>
              </a:solidFill>
              <a:latin typeface="Calibri" panose="020F0502020204030204"/>
            </a:endParaRPr>
          </a:p>
        </p:txBody>
      </p:sp>
      <p:sp>
        <p:nvSpPr>
          <p:cNvPr id="34" name="Rectangle: Rounded Corners 33">
            <a:extLst>
              <a:ext uri="{FF2B5EF4-FFF2-40B4-BE49-F238E27FC236}">
                <a16:creationId xmlns:a16="http://schemas.microsoft.com/office/drawing/2014/main" id="{E9D63BC3-2C5A-4008-8AA2-7ACEC89E1522}"/>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2.2</a:t>
            </a:r>
          </a:p>
        </p:txBody>
      </p:sp>
      <p:sp>
        <p:nvSpPr>
          <p:cNvPr id="35" name="TextBox 34">
            <a:extLst>
              <a:ext uri="{FF2B5EF4-FFF2-40B4-BE49-F238E27FC236}">
                <a16:creationId xmlns:a16="http://schemas.microsoft.com/office/drawing/2014/main" id="{6AE73720-8EBE-4F45-B504-862319E29DF2}"/>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OXAGON’s cybersecurity policies and standards in alignment with local regulations</a:t>
            </a:r>
          </a:p>
        </p:txBody>
      </p:sp>
      <p:grpSp>
        <p:nvGrpSpPr>
          <p:cNvPr id="3" name="Group 2">
            <a:extLst>
              <a:ext uri="{FF2B5EF4-FFF2-40B4-BE49-F238E27FC236}">
                <a16:creationId xmlns:a16="http://schemas.microsoft.com/office/drawing/2014/main" id="{9DFEE9C9-6956-45B2-BFD1-F9E5D27BEC95}"/>
              </a:ext>
            </a:extLst>
          </p:cNvPr>
          <p:cNvGrpSpPr/>
          <p:nvPr/>
        </p:nvGrpSpPr>
        <p:grpSpPr>
          <a:xfrm>
            <a:off x="613621" y="68528"/>
            <a:ext cx="782071" cy="229014"/>
            <a:chOff x="613621" y="44482"/>
            <a:chExt cx="782071" cy="277106"/>
          </a:xfrm>
        </p:grpSpPr>
        <p:sp>
          <p:nvSpPr>
            <p:cNvPr id="16" name="Rectangle 15">
              <a:extLst>
                <a:ext uri="{FF2B5EF4-FFF2-40B4-BE49-F238E27FC236}">
                  <a16:creationId xmlns:a16="http://schemas.microsoft.com/office/drawing/2014/main" id="{E13BBF72-19F4-4BCD-9E1A-26D90F1D1243}"/>
                </a:ext>
              </a:extLst>
            </p:cNvPr>
            <p:cNvSpPr/>
            <p:nvPr/>
          </p:nvSpPr>
          <p:spPr bwMode="auto">
            <a:xfrm>
              <a:off x="1014856" y="196950"/>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06A1196-5F25-4431-A980-C075013ECED7}"/>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8" name="Rectangle 17">
              <a:extLst>
                <a:ext uri="{FF2B5EF4-FFF2-40B4-BE49-F238E27FC236}">
                  <a16:creationId xmlns:a16="http://schemas.microsoft.com/office/drawing/2014/main" id="{49B7F84F-2869-4B36-B6C1-267FE0AF6FE7}"/>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1" name="Rectangle 20">
              <a:extLst>
                <a:ext uri="{FF2B5EF4-FFF2-40B4-BE49-F238E27FC236}">
                  <a16:creationId xmlns:a16="http://schemas.microsoft.com/office/drawing/2014/main" id="{F26F046F-ABC3-4EF3-9EDC-4DD61B49268E}"/>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AA30A845-EB69-4EDE-AD32-18D45810BCDE}"/>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3" name="Rectangle 22">
              <a:extLst>
                <a:ext uri="{FF2B5EF4-FFF2-40B4-BE49-F238E27FC236}">
                  <a16:creationId xmlns:a16="http://schemas.microsoft.com/office/drawing/2014/main" id="{3FDABF8F-5297-492A-B77C-C641BC49FFE5}"/>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4" name="Rectangle 23">
              <a:extLst>
                <a:ext uri="{FF2B5EF4-FFF2-40B4-BE49-F238E27FC236}">
                  <a16:creationId xmlns:a16="http://schemas.microsoft.com/office/drawing/2014/main" id="{62F7F277-355B-4634-A5D8-8743DFE7B76F}"/>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6" name="Rectangle 25">
              <a:extLst>
                <a:ext uri="{FF2B5EF4-FFF2-40B4-BE49-F238E27FC236}">
                  <a16:creationId xmlns:a16="http://schemas.microsoft.com/office/drawing/2014/main" id="{09D2285C-709C-4B02-BF1A-E5066C9503A5}"/>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7" name="Rectangle 26">
              <a:extLst>
                <a:ext uri="{FF2B5EF4-FFF2-40B4-BE49-F238E27FC236}">
                  <a16:creationId xmlns:a16="http://schemas.microsoft.com/office/drawing/2014/main" id="{4FD2DD6E-98EF-4C2D-BB24-2D84EFB506C2}"/>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8" name="Rectangle 27">
              <a:extLst>
                <a:ext uri="{FF2B5EF4-FFF2-40B4-BE49-F238E27FC236}">
                  <a16:creationId xmlns:a16="http://schemas.microsoft.com/office/drawing/2014/main" id="{5DDC98ED-3186-47ED-B43F-29E1CDC39992}"/>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29" name="Rectangle 28">
              <a:extLst>
                <a:ext uri="{FF2B5EF4-FFF2-40B4-BE49-F238E27FC236}">
                  <a16:creationId xmlns:a16="http://schemas.microsoft.com/office/drawing/2014/main" id="{7FD37C91-19FC-4337-991F-F7F2C6831BC6}"/>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0" name="Rectangle 29">
              <a:extLst>
                <a:ext uri="{FF2B5EF4-FFF2-40B4-BE49-F238E27FC236}">
                  <a16:creationId xmlns:a16="http://schemas.microsoft.com/office/drawing/2014/main" id="{FE79587D-FA74-469C-978C-4F8EF8C152E7}"/>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1" name="Rectangle 30">
              <a:extLst>
                <a:ext uri="{FF2B5EF4-FFF2-40B4-BE49-F238E27FC236}">
                  <a16:creationId xmlns:a16="http://schemas.microsoft.com/office/drawing/2014/main" id="{CFCC1B73-7DDC-4388-87A0-150064FF0793}"/>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3" name="Rectangle 32">
              <a:extLst>
                <a:ext uri="{FF2B5EF4-FFF2-40B4-BE49-F238E27FC236}">
                  <a16:creationId xmlns:a16="http://schemas.microsoft.com/office/drawing/2014/main" id="{2975813F-C11D-4AF0-86ED-52EA1EF56EE6}"/>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36" name="Rectangle 35">
            <a:extLst>
              <a:ext uri="{FF2B5EF4-FFF2-40B4-BE49-F238E27FC236}">
                <a16:creationId xmlns:a16="http://schemas.microsoft.com/office/drawing/2014/main" id="{68DBEA6E-CBEE-4DFC-A604-8A7FA459F89F}"/>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38828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2261613583"/>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2.2, we will develop OXAGON’s Cybersecurity policies and standards in alignment with local regulations and international best practices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443064" y="1112624"/>
            <a:ext cx="5305876" cy="215444"/>
          </a:xfrm>
        </p:spPr>
        <p:txBody>
          <a:bodyPr/>
          <a:lstStyle/>
          <a:p>
            <a:pPr algn="ctr"/>
            <a:r>
              <a:rPr lang="en-US" dirty="0"/>
              <a:t>Step 2.2: </a:t>
            </a:r>
            <a:r>
              <a:rPr lang="en-US" sz="1400" b="1" dirty="0">
                <a:solidFill>
                  <a:schemeClr val="tx1"/>
                </a:solidFill>
              </a:rPr>
              <a:t>Develop OXAGON’s Cybersecurity Policies and Standards (2/2)</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a:spcBef>
                <a:spcPts val="600"/>
              </a:spcBef>
              <a:buClr>
                <a:srgbClr val="243646"/>
              </a:buClr>
              <a:defRPr/>
            </a:pPr>
            <a:r>
              <a:rPr lang="en-US" sz="1200" b="1" i="1" dirty="0">
                <a:solidFill>
                  <a:srgbClr val="000000"/>
                </a:solidFill>
                <a:cs typeface="Arial" pitchFamily="34" charset="0"/>
              </a:rPr>
              <a:t>Develop the Cybersecurity Standards </a:t>
            </a:r>
          </a:p>
          <a:p>
            <a:pPr marL="171450" lvl="1" indent="-171450">
              <a:spcBef>
                <a:spcPts val="600"/>
              </a:spcBef>
              <a:buClr>
                <a:srgbClr val="243646"/>
              </a:buClr>
              <a:buFont typeface="Wingdings" panose="05000000000000000000" pitchFamily="2" charset="2"/>
              <a:buChar char="§"/>
              <a:defRPr/>
            </a:pPr>
            <a:r>
              <a:rPr lang="en-US" sz="1200" dirty="0">
                <a:solidFill>
                  <a:srgbClr val="000000"/>
                </a:solidFill>
                <a:cs typeface="Arial" pitchFamily="34" charset="0"/>
              </a:rPr>
              <a:t>Benchmark international and local cybersecurity standards and identify a long list of cybersecurity standards</a:t>
            </a:r>
          </a:p>
          <a:p>
            <a:pPr marL="171450" lvl="1" indent="-171450">
              <a:spcBef>
                <a:spcPts val="600"/>
              </a:spcBef>
              <a:buClr>
                <a:srgbClr val="243646"/>
              </a:buClr>
              <a:buFont typeface="Wingdings" panose="05000000000000000000" pitchFamily="2" charset="2"/>
              <a:buChar char="§"/>
              <a:defRPr/>
            </a:pPr>
            <a:r>
              <a:rPr lang="en-US" sz="1200" dirty="0">
                <a:solidFill>
                  <a:srgbClr val="000000"/>
                </a:solidFill>
                <a:cs typeface="Arial" pitchFamily="34" charset="0"/>
              </a:rPr>
              <a:t>Shortlist the long list of cybersecurity standards based on a set of criteria (e.g., compatibility with technology, procurement considerations, etc.)</a:t>
            </a:r>
          </a:p>
          <a:p>
            <a:pPr marL="171450" lvl="1" indent="-171450">
              <a:spcBef>
                <a:spcPts val="600"/>
              </a:spcBef>
              <a:buClr>
                <a:srgbClr val="243646"/>
              </a:buClr>
              <a:buFont typeface="Wingdings" panose="05000000000000000000" pitchFamily="2" charset="2"/>
              <a:buChar char="§"/>
              <a:defRPr/>
            </a:pPr>
            <a:r>
              <a:rPr lang="en-US" sz="1200" dirty="0">
                <a:solidFill>
                  <a:srgbClr val="000000"/>
                </a:solidFill>
                <a:cs typeface="Arial" pitchFamily="34" charset="0"/>
              </a:rPr>
              <a:t>Prioritize the long list of cybersecurity standards based on a set of criteria (e.g., compatibility with technology, procurement considerations, etc.)</a:t>
            </a:r>
          </a:p>
          <a:p>
            <a:pPr marL="171450" lvl="1" indent="-171450">
              <a:spcBef>
                <a:spcPts val="600"/>
              </a:spcBef>
              <a:buClr>
                <a:srgbClr val="243646"/>
              </a:buClr>
              <a:buFont typeface="Wingdings" panose="05000000000000000000" pitchFamily="2" charset="2"/>
              <a:buChar char="§"/>
              <a:defRPr/>
            </a:pPr>
            <a:r>
              <a:rPr lang="en-US" sz="1200" dirty="0">
                <a:solidFill>
                  <a:srgbClr val="000000"/>
                </a:solidFill>
                <a:cs typeface="Arial" pitchFamily="34" charset="0"/>
              </a:rPr>
              <a:t>Select of key cybersecurity standards based on impact and ease of implementation. Example of cybersecurity standards relevant to Access Control Policy include: 	</a:t>
            </a:r>
          </a:p>
          <a:p>
            <a:pPr marL="628650" lvl="2" indent="-171450">
              <a:spcBef>
                <a:spcPts val="600"/>
              </a:spcBef>
              <a:buClr>
                <a:srgbClr val="243646"/>
              </a:buClr>
              <a:buFont typeface="Calibri" panose="020F0502020204030204" pitchFamily="34" charset="0"/>
              <a:buChar char="―"/>
              <a:defRPr/>
            </a:pPr>
            <a:r>
              <a:rPr lang="en-US" sz="1200" dirty="0">
                <a:solidFill>
                  <a:srgbClr val="000000"/>
                </a:solidFill>
                <a:cs typeface="Arial" pitchFamily="34" charset="0"/>
              </a:rPr>
              <a:t>Access Control Policy Model Standards (e.g., discretionary Access Control, Role Based Access Control)</a:t>
            </a:r>
          </a:p>
          <a:p>
            <a:pPr marL="628650" lvl="2" indent="-171450">
              <a:spcBef>
                <a:spcPts val="600"/>
              </a:spcBef>
              <a:buClr>
                <a:srgbClr val="243646"/>
              </a:buClr>
              <a:buFont typeface="Calibri" panose="020F0502020204030204" pitchFamily="34" charset="0"/>
              <a:buChar char="―"/>
              <a:defRPr/>
            </a:pPr>
            <a:r>
              <a:rPr lang="en-US" sz="1200" dirty="0">
                <a:solidFill>
                  <a:srgbClr val="000000"/>
                </a:solidFill>
                <a:cs typeface="Arial" pitchFamily="34" charset="0"/>
              </a:rPr>
              <a:t>Network Access Control Standards e.g., </a:t>
            </a:r>
            <a:r>
              <a:rPr lang="en-US" sz="1200" i="1" dirty="0">
                <a:solidFill>
                  <a:schemeClr val="tx1"/>
                </a:solidFill>
              </a:rPr>
              <a:t>802.1x, Radius</a:t>
            </a:r>
          </a:p>
          <a:p>
            <a:pPr marL="628650" lvl="2" indent="-171450">
              <a:spcBef>
                <a:spcPts val="600"/>
              </a:spcBef>
              <a:buClr>
                <a:srgbClr val="243646"/>
              </a:buClr>
              <a:buFont typeface="Calibri" panose="020F0502020204030204" pitchFamily="34" charset="0"/>
              <a:buChar char="―"/>
              <a:defRPr/>
            </a:pPr>
            <a:r>
              <a:rPr lang="en-US" sz="1200" dirty="0">
                <a:solidFill>
                  <a:srgbClr val="000000"/>
                </a:solidFill>
                <a:cs typeface="Arial" pitchFamily="34" charset="0"/>
              </a:rPr>
              <a:t>Wireless Access Control Standards e.g., 802.11a, 802.11g</a:t>
            </a:r>
          </a:p>
          <a:p>
            <a:pPr marL="628650" lvl="2" indent="-171450">
              <a:spcBef>
                <a:spcPts val="600"/>
              </a:spcBef>
              <a:buClr>
                <a:srgbClr val="243646"/>
              </a:buClr>
              <a:buFont typeface="Calibri" panose="020F0502020204030204" pitchFamily="34" charset="0"/>
              <a:buChar char="―"/>
              <a:defRPr/>
            </a:pPr>
            <a:r>
              <a:rPr lang="en-US" sz="1200" dirty="0">
                <a:solidFill>
                  <a:srgbClr val="000000"/>
                </a:solidFill>
                <a:cs typeface="Arial" pitchFamily="34" charset="0"/>
              </a:rPr>
              <a:t>Wireless Encryption Standards e.g., Wi-Fi Protected Access 2 (WPA 2), Wi-Fi Protected Access 3 (WPA 3)</a:t>
            </a:r>
          </a:p>
          <a:p>
            <a:pPr marL="171450" lvl="1" indent="-171450">
              <a:spcBef>
                <a:spcPts val="600"/>
              </a:spcBef>
              <a:buClr>
                <a:srgbClr val="243646"/>
              </a:buClr>
              <a:buFont typeface="Wingdings" panose="05000000000000000000" pitchFamily="2" charset="2"/>
              <a:buChar char="§"/>
              <a:defRPr/>
            </a:pPr>
            <a:r>
              <a:rPr lang="en-US" sz="1200" dirty="0">
                <a:solidFill>
                  <a:srgbClr val="000000"/>
                </a:solidFill>
                <a:cs typeface="Arial" pitchFamily="34" charset="0"/>
              </a:rPr>
              <a:t>Socialize the selected list of cybersecurity standards with key stakeholders for approval</a:t>
            </a:r>
          </a:p>
          <a:p>
            <a:pPr marL="628650" lvl="2" indent="-171450">
              <a:spcBef>
                <a:spcPts val="600"/>
              </a:spcBef>
              <a:buClr>
                <a:srgbClr val="243646"/>
              </a:buClr>
              <a:buFont typeface="Calibri" panose="020F0502020204030204" pitchFamily="34" charset="0"/>
              <a:buChar char="―"/>
              <a:defRPr/>
            </a:pPr>
            <a:endParaRPr lang="en-US" sz="1200" dirty="0">
              <a:solidFill>
                <a:srgbClr val="000000"/>
              </a:solidFill>
              <a:cs typeface="Arial" pitchFamily="34" charset="0"/>
            </a:endParaRPr>
          </a:p>
          <a:p>
            <a:pPr marL="171450" lvl="1" indent="-171450">
              <a:spcBef>
                <a:spcPts val="600"/>
              </a:spcBef>
              <a:buClr>
                <a:srgbClr val="243646"/>
              </a:buClr>
              <a:buFont typeface="Wingdings" panose="05000000000000000000" pitchFamily="2" charset="2"/>
              <a:buChar char="§"/>
              <a:defRPr/>
            </a:pPr>
            <a:endParaRPr lang="en-US" sz="1200" dirty="0">
              <a:solidFill>
                <a:srgbClr val="000000"/>
              </a:solidFill>
              <a:cs typeface="Arial" pitchFamily="34" charset="0"/>
            </a:endParaRPr>
          </a:p>
        </p:txBody>
      </p:sp>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3956896"/>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4346950"/>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7800" marR="0" lvl="1" indent="-177800" algn="l" defTabSz="914400" eaLnBrk="1" fontAlgn="auto" latinLnBrk="0" hangingPunct="1">
              <a:lnSpc>
                <a:spcPct val="100000"/>
              </a:lnSpc>
              <a:spcBef>
                <a:spcPts val="0"/>
              </a:spcBef>
              <a:spcAft>
                <a:spcPts val="0"/>
              </a:spcAft>
              <a:buClr>
                <a:srgbClr val="243646"/>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OXAGON Cybersecurity Policies and Standards</a:t>
            </a:r>
          </a:p>
        </p:txBody>
      </p:sp>
      <p:sp>
        <p:nvSpPr>
          <p:cNvPr id="14" name="Rectangle 13">
            <a:extLst>
              <a:ext uri="{FF2B5EF4-FFF2-40B4-BE49-F238E27FC236}">
                <a16:creationId xmlns:a16="http://schemas.microsoft.com/office/drawing/2014/main" id="{76E6DBEC-DAA6-47C8-9BF5-2466F9E984F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5" name="Rectangle 14">
            <a:extLst>
              <a:ext uri="{FF2B5EF4-FFF2-40B4-BE49-F238E27FC236}">
                <a16:creationId xmlns:a16="http://schemas.microsoft.com/office/drawing/2014/main" id="{F425CCCE-AAF3-4B8F-BE9A-6C6BFDEFE4C3}"/>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lvl="1" indent="-171450">
              <a:spcAft>
                <a:spcPts val="200"/>
              </a:spcAft>
              <a:buClr>
                <a:srgbClr val="243646"/>
              </a:buClr>
              <a:buFont typeface="Wingdings" panose="05000000000000000000" pitchFamily="2" charset="2"/>
              <a:buChar char="§"/>
              <a:defRPr/>
            </a:pPr>
            <a:r>
              <a:rPr lang="en-US" sz="1100" kern="0" dirty="0">
                <a:solidFill>
                  <a:srgbClr val="000000"/>
                </a:solidFill>
                <a:latin typeface="Calibri" panose="020F0502020204030204"/>
              </a:rPr>
              <a:t>NCA, HCIS, NDMO, IEC, NIST documents and Relevant Industry Standards</a:t>
            </a:r>
          </a:p>
          <a:p>
            <a:pPr marL="171450" marR="0" lvl="1" indent="-171450" algn="l" defTabSz="91440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100" kern="0" dirty="0">
                <a:solidFill>
                  <a:srgbClr val="000000"/>
                </a:solidFill>
                <a:latin typeface="Calibri" panose="020F0502020204030204"/>
              </a:rPr>
              <a:t>Risk Management Framework</a:t>
            </a:r>
          </a:p>
          <a:p>
            <a:pPr marL="171450" marR="0" lvl="1" indent="-171450" algn="l" defTabSz="91440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100" kern="0" dirty="0">
                <a:solidFill>
                  <a:srgbClr val="000000"/>
                </a:solidFill>
                <a:latin typeface="Calibri" panose="020F0502020204030204"/>
              </a:rPr>
              <a:t>CSMS IT/OT control framework </a:t>
            </a:r>
          </a:p>
          <a:p>
            <a:pPr marL="171450" marR="0" lvl="1" indent="-171450" algn="l" defTabSz="91440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endParaRPr lang="en-US" sz="1100" kern="0" dirty="0">
              <a:solidFill>
                <a:srgbClr val="000000"/>
              </a:solidFill>
              <a:latin typeface="Calibri" panose="020F0502020204030204"/>
            </a:endParaRPr>
          </a:p>
        </p:txBody>
      </p:sp>
      <p:sp>
        <p:nvSpPr>
          <p:cNvPr id="34" name="Rectangle: Rounded Corners 33">
            <a:extLst>
              <a:ext uri="{FF2B5EF4-FFF2-40B4-BE49-F238E27FC236}">
                <a16:creationId xmlns:a16="http://schemas.microsoft.com/office/drawing/2014/main" id="{E9D63BC3-2C5A-4008-8AA2-7ACEC89E1522}"/>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2.2</a:t>
            </a:r>
          </a:p>
        </p:txBody>
      </p:sp>
      <p:sp>
        <p:nvSpPr>
          <p:cNvPr id="35" name="TextBox 34">
            <a:extLst>
              <a:ext uri="{FF2B5EF4-FFF2-40B4-BE49-F238E27FC236}">
                <a16:creationId xmlns:a16="http://schemas.microsoft.com/office/drawing/2014/main" id="{6AE73720-8EBE-4F45-B504-862319E29DF2}"/>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OXAGON’s cybersecurity policies and standards in alignment with local regulations</a:t>
            </a:r>
          </a:p>
        </p:txBody>
      </p:sp>
      <p:grpSp>
        <p:nvGrpSpPr>
          <p:cNvPr id="3" name="Group 2">
            <a:extLst>
              <a:ext uri="{FF2B5EF4-FFF2-40B4-BE49-F238E27FC236}">
                <a16:creationId xmlns:a16="http://schemas.microsoft.com/office/drawing/2014/main" id="{9DFEE9C9-6956-45B2-BFD1-F9E5D27BEC95}"/>
              </a:ext>
            </a:extLst>
          </p:cNvPr>
          <p:cNvGrpSpPr/>
          <p:nvPr/>
        </p:nvGrpSpPr>
        <p:grpSpPr>
          <a:xfrm>
            <a:off x="613621" y="68528"/>
            <a:ext cx="782071" cy="229014"/>
            <a:chOff x="613621" y="44482"/>
            <a:chExt cx="782071" cy="277106"/>
          </a:xfrm>
        </p:grpSpPr>
        <p:sp>
          <p:nvSpPr>
            <p:cNvPr id="16" name="Rectangle 15">
              <a:extLst>
                <a:ext uri="{FF2B5EF4-FFF2-40B4-BE49-F238E27FC236}">
                  <a16:creationId xmlns:a16="http://schemas.microsoft.com/office/drawing/2014/main" id="{E13BBF72-19F4-4BCD-9E1A-26D90F1D1243}"/>
                </a:ext>
              </a:extLst>
            </p:cNvPr>
            <p:cNvSpPr/>
            <p:nvPr/>
          </p:nvSpPr>
          <p:spPr bwMode="auto">
            <a:xfrm>
              <a:off x="1014856" y="196950"/>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06A1196-5F25-4431-A980-C075013ECED7}"/>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8" name="Rectangle 17">
              <a:extLst>
                <a:ext uri="{FF2B5EF4-FFF2-40B4-BE49-F238E27FC236}">
                  <a16:creationId xmlns:a16="http://schemas.microsoft.com/office/drawing/2014/main" id="{49B7F84F-2869-4B36-B6C1-267FE0AF6FE7}"/>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1" name="Rectangle 20">
              <a:extLst>
                <a:ext uri="{FF2B5EF4-FFF2-40B4-BE49-F238E27FC236}">
                  <a16:creationId xmlns:a16="http://schemas.microsoft.com/office/drawing/2014/main" id="{F26F046F-ABC3-4EF3-9EDC-4DD61B49268E}"/>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AA30A845-EB69-4EDE-AD32-18D45810BCDE}"/>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3" name="Rectangle 22">
              <a:extLst>
                <a:ext uri="{FF2B5EF4-FFF2-40B4-BE49-F238E27FC236}">
                  <a16:creationId xmlns:a16="http://schemas.microsoft.com/office/drawing/2014/main" id="{3FDABF8F-5297-492A-B77C-C641BC49FFE5}"/>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4" name="Rectangle 23">
              <a:extLst>
                <a:ext uri="{FF2B5EF4-FFF2-40B4-BE49-F238E27FC236}">
                  <a16:creationId xmlns:a16="http://schemas.microsoft.com/office/drawing/2014/main" id="{62F7F277-355B-4634-A5D8-8743DFE7B76F}"/>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6" name="Rectangle 25">
              <a:extLst>
                <a:ext uri="{FF2B5EF4-FFF2-40B4-BE49-F238E27FC236}">
                  <a16:creationId xmlns:a16="http://schemas.microsoft.com/office/drawing/2014/main" id="{09D2285C-709C-4B02-BF1A-E5066C9503A5}"/>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7" name="Rectangle 26">
              <a:extLst>
                <a:ext uri="{FF2B5EF4-FFF2-40B4-BE49-F238E27FC236}">
                  <a16:creationId xmlns:a16="http://schemas.microsoft.com/office/drawing/2014/main" id="{4FD2DD6E-98EF-4C2D-BB24-2D84EFB506C2}"/>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8" name="Rectangle 27">
              <a:extLst>
                <a:ext uri="{FF2B5EF4-FFF2-40B4-BE49-F238E27FC236}">
                  <a16:creationId xmlns:a16="http://schemas.microsoft.com/office/drawing/2014/main" id="{5DDC98ED-3186-47ED-B43F-29E1CDC39992}"/>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29" name="Rectangle 28">
              <a:extLst>
                <a:ext uri="{FF2B5EF4-FFF2-40B4-BE49-F238E27FC236}">
                  <a16:creationId xmlns:a16="http://schemas.microsoft.com/office/drawing/2014/main" id="{7FD37C91-19FC-4337-991F-F7F2C6831BC6}"/>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0" name="Rectangle 29">
              <a:extLst>
                <a:ext uri="{FF2B5EF4-FFF2-40B4-BE49-F238E27FC236}">
                  <a16:creationId xmlns:a16="http://schemas.microsoft.com/office/drawing/2014/main" id="{FE79587D-FA74-469C-978C-4F8EF8C152E7}"/>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1" name="Rectangle 30">
              <a:extLst>
                <a:ext uri="{FF2B5EF4-FFF2-40B4-BE49-F238E27FC236}">
                  <a16:creationId xmlns:a16="http://schemas.microsoft.com/office/drawing/2014/main" id="{CFCC1B73-7DDC-4388-87A0-150064FF0793}"/>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3" name="Rectangle 32">
              <a:extLst>
                <a:ext uri="{FF2B5EF4-FFF2-40B4-BE49-F238E27FC236}">
                  <a16:creationId xmlns:a16="http://schemas.microsoft.com/office/drawing/2014/main" id="{2975813F-C11D-4AF0-86ED-52EA1EF56EE6}"/>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36" name="Rectangle 35">
            <a:extLst>
              <a:ext uri="{FF2B5EF4-FFF2-40B4-BE49-F238E27FC236}">
                <a16:creationId xmlns:a16="http://schemas.microsoft.com/office/drawing/2014/main" id="{68DBEA6E-CBEE-4DFC-A604-8A7FA459F89F}"/>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930071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a:xfrm>
            <a:off x="722283" y="173774"/>
            <a:ext cx="10764458" cy="849809"/>
          </a:xfrm>
        </p:spPr>
        <p:txBody>
          <a:bodyPr vert="horz" lIns="0" tIns="0" rIns="0" bIns="0" rtlCol="0" anchor="b">
            <a:noAutofit/>
          </a:bodyPr>
          <a:lstStyle/>
          <a:p>
            <a:r>
              <a:rPr lang="en-US" dirty="0"/>
              <a:t>We will identify a long list of cybersecurity policies and select the most critical ten policies to be developed</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995010" y="1112624"/>
            <a:ext cx="4201984" cy="215444"/>
          </a:xfrm>
        </p:spPr>
        <p:txBody>
          <a:bodyPr/>
          <a:lstStyle/>
          <a:p>
            <a:pPr algn="ctr"/>
            <a:r>
              <a:rPr lang="en-US" sz="1400" b="1" dirty="0">
                <a:solidFill>
                  <a:schemeClr val="tx1"/>
                </a:solidFill>
              </a:rPr>
              <a:t>Develop OXAGON’s Cybersecurity Policies and Standards</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4" name="Group 3">
            <a:extLst>
              <a:ext uri="{FF2B5EF4-FFF2-40B4-BE49-F238E27FC236}">
                <a16:creationId xmlns:a16="http://schemas.microsoft.com/office/drawing/2014/main" id="{597E6620-EC1C-4038-B6D6-F6291FA91081}"/>
              </a:ext>
            </a:extLst>
          </p:cNvPr>
          <p:cNvGrpSpPr/>
          <p:nvPr/>
        </p:nvGrpSpPr>
        <p:grpSpPr>
          <a:xfrm>
            <a:off x="1606848" y="44165"/>
            <a:ext cx="6599473" cy="276999"/>
            <a:chOff x="1606848" y="44165"/>
            <a:chExt cx="6599473" cy="276999"/>
          </a:xfrm>
        </p:grpSpPr>
        <p:sp>
          <p:nvSpPr>
            <p:cNvPr id="34" name="Rectangle: Rounded Corners 33">
              <a:extLst>
                <a:ext uri="{FF2B5EF4-FFF2-40B4-BE49-F238E27FC236}">
                  <a16:creationId xmlns:a16="http://schemas.microsoft.com/office/drawing/2014/main" id="{E9D63BC3-2C5A-4008-8AA2-7ACEC89E1522}"/>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2.2</a:t>
              </a:r>
            </a:p>
          </p:txBody>
        </p:sp>
        <p:sp>
          <p:nvSpPr>
            <p:cNvPr id="35" name="TextBox 34">
              <a:extLst>
                <a:ext uri="{FF2B5EF4-FFF2-40B4-BE49-F238E27FC236}">
                  <a16:creationId xmlns:a16="http://schemas.microsoft.com/office/drawing/2014/main" id="{6AE73720-8EBE-4F45-B504-862319E29DF2}"/>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OXAGON’s cybersecurity policies and standards in alignment with local regulations</a:t>
              </a:r>
            </a:p>
          </p:txBody>
        </p:sp>
      </p:grpSp>
      <p:sp>
        <p:nvSpPr>
          <p:cNvPr id="136" name="Rectangle 135">
            <a:extLst>
              <a:ext uri="{FF2B5EF4-FFF2-40B4-BE49-F238E27FC236}">
                <a16:creationId xmlns:a16="http://schemas.microsoft.com/office/drawing/2014/main" id="{EBDAED17-4DD6-409E-A0EE-045638A80544}"/>
              </a:ext>
            </a:extLst>
          </p:cNvPr>
          <p:cNvSpPr/>
          <p:nvPr/>
        </p:nvSpPr>
        <p:spPr>
          <a:xfrm>
            <a:off x="6139943" y="6550715"/>
            <a:ext cx="489457" cy="231085"/>
          </a:xfrm>
          <a:prstGeom prst="rect">
            <a:avLst/>
          </a:prstGeom>
          <a:solidFill>
            <a:schemeClr val="bg1">
              <a:lumMod val="95000"/>
            </a:schemeClr>
          </a:solidFill>
          <a:ln w="19050">
            <a:solidFill>
              <a:srgbClr val="C000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0" tIns="45720" rIns="91440" bIns="45720" numCol="1" spcCol="0" rtlCol="0" fromWordArt="0" anchor="ctr" anchorCtr="0" forceAA="0" compatLnSpc="1">
            <a:prstTxWarp prst="textNoShape">
              <a:avLst/>
            </a:prstTxWarp>
            <a:noAutofit/>
          </a:bodyPr>
          <a:lstStyle/>
          <a:p>
            <a:r>
              <a:rPr lang="en-US" sz="1400" b="1" i="1" dirty="0">
                <a:solidFill>
                  <a:schemeClr val="tx1"/>
                </a:solidFill>
              </a:rPr>
              <a:t>Example detailed on following slide </a:t>
            </a:r>
          </a:p>
        </p:txBody>
      </p:sp>
      <p:sp>
        <p:nvSpPr>
          <p:cNvPr id="140" name="Text Placeholder 1">
            <a:extLst>
              <a:ext uri="{FF2B5EF4-FFF2-40B4-BE49-F238E27FC236}">
                <a16:creationId xmlns:a16="http://schemas.microsoft.com/office/drawing/2014/main" id="{E4E3FB99-4B3D-4344-8F4F-44C6634C54ED}"/>
              </a:ext>
            </a:extLst>
          </p:cNvPr>
          <p:cNvSpPr txBox="1">
            <a:spLocks/>
          </p:cNvSpPr>
          <p:nvPr/>
        </p:nvSpPr>
        <p:spPr>
          <a:xfrm>
            <a:off x="2388095" y="1524000"/>
            <a:ext cx="1699119"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Long List of CS Policies </a:t>
            </a:r>
          </a:p>
        </p:txBody>
      </p:sp>
      <p:sp>
        <p:nvSpPr>
          <p:cNvPr id="141" name="Rectangle 140">
            <a:extLst>
              <a:ext uri="{FF2B5EF4-FFF2-40B4-BE49-F238E27FC236}">
                <a16:creationId xmlns:a16="http://schemas.microsoft.com/office/drawing/2014/main" id="{87176C87-52A6-443F-83E9-978D8C6DE2AB}"/>
              </a:ext>
            </a:extLst>
          </p:cNvPr>
          <p:cNvSpPr/>
          <p:nvPr/>
        </p:nvSpPr>
        <p:spPr>
          <a:xfrm>
            <a:off x="685800" y="1905000"/>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Software Installation </a:t>
            </a:r>
          </a:p>
        </p:txBody>
      </p:sp>
      <p:sp>
        <p:nvSpPr>
          <p:cNvPr id="142" name="Rectangle 141">
            <a:extLst>
              <a:ext uri="{FF2B5EF4-FFF2-40B4-BE49-F238E27FC236}">
                <a16:creationId xmlns:a16="http://schemas.microsoft.com/office/drawing/2014/main" id="{C13630CF-DA2E-4775-9533-171E21BFF202}"/>
              </a:ext>
            </a:extLst>
          </p:cNvPr>
          <p:cNvSpPr/>
          <p:nvPr/>
        </p:nvSpPr>
        <p:spPr>
          <a:xfrm>
            <a:off x="3451225" y="1905000"/>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Media Protection </a:t>
            </a:r>
          </a:p>
        </p:txBody>
      </p:sp>
      <p:sp>
        <p:nvSpPr>
          <p:cNvPr id="143" name="Rectangle 142">
            <a:extLst>
              <a:ext uri="{FF2B5EF4-FFF2-40B4-BE49-F238E27FC236}">
                <a16:creationId xmlns:a16="http://schemas.microsoft.com/office/drawing/2014/main" id="{31FAEAE0-98A8-443E-BD2C-5280B7663366}"/>
              </a:ext>
            </a:extLst>
          </p:cNvPr>
          <p:cNvSpPr/>
          <p:nvPr/>
        </p:nvSpPr>
        <p:spPr>
          <a:xfrm>
            <a:off x="685800" y="2282304"/>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Access Control </a:t>
            </a:r>
          </a:p>
        </p:txBody>
      </p:sp>
      <p:sp>
        <p:nvSpPr>
          <p:cNvPr id="144" name="Rectangle 143">
            <a:extLst>
              <a:ext uri="{FF2B5EF4-FFF2-40B4-BE49-F238E27FC236}">
                <a16:creationId xmlns:a16="http://schemas.microsoft.com/office/drawing/2014/main" id="{90654C66-326B-4C66-B90F-B89A346321DA}"/>
              </a:ext>
            </a:extLst>
          </p:cNvPr>
          <p:cNvSpPr/>
          <p:nvPr/>
        </p:nvSpPr>
        <p:spPr>
          <a:xfrm>
            <a:off x="3451225" y="2282304"/>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Pandemic Response </a:t>
            </a:r>
          </a:p>
        </p:txBody>
      </p:sp>
      <p:sp>
        <p:nvSpPr>
          <p:cNvPr id="145" name="Rectangle 144">
            <a:extLst>
              <a:ext uri="{FF2B5EF4-FFF2-40B4-BE49-F238E27FC236}">
                <a16:creationId xmlns:a16="http://schemas.microsoft.com/office/drawing/2014/main" id="{9B780270-2985-40FB-A20E-2268D98904FD}"/>
              </a:ext>
            </a:extLst>
          </p:cNvPr>
          <p:cNvSpPr/>
          <p:nvPr/>
        </p:nvSpPr>
        <p:spPr>
          <a:xfrm>
            <a:off x="685800" y="3036913"/>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Confidentiality </a:t>
            </a:r>
          </a:p>
        </p:txBody>
      </p:sp>
      <p:sp>
        <p:nvSpPr>
          <p:cNvPr id="146" name="Rectangle 145">
            <a:extLst>
              <a:ext uri="{FF2B5EF4-FFF2-40B4-BE49-F238E27FC236}">
                <a16:creationId xmlns:a16="http://schemas.microsoft.com/office/drawing/2014/main" id="{57D0A23E-EFC5-43E4-BDE6-03E5640E35B9}"/>
              </a:ext>
            </a:extLst>
          </p:cNvPr>
          <p:cNvSpPr/>
          <p:nvPr/>
        </p:nvSpPr>
        <p:spPr>
          <a:xfrm>
            <a:off x="3451225" y="3036913"/>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Physical Protection </a:t>
            </a:r>
          </a:p>
        </p:txBody>
      </p:sp>
      <p:sp>
        <p:nvSpPr>
          <p:cNvPr id="147" name="Rectangle 146">
            <a:extLst>
              <a:ext uri="{FF2B5EF4-FFF2-40B4-BE49-F238E27FC236}">
                <a16:creationId xmlns:a16="http://schemas.microsoft.com/office/drawing/2014/main" id="{5EB219A2-B8D8-4B3E-AB1D-FB5B5B1C4FCF}"/>
              </a:ext>
            </a:extLst>
          </p:cNvPr>
          <p:cNvSpPr/>
          <p:nvPr/>
        </p:nvSpPr>
        <p:spPr>
          <a:xfrm>
            <a:off x="685800" y="3414218"/>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Disaster Recovery </a:t>
            </a:r>
          </a:p>
        </p:txBody>
      </p:sp>
      <p:sp>
        <p:nvSpPr>
          <p:cNvPr id="148" name="Rectangle 147">
            <a:extLst>
              <a:ext uri="{FF2B5EF4-FFF2-40B4-BE49-F238E27FC236}">
                <a16:creationId xmlns:a16="http://schemas.microsoft.com/office/drawing/2014/main" id="{D013EBED-A16B-494B-AF92-468C8502F8F5}"/>
              </a:ext>
            </a:extLst>
          </p:cNvPr>
          <p:cNvSpPr/>
          <p:nvPr/>
        </p:nvSpPr>
        <p:spPr>
          <a:xfrm>
            <a:off x="3451225" y="3414218"/>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Software Installation</a:t>
            </a:r>
          </a:p>
        </p:txBody>
      </p:sp>
      <p:sp>
        <p:nvSpPr>
          <p:cNvPr id="149" name="Rectangle 148">
            <a:extLst>
              <a:ext uri="{FF2B5EF4-FFF2-40B4-BE49-F238E27FC236}">
                <a16:creationId xmlns:a16="http://schemas.microsoft.com/office/drawing/2014/main" id="{D8A76C1A-FEAE-4BAE-9CD3-1F9A873E8B8B}"/>
              </a:ext>
            </a:extLst>
          </p:cNvPr>
          <p:cNvSpPr/>
          <p:nvPr/>
        </p:nvSpPr>
        <p:spPr>
          <a:xfrm>
            <a:off x="685800" y="4546131"/>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Acquisition Assessment </a:t>
            </a:r>
          </a:p>
        </p:txBody>
      </p:sp>
      <p:sp>
        <p:nvSpPr>
          <p:cNvPr id="150" name="Rectangle 149">
            <a:extLst>
              <a:ext uri="{FF2B5EF4-FFF2-40B4-BE49-F238E27FC236}">
                <a16:creationId xmlns:a16="http://schemas.microsoft.com/office/drawing/2014/main" id="{3A05B4F8-E863-4B56-9EA0-A7131382C8B6}"/>
              </a:ext>
            </a:extLst>
          </p:cNvPr>
          <p:cNvSpPr/>
          <p:nvPr/>
        </p:nvSpPr>
        <p:spPr>
          <a:xfrm>
            <a:off x="3451225" y="4546131"/>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Systems / Information Integrity </a:t>
            </a:r>
          </a:p>
        </p:txBody>
      </p:sp>
      <p:sp>
        <p:nvSpPr>
          <p:cNvPr id="151" name="Rectangle 150">
            <a:extLst>
              <a:ext uri="{FF2B5EF4-FFF2-40B4-BE49-F238E27FC236}">
                <a16:creationId xmlns:a16="http://schemas.microsoft.com/office/drawing/2014/main" id="{BCF8C8CF-77E8-49EB-A625-20594FEF6769}"/>
              </a:ext>
            </a:extLst>
          </p:cNvPr>
          <p:cNvSpPr/>
          <p:nvPr/>
        </p:nvSpPr>
        <p:spPr>
          <a:xfrm>
            <a:off x="685800" y="4923435"/>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Clean Desk </a:t>
            </a:r>
          </a:p>
        </p:txBody>
      </p:sp>
      <p:sp>
        <p:nvSpPr>
          <p:cNvPr id="152" name="Rectangle 151">
            <a:extLst>
              <a:ext uri="{FF2B5EF4-FFF2-40B4-BE49-F238E27FC236}">
                <a16:creationId xmlns:a16="http://schemas.microsoft.com/office/drawing/2014/main" id="{ED0AC150-DBD6-46E4-BCA8-EFA609F2C87F}"/>
              </a:ext>
            </a:extLst>
          </p:cNvPr>
          <p:cNvSpPr/>
          <p:nvPr/>
        </p:nvSpPr>
        <p:spPr>
          <a:xfrm>
            <a:off x="3451225" y="4923435"/>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Technology Equipment Disposal </a:t>
            </a:r>
          </a:p>
        </p:txBody>
      </p:sp>
      <p:sp>
        <p:nvSpPr>
          <p:cNvPr id="153" name="Rectangle 152">
            <a:extLst>
              <a:ext uri="{FF2B5EF4-FFF2-40B4-BE49-F238E27FC236}">
                <a16:creationId xmlns:a16="http://schemas.microsoft.com/office/drawing/2014/main" id="{05FC61C0-548F-4D09-8151-9D5A5424DECC}"/>
              </a:ext>
            </a:extLst>
          </p:cNvPr>
          <p:cNvSpPr/>
          <p:nvPr/>
        </p:nvSpPr>
        <p:spPr>
          <a:xfrm>
            <a:off x="685800" y="5300740"/>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Digital Signature </a:t>
            </a:r>
          </a:p>
        </p:txBody>
      </p:sp>
      <p:sp>
        <p:nvSpPr>
          <p:cNvPr id="154" name="Rectangle 153">
            <a:extLst>
              <a:ext uri="{FF2B5EF4-FFF2-40B4-BE49-F238E27FC236}">
                <a16:creationId xmlns:a16="http://schemas.microsoft.com/office/drawing/2014/main" id="{72DD976D-447C-430F-A551-A678B5A9175F}"/>
              </a:ext>
            </a:extLst>
          </p:cNvPr>
          <p:cNvSpPr/>
          <p:nvPr/>
        </p:nvSpPr>
        <p:spPr>
          <a:xfrm>
            <a:off x="685800" y="5678044"/>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Ethics </a:t>
            </a:r>
          </a:p>
        </p:txBody>
      </p:sp>
      <p:sp>
        <p:nvSpPr>
          <p:cNvPr id="155" name="Rectangle 154">
            <a:extLst>
              <a:ext uri="{FF2B5EF4-FFF2-40B4-BE49-F238E27FC236}">
                <a16:creationId xmlns:a16="http://schemas.microsoft.com/office/drawing/2014/main" id="{638EC448-849F-4792-B5B8-AC8647132CFD}"/>
              </a:ext>
            </a:extLst>
          </p:cNvPr>
          <p:cNvSpPr/>
          <p:nvPr/>
        </p:nvSpPr>
        <p:spPr>
          <a:xfrm>
            <a:off x="2067665" y="6055348"/>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i="1" dirty="0">
                <a:solidFill>
                  <a:schemeClr val="tx1"/>
                </a:solidFill>
              </a:rPr>
              <a:t>…</a:t>
            </a:r>
          </a:p>
        </p:txBody>
      </p:sp>
      <p:sp>
        <p:nvSpPr>
          <p:cNvPr id="156" name="Rectangle 155">
            <a:extLst>
              <a:ext uri="{FF2B5EF4-FFF2-40B4-BE49-F238E27FC236}">
                <a16:creationId xmlns:a16="http://schemas.microsoft.com/office/drawing/2014/main" id="{F327A798-7824-4C0F-93FD-E4BFAF4B56BF}"/>
              </a:ext>
            </a:extLst>
          </p:cNvPr>
          <p:cNvSpPr/>
          <p:nvPr/>
        </p:nvSpPr>
        <p:spPr>
          <a:xfrm>
            <a:off x="685800" y="2659609"/>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Acceptable Use </a:t>
            </a:r>
          </a:p>
        </p:txBody>
      </p:sp>
      <p:sp>
        <p:nvSpPr>
          <p:cNvPr id="157" name="Rectangle 156">
            <a:extLst>
              <a:ext uri="{FF2B5EF4-FFF2-40B4-BE49-F238E27FC236}">
                <a16:creationId xmlns:a16="http://schemas.microsoft.com/office/drawing/2014/main" id="{5769CCAD-A399-4DE9-BE5B-3AA9AFB5E7BE}"/>
              </a:ext>
            </a:extLst>
          </p:cNvPr>
          <p:cNvSpPr/>
          <p:nvPr/>
        </p:nvSpPr>
        <p:spPr>
          <a:xfrm>
            <a:off x="3451225" y="2659609"/>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Personnel Security </a:t>
            </a:r>
          </a:p>
        </p:txBody>
      </p:sp>
      <p:sp>
        <p:nvSpPr>
          <p:cNvPr id="158" name="Rectangle 157">
            <a:extLst>
              <a:ext uri="{FF2B5EF4-FFF2-40B4-BE49-F238E27FC236}">
                <a16:creationId xmlns:a16="http://schemas.microsoft.com/office/drawing/2014/main" id="{2D7B25EB-E1BD-4970-9A7F-F6FC3464F1B5}"/>
              </a:ext>
            </a:extLst>
          </p:cNvPr>
          <p:cNvSpPr/>
          <p:nvPr/>
        </p:nvSpPr>
        <p:spPr>
          <a:xfrm>
            <a:off x="685800" y="3791522"/>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Cybersecurity Risk Management </a:t>
            </a:r>
          </a:p>
        </p:txBody>
      </p:sp>
      <p:sp>
        <p:nvSpPr>
          <p:cNvPr id="159" name="Rectangle 158">
            <a:extLst>
              <a:ext uri="{FF2B5EF4-FFF2-40B4-BE49-F238E27FC236}">
                <a16:creationId xmlns:a16="http://schemas.microsoft.com/office/drawing/2014/main" id="{B0B79958-2484-492C-AA71-399215330CE8}"/>
              </a:ext>
            </a:extLst>
          </p:cNvPr>
          <p:cNvSpPr/>
          <p:nvPr/>
        </p:nvSpPr>
        <p:spPr>
          <a:xfrm>
            <a:off x="3451225" y="3791522"/>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Systems Security </a:t>
            </a:r>
          </a:p>
        </p:txBody>
      </p:sp>
      <p:sp>
        <p:nvSpPr>
          <p:cNvPr id="160" name="Rectangle 159">
            <a:extLst>
              <a:ext uri="{FF2B5EF4-FFF2-40B4-BE49-F238E27FC236}">
                <a16:creationId xmlns:a16="http://schemas.microsoft.com/office/drawing/2014/main" id="{B6DFA7C7-5489-4C9A-B8B6-9DDEEE3D5872}"/>
              </a:ext>
            </a:extLst>
          </p:cNvPr>
          <p:cNvSpPr/>
          <p:nvPr/>
        </p:nvSpPr>
        <p:spPr>
          <a:xfrm>
            <a:off x="3451225" y="5678044"/>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ID and Access Management </a:t>
            </a:r>
          </a:p>
        </p:txBody>
      </p:sp>
      <p:sp>
        <p:nvSpPr>
          <p:cNvPr id="161" name="Rectangle 160">
            <a:extLst>
              <a:ext uri="{FF2B5EF4-FFF2-40B4-BE49-F238E27FC236}">
                <a16:creationId xmlns:a16="http://schemas.microsoft.com/office/drawing/2014/main" id="{6C9914B3-1A82-4016-8237-222B8E8CA586}"/>
              </a:ext>
            </a:extLst>
          </p:cNvPr>
          <p:cNvSpPr/>
          <p:nvPr/>
        </p:nvSpPr>
        <p:spPr>
          <a:xfrm>
            <a:off x="3451225" y="5300740"/>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Information Sharing</a:t>
            </a:r>
          </a:p>
        </p:txBody>
      </p:sp>
      <p:sp>
        <p:nvSpPr>
          <p:cNvPr id="162" name="Rectangle 161">
            <a:extLst>
              <a:ext uri="{FF2B5EF4-FFF2-40B4-BE49-F238E27FC236}">
                <a16:creationId xmlns:a16="http://schemas.microsoft.com/office/drawing/2014/main" id="{861E51D3-25D2-4D46-9403-CBE78F1139AA}"/>
              </a:ext>
            </a:extLst>
          </p:cNvPr>
          <p:cNvSpPr/>
          <p:nvPr/>
        </p:nvSpPr>
        <p:spPr>
          <a:xfrm>
            <a:off x="685800" y="4168826"/>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Data Classification and Security </a:t>
            </a:r>
          </a:p>
        </p:txBody>
      </p:sp>
      <p:sp>
        <p:nvSpPr>
          <p:cNvPr id="163" name="Rectangle 162">
            <a:extLst>
              <a:ext uri="{FF2B5EF4-FFF2-40B4-BE49-F238E27FC236}">
                <a16:creationId xmlns:a16="http://schemas.microsoft.com/office/drawing/2014/main" id="{80263517-8AA7-4963-B74C-5274534B384C}"/>
              </a:ext>
            </a:extLst>
          </p:cNvPr>
          <p:cNvSpPr/>
          <p:nvPr/>
        </p:nvSpPr>
        <p:spPr>
          <a:xfrm>
            <a:off x="3451225" y="4168826"/>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Communications Security </a:t>
            </a:r>
          </a:p>
        </p:txBody>
      </p:sp>
      <p:sp>
        <p:nvSpPr>
          <p:cNvPr id="164" name="Text Placeholder 1">
            <a:extLst>
              <a:ext uri="{FF2B5EF4-FFF2-40B4-BE49-F238E27FC236}">
                <a16:creationId xmlns:a16="http://schemas.microsoft.com/office/drawing/2014/main" id="{EEC7BE8D-3344-48D9-B2B5-E217BFDF36E4}"/>
              </a:ext>
            </a:extLst>
          </p:cNvPr>
          <p:cNvSpPr txBox="1">
            <a:spLocks/>
          </p:cNvSpPr>
          <p:nvPr/>
        </p:nvSpPr>
        <p:spPr>
          <a:xfrm>
            <a:off x="8112820" y="1524000"/>
            <a:ext cx="3093667"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Proposed List of Policies to be Developed </a:t>
            </a:r>
          </a:p>
        </p:txBody>
      </p:sp>
      <p:sp>
        <p:nvSpPr>
          <p:cNvPr id="166" name="Text Placeholder 1">
            <a:extLst>
              <a:ext uri="{FF2B5EF4-FFF2-40B4-BE49-F238E27FC236}">
                <a16:creationId xmlns:a16="http://schemas.microsoft.com/office/drawing/2014/main" id="{CA4620AF-09EE-4C3B-ACEB-D79A2DE670C2}"/>
              </a:ext>
            </a:extLst>
          </p:cNvPr>
          <p:cNvSpPr txBox="1">
            <a:spLocks/>
          </p:cNvSpPr>
          <p:nvPr/>
        </p:nvSpPr>
        <p:spPr>
          <a:xfrm>
            <a:off x="6055272" y="1752552"/>
            <a:ext cx="1280990" cy="738664"/>
          </a:xfrm>
          <a:prstGeom prst="rect">
            <a:avLst/>
          </a:prstGeom>
        </p:spPr>
        <p:txBody>
          <a:bodyPr wrap="squar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0" i="1" dirty="0"/>
              <a:t>High priority and critical policies will be selected for detailing</a:t>
            </a:r>
          </a:p>
        </p:txBody>
      </p:sp>
      <p:grpSp>
        <p:nvGrpSpPr>
          <p:cNvPr id="167" name="Group 166">
            <a:extLst>
              <a:ext uri="{FF2B5EF4-FFF2-40B4-BE49-F238E27FC236}">
                <a16:creationId xmlns:a16="http://schemas.microsoft.com/office/drawing/2014/main" id="{3F1AB401-333F-4AF8-AD39-6F429C9B2D04}"/>
              </a:ext>
            </a:extLst>
          </p:cNvPr>
          <p:cNvGrpSpPr/>
          <p:nvPr/>
        </p:nvGrpSpPr>
        <p:grpSpPr>
          <a:xfrm>
            <a:off x="7848600" y="1879115"/>
            <a:ext cx="3622099" cy="338330"/>
            <a:chOff x="7848600" y="1879115"/>
            <a:chExt cx="3622099" cy="338330"/>
          </a:xfrm>
        </p:grpSpPr>
        <p:sp>
          <p:nvSpPr>
            <p:cNvPr id="195" name="Rectangle 194">
              <a:extLst>
                <a:ext uri="{FF2B5EF4-FFF2-40B4-BE49-F238E27FC236}">
                  <a16:creationId xmlns:a16="http://schemas.microsoft.com/office/drawing/2014/main" id="{66139058-6DE2-4A03-93E0-11271167425C}"/>
                </a:ext>
              </a:extLst>
            </p:cNvPr>
            <p:cNvSpPr/>
            <p:nvPr/>
          </p:nvSpPr>
          <p:spPr>
            <a:xfrm>
              <a:off x="7848600" y="1879115"/>
              <a:ext cx="3622099" cy="3383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r>
                <a:rPr lang="en-US" sz="1400" b="1" i="1" dirty="0">
                  <a:solidFill>
                    <a:schemeClr val="tx1"/>
                  </a:solidFill>
                </a:rPr>
                <a:t>Software Installation </a:t>
              </a:r>
            </a:p>
          </p:txBody>
        </p:sp>
        <p:pic>
          <p:nvPicPr>
            <p:cNvPr id="196" name="Picture 46" descr="Software ">
              <a:extLst>
                <a:ext uri="{FF2B5EF4-FFF2-40B4-BE49-F238E27FC236}">
                  <a16:creationId xmlns:a16="http://schemas.microsoft.com/office/drawing/2014/main" id="{ED4FFB9F-07EB-4727-9C94-88095085C865}"/>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010089" y="1907290"/>
              <a:ext cx="281980" cy="281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8" name="Group 167">
            <a:extLst>
              <a:ext uri="{FF2B5EF4-FFF2-40B4-BE49-F238E27FC236}">
                <a16:creationId xmlns:a16="http://schemas.microsoft.com/office/drawing/2014/main" id="{F4220746-5722-4370-990A-C61F112414BB}"/>
              </a:ext>
            </a:extLst>
          </p:cNvPr>
          <p:cNvGrpSpPr/>
          <p:nvPr/>
        </p:nvGrpSpPr>
        <p:grpSpPr>
          <a:xfrm>
            <a:off x="7848600" y="2331819"/>
            <a:ext cx="3622099" cy="338330"/>
            <a:chOff x="7848600" y="2331818"/>
            <a:chExt cx="3622099" cy="338330"/>
          </a:xfrm>
        </p:grpSpPr>
        <p:sp>
          <p:nvSpPr>
            <p:cNvPr id="193" name="Rectangle 192">
              <a:extLst>
                <a:ext uri="{FF2B5EF4-FFF2-40B4-BE49-F238E27FC236}">
                  <a16:creationId xmlns:a16="http://schemas.microsoft.com/office/drawing/2014/main" id="{2A9FC840-662F-483B-9315-A31AA5E49A7E}"/>
                </a:ext>
              </a:extLst>
            </p:cNvPr>
            <p:cNvSpPr/>
            <p:nvPr/>
          </p:nvSpPr>
          <p:spPr>
            <a:xfrm>
              <a:off x="7848600" y="2331818"/>
              <a:ext cx="3622099" cy="338330"/>
            </a:xfrm>
            <a:prstGeom prst="rect">
              <a:avLst/>
            </a:prstGeom>
            <a:solidFill>
              <a:schemeClr val="bg1">
                <a:lumMod val="95000"/>
              </a:schemeClr>
            </a:solidFill>
            <a:ln w="19050">
              <a:solidFill>
                <a:srgbClr val="C00000"/>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r>
                <a:rPr lang="en-US" sz="1400" b="1" i="1" dirty="0">
                  <a:solidFill>
                    <a:schemeClr val="tx1"/>
                  </a:solidFill>
                </a:rPr>
                <a:t>Access Control </a:t>
              </a:r>
            </a:p>
          </p:txBody>
        </p:sp>
        <p:pic>
          <p:nvPicPr>
            <p:cNvPr id="194" name="Picture 48" descr="Access control ">
              <a:extLst>
                <a:ext uri="{FF2B5EF4-FFF2-40B4-BE49-F238E27FC236}">
                  <a16:creationId xmlns:a16="http://schemas.microsoft.com/office/drawing/2014/main" id="{32AD83AD-58ED-4FBC-81BD-BA3D1853098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010089" y="2359993"/>
              <a:ext cx="281980" cy="281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9" name="Group 168">
            <a:extLst>
              <a:ext uri="{FF2B5EF4-FFF2-40B4-BE49-F238E27FC236}">
                <a16:creationId xmlns:a16="http://schemas.microsoft.com/office/drawing/2014/main" id="{A59B0145-241E-4628-8226-CE61BEDF23CF}"/>
              </a:ext>
            </a:extLst>
          </p:cNvPr>
          <p:cNvGrpSpPr/>
          <p:nvPr/>
        </p:nvGrpSpPr>
        <p:grpSpPr>
          <a:xfrm>
            <a:off x="7848600" y="2784523"/>
            <a:ext cx="3622099" cy="338330"/>
            <a:chOff x="7848600" y="2784522"/>
            <a:chExt cx="3622099" cy="338330"/>
          </a:xfrm>
        </p:grpSpPr>
        <p:sp>
          <p:nvSpPr>
            <p:cNvPr id="191" name="Rectangle 190">
              <a:extLst>
                <a:ext uri="{FF2B5EF4-FFF2-40B4-BE49-F238E27FC236}">
                  <a16:creationId xmlns:a16="http://schemas.microsoft.com/office/drawing/2014/main" id="{1B69B52A-E74B-45A6-A9FB-5F2BE5144BA7}"/>
                </a:ext>
              </a:extLst>
            </p:cNvPr>
            <p:cNvSpPr/>
            <p:nvPr/>
          </p:nvSpPr>
          <p:spPr>
            <a:xfrm>
              <a:off x="7848600" y="2784522"/>
              <a:ext cx="3622099" cy="3383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r>
                <a:rPr lang="en-US" sz="1400" b="1" i="1" dirty="0">
                  <a:solidFill>
                    <a:schemeClr val="tx1"/>
                  </a:solidFill>
                </a:rPr>
                <a:t>Acceptable Use </a:t>
              </a:r>
            </a:p>
          </p:txBody>
        </p:sp>
        <p:pic>
          <p:nvPicPr>
            <p:cNvPr id="192" name="Picture 50" descr="Verified user ">
              <a:extLst>
                <a:ext uri="{FF2B5EF4-FFF2-40B4-BE49-F238E27FC236}">
                  <a16:creationId xmlns:a16="http://schemas.microsoft.com/office/drawing/2014/main" id="{560EC5F2-8E03-416D-A2DE-899EFF17704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010089" y="2812697"/>
              <a:ext cx="281980" cy="281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0" name="Group 169">
            <a:extLst>
              <a:ext uri="{FF2B5EF4-FFF2-40B4-BE49-F238E27FC236}">
                <a16:creationId xmlns:a16="http://schemas.microsoft.com/office/drawing/2014/main" id="{771B7E10-A4D1-40A1-8711-7D30E3563B03}"/>
              </a:ext>
            </a:extLst>
          </p:cNvPr>
          <p:cNvGrpSpPr/>
          <p:nvPr/>
        </p:nvGrpSpPr>
        <p:grpSpPr>
          <a:xfrm>
            <a:off x="7848600" y="3237227"/>
            <a:ext cx="3622099" cy="338330"/>
            <a:chOff x="7848600" y="3237226"/>
            <a:chExt cx="3622099" cy="338330"/>
          </a:xfrm>
        </p:grpSpPr>
        <p:sp>
          <p:nvSpPr>
            <p:cNvPr id="189" name="Rectangle 188">
              <a:extLst>
                <a:ext uri="{FF2B5EF4-FFF2-40B4-BE49-F238E27FC236}">
                  <a16:creationId xmlns:a16="http://schemas.microsoft.com/office/drawing/2014/main" id="{FB634CAC-0333-4F5D-8E58-B3E18D517E77}"/>
                </a:ext>
              </a:extLst>
            </p:cNvPr>
            <p:cNvSpPr/>
            <p:nvPr/>
          </p:nvSpPr>
          <p:spPr>
            <a:xfrm>
              <a:off x="7848600" y="3237226"/>
              <a:ext cx="3622099" cy="3383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r>
                <a:rPr lang="en-US" sz="1400" b="1" i="1" dirty="0">
                  <a:solidFill>
                    <a:schemeClr val="tx1"/>
                  </a:solidFill>
                </a:rPr>
                <a:t>Confidentiality </a:t>
              </a:r>
            </a:p>
          </p:txBody>
        </p:sp>
        <p:pic>
          <p:nvPicPr>
            <p:cNvPr id="190" name="Picture 52" descr="Confidential folder ">
              <a:extLst>
                <a:ext uri="{FF2B5EF4-FFF2-40B4-BE49-F238E27FC236}">
                  <a16:creationId xmlns:a16="http://schemas.microsoft.com/office/drawing/2014/main" id="{12BE59C4-98E5-42E4-A602-A6DEFDB9D49A}"/>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010089" y="3265401"/>
              <a:ext cx="281980" cy="281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1" name="Group 170">
            <a:extLst>
              <a:ext uri="{FF2B5EF4-FFF2-40B4-BE49-F238E27FC236}">
                <a16:creationId xmlns:a16="http://schemas.microsoft.com/office/drawing/2014/main" id="{3C9E254F-347E-4D16-8ED2-A1025AEA5967}"/>
              </a:ext>
            </a:extLst>
          </p:cNvPr>
          <p:cNvGrpSpPr/>
          <p:nvPr/>
        </p:nvGrpSpPr>
        <p:grpSpPr>
          <a:xfrm>
            <a:off x="7848600" y="3689931"/>
            <a:ext cx="3622099" cy="338330"/>
            <a:chOff x="7848600" y="3689930"/>
            <a:chExt cx="3622099" cy="338330"/>
          </a:xfrm>
        </p:grpSpPr>
        <p:sp>
          <p:nvSpPr>
            <p:cNvPr id="187" name="Rectangle 186">
              <a:extLst>
                <a:ext uri="{FF2B5EF4-FFF2-40B4-BE49-F238E27FC236}">
                  <a16:creationId xmlns:a16="http://schemas.microsoft.com/office/drawing/2014/main" id="{9232E0CA-8940-4B2D-AD43-B064A3ED57F8}"/>
                </a:ext>
              </a:extLst>
            </p:cNvPr>
            <p:cNvSpPr/>
            <p:nvPr/>
          </p:nvSpPr>
          <p:spPr>
            <a:xfrm>
              <a:off x="7848600" y="3689930"/>
              <a:ext cx="3622099" cy="3383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r>
                <a:rPr lang="en-US" sz="1400" b="1" i="1" dirty="0">
                  <a:solidFill>
                    <a:schemeClr val="tx1"/>
                  </a:solidFill>
                </a:rPr>
                <a:t>Disaster Recovery </a:t>
              </a:r>
            </a:p>
          </p:txBody>
        </p:sp>
        <p:pic>
          <p:nvPicPr>
            <p:cNvPr id="188" name="Picture 54" descr="Data recovery ">
              <a:extLst>
                <a:ext uri="{FF2B5EF4-FFF2-40B4-BE49-F238E27FC236}">
                  <a16:creationId xmlns:a16="http://schemas.microsoft.com/office/drawing/2014/main" id="{091141FC-9240-4BD2-B1E8-3718DA0D591E}"/>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010089" y="3718105"/>
              <a:ext cx="281980" cy="281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2" name="Group 171">
            <a:extLst>
              <a:ext uri="{FF2B5EF4-FFF2-40B4-BE49-F238E27FC236}">
                <a16:creationId xmlns:a16="http://schemas.microsoft.com/office/drawing/2014/main" id="{194019A9-4C40-4F86-9AAF-555BAC4ABD37}"/>
              </a:ext>
            </a:extLst>
          </p:cNvPr>
          <p:cNvGrpSpPr/>
          <p:nvPr/>
        </p:nvGrpSpPr>
        <p:grpSpPr>
          <a:xfrm>
            <a:off x="7848600" y="4142635"/>
            <a:ext cx="3622099" cy="338330"/>
            <a:chOff x="7848600" y="4142633"/>
            <a:chExt cx="3622099" cy="338330"/>
          </a:xfrm>
        </p:grpSpPr>
        <p:sp>
          <p:nvSpPr>
            <p:cNvPr id="185" name="Rectangle 184">
              <a:extLst>
                <a:ext uri="{FF2B5EF4-FFF2-40B4-BE49-F238E27FC236}">
                  <a16:creationId xmlns:a16="http://schemas.microsoft.com/office/drawing/2014/main" id="{A3E13F46-A915-44D5-B20A-B28E8BAC61C6}"/>
                </a:ext>
              </a:extLst>
            </p:cNvPr>
            <p:cNvSpPr/>
            <p:nvPr/>
          </p:nvSpPr>
          <p:spPr>
            <a:xfrm>
              <a:off x="7848600" y="4142633"/>
              <a:ext cx="3622099" cy="3383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r>
                <a:rPr lang="en-US" sz="1400" b="1" i="1" dirty="0">
                  <a:solidFill>
                    <a:schemeClr val="tx1"/>
                  </a:solidFill>
                </a:rPr>
                <a:t>Cybersecurity Risk Management </a:t>
              </a:r>
            </a:p>
          </p:txBody>
        </p:sp>
        <p:pic>
          <p:nvPicPr>
            <p:cNvPr id="186" name="Picture 56" descr="Alert ">
              <a:extLst>
                <a:ext uri="{FF2B5EF4-FFF2-40B4-BE49-F238E27FC236}">
                  <a16:creationId xmlns:a16="http://schemas.microsoft.com/office/drawing/2014/main" id="{B37C1146-6CE2-4F1B-AD4F-8B0C2CD2D140}"/>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010089" y="4170808"/>
              <a:ext cx="281980" cy="281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3" name="Group 172">
            <a:extLst>
              <a:ext uri="{FF2B5EF4-FFF2-40B4-BE49-F238E27FC236}">
                <a16:creationId xmlns:a16="http://schemas.microsoft.com/office/drawing/2014/main" id="{ADD68A22-B779-4097-A9D5-D9F6E8A937E1}"/>
              </a:ext>
            </a:extLst>
          </p:cNvPr>
          <p:cNvGrpSpPr/>
          <p:nvPr/>
        </p:nvGrpSpPr>
        <p:grpSpPr>
          <a:xfrm>
            <a:off x="7848600" y="4595339"/>
            <a:ext cx="3622099" cy="338330"/>
            <a:chOff x="7848600" y="4595336"/>
            <a:chExt cx="3622099" cy="338330"/>
          </a:xfrm>
        </p:grpSpPr>
        <p:sp>
          <p:nvSpPr>
            <p:cNvPr id="183" name="Rectangle 182">
              <a:extLst>
                <a:ext uri="{FF2B5EF4-FFF2-40B4-BE49-F238E27FC236}">
                  <a16:creationId xmlns:a16="http://schemas.microsoft.com/office/drawing/2014/main" id="{768C7819-182C-454E-B624-277FAFA5D434}"/>
                </a:ext>
              </a:extLst>
            </p:cNvPr>
            <p:cNvSpPr/>
            <p:nvPr/>
          </p:nvSpPr>
          <p:spPr>
            <a:xfrm>
              <a:off x="7848600" y="4595336"/>
              <a:ext cx="3622099" cy="3383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r>
                <a:rPr lang="en-US" sz="1400" b="1" i="1" dirty="0">
                  <a:solidFill>
                    <a:schemeClr val="tx1"/>
                  </a:solidFill>
                </a:rPr>
                <a:t>Data Classification and Security </a:t>
              </a:r>
            </a:p>
          </p:txBody>
        </p:sp>
        <p:pic>
          <p:nvPicPr>
            <p:cNvPr id="184" name="Picture 58" descr="Data classification ">
              <a:extLst>
                <a:ext uri="{FF2B5EF4-FFF2-40B4-BE49-F238E27FC236}">
                  <a16:creationId xmlns:a16="http://schemas.microsoft.com/office/drawing/2014/main" id="{0D560B3D-CA98-488D-A2AC-DF076DBA925B}"/>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010089" y="4623511"/>
              <a:ext cx="281980" cy="281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4" name="Group 173">
            <a:extLst>
              <a:ext uri="{FF2B5EF4-FFF2-40B4-BE49-F238E27FC236}">
                <a16:creationId xmlns:a16="http://schemas.microsoft.com/office/drawing/2014/main" id="{F9B81529-1860-45F1-98F9-91E82D2E5A63}"/>
              </a:ext>
            </a:extLst>
          </p:cNvPr>
          <p:cNvGrpSpPr/>
          <p:nvPr/>
        </p:nvGrpSpPr>
        <p:grpSpPr>
          <a:xfrm>
            <a:off x="7848600" y="5048043"/>
            <a:ext cx="3622099" cy="338330"/>
            <a:chOff x="7848600" y="5048041"/>
            <a:chExt cx="3622099" cy="338330"/>
          </a:xfrm>
        </p:grpSpPr>
        <p:sp>
          <p:nvSpPr>
            <p:cNvPr id="181" name="Rectangle 180">
              <a:extLst>
                <a:ext uri="{FF2B5EF4-FFF2-40B4-BE49-F238E27FC236}">
                  <a16:creationId xmlns:a16="http://schemas.microsoft.com/office/drawing/2014/main" id="{CB844F39-290A-4FBC-B459-F48F1564CD44}"/>
                </a:ext>
              </a:extLst>
            </p:cNvPr>
            <p:cNvSpPr/>
            <p:nvPr/>
          </p:nvSpPr>
          <p:spPr>
            <a:xfrm>
              <a:off x="7848600" y="5048041"/>
              <a:ext cx="3622099" cy="3383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r>
                <a:rPr lang="en-US" sz="1400" b="1" i="1" dirty="0">
                  <a:solidFill>
                    <a:schemeClr val="tx1"/>
                  </a:solidFill>
                </a:rPr>
                <a:t>Acquisition Assessment </a:t>
              </a:r>
            </a:p>
          </p:txBody>
        </p:sp>
        <p:pic>
          <p:nvPicPr>
            <p:cNvPr id="182" name="Picture 60" descr="Contract ">
              <a:extLst>
                <a:ext uri="{FF2B5EF4-FFF2-40B4-BE49-F238E27FC236}">
                  <a16:creationId xmlns:a16="http://schemas.microsoft.com/office/drawing/2014/main" id="{74E9AD2C-B2B0-4665-A93A-937C5C02768E}"/>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010089" y="5076216"/>
              <a:ext cx="281980" cy="281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5" name="Group 174">
            <a:extLst>
              <a:ext uri="{FF2B5EF4-FFF2-40B4-BE49-F238E27FC236}">
                <a16:creationId xmlns:a16="http://schemas.microsoft.com/office/drawing/2014/main" id="{F4391B0C-D2D5-445A-B163-ABDD47FEC4EF}"/>
              </a:ext>
            </a:extLst>
          </p:cNvPr>
          <p:cNvGrpSpPr/>
          <p:nvPr/>
        </p:nvGrpSpPr>
        <p:grpSpPr>
          <a:xfrm>
            <a:off x="7848600" y="5500747"/>
            <a:ext cx="3622099" cy="338330"/>
            <a:chOff x="7848600" y="5495859"/>
            <a:chExt cx="3622099" cy="338330"/>
          </a:xfrm>
        </p:grpSpPr>
        <p:sp>
          <p:nvSpPr>
            <p:cNvPr id="179" name="Rectangle 178">
              <a:extLst>
                <a:ext uri="{FF2B5EF4-FFF2-40B4-BE49-F238E27FC236}">
                  <a16:creationId xmlns:a16="http://schemas.microsoft.com/office/drawing/2014/main" id="{2F256FE2-8749-49CF-B2C3-D5718E951FF7}"/>
                </a:ext>
              </a:extLst>
            </p:cNvPr>
            <p:cNvSpPr/>
            <p:nvPr/>
          </p:nvSpPr>
          <p:spPr>
            <a:xfrm>
              <a:off x="7848600" y="5495859"/>
              <a:ext cx="3622099" cy="3383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r>
                <a:rPr lang="en-US" sz="1400" b="1" i="1" dirty="0">
                  <a:solidFill>
                    <a:schemeClr val="tx1"/>
                  </a:solidFill>
                </a:rPr>
                <a:t>Clean Desk </a:t>
              </a:r>
            </a:p>
          </p:txBody>
        </p:sp>
        <p:pic>
          <p:nvPicPr>
            <p:cNvPr id="180" name="Picture 62" descr="Workspace ">
              <a:extLst>
                <a:ext uri="{FF2B5EF4-FFF2-40B4-BE49-F238E27FC236}">
                  <a16:creationId xmlns:a16="http://schemas.microsoft.com/office/drawing/2014/main" id="{6A74FFB7-7C11-475B-B442-1BE7FB9B9063}"/>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010089" y="5524034"/>
              <a:ext cx="281980" cy="2819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6" name="Group 175">
            <a:extLst>
              <a:ext uri="{FF2B5EF4-FFF2-40B4-BE49-F238E27FC236}">
                <a16:creationId xmlns:a16="http://schemas.microsoft.com/office/drawing/2014/main" id="{0A939D5F-EC81-48DB-AC7D-04E400B3F30E}"/>
              </a:ext>
            </a:extLst>
          </p:cNvPr>
          <p:cNvGrpSpPr/>
          <p:nvPr/>
        </p:nvGrpSpPr>
        <p:grpSpPr>
          <a:xfrm>
            <a:off x="7848600" y="5953448"/>
            <a:ext cx="3622099" cy="338330"/>
            <a:chOff x="7848600" y="5953448"/>
            <a:chExt cx="3622099" cy="338330"/>
          </a:xfrm>
        </p:grpSpPr>
        <p:sp>
          <p:nvSpPr>
            <p:cNvPr id="177" name="Rectangle 176">
              <a:extLst>
                <a:ext uri="{FF2B5EF4-FFF2-40B4-BE49-F238E27FC236}">
                  <a16:creationId xmlns:a16="http://schemas.microsoft.com/office/drawing/2014/main" id="{382AF46C-5528-4BB8-8878-657A1E94EBAE}"/>
                </a:ext>
              </a:extLst>
            </p:cNvPr>
            <p:cNvSpPr/>
            <p:nvPr/>
          </p:nvSpPr>
          <p:spPr>
            <a:xfrm>
              <a:off x="7848600" y="5953448"/>
              <a:ext cx="3622099" cy="33833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r>
                <a:rPr lang="en-US" sz="1400" b="1" i="1" dirty="0">
                  <a:solidFill>
                    <a:schemeClr val="tx1"/>
                  </a:solidFill>
                </a:rPr>
                <a:t>Digital Signature </a:t>
              </a:r>
            </a:p>
          </p:txBody>
        </p:sp>
        <p:pic>
          <p:nvPicPr>
            <p:cNvPr id="178" name="Picture 64" descr="Digital signature ">
              <a:extLst>
                <a:ext uri="{FF2B5EF4-FFF2-40B4-BE49-F238E27FC236}">
                  <a16:creationId xmlns:a16="http://schemas.microsoft.com/office/drawing/2014/main" id="{78C23307-1688-4E76-B62C-10DE2D233F75}"/>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8010089" y="5981623"/>
              <a:ext cx="281980" cy="281980"/>
            </a:xfrm>
            <a:prstGeom prst="rect">
              <a:avLst/>
            </a:prstGeom>
            <a:noFill/>
            <a:extLst>
              <a:ext uri="{909E8E84-426E-40DD-AFC4-6F175D3DCCD1}">
                <a14:hiddenFill xmlns:a14="http://schemas.microsoft.com/office/drawing/2010/main">
                  <a:solidFill>
                    <a:srgbClr val="FFFFFF"/>
                  </a:solidFill>
                </a14:hiddenFill>
              </a:ext>
            </a:extLst>
          </p:spPr>
        </p:pic>
      </p:grpSp>
      <p:sp>
        <p:nvSpPr>
          <p:cNvPr id="197" name="STAMP">
            <a:extLst>
              <a:ext uri="{FF2B5EF4-FFF2-40B4-BE49-F238E27FC236}">
                <a16:creationId xmlns:a16="http://schemas.microsoft.com/office/drawing/2014/main" id="{42A6F71B-A86F-4DBC-B1BE-0A43CB3C8D1E}"/>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198" name="STAMP">
            <a:extLst>
              <a:ext uri="{FF2B5EF4-FFF2-40B4-BE49-F238E27FC236}">
                <a16:creationId xmlns:a16="http://schemas.microsoft.com/office/drawing/2014/main" id="{F3A8079F-DF9D-48C0-92BB-A983B57E45FE}"/>
              </a:ext>
            </a:extLst>
          </p:cNvPr>
          <p:cNvSpPr txBox="1"/>
          <p:nvPr/>
        </p:nvSpPr>
        <p:spPr>
          <a:xfrm>
            <a:off x="9982200" y="126827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grpSp>
        <p:nvGrpSpPr>
          <p:cNvPr id="6" name="Group 5">
            <a:extLst>
              <a:ext uri="{FF2B5EF4-FFF2-40B4-BE49-F238E27FC236}">
                <a16:creationId xmlns:a16="http://schemas.microsoft.com/office/drawing/2014/main" id="{9AB96C67-96E8-4722-ADF8-C4E7A362C80D}"/>
              </a:ext>
            </a:extLst>
          </p:cNvPr>
          <p:cNvGrpSpPr/>
          <p:nvPr/>
        </p:nvGrpSpPr>
        <p:grpSpPr>
          <a:xfrm>
            <a:off x="613621" y="68528"/>
            <a:ext cx="782071" cy="229014"/>
            <a:chOff x="613621" y="44482"/>
            <a:chExt cx="782071" cy="277106"/>
          </a:xfrm>
        </p:grpSpPr>
        <p:sp>
          <p:nvSpPr>
            <p:cNvPr id="72" name="Rectangle 71">
              <a:extLst>
                <a:ext uri="{FF2B5EF4-FFF2-40B4-BE49-F238E27FC236}">
                  <a16:creationId xmlns:a16="http://schemas.microsoft.com/office/drawing/2014/main" id="{2D97C3B6-EC81-45EE-83F0-73867E8A6480}"/>
                </a:ext>
              </a:extLst>
            </p:cNvPr>
            <p:cNvSpPr/>
            <p:nvPr/>
          </p:nvSpPr>
          <p:spPr bwMode="auto">
            <a:xfrm>
              <a:off x="1014856" y="196950"/>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74DAF7B1-F15B-4E0A-9AB2-BA609084A9DC}"/>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4" name="Rectangle 73">
              <a:extLst>
                <a:ext uri="{FF2B5EF4-FFF2-40B4-BE49-F238E27FC236}">
                  <a16:creationId xmlns:a16="http://schemas.microsoft.com/office/drawing/2014/main" id="{6C0AC15E-6612-4401-9D14-497F13DA242D}"/>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5" name="Rectangle 74">
              <a:extLst>
                <a:ext uri="{FF2B5EF4-FFF2-40B4-BE49-F238E27FC236}">
                  <a16:creationId xmlns:a16="http://schemas.microsoft.com/office/drawing/2014/main" id="{2FBEF598-8461-43C7-B0DC-D36F34BD3D4B}"/>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AF3B4A9B-03C1-4E8F-B58D-64AC38E84233}"/>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7" name="Rectangle 76">
              <a:extLst>
                <a:ext uri="{FF2B5EF4-FFF2-40B4-BE49-F238E27FC236}">
                  <a16:creationId xmlns:a16="http://schemas.microsoft.com/office/drawing/2014/main" id="{1CD36C51-9CD0-4237-8158-6C6571362838}"/>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8" name="Rectangle 77">
              <a:extLst>
                <a:ext uri="{FF2B5EF4-FFF2-40B4-BE49-F238E27FC236}">
                  <a16:creationId xmlns:a16="http://schemas.microsoft.com/office/drawing/2014/main" id="{33A7DCCE-5770-4881-9EAE-C99E13EFB833}"/>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9" name="Rectangle 78">
              <a:extLst>
                <a:ext uri="{FF2B5EF4-FFF2-40B4-BE49-F238E27FC236}">
                  <a16:creationId xmlns:a16="http://schemas.microsoft.com/office/drawing/2014/main" id="{50376E99-7F15-4831-BC86-1171DAAE350F}"/>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0" name="Rectangle 79">
              <a:extLst>
                <a:ext uri="{FF2B5EF4-FFF2-40B4-BE49-F238E27FC236}">
                  <a16:creationId xmlns:a16="http://schemas.microsoft.com/office/drawing/2014/main" id="{77391D21-CB45-4D5A-8AA0-DE1C46E544BA}"/>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1" name="Rectangle 80">
              <a:extLst>
                <a:ext uri="{FF2B5EF4-FFF2-40B4-BE49-F238E27FC236}">
                  <a16:creationId xmlns:a16="http://schemas.microsoft.com/office/drawing/2014/main" id="{BA83A187-4AC8-469C-B94F-7560E7851203}"/>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82" name="Rectangle 81">
              <a:extLst>
                <a:ext uri="{FF2B5EF4-FFF2-40B4-BE49-F238E27FC236}">
                  <a16:creationId xmlns:a16="http://schemas.microsoft.com/office/drawing/2014/main" id="{55DF534D-E33F-41ED-B36E-395C81F49BBC}"/>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3" name="Rectangle 82">
              <a:extLst>
                <a:ext uri="{FF2B5EF4-FFF2-40B4-BE49-F238E27FC236}">
                  <a16:creationId xmlns:a16="http://schemas.microsoft.com/office/drawing/2014/main" id="{601B996B-3993-4CAD-B4F9-12B450AC9FA7}"/>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4" name="Rectangle 83">
              <a:extLst>
                <a:ext uri="{FF2B5EF4-FFF2-40B4-BE49-F238E27FC236}">
                  <a16:creationId xmlns:a16="http://schemas.microsoft.com/office/drawing/2014/main" id="{086BD255-9FFE-4357-ACD1-557D4C05FD8C}"/>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5" name="Rectangle 84">
              <a:extLst>
                <a:ext uri="{FF2B5EF4-FFF2-40B4-BE49-F238E27FC236}">
                  <a16:creationId xmlns:a16="http://schemas.microsoft.com/office/drawing/2014/main" id="{1453BD8C-0708-4080-9F7F-FE19DED81399}"/>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87" name="Rectangle 86">
            <a:extLst>
              <a:ext uri="{FF2B5EF4-FFF2-40B4-BE49-F238E27FC236}">
                <a16:creationId xmlns:a16="http://schemas.microsoft.com/office/drawing/2014/main" id="{7FB34AA3-656D-4D62-88BC-B852A4F22AA5}"/>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C8B7C7CF-08C5-4FCC-92D7-FE710B56653D}"/>
              </a:ext>
            </a:extLst>
          </p:cNvPr>
          <p:cNvGrpSpPr/>
          <p:nvPr/>
        </p:nvGrpSpPr>
        <p:grpSpPr>
          <a:xfrm>
            <a:off x="589241" y="1948916"/>
            <a:ext cx="189309" cy="3954617"/>
            <a:chOff x="589241" y="1948916"/>
            <a:chExt cx="189309" cy="3954617"/>
          </a:xfrm>
        </p:grpSpPr>
        <p:sp>
          <p:nvSpPr>
            <p:cNvPr id="7" name="Oval 6">
              <a:extLst>
                <a:ext uri="{FF2B5EF4-FFF2-40B4-BE49-F238E27FC236}">
                  <a16:creationId xmlns:a16="http://schemas.microsoft.com/office/drawing/2014/main" id="{0410CB72-2FCC-4225-9A3B-8958C580B368}"/>
                </a:ext>
              </a:extLst>
            </p:cNvPr>
            <p:cNvSpPr/>
            <p:nvPr/>
          </p:nvSpPr>
          <p:spPr>
            <a:xfrm>
              <a:off x="589241" y="1948916"/>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a:t>
              </a:r>
            </a:p>
          </p:txBody>
        </p:sp>
        <p:sp>
          <p:nvSpPr>
            <p:cNvPr id="90" name="Oval 89">
              <a:extLst>
                <a:ext uri="{FF2B5EF4-FFF2-40B4-BE49-F238E27FC236}">
                  <a16:creationId xmlns:a16="http://schemas.microsoft.com/office/drawing/2014/main" id="{48DDC690-B22A-41FD-A24D-E2A8141B82C9}"/>
                </a:ext>
              </a:extLst>
            </p:cNvPr>
            <p:cNvSpPr/>
            <p:nvPr/>
          </p:nvSpPr>
          <p:spPr>
            <a:xfrm>
              <a:off x="589241" y="2326382"/>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2</a:t>
              </a:r>
            </a:p>
          </p:txBody>
        </p:sp>
        <p:sp>
          <p:nvSpPr>
            <p:cNvPr id="91" name="Oval 90">
              <a:extLst>
                <a:ext uri="{FF2B5EF4-FFF2-40B4-BE49-F238E27FC236}">
                  <a16:creationId xmlns:a16="http://schemas.microsoft.com/office/drawing/2014/main" id="{0078120D-B7C6-4F5B-B60E-70DF586C9194}"/>
                </a:ext>
              </a:extLst>
            </p:cNvPr>
            <p:cNvSpPr/>
            <p:nvPr/>
          </p:nvSpPr>
          <p:spPr>
            <a:xfrm>
              <a:off x="589241" y="2703848"/>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3</a:t>
              </a:r>
            </a:p>
          </p:txBody>
        </p:sp>
        <p:sp>
          <p:nvSpPr>
            <p:cNvPr id="92" name="Oval 91">
              <a:extLst>
                <a:ext uri="{FF2B5EF4-FFF2-40B4-BE49-F238E27FC236}">
                  <a16:creationId xmlns:a16="http://schemas.microsoft.com/office/drawing/2014/main" id="{7F40D435-518D-4114-8F82-3BB27C6F22D2}"/>
                </a:ext>
              </a:extLst>
            </p:cNvPr>
            <p:cNvSpPr/>
            <p:nvPr/>
          </p:nvSpPr>
          <p:spPr>
            <a:xfrm>
              <a:off x="589241" y="3081314"/>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4</a:t>
              </a:r>
            </a:p>
          </p:txBody>
        </p:sp>
        <p:sp>
          <p:nvSpPr>
            <p:cNvPr id="93" name="Oval 92">
              <a:extLst>
                <a:ext uri="{FF2B5EF4-FFF2-40B4-BE49-F238E27FC236}">
                  <a16:creationId xmlns:a16="http://schemas.microsoft.com/office/drawing/2014/main" id="{B4205661-96C0-4454-B75D-11E2151F5A28}"/>
                </a:ext>
              </a:extLst>
            </p:cNvPr>
            <p:cNvSpPr/>
            <p:nvPr/>
          </p:nvSpPr>
          <p:spPr>
            <a:xfrm>
              <a:off x="589241" y="3458780"/>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5</a:t>
              </a:r>
            </a:p>
          </p:txBody>
        </p:sp>
        <p:sp>
          <p:nvSpPr>
            <p:cNvPr id="94" name="Oval 93">
              <a:extLst>
                <a:ext uri="{FF2B5EF4-FFF2-40B4-BE49-F238E27FC236}">
                  <a16:creationId xmlns:a16="http://schemas.microsoft.com/office/drawing/2014/main" id="{38C80A16-3F2C-4A83-9101-46ED1961A6AC}"/>
                </a:ext>
              </a:extLst>
            </p:cNvPr>
            <p:cNvSpPr/>
            <p:nvPr/>
          </p:nvSpPr>
          <p:spPr>
            <a:xfrm>
              <a:off x="589241" y="3836246"/>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6</a:t>
              </a:r>
            </a:p>
          </p:txBody>
        </p:sp>
        <p:sp>
          <p:nvSpPr>
            <p:cNvPr id="95" name="Oval 94">
              <a:extLst>
                <a:ext uri="{FF2B5EF4-FFF2-40B4-BE49-F238E27FC236}">
                  <a16:creationId xmlns:a16="http://schemas.microsoft.com/office/drawing/2014/main" id="{4DB7DF96-AB2B-455F-AC22-FAED9F71528D}"/>
                </a:ext>
              </a:extLst>
            </p:cNvPr>
            <p:cNvSpPr/>
            <p:nvPr/>
          </p:nvSpPr>
          <p:spPr>
            <a:xfrm>
              <a:off x="589241" y="4213712"/>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7</a:t>
              </a:r>
            </a:p>
          </p:txBody>
        </p:sp>
        <p:sp>
          <p:nvSpPr>
            <p:cNvPr id="96" name="Oval 95">
              <a:extLst>
                <a:ext uri="{FF2B5EF4-FFF2-40B4-BE49-F238E27FC236}">
                  <a16:creationId xmlns:a16="http://schemas.microsoft.com/office/drawing/2014/main" id="{626B8613-8F20-4561-812E-EBFBB6F38EDE}"/>
                </a:ext>
              </a:extLst>
            </p:cNvPr>
            <p:cNvSpPr/>
            <p:nvPr/>
          </p:nvSpPr>
          <p:spPr>
            <a:xfrm>
              <a:off x="589241" y="4591178"/>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8</a:t>
              </a:r>
            </a:p>
          </p:txBody>
        </p:sp>
        <p:sp>
          <p:nvSpPr>
            <p:cNvPr id="97" name="Oval 96">
              <a:extLst>
                <a:ext uri="{FF2B5EF4-FFF2-40B4-BE49-F238E27FC236}">
                  <a16:creationId xmlns:a16="http://schemas.microsoft.com/office/drawing/2014/main" id="{BED587B3-A55A-4E3D-9F91-962A58A27066}"/>
                </a:ext>
              </a:extLst>
            </p:cNvPr>
            <p:cNvSpPr/>
            <p:nvPr/>
          </p:nvSpPr>
          <p:spPr>
            <a:xfrm>
              <a:off x="589241" y="4968644"/>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9</a:t>
              </a:r>
            </a:p>
          </p:txBody>
        </p:sp>
        <p:sp>
          <p:nvSpPr>
            <p:cNvPr id="98" name="Oval 97">
              <a:extLst>
                <a:ext uri="{FF2B5EF4-FFF2-40B4-BE49-F238E27FC236}">
                  <a16:creationId xmlns:a16="http://schemas.microsoft.com/office/drawing/2014/main" id="{EF51CA74-E1D6-4BB7-9AD5-6628BD10AAEF}"/>
                </a:ext>
              </a:extLst>
            </p:cNvPr>
            <p:cNvSpPr/>
            <p:nvPr/>
          </p:nvSpPr>
          <p:spPr>
            <a:xfrm>
              <a:off x="589241" y="5346110"/>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10</a:t>
              </a:r>
            </a:p>
          </p:txBody>
        </p:sp>
        <p:sp>
          <p:nvSpPr>
            <p:cNvPr id="99" name="Oval 98">
              <a:extLst>
                <a:ext uri="{FF2B5EF4-FFF2-40B4-BE49-F238E27FC236}">
                  <a16:creationId xmlns:a16="http://schemas.microsoft.com/office/drawing/2014/main" id="{82759D6B-6358-4A56-9E25-3876465106BF}"/>
                </a:ext>
              </a:extLst>
            </p:cNvPr>
            <p:cNvSpPr/>
            <p:nvPr/>
          </p:nvSpPr>
          <p:spPr>
            <a:xfrm>
              <a:off x="589241" y="5723573"/>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11</a:t>
              </a:r>
            </a:p>
          </p:txBody>
        </p:sp>
      </p:grpSp>
      <p:sp>
        <p:nvSpPr>
          <p:cNvPr id="101" name="Rectangle 100">
            <a:extLst>
              <a:ext uri="{FF2B5EF4-FFF2-40B4-BE49-F238E27FC236}">
                <a16:creationId xmlns:a16="http://schemas.microsoft.com/office/drawing/2014/main" id="{6AED3879-8A82-4AF1-A27C-682DEA65A1A2}"/>
              </a:ext>
            </a:extLst>
          </p:cNvPr>
          <p:cNvSpPr/>
          <p:nvPr/>
        </p:nvSpPr>
        <p:spPr>
          <a:xfrm>
            <a:off x="3490841" y="5678044"/>
            <a:ext cx="2339975" cy="28198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r>
              <a:rPr lang="en-US" sz="1200" i="1" dirty="0">
                <a:solidFill>
                  <a:schemeClr val="tx1"/>
                </a:solidFill>
              </a:rPr>
              <a:t>Ethics </a:t>
            </a:r>
          </a:p>
        </p:txBody>
      </p:sp>
      <p:sp>
        <p:nvSpPr>
          <p:cNvPr id="103" name="Oval 102">
            <a:extLst>
              <a:ext uri="{FF2B5EF4-FFF2-40B4-BE49-F238E27FC236}">
                <a16:creationId xmlns:a16="http://schemas.microsoft.com/office/drawing/2014/main" id="{AC7AF256-4ED8-43DD-B6E7-151D9C8ACD33}"/>
              </a:ext>
            </a:extLst>
          </p:cNvPr>
          <p:cNvSpPr/>
          <p:nvPr/>
        </p:nvSpPr>
        <p:spPr>
          <a:xfrm>
            <a:off x="3394282" y="1948916"/>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12</a:t>
            </a:r>
          </a:p>
        </p:txBody>
      </p:sp>
      <p:sp>
        <p:nvSpPr>
          <p:cNvPr id="104" name="Oval 103">
            <a:extLst>
              <a:ext uri="{FF2B5EF4-FFF2-40B4-BE49-F238E27FC236}">
                <a16:creationId xmlns:a16="http://schemas.microsoft.com/office/drawing/2014/main" id="{0AF0132C-912F-448E-B97C-86AEEFA50C81}"/>
              </a:ext>
            </a:extLst>
          </p:cNvPr>
          <p:cNvSpPr/>
          <p:nvPr/>
        </p:nvSpPr>
        <p:spPr>
          <a:xfrm>
            <a:off x="3394282" y="2326382"/>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13</a:t>
            </a:r>
          </a:p>
        </p:txBody>
      </p:sp>
      <p:sp>
        <p:nvSpPr>
          <p:cNvPr id="105" name="Oval 104">
            <a:extLst>
              <a:ext uri="{FF2B5EF4-FFF2-40B4-BE49-F238E27FC236}">
                <a16:creationId xmlns:a16="http://schemas.microsoft.com/office/drawing/2014/main" id="{8AC8912E-90F5-4239-83D6-20777DC11A5A}"/>
              </a:ext>
            </a:extLst>
          </p:cNvPr>
          <p:cNvSpPr/>
          <p:nvPr/>
        </p:nvSpPr>
        <p:spPr>
          <a:xfrm>
            <a:off x="3394282" y="2703848"/>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14</a:t>
            </a:r>
          </a:p>
        </p:txBody>
      </p:sp>
      <p:sp>
        <p:nvSpPr>
          <p:cNvPr id="106" name="Oval 105">
            <a:extLst>
              <a:ext uri="{FF2B5EF4-FFF2-40B4-BE49-F238E27FC236}">
                <a16:creationId xmlns:a16="http://schemas.microsoft.com/office/drawing/2014/main" id="{EE766790-53AA-4A87-A9FC-7930DB744768}"/>
              </a:ext>
            </a:extLst>
          </p:cNvPr>
          <p:cNvSpPr/>
          <p:nvPr/>
        </p:nvSpPr>
        <p:spPr>
          <a:xfrm>
            <a:off x="3394282" y="3081314"/>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15</a:t>
            </a:r>
          </a:p>
        </p:txBody>
      </p:sp>
      <p:sp>
        <p:nvSpPr>
          <p:cNvPr id="107" name="Oval 106">
            <a:extLst>
              <a:ext uri="{FF2B5EF4-FFF2-40B4-BE49-F238E27FC236}">
                <a16:creationId xmlns:a16="http://schemas.microsoft.com/office/drawing/2014/main" id="{4C5F568C-E4AB-4321-8F54-E932C05C9305}"/>
              </a:ext>
            </a:extLst>
          </p:cNvPr>
          <p:cNvSpPr/>
          <p:nvPr/>
        </p:nvSpPr>
        <p:spPr>
          <a:xfrm>
            <a:off x="3394282" y="3458780"/>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16</a:t>
            </a:r>
          </a:p>
        </p:txBody>
      </p:sp>
      <p:sp>
        <p:nvSpPr>
          <p:cNvPr id="108" name="Oval 107">
            <a:extLst>
              <a:ext uri="{FF2B5EF4-FFF2-40B4-BE49-F238E27FC236}">
                <a16:creationId xmlns:a16="http://schemas.microsoft.com/office/drawing/2014/main" id="{BC9EF6AE-6FF2-414F-BA0F-8CA9B8B350A8}"/>
              </a:ext>
            </a:extLst>
          </p:cNvPr>
          <p:cNvSpPr/>
          <p:nvPr/>
        </p:nvSpPr>
        <p:spPr>
          <a:xfrm>
            <a:off x="3394282" y="3836246"/>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17</a:t>
            </a:r>
          </a:p>
        </p:txBody>
      </p:sp>
      <p:sp>
        <p:nvSpPr>
          <p:cNvPr id="109" name="Oval 108">
            <a:extLst>
              <a:ext uri="{FF2B5EF4-FFF2-40B4-BE49-F238E27FC236}">
                <a16:creationId xmlns:a16="http://schemas.microsoft.com/office/drawing/2014/main" id="{E0745B1E-16A5-48AF-9A88-5D72BCDDFE17}"/>
              </a:ext>
            </a:extLst>
          </p:cNvPr>
          <p:cNvSpPr/>
          <p:nvPr/>
        </p:nvSpPr>
        <p:spPr>
          <a:xfrm>
            <a:off x="3394282" y="4213712"/>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18</a:t>
            </a:r>
          </a:p>
        </p:txBody>
      </p:sp>
      <p:sp>
        <p:nvSpPr>
          <p:cNvPr id="110" name="Oval 109">
            <a:extLst>
              <a:ext uri="{FF2B5EF4-FFF2-40B4-BE49-F238E27FC236}">
                <a16:creationId xmlns:a16="http://schemas.microsoft.com/office/drawing/2014/main" id="{7A1F3B44-91F3-4E41-854D-DE7D459AEA9A}"/>
              </a:ext>
            </a:extLst>
          </p:cNvPr>
          <p:cNvSpPr/>
          <p:nvPr/>
        </p:nvSpPr>
        <p:spPr>
          <a:xfrm>
            <a:off x="3394282" y="4591178"/>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19</a:t>
            </a:r>
          </a:p>
        </p:txBody>
      </p:sp>
      <p:sp>
        <p:nvSpPr>
          <p:cNvPr id="111" name="Oval 110">
            <a:extLst>
              <a:ext uri="{FF2B5EF4-FFF2-40B4-BE49-F238E27FC236}">
                <a16:creationId xmlns:a16="http://schemas.microsoft.com/office/drawing/2014/main" id="{8285EFF1-4E0F-4FF9-AB0D-0CE087F55C19}"/>
              </a:ext>
            </a:extLst>
          </p:cNvPr>
          <p:cNvSpPr/>
          <p:nvPr/>
        </p:nvSpPr>
        <p:spPr>
          <a:xfrm>
            <a:off x="3394282" y="4968644"/>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20</a:t>
            </a:r>
          </a:p>
        </p:txBody>
      </p:sp>
      <p:sp>
        <p:nvSpPr>
          <p:cNvPr id="112" name="Oval 111">
            <a:extLst>
              <a:ext uri="{FF2B5EF4-FFF2-40B4-BE49-F238E27FC236}">
                <a16:creationId xmlns:a16="http://schemas.microsoft.com/office/drawing/2014/main" id="{23052D4C-551A-4A91-9017-5271E41936DC}"/>
              </a:ext>
            </a:extLst>
          </p:cNvPr>
          <p:cNvSpPr/>
          <p:nvPr/>
        </p:nvSpPr>
        <p:spPr>
          <a:xfrm>
            <a:off x="3394282" y="5346110"/>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21</a:t>
            </a:r>
          </a:p>
        </p:txBody>
      </p:sp>
      <p:sp>
        <p:nvSpPr>
          <p:cNvPr id="113" name="Oval 112">
            <a:extLst>
              <a:ext uri="{FF2B5EF4-FFF2-40B4-BE49-F238E27FC236}">
                <a16:creationId xmlns:a16="http://schemas.microsoft.com/office/drawing/2014/main" id="{852FD55B-015D-4FC1-84AD-2ED79BFAF812}"/>
              </a:ext>
            </a:extLst>
          </p:cNvPr>
          <p:cNvSpPr/>
          <p:nvPr/>
        </p:nvSpPr>
        <p:spPr>
          <a:xfrm>
            <a:off x="3394282" y="5723573"/>
            <a:ext cx="189309" cy="17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22</a:t>
            </a:r>
          </a:p>
        </p:txBody>
      </p:sp>
      <p:sp>
        <p:nvSpPr>
          <p:cNvPr id="9" name="Isosceles Triangle 8">
            <a:extLst>
              <a:ext uri="{FF2B5EF4-FFF2-40B4-BE49-F238E27FC236}">
                <a16:creationId xmlns:a16="http://schemas.microsoft.com/office/drawing/2014/main" id="{8D80C30E-A309-4C9B-94ED-F0D297EED2A6}"/>
              </a:ext>
            </a:extLst>
          </p:cNvPr>
          <p:cNvSpPr/>
          <p:nvPr/>
        </p:nvSpPr>
        <p:spPr>
          <a:xfrm rot="5400000">
            <a:off x="6005445" y="3701472"/>
            <a:ext cx="1628911" cy="16956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6" name="Oval 115">
            <a:extLst>
              <a:ext uri="{FF2B5EF4-FFF2-40B4-BE49-F238E27FC236}">
                <a16:creationId xmlns:a16="http://schemas.microsoft.com/office/drawing/2014/main" id="{ADD6F2ED-04D6-4E61-B8A2-0D9AA3E68930}"/>
              </a:ext>
            </a:extLst>
          </p:cNvPr>
          <p:cNvSpPr/>
          <p:nvPr/>
        </p:nvSpPr>
        <p:spPr>
          <a:xfrm>
            <a:off x="7696200" y="1948916"/>
            <a:ext cx="189309" cy="1799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a:t>
            </a:r>
          </a:p>
        </p:txBody>
      </p:sp>
      <p:sp>
        <p:nvSpPr>
          <p:cNvPr id="117" name="Oval 116">
            <a:extLst>
              <a:ext uri="{FF2B5EF4-FFF2-40B4-BE49-F238E27FC236}">
                <a16:creationId xmlns:a16="http://schemas.microsoft.com/office/drawing/2014/main" id="{FBECCDFA-6A20-4E7F-937A-F87F3EDFA904}"/>
              </a:ext>
            </a:extLst>
          </p:cNvPr>
          <p:cNvSpPr/>
          <p:nvPr/>
        </p:nvSpPr>
        <p:spPr>
          <a:xfrm>
            <a:off x="7696200" y="2401236"/>
            <a:ext cx="189309" cy="1799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2</a:t>
            </a:r>
          </a:p>
        </p:txBody>
      </p:sp>
      <p:sp>
        <p:nvSpPr>
          <p:cNvPr id="118" name="Oval 117">
            <a:extLst>
              <a:ext uri="{FF2B5EF4-FFF2-40B4-BE49-F238E27FC236}">
                <a16:creationId xmlns:a16="http://schemas.microsoft.com/office/drawing/2014/main" id="{ACC743BD-C793-4D8C-92A5-97C30608328F}"/>
              </a:ext>
            </a:extLst>
          </p:cNvPr>
          <p:cNvSpPr/>
          <p:nvPr/>
        </p:nvSpPr>
        <p:spPr>
          <a:xfrm>
            <a:off x="7696200" y="2853556"/>
            <a:ext cx="189309" cy="1799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3</a:t>
            </a:r>
          </a:p>
        </p:txBody>
      </p:sp>
      <p:sp>
        <p:nvSpPr>
          <p:cNvPr id="119" name="Oval 118">
            <a:extLst>
              <a:ext uri="{FF2B5EF4-FFF2-40B4-BE49-F238E27FC236}">
                <a16:creationId xmlns:a16="http://schemas.microsoft.com/office/drawing/2014/main" id="{E69504C6-02E1-4428-AABB-2E8F04493853}"/>
              </a:ext>
            </a:extLst>
          </p:cNvPr>
          <p:cNvSpPr/>
          <p:nvPr/>
        </p:nvSpPr>
        <p:spPr>
          <a:xfrm>
            <a:off x="7696200" y="3305876"/>
            <a:ext cx="189309" cy="1799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4</a:t>
            </a:r>
          </a:p>
        </p:txBody>
      </p:sp>
      <p:sp>
        <p:nvSpPr>
          <p:cNvPr id="120" name="Oval 119">
            <a:extLst>
              <a:ext uri="{FF2B5EF4-FFF2-40B4-BE49-F238E27FC236}">
                <a16:creationId xmlns:a16="http://schemas.microsoft.com/office/drawing/2014/main" id="{9BD0B956-6B38-4685-8998-6148A06E1341}"/>
              </a:ext>
            </a:extLst>
          </p:cNvPr>
          <p:cNvSpPr/>
          <p:nvPr/>
        </p:nvSpPr>
        <p:spPr>
          <a:xfrm>
            <a:off x="7696200" y="3758196"/>
            <a:ext cx="189309" cy="1799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5</a:t>
            </a:r>
          </a:p>
        </p:txBody>
      </p:sp>
      <p:sp>
        <p:nvSpPr>
          <p:cNvPr id="121" name="Oval 120">
            <a:extLst>
              <a:ext uri="{FF2B5EF4-FFF2-40B4-BE49-F238E27FC236}">
                <a16:creationId xmlns:a16="http://schemas.microsoft.com/office/drawing/2014/main" id="{9DCFC111-07E9-4BEF-B032-2545CE94C9D2}"/>
              </a:ext>
            </a:extLst>
          </p:cNvPr>
          <p:cNvSpPr/>
          <p:nvPr/>
        </p:nvSpPr>
        <p:spPr>
          <a:xfrm>
            <a:off x="7696200" y="4210516"/>
            <a:ext cx="189309" cy="1799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6</a:t>
            </a:r>
          </a:p>
        </p:txBody>
      </p:sp>
      <p:sp>
        <p:nvSpPr>
          <p:cNvPr id="122" name="Oval 121">
            <a:extLst>
              <a:ext uri="{FF2B5EF4-FFF2-40B4-BE49-F238E27FC236}">
                <a16:creationId xmlns:a16="http://schemas.microsoft.com/office/drawing/2014/main" id="{822BC720-E368-48DB-BA31-43AE6AC66EDC}"/>
              </a:ext>
            </a:extLst>
          </p:cNvPr>
          <p:cNvSpPr/>
          <p:nvPr/>
        </p:nvSpPr>
        <p:spPr>
          <a:xfrm>
            <a:off x="7696200" y="4662836"/>
            <a:ext cx="189309" cy="1799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7</a:t>
            </a:r>
          </a:p>
        </p:txBody>
      </p:sp>
      <p:sp>
        <p:nvSpPr>
          <p:cNvPr id="123" name="Oval 122">
            <a:extLst>
              <a:ext uri="{FF2B5EF4-FFF2-40B4-BE49-F238E27FC236}">
                <a16:creationId xmlns:a16="http://schemas.microsoft.com/office/drawing/2014/main" id="{4D49A7A7-5A77-458F-9CE9-4BE54D2FE9B9}"/>
              </a:ext>
            </a:extLst>
          </p:cNvPr>
          <p:cNvSpPr/>
          <p:nvPr/>
        </p:nvSpPr>
        <p:spPr>
          <a:xfrm>
            <a:off x="7696200" y="5115156"/>
            <a:ext cx="189309" cy="1799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8</a:t>
            </a:r>
          </a:p>
        </p:txBody>
      </p:sp>
      <p:sp>
        <p:nvSpPr>
          <p:cNvPr id="124" name="Oval 123">
            <a:extLst>
              <a:ext uri="{FF2B5EF4-FFF2-40B4-BE49-F238E27FC236}">
                <a16:creationId xmlns:a16="http://schemas.microsoft.com/office/drawing/2014/main" id="{2A5483A4-9AD5-42A6-A1E4-DEDEE25517A3}"/>
              </a:ext>
            </a:extLst>
          </p:cNvPr>
          <p:cNvSpPr/>
          <p:nvPr/>
        </p:nvSpPr>
        <p:spPr>
          <a:xfrm>
            <a:off x="7696200" y="5567476"/>
            <a:ext cx="189309" cy="1799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9</a:t>
            </a:r>
          </a:p>
        </p:txBody>
      </p:sp>
      <p:sp>
        <p:nvSpPr>
          <p:cNvPr id="125" name="Oval 124">
            <a:extLst>
              <a:ext uri="{FF2B5EF4-FFF2-40B4-BE49-F238E27FC236}">
                <a16:creationId xmlns:a16="http://schemas.microsoft.com/office/drawing/2014/main" id="{F96B4CEA-8C59-46CA-A19E-41F3B9B6D7BB}"/>
              </a:ext>
            </a:extLst>
          </p:cNvPr>
          <p:cNvSpPr/>
          <p:nvPr/>
        </p:nvSpPr>
        <p:spPr>
          <a:xfrm>
            <a:off x="7696200" y="6019800"/>
            <a:ext cx="189309" cy="17996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t>10</a:t>
            </a:r>
          </a:p>
        </p:txBody>
      </p:sp>
      <p:sp>
        <p:nvSpPr>
          <p:cNvPr id="127" name="Text Box 21">
            <a:extLst>
              <a:ext uri="{FF2B5EF4-FFF2-40B4-BE49-F238E27FC236}">
                <a16:creationId xmlns:a16="http://schemas.microsoft.com/office/drawing/2014/main" id="{C4B2E48D-281C-4686-8087-F99611BF2485}"/>
              </a:ext>
            </a:extLst>
          </p:cNvPr>
          <p:cNvSpPr txBox="1">
            <a:spLocks noChangeArrowheads="1"/>
          </p:cNvSpPr>
          <p:nvPr/>
        </p:nvSpPr>
        <p:spPr bwMode="gray">
          <a:xfrm>
            <a:off x="6096000" y="4624094"/>
            <a:ext cx="1398224" cy="244009"/>
          </a:xfrm>
          <a:prstGeom prst="rect">
            <a:avLst/>
          </a:prstGeom>
          <a:noFill/>
          <a:ln w="9525">
            <a:noFill/>
            <a:miter lim="800000"/>
            <a:headEnd/>
            <a:tailEnd/>
          </a:ln>
          <a:effectLst/>
        </p:spPr>
        <p:txBody>
          <a:bodyPr wrap="none" lIns="45720" rIns="45720" anchor="ctr" anchorCtr="1">
            <a:spAutoFit/>
          </a:bodyPr>
          <a:lstStyle/>
          <a:p>
            <a:r>
              <a:rPr lang="en-US" sz="1100" b="1" dirty="0">
                <a:solidFill>
                  <a:schemeClr val="tx1">
                    <a:lumMod val="50000"/>
                  </a:schemeClr>
                </a:solidFill>
              </a:rPr>
              <a:t> Prioritization Criteria</a:t>
            </a:r>
          </a:p>
        </p:txBody>
      </p:sp>
      <p:grpSp>
        <p:nvGrpSpPr>
          <p:cNvPr id="10" name="Group 9">
            <a:extLst>
              <a:ext uri="{FF2B5EF4-FFF2-40B4-BE49-F238E27FC236}">
                <a16:creationId xmlns:a16="http://schemas.microsoft.com/office/drawing/2014/main" id="{B526433C-21F9-4064-8F1C-F4BCB3ED9A18}"/>
              </a:ext>
            </a:extLst>
          </p:cNvPr>
          <p:cNvGrpSpPr/>
          <p:nvPr/>
        </p:nvGrpSpPr>
        <p:grpSpPr>
          <a:xfrm>
            <a:off x="5957838" y="4869800"/>
            <a:ext cx="1585962" cy="845200"/>
            <a:chOff x="-500138" y="1874134"/>
            <a:chExt cx="3399651" cy="4272038"/>
          </a:xfrm>
        </p:grpSpPr>
        <p:sp>
          <p:nvSpPr>
            <p:cNvPr id="128" name="Rectangle: Rounded Corners 127">
              <a:extLst>
                <a:ext uri="{FF2B5EF4-FFF2-40B4-BE49-F238E27FC236}">
                  <a16:creationId xmlns:a16="http://schemas.microsoft.com/office/drawing/2014/main" id="{D0CB7F8E-D229-443A-9053-95800DD34924}"/>
                </a:ext>
              </a:extLst>
            </p:cNvPr>
            <p:cNvSpPr/>
            <p:nvPr/>
          </p:nvSpPr>
          <p:spPr>
            <a:xfrm>
              <a:off x="-500138" y="4056372"/>
              <a:ext cx="3399651" cy="998681"/>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tx1"/>
                  </a:solidFill>
                </a:rPr>
                <a:t>Business Enablement</a:t>
              </a:r>
            </a:p>
          </p:txBody>
        </p:sp>
        <p:sp>
          <p:nvSpPr>
            <p:cNvPr id="129" name="Rectangle: Rounded Corners 128">
              <a:extLst>
                <a:ext uri="{FF2B5EF4-FFF2-40B4-BE49-F238E27FC236}">
                  <a16:creationId xmlns:a16="http://schemas.microsoft.com/office/drawing/2014/main" id="{2DB52EAD-E58C-4016-BB33-CBC11D184A8B}"/>
                </a:ext>
              </a:extLst>
            </p:cNvPr>
            <p:cNvSpPr/>
            <p:nvPr/>
          </p:nvSpPr>
          <p:spPr>
            <a:xfrm>
              <a:off x="-500138" y="5147491"/>
              <a:ext cx="3399651" cy="998681"/>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tx1"/>
                  </a:solidFill>
                </a:rPr>
                <a:t>Policy Prerequisite</a:t>
              </a:r>
            </a:p>
          </p:txBody>
        </p:sp>
        <p:sp>
          <p:nvSpPr>
            <p:cNvPr id="130" name="Rectangle: Rounded Corners 129">
              <a:extLst>
                <a:ext uri="{FF2B5EF4-FFF2-40B4-BE49-F238E27FC236}">
                  <a16:creationId xmlns:a16="http://schemas.microsoft.com/office/drawing/2014/main" id="{8FA46D7F-13C4-4156-91EC-A24C945EAA32}"/>
                </a:ext>
              </a:extLst>
            </p:cNvPr>
            <p:cNvSpPr/>
            <p:nvPr/>
          </p:nvSpPr>
          <p:spPr>
            <a:xfrm>
              <a:off x="-500138" y="2965254"/>
              <a:ext cx="3399651" cy="998681"/>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tx1"/>
                  </a:solidFill>
                </a:rPr>
                <a:t>Control Family Coverage</a:t>
              </a:r>
            </a:p>
          </p:txBody>
        </p:sp>
        <p:sp>
          <p:nvSpPr>
            <p:cNvPr id="131" name="Rectangle: Rounded Corners 130">
              <a:extLst>
                <a:ext uri="{FF2B5EF4-FFF2-40B4-BE49-F238E27FC236}">
                  <a16:creationId xmlns:a16="http://schemas.microsoft.com/office/drawing/2014/main" id="{9AAC27BA-F40E-4AEC-9102-1F3E736CAA40}"/>
                </a:ext>
              </a:extLst>
            </p:cNvPr>
            <p:cNvSpPr/>
            <p:nvPr/>
          </p:nvSpPr>
          <p:spPr>
            <a:xfrm>
              <a:off x="-500138" y="1874134"/>
              <a:ext cx="3399651" cy="99868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050" b="1" dirty="0">
                  <a:solidFill>
                    <a:schemeClr val="tx1"/>
                  </a:solidFill>
                </a:rPr>
                <a:t>Criticality</a:t>
              </a:r>
            </a:p>
          </p:txBody>
        </p:sp>
      </p:grpSp>
    </p:spTree>
    <p:extLst>
      <p:ext uri="{BB962C8B-B14F-4D97-AF65-F5344CB8AC3E}">
        <p14:creationId xmlns:p14="http://schemas.microsoft.com/office/powerpoint/2010/main" val="11270253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545813208"/>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a:xfrm>
            <a:off x="722283" y="173774"/>
            <a:ext cx="10764458" cy="849809"/>
          </a:xfrm>
        </p:spPr>
        <p:txBody>
          <a:bodyPr vert="horz" lIns="0" tIns="0" rIns="0" bIns="0" rtlCol="0" anchor="b">
            <a:noAutofit/>
          </a:bodyPr>
          <a:lstStyle/>
          <a:p>
            <a:r>
              <a:rPr lang="en-US" dirty="0"/>
              <a:t>For each policy, we will define the scope and key instructions covering the controls and risks </a:t>
            </a:r>
          </a:p>
        </p:txBody>
      </p:sp>
      <p:grpSp>
        <p:nvGrpSpPr>
          <p:cNvPr id="4" name="Group 3">
            <a:extLst>
              <a:ext uri="{FF2B5EF4-FFF2-40B4-BE49-F238E27FC236}">
                <a16:creationId xmlns:a16="http://schemas.microsoft.com/office/drawing/2014/main" id="{597E6620-EC1C-4038-B6D6-F6291FA91081}"/>
              </a:ext>
            </a:extLst>
          </p:cNvPr>
          <p:cNvGrpSpPr/>
          <p:nvPr/>
        </p:nvGrpSpPr>
        <p:grpSpPr>
          <a:xfrm>
            <a:off x="1606848" y="44165"/>
            <a:ext cx="6599473" cy="276999"/>
            <a:chOff x="1606848" y="44165"/>
            <a:chExt cx="6599473" cy="276999"/>
          </a:xfrm>
        </p:grpSpPr>
        <p:sp>
          <p:nvSpPr>
            <p:cNvPr id="34" name="Rectangle: Rounded Corners 33">
              <a:extLst>
                <a:ext uri="{FF2B5EF4-FFF2-40B4-BE49-F238E27FC236}">
                  <a16:creationId xmlns:a16="http://schemas.microsoft.com/office/drawing/2014/main" id="{E9D63BC3-2C5A-4008-8AA2-7ACEC89E1522}"/>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2.2</a:t>
              </a:r>
            </a:p>
          </p:txBody>
        </p:sp>
        <p:sp>
          <p:nvSpPr>
            <p:cNvPr id="35" name="TextBox 34">
              <a:extLst>
                <a:ext uri="{FF2B5EF4-FFF2-40B4-BE49-F238E27FC236}">
                  <a16:creationId xmlns:a16="http://schemas.microsoft.com/office/drawing/2014/main" id="{6AE73720-8EBE-4F45-B504-862319E29DF2}"/>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OXAGON’s cybersecurity policies and standards in alignment with local regulations</a:t>
              </a:r>
            </a:p>
          </p:txBody>
        </p:sp>
      </p:grpSp>
      <p:sp>
        <p:nvSpPr>
          <p:cNvPr id="23" name="Text Placeholder 22">
            <a:extLst>
              <a:ext uri="{FF2B5EF4-FFF2-40B4-BE49-F238E27FC236}">
                <a16:creationId xmlns:a16="http://schemas.microsoft.com/office/drawing/2014/main" id="{C8F454A6-E3E4-4D04-8B47-744B167A3F5D}"/>
              </a:ext>
            </a:extLst>
          </p:cNvPr>
          <p:cNvSpPr>
            <a:spLocks noGrp="1"/>
          </p:cNvSpPr>
          <p:nvPr>
            <p:ph type="body" sz="quarter" idx="11"/>
          </p:nvPr>
        </p:nvSpPr>
        <p:spPr>
          <a:xfrm>
            <a:off x="4937680" y="1112624"/>
            <a:ext cx="2316661" cy="215444"/>
          </a:xfrm>
        </p:spPr>
        <p:txBody>
          <a:bodyPr/>
          <a:lstStyle/>
          <a:p>
            <a:r>
              <a:rPr lang="en-US" dirty="0"/>
              <a:t>Access Control Policy Overview</a:t>
            </a:r>
          </a:p>
        </p:txBody>
      </p:sp>
      <p:sp>
        <p:nvSpPr>
          <p:cNvPr id="87" name="Isosceles Triangle 86">
            <a:extLst>
              <a:ext uri="{FF2B5EF4-FFF2-40B4-BE49-F238E27FC236}">
                <a16:creationId xmlns:a16="http://schemas.microsoft.com/office/drawing/2014/main" id="{33662C2A-C3E7-418B-AEB0-71EFB6C74F63}"/>
              </a:ext>
            </a:extLst>
          </p:cNvPr>
          <p:cNvSpPr/>
          <p:nvPr/>
        </p:nvSpPr>
        <p:spPr>
          <a:xfrm rot="16200000">
            <a:off x="-723242" y="3341767"/>
            <a:ext cx="4935858" cy="1327858"/>
          </a:xfrm>
          <a:prstGeom prst="triangle">
            <a:avLst>
              <a:gd name="adj" fmla="val 53899"/>
            </a:avLst>
          </a:prstGeom>
          <a:solidFill>
            <a:schemeClr val="tx2">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1" name="Group 10">
            <a:extLst>
              <a:ext uri="{FF2B5EF4-FFF2-40B4-BE49-F238E27FC236}">
                <a16:creationId xmlns:a16="http://schemas.microsoft.com/office/drawing/2014/main" id="{12C633BC-7A5D-4325-8143-EDD389154A99}"/>
              </a:ext>
            </a:extLst>
          </p:cNvPr>
          <p:cNvGrpSpPr/>
          <p:nvPr/>
        </p:nvGrpSpPr>
        <p:grpSpPr>
          <a:xfrm>
            <a:off x="884429" y="2827861"/>
            <a:ext cx="1327856" cy="1829862"/>
            <a:chOff x="1006610" y="2428875"/>
            <a:chExt cx="1327856" cy="1829862"/>
          </a:xfrm>
        </p:grpSpPr>
        <p:grpSp>
          <p:nvGrpSpPr>
            <p:cNvPr id="9" name="Group 8">
              <a:extLst>
                <a:ext uri="{FF2B5EF4-FFF2-40B4-BE49-F238E27FC236}">
                  <a16:creationId xmlns:a16="http://schemas.microsoft.com/office/drawing/2014/main" id="{0060EEBB-1CA4-42B8-A825-600451743C86}"/>
                </a:ext>
              </a:extLst>
            </p:cNvPr>
            <p:cNvGrpSpPr/>
            <p:nvPr/>
          </p:nvGrpSpPr>
          <p:grpSpPr>
            <a:xfrm>
              <a:off x="1006610" y="2428875"/>
              <a:ext cx="1327856" cy="1829862"/>
              <a:chOff x="867185" y="2380643"/>
              <a:chExt cx="1606706" cy="2214133"/>
            </a:xfrm>
          </p:grpSpPr>
          <p:sp>
            <p:nvSpPr>
              <p:cNvPr id="75" name="Rectangle 74">
                <a:extLst>
                  <a:ext uri="{FF2B5EF4-FFF2-40B4-BE49-F238E27FC236}">
                    <a16:creationId xmlns:a16="http://schemas.microsoft.com/office/drawing/2014/main" id="{A8BD8A79-AA4B-497A-8B7C-3E6C287BB9F3}"/>
                  </a:ext>
                </a:extLst>
              </p:cNvPr>
              <p:cNvSpPr/>
              <p:nvPr/>
            </p:nvSpPr>
            <p:spPr>
              <a:xfrm>
                <a:off x="867185" y="2380643"/>
                <a:ext cx="1606706" cy="2214133"/>
              </a:xfrm>
              <a:prstGeom prst="rect">
                <a:avLst/>
              </a:prstGeom>
              <a:solidFill>
                <a:schemeClr val="bg1"/>
              </a:solidFill>
              <a:ln w="12700"/>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Text Placeholder 7">
                <a:extLst>
                  <a:ext uri="{FF2B5EF4-FFF2-40B4-BE49-F238E27FC236}">
                    <a16:creationId xmlns:a16="http://schemas.microsoft.com/office/drawing/2014/main" id="{8E0209E5-D61B-4895-8BDD-2F75719AD682}"/>
                  </a:ext>
                </a:extLst>
              </p:cNvPr>
              <p:cNvSpPr txBox="1">
                <a:spLocks/>
              </p:cNvSpPr>
              <p:nvPr/>
            </p:nvSpPr>
            <p:spPr>
              <a:xfrm>
                <a:off x="954545" y="3726510"/>
                <a:ext cx="1431987" cy="420017"/>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200" dirty="0">
                    <a:solidFill>
                      <a:srgbClr val="000000"/>
                    </a:solidFill>
                    <a:latin typeface="Calibri" panose="020F0502020204030204" pitchFamily="34" charset="0"/>
                  </a:rPr>
                  <a:t>Access Control </a:t>
                </a:r>
              </a:p>
              <a:p>
                <a:pPr>
                  <a:defRPr/>
                </a:pPr>
                <a:r>
                  <a:rPr lang="en-US" sz="1200" dirty="0">
                    <a:solidFill>
                      <a:srgbClr val="000000"/>
                    </a:solidFill>
                    <a:latin typeface="Calibri" panose="020F0502020204030204" pitchFamily="34" charset="0"/>
                  </a:rPr>
                  <a:t>Policy</a:t>
                </a:r>
              </a:p>
            </p:txBody>
          </p:sp>
        </p:grpSp>
        <p:pic>
          <p:nvPicPr>
            <p:cNvPr id="79" name="Picture 6" descr="Energy sector logo">
              <a:extLst>
                <a:ext uri="{FF2B5EF4-FFF2-40B4-BE49-F238E27FC236}">
                  <a16:creationId xmlns:a16="http://schemas.microsoft.com/office/drawing/2014/main" id="{3735B6AF-3CAB-4ED0-A166-9232E90BBAEB}"/>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25896" y="2540808"/>
              <a:ext cx="889284" cy="1019398"/>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Rectangle 88">
            <a:extLst>
              <a:ext uri="{FF2B5EF4-FFF2-40B4-BE49-F238E27FC236}">
                <a16:creationId xmlns:a16="http://schemas.microsoft.com/office/drawing/2014/main" id="{9AB558C0-B3E9-470F-96AD-D8FA2DDC8B87}"/>
              </a:ext>
            </a:extLst>
          </p:cNvPr>
          <p:cNvSpPr/>
          <p:nvPr/>
        </p:nvSpPr>
        <p:spPr>
          <a:xfrm rot="16200000">
            <a:off x="6256976" y="919594"/>
            <a:ext cx="4935856" cy="6172197"/>
          </a:xfrm>
          <a:prstGeom prst="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6" name="Group 5">
            <a:extLst>
              <a:ext uri="{FF2B5EF4-FFF2-40B4-BE49-F238E27FC236}">
                <a16:creationId xmlns:a16="http://schemas.microsoft.com/office/drawing/2014/main" id="{48C96E79-4A0A-45BB-8BB2-E2F6BCA82461}"/>
              </a:ext>
            </a:extLst>
          </p:cNvPr>
          <p:cNvGrpSpPr/>
          <p:nvPr/>
        </p:nvGrpSpPr>
        <p:grpSpPr>
          <a:xfrm>
            <a:off x="5773356" y="1842252"/>
            <a:ext cx="5979287" cy="4558548"/>
            <a:chOff x="5638800" y="1783911"/>
            <a:chExt cx="5638800" cy="4159237"/>
          </a:xfrm>
        </p:grpSpPr>
        <p:sp>
          <p:nvSpPr>
            <p:cNvPr id="38" name="Rectangle 37">
              <a:extLst>
                <a:ext uri="{FF2B5EF4-FFF2-40B4-BE49-F238E27FC236}">
                  <a16:creationId xmlns:a16="http://schemas.microsoft.com/office/drawing/2014/main" id="{5FC7CC8D-21DF-427F-A764-3E896F63DA75}"/>
                </a:ext>
              </a:extLst>
            </p:cNvPr>
            <p:cNvSpPr/>
            <p:nvPr/>
          </p:nvSpPr>
          <p:spPr>
            <a:xfrm>
              <a:off x="5638800" y="2164285"/>
              <a:ext cx="5638800" cy="35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Access Controls</a:t>
              </a:r>
            </a:p>
            <a:p>
              <a:r>
                <a:rPr lang="en-US" sz="900" dirty="0">
                  <a:solidFill>
                    <a:schemeClr val="tx1"/>
                  </a:solidFill>
                </a:rPr>
                <a:t>Access limitations and rules for all networks, information systems and applications</a:t>
              </a:r>
            </a:p>
          </p:txBody>
        </p:sp>
        <p:sp>
          <p:nvSpPr>
            <p:cNvPr id="95" name="Rectangle 94">
              <a:extLst>
                <a:ext uri="{FF2B5EF4-FFF2-40B4-BE49-F238E27FC236}">
                  <a16:creationId xmlns:a16="http://schemas.microsoft.com/office/drawing/2014/main" id="{9412AFB4-611D-4D75-BA6F-4991A191DAFD}"/>
                </a:ext>
              </a:extLst>
            </p:cNvPr>
            <p:cNvSpPr/>
            <p:nvPr/>
          </p:nvSpPr>
          <p:spPr>
            <a:xfrm>
              <a:off x="5638800" y="2544659"/>
              <a:ext cx="5638800" cy="35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Access Levels</a:t>
              </a:r>
            </a:p>
            <a:p>
              <a:r>
                <a:rPr lang="en-US" sz="900" dirty="0">
                  <a:solidFill>
                    <a:schemeClr val="tx1"/>
                  </a:solidFill>
                </a:rPr>
                <a:t>Access rules that determine which access level to grant to a specific user, based on risk level</a:t>
              </a:r>
            </a:p>
          </p:txBody>
        </p:sp>
        <p:sp>
          <p:nvSpPr>
            <p:cNvPr id="101" name="Rectangle 100">
              <a:extLst>
                <a:ext uri="{FF2B5EF4-FFF2-40B4-BE49-F238E27FC236}">
                  <a16:creationId xmlns:a16="http://schemas.microsoft.com/office/drawing/2014/main" id="{0A31F5DB-95E1-4FEA-98F7-E68CBDD54FA0}"/>
                </a:ext>
              </a:extLst>
            </p:cNvPr>
            <p:cNvSpPr/>
            <p:nvPr/>
          </p:nvSpPr>
          <p:spPr>
            <a:xfrm>
              <a:off x="5638800" y="2925033"/>
              <a:ext cx="5638800" cy="35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Auditing</a:t>
              </a:r>
            </a:p>
            <a:p>
              <a:r>
                <a:rPr lang="en-US" sz="900" dirty="0">
                  <a:solidFill>
                    <a:schemeClr val="tx1"/>
                  </a:solidFill>
                </a:rPr>
                <a:t>Audit practice of the Internal Audit Committee that ensures information is audited on an annual basis</a:t>
              </a:r>
            </a:p>
          </p:txBody>
        </p:sp>
        <p:sp>
          <p:nvSpPr>
            <p:cNvPr id="110" name="Rectangle 109">
              <a:extLst>
                <a:ext uri="{FF2B5EF4-FFF2-40B4-BE49-F238E27FC236}">
                  <a16:creationId xmlns:a16="http://schemas.microsoft.com/office/drawing/2014/main" id="{F4997996-527A-4A2D-9917-913C10DF973F}"/>
                </a:ext>
              </a:extLst>
            </p:cNvPr>
            <p:cNvSpPr/>
            <p:nvPr/>
          </p:nvSpPr>
          <p:spPr>
            <a:xfrm>
              <a:off x="5638800" y="1783911"/>
              <a:ext cx="5638800" cy="35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Access Additions, Changes and Removals</a:t>
              </a:r>
            </a:p>
            <a:p>
              <a:r>
                <a:rPr lang="en-US" sz="900" dirty="0">
                  <a:solidFill>
                    <a:schemeClr val="tx1"/>
                  </a:solidFill>
                </a:rPr>
                <a:t>Rules for the creation, modification and/or locking/disabling of network, information systems and application accounts</a:t>
              </a:r>
            </a:p>
          </p:txBody>
        </p:sp>
        <p:sp>
          <p:nvSpPr>
            <p:cNvPr id="112" name="Rectangle 111">
              <a:extLst>
                <a:ext uri="{FF2B5EF4-FFF2-40B4-BE49-F238E27FC236}">
                  <a16:creationId xmlns:a16="http://schemas.microsoft.com/office/drawing/2014/main" id="{8B29F40D-8DCC-407B-B48D-7A077C13E232}"/>
                </a:ext>
              </a:extLst>
            </p:cNvPr>
            <p:cNvSpPr/>
            <p:nvPr/>
          </p:nvSpPr>
          <p:spPr>
            <a:xfrm>
              <a:off x="5638800" y="3305407"/>
              <a:ext cx="5638800" cy="35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Password</a:t>
              </a:r>
            </a:p>
            <a:p>
              <a:r>
                <a:rPr lang="en-US" sz="900" dirty="0">
                  <a:solidFill>
                    <a:schemeClr val="tx1"/>
                  </a:solidFill>
                </a:rPr>
                <a:t>Password Protection Policy that protects access to systems, networks, and applications used to store, process…</a:t>
              </a:r>
            </a:p>
          </p:txBody>
        </p:sp>
        <p:sp>
          <p:nvSpPr>
            <p:cNvPr id="113" name="Rectangle 112">
              <a:extLst>
                <a:ext uri="{FF2B5EF4-FFF2-40B4-BE49-F238E27FC236}">
                  <a16:creationId xmlns:a16="http://schemas.microsoft.com/office/drawing/2014/main" id="{E344DA4F-1CC5-428F-9F55-D04B3E498673}"/>
                </a:ext>
              </a:extLst>
            </p:cNvPr>
            <p:cNvSpPr/>
            <p:nvPr/>
          </p:nvSpPr>
          <p:spPr>
            <a:xfrm>
              <a:off x="5638800" y="3685781"/>
              <a:ext cx="5638800" cy="35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Unique Account Requirement</a:t>
              </a:r>
            </a:p>
            <a:p>
              <a:r>
                <a:rPr lang="en-US" sz="900" dirty="0">
                  <a:solidFill>
                    <a:schemeClr val="tx1"/>
                  </a:solidFill>
                </a:rPr>
                <a:t>Account requirements that governs the transition of sensitive data across users </a:t>
              </a:r>
            </a:p>
          </p:txBody>
        </p:sp>
        <p:sp>
          <p:nvSpPr>
            <p:cNvPr id="114" name="Rectangle 113">
              <a:extLst>
                <a:ext uri="{FF2B5EF4-FFF2-40B4-BE49-F238E27FC236}">
                  <a16:creationId xmlns:a16="http://schemas.microsoft.com/office/drawing/2014/main" id="{D5C2BA70-E976-4233-84EE-1DDF0EB34175}"/>
                </a:ext>
              </a:extLst>
            </p:cNvPr>
            <p:cNvSpPr/>
            <p:nvPr/>
          </p:nvSpPr>
          <p:spPr>
            <a:xfrm>
              <a:off x="5638800" y="4066155"/>
              <a:ext cx="5638800" cy="35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Remote Access</a:t>
              </a:r>
            </a:p>
            <a:p>
              <a:r>
                <a:rPr lang="en-US" sz="900" dirty="0">
                  <a:solidFill>
                    <a:schemeClr val="tx1"/>
                  </a:solidFill>
                </a:rPr>
                <a:t>Remote access policy and rules that govern remote access</a:t>
              </a:r>
            </a:p>
          </p:txBody>
        </p:sp>
        <p:sp>
          <p:nvSpPr>
            <p:cNvPr id="117" name="Rectangle 116">
              <a:extLst>
                <a:ext uri="{FF2B5EF4-FFF2-40B4-BE49-F238E27FC236}">
                  <a16:creationId xmlns:a16="http://schemas.microsoft.com/office/drawing/2014/main" id="{6AB9425B-F12E-4F73-AB52-DB78C460079C}"/>
                </a:ext>
              </a:extLst>
            </p:cNvPr>
            <p:cNvSpPr/>
            <p:nvPr/>
          </p:nvSpPr>
          <p:spPr>
            <a:xfrm>
              <a:off x="5638800" y="4446529"/>
              <a:ext cx="5638800" cy="35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Third Party Access </a:t>
              </a:r>
              <a:endParaRPr lang="en-US" sz="800" b="1" dirty="0">
                <a:solidFill>
                  <a:schemeClr val="tx1"/>
                </a:solidFill>
              </a:endParaRPr>
            </a:p>
            <a:p>
              <a:r>
                <a:rPr lang="en-US" sz="900" dirty="0">
                  <a:solidFill>
                    <a:schemeClr val="tx1"/>
                  </a:solidFill>
                </a:rPr>
                <a:t>Third-parties requirements that govern Third-party cyber security risk management</a:t>
              </a:r>
            </a:p>
          </p:txBody>
        </p:sp>
        <p:sp>
          <p:nvSpPr>
            <p:cNvPr id="118" name="Rectangle 117">
              <a:extLst>
                <a:ext uri="{FF2B5EF4-FFF2-40B4-BE49-F238E27FC236}">
                  <a16:creationId xmlns:a16="http://schemas.microsoft.com/office/drawing/2014/main" id="{D3FE42CB-0957-4F4A-9AFD-54AD4B240A4A}"/>
                </a:ext>
              </a:extLst>
            </p:cNvPr>
            <p:cNvSpPr/>
            <p:nvPr/>
          </p:nvSpPr>
          <p:spPr>
            <a:xfrm>
              <a:off x="5638800" y="4826903"/>
              <a:ext cx="5638800" cy="35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Data Centers</a:t>
              </a:r>
            </a:p>
            <a:p>
              <a:r>
                <a:rPr lang="en-US" sz="900" dirty="0">
                  <a:solidFill>
                    <a:schemeClr val="tx1"/>
                  </a:solidFill>
                </a:rPr>
                <a:t>Data Centers guidelines that determine access and protection to data centers </a:t>
              </a:r>
            </a:p>
          </p:txBody>
        </p:sp>
        <p:sp>
          <p:nvSpPr>
            <p:cNvPr id="119" name="Rectangle 118">
              <a:extLst>
                <a:ext uri="{FF2B5EF4-FFF2-40B4-BE49-F238E27FC236}">
                  <a16:creationId xmlns:a16="http://schemas.microsoft.com/office/drawing/2014/main" id="{93900561-C631-49E7-B8AF-F0643DE9D032}"/>
                </a:ext>
              </a:extLst>
            </p:cNvPr>
            <p:cNvSpPr/>
            <p:nvPr/>
          </p:nvSpPr>
          <p:spPr>
            <a:xfrm>
              <a:off x="5638800" y="5207277"/>
              <a:ext cx="5638800" cy="35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Privileged Access Accounts (Administrators)</a:t>
              </a:r>
            </a:p>
            <a:p>
              <a:r>
                <a:rPr lang="en-US" sz="900" dirty="0">
                  <a:solidFill>
                    <a:schemeClr val="tx1"/>
                  </a:solidFill>
                </a:rPr>
                <a:t>Rules for administrative users and Superusers that have privileged access to information systems and networks</a:t>
              </a:r>
            </a:p>
          </p:txBody>
        </p:sp>
        <p:sp>
          <p:nvSpPr>
            <p:cNvPr id="120" name="Rectangle 119">
              <a:extLst>
                <a:ext uri="{FF2B5EF4-FFF2-40B4-BE49-F238E27FC236}">
                  <a16:creationId xmlns:a16="http://schemas.microsoft.com/office/drawing/2014/main" id="{E77A155B-06FF-40ED-B635-A3BC175C2CBF}"/>
                </a:ext>
              </a:extLst>
            </p:cNvPr>
            <p:cNvSpPr/>
            <p:nvPr/>
          </p:nvSpPr>
          <p:spPr>
            <a:xfrm>
              <a:off x="5638800" y="5587651"/>
              <a:ext cx="5638800" cy="355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Revocation of Access to Systems and Termination</a:t>
              </a:r>
            </a:p>
            <a:p>
              <a:r>
                <a:rPr lang="en-US" sz="900" dirty="0">
                  <a:solidFill>
                    <a:schemeClr val="tx1"/>
                  </a:solidFill>
                </a:rPr>
                <a:t>Rules that govern records, employee access and termination</a:t>
              </a:r>
            </a:p>
          </p:txBody>
        </p:sp>
      </p:grpSp>
      <p:sp>
        <p:nvSpPr>
          <p:cNvPr id="31" name="STAMP">
            <a:extLst>
              <a:ext uri="{FF2B5EF4-FFF2-40B4-BE49-F238E27FC236}">
                <a16:creationId xmlns:a16="http://schemas.microsoft.com/office/drawing/2014/main" id="{81237E04-ABCC-40E1-92FA-576FE3867B60}"/>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32" name="STAMP">
            <a:extLst>
              <a:ext uri="{FF2B5EF4-FFF2-40B4-BE49-F238E27FC236}">
                <a16:creationId xmlns:a16="http://schemas.microsoft.com/office/drawing/2014/main" id="{1129EA1B-FE16-4205-BA4A-EDA0556A8424}"/>
              </a:ext>
            </a:extLst>
          </p:cNvPr>
          <p:cNvSpPr txBox="1"/>
          <p:nvPr/>
        </p:nvSpPr>
        <p:spPr>
          <a:xfrm>
            <a:off x="9982200" y="126827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36" name="Footer Placeholder 2">
            <a:extLst>
              <a:ext uri="{FF2B5EF4-FFF2-40B4-BE49-F238E27FC236}">
                <a16:creationId xmlns:a16="http://schemas.microsoft.com/office/drawing/2014/main" id="{DADCAFB3-3BE1-4542-892A-1DEAA4021761}"/>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41" name="Text Placeholder 22">
            <a:extLst>
              <a:ext uri="{FF2B5EF4-FFF2-40B4-BE49-F238E27FC236}">
                <a16:creationId xmlns:a16="http://schemas.microsoft.com/office/drawing/2014/main" id="{CB45A2D7-9353-4754-9028-F625CC8C7B70}"/>
              </a:ext>
            </a:extLst>
          </p:cNvPr>
          <p:cNvSpPr txBox="1">
            <a:spLocks/>
          </p:cNvSpPr>
          <p:nvPr/>
        </p:nvSpPr>
        <p:spPr>
          <a:xfrm>
            <a:off x="7775549" y="1631323"/>
            <a:ext cx="1974901" cy="184666"/>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Policy Components and Details</a:t>
            </a:r>
          </a:p>
        </p:txBody>
      </p:sp>
      <p:sp>
        <p:nvSpPr>
          <p:cNvPr id="55" name="Rectangle 54">
            <a:extLst>
              <a:ext uri="{FF2B5EF4-FFF2-40B4-BE49-F238E27FC236}">
                <a16:creationId xmlns:a16="http://schemas.microsoft.com/office/drawing/2014/main" id="{BA5EC9BE-F1CC-4406-8E32-0626CE3D5562}"/>
              </a:ext>
            </a:extLst>
          </p:cNvPr>
          <p:cNvSpPr/>
          <p:nvPr/>
        </p:nvSpPr>
        <p:spPr>
          <a:xfrm rot="16200000">
            <a:off x="1555783" y="2390602"/>
            <a:ext cx="4935856" cy="3230187"/>
          </a:xfrm>
          <a:prstGeom prst="rect">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 name="Text Placeholder 22">
            <a:extLst>
              <a:ext uri="{FF2B5EF4-FFF2-40B4-BE49-F238E27FC236}">
                <a16:creationId xmlns:a16="http://schemas.microsoft.com/office/drawing/2014/main" id="{00BE9827-A238-42C1-BC64-0CEBEF2C3A66}"/>
              </a:ext>
            </a:extLst>
          </p:cNvPr>
          <p:cNvSpPr txBox="1">
            <a:spLocks/>
          </p:cNvSpPr>
          <p:nvPr/>
        </p:nvSpPr>
        <p:spPr>
          <a:xfrm>
            <a:off x="3166316" y="1631323"/>
            <a:ext cx="1682577" cy="184666"/>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Policy Document Contents</a:t>
            </a:r>
          </a:p>
        </p:txBody>
      </p:sp>
      <p:sp>
        <p:nvSpPr>
          <p:cNvPr id="85" name="Rectangle 84">
            <a:extLst>
              <a:ext uri="{FF2B5EF4-FFF2-40B4-BE49-F238E27FC236}">
                <a16:creationId xmlns:a16="http://schemas.microsoft.com/office/drawing/2014/main" id="{8398536C-A4A7-4B7D-885D-E12B3722A674}"/>
              </a:ext>
            </a:extLst>
          </p:cNvPr>
          <p:cNvSpPr/>
          <p:nvPr/>
        </p:nvSpPr>
        <p:spPr>
          <a:xfrm>
            <a:off x="582114" y="4898043"/>
            <a:ext cx="1932486" cy="15122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i="1" dirty="0">
                <a:solidFill>
                  <a:schemeClr val="tx1"/>
                </a:solidFill>
              </a:rPr>
              <a:t>The policy will apply to all employees, vendors and partners who engage, use, posses, or access systems, networks, and applications used to store, process or transmit information within OXAGON</a:t>
            </a:r>
            <a:r>
              <a:rPr lang="en-US" sz="1100" i="1">
                <a:solidFill>
                  <a:schemeClr val="tx1"/>
                </a:solidFill>
              </a:rPr>
              <a:t>. </a:t>
            </a:r>
            <a:endParaRPr lang="en-US" sz="1100" i="1" dirty="0">
              <a:solidFill>
                <a:schemeClr val="tx1"/>
              </a:solidFill>
            </a:endParaRPr>
          </a:p>
        </p:txBody>
      </p:sp>
      <p:sp>
        <p:nvSpPr>
          <p:cNvPr id="61" name="Rectangle 60">
            <a:extLst>
              <a:ext uri="{FF2B5EF4-FFF2-40B4-BE49-F238E27FC236}">
                <a16:creationId xmlns:a16="http://schemas.microsoft.com/office/drawing/2014/main" id="{C52BC46B-7236-4919-9B76-1777624E6B27}"/>
              </a:ext>
            </a:extLst>
          </p:cNvPr>
          <p:cNvSpPr/>
          <p:nvPr/>
        </p:nvSpPr>
        <p:spPr>
          <a:xfrm>
            <a:off x="2838450" y="1909545"/>
            <a:ext cx="2338309" cy="7178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Policy Purpose Statement </a:t>
            </a:r>
          </a:p>
        </p:txBody>
      </p:sp>
      <p:sp>
        <p:nvSpPr>
          <p:cNvPr id="62" name="Rectangle 61">
            <a:extLst>
              <a:ext uri="{FF2B5EF4-FFF2-40B4-BE49-F238E27FC236}">
                <a16:creationId xmlns:a16="http://schemas.microsoft.com/office/drawing/2014/main" id="{65225AED-0230-4966-817F-585E79DF0174}"/>
              </a:ext>
            </a:extLst>
          </p:cNvPr>
          <p:cNvSpPr/>
          <p:nvPr/>
        </p:nvSpPr>
        <p:spPr>
          <a:xfrm>
            <a:off x="2838450" y="2852905"/>
            <a:ext cx="2338309" cy="7178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Policy Scope </a:t>
            </a:r>
          </a:p>
        </p:txBody>
      </p:sp>
      <p:sp>
        <p:nvSpPr>
          <p:cNvPr id="63" name="Rectangle 62">
            <a:extLst>
              <a:ext uri="{FF2B5EF4-FFF2-40B4-BE49-F238E27FC236}">
                <a16:creationId xmlns:a16="http://schemas.microsoft.com/office/drawing/2014/main" id="{4187DBC8-6273-4973-8521-038B8CFA38F0}"/>
              </a:ext>
            </a:extLst>
          </p:cNvPr>
          <p:cNvSpPr/>
          <p:nvPr/>
        </p:nvSpPr>
        <p:spPr>
          <a:xfrm>
            <a:off x="2838450" y="3796266"/>
            <a:ext cx="2338309" cy="71781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bg1"/>
                </a:solidFill>
              </a:rPr>
              <a:t>Policy Components and Details </a:t>
            </a:r>
          </a:p>
        </p:txBody>
      </p:sp>
      <p:sp>
        <p:nvSpPr>
          <p:cNvPr id="64" name="Rectangle 63">
            <a:extLst>
              <a:ext uri="{FF2B5EF4-FFF2-40B4-BE49-F238E27FC236}">
                <a16:creationId xmlns:a16="http://schemas.microsoft.com/office/drawing/2014/main" id="{F04CCEFD-F26F-4109-9E97-02937F40D66C}"/>
              </a:ext>
            </a:extLst>
          </p:cNvPr>
          <p:cNvSpPr/>
          <p:nvPr/>
        </p:nvSpPr>
        <p:spPr>
          <a:xfrm>
            <a:off x="2838450" y="4739627"/>
            <a:ext cx="2338309" cy="7178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Roles and Responsibilities </a:t>
            </a:r>
          </a:p>
        </p:txBody>
      </p:sp>
      <p:sp>
        <p:nvSpPr>
          <p:cNvPr id="65" name="Rectangle 64">
            <a:extLst>
              <a:ext uri="{FF2B5EF4-FFF2-40B4-BE49-F238E27FC236}">
                <a16:creationId xmlns:a16="http://schemas.microsoft.com/office/drawing/2014/main" id="{3AD22892-D4E8-42EC-8CDE-020553255CD6}"/>
              </a:ext>
            </a:extLst>
          </p:cNvPr>
          <p:cNvSpPr/>
          <p:nvPr/>
        </p:nvSpPr>
        <p:spPr>
          <a:xfrm>
            <a:off x="2838450" y="5682983"/>
            <a:ext cx="2338309" cy="71781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Policy Compliance </a:t>
            </a:r>
          </a:p>
        </p:txBody>
      </p:sp>
      <p:sp>
        <p:nvSpPr>
          <p:cNvPr id="28" name="Rectangle 27">
            <a:extLst>
              <a:ext uri="{FF2B5EF4-FFF2-40B4-BE49-F238E27FC236}">
                <a16:creationId xmlns:a16="http://schemas.microsoft.com/office/drawing/2014/main" id="{9A790A14-7AA6-4ED1-9857-5BD772464C6D}"/>
              </a:ext>
            </a:extLst>
          </p:cNvPr>
          <p:cNvSpPr/>
          <p:nvPr/>
        </p:nvSpPr>
        <p:spPr>
          <a:xfrm>
            <a:off x="582114" y="4724398"/>
            <a:ext cx="1932486" cy="2027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t>Policy Scope</a:t>
            </a:r>
          </a:p>
        </p:txBody>
      </p:sp>
      <p:pic>
        <p:nvPicPr>
          <p:cNvPr id="71" name="Picture 70" descr="http://www.graphicsfuel.com/wp-content/uploads/2011/12/search-icon-512.png">
            <a:extLst>
              <a:ext uri="{FF2B5EF4-FFF2-40B4-BE49-F238E27FC236}">
                <a16:creationId xmlns:a16="http://schemas.microsoft.com/office/drawing/2014/main" id="{27EDC953-4A11-46A8-911C-C6E6A92D46D4}"/>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bwMode="gray">
          <a:xfrm rot="20671526">
            <a:off x="5022838" y="3956621"/>
            <a:ext cx="649753" cy="64975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A899174-BF59-4A5D-BD78-8B6A552F10DE}"/>
              </a:ext>
            </a:extLst>
          </p:cNvPr>
          <p:cNvGrpSpPr/>
          <p:nvPr/>
        </p:nvGrpSpPr>
        <p:grpSpPr>
          <a:xfrm>
            <a:off x="613621" y="68528"/>
            <a:ext cx="782071" cy="229014"/>
            <a:chOff x="613621" y="44482"/>
            <a:chExt cx="782071" cy="277106"/>
          </a:xfrm>
        </p:grpSpPr>
        <p:sp>
          <p:nvSpPr>
            <p:cNvPr id="42" name="Rectangle 41">
              <a:extLst>
                <a:ext uri="{FF2B5EF4-FFF2-40B4-BE49-F238E27FC236}">
                  <a16:creationId xmlns:a16="http://schemas.microsoft.com/office/drawing/2014/main" id="{C05EBC6F-2271-4530-BA67-3C7E0238CA78}"/>
                </a:ext>
              </a:extLst>
            </p:cNvPr>
            <p:cNvSpPr/>
            <p:nvPr/>
          </p:nvSpPr>
          <p:spPr bwMode="auto">
            <a:xfrm>
              <a:off x="1014856" y="196950"/>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2F55219B-5515-4182-8903-CCE5B2402566}"/>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4" name="Rectangle 43">
              <a:extLst>
                <a:ext uri="{FF2B5EF4-FFF2-40B4-BE49-F238E27FC236}">
                  <a16:creationId xmlns:a16="http://schemas.microsoft.com/office/drawing/2014/main" id="{9FD81A2A-4E5D-4784-B836-B19C83ADCE56}"/>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956B47A9-404B-4F15-94F3-3040D593B2B3}"/>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E89D2A04-4D09-43E8-B625-4CA991B4D8FC}"/>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7" name="Rectangle 46">
              <a:extLst>
                <a:ext uri="{FF2B5EF4-FFF2-40B4-BE49-F238E27FC236}">
                  <a16:creationId xmlns:a16="http://schemas.microsoft.com/office/drawing/2014/main" id="{5CE9F329-F006-4181-BE62-B04F4D1F814A}"/>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8" name="Rectangle 47">
              <a:extLst>
                <a:ext uri="{FF2B5EF4-FFF2-40B4-BE49-F238E27FC236}">
                  <a16:creationId xmlns:a16="http://schemas.microsoft.com/office/drawing/2014/main" id="{1921FF63-0790-465F-BE75-C770CF2CED0B}"/>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9" name="Rectangle 48">
              <a:extLst>
                <a:ext uri="{FF2B5EF4-FFF2-40B4-BE49-F238E27FC236}">
                  <a16:creationId xmlns:a16="http://schemas.microsoft.com/office/drawing/2014/main" id="{95A135A2-9D1D-40A7-8ACF-72CC5914BC70}"/>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0" name="Rectangle 49">
              <a:extLst>
                <a:ext uri="{FF2B5EF4-FFF2-40B4-BE49-F238E27FC236}">
                  <a16:creationId xmlns:a16="http://schemas.microsoft.com/office/drawing/2014/main" id="{5B8741FA-6A86-4C28-ABA7-A9643BC05E26}"/>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1" name="Rectangle 50">
              <a:extLst>
                <a:ext uri="{FF2B5EF4-FFF2-40B4-BE49-F238E27FC236}">
                  <a16:creationId xmlns:a16="http://schemas.microsoft.com/office/drawing/2014/main" id="{9A8D58D9-0284-4D47-9936-4FCAA239AFAA}"/>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52" name="Rectangle 51">
              <a:extLst>
                <a:ext uri="{FF2B5EF4-FFF2-40B4-BE49-F238E27FC236}">
                  <a16:creationId xmlns:a16="http://schemas.microsoft.com/office/drawing/2014/main" id="{EDC63E0C-2A29-4E5B-8995-FFA74CD5A801}"/>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3" name="Rectangle 52">
              <a:extLst>
                <a:ext uri="{FF2B5EF4-FFF2-40B4-BE49-F238E27FC236}">
                  <a16:creationId xmlns:a16="http://schemas.microsoft.com/office/drawing/2014/main" id="{BDDF786B-4C79-4897-98C1-1A8FE56D87BD}"/>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4" name="Rectangle 53">
              <a:extLst>
                <a:ext uri="{FF2B5EF4-FFF2-40B4-BE49-F238E27FC236}">
                  <a16:creationId xmlns:a16="http://schemas.microsoft.com/office/drawing/2014/main" id="{C7AAC468-B3C6-47EA-AA36-D2AEF3BC6B3C}"/>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6" name="Rectangle 55">
              <a:extLst>
                <a:ext uri="{FF2B5EF4-FFF2-40B4-BE49-F238E27FC236}">
                  <a16:creationId xmlns:a16="http://schemas.microsoft.com/office/drawing/2014/main" id="{E93BB02F-AA56-49BF-B7AF-A1D80F9DCE9A}"/>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57" name="Rectangle 56">
            <a:extLst>
              <a:ext uri="{FF2B5EF4-FFF2-40B4-BE49-F238E27FC236}">
                <a16:creationId xmlns:a16="http://schemas.microsoft.com/office/drawing/2014/main" id="{6DC2218D-2280-4F8B-946F-EB475EC80580}"/>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5793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7" imgW="0" imgH="0" progId="TCLayout.ActiveDocument.1">
                  <p:embed/>
                </p:oleObj>
              </mc:Choice>
              <mc:Fallback>
                <p:oleObj name="think-cell Slide" r:id="rId7"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Rectangle 28">
            <a:extLst>
              <a:ext uri="{FF2B5EF4-FFF2-40B4-BE49-F238E27FC236}">
                <a16:creationId xmlns:a16="http://schemas.microsoft.com/office/drawing/2014/main" id="{B555348D-6AA8-4379-A3D8-D97C38521C8E}"/>
              </a:ext>
            </a:extLst>
          </p:cNvPr>
          <p:cNvSpPr/>
          <p:nvPr/>
        </p:nvSpPr>
        <p:spPr>
          <a:xfrm>
            <a:off x="698022" y="1524000"/>
            <a:ext cx="10764458" cy="4894932"/>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a:xfrm>
            <a:off x="722283" y="173774"/>
            <a:ext cx="10764458" cy="849809"/>
          </a:xfrm>
        </p:spPr>
        <p:txBody>
          <a:bodyPr vert="horz" lIns="0" tIns="0" rIns="0" bIns="0" rtlCol="0" anchor="b">
            <a:noAutofit/>
          </a:bodyPr>
          <a:lstStyle/>
          <a:p>
            <a:r>
              <a:rPr lang="en-US" dirty="0"/>
              <a:t>We will identify, shortlist, and prioritize a long list of cybersecurity standards drawn from multiple sources of input to identify all necessary standards per policy </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926312" y="1112624"/>
            <a:ext cx="4339393" cy="215444"/>
          </a:xfrm>
        </p:spPr>
        <p:txBody>
          <a:bodyPr/>
          <a:lstStyle/>
          <a:p>
            <a:pPr algn="ctr"/>
            <a:r>
              <a:rPr lang="en-US" sz="1400" b="1" dirty="0">
                <a:solidFill>
                  <a:schemeClr val="tx1"/>
                </a:solidFill>
              </a:rPr>
              <a:t>Develop Cybersecurity Standards For Access Control Policy</a:t>
            </a:r>
          </a:p>
        </p:txBody>
      </p:sp>
      <p:sp>
        <p:nvSpPr>
          <p:cNvPr id="113" name="Footer Placeholder 2">
            <a:extLst>
              <a:ext uri="{FF2B5EF4-FFF2-40B4-BE49-F238E27FC236}">
                <a16:creationId xmlns:a16="http://schemas.microsoft.com/office/drawing/2014/main" id="{F2BBD655-7756-46BA-8877-4427AE9E81AA}"/>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55" name="Group 54">
            <a:extLst>
              <a:ext uri="{FF2B5EF4-FFF2-40B4-BE49-F238E27FC236}">
                <a16:creationId xmlns:a16="http://schemas.microsoft.com/office/drawing/2014/main" id="{1A4E89FF-3C5D-48DA-8CED-DCED06551304}"/>
              </a:ext>
            </a:extLst>
          </p:cNvPr>
          <p:cNvGrpSpPr/>
          <p:nvPr/>
        </p:nvGrpSpPr>
        <p:grpSpPr>
          <a:xfrm>
            <a:off x="1606848" y="44165"/>
            <a:ext cx="6599473" cy="276999"/>
            <a:chOff x="1606848" y="44165"/>
            <a:chExt cx="6599473" cy="276999"/>
          </a:xfrm>
        </p:grpSpPr>
        <p:sp>
          <p:nvSpPr>
            <p:cNvPr id="59" name="Rectangle: Rounded Corners 58">
              <a:extLst>
                <a:ext uri="{FF2B5EF4-FFF2-40B4-BE49-F238E27FC236}">
                  <a16:creationId xmlns:a16="http://schemas.microsoft.com/office/drawing/2014/main" id="{AD5D44B2-043F-4DA1-B045-7CA9292268E8}"/>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2.2</a:t>
              </a:r>
            </a:p>
          </p:txBody>
        </p:sp>
        <p:sp>
          <p:nvSpPr>
            <p:cNvPr id="60" name="TextBox 59">
              <a:extLst>
                <a:ext uri="{FF2B5EF4-FFF2-40B4-BE49-F238E27FC236}">
                  <a16:creationId xmlns:a16="http://schemas.microsoft.com/office/drawing/2014/main" id="{52BD3D24-5BB9-46C2-A7F6-FF190CC1E7E7}"/>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OXAGON’s cybersecurity policies and standards in alignment with local regulations</a:t>
              </a:r>
            </a:p>
          </p:txBody>
        </p:sp>
      </p:grpSp>
      <p:sp>
        <p:nvSpPr>
          <p:cNvPr id="128" name="STAMP">
            <a:extLst>
              <a:ext uri="{FF2B5EF4-FFF2-40B4-BE49-F238E27FC236}">
                <a16:creationId xmlns:a16="http://schemas.microsoft.com/office/drawing/2014/main" id="{CAC202DB-CC7D-491A-964A-B7799F031235}"/>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11" name="Rectangle 10">
            <a:extLst>
              <a:ext uri="{FF2B5EF4-FFF2-40B4-BE49-F238E27FC236}">
                <a16:creationId xmlns:a16="http://schemas.microsoft.com/office/drawing/2014/main" id="{267048C8-1A8F-4D9D-8E57-9BB1BF3E5C88}"/>
              </a:ext>
            </a:extLst>
          </p:cNvPr>
          <p:cNvSpPr/>
          <p:nvPr/>
        </p:nvSpPr>
        <p:spPr>
          <a:xfrm>
            <a:off x="838200" y="2447010"/>
            <a:ext cx="1757464" cy="39025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Rectangle 74">
            <a:extLst>
              <a:ext uri="{FF2B5EF4-FFF2-40B4-BE49-F238E27FC236}">
                <a16:creationId xmlns:a16="http://schemas.microsoft.com/office/drawing/2014/main" id="{6BD7D8D9-6F11-4941-A040-6801B366466F}"/>
              </a:ext>
            </a:extLst>
          </p:cNvPr>
          <p:cNvSpPr/>
          <p:nvPr/>
        </p:nvSpPr>
        <p:spPr>
          <a:xfrm>
            <a:off x="838200" y="2106102"/>
            <a:ext cx="1757464" cy="340907"/>
          </a:xfrm>
          <a:prstGeom prst="rect">
            <a:avLst/>
          </a:prstGeom>
          <a:solidFill>
            <a:srgbClr val="243646"/>
          </a:solidFill>
          <a:ln w="12700" cap="flat" cmpd="sng" algn="ctr">
            <a:noFill/>
            <a:prstDash val="solid"/>
            <a:miter lim="800000"/>
          </a:ln>
          <a:effectLst/>
        </p:spPr>
        <p:txBody>
          <a:bodyPr rtlCol="0" anchor="ctr"/>
          <a:lstStyle/>
          <a:p>
            <a:pPr>
              <a:defRPr/>
            </a:pPr>
            <a:r>
              <a:rPr lang="en-US" sz="1200" b="1" kern="0" dirty="0">
                <a:solidFill>
                  <a:schemeClr val="bg1"/>
                </a:solidFill>
                <a:latin typeface="Calibri" panose="020F0502020204030204"/>
              </a:rPr>
              <a:t>Benchmark International Standards </a:t>
            </a:r>
          </a:p>
        </p:txBody>
      </p:sp>
      <p:pic>
        <p:nvPicPr>
          <p:cNvPr id="83" name="Picture 82">
            <a:extLst>
              <a:ext uri="{FF2B5EF4-FFF2-40B4-BE49-F238E27FC236}">
                <a16:creationId xmlns:a16="http://schemas.microsoft.com/office/drawing/2014/main" id="{1F0E293A-1189-411F-BC96-404FCE7CDA48}"/>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52562" y="4247863"/>
            <a:ext cx="912626" cy="584029"/>
          </a:xfrm>
          <a:prstGeom prst="rect">
            <a:avLst/>
          </a:prstGeom>
        </p:spPr>
      </p:pic>
      <p:sp>
        <p:nvSpPr>
          <p:cNvPr id="85" name="Rectangle 2">
            <a:extLst>
              <a:ext uri="{FF2B5EF4-FFF2-40B4-BE49-F238E27FC236}">
                <a16:creationId xmlns:a16="http://schemas.microsoft.com/office/drawing/2014/main" id="{E4D32FDB-36FB-4F40-A826-8CE4B33FCA41}"/>
              </a:ext>
            </a:extLst>
          </p:cNvPr>
          <p:cNvSpPr txBox="1">
            <a:spLocks noChangeArrowheads="1"/>
          </p:cNvSpPr>
          <p:nvPr/>
        </p:nvSpPr>
        <p:spPr bwMode="gray">
          <a:xfrm>
            <a:off x="912894" y="2846854"/>
            <a:ext cx="1608077" cy="762302"/>
          </a:xfrm>
          <a:prstGeom prst="rect">
            <a:avLst/>
          </a:prstGeom>
          <a:noFill/>
          <a:ln w="9525">
            <a:noFill/>
            <a:prstDash val="dash"/>
            <a:miter lim="800000"/>
            <a:headEnd/>
            <a:tailEnd/>
          </a:ln>
        </p:spPr>
        <p:txBody>
          <a:bodyPr vert="horz" wrap="square" lIns="0" tIns="91440" rIns="0" bIns="45720" numCol="1" anchor="ctr" anchorCtr="0" compatLnSpc="1">
            <a:prstTxWarp prst="textNoShape">
              <a:avLst/>
            </a:prstTxWarp>
          </a:bodyPr>
          <a:lstStyle>
            <a:lvl1pPr marL="182563" indent="-182563" algn="l" rtl="0" eaLnBrk="1" fontAlgn="base" hangingPunct="1">
              <a:spcBef>
                <a:spcPct val="100000"/>
              </a:spcBef>
              <a:spcAft>
                <a:spcPct val="0"/>
              </a:spcAft>
              <a:buClr>
                <a:schemeClr val="tx1"/>
              </a:buClr>
              <a:buFont typeface="Wingdings" pitchFamily="2" charset="2"/>
              <a:buChar char="§"/>
              <a:defRPr sz="1600">
                <a:solidFill>
                  <a:schemeClr val="tx1"/>
                </a:solidFill>
                <a:latin typeface="+mn-lt"/>
                <a:ea typeface="+mn-ea"/>
                <a:cs typeface="+mn-cs"/>
              </a:defRPr>
            </a:lvl1pPr>
            <a:lvl2pPr marL="355600" indent="-171450" algn="l" rtl="0" eaLnBrk="1" fontAlgn="base" hangingPunct="1">
              <a:lnSpc>
                <a:spcPct val="90000"/>
              </a:lnSpc>
              <a:spcBef>
                <a:spcPct val="40000"/>
              </a:spcBef>
              <a:spcAft>
                <a:spcPct val="0"/>
              </a:spcAft>
              <a:buClr>
                <a:schemeClr val="tx1"/>
              </a:buClr>
              <a:buFont typeface="Arial" charset="0"/>
              <a:buChar char="–"/>
              <a:defRPr sz="1600">
                <a:solidFill>
                  <a:schemeClr val="tx1"/>
                </a:solidFill>
                <a:latin typeface="+mn-lt"/>
              </a:defRPr>
            </a:lvl2pPr>
            <a:lvl3pPr marL="2278063" indent="11113" algn="l" rtl="0" eaLnBrk="1" fontAlgn="base" hangingPunct="1">
              <a:lnSpc>
                <a:spcPct val="90000"/>
              </a:lnSpc>
              <a:spcBef>
                <a:spcPct val="40000"/>
              </a:spcBef>
              <a:spcAft>
                <a:spcPct val="0"/>
              </a:spcAft>
              <a:buClr>
                <a:srgbClr val="0B1F65"/>
              </a:buClr>
              <a:buFont typeface="Webdings" pitchFamily="18" charset="2"/>
              <a:defRPr sz="1600">
                <a:solidFill>
                  <a:schemeClr val="tx1"/>
                </a:solidFill>
                <a:latin typeface="+mj-lt"/>
              </a:defRPr>
            </a:lvl3pPr>
            <a:lvl4pPr marL="2403475" indent="-1031875" algn="l" rtl="0" eaLnBrk="1" fontAlgn="base" hangingPunct="1">
              <a:lnSpc>
                <a:spcPct val="90000"/>
              </a:lnSpc>
              <a:spcBef>
                <a:spcPct val="40000"/>
              </a:spcBef>
              <a:spcAft>
                <a:spcPct val="0"/>
              </a:spcAft>
              <a:buClr>
                <a:srgbClr val="0B1F65"/>
              </a:buClr>
              <a:defRPr sz="1600">
                <a:solidFill>
                  <a:schemeClr val="tx1"/>
                </a:solidFill>
                <a:latin typeface="+mj-lt"/>
              </a:defRPr>
            </a:lvl4pPr>
            <a:lvl5pPr marL="2517775" indent="-6889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j-lt"/>
              </a:defRPr>
            </a:lvl5pPr>
            <a:lvl6pPr marL="2974975" algn="l" rtl="0" eaLnBrk="1" fontAlgn="base" hangingPunct="1">
              <a:lnSpc>
                <a:spcPct val="90000"/>
              </a:lnSpc>
              <a:spcBef>
                <a:spcPct val="0"/>
              </a:spcBef>
              <a:spcAft>
                <a:spcPct val="40000"/>
              </a:spcAft>
              <a:buClr>
                <a:schemeClr val="tx1"/>
              </a:buClr>
              <a:buSzPct val="40000"/>
              <a:buFont typeface="Arial" pitchFamily="34" charset="0"/>
              <a:defRPr sz="1600">
                <a:solidFill>
                  <a:schemeClr val="tx1"/>
                </a:solidFill>
                <a:latin typeface="+mj-lt"/>
              </a:defRPr>
            </a:lvl6pPr>
            <a:lvl7pPr marL="3432175" algn="l" rtl="0" eaLnBrk="1" fontAlgn="base" hangingPunct="1">
              <a:lnSpc>
                <a:spcPct val="90000"/>
              </a:lnSpc>
              <a:spcBef>
                <a:spcPct val="0"/>
              </a:spcBef>
              <a:spcAft>
                <a:spcPct val="40000"/>
              </a:spcAft>
              <a:buClr>
                <a:schemeClr val="tx1"/>
              </a:buClr>
              <a:buSzPct val="40000"/>
              <a:buFont typeface="Arial" pitchFamily="34" charset="0"/>
              <a:defRPr sz="1600">
                <a:solidFill>
                  <a:schemeClr val="tx1"/>
                </a:solidFill>
                <a:latin typeface="+mj-lt"/>
              </a:defRPr>
            </a:lvl7pPr>
            <a:lvl8pPr marL="3889375" algn="l" rtl="0" eaLnBrk="1" fontAlgn="base" hangingPunct="1">
              <a:lnSpc>
                <a:spcPct val="90000"/>
              </a:lnSpc>
              <a:spcBef>
                <a:spcPct val="0"/>
              </a:spcBef>
              <a:spcAft>
                <a:spcPct val="40000"/>
              </a:spcAft>
              <a:buClr>
                <a:schemeClr val="tx1"/>
              </a:buClr>
              <a:buSzPct val="40000"/>
              <a:buFont typeface="Arial" pitchFamily="34" charset="0"/>
              <a:defRPr sz="1600">
                <a:solidFill>
                  <a:schemeClr val="tx1"/>
                </a:solidFill>
                <a:latin typeface="+mj-lt"/>
              </a:defRPr>
            </a:lvl8pPr>
            <a:lvl9pPr marL="4346575" algn="l" rtl="0" eaLnBrk="1" fontAlgn="base" hangingPunct="1">
              <a:lnSpc>
                <a:spcPct val="90000"/>
              </a:lnSpc>
              <a:spcBef>
                <a:spcPct val="0"/>
              </a:spcBef>
              <a:spcAft>
                <a:spcPct val="40000"/>
              </a:spcAft>
              <a:buClr>
                <a:schemeClr val="tx1"/>
              </a:buClr>
              <a:buSzPct val="40000"/>
              <a:buFont typeface="Arial" pitchFamily="34" charset="0"/>
              <a:defRPr sz="1600">
                <a:solidFill>
                  <a:schemeClr val="tx1"/>
                </a:solidFill>
                <a:latin typeface="+mj-lt"/>
              </a:defRPr>
            </a:lvl9pPr>
          </a:lstStyle>
          <a:p>
            <a:pPr marL="0" lvl="0" indent="0">
              <a:lnSpc>
                <a:spcPct val="85000"/>
              </a:lnSpc>
              <a:spcBef>
                <a:spcPts val="0"/>
              </a:spcBef>
              <a:buClr>
                <a:srgbClr val="000000"/>
              </a:buClr>
              <a:buNone/>
              <a:defRPr/>
            </a:pPr>
            <a:r>
              <a:rPr lang="en-US" sz="900" b="1" i="1" dirty="0">
                <a:solidFill>
                  <a:srgbClr val="000000"/>
                </a:solidFill>
              </a:rPr>
              <a:t>Essential Cyber Security Controls </a:t>
            </a:r>
          </a:p>
          <a:p>
            <a:pPr marL="0" lvl="0" indent="0">
              <a:lnSpc>
                <a:spcPct val="85000"/>
              </a:lnSpc>
              <a:spcBef>
                <a:spcPts val="0"/>
              </a:spcBef>
              <a:buClr>
                <a:srgbClr val="000000"/>
              </a:buClr>
              <a:buNone/>
              <a:defRPr/>
            </a:pPr>
            <a:r>
              <a:rPr lang="en-US" sz="900" b="1" i="1" dirty="0">
                <a:solidFill>
                  <a:srgbClr val="000000"/>
                </a:solidFill>
              </a:rPr>
              <a:t>Critical Systems Cybersecurity Controls</a:t>
            </a:r>
          </a:p>
          <a:p>
            <a:pPr marL="0" lvl="0" indent="0">
              <a:lnSpc>
                <a:spcPct val="85000"/>
              </a:lnSpc>
              <a:spcBef>
                <a:spcPts val="0"/>
              </a:spcBef>
              <a:buClr>
                <a:srgbClr val="000000"/>
              </a:buClr>
              <a:buNone/>
              <a:defRPr/>
            </a:pPr>
            <a:r>
              <a:rPr lang="en-US" sz="900" b="1" i="1" dirty="0">
                <a:solidFill>
                  <a:srgbClr val="000000"/>
                </a:solidFill>
              </a:rPr>
              <a:t>Cloud Cybersecurity Controls</a:t>
            </a:r>
          </a:p>
        </p:txBody>
      </p:sp>
      <p:pic>
        <p:nvPicPr>
          <p:cNvPr id="87" name="Picture 311" descr="Saudi National CyberSecurity Authority Issues Guidelines | Al Defaiya">
            <a:extLst>
              <a:ext uri="{FF2B5EF4-FFF2-40B4-BE49-F238E27FC236}">
                <a16:creationId xmlns:a16="http://schemas.microsoft.com/office/drawing/2014/main" id="{495951B8-65F1-4411-A68A-2EF1938B4AB1}"/>
              </a:ext>
            </a:extLst>
          </p:cNvPr>
          <p:cNvPicPr>
            <a:picLocks noChangeAspect="1" noChangeArrowheads="1"/>
          </p:cNvPicPr>
          <p:nvPr/>
        </p:nvPicPr>
        <p:blipFill rotWithShape="1">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b="40947"/>
          <a:stretch/>
        </p:blipFill>
        <p:spPr bwMode="auto">
          <a:xfrm>
            <a:off x="1265889" y="2457091"/>
            <a:ext cx="856577" cy="46159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33" descr="Image result for iso logo">
            <a:extLst>
              <a:ext uri="{FF2B5EF4-FFF2-40B4-BE49-F238E27FC236}">
                <a16:creationId xmlns:a16="http://schemas.microsoft.com/office/drawing/2014/main" id="{179D18DE-4B19-4750-A554-76DC6EE26C41}"/>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l="33517" r="40753"/>
          <a:stretch/>
        </p:blipFill>
        <p:spPr bwMode="auto">
          <a:xfrm>
            <a:off x="1845017" y="4758647"/>
            <a:ext cx="446056" cy="385080"/>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2">
            <a:extLst>
              <a:ext uri="{FF2B5EF4-FFF2-40B4-BE49-F238E27FC236}">
                <a16:creationId xmlns:a16="http://schemas.microsoft.com/office/drawing/2014/main" id="{61E2FF78-3E72-4C6E-ADAC-F2B405AA923F}"/>
              </a:ext>
            </a:extLst>
          </p:cNvPr>
          <p:cNvSpPr txBox="1">
            <a:spLocks noChangeArrowheads="1"/>
          </p:cNvSpPr>
          <p:nvPr/>
        </p:nvSpPr>
        <p:spPr bwMode="gray">
          <a:xfrm>
            <a:off x="1525597" y="5215651"/>
            <a:ext cx="1084897" cy="355619"/>
          </a:xfrm>
          <a:prstGeom prst="rect">
            <a:avLst/>
          </a:prstGeom>
          <a:noFill/>
          <a:ln w="9525">
            <a:noFill/>
            <a:prstDash val="dash"/>
            <a:miter lim="800000"/>
            <a:headEnd/>
            <a:tailEnd/>
          </a:ln>
        </p:spPr>
        <p:txBody>
          <a:bodyPr vert="horz" wrap="square" lIns="91440" tIns="91440" rIns="91440" bIns="45720" numCol="1" anchor="ctr" anchorCtr="0" compatLnSpc="1">
            <a:prstTxWarp prst="textNoShape">
              <a:avLst/>
            </a:prstTxWarp>
          </a:bodyPr>
          <a:lstStyle>
            <a:lvl1pPr marL="182563" indent="-182563" algn="l" rtl="0" eaLnBrk="1" fontAlgn="base" hangingPunct="1">
              <a:spcBef>
                <a:spcPct val="100000"/>
              </a:spcBef>
              <a:spcAft>
                <a:spcPct val="0"/>
              </a:spcAft>
              <a:buClr>
                <a:schemeClr val="tx1"/>
              </a:buClr>
              <a:buFont typeface="Wingdings" pitchFamily="2" charset="2"/>
              <a:buChar char="§"/>
              <a:defRPr sz="1600">
                <a:solidFill>
                  <a:schemeClr val="tx1"/>
                </a:solidFill>
                <a:latin typeface="+mn-lt"/>
                <a:ea typeface="+mn-ea"/>
                <a:cs typeface="+mn-cs"/>
              </a:defRPr>
            </a:lvl1pPr>
            <a:lvl2pPr marL="355600" indent="-171450" algn="l" rtl="0" eaLnBrk="1" fontAlgn="base" hangingPunct="1">
              <a:lnSpc>
                <a:spcPct val="90000"/>
              </a:lnSpc>
              <a:spcBef>
                <a:spcPct val="40000"/>
              </a:spcBef>
              <a:spcAft>
                <a:spcPct val="0"/>
              </a:spcAft>
              <a:buClr>
                <a:schemeClr val="tx1"/>
              </a:buClr>
              <a:buFont typeface="Arial" charset="0"/>
              <a:buChar char="–"/>
              <a:defRPr sz="1600">
                <a:solidFill>
                  <a:schemeClr val="tx1"/>
                </a:solidFill>
                <a:latin typeface="+mn-lt"/>
              </a:defRPr>
            </a:lvl2pPr>
            <a:lvl3pPr marL="2278063" indent="11113" algn="l" rtl="0" eaLnBrk="1" fontAlgn="base" hangingPunct="1">
              <a:lnSpc>
                <a:spcPct val="90000"/>
              </a:lnSpc>
              <a:spcBef>
                <a:spcPct val="40000"/>
              </a:spcBef>
              <a:spcAft>
                <a:spcPct val="0"/>
              </a:spcAft>
              <a:buClr>
                <a:srgbClr val="0B1F65"/>
              </a:buClr>
              <a:buFont typeface="Webdings" pitchFamily="18" charset="2"/>
              <a:defRPr sz="1600">
                <a:solidFill>
                  <a:schemeClr val="tx1"/>
                </a:solidFill>
                <a:latin typeface="+mj-lt"/>
              </a:defRPr>
            </a:lvl3pPr>
            <a:lvl4pPr marL="2403475" indent="-1031875" algn="l" rtl="0" eaLnBrk="1" fontAlgn="base" hangingPunct="1">
              <a:lnSpc>
                <a:spcPct val="90000"/>
              </a:lnSpc>
              <a:spcBef>
                <a:spcPct val="40000"/>
              </a:spcBef>
              <a:spcAft>
                <a:spcPct val="0"/>
              </a:spcAft>
              <a:buClr>
                <a:srgbClr val="0B1F65"/>
              </a:buClr>
              <a:defRPr sz="1600">
                <a:solidFill>
                  <a:schemeClr val="tx1"/>
                </a:solidFill>
                <a:latin typeface="+mj-lt"/>
              </a:defRPr>
            </a:lvl4pPr>
            <a:lvl5pPr marL="2517775" indent="-688975" algn="l" rtl="0" eaLnBrk="1" fontAlgn="base" hangingPunct="1">
              <a:lnSpc>
                <a:spcPct val="90000"/>
              </a:lnSpc>
              <a:spcBef>
                <a:spcPct val="0"/>
              </a:spcBef>
              <a:spcAft>
                <a:spcPct val="40000"/>
              </a:spcAft>
              <a:buClr>
                <a:schemeClr val="tx1"/>
              </a:buClr>
              <a:buSzPct val="40000"/>
              <a:buFont typeface="Arial" charset="0"/>
              <a:defRPr sz="1600">
                <a:solidFill>
                  <a:schemeClr val="tx1"/>
                </a:solidFill>
                <a:latin typeface="+mj-lt"/>
              </a:defRPr>
            </a:lvl5pPr>
            <a:lvl6pPr marL="2974975" algn="l" rtl="0" eaLnBrk="1" fontAlgn="base" hangingPunct="1">
              <a:lnSpc>
                <a:spcPct val="90000"/>
              </a:lnSpc>
              <a:spcBef>
                <a:spcPct val="0"/>
              </a:spcBef>
              <a:spcAft>
                <a:spcPct val="40000"/>
              </a:spcAft>
              <a:buClr>
                <a:schemeClr val="tx1"/>
              </a:buClr>
              <a:buSzPct val="40000"/>
              <a:buFont typeface="Arial" pitchFamily="34" charset="0"/>
              <a:defRPr sz="1600">
                <a:solidFill>
                  <a:schemeClr val="tx1"/>
                </a:solidFill>
                <a:latin typeface="+mj-lt"/>
              </a:defRPr>
            </a:lvl6pPr>
            <a:lvl7pPr marL="3432175" algn="l" rtl="0" eaLnBrk="1" fontAlgn="base" hangingPunct="1">
              <a:lnSpc>
                <a:spcPct val="90000"/>
              </a:lnSpc>
              <a:spcBef>
                <a:spcPct val="0"/>
              </a:spcBef>
              <a:spcAft>
                <a:spcPct val="40000"/>
              </a:spcAft>
              <a:buClr>
                <a:schemeClr val="tx1"/>
              </a:buClr>
              <a:buSzPct val="40000"/>
              <a:buFont typeface="Arial" pitchFamily="34" charset="0"/>
              <a:defRPr sz="1600">
                <a:solidFill>
                  <a:schemeClr val="tx1"/>
                </a:solidFill>
                <a:latin typeface="+mj-lt"/>
              </a:defRPr>
            </a:lvl7pPr>
            <a:lvl8pPr marL="3889375" algn="l" rtl="0" eaLnBrk="1" fontAlgn="base" hangingPunct="1">
              <a:lnSpc>
                <a:spcPct val="90000"/>
              </a:lnSpc>
              <a:spcBef>
                <a:spcPct val="0"/>
              </a:spcBef>
              <a:spcAft>
                <a:spcPct val="40000"/>
              </a:spcAft>
              <a:buClr>
                <a:schemeClr val="tx1"/>
              </a:buClr>
              <a:buSzPct val="40000"/>
              <a:buFont typeface="Arial" pitchFamily="34" charset="0"/>
              <a:defRPr sz="1600">
                <a:solidFill>
                  <a:schemeClr val="tx1"/>
                </a:solidFill>
                <a:latin typeface="+mj-lt"/>
              </a:defRPr>
            </a:lvl8pPr>
            <a:lvl9pPr marL="4346575" algn="l" rtl="0" eaLnBrk="1" fontAlgn="base" hangingPunct="1">
              <a:lnSpc>
                <a:spcPct val="90000"/>
              </a:lnSpc>
              <a:spcBef>
                <a:spcPct val="0"/>
              </a:spcBef>
              <a:spcAft>
                <a:spcPct val="40000"/>
              </a:spcAft>
              <a:buClr>
                <a:schemeClr val="tx1"/>
              </a:buClr>
              <a:buSzPct val="40000"/>
              <a:buFont typeface="Arial" pitchFamily="34" charset="0"/>
              <a:defRPr sz="1600">
                <a:solidFill>
                  <a:schemeClr val="tx1"/>
                </a:solidFill>
                <a:latin typeface="+mj-lt"/>
              </a:defRPr>
            </a:lvl9pPr>
          </a:lstStyle>
          <a:p>
            <a:pPr marL="0" marR="0" lvl="0" indent="0" algn="ctr" defTabSz="914400" eaLnBrk="1" fontAlgn="base" latinLnBrk="0" hangingPunct="1">
              <a:lnSpc>
                <a:spcPct val="85000"/>
              </a:lnSpc>
              <a:spcBef>
                <a:spcPts val="0"/>
              </a:spcBef>
              <a:spcAft>
                <a:spcPct val="0"/>
              </a:spcAft>
              <a:buClr>
                <a:srgbClr val="000000"/>
              </a:buClr>
              <a:buSzTx/>
              <a:buFont typeface="Wingdings" pitchFamily="2" charset="2"/>
              <a:buNone/>
              <a:tabLst/>
              <a:defRPr/>
            </a:pPr>
            <a:r>
              <a:rPr kumimoji="0" lang="en-US" sz="900" b="1" i="1" u="none" strike="noStrike" kern="1200" cap="none" spc="0" normalizeH="0" baseline="0" noProof="0" dirty="0">
                <a:ln>
                  <a:noFill/>
                </a:ln>
                <a:solidFill>
                  <a:srgbClr val="000000"/>
                </a:solidFill>
                <a:effectLst/>
                <a:uLnTx/>
                <a:uFillTx/>
                <a:latin typeface="Calibri" panose="020F0502020204030204"/>
                <a:ea typeface="+mn-ea"/>
                <a:cs typeface="+mn-cs"/>
              </a:rPr>
              <a:t>ISO 27005 Risk Management Framework</a:t>
            </a:r>
          </a:p>
        </p:txBody>
      </p:sp>
      <p:pic>
        <p:nvPicPr>
          <p:cNvPr id="102" name="Picture 323" descr="What the New NIST Guidelines Mean for Authentication">
            <a:extLst>
              <a:ext uri="{FF2B5EF4-FFF2-40B4-BE49-F238E27FC236}">
                <a16:creationId xmlns:a16="http://schemas.microsoft.com/office/drawing/2014/main" id="{43BD2B5E-6A64-4B4A-96B2-765D26958FE2}"/>
              </a:ext>
            </a:extLst>
          </p:cNvPr>
          <p:cNvPicPr>
            <a:picLocks noChangeAspect="1" noChangeArrowheads="1"/>
          </p:cNvPicPr>
          <p:nvPr/>
        </p:nvPicPr>
        <p:blipFill>
          <a:blip r:embed="rId11" cstate="email">
            <a:clrChange>
              <a:clrFrom>
                <a:srgbClr val="FAFAFA"/>
              </a:clrFrom>
              <a:clrTo>
                <a:srgbClr val="FAFAFA">
                  <a:alpha val="0"/>
                </a:srgbClr>
              </a:clrTo>
            </a:clrChange>
            <a:extLst>
              <a:ext uri="{28A0092B-C50C-407E-A947-70E740481C1C}">
                <a14:useLocalDpi xmlns:a14="http://schemas.microsoft.com/office/drawing/2010/main"/>
              </a:ext>
            </a:extLst>
          </a:blip>
          <a:srcRect/>
          <a:stretch>
            <a:fillRect/>
          </a:stretch>
        </p:blipFill>
        <p:spPr bwMode="auto">
          <a:xfrm>
            <a:off x="1576433" y="3669195"/>
            <a:ext cx="768551" cy="242425"/>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2">
            <a:extLst>
              <a:ext uri="{FF2B5EF4-FFF2-40B4-BE49-F238E27FC236}">
                <a16:creationId xmlns:a16="http://schemas.microsoft.com/office/drawing/2014/main" id="{72E37CDF-859A-46AB-9B77-256A8F9769E8}"/>
              </a:ext>
            </a:extLst>
          </p:cNvPr>
          <p:cNvSpPr txBox="1">
            <a:spLocks noChangeArrowheads="1"/>
          </p:cNvSpPr>
          <p:nvPr/>
        </p:nvSpPr>
        <p:spPr bwMode="gray">
          <a:xfrm>
            <a:off x="1226447" y="4000805"/>
            <a:ext cx="1443998" cy="220812"/>
          </a:xfrm>
          <a:prstGeom prst="rect">
            <a:avLst/>
          </a:prstGeom>
          <a:noFill/>
          <a:ln w="9525">
            <a:noFill/>
            <a:prstDash val="dash"/>
            <a:miter lim="800000"/>
            <a:headEnd/>
            <a:tailEnd/>
          </a:ln>
        </p:spPr>
        <p:txBody>
          <a:bodyPr vert="horz" wrap="square" lIns="91440" tIns="91440" rIns="91440" bIns="45720" numCol="1" anchor="ctr" anchorCtr="0" compatLnSpc="1">
            <a:prstTxWarp prst="textNoShape">
              <a:avLst/>
            </a:prstTxWarp>
          </a:bodyPr>
          <a:lstStyle>
            <a:defPPr>
              <a:defRPr lang="en-US"/>
            </a:defPPr>
            <a:lvl1pPr lvl="0" indent="0" algn="ctr" fontAlgn="base">
              <a:lnSpc>
                <a:spcPct val="85000"/>
              </a:lnSpc>
              <a:spcBef>
                <a:spcPts val="0"/>
              </a:spcBef>
              <a:spcAft>
                <a:spcPct val="0"/>
              </a:spcAft>
              <a:buClr>
                <a:srgbClr val="000000"/>
              </a:buClr>
              <a:buFont typeface="Wingdings" pitchFamily="2" charset="2"/>
              <a:buNone/>
              <a:defRPr sz="1100" b="1" i="1">
                <a:solidFill>
                  <a:srgbClr val="000000"/>
                </a:solidFill>
              </a:defRPr>
            </a:lvl1pPr>
            <a:lvl2pPr marL="355600" indent="-171450" fontAlgn="base">
              <a:lnSpc>
                <a:spcPct val="90000"/>
              </a:lnSpc>
              <a:spcBef>
                <a:spcPct val="40000"/>
              </a:spcBef>
              <a:spcAft>
                <a:spcPct val="0"/>
              </a:spcAft>
              <a:buClr>
                <a:schemeClr val="tx1"/>
              </a:buClr>
              <a:buFont typeface="Arial" charset="0"/>
              <a:buChar char="–"/>
              <a:defRPr sz="1600"/>
            </a:lvl2pPr>
            <a:lvl3pPr marL="2278063" indent="11113" fontAlgn="base">
              <a:lnSpc>
                <a:spcPct val="90000"/>
              </a:lnSpc>
              <a:spcBef>
                <a:spcPct val="40000"/>
              </a:spcBef>
              <a:spcAft>
                <a:spcPct val="0"/>
              </a:spcAft>
              <a:buClr>
                <a:srgbClr val="0B1F65"/>
              </a:buClr>
              <a:buFont typeface="Webdings" pitchFamily="18" charset="2"/>
              <a:defRPr sz="1600">
                <a:latin typeface="+mj-lt"/>
              </a:defRPr>
            </a:lvl3pPr>
            <a:lvl4pPr marL="2403475" indent="-1031875" fontAlgn="base">
              <a:lnSpc>
                <a:spcPct val="90000"/>
              </a:lnSpc>
              <a:spcBef>
                <a:spcPct val="40000"/>
              </a:spcBef>
              <a:spcAft>
                <a:spcPct val="0"/>
              </a:spcAft>
              <a:buClr>
                <a:srgbClr val="0B1F65"/>
              </a:buClr>
              <a:defRPr sz="1600">
                <a:latin typeface="+mj-lt"/>
              </a:defRPr>
            </a:lvl4pPr>
            <a:lvl5pPr marL="2517775" indent="-688975" fontAlgn="base">
              <a:lnSpc>
                <a:spcPct val="90000"/>
              </a:lnSpc>
              <a:spcBef>
                <a:spcPct val="0"/>
              </a:spcBef>
              <a:spcAft>
                <a:spcPct val="40000"/>
              </a:spcAft>
              <a:buClr>
                <a:schemeClr val="tx1"/>
              </a:buClr>
              <a:buSzPct val="40000"/>
              <a:buFont typeface="Arial" charset="0"/>
              <a:defRPr sz="1600">
                <a:latin typeface="+mj-lt"/>
              </a:defRPr>
            </a:lvl5pPr>
            <a:lvl6pPr marL="2974975" fontAlgn="base">
              <a:lnSpc>
                <a:spcPct val="90000"/>
              </a:lnSpc>
              <a:spcBef>
                <a:spcPct val="0"/>
              </a:spcBef>
              <a:spcAft>
                <a:spcPct val="40000"/>
              </a:spcAft>
              <a:buClr>
                <a:schemeClr val="tx1"/>
              </a:buClr>
              <a:buSzPct val="40000"/>
              <a:buFont typeface="Arial" pitchFamily="34" charset="0"/>
              <a:defRPr sz="1600">
                <a:latin typeface="+mj-lt"/>
              </a:defRPr>
            </a:lvl6pPr>
            <a:lvl7pPr marL="3432175" fontAlgn="base">
              <a:lnSpc>
                <a:spcPct val="90000"/>
              </a:lnSpc>
              <a:spcBef>
                <a:spcPct val="0"/>
              </a:spcBef>
              <a:spcAft>
                <a:spcPct val="40000"/>
              </a:spcAft>
              <a:buClr>
                <a:schemeClr val="tx1"/>
              </a:buClr>
              <a:buSzPct val="40000"/>
              <a:buFont typeface="Arial" pitchFamily="34" charset="0"/>
              <a:defRPr sz="1600">
                <a:latin typeface="+mj-lt"/>
              </a:defRPr>
            </a:lvl7pPr>
            <a:lvl8pPr marL="3889375" fontAlgn="base">
              <a:lnSpc>
                <a:spcPct val="90000"/>
              </a:lnSpc>
              <a:spcBef>
                <a:spcPct val="0"/>
              </a:spcBef>
              <a:spcAft>
                <a:spcPct val="40000"/>
              </a:spcAft>
              <a:buClr>
                <a:schemeClr val="tx1"/>
              </a:buClr>
              <a:buSzPct val="40000"/>
              <a:buFont typeface="Arial" pitchFamily="34" charset="0"/>
              <a:defRPr sz="1600">
                <a:latin typeface="+mj-lt"/>
              </a:defRPr>
            </a:lvl8pPr>
            <a:lvl9pPr marL="4346575" fontAlgn="base">
              <a:lnSpc>
                <a:spcPct val="90000"/>
              </a:lnSpc>
              <a:spcBef>
                <a:spcPct val="0"/>
              </a:spcBef>
              <a:spcAft>
                <a:spcPct val="40000"/>
              </a:spcAft>
              <a:buClr>
                <a:schemeClr val="tx1"/>
              </a:buClr>
              <a:buSzPct val="40000"/>
              <a:buFont typeface="Arial" pitchFamily="34" charset="0"/>
              <a:defRPr sz="1600">
                <a:latin typeface="+mj-lt"/>
              </a:defRPr>
            </a:lvl9pPr>
          </a:lstStyle>
          <a:p>
            <a:r>
              <a:rPr lang="en-US" sz="900" dirty="0"/>
              <a:t>NIST CS Risk Management Framework</a:t>
            </a:r>
          </a:p>
        </p:txBody>
      </p:sp>
      <p:sp>
        <p:nvSpPr>
          <p:cNvPr id="138" name="Text Placeholder 1">
            <a:extLst>
              <a:ext uri="{FF2B5EF4-FFF2-40B4-BE49-F238E27FC236}">
                <a16:creationId xmlns:a16="http://schemas.microsoft.com/office/drawing/2014/main" id="{255B710C-592B-4C15-A3CE-A643E003898B}"/>
              </a:ext>
            </a:extLst>
          </p:cNvPr>
          <p:cNvSpPr txBox="1">
            <a:spLocks/>
          </p:cNvSpPr>
          <p:nvPr/>
        </p:nvSpPr>
        <p:spPr>
          <a:xfrm>
            <a:off x="972664" y="1722358"/>
            <a:ext cx="1544673" cy="369332"/>
          </a:xfrm>
          <a:prstGeom prst="rect">
            <a:avLst/>
          </a:prstGeom>
        </p:spPr>
        <p:txBody>
          <a:bodyPr wrap="squar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Standards Identification Inputs</a:t>
            </a:r>
          </a:p>
        </p:txBody>
      </p:sp>
      <p:sp>
        <p:nvSpPr>
          <p:cNvPr id="139" name="Text Placeholder 1">
            <a:extLst>
              <a:ext uri="{FF2B5EF4-FFF2-40B4-BE49-F238E27FC236}">
                <a16:creationId xmlns:a16="http://schemas.microsoft.com/office/drawing/2014/main" id="{7ED7962E-5F35-460B-B43C-9B21C8CA4DDF}"/>
              </a:ext>
            </a:extLst>
          </p:cNvPr>
          <p:cNvSpPr txBox="1">
            <a:spLocks/>
          </p:cNvSpPr>
          <p:nvPr/>
        </p:nvSpPr>
        <p:spPr>
          <a:xfrm>
            <a:off x="5712377" y="1773674"/>
            <a:ext cx="1515672" cy="184666"/>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Prioritize Key Standards</a:t>
            </a:r>
          </a:p>
        </p:txBody>
      </p:sp>
      <p:sp>
        <p:nvSpPr>
          <p:cNvPr id="137" name="Text Placeholder 1">
            <a:extLst>
              <a:ext uri="{FF2B5EF4-FFF2-40B4-BE49-F238E27FC236}">
                <a16:creationId xmlns:a16="http://schemas.microsoft.com/office/drawing/2014/main" id="{4DE19CCB-D492-408F-AFE0-4CDF3EAAD47E}"/>
              </a:ext>
            </a:extLst>
          </p:cNvPr>
          <p:cNvSpPr txBox="1">
            <a:spLocks/>
          </p:cNvSpPr>
          <p:nvPr/>
        </p:nvSpPr>
        <p:spPr>
          <a:xfrm>
            <a:off x="1652812" y="6095711"/>
            <a:ext cx="128240" cy="216910"/>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endParaRPr lang="en-US" dirty="0"/>
          </a:p>
        </p:txBody>
      </p:sp>
      <p:sp>
        <p:nvSpPr>
          <p:cNvPr id="169" name="AutoShape 136">
            <a:extLst>
              <a:ext uri="{FF2B5EF4-FFF2-40B4-BE49-F238E27FC236}">
                <a16:creationId xmlns:a16="http://schemas.microsoft.com/office/drawing/2014/main" id="{BF72E213-5ABE-4AFA-B1B9-AA3C4EBE740F}"/>
              </a:ext>
            </a:extLst>
          </p:cNvPr>
          <p:cNvSpPr>
            <a:spLocks noChangeArrowheads="1"/>
          </p:cNvSpPr>
          <p:nvPr>
            <p:custDataLst>
              <p:tags r:id="rId3"/>
            </p:custDataLst>
          </p:nvPr>
        </p:nvSpPr>
        <p:spPr bwMode="auto">
          <a:xfrm>
            <a:off x="2694302" y="3070800"/>
            <a:ext cx="972489" cy="460903"/>
          </a:xfrm>
          <a:prstGeom prst="rightArrow">
            <a:avLst>
              <a:gd name="adj1" fmla="val 50000"/>
              <a:gd name="adj2" fmla="val 0"/>
            </a:avLst>
          </a:prstGeom>
          <a:solidFill>
            <a:schemeClr val="accent2"/>
          </a:solidFill>
          <a:ln>
            <a:solidFill>
              <a:schemeClr val="bg1"/>
            </a:solid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2" name="Trapezoid 11">
            <a:extLst>
              <a:ext uri="{FF2B5EF4-FFF2-40B4-BE49-F238E27FC236}">
                <a16:creationId xmlns:a16="http://schemas.microsoft.com/office/drawing/2014/main" id="{C6103287-288F-4BDF-8B5B-D51CDFA27C4E}"/>
              </a:ext>
            </a:extLst>
          </p:cNvPr>
          <p:cNvSpPr/>
          <p:nvPr/>
        </p:nvSpPr>
        <p:spPr>
          <a:xfrm>
            <a:off x="2694303" y="4528491"/>
            <a:ext cx="2346571" cy="654203"/>
          </a:xfrm>
          <a:prstGeom prst="trapezoid">
            <a:avLst>
              <a:gd name="adj" fmla="val 213273"/>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314DA716-D8E3-4A9F-ADF3-6087AB735E29}"/>
              </a:ext>
            </a:extLst>
          </p:cNvPr>
          <p:cNvSpPr/>
          <p:nvPr/>
        </p:nvSpPr>
        <p:spPr>
          <a:xfrm>
            <a:off x="2670444" y="5182694"/>
            <a:ext cx="2370429" cy="1078370"/>
          </a:xfrm>
          <a:prstGeom prst="rect">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9" name="Text Placeholder 7">
            <a:extLst>
              <a:ext uri="{FF2B5EF4-FFF2-40B4-BE49-F238E27FC236}">
                <a16:creationId xmlns:a16="http://schemas.microsoft.com/office/drawing/2014/main" id="{24602865-8E1D-4ED1-88C2-655645036AB2}"/>
              </a:ext>
            </a:extLst>
          </p:cNvPr>
          <p:cNvSpPr txBox="1">
            <a:spLocks/>
          </p:cNvSpPr>
          <p:nvPr/>
        </p:nvSpPr>
        <p:spPr>
          <a:xfrm>
            <a:off x="2714473" y="4821828"/>
            <a:ext cx="2306231" cy="371845"/>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200" dirty="0">
                <a:solidFill>
                  <a:srgbClr val="000000"/>
                </a:solidFill>
                <a:latin typeface="Calibri" panose="020F0502020204030204" pitchFamily="34" charset="0"/>
              </a:rPr>
              <a:t>Standard </a:t>
            </a:r>
          </a:p>
          <a:p>
            <a:pPr>
              <a:defRPr/>
            </a:pPr>
            <a:r>
              <a:rPr lang="en-US" sz="1200" dirty="0">
                <a:solidFill>
                  <a:srgbClr val="000000"/>
                </a:solidFill>
                <a:latin typeface="Calibri" panose="020F0502020204030204" pitchFamily="34" charset="0"/>
              </a:rPr>
              <a:t>Selection Criteria</a:t>
            </a:r>
          </a:p>
        </p:txBody>
      </p:sp>
      <p:sp>
        <p:nvSpPr>
          <p:cNvPr id="14" name="Rectangle: Rounded Corners 13">
            <a:extLst>
              <a:ext uri="{FF2B5EF4-FFF2-40B4-BE49-F238E27FC236}">
                <a16:creationId xmlns:a16="http://schemas.microsoft.com/office/drawing/2014/main" id="{6DC3F527-8F6A-456F-9D19-B440B9965CBF}"/>
              </a:ext>
            </a:extLst>
          </p:cNvPr>
          <p:cNvSpPr/>
          <p:nvPr/>
        </p:nvSpPr>
        <p:spPr>
          <a:xfrm>
            <a:off x="2845162" y="5312065"/>
            <a:ext cx="2078182" cy="186472"/>
          </a:xfrm>
          <a:prstGeom prst="roundRect">
            <a:avLst/>
          </a:prstGeom>
          <a:solidFill>
            <a:srgbClr val="24364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t>Compatibility with technology </a:t>
            </a:r>
          </a:p>
        </p:txBody>
      </p:sp>
      <p:sp>
        <p:nvSpPr>
          <p:cNvPr id="130" name="Rectangle: Rounded Corners 129">
            <a:extLst>
              <a:ext uri="{FF2B5EF4-FFF2-40B4-BE49-F238E27FC236}">
                <a16:creationId xmlns:a16="http://schemas.microsoft.com/office/drawing/2014/main" id="{3E224FC3-869F-4AC1-835C-03359AD5A53E}"/>
              </a:ext>
            </a:extLst>
          </p:cNvPr>
          <p:cNvSpPr/>
          <p:nvPr/>
        </p:nvSpPr>
        <p:spPr>
          <a:xfrm>
            <a:off x="2845162" y="5536895"/>
            <a:ext cx="2078182" cy="186472"/>
          </a:xfrm>
          <a:prstGeom prst="roundRect">
            <a:avLst/>
          </a:prstGeom>
          <a:solidFill>
            <a:srgbClr val="24364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t>Feasibility of procurement </a:t>
            </a:r>
          </a:p>
        </p:txBody>
      </p:sp>
      <p:sp>
        <p:nvSpPr>
          <p:cNvPr id="131" name="Rectangle: Rounded Corners 130">
            <a:extLst>
              <a:ext uri="{FF2B5EF4-FFF2-40B4-BE49-F238E27FC236}">
                <a16:creationId xmlns:a16="http://schemas.microsoft.com/office/drawing/2014/main" id="{F1B7053D-D922-45BD-95A0-80DCBCB37C19}"/>
              </a:ext>
            </a:extLst>
          </p:cNvPr>
          <p:cNvSpPr/>
          <p:nvPr/>
        </p:nvSpPr>
        <p:spPr>
          <a:xfrm>
            <a:off x="2845162" y="5986555"/>
            <a:ext cx="2078182" cy="186472"/>
          </a:xfrm>
          <a:prstGeom prst="roundRect">
            <a:avLst/>
          </a:prstGeom>
          <a:solidFill>
            <a:srgbClr val="24364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i="1" dirty="0"/>
              <a:t>…</a:t>
            </a:r>
          </a:p>
        </p:txBody>
      </p:sp>
      <p:sp>
        <p:nvSpPr>
          <p:cNvPr id="132" name="Rectangle: Rounded Corners 131">
            <a:extLst>
              <a:ext uri="{FF2B5EF4-FFF2-40B4-BE49-F238E27FC236}">
                <a16:creationId xmlns:a16="http://schemas.microsoft.com/office/drawing/2014/main" id="{C816A02A-FA3B-4FCE-930C-7DEA992B0893}"/>
              </a:ext>
            </a:extLst>
          </p:cNvPr>
          <p:cNvSpPr/>
          <p:nvPr/>
        </p:nvSpPr>
        <p:spPr>
          <a:xfrm>
            <a:off x="2845162" y="5761726"/>
            <a:ext cx="2078182" cy="186472"/>
          </a:xfrm>
          <a:prstGeom prst="roundRect">
            <a:avLst/>
          </a:prstGeom>
          <a:solidFill>
            <a:srgbClr val="24364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t>Consistency with other standards </a:t>
            </a:r>
          </a:p>
        </p:txBody>
      </p:sp>
      <p:sp>
        <p:nvSpPr>
          <p:cNvPr id="147" name="Rectangle 146">
            <a:extLst>
              <a:ext uri="{FF2B5EF4-FFF2-40B4-BE49-F238E27FC236}">
                <a16:creationId xmlns:a16="http://schemas.microsoft.com/office/drawing/2014/main" id="{990B8B33-1D88-4C80-B48A-C8B637BD92B5}"/>
              </a:ext>
            </a:extLst>
          </p:cNvPr>
          <p:cNvSpPr/>
          <p:nvPr/>
        </p:nvSpPr>
        <p:spPr>
          <a:xfrm>
            <a:off x="670560" y="1375274"/>
            <a:ext cx="2892062" cy="229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t>Access Control Policy Standards</a:t>
            </a:r>
          </a:p>
        </p:txBody>
      </p:sp>
      <p:grpSp>
        <p:nvGrpSpPr>
          <p:cNvPr id="33" name="Group 32">
            <a:extLst>
              <a:ext uri="{FF2B5EF4-FFF2-40B4-BE49-F238E27FC236}">
                <a16:creationId xmlns:a16="http://schemas.microsoft.com/office/drawing/2014/main" id="{9C3C9F32-20E7-4D03-BDDB-AAE14EF3C9D5}"/>
              </a:ext>
            </a:extLst>
          </p:cNvPr>
          <p:cNvGrpSpPr/>
          <p:nvPr/>
        </p:nvGrpSpPr>
        <p:grpSpPr>
          <a:xfrm>
            <a:off x="3644742" y="1960641"/>
            <a:ext cx="618003" cy="2893528"/>
            <a:chOff x="3644742" y="1960641"/>
            <a:chExt cx="618003" cy="2893528"/>
          </a:xfrm>
        </p:grpSpPr>
        <p:sp>
          <p:nvSpPr>
            <p:cNvPr id="48" name="Freeform 82">
              <a:extLst>
                <a:ext uri="{FF2B5EF4-FFF2-40B4-BE49-F238E27FC236}">
                  <a16:creationId xmlns:a16="http://schemas.microsoft.com/office/drawing/2014/main" id="{DDAD6237-2D66-4FFD-8077-E5FC2DFC3FE4}"/>
                </a:ext>
              </a:extLst>
            </p:cNvPr>
            <p:cNvSpPr>
              <a:spLocks/>
            </p:cNvSpPr>
            <p:nvPr/>
          </p:nvSpPr>
          <p:spPr bwMode="auto">
            <a:xfrm>
              <a:off x="3688682" y="1967288"/>
              <a:ext cx="100638" cy="2855862"/>
            </a:xfrm>
            <a:custGeom>
              <a:avLst/>
              <a:gdLst>
                <a:gd name="T0" fmla="*/ 0 w 107"/>
                <a:gd name="T1" fmla="*/ 0 h 1827"/>
                <a:gd name="T2" fmla="*/ 0 w 107"/>
                <a:gd name="T3" fmla="*/ 2577 h 1827"/>
                <a:gd name="T4" fmla="*/ 70 w 107"/>
                <a:gd name="T5" fmla="*/ 2255 h 1827"/>
                <a:gd name="T6" fmla="*/ 70 w 107"/>
                <a:gd name="T7" fmla="*/ 206 h 1827"/>
                <a:gd name="T8" fmla="*/ 0 w 107"/>
                <a:gd name="T9" fmla="*/ 0 h 18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1827">
                  <a:moveTo>
                    <a:pt x="0" y="0"/>
                  </a:moveTo>
                  <a:lnTo>
                    <a:pt x="0" y="1826"/>
                  </a:lnTo>
                  <a:lnTo>
                    <a:pt x="106" y="1598"/>
                  </a:lnTo>
                  <a:lnTo>
                    <a:pt x="106" y="146"/>
                  </a:lnTo>
                  <a:lnTo>
                    <a:pt x="0" y="0"/>
                  </a:lnTo>
                </a:path>
              </a:pathLst>
            </a:custGeom>
            <a:solidFill>
              <a:schemeClr val="accent2"/>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49" name="Freeform 83">
              <a:extLst>
                <a:ext uri="{FF2B5EF4-FFF2-40B4-BE49-F238E27FC236}">
                  <a16:creationId xmlns:a16="http://schemas.microsoft.com/office/drawing/2014/main" id="{D25CA356-0A8F-4DFF-AD90-E320D7B588B6}"/>
                </a:ext>
              </a:extLst>
            </p:cNvPr>
            <p:cNvSpPr>
              <a:spLocks/>
            </p:cNvSpPr>
            <p:nvPr/>
          </p:nvSpPr>
          <p:spPr bwMode="auto">
            <a:xfrm>
              <a:off x="3684429" y="3961296"/>
              <a:ext cx="578315" cy="892873"/>
            </a:xfrm>
            <a:custGeom>
              <a:avLst/>
              <a:gdLst>
                <a:gd name="T0" fmla="*/ 74 w 615"/>
                <a:gd name="T1" fmla="*/ 457 h 571"/>
                <a:gd name="T2" fmla="*/ 377 w 615"/>
                <a:gd name="T3" fmla="*/ 0 h 571"/>
                <a:gd name="T4" fmla="*/ 407 w 615"/>
                <a:gd name="T5" fmla="*/ 73 h 571"/>
                <a:gd name="T6" fmla="*/ 0 w 615"/>
                <a:gd name="T7" fmla="*/ 805 h 571"/>
                <a:gd name="T8" fmla="*/ 74 w 615"/>
                <a:gd name="T9" fmla="*/ 457 h 5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5" h="571">
                  <a:moveTo>
                    <a:pt x="112" y="324"/>
                  </a:moveTo>
                  <a:lnTo>
                    <a:pt x="568" y="0"/>
                  </a:lnTo>
                  <a:lnTo>
                    <a:pt x="614" y="52"/>
                  </a:lnTo>
                  <a:lnTo>
                    <a:pt x="0" y="570"/>
                  </a:lnTo>
                  <a:lnTo>
                    <a:pt x="112" y="324"/>
                  </a:lnTo>
                </a:path>
              </a:pathLst>
            </a:custGeom>
            <a:solidFill>
              <a:schemeClr val="accent2"/>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50" name="Rectangle 84">
              <a:extLst>
                <a:ext uri="{FF2B5EF4-FFF2-40B4-BE49-F238E27FC236}">
                  <a16:creationId xmlns:a16="http://schemas.microsoft.com/office/drawing/2014/main" id="{76912BDF-E264-4AFE-BEDB-3812EE034B8D}"/>
                </a:ext>
              </a:extLst>
            </p:cNvPr>
            <p:cNvSpPr>
              <a:spLocks noChangeArrowheads="1"/>
            </p:cNvSpPr>
            <p:nvPr/>
          </p:nvSpPr>
          <p:spPr bwMode="auto">
            <a:xfrm>
              <a:off x="3644742" y="1960641"/>
              <a:ext cx="38270" cy="2892419"/>
            </a:xfrm>
            <a:prstGeom prst="rect">
              <a:avLst/>
            </a:prstGeom>
            <a:gradFill rotWithShape="0">
              <a:gsLst>
                <a:gs pos="0">
                  <a:srgbClr val="4C4C4C"/>
                </a:gs>
                <a:gs pos="100000">
                  <a:srgbClr val="FFFFFF"/>
                </a:gs>
              </a:gsLst>
              <a:lin ang="2700000" scaled="1"/>
            </a:gradFill>
            <a:ln>
              <a:solidFill>
                <a:schemeClr val="bg1"/>
              </a:solidFill>
            </a:ln>
            <a:effectLst/>
            <a:extLst>
              <a:ext uri="{91240B29-F687-4f45-9708-019B960494DF}">
                <a14:hiddenLine xmlns:a14="http://schemas.microsoft.com/office/drawing/2010/main" xmlns="" w="1270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51" name="Freeform 85">
              <a:extLst>
                <a:ext uri="{FF2B5EF4-FFF2-40B4-BE49-F238E27FC236}">
                  <a16:creationId xmlns:a16="http://schemas.microsoft.com/office/drawing/2014/main" id="{E69BDB2F-08E4-481B-AAD6-B1006ECE2AFB}"/>
                </a:ext>
              </a:extLst>
            </p:cNvPr>
            <p:cNvSpPr>
              <a:spLocks/>
            </p:cNvSpPr>
            <p:nvPr/>
          </p:nvSpPr>
          <p:spPr bwMode="auto">
            <a:xfrm>
              <a:off x="3787905" y="2250880"/>
              <a:ext cx="399716" cy="2165714"/>
            </a:xfrm>
            <a:custGeom>
              <a:avLst/>
              <a:gdLst>
                <a:gd name="T0" fmla="*/ 0 w 425"/>
                <a:gd name="T1" fmla="*/ 0 h 1385"/>
                <a:gd name="T2" fmla="*/ 281 w 425"/>
                <a:gd name="T3" fmla="*/ 215 h 1385"/>
                <a:gd name="T4" fmla="*/ 281 w 425"/>
                <a:gd name="T5" fmla="*/ 1547 h 1385"/>
                <a:gd name="T6" fmla="*/ 0 w 425"/>
                <a:gd name="T7" fmla="*/ 1954 h 1385"/>
                <a:gd name="T8" fmla="*/ 0 w 425"/>
                <a:gd name="T9" fmla="*/ 11 h 1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5" h="1385">
                  <a:moveTo>
                    <a:pt x="0" y="0"/>
                  </a:moveTo>
                  <a:lnTo>
                    <a:pt x="424" y="152"/>
                  </a:lnTo>
                  <a:lnTo>
                    <a:pt x="424" y="1096"/>
                  </a:lnTo>
                  <a:lnTo>
                    <a:pt x="0" y="1384"/>
                  </a:lnTo>
                  <a:lnTo>
                    <a:pt x="0" y="8"/>
                  </a:lnTo>
                </a:path>
              </a:pathLst>
            </a:custGeom>
            <a:gradFill rotWithShape="0">
              <a:gsLst>
                <a:gs pos="0">
                  <a:srgbClr val="4C4C4C"/>
                </a:gs>
                <a:gs pos="100000">
                  <a:srgbClr val="FFFFFF"/>
                </a:gs>
              </a:gsLst>
              <a:lin ang="18900000" scaled="1"/>
            </a:gradFill>
            <a:ln>
              <a:solidFill>
                <a:schemeClr val="bg1"/>
              </a:solidFill>
            </a:ln>
            <a:effectLst/>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53" name="Line 86">
              <a:extLst>
                <a:ext uri="{FF2B5EF4-FFF2-40B4-BE49-F238E27FC236}">
                  <a16:creationId xmlns:a16="http://schemas.microsoft.com/office/drawing/2014/main" id="{AAA7DED4-AB8B-4E00-A89F-9E8859382C42}"/>
                </a:ext>
              </a:extLst>
            </p:cNvPr>
            <p:cNvSpPr>
              <a:spLocks noChangeShapeType="1"/>
            </p:cNvSpPr>
            <p:nvPr/>
          </p:nvSpPr>
          <p:spPr bwMode="auto">
            <a:xfrm>
              <a:off x="3972169" y="2363874"/>
              <a:ext cx="0" cy="1851105"/>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61" name="Line 87">
              <a:extLst>
                <a:ext uri="{FF2B5EF4-FFF2-40B4-BE49-F238E27FC236}">
                  <a16:creationId xmlns:a16="http://schemas.microsoft.com/office/drawing/2014/main" id="{A9A65DF9-0EFB-4F1C-A573-4E0ADB0AE0C5}"/>
                </a:ext>
              </a:extLst>
            </p:cNvPr>
            <p:cNvSpPr>
              <a:spLocks noChangeShapeType="1"/>
            </p:cNvSpPr>
            <p:nvPr/>
          </p:nvSpPr>
          <p:spPr bwMode="auto">
            <a:xfrm>
              <a:off x="3806331" y="2286329"/>
              <a:ext cx="0" cy="2091494"/>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62" name="Line 88">
              <a:extLst>
                <a:ext uri="{FF2B5EF4-FFF2-40B4-BE49-F238E27FC236}">
                  <a16:creationId xmlns:a16="http://schemas.microsoft.com/office/drawing/2014/main" id="{FE065608-F4D3-4CC9-A110-A7E9FCB06841}"/>
                </a:ext>
              </a:extLst>
            </p:cNvPr>
            <p:cNvSpPr>
              <a:spLocks noChangeShapeType="1"/>
            </p:cNvSpPr>
            <p:nvPr/>
          </p:nvSpPr>
          <p:spPr bwMode="auto">
            <a:xfrm>
              <a:off x="3939570" y="2345041"/>
              <a:ext cx="0" cy="1892091"/>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63" name="Line 89">
              <a:extLst>
                <a:ext uri="{FF2B5EF4-FFF2-40B4-BE49-F238E27FC236}">
                  <a16:creationId xmlns:a16="http://schemas.microsoft.com/office/drawing/2014/main" id="{A9FCA5A5-7993-4EAB-829A-6F458EA5834A}"/>
                </a:ext>
              </a:extLst>
            </p:cNvPr>
            <p:cNvSpPr>
              <a:spLocks noChangeShapeType="1"/>
            </p:cNvSpPr>
            <p:nvPr/>
          </p:nvSpPr>
          <p:spPr bwMode="auto">
            <a:xfrm>
              <a:off x="4001936" y="2382705"/>
              <a:ext cx="0" cy="1797932"/>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64" name="Line 90">
              <a:extLst>
                <a:ext uri="{FF2B5EF4-FFF2-40B4-BE49-F238E27FC236}">
                  <a16:creationId xmlns:a16="http://schemas.microsoft.com/office/drawing/2014/main" id="{45894E85-2813-40DD-9959-8168C708CFF8}"/>
                </a:ext>
              </a:extLst>
            </p:cNvPr>
            <p:cNvSpPr>
              <a:spLocks noChangeShapeType="1"/>
            </p:cNvSpPr>
            <p:nvPr/>
          </p:nvSpPr>
          <p:spPr bwMode="auto">
            <a:xfrm>
              <a:off x="4031704" y="2404862"/>
              <a:ext cx="0" cy="1731464"/>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65" name="Line 91">
              <a:extLst>
                <a:ext uri="{FF2B5EF4-FFF2-40B4-BE49-F238E27FC236}">
                  <a16:creationId xmlns:a16="http://schemas.microsoft.com/office/drawing/2014/main" id="{87FCE637-C264-420C-9F47-3D1878D7616B}"/>
                </a:ext>
              </a:extLst>
            </p:cNvPr>
            <p:cNvSpPr>
              <a:spLocks noChangeShapeType="1"/>
            </p:cNvSpPr>
            <p:nvPr/>
          </p:nvSpPr>
          <p:spPr bwMode="auto">
            <a:xfrm>
              <a:off x="4060053" y="2417046"/>
              <a:ext cx="0" cy="1684936"/>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66" name="Line 92">
              <a:extLst>
                <a:ext uri="{FF2B5EF4-FFF2-40B4-BE49-F238E27FC236}">
                  <a16:creationId xmlns:a16="http://schemas.microsoft.com/office/drawing/2014/main" id="{CCF21A66-4323-42A8-88F0-EB6C95B659CB}"/>
                </a:ext>
              </a:extLst>
            </p:cNvPr>
            <p:cNvSpPr>
              <a:spLocks noChangeShapeType="1"/>
            </p:cNvSpPr>
            <p:nvPr/>
          </p:nvSpPr>
          <p:spPr bwMode="auto">
            <a:xfrm>
              <a:off x="4091234" y="2432557"/>
              <a:ext cx="0" cy="1647273"/>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67" name="Line 93">
              <a:extLst>
                <a:ext uri="{FF2B5EF4-FFF2-40B4-BE49-F238E27FC236}">
                  <a16:creationId xmlns:a16="http://schemas.microsoft.com/office/drawing/2014/main" id="{43AA2AD0-D0CE-4F2A-85F5-075EE9B00B7B}"/>
                </a:ext>
              </a:extLst>
            </p:cNvPr>
            <p:cNvSpPr>
              <a:spLocks noChangeShapeType="1"/>
            </p:cNvSpPr>
            <p:nvPr/>
          </p:nvSpPr>
          <p:spPr bwMode="auto">
            <a:xfrm>
              <a:off x="3792156" y="2320670"/>
              <a:ext cx="394047" cy="211587"/>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68" name="Line 94">
              <a:extLst>
                <a:ext uri="{FF2B5EF4-FFF2-40B4-BE49-F238E27FC236}">
                  <a16:creationId xmlns:a16="http://schemas.microsoft.com/office/drawing/2014/main" id="{812C48E8-9230-484F-BAEE-4F816C3274F1}"/>
                </a:ext>
              </a:extLst>
            </p:cNvPr>
            <p:cNvSpPr>
              <a:spLocks noChangeShapeType="1"/>
            </p:cNvSpPr>
            <p:nvPr/>
          </p:nvSpPr>
          <p:spPr bwMode="auto">
            <a:xfrm>
              <a:off x="3794991" y="2386029"/>
              <a:ext cx="394047" cy="190539"/>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69" name="Line 95">
              <a:extLst>
                <a:ext uri="{FF2B5EF4-FFF2-40B4-BE49-F238E27FC236}">
                  <a16:creationId xmlns:a16="http://schemas.microsoft.com/office/drawing/2014/main" id="{94A8AC8C-B759-4E7F-9086-8A8FAC04F0EF}"/>
                </a:ext>
              </a:extLst>
            </p:cNvPr>
            <p:cNvSpPr>
              <a:spLocks noChangeShapeType="1"/>
            </p:cNvSpPr>
            <p:nvPr/>
          </p:nvSpPr>
          <p:spPr bwMode="auto">
            <a:xfrm>
              <a:off x="3797826" y="2451390"/>
              <a:ext cx="389795" cy="171706"/>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70" name="Line 96">
              <a:extLst>
                <a:ext uri="{FF2B5EF4-FFF2-40B4-BE49-F238E27FC236}">
                  <a16:creationId xmlns:a16="http://schemas.microsoft.com/office/drawing/2014/main" id="{A02A6B32-B0C5-4773-9405-832BF6E90DE0}"/>
                </a:ext>
              </a:extLst>
            </p:cNvPr>
            <p:cNvSpPr>
              <a:spLocks noChangeShapeType="1"/>
            </p:cNvSpPr>
            <p:nvPr/>
          </p:nvSpPr>
          <p:spPr bwMode="auto">
            <a:xfrm>
              <a:off x="3793572" y="2514533"/>
              <a:ext cx="392628" cy="152873"/>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71" name="Line 97">
              <a:extLst>
                <a:ext uri="{FF2B5EF4-FFF2-40B4-BE49-F238E27FC236}">
                  <a16:creationId xmlns:a16="http://schemas.microsoft.com/office/drawing/2014/main" id="{385D0F75-F08A-46D4-AA20-22EFD7AD3A26}"/>
                </a:ext>
              </a:extLst>
            </p:cNvPr>
            <p:cNvSpPr>
              <a:spLocks noChangeShapeType="1"/>
            </p:cNvSpPr>
            <p:nvPr/>
          </p:nvSpPr>
          <p:spPr bwMode="auto">
            <a:xfrm>
              <a:off x="3797826" y="2583214"/>
              <a:ext cx="386959" cy="125178"/>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72" name="Line 98">
              <a:extLst>
                <a:ext uri="{FF2B5EF4-FFF2-40B4-BE49-F238E27FC236}">
                  <a16:creationId xmlns:a16="http://schemas.microsoft.com/office/drawing/2014/main" id="{2001C3A1-259E-43AA-90EF-FAA2D3561425}"/>
                </a:ext>
              </a:extLst>
            </p:cNvPr>
            <p:cNvSpPr>
              <a:spLocks noChangeShapeType="1"/>
            </p:cNvSpPr>
            <p:nvPr/>
          </p:nvSpPr>
          <p:spPr bwMode="auto">
            <a:xfrm>
              <a:off x="3794991" y="2651895"/>
              <a:ext cx="388378" cy="103023"/>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73" name="Line 99">
              <a:extLst>
                <a:ext uri="{FF2B5EF4-FFF2-40B4-BE49-F238E27FC236}">
                  <a16:creationId xmlns:a16="http://schemas.microsoft.com/office/drawing/2014/main" id="{A8D791F2-5DC1-44E9-B934-25306595CA94}"/>
                </a:ext>
              </a:extLst>
            </p:cNvPr>
            <p:cNvSpPr>
              <a:spLocks noChangeShapeType="1"/>
            </p:cNvSpPr>
            <p:nvPr/>
          </p:nvSpPr>
          <p:spPr bwMode="auto">
            <a:xfrm>
              <a:off x="3792156" y="2713934"/>
              <a:ext cx="391212" cy="81976"/>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74" name="Line 100">
              <a:extLst>
                <a:ext uri="{FF2B5EF4-FFF2-40B4-BE49-F238E27FC236}">
                  <a16:creationId xmlns:a16="http://schemas.microsoft.com/office/drawing/2014/main" id="{936A018B-A586-4E52-8769-3834FBC48583}"/>
                </a:ext>
              </a:extLst>
            </p:cNvPr>
            <p:cNvSpPr>
              <a:spLocks noChangeShapeType="1"/>
            </p:cNvSpPr>
            <p:nvPr/>
          </p:nvSpPr>
          <p:spPr bwMode="auto">
            <a:xfrm>
              <a:off x="3793572" y="2779293"/>
              <a:ext cx="389795" cy="63143"/>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78" name="Line 101">
              <a:extLst>
                <a:ext uri="{FF2B5EF4-FFF2-40B4-BE49-F238E27FC236}">
                  <a16:creationId xmlns:a16="http://schemas.microsoft.com/office/drawing/2014/main" id="{32B0E8E7-9462-4E01-BE5C-533592C0850F}"/>
                </a:ext>
              </a:extLst>
            </p:cNvPr>
            <p:cNvSpPr>
              <a:spLocks noChangeShapeType="1"/>
            </p:cNvSpPr>
            <p:nvPr/>
          </p:nvSpPr>
          <p:spPr bwMode="auto">
            <a:xfrm>
              <a:off x="3793572" y="2845758"/>
              <a:ext cx="389795" cy="39879"/>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79" name="Line 102">
              <a:extLst>
                <a:ext uri="{FF2B5EF4-FFF2-40B4-BE49-F238E27FC236}">
                  <a16:creationId xmlns:a16="http://schemas.microsoft.com/office/drawing/2014/main" id="{0BA6C3EE-C16C-455D-A072-BFB50B4030F8}"/>
                </a:ext>
              </a:extLst>
            </p:cNvPr>
            <p:cNvSpPr>
              <a:spLocks noChangeShapeType="1"/>
            </p:cNvSpPr>
            <p:nvPr/>
          </p:nvSpPr>
          <p:spPr bwMode="auto">
            <a:xfrm>
              <a:off x="3794991" y="2914442"/>
              <a:ext cx="389795" cy="19942"/>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80" name="Line 103">
              <a:extLst>
                <a:ext uri="{FF2B5EF4-FFF2-40B4-BE49-F238E27FC236}">
                  <a16:creationId xmlns:a16="http://schemas.microsoft.com/office/drawing/2014/main" id="{20F9E9A7-88F6-49E8-959F-65774574341E}"/>
                </a:ext>
              </a:extLst>
            </p:cNvPr>
            <p:cNvSpPr>
              <a:spLocks noChangeShapeType="1"/>
            </p:cNvSpPr>
            <p:nvPr/>
          </p:nvSpPr>
          <p:spPr bwMode="auto">
            <a:xfrm>
              <a:off x="3794991" y="2979803"/>
              <a:ext cx="388378" cy="0"/>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81" name="Line 104">
              <a:extLst>
                <a:ext uri="{FF2B5EF4-FFF2-40B4-BE49-F238E27FC236}">
                  <a16:creationId xmlns:a16="http://schemas.microsoft.com/office/drawing/2014/main" id="{25897023-4E7C-4F64-9A91-3100208FB06C}"/>
                </a:ext>
              </a:extLst>
            </p:cNvPr>
            <p:cNvSpPr>
              <a:spLocks noChangeShapeType="1"/>
            </p:cNvSpPr>
            <p:nvPr/>
          </p:nvSpPr>
          <p:spPr bwMode="auto">
            <a:xfrm flipV="1">
              <a:off x="3793572" y="3024113"/>
              <a:ext cx="386959" cy="15509"/>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82" name="Line 105">
              <a:extLst>
                <a:ext uri="{FF2B5EF4-FFF2-40B4-BE49-F238E27FC236}">
                  <a16:creationId xmlns:a16="http://schemas.microsoft.com/office/drawing/2014/main" id="{8F7AA8BD-DEAF-4633-A46A-1C723EFF2809}"/>
                </a:ext>
              </a:extLst>
            </p:cNvPr>
            <p:cNvSpPr>
              <a:spLocks noChangeShapeType="1"/>
            </p:cNvSpPr>
            <p:nvPr/>
          </p:nvSpPr>
          <p:spPr bwMode="auto">
            <a:xfrm flipV="1">
              <a:off x="3794991" y="3067315"/>
              <a:ext cx="385543" cy="34342"/>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84" name="Line 106">
              <a:extLst>
                <a:ext uri="{FF2B5EF4-FFF2-40B4-BE49-F238E27FC236}">
                  <a16:creationId xmlns:a16="http://schemas.microsoft.com/office/drawing/2014/main" id="{78C9A4C4-D3C0-4243-B855-A3272DCA9651}"/>
                </a:ext>
              </a:extLst>
            </p:cNvPr>
            <p:cNvSpPr>
              <a:spLocks noChangeShapeType="1"/>
            </p:cNvSpPr>
            <p:nvPr/>
          </p:nvSpPr>
          <p:spPr bwMode="auto">
            <a:xfrm flipV="1">
              <a:off x="3794991" y="3111627"/>
              <a:ext cx="384124" cy="53172"/>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86" name="Line 107">
              <a:extLst>
                <a:ext uri="{FF2B5EF4-FFF2-40B4-BE49-F238E27FC236}">
                  <a16:creationId xmlns:a16="http://schemas.microsoft.com/office/drawing/2014/main" id="{597C24F3-943F-4CEF-8796-013EE5A1A812}"/>
                </a:ext>
              </a:extLst>
            </p:cNvPr>
            <p:cNvSpPr>
              <a:spLocks noChangeShapeType="1"/>
            </p:cNvSpPr>
            <p:nvPr/>
          </p:nvSpPr>
          <p:spPr bwMode="auto">
            <a:xfrm flipV="1">
              <a:off x="3797826" y="3154831"/>
              <a:ext cx="381290" cy="78654"/>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88" name="Line 108">
              <a:extLst>
                <a:ext uri="{FF2B5EF4-FFF2-40B4-BE49-F238E27FC236}">
                  <a16:creationId xmlns:a16="http://schemas.microsoft.com/office/drawing/2014/main" id="{D4434D50-164F-446B-A6A1-BC895AFC7A50}"/>
                </a:ext>
              </a:extLst>
            </p:cNvPr>
            <p:cNvSpPr>
              <a:spLocks noChangeShapeType="1"/>
            </p:cNvSpPr>
            <p:nvPr/>
          </p:nvSpPr>
          <p:spPr bwMode="auto">
            <a:xfrm flipV="1">
              <a:off x="3797826" y="3192497"/>
              <a:ext cx="386959" cy="99700"/>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90" name="Line 109">
              <a:extLst>
                <a:ext uri="{FF2B5EF4-FFF2-40B4-BE49-F238E27FC236}">
                  <a16:creationId xmlns:a16="http://schemas.microsoft.com/office/drawing/2014/main" id="{E29BE33B-6634-4C7C-A393-541CFFBFB2DB}"/>
                </a:ext>
              </a:extLst>
            </p:cNvPr>
            <p:cNvSpPr>
              <a:spLocks noChangeShapeType="1"/>
            </p:cNvSpPr>
            <p:nvPr/>
          </p:nvSpPr>
          <p:spPr bwMode="auto">
            <a:xfrm flipV="1">
              <a:off x="3794991" y="3235698"/>
              <a:ext cx="391212" cy="125178"/>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93" name="Line 110">
              <a:extLst>
                <a:ext uri="{FF2B5EF4-FFF2-40B4-BE49-F238E27FC236}">
                  <a16:creationId xmlns:a16="http://schemas.microsoft.com/office/drawing/2014/main" id="{7ADAE8B7-F4D8-488E-AF70-DF02B140594A}"/>
                </a:ext>
              </a:extLst>
            </p:cNvPr>
            <p:cNvSpPr>
              <a:spLocks noChangeShapeType="1"/>
            </p:cNvSpPr>
            <p:nvPr/>
          </p:nvSpPr>
          <p:spPr bwMode="auto">
            <a:xfrm flipV="1">
              <a:off x="3794991" y="3283333"/>
              <a:ext cx="388378" cy="146228"/>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94" name="Line 111">
              <a:extLst>
                <a:ext uri="{FF2B5EF4-FFF2-40B4-BE49-F238E27FC236}">
                  <a16:creationId xmlns:a16="http://schemas.microsoft.com/office/drawing/2014/main" id="{028B0DD0-3CA0-42CC-B196-5CBB28CA6B76}"/>
                </a:ext>
              </a:extLst>
            </p:cNvPr>
            <p:cNvSpPr>
              <a:spLocks noChangeShapeType="1"/>
            </p:cNvSpPr>
            <p:nvPr/>
          </p:nvSpPr>
          <p:spPr bwMode="auto">
            <a:xfrm flipV="1">
              <a:off x="3797826" y="3329859"/>
              <a:ext cx="379874" cy="166168"/>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95" name="Line 112">
              <a:extLst>
                <a:ext uri="{FF2B5EF4-FFF2-40B4-BE49-F238E27FC236}">
                  <a16:creationId xmlns:a16="http://schemas.microsoft.com/office/drawing/2014/main" id="{8052CC8D-40F4-4FEC-A60F-7B75CDB6E0EB}"/>
                </a:ext>
              </a:extLst>
            </p:cNvPr>
            <p:cNvSpPr>
              <a:spLocks noChangeShapeType="1"/>
            </p:cNvSpPr>
            <p:nvPr/>
          </p:nvSpPr>
          <p:spPr bwMode="auto">
            <a:xfrm flipV="1">
              <a:off x="3799243" y="3370847"/>
              <a:ext cx="379874" cy="190539"/>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96" name="Line 113">
              <a:extLst>
                <a:ext uri="{FF2B5EF4-FFF2-40B4-BE49-F238E27FC236}">
                  <a16:creationId xmlns:a16="http://schemas.microsoft.com/office/drawing/2014/main" id="{2770A1DF-7438-40C7-8090-6EB5B6D685FE}"/>
                </a:ext>
              </a:extLst>
            </p:cNvPr>
            <p:cNvSpPr>
              <a:spLocks noChangeShapeType="1"/>
            </p:cNvSpPr>
            <p:nvPr/>
          </p:nvSpPr>
          <p:spPr bwMode="auto">
            <a:xfrm flipV="1">
              <a:off x="3797826" y="3408513"/>
              <a:ext cx="386959" cy="214909"/>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97" name="Line 114">
              <a:extLst>
                <a:ext uri="{FF2B5EF4-FFF2-40B4-BE49-F238E27FC236}">
                  <a16:creationId xmlns:a16="http://schemas.microsoft.com/office/drawing/2014/main" id="{20D0CCC7-AE17-4D05-B475-4886411E12E5}"/>
                </a:ext>
              </a:extLst>
            </p:cNvPr>
            <p:cNvSpPr>
              <a:spLocks noChangeShapeType="1"/>
            </p:cNvSpPr>
            <p:nvPr/>
          </p:nvSpPr>
          <p:spPr bwMode="auto">
            <a:xfrm flipV="1">
              <a:off x="3793572" y="3455041"/>
              <a:ext cx="386959" cy="238173"/>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98" name="Line 115">
              <a:extLst>
                <a:ext uri="{FF2B5EF4-FFF2-40B4-BE49-F238E27FC236}">
                  <a16:creationId xmlns:a16="http://schemas.microsoft.com/office/drawing/2014/main" id="{FA49A187-B3A5-4CD2-9B72-C8D8AB5EDA99}"/>
                </a:ext>
              </a:extLst>
            </p:cNvPr>
            <p:cNvSpPr>
              <a:spLocks noChangeShapeType="1"/>
            </p:cNvSpPr>
            <p:nvPr/>
          </p:nvSpPr>
          <p:spPr bwMode="auto">
            <a:xfrm flipV="1">
              <a:off x="3792156" y="3499351"/>
              <a:ext cx="392628" cy="259220"/>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99" name="Line 116">
              <a:extLst>
                <a:ext uri="{FF2B5EF4-FFF2-40B4-BE49-F238E27FC236}">
                  <a16:creationId xmlns:a16="http://schemas.microsoft.com/office/drawing/2014/main" id="{FB7DE91F-C98F-46E3-93CE-96E01CAC9BBF}"/>
                </a:ext>
              </a:extLst>
            </p:cNvPr>
            <p:cNvSpPr>
              <a:spLocks noChangeShapeType="1"/>
            </p:cNvSpPr>
            <p:nvPr/>
          </p:nvSpPr>
          <p:spPr bwMode="auto">
            <a:xfrm flipV="1">
              <a:off x="3793572" y="3539233"/>
              <a:ext cx="391212" cy="294670"/>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06" name="Line 117">
              <a:extLst>
                <a:ext uri="{FF2B5EF4-FFF2-40B4-BE49-F238E27FC236}">
                  <a16:creationId xmlns:a16="http://schemas.microsoft.com/office/drawing/2014/main" id="{A6BE891A-99C0-4342-8B33-D606B57DCCEE}"/>
                </a:ext>
              </a:extLst>
            </p:cNvPr>
            <p:cNvSpPr>
              <a:spLocks noChangeShapeType="1"/>
            </p:cNvSpPr>
            <p:nvPr/>
          </p:nvSpPr>
          <p:spPr bwMode="auto">
            <a:xfrm flipV="1">
              <a:off x="3794991" y="3583543"/>
              <a:ext cx="385543" cy="319041"/>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07" name="Line 118">
              <a:extLst>
                <a:ext uri="{FF2B5EF4-FFF2-40B4-BE49-F238E27FC236}">
                  <a16:creationId xmlns:a16="http://schemas.microsoft.com/office/drawing/2014/main" id="{1B910BCB-ABD9-47AA-A229-C67844DE2524}"/>
                </a:ext>
              </a:extLst>
            </p:cNvPr>
            <p:cNvSpPr>
              <a:spLocks noChangeShapeType="1"/>
            </p:cNvSpPr>
            <p:nvPr/>
          </p:nvSpPr>
          <p:spPr bwMode="auto">
            <a:xfrm flipV="1">
              <a:off x="3794991" y="3764111"/>
              <a:ext cx="382708" cy="386615"/>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08" name="Line 119">
              <a:extLst>
                <a:ext uri="{FF2B5EF4-FFF2-40B4-BE49-F238E27FC236}">
                  <a16:creationId xmlns:a16="http://schemas.microsoft.com/office/drawing/2014/main" id="{9885C38E-7E57-40DA-9391-75C26CD847EC}"/>
                </a:ext>
              </a:extLst>
            </p:cNvPr>
            <p:cNvSpPr>
              <a:spLocks noChangeShapeType="1"/>
            </p:cNvSpPr>
            <p:nvPr/>
          </p:nvSpPr>
          <p:spPr bwMode="auto">
            <a:xfrm flipV="1">
              <a:off x="3793572" y="3815070"/>
              <a:ext cx="385543" cy="405448"/>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09" name="Line 120">
              <a:extLst>
                <a:ext uri="{FF2B5EF4-FFF2-40B4-BE49-F238E27FC236}">
                  <a16:creationId xmlns:a16="http://schemas.microsoft.com/office/drawing/2014/main" id="{3DEE15C3-C803-49D1-9665-DFBB19576AAB}"/>
                </a:ext>
              </a:extLst>
            </p:cNvPr>
            <p:cNvSpPr>
              <a:spLocks noChangeShapeType="1"/>
            </p:cNvSpPr>
            <p:nvPr/>
          </p:nvSpPr>
          <p:spPr bwMode="auto">
            <a:xfrm>
              <a:off x="4146515" y="2473545"/>
              <a:ext cx="0" cy="1528739"/>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10" name="Line 121">
              <a:extLst>
                <a:ext uri="{FF2B5EF4-FFF2-40B4-BE49-F238E27FC236}">
                  <a16:creationId xmlns:a16="http://schemas.microsoft.com/office/drawing/2014/main" id="{F7016B84-9FA4-4717-AA01-34FF20CE2D46}"/>
                </a:ext>
              </a:extLst>
            </p:cNvPr>
            <p:cNvSpPr>
              <a:spLocks noChangeShapeType="1"/>
            </p:cNvSpPr>
            <p:nvPr/>
          </p:nvSpPr>
          <p:spPr bwMode="auto">
            <a:xfrm>
              <a:off x="4169194" y="2479083"/>
              <a:ext cx="0" cy="1495506"/>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12" name="Line 122">
              <a:extLst>
                <a:ext uri="{FF2B5EF4-FFF2-40B4-BE49-F238E27FC236}">
                  <a16:creationId xmlns:a16="http://schemas.microsoft.com/office/drawing/2014/main" id="{B4EB6AB0-D58A-4091-B515-423406F5B446}"/>
                </a:ext>
              </a:extLst>
            </p:cNvPr>
            <p:cNvSpPr>
              <a:spLocks noChangeShapeType="1"/>
            </p:cNvSpPr>
            <p:nvPr/>
          </p:nvSpPr>
          <p:spPr bwMode="auto">
            <a:xfrm flipV="1">
              <a:off x="3793572" y="3623422"/>
              <a:ext cx="386959" cy="337874"/>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14" name="Line 123">
              <a:extLst>
                <a:ext uri="{FF2B5EF4-FFF2-40B4-BE49-F238E27FC236}">
                  <a16:creationId xmlns:a16="http://schemas.microsoft.com/office/drawing/2014/main" id="{B0184593-C2A4-475C-97C4-E090F312618C}"/>
                </a:ext>
              </a:extLst>
            </p:cNvPr>
            <p:cNvSpPr>
              <a:spLocks noChangeShapeType="1"/>
            </p:cNvSpPr>
            <p:nvPr/>
          </p:nvSpPr>
          <p:spPr bwMode="auto">
            <a:xfrm flipV="1">
              <a:off x="3794991" y="3671057"/>
              <a:ext cx="388378" cy="350058"/>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15" name="Line 124">
              <a:extLst>
                <a:ext uri="{FF2B5EF4-FFF2-40B4-BE49-F238E27FC236}">
                  <a16:creationId xmlns:a16="http://schemas.microsoft.com/office/drawing/2014/main" id="{4644FF0A-2B3F-4123-A600-4A4C5D5EDDED}"/>
                </a:ext>
              </a:extLst>
            </p:cNvPr>
            <p:cNvSpPr>
              <a:spLocks noChangeShapeType="1"/>
            </p:cNvSpPr>
            <p:nvPr/>
          </p:nvSpPr>
          <p:spPr bwMode="auto">
            <a:xfrm flipV="1">
              <a:off x="3793572" y="3714261"/>
              <a:ext cx="391212" cy="372215"/>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16" name="Line 125">
              <a:extLst>
                <a:ext uri="{FF2B5EF4-FFF2-40B4-BE49-F238E27FC236}">
                  <a16:creationId xmlns:a16="http://schemas.microsoft.com/office/drawing/2014/main" id="{9FBF4B94-A7DE-45E3-9E35-B7A7BC02F8FA}"/>
                </a:ext>
              </a:extLst>
            </p:cNvPr>
            <p:cNvSpPr>
              <a:spLocks noChangeShapeType="1"/>
            </p:cNvSpPr>
            <p:nvPr/>
          </p:nvSpPr>
          <p:spPr bwMode="auto">
            <a:xfrm flipV="1">
              <a:off x="3792156" y="3861596"/>
              <a:ext cx="385543" cy="415419"/>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17" name="Line 126">
              <a:extLst>
                <a:ext uri="{FF2B5EF4-FFF2-40B4-BE49-F238E27FC236}">
                  <a16:creationId xmlns:a16="http://schemas.microsoft.com/office/drawing/2014/main" id="{16329F71-89A3-418A-B774-7E47DE0B1C77}"/>
                </a:ext>
              </a:extLst>
            </p:cNvPr>
            <p:cNvSpPr>
              <a:spLocks noChangeShapeType="1"/>
            </p:cNvSpPr>
            <p:nvPr/>
          </p:nvSpPr>
          <p:spPr bwMode="auto">
            <a:xfrm flipV="1">
              <a:off x="3793572" y="3911446"/>
              <a:ext cx="385543" cy="422064"/>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18" name="Line 127">
              <a:extLst>
                <a:ext uri="{FF2B5EF4-FFF2-40B4-BE49-F238E27FC236}">
                  <a16:creationId xmlns:a16="http://schemas.microsoft.com/office/drawing/2014/main" id="{54F3D2E3-A50D-4CC1-844C-BC31BC9E887D}"/>
                </a:ext>
              </a:extLst>
            </p:cNvPr>
            <p:cNvSpPr>
              <a:spLocks noChangeShapeType="1"/>
            </p:cNvSpPr>
            <p:nvPr/>
          </p:nvSpPr>
          <p:spPr bwMode="auto">
            <a:xfrm>
              <a:off x="4121002" y="2451390"/>
              <a:ext cx="0" cy="1585238"/>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19" name="Line 128">
              <a:extLst>
                <a:ext uri="{FF2B5EF4-FFF2-40B4-BE49-F238E27FC236}">
                  <a16:creationId xmlns:a16="http://schemas.microsoft.com/office/drawing/2014/main" id="{42509978-EA58-46DE-BBAA-10CBE9AEF760}"/>
                </a:ext>
              </a:extLst>
            </p:cNvPr>
            <p:cNvSpPr>
              <a:spLocks noChangeShapeType="1"/>
            </p:cNvSpPr>
            <p:nvPr/>
          </p:nvSpPr>
          <p:spPr bwMode="auto">
            <a:xfrm>
              <a:off x="3908385" y="2332856"/>
              <a:ext cx="0" cy="1940834"/>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20" name="Line 129">
              <a:extLst>
                <a:ext uri="{FF2B5EF4-FFF2-40B4-BE49-F238E27FC236}">
                  <a16:creationId xmlns:a16="http://schemas.microsoft.com/office/drawing/2014/main" id="{7A4C78F9-ED7F-4AEE-A268-9C8203D5BA7D}"/>
                </a:ext>
              </a:extLst>
            </p:cNvPr>
            <p:cNvSpPr>
              <a:spLocks noChangeShapeType="1"/>
            </p:cNvSpPr>
            <p:nvPr/>
          </p:nvSpPr>
          <p:spPr bwMode="auto">
            <a:xfrm>
              <a:off x="3875786" y="2320670"/>
              <a:ext cx="0" cy="1988471"/>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21" name="Line 130">
              <a:extLst>
                <a:ext uri="{FF2B5EF4-FFF2-40B4-BE49-F238E27FC236}">
                  <a16:creationId xmlns:a16="http://schemas.microsoft.com/office/drawing/2014/main" id="{1B767E80-54A8-49CF-A7F1-72B41A938005}"/>
                </a:ext>
              </a:extLst>
            </p:cNvPr>
            <p:cNvSpPr>
              <a:spLocks noChangeShapeType="1"/>
            </p:cNvSpPr>
            <p:nvPr/>
          </p:nvSpPr>
          <p:spPr bwMode="auto">
            <a:xfrm>
              <a:off x="3841768" y="2298515"/>
              <a:ext cx="0" cy="2041643"/>
            </a:xfrm>
            <a:prstGeom prst="line">
              <a:avLst/>
            </a:prstGeom>
            <a:noFill/>
            <a:ln w="12700">
              <a:solidFill>
                <a:schemeClr val="bg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22" name="Freeform 131">
              <a:extLst>
                <a:ext uri="{FF2B5EF4-FFF2-40B4-BE49-F238E27FC236}">
                  <a16:creationId xmlns:a16="http://schemas.microsoft.com/office/drawing/2014/main" id="{0737918A-A05D-480D-A2D4-FBA42DA42F82}"/>
                </a:ext>
              </a:extLst>
            </p:cNvPr>
            <p:cNvSpPr>
              <a:spLocks/>
            </p:cNvSpPr>
            <p:nvPr/>
          </p:nvSpPr>
          <p:spPr bwMode="auto">
            <a:xfrm>
              <a:off x="3691519" y="1967288"/>
              <a:ext cx="566974" cy="514011"/>
            </a:xfrm>
            <a:custGeom>
              <a:avLst/>
              <a:gdLst>
                <a:gd name="T0" fmla="*/ 0 w 603"/>
                <a:gd name="T1" fmla="*/ 0 h 329"/>
                <a:gd name="T2" fmla="*/ 399 w 603"/>
                <a:gd name="T3" fmla="*/ 370 h 329"/>
                <a:gd name="T4" fmla="*/ 377 w 603"/>
                <a:gd name="T5" fmla="*/ 463 h 329"/>
                <a:gd name="T6" fmla="*/ 70 w 603"/>
                <a:gd name="T7" fmla="*/ 214 h 329"/>
                <a:gd name="T8" fmla="*/ 0 w 603"/>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3" h="329">
                  <a:moveTo>
                    <a:pt x="0" y="0"/>
                  </a:moveTo>
                  <a:lnTo>
                    <a:pt x="602" y="262"/>
                  </a:lnTo>
                  <a:lnTo>
                    <a:pt x="568" y="328"/>
                  </a:lnTo>
                  <a:lnTo>
                    <a:pt x="105" y="152"/>
                  </a:lnTo>
                  <a:lnTo>
                    <a:pt x="0" y="0"/>
                  </a:lnTo>
                </a:path>
              </a:pathLst>
            </a:custGeom>
            <a:solidFill>
              <a:schemeClr val="accent2"/>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23" name="Freeform 132">
              <a:extLst>
                <a:ext uri="{FF2B5EF4-FFF2-40B4-BE49-F238E27FC236}">
                  <a16:creationId xmlns:a16="http://schemas.microsoft.com/office/drawing/2014/main" id="{17A3FDE6-C0A0-4586-959E-5F7DBC9AECC3}"/>
                </a:ext>
              </a:extLst>
            </p:cNvPr>
            <p:cNvSpPr>
              <a:spLocks/>
            </p:cNvSpPr>
            <p:nvPr/>
          </p:nvSpPr>
          <p:spPr bwMode="auto">
            <a:xfrm>
              <a:off x="4190455" y="2476867"/>
              <a:ext cx="31183" cy="1479998"/>
            </a:xfrm>
            <a:custGeom>
              <a:avLst/>
              <a:gdLst>
                <a:gd name="T0" fmla="*/ 0 w 33"/>
                <a:gd name="T1" fmla="*/ 11 h 947"/>
                <a:gd name="T2" fmla="*/ 21 w 33"/>
                <a:gd name="T3" fmla="*/ 0 h 947"/>
                <a:gd name="T4" fmla="*/ 21 w 33"/>
                <a:gd name="T5" fmla="*/ 1335 h 947"/>
                <a:gd name="T6" fmla="*/ 0 w 33"/>
                <a:gd name="T7" fmla="*/ 1320 h 947"/>
                <a:gd name="T8" fmla="*/ 0 w 33"/>
                <a:gd name="T9" fmla="*/ 11 h 9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947">
                  <a:moveTo>
                    <a:pt x="0" y="8"/>
                  </a:moveTo>
                  <a:lnTo>
                    <a:pt x="32" y="0"/>
                  </a:lnTo>
                  <a:lnTo>
                    <a:pt x="32" y="946"/>
                  </a:lnTo>
                  <a:lnTo>
                    <a:pt x="0" y="936"/>
                  </a:lnTo>
                  <a:lnTo>
                    <a:pt x="0" y="8"/>
                  </a:lnTo>
                </a:path>
              </a:pathLst>
            </a:custGeom>
            <a:gradFill rotWithShape="0">
              <a:gsLst>
                <a:gs pos="0">
                  <a:srgbClr val="3D3D3D"/>
                </a:gs>
                <a:gs pos="100000">
                  <a:srgbClr val="CECECE"/>
                </a:gs>
              </a:gsLst>
              <a:lin ang="2700000" scaled="1"/>
            </a:gradFill>
            <a:ln>
              <a:solidFill>
                <a:schemeClr val="bg1"/>
              </a:solidFill>
            </a:ln>
            <a:effectLst/>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24" name="Freeform 133">
              <a:extLst>
                <a:ext uri="{FF2B5EF4-FFF2-40B4-BE49-F238E27FC236}">
                  <a16:creationId xmlns:a16="http://schemas.microsoft.com/office/drawing/2014/main" id="{1ABA8353-E2CE-496F-A80F-D9BBC4997F94}"/>
                </a:ext>
              </a:extLst>
            </p:cNvPr>
            <p:cNvSpPr>
              <a:spLocks/>
            </p:cNvSpPr>
            <p:nvPr/>
          </p:nvSpPr>
          <p:spPr bwMode="auto">
            <a:xfrm>
              <a:off x="3786486" y="2204352"/>
              <a:ext cx="430901" cy="285808"/>
            </a:xfrm>
            <a:custGeom>
              <a:avLst/>
              <a:gdLst>
                <a:gd name="T0" fmla="*/ 281 w 459"/>
                <a:gd name="T1" fmla="*/ 257 h 183"/>
                <a:gd name="T2" fmla="*/ 1 w 459"/>
                <a:gd name="T3" fmla="*/ 42 h 183"/>
                <a:gd name="T4" fmla="*/ 0 w 459"/>
                <a:gd name="T5" fmla="*/ 0 h 183"/>
                <a:gd name="T6" fmla="*/ 303 w 459"/>
                <a:gd name="T7" fmla="*/ 245 h 183"/>
                <a:gd name="T8" fmla="*/ 281 w 459"/>
                <a:gd name="T9" fmla="*/ 257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9" h="183">
                  <a:moveTo>
                    <a:pt x="424" y="182"/>
                  </a:moveTo>
                  <a:lnTo>
                    <a:pt x="2" y="30"/>
                  </a:lnTo>
                  <a:lnTo>
                    <a:pt x="0" y="0"/>
                  </a:lnTo>
                  <a:lnTo>
                    <a:pt x="458" y="174"/>
                  </a:lnTo>
                  <a:lnTo>
                    <a:pt x="424" y="182"/>
                  </a:lnTo>
                </a:path>
              </a:pathLst>
            </a:custGeom>
            <a:solidFill>
              <a:srgbClr val="676767"/>
            </a:solidFill>
            <a:ln>
              <a:solidFill>
                <a:schemeClr val="bg1"/>
              </a:solidFill>
            </a:ln>
            <a:effectLst/>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25" name="Freeform 134">
              <a:extLst>
                <a:ext uri="{FF2B5EF4-FFF2-40B4-BE49-F238E27FC236}">
                  <a16:creationId xmlns:a16="http://schemas.microsoft.com/office/drawing/2014/main" id="{053CAD7F-CDE1-49C3-9F2D-A8300DB5A5E6}"/>
                </a:ext>
              </a:extLst>
            </p:cNvPr>
            <p:cNvSpPr>
              <a:spLocks/>
            </p:cNvSpPr>
            <p:nvPr/>
          </p:nvSpPr>
          <p:spPr bwMode="auto">
            <a:xfrm>
              <a:off x="3787905" y="3945788"/>
              <a:ext cx="435154" cy="527304"/>
            </a:xfrm>
            <a:custGeom>
              <a:avLst/>
              <a:gdLst>
                <a:gd name="T0" fmla="*/ 285 w 463"/>
                <a:gd name="T1" fmla="*/ 0 h 337"/>
                <a:gd name="T2" fmla="*/ 0 w 463"/>
                <a:gd name="T3" fmla="*/ 418 h 337"/>
                <a:gd name="T4" fmla="*/ 0 w 463"/>
                <a:gd name="T5" fmla="*/ 475 h 337"/>
                <a:gd name="T6" fmla="*/ 306 w 463"/>
                <a:gd name="T7" fmla="*/ 11 h 337"/>
                <a:gd name="T8" fmla="*/ 285 w 46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3" h="337">
                  <a:moveTo>
                    <a:pt x="430" y="0"/>
                  </a:moveTo>
                  <a:lnTo>
                    <a:pt x="0" y="296"/>
                  </a:lnTo>
                  <a:lnTo>
                    <a:pt x="0" y="336"/>
                  </a:lnTo>
                  <a:lnTo>
                    <a:pt x="462" y="8"/>
                  </a:lnTo>
                  <a:lnTo>
                    <a:pt x="430" y="0"/>
                  </a:lnTo>
                </a:path>
              </a:pathLst>
            </a:custGeom>
            <a:solidFill>
              <a:srgbClr val="DADADA"/>
            </a:solidFill>
            <a:ln>
              <a:solidFill>
                <a:schemeClr val="bg1"/>
              </a:solidFill>
            </a:ln>
            <a:effectLst/>
            <a:extLst>
              <a:ext uri="{91240B29-F687-4f45-9708-019B960494DF}">
                <a14:hiddenLine xmlns:a14="http://schemas.microsoft.com/office/drawing/2010/main" xmlns=""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26" name="Freeform 135">
              <a:extLst>
                <a:ext uri="{FF2B5EF4-FFF2-40B4-BE49-F238E27FC236}">
                  <a16:creationId xmlns:a16="http://schemas.microsoft.com/office/drawing/2014/main" id="{D8580F8A-700B-4C9E-BA88-F323C8FA3FBF}"/>
                </a:ext>
              </a:extLst>
            </p:cNvPr>
            <p:cNvSpPr>
              <a:spLocks/>
            </p:cNvSpPr>
            <p:nvPr/>
          </p:nvSpPr>
          <p:spPr bwMode="auto">
            <a:xfrm>
              <a:off x="4224475" y="2379382"/>
              <a:ext cx="38270" cy="1649488"/>
            </a:xfrm>
            <a:custGeom>
              <a:avLst/>
              <a:gdLst>
                <a:gd name="T0" fmla="*/ 26 w 41"/>
                <a:gd name="T1" fmla="*/ 0 h 1055"/>
                <a:gd name="T2" fmla="*/ 0 w 41"/>
                <a:gd name="T3" fmla="*/ 90 h 1055"/>
                <a:gd name="T4" fmla="*/ 0 w 41"/>
                <a:gd name="T5" fmla="*/ 1428 h 1055"/>
                <a:gd name="T6" fmla="*/ 26 w 41"/>
                <a:gd name="T7" fmla="*/ 1488 h 1055"/>
                <a:gd name="T8" fmla="*/ 26 w 41"/>
                <a:gd name="T9" fmla="*/ 0 h 10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055">
                  <a:moveTo>
                    <a:pt x="40" y="0"/>
                  </a:moveTo>
                  <a:lnTo>
                    <a:pt x="0" y="64"/>
                  </a:lnTo>
                  <a:lnTo>
                    <a:pt x="0" y="1012"/>
                  </a:lnTo>
                  <a:lnTo>
                    <a:pt x="40" y="1054"/>
                  </a:lnTo>
                  <a:lnTo>
                    <a:pt x="40" y="0"/>
                  </a:lnTo>
                </a:path>
              </a:pathLst>
            </a:custGeom>
            <a:solidFill>
              <a:schemeClr val="accent2"/>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grpSp>
      <p:sp>
        <p:nvSpPr>
          <p:cNvPr id="127" name="AutoShape 136">
            <a:extLst>
              <a:ext uri="{FF2B5EF4-FFF2-40B4-BE49-F238E27FC236}">
                <a16:creationId xmlns:a16="http://schemas.microsoft.com/office/drawing/2014/main" id="{DB0E7827-77D7-43CE-B9B4-E8E9E4D97920}"/>
              </a:ext>
            </a:extLst>
          </p:cNvPr>
          <p:cNvSpPr>
            <a:spLocks noChangeArrowheads="1"/>
          </p:cNvSpPr>
          <p:nvPr>
            <p:custDataLst>
              <p:tags r:id="rId4"/>
            </p:custDataLst>
          </p:nvPr>
        </p:nvSpPr>
        <p:spPr bwMode="auto">
          <a:xfrm>
            <a:off x="3981329" y="3074994"/>
            <a:ext cx="4476869" cy="460904"/>
          </a:xfrm>
          <a:prstGeom prst="rightArrow">
            <a:avLst>
              <a:gd name="adj1" fmla="val 50000"/>
              <a:gd name="adj2" fmla="val 66626"/>
            </a:avLst>
          </a:prstGeom>
          <a:solidFill>
            <a:schemeClr val="accent2"/>
          </a:solidFill>
          <a:ln>
            <a:solidFill>
              <a:schemeClr val="bg1"/>
            </a:solidFill>
          </a:ln>
          <a:effectLst/>
          <a:extLst>
            <a:ext uri="{91240B29-F687-4f45-9708-019B960494DF}">
              <a14:hiddenLine xmlns:a14="http://schemas.microsoft.com/office/drawing/2010/main" xmlns="" w="9525" algn="ctr">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0" marR="0" lvl="0" indent="0" algn="ctr" defTabSz="914400" rtl="1" eaLnBrk="0" fontAlgn="base" latinLnBrk="0" hangingPunct="0">
              <a:lnSpc>
                <a:spcPct val="100000"/>
              </a:lnSpc>
              <a:spcBef>
                <a:spcPct val="0"/>
              </a:spcBef>
              <a:spcAft>
                <a:spcPct val="0"/>
              </a:spcAft>
              <a:buClrTx/>
              <a:buSzTx/>
              <a:buFontTx/>
              <a:buChar char="•"/>
              <a:tabLst/>
              <a:defRPr/>
            </a:pPr>
            <a:endParaRPr kumimoji="0" lang="en-US" sz="1200" b="1" i="0" u="none" strike="noStrike" kern="0" cap="none" spc="0" normalizeH="0" baseline="0" noProof="0" dirty="0">
              <a:ln>
                <a:noFill/>
              </a:ln>
              <a:solidFill>
                <a:srgbClr val="000000"/>
              </a:solidFill>
              <a:effectLst/>
              <a:uLnTx/>
              <a:uFillTx/>
              <a:latin typeface="Sakkal Majalla" panose="02000000000000000000" pitchFamily="2" charset="-78"/>
              <a:ea typeface="MS PGothic" pitchFamily="34" charset="-128"/>
              <a:cs typeface="Sakkal Majalla" panose="02000000000000000000" pitchFamily="2" charset="-78"/>
            </a:endParaRPr>
          </a:p>
        </p:txBody>
      </p:sp>
      <p:sp>
        <p:nvSpPr>
          <p:cNvPr id="148" name="Text Placeholder 1">
            <a:extLst>
              <a:ext uri="{FF2B5EF4-FFF2-40B4-BE49-F238E27FC236}">
                <a16:creationId xmlns:a16="http://schemas.microsoft.com/office/drawing/2014/main" id="{002B7B58-E2BF-43A0-8F88-BF617C4CD34C}"/>
              </a:ext>
            </a:extLst>
          </p:cNvPr>
          <p:cNvSpPr txBox="1">
            <a:spLocks/>
          </p:cNvSpPr>
          <p:nvPr/>
        </p:nvSpPr>
        <p:spPr>
          <a:xfrm>
            <a:off x="8666929" y="1773674"/>
            <a:ext cx="2449564" cy="369332"/>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Document Selected Standards’ Categories </a:t>
            </a:r>
          </a:p>
          <a:p>
            <a:r>
              <a:rPr lang="en-US" sz="1200" dirty="0"/>
              <a:t>and Details</a:t>
            </a:r>
          </a:p>
        </p:txBody>
      </p:sp>
      <p:grpSp>
        <p:nvGrpSpPr>
          <p:cNvPr id="36" name="Group 35">
            <a:extLst>
              <a:ext uri="{FF2B5EF4-FFF2-40B4-BE49-F238E27FC236}">
                <a16:creationId xmlns:a16="http://schemas.microsoft.com/office/drawing/2014/main" id="{10DC74FC-0CBD-4213-8EA4-18EECC24B18A}"/>
              </a:ext>
            </a:extLst>
          </p:cNvPr>
          <p:cNvGrpSpPr/>
          <p:nvPr/>
        </p:nvGrpSpPr>
        <p:grpSpPr>
          <a:xfrm>
            <a:off x="5140224" y="2106102"/>
            <a:ext cx="2659978" cy="4229698"/>
            <a:chOff x="5140224" y="2106102"/>
            <a:chExt cx="2659978" cy="4229698"/>
          </a:xfrm>
        </p:grpSpPr>
        <p:sp>
          <p:nvSpPr>
            <p:cNvPr id="134" name="Rectangle 133">
              <a:extLst>
                <a:ext uri="{FF2B5EF4-FFF2-40B4-BE49-F238E27FC236}">
                  <a16:creationId xmlns:a16="http://schemas.microsoft.com/office/drawing/2014/main" id="{9CFEC08C-CA9C-457E-902B-4D2799624BF1}"/>
                </a:ext>
              </a:extLst>
            </p:cNvPr>
            <p:cNvSpPr/>
            <p:nvPr/>
          </p:nvSpPr>
          <p:spPr>
            <a:xfrm>
              <a:off x="5140224" y="2447010"/>
              <a:ext cx="2659978" cy="38887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5" name="Rectangle 134">
              <a:extLst>
                <a:ext uri="{FF2B5EF4-FFF2-40B4-BE49-F238E27FC236}">
                  <a16:creationId xmlns:a16="http://schemas.microsoft.com/office/drawing/2014/main" id="{42BA278B-9A46-43DC-801C-29D0F6B9019A}"/>
                </a:ext>
              </a:extLst>
            </p:cNvPr>
            <p:cNvSpPr/>
            <p:nvPr/>
          </p:nvSpPr>
          <p:spPr>
            <a:xfrm>
              <a:off x="5140224" y="2106102"/>
              <a:ext cx="2659978" cy="340907"/>
            </a:xfrm>
            <a:prstGeom prst="rect">
              <a:avLst/>
            </a:prstGeom>
            <a:solidFill>
              <a:srgbClr val="243646"/>
            </a:solidFill>
            <a:ln w="12700" cap="flat" cmpd="sng" algn="ctr">
              <a:noFill/>
              <a:prstDash val="solid"/>
              <a:miter lim="800000"/>
            </a:ln>
            <a:effectLst/>
          </p:spPr>
          <p:txBody>
            <a:bodyPr rtlCol="0" anchor="ctr"/>
            <a:lstStyle/>
            <a:p>
              <a:pPr>
                <a:defRPr/>
              </a:pPr>
              <a:r>
                <a:rPr lang="en-US" sz="1200" b="1" kern="0" dirty="0">
                  <a:solidFill>
                    <a:schemeClr val="bg1"/>
                  </a:solidFill>
                  <a:latin typeface="Calibri" panose="020F0502020204030204"/>
                </a:rPr>
                <a:t>Standard Selection Prioritization Matrix</a:t>
              </a:r>
            </a:p>
          </p:txBody>
        </p:sp>
        <p:grpSp>
          <p:nvGrpSpPr>
            <p:cNvPr id="35" name="Group 34">
              <a:extLst>
                <a:ext uri="{FF2B5EF4-FFF2-40B4-BE49-F238E27FC236}">
                  <a16:creationId xmlns:a16="http://schemas.microsoft.com/office/drawing/2014/main" id="{43DFF1F7-E8D9-4F1D-B501-A4A470054A1A}"/>
                </a:ext>
              </a:extLst>
            </p:cNvPr>
            <p:cNvGrpSpPr/>
            <p:nvPr/>
          </p:nvGrpSpPr>
          <p:grpSpPr>
            <a:xfrm>
              <a:off x="5274114" y="3311808"/>
              <a:ext cx="2331401" cy="1904624"/>
              <a:chOff x="5274114" y="3311808"/>
              <a:chExt cx="2331401" cy="1904624"/>
            </a:xfrm>
          </p:grpSpPr>
          <p:sp>
            <p:nvSpPr>
              <p:cNvPr id="165" name="Text Placeholder 1">
                <a:extLst>
                  <a:ext uri="{FF2B5EF4-FFF2-40B4-BE49-F238E27FC236}">
                    <a16:creationId xmlns:a16="http://schemas.microsoft.com/office/drawing/2014/main" id="{5D91C0C8-3801-4F02-8799-6F84B0221C94}"/>
                  </a:ext>
                </a:extLst>
              </p:cNvPr>
              <p:cNvSpPr txBox="1">
                <a:spLocks/>
              </p:cNvSpPr>
              <p:nvPr/>
            </p:nvSpPr>
            <p:spPr>
              <a:xfrm>
                <a:off x="6006407" y="5053749"/>
                <a:ext cx="1292020" cy="162683"/>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b="0" i="1" dirty="0"/>
                  <a:t>Ease of Implementation</a:t>
                </a:r>
              </a:p>
            </p:txBody>
          </p:sp>
          <p:grpSp>
            <p:nvGrpSpPr>
              <p:cNvPr id="34" name="Group 33">
                <a:extLst>
                  <a:ext uri="{FF2B5EF4-FFF2-40B4-BE49-F238E27FC236}">
                    <a16:creationId xmlns:a16="http://schemas.microsoft.com/office/drawing/2014/main" id="{811797B1-5E3E-4B47-BD09-B18A1F038C03}"/>
                  </a:ext>
                </a:extLst>
              </p:cNvPr>
              <p:cNvGrpSpPr/>
              <p:nvPr/>
            </p:nvGrpSpPr>
            <p:grpSpPr>
              <a:xfrm>
                <a:off x="5274114" y="3311808"/>
                <a:ext cx="2331401" cy="1687007"/>
                <a:chOff x="5274114" y="3311808"/>
                <a:chExt cx="2331401" cy="1687007"/>
              </a:xfrm>
            </p:grpSpPr>
            <p:grpSp>
              <p:nvGrpSpPr>
                <p:cNvPr id="8" name="Group 7">
                  <a:extLst>
                    <a:ext uri="{FF2B5EF4-FFF2-40B4-BE49-F238E27FC236}">
                      <a16:creationId xmlns:a16="http://schemas.microsoft.com/office/drawing/2014/main" id="{A95000D8-7345-4667-90A5-A361E5B7CC9E}"/>
                    </a:ext>
                  </a:extLst>
                </p:cNvPr>
                <p:cNvGrpSpPr/>
                <p:nvPr/>
              </p:nvGrpSpPr>
              <p:grpSpPr>
                <a:xfrm>
                  <a:off x="5553104" y="3311808"/>
                  <a:ext cx="2052411" cy="1687007"/>
                  <a:chOff x="7823396" y="2491801"/>
                  <a:chExt cx="1648383" cy="1458613"/>
                </a:xfrm>
              </p:grpSpPr>
              <p:sp>
                <p:nvSpPr>
                  <p:cNvPr id="157" name="Freeform 8">
                    <a:extLst>
                      <a:ext uri="{FF2B5EF4-FFF2-40B4-BE49-F238E27FC236}">
                        <a16:creationId xmlns:a16="http://schemas.microsoft.com/office/drawing/2014/main" id="{EBDB22CC-A924-422A-BCC3-6FD9593C9C07}"/>
                      </a:ext>
                    </a:extLst>
                  </p:cNvPr>
                  <p:cNvSpPr/>
                  <p:nvPr/>
                </p:nvSpPr>
                <p:spPr bwMode="auto">
                  <a:xfrm>
                    <a:off x="8341641" y="2720541"/>
                    <a:ext cx="1130138" cy="1078671"/>
                  </a:xfrm>
                  <a:custGeom>
                    <a:avLst/>
                    <a:gdLst>
                      <a:gd name="connsiteX0" fmla="*/ 1131 w 2014594"/>
                      <a:gd name="connsiteY0" fmla="*/ 0 h 1315725"/>
                      <a:gd name="connsiteX1" fmla="*/ 2014594 w 2014594"/>
                      <a:gd name="connsiteY1" fmla="*/ 0 h 1315725"/>
                      <a:gd name="connsiteX2" fmla="*/ 2014594 w 2014594"/>
                      <a:gd name="connsiteY2" fmla="*/ 1315568 h 1315725"/>
                      <a:gd name="connsiteX3" fmla="*/ 2009803 w 2014594"/>
                      <a:gd name="connsiteY3" fmla="*/ 1315725 h 1315725"/>
                      <a:gd name="connsiteX4" fmla="*/ 0 w 2014594"/>
                      <a:gd name="connsiteY4" fmla="*/ 14493 h 131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594" h="1315725">
                        <a:moveTo>
                          <a:pt x="1131" y="0"/>
                        </a:moveTo>
                        <a:lnTo>
                          <a:pt x="2014594" y="0"/>
                        </a:lnTo>
                        <a:lnTo>
                          <a:pt x="2014594" y="1315568"/>
                        </a:lnTo>
                        <a:lnTo>
                          <a:pt x="2009803" y="1315725"/>
                        </a:lnTo>
                        <a:cubicBezTo>
                          <a:pt x="899819" y="1315725"/>
                          <a:pt x="0" y="733144"/>
                          <a:pt x="0" y="14493"/>
                        </a:cubicBezTo>
                        <a:close/>
                      </a:path>
                    </a:pathLst>
                  </a:custGeom>
                  <a:pattFill prst="dkDnDiag">
                    <a:fgClr>
                      <a:schemeClr val="accent3">
                        <a:lumMod val="20000"/>
                        <a:lumOff val="80000"/>
                      </a:schemeClr>
                    </a:fgClr>
                    <a:bgClr>
                      <a:schemeClr val="bg1"/>
                    </a:bgClr>
                  </a:pattFill>
                  <a:ln>
                    <a:noFill/>
                  </a:ln>
                </p:spPr>
                <p:txBody>
                  <a:bodyPr rot="0" spcFirstLastPara="0" vert="horz" wrap="square" lIns="91440" tIns="45720" rIns="91440" bIns="45720" numCol="1" spcCol="0" rtlCol="1" fromWordArt="0" anchor="ctr"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08E375A-C7C7-4CF2-AC05-77C1C4D67972}"/>
                      </a:ext>
                    </a:extLst>
                  </p:cNvPr>
                  <p:cNvSpPr/>
                  <p:nvPr/>
                </p:nvSpPr>
                <p:spPr>
                  <a:xfrm>
                    <a:off x="7823396" y="2491801"/>
                    <a:ext cx="1643668" cy="14586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8" name="Freeform 8">
                    <a:extLst>
                      <a:ext uri="{FF2B5EF4-FFF2-40B4-BE49-F238E27FC236}">
                        <a16:creationId xmlns:a16="http://schemas.microsoft.com/office/drawing/2014/main" id="{D82FA524-71D1-4D53-9B33-A1F07E5BFA6A}"/>
                      </a:ext>
                    </a:extLst>
                  </p:cNvPr>
                  <p:cNvSpPr/>
                  <p:nvPr/>
                </p:nvSpPr>
                <p:spPr bwMode="auto">
                  <a:xfrm>
                    <a:off x="8341935" y="2514600"/>
                    <a:ext cx="1106865" cy="973887"/>
                  </a:xfrm>
                  <a:custGeom>
                    <a:avLst/>
                    <a:gdLst>
                      <a:gd name="connsiteX0" fmla="*/ 1131 w 2014594"/>
                      <a:gd name="connsiteY0" fmla="*/ 0 h 1315725"/>
                      <a:gd name="connsiteX1" fmla="*/ 2014594 w 2014594"/>
                      <a:gd name="connsiteY1" fmla="*/ 0 h 1315725"/>
                      <a:gd name="connsiteX2" fmla="*/ 2014594 w 2014594"/>
                      <a:gd name="connsiteY2" fmla="*/ 1315568 h 1315725"/>
                      <a:gd name="connsiteX3" fmla="*/ 2009803 w 2014594"/>
                      <a:gd name="connsiteY3" fmla="*/ 1315725 h 1315725"/>
                      <a:gd name="connsiteX4" fmla="*/ 0 w 2014594"/>
                      <a:gd name="connsiteY4" fmla="*/ 14493 h 131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4594" h="1315725">
                        <a:moveTo>
                          <a:pt x="1131" y="0"/>
                        </a:moveTo>
                        <a:lnTo>
                          <a:pt x="2014594" y="0"/>
                        </a:lnTo>
                        <a:lnTo>
                          <a:pt x="2014594" y="1315568"/>
                        </a:lnTo>
                        <a:lnTo>
                          <a:pt x="2009803" y="1315725"/>
                        </a:lnTo>
                        <a:cubicBezTo>
                          <a:pt x="899819" y="1315725"/>
                          <a:pt x="0" y="733144"/>
                          <a:pt x="0" y="14493"/>
                        </a:cubicBezTo>
                        <a:close/>
                      </a:path>
                    </a:pathLst>
                  </a:custGeom>
                  <a:pattFill prst="dkDnDiag">
                    <a:fgClr>
                      <a:schemeClr val="accent3">
                        <a:lumMod val="20000"/>
                        <a:lumOff val="80000"/>
                      </a:schemeClr>
                    </a:fgClr>
                    <a:bgClr>
                      <a:schemeClr val="bg1"/>
                    </a:bgClr>
                  </a:pattFill>
                  <a:ln>
                    <a:noFill/>
                  </a:ln>
                </p:spPr>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Heptagon 16">
                    <a:extLst>
                      <a:ext uri="{FF2B5EF4-FFF2-40B4-BE49-F238E27FC236}">
                        <a16:creationId xmlns:a16="http://schemas.microsoft.com/office/drawing/2014/main" id="{81B1B8AC-4774-4BF5-B7D8-51B6738FE940}"/>
                      </a:ext>
                    </a:extLst>
                  </p:cNvPr>
                  <p:cNvSpPr/>
                  <p:nvPr/>
                </p:nvSpPr>
                <p:spPr>
                  <a:xfrm>
                    <a:off x="8509910" y="3624074"/>
                    <a:ext cx="135320" cy="13313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9" name="Heptagon 158">
                    <a:extLst>
                      <a:ext uri="{FF2B5EF4-FFF2-40B4-BE49-F238E27FC236}">
                        <a16:creationId xmlns:a16="http://schemas.microsoft.com/office/drawing/2014/main" id="{A17DA6B3-0FDB-4F80-BE44-47A45EBCFF3A}"/>
                      </a:ext>
                    </a:extLst>
                  </p:cNvPr>
                  <p:cNvSpPr/>
                  <p:nvPr/>
                </p:nvSpPr>
                <p:spPr>
                  <a:xfrm>
                    <a:off x="8758554" y="3022763"/>
                    <a:ext cx="135320" cy="133138"/>
                  </a:xfrm>
                  <a:prstGeom prst="heptagon">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0" name="Heptagon 159">
                    <a:extLst>
                      <a:ext uri="{FF2B5EF4-FFF2-40B4-BE49-F238E27FC236}">
                        <a16:creationId xmlns:a16="http://schemas.microsoft.com/office/drawing/2014/main" id="{74CE4720-DA0A-46AA-819D-257AC1E27D3B}"/>
                      </a:ext>
                    </a:extLst>
                  </p:cNvPr>
                  <p:cNvSpPr/>
                  <p:nvPr/>
                </p:nvSpPr>
                <p:spPr>
                  <a:xfrm>
                    <a:off x="8187763" y="3275619"/>
                    <a:ext cx="135320" cy="13313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1" name="Heptagon 160">
                    <a:extLst>
                      <a:ext uri="{FF2B5EF4-FFF2-40B4-BE49-F238E27FC236}">
                        <a16:creationId xmlns:a16="http://schemas.microsoft.com/office/drawing/2014/main" id="{A41EF3AB-41A8-407C-99D2-C9F2A76109D7}"/>
                      </a:ext>
                    </a:extLst>
                  </p:cNvPr>
                  <p:cNvSpPr/>
                  <p:nvPr/>
                </p:nvSpPr>
                <p:spPr>
                  <a:xfrm>
                    <a:off x="8550098" y="3350413"/>
                    <a:ext cx="135320" cy="13313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2" name="Heptagon 161">
                    <a:extLst>
                      <a:ext uri="{FF2B5EF4-FFF2-40B4-BE49-F238E27FC236}">
                        <a16:creationId xmlns:a16="http://schemas.microsoft.com/office/drawing/2014/main" id="{8C5183F6-3846-413A-A9C7-EFAB32D1915E}"/>
                      </a:ext>
                    </a:extLst>
                  </p:cNvPr>
                  <p:cNvSpPr/>
                  <p:nvPr/>
                </p:nvSpPr>
                <p:spPr>
                  <a:xfrm>
                    <a:off x="7979307" y="3603269"/>
                    <a:ext cx="135320" cy="13313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3" name="Heptagon 162">
                    <a:extLst>
                      <a:ext uri="{FF2B5EF4-FFF2-40B4-BE49-F238E27FC236}">
                        <a16:creationId xmlns:a16="http://schemas.microsoft.com/office/drawing/2014/main" id="{28315C4E-7A8E-4DA3-91B1-3CF31C08DED1}"/>
                      </a:ext>
                    </a:extLst>
                  </p:cNvPr>
                  <p:cNvSpPr/>
                  <p:nvPr/>
                </p:nvSpPr>
                <p:spPr>
                  <a:xfrm>
                    <a:off x="8083243" y="2774054"/>
                    <a:ext cx="135320" cy="133138"/>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4" name="Heptagon 163">
                    <a:extLst>
                      <a:ext uri="{FF2B5EF4-FFF2-40B4-BE49-F238E27FC236}">
                        <a16:creationId xmlns:a16="http://schemas.microsoft.com/office/drawing/2014/main" id="{6D091F7C-CF5C-491D-9D2D-09EC5B0025F0}"/>
                      </a:ext>
                    </a:extLst>
                  </p:cNvPr>
                  <p:cNvSpPr/>
                  <p:nvPr/>
                </p:nvSpPr>
                <p:spPr>
                  <a:xfrm>
                    <a:off x="8758554" y="2722426"/>
                    <a:ext cx="135320" cy="133138"/>
                  </a:xfrm>
                  <a:prstGeom prst="heptagon">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66" name="Text Placeholder 1">
                  <a:extLst>
                    <a:ext uri="{FF2B5EF4-FFF2-40B4-BE49-F238E27FC236}">
                      <a16:creationId xmlns:a16="http://schemas.microsoft.com/office/drawing/2014/main" id="{5DF56BA7-D7C7-49A5-BC7A-E9C9AE11F5DC}"/>
                    </a:ext>
                  </a:extLst>
                </p:cNvPr>
                <p:cNvSpPr txBox="1">
                  <a:spLocks/>
                </p:cNvSpPr>
                <p:nvPr/>
              </p:nvSpPr>
              <p:spPr>
                <a:xfrm rot="16200000">
                  <a:off x="5164463" y="4074521"/>
                  <a:ext cx="380885" cy="161583"/>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50" b="0" i="1" dirty="0"/>
                    <a:t>Impact</a:t>
                  </a:r>
                </a:p>
              </p:txBody>
            </p:sp>
          </p:grpSp>
        </p:grpSp>
      </p:grpSp>
      <p:sp>
        <p:nvSpPr>
          <p:cNvPr id="149" name="Rectangle 148">
            <a:extLst>
              <a:ext uri="{FF2B5EF4-FFF2-40B4-BE49-F238E27FC236}">
                <a16:creationId xmlns:a16="http://schemas.microsoft.com/office/drawing/2014/main" id="{EC923426-5EB4-482B-801B-576C2395BDE1}"/>
              </a:ext>
            </a:extLst>
          </p:cNvPr>
          <p:cNvSpPr/>
          <p:nvPr/>
        </p:nvSpPr>
        <p:spPr>
          <a:xfrm>
            <a:off x="8588517" y="2330183"/>
            <a:ext cx="2606388" cy="86231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Access Control Policy Model Standards</a:t>
            </a:r>
          </a:p>
          <a:p>
            <a:pPr marL="171450" indent="-171450">
              <a:buFont typeface="Wingdings" panose="05000000000000000000" pitchFamily="2" charset="2"/>
              <a:buChar char="§"/>
            </a:pPr>
            <a:r>
              <a:rPr lang="en-US" sz="1100" i="1" dirty="0">
                <a:solidFill>
                  <a:schemeClr val="tx1"/>
                </a:solidFill>
              </a:rPr>
              <a:t>Discretionary Access Control</a:t>
            </a:r>
          </a:p>
          <a:p>
            <a:pPr marL="171450" indent="-171450">
              <a:buFont typeface="Wingdings" panose="05000000000000000000" pitchFamily="2" charset="2"/>
              <a:buChar char="§"/>
            </a:pPr>
            <a:r>
              <a:rPr lang="en-US" sz="1100" i="1" dirty="0">
                <a:solidFill>
                  <a:schemeClr val="tx1"/>
                </a:solidFill>
              </a:rPr>
              <a:t>Role Based Access Control</a:t>
            </a:r>
          </a:p>
          <a:p>
            <a:pPr marL="171450" indent="-171450">
              <a:buFont typeface="Wingdings" panose="05000000000000000000" pitchFamily="2" charset="2"/>
              <a:buChar char="§"/>
            </a:pPr>
            <a:r>
              <a:rPr lang="en-US" sz="1100" i="1" dirty="0">
                <a:solidFill>
                  <a:schemeClr val="tx1"/>
                </a:solidFill>
              </a:rPr>
              <a:t>Mandatory Access Control </a:t>
            </a:r>
          </a:p>
        </p:txBody>
      </p:sp>
      <p:sp>
        <p:nvSpPr>
          <p:cNvPr id="150" name="Rectangle 149">
            <a:extLst>
              <a:ext uri="{FF2B5EF4-FFF2-40B4-BE49-F238E27FC236}">
                <a16:creationId xmlns:a16="http://schemas.microsoft.com/office/drawing/2014/main" id="{771E00B9-8B2B-4C71-98A8-D46DE5548487}"/>
              </a:ext>
            </a:extLst>
          </p:cNvPr>
          <p:cNvSpPr/>
          <p:nvPr/>
        </p:nvSpPr>
        <p:spPr>
          <a:xfrm>
            <a:off x="8588517" y="3297921"/>
            <a:ext cx="2606388" cy="86231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Network Access Control Standards </a:t>
            </a:r>
          </a:p>
          <a:p>
            <a:pPr marL="171450" indent="-171450">
              <a:buFont typeface="Wingdings" panose="05000000000000000000" pitchFamily="2" charset="2"/>
              <a:buChar char="§"/>
            </a:pPr>
            <a:r>
              <a:rPr lang="en-US" sz="1100" i="1" dirty="0">
                <a:solidFill>
                  <a:schemeClr val="tx1"/>
                </a:solidFill>
              </a:rPr>
              <a:t>802.1x</a:t>
            </a:r>
          </a:p>
          <a:p>
            <a:pPr marL="171450" indent="-171450">
              <a:buFont typeface="Wingdings" panose="05000000000000000000" pitchFamily="2" charset="2"/>
              <a:buChar char="§"/>
            </a:pPr>
            <a:r>
              <a:rPr lang="en-US" sz="1100" i="1" dirty="0">
                <a:solidFill>
                  <a:schemeClr val="tx1"/>
                </a:solidFill>
              </a:rPr>
              <a:t>Radius</a:t>
            </a:r>
          </a:p>
        </p:txBody>
      </p:sp>
      <p:sp>
        <p:nvSpPr>
          <p:cNvPr id="151" name="Rectangle 150">
            <a:extLst>
              <a:ext uri="{FF2B5EF4-FFF2-40B4-BE49-F238E27FC236}">
                <a16:creationId xmlns:a16="http://schemas.microsoft.com/office/drawing/2014/main" id="{C70876EC-71B5-4C63-9DF8-FCDEF075CA45}"/>
              </a:ext>
            </a:extLst>
          </p:cNvPr>
          <p:cNvSpPr/>
          <p:nvPr/>
        </p:nvSpPr>
        <p:spPr>
          <a:xfrm>
            <a:off x="8588517" y="4265659"/>
            <a:ext cx="2606388" cy="86231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Wireless Access Control Standards</a:t>
            </a:r>
          </a:p>
          <a:p>
            <a:pPr marL="171450" indent="-171450">
              <a:buFont typeface="Wingdings" panose="05000000000000000000" pitchFamily="2" charset="2"/>
              <a:buChar char="§"/>
            </a:pPr>
            <a:r>
              <a:rPr lang="en-US" sz="1100" i="1" dirty="0">
                <a:solidFill>
                  <a:schemeClr val="tx1"/>
                </a:solidFill>
              </a:rPr>
              <a:t>802.11a</a:t>
            </a:r>
          </a:p>
          <a:p>
            <a:pPr marL="171450" indent="-171450">
              <a:buFont typeface="Wingdings" panose="05000000000000000000" pitchFamily="2" charset="2"/>
              <a:buChar char="§"/>
            </a:pPr>
            <a:r>
              <a:rPr lang="en-US" sz="1100" i="1" dirty="0">
                <a:solidFill>
                  <a:schemeClr val="tx1"/>
                </a:solidFill>
              </a:rPr>
              <a:t>802.11g</a:t>
            </a:r>
          </a:p>
        </p:txBody>
      </p:sp>
      <p:sp>
        <p:nvSpPr>
          <p:cNvPr id="152" name="Rectangle 151">
            <a:extLst>
              <a:ext uri="{FF2B5EF4-FFF2-40B4-BE49-F238E27FC236}">
                <a16:creationId xmlns:a16="http://schemas.microsoft.com/office/drawing/2014/main" id="{471A17E2-DAB7-4BB7-8D74-A80290374E5A}"/>
              </a:ext>
            </a:extLst>
          </p:cNvPr>
          <p:cNvSpPr/>
          <p:nvPr/>
        </p:nvSpPr>
        <p:spPr>
          <a:xfrm>
            <a:off x="8588517" y="5233397"/>
            <a:ext cx="2606388" cy="86231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Wireless Encryption Standards</a:t>
            </a:r>
          </a:p>
          <a:p>
            <a:pPr marL="171450" indent="-171450">
              <a:buFont typeface="Wingdings" panose="05000000000000000000" pitchFamily="2" charset="2"/>
              <a:buChar char="§"/>
            </a:pPr>
            <a:r>
              <a:rPr lang="en-US" sz="1100" i="1" dirty="0">
                <a:solidFill>
                  <a:schemeClr val="tx1"/>
                </a:solidFill>
              </a:rPr>
              <a:t>Wi-Fi Protected Access (WPA)</a:t>
            </a:r>
          </a:p>
          <a:p>
            <a:pPr marL="171450" indent="-171450">
              <a:buFont typeface="Wingdings" panose="05000000000000000000" pitchFamily="2" charset="2"/>
              <a:buChar char="§"/>
            </a:pPr>
            <a:r>
              <a:rPr lang="en-US" sz="1100" i="1" dirty="0">
                <a:solidFill>
                  <a:schemeClr val="tx1"/>
                </a:solidFill>
              </a:rPr>
              <a:t>Wi-Fi Protected Access 2 (WPA 2)</a:t>
            </a:r>
          </a:p>
          <a:p>
            <a:pPr marL="171450" indent="-171450">
              <a:buFont typeface="Wingdings" panose="05000000000000000000" pitchFamily="2" charset="2"/>
              <a:buChar char="§"/>
            </a:pPr>
            <a:r>
              <a:rPr lang="en-US" sz="1100" i="1" dirty="0">
                <a:solidFill>
                  <a:schemeClr val="tx1"/>
                </a:solidFill>
              </a:rPr>
              <a:t>Wi-Fi Protected Access 3 (WPA 3)</a:t>
            </a:r>
          </a:p>
        </p:txBody>
      </p:sp>
      <p:sp>
        <p:nvSpPr>
          <p:cNvPr id="153" name="Heptagon 152">
            <a:extLst>
              <a:ext uri="{FF2B5EF4-FFF2-40B4-BE49-F238E27FC236}">
                <a16:creationId xmlns:a16="http://schemas.microsoft.com/office/drawing/2014/main" id="{5FFB052E-6DB8-41DF-A27F-3170FB6DADB5}"/>
              </a:ext>
            </a:extLst>
          </p:cNvPr>
          <p:cNvSpPr/>
          <p:nvPr/>
        </p:nvSpPr>
        <p:spPr>
          <a:xfrm>
            <a:off x="8482140" y="2247791"/>
            <a:ext cx="212754" cy="198267"/>
          </a:xfrm>
          <a:prstGeom prst="heptagon">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t>1</a:t>
            </a:r>
          </a:p>
        </p:txBody>
      </p:sp>
      <p:sp>
        <p:nvSpPr>
          <p:cNvPr id="154" name="Heptagon 153">
            <a:extLst>
              <a:ext uri="{FF2B5EF4-FFF2-40B4-BE49-F238E27FC236}">
                <a16:creationId xmlns:a16="http://schemas.microsoft.com/office/drawing/2014/main" id="{AB55428C-7598-4678-B7D8-7635974D7E14}"/>
              </a:ext>
            </a:extLst>
          </p:cNvPr>
          <p:cNvSpPr/>
          <p:nvPr/>
        </p:nvSpPr>
        <p:spPr>
          <a:xfrm>
            <a:off x="8482140" y="3212674"/>
            <a:ext cx="212754" cy="198267"/>
          </a:xfrm>
          <a:prstGeom prst="heptagon">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t>2</a:t>
            </a:r>
          </a:p>
        </p:txBody>
      </p:sp>
      <p:sp>
        <p:nvSpPr>
          <p:cNvPr id="155" name="Heptagon 154">
            <a:extLst>
              <a:ext uri="{FF2B5EF4-FFF2-40B4-BE49-F238E27FC236}">
                <a16:creationId xmlns:a16="http://schemas.microsoft.com/office/drawing/2014/main" id="{395EAEE0-261E-4B4D-B003-6E5017156139}"/>
              </a:ext>
            </a:extLst>
          </p:cNvPr>
          <p:cNvSpPr/>
          <p:nvPr/>
        </p:nvSpPr>
        <p:spPr>
          <a:xfrm>
            <a:off x="8482140" y="4183879"/>
            <a:ext cx="212754" cy="198267"/>
          </a:xfrm>
          <a:prstGeom prst="heptagon">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t>3</a:t>
            </a:r>
          </a:p>
        </p:txBody>
      </p:sp>
      <p:sp>
        <p:nvSpPr>
          <p:cNvPr id="156" name="Heptagon 155">
            <a:extLst>
              <a:ext uri="{FF2B5EF4-FFF2-40B4-BE49-F238E27FC236}">
                <a16:creationId xmlns:a16="http://schemas.microsoft.com/office/drawing/2014/main" id="{9688EEB4-C439-4C69-A82F-16E1E49E947A}"/>
              </a:ext>
            </a:extLst>
          </p:cNvPr>
          <p:cNvSpPr/>
          <p:nvPr/>
        </p:nvSpPr>
        <p:spPr>
          <a:xfrm>
            <a:off x="8482140" y="5147899"/>
            <a:ext cx="212754" cy="198267"/>
          </a:xfrm>
          <a:prstGeom prst="heptagon">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b="1" dirty="0"/>
              <a:t>4</a:t>
            </a:r>
          </a:p>
        </p:txBody>
      </p:sp>
      <p:pic>
        <p:nvPicPr>
          <p:cNvPr id="721940" name="Picture 20" descr="Image result for IEEE icon">
            <a:extLst>
              <a:ext uri="{FF2B5EF4-FFF2-40B4-BE49-F238E27FC236}">
                <a16:creationId xmlns:a16="http://schemas.microsoft.com/office/drawing/2014/main" id="{0C1ACA3F-6A06-48B9-8DB5-58ACC7C48C05}"/>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036920" y="5585489"/>
            <a:ext cx="573883" cy="57388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BE89A313-9E7E-4ADF-9E70-2FAD16596A33}"/>
              </a:ext>
            </a:extLst>
          </p:cNvPr>
          <p:cNvGrpSpPr/>
          <p:nvPr/>
        </p:nvGrpSpPr>
        <p:grpSpPr>
          <a:xfrm>
            <a:off x="613621" y="68528"/>
            <a:ext cx="782071" cy="229014"/>
            <a:chOff x="613621" y="44482"/>
            <a:chExt cx="782071" cy="277106"/>
          </a:xfrm>
        </p:grpSpPr>
        <p:sp>
          <p:nvSpPr>
            <p:cNvPr id="133" name="Rectangle 132">
              <a:extLst>
                <a:ext uri="{FF2B5EF4-FFF2-40B4-BE49-F238E27FC236}">
                  <a16:creationId xmlns:a16="http://schemas.microsoft.com/office/drawing/2014/main" id="{1F6E57D5-8B6B-4C75-93D5-2A352E9CA134}"/>
                </a:ext>
              </a:extLst>
            </p:cNvPr>
            <p:cNvSpPr/>
            <p:nvPr/>
          </p:nvSpPr>
          <p:spPr bwMode="auto">
            <a:xfrm>
              <a:off x="1014856" y="196950"/>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58954947-9A81-4E37-884B-DCB539D55521}"/>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0" name="Rectangle 139">
              <a:extLst>
                <a:ext uri="{FF2B5EF4-FFF2-40B4-BE49-F238E27FC236}">
                  <a16:creationId xmlns:a16="http://schemas.microsoft.com/office/drawing/2014/main" id="{D8CA877F-F54B-4B83-8C0A-61ABE1D9483B}"/>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1" name="Rectangle 140">
              <a:extLst>
                <a:ext uri="{FF2B5EF4-FFF2-40B4-BE49-F238E27FC236}">
                  <a16:creationId xmlns:a16="http://schemas.microsoft.com/office/drawing/2014/main" id="{1CDAD88B-10F3-43D5-A8C6-EA809266DAC7}"/>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B389CDE4-2E17-40C0-AB6F-F8F8DAE4BF38}"/>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3" name="Rectangle 142">
              <a:extLst>
                <a:ext uri="{FF2B5EF4-FFF2-40B4-BE49-F238E27FC236}">
                  <a16:creationId xmlns:a16="http://schemas.microsoft.com/office/drawing/2014/main" id="{D21AE16E-48BA-4E3D-9079-3CA175E71AB5}"/>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4" name="Rectangle 143">
              <a:extLst>
                <a:ext uri="{FF2B5EF4-FFF2-40B4-BE49-F238E27FC236}">
                  <a16:creationId xmlns:a16="http://schemas.microsoft.com/office/drawing/2014/main" id="{610C712D-DED2-4A4C-9DB4-67618E2C9D62}"/>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5" name="Rectangle 144">
              <a:extLst>
                <a:ext uri="{FF2B5EF4-FFF2-40B4-BE49-F238E27FC236}">
                  <a16:creationId xmlns:a16="http://schemas.microsoft.com/office/drawing/2014/main" id="{72E49ED9-C851-4299-B8CA-7FE51B765046}"/>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6" name="Rectangle 145">
              <a:extLst>
                <a:ext uri="{FF2B5EF4-FFF2-40B4-BE49-F238E27FC236}">
                  <a16:creationId xmlns:a16="http://schemas.microsoft.com/office/drawing/2014/main" id="{E50FADBB-BA05-4A85-AF9F-226C82F0931E}"/>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67" name="Rectangle 166">
              <a:extLst>
                <a:ext uri="{FF2B5EF4-FFF2-40B4-BE49-F238E27FC236}">
                  <a16:creationId xmlns:a16="http://schemas.microsoft.com/office/drawing/2014/main" id="{05BAF7C1-4B31-451E-B881-50E5BE507907}"/>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68" name="Rectangle 167">
              <a:extLst>
                <a:ext uri="{FF2B5EF4-FFF2-40B4-BE49-F238E27FC236}">
                  <a16:creationId xmlns:a16="http://schemas.microsoft.com/office/drawing/2014/main" id="{62FB1AD3-2483-41C1-9C3B-410C106FBF9F}"/>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70" name="Rectangle 169">
              <a:extLst>
                <a:ext uri="{FF2B5EF4-FFF2-40B4-BE49-F238E27FC236}">
                  <a16:creationId xmlns:a16="http://schemas.microsoft.com/office/drawing/2014/main" id="{47B1CFE3-015B-4ABA-8D77-8FF6848866C0}"/>
                </a:ext>
              </a:extLst>
            </p:cNvPr>
            <p:cNvSpPr/>
            <p:nvPr/>
          </p:nvSpPr>
          <p:spPr bwMode="auto">
            <a:xfrm>
              <a:off x="1118825" y="196882"/>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71" name="Rectangle 170">
              <a:extLst>
                <a:ext uri="{FF2B5EF4-FFF2-40B4-BE49-F238E27FC236}">
                  <a16:creationId xmlns:a16="http://schemas.microsoft.com/office/drawing/2014/main" id="{FEAA49C5-76AD-4161-9030-96B6B2B8E76D}"/>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72" name="Rectangle 171">
              <a:extLst>
                <a:ext uri="{FF2B5EF4-FFF2-40B4-BE49-F238E27FC236}">
                  <a16:creationId xmlns:a16="http://schemas.microsoft.com/office/drawing/2014/main" id="{E4B9F166-0F9F-438F-B96A-FDE583B91FF7}"/>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173" name="Rectangle 172">
            <a:extLst>
              <a:ext uri="{FF2B5EF4-FFF2-40B4-BE49-F238E27FC236}">
                <a16:creationId xmlns:a16="http://schemas.microsoft.com/office/drawing/2014/main" id="{9630EA8F-6433-462E-BA38-4DABA825DED4}"/>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9473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2.3, we will develop OXAGON’s Cybersecurity Standard Operating Procedures </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083863" y="1112624"/>
            <a:ext cx="6024278" cy="430887"/>
          </a:xfrm>
        </p:spPr>
        <p:txBody>
          <a:bodyPr/>
          <a:lstStyle/>
          <a:p>
            <a:pPr algn="ctr"/>
            <a:r>
              <a:rPr lang="en-US" dirty="0"/>
              <a:t>Step 2.3 – Develop OXAGON’s Cybersecurity Operating Procedures and Playbooks</a:t>
            </a:r>
          </a:p>
          <a:p>
            <a:pPr algn="ctr"/>
            <a:r>
              <a:rPr lang="en-US" dirty="0"/>
              <a:t> </a:t>
            </a:r>
            <a:endParaRPr lang="en-US" sz="1400" b="1" dirty="0">
              <a:solidFill>
                <a:schemeClr val="tx1"/>
              </a:solidFill>
            </a:endParaRP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1" fontAlgn="auto">
              <a:lnSpc>
                <a:spcPct val="100000"/>
              </a:lnSpc>
              <a:spcAft>
                <a:spcPts val="0"/>
              </a:spcAft>
              <a:buClr>
                <a:srgbClr val="243646"/>
              </a:buClr>
              <a:buSzTx/>
              <a:tabLst/>
              <a:defRPr/>
            </a:pPr>
            <a:r>
              <a:rPr lang="en-US" sz="1200" b="1" i="1" dirty="0">
                <a:solidFill>
                  <a:schemeClr val="tx1"/>
                </a:solidFill>
                <a:cs typeface="Arial" pitchFamily="34" charset="0"/>
              </a:rPr>
              <a:t>Develop Standard Operating Procedures and Playbooks </a:t>
            </a:r>
          </a:p>
          <a:p>
            <a:pPr marL="177800" marR="0" lvl="1" indent="-177800" fontAlgn="auto">
              <a:lnSpc>
                <a:spcPct val="100000"/>
              </a:lnSpc>
              <a:spcAft>
                <a:spcPts val="0"/>
              </a:spcAft>
              <a:buClr>
                <a:srgbClr val="243646"/>
              </a:buClr>
              <a:buSzTx/>
              <a:buFont typeface="Wingdings" panose="05000000000000000000" pitchFamily="2" charset="2"/>
              <a:buChar char="§"/>
              <a:tabLst/>
              <a:defRPr/>
            </a:pPr>
            <a:r>
              <a:rPr lang="en-US" sz="1200" dirty="0">
                <a:solidFill>
                  <a:schemeClr val="tx1"/>
                </a:solidFill>
                <a:cs typeface="Arial" pitchFamily="34" charset="0"/>
              </a:rPr>
              <a:t>Identify the relevant cybersecurity functions needed to implement the policies that cover the selected controls by leveraging industry best practices and SMEs inputs</a:t>
            </a:r>
            <a:endParaRPr lang="en-US" sz="1200" dirty="0">
              <a:solidFill>
                <a:schemeClr val="tx1"/>
              </a:solidFill>
              <a:highlight>
                <a:srgbClr val="FFFF00"/>
              </a:highlight>
              <a:cs typeface="Arial" pitchFamily="34" charset="0"/>
            </a:endParaRPr>
          </a:p>
          <a:p>
            <a:pPr marL="177800" marR="0" lvl="1" indent="-177800" fontAlgn="auto">
              <a:lnSpc>
                <a:spcPct val="100000"/>
              </a:lnSpc>
              <a:spcAft>
                <a:spcPts val="0"/>
              </a:spcAft>
              <a:buClr>
                <a:srgbClr val="243646"/>
              </a:buClr>
              <a:buSzTx/>
              <a:buFont typeface="Wingdings" panose="05000000000000000000" pitchFamily="2" charset="2"/>
              <a:buChar char="§"/>
              <a:tabLst/>
              <a:defRPr/>
            </a:pPr>
            <a:r>
              <a:rPr lang="en-US" sz="1200" dirty="0">
                <a:solidFill>
                  <a:schemeClr val="tx1"/>
                </a:solidFill>
                <a:cs typeface="Arial" pitchFamily="34" charset="0"/>
              </a:rPr>
              <a:t>Tailor and draw the process structure for each cybersecurity function, and detail Level 1 and Level 2 processes, such as:</a:t>
            </a:r>
          </a:p>
          <a:p>
            <a:pPr marL="628650" lvl="2" indent="-171450">
              <a:buClr>
                <a:srgbClr val="243646"/>
              </a:buClr>
              <a:buFont typeface="Calibri" panose="020F0502020204030204" pitchFamily="34" charset="0"/>
              <a:buChar char="―"/>
              <a:defRPr/>
            </a:pPr>
            <a:r>
              <a:rPr lang="en-US" sz="1200" dirty="0">
                <a:solidFill>
                  <a:schemeClr val="tx1"/>
                </a:solidFill>
                <a:cs typeface="Arial" pitchFamily="34" charset="0"/>
              </a:rPr>
              <a:t>Identify key process functions, components and aims (Level 1)</a:t>
            </a:r>
          </a:p>
          <a:p>
            <a:pPr marL="628650" lvl="2" indent="-171450">
              <a:buClr>
                <a:srgbClr val="243646"/>
              </a:buClr>
              <a:buFont typeface="Calibri" panose="020F0502020204030204" pitchFamily="34" charset="0"/>
              <a:buChar char="―"/>
              <a:defRPr/>
            </a:pPr>
            <a:r>
              <a:rPr lang="en-US" sz="1200" dirty="0">
                <a:solidFill>
                  <a:schemeClr val="tx1"/>
                </a:solidFill>
                <a:cs typeface="Arial" pitchFamily="34" charset="0"/>
              </a:rPr>
              <a:t>Identify data sources and inputs, assessment function, reporting and tracking (Level 2)</a:t>
            </a:r>
          </a:p>
          <a:p>
            <a:pPr marL="628650" lvl="2" indent="-171450">
              <a:buClr>
                <a:srgbClr val="243646"/>
              </a:buClr>
              <a:buFont typeface="Calibri" panose="020F0502020204030204" pitchFamily="34" charset="0"/>
              <a:buChar char="―"/>
              <a:defRPr/>
            </a:pPr>
            <a:r>
              <a:rPr lang="en-US" sz="1200" dirty="0">
                <a:solidFill>
                  <a:schemeClr val="tx1"/>
                </a:solidFill>
                <a:cs typeface="Arial" pitchFamily="34" charset="0"/>
              </a:rPr>
              <a:t>Identify the interfaces and their interactions between processes and dependencies (Level 2)</a:t>
            </a:r>
          </a:p>
          <a:p>
            <a:pPr marL="171450" lvl="1" indent="-171450">
              <a:buClr>
                <a:srgbClr val="243646"/>
              </a:buClr>
              <a:buFont typeface="Wingdings" panose="05000000000000000000" pitchFamily="2" charset="2"/>
              <a:buChar char="§"/>
              <a:defRPr/>
            </a:pPr>
            <a:r>
              <a:rPr lang="en-US" sz="1200" dirty="0">
                <a:solidFill>
                  <a:schemeClr val="tx1"/>
                </a:solidFill>
                <a:cs typeface="Arial" pitchFamily="34" charset="0"/>
              </a:rPr>
              <a:t>Filter the long list of Level 2 processes into Standard Operating Procedures (SOPs) (up to 20 SOPs will be developed). Example of proposed SOPs include:</a:t>
            </a:r>
          </a:p>
          <a:p>
            <a:pPr marL="457200" lvl="2">
              <a:buClr>
                <a:srgbClr val="243646"/>
              </a:buClr>
              <a:defRPr/>
            </a:pPr>
            <a:r>
              <a:rPr lang="en-US" sz="1200" dirty="0">
                <a:solidFill>
                  <a:schemeClr val="tx1"/>
                </a:solidFill>
                <a:cs typeface="Arial" pitchFamily="34" charset="0"/>
              </a:rPr>
              <a:t>1.System Hardening SOP</a:t>
            </a:r>
          </a:p>
          <a:p>
            <a:pPr marL="457200" lvl="2">
              <a:buClr>
                <a:srgbClr val="243646"/>
              </a:buClr>
              <a:defRPr/>
            </a:pPr>
            <a:r>
              <a:rPr lang="en-US" sz="1200" dirty="0">
                <a:solidFill>
                  <a:schemeClr val="tx1"/>
                </a:solidFill>
                <a:cs typeface="Arial" pitchFamily="34" charset="0"/>
              </a:rPr>
              <a:t>2.Information Systems Change Control SOP</a:t>
            </a:r>
          </a:p>
          <a:p>
            <a:pPr marL="457200" lvl="2">
              <a:buClr>
                <a:srgbClr val="243646"/>
              </a:buClr>
              <a:defRPr/>
            </a:pPr>
            <a:r>
              <a:rPr lang="en-US" sz="1200" dirty="0">
                <a:solidFill>
                  <a:schemeClr val="tx1"/>
                </a:solidFill>
                <a:cs typeface="Arial" pitchFamily="34" charset="0"/>
              </a:rPr>
              <a:t>3.Network Change Control SOP</a:t>
            </a:r>
          </a:p>
          <a:p>
            <a:pPr marL="457200" lvl="2">
              <a:buClr>
                <a:srgbClr val="243646"/>
              </a:buClr>
              <a:defRPr/>
            </a:pPr>
            <a:r>
              <a:rPr lang="en-US" sz="1200" dirty="0">
                <a:solidFill>
                  <a:schemeClr val="tx1"/>
                </a:solidFill>
                <a:cs typeface="Arial" pitchFamily="34" charset="0"/>
              </a:rPr>
              <a:t>4.System Administration SOP</a:t>
            </a:r>
          </a:p>
          <a:p>
            <a:pPr marL="457200" lvl="2">
              <a:buClr>
                <a:srgbClr val="243646"/>
              </a:buClr>
              <a:defRPr/>
            </a:pPr>
            <a:r>
              <a:rPr lang="en-US" sz="1200" dirty="0">
                <a:solidFill>
                  <a:schemeClr val="tx1"/>
                </a:solidFill>
                <a:cs typeface="Arial" pitchFamily="34" charset="0"/>
              </a:rPr>
              <a:t>5.Patching and Update SOP</a:t>
            </a:r>
          </a:p>
          <a:p>
            <a:pPr marL="457200" lvl="2">
              <a:buClr>
                <a:srgbClr val="243646"/>
              </a:buClr>
              <a:defRPr/>
            </a:pPr>
            <a:r>
              <a:rPr lang="en-US" sz="1200" dirty="0">
                <a:solidFill>
                  <a:schemeClr val="tx1"/>
                </a:solidFill>
                <a:cs typeface="Arial" pitchFamily="34" charset="0"/>
              </a:rPr>
              <a:t>6.Business Continuity SOP</a:t>
            </a:r>
          </a:p>
          <a:p>
            <a:pPr marL="457200" lvl="2">
              <a:buClr>
                <a:srgbClr val="243646"/>
              </a:buClr>
              <a:defRPr/>
            </a:pPr>
            <a:r>
              <a:rPr lang="en-US" sz="1200" dirty="0">
                <a:solidFill>
                  <a:schemeClr val="tx1"/>
                </a:solidFill>
                <a:cs typeface="Arial" pitchFamily="34" charset="0"/>
              </a:rPr>
              <a:t>7.Remote Access SOP</a:t>
            </a:r>
          </a:p>
          <a:p>
            <a:pPr marL="457200" lvl="2">
              <a:buClr>
                <a:srgbClr val="243646"/>
              </a:buClr>
              <a:defRPr/>
            </a:pPr>
            <a:r>
              <a:rPr lang="en-US" sz="1200" dirty="0">
                <a:solidFill>
                  <a:schemeClr val="tx1"/>
                </a:solidFill>
                <a:cs typeface="Arial" pitchFamily="34" charset="0"/>
              </a:rPr>
              <a:t>8.Backup and Recovery SOP</a:t>
            </a:r>
          </a:p>
          <a:p>
            <a:pPr marL="457200" lvl="2">
              <a:buClr>
                <a:srgbClr val="243646"/>
              </a:buClr>
              <a:defRPr/>
            </a:pPr>
            <a:r>
              <a:rPr lang="en-US" sz="1200" dirty="0">
                <a:solidFill>
                  <a:schemeClr val="tx1"/>
                </a:solidFill>
                <a:cs typeface="Arial" pitchFamily="34" charset="0"/>
              </a:rPr>
              <a:t>9.Incident Management SOP</a:t>
            </a:r>
          </a:p>
          <a:p>
            <a:pPr marL="457200" lvl="2">
              <a:buClr>
                <a:srgbClr val="243646"/>
              </a:buClr>
              <a:defRPr/>
            </a:pPr>
            <a:r>
              <a:rPr lang="en-US" sz="1200" dirty="0">
                <a:solidFill>
                  <a:schemeClr val="tx1"/>
                </a:solidFill>
                <a:cs typeface="Arial" pitchFamily="34" charset="0"/>
              </a:rPr>
              <a:t>10.Attack Surface Management SOP</a:t>
            </a:r>
          </a:p>
          <a:p>
            <a:pPr marL="171450" lvl="1" indent="-171450">
              <a:buClr>
                <a:srgbClr val="243646"/>
              </a:buClr>
              <a:buFont typeface="Wingdings" panose="05000000000000000000" pitchFamily="2" charset="2"/>
              <a:buChar char="§"/>
              <a:defRPr/>
            </a:pPr>
            <a:r>
              <a:rPr lang="en-US" sz="1200" dirty="0">
                <a:solidFill>
                  <a:schemeClr val="tx1"/>
                </a:solidFill>
                <a:cs typeface="Arial" pitchFamily="34" charset="0"/>
              </a:rPr>
              <a:t>Detail each SOP into a structured document of 6 to 8 pages, including scope, objectives, assumptions and workflow/detailed activities</a:t>
            </a:r>
          </a:p>
          <a:p>
            <a:pPr marL="171450" lvl="1" indent="-171450">
              <a:buClr>
                <a:srgbClr val="243646"/>
              </a:buClr>
              <a:buFont typeface="Wingdings" panose="05000000000000000000" pitchFamily="2" charset="2"/>
              <a:buChar char="§"/>
              <a:defRPr/>
            </a:pPr>
            <a:r>
              <a:rPr lang="en-US" sz="1200" dirty="0">
                <a:solidFill>
                  <a:schemeClr val="tx1"/>
                </a:solidFill>
                <a:cs typeface="Arial" pitchFamily="34" charset="0"/>
              </a:rPr>
              <a:t>Combine the SOPs into playbooks based on similarity in function, target audience and policies</a:t>
            </a:r>
          </a:p>
          <a:p>
            <a:pPr marL="171450" lvl="1" indent="-171450">
              <a:buClr>
                <a:srgbClr val="243646"/>
              </a:buClr>
              <a:buFont typeface="Arial" panose="020B0604020202020204" pitchFamily="34" charset="0"/>
              <a:buChar char="•"/>
              <a:defRPr/>
            </a:pPr>
            <a:endParaRPr lang="en-US" sz="1200" dirty="0">
              <a:solidFill>
                <a:schemeClr val="tx1"/>
              </a:solidFill>
              <a:cs typeface="Arial" pitchFamily="34" charset="0"/>
            </a:endParaRPr>
          </a:p>
        </p:txBody>
      </p:sp>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3956896"/>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4346950"/>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7800" marR="0" lvl="1" indent="-177800" algn="l" defTabSz="914400" eaLnBrk="1" fontAlgn="auto" latinLnBrk="0" hangingPunct="1">
              <a:lnSpc>
                <a:spcPct val="100000"/>
              </a:lnSpc>
              <a:spcBef>
                <a:spcPts val="0"/>
              </a:spcBef>
              <a:spcAft>
                <a:spcPts val="0"/>
              </a:spcAft>
              <a:buClr>
                <a:srgbClr val="243646"/>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OXAGON Cybersecurity Standard Operating Procedures and playbooks </a:t>
            </a:r>
            <a:endParaRPr lang="en-US" sz="1100" dirty="0">
              <a:solidFill>
                <a:srgbClr val="000000"/>
              </a:solidFill>
              <a:latin typeface="Calibri" panose="020F0502020204030204"/>
            </a:endParaRPr>
          </a:p>
        </p:txBody>
      </p:sp>
      <p:sp>
        <p:nvSpPr>
          <p:cNvPr id="14" name="Rectangle 13">
            <a:extLst>
              <a:ext uri="{FF2B5EF4-FFF2-40B4-BE49-F238E27FC236}">
                <a16:creationId xmlns:a16="http://schemas.microsoft.com/office/drawing/2014/main" id="{76E6DBEC-DAA6-47C8-9BF5-2466F9E984F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5" name="Rectangle 14">
            <a:extLst>
              <a:ext uri="{FF2B5EF4-FFF2-40B4-BE49-F238E27FC236}">
                <a16:creationId xmlns:a16="http://schemas.microsoft.com/office/drawing/2014/main" id="{F425CCCE-AAF3-4B8F-BE9A-6C6BFDEFE4C3}"/>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100" kern="0" dirty="0">
                <a:solidFill>
                  <a:srgbClr val="000000"/>
                </a:solidFill>
                <a:latin typeface="Calibri" panose="020F0502020204030204"/>
              </a:rPr>
              <a:t>OXAGON Cybersecurity Policies and Standards</a:t>
            </a:r>
          </a:p>
          <a:p>
            <a:pPr marL="171450" marR="0" lvl="1" indent="-171450" algn="l" defTabSz="91440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100" kern="0" dirty="0">
                <a:solidFill>
                  <a:srgbClr val="000000"/>
                </a:solidFill>
                <a:latin typeface="Calibri" panose="020F0502020204030204"/>
              </a:rPr>
              <a:t>Risk Management Framework</a:t>
            </a:r>
          </a:p>
          <a:p>
            <a:pPr marL="171450" marR="0" lvl="1" indent="-171450" algn="l" defTabSz="91440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endParaRPr lang="en-US" sz="1100" kern="0" dirty="0">
              <a:solidFill>
                <a:srgbClr val="000000"/>
              </a:solidFill>
              <a:latin typeface="Calibri" panose="020F0502020204030204"/>
            </a:endParaRPr>
          </a:p>
        </p:txBody>
      </p:sp>
      <p:sp>
        <p:nvSpPr>
          <p:cNvPr id="33" name="Rectangle: Rounded Corners 32">
            <a:extLst>
              <a:ext uri="{FF2B5EF4-FFF2-40B4-BE49-F238E27FC236}">
                <a16:creationId xmlns:a16="http://schemas.microsoft.com/office/drawing/2014/main" id="{9FDFFC1E-ED23-49CC-84DF-A8AB2267D880}"/>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2.3</a:t>
            </a:r>
          </a:p>
        </p:txBody>
      </p:sp>
      <p:sp>
        <p:nvSpPr>
          <p:cNvPr id="34" name="TextBox 33">
            <a:extLst>
              <a:ext uri="{FF2B5EF4-FFF2-40B4-BE49-F238E27FC236}">
                <a16:creationId xmlns:a16="http://schemas.microsoft.com/office/drawing/2014/main" id="{DBAD12B0-C553-427F-8D5C-13B4D8800227}"/>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OXAGON’s cybersecurity operating procedures and playbooks</a:t>
            </a:r>
          </a:p>
        </p:txBody>
      </p:sp>
      <p:grpSp>
        <p:nvGrpSpPr>
          <p:cNvPr id="3" name="Group 2">
            <a:extLst>
              <a:ext uri="{FF2B5EF4-FFF2-40B4-BE49-F238E27FC236}">
                <a16:creationId xmlns:a16="http://schemas.microsoft.com/office/drawing/2014/main" id="{3BD80F4B-ED54-4640-99FC-4E63757A8396}"/>
              </a:ext>
            </a:extLst>
          </p:cNvPr>
          <p:cNvGrpSpPr/>
          <p:nvPr/>
        </p:nvGrpSpPr>
        <p:grpSpPr>
          <a:xfrm>
            <a:off x="613621" y="68528"/>
            <a:ext cx="782071" cy="229014"/>
            <a:chOff x="613621" y="44482"/>
            <a:chExt cx="782071" cy="277106"/>
          </a:xfrm>
        </p:grpSpPr>
        <p:sp>
          <p:nvSpPr>
            <p:cNvPr id="16" name="Rectangle 15">
              <a:extLst>
                <a:ext uri="{FF2B5EF4-FFF2-40B4-BE49-F238E27FC236}">
                  <a16:creationId xmlns:a16="http://schemas.microsoft.com/office/drawing/2014/main" id="{772F5639-4BF3-4A29-ADD8-78289CE4AAA5}"/>
                </a:ext>
              </a:extLst>
            </p:cNvPr>
            <p:cNvSpPr/>
            <p:nvPr/>
          </p:nvSpPr>
          <p:spPr bwMode="auto">
            <a:xfrm>
              <a:off x="1118825"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EF0A625-14E9-49A3-933A-31168A35EC89}"/>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8" name="Rectangle 17">
              <a:extLst>
                <a:ext uri="{FF2B5EF4-FFF2-40B4-BE49-F238E27FC236}">
                  <a16:creationId xmlns:a16="http://schemas.microsoft.com/office/drawing/2014/main" id="{0F88A3E0-CB83-4EFF-8654-E0BE60644BBF}"/>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1" name="Rectangle 20">
              <a:extLst>
                <a:ext uri="{FF2B5EF4-FFF2-40B4-BE49-F238E27FC236}">
                  <a16:creationId xmlns:a16="http://schemas.microsoft.com/office/drawing/2014/main" id="{C5A2562C-C213-4F02-B68F-566CDF8898C9}"/>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C651012-0176-466A-AFEA-AAF8D507AF49}"/>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3" name="Rectangle 22">
              <a:extLst>
                <a:ext uri="{FF2B5EF4-FFF2-40B4-BE49-F238E27FC236}">
                  <a16:creationId xmlns:a16="http://schemas.microsoft.com/office/drawing/2014/main" id="{13D6F9E2-ABB8-4EC4-85B7-24DF8548A724}"/>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4" name="Rectangle 23">
              <a:extLst>
                <a:ext uri="{FF2B5EF4-FFF2-40B4-BE49-F238E27FC236}">
                  <a16:creationId xmlns:a16="http://schemas.microsoft.com/office/drawing/2014/main" id="{D91699E1-7519-4AF7-8196-1D68C08EC61E}"/>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6" name="Rectangle 25">
              <a:extLst>
                <a:ext uri="{FF2B5EF4-FFF2-40B4-BE49-F238E27FC236}">
                  <a16:creationId xmlns:a16="http://schemas.microsoft.com/office/drawing/2014/main" id="{29D80B43-EC20-41D5-881A-7E93BF667C81}"/>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7" name="Rectangle 26">
              <a:extLst>
                <a:ext uri="{FF2B5EF4-FFF2-40B4-BE49-F238E27FC236}">
                  <a16:creationId xmlns:a16="http://schemas.microsoft.com/office/drawing/2014/main" id="{E3614EF3-E83C-4240-9BB9-CED05B2E4705}"/>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8" name="Rectangle 27">
              <a:extLst>
                <a:ext uri="{FF2B5EF4-FFF2-40B4-BE49-F238E27FC236}">
                  <a16:creationId xmlns:a16="http://schemas.microsoft.com/office/drawing/2014/main" id="{6F94694D-5A98-49CD-9540-91DB83A28D0F}"/>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29" name="Rectangle 28">
              <a:extLst>
                <a:ext uri="{FF2B5EF4-FFF2-40B4-BE49-F238E27FC236}">
                  <a16:creationId xmlns:a16="http://schemas.microsoft.com/office/drawing/2014/main" id="{8EC040DB-5ABE-4941-8DD2-4DDC8CF404A6}"/>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0" name="Rectangle 29">
              <a:extLst>
                <a:ext uri="{FF2B5EF4-FFF2-40B4-BE49-F238E27FC236}">
                  <a16:creationId xmlns:a16="http://schemas.microsoft.com/office/drawing/2014/main" id="{FA592E2E-0F34-464B-86ED-4E6395AA56B0}"/>
                </a:ext>
              </a:extLst>
            </p:cNvPr>
            <p:cNvSpPr/>
            <p:nvPr/>
          </p:nvSpPr>
          <p:spPr bwMode="auto">
            <a:xfrm>
              <a:off x="1014856" y="196950"/>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1" name="Rectangle 30">
              <a:extLst>
                <a:ext uri="{FF2B5EF4-FFF2-40B4-BE49-F238E27FC236}">
                  <a16:creationId xmlns:a16="http://schemas.microsoft.com/office/drawing/2014/main" id="{211AC60E-431C-4B96-A85E-2378F8986F58}"/>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5" name="Rectangle 34">
              <a:extLst>
                <a:ext uri="{FF2B5EF4-FFF2-40B4-BE49-F238E27FC236}">
                  <a16:creationId xmlns:a16="http://schemas.microsoft.com/office/drawing/2014/main" id="{7908C312-002F-4E77-AFC0-B91C308601B2}"/>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36" name="Rectangle 35">
            <a:extLst>
              <a:ext uri="{FF2B5EF4-FFF2-40B4-BE49-F238E27FC236}">
                <a16:creationId xmlns:a16="http://schemas.microsoft.com/office/drawing/2014/main" id="{DF0595BA-1080-4985-8D05-35CF35F99AB1}"/>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72333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2062962687"/>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8" imgW="0" imgH="0" progId="TCLayout.ActiveDocument.1">
                  <p:embed/>
                </p:oleObj>
              </mc:Choice>
              <mc:Fallback>
                <p:oleObj name="think-cell Slide" r:id="rId8"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Rectangle 39">
            <a:extLst>
              <a:ext uri="{FF2B5EF4-FFF2-40B4-BE49-F238E27FC236}">
                <a16:creationId xmlns:a16="http://schemas.microsoft.com/office/drawing/2014/main" id="{789E3802-6991-4C1B-B953-C8101A968892}"/>
              </a:ext>
            </a:extLst>
          </p:cNvPr>
          <p:cNvSpPr/>
          <p:nvPr/>
        </p:nvSpPr>
        <p:spPr>
          <a:xfrm>
            <a:off x="8001492" y="4192922"/>
            <a:ext cx="3451712" cy="2131678"/>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develop comprehensive SOPs by revising and detailing Level 1 and Level 2 Processes, and we will combine SOPs into playbooks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027780" y="1112624"/>
            <a:ext cx="4136453" cy="215444"/>
          </a:xfrm>
        </p:spPr>
        <p:txBody>
          <a:bodyPr/>
          <a:lstStyle/>
          <a:p>
            <a:pPr algn="ctr"/>
            <a:r>
              <a:rPr lang="en-US" dirty="0"/>
              <a:t>Standard Operating Procedures Development Approach</a:t>
            </a:r>
            <a:endParaRPr lang="en-US" sz="1400" b="1" dirty="0">
              <a:solidFill>
                <a:schemeClr val="tx1"/>
              </a:solidFill>
            </a:endParaRP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33" name="Rectangle: Rounded Corners 32">
            <a:extLst>
              <a:ext uri="{FF2B5EF4-FFF2-40B4-BE49-F238E27FC236}">
                <a16:creationId xmlns:a16="http://schemas.microsoft.com/office/drawing/2014/main" id="{9FDFFC1E-ED23-49CC-84DF-A8AB2267D880}"/>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2.3</a:t>
            </a:r>
          </a:p>
        </p:txBody>
      </p:sp>
      <p:sp>
        <p:nvSpPr>
          <p:cNvPr id="34" name="TextBox 33">
            <a:extLst>
              <a:ext uri="{FF2B5EF4-FFF2-40B4-BE49-F238E27FC236}">
                <a16:creationId xmlns:a16="http://schemas.microsoft.com/office/drawing/2014/main" id="{DBAD12B0-C553-427F-8D5C-13B4D8800227}"/>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OXAGON’s cybersecurity operating procedures and playbooks</a:t>
            </a:r>
          </a:p>
        </p:txBody>
      </p:sp>
      <p:sp>
        <p:nvSpPr>
          <p:cNvPr id="256" name="STAMP">
            <a:extLst>
              <a:ext uri="{FF2B5EF4-FFF2-40B4-BE49-F238E27FC236}">
                <a16:creationId xmlns:a16="http://schemas.microsoft.com/office/drawing/2014/main" id="{98E45FB9-522C-4BA3-A24E-93D7C561FCAB}"/>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257" name="STAMP">
            <a:extLst>
              <a:ext uri="{FF2B5EF4-FFF2-40B4-BE49-F238E27FC236}">
                <a16:creationId xmlns:a16="http://schemas.microsoft.com/office/drawing/2014/main" id="{CD39A6AD-A723-4CFC-9F4E-37E3C95CFFAA}"/>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cxnSp>
        <p:nvCxnSpPr>
          <p:cNvPr id="143" name="Straight Connector 142">
            <a:extLst>
              <a:ext uri="{FF2B5EF4-FFF2-40B4-BE49-F238E27FC236}">
                <a16:creationId xmlns:a16="http://schemas.microsoft.com/office/drawing/2014/main" id="{4BE53EC6-F2A3-4563-AD91-92EFE3DE1100}"/>
              </a:ext>
            </a:extLst>
          </p:cNvPr>
          <p:cNvCxnSpPr>
            <a:cxnSpLocks/>
          </p:cNvCxnSpPr>
          <p:nvPr/>
        </p:nvCxnSpPr>
        <p:spPr>
          <a:xfrm>
            <a:off x="4267200" y="2438400"/>
            <a:ext cx="13930" cy="3908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A986230-9833-4A26-A68D-19CEBCF89185}"/>
              </a:ext>
            </a:extLst>
          </p:cNvPr>
          <p:cNvCxnSpPr>
            <a:cxnSpLocks/>
          </p:cNvCxnSpPr>
          <p:nvPr/>
        </p:nvCxnSpPr>
        <p:spPr>
          <a:xfrm>
            <a:off x="7620000" y="2438400"/>
            <a:ext cx="11179" cy="3921760"/>
          </a:xfrm>
          <a:prstGeom prst="line">
            <a:avLst/>
          </a:prstGeom>
        </p:spPr>
        <p:style>
          <a:lnRef idx="1">
            <a:schemeClr val="accent1"/>
          </a:lnRef>
          <a:fillRef idx="0">
            <a:schemeClr val="accent1"/>
          </a:fillRef>
          <a:effectRef idx="0">
            <a:schemeClr val="accent1"/>
          </a:effectRef>
          <a:fontRef idx="minor">
            <a:schemeClr val="tx1"/>
          </a:fontRef>
        </p:style>
      </p:cxnSp>
      <p:sp>
        <p:nvSpPr>
          <p:cNvPr id="16" name="Arrow: Chevron 15">
            <a:extLst>
              <a:ext uri="{FF2B5EF4-FFF2-40B4-BE49-F238E27FC236}">
                <a16:creationId xmlns:a16="http://schemas.microsoft.com/office/drawing/2014/main" id="{6F676AC2-6944-47FE-8EB1-720B438C90A1}"/>
              </a:ext>
            </a:extLst>
          </p:cNvPr>
          <p:cNvSpPr/>
          <p:nvPr/>
        </p:nvSpPr>
        <p:spPr bwMode="gray">
          <a:xfrm>
            <a:off x="1086114" y="1812757"/>
            <a:ext cx="3269972" cy="625643"/>
          </a:xfrm>
          <a:prstGeom prst="chevron">
            <a:avLst/>
          </a:prstGeom>
          <a:solidFill>
            <a:schemeClr val="tx2">
              <a:lumMod val="40000"/>
              <a:lumOff val="6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p>
            <a:pPr algn="ctr"/>
            <a:r>
              <a:rPr lang="en-US" sz="1400" b="1" dirty="0">
                <a:solidFill>
                  <a:schemeClr val="tx1"/>
                </a:solidFill>
              </a:rPr>
              <a:t>Revise and Detail Level 1</a:t>
            </a:r>
          </a:p>
          <a:p>
            <a:pPr algn="ctr"/>
            <a:r>
              <a:rPr lang="en-US" sz="1400" b="1" dirty="0">
                <a:solidFill>
                  <a:schemeClr val="tx1"/>
                </a:solidFill>
              </a:rPr>
              <a:t>and Level 2 Processes</a:t>
            </a:r>
            <a:r>
              <a:rPr lang="en-US" sz="1400" b="1" baseline="30000" dirty="0">
                <a:solidFill>
                  <a:schemeClr val="tx1"/>
                </a:solidFill>
              </a:rPr>
              <a:t>1</a:t>
            </a:r>
            <a:r>
              <a:rPr lang="en-US" sz="1400" b="1" dirty="0">
                <a:solidFill>
                  <a:schemeClr val="tx1"/>
                </a:solidFill>
              </a:rPr>
              <a:t> </a:t>
            </a:r>
          </a:p>
        </p:txBody>
      </p:sp>
      <p:sp>
        <p:nvSpPr>
          <p:cNvPr id="17" name="Arrow: Chevron 16">
            <a:extLst>
              <a:ext uri="{FF2B5EF4-FFF2-40B4-BE49-F238E27FC236}">
                <a16:creationId xmlns:a16="http://schemas.microsoft.com/office/drawing/2014/main" id="{F8039092-4EC5-4E05-B6EB-A22B79FE4BE8}"/>
              </a:ext>
            </a:extLst>
          </p:cNvPr>
          <p:cNvSpPr/>
          <p:nvPr/>
        </p:nvSpPr>
        <p:spPr bwMode="gray">
          <a:xfrm>
            <a:off x="4358419" y="1812757"/>
            <a:ext cx="3269972" cy="625643"/>
          </a:xfrm>
          <a:prstGeom prst="chevron">
            <a:avLst/>
          </a:prstGeom>
          <a:solidFill>
            <a:srgbClr val="5F88AD"/>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p>
            <a:pPr algn="ctr"/>
            <a:r>
              <a:rPr lang="en-US" sz="1400" b="1" dirty="0"/>
              <a:t>Shortlist the Long List </a:t>
            </a:r>
          </a:p>
          <a:p>
            <a:pPr algn="ctr"/>
            <a:r>
              <a:rPr lang="en-US" sz="1400" b="1" dirty="0"/>
              <a:t>of Level 2 Processes</a:t>
            </a:r>
          </a:p>
        </p:txBody>
      </p:sp>
      <p:sp>
        <p:nvSpPr>
          <p:cNvPr id="18" name="Arrow: Chevron 17">
            <a:extLst>
              <a:ext uri="{FF2B5EF4-FFF2-40B4-BE49-F238E27FC236}">
                <a16:creationId xmlns:a16="http://schemas.microsoft.com/office/drawing/2014/main" id="{8AE4A6B5-ECEC-40DB-BCC4-33A45513D1D8}"/>
              </a:ext>
            </a:extLst>
          </p:cNvPr>
          <p:cNvSpPr/>
          <p:nvPr/>
        </p:nvSpPr>
        <p:spPr bwMode="gray">
          <a:xfrm>
            <a:off x="7686526" y="1812757"/>
            <a:ext cx="3138347" cy="625643"/>
          </a:xfrm>
          <a:prstGeom prst="chevron">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91440" bIns="45720" numCol="1" spcCol="0" rtlCol="0" fromWordArt="0" anchor="ctr" anchorCtr="0" forceAA="0" compatLnSpc="1">
            <a:prstTxWarp prst="textNoShape">
              <a:avLst/>
            </a:prstTxWarp>
            <a:noAutofit/>
          </a:bodyPr>
          <a:lstStyle/>
          <a:p>
            <a:pPr algn="ctr"/>
            <a:r>
              <a:rPr lang="en-US" sz="1400" b="1" dirty="0"/>
              <a:t>Develop SOPs and Playbooks</a:t>
            </a:r>
          </a:p>
        </p:txBody>
      </p:sp>
      <p:sp>
        <p:nvSpPr>
          <p:cNvPr id="106" name="Oval 105">
            <a:extLst>
              <a:ext uri="{FF2B5EF4-FFF2-40B4-BE49-F238E27FC236}">
                <a16:creationId xmlns:a16="http://schemas.microsoft.com/office/drawing/2014/main" id="{DA5712A3-D1B7-4F74-AA8C-933C6681F9ED}"/>
              </a:ext>
            </a:extLst>
          </p:cNvPr>
          <p:cNvSpPr/>
          <p:nvPr/>
        </p:nvSpPr>
        <p:spPr>
          <a:xfrm>
            <a:off x="4199697" y="1675670"/>
            <a:ext cx="295149" cy="26831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2</a:t>
            </a:r>
          </a:p>
        </p:txBody>
      </p:sp>
      <p:sp>
        <p:nvSpPr>
          <p:cNvPr id="107" name="Oval 106">
            <a:extLst>
              <a:ext uri="{FF2B5EF4-FFF2-40B4-BE49-F238E27FC236}">
                <a16:creationId xmlns:a16="http://schemas.microsoft.com/office/drawing/2014/main" id="{E1B8C2AE-B6BE-4131-83D0-BD92A4ABB166}"/>
              </a:ext>
            </a:extLst>
          </p:cNvPr>
          <p:cNvSpPr/>
          <p:nvPr/>
        </p:nvSpPr>
        <p:spPr>
          <a:xfrm>
            <a:off x="7597443" y="1675670"/>
            <a:ext cx="295149" cy="26831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3</a:t>
            </a:r>
          </a:p>
        </p:txBody>
      </p:sp>
      <p:sp>
        <p:nvSpPr>
          <p:cNvPr id="244" name="Text Placeholder 1">
            <a:extLst>
              <a:ext uri="{FF2B5EF4-FFF2-40B4-BE49-F238E27FC236}">
                <a16:creationId xmlns:a16="http://schemas.microsoft.com/office/drawing/2014/main" id="{E1951915-9ACF-4F94-A351-44060050C005}"/>
              </a:ext>
            </a:extLst>
          </p:cNvPr>
          <p:cNvSpPr txBox="1">
            <a:spLocks/>
          </p:cNvSpPr>
          <p:nvPr/>
        </p:nvSpPr>
        <p:spPr bwMode="gray">
          <a:xfrm>
            <a:off x="2169551" y="2808869"/>
            <a:ext cx="809259" cy="184666"/>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Process Map</a:t>
            </a:r>
          </a:p>
        </p:txBody>
      </p:sp>
      <p:sp>
        <p:nvSpPr>
          <p:cNvPr id="250" name="Callout: Right Arrow 249">
            <a:extLst>
              <a:ext uri="{FF2B5EF4-FFF2-40B4-BE49-F238E27FC236}">
                <a16:creationId xmlns:a16="http://schemas.microsoft.com/office/drawing/2014/main" id="{ED3CC5EF-A024-48C8-AC07-DE1DD4089169}"/>
              </a:ext>
            </a:extLst>
          </p:cNvPr>
          <p:cNvSpPr/>
          <p:nvPr/>
        </p:nvSpPr>
        <p:spPr>
          <a:xfrm rot="16200000">
            <a:off x="924308" y="4728960"/>
            <a:ext cx="681614" cy="633491"/>
          </a:xfrm>
          <a:prstGeom prst="rightArrowCallout">
            <a:avLst>
              <a:gd name="adj1" fmla="val 25000"/>
              <a:gd name="adj2" fmla="val 25000"/>
              <a:gd name="adj3" fmla="val 39632"/>
              <a:gd name="adj4" fmla="val 57961"/>
            </a:avLst>
          </a:prstGeom>
          <a:solidFill>
            <a:srgbClr val="A3B2B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1" name="TextBox 250">
            <a:extLst>
              <a:ext uri="{FF2B5EF4-FFF2-40B4-BE49-F238E27FC236}">
                <a16:creationId xmlns:a16="http://schemas.microsoft.com/office/drawing/2014/main" id="{C38FBB94-69B6-4AE1-9D6F-13D549172446}"/>
              </a:ext>
            </a:extLst>
          </p:cNvPr>
          <p:cNvSpPr txBox="1"/>
          <p:nvPr/>
        </p:nvSpPr>
        <p:spPr>
          <a:xfrm>
            <a:off x="914400" y="5035088"/>
            <a:ext cx="672877" cy="215444"/>
          </a:xfrm>
          <a:prstGeom prst="rect">
            <a:avLst/>
          </a:prstGeom>
          <a:noFill/>
        </p:spPr>
        <p:txBody>
          <a:bodyPr wrap="square">
            <a:spAutoFit/>
          </a:bodyPr>
          <a:lstStyle/>
          <a:p>
            <a:pPr algn="ctr"/>
            <a:r>
              <a:rPr lang="en-US" sz="800" b="1" dirty="0">
                <a:solidFill>
                  <a:schemeClr val="tx1"/>
                </a:solidFill>
              </a:rPr>
              <a:t>Level 1</a:t>
            </a:r>
          </a:p>
        </p:txBody>
      </p:sp>
      <p:sp>
        <p:nvSpPr>
          <p:cNvPr id="245" name="Callout: Right Arrow 244">
            <a:extLst>
              <a:ext uri="{FF2B5EF4-FFF2-40B4-BE49-F238E27FC236}">
                <a16:creationId xmlns:a16="http://schemas.microsoft.com/office/drawing/2014/main" id="{3362ECA6-1DF8-462C-B5CA-F12ED16C3F94}"/>
              </a:ext>
            </a:extLst>
          </p:cNvPr>
          <p:cNvSpPr/>
          <p:nvPr/>
        </p:nvSpPr>
        <p:spPr>
          <a:xfrm rot="16200000">
            <a:off x="1643556" y="4680030"/>
            <a:ext cx="681614" cy="731351"/>
          </a:xfrm>
          <a:prstGeom prst="rightArrowCallout">
            <a:avLst>
              <a:gd name="adj1" fmla="val 21218"/>
              <a:gd name="adj2" fmla="val 20903"/>
              <a:gd name="adj3" fmla="val 35220"/>
              <a:gd name="adj4" fmla="val 58044"/>
            </a:avLst>
          </a:prstGeom>
          <a:solidFill>
            <a:srgbClr val="D5DBE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3" name="TextBox 252">
            <a:extLst>
              <a:ext uri="{FF2B5EF4-FFF2-40B4-BE49-F238E27FC236}">
                <a16:creationId xmlns:a16="http://schemas.microsoft.com/office/drawing/2014/main" id="{815AA37F-1698-427A-A5BF-AC903C3031B8}"/>
              </a:ext>
            </a:extLst>
          </p:cNvPr>
          <p:cNvSpPr txBox="1"/>
          <p:nvPr/>
        </p:nvSpPr>
        <p:spPr>
          <a:xfrm>
            <a:off x="1601134" y="5035088"/>
            <a:ext cx="756712" cy="215444"/>
          </a:xfrm>
          <a:prstGeom prst="rect">
            <a:avLst/>
          </a:prstGeom>
          <a:noFill/>
        </p:spPr>
        <p:txBody>
          <a:bodyPr wrap="square">
            <a:spAutoFit/>
          </a:bodyPr>
          <a:lstStyle/>
          <a:p>
            <a:pPr algn="ctr"/>
            <a:r>
              <a:rPr lang="en-US" sz="800" b="1" dirty="0">
                <a:solidFill>
                  <a:schemeClr val="tx1"/>
                </a:solidFill>
              </a:rPr>
              <a:t>Level 2</a:t>
            </a:r>
          </a:p>
        </p:txBody>
      </p:sp>
      <p:sp>
        <p:nvSpPr>
          <p:cNvPr id="246" name="Callout: Right Arrow 245">
            <a:extLst>
              <a:ext uri="{FF2B5EF4-FFF2-40B4-BE49-F238E27FC236}">
                <a16:creationId xmlns:a16="http://schemas.microsoft.com/office/drawing/2014/main" id="{02CFEB77-D1C7-4347-B326-D020248CA08A}"/>
              </a:ext>
            </a:extLst>
          </p:cNvPr>
          <p:cNvSpPr/>
          <p:nvPr/>
        </p:nvSpPr>
        <p:spPr>
          <a:xfrm rot="16200000">
            <a:off x="2743714" y="4348894"/>
            <a:ext cx="683164" cy="1392071"/>
          </a:xfrm>
          <a:prstGeom prst="rightArrowCallout">
            <a:avLst>
              <a:gd name="adj1" fmla="val 17117"/>
              <a:gd name="adj2" fmla="val 18431"/>
              <a:gd name="adj3" fmla="val 29121"/>
              <a:gd name="adj4" fmla="val 58134"/>
            </a:avLst>
          </a:prstGeom>
          <a:solidFill>
            <a:srgbClr val="F1F3F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4" name="TextBox 253">
            <a:extLst>
              <a:ext uri="{FF2B5EF4-FFF2-40B4-BE49-F238E27FC236}">
                <a16:creationId xmlns:a16="http://schemas.microsoft.com/office/drawing/2014/main" id="{4DE1026C-CFA6-4E2A-8C27-8952EEEF57A8}"/>
              </a:ext>
            </a:extLst>
          </p:cNvPr>
          <p:cNvSpPr txBox="1"/>
          <p:nvPr/>
        </p:nvSpPr>
        <p:spPr>
          <a:xfrm>
            <a:off x="2763757" y="5035088"/>
            <a:ext cx="756712" cy="215444"/>
          </a:xfrm>
          <a:prstGeom prst="rect">
            <a:avLst/>
          </a:prstGeom>
          <a:noFill/>
        </p:spPr>
        <p:txBody>
          <a:bodyPr wrap="square">
            <a:spAutoFit/>
          </a:bodyPr>
          <a:lstStyle/>
          <a:p>
            <a:pPr algn="ctr"/>
            <a:r>
              <a:rPr lang="en-US" sz="800" b="1" dirty="0">
                <a:solidFill>
                  <a:schemeClr val="tx1"/>
                </a:solidFill>
              </a:rPr>
              <a:t>Level 3</a:t>
            </a:r>
          </a:p>
        </p:txBody>
      </p:sp>
      <p:pic>
        <p:nvPicPr>
          <p:cNvPr id="262" name="Graphic 261" descr="Clipboard with solid fill">
            <a:extLst>
              <a:ext uri="{FF2B5EF4-FFF2-40B4-BE49-F238E27FC236}">
                <a16:creationId xmlns:a16="http://schemas.microsoft.com/office/drawing/2014/main" id="{542AF686-99B5-4C84-9A6E-F87C844B7876}"/>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447800" y="1937534"/>
            <a:ext cx="469232" cy="387795"/>
          </a:xfrm>
          <a:prstGeom prst="rect">
            <a:avLst/>
          </a:prstGeom>
        </p:spPr>
      </p:pic>
      <p:pic>
        <p:nvPicPr>
          <p:cNvPr id="263" name="Graphic 262" descr="Filter with solid fill">
            <a:extLst>
              <a:ext uri="{FF2B5EF4-FFF2-40B4-BE49-F238E27FC236}">
                <a16:creationId xmlns:a16="http://schemas.microsoft.com/office/drawing/2014/main" id="{F475A1C5-7B61-4928-825B-DD412B59D273}"/>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648200" y="1957161"/>
            <a:ext cx="469232" cy="387795"/>
          </a:xfrm>
          <a:prstGeom prst="rect">
            <a:avLst/>
          </a:prstGeom>
        </p:spPr>
      </p:pic>
      <p:pic>
        <p:nvPicPr>
          <p:cNvPr id="264" name="Graphic 263" descr="Circles with arrows with solid fill">
            <a:extLst>
              <a:ext uri="{FF2B5EF4-FFF2-40B4-BE49-F238E27FC236}">
                <a16:creationId xmlns:a16="http://schemas.microsoft.com/office/drawing/2014/main" id="{BC29B0A3-570B-48D7-A3B9-CAC478103F98}"/>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174403" y="1890962"/>
            <a:ext cx="558330" cy="469233"/>
          </a:xfrm>
          <a:prstGeom prst="rect">
            <a:avLst/>
          </a:prstGeom>
        </p:spPr>
      </p:pic>
      <p:sp>
        <p:nvSpPr>
          <p:cNvPr id="267" name="AutoShape 80">
            <a:extLst>
              <a:ext uri="{FF2B5EF4-FFF2-40B4-BE49-F238E27FC236}">
                <a16:creationId xmlns:a16="http://schemas.microsoft.com/office/drawing/2014/main" id="{3F9BF7ED-594D-41C9-8C2B-4D650D9FB169}"/>
              </a:ext>
            </a:extLst>
          </p:cNvPr>
          <p:cNvSpPr>
            <a:spLocks noChangeArrowheads="1"/>
          </p:cNvSpPr>
          <p:nvPr>
            <p:custDataLst>
              <p:tags r:id="rId3"/>
            </p:custDataLst>
          </p:nvPr>
        </p:nvSpPr>
        <p:spPr bwMode="auto">
          <a:xfrm>
            <a:off x="5253329" y="3339193"/>
            <a:ext cx="791674" cy="259970"/>
          </a:xfrm>
          <a:prstGeom prst="rightArrow">
            <a:avLst>
              <a:gd name="adj1" fmla="val 50000"/>
              <a:gd name="adj2" fmla="val 70120"/>
            </a:avLst>
          </a:prstGeom>
          <a:gradFill rotWithShape="1">
            <a:gsLst>
              <a:gs pos="0">
                <a:srgbClr val="FFFFFF"/>
              </a:gs>
              <a:gs pos="100000">
                <a:srgbClr val="939393"/>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grpSp>
        <p:nvGrpSpPr>
          <p:cNvPr id="268" name="Group 81">
            <a:extLst>
              <a:ext uri="{FF2B5EF4-FFF2-40B4-BE49-F238E27FC236}">
                <a16:creationId xmlns:a16="http://schemas.microsoft.com/office/drawing/2014/main" id="{736FC786-4560-4E58-8EBA-7044A974488C}"/>
              </a:ext>
            </a:extLst>
          </p:cNvPr>
          <p:cNvGrpSpPr>
            <a:grpSpLocks/>
          </p:cNvGrpSpPr>
          <p:nvPr>
            <p:custDataLst>
              <p:tags r:id="rId4"/>
            </p:custDataLst>
          </p:nvPr>
        </p:nvGrpSpPr>
        <p:grpSpPr bwMode="auto">
          <a:xfrm>
            <a:off x="5790858" y="2667000"/>
            <a:ext cx="377844" cy="1740038"/>
            <a:chOff x="2419" y="1071"/>
            <a:chExt cx="436" cy="2612"/>
          </a:xfrm>
        </p:grpSpPr>
        <p:sp>
          <p:nvSpPr>
            <p:cNvPr id="270" name="Freeform 82">
              <a:extLst>
                <a:ext uri="{FF2B5EF4-FFF2-40B4-BE49-F238E27FC236}">
                  <a16:creationId xmlns:a16="http://schemas.microsoft.com/office/drawing/2014/main" id="{74538F03-0F48-4FB2-84F7-DFFAF5371A4D}"/>
                </a:ext>
              </a:extLst>
            </p:cNvPr>
            <p:cNvSpPr>
              <a:spLocks/>
            </p:cNvSpPr>
            <p:nvPr/>
          </p:nvSpPr>
          <p:spPr bwMode="auto">
            <a:xfrm>
              <a:off x="2450" y="1077"/>
              <a:ext cx="71" cy="2578"/>
            </a:xfrm>
            <a:custGeom>
              <a:avLst/>
              <a:gdLst>
                <a:gd name="T0" fmla="*/ 0 w 107"/>
                <a:gd name="T1" fmla="*/ 0 h 1827"/>
                <a:gd name="T2" fmla="*/ 0 w 107"/>
                <a:gd name="T3" fmla="*/ 2577 h 1827"/>
                <a:gd name="T4" fmla="*/ 70 w 107"/>
                <a:gd name="T5" fmla="*/ 2255 h 1827"/>
                <a:gd name="T6" fmla="*/ 70 w 107"/>
                <a:gd name="T7" fmla="*/ 206 h 1827"/>
                <a:gd name="T8" fmla="*/ 0 w 107"/>
                <a:gd name="T9" fmla="*/ 0 h 18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1827">
                  <a:moveTo>
                    <a:pt x="0" y="0"/>
                  </a:moveTo>
                  <a:lnTo>
                    <a:pt x="0" y="1826"/>
                  </a:lnTo>
                  <a:lnTo>
                    <a:pt x="106" y="1598"/>
                  </a:lnTo>
                  <a:lnTo>
                    <a:pt x="106" y="146"/>
                  </a:lnTo>
                  <a:lnTo>
                    <a:pt x="0" y="0"/>
                  </a:lnTo>
                </a:path>
              </a:pathLst>
            </a:custGeom>
            <a:solidFill>
              <a:srgbClr val="333333"/>
            </a:solidFill>
            <a:ln w="12700"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71" name="Freeform 83">
              <a:extLst>
                <a:ext uri="{FF2B5EF4-FFF2-40B4-BE49-F238E27FC236}">
                  <a16:creationId xmlns:a16="http://schemas.microsoft.com/office/drawing/2014/main" id="{20EC19DA-0A7C-4BE1-A501-CE757BFF7887}"/>
                </a:ext>
              </a:extLst>
            </p:cNvPr>
            <p:cNvSpPr>
              <a:spLocks/>
            </p:cNvSpPr>
            <p:nvPr/>
          </p:nvSpPr>
          <p:spPr bwMode="auto">
            <a:xfrm>
              <a:off x="2447" y="2877"/>
              <a:ext cx="408" cy="806"/>
            </a:xfrm>
            <a:custGeom>
              <a:avLst/>
              <a:gdLst>
                <a:gd name="T0" fmla="*/ 74 w 615"/>
                <a:gd name="T1" fmla="*/ 457 h 571"/>
                <a:gd name="T2" fmla="*/ 377 w 615"/>
                <a:gd name="T3" fmla="*/ 0 h 571"/>
                <a:gd name="T4" fmla="*/ 407 w 615"/>
                <a:gd name="T5" fmla="*/ 73 h 571"/>
                <a:gd name="T6" fmla="*/ 0 w 615"/>
                <a:gd name="T7" fmla="*/ 805 h 571"/>
                <a:gd name="T8" fmla="*/ 74 w 615"/>
                <a:gd name="T9" fmla="*/ 457 h 5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5" h="571">
                  <a:moveTo>
                    <a:pt x="112" y="324"/>
                  </a:moveTo>
                  <a:lnTo>
                    <a:pt x="568" y="0"/>
                  </a:lnTo>
                  <a:lnTo>
                    <a:pt x="614" y="52"/>
                  </a:lnTo>
                  <a:lnTo>
                    <a:pt x="0" y="570"/>
                  </a:lnTo>
                  <a:lnTo>
                    <a:pt x="112" y="324"/>
                  </a:lnTo>
                </a:path>
              </a:pathLst>
            </a:custGeom>
            <a:solidFill>
              <a:srgbClr val="333333"/>
            </a:solidFill>
            <a:ln w="12700"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72" name="Rectangle 84">
              <a:extLst>
                <a:ext uri="{FF2B5EF4-FFF2-40B4-BE49-F238E27FC236}">
                  <a16:creationId xmlns:a16="http://schemas.microsoft.com/office/drawing/2014/main" id="{74D8DD43-37F4-4523-87E4-0D5A96C699BA}"/>
                </a:ext>
              </a:extLst>
            </p:cNvPr>
            <p:cNvSpPr>
              <a:spLocks noChangeArrowheads="1"/>
            </p:cNvSpPr>
            <p:nvPr/>
          </p:nvSpPr>
          <p:spPr bwMode="auto">
            <a:xfrm>
              <a:off x="2419" y="1071"/>
              <a:ext cx="27" cy="2611"/>
            </a:xfrm>
            <a:prstGeom prst="rect">
              <a:avLst/>
            </a:prstGeom>
            <a:gradFill rotWithShape="0">
              <a:gsLst>
                <a:gs pos="0">
                  <a:srgbClr val="4C4C4C"/>
                </a:gs>
                <a:gs pos="100000">
                  <a:srgbClr val="FFFFFF"/>
                </a:gs>
              </a:gsLst>
              <a:lin ang="2700000" scaled="1"/>
            </a:gra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73" name="Freeform 85">
              <a:extLst>
                <a:ext uri="{FF2B5EF4-FFF2-40B4-BE49-F238E27FC236}">
                  <a16:creationId xmlns:a16="http://schemas.microsoft.com/office/drawing/2014/main" id="{721569F9-A37F-46DA-BE93-BA8EC70BA5DE}"/>
                </a:ext>
              </a:extLst>
            </p:cNvPr>
            <p:cNvSpPr>
              <a:spLocks/>
            </p:cNvSpPr>
            <p:nvPr/>
          </p:nvSpPr>
          <p:spPr bwMode="auto">
            <a:xfrm>
              <a:off x="2520" y="1333"/>
              <a:ext cx="282" cy="1955"/>
            </a:xfrm>
            <a:custGeom>
              <a:avLst/>
              <a:gdLst>
                <a:gd name="T0" fmla="*/ 0 w 425"/>
                <a:gd name="T1" fmla="*/ 0 h 1385"/>
                <a:gd name="T2" fmla="*/ 281 w 425"/>
                <a:gd name="T3" fmla="*/ 215 h 1385"/>
                <a:gd name="T4" fmla="*/ 281 w 425"/>
                <a:gd name="T5" fmla="*/ 1547 h 1385"/>
                <a:gd name="T6" fmla="*/ 0 w 425"/>
                <a:gd name="T7" fmla="*/ 1954 h 1385"/>
                <a:gd name="T8" fmla="*/ 0 w 425"/>
                <a:gd name="T9" fmla="*/ 11 h 1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5" h="1385">
                  <a:moveTo>
                    <a:pt x="0" y="0"/>
                  </a:moveTo>
                  <a:lnTo>
                    <a:pt x="424" y="152"/>
                  </a:lnTo>
                  <a:lnTo>
                    <a:pt x="424" y="1096"/>
                  </a:lnTo>
                  <a:lnTo>
                    <a:pt x="0" y="1384"/>
                  </a:lnTo>
                  <a:lnTo>
                    <a:pt x="0" y="8"/>
                  </a:lnTo>
                </a:path>
              </a:pathLst>
            </a:custGeom>
            <a:gradFill rotWithShape="0">
              <a:gsLst>
                <a:gs pos="0">
                  <a:srgbClr val="4C4C4C"/>
                </a:gs>
                <a:gs pos="100000">
                  <a:srgbClr val="FFFFFF"/>
                </a:gs>
              </a:gsLst>
              <a:lin ang="18900000" scaled="1"/>
            </a:gra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74" name="Line 86">
              <a:extLst>
                <a:ext uri="{FF2B5EF4-FFF2-40B4-BE49-F238E27FC236}">
                  <a16:creationId xmlns:a16="http://schemas.microsoft.com/office/drawing/2014/main" id="{EBE22664-4C11-43FE-953B-5872879EABBF}"/>
                </a:ext>
              </a:extLst>
            </p:cNvPr>
            <p:cNvSpPr>
              <a:spLocks noChangeShapeType="1"/>
            </p:cNvSpPr>
            <p:nvPr/>
          </p:nvSpPr>
          <p:spPr bwMode="auto">
            <a:xfrm>
              <a:off x="2650" y="1435"/>
              <a:ext cx="0" cy="167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75" name="Line 87">
              <a:extLst>
                <a:ext uri="{FF2B5EF4-FFF2-40B4-BE49-F238E27FC236}">
                  <a16:creationId xmlns:a16="http://schemas.microsoft.com/office/drawing/2014/main" id="{F48ABDA7-47C5-4CE4-9D33-6C3878F8F777}"/>
                </a:ext>
              </a:extLst>
            </p:cNvPr>
            <p:cNvSpPr>
              <a:spLocks noChangeShapeType="1"/>
            </p:cNvSpPr>
            <p:nvPr/>
          </p:nvSpPr>
          <p:spPr bwMode="auto">
            <a:xfrm>
              <a:off x="2533" y="1365"/>
              <a:ext cx="0" cy="188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76" name="Line 88">
              <a:extLst>
                <a:ext uri="{FF2B5EF4-FFF2-40B4-BE49-F238E27FC236}">
                  <a16:creationId xmlns:a16="http://schemas.microsoft.com/office/drawing/2014/main" id="{803AD970-F513-4C3F-AE34-2AC466BD063B}"/>
                </a:ext>
              </a:extLst>
            </p:cNvPr>
            <p:cNvSpPr>
              <a:spLocks noChangeShapeType="1"/>
            </p:cNvSpPr>
            <p:nvPr/>
          </p:nvSpPr>
          <p:spPr bwMode="auto">
            <a:xfrm>
              <a:off x="2627" y="1418"/>
              <a:ext cx="0" cy="170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77" name="Line 89">
              <a:extLst>
                <a:ext uri="{FF2B5EF4-FFF2-40B4-BE49-F238E27FC236}">
                  <a16:creationId xmlns:a16="http://schemas.microsoft.com/office/drawing/2014/main" id="{8D342035-2DAF-40DA-931B-2CFF639A05AD}"/>
                </a:ext>
              </a:extLst>
            </p:cNvPr>
            <p:cNvSpPr>
              <a:spLocks noChangeShapeType="1"/>
            </p:cNvSpPr>
            <p:nvPr/>
          </p:nvSpPr>
          <p:spPr bwMode="auto">
            <a:xfrm>
              <a:off x="2671" y="1452"/>
              <a:ext cx="0" cy="162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78" name="Line 90">
              <a:extLst>
                <a:ext uri="{FF2B5EF4-FFF2-40B4-BE49-F238E27FC236}">
                  <a16:creationId xmlns:a16="http://schemas.microsoft.com/office/drawing/2014/main" id="{045D422D-C0BE-44FF-81C0-B4D1A573F5EE}"/>
                </a:ext>
              </a:extLst>
            </p:cNvPr>
            <p:cNvSpPr>
              <a:spLocks noChangeShapeType="1"/>
            </p:cNvSpPr>
            <p:nvPr/>
          </p:nvSpPr>
          <p:spPr bwMode="auto">
            <a:xfrm>
              <a:off x="2692" y="1472"/>
              <a:ext cx="0" cy="156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79" name="Line 91">
              <a:extLst>
                <a:ext uri="{FF2B5EF4-FFF2-40B4-BE49-F238E27FC236}">
                  <a16:creationId xmlns:a16="http://schemas.microsoft.com/office/drawing/2014/main" id="{3599995F-616B-4B45-AD72-36B142E30699}"/>
                </a:ext>
              </a:extLst>
            </p:cNvPr>
            <p:cNvSpPr>
              <a:spLocks noChangeShapeType="1"/>
            </p:cNvSpPr>
            <p:nvPr/>
          </p:nvSpPr>
          <p:spPr bwMode="auto">
            <a:xfrm>
              <a:off x="2712" y="1483"/>
              <a:ext cx="0" cy="152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80" name="Line 92">
              <a:extLst>
                <a:ext uri="{FF2B5EF4-FFF2-40B4-BE49-F238E27FC236}">
                  <a16:creationId xmlns:a16="http://schemas.microsoft.com/office/drawing/2014/main" id="{E2E4B56C-9BF9-4D56-9C69-83FA6B2254D3}"/>
                </a:ext>
              </a:extLst>
            </p:cNvPr>
            <p:cNvSpPr>
              <a:spLocks noChangeShapeType="1"/>
            </p:cNvSpPr>
            <p:nvPr/>
          </p:nvSpPr>
          <p:spPr bwMode="auto">
            <a:xfrm>
              <a:off x="2734" y="1497"/>
              <a:ext cx="0" cy="1487"/>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81" name="Line 93">
              <a:extLst>
                <a:ext uri="{FF2B5EF4-FFF2-40B4-BE49-F238E27FC236}">
                  <a16:creationId xmlns:a16="http://schemas.microsoft.com/office/drawing/2014/main" id="{6A298EE1-F321-4FA5-97B2-64E5948A2E01}"/>
                </a:ext>
              </a:extLst>
            </p:cNvPr>
            <p:cNvSpPr>
              <a:spLocks noChangeShapeType="1"/>
            </p:cNvSpPr>
            <p:nvPr/>
          </p:nvSpPr>
          <p:spPr bwMode="auto">
            <a:xfrm>
              <a:off x="2523" y="1396"/>
              <a:ext cx="278" cy="19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82" name="Line 94">
              <a:extLst>
                <a:ext uri="{FF2B5EF4-FFF2-40B4-BE49-F238E27FC236}">
                  <a16:creationId xmlns:a16="http://schemas.microsoft.com/office/drawing/2014/main" id="{1789395F-112B-4F2B-842B-8A5B998BF576}"/>
                </a:ext>
              </a:extLst>
            </p:cNvPr>
            <p:cNvSpPr>
              <a:spLocks noChangeShapeType="1"/>
            </p:cNvSpPr>
            <p:nvPr/>
          </p:nvSpPr>
          <p:spPr bwMode="auto">
            <a:xfrm>
              <a:off x="2525" y="1455"/>
              <a:ext cx="278" cy="172"/>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83" name="Line 95">
              <a:extLst>
                <a:ext uri="{FF2B5EF4-FFF2-40B4-BE49-F238E27FC236}">
                  <a16:creationId xmlns:a16="http://schemas.microsoft.com/office/drawing/2014/main" id="{50521004-BD39-4A57-852F-E8E494624E91}"/>
                </a:ext>
              </a:extLst>
            </p:cNvPr>
            <p:cNvSpPr>
              <a:spLocks noChangeShapeType="1"/>
            </p:cNvSpPr>
            <p:nvPr/>
          </p:nvSpPr>
          <p:spPr bwMode="auto">
            <a:xfrm>
              <a:off x="2527" y="1514"/>
              <a:ext cx="275" cy="155"/>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84" name="Line 96">
              <a:extLst>
                <a:ext uri="{FF2B5EF4-FFF2-40B4-BE49-F238E27FC236}">
                  <a16:creationId xmlns:a16="http://schemas.microsoft.com/office/drawing/2014/main" id="{CE7C6442-2D18-4AD5-B141-3A1765D97060}"/>
                </a:ext>
              </a:extLst>
            </p:cNvPr>
            <p:cNvSpPr>
              <a:spLocks noChangeShapeType="1"/>
            </p:cNvSpPr>
            <p:nvPr/>
          </p:nvSpPr>
          <p:spPr bwMode="auto">
            <a:xfrm>
              <a:off x="2524" y="1571"/>
              <a:ext cx="277" cy="13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85" name="Line 97">
              <a:extLst>
                <a:ext uri="{FF2B5EF4-FFF2-40B4-BE49-F238E27FC236}">
                  <a16:creationId xmlns:a16="http://schemas.microsoft.com/office/drawing/2014/main" id="{6C92E350-544F-4BC8-A0A2-313034F4C7FF}"/>
                </a:ext>
              </a:extLst>
            </p:cNvPr>
            <p:cNvSpPr>
              <a:spLocks noChangeShapeType="1"/>
            </p:cNvSpPr>
            <p:nvPr/>
          </p:nvSpPr>
          <p:spPr bwMode="auto">
            <a:xfrm>
              <a:off x="2527" y="1633"/>
              <a:ext cx="273" cy="11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86" name="Line 98">
              <a:extLst>
                <a:ext uri="{FF2B5EF4-FFF2-40B4-BE49-F238E27FC236}">
                  <a16:creationId xmlns:a16="http://schemas.microsoft.com/office/drawing/2014/main" id="{6C28B728-72AF-4F2F-A37B-148091181948}"/>
                </a:ext>
              </a:extLst>
            </p:cNvPr>
            <p:cNvSpPr>
              <a:spLocks noChangeShapeType="1"/>
            </p:cNvSpPr>
            <p:nvPr/>
          </p:nvSpPr>
          <p:spPr bwMode="auto">
            <a:xfrm>
              <a:off x="2525" y="1695"/>
              <a:ext cx="274" cy="9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87" name="Line 99">
              <a:extLst>
                <a:ext uri="{FF2B5EF4-FFF2-40B4-BE49-F238E27FC236}">
                  <a16:creationId xmlns:a16="http://schemas.microsoft.com/office/drawing/2014/main" id="{03E296EC-AFEE-43C7-B86B-35AD9C4F39A0}"/>
                </a:ext>
              </a:extLst>
            </p:cNvPr>
            <p:cNvSpPr>
              <a:spLocks noChangeShapeType="1"/>
            </p:cNvSpPr>
            <p:nvPr/>
          </p:nvSpPr>
          <p:spPr bwMode="auto">
            <a:xfrm>
              <a:off x="2523" y="1751"/>
              <a:ext cx="276" cy="74"/>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88" name="Line 100">
              <a:extLst>
                <a:ext uri="{FF2B5EF4-FFF2-40B4-BE49-F238E27FC236}">
                  <a16:creationId xmlns:a16="http://schemas.microsoft.com/office/drawing/2014/main" id="{5221A53B-4E3A-41A1-A6AA-AF69F103AC86}"/>
                </a:ext>
              </a:extLst>
            </p:cNvPr>
            <p:cNvSpPr>
              <a:spLocks noChangeShapeType="1"/>
            </p:cNvSpPr>
            <p:nvPr/>
          </p:nvSpPr>
          <p:spPr bwMode="auto">
            <a:xfrm>
              <a:off x="2524" y="1810"/>
              <a:ext cx="275" cy="57"/>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89" name="Line 101">
              <a:extLst>
                <a:ext uri="{FF2B5EF4-FFF2-40B4-BE49-F238E27FC236}">
                  <a16:creationId xmlns:a16="http://schemas.microsoft.com/office/drawing/2014/main" id="{40ECD5AF-676B-42EB-87BC-A8101ACE9247}"/>
                </a:ext>
              </a:extLst>
            </p:cNvPr>
            <p:cNvSpPr>
              <a:spLocks noChangeShapeType="1"/>
            </p:cNvSpPr>
            <p:nvPr/>
          </p:nvSpPr>
          <p:spPr bwMode="auto">
            <a:xfrm>
              <a:off x="2524" y="1870"/>
              <a:ext cx="275" cy="36"/>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90" name="Line 102">
              <a:extLst>
                <a:ext uri="{FF2B5EF4-FFF2-40B4-BE49-F238E27FC236}">
                  <a16:creationId xmlns:a16="http://schemas.microsoft.com/office/drawing/2014/main" id="{C7618748-1A29-4401-BEE4-43CAF6FB1B6A}"/>
                </a:ext>
              </a:extLst>
            </p:cNvPr>
            <p:cNvSpPr>
              <a:spLocks noChangeShapeType="1"/>
            </p:cNvSpPr>
            <p:nvPr/>
          </p:nvSpPr>
          <p:spPr bwMode="auto">
            <a:xfrm>
              <a:off x="2525" y="1932"/>
              <a:ext cx="275" cy="1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91" name="Line 103">
              <a:extLst>
                <a:ext uri="{FF2B5EF4-FFF2-40B4-BE49-F238E27FC236}">
                  <a16:creationId xmlns:a16="http://schemas.microsoft.com/office/drawing/2014/main" id="{C9CFBFBA-D8CC-4DB2-9F7B-2C48AF1ECFD3}"/>
                </a:ext>
              </a:extLst>
            </p:cNvPr>
            <p:cNvSpPr>
              <a:spLocks noChangeShapeType="1"/>
            </p:cNvSpPr>
            <p:nvPr/>
          </p:nvSpPr>
          <p:spPr bwMode="auto">
            <a:xfrm>
              <a:off x="2525" y="1991"/>
              <a:ext cx="274" cy="0"/>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92" name="Line 104">
              <a:extLst>
                <a:ext uri="{FF2B5EF4-FFF2-40B4-BE49-F238E27FC236}">
                  <a16:creationId xmlns:a16="http://schemas.microsoft.com/office/drawing/2014/main" id="{B149FDCE-0833-4A48-9D60-EE2A84343385}"/>
                </a:ext>
              </a:extLst>
            </p:cNvPr>
            <p:cNvSpPr>
              <a:spLocks noChangeShapeType="1"/>
            </p:cNvSpPr>
            <p:nvPr/>
          </p:nvSpPr>
          <p:spPr bwMode="auto">
            <a:xfrm flipV="1">
              <a:off x="2524" y="2031"/>
              <a:ext cx="273" cy="14"/>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93" name="Line 105">
              <a:extLst>
                <a:ext uri="{FF2B5EF4-FFF2-40B4-BE49-F238E27FC236}">
                  <a16:creationId xmlns:a16="http://schemas.microsoft.com/office/drawing/2014/main" id="{28846DC6-7B8A-49BF-87D7-0D33778C291A}"/>
                </a:ext>
              </a:extLst>
            </p:cNvPr>
            <p:cNvSpPr>
              <a:spLocks noChangeShapeType="1"/>
            </p:cNvSpPr>
            <p:nvPr/>
          </p:nvSpPr>
          <p:spPr bwMode="auto">
            <a:xfrm flipV="1">
              <a:off x="2525" y="2070"/>
              <a:ext cx="272" cy="3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94" name="Line 106">
              <a:extLst>
                <a:ext uri="{FF2B5EF4-FFF2-40B4-BE49-F238E27FC236}">
                  <a16:creationId xmlns:a16="http://schemas.microsoft.com/office/drawing/2014/main" id="{8361F86E-8B30-4CB0-A04F-52D79D255049}"/>
                </a:ext>
              </a:extLst>
            </p:cNvPr>
            <p:cNvSpPr>
              <a:spLocks noChangeShapeType="1"/>
            </p:cNvSpPr>
            <p:nvPr/>
          </p:nvSpPr>
          <p:spPr bwMode="auto">
            <a:xfrm flipV="1">
              <a:off x="2525" y="2110"/>
              <a:ext cx="271" cy="4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95" name="Line 107">
              <a:extLst>
                <a:ext uri="{FF2B5EF4-FFF2-40B4-BE49-F238E27FC236}">
                  <a16:creationId xmlns:a16="http://schemas.microsoft.com/office/drawing/2014/main" id="{0B816AEC-6E11-4489-BCFB-AC5130600DA1}"/>
                </a:ext>
              </a:extLst>
            </p:cNvPr>
            <p:cNvSpPr>
              <a:spLocks noChangeShapeType="1"/>
            </p:cNvSpPr>
            <p:nvPr/>
          </p:nvSpPr>
          <p:spPr bwMode="auto">
            <a:xfrm flipV="1">
              <a:off x="2527" y="2149"/>
              <a:ext cx="269" cy="7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96" name="Line 108">
              <a:extLst>
                <a:ext uri="{FF2B5EF4-FFF2-40B4-BE49-F238E27FC236}">
                  <a16:creationId xmlns:a16="http://schemas.microsoft.com/office/drawing/2014/main" id="{A1A223B1-1B6E-4DCE-8EFC-A0F980361FBD}"/>
                </a:ext>
              </a:extLst>
            </p:cNvPr>
            <p:cNvSpPr>
              <a:spLocks noChangeShapeType="1"/>
            </p:cNvSpPr>
            <p:nvPr/>
          </p:nvSpPr>
          <p:spPr bwMode="auto">
            <a:xfrm flipV="1">
              <a:off x="2527" y="2183"/>
              <a:ext cx="273" cy="90"/>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97" name="Line 109">
              <a:extLst>
                <a:ext uri="{FF2B5EF4-FFF2-40B4-BE49-F238E27FC236}">
                  <a16:creationId xmlns:a16="http://schemas.microsoft.com/office/drawing/2014/main" id="{8A8D3F1C-763A-4616-A6C6-4FEE1A10B1A8}"/>
                </a:ext>
              </a:extLst>
            </p:cNvPr>
            <p:cNvSpPr>
              <a:spLocks noChangeShapeType="1"/>
            </p:cNvSpPr>
            <p:nvPr/>
          </p:nvSpPr>
          <p:spPr bwMode="auto">
            <a:xfrm flipV="1">
              <a:off x="2525" y="2222"/>
              <a:ext cx="276" cy="11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98" name="Line 110">
              <a:extLst>
                <a:ext uri="{FF2B5EF4-FFF2-40B4-BE49-F238E27FC236}">
                  <a16:creationId xmlns:a16="http://schemas.microsoft.com/office/drawing/2014/main" id="{781A9E75-6032-4C42-92AC-0F2CD6A9B14F}"/>
                </a:ext>
              </a:extLst>
            </p:cNvPr>
            <p:cNvSpPr>
              <a:spLocks noChangeShapeType="1"/>
            </p:cNvSpPr>
            <p:nvPr/>
          </p:nvSpPr>
          <p:spPr bwMode="auto">
            <a:xfrm flipV="1">
              <a:off x="2525" y="2265"/>
              <a:ext cx="274" cy="132"/>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99" name="Line 111">
              <a:extLst>
                <a:ext uri="{FF2B5EF4-FFF2-40B4-BE49-F238E27FC236}">
                  <a16:creationId xmlns:a16="http://schemas.microsoft.com/office/drawing/2014/main" id="{F17668EC-5AA1-4513-954D-FF4168462D19}"/>
                </a:ext>
              </a:extLst>
            </p:cNvPr>
            <p:cNvSpPr>
              <a:spLocks noChangeShapeType="1"/>
            </p:cNvSpPr>
            <p:nvPr/>
          </p:nvSpPr>
          <p:spPr bwMode="auto">
            <a:xfrm flipV="1">
              <a:off x="2527" y="2307"/>
              <a:ext cx="268" cy="150"/>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00" name="Line 112">
              <a:extLst>
                <a:ext uri="{FF2B5EF4-FFF2-40B4-BE49-F238E27FC236}">
                  <a16:creationId xmlns:a16="http://schemas.microsoft.com/office/drawing/2014/main" id="{E49D4C27-31FF-4CDE-9AAF-5A05A1B06AAA}"/>
                </a:ext>
              </a:extLst>
            </p:cNvPr>
            <p:cNvSpPr>
              <a:spLocks noChangeShapeType="1"/>
            </p:cNvSpPr>
            <p:nvPr/>
          </p:nvSpPr>
          <p:spPr bwMode="auto">
            <a:xfrm flipV="1">
              <a:off x="2528" y="2344"/>
              <a:ext cx="268" cy="172"/>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01" name="Line 113">
              <a:extLst>
                <a:ext uri="{FF2B5EF4-FFF2-40B4-BE49-F238E27FC236}">
                  <a16:creationId xmlns:a16="http://schemas.microsoft.com/office/drawing/2014/main" id="{46E0D416-9ADB-40DE-B6DE-9C948369452E}"/>
                </a:ext>
              </a:extLst>
            </p:cNvPr>
            <p:cNvSpPr>
              <a:spLocks noChangeShapeType="1"/>
            </p:cNvSpPr>
            <p:nvPr/>
          </p:nvSpPr>
          <p:spPr bwMode="auto">
            <a:xfrm flipV="1">
              <a:off x="2527" y="2378"/>
              <a:ext cx="273" cy="194"/>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02" name="Line 114">
              <a:extLst>
                <a:ext uri="{FF2B5EF4-FFF2-40B4-BE49-F238E27FC236}">
                  <a16:creationId xmlns:a16="http://schemas.microsoft.com/office/drawing/2014/main" id="{BA4496E2-84DE-4C35-8DCB-8C7D25A1F776}"/>
                </a:ext>
              </a:extLst>
            </p:cNvPr>
            <p:cNvSpPr>
              <a:spLocks noChangeShapeType="1"/>
            </p:cNvSpPr>
            <p:nvPr/>
          </p:nvSpPr>
          <p:spPr bwMode="auto">
            <a:xfrm flipV="1">
              <a:off x="2524" y="2420"/>
              <a:ext cx="273" cy="215"/>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03" name="Line 115">
              <a:extLst>
                <a:ext uri="{FF2B5EF4-FFF2-40B4-BE49-F238E27FC236}">
                  <a16:creationId xmlns:a16="http://schemas.microsoft.com/office/drawing/2014/main" id="{95584D60-BC7C-4DF1-98CB-240C760117AE}"/>
                </a:ext>
              </a:extLst>
            </p:cNvPr>
            <p:cNvSpPr>
              <a:spLocks noChangeShapeType="1"/>
            </p:cNvSpPr>
            <p:nvPr/>
          </p:nvSpPr>
          <p:spPr bwMode="auto">
            <a:xfrm flipV="1">
              <a:off x="2523" y="2460"/>
              <a:ext cx="277" cy="234"/>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04" name="Line 116">
              <a:extLst>
                <a:ext uri="{FF2B5EF4-FFF2-40B4-BE49-F238E27FC236}">
                  <a16:creationId xmlns:a16="http://schemas.microsoft.com/office/drawing/2014/main" id="{97C71EC5-F886-43C9-9347-1579B86DF43F}"/>
                </a:ext>
              </a:extLst>
            </p:cNvPr>
            <p:cNvSpPr>
              <a:spLocks noChangeShapeType="1"/>
            </p:cNvSpPr>
            <p:nvPr/>
          </p:nvSpPr>
          <p:spPr bwMode="auto">
            <a:xfrm flipV="1">
              <a:off x="2524" y="2496"/>
              <a:ext cx="276" cy="266"/>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05" name="Line 117">
              <a:extLst>
                <a:ext uri="{FF2B5EF4-FFF2-40B4-BE49-F238E27FC236}">
                  <a16:creationId xmlns:a16="http://schemas.microsoft.com/office/drawing/2014/main" id="{DFE1DBEE-1EEF-4FF6-AEE4-D38F04FC5618}"/>
                </a:ext>
              </a:extLst>
            </p:cNvPr>
            <p:cNvSpPr>
              <a:spLocks noChangeShapeType="1"/>
            </p:cNvSpPr>
            <p:nvPr/>
          </p:nvSpPr>
          <p:spPr bwMode="auto">
            <a:xfrm flipV="1">
              <a:off x="2525" y="2536"/>
              <a:ext cx="272" cy="28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06" name="Line 118">
              <a:extLst>
                <a:ext uri="{FF2B5EF4-FFF2-40B4-BE49-F238E27FC236}">
                  <a16:creationId xmlns:a16="http://schemas.microsoft.com/office/drawing/2014/main" id="{D1942BC6-30D6-4334-B8FB-70AAE97076FF}"/>
                </a:ext>
              </a:extLst>
            </p:cNvPr>
            <p:cNvSpPr>
              <a:spLocks noChangeShapeType="1"/>
            </p:cNvSpPr>
            <p:nvPr/>
          </p:nvSpPr>
          <p:spPr bwMode="auto">
            <a:xfrm flipV="1">
              <a:off x="2525" y="2699"/>
              <a:ext cx="270" cy="349"/>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07" name="Line 119">
              <a:extLst>
                <a:ext uri="{FF2B5EF4-FFF2-40B4-BE49-F238E27FC236}">
                  <a16:creationId xmlns:a16="http://schemas.microsoft.com/office/drawing/2014/main" id="{7BC5299E-CA00-4046-AE0F-5DAFB2B245C1}"/>
                </a:ext>
              </a:extLst>
            </p:cNvPr>
            <p:cNvSpPr>
              <a:spLocks noChangeShapeType="1"/>
            </p:cNvSpPr>
            <p:nvPr/>
          </p:nvSpPr>
          <p:spPr bwMode="auto">
            <a:xfrm flipV="1">
              <a:off x="2524" y="2745"/>
              <a:ext cx="272" cy="366"/>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08" name="Line 120">
              <a:extLst>
                <a:ext uri="{FF2B5EF4-FFF2-40B4-BE49-F238E27FC236}">
                  <a16:creationId xmlns:a16="http://schemas.microsoft.com/office/drawing/2014/main" id="{9934BDBD-B477-4214-B8E1-825DDCD0EA61}"/>
                </a:ext>
              </a:extLst>
            </p:cNvPr>
            <p:cNvSpPr>
              <a:spLocks noChangeShapeType="1"/>
            </p:cNvSpPr>
            <p:nvPr/>
          </p:nvSpPr>
          <p:spPr bwMode="auto">
            <a:xfrm>
              <a:off x="2773" y="1534"/>
              <a:ext cx="0" cy="1380"/>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09" name="Line 121">
              <a:extLst>
                <a:ext uri="{FF2B5EF4-FFF2-40B4-BE49-F238E27FC236}">
                  <a16:creationId xmlns:a16="http://schemas.microsoft.com/office/drawing/2014/main" id="{21E594EA-497C-47BE-9EC6-2F999AB6B46C}"/>
                </a:ext>
              </a:extLst>
            </p:cNvPr>
            <p:cNvSpPr>
              <a:spLocks noChangeShapeType="1"/>
            </p:cNvSpPr>
            <p:nvPr/>
          </p:nvSpPr>
          <p:spPr bwMode="auto">
            <a:xfrm>
              <a:off x="2789" y="1539"/>
              <a:ext cx="0" cy="1350"/>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10" name="Line 122">
              <a:extLst>
                <a:ext uri="{FF2B5EF4-FFF2-40B4-BE49-F238E27FC236}">
                  <a16:creationId xmlns:a16="http://schemas.microsoft.com/office/drawing/2014/main" id="{63FFAE03-FCC2-491E-843A-917BC732F8D8}"/>
                </a:ext>
              </a:extLst>
            </p:cNvPr>
            <p:cNvSpPr>
              <a:spLocks noChangeShapeType="1"/>
            </p:cNvSpPr>
            <p:nvPr/>
          </p:nvSpPr>
          <p:spPr bwMode="auto">
            <a:xfrm flipV="1">
              <a:off x="2524" y="2572"/>
              <a:ext cx="273" cy="305"/>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11" name="Line 123">
              <a:extLst>
                <a:ext uri="{FF2B5EF4-FFF2-40B4-BE49-F238E27FC236}">
                  <a16:creationId xmlns:a16="http://schemas.microsoft.com/office/drawing/2014/main" id="{3E8344D8-3D67-4DAC-AD4C-C244FB6A7BF5}"/>
                </a:ext>
              </a:extLst>
            </p:cNvPr>
            <p:cNvSpPr>
              <a:spLocks noChangeShapeType="1"/>
            </p:cNvSpPr>
            <p:nvPr/>
          </p:nvSpPr>
          <p:spPr bwMode="auto">
            <a:xfrm flipV="1">
              <a:off x="2525" y="2615"/>
              <a:ext cx="274" cy="316"/>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12" name="Line 124">
              <a:extLst>
                <a:ext uri="{FF2B5EF4-FFF2-40B4-BE49-F238E27FC236}">
                  <a16:creationId xmlns:a16="http://schemas.microsoft.com/office/drawing/2014/main" id="{95DC11BF-207E-4396-A819-855A7912AF2F}"/>
                </a:ext>
              </a:extLst>
            </p:cNvPr>
            <p:cNvSpPr>
              <a:spLocks noChangeShapeType="1"/>
            </p:cNvSpPr>
            <p:nvPr/>
          </p:nvSpPr>
          <p:spPr bwMode="auto">
            <a:xfrm flipV="1">
              <a:off x="2524" y="2654"/>
              <a:ext cx="276" cy="336"/>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13" name="Line 125">
              <a:extLst>
                <a:ext uri="{FF2B5EF4-FFF2-40B4-BE49-F238E27FC236}">
                  <a16:creationId xmlns:a16="http://schemas.microsoft.com/office/drawing/2014/main" id="{740A4FF6-3BC7-4C77-9F2D-5B3F2631F65D}"/>
                </a:ext>
              </a:extLst>
            </p:cNvPr>
            <p:cNvSpPr>
              <a:spLocks noChangeShapeType="1"/>
            </p:cNvSpPr>
            <p:nvPr/>
          </p:nvSpPr>
          <p:spPr bwMode="auto">
            <a:xfrm flipV="1">
              <a:off x="2523" y="2787"/>
              <a:ext cx="272" cy="375"/>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14" name="Line 126">
              <a:extLst>
                <a:ext uri="{FF2B5EF4-FFF2-40B4-BE49-F238E27FC236}">
                  <a16:creationId xmlns:a16="http://schemas.microsoft.com/office/drawing/2014/main" id="{A8411C0C-1B08-4116-8E6F-C943E86FF75A}"/>
                </a:ext>
              </a:extLst>
            </p:cNvPr>
            <p:cNvSpPr>
              <a:spLocks noChangeShapeType="1"/>
            </p:cNvSpPr>
            <p:nvPr/>
          </p:nvSpPr>
          <p:spPr bwMode="auto">
            <a:xfrm flipV="1">
              <a:off x="2524" y="2832"/>
              <a:ext cx="272" cy="38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15" name="Line 127">
              <a:extLst>
                <a:ext uri="{FF2B5EF4-FFF2-40B4-BE49-F238E27FC236}">
                  <a16:creationId xmlns:a16="http://schemas.microsoft.com/office/drawing/2014/main" id="{B94817E0-8202-46F8-A5AD-38D364E67792}"/>
                </a:ext>
              </a:extLst>
            </p:cNvPr>
            <p:cNvSpPr>
              <a:spLocks noChangeShapeType="1"/>
            </p:cNvSpPr>
            <p:nvPr/>
          </p:nvSpPr>
          <p:spPr bwMode="auto">
            <a:xfrm>
              <a:off x="2755" y="1514"/>
              <a:ext cx="0" cy="143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16" name="Line 128">
              <a:extLst>
                <a:ext uri="{FF2B5EF4-FFF2-40B4-BE49-F238E27FC236}">
                  <a16:creationId xmlns:a16="http://schemas.microsoft.com/office/drawing/2014/main" id="{14CB3687-4268-4B13-B5BD-6F333A39F4A1}"/>
                </a:ext>
              </a:extLst>
            </p:cNvPr>
            <p:cNvSpPr>
              <a:spLocks noChangeShapeType="1"/>
            </p:cNvSpPr>
            <p:nvPr/>
          </p:nvSpPr>
          <p:spPr bwMode="auto">
            <a:xfrm>
              <a:off x="2605" y="1407"/>
              <a:ext cx="0" cy="1752"/>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17" name="Line 129">
              <a:extLst>
                <a:ext uri="{FF2B5EF4-FFF2-40B4-BE49-F238E27FC236}">
                  <a16:creationId xmlns:a16="http://schemas.microsoft.com/office/drawing/2014/main" id="{E56BCD75-5DA9-4C0B-9C81-D8AF2841DCB0}"/>
                </a:ext>
              </a:extLst>
            </p:cNvPr>
            <p:cNvSpPr>
              <a:spLocks noChangeShapeType="1"/>
            </p:cNvSpPr>
            <p:nvPr/>
          </p:nvSpPr>
          <p:spPr bwMode="auto">
            <a:xfrm>
              <a:off x="2582" y="1396"/>
              <a:ext cx="0" cy="1795"/>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18" name="Line 130">
              <a:extLst>
                <a:ext uri="{FF2B5EF4-FFF2-40B4-BE49-F238E27FC236}">
                  <a16:creationId xmlns:a16="http://schemas.microsoft.com/office/drawing/2014/main" id="{FB5884AA-1D7F-4AF9-A7C7-A90126BADD8C}"/>
                </a:ext>
              </a:extLst>
            </p:cNvPr>
            <p:cNvSpPr>
              <a:spLocks noChangeShapeType="1"/>
            </p:cNvSpPr>
            <p:nvPr/>
          </p:nvSpPr>
          <p:spPr bwMode="auto">
            <a:xfrm>
              <a:off x="2558" y="1376"/>
              <a:ext cx="0" cy="184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19" name="Freeform 131">
              <a:extLst>
                <a:ext uri="{FF2B5EF4-FFF2-40B4-BE49-F238E27FC236}">
                  <a16:creationId xmlns:a16="http://schemas.microsoft.com/office/drawing/2014/main" id="{2139380B-9904-4978-9A76-82BCE2463EEE}"/>
                </a:ext>
              </a:extLst>
            </p:cNvPr>
            <p:cNvSpPr>
              <a:spLocks/>
            </p:cNvSpPr>
            <p:nvPr/>
          </p:nvSpPr>
          <p:spPr bwMode="auto">
            <a:xfrm>
              <a:off x="2452" y="1077"/>
              <a:ext cx="400" cy="464"/>
            </a:xfrm>
            <a:custGeom>
              <a:avLst/>
              <a:gdLst>
                <a:gd name="T0" fmla="*/ 0 w 603"/>
                <a:gd name="T1" fmla="*/ 0 h 329"/>
                <a:gd name="T2" fmla="*/ 399 w 603"/>
                <a:gd name="T3" fmla="*/ 370 h 329"/>
                <a:gd name="T4" fmla="*/ 377 w 603"/>
                <a:gd name="T5" fmla="*/ 463 h 329"/>
                <a:gd name="T6" fmla="*/ 70 w 603"/>
                <a:gd name="T7" fmla="*/ 214 h 329"/>
                <a:gd name="T8" fmla="*/ 0 w 603"/>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3" h="329">
                  <a:moveTo>
                    <a:pt x="0" y="0"/>
                  </a:moveTo>
                  <a:lnTo>
                    <a:pt x="602" y="262"/>
                  </a:lnTo>
                  <a:lnTo>
                    <a:pt x="568" y="328"/>
                  </a:lnTo>
                  <a:lnTo>
                    <a:pt x="105" y="152"/>
                  </a:lnTo>
                  <a:lnTo>
                    <a:pt x="0" y="0"/>
                  </a:lnTo>
                </a:path>
              </a:pathLst>
            </a:custGeom>
            <a:solidFill>
              <a:srgbClr val="333333"/>
            </a:solidFill>
            <a:ln w="12700"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20" name="Freeform 132">
              <a:extLst>
                <a:ext uri="{FF2B5EF4-FFF2-40B4-BE49-F238E27FC236}">
                  <a16:creationId xmlns:a16="http://schemas.microsoft.com/office/drawing/2014/main" id="{66E98FA4-242F-4CC3-9E18-CD38BC696977}"/>
                </a:ext>
              </a:extLst>
            </p:cNvPr>
            <p:cNvSpPr>
              <a:spLocks/>
            </p:cNvSpPr>
            <p:nvPr/>
          </p:nvSpPr>
          <p:spPr bwMode="auto">
            <a:xfrm>
              <a:off x="2804" y="1537"/>
              <a:ext cx="22" cy="1336"/>
            </a:xfrm>
            <a:custGeom>
              <a:avLst/>
              <a:gdLst>
                <a:gd name="T0" fmla="*/ 0 w 33"/>
                <a:gd name="T1" fmla="*/ 11 h 947"/>
                <a:gd name="T2" fmla="*/ 21 w 33"/>
                <a:gd name="T3" fmla="*/ 0 h 947"/>
                <a:gd name="T4" fmla="*/ 21 w 33"/>
                <a:gd name="T5" fmla="*/ 1335 h 947"/>
                <a:gd name="T6" fmla="*/ 0 w 33"/>
                <a:gd name="T7" fmla="*/ 1320 h 947"/>
                <a:gd name="T8" fmla="*/ 0 w 33"/>
                <a:gd name="T9" fmla="*/ 11 h 9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947">
                  <a:moveTo>
                    <a:pt x="0" y="8"/>
                  </a:moveTo>
                  <a:lnTo>
                    <a:pt x="32" y="0"/>
                  </a:lnTo>
                  <a:lnTo>
                    <a:pt x="32" y="946"/>
                  </a:lnTo>
                  <a:lnTo>
                    <a:pt x="0" y="936"/>
                  </a:lnTo>
                  <a:lnTo>
                    <a:pt x="0" y="8"/>
                  </a:lnTo>
                </a:path>
              </a:pathLst>
            </a:custGeom>
            <a:gradFill rotWithShape="0">
              <a:gsLst>
                <a:gs pos="0">
                  <a:srgbClr val="3D3D3D"/>
                </a:gs>
                <a:gs pos="100000">
                  <a:srgbClr val="CECECE"/>
                </a:gs>
              </a:gsLst>
              <a:lin ang="2700000" scaled="1"/>
            </a:gra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21" name="Freeform 133">
              <a:extLst>
                <a:ext uri="{FF2B5EF4-FFF2-40B4-BE49-F238E27FC236}">
                  <a16:creationId xmlns:a16="http://schemas.microsoft.com/office/drawing/2014/main" id="{1BC65D64-20AA-4B9A-B32A-EE559E88810F}"/>
                </a:ext>
              </a:extLst>
            </p:cNvPr>
            <p:cNvSpPr>
              <a:spLocks/>
            </p:cNvSpPr>
            <p:nvPr/>
          </p:nvSpPr>
          <p:spPr bwMode="auto">
            <a:xfrm>
              <a:off x="2519" y="1291"/>
              <a:ext cx="304" cy="258"/>
            </a:xfrm>
            <a:custGeom>
              <a:avLst/>
              <a:gdLst>
                <a:gd name="T0" fmla="*/ 281 w 459"/>
                <a:gd name="T1" fmla="*/ 257 h 183"/>
                <a:gd name="T2" fmla="*/ 1 w 459"/>
                <a:gd name="T3" fmla="*/ 42 h 183"/>
                <a:gd name="T4" fmla="*/ 0 w 459"/>
                <a:gd name="T5" fmla="*/ 0 h 183"/>
                <a:gd name="T6" fmla="*/ 303 w 459"/>
                <a:gd name="T7" fmla="*/ 245 h 183"/>
                <a:gd name="T8" fmla="*/ 281 w 459"/>
                <a:gd name="T9" fmla="*/ 257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9" h="183">
                  <a:moveTo>
                    <a:pt x="424" y="182"/>
                  </a:moveTo>
                  <a:lnTo>
                    <a:pt x="2" y="30"/>
                  </a:lnTo>
                  <a:lnTo>
                    <a:pt x="0" y="0"/>
                  </a:lnTo>
                  <a:lnTo>
                    <a:pt x="458" y="174"/>
                  </a:lnTo>
                  <a:lnTo>
                    <a:pt x="424" y="182"/>
                  </a:lnTo>
                </a:path>
              </a:pathLst>
            </a:custGeom>
            <a:solidFill>
              <a:srgbClr val="676767"/>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22" name="Freeform 134">
              <a:extLst>
                <a:ext uri="{FF2B5EF4-FFF2-40B4-BE49-F238E27FC236}">
                  <a16:creationId xmlns:a16="http://schemas.microsoft.com/office/drawing/2014/main" id="{2B2FF468-C952-4E42-BDDA-9C175908E66F}"/>
                </a:ext>
              </a:extLst>
            </p:cNvPr>
            <p:cNvSpPr>
              <a:spLocks/>
            </p:cNvSpPr>
            <p:nvPr/>
          </p:nvSpPr>
          <p:spPr bwMode="auto">
            <a:xfrm>
              <a:off x="2520" y="2863"/>
              <a:ext cx="307" cy="476"/>
            </a:xfrm>
            <a:custGeom>
              <a:avLst/>
              <a:gdLst>
                <a:gd name="T0" fmla="*/ 285 w 463"/>
                <a:gd name="T1" fmla="*/ 0 h 337"/>
                <a:gd name="T2" fmla="*/ 0 w 463"/>
                <a:gd name="T3" fmla="*/ 418 h 337"/>
                <a:gd name="T4" fmla="*/ 0 w 463"/>
                <a:gd name="T5" fmla="*/ 475 h 337"/>
                <a:gd name="T6" fmla="*/ 306 w 463"/>
                <a:gd name="T7" fmla="*/ 11 h 337"/>
                <a:gd name="T8" fmla="*/ 285 w 46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3" h="337">
                  <a:moveTo>
                    <a:pt x="430" y="0"/>
                  </a:moveTo>
                  <a:lnTo>
                    <a:pt x="0" y="296"/>
                  </a:lnTo>
                  <a:lnTo>
                    <a:pt x="0" y="336"/>
                  </a:lnTo>
                  <a:lnTo>
                    <a:pt x="462" y="8"/>
                  </a:lnTo>
                  <a:lnTo>
                    <a:pt x="430" y="0"/>
                  </a:lnTo>
                </a:path>
              </a:pathLst>
            </a:custGeom>
            <a:solidFill>
              <a:srgbClr val="DADADA"/>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23" name="Freeform 135">
              <a:extLst>
                <a:ext uri="{FF2B5EF4-FFF2-40B4-BE49-F238E27FC236}">
                  <a16:creationId xmlns:a16="http://schemas.microsoft.com/office/drawing/2014/main" id="{88D854D0-8E39-497D-BB0D-F1F3035EDE1E}"/>
                </a:ext>
              </a:extLst>
            </p:cNvPr>
            <p:cNvSpPr>
              <a:spLocks/>
            </p:cNvSpPr>
            <p:nvPr/>
          </p:nvSpPr>
          <p:spPr bwMode="auto">
            <a:xfrm>
              <a:off x="2796" y="1521"/>
              <a:ext cx="27" cy="1489"/>
            </a:xfrm>
            <a:custGeom>
              <a:avLst/>
              <a:gdLst>
                <a:gd name="T0" fmla="*/ 26 w 41"/>
                <a:gd name="T1" fmla="*/ 0 h 1055"/>
                <a:gd name="T2" fmla="*/ 0 w 41"/>
                <a:gd name="T3" fmla="*/ 90 h 1055"/>
                <a:gd name="T4" fmla="*/ 0 w 41"/>
                <a:gd name="T5" fmla="*/ 1428 h 1055"/>
                <a:gd name="T6" fmla="*/ 26 w 41"/>
                <a:gd name="T7" fmla="*/ 1488 h 1055"/>
                <a:gd name="T8" fmla="*/ 26 w 41"/>
                <a:gd name="T9" fmla="*/ 0 h 10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055">
                  <a:moveTo>
                    <a:pt x="40" y="0"/>
                  </a:moveTo>
                  <a:lnTo>
                    <a:pt x="0" y="64"/>
                  </a:lnTo>
                  <a:lnTo>
                    <a:pt x="0" y="1012"/>
                  </a:lnTo>
                  <a:lnTo>
                    <a:pt x="40" y="1054"/>
                  </a:lnTo>
                  <a:lnTo>
                    <a:pt x="40" y="0"/>
                  </a:lnTo>
                </a:path>
              </a:pathLst>
            </a:custGeom>
            <a:solidFill>
              <a:srgbClr val="474747"/>
            </a:solidFill>
            <a:ln w="12700"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grpSp>
      <p:sp>
        <p:nvSpPr>
          <p:cNvPr id="269" name="AutoShape 136">
            <a:extLst>
              <a:ext uri="{FF2B5EF4-FFF2-40B4-BE49-F238E27FC236}">
                <a16:creationId xmlns:a16="http://schemas.microsoft.com/office/drawing/2014/main" id="{9F5BB57E-A8E6-4417-94AF-A20123E16F33}"/>
              </a:ext>
            </a:extLst>
          </p:cNvPr>
          <p:cNvSpPr>
            <a:spLocks noChangeArrowheads="1"/>
          </p:cNvSpPr>
          <p:nvPr>
            <p:custDataLst>
              <p:tags r:id="rId5"/>
            </p:custDataLst>
          </p:nvPr>
        </p:nvSpPr>
        <p:spPr bwMode="auto">
          <a:xfrm>
            <a:off x="5996647" y="3337122"/>
            <a:ext cx="486925" cy="259970"/>
          </a:xfrm>
          <a:prstGeom prst="rightArrow">
            <a:avLst>
              <a:gd name="adj1" fmla="val 50000"/>
              <a:gd name="adj2" fmla="val 43127"/>
            </a:avLst>
          </a:prstGeom>
          <a:solidFill>
            <a:srgbClr val="939393"/>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324" name="Rectangle 323">
            <a:extLst>
              <a:ext uri="{FF2B5EF4-FFF2-40B4-BE49-F238E27FC236}">
                <a16:creationId xmlns:a16="http://schemas.microsoft.com/office/drawing/2014/main" id="{63E07ED1-8E55-4F38-9127-0FDF6D8A78E1}"/>
              </a:ext>
            </a:extLst>
          </p:cNvPr>
          <p:cNvSpPr/>
          <p:nvPr/>
        </p:nvSpPr>
        <p:spPr>
          <a:xfrm>
            <a:off x="4546276" y="2746391"/>
            <a:ext cx="971269" cy="1358763"/>
          </a:xfrm>
          <a:prstGeom prst="rect">
            <a:avLst/>
          </a:prstGeom>
          <a:solidFill>
            <a:schemeClr val="bg1"/>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Level 2 Processes Long List</a:t>
            </a:r>
          </a:p>
        </p:txBody>
      </p:sp>
      <p:sp>
        <p:nvSpPr>
          <p:cNvPr id="325" name="Rectangle 324">
            <a:extLst>
              <a:ext uri="{FF2B5EF4-FFF2-40B4-BE49-F238E27FC236}">
                <a16:creationId xmlns:a16="http://schemas.microsoft.com/office/drawing/2014/main" id="{9EF5A92B-2856-4F74-A266-6294E7D5EAA4}"/>
              </a:ext>
            </a:extLst>
          </p:cNvPr>
          <p:cNvSpPr/>
          <p:nvPr/>
        </p:nvSpPr>
        <p:spPr>
          <a:xfrm>
            <a:off x="6519975" y="2758910"/>
            <a:ext cx="971269" cy="1346244"/>
          </a:xfrm>
          <a:prstGeom prst="rect">
            <a:avLst/>
          </a:prstGeom>
          <a:solidFill>
            <a:srgbClr val="D5DBE0"/>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Selected Level 2 Processes</a:t>
            </a:r>
          </a:p>
        </p:txBody>
      </p:sp>
      <p:sp>
        <p:nvSpPr>
          <p:cNvPr id="337" name="Rectangle 336">
            <a:extLst>
              <a:ext uri="{FF2B5EF4-FFF2-40B4-BE49-F238E27FC236}">
                <a16:creationId xmlns:a16="http://schemas.microsoft.com/office/drawing/2014/main" id="{9C2DDD77-1697-46A8-9F36-2A63B939665A}"/>
              </a:ext>
            </a:extLst>
          </p:cNvPr>
          <p:cNvSpPr/>
          <p:nvPr/>
        </p:nvSpPr>
        <p:spPr>
          <a:xfrm>
            <a:off x="4495801" y="4651359"/>
            <a:ext cx="2949247" cy="289441"/>
          </a:xfrm>
          <a:prstGeom prst="rect">
            <a:avLst/>
          </a:prstGeom>
          <a:solidFill>
            <a:srgbClr val="5D7D95"/>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solidFill>
              </a:rPr>
              <a:t>Filtering criteria </a:t>
            </a:r>
          </a:p>
        </p:txBody>
      </p:sp>
      <p:sp>
        <p:nvSpPr>
          <p:cNvPr id="338" name="TextBox 337">
            <a:extLst>
              <a:ext uri="{FF2B5EF4-FFF2-40B4-BE49-F238E27FC236}">
                <a16:creationId xmlns:a16="http://schemas.microsoft.com/office/drawing/2014/main" id="{5D56F788-0655-4589-8CBC-2F7B814511FC}"/>
              </a:ext>
            </a:extLst>
          </p:cNvPr>
          <p:cNvSpPr txBox="1"/>
          <p:nvPr/>
        </p:nvSpPr>
        <p:spPr>
          <a:xfrm>
            <a:off x="4495800" y="4926231"/>
            <a:ext cx="2953557" cy="261610"/>
          </a:xfrm>
          <a:prstGeom prst="rect">
            <a:avLst/>
          </a:prstGeom>
          <a:solidFill>
            <a:schemeClr val="bg1"/>
          </a:solidFill>
          <a:ln>
            <a:solidFill>
              <a:schemeClr val="accent1"/>
            </a:solidFill>
          </a:ln>
        </p:spPr>
        <p:txBody>
          <a:bodyPr wrap="square">
            <a:spAutoFit/>
          </a:bodyPr>
          <a:lstStyle/>
          <a:p>
            <a:pPr algn="ctr"/>
            <a:r>
              <a:rPr lang="en-US" sz="1100" b="1" dirty="0"/>
              <a:t>Criticality</a:t>
            </a:r>
          </a:p>
        </p:txBody>
      </p:sp>
      <p:sp>
        <p:nvSpPr>
          <p:cNvPr id="339" name="TextBox 338">
            <a:extLst>
              <a:ext uri="{FF2B5EF4-FFF2-40B4-BE49-F238E27FC236}">
                <a16:creationId xmlns:a16="http://schemas.microsoft.com/office/drawing/2014/main" id="{4BFB2695-125E-4C8F-9D91-39078842961A}"/>
              </a:ext>
            </a:extLst>
          </p:cNvPr>
          <p:cNvSpPr txBox="1"/>
          <p:nvPr/>
        </p:nvSpPr>
        <p:spPr>
          <a:xfrm>
            <a:off x="4495800" y="5189965"/>
            <a:ext cx="2953557" cy="261610"/>
          </a:xfrm>
          <a:prstGeom prst="rect">
            <a:avLst/>
          </a:prstGeom>
          <a:solidFill>
            <a:schemeClr val="bg1"/>
          </a:solidFill>
          <a:ln>
            <a:solidFill>
              <a:schemeClr val="accent1"/>
            </a:solidFill>
          </a:ln>
        </p:spPr>
        <p:txBody>
          <a:bodyPr wrap="square">
            <a:spAutoFit/>
          </a:bodyPr>
          <a:lstStyle/>
          <a:p>
            <a:pPr algn="ctr"/>
            <a:r>
              <a:rPr lang="en-US" sz="1100" b="1" dirty="0"/>
              <a:t>Required level of expertise</a:t>
            </a:r>
          </a:p>
        </p:txBody>
      </p:sp>
      <p:pic>
        <p:nvPicPr>
          <p:cNvPr id="340" name="Graphic 339" descr="High voltage with solid fill">
            <a:extLst>
              <a:ext uri="{FF2B5EF4-FFF2-40B4-BE49-F238E27FC236}">
                <a16:creationId xmlns:a16="http://schemas.microsoft.com/office/drawing/2014/main" id="{781EBB19-B37D-4548-A9C3-0DA40BC2914D}"/>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339421" y="4923923"/>
            <a:ext cx="291356" cy="240790"/>
          </a:xfrm>
          <a:prstGeom prst="rect">
            <a:avLst/>
          </a:prstGeom>
        </p:spPr>
      </p:pic>
      <p:pic>
        <p:nvPicPr>
          <p:cNvPr id="341" name="Graphic 340" descr="Construction worker male with solid fill">
            <a:extLst>
              <a:ext uri="{FF2B5EF4-FFF2-40B4-BE49-F238E27FC236}">
                <a16:creationId xmlns:a16="http://schemas.microsoft.com/office/drawing/2014/main" id="{FC904287-FADB-4AB5-964E-85A8819F0DED}"/>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633053" y="5197844"/>
            <a:ext cx="320491" cy="264869"/>
          </a:xfrm>
          <a:prstGeom prst="rect">
            <a:avLst/>
          </a:prstGeom>
        </p:spPr>
      </p:pic>
      <p:sp>
        <p:nvSpPr>
          <p:cNvPr id="348" name="Isosceles Triangle 347">
            <a:extLst>
              <a:ext uri="{FF2B5EF4-FFF2-40B4-BE49-F238E27FC236}">
                <a16:creationId xmlns:a16="http://schemas.microsoft.com/office/drawing/2014/main" id="{1B6DDC9D-4B78-48D7-8DBF-00CD2876C58E}"/>
              </a:ext>
            </a:extLst>
          </p:cNvPr>
          <p:cNvSpPr/>
          <p:nvPr/>
        </p:nvSpPr>
        <p:spPr bwMode="gray">
          <a:xfrm rot="10800000">
            <a:off x="9264967" y="3886201"/>
            <a:ext cx="895446" cy="141695"/>
          </a:xfrm>
          <a:prstGeom prst="triangle">
            <a:avLst>
              <a:gd name="adj" fmla="val 49065"/>
            </a:avLst>
          </a:prstGeom>
          <a:solidFill>
            <a:srgbClr val="5D7D95"/>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5" name="Rectangle 344">
            <a:extLst>
              <a:ext uri="{FF2B5EF4-FFF2-40B4-BE49-F238E27FC236}">
                <a16:creationId xmlns:a16="http://schemas.microsoft.com/office/drawing/2014/main" id="{4A0FA3A5-3133-40FC-8AAF-E0CA686573A7}"/>
              </a:ext>
            </a:extLst>
          </p:cNvPr>
          <p:cNvSpPr/>
          <p:nvPr/>
        </p:nvSpPr>
        <p:spPr>
          <a:xfrm>
            <a:off x="8881780" y="2682663"/>
            <a:ext cx="971269" cy="888948"/>
          </a:xfrm>
          <a:prstGeom prst="rect">
            <a:avLst/>
          </a:prstGeom>
          <a:solidFill>
            <a:srgbClr val="D5DBE0"/>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Selected Level 2 Processes</a:t>
            </a:r>
          </a:p>
        </p:txBody>
      </p:sp>
      <p:sp>
        <p:nvSpPr>
          <p:cNvPr id="346" name="Rectangle 345">
            <a:extLst>
              <a:ext uri="{FF2B5EF4-FFF2-40B4-BE49-F238E27FC236}">
                <a16:creationId xmlns:a16="http://schemas.microsoft.com/office/drawing/2014/main" id="{CCD584BF-679F-4F1E-B471-FE8123AE3C7A}"/>
              </a:ext>
            </a:extLst>
          </p:cNvPr>
          <p:cNvSpPr/>
          <p:nvPr/>
        </p:nvSpPr>
        <p:spPr>
          <a:xfrm>
            <a:off x="9030746" y="2746391"/>
            <a:ext cx="971269" cy="888948"/>
          </a:xfrm>
          <a:prstGeom prst="rect">
            <a:avLst/>
          </a:prstGeom>
          <a:solidFill>
            <a:srgbClr val="D5DBE0"/>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Selected Level 2 Processes</a:t>
            </a:r>
          </a:p>
        </p:txBody>
      </p:sp>
      <p:sp>
        <p:nvSpPr>
          <p:cNvPr id="347" name="Rectangle 346">
            <a:extLst>
              <a:ext uri="{FF2B5EF4-FFF2-40B4-BE49-F238E27FC236}">
                <a16:creationId xmlns:a16="http://schemas.microsoft.com/office/drawing/2014/main" id="{9EC67EAA-BD6D-43A8-B6A2-BA59D43E746C}"/>
              </a:ext>
            </a:extLst>
          </p:cNvPr>
          <p:cNvSpPr/>
          <p:nvPr/>
        </p:nvSpPr>
        <p:spPr>
          <a:xfrm>
            <a:off x="9239531" y="2828384"/>
            <a:ext cx="971269" cy="888948"/>
          </a:xfrm>
          <a:prstGeom prst="rect">
            <a:avLst/>
          </a:prstGeom>
          <a:solidFill>
            <a:srgbClr val="D5DBE0"/>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Selected Level 2 Processes</a:t>
            </a:r>
          </a:p>
        </p:txBody>
      </p:sp>
      <p:pic>
        <p:nvPicPr>
          <p:cNvPr id="170" name="Picture 169">
            <a:extLst>
              <a:ext uri="{FF2B5EF4-FFF2-40B4-BE49-F238E27FC236}">
                <a16:creationId xmlns:a16="http://schemas.microsoft.com/office/drawing/2014/main" id="{454540CC-0F3D-4019-B6AC-9B443DC754EC}"/>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314462" y="3075430"/>
            <a:ext cx="2599352" cy="1396683"/>
          </a:xfrm>
          <a:prstGeom prst="rect">
            <a:avLst/>
          </a:prstGeom>
          <a:solidFill>
            <a:srgbClr val="F1F3F5"/>
          </a:solidFill>
        </p:spPr>
      </p:pic>
      <p:grpSp>
        <p:nvGrpSpPr>
          <p:cNvPr id="4" name="Group 3">
            <a:extLst>
              <a:ext uri="{FF2B5EF4-FFF2-40B4-BE49-F238E27FC236}">
                <a16:creationId xmlns:a16="http://schemas.microsoft.com/office/drawing/2014/main" id="{1F0F68CB-7DD5-4C1B-86FC-74E563B8340F}"/>
              </a:ext>
            </a:extLst>
          </p:cNvPr>
          <p:cNvGrpSpPr/>
          <p:nvPr/>
        </p:nvGrpSpPr>
        <p:grpSpPr>
          <a:xfrm>
            <a:off x="613621" y="68528"/>
            <a:ext cx="782071" cy="229014"/>
            <a:chOff x="613621" y="44482"/>
            <a:chExt cx="782071" cy="277106"/>
          </a:xfrm>
        </p:grpSpPr>
        <p:sp>
          <p:nvSpPr>
            <p:cNvPr id="138" name="Rectangle 137">
              <a:extLst>
                <a:ext uri="{FF2B5EF4-FFF2-40B4-BE49-F238E27FC236}">
                  <a16:creationId xmlns:a16="http://schemas.microsoft.com/office/drawing/2014/main" id="{95FC08B9-3BA1-4621-AEC7-1E925886A80A}"/>
                </a:ext>
              </a:extLst>
            </p:cNvPr>
            <p:cNvSpPr/>
            <p:nvPr/>
          </p:nvSpPr>
          <p:spPr bwMode="auto">
            <a:xfrm>
              <a:off x="1118825"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6E1889BE-6EFA-40AA-A953-B0E2CC1E38D3}"/>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0" name="Rectangle 139">
              <a:extLst>
                <a:ext uri="{FF2B5EF4-FFF2-40B4-BE49-F238E27FC236}">
                  <a16:creationId xmlns:a16="http://schemas.microsoft.com/office/drawing/2014/main" id="{1CFD3BE0-FFEB-4422-8A04-85955A6BF758}"/>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1" name="Rectangle 140">
              <a:extLst>
                <a:ext uri="{FF2B5EF4-FFF2-40B4-BE49-F238E27FC236}">
                  <a16:creationId xmlns:a16="http://schemas.microsoft.com/office/drawing/2014/main" id="{5FAFDAAF-897E-4B5E-851A-B513978AEBFC}"/>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E60B89B4-4967-40D9-AED2-77BB94199A16}"/>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4" name="Rectangle 143">
              <a:extLst>
                <a:ext uri="{FF2B5EF4-FFF2-40B4-BE49-F238E27FC236}">
                  <a16:creationId xmlns:a16="http://schemas.microsoft.com/office/drawing/2014/main" id="{0F23A332-4429-42C3-83FD-562B831AC9B4}"/>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5" name="Rectangle 144">
              <a:extLst>
                <a:ext uri="{FF2B5EF4-FFF2-40B4-BE49-F238E27FC236}">
                  <a16:creationId xmlns:a16="http://schemas.microsoft.com/office/drawing/2014/main" id="{13C70DC7-F77F-4694-A549-539382304AAD}"/>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6" name="Rectangle 145">
              <a:extLst>
                <a:ext uri="{FF2B5EF4-FFF2-40B4-BE49-F238E27FC236}">
                  <a16:creationId xmlns:a16="http://schemas.microsoft.com/office/drawing/2014/main" id="{EEBCB3F6-9502-4340-B34E-5766D17DBFA0}"/>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7" name="Rectangle 146">
              <a:extLst>
                <a:ext uri="{FF2B5EF4-FFF2-40B4-BE49-F238E27FC236}">
                  <a16:creationId xmlns:a16="http://schemas.microsoft.com/office/drawing/2014/main" id="{CF30E705-CB09-4343-855F-C1B1AFF7B969}"/>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50" name="Rectangle 149">
              <a:extLst>
                <a:ext uri="{FF2B5EF4-FFF2-40B4-BE49-F238E27FC236}">
                  <a16:creationId xmlns:a16="http://schemas.microsoft.com/office/drawing/2014/main" id="{33602608-024A-47F8-9F9D-3C653CD0D437}"/>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55" name="Rectangle 154">
              <a:extLst>
                <a:ext uri="{FF2B5EF4-FFF2-40B4-BE49-F238E27FC236}">
                  <a16:creationId xmlns:a16="http://schemas.microsoft.com/office/drawing/2014/main" id="{7D45A78F-6817-40D0-8219-166A1B24A4AC}"/>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56" name="Rectangle 155">
              <a:extLst>
                <a:ext uri="{FF2B5EF4-FFF2-40B4-BE49-F238E27FC236}">
                  <a16:creationId xmlns:a16="http://schemas.microsoft.com/office/drawing/2014/main" id="{8E86EB19-4060-427C-AE23-C68AB7758317}"/>
                </a:ext>
              </a:extLst>
            </p:cNvPr>
            <p:cNvSpPr/>
            <p:nvPr/>
          </p:nvSpPr>
          <p:spPr bwMode="auto">
            <a:xfrm>
              <a:off x="1014856" y="196950"/>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57" name="Rectangle 156">
              <a:extLst>
                <a:ext uri="{FF2B5EF4-FFF2-40B4-BE49-F238E27FC236}">
                  <a16:creationId xmlns:a16="http://schemas.microsoft.com/office/drawing/2014/main" id="{E7BDD967-E18C-47A1-8170-56A2FD702CCB}"/>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69" name="Rectangle 168">
              <a:extLst>
                <a:ext uri="{FF2B5EF4-FFF2-40B4-BE49-F238E27FC236}">
                  <a16:creationId xmlns:a16="http://schemas.microsoft.com/office/drawing/2014/main" id="{A28A7614-D3B2-4435-B203-97B5B0D4A683}"/>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171" name="Rectangle 170">
            <a:extLst>
              <a:ext uri="{FF2B5EF4-FFF2-40B4-BE49-F238E27FC236}">
                <a16:creationId xmlns:a16="http://schemas.microsoft.com/office/drawing/2014/main" id="{3DA1BD8E-826F-45B6-9377-F251D9AF1E10}"/>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1" name="Oval 150">
            <a:extLst>
              <a:ext uri="{FF2B5EF4-FFF2-40B4-BE49-F238E27FC236}">
                <a16:creationId xmlns:a16="http://schemas.microsoft.com/office/drawing/2014/main" id="{F124F143-9C97-429A-81F3-4343294D55E4}"/>
              </a:ext>
            </a:extLst>
          </p:cNvPr>
          <p:cNvSpPr/>
          <p:nvPr/>
        </p:nvSpPr>
        <p:spPr>
          <a:xfrm>
            <a:off x="1009607" y="1675670"/>
            <a:ext cx="295149" cy="268317"/>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t>1</a:t>
            </a:r>
          </a:p>
        </p:txBody>
      </p:sp>
      <p:pic>
        <p:nvPicPr>
          <p:cNvPr id="39" name="Picture 38">
            <a:extLst>
              <a:ext uri="{FF2B5EF4-FFF2-40B4-BE49-F238E27FC236}">
                <a16:creationId xmlns:a16="http://schemas.microsoft.com/office/drawing/2014/main" id="{408CD860-9ADF-4651-B956-E0641818C928}"/>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476274" y="4395913"/>
            <a:ext cx="2572595" cy="1796938"/>
          </a:xfrm>
          <a:prstGeom prst="rect">
            <a:avLst/>
          </a:prstGeom>
        </p:spPr>
      </p:pic>
      <p:sp>
        <p:nvSpPr>
          <p:cNvPr id="166" name="Text Placeholder 1">
            <a:extLst>
              <a:ext uri="{FF2B5EF4-FFF2-40B4-BE49-F238E27FC236}">
                <a16:creationId xmlns:a16="http://schemas.microsoft.com/office/drawing/2014/main" id="{6D3D959C-8917-487E-AA5E-84B69667FBC4}"/>
              </a:ext>
            </a:extLst>
          </p:cNvPr>
          <p:cNvSpPr txBox="1">
            <a:spLocks/>
          </p:cNvSpPr>
          <p:nvPr/>
        </p:nvSpPr>
        <p:spPr>
          <a:xfrm>
            <a:off x="8220231" y="4082534"/>
            <a:ext cx="3080898" cy="184666"/>
          </a:xfrm>
          <a:prstGeom prst="rect">
            <a:avLst/>
          </a:prstGeom>
          <a:solidFill>
            <a:schemeClr val="bg1"/>
          </a:solidFill>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ASM Standard Operating Procedures Playbook</a:t>
            </a:r>
            <a:endParaRPr lang="en-US" dirty="0"/>
          </a:p>
        </p:txBody>
      </p:sp>
      <p:sp>
        <p:nvSpPr>
          <p:cNvPr id="167" name="Footer Placeholder 2">
            <a:extLst>
              <a:ext uri="{FF2B5EF4-FFF2-40B4-BE49-F238E27FC236}">
                <a16:creationId xmlns:a16="http://schemas.microsoft.com/office/drawing/2014/main" id="{13E23CEE-F7B4-4212-8615-086D7F2E82D3}"/>
              </a:ext>
            </a:extLst>
          </p:cNvPr>
          <p:cNvSpPr txBox="1">
            <a:spLocks/>
          </p:cNvSpPr>
          <p:nvPr/>
        </p:nvSpPr>
        <p:spPr>
          <a:xfrm>
            <a:off x="762000" y="6332551"/>
            <a:ext cx="10277879" cy="21185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1) Level 1 Processes are developed as part of step 1.7 </a:t>
            </a:r>
          </a:p>
        </p:txBody>
      </p:sp>
    </p:spTree>
    <p:extLst>
      <p:ext uri="{BB962C8B-B14F-4D97-AF65-F5344CB8AC3E}">
        <p14:creationId xmlns:p14="http://schemas.microsoft.com/office/powerpoint/2010/main" val="2721137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 name="Object 163" hidden="1">
            <a:extLst>
              <a:ext uri="{FF2B5EF4-FFF2-40B4-BE49-F238E27FC236}">
                <a16:creationId xmlns:a16="http://schemas.microsoft.com/office/drawing/2014/main" id="{A1D10BC3-A6F6-4A6C-AE5D-4FC445CC4534}"/>
              </a:ext>
            </a:extLst>
          </p:cNvPr>
          <p:cNvGraphicFramePr>
            <a:graphicFrameLocks noChangeAspect="1"/>
          </p:cNvGraphicFramePr>
          <p:nvPr>
            <p:custDataLst>
              <p:tags r:id="rId1"/>
            </p:custDataLst>
            <p:extLst>
              <p:ext uri="{D42A27DB-BD31-4B8C-83A1-F6EECF244321}">
                <p14:modId xmlns:p14="http://schemas.microsoft.com/office/powerpoint/2010/main" val="3762982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2" imgW="395" imgH="394" progId="TCLayout.ActiveDocument.1">
                  <p:embed/>
                </p:oleObj>
              </mc:Choice>
              <mc:Fallback>
                <p:oleObj name="think-cell Slide" r:id="rId102" imgW="395" imgH="394" progId="TCLayout.ActiveDocument.1">
                  <p:embed/>
                  <p:pic>
                    <p:nvPicPr>
                      <p:cNvPr id="164" name="Object 163" hidden="1">
                        <a:extLst>
                          <a:ext uri="{FF2B5EF4-FFF2-40B4-BE49-F238E27FC236}">
                            <a16:creationId xmlns:a16="http://schemas.microsoft.com/office/drawing/2014/main" id="{A1D10BC3-A6F6-4A6C-AE5D-4FC445CC4534}"/>
                          </a:ext>
                        </a:extLst>
                      </p:cNvPr>
                      <p:cNvPicPr/>
                      <p:nvPr/>
                    </p:nvPicPr>
                    <p:blipFill>
                      <a:blip r:embed="rId103"/>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4AF44-5C9C-4144-988D-6067C2A5109A}"/>
              </a:ext>
            </a:extLst>
          </p:cNvPr>
          <p:cNvSpPr>
            <a:spLocks noGrp="1"/>
          </p:cNvSpPr>
          <p:nvPr>
            <p:ph type="title"/>
          </p:nvPr>
        </p:nvSpPr>
        <p:spPr/>
        <p:txBody>
          <a:bodyPr vert="horz"/>
          <a:lstStyle/>
          <a:p>
            <a:r>
              <a:rPr lang="en-US" dirty="0"/>
              <a:t>This engagement is expected to be delivered over a timeframe of 16 weeks </a:t>
            </a:r>
          </a:p>
        </p:txBody>
      </p:sp>
      <p:sp>
        <p:nvSpPr>
          <p:cNvPr id="4" name="Text Placeholder 3">
            <a:extLst>
              <a:ext uri="{FF2B5EF4-FFF2-40B4-BE49-F238E27FC236}">
                <a16:creationId xmlns:a16="http://schemas.microsoft.com/office/drawing/2014/main" id="{C7DA159F-D498-4861-ADBD-2180522D6F94}"/>
              </a:ext>
            </a:extLst>
          </p:cNvPr>
          <p:cNvSpPr>
            <a:spLocks noGrp="1"/>
          </p:cNvSpPr>
          <p:nvPr>
            <p:ph type="body" sz="quarter" idx="11"/>
          </p:nvPr>
        </p:nvSpPr>
        <p:spPr>
          <a:xfrm>
            <a:off x="5489558" y="1112624"/>
            <a:ext cx="1212896" cy="215444"/>
          </a:xfrm>
        </p:spPr>
        <p:txBody>
          <a:bodyPr/>
          <a:lstStyle/>
          <a:p>
            <a:r>
              <a:rPr lang="en-US" dirty="0"/>
              <a:t>Project Timeline</a:t>
            </a:r>
          </a:p>
        </p:txBody>
      </p:sp>
      <p:sp>
        <p:nvSpPr>
          <p:cNvPr id="5" name="Rectangle 4">
            <a:extLst>
              <a:ext uri="{FF2B5EF4-FFF2-40B4-BE49-F238E27FC236}">
                <a16:creationId xmlns:a16="http://schemas.microsoft.com/office/drawing/2014/main" id="{F2F93E64-C7D6-40D7-A655-9A5CF627D2CB}"/>
              </a:ext>
            </a:extLst>
          </p:cNvPr>
          <p:cNvSpPr/>
          <p:nvPr>
            <p:custDataLst>
              <p:tags r:id="rId2"/>
            </p:custDataLst>
          </p:nvPr>
        </p:nvSpPr>
        <p:spPr bwMode="auto">
          <a:xfrm>
            <a:off x="722313" y="1635125"/>
            <a:ext cx="10764838" cy="4537075"/>
          </a:xfrm>
          <a:prstGeom prst="rect">
            <a:avLst/>
          </a:prstGeom>
          <a:solidFill>
            <a:srgbClr val="4F81BD"/>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 name="Rectangle 11">
            <a:extLst>
              <a:ext uri="{FF2B5EF4-FFF2-40B4-BE49-F238E27FC236}">
                <a16:creationId xmlns:a16="http://schemas.microsoft.com/office/drawing/2014/main" id="{58CB05AD-EFD9-44CD-9424-D391255C54E7}"/>
              </a:ext>
            </a:extLst>
          </p:cNvPr>
          <p:cNvSpPr/>
          <p:nvPr>
            <p:custDataLst>
              <p:tags r:id="rId3"/>
            </p:custDataLst>
          </p:nvPr>
        </p:nvSpPr>
        <p:spPr bwMode="auto">
          <a:xfrm>
            <a:off x="722313" y="1892300"/>
            <a:ext cx="10764838"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882D236-2DCC-4D51-BCE5-F04E9CD617E2}"/>
              </a:ext>
            </a:extLst>
          </p:cNvPr>
          <p:cNvSpPr/>
          <p:nvPr>
            <p:custDataLst>
              <p:tags r:id="rId4"/>
            </p:custDataLst>
          </p:nvPr>
        </p:nvSpPr>
        <p:spPr bwMode="auto">
          <a:xfrm>
            <a:off x="722313" y="2141538"/>
            <a:ext cx="10764838" cy="258763"/>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A47081-0DD3-465A-B7A5-CAB45631D64E}"/>
              </a:ext>
            </a:extLst>
          </p:cNvPr>
          <p:cNvSpPr/>
          <p:nvPr>
            <p:custDataLst>
              <p:tags r:id="rId5"/>
            </p:custDataLst>
          </p:nvPr>
        </p:nvSpPr>
        <p:spPr bwMode="auto">
          <a:xfrm>
            <a:off x="722313" y="4906964"/>
            <a:ext cx="10764838" cy="257175"/>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8898898-6A1C-4F3D-A12C-2EBEE21948EB}"/>
              </a:ext>
            </a:extLst>
          </p:cNvPr>
          <p:cNvSpPr/>
          <p:nvPr>
            <p:custDataLst>
              <p:tags r:id="rId6"/>
            </p:custDataLst>
          </p:nvPr>
        </p:nvSpPr>
        <p:spPr bwMode="auto">
          <a:xfrm>
            <a:off x="722313" y="4398963"/>
            <a:ext cx="10764838" cy="25717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Rectangle 22">
            <a:extLst>
              <a:ext uri="{FF2B5EF4-FFF2-40B4-BE49-F238E27FC236}">
                <a16:creationId xmlns:a16="http://schemas.microsoft.com/office/drawing/2014/main" id="{C3E5564B-C036-4458-9935-B583481407C9}"/>
              </a:ext>
            </a:extLst>
          </p:cNvPr>
          <p:cNvSpPr/>
          <p:nvPr>
            <p:custDataLst>
              <p:tags r:id="rId7"/>
            </p:custDataLst>
          </p:nvPr>
        </p:nvSpPr>
        <p:spPr bwMode="auto">
          <a:xfrm>
            <a:off x="722313" y="5414963"/>
            <a:ext cx="10764838"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0951890-5411-446F-939F-6F9557CB7535}"/>
              </a:ext>
            </a:extLst>
          </p:cNvPr>
          <p:cNvSpPr/>
          <p:nvPr>
            <p:custDataLst>
              <p:tags r:id="rId8"/>
            </p:custDataLst>
          </p:nvPr>
        </p:nvSpPr>
        <p:spPr bwMode="auto">
          <a:xfrm>
            <a:off x="722313" y="2900363"/>
            <a:ext cx="10764838"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6213B1F-79F3-44B9-87A8-41B8AA3E3D3E}"/>
              </a:ext>
            </a:extLst>
          </p:cNvPr>
          <p:cNvSpPr/>
          <p:nvPr>
            <p:custDataLst>
              <p:tags r:id="rId9"/>
            </p:custDataLst>
          </p:nvPr>
        </p:nvSpPr>
        <p:spPr bwMode="auto">
          <a:xfrm>
            <a:off x="722313" y="2400300"/>
            <a:ext cx="10764838" cy="249238"/>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 name="Rectangle 9">
            <a:extLst>
              <a:ext uri="{FF2B5EF4-FFF2-40B4-BE49-F238E27FC236}">
                <a16:creationId xmlns:a16="http://schemas.microsoft.com/office/drawing/2014/main" id="{86062D96-A640-4396-8E91-FA2425558AC0}"/>
              </a:ext>
            </a:extLst>
          </p:cNvPr>
          <p:cNvSpPr/>
          <p:nvPr>
            <p:custDataLst>
              <p:tags r:id="rId10"/>
            </p:custDataLst>
          </p:nvPr>
        </p:nvSpPr>
        <p:spPr bwMode="auto">
          <a:xfrm>
            <a:off x="722313" y="1635125"/>
            <a:ext cx="10764838" cy="257175"/>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43704A-F01B-4069-87D1-AA60FDB60EF2}"/>
              </a:ext>
            </a:extLst>
          </p:cNvPr>
          <p:cNvSpPr/>
          <p:nvPr>
            <p:custDataLst>
              <p:tags r:id="rId11"/>
            </p:custDataLst>
          </p:nvPr>
        </p:nvSpPr>
        <p:spPr bwMode="auto">
          <a:xfrm>
            <a:off x="722313" y="5913439"/>
            <a:ext cx="10764838" cy="258763"/>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4F8CB08-FC04-4FD5-A42E-EEB4AE86497C}"/>
              </a:ext>
            </a:extLst>
          </p:cNvPr>
          <p:cNvSpPr/>
          <p:nvPr>
            <p:custDataLst>
              <p:tags r:id="rId12"/>
            </p:custDataLst>
          </p:nvPr>
        </p:nvSpPr>
        <p:spPr bwMode="auto">
          <a:xfrm>
            <a:off x="722313" y="5164138"/>
            <a:ext cx="10764838"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1B882D3-87AD-477D-A005-F39EB4F4EFD8}"/>
              </a:ext>
            </a:extLst>
          </p:cNvPr>
          <p:cNvSpPr/>
          <p:nvPr>
            <p:custDataLst>
              <p:tags r:id="rId13"/>
            </p:custDataLst>
          </p:nvPr>
        </p:nvSpPr>
        <p:spPr bwMode="auto">
          <a:xfrm>
            <a:off x="722313" y="3898900"/>
            <a:ext cx="10764838"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CECFACF-AF84-44F4-B549-CC2153F83918}"/>
              </a:ext>
            </a:extLst>
          </p:cNvPr>
          <p:cNvSpPr/>
          <p:nvPr>
            <p:custDataLst>
              <p:tags r:id="rId14"/>
            </p:custDataLst>
          </p:nvPr>
        </p:nvSpPr>
        <p:spPr bwMode="auto">
          <a:xfrm>
            <a:off x="722313" y="2649538"/>
            <a:ext cx="10764838"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03E9592-2859-43E7-9E83-2945CB3DB853}"/>
              </a:ext>
            </a:extLst>
          </p:cNvPr>
          <p:cNvSpPr/>
          <p:nvPr>
            <p:custDataLst>
              <p:tags r:id="rId15"/>
            </p:custDataLst>
          </p:nvPr>
        </p:nvSpPr>
        <p:spPr bwMode="auto">
          <a:xfrm>
            <a:off x="722313" y="5664200"/>
            <a:ext cx="10764838"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4FF0C58-C783-4D18-9B9A-11A2CABFC038}"/>
              </a:ext>
            </a:extLst>
          </p:cNvPr>
          <p:cNvSpPr/>
          <p:nvPr>
            <p:custDataLst>
              <p:tags r:id="rId16"/>
            </p:custDataLst>
          </p:nvPr>
        </p:nvSpPr>
        <p:spPr bwMode="auto">
          <a:xfrm>
            <a:off x="722313" y="4149725"/>
            <a:ext cx="10764838"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B98CD0D-DD0C-42DB-9C52-A7173EB71DFA}"/>
              </a:ext>
            </a:extLst>
          </p:cNvPr>
          <p:cNvSpPr/>
          <p:nvPr>
            <p:custDataLst>
              <p:tags r:id="rId17"/>
            </p:custDataLst>
          </p:nvPr>
        </p:nvSpPr>
        <p:spPr bwMode="auto">
          <a:xfrm>
            <a:off x="722313" y="3398838"/>
            <a:ext cx="10764838"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0B6CE4C-F236-46EC-9B67-6C2E518A1D01}"/>
              </a:ext>
            </a:extLst>
          </p:cNvPr>
          <p:cNvSpPr/>
          <p:nvPr>
            <p:custDataLst>
              <p:tags r:id="rId18"/>
            </p:custDataLst>
          </p:nvPr>
        </p:nvSpPr>
        <p:spPr bwMode="auto">
          <a:xfrm>
            <a:off x="722313" y="3649663"/>
            <a:ext cx="10764838"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41B59E9-9722-4FB4-8B8C-E1D609EA5BDD}"/>
              </a:ext>
            </a:extLst>
          </p:cNvPr>
          <p:cNvSpPr/>
          <p:nvPr>
            <p:custDataLst>
              <p:tags r:id="rId19"/>
            </p:custDataLst>
          </p:nvPr>
        </p:nvSpPr>
        <p:spPr bwMode="auto">
          <a:xfrm>
            <a:off x="722313" y="4656138"/>
            <a:ext cx="10764838"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524C994-250F-410E-A176-A8A0E8DFE959}"/>
              </a:ext>
            </a:extLst>
          </p:cNvPr>
          <p:cNvSpPr/>
          <p:nvPr>
            <p:custDataLst>
              <p:tags r:id="rId20"/>
            </p:custDataLst>
          </p:nvPr>
        </p:nvSpPr>
        <p:spPr bwMode="auto">
          <a:xfrm>
            <a:off x="722313" y="3149600"/>
            <a:ext cx="10764838"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Text Placeholder 2">
            <a:extLst>
              <a:ext uri="{FF2B5EF4-FFF2-40B4-BE49-F238E27FC236}">
                <a16:creationId xmlns:a16="http://schemas.microsoft.com/office/drawing/2014/main" id="{3A744267-5DB4-4453-8CD0-62BB4EBC60FB}"/>
              </a:ext>
            </a:extLst>
          </p:cNvPr>
          <p:cNvSpPr>
            <a:spLocks noGrp="1"/>
          </p:cNvSpPr>
          <p:nvPr>
            <p:custDataLst>
              <p:tags r:id="rId21"/>
            </p:custDataLst>
          </p:nvPr>
        </p:nvSpPr>
        <p:spPr bwMode="auto">
          <a:xfrm>
            <a:off x="5740400" y="1447800"/>
            <a:ext cx="1338263"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0BA4923F-4327-4668-93EE-A6AB9E89BF07}" type="datetime'''''''''''''''''''''''''''''1'''''''''''''''''">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1</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29" name="Text Placeholder 2">
            <a:extLst>
              <a:ext uri="{FF2B5EF4-FFF2-40B4-BE49-F238E27FC236}">
                <a16:creationId xmlns:a16="http://schemas.microsoft.com/office/drawing/2014/main" id="{071E0FFF-B506-475C-BA35-D601683C8364}"/>
              </a:ext>
            </a:extLst>
          </p:cNvPr>
          <p:cNvSpPr>
            <a:spLocks noGrp="1"/>
          </p:cNvSpPr>
          <p:nvPr>
            <p:custDataLst>
              <p:tags r:id="rId22"/>
            </p:custDataLst>
          </p:nvPr>
        </p:nvSpPr>
        <p:spPr bwMode="auto">
          <a:xfrm>
            <a:off x="7078662" y="1447800"/>
            <a:ext cx="1385888"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D33A9CBF-0D64-4C31-88DC-E14FE59118DA}" type="datetime'''''''''''''''2'''''''''''''">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2</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0" name="Text Placeholder 2">
            <a:extLst>
              <a:ext uri="{FF2B5EF4-FFF2-40B4-BE49-F238E27FC236}">
                <a16:creationId xmlns:a16="http://schemas.microsoft.com/office/drawing/2014/main" id="{BCA04378-EB53-4BDD-AA5F-244E36BC443D}"/>
              </a:ext>
            </a:extLst>
          </p:cNvPr>
          <p:cNvSpPr>
            <a:spLocks noGrp="1"/>
          </p:cNvSpPr>
          <p:nvPr>
            <p:custDataLst>
              <p:tags r:id="rId23"/>
            </p:custDataLst>
          </p:nvPr>
        </p:nvSpPr>
        <p:spPr bwMode="auto">
          <a:xfrm>
            <a:off x="8464549" y="1447800"/>
            <a:ext cx="1536700"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69A23E63-61F9-4BA9-8EC7-4B6BCBF724C5}" type="datetime'''3'''''''''''''''''''''''''''''''''''">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3</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1" name="Text Placeholder 2">
            <a:extLst>
              <a:ext uri="{FF2B5EF4-FFF2-40B4-BE49-F238E27FC236}">
                <a16:creationId xmlns:a16="http://schemas.microsoft.com/office/drawing/2014/main" id="{B784FCFA-C468-4E33-A848-A25C70E75FD5}"/>
              </a:ext>
            </a:extLst>
          </p:cNvPr>
          <p:cNvSpPr>
            <a:spLocks noGrp="1"/>
          </p:cNvSpPr>
          <p:nvPr>
            <p:custDataLst>
              <p:tags r:id="rId24"/>
            </p:custDataLst>
          </p:nvPr>
        </p:nvSpPr>
        <p:spPr bwMode="auto">
          <a:xfrm>
            <a:off x="10001250" y="1447800"/>
            <a:ext cx="1485900"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6337FFDC-9C5E-4C4D-92B1-7E14BD31DA01}" type="datetime'''''''''''''''''''''''''''''''''''''''''''4'''''''''''''''''''">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4</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cxnSp>
        <p:nvCxnSpPr>
          <p:cNvPr id="87" name="Straight Connector 86">
            <a:extLst>
              <a:ext uri="{FF2B5EF4-FFF2-40B4-BE49-F238E27FC236}">
                <a16:creationId xmlns:a16="http://schemas.microsoft.com/office/drawing/2014/main" id="{98245C4E-27D9-4EE0-A9F8-A7650EBD1CAC}"/>
              </a:ext>
            </a:extLst>
          </p:cNvPr>
          <p:cNvCxnSpPr/>
          <p:nvPr>
            <p:custDataLst>
              <p:tags r:id="rId25"/>
            </p:custDataLst>
          </p:nvPr>
        </p:nvCxnSpPr>
        <p:spPr bwMode="auto">
          <a:xfrm>
            <a:off x="7473950" y="1635125"/>
            <a:ext cx="0" cy="4537075"/>
          </a:xfrm>
          <a:prstGeom prst="line">
            <a:avLst/>
          </a:prstGeom>
          <a:ln w="3175" algn="ctr">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8559213-DFB1-4B81-9B49-50B15FC31816}"/>
              </a:ext>
            </a:extLst>
          </p:cNvPr>
          <p:cNvCxnSpPr/>
          <p:nvPr>
            <p:custDataLst>
              <p:tags r:id="rId26"/>
            </p:custDataLst>
          </p:nvPr>
        </p:nvCxnSpPr>
        <p:spPr bwMode="auto">
          <a:xfrm>
            <a:off x="112887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E3F017C-5B1D-44D6-8B4C-AADB6F13BA40}"/>
              </a:ext>
            </a:extLst>
          </p:cNvPr>
          <p:cNvCxnSpPr/>
          <p:nvPr>
            <p:custDataLst>
              <p:tags r:id="rId27"/>
            </p:custDataLst>
          </p:nvPr>
        </p:nvCxnSpPr>
        <p:spPr bwMode="auto">
          <a:xfrm>
            <a:off x="10594975"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C52FE58A-4906-42CB-9C3D-986D3F7F581E}"/>
              </a:ext>
            </a:extLst>
          </p:cNvPr>
          <p:cNvCxnSpPr/>
          <p:nvPr>
            <p:custDataLst>
              <p:tags r:id="rId28"/>
            </p:custDataLst>
          </p:nvPr>
        </p:nvCxnSpPr>
        <p:spPr bwMode="auto">
          <a:xfrm>
            <a:off x="102489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90B68EF-A22D-4B42-B7B9-B74678E4F3F0}"/>
              </a:ext>
            </a:extLst>
          </p:cNvPr>
          <p:cNvCxnSpPr/>
          <p:nvPr>
            <p:custDataLst>
              <p:tags r:id="rId29"/>
            </p:custDataLst>
          </p:nvPr>
        </p:nvCxnSpPr>
        <p:spPr bwMode="auto">
          <a:xfrm>
            <a:off x="10942638"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C206973C-C64F-444F-9BD2-486D78580A34}"/>
              </a:ext>
            </a:extLst>
          </p:cNvPr>
          <p:cNvCxnSpPr/>
          <p:nvPr>
            <p:custDataLst>
              <p:tags r:id="rId30"/>
            </p:custDataLst>
          </p:nvPr>
        </p:nvCxnSpPr>
        <p:spPr bwMode="auto">
          <a:xfrm>
            <a:off x="9901238"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DF8205-9CB6-4E4F-85C3-4109B89DFA3C}"/>
              </a:ext>
            </a:extLst>
          </p:cNvPr>
          <p:cNvCxnSpPr/>
          <p:nvPr>
            <p:custDataLst>
              <p:tags r:id="rId31"/>
            </p:custDataLst>
          </p:nvPr>
        </p:nvCxnSpPr>
        <p:spPr bwMode="auto">
          <a:xfrm>
            <a:off x="955516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D3ADA65-E70F-41C3-B43D-4FFD67FB699B}"/>
              </a:ext>
            </a:extLst>
          </p:cNvPr>
          <p:cNvCxnSpPr/>
          <p:nvPr>
            <p:custDataLst>
              <p:tags r:id="rId32"/>
            </p:custDataLst>
          </p:nvPr>
        </p:nvCxnSpPr>
        <p:spPr bwMode="auto">
          <a:xfrm>
            <a:off x="851535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866A99-DAD7-4646-8DC0-A399C1653643}"/>
              </a:ext>
            </a:extLst>
          </p:cNvPr>
          <p:cNvCxnSpPr/>
          <p:nvPr>
            <p:custDataLst>
              <p:tags r:id="rId33"/>
            </p:custDataLst>
          </p:nvPr>
        </p:nvCxnSpPr>
        <p:spPr bwMode="auto">
          <a:xfrm>
            <a:off x="8167688"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F4E33A1-30A9-4ECF-AE74-6F606A4A574F}"/>
              </a:ext>
            </a:extLst>
          </p:cNvPr>
          <p:cNvCxnSpPr/>
          <p:nvPr>
            <p:custDataLst>
              <p:tags r:id="rId34"/>
            </p:custDataLst>
          </p:nvPr>
        </p:nvCxnSpPr>
        <p:spPr bwMode="auto">
          <a:xfrm>
            <a:off x="782161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ED5B32-512F-4C63-9F3C-ECF73B4A43FF}"/>
              </a:ext>
            </a:extLst>
          </p:cNvPr>
          <p:cNvCxnSpPr/>
          <p:nvPr>
            <p:custDataLst>
              <p:tags r:id="rId35"/>
            </p:custDataLst>
          </p:nvPr>
        </p:nvCxnSpPr>
        <p:spPr bwMode="auto">
          <a:xfrm>
            <a:off x="8861425"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8FBD5AE-5CD7-477E-9CC8-0F9764413194}"/>
              </a:ext>
            </a:extLst>
          </p:cNvPr>
          <p:cNvCxnSpPr/>
          <p:nvPr>
            <p:custDataLst>
              <p:tags r:id="rId36"/>
            </p:custDataLst>
          </p:nvPr>
        </p:nvCxnSpPr>
        <p:spPr bwMode="auto">
          <a:xfrm>
            <a:off x="67802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43D65A9E-D888-41F4-877B-502B69A263FE}"/>
              </a:ext>
            </a:extLst>
          </p:cNvPr>
          <p:cNvCxnSpPr/>
          <p:nvPr>
            <p:custDataLst>
              <p:tags r:id="rId37"/>
            </p:custDataLst>
          </p:nvPr>
        </p:nvCxnSpPr>
        <p:spPr bwMode="auto">
          <a:xfrm>
            <a:off x="92075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6D53018-F9ED-40F9-BE42-B7BF2511D575}"/>
              </a:ext>
            </a:extLst>
          </p:cNvPr>
          <p:cNvCxnSpPr/>
          <p:nvPr>
            <p:custDataLst>
              <p:tags r:id="rId38"/>
            </p:custDataLst>
          </p:nvPr>
        </p:nvCxnSpPr>
        <p:spPr bwMode="auto">
          <a:xfrm>
            <a:off x="6434138"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55A30BC-E0A4-4E2A-AD66-9CDC61885E2D}"/>
              </a:ext>
            </a:extLst>
          </p:cNvPr>
          <p:cNvCxnSpPr/>
          <p:nvPr>
            <p:custDataLst>
              <p:tags r:id="rId39"/>
            </p:custDataLst>
          </p:nvPr>
        </p:nvCxnSpPr>
        <p:spPr bwMode="auto">
          <a:xfrm>
            <a:off x="7127875"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69204C03-F3B2-48B8-B7E7-DA573E7DB3B6}"/>
              </a:ext>
            </a:extLst>
          </p:cNvPr>
          <p:cNvCxnSpPr/>
          <p:nvPr>
            <p:custDataLst>
              <p:tags r:id="rId40"/>
            </p:custDataLst>
          </p:nvPr>
        </p:nvCxnSpPr>
        <p:spPr bwMode="auto">
          <a:xfrm>
            <a:off x="6086475"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2A92D9A-065D-4349-9998-A4A3E695B229}"/>
              </a:ext>
            </a:extLst>
          </p:cNvPr>
          <p:cNvCxnSpPr/>
          <p:nvPr>
            <p:custDataLst>
              <p:tags r:id="rId41"/>
            </p:custDataLst>
          </p:nvPr>
        </p:nvCxnSpPr>
        <p:spPr bwMode="auto">
          <a:xfrm>
            <a:off x="5740400"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6442B118-CA45-46DB-8C22-92486085EF38}"/>
              </a:ext>
            </a:extLst>
          </p:cNvPr>
          <p:cNvCxnSpPr/>
          <p:nvPr>
            <p:custDataLst>
              <p:tags r:id="rId42"/>
            </p:custDataLst>
          </p:nvPr>
        </p:nvCxnSpPr>
        <p:spPr bwMode="auto">
          <a:xfrm>
            <a:off x="11487150"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841976EF-0EE0-40E8-841A-146FEC551482}"/>
              </a:ext>
            </a:extLst>
          </p:cNvPr>
          <p:cNvCxnSpPr/>
          <p:nvPr>
            <p:custDataLst>
              <p:tags r:id="rId43"/>
            </p:custDataLst>
          </p:nvPr>
        </p:nvCxnSpPr>
        <p:spPr bwMode="auto">
          <a:xfrm>
            <a:off x="722313"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310DB632-5620-405B-862C-51CCE8412D03}"/>
              </a:ext>
            </a:extLst>
          </p:cNvPr>
          <p:cNvCxnSpPr/>
          <p:nvPr>
            <p:custDataLst>
              <p:tags r:id="rId44"/>
            </p:custDataLst>
          </p:nvPr>
        </p:nvCxnSpPr>
        <p:spPr bwMode="auto">
          <a:xfrm>
            <a:off x="722313" y="3649663"/>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F32DA0D-49B0-4D80-AC2C-056EC66058A1}"/>
              </a:ext>
            </a:extLst>
          </p:cNvPr>
          <p:cNvCxnSpPr/>
          <p:nvPr>
            <p:custDataLst>
              <p:tags r:id="rId45"/>
            </p:custDataLst>
          </p:nvPr>
        </p:nvCxnSpPr>
        <p:spPr bwMode="auto">
          <a:xfrm>
            <a:off x="722313" y="2400300"/>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C8CB7-D97E-4B67-AD16-0C2DA3A2D8A4}"/>
              </a:ext>
            </a:extLst>
          </p:cNvPr>
          <p:cNvCxnSpPr/>
          <p:nvPr>
            <p:custDataLst>
              <p:tags r:id="rId46"/>
            </p:custDataLst>
          </p:nvPr>
        </p:nvCxnSpPr>
        <p:spPr bwMode="auto">
          <a:xfrm>
            <a:off x="722313" y="4656138"/>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0C98A436-9328-4D53-A950-EFE776B0AED8}"/>
              </a:ext>
            </a:extLst>
          </p:cNvPr>
          <p:cNvCxnSpPr/>
          <p:nvPr>
            <p:custDataLst>
              <p:tags r:id="rId47"/>
            </p:custDataLst>
          </p:nvPr>
        </p:nvCxnSpPr>
        <p:spPr bwMode="auto">
          <a:xfrm>
            <a:off x="722313" y="4906963"/>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316480EF-6DAA-4191-87CC-BF186D3F6090}"/>
              </a:ext>
            </a:extLst>
          </p:cNvPr>
          <p:cNvCxnSpPr/>
          <p:nvPr>
            <p:custDataLst>
              <p:tags r:id="rId48"/>
            </p:custDataLst>
          </p:nvPr>
        </p:nvCxnSpPr>
        <p:spPr bwMode="auto">
          <a:xfrm>
            <a:off x="722313" y="2649538"/>
            <a:ext cx="10764837"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761FC03-F628-4AB4-90A8-E37926857736}"/>
              </a:ext>
            </a:extLst>
          </p:cNvPr>
          <p:cNvCxnSpPr/>
          <p:nvPr>
            <p:custDataLst>
              <p:tags r:id="rId49"/>
            </p:custDataLst>
          </p:nvPr>
        </p:nvCxnSpPr>
        <p:spPr bwMode="auto">
          <a:xfrm>
            <a:off x="722313" y="2900363"/>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2E5A87F-F979-47A6-8ECF-74158951381B}"/>
              </a:ext>
            </a:extLst>
          </p:cNvPr>
          <p:cNvCxnSpPr/>
          <p:nvPr>
            <p:custDataLst>
              <p:tags r:id="rId50"/>
            </p:custDataLst>
          </p:nvPr>
        </p:nvCxnSpPr>
        <p:spPr bwMode="auto">
          <a:xfrm>
            <a:off x="722313" y="5164138"/>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8B7853D-4D6B-40CF-8740-008C93090DC2}"/>
              </a:ext>
            </a:extLst>
          </p:cNvPr>
          <p:cNvCxnSpPr/>
          <p:nvPr>
            <p:custDataLst>
              <p:tags r:id="rId51"/>
            </p:custDataLst>
          </p:nvPr>
        </p:nvCxnSpPr>
        <p:spPr bwMode="auto">
          <a:xfrm>
            <a:off x="722313" y="4149725"/>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F5641D0-B6DF-4F06-97B6-4396DF079FE1}"/>
              </a:ext>
            </a:extLst>
          </p:cNvPr>
          <p:cNvCxnSpPr/>
          <p:nvPr>
            <p:custDataLst>
              <p:tags r:id="rId52"/>
            </p:custDataLst>
          </p:nvPr>
        </p:nvCxnSpPr>
        <p:spPr bwMode="auto">
          <a:xfrm>
            <a:off x="722313" y="3149600"/>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850E68F-C312-4EFE-92FD-191F18DC9005}"/>
              </a:ext>
            </a:extLst>
          </p:cNvPr>
          <p:cNvCxnSpPr/>
          <p:nvPr>
            <p:custDataLst>
              <p:tags r:id="rId53"/>
            </p:custDataLst>
          </p:nvPr>
        </p:nvCxnSpPr>
        <p:spPr bwMode="auto">
          <a:xfrm>
            <a:off x="722313" y="3898900"/>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5B693EA-7EAA-4A7C-A9C5-7574E63E03D5}"/>
              </a:ext>
            </a:extLst>
          </p:cNvPr>
          <p:cNvCxnSpPr/>
          <p:nvPr>
            <p:custDataLst>
              <p:tags r:id="rId54"/>
            </p:custDataLst>
          </p:nvPr>
        </p:nvCxnSpPr>
        <p:spPr bwMode="auto">
          <a:xfrm>
            <a:off x="722313" y="3398838"/>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AC71FA5A-7BEE-48AC-B595-B0B27A2640DB}"/>
              </a:ext>
            </a:extLst>
          </p:cNvPr>
          <p:cNvCxnSpPr/>
          <p:nvPr>
            <p:custDataLst>
              <p:tags r:id="rId55"/>
            </p:custDataLst>
          </p:nvPr>
        </p:nvCxnSpPr>
        <p:spPr bwMode="auto">
          <a:xfrm>
            <a:off x="722313" y="5414963"/>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6149EC-1114-4A19-B38D-448863CE9A53}"/>
              </a:ext>
            </a:extLst>
          </p:cNvPr>
          <p:cNvCxnSpPr/>
          <p:nvPr>
            <p:custDataLst>
              <p:tags r:id="rId56"/>
            </p:custDataLst>
          </p:nvPr>
        </p:nvCxnSpPr>
        <p:spPr bwMode="auto">
          <a:xfrm>
            <a:off x="722313" y="5664200"/>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35F71C71-C1A9-4443-B143-C54186E82404}"/>
              </a:ext>
            </a:extLst>
          </p:cNvPr>
          <p:cNvCxnSpPr/>
          <p:nvPr>
            <p:custDataLst>
              <p:tags r:id="rId57"/>
            </p:custDataLst>
          </p:nvPr>
        </p:nvCxnSpPr>
        <p:spPr bwMode="auto">
          <a:xfrm>
            <a:off x="722313" y="5913438"/>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7BBCA038-1F46-454C-B551-4AD18E8247FE}"/>
              </a:ext>
            </a:extLst>
          </p:cNvPr>
          <p:cNvCxnSpPr/>
          <p:nvPr>
            <p:custDataLst>
              <p:tags r:id="rId58"/>
            </p:custDataLst>
          </p:nvPr>
        </p:nvCxnSpPr>
        <p:spPr bwMode="auto">
          <a:xfrm>
            <a:off x="722313" y="2141538"/>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4C9D1164-5C6A-468F-9A1A-CD33F6CBFB00}"/>
              </a:ext>
            </a:extLst>
          </p:cNvPr>
          <p:cNvCxnSpPr/>
          <p:nvPr>
            <p:custDataLst>
              <p:tags r:id="rId59"/>
            </p:custDataLst>
          </p:nvPr>
        </p:nvCxnSpPr>
        <p:spPr bwMode="auto">
          <a:xfrm>
            <a:off x="722313" y="4398963"/>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EFBBC33D-A89B-4BE7-8D96-7258C25E5A20}"/>
              </a:ext>
            </a:extLst>
          </p:cNvPr>
          <p:cNvCxnSpPr/>
          <p:nvPr>
            <p:custDataLst>
              <p:tags r:id="rId60"/>
            </p:custDataLst>
          </p:nvPr>
        </p:nvCxnSpPr>
        <p:spPr bwMode="auto">
          <a:xfrm>
            <a:off x="722313" y="1892300"/>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D6000E89-FD55-4E40-8547-2274C1FD0932}"/>
              </a:ext>
            </a:extLst>
          </p:cNvPr>
          <p:cNvCxnSpPr/>
          <p:nvPr>
            <p:custDataLst>
              <p:tags r:id="rId61"/>
            </p:custDataLst>
          </p:nvPr>
        </p:nvCxnSpPr>
        <p:spPr bwMode="auto">
          <a:xfrm>
            <a:off x="722313" y="6172200"/>
            <a:ext cx="10764838"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CC33EED9-829C-4DE2-AADE-8312C53907F6}"/>
              </a:ext>
            </a:extLst>
          </p:cNvPr>
          <p:cNvCxnSpPr/>
          <p:nvPr>
            <p:custDataLst>
              <p:tags r:id="rId62"/>
            </p:custDataLst>
          </p:nvPr>
        </p:nvCxnSpPr>
        <p:spPr bwMode="auto">
          <a:xfrm>
            <a:off x="722313" y="1635125"/>
            <a:ext cx="10764838" cy="0"/>
          </a:xfrm>
          <a:prstGeom prst="line">
            <a:avLst/>
          </a:prstGeom>
          <a:solidFill>
            <a:schemeClr val="bg1"/>
          </a:solidFill>
          <a:ln w="9525" cap="flat" cmpd="sng" algn="ctr">
            <a:solidFill>
              <a:schemeClr val="tx1"/>
            </a:solidFill>
            <a:prstDash val="solid"/>
            <a:round/>
            <a:headEnd type="none" w="med" len="med"/>
            <a:tailEnd type="none" w="med" len="med"/>
          </a:ln>
          <a:effectLst/>
        </p:spPr>
      </p:cxnSp>
      <p:sp>
        <p:nvSpPr>
          <p:cNvPr id="95" name="Rectangle 94">
            <a:extLst>
              <a:ext uri="{FF2B5EF4-FFF2-40B4-BE49-F238E27FC236}">
                <a16:creationId xmlns:a16="http://schemas.microsoft.com/office/drawing/2014/main" id="{F81DE15F-8C09-478A-A23D-D41268553928}"/>
              </a:ext>
            </a:extLst>
          </p:cNvPr>
          <p:cNvSpPr/>
          <p:nvPr>
            <p:custDataLst>
              <p:tags r:id="rId63"/>
            </p:custDataLst>
          </p:nvPr>
        </p:nvSpPr>
        <p:spPr bwMode="gray">
          <a:xfrm>
            <a:off x="10248901" y="2225675"/>
            <a:ext cx="1039813"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ectangle 36">
            <a:extLst>
              <a:ext uri="{FF2B5EF4-FFF2-40B4-BE49-F238E27FC236}">
                <a16:creationId xmlns:a16="http://schemas.microsoft.com/office/drawing/2014/main" id="{0A8EB3B3-6C0F-4C27-BA84-F955FD761038}"/>
              </a:ext>
            </a:extLst>
          </p:cNvPr>
          <p:cNvSpPr/>
          <p:nvPr>
            <p:custDataLst>
              <p:tags r:id="rId64"/>
            </p:custDataLst>
          </p:nvPr>
        </p:nvSpPr>
        <p:spPr bwMode="gray">
          <a:xfrm>
            <a:off x="8515350" y="3979863"/>
            <a:ext cx="69215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ectangle 15">
            <a:extLst>
              <a:ext uri="{FF2B5EF4-FFF2-40B4-BE49-F238E27FC236}">
                <a16:creationId xmlns:a16="http://schemas.microsoft.com/office/drawing/2014/main" id="{FBB5B611-F6A3-45A6-9AFF-F7093ECFACFE}"/>
              </a:ext>
            </a:extLst>
          </p:cNvPr>
          <p:cNvSpPr/>
          <p:nvPr>
            <p:custDataLst>
              <p:tags r:id="rId65"/>
            </p:custDataLst>
          </p:nvPr>
        </p:nvSpPr>
        <p:spPr bwMode="gray">
          <a:xfrm>
            <a:off x="5745163" y="2481263"/>
            <a:ext cx="688975"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Rectangle 24">
            <a:extLst>
              <a:ext uri="{FF2B5EF4-FFF2-40B4-BE49-F238E27FC236}">
                <a16:creationId xmlns:a16="http://schemas.microsoft.com/office/drawing/2014/main" id="{2D0EB8D9-25B0-440B-84C6-6D614E803F3F}"/>
              </a:ext>
            </a:extLst>
          </p:cNvPr>
          <p:cNvSpPr/>
          <p:nvPr>
            <p:custDataLst>
              <p:tags r:id="rId66"/>
            </p:custDataLst>
          </p:nvPr>
        </p:nvSpPr>
        <p:spPr bwMode="gray">
          <a:xfrm>
            <a:off x="6434138" y="3230563"/>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Rectangle 49">
            <a:extLst>
              <a:ext uri="{FF2B5EF4-FFF2-40B4-BE49-F238E27FC236}">
                <a16:creationId xmlns:a16="http://schemas.microsoft.com/office/drawing/2014/main" id="{FEAC45A9-485F-4A5C-95DD-D52A2C7815B2}"/>
              </a:ext>
            </a:extLst>
          </p:cNvPr>
          <p:cNvSpPr/>
          <p:nvPr>
            <p:custDataLst>
              <p:tags r:id="rId67"/>
            </p:custDataLst>
          </p:nvPr>
        </p:nvSpPr>
        <p:spPr bwMode="gray">
          <a:xfrm>
            <a:off x="10248900" y="4230688"/>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ectangle 31">
            <a:extLst>
              <a:ext uri="{FF2B5EF4-FFF2-40B4-BE49-F238E27FC236}">
                <a16:creationId xmlns:a16="http://schemas.microsoft.com/office/drawing/2014/main" id="{B5647666-7176-45B8-B575-DD29DB9C9D23}"/>
              </a:ext>
            </a:extLst>
          </p:cNvPr>
          <p:cNvSpPr/>
          <p:nvPr>
            <p:custDataLst>
              <p:tags r:id="rId68"/>
            </p:custDataLst>
          </p:nvPr>
        </p:nvSpPr>
        <p:spPr bwMode="gray">
          <a:xfrm>
            <a:off x="10594975" y="4737100"/>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0" name="Rectangle 99">
            <a:extLst>
              <a:ext uri="{FF2B5EF4-FFF2-40B4-BE49-F238E27FC236}">
                <a16:creationId xmlns:a16="http://schemas.microsoft.com/office/drawing/2014/main" id="{A4FED024-FDDD-4ADF-AA3E-6C892973EEE4}"/>
              </a:ext>
            </a:extLst>
          </p:cNvPr>
          <p:cNvSpPr/>
          <p:nvPr>
            <p:custDataLst>
              <p:tags r:id="rId69"/>
            </p:custDataLst>
          </p:nvPr>
        </p:nvSpPr>
        <p:spPr bwMode="gray">
          <a:xfrm>
            <a:off x="5745164" y="1719263"/>
            <a:ext cx="341313"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Rectangle 50">
            <a:extLst>
              <a:ext uri="{FF2B5EF4-FFF2-40B4-BE49-F238E27FC236}">
                <a16:creationId xmlns:a16="http://schemas.microsoft.com/office/drawing/2014/main" id="{48A42A96-7FF9-4E8A-A906-8071BD74D54A}"/>
              </a:ext>
            </a:extLst>
          </p:cNvPr>
          <p:cNvSpPr/>
          <p:nvPr>
            <p:custDataLst>
              <p:tags r:id="rId70"/>
            </p:custDataLst>
          </p:nvPr>
        </p:nvSpPr>
        <p:spPr bwMode="gray">
          <a:xfrm>
            <a:off x="10594975" y="4483100"/>
            <a:ext cx="44608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Rectangle 95">
            <a:extLst>
              <a:ext uri="{FF2B5EF4-FFF2-40B4-BE49-F238E27FC236}">
                <a16:creationId xmlns:a16="http://schemas.microsoft.com/office/drawing/2014/main" id="{4F89A4C8-547D-4DAF-B482-22542860D722}"/>
              </a:ext>
            </a:extLst>
          </p:cNvPr>
          <p:cNvSpPr/>
          <p:nvPr>
            <p:custDataLst>
              <p:tags r:id="rId71"/>
            </p:custDataLst>
          </p:nvPr>
        </p:nvSpPr>
        <p:spPr bwMode="gray">
          <a:xfrm>
            <a:off x="8861425" y="4991100"/>
            <a:ext cx="2427288"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ectangle 37">
            <a:extLst>
              <a:ext uri="{FF2B5EF4-FFF2-40B4-BE49-F238E27FC236}">
                <a16:creationId xmlns:a16="http://schemas.microsoft.com/office/drawing/2014/main" id="{F38BA83D-DB55-4085-B119-934E1722CE2F}"/>
              </a:ext>
            </a:extLst>
          </p:cNvPr>
          <p:cNvSpPr/>
          <p:nvPr>
            <p:custDataLst>
              <p:tags r:id="rId72"/>
            </p:custDataLst>
          </p:nvPr>
        </p:nvSpPr>
        <p:spPr bwMode="gray">
          <a:xfrm>
            <a:off x="8861425" y="5245100"/>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4" name="Rectangle 93">
            <a:extLst>
              <a:ext uri="{FF2B5EF4-FFF2-40B4-BE49-F238E27FC236}">
                <a16:creationId xmlns:a16="http://schemas.microsoft.com/office/drawing/2014/main" id="{8963354C-2157-4303-ADF6-2DAC950E135F}"/>
              </a:ext>
            </a:extLst>
          </p:cNvPr>
          <p:cNvSpPr/>
          <p:nvPr>
            <p:custDataLst>
              <p:tags r:id="rId73"/>
            </p:custDataLst>
          </p:nvPr>
        </p:nvSpPr>
        <p:spPr bwMode="gray">
          <a:xfrm>
            <a:off x="5745162" y="2225675"/>
            <a:ext cx="3462338"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34">
            <a:extLst>
              <a:ext uri="{FF2B5EF4-FFF2-40B4-BE49-F238E27FC236}">
                <a16:creationId xmlns:a16="http://schemas.microsoft.com/office/drawing/2014/main" id="{165EAF81-6650-4B6F-9F2E-7C6F994F9090}"/>
              </a:ext>
            </a:extLst>
          </p:cNvPr>
          <p:cNvSpPr/>
          <p:nvPr>
            <p:custDataLst>
              <p:tags r:id="rId74"/>
            </p:custDataLst>
          </p:nvPr>
        </p:nvSpPr>
        <p:spPr bwMode="gray">
          <a:xfrm>
            <a:off x="7127874" y="3479800"/>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Rectangle 96">
            <a:extLst>
              <a:ext uri="{FF2B5EF4-FFF2-40B4-BE49-F238E27FC236}">
                <a16:creationId xmlns:a16="http://schemas.microsoft.com/office/drawing/2014/main" id="{7F003438-A2F5-4425-9000-1E2C34F560A4}"/>
              </a:ext>
            </a:extLst>
          </p:cNvPr>
          <p:cNvSpPr/>
          <p:nvPr>
            <p:custDataLst>
              <p:tags r:id="rId75"/>
            </p:custDataLst>
          </p:nvPr>
        </p:nvSpPr>
        <p:spPr bwMode="gray">
          <a:xfrm>
            <a:off x="5745163" y="5997575"/>
            <a:ext cx="5543550"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Rectangle 40">
            <a:extLst>
              <a:ext uri="{FF2B5EF4-FFF2-40B4-BE49-F238E27FC236}">
                <a16:creationId xmlns:a16="http://schemas.microsoft.com/office/drawing/2014/main" id="{77EE417F-CD03-4D95-9DA3-D2887176CC20}"/>
              </a:ext>
            </a:extLst>
          </p:cNvPr>
          <p:cNvSpPr/>
          <p:nvPr>
            <p:custDataLst>
              <p:tags r:id="rId76"/>
            </p:custDataLst>
          </p:nvPr>
        </p:nvSpPr>
        <p:spPr bwMode="gray">
          <a:xfrm>
            <a:off x="9555163" y="5745163"/>
            <a:ext cx="173355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45FB4E07-F589-447A-BDB6-FD7666273A60}"/>
              </a:ext>
            </a:extLst>
          </p:cNvPr>
          <p:cNvSpPr/>
          <p:nvPr>
            <p:custDataLst>
              <p:tags r:id="rId77"/>
            </p:custDataLst>
          </p:nvPr>
        </p:nvSpPr>
        <p:spPr bwMode="gray">
          <a:xfrm>
            <a:off x="5745163" y="1973263"/>
            <a:ext cx="341313"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Rectangle 35">
            <a:extLst>
              <a:ext uri="{FF2B5EF4-FFF2-40B4-BE49-F238E27FC236}">
                <a16:creationId xmlns:a16="http://schemas.microsoft.com/office/drawing/2014/main" id="{B71DC45F-F24E-4191-9867-7325313D5CF4}"/>
              </a:ext>
            </a:extLst>
          </p:cNvPr>
          <p:cNvSpPr/>
          <p:nvPr>
            <p:custDataLst>
              <p:tags r:id="rId78"/>
            </p:custDataLst>
          </p:nvPr>
        </p:nvSpPr>
        <p:spPr bwMode="gray">
          <a:xfrm>
            <a:off x="7821613" y="3730625"/>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ectangle 17">
            <a:extLst>
              <a:ext uri="{FF2B5EF4-FFF2-40B4-BE49-F238E27FC236}">
                <a16:creationId xmlns:a16="http://schemas.microsoft.com/office/drawing/2014/main" id="{C3809DF2-7251-410C-B234-C9B5C7C729ED}"/>
              </a:ext>
            </a:extLst>
          </p:cNvPr>
          <p:cNvSpPr/>
          <p:nvPr>
            <p:custDataLst>
              <p:tags r:id="rId79"/>
            </p:custDataLst>
          </p:nvPr>
        </p:nvSpPr>
        <p:spPr bwMode="gray">
          <a:xfrm>
            <a:off x="5745163" y="2730500"/>
            <a:ext cx="688975"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ectangle 23">
            <a:extLst>
              <a:ext uri="{FF2B5EF4-FFF2-40B4-BE49-F238E27FC236}">
                <a16:creationId xmlns:a16="http://schemas.microsoft.com/office/drawing/2014/main" id="{6EF40FF2-7427-4814-8955-6255E9329070}"/>
              </a:ext>
            </a:extLst>
          </p:cNvPr>
          <p:cNvSpPr/>
          <p:nvPr>
            <p:custDataLst>
              <p:tags r:id="rId80"/>
            </p:custDataLst>
          </p:nvPr>
        </p:nvSpPr>
        <p:spPr bwMode="gray">
          <a:xfrm>
            <a:off x="6086474" y="2981325"/>
            <a:ext cx="104140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84481A91-C3D7-4FC7-93C1-4F2B3F051951}"/>
              </a:ext>
            </a:extLst>
          </p:cNvPr>
          <p:cNvSpPr/>
          <p:nvPr>
            <p:custDataLst>
              <p:tags r:id="rId81"/>
            </p:custDataLst>
          </p:nvPr>
        </p:nvSpPr>
        <p:spPr bwMode="gray">
          <a:xfrm>
            <a:off x="9207500" y="5495925"/>
            <a:ext cx="104140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8" name="Text Placeholder 4">
            <a:extLst>
              <a:ext uri="{FF2B5EF4-FFF2-40B4-BE49-F238E27FC236}">
                <a16:creationId xmlns:a16="http://schemas.microsoft.com/office/drawing/2014/main" id="{6AA87F6B-811D-440E-8A0F-8CE2C753C7D4}"/>
              </a:ext>
            </a:extLst>
          </p:cNvPr>
          <p:cNvSpPr>
            <a:spLocks noGrp="1"/>
          </p:cNvSpPr>
          <p:nvPr>
            <p:custDataLst>
              <p:tags r:id="rId82"/>
            </p:custDataLst>
          </p:nvPr>
        </p:nvSpPr>
        <p:spPr bwMode="auto">
          <a:xfrm>
            <a:off x="773112" y="3948113"/>
            <a:ext cx="38925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sym typeface="+mn-lt"/>
              </a:rPr>
              <a:t>1.7 Design OXAGON’s cybersecurity target org., governance, and processes </a:t>
            </a:r>
          </a:p>
        </p:txBody>
      </p:sp>
      <p:sp>
        <p:nvSpPr>
          <p:cNvPr id="124" name="Text Placeholder 4">
            <a:extLst>
              <a:ext uri="{FF2B5EF4-FFF2-40B4-BE49-F238E27FC236}">
                <a16:creationId xmlns:a16="http://schemas.microsoft.com/office/drawing/2014/main" id="{10313597-02D0-4A4B-A4AF-48D779292F21}"/>
              </a:ext>
            </a:extLst>
          </p:cNvPr>
          <p:cNvSpPr>
            <a:spLocks noGrp="1"/>
          </p:cNvSpPr>
          <p:nvPr>
            <p:custDataLst>
              <p:tags r:id="rId83"/>
            </p:custDataLst>
          </p:nvPr>
        </p:nvSpPr>
        <p:spPr bwMode="auto">
          <a:xfrm>
            <a:off x="773113" y="4448175"/>
            <a:ext cx="2351088"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1.9 Define 3-year implementation roadmap</a:t>
            </a:r>
          </a:p>
        </p:txBody>
      </p:sp>
      <p:sp>
        <p:nvSpPr>
          <p:cNvPr id="159" name="Text Placeholder 4">
            <a:extLst>
              <a:ext uri="{FF2B5EF4-FFF2-40B4-BE49-F238E27FC236}">
                <a16:creationId xmlns:a16="http://schemas.microsoft.com/office/drawing/2014/main" id="{0405B96E-86AA-4630-B347-CDC6E71763FE}"/>
              </a:ext>
            </a:extLst>
          </p:cNvPr>
          <p:cNvSpPr>
            <a:spLocks noGrp="1"/>
          </p:cNvSpPr>
          <p:nvPr>
            <p:custDataLst>
              <p:tags r:id="rId84"/>
            </p:custDataLst>
          </p:nvPr>
        </p:nvSpPr>
        <p:spPr bwMode="auto">
          <a:xfrm>
            <a:off x="773113" y="5464175"/>
            <a:ext cx="49164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2.2 Develop OXAGON’s cybersecurity policies and standards in alignment with local regulations </a:t>
            </a:r>
          </a:p>
        </p:txBody>
      </p:sp>
      <p:sp>
        <p:nvSpPr>
          <p:cNvPr id="155" name="Text Placeholder 4">
            <a:extLst>
              <a:ext uri="{FF2B5EF4-FFF2-40B4-BE49-F238E27FC236}">
                <a16:creationId xmlns:a16="http://schemas.microsoft.com/office/drawing/2014/main" id="{08211A2A-1F70-4649-9DFC-2BD5584BCE25}"/>
              </a:ext>
            </a:extLst>
          </p:cNvPr>
          <p:cNvSpPr>
            <a:spLocks noGrp="1"/>
          </p:cNvSpPr>
          <p:nvPr>
            <p:custDataLst>
              <p:tags r:id="rId85"/>
            </p:custDataLst>
          </p:nvPr>
        </p:nvSpPr>
        <p:spPr bwMode="auto">
          <a:xfrm>
            <a:off x="773113" y="5213350"/>
            <a:ext cx="45402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sym typeface="+mn-lt"/>
              </a:rPr>
              <a:t>2.1 Develop CSMS Frameworks (IT/OT control framework, risk management framework)</a:t>
            </a:r>
          </a:p>
        </p:txBody>
      </p:sp>
      <p:sp>
        <p:nvSpPr>
          <p:cNvPr id="160" name="Text Placeholder 4">
            <a:extLst>
              <a:ext uri="{FF2B5EF4-FFF2-40B4-BE49-F238E27FC236}">
                <a16:creationId xmlns:a16="http://schemas.microsoft.com/office/drawing/2014/main" id="{9EDFA354-9ACA-468F-AF81-99F647027F19}"/>
              </a:ext>
            </a:extLst>
          </p:cNvPr>
          <p:cNvSpPr>
            <a:spLocks noGrp="1"/>
          </p:cNvSpPr>
          <p:nvPr>
            <p:custDataLst>
              <p:tags r:id="rId86"/>
            </p:custDataLst>
          </p:nvPr>
        </p:nvSpPr>
        <p:spPr bwMode="auto">
          <a:xfrm>
            <a:off x="773112" y="2698750"/>
            <a:ext cx="35893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1.2 Understand NEOM and OXAGON cybersecurity regulatory context</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0" name="Text Placeholder 4">
            <a:extLst>
              <a:ext uri="{FF2B5EF4-FFF2-40B4-BE49-F238E27FC236}">
                <a16:creationId xmlns:a16="http://schemas.microsoft.com/office/drawing/2014/main" id="{62E48E09-482F-4263-B14C-DE1310E47047}"/>
              </a:ext>
            </a:extLst>
          </p:cNvPr>
          <p:cNvSpPr>
            <a:spLocks noGrp="1"/>
          </p:cNvSpPr>
          <p:nvPr>
            <p:custDataLst>
              <p:tags r:id="rId87"/>
            </p:custDataLst>
          </p:nvPr>
        </p:nvSpPr>
        <p:spPr bwMode="auto">
          <a:xfrm>
            <a:off x="773113" y="5713413"/>
            <a:ext cx="38274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2.3 Develop OXAGON’s cybersecurity operating procedures and playbooks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1" name="Text Placeholder 4">
            <a:extLst>
              <a:ext uri="{FF2B5EF4-FFF2-40B4-BE49-F238E27FC236}">
                <a16:creationId xmlns:a16="http://schemas.microsoft.com/office/drawing/2014/main" id="{AAB5EE09-37E3-4115-9152-8F14AA328B0B}"/>
              </a:ext>
            </a:extLst>
          </p:cNvPr>
          <p:cNvSpPr>
            <a:spLocks noGrp="1"/>
          </p:cNvSpPr>
          <p:nvPr>
            <p:custDataLst>
              <p:tags r:id="rId88"/>
            </p:custDataLst>
          </p:nvPr>
        </p:nvSpPr>
        <p:spPr bwMode="auto">
          <a:xfrm>
            <a:off x="773114" y="2949575"/>
            <a:ext cx="41830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1.3 Benchmark cities comparable to OXAGON an derive best practices and trends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1" name="Text Placeholder 4">
            <a:extLst>
              <a:ext uri="{FF2B5EF4-FFF2-40B4-BE49-F238E27FC236}">
                <a16:creationId xmlns:a16="http://schemas.microsoft.com/office/drawing/2014/main" id="{F87BB2AD-EAE2-448A-90D4-7EB275375002}"/>
              </a:ext>
            </a:extLst>
          </p:cNvPr>
          <p:cNvSpPr>
            <a:spLocks noGrp="1"/>
          </p:cNvSpPr>
          <p:nvPr>
            <p:custDataLst>
              <p:tags r:id="rId89"/>
            </p:custDataLst>
          </p:nvPr>
        </p:nvSpPr>
        <p:spPr bwMode="auto">
          <a:xfrm>
            <a:off x="773113" y="5962650"/>
            <a:ext cx="2017713"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rPr>
              <a:t>Workstream 3: Project Management</a:t>
            </a:r>
          </a:p>
        </p:txBody>
      </p:sp>
      <p:sp>
        <p:nvSpPr>
          <p:cNvPr id="142" name="Text Placeholder 4">
            <a:extLst>
              <a:ext uri="{FF2B5EF4-FFF2-40B4-BE49-F238E27FC236}">
                <a16:creationId xmlns:a16="http://schemas.microsoft.com/office/drawing/2014/main" id="{290C6B1B-9CBF-4DD7-ACA0-630EA4D71C36}"/>
              </a:ext>
            </a:extLst>
          </p:cNvPr>
          <p:cNvSpPr>
            <a:spLocks noGrp="1"/>
          </p:cNvSpPr>
          <p:nvPr>
            <p:custDataLst>
              <p:tags r:id="rId90"/>
            </p:custDataLst>
          </p:nvPr>
        </p:nvSpPr>
        <p:spPr bwMode="auto">
          <a:xfrm>
            <a:off x="773113" y="2449513"/>
            <a:ext cx="464502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1.1 </a:t>
            </a: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Understand current state of NEOM and OXAGON overall business strategy and drivers </a:t>
            </a:r>
          </a:p>
        </p:txBody>
      </p:sp>
      <p:sp>
        <p:nvSpPr>
          <p:cNvPr id="156" name="Text Placeholder 4">
            <a:extLst>
              <a:ext uri="{FF2B5EF4-FFF2-40B4-BE49-F238E27FC236}">
                <a16:creationId xmlns:a16="http://schemas.microsoft.com/office/drawing/2014/main" id="{9B6C56DD-FF7C-408A-909D-8116F6A4E1CA}"/>
              </a:ext>
            </a:extLst>
          </p:cNvPr>
          <p:cNvSpPr>
            <a:spLocks noGrp="1"/>
          </p:cNvSpPr>
          <p:nvPr>
            <p:custDataLst>
              <p:tags r:id="rId91"/>
            </p:custDataLst>
          </p:nvPr>
        </p:nvSpPr>
        <p:spPr bwMode="auto">
          <a:xfrm>
            <a:off x="773113" y="2190750"/>
            <a:ext cx="3824288"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sym typeface="+mn-lt"/>
              </a:rPr>
              <a:t>Workstream 1: </a:t>
            </a:r>
            <a:r>
              <a:rPr lang="en-US" sz="1050" b="1" dirty="0">
                <a:solidFill>
                  <a:schemeClr val="bg1"/>
                </a:solidFill>
                <a:latin typeface="Calibri" panose="020F0502020204030204"/>
              </a:rPr>
              <a:t>Cybersecurity Strategy and Implementation Roadmap</a:t>
            </a:r>
          </a:p>
        </p:txBody>
      </p:sp>
      <p:sp>
        <p:nvSpPr>
          <p:cNvPr id="163" name="Text Placeholder 4">
            <a:extLst>
              <a:ext uri="{FF2B5EF4-FFF2-40B4-BE49-F238E27FC236}">
                <a16:creationId xmlns:a16="http://schemas.microsoft.com/office/drawing/2014/main" id="{37F83F5E-BE40-4402-AFA3-E50C6C372DBA}"/>
              </a:ext>
            </a:extLst>
          </p:cNvPr>
          <p:cNvSpPr>
            <a:spLocks noGrp="1"/>
          </p:cNvSpPr>
          <p:nvPr>
            <p:custDataLst>
              <p:tags r:id="rId92"/>
            </p:custDataLst>
          </p:nvPr>
        </p:nvSpPr>
        <p:spPr bwMode="auto">
          <a:xfrm>
            <a:off x="773113" y="4198938"/>
            <a:ext cx="45926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1.8 Derive initiatives and develop charters along with performance management metrics </a:t>
            </a:r>
          </a:p>
        </p:txBody>
      </p:sp>
      <p:sp>
        <p:nvSpPr>
          <p:cNvPr id="141" name="Text Placeholder 4">
            <a:extLst>
              <a:ext uri="{FF2B5EF4-FFF2-40B4-BE49-F238E27FC236}">
                <a16:creationId xmlns:a16="http://schemas.microsoft.com/office/drawing/2014/main" id="{E6F97939-1C4C-46E1-BF9B-16AF2CE98451}"/>
              </a:ext>
            </a:extLst>
          </p:cNvPr>
          <p:cNvSpPr>
            <a:spLocks noGrp="1"/>
          </p:cNvSpPr>
          <p:nvPr>
            <p:custDataLst>
              <p:tags r:id="rId93"/>
            </p:custDataLst>
          </p:nvPr>
        </p:nvSpPr>
        <p:spPr bwMode="auto">
          <a:xfrm>
            <a:off x="773113" y="1684338"/>
            <a:ext cx="2270125"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50" b="1" i="0" u="none" strike="noStrike" kern="1200" cap="none" spc="0" normalizeH="0" baseline="0" noProof="0" dirty="0">
                <a:ln>
                  <a:noFill/>
                </a:ln>
                <a:solidFill>
                  <a:schemeClr val="bg1"/>
                </a:solidFill>
                <a:effectLst/>
                <a:uLnTx/>
                <a:uFillTx/>
                <a:latin typeface="Calibri" panose="020F0502020204030204"/>
                <a:ea typeface="+mn-ea"/>
                <a:cs typeface="+mn-cs"/>
                <a:sym typeface="+mn-lt"/>
              </a:rPr>
              <a:t>Workstream 0: </a:t>
            </a:r>
            <a:r>
              <a:rPr kumimoji="0" lang="en-US" sz="1050" b="1" i="0" u="none" strike="noStrike" kern="1200" cap="none" spc="0" normalizeH="0" baseline="0" noProof="0" dirty="0">
                <a:ln>
                  <a:noFill/>
                </a:ln>
                <a:solidFill>
                  <a:schemeClr val="bg1"/>
                </a:solidFill>
                <a:effectLst/>
                <a:uLnTx/>
                <a:uFillTx/>
                <a:latin typeface="Calibri" panose="020F0502020204030204"/>
                <a:ea typeface="+mn-ea"/>
                <a:cs typeface="+mn-cs"/>
              </a:rPr>
              <a:t>Stakeholders’ Aspirations</a:t>
            </a:r>
          </a:p>
        </p:txBody>
      </p:sp>
      <p:sp>
        <p:nvSpPr>
          <p:cNvPr id="157" name="Text Placeholder 4">
            <a:extLst>
              <a:ext uri="{FF2B5EF4-FFF2-40B4-BE49-F238E27FC236}">
                <a16:creationId xmlns:a16="http://schemas.microsoft.com/office/drawing/2014/main" id="{8B732C98-82DD-4AF6-B421-91EAB376314E}"/>
              </a:ext>
            </a:extLst>
          </p:cNvPr>
          <p:cNvSpPr>
            <a:spLocks noGrp="1"/>
          </p:cNvSpPr>
          <p:nvPr>
            <p:custDataLst>
              <p:tags r:id="rId94"/>
            </p:custDataLst>
          </p:nvPr>
        </p:nvSpPr>
        <p:spPr bwMode="auto">
          <a:xfrm>
            <a:off x="773113" y="1941513"/>
            <a:ext cx="32035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0.1 </a:t>
            </a: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Ascertain OXAGON stakeholders’ cybersecurity </a:t>
            </a:r>
            <a:r>
              <a:rPr lang="en-US" sz="1000" dirty="0">
                <a:solidFill>
                  <a:srgbClr val="000000"/>
                </a:solidFill>
                <a:latin typeface="Calibri" panose="020F0502020204030204"/>
              </a:rPr>
              <a:t>a</a:t>
            </a:r>
            <a:r>
              <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rPr>
              <a:t>spirations</a:t>
            </a:r>
          </a:p>
        </p:txBody>
      </p:sp>
      <p:sp>
        <p:nvSpPr>
          <p:cNvPr id="147" name="Text Placeholder 4">
            <a:extLst>
              <a:ext uri="{FF2B5EF4-FFF2-40B4-BE49-F238E27FC236}">
                <a16:creationId xmlns:a16="http://schemas.microsoft.com/office/drawing/2014/main" id="{5D7F25A7-81EC-43BC-88C1-6EC6EA4E53BF}"/>
              </a:ext>
            </a:extLst>
          </p:cNvPr>
          <p:cNvSpPr>
            <a:spLocks noGrp="1"/>
          </p:cNvSpPr>
          <p:nvPr>
            <p:custDataLst>
              <p:tags r:id="rId95"/>
            </p:custDataLst>
          </p:nvPr>
        </p:nvSpPr>
        <p:spPr bwMode="auto">
          <a:xfrm>
            <a:off x="773113" y="3198813"/>
            <a:ext cx="35337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lang="en-US" sz="1000" dirty="0">
                <a:solidFill>
                  <a:srgbClr val="000000"/>
                </a:solidFill>
                <a:latin typeface="Calibri" panose="020F0502020204030204"/>
                <a:sym typeface="+mn-lt"/>
              </a:rPr>
              <a:t>1.4 Assess cybersecurity threat landscape and identify potential risks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3" name="Text Placeholder 5">
            <a:extLst>
              <a:ext uri="{FF2B5EF4-FFF2-40B4-BE49-F238E27FC236}">
                <a16:creationId xmlns:a16="http://schemas.microsoft.com/office/drawing/2014/main" id="{37340AEE-B877-4177-85BE-9CD7C1225D6F}"/>
              </a:ext>
            </a:extLst>
          </p:cNvPr>
          <p:cNvSpPr>
            <a:spLocks noGrp="1"/>
          </p:cNvSpPr>
          <p:nvPr>
            <p:custDataLst>
              <p:tags r:id="rId96"/>
            </p:custDataLst>
          </p:nvPr>
        </p:nvSpPr>
        <p:spPr bwMode="auto">
          <a:xfrm>
            <a:off x="773113" y="1465263"/>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b"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fld id="{A91D2627-C1FE-449B-98BB-000AC391BA8D}" type="datetime'''A''''''''''''''''''''ctiv''''i''''t''y'">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t>Activity</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144" name="Text Placeholder 4">
            <a:extLst>
              <a:ext uri="{FF2B5EF4-FFF2-40B4-BE49-F238E27FC236}">
                <a16:creationId xmlns:a16="http://schemas.microsoft.com/office/drawing/2014/main" id="{2A86575D-10B1-4826-9652-446E4325C3ED}"/>
              </a:ext>
            </a:extLst>
          </p:cNvPr>
          <p:cNvSpPr>
            <a:spLocks noGrp="1"/>
          </p:cNvSpPr>
          <p:nvPr>
            <p:custDataLst>
              <p:tags r:id="rId97"/>
            </p:custDataLst>
          </p:nvPr>
        </p:nvSpPr>
        <p:spPr bwMode="auto">
          <a:xfrm>
            <a:off x="773113" y="3698875"/>
            <a:ext cx="33194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1.6 Design OXAGON’s cybersecurity</a:t>
            </a:r>
            <a:r>
              <a:rPr lang="en-US" altLang="en-US" sz="1000" dirty="0">
                <a:solidFill>
                  <a:srgbClr val="000000"/>
                </a:solidFill>
                <a:latin typeface="Calibri" panose="020F0502020204030204"/>
              </a:rPr>
              <a:t> services and delivery model </a:t>
            </a:r>
            <a:endPar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5" name="Text Placeholder 4">
            <a:extLst>
              <a:ext uri="{FF2B5EF4-FFF2-40B4-BE49-F238E27FC236}">
                <a16:creationId xmlns:a16="http://schemas.microsoft.com/office/drawing/2014/main" id="{409E16D4-65A3-4C96-A2BB-537898F76671}"/>
              </a:ext>
            </a:extLst>
          </p:cNvPr>
          <p:cNvSpPr>
            <a:spLocks noGrp="1"/>
          </p:cNvSpPr>
          <p:nvPr>
            <p:custDataLst>
              <p:tags r:id="rId98"/>
            </p:custDataLst>
          </p:nvPr>
        </p:nvSpPr>
        <p:spPr bwMode="auto">
          <a:xfrm>
            <a:off x="773113" y="3448050"/>
            <a:ext cx="39385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1.5 Develop OXAGON’s cybersecurity vision, mission and strategic objectives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8" name="Text Placeholder 4">
            <a:extLst>
              <a:ext uri="{FF2B5EF4-FFF2-40B4-BE49-F238E27FC236}">
                <a16:creationId xmlns:a16="http://schemas.microsoft.com/office/drawing/2014/main" id="{F6F7B715-F754-480F-A298-833CC8AAB018}"/>
              </a:ext>
            </a:extLst>
          </p:cNvPr>
          <p:cNvSpPr>
            <a:spLocks noGrp="1"/>
          </p:cNvSpPr>
          <p:nvPr>
            <p:custDataLst>
              <p:tags r:id="rId99"/>
            </p:custDataLst>
          </p:nvPr>
        </p:nvSpPr>
        <p:spPr bwMode="auto">
          <a:xfrm>
            <a:off x="773113" y="4705350"/>
            <a:ext cx="37226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rPr>
              <a:t>1.10 Develop request for proposals for selected cybersecurity initiatives </a:t>
            </a:r>
          </a:p>
        </p:txBody>
      </p:sp>
      <p:sp>
        <p:nvSpPr>
          <p:cNvPr id="154" name="Text Placeholder 4">
            <a:extLst>
              <a:ext uri="{FF2B5EF4-FFF2-40B4-BE49-F238E27FC236}">
                <a16:creationId xmlns:a16="http://schemas.microsoft.com/office/drawing/2014/main" id="{3053AD9F-9A23-4D07-A1A8-9E3A71CE1809}"/>
              </a:ext>
            </a:extLst>
          </p:cNvPr>
          <p:cNvSpPr>
            <a:spLocks noGrp="1"/>
          </p:cNvSpPr>
          <p:nvPr>
            <p:custDataLst>
              <p:tags r:id="rId100"/>
            </p:custDataLst>
          </p:nvPr>
        </p:nvSpPr>
        <p:spPr bwMode="auto">
          <a:xfrm>
            <a:off x="773113" y="4956175"/>
            <a:ext cx="2908300"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sym typeface="+mn-lt"/>
              </a:rPr>
              <a:t>Workstream 2: </a:t>
            </a:r>
            <a:r>
              <a:rPr lang="en-US" sz="1050" b="1" dirty="0">
                <a:solidFill>
                  <a:schemeClr val="bg1"/>
                </a:solidFill>
                <a:latin typeface="Calibri" panose="020F0502020204030204"/>
              </a:rPr>
              <a:t>Cybersecurity Management Controls </a:t>
            </a:r>
          </a:p>
        </p:txBody>
      </p:sp>
      <p:sp>
        <p:nvSpPr>
          <p:cNvPr id="177" name="Text Placeholder 3">
            <a:extLst>
              <a:ext uri="{FF2B5EF4-FFF2-40B4-BE49-F238E27FC236}">
                <a16:creationId xmlns:a16="http://schemas.microsoft.com/office/drawing/2014/main" id="{11DCB54B-8ED4-45AC-A78D-5EAECCBF7F50}"/>
              </a:ext>
            </a:extLst>
          </p:cNvPr>
          <p:cNvSpPr txBox="1">
            <a:spLocks/>
          </p:cNvSpPr>
          <p:nvPr/>
        </p:nvSpPr>
        <p:spPr>
          <a:xfrm>
            <a:off x="5257800" y="1464518"/>
            <a:ext cx="415178" cy="153888"/>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95" rtl="0" eaLnBrk="1" fontAlgn="auto" latinLnBrk="0" hangingPunct="1">
              <a:lnSpc>
                <a:spcPct val="100000"/>
              </a:lnSpc>
              <a:spcBef>
                <a:spcPts val="0"/>
              </a:spcBef>
              <a:spcAft>
                <a:spcPts val="0"/>
              </a:spcAft>
              <a:buClrTx/>
              <a:buSzTx/>
              <a:buFont typeface="Arial" charset="0"/>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Months</a:t>
            </a:r>
          </a:p>
        </p:txBody>
      </p:sp>
      <p:sp>
        <p:nvSpPr>
          <p:cNvPr id="152" name="Footer Placeholder 3">
            <a:extLst>
              <a:ext uri="{FF2B5EF4-FFF2-40B4-BE49-F238E27FC236}">
                <a16:creationId xmlns:a16="http://schemas.microsoft.com/office/drawing/2014/main" id="{7FD18FF4-75C5-45F1-8B73-4C5D23E7B5E3}"/>
              </a:ext>
            </a:extLst>
          </p:cNvPr>
          <p:cNvSpPr>
            <a:spLocks noGrp="1"/>
          </p:cNvSpPr>
          <p:nvPr>
            <p:ph type="ftr" sz="quarter" idx="3"/>
          </p:nvPr>
        </p:nvSpPr>
        <p:spPr>
          <a:xfrm>
            <a:off x="766561" y="6477000"/>
            <a:ext cx="10277879" cy="375315"/>
          </a:xfrm>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75" name="Rectangle 174">
            <a:extLst>
              <a:ext uri="{FF2B5EF4-FFF2-40B4-BE49-F238E27FC236}">
                <a16:creationId xmlns:a16="http://schemas.microsoft.com/office/drawing/2014/main" id="{D7637F68-3647-4608-A26E-6C53BA77925C}"/>
              </a:ext>
            </a:extLst>
          </p:cNvPr>
          <p:cNvSpPr/>
          <p:nvPr/>
        </p:nvSpPr>
        <p:spPr>
          <a:xfrm>
            <a:off x="5905500" y="6299490"/>
            <a:ext cx="349200" cy="89111"/>
          </a:xfrm>
          <a:prstGeom prst="rect">
            <a:avLst/>
          </a:prstGeom>
          <a:solidFill>
            <a:srgbClr val="000000"/>
          </a:solidFill>
          <a:ln>
            <a:solidFill>
              <a:srgbClr val="243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a:ea typeface="+mn-ea"/>
                <a:cs typeface="+mn-cs"/>
              </a:rPr>
              <a:t>Workstream Timeline</a:t>
            </a:r>
          </a:p>
        </p:txBody>
      </p:sp>
      <p:sp>
        <p:nvSpPr>
          <p:cNvPr id="146" name="Rectangle 145">
            <a:extLst>
              <a:ext uri="{FF2B5EF4-FFF2-40B4-BE49-F238E27FC236}">
                <a16:creationId xmlns:a16="http://schemas.microsoft.com/office/drawing/2014/main" id="{8DF64F28-CB7A-4434-8273-0A29351A25DC}"/>
              </a:ext>
            </a:extLst>
          </p:cNvPr>
          <p:cNvSpPr/>
          <p:nvPr/>
        </p:nvSpPr>
        <p:spPr>
          <a:xfrm>
            <a:off x="7473950" y="6299490"/>
            <a:ext cx="349200" cy="89111"/>
          </a:xfrm>
          <a:prstGeom prst="rect">
            <a:avLst/>
          </a:prstGeom>
          <a:solidFill>
            <a:srgbClr val="4C6C9C"/>
          </a:solidFill>
          <a:ln>
            <a:solidFill>
              <a:srgbClr val="243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0" tIns="45720" rIns="91440" bIns="45720" numCol="1" spcCol="0" rtlCol="0" fromWordArt="0" anchor="ctr" anchorCtr="0" forceAA="0" compatLnSpc="1">
            <a:prstTxWarp prst="textNoShape">
              <a:avLst/>
            </a:prstTxWarp>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a:ea typeface="+mn-ea"/>
                <a:cs typeface="+mn-cs"/>
              </a:rPr>
              <a:t>Step Timeline</a:t>
            </a:r>
          </a:p>
        </p:txBody>
      </p:sp>
    </p:spTree>
    <p:extLst>
      <p:ext uri="{BB962C8B-B14F-4D97-AF65-F5344CB8AC3E}">
        <p14:creationId xmlns:p14="http://schemas.microsoft.com/office/powerpoint/2010/main" val="44107025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122145756"/>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9" imgW="0" imgH="0" progId="TCLayout.ActiveDocument.1">
                  <p:embed/>
                </p:oleObj>
              </mc:Choice>
              <mc:Fallback>
                <p:oleObj name="think-cell Slide" r:id="rId9"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 name="Rectangle 36">
            <a:extLst>
              <a:ext uri="{FF2B5EF4-FFF2-40B4-BE49-F238E27FC236}">
                <a16:creationId xmlns:a16="http://schemas.microsoft.com/office/drawing/2014/main" id="{9C4D33CA-00B8-407B-AB1F-8BBEEC723510}"/>
              </a:ext>
            </a:extLst>
          </p:cNvPr>
          <p:cNvSpPr/>
          <p:nvPr/>
        </p:nvSpPr>
        <p:spPr>
          <a:xfrm>
            <a:off x="762000" y="1905000"/>
            <a:ext cx="3996412" cy="2064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6" name="Picture 65">
            <a:extLst>
              <a:ext uri="{FF2B5EF4-FFF2-40B4-BE49-F238E27FC236}">
                <a16:creationId xmlns:a16="http://schemas.microsoft.com/office/drawing/2014/main" id="{6BF8CAD0-FE4F-4293-BAB8-DAEDC166540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50620" y="1993690"/>
            <a:ext cx="3759905" cy="1858985"/>
          </a:xfrm>
          <a:prstGeom prst="rect">
            <a:avLst/>
          </a:prstGeom>
          <a:solidFill>
            <a:srgbClr val="F1F3F5"/>
          </a:solidFill>
        </p:spPr>
      </p:pic>
      <p:graphicFrame>
        <p:nvGraphicFramePr>
          <p:cNvPr id="390" name="Table 389">
            <a:extLst>
              <a:ext uri="{FF2B5EF4-FFF2-40B4-BE49-F238E27FC236}">
                <a16:creationId xmlns:a16="http://schemas.microsoft.com/office/drawing/2014/main" id="{CA22BD93-1E28-45B6-BC17-F9D8B7B0F49F}"/>
              </a:ext>
            </a:extLst>
          </p:cNvPr>
          <p:cNvGraphicFramePr>
            <a:graphicFrameLocks noGrp="1"/>
          </p:cNvGraphicFramePr>
          <p:nvPr/>
        </p:nvGraphicFramePr>
        <p:xfrm>
          <a:off x="762000" y="4114800"/>
          <a:ext cx="10709029" cy="2272700"/>
        </p:xfrm>
        <a:graphic>
          <a:graphicData uri="http://schemas.openxmlformats.org/drawingml/2006/table">
            <a:tbl>
              <a:tblPr firstRow="1">
                <a:tableStyleId>{5C22544A-7EE6-4342-B048-85BDC9FD1C3A}</a:tableStyleId>
              </a:tblPr>
              <a:tblGrid>
                <a:gridCol w="1990688">
                  <a:extLst>
                    <a:ext uri="{9D8B030D-6E8A-4147-A177-3AD203B41FA5}">
                      <a16:colId xmlns:a16="http://schemas.microsoft.com/office/drawing/2014/main" val="3322267075"/>
                    </a:ext>
                  </a:extLst>
                </a:gridCol>
                <a:gridCol w="5090246">
                  <a:extLst>
                    <a:ext uri="{9D8B030D-6E8A-4147-A177-3AD203B41FA5}">
                      <a16:colId xmlns:a16="http://schemas.microsoft.com/office/drawing/2014/main" val="1898514812"/>
                    </a:ext>
                  </a:extLst>
                </a:gridCol>
                <a:gridCol w="1425485">
                  <a:extLst>
                    <a:ext uri="{9D8B030D-6E8A-4147-A177-3AD203B41FA5}">
                      <a16:colId xmlns:a16="http://schemas.microsoft.com/office/drawing/2014/main" val="4212695255"/>
                    </a:ext>
                  </a:extLst>
                </a:gridCol>
                <a:gridCol w="1425485">
                  <a:extLst>
                    <a:ext uri="{9D8B030D-6E8A-4147-A177-3AD203B41FA5}">
                      <a16:colId xmlns:a16="http://schemas.microsoft.com/office/drawing/2014/main" val="2180353093"/>
                    </a:ext>
                  </a:extLst>
                </a:gridCol>
                <a:gridCol w="777125">
                  <a:extLst>
                    <a:ext uri="{9D8B030D-6E8A-4147-A177-3AD203B41FA5}">
                      <a16:colId xmlns:a16="http://schemas.microsoft.com/office/drawing/2014/main" val="283400749"/>
                    </a:ext>
                  </a:extLst>
                </a:gridCol>
              </a:tblGrid>
              <a:tr h="0">
                <a:tc>
                  <a:txBody>
                    <a:bodyPr/>
                    <a:lstStyle/>
                    <a:p>
                      <a:pPr algn="ctr"/>
                      <a:r>
                        <a:rPr lang="en-US" sz="1050" b="1" dirty="0">
                          <a:solidFill>
                            <a:schemeClr val="bg1"/>
                          </a:solidFill>
                          <a:latin typeface="Calibri" panose="020F0502020204030204" pitchFamily="34" charset="0"/>
                        </a:rPr>
                        <a:t>Process</a:t>
                      </a:r>
                      <a:endParaRPr lang="en-US" sz="1050" b="1" dirty="0">
                        <a:solidFill>
                          <a:schemeClr val="bg1"/>
                        </a:solidFill>
                        <a:latin typeface="Calibri" panose="020F0502020204030204" pitchFamily="34" charset="0"/>
                        <a:ea typeface="Calibri" charset="0"/>
                        <a:cs typeface="Calibri" charset="0"/>
                      </a:endParaRPr>
                    </a:p>
                  </a:txBody>
                  <a:tcPr marL="83128" marR="83128"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5D7D95"/>
                    </a:solidFill>
                  </a:tcPr>
                </a:tc>
                <a:tc>
                  <a:txBody>
                    <a:bodyPr/>
                    <a:lstStyle/>
                    <a:p>
                      <a:pPr algn="ctr"/>
                      <a:r>
                        <a:rPr lang="en-US" sz="1050" b="1" dirty="0">
                          <a:solidFill>
                            <a:schemeClr val="bg1"/>
                          </a:solidFill>
                          <a:latin typeface="Calibri" panose="020F0502020204030204" pitchFamily="34" charset="0"/>
                        </a:rPr>
                        <a:t>Definition</a:t>
                      </a:r>
                      <a:endParaRPr lang="en-US" sz="1050" b="1" dirty="0">
                        <a:solidFill>
                          <a:schemeClr val="bg1"/>
                        </a:solidFill>
                        <a:latin typeface="Calibri" panose="020F0502020204030204" pitchFamily="34" charset="0"/>
                        <a:ea typeface="Calibri" charset="0"/>
                        <a:cs typeface="Calibri" charset="0"/>
                      </a:endParaRPr>
                    </a:p>
                  </a:txBody>
                  <a:tcPr marL="83128" marR="83128"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5D7D95"/>
                    </a:solidFill>
                  </a:tcPr>
                </a:tc>
                <a:tc>
                  <a:txBody>
                    <a:bodyPr/>
                    <a:lstStyle/>
                    <a:p>
                      <a:pPr algn="ctr"/>
                      <a:r>
                        <a:rPr lang="en-US" sz="1050" b="1" dirty="0">
                          <a:solidFill>
                            <a:schemeClr val="bg1"/>
                          </a:solidFill>
                          <a:latin typeface="Calibri" panose="020F0502020204030204" pitchFamily="34" charset="0"/>
                        </a:rPr>
                        <a:t>Key Inputs</a:t>
                      </a:r>
                      <a:endParaRPr lang="en-US" sz="1050" b="1" dirty="0">
                        <a:solidFill>
                          <a:schemeClr val="bg1"/>
                        </a:solidFill>
                        <a:latin typeface="Calibri" panose="020F0502020204030204" pitchFamily="34" charset="0"/>
                        <a:ea typeface="Calibri" charset="0"/>
                        <a:cs typeface="Calibri" charset="0"/>
                      </a:endParaRPr>
                    </a:p>
                  </a:txBody>
                  <a:tcPr marL="83128" marR="83128"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5D7D95"/>
                    </a:solidFill>
                  </a:tcPr>
                </a:tc>
                <a:tc>
                  <a:txBody>
                    <a:bodyPr/>
                    <a:lstStyle/>
                    <a:p>
                      <a:pPr algn="ctr"/>
                      <a:r>
                        <a:rPr lang="en-US" sz="1050" b="1" dirty="0">
                          <a:solidFill>
                            <a:schemeClr val="bg1"/>
                          </a:solidFill>
                          <a:latin typeface="Calibri" panose="020F0502020204030204" pitchFamily="34" charset="0"/>
                        </a:rPr>
                        <a:t>Key Outputs</a:t>
                      </a:r>
                      <a:endParaRPr lang="en-US" sz="1050" b="1" dirty="0">
                        <a:solidFill>
                          <a:schemeClr val="bg1"/>
                        </a:solidFill>
                        <a:latin typeface="Calibri" panose="020F0502020204030204" pitchFamily="34" charset="0"/>
                        <a:ea typeface="Calibri" charset="0"/>
                        <a:cs typeface="Calibri" charset="0"/>
                      </a:endParaRPr>
                    </a:p>
                  </a:txBody>
                  <a:tcPr marL="83128" marR="83128"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5D7D95"/>
                    </a:solidFill>
                  </a:tcPr>
                </a:tc>
                <a:tc>
                  <a:txBody>
                    <a:bodyPr/>
                    <a:lstStyle/>
                    <a:p>
                      <a:pPr algn="ctr"/>
                      <a:r>
                        <a:rPr lang="en-US" sz="1050" b="1" dirty="0">
                          <a:solidFill>
                            <a:schemeClr val="bg1"/>
                          </a:solidFill>
                          <a:latin typeface="Calibri" panose="020F0502020204030204" pitchFamily="34" charset="0"/>
                        </a:rPr>
                        <a:t>Frequency</a:t>
                      </a:r>
                      <a:endParaRPr lang="en-US" sz="1050" b="1" dirty="0">
                        <a:solidFill>
                          <a:schemeClr val="bg1"/>
                        </a:solidFill>
                        <a:latin typeface="Calibri" panose="020F0502020204030204" pitchFamily="34" charset="0"/>
                        <a:ea typeface="Calibri" charset="0"/>
                        <a:cs typeface="Calibri" charset="0"/>
                      </a:endParaRPr>
                    </a:p>
                  </a:txBody>
                  <a:tcPr marL="83128" marR="83128"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5D7D95"/>
                    </a:solidFill>
                  </a:tcPr>
                </a:tc>
                <a:extLst>
                  <a:ext uri="{0D108BD9-81ED-4DB2-BD59-A6C34878D82A}">
                    <a16:rowId xmlns:a16="http://schemas.microsoft.com/office/drawing/2014/main" val="160937726"/>
                  </a:ext>
                </a:extLst>
              </a:tr>
              <a:tr h="357047">
                <a:tc>
                  <a:txBody>
                    <a:bodyPr/>
                    <a:lstStyle/>
                    <a:p>
                      <a:pPr marL="0" algn="l" defTabSz="914400" rtl="0" eaLnBrk="1" latinLnBrk="0" hangingPunct="1"/>
                      <a:r>
                        <a:rPr lang="en-US" sz="1000" b="1" kern="1200" dirty="0">
                          <a:solidFill>
                            <a:srgbClr val="000000"/>
                          </a:solidFill>
                          <a:latin typeface="+mn-lt"/>
                          <a:ea typeface="+mn-ea"/>
                          <a:cs typeface="+mn-cs"/>
                        </a:rPr>
                        <a:t>Attack Surface Management Planning</a:t>
                      </a:r>
                    </a:p>
                  </a:txBody>
                  <a:tcPr marL="166256"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n-US" sz="1000" dirty="0">
                          <a:solidFill>
                            <a:srgbClr val="000000"/>
                          </a:solidFill>
                          <a:latin typeface="Calibri" panose="020F0502020204030204" pitchFamily="34" charset="0"/>
                          <a:ea typeface="Calibri" charset="0"/>
                          <a:cs typeface="Calibri" charset="0"/>
                        </a:rPr>
                        <a:t>Identifying the scope of assets to be assessed, updating ASM policies and procedures, defining success metrics, and identifying scanning range</a:t>
                      </a: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indent="-91440">
                        <a:buFont typeface="Wingdings" panose="05000000000000000000" pitchFamily="2" charset="2"/>
                        <a:buChar char="§"/>
                      </a:pPr>
                      <a:r>
                        <a:rPr lang="en-US" sz="1000" dirty="0">
                          <a:solidFill>
                            <a:srgbClr val="000000"/>
                          </a:solidFill>
                          <a:latin typeface="Calibri" panose="020F0502020204030204" pitchFamily="34" charset="0"/>
                          <a:ea typeface="Calibri" charset="0"/>
                          <a:cs typeface="Calibri" charset="0"/>
                        </a:rPr>
                        <a:t>Asset inventory</a:t>
                      </a:r>
                    </a:p>
                    <a:p>
                      <a:pPr marL="91440" indent="-91440">
                        <a:buFont typeface="Wingdings" panose="05000000000000000000" pitchFamily="2" charset="2"/>
                        <a:buChar char="§"/>
                      </a:pPr>
                      <a:r>
                        <a:rPr lang="en-US" sz="1000" dirty="0">
                          <a:solidFill>
                            <a:srgbClr val="000000"/>
                          </a:solidFill>
                          <a:latin typeface="Calibri" panose="020F0502020204030204" pitchFamily="34" charset="0"/>
                          <a:ea typeface="Calibri" charset="0"/>
                          <a:cs typeface="Calibri" charset="0"/>
                        </a:rPr>
                        <a:t>Initial ASM policies and procedures</a:t>
                      </a: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91440" indent="-91440">
                        <a:buFont typeface="Wingdings" panose="05000000000000000000" pitchFamily="2" charset="2"/>
                        <a:buChar char="§"/>
                      </a:pPr>
                      <a:r>
                        <a:rPr lang="en-US" sz="1000" dirty="0">
                          <a:solidFill>
                            <a:srgbClr val="000000"/>
                          </a:solidFill>
                          <a:latin typeface="Calibri" panose="020F0502020204030204" pitchFamily="34" charset="0"/>
                          <a:ea typeface="Calibri" charset="0"/>
                          <a:cs typeface="Calibri" charset="0"/>
                        </a:rPr>
                        <a:t>ASM plan</a:t>
                      </a: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00" dirty="0">
                          <a:solidFill>
                            <a:srgbClr val="000000"/>
                          </a:solidFill>
                          <a:latin typeface="Calibri" panose="020F0502020204030204" pitchFamily="34" charset="0"/>
                          <a:ea typeface="Calibri" charset="0"/>
                          <a:cs typeface="Calibri" charset="0"/>
                        </a:rPr>
                        <a:t>Monthly</a:t>
                      </a: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753742761"/>
                  </a:ext>
                </a:extLst>
              </a:tr>
              <a:tr h="663451">
                <a:tc>
                  <a:txBody>
                    <a:bodyPr/>
                    <a:lstStyle/>
                    <a:p>
                      <a:pPr marL="0" algn="l" defTabSz="914400" rtl="0" eaLnBrk="1" latinLnBrk="0" hangingPunct="1"/>
                      <a:r>
                        <a:rPr lang="en-US" sz="1000" b="0" i="1" kern="1200" dirty="0">
                          <a:solidFill>
                            <a:srgbClr val="000000"/>
                          </a:solidFill>
                          <a:latin typeface="+mn-lt"/>
                          <a:ea typeface="+mn-ea"/>
                          <a:cs typeface="+mn-cs"/>
                        </a:rPr>
                        <a:t>Identify Attack Surface Assets</a:t>
                      </a:r>
                    </a:p>
                  </a:txBody>
                  <a:tcPr marL="166256"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Performing discovery scans for assets, interviewing stakeholders, and ensuring the scope includes all desired assets and takes into consideration exclusion zones. Updating asset inventories and preparing for red teaming exercises. This process aims to ensure all relevant assets are taken into consideration and that the inventories are current and reflect the actual assets of OXAGON </a:t>
                      </a:r>
                      <a:endParaRPr kumimoji="0" lang="en-US" sz="10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Calibri" charset="0"/>
                        <a:cs typeface="Calibri" charset="0"/>
                      </a:endParaRP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dirty="0">
                          <a:solidFill>
                            <a:srgbClr val="000000"/>
                          </a:solidFill>
                          <a:latin typeface="Calibri" panose="020F0502020204030204" pitchFamily="34" charset="0"/>
                          <a:ea typeface="Calibri" charset="0"/>
                          <a:cs typeface="Calibri" charset="0"/>
                        </a:rPr>
                        <a:t>Asset inventory</a:t>
                      </a: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91440" indent="-91440">
                        <a:buFont typeface="Wingdings" panose="05000000000000000000" pitchFamily="2" charset="2"/>
                        <a:buChar char="§"/>
                      </a:pPr>
                      <a:r>
                        <a:rPr lang="en-US" sz="1000" dirty="0">
                          <a:solidFill>
                            <a:srgbClr val="000000"/>
                          </a:solidFill>
                          <a:latin typeface="Calibri" panose="020F0502020204030204" pitchFamily="34" charset="0"/>
                          <a:ea typeface="Calibri" charset="0"/>
                          <a:cs typeface="Calibri" charset="0"/>
                        </a:rPr>
                        <a:t>Attack surface scope</a:t>
                      </a: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Monthly</a:t>
                      </a:r>
                      <a:endParaRPr lang="en-US" sz="1000" dirty="0">
                        <a:solidFill>
                          <a:srgbClr val="000000"/>
                        </a:solidFill>
                        <a:latin typeface="Calibri" panose="020F0502020204030204" pitchFamily="34" charset="0"/>
                        <a:ea typeface="Calibri" charset="0"/>
                        <a:cs typeface="Calibri" charset="0"/>
                      </a:endParaRP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218174746"/>
                  </a:ext>
                </a:extLst>
              </a:tr>
              <a:tr h="357047">
                <a:tc>
                  <a:txBody>
                    <a:bodyPr/>
                    <a:lstStyle/>
                    <a:p>
                      <a:pPr marL="0" algn="l" defTabSz="914400" rtl="0" eaLnBrk="1" latinLnBrk="0" hangingPunct="1"/>
                      <a:r>
                        <a:rPr lang="en-US" sz="1000" b="0" i="1" kern="1200" dirty="0">
                          <a:solidFill>
                            <a:srgbClr val="000000"/>
                          </a:solidFill>
                          <a:latin typeface="+mn-lt"/>
                          <a:ea typeface="+mn-ea"/>
                          <a:cs typeface="+mn-cs"/>
                        </a:rPr>
                        <a:t>Update Relevant ASM Policies</a:t>
                      </a:r>
                    </a:p>
                  </a:txBody>
                  <a:tcPr marL="166256"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Documenting the mission statement and goals of the ASM effort and writing and updating policies and procedures to continuously reflect new lessons learned</a:t>
                      </a:r>
                      <a:endParaRPr kumimoji="0" lang="en-US" sz="10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Calibri" charset="0"/>
                        <a:cs typeface="Calibri" charset="0"/>
                      </a:endParaRP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dirty="0">
                          <a:solidFill>
                            <a:srgbClr val="000000"/>
                          </a:solidFill>
                          <a:latin typeface="Calibri" panose="020F0502020204030204" pitchFamily="34" charset="0"/>
                          <a:ea typeface="Calibri" charset="0"/>
                          <a:cs typeface="Calibri" charset="0"/>
                        </a:rPr>
                        <a:t>Initial ASM policies and procedures</a:t>
                      </a: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dirty="0">
                          <a:solidFill>
                            <a:srgbClr val="000000"/>
                          </a:solidFill>
                          <a:latin typeface="Calibri" panose="020F0502020204030204" pitchFamily="34" charset="0"/>
                          <a:ea typeface="Calibri" charset="0"/>
                          <a:cs typeface="Calibri" charset="0"/>
                        </a:rPr>
                        <a:t>Updated ASM policies and procedures</a:t>
                      </a: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Monthly</a:t>
                      </a:r>
                      <a:endParaRPr lang="en-US" sz="1000" dirty="0">
                        <a:solidFill>
                          <a:srgbClr val="000000"/>
                        </a:solidFill>
                        <a:latin typeface="Calibri" panose="020F0502020204030204" pitchFamily="34" charset="0"/>
                        <a:ea typeface="Calibri" charset="0"/>
                        <a:cs typeface="Calibri" charset="0"/>
                      </a:endParaRP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26985721"/>
                  </a:ext>
                </a:extLst>
              </a:tr>
              <a:tr h="459182">
                <a:tc>
                  <a:txBody>
                    <a:bodyPr/>
                    <a:lstStyle/>
                    <a:p>
                      <a:pPr marL="0" algn="l" defTabSz="914400" rtl="0" eaLnBrk="1" latinLnBrk="0" hangingPunct="1"/>
                      <a:r>
                        <a:rPr lang="en-US" sz="1000" b="0" i="1" kern="1200" dirty="0">
                          <a:solidFill>
                            <a:srgbClr val="000000"/>
                          </a:solidFill>
                          <a:latin typeface="+mn-lt"/>
                          <a:ea typeface="+mn-ea"/>
                          <a:cs typeface="+mn-cs"/>
                        </a:rPr>
                        <a:t>Develop ASM Capabilities</a:t>
                      </a:r>
                    </a:p>
                  </a:txBody>
                  <a:tcPr marL="166256"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Determining if scanning activities are possible across a wider range of applications, implementing tools accordingly, and checking newly identified ranges for scanning compliance as identified with the discovery scans</a:t>
                      </a:r>
                      <a:endParaRPr kumimoji="0" lang="en-US" sz="10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Calibri" charset="0"/>
                        <a:cs typeface="Calibri" charset="0"/>
                      </a:endParaRP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indent="0">
                        <a:buFont typeface="Wingdings" panose="05000000000000000000" pitchFamily="2" charset="2"/>
                        <a:buNone/>
                      </a:pPr>
                      <a:r>
                        <a:rPr lang="en-US" sz="1000" dirty="0">
                          <a:solidFill>
                            <a:srgbClr val="000000"/>
                          </a:solidFill>
                          <a:latin typeface="Calibri" panose="020F0502020204030204" pitchFamily="34" charset="0"/>
                          <a:ea typeface="Calibri" charset="0"/>
                          <a:cs typeface="Calibri" charset="0"/>
                        </a:rPr>
                        <a:t>N/A</a:t>
                      </a: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91440" indent="-91440">
                        <a:buFont typeface="Wingdings" panose="05000000000000000000" pitchFamily="2" charset="2"/>
                        <a:buChar char="§"/>
                      </a:pPr>
                      <a:r>
                        <a:rPr lang="en-US" sz="1000" dirty="0">
                          <a:solidFill>
                            <a:srgbClr val="000000"/>
                          </a:solidFill>
                          <a:latin typeface="Calibri" panose="020F0502020204030204" pitchFamily="34" charset="0"/>
                          <a:ea typeface="Calibri" charset="0"/>
                          <a:cs typeface="Calibri" charset="0"/>
                        </a:rPr>
                        <a:t>ASM capabilities</a:t>
                      </a: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Monthly</a:t>
                      </a:r>
                      <a:endParaRPr lang="en-US" sz="1000" dirty="0">
                        <a:solidFill>
                          <a:srgbClr val="000000"/>
                        </a:solidFill>
                        <a:latin typeface="Calibri" panose="020F0502020204030204" pitchFamily="34" charset="0"/>
                        <a:ea typeface="Calibri" charset="0"/>
                        <a:cs typeface="Calibri" charset="0"/>
                      </a:endParaRPr>
                    </a:p>
                  </a:txBody>
                  <a:tcPr marL="16627" marR="16627" marT="28388" marB="283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95120781"/>
                  </a:ext>
                </a:extLst>
              </a:tr>
            </a:tbl>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For each function, we will revise and detail the level 1 and level 2 processes in terms of definition, input, output, and frequency…</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276532" y="1112624"/>
            <a:ext cx="3638945" cy="215444"/>
          </a:xfrm>
        </p:spPr>
        <p:txBody>
          <a:bodyPr/>
          <a:lstStyle/>
          <a:p>
            <a:pPr algn="ctr"/>
            <a:r>
              <a:rPr lang="en-US" dirty="0"/>
              <a:t>Standard Operating Procedures Process Mapping</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33" name="Rectangle: Rounded Corners 32">
            <a:extLst>
              <a:ext uri="{FF2B5EF4-FFF2-40B4-BE49-F238E27FC236}">
                <a16:creationId xmlns:a16="http://schemas.microsoft.com/office/drawing/2014/main" id="{9FDFFC1E-ED23-49CC-84DF-A8AB2267D880}"/>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2.3</a:t>
            </a:r>
          </a:p>
        </p:txBody>
      </p:sp>
      <p:sp>
        <p:nvSpPr>
          <p:cNvPr id="34" name="TextBox 33">
            <a:extLst>
              <a:ext uri="{FF2B5EF4-FFF2-40B4-BE49-F238E27FC236}">
                <a16:creationId xmlns:a16="http://schemas.microsoft.com/office/drawing/2014/main" id="{DBAD12B0-C553-427F-8D5C-13B4D8800227}"/>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OXAGON’s cybersecurity operating procedures and playbooks</a:t>
            </a:r>
          </a:p>
        </p:txBody>
      </p:sp>
      <p:sp>
        <p:nvSpPr>
          <p:cNvPr id="256" name="STAMP">
            <a:extLst>
              <a:ext uri="{FF2B5EF4-FFF2-40B4-BE49-F238E27FC236}">
                <a16:creationId xmlns:a16="http://schemas.microsoft.com/office/drawing/2014/main" id="{98E45FB9-522C-4BA3-A24E-93D7C561FCAB}"/>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257" name="STAMP">
            <a:extLst>
              <a:ext uri="{FF2B5EF4-FFF2-40B4-BE49-F238E27FC236}">
                <a16:creationId xmlns:a16="http://schemas.microsoft.com/office/drawing/2014/main" id="{CD39A6AD-A723-4CFC-9F4E-37E3C95CFFAA}"/>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223" name="Text Placeholder 1">
            <a:extLst>
              <a:ext uri="{FF2B5EF4-FFF2-40B4-BE49-F238E27FC236}">
                <a16:creationId xmlns:a16="http://schemas.microsoft.com/office/drawing/2014/main" id="{0F9AD3CE-6D68-44EB-950D-6E6F395A9E56}"/>
              </a:ext>
            </a:extLst>
          </p:cNvPr>
          <p:cNvSpPr txBox="1">
            <a:spLocks/>
          </p:cNvSpPr>
          <p:nvPr/>
        </p:nvSpPr>
        <p:spPr bwMode="gray">
          <a:xfrm>
            <a:off x="2073740" y="1701707"/>
            <a:ext cx="1267398"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Process Mapping</a:t>
            </a:r>
          </a:p>
        </p:txBody>
      </p:sp>
      <p:sp>
        <p:nvSpPr>
          <p:cNvPr id="381" name="Text Placeholder 1">
            <a:extLst>
              <a:ext uri="{FF2B5EF4-FFF2-40B4-BE49-F238E27FC236}">
                <a16:creationId xmlns:a16="http://schemas.microsoft.com/office/drawing/2014/main" id="{CDEBA930-3C27-4940-8B08-67CE7C2780AD}"/>
              </a:ext>
            </a:extLst>
          </p:cNvPr>
          <p:cNvSpPr txBox="1">
            <a:spLocks/>
          </p:cNvSpPr>
          <p:nvPr/>
        </p:nvSpPr>
        <p:spPr bwMode="gray">
          <a:xfrm>
            <a:off x="7058207" y="1726540"/>
            <a:ext cx="3029227"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Level 1 and Level 2 Process Identification</a:t>
            </a:r>
          </a:p>
        </p:txBody>
      </p:sp>
      <p:grpSp>
        <p:nvGrpSpPr>
          <p:cNvPr id="38" name="Group 37">
            <a:extLst>
              <a:ext uri="{FF2B5EF4-FFF2-40B4-BE49-F238E27FC236}">
                <a16:creationId xmlns:a16="http://schemas.microsoft.com/office/drawing/2014/main" id="{73D9C9F2-30A8-4758-A5AB-B3E0B6D700BE}"/>
              </a:ext>
            </a:extLst>
          </p:cNvPr>
          <p:cNvGrpSpPr/>
          <p:nvPr/>
        </p:nvGrpSpPr>
        <p:grpSpPr>
          <a:xfrm>
            <a:off x="4821148" y="2198380"/>
            <a:ext cx="311107" cy="1635921"/>
            <a:chOff x="4821148" y="2198380"/>
            <a:chExt cx="311107" cy="1635921"/>
          </a:xfrm>
        </p:grpSpPr>
        <p:cxnSp>
          <p:nvCxnSpPr>
            <p:cNvPr id="392" name="Straight Connector 391">
              <a:extLst>
                <a:ext uri="{FF2B5EF4-FFF2-40B4-BE49-F238E27FC236}">
                  <a16:creationId xmlns:a16="http://schemas.microsoft.com/office/drawing/2014/main" id="{6C0CC919-2978-411E-A6A7-78D252352A8D}"/>
                </a:ext>
              </a:extLst>
            </p:cNvPr>
            <p:cNvCxnSpPr>
              <a:cxnSpLocks/>
            </p:cNvCxnSpPr>
            <p:nvPr/>
          </p:nvCxnSpPr>
          <p:spPr>
            <a:xfrm>
              <a:off x="4980844" y="2198380"/>
              <a:ext cx="0" cy="163592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370D9E47-A9AA-41CD-8DAC-01F7A5260B9D}"/>
                </a:ext>
              </a:extLst>
            </p:cNvPr>
            <p:cNvSpPr/>
            <p:nvPr/>
          </p:nvSpPr>
          <p:spPr>
            <a:xfrm>
              <a:off x="4821148" y="2907542"/>
              <a:ext cx="311107" cy="311107"/>
            </a:xfrm>
            <a:prstGeom prst="ellipse">
              <a:avLst/>
            </a:prstGeom>
            <a:solidFill>
              <a:srgbClr val="DEE5E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31" name="Group 30">
              <a:extLst>
                <a:ext uri="{FF2B5EF4-FFF2-40B4-BE49-F238E27FC236}">
                  <a16:creationId xmlns:a16="http://schemas.microsoft.com/office/drawing/2014/main" id="{E92E47A9-A220-4A84-9B6B-EF23958990DE}"/>
                </a:ext>
              </a:extLst>
            </p:cNvPr>
            <p:cNvGrpSpPr/>
            <p:nvPr/>
          </p:nvGrpSpPr>
          <p:grpSpPr>
            <a:xfrm>
              <a:off x="4884222" y="2963431"/>
              <a:ext cx="220379" cy="189168"/>
              <a:chOff x="4729948" y="1707598"/>
              <a:chExt cx="220379" cy="189168"/>
            </a:xfrm>
          </p:grpSpPr>
          <p:sp>
            <p:nvSpPr>
              <p:cNvPr id="394" name="Arrow: Chevron 393">
                <a:extLst>
                  <a:ext uri="{FF2B5EF4-FFF2-40B4-BE49-F238E27FC236}">
                    <a16:creationId xmlns:a16="http://schemas.microsoft.com/office/drawing/2014/main" id="{413FC28B-FFA5-4BFB-804D-B6C04071C753}"/>
                  </a:ext>
                </a:extLst>
              </p:cNvPr>
              <p:cNvSpPr/>
              <p:nvPr/>
            </p:nvSpPr>
            <p:spPr>
              <a:xfrm>
                <a:off x="4729948" y="1707598"/>
                <a:ext cx="149727" cy="189168"/>
              </a:xfrm>
              <a:prstGeom prst="chevron">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395" name="Arrow: Chevron 394">
                <a:extLst>
                  <a:ext uri="{FF2B5EF4-FFF2-40B4-BE49-F238E27FC236}">
                    <a16:creationId xmlns:a16="http://schemas.microsoft.com/office/drawing/2014/main" id="{5DCEF55B-31C6-4C7B-AA6C-2DB8DB01FE69}"/>
                  </a:ext>
                </a:extLst>
              </p:cNvPr>
              <p:cNvSpPr/>
              <p:nvPr/>
            </p:nvSpPr>
            <p:spPr>
              <a:xfrm>
                <a:off x="4800600" y="1707598"/>
                <a:ext cx="149727" cy="18916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grpSp>
      <p:sp>
        <p:nvSpPr>
          <p:cNvPr id="28" name="Isosceles Triangle 27">
            <a:extLst>
              <a:ext uri="{FF2B5EF4-FFF2-40B4-BE49-F238E27FC236}">
                <a16:creationId xmlns:a16="http://schemas.microsoft.com/office/drawing/2014/main" id="{2A4C06A4-E016-4FEF-85BF-876A6933935B}"/>
              </a:ext>
            </a:extLst>
          </p:cNvPr>
          <p:cNvSpPr/>
          <p:nvPr/>
        </p:nvSpPr>
        <p:spPr>
          <a:xfrm>
            <a:off x="706031" y="3787347"/>
            <a:ext cx="10780710" cy="327453"/>
          </a:xfrm>
          <a:prstGeom prst="triangle">
            <a:avLst>
              <a:gd name="adj" fmla="val 89105"/>
            </a:avLst>
          </a:prstGeom>
          <a:gradFill>
            <a:gsLst>
              <a:gs pos="0">
                <a:schemeClr val="bg2"/>
              </a:gs>
              <a:gs pos="78000">
                <a:schemeClr val="tx2">
                  <a:lumMod val="20000"/>
                  <a:lumOff val="80000"/>
                </a:schemeClr>
              </a:gs>
              <a:gs pos="33000">
                <a:schemeClr val="bg2"/>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91" name="Text Placeholder 1">
            <a:extLst>
              <a:ext uri="{FF2B5EF4-FFF2-40B4-BE49-F238E27FC236}">
                <a16:creationId xmlns:a16="http://schemas.microsoft.com/office/drawing/2014/main" id="{7BFB6470-1AFE-4CA7-9416-A32298EA64BC}"/>
              </a:ext>
            </a:extLst>
          </p:cNvPr>
          <p:cNvSpPr txBox="1">
            <a:spLocks/>
          </p:cNvSpPr>
          <p:nvPr/>
        </p:nvSpPr>
        <p:spPr bwMode="gray">
          <a:xfrm>
            <a:off x="7093417" y="3912993"/>
            <a:ext cx="2135136"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Level 1 and Level 2 Detailing</a:t>
            </a:r>
          </a:p>
        </p:txBody>
      </p:sp>
      <p:sp>
        <p:nvSpPr>
          <p:cNvPr id="399" name="Arrow: Chevron 398">
            <a:extLst>
              <a:ext uri="{FF2B5EF4-FFF2-40B4-BE49-F238E27FC236}">
                <a16:creationId xmlns:a16="http://schemas.microsoft.com/office/drawing/2014/main" id="{3D7967D4-1515-4F31-9851-DD8769C5D42B}"/>
              </a:ext>
            </a:extLst>
          </p:cNvPr>
          <p:cNvSpPr/>
          <p:nvPr/>
        </p:nvSpPr>
        <p:spPr bwMode="gray">
          <a:xfrm>
            <a:off x="1040772" y="1329856"/>
            <a:ext cx="274368" cy="136159"/>
          </a:xfrm>
          <a:prstGeom prst="chevron">
            <a:avLst/>
          </a:prstGeom>
          <a:solidFill>
            <a:srgbClr val="94B0C8"/>
          </a:solidFill>
          <a:ln>
            <a:solidFill>
              <a:srgbClr val="6E808E"/>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b="1" dirty="0">
              <a:solidFill>
                <a:schemeClr val="tx1"/>
              </a:solidFill>
            </a:endParaRPr>
          </a:p>
        </p:txBody>
      </p:sp>
      <p:sp>
        <p:nvSpPr>
          <p:cNvPr id="400" name="Arrow: Chevron 399">
            <a:extLst>
              <a:ext uri="{FF2B5EF4-FFF2-40B4-BE49-F238E27FC236}">
                <a16:creationId xmlns:a16="http://schemas.microsoft.com/office/drawing/2014/main" id="{2BD954E6-CBAF-4EA7-95D8-130BA0FC11E0}"/>
              </a:ext>
            </a:extLst>
          </p:cNvPr>
          <p:cNvSpPr/>
          <p:nvPr/>
        </p:nvSpPr>
        <p:spPr bwMode="gray">
          <a:xfrm>
            <a:off x="1315336" y="1329856"/>
            <a:ext cx="274368" cy="136159"/>
          </a:xfrm>
          <a:prstGeom prst="chevron">
            <a:avLst/>
          </a:prstGeom>
          <a:solidFill>
            <a:schemeClr val="bg1">
              <a:lumMod val="65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b="1" dirty="0"/>
          </a:p>
        </p:txBody>
      </p:sp>
      <p:sp>
        <p:nvSpPr>
          <p:cNvPr id="401" name="Arrow: Chevron 400">
            <a:extLst>
              <a:ext uri="{FF2B5EF4-FFF2-40B4-BE49-F238E27FC236}">
                <a16:creationId xmlns:a16="http://schemas.microsoft.com/office/drawing/2014/main" id="{FCA79820-F3DA-40BB-9CE8-4097925B8E37}"/>
              </a:ext>
            </a:extLst>
          </p:cNvPr>
          <p:cNvSpPr/>
          <p:nvPr/>
        </p:nvSpPr>
        <p:spPr bwMode="gray">
          <a:xfrm>
            <a:off x="1594583" y="1329856"/>
            <a:ext cx="263324" cy="136159"/>
          </a:xfrm>
          <a:prstGeom prst="chevron">
            <a:avLst/>
          </a:prstGeom>
          <a:solidFill>
            <a:schemeClr val="bg1">
              <a:lumMod val="65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b="1" dirty="0"/>
          </a:p>
        </p:txBody>
      </p:sp>
      <p:sp>
        <p:nvSpPr>
          <p:cNvPr id="225" name="Rectangle 12">
            <a:extLst>
              <a:ext uri="{FF2B5EF4-FFF2-40B4-BE49-F238E27FC236}">
                <a16:creationId xmlns:a16="http://schemas.microsoft.com/office/drawing/2014/main" id="{C7F5E698-CE72-47C3-B4E2-CDA72DD80CCF}"/>
              </a:ext>
            </a:extLst>
          </p:cNvPr>
          <p:cNvSpPr>
            <a:spLocks noChangeArrowheads="1"/>
          </p:cNvSpPr>
          <p:nvPr>
            <p:custDataLst>
              <p:tags r:id="rId3"/>
            </p:custDataLst>
          </p:nvPr>
        </p:nvSpPr>
        <p:spPr bwMode="gray">
          <a:xfrm>
            <a:off x="5198697" y="1984992"/>
            <a:ext cx="6168014" cy="1429857"/>
          </a:xfrm>
          <a:prstGeom prst="rect">
            <a:avLst/>
          </a:prstGeom>
          <a:solidFill>
            <a:srgbClr val="FFFFFF"/>
          </a:solidFill>
          <a:ln w="3175">
            <a:solidFill>
              <a:schemeClr val="tx2">
                <a:lumMod val="60000"/>
                <a:lumOff val="40000"/>
              </a:schemeClr>
            </a:solidFill>
            <a:miter lim="800000"/>
            <a:headEnd/>
            <a:tailEnd/>
          </a:ln>
        </p:spPr>
        <p:txBody>
          <a:bodyPr lIns="72000" tIns="72000" rIns="72000" bIns="72000" anchor="ctr"/>
          <a:lstStyle>
            <a:lvl1pPr marL="176213" indent="-17621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indent="-171450" fontAlgn="ctr">
              <a:lnSpc>
                <a:spcPct val="95000"/>
              </a:lnSpc>
              <a:buFont typeface="Wingdings" panose="05000000000000000000" pitchFamily="2" charset="2"/>
              <a:buChar char="§"/>
            </a:pPr>
            <a:endParaRPr lang="en-US" sz="1200" kern="0" dirty="0">
              <a:solidFill>
                <a:srgbClr val="000000"/>
              </a:solidFill>
              <a:latin typeface="+mj-lt"/>
              <a:cs typeface="DIN Next LT Arabic" panose="020B0503020203050203" pitchFamily="34" charset="-78"/>
            </a:endParaRPr>
          </a:p>
        </p:txBody>
      </p:sp>
      <p:sp>
        <p:nvSpPr>
          <p:cNvPr id="229" name="Rectangle: Diagonal Corners Rounded 228">
            <a:extLst>
              <a:ext uri="{FF2B5EF4-FFF2-40B4-BE49-F238E27FC236}">
                <a16:creationId xmlns:a16="http://schemas.microsoft.com/office/drawing/2014/main" id="{240CCC08-95A4-48D6-BE1D-C3AF52E855C2}"/>
              </a:ext>
            </a:extLst>
          </p:cNvPr>
          <p:cNvSpPr/>
          <p:nvPr/>
        </p:nvSpPr>
        <p:spPr>
          <a:xfrm>
            <a:off x="5343234" y="2311460"/>
            <a:ext cx="1469467" cy="1003086"/>
          </a:xfrm>
          <a:prstGeom prst="round2DiagRect">
            <a:avLst/>
          </a:prstGeom>
          <a:solidFill>
            <a:schemeClr val="accent1">
              <a:lumMod val="20000"/>
              <a:lumOff val="80000"/>
            </a:schemeClr>
          </a:solidFill>
          <a:ln w="31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rgbClr val="000000"/>
                </a:solidFill>
              </a:rPr>
              <a:t>Attack Surface Management Planning</a:t>
            </a:r>
          </a:p>
        </p:txBody>
      </p:sp>
      <p:sp>
        <p:nvSpPr>
          <p:cNvPr id="234" name="Isosceles Triangle 233">
            <a:extLst>
              <a:ext uri="{FF2B5EF4-FFF2-40B4-BE49-F238E27FC236}">
                <a16:creationId xmlns:a16="http://schemas.microsoft.com/office/drawing/2014/main" id="{2A32F40D-17CE-4512-BAAC-4A3EC2A036C7}"/>
              </a:ext>
            </a:extLst>
          </p:cNvPr>
          <p:cNvSpPr/>
          <p:nvPr/>
        </p:nvSpPr>
        <p:spPr>
          <a:xfrm rot="5400000">
            <a:off x="6616469" y="2739588"/>
            <a:ext cx="696933" cy="146827"/>
          </a:xfrm>
          <a:prstGeom prst="triangle">
            <a:avLst/>
          </a:prstGeom>
          <a:solidFill>
            <a:srgbClr val="5D7D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41" name="Rectangle 11">
            <a:extLst>
              <a:ext uri="{FF2B5EF4-FFF2-40B4-BE49-F238E27FC236}">
                <a16:creationId xmlns:a16="http://schemas.microsoft.com/office/drawing/2014/main" id="{00655D93-F45C-4E51-808D-226703A5EBCC}"/>
              </a:ext>
            </a:extLst>
          </p:cNvPr>
          <p:cNvSpPr>
            <a:spLocks noChangeArrowheads="1"/>
          </p:cNvSpPr>
          <p:nvPr>
            <p:custDataLst>
              <p:tags r:id="rId4"/>
            </p:custDataLst>
          </p:nvPr>
        </p:nvSpPr>
        <p:spPr bwMode="auto">
          <a:xfrm>
            <a:off x="7135663" y="2311460"/>
            <a:ext cx="1332148" cy="1003086"/>
          </a:xfrm>
          <a:prstGeom prst="rect">
            <a:avLst/>
          </a:prstGeom>
          <a:solidFill>
            <a:schemeClr val="accent1"/>
          </a:solidFill>
          <a:ln w="31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i="1" dirty="0">
                <a:solidFill>
                  <a:schemeClr val="bg1"/>
                </a:solidFill>
              </a:rPr>
              <a:t>Identify Attack Surface Assets</a:t>
            </a:r>
          </a:p>
        </p:txBody>
      </p:sp>
      <p:sp>
        <p:nvSpPr>
          <p:cNvPr id="243" name="Rectangle 11">
            <a:extLst>
              <a:ext uri="{FF2B5EF4-FFF2-40B4-BE49-F238E27FC236}">
                <a16:creationId xmlns:a16="http://schemas.microsoft.com/office/drawing/2014/main" id="{EE28117E-04F7-47A2-8FDE-CC05EA7A0587}"/>
              </a:ext>
            </a:extLst>
          </p:cNvPr>
          <p:cNvSpPr>
            <a:spLocks noChangeArrowheads="1"/>
          </p:cNvSpPr>
          <p:nvPr>
            <p:custDataLst>
              <p:tags r:id="rId5"/>
            </p:custDataLst>
          </p:nvPr>
        </p:nvSpPr>
        <p:spPr bwMode="auto">
          <a:xfrm>
            <a:off x="8499228" y="2311460"/>
            <a:ext cx="1332148" cy="1003086"/>
          </a:xfrm>
          <a:prstGeom prst="rect">
            <a:avLst/>
          </a:prstGeom>
          <a:solidFill>
            <a:schemeClr val="accent1"/>
          </a:solidFill>
          <a:ln w="31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i="1" dirty="0">
                <a:solidFill>
                  <a:schemeClr val="bg1"/>
                </a:solidFill>
              </a:rPr>
              <a:t>Update Relevant ASM Policies</a:t>
            </a:r>
          </a:p>
        </p:txBody>
      </p:sp>
      <p:sp>
        <p:nvSpPr>
          <p:cNvPr id="247" name="Rectangle 11">
            <a:extLst>
              <a:ext uri="{FF2B5EF4-FFF2-40B4-BE49-F238E27FC236}">
                <a16:creationId xmlns:a16="http://schemas.microsoft.com/office/drawing/2014/main" id="{C696E680-F0E5-443F-A603-248D579F9C38}"/>
              </a:ext>
            </a:extLst>
          </p:cNvPr>
          <p:cNvSpPr>
            <a:spLocks noChangeArrowheads="1"/>
          </p:cNvSpPr>
          <p:nvPr>
            <p:custDataLst>
              <p:tags r:id="rId6"/>
            </p:custDataLst>
          </p:nvPr>
        </p:nvSpPr>
        <p:spPr bwMode="auto">
          <a:xfrm>
            <a:off x="9859774" y="2311460"/>
            <a:ext cx="1332148" cy="1003086"/>
          </a:xfrm>
          <a:prstGeom prst="rect">
            <a:avLst/>
          </a:prstGeom>
          <a:solidFill>
            <a:schemeClr val="accent1"/>
          </a:solidFill>
          <a:ln w="31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algn="ctr"/>
            <a:r>
              <a:rPr lang="en-US" sz="1200" i="1" dirty="0">
                <a:solidFill>
                  <a:schemeClr val="bg1"/>
                </a:solidFill>
              </a:rPr>
              <a:t>Develop ASM Capabilities</a:t>
            </a:r>
          </a:p>
        </p:txBody>
      </p:sp>
      <p:sp>
        <p:nvSpPr>
          <p:cNvPr id="333" name="TextBox 332">
            <a:extLst>
              <a:ext uri="{FF2B5EF4-FFF2-40B4-BE49-F238E27FC236}">
                <a16:creationId xmlns:a16="http://schemas.microsoft.com/office/drawing/2014/main" id="{2681A2F7-0C0F-426B-9A44-97B576C83D1A}"/>
              </a:ext>
            </a:extLst>
          </p:cNvPr>
          <p:cNvSpPr txBox="1"/>
          <p:nvPr/>
        </p:nvSpPr>
        <p:spPr>
          <a:xfrm>
            <a:off x="5072887" y="1993690"/>
            <a:ext cx="2318760" cy="276999"/>
          </a:xfrm>
          <a:prstGeom prst="rect">
            <a:avLst/>
          </a:prstGeom>
          <a:noFill/>
        </p:spPr>
        <p:txBody>
          <a:bodyPr wrap="square" rtlCol="0" anchor="ctr">
            <a:spAutoFit/>
          </a:bodyPr>
          <a:lstStyle/>
          <a:p>
            <a:pPr algn="ctr"/>
            <a:r>
              <a:rPr lang="en-US" sz="1200" b="1" dirty="0">
                <a:solidFill>
                  <a:srgbClr val="000000"/>
                </a:solidFill>
              </a:rPr>
              <a:t>Level 1 Processes</a:t>
            </a:r>
          </a:p>
        </p:txBody>
      </p:sp>
      <p:sp>
        <p:nvSpPr>
          <p:cNvPr id="334" name="TextBox 333">
            <a:extLst>
              <a:ext uri="{FF2B5EF4-FFF2-40B4-BE49-F238E27FC236}">
                <a16:creationId xmlns:a16="http://schemas.microsoft.com/office/drawing/2014/main" id="{556B65D4-B878-4F04-AD65-80979A42AD5B}"/>
              </a:ext>
            </a:extLst>
          </p:cNvPr>
          <p:cNvSpPr txBox="1"/>
          <p:nvPr/>
        </p:nvSpPr>
        <p:spPr>
          <a:xfrm>
            <a:off x="7102488" y="1981200"/>
            <a:ext cx="4040415" cy="294393"/>
          </a:xfrm>
          <a:prstGeom prst="rect">
            <a:avLst/>
          </a:prstGeom>
          <a:noFill/>
        </p:spPr>
        <p:txBody>
          <a:bodyPr wrap="square" rtlCol="0" anchor="ctr">
            <a:spAutoFit/>
          </a:bodyPr>
          <a:lstStyle/>
          <a:p>
            <a:pPr algn="ctr"/>
            <a:r>
              <a:rPr lang="en-US" sz="1200" b="1" dirty="0">
                <a:solidFill>
                  <a:srgbClr val="000000"/>
                </a:solidFill>
              </a:rPr>
              <a:t>Level 2 Processes </a:t>
            </a:r>
          </a:p>
        </p:txBody>
      </p:sp>
      <p:sp>
        <p:nvSpPr>
          <p:cNvPr id="404" name="TextBox 403">
            <a:extLst>
              <a:ext uri="{FF2B5EF4-FFF2-40B4-BE49-F238E27FC236}">
                <a16:creationId xmlns:a16="http://schemas.microsoft.com/office/drawing/2014/main" id="{3281573B-CD5E-4D1B-BD6B-DCEDA961C625}"/>
              </a:ext>
            </a:extLst>
          </p:cNvPr>
          <p:cNvSpPr txBox="1"/>
          <p:nvPr/>
        </p:nvSpPr>
        <p:spPr>
          <a:xfrm>
            <a:off x="5201810" y="3469798"/>
            <a:ext cx="6175423" cy="343542"/>
          </a:xfrm>
          <a:prstGeom prst="rect">
            <a:avLst/>
          </a:prstGeom>
          <a:solidFill>
            <a:schemeClr val="accent1"/>
          </a:solidFill>
          <a:ln w="19050">
            <a:solidFill>
              <a:schemeClr val="accent1"/>
            </a:solidFill>
          </a:ln>
        </p:spPr>
        <p:txBody>
          <a:bodyPr wrap="none" lIns="0" tIns="91440" rIns="0" bIns="274320">
            <a:noAutofit/>
          </a:bodyPr>
          <a:lstStyle/>
          <a:p>
            <a:pPr algn="ctr"/>
            <a:r>
              <a:rPr lang="en-US" sz="1100" b="1" dirty="0">
                <a:solidFill>
                  <a:schemeClr val="bg1"/>
                </a:solidFill>
              </a:rPr>
              <a:t>Level 1 and Leve 2 Processes in terms of definition, input, output, and frequency along the matched policy</a:t>
            </a:r>
          </a:p>
        </p:txBody>
      </p:sp>
      <p:sp>
        <p:nvSpPr>
          <p:cNvPr id="40" name="Rectangle 39">
            <a:extLst>
              <a:ext uri="{FF2B5EF4-FFF2-40B4-BE49-F238E27FC236}">
                <a16:creationId xmlns:a16="http://schemas.microsoft.com/office/drawing/2014/main" id="{193CC6DE-D7C2-4440-A8E6-DF82A346B935}"/>
              </a:ext>
            </a:extLst>
          </p:cNvPr>
          <p:cNvSpPr/>
          <p:nvPr/>
        </p:nvSpPr>
        <p:spPr>
          <a:xfrm rot="16200000">
            <a:off x="336347" y="4480883"/>
            <a:ext cx="566599" cy="139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t>Level 1</a:t>
            </a:r>
          </a:p>
        </p:txBody>
      </p:sp>
      <p:sp>
        <p:nvSpPr>
          <p:cNvPr id="405" name="Rectangle 404">
            <a:extLst>
              <a:ext uri="{FF2B5EF4-FFF2-40B4-BE49-F238E27FC236}">
                <a16:creationId xmlns:a16="http://schemas.microsoft.com/office/drawing/2014/main" id="{D9C27D4E-B9EF-49B9-A15D-DB8346119C6B}"/>
              </a:ext>
            </a:extLst>
          </p:cNvPr>
          <p:cNvSpPr/>
          <p:nvPr/>
        </p:nvSpPr>
        <p:spPr>
          <a:xfrm rot="16200000">
            <a:off x="-132210" y="5562534"/>
            <a:ext cx="1510701" cy="139233"/>
          </a:xfrm>
          <a:prstGeom prst="rect">
            <a:avLst/>
          </a:prstGeom>
          <a:solidFill>
            <a:srgbClr val="DEE5E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solidFill>
                  <a:schemeClr val="tx1"/>
                </a:solidFill>
              </a:rPr>
              <a:t>Level 2</a:t>
            </a:r>
          </a:p>
        </p:txBody>
      </p:sp>
      <p:sp>
        <p:nvSpPr>
          <p:cNvPr id="27" name="Rectangle 26">
            <a:extLst>
              <a:ext uri="{FF2B5EF4-FFF2-40B4-BE49-F238E27FC236}">
                <a16:creationId xmlns:a16="http://schemas.microsoft.com/office/drawing/2014/main" id="{D45A9D8A-0FDA-4EBE-BAF0-ED23B193CF3F}"/>
              </a:ext>
            </a:extLst>
          </p:cNvPr>
          <p:cNvSpPr/>
          <p:nvPr/>
        </p:nvSpPr>
        <p:spPr>
          <a:xfrm>
            <a:off x="949173" y="2147544"/>
            <a:ext cx="498627" cy="4264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 name="Group 2">
            <a:extLst>
              <a:ext uri="{FF2B5EF4-FFF2-40B4-BE49-F238E27FC236}">
                <a16:creationId xmlns:a16="http://schemas.microsoft.com/office/drawing/2014/main" id="{146C3394-D5DE-4E99-86FF-9396280BECFA}"/>
              </a:ext>
            </a:extLst>
          </p:cNvPr>
          <p:cNvGrpSpPr/>
          <p:nvPr/>
        </p:nvGrpSpPr>
        <p:grpSpPr>
          <a:xfrm>
            <a:off x="613621" y="68528"/>
            <a:ext cx="782071" cy="229014"/>
            <a:chOff x="613621" y="44482"/>
            <a:chExt cx="782071" cy="277106"/>
          </a:xfrm>
        </p:grpSpPr>
        <p:sp>
          <p:nvSpPr>
            <p:cNvPr id="41" name="Rectangle 40">
              <a:extLst>
                <a:ext uri="{FF2B5EF4-FFF2-40B4-BE49-F238E27FC236}">
                  <a16:creationId xmlns:a16="http://schemas.microsoft.com/office/drawing/2014/main" id="{C1C61772-6797-4721-B8A5-5417DAD76BC5}"/>
                </a:ext>
              </a:extLst>
            </p:cNvPr>
            <p:cNvSpPr/>
            <p:nvPr/>
          </p:nvSpPr>
          <p:spPr bwMode="auto">
            <a:xfrm>
              <a:off x="1118825"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598E51C9-8165-4DCB-9BB3-ACCD1310DB05}"/>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A147F4B4-1AA4-4D85-9D81-CF40D05126C3}"/>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4" name="Rectangle 43">
              <a:extLst>
                <a:ext uri="{FF2B5EF4-FFF2-40B4-BE49-F238E27FC236}">
                  <a16:creationId xmlns:a16="http://schemas.microsoft.com/office/drawing/2014/main" id="{5FA20586-A1E9-4F16-BB2E-2A61320B9A63}"/>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F3AA6C92-7D29-49AA-9E97-0DC4044B5EFF}"/>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6" name="Rectangle 45">
              <a:extLst>
                <a:ext uri="{FF2B5EF4-FFF2-40B4-BE49-F238E27FC236}">
                  <a16:creationId xmlns:a16="http://schemas.microsoft.com/office/drawing/2014/main" id="{D461E65F-9475-4D73-929D-ECFB40C1D798}"/>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7" name="Rectangle 46">
              <a:extLst>
                <a:ext uri="{FF2B5EF4-FFF2-40B4-BE49-F238E27FC236}">
                  <a16:creationId xmlns:a16="http://schemas.microsoft.com/office/drawing/2014/main" id="{08C7925C-4034-4B9B-9A10-785851B4E370}"/>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8" name="Rectangle 47">
              <a:extLst>
                <a:ext uri="{FF2B5EF4-FFF2-40B4-BE49-F238E27FC236}">
                  <a16:creationId xmlns:a16="http://schemas.microsoft.com/office/drawing/2014/main" id="{76451904-6F1F-4D40-BB4B-72D2680E5266}"/>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9" name="Rectangle 48">
              <a:extLst>
                <a:ext uri="{FF2B5EF4-FFF2-40B4-BE49-F238E27FC236}">
                  <a16:creationId xmlns:a16="http://schemas.microsoft.com/office/drawing/2014/main" id="{9D482915-5455-4C8B-B869-55ED4F72DD4E}"/>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0DE5E4E5-B811-4323-BE49-D1EE4CA1CCCF}"/>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51" name="Rectangle 50">
              <a:extLst>
                <a:ext uri="{FF2B5EF4-FFF2-40B4-BE49-F238E27FC236}">
                  <a16:creationId xmlns:a16="http://schemas.microsoft.com/office/drawing/2014/main" id="{794B64B3-56B6-4815-B19C-FFB4C906498A}"/>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2" name="Rectangle 51">
              <a:extLst>
                <a:ext uri="{FF2B5EF4-FFF2-40B4-BE49-F238E27FC236}">
                  <a16:creationId xmlns:a16="http://schemas.microsoft.com/office/drawing/2014/main" id="{C6101B80-2CA9-4FA1-BC01-F423F8F472CE}"/>
                </a:ext>
              </a:extLst>
            </p:cNvPr>
            <p:cNvSpPr/>
            <p:nvPr/>
          </p:nvSpPr>
          <p:spPr bwMode="auto">
            <a:xfrm>
              <a:off x="1014856" y="196950"/>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3" name="Rectangle 52">
              <a:extLst>
                <a:ext uri="{FF2B5EF4-FFF2-40B4-BE49-F238E27FC236}">
                  <a16:creationId xmlns:a16="http://schemas.microsoft.com/office/drawing/2014/main" id="{0682AB81-AD1F-4DC6-8140-3F2A42BDEA1F}"/>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4" name="Rectangle 53">
              <a:extLst>
                <a:ext uri="{FF2B5EF4-FFF2-40B4-BE49-F238E27FC236}">
                  <a16:creationId xmlns:a16="http://schemas.microsoft.com/office/drawing/2014/main" id="{E1169D48-9EA7-4EC2-98F1-EEE26A393D99}"/>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56" name="Rectangle 55">
            <a:extLst>
              <a:ext uri="{FF2B5EF4-FFF2-40B4-BE49-F238E27FC236}">
                <a16:creationId xmlns:a16="http://schemas.microsoft.com/office/drawing/2014/main" id="{C0A92B27-F862-40D2-96C9-E73D4F9B7CB4}"/>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21009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8" imgW="0" imgH="0" progId="TCLayout.ActiveDocument.1">
                  <p:embed/>
                </p:oleObj>
              </mc:Choice>
              <mc:Fallback>
                <p:oleObj name="think-cell Slide" r:id="rId8"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7" name="Rectangle 6">
            <a:extLst>
              <a:ext uri="{FF2B5EF4-FFF2-40B4-BE49-F238E27FC236}">
                <a16:creationId xmlns:a16="http://schemas.microsoft.com/office/drawing/2014/main" id="{458AC5A6-DB1D-497F-9D8E-EDF332A29F1B}"/>
              </a:ext>
            </a:extLst>
          </p:cNvPr>
          <p:cNvSpPr/>
          <p:nvPr/>
        </p:nvSpPr>
        <p:spPr>
          <a:xfrm>
            <a:off x="795749" y="3412402"/>
            <a:ext cx="10883334" cy="395439"/>
          </a:xfrm>
          <a:prstGeom prst="rect">
            <a:avLst/>
          </a:prstGeom>
          <a:solidFill>
            <a:srgbClr val="E7E6E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3" name="Isosceles Triangle 262">
            <a:extLst>
              <a:ext uri="{FF2B5EF4-FFF2-40B4-BE49-F238E27FC236}">
                <a16:creationId xmlns:a16="http://schemas.microsoft.com/office/drawing/2014/main" id="{6DFB0CCA-8890-4F5F-8B42-DD73314173C7}"/>
              </a:ext>
            </a:extLst>
          </p:cNvPr>
          <p:cNvSpPr/>
          <p:nvPr/>
        </p:nvSpPr>
        <p:spPr>
          <a:xfrm>
            <a:off x="768627" y="3006458"/>
            <a:ext cx="10910456" cy="397858"/>
          </a:xfrm>
          <a:prstGeom prst="triangle">
            <a:avLst>
              <a:gd name="adj" fmla="val 49598"/>
            </a:avLst>
          </a:prstGeom>
          <a:gradFill>
            <a:gsLst>
              <a:gs pos="100000">
                <a:schemeClr val="bg1">
                  <a:lumMod val="85000"/>
                </a:schemeClr>
              </a:gs>
              <a:gs pos="7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89" name="Group 207">
            <a:extLst>
              <a:ext uri="{FF2B5EF4-FFF2-40B4-BE49-F238E27FC236}">
                <a16:creationId xmlns:a16="http://schemas.microsoft.com/office/drawing/2014/main" id="{C0D48350-BE76-4C22-B77A-4D8C53F04C30}"/>
              </a:ext>
            </a:extLst>
          </p:cNvPr>
          <p:cNvGrpSpPr>
            <a:grpSpLocks/>
          </p:cNvGrpSpPr>
          <p:nvPr/>
        </p:nvGrpSpPr>
        <p:grpSpPr bwMode="auto">
          <a:xfrm>
            <a:off x="5489390" y="1712033"/>
            <a:ext cx="1230244" cy="1264275"/>
            <a:chOff x="2428" y="1374"/>
            <a:chExt cx="1094" cy="1680"/>
          </a:xfrm>
        </p:grpSpPr>
        <p:sp>
          <p:nvSpPr>
            <p:cNvPr id="190" name="AutoShape 80">
              <a:extLst>
                <a:ext uri="{FF2B5EF4-FFF2-40B4-BE49-F238E27FC236}">
                  <a16:creationId xmlns:a16="http://schemas.microsoft.com/office/drawing/2014/main" id="{18C194D8-D68D-4153-A5E7-D092849A5D1A}"/>
                </a:ext>
              </a:extLst>
            </p:cNvPr>
            <p:cNvSpPr>
              <a:spLocks noChangeArrowheads="1"/>
            </p:cNvSpPr>
            <p:nvPr>
              <p:custDataLst>
                <p:tags r:id="rId3"/>
              </p:custDataLst>
            </p:nvPr>
          </p:nvSpPr>
          <p:spPr bwMode="auto">
            <a:xfrm>
              <a:off x="2428" y="2023"/>
              <a:ext cx="704" cy="251"/>
            </a:xfrm>
            <a:prstGeom prst="rightArrow">
              <a:avLst>
                <a:gd name="adj1" fmla="val 50000"/>
                <a:gd name="adj2" fmla="val 70120"/>
              </a:avLst>
            </a:prstGeom>
            <a:gradFill rotWithShape="1">
              <a:gsLst>
                <a:gs pos="0">
                  <a:srgbClr val="FFFFFF"/>
                </a:gs>
                <a:gs pos="100000">
                  <a:srgbClr val="939393"/>
                </a:gs>
              </a:gsLst>
              <a:lin ang="0" scaled="1"/>
            </a:gra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grpSp>
          <p:nvGrpSpPr>
            <p:cNvPr id="191" name="Group 81">
              <a:extLst>
                <a:ext uri="{FF2B5EF4-FFF2-40B4-BE49-F238E27FC236}">
                  <a16:creationId xmlns:a16="http://schemas.microsoft.com/office/drawing/2014/main" id="{E1184512-AED2-4FE5-A945-ED0ABCA6F8CB}"/>
                </a:ext>
              </a:extLst>
            </p:cNvPr>
            <p:cNvGrpSpPr>
              <a:grpSpLocks/>
            </p:cNvGrpSpPr>
            <p:nvPr>
              <p:custDataLst>
                <p:tags r:id="rId4"/>
              </p:custDataLst>
            </p:nvPr>
          </p:nvGrpSpPr>
          <p:grpSpPr bwMode="auto">
            <a:xfrm>
              <a:off x="2906" y="1374"/>
              <a:ext cx="336" cy="1680"/>
              <a:chOff x="2419" y="1071"/>
              <a:chExt cx="436" cy="2612"/>
            </a:xfrm>
          </p:grpSpPr>
          <p:sp>
            <p:nvSpPr>
              <p:cNvPr id="193" name="Freeform 82">
                <a:extLst>
                  <a:ext uri="{FF2B5EF4-FFF2-40B4-BE49-F238E27FC236}">
                    <a16:creationId xmlns:a16="http://schemas.microsoft.com/office/drawing/2014/main" id="{DF3D0F8C-93F3-4F8A-80EF-3533BA47B80A}"/>
                  </a:ext>
                </a:extLst>
              </p:cNvPr>
              <p:cNvSpPr>
                <a:spLocks/>
              </p:cNvSpPr>
              <p:nvPr/>
            </p:nvSpPr>
            <p:spPr bwMode="auto">
              <a:xfrm>
                <a:off x="2450" y="1077"/>
                <a:ext cx="71" cy="2578"/>
              </a:xfrm>
              <a:custGeom>
                <a:avLst/>
                <a:gdLst>
                  <a:gd name="T0" fmla="*/ 0 w 107"/>
                  <a:gd name="T1" fmla="*/ 0 h 1827"/>
                  <a:gd name="T2" fmla="*/ 0 w 107"/>
                  <a:gd name="T3" fmla="*/ 2577 h 1827"/>
                  <a:gd name="T4" fmla="*/ 70 w 107"/>
                  <a:gd name="T5" fmla="*/ 2255 h 1827"/>
                  <a:gd name="T6" fmla="*/ 70 w 107"/>
                  <a:gd name="T7" fmla="*/ 206 h 1827"/>
                  <a:gd name="T8" fmla="*/ 0 w 107"/>
                  <a:gd name="T9" fmla="*/ 0 h 18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1827">
                    <a:moveTo>
                      <a:pt x="0" y="0"/>
                    </a:moveTo>
                    <a:lnTo>
                      <a:pt x="0" y="1826"/>
                    </a:lnTo>
                    <a:lnTo>
                      <a:pt x="106" y="1598"/>
                    </a:lnTo>
                    <a:lnTo>
                      <a:pt x="106" y="146"/>
                    </a:lnTo>
                    <a:lnTo>
                      <a:pt x="0" y="0"/>
                    </a:lnTo>
                  </a:path>
                </a:pathLst>
              </a:custGeom>
              <a:solidFill>
                <a:srgbClr val="333333"/>
              </a:solidFill>
              <a:ln w="12700"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194" name="Freeform 83">
                <a:extLst>
                  <a:ext uri="{FF2B5EF4-FFF2-40B4-BE49-F238E27FC236}">
                    <a16:creationId xmlns:a16="http://schemas.microsoft.com/office/drawing/2014/main" id="{E4C322AB-01B7-4E7F-994F-591FA10CD5DC}"/>
                  </a:ext>
                </a:extLst>
              </p:cNvPr>
              <p:cNvSpPr>
                <a:spLocks/>
              </p:cNvSpPr>
              <p:nvPr/>
            </p:nvSpPr>
            <p:spPr bwMode="auto">
              <a:xfrm>
                <a:off x="2447" y="2877"/>
                <a:ext cx="408" cy="806"/>
              </a:xfrm>
              <a:custGeom>
                <a:avLst/>
                <a:gdLst>
                  <a:gd name="T0" fmla="*/ 74 w 615"/>
                  <a:gd name="T1" fmla="*/ 457 h 571"/>
                  <a:gd name="T2" fmla="*/ 377 w 615"/>
                  <a:gd name="T3" fmla="*/ 0 h 571"/>
                  <a:gd name="T4" fmla="*/ 407 w 615"/>
                  <a:gd name="T5" fmla="*/ 73 h 571"/>
                  <a:gd name="T6" fmla="*/ 0 w 615"/>
                  <a:gd name="T7" fmla="*/ 805 h 571"/>
                  <a:gd name="T8" fmla="*/ 74 w 615"/>
                  <a:gd name="T9" fmla="*/ 457 h 57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5" h="571">
                    <a:moveTo>
                      <a:pt x="112" y="324"/>
                    </a:moveTo>
                    <a:lnTo>
                      <a:pt x="568" y="0"/>
                    </a:lnTo>
                    <a:lnTo>
                      <a:pt x="614" y="52"/>
                    </a:lnTo>
                    <a:lnTo>
                      <a:pt x="0" y="570"/>
                    </a:lnTo>
                    <a:lnTo>
                      <a:pt x="112" y="324"/>
                    </a:lnTo>
                  </a:path>
                </a:pathLst>
              </a:custGeom>
              <a:solidFill>
                <a:srgbClr val="333333"/>
              </a:solidFill>
              <a:ln w="12700"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195" name="Rectangle 84">
                <a:extLst>
                  <a:ext uri="{FF2B5EF4-FFF2-40B4-BE49-F238E27FC236}">
                    <a16:creationId xmlns:a16="http://schemas.microsoft.com/office/drawing/2014/main" id="{F7FC2CC3-366A-4DCC-B30E-49300FD8F9A0}"/>
                  </a:ext>
                </a:extLst>
              </p:cNvPr>
              <p:cNvSpPr>
                <a:spLocks noChangeArrowheads="1"/>
              </p:cNvSpPr>
              <p:nvPr/>
            </p:nvSpPr>
            <p:spPr bwMode="auto">
              <a:xfrm>
                <a:off x="2419" y="1071"/>
                <a:ext cx="27" cy="2611"/>
              </a:xfrm>
              <a:prstGeom prst="rect">
                <a:avLst/>
              </a:prstGeom>
              <a:gradFill rotWithShape="0">
                <a:gsLst>
                  <a:gs pos="0">
                    <a:srgbClr val="4C4C4C"/>
                  </a:gs>
                  <a:gs pos="100000">
                    <a:srgbClr val="FFFFFF"/>
                  </a:gs>
                </a:gsLst>
                <a:lin ang="2700000" scaled="1"/>
              </a:gra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196" name="Freeform 85">
                <a:extLst>
                  <a:ext uri="{FF2B5EF4-FFF2-40B4-BE49-F238E27FC236}">
                    <a16:creationId xmlns:a16="http://schemas.microsoft.com/office/drawing/2014/main" id="{74CE05D9-471F-42C1-B617-49EF934F1E7A}"/>
                  </a:ext>
                </a:extLst>
              </p:cNvPr>
              <p:cNvSpPr>
                <a:spLocks/>
              </p:cNvSpPr>
              <p:nvPr/>
            </p:nvSpPr>
            <p:spPr bwMode="auto">
              <a:xfrm>
                <a:off x="2520" y="1333"/>
                <a:ext cx="282" cy="1955"/>
              </a:xfrm>
              <a:custGeom>
                <a:avLst/>
                <a:gdLst>
                  <a:gd name="T0" fmla="*/ 0 w 425"/>
                  <a:gd name="T1" fmla="*/ 0 h 1385"/>
                  <a:gd name="T2" fmla="*/ 281 w 425"/>
                  <a:gd name="T3" fmla="*/ 215 h 1385"/>
                  <a:gd name="T4" fmla="*/ 281 w 425"/>
                  <a:gd name="T5" fmla="*/ 1547 h 1385"/>
                  <a:gd name="T6" fmla="*/ 0 w 425"/>
                  <a:gd name="T7" fmla="*/ 1954 h 1385"/>
                  <a:gd name="T8" fmla="*/ 0 w 425"/>
                  <a:gd name="T9" fmla="*/ 11 h 138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25" h="1385">
                    <a:moveTo>
                      <a:pt x="0" y="0"/>
                    </a:moveTo>
                    <a:lnTo>
                      <a:pt x="424" y="152"/>
                    </a:lnTo>
                    <a:lnTo>
                      <a:pt x="424" y="1096"/>
                    </a:lnTo>
                    <a:lnTo>
                      <a:pt x="0" y="1384"/>
                    </a:lnTo>
                    <a:lnTo>
                      <a:pt x="0" y="8"/>
                    </a:lnTo>
                  </a:path>
                </a:pathLst>
              </a:custGeom>
              <a:gradFill rotWithShape="0">
                <a:gsLst>
                  <a:gs pos="0">
                    <a:srgbClr val="4C4C4C"/>
                  </a:gs>
                  <a:gs pos="100000">
                    <a:srgbClr val="FFFFFF"/>
                  </a:gs>
                </a:gsLst>
                <a:lin ang="18900000" scaled="1"/>
              </a:gra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197" name="Line 86">
                <a:extLst>
                  <a:ext uri="{FF2B5EF4-FFF2-40B4-BE49-F238E27FC236}">
                    <a16:creationId xmlns:a16="http://schemas.microsoft.com/office/drawing/2014/main" id="{5192E1CB-0D49-4F82-9A88-DF436E0CC9E7}"/>
                  </a:ext>
                </a:extLst>
              </p:cNvPr>
              <p:cNvSpPr>
                <a:spLocks noChangeShapeType="1"/>
              </p:cNvSpPr>
              <p:nvPr/>
            </p:nvSpPr>
            <p:spPr bwMode="auto">
              <a:xfrm>
                <a:off x="2650" y="1435"/>
                <a:ext cx="0" cy="167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198" name="Line 87">
                <a:extLst>
                  <a:ext uri="{FF2B5EF4-FFF2-40B4-BE49-F238E27FC236}">
                    <a16:creationId xmlns:a16="http://schemas.microsoft.com/office/drawing/2014/main" id="{42439A3D-4A33-41D8-8618-8E81E9364A8C}"/>
                  </a:ext>
                </a:extLst>
              </p:cNvPr>
              <p:cNvSpPr>
                <a:spLocks noChangeShapeType="1"/>
              </p:cNvSpPr>
              <p:nvPr/>
            </p:nvSpPr>
            <p:spPr bwMode="auto">
              <a:xfrm>
                <a:off x="2533" y="1365"/>
                <a:ext cx="0" cy="188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199" name="Line 88">
                <a:extLst>
                  <a:ext uri="{FF2B5EF4-FFF2-40B4-BE49-F238E27FC236}">
                    <a16:creationId xmlns:a16="http://schemas.microsoft.com/office/drawing/2014/main" id="{CF21BF01-C97B-49AA-9179-A2A691BB6C0F}"/>
                  </a:ext>
                </a:extLst>
              </p:cNvPr>
              <p:cNvSpPr>
                <a:spLocks noChangeShapeType="1"/>
              </p:cNvSpPr>
              <p:nvPr/>
            </p:nvSpPr>
            <p:spPr bwMode="auto">
              <a:xfrm>
                <a:off x="2627" y="1418"/>
                <a:ext cx="0" cy="170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00" name="Line 89">
                <a:extLst>
                  <a:ext uri="{FF2B5EF4-FFF2-40B4-BE49-F238E27FC236}">
                    <a16:creationId xmlns:a16="http://schemas.microsoft.com/office/drawing/2014/main" id="{00E6C804-C03E-411E-8360-EC42F1922EA9}"/>
                  </a:ext>
                </a:extLst>
              </p:cNvPr>
              <p:cNvSpPr>
                <a:spLocks noChangeShapeType="1"/>
              </p:cNvSpPr>
              <p:nvPr/>
            </p:nvSpPr>
            <p:spPr bwMode="auto">
              <a:xfrm>
                <a:off x="2671" y="1452"/>
                <a:ext cx="0" cy="162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01" name="Line 90">
                <a:extLst>
                  <a:ext uri="{FF2B5EF4-FFF2-40B4-BE49-F238E27FC236}">
                    <a16:creationId xmlns:a16="http://schemas.microsoft.com/office/drawing/2014/main" id="{BC78DE76-4042-4825-ADDB-9A5DC4261310}"/>
                  </a:ext>
                </a:extLst>
              </p:cNvPr>
              <p:cNvSpPr>
                <a:spLocks noChangeShapeType="1"/>
              </p:cNvSpPr>
              <p:nvPr/>
            </p:nvSpPr>
            <p:spPr bwMode="auto">
              <a:xfrm>
                <a:off x="2692" y="1472"/>
                <a:ext cx="0" cy="156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02" name="Line 91">
                <a:extLst>
                  <a:ext uri="{FF2B5EF4-FFF2-40B4-BE49-F238E27FC236}">
                    <a16:creationId xmlns:a16="http://schemas.microsoft.com/office/drawing/2014/main" id="{112A99EF-FE4C-4A74-A8D0-8AFF1A1315DA}"/>
                  </a:ext>
                </a:extLst>
              </p:cNvPr>
              <p:cNvSpPr>
                <a:spLocks noChangeShapeType="1"/>
              </p:cNvSpPr>
              <p:nvPr/>
            </p:nvSpPr>
            <p:spPr bwMode="auto">
              <a:xfrm>
                <a:off x="2712" y="1483"/>
                <a:ext cx="0" cy="152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03" name="Line 92">
                <a:extLst>
                  <a:ext uri="{FF2B5EF4-FFF2-40B4-BE49-F238E27FC236}">
                    <a16:creationId xmlns:a16="http://schemas.microsoft.com/office/drawing/2014/main" id="{AF845CBE-AB33-4C0B-9687-C40287EBFD61}"/>
                  </a:ext>
                </a:extLst>
              </p:cNvPr>
              <p:cNvSpPr>
                <a:spLocks noChangeShapeType="1"/>
              </p:cNvSpPr>
              <p:nvPr/>
            </p:nvSpPr>
            <p:spPr bwMode="auto">
              <a:xfrm>
                <a:off x="2734" y="1497"/>
                <a:ext cx="0" cy="1487"/>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04" name="Line 93">
                <a:extLst>
                  <a:ext uri="{FF2B5EF4-FFF2-40B4-BE49-F238E27FC236}">
                    <a16:creationId xmlns:a16="http://schemas.microsoft.com/office/drawing/2014/main" id="{4F46BADC-5018-40DD-BFF7-333F2249EB61}"/>
                  </a:ext>
                </a:extLst>
              </p:cNvPr>
              <p:cNvSpPr>
                <a:spLocks noChangeShapeType="1"/>
              </p:cNvSpPr>
              <p:nvPr/>
            </p:nvSpPr>
            <p:spPr bwMode="auto">
              <a:xfrm>
                <a:off x="2523" y="1396"/>
                <a:ext cx="278" cy="19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05" name="Line 94">
                <a:extLst>
                  <a:ext uri="{FF2B5EF4-FFF2-40B4-BE49-F238E27FC236}">
                    <a16:creationId xmlns:a16="http://schemas.microsoft.com/office/drawing/2014/main" id="{44AAC8D8-26E3-4BC3-B54A-AAF49E125885}"/>
                  </a:ext>
                </a:extLst>
              </p:cNvPr>
              <p:cNvSpPr>
                <a:spLocks noChangeShapeType="1"/>
              </p:cNvSpPr>
              <p:nvPr/>
            </p:nvSpPr>
            <p:spPr bwMode="auto">
              <a:xfrm>
                <a:off x="2525" y="1455"/>
                <a:ext cx="278" cy="172"/>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06" name="Line 95">
                <a:extLst>
                  <a:ext uri="{FF2B5EF4-FFF2-40B4-BE49-F238E27FC236}">
                    <a16:creationId xmlns:a16="http://schemas.microsoft.com/office/drawing/2014/main" id="{1A028361-E544-424E-ADE1-6F8A8B1696F8}"/>
                  </a:ext>
                </a:extLst>
              </p:cNvPr>
              <p:cNvSpPr>
                <a:spLocks noChangeShapeType="1"/>
              </p:cNvSpPr>
              <p:nvPr/>
            </p:nvSpPr>
            <p:spPr bwMode="auto">
              <a:xfrm>
                <a:off x="2527" y="1514"/>
                <a:ext cx="275" cy="155"/>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07" name="Line 96">
                <a:extLst>
                  <a:ext uri="{FF2B5EF4-FFF2-40B4-BE49-F238E27FC236}">
                    <a16:creationId xmlns:a16="http://schemas.microsoft.com/office/drawing/2014/main" id="{6E24664D-0346-471B-85AE-D41640C0EDF0}"/>
                  </a:ext>
                </a:extLst>
              </p:cNvPr>
              <p:cNvSpPr>
                <a:spLocks noChangeShapeType="1"/>
              </p:cNvSpPr>
              <p:nvPr/>
            </p:nvSpPr>
            <p:spPr bwMode="auto">
              <a:xfrm>
                <a:off x="2524" y="1571"/>
                <a:ext cx="277" cy="13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08" name="Line 97">
                <a:extLst>
                  <a:ext uri="{FF2B5EF4-FFF2-40B4-BE49-F238E27FC236}">
                    <a16:creationId xmlns:a16="http://schemas.microsoft.com/office/drawing/2014/main" id="{2B62523C-009F-4A4D-93F3-9BA4F869F5C7}"/>
                  </a:ext>
                </a:extLst>
              </p:cNvPr>
              <p:cNvSpPr>
                <a:spLocks noChangeShapeType="1"/>
              </p:cNvSpPr>
              <p:nvPr/>
            </p:nvSpPr>
            <p:spPr bwMode="auto">
              <a:xfrm>
                <a:off x="2527" y="1633"/>
                <a:ext cx="273" cy="11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09" name="Line 98">
                <a:extLst>
                  <a:ext uri="{FF2B5EF4-FFF2-40B4-BE49-F238E27FC236}">
                    <a16:creationId xmlns:a16="http://schemas.microsoft.com/office/drawing/2014/main" id="{7F19CE93-2B99-4150-B7B6-05B70A8CEAB1}"/>
                  </a:ext>
                </a:extLst>
              </p:cNvPr>
              <p:cNvSpPr>
                <a:spLocks noChangeShapeType="1"/>
              </p:cNvSpPr>
              <p:nvPr/>
            </p:nvSpPr>
            <p:spPr bwMode="auto">
              <a:xfrm>
                <a:off x="2525" y="1695"/>
                <a:ext cx="274" cy="9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10" name="Line 99">
                <a:extLst>
                  <a:ext uri="{FF2B5EF4-FFF2-40B4-BE49-F238E27FC236}">
                    <a16:creationId xmlns:a16="http://schemas.microsoft.com/office/drawing/2014/main" id="{586AF546-D9E2-489D-8711-2D901ADDD500}"/>
                  </a:ext>
                </a:extLst>
              </p:cNvPr>
              <p:cNvSpPr>
                <a:spLocks noChangeShapeType="1"/>
              </p:cNvSpPr>
              <p:nvPr/>
            </p:nvSpPr>
            <p:spPr bwMode="auto">
              <a:xfrm>
                <a:off x="2523" y="1751"/>
                <a:ext cx="276" cy="74"/>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11" name="Line 100">
                <a:extLst>
                  <a:ext uri="{FF2B5EF4-FFF2-40B4-BE49-F238E27FC236}">
                    <a16:creationId xmlns:a16="http://schemas.microsoft.com/office/drawing/2014/main" id="{63D91EE8-F78E-483B-8B25-5158A9CAB5BD}"/>
                  </a:ext>
                </a:extLst>
              </p:cNvPr>
              <p:cNvSpPr>
                <a:spLocks noChangeShapeType="1"/>
              </p:cNvSpPr>
              <p:nvPr/>
            </p:nvSpPr>
            <p:spPr bwMode="auto">
              <a:xfrm>
                <a:off x="2524" y="1810"/>
                <a:ext cx="275" cy="57"/>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12" name="Line 101">
                <a:extLst>
                  <a:ext uri="{FF2B5EF4-FFF2-40B4-BE49-F238E27FC236}">
                    <a16:creationId xmlns:a16="http://schemas.microsoft.com/office/drawing/2014/main" id="{AB08A657-0D23-4269-B662-BD6CA5A69FFA}"/>
                  </a:ext>
                </a:extLst>
              </p:cNvPr>
              <p:cNvSpPr>
                <a:spLocks noChangeShapeType="1"/>
              </p:cNvSpPr>
              <p:nvPr/>
            </p:nvSpPr>
            <p:spPr bwMode="auto">
              <a:xfrm>
                <a:off x="2524" y="1870"/>
                <a:ext cx="275" cy="36"/>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13" name="Line 102">
                <a:extLst>
                  <a:ext uri="{FF2B5EF4-FFF2-40B4-BE49-F238E27FC236}">
                    <a16:creationId xmlns:a16="http://schemas.microsoft.com/office/drawing/2014/main" id="{8BA67EF8-5CCB-46AA-A89C-5931DE5E854E}"/>
                  </a:ext>
                </a:extLst>
              </p:cNvPr>
              <p:cNvSpPr>
                <a:spLocks noChangeShapeType="1"/>
              </p:cNvSpPr>
              <p:nvPr/>
            </p:nvSpPr>
            <p:spPr bwMode="auto">
              <a:xfrm>
                <a:off x="2525" y="1932"/>
                <a:ext cx="275" cy="1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14" name="Line 103">
                <a:extLst>
                  <a:ext uri="{FF2B5EF4-FFF2-40B4-BE49-F238E27FC236}">
                    <a16:creationId xmlns:a16="http://schemas.microsoft.com/office/drawing/2014/main" id="{81248849-27F1-4D42-B92C-A7A839BB34CD}"/>
                  </a:ext>
                </a:extLst>
              </p:cNvPr>
              <p:cNvSpPr>
                <a:spLocks noChangeShapeType="1"/>
              </p:cNvSpPr>
              <p:nvPr/>
            </p:nvSpPr>
            <p:spPr bwMode="auto">
              <a:xfrm>
                <a:off x="2525" y="1991"/>
                <a:ext cx="274" cy="0"/>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15" name="Line 104">
                <a:extLst>
                  <a:ext uri="{FF2B5EF4-FFF2-40B4-BE49-F238E27FC236}">
                    <a16:creationId xmlns:a16="http://schemas.microsoft.com/office/drawing/2014/main" id="{0354D1A9-E1AC-43F1-8064-DB4FDBF0C00C}"/>
                  </a:ext>
                </a:extLst>
              </p:cNvPr>
              <p:cNvSpPr>
                <a:spLocks noChangeShapeType="1"/>
              </p:cNvSpPr>
              <p:nvPr/>
            </p:nvSpPr>
            <p:spPr bwMode="auto">
              <a:xfrm flipV="1">
                <a:off x="2524" y="2031"/>
                <a:ext cx="273" cy="14"/>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16" name="Line 105">
                <a:extLst>
                  <a:ext uri="{FF2B5EF4-FFF2-40B4-BE49-F238E27FC236}">
                    <a16:creationId xmlns:a16="http://schemas.microsoft.com/office/drawing/2014/main" id="{61B2F07C-7844-4311-8684-BF5BC474D6B3}"/>
                  </a:ext>
                </a:extLst>
              </p:cNvPr>
              <p:cNvSpPr>
                <a:spLocks noChangeShapeType="1"/>
              </p:cNvSpPr>
              <p:nvPr/>
            </p:nvSpPr>
            <p:spPr bwMode="auto">
              <a:xfrm flipV="1">
                <a:off x="2525" y="2070"/>
                <a:ext cx="272" cy="3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17" name="Line 106">
                <a:extLst>
                  <a:ext uri="{FF2B5EF4-FFF2-40B4-BE49-F238E27FC236}">
                    <a16:creationId xmlns:a16="http://schemas.microsoft.com/office/drawing/2014/main" id="{48146E01-2E91-4C84-A001-3841749E20C2}"/>
                  </a:ext>
                </a:extLst>
              </p:cNvPr>
              <p:cNvSpPr>
                <a:spLocks noChangeShapeType="1"/>
              </p:cNvSpPr>
              <p:nvPr/>
            </p:nvSpPr>
            <p:spPr bwMode="auto">
              <a:xfrm flipV="1">
                <a:off x="2525" y="2110"/>
                <a:ext cx="271" cy="4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18" name="Line 107">
                <a:extLst>
                  <a:ext uri="{FF2B5EF4-FFF2-40B4-BE49-F238E27FC236}">
                    <a16:creationId xmlns:a16="http://schemas.microsoft.com/office/drawing/2014/main" id="{233316DE-4627-4CF1-9147-D76C243A9A5A}"/>
                  </a:ext>
                </a:extLst>
              </p:cNvPr>
              <p:cNvSpPr>
                <a:spLocks noChangeShapeType="1"/>
              </p:cNvSpPr>
              <p:nvPr/>
            </p:nvSpPr>
            <p:spPr bwMode="auto">
              <a:xfrm flipV="1">
                <a:off x="2527" y="2149"/>
                <a:ext cx="269" cy="7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19" name="Line 108">
                <a:extLst>
                  <a:ext uri="{FF2B5EF4-FFF2-40B4-BE49-F238E27FC236}">
                    <a16:creationId xmlns:a16="http://schemas.microsoft.com/office/drawing/2014/main" id="{9A9C71B3-B80C-4240-837C-9C99EEB5418A}"/>
                  </a:ext>
                </a:extLst>
              </p:cNvPr>
              <p:cNvSpPr>
                <a:spLocks noChangeShapeType="1"/>
              </p:cNvSpPr>
              <p:nvPr/>
            </p:nvSpPr>
            <p:spPr bwMode="auto">
              <a:xfrm flipV="1">
                <a:off x="2527" y="2183"/>
                <a:ext cx="273" cy="90"/>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20" name="Line 109">
                <a:extLst>
                  <a:ext uri="{FF2B5EF4-FFF2-40B4-BE49-F238E27FC236}">
                    <a16:creationId xmlns:a16="http://schemas.microsoft.com/office/drawing/2014/main" id="{C51A21DB-CE39-4D7F-B620-D168F3A241E0}"/>
                  </a:ext>
                </a:extLst>
              </p:cNvPr>
              <p:cNvSpPr>
                <a:spLocks noChangeShapeType="1"/>
              </p:cNvSpPr>
              <p:nvPr/>
            </p:nvSpPr>
            <p:spPr bwMode="auto">
              <a:xfrm flipV="1">
                <a:off x="2525" y="2222"/>
                <a:ext cx="276" cy="11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21" name="Line 110">
                <a:extLst>
                  <a:ext uri="{FF2B5EF4-FFF2-40B4-BE49-F238E27FC236}">
                    <a16:creationId xmlns:a16="http://schemas.microsoft.com/office/drawing/2014/main" id="{520EE953-19EB-46A0-83D0-43F3E44C5FBD}"/>
                  </a:ext>
                </a:extLst>
              </p:cNvPr>
              <p:cNvSpPr>
                <a:spLocks noChangeShapeType="1"/>
              </p:cNvSpPr>
              <p:nvPr/>
            </p:nvSpPr>
            <p:spPr bwMode="auto">
              <a:xfrm flipV="1">
                <a:off x="2525" y="2265"/>
                <a:ext cx="274" cy="132"/>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22" name="Line 111">
                <a:extLst>
                  <a:ext uri="{FF2B5EF4-FFF2-40B4-BE49-F238E27FC236}">
                    <a16:creationId xmlns:a16="http://schemas.microsoft.com/office/drawing/2014/main" id="{863C057A-3B72-49F5-BCB0-179A182CE994}"/>
                  </a:ext>
                </a:extLst>
              </p:cNvPr>
              <p:cNvSpPr>
                <a:spLocks noChangeShapeType="1"/>
              </p:cNvSpPr>
              <p:nvPr/>
            </p:nvSpPr>
            <p:spPr bwMode="auto">
              <a:xfrm flipV="1">
                <a:off x="2527" y="2307"/>
                <a:ext cx="268" cy="150"/>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23" name="Line 112">
                <a:extLst>
                  <a:ext uri="{FF2B5EF4-FFF2-40B4-BE49-F238E27FC236}">
                    <a16:creationId xmlns:a16="http://schemas.microsoft.com/office/drawing/2014/main" id="{0556EA96-DE51-43CB-8491-B9AA10AC9B9F}"/>
                  </a:ext>
                </a:extLst>
              </p:cNvPr>
              <p:cNvSpPr>
                <a:spLocks noChangeShapeType="1"/>
              </p:cNvSpPr>
              <p:nvPr/>
            </p:nvSpPr>
            <p:spPr bwMode="auto">
              <a:xfrm flipV="1">
                <a:off x="2528" y="2344"/>
                <a:ext cx="268" cy="172"/>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24" name="Line 113">
                <a:extLst>
                  <a:ext uri="{FF2B5EF4-FFF2-40B4-BE49-F238E27FC236}">
                    <a16:creationId xmlns:a16="http://schemas.microsoft.com/office/drawing/2014/main" id="{2EA321CB-6D40-4630-9689-F96D5B8AEED8}"/>
                  </a:ext>
                </a:extLst>
              </p:cNvPr>
              <p:cNvSpPr>
                <a:spLocks noChangeShapeType="1"/>
              </p:cNvSpPr>
              <p:nvPr/>
            </p:nvSpPr>
            <p:spPr bwMode="auto">
              <a:xfrm flipV="1">
                <a:off x="2527" y="2378"/>
                <a:ext cx="273" cy="194"/>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25" name="Line 114">
                <a:extLst>
                  <a:ext uri="{FF2B5EF4-FFF2-40B4-BE49-F238E27FC236}">
                    <a16:creationId xmlns:a16="http://schemas.microsoft.com/office/drawing/2014/main" id="{A9A21ED2-FD8E-4820-A809-8B5C853D2B98}"/>
                  </a:ext>
                </a:extLst>
              </p:cNvPr>
              <p:cNvSpPr>
                <a:spLocks noChangeShapeType="1"/>
              </p:cNvSpPr>
              <p:nvPr/>
            </p:nvSpPr>
            <p:spPr bwMode="auto">
              <a:xfrm flipV="1">
                <a:off x="2524" y="2420"/>
                <a:ext cx="273" cy="215"/>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26" name="Line 115">
                <a:extLst>
                  <a:ext uri="{FF2B5EF4-FFF2-40B4-BE49-F238E27FC236}">
                    <a16:creationId xmlns:a16="http://schemas.microsoft.com/office/drawing/2014/main" id="{5FAC2DD9-4553-4B54-A406-A42D30F748C9}"/>
                  </a:ext>
                </a:extLst>
              </p:cNvPr>
              <p:cNvSpPr>
                <a:spLocks noChangeShapeType="1"/>
              </p:cNvSpPr>
              <p:nvPr/>
            </p:nvSpPr>
            <p:spPr bwMode="auto">
              <a:xfrm flipV="1">
                <a:off x="2523" y="2460"/>
                <a:ext cx="277" cy="234"/>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27" name="Line 116">
                <a:extLst>
                  <a:ext uri="{FF2B5EF4-FFF2-40B4-BE49-F238E27FC236}">
                    <a16:creationId xmlns:a16="http://schemas.microsoft.com/office/drawing/2014/main" id="{9FD37EA4-3E64-4C18-AB9A-0CA0037FE9FC}"/>
                  </a:ext>
                </a:extLst>
              </p:cNvPr>
              <p:cNvSpPr>
                <a:spLocks noChangeShapeType="1"/>
              </p:cNvSpPr>
              <p:nvPr/>
            </p:nvSpPr>
            <p:spPr bwMode="auto">
              <a:xfrm flipV="1">
                <a:off x="2524" y="2496"/>
                <a:ext cx="276" cy="266"/>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28" name="Line 117">
                <a:extLst>
                  <a:ext uri="{FF2B5EF4-FFF2-40B4-BE49-F238E27FC236}">
                    <a16:creationId xmlns:a16="http://schemas.microsoft.com/office/drawing/2014/main" id="{6ED219CF-FFA9-4998-828A-989617E518AB}"/>
                  </a:ext>
                </a:extLst>
              </p:cNvPr>
              <p:cNvSpPr>
                <a:spLocks noChangeShapeType="1"/>
              </p:cNvSpPr>
              <p:nvPr/>
            </p:nvSpPr>
            <p:spPr bwMode="auto">
              <a:xfrm flipV="1">
                <a:off x="2525" y="2536"/>
                <a:ext cx="272" cy="288"/>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29" name="Line 118">
                <a:extLst>
                  <a:ext uri="{FF2B5EF4-FFF2-40B4-BE49-F238E27FC236}">
                    <a16:creationId xmlns:a16="http://schemas.microsoft.com/office/drawing/2014/main" id="{47D3EF0C-EDB7-4825-B040-8261D036652B}"/>
                  </a:ext>
                </a:extLst>
              </p:cNvPr>
              <p:cNvSpPr>
                <a:spLocks noChangeShapeType="1"/>
              </p:cNvSpPr>
              <p:nvPr/>
            </p:nvSpPr>
            <p:spPr bwMode="auto">
              <a:xfrm flipV="1">
                <a:off x="2525" y="2699"/>
                <a:ext cx="270" cy="349"/>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30" name="Line 119">
                <a:extLst>
                  <a:ext uri="{FF2B5EF4-FFF2-40B4-BE49-F238E27FC236}">
                    <a16:creationId xmlns:a16="http://schemas.microsoft.com/office/drawing/2014/main" id="{80621411-751F-4D9C-8BB6-5890AF023B9B}"/>
                  </a:ext>
                </a:extLst>
              </p:cNvPr>
              <p:cNvSpPr>
                <a:spLocks noChangeShapeType="1"/>
              </p:cNvSpPr>
              <p:nvPr/>
            </p:nvSpPr>
            <p:spPr bwMode="auto">
              <a:xfrm flipV="1">
                <a:off x="2524" y="2745"/>
                <a:ext cx="272" cy="366"/>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31" name="Line 120">
                <a:extLst>
                  <a:ext uri="{FF2B5EF4-FFF2-40B4-BE49-F238E27FC236}">
                    <a16:creationId xmlns:a16="http://schemas.microsoft.com/office/drawing/2014/main" id="{EF419D1A-F2D6-43CB-9CA3-073A4061DBEC}"/>
                  </a:ext>
                </a:extLst>
              </p:cNvPr>
              <p:cNvSpPr>
                <a:spLocks noChangeShapeType="1"/>
              </p:cNvSpPr>
              <p:nvPr/>
            </p:nvSpPr>
            <p:spPr bwMode="auto">
              <a:xfrm>
                <a:off x="2773" y="1534"/>
                <a:ext cx="0" cy="1380"/>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32" name="Line 121">
                <a:extLst>
                  <a:ext uri="{FF2B5EF4-FFF2-40B4-BE49-F238E27FC236}">
                    <a16:creationId xmlns:a16="http://schemas.microsoft.com/office/drawing/2014/main" id="{8C312989-0F0C-466A-8450-EECDA6BC1756}"/>
                  </a:ext>
                </a:extLst>
              </p:cNvPr>
              <p:cNvSpPr>
                <a:spLocks noChangeShapeType="1"/>
              </p:cNvSpPr>
              <p:nvPr/>
            </p:nvSpPr>
            <p:spPr bwMode="auto">
              <a:xfrm>
                <a:off x="2789" y="1539"/>
                <a:ext cx="0" cy="1350"/>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33" name="Line 122">
                <a:extLst>
                  <a:ext uri="{FF2B5EF4-FFF2-40B4-BE49-F238E27FC236}">
                    <a16:creationId xmlns:a16="http://schemas.microsoft.com/office/drawing/2014/main" id="{8113F84B-AB91-4E33-B8A3-5B87A5B704B5}"/>
                  </a:ext>
                </a:extLst>
              </p:cNvPr>
              <p:cNvSpPr>
                <a:spLocks noChangeShapeType="1"/>
              </p:cNvSpPr>
              <p:nvPr/>
            </p:nvSpPr>
            <p:spPr bwMode="auto">
              <a:xfrm flipV="1">
                <a:off x="2524" y="2572"/>
                <a:ext cx="273" cy="305"/>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34" name="Line 123">
                <a:extLst>
                  <a:ext uri="{FF2B5EF4-FFF2-40B4-BE49-F238E27FC236}">
                    <a16:creationId xmlns:a16="http://schemas.microsoft.com/office/drawing/2014/main" id="{298E00EB-2C2B-4B7D-845C-50F28DA0DA68}"/>
                  </a:ext>
                </a:extLst>
              </p:cNvPr>
              <p:cNvSpPr>
                <a:spLocks noChangeShapeType="1"/>
              </p:cNvSpPr>
              <p:nvPr/>
            </p:nvSpPr>
            <p:spPr bwMode="auto">
              <a:xfrm flipV="1">
                <a:off x="2525" y="2615"/>
                <a:ext cx="274" cy="316"/>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35" name="Line 124">
                <a:extLst>
                  <a:ext uri="{FF2B5EF4-FFF2-40B4-BE49-F238E27FC236}">
                    <a16:creationId xmlns:a16="http://schemas.microsoft.com/office/drawing/2014/main" id="{BB349A3E-9CD4-4D06-9AD6-7739C97FC282}"/>
                  </a:ext>
                </a:extLst>
              </p:cNvPr>
              <p:cNvSpPr>
                <a:spLocks noChangeShapeType="1"/>
              </p:cNvSpPr>
              <p:nvPr/>
            </p:nvSpPr>
            <p:spPr bwMode="auto">
              <a:xfrm flipV="1">
                <a:off x="2524" y="2654"/>
                <a:ext cx="276" cy="336"/>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36" name="Line 125">
                <a:extLst>
                  <a:ext uri="{FF2B5EF4-FFF2-40B4-BE49-F238E27FC236}">
                    <a16:creationId xmlns:a16="http://schemas.microsoft.com/office/drawing/2014/main" id="{BFDBBD2A-702A-4F22-A18F-B98E09101D76}"/>
                  </a:ext>
                </a:extLst>
              </p:cNvPr>
              <p:cNvSpPr>
                <a:spLocks noChangeShapeType="1"/>
              </p:cNvSpPr>
              <p:nvPr/>
            </p:nvSpPr>
            <p:spPr bwMode="auto">
              <a:xfrm flipV="1">
                <a:off x="2523" y="2787"/>
                <a:ext cx="272" cy="375"/>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37" name="Line 126">
                <a:extLst>
                  <a:ext uri="{FF2B5EF4-FFF2-40B4-BE49-F238E27FC236}">
                    <a16:creationId xmlns:a16="http://schemas.microsoft.com/office/drawing/2014/main" id="{83588D04-1771-465C-BA2B-F6B5217F2A51}"/>
                  </a:ext>
                </a:extLst>
              </p:cNvPr>
              <p:cNvSpPr>
                <a:spLocks noChangeShapeType="1"/>
              </p:cNvSpPr>
              <p:nvPr/>
            </p:nvSpPr>
            <p:spPr bwMode="auto">
              <a:xfrm flipV="1">
                <a:off x="2524" y="2832"/>
                <a:ext cx="272" cy="38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38" name="Line 127">
                <a:extLst>
                  <a:ext uri="{FF2B5EF4-FFF2-40B4-BE49-F238E27FC236}">
                    <a16:creationId xmlns:a16="http://schemas.microsoft.com/office/drawing/2014/main" id="{221C04D0-224A-4326-B978-734003F3C9AA}"/>
                  </a:ext>
                </a:extLst>
              </p:cNvPr>
              <p:cNvSpPr>
                <a:spLocks noChangeShapeType="1"/>
              </p:cNvSpPr>
              <p:nvPr/>
            </p:nvSpPr>
            <p:spPr bwMode="auto">
              <a:xfrm>
                <a:off x="2755" y="1514"/>
                <a:ext cx="0" cy="1431"/>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39" name="Line 128">
                <a:extLst>
                  <a:ext uri="{FF2B5EF4-FFF2-40B4-BE49-F238E27FC236}">
                    <a16:creationId xmlns:a16="http://schemas.microsoft.com/office/drawing/2014/main" id="{32B9170A-E65A-4858-916E-E4BD2F574FEF}"/>
                  </a:ext>
                </a:extLst>
              </p:cNvPr>
              <p:cNvSpPr>
                <a:spLocks noChangeShapeType="1"/>
              </p:cNvSpPr>
              <p:nvPr/>
            </p:nvSpPr>
            <p:spPr bwMode="auto">
              <a:xfrm>
                <a:off x="2605" y="1407"/>
                <a:ext cx="0" cy="1752"/>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40" name="Line 129">
                <a:extLst>
                  <a:ext uri="{FF2B5EF4-FFF2-40B4-BE49-F238E27FC236}">
                    <a16:creationId xmlns:a16="http://schemas.microsoft.com/office/drawing/2014/main" id="{2750C0A8-F9AD-4CB7-AD90-F06DEC708AFC}"/>
                  </a:ext>
                </a:extLst>
              </p:cNvPr>
              <p:cNvSpPr>
                <a:spLocks noChangeShapeType="1"/>
              </p:cNvSpPr>
              <p:nvPr/>
            </p:nvSpPr>
            <p:spPr bwMode="auto">
              <a:xfrm>
                <a:off x="2582" y="1396"/>
                <a:ext cx="0" cy="1795"/>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41" name="Line 130">
                <a:extLst>
                  <a:ext uri="{FF2B5EF4-FFF2-40B4-BE49-F238E27FC236}">
                    <a16:creationId xmlns:a16="http://schemas.microsoft.com/office/drawing/2014/main" id="{7BEB3F7B-2F83-4322-B0A9-5921E2A32FB8}"/>
                  </a:ext>
                </a:extLst>
              </p:cNvPr>
              <p:cNvSpPr>
                <a:spLocks noChangeShapeType="1"/>
              </p:cNvSpPr>
              <p:nvPr/>
            </p:nvSpPr>
            <p:spPr bwMode="auto">
              <a:xfrm>
                <a:off x="2558" y="1376"/>
                <a:ext cx="0" cy="1843"/>
              </a:xfrm>
              <a:prstGeom prst="line">
                <a:avLst/>
              </a:prstGeom>
              <a:noFill/>
              <a:ln w="12700">
                <a:solidFill>
                  <a:srgbClr val="DADAD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42" name="Freeform 131">
                <a:extLst>
                  <a:ext uri="{FF2B5EF4-FFF2-40B4-BE49-F238E27FC236}">
                    <a16:creationId xmlns:a16="http://schemas.microsoft.com/office/drawing/2014/main" id="{E30E8C2D-CD3C-4572-A44D-DAB833B03B89}"/>
                  </a:ext>
                </a:extLst>
              </p:cNvPr>
              <p:cNvSpPr>
                <a:spLocks/>
              </p:cNvSpPr>
              <p:nvPr/>
            </p:nvSpPr>
            <p:spPr bwMode="auto">
              <a:xfrm>
                <a:off x="2452" y="1077"/>
                <a:ext cx="400" cy="464"/>
              </a:xfrm>
              <a:custGeom>
                <a:avLst/>
                <a:gdLst>
                  <a:gd name="T0" fmla="*/ 0 w 603"/>
                  <a:gd name="T1" fmla="*/ 0 h 329"/>
                  <a:gd name="T2" fmla="*/ 399 w 603"/>
                  <a:gd name="T3" fmla="*/ 370 h 329"/>
                  <a:gd name="T4" fmla="*/ 377 w 603"/>
                  <a:gd name="T5" fmla="*/ 463 h 329"/>
                  <a:gd name="T6" fmla="*/ 70 w 603"/>
                  <a:gd name="T7" fmla="*/ 214 h 329"/>
                  <a:gd name="T8" fmla="*/ 0 w 603"/>
                  <a:gd name="T9" fmla="*/ 0 h 3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3" h="329">
                    <a:moveTo>
                      <a:pt x="0" y="0"/>
                    </a:moveTo>
                    <a:lnTo>
                      <a:pt x="602" y="262"/>
                    </a:lnTo>
                    <a:lnTo>
                      <a:pt x="568" y="328"/>
                    </a:lnTo>
                    <a:lnTo>
                      <a:pt x="105" y="152"/>
                    </a:lnTo>
                    <a:lnTo>
                      <a:pt x="0" y="0"/>
                    </a:lnTo>
                  </a:path>
                </a:pathLst>
              </a:custGeom>
              <a:solidFill>
                <a:srgbClr val="333333"/>
              </a:solidFill>
              <a:ln w="12700"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43" name="Freeform 132">
                <a:extLst>
                  <a:ext uri="{FF2B5EF4-FFF2-40B4-BE49-F238E27FC236}">
                    <a16:creationId xmlns:a16="http://schemas.microsoft.com/office/drawing/2014/main" id="{1211B82E-8564-4ECD-B52D-D29A495140DD}"/>
                  </a:ext>
                </a:extLst>
              </p:cNvPr>
              <p:cNvSpPr>
                <a:spLocks/>
              </p:cNvSpPr>
              <p:nvPr/>
            </p:nvSpPr>
            <p:spPr bwMode="auto">
              <a:xfrm>
                <a:off x="2804" y="1537"/>
                <a:ext cx="22" cy="1336"/>
              </a:xfrm>
              <a:custGeom>
                <a:avLst/>
                <a:gdLst>
                  <a:gd name="T0" fmla="*/ 0 w 33"/>
                  <a:gd name="T1" fmla="*/ 11 h 947"/>
                  <a:gd name="T2" fmla="*/ 21 w 33"/>
                  <a:gd name="T3" fmla="*/ 0 h 947"/>
                  <a:gd name="T4" fmla="*/ 21 w 33"/>
                  <a:gd name="T5" fmla="*/ 1335 h 947"/>
                  <a:gd name="T6" fmla="*/ 0 w 33"/>
                  <a:gd name="T7" fmla="*/ 1320 h 947"/>
                  <a:gd name="T8" fmla="*/ 0 w 33"/>
                  <a:gd name="T9" fmla="*/ 11 h 9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 h="947">
                    <a:moveTo>
                      <a:pt x="0" y="8"/>
                    </a:moveTo>
                    <a:lnTo>
                      <a:pt x="32" y="0"/>
                    </a:lnTo>
                    <a:lnTo>
                      <a:pt x="32" y="946"/>
                    </a:lnTo>
                    <a:lnTo>
                      <a:pt x="0" y="936"/>
                    </a:lnTo>
                    <a:lnTo>
                      <a:pt x="0" y="8"/>
                    </a:lnTo>
                  </a:path>
                </a:pathLst>
              </a:custGeom>
              <a:gradFill rotWithShape="0">
                <a:gsLst>
                  <a:gs pos="0">
                    <a:srgbClr val="3D3D3D"/>
                  </a:gs>
                  <a:gs pos="100000">
                    <a:srgbClr val="CECECE"/>
                  </a:gs>
                </a:gsLst>
                <a:lin ang="2700000" scaled="1"/>
              </a:gra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44" name="Freeform 133">
                <a:extLst>
                  <a:ext uri="{FF2B5EF4-FFF2-40B4-BE49-F238E27FC236}">
                    <a16:creationId xmlns:a16="http://schemas.microsoft.com/office/drawing/2014/main" id="{7F1D4065-01C4-4A65-8734-2FC9ABFDED19}"/>
                  </a:ext>
                </a:extLst>
              </p:cNvPr>
              <p:cNvSpPr>
                <a:spLocks/>
              </p:cNvSpPr>
              <p:nvPr/>
            </p:nvSpPr>
            <p:spPr bwMode="auto">
              <a:xfrm>
                <a:off x="2519" y="1291"/>
                <a:ext cx="304" cy="258"/>
              </a:xfrm>
              <a:custGeom>
                <a:avLst/>
                <a:gdLst>
                  <a:gd name="T0" fmla="*/ 281 w 459"/>
                  <a:gd name="T1" fmla="*/ 257 h 183"/>
                  <a:gd name="T2" fmla="*/ 1 w 459"/>
                  <a:gd name="T3" fmla="*/ 42 h 183"/>
                  <a:gd name="T4" fmla="*/ 0 w 459"/>
                  <a:gd name="T5" fmla="*/ 0 h 183"/>
                  <a:gd name="T6" fmla="*/ 303 w 459"/>
                  <a:gd name="T7" fmla="*/ 245 h 183"/>
                  <a:gd name="T8" fmla="*/ 281 w 459"/>
                  <a:gd name="T9" fmla="*/ 257 h 1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59" h="183">
                    <a:moveTo>
                      <a:pt x="424" y="182"/>
                    </a:moveTo>
                    <a:lnTo>
                      <a:pt x="2" y="30"/>
                    </a:lnTo>
                    <a:lnTo>
                      <a:pt x="0" y="0"/>
                    </a:lnTo>
                    <a:lnTo>
                      <a:pt x="458" y="174"/>
                    </a:lnTo>
                    <a:lnTo>
                      <a:pt x="424" y="182"/>
                    </a:lnTo>
                  </a:path>
                </a:pathLst>
              </a:custGeom>
              <a:solidFill>
                <a:srgbClr val="676767"/>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45" name="Freeform 134">
                <a:extLst>
                  <a:ext uri="{FF2B5EF4-FFF2-40B4-BE49-F238E27FC236}">
                    <a16:creationId xmlns:a16="http://schemas.microsoft.com/office/drawing/2014/main" id="{5BF4457B-22CD-403B-A3A1-17B211BAC314}"/>
                  </a:ext>
                </a:extLst>
              </p:cNvPr>
              <p:cNvSpPr>
                <a:spLocks/>
              </p:cNvSpPr>
              <p:nvPr/>
            </p:nvSpPr>
            <p:spPr bwMode="auto">
              <a:xfrm>
                <a:off x="2520" y="2863"/>
                <a:ext cx="307" cy="476"/>
              </a:xfrm>
              <a:custGeom>
                <a:avLst/>
                <a:gdLst>
                  <a:gd name="T0" fmla="*/ 285 w 463"/>
                  <a:gd name="T1" fmla="*/ 0 h 337"/>
                  <a:gd name="T2" fmla="*/ 0 w 463"/>
                  <a:gd name="T3" fmla="*/ 418 h 337"/>
                  <a:gd name="T4" fmla="*/ 0 w 463"/>
                  <a:gd name="T5" fmla="*/ 475 h 337"/>
                  <a:gd name="T6" fmla="*/ 306 w 463"/>
                  <a:gd name="T7" fmla="*/ 11 h 337"/>
                  <a:gd name="T8" fmla="*/ 285 w 463"/>
                  <a:gd name="T9" fmla="*/ 0 h 3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63" h="337">
                    <a:moveTo>
                      <a:pt x="430" y="0"/>
                    </a:moveTo>
                    <a:lnTo>
                      <a:pt x="0" y="296"/>
                    </a:lnTo>
                    <a:lnTo>
                      <a:pt x="0" y="336"/>
                    </a:lnTo>
                    <a:lnTo>
                      <a:pt x="462" y="8"/>
                    </a:lnTo>
                    <a:lnTo>
                      <a:pt x="430" y="0"/>
                    </a:lnTo>
                  </a:path>
                </a:pathLst>
              </a:custGeom>
              <a:solidFill>
                <a:srgbClr val="DADADA"/>
              </a:solidFill>
              <a:ln>
                <a:noFill/>
              </a:ln>
              <a:effectLst/>
              <a:extLs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sp>
            <p:nvSpPr>
              <p:cNvPr id="246" name="Freeform 135">
                <a:extLst>
                  <a:ext uri="{FF2B5EF4-FFF2-40B4-BE49-F238E27FC236}">
                    <a16:creationId xmlns:a16="http://schemas.microsoft.com/office/drawing/2014/main" id="{C6CBEA7A-3A9C-4203-9C93-592C808C9969}"/>
                  </a:ext>
                </a:extLst>
              </p:cNvPr>
              <p:cNvSpPr>
                <a:spLocks/>
              </p:cNvSpPr>
              <p:nvPr/>
            </p:nvSpPr>
            <p:spPr bwMode="auto">
              <a:xfrm>
                <a:off x="2828" y="1449"/>
                <a:ext cx="27" cy="1489"/>
              </a:xfrm>
              <a:custGeom>
                <a:avLst/>
                <a:gdLst>
                  <a:gd name="T0" fmla="*/ 26 w 41"/>
                  <a:gd name="T1" fmla="*/ 0 h 1055"/>
                  <a:gd name="T2" fmla="*/ 0 w 41"/>
                  <a:gd name="T3" fmla="*/ 90 h 1055"/>
                  <a:gd name="T4" fmla="*/ 0 w 41"/>
                  <a:gd name="T5" fmla="*/ 1428 h 1055"/>
                  <a:gd name="T6" fmla="*/ 26 w 41"/>
                  <a:gd name="T7" fmla="*/ 1488 h 1055"/>
                  <a:gd name="T8" fmla="*/ 26 w 41"/>
                  <a:gd name="T9" fmla="*/ 0 h 10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1055">
                    <a:moveTo>
                      <a:pt x="40" y="0"/>
                    </a:moveTo>
                    <a:lnTo>
                      <a:pt x="0" y="64"/>
                    </a:lnTo>
                    <a:lnTo>
                      <a:pt x="0" y="1012"/>
                    </a:lnTo>
                    <a:lnTo>
                      <a:pt x="40" y="1054"/>
                    </a:lnTo>
                    <a:lnTo>
                      <a:pt x="40" y="0"/>
                    </a:lnTo>
                  </a:path>
                </a:pathLst>
              </a:custGeom>
              <a:solidFill>
                <a:srgbClr val="474747"/>
              </a:solidFill>
              <a:ln w="12700" cap="rnd" cmpd="sng">
                <a:solidFill>
                  <a:srgbClr val="67676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grpSp>
        <p:sp>
          <p:nvSpPr>
            <p:cNvPr id="192" name="AutoShape 136">
              <a:extLst>
                <a:ext uri="{FF2B5EF4-FFF2-40B4-BE49-F238E27FC236}">
                  <a16:creationId xmlns:a16="http://schemas.microsoft.com/office/drawing/2014/main" id="{634DB5E7-ADDC-4226-B747-9B96AD1A1F64}"/>
                </a:ext>
              </a:extLst>
            </p:cNvPr>
            <p:cNvSpPr>
              <a:spLocks noChangeArrowheads="1"/>
            </p:cNvSpPr>
            <p:nvPr>
              <p:custDataLst>
                <p:tags r:id="rId5"/>
              </p:custDataLst>
            </p:nvPr>
          </p:nvSpPr>
          <p:spPr bwMode="auto">
            <a:xfrm>
              <a:off x="3089" y="2021"/>
              <a:ext cx="433" cy="251"/>
            </a:xfrm>
            <a:prstGeom prst="rightArrow">
              <a:avLst>
                <a:gd name="adj1" fmla="val 50000"/>
                <a:gd name="adj2" fmla="val 43127"/>
              </a:avLst>
            </a:prstGeom>
            <a:solidFill>
              <a:srgbClr val="939393"/>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fontAlgn="base" hangingPunct="0">
                <a:spcBef>
                  <a:spcPct val="0"/>
                </a:spcBef>
                <a:spcAft>
                  <a:spcPct val="0"/>
                </a:spcAft>
                <a:buFontTx/>
                <a:buChar char="•"/>
                <a:defRPr/>
              </a:pPr>
              <a:endParaRPr lang="en-US" sz="1200" b="1" kern="0" dirty="0">
                <a:solidFill>
                  <a:srgbClr val="000000"/>
                </a:solidFill>
                <a:ea typeface="MS PGothic" pitchFamily="34" charset="-128"/>
              </a:endParaRPr>
            </a:p>
          </p:txBody>
        </p:sp>
      </p:gr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 and filter the Level 2 processes into a short list of selected processes, based on criteria such as criticality and required level of expertise</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291156" y="1112624"/>
            <a:ext cx="3609707" cy="215444"/>
          </a:xfrm>
        </p:spPr>
        <p:txBody>
          <a:bodyPr/>
          <a:lstStyle/>
          <a:p>
            <a:pPr algn="ctr"/>
            <a:r>
              <a:rPr lang="en-US" dirty="0"/>
              <a:t>Standard Operating Procedures Level 2 Selection</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33" name="Rectangle: Rounded Corners 32">
            <a:extLst>
              <a:ext uri="{FF2B5EF4-FFF2-40B4-BE49-F238E27FC236}">
                <a16:creationId xmlns:a16="http://schemas.microsoft.com/office/drawing/2014/main" id="{9FDFFC1E-ED23-49CC-84DF-A8AB2267D880}"/>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2.3</a:t>
            </a:r>
          </a:p>
        </p:txBody>
      </p:sp>
      <p:sp>
        <p:nvSpPr>
          <p:cNvPr id="34" name="TextBox 33">
            <a:extLst>
              <a:ext uri="{FF2B5EF4-FFF2-40B4-BE49-F238E27FC236}">
                <a16:creationId xmlns:a16="http://schemas.microsoft.com/office/drawing/2014/main" id="{DBAD12B0-C553-427F-8D5C-13B4D8800227}"/>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OXAGON’s cybersecurity operating procedures and playbooks</a:t>
            </a:r>
          </a:p>
        </p:txBody>
      </p:sp>
      <p:sp>
        <p:nvSpPr>
          <p:cNvPr id="256" name="STAMP">
            <a:extLst>
              <a:ext uri="{FF2B5EF4-FFF2-40B4-BE49-F238E27FC236}">
                <a16:creationId xmlns:a16="http://schemas.microsoft.com/office/drawing/2014/main" id="{98E45FB9-522C-4BA3-A24E-93D7C561FCAB}"/>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257" name="STAMP">
            <a:extLst>
              <a:ext uri="{FF2B5EF4-FFF2-40B4-BE49-F238E27FC236}">
                <a16:creationId xmlns:a16="http://schemas.microsoft.com/office/drawing/2014/main" id="{CD39A6AD-A723-4CFC-9F4E-37E3C95CFFAA}"/>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399" name="Arrow: Chevron 398">
            <a:extLst>
              <a:ext uri="{FF2B5EF4-FFF2-40B4-BE49-F238E27FC236}">
                <a16:creationId xmlns:a16="http://schemas.microsoft.com/office/drawing/2014/main" id="{3D7967D4-1515-4F31-9851-DD8769C5D42B}"/>
              </a:ext>
            </a:extLst>
          </p:cNvPr>
          <p:cNvSpPr/>
          <p:nvPr/>
        </p:nvSpPr>
        <p:spPr bwMode="gray">
          <a:xfrm>
            <a:off x="1315336" y="1329856"/>
            <a:ext cx="274368" cy="136159"/>
          </a:xfrm>
          <a:prstGeom prst="chevron">
            <a:avLst/>
          </a:prstGeom>
          <a:solidFill>
            <a:srgbClr val="94B0C8"/>
          </a:solidFill>
          <a:ln>
            <a:solidFill>
              <a:srgbClr val="6E808E"/>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b="1" dirty="0">
              <a:solidFill>
                <a:schemeClr val="tx1"/>
              </a:solidFill>
            </a:endParaRPr>
          </a:p>
        </p:txBody>
      </p:sp>
      <p:sp>
        <p:nvSpPr>
          <p:cNvPr id="400" name="Arrow: Chevron 399">
            <a:extLst>
              <a:ext uri="{FF2B5EF4-FFF2-40B4-BE49-F238E27FC236}">
                <a16:creationId xmlns:a16="http://schemas.microsoft.com/office/drawing/2014/main" id="{2BD954E6-CBAF-4EA7-95D8-130BA0FC11E0}"/>
              </a:ext>
            </a:extLst>
          </p:cNvPr>
          <p:cNvSpPr/>
          <p:nvPr/>
        </p:nvSpPr>
        <p:spPr bwMode="gray">
          <a:xfrm>
            <a:off x="1040772" y="1329856"/>
            <a:ext cx="274368" cy="136159"/>
          </a:xfrm>
          <a:prstGeom prst="chevron">
            <a:avLst/>
          </a:prstGeom>
          <a:solidFill>
            <a:schemeClr val="bg1">
              <a:lumMod val="65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b="1" dirty="0"/>
          </a:p>
        </p:txBody>
      </p:sp>
      <p:sp>
        <p:nvSpPr>
          <p:cNvPr id="401" name="Arrow: Chevron 400">
            <a:extLst>
              <a:ext uri="{FF2B5EF4-FFF2-40B4-BE49-F238E27FC236}">
                <a16:creationId xmlns:a16="http://schemas.microsoft.com/office/drawing/2014/main" id="{FCA79820-F3DA-40BB-9CE8-4097925B8E37}"/>
              </a:ext>
            </a:extLst>
          </p:cNvPr>
          <p:cNvSpPr/>
          <p:nvPr/>
        </p:nvSpPr>
        <p:spPr bwMode="gray">
          <a:xfrm>
            <a:off x="1594583" y="1329856"/>
            <a:ext cx="263324" cy="136159"/>
          </a:xfrm>
          <a:prstGeom prst="chevron">
            <a:avLst/>
          </a:prstGeom>
          <a:solidFill>
            <a:schemeClr val="bg1">
              <a:lumMod val="65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b="1" dirty="0"/>
          </a:p>
        </p:txBody>
      </p:sp>
      <p:graphicFrame>
        <p:nvGraphicFramePr>
          <p:cNvPr id="127" name="Table 126">
            <a:extLst>
              <a:ext uri="{FF2B5EF4-FFF2-40B4-BE49-F238E27FC236}">
                <a16:creationId xmlns:a16="http://schemas.microsoft.com/office/drawing/2014/main" id="{9B5E27D9-FDF4-4293-B6CB-6D0BDC6A3F26}"/>
              </a:ext>
            </a:extLst>
          </p:cNvPr>
          <p:cNvGraphicFramePr>
            <a:graphicFrameLocks noGrp="1"/>
          </p:cNvGraphicFramePr>
          <p:nvPr/>
        </p:nvGraphicFramePr>
        <p:xfrm>
          <a:off x="768627" y="3854191"/>
          <a:ext cx="10910456" cy="2559733"/>
        </p:xfrm>
        <a:graphic>
          <a:graphicData uri="http://schemas.openxmlformats.org/drawingml/2006/table">
            <a:tbl>
              <a:tblPr firstRow="1">
                <a:tableStyleId>{5C22544A-7EE6-4342-B048-85BDC9FD1C3A}</a:tableStyleId>
              </a:tblPr>
              <a:tblGrid>
                <a:gridCol w="1127476">
                  <a:extLst>
                    <a:ext uri="{9D8B030D-6E8A-4147-A177-3AD203B41FA5}">
                      <a16:colId xmlns:a16="http://schemas.microsoft.com/office/drawing/2014/main" val="3393789890"/>
                    </a:ext>
                  </a:extLst>
                </a:gridCol>
                <a:gridCol w="1809845">
                  <a:extLst>
                    <a:ext uri="{9D8B030D-6E8A-4147-A177-3AD203B41FA5}">
                      <a16:colId xmlns:a16="http://schemas.microsoft.com/office/drawing/2014/main" val="172731956"/>
                    </a:ext>
                  </a:extLst>
                </a:gridCol>
                <a:gridCol w="4689143">
                  <a:extLst>
                    <a:ext uri="{9D8B030D-6E8A-4147-A177-3AD203B41FA5}">
                      <a16:colId xmlns:a16="http://schemas.microsoft.com/office/drawing/2014/main" val="3322267075"/>
                    </a:ext>
                  </a:extLst>
                </a:gridCol>
                <a:gridCol w="1094664">
                  <a:extLst>
                    <a:ext uri="{9D8B030D-6E8A-4147-A177-3AD203B41FA5}">
                      <a16:colId xmlns:a16="http://schemas.microsoft.com/office/drawing/2014/main" val="1898514812"/>
                    </a:ext>
                  </a:extLst>
                </a:gridCol>
                <a:gridCol w="1094664">
                  <a:extLst>
                    <a:ext uri="{9D8B030D-6E8A-4147-A177-3AD203B41FA5}">
                      <a16:colId xmlns:a16="http://schemas.microsoft.com/office/drawing/2014/main" val="4212695255"/>
                    </a:ext>
                  </a:extLst>
                </a:gridCol>
                <a:gridCol w="1094664">
                  <a:extLst>
                    <a:ext uri="{9D8B030D-6E8A-4147-A177-3AD203B41FA5}">
                      <a16:colId xmlns:a16="http://schemas.microsoft.com/office/drawing/2014/main" val="3888901054"/>
                    </a:ext>
                  </a:extLst>
                </a:gridCol>
              </a:tblGrid>
              <a:tr h="247131">
                <a:tc>
                  <a:txBody>
                    <a:bodyPr/>
                    <a:lstStyle/>
                    <a:p>
                      <a:pPr algn="ctr">
                        <a:lnSpc>
                          <a:spcPct val="100000"/>
                        </a:lnSpc>
                      </a:pPr>
                      <a:r>
                        <a:rPr lang="en-US" sz="1100" b="1" dirty="0">
                          <a:solidFill>
                            <a:schemeClr val="bg1"/>
                          </a:solidFill>
                          <a:latin typeface="Calibri" panose="020F0502020204030204" pitchFamily="34" charset="0"/>
                          <a:ea typeface="Calibri" charset="0"/>
                          <a:cs typeface="Calibri" charset="0"/>
                        </a:rPr>
                        <a:t>Capability</a:t>
                      </a:r>
                    </a:p>
                  </a:txBody>
                  <a:tcPr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00000"/>
                        </a:lnSpc>
                      </a:pPr>
                      <a:r>
                        <a:rPr lang="en-US" sz="1100" b="1" dirty="0">
                          <a:solidFill>
                            <a:schemeClr val="bg1"/>
                          </a:solidFill>
                          <a:latin typeface="Calibri" panose="020F0502020204030204" pitchFamily="34" charset="0"/>
                        </a:rPr>
                        <a:t>Level 1 Process</a:t>
                      </a:r>
                      <a:endParaRPr lang="en-US" sz="1100" b="1" dirty="0">
                        <a:solidFill>
                          <a:schemeClr val="bg1"/>
                        </a:solidFill>
                        <a:latin typeface="Calibri" panose="020F0502020204030204" pitchFamily="34" charset="0"/>
                        <a:ea typeface="Calibri" charset="0"/>
                        <a:cs typeface="Calibri" charset="0"/>
                      </a:endParaRPr>
                    </a:p>
                  </a:txBody>
                  <a:tcPr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00000"/>
                        </a:lnSpc>
                      </a:pPr>
                      <a:r>
                        <a:rPr lang="en-US" sz="1100" b="1" dirty="0">
                          <a:solidFill>
                            <a:schemeClr val="bg1"/>
                          </a:solidFill>
                          <a:latin typeface="Calibri" panose="020F0502020204030204" pitchFamily="34" charset="0"/>
                        </a:rPr>
                        <a:t>Level 2 Process</a:t>
                      </a:r>
                      <a:endParaRPr lang="en-US" sz="1100" b="1" dirty="0">
                        <a:solidFill>
                          <a:schemeClr val="bg1"/>
                        </a:solidFill>
                        <a:latin typeface="Calibri" panose="020F0502020204030204" pitchFamily="34" charset="0"/>
                        <a:ea typeface="Calibri" charset="0"/>
                        <a:cs typeface="Calibri" charset="0"/>
                      </a:endParaRPr>
                    </a:p>
                  </a:txBody>
                  <a:tcPr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00000"/>
                        </a:lnSpc>
                      </a:pPr>
                      <a:r>
                        <a:rPr lang="en-US" sz="1100" b="1" dirty="0">
                          <a:solidFill>
                            <a:schemeClr val="bg1"/>
                          </a:solidFill>
                          <a:latin typeface="Calibri" panose="020F0502020204030204" pitchFamily="34" charset="0"/>
                        </a:rPr>
                        <a:t>Criticality</a:t>
                      </a:r>
                      <a:endParaRPr lang="en-US" sz="1100" b="1" dirty="0">
                        <a:solidFill>
                          <a:schemeClr val="bg1"/>
                        </a:solidFill>
                        <a:latin typeface="Calibri" panose="020F0502020204030204" pitchFamily="34" charset="0"/>
                        <a:ea typeface="Calibri" charset="0"/>
                        <a:cs typeface="Calibri" charset="0"/>
                      </a:endParaRP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80000"/>
                        </a:lnSpc>
                      </a:pPr>
                      <a:r>
                        <a:rPr lang="en-US" sz="1100" b="1" dirty="0">
                          <a:solidFill>
                            <a:schemeClr val="bg1"/>
                          </a:solidFill>
                          <a:latin typeface="Calibri" panose="020F0502020204030204" pitchFamily="34" charset="0"/>
                        </a:rPr>
                        <a:t>Required Level of Expertise</a:t>
                      </a:r>
                    </a:p>
                  </a:txBody>
                  <a:tcPr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00000"/>
                        </a:lnSpc>
                      </a:pPr>
                      <a:r>
                        <a:rPr lang="en-US" sz="1100" b="1" dirty="0">
                          <a:solidFill>
                            <a:schemeClr val="bg1"/>
                          </a:solidFill>
                          <a:latin typeface="Calibri" panose="020F0502020204030204" pitchFamily="34" charset="0"/>
                          <a:ea typeface="Calibri" charset="0"/>
                          <a:cs typeface="Calibri" charset="0"/>
                        </a:rPr>
                        <a:t>Score</a:t>
                      </a:r>
                    </a:p>
                  </a:txBody>
                  <a:tcPr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60937726"/>
                  </a:ext>
                </a:extLst>
              </a:tr>
              <a:tr h="208013">
                <a:tc rowSpan="11">
                  <a:txBody>
                    <a:bodyPr/>
                    <a:lstStyle/>
                    <a:p>
                      <a:pPr marL="0" algn="ctr" defTabSz="914400" rtl="0" eaLnBrk="1" latinLnBrk="0" hangingPunct="1"/>
                      <a:r>
                        <a:rPr lang="en-US" sz="1200" b="1" i="1" kern="1200" dirty="0">
                          <a:solidFill>
                            <a:schemeClr val="tx1"/>
                          </a:solidFill>
                          <a:latin typeface="+mn-lt"/>
                          <a:ea typeface="+mn-ea"/>
                          <a:cs typeface="+mn-cs"/>
                        </a:rPr>
                        <a:t>Attack Surface Management</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94B0C8"/>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rgbClr val="000000"/>
                          </a:solidFill>
                          <a:latin typeface="+mn-lt"/>
                          <a:ea typeface="+mn-ea"/>
                          <a:cs typeface="+mn-cs"/>
                        </a:rPr>
                        <a:t>Attack Surface Management Planning</a:t>
                      </a:r>
                    </a:p>
                  </a:txBody>
                  <a:tcPr marL="274320" marR="182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14400" rtl="0" eaLnBrk="1" latinLnBrk="0" hangingPunct="1"/>
                      <a:r>
                        <a:rPr lang="en-US" sz="1050" b="0" i="1" kern="1200" dirty="0">
                          <a:solidFill>
                            <a:srgbClr val="000000"/>
                          </a:solidFill>
                          <a:latin typeface="+mn-lt"/>
                          <a:ea typeface="+mn-ea"/>
                          <a:cs typeface="+mn-cs"/>
                        </a:rPr>
                        <a:t>Identify Attack Surface Assets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Calibri" panose="020F0502020204030204" pitchFamily="34" charset="0"/>
                          <a:ea typeface="Calibri" charset="0"/>
                          <a:cs typeface="Calibri" charset="0"/>
                        </a:rPr>
                        <a:t>High</a:t>
                      </a:r>
                    </a:p>
                  </a:txBody>
                  <a:tcPr marL="18288" marR="18288" marT="0" marB="0" anchor="ctr">
                    <a:lnL w="3175" cap="flat" cmpd="sng" algn="ctr">
                      <a:solidFill>
                        <a:schemeClr val="bg1">
                          <a:lumMod val="50000"/>
                        </a:schemeClr>
                      </a:solidFill>
                      <a:prstDash val="solid"/>
                      <a:round/>
                      <a:headEnd type="none" w="med" len="med"/>
                      <a:tailEnd type="none" w="med" len="med"/>
                    </a:lnL>
                    <a:lnR w="12700" cap="flat" cmpd="sng" algn="ctr">
                      <a:solidFill>
                        <a:schemeClr val="tx2">
                          <a:lumMod val="20000"/>
                          <a:lumOff val="8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indent="0" algn="l">
                        <a:buFontTx/>
                        <a:buNone/>
                      </a:pPr>
                      <a:r>
                        <a:rPr lang="en-US" sz="1000" dirty="0">
                          <a:solidFill>
                            <a:srgbClr val="000000"/>
                          </a:solidFill>
                          <a:latin typeface="Calibri" panose="020F0502020204030204" pitchFamily="34" charset="0"/>
                          <a:ea typeface="Calibri" charset="0"/>
                          <a:cs typeface="Calibri" charset="0"/>
                        </a:rPr>
                        <a:t>Medium</a:t>
                      </a:r>
                    </a:p>
                  </a:txBody>
                  <a:tcPr marL="18288" marR="18288" marT="0" marB="0" anchor="ctr">
                    <a:lnL w="12700" cap="flat" cmpd="sng" algn="ctr">
                      <a:solidFill>
                        <a:schemeClr val="tx2">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12700" cap="flat" cmpd="sng" algn="ctr">
                      <a:solidFill>
                        <a:schemeClr val="tx2">
                          <a:lumMod val="20000"/>
                          <a:lumOff val="80000"/>
                        </a:schemeClr>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fontAlgn="b"/>
                      <a:r>
                        <a:rPr lang="en-US" sz="1100" b="1" i="1" u="none" strike="noStrike" kern="1200" dirty="0">
                          <a:solidFill>
                            <a:srgbClr val="000000"/>
                          </a:solidFill>
                          <a:effectLst/>
                          <a:latin typeface="Calibri" panose="020F0502020204030204" pitchFamily="34" charset="0"/>
                          <a:ea typeface="+mn-ea"/>
                          <a:cs typeface="+mn-cs"/>
                        </a:rPr>
                        <a:t>1.5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10540648"/>
                  </a:ext>
                </a:extLst>
              </a:tr>
              <a:tr h="208013">
                <a:tc vMerge="1">
                  <a:txBody>
                    <a:bodyPr/>
                    <a:lstStyle/>
                    <a:p>
                      <a:pPr marL="0" algn="l" defTabSz="914400" rtl="0" eaLnBrk="1" latinLnBrk="0" hangingPunct="1"/>
                      <a:endParaRPr lang="en-US" sz="1050" b="0" i="1" kern="1200" dirty="0">
                        <a:solidFill>
                          <a:schemeClr val="bg1"/>
                        </a:solidFill>
                        <a:latin typeface="+mn-lt"/>
                        <a:ea typeface="+mn-ea"/>
                        <a:cs typeface="+mn-cs"/>
                      </a:endParaRP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92B2A7"/>
                    </a:solidFill>
                  </a:tcPr>
                </a:tc>
                <a:tc vMerge="1">
                  <a:txBody>
                    <a:bodyPr/>
                    <a:lstStyle/>
                    <a:p>
                      <a:pPr marL="0" algn="l" defTabSz="914400" rtl="0" eaLnBrk="1" latinLnBrk="0" hangingPunct="1"/>
                      <a:endParaRPr lang="en-US" sz="900" b="0" i="1" kern="1200" dirty="0">
                        <a:solidFill>
                          <a:srgbClr val="000000"/>
                        </a:solidFill>
                        <a:latin typeface="+mn-lt"/>
                        <a:ea typeface="+mn-ea"/>
                        <a:cs typeface="+mn-cs"/>
                      </a:endParaRPr>
                    </a:p>
                  </a:txBody>
                  <a:tcPr marL="18288" marR="182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14400" rtl="0" eaLnBrk="1" latinLnBrk="0" hangingPunct="1"/>
                      <a:r>
                        <a:rPr lang="en-US" sz="1050" b="0" i="1" kern="1200" dirty="0">
                          <a:solidFill>
                            <a:srgbClr val="000000"/>
                          </a:solidFill>
                          <a:latin typeface="+mn-lt"/>
                          <a:ea typeface="+mn-ea"/>
                          <a:cs typeface="+mn-cs"/>
                        </a:rPr>
                        <a:t>Update Relevant ASM Policies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Calibri" panose="020F0502020204030204" pitchFamily="34" charset="0"/>
                          <a:ea typeface="Calibri" charset="0"/>
                          <a:cs typeface="Calibri" charset="0"/>
                        </a:rPr>
                        <a:t>Medium</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DEED1"/>
                    </a:solidFill>
                  </a:tcPr>
                </a:tc>
                <a:tc>
                  <a:txBody>
                    <a:bodyPr/>
                    <a:lstStyle/>
                    <a:p>
                      <a:pPr marL="0" indent="0" algn="l">
                        <a:buFontTx/>
                        <a:buNone/>
                      </a:pPr>
                      <a:r>
                        <a:rPr lang="en-US" sz="1000" dirty="0">
                          <a:solidFill>
                            <a:srgbClr val="000000"/>
                          </a:solidFill>
                          <a:latin typeface="Calibri" panose="020F0502020204030204" pitchFamily="34" charset="0"/>
                          <a:ea typeface="Calibri" charset="0"/>
                          <a:cs typeface="Calibri" charset="0"/>
                        </a:rPr>
                        <a:t>Low</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chemeClr val="tx2">
                          <a:lumMod val="20000"/>
                          <a:lumOff val="8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sz="1100" b="1" i="1" u="none" strike="noStrike">
                          <a:solidFill>
                            <a:srgbClr val="000000"/>
                          </a:solidFill>
                          <a:effectLst/>
                          <a:latin typeface="Calibri" panose="020F0502020204030204" pitchFamily="34" charset="0"/>
                        </a:rPr>
                        <a:t>0.5</a:t>
                      </a:r>
                    </a:p>
                  </a:txBody>
                  <a:tcPr marL="6350" marR="6350" marT="6350" marB="0" anchor="b">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25667135"/>
                  </a:ext>
                </a:extLst>
              </a:tr>
              <a:tr h="208013">
                <a:tc vMerge="1">
                  <a:txBody>
                    <a:bodyPr/>
                    <a:lstStyle/>
                    <a:p>
                      <a:pPr marL="0" algn="l" defTabSz="914400" rtl="0" eaLnBrk="1" latinLnBrk="0" hangingPunct="1"/>
                      <a:endParaRPr lang="en-US" sz="1050" b="0" i="1" kern="1200" dirty="0">
                        <a:solidFill>
                          <a:schemeClr val="bg1"/>
                        </a:solidFill>
                        <a:latin typeface="+mn-lt"/>
                        <a:ea typeface="+mn-ea"/>
                        <a:cs typeface="+mn-cs"/>
                      </a:endParaRP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92B2A7"/>
                    </a:solidFill>
                  </a:tcPr>
                </a:tc>
                <a:tc vMerge="1">
                  <a:txBody>
                    <a:bodyPr/>
                    <a:lstStyle/>
                    <a:p>
                      <a:pPr marL="0" algn="l" defTabSz="914400" rtl="0" eaLnBrk="1" latinLnBrk="0" hangingPunct="1"/>
                      <a:endParaRPr lang="en-US" sz="900" b="0" i="1" kern="1200" dirty="0">
                        <a:solidFill>
                          <a:srgbClr val="000000"/>
                        </a:solidFill>
                        <a:latin typeface="+mn-lt"/>
                        <a:ea typeface="+mn-ea"/>
                        <a:cs typeface="+mn-cs"/>
                      </a:endParaRPr>
                    </a:p>
                  </a:txBody>
                  <a:tcPr marL="18288" marR="182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14400" rtl="0" eaLnBrk="1" latinLnBrk="0" hangingPunct="1"/>
                      <a:r>
                        <a:rPr lang="en-US" sz="1050" b="0" i="1" kern="1200" dirty="0">
                          <a:solidFill>
                            <a:srgbClr val="000000"/>
                          </a:solidFill>
                          <a:latin typeface="+mn-lt"/>
                          <a:ea typeface="+mn-ea"/>
                          <a:cs typeface="+mn-cs"/>
                        </a:rPr>
                        <a:t>Develop ASM Capabilities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Calibri" panose="020F0502020204030204" pitchFamily="34" charset="0"/>
                          <a:ea typeface="Calibri" charset="0"/>
                          <a:cs typeface="Calibri" charset="0"/>
                        </a:rPr>
                        <a:t>Medium</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DEED1"/>
                    </a:solidFill>
                  </a:tcPr>
                </a:tc>
                <a:tc>
                  <a:txBody>
                    <a:bodyPr/>
                    <a:lstStyle/>
                    <a:p>
                      <a:pPr marL="0" indent="0" algn="l">
                        <a:buFontTx/>
                        <a:buNone/>
                      </a:pPr>
                      <a:r>
                        <a:rPr lang="en-US" sz="1000" dirty="0">
                          <a:solidFill>
                            <a:srgbClr val="000000"/>
                          </a:solidFill>
                          <a:latin typeface="Calibri" panose="020F0502020204030204" pitchFamily="34" charset="0"/>
                          <a:ea typeface="Calibri" charset="0"/>
                          <a:cs typeface="Calibri" charset="0"/>
                        </a:rPr>
                        <a:t>Low</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fontAlgn="b"/>
                      <a:r>
                        <a:rPr lang="en-US" sz="1100" b="1" i="1" u="none" strike="noStrike" dirty="0">
                          <a:solidFill>
                            <a:srgbClr val="000000"/>
                          </a:solidFill>
                          <a:effectLst/>
                          <a:latin typeface="Calibri" panose="020F0502020204030204" pitchFamily="34" charset="0"/>
                        </a:rPr>
                        <a:t>0.5</a:t>
                      </a:r>
                    </a:p>
                  </a:txBody>
                  <a:tcPr marL="6350" marR="6350" marT="6350" marB="0" anchor="b">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3665941"/>
                  </a:ext>
                </a:extLst>
              </a:tr>
              <a:tr h="208013">
                <a:tc vMerge="1">
                  <a:txBody>
                    <a:bodyPr/>
                    <a:lstStyle/>
                    <a:p>
                      <a:pPr marL="0" algn="l" defTabSz="914400" rtl="0" eaLnBrk="1" latinLnBrk="0" hangingPunct="1"/>
                      <a:endParaRPr lang="en-US" sz="1050" b="0" i="1" kern="1200" dirty="0">
                        <a:solidFill>
                          <a:schemeClr val="bg1"/>
                        </a:solidFill>
                        <a:latin typeface="+mn-lt"/>
                        <a:ea typeface="+mn-ea"/>
                        <a:cs typeface="+mn-cs"/>
                      </a:endParaRP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92B2A7"/>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rgbClr val="000000"/>
                          </a:solidFill>
                          <a:latin typeface="+mn-lt"/>
                          <a:ea typeface="+mn-ea"/>
                          <a:cs typeface="+mn-cs"/>
                        </a:rPr>
                        <a:t>Attack Surface Assessment</a:t>
                      </a:r>
                    </a:p>
                  </a:txBody>
                  <a:tcPr marL="274320" marR="182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i="1" dirty="0">
                          <a:solidFill>
                            <a:srgbClr val="000000"/>
                          </a:solidFill>
                        </a:rPr>
                        <a:t>Identify Vulnerabilities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Calibri" panose="020F0502020204030204" pitchFamily="34" charset="0"/>
                          <a:ea typeface="Calibri" charset="0"/>
                          <a:cs typeface="Calibri" charset="0"/>
                        </a:rPr>
                        <a:t>High</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tc>
                  <a:txBody>
                    <a:bodyPr/>
                    <a:lstStyle/>
                    <a:p>
                      <a:pPr marL="0" indent="0" algn="l">
                        <a:buFontTx/>
                        <a:buNone/>
                      </a:pPr>
                      <a:r>
                        <a:rPr lang="en-US" sz="1000" dirty="0">
                          <a:solidFill>
                            <a:srgbClr val="000000"/>
                          </a:solidFill>
                          <a:latin typeface="Calibri" panose="020F0502020204030204" pitchFamily="34" charset="0"/>
                          <a:ea typeface="Calibri" charset="0"/>
                          <a:cs typeface="Calibri" charset="0"/>
                        </a:rPr>
                        <a:t>High</a:t>
                      </a:r>
                    </a:p>
                  </a:txBody>
                  <a:tcPr marL="18288" marR="18288" marT="0" marB="0" anchor="ctr">
                    <a:lnL w="3175"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tc>
                  <a:txBody>
                    <a:bodyPr/>
                    <a:lstStyle/>
                    <a:p>
                      <a:pPr algn="ctr" fontAlgn="b"/>
                      <a:r>
                        <a:rPr lang="en-US" sz="1100" b="1" i="1" u="none" strike="noStrike" dirty="0">
                          <a:solidFill>
                            <a:srgbClr val="000000"/>
                          </a:solidFill>
                          <a:effectLst/>
                          <a:latin typeface="Calibri" panose="020F0502020204030204" pitchFamily="34" charset="0"/>
                        </a:rPr>
                        <a:t>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56639346"/>
                  </a:ext>
                </a:extLst>
              </a:tr>
              <a:tr h="208013">
                <a:tc vMerge="1">
                  <a:txBody>
                    <a:bodyPr/>
                    <a:lstStyle/>
                    <a:p>
                      <a:pPr marL="0" algn="l" defTabSz="914400" rtl="0" eaLnBrk="1" latinLnBrk="0" hangingPunct="1"/>
                      <a:endParaRPr lang="en-US" sz="1050" b="0" i="1" kern="1200" dirty="0">
                        <a:solidFill>
                          <a:schemeClr val="bg1"/>
                        </a:solidFill>
                        <a:latin typeface="+mn-lt"/>
                        <a:ea typeface="+mn-ea"/>
                        <a:cs typeface="+mn-cs"/>
                      </a:endParaRP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92B2A7"/>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i="1" dirty="0">
                        <a:solidFill>
                          <a:srgbClr val="000000"/>
                        </a:solidFill>
                      </a:endParaRPr>
                    </a:p>
                  </a:txBody>
                  <a:tcPr marL="18288" marR="182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i="1" dirty="0">
                          <a:solidFill>
                            <a:srgbClr val="000000"/>
                          </a:solidFill>
                        </a:rPr>
                        <a:t>Validate Identified Vulnerabilities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Calibri" panose="020F0502020204030204" pitchFamily="34" charset="0"/>
                          <a:ea typeface="Calibri" charset="0"/>
                          <a:cs typeface="Calibri" charset="0"/>
                        </a:rPr>
                        <a:t>High</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tc>
                  <a:txBody>
                    <a:bodyPr/>
                    <a:lstStyle/>
                    <a:p>
                      <a:pPr marL="0" indent="0" algn="l">
                        <a:buFontTx/>
                        <a:buNone/>
                      </a:pPr>
                      <a:r>
                        <a:rPr lang="en-US" sz="1000" dirty="0">
                          <a:solidFill>
                            <a:srgbClr val="000000"/>
                          </a:solidFill>
                          <a:latin typeface="Calibri" panose="020F0502020204030204" pitchFamily="34" charset="0"/>
                          <a:ea typeface="Calibri" charset="0"/>
                          <a:cs typeface="Calibri" charset="0"/>
                        </a:rPr>
                        <a:t>Medium</a:t>
                      </a:r>
                    </a:p>
                  </a:txBody>
                  <a:tcPr marL="18288" marR="18288" marT="0" marB="0" anchor="ctr">
                    <a:lnL w="3175"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DEED1"/>
                    </a:solidFill>
                  </a:tcPr>
                </a:tc>
                <a:tc>
                  <a:txBody>
                    <a:bodyPr/>
                    <a:lstStyle/>
                    <a:p>
                      <a:pPr algn="ctr" fontAlgn="b"/>
                      <a:r>
                        <a:rPr lang="en-US" sz="1100" b="1" i="1" u="none" strike="noStrike" dirty="0">
                          <a:solidFill>
                            <a:srgbClr val="000000"/>
                          </a:solidFill>
                          <a:effectLst/>
                          <a:latin typeface="Calibri" panose="020F0502020204030204" pitchFamily="34" charset="0"/>
                        </a:rPr>
                        <a:t>1.5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78079492"/>
                  </a:ext>
                </a:extLst>
              </a:tr>
              <a:tr h="208013">
                <a:tc vMerge="1">
                  <a:txBody>
                    <a:bodyPr/>
                    <a:lstStyle/>
                    <a:p>
                      <a:pPr marL="0" algn="l" defTabSz="914400" rtl="0" eaLnBrk="1" latinLnBrk="0" hangingPunct="1"/>
                      <a:endParaRPr lang="en-US" sz="1050" b="0" i="1" kern="1200" dirty="0">
                        <a:solidFill>
                          <a:schemeClr val="bg1"/>
                        </a:solidFill>
                        <a:latin typeface="+mn-lt"/>
                        <a:ea typeface="+mn-ea"/>
                        <a:cs typeface="+mn-cs"/>
                      </a:endParaRP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92B2A7"/>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i="1" dirty="0">
                        <a:solidFill>
                          <a:srgbClr val="000000"/>
                        </a:solidFill>
                      </a:endParaRPr>
                    </a:p>
                  </a:txBody>
                  <a:tcPr marL="18288" marR="182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i="1" dirty="0">
                          <a:solidFill>
                            <a:srgbClr val="000000"/>
                          </a:solidFill>
                        </a:rPr>
                        <a:t>Prioritize Identified Vulnerabilities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Calibri" panose="020F0502020204030204" pitchFamily="34" charset="0"/>
                          <a:ea typeface="Calibri" charset="0"/>
                          <a:cs typeface="Calibri" charset="0"/>
                        </a:rPr>
                        <a:t>Medium</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DEED1"/>
                    </a:solidFill>
                  </a:tcPr>
                </a:tc>
                <a:tc>
                  <a:txBody>
                    <a:bodyPr/>
                    <a:lstStyle/>
                    <a:p>
                      <a:pPr marL="0" indent="0" algn="l">
                        <a:buFontTx/>
                        <a:buNone/>
                      </a:pPr>
                      <a:r>
                        <a:rPr lang="en-US" sz="1000" dirty="0">
                          <a:solidFill>
                            <a:srgbClr val="000000"/>
                          </a:solidFill>
                          <a:latin typeface="Calibri" panose="020F0502020204030204" pitchFamily="34" charset="0"/>
                          <a:ea typeface="Calibri" charset="0"/>
                          <a:cs typeface="Calibri" charset="0"/>
                        </a:rPr>
                        <a:t>Medium</a:t>
                      </a:r>
                    </a:p>
                  </a:txBody>
                  <a:tcPr marL="18288" marR="18288" marT="0" marB="0" anchor="ctr">
                    <a:lnL w="3175"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DEED1"/>
                    </a:solidFill>
                  </a:tcPr>
                </a:tc>
                <a:tc>
                  <a:txBody>
                    <a:bodyPr/>
                    <a:lstStyle/>
                    <a:p>
                      <a:pPr algn="ctr" fontAlgn="b"/>
                      <a:r>
                        <a:rPr lang="en-US" sz="1100" b="1" i="1" u="none" strike="noStrike" dirty="0">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424179124"/>
                  </a:ext>
                </a:extLst>
              </a:tr>
              <a:tr h="208013">
                <a:tc vMerge="1">
                  <a:txBody>
                    <a:bodyPr/>
                    <a:lstStyle/>
                    <a:p>
                      <a:pPr marL="0" algn="l" defTabSz="914400" rtl="0" eaLnBrk="1" latinLnBrk="0" hangingPunct="1"/>
                      <a:endParaRPr lang="en-US" sz="1050" b="0" i="1" kern="1200" dirty="0">
                        <a:solidFill>
                          <a:schemeClr val="bg1"/>
                        </a:solidFill>
                        <a:latin typeface="+mn-lt"/>
                        <a:ea typeface="+mn-ea"/>
                        <a:cs typeface="+mn-cs"/>
                      </a:endParaRP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92B2A7"/>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rgbClr val="000000"/>
                          </a:solidFill>
                          <a:latin typeface="+mn-lt"/>
                          <a:ea typeface="+mn-ea"/>
                          <a:cs typeface="+mn-cs"/>
                        </a:rPr>
                        <a:t>Vulnerability Remediation and Mitigation</a:t>
                      </a:r>
                    </a:p>
                  </a:txBody>
                  <a:tcPr marL="274320" marR="182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algn="l" defTabSz="914400" rtl="0" eaLnBrk="1" latinLnBrk="0" hangingPunct="1"/>
                      <a:r>
                        <a:rPr lang="en-US" sz="1050" b="0" i="1" kern="1200" dirty="0">
                          <a:solidFill>
                            <a:srgbClr val="000000"/>
                          </a:solidFill>
                          <a:latin typeface="+mn-lt"/>
                          <a:ea typeface="+mn-ea"/>
                          <a:cs typeface="+mn-cs"/>
                        </a:rPr>
                        <a:t>Conduct Vulnerability Remediation</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Calibri" panose="020F0502020204030204" pitchFamily="34" charset="0"/>
                          <a:ea typeface="Calibri" charset="0"/>
                          <a:cs typeface="Calibri" charset="0"/>
                        </a:rPr>
                        <a:t>High</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tc>
                  <a:txBody>
                    <a:bodyPr/>
                    <a:lstStyle/>
                    <a:p>
                      <a:pPr marL="0" indent="0" algn="l">
                        <a:buFontTx/>
                        <a:buNone/>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Medium</a:t>
                      </a:r>
                      <a:endParaRPr lang="en-US" sz="1000" dirty="0">
                        <a:solidFill>
                          <a:srgbClr val="000000"/>
                        </a:solidFill>
                        <a:latin typeface="Calibri" panose="020F0502020204030204" pitchFamily="34" charset="0"/>
                        <a:ea typeface="Calibri" charset="0"/>
                        <a:cs typeface="Calibri" charset="0"/>
                      </a:endParaRPr>
                    </a:p>
                  </a:txBody>
                  <a:tcPr marL="18288" marR="18288" marT="0" marB="0" anchor="ctr">
                    <a:lnL w="3175"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DEED1"/>
                    </a:solidFill>
                  </a:tcPr>
                </a:tc>
                <a:tc>
                  <a:txBody>
                    <a:bodyPr/>
                    <a:lstStyle/>
                    <a:p>
                      <a:pPr algn="ctr" fontAlgn="b"/>
                      <a:r>
                        <a:rPr lang="en-US" sz="1100" b="1" i="1" u="none" strike="noStrike" dirty="0">
                          <a:solidFill>
                            <a:srgbClr val="000000"/>
                          </a:solidFill>
                          <a:effectLst/>
                          <a:latin typeface="Calibri" panose="020F0502020204030204" pitchFamily="34" charset="0"/>
                        </a:rPr>
                        <a:t>1.5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23637132"/>
                  </a:ext>
                </a:extLst>
              </a:tr>
              <a:tr h="208013">
                <a:tc vMerge="1">
                  <a:txBody>
                    <a:bodyPr/>
                    <a:lstStyle/>
                    <a:p>
                      <a:pPr marL="0" algn="l" defTabSz="914400" rtl="0" eaLnBrk="1" latinLnBrk="0" hangingPunct="1"/>
                      <a:endParaRPr lang="en-US" sz="1050" b="0" i="1" kern="1200" dirty="0">
                        <a:solidFill>
                          <a:schemeClr val="bg1"/>
                        </a:solidFill>
                        <a:latin typeface="+mn-lt"/>
                        <a:ea typeface="+mn-ea"/>
                        <a:cs typeface="+mn-cs"/>
                      </a:endParaRP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92B2A7"/>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i="1" dirty="0">
                        <a:solidFill>
                          <a:srgbClr val="000000"/>
                        </a:solidFill>
                      </a:endParaRPr>
                    </a:p>
                  </a:txBody>
                  <a:tcPr marL="18288" marR="182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i="1" dirty="0">
                          <a:solidFill>
                            <a:srgbClr val="000000"/>
                          </a:solidFill>
                        </a:rPr>
                        <a:t>Conduct Vulnerability Mitigation</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Calibri" panose="020F0502020204030204" pitchFamily="34" charset="0"/>
                          <a:ea typeface="Calibri" charset="0"/>
                          <a:cs typeface="Calibri" charset="0"/>
                        </a:rPr>
                        <a:t>High</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tc>
                  <a:txBody>
                    <a:bodyPr/>
                    <a:lstStyle/>
                    <a:p>
                      <a:pPr marL="0" indent="0" algn="l">
                        <a:buFontTx/>
                        <a:buNone/>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Calibri" charset="0"/>
                          <a:cs typeface="Calibri" charset="0"/>
                        </a:rPr>
                        <a:t>Medium</a:t>
                      </a:r>
                      <a:endParaRPr lang="en-US" sz="1000" dirty="0">
                        <a:solidFill>
                          <a:srgbClr val="000000"/>
                        </a:solidFill>
                        <a:latin typeface="Calibri" panose="020F0502020204030204" pitchFamily="34" charset="0"/>
                        <a:ea typeface="Calibri" charset="0"/>
                        <a:cs typeface="Calibri" charset="0"/>
                      </a:endParaRPr>
                    </a:p>
                  </a:txBody>
                  <a:tcPr marL="18288" marR="18288" marT="0" marB="0" anchor="ctr">
                    <a:lnL w="3175"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DEED1"/>
                    </a:solidFill>
                  </a:tcPr>
                </a:tc>
                <a:tc>
                  <a:txBody>
                    <a:bodyPr/>
                    <a:lstStyle/>
                    <a:p>
                      <a:pPr algn="ctr" fontAlgn="b"/>
                      <a:r>
                        <a:rPr lang="en-US" sz="1100" b="1" i="1" u="none" strike="noStrike" dirty="0">
                          <a:solidFill>
                            <a:srgbClr val="000000"/>
                          </a:solidFill>
                          <a:effectLst/>
                          <a:latin typeface="Calibri" panose="020F0502020204030204" pitchFamily="34" charset="0"/>
                        </a:rPr>
                        <a:t>1.5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777142939"/>
                  </a:ext>
                </a:extLst>
              </a:tr>
              <a:tr h="208013">
                <a:tc vMerge="1">
                  <a:txBody>
                    <a:bodyPr/>
                    <a:lstStyle/>
                    <a:p>
                      <a:pPr marL="0" algn="l" defTabSz="914400" rtl="0" eaLnBrk="1" latinLnBrk="0" hangingPunct="1"/>
                      <a:endParaRPr lang="en-US" sz="1050" b="0" i="1" kern="1200" dirty="0">
                        <a:solidFill>
                          <a:schemeClr val="bg1"/>
                        </a:solidFill>
                        <a:latin typeface="+mn-lt"/>
                        <a:ea typeface="+mn-ea"/>
                        <a:cs typeface="+mn-cs"/>
                      </a:endParaRP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92B2A7"/>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i="1" dirty="0">
                        <a:solidFill>
                          <a:srgbClr val="000000"/>
                        </a:solidFill>
                      </a:endParaRPr>
                    </a:p>
                  </a:txBody>
                  <a:tcPr marL="18288" marR="182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i="1" dirty="0">
                          <a:solidFill>
                            <a:srgbClr val="000000"/>
                          </a:solidFill>
                        </a:rPr>
                        <a:t>Evaluate and Escalate Exception Requests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Calibri" panose="020F0502020204030204" pitchFamily="34" charset="0"/>
                          <a:ea typeface="Calibri" charset="0"/>
                          <a:cs typeface="Calibri" charset="0"/>
                        </a:rPr>
                        <a:t>Medium</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DEED1"/>
                    </a:solidFill>
                  </a:tcPr>
                </a:tc>
                <a:tc>
                  <a:txBody>
                    <a:bodyPr/>
                    <a:lstStyle/>
                    <a:p>
                      <a:pPr marL="0" indent="0" algn="l">
                        <a:buFontTx/>
                        <a:buNone/>
                      </a:pPr>
                      <a:r>
                        <a:rPr lang="en-US" sz="1000" dirty="0">
                          <a:solidFill>
                            <a:srgbClr val="000000"/>
                          </a:solidFill>
                          <a:latin typeface="Calibri" panose="020F0502020204030204" pitchFamily="34" charset="0"/>
                          <a:ea typeface="Calibri" charset="0"/>
                          <a:cs typeface="Calibri" charset="0"/>
                        </a:rPr>
                        <a:t>Medium</a:t>
                      </a:r>
                    </a:p>
                  </a:txBody>
                  <a:tcPr marL="18288" marR="18288" marT="0" marB="0" anchor="ctr">
                    <a:lnL w="3175" cap="flat" cmpd="sng" algn="ctr">
                      <a:solidFill>
                        <a:schemeClr val="bg1">
                          <a:lumMod val="5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DEED1"/>
                    </a:solidFill>
                  </a:tcPr>
                </a:tc>
                <a:tc>
                  <a:txBody>
                    <a:bodyPr/>
                    <a:lstStyle/>
                    <a:p>
                      <a:pPr algn="ctr" fontAlgn="b"/>
                      <a:r>
                        <a:rPr lang="en-US" sz="1100" b="1" i="1" u="none" strike="noStrike" dirty="0">
                          <a:solidFill>
                            <a:srgbClr val="000000"/>
                          </a:solidFill>
                          <a:effectLst/>
                          <a:latin typeface="Calibri" panose="020F0502020204030204" pitchFamily="34" charset="0"/>
                        </a:rPr>
                        <a:t>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266994814"/>
                  </a:ext>
                </a:extLst>
              </a:tr>
              <a:tr h="208013">
                <a:tc vMerge="1">
                  <a:txBody>
                    <a:bodyPr/>
                    <a:lstStyle/>
                    <a:p>
                      <a:pPr marL="0" algn="l" defTabSz="914400" rtl="0" eaLnBrk="1" latinLnBrk="0" hangingPunct="1"/>
                      <a:endParaRPr lang="en-US" sz="1050" b="0" i="1" kern="1200" dirty="0">
                        <a:solidFill>
                          <a:schemeClr val="bg1"/>
                        </a:solidFill>
                        <a:latin typeface="+mn-lt"/>
                        <a:ea typeface="+mn-ea"/>
                        <a:cs typeface="+mn-cs"/>
                      </a:endParaRP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92B2A7"/>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kern="1200" dirty="0">
                          <a:solidFill>
                            <a:srgbClr val="000000"/>
                          </a:solidFill>
                          <a:latin typeface="+mn-lt"/>
                          <a:ea typeface="+mn-ea"/>
                          <a:cs typeface="+mn-cs"/>
                        </a:rPr>
                        <a:t>Vulnerability Reporting and Tracking</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n-US" sz="1050" i="1" kern="1200" dirty="0">
                          <a:solidFill>
                            <a:srgbClr val="000000"/>
                          </a:solidFill>
                          <a:latin typeface="+mn-lt"/>
                          <a:ea typeface="+mn-ea"/>
                          <a:cs typeface="+mn-cs"/>
                        </a:rPr>
                        <a:t>Track Remediation and Update Vulnerability Tracker</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Calibri" panose="020F0502020204030204" pitchFamily="34" charset="0"/>
                          <a:ea typeface="Calibri" charset="0"/>
                          <a:cs typeface="Calibri" charset="0"/>
                        </a:rPr>
                        <a:t>Medium</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DEED1"/>
                    </a:solidFill>
                  </a:tcPr>
                </a:tc>
                <a:tc>
                  <a:txBody>
                    <a:bodyPr/>
                    <a:lstStyle/>
                    <a:p>
                      <a:pPr marL="0" indent="0" algn="l">
                        <a:buFontTx/>
                        <a:buNone/>
                      </a:pPr>
                      <a:r>
                        <a:rPr lang="en-US" sz="1000" dirty="0">
                          <a:solidFill>
                            <a:srgbClr val="000000"/>
                          </a:solidFill>
                          <a:latin typeface="Calibri" panose="020F0502020204030204" pitchFamily="34" charset="0"/>
                          <a:ea typeface="Calibri" charset="0"/>
                          <a:cs typeface="Calibri" charset="0"/>
                        </a:rPr>
                        <a:t>Low</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7EFEB"/>
                    </a:solidFill>
                  </a:tcPr>
                </a:tc>
                <a:tc>
                  <a:txBody>
                    <a:bodyPr/>
                    <a:lstStyle/>
                    <a:p>
                      <a:pPr algn="ctr" fontAlgn="b"/>
                      <a:r>
                        <a:rPr lang="en-US" sz="1100" b="1" i="1" u="none" strike="noStrike" dirty="0">
                          <a:solidFill>
                            <a:srgbClr val="000000"/>
                          </a:solidFill>
                          <a:effectLst/>
                          <a:latin typeface="Calibri" panose="020F0502020204030204" pitchFamily="34" charset="0"/>
                        </a:rPr>
                        <a:t>0.5</a:t>
                      </a:r>
                    </a:p>
                  </a:txBody>
                  <a:tcPr marL="6350" marR="6350" marT="6350" marB="0" anchor="b">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40192082"/>
                  </a:ext>
                </a:extLst>
              </a:tr>
              <a:tr h="208013">
                <a:tc vMerge="1">
                  <a:txBody>
                    <a:bodyPr/>
                    <a:lstStyle/>
                    <a:p>
                      <a:pPr marL="0" algn="l" defTabSz="914400" rtl="0" eaLnBrk="1" latinLnBrk="0" hangingPunct="1"/>
                      <a:endParaRPr lang="en-US" sz="1050" b="0" i="1" kern="1200" dirty="0">
                        <a:solidFill>
                          <a:schemeClr val="bg1"/>
                        </a:solidFill>
                        <a:latin typeface="+mn-lt"/>
                        <a:ea typeface="+mn-ea"/>
                        <a:cs typeface="+mn-cs"/>
                      </a:endParaRP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accent4">
                          <a:lumMod val="75000"/>
                        </a:schemeClr>
                      </a:solidFill>
                      <a:prstDash val="solid"/>
                      <a:round/>
                      <a:headEnd type="none" w="med" len="med"/>
                      <a:tailEnd type="none" w="med" len="med"/>
                    </a:lnB>
                    <a:lnTlToBr w="12700" cmpd="sng">
                      <a:noFill/>
                      <a:prstDash val="solid"/>
                    </a:lnTlToBr>
                    <a:lnBlToTr w="12700" cmpd="sng">
                      <a:noFill/>
                      <a:prstDash val="solid"/>
                    </a:lnBlToTr>
                    <a:solidFill>
                      <a:srgbClr val="92B2A7"/>
                    </a:solidFill>
                  </a:tcPr>
                </a:tc>
                <a:tc vMerge="1">
                  <a:txBody>
                    <a:bodyPr/>
                    <a:lstStyle/>
                    <a:p>
                      <a:endParaRPr lang="en-US" sz="900" i="1" kern="1200" dirty="0">
                        <a:solidFill>
                          <a:srgbClr val="000000"/>
                        </a:solidFill>
                        <a:latin typeface="+mn-lt"/>
                        <a:ea typeface="+mn-ea"/>
                        <a:cs typeface="+mn-cs"/>
                      </a:endParaRPr>
                    </a:p>
                  </a:txBody>
                  <a:tcPr marL="18288" marR="18288"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6E6E6"/>
                    </a:solidFill>
                  </a:tcPr>
                </a:tc>
                <a:tc>
                  <a:txBody>
                    <a:bodyPr/>
                    <a:lstStyle/>
                    <a:p>
                      <a:r>
                        <a:rPr lang="en-US" sz="1050" i="1" kern="1200" dirty="0">
                          <a:solidFill>
                            <a:srgbClr val="000000"/>
                          </a:solidFill>
                          <a:latin typeface="+mn-lt"/>
                          <a:ea typeface="+mn-ea"/>
                          <a:cs typeface="+mn-cs"/>
                        </a:rPr>
                        <a:t>Develop and Share Vulnerability, Remediation, and Penetration Test Reports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rgbClr val="000000"/>
                          </a:solidFill>
                          <a:latin typeface="Calibri" panose="020F0502020204030204" pitchFamily="34" charset="0"/>
                          <a:ea typeface="Calibri" charset="0"/>
                          <a:cs typeface="Calibri" charset="0"/>
                        </a:rPr>
                        <a:t>Medium</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DEED1"/>
                    </a:solidFill>
                  </a:tcPr>
                </a:tc>
                <a:tc>
                  <a:txBody>
                    <a:bodyPr/>
                    <a:lstStyle/>
                    <a:p>
                      <a:pPr marL="0" indent="0" algn="l">
                        <a:buFontTx/>
                        <a:buNone/>
                      </a:pPr>
                      <a:r>
                        <a:rPr lang="en-US" sz="1000" dirty="0">
                          <a:solidFill>
                            <a:srgbClr val="000000"/>
                          </a:solidFill>
                          <a:latin typeface="Calibri" panose="020F0502020204030204" pitchFamily="34" charset="0"/>
                          <a:ea typeface="Calibri" charset="0"/>
                          <a:cs typeface="Calibri" charset="0"/>
                        </a:rPr>
                        <a:t>Low</a:t>
                      </a:r>
                    </a:p>
                  </a:txBody>
                  <a:tcPr marL="18288"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E7EFEB"/>
                    </a:solidFill>
                  </a:tcPr>
                </a:tc>
                <a:tc>
                  <a:txBody>
                    <a:bodyPr/>
                    <a:lstStyle/>
                    <a:p>
                      <a:pPr algn="ctr" fontAlgn="b"/>
                      <a:r>
                        <a:rPr lang="en-US" sz="1100" b="1" i="1" u="none" strike="noStrike" dirty="0">
                          <a:solidFill>
                            <a:srgbClr val="000000"/>
                          </a:solidFill>
                          <a:effectLst/>
                          <a:latin typeface="Calibri" panose="020F0502020204030204" pitchFamily="34" charset="0"/>
                        </a:rPr>
                        <a:t>0.5</a:t>
                      </a:r>
                    </a:p>
                  </a:txBody>
                  <a:tcPr marL="6350" marR="6350" marT="6350" marB="0" anchor="b">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8618573"/>
                  </a:ext>
                </a:extLst>
              </a:tr>
            </a:tbl>
          </a:graphicData>
        </a:graphic>
      </p:graphicFrame>
      <p:sp>
        <p:nvSpPr>
          <p:cNvPr id="3" name="Rectangle 2">
            <a:extLst>
              <a:ext uri="{FF2B5EF4-FFF2-40B4-BE49-F238E27FC236}">
                <a16:creationId xmlns:a16="http://schemas.microsoft.com/office/drawing/2014/main" id="{3EBFCE59-316A-4CFE-A5E9-236C696E203E}"/>
              </a:ext>
            </a:extLst>
          </p:cNvPr>
          <p:cNvSpPr/>
          <p:nvPr/>
        </p:nvSpPr>
        <p:spPr>
          <a:xfrm>
            <a:off x="7162800" y="6572923"/>
            <a:ext cx="990600" cy="183468"/>
          </a:xfrm>
          <a:prstGeom prst="rect">
            <a:avLst/>
          </a:prstGeom>
          <a:solidFill>
            <a:schemeClr val="tx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Text Placeholder 1">
            <a:extLst>
              <a:ext uri="{FF2B5EF4-FFF2-40B4-BE49-F238E27FC236}">
                <a16:creationId xmlns:a16="http://schemas.microsoft.com/office/drawing/2014/main" id="{66AAE3AF-B87C-45BA-A2F4-A7A79DFD9458}"/>
              </a:ext>
            </a:extLst>
          </p:cNvPr>
          <p:cNvSpPr txBox="1">
            <a:spLocks/>
          </p:cNvSpPr>
          <p:nvPr/>
        </p:nvSpPr>
        <p:spPr bwMode="gray">
          <a:xfrm>
            <a:off x="8236871" y="6571725"/>
            <a:ext cx="1193725" cy="184666"/>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Selected Processes</a:t>
            </a:r>
          </a:p>
        </p:txBody>
      </p:sp>
      <p:sp>
        <p:nvSpPr>
          <p:cNvPr id="181" name="Rectangle 180">
            <a:extLst>
              <a:ext uri="{FF2B5EF4-FFF2-40B4-BE49-F238E27FC236}">
                <a16:creationId xmlns:a16="http://schemas.microsoft.com/office/drawing/2014/main" id="{D65D14D5-12A7-4560-9A4F-A6808162100F}"/>
              </a:ext>
            </a:extLst>
          </p:cNvPr>
          <p:cNvSpPr/>
          <p:nvPr/>
        </p:nvSpPr>
        <p:spPr>
          <a:xfrm>
            <a:off x="2387410" y="1600200"/>
            <a:ext cx="3324441" cy="1299661"/>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i="1" dirty="0">
                <a:solidFill>
                  <a:sysClr val="windowText" lastClr="000000"/>
                </a:solidFill>
              </a:rPr>
              <a:t>Long List of Level 2 Processes </a:t>
            </a:r>
          </a:p>
        </p:txBody>
      </p:sp>
      <p:sp>
        <p:nvSpPr>
          <p:cNvPr id="182" name="Rectangle 181">
            <a:extLst>
              <a:ext uri="{FF2B5EF4-FFF2-40B4-BE49-F238E27FC236}">
                <a16:creationId xmlns:a16="http://schemas.microsoft.com/office/drawing/2014/main" id="{B2CD33E9-286D-4FD6-ABAB-8579AC046184}"/>
              </a:ext>
            </a:extLst>
          </p:cNvPr>
          <p:cNvSpPr/>
          <p:nvPr/>
        </p:nvSpPr>
        <p:spPr>
          <a:xfrm>
            <a:off x="6762981" y="1600201"/>
            <a:ext cx="3324441" cy="1299660"/>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i="1" dirty="0">
                <a:solidFill>
                  <a:sysClr val="windowText" lastClr="000000"/>
                </a:solidFill>
              </a:rPr>
              <a:t>Selected Level 2 Processes</a:t>
            </a:r>
          </a:p>
        </p:txBody>
      </p:sp>
      <p:sp>
        <p:nvSpPr>
          <p:cNvPr id="183" name="Rectangle 182">
            <a:extLst>
              <a:ext uri="{FF2B5EF4-FFF2-40B4-BE49-F238E27FC236}">
                <a16:creationId xmlns:a16="http://schemas.microsoft.com/office/drawing/2014/main" id="{EB690957-2BE6-4FFB-BB30-63538BA3B81F}"/>
              </a:ext>
            </a:extLst>
          </p:cNvPr>
          <p:cNvSpPr/>
          <p:nvPr/>
        </p:nvSpPr>
        <p:spPr>
          <a:xfrm>
            <a:off x="2387410" y="1948681"/>
            <a:ext cx="3324441" cy="1057777"/>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i="1" dirty="0">
              <a:solidFill>
                <a:sysClr val="windowText" lastClr="000000"/>
              </a:solidFill>
            </a:endParaRPr>
          </a:p>
        </p:txBody>
      </p:sp>
      <p:sp>
        <p:nvSpPr>
          <p:cNvPr id="185" name="Rectangle 184">
            <a:extLst>
              <a:ext uri="{FF2B5EF4-FFF2-40B4-BE49-F238E27FC236}">
                <a16:creationId xmlns:a16="http://schemas.microsoft.com/office/drawing/2014/main" id="{EF475D38-0C68-4CE9-99D8-BF42ABF4F592}"/>
              </a:ext>
            </a:extLst>
          </p:cNvPr>
          <p:cNvSpPr/>
          <p:nvPr/>
        </p:nvSpPr>
        <p:spPr>
          <a:xfrm>
            <a:off x="6762981" y="1917836"/>
            <a:ext cx="3324441" cy="1070450"/>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i="1" dirty="0">
              <a:solidFill>
                <a:sysClr val="windowText" lastClr="000000"/>
              </a:solidFill>
            </a:endParaRPr>
          </a:p>
        </p:txBody>
      </p:sp>
      <p:sp>
        <p:nvSpPr>
          <p:cNvPr id="186" name="Rectangle 185">
            <a:extLst>
              <a:ext uri="{FF2B5EF4-FFF2-40B4-BE49-F238E27FC236}">
                <a16:creationId xmlns:a16="http://schemas.microsoft.com/office/drawing/2014/main" id="{4A5FAD02-577E-4F9E-9702-E7FF88A71825}"/>
              </a:ext>
            </a:extLst>
          </p:cNvPr>
          <p:cNvSpPr/>
          <p:nvPr/>
        </p:nvSpPr>
        <p:spPr>
          <a:xfrm>
            <a:off x="880274" y="1600201"/>
            <a:ext cx="1383429" cy="12096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ysClr val="windowText" lastClr="000000"/>
                </a:solidFill>
              </a:rPr>
              <a:t>Long list of Level 2 processes </a:t>
            </a:r>
            <a:r>
              <a:rPr lang="en-US" sz="1200" i="1" dirty="0">
                <a:solidFill>
                  <a:sysClr val="windowText" lastClr="000000"/>
                </a:solidFill>
              </a:rPr>
              <a:t>developed and detailed for each CS Operations capability</a:t>
            </a:r>
          </a:p>
        </p:txBody>
      </p:sp>
      <p:sp>
        <p:nvSpPr>
          <p:cNvPr id="187" name="Rectangle 186">
            <a:extLst>
              <a:ext uri="{FF2B5EF4-FFF2-40B4-BE49-F238E27FC236}">
                <a16:creationId xmlns:a16="http://schemas.microsoft.com/office/drawing/2014/main" id="{5C71F176-0352-4ABB-9373-6C2C0C42BFBC}"/>
              </a:ext>
            </a:extLst>
          </p:cNvPr>
          <p:cNvSpPr/>
          <p:nvPr/>
        </p:nvSpPr>
        <p:spPr>
          <a:xfrm>
            <a:off x="10219984" y="1600201"/>
            <a:ext cx="1383429" cy="12096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solidFill>
                  <a:sysClr val="windowText" lastClr="000000"/>
                </a:solidFill>
              </a:rPr>
              <a:t>Selected Level 2 processes </a:t>
            </a:r>
            <a:r>
              <a:rPr lang="en-US" sz="1200" i="1" dirty="0">
                <a:solidFill>
                  <a:sysClr val="windowText" lastClr="000000"/>
                </a:solidFill>
              </a:rPr>
              <a:t>to be further detailed through SOPs</a:t>
            </a:r>
          </a:p>
        </p:txBody>
      </p:sp>
      <p:graphicFrame>
        <p:nvGraphicFramePr>
          <p:cNvPr id="4" name="Table 3">
            <a:extLst>
              <a:ext uri="{FF2B5EF4-FFF2-40B4-BE49-F238E27FC236}">
                <a16:creationId xmlns:a16="http://schemas.microsoft.com/office/drawing/2014/main" id="{7EC41956-0175-459C-A154-9FFE9C79391A}"/>
              </a:ext>
            </a:extLst>
          </p:cNvPr>
          <p:cNvGraphicFramePr>
            <a:graphicFrameLocks noGrp="1"/>
          </p:cNvGraphicFramePr>
          <p:nvPr/>
        </p:nvGraphicFramePr>
        <p:xfrm>
          <a:off x="2486967" y="2041170"/>
          <a:ext cx="3151833" cy="902450"/>
        </p:xfrm>
        <a:graphic>
          <a:graphicData uri="http://schemas.openxmlformats.org/drawingml/2006/table">
            <a:tbl>
              <a:tblPr firstRow="1">
                <a:tableStyleId>{5C22544A-7EE6-4342-B048-85BDC9FD1C3A}</a:tableStyleId>
              </a:tblPr>
              <a:tblGrid>
                <a:gridCol w="3151833">
                  <a:extLst>
                    <a:ext uri="{9D8B030D-6E8A-4147-A177-3AD203B41FA5}">
                      <a16:colId xmlns:a16="http://schemas.microsoft.com/office/drawing/2014/main" val="2313311808"/>
                    </a:ext>
                  </a:extLst>
                </a:gridCol>
              </a:tblGrid>
              <a:tr h="160697">
                <a:tc>
                  <a:txBody>
                    <a:bodyPr/>
                    <a:lstStyle/>
                    <a:p>
                      <a:pPr marL="0" algn="l" defTabSz="914400" rtl="0" eaLnBrk="1" latinLnBrk="0" hangingPunct="1"/>
                      <a:r>
                        <a:rPr lang="en-US" sz="700" b="0" i="1" kern="1200" dirty="0">
                          <a:solidFill>
                            <a:srgbClr val="000000"/>
                          </a:solidFill>
                          <a:latin typeface="+mn-lt"/>
                          <a:ea typeface="+mn-ea"/>
                          <a:cs typeface="+mn-cs"/>
                        </a:rPr>
                        <a:t>Identify Attack Surface Assets and Scanning Range (Scoping)</a:t>
                      </a:r>
                    </a:p>
                  </a:txBody>
                  <a:tcPr marL="105763" marR="7051"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4183999882"/>
                  </a:ext>
                </a:extLst>
              </a:tr>
              <a:tr h="101673">
                <a:tc>
                  <a:txBody>
                    <a:bodyPr/>
                    <a:lstStyle/>
                    <a:p>
                      <a:pPr marL="0" algn="l" defTabSz="914400" rtl="0" eaLnBrk="1" latinLnBrk="0" hangingPunct="1"/>
                      <a:r>
                        <a:rPr lang="en-US" sz="700" b="0" i="1" kern="1200" dirty="0">
                          <a:solidFill>
                            <a:srgbClr val="000000"/>
                          </a:solidFill>
                          <a:latin typeface="+mn-lt"/>
                          <a:ea typeface="+mn-ea"/>
                          <a:cs typeface="+mn-cs"/>
                        </a:rPr>
                        <a:t>Update Relevant ASM Policies and Procedures</a:t>
                      </a:r>
                    </a:p>
                  </a:txBody>
                  <a:tcPr marL="105763" marR="7051"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2738548863"/>
                  </a:ext>
                </a:extLst>
              </a:tr>
              <a:tr h="101673">
                <a:tc>
                  <a:txBody>
                    <a:bodyPr/>
                    <a:lstStyle/>
                    <a:p>
                      <a:pPr marL="0" algn="l" defTabSz="914400" rtl="0" eaLnBrk="1" latinLnBrk="0" hangingPunct="1"/>
                      <a:r>
                        <a:rPr lang="en-US" sz="700" b="0" i="1" kern="1200" dirty="0">
                          <a:solidFill>
                            <a:srgbClr val="000000"/>
                          </a:solidFill>
                          <a:latin typeface="+mn-lt"/>
                          <a:ea typeface="+mn-ea"/>
                          <a:cs typeface="+mn-cs"/>
                        </a:rPr>
                        <a:t>Develop ASM Capabilities</a:t>
                      </a:r>
                    </a:p>
                  </a:txBody>
                  <a:tcPr marL="105763" marR="7051"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006663285"/>
                  </a:ext>
                </a:extLst>
              </a:tr>
              <a:tr h="10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dirty="0">
                          <a:solidFill>
                            <a:srgbClr val="000000"/>
                          </a:solidFill>
                        </a:rPr>
                        <a:t>Identify Vulnerabilities</a:t>
                      </a:r>
                    </a:p>
                  </a:txBody>
                  <a:tcPr marL="105763" marR="7051"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2548491678"/>
                  </a:ext>
                </a:extLst>
              </a:tr>
              <a:tr h="10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dirty="0">
                          <a:solidFill>
                            <a:srgbClr val="000000"/>
                          </a:solidFill>
                        </a:rPr>
                        <a:t>Validate Identified Vulnerabilities</a:t>
                      </a:r>
                    </a:p>
                  </a:txBody>
                  <a:tcPr marL="105763" marR="7051"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25560047"/>
                  </a:ext>
                </a:extLst>
              </a:tr>
              <a:tr h="10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dirty="0">
                          <a:solidFill>
                            <a:srgbClr val="000000"/>
                          </a:solidFill>
                        </a:rPr>
                        <a:t>Prioritize Identified Vulnerabilities</a:t>
                      </a:r>
                    </a:p>
                  </a:txBody>
                  <a:tcPr marL="105763" marR="7051"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841765529"/>
                  </a:ext>
                </a:extLst>
              </a:tr>
              <a:tr h="101673">
                <a:tc>
                  <a:txBody>
                    <a:bodyPr/>
                    <a:lstStyle/>
                    <a:p>
                      <a:pPr marL="0" algn="l" defTabSz="914400" rtl="0" eaLnBrk="1" latinLnBrk="0" hangingPunct="1"/>
                      <a:r>
                        <a:rPr lang="en-US" sz="700" b="0" i="1" kern="1200" dirty="0">
                          <a:solidFill>
                            <a:srgbClr val="000000"/>
                          </a:solidFill>
                          <a:latin typeface="+mn-lt"/>
                          <a:ea typeface="+mn-ea"/>
                          <a:cs typeface="+mn-cs"/>
                        </a:rPr>
                        <a:t>Conduct Vulnerability Remediation</a:t>
                      </a:r>
                    </a:p>
                  </a:txBody>
                  <a:tcPr marL="105763" marR="7051"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00780165"/>
                  </a:ext>
                </a:extLst>
              </a:tr>
              <a:tr h="1016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500" i="1" dirty="0">
                          <a:solidFill>
                            <a:srgbClr val="000000"/>
                          </a:solidFill>
                        </a:rPr>
                        <a:t>…</a:t>
                      </a:r>
                    </a:p>
                  </a:txBody>
                  <a:tcPr marL="105763" marR="7051"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DEE5EA"/>
                    </a:solidFill>
                  </a:tcPr>
                </a:tc>
                <a:extLst>
                  <a:ext uri="{0D108BD9-81ED-4DB2-BD59-A6C34878D82A}">
                    <a16:rowId xmlns:a16="http://schemas.microsoft.com/office/drawing/2014/main" val="199423053"/>
                  </a:ext>
                </a:extLst>
              </a:tr>
            </a:tbl>
          </a:graphicData>
        </a:graphic>
      </p:graphicFrame>
      <p:graphicFrame>
        <p:nvGraphicFramePr>
          <p:cNvPr id="6" name="Table 5">
            <a:extLst>
              <a:ext uri="{FF2B5EF4-FFF2-40B4-BE49-F238E27FC236}">
                <a16:creationId xmlns:a16="http://schemas.microsoft.com/office/drawing/2014/main" id="{CA430B84-9C25-4EAA-91CE-E66E39AA3E8F}"/>
              </a:ext>
            </a:extLst>
          </p:cNvPr>
          <p:cNvGraphicFramePr>
            <a:graphicFrameLocks noGrp="1"/>
          </p:cNvGraphicFramePr>
          <p:nvPr/>
        </p:nvGraphicFramePr>
        <p:xfrm>
          <a:off x="6929612" y="2041169"/>
          <a:ext cx="3052588" cy="876862"/>
        </p:xfrm>
        <a:graphic>
          <a:graphicData uri="http://schemas.openxmlformats.org/drawingml/2006/table">
            <a:tbl>
              <a:tblPr firstRow="1">
                <a:tableStyleId>{5C22544A-7EE6-4342-B048-85BDC9FD1C3A}</a:tableStyleId>
              </a:tblPr>
              <a:tblGrid>
                <a:gridCol w="3052588">
                  <a:extLst>
                    <a:ext uri="{9D8B030D-6E8A-4147-A177-3AD203B41FA5}">
                      <a16:colId xmlns:a16="http://schemas.microsoft.com/office/drawing/2014/main" val="1918647555"/>
                    </a:ext>
                  </a:extLst>
                </a:gridCol>
              </a:tblGrid>
              <a:tr h="125266">
                <a:tc>
                  <a:txBody>
                    <a:bodyPr/>
                    <a:lstStyle/>
                    <a:p>
                      <a:pPr marL="0" algn="l" defTabSz="914400" rtl="0" eaLnBrk="1" latinLnBrk="0" hangingPunct="1"/>
                      <a:r>
                        <a:rPr lang="en-US" sz="700" b="0" i="1" kern="1200" dirty="0">
                          <a:solidFill>
                            <a:srgbClr val="000000"/>
                          </a:solidFill>
                          <a:latin typeface="+mn-lt"/>
                          <a:ea typeface="+mn-ea"/>
                          <a:cs typeface="+mn-cs"/>
                        </a:rPr>
                        <a:t>Identify Attack Surface Assets and Scanning Range (Scoping)</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extLst>
                  <a:ext uri="{0D108BD9-81ED-4DB2-BD59-A6C34878D82A}">
                    <a16:rowId xmlns:a16="http://schemas.microsoft.com/office/drawing/2014/main" val="110598025"/>
                  </a:ext>
                </a:extLst>
              </a:tr>
              <a:tr h="125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dirty="0">
                          <a:solidFill>
                            <a:srgbClr val="000000"/>
                          </a:solidFill>
                        </a:rPr>
                        <a:t>Identify Vulnerabilities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extLst>
                  <a:ext uri="{0D108BD9-81ED-4DB2-BD59-A6C34878D82A}">
                    <a16:rowId xmlns:a16="http://schemas.microsoft.com/office/drawing/2014/main" val="2995948515"/>
                  </a:ext>
                </a:extLst>
              </a:tr>
              <a:tr h="125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dirty="0">
                          <a:solidFill>
                            <a:srgbClr val="000000"/>
                          </a:solidFill>
                        </a:rPr>
                        <a:t>Validate Identified Vulnerabilities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extLst>
                  <a:ext uri="{0D108BD9-81ED-4DB2-BD59-A6C34878D82A}">
                    <a16:rowId xmlns:a16="http://schemas.microsoft.com/office/drawing/2014/main" val="2559323699"/>
                  </a:ext>
                </a:extLst>
              </a:tr>
              <a:tr h="125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dirty="0">
                          <a:solidFill>
                            <a:srgbClr val="000000"/>
                          </a:solidFill>
                        </a:rPr>
                        <a:t>Prioritize Identified Vulnerabilities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extLst>
                  <a:ext uri="{0D108BD9-81ED-4DB2-BD59-A6C34878D82A}">
                    <a16:rowId xmlns:a16="http://schemas.microsoft.com/office/drawing/2014/main" val="393316351"/>
                  </a:ext>
                </a:extLst>
              </a:tr>
              <a:tr h="125266">
                <a:tc>
                  <a:txBody>
                    <a:bodyPr/>
                    <a:lstStyle/>
                    <a:p>
                      <a:pPr marL="0" algn="l" defTabSz="914400" rtl="0" eaLnBrk="1" latinLnBrk="0" hangingPunct="1"/>
                      <a:r>
                        <a:rPr lang="en-US" sz="700" b="0" i="1" kern="1200" dirty="0">
                          <a:solidFill>
                            <a:srgbClr val="000000"/>
                          </a:solidFill>
                          <a:latin typeface="+mn-lt"/>
                          <a:ea typeface="+mn-ea"/>
                          <a:cs typeface="+mn-cs"/>
                        </a:rPr>
                        <a:t>Conduct Vulnerability Remediation</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extLst>
                  <a:ext uri="{0D108BD9-81ED-4DB2-BD59-A6C34878D82A}">
                    <a16:rowId xmlns:a16="http://schemas.microsoft.com/office/drawing/2014/main" val="144741838"/>
                  </a:ext>
                </a:extLst>
              </a:tr>
              <a:tr h="125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dirty="0">
                          <a:solidFill>
                            <a:srgbClr val="000000"/>
                          </a:solidFill>
                        </a:rPr>
                        <a:t>Conduct Vulnerability Mitigation</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extLst>
                  <a:ext uri="{0D108BD9-81ED-4DB2-BD59-A6C34878D82A}">
                    <a16:rowId xmlns:a16="http://schemas.microsoft.com/office/drawing/2014/main" val="2234215078"/>
                  </a:ext>
                </a:extLst>
              </a:tr>
              <a:tr h="1252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dirty="0">
                          <a:solidFill>
                            <a:srgbClr val="000000"/>
                          </a:solidFill>
                        </a:rPr>
                        <a:t>Evaluate and Escalate Exception Requests</a:t>
                      </a:r>
                    </a:p>
                  </a:txBody>
                  <a:tcPr marL="274320" marR="18288"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5D6D7"/>
                    </a:solidFill>
                  </a:tcPr>
                </a:tc>
                <a:extLst>
                  <a:ext uri="{0D108BD9-81ED-4DB2-BD59-A6C34878D82A}">
                    <a16:rowId xmlns:a16="http://schemas.microsoft.com/office/drawing/2014/main" val="2164647446"/>
                  </a:ext>
                </a:extLst>
              </a:tr>
            </a:tbl>
          </a:graphicData>
        </a:graphic>
      </p:graphicFrame>
      <p:sp>
        <p:nvSpPr>
          <p:cNvPr id="264" name="Rectangle 263">
            <a:extLst>
              <a:ext uri="{FF2B5EF4-FFF2-40B4-BE49-F238E27FC236}">
                <a16:creationId xmlns:a16="http://schemas.microsoft.com/office/drawing/2014/main" id="{0F07AC6D-3E8A-42B6-8918-A07F13D4B08E}"/>
              </a:ext>
            </a:extLst>
          </p:cNvPr>
          <p:cNvSpPr/>
          <p:nvPr/>
        </p:nvSpPr>
        <p:spPr>
          <a:xfrm>
            <a:off x="795749" y="3421110"/>
            <a:ext cx="1349960" cy="38673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Filtration Criteria</a:t>
            </a:r>
          </a:p>
        </p:txBody>
      </p:sp>
      <p:sp>
        <p:nvSpPr>
          <p:cNvPr id="267" name="Rectangle 266">
            <a:extLst>
              <a:ext uri="{FF2B5EF4-FFF2-40B4-BE49-F238E27FC236}">
                <a16:creationId xmlns:a16="http://schemas.microsoft.com/office/drawing/2014/main" id="{02512042-1135-451A-9570-9221BD7F081F}"/>
              </a:ext>
            </a:extLst>
          </p:cNvPr>
          <p:cNvSpPr/>
          <p:nvPr/>
        </p:nvSpPr>
        <p:spPr>
          <a:xfrm>
            <a:off x="8142168" y="3421110"/>
            <a:ext cx="3516432" cy="386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r>
              <a:rPr lang="en-US" sz="1200" i="1" dirty="0">
                <a:solidFill>
                  <a:srgbClr val="000000"/>
                </a:solidFill>
              </a:rPr>
              <a:t>Level of expertise required to </a:t>
            </a:r>
            <a:r>
              <a:rPr lang="en-US" sz="1200" b="1" i="1" dirty="0">
                <a:solidFill>
                  <a:srgbClr val="000000"/>
                </a:solidFill>
              </a:rPr>
              <a:t>design</a:t>
            </a:r>
            <a:r>
              <a:rPr lang="en-US" sz="1200" i="1" dirty="0">
                <a:solidFill>
                  <a:srgbClr val="000000"/>
                </a:solidFill>
              </a:rPr>
              <a:t>, </a:t>
            </a:r>
            <a:r>
              <a:rPr lang="en-US" sz="1200" b="1" i="1" dirty="0">
                <a:solidFill>
                  <a:srgbClr val="000000"/>
                </a:solidFill>
              </a:rPr>
              <a:t>implement </a:t>
            </a:r>
            <a:r>
              <a:rPr lang="en-US" sz="1200" i="1" dirty="0">
                <a:solidFill>
                  <a:srgbClr val="000000"/>
                </a:solidFill>
              </a:rPr>
              <a:t>and </a:t>
            </a:r>
            <a:r>
              <a:rPr lang="en-US" sz="1200" b="1" i="1" dirty="0">
                <a:solidFill>
                  <a:srgbClr val="000000"/>
                </a:solidFill>
              </a:rPr>
              <a:t>operationalize</a:t>
            </a:r>
            <a:r>
              <a:rPr lang="en-US" sz="1200" i="1" dirty="0">
                <a:solidFill>
                  <a:srgbClr val="000000"/>
                </a:solidFill>
              </a:rPr>
              <a:t> the process within OXAGON environment </a:t>
            </a:r>
          </a:p>
        </p:txBody>
      </p:sp>
      <p:sp>
        <p:nvSpPr>
          <p:cNvPr id="268" name="Rectangle 267">
            <a:extLst>
              <a:ext uri="{FF2B5EF4-FFF2-40B4-BE49-F238E27FC236}">
                <a16:creationId xmlns:a16="http://schemas.microsoft.com/office/drawing/2014/main" id="{15348815-AE48-4C47-875F-D3E21E07EBBA}"/>
              </a:ext>
            </a:extLst>
          </p:cNvPr>
          <p:cNvSpPr/>
          <p:nvPr/>
        </p:nvSpPr>
        <p:spPr>
          <a:xfrm>
            <a:off x="2142524" y="3417466"/>
            <a:ext cx="799561" cy="390375"/>
          </a:xfrm>
          <a:prstGeom prst="rect">
            <a:avLst/>
          </a:prstGeom>
          <a:solidFill>
            <a:schemeClr val="accent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ysClr val="windowText" lastClr="000000"/>
                </a:solidFill>
              </a:rPr>
              <a:t>Criticality</a:t>
            </a:r>
          </a:p>
        </p:txBody>
      </p:sp>
      <p:sp>
        <p:nvSpPr>
          <p:cNvPr id="269" name="Rectangle 268">
            <a:extLst>
              <a:ext uri="{FF2B5EF4-FFF2-40B4-BE49-F238E27FC236}">
                <a16:creationId xmlns:a16="http://schemas.microsoft.com/office/drawing/2014/main" id="{95F22C3E-6B73-4D55-A1D4-5D333D5C24CF}"/>
              </a:ext>
            </a:extLst>
          </p:cNvPr>
          <p:cNvSpPr/>
          <p:nvPr/>
        </p:nvSpPr>
        <p:spPr>
          <a:xfrm>
            <a:off x="6245306" y="3421110"/>
            <a:ext cx="1861713" cy="386731"/>
          </a:xfrm>
          <a:prstGeom prst="rect">
            <a:avLst/>
          </a:prstGeom>
          <a:solidFill>
            <a:srgbClr val="CAD7E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b="1" dirty="0">
                <a:solidFill>
                  <a:sysClr val="windowText" lastClr="000000"/>
                </a:solidFill>
              </a:rPr>
              <a:t>Required Level of Expertise</a:t>
            </a:r>
          </a:p>
        </p:txBody>
      </p:sp>
      <p:sp>
        <p:nvSpPr>
          <p:cNvPr id="270" name="Rectangle 269">
            <a:extLst>
              <a:ext uri="{FF2B5EF4-FFF2-40B4-BE49-F238E27FC236}">
                <a16:creationId xmlns:a16="http://schemas.microsoft.com/office/drawing/2014/main" id="{E1F1E928-0880-4A05-8815-D9D914B15F56}"/>
              </a:ext>
            </a:extLst>
          </p:cNvPr>
          <p:cNvSpPr/>
          <p:nvPr/>
        </p:nvSpPr>
        <p:spPr>
          <a:xfrm>
            <a:off x="3047999" y="3412402"/>
            <a:ext cx="3179107" cy="395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r>
              <a:rPr lang="en-US" sz="1200" i="1" dirty="0">
                <a:solidFill>
                  <a:srgbClr val="000000"/>
                </a:solidFill>
              </a:rPr>
              <a:t>Level of criticality and essentiality of the process for the CS Operations </a:t>
            </a:r>
            <a:r>
              <a:rPr lang="en-US" sz="1200" b="1" i="1" dirty="0">
                <a:solidFill>
                  <a:srgbClr val="000000"/>
                </a:solidFill>
              </a:rPr>
              <a:t>standup</a:t>
            </a:r>
            <a:r>
              <a:rPr lang="en-US" sz="1200" i="1" dirty="0">
                <a:solidFill>
                  <a:srgbClr val="000000"/>
                </a:solidFill>
              </a:rPr>
              <a:t> and </a:t>
            </a:r>
            <a:r>
              <a:rPr lang="en-US" sz="1200" b="1" i="1" dirty="0">
                <a:solidFill>
                  <a:srgbClr val="000000"/>
                </a:solidFill>
              </a:rPr>
              <a:t>operationalization</a:t>
            </a:r>
          </a:p>
        </p:txBody>
      </p:sp>
      <p:sp>
        <p:nvSpPr>
          <p:cNvPr id="95" name="Text Placeholder 1">
            <a:extLst>
              <a:ext uri="{FF2B5EF4-FFF2-40B4-BE49-F238E27FC236}">
                <a16:creationId xmlns:a16="http://schemas.microsoft.com/office/drawing/2014/main" id="{E2AA5C5D-0BB3-414E-978F-0618FE280362}"/>
              </a:ext>
            </a:extLst>
          </p:cNvPr>
          <p:cNvSpPr txBox="1">
            <a:spLocks/>
          </p:cNvSpPr>
          <p:nvPr/>
        </p:nvSpPr>
        <p:spPr bwMode="gray">
          <a:xfrm rot="16200000">
            <a:off x="-473905" y="5107955"/>
            <a:ext cx="2238819"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Process Selection Mechanism</a:t>
            </a:r>
          </a:p>
        </p:txBody>
      </p:sp>
      <p:grpSp>
        <p:nvGrpSpPr>
          <p:cNvPr id="8" name="Group 7">
            <a:extLst>
              <a:ext uri="{FF2B5EF4-FFF2-40B4-BE49-F238E27FC236}">
                <a16:creationId xmlns:a16="http://schemas.microsoft.com/office/drawing/2014/main" id="{8F357993-71CE-40AB-933C-29ACA574361C}"/>
              </a:ext>
            </a:extLst>
          </p:cNvPr>
          <p:cNvGrpSpPr/>
          <p:nvPr/>
        </p:nvGrpSpPr>
        <p:grpSpPr>
          <a:xfrm>
            <a:off x="613621" y="68528"/>
            <a:ext cx="782071" cy="229014"/>
            <a:chOff x="613621" y="44482"/>
            <a:chExt cx="782071" cy="277106"/>
          </a:xfrm>
        </p:grpSpPr>
        <p:sp>
          <p:nvSpPr>
            <p:cNvPr id="92" name="Rectangle 91">
              <a:extLst>
                <a:ext uri="{FF2B5EF4-FFF2-40B4-BE49-F238E27FC236}">
                  <a16:creationId xmlns:a16="http://schemas.microsoft.com/office/drawing/2014/main" id="{5DC5BDBF-F5C6-4F22-A11A-4945317EE28A}"/>
                </a:ext>
              </a:extLst>
            </p:cNvPr>
            <p:cNvSpPr/>
            <p:nvPr/>
          </p:nvSpPr>
          <p:spPr bwMode="auto">
            <a:xfrm>
              <a:off x="1118825"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6F7AA5C7-7391-40BB-B2C7-A1F9B0B15C8B}"/>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4" name="Rectangle 93">
              <a:extLst>
                <a:ext uri="{FF2B5EF4-FFF2-40B4-BE49-F238E27FC236}">
                  <a16:creationId xmlns:a16="http://schemas.microsoft.com/office/drawing/2014/main" id="{A616EEEC-5F5A-479F-ADD8-BB0B156C84EA}"/>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6" name="Rectangle 95">
              <a:extLst>
                <a:ext uri="{FF2B5EF4-FFF2-40B4-BE49-F238E27FC236}">
                  <a16:creationId xmlns:a16="http://schemas.microsoft.com/office/drawing/2014/main" id="{011798B5-B176-460C-AF55-05BEDDBB6E85}"/>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7375F31F-0D69-4EE2-AB35-C3E2D04F0092}"/>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8" name="Rectangle 97">
              <a:extLst>
                <a:ext uri="{FF2B5EF4-FFF2-40B4-BE49-F238E27FC236}">
                  <a16:creationId xmlns:a16="http://schemas.microsoft.com/office/drawing/2014/main" id="{2DCB460D-B4A2-4EDD-8464-295D0D1531B6}"/>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9" name="Rectangle 98">
              <a:extLst>
                <a:ext uri="{FF2B5EF4-FFF2-40B4-BE49-F238E27FC236}">
                  <a16:creationId xmlns:a16="http://schemas.microsoft.com/office/drawing/2014/main" id="{BE9D0D99-A243-4B9D-BCBD-711F4AC1DB79}"/>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0" name="Rectangle 99">
              <a:extLst>
                <a:ext uri="{FF2B5EF4-FFF2-40B4-BE49-F238E27FC236}">
                  <a16:creationId xmlns:a16="http://schemas.microsoft.com/office/drawing/2014/main" id="{4D448E5F-09D4-4BC2-811D-59B1346F5A03}"/>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1" name="Rectangle 100">
              <a:extLst>
                <a:ext uri="{FF2B5EF4-FFF2-40B4-BE49-F238E27FC236}">
                  <a16:creationId xmlns:a16="http://schemas.microsoft.com/office/drawing/2014/main" id="{B7EE41F3-7CBC-44C9-A8F1-5397AB0D4F65}"/>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2" name="Rectangle 101">
              <a:extLst>
                <a:ext uri="{FF2B5EF4-FFF2-40B4-BE49-F238E27FC236}">
                  <a16:creationId xmlns:a16="http://schemas.microsoft.com/office/drawing/2014/main" id="{0E96C182-AC94-4F43-8004-5A308CFBA5BB}"/>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03" name="Rectangle 102">
              <a:extLst>
                <a:ext uri="{FF2B5EF4-FFF2-40B4-BE49-F238E27FC236}">
                  <a16:creationId xmlns:a16="http://schemas.microsoft.com/office/drawing/2014/main" id="{95E7EE38-F49A-4241-8F3C-615B3F1693AB}"/>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4" name="Rectangle 103">
              <a:extLst>
                <a:ext uri="{FF2B5EF4-FFF2-40B4-BE49-F238E27FC236}">
                  <a16:creationId xmlns:a16="http://schemas.microsoft.com/office/drawing/2014/main" id="{34EA2F7A-7C3C-49BE-AE36-D104D79149AC}"/>
                </a:ext>
              </a:extLst>
            </p:cNvPr>
            <p:cNvSpPr/>
            <p:nvPr/>
          </p:nvSpPr>
          <p:spPr bwMode="auto">
            <a:xfrm>
              <a:off x="1014856" y="196950"/>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5" name="Rectangle 104">
              <a:extLst>
                <a:ext uri="{FF2B5EF4-FFF2-40B4-BE49-F238E27FC236}">
                  <a16:creationId xmlns:a16="http://schemas.microsoft.com/office/drawing/2014/main" id="{0149F9EF-033D-41C5-9D11-7A94C2CCF6FA}"/>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6" name="Rectangle 105">
              <a:extLst>
                <a:ext uri="{FF2B5EF4-FFF2-40B4-BE49-F238E27FC236}">
                  <a16:creationId xmlns:a16="http://schemas.microsoft.com/office/drawing/2014/main" id="{6AD6D0AE-59A1-4D36-AE45-38B8D0A81791}"/>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107" name="Rectangle 106">
            <a:extLst>
              <a:ext uri="{FF2B5EF4-FFF2-40B4-BE49-F238E27FC236}">
                <a16:creationId xmlns:a16="http://schemas.microsoft.com/office/drawing/2014/main" id="{327361F7-59D5-4DDF-B72B-281A7A3C1CDA}"/>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1082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7">
            <a:extLst>
              <a:ext uri="{FF2B5EF4-FFF2-40B4-BE49-F238E27FC236}">
                <a16:creationId xmlns:a16="http://schemas.microsoft.com/office/drawing/2014/main" id="{F740F1A5-83F6-4E8D-B123-85CAC73980F7}"/>
              </a:ext>
            </a:extLst>
          </p:cNvPr>
          <p:cNvGrpSpPr/>
          <p:nvPr/>
        </p:nvGrpSpPr>
        <p:grpSpPr>
          <a:xfrm>
            <a:off x="1151680" y="4499886"/>
            <a:ext cx="1221723" cy="1641750"/>
            <a:chOff x="1349726" y="4449317"/>
            <a:chExt cx="1221723" cy="1641750"/>
          </a:xfrm>
        </p:grpSpPr>
        <p:pic>
          <p:nvPicPr>
            <p:cNvPr id="6" name="Picture 5">
              <a:extLst>
                <a:ext uri="{FF2B5EF4-FFF2-40B4-BE49-F238E27FC236}">
                  <a16:creationId xmlns:a16="http://schemas.microsoft.com/office/drawing/2014/main" id="{3C0CC8B7-C61C-446C-9072-F92C8DC52CC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726" y="4449317"/>
              <a:ext cx="1221723" cy="1641750"/>
            </a:xfrm>
            <a:prstGeom prst="rect">
              <a:avLst/>
            </a:prstGeom>
            <a:ln>
              <a:solidFill>
                <a:schemeClr val="accent1"/>
              </a:solidFill>
            </a:ln>
          </p:spPr>
        </p:pic>
        <p:sp>
          <p:nvSpPr>
            <p:cNvPr id="7" name="Rectangle 6">
              <a:extLst>
                <a:ext uri="{FF2B5EF4-FFF2-40B4-BE49-F238E27FC236}">
                  <a16:creationId xmlns:a16="http://schemas.microsoft.com/office/drawing/2014/main" id="{48143AE7-52C2-4D7F-9BF8-8BD5E253CB15}"/>
                </a:ext>
              </a:extLst>
            </p:cNvPr>
            <p:cNvSpPr/>
            <p:nvPr/>
          </p:nvSpPr>
          <p:spPr>
            <a:xfrm>
              <a:off x="1408629" y="4606546"/>
              <a:ext cx="198219" cy="8390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4" name="Group 163">
              <a:extLst>
                <a:ext uri="{FF2B5EF4-FFF2-40B4-BE49-F238E27FC236}">
                  <a16:creationId xmlns:a16="http://schemas.microsoft.com/office/drawing/2014/main" id="{5C819512-F2DE-4E8A-920B-38334D9AECAD}"/>
                </a:ext>
              </a:extLst>
            </p:cNvPr>
            <p:cNvGrpSpPr/>
            <p:nvPr/>
          </p:nvGrpSpPr>
          <p:grpSpPr>
            <a:xfrm>
              <a:off x="1432807" y="4620675"/>
              <a:ext cx="145467" cy="45719"/>
              <a:chOff x="8867302" y="5901647"/>
              <a:chExt cx="1113389" cy="323516"/>
            </a:xfrm>
          </p:grpSpPr>
          <p:pic>
            <p:nvPicPr>
              <p:cNvPr id="165" name="Picture 104" descr="image">
                <a:extLst>
                  <a:ext uri="{FF2B5EF4-FFF2-40B4-BE49-F238E27FC236}">
                    <a16:creationId xmlns:a16="http://schemas.microsoft.com/office/drawing/2014/main" id="{ABA9363C-37A9-491A-B491-DA19340E554C}"/>
                  </a:ext>
                </a:extLst>
              </p:cNvPr>
              <p:cNvPicPr>
                <a:picLocks noChangeAspect="1" noChangeArrowheads="1"/>
              </p:cNvPicPr>
              <p:nvPr userDrawn="1"/>
            </p:nvPicPr>
            <p:blipFill rotWithShape="1">
              <a:blip r:embed="rId7" cstate="email">
                <a:extLst>
                  <a:ext uri="{28A0092B-C50C-407E-A947-70E740481C1C}">
                    <a14:useLocalDpi xmlns:a14="http://schemas.microsoft.com/office/drawing/2010/main"/>
                  </a:ext>
                </a:extLst>
              </a:blip>
              <a:srcRect l="18214" t="9249" r="18739" b="39639"/>
              <a:stretch/>
            </p:blipFill>
            <p:spPr bwMode="auto">
              <a:xfrm>
                <a:off x="8867302" y="5901647"/>
                <a:ext cx="316484" cy="32351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166" name="Picture 104" descr="image">
                <a:extLst>
                  <a:ext uri="{FF2B5EF4-FFF2-40B4-BE49-F238E27FC236}">
                    <a16:creationId xmlns:a16="http://schemas.microsoft.com/office/drawing/2014/main" id="{08382F05-9FBD-4D54-B551-7557D7B6EF05}"/>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a:ext>
                </a:extLst>
              </a:blip>
              <a:srcRect l="12609" t="65638" r="11734" b="9913"/>
              <a:stretch/>
            </p:blipFill>
            <p:spPr bwMode="auto">
              <a:xfrm>
                <a:off x="9240607" y="5912619"/>
                <a:ext cx="740084" cy="30157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gr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The compiled Level 2 processes will be further detailed into structured SOPs including scope, objectives, assumptions and workflow/detailed activities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407400" y="1112624"/>
            <a:ext cx="3377207" cy="430887"/>
          </a:xfrm>
        </p:spPr>
        <p:txBody>
          <a:bodyPr/>
          <a:lstStyle/>
          <a:p>
            <a:pPr algn="ctr"/>
            <a:r>
              <a:rPr lang="en-US" sz="1400" b="1" dirty="0">
                <a:solidFill>
                  <a:schemeClr val="tx1"/>
                </a:solidFill>
              </a:rPr>
              <a:t>Standard Operating Procedures Development</a:t>
            </a:r>
          </a:p>
          <a:p>
            <a:pPr algn="ctr"/>
            <a:endParaRPr lang="en-US" sz="1400" b="1" dirty="0">
              <a:solidFill>
                <a:schemeClr val="tx1"/>
              </a:solidFill>
            </a:endParaRPr>
          </a:p>
        </p:txBody>
      </p:sp>
      <p:sp>
        <p:nvSpPr>
          <p:cNvPr id="33" name="Rectangle: Rounded Corners 32">
            <a:extLst>
              <a:ext uri="{FF2B5EF4-FFF2-40B4-BE49-F238E27FC236}">
                <a16:creationId xmlns:a16="http://schemas.microsoft.com/office/drawing/2014/main" id="{9FDFFC1E-ED23-49CC-84DF-A8AB2267D880}"/>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2.3</a:t>
            </a:r>
          </a:p>
        </p:txBody>
      </p:sp>
      <p:sp>
        <p:nvSpPr>
          <p:cNvPr id="34" name="TextBox 33">
            <a:extLst>
              <a:ext uri="{FF2B5EF4-FFF2-40B4-BE49-F238E27FC236}">
                <a16:creationId xmlns:a16="http://schemas.microsoft.com/office/drawing/2014/main" id="{DBAD12B0-C553-427F-8D5C-13B4D8800227}"/>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 OXAGON’s cybersecurity operating procedures and playbooks</a:t>
            </a:r>
          </a:p>
        </p:txBody>
      </p:sp>
      <p:sp>
        <p:nvSpPr>
          <p:cNvPr id="256" name="STAMP">
            <a:extLst>
              <a:ext uri="{FF2B5EF4-FFF2-40B4-BE49-F238E27FC236}">
                <a16:creationId xmlns:a16="http://schemas.microsoft.com/office/drawing/2014/main" id="{98E45FB9-522C-4BA3-A24E-93D7C561FCAB}"/>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257" name="STAMP">
            <a:extLst>
              <a:ext uri="{FF2B5EF4-FFF2-40B4-BE49-F238E27FC236}">
                <a16:creationId xmlns:a16="http://schemas.microsoft.com/office/drawing/2014/main" id="{CD39A6AD-A723-4CFC-9F4E-37E3C95CFFAA}"/>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399" name="Arrow: Chevron 398">
            <a:extLst>
              <a:ext uri="{FF2B5EF4-FFF2-40B4-BE49-F238E27FC236}">
                <a16:creationId xmlns:a16="http://schemas.microsoft.com/office/drawing/2014/main" id="{3D7967D4-1515-4F31-9851-DD8769C5D42B}"/>
              </a:ext>
            </a:extLst>
          </p:cNvPr>
          <p:cNvSpPr/>
          <p:nvPr/>
        </p:nvSpPr>
        <p:spPr bwMode="gray">
          <a:xfrm>
            <a:off x="1594583" y="1329856"/>
            <a:ext cx="274368" cy="136159"/>
          </a:xfrm>
          <a:prstGeom prst="chevron">
            <a:avLst/>
          </a:prstGeom>
          <a:solidFill>
            <a:srgbClr val="94B0C8"/>
          </a:solidFill>
          <a:ln>
            <a:solidFill>
              <a:srgbClr val="6E808E"/>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b="1" dirty="0">
              <a:solidFill>
                <a:schemeClr val="tx1"/>
              </a:solidFill>
            </a:endParaRPr>
          </a:p>
        </p:txBody>
      </p:sp>
      <p:sp>
        <p:nvSpPr>
          <p:cNvPr id="400" name="Arrow: Chevron 399">
            <a:extLst>
              <a:ext uri="{FF2B5EF4-FFF2-40B4-BE49-F238E27FC236}">
                <a16:creationId xmlns:a16="http://schemas.microsoft.com/office/drawing/2014/main" id="{2BD954E6-CBAF-4EA7-95D8-130BA0FC11E0}"/>
              </a:ext>
            </a:extLst>
          </p:cNvPr>
          <p:cNvSpPr/>
          <p:nvPr/>
        </p:nvSpPr>
        <p:spPr bwMode="gray">
          <a:xfrm>
            <a:off x="1315336" y="1329856"/>
            <a:ext cx="274368" cy="136159"/>
          </a:xfrm>
          <a:prstGeom prst="chevron">
            <a:avLst/>
          </a:prstGeom>
          <a:solidFill>
            <a:schemeClr val="bg1">
              <a:lumMod val="65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b="1" dirty="0"/>
          </a:p>
        </p:txBody>
      </p:sp>
      <p:sp>
        <p:nvSpPr>
          <p:cNvPr id="401" name="Arrow: Chevron 400">
            <a:extLst>
              <a:ext uri="{FF2B5EF4-FFF2-40B4-BE49-F238E27FC236}">
                <a16:creationId xmlns:a16="http://schemas.microsoft.com/office/drawing/2014/main" id="{FCA79820-F3DA-40BB-9CE8-4097925B8E37}"/>
              </a:ext>
            </a:extLst>
          </p:cNvPr>
          <p:cNvSpPr/>
          <p:nvPr/>
        </p:nvSpPr>
        <p:spPr bwMode="gray">
          <a:xfrm>
            <a:off x="1040772" y="1329856"/>
            <a:ext cx="263324" cy="136159"/>
          </a:xfrm>
          <a:prstGeom prst="chevron">
            <a:avLst/>
          </a:prstGeom>
          <a:solidFill>
            <a:schemeClr val="bg1">
              <a:lumMod val="65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36576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b="1" dirty="0"/>
          </a:p>
        </p:txBody>
      </p:sp>
      <p:graphicFrame>
        <p:nvGraphicFramePr>
          <p:cNvPr id="127" name="Table 7">
            <a:extLst>
              <a:ext uri="{FF2B5EF4-FFF2-40B4-BE49-F238E27FC236}">
                <a16:creationId xmlns:a16="http://schemas.microsoft.com/office/drawing/2014/main" id="{5F6B268F-AA1D-42FB-8385-B5F9515BF0C6}"/>
              </a:ext>
            </a:extLst>
          </p:cNvPr>
          <p:cNvGraphicFramePr>
            <a:graphicFrameLocks noGrp="1"/>
          </p:cNvGraphicFramePr>
          <p:nvPr/>
        </p:nvGraphicFramePr>
        <p:xfrm>
          <a:off x="722284" y="2019950"/>
          <a:ext cx="10764457" cy="2043547"/>
        </p:xfrm>
        <a:graphic>
          <a:graphicData uri="http://schemas.openxmlformats.org/drawingml/2006/table">
            <a:tbl>
              <a:tblPr firstRow="1" bandRow="1">
                <a:tableStyleId>{5C22544A-7EE6-4342-B048-85BDC9FD1C3A}</a:tableStyleId>
              </a:tblPr>
              <a:tblGrid>
                <a:gridCol w="1072900">
                  <a:extLst>
                    <a:ext uri="{9D8B030D-6E8A-4147-A177-3AD203B41FA5}">
                      <a16:colId xmlns:a16="http://schemas.microsoft.com/office/drawing/2014/main" val="485461230"/>
                    </a:ext>
                  </a:extLst>
                </a:gridCol>
                <a:gridCol w="1620149">
                  <a:extLst>
                    <a:ext uri="{9D8B030D-6E8A-4147-A177-3AD203B41FA5}">
                      <a16:colId xmlns:a16="http://schemas.microsoft.com/office/drawing/2014/main" val="1052884015"/>
                    </a:ext>
                  </a:extLst>
                </a:gridCol>
                <a:gridCol w="3034461">
                  <a:extLst>
                    <a:ext uri="{9D8B030D-6E8A-4147-A177-3AD203B41FA5}">
                      <a16:colId xmlns:a16="http://schemas.microsoft.com/office/drawing/2014/main" val="1926377833"/>
                    </a:ext>
                  </a:extLst>
                </a:gridCol>
                <a:gridCol w="5036947">
                  <a:extLst>
                    <a:ext uri="{9D8B030D-6E8A-4147-A177-3AD203B41FA5}">
                      <a16:colId xmlns:a16="http://schemas.microsoft.com/office/drawing/2014/main" val="95201943"/>
                    </a:ext>
                  </a:extLst>
                </a:gridCol>
              </a:tblGrid>
              <a:tr h="335280">
                <a:tc>
                  <a:txBody>
                    <a:bodyPr/>
                    <a:lstStyle/>
                    <a:p>
                      <a:pPr algn="ctr"/>
                      <a:r>
                        <a:rPr lang="en-US" sz="1100" i="1" dirty="0"/>
                        <a:t>Capability</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algn="ctr"/>
                      <a:r>
                        <a:rPr lang="en-US" sz="1100" i="1" dirty="0"/>
                        <a:t>Standard Operating Procedure</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algn="ctr"/>
                      <a:r>
                        <a:rPr lang="en-US" sz="1100" i="1" dirty="0"/>
                        <a:t>Associated Level 2 Processes</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tc>
                  <a:txBody>
                    <a:bodyPr/>
                    <a:lstStyle/>
                    <a:p>
                      <a:pPr algn="ctr"/>
                      <a:r>
                        <a:rPr lang="en-US" sz="1100" i="1" dirty="0"/>
                        <a:t>Overview</a:t>
                      </a:r>
                    </a:p>
                  </a:txBody>
                  <a:tcPr marL="0" marR="0" marT="0"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2133242734"/>
                  </a:ext>
                </a:extLst>
              </a:tr>
              <a:tr h="581891">
                <a:tc rowSpan="3">
                  <a:txBody>
                    <a:bodyPr/>
                    <a:lstStyle/>
                    <a:p>
                      <a:pPr marL="0" algn="ctr" defTabSz="914400" rtl="0" eaLnBrk="1" latinLnBrk="0" hangingPunct="1"/>
                      <a:r>
                        <a:rPr lang="en-US" sz="1100" b="1" kern="1200" dirty="0">
                          <a:solidFill>
                            <a:schemeClr val="bg1"/>
                          </a:solidFill>
                          <a:latin typeface="+mn-lt"/>
                          <a:ea typeface="+mn-ea"/>
                          <a:cs typeface="+mn-cs"/>
                        </a:rPr>
                        <a:t>Attack Surface Management</a:t>
                      </a:r>
                    </a:p>
                  </a:txBody>
                  <a:tcPr marL="36576" marR="36576" marT="50292" marB="50292"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94B0C8"/>
                    </a:solidFill>
                  </a:tcPr>
                </a:tc>
                <a:tc>
                  <a:txBody>
                    <a:bodyPr/>
                    <a:lstStyle/>
                    <a:p>
                      <a:r>
                        <a:rPr lang="en-US" sz="1000" b="1" dirty="0">
                          <a:solidFill>
                            <a:srgbClr val="000000"/>
                          </a:solidFill>
                        </a:rPr>
                        <a:t>ASM Scoping</a:t>
                      </a:r>
                    </a:p>
                  </a:txBody>
                  <a:tcPr marL="182880" marR="36576" marT="41564" marB="41564"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274320" indent="-274320">
                        <a:buFont typeface="Wingdings" panose="05000000000000000000" pitchFamily="2" charset="2"/>
                        <a:buChar char="§"/>
                      </a:pPr>
                      <a:r>
                        <a:rPr lang="en-US" sz="1000" i="1" dirty="0">
                          <a:solidFill>
                            <a:srgbClr val="000000"/>
                          </a:solidFill>
                        </a:rPr>
                        <a:t>Identify Attack Surface Assets and Scanning Range (Scoping)</a:t>
                      </a:r>
                    </a:p>
                  </a:txBody>
                  <a:tcPr marL="36576" marR="36576" marT="41564" marB="41564"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pattFill prst="dkUpDiag">
                      <a:fgClr>
                        <a:schemeClr val="accent3">
                          <a:lumMod val="20000"/>
                          <a:lumOff val="80000"/>
                        </a:schemeClr>
                      </a:fgClr>
                      <a:bgClr>
                        <a:schemeClr val="bg1"/>
                      </a:bgClr>
                    </a:pattFill>
                  </a:tcPr>
                </a:tc>
                <a:tc>
                  <a:txBody>
                    <a:bodyPr/>
                    <a:lstStyle/>
                    <a:p>
                      <a:pPr>
                        <a:buFontTx/>
                        <a:buNone/>
                      </a:pPr>
                      <a:r>
                        <a:rPr lang="en-US" sz="1100" dirty="0">
                          <a:solidFill>
                            <a:srgbClr val="000000"/>
                          </a:solidFill>
                        </a:rPr>
                        <a:t>Describe how OXAGON can conduct asset discovery scans to enumerate targets across the infrastructure, and populate sources of truth with asset and asset owner information</a:t>
                      </a:r>
                    </a:p>
                  </a:txBody>
                  <a:tcPr marL="36576" marR="36576" marT="41564" marB="41564"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65270435"/>
                  </a:ext>
                </a:extLst>
              </a:tr>
              <a:tr h="581891">
                <a:tc vMerge="1">
                  <a:txBody>
                    <a:bodyPr/>
                    <a:lstStyle/>
                    <a:p>
                      <a:endParaRPr lang="en-US" sz="1200" b="1" dirty="0">
                        <a:solidFill>
                          <a:schemeClr val="bg1"/>
                        </a:solidFill>
                      </a:endParaRPr>
                    </a:p>
                  </a:txBody>
                  <a:tcPr marL="36576" marR="36576"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92B2A7"/>
                    </a:solidFill>
                  </a:tcPr>
                </a:tc>
                <a:tc>
                  <a:txBody>
                    <a:bodyPr/>
                    <a:lstStyle/>
                    <a:p>
                      <a:r>
                        <a:rPr lang="en-US" sz="1000" b="1" dirty="0">
                          <a:solidFill>
                            <a:srgbClr val="000000"/>
                          </a:solidFill>
                        </a:rPr>
                        <a:t>Vulnerability Identification, Validation, and Prioritization</a:t>
                      </a:r>
                    </a:p>
                  </a:txBody>
                  <a:tcPr marL="182880" marR="36576" marT="41564" marB="41564"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274320" indent="-274320">
                        <a:buFont typeface="Wingdings" panose="05000000000000000000" pitchFamily="2" charset="2"/>
                        <a:buChar char="§"/>
                      </a:pPr>
                      <a:r>
                        <a:rPr lang="en-US" sz="1000" i="1" dirty="0">
                          <a:solidFill>
                            <a:srgbClr val="000000"/>
                          </a:solidFill>
                        </a:rPr>
                        <a:t>Identify Vulnerabilities</a:t>
                      </a:r>
                    </a:p>
                    <a:p>
                      <a:pPr marL="274320" indent="-274320">
                        <a:buFont typeface="Wingdings" panose="05000000000000000000" pitchFamily="2" charset="2"/>
                        <a:buChar char="§"/>
                      </a:pPr>
                      <a:r>
                        <a:rPr lang="en-US" sz="1000" i="1" dirty="0">
                          <a:solidFill>
                            <a:srgbClr val="000000"/>
                          </a:solidFill>
                        </a:rPr>
                        <a:t>Validate Identified Vulnerabilities</a:t>
                      </a:r>
                    </a:p>
                    <a:p>
                      <a:pPr marL="274320" indent="-274320">
                        <a:buFont typeface="Wingdings" panose="05000000000000000000" pitchFamily="2" charset="2"/>
                        <a:buChar char="§"/>
                      </a:pPr>
                      <a:r>
                        <a:rPr lang="en-US" sz="1000" i="1" dirty="0">
                          <a:solidFill>
                            <a:srgbClr val="000000"/>
                          </a:solidFill>
                        </a:rPr>
                        <a:t>Prioritize Identified Vulnerabilities</a:t>
                      </a:r>
                    </a:p>
                  </a:txBody>
                  <a:tcPr marL="36576" marR="36576" marT="41564" marB="41564"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pattFill prst="dkUpDiag">
                      <a:fgClr>
                        <a:schemeClr val="accent3">
                          <a:lumMod val="20000"/>
                          <a:lumOff val="80000"/>
                        </a:schemeClr>
                      </a:fgClr>
                      <a:bgClr>
                        <a:schemeClr val="bg1"/>
                      </a:bgClr>
                    </a:pattFill>
                  </a:tcPr>
                </a:tc>
                <a:tc>
                  <a:txBody>
                    <a:bodyPr/>
                    <a:lstStyle/>
                    <a:p>
                      <a:pPr>
                        <a:buFontTx/>
                        <a:buNone/>
                      </a:pPr>
                      <a:r>
                        <a:rPr lang="en-US" sz="1100" dirty="0">
                          <a:solidFill>
                            <a:srgbClr val="000000"/>
                          </a:solidFill>
                        </a:rPr>
                        <a:t>Define how vulnerability scans and penetration tests will be conducted to produce a list of potential vulnerability that will be further validated and prioritized</a:t>
                      </a:r>
                    </a:p>
                  </a:txBody>
                  <a:tcPr marL="36576" marR="36576" marT="41564" marB="41564"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77841785"/>
                  </a:ext>
                </a:extLst>
              </a:tr>
              <a:tr h="540328">
                <a:tc vMerge="1">
                  <a:txBody>
                    <a:bodyPr/>
                    <a:lstStyle/>
                    <a:p>
                      <a:endParaRPr lang="en-US" sz="1200" b="1" dirty="0">
                        <a:solidFill>
                          <a:schemeClr val="bg1"/>
                        </a:solidFill>
                      </a:endParaRPr>
                    </a:p>
                  </a:txBody>
                  <a:tcPr marL="36576" marR="36576"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92B2A7"/>
                    </a:solidFill>
                  </a:tcPr>
                </a:tc>
                <a:tc>
                  <a:txBody>
                    <a:bodyPr/>
                    <a:lstStyle/>
                    <a:p>
                      <a:r>
                        <a:rPr lang="en-US" sz="1000" b="1" dirty="0">
                          <a:solidFill>
                            <a:srgbClr val="000000"/>
                          </a:solidFill>
                        </a:rPr>
                        <a:t>Vulnerability Remediation, Mitigation, and Exception</a:t>
                      </a:r>
                    </a:p>
                  </a:txBody>
                  <a:tcPr marL="182880" marR="36576" marT="41564" marB="41564"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accent1">
                        <a:lumMod val="20000"/>
                        <a:lumOff val="80000"/>
                      </a:schemeClr>
                    </a:solidFill>
                  </a:tcPr>
                </a:tc>
                <a:tc>
                  <a:txBody>
                    <a:bodyPr/>
                    <a:lstStyle/>
                    <a:p>
                      <a:pPr marL="274320" indent="-274320">
                        <a:buFont typeface="Wingdings" panose="05000000000000000000" pitchFamily="2" charset="2"/>
                        <a:buChar char="§"/>
                      </a:pPr>
                      <a:r>
                        <a:rPr lang="en-US" sz="1000" i="1" dirty="0">
                          <a:solidFill>
                            <a:srgbClr val="000000"/>
                          </a:solidFill>
                        </a:rPr>
                        <a:t>Conduct Vulnerability Remediation</a:t>
                      </a:r>
                    </a:p>
                    <a:p>
                      <a:pPr marL="274320" indent="-274320">
                        <a:buFont typeface="Wingdings" panose="05000000000000000000" pitchFamily="2" charset="2"/>
                        <a:buChar char="§"/>
                      </a:pPr>
                      <a:r>
                        <a:rPr lang="en-US" sz="1000" i="1" dirty="0">
                          <a:solidFill>
                            <a:srgbClr val="000000"/>
                          </a:solidFill>
                        </a:rPr>
                        <a:t>Conduct Vulnerability Mitigation</a:t>
                      </a:r>
                    </a:p>
                    <a:p>
                      <a:pPr marL="274320" indent="-274320">
                        <a:buFont typeface="Wingdings" panose="05000000000000000000" pitchFamily="2" charset="2"/>
                        <a:buChar char="§"/>
                      </a:pPr>
                      <a:r>
                        <a:rPr lang="en-US" sz="1000" i="1" dirty="0">
                          <a:solidFill>
                            <a:srgbClr val="000000"/>
                          </a:solidFill>
                        </a:rPr>
                        <a:t>Evaluate and Escalate Exception Requests</a:t>
                      </a:r>
                    </a:p>
                  </a:txBody>
                  <a:tcPr marL="36576" marR="36576" marT="41564" marB="41564"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pattFill prst="dkUpDiag">
                      <a:fgClr>
                        <a:schemeClr val="accent3">
                          <a:lumMod val="20000"/>
                          <a:lumOff val="80000"/>
                        </a:schemeClr>
                      </a:fgClr>
                      <a:bgClr>
                        <a:schemeClr val="bg1"/>
                      </a:bgClr>
                    </a:pattFill>
                  </a:tcPr>
                </a:tc>
                <a:tc>
                  <a:txBody>
                    <a:bodyPr/>
                    <a:lstStyle/>
                    <a:p>
                      <a:pPr>
                        <a:buFontTx/>
                        <a:buNone/>
                      </a:pPr>
                      <a:r>
                        <a:rPr lang="en-US" sz="1100" dirty="0">
                          <a:solidFill>
                            <a:srgbClr val="000000"/>
                          </a:solidFill>
                        </a:rPr>
                        <a:t>Outline the process of remediating vulnerabilities, identifying mitigations, and accepting risks</a:t>
                      </a:r>
                    </a:p>
                  </a:txBody>
                  <a:tcPr marL="36576" marR="36576" marT="41564" marB="41564"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365479297"/>
                  </a:ext>
                </a:extLst>
              </a:tr>
            </a:tbl>
          </a:graphicData>
        </a:graphic>
      </p:graphicFrame>
      <p:sp>
        <p:nvSpPr>
          <p:cNvPr id="148" name="Footer Placeholder 2">
            <a:extLst>
              <a:ext uri="{FF2B5EF4-FFF2-40B4-BE49-F238E27FC236}">
                <a16:creationId xmlns:a16="http://schemas.microsoft.com/office/drawing/2014/main" id="{56CC71EA-0434-4EF4-9AC0-BD21EC27A627}"/>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149" name="Group 148">
            <a:extLst>
              <a:ext uri="{FF2B5EF4-FFF2-40B4-BE49-F238E27FC236}">
                <a16:creationId xmlns:a16="http://schemas.microsoft.com/office/drawing/2014/main" id="{ED4A10E8-3704-4C20-8E43-66A44F17470A}"/>
              </a:ext>
            </a:extLst>
          </p:cNvPr>
          <p:cNvGrpSpPr/>
          <p:nvPr/>
        </p:nvGrpSpPr>
        <p:grpSpPr>
          <a:xfrm>
            <a:off x="3048000" y="4387232"/>
            <a:ext cx="8438741" cy="1953436"/>
            <a:chOff x="3743302" y="2397257"/>
            <a:chExt cx="7852366" cy="3146029"/>
          </a:xfrm>
        </p:grpSpPr>
        <p:sp>
          <p:nvSpPr>
            <p:cNvPr id="150" name="Rectangle 149">
              <a:extLst>
                <a:ext uri="{FF2B5EF4-FFF2-40B4-BE49-F238E27FC236}">
                  <a16:creationId xmlns:a16="http://schemas.microsoft.com/office/drawing/2014/main" id="{6B326DF6-8808-4A97-8964-BFC62E0B0B04}"/>
                </a:ext>
              </a:extLst>
            </p:cNvPr>
            <p:cNvSpPr/>
            <p:nvPr/>
          </p:nvSpPr>
          <p:spPr>
            <a:xfrm>
              <a:off x="3743303" y="2397257"/>
              <a:ext cx="989752" cy="625083"/>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bg1"/>
                  </a:solidFill>
                </a:rPr>
                <a:t>Overview</a:t>
              </a:r>
            </a:p>
          </p:txBody>
        </p:sp>
        <p:sp>
          <p:nvSpPr>
            <p:cNvPr id="151" name="Rectangle 150">
              <a:extLst>
                <a:ext uri="{FF2B5EF4-FFF2-40B4-BE49-F238E27FC236}">
                  <a16:creationId xmlns:a16="http://schemas.microsoft.com/office/drawing/2014/main" id="{F617D341-4F38-4BEB-9D83-628C4F564B5B}"/>
                </a:ext>
              </a:extLst>
            </p:cNvPr>
            <p:cNvSpPr/>
            <p:nvPr/>
          </p:nvSpPr>
          <p:spPr>
            <a:xfrm>
              <a:off x="3743303" y="3042965"/>
              <a:ext cx="989752" cy="897639"/>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bg1"/>
                  </a:solidFill>
                </a:rPr>
                <a:t>Objectives</a:t>
              </a:r>
            </a:p>
          </p:txBody>
        </p:sp>
        <p:sp>
          <p:nvSpPr>
            <p:cNvPr id="152" name="Rectangle 151">
              <a:extLst>
                <a:ext uri="{FF2B5EF4-FFF2-40B4-BE49-F238E27FC236}">
                  <a16:creationId xmlns:a16="http://schemas.microsoft.com/office/drawing/2014/main" id="{E4B7A9DA-DAC9-46F6-979D-78DA33C5E72C}"/>
                </a:ext>
              </a:extLst>
            </p:cNvPr>
            <p:cNvSpPr/>
            <p:nvPr/>
          </p:nvSpPr>
          <p:spPr>
            <a:xfrm>
              <a:off x="3743302" y="3748050"/>
              <a:ext cx="989752" cy="1795236"/>
            </a:xfrm>
            <a:prstGeom prst="rect">
              <a:avLst/>
            </a:prstGeom>
            <a:solidFill>
              <a:schemeClr val="accent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a:solidFill>
                    <a:schemeClr val="bg1"/>
                  </a:solidFill>
                </a:rPr>
                <a:t>Main Document Outline</a:t>
              </a:r>
              <a:endParaRPr lang="en-US" sz="1400" b="1" dirty="0"/>
            </a:p>
          </p:txBody>
        </p:sp>
        <p:sp>
          <p:nvSpPr>
            <p:cNvPr id="153" name="Rectangle 152">
              <a:extLst>
                <a:ext uri="{FF2B5EF4-FFF2-40B4-BE49-F238E27FC236}">
                  <a16:creationId xmlns:a16="http://schemas.microsoft.com/office/drawing/2014/main" id="{41773A55-4401-4DB6-BF93-DBF3E58C9B8C}"/>
                </a:ext>
              </a:extLst>
            </p:cNvPr>
            <p:cNvSpPr/>
            <p:nvPr/>
          </p:nvSpPr>
          <p:spPr>
            <a:xfrm>
              <a:off x="4788044" y="2397257"/>
              <a:ext cx="6807624" cy="616975"/>
            </a:xfrm>
            <a:prstGeom prst="rect">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i="1" dirty="0">
                  <a:solidFill>
                    <a:srgbClr val="000000"/>
                  </a:solidFill>
                </a:rPr>
                <a:t>SOPs are </a:t>
              </a:r>
              <a:r>
                <a:rPr lang="en-US" sz="1200" b="1" i="1" dirty="0">
                  <a:solidFill>
                    <a:srgbClr val="000000"/>
                  </a:solidFill>
                </a:rPr>
                <a:t>deep dives </a:t>
              </a:r>
              <a:r>
                <a:rPr lang="en-US" sz="1200" i="1" dirty="0">
                  <a:solidFill>
                    <a:srgbClr val="000000"/>
                  </a:solidFill>
                </a:rPr>
                <a:t>into the selected CS Operations processes. They represented </a:t>
              </a:r>
              <a:r>
                <a:rPr lang="en-US" sz="1200" b="1" i="1" dirty="0">
                  <a:solidFill>
                    <a:srgbClr val="000000"/>
                  </a:solidFill>
                </a:rPr>
                <a:t>detailed guides </a:t>
              </a:r>
              <a:r>
                <a:rPr lang="en-US" sz="1200" i="1" dirty="0">
                  <a:solidFill>
                    <a:srgbClr val="000000"/>
                  </a:solidFill>
                </a:rPr>
                <a:t>for the successful operationalization of the processes and their related capabilities </a:t>
              </a:r>
            </a:p>
          </p:txBody>
        </p:sp>
        <p:sp>
          <p:nvSpPr>
            <p:cNvPr id="154" name="Rectangle 153">
              <a:extLst>
                <a:ext uri="{FF2B5EF4-FFF2-40B4-BE49-F238E27FC236}">
                  <a16:creationId xmlns:a16="http://schemas.microsoft.com/office/drawing/2014/main" id="{FED40E62-EB2D-4215-9D85-5F665EBBD585}"/>
                </a:ext>
              </a:extLst>
            </p:cNvPr>
            <p:cNvSpPr/>
            <p:nvPr/>
          </p:nvSpPr>
          <p:spPr>
            <a:xfrm>
              <a:off x="4788044" y="3066346"/>
              <a:ext cx="6807624" cy="625083"/>
            </a:xfrm>
            <a:prstGeom prst="rect">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2880" indent="-182880">
                <a:buFont typeface="Wingdings" panose="05000000000000000000" pitchFamily="2" charset="2"/>
                <a:buChar char="§"/>
              </a:pPr>
              <a:r>
                <a:rPr lang="en-US" sz="1200" i="1" dirty="0">
                  <a:solidFill>
                    <a:srgbClr val="000000"/>
                  </a:solidFill>
                </a:rPr>
                <a:t>Provide a detailed view of the </a:t>
              </a:r>
              <a:r>
                <a:rPr lang="en-US" sz="1200" b="1" i="1" dirty="0">
                  <a:solidFill>
                    <a:srgbClr val="000000"/>
                  </a:solidFill>
                </a:rPr>
                <a:t>CS Operations </a:t>
              </a:r>
              <a:r>
                <a:rPr lang="en-US" sz="1200" i="1" dirty="0">
                  <a:solidFill>
                    <a:srgbClr val="000000"/>
                  </a:solidFill>
                </a:rPr>
                <a:t>key processes to facilitate process implementation </a:t>
              </a:r>
            </a:p>
            <a:p>
              <a:pPr marL="182880" indent="-182880">
                <a:buFont typeface="Wingdings" panose="05000000000000000000" pitchFamily="2" charset="2"/>
                <a:buChar char="§"/>
              </a:pPr>
              <a:r>
                <a:rPr lang="en-US" sz="1200" i="1" dirty="0">
                  <a:solidFill>
                    <a:srgbClr val="000000"/>
                  </a:solidFill>
                </a:rPr>
                <a:t>Outline the </a:t>
              </a:r>
              <a:r>
                <a:rPr lang="en-US" sz="1200" b="1" i="1" dirty="0">
                  <a:solidFill>
                    <a:srgbClr val="000000"/>
                  </a:solidFill>
                </a:rPr>
                <a:t>touchpoints</a:t>
              </a:r>
              <a:r>
                <a:rPr lang="en-US" sz="1200" i="1" dirty="0">
                  <a:solidFill>
                    <a:srgbClr val="000000"/>
                  </a:solidFill>
                </a:rPr>
                <a:t> and key </a:t>
              </a:r>
              <a:r>
                <a:rPr lang="en-US" sz="1200" b="1" i="1" dirty="0">
                  <a:solidFill>
                    <a:srgbClr val="000000"/>
                  </a:solidFill>
                </a:rPr>
                <a:t>decisions</a:t>
              </a:r>
              <a:r>
                <a:rPr lang="en-US" sz="1200" i="1" dirty="0">
                  <a:solidFill>
                    <a:srgbClr val="000000"/>
                  </a:solidFill>
                </a:rPr>
                <a:t> for each process </a:t>
              </a:r>
            </a:p>
          </p:txBody>
        </p:sp>
        <p:sp>
          <p:nvSpPr>
            <p:cNvPr id="155" name="Rectangle 154">
              <a:extLst>
                <a:ext uri="{FF2B5EF4-FFF2-40B4-BE49-F238E27FC236}">
                  <a16:creationId xmlns:a16="http://schemas.microsoft.com/office/drawing/2014/main" id="{2FA969EC-E2ED-45F6-8EC8-EB425315C8ED}"/>
                </a:ext>
              </a:extLst>
            </p:cNvPr>
            <p:cNvSpPr/>
            <p:nvPr/>
          </p:nvSpPr>
          <p:spPr>
            <a:xfrm>
              <a:off x="4788044" y="3748050"/>
              <a:ext cx="6807624" cy="1795236"/>
            </a:xfrm>
            <a:prstGeom prst="rect">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i="1" dirty="0">
                  <a:solidFill>
                    <a:schemeClr val="bg1"/>
                  </a:solidFill>
                </a:rPr>
                <a:t>Main Document Outline</a:t>
              </a:r>
              <a:endParaRPr lang="en-US" sz="1400" b="1" i="1" dirty="0"/>
            </a:p>
          </p:txBody>
        </p:sp>
        <p:sp>
          <p:nvSpPr>
            <p:cNvPr id="156" name="Rectangle 155">
              <a:extLst>
                <a:ext uri="{FF2B5EF4-FFF2-40B4-BE49-F238E27FC236}">
                  <a16:creationId xmlns:a16="http://schemas.microsoft.com/office/drawing/2014/main" id="{04F88D81-1327-4DB5-9179-B35672BF65F0}"/>
                </a:ext>
              </a:extLst>
            </p:cNvPr>
            <p:cNvSpPr/>
            <p:nvPr/>
          </p:nvSpPr>
          <p:spPr>
            <a:xfrm>
              <a:off x="4872824" y="4542124"/>
              <a:ext cx="2175009" cy="441484"/>
            </a:xfrm>
            <a:prstGeom prst="rect">
              <a:avLst/>
            </a:prstGeom>
            <a:solidFill>
              <a:schemeClr val="bg2">
                <a:lumMod val="9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200" b="1" i="1" dirty="0">
                  <a:solidFill>
                    <a:srgbClr val="000000"/>
                  </a:solidFill>
                </a:rPr>
                <a:t>Assumptions</a:t>
              </a:r>
            </a:p>
          </p:txBody>
        </p:sp>
        <p:sp>
          <p:nvSpPr>
            <p:cNvPr id="157" name="Rectangle 156">
              <a:extLst>
                <a:ext uri="{FF2B5EF4-FFF2-40B4-BE49-F238E27FC236}">
                  <a16:creationId xmlns:a16="http://schemas.microsoft.com/office/drawing/2014/main" id="{2624DF0D-B4F0-4097-90A9-59EC55E30146}"/>
                </a:ext>
              </a:extLst>
            </p:cNvPr>
            <p:cNvSpPr/>
            <p:nvPr/>
          </p:nvSpPr>
          <p:spPr>
            <a:xfrm>
              <a:off x="4872824" y="5029558"/>
              <a:ext cx="2175009" cy="441484"/>
            </a:xfrm>
            <a:prstGeom prst="rect">
              <a:avLst/>
            </a:prstGeom>
            <a:solidFill>
              <a:schemeClr val="bg2">
                <a:lumMod val="9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200" b="1" i="1" dirty="0">
                  <a:solidFill>
                    <a:srgbClr val="000000"/>
                  </a:solidFill>
                </a:rPr>
                <a:t>Workflow and Detailed Activity</a:t>
              </a:r>
            </a:p>
          </p:txBody>
        </p:sp>
        <p:sp>
          <p:nvSpPr>
            <p:cNvPr id="158" name="Rectangle 157">
              <a:extLst>
                <a:ext uri="{FF2B5EF4-FFF2-40B4-BE49-F238E27FC236}">
                  <a16:creationId xmlns:a16="http://schemas.microsoft.com/office/drawing/2014/main" id="{2D7BFB18-3D09-460B-BDB2-A5F2AA0F54D9}"/>
                </a:ext>
              </a:extLst>
            </p:cNvPr>
            <p:cNvSpPr/>
            <p:nvPr/>
          </p:nvSpPr>
          <p:spPr>
            <a:xfrm>
              <a:off x="5380728" y="3632177"/>
              <a:ext cx="1097147" cy="500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i="1" dirty="0">
                  <a:solidFill>
                    <a:srgbClr val="000000"/>
                  </a:solidFill>
                </a:rPr>
                <a:t>Component</a:t>
              </a:r>
            </a:p>
          </p:txBody>
        </p:sp>
        <p:sp>
          <p:nvSpPr>
            <p:cNvPr id="159" name="Rectangle 158">
              <a:extLst>
                <a:ext uri="{FF2B5EF4-FFF2-40B4-BE49-F238E27FC236}">
                  <a16:creationId xmlns:a16="http://schemas.microsoft.com/office/drawing/2014/main" id="{9E0B8C00-542B-462F-BEC2-A09C01A3C547}"/>
                </a:ext>
              </a:extLst>
            </p:cNvPr>
            <p:cNvSpPr/>
            <p:nvPr/>
          </p:nvSpPr>
          <p:spPr>
            <a:xfrm>
              <a:off x="8819528" y="3632177"/>
              <a:ext cx="1058556" cy="500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200" b="1" i="1" dirty="0">
                  <a:solidFill>
                    <a:srgbClr val="000000"/>
                  </a:solidFill>
                </a:rPr>
                <a:t>Description</a:t>
              </a:r>
            </a:p>
          </p:txBody>
        </p:sp>
        <p:sp>
          <p:nvSpPr>
            <p:cNvPr id="160" name="Rectangle 159">
              <a:extLst>
                <a:ext uri="{FF2B5EF4-FFF2-40B4-BE49-F238E27FC236}">
                  <a16:creationId xmlns:a16="http://schemas.microsoft.com/office/drawing/2014/main" id="{3CEAA238-29C7-4A16-9632-38C5727740F7}"/>
                </a:ext>
              </a:extLst>
            </p:cNvPr>
            <p:cNvSpPr/>
            <p:nvPr/>
          </p:nvSpPr>
          <p:spPr>
            <a:xfrm>
              <a:off x="4872824" y="4060866"/>
              <a:ext cx="2175009" cy="441484"/>
            </a:xfrm>
            <a:prstGeom prst="rect">
              <a:avLst/>
            </a:prstGeom>
            <a:solidFill>
              <a:schemeClr val="bg2">
                <a:lumMod val="90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algn="ctr"/>
              <a:r>
                <a:rPr lang="en-US" sz="1200" b="1" i="1" dirty="0">
                  <a:solidFill>
                    <a:srgbClr val="000000"/>
                  </a:solidFill>
                </a:rPr>
                <a:t>Scope</a:t>
              </a:r>
            </a:p>
          </p:txBody>
        </p:sp>
        <p:sp>
          <p:nvSpPr>
            <p:cNvPr id="161" name="Rectangle 160">
              <a:extLst>
                <a:ext uri="{FF2B5EF4-FFF2-40B4-BE49-F238E27FC236}">
                  <a16:creationId xmlns:a16="http://schemas.microsoft.com/office/drawing/2014/main" id="{B93C6749-2BD9-4C4B-85F4-F077F9E16FDE}"/>
                </a:ext>
              </a:extLst>
            </p:cNvPr>
            <p:cNvSpPr/>
            <p:nvPr/>
          </p:nvSpPr>
          <p:spPr>
            <a:xfrm>
              <a:off x="7112421" y="4060866"/>
              <a:ext cx="4398467" cy="441484"/>
            </a:xfrm>
            <a:prstGeom prst="rect">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i="1" dirty="0">
                  <a:solidFill>
                    <a:srgbClr val="000000"/>
                  </a:solidFill>
                </a:rPr>
                <a:t>SOP </a:t>
              </a:r>
              <a:r>
                <a:rPr lang="en-US" sz="1200" b="1" i="1" dirty="0">
                  <a:solidFill>
                    <a:srgbClr val="000000"/>
                  </a:solidFill>
                </a:rPr>
                <a:t>scope </a:t>
              </a:r>
              <a:r>
                <a:rPr lang="en-US" sz="1200" i="1" dirty="0">
                  <a:solidFill>
                    <a:srgbClr val="000000"/>
                  </a:solidFill>
                </a:rPr>
                <a:t>highlighting the Level 2 processes detailed within the </a:t>
              </a:r>
              <a:r>
                <a:rPr lang="en-US" sz="1200" b="1" i="1" dirty="0">
                  <a:solidFill>
                    <a:srgbClr val="000000"/>
                  </a:solidFill>
                </a:rPr>
                <a:t>document</a:t>
              </a:r>
              <a:r>
                <a:rPr lang="en-US" sz="1200" i="1" dirty="0">
                  <a:solidFill>
                    <a:srgbClr val="000000"/>
                  </a:solidFill>
                </a:rPr>
                <a:t> </a:t>
              </a:r>
            </a:p>
          </p:txBody>
        </p:sp>
        <p:sp>
          <p:nvSpPr>
            <p:cNvPr id="162" name="Rectangle 161">
              <a:extLst>
                <a:ext uri="{FF2B5EF4-FFF2-40B4-BE49-F238E27FC236}">
                  <a16:creationId xmlns:a16="http://schemas.microsoft.com/office/drawing/2014/main" id="{EAFD840C-75FC-4442-BE4E-49715A77F1C6}"/>
                </a:ext>
              </a:extLst>
            </p:cNvPr>
            <p:cNvSpPr/>
            <p:nvPr/>
          </p:nvSpPr>
          <p:spPr>
            <a:xfrm>
              <a:off x="7112421" y="4542124"/>
              <a:ext cx="4398467" cy="441484"/>
            </a:xfrm>
            <a:prstGeom prst="rect">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r>
                <a:rPr lang="en-US" sz="1200" b="1" i="1" dirty="0">
                  <a:solidFill>
                    <a:srgbClr val="000000"/>
                  </a:solidFill>
                </a:rPr>
                <a:t>Assumptions</a:t>
              </a:r>
              <a:r>
                <a:rPr lang="en-US" sz="1200" i="1" dirty="0">
                  <a:solidFill>
                    <a:srgbClr val="000000"/>
                  </a:solidFill>
                </a:rPr>
                <a:t> taken to detail the SOP</a:t>
              </a:r>
            </a:p>
          </p:txBody>
        </p:sp>
        <p:sp>
          <p:nvSpPr>
            <p:cNvPr id="163" name="Rectangle 162">
              <a:extLst>
                <a:ext uri="{FF2B5EF4-FFF2-40B4-BE49-F238E27FC236}">
                  <a16:creationId xmlns:a16="http://schemas.microsoft.com/office/drawing/2014/main" id="{A762DDA1-EBE6-4A6E-AAA9-ABBCDB22BCA3}"/>
                </a:ext>
              </a:extLst>
            </p:cNvPr>
            <p:cNvSpPr/>
            <p:nvPr/>
          </p:nvSpPr>
          <p:spPr>
            <a:xfrm>
              <a:off x="7112421" y="5029558"/>
              <a:ext cx="4398467" cy="441484"/>
            </a:xfrm>
            <a:prstGeom prst="rect">
              <a:avLst/>
            </a:prstGeom>
            <a:solidFill>
              <a:schemeClr val="bg1"/>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r>
                <a:rPr lang="en-US" sz="1200" i="1" dirty="0">
                  <a:solidFill>
                    <a:srgbClr val="000000"/>
                  </a:solidFill>
                </a:rPr>
                <a:t>Processes </a:t>
              </a:r>
              <a:r>
                <a:rPr lang="en-US" sz="1200" b="1" i="1" dirty="0">
                  <a:solidFill>
                    <a:srgbClr val="000000"/>
                  </a:solidFill>
                </a:rPr>
                <a:t>workflow</a:t>
              </a:r>
              <a:r>
                <a:rPr lang="en-US" sz="1200" i="1" dirty="0">
                  <a:solidFill>
                    <a:srgbClr val="000000"/>
                  </a:solidFill>
                </a:rPr>
                <a:t> and detailed view of each </a:t>
              </a:r>
              <a:r>
                <a:rPr lang="en-US" sz="1200" b="1" i="1" dirty="0">
                  <a:solidFill>
                    <a:srgbClr val="000000"/>
                  </a:solidFill>
                </a:rPr>
                <a:t>activity</a:t>
              </a:r>
              <a:r>
                <a:rPr lang="en-US" sz="1200" i="1" dirty="0">
                  <a:solidFill>
                    <a:srgbClr val="000000"/>
                  </a:solidFill>
                </a:rPr>
                <a:t> within the workflow</a:t>
              </a:r>
            </a:p>
          </p:txBody>
        </p:sp>
      </p:grpSp>
      <p:sp>
        <p:nvSpPr>
          <p:cNvPr id="3" name="Rectangle 2">
            <a:extLst>
              <a:ext uri="{FF2B5EF4-FFF2-40B4-BE49-F238E27FC236}">
                <a16:creationId xmlns:a16="http://schemas.microsoft.com/office/drawing/2014/main" id="{566C167E-634D-4F9F-80A4-43A00BEF8321}"/>
              </a:ext>
            </a:extLst>
          </p:cNvPr>
          <p:cNvSpPr/>
          <p:nvPr/>
        </p:nvSpPr>
        <p:spPr>
          <a:xfrm>
            <a:off x="890014" y="4736131"/>
            <a:ext cx="1193572" cy="1582928"/>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7DC0B904-C573-4120-90F3-2DA27AE9F9B2}"/>
              </a:ext>
            </a:extLst>
          </p:cNvPr>
          <p:cNvGrpSpPr/>
          <p:nvPr/>
        </p:nvGrpSpPr>
        <p:grpSpPr>
          <a:xfrm>
            <a:off x="1050385" y="4845235"/>
            <a:ext cx="829055" cy="294279"/>
            <a:chOff x="987072" y="4845235"/>
            <a:chExt cx="829055" cy="294279"/>
          </a:xfrm>
        </p:grpSpPr>
        <p:pic>
          <p:nvPicPr>
            <p:cNvPr id="167" name="Picture 104" descr="image">
              <a:extLst>
                <a:ext uri="{FF2B5EF4-FFF2-40B4-BE49-F238E27FC236}">
                  <a16:creationId xmlns:a16="http://schemas.microsoft.com/office/drawing/2014/main" id="{B73942C2-062A-443A-BF6E-5811B7AF4464}"/>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l="12609" t="65638" r="11734" b="9913"/>
            <a:stretch/>
          </p:blipFill>
          <p:spPr bwMode="auto">
            <a:xfrm>
              <a:off x="1301750" y="4879877"/>
              <a:ext cx="514377" cy="22671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8" name="Picture 104" descr="image">
              <a:extLst>
                <a:ext uri="{FF2B5EF4-FFF2-40B4-BE49-F238E27FC236}">
                  <a16:creationId xmlns:a16="http://schemas.microsoft.com/office/drawing/2014/main" id="{027B3206-C4FC-4171-8036-6E0A6BCB36B3}"/>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l="18214" t="9249" r="18739" b="39639"/>
            <a:stretch/>
          </p:blipFill>
          <p:spPr bwMode="auto">
            <a:xfrm>
              <a:off x="987072" y="4845235"/>
              <a:ext cx="266151" cy="29427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169" name="Text Placeholder 1">
            <a:extLst>
              <a:ext uri="{FF2B5EF4-FFF2-40B4-BE49-F238E27FC236}">
                <a16:creationId xmlns:a16="http://schemas.microsoft.com/office/drawing/2014/main" id="{D110E5C2-E7AE-4657-96A6-9FB0E9C81652}"/>
              </a:ext>
            </a:extLst>
          </p:cNvPr>
          <p:cNvSpPr txBox="1">
            <a:spLocks/>
          </p:cNvSpPr>
          <p:nvPr/>
        </p:nvSpPr>
        <p:spPr bwMode="gray">
          <a:xfrm>
            <a:off x="1174675" y="5372599"/>
            <a:ext cx="716158" cy="553998"/>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tx2">
                    <a:lumMod val="60000"/>
                    <a:lumOff val="40000"/>
                  </a:schemeClr>
                </a:solidFill>
              </a:rPr>
              <a:t>Standard </a:t>
            </a:r>
          </a:p>
          <a:p>
            <a:r>
              <a:rPr lang="en-US" sz="1200" dirty="0">
                <a:solidFill>
                  <a:schemeClr val="tx2">
                    <a:lumMod val="60000"/>
                    <a:lumOff val="40000"/>
                  </a:schemeClr>
                </a:solidFill>
              </a:rPr>
              <a:t>Operating </a:t>
            </a:r>
          </a:p>
          <a:p>
            <a:r>
              <a:rPr lang="en-US" sz="1200" dirty="0">
                <a:solidFill>
                  <a:schemeClr val="tx2">
                    <a:lumMod val="60000"/>
                    <a:lumOff val="40000"/>
                  </a:schemeClr>
                </a:solidFill>
              </a:rPr>
              <a:t>Procedures</a:t>
            </a:r>
          </a:p>
        </p:txBody>
      </p:sp>
      <p:sp>
        <p:nvSpPr>
          <p:cNvPr id="10" name="Trapezoid 9">
            <a:extLst>
              <a:ext uri="{FF2B5EF4-FFF2-40B4-BE49-F238E27FC236}">
                <a16:creationId xmlns:a16="http://schemas.microsoft.com/office/drawing/2014/main" id="{067DD3DF-7FA1-4B03-AFFB-AD21DC56C181}"/>
              </a:ext>
            </a:extLst>
          </p:cNvPr>
          <p:cNvSpPr/>
          <p:nvPr/>
        </p:nvSpPr>
        <p:spPr>
          <a:xfrm rot="16200000">
            <a:off x="1782635" y="5075303"/>
            <a:ext cx="1953434" cy="577294"/>
          </a:xfrm>
          <a:prstGeom prst="trapezoid">
            <a:avLst/>
          </a:prstGeom>
          <a:gradFill>
            <a:gsLst>
              <a:gs pos="0">
                <a:schemeClr val="bg1"/>
              </a:gs>
              <a:gs pos="78000">
                <a:srgbClr val="5D7D95"/>
              </a:gs>
              <a:gs pos="33000">
                <a:schemeClr val="accent2">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0" name="Text Placeholder 1">
            <a:extLst>
              <a:ext uri="{FF2B5EF4-FFF2-40B4-BE49-F238E27FC236}">
                <a16:creationId xmlns:a16="http://schemas.microsoft.com/office/drawing/2014/main" id="{A9E960F2-3A13-4287-AF93-45D92AE96F1D}"/>
              </a:ext>
            </a:extLst>
          </p:cNvPr>
          <p:cNvSpPr txBox="1">
            <a:spLocks/>
          </p:cNvSpPr>
          <p:nvPr/>
        </p:nvSpPr>
        <p:spPr bwMode="gray">
          <a:xfrm>
            <a:off x="4601223" y="1759648"/>
            <a:ext cx="2822439"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Compiled Level 2 Processes into SOPs</a:t>
            </a:r>
          </a:p>
        </p:txBody>
      </p:sp>
      <p:sp>
        <p:nvSpPr>
          <p:cNvPr id="171" name="Text Placeholder 1">
            <a:extLst>
              <a:ext uri="{FF2B5EF4-FFF2-40B4-BE49-F238E27FC236}">
                <a16:creationId xmlns:a16="http://schemas.microsoft.com/office/drawing/2014/main" id="{E2B84E35-8190-422F-983E-9DF20BE1B02D}"/>
              </a:ext>
            </a:extLst>
          </p:cNvPr>
          <p:cNvSpPr txBox="1">
            <a:spLocks/>
          </p:cNvSpPr>
          <p:nvPr/>
        </p:nvSpPr>
        <p:spPr bwMode="gray">
          <a:xfrm>
            <a:off x="5100531" y="4150843"/>
            <a:ext cx="1823833"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SOPs Main Components </a:t>
            </a:r>
          </a:p>
        </p:txBody>
      </p:sp>
      <p:cxnSp>
        <p:nvCxnSpPr>
          <p:cNvPr id="12" name="Straight Connector 11">
            <a:extLst>
              <a:ext uri="{FF2B5EF4-FFF2-40B4-BE49-F238E27FC236}">
                <a16:creationId xmlns:a16="http://schemas.microsoft.com/office/drawing/2014/main" id="{FD0B5E0A-34BA-48EA-900B-DECEDA9DF753}"/>
              </a:ext>
            </a:extLst>
          </p:cNvPr>
          <p:cNvCxnSpPr>
            <a:cxnSpLocks/>
          </p:cNvCxnSpPr>
          <p:nvPr/>
        </p:nvCxnSpPr>
        <p:spPr>
          <a:xfrm>
            <a:off x="722284" y="4038600"/>
            <a:ext cx="10764457"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FAC85EF-BB62-4666-8D6A-C3D8EAFB952B}"/>
              </a:ext>
            </a:extLst>
          </p:cNvPr>
          <p:cNvGrpSpPr/>
          <p:nvPr/>
        </p:nvGrpSpPr>
        <p:grpSpPr>
          <a:xfrm>
            <a:off x="613621" y="68528"/>
            <a:ext cx="782071" cy="229014"/>
            <a:chOff x="613621" y="44482"/>
            <a:chExt cx="782071" cy="277106"/>
          </a:xfrm>
        </p:grpSpPr>
        <p:sp>
          <p:nvSpPr>
            <p:cNvPr id="46" name="Rectangle 45">
              <a:extLst>
                <a:ext uri="{FF2B5EF4-FFF2-40B4-BE49-F238E27FC236}">
                  <a16:creationId xmlns:a16="http://schemas.microsoft.com/office/drawing/2014/main" id="{A4DAFC83-017F-4A8C-B9A3-54186C7016EB}"/>
                </a:ext>
              </a:extLst>
            </p:cNvPr>
            <p:cNvSpPr/>
            <p:nvPr/>
          </p:nvSpPr>
          <p:spPr bwMode="auto">
            <a:xfrm>
              <a:off x="1118825" y="196882"/>
              <a:ext cx="75601" cy="123590"/>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F71BB7A1-10A4-408F-A247-93DB3BF9FC32}"/>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8" name="Rectangle 47">
              <a:extLst>
                <a:ext uri="{FF2B5EF4-FFF2-40B4-BE49-F238E27FC236}">
                  <a16:creationId xmlns:a16="http://schemas.microsoft.com/office/drawing/2014/main" id="{14903C21-1AEC-4946-B473-DCD51719E674}"/>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9" name="Rectangle 48">
              <a:extLst>
                <a:ext uri="{FF2B5EF4-FFF2-40B4-BE49-F238E27FC236}">
                  <a16:creationId xmlns:a16="http://schemas.microsoft.com/office/drawing/2014/main" id="{8C5D74E0-D7A8-4F34-8E75-B250CF3190A9}"/>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DA991149-3D10-4271-98E3-7D3FCD69BD18}"/>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1" name="Rectangle 50">
              <a:extLst>
                <a:ext uri="{FF2B5EF4-FFF2-40B4-BE49-F238E27FC236}">
                  <a16:creationId xmlns:a16="http://schemas.microsoft.com/office/drawing/2014/main" id="{1827E82C-48AB-4D74-82F1-7CA6DF047A54}"/>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2" name="Rectangle 51">
              <a:extLst>
                <a:ext uri="{FF2B5EF4-FFF2-40B4-BE49-F238E27FC236}">
                  <a16:creationId xmlns:a16="http://schemas.microsoft.com/office/drawing/2014/main" id="{6C9CD96F-C051-4BDA-A62B-3A5B9BD1E70C}"/>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3" name="Rectangle 52">
              <a:extLst>
                <a:ext uri="{FF2B5EF4-FFF2-40B4-BE49-F238E27FC236}">
                  <a16:creationId xmlns:a16="http://schemas.microsoft.com/office/drawing/2014/main" id="{7E9D39CF-0832-400E-8FB4-D3758C14340E}"/>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4" name="Rectangle 53">
              <a:extLst>
                <a:ext uri="{FF2B5EF4-FFF2-40B4-BE49-F238E27FC236}">
                  <a16:creationId xmlns:a16="http://schemas.microsoft.com/office/drawing/2014/main" id="{FE54FF21-DFFF-453F-A134-6676156656E4}"/>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5" name="Rectangle 54">
              <a:extLst>
                <a:ext uri="{FF2B5EF4-FFF2-40B4-BE49-F238E27FC236}">
                  <a16:creationId xmlns:a16="http://schemas.microsoft.com/office/drawing/2014/main" id="{BB767256-1069-4C30-A787-34075FE3BF4D}"/>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56" name="Rectangle 55">
              <a:extLst>
                <a:ext uri="{FF2B5EF4-FFF2-40B4-BE49-F238E27FC236}">
                  <a16:creationId xmlns:a16="http://schemas.microsoft.com/office/drawing/2014/main" id="{052AF06F-1E78-439B-99E5-9A8653D00C63}"/>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7" name="Rectangle 56">
              <a:extLst>
                <a:ext uri="{FF2B5EF4-FFF2-40B4-BE49-F238E27FC236}">
                  <a16:creationId xmlns:a16="http://schemas.microsoft.com/office/drawing/2014/main" id="{2C2AC2AB-5175-4017-B1EA-5D31D09887CE}"/>
                </a:ext>
              </a:extLst>
            </p:cNvPr>
            <p:cNvSpPr/>
            <p:nvPr/>
          </p:nvSpPr>
          <p:spPr bwMode="auto">
            <a:xfrm>
              <a:off x="1014856" y="196950"/>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8" name="Rectangle 57">
              <a:extLst>
                <a:ext uri="{FF2B5EF4-FFF2-40B4-BE49-F238E27FC236}">
                  <a16:creationId xmlns:a16="http://schemas.microsoft.com/office/drawing/2014/main" id="{0A8AC231-2674-44FC-9D9C-C3D38AF8FB09}"/>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9" name="Rectangle 58">
              <a:extLst>
                <a:ext uri="{FF2B5EF4-FFF2-40B4-BE49-F238E27FC236}">
                  <a16:creationId xmlns:a16="http://schemas.microsoft.com/office/drawing/2014/main" id="{DA411943-3767-4AC8-B3DD-0CCF89F14AC4}"/>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62" name="Rectangle 61">
            <a:extLst>
              <a:ext uri="{FF2B5EF4-FFF2-40B4-BE49-F238E27FC236}">
                <a16:creationId xmlns:a16="http://schemas.microsoft.com/office/drawing/2014/main" id="{97A6AA26-FC6A-4FF8-B222-1096936355D8}"/>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400800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Throughout the engagement with OXAGON, we will monitor the project progress and conduct periodic reviews </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997920" y="1112624"/>
            <a:ext cx="2196179" cy="215444"/>
          </a:xfrm>
        </p:spPr>
        <p:txBody>
          <a:bodyPr/>
          <a:lstStyle/>
          <a:p>
            <a:r>
              <a:rPr lang="en-US" dirty="0"/>
              <a:t>Step 3: Project Management</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a:spcBef>
                <a:spcPts val="600"/>
              </a:spcBef>
              <a:spcAft>
                <a:spcPts val="200"/>
              </a:spcAft>
              <a:buClr>
                <a:srgbClr val="243646"/>
              </a:buClr>
              <a:defRPr/>
            </a:pPr>
            <a:r>
              <a:rPr lang="en-US" sz="1200" b="1" i="1" kern="0" dirty="0">
                <a:solidFill>
                  <a:schemeClr val="tx1"/>
                </a:solidFill>
              </a:rPr>
              <a:t>Run Project Management and Governance</a:t>
            </a:r>
          </a:p>
          <a:p>
            <a:pPr marL="177800" lvl="1" indent="-177800">
              <a:spcBef>
                <a:spcPts val="300"/>
              </a:spcBef>
              <a:buClr>
                <a:srgbClr val="243646"/>
              </a:buClr>
              <a:buFont typeface="Wingdings" panose="05000000000000000000" pitchFamily="2" charset="2"/>
              <a:buChar char="§"/>
              <a:defRPr/>
            </a:pPr>
            <a:r>
              <a:rPr lang="en-US" sz="1200" dirty="0">
                <a:solidFill>
                  <a:schemeClr val="tx1"/>
                </a:solidFill>
                <a:cs typeface="Arial" pitchFamily="34" charset="0"/>
              </a:rPr>
              <a:t>Develop a risk management process to regularly identify risks to the project and track mitigation activities</a:t>
            </a:r>
          </a:p>
          <a:p>
            <a:pPr marL="177800" lvl="1" indent="-177800">
              <a:spcBef>
                <a:spcPts val="300"/>
              </a:spcBef>
              <a:buClr>
                <a:srgbClr val="243646"/>
              </a:buClr>
              <a:buFont typeface="Wingdings" panose="05000000000000000000" pitchFamily="2" charset="2"/>
              <a:buChar char="§"/>
              <a:defRPr/>
            </a:pPr>
            <a:r>
              <a:rPr lang="en-US" sz="1200" dirty="0">
                <a:solidFill>
                  <a:schemeClr val="tx1"/>
                </a:solidFill>
                <a:cs typeface="Arial" pitchFamily="34" charset="0"/>
              </a:rPr>
              <a:t>Develop an issue tracking process to continuously identify project issues and tracked them to resolution</a:t>
            </a:r>
          </a:p>
          <a:p>
            <a:pPr marL="177800" lvl="1" indent="-177800">
              <a:spcBef>
                <a:spcPts val="300"/>
              </a:spcBef>
              <a:buClr>
                <a:srgbClr val="243646"/>
              </a:buClr>
              <a:buFont typeface="Wingdings" panose="05000000000000000000" pitchFamily="2" charset="2"/>
              <a:buChar char="§"/>
              <a:defRPr/>
            </a:pPr>
            <a:r>
              <a:rPr lang="en-US" sz="1200" dirty="0">
                <a:solidFill>
                  <a:schemeClr val="tx1"/>
                </a:solidFill>
                <a:cs typeface="Arial" pitchFamily="34" charset="0"/>
              </a:rPr>
              <a:t>Develop a change management process to capture the required authority to identify, validate, approve, and document project changes requests that effect scope, budget, and schedule</a:t>
            </a:r>
          </a:p>
          <a:p>
            <a:pPr marL="177800" lvl="1" indent="-177800">
              <a:spcBef>
                <a:spcPts val="300"/>
              </a:spcBef>
              <a:buClr>
                <a:srgbClr val="243646"/>
              </a:buClr>
              <a:buFont typeface="Wingdings" panose="05000000000000000000" pitchFamily="2" charset="2"/>
              <a:buChar char="§"/>
              <a:defRPr/>
            </a:pPr>
            <a:r>
              <a:rPr lang="en-US" sz="1200" dirty="0">
                <a:solidFill>
                  <a:schemeClr val="tx1"/>
                </a:solidFill>
                <a:cs typeface="Arial" pitchFamily="34" charset="0"/>
              </a:rPr>
              <a:t>Perform project progress tracking and reporting for project activities including:</a:t>
            </a:r>
          </a:p>
          <a:p>
            <a:pPr marL="457200" lvl="2" indent="-171450">
              <a:spcBef>
                <a:spcPts val="300"/>
              </a:spcBef>
              <a:buClr>
                <a:srgbClr val="243646"/>
              </a:buClr>
              <a:buFont typeface="Calibri" panose="020F0502020204030204" pitchFamily="34" charset="0"/>
              <a:buChar char="−"/>
              <a:defRPr/>
            </a:pPr>
            <a:r>
              <a:rPr lang="en-US" sz="1200" dirty="0">
                <a:solidFill>
                  <a:schemeClr val="tx1"/>
                </a:solidFill>
              </a:rPr>
              <a:t>Consolidate information from stakeholders to develop periodic progress reports</a:t>
            </a:r>
          </a:p>
          <a:p>
            <a:pPr marL="457200" lvl="2" indent="-171450">
              <a:spcBef>
                <a:spcPts val="300"/>
              </a:spcBef>
              <a:buClr>
                <a:srgbClr val="243646"/>
              </a:buClr>
              <a:buFont typeface="Calibri" panose="020F0502020204030204" pitchFamily="34" charset="0"/>
              <a:buChar char="−"/>
              <a:defRPr/>
            </a:pPr>
            <a:r>
              <a:rPr lang="en-US" sz="1200" dirty="0">
                <a:solidFill>
                  <a:schemeClr val="tx1"/>
                </a:solidFill>
              </a:rPr>
              <a:t>Monitoring and reporting on the status/progress of milestones identified in the project plan</a:t>
            </a:r>
          </a:p>
          <a:p>
            <a:pPr marL="457200" lvl="2" indent="-171450">
              <a:spcBef>
                <a:spcPts val="300"/>
              </a:spcBef>
              <a:buClr>
                <a:srgbClr val="243646"/>
              </a:buClr>
              <a:buFont typeface="Calibri" panose="020F0502020204030204" pitchFamily="34" charset="0"/>
              <a:buChar char="−"/>
              <a:defRPr/>
            </a:pPr>
            <a:r>
              <a:rPr lang="en-US" sz="1200" dirty="0">
                <a:solidFill>
                  <a:schemeClr val="tx1"/>
                </a:solidFill>
              </a:rPr>
              <a:t>Monitor the overall project schedule for timely achievement of overall project objectives and report any deviations from the plan</a:t>
            </a:r>
          </a:p>
          <a:p>
            <a:pPr marL="457200" lvl="2" indent="-171450">
              <a:spcBef>
                <a:spcPts val="300"/>
              </a:spcBef>
              <a:buClr>
                <a:srgbClr val="243646"/>
              </a:buClr>
              <a:buFont typeface="Calibri" panose="020F0502020204030204" pitchFamily="34" charset="0"/>
              <a:buChar char="−"/>
              <a:defRPr/>
            </a:pPr>
            <a:r>
              <a:rPr lang="en-US" sz="1200" dirty="0">
                <a:solidFill>
                  <a:schemeClr val="tx1"/>
                </a:solidFill>
              </a:rPr>
              <a:t>Provide progress report or presentation as required by the identified communication channel</a:t>
            </a:r>
          </a:p>
          <a:p>
            <a:pPr marL="177800" lvl="1" indent="-177800">
              <a:spcBef>
                <a:spcPts val="300"/>
              </a:spcBef>
              <a:buClr>
                <a:srgbClr val="243646"/>
              </a:buClr>
              <a:buFont typeface="Wingdings" panose="05000000000000000000" pitchFamily="2" charset="2"/>
              <a:buChar char="§"/>
              <a:defRPr/>
            </a:pPr>
            <a:r>
              <a:rPr lang="en-US" sz="1200" dirty="0">
                <a:solidFill>
                  <a:schemeClr val="tx1"/>
                </a:solidFill>
                <a:cs typeface="Arial" pitchFamily="34" charset="0"/>
              </a:rPr>
              <a:t>Conduct a periodic review of project plans to monitor target milestone dates and establish plans for their achievement where required</a:t>
            </a:r>
          </a:p>
          <a:p>
            <a:pPr marL="177800" lvl="1" indent="-177800">
              <a:spcBef>
                <a:spcPts val="300"/>
              </a:spcBef>
              <a:buClr>
                <a:srgbClr val="243646"/>
              </a:buClr>
              <a:buFont typeface="Wingdings" panose="05000000000000000000" pitchFamily="2" charset="2"/>
              <a:buChar char="§"/>
              <a:defRPr/>
            </a:pPr>
            <a:r>
              <a:rPr lang="en-US" sz="1200" dirty="0">
                <a:solidFill>
                  <a:schemeClr val="tx1"/>
                </a:solidFill>
                <a:cs typeface="Arial" pitchFamily="34" charset="0"/>
              </a:rPr>
              <a:t>Oversee the independent tracking and quality verification of project deliverables submitted for review as per project charters</a:t>
            </a:r>
          </a:p>
          <a:p>
            <a:pPr marL="177800" lvl="1" indent="-177800">
              <a:spcBef>
                <a:spcPts val="300"/>
              </a:spcBef>
              <a:buClr>
                <a:srgbClr val="243646"/>
              </a:buClr>
              <a:buFont typeface="Wingdings" panose="05000000000000000000" pitchFamily="2" charset="2"/>
              <a:buChar char="§"/>
              <a:defRPr/>
            </a:pPr>
            <a:r>
              <a:rPr lang="en-US" sz="1200" dirty="0">
                <a:solidFill>
                  <a:schemeClr val="tx1"/>
                </a:solidFill>
                <a:cs typeface="Arial" pitchFamily="34" charset="0"/>
              </a:rPr>
              <a:t>Manage the identified stakeholder communication methods and channels to communicate potential changes in a timely and effective manner to the relevant stakeholders</a:t>
            </a:r>
          </a:p>
          <a:p>
            <a:pPr marL="177800" lvl="1" indent="-177800">
              <a:spcBef>
                <a:spcPts val="300"/>
              </a:spcBef>
              <a:buClr>
                <a:srgbClr val="243646"/>
              </a:buClr>
              <a:buFont typeface="Wingdings" panose="05000000000000000000" pitchFamily="2" charset="2"/>
              <a:buChar char="§"/>
              <a:defRPr/>
            </a:pPr>
            <a:r>
              <a:rPr lang="en-US" sz="1200" dirty="0">
                <a:solidFill>
                  <a:schemeClr val="tx1"/>
                </a:solidFill>
                <a:cs typeface="Arial" pitchFamily="34" charset="0"/>
              </a:rPr>
              <a:t>Manage the timely flow of project information by executing the Communication Plan to maintain stakeholders engaged and informed</a:t>
            </a:r>
          </a:p>
          <a:p>
            <a:pPr marL="171450" lvl="1" indent="-171450">
              <a:buClr>
                <a:srgbClr val="243646"/>
              </a:buClr>
              <a:buFont typeface="Wingdings" panose="05000000000000000000" pitchFamily="2" charset="2"/>
              <a:buChar char="§"/>
              <a:defRPr/>
            </a:pPr>
            <a:endParaRPr lang="en-US" sz="1050" dirty="0">
              <a:solidFill>
                <a:schemeClr val="tx1"/>
              </a:solidFill>
            </a:endParaRPr>
          </a:p>
        </p:txBody>
      </p:sp>
      <p:grpSp>
        <p:nvGrpSpPr>
          <p:cNvPr id="3" name="Group 2">
            <a:extLst>
              <a:ext uri="{FF2B5EF4-FFF2-40B4-BE49-F238E27FC236}">
                <a16:creationId xmlns:a16="http://schemas.microsoft.com/office/drawing/2014/main" id="{6F5A3D66-F609-493F-B479-14B09ADB782C}"/>
              </a:ext>
            </a:extLst>
          </p:cNvPr>
          <p:cNvGrpSpPr/>
          <p:nvPr/>
        </p:nvGrpSpPr>
        <p:grpSpPr>
          <a:xfrm>
            <a:off x="9386637" y="3956896"/>
            <a:ext cx="2137935" cy="2342901"/>
            <a:chOff x="9386637" y="1503189"/>
            <a:chExt cx="2137935" cy="2342901"/>
          </a:xfrm>
        </p:grpSpPr>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12713" lvl="1" indent="-112713">
                <a:buClr>
                  <a:srgbClr val="000000"/>
                </a:buClr>
                <a:buFont typeface="Wingdings" panose="05000000000000000000" pitchFamily="2" charset="2"/>
                <a:buChar char="§"/>
                <a:defRPr/>
              </a:pPr>
              <a:r>
                <a:rPr lang="en-US" sz="1200" dirty="0"/>
                <a:t>Project Charter</a:t>
              </a:r>
            </a:p>
            <a:p>
              <a:pPr marL="112713" lvl="1" indent="-112713">
                <a:buClr>
                  <a:srgbClr val="000000"/>
                </a:buClr>
                <a:buFont typeface="Wingdings" panose="05000000000000000000" pitchFamily="2" charset="2"/>
                <a:buChar char="§"/>
                <a:defRPr/>
              </a:pPr>
              <a:r>
                <a:rPr lang="en-US" sz="1200" dirty="0"/>
                <a:t>Project Plan</a:t>
              </a:r>
            </a:p>
            <a:p>
              <a:pPr marL="112713" lvl="1" indent="-112713">
                <a:buClr>
                  <a:srgbClr val="000000"/>
                </a:buClr>
                <a:buFont typeface="Wingdings" panose="05000000000000000000" pitchFamily="2" charset="2"/>
                <a:buChar char="§"/>
                <a:defRPr/>
              </a:pPr>
              <a:r>
                <a:rPr lang="en-US" sz="1200" dirty="0"/>
                <a:t>Stakeholder Management Plan</a:t>
              </a:r>
            </a:p>
            <a:p>
              <a:pPr marL="112713" lvl="1" indent="-112713">
                <a:buClr>
                  <a:srgbClr val="000000"/>
                </a:buClr>
                <a:buFont typeface="Wingdings" panose="05000000000000000000" pitchFamily="2" charset="2"/>
                <a:buChar char="§"/>
                <a:defRPr/>
              </a:pPr>
              <a:r>
                <a:rPr lang="en-US" sz="1200" dirty="0"/>
                <a:t>Change Management Process</a:t>
              </a:r>
            </a:p>
            <a:p>
              <a:pPr marL="112713" lvl="1" indent="-112713">
                <a:buClr>
                  <a:srgbClr val="000000"/>
                </a:buClr>
                <a:buFont typeface="Wingdings" panose="05000000000000000000" pitchFamily="2" charset="2"/>
                <a:buChar char="§"/>
                <a:defRPr/>
              </a:pPr>
              <a:r>
                <a:rPr lang="en-US" sz="1200" dirty="0"/>
                <a:t>Communication and Availability Plan</a:t>
              </a:r>
            </a:p>
            <a:p>
              <a:pPr marL="112713" lvl="1" indent="-112713">
                <a:buClr>
                  <a:srgbClr val="000000"/>
                </a:buClr>
                <a:buFont typeface="Wingdings" panose="05000000000000000000" pitchFamily="2" charset="2"/>
                <a:buChar char="§"/>
                <a:defRPr/>
              </a:pPr>
              <a:r>
                <a:rPr lang="en-US" sz="1200" dirty="0"/>
                <a:t>Deliverables Quality Assurance Process</a:t>
              </a:r>
            </a:p>
            <a:p>
              <a:pPr marL="112713" lvl="1" indent="-112713">
                <a:buClr>
                  <a:srgbClr val="000000"/>
                </a:buClr>
                <a:buFont typeface="Wingdings" panose="05000000000000000000" pitchFamily="2" charset="2"/>
                <a:buChar char="§"/>
                <a:defRPr/>
              </a:pPr>
              <a:r>
                <a:rPr lang="en-US" sz="1200" dirty="0"/>
                <a:t>Bi-weekly Progress Updates</a:t>
              </a:r>
            </a:p>
          </p:txBody>
        </p:sp>
      </p:grpSp>
      <p:grpSp>
        <p:nvGrpSpPr>
          <p:cNvPr id="13" name="Group 12">
            <a:extLst>
              <a:ext uri="{FF2B5EF4-FFF2-40B4-BE49-F238E27FC236}">
                <a16:creationId xmlns:a16="http://schemas.microsoft.com/office/drawing/2014/main" id="{E7B2B70E-69BB-4D66-830B-D816D333DB51}"/>
              </a:ext>
            </a:extLst>
          </p:cNvPr>
          <p:cNvGrpSpPr/>
          <p:nvPr/>
        </p:nvGrpSpPr>
        <p:grpSpPr>
          <a:xfrm>
            <a:off x="9386637" y="1503189"/>
            <a:ext cx="2137935" cy="2342901"/>
            <a:chOff x="9386637" y="1503189"/>
            <a:chExt cx="2137935" cy="2342901"/>
          </a:xfrm>
        </p:grpSpPr>
        <p:sp>
          <p:nvSpPr>
            <p:cNvPr id="14" name="Rectangle 13">
              <a:extLst>
                <a:ext uri="{FF2B5EF4-FFF2-40B4-BE49-F238E27FC236}">
                  <a16:creationId xmlns:a16="http://schemas.microsoft.com/office/drawing/2014/main" id="{2D196E87-AF10-46A2-9A34-DD285567BB2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5" name="Rectangle 14">
              <a:extLst>
                <a:ext uri="{FF2B5EF4-FFF2-40B4-BE49-F238E27FC236}">
                  <a16:creationId xmlns:a16="http://schemas.microsoft.com/office/drawing/2014/main" id="{068DD04A-CB73-4492-BF2B-D347F5EA729B}"/>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12713" lvl="1" indent="-112713">
                <a:lnSpc>
                  <a:spcPct val="90000"/>
                </a:lnSpc>
                <a:spcBef>
                  <a:spcPts val="300"/>
                </a:spcBef>
                <a:buClr>
                  <a:srgbClr val="000000"/>
                </a:buClr>
                <a:buFont typeface="Wingdings" panose="05000000000000000000" pitchFamily="2" charset="2"/>
                <a:buChar char="§"/>
                <a:defRPr/>
              </a:pPr>
              <a:r>
                <a:rPr lang="en-US" sz="1200" dirty="0"/>
                <a:t>Booz Allen Hamilton’s PMO Methodology, Framework, and Toolkit</a:t>
              </a:r>
            </a:p>
            <a:p>
              <a:pPr marL="112713" lvl="1" indent="-112713">
                <a:lnSpc>
                  <a:spcPct val="90000"/>
                </a:lnSpc>
                <a:spcBef>
                  <a:spcPts val="300"/>
                </a:spcBef>
                <a:buClr>
                  <a:srgbClr val="000000"/>
                </a:buClr>
                <a:buFont typeface="Wingdings" panose="05000000000000000000" pitchFamily="2" charset="2"/>
                <a:buChar char="§"/>
                <a:defRPr/>
              </a:pPr>
              <a:r>
                <a:rPr lang="en-US" sz="1200" dirty="0"/>
                <a:t>OXAGON’s Communication and Availability Plan</a:t>
              </a:r>
            </a:p>
            <a:p>
              <a:pPr marL="112713" lvl="1" indent="-112713">
                <a:lnSpc>
                  <a:spcPct val="90000"/>
                </a:lnSpc>
                <a:spcBef>
                  <a:spcPts val="300"/>
                </a:spcBef>
                <a:buClr>
                  <a:srgbClr val="000000"/>
                </a:buClr>
                <a:buFont typeface="Wingdings" panose="05000000000000000000" pitchFamily="2" charset="2"/>
                <a:buChar char="§"/>
                <a:defRPr/>
              </a:pPr>
              <a:r>
                <a:rPr lang="en-US" sz="1200" dirty="0"/>
                <a:t>Stakeholder Management Plan</a:t>
              </a:r>
            </a:p>
            <a:p>
              <a:pPr marL="112713" lvl="1" indent="-112713">
                <a:lnSpc>
                  <a:spcPct val="90000"/>
                </a:lnSpc>
                <a:spcBef>
                  <a:spcPts val="300"/>
                </a:spcBef>
                <a:buClr>
                  <a:srgbClr val="000000"/>
                </a:buClr>
                <a:buFont typeface="Wingdings" panose="05000000000000000000" pitchFamily="2" charset="2"/>
                <a:buChar char="§"/>
                <a:defRPr/>
              </a:pPr>
              <a:r>
                <a:rPr lang="en-US" sz="1200" dirty="0"/>
                <a:t>Project Plan and Critical Path Analysis</a:t>
              </a:r>
            </a:p>
          </p:txBody>
        </p:sp>
      </p:grpSp>
      <p:sp>
        <p:nvSpPr>
          <p:cNvPr id="16" name="Footer Placeholder 2">
            <a:extLst>
              <a:ext uri="{FF2B5EF4-FFF2-40B4-BE49-F238E27FC236}">
                <a16:creationId xmlns:a16="http://schemas.microsoft.com/office/drawing/2014/main" id="{CE317A8A-5E01-4AD8-9C0C-E0AB6ABCC4F8}"/>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grpSp>
        <p:nvGrpSpPr>
          <p:cNvPr id="4" name="Group 3">
            <a:extLst>
              <a:ext uri="{FF2B5EF4-FFF2-40B4-BE49-F238E27FC236}">
                <a16:creationId xmlns:a16="http://schemas.microsoft.com/office/drawing/2014/main" id="{762D371E-CE92-4B22-BB8A-D6B1D0DD1524}"/>
              </a:ext>
            </a:extLst>
          </p:cNvPr>
          <p:cNvGrpSpPr/>
          <p:nvPr/>
        </p:nvGrpSpPr>
        <p:grpSpPr>
          <a:xfrm>
            <a:off x="1606848" y="44165"/>
            <a:ext cx="6599473" cy="276999"/>
            <a:chOff x="1606848" y="44165"/>
            <a:chExt cx="6599473" cy="276999"/>
          </a:xfrm>
        </p:grpSpPr>
        <p:sp>
          <p:nvSpPr>
            <p:cNvPr id="17" name="Rectangle: Rounded Corners 16">
              <a:extLst>
                <a:ext uri="{FF2B5EF4-FFF2-40B4-BE49-F238E27FC236}">
                  <a16:creationId xmlns:a16="http://schemas.microsoft.com/office/drawing/2014/main" id="{D78EC78C-2317-42DE-B0D8-6873A93E3C30}"/>
                </a:ext>
              </a:extLst>
            </p:cNvPr>
            <p:cNvSpPr/>
            <p:nvPr/>
          </p:nvSpPr>
          <p:spPr>
            <a:xfrm>
              <a:off x="1606848" y="97028"/>
              <a:ext cx="381000" cy="16958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tx1"/>
                  </a:solidFill>
                </a:rPr>
                <a:t>3.0</a:t>
              </a:r>
            </a:p>
          </p:txBody>
        </p:sp>
        <p:sp>
          <p:nvSpPr>
            <p:cNvPr id="18" name="TextBox 17">
              <a:extLst>
                <a:ext uri="{FF2B5EF4-FFF2-40B4-BE49-F238E27FC236}">
                  <a16:creationId xmlns:a16="http://schemas.microsoft.com/office/drawing/2014/main" id="{C7E76DF8-D4B3-4242-AB5F-10F32FC12A53}"/>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Project Management</a:t>
              </a:r>
            </a:p>
          </p:txBody>
        </p:sp>
      </p:grpSp>
      <p:grpSp>
        <p:nvGrpSpPr>
          <p:cNvPr id="6" name="Group 5">
            <a:extLst>
              <a:ext uri="{FF2B5EF4-FFF2-40B4-BE49-F238E27FC236}">
                <a16:creationId xmlns:a16="http://schemas.microsoft.com/office/drawing/2014/main" id="{4D11D6FC-F996-4307-BD93-B4A74D85F69C}"/>
              </a:ext>
            </a:extLst>
          </p:cNvPr>
          <p:cNvGrpSpPr/>
          <p:nvPr/>
        </p:nvGrpSpPr>
        <p:grpSpPr>
          <a:xfrm>
            <a:off x="613621" y="68528"/>
            <a:ext cx="782071" cy="229014"/>
            <a:chOff x="613621" y="44482"/>
            <a:chExt cx="782071" cy="277106"/>
          </a:xfrm>
        </p:grpSpPr>
        <p:sp>
          <p:nvSpPr>
            <p:cNvPr id="21" name="Rectangle 20">
              <a:extLst>
                <a:ext uri="{FF2B5EF4-FFF2-40B4-BE49-F238E27FC236}">
                  <a16:creationId xmlns:a16="http://schemas.microsoft.com/office/drawing/2014/main" id="{8486B193-4BF2-408E-9B47-5320497A2CE3}"/>
                </a:ext>
              </a:extLst>
            </p:cNvPr>
            <p:cNvSpPr/>
            <p:nvPr/>
          </p:nvSpPr>
          <p:spPr bwMode="auto">
            <a:xfrm>
              <a:off x="1118825"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2" name="Rectangle 21">
              <a:extLst>
                <a:ext uri="{FF2B5EF4-FFF2-40B4-BE49-F238E27FC236}">
                  <a16:creationId xmlns:a16="http://schemas.microsoft.com/office/drawing/2014/main" id="{42EC8372-67F1-4973-95BF-C607B24FBD30}"/>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3" name="Rectangle 22">
              <a:extLst>
                <a:ext uri="{FF2B5EF4-FFF2-40B4-BE49-F238E27FC236}">
                  <a16:creationId xmlns:a16="http://schemas.microsoft.com/office/drawing/2014/main" id="{4313B0B6-8982-4A5C-B928-BB85D21C5358}"/>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4" name="Rectangle 23">
              <a:extLst>
                <a:ext uri="{FF2B5EF4-FFF2-40B4-BE49-F238E27FC236}">
                  <a16:creationId xmlns:a16="http://schemas.microsoft.com/office/drawing/2014/main" id="{E1D470BE-31B1-46A7-AC2F-762C95BE65CC}"/>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ABFE39A2-5C43-48B3-A007-D36E29549DDF}"/>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6" name="Rectangle 25">
              <a:extLst>
                <a:ext uri="{FF2B5EF4-FFF2-40B4-BE49-F238E27FC236}">
                  <a16:creationId xmlns:a16="http://schemas.microsoft.com/office/drawing/2014/main" id="{0EEEE6BE-19F2-4D2C-A6A0-4C88108A502A}"/>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7" name="Rectangle 26">
              <a:extLst>
                <a:ext uri="{FF2B5EF4-FFF2-40B4-BE49-F238E27FC236}">
                  <a16:creationId xmlns:a16="http://schemas.microsoft.com/office/drawing/2014/main" id="{04CAC46E-709D-40F1-BCBB-D6EA713E057E}"/>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8" name="Rectangle 27">
              <a:extLst>
                <a:ext uri="{FF2B5EF4-FFF2-40B4-BE49-F238E27FC236}">
                  <a16:creationId xmlns:a16="http://schemas.microsoft.com/office/drawing/2014/main" id="{87304672-A8B2-40D7-8F8A-0A9CB98403B6}"/>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9" name="Rectangle 28">
              <a:extLst>
                <a:ext uri="{FF2B5EF4-FFF2-40B4-BE49-F238E27FC236}">
                  <a16:creationId xmlns:a16="http://schemas.microsoft.com/office/drawing/2014/main" id="{CA92300D-AEF8-4918-947E-53A081920735}"/>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0" name="Rectangle 29">
              <a:extLst>
                <a:ext uri="{FF2B5EF4-FFF2-40B4-BE49-F238E27FC236}">
                  <a16:creationId xmlns:a16="http://schemas.microsoft.com/office/drawing/2014/main" id="{B3CA7B5B-1683-48C8-9DA9-92E46589F9D6}"/>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31" name="Rectangle 30">
              <a:extLst>
                <a:ext uri="{FF2B5EF4-FFF2-40B4-BE49-F238E27FC236}">
                  <a16:creationId xmlns:a16="http://schemas.microsoft.com/office/drawing/2014/main" id="{6EC9248F-AB46-4188-8E8F-7C49AD078767}"/>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3" name="Rectangle 32">
              <a:extLst>
                <a:ext uri="{FF2B5EF4-FFF2-40B4-BE49-F238E27FC236}">
                  <a16:creationId xmlns:a16="http://schemas.microsoft.com/office/drawing/2014/main" id="{2C0D575F-7F64-45FD-85F5-15825D74DA01}"/>
                </a:ext>
              </a:extLst>
            </p:cNvPr>
            <p:cNvSpPr/>
            <p:nvPr/>
          </p:nvSpPr>
          <p:spPr bwMode="auto">
            <a:xfrm>
              <a:off x="1014856" y="196950"/>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4" name="Rectangle 33">
              <a:extLst>
                <a:ext uri="{FF2B5EF4-FFF2-40B4-BE49-F238E27FC236}">
                  <a16:creationId xmlns:a16="http://schemas.microsoft.com/office/drawing/2014/main" id="{B612FE88-4AA2-4320-AD9C-0A2CB2BF975E}"/>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35" name="Rectangle 34">
              <a:extLst>
                <a:ext uri="{FF2B5EF4-FFF2-40B4-BE49-F238E27FC236}">
                  <a16:creationId xmlns:a16="http://schemas.microsoft.com/office/drawing/2014/main" id="{10BBFD5C-ED5C-4AA2-B94A-300BA0A67897}"/>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37" name="Rectangle 36">
            <a:extLst>
              <a:ext uri="{FF2B5EF4-FFF2-40B4-BE49-F238E27FC236}">
                <a16:creationId xmlns:a16="http://schemas.microsoft.com/office/drawing/2014/main" id="{5FABF11A-64A6-4C66-BED9-ED77E3C759B8}"/>
              </a:ext>
            </a:extLst>
          </p:cNvPr>
          <p:cNvSpPr/>
          <p:nvPr/>
        </p:nvSpPr>
        <p:spPr bwMode="auto">
          <a:xfrm>
            <a:off x="613621" y="312299"/>
            <a:ext cx="782071" cy="45309"/>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33019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FFCFFBB-AA13-4A68-AE97-958953C96ED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CFFCFFBB-AA13-4A68-AE97-958953C96ED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F305019-0F95-4993-BEC4-41118DADC07B}"/>
              </a:ext>
            </a:extLst>
          </p:cNvPr>
          <p:cNvSpPr>
            <a:spLocks noGrp="1"/>
          </p:cNvSpPr>
          <p:nvPr>
            <p:ph type="title"/>
          </p:nvPr>
        </p:nvSpPr>
        <p:spPr/>
        <p:txBody>
          <a:bodyPr vert="horz"/>
          <a:lstStyle/>
          <a:p>
            <a:r>
              <a:rPr lang="en-US" dirty="0"/>
              <a:t>Our project management team will utilize Booz Allen’s project management toolkit to provide governance and effectively manage project delivery</a:t>
            </a:r>
          </a:p>
        </p:txBody>
      </p:sp>
      <p:sp>
        <p:nvSpPr>
          <p:cNvPr id="4" name="Text Placeholder 3">
            <a:extLst>
              <a:ext uri="{FF2B5EF4-FFF2-40B4-BE49-F238E27FC236}">
                <a16:creationId xmlns:a16="http://schemas.microsoft.com/office/drawing/2014/main" id="{86C975C4-A638-4C18-A4AE-EA058446A340}"/>
              </a:ext>
            </a:extLst>
          </p:cNvPr>
          <p:cNvSpPr>
            <a:spLocks noGrp="1"/>
          </p:cNvSpPr>
          <p:nvPr>
            <p:ph type="body" sz="quarter" idx="11"/>
          </p:nvPr>
        </p:nvSpPr>
        <p:spPr>
          <a:xfrm>
            <a:off x="4628003" y="1112624"/>
            <a:ext cx="2935997" cy="215444"/>
          </a:xfrm>
        </p:spPr>
        <p:txBody>
          <a:bodyPr/>
          <a:lstStyle/>
          <a:p>
            <a:r>
              <a:rPr lang="en-US" dirty="0"/>
              <a:t>Booz Allen Project Management Toolkit</a:t>
            </a:r>
          </a:p>
        </p:txBody>
      </p:sp>
      <p:grpSp>
        <p:nvGrpSpPr>
          <p:cNvPr id="3" name="Group 2">
            <a:extLst>
              <a:ext uri="{FF2B5EF4-FFF2-40B4-BE49-F238E27FC236}">
                <a16:creationId xmlns:a16="http://schemas.microsoft.com/office/drawing/2014/main" id="{4854D180-4643-4163-8365-6E207BFE146C}"/>
              </a:ext>
            </a:extLst>
          </p:cNvPr>
          <p:cNvGrpSpPr/>
          <p:nvPr/>
        </p:nvGrpSpPr>
        <p:grpSpPr>
          <a:xfrm>
            <a:off x="685800" y="1407584"/>
            <a:ext cx="10820400" cy="4983691"/>
            <a:chOff x="937839" y="1417109"/>
            <a:chExt cx="10820400" cy="4983691"/>
          </a:xfrm>
        </p:grpSpPr>
        <p:sp>
          <p:nvSpPr>
            <p:cNvPr id="63" name="Rectangle 62">
              <a:extLst>
                <a:ext uri="{FF2B5EF4-FFF2-40B4-BE49-F238E27FC236}">
                  <a16:creationId xmlns:a16="http://schemas.microsoft.com/office/drawing/2014/main" id="{BC17C575-44EB-4BDB-8616-EFB7338C0F8A}"/>
                </a:ext>
              </a:extLst>
            </p:cNvPr>
            <p:cNvSpPr/>
            <p:nvPr/>
          </p:nvSpPr>
          <p:spPr>
            <a:xfrm>
              <a:off x="937839" y="1417109"/>
              <a:ext cx="10820400" cy="4983691"/>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8" name="Text Placeholder 2">
              <a:extLst>
                <a:ext uri="{FF2B5EF4-FFF2-40B4-BE49-F238E27FC236}">
                  <a16:creationId xmlns:a16="http://schemas.microsoft.com/office/drawing/2014/main" id="{C542E96F-C269-4578-AE64-78419CF2489F}"/>
                </a:ext>
              </a:extLst>
            </p:cNvPr>
            <p:cNvSpPr txBox="1">
              <a:spLocks/>
            </p:cNvSpPr>
            <p:nvPr/>
          </p:nvSpPr>
          <p:spPr bwMode="gray">
            <a:xfrm>
              <a:off x="1389981" y="2825555"/>
              <a:ext cx="2999258" cy="212723"/>
            </a:xfrm>
            <a:prstGeom prst="rect">
              <a:avLst/>
            </a:prstGeom>
            <a:solidFill>
              <a:schemeClr val="accent1">
                <a:lumMod val="75000"/>
              </a:schemeClr>
            </a:solidFill>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45719" tIns="91439" rIns="45719" bIns="91439" numCol="1" anchor="ctr" anchorCtr="1" compatLnSpc="1">
              <a:prstTxWarp prst="textNoShape">
                <a:avLst/>
              </a:prstTxWarp>
            </a:bodyPr>
            <a:lstStyle/>
            <a:p>
              <a:pPr marL="234950" lvl="0" indent="-234950" algn="ctr">
                <a:spcBef>
                  <a:spcPct val="25000"/>
                </a:spcBef>
                <a:buClr>
                  <a:srgbClr val="0B1F65"/>
                </a:buClr>
                <a:defRPr/>
              </a:pPr>
              <a:r>
                <a:rPr lang="en-US" sz="1400" b="1" kern="0" dirty="0">
                  <a:solidFill>
                    <a:srgbClr val="FFFFFF"/>
                  </a:solidFill>
                </a:rPr>
                <a:t>Project Plans</a:t>
              </a:r>
            </a:p>
          </p:txBody>
        </p:sp>
        <p:sp>
          <p:nvSpPr>
            <p:cNvPr id="59" name="Rectangle 58">
              <a:extLst>
                <a:ext uri="{FF2B5EF4-FFF2-40B4-BE49-F238E27FC236}">
                  <a16:creationId xmlns:a16="http://schemas.microsoft.com/office/drawing/2014/main" id="{A6E94377-E3E2-4A0C-9257-4D27A202C599}"/>
                </a:ext>
              </a:extLst>
            </p:cNvPr>
            <p:cNvSpPr/>
            <p:nvPr/>
          </p:nvSpPr>
          <p:spPr>
            <a:xfrm>
              <a:off x="1389981" y="3064951"/>
              <a:ext cx="2999258" cy="650880"/>
            </a:xfrm>
            <a:prstGeom prst="rect">
              <a:avLst/>
            </a:prstGeom>
            <a:solidFill>
              <a:schemeClr val="bg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pPr marL="60325" lvl="0" algn="ctr">
                <a:spcAft>
                  <a:spcPts val="600"/>
                </a:spcAft>
              </a:pPr>
              <a:r>
                <a:rPr lang="en-US" sz="1050" b="1" dirty="0">
                  <a:solidFill>
                    <a:srgbClr val="000000"/>
                  </a:solidFill>
                </a:rPr>
                <a:t>Capture the project approach activities, associated timelines, and milestone delivery dates to provide granular control and monitoring</a:t>
              </a:r>
            </a:p>
          </p:txBody>
        </p:sp>
        <p:sp>
          <p:nvSpPr>
            <p:cNvPr id="54" name="Text Placeholder 2">
              <a:extLst>
                <a:ext uri="{FF2B5EF4-FFF2-40B4-BE49-F238E27FC236}">
                  <a16:creationId xmlns:a16="http://schemas.microsoft.com/office/drawing/2014/main" id="{91F20421-4358-4AF7-8E59-2F42937DCF5B}"/>
                </a:ext>
              </a:extLst>
            </p:cNvPr>
            <p:cNvSpPr txBox="1">
              <a:spLocks/>
            </p:cNvSpPr>
            <p:nvPr/>
          </p:nvSpPr>
          <p:spPr bwMode="gray">
            <a:xfrm>
              <a:off x="8052256" y="2877527"/>
              <a:ext cx="2726598" cy="212723"/>
            </a:xfrm>
            <a:prstGeom prst="rect">
              <a:avLst/>
            </a:prstGeom>
            <a:solidFill>
              <a:schemeClr val="accent1">
                <a:lumMod val="75000"/>
              </a:schemeClr>
            </a:solidFill>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45719" tIns="91439" rIns="45719" bIns="91439" numCol="1" anchor="ctr" anchorCtr="1" compatLnSpc="1">
              <a:prstTxWarp prst="textNoShape">
                <a:avLst/>
              </a:prstTxWarp>
            </a:bodyPr>
            <a:lstStyle/>
            <a:p>
              <a:pPr marL="234950" lvl="0" indent="-234950" algn="ctr">
                <a:spcBef>
                  <a:spcPct val="25000"/>
                </a:spcBef>
                <a:buClr>
                  <a:srgbClr val="0B1F65"/>
                </a:buClr>
                <a:defRPr/>
              </a:pPr>
              <a:r>
                <a:rPr lang="en-US" sz="1400" b="1" kern="0" dirty="0">
                  <a:solidFill>
                    <a:srgbClr val="FFFFFF"/>
                  </a:solidFill>
                </a:rPr>
                <a:t>Project Status Reporting</a:t>
              </a:r>
            </a:p>
          </p:txBody>
        </p:sp>
        <p:sp>
          <p:nvSpPr>
            <p:cNvPr id="55" name="Rectangle 54">
              <a:extLst>
                <a:ext uri="{FF2B5EF4-FFF2-40B4-BE49-F238E27FC236}">
                  <a16:creationId xmlns:a16="http://schemas.microsoft.com/office/drawing/2014/main" id="{B6CF454F-ECE6-4590-8C4A-41340B657B34}"/>
                </a:ext>
              </a:extLst>
            </p:cNvPr>
            <p:cNvSpPr/>
            <p:nvPr/>
          </p:nvSpPr>
          <p:spPr>
            <a:xfrm>
              <a:off x="8052256" y="3116924"/>
              <a:ext cx="2726598" cy="533765"/>
            </a:xfrm>
            <a:prstGeom prst="rect">
              <a:avLst/>
            </a:prstGeom>
            <a:solidFill>
              <a:schemeClr val="bg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pPr marL="60325" lvl="0" algn="ctr">
                <a:spcAft>
                  <a:spcPts val="600"/>
                </a:spcAft>
              </a:pPr>
              <a:r>
                <a:rPr lang="en-US" sz="1050" b="1" dirty="0">
                  <a:solidFill>
                    <a:srgbClr val="000000"/>
                  </a:solidFill>
                </a:rPr>
                <a:t>Provides bi-weekly status and progress reporting against identified milestones and deliverables to project stakeholders</a:t>
              </a:r>
            </a:p>
          </p:txBody>
        </p:sp>
        <p:sp>
          <p:nvSpPr>
            <p:cNvPr id="50" name="Text Placeholder 2">
              <a:extLst>
                <a:ext uri="{FF2B5EF4-FFF2-40B4-BE49-F238E27FC236}">
                  <a16:creationId xmlns:a16="http://schemas.microsoft.com/office/drawing/2014/main" id="{616D0557-933D-4460-B8E5-A72188982FD5}"/>
                </a:ext>
              </a:extLst>
            </p:cNvPr>
            <p:cNvSpPr txBox="1">
              <a:spLocks/>
            </p:cNvSpPr>
            <p:nvPr/>
          </p:nvSpPr>
          <p:spPr bwMode="gray">
            <a:xfrm>
              <a:off x="4790520" y="1615722"/>
              <a:ext cx="2726598" cy="212723"/>
            </a:xfrm>
            <a:prstGeom prst="rect">
              <a:avLst/>
            </a:prstGeom>
            <a:solidFill>
              <a:schemeClr val="accent1">
                <a:lumMod val="75000"/>
              </a:schemeClr>
            </a:solidFill>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45719" tIns="91439" rIns="45719" bIns="91439" numCol="1" anchor="ctr" anchorCtr="1" compatLnSpc="1">
              <a:prstTxWarp prst="textNoShape">
                <a:avLst/>
              </a:prstTxWarp>
            </a:bodyPr>
            <a:lstStyle/>
            <a:p>
              <a:pPr marL="234950" marR="0" lvl="0" indent="-234950" algn="ctr" defTabSz="914400" rtl="0" eaLnBrk="1" fontAlgn="auto" latinLnBrk="0" hangingPunct="1">
                <a:lnSpc>
                  <a:spcPct val="100000"/>
                </a:lnSpc>
                <a:spcBef>
                  <a:spcPct val="25000"/>
                </a:spcBef>
                <a:spcAft>
                  <a:spcPts val="0"/>
                </a:spcAft>
                <a:buClr>
                  <a:srgbClr val="0B1F65"/>
                </a:buClr>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rPr>
                <a:t>Team </a:t>
              </a:r>
              <a:r>
                <a:rPr lang="en-US" sz="1400" b="1" kern="0" dirty="0">
                  <a:solidFill>
                    <a:srgbClr val="FFFFFF"/>
                  </a:solidFill>
                  <a:latin typeface="Calibri" panose="020F0502020204030204"/>
                </a:rPr>
                <a:t>&amp; </a:t>
              </a:r>
              <a:r>
                <a:rPr kumimoji="0" lang="en-US" sz="1400" b="1" i="0" u="none" strike="noStrike" kern="0" cap="none" spc="0" normalizeH="0" baseline="0" noProof="0" dirty="0">
                  <a:ln>
                    <a:noFill/>
                  </a:ln>
                  <a:solidFill>
                    <a:srgbClr val="FFFFFF"/>
                  </a:solidFill>
                  <a:effectLst/>
                  <a:uLnTx/>
                  <a:uFillTx/>
                  <a:latin typeface="Calibri" panose="020F0502020204030204"/>
                </a:rPr>
                <a:t>Project Charters</a:t>
              </a:r>
            </a:p>
          </p:txBody>
        </p:sp>
        <p:sp>
          <p:nvSpPr>
            <p:cNvPr id="51" name="Rectangle 50">
              <a:extLst>
                <a:ext uri="{FF2B5EF4-FFF2-40B4-BE49-F238E27FC236}">
                  <a16:creationId xmlns:a16="http://schemas.microsoft.com/office/drawing/2014/main" id="{DED0CFCB-9916-4C33-A013-1F2C676655FB}"/>
                </a:ext>
              </a:extLst>
            </p:cNvPr>
            <p:cNvSpPr/>
            <p:nvPr/>
          </p:nvSpPr>
          <p:spPr>
            <a:xfrm>
              <a:off x="4790520" y="1855118"/>
              <a:ext cx="2726598" cy="650880"/>
            </a:xfrm>
            <a:prstGeom prst="rect">
              <a:avLst/>
            </a:prstGeom>
            <a:solidFill>
              <a:schemeClr val="bg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pPr marL="60325" lvl="0" algn="ctr">
                <a:spcAft>
                  <a:spcPts val="600"/>
                </a:spcAft>
              </a:pPr>
              <a:r>
                <a:rPr lang="en-US" sz="1050" b="1" dirty="0">
                  <a:solidFill>
                    <a:srgbClr val="000000"/>
                  </a:solidFill>
                </a:rPr>
                <a:t>Captures the necessary project objectives, roles, responsibilities, stakeholders, timeline, and budget to preserve stakeholder alignment and scope control</a:t>
              </a:r>
            </a:p>
          </p:txBody>
        </p:sp>
        <p:sp>
          <p:nvSpPr>
            <p:cNvPr id="46" name="Text Placeholder 2">
              <a:extLst>
                <a:ext uri="{FF2B5EF4-FFF2-40B4-BE49-F238E27FC236}">
                  <a16:creationId xmlns:a16="http://schemas.microsoft.com/office/drawing/2014/main" id="{C4001799-8353-4EA7-B426-4E30ECD92B3C}"/>
                </a:ext>
              </a:extLst>
            </p:cNvPr>
            <p:cNvSpPr txBox="1">
              <a:spLocks/>
            </p:cNvSpPr>
            <p:nvPr/>
          </p:nvSpPr>
          <p:spPr bwMode="gray">
            <a:xfrm>
              <a:off x="8380221" y="4117789"/>
              <a:ext cx="2726598" cy="212723"/>
            </a:xfrm>
            <a:prstGeom prst="rect">
              <a:avLst/>
            </a:prstGeom>
            <a:solidFill>
              <a:schemeClr val="accent1">
                <a:lumMod val="75000"/>
              </a:schemeClr>
            </a:solidFill>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45719" tIns="91439" rIns="45719" bIns="91439" numCol="1" anchor="ctr" anchorCtr="1" compatLnSpc="1">
              <a:prstTxWarp prst="textNoShape">
                <a:avLst/>
              </a:prstTxWarp>
            </a:bodyPr>
            <a:lstStyle/>
            <a:p>
              <a:pPr marL="234950" lvl="0" indent="-234950" algn="ctr">
                <a:spcBef>
                  <a:spcPct val="25000"/>
                </a:spcBef>
                <a:buClr>
                  <a:srgbClr val="0B1F65"/>
                </a:buClr>
                <a:defRPr/>
              </a:pPr>
              <a:r>
                <a:rPr lang="en-US" sz="1400" b="1" kern="0" dirty="0">
                  <a:solidFill>
                    <a:srgbClr val="FFFFFF"/>
                  </a:solidFill>
                </a:rPr>
                <a:t>Project Scope Management </a:t>
              </a:r>
            </a:p>
          </p:txBody>
        </p:sp>
        <p:sp>
          <p:nvSpPr>
            <p:cNvPr id="47" name="Rectangle 46">
              <a:extLst>
                <a:ext uri="{FF2B5EF4-FFF2-40B4-BE49-F238E27FC236}">
                  <a16:creationId xmlns:a16="http://schemas.microsoft.com/office/drawing/2014/main" id="{121C28BB-1C14-4BCD-8022-9ACF272659CF}"/>
                </a:ext>
              </a:extLst>
            </p:cNvPr>
            <p:cNvSpPr/>
            <p:nvPr/>
          </p:nvSpPr>
          <p:spPr>
            <a:xfrm>
              <a:off x="8380221" y="4357185"/>
              <a:ext cx="2726598" cy="650880"/>
            </a:xfrm>
            <a:prstGeom prst="rect">
              <a:avLst/>
            </a:prstGeom>
            <a:solidFill>
              <a:schemeClr val="bg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pPr marL="60325" lvl="0" algn="ctr">
                <a:spcAft>
                  <a:spcPts val="600"/>
                </a:spcAft>
              </a:pPr>
              <a:r>
                <a:rPr lang="en-US" sz="1050" b="1" dirty="0">
                  <a:solidFill>
                    <a:srgbClr val="000000"/>
                  </a:solidFill>
                </a:rPr>
                <a:t>Validates the identified project includes the required activities, work products, and deliverables required for successful project completion.</a:t>
              </a:r>
            </a:p>
          </p:txBody>
        </p:sp>
        <p:sp>
          <p:nvSpPr>
            <p:cNvPr id="42" name="Text Placeholder 2">
              <a:extLst>
                <a:ext uri="{FF2B5EF4-FFF2-40B4-BE49-F238E27FC236}">
                  <a16:creationId xmlns:a16="http://schemas.microsoft.com/office/drawing/2014/main" id="{AA93C108-7940-410F-BB45-A406486B74EA}"/>
                </a:ext>
              </a:extLst>
            </p:cNvPr>
            <p:cNvSpPr txBox="1">
              <a:spLocks/>
            </p:cNvSpPr>
            <p:nvPr/>
          </p:nvSpPr>
          <p:spPr bwMode="gray">
            <a:xfrm>
              <a:off x="7728664" y="5465291"/>
              <a:ext cx="2726598" cy="212723"/>
            </a:xfrm>
            <a:prstGeom prst="rect">
              <a:avLst/>
            </a:prstGeom>
            <a:solidFill>
              <a:schemeClr val="accent1">
                <a:lumMod val="75000"/>
              </a:schemeClr>
            </a:solidFill>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45719" tIns="91439" rIns="45719" bIns="91439" numCol="1" anchor="ctr" anchorCtr="1" compatLnSpc="1">
              <a:prstTxWarp prst="textNoShape">
                <a:avLst/>
              </a:prstTxWarp>
            </a:bodyPr>
            <a:lstStyle/>
            <a:p>
              <a:pPr marL="234950" lvl="0" indent="-234950" algn="ctr">
                <a:spcBef>
                  <a:spcPct val="25000"/>
                </a:spcBef>
                <a:buClr>
                  <a:srgbClr val="0B1F65"/>
                </a:buClr>
                <a:defRPr/>
              </a:pPr>
              <a:r>
                <a:rPr lang="en-US" sz="1400" b="1" kern="0" dirty="0">
                  <a:solidFill>
                    <a:srgbClr val="FFFFFF"/>
                  </a:solidFill>
                </a:rPr>
                <a:t>Project Controls Plan</a:t>
              </a:r>
            </a:p>
          </p:txBody>
        </p:sp>
        <p:sp>
          <p:nvSpPr>
            <p:cNvPr id="43" name="Rectangle 42">
              <a:extLst>
                <a:ext uri="{FF2B5EF4-FFF2-40B4-BE49-F238E27FC236}">
                  <a16:creationId xmlns:a16="http://schemas.microsoft.com/office/drawing/2014/main" id="{E8573FC4-64C3-4C97-B726-E88266D5B693}"/>
                </a:ext>
              </a:extLst>
            </p:cNvPr>
            <p:cNvSpPr/>
            <p:nvPr/>
          </p:nvSpPr>
          <p:spPr>
            <a:xfrm>
              <a:off x="7728664" y="5704688"/>
              <a:ext cx="2726598" cy="534886"/>
            </a:xfrm>
            <a:prstGeom prst="rect">
              <a:avLst/>
            </a:prstGeom>
            <a:solidFill>
              <a:schemeClr val="bg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pPr marL="60325" lvl="0" algn="ctr">
                <a:spcAft>
                  <a:spcPts val="600"/>
                </a:spcAft>
              </a:pPr>
              <a:r>
                <a:rPr lang="en-US" sz="1050" b="1" dirty="0">
                  <a:solidFill>
                    <a:srgbClr val="000000"/>
                  </a:solidFill>
                </a:rPr>
                <a:t>A formal process to proactively identify and mitigate risks that may negatively impact project progress or deliverables</a:t>
              </a:r>
              <a:endParaRPr lang="en-US" sz="1050" dirty="0">
                <a:solidFill>
                  <a:srgbClr val="000000"/>
                </a:solidFill>
              </a:endParaRPr>
            </a:p>
          </p:txBody>
        </p:sp>
        <p:sp>
          <p:nvSpPr>
            <p:cNvPr id="38" name="Text Placeholder 2">
              <a:extLst>
                <a:ext uri="{FF2B5EF4-FFF2-40B4-BE49-F238E27FC236}">
                  <a16:creationId xmlns:a16="http://schemas.microsoft.com/office/drawing/2014/main" id="{E7E0D900-5CC9-4F76-9092-D0C5AE056B81}"/>
                </a:ext>
              </a:extLst>
            </p:cNvPr>
            <p:cNvSpPr txBox="1">
              <a:spLocks/>
            </p:cNvSpPr>
            <p:nvPr/>
          </p:nvSpPr>
          <p:spPr bwMode="gray">
            <a:xfrm>
              <a:off x="2053503" y="5380264"/>
              <a:ext cx="2564744" cy="212723"/>
            </a:xfrm>
            <a:prstGeom prst="rect">
              <a:avLst/>
            </a:prstGeom>
            <a:solidFill>
              <a:schemeClr val="accent1">
                <a:lumMod val="75000"/>
              </a:schemeClr>
            </a:solidFill>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45719" tIns="91439" rIns="45719" bIns="91439" numCol="1" anchor="ctr" anchorCtr="1" compatLnSpc="1">
              <a:prstTxWarp prst="textNoShape">
                <a:avLst/>
              </a:prstTxWarp>
            </a:bodyPr>
            <a:lstStyle/>
            <a:p>
              <a:pPr marL="234950" lvl="0" indent="-234950" algn="ctr">
                <a:spcBef>
                  <a:spcPct val="25000"/>
                </a:spcBef>
                <a:buClr>
                  <a:srgbClr val="0B1F65"/>
                </a:buClr>
                <a:defRPr/>
              </a:pPr>
              <a:r>
                <a:rPr lang="en-US" sz="1400" b="1" kern="0" dirty="0">
                  <a:solidFill>
                    <a:srgbClr val="FFFFFF"/>
                  </a:solidFill>
                </a:rPr>
                <a:t>Program Scorecard</a:t>
              </a:r>
            </a:p>
          </p:txBody>
        </p:sp>
        <p:sp>
          <p:nvSpPr>
            <p:cNvPr id="39" name="Rectangle 38">
              <a:extLst>
                <a:ext uri="{FF2B5EF4-FFF2-40B4-BE49-F238E27FC236}">
                  <a16:creationId xmlns:a16="http://schemas.microsoft.com/office/drawing/2014/main" id="{BECF9CB1-1553-462D-B657-01C5AE733CA6}"/>
                </a:ext>
              </a:extLst>
            </p:cNvPr>
            <p:cNvSpPr/>
            <p:nvPr/>
          </p:nvSpPr>
          <p:spPr>
            <a:xfrm>
              <a:off x="2065075" y="5619660"/>
              <a:ext cx="2564744" cy="704940"/>
            </a:xfrm>
            <a:prstGeom prst="rect">
              <a:avLst/>
            </a:prstGeom>
            <a:solidFill>
              <a:schemeClr val="bg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pPr marL="60325" lvl="0" algn="ctr">
                <a:spcAft>
                  <a:spcPts val="600"/>
                </a:spcAft>
              </a:pPr>
              <a:r>
                <a:rPr lang="en-US" sz="1050" b="1" dirty="0">
                  <a:solidFill>
                    <a:srgbClr val="000000"/>
                  </a:solidFill>
                </a:rPr>
                <a:t>Status overview of each workstream to maintain leadership stakeholders apprised of the project progress</a:t>
              </a:r>
              <a:endParaRPr lang="en-US" sz="1050" dirty="0">
                <a:solidFill>
                  <a:srgbClr val="000000"/>
                </a:solidFill>
              </a:endParaRPr>
            </a:p>
          </p:txBody>
        </p:sp>
        <p:sp>
          <p:nvSpPr>
            <p:cNvPr id="34" name="Text Placeholder 2">
              <a:extLst>
                <a:ext uri="{FF2B5EF4-FFF2-40B4-BE49-F238E27FC236}">
                  <a16:creationId xmlns:a16="http://schemas.microsoft.com/office/drawing/2014/main" id="{95980166-F691-40B1-818C-C082F0144271}"/>
                </a:ext>
              </a:extLst>
            </p:cNvPr>
            <p:cNvSpPr txBox="1">
              <a:spLocks/>
            </p:cNvSpPr>
            <p:nvPr/>
          </p:nvSpPr>
          <p:spPr bwMode="gray">
            <a:xfrm>
              <a:off x="1421139" y="4084118"/>
              <a:ext cx="2492595" cy="212723"/>
            </a:xfrm>
            <a:prstGeom prst="rect">
              <a:avLst/>
            </a:prstGeom>
            <a:solidFill>
              <a:schemeClr val="accent1">
                <a:lumMod val="75000"/>
              </a:schemeClr>
            </a:solidFill>
            <a:ln>
              <a:headEnd/>
              <a:tailEnd/>
            </a:ln>
            <a:scene3d>
              <a:camera prst="orthographicFront">
                <a:rot lat="0" lon="0" rev="0"/>
              </a:camera>
              <a:lightRig rig="threePt" dir="t">
                <a:rot lat="0" lon="0" rev="1200000"/>
              </a:lightRig>
            </a:scene3d>
            <a:sp3d/>
          </p:spPr>
          <p:style>
            <a:lnRef idx="0">
              <a:schemeClr val="accent3"/>
            </a:lnRef>
            <a:fillRef idx="3">
              <a:schemeClr val="accent3"/>
            </a:fillRef>
            <a:effectRef idx="3">
              <a:schemeClr val="accent3"/>
            </a:effectRef>
            <a:fontRef idx="minor">
              <a:schemeClr val="lt1"/>
            </a:fontRef>
          </p:style>
          <p:txBody>
            <a:bodyPr vert="horz" wrap="square" lIns="45719" tIns="91439" rIns="45719" bIns="91439" numCol="1" anchor="ctr" anchorCtr="1" compatLnSpc="1">
              <a:prstTxWarp prst="textNoShape">
                <a:avLst/>
              </a:prstTxWarp>
            </a:bodyPr>
            <a:lstStyle/>
            <a:p>
              <a:pPr marL="234950" lvl="0" indent="-234950" algn="ctr">
                <a:spcBef>
                  <a:spcPct val="25000"/>
                </a:spcBef>
                <a:buClr>
                  <a:srgbClr val="0B1F65"/>
                </a:buClr>
                <a:defRPr/>
              </a:pPr>
              <a:r>
                <a:rPr lang="en-US" sz="1400" b="1" kern="0" dirty="0">
                  <a:solidFill>
                    <a:srgbClr val="FFFFFF"/>
                  </a:solidFill>
                </a:rPr>
                <a:t>Change Control Process</a:t>
              </a:r>
            </a:p>
          </p:txBody>
        </p:sp>
        <p:sp>
          <p:nvSpPr>
            <p:cNvPr id="35" name="Rectangle 34">
              <a:extLst>
                <a:ext uri="{FF2B5EF4-FFF2-40B4-BE49-F238E27FC236}">
                  <a16:creationId xmlns:a16="http://schemas.microsoft.com/office/drawing/2014/main" id="{16D6F51F-D988-4319-AAAC-C98B0A2C0500}"/>
                </a:ext>
              </a:extLst>
            </p:cNvPr>
            <p:cNvSpPr/>
            <p:nvPr/>
          </p:nvSpPr>
          <p:spPr>
            <a:xfrm>
              <a:off x="1421139" y="4323514"/>
              <a:ext cx="2492595" cy="718221"/>
            </a:xfrm>
            <a:prstGeom prst="rect">
              <a:avLst/>
            </a:prstGeom>
            <a:solidFill>
              <a:schemeClr val="bg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45720" bIns="45720" numCol="1" spcCol="0" rtlCol="0" fromWordArt="0" anchor="ctr" anchorCtr="0" forceAA="0" compatLnSpc="1">
              <a:prstTxWarp prst="textNoShape">
                <a:avLst/>
              </a:prstTxWarp>
              <a:noAutofit/>
            </a:bodyPr>
            <a:lstStyle/>
            <a:p>
              <a:pPr marL="60325" lvl="0" algn="ctr">
                <a:spcAft>
                  <a:spcPts val="600"/>
                </a:spcAft>
              </a:pPr>
              <a:r>
                <a:rPr lang="en-US" sz="1050" b="1" dirty="0">
                  <a:solidFill>
                    <a:srgbClr val="000000"/>
                  </a:solidFill>
                </a:rPr>
                <a:t>A formal process to document, analyze, and approve potential changes that may impact project budget, scope, or schedule</a:t>
              </a:r>
              <a:endParaRPr lang="en-US" sz="1050" dirty="0">
                <a:solidFill>
                  <a:srgbClr val="000000"/>
                </a:solidFill>
              </a:endParaRPr>
            </a:p>
          </p:txBody>
        </p:sp>
        <p:sp>
          <p:nvSpPr>
            <p:cNvPr id="8" name="Block Arc 7">
              <a:extLst>
                <a:ext uri="{FF2B5EF4-FFF2-40B4-BE49-F238E27FC236}">
                  <a16:creationId xmlns:a16="http://schemas.microsoft.com/office/drawing/2014/main" id="{DD956B59-EB58-4116-89D2-5FD5617D7CC2}"/>
                </a:ext>
              </a:extLst>
            </p:cNvPr>
            <p:cNvSpPr/>
            <p:nvPr/>
          </p:nvSpPr>
          <p:spPr>
            <a:xfrm>
              <a:off x="4682529" y="2990842"/>
              <a:ext cx="2971460" cy="2994999"/>
            </a:xfrm>
            <a:prstGeom prst="blockArc">
              <a:avLst>
                <a:gd name="adj1" fmla="val 13114286"/>
                <a:gd name="adj2" fmla="val 16200000"/>
                <a:gd name="adj3" fmla="val 3900"/>
              </a:avLst>
            </a:prstGeom>
            <a:solidFill>
              <a:schemeClr val="accent1">
                <a:lumMod val="75000"/>
              </a:schemeClr>
            </a:solidFill>
            <a:ln>
              <a:solidFill>
                <a:schemeClr val="accent1">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2000" dirty="0"/>
            </a:p>
          </p:txBody>
        </p:sp>
        <p:sp>
          <p:nvSpPr>
            <p:cNvPr id="9" name="Block Arc 8">
              <a:extLst>
                <a:ext uri="{FF2B5EF4-FFF2-40B4-BE49-F238E27FC236}">
                  <a16:creationId xmlns:a16="http://schemas.microsoft.com/office/drawing/2014/main" id="{16532D65-E3BD-4F87-BA2F-AA0D97666F6F}"/>
                </a:ext>
              </a:extLst>
            </p:cNvPr>
            <p:cNvSpPr/>
            <p:nvPr/>
          </p:nvSpPr>
          <p:spPr>
            <a:xfrm>
              <a:off x="4682529" y="2990842"/>
              <a:ext cx="2971460" cy="2994999"/>
            </a:xfrm>
            <a:prstGeom prst="blockArc">
              <a:avLst>
                <a:gd name="adj1" fmla="val 10028571"/>
                <a:gd name="adj2" fmla="val 13114286"/>
                <a:gd name="adj3" fmla="val 3900"/>
              </a:avLst>
            </a:prstGeom>
            <a:solidFill>
              <a:schemeClr val="accent1">
                <a:lumMod val="75000"/>
              </a:schemeClr>
            </a:solidFill>
            <a:ln>
              <a:solidFill>
                <a:schemeClr val="accent1">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2000" dirty="0"/>
            </a:p>
          </p:txBody>
        </p:sp>
        <p:sp>
          <p:nvSpPr>
            <p:cNvPr id="10" name="Block Arc 9">
              <a:extLst>
                <a:ext uri="{FF2B5EF4-FFF2-40B4-BE49-F238E27FC236}">
                  <a16:creationId xmlns:a16="http://schemas.microsoft.com/office/drawing/2014/main" id="{1A58D384-6B1A-4563-934C-E39DA067ACD9}"/>
                </a:ext>
              </a:extLst>
            </p:cNvPr>
            <p:cNvSpPr/>
            <p:nvPr/>
          </p:nvSpPr>
          <p:spPr>
            <a:xfrm>
              <a:off x="4682529" y="2990842"/>
              <a:ext cx="2971460" cy="2994999"/>
            </a:xfrm>
            <a:prstGeom prst="blockArc">
              <a:avLst>
                <a:gd name="adj1" fmla="val 6942857"/>
                <a:gd name="adj2" fmla="val 10028571"/>
                <a:gd name="adj3" fmla="val 3900"/>
              </a:avLst>
            </a:prstGeom>
            <a:solidFill>
              <a:schemeClr val="accent1">
                <a:lumMod val="75000"/>
              </a:schemeClr>
            </a:solidFill>
            <a:ln>
              <a:solidFill>
                <a:schemeClr val="accent1">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2000" dirty="0"/>
            </a:p>
          </p:txBody>
        </p:sp>
        <p:sp>
          <p:nvSpPr>
            <p:cNvPr id="11" name="Block Arc 10">
              <a:extLst>
                <a:ext uri="{FF2B5EF4-FFF2-40B4-BE49-F238E27FC236}">
                  <a16:creationId xmlns:a16="http://schemas.microsoft.com/office/drawing/2014/main" id="{62E157EC-2A98-44FB-BFFA-E1F43B5C3034}"/>
                </a:ext>
              </a:extLst>
            </p:cNvPr>
            <p:cNvSpPr/>
            <p:nvPr/>
          </p:nvSpPr>
          <p:spPr>
            <a:xfrm>
              <a:off x="4682529" y="2990842"/>
              <a:ext cx="2971460" cy="2994999"/>
            </a:xfrm>
            <a:prstGeom prst="blockArc">
              <a:avLst>
                <a:gd name="adj1" fmla="val 3857143"/>
                <a:gd name="adj2" fmla="val 6942857"/>
                <a:gd name="adj3" fmla="val 3900"/>
              </a:avLst>
            </a:prstGeom>
            <a:solidFill>
              <a:schemeClr val="accent1">
                <a:lumMod val="75000"/>
              </a:schemeClr>
            </a:solidFill>
            <a:ln>
              <a:solidFill>
                <a:schemeClr val="accent1">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2000" dirty="0"/>
            </a:p>
          </p:txBody>
        </p:sp>
        <p:sp>
          <p:nvSpPr>
            <p:cNvPr id="12" name="Block Arc 11">
              <a:extLst>
                <a:ext uri="{FF2B5EF4-FFF2-40B4-BE49-F238E27FC236}">
                  <a16:creationId xmlns:a16="http://schemas.microsoft.com/office/drawing/2014/main" id="{4315E638-57F3-49AB-BB2D-2F3BFBD86B3D}"/>
                </a:ext>
              </a:extLst>
            </p:cNvPr>
            <p:cNvSpPr/>
            <p:nvPr/>
          </p:nvSpPr>
          <p:spPr>
            <a:xfrm>
              <a:off x="4682529" y="2990842"/>
              <a:ext cx="2971460" cy="2994999"/>
            </a:xfrm>
            <a:prstGeom prst="blockArc">
              <a:avLst>
                <a:gd name="adj1" fmla="val 771429"/>
                <a:gd name="adj2" fmla="val 3857143"/>
                <a:gd name="adj3" fmla="val 3900"/>
              </a:avLst>
            </a:prstGeom>
            <a:solidFill>
              <a:schemeClr val="accent1">
                <a:lumMod val="75000"/>
              </a:schemeClr>
            </a:solidFill>
            <a:ln>
              <a:solidFill>
                <a:schemeClr val="accent1">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2000" dirty="0"/>
            </a:p>
          </p:txBody>
        </p:sp>
        <p:sp>
          <p:nvSpPr>
            <p:cNvPr id="13" name="Block Arc 12">
              <a:extLst>
                <a:ext uri="{FF2B5EF4-FFF2-40B4-BE49-F238E27FC236}">
                  <a16:creationId xmlns:a16="http://schemas.microsoft.com/office/drawing/2014/main" id="{9377BFDB-CF4A-4C9E-A177-4875A163E961}"/>
                </a:ext>
              </a:extLst>
            </p:cNvPr>
            <p:cNvSpPr/>
            <p:nvPr/>
          </p:nvSpPr>
          <p:spPr>
            <a:xfrm>
              <a:off x="4682529" y="2990842"/>
              <a:ext cx="2971460" cy="2994999"/>
            </a:xfrm>
            <a:prstGeom prst="blockArc">
              <a:avLst>
                <a:gd name="adj1" fmla="val 19285714"/>
                <a:gd name="adj2" fmla="val 771429"/>
                <a:gd name="adj3" fmla="val 3900"/>
              </a:avLst>
            </a:prstGeom>
            <a:solidFill>
              <a:schemeClr val="accent1">
                <a:lumMod val="75000"/>
              </a:schemeClr>
            </a:solidFill>
            <a:ln>
              <a:solidFill>
                <a:schemeClr val="accent1">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2000" dirty="0"/>
            </a:p>
          </p:txBody>
        </p:sp>
        <p:sp>
          <p:nvSpPr>
            <p:cNvPr id="14" name="Block Arc 13">
              <a:extLst>
                <a:ext uri="{FF2B5EF4-FFF2-40B4-BE49-F238E27FC236}">
                  <a16:creationId xmlns:a16="http://schemas.microsoft.com/office/drawing/2014/main" id="{6AEE423B-EAC8-4649-8D83-8D43BB9CA22B}"/>
                </a:ext>
              </a:extLst>
            </p:cNvPr>
            <p:cNvSpPr/>
            <p:nvPr/>
          </p:nvSpPr>
          <p:spPr>
            <a:xfrm>
              <a:off x="4682529" y="2990842"/>
              <a:ext cx="2971460" cy="2994999"/>
            </a:xfrm>
            <a:prstGeom prst="blockArc">
              <a:avLst>
                <a:gd name="adj1" fmla="val 16200000"/>
                <a:gd name="adj2" fmla="val 19285714"/>
                <a:gd name="adj3" fmla="val 3900"/>
              </a:avLst>
            </a:prstGeom>
            <a:solidFill>
              <a:schemeClr val="accent1">
                <a:lumMod val="75000"/>
              </a:schemeClr>
            </a:solidFill>
            <a:ln>
              <a:solidFill>
                <a:schemeClr val="accent1">
                  <a:lumMod val="75000"/>
                </a:schemeClr>
              </a:solid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ctr"/>
              <a:endParaRPr lang="en-US" sz="2000" dirty="0"/>
            </a:p>
          </p:txBody>
        </p:sp>
        <p:sp>
          <p:nvSpPr>
            <p:cNvPr id="15" name="Freeform: Shape 14">
              <a:extLst>
                <a:ext uri="{FF2B5EF4-FFF2-40B4-BE49-F238E27FC236}">
                  <a16:creationId xmlns:a16="http://schemas.microsoft.com/office/drawing/2014/main" id="{65FA69AF-8EB4-492B-B275-BBA0F6AF2DAA}"/>
                </a:ext>
              </a:extLst>
            </p:cNvPr>
            <p:cNvSpPr/>
            <p:nvPr/>
          </p:nvSpPr>
          <p:spPr>
            <a:xfrm>
              <a:off x="5593423" y="3908953"/>
              <a:ext cx="1149671" cy="1158777"/>
            </a:xfrm>
            <a:custGeom>
              <a:avLst/>
              <a:gdLst>
                <a:gd name="connsiteX0" fmla="*/ 0 w 1415603"/>
                <a:gd name="connsiteY0" fmla="*/ 707802 h 1415603"/>
                <a:gd name="connsiteX1" fmla="*/ 707802 w 1415603"/>
                <a:gd name="connsiteY1" fmla="*/ 0 h 1415603"/>
                <a:gd name="connsiteX2" fmla="*/ 1415604 w 1415603"/>
                <a:gd name="connsiteY2" fmla="*/ 707802 h 1415603"/>
                <a:gd name="connsiteX3" fmla="*/ 707802 w 1415603"/>
                <a:gd name="connsiteY3" fmla="*/ 1415604 h 1415603"/>
                <a:gd name="connsiteX4" fmla="*/ 0 w 1415603"/>
                <a:gd name="connsiteY4" fmla="*/ 707802 h 1415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603" h="1415603">
                  <a:moveTo>
                    <a:pt x="0" y="707802"/>
                  </a:moveTo>
                  <a:cubicBezTo>
                    <a:pt x="0" y="316894"/>
                    <a:pt x="316894" y="0"/>
                    <a:pt x="707802" y="0"/>
                  </a:cubicBezTo>
                  <a:cubicBezTo>
                    <a:pt x="1098710" y="0"/>
                    <a:pt x="1415604" y="316894"/>
                    <a:pt x="1415604" y="707802"/>
                  </a:cubicBezTo>
                  <a:cubicBezTo>
                    <a:pt x="1415604" y="1098710"/>
                    <a:pt x="1098710" y="1415604"/>
                    <a:pt x="707802" y="1415604"/>
                  </a:cubicBezTo>
                  <a:cubicBezTo>
                    <a:pt x="316894" y="1415604"/>
                    <a:pt x="0" y="1098710"/>
                    <a:pt x="0" y="707802"/>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6680" tIns="246680" rIns="246680" bIns="246680" numCol="1" spcCol="1270" anchor="ctr" anchorCtr="0">
              <a:noAutofit/>
            </a:bodyPr>
            <a:lstStyle/>
            <a:p>
              <a:pPr marL="0" lvl="0" indent="0" algn="ctr" defTabSz="1377950">
                <a:lnSpc>
                  <a:spcPct val="90000"/>
                </a:lnSpc>
                <a:spcBef>
                  <a:spcPct val="0"/>
                </a:spcBef>
                <a:spcAft>
                  <a:spcPct val="35000"/>
                </a:spcAft>
                <a:buNone/>
              </a:pPr>
              <a:endParaRPr lang="en-US" sz="3200" kern="1200" dirty="0"/>
            </a:p>
          </p:txBody>
        </p:sp>
        <p:sp>
          <p:nvSpPr>
            <p:cNvPr id="60" name="Freeform 419">
              <a:extLst>
                <a:ext uri="{FF2B5EF4-FFF2-40B4-BE49-F238E27FC236}">
                  <a16:creationId xmlns:a16="http://schemas.microsoft.com/office/drawing/2014/main" id="{B7F3484C-4D2D-4851-AE48-DB1BBEE2E595}"/>
                </a:ext>
              </a:extLst>
            </p:cNvPr>
            <p:cNvSpPr>
              <a:spLocks/>
            </p:cNvSpPr>
            <p:nvPr/>
          </p:nvSpPr>
          <p:spPr bwMode="auto">
            <a:xfrm>
              <a:off x="4754655" y="3053183"/>
              <a:ext cx="804769" cy="811144"/>
            </a:xfrm>
            <a:custGeom>
              <a:avLst/>
              <a:gdLst>
                <a:gd name="T0" fmla="*/ 2895 w 3521"/>
                <a:gd name="T1" fmla="*/ 626 h 3522"/>
                <a:gd name="T2" fmla="*/ 2895 w 3521"/>
                <a:gd name="T3" fmla="*/ 2894 h 3522"/>
                <a:gd name="T4" fmla="*/ 626 w 3521"/>
                <a:gd name="T5" fmla="*/ 2894 h 3522"/>
                <a:gd name="T6" fmla="*/ 626 w 3521"/>
                <a:gd name="T7" fmla="*/ 626 h 3522"/>
                <a:gd name="T8" fmla="*/ 2895 w 3521"/>
                <a:gd name="T9" fmla="*/ 626 h 3522"/>
              </a:gdLst>
              <a:ahLst/>
              <a:cxnLst>
                <a:cxn ang="0">
                  <a:pos x="T0" y="T1"/>
                </a:cxn>
                <a:cxn ang="0">
                  <a:pos x="T2" y="T3"/>
                </a:cxn>
                <a:cxn ang="0">
                  <a:pos x="T4" y="T5"/>
                </a:cxn>
                <a:cxn ang="0">
                  <a:pos x="T6" y="T7"/>
                </a:cxn>
                <a:cxn ang="0">
                  <a:pos x="T8" y="T9"/>
                </a:cxn>
              </a:cxnLst>
              <a:rect l="0" t="0" r="r" b="b"/>
              <a:pathLst>
                <a:path w="3521" h="3522">
                  <a:moveTo>
                    <a:pt x="2895" y="626"/>
                  </a:moveTo>
                  <a:cubicBezTo>
                    <a:pt x="3521" y="1253"/>
                    <a:pt x="3521" y="2268"/>
                    <a:pt x="2895" y="2894"/>
                  </a:cubicBezTo>
                  <a:cubicBezTo>
                    <a:pt x="2269" y="3522"/>
                    <a:pt x="1252" y="3522"/>
                    <a:pt x="626" y="2894"/>
                  </a:cubicBezTo>
                  <a:cubicBezTo>
                    <a:pt x="0" y="2268"/>
                    <a:pt x="0" y="1253"/>
                    <a:pt x="626" y="626"/>
                  </a:cubicBezTo>
                  <a:cubicBezTo>
                    <a:pt x="1252" y="0"/>
                    <a:pt x="2269" y="0"/>
                    <a:pt x="2895" y="626"/>
                  </a:cubicBezTo>
                  <a:close/>
                </a:path>
              </a:pathLst>
            </a:custGeom>
            <a:solidFill>
              <a:schemeClr val="accent1">
                <a:lumMod val="20000"/>
                <a:lumOff val="80000"/>
              </a:schemeClr>
            </a:solidFill>
            <a:ln w="63500">
              <a:solidFill>
                <a:schemeClr val="accent1"/>
              </a:solidFill>
              <a:round/>
              <a:headEnd/>
              <a:tailEnd/>
            </a:ln>
          </p:spPr>
          <p:txBody>
            <a:bodyPr vert="horz" wrap="square" lIns="91440" tIns="45720" rIns="91440" bIns="45720" numCol="1" anchor="t" anchorCtr="0" compatLnSpc="1">
              <a:prstTxWarp prst="textNoShape">
                <a:avLst/>
              </a:prstTxWarp>
            </a:bodyPr>
            <a:lstStyle/>
            <a:p>
              <a:pPr algn="ctr"/>
              <a:endParaRPr lang="en-US" sz="2000" dirty="0"/>
            </a:p>
          </p:txBody>
        </p:sp>
        <p:pic>
          <p:nvPicPr>
            <p:cNvPr id="61" name="Picture 6" descr="https://static.thenounproject.com/png/1779791-200.png">
              <a:extLst>
                <a:ext uri="{FF2B5EF4-FFF2-40B4-BE49-F238E27FC236}">
                  <a16:creationId xmlns:a16="http://schemas.microsoft.com/office/drawing/2014/main" id="{11BC8EDB-A68E-4853-A134-A5D0A7EB167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919384" y="3219217"/>
              <a:ext cx="475310" cy="479075"/>
            </a:xfrm>
            <a:prstGeom prst="rect">
              <a:avLst/>
            </a:prstGeom>
            <a:noFill/>
            <a:extLst>
              <a:ext uri="{909E8E84-426E-40DD-AFC4-6F175D3DCCD1}">
                <a14:hiddenFill xmlns:a14="http://schemas.microsoft.com/office/drawing/2010/main">
                  <a:solidFill>
                    <a:srgbClr val="FFFFFF"/>
                  </a:solidFill>
                </a14:hiddenFill>
              </a:ext>
            </a:extLst>
          </p:spPr>
        </p:pic>
        <p:sp>
          <p:nvSpPr>
            <p:cNvPr id="56" name="Freeform 419">
              <a:extLst>
                <a:ext uri="{FF2B5EF4-FFF2-40B4-BE49-F238E27FC236}">
                  <a16:creationId xmlns:a16="http://schemas.microsoft.com/office/drawing/2014/main" id="{67021F65-44A7-4F67-AD52-CED7E7BE2915}"/>
                </a:ext>
              </a:extLst>
            </p:cNvPr>
            <p:cNvSpPr>
              <a:spLocks/>
            </p:cNvSpPr>
            <p:nvPr/>
          </p:nvSpPr>
          <p:spPr bwMode="auto">
            <a:xfrm>
              <a:off x="6835864" y="3053183"/>
              <a:ext cx="804769" cy="811144"/>
            </a:xfrm>
            <a:custGeom>
              <a:avLst/>
              <a:gdLst>
                <a:gd name="T0" fmla="*/ 2895 w 3521"/>
                <a:gd name="T1" fmla="*/ 626 h 3522"/>
                <a:gd name="T2" fmla="*/ 2895 w 3521"/>
                <a:gd name="T3" fmla="*/ 2894 h 3522"/>
                <a:gd name="T4" fmla="*/ 626 w 3521"/>
                <a:gd name="T5" fmla="*/ 2894 h 3522"/>
                <a:gd name="T6" fmla="*/ 626 w 3521"/>
                <a:gd name="T7" fmla="*/ 626 h 3522"/>
                <a:gd name="T8" fmla="*/ 2895 w 3521"/>
                <a:gd name="T9" fmla="*/ 626 h 3522"/>
              </a:gdLst>
              <a:ahLst/>
              <a:cxnLst>
                <a:cxn ang="0">
                  <a:pos x="T0" y="T1"/>
                </a:cxn>
                <a:cxn ang="0">
                  <a:pos x="T2" y="T3"/>
                </a:cxn>
                <a:cxn ang="0">
                  <a:pos x="T4" y="T5"/>
                </a:cxn>
                <a:cxn ang="0">
                  <a:pos x="T6" y="T7"/>
                </a:cxn>
                <a:cxn ang="0">
                  <a:pos x="T8" y="T9"/>
                </a:cxn>
              </a:cxnLst>
              <a:rect l="0" t="0" r="r" b="b"/>
              <a:pathLst>
                <a:path w="3521" h="3522">
                  <a:moveTo>
                    <a:pt x="2895" y="626"/>
                  </a:moveTo>
                  <a:cubicBezTo>
                    <a:pt x="3521" y="1253"/>
                    <a:pt x="3521" y="2268"/>
                    <a:pt x="2895" y="2894"/>
                  </a:cubicBezTo>
                  <a:cubicBezTo>
                    <a:pt x="2269" y="3522"/>
                    <a:pt x="1252" y="3522"/>
                    <a:pt x="626" y="2894"/>
                  </a:cubicBezTo>
                  <a:cubicBezTo>
                    <a:pt x="0" y="2268"/>
                    <a:pt x="0" y="1253"/>
                    <a:pt x="626" y="626"/>
                  </a:cubicBezTo>
                  <a:cubicBezTo>
                    <a:pt x="1252" y="0"/>
                    <a:pt x="2269" y="0"/>
                    <a:pt x="2895" y="626"/>
                  </a:cubicBezTo>
                  <a:close/>
                </a:path>
              </a:pathLst>
            </a:custGeom>
            <a:solidFill>
              <a:schemeClr val="accent1">
                <a:lumMod val="20000"/>
                <a:lumOff val="80000"/>
              </a:schemeClr>
            </a:solidFill>
            <a:ln w="63500">
              <a:solidFill>
                <a:schemeClr val="accent1"/>
              </a:solidFill>
              <a:round/>
              <a:headEnd/>
              <a:tailEnd/>
            </a:ln>
          </p:spPr>
          <p:txBody>
            <a:bodyPr vert="horz" wrap="square" lIns="91440" tIns="45720" rIns="91440" bIns="45720" numCol="1" anchor="t" anchorCtr="0" compatLnSpc="1">
              <a:prstTxWarp prst="textNoShape">
                <a:avLst/>
              </a:prstTxWarp>
            </a:bodyPr>
            <a:lstStyle/>
            <a:p>
              <a:pPr algn="ctr"/>
              <a:endParaRPr lang="en-US" sz="2000" dirty="0"/>
            </a:p>
          </p:txBody>
        </p:sp>
        <p:pic>
          <p:nvPicPr>
            <p:cNvPr id="57" name="Picture 4" descr="https://static.thenounproject.com/png/247231-200.png">
              <a:extLst>
                <a:ext uri="{FF2B5EF4-FFF2-40B4-BE49-F238E27FC236}">
                  <a16:creationId xmlns:a16="http://schemas.microsoft.com/office/drawing/2014/main" id="{F297A790-08EF-41EC-9737-87147BC483D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00593" y="3219217"/>
              <a:ext cx="475310" cy="479075"/>
            </a:xfrm>
            <a:prstGeom prst="rect">
              <a:avLst/>
            </a:prstGeom>
            <a:noFill/>
            <a:extLst>
              <a:ext uri="{909E8E84-426E-40DD-AFC4-6F175D3DCCD1}">
                <a14:hiddenFill xmlns:a14="http://schemas.microsoft.com/office/drawing/2010/main">
                  <a:solidFill>
                    <a:srgbClr val="FFFFFF"/>
                  </a:solidFill>
                </a14:hiddenFill>
              </a:ext>
            </a:extLst>
          </p:spPr>
        </p:pic>
        <p:sp>
          <p:nvSpPr>
            <p:cNvPr id="52" name="Freeform 419">
              <a:extLst>
                <a:ext uri="{FF2B5EF4-FFF2-40B4-BE49-F238E27FC236}">
                  <a16:creationId xmlns:a16="http://schemas.microsoft.com/office/drawing/2014/main" id="{18EA2BC0-564D-4970-A9FC-AA229D1438C5}"/>
                </a:ext>
              </a:extLst>
            </p:cNvPr>
            <p:cNvSpPr>
              <a:spLocks/>
            </p:cNvSpPr>
            <p:nvPr/>
          </p:nvSpPr>
          <p:spPr bwMode="auto">
            <a:xfrm>
              <a:off x="5765873" y="2596582"/>
              <a:ext cx="804769" cy="811144"/>
            </a:xfrm>
            <a:custGeom>
              <a:avLst/>
              <a:gdLst>
                <a:gd name="T0" fmla="*/ 2895 w 3521"/>
                <a:gd name="T1" fmla="*/ 626 h 3522"/>
                <a:gd name="T2" fmla="*/ 2895 w 3521"/>
                <a:gd name="T3" fmla="*/ 2894 h 3522"/>
                <a:gd name="T4" fmla="*/ 626 w 3521"/>
                <a:gd name="T5" fmla="*/ 2894 h 3522"/>
                <a:gd name="T6" fmla="*/ 626 w 3521"/>
                <a:gd name="T7" fmla="*/ 626 h 3522"/>
                <a:gd name="T8" fmla="*/ 2895 w 3521"/>
                <a:gd name="T9" fmla="*/ 626 h 3522"/>
              </a:gdLst>
              <a:ahLst/>
              <a:cxnLst>
                <a:cxn ang="0">
                  <a:pos x="T0" y="T1"/>
                </a:cxn>
                <a:cxn ang="0">
                  <a:pos x="T2" y="T3"/>
                </a:cxn>
                <a:cxn ang="0">
                  <a:pos x="T4" y="T5"/>
                </a:cxn>
                <a:cxn ang="0">
                  <a:pos x="T6" y="T7"/>
                </a:cxn>
                <a:cxn ang="0">
                  <a:pos x="T8" y="T9"/>
                </a:cxn>
              </a:cxnLst>
              <a:rect l="0" t="0" r="r" b="b"/>
              <a:pathLst>
                <a:path w="3521" h="3522">
                  <a:moveTo>
                    <a:pt x="2895" y="626"/>
                  </a:moveTo>
                  <a:cubicBezTo>
                    <a:pt x="3521" y="1253"/>
                    <a:pt x="3521" y="2268"/>
                    <a:pt x="2895" y="2894"/>
                  </a:cubicBezTo>
                  <a:cubicBezTo>
                    <a:pt x="2269" y="3522"/>
                    <a:pt x="1252" y="3522"/>
                    <a:pt x="626" y="2894"/>
                  </a:cubicBezTo>
                  <a:cubicBezTo>
                    <a:pt x="0" y="2268"/>
                    <a:pt x="0" y="1253"/>
                    <a:pt x="626" y="626"/>
                  </a:cubicBezTo>
                  <a:cubicBezTo>
                    <a:pt x="1252" y="0"/>
                    <a:pt x="2269" y="0"/>
                    <a:pt x="2895" y="626"/>
                  </a:cubicBezTo>
                  <a:close/>
                </a:path>
              </a:pathLst>
            </a:custGeom>
            <a:solidFill>
              <a:schemeClr val="accent1">
                <a:lumMod val="20000"/>
                <a:lumOff val="80000"/>
              </a:schemeClr>
            </a:solidFill>
            <a:ln w="63500">
              <a:solidFill>
                <a:schemeClr val="accent1"/>
              </a:solidFill>
              <a:round/>
              <a:headEnd/>
              <a:tailEnd/>
            </a:ln>
          </p:spPr>
          <p:txBody>
            <a:bodyPr vert="horz" wrap="square" lIns="91440" tIns="45720" rIns="91440" bIns="45720" numCol="1" anchor="t" anchorCtr="0" compatLnSpc="1">
              <a:prstTxWarp prst="textNoShape">
                <a:avLst/>
              </a:prstTxWarp>
            </a:bodyPr>
            <a:lstStyle/>
            <a:p>
              <a:pPr algn="ctr"/>
              <a:endParaRPr lang="en-US" sz="2000" dirty="0"/>
            </a:p>
          </p:txBody>
        </p:sp>
        <p:pic>
          <p:nvPicPr>
            <p:cNvPr id="53" name="Picture 2" descr="https://static.thenounproject.com/png/201922-200.png">
              <a:extLst>
                <a:ext uri="{FF2B5EF4-FFF2-40B4-BE49-F238E27FC236}">
                  <a16:creationId xmlns:a16="http://schemas.microsoft.com/office/drawing/2014/main" id="{68B09179-AACD-4480-88CF-86CCB98B65A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930602" y="2762616"/>
              <a:ext cx="475310" cy="479076"/>
            </a:xfrm>
            <a:prstGeom prst="rect">
              <a:avLst/>
            </a:prstGeom>
            <a:noFill/>
            <a:extLst>
              <a:ext uri="{909E8E84-426E-40DD-AFC4-6F175D3DCCD1}">
                <a14:hiddenFill xmlns:a14="http://schemas.microsoft.com/office/drawing/2010/main">
                  <a:solidFill>
                    <a:srgbClr val="FFFFFF"/>
                  </a:solidFill>
                </a14:hiddenFill>
              </a:ext>
            </a:extLst>
          </p:spPr>
        </p:pic>
        <p:sp>
          <p:nvSpPr>
            <p:cNvPr id="48" name="Freeform 419">
              <a:extLst>
                <a:ext uri="{FF2B5EF4-FFF2-40B4-BE49-F238E27FC236}">
                  <a16:creationId xmlns:a16="http://schemas.microsoft.com/office/drawing/2014/main" id="{32CAF734-8EC3-4FA7-BA1C-EE3133370662}"/>
                </a:ext>
              </a:extLst>
            </p:cNvPr>
            <p:cNvSpPr>
              <a:spLocks/>
            </p:cNvSpPr>
            <p:nvPr/>
          </p:nvSpPr>
          <p:spPr bwMode="auto">
            <a:xfrm>
              <a:off x="7177850" y="4227282"/>
              <a:ext cx="804769" cy="811144"/>
            </a:xfrm>
            <a:custGeom>
              <a:avLst/>
              <a:gdLst>
                <a:gd name="T0" fmla="*/ 2895 w 3521"/>
                <a:gd name="T1" fmla="*/ 626 h 3522"/>
                <a:gd name="T2" fmla="*/ 2895 w 3521"/>
                <a:gd name="T3" fmla="*/ 2894 h 3522"/>
                <a:gd name="T4" fmla="*/ 626 w 3521"/>
                <a:gd name="T5" fmla="*/ 2894 h 3522"/>
                <a:gd name="T6" fmla="*/ 626 w 3521"/>
                <a:gd name="T7" fmla="*/ 626 h 3522"/>
                <a:gd name="T8" fmla="*/ 2895 w 3521"/>
                <a:gd name="T9" fmla="*/ 626 h 3522"/>
              </a:gdLst>
              <a:ahLst/>
              <a:cxnLst>
                <a:cxn ang="0">
                  <a:pos x="T0" y="T1"/>
                </a:cxn>
                <a:cxn ang="0">
                  <a:pos x="T2" y="T3"/>
                </a:cxn>
                <a:cxn ang="0">
                  <a:pos x="T4" y="T5"/>
                </a:cxn>
                <a:cxn ang="0">
                  <a:pos x="T6" y="T7"/>
                </a:cxn>
                <a:cxn ang="0">
                  <a:pos x="T8" y="T9"/>
                </a:cxn>
              </a:cxnLst>
              <a:rect l="0" t="0" r="r" b="b"/>
              <a:pathLst>
                <a:path w="3521" h="3522">
                  <a:moveTo>
                    <a:pt x="2895" y="626"/>
                  </a:moveTo>
                  <a:cubicBezTo>
                    <a:pt x="3521" y="1253"/>
                    <a:pt x="3521" y="2268"/>
                    <a:pt x="2895" y="2894"/>
                  </a:cubicBezTo>
                  <a:cubicBezTo>
                    <a:pt x="2269" y="3522"/>
                    <a:pt x="1252" y="3522"/>
                    <a:pt x="626" y="2894"/>
                  </a:cubicBezTo>
                  <a:cubicBezTo>
                    <a:pt x="0" y="2268"/>
                    <a:pt x="0" y="1253"/>
                    <a:pt x="626" y="626"/>
                  </a:cubicBezTo>
                  <a:cubicBezTo>
                    <a:pt x="1252" y="0"/>
                    <a:pt x="2269" y="0"/>
                    <a:pt x="2895" y="626"/>
                  </a:cubicBezTo>
                  <a:close/>
                </a:path>
              </a:pathLst>
            </a:custGeom>
            <a:solidFill>
              <a:schemeClr val="accent1">
                <a:lumMod val="20000"/>
                <a:lumOff val="80000"/>
              </a:schemeClr>
            </a:solidFill>
            <a:ln w="63500">
              <a:solidFill>
                <a:schemeClr val="accent1"/>
              </a:solidFill>
              <a:round/>
              <a:headEnd/>
              <a:tailEnd/>
            </a:ln>
          </p:spPr>
          <p:txBody>
            <a:bodyPr vert="horz" wrap="square" lIns="91440" tIns="45720" rIns="91440" bIns="45720" numCol="1" anchor="t" anchorCtr="0" compatLnSpc="1">
              <a:prstTxWarp prst="textNoShape">
                <a:avLst/>
              </a:prstTxWarp>
            </a:bodyPr>
            <a:lstStyle/>
            <a:p>
              <a:pPr algn="ctr"/>
              <a:endParaRPr lang="en-US" sz="2000" dirty="0"/>
            </a:p>
          </p:txBody>
        </p:sp>
        <p:pic>
          <p:nvPicPr>
            <p:cNvPr id="49" name="Picture 17" descr="https://static.thenounproject.com/png/150635-200.png">
              <a:extLst>
                <a:ext uri="{FF2B5EF4-FFF2-40B4-BE49-F238E27FC236}">
                  <a16:creationId xmlns:a16="http://schemas.microsoft.com/office/drawing/2014/main" id="{4242AB30-530A-401B-B624-0F342EE49238}"/>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342579" y="4393316"/>
              <a:ext cx="475310" cy="479075"/>
            </a:xfrm>
            <a:prstGeom prst="rect">
              <a:avLst/>
            </a:prstGeom>
            <a:noFill/>
            <a:extLst>
              <a:ext uri="{909E8E84-426E-40DD-AFC4-6F175D3DCCD1}">
                <a14:hiddenFill xmlns:a14="http://schemas.microsoft.com/office/drawing/2010/main">
                  <a:solidFill>
                    <a:srgbClr val="FFFFFF"/>
                  </a:solidFill>
                </a14:hiddenFill>
              </a:ext>
            </a:extLst>
          </p:spPr>
        </p:pic>
        <p:sp>
          <p:nvSpPr>
            <p:cNvPr id="44" name="Freeform 419">
              <a:extLst>
                <a:ext uri="{FF2B5EF4-FFF2-40B4-BE49-F238E27FC236}">
                  <a16:creationId xmlns:a16="http://schemas.microsoft.com/office/drawing/2014/main" id="{D41421A4-262E-4373-BF49-6F2958AB354B}"/>
                </a:ext>
              </a:extLst>
            </p:cNvPr>
            <p:cNvSpPr>
              <a:spLocks/>
            </p:cNvSpPr>
            <p:nvPr/>
          </p:nvSpPr>
          <p:spPr bwMode="auto">
            <a:xfrm>
              <a:off x="6348039" y="5446860"/>
              <a:ext cx="804769" cy="811144"/>
            </a:xfrm>
            <a:custGeom>
              <a:avLst/>
              <a:gdLst>
                <a:gd name="T0" fmla="*/ 2895 w 3521"/>
                <a:gd name="T1" fmla="*/ 626 h 3522"/>
                <a:gd name="T2" fmla="*/ 2895 w 3521"/>
                <a:gd name="T3" fmla="*/ 2894 h 3522"/>
                <a:gd name="T4" fmla="*/ 626 w 3521"/>
                <a:gd name="T5" fmla="*/ 2894 h 3522"/>
                <a:gd name="T6" fmla="*/ 626 w 3521"/>
                <a:gd name="T7" fmla="*/ 626 h 3522"/>
                <a:gd name="T8" fmla="*/ 2895 w 3521"/>
                <a:gd name="T9" fmla="*/ 626 h 3522"/>
              </a:gdLst>
              <a:ahLst/>
              <a:cxnLst>
                <a:cxn ang="0">
                  <a:pos x="T0" y="T1"/>
                </a:cxn>
                <a:cxn ang="0">
                  <a:pos x="T2" y="T3"/>
                </a:cxn>
                <a:cxn ang="0">
                  <a:pos x="T4" y="T5"/>
                </a:cxn>
                <a:cxn ang="0">
                  <a:pos x="T6" y="T7"/>
                </a:cxn>
                <a:cxn ang="0">
                  <a:pos x="T8" y="T9"/>
                </a:cxn>
              </a:cxnLst>
              <a:rect l="0" t="0" r="r" b="b"/>
              <a:pathLst>
                <a:path w="3521" h="3522">
                  <a:moveTo>
                    <a:pt x="2895" y="626"/>
                  </a:moveTo>
                  <a:cubicBezTo>
                    <a:pt x="3521" y="1253"/>
                    <a:pt x="3521" y="2268"/>
                    <a:pt x="2895" y="2894"/>
                  </a:cubicBezTo>
                  <a:cubicBezTo>
                    <a:pt x="2269" y="3522"/>
                    <a:pt x="1252" y="3522"/>
                    <a:pt x="626" y="2894"/>
                  </a:cubicBezTo>
                  <a:cubicBezTo>
                    <a:pt x="0" y="2268"/>
                    <a:pt x="0" y="1253"/>
                    <a:pt x="626" y="626"/>
                  </a:cubicBezTo>
                  <a:cubicBezTo>
                    <a:pt x="1252" y="0"/>
                    <a:pt x="2269" y="0"/>
                    <a:pt x="2895" y="626"/>
                  </a:cubicBezTo>
                  <a:close/>
                </a:path>
              </a:pathLst>
            </a:custGeom>
            <a:solidFill>
              <a:schemeClr val="accent1">
                <a:lumMod val="20000"/>
                <a:lumOff val="80000"/>
              </a:schemeClr>
            </a:solidFill>
            <a:ln w="63500">
              <a:solidFill>
                <a:schemeClr val="accent1"/>
              </a:solidFill>
              <a:round/>
              <a:headEnd/>
              <a:tailEnd/>
            </a:ln>
          </p:spPr>
          <p:txBody>
            <a:bodyPr vert="horz" wrap="square" lIns="91440" tIns="45720" rIns="91440" bIns="45720" numCol="1" anchor="t" anchorCtr="0" compatLnSpc="1">
              <a:prstTxWarp prst="textNoShape">
                <a:avLst/>
              </a:prstTxWarp>
            </a:bodyPr>
            <a:lstStyle/>
            <a:p>
              <a:pPr algn="ctr"/>
              <a:endParaRPr lang="en-US" sz="2000" dirty="0"/>
            </a:p>
          </p:txBody>
        </p:sp>
        <p:pic>
          <p:nvPicPr>
            <p:cNvPr id="45" name="Picture 15" descr="https://static.thenounproject.com/png/1125186-200.png">
              <a:extLst>
                <a:ext uri="{FF2B5EF4-FFF2-40B4-BE49-F238E27FC236}">
                  <a16:creationId xmlns:a16="http://schemas.microsoft.com/office/drawing/2014/main" id="{AE241A62-CCCE-4165-BF6E-4E576F6B3CF1}"/>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12768" y="5612894"/>
              <a:ext cx="475310" cy="479075"/>
            </a:xfrm>
            <a:prstGeom prst="rect">
              <a:avLst/>
            </a:prstGeom>
            <a:noFill/>
            <a:extLst>
              <a:ext uri="{909E8E84-426E-40DD-AFC4-6F175D3DCCD1}">
                <a14:hiddenFill xmlns:a14="http://schemas.microsoft.com/office/drawing/2010/main">
                  <a:solidFill>
                    <a:srgbClr val="FFFFFF"/>
                  </a:solidFill>
                </a14:hiddenFill>
              </a:ext>
            </a:extLst>
          </p:spPr>
        </p:pic>
        <p:sp>
          <p:nvSpPr>
            <p:cNvPr id="40" name="Freeform 419">
              <a:extLst>
                <a:ext uri="{FF2B5EF4-FFF2-40B4-BE49-F238E27FC236}">
                  <a16:creationId xmlns:a16="http://schemas.microsoft.com/office/drawing/2014/main" id="{A9AD39F2-F4C0-4C8A-9C9F-DF258AF9DD98}"/>
                </a:ext>
              </a:extLst>
            </p:cNvPr>
            <p:cNvSpPr>
              <a:spLocks/>
            </p:cNvSpPr>
            <p:nvPr/>
          </p:nvSpPr>
          <p:spPr bwMode="auto">
            <a:xfrm>
              <a:off x="5189795" y="5446860"/>
              <a:ext cx="804769" cy="811144"/>
            </a:xfrm>
            <a:custGeom>
              <a:avLst/>
              <a:gdLst>
                <a:gd name="T0" fmla="*/ 2895 w 3521"/>
                <a:gd name="T1" fmla="*/ 626 h 3522"/>
                <a:gd name="T2" fmla="*/ 2895 w 3521"/>
                <a:gd name="T3" fmla="*/ 2894 h 3522"/>
                <a:gd name="T4" fmla="*/ 626 w 3521"/>
                <a:gd name="T5" fmla="*/ 2894 h 3522"/>
                <a:gd name="T6" fmla="*/ 626 w 3521"/>
                <a:gd name="T7" fmla="*/ 626 h 3522"/>
                <a:gd name="T8" fmla="*/ 2895 w 3521"/>
                <a:gd name="T9" fmla="*/ 626 h 3522"/>
              </a:gdLst>
              <a:ahLst/>
              <a:cxnLst>
                <a:cxn ang="0">
                  <a:pos x="T0" y="T1"/>
                </a:cxn>
                <a:cxn ang="0">
                  <a:pos x="T2" y="T3"/>
                </a:cxn>
                <a:cxn ang="0">
                  <a:pos x="T4" y="T5"/>
                </a:cxn>
                <a:cxn ang="0">
                  <a:pos x="T6" y="T7"/>
                </a:cxn>
                <a:cxn ang="0">
                  <a:pos x="T8" y="T9"/>
                </a:cxn>
              </a:cxnLst>
              <a:rect l="0" t="0" r="r" b="b"/>
              <a:pathLst>
                <a:path w="3521" h="3522">
                  <a:moveTo>
                    <a:pt x="2895" y="626"/>
                  </a:moveTo>
                  <a:cubicBezTo>
                    <a:pt x="3521" y="1253"/>
                    <a:pt x="3521" y="2268"/>
                    <a:pt x="2895" y="2894"/>
                  </a:cubicBezTo>
                  <a:cubicBezTo>
                    <a:pt x="2269" y="3522"/>
                    <a:pt x="1252" y="3522"/>
                    <a:pt x="626" y="2894"/>
                  </a:cubicBezTo>
                  <a:cubicBezTo>
                    <a:pt x="0" y="2268"/>
                    <a:pt x="0" y="1253"/>
                    <a:pt x="626" y="626"/>
                  </a:cubicBezTo>
                  <a:cubicBezTo>
                    <a:pt x="1252" y="0"/>
                    <a:pt x="2269" y="0"/>
                    <a:pt x="2895" y="626"/>
                  </a:cubicBezTo>
                  <a:close/>
                </a:path>
              </a:pathLst>
            </a:custGeom>
            <a:solidFill>
              <a:schemeClr val="accent1">
                <a:lumMod val="20000"/>
                <a:lumOff val="80000"/>
              </a:schemeClr>
            </a:solidFill>
            <a:ln w="63500">
              <a:solidFill>
                <a:schemeClr val="accent1"/>
              </a:solidFill>
              <a:round/>
              <a:headEnd/>
              <a:tailEnd/>
            </a:ln>
          </p:spPr>
          <p:txBody>
            <a:bodyPr vert="horz" wrap="square" lIns="91440" tIns="45720" rIns="91440" bIns="45720" numCol="1" anchor="t" anchorCtr="0" compatLnSpc="1">
              <a:prstTxWarp prst="textNoShape">
                <a:avLst/>
              </a:prstTxWarp>
            </a:bodyPr>
            <a:lstStyle/>
            <a:p>
              <a:pPr algn="ctr"/>
              <a:endParaRPr lang="en-US" sz="2000" dirty="0"/>
            </a:p>
          </p:txBody>
        </p:sp>
        <p:pic>
          <p:nvPicPr>
            <p:cNvPr id="41" name="Picture 13" descr="https://static.thenounproject.com/png/298151-200.png">
              <a:extLst>
                <a:ext uri="{FF2B5EF4-FFF2-40B4-BE49-F238E27FC236}">
                  <a16:creationId xmlns:a16="http://schemas.microsoft.com/office/drawing/2014/main" id="{38B75A5E-7BBE-4127-874A-3B993172F36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354524" y="5612894"/>
              <a:ext cx="475310" cy="479075"/>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419">
              <a:extLst>
                <a:ext uri="{FF2B5EF4-FFF2-40B4-BE49-F238E27FC236}">
                  <a16:creationId xmlns:a16="http://schemas.microsoft.com/office/drawing/2014/main" id="{EAABF9BA-3C52-4F26-9228-845831235363}"/>
                </a:ext>
              </a:extLst>
            </p:cNvPr>
            <p:cNvSpPr>
              <a:spLocks/>
            </p:cNvSpPr>
            <p:nvPr/>
          </p:nvSpPr>
          <p:spPr bwMode="auto">
            <a:xfrm>
              <a:off x="4325019" y="4227282"/>
              <a:ext cx="804769" cy="811144"/>
            </a:xfrm>
            <a:custGeom>
              <a:avLst/>
              <a:gdLst>
                <a:gd name="T0" fmla="*/ 2895 w 3521"/>
                <a:gd name="T1" fmla="*/ 626 h 3522"/>
                <a:gd name="T2" fmla="*/ 2895 w 3521"/>
                <a:gd name="T3" fmla="*/ 2894 h 3522"/>
                <a:gd name="T4" fmla="*/ 626 w 3521"/>
                <a:gd name="T5" fmla="*/ 2894 h 3522"/>
                <a:gd name="T6" fmla="*/ 626 w 3521"/>
                <a:gd name="T7" fmla="*/ 626 h 3522"/>
                <a:gd name="T8" fmla="*/ 2895 w 3521"/>
                <a:gd name="T9" fmla="*/ 626 h 3522"/>
              </a:gdLst>
              <a:ahLst/>
              <a:cxnLst>
                <a:cxn ang="0">
                  <a:pos x="T0" y="T1"/>
                </a:cxn>
                <a:cxn ang="0">
                  <a:pos x="T2" y="T3"/>
                </a:cxn>
                <a:cxn ang="0">
                  <a:pos x="T4" y="T5"/>
                </a:cxn>
                <a:cxn ang="0">
                  <a:pos x="T6" y="T7"/>
                </a:cxn>
                <a:cxn ang="0">
                  <a:pos x="T8" y="T9"/>
                </a:cxn>
              </a:cxnLst>
              <a:rect l="0" t="0" r="r" b="b"/>
              <a:pathLst>
                <a:path w="3521" h="3522">
                  <a:moveTo>
                    <a:pt x="2895" y="626"/>
                  </a:moveTo>
                  <a:cubicBezTo>
                    <a:pt x="3521" y="1253"/>
                    <a:pt x="3521" y="2268"/>
                    <a:pt x="2895" y="2894"/>
                  </a:cubicBezTo>
                  <a:cubicBezTo>
                    <a:pt x="2269" y="3522"/>
                    <a:pt x="1252" y="3522"/>
                    <a:pt x="626" y="2894"/>
                  </a:cubicBezTo>
                  <a:cubicBezTo>
                    <a:pt x="0" y="2268"/>
                    <a:pt x="0" y="1253"/>
                    <a:pt x="626" y="626"/>
                  </a:cubicBezTo>
                  <a:cubicBezTo>
                    <a:pt x="1252" y="0"/>
                    <a:pt x="2269" y="0"/>
                    <a:pt x="2895" y="626"/>
                  </a:cubicBezTo>
                  <a:close/>
                </a:path>
              </a:pathLst>
            </a:custGeom>
            <a:solidFill>
              <a:schemeClr val="accent1">
                <a:lumMod val="20000"/>
                <a:lumOff val="80000"/>
              </a:schemeClr>
            </a:solidFill>
            <a:ln w="63500">
              <a:solidFill>
                <a:schemeClr val="accent1"/>
              </a:solidFill>
              <a:round/>
              <a:headEnd/>
              <a:tailEnd/>
            </a:ln>
          </p:spPr>
          <p:txBody>
            <a:bodyPr vert="horz" wrap="square" lIns="91440" tIns="45720" rIns="91440" bIns="45720" numCol="1" anchor="t" anchorCtr="0" compatLnSpc="1">
              <a:prstTxWarp prst="textNoShape">
                <a:avLst/>
              </a:prstTxWarp>
            </a:bodyPr>
            <a:lstStyle/>
            <a:p>
              <a:pPr algn="ctr"/>
              <a:endParaRPr lang="en-US" sz="2000" dirty="0"/>
            </a:p>
          </p:txBody>
        </p:sp>
        <p:pic>
          <p:nvPicPr>
            <p:cNvPr id="37" name="Picture 10" descr="https://static.thenounproject.com/png/1440800-200.png">
              <a:extLst>
                <a:ext uri="{FF2B5EF4-FFF2-40B4-BE49-F238E27FC236}">
                  <a16:creationId xmlns:a16="http://schemas.microsoft.com/office/drawing/2014/main" id="{466A8BF5-134F-4A91-ACBA-5BD76F604946}"/>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489748" y="4393316"/>
              <a:ext cx="475310" cy="479075"/>
            </a:xfrm>
            <a:prstGeom prst="rect">
              <a:avLst/>
            </a:prstGeom>
            <a:noFill/>
            <a:extLst>
              <a:ext uri="{909E8E84-426E-40DD-AFC4-6F175D3DCCD1}">
                <a14:hiddenFill xmlns:a14="http://schemas.microsoft.com/office/drawing/2010/main">
                  <a:solidFill>
                    <a:srgbClr val="FFFFFF"/>
                  </a:solidFill>
                </a14:hiddenFill>
              </a:ext>
            </a:extLst>
          </p:spPr>
        </p:pic>
        <p:sp>
          <p:nvSpPr>
            <p:cNvPr id="32" name="Oval 409">
              <a:extLst>
                <a:ext uri="{FF2B5EF4-FFF2-40B4-BE49-F238E27FC236}">
                  <a16:creationId xmlns:a16="http://schemas.microsoft.com/office/drawing/2014/main" id="{529B6064-9DDC-43AE-8BE2-3E8D55923BAC}"/>
                </a:ext>
              </a:extLst>
            </p:cNvPr>
            <p:cNvSpPr>
              <a:spLocks noChangeArrowheads="1"/>
            </p:cNvSpPr>
            <p:nvPr/>
          </p:nvSpPr>
          <p:spPr bwMode="auto">
            <a:xfrm>
              <a:off x="5417625" y="3683420"/>
              <a:ext cx="1501266" cy="1513160"/>
            </a:xfrm>
            <a:prstGeom prst="ellipse">
              <a:avLst/>
            </a:prstGeom>
            <a:solidFill>
              <a:schemeClr val="accent1">
                <a:lumMod val="60000"/>
                <a:lumOff val="40000"/>
              </a:schemeClr>
            </a:solidFill>
            <a:ln w="63500">
              <a:solidFill>
                <a:schemeClr val="accent1">
                  <a:lumMod val="75000"/>
                </a:schemeClr>
              </a:solidFill>
              <a:round/>
              <a:headEnd/>
              <a:tailEnd/>
            </a:ln>
          </p:spPr>
          <p:txBody>
            <a:bodyPr vert="horz" wrap="square" lIns="91440" tIns="45720" rIns="91440" bIns="45720" numCol="1" anchor="t" anchorCtr="0" compatLnSpc="1">
              <a:prstTxWarp prst="textNoShape">
                <a:avLst/>
              </a:prstTxWarp>
            </a:bodyPr>
            <a:lstStyle/>
            <a:p>
              <a:pPr algn="ctr"/>
              <a:endParaRPr lang="en-US" sz="2000" dirty="0"/>
            </a:p>
          </p:txBody>
        </p:sp>
        <p:sp>
          <p:nvSpPr>
            <p:cNvPr id="33" name="Oval 409">
              <a:extLst>
                <a:ext uri="{FF2B5EF4-FFF2-40B4-BE49-F238E27FC236}">
                  <a16:creationId xmlns:a16="http://schemas.microsoft.com/office/drawing/2014/main" id="{50AD98FA-3481-4BF2-8EB3-5C817FA2F7AE}"/>
                </a:ext>
              </a:extLst>
            </p:cNvPr>
            <p:cNvSpPr>
              <a:spLocks noChangeArrowheads="1"/>
            </p:cNvSpPr>
            <p:nvPr/>
          </p:nvSpPr>
          <p:spPr bwMode="auto">
            <a:xfrm>
              <a:off x="5462196" y="3728345"/>
              <a:ext cx="1412124" cy="1423312"/>
            </a:xfrm>
            <a:prstGeom prst="ellipse">
              <a:avLst/>
            </a:prstGeom>
            <a:solidFill>
              <a:schemeClr val="accent1">
                <a:lumMod val="20000"/>
                <a:lumOff val="80000"/>
              </a:schemeClr>
            </a:solidFill>
            <a:ln w="63500">
              <a:solidFill>
                <a:schemeClr val="accent1">
                  <a:lumMod val="50000"/>
                </a:schemeClr>
              </a:solidFill>
              <a:round/>
              <a:headEnd/>
              <a:tailEnd/>
            </a:ln>
          </p:spPr>
          <p:txBody>
            <a:bodyPr vert="horz" wrap="square" lIns="91440" tIns="45720" rIns="91440" bIns="45720" numCol="1" anchor="t" anchorCtr="0" compatLnSpc="1">
              <a:prstTxWarp prst="textNoShape">
                <a:avLst/>
              </a:prstTxWarp>
            </a:bodyPr>
            <a:lstStyle/>
            <a:p>
              <a:pPr algn="ctr"/>
              <a:endParaRPr lang="en-US" sz="2000" dirty="0"/>
            </a:p>
          </p:txBody>
        </p:sp>
        <p:sp>
          <p:nvSpPr>
            <p:cNvPr id="31" name="TextBox 30">
              <a:extLst>
                <a:ext uri="{FF2B5EF4-FFF2-40B4-BE49-F238E27FC236}">
                  <a16:creationId xmlns:a16="http://schemas.microsoft.com/office/drawing/2014/main" id="{5745BB73-68C4-43FA-8F92-EB5BD637686A}"/>
                </a:ext>
              </a:extLst>
            </p:cNvPr>
            <p:cNvSpPr txBox="1"/>
            <p:nvPr/>
          </p:nvSpPr>
          <p:spPr>
            <a:xfrm>
              <a:off x="5507511" y="4050873"/>
              <a:ext cx="1331293" cy="739344"/>
            </a:xfrm>
            <a:prstGeom prst="rect">
              <a:avLst/>
            </a:prstGeom>
            <a:noFill/>
          </p:spPr>
          <p:txBody>
            <a:bodyPr wrap="square" rtlCol="0" anchor="ctr">
              <a:spAutoFit/>
            </a:bodyPr>
            <a:lstStyle/>
            <a:p>
              <a:pPr algn="ctr"/>
              <a:r>
                <a:rPr lang="en-US" sz="1400" b="1" dirty="0"/>
                <a:t>Project Management</a:t>
              </a:r>
            </a:p>
            <a:p>
              <a:pPr algn="ctr"/>
              <a:r>
                <a:rPr lang="en-US" sz="1400" b="1" dirty="0"/>
                <a:t>Toolkit</a:t>
              </a:r>
            </a:p>
          </p:txBody>
        </p:sp>
      </p:grpSp>
      <p:sp>
        <p:nvSpPr>
          <p:cNvPr id="62" name="Footer Placeholder 2">
            <a:extLst>
              <a:ext uri="{FF2B5EF4-FFF2-40B4-BE49-F238E27FC236}">
                <a16:creationId xmlns:a16="http://schemas.microsoft.com/office/drawing/2014/main" id="{98ACFD6E-6626-4726-A4A5-07015764BD45}"/>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65" name="Rectangle: Rounded Corners 64">
            <a:extLst>
              <a:ext uri="{FF2B5EF4-FFF2-40B4-BE49-F238E27FC236}">
                <a16:creationId xmlns:a16="http://schemas.microsoft.com/office/drawing/2014/main" id="{6256FD62-B841-4341-ADC9-277875E649CB}"/>
              </a:ext>
            </a:extLst>
          </p:cNvPr>
          <p:cNvSpPr/>
          <p:nvPr/>
        </p:nvSpPr>
        <p:spPr>
          <a:xfrm>
            <a:off x="1606848" y="97028"/>
            <a:ext cx="381000" cy="16958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tx1"/>
                </a:solidFill>
              </a:rPr>
              <a:t>3.0</a:t>
            </a:r>
          </a:p>
        </p:txBody>
      </p:sp>
      <p:sp>
        <p:nvSpPr>
          <p:cNvPr id="66" name="TextBox 65">
            <a:extLst>
              <a:ext uri="{FF2B5EF4-FFF2-40B4-BE49-F238E27FC236}">
                <a16:creationId xmlns:a16="http://schemas.microsoft.com/office/drawing/2014/main" id="{7D1232B0-09F8-4118-A0A6-B609A5FDF405}"/>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Project Management</a:t>
            </a:r>
          </a:p>
        </p:txBody>
      </p:sp>
      <p:sp>
        <p:nvSpPr>
          <p:cNvPr id="67" name="STAMP">
            <a:extLst>
              <a:ext uri="{FF2B5EF4-FFF2-40B4-BE49-F238E27FC236}">
                <a16:creationId xmlns:a16="http://schemas.microsoft.com/office/drawing/2014/main" id="{ADB5B553-1E24-4572-991D-24FD4FAA8BE2}"/>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grpSp>
        <p:nvGrpSpPr>
          <p:cNvPr id="81" name="Group 80">
            <a:extLst>
              <a:ext uri="{FF2B5EF4-FFF2-40B4-BE49-F238E27FC236}">
                <a16:creationId xmlns:a16="http://schemas.microsoft.com/office/drawing/2014/main" id="{6607F05C-5E72-4F31-A959-D5797129B697}"/>
              </a:ext>
            </a:extLst>
          </p:cNvPr>
          <p:cNvGrpSpPr/>
          <p:nvPr/>
        </p:nvGrpSpPr>
        <p:grpSpPr>
          <a:xfrm>
            <a:off x="613621" y="68528"/>
            <a:ext cx="782071" cy="229014"/>
            <a:chOff x="613621" y="44482"/>
            <a:chExt cx="782071" cy="277106"/>
          </a:xfrm>
        </p:grpSpPr>
        <p:sp>
          <p:nvSpPr>
            <p:cNvPr id="82" name="Rectangle 81">
              <a:extLst>
                <a:ext uri="{FF2B5EF4-FFF2-40B4-BE49-F238E27FC236}">
                  <a16:creationId xmlns:a16="http://schemas.microsoft.com/office/drawing/2014/main" id="{83699530-3182-4102-A5A6-94BC7C7757AF}"/>
                </a:ext>
              </a:extLst>
            </p:cNvPr>
            <p:cNvSpPr/>
            <p:nvPr/>
          </p:nvSpPr>
          <p:spPr bwMode="auto">
            <a:xfrm>
              <a:off x="1118825"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3" name="Rectangle 82">
              <a:extLst>
                <a:ext uri="{FF2B5EF4-FFF2-40B4-BE49-F238E27FC236}">
                  <a16:creationId xmlns:a16="http://schemas.microsoft.com/office/drawing/2014/main" id="{F8B8B996-B1C5-42D5-8FD4-BA85F026B0EF}"/>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4" name="Rectangle 83">
              <a:extLst>
                <a:ext uri="{FF2B5EF4-FFF2-40B4-BE49-F238E27FC236}">
                  <a16:creationId xmlns:a16="http://schemas.microsoft.com/office/drawing/2014/main" id="{577D850B-F18B-4680-8FB6-1BB2D096B36F}"/>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5" name="Rectangle 84">
              <a:extLst>
                <a:ext uri="{FF2B5EF4-FFF2-40B4-BE49-F238E27FC236}">
                  <a16:creationId xmlns:a16="http://schemas.microsoft.com/office/drawing/2014/main" id="{C4E7F22D-EDC7-4BFE-AB39-7998CD4E609B}"/>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F5F91B68-FF7B-4F3F-8189-BD402FA37DC0}"/>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7" name="Rectangle 86">
              <a:extLst>
                <a:ext uri="{FF2B5EF4-FFF2-40B4-BE49-F238E27FC236}">
                  <a16:creationId xmlns:a16="http://schemas.microsoft.com/office/drawing/2014/main" id="{B2787C22-697F-4477-889B-3D8DA1AA35E3}"/>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8" name="Rectangle 87">
              <a:extLst>
                <a:ext uri="{FF2B5EF4-FFF2-40B4-BE49-F238E27FC236}">
                  <a16:creationId xmlns:a16="http://schemas.microsoft.com/office/drawing/2014/main" id="{0C6AFA01-0F51-4BA1-93E4-8DFFB7CFEC70}"/>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9" name="Rectangle 88">
              <a:extLst>
                <a:ext uri="{FF2B5EF4-FFF2-40B4-BE49-F238E27FC236}">
                  <a16:creationId xmlns:a16="http://schemas.microsoft.com/office/drawing/2014/main" id="{08B61959-1F9C-48DB-85D3-6F679D610E1A}"/>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0" name="Rectangle 89">
              <a:extLst>
                <a:ext uri="{FF2B5EF4-FFF2-40B4-BE49-F238E27FC236}">
                  <a16:creationId xmlns:a16="http://schemas.microsoft.com/office/drawing/2014/main" id="{48F32A8A-3FCC-49A9-8060-E898AFB97A07}"/>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1" name="Rectangle 90">
              <a:extLst>
                <a:ext uri="{FF2B5EF4-FFF2-40B4-BE49-F238E27FC236}">
                  <a16:creationId xmlns:a16="http://schemas.microsoft.com/office/drawing/2014/main" id="{028D9D37-5281-43FE-8E5B-1E778FE550D2}"/>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92" name="Rectangle 91">
              <a:extLst>
                <a:ext uri="{FF2B5EF4-FFF2-40B4-BE49-F238E27FC236}">
                  <a16:creationId xmlns:a16="http://schemas.microsoft.com/office/drawing/2014/main" id="{C556E386-6D90-41AD-84F8-57E070DB3C84}"/>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3" name="Rectangle 92">
              <a:extLst>
                <a:ext uri="{FF2B5EF4-FFF2-40B4-BE49-F238E27FC236}">
                  <a16:creationId xmlns:a16="http://schemas.microsoft.com/office/drawing/2014/main" id="{CAA581B1-AFC5-4721-BA88-796E052D3F60}"/>
                </a:ext>
              </a:extLst>
            </p:cNvPr>
            <p:cNvSpPr/>
            <p:nvPr/>
          </p:nvSpPr>
          <p:spPr bwMode="auto">
            <a:xfrm>
              <a:off x="1014856" y="196950"/>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4" name="Rectangle 93">
              <a:extLst>
                <a:ext uri="{FF2B5EF4-FFF2-40B4-BE49-F238E27FC236}">
                  <a16:creationId xmlns:a16="http://schemas.microsoft.com/office/drawing/2014/main" id="{EED29CF8-B4B2-40B0-B22F-2CEE5184CF6A}"/>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5" name="Rectangle 94">
              <a:extLst>
                <a:ext uri="{FF2B5EF4-FFF2-40B4-BE49-F238E27FC236}">
                  <a16:creationId xmlns:a16="http://schemas.microsoft.com/office/drawing/2014/main" id="{D8291577-D71D-4AE8-B676-1FB6DD1CE2E9}"/>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96" name="Rectangle 95">
            <a:extLst>
              <a:ext uri="{FF2B5EF4-FFF2-40B4-BE49-F238E27FC236}">
                <a16:creationId xmlns:a16="http://schemas.microsoft.com/office/drawing/2014/main" id="{F46F7B5A-5AA9-4EEA-8500-F6C671E430FC}"/>
              </a:ext>
            </a:extLst>
          </p:cNvPr>
          <p:cNvSpPr/>
          <p:nvPr/>
        </p:nvSpPr>
        <p:spPr bwMode="auto">
          <a:xfrm>
            <a:off x="613621" y="312299"/>
            <a:ext cx="782071" cy="45309"/>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7850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We will align with OXAGON on regular status reporting and communication mechanisms to plan activities and monitor potential project issues or risks </a:t>
            </a:r>
          </a:p>
        </p:txBody>
      </p:sp>
      <p:sp>
        <p:nvSpPr>
          <p:cNvPr id="27" name="Footer Placeholder 3">
            <a:extLst>
              <a:ext uri="{FF2B5EF4-FFF2-40B4-BE49-F238E27FC236}">
                <a16:creationId xmlns:a16="http://schemas.microsoft.com/office/drawing/2014/main" id="{65BAAF0E-B7D1-44E5-BAC4-074F636FA14E}"/>
              </a:ext>
            </a:extLst>
          </p:cNvPr>
          <p:cNvSpPr>
            <a:spLocks noGrp="1"/>
          </p:cNvSpPr>
          <p:nvPr>
            <p:ph type="ftr" sz="quarter" idx="3"/>
          </p:nvPr>
        </p:nvSpPr>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pPr algn="ctr" eaLnBrk="0" fontAlgn="base" hangingPunct="0"/>
            <a:r>
              <a:rPr lang="en-US" dirty="0"/>
              <a:t>Status Reporting and Communications Mechanisms</a:t>
            </a:r>
          </a:p>
        </p:txBody>
      </p:sp>
      <p:sp>
        <p:nvSpPr>
          <p:cNvPr id="18" name="Text Placeholder 2">
            <a:extLst>
              <a:ext uri="{FF2B5EF4-FFF2-40B4-BE49-F238E27FC236}">
                <a16:creationId xmlns:a16="http://schemas.microsoft.com/office/drawing/2014/main" id="{947EDE7B-8526-4CAF-81F3-A507C23AF511}"/>
              </a:ext>
            </a:extLst>
          </p:cNvPr>
          <p:cNvSpPr txBox="1">
            <a:spLocks/>
          </p:cNvSpPr>
          <p:nvPr/>
        </p:nvSpPr>
        <p:spPr bwMode="gray">
          <a:xfrm>
            <a:off x="7151632" y="1824444"/>
            <a:ext cx="4247814" cy="405130"/>
          </a:xfrm>
          <a:prstGeom prst="rect">
            <a:avLst/>
          </a:prstGeom>
          <a:solidFill>
            <a:srgbClr val="066BB0"/>
          </a:solidFill>
          <a:ln>
            <a:noFill/>
          </a:ln>
          <a:effectLst/>
        </p:spPr>
        <p:txBody>
          <a:bodyPr vert="horz" lIns="45720" tIns="91440" rIns="45720" bIns="91440" rtlCol="0" anchor="ctr" anchorCtr="1">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0" indent="-165100" algn="ctr" defTabSz="457200" rtl="0" eaLnBrk="1" fontAlgn="auto" latinLnBrk="0" hangingPunct="1">
              <a:lnSpc>
                <a:spcPct val="100000"/>
              </a:lnSpc>
              <a:spcBef>
                <a:spcPct val="25000"/>
              </a:spcBef>
              <a:spcAft>
                <a:spcPct val="0"/>
              </a:spcAft>
              <a:buClr>
                <a:srgbClr val="F58220"/>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Weekly Status Report</a:t>
            </a:r>
          </a:p>
        </p:txBody>
      </p:sp>
      <p:sp>
        <p:nvSpPr>
          <p:cNvPr id="19" name="Text Placeholder 2">
            <a:extLst>
              <a:ext uri="{FF2B5EF4-FFF2-40B4-BE49-F238E27FC236}">
                <a16:creationId xmlns:a16="http://schemas.microsoft.com/office/drawing/2014/main" id="{9E8A57D3-E551-4924-83A1-F95C2CBD642E}"/>
              </a:ext>
            </a:extLst>
          </p:cNvPr>
          <p:cNvSpPr txBox="1">
            <a:spLocks/>
          </p:cNvSpPr>
          <p:nvPr/>
        </p:nvSpPr>
        <p:spPr bwMode="gray">
          <a:xfrm>
            <a:off x="792554" y="1742915"/>
            <a:ext cx="1429844" cy="1305495"/>
          </a:xfrm>
          <a:prstGeom prst="rect">
            <a:avLst/>
          </a:prstGeom>
          <a:solidFill>
            <a:srgbClr val="5D7D95"/>
          </a:solidFill>
          <a:ln>
            <a:noFill/>
          </a:ln>
          <a:effectLst/>
        </p:spPr>
        <p:txBody>
          <a:bodyPr vert="horz" lIns="45720" tIns="91440" rIns="45720" bIns="91440" rtlCol="0" anchor="ctr" anchorCtr="1">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9525" algn="ctr" defTabSz="457200" rtl="0" eaLnBrk="1" fontAlgn="auto" latinLnBrk="0" hangingPunct="1">
              <a:lnSpc>
                <a:spcPct val="100000"/>
              </a:lnSpc>
              <a:spcBef>
                <a:spcPct val="25000"/>
              </a:spcBef>
              <a:spcAft>
                <a:spcPct val="0"/>
              </a:spcAft>
              <a:buClr>
                <a:srgbClr val="F58220"/>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Weekly Status Meetings</a:t>
            </a:r>
          </a:p>
        </p:txBody>
      </p:sp>
      <p:sp>
        <p:nvSpPr>
          <p:cNvPr id="20" name="Text Placeholder 2">
            <a:extLst>
              <a:ext uri="{FF2B5EF4-FFF2-40B4-BE49-F238E27FC236}">
                <a16:creationId xmlns:a16="http://schemas.microsoft.com/office/drawing/2014/main" id="{95EA8717-3BBE-45A3-8FC3-93846E94946F}"/>
              </a:ext>
            </a:extLst>
          </p:cNvPr>
          <p:cNvSpPr txBox="1">
            <a:spLocks/>
          </p:cNvSpPr>
          <p:nvPr/>
        </p:nvSpPr>
        <p:spPr bwMode="gray">
          <a:xfrm>
            <a:off x="7731915" y="3282401"/>
            <a:ext cx="3628342" cy="1305495"/>
          </a:xfrm>
          <a:prstGeom prst="rect">
            <a:avLst/>
          </a:prstGeom>
          <a:solidFill>
            <a:schemeClr val="bg1">
              <a:lumMod val="95000"/>
            </a:schemeClr>
          </a:solidFill>
          <a:ln>
            <a:noFill/>
          </a:ln>
          <a:effectLst/>
        </p:spPr>
        <p:txBody>
          <a:bodyPr vert="horz" lIns="45720" tIns="45720" rIns="45720" bIns="45720" rtlCol="0" anchor="ctr">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0" indent="-165100" algn="l" defTabSz="457200" rtl="0" eaLnBrk="1" fontAlgn="auto" latinLnBrk="0" hangingPunct="1">
              <a:lnSpc>
                <a:spcPct val="100000"/>
              </a:lnSpc>
              <a:spcBef>
                <a:spcPct val="25000"/>
              </a:spcBef>
              <a:spcAft>
                <a:spcPct val="0"/>
              </a:spcAft>
              <a:buClrTx/>
              <a:buSzTx/>
              <a:buFont typeface="Wingdings" panose="05000000000000000000" pitchFamily="2" charset="2"/>
              <a:buChar char="§"/>
              <a:tabLst/>
              <a:defRPr/>
            </a:pP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Provide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executive level summary </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and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update </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on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planned services</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required resources</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and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progress to date</a:t>
            </a:r>
          </a:p>
        </p:txBody>
      </p:sp>
      <p:sp>
        <p:nvSpPr>
          <p:cNvPr id="21" name="Text Placeholder 2">
            <a:extLst>
              <a:ext uri="{FF2B5EF4-FFF2-40B4-BE49-F238E27FC236}">
                <a16:creationId xmlns:a16="http://schemas.microsoft.com/office/drawing/2014/main" id="{45497561-BBEF-4194-9637-40F0075E76C2}"/>
              </a:ext>
            </a:extLst>
          </p:cNvPr>
          <p:cNvSpPr txBox="1">
            <a:spLocks/>
          </p:cNvSpPr>
          <p:nvPr/>
        </p:nvSpPr>
        <p:spPr bwMode="gray">
          <a:xfrm>
            <a:off x="6302071" y="3282401"/>
            <a:ext cx="1429844" cy="1305495"/>
          </a:xfrm>
          <a:prstGeom prst="rect">
            <a:avLst/>
          </a:prstGeom>
          <a:solidFill>
            <a:srgbClr val="5D7D95"/>
          </a:solidFill>
          <a:ln>
            <a:noFill/>
          </a:ln>
          <a:effectLst/>
        </p:spPr>
        <p:txBody>
          <a:bodyPr vert="horz" lIns="45720" tIns="91440" rIns="45720" bIns="91440" rtlCol="0" anchor="ctr" anchorCtr="1">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5000"/>
              </a:spcBef>
              <a:spcAft>
                <a:spcPct val="0"/>
              </a:spcAft>
              <a:buClr>
                <a:srgbClr val="F58220"/>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Quarterly Executive Level Meetings</a:t>
            </a:r>
          </a:p>
        </p:txBody>
      </p:sp>
      <p:sp>
        <p:nvSpPr>
          <p:cNvPr id="22" name="Text Placeholder 2">
            <a:extLst>
              <a:ext uri="{FF2B5EF4-FFF2-40B4-BE49-F238E27FC236}">
                <a16:creationId xmlns:a16="http://schemas.microsoft.com/office/drawing/2014/main" id="{CBC9DAC1-4946-4F37-BA5B-E1BF0EB8E359}"/>
              </a:ext>
            </a:extLst>
          </p:cNvPr>
          <p:cNvSpPr txBox="1">
            <a:spLocks/>
          </p:cNvSpPr>
          <p:nvPr/>
        </p:nvSpPr>
        <p:spPr bwMode="gray">
          <a:xfrm>
            <a:off x="2222399" y="1742915"/>
            <a:ext cx="3628341" cy="1305495"/>
          </a:xfrm>
          <a:prstGeom prst="rect">
            <a:avLst/>
          </a:prstGeom>
          <a:solidFill>
            <a:schemeClr val="bg1">
              <a:lumMod val="95000"/>
            </a:schemeClr>
          </a:solidFill>
          <a:ln>
            <a:noFill/>
          </a:ln>
          <a:effectLst/>
        </p:spPr>
        <p:txBody>
          <a:bodyPr vert="horz" lIns="45720" tIns="45720" rIns="45720" bIns="45720" rtlCol="0" anchor="ctr">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0" indent="-165100" algn="l" defTabSz="457200" rtl="0" eaLnBrk="1" fontAlgn="auto" latinLnBrk="0" hangingPunct="1">
              <a:lnSpc>
                <a:spcPct val="100000"/>
              </a:lnSpc>
              <a:spcBef>
                <a:spcPct val="25000"/>
              </a:spcBef>
              <a:spcAft>
                <a:spcPct val="0"/>
              </a:spcAft>
              <a:buClrTx/>
              <a:buSzTx/>
              <a:buFont typeface="Wingdings" panose="05000000000000000000" pitchFamily="2" charset="2"/>
              <a:buChar char="§"/>
              <a:tabLst/>
              <a:defRPr/>
            </a:pP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Conduct in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progress reviews </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with Booz Allen and OXAGON project team leads (and other staff as appropriate) to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evaluate completed and planned activities </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and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address any issues or risks</a:t>
            </a:r>
          </a:p>
        </p:txBody>
      </p:sp>
      <p:sp>
        <p:nvSpPr>
          <p:cNvPr id="23" name="Text Placeholder 2">
            <a:extLst>
              <a:ext uri="{FF2B5EF4-FFF2-40B4-BE49-F238E27FC236}">
                <a16:creationId xmlns:a16="http://schemas.microsoft.com/office/drawing/2014/main" id="{1CD38563-3941-414A-8AA5-E5F6DB27F7CD}"/>
              </a:ext>
            </a:extLst>
          </p:cNvPr>
          <p:cNvSpPr txBox="1">
            <a:spLocks/>
          </p:cNvSpPr>
          <p:nvPr/>
        </p:nvSpPr>
        <p:spPr bwMode="gray">
          <a:xfrm>
            <a:off x="6302071" y="1752240"/>
            <a:ext cx="1429844" cy="1296171"/>
          </a:xfrm>
          <a:prstGeom prst="rect">
            <a:avLst/>
          </a:prstGeom>
          <a:solidFill>
            <a:srgbClr val="5D7D95"/>
          </a:solidFill>
          <a:ln>
            <a:noFill/>
          </a:ln>
          <a:effectLst/>
        </p:spPr>
        <p:txBody>
          <a:bodyPr vert="horz" lIns="45720" tIns="91440" rIns="45720" bIns="91440" rtlCol="0" anchor="ctr" anchorCtr="1">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9525" algn="ctr" defTabSz="457200" rtl="0" eaLnBrk="1" fontAlgn="auto" latinLnBrk="0" hangingPunct="1">
              <a:lnSpc>
                <a:spcPct val="100000"/>
              </a:lnSpc>
              <a:spcBef>
                <a:spcPct val="25000"/>
              </a:spcBef>
              <a:spcAft>
                <a:spcPct val="0"/>
              </a:spcAft>
              <a:buClr>
                <a:srgbClr val="F58220"/>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Weekly Progress Report</a:t>
            </a:r>
          </a:p>
        </p:txBody>
      </p:sp>
      <p:sp>
        <p:nvSpPr>
          <p:cNvPr id="24" name="Text Placeholder 2">
            <a:extLst>
              <a:ext uri="{FF2B5EF4-FFF2-40B4-BE49-F238E27FC236}">
                <a16:creationId xmlns:a16="http://schemas.microsoft.com/office/drawing/2014/main" id="{7D41ED3F-3140-413D-9F94-20CAF49EB288}"/>
              </a:ext>
            </a:extLst>
          </p:cNvPr>
          <p:cNvSpPr txBox="1">
            <a:spLocks/>
          </p:cNvSpPr>
          <p:nvPr/>
        </p:nvSpPr>
        <p:spPr bwMode="gray">
          <a:xfrm>
            <a:off x="7731915" y="1752240"/>
            <a:ext cx="3667531" cy="1296171"/>
          </a:xfrm>
          <a:prstGeom prst="rect">
            <a:avLst/>
          </a:prstGeom>
          <a:solidFill>
            <a:schemeClr val="bg1">
              <a:lumMod val="95000"/>
            </a:schemeClr>
          </a:solidFill>
          <a:ln>
            <a:noFill/>
          </a:ln>
          <a:effectLst/>
        </p:spPr>
        <p:txBody>
          <a:bodyPr vert="horz" lIns="45720" tIns="45720" rIns="45720" bIns="45720" rtlCol="0" anchor="ctr">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0" indent="-165100" algn="l" defTabSz="457200" rtl="0" eaLnBrk="1" fontAlgn="auto" latinLnBrk="0" hangingPunct="1">
              <a:lnSpc>
                <a:spcPct val="100000"/>
              </a:lnSpc>
              <a:spcBef>
                <a:spcPct val="25000"/>
              </a:spcBef>
              <a:spcAft>
                <a:spcPct val="0"/>
              </a:spcAft>
              <a:buClrTx/>
              <a:buSzTx/>
              <a:buFont typeface="Wingdings" panose="05000000000000000000" pitchFamily="2" charset="2"/>
              <a:buChar char="§"/>
              <a:tabLst/>
              <a:defRPr/>
            </a:pP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Provide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project overview </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(services and parts),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schedule</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(progress curve),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accomplishments and planned </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(look-ahead)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work</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decision points</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open issues </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and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risks</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and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status of deliverables </a:t>
            </a:r>
          </a:p>
        </p:txBody>
      </p:sp>
      <p:sp>
        <p:nvSpPr>
          <p:cNvPr id="25" name="Text Placeholder 2">
            <a:extLst>
              <a:ext uri="{FF2B5EF4-FFF2-40B4-BE49-F238E27FC236}">
                <a16:creationId xmlns:a16="http://schemas.microsoft.com/office/drawing/2014/main" id="{FBCF5EDE-9F29-42F3-944F-333E5E978E9D}"/>
              </a:ext>
            </a:extLst>
          </p:cNvPr>
          <p:cNvSpPr txBox="1">
            <a:spLocks/>
          </p:cNvSpPr>
          <p:nvPr/>
        </p:nvSpPr>
        <p:spPr bwMode="gray">
          <a:xfrm>
            <a:off x="2222398" y="4817129"/>
            <a:ext cx="3667531" cy="1278871"/>
          </a:xfrm>
          <a:prstGeom prst="rect">
            <a:avLst/>
          </a:prstGeom>
          <a:solidFill>
            <a:schemeClr val="bg1">
              <a:lumMod val="95000"/>
            </a:schemeClr>
          </a:solidFill>
          <a:ln>
            <a:noFill/>
          </a:ln>
          <a:effectLst/>
        </p:spPr>
        <p:txBody>
          <a:bodyPr vert="horz" lIns="45720" tIns="45720" rIns="45720" bIns="45720" rtlCol="0" anchor="ctr">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0" indent="-165100" algn="l" defTabSz="457200" rtl="0" eaLnBrk="1" fontAlgn="auto" latinLnBrk="0" hangingPunct="1">
              <a:lnSpc>
                <a:spcPct val="100000"/>
              </a:lnSpc>
              <a:spcBef>
                <a:spcPct val="25000"/>
              </a:spcBef>
              <a:spcAft>
                <a:spcPct val="0"/>
              </a:spcAft>
              <a:buClrTx/>
              <a:buSzTx/>
              <a:buFont typeface="Wingdings" panose="05000000000000000000" pitchFamily="2" charset="2"/>
              <a:buChar char="§"/>
              <a:tabLst/>
              <a:defRPr/>
            </a:pP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Capture a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summary of discussions </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between Booz Allen and OXAGON stakeholders </a:t>
            </a:r>
          </a:p>
          <a:p>
            <a:pPr marL="228600" marR="0" lvl="0" indent="-165100" algn="l" defTabSz="457200" rtl="0" eaLnBrk="1" fontAlgn="auto" latinLnBrk="0" hangingPunct="1">
              <a:lnSpc>
                <a:spcPct val="100000"/>
              </a:lnSpc>
              <a:spcBef>
                <a:spcPct val="25000"/>
              </a:spcBef>
              <a:spcAft>
                <a:spcPct val="0"/>
              </a:spcAft>
              <a:buClrTx/>
              <a:buSzTx/>
              <a:buFont typeface="Wingdings" panose="05000000000000000000" pitchFamily="2" charset="2"/>
              <a:buChar char="§"/>
              <a:tabLst/>
              <a:defRPr/>
            </a:pP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Present and agree</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on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action items </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and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next steps</a:t>
            </a:r>
          </a:p>
        </p:txBody>
      </p:sp>
      <p:sp>
        <p:nvSpPr>
          <p:cNvPr id="26" name="Text Placeholder 2">
            <a:extLst>
              <a:ext uri="{FF2B5EF4-FFF2-40B4-BE49-F238E27FC236}">
                <a16:creationId xmlns:a16="http://schemas.microsoft.com/office/drawing/2014/main" id="{6F0EBB65-E3B1-4368-B77B-FBECFBF8F9C9}"/>
              </a:ext>
            </a:extLst>
          </p:cNvPr>
          <p:cNvSpPr txBox="1">
            <a:spLocks/>
          </p:cNvSpPr>
          <p:nvPr/>
        </p:nvSpPr>
        <p:spPr bwMode="gray">
          <a:xfrm>
            <a:off x="792554" y="4817129"/>
            <a:ext cx="1429844" cy="1278871"/>
          </a:xfrm>
          <a:prstGeom prst="rect">
            <a:avLst/>
          </a:prstGeom>
          <a:solidFill>
            <a:srgbClr val="5D7D95"/>
          </a:solidFill>
          <a:ln>
            <a:noFill/>
          </a:ln>
          <a:effectLst/>
        </p:spPr>
        <p:txBody>
          <a:bodyPr vert="horz" lIns="45720" tIns="91440" rIns="45720" bIns="91440" rtlCol="0" anchor="ctr" anchorCtr="1">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5000"/>
              </a:spcBef>
              <a:spcAft>
                <a:spcPct val="0"/>
              </a:spcAft>
              <a:buClr>
                <a:srgbClr val="F58220"/>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Meeting Minutes</a:t>
            </a:r>
          </a:p>
        </p:txBody>
      </p:sp>
      <p:sp>
        <p:nvSpPr>
          <p:cNvPr id="28" name="Text Placeholder 2">
            <a:extLst>
              <a:ext uri="{FF2B5EF4-FFF2-40B4-BE49-F238E27FC236}">
                <a16:creationId xmlns:a16="http://schemas.microsoft.com/office/drawing/2014/main" id="{67459451-784B-4CF4-B1FC-28648036FA1C}"/>
              </a:ext>
            </a:extLst>
          </p:cNvPr>
          <p:cNvSpPr txBox="1">
            <a:spLocks/>
          </p:cNvSpPr>
          <p:nvPr/>
        </p:nvSpPr>
        <p:spPr bwMode="gray">
          <a:xfrm>
            <a:off x="792554" y="3280022"/>
            <a:ext cx="1429844" cy="1305495"/>
          </a:xfrm>
          <a:prstGeom prst="rect">
            <a:avLst/>
          </a:prstGeom>
          <a:solidFill>
            <a:srgbClr val="5D7D95"/>
          </a:solidFill>
          <a:ln>
            <a:noFill/>
          </a:ln>
          <a:effectLst/>
        </p:spPr>
        <p:txBody>
          <a:bodyPr vert="horz" lIns="45720" tIns="91440" rIns="45720" bIns="91440" rtlCol="0" anchor="ctr" anchorCtr="1">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9525" algn="ctr" defTabSz="457200" rtl="0" eaLnBrk="1" fontAlgn="auto" latinLnBrk="0" hangingPunct="1">
              <a:lnSpc>
                <a:spcPct val="100000"/>
              </a:lnSpc>
              <a:spcBef>
                <a:spcPct val="25000"/>
              </a:spcBef>
              <a:spcAft>
                <a:spcPct val="0"/>
              </a:spcAft>
              <a:buClr>
                <a:srgbClr val="F58220"/>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Bi-Weekly Steering Committee Meetings</a:t>
            </a:r>
          </a:p>
        </p:txBody>
      </p:sp>
      <p:sp>
        <p:nvSpPr>
          <p:cNvPr id="29" name="Text Placeholder 2">
            <a:extLst>
              <a:ext uri="{FF2B5EF4-FFF2-40B4-BE49-F238E27FC236}">
                <a16:creationId xmlns:a16="http://schemas.microsoft.com/office/drawing/2014/main" id="{575C8AD9-FC0F-47A6-B289-C2B76AFF7F6B}"/>
              </a:ext>
            </a:extLst>
          </p:cNvPr>
          <p:cNvSpPr txBox="1">
            <a:spLocks/>
          </p:cNvSpPr>
          <p:nvPr/>
        </p:nvSpPr>
        <p:spPr bwMode="gray">
          <a:xfrm>
            <a:off x="2222399" y="3280022"/>
            <a:ext cx="3628341" cy="1305495"/>
          </a:xfrm>
          <a:prstGeom prst="rect">
            <a:avLst/>
          </a:prstGeom>
          <a:solidFill>
            <a:schemeClr val="bg1">
              <a:lumMod val="95000"/>
            </a:schemeClr>
          </a:solidFill>
          <a:ln>
            <a:noFill/>
          </a:ln>
          <a:effectLst/>
        </p:spPr>
        <p:txBody>
          <a:bodyPr vert="horz" lIns="45720" tIns="45720" rIns="45720" bIns="45720" rtlCol="0" anchor="ctr">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0" indent="-165100" algn="l" defTabSz="457200" rtl="0" eaLnBrk="1" fontAlgn="auto" latinLnBrk="0" hangingPunct="1">
              <a:lnSpc>
                <a:spcPct val="100000"/>
              </a:lnSpc>
              <a:spcBef>
                <a:spcPct val="25000"/>
              </a:spcBef>
              <a:spcAft>
                <a:spcPct val="0"/>
              </a:spcAft>
              <a:buClrTx/>
              <a:buSzTx/>
              <a:buFont typeface="Wingdings" panose="05000000000000000000" pitchFamily="2" charset="2"/>
              <a:buChar char="§"/>
              <a:tabLst/>
              <a:defRPr/>
            </a:pP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Provide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update on planned services</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required resources</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and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progress to date</a:t>
            </a:r>
          </a:p>
        </p:txBody>
      </p:sp>
      <p:sp>
        <p:nvSpPr>
          <p:cNvPr id="30" name="Text Placeholder 2">
            <a:extLst>
              <a:ext uri="{FF2B5EF4-FFF2-40B4-BE49-F238E27FC236}">
                <a16:creationId xmlns:a16="http://schemas.microsoft.com/office/drawing/2014/main" id="{41CC21A9-E256-42C5-83EB-6E5890CC88FA}"/>
              </a:ext>
            </a:extLst>
          </p:cNvPr>
          <p:cNvSpPr txBox="1">
            <a:spLocks/>
          </p:cNvSpPr>
          <p:nvPr/>
        </p:nvSpPr>
        <p:spPr bwMode="gray">
          <a:xfrm>
            <a:off x="7731915" y="4817129"/>
            <a:ext cx="3667531" cy="1278871"/>
          </a:xfrm>
          <a:prstGeom prst="rect">
            <a:avLst/>
          </a:prstGeom>
          <a:solidFill>
            <a:schemeClr val="bg1">
              <a:lumMod val="95000"/>
            </a:schemeClr>
          </a:solidFill>
          <a:ln>
            <a:noFill/>
          </a:ln>
          <a:effectLst/>
        </p:spPr>
        <p:txBody>
          <a:bodyPr vert="horz" lIns="45720" tIns="45720" rIns="45720" bIns="45720" rtlCol="0" anchor="ctr">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marR="0" lvl="0" indent="-165100" algn="l" defTabSz="457200" rtl="0" eaLnBrk="1" fontAlgn="auto" latinLnBrk="0" hangingPunct="1">
              <a:lnSpc>
                <a:spcPct val="100000"/>
              </a:lnSpc>
              <a:spcBef>
                <a:spcPct val="25000"/>
              </a:spcBef>
              <a:spcAft>
                <a:spcPct val="0"/>
              </a:spcAft>
              <a:buClrTx/>
              <a:buSzTx/>
              <a:buFont typeface="Wingdings" panose="05000000000000000000" pitchFamily="2" charset="2"/>
              <a:buChar char="§"/>
              <a:tabLst/>
              <a:defRPr/>
            </a:pP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Summarize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status of activities, assumptions, </a:t>
            </a: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and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lessons learned </a:t>
            </a:r>
          </a:p>
          <a:p>
            <a:pPr marL="228600" marR="0" lvl="0" indent="-165100" algn="l" defTabSz="457200" rtl="0" eaLnBrk="1" fontAlgn="auto" latinLnBrk="0" hangingPunct="1">
              <a:lnSpc>
                <a:spcPct val="100000"/>
              </a:lnSpc>
              <a:spcBef>
                <a:spcPct val="25000"/>
              </a:spcBef>
              <a:spcAft>
                <a:spcPct val="0"/>
              </a:spcAft>
              <a:buClrTx/>
              <a:buSzTx/>
              <a:buFont typeface="Wingdings" panose="05000000000000000000" pitchFamily="2" charset="2"/>
              <a:buChar char="§"/>
              <a:tabLst/>
              <a:defRPr/>
            </a:pPr>
            <a:r>
              <a:rPr kumimoji="0" lang="en-US" sz="12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Compile all </a:t>
            </a:r>
            <a:r>
              <a:rPr kumimoji="0" lang="en-US" sz="1200" b="1"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project-related deliverables and communications</a:t>
            </a:r>
          </a:p>
        </p:txBody>
      </p:sp>
      <p:sp>
        <p:nvSpPr>
          <p:cNvPr id="31" name="Text Placeholder 2">
            <a:extLst>
              <a:ext uri="{FF2B5EF4-FFF2-40B4-BE49-F238E27FC236}">
                <a16:creationId xmlns:a16="http://schemas.microsoft.com/office/drawing/2014/main" id="{E86F68C5-CD73-4AA8-A287-6F69B13998FD}"/>
              </a:ext>
            </a:extLst>
          </p:cNvPr>
          <p:cNvSpPr txBox="1">
            <a:spLocks/>
          </p:cNvSpPr>
          <p:nvPr/>
        </p:nvSpPr>
        <p:spPr bwMode="gray">
          <a:xfrm>
            <a:off x="6302071" y="4817129"/>
            <a:ext cx="1429844" cy="1278871"/>
          </a:xfrm>
          <a:prstGeom prst="rect">
            <a:avLst/>
          </a:prstGeom>
          <a:solidFill>
            <a:srgbClr val="5D7D95"/>
          </a:solidFill>
          <a:ln>
            <a:noFill/>
          </a:ln>
          <a:effectLst/>
        </p:spPr>
        <p:txBody>
          <a:bodyPr vert="horz" lIns="45720" tIns="91440" rIns="45720" bIns="91440" rtlCol="0" anchor="ctr" anchorCtr="1">
            <a:noAutofit/>
          </a:bodyPr>
          <a:lstStyle>
            <a:lvl1pPr marL="228600" indent="-165100" algn="l" defTabSz="457200" rtl="0" eaLnBrk="1" latinLnBrk="0" hangingPunct="1">
              <a:spcBef>
                <a:spcPct val="20000"/>
              </a:spcBef>
              <a:buClr>
                <a:srgbClr val="F58220"/>
              </a:buClr>
              <a:buFont typeface="Wingdings" panose="05000000000000000000" pitchFamily="2" charset="2"/>
              <a:buChar char="§"/>
              <a:defRPr sz="2400" b="0" i="0" kern="1200">
                <a:solidFill>
                  <a:srgbClr val="808285"/>
                </a:solidFill>
                <a:latin typeface="Arial" panose="020B0604020202020204" pitchFamily="34" charset="0"/>
                <a:ea typeface="+mn-ea"/>
                <a:cs typeface="Calibri"/>
              </a:defRPr>
            </a:lvl1pPr>
            <a:lvl2pPr marL="457200" indent="-177800" algn="l" defTabSz="457200" rtl="0" eaLnBrk="1" latinLnBrk="0" hangingPunct="1">
              <a:spcBef>
                <a:spcPct val="20000"/>
              </a:spcBef>
              <a:buClr>
                <a:srgbClr val="F58220"/>
              </a:buClr>
              <a:buFont typeface="Arial"/>
              <a:buChar char="–"/>
              <a:defRPr sz="2000" b="0" i="0" kern="1200">
                <a:solidFill>
                  <a:srgbClr val="808285"/>
                </a:solidFill>
                <a:latin typeface="Arial" panose="020B0604020202020204" pitchFamily="34" charset="0"/>
                <a:ea typeface="+mn-ea"/>
                <a:cs typeface="Calibri"/>
              </a:defRPr>
            </a:lvl2pPr>
            <a:lvl3pPr marL="1074738" indent="-160338" algn="l" defTabSz="457200" rtl="0" eaLnBrk="1" latinLnBrk="0" hangingPunct="1">
              <a:spcBef>
                <a:spcPct val="20000"/>
              </a:spcBef>
              <a:buClr>
                <a:srgbClr val="F58220"/>
              </a:buClr>
              <a:buFont typeface="Arial"/>
              <a:buChar char="•"/>
              <a:defRPr sz="1600" b="0" i="0" kern="1200">
                <a:solidFill>
                  <a:srgbClr val="808285"/>
                </a:solidFill>
                <a:latin typeface="Arial" panose="020B0604020202020204" pitchFamily="34" charset="0"/>
                <a:ea typeface="+mn-ea"/>
                <a:cs typeface="Calibri"/>
              </a:defRPr>
            </a:lvl3pPr>
            <a:lvl4pPr marL="1557338" indent="-185738" algn="l" defTabSz="457200" rtl="0" eaLnBrk="1" latinLnBrk="0" hangingPunct="1">
              <a:spcBef>
                <a:spcPct val="20000"/>
              </a:spcBef>
              <a:buClr>
                <a:srgbClr val="F58220"/>
              </a:buClr>
              <a:buFont typeface="Arial"/>
              <a:buChar char="–"/>
              <a:defRPr sz="1200" b="0" i="0" kern="1200">
                <a:solidFill>
                  <a:srgbClr val="808285"/>
                </a:solidFill>
                <a:latin typeface="Arial" panose="020B0604020202020204" pitchFamily="34" charset="0"/>
                <a:ea typeface="+mn-ea"/>
                <a:cs typeface="Calibri"/>
              </a:defRPr>
            </a:lvl4pPr>
            <a:lvl5pPr marL="1973263" indent="-144463" algn="l" defTabSz="457200" rtl="0" eaLnBrk="1" latinLnBrk="0" hangingPunct="1">
              <a:spcBef>
                <a:spcPct val="20000"/>
              </a:spcBef>
              <a:buClr>
                <a:srgbClr val="F58220"/>
              </a:buClr>
              <a:buFont typeface="Arial"/>
              <a:buChar char="»"/>
              <a:defRPr sz="1100" b="0" i="0" kern="1200">
                <a:solidFill>
                  <a:srgbClr val="808285"/>
                </a:solidFill>
                <a:latin typeface="Arial" panose="020B0604020202020204" pitchFamily="34" charset="0"/>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5000"/>
              </a:spcBef>
              <a:spcAft>
                <a:spcPct val="0"/>
              </a:spcAft>
              <a:buClr>
                <a:srgbClr val="F58220"/>
              </a:buClr>
              <a:buSzTx/>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Final Closeout Report</a:t>
            </a:r>
          </a:p>
        </p:txBody>
      </p:sp>
      <p:sp>
        <p:nvSpPr>
          <p:cNvPr id="34" name="STAMP">
            <a:extLst>
              <a:ext uri="{FF2B5EF4-FFF2-40B4-BE49-F238E27FC236}">
                <a16:creationId xmlns:a16="http://schemas.microsoft.com/office/drawing/2014/main" id="{58936299-27A4-4E8A-BE40-7875D5ED03E4}"/>
              </a:ext>
            </a:extLst>
          </p:cNvPr>
          <p:cNvSpPr txBox="1"/>
          <p:nvPr/>
        </p:nvSpPr>
        <p:spPr>
          <a:xfrm>
            <a:off x="100584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35" name="STAMP">
            <a:extLst>
              <a:ext uri="{FF2B5EF4-FFF2-40B4-BE49-F238E27FC236}">
                <a16:creationId xmlns:a16="http://schemas.microsoft.com/office/drawing/2014/main" id="{39C2234B-3B96-4494-A402-615D7693BF8B}"/>
              </a:ext>
            </a:extLst>
          </p:cNvPr>
          <p:cNvSpPr txBox="1"/>
          <p:nvPr/>
        </p:nvSpPr>
        <p:spPr>
          <a:xfrm>
            <a:off x="10058400" y="127127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EXAMPLE</a:t>
            </a:r>
          </a:p>
        </p:txBody>
      </p:sp>
      <p:grpSp>
        <p:nvGrpSpPr>
          <p:cNvPr id="33" name="Group 32">
            <a:extLst>
              <a:ext uri="{FF2B5EF4-FFF2-40B4-BE49-F238E27FC236}">
                <a16:creationId xmlns:a16="http://schemas.microsoft.com/office/drawing/2014/main" id="{463D47AB-1E57-469C-A848-9E12EC09520B}"/>
              </a:ext>
            </a:extLst>
          </p:cNvPr>
          <p:cNvGrpSpPr/>
          <p:nvPr/>
        </p:nvGrpSpPr>
        <p:grpSpPr>
          <a:xfrm>
            <a:off x="1606848" y="44165"/>
            <a:ext cx="6599473" cy="276999"/>
            <a:chOff x="1606848" y="44165"/>
            <a:chExt cx="6599473" cy="276999"/>
          </a:xfrm>
        </p:grpSpPr>
        <p:sp>
          <p:nvSpPr>
            <p:cNvPr id="36" name="Rectangle: Rounded Corners 35">
              <a:extLst>
                <a:ext uri="{FF2B5EF4-FFF2-40B4-BE49-F238E27FC236}">
                  <a16:creationId xmlns:a16="http://schemas.microsoft.com/office/drawing/2014/main" id="{9C8BA17A-58D3-4DB8-8F45-C37F3714FD3B}"/>
                </a:ext>
              </a:extLst>
            </p:cNvPr>
            <p:cNvSpPr/>
            <p:nvPr/>
          </p:nvSpPr>
          <p:spPr>
            <a:xfrm>
              <a:off x="1606848" y="97028"/>
              <a:ext cx="381000" cy="16958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tx1"/>
                  </a:solidFill>
                </a:rPr>
                <a:t>3.0</a:t>
              </a:r>
            </a:p>
          </p:txBody>
        </p:sp>
        <p:sp>
          <p:nvSpPr>
            <p:cNvPr id="37" name="TextBox 36">
              <a:extLst>
                <a:ext uri="{FF2B5EF4-FFF2-40B4-BE49-F238E27FC236}">
                  <a16:creationId xmlns:a16="http://schemas.microsoft.com/office/drawing/2014/main" id="{D03D3915-8A8F-4580-8E60-133AD8BD81B5}"/>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Project Management</a:t>
              </a:r>
            </a:p>
          </p:txBody>
        </p:sp>
      </p:grpSp>
      <p:grpSp>
        <p:nvGrpSpPr>
          <p:cNvPr id="38" name="Group 37">
            <a:extLst>
              <a:ext uri="{FF2B5EF4-FFF2-40B4-BE49-F238E27FC236}">
                <a16:creationId xmlns:a16="http://schemas.microsoft.com/office/drawing/2014/main" id="{4A6818C6-C22C-42F5-8641-3F89609D0F9E}"/>
              </a:ext>
            </a:extLst>
          </p:cNvPr>
          <p:cNvGrpSpPr/>
          <p:nvPr/>
        </p:nvGrpSpPr>
        <p:grpSpPr>
          <a:xfrm>
            <a:off x="613621" y="68528"/>
            <a:ext cx="782071" cy="229014"/>
            <a:chOff x="613621" y="44482"/>
            <a:chExt cx="782071" cy="277106"/>
          </a:xfrm>
        </p:grpSpPr>
        <p:sp>
          <p:nvSpPr>
            <p:cNvPr id="39" name="Rectangle 38">
              <a:extLst>
                <a:ext uri="{FF2B5EF4-FFF2-40B4-BE49-F238E27FC236}">
                  <a16:creationId xmlns:a16="http://schemas.microsoft.com/office/drawing/2014/main" id="{21650238-C595-4FEF-BE69-F950E8083C1D}"/>
                </a:ext>
              </a:extLst>
            </p:cNvPr>
            <p:cNvSpPr/>
            <p:nvPr/>
          </p:nvSpPr>
          <p:spPr bwMode="auto">
            <a:xfrm>
              <a:off x="1118825"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0" name="Rectangle 39">
              <a:extLst>
                <a:ext uri="{FF2B5EF4-FFF2-40B4-BE49-F238E27FC236}">
                  <a16:creationId xmlns:a16="http://schemas.microsoft.com/office/drawing/2014/main" id="{B69A6751-3FA4-4EED-8302-E670ABDBEA3B}"/>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788B6E1C-4849-40BA-886C-85B0841B5368}"/>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19A6D269-F9A6-47B3-9AC7-62F2FCD0E6A8}"/>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D0C0ECB-EB9E-450E-82EF-FC555871119F}"/>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4" name="Rectangle 43">
              <a:extLst>
                <a:ext uri="{FF2B5EF4-FFF2-40B4-BE49-F238E27FC236}">
                  <a16:creationId xmlns:a16="http://schemas.microsoft.com/office/drawing/2014/main" id="{DA64C96B-399B-42A3-AB93-538DADBCD1CA}"/>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82FAE312-F769-4544-A2FC-BDDB3E4EBEF4}"/>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6" name="Rectangle 45">
              <a:extLst>
                <a:ext uri="{FF2B5EF4-FFF2-40B4-BE49-F238E27FC236}">
                  <a16:creationId xmlns:a16="http://schemas.microsoft.com/office/drawing/2014/main" id="{2D3AEEED-CCDE-46BF-82EC-E65D813961FE}"/>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7" name="Rectangle 46">
              <a:extLst>
                <a:ext uri="{FF2B5EF4-FFF2-40B4-BE49-F238E27FC236}">
                  <a16:creationId xmlns:a16="http://schemas.microsoft.com/office/drawing/2014/main" id="{3D0046A1-3E71-46B3-B3AF-CFA52D5F75F4}"/>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8" name="Rectangle 47">
              <a:extLst>
                <a:ext uri="{FF2B5EF4-FFF2-40B4-BE49-F238E27FC236}">
                  <a16:creationId xmlns:a16="http://schemas.microsoft.com/office/drawing/2014/main" id="{275DDCCB-51CE-48F3-9949-C6EFF4C29C8F}"/>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9" name="Rectangle 48">
              <a:extLst>
                <a:ext uri="{FF2B5EF4-FFF2-40B4-BE49-F238E27FC236}">
                  <a16:creationId xmlns:a16="http://schemas.microsoft.com/office/drawing/2014/main" id="{653693E5-F4D5-460E-A5E9-EFAE86EBEB74}"/>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DB19BDA0-5951-4A9B-BB8A-1CDE9884923F}"/>
                </a:ext>
              </a:extLst>
            </p:cNvPr>
            <p:cNvSpPr/>
            <p:nvPr/>
          </p:nvSpPr>
          <p:spPr bwMode="auto">
            <a:xfrm>
              <a:off x="1014856" y="196950"/>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1" name="Rectangle 50">
              <a:extLst>
                <a:ext uri="{FF2B5EF4-FFF2-40B4-BE49-F238E27FC236}">
                  <a16:creationId xmlns:a16="http://schemas.microsoft.com/office/drawing/2014/main" id="{7272A540-7DB0-44C3-BEEF-0C77F0E9BB74}"/>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2" name="Rectangle 51">
              <a:extLst>
                <a:ext uri="{FF2B5EF4-FFF2-40B4-BE49-F238E27FC236}">
                  <a16:creationId xmlns:a16="http://schemas.microsoft.com/office/drawing/2014/main" id="{9AC432F3-DA33-42F7-9AAF-C9901EEC6149}"/>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53" name="Rectangle 52">
            <a:extLst>
              <a:ext uri="{FF2B5EF4-FFF2-40B4-BE49-F238E27FC236}">
                <a16:creationId xmlns:a16="http://schemas.microsoft.com/office/drawing/2014/main" id="{DB9E7D3C-ED66-4FEB-B701-721CF77ADD8A}"/>
              </a:ext>
            </a:extLst>
          </p:cNvPr>
          <p:cNvSpPr/>
          <p:nvPr/>
        </p:nvSpPr>
        <p:spPr bwMode="auto">
          <a:xfrm>
            <a:off x="613621" y="312299"/>
            <a:ext cx="782071" cy="45309"/>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23072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Our project management team will also conduct key delivery model activities, which include baseline and design as well as consolidation and improvement activities</a:t>
            </a:r>
          </a:p>
        </p:txBody>
      </p:sp>
      <p:sp>
        <p:nvSpPr>
          <p:cNvPr id="27" name="Footer Placeholder 3">
            <a:extLst>
              <a:ext uri="{FF2B5EF4-FFF2-40B4-BE49-F238E27FC236}">
                <a16:creationId xmlns:a16="http://schemas.microsoft.com/office/drawing/2014/main" id="{65BAAF0E-B7D1-44E5-BAC4-074F636FA14E}"/>
              </a:ext>
            </a:extLst>
          </p:cNvPr>
          <p:cNvSpPr>
            <a:spLocks noGrp="1"/>
          </p:cNvSpPr>
          <p:nvPr>
            <p:ph type="ftr" sz="quarter" idx="3"/>
          </p:nvPr>
        </p:nvSpPr>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pPr algn="ctr" eaLnBrk="0" fontAlgn="base" hangingPunct="0"/>
            <a:r>
              <a:rPr lang="en-US" dirty="0"/>
              <a:t>Key Delivery Model Activities</a:t>
            </a:r>
          </a:p>
        </p:txBody>
      </p:sp>
      <p:sp>
        <p:nvSpPr>
          <p:cNvPr id="7" name="Content Placeholder 7">
            <a:extLst>
              <a:ext uri="{FF2B5EF4-FFF2-40B4-BE49-F238E27FC236}">
                <a16:creationId xmlns:a16="http://schemas.microsoft.com/office/drawing/2014/main" id="{A75EDF50-C4B0-48ED-A8A8-35CA3D02F117}"/>
              </a:ext>
            </a:extLst>
          </p:cNvPr>
          <p:cNvSpPr txBox="1">
            <a:spLocks/>
          </p:cNvSpPr>
          <p:nvPr/>
        </p:nvSpPr>
        <p:spPr>
          <a:xfrm>
            <a:off x="790697" y="1447800"/>
            <a:ext cx="4796322" cy="490431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vert="horz" lIns="45720" tIns="45720" rIns="45720" bIns="45720" rtlCol="0">
            <a:noAutofit/>
          </a:bodyPr>
          <a:lstStyle>
            <a:lvl1pPr marL="225425" indent="-225425" algn="l" defTabSz="914400" rtl="0" eaLnBrk="1" latinLnBrk="0" hangingPunct="1">
              <a:spcBef>
                <a:spcPts val="300"/>
              </a:spcBef>
              <a:spcAft>
                <a:spcPts val="3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515938" indent="-238125" algn="l" defTabSz="914400" rtl="0" eaLnBrk="1" latinLnBrk="0" hangingPunct="1">
              <a:spcBef>
                <a:spcPts val="300"/>
              </a:spcBef>
              <a:spcAft>
                <a:spcPts val="3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257300" rtl="0" eaLnBrk="1" latinLnBrk="0" hangingPunct="1">
              <a:spcBef>
                <a:spcPts val="300"/>
              </a:spcBef>
              <a:spcAft>
                <a:spcPts val="300"/>
              </a:spcAft>
              <a:buClrTx/>
              <a:buSzPct val="100000"/>
              <a:buFont typeface="Wingdings" panose="05000000000000000000" pitchFamily="2" charset="2"/>
              <a:buChar char="§"/>
              <a:tabLst/>
              <a:defRPr sz="1600" kern="1200" baseline="0">
                <a:solidFill>
                  <a:schemeClr val="tx1"/>
                </a:solidFill>
                <a:latin typeface="Arial" panose="020B0604020202020204" pitchFamily="34" charset="0"/>
                <a:ea typeface="+mn-ea"/>
                <a:cs typeface="Arial" pitchFamily="34" charset="0"/>
              </a:defRPr>
            </a:lvl3pPr>
            <a:lvl4pPr marL="1209675" indent="0" algn="l" defTabSz="914400" rtl="0" eaLnBrk="1" latinLnBrk="0" hangingPunct="1">
              <a:spcBef>
                <a:spcPct val="20000"/>
              </a:spcBef>
              <a:buClr>
                <a:schemeClr val="tx2"/>
              </a:buClr>
              <a:buSzPct val="100000"/>
              <a:buFont typeface="Arial" pitchFamily="34" charset="0"/>
              <a:buNone/>
              <a:defRPr lang="en-US" sz="1800" kern="120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300"/>
              </a:spcAft>
              <a:buClrTx/>
              <a:buSzPct val="10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endParaRPr>
          </a:p>
        </p:txBody>
      </p:sp>
      <p:sp>
        <p:nvSpPr>
          <p:cNvPr id="8" name="Content Placeholder 7">
            <a:extLst>
              <a:ext uri="{FF2B5EF4-FFF2-40B4-BE49-F238E27FC236}">
                <a16:creationId xmlns:a16="http://schemas.microsoft.com/office/drawing/2014/main" id="{489D679F-D0D5-4C0E-BBF7-9B59EC8D2404}"/>
              </a:ext>
            </a:extLst>
          </p:cNvPr>
          <p:cNvSpPr txBox="1">
            <a:spLocks/>
          </p:cNvSpPr>
          <p:nvPr/>
        </p:nvSpPr>
        <p:spPr>
          <a:xfrm>
            <a:off x="6604982" y="1447800"/>
            <a:ext cx="4796322" cy="490431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vert="horz" lIns="45720" tIns="45720" rIns="45720" bIns="45720" rtlCol="0">
            <a:noAutofit/>
          </a:bodyPr>
          <a:lstStyle>
            <a:lvl1pPr marL="225425" indent="-225425" algn="l" defTabSz="914400" rtl="0" eaLnBrk="1" latinLnBrk="0" hangingPunct="1">
              <a:spcBef>
                <a:spcPts val="300"/>
              </a:spcBef>
              <a:spcAft>
                <a:spcPts val="300"/>
              </a:spcAft>
              <a:buClrTx/>
              <a:buSzPct val="100000"/>
              <a:buFont typeface="Wingdings" panose="05000000000000000000" pitchFamily="2" charset="2"/>
              <a:buChar char="§"/>
              <a:defRPr sz="1600" kern="1200" baseline="0">
                <a:solidFill>
                  <a:schemeClr val="tx1"/>
                </a:solidFill>
                <a:latin typeface="Arial" panose="020B0604020202020204" pitchFamily="34" charset="0"/>
                <a:ea typeface="+mn-ea"/>
                <a:cs typeface="Arial" pitchFamily="34" charset="0"/>
              </a:defRPr>
            </a:lvl1pPr>
            <a:lvl2pPr marL="515938" indent="-238125" algn="l" defTabSz="914400" rtl="0" eaLnBrk="1" latinLnBrk="0" hangingPunct="1">
              <a:spcBef>
                <a:spcPts val="300"/>
              </a:spcBef>
              <a:spcAft>
                <a:spcPts val="300"/>
              </a:spcAft>
              <a:buClrTx/>
              <a:buSzPct val="100000"/>
              <a:buFont typeface="Arial" panose="020B0604020202020204" pitchFamily="34" charset="0"/>
              <a:buChar char="−"/>
              <a:tabLst/>
              <a:defRPr sz="1600" kern="1200" baseline="0">
                <a:solidFill>
                  <a:schemeClr val="tx1"/>
                </a:solidFill>
                <a:latin typeface="Arial" panose="020B0604020202020204" pitchFamily="34" charset="0"/>
                <a:ea typeface="+mn-ea"/>
                <a:cs typeface="Arial" pitchFamily="34" charset="0"/>
              </a:defRPr>
            </a:lvl2pPr>
            <a:lvl3pPr marL="796925" indent="-225425" algn="l" defTabSz="1257300" rtl="0" eaLnBrk="1" latinLnBrk="0" hangingPunct="1">
              <a:spcBef>
                <a:spcPts val="300"/>
              </a:spcBef>
              <a:spcAft>
                <a:spcPts val="300"/>
              </a:spcAft>
              <a:buClrTx/>
              <a:buSzPct val="100000"/>
              <a:buFont typeface="Wingdings" panose="05000000000000000000" pitchFamily="2" charset="2"/>
              <a:buChar char="§"/>
              <a:tabLst/>
              <a:defRPr sz="1600" kern="1200" baseline="0">
                <a:solidFill>
                  <a:schemeClr val="tx1"/>
                </a:solidFill>
                <a:latin typeface="Arial" panose="020B0604020202020204" pitchFamily="34" charset="0"/>
                <a:ea typeface="+mn-ea"/>
                <a:cs typeface="Arial" pitchFamily="34" charset="0"/>
              </a:defRPr>
            </a:lvl3pPr>
            <a:lvl4pPr marL="1209675" indent="0" algn="l" defTabSz="914400" rtl="0" eaLnBrk="1" latinLnBrk="0" hangingPunct="1">
              <a:spcBef>
                <a:spcPct val="20000"/>
              </a:spcBef>
              <a:buClr>
                <a:schemeClr val="tx2"/>
              </a:buClr>
              <a:buSzPct val="100000"/>
              <a:buFont typeface="Arial" pitchFamily="34" charset="0"/>
              <a:buNone/>
              <a:defRPr lang="en-US" sz="1800" kern="1200">
                <a:solidFill>
                  <a:schemeClr val="accent6"/>
                </a:solidFill>
                <a:latin typeface="Arial" pitchFamily="34" charset="0"/>
                <a:ea typeface="+mn-ea"/>
                <a:cs typeface="Arial" pitchFamily="34" charset="0"/>
              </a:defRPr>
            </a:lvl4pPr>
            <a:lvl5pPr marL="2057400" indent="-228600" algn="l" defTabSz="914400" rtl="0" eaLnBrk="1" latinLnBrk="0" hangingPunct="1">
              <a:spcBef>
                <a:spcPct val="20000"/>
              </a:spcBef>
              <a:buSzPct val="60000"/>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300"/>
              </a:spcBef>
              <a:spcAft>
                <a:spcPts val="300"/>
              </a:spcAft>
              <a:buClrTx/>
              <a:buSzPct val="10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itchFamily="34" charset="0"/>
            </a:endParaRPr>
          </a:p>
        </p:txBody>
      </p:sp>
      <p:sp>
        <p:nvSpPr>
          <p:cNvPr id="9" name="Rectangle 8">
            <a:extLst>
              <a:ext uri="{FF2B5EF4-FFF2-40B4-BE49-F238E27FC236}">
                <a16:creationId xmlns:a16="http://schemas.microsoft.com/office/drawing/2014/main" id="{349C2FC5-3660-4BBA-8464-E0A97B14F5AE}"/>
              </a:ext>
            </a:extLst>
          </p:cNvPr>
          <p:cNvSpPr/>
          <p:nvPr/>
        </p:nvSpPr>
        <p:spPr>
          <a:xfrm>
            <a:off x="2070314" y="1278779"/>
            <a:ext cx="2645308" cy="409651"/>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Baseline and Design Activities</a:t>
            </a:r>
          </a:p>
        </p:txBody>
      </p:sp>
      <p:sp>
        <p:nvSpPr>
          <p:cNvPr id="10" name="Rectangle 9">
            <a:extLst>
              <a:ext uri="{FF2B5EF4-FFF2-40B4-BE49-F238E27FC236}">
                <a16:creationId xmlns:a16="http://schemas.microsoft.com/office/drawing/2014/main" id="{B166BFC1-C3E6-426F-A081-E74871AF0AB6}"/>
              </a:ext>
            </a:extLst>
          </p:cNvPr>
          <p:cNvSpPr/>
          <p:nvPr/>
        </p:nvSpPr>
        <p:spPr>
          <a:xfrm>
            <a:off x="7371587" y="1289761"/>
            <a:ext cx="3648980" cy="409651"/>
          </a:xfrm>
          <a:prstGeom prst="rect">
            <a:avLst/>
          </a:prstGeom>
          <a:solidFill>
            <a:schemeClr val="bg1"/>
          </a:solid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Consolidation and Improvement Activities</a:t>
            </a:r>
          </a:p>
        </p:txBody>
      </p:sp>
      <p:grpSp>
        <p:nvGrpSpPr>
          <p:cNvPr id="11" name="Group 10">
            <a:extLst>
              <a:ext uri="{FF2B5EF4-FFF2-40B4-BE49-F238E27FC236}">
                <a16:creationId xmlns:a16="http://schemas.microsoft.com/office/drawing/2014/main" id="{C8D90837-898A-4F0E-AB33-CE0F7867AE75}"/>
              </a:ext>
            </a:extLst>
          </p:cNvPr>
          <p:cNvGrpSpPr/>
          <p:nvPr/>
        </p:nvGrpSpPr>
        <p:grpSpPr>
          <a:xfrm>
            <a:off x="1013827" y="5291621"/>
            <a:ext cx="10164348" cy="975783"/>
            <a:chOff x="1013827" y="5291621"/>
            <a:chExt cx="10164348" cy="975783"/>
          </a:xfrm>
          <a:effectLst>
            <a:outerShdw blurRad="50800" dist="38100" dir="2700000" algn="tl" rotWithShape="0">
              <a:prstClr val="black">
                <a:alpha val="40000"/>
              </a:prstClr>
            </a:outerShdw>
          </a:effectLst>
        </p:grpSpPr>
        <p:sp>
          <p:nvSpPr>
            <p:cNvPr id="12" name="Rectangle 11">
              <a:extLst>
                <a:ext uri="{FF2B5EF4-FFF2-40B4-BE49-F238E27FC236}">
                  <a16:creationId xmlns:a16="http://schemas.microsoft.com/office/drawing/2014/main" id="{AE7FAEA9-75D9-463E-B065-71A41DD635F0}"/>
                </a:ext>
              </a:extLst>
            </p:cNvPr>
            <p:cNvSpPr/>
            <p:nvPr/>
          </p:nvSpPr>
          <p:spPr>
            <a:xfrm>
              <a:off x="1013827" y="5291621"/>
              <a:ext cx="900505" cy="975783"/>
            </a:xfrm>
            <a:prstGeom prst="rect">
              <a:avLst/>
            </a:prstGeom>
            <a:solidFill>
              <a:schemeClr val="bg1"/>
            </a:solidFill>
            <a:ln w="3175">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292DB26-0EF1-4372-98D0-E6BCF620EB17}"/>
                </a:ext>
              </a:extLst>
            </p:cNvPr>
            <p:cNvSpPr/>
            <p:nvPr/>
          </p:nvSpPr>
          <p:spPr>
            <a:xfrm>
              <a:off x="1914331" y="5291621"/>
              <a:ext cx="3449559" cy="975783"/>
            </a:xfrm>
            <a:prstGeom prst="rect">
              <a:avLst/>
            </a:prstGeom>
            <a:solidFill>
              <a:srgbClr val="DEE5EA"/>
            </a:solidFill>
            <a:ln w="3175">
              <a:solidFill>
                <a:srgbClr val="DEE5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Deliverable Development</a:t>
              </a:r>
              <a:endParaRPr kumimoji="0" lang="en-US" sz="1200" b="0" i="0" u="sng"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Conduct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preliminary development of project deliverables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based on the data gathering, workshops and interviews</a:t>
              </a:r>
            </a:p>
          </p:txBody>
        </p:sp>
        <p:pic>
          <p:nvPicPr>
            <p:cNvPr id="14" name="Picture 13">
              <a:extLst>
                <a:ext uri="{FF2B5EF4-FFF2-40B4-BE49-F238E27FC236}">
                  <a16:creationId xmlns:a16="http://schemas.microsoft.com/office/drawing/2014/main" id="{53068676-25DF-46C9-A1D0-88606422B459}"/>
                </a:ext>
              </a:extLst>
            </p:cNvPr>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198171" y="5483679"/>
              <a:ext cx="531817" cy="591667"/>
            </a:xfrm>
            <a:prstGeom prst="rect">
              <a:avLst/>
            </a:prstGeom>
          </p:spPr>
        </p:pic>
        <p:sp>
          <p:nvSpPr>
            <p:cNvPr id="15" name="Rectangle 14">
              <a:extLst>
                <a:ext uri="{FF2B5EF4-FFF2-40B4-BE49-F238E27FC236}">
                  <a16:creationId xmlns:a16="http://schemas.microsoft.com/office/drawing/2014/main" id="{7E1577EC-6319-42F6-A51C-A8A7550DE309}"/>
                </a:ext>
              </a:extLst>
            </p:cNvPr>
            <p:cNvSpPr/>
            <p:nvPr/>
          </p:nvSpPr>
          <p:spPr>
            <a:xfrm>
              <a:off x="6828112" y="5291621"/>
              <a:ext cx="900505" cy="975783"/>
            </a:xfrm>
            <a:prstGeom prst="rect">
              <a:avLst/>
            </a:prstGeom>
            <a:solidFill>
              <a:schemeClr val="bg1"/>
            </a:solidFill>
            <a:ln w="3175">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B7F06855-56D8-4D2A-B215-B6AEDAA2D7D5}"/>
                </a:ext>
              </a:extLst>
            </p:cNvPr>
            <p:cNvSpPr/>
            <p:nvPr/>
          </p:nvSpPr>
          <p:spPr>
            <a:xfrm>
              <a:off x="7728616" y="5291621"/>
              <a:ext cx="3449559" cy="975783"/>
            </a:xfrm>
            <a:prstGeom prst="rect">
              <a:avLst/>
            </a:prstGeom>
            <a:solidFill>
              <a:srgbClr val="DEE5EA"/>
            </a:solidFill>
            <a:ln w="3175">
              <a:solidFill>
                <a:srgbClr val="DEE5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Knowledge Transfer</a:t>
              </a:r>
              <a:endParaRPr kumimoji="0" lang="en-US" sz="1200" b="0" i="0" u="sng"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Conduct workshops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with key stakeholders to socialize project deliverables and secure sign-off</a:t>
              </a:r>
            </a:p>
          </p:txBody>
        </p:sp>
        <p:pic>
          <p:nvPicPr>
            <p:cNvPr id="17" name="Picture 16">
              <a:extLst>
                <a:ext uri="{FF2B5EF4-FFF2-40B4-BE49-F238E27FC236}">
                  <a16:creationId xmlns:a16="http://schemas.microsoft.com/office/drawing/2014/main" id="{3D1871D6-806B-4A8C-9F94-1E46E389A7FF}"/>
                </a:ext>
              </a:extLst>
            </p:cNvPr>
            <p:cNvPicPr>
              <a:picLocks noChangeAspect="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020943" y="5446276"/>
              <a:ext cx="599056" cy="666473"/>
            </a:xfrm>
            <a:prstGeom prst="rect">
              <a:avLst/>
            </a:prstGeom>
          </p:spPr>
        </p:pic>
      </p:grpSp>
      <p:grpSp>
        <p:nvGrpSpPr>
          <p:cNvPr id="18" name="Group 17">
            <a:extLst>
              <a:ext uri="{FF2B5EF4-FFF2-40B4-BE49-F238E27FC236}">
                <a16:creationId xmlns:a16="http://schemas.microsoft.com/office/drawing/2014/main" id="{6166E85F-C353-4B97-967D-5D49C634266B}"/>
              </a:ext>
            </a:extLst>
          </p:cNvPr>
          <p:cNvGrpSpPr/>
          <p:nvPr/>
        </p:nvGrpSpPr>
        <p:grpSpPr>
          <a:xfrm>
            <a:off x="1013827" y="2901420"/>
            <a:ext cx="10164348" cy="975783"/>
            <a:chOff x="1013827" y="2819071"/>
            <a:chExt cx="10164348" cy="975783"/>
          </a:xfrm>
          <a:effectLst>
            <a:outerShdw blurRad="50800" dist="38100" dir="2700000" algn="tl" rotWithShape="0">
              <a:prstClr val="black">
                <a:alpha val="40000"/>
              </a:prstClr>
            </a:outerShdw>
          </a:effectLst>
        </p:grpSpPr>
        <p:pic>
          <p:nvPicPr>
            <p:cNvPr id="19" name="Picture 18">
              <a:extLst>
                <a:ext uri="{FF2B5EF4-FFF2-40B4-BE49-F238E27FC236}">
                  <a16:creationId xmlns:a16="http://schemas.microsoft.com/office/drawing/2014/main" id="{F2239315-1C80-4D93-9A51-DA358821754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130587" y="3164489"/>
              <a:ext cx="256123" cy="284947"/>
            </a:xfrm>
            <a:prstGeom prst="rect">
              <a:avLst/>
            </a:prstGeom>
          </p:spPr>
        </p:pic>
        <p:sp>
          <p:nvSpPr>
            <p:cNvPr id="20" name="Rectangle 19">
              <a:extLst>
                <a:ext uri="{FF2B5EF4-FFF2-40B4-BE49-F238E27FC236}">
                  <a16:creationId xmlns:a16="http://schemas.microsoft.com/office/drawing/2014/main" id="{57E4B910-36CC-4450-A061-CBF5885DD697}"/>
                </a:ext>
              </a:extLst>
            </p:cNvPr>
            <p:cNvSpPr/>
            <p:nvPr/>
          </p:nvSpPr>
          <p:spPr>
            <a:xfrm>
              <a:off x="6828112" y="2819071"/>
              <a:ext cx="900505" cy="975783"/>
            </a:xfrm>
            <a:prstGeom prst="rect">
              <a:avLst/>
            </a:prstGeom>
            <a:solidFill>
              <a:schemeClr val="bg1"/>
            </a:solidFill>
            <a:ln w="3175">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6937193-6D02-48BB-9237-334A274D4578}"/>
                </a:ext>
              </a:extLst>
            </p:cNvPr>
            <p:cNvSpPr/>
            <p:nvPr/>
          </p:nvSpPr>
          <p:spPr>
            <a:xfrm>
              <a:off x="7728616" y="2819071"/>
              <a:ext cx="3449559" cy="975783"/>
            </a:xfrm>
            <a:prstGeom prst="rect">
              <a:avLst/>
            </a:prstGeom>
            <a:solidFill>
              <a:srgbClr val="DEE5EA"/>
            </a:solidFill>
            <a:ln w="3175">
              <a:solidFill>
                <a:srgbClr val="DEE5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Experts and Stakeholders Interviews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Enrich the project deliverables through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one-to-one interviews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to validate the current state and detect potential areas of improvement</a:t>
              </a:r>
            </a:p>
          </p:txBody>
        </p:sp>
        <p:pic>
          <p:nvPicPr>
            <p:cNvPr id="22" name="Picture 21">
              <a:extLst>
                <a:ext uri="{FF2B5EF4-FFF2-40B4-BE49-F238E27FC236}">
                  <a16:creationId xmlns:a16="http://schemas.microsoft.com/office/drawing/2014/main" id="{E06D155F-44B1-47CC-AD58-F70EDD2085E7}"/>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011774" y="2973726"/>
              <a:ext cx="599056" cy="666473"/>
            </a:xfrm>
            <a:prstGeom prst="rect">
              <a:avLst/>
            </a:prstGeom>
          </p:spPr>
        </p:pic>
        <p:grpSp>
          <p:nvGrpSpPr>
            <p:cNvPr id="23" name="Group 22">
              <a:extLst>
                <a:ext uri="{FF2B5EF4-FFF2-40B4-BE49-F238E27FC236}">
                  <a16:creationId xmlns:a16="http://schemas.microsoft.com/office/drawing/2014/main" id="{9393D524-F9EA-4710-8045-921E0398CAF8}"/>
                </a:ext>
              </a:extLst>
            </p:cNvPr>
            <p:cNvGrpSpPr/>
            <p:nvPr/>
          </p:nvGrpSpPr>
          <p:grpSpPr>
            <a:xfrm>
              <a:off x="1013827" y="2819071"/>
              <a:ext cx="4350063" cy="975783"/>
              <a:chOff x="902231" y="2927514"/>
              <a:chExt cx="3595093" cy="724858"/>
            </a:xfrm>
          </p:grpSpPr>
          <p:sp>
            <p:nvSpPr>
              <p:cNvPr id="24" name="Rectangle 23">
                <a:extLst>
                  <a:ext uri="{FF2B5EF4-FFF2-40B4-BE49-F238E27FC236}">
                    <a16:creationId xmlns:a16="http://schemas.microsoft.com/office/drawing/2014/main" id="{43A0FBE0-92BA-4762-9331-AE776130933F}"/>
                  </a:ext>
                </a:extLst>
              </p:cNvPr>
              <p:cNvSpPr/>
              <p:nvPr/>
            </p:nvSpPr>
            <p:spPr>
              <a:xfrm>
                <a:off x="902231" y="2927514"/>
                <a:ext cx="744219" cy="724858"/>
              </a:xfrm>
              <a:prstGeom prst="rect">
                <a:avLst/>
              </a:prstGeom>
              <a:solidFill>
                <a:schemeClr val="bg1"/>
              </a:solidFill>
              <a:ln w="3175">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350A921C-B080-4D0C-A015-FD9EC6E2BDD7}"/>
                  </a:ext>
                </a:extLst>
              </p:cNvPr>
              <p:cNvPicPr>
                <a:picLocks noChangeAspect="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03561" y="3019164"/>
                <a:ext cx="541558" cy="541558"/>
              </a:xfrm>
              <a:prstGeom prst="rect">
                <a:avLst/>
              </a:prstGeom>
            </p:spPr>
          </p:pic>
          <p:sp>
            <p:nvSpPr>
              <p:cNvPr id="26" name="Rectangle 25">
                <a:extLst>
                  <a:ext uri="{FF2B5EF4-FFF2-40B4-BE49-F238E27FC236}">
                    <a16:creationId xmlns:a16="http://schemas.microsoft.com/office/drawing/2014/main" id="{2EF9B18D-ABAA-4A99-A202-DD53FE979DA5}"/>
                  </a:ext>
                </a:extLst>
              </p:cNvPr>
              <p:cNvSpPr/>
              <p:nvPr/>
            </p:nvSpPr>
            <p:spPr>
              <a:xfrm>
                <a:off x="1646449" y="2927514"/>
                <a:ext cx="2850875" cy="724858"/>
              </a:xfrm>
              <a:prstGeom prst="rect">
                <a:avLst/>
              </a:prstGeom>
              <a:solidFill>
                <a:srgbClr val="DEE5EA"/>
              </a:solidFill>
              <a:ln w="3175">
                <a:solidFill>
                  <a:srgbClr val="DEE5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Interviews and Workshops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Engage key stakeholders by c</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onducting remote or on-site workshops and interviews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as required to validate collected evidence and gather additional information</a:t>
                </a:r>
              </a:p>
            </p:txBody>
          </p:sp>
        </p:grpSp>
      </p:grpSp>
      <p:grpSp>
        <p:nvGrpSpPr>
          <p:cNvPr id="28" name="Group 27">
            <a:extLst>
              <a:ext uri="{FF2B5EF4-FFF2-40B4-BE49-F238E27FC236}">
                <a16:creationId xmlns:a16="http://schemas.microsoft.com/office/drawing/2014/main" id="{89D3D19A-84A6-4D3D-9FEB-AE7AD639AEFC}"/>
              </a:ext>
            </a:extLst>
          </p:cNvPr>
          <p:cNvGrpSpPr/>
          <p:nvPr/>
        </p:nvGrpSpPr>
        <p:grpSpPr>
          <a:xfrm>
            <a:off x="1013827" y="1706319"/>
            <a:ext cx="10164348" cy="975783"/>
            <a:chOff x="1013827" y="1706319"/>
            <a:chExt cx="10164348" cy="975783"/>
          </a:xfrm>
          <a:effectLst>
            <a:outerShdw blurRad="50800" dist="38100" dir="2700000" algn="tl" rotWithShape="0">
              <a:prstClr val="black">
                <a:alpha val="40000"/>
              </a:prstClr>
            </a:outerShdw>
          </a:effectLst>
        </p:grpSpPr>
        <p:grpSp>
          <p:nvGrpSpPr>
            <p:cNvPr id="29" name="Group 28">
              <a:extLst>
                <a:ext uri="{FF2B5EF4-FFF2-40B4-BE49-F238E27FC236}">
                  <a16:creationId xmlns:a16="http://schemas.microsoft.com/office/drawing/2014/main" id="{9FEFD858-F847-4B6B-979B-577D0AFB10C9}"/>
                </a:ext>
              </a:extLst>
            </p:cNvPr>
            <p:cNvGrpSpPr/>
            <p:nvPr/>
          </p:nvGrpSpPr>
          <p:grpSpPr>
            <a:xfrm>
              <a:off x="1013827" y="1706319"/>
              <a:ext cx="4350063" cy="975783"/>
              <a:chOff x="902231" y="2114552"/>
              <a:chExt cx="3595093" cy="724858"/>
            </a:xfrm>
          </p:grpSpPr>
          <p:sp>
            <p:nvSpPr>
              <p:cNvPr id="35" name="Rectangle 34">
                <a:extLst>
                  <a:ext uri="{FF2B5EF4-FFF2-40B4-BE49-F238E27FC236}">
                    <a16:creationId xmlns:a16="http://schemas.microsoft.com/office/drawing/2014/main" id="{34926098-66BC-4A1A-9D9F-2F3E39BE0035}"/>
                  </a:ext>
                </a:extLst>
              </p:cNvPr>
              <p:cNvSpPr/>
              <p:nvPr/>
            </p:nvSpPr>
            <p:spPr>
              <a:xfrm>
                <a:off x="902231" y="2114552"/>
                <a:ext cx="744219" cy="724858"/>
              </a:xfrm>
              <a:prstGeom prst="rect">
                <a:avLst/>
              </a:prstGeom>
              <a:solidFill>
                <a:schemeClr val="bg1"/>
              </a:solidFill>
              <a:ln w="3175">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AA63AB55-61D0-4794-A711-E1D89EF1F9B6}"/>
                  </a:ext>
                </a:extLst>
              </p:cNvPr>
              <p:cNvSpPr/>
              <p:nvPr/>
            </p:nvSpPr>
            <p:spPr>
              <a:xfrm>
                <a:off x="1646449" y="2114552"/>
                <a:ext cx="2850875" cy="724858"/>
              </a:xfrm>
              <a:prstGeom prst="rect">
                <a:avLst/>
              </a:prstGeom>
              <a:solidFill>
                <a:srgbClr val="DEE5EA"/>
              </a:solidFill>
              <a:ln w="3175">
                <a:solidFill>
                  <a:srgbClr val="DEE5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Documentation Gathering</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Send</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timely data requests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to facilitate collection of relevant information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Collect and organize the received documents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to support extraction of evidence</a:t>
                </a:r>
              </a:p>
            </p:txBody>
          </p:sp>
          <p:pic>
            <p:nvPicPr>
              <p:cNvPr id="37" name="Picture 36">
                <a:extLst>
                  <a:ext uri="{FF2B5EF4-FFF2-40B4-BE49-F238E27FC236}">
                    <a16:creationId xmlns:a16="http://schemas.microsoft.com/office/drawing/2014/main" id="{6CC5CA2B-447F-451A-A4EA-4643B735B1F5}"/>
                  </a:ext>
                </a:extLst>
              </p:cNvPr>
              <p:cNvPicPr>
                <a:picLocks noChangeAspect="1"/>
              </p:cNvPicPr>
              <p:nvPr/>
            </p:nvPicPr>
            <p:blipFill>
              <a:blip r:embed="rId11"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54581" y="2257222"/>
                <a:ext cx="439518" cy="439518"/>
              </a:xfrm>
              <a:prstGeom prst="rect">
                <a:avLst/>
              </a:prstGeom>
            </p:spPr>
          </p:pic>
        </p:grpSp>
        <p:grpSp>
          <p:nvGrpSpPr>
            <p:cNvPr id="30" name="Group 29">
              <a:extLst>
                <a:ext uri="{FF2B5EF4-FFF2-40B4-BE49-F238E27FC236}">
                  <a16:creationId xmlns:a16="http://schemas.microsoft.com/office/drawing/2014/main" id="{5FF0C2BD-0379-4B8C-93EC-375440CDAD85}"/>
                </a:ext>
              </a:extLst>
            </p:cNvPr>
            <p:cNvGrpSpPr/>
            <p:nvPr/>
          </p:nvGrpSpPr>
          <p:grpSpPr>
            <a:xfrm>
              <a:off x="6828112" y="1706319"/>
              <a:ext cx="4350063" cy="975783"/>
              <a:chOff x="5707425" y="1890108"/>
              <a:chExt cx="3595093" cy="674728"/>
            </a:xfrm>
          </p:grpSpPr>
          <p:sp>
            <p:nvSpPr>
              <p:cNvPr id="31" name="Rectangle 30">
                <a:extLst>
                  <a:ext uri="{FF2B5EF4-FFF2-40B4-BE49-F238E27FC236}">
                    <a16:creationId xmlns:a16="http://schemas.microsoft.com/office/drawing/2014/main" id="{B1BAB846-F183-4048-903D-E8754C606E68}"/>
                  </a:ext>
                </a:extLst>
              </p:cNvPr>
              <p:cNvSpPr/>
              <p:nvPr/>
            </p:nvSpPr>
            <p:spPr>
              <a:xfrm>
                <a:off x="5707425" y="1890108"/>
                <a:ext cx="744219" cy="674728"/>
              </a:xfrm>
              <a:prstGeom prst="rect">
                <a:avLst/>
              </a:prstGeom>
              <a:solidFill>
                <a:schemeClr val="bg1"/>
              </a:solidFill>
              <a:ln w="3175">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71491FA8-A881-4B44-89B9-E34E87A5FDE6}"/>
                  </a:ext>
                </a:extLst>
              </p:cNvPr>
              <p:cNvSpPr/>
              <p:nvPr/>
            </p:nvSpPr>
            <p:spPr>
              <a:xfrm>
                <a:off x="6451643" y="1890108"/>
                <a:ext cx="2850875" cy="674728"/>
              </a:xfrm>
              <a:prstGeom prst="rect">
                <a:avLst/>
              </a:prstGeom>
              <a:solidFill>
                <a:srgbClr val="DEE5EA"/>
              </a:solidFill>
              <a:ln w="3175">
                <a:solidFill>
                  <a:srgbClr val="DEE5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Validation Workshops </a:t>
                </a:r>
                <a:endParaRPr kumimoji="0" lang="en-US" sz="1200" b="0" i="0" u="sng"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Conduct workshops with the key stakeholders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to validate the content and drive continuous improvement and alignment with key processes and operations </a:t>
                </a:r>
              </a:p>
            </p:txBody>
          </p:sp>
          <p:pic>
            <p:nvPicPr>
              <p:cNvPr id="34" name="Picture 33">
                <a:extLst>
                  <a:ext uri="{FF2B5EF4-FFF2-40B4-BE49-F238E27FC236}">
                    <a16:creationId xmlns:a16="http://schemas.microsoft.com/office/drawing/2014/main" id="{6438790C-21E6-4E96-942F-7A7B02B2DF7E}"/>
                  </a:ext>
                </a:extLst>
              </p:cNvPr>
              <p:cNvPicPr>
                <a:picLocks noChangeAspect="1"/>
              </p:cNvPicPr>
              <p:nvPr/>
            </p:nvPicPr>
            <p:blipFill>
              <a:blip r:embed="rId12"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859775" y="2007713"/>
                <a:ext cx="439518" cy="439518"/>
              </a:xfrm>
              <a:prstGeom prst="rect">
                <a:avLst/>
              </a:prstGeom>
            </p:spPr>
          </p:pic>
        </p:grpSp>
      </p:grpSp>
      <p:grpSp>
        <p:nvGrpSpPr>
          <p:cNvPr id="38" name="Group 37">
            <a:extLst>
              <a:ext uri="{FF2B5EF4-FFF2-40B4-BE49-F238E27FC236}">
                <a16:creationId xmlns:a16="http://schemas.microsoft.com/office/drawing/2014/main" id="{E7663203-A1F9-4375-9B8F-903A628EDFBD}"/>
              </a:ext>
            </a:extLst>
          </p:cNvPr>
          <p:cNvGrpSpPr/>
          <p:nvPr/>
        </p:nvGrpSpPr>
        <p:grpSpPr>
          <a:xfrm>
            <a:off x="1013827" y="4096521"/>
            <a:ext cx="10164348" cy="975783"/>
            <a:chOff x="1013827" y="4038693"/>
            <a:chExt cx="10164348" cy="975783"/>
          </a:xfrm>
          <a:effectLst>
            <a:outerShdw blurRad="50800" dist="38100" dir="2700000" algn="tl" rotWithShape="0">
              <a:prstClr val="black">
                <a:alpha val="40000"/>
              </a:prstClr>
            </a:outerShdw>
          </a:effectLst>
        </p:grpSpPr>
        <p:sp>
          <p:nvSpPr>
            <p:cNvPr id="39" name="Rectangle 38">
              <a:extLst>
                <a:ext uri="{FF2B5EF4-FFF2-40B4-BE49-F238E27FC236}">
                  <a16:creationId xmlns:a16="http://schemas.microsoft.com/office/drawing/2014/main" id="{8C388132-6D91-4BD7-9E72-368D4B847891}"/>
                </a:ext>
              </a:extLst>
            </p:cNvPr>
            <p:cNvSpPr/>
            <p:nvPr/>
          </p:nvSpPr>
          <p:spPr>
            <a:xfrm>
              <a:off x="6828112" y="4038693"/>
              <a:ext cx="900505" cy="975783"/>
            </a:xfrm>
            <a:prstGeom prst="rect">
              <a:avLst/>
            </a:prstGeom>
            <a:solidFill>
              <a:schemeClr val="bg1"/>
            </a:solidFill>
            <a:ln w="3175">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DE75BFFA-7FBC-4981-B8CE-19C9AE5D6AB4}"/>
                </a:ext>
              </a:extLst>
            </p:cNvPr>
            <p:cNvSpPr/>
            <p:nvPr/>
          </p:nvSpPr>
          <p:spPr>
            <a:xfrm>
              <a:off x="7728616" y="4038693"/>
              <a:ext cx="3449559" cy="975783"/>
            </a:xfrm>
            <a:prstGeom prst="rect">
              <a:avLst/>
            </a:prstGeom>
            <a:solidFill>
              <a:srgbClr val="DEE5EA"/>
            </a:solidFill>
            <a:ln w="3175">
              <a:solidFill>
                <a:srgbClr val="DEE5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Deliverable Consolidation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Consolidate inputs, analyses, outputs, insights, and lessons learned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into comprehensive project deliverables</a:t>
              </a:r>
            </a:p>
          </p:txBody>
        </p:sp>
        <p:grpSp>
          <p:nvGrpSpPr>
            <p:cNvPr id="41" name="Group 40">
              <a:extLst>
                <a:ext uri="{FF2B5EF4-FFF2-40B4-BE49-F238E27FC236}">
                  <a16:creationId xmlns:a16="http://schemas.microsoft.com/office/drawing/2014/main" id="{BCF6A38B-942A-438A-85DC-87EEA46293A9}"/>
                </a:ext>
              </a:extLst>
            </p:cNvPr>
            <p:cNvGrpSpPr/>
            <p:nvPr/>
          </p:nvGrpSpPr>
          <p:grpSpPr>
            <a:xfrm>
              <a:off x="1013827" y="4038693"/>
              <a:ext cx="4350063" cy="975783"/>
              <a:chOff x="902231" y="3740476"/>
              <a:chExt cx="3595093" cy="724858"/>
            </a:xfrm>
          </p:grpSpPr>
          <p:sp>
            <p:nvSpPr>
              <p:cNvPr id="44" name="Rectangle 43">
                <a:extLst>
                  <a:ext uri="{FF2B5EF4-FFF2-40B4-BE49-F238E27FC236}">
                    <a16:creationId xmlns:a16="http://schemas.microsoft.com/office/drawing/2014/main" id="{CAB2997F-0EF4-4FF8-B62B-B7849EE96AAA}"/>
                  </a:ext>
                </a:extLst>
              </p:cNvPr>
              <p:cNvSpPr/>
              <p:nvPr/>
            </p:nvSpPr>
            <p:spPr>
              <a:xfrm>
                <a:off x="902231" y="3740476"/>
                <a:ext cx="744219" cy="724858"/>
              </a:xfrm>
              <a:prstGeom prst="rect">
                <a:avLst/>
              </a:prstGeom>
              <a:solidFill>
                <a:schemeClr val="bg1"/>
              </a:solidFill>
              <a:ln w="3175">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5" name="Rectangle 44">
                <a:extLst>
                  <a:ext uri="{FF2B5EF4-FFF2-40B4-BE49-F238E27FC236}">
                    <a16:creationId xmlns:a16="http://schemas.microsoft.com/office/drawing/2014/main" id="{43949DE5-E883-4914-ABE4-F475EC5A45EE}"/>
                  </a:ext>
                </a:extLst>
              </p:cNvPr>
              <p:cNvSpPr/>
              <p:nvPr/>
            </p:nvSpPr>
            <p:spPr>
              <a:xfrm>
                <a:off x="1646449" y="3740476"/>
                <a:ext cx="2850875" cy="724858"/>
              </a:xfrm>
              <a:prstGeom prst="rect">
                <a:avLst/>
              </a:prstGeom>
              <a:solidFill>
                <a:srgbClr val="DEE5EA"/>
              </a:solidFill>
              <a:ln w="3175">
                <a:solidFill>
                  <a:srgbClr val="DEE5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Evidence Evaluation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Review and analyze the collected documents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(e.g., policies, procedures, previous reports) to inform the development of project deliverables</a:t>
                </a:r>
              </a:p>
            </p:txBody>
          </p:sp>
          <p:pic>
            <p:nvPicPr>
              <p:cNvPr id="46" name="Picture 45">
                <a:extLst>
                  <a:ext uri="{FF2B5EF4-FFF2-40B4-BE49-F238E27FC236}">
                    <a16:creationId xmlns:a16="http://schemas.microsoft.com/office/drawing/2014/main" id="{EB0DF2BB-84E3-4495-AE21-CAD77A1C8475}"/>
                  </a:ext>
                </a:extLst>
              </p:cNvPr>
              <p:cNvPicPr>
                <a:picLocks noChangeAspect="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003561" y="3832126"/>
                <a:ext cx="541558" cy="541558"/>
              </a:xfrm>
              <a:prstGeom prst="rect">
                <a:avLst/>
              </a:prstGeom>
            </p:spPr>
          </p:pic>
        </p:grpSp>
        <p:sp>
          <p:nvSpPr>
            <p:cNvPr id="42" name="Rectangle 41">
              <a:extLst>
                <a:ext uri="{FF2B5EF4-FFF2-40B4-BE49-F238E27FC236}">
                  <a16:creationId xmlns:a16="http://schemas.microsoft.com/office/drawing/2014/main" id="{A51A96C5-8C11-4B87-A4C7-46A2228F766E}"/>
                </a:ext>
              </a:extLst>
            </p:cNvPr>
            <p:cNvSpPr/>
            <p:nvPr/>
          </p:nvSpPr>
          <p:spPr>
            <a:xfrm>
              <a:off x="6828112" y="4038693"/>
              <a:ext cx="900505" cy="975783"/>
            </a:xfrm>
            <a:prstGeom prst="rect">
              <a:avLst/>
            </a:prstGeom>
            <a:solidFill>
              <a:schemeClr val="bg1"/>
            </a:solidFill>
            <a:ln w="3175">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3" name="Picture 42">
              <a:extLst>
                <a:ext uri="{FF2B5EF4-FFF2-40B4-BE49-F238E27FC236}">
                  <a16:creationId xmlns:a16="http://schemas.microsoft.com/office/drawing/2014/main" id="{B69B69B6-C0C2-40D4-BFEC-28EC34BCB0FB}"/>
                </a:ext>
              </a:extLst>
            </p:cNvPr>
            <p:cNvPicPr>
              <a:picLocks noChangeAspect="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020944" y="4193348"/>
              <a:ext cx="599056" cy="666473"/>
            </a:xfrm>
            <a:prstGeom prst="rect">
              <a:avLst/>
            </a:prstGeom>
          </p:spPr>
        </p:pic>
      </p:grpSp>
      <p:sp>
        <p:nvSpPr>
          <p:cNvPr id="47" name="STAMP">
            <a:extLst>
              <a:ext uri="{FF2B5EF4-FFF2-40B4-BE49-F238E27FC236}">
                <a16:creationId xmlns:a16="http://schemas.microsoft.com/office/drawing/2014/main" id="{D6DE868F-F1C7-44B5-AB51-75B3C58E5428}"/>
              </a:ext>
            </a:extLst>
          </p:cNvPr>
          <p:cNvSpPr txBox="1"/>
          <p:nvPr/>
        </p:nvSpPr>
        <p:spPr>
          <a:xfrm>
            <a:off x="100584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grpSp>
        <p:nvGrpSpPr>
          <p:cNvPr id="48" name="Group 47">
            <a:extLst>
              <a:ext uri="{FF2B5EF4-FFF2-40B4-BE49-F238E27FC236}">
                <a16:creationId xmlns:a16="http://schemas.microsoft.com/office/drawing/2014/main" id="{C5D16B6B-7393-4553-89D7-956030E1984C}"/>
              </a:ext>
            </a:extLst>
          </p:cNvPr>
          <p:cNvGrpSpPr/>
          <p:nvPr/>
        </p:nvGrpSpPr>
        <p:grpSpPr>
          <a:xfrm>
            <a:off x="1606848" y="44165"/>
            <a:ext cx="6599473" cy="276999"/>
            <a:chOff x="1606848" y="44165"/>
            <a:chExt cx="6599473" cy="276999"/>
          </a:xfrm>
        </p:grpSpPr>
        <p:sp>
          <p:nvSpPr>
            <p:cNvPr id="49" name="Rectangle: Rounded Corners 48">
              <a:extLst>
                <a:ext uri="{FF2B5EF4-FFF2-40B4-BE49-F238E27FC236}">
                  <a16:creationId xmlns:a16="http://schemas.microsoft.com/office/drawing/2014/main" id="{24DAF534-7676-4E28-880A-0E4D763A1D87}"/>
                </a:ext>
              </a:extLst>
            </p:cNvPr>
            <p:cNvSpPr/>
            <p:nvPr/>
          </p:nvSpPr>
          <p:spPr>
            <a:xfrm>
              <a:off x="1606848" y="97028"/>
              <a:ext cx="381000" cy="16958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tx1"/>
                  </a:solidFill>
                </a:rPr>
                <a:t>3.0</a:t>
              </a:r>
            </a:p>
          </p:txBody>
        </p:sp>
        <p:sp>
          <p:nvSpPr>
            <p:cNvPr id="50" name="TextBox 49">
              <a:extLst>
                <a:ext uri="{FF2B5EF4-FFF2-40B4-BE49-F238E27FC236}">
                  <a16:creationId xmlns:a16="http://schemas.microsoft.com/office/drawing/2014/main" id="{2E4050E3-90B6-4222-AD98-E32B3D40CAD4}"/>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Project Management</a:t>
              </a:r>
            </a:p>
          </p:txBody>
        </p:sp>
      </p:grpSp>
      <p:grpSp>
        <p:nvGrpSpPr>
          <p:cNvPr id="51" name="Group 50">
            <a:extLst>
              <a:ext uri="{FF2B5EF4-FFF2-40B4-BE49-F238E27FC236}">
                <a16:creationId xmlns:a16="http://schemas.microsoft.com/office/drawing/2014/main" id="{4D4C24AC-B1B7-4E3A-9148-8620835D8C76}"/>
              </a:ext>
            </a:extLst>
          </p:cNvPr>
          <p:cNvGrpSpPr/>
          <p:nvPr/>
        </p:nvGrpSpPr>
        <p:grpSpPr>
          <a:xfrm>
            <a:off x="613621" y="68528"/>
            <a:ext cx="782071" cy="229014"/>
            <a:chOff x="613621" y="44482"/>
            <a:chExt cx="782071" cy="277106"/>
          </a:xfrm>
        </p:grpSpPr>
        <p:sp>
          <p:nvSpPr>
            <p:cNvPr id="52" name="Rectangle 51">
              <a:extLst>
                <a:ext uri="{FF2B5EF4-FFF2-40B4-BE49-F238E27FC236}">
                  <a16:creationId xmlns:a16="http://schemas.microsoft.com/office/drawing/2014/main" id="{956AAD4C-C3D7-4CA5-9DAC-564FCB0D60DA}"/>
                </a:ext>
              </a:extLst>
            </p:cNvPr>
            <p:cNvSpPr/>
            <p:nvPr/>
          </p:nvSpPr>
          <p:spPr bwMode="auto">
            <a:xfrm>
              <a:off x="1118825"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3" name="Rectangle 52">
              <a:extLst>
                <a:ext uri="{FF2B5EF4-FFF2-40B4-BE49-F238E27FC236}">
                  <a16:creationId xmlns:a16="http://schemas.microsoft.com/office/drawing/2014/main" id="{F6ADACE0-557A-4BB8-8E25-14FC905771F9}"/>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4" name="Rectangle 53">
              <a:extLst>
                <a:ext uri="{FF2B5EF4-FFF2-40B4-BE49-F238E27FC236}">
                  <a16:creationId xmlns:a16="http://schemas.microsoft.com/office/drawing/2014/main" id="{CE9883B0-B6F8-4ED3-B23C-511AF6B705B5}"/>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5" name="Rectangle 54">
              <a:extLst>
                <a:ext uri="{FF2B5EF4-FFF2-40B4-BE49-F238E27FC236}">
                  <a16:creationId xmlns:a16="http://schemas.microsoft.com/office/drawing/2014/main" id="{61C66D47-EFBA-4BC3-9201-3F80D58550B2}"/>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51EEA805-8ACD-4D6C-B287-A6B2A3AEF5B6}"/>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7" name="Rectangle 56">
              <a:extLst>
                <a:ext uri="{FF2B5EF4-FFF2-40B4-BE49-F238E27FC236}">
                  <a16:creationId xmlns:a16="http://schemas.microsoft.com/office/drawing/2014/main" id="{494C2239-5579-4FFB-BE22-8467B8C3DBB4}"/>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8" name="Rectangle 57">
              <a:extLst>
                <a:ext uri="{FF2B5EF4-FFF2-40B4-BE49-F238E27FC236}">
                  <a16:creationId xmlns:a16="http://schemas.microsoft.com/office/drawing/2014/main" id="{2377D020-466A-4AD9-BAC0-36AF295A45E3}"/>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9" name="Rectangle 58">
              <a:extLst>
                <a:ext uri="{FF2B5EF4-FFF2-40B4-BE49-F238E27FC236}">
                  <a16:creationId xmlns:a16="http://schemas.microsoft.com/office/drawing/2014/main" id="{A63DFBF7-5AB6-4CEA-A639-E62144239710}"/>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0" name="Rectangle 59">
              <a:extLst>
                <a:ext uri="{FF2B5EF4-FFF2-40B4-BE49-F238E27FC236}">
                  <a16:creationId xmlns:a16="http://schemas.microsoft.com/office/drawing/2014/main" id="{28262E21-A97E-4F09-91E1-5742F7949897}"/>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1" name="Rectangle 60">
              <a:extLst>
                <a:ext uri="{FF2B5EF4-FFF2-40B4-BE49-F238E27FC236}">
                  <a16:creationId xmlns:a16="http://schemas.microsoft.com/office/drawing/2014/main" id="{63355832-3E6E-4AB3-81D7-44BF38A6FEB2}"/>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62" name="Rectangle 61">
              <a:extLst>
                <a:ext uri="{FF2B5EF4-FFF2-40B4-BE49-F238E27FC236}">
                  <a16:creationId xmlns:a16="http://schemas.microsoft.com/office/drawing/2014/main" id="{311ABE32-6886-4831-906C-198DDA6C42CF}"/>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3" name="Rectangle 62">
              <a:extLst>
                <a:ext uri="{FF2B5EF4-FFF2-40B4-BE49-F238E27FC236}">
                  <a16:creationId xmlns:a16="http://schemas.microsoft.com/office/drawing/2014/main" id="{42F10CE9-DB58-4134-8F8B-DE90F15CA29D}"/>
                </a:ext>
              </a:extLst>
            </p:cNvPr>
            <p:cNvSpPr/>
            <p:nvPr/>
          </p:nvSpPr>
          <p:spPr bwMode="auto">
            <a:xfrm>
              <a:off x="1014856" y="196950"/>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4" name="Rectangle 63">
              <a:extLst>
                <a:ext uri="{FF2B5EF4-FFF2-40B4-BE49-F238E27FC236}">
                  <a16:creationId xmlns:a16="http://schemas.microsoft.com/office/drawing/2014/main" id="{6B691AF5-BFE5-46E2-8590-13AB111414C6}"/>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5" name="Rectangle 64">
              <a:extLst>
                <a:ext uri="{FF2B5EF4-FFF2-40B4-BE49-F238E27FC236}">
                  <a16:creationId xmlns:a16="http://schemas.microsoft.com/office/drawing/2014/main" id="{D742735C-9F1A-49B4-8F1B-D64ECC963F74}"/>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66" name="Rectangle 65">
            <a:extLst>
              <a:ext uri="{FF2B5EF4-FFF2-40B4-BE49-F238E27FC236}">
                <a16:creationId xmlns:a16="http://schemas.microsoft.com/office/drawing/2014/main" id="{C6F5C121-FEC8-4471-B58B-FB47C5039266}"/>
              </a:ext>
            </a:extLst>
          </p:cNvPr>
          <p:cNvSpPr/>
          <p:nvPr/>
        </p:nvSpPr>
        <p:spPr bwMode="auto">
          <a:xfrm>
            <a:off x="613621" y="312299"/>
            <a:ext cx="782071" cy="45309"/>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975368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We will also work with OXAGON to develop a Risk Management process that helps identify, assess, manage, and audit risks</a:t>
            </a:r>
          </a:p>
        </p:txBody>
      </p:sp>
      <p:sp>
        <p:nvSpPr>
          <p:cNvPr id="27" name="Footer Placeholder 3">
            <a:extLst>
              <a:ext uri="{FF2B5EF4-FFF2-40B4-BE49-F238E27FC236}">
                <a16:creationId xmlns:a16="http://schemas.microsoft.com/office/drawing/2014/main" id="{65BAAF0E-B7D1-44E5-BAC4-074F636FA14E}"/>
              </a:ext>
            </a:extLst>
          </p:cNvPr>
          <p:cNvSpPr>
            <a:spLocks noGrp="1"/>
          </p:cNvSpPr>
          <p:nvPr>
            <p:ph type="ftr" sz="quarter" idx="3"/>
          </p:nvPr>
        </p:nvSpPr>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pPr algn="ctr" eaLnBrk="0" fontAlgn="base" hangingPunct="0"/>
            <a:r>
              <a:rPr lang="en-US" dirty="0"/>
              <a:t>Risk Management Process—Example</a:t>
            </a:r>
          </a:p>
        </p:txBody>
      </p:sp>
      <p:sp>
        <p:nvSpPr>
          <p:cNvPr id="7" name="Rectangle 6">
            <a:extLst>
              <a:ext uri="{FF2B5EF4-FFF2-40B4-BE49-F238E27FC236}">
                <a16:creationId xmlns:a16="http://schemas.microsoft.com/office/drawing/2014/main" id="{B784043F-966A-4FBD-87F9-DAEDA5C78CBA}"/>
              </a:ext>
            </a:extLst>
          </p:cNvPr>
          <p:cNvSpPr/>
          <p:nvPr/>
        </p:nvSpPr>
        <p:spPr>
          <a:xfrm flipV="1">
            <a:off x="9911395" y="2383034"/>
            <a:ext cx="1602335" cy="3941566"/>
          </a:xfrm>
          <a:prstGeom prst="rect">
            <a:avLst/>
          </a:prstGeom>
          <a:solidFill>
            <a:schemeClr val="accent3">
              <a:lumMod val="40000"/>
              <a:lumOff val="60000"/>
            </a:schemeClr>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8" name="Rectangle 7">
            <a:extLst>
              <a:ext uri="{FF2B5EF4-FFF2-40B4-BE49-F238E27FC236}">
                <a16:creationId xmlns:a16="http://schemas.microsoft.com/office/drawing/2014/main" id="{A648809B-F1D6-4E72-AB45-23270BF2C8DE}"/>
              </a:ext>
            </a:extLst>
          </p:cNvPr>
          <p:cNvSpPr/>
          <p:nvPr/>
        </p:nvSpPr>
        <p:spPr>
          <a:xfrm flipV="1">
            <a:off x="6211347" y="2382213"/>
            <a:ext cx="3597956" cy="3941567"/>
          </a:xfrm>
          <a:prstGeom prst="rect">
            <a:avLst/>
          </a:prstGeom>
          <a:solidFill>
            <a:schemeClr val="accent3">
              <a:lumMod val="20000"/>
              <a:lumOff val="80000"/>
            </a:schemeClr>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9" name="Rectangle 8">
            <a:extLst>
              <a:ext uri="{FF2B5EF4-FFF2-40B4-BE49-F238E27FC236}">
                <a16:creationId xmlns:a16="http://schemas.microsoft.com/office/drawing/2014/main" id="{DEF2FE28-C5FF-4A52-A4B2-BC66AB06C691}"/>
              </a:ext>
            </a:extLst>
          </p:cNvPr>
          <p:cNvSpPr/>
          <p:nvPr/>
        </p:nvSpPr>
        <p:spPr>
          <a:xfrm flipV="1">
            <a:off x="705625" y="2383033"/>
            <a:ext cx="1602335" cy="3941567"/>
          </a:xfrm>
          <a:prstGeom prst="rect">
            <a:avLst/>
          </a:prstGeom>
          <a:solidFill>
            <a:schemeClr val="bg1">
              <a:lumMod val="95000"/>
            </a:schemeClr>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A42C1DD0-A164-4DA0-B415-EACE95E26A00}"/>
              </a:ext>
            </a:extLst>
          </p:cNvPr>
          <p:cNvSpPr/>
          <p:nvPr/>
        </p:nvSpPr>
        <p:spPr>
          <a:xfrm flipV="1">
            <a:off x="2410141" y="2383033"/>
            <a:ext cx="3704682" cy="3941567"/>
          </a:xfrm>
          <a:prstGeom prst="rect">
            <a:avLst/>
          </a:prstGeom>
          <a:solidFill>
            <a:schemeClr val="accent1">
              <a:lumMod val="20000"/>
              <a:lumOff val="80000"/>
            </a:schemeClr>
          </a:solidFill>
          <a:ln w="9525"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1" name="Rectangle 2">
            <a:extLst>
              <a:ext uri="{FF2B5EF4-FFF2-40B4-BE49-F238E27FC236}">
                <a16:creationId xmlns:a16="http://schemas.microsoft.com/office/drawing/2014/main" id="{5E589779-9D42-491A-BA3C-9011582472CC}"/>
              </a:ext>
            </a:extLst>
          </p:cNvPr>
          <p:cNvSpPr>
            <a:spLocks noChangeArrowheads="1"/>
          </p:cNvSpPr>
          <p:nvPr/>
        </p:nvSpPr>
        <p:spPr bwMode="auto">
          <a:xfrm>
            <a:off x="4505385" y="2792322"/>
            <a:ext cx="1405536" cy="890064"/>
          </a:xfrm>
          <a:prstGeom prst="rect">
            <a:avLst/>
          </a:prstGeom>
          <a:solidFill>
            <a:schemeClr val="accent1">
              <a:lumMod val="75000"/>
            </a:schemeClr>
          </a:solidFill>
          <a:ln w="9525">
            <a:solidFill>
              <a:schemeClr val="accent1"/>
            </a:solidFill>
            <a:miter lim="800000"/>
            <a:headEnd/>
            <a:tailEnd/>
          </a:ln>
          <a:effectLst>
            <a:outerShdw blurRad="50800" dist="38100" dir="2700000" algn="tl" rotWithShape="0">
              <a:prstClr val="black">
                <a:alpha val="40000"/>
              </a:prstClr>
            </a:outerShdw>
          </a:effectLst>
        </p:spPr>
        <p:txBody>
          <a:bodyPr lIns="18000" tIns="18000" rIns="18000" bIns="18000" anchor="ctr"/>
          <a:lstStyle/>
          <a:p>
            <a:pPr marL="0" marR="0" lvl="0" indent="0" algn="ctr" defTabSz="914400" rtl="0" eaLnBrk="0" fontAlgn="base" latinLnBrk="0" hangingPunct="0">
              <a:lnSpc>
                <a:spcPct val="100000"/>
              </a:lnSpc>
              <a:spcBef>
                <a:spcPct val="0"/>
              </a:spcBef>
              <a:spcAft>
                <a:spcPts val="20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Quantitative Risk Analysis</a:t>
            </a:r>
          </a:p>
        </p:txBody>
      </p:sp>
      <p:sp>
        <p:nvSpPr>
          <p:cNvPr id="12" name="Text Box 6">
            <a:extLst>
              <a:ext uri="{FF2B5EF4-FFF2-40B4-BE49-F238E27FC236}">
                <a16:creationId xmlns:a16="http://schemas.microsoft.com/office/drawing/2014/main" id="{B2CEB5DE-989C-4D48-8F61-86B22B001514}"/>
              </a:ext>
            </a:extLst>
          </p:cNvPr>
          <p:cNvSpPr txBox="1">
            <a:spLocks noChangeArrowheads="1"/>
          </p:cNvSpPr>
          <p:nvPr/>
        </p:nvSpPr>
        <p:spPr bwMode="auto">
          <a:xfrm>
            <a:off x="4505385" y="3754353"/>
            <a:ext cx="1405536" cy="22898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rIns="0"/>
          <a:lstStyle>
            <a:defPPr>
              <a:defRPr lang="en-US"/>
            </a:defPPr>
            <a:lvl1pPr marL="117475" marR="0" lvl="0" indent="-117475" fontAlgn="auto">
              <a:lnSpc>
                <a:spcPct val="100000"/>
              </a:lnSpc>
              <a:spcBef>
                <a:spcPts val="200"/>
              </a:spcBef>
              <a:spcAft>
                <a:spcPts val="600"/>
              </a:spcAft>
              <a:buSzTx/>
              <a:buFont typeface="Wingdings" pitchFamily="2" charset="2"/>
              <a:buChar char="§"/>
              <a:tabLst/>
              <a:defRPr kumimoji="0" sz="1050" b="0" i="0" u="none" strike="noStrike" kern="0" cap="none" spc="0" normalizeH="0" baseline="0">
                <a:ln>
                  <a:noFill/>
                </a:ln>
                <a:solidFill>
                  <a:sysClr val="windowText" lastClr="000000"/>
                </a:solidFill>
                <a:effectLst/>
                <a:uLnTx/>
                <a:uFillTx/>
                <a:latin typeface="Arial" pitchFamily="34" charset="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defTabSz="457200" eaLnBrk="0" fontAlgn="base" hangingPunct="0">
              <a:spcBef>
                <a:spcPct val="0"/>
              </a:spcBef>
              <a:spcAft>
                <a:spcPct val="0"/>
              </a:spcAft>
              <a:defRPr>
                <a:latin typeface="Arial" pitchFamily="34" charset="0"/>
                <a:cs typeface="Arial" pitchFamily="34" charset="0"/>
              </a:defRPr>
            </a:lvl6pPr>
            <a:lvl7pPr marL="2971800" indent="-228600" defTabSz="457200" eaLnBrk="0" fontAlgn="base" hangingPunct="0">
              <a:spcBef>
                <a:spcPct val="0"/>
              </a:spcBef>
              <a:spcAft>
                <a:spcPct val="0"/>
              </a:spcAft>
              <a:defRPr>
                <a:latin typeface="Arial" pitchFamily="34" charset="0"/>
                <a:cs typeface="Arial" pitchFamily="34" charset="0"/>
              </a:defRPr>
            </a:lvl7pPr>
            <a:lvl8pPr marL="3429000" indent="-228600" defTabSz="457200" eaLnBrk="0" fontAlgn="base" hangingPunct="0">
              <a:spcBef>
                <a:spcPct val="0"/>
              </a:spcBef>
              <a:spcAft>
                <a:spcPct val="0"/>
              </a:spcAft>
              <a:defRPr>
                <a:latin typeface="Arial" pitchFamily="34" charset="0"/>
                <a:cs typeface="Arial" pitchFamily="34" charset="0"/>
              </a:defRPr>
            </a:lvl8pPr>
            <a:lvl9pPr marL="3886200" indent="-228600" defTabSz="457200" eaLnBrk="0" fontAlgn="base" hangingPunct="0">
              <a:spcBef>
                <a:spcPct val="0"/>
              </a:spcBef>
              <a:spcAft>
                <a:spcPct val="0"/>
              </a:spcAft>
              <a:defRPr>
                <a:latin typeface="Arial" pitchFamily="34" charset="0"/>
                <a:cs typeface="Arial" pitchFamily="34" charset="0"/>
              </a:defRPr>
            </a:lvl9pPr>
          </a:lstStyle>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Probability distributions with actual numeric impacts (e.g., cost impact in USD, time slippage in months)</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Risk Register update</a:t>
            </a:r>
          </a:p>
        </p:txBody>
      </p:sp>
      <p:sp>
        <p:nvSpPr>
          <p:cNvPr id="13" name="Text Box 9">
            <a:extLst>
              <a:ext uri="{FF2B5EF4-FFF2-40B4-BE49-F238E27FC236}">
                <a16:creationId xmlns:a16="http://schemas.microsoft.com/office/drawing/2014/main" id="{453172B5-0E62-48C7-9F31-B54A7BB5CF66}"/>
              </a:ext>
            </a:extLst>
          </p:cNvPr>
          <p:cNvSpPr txBox="1">
            <a:spLocks noChangeArrowheads="1"/>
          </p:cNvSpPr>
          <p:nvPr/>
        </p:nvSpPr>
        <p:spPr bwMode="auto">
          <a:xfrm>
            <a:off x="2653043" y="3754344"/>
            <a:ext cx="1405540" cy="22898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rIns="0"/>
          <a:lstStyle>
            <a:defPPr>
              <a:defRPr lang="en-US"/>
            </a:defPPr>
            <a:lvl1pPr marL="117475" marR="0" lvl="0" indent="-117475" fontAlgn="auto">
              <a:lnSpc>
                <a:spcPct val="100000"/>
              </a:lnSpc>
              <a:spcBef>
                <a:spcPts val="200"/>
              </a:spcBef>
              <a:spcAft>
                <a:spcPts val="600"/>
              </a:spcAft>
              <a:buSzTx/>
              <a:buFont typeface="Wingdings" pitchFamily="2" charset="2"/>
              <a:buChar char="§"/>
              <a:tabLst/>
              <a:defRPr kumimoji="0" sz="1050" b="0" i="0" u="none" strike="noStrike" kern="0" cap="none" spc="0" normalizeH="0" baseline="0">
                <a:ln>
                  <a:noFill/>
                </a:ln>
                <a:solidFill>
                  <a:sysClr val="windowText" lastClr="000000"/>
                </a:solidFill>
                <a:effectLst/>
                <a:uLnTx/>
                <a:uFillTx/>
                <a:latin typeface="Arial" pitchFamily="34" charset="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defTabSz="457200" eaLnBrk="0" fontAlgn="base" hangingPunct="0">
              <a:spcBef>
                <a:spcPct val="0"/>
              </a:spcBef>
              <a:spcAft>
                <a:spcPct val="0"/>
              </a:spcAft>
              <a:defRPr>
                <a:latin typeface="Arial" pitchFamily="34" charset="0"/>
                <a:cs typeface="Arial" pitchFamily="34" charset="0"/>
              </a:defRPr>
            </a:lvl6pPr>
            <a:lvl7pPr marL="2971800" indent="-228600" defTabSz="457200" eaLnBrk="0" fontAlgn="base" hangingPunct="0">
              <a:spcBef>
                <a:spcPct val="0"/>
              </a:spcBef>
              <a:spcAft>
                <a:spcPct val="0"/>
              </a:spcAft>
              <a:defRPr>
                <a:latin typeface="Arial" pitchFamily="34" charset="0"/>
                <a:cs typeface="Arial" pitchFamily="34" charset="0"/>
              </a:defRPr>
            </a:lvl7pPr>
            <a:lvl8pPr marL="3429000" indent="-228600" defTabSz="457200" eaLnBrk="0" fontAlgn="base" hangingPunct="0">
              <a:spcBef>
                <a:spcPct val="0"/>
              </a:spcBef>
              <a:spcAft>
                <a:spcPct val="0"/>
              </a:spcAft>
              <a:defRPr>
                <a:latin typeface="Arial" pitchFamily="34" charset="0"/>
                <a:cs typeface="Arial" pitchFamily="34" charset="0"/>
              </a:defRPr>
            </a:lvl8pPr>
            <a:lvl9pPr marL="3886200" indent="-228600" defTabSz="457200" eaLnBrk="0" fontAlgn="base" hangingPunct="0">
              <a:spcBef>
                <a:spcPct val="0"/>
              </a:spcBef>
              <a:spcAft>
                <a:spcPct val="0"/>
              </a:spcAft>
              <a:defRPr>
                <a:latin typeface="Arial" pitchFamily="34" charset="0"/>
                <a:cs typeface="Arial" pitchFamily="34" charset="0"/>
              </a:defRPr>
            </a:lvl9pPr>
          </a:lstStyle>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Risk probability and impact assessment (e.g., H/M/L)</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Risk categorization </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Initial Risk Register</a:t>
            </a:r>
          </a:p>
        </p:txBody>
      </p:sp>
      <p:cxnSp>
        <p:nvCxnSpPr>
          <p:cNvPr id="14" name="AutoShape 10">
            <a:extLst>
              <a:ext uri="{FF2B5EF4-FFF2-40B4-BE49-F238E27FC236}">
                <a16:creationId xmlns:a16="http://schemas.microsoft.com/office/drawing/2014/main" id="{4B02B01A-0F98-4500-88B2-7C9C3BC1764C}"/>
              </a:ext>
            </a:extLst>
          </p:cNvPr>
          <p:cNvCxnSpPr>
            <a:cxnSpLocks noChangeShapeType="1"/>
            <a:stCxn id="11" idx="3"/>
            <a:endCxn id="18" idx="1"/>
          </p:cNvCxnSpPr>
          <p:nvPr/>
        </p:nvCxnSpPr>
        <p:spPr bwMode="auto">
          <a:xfrm>
            <a:off x="5910923" y="3237349"/>
            <a:ext cx="477413" cy="0"/>
          </a:xfrm>
          <a:prstGeom prst="straightConnector1">
            <a:avLst/>
          </a:prstGeom>
          <a:noFill/>
          <a:ln w="19050">
            <a:solidFill>
              <a:srgbClr val="000000"/>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cxnSp>
      <p:sp>
        <p:nvSpPr>
          <p:cNvPr id="15" name="Rectangle 11">
            <a:extLst>
              <a:ext uri="{FF2B5EF4-FFF2-40B4-BE49-F238E27FC236}">
                <a16:creationId xmlns:a16="http://schemas.microsoft.com/office/drawing/2014/main" id="{C7133C02-8F2A-4B0B-A444-0451123D811F}"/>
              </a:ext>
            </a:extLst>
          </p:cNvPr>
          <p:cNvSpPr>
            <a:spLocks noChangeArrowheads="1"/>
          </p:cNvSpPr>
          <p:nvPr/>
        </p:nvSpPr>
        <p:spPr bwMode="auto">
          <a:xfrm>
            <a:off x="800703" y="2792322"/>
            <a:ext cx="1405536" cy="890064"/>
          </a:xfrm>
          <a:prstGeom prst="rect">
            <a:avLst/>
          </a:prstGeom>
          <a:solidFill>
            <a:schemeClr val="accent1"/>
          </a:solidFill>
          <a:ln w="9525">
            <a:solidFill>
              <a:schemeClr val="accent1"/>
            </a:solidFill>
            <a:miter lim="800000"/>
            <a:headEnd/>
            <a:tailEnd/>
          </a:ln>
          <a:effectLst>
            <a:outerShdw blurRad="50800" dist="38100" dir="2700000" algn="tl" rotWithShape="0">
              <a:prstClr val="black">
                <a:alpha val="40000"/>
              </a:prstClr>
            </a:outerShdw>
          </a:effectLst>
        </p:spPr>
        <p:txBody>
          <a:bodyPr lIns="18000" tIns="18000" rIns="18000" bIns="18000" anchor="ctr"/>
          <a:lstStyle/>
          <a:p>
            <a:pPr marL="0" marR="0" lvl="0" indent="0" algn="ctr" defTabSz="914400" rtl="0" eaLnBrk="0" fontAlgn="base" latinLnBrk="0" hangingPunct="0">
              <a:lnSpc>
                <a:spcPct val="100000"/>
              </a:lnSpc>
              <a:spcBef>
                <a:spcPct val="0"/>
              </a:spcBef>
              <a:spcAft>
                <a:spcPts val="20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Potential Risks Identification </a:t>
            </a:r>
          </a:p>
        </p:txBody>
      </p:sp>
      <p:sp>
        <p:nvSpPr>
          <p:cNvPr id="16" name="Text Box 13">
            <a:extLst>
              <a:ext uri="{FF2B5EF4-FFF2-40B4-BE49-F238E27FC236}">
                <a16:creationId xmlns:a16="http://schemas.microsoft.com/office/drawing/2014/main" id="{B0D814FC-CDBE-4386-A18A-35215A52DE9F}"/>
              </a:ext>
            </a:extLst>
          </p:cNvPr>
          <p:cNvSpPr txBox="1">
            <a:spLocks noChangeArrowheads="1"/>
          </p:cNvSpPr>
          <p:nvPr/>
        </p:nvSpPr>
        <p:spPr bwMode="auto">
          <a:xfrm>
            <a:off x="800702" y="3757296"/>
            <a:ext cx="1404001" cy="22898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rIns="0"/>
          <a:lstStyle>
            <a:lvl1pPr marL="177800" indent="-177800"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cs typeface="Arial" pitchFamily="34" charset="0"/>
              </a:defRPr>
            </a:lvl9pPr>
          </a:lstStyle>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Documentation reviews (e.g., Business Plans)</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Brainstorming</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Interviewing</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Root cause analysis</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Delphi technique (e.g., questionnaire)</a:t>
            </a:r>
          </a:p>
        </p:txBody>
      </p:sp>
      <p:cxnSp>
        <p:nvCxnSpPr>
          <p:cNvPr id="17" name="AutoShape 14">
            <a:extLst>
              <a:ext uri="{FF2B5EF4-FFF2-40B4-BE49-F238E27FC236}">
                <a16:creationId xmlns:a16="http://schemas.microsoft.com/office/drawing/2014/main" id="{2B0EEB91-4F0B-44AB-AE01-0A130FEB114B}"/>
              </a:ext>
            </a:extLst>
          </p:cNvPr>
          <p:cNvCxnSpPr>
            <a:cxnSpLocks noChangeShapeType="1"/>
            <a:stCxn id="15" idx="3"/>
            <a:endCxn id="34" idx="1"/>
          </p:cNvCxnSpPr>
          <p:nvPr/>
        </p:nvCxnSpPr>
        <p:spPr bwMode="auto">
          <a:xfrm>
            <a:off x="2206239" y="3237354"/>
            <a:ext cx="446805" cy="0"/>
          </a:xfrm>
          <a:prstGeom prst="straightConnector1">
            <a:avLst/>
          </a:prstGeom>
          <a:noFill/>
          <a:ln w="19050">
            <a:solidFill>
              <a:srgbClr val="000000"/>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cxnSp>
      <p:sp>
        <p:nvSpPr>
          <p:cNvPr id="18" name="Rectangle 15">
            <a:extLst>
              <a:ext uri="{FF2B5EF4-FFF2-40B4-BE49-F238E27FC236}">
                <a16:creationId xmlns:a16="http://schemas.microsoft.com/office/drawing/2014/main" id="{5C576D7C-7178-4943-866A-8623749ED100}"/>
              </a:ext>
            </a:extLst>
          </p:cNvPr>
          <p:cNvSpPr>
            <a:spLocks noChangeArrowheads="1"/>
          </p:cNvSpPr>
          <p:nvPr/>
        </p:nvSpPr>
        <p:spPr bwMode="auto">
          <a:xfrm>
            <a:off x="6388334" y="2792322"/>
            <a:ext cx="1405536" cy="890064"/>
          </a:xfrm>
          <a:prstGeom prst="rect">
            <a:avLst/>
          </a:prstGeom>
          <a:solidFill>
            <a:schemeClr val="accent3">
              <a:lumMod val="75000"/>
            </a:schemeClr>
          </a:solidFill>
          <a:ln w="9525">
            <a:solidFill>
              <a:schemeClr val="accent1"/>
            </a:solidFill>
            <a:miter lim="800000"/>
            <a:headEnd/>
            <a:tailEnd/>
          </a:ln>
          <a:effectLst>
            <a:outerShdw blurRad="50800" dist="38100" dir="2700000" algn="tl" rotWithShape="0">
              <a:prstClr val="black">
                <a:alpha val="40000"/>
              </a:prstClr>
            </a:outerShdw>
          </a:effectLst>
        </p:spPr>
        <p:txBody>
          <a:bodyPr lIns="18000" tIns="18000" rIns="18000" bIns="18000" anchor="ctr"/>
          <a:lstStyle/>
          <a:p>
            <a:pPr marL="0" marR="0" lvl="0" indent="0" algn="ctr" defTabSz="914400" rtl="0" eaLnBrk="0" fontAlgn="base" latinLnBrk="0" hangingPunct="0">
              <a:lnSpc>
                <a:spcPct val="100000"/>
              </a:lnSpc>
              <a:spcBef>
                <a:spcPct val="0"/>
              </a:spcBef>
              <a:spcAft>
                <a:spcPts val="20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Risk Prioritization</a:t>
            </a:r>
          </a:p>
        </p:txBody>
      </p:sp>
      <p:sp>
        <p:nvSpPr>
          <p:cNvPr id="19" name="Text Box 17">
            <a:extLst>
              <a:ext uri="{FF2B5EF4-FFF2-40B4-BE49-F238E27FC236}">
                <a16:creationId xmlns:a16="http://schemas.microsoft.com/office/drawing/2014/main" id="{23ED9218-1726-4D50-882D-4AEF8DEC335B}"/>
              </a:ext>
            </a:extLst>
          </p:cNvPr>
          <p:cNvSpPr txBox="1">
            <a:spLocks noChangeArrowheads="1"/>
          </p:cNvSpPr>
          <p:nvPr/>
        </p:nvSpPr>
        <p:spPr bwMode="auto">
          <a:xfrm>
            <a:off x="6388336" y="3754347"/>
            <a:ext cx="1415172" cy="22898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rIns="0"/>
          <a:lstStyle>
            <a:defPPr>
              <a:defRPr lang="en-US"/>
            </a:defPPr>
            <a:lvl1pPr marL="117475" marR="0" lvl="0" indent="-117475" fontAlgn="auto">
              <a:lnSpc>
                <a:spcPct val="100000"/>
              </a:lnSpc>
              <a:spcBef>
                <a:spcPts val="200"/>
              </a:spcBef>
              <a:spcAft>
                <a:spcPts val="600"/>
              </a:spcAft>
              <a:buSzTx/>
              <a:buFont typeface="Wingdings" pitchFamily="2" charset="2"/>
              <a:buChar char="§"/>
              <a:tabLst/>
              <a:defRPr kumimoji="0" sz="1050" b="0" i="0" u="none" strike="noStrike" kern="0" cap="none" spc="0" normalizeH="0" baseline="0">
                <a:ln>
                  <a:noFill/>
                </a:ln>
                <a:solidFill>
                  <a:sysClr val="windowText" lastClr="000000"/>
                </a:solidFill>
                <a:effectLst/>
                <a:uLnTx/>
                <a:uFillTx/>
                <a:latin typeface="Arial" pitchFamily="34" charset="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defTabSz="457200" eaLnBrk="0" fontAlgn="base" hangingPunct="0">
              <a:spcBef>
                <a:spcPct val="0"/>
              </a:spcBef>
              <a:spcAft>
                <a:spcPct val="0"/>
              </a:spcAft>
              <a:defRPr>
                <a:latin typeface="Arial" pitchFamily="34" charset="0"/>
                <a:cs typeface="Arial" pitchFamily="34" charset="0"/>
              </a:defRPr>
            </a:lvl6pPr>
            <a:lvl7pPr marL="2971800" indent="-228600" defTabSz="457200" eaLnBrk="0" fontAlgn="base" hangingPunct="0">
              <a:spcBef>
                <a:spcPct val="0"/>
              </a:spcBef>
              <a:spcAft>
                <a:spcPct val="0"/>
              </a:spcAft>
              <a:defRPr>
                <a:latin typeface="Arial" pitchFamily="34" charset="0"/>
                <a:cs typeface="Arial" pitchFamily="34" charset="0"/>
              </a:defRPr>
            </a:lvl7pPr>
            <a:lvl8pPr marL="3429000" indent="-228600" defTabSz="457200" eaLnBrk="0" fontAlgn="base" hangingPunct="0">
              <a:spcBef>
                <a:spcPct val="0"/>
              </a:spcBef>
              <a:spcAft>
                <a:spcPct val="0"/>
              </a:spcAft>
              <a:defRPr>
                <a:latin typeface="Arial" pitchFamily="34" charset="0"/>
                <a:cs typeface="Arial" pitchFamily="34" charset="0"/>
              </a:defRPr>
            </a:lvl8pPr>
            <a:lvl9pPr marL="3886200" indent="-228600" defTabSz="457200" eaLnBrk="0" fontAlgn="base" hangingPunct="0">
              <a:spcBef>
                <a:spcPct val="0"/>
              </a:spcBef>
              <a:spcAft>
                <a:spcPct val="0"/>
              </a:spcAft>
              <a:defRPr>
                <a:latin typeface="Arial" pitchFamily="34" charset="0"/>
                <a:cs typeface="Arial" pitchFamily="34" charset="0"/>
              </a:defRPr>
            </a:lvl9pPr>
          </a:lstStyle>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Expert judgment and inputs from and SMEs</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Balance impact on the business operations</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Determine high priority risks that require immediate risk management</a:t>
            </a:r>
          </a:p>
        </p:txBody>
      </p:sp>
      <p:cxnSp>
        <p:nvCxnSpPr>
          <p:cNvPr id="20" name="AutoShape 18">
            <a:extLst>
              <a:ext uri="{FF2B5EF4-FFF2-40B4-BE49-F238E27FC236}">
                <a16:creationId xmlns:a16="http://schemas.microsoft.com/office/drawing/2014/main" id="{41138152-0828-41B2-B426-35FEB4825730}"/>
              </a:ext>
            </a:extLst>
          </p:cNvPr>
          <p:cNvCxnSpPr>
            <a:cxnSpLocks noChangeShapeType="1"/>
            <a:stCxn id="34" idx="3"/>
            <a:endCxn id="11" idx="1"/>
          </p:cNvCxnSpPr>
          <p:nvPr/>
        </p:nvCxnSpPr>
        <p:spPr bwMode="auto">
          <a:xfrm>
            <a:off x="4058580" y="3237354"/>
            <a:ext cx="446805" cy="0"/>
          </a:xfrm>
          <a:prstGeom prst="straightConnector1">
            <a:avLst/>
          </a:prstGeom>
          <a:noFill/>
          <a:ln w="19050">
            <a:solidFill>
              <a:srgbClr val="000000"/>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cxnSp>
      <p:sp>
        <p:nvSpPr>
          <p:cNvPr id="21" name="Rectangle 19">
            <a:extLst>
              <a:ext uri="{FF2B5EF4-FFF2-40B4-BE49-F238E27FC236}">
                <a16:creationId xmlns:a16="http://schemas.microsoft.com/office/drawing/2014/main" id="{AC9ED4CE-C992-4D81-9DF9-47574B3F53D3}"/>
              </a:ext>
            </a:extLst>
          </p:cNvPr>
          <p:cNvSpPr>
            <a:spLocks noChangeArrowheads="1"/>
          </p:cNvSpPr>
          <p:nvPr/>
        </p:nvSpPr>
        <p:spPr bwMode="auto">
          <a:xfrm>
            <a:off x="10021596" y="2792322"/>
            <a:ext cx="1405536" cy="890064"/>
          </a:xfrm>
          <a:prstGeom prst="rect">
            <a:avLst/>
          </a:prstGeom>
          <a:solidFill>
            <a:schemeClr val="accent3">
              <a:lumMod val="50000"/>
            </a:schemeClr>
          </a:solidFill>
          <a:ln w="9525">
            <a:solidFill>
              <a:schemeClr val="accent1"/>
            </a:solidFill>
            <a:miter lim="800000"/>
            <a:headEnd/>
            <a:tailEnd/>
          </a:ln>
          <a:effectLst>
            <a:outerShdw blurRad="50800" dist="38100" dir="2700000" algn="tl" rotWithShape="0">
              <a:prstClr val="black">
                <a:alpha val="40000"/>
              </a:prstClr>
            </a:outerShdw>
          </a:effectLst>
        </p:spPr>
        <p:txBody>
          <a:bodyPr lIns="18000" tIns="18000" rIns="18000" bIns="18000" anchor="ctr"/>
          <a:lstStyle/>
          <a:p>
            <a:pPr marL="0" marR="0" lvl="0" indent="0" algn="ctr" defTabSz="914400" rtl="0" eaLnBrk="0" fontAlgn="base" latinLnBrk="0" hangingPunct="0">
              <a:lnSpc>
                <a:spcPct val="100000"/>
              </a:lnSpc>
              <a:spcBef>
                <a:spcPct val="0"/>
              </a:spcBef>
              <a:spcAft>
                <a:spcPts val="20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Risk Reviews and Audits</a:t>
            </a:r>
          </a:p>
        </p:txBody>
      </p:sp>
      <p:sp>
        <p:nvSpPr>
          <p:cNvPr id="22" name="Text Box 21">
            <a:extLst>
              <a:ext uri="{FF2B5EF4-FFF2-40B4-BE49-F238E27FC236}">
                <a16:creationId xmlns:a16="http://schemas.microsoft.com/office/drawing/2014/main" id="{4AE2F191-9466-4B93-91BC-BA21C1CD2357}"/>
              </a:ext>
            </a:extLst>
          </p:cNvPr>
          <p:cNvSpPr txBox="1">
            <a:spLocks noChangeArrowheads="1"/>
          </p:cNvSpPr>
          <p:nvPr/>
        </p:nvSpPr>
        <p:spPr bwMode="auto">
          <a:xfrm>
            <a:off x="10021601" y="3754353"/>
            <a:ext cx="1405532" cy="22898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rIns="0"/>
          <a:lstStyle>
            <a:defPPr>
              <a:defRPr lang="en-US"/>
            </a:defPPr>
            <a:lvl1pPr marL="117475" marR="0" lvl="0" indent="-117475" fontAlgn="auto">
              <a:lnSpc>
                <a:spcPct val="100000"/>
              </a:lnSpc>
              <a:spcBef>
                <a:spcPts val="200"/>
              </a:spcBef>
              <a:spcAft>
                <a:spcPts val="600"/>
              </a:spcAft>
              <a:buSzTx/>
              <a:buFont typeface="Wingdings" pitchFamily="2" charset="2"/>
              <a:buChar char="§"/>
              <a:tabLst/>
              <a:defRPr kumimoji="0" sz="1050" b="0" i="0" u="none" strike="noStrike" kern="0" cap="none" spc="0" normalizeH="0" baseline="0">
                <a:ln>
                  <a:noFill/>
                </a:ln>
                <a:solidFill>
                  <a:sysClr val="windowText" lastClr="000000"/>
                </a:solidFill>
                <a:effectLst/>
                <a:uLnTx/>
                <a:uFillTx/>
                <a:latin typeface="Arial" pitchFamily="34" charset="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defTabSz="457200" eaLnBrk="0" fontAlgn="base" hangingPunct="0">
              <a:spcBef>
                <a:spcPct val="0"/>
              </a:spcBef>
              <a:spcAft>
                <a:spcPct val="0"/>
              </a:spcAft>
              <a:defRPr>
                <a:latin typeface="Arial" pitchFamily="34" charset="0"/>
                <a:cs typeface="Arial" pitchFamily="34" charset="0"/>
              </a:defRPr>
            </a:lvl6pPr>
            <a:lvl7pPr marL="2971800" indent="-228600" defTabSz="457200" eaLnBrk="0" fontAlgn="base" hangingPunct="0">
              <a:spcBef>
                <a:spcPct val="0"/>
              </a:spcBef>
              <a:spcAft>
                <a:spcPct val="0"/>
              </a:spcAft>
              <a:defRPr>
                <a:latin typeface="Arial" pitchFamily="34" charset="0"/>
                <a:cs typeface="Arial" pitchFamily="34" charset="0"/>
              </a:defRPr>
            </a:lvl7pPr>
            <a:lvl8pPr marL="3429000" indent="-228600" defTabSz="457200" eaLnBrk="0" fontAlgn="base" hangingPunct="0">
              <a:spcBef>
                <a:spcPct val="0"/>
              </a:spcBef>
              <a:spcAft>
                <a:spcPct val="0"/>
              </a:spcAft>
              <a:defRPr>
                <a:latin typeface="Arial" pitchFamily="34" charset="0"/>
                <a:cs typeface="Arial" pitchFamily="34" charset="0"/>
              </a:defRPr>
            </a:lvl8pPr>
            <a:lvl9pPr marL="3886200" indent="-228600" defTabSz="457200" eaLnBrk="0" fontAlgn="base" hangingPunct="0">
              <a:spcBef>
                <a:spcPct val="0"/>
              </a:spcBef>
              <a:spcAft>
                <a:spcPct val="0"/>
              </a:spcAft>
              <a:defRPr>
                <a:latin typeface="Arial" pitchFamily="34" charset="0"/>
                <a:cs typeface="Arial" pitchFamily="34" charset="0"/>
              </a:defRPr>
            </a:lvl9pPr>
          </a:lstStyle>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Examine the effectiveness of risk responses</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Revisit Risk Owner assignments </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Continually update Risk Register as risks are closed or new risks identified</a:t>
            </a:r>
          </a:p>
        </p:txBody>
      </p:sp>
      <p:cxnSp>
        <p:nvCxnSpPr>
          <p:cNvPr id="23" name="AutoShape 22">
            <a:extLst>
              <a:ext uri="{FF2B5EF4-FFF2-40B4-BE49-F238E27FC236}">
                <a16:creationId xmlns:a16="http://schemas.microsoft.com/office/drawing/2014/main" id="{B8F2E552-DB39-4D6E-A5FB-6243B1D0152D}"/>
              </a:ext>
            </a:extLst>
          </p:cNvPr>
          <p:cNvCxnSpPr>
            <a:cxnSpLocks noChangeShapeType="1"/>
            <a:stCxn id="18" idx="3"/>
            <a:endCxn id="30" idx="1"/>
          </p:cNvCxnSpPr>
          <p:nvPr/>
        </p:nvCxnSpPr>
        <p:spPr bwMode="auto">
          <a:xfrm>
            <a:off x="7793870" y="3238313"/>
            <a:ext cx="446804" cy="0"/>
          </a:xfrm>
          <a:prstGeom prst="straightConnector1">
            <a:avLst/>
          </a:prstGeom>
          <a:noFill/>
          <a:ln w="19050">
            <a:solidFill>
              <a:srgbClr val="000000"/>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cxnSp>
      <p:sp>
        <p:nvSpPr>
          <p:cNvPr id="24" name="Rectangle 23">
            <a:extLst>
              <a:ext uri="{FF2B5EF4-FFF2-40B4-BE49-F238E27FC236}">
                <a16:creationId xmlns:a16="http://schemas.microsoft.com/office/drawing/2014/main" id="{2FB548A6-0E8E-467D-9733-174CFB9BC97F}"/>
              </a:ext>
            </a:extLst>
          </p:cNvPr>
          <p:cNvSpPr>
            <a:spLocks noChangeArrowheads="1"/>
          </p:cNvSpPr>
          <p:nvPr/>
        </p:nvSpPr>
        <p:spPr bwMode="auto">
          <a:xfrm>
            <a:off x="1083979" y="1812617"/>
            <a:ext cx="859210" cy="3693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Risk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Identification</a:t>
            </a:r>
          </a:p>
        </p:txBody>
      </p:sp>
      <p:sp>
        <p:nvSpPr>
          <p:cNvPr id="25" name="Rectangle 24">
            <a:extLst>
              <a:ext uri="{FF2B5EF4-FFF2-40B4-BE49-F238E27FC236}">
                <a16:creationId xmlns:a16="http://schemas.microsoft.com/office/drawing/2014/main" id="{2DC6096A-4809-43CB-91AF-A37D9E61ED92}"/>
              </a:ext>
            </a:extLst>
          </p:cNvPr>
          <p:cNvSpPr>
            <a:spLocks noChangeArrowheads="1"/>
          </p:cNvSpPr>
          <p:nvPr/>
        </p:nvSpPr>
        <p:spPr bwMode="auto">
          <a:xfrm>
            <a:off x="3758842" y="1812618"/>
            <a:ext cx="1005840" cy="3693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Risk Assessment</a:t>
            </a:r>
          </a:p>
        </p:txBody>
      </p:sp>
      <p:sp>
        <p:nvSpPr>
          <p:cNvPr id="26" name="AutoShape 30">
            <a:extLst>
              <a:ext uri="{FF2B5EF4-FFF2-40B4-BE49-F238E27FC236}">
                <a16:creationId xmlns:a16="http://schemas.microsoft.com/office/drawing/2014/main" id="{F002AE22-E483-4B60-96CD-D16D928199D7}"/>
              </a:ext>
            </a:extLst>
          </p:cNvPr>
          <p:cNvSpPr>
            <a:spLocks/>
          </p:cNvSpPr>
          <p:nvPr/>
        </p:nvSpPr>
        <p:spPr bwMode="auto">
          <a:xfrm rot="16200000">
            <a:off x="4127747" y="523593"/>
            <a:ext cx="249064" cy="3684276"/>
          </a:xfrm>
          <a:prstGeom prst="rightBrace">
            <a:avLst>
              <a:gd name="adj1" fmla="val 163628"/>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vert="eaVert"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8" name="AutoShape 31">
            <a:extLst>
              <a:ext uri="{FF2B5EF4-FFF2-40B4-BE49-F238E27FC236}">
                <a16:creationId xmlns:a16="http://schemas.microsoft.com/office/drawing/2014/main" id="{089931AB-2C73-49E3-8AA8-D89DB58601B8}"/>
              </a:ext>
            </a:extLst>
          </p:cNvPr>
          <p:cNvSpPr>
            <a:spLocks/>
          </p:cNvSpPr>
          <p:nvPr/>
        </p:nvSpPr>
        <p:spPr bwMode="auto">
          <a:xfrm rot="16200000">
            <a:off x="1382264" y="1564568"/>
            <a:ext cx="249064" cy="1602334"/>
          </a:xfrm>
          <a:prstGeom prst="rightBrace">
            <a:avLst>
              <a:gd name="adj1" fmla="val 171094"/>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vert="eaVert"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29" name="Rectangle 34">
            <a:extLst>
              <a:ext uri="{FF2B5EF4-FFF2-40B4-BE49-F238E27FC236}">
                <a16:creationId xmlns:a16="http://schemas.microsoft.com/office/drawing/2014/main" id="{59F70609-0D8C-4246-BC94-E080EDCB4A46}"/>
              </a:ext>
            </a:extLst>
          </p:cNvPr>
          <p:cNvSpPr>
            <a:spLocks noChangeArrowheads="1"/>
          </p:cNvSpPr>
          <p:nvPr/>
        </p:nvSpPr>
        <p:spPr bwMode="auto">
          <a:xfrm>
            <a:off x="7586421" y="1802317"/>
            <a:ext cx="870430" cy="3693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Risk</a:t>
            </a:r>
            <a:br>
              <a:rPr kumimoji="0" lang="en-US" sz="1200" b="1" i="1"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br>
            <a:r>
              <a:rPr kumimoji="0" lang="en-US" sz="1200" b="1" i="1"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Management</a:t>
            </a:r>
          </a:p>
        </p:txBody>
      </p:sp>
      <p:sp>
        <p:nvSpPr>
          <p:cNvPr id="30" name="Rectangle 35">
            <a:extLst>
              <a:ext uri="{FF2B5EF4-FFF2-40B4-BE49-F238E27FC236}">
                <a16:creationId xmlns:a16="http://schemas.microsoft.com/office/drawing/2014/main" id="{CE2E092A-C030-4F78-982C-1D3B89A2DFCA}"/>
              </a:ext>
            </a:extLst>
          </p:cNvPr>
          <p:cNvSpPr>
            <a:spLocks noChangeArrowheads="1"/>
          </p:cNvSpPr>
          <p:nvPr/>
        </p:nvSpPr>
        <p:spPr bwMode="auto">
          <a:xfrm>
            <a:off x="8240675" y="2792322"/>
            <a:ext cx="1405536" cy="890064"/>
          </a:xfrm>
          <a:prstGeom prst="rect">
            <a:avLst/>
          </a:prstGeom>
          <a:solidFill>
            <a:schemeClr val="accent3">
              <a:lumMod val="75000"/>
            </a:schemeClr>
          </a:solidFill>
          <a:ln w="9525">
            <a:solidFill>
              <a:schemeClr val="accent1"/>
            </a:solidFill>
            <a:miter lim="800000"/>
            <a:headEnd/>
            <a:tailEnd/>
          </a:ln>
          <a:effectLst>
            <a:outerShdw blurRad="50800" dist="38100" dir="2700000" algn="tl" rotWithShape="0">
              <a:prstClr val="black">
                <a:alpha val="40000"/>
              </a:prstClr>
            </a:outerShdw>
          </a:effectLst>
        </p:spPr>
        <p:txBody>
          <a:bodyPr lIns="18000" tIns="18000" rIns="18000" bIns="18000" anchor="ctr"/>
          <a:lstStyle/>
          <a:p>
            <a:pPr marL="0" marR="0" lvl="0" indent="0" algn="ctr" defTabSz="914400" rtl="0" eaLnBrk="0" fontAlgn="base" latinLnBrk="0" hangingPunct="0">
              <a:lnSpc>
                <a:spcPct val="100000"/>
              </a:lnSpc>
              <a:spcBef>
                <a:spcPct val="0"/>
              </a:spcBef>
              <a:spcAft>
                <a:spcPts val="20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Risk Response Plan</a:t>
            </a:r>
          </a:p>
        </p:txBody>
      </p:sp>
      <p:cxnSp>
        <p:nvCxnSpPr>
          <p:cNvPr id="31" name="AutoShape 36">
            <a:extLst>
              <a:ext uri="{FF2B5EF4-FFF2-40B4-BE49-F238E27FC236}">
                <a16:creationId xmlns:a16="http://schemas.microsoft.com/office/drawing/2014/main" id="{621A2032-03A9-42ED-A08D-AB4292A9AF47}"/>
              </a:ext>
            </a:extLst>
          </p:cNvPr>
          <p:cNvCxnSpPr>
            <a:cxnSpLocks noChangeShapeType="1"/>
            <a:stCxn id="30" idx="3"/>
            <a:endCxn id="21" idx="1"/>
          </p:cNvCxnSpPr>
          <p:nvPr/>
        </p:nvCxnSpPr>
        <p:spPr bwMode="auto">
          <a:xfrm>
            <a:off x="9646215" y="3237349"/>
            <a:ext cx="375385" cy="0"/>
          </a:xfrm>
          <a:prstGeom prst="straightConnector1">
            <a:avLst/>
          </a:prstGeom>
          <a:noFill/>
          <a:ln w="19050">
            <a:solidFill>
              <a:srgbClr val="000000"/>
            </a:solidFill>
            <a:round/>
            <a:headEnd/>
            <a:tailEnd type="triangle" w="med" len="med"/>
          </a:ln>
          <a:effectLst>
            <a:outerShdw dist="35921" dir="2700000" algn="ctr" rotWithShape="0">
              <a:schemeClr val="tx1"/>
            </a:outerShdw>
          </a:effectLst>
          <a:extLst>
            <a:ext uri="{909E8E84-426E-40DD-AFC4-6F175D3DCCD1}">
              <a14:hiddenFill xmlns:a14="http://schemas.microsoft.com/office/drawing/2010/main">
                <a:noFill/>
              </a14:hiddenFill>
            </a:ext>
          </a:extLst>
        </p:spPr>
      </p:cxnSp>
      <p:sp>
        <p:nvSpPr>
          <p:cNvPr id="33" name="Text Box 37">
            <a:extLst>
              <a:ext uri="{FF2B5EF4-FFF2-40B4-BE49-F238E27FC236}">
                <a16:creationId xmlns:a16="http://schemas.microsoft.com/office/drawing/2014/main" id="{9821D5B8-11E0-48A6-9BDD-38FCBE9CB520}"/>
              </a:ext>
            </a:extLst>
          </p:cNvPr>
          <p:cNvSpPr txBox="1">
            <a:spLocks noChangeArrowheads="1"/>
          </p:cNvSpPr>
          <p:nvPr/>
        </p:nvSpPr>
        <p:spPr bwMode="auto">
          <a:xfrm>
            <a:off x="8240675" y="3764739"/>
            <a:ext cx="1405537" cy="22898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0" rIns="0"/>
          <a:lstStyle>
            <a:defPPr>
              <a:defRPr lang="en-US"/>
            </a:defPPr>
            <a:lvl1pPr marL="117475" marR="0" lvl="0" indent="-117475" fontAlgn="auto">
              <a:lnSpc>
                <a:spcPct val="100000"/>
              </a:lnSpc>
              <a:spcBef>
                <a:spcPts val="200"/>
              </a:spcBef>
              <a:spcAft>
                <a:spcPts val="600"/>
              </a:spcAft>
              <a:buSzTx/>
              <a:buFont typeface="Wingdings" pitchFamily="2" charset="2"/>
              <a:buChar char="§"/>
              <a:tabLst/>
              <a:defRPr kumimoji="0" sz="1050" b="0" i="0" u="none" strike="noStrike" kern="0" cap="none" spc="0" normalizeH="0" baseline="0">
                <a:ln>
                  <a:noFill/>
                </a:ln>
                <a:solidFill>
                  <a:sysClr val="windowText" lastClr="000000"/>
                </a:solidFill>
                <a:effectLst/>
                <a:uLnTx/>
                <a:uFillTx/>
                <a:latin typeface="Arial" pitchFamily="34" charset="0"/>
                <a:cs typeface="Arial" pitchFamily="34" charset="0"/>
              </a:defRPr>
            </a:lvl1pPr>
            <a:lvl2pPr marL="742950" indent="-285750" eaLnBrk="0" hangingPunct="0">
              <a:defRPr>
                <a:latin typeface="Arial" pitchFamily="34" charset="0"/>
                <a:cs typeface="Arial" pitchFamily="34" charset="0"/>
              </a:defRPr>
            </a:lvl2pPr>
            <a:lvl3pPr marL="1143000" indent="-228600" eaLnBrk="0" hangingPunct="0">
              <a:defRPr>
                <a:latin typeface="Arial" pitchFamily="34" charset="0"/>
                <a:cs typeface="Arial" pitchFamily="34" charset="0"/>
              </a:defRPr>
            </a:lvl3pPr>
            <a:lvl4pPr marL="1600200" indent="-228600" eaLnBrk="0" hangingPunct="0">
              <a:defRPr>
                <a:latin typeface="Arial" pitchFamily="34" charset="0"/>
                <a:cs typeface="Arial" pitchFamily="34" charset="0"/>
              </a:defRPr>
            </a:lvl4pPr>
            <a:lvl5pPr marL="2057400" indent="-228600" eaLnBrk="0" hangingPunct="0">
              <a:defRPr>
                <a:latin typeface="Arial" pitchFamily="34" charset="0"/>
                <a:cs typeface="Arial" pitchFamily="34" charset="0"/>
              </a:defRPr>
            </a:lvl5pPr>
            <a:lvl6pPr marL="2514600" indent="-228600" defTabSz="457200" eaLnBrk="0" fontAlgn="base" hangingPunct="0">
              <a:spcBef>
                <a:spcPct val="0"/>
              </a:spcBef>
              <a:spcAft>
                <a:spcPct val="0"/>
              </a:spcAft>
              <a:defRPr>
                <a:latin typeface="Arial" pitchFamily="34" charset="0"/>
                <a:cs typeface="Arial" pitchFamily="34" charset="0"/>
              </a:defRPr>
            </a:lvl6pPr>
            <a:lvl7pPr marL="2971800" indent="-228600" defTabSz="457200" eaLnBrk="0" fontAlgn="base" hangingPunct="0">
              <a:spcBef>
                <a:spcPct val="0"/>
              </a:spcBef>
              <a:spcAft>
                <a:spcPct val="0"/>
              </a:spcAft>
              <a:defRPr>
                <a:latin typeface="Arial" pitchFamily="34" charset="0"/>
                <a:cs typeface="Arial" pitchFamily="34" charset="0"/>
              </a:defRPr>
            </a:lvl7pPr>
            <a:lvl8pPr marL="3429000" indent="-228600" defTabSz="457200" eaLnBrk="0" fontAlgn="base" hangingPunct="0">
              <a:spcBef>
                <a:spcPct val="0"/>
              </a:spcBef>
              <a:spcAft>
                <a:spcPct val="0"/>
              </a:spcAft>
              <a:defRPr>
                <a:latin typeface="Arial" pitchFamily="34" charset="0"/>
                <a:cs typeface="Arial" pitchFamily="34" charset="0"/>
              </a:defRPr>
            </a:lvl8pPr>
            <a:lvl9pPr marL="3886200" indent="-228600" defTabSz="457200" eaLnBrk="0" fontAlgn="base" hangingPunct="0">
              <a:spcBef>
                <a:spcPct val="0"/>
              </a:spcBef>
              <a:spcAft>
                <a:spcPct val="0"/>
              </a:spcAft>
              <a:defRPr>
                <a:latin typeface="Arial" pitchFamily="34" charset="0"/>
                <a:cs typeface="Arial" pitchFamily="34" charset="0"/>
              </a:defRPr>
            </a:lvl9pPr>
          </a:lstStyle>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Develop risk strategy (e.g., avoid, transfer, mitigate, accept)</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Determine approach to monitoring risks and risk management plan</a:t>
            </a:r>
          </a:p>
          <a:p>
            <a:pPr marL="117475" marR="0" lvl="0" indent="-117475" algn="l" defTabSz="914400" rtl="0" eaLnBrk="1" fontAlgn="auto" latinLnBrk="0" hangingPunct="1">
              <a:lnSpc>
                <a:spcPct val="100000"/>
              </a:lnSpc>
              <a:spcBef>
                <a:spcPts val="200"/>
              </a:spcBef>
              <a:spcAft>
                <a:spcPts val="600"/>
              </a:spcAft>
              <a:buClrTx/>
              <a:buSzTx/>
              <a:buFont typeface="Wingdings" pitchFamily="2" charset="2"/>
              <a:buChar char="§"/>
              <a:tabLst/>
              <a:defRPr/>
            </a:pPr>
            <a:r>
              <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Assign risk owners</a:t>
            </a:r>
          </a:p>
        </p:txBody>
      </p:sp>
      <p:sp>
        <p:nvSpPr>
          <p:cNvPr id="34" name="Rectangle 7">
            <a:extLst>
              <a:ext uri="{FF2B5EF4-FFF2-40B4-BE49-F238E27FC236}">
                <a16:creationId xmlns:a16="http://schemas.microsoft.com/office/drawing/2014/main" id="{0E6C0D7D-E6B5-41AA-AF7F-3DF0BEE37F4A}"/>
              </a:ext>
            </a:extLst>
          </p:cNvPr>
          <p:cNvSpPr>
            <a:spLocks noChangeArrowheads="1"/>
          </p:cNvSpPr>
          <p:nvPr/>
        </p:nvSpPr>
        <p:spPr bwMode="auto">
          <a:xfrm>
            <a:off x="2653044" y="2792322"/>
            <a:ext cx="1405536" cy="890064"/>
          </a:xfrm>
          <a:prstGeom prst="rect">
            <a:avLst/>
          </a:prstGeom>
          <a:solidFill>
            <a:schemeClr val="accent1">
              <a:lumMod val="75000"/>
            </a:schemeClr>
          </a:solidFill>
          <a:ln w="9525">
            <a:solidFill>
              <a:schemeClr val="accent1"/>
            </a:solidFill>
            <a:miter lim="800000"/>
            <a:headEnd/>
            <a:tailEnd/>
          </a:ln>
          <a:effectLst>
            <a:outerShdw blurRad="50800" dist="38100" dir="2700000" algn="tl" rotWithShape="0">
              <a:prstClr val="black">
                <a:alpha val="40000"/>
              </a:prstClr>
            </a:outerShdw>
          </a:effectLst>
        </p:spPr>
        <p:txBody>
          <a:bodyPr lIns="18000" tIns="18000" rIns="18000" bIns="18000" anchor="ctr"/>
          <a:lstStyle/>
          <a:p>
            <a:pPr marL="0" marR="0" lvl="0" indent="0" algn="ctr" defTabSz="914400" rtl="0" eaLnBrk="0" fontAlgn="base" latinLnBrk="0" hangingPunct="0">
              <a:lnSpc>
                <a:spcPct val="100000"/>
              </a:lnSpc>
              <a:spcBef>
                <a:spcPct val="0"/>
              </a:spcBef>
              <a:spcAft>
                <a:spcPts val="200"/>
              </a:spcAft>
              <a:buClr>
                <a:srgbClr val="000000"/>
              </a:buClr>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Qualitative Risk Analysis</a:t>
            </a:r>
          </a:p>
        </p:txBody>
      </p:sp>
      <p:sp>
        <p:nvSpPr>
          <p:cNvPr id="35" name="AutoShape 30">
            <a:extLst>
              <a:ext uri="{FF2B5EF4-FFF2-40B4-BE49-F238E27FC236}">
                <a16:creationId xmlns:a16="http://schemas.microsoft.com/office/drawing/2014/main" id="{993BF1E6-0147-42CD-A070-FA9F2861EBB2}"/>
              </a:ext>
            </a:extLst>
          </p:cNvPr>
          <p:cNvSpPr>
            <a:spLocks/>
          </p:cNvSpPr>
          <p:nvPr/>
        </p:nvSpPr>
        <p:spPr bwMode="auto">
          <a:xfrm rot="16200000">
            <a:off x="7899524" y="580483"/>
            <a:ext cx="221604" cy="3597956"/>
          </a:xfrm>
          <a:prstGeom prst="rightBrace">
            <a:avLst>
              <a:gd name="adj1" fmla="val 163628"/>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vert="eaVert"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6" name="Rectangle 35">
            <a:extLst>
              <a:ext uri="{FF2B5EF4-FFF2-40B4-BE49-F238E27FC236}">
                <a16:creationId xmlns:a16="http://schemas.microsoft.com/office/drawing/2014/main" id="{2F035658-FCDD-435B-950C-D371CA3B4898}"/>
              </a:ext>
            </a:extLst>
          </p:cNvPr>
          <p:cNvSpPr>
            <a:spLocks noChangeArrowheads="1"/>
          </p:cNvSpPr>
          <p:nvPr/>
        </p:nvSpPr>
        <p:spPr bwMode="auto">
          <a:xfrm>
            <a:off x="10437647" y="1802890"/>
            <a:ext cx="549830" cy="36933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Risk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Auditing</a:t>
            </a:r>
          </a:p>
        </p:txBody>
      </p:sp>
      <p:sp>
        <p:nvSpPr>
          <p:cNvPr id="37" name="AutoShape 31">
            <a:extLst>
              <a:ext uri="{FF2B5EF4-FFF2-40B4-BE49-F238E27FC236}">
                <a16:creationId xmlns:a16="http://schemas.microsoft.com/office/drawing/2014/main" id="{C11BEDC2-849C-4AD9-BEDA-1BAA034C7D9B}"/>
              </a:ext>
            </a:extLst>
          </p:cNvPr>
          <p:cNvSpPr>
            <a:spLocks/>
          </p:cNvSpPr>
          <p:nvPr/>
        </p:nvSpPr>
        <p:spPr bwMode="auto">
          <a:xfrm rot="16200000">
            <a:off x="10594881" y="1571414"/>
            <a:ext cx="235362" cy="1602335"/>
          </a:xfrm>
          <a:prstGeom prst="rightBrace">
            <a:avLst>
              <a:gd name="adj1" fmla="val 171094"/>
              <a:gd name="adj2" fmla="val 50000"/>
            </a:avLst>
          </a:prstGeom>
          <a:noFill/>
          <a:ln w="9525">
            <a:solidFill>
              <a:srgbClr val="000000"/>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vert="eaVert" wrap="none" lIns="45720" rIns="4572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39" name="Rectangle 38">
            <a:extLst>
              <a:ext uri="{FF2B5EF4-FFF2-40B4-BE49-F238E27FC236}">
                <a16:creationId xmlns:a16="http://schemas.microsoft.com/office/drawing/2014/main" id="{33547A7A-36ED-4542-BBB6-6ABE1CF4F60A}"/>
              </a:ext>
            </a:extLst>
          </p:cNvPr>
          <p:cNvSpPr/>
          <p:nvPr/>
        </p:nvSpPr>
        <p:spPr>
          <a:xfrm>
            <a:off x="800703" y="2792322"/>
            <a:ext cx="201487" cy="201487"/>
          </a:xfrm>
          <a:prstGeom prst="rect">
            <a:avLst/>
          </a:prstGeom>
          <a:solidFill>
            <a:srgbClr val="C00000"/>
          </a:solidFill>
          <a:ln w="952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1</a:t>
            </a:r>
          </a:p>
        </p:txBody>
      </p:sp>
      <p:sp>
        <p:nvSpPr>
          <p:cNvPr id="40" name="Rectangle 39">
            <a:extLst>
              <a:ext uri="{FF2B5EF4-FFF2-40B4-BE49-F238E27FC236}">
                <a16:creationId xmlns:a16="http://schemas.microsoft.com/office/drawing/2014/main" id="{787ED6B7-DBE7-4C55-83F8-5049CDAE5B9F}"/>
              </a:ext>
            </a:extLst>
          </p:cNvPr>
          <p:cNvSpPr/>
          <p:nvPr/>
        </p:nvSpPr>
        <p:spPr>
          <a:xfrm>
            <a:off x="2653044" y="2792322"/>
            <a:ext cx="201487" cy="201487"/>
          </a:xfrm>
          <a:prstGeom prst="rect">
            <a:avLst/>
          </a:prstGeom>
          <a:solidFill>
            <a:srgbClr val="C00000"/>
          </a:solidFill>
          <a:ln w="952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2</a:t>
            </a:r>
          </a:p>
        </p:txBody>
      </p:sp>
      <p:sp>
        <p:nvSpPr>
          <p:cNvPr id="41" name="Rectangle 40">
            <a:extLst>
              <a:ext uri="{FF2B5EF4-FFF2-40B4-BE49-F238E27FC236}">
                <a16:creationId xmlns:a16="http://schemas.microsoft.com/office/drawing/2014/main" id="{5281F0BE-E8E6-4409-949F-6CF9FDD17E79}"/>
              </a:ext>
            </a:extLst>
          </p:cNvPr>
          <p:cNvSpPr/>
          <p:nvPr/>
        </p:nvSpPr>
        <p:spPr>
          <a:xfrm>
            <a:off x="4505385" y="2792322"/>
            <a:ext cx="201487" cy="201487"/>
          </a:xfrm>
          <a:prstGeom prst="rect">
            <a:avLst/>
          </a:prstGeom>
          <a:solidFill>
            <a:srgbClr val="C00000"/>
          </a:solidFill>
          <a:ln w="952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a:t>
            </a:r>
          </a:p>
        </p:txBody>
      </p:sp>
      <p:sp>
        <p:nvSpPr>
          <p:cNvPr id="42" name="Rectangle 41">
            <a:extLst>
              <a:ext uri="{FF2B5EF4-FFF2-40B4-BE49-F238E27FC236}">
                <a16:creationId xmlns:a16="http://schemas.microsoft.com/office/drawing/2014/main" id="{9CA6E068-E310-4B37-928F-9CB09EA58628}"/>
              </a:ext>
            </a:extLst>
          </p:cNvPr>
          <p:cNvSpPr/>
          <p:nvPr/>
        </p:nvSpPr>
        <p:spPr>
          <a:xfrm>
            <a:off x="6388334" y="2792322"/>
            <a:ext cx="201487" cy="201487"/>
          </a:xfrm>
          <a:prstGeom prst="rect">
            <a:avLst/>
          </a:prstGeom>
          <a:solidFill>
            <a:srgbClr val="C00000"/>
          </a:solidFill>
          <a:ln w="952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4</a:t>
            </a:r>
          </a:p>
        </p:txBody>
      </p:sp>
      <p:sp>
        <p:nvSpPr>
          <p:cNvPr id="43" name="Rectangle 42">
            <a:extLst>
              <a:ext uri="{FF2B5EF4-FFF2-40B4-BE49-F238E27FC236}">
                <a16:creationId xmlns:a16="http://schemas.microsoft.com/office/drawing/2014/main" id="{450B457D-7078-4E15-90CF-3E8984762A96}"/>
              </a:ext>
            </a:extLst>
          </p:cNvPr>
          <p:cNvSpPr/>
          <p:nvPr/>
        </p:nvSpPr>
        <p:spPr>
          <a:xfrm>
            <a:off x="8240675" y="2792322"/>
            <a:ext cx="201487" cy="201487"/>
          </a:xfrm>
          <a:prstGeom prst="rect">
            <a:avLst/>
          </a:prstGeom>
          <a:solidFill>
            <a:srgbClr val="C00000"/>
          </a:solidFill>
          <a:ln w="952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5</a:t>
            </a:r>
          </a:p>
        </p:txBody>
      </p:sp>
      <p:sp>
        <p:nvSpPr>
          <p:cNvPr id="44" name="Rectangle 43">
            <a:extLst>
              <a:ext uri="{FF2B5EF4-FFF2-40B4-BE49-F238E27FC236}">
                <a16:creationId xmlns:a16="http://schemas.microsoft.com/office/drawing/2014/main" id="{B7E3F6CD-B1D8-4FF3-B4D1-760B47B7DA0E}"/>
              </a:ext>
            </a:extLst>
          </p:cNvPr>
          <p:cNvSpPr/>
          <p:nvPr/>
        </p:nvSpPr>
        <p:spPr>
          <a:xfrm>
            <a:off x="10021596" y="2792322"/>
            <a:ext cx="201487" cy="201487"/>
          </a:xfrm>
          <a:prstGeom prst="rect">
            <a:avLst/>
          </a:prstGeom>
          <a:solidFill>
            <a:srgbClr val="C00000"/>
          </a:solidFill>
          <a:ln w="9525" cap="flat" cmpd="sng" algn="ctr">
            <a:solidFill>
              <a:schemeClr val="bg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6</a:t>
            </a:r>
          </a:p>
        </p:txBody>
      </p:sp>
      <p:sp>
        <p:nvSpPr>
          <p:cNvPr id="51" name="STAMP">
            <a:extLst>
              <a:ext uri="{FF2B5EF4-FFF2-40B4-BE49-F238E27FC236}">
                <a16:creationId xmlns:a16="http://schemas.microsoft.com/office/drawing/2014/main" id="{6E6B23BE-9713-4073-A9A5-1836BAADB8FD}"/>
              </a:ext>
            </a:extLst>
          </p:cNvPr>
          <p:cNvSpPr txBox="1"/>
          <p:nvPr/>
        </p:nvSpPr>
        <p:spPr>
          <a:xfrm>
            <a:off x="100584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52" name="STAMP">
            <a:extLst>
              <a:ext uri="{FF2B5EF4-FFF2-40B4-BE49-F238E27FC236}">
                <a16:creationId xmlns:a16="http://schemas.microsoft.com/office/drawing/2014/main" id="{1F1D6178-FD14-43A7-A1A0-D9894672EEA8}"/>
              </a:ext>
            </a:extLst>
          </p:cNvPr>
          <p:cNvSpPr txBox="1"/>
          <p:nvPr/>
        </p:nvSpPr>
        <p:spPr>
          <a:xfrm>
            <a:off x="10058400" y="127127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EXAMPLE</a:t>
            </a:r>
          </a:p>
        </p:txBody>
      </p:sp>
      <p:sp>
        <p:nvSpPr>
          <p:cNvPr id="50" name="Arrow: Right 49">
            <a:extLst>
              <a:ext uri="{FF2B5EF4-FFF2-40B4-BE49-F238E27FC236}">
                <a16:creationId xmlns:a16="http://schemas.microsoft.com/office/drawing/2014/main" id="{12109EB3-8641-4C1E-8F63-2B04CC731EC0}"/>
              </a:ext>
            </a:extLst>
          </p:cNvPr>
          <p:cNvSpPr/>
          <p:nvPr/>
        </p:nvSpPr>
        <p:spPr>
          <a:xfrm>
            <a:off x="722283" y="1617202"/>
            <a:ext cx="10704850" cy="98494"/>
          </a:xfrm>
          <a:prstGeom prst="rightArrow">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12A715DB-F720-436F-8DB3-2B03AB7F3C1F}"/>
              </a:ext>
            </a:extLst>
          </p:cNvPr>
          <p:cNvSpPr/>
          <p:nvPr/>
        </p:nvSpPr>
        <p:spPr>
          <a:xfrm>
            <a:off x="1360030" y="1529053"/>
            <a:ext cx="274792" cy="274792"/>
          </a:xfrm>
          <a:prstGeom prst="ellipse">
            <a:avLst/>
          </a:prstGeom>
          <a:solidFill>
            <a:srgbClr val="C00000"/>
          </a:solidFill>
          <a:ln w="9525" cap="flat" cmpd="sng" algn="ctr">
            <a:solidFill>
              <a:srgbClr val="C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1</a:t>
            </a:r>
          </a:p>
        </p:txBody>
      </p:sp>
      <p:sp>
        <p:nvSpPr>
          <p:cNvPr id="45" name="Oval 44">
            <a:extLst>
              <a:ext uri="{FF2B5EF4-FFF2-40B4-BE49-F238E27FC236}">
                <a16:creationId xmlns:a16="http://schemas.microsoft.com/office/drawing/2014/main" id="{666642B1-50EA-4441-B5E7-A440244AEE61}"/>
              </a:ext>
            </a:extLst>
          </p:cNvPr>
          <p:cNvSpPr/>
          <p:nvPr/>
        </p:nvSpPr>
        <p:spPr>
          <a:xfrm>
            <a:off x="4104061" y="1529053"/>
            <a:ext cx="274792" cy="274792"/>
          </a:xfrm>
          <a:prstGeom prst="ellipse">
            <a:avLst/>
          </a:prstGeom>
          <a:solidFill>
            <a:srgbClr val="C00000"/>
          </a:solidFill>
          <a:ln w="9525" cap="flat" cmpd="sng" algn="ctr">
            <a:solidFill>
              <a:srgbClr val="C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2</a:t>
            </a:r>
          </a:p>
        </p:txBody>
      </p:sp>
      <p:sp>
        <p:nvSpPr>
          <p:cNvPr id="46" name="Oval 45">
            <a:extLst>
              <a:ext uri="{FF2B5EF4-FFF2-40B4-BE49-F238E27FC236}">
                <a16:creationId xmlns:a16="http://schemas.microsoft.com/office/drawing/2014/main" id="{49925ADA-A667-4604-B9F1-486BC6135C6F}"/>
              </a:ext>
            </a:extLst>
          </p:cNvPr>
          <p:cNvSpPr/>
          <p:nvPr/>
        </p:nvSpPr>
        <p:spPr>
          <a:xfrm>
            <a:off x="7884240" y="1529053"/>
            <a:ext cx="274792" cy="274792"/>
          </a:xfrm>
          <a:prstGeom prst="ellipse">
            <a:avLst/>
          </a:prstGeom>
          <a:solidFill>
            <a:srgbClr val="C00000"/>
          </a:solidFill>
          <a:ln w="9525" cap="flat" cmpd="sng" algn="ctr">
            <a:solidFill>
              <a:srgbClr val="C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3</a:t>
            </a:r>
          </a:p>
        </p:txBody>
      </p:sp>
      <p:sp>
        <p:nvSpPr>
          <p:cNvPr id="47" name="Oval 46">
            <a:extLst>
              <a:ext uri="{FF2B5EF4-FFF2-40B4-BE49-F238E27FC236}">
                <a16:creationId xmlns:a16="http://schemas.microsoft.com/office/drawing/2014/main" id="{4737D369-CBDA-4B24-B5BF-85BA481F708A}"/>
              </a:ext>
            </a:extLst>
          </p:cNvPr>
          <p:cNvSpPr/>
          <p:nvPr/>
        </p:nvSpPr>
        <p:spPr>
          <a:xfrm>
            <a:off x="10575166" y="1529053"/>
            <a:ext cx="274792" cy="274792"/>
          </a:xfrm>
          <a:prstGeom prst="ellipse">
            <a:avLst/>
          </a:prstGeom>
          <a:solidFill>
            <a:srgbClr val="C00000"/>
          </a:solidFill>
          <a:ln w="9525" cap="flat" cmpd="sng" algn="ctr">
            <a:solidFill>
              <a:srgbClr val="C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0000" tIns="46800" rIns="90000" bIns="4680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4</a:t>
            </a:r>
          </a:p>
        </p:txBody>
      </p:sp>
      <p:grpSp>
        <p:nvGrpSpPr>
          <p:cNvPr id="49" name="Group 48">
            <a:extLst>
              <a:ext uri="{FF2B5EF4-FFF2-40B4-BE49-F238E27FC236}">
                <a16:creationId xmlns:a16="http://schemas.microsoft.com/office/drawing/2014/main" id="{0D7A4CA0-2174-498F-AAC6-EC470282934A}"/>
              </a:ext>
            </a:extLst>
          </p:cNvPr>
          <p:cNvGrpSpPr/>
          <p:nvPr/>
        </p:nvGrpSpPr>
        <p:grpSpPr>
          <a:xfrm>
            <a:off x="1606848" y="44165"/>
            <a:ext cx="6599473" cy="276999"/>
            <a:chOff x="1606848" y="44165"/>
            <a:chExt cx="6599473" cy="276999"/>
          </a:xfrm>
        </p:grpSpPr>
        <p:sp>
          <p:nvSpPr>
            <p:cNvPr id="53" name="Rectangle: Rounded Corners 52">
              <a:extLst>
                <a:ext uri="{FF2B5EF4-FFF2-40B4-BE49-F238E27FC236}">
                  <a16:creationId xmlns:a16="http://schemas.microsoft.com/office/drawing/2014/main" id="{2C4936D6-0263-46B1-AF8C-2751C44C619E}"/>
                </a:ext>
              </a:extLst>
            </p:cNvPr>
            <p:cNvSpPr/>
            <p:nvPr/>
          </p:nvSpPr>
          <p:spPr>
            <a:xfrm>
              <a:off x="1606848" y="97028"/>
              <a:ext cx="381000" cy="16958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tx1"/>
                  </a:solidFill>
                </a:rPr>
                <a:t>3.0</a:t>
              </a:r>
            </a:p>
          </p:txBody>
        </p:sp>
        <p:sp>
          <p:nvSpPr>
            <p:cNvPr id="54" name="TextBox 53">
              <a:extLst>
                <a:ext uri="{FF2B5EF4-FFF2-40B4-BE49-F238E27FC236}">
                  <a16:creationId xmlns:a16="http://schemas.microsoft.com/office/drawing/2014/main" id="{7C50E591-F214-41C5-9527-92745286AEE2}"/>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Project Management</a:t>
              </a:r>
            </a:p>
          </p:txBody>
        </p:sp>
      </p:grpSp>
      <p:grpSp>
        <p:nvGrpSpPr>
          <p:cNvPr id="55" name="Group 54">
            <a:extLst>
              <a:ext uri="{FF2B5EF4-FFF2-40B4-BE49-F238E27FC236}">
                <a16:creationId xmlns:a16="http://schemas.microsoft.com/office/drawing/2014/main" id="{B4F3D9BA-B5A8-4FCE-A0A7-343B7E59E8B6}"/>
              </a:ext>
            </a:extLst>
          </p:cNvPr>
          <p:cNvGrpSpPr/>
          <p:nvPr/>
        </p:nvGrpSpPr>
        <p:grpSpPr>
          <a:xfrm>
            <a:off x="613621" y="68528"/>
            <a:ext cx="782071" cy="229014"/>
            <a:chOff x="613621" y="44482"/>
            <a:chExt cx="782071" cy="277106"/>
          </a:xfrm>
        </p:grpSpPr>
        <p:sp>
          <p:nvSpPr>
            <p:cNvPr id="56" name="Rectangle 55">
              <a:extLst>
                <a:ext uri="{FF2B5EF4-FFF2-40B4-BE49-F238E27FC236}">
                  <a16:creationId xmlns:a16="http://schemas.microsoft.com/office/drawing/2014/main" id="{A31C2909-7A9F-4BBD-9526-D2E52A12361A}"/>
                </a:ext>
              </a:extLst>
            </p:cNvPr>
            <p:cNvSpPr/>
            <p:nvPr/>
          </p:nvSpPr>
          <p:spPr bwMode="auto">
            <a:xfrm>
              <a:off x="1118825"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7" name="Rectangle 56">
              <a:extLst>
                <a:ext uri="{FF2B5EF4-FFF2-40B4-BE49-F238E27FC236}">
                  <a16:creationId xmlns:a16="http://schemas.microsoft.com/office/drawing/2014/main" id="{30A53679-3F0D-41A2-BD07-9D2F971854D6}"/>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8" name="Rectangle 57">
              <a:extLst>
                <a:ext uri="{FF2B5EF4-FFF2-40B4-BE49-F238E27FC236}">
                  <a16:creationId xmlns:a16="http://schemas.microsoft.com/office/drawing/2014/main" id="{F2D40734-BDD2-45E7-8453-23FCD86D5943}"/>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9" name="Rectangle 58">
              <a:extLst>
                <a:ext uri="{FF2B5EF4-FFF2-40B4-BE49-F238E27FC236}">
                  <a16:creationId xmlns:a16="http://schemas.microsoft.com/office/drawing/2014/main" id="{38D27ACF-3338-429F-BB0E-91F2EFCEAB1F}"/>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2E6B7136-7476-41B7-9065-2C256BD45800}"/>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1" name="Rectangle 60">
              <a:extLst>
                <a:ext uri="{FF2B5EF4-FFF2-40B4-BE49-F238E27FC236}">
                  <a16:creationId xmlns:a16="http://schemas.microsoft.com/office/drawing/2014/main" id="{142EECCE-B496-46C1-89B0-9F23FD862B2E}"/>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2" name="Rectangle 61">
              <a:extLst>
                <a:ext uri="{FF2B5EF4-FFF2-40B4-BE49-F238E27FC236}">
                  <a16:creationId xmlns:a16="http://schemas.microsoft.com/office/drawing/2014/main" id="{E2E138EC-5D1F-4154-BC20-817348D3279C}"/>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3" name="Rectangle 62">
              <a:extLst>
                <a:ext uri="{FF2B5EF4-FFF2-40B4-BE49-F238E27FC236}">
                  <a16:creationId xmlns:a16="http://schemas.microsoft.com/office/drawing/2014/main" id="{1186E89C-E19B-4915-B503-FA4778DCDE4E}"/>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4" name="Rectangle 63">
              <a:extLst>
                <a:ext uri="{FF2B5EF4-FFF2-40B4-BE49-F238E27FC236}">
                  <a16:creationId xmlns:a16="http://schemas.microsoft.com/office/drawing/2014/main" id="{D4DF2E8E-FE56-478C-BCC3-FD6864B80782}"/>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5" name="Rectangle 64">
              <a:extLst>
                <a:ext uri="{FF2B5EF4-FFF2-40B4-BE49-F238E27FC236}">
                  <a16:creationId xmlns:a16="http://schemas.microsoft.com/office/drawing/2014/main" id="{960680DA-B4A1-4152-9EC8-CE7D7EF30CC1}"/>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66" name="Rectangle 65">
              <a:extLst>
                <a:ext uri="{FF2B5EF4-FFF2-40B4-BE49-F238E27FC236}">
                  <a16:creationId xmlns:a16="http://schemas.microsoft.com/office/drawing/2014/main" id="{702E8F0C-FFBD-4F5F-898D-35AEAC51A6A5}"/>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7" name="Rectangle 66">
              <a:extLst>
                <a:ext uri="{FF2B5EF4-FFF2-40B4-BE49-F238E27FC236}">
                  <a16:creationId xmlns:a16="http://schemas.microsoft.com/office/drawing/2014/main" id="{E3B6E8DB-8CC7-4644-AE01-B838C2160B20}"/>
                </a:ext>
              </a:extLst>
            </p:cNvPr>
            <p:cNvSpPr/>
            <p:nvPr/>
          </p:nvSpPr>
          <p:spPr bwMode="auto">
            <a:xfrm>
              <a:off x="1014856" y="196950"/>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8" name="Rectangle 67">
              <a:extLst>
                <a:ext uri="{FF2B5EF4-FFF2-40B4-BE49-F238E27FC236}">
                  <a16:creationId xmlns:a16="http://schemas.microsoft.com/office/drawing/2014/main" id="{A0634443-F29E-49BB-BA08-63574EFC234B}"/>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9" name="Rectangle 68">
              <a:extLst>
                <a:ext uri="{FF2B5EF4-FFF2-40B4-BE49-F238E27FC236}">
                  <a16:creationId xmlns:a16="http://schemas.microsoft.com/office/drawing/2014/main" id="{001A6939-6D10-4526-A805-04A1FAAA6C86}"/>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70" name="Rectangle 69">
            <a:extLst>
              <a:ext uri="{FF2B5EF4-FFF2-40B4-BE49-F238E27FC236}">
                <a16:creationId xmlns:a16="http://schemas.microsoft.com/office/drawing/2014/main" id="{ACFF9401-847F-457D-A82B-CD7F684DB9CF}"/>
              </a:ext>
            </a:extLst>
          </p:cNvPr>
          <p:cNvSpPr/>
          <p:nvPr/>
        </p:nvSpPr>
        <p:spPr bwMode="auto">
          <a:xfrm>
            <a:off x="613621" y="312299"/>
            <a:ext cx="782071" cy="45309"/>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41784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17" imgW="0" imgH="0" progId="TCLayout.ActiveDocument.1">
                  <p:embed/>
                </p:oleObj>
              </mc:Choice>
              <mc:Fallback>
                <p:oleObj name="think-cell Slide" r:id="rId17"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80" name="Rectangle 4">
            <a:extLst>
              <a:ext uri="{FF2B5EF4-FFF2-40B4-BE49-F238E27FC236}">
                <a16:creationId xmlns:a16="http://schemas.microsoft.com/office/drawing/2014/main" id="{A5B9A3CB-2765-4787-8B1F-2D81190ACBFC}"/>
              </a:ext>
            </a:extLst>
          </p:cNvPr>
          <p:cNvSpPr txBox="1">
            <a:spLocks noChangeArrowheads="1"/>
          </p:cNvSpPr>
          <p:nvPr/>
        </p:nvSpPr>
        <p:spPr>
          <a:xfrm>
            <a:off x="722285" y="1568238"/>
            <a:ext cx="10747774" cy="2969602"/>
          </a:xfrm>
          <a:prstGeom prst="rect">
            <a:avLst/>
          </a:prstGeom>
          <a:solidFill>
            <a:schemeClr val="bg1"/>
          </a:solidFill>
          <a:ln algn="ctr">
            <a:solidFill>
              <a:schemeClr val="bg2"/>
            </a:solidFill>
            <a:miter lim="800000"/>
            <a:headEnd/>
            <a:tailEnd/>
          </a:ln>
          <a:effectLst>
            <a:outerShdw blurRad="50800" dist="38100" dir="2700000" algn="tl" rotWithShape="0">
              <a:prstClr val="black">
                <a:alpha val="40000"/>
              </a:prstClr>
            </a:outerShdw>
          </a:effectLst>
        </p:spPr>
        <p:txBody>
          <a:bodyPr vert="horz" lIns="45720" tIns="45720" rIns="45720" bIns="45720" rtlCol="0" anchor="ctr">
            <a:noAutofit/>
          </a:bodyPr>
          <a:lstStyle>
            <a:lvl1pPr marL="182563" indent="-182563" algn="l" defTabSz="457200" rtl="0" eaLnBrk="1" latinLnBrk="0" hangingPunct="1">
              <a:lnSpc>
                <a:spcPct val="100000"/>
              </a:lnSpc>
              <a:spcBef>
                <a:spcPts val="900"/>
              </a:spcBef>
              <a:buClr>
                <a:srgbClr val="E98E31"/>
              </a:buClr>
              <a:buFont typeface="Arial"/>
              <a:buChar char="•"/>
              <a:defRPr sz="1600" kern="1200">
                <a:solidFill>
                  <a:schemeClr val="tx1"/>
                </a:solidFill>
                <a:latin typeface="+mn-lt"/>
                <a:ea typeface="+mn-ea"/>
                <a:cs typeface="+mn-cs"/>
              </a:defRPr>
            </a:lvl1pPr>
            <a:lvl2pPr marL="411480" indent="-182880" algn="l" defTabSz="457200" rtl="0" eaLnBrk="1" latinLnBrk="0" hangingPunct="1">
              <a:lnSpc>
                <a:spcPct val="95000"/>
              </a:lnSpc>
              <a:spcBef>
                <a:spcPts val="900"/>
              </a:spcBef>
              <a:buFont typeface="Arial"/>
              <a:buChar char="–"/>
              <a:defRPr sz="1400" kern="1200">
                <a:solidFill>
                  <a:schemeClr val="tx1"/>
                </a:solidFill>
                <a:latin typeface="+mn-lt"/>
                <a:ea typeface="+mn-ea"/>
                <a:cs typeface="+mn-cs"/>
              </a:defRPr>
            </a:lvl2pPr>
            <a:lvl3pPr marL="621792" indent="-182880" algn="l" defTabSz="457200" rtl="0" eaLnBrk="1" latinLnBrk="0" hangingPunct="1">
              <a:lnSpc>
                <a:spcPct val="90000"/>
              </a:lnSpc>
              <a:spcBef>
                <a:spcPts val="900"/>
              </a:spcBef>
              <a:buFont typeface="Arial"/>
              <a:buChar char="•"/>
              <a:defRPr sz="1200" kern="1200">
                <a:solidFill>
                  <a:schemeClr val="tx1"/>
                </a:solidFill>
                <a:latin typeface="+mn-lt"/>
                <a:ea typeface="+mn-ea"/>
                <a:cs typeface="+mn-cs"/>
              </a:defRPr>
            </a:lvl3pPr>
            <a:lvl4pPr marL="841248" indent="-182880" algn="l" defTabSz="457200" rtl="0" eaLnBrk="1" latinLnBrk="0" hangingPunct="1">
              <a:lnSpc>
                <a:spcPct val="90000"/>
              </a:lnSpc>
              <a:spcBef>
                <a:spcPts val="9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63" marR="0" lvl="0" indent="-182563" algn="l" defTabSz="457200" rtl="0" eaLnBrk="1" fontAlgn="auto" latinLnBrk="0" hangingPunct="1">
              <a:lnSpc>
                <a:spcPct val="100000"/>
              </a:lnSpc>
              <a:spcBef>
                <a:spcPts val="200"/>
              </a:spcBef>
              <a:spcAft>
                <a:spcPts val="200"/>
              </a:spcAft>
              <a:buClrTx/>
              <a:buSzTx/>
              <a:buFont typeface="Wingdings" panose="05000000000000000000" pitchFamily="2" charset="2"/>
              <a:buChar char="§"/>
              <a:tabLst/>
              <a:defRPr/>
            </a:pPr>
            <a:endPar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endParaRPr>
          </a:p>
        </p:txBody>
      </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Additionally, we will adopt an iterative approach to develop deliverable, promoting k</a:t>
            </a:r>
            <a:r>
              <a:rPr lang="en-US" dirty="0"/>
              <a:t>nowledge transfer and </a:t>
            </a:r>
            <a:r>
              <a:rPr lang="en-US" dirty="0">
                <a:solidFill>
                  <a:schemeClr val="tx1"/>
                </a:solidFill>
              </a:rPr>
              <a:t>collaborative engagement with OXAGON teams</a:t>
            </a:r>
          </a:p>
        </p:txBody>
      </p:sp>
      <p:sp>
        <p:nvSpPr>
          <p:cNvPr id="27" name="Footer Placeholder 3">
            <a:extLst>
              <a:ext uri="{FF2B5EF4-FFF2-40B4-BE49-F238E27FC236}">
                <a16:creationId xmlns:a16="http://schemas.microsoft.com/office/drawing/2014/main" id="{65BAAF0E-B7D1-44E5-BAC4-074F636FA14E}"/>
              </a:ext>
            </a:extLst>
          </p:cNvPr>
          <p:cNvSpPr>
            <a:spLocks noGrp="1"/>
          </p:cNvSpPr>
          <p:nvPr>
            <p:ph type="ftr" sz="quarter" idx="3"/>
          </p:nvPr>
        </p:nvSpPr>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pPr algn="ctr" eaLnBrk="0" fontAlgn="base" hangingPunct="0"/>
            <a:r>
              <a:rPr lang="en-US" dirty="0"/>
              <a:t>Booz Allen Iterative Approach Overview</a:t>
            </a:r>
          </a:p>
        </p:txBody>
      </p:sp>
      <p:sp>
        <p:nvSpPr>
          <p:cNvPr id="54" name="Rectangle 4">
            <a:extLst>
              <a:ext uri="{FF2B5EF4-FFF2-40B4-BE49-F238E27FC236}">
                <a16:creationId xmlns:a16="http://schemas.microsoft.com/office/drawing/2014/main" id="{033D377C-4E11-4815-957F-D2BA296061CA}"/>
              </a:ext>
            </a:extLst>
          </p:cNvPr>
          <p:cNvSpPr txBox="1">
            <a:spLocks noChangeArrowheads="1"/>
          </p:cNvSpPr>
          <p:nvPr/>
        </p:nvSpPr>
        <p:spPr>
          <a:xfrm>
            <a:off x="722284" y="4943621"/>
            <a:ext cx="3697316" cy="1457179"/>
          </a:xfrm>
          <a:prstGeom prst="rect">
            <a:avLst/>
          </a:prstGeom>
          <a:solidFill>
            <a:schemeClr val="bg1"/>
          </a:solidFill>
          <a:ln algn="ctr">
            <a:solidFill>
              <a:schemeClr val="tx1"/>
            </a:solidFill>
            <a:miter lim="800000"/>
            <a:headEnd/>
            <a:tailEnd/>
          </a:ln>
          <a:effectLst>
            <a:outerShdw blurRad="50800" dist="38100" dir="2700000" algn="tl" rotWithShape="0">
              <a:prstClr val="black">
                <a:alpha val="40000"/>
              </a:prstClr>
            </a:outerShdw>
          </a:effectLst>
        </p:spPr>
        <p:txBody>
          <a:bodyPr vert="horz" lIns="45720" tIns="45720" rIns="45720" bIns="45720" rtlCol="0" anchor="ctr">
            <a:noAutofit/>
          </a:bodyPr>
          <a:lstStyle>
            <a:lvl1pPr marL="182563" indent="-182563" algn="l" defTabSz="457200" rtl="0" eaLnBrk="1" latinLnBrk="0" hangingPunct="1">
              <a:lnSpc>
                <a:spcPct val="100000"/>
              </a:lnSpc>
              <a:spcBef>
                <a:spcPts val="900"/>
              </a:spcBef>
              <a:buClr>
                <a:srgbClr val="E98E31"/>
              </a:buClr>
              <a:buFont typeface="Arial"/>
              <a:buChar char="•"/>
              <a:defRPr sz="1600" kern="1200">
                <a:solidFill>
                  <a:schemeClr val="tx1"/>
                </a:solidFill>
                <a:latin typeface="+mn-lt"/>
                <a:ea typeface="+mn-ea"/>
                <a:cs typeface="+mn-cs"/>
              </a:defRPr>
            </a:lvl1pPr>
            <a:lvl2pPr marL="411480" indent="-182880" algn="l" defTabSz="457200" rtl="0" eaLnBrk="1" latinLnBrk="0" hangingPunct="1">
              <a:lnSpc>
                <a:spcPct val="95000"/>
              </a:lnSpc>
              <a:spcBef>
                <a:spcPts val="900"/>
              </a:spcBef>
              <a:buFont typeface="Arial"/>
              <a:buChar char="–"/>
              <a:defRPr sz="1400" kern="1200">
                <a:solidFill>
                  <a:schemeClr val="tx1"/>
                </a:solidFill>
                <a:latin typeface="+mn-lt"/>
                <a:ea typeface="+mn-ea"/>
                <a:cs typeface="+mn-cs"/>
              </a:defRPr>
            </a:lvl2pPr>
            <a:lvl3pPr marL="621792" indent="-182880" algn="l" defTabSz="457200" rtl="0" eaLnBrk="1" latinLnBrk="0" hangingPunct="1">
              <a:lnSpc>
                <a:spcPct val="90000"/>
              </a:lnSpc>
              <a:spcBef>
                <a:spcPts val="900"/>
              </a:spcBef>
              <a:buFont typeface="Arial"/>
              <a:buChar char="•"/>
              <a:defRPr sz="1200" kern="1200">
                <a:solidFill>
                  <a:schemeClr val="tx1"/>
                </a:solidFill>
                <a:latin typeface="+mn-lt"/>
                <a:ea typeface="+mn-ea"/>
                <a:cs typeface="+mn-cs"/>
              </a:defRPr>
            </a:lvl3pPr>
            <a:lvl4pPr marL="841248" indent="-182880" algn="l" defTabSz="457200" rtl="0" eaLnBrk="1" latinLnBrk="0" hangingPunct="1">
              <a:lnSpc>
                <a:spcPct val="90000"/>
              </a:lnSpc>
              <a:spcBef>
                <a:spcPts val="9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63" marR="0" lvl="0" indent="-182563" algn="l" defTabSz="4572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Regular interaction with the Booz Allen Hamilton team will result in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knowledge transfer and OXAGON staff up-skilling</a:t>
            </a:r>
          </a:p>
          <a:p>
            <a:pPr marL="182563" marR="0" lvl="0" indent="-182563" algn="l" defTabSz="4572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We transfer both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tacit and explicit knowledge </a:t>
            </a: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through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formal and informal mechanisms </a:t>
            </a: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(e.g., stakeholder workshops, one-on-one discussions, formal training)</a:t>
            </a:r>
          </a:p>
          <a:p>
            <a:pPr marL="182563" marR="0" lvl="0" indent="-182563" algn="l" defTabSz="4572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Iterative function </a:t>
            </a: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ensures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OXAGON staff understanding and comprehension</a:t>
            </a:r>
          </a:p>
        </p:txBody>
      </p:sp>
      <p:sp>
        <p:nvSpPr>
          <p:cNvPr id="55" name="Rectangle 3">
            <a:extLst>
              <a:ext uri="{FF2B5EF4-FFF2-40B4-BE49-F238E27FC236}">
                <a16:creationId xmlns:a16="http://schemas.microsoft.com/office/drawing/2014/main" id="{A1917ECA-EAEE-4E0C-AC6F-57D9C93E20A4}"/>
              </a:ext>
            </a:extLst>
          </p:cNvPr>
          <p:cNvSpPr>
            <a:spLocks noChangeArrowheads="1"/>
          </p:cNvSpPr>
          <p:nvPr/>
        </p:nvSpPr>
        <p:spPr bwMode="auto">
          <a:xfrm>
            <a:off x="722048" y="4649991"/>
            <a:ext cx="3697681" cy="293627"/>
          </a:xfrm>
          <a:prstGeom prst="rect">
            <a:avLst/>
          </a:prstGeom>
          <a:solidFill>
            <a:schemeClr val="accent1">
              <a:lumMod val="75000"/>
            </a:schemeClr>
          </a:solidFill>
          <a:ln>
            <a:solidFill>
              <a:schemeClr val="accent1">
                <a:lumMod val="75000"/>
              </a:schemeClr>
            </a:solidFill>
          </a:ln>
          <a:effectLst>
            <a:outerShdw blurRad="50800" dist="38100" dir="2700000" algn="tl" rotWithShape="0">
              <a:prstClr val="black">
                <a:alpha val="40000"/>
              </a:prstClr>
            </a:outerShdw>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Knowledge Transfer</a:t>
            </a:r>
          </a:p>
        </p:txBody>
      </p:sp>
      <p:sp>
        <p:nvSpPr>
          <p:cNvPr id="56" name="Rectangle 4">
            <a:extLst>
              <a:ext uri="{FF2B5EF4-FFF2-40B4-BE49-F238E27FC236}">
                <a16:creationId xmlns:a16="http://schemas.microsoft.com/office/drawing/2014/main" id="{56A4B823-287D-4DFD-883B-C7C1A3C3CA42}"/>
              </a:ext>
            </a:extLst>
          </p:cNvPr>
          <p:cNvSpPr txBox="1">
            <a:spLocks noChangeArrowheads="1"/>
          </p:cNvSpPr>
          <p:nvPr/>
        </p:nvSpPr>
        <p:spPr>
          <a:xfrm>
            <a:off x="4724400" y="4943621"/>
            <a:ext cx="6745316" cy="1457179"/>
          </a:xfrm>
          <a:prstGeom prst="rect">
            <a:avLst/>
          </a:prstGeom>
          <a:solidFill>
            <a:schemeClr val="bg1"/>
          </a:solidFill>
          <a:ln algn="ctr">
            <a:solidFill>
              <a:schemeClr val="tx1"/>
            </a:solidFill>
            <a:miter lim="800000"/>
            <a:headEnd/>
            <a:tailEnd/>
          </a:ln>
          <a:effectLst>
            <a:outerShdw blurRad="50800" dist="38100" dir="2700000" algn="tl" rotWithShape="0">
              <a:prstClr val="black">
                <a:alpha val="40000"/>
              </a:prstClr>
            </a:outerShdw>
          </a:effectLst>
        </p:spPr>
        <p:txBody>
          <a:bodyPr vert="horz" lIns="45720" tIns="45720" rIns="45720" bIns="45720" rtlCol="0" anchor="ctr">
            <a:noAutofit/>
          </a:bodyPr>
          <a:lstStyle>
            <a:lvl1pPr marL="182563" indent="-182563" algn="l" defTabSz="457200" rtl="0" eaLnBrk="1" latinLnBrk="0" hangingPunct="1">
              <a:lnSpc>
                <a:spcPct val="100000"/>
              </a:lnSpc>
              <a:spcBef>
                <a:spcPts val="900"/>
              </a:spcBef>
              <a:buClr>
                <a:srgbClr val="E98E31"/>
              </a:buClr>
              <a:buFont typeface="Arial"/>
              <a:buChar char="•"/>
              <a:defRPr sz="1600" kern="1200">
                <a:solidFill>
                  <a:schemeClr val="tx1"/>
                </a:solidFill>
                <a:latin typeface="+mn-lt"/>
                <a:ea typeface="+mn-ea"/>
                <a:cs typeface="+mn-cs"/>
              </a:defRPr>
            </a:lvl1pPr>
            <a:lvl2pPr marL="411480" indent="-182880" algn="l" defTabSz="457200" rtl="0" eaLnBrk="1" latinLnBrk="0" hangingPunct="1">
              <a:lnSpc>
                <a:spcPct val="95000"/>
              </a:lnSpc>
              <a:spcBef>
                <a:spcPts val="900"/>
              </a:spcBef>
              <a:buFont typeface="Arial"/>
              <a:buChar char="–"/>
              <a:defRPr sz="1400" kern="1200">
                <a:solidFill>
                  <a:schemeClr val="tx1"/>
                </a:solidFill>
                <a:latin typeface="+mn-lt"/>
                <a:ea typeface="+mn-ea"/>
                <a:cs typeface="+mn-cs"/>
              </a:defRPr>
            </a:lvl2pPr>
            <a:lvl3pPr marL="621792" indent="-182880" algn="l" defTabSz="457200" rtl="0" eaLnBrk="1" latinLnBrk="0" hangingPunct="1">
              <a:lnSpc>
                <a:spcPct val="90000"/>
              </a:lnSpc>
              <a:spcBef>
                <a:spcPts val="900"/>
              </a:spcBef>
              <a:buFont typeface="Arial"/>
              <a:buChar char="•"/>
              <a:defRPr sz="1200" kern="1200">
                <a:solidFill>
                  <a:schemeClr val="tx1"/>
                </a:solidFill>
                <a:latin typeface="+mn-lt"/>
                <a:ea typeface="+mn-ea"/>
                <a:cs typeface="+mn-cs"/>
              </a:defRPr>
            </a:lvl3pPr>
            <a:lvl4pPr marL="841248" indent="-182880" algn="l" defTabSz="457200" rtl="0" eaLnBrk="1" latinLnBrk="0" hangingPunct="1">
              <a:lnSpc>
                <a:spcPct val="90000"/>
              </a:lnSpc>
              <a:spcBef>
                <a:spcPts val="900"/>
              </a:spcBef>
              <a:buFont typeface="Arial"/>
              <a:buChar char="–"/>
              <a:defRPr sz="12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82563" marR="0" lvl="0" indent="-182563" algn="l" defTabSz="4572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We envision some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level of effort from OXAGON </a:t>
            </a: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in completing this engagement, likely several hours per week on an as-needed basis – we prefer to work as collaboratively as possible</a:t>
            </a:r>
          </a:p>
          <a:p>
            <a:pPr marL="182563" marR="0" lvl="0" indent="-182563" algn="l" defTabSz="4572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Effort will include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assisting the delivery team in understanding the current state </a:t>
            </a: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through interviews,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helping to schedule interviews</a:t>
            </a: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working with the team to refine any major assumptions throughout the project lifecycle</a:t>
            </a: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 and other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key tasks as needed to complete the engagement </a:t>
            </a: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(e.g., data gathering needs)</a:t>
            </a:r>
          </a:p>
          <a:p>
            <a:pPr marL="182563" marR="0" lvl="0" indent="-182563" algn="l" defTabSz="457200" rtl="0" eaLnBrk="1" fontAlgn="auto" latinLnBrk="0" hangingPunct="1">
              <a:lnSpc>
                <a:spcPct val="100000"/>
              </a:lnSpc>
              <a:spcBef>
                <a:spcPts val="200"/>
              </a:spcBef>
              <a:spcAft>
                <a:spcPts val="2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We envision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bi-weekly steering committee meetings </a:t>
            </a: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to include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key OXAGON stakeholders</a:t>
            </a:r>
            <a:r>
              <a:rPr kumimoji="0" lang="en-US" sz="1100" b="0"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 (preferably executives able to make decisions and drive the team forward) and the </a:t>
            </a:r>
            <a:r>
              <a:rPr kumimoji="0" lang="en-US" sz="1100" b="1" i="0" u="none" strike="noStrike" kern="1200" cap="none" spc="0" normalizeH="0" baseline="0" noProof="0" dirty="0">
                <a:ln>
                  <a:noFill/>
                </a:ln>
                <a:solidFill>
                  <a:srgbClr val="000000">
                    <a:lumMod val="95000"/>
                    <a:lumOff val="5000"/>
                  </a:srgbClr>
                </a:solidFill>
                <a:effectLst/>
                <a:uLnTx/>
                <a:uFillTx/>
                <a:latin typeface="Calibri" panose="020F0502020204030204" pitchFamily="34" charset="0"/>
                <a:ea typeface="+mn-ea"/>
                <a:cs typeface="Calibri" panose="020F0502020204030204" pitchFamily="34" charset="0"/>
              </a:rPr>
              <a:t>Booz Allen delivery team with senior overview</a:t>
            </a:r>
          </a:p>
        </p:txBody>
      </p:sp>
      <p:sp>
        <p:nvSpPr>
          <p:cNvPr id="57" name="Rectangle 3">
            <a:extLst>
              <a:ext uri="{FF2B5EF4-FFF2-40B4-BE49-F238E27FC236}">
                <a16:creationId xmlns:a16="http://schemas.microsoft.com/office/drawing/2014/main" id="{D6D6DFB6-11EB-4C27-9C10-0328B2CDEE8D}"/>
              </a:ext>
            </a:extLst>
          </p:cNvPr>
          <p:cNvSpPr>
            <a:spLocks noChangeArrowheads="1"/>
          </p:cNvSpPr>
          <p:nvPr/>
        </p:nvSpPr>
        <p:spPr bwMode="auto">
          <a:xfrm>
            <a:off x="4724076" y="4649991"/>
            <a:ext cx="6745982" cy="293627"/>
          </a:xfrm>
          <a:prstGeom prst="rect">
            <a:avLst/>
          </a:prstGeom>
          <a:solidFill>
            <a:schemeClr val="accent1"/>
          </a:solidFill>
          <a:ln>
            <a:solidFill>
              <a:schemeClr val="accent1"/>
            </a:solidFill>
          </a:ln>
          <a:effectLst>
            <a:outerShdw blurRad="50800" dist="38100" dir="2700000" algn="tl" rotWithShape="0">
              <a:prstClr val="black">
                <a:alpha val="40000"/>
              </a:prstClr>
            </a:outerShdw>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Internal Resources Required</a:t>
            </a:r>
          </a:p>
        </p:txBody>
      </p:sp>
      <p:grpSp>
        <p:nvGrpSpPr>
          <p:cNvPr id="4" name="Group 3">
            <a:extLst>
              <a:ext uri="{FF2B5EF4-FFF2-40B4-BE49-F238E27FC236}">
                <a16:creationId xmlns:a16="http://schemas.microsoft.com/office/drawing/2014/main" id="{41E4BB2B-081D-48D7-BF65-DF4F7B6CFECB}"/>
              </a:ext>
            </a:extLst>
          </p:cNvPr>
          <p:cNvGrpSpPr>
            <a:grpSpLocks noChangeAspect="1"/>
          </p:cNvGrpSpPr>
          <p:nvPr/>
        </p:nvGrpSpPr>
        <p:grpSpPr>
          <a:xfrm>
            <a:off x="881134" y="1597494"/>
            <a:ext cx="10446753" cy="2931644"/>
            <a:chOff x="1600197" y="1765171"/>
            <a:chExt cx="9187361" cy="2578231"/>
          </a:xfrm>
        </p:grpSpPr>
        <p:sp>
          <p:nvSpPr>
            <p:cNvPr id="7" name="Right Arrow 43">
              <a:extLst>
                <a:ext uri="{FF2B5EF4-FFF2-40B4-BE49-F238E27FC236}">
                  <a16:creationId xmlns:a16="http://schemas.microsoft.com/office/drawing/2014/main" id="{CB73C86E-1BC6-46AE-A0AB-4025E691677A}"/>
                </a:ext>
              </a:extLst>
            </p:cNvPr>
            <p:cNvSpPr/>
            <p:nvPr/>
          </p:nvSpPr>
          <p:spPr>
            <a:xfrm>
              <a:off x="1600197" y="2681398"/>
              <a:ext cx="9187361" cy="1203329"/>
            </a:xfrm>
            <a:prstGeom prst="rightArrow">
              <a:avLst>
                <a:gd name="adj1" fmla="val 74109"/>
                <a:gd name="adj2" fmla="val 38052"/>
              </a:avLst>
            </a:prstGeom>
            <a:solidFill>
              <a:schemeClr val="bg1">
                <a:lumMod val="95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8" name="Rectangle 5">
              <a:extLst>
                <a:ext uri="{FF2B5EF4-FFF2-40B4-BE49-F238E27FC236}">
                  <a16:creationId xmlns:a16="http://schemas.microsoft.com/office/drawing/2014/main" id="{15BDED38-3071-4F48-913E-9895B6A93097}"/>
                </a:ext>
              </a:extLst>
            </p:cNvPr>
            <p:cNvSpPr>
              <a:spLocks noChangeArrowheads="1"/>
            </p:cNvSpPr>
            <p:nvPr/>
          </p:nvSpPr>
          <p:spPr bwMode="auto">
            <a:xfrm>
              <a:off x="9501243" y="3010012"/>
              <a:ext cx="968491" cy="549824"/>
            </a:xfrm>
            <a:prstGeom prst="rect">
              <a:avLst/>
            </a:prstGeom>
            <a:solidFill>
              <a:schemeClr val="accent1"/>
            </a:solidFill>
            <a:ln>
              <a:noFill/>
            </a:ln>
            <a:effectLst/>
          </p:spPr>
          <p:txBody>
            <a:bodyPr lIns="91440" r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Approve Deliverable</a:t>
              </a:r>
            </a:p>
          </p:txBody>
        </p:sp>
        <p:grpSp>
          <p:nvGrpSpPr>
            <p:cNvPr id="9" name="Group 8">
              <a:extLst>
                <a:ext uri="{FF2B5EF4-FFF2-40B4-BE49-F238E27FC236}">
                  <a16:creationId xmlns:a16="http://schemas.microsoft.com/office/drawing/2014/main" id="{D7972EFE-3851-4485-9C25-7A575BCDD95F}"/>
                </a:ext>
              </a:extLst>
            </p:cNvPr>
            <p:cNvGrpSpPr/>
            <p:nvPr/>
          </p:nvGrpSpPr>
          <p:grpSpPr>
            <a:xfrm>
              <a:off x="8325401" y="2857705"/>
              <a:ext cx="968491" cy="702133"/>
              <a:chOff x="7570792" y="2904062"/>
              <a:chExt cx="904813" cy="655962"/>
            </a:xfrm>
          </p:grpSpPr>
          <p:sp>
            <p:nvSpPr>
              <p:cNvPr id="10" name="Rectangle 5">
                <a:extLst>
                  <a:ext uri="{FF2B5EF4-FFF2-40B4-BE49-F238E27FC236}">
                    <a16:creationId xmlns:a16="http://schemas.microsoft.com/office/drawing/2014/main" id="{2654CC64-959E-49B9-A111-49A7E413876E}"/>
                  </a:ext>
                </a:extLst>
              </p:cNvPr>
              <p:cNvSpPr>
                <a:spLocks noChangeArrowheads="1"/>
              </p:cNvSpPr>
              <p:nvPr>
                <p:custDataLst>
                  <p:tags r:id="rId14"/>
                </p:custDataLst>
              </p:nvPr>
            </p:nvSpPr>
            <p:spPr bwMode="auto">
              <a:xfrm>
                <a:off x="7570792" y="3046352"/>
                <a:ext cx="904813" cy="513672"/>
              </a:xfrm>
              <a:prstGeom prst="rect">
                <a:avLst/>
              </a:prstGeom>
              <a:solidFill>
                <a:schemeClr val="accent1"/>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Accept Deliverable</a:t>
                </a:r>
              </a:p>
            </p:txBody>
          </p:sp>
          <p:pic>
            <p:nvPicPr>
              <p:cNvPr id="11" name="Picture 10">
                <a:extLst>
                  <a:ext uri="{FF2B5EF4-FFF2-40B4-BE49-F238E27FC236}">
                    <a16:creationId xmlns:a16="http://schemas.microsoft.com/office/drawing/2014/main" id="{BB9121B2-1997-4046-B23E-5D101C60403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141843" y="2904062"/>
                <a:ext cx="219457" cy="256032"/>
              </a:xfrm>
              <a:prstGeom prst="rect">
                <a:avLst/>
              </a:prstGeom>
            </p:spPr>
          </p:pic>
        </p:grpSp>
        <p:grpSp>
          <p:nvGrpSpPr>
            <p:cNvPr id="12" name="Group 11">
              <a:extLst>
                <a:ext uri="{FF2B5EF4-FFF2-40B4-BE49-F238E27FC236}">
                  <a16:creationId xmlns:a16="http://schemas.microsoft.com/office/drawing/2014/main" id="{0054083A-9F06-4635-BFA1-85DC70F98475}"/>
                </a:ext>
              </a:extLst>
            </p:cNvPr>
            <p:cNvGrpSpPr/>
            <p:nvPr/>
          </p:nvGrpSpPr>
          <p:grpSpPr>
            <a:xfrm>
              <a:off x="1715777" y="2222711"/>
              <a:ext cx="2497659" cy="2120691"/>
              <a:chOff x="608373" y="2306067"/>
              <a:chExt cx="2333440" cy="1981249"/>
            </a:xfrm>
          </p:grpSpPr>
          <p:sp>
            <p:nvSpPr>
              <p:cNvPr id="13" name="Rectangle 5">
                <a:extLst>
                  <a:ext uri="{FF2B5EF4-FFF2-40B4-BE49-F238E27FC236}">
                    <a16:creationId xmlns:a16="http://schemas.microsoft.com/office/drawing/2014/main" id="{2A12D67B-0616-4F5B-81CB-2D0905C282DC}"/>
                  </a:ext>
                </a:extLst>
              </p:cNvPr>
              <p:cNvSpPr>
                <a:spLocks noChangeArrowheads="1"/>
              </p:cNvSpPr>
              <p:nvPr>
                <p:custDataLst>
                  <p:tags r:id="rId10"/>
                </p:custDataLst>
              </p:nvPr>
            </p:nvSpPr>
            <p:spPr bwMode="auto">
              <a:xfrm>
                <a:off x="1322686" y="2306067"/>
                <a:ext cx="904814" cy="513672"/>
              </a:xfrm>
              <a:prstGeom prst="rect">
                <a:avLst/>
              </a:prstGeom>
              <a:solidFill>
                <a:schemeClr val="accent1">
                  <a:lumMod val="75000"/>
                </a:schemeClr>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Draft Deliverable</a:t>
                </a:r>
              </a:p>
            </p:txBody>
          </p:sp>
          <p:sp>
            <p:nvSpPr>
              <p:cNvPr id="14" name="Rectangle 5">
                <a:extLst>
                  <a:ext uri="{FF2B5EF4-FFF2-40B4-BE49-F238E27FC236}">
                    <a16:creationId xmlns:a16="http://schemas.microsoft.com/office/drawing/2014/main" id="{F10DCAA2-AF88-4C2B-BFD1-037C143343BB}"/>
                  </a:ext>
                </a:extLst>
              </p:cNvPr>
              <p:cNvSpPr>
                <a:spLocks noChangeArrowheads="1"/>
              </p:cNvSpPr>
              <p:nvPr>
                <p:custDataLst>
                  <p:tags r:id="rId11"/>
                </p:custDataLst>
              </p:nvPr>
            </p:nvSpPr>
            <p:spPr bwMode="auto">
              <a:xfrm>
                <a:off x="2036999" y="3042286"/>
                <a:ext cx="904814" cy="513672"/>
              </a:xfrm>
              <a:prstGeom prst="rect">
                <a:avLst/>
              </a:prstGeom>
              <a:solidFill>
                <a:schemeClr val="accent1"/>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Discuss with OXAGON</a:t>
                </a:r>
              </a:p>
            </p:txBody>
          </p:sp>
          <p:sp>
            <p:nvSpPr>
              <p:cNvPr id="15" name="Rectangle 5">
                <a:extLst>
                  <a:ext uri="{FF2B5EF4-FFF2-40B4-BE49-F238E27FC236}">
                    <a16:creationId xmlns:a16="http://schemas.microsoft.com/office/drawing/2014/main" id="{8A3B958E-39DE-4A34-B47B-53CF1069DA60}"/>
                  </a:ext>
                </a:extLst>
              </p:cNvPr>
              <p:cNvSpPr>
                <a:spLocks noChangeArrowheads="1"/>
              </p:cNvSpPr>
              <p:nvPr>
                <p:custDataLst>
                  <p:tags r:id="rId12"/>
                </p:custDataLst>
              </p:nvPr>
            </p:nvSpPr>
            <p:spPr bwMode="auto">
              <a:xfrm>
                <a:off x="1322686" y="3773644"/>
                <a:ext cx="904814" cy="513672"/>
              </a:xfrm>
              <a:prstGeom prst="rect">
                <a:avLst/>
              </a:prstGeom>
              <a:solidFill>
                <a:schemeClr val="accent1">
                  <a:lumMod val="75000"/>
                </a:schemeClr>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Incorporate Discussion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Feedback</a:t>
                </a:r>
              </a:p>
            </p:txBody>
          </p:sp>
          <p:sp>
            <p:nvSpPr>
              <p:cNvPr id="16" name="Rectangle 5">
                <a:extLst>
                  <a:ext uri="{FF2B5EF4-FFF2-40B4-BE49-F238E27FC236}">
                    <a16:creationId xmlns:a16="http://schemas.microsoft.com/office/drawing/2014/main" id="{00F745D9-D218-4C32-B472-EF407ED826CC}"/>
                  </a:ext>
                </a:extLst>
              </p:cNvPr>
              <p:cNvSpPr>
                <a:spLocks noChangeArrowheads="1"/>
              </p:cNvSpPr>
              <p:nvPr>
                <p:custDataLst>
                  <p:tags r:id="rId13"/>
                </p:custDataLst>
              </p:nvPr>
            </p:nvSpPr>
            <p:spPr bwMode="auto">
              <a:xfrm>
                <a:off x="608373" y="3042286"/>
                <a:ext cx="904814" cy="513672"/>
              </a:xfrm>
              <a:prstGeom prst="rect">
                <a:avLst/>
              </a:prstGeom>
              <a:solidFill>
                <a:schemeClr val="accent1">
                  <a:lumMod val="75000"/>
                </a:schemeClr>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Outline Deliverable End State</a:t>
                </a:r>
              </a:p>
            </p:txBody>
          </p:sp>
          <p:cxnSp>
            <p:nvCxnSpPr>
              <p:cNvPr id="17" name="Elbow Connector 55">
                <a:extLst>
                  <a:ext uri="{FF2B5EF4-FFF2-40B4-BE49-F238E27FC236}">
                    <a16:creationId xmlns:a16="http://schemas.microsoft.com/office/drawing/2014/main" id="{640C140B-DB2E-4EB7-B3D3-452C67187F53}"/>
                  </a:ext>
                </a:extLst>
              </p:cNvPr>
              <p:cNvCxnSpPr>
                <a:stCxn id="13" idx="3"/>
                <a:endCxn id="14" idx="0"/>
              </p:cNvCxnSpPr>
              <p:nvPr/>
            </p:nvCxnSpPr>
            <p:spPr>
              <a:xfrm>
                <a:off x="2227500" y="2562902"/>
                <a:ext cx="261906" cy="479383"/>
              </a:xfrm>
              <a:prstGeom prst="bentConnector2">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Elbow Connector 57">
                <a:extLst>
                  <a:ext uri="{FF2B5EF4-FFF2-40B4-BE49-F238E27FC236}">
                    <a16:creationId xmlns:a16="http://schemas.microsoft.com/office/drawing/2014/main" id="{2C5DB12F-F18D-4C84-8EAF-9285869C86CB}"/>
                  </a:ext>
                </a:extLst>
              </p:cNvPr>
              <p:cNvCxnSpPr>
                <a:stCxn id="14" idx="2"/>
                <a:endCxn id="15" idx="3"/>
              </p:cNvCxnSpPr>
              <p:nvPr/>
            </p:nvCxnSpPr>
            <p:spPr>
              <a:xfrm rot="5400000">
                <a:off x="2121191" y="3662264"/>
                <a:ext cx="474523" cy="261906"/>
              </a:xfrm>
              <a:prstGeom prst="bentConnector2">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 name="Elbow Connector 60">
                <a:extLst>
                  <a:ext uri="{FF2B5EF4-FFF2-40B4-BE49-F238E27FC236}">
                    <a16:creationId xmlns:a16="http://schemas.microsoft.com/office/drawing/2014/main" id="{B1EAFE2B-96D7-4D46-9ACC-B462F8E549CE}"/>
                  </a:ext>
                </a:extLst>
              </p:cNvPr>
              <p:cNvCxnSpPr>
                <a:stCxn id="15" idx="1"/>
                <a:endCxn id="16" idx="2"/>
              </p:cNvCxnSpPr>
              <p:nvPr/>
            </p:nvCxnSpPr>
            <p:spPr>
              <a:xfrm rot="10800000">
                <a:off x="1060778" y="3555958"/>
                <a:ext cx="261906" cy="474523"/>
              </a:xfrm>
              <a:prstGeom prst="bentConnector2">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Elbow Connector 63">
                <a:extLst>
                  <a:ext uri="{FF2B5EF4-FFF2-40B4-BE49-F238E27FC236}">
                    <a16:creationId xmlns:a16="http://schemas.microsoft.com/office/drawing/2014/main" id="{7C456330-AAA1-4EF0-AA79-8F513291B89A}"/>
                  </a:ext>
                </a:extLst>
              </p:cNvPr>
              <p:cNvCxnSpPr>
                <a:stCxn id="16" idx="0"/>
                <a:endCxn id="13" idx="1"/>
              </p:cNvCxnSpPr>
              <p:nvPr/>
            </p:nvCxnSpPr>
            <p:spPr>
              <a:xfrm rot="5400000" flipH="1" flipV="1">
                <a:off x="952041" y="2671643"/>
                <a:ext cx="479383" cy="261906"/>
              </a:xfrm>
              <a:prstGeom prst="bentConnector2">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21" name="TextBox 20">
              <a:extLst>
                <a:ext uri="{FF2B5EF4-FFF2-40B4-BE49-F238E27FC236}">
                  <a16:creationId xmlns:a16="http://schemas.microsoft.com/office/drawing/2014/main" id="{84E5D13F-A87E-4074-A717-1127A09693C3}"/>
                </a:ext>
              </a:extLst>
            </p:cNvPr>
            <p:cNvSpPr txBox="1"/>
            <p:nvPr/>
          </p:nvSpPr>
          <p:spPr>
            <a:xfrm>
              <a:off x="2371358" y="1777006"/>
              <a:ext cx="1282878" cy="29774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Booz Allen Hamilton PM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and Delivery Team</a:t>
              </a:r>
            </a:p>
          </p:txBody>
        </p:sp>
        <p:grpSp>
          <p:nvGrpSpPr>
            <p:cNvPr id="22" name="Group 21">
              <a:extLst>
                <a:ext uri="{FF2B5EF4-FFF2-40B4-BE49-F238E27FC236}">
                  <a16:creationId xmlns:a16="http://schemas.microsoft.com/office/drawing/2014/main" id="{599FAED2-7935-43F0-95A1-EE4FEE0FED91}"/>
                </a:ext>
              </a:extLst>
            </p:cNvPr>
            <p:cNvGrpSpPr/>
            <p:nvPr/>
          </p:nvGrpSpPr>
          <p:grpSpPr>
            <a:xfrm>
              <a:off x="5596628" y="2222711"/>
              <a:ext cx="2497659" cy="2120690"/>
              <a:chOff x="3227752" y="2319064"/>
              <a:chExt cx="2333438" cy="1981249"/>
            </a:xfrm>
          </p:grpSpPr>
          <p:sp>
            <p:nvSpPr>
              <p:cNvPr id="23" name="Rectangle 5">
                <a:extLst>
                  <a:ext uri="{FF2B5EF4-FFF2-40B4-BE49-F238E27FC236}">
                    <a16:creationId xmlns:a16="http://schemas.microsoft.com/office/drawing/2014/main" id="{CE0C0879-6756-49E8-AE22-7CC1F544B9DF}"/>
                  </a:ext>
                </a:extLst>
              </p:cNvPr>
              <p:cNvSpPr>
                <a:spLocks noChangeArrowheads="1"/>
              </p:cNvSpPr>
              <p:nvPr>
                <p:custDataLst>
                  <p:tags r:id="rId6"/>
                </p:custDataLst>
              </p:nvPr>
            </p:nvSpPr>
            <p:spPr bwMode="auto">
              <a:xfrm>
                <a:off x="3942064" y="2319064"/>
                <a:ext cx="904813" cy="513672"/>
              </a:xfrm>
              <a:prstGeom prst="rect">
                <a:avLst/>
              </a:prstGeom>
              <a:solidFill>
                <a:schemeClr val="accent1"/>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Provide Feedback</a:t>
                </a:r>
              </a:p>
            </p:txBody>
          </p:sp>
          <p:sp>
            <p:nvSpPr>
              <p:cNvPr id="24" name="Rectangle 5">
                <a:extLst>
                  <a:ext uri="{FF2B5EF4-FFF2-40B4-BE49-F238E27FC236}">
                    <a16:creationId xmlns:a16="http://schemas.microsoft.com/office/drawing/2014/main" id="{D21CCEFB-84C7-4F49-8B44-8F1E505A2850}"/>
                  </a:ext>
                </a:extLst>
              </p:cNvPr>
              <p:cNvSpPr>
                <a:spLocks noChangeArrowheads="1"/>
              </p:cNvSpPr>
              <p:nvPr>
                <p:custDataLst>
                  <p:tags r:id="rId7"/>
                </p:custDataLst>
              </p:nvPr>
            </p:nvSpPr>
            <p:spPr bwMode="auto">
              <a:xfrm>
                <a:off x="4656377" y="3055283"/>
                <a:ext cx="904813" cy="513672"/>
              </a:xfrm>
              <a:prstGeom prst="rect">
                <a:avLst/>
              </a:prstGeom>
              <a:solidFill>
                <a:schemeClr val="accent1">
                  <a:lumMod val="75000"/>
                </a:schemeClr>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Discuss Feedback</a:t>
                </a:r>
              </a:p>
            </p:txBody>
          </p:sp>
          <p:sp>
            <p:nvSpPr>
              <p:cNvPr id="25" name="Rectangle 5">
                <a:extLst>
                  <a:ext uri="{FF2B5EF4-FFF2-40B4-BE49-F238E27FC236}">
                    <a16:creationId xmlns:a16="http://schemas.microsoft.com/office/drawing/2014/main" id="{FE0EE37B-4B9C-4098-88EC-CEB15EBF9A18}"/>
                  </a:ext>
                </a:extLst>
              </p:cNvPr>
              <p:cNvSpPr>
                <a:spLocks noChangeArrowheads="1"/>
              </p:cNvSpPr>
              <p:nvPr>
                <p:custDataLst>
                  <p:tags r:id="rId8"/>
                </p:custDataLst>
              </p:nvPr>
            </p:nvSpPr>
            <p:spPr bwMode="auto">
              <a:xfrm>
                <a:off x="3942065" y="3786641"/>
                <a:ext cx="904813" cy="513672"/>
              </a:xfrm>
              <a:prstGeom prst="rect">
                <a:avLst/>
              </a:prstGeom>
              <a:solidFill>
                <a:schemeClr val="accent1">
                  <a:lumMod val="75000"/>
                </a:schemeClr>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Incorporate Feedback</a:t>
                </a:r>
              </a:p>
            </p:txBody>
          </p:sp>
          <p:sp>
            <p:nvSpPr>
              <p:cNvPr id="26" name="Rectangle 5">
                <a:extLst>
                  <a:ext uri="{FF2B5EF4-FFF2-40B4-BE49-F238E27FC236}">
                    <a16:creationId xmlns:a16="http://schemas.microsoft.com/office/drawing/2014/main" id="{3166853C-CA4A-4422-9800-8D7A12876ED8}"/>
                  </a:ext>
                </a:extLst>
              </p:cNvPr>
              <p:cNvSpPr>
                <a:spLocks noChangeArrowheads="1"/>
              </p:cNvSpPr>
              <p:nvPr>
                <p:custDataLst>
                  <p:tags r:id="rId9"/>
                </p:custDataLst>
              </p:nvPr>
            </p:nvSpPr>
            <p:spPr bwMode="auto">
              <a:xfrm>
                <a:off x="3227752" y="3055283"/>
                <a:ext cx="904813" cy="513672"/>
              </a:xfrm>
              <a:prstGeom prst="rect">
                <a:avLst/>
              </a:prstGeom>
              <a:solidFill>
                <a:schemeClr val="accent1"/>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Review and Discuss</a:t>
                </a:r>
              </a:p>
            </p:txBody>
          </p:sp>
          <p:cxnSp>
            <p:nvCxnSpPr>
              <p:cNvPr id="28" name="Elbow Connector 71">
                <a:extLst>
                  <a:ext uri="{FF2B5EF4-FFF2-40B4-BE49-F238E27FC236}">
                    <a16:creationId xmlns:a16="http://schemas.microsoft.com/office/drawing/2014/main" id="{91942BD9-6C6C-4515-8D97-8B89BEB1C7E3}"/>
                  </a:ext>
                </a:extLst>
              </p:cNvPr>
              <p:cNvCxnSpPr>
                <a:stCxn id="23" idx="3"/>
                <a:endCxn id="24" idx="0"/>
              </p:cNvCxnSpPr>
              <p:nvPr/>
            </p:nvCxnSpPr>
            <p:spPr>
              <a:xfrm>
                <a:off x="4846879" y="2575899"/>
                <a:ext cx="261906" cy="479383"/>
              </a:xfrm>
              <a:prstGeom prst="bentConnector2">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9" name="Elbow Connector 72">
                <a:extLst>
                  <a:ext uri="{FF2B5EF4-FFF2-40B4-BE49-F238E27FC236}">
                    <a16:creationId xmlns:a16="http://schemas.microsoft.com/office/drawing/2014/main" id="{5DA04811-FB97-4CB6-8207-E6A679BDDA72}"/>
                  </a:ext>
                </a:extLst>
              </p:cNvPr>
              <p:cNvCxnSpPr>
                <a:stCxn id="24" idx="2"/>
                <a:endCxn id="25" idx="3"/>
              </p:cNvCxnSpPr>
              <p:nvPr/>
            </p:nvCxnSpPr>
            <p:spPr>
              <a:xfrm rot="5400000">
                <a:off x="4740570" y="3675261"/>
                <a:ext cx="474523" cy="261906"/>
              </a:xfrm>
              <a:prstGeom prst="bentConnector2">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0" name="Elbow Connector 73">
                <a:extLst>
                  <a:ext uri="{FF2B5EF4-FFF2-40B4-BE49-F238E27FC236}">
                    <a16:creationId xmlns:a16="http://schemas.microsoft.com/office/drawing/2014/main" id="{05DEB923-4026-46B8-9A87-693FB20C3CFA}"/>
                  </a:ext>
                </a:extLst>
              </p:cNvPr>
              <p:cNvCxnSpPr>
                <a:stCxn id="25" idx="1"/>
                <a:endCxn id="26" idx="2"/>
              </p:cNvCxnSpPr>
              <p:nvPr/>
            </p:nvCxnSpPr>
            <p:spPr>
              <a:xfrm rot="10800000">
                <a:off x="3680153" y="3568955"/>
                <a:ext cx="261906" cy="474523"/>
              </a:xfrm>
              <a:prstGeom prst="bentConnector2">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31" name="Elbow Connector 74">
                <a:extLst>
                  <a:ext uri="{FF2B5EF4-FFF2-40B4-BE49-F238E27FC236}">
                    <a16:creationId xmlns:a16="http://schemas.microsoft.com/office/drawing/2014/main" id="{D50EE18B-AE4B-43A6-9F1F-6EDA09CFBA96}"/>
                  </a:ext>
                </a:extLst>
              </p:cNvPr>
              <p:cNvCxnSpPr>
                <a:stCxn id="26" idx="0"/>
                <a:endCxn id="23" idx="1"/>
              </p:cNvCxnSpPr>
              <p:nvPr/>
            </p:nvCxnSpPr>
            <p:spPr>
              <a:xfrm rot="5400000" flipH="1" flipV="1">
                <a:off x="3571416" y="2684640"/>
                <a:ext cx="479383" cy="261906"/>
              </a:xfrm>
              <a:prstGeom prst="bentConnector2">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grpSp>
        <p:sp>
          <p:nvSpPr>
            <p:cNvPr id="33" name="TextBox 32">
              <a:extLst>
                <a:ext uri="{FF2B5EF4-FFF2-40B4-BE49-F238E27FC236}">
                  <a16:creationId xmlns:a16="http://schemas.microsoft.com/office/drawing/2014/main" id="{3F6C494E-DEE0-49EF-8667-821F7EB9FFC7}"/>
                </a:ext>
              </a:extLst>
            </p:cNvPr>
            <p:cNvSpPr txBox="1"/>
            <p:nvPr/>
          </p:nvSpPr>
          <p:spPr>
            <a:xfrm>
              <a:off x="6222607" y="1765171"/>
              <a:ext cx="1247265" cy="2977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Booz Allen Hamilton and OXAGON Leads</a:t>
              </a:r>
            </a:p>
          </p:txBody>
        </p:sp>
        <p:grpSp>
          <p:nvGrpSpPr>
            <p:cNvPr id="34" name="Group 33">
              <a:extLst>
                <a:ext uri="{FF2B5EF4-FFF2-40B4-BE49-F238E27FC236}">
                  <a16:creationId xmlns:a16="http://schemas.microsoft.com/office/drawing/2014/main" id="{5187F110-3A17-4C91-A024-D8FED7A62EA9}"/>
                </a:ext>
              </a:extLst>
            </p:cNvPr>
            <p:cNvGrpSpPr/>
            <p:nvPr/>
          </p:nvGrpSpPr>
          <p:grpSpPr>
            <a:xfrm>
              <a:off x="4420788" y="2838066"/>
              <a:ext cx="2136761" cy="721769"/>
              <a:chOff x="2913361" y="2888150"/>
              <a:chExt cx="1996266" cy="674311"/>
            </a:xfrm>
          </p:grpSpPr>
          <p:sp>
            <p:nvSpPr>
              <p:cNvPr id="35" name="Rectangle 5">
                <a:extLst>
                  <a:ext uri="{FF2B5EF4-FFF2-40B4-BE49-F238E27FC236}">
                    <a16:creationId xmlns:a16="http://schemas.microsoft.com/office/drawing/2014/main" id="{02C358B0-1382-4481-B599-E563B9236DFE}"/>
                  </a:ext>
                </a:extLst>
              </p:cNvPr>
              <p:cNvSpPr>
                <a:spLocks noChangeArrowheads="1"/>
              </p:cNvSpPr>
              <p:nvPr>
                <p:custDataLst>
                  <p:tags r:id="rId5"/>
                </p:custDataLst>
              </p:nvPr>
            </p:nvSpPr>
            <p:spPr bwMode="auto">
              <a:xfrm>
                <a:off x="2913361" y="3048788"/>
                <a:ext cx="904812" cy="513673"/>
              </a:xfrm>
              <a:prstGeom prst="rect">
                <a:avLst/>
              </a:prstGeom>
              <a:solidFill>
                <a:schemeClr val="accent1">
                  <a:lumMod val="75000"/>
                </a:schemeClr>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Submit Initial Deliverable</a:t>
                </a:r>
              </a:p>
            </p:txBody>
          </p:sp>
          <p:pic>
            <p:nvPicPr>
              <p:cNvPr id="36" name="Picture 35">
                <a:extLst>
                  <a:ext uri="{FF2B5EF4-FFF2-40B4-BE49-F238E27FC236}">
                    <a16:creationId xmlns:a16="http://schemas.microsoft.com/office/drawing/2014/main" id="{5EADA5E8-CEE7-435F-BDF7-B0827BB5004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484417" y="2888150"/>
                <a:ext cx="219457" cy="256032"/>
              </a:xfrm>
              <a:prstGeom prst="rect">
                <a:avLst/>
              </a:prstGeom>
            </p:spPr>
          </p:pic>
          <p:pic>
            <p:nvPicPr>
              <p:cNvPr id="37" name="Picture 36">
                <a:extLst>
                  <a:ext uri="{FF2B5EF4-FFF2-40B4-BE49-F238E27FC236}">
                    <a16:creationId xmlns:a16="http://schemas.microsoft.com/office/drawing/2014/main" id="{71A9F715-9128-4F49-AE26-C907D94C153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690170" y="2921461"/>
                <a:ext cx="219457" cy="256032"/>
              </a:xfrm>
              <a:prstGeom prst="rect">
                <a:avLst/>
              </a:prstGeom>
            </p:spPr>
          </p:pic>
        </p:grpSp>
        <p:cxnSp>
          <p:nvCxnSpPr>
            <p:cNvPr id="38" name="Straight Arrow Connector 37">
              <a:extLst>
                <a:ext uri="{FF2B5EF4-FFF2-40B4-BE49-F238E27FC236}">
                  <a16:creationId xmlns:a16="http://schemas.microsoft.com/office/drawing/2014/main" id="{022D8665-B0C0-43BB-83F5-8CD4A312D7BC}"/>
                </a:ext>
              </a:extLst>
            </p:cNvPr>
            <p:cNvCxnSpPr>
              <a:stCxn id="14" idx="3"/>
              <a:endCxn id="35" idx="1"/>
            </p:cNvCxnSpPr>
            <p:nvPr/>
          </p:nvCxnSpPr>
          <p:spPr>
            <a:xfrm flipV="1">
              <a:off x="4213437" y="3284918"/>
              <a:ext cx="207350" cy="739"/>
            </a:xfrm>
            <a:prstGeom prst="straightConnector1">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E493C690-2AE6-448F-AE1E-A4B5BA3F4859}"/>
                </a:ext>
              </a:extLst>
            </p:cNvPr>
            <p:cNvSpPr/>
            <p:nvPr/>
          </p:nvSpPr>
          <p:spPr bwMode="auto">
            <a:xfrm>
              <a:off x="2400327" y="2152870"/>
              <a:ext cx="146813" cy="146813"/>
            </a:xfrm>
            <a:prstGeom prst="ellipse">
              <a:avLst/>
            </a:prstGeom>
            <a:solidFill>
              <a:schemeClr val="tx2"/>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ii</a:t>
              </a:r>
            </a:p>
          </p:txBody>
        </p:sp>
        <p:sp>
          <p:nvSpPr>
            <p:cNvPr id="40" name="Oval 39">
              <a:extLst>
                <a:ext uri="{FF2B5EF4-FFF2-40B4-BE49-F238E27FC236}">
                  <a16:creationId xmlns:a16="http://schemas.microsoft.com/office/drawing/2014/main" id="{A10B0EDF-EC96-4E61-BA84-BCA1FFD3B286}"/>
                </a:ext>
              </a:extLst>
            </p:cNvPr>
            <p:cNvSpPr/>
            <p:nvPr/>
          </p:nvSpPr>
          <p:spPr bwMode="auto">
            <a:xfrm>
              <a:off x="3171540" y="2937340"/>
              <a:ext cx="146813" cy="146813"/>
            </a:xfrm>
            <a:prstGeom prst="ellipse">
              <a:avLst/>
            </a:prstGeom>
            <a:solidFill>
              <a:schemeClr val="tx2"/>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iii</a:t>
              </a:r>
            </a:p>
          </p:txBody>
        </p:sp>
        <p:sp>
          <p:nvSpPr>
            <p:cNvPr id="41" name="Oval 40">
              <a:extLst>
                <a:ext uri="{FF2B5EF4-FFF2-40B4-BE49-F238E27FC236}">
                  <a16:creationId xmlns:a16="http://schemas.microsoft.com/office/drawing/2014/main" id="{AFD8FA89-F826-4ACB-BC98-98EB2A134D0D}"/>
                </a:ext>
              </a:extLst>
            </p:cNvPr>
            <p:cNvSpPr/>
            <p:nvPr/>
          </p:nvSpPr>
          <p:spPr bwMode="auto">
            <a:xfrm>
              <a:off x="1651456" y="2933101"/>
              <a:ext cx="146813" cy="146813"/>
            </a:xfrm>
            <a:prstGeom prst="ellipse">
              <a:avLst/>
            </a:prstGeom>
            <a:solidFill>
              <a:schemeClr val="tx2"/>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a:t>
              </a:r>
            </a:p>
          </p:txBody>
        </p:sp>
        <p:sp>
          <p:nvSpPr>
            <p:cNvPr id="42" name="Oval 41">
              <a:extLst>
                <a:ext uri="{FF2B5EF4-FFF2-40B4-BE49-F238E27FC236}">
                  <a16:creationId xmlns:a16="http://schemas.microsoft.com/office/drawing/2014/main" id="{355F318E-C680-4B44-A614-86D62860963B}"/>
                </a:ext>
              </a:extLst>
            </p:cNvPr>
            <p:cNvSpPr/>
            <p:nvPr/>
          </p:nvSpPr>
          <p:spPr bwMode="auto">
            <a:xfrm>
              <a:off x="2422668" y="3717572"/>
              <a:ext cx="146813" cy="146813"/>
            </a:xfrm>
            <a:prstGeom prst="ellipse">
              <a:avLst/>
            </a:prstGeom>
            <a:solidFill>
              <a:schemeClr val="tx2"/>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iv</a:t>
              </a:r>
            </a:p>
          </p:txBody>
        </p:sp>
        <p:sp>
          <p:nvSpPr>
            <p:cNvPr id="43" name="Oval 42">
              <a:extLst>
                <a:ext uri="{FF2B5EF4-FFF2-40B4-BE49-F238E27FC236}">
                  <a16:creationId xmlns:a16="http://schemas.microsoft.com/office/drawing/2014/main" id="{AABC9CD2-E93E-4515-955F-0772104127BE}"/>
                </a:ext>
              </a:extLst>
            </p:cNvPr>
            <p:cNvSpPr/>
            <p:nvPr/>
          </p:nvSpPr>
          <p:spPr bwMode="auto">
            <a:xfrm>
              <a:off x="6286036" y="2176423"/>
              <a:ext cx="146813" cy="146813"/>
            </a:xfrm>
            <a:prstGeom prst="ellipse">
              <a:avLst/>
            </a:prstGeom>
            <a:solidFill>
              <a:schemeClr val="tx2"/>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ii</a:t>
              </a:r>
            </a:p>
          </p:txBody>
        </p:sp>
        <p:sp>
          <p:nvSpPr>
            <p:cNvPr id="44" name="Oval 43">
              <a:extLst>
                <a:ext uri="{FF2B5EF4-FFF2-40B4-BE49-F238E27FC236}">
                  <a16:creationId xmlns:a16="http://schemas.microsoft.com/office/drawing/2014/main" id="{50D923F2-8048-4933-8AE4-C11B2897424D}"/>
                </a:ext>
              </a:extLst>
            </p:cNvPr>
            <p:cNvSpPr/>
            <p:nvPr/>
          </p:nvSpPr>
          <p:spPr bwMode="auto">
            <a:xfrm>
              <a:off x="7057249" y="2960892"/>
              <a:ext cx="146813" cy="146813"/>
            </a:xfrm>
            <a:prstGeom prst="ellipse">
              <a:avLst/>
            </a:prstGeom>
            <a:solidFill>
              <a:schemeClr val="tx2"/>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iii</a:t>
              </a:r>
            </a:p>
          </p:txBody>
        </p:sp>
        <p:sp>
          <p:nvSpPr>
            <p:cNvPr id="45" name="Oval 44">
              <a:extLst>
                <a:ext uri="{FF2B5EF4-FFF2-40B4-BE49-F238E27FC236}">
                  <a16:creationId xmlns:a16="http://schemas.microsoft.com/office/drawing/2014/main" id="{D091B4EC-4AFF-4BB3-B2C6-90329AE3E824}"/>
                </a:ext>
              </a:extLst>
            </p:cNvPr>
            <p:cNvSpPr/>
            <p:nvPr/>
          </p:nvSpPr>
          <p:spPr bwMode="auto">
            <a:xfrm>
              <a:off x="5537166" y="2956654"/>
              <a:ext cx="146813" cy="146813"/>
            </a:xfrm>
            <a:prstGeom prst="ellipse">
              <a:avLst/>
            </a:prstGeom>
            <a:solidFill>
              <a:schemeClr val="tx2"/>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a:t>
              </a:r>
            </a:p>
          </p:txBody>
        </p:sp>
        <p:sp>
          <p:nvSpPr>
            <p:cNvPr id="46" name="Oval 45">
              <a:extLst>
                <a:ext uri="{FF2B5EF4-FFF2-40B4-BE49-F238E27FC236}">
                  <a16:creationId xmlns:a16="http://schemas.microsoft.com/office/drawing/2014/main" id="{590F4E3C-A16A-484F-AD5F-4E222D36328A}"/>
                </a:ext>
              </a:extLst>
            </p:cNvPr>
            <p:cNvSpPr/>
            <p:nvPr/>
          </p:nvSpPr>
          <p:spPr bwMode="auto">
            <a:xfrm>
              <a:off x="6308378" y="3741122"/>
              <a:ext cx="146813" cy="146813"/>
            </a:xfrm>
            <a:prstGeom prst="ellipse">
              <a:avLst/>
            </a:prstGeom>
            <a:solidFill>
              <a:schemeClr val="tx2"/>
            </a:solidFill>
            <a:ln>
              <a:noFill/>
            </a:ln>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iv</a:t>
              </a:r>
            </a:p>
          </p:txBody>
        </p:sp>
        <p:cxnSp>
          <p:nvCxnSpPr>
            <p:cNvPr id="47" name="Straight Arrow Connector 46">
              <a:extLst>
                <a:ext uri="{FF2B5EF4-FFF2-40B4-BE49-F238E27FC236}">
                  <a16:creationId xmlns:a16="http://schemas.microsoft.com/office/drawing/2014/main" id="{30B04A0C-2E56-40F1-8DE0-A00C34855900}"/>
                </a:ext>
              </a:extLst>
            </p:cNvPr>
            <p:cNvCxnSpPr>
              <a:stCxn id="35" idx="3"/>
              <a:endCxn id="26" idx="1"/>
            </p:cNvCxnSpPr>
            <p:nvPr/>
          </p:nvCxnSpPr>
          <p:spPr>
            <a:xfrm>
              <a:off x="5389277" y="3284916"/>
              <a:ext cx="207350" cy="739"/>
            </a:xfrm>
            <a:prstGeom prst="straightConnector1">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A1E41E63-7AF2-4F05-8C96-3DD7E22F1E74}"/>
                </a:ext>
              </a:extLst>
            </p:cNvPr>
            <p:cNvCxnSpPr>
              <a:stCxn id="24" idx="3"/>
              <a:endCxn id="10" idx="1"/>
            </p:cNvCxnSpPr>
            <p:nvPr/>
          </p:nvCxnSpPr>
          <p:spPr>
            <a:xfrm flipV="1">
              <a:off x="8094288" y="3284915"/>
              <a:ext cx="231114" cy="739"/>
            </a:xfrm>
            <a:prstGeom prst="straightConnector1">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52" name="Picture 51">
              <a:extLst>
                <a:ext uri="{FF2B5EF4-FFF2-40B4-BE49-F238E27FC236}">
                  <a16:creationId xmlns:a16="http://schemas.microsoft.com/office/drawing/2014/main" id="{A196ABF2-7FC8-4BA4-9422-8CF6BAB273EA}"/>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442344" y="2897270"/>
              <a:ext cx="234902" cy="274051"/>
            </a:xfrm>
            <a:prstGeom prst="rect">
              <a:avLst/>
            </a:prstGeom>
          </p:spPr>
        </p:pic>
        <p:cxnSp>
          <p:nvCxnSpPr>
            <p:cNvPr id="53" name="Straight Arrow Connector 52">
              <a:extLst>
                <a:ext uri="{FF2B5EF4-FFF2-40B4-BE49-F238E27FC236}">
                  <a16:creationId xmlns:a16="http://schemas.microsoft.com/office/drawing/2014/main" id="{B9D4B684-A59A-4CFB-BDB3-5AC9C9397913}"/>
                </a:ext>
              </a:extLst>
            </p:cNvPr>
            <p:cNvCxnSpPr>
              <a:stCxn id="10" idx="3"/>
              <a:endCxn id="8" idx="1"/>
            </p:cNvCxnSpPr>
            <p:nvPr/>
          </p:nvCxnSpPr>
          <p:spPr>
            <a:xfrm>
              <a:off x="9293894" y="3284916"/>
              <a:ext cx="207352" cy="0"/>
            </a:xfrm>
            <a:prstGeom prst="straightConnector1">
              <a:avLst/>
            </a:prstGeom>
            <a:ln w="12700">
              <a:solidFill>
                <a:srgbClr val="696969"/>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pic>
          <p:nvPicPr>
            <p:cNvPr id="58" name="Picture 57">
              <a:extLst>
                <a:ext uri="{FF2B5EF4-FFF2-40B4-BE49-F238E27FC236}">
                  <a16:creationId xmlns:a16="http://schemas.microsoft.com/office/drawing/2014/main" id="{60094705-4EDB-4C30-AB90-2131D0A40940}"/>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136270" y="2892057"/>
              <a:ext cx="234902" cy="274051"/>
            </a:xfrm>
            <a:prstGeom prst="rect">
              <a:avLst/>
            </a:prstGeom>
          </p:spPr>
        </p:pic>
      </p:grpSp>
      <p:grpSp>
        <p:nvGrpSpPr>
          <p:cNvPr id="6" name="Group 5">
            <a:extLst>
              <a:ext uri="{FF2B5EF4-FFF2-40B4-BE49-F238E27FC236}">
                <a16:creationId xmlns:a16="http://schemas.microsoft.com/office/drawing/2014/main" id="{52F9D345-1717-4748-8FA6-053371697281}"/>
              </a:ext>
            </a:extLst>
          </p:cNvPr>
          <p:cNvGrpSpPr>
            <a:grpSpLocks noChangeAspect="1"/>
          </p:cNvGrpSpPr>
          <p:nvPr/>
        </p:nvGrpSpPr>
        <p:grpSpPr>
          <a:xfrm>
            <a:off x="10158816" y="1724732"/>
            <a:ext cx="1057984" cy="780674"/>
            <a:chOff x="9802300" y="1344995"/>
            <a:chExt cx="1170500" cy="863698"/>
          </a:xfrm>
        </p:grpSpPr>
        <p:grpSp>
          <p:nvGrpSpPr>
            <p:cNvPr id="49" name="Group 48">
              <a:extLst>
                <a:ext uri="{FF2B5EF4-FFF2-40B4-BE49-F238E27FC236}">
                  <a16:creationId xmlns:a16="http://schemas.microsoft.com/office/drawing/2014/main" id="{FEED2035-8E76-4E00-AFC4-58F129C94978}"/>
                </a:ext>
              </a:extLst>
            </p:cNvPr>
            <p:cNvGrpSpPr/>
            <p:nvPr/>
          </p:nvGrpSpPr>
          <p:grpSpPr>
            <a:xfrm>
              <a:off x="9802300" y="1738785"/>
              <a:ext cx="1170500" cy="469908"/>
              <a:chOff x="6210046" y="4535853"/>
              <a:chExt cx="822590" cy="590664"/>
            </a:xfrm>
          </p:grpSpPr>
          <p:sp>
            <p:nvSpPr>
              <p:cNvPr id="50" name="Rectangle 5">
                <a:extLst>
                  <a:ext uri="{FF2B5EF4-FFF2-40B4-BE49-F238E27FC236}">
                    <a16:creationId xmlns:a16="http://schemas.microsoft.com/office/drawing/2014/main" id="{485C235B-97F7-40AF-BC88-F6A0E9E3621E}"/>
                  </a:ext>
                </a:extLst>
              </p:cNvPr>
              <p:cNvSpPr>
                <a:spLocks noChangeArrowheads="1"/>
              </p:cNvSpPr>
              <p:nvPr>
                <p:custDataLst>
                  <p:tags r:id="rId3"/>
                </p:custDataLst>
              </p:nvPr>
            </p:nvSpPr>
            <p:spPr bwMode="auto">
              <a:xfrm>
                <a:off x="6210046" y="4535853"/>
                <a:ext cx="822589" cy="256836"/>
              </a:xfrm>
              <a:prstGeom prst="rect">
                <a:avLst/>
              </a:prstGeom>
              <a:solidFill>
                <a:schemeClr val="accent1"/>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OXAGON</a:t>
                </a:r>
              </a:p>
            </p:txBody>
          </p:sp>
          <p:sp>
            <p:nvSpPr>
              <p:cNvPr id="51" name="Rectangle 5">
                <a:extLst>
                  <a:ext uri="{FF2B5EF4-FFF2-40B4-BE49-F238E27FC236}">
                    <a16:creationId xmlns:a16="http://schemas.microsoft.com/office/drawing/2014/main" id="{5B97F8FE-85B7-42E1-AAAC-D954DD53919C}"/>
                  </a:ext>
                </a:extLst>
              </p:cNvPr>
              <p:cNvSpPr>
                <a:spLocks noChangeArrowheads="1"/>
              </p:cNvSpPr>
              <p:nvPr>
                <p:custDataLst>
                  <p:tags r:id="rId4"/>
                </p:custDataLst>
              </p:nvPr>
            </p:nvSpPr>
            <p:spPr bwMode="auto">
              <a:xfrm>
                <a:off x="6210046" y="4869680"/>
                <a:ext cx="822590" cy="256837"/>
              </a:xfrm>
              <a:prstGeom prst="rect">
                <a:avLst/>
              </a:prstGeom>
              <a:solidFill>
                <a:schemeClr val="accent1">
                  <a:lumMod val="75000"/>
                </a:schemeClr>
              </a:solidFill>
              <a:ln>
                <a:noFill/>
              </a:ln>
              <a:effectLst/>
            </p:spPr>
            <p:txBody>
              <a:bodyPr lIns="91440" rIns="9144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Booz Allen</a:t>
                </a:r>
              </a:p>
            </p:txBody>
          </p:sp>
        </p:grpSp>
        <p:sp>
          <p:nvSpPr>
            <p:cNvPr id="59" name="TextBox 58">
              <a:extLst>
                <a:ext uri="{FF2B5EF4-FFF2-40B4-BE49-F238E27FC236}">
                  <a16:creationId xmlns:a16="http://schemas.microsoft.com/office/drawing/2014/main" id="{39B718E4-1102-49E9-A4A2-4A47A4C5FB26}"/>
                </a:ext>
              </a:extLst>
            </p:cNvPr>
            <p:cNvSpPr txBox="1"/>
            <p:nvPr/>
          </p:nvSpPr>
          <p:spPr>
            <a:xfrm>
              <a:off x="9884317" y="1344995"/>
              <a:ext cx="995112" cy="78657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Stakeholders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sysClr val="windowText" lastClr="000000"/>
                  </a:solidFill>
                  <a:effectLst/>
                  <a:uLnTx/>
                  <a:uFillTx/>
                  <a:latin typeface="Calibri" panose="020F0502020204030204" pitchFamily="34" charset="0"/>
                  <a:ea typeface="+mn-ea"/>
                  <a:cs typeface="Calibri" panose="020F0502020204030204" pitchFamily="34" charset="0"/>
                </a:rPr>
                <a:t>Involved </a:t>
              </a:r>
            </a:p>
          </p:txBody>
        </p:sp>
      </p:grpSp>
      <p:sp>
        <p:nvSpPr>
          <p:cNvPr id="78" name="STAMP">
            <a:extLst>
              <a:ext uri="{FF2B5EF4-FFF2-40B4-BE49-F238E27FC236}">
                <a16:creationId xmlns:a16="http://schemas.microsoft.com/office/drawing/2014/main" id="{F3A50F61-2ED4-441B-968D-CDF1AC0505A2}"/>
              </a:ext>
            </a:extLst>
          </p:cNvPr>
          <p:cNvSpPr txBox="1"/>
          <p:nvPr/>
        </p:nvSpPr>
        <p:spPr>
          <a:xfrm>
            <a:off x="100584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79" name="STAMP">
            <a:extLst>
              <a:ext uri="{FF2B5EF4-FFF2-40B4-BE49-F238E27FC236}">
                <a16:creationId xmlns:a16="http://schemas.microsoft.com/office/drawing/2014/main" id="{D09527B5-C219-4AE3-8C49-DAADCD8D2110}"/>
              </a:ext>
            </a:extLst>
          </p:cNvPr>
          <p:cNvSpPr txBox="1"/>
          <p:nvPr/>
        </p:nvSpPr>
        <p:spPr>
          <a:xfrm>
            <a:off x="10058400" y="127127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grpSp>
        <p:nvGrpSpPr>
          <p:cNvPr id="63" name="Group 62">
            <a:extLst>
              <a:ext uri="{FF2B5EF4-FFF2-40B4-BE49-F238E27FC236}">
                <a16:creationId xmlns:a16="http://schemas.microsoft.com/office/drawing/2014/main" id="{AC67E2B2-324C-4720-8361-76C61DB0EFF6}"/>
              </a:ext>
            </a:extLst>
          </p:cNvPr>
          <p:cNvGrpSpPr/>
          <p:nvPr/>
        </p:nvGrpSpPr>
        <p:grpSpPr>
          <a:xfrm>
            <a:off x="1606848" y="44165"/>
            <a:ext cx="6599473" cy="276999"/>
            <a:chOff x="1606848" y="44165"/>
            <a:chExt cx="6599473" cy="276999"/>
          </a:xfrm>
        </p:grpSpPr>
        <p:sp>
          <p:nvSpPr>
            <p:cNvPr id="64" name="Rectangle: Rounded Corners 63">
              <a:extLst>
                <a:ext uri="{FF2B5EF4-FFF2-40B4-BE49-F238E27FC236}">
                  <a16:creationId xmlns:a16="http://schemas.microsoft.com/office/drawing/2014/main" id="{1B37C003-85C4-4927-A56E-EB6AD3E5529C}"/>
                </a:ext>
              </a:extLst>
            </p:cNvPr>
            <p:cNvSpPr/>
            <p:nvPr/>
          </p:nvSpPr>
          <p:spPr>
            <a:xfrm>
              <a:off x="1606848" y="97028"/>
              <a:ext cx="381000" cy="169582"/>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tx1"/>
                  </a:solidFill>
                </a:rPr>
                <a:t>3.0</a:t>
              </a:r>
            </a:p>
          </p:txBody>
        </p:sp>
        <p:sp>
          <p:nvSpPr>
            <p:cNvPr id="65" name="TextBox 64">
              <a:extLst>
                <a:ext uri="{FF2B5EF4-FFF2-40B4-BE49-F238E27FC236}">
                  <a16:creationId xmlns:a16="http://schemas.microsoft.com/office/drawing/2014/main" id="{791343C2-B899-4051-BFC9-A6ABE94C30C6}"/>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Project Management</a:t>
              </a:r>
            </a:p>
          </p:txBody>
        </p:sp>
      </p:grpSp>
      <p:grpSp>
        <p:nvGrpSpPr>
          <p:cNvPr id="66" name="Group 65">
            <a:extLst>
              <a:ext uri="{FF2B5EF4-FFF2-40B4-BE49-F238E27FC236}">
                <a16:creationId xmlns:a16="http://schemas.microsoft.com/office/drawing/2014/main" id="{CE591BFD-5D96-4B04-AE5C-0051D456646E}"/>
              </a:ext>
            </a:extLst>
          </p:cNvPr>
          <p:cNvGrpSpPr/>
          <p:nvPr/>
        </p:nvGrpSpPr>
        <p:grpSpPr>
          <a:xfrm>
            <a:off x="613621" y="68528"/>
            <a:ext cx="782071" cy="229014"/>
            <a:chOff x="613621" y="44482"/>
            <a:chExt cx="782071" cy="277106"/>
          </a:xfrm>
        </p:grpSpPr>
        <p:sp>
          <p:nvSpPr>
            <p:cNvPr id="67" name="Rectangle 66">
              <a:extLst>
                <a:ext uri="{FF2B5EF4-FFF2-40B4-BE49-F238E27FC236}">
                  <a16:creationId xmlns:a16="http://schemas.microsoft.com/office/drawing/2014/main" id="{8045C7D6-5CA6-4974-9AF4-F53069872147}"/>
                </a:ext>
              </a:extLst>
            </p:cNvPr>
            <p:cNvSpPr/>
            <p:nvPr/>
          </p:nvSpPr>
          <p:spPr bwMode="auto">
            <a:xfrm>
              <a:off x="1118825"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8" name="Rectangle 67">
              <a:extLst>
                <a:ext uri="{FF2B5EF4-FFF2-40B4-BE49-F238E27FC236}">
                  <a16:creationId xmlns:a16="http://schemas.microsoft.com/office/drawing/2014/main" id="{B5842252-E1A2-4F98-8942-A66053AD3432}"/>
                </a:ext>
              </a:extLst>
            </p:cNvPr>
            <p:cNvSpPr/>
            <p:nvPr/>
          </p:nvSpPr>
          <p:spPr bwMode="auto">
            <a:xfrm>
              <a:off x="704428" y="444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9" name="Rectangle 68">
              <a:extLst>
                <a:ext uri="{FF2B5EF4-FFF2-40B4-BE49-F238E27FC236}">
                  <a16:creationId xmlns:a16="http://schemas.microsoft.com/office/drawing/2014/main" id="{22785C9E-EEC7-43C0-94ED-AABA49765584}"/>
                </a:ext>
              </a:extLst>
            </p:cNvPr>
            <p:cNvSpPr/>
            <p:nvPr/>
          </p:nvSpPr>
          <p:spPr bwMode="auto">
            <a:xfrm>
              <a:off x="808010" y="4459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0" name="Rectangle 69">
              <a:extLst>
                <a:ext uri="{FF2B5EF4-FFF2-40B4-BE49-F238E27FC236}">
                  <a16:creationId xmlns:a16="http://schemas.microsoft.com/office/drawing/2014/main" id="{A7BD23AF-41E6-423F-B299-B516BAE0094B}"/>
                </a:ext>
              </a:extLst>
            </p:cNvPr>
            <p:cNvSpPr/>
            <p:nvPr/>
          </p:nvSpPr>
          <p:spPr bwMode="auto">
            <a:xfrm>
              <a:off x="61362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3DAE37B4-4C10-40E5-83A7-17A67C19D643}"/>
                </a:ext>
              </a:extLst>
            </p:cNvPr>
            <p:cNvSpPr/>
            <p:nvPr/>
          </p:nvSpPr>
          <p:spPr bwMode="auto">
            <a:xfrm>
              <a:off x="702949" y="19688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2" name="Rectangle 71">
              <a:extLst>
                <a:ext uri="{FF2B5EF4-FFF2-40B4-BE49-F238E27FC236}">
                  <a16:creationId xmlns:a16="http://schemas.microsoft.com/office/drawing/2014/main" id="{6101DBB2-8F68-401F-8D78-6D2671B7049D}"/>
                </a:ext>
              </a:extLst>
            </p:cNvPr>
            <p:cNvSpPr/>
            <p:nvPr/>
          </p:nvSpPr>
          <p:spPr bwMode="auto">
            <a:xfrm>
              <a:off x="1015174" y="44552"/>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3" name="Rectangle 72">
              <a:extLst>
                <a:ext uri="{FF2B5EF4-FFF2-40B4-BE49-F238E27FC236}">
                  <a16:creationId xmlns:a16="http://schemas.microsoft.com/office/drawing/2014/main" id="{B820E51B-D2F3-4535-9DF3-A7FB1491F51A}"/>
                </a:ext>
              </a:extLst>
            </p:cNvPr>
            <p:cNvSpPr/>
            <p:nvPr/>
          </p:nvSpPr>
          <p:spPr bwMode="auto">
            <a:xfrm>
              <a:off x="1222795" y="197998"/>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4" name="Rectangle 73">
              <a:extLst>
                <a:ext uri="{FF2B5EF4-FFF2-40B4-BE49-F238E27FC236}">
                  <a16:creationId xmlns:a16="http://schemas.microsoft.com/office/drawing/2014/main" id="{E54579EA-2B1D-4B0A-B276-14F08E8DAF0D}"/>
                </a:ext>
              </a:extLst>
            </p:cNvPr>
            <p:cNvSpPr/>
            <p:nvPr/>
          </p:nvSpPr>
          <p:spPr bwMode="auto">
            <a:xfrm>
              <a:off x="1118756" y="44578"/>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5" name="Rectangle 74">
              <a:extLst>
                <a:ext uri="{FF2B5EF4-FFF2-40B4-BE49-F238E27FC236}">
                  <a16:creationId xmlns:a16="http://schemas.microsoft.com/office/drawing/2014/main" id="{70283FC2-94D7-46BA-BB7C-E56E52EA6112}"/>
                </a:ext>
              </a:extLst>
            </p:cNvPr>
            <p:cNvSpPr/>
            <p:nvPr/>
          </p:nvSpPr>
          <p:spPr bwMode="auto">
            <a:xfrm>
              <a:off x="1222338" y="44537"/>
              <a:ext cx="75601" cy="122543"/>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6" name="Rectangle 75">
              <a:extLst>
                <a:ext uri="{FF2B5EF4-FFF2-40B4-BE49-F238E27FC236}">
                  <a16:creationId xmlns:a16="http://schemas.microsoft.com/office/drawing/2014/main" id="{C4E026F2-E902-4635-BD73-1B39D268F4E0}"/>
                </a:ext>
              </a:extLst>
            </p:cNvPr>
            <p:cNvSpPr/>
            <p:nvPr/>
          </p:nvSpPr>
          <p:spPr bwMode="auto">
            <a:xfrm>
              <a:off x="806918" y="196951"/>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77" name="Rectangle 76">
              <a:extLst>
                <a:ext uri="{FF2B5EF4-FFF2-40B4-BE49-F238E27FC236}">
                  <a16:creationId xmlns:a16="http://schemas.microsoft.com/office/drawing/2014/main" id="{04ED0A31-CC02-4B4C-8A2F-B7CD23AB709A}"/>
                </a:ext>
              </a:extLst>
            </p:cNvPr>
            <p:cNvSpPr/>
            <p:nvPr/>
          </p:nvSpPr>
          <p:spPr bwMode="auto">
            <a:xfrm>
              <a:off x="911592" y="44564"/>
              <a:ext cx="75601" cy="123590"/>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1" name="Rectangle 80">
              <a:extLst>
                <a:ext uri="{FF2B5EF4-FFF2-40B4-BE49-F238E27FC236}">
                  <a16:creationId xmlns:a16="http://schemas.microsoft.com/office/drawing/2014/main" id="{C00B147D-D405-4CD3-8B7A-32FDBA1753AC}"/>
                </a:ext>
              </a:extLst>
            </p:cNvPr>
            <p:cNvSpPr/>
            <p:nvPr/>
          </p:nvSpPr>
          <p:spPr bwMode="auto">
            <a:xfrm>
              <a:off x="1014856" y="196950"/>
              <a:ext cx="75601" cy="12365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2" name="Rectangle 81">
              <a:extLst>
                <a:ext uri="{FF2B5EF4-FFF2-40B4-BE49-F238E27FC236}">
                  <a16:creationId xmlns:a16="http://schemas.microsoft.com/office/drawing/2014/main" id="{650B23EF-B566-4CDE-A409-32464177B9AF}"/>
                </a:ext>
              </a:extLst>
            </p:cNvPr>
            <p:cNvSpPr/>
            <p:nvPr/>
          </p:nvSpPr>
          <p:spPr bwMode="auto">
            <a:xfrm>
              <a:off x="910887" y="196882"/>
              <a:ext cx="75601" cy="12359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3" name="Rectangle 82">
              <a:extLst>
                <a:ext uri="{FF2B5EF4-FFF2-40B4-BE49-F238E27FC236}">
                  <a16:creationId xmlns:a16="http://schemas.microsoft.com/office/drawing/2014/main" id="{B7C13E43-E1C9-4709-B177-7A084EF12248}"/>
                </a:ext>
              </a:extLst>
            </p:cNvPr>
            <p:cNvSpPr/>
            <p:nvPr/>
          </p:nvSpPr>
          <p:spPr bwMode="auto">
            <a:xfrm>
              <a:off x="1320091" y="120682"/>
              <a:ext cx="75601" cy="123659"/>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grpSp>
      <p:sp>
        <p:nvSpPr>
          <p:cNvPr id="84" name="Rectangle 83">
            <a:extLst>
              <a:ext uri="{FF2B5EF4-FFF2-40B4-BE49-F238E27FC236}">
                <a16:creationId xmlns:a16="http://schemas.microsoft.com/office/drawing/2014/main" id="{A3E60E65-8CCB-48F2-8A0B-D73037F706B1}"/>
              </a:ext>
            </a:extLst>
          </p:cNvPr>
          <p:cNvSpPr/>
          <p:nvPr/>
        </p:nvSpPr>
        <p:spPr bwMode="auto">
          <a:xfrm>
            <a:off x="613621" y="312299"/>
            <a:ext cx="782071" cy="45309"/>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345684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5616945-1FE6-487A-8029-5EC77E86DE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7" name="Object 6" hidden="1">
                        <a:extLst>
                          <a:ext uri="{FF2B5EF4-FFF2-40B4-BE49-F238E27FC236}">
                            <a16:creationId xmlns:a16="http://schemas.microsoft.com/office/drawing/2014/main" id="{15616945-1FE6-487A-8029-5EC77E86DE3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182A0D1-FF53-4982-AFEB-36959715443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2" name="Title 1">
            <a:extLst>
              <a:ext uri="{FF2B5EF4-FFF2-40B4-BE49-F238E27FC236}">
                <a16:creationId xmlns:a16="http://schemas.microsoft.com/office/drawing/2014/main" id="{C721EFA4-9F10-4D54-B241-5EC30E0E4622}"/>
              </a:ext>
            </a:extLst>
          </p:cNvPr>
          <p:cNvSpPr>
            <a:spLocks noGrp="1"/>
          </p:cNvSpPr>
          <p:nvPr>
            <p:ph type="title"/>
          </p:nvPr>
        </p:nvSpPr>
        <p:spPr/>
        <p:txBody>
          <a:bodyPr/>
          <a:lstStyle/>
          <a:p>
            <a:r>
              <a:rPr lang="en-US" altLang="en-US" dirty="0"/>
              <a:t>Table of Contents</a:t>
            </a:r>
            <a:endParaRPr lang="en-US" dirty="0"/>
          </a:p>
        </p:txBody>
      </p:sp>
      <p:sp>
        <p:nvSpPr>
          <p:cNvPr id="16" name="Footer Placeholder 3">
            <a:extLst>
              <a:ext uri="{FF2B5EF4-FFF2-40B4-BE49-F238E27FC236}">
                <a16:creationId xmlns:a16="http://schemas.microsoft.com/office/drawing/2014/main" id="{0B8F5BF1-1837-4EA1-A84F-EE596786F478}"/>
              </a:ext>
            </a:extLst>
          </p:cNvPr>
          <p:cNvSpPr txBox="1">
            <a:spLocks/>
          </p:cNvSpPr>
          <p:nvPr/>
        </p:nvSpPr>
        <p:spPr>
          <a:xfrm>
            <a:off x="4881686" y="6477000"/>
            <a:ext cx="4937760"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chemeClr val="bg1"/>
                </a:solidFill>
                <a:effectLst/>
                <a:uLnTx/>
                <a:uFillTx/>
                <a:latin typeface="Georgia" charset="0"/>
              </a:rPr>
              <a:t>This document is confidential and intended solely for OXAGON in the context of Booz Allen's proposal review.</a:t>
            </a:r>
          </a:p>
        </p:txBody>
      </p:sp>
      <p:cxnSp>
        <p:nvCxnSpPr>
          <p:cNvPr id="18" name="Straight Connector 17">
            <a:extLst>
              <a:ext uri="{FF2B5EF4-FFF2-40B4-BE49-F238E27FC236}">
                <a16:creationId xmlns:a16="http://schemas.microsoft.com/office/drawing/2014/main" id="{C458249A-874F-4DCB-A6F3-9362810085DA}"/>
              </a:ext>
            </a:extLst>
          </p:cNvPr>
          <p:cNvCxnSpPr>
            <a:cxnSpLocks/>
          </p:cNvCxnSpPr>
          <p:nvPr/>
        </p:nvCxnSpPr>
        <p:spPr>
          <a:xfrm>
            <a:off x="4953000" y="3733800"/>
            <a:ext cx="549497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ectangle 18">
            <a:hlinkClick r:id="rId7" action="ppaction://hlinksldjump"/>
            <a:extLst>
              <a:ext uri="{FF2B5EF4-FFF2-40B4-BE49-F238E27FC236}">
                <a16:creationId xmlns:a16="http://schemas.microsoft.com/office/drawing/2014/main" id="{8DF8A825-6DAA-40C8-9F60-4CE287FAD9C1}"/>
              </a:ext>
            </a:extLst>
          </p:cNvPr>
          <p:cNvSpPr/>
          <p:nvPr/>
        </p:nvSpPr>
        <p:spPr>
          <a:xfrm>
            <a:off x="4881686" y="1219200"/>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EXECUTIVE SUMMARY</a:t>
            </a:r>
          </a:p>
        </p:txBody>
      </p:sp>
      <p:sp>
        <p:nvSpPr>
          <p:cNvPr id="20" name="Rectangle 19">
            <a:hlinkClick r:id="rId8" action="ppaction://hlinksldjump"/>
            <a:extLst>
              <a:ext uri="{FF2B5EF4-FFF2-40B4-BE49-F238E27FC236}">
                <a16:creationId xmlns:a16="http://schemas.microsoft.com/office/drawing/2014/main" id="{5014EBAA-0B3D-430A-8EE8-82768BD0B98B}"/>
              </a:ext>
            </a:extLst>
          </p:cNvPr>
          <p:cNvSpPr/>
          <p:nvPr/>
        </p:nvSpPr>
        <p:spPr>
          <a:xfrm>
            <a:off x="4881686" y="17664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UNDERSTANDING OF THE SITUATION</a:t>
            </a:r>
          </a:p>
        </p:txBody>
      </p:sp>
      <p:sp>
        <p:nvSpPr>
          <p:cNvPr id="21" name="Rectangle 20">
            <a:hlinkClick r:id="rId9" action="ppaction://hlinksldjump"/>
            <a:extLst>
              <a:ext uri="{FF2B5EF4-FFF2-40B4-BE49-F238E27FC236}">
                <a16:creationId xmlns:a16="http://schemas.microsoft.com/office/drawing/2014/main" id="{2FF4719C-C8D2-48EB-A583-B5471C8631B8}"/>
              </a:ext>
            </a:extLst>
          </p:cNvPr>
          <p:cNvSpPr/>
          <p:nvPr/>
        </p:nvSpPr>
        <p:spPr>
          <a:xfrm>
            <a:off x="4881686" y="2313766"/>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WHY BOOZ ALLEN HAMILTON</a:t>
            </a:r>
          </a:p>
        </p:txBody>
      </p:sp>
      <p:sp>
        <p:nvSpPr>
          <p:cNvPr id="22" name="Rectangle 21">
            <a:hlinkClick r:id="rId10" action="ppaction://hlinksldjump"/>
            <a:extLst>
              <a:ext uri="{FF2B5EF4-FFF2-40B4-BE49-F238E27FC236}">
                <a16:creationId xmlns:a16="http://schemas.microsoft.com/office/drawing/2014/main" id="{D216E0BE-E864-4604-A29A-6F5D31E1F275}"/>
              </a:ext>
            </a:extLst>
          </p:cNvPr>
          <p:cNvSpPr/>
          <p:nvPr/>
        </p:nvSpPr>
        <p:spPr>
          <a:xfrm>
            <a:off x="4881686" y="2861049"/>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PROPOSED PROJECT APPROACH</a:t>
            </a:r>
          </a:p>
        </p:txBody>
      </p:sp>
      <p:sp>
        <p:nvSpPr>
          <p:cNvPr id="23" name="Rectangle 22">
            <a:hlinkClick r:id="rId11" action="ppaction://hlinksldjump"/>
            <a:extLst>
              <a:ext uri="{FF2B5EF4-FFF2-40B4-BE49-F238E27FC236}">
                <a16:creationId xmlns:a16="http://schemas.microsoft.com/office/drawing/2014/main" id="{8103EE7E-51CD-43F5-89B2-CA48B9AFD4BA}"/>
              </a:ext>
            </a:extLst>
          </p:cNvPr>
          <p:cNvSpPr/>
          <p:nvPr/>
        </p:nvSpPr>
        <p:spPr>
          <a:xfrm>
            <a:off x="4881686" y="3408332"/>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FF"/>
                </a:solidFill>
                <a:latin typeface="Calibri" panose="020F0502020204030204"/>
              </a:rPr>
              <a:t>TIMELINE &amp; TEAM STRUCTURE</a:t>
            </a:r>
          </a:p>
        </p:txBody>
      </p:sp>
      <p:sp>
        <p:nvSpPr>
          <p:cNvPr id="24" name="Rectangle 23">
            <a:hlinkClick r:id="rId12" action="ppaction://hlinksldjump"/>
            <a:extLst>
              <a:ext uri="{FF2B5EF4-FFF2-40B4-BE49-F238E27FC236}">
                <a16:creationId xmlns:a16="http://schemas.microsoft.com/office/drawing/2014/main" id="{9FA31AF7-969F-4C3C-ABA3-B9A555DB2D1E}"/>
              </a:ext>
            </a:extLst>
          </p:cNvPr>
          <p:cNvSpPr/>
          <p:nvPr/>
        </p:nvSpPr>
        <p:spPr>
          <a:xfrm>
            <a:off x="4881686" y="3955615"/>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QUALIFICATIONS</a:t>
            </a:r>
          </a:p>
        </p:txBody>
      </p:sp>
      <p:sp>
        <p:nvSpPr>
          <p:cNvPr id="25" name="Rectangle 24">
            <a:hlinkClick r:id="rId13" action="ppaction://hlinksldjump"/>
            <a:extLst>
              <a:ext uri="{FF2B5EF4-FFF2-40B4-BE49-F238E27FC236}">
                <a16:creationId xmlns:a16="http://schemas.microsoft.com/office/drawing/2014/main" id="{3B622176-FB3D-4F7B-ACD4-1D380D59CDF9}"/>
              </a:ext>
            </a:extLst>
          </p:cNvPr>
          <p:cNvSpPr/>
          <p:nvPr/>
        </p:nvSpPr>
        <p:spPr>
          <a:xfrm>
            <a:off x="4881686" y="4502898"/>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TEAM RESUMES</a:t>
            </a:r>
          </a:p>
        </p:txBody>
      </p:sp>
      <p:sp>
        <p:nvSpPr>
          <p:cNvPr id="26" name="Rectangle 25">
            <a:hlinkClick r:id="rId14" action="ppaction://hlinksldjump"/>
            <a:extLst>
              <a:ext uri="{FF2B5EF4-FFF2-40B4-BE49-F238E27FC236}">
                <a16:creationId xmlns:a16="http://schemas.microsoft.com/office/drawing/2014/main" id="{D0D74804-6E62-4DF6-B275-51FDE91E5576}"/>
              </a:ext>
            </a:extLst>
          </p:cNvPr>
          <p:cNvSpPr/>
          <p:nvPr/>
        </p:nvSpPr>
        <p:spPr>
          <a:xfrm>
            <a:off x="4881686" y="50501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CORPORATE DOCUMENTS</a:t>
            </a:r>
          </a:p>
        </p:txBody>
      </p:sp>
    </p:spTree>
    <p:extLst>
      <p:ext uri="{BB962C8B-B14F-4D97-AF65-F5344CB8AC3E}">
        <p14:creationId xmlns:p14="http://schemas.microsoft.com/office/powerpoint/2010/main" val="2940066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a:xfrm>
            <a:off x="722282" y="173774"/>
            <a:ext cx="11088717" cy="849809"/>
          </a:xfrm>
        </p:spPr>
        <p:txBody>
          <a:bodyPr vert="horz" lIns="0" tIns="0" rIns="0" bIns="0" rtlCol="0" anchor="b">
            <a:noAutofit/>
          </a:bodyPr>
          <a:lstStyle/>
          <a:p>
            <a:r>
              <a:rPr lang="en-US" dirty="0"/>
              <a:t>We propose a joint delivery structure to facilitate efficient project, with reach back to Booz Allen’s global cybersecurity experts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5241152" y="1112624"/>
            <a:ext cx="1709763" cy="215444"/>
          </a:xfrm>
        </p:spPr>
        <p:txBody>
          <a:bodyPr/>
          <a:lstStyle/>
          <a:p>
            <a:r>
              <a:rPr lang="en-US" dirty="0"/>
              <a:t>Proposed Project Team</a:t>
            </a:r>
          </a:p>
        </p:txBody>
      </p:sp>
      <p:sp>
        <p:nvSpPr>
          <p:cNvPr id="77" name="Rectangle 76">
            <a:extLst>
              <a:ext uri="{FF2B5EF4-FFF2-40B4-BE49-F238E27FC236}">
                <a16:creationId xmlns:a16="http://schemas.microsoft.com/office/drawing/2014/main" id="{E8B6CF82-56A3-40A0-875C-DA2142524280}"/>
              </a:ext>
            </a:extLst>
          </p:cNvPr>
          <p:cNvSpPr/>
          <p:nvPr/>
        </p:nvSpPr>
        <p:spPr>
          <a:xfrm>
            <a:off x="7790439" y="4338831"/>
            <a:ext cx="4020560" cy="2071690"/>
          </a:xfrm>
          <a:prstGeom prst="rect">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sp>
        <p:nvSpPr>
          <p:cNvPr id="78" name="Rectangle 77">
            <a:extLst>
              <a:ext uri="{FF2B5EF4-FFF2-40B4-BE49-F238E27FC236}">
                <a16:creationId xmlns:a16="http://schemas.microsoft.com/office/drawing/2014/main" id="{19A98BFD-6583-43A1-92CE-067854D2D152}"/>
              </a:ext>
            </a:extLst>
          </p:cNvPr>
          <p:cNvSpPr/>
          <p:nvPr/>
        </p:nvSpPr>
        <p:spPr bwMode="auto">
          <a:xfrm>
            <a:off x="7867720" y="4307793"/>
            <a:ext cx="3847154" cy="228448"/>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a:p>
            <a:pPr algn="ctr" defTabSz="914357">
              <a:lnSpc>
                <a:spcPct val="90000"/>
              </a:lnSpc>
              <a:defRPr/>
            </a:pPr>
            <a:endParaRPr lang="en-US" sz="1050" i="1" dirty="0">
              <a:solidFill>
                <a:srgbClr val="000000"/>
              </a:solidFill>
            </a:endParaRPr>
          </a:p>
        </p:txBody>
      </p:sp>
      <p:sp>
        <p:nvSpPr>
          <p:cNvPr id="79" name="Rectangle 8">
            <a:extLst>
              <a:ext uri="{FF2B5EF4-FFF2-40B4-BE49-F238E27FC236}">
                <a16:creationId xmlns:a16="http://schemas.microsoft.com/office/drawing/2014/main" id="{3379B64B-A795-4F31-8212-1420A7E804DC}"/>
              </a:ext>
            </a:extLst>
          </p:cNvPr>
          <p:cNvSpPr>
            <a:spLocks noChangeArrowheads="1"/>
          </p:cNvSpPr>
          <p:nvPr/>
        </p:nvSpPr>
        <p:spPr bwMode="gray">
          <a:xfrm>
            <a:off x="7783924" y="4071290"/>
            <a:ext cx="3690716" cy="267541"/>
          </a:xfrm>
          <a:prstGeom prst="parallelogram">
            <a:avLst/>
          </a:prstGeom>
          <a:solidFill>
            <a:srgbClr val="5D7D95"/>
          </a:solidFill>
          <a:ln w="9525">
            <a:noFill/>
            <a:miter lim="800000"/>
            <a:headEnd/>
            <a:tailEnd/>
          </a:ln>
          <a:effectLst/>
        </p:spPr>
        <p:txBody>
          <a:bodyPr lIns="18000" tIns="18000" rIns="18000" bIns="18000" anchor="ctr"/>
          <a:lstStyle/>
          <a:p>
            <a:pPr algn="ctr" fontAlgn="base">
              <a:spcBef>
                <a:spcPct val="0"/>
              </a:spcBef>
              <a:spcAft>
                <a:spcPts val="200"/>
              </a:spcAft>
              <a:buClr>
                <a:srgbClr val="000000"/>
              </a:buClr>
            </a:pPr>
            <a:r>
              <a:rPr lang="en-US" sz="1100" b="1" dirty="0">
                <a:solidFill>
                  <a:srgbClr val="FFFFFF"/>
                </a:solidFill>
                <a:cs typeface="Calibri" panose="020F0502020204030204" pitchFamily="34" charset="0"/>
              </a:rPr>
              <a:t>Project Subject Matter Experts</a:t>
            </a:r>
          </a:p>
        </p:txBody>
      </p:sp>
      <p:sp>
        <p:nvSpPr>
          <p:cNvPr id="84" name="Rectangle 83">
            <a:extLst>
              <a:ext uri="{FF2B5EF4-FFF2-40B4-BE49-F238E27FC236}">
                <a16:creationId xmlns:a16="http://schemas.microsoft.com/office/drawing/2014/main" id="{23BAA585-7587-47DA-A0BE-72CCFAB6E2B0}"/>
              </a:ext>
            </a:extLst>
          </p:cNvPr>
          <p:cNvSpPr/>
          <p:nvPr/>
        </p:nvSpPr>
        <p:spPr bwMode="auto">
          <a:xfrm>
            <a:off x="7867720" y="1850495"/>
            <a:ext cx="3621807" cy="228448"/>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a:p>
            <a:pPr algn="ctr" defTabSz="914357">
              <a:lnSpc>
                <a:spcPct val="90000"/>
              </a:lnSpc>
              <a:defRPr/>
            </a:pPr>
            <a:endParaRPr lang="en-US" sz="1050" i="1" dirty="0">
              <a:solidFill>
                <a:srgbClr val="000000"/>
              </a:solidFill>
            </a:endParaRPr>
          </a:p>
        </p:txBody>
      </p:sp>
      <p:sp>
        <p:nvSpPr>
          <p:cNvPr id="89" name="Rectangle 9">
            <a:extLst>
              <a:ext uri="{FF2B5EF4-FFF2-40B4-BE49-F238E27FC236}">
                <a16:creationId xmlns:a16="http://schemas.microsoft.com/office/drawing/2014/main" id="{5779AC92-77C4-4A0D-A35A-B907EAD56008}"/>
              </a:ext>
            </a:extLst>
          </p:cNvPr>
          <p:cNvSpPr>
            <a:spLocks noChangeArrowheads="1"/>
          </p:cNvSpPr>
          <p:nvPr/>
        </p:nvSpPr>
        <p:spPr bwMode="gray">
          <a:xfrm>
            <a:off x="7867646" y="4526181"/>
            <a:ext cx="3847228" cy="1823312"/>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36000" rIns="0" bIns="36000" anchor="t"/>
          <a:lstStyle/>
          <a:p>
            <a:pPr marL="171450" marR="0" lvl="0" indent="-114300" eaLnBrk="0" fontAlgn="base" hangingPunct="0">
              <a:lnSpc>
                <a:spcPct val="95000"/>
              </a:lnSpc>
              <a:spcBef>
                <a:spcPts val="200"/>
              </a:spcBef>
              <a:spcAft>
                <a:spcPts val="200"/>
              </a:spcAft>
              <a:buClr>
                <a:srgbClr val="000000"/>
              </a:buClr>
              <a:buSzTx/>
              <a:buFont typeface="Wingdings" charset="2"/>
              <a:buChar char="§"/>
              <a:tabLst/>
              <a:defRPr/>
            </a:pPr>
            <a:r>
              <a:rPr lang="en-US" sz="1200" i="1" dirty="0">
                <a:solidFill>
                  <a:srgbClr val="000000"/>
                </a:solidFill>
              </a:rPr>
              <a:t>Thor Draper, Principal, IT/OT Cybersecurity Architecture Expert</a:t>
            </a:r>
          </a:p>
          <a:p>
            <a:pPr marL="171450" indent="-114300" eaLnBrk="0" hangingPunct="0">
              <a:lnSpc>
                <a:spcPct val="95000"/>
              </a:lnSpc>
              <a:buClr>
                <a:srgbClr val="000000"/>
              </a:buClr>
              <a:buFont typeface="Wingdings" charset="2"/>
              <a:buChar char="§"/>
              <a:defRPr/>
            </a:pPr>
            <a:r>
              <a:rPr lang="en-US" sz="1200" i="1" dirty="0">
                <a:solidFill>
                  <a:srgbClr val="000000"/>
                </a:solidFill>
              </a:rPr>
              <a:t>Kyle Miller, Director, Cybersecurity OT Assessment Expert</a:t>
            </a:r>
          </a:p>
          <a:p>
            <a:pPr marL="171450" indent="-114300" eaLnBrk="0" hangingPunct="0">
              <a:lnSpc>
                <a:spcPct val="95000"/>
              </a:lnSpc>
              <a:buClr>
                <a:srgbClr val="000000"/>
              </a:buClr>
              <a:buFont typeface="Wingdings" charset="2"/>
              <a:buChar char="§"/>
              <a:defRPr/>
            </a:pPr>
            <a:r>
              <a:rPr lang="en-US" sz="1200" i="1" dirty="0">
                <a:solidFill>
                  <a:srgbClr val="000000"/>
                </a:solidFill>
              </a:rPr>
              <a:t>Brandon Oxford, Security Manager, Cyber Operations and IT/OT Expert</a:t>
            </a:r>
          </a:p>
          <a:p>
            <a:pPr marL="171450" indent="-114300" eaLnBrk="0" hangingPunct="0">
              <a:lnSpc>
                <a:spcPct val="95000"/>
              </a:lnSpc>
              <a:buClr>
                <a:srgbClr val="000000"/>
              </a:buClr>
              <a:buFont typeface="Wingdings" charset="2"/>
              <a:buChar char="§"/>
              <a:defRPr/>
            </a:pPr>
            <a:r>
              <a:rPr lang="en-US" sz="1200" i="1" dirty="0">
                <a:solidFill>
                  <a:srgbClr val="000000"/>
                </a:solidFill>
              </a:rPr>
              <a:t>Prashant Parsram, Data Privacy Officer, Cybersecurity Strategy and Threat Intelligence Expert </a:t>
            </a:r>
          </a:p>
          <a:p>
            <a:pPr marL="171450" indent="-114300" eaLnBrk="0" hangingPunct="0">
              <a:lnSpc>
                <a:spcPct val="95000"/>
              </a:lnSpc>
              <a:buClr>
                <a:srgbClr val="000000"/>
              </a:buClr>
              <a:buFont typeface="Wingdings" charset="2"/>
              <a:buChar char="§"/>
              <a:defRPr/>
            </a:pPr>
            <a:r>
              <a:rPr lang="en-US" sz="1200" i="1" dirty="0">
                <a:solidFill>
                  <a:srgbClr val="000000"/>
                </a:solidFill>
              </a:rPr>
              <a:t>Taha Tungekar, Security Manager, Cyber Architecture Expert</a:t>
            </a:r>
          </a:p>
          <a:p>
            <a:pPr marL="171450" indent="-114300" eaLnBrk="0" hangingPunct="0">
              <a:lnSpc>
                <a:spcPct val="95000"/>
              </a:lnSpc>
              <a:buClr>
                <a:srgbClr val="000000"/>
              </a:buClr>
              <a:buFont typeface="Wingdings" charset="2"/>
              <a:buChar char="§"/>
              <a:defRPr/>
            </a:pPr>
            <a:r>
              <a:rPr lang="en-US" sz="1200" i="1" dirty="0">
                <a:solidFill>
                  <a:srgbClr val="000000"/>
                </a:solidFill>
                <a:cs typeface="Calibri" panose="020F0502020204030204" pitchFamily="34" charset="0"/>
              </a:rPr>
              <a:t>CJ Fritts, Lead Associate, Cyber Risk and Assessment Expert</a:t>
            </a:r>
            <a:endParaRPr lang="en-US" sz="1000" dirty="0">
              <a:solidFill>
                <a:srgbClr val="000000"/>
              </a:solidFill>
              <a:cs typeface="Calibri" panose="020F0502020204030204" pitchFamily="34" charset="0"/>
            </a:endParaRPr>
          </a:p>
          <a:p>
            <a:pPr marL="109728" indent="-109728" fontAlgn="base">
              <a:spcAft>
                <a:spcPts val="100"/>
              </a:spcAft>
              <a:buClr>
                <a:srgbClr val="000000"/>
              </a:buClr>
              <a:buFont typeface="Wingdings" pitchFamily="2" charset="2"/>
              <a:buChar char="§"/>
            </a:pPr>
            <a:endParaRPr lang="en-US" sz="1000" dirty="0">
              <a:solidFill>
                <a:srgbClr val="000000"/>
              </a:solidFill>
              <a:cs typeface="Calibri" panose="020F0502020204030204" pitchFamily="34" charset="0"/>
            </a:endParaRPr>
          </a:p>
        </p:txBody>
      </p:sp>
      <p:sp>
        <p:nvSpPr>
          <p:cNvPr id="83" name="Rectangle 82">
            <a:extLst>
              <a:ext uri="{FF2B5EF4-FFF2-40B4-BE49-F238E27FC236}">
                <a16:creationId xmlns:a16="http://schemas.microsoft.com/office/drawing/2014/main" id="{28A8F5B8-B7EE-4CD3-A5D9-C5202BE3A213}"/>
              </a:ext>
            </a:extLst>
          </p:cNvPr>
          <p:cNvSpPr/>
          <p:nvPr/>
        </p:nvSpPr>
        <p:spPr>
          <a:xfrm>
            <a:off x="7783927" y="1805912"/>
            <a:ext cx="4027466" cy="2202969"/>
          </a:xfrm>
          <a:prstGeom prst="rect">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sp>
        <p:nvSpPr>
          <p:cNvPr id="129" name="Rectangle 128">
            <a:extLst>
              <a:ext uri="{FF2B5EF4-FFF2-40B4-BE49-F238E27FC236}">
                <a16:creationId xmlns:a16="http://schemas.microsoft.com/office/drawing/2014/main" id="{98411D0D-554C-4530-8CA8-DB659F7169BD}"/>
              </a:ext>
            </a:extLst>
          </p:cNvPr>
          <p:cNvSpPr/>
          <p:nvPr/>
        </p:nvSpPr>
        <p:spPr bwMode="auto">
          <a:xfrm>
            <a:off x="7867720" y="1797528"/>
            <a:ext cx="3847154" cy="282673"/>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a:p>
            <a:pPr algn="ctr" defTabSz="914357">
              <a:lnSpc>
                <a:spcPct val="90000"/>
              </a:lnSpc>
              <a:defRPr/>
            </a:pPr>
            <a:endParaRPr lang="en-US" sz="1050" i="1" dirty="0">
              <a:solidFill>
                <a:srgbClr val="000000"/>
              </a:solidFill>
            </a:endParaRPr>
          </a:p>
        </p:txBody>
      </p:sp>
      <p:sp>
        <p:nvSpPr>
          <p:cNvPr id="90" name="Rectangle 9">
            <a:extLst>
              <a:ext uri="{FF2B5EF4-FFF2-40B4-BE49-F238E27FC236}">
                <a16:creationId xmlns:a16="http://schemas.microsoft.com/office/drawing/2014/main" id="{7327AD47-46E1-4755-8448-48FA65848101}"/>
              </a:ext>
            </a:extLst>
          </p:cNvPr>
          <p:cNvSpPr>
            <a:spLocks noChangeArrowheads="1"/>
          </p:cNvSpPr>
          <p:nvPr/>
        </p:nvSpPr>
        <p:spPr bwMode="gray">
          <a:xfrm>
            <a:off x="7867720" y="2070674"/>
            <a:ext cx="3840476" cy="1854195"/>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36000" rIns="0" bIns="36000" anchor="t"/>
          <a:lstStyle/>
          <a:p>
            <a:pPr marL="171450" lvl="0" indent="-114300" eaLnBrk="0" hangingPunct="0">
              <a:spcBef>
                <a:spcPts val="100"/>
              </a:spcBef>
              <a:spcAft>
                <a:spcPts val="100"/>
              </a:spcAft>
              <a:buClr>
                <a:srgbClr val="000000"/>
              </a:buClr>
              <a:buFont typeface="Wingdings" charset="2"/>
              <a:buChar char="§"/>
              <a:defRPr/>
            </a:pPr>
            <a:r>
              <a:rPr lang="en-US" sz="1200" dirty="0">
                <a:solidFill>
                  <a:srgbClr val="000000"/>
                </a:solidFill>
              </a:rPr>
              <a:t>Souheil Moukaddem, </a:t>
            </a:r>
            <a:r>
              <a:rPr lang="en-US" sz="1200" i="1" dirty="0">
                <a:solidFill>
                  <a:srgbClr val="000000"/>
                </a:solidFill>
              </a:rPr>
              <a:t>Executive Vice President, MENA Managing Director</a:t>
            </a:r>
          </a:p>
          <a:p>
            <a:pPr marL="171450" lvl="0" indent="-114300" eaLnBrk="0" hangingPunct="0">
              <a:spcBef>
                <a:spcPts val="100"/>
              </a:spcBef>
              <a:spcAft>
                <a:spcPts val="100"/>
              </a:spcAft>
              <a:buClr>
                <a:srgbClr val="000000"/>
              </a:buClr>
              <a:buFont typeface="Wingdings" charset="2"/>
              <a:buChar char="§"/>
              <a:defRPr/>
            </a:pPr>
            <a:r>
              <a:rPr lang="pt-BR" sz="1200" i="1" dirty="0">
                <a:solidFill>
                  <a:srgbClr val="000000"/>
                </a:solidFill>
              </a:rPr>
              <a:t>Joe Mazloum, Senior Vice President, </a:t>
            </a:r>
            <a:r>
              <a:rPr lang="en-US" sz="1200" i="1" dirty="0">
                <a:solidFill>
                  <a:srgbClr val="000000"/>
                </a:solidFill>
              </a:rPr>
              <a:t>Real Estate Development and Investments Lead</a:t>
            </a:r>
            <a:endParaRPr lang="pt-BR" sz="1200" i="1" dirty="0">
              <a:solidFill>
                <a:srgbClr val="000000"/>
              </a:solidFill>
            </a:endParaRPr>
          </a:p>
          <a:p>
            <a:pPr marL="171450" lvl="0" indent="-114300" eaLnBrk="0" hangingPunct="0">
              <a:spcBef>
                <a:spcPts val="100"/>
              </a:spcBef>
              <a:spcAft>
                <a:spcPts val="100"/>
              </a:spcAft>
              <a:buClr>
                <a:srgbClr val="000000"/>
              </a:buClr>
              <a:buFont typeface="Wingdings" charset="2"/>
              <a:buChar char="§"/>
              <a:defRPr/>
            </a:pPr>
            <a:r>
              <a:rPr lang="pt-BR" sz="1200" i="1" dirty="0">
                <a:solidFill>
                  <a:srgbClr val="000000"/>
                </a:solidFill>
              </a:rPr>
              <a:t>Tony Gaidhane, Vice President, </a:t>
            </a:r>
            <a:r>
              <a:rPr lang="en-US" sz="1200" i="1" dirty="0">
                <a:solidFill>
                  <a:srgbClr val="000000"/>
                </a:solidFill>
              </a:rPr>
              <a:t>SOC Operating Model Development Expert</a:t>
            </a:r>
          </a:p>
          <a:p>
            <a:pPr marL="171450" lvl="0" indent="-114300" eaLnBrk="0" hangingPunct="0">
              <a:spcBef>
                <a:spcPts val="100"/>
              </a:spcBef>
              <a:spcAft>
                <a:spcPts val="100"/>
              </a:spcAft>
              <a:buClr>
                <a:srgbClr val="000000"/>
              </a:buClr>
              <a:buFont typeface="Wingdings" charset="2"/>
              <a:buChar char="§"/>
              <a:defRPr/>
            </a:pPr>
            <a:r>
              <a:rPr lang="en-US" sz="1200" i="1" dirty="0">
                <a:solidFill>
                  <a:srgbClr val="000000"/>
                </a:solidFill>
              </a:rPr>
              <a:t>Rosemary Mosquea, Principal, Defense and Security Expert</a:t>
            </a:r>
          </a:p>
          <a:p>
            <a:pPr marL="171450" lvl="0" indent="-114300" eaLnBrk="0" hangingPunct="0">
              <a:spcBef>
                <a:spcPts val="100"/>
              </a:spcBef>
              <a:spcAft>
                <a:spcPts val="100"/>
              </a:spcAft>
              <a:buClr>
                <a:srgbClr val="000000"/>
              </a:buClr>
              <a:buFont typeface="Wingdings" charset="2"/>
              <a:buChar char="§"/>
              <a:defRPr/>
            </a:pPr>
            <a:r>
              <a:rPr lang="en-US" sz="1200" i="1" dirty="0">
                <a:solidFill>
                  <a:srgbClr val="000000"/>
                </a:solidFill>
              </a:rPr>
              <a:t>Nabil Abbas, Principal, Digital and Smart City Lead</a:t>
            </a:r>
          </a:p>
          <a:p>
            <a:pPr marL="171450" lvl="0" indent="-114300" eaLnBrk="0" hangingPunct="0">
              <a:spcBef>
                <a:spcPts val="100"/>
              </a:spcBef>
              <a:spcAft>
                <a:spcPts val="100"/>
              </a:spcAft>
              <a:buClr>
                <a:srgbClr val="000000"/>
              </a:buClr>
              <a:buFont typeface="Wingdings" charset="2"/>
              <a:buChar char="§"/>
              <a:defRPr/>
            </a:pPr>
            <a:r>
              <a:rPr lang="en-US" sz="1200" i="1" dirty="0">
                <a:solidFill>
                  <a:srgbClr val="000000"/>
                </a:solidFill>
              </a:rPr>
              <a:t>Micah Loudermilk, Senior Associate, Cybersecurity Policies </a:t>
            </a:r>
          </a:p>
          <a:p>
            <a:pPr marL="171450" lvl="0" indent="-114300" eaLnBrk="0" hangingPunct="0">
              <a:spcBef>
                <a:spcPts val="100"/>
              </a:spcBef>
              <a:spcAft>
                <a:spcPts val="100"/>
              </a:spcAft>
              <a:buClr>
                <a:srgbClr val="000000"/>
              </a:buClr>
              <a:buFont typeface="Wingdings" charset="2"/>
              <a:buChar char="§"/>
              <a:defRPr/>
            </a:pPr>
            <a:endParaRPr lang="en-US" sz="1200" i="1" dirty="0">
              <a:solidFill>
                <a:srgbClr val="000000"/>
              </a:solidFill>
            </a:endParaRPr>
          </a:p>
        </p:txBody>
      </p:sp>
      <p:pic>
        <p:nvPicPr>
          <p:cNvPr id="93" name="Picture 92" descr="01_booz_allen.png">
            <a:extLst>
              <a:ext uri="{FF2B5EF4-FFF2-40B4-BE49-F238E27FC236}">
                <a16:creationId xmlns:a16="http://schemas.microsoft.com/office/drawing/2014/main" id="{4C155049-7FCF-4259-9240-BD8538B7B116}"/>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9076195" y="4340472"/>
            <a:ext cx="1430204" cy="174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Straight Arrow Connector 54">
            <a:extLst>
              <a:ext uri="{FF2B5EF4-FFF2-40B4-BE49-F238E27FC236}">
                <a16:creationId xmlns:a16="http://schemas.microsoft.com/office/drawing/2014/main" id="{2B892ECA-1DB6-48DE-82FD-BD3D515980D0}"/>
              </a:ext>
            </a:extLst>
          </p:cNvPr>
          <p:cNvCxnSpPr/>
          <p:nvPr/>
        </p:nvCxnSpPr>
        <p:spPr>
          <a:xfrm>
            <a:off x="7406543" y="2182433"/>
            <a:ext cx="3747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Rectangle 8">
            <a:extLst>
              <a:ext uri="{FF2B5EF4-FFF2-40B4-BE49-F238E27FC236}">
                <a16:creationId xmlns:a16="http://schemas.microsoft.com/office/drawing/2014/main" id="{ADDC6A9A-58A4-457D-82D6-F300255C2845}"/>
              </a:ext>
            </a:extLst>
          </p:cNvPr>
          <p:cNvSpPr>
            <a:spLocks noChangeArrowheads="1"/>
          </p:cNvSpPr>
          <p:nvPr/>
        </p:nvSpPr>
        <p:spPr bwMode="gray">
          <a:xfrm>
            <a:off x="7783924" y="1613992"/>
            <a:ext cx="3690716" cy="267541"/>
          </a:xfrm>
          <a:prstGeom prst="parallelogram">
            <a:avLst/>
          </a:prstGeom>
          <a:solidFill>
            <a:srgbClr val="5D7D95"/>
          </a:solidFill>
          <a:ln w="9525">
            <a:noFill/>
            <a:miter lim="800000"/>
            <a:headEnd/>
            <a:tailEnd/>
          </a:ln>
          <a:effectLst/>
        </p:spPr>
        <p:txBody>
          <a:bodyPr lIns="18000" tIns="18000" rIns="18000" bIns="18000" anchor="ctr"/>
          <a:lstStyle/>
          <a:p>
            <a:pPr algn="ctr" fontAlgn="base">
              <a:spcBef>
                <a:spcPct val="0"/>
              </a:spcBef>
              <a:spcAft>
                <a:spcPts val="200"/>
              </a:spcAft>
              <a:buClr>
                <a:srgbClr val="000000"/>
              </a:buClr>
            </a:pPr>
            <a:r>
              <a:rPr lang="en-US" sz="1100" b="1" dirty="0">
                <a:solidFill>
                  <a:srgbClr val="FFFFFF"/>
                </a:solidFill>
                <a:cs typeface="Calibri" panose="020F0502020204030204" pitchFamily="34" charset="0"/>
              </a:rPr>
              <a:t>Booz Allen Senior Advisory Board</a:t>
            </a:r>
          </a:p>
        </p:txBody>
      </p:sp>
      <p:sp>
        <p:nvSpPr>
          <p:cNvPr id="86" name="Oval 85">
            <a:extLst>
              <a:ext uri="{FF2B5EF4-FFF2-40B4-BE49-F238E27FC236}">
                <a16:creationId xmlns:a16="http://schemas.microsoft.com/office/drawing/2014/main" id="{E3EC7445-707F-4733-9EFD-49BF95D64FBF}"/>
              </a:ext>
            </a:extLst>
          </p:cNvPr>
          <p:cNvSpPr/>
          <p:nvPr/>
        </p:nvSpPr>
        <p:spPr>
          <a:xfrm>
            <a:off x="7585004" y="1517947"/>
            <a:ext cx="457200" cy="457200"/>
          </a:xfrm>
          <a:prstGeom prst="ellipse">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pic>
        <p:nvPicPr>
          <p:cNvPr id="91" name="Picture 7" descr="Desk Icon 37919">
            <a:extLst>
              <a:ext uri="{FF2B5EF4-FFF2-40B4-BE49-F238E27FC236}">
                <a16:creationId xmlns:a16="http://schemas.microsoft.com/office/drawing/2014/main" id="{7D35309A-D164-4B9F-9C23-18DFD7DF001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637470" y="1590223"/>
            <a:ext cx="352268" cy="312649"/>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1A6CCED9-9662-4D40-BEEF-4DA3D1775EF6}"/>
              </a:ext>
            </a:extLst>
          </p:cNvPr>
          <p:cNvSpPr/>
          <p:nvPr/>
        </p:nvSpPr>
        <p:spPr>
          <a:xfrm>
            <a:off x="2188655" y="1712633"/>
            <a:ext cx="5228401" cy="1139487"/>
          </a:xfrm>
          <a:prstGeom prst="rect">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sp>
        <p:nvSpPr>
          <p:cNvPr id="47" name="Rectangle 46">
            <a:extLst>
              <a:ext uri="{FF2B5EF4-FFF2-40B4-BE49-F238E27FC236}">
                <a16:creationId xmlns:a16="http://schemas.microsoft.com/office/drawing/2014/main" id="{CCDA5586-E078-47FE-8685-53E88023CD9C}"/>
              </a:ext>
            </a:extLst>
          </p:cNvPr>
          <p:cNvSpPr/>
          <p:nvPr/>
        </p:nvSpPr>
        <p:spPr bwMode="auto">
          <a:xfrm>
            <a:off x="4776377" y="1911273"/>
            <a:ext cx="2577291" cy="313490"/>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p:txBody>
      </p:sp>
      <p:sp>
        <p:nvSpPr>
          <p:cNvPr id="48" name="Rectangle 9">
            <a:extLst>
              <a:ext uri="{FF2B5EF4-FFF2-40B4-BE49-F238E27FC236}">
                <a16:creationId xmlns:a16="http://schemas.microsoft.com/office/drawing/2014/main" id="{B7136970-2316-411D-8E48-F66004642192}"/>
              </a:ext>
            </a:extLst>
          </p:cNvPr>
          <p:cNvSpPr>
            <a:spLocks noChangeArrowheads="1"/>
          </p:cNvSpPr>
          <p:nvPr/>
        </p:nvSpPr>
        <p:spPr bwMode="gray">
          <a:xfrm>
            <a:off x="2296423" y="2243610"/>
            <a:ext cx="2394107" cy="52629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9728" indent="-109728" fontAlgn="base">
              <a:spcAft>
                <a:spcPct val="0"/>
              </a:spcAft>
              <a:buClr>
                <a:srgbClr val="000000"/>
              </a:buClr>
              <a:buFont typeface="Wingdings" pitchFamily="2" charset="2"/>
              <a:buChar char="§"/>
            </a:pPr>
            <a:r>
              <a:rPr lang="en-US" sz="1200" dirty="0">
                <a:solidFill>
                  <a:srgbClr val="000000"/>
                </a:solidFill>
                <a:cs typeface="Calibri" panose="020F0502020204030204" pitchFamily="34" charset="0"/>
              </a:rPr>
              <a:t>Executive Management</a:t>
            </a:r>
          </a:p>
        </p:txBody>
      </p:sp>
      <p:pic>
        <p:nvPicPr>
          <p:cNvPr id="49" name="Picture 48" descr="01_booz_allen.png">
            <a:extLst>
              <a:ext uri="{FF2B5EF4-FFF2-40B4-BE49-F238E27FC236}">
                <a16:creationId xmlns:a16="http://schemas.microsoft.com/office/drawing/2014/main" id="{E4E73BD4-1772-42F1-805E-2AD8B74394F1}"/>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34510" y="1987047"/>
            <a:ext cx="1661022" cy="1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a:extLst>
              <a:ext uri="{FF2B5EF4-FFF2-40B4-BE49-F238E27FC236}">
                <a16:creationId xmlns:a16="http://schemas.microsoft.com/office/drawing/2014/main" id="{88380F50-E03B-42D3-837F-38F76C7489BB}"/>
              </a:ext>
            </a:extLst>
          </p:cNvPr>
          <p:cNvSpPr/>
          <p:nvPr/>
        </p:nvSpPr>
        <p:spPr bwMode="auto">
          <a:xfrm>
            <a:off x="2296423" y="1911273"/>
            <a:ext cx="2394107" cy="313490"/>
          </a:xfrm>
          <a:prstGeom prst="rect">
            <a:avLst/>
          </a:prstGeom>
          <a:solidFill>
            <a:schemeClr val="accent2">
              <a:lumMod val="40000"/>
              <a:lumOff val="6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r>
              <a:rPr lang="en-US" sz="1200" i="1" dirty="0">
                <a:solidFill>
                  <a:srgbClr val="000000"/>
                </a:solidFill>
              </a:rPr>
              <a:t>OXAGON</a:t>
            </a:r>
          </a:p>
        </p:txBody>
      </p:sp>
      <p:sp>
        <p:nvSpPr>
          <p:cNvPr id="51" name="Rectangle 8">
            <a:extLst>
              <a:ext uri="{FF2B5EF4-FFF2-40B4-BE49-F238E27FC236}">
                <a16:creationId xmlns:a16="http://schemas.microsoft.com/office/drawing/2014/main" id="{D5F8FF70-F403-4B3D-859A-691256D65259}"/>
              </a:ext>
            </a:extLst>
          </p:cNvPr>
          <p:cNvSpPr>
            <a:spLocks noChangeArrowheads="1"/>
          </p:cNvSpPr>
          <p:nvPr/>
        </p:nvSpPr>
        <p:spPr bwMode="gray">
          <a:xfrm>
            <a:off x="2238554" y="1586105"/>
            <a:ext cx="2604934" cy="266543"/>
          </a:xfrm>
          <a:prstGeom prst="parallelogram">
            <a:avLst/>
          </a:prstGeom>
          <a:solidFill>
            <a:srgbClr val="5D7D95"/>
          </a:solidFill>
          <a:ln w="9525">
            <a:noFill/>
            <a:miter lim="800000"/>
            <a:headEnd/>
            <a:tailEnd/>
          </a:ln>
          <a:effectLst/>
        </p:spPr>
        <p:txBody>
          <a:bodyPr lIns="18000" tIns="18000" rIns="18000" bIns="18000" anchor="ctr"/>
          <a:lstStyle/>
          <a:p>
            <a:pPr algn="ctr" fontAlgn="base">
              <a:spcBef>
                <a:spcPct val="0"/>
              </a:spcBef>
              <a:spcAft>
                <a:spcPts val="200"/>
              </a:spcAft>
              <a:buClr>
                <a:srgbClr val="000000"/>
              </a:buClr>
            </a:pPr>
            <a:r>
              <a:rPr lang="en-US" sz="1100" b="1" dirty="0">
                <a:solidFill>
                  <a:srgbClr val="FFFFFF"/>
                </a:solidFill>
                <a:cs typeface="Calibri" panose="020F0502020204030204" pitchFamily="34" charset="0"/>
              </a:rPr>
              <a:t>Program Oversight</a:t>
            </a:r>
          </a:p>
        </p:txBody>
      </p:sp>
      <p:sp>
        <p:nvSpPr>
          <p:cNvPr id="53" name="Oval 52">
            <a:extLst>
              <a:ext uri="{FF2B5EF4-FFF2-40B4-BE49-F238E27FC236}">
                <a16:creationId xmlns:a16="http://schemas.microsoft.com/office/drawing/2014/main" id="{7B8834E9-326C-4EB9-BC2F-A336AB2AA909}"/>
              </a:ext>
            </a:extLst>
          </p:cNvPr>
          <p:cNvSpPr/>
          <p:nvPr/>
        </p:nvSpPr>
        <p:spPr>
          <a:xfrm>
            <a:off x="1977134" y="1512746"/>
            <a:ext cx="457200" cy="457200"/>
          </a:xfrm>
          <a:prstGeom prst="ellipse">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pic>
        <p:nvPicPr>
          <p:cNvPr id="54" name="Picture 109" descr="https://d30y9cdsu7xlg0.cloudfront.net/png/1241482-200.png">
            <a:extLst>
              <a:ext uri="{FF2B5EF4-FFF2-40B4-BE49-F238E27FC236}">
                <a16:creationId xmlns:a16="http://schemas.microsoft.com/office/drawing/2014/main" id="{5306BBB4-EDC1-4A92-B7C4-231DC21435D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997916" y="1552421"/>
            <a:ext cx="415636" cy="377851"/>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24A5BC07-D8A0-485D-94FE-24548A5D1464}"/>
              </a:ext>
            </a:extLst>
          </p:cNvPr>
          <p:cNvSpPr>
            <a:spLocks noChangeArrowheads="1"/>
          </p:cNvSpPr>
          <p:nvPr/>
        </p:nvSpPr>
        <p:spPr bwMode="gray">
          <a:xfrm>
            <a:off x="4776377" y="2243610"/>
            <a:ext cx="2577291" cy="52629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5510" lvl="0" indent="-105510" defTabSz="422041" eaLnBrk="0" hangingPunct="0">
              <a:spcBef>
                <a:spcPts val="400"/>
              </a:spcBef>
              <a:spcAft>
                <a:spcPts val="200"/>
              </a:spcAft>
              <a:buClr>
                <a:srgbClr val="000000"/>
              </a:buClr>
              <a:buFont typeface="Wingdings" pitchFamily="2" charset="2"/>
              <a:buChar char="§"/>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Ziad Nasrallah, Officer-In-Charge </a:t>
            </a:r>
          </a:p>
        </p:txBody>
      </p:sp>
      <p:sp>
        <p:nvSpPr>
          <p:cNvPr id="106" name="Oval 105">
            <a:extLst>
              <a:ext uri="{FF2B5EF4-FFF2-40B4-BE49-F238E27FC236}">
                <a16:creationId xmlns:a16="http://schemas.microsoft.com/office/drawing/2014/main" id="{91DD04C8-E27B-4892-A65D-41CD1686E8D7}"/>
              </a:ext>
            </a:extLst>
          </p:cNvPr>
          <p:cNvSpPr/>
          <p:nvPr/>
        </p:nvSpPr>
        <p:spPr>
          <a:xfrm>
            <a:off x="7585004" y="4033094"/>
            <a:ext cx="457200" cy="457200"/>
          </a:xfrm>
          <a:prstGeom prst="ellipse">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pic>
        <p:nvPicPr>
          <p:cNvPr id="107" name="Picture 7">
            <a:extLst>
              <a:ext uri="{FF2B5EF4-FFF2-40B4-BE49-F238E27FC236}">
                <a16:creationId xmlns:a16="http://schemas.microsoft.com/office/drawing/2014/main" id="{CAB67396-DA17-4C2D-BFD7-954EF41E8116}"/>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p:blipFill>
        <p:spPr bwMode="auto">
          <a:xfrm>
            <a:off x="7637228" y="4053626"/>
            <a:ext cx="352752" cy="416136"/>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B9DAFA0B-1AF2-4021-B0C8-05E8DC038AA5}"/>
              </a:ext>
            </a:extLst>
          </p:cNvPr>
          <p:cNvSpPr/>
          <p:nvPr/>
        </p:nvSpPr>
        <p:spPr>
          <a:xfrm>
            <a:off x="2191075" y="5124532"/>
            <a:ext cx="5249671" cy="1123866"/>
          </a:xfrm>
          <a:prstGeom prst="rect">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sp>
        <p:nvSpPr>
          <p:cNvPr id="67" name="Rectangle 66">
            <a:extLst>
              <a:ext uri="{FF2B5EF4-FFF2-40B4-BE49-F238E27FC236}">
                <a16:creationId xmlns:a16="http://schemas.microsoft.com/office/drawing/2014/main" id="{AAC2BA59-8CBD-451E-AB85-BB4BA82851A3}"/>
              </a:ext>
            </a:extLst>
          </p:cNvPr>
          <p:cNvSpPr/>
          <p:nvPr/>
        </p:nvSpPr>
        <p:spPr bwMode="auto">
          <a:xfrm>
            <a:off x="2271659" y="5318002"/>
            <a:ext cx="2421291" cy="313490"/>
          </a:xfrm>
          <a:prstGeom prst="rect">
            <a:avLst/>
          </a:prstGeom>
          <a:solidFill>
            <a:schemeClr val="accent2">
              <a:lumMod val="40000"/>
              <a:lumOff val="6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r>
              <a:rPr lang="en-US" sz="1200" i="1" dirty="0">
                <a:solidFill>
                  <a:srgbClr val="000000"/>
                </a:solidFill>
              </a:rPr>
              <a:t>OXAGON</a:t>
            </a:r>
          </a:p>
        </p:txBody>
      </p:sp>
      <p:sp>
        <p:nvSpPr>
          <p:cNvPr id="72" name="Rectangle 9">
            <a:extLst>
              <a:ext uri="{FF2B5EF4-FFF2-40B4-BE49-F238E27FC236}">
                <a16:creationId xmlns:a16="http://schemas.microsoft.com/office/drawing/2014/main" id="{FFCA06B8-7318-4F98-89B3-6E86B99FDADC}"/>
              </a:ext>
            </a:extLst>
          </p:cNvPr>
          <p:cNvSpPr>
            <a:spLocks noChangeArrowheads="1"/>
          </p:cNvSpPr>
          <p:nvPr/>
        </p:nvSpPr>
        <p:spPr bwMode="gray">
          <a:xfrm>
            <a:off x="2271659" y="5644046"/>
            <a:ext cx="2421291" cy="544151"/>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9728" indent="-109728" fontAlgn="base">
              <a:spcAft>
                <a:spcPct val="0"/>
              </a:spcAft>
              <a:buClr>
                <a:srgbClr val="000000"/>
              </a:buClr>
              <a:buFont typeface="Wingdings" pitchFamily="2" charset="2"/>
              <a:buChar char="§"/>
            </a:pPr>
            <a:r>
              <a:rPr lang="en-US" sz="1200" dirty="0"/>
              <a:t>To be determined upon project kick-off</a:t>
            </a:r>
          </a:p>
        </p:txBody>
      </p:sp>
      <p:sp>
        <p:nvSpPr>
          <p:cNvPr id="66" name="Rectangle 65">
            <a:extLst>
              <a:ext uri="{FF2B5EF4-FFF2-40B4-BE49-F238E27FC236}">
                <a16:creationId xmlns:a16="http://schemas.microsoft.com/office/drawing/2014/main" id="{4D05AFDA-B8FE-4F6A-BC94-1912C177F0A1}"/>
              </a:ext>
            </a:extLst>
          </p:cNvPr>
          <p:cNvSpPr/>
          <p:nvPr/>
        </p:nvSpPr>
        <p:spPr bwMode="auto">
          <a:xfrm>
            <a:off x="4778797" y="5318002"/>
            <a:ext cx="2577291" cy="313490"/>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p:txBody>
      </p:sp>
      <p:sp>
        <p:nvSpPr>
          <p:cNvPr id="87" name="Rectangle 86">
            <a:extLst>
              <a:ext uri="{FF2B5EF4-FFF2-40B4-BE49-F238E27FC236}">
                <a16:creationId xmlns:a16="http://schemas.microsoft.com/office/drawing/2014/main" id="{D823CA1A-8B2D-4819-9712-2F1E3754A061}"/>
              </a:ext>
            </a:extLst>
          </p:cNvPr>
          <p:cNvSpPr>
            <a:spLocks noChangeArrowheads="1"/>
          </p:cNvSpPr>
          <p:nvPr/>
        </p:nvSpPr>
        <p:spPr bwMode="gray">
          <a:xfrm>
            <a:off x="4778797" y="5644601"/>
            <a:ext cx="2577291" cy="55249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9728" indent="-109728" fontAlgn="base">
              <a:spcAft>
                <a:spcPct val="0"/>
              </a:spcAft>
              <a:buClr>
                <a:srgbClr val="000000"/>
              </a:buClr>
              <a:buFont typeface="Wingdings" pitchFamily="2" charset="2"/>
              <a:buChar char="§"/>
            </a:pPr>
            <a:r>
              <a:rPr lang="en-US" sz="1200" dirty="0"/>
              <a:t>Up to 3 full-time consultants and 1 part-time SME</a:t>
            </a:r>
          </a:p>
        </p:txBody>
      </p:sp>
      <p:pic>
        <p:nvPicPr>
          <p:cNvPr id="100" name="Picture 99" descr="01_booz_allen.png">
            <a:extLst>
              <a:ext uri="{FF2B5EF4-FFF2-40B4-BE49-F238E27FC236}">
                <a16:creationId xmlns:a16="http://schemas.microsoft.com/office/drawing/2014/main" id="{BA43EC04-1E82-42F2-BB16-81A29119F26B}"/>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36932" y="5386278"/>
            <a:ext cx="1661022" cy="1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8">
            <a:extLst>
              <a:ext uri="{FF2B5EF4-FFF2-40B4-BE49-F238E27FC236}">
                <a16:creationId xmlns:a16="http://schemas.microsoft.com/office/drawing/2014/main" id="{1F07FCEC-D738-497A-BECF-BD5CBCE54AA4}"/>
              </a:ext>
            </a:extLst>
          </p:cNvPr>
          <p:cNvSpPr>
            <a:spLocks noChangeArrowheads="1"/>
          </p:cNvSpPr>
          <p:nvPr/>
        </p:nvSpPr>
        <p:spPr bwMode="gray">
          <a:xfrm>
            <a:off x="2256878" y="4972131"/>
            <a:ext cx="2604934" cy="266543"/>
          </a:xfrm>
          <a:prstGeom prst="parallelogram">
            <a:avLst/>
          </a:prstGeom>
          <a:solidFill>
            <a:srgbClr val="5D7D95"/>
          </a:solidFill>
          <a:ln w="9525">
            <a:noFill/>
            <a:miter lim="800000"/>
            <a:headEnd/>
            <a:tailEnd/>
          </a:ln>
          <a:effectLst/>
        </p:spPr>
        <p:txBody>
          <a:bodyPr lIns="18000" tIns="18000" rIns="18000" bIns="18000" anchor="ctr"/>
          <a:lstStyle/>
          <a:p>
            <a:pPr algn="ctr" fontAlgn="base">
              <a:spcBef>
                <a:spcPct val="0"/>
              </a:spcBef>
              <a:spcAft>
                <a:spcPts val="200"/>
              </a:spcAft>
              <a:buClr>
                <a:srgbClr val="000000"/>
              </a:buClr>
            </a:pPr>
            <a:r>
              <a:rPr lang="en-US" sz="1050" b="1" dirty="0">
                <a:solidFill>
                  <a:srgbClr val="FFFFFF"/>
                </a:solidFill>
                <a:cs typeface="Calibri" panose="020F0502020204030204" pitchFamily="34" charset="0"/>
              </a:rPr>
              <a:t>Delivery Team</a:t>
            </a:r>
          </a:p>
        </p:txBody>
      </p:sp>
      <p:sp>
        <p:nvSpPr>
          <p:cNvPr id="74" name="Oval 73">
            <a:extLst>
              <a:ext uri="{FF2B5EF4-FFF2-40B4-BE49-F238E27FC236}">
                <a16:creationId xmlns:a16="http://schemas.microsoft.com/office/drawing/2014/main" id="{8004D5DB-7282-48CA-A294-CE4D8A7A5A03}"/>
              </a:ext>
            </a:extLst>
          </p:cNvPr>
          <p:cNvSpPr/>
          <p:nvPr/>
        </p:nvSpPr>
        <p:spPr>
          <a:xfrm>
            <a:off x="1997783" y="4876800"/>
            <a:ext cx="457200" cy="457200"/>
          </a:xfrm>
          <a:prstGeom prst="ellipse">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pic>
        <p:nvPicPr>
          <p:cNvPr id="75" name="Picture 107" descr="https://d30y9cdsu7xlg0.cloudfront.net/png/43246-200.png">
            <a:extLst>
              <a:ext uri="{FF2B5EF4-FFF2-40B4-BE49-F238E27FC236}">
                <a16:creationId xmlns:a16="http://schemas.microsoft.com/office/drawing/2014/main" id="{01207E7C-1422-410A-B299-F8053DF4CDB7}"/>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018565" y="4933650"/>
            <a:ext cx="415636" cy="343501"/>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508171F-A74E-4DAD-A691-A8C8D4B4114B}"/>
              </a:ext>
            </a:extLst>
          </p:cNvPr>
          <p:cNvSpPr/>
          <p:nvPr/>
        </p:nvSpPr>
        <p:spPr>
          <a:xfrm>
            <a:off x="2212345" y="3457928"/>
            <a:ext cx="5228401" cy="1114072"/>
          </a:xfrm>
          <a:prstGeom prst="rect">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sp>
        <p:nvSpPr>
          <p:cNvPr id="57" name="Rectangle 56">
            <a:extLst>
              <a:ext uri="{FF2B5EF4-FFF2-40B4-BE49-F238E27FC236}">
                <a16:creationId xmlns:a16="http://schemas.microsoft.com/office/drawing/2014/main" id="{683DC9E2-CA0D-4948-8119-31E08D9413BD}"/>
              </a:ext>
            </a:extLst>
          </p:cNvPr>
          <p:cNvSpPr/>
          <p:nvPr/>
        </p:nvSpPr>
        <p:spPr bwMode="auto">
          <a:xfrm>
            <a:off x="4778797" y="3657198"/>
            <a:ext cx="2577291" cy="313490"/>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p:txBody>
      </p:sp>
      <p:sp>
        <p:nvSpPr>
          <p:cNvPr id="58" name="Rectangle 57">
            <a:extLst>
              <a:ext uri="{FF2B5EF4-FFF2-40B4-BE49-F238E27FC236}">
                <a16:creationId xmlns:a16="http://schemas.microsoft.com/office/drawing/2014/main" id="{3AC0D235-569B-4B2C-AA64-B1B28CE4B146}"/>
              </a:ext>
            </a:extLst>
          </p:cNvPr>
          <p:cNvSpPr/>
          <p:nvPr/>
        </p:nvSpPr>
        <p:spPr bwMode="auto">
          <a:xfrm>
            <a:off x="2298843" y="3657198"/>
            <a:ext cx="2394107" cy="313490"/>
          </a:xfrm>
          <a:prstGeom prst="rect">
            <a:avLst/>
          </a:prstGeom>
          <a:solidFill>
            <a:schemeClr val="accent2">
              <a:lumMod val="40000"/>
              <a:lumOff val="6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r>
              <a:rPr lang="en-US" sz="1200" i="1" dirty="0">
                <a:solidFill>
                  <a:srgbClr val="000000"/>
                </a:solidFill>
              </a:rPr>
              <a:t>OXAGON</a:t>
            </a:r>
          </a:p>
        </p:txBody>
      </p:sp>
      <p:sp>
        <p:nvSpPr>
          <p:cNvPr id="60" name="Rectangle 8">
            <a:extLst>
              <a:ext uri="{FF2B5EF4-FFF2-40B4-BE49-F238E27FC236}">
                <a16:creationId xmlns:a16="http://schemas.microsoft.com/office/drawing/2014/main" id="{A58E93C5-5210-4DD3-B0FD-70506B7EBEBC}"/>
              </a:ext>
            </a:extLst>
          </p:cNvPr>
          <p:cNvSpPr>
            <a:spLocks noChangeArrowheads="1"/>
          </p:cNvSpPr>
          <p:nvPr/>
        </p:nvSpPr>
        <p:spPr bwMode="gray">
          <a:xfrm>
            <a:off x="2256878" y="3331399"/>
            <a:ext cx="2589031" cy="266543"/>
          </a:xfrm>
          <a:prstGeom prst="parallelogram">
            <a:avLst/>
          </a:prstGeom>
          <a:solidFill>
            <a:srgbClr val="5D7D95"/>
          </a:solidFill>
          <a:ln w="9525">
            <a:noFill/>
            <a:miter lim="800000"/>
            <a:headEnd/>
            <a:tailEnd/>
          </a:ln>
          <a:effectLst/>
        </p:spPr>
        <p:txBody>
          <a:bodyPr lIns="18000" tIns="18000" rIns="18000" bIns="18000" anchor="ctr"/>
          <a:lstStyle/>
          <a:p>
            <a:pPr algn="ctr" fontAlgn="base">
              <a:spcBef>
                <a:spcPct val="0"/>
              </a:spcBef>
              <a:spcAft>
                <a:spcPts val="200"/>
              </a:spcAft>
              <a:buClr>
                <a:srgbClr val="000000"/>
              </a:buClr>
            </a:pPr>
            <a:r>
              <a:rPr lang="en-US" sz="1100" b="1" dirty="0">
                <a:solidFill>
                  <a:srgbClr val="FFFFFF"/>
                </a:solidFill>
                <a:cs typeface="Calibri" panose="020F0502020204030204" pitchFamily="34" charset="0"/>
              </a:rPr>
              <a:t>Program Management</a:t>
            </a:r>
          </a:p>
        </p:txBody>
      </p:sp>
      <p:sp>
        <p:nvSpPr>
          <p:cNvPr id="62" name="Oval 61">
            <a:extLst>
              <a:ext uri="{FF2B5EF4-FFF2-40B4-BE49-F238E27FC236}">
                <a16:creationId xmlns:a16="http://schemas.microsoft.com/office/drawing/2014/main" id="{0118A582-A2A7-4405-BE52-1F0826A3E845}"/>
              </a:ext>
            </a:extLst>
          </p:cNvPr>
          <p:cNvSpPr/>
          <p:nvPr/>
        </p:nvSpPr>
        <p:spPr>
          <a:xfrm>
            <a:off x="1997783" y="3236068"/>
            <a:ext cx="457200" cy="457200"/>
          </a:xfrm>
          <a:prstGeom prst="ellipse">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pic>
        <p:nvPicPr>
          <p:cNvPr id="63" name="Picture 103" descr="https://d30y9cdsu7xlg0.cloudfront.net/png/349694-200.png">
            <a:extLst>
              <a:ext uri="{FF2B5EF4-FFF2-40B4-BE49-F238E27FC236}">
                <a16:creationId xmlns:a16="http://schemas.microsoft.com/office/drawing/2014/main" id="{BCCC99E6-963A-4FC6-9376-40B8D0BD983A}"/>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018565" y="3275743"/>
            <a:ext cx="415636" cy="377851"/>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9">
            <a:extLst>
              <a:ext uri="{FF2B5EF4-FFF2-40B4-BE49-F238E27FC236}">
                <a16:creationId xmlns:a16="http://schemas.microsoft.com/office/drawing/2014/main" id="{9E9A5233-C595-4107-AFB3-4B8C89B5C842}"/>
              </a:ext>
            </a:extLst>
          </p:cNvPr>
          <p:cNvSpPr>
            <a:spLocks noChangeArrowheads="1"/>
          </p:cNvSpPr>
          <p:nvPr/>
        </p:nvSpPr>
        <p:spPr bwMode="gray">
          <a:xfrm>
            <a:off x="2298843" y="3982035"/>
            <a:ext cx="2394107" cy="530307"/>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9728" indent="-109728" fontAlgn="base">
              <a:spcAft>
                <a:spcPct val="0"/>
              </a:spcAft>
              <a:buClr>
                <a:srgbClr val="000000"/>
              </a:buClr>
              <a:buFont typeface="Wingdings" pitchFamily="2" charset="2"/>
              <a:buChar char="§"/>
            </a:pPr>
            <a:r>
              <a:rPr lang="en-US" sz="1200" dirty="0">
                <a:solidFill>
                  <a:srgbClr val="000000"/>
                </a:solidFill>
                <a:cs typeface="Calibri" panose="020F0502020204030204" pitchFamily="34" charset="0"/>
              </a:rPr>
              <a:t>OXAGON Program Manager</a:t>
            </a:r>
          </a:p>
        </p:txBody>
      </p:sp>
      <p:sp>
        <p:nvSpPr>
          <p:cNvPr id="88" name="Rectangle 87">
            <a:extLst>
              <a:ext uri="{FF2B5EF4-FFF2-40B4-BE49-F238E27FC236}">
                <a16:creationId xmlns:a16="http://schemas.microsoft.com/office/drawing/2014/main" id="{431FB6BC-3426-4B7D-BFCD-848544A2DE13}"/>
              </a:ext>
            </a:extLst>
          </p:cNvPr>
          <p:cNvSpPr>
            <a:spLocks noChangeArrowheads="1"/>
          </p:cNvSpPr>
          <p:nvPr/>
        </p:nvSpPr>
        <p:spPr bwMode="gray">
          <a:xfrm>
            <a:off x="4778797" y="3982035"/>
            <a:ext cx="2577291" cy="530307"/>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5510" lvl="0" indent="-105510" defTabSz="422041" eaLnBrk="0" hangingPunct="0">
              <a:spcBef>
                <a:spcPts val="400"/>
              </a:spcBef>
              <a:spcAft>
                <a:spcPts val="200"/>
              </a:spcAft>
              <a:buClr>
                <a:srgbClr val="000000"/>
              </a:buClr>
              <a:buFont typeface="Wingdings" pitchFamily="2" charset="2"/>
              <a:buChar char="§"/>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Tarek Houbballah, Project Manager</a:t>
            </a:r>
          </a:p>
          <a:p>
            <a:pPr marL="105510" indent="-105510" defTabSz="422041" eaLnBrk="0" hangingPunct="0">
              <a:spcBef>
                <a:spcPts val="400"/>
              </a:spcBef>
              <a:spcAft>
                <a:spcPts val="200"/>
              </a:spcAft>
              <a:buClr>
                <a:srgbClr val="000000"/>
              </a:buClr>
              <a:buFont typeface="Wingdings" pitchFamily="2" charset="2"/>
              <a:buChar char="§"/>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George Choueiry, Program Director</a:t>
            </a:r>
          </a:p>
        </p:txBody>
      </p:sp>
      <p:pic>
        <p:nvPicPr>
          <p:cNvPr id="99" name="Picture 98" descr="01_booz_allen.png">
            <a:extLst>
              <a:ext uri="{FF2B5EF4-FFF2-40B4-BE49-F238E27FC236}">
                <a16:creationId xmlns:a16="http://schemas.microsoft.com/office/drawing/2014/main" id="{9F707881-8947-4911-9EC6-30493BFD407E}"/>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36930" y="3741833"/>
            <a:ext cx="1661022" cy="1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Rectangle 109">
            <a:extLst>
              <a:ext uri="{FF2B5EF4-FFF2-40B4-BE49-F238E27FC236}">
                <a16:creationId xmlns:a16="http://schemas.microsoft.com/office/drawing/2014/main" id="{E0A49A96-C6E7-4BB0-87B8-C047788DF252}"/>
              </a:ext>
            </a:extLst>
          </p:cNvPr>
          <p:cNvSpPr/>
          <p:nvPr/>
        </p:nvSpPr>
        <p:spPr bwMode="auto">
          <a:xfrm>
            <a:off x="685800" y="1788833"/>
            <a:ext cx="999124" cy="954367"/>
          </a:xfrm>
          <a:prstGeom prst="rect">
            <a:avLst/>
          </a:prstGeom>
          <a:noFill/>
          <a:ln w="19050">
            <a:solidFill>
              <a:schemeClr val="bg1">
                <a:lumMod val="75000"/>
              </a:schemeClr>
            </a:solidFill>
            <a:prstDash val="dash"/>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p>
        </p:txBody>
      </p:sp>
      <p:cxnSp>
        <p:nvCxnSpPr>
          <p:cNvPr id="94" name="Straight Arrow Connector 93">
            <a:extLst>
              <a:ext uri="{FF2B5EF4-FFF2-40B4-BE49-F238E27FC236}">
                <a16:creationId xmlns:a16="http://schemas.microsoft.com/office/drawing/2014/main" id="{CD378366-61E2-4BAD-95FD-58BECBEE6AB9}"/>
              </a:ext>
            </a:extLst>
          </p:cNvPr>
          <p:cNvCxnSpPr>
            <a:cxnSpLocks/>
          </p:cNvCxnSpPr>
          <p:nvPr/>
        </p:nvCxnSpPr>
        <p:spPr>
          <a:xfrm>
            <a:off x="7442437" y="5610263"/>
            <a:ext cx="3545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25B2722-03AF-47B5-B800-4EE6239A90A7}"/>
              </a:ext>
            </a:extLst>
          </p:cNvPr>
          <p:cNvCxnSpPr>
            <a:cxnSpLocks/>
          </p:cNvCxnSpPr>
          <p:nvPr/>
        </p:nvCxnSpPr>
        <p:spPr>
          <a:xfrm>
            <a:off x="7442437" y="3696014"/>
            <a:ext cx="3545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491576-AC4A-4C17-98FC-9AE8D1785A34}"/>
              </a:ext>
            </a:extLst>
          </p:cNvPr>
          <p:cNvCxnSpPr>
            <a:stCxn id="110" idx="3"/>
            <a:endCxn id="45" idx="1"/>
          </p:cNvCxnSpPr>
          <p:nvPr/>
        </p:nvCxnSpPr>
        <p:spPr>
          <a:xfrm>
            <a:off x="1684924" y="2266017"/>
            <a:ext cx="503731" cy="0"/>
          </a:xfrm>
          <a:prstGeom prst="straightConnector1">
            <a:avLst/>
          </a:prstGeom>
          <a:ln w="19050"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1" name="Picture 60" descr="01_booz_allen.png">
            <a:extLst>
              <a:ext uri="{FF2B5EF4-FFF2-40B4-BE49-F238E27FC236}">
                <a16:creationId xmlns:a16="http://schemas.microsoft.com/office/drawing/2014/main" id="{A6B57A97-2D50-495F-8226-D237E4479CE3}"/>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9076195" y="1887416"/>
            <a:ext cx="1430204" cy="174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21CC047D-D2E3-4036-8B11-BBE54CA1064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21345" y="1817437"/>
            <a:ext cx="480437" cy="464939"/>
          </a:xfrm>
          <a:prstGeom prst="rect">
            <a:avLst/>
          </a:prstGeom>
        </p:spPr>
      </p:pic>
      <p:pic>
        <p:nvPicPr>
          <p:cNvPr id="82" name="Picture 81">
            <a:extLst>
              <a:ext uri="{FF2B5EF4-FFF2-40B4-BE49-F238E27FC236}">
                <a16:creationId xmlns:a16="http://schemas.microsoft.com/office/drawing/2014/main" id="{B1BA8BFF-FB8D-4A03-9310-0BC192ABB39A}"/>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0585" y="2316000"/>
            <a:ext cx="927834" cy="372614"/>
          </a:xfrm>
          <a:prstGeom prst="rect">
            <a:avLst/>
          </a:prstGeom>
        </p:spPr>
      </p:pic>
      <p:sp>
        <p:nvSpPr>
          <p:cNvPr id="71" name="Footer Placeholder 2">
            <a:extLst>
              <a:ext uri="{FF2B5EF4-FFF2-40B4-BE49-F238E27FC236}">
                <a16:creationId xmlns:a16="http://schemas.microsoft.com/office/drawing/2014/main" id="{3060A37B-84BB-4FD5-B298-5FC2BE17B775}"/>
              </a:ext>
            </a:extLst>
          </p:cNvPr>
          <p:cNvSpPr txBox="1">
            <a:spLocks/>
          </p:cNvSpPr>
          <p:nvPr/>
        </p:nvSpPr>
        <p:spPr>
          <a:xfrm>
            <a:off x="762000" y="6332551"/>
            <a:ext cx="10277879" cy="21185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1) To be determined upon project kick-off</a:t>
            </a:r>
          </a:p>
        </p:txBody>
      </p:sp>
      <p:sp>
        <p:nvSpPr>
          <p:cNvPr id="73" name="Footer Placeholder 3">
            <a:extLst>
              <a:ext uri="{FF2B5EF4-FFF2-40B4-BE49-F238E27FC236}">
                <a16:creationId xmlns:a16="http://schemas.microsoft.com/office/drawing/2014/main" id="{6841F534-04F3-4CDF-B715-11A46A5FB434}"/>
              </a:ext>
            </a:extLst>
          </p:cNvPr>
          <p:cNvSpPr>
            <a:spLocks noGrp="1"/>
          </p:cNvSpPr>
          <p:nvPr>
            <p:ph type="ftr" sz="quarter" idx="3"/>
          </p:nvPr>
        </p:nvSpPr>
        <p:spPr>
          <a:xfrm>
            <a:off x="766561" y="6477000"/>
            <a:ext cx="10277879" cy="375315"/>
          </a:xfrm>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191671872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 name="Object 163" hidden="1">
            <a:extLst>
              <a:ext uri="{FF2B5EF4-FFF2-40B4-BE49-F238E27FC236}">
                <a16:creationId xmlns:a16="http://schemas.microsoft.com/office/drawing/2014/main" id="{A1D10BC3-A6F6-4A6C-AE5D-4FC445CC4534}"/>
              </a:ext>
            </a:extLst>
          </p:cNvPr>
          <p:cNvGraphicFramePr>
            <a:graphicFrameLocks noChangeAspect="1"/>
          </p:cNvGraphicFramePr>
          <p:nvPr>
            <p:custDataLst>
              <p:tags r:id="rId1"/>
            </p:custDataLst>
            <p:extLst>
              <p:ext uri="{D42A27DB-BD31-4B8C-83A1-F6EECF244321}">
                <p14:modId xmlns:p14="http://schemas.microsoft.com/office/powerpoint/2010/main" val="22130533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2" imgW="395" imgH="394" progId="TCLayout.ActiveDocument.1">
                  <p:embed/>
                </p:oleObj>
              </mc:Choice>
              <mc:Fallback>
                <p:oleObj name="think-cell Slide" r:id="rId102" imgW="395" imgH="394" progId="TCLayout.ActiveDocument.1">
                  <p:embed/>
                  <p:pic>
                    <p:nvPicPr>
                      <p:cNvPr id="164" name="Object 163" hidden="1">
                        <a:extLst>
                          <a:ext uri="{FF2B5EF4-FFF2-40B4-BE49-F238E27FC236}">
                            <a16:creationId xmlns:a16="http://schemas.microsoft.com/office/drawing/2014/main" id="{A1D10BC3-A6F6-4A6C-AE5D-4FC445CC4534}"/>
                          </a:ext>
                        </a:extLst>
                      </p:cNvPr>
                      <p:cNvPicPr/>
                      <p:nvPr/>
                    </p:nvPicPr>
                    <p:blipFill>
                      <a:blip r:embed="rId103"/>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4AF44-5C9C-4144-988D-6067C2A5109A}"/>
              </a:ext>
            </a:extLst>
          </p:cNvPr>
          <p:cNvSpPr>
            <a:spLocks noGrp="1"/>
          </p:cNvSpPr>
          <p:nvPr>
            <p:ph type="title"/>
          </p:nvPr>
        </p:nvSpPr>
        <p:spPr/>
        <p:txBody>
          <a:bodyPr vert="horz"/>
          <a:lstStyle/>
          <a:p>
            <a:r>
              <a:rPr lang="en-US" dirty="0"/>
              <a:t>This engagement is expected to be delivered over a timeframe of 16 weeks </a:t>
            </a:r>
          </a:p>
        </p:txBody>
      </p:sp>
      <p:sp>
        <p:nvSpPr>
          <p:cNvPr id="4" name="Text Placeholder 3">
            <a:extLst>
              <a:ext uri="{FF2B5EF4-FFF2-40B4-BE49-F238E27FC236}">
                <a16:creationId xmlns:a16="http://schemas.microsoft.com/office/drawing/2014/main" id="{C7DA159F-D498-4861-ADBD-2180522D6F94}"/>
              </a:ext>
            </a:extLst>
          </p:cNvPr>
          <p:cNvSpPr>
            <a:spLocks noGrp="1"/>
          </p:cNvSpPr>
          <p:nvPr>
            <p:ph type="body" sz="quarter" idx="11"/>
          </p:nvPr>
        </p:nvSpPr>
        <p:spPr>
          <a:xfrm>
            <a:off x="5489558" y="1112624"/>
            <a:ext cx="1212896" cy="215444"/>
          </a:xfrm>
        </p:spPr>
        <p:txBody>
          <a:bodyPr/>
          <a:lstStyle/>
          <a:p>
            <a:r>
              <a:rPr lang="en-US" dirty="0"/>
              <a:t>Project Timeline</a:t>
            </a:r>
          </a:p>
        </p:txBody>
      </p:sp>
      <p:sp>
        <p:nvSpPr>
          <p:cNvPr id="5" name="Rectangle 4">
            <a:extLst>
              <a:ext uri="{FF2B5EF4-FFF2-40B4-BE49-F238E27FC236}">
                <a16:creationId xmlns:a16="http://schemas.microsoft.com/office/drawing/2014/main" id="{F2F93E64-C7D6-40D7-A655-9A5CF627D2CB}"/>
              </a:ext>
            </a:extLst>
          </p:cNvPr>
          <p:cNvSpPr/>
          <p:nvPr>
            <p:custDataLst>
              <p:tags r:id="rId2"/>
            </p:custDataLst>
          </p:nvPr>
        </p:nvSpPr>
        <p:spPr bwMode="auto">
          <a:xfrm>
            <a:off x="722313" y="1635125"/>
            <a:ext cx="10764838" cy="4537075"/>
          </a:xfrm>
          <a:prstGeom prst="rect">
            <a:avLst/>
          </a:prstGeom>
          <a:solidFill>
            <a:srgbClr val="4F81BD"/>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 name="Rectangle 11">
            <a:extLst>
              <a:ext uri="{FF2B5EF4-FFF2-40B4-BE49-F238E27FC236}">
                <a16:creationId xmlns:a16="http://schemas.microsoft.com/office/drawing/2014/main" id="{58CB05AD-EFD9-44CD-9424-D391255C54E7}"/>
              </a:ext>
            </a:extLst>
          </p:cNvPr>
          <p:cNvSpPr/>
          <p:nvPr>
            <p:custDataLst>
              <p:tags r:id="rId3"/>
            </p:custDataLst>
          </p:nvPr>
        </p:nvSpPr>
        <p:spPr bwMode="auto">
          <a:xfrm>
            <a:off x="722313" y="1892300"/>
            <a:ext cx="10764838"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882D236-2DCC-4D51-BCE5-F04E9CD617E2}"/>
              </a:ext>
            </a:extLst>
          </p:cNvPr>
          <p:cNvSpPr/>
          <p:nvPr>
            <p:custDataLst>
              <p:tags r:id="rId4"/>
            </p:custDataLst>
          </p:nvPr>
        </p:nvSpPr>
        <p:spPr bwMode="auto">
          <a:xfrm>
            <a:off x="722313" y="2141538"/>
            <a:ext cx="10764838" cy="258763"/>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A47081-0DD3-465A-B7A5-CAB45631D64E}"/>
              </a:ext>
            </a:extLst>
          </p:cNvPr>
          <p:cNvSpPr/>
          <p:nvPr>
            <p:custDataLst>
              <p:tags r:id="rId5"/>
            </p:custDataLst>
          </p:nvPr>
        </p:nvSpPr>
        <p:spPr bwMode="auto">
          <a:xfrm>
            <a:off x="722313" y="4906964"/>
            <a:ext cx="10764838" cy="257175"/>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8898898-6A1C-4F3D-A12C-2EBEE21948EB}"/>
              </a:ext>
            </a:extLst>
          </p:cNvPr>
          <p:cNvSpPr/>
          <p:nvPr>
            <p:custDataLst>
              <p:tags r:id="rId6"/>
            </p:custDataLst>
          </p:nvPr>
        </p:nvSpPr>
        <p:spPr bwMode="auto">
          <a:xfrm>
            <a:off x="722313" y="4398963"/>
            <a:ext cx="10764838" cy="25717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Rectangle 22">
            <a:extLst>
              <a:ext uri="{FF2B5EF4-FFF2-40B4-BE49-F238E27FC236}">
                <a16:creationId xmlns:a16="http://schemas.microsoft.com/office/drawing/2014/main" id="{C3E5564B-C036-4458-9935-B583481407C9}"/>
              </a:ext>
            </a:extLst>
          </p:cNvPr>
          <p:cNvSpPr/>
          <p:nvPr>
            <p:custDataLst>
              <p:tags r:id="rId7"/>
            </p:custDataLst>
          </p:nvPr>
        </p:nvSpPr>
        <p:spPr bwMode="auto">
          <a:xfrm>
            <a:off x="722313" y="5414963"/>
            <a:ext cx="10764838"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0951890-5411-446F-939F-6F9557CB7535}"/>
              </a:ext>
            </a:extLst>
          </p:cNvPr>
          <p:cNvSpPr/>
          <p:nvPr>
            <p:custDataLst>
              <p:tags r:id="rId8"/>
            </p:custDataLst>
          </p:nvPr>
        </p:nvSpPr>
        <p:spPr bwMode="auto">
          <a:xfrm>
            <a:off x="722313" y="2900363"/>
            <a:ext cx="10764838"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6213B1F-79F3-44B9-87A8-41B8AA3E3D3E}"/>
              </a:ext>
            </a:extLst>
          </p:cNvPr>
          <p:cNvSpPr/>
          <p:nvPr>
            <p:custDataLst>
              <p:tags r:id="rId9"/>
            </p:custDataLst>
          </p:nvPr>
        </p:nvSpPr>
        <p:spPr bwMode="auto">
          <a:xfrm>
            <a:off x="722313" y="2400300"/>
            <a:ext cx="10764838" cy="249238"/>
          </a:xfrm>
          <a:prstGeom prst="rect">
            <a:avLst/>
          </a:prstGeom>
          <a:solidFill>
            <a:schemeClr val="bg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 name="Rectangle 9">
            <a:extLst>
              <a:ext uri="{FF2B5EF4-FFF2-40B4-BE49-F238E27FC236}">
                <a16:creationId xmlns:a16="http://schemas.microsoft.com/office/drawing/2014/main" id="{86062D96-A640-4396-8E91-FA2425558AC0}"/>
              </a:ext>
            </a:extLst>
          </p:cNvPr>
          <p:cNvSpPr/>
          <p:nvPr>
            <p:custDataLst>
              <p:tags r:id="rId10"/>
            </p:custDataLst>
          </p:nvPr>
        </p:nvSpPr>
        <p:spPr bwMode="auto">
          <a:xfrm>
            <a:off x="722313" y="1635125"/>
            <a:ext cx="10764838" cy="257175"/>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43704A-F01B-4069-87D1-AA60FDB60EF2}"/>
              </a:ext>
            </a:extLst>
          </p:cNvPr>
          <p:cNvSpPr/>
          <p:nvPr>
            <p:custDataLst>
              <p:tags r:id="rId11"/>
            </p:custDataLst>
          </p:nvPr>
        </p:nvSpPr>
        <p:spPr bwMode="auto">
          <a:xfrm>
            <a:off x="722313" y="5913439"/>
            <a:ext cx="10764838" cy="258763"/>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4F8CB08-FC04-4FD5-A42E-EEB4AE86497C}"/>
              </a:ext>
            </a:extLst>
          </p:cNvPr>
          <p:cNvSpPr/>
          <p:nvPr>
            <p:custDataLst>
              <p:tags r:id="rId12"/>
            </p:custDataLst>
          </p:nvPr>
        </p:nvSpPr>
        <p:spPr bwMode="auto">
          <a:xfrm>
            <a:off x="722313" y="5164138"/>
            <a:ext cx="10764838"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1B882D3-87AD-477D-A005-F39EB4F4EFD8}"/>
              </a:ext>
            </a:extLst>
          </p:cNvPr>
          <p:cNvSpPr/>
          <p:nvPr>
            <p:custDataLst>
              <p:tags r:id="rId13"/>
            </p:custDataLst>
          </p:nvPr>
        </p:nvSpPr>
        <p:spPr bwMode="auto">
          <a:xfrm>
            <a:off x="722313" y="3898900"/>
            <a:ext cx="10764838"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CECFACF-AF84-44F4-B549-CC2153F83918}"/>
              </a:ext>
            </a:extLst>
          </p:cNvPr>
          <p:cNvSpPr/>
          <p:nvPr>
            <p:custDataLst>
              <p:tags r:id="rId14"/>
            </p:custDataLst>
          </p:nvPr>
        </p:nvSpPr>
        <p:spPr bwMode="auto">
          <a:xfrm>
            <a:off x="722313" y="2649538"/>
            <a:ext cx="10764838"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03E9592-2859-43E7-9E83-2945CB3DB853}"/>
              </a:ext>
            </a:extLst>
          </p:cNvPr>
          <p:cNvSpPr/>
          <p:nvPr>
            <p:custDataLst>
              <p:tags r:id="rId15"/>
            </p:custDataLst>
          </p:nvPr>
        </p:nvSpPr>
        <p:spPr bwMode="auto">
          <a:xfrm>
            <a:off x="722313" y="5664200"/>
            <a:ext cx="10764838"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4FF0C58-C783-4D18-9B9A-11A2CABFC038}"/>
              </a:ext>
            </a:extLst>
          </p:cNvPr>
          <p:cNvSpPr/>
          <p:nvPr>
            <p:custDataLst>
              <p:tags r:id="rId16"/>
            </p:custDataLst>
          </p:nvPr>
        </p:nvSpPr>
        <p:spPr bwMode="auto">
          <a:xfrm>
            <a:off x="722313" y="4149725"/>
            <a:ext cx="10764838"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B98CD0D-DD0C-42DB-9C52-A7173EB71DFA}"/>
              </a:ext>
            </a:extLst>
          </p:cNvPr>
          <p:cNvSpPr/>
          <p:nvPr>
            <p:custDataLst>
              <p:tags r:id="rId17"/>
            </p:custDataLst>
          </p:nvPr>
        </p:nvSpPr>
        <p:spPr bwMode="auto">
          <a:xfrm>
            <a:off x="722313" y="3398838"/>
            <a:ext cx="10764838"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0B6CE4C-F236-46EC-9B67-6C2E518A1D01}"/>
              </a:ext>
            </a:extLst>
          </p:cNvPr>
          <p:cNvSpPr/>
          <p:nvPr>
            <p:custDataLst>
              <p:tags r:id="rId18"/>
            </p:custDataLst>
          </p:nvPr>
        </p:nvSpPr>
        <p:spPr bwMode="auto">
          <a:xfrm>
            <a:off x="722313" y="3649663"/>
            <a:ext cx="10764838"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41B59E9-9722-4FB4-8B8C-E1D609EA5BDD}"/>
              </a:ext>
            </a:extLst>
          </p:cNvPr>
          <p:cNvSpPr/>
          <p:nvPr>
            <p:custDataLst>
              <p:tags r:id="rId19"/>
            </p:custDataLst>
          </p:nvPr>
        </p:nvSpPr>
        <p:spPr bwMode="auto">
          <a:xfrm>
            <a:off x="722313" y="4656138"/>
            <a:ext cx="10764838"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524C994-250F-410E-A176-A8A0E8DFE959}"/>
              </a:ext>
            </a:extLst>
          </p:cNvPr>
          <p:cNvSpPr/>
          <p:nvPr>
            <p:custDataLst>
              <p:tags r:id="rId20"/>
            </p:custDataLst>
          </p:nvPr>
        </p:nvSpPr>
        <p:spPr bwMode="auto">
          <a:xfrm>
            <a:off x="722313" y="3149600"/>
            <a:ext cx="10764838"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Text Placeholder 2">
            <a:extLst>
              <a:ext uri="{FF2B5EF4-FFF2-40B4-BE49-F238E27FC236}">
                <a16:creationId xmlns:a16="http://schemas.microsoft.com/office/drawing/2014/main" id="{3A744267-5DB4-4453-8CD0-62BB4EBC60FB}"/>
              </a:ext>
            </a:extLst>
          </p:cNvPr>
          <p:cNvSpPr>
            <a:spLocks noGrp="1"/>
          </p:cNvSpPr>
          <p:nvPr>
            <p:custDataLst>
              <p:tags r:id="rId21"/>
            </p:custDataLst>
          </p:nvPr>
        </p:nvSpPr>
        <p:spPr bwMode="auto">
          <a:xfrm>
            <a:off x="5740400" y="1447800"/>
            <a:ext cx="1338263"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0BA4923F-4327-4668-93EE-A6AB9E89BF07}" type="datetime'''''''''''''''''''''''''''''1'''''''''''''''''">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1</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29" name="Text Placeholder 2">
            <a:extLst>
              <a:ext uri="{FF2B5EF4-FFF2-40B4-BE49-F238E27FC236}">
                <a16:creationId xmlns:a16="http://schemas.microsoft.com/office/drawing/2014/main" id="{071E0FFF-B506-475C-BA35-D601683C8364}"/>
              </a:ext>
            </a:extLst>
          </p:cNvPr>
          <p:cNvSpPr>
            <a:spLocks noGrp="1"/>
          </p:cNvSpPr>
          <p:nvPr>
            <p:custDataLst>
              <p:tags r:id="rId22"/>
            </p:custDataLst>
          </p:nvPr>
        </p:nvSpPr>
        <p:spPr bwMode="auto">
          <a:xfrm>
            <a:off x="7078662" y="1447800"/>
            <a:ext cx="1385888"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D33A9CBF-0D64-4C31-88DC-E14FE59118DA}" type="datetime'''''''''''''''2'''''''''''''">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2</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0" name="Text Placeholder 2">
            <a:extLst>
              <a:ext uri="{FF2B5EF4-FFF2-40B4-BE49-F238E27FC236}">
                <a16:creationId xmlns:a16="http://schemas.microsoft.com/office/drawing/2014/main" id="{BCA04378-EB53-4BDD-AA5F-244E36BC443D}"/>
              </a:ext>
            </a:extLst>
          </p:cNvPr>
          <p:cNvSpPr>
            <a:spLocks noGrp="1"/>
          </p:cNvSpPr>
          <p:nvPr>
            <p:custDataLst>
              <p:tags r:id="rId23"/>
            </p:custDataLst>
          </p:nvPr>
        </p:nvSpPr>
        <p:spPr bwMode="auto">
          <a:xfrm>
            <a:off x="8464549" y="1447800"/>
            <a:ext cx="1536700"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69A23E63-61F9-4BA9-8EC7-4B6BCBF724C5}" type="datetime'''3'''''''''''''''''''''''''''''''''''">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3</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1" name="Text Placeholder 2">
            <a:extLst>
              <a:ext uri="{FF2B5EF4-FFF2-40B4-BE49-F238E27FC236}">
                <a16:creationId xmlns:a16="http://schemas.microsoft.com/office/drawing/2014/main" id="{B784FCFA-C468-4E33-A848-A25C70E75FD5}"/>
              </a:ext>
            </a:extLst>
          </p:cNvPr>
          <p:cNvSpPr>
            <a:spLocks noGrp="1"/>
          </p:cNvSpPr>
          <p:nvPr>
            <p:custDataLst>
              <p:tags r:id="rId24"/>
            </p:custDataLst>
          </p:nvPr>
        </p:nvSpPr>
        <p:spPr bwMode="auto">
          <a:xfrm>
            <a:off x="10001250" y="1447800"/>
            <a:ext cx="1485900"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6337FFDC-9C5E-4C4D-92B1-7E14BD31DA01}" type="datetime'''''''''''''''''''''''''''''''''''''''''''4'''''''''''''''''''">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4</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cxnSp>
        <p:nvCxnSpPr>
          <p:cNvPr id="87" name="Straight Connector 86">
            <a:extLst>
              <a:ext uri="{FF2B5EF4-FFF2-40B4-BE49-F238E27FC236}">
                <a16:creationId xmlns:a16="http://schemas.microsoft.com/office/drawing/2014/main" id="{98245C4E-27D9-4EE0-A9F8-A7650EBD1CAC}"/>
              </a:ext>
            </a:extLst>
          </p:cNvPr>
          <p:cNvCxnSpPr/>
          <p:nvPr>
            <p:custDataLst>
              <p:tags r:id="rId25"/>
            </p:custDataLst>
          </p:nvPr>
        </p:nvCxnSpPr>
        <p:spPr bwMode="auto">
          <a:xfrm>
            <a:off x="7473950" y="1635125"/>
            <a:ext cx="0" cy="4537075"/>
          </a:xfrm>
          <a:prstGeom prst="line">
            <a:avLst/>
          </a:prstGeom>
          <a:ln w="3175" algn="ctr">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8559213-DFB1-4B81-9B49-50B15FC31816}"/>
              </a:ext>
            </a:extLst>
          </p:cNvPr>
          <p:cNvCxnSpPr/>
          <p:nvPr>
            <p:custDataLst>
              <p:tags r:id="rId26"/>
            </p:custDataLst>
          </p:nvPr>
        </p:nvCxnSpPr>
        <p:spPr bwMode="auto">
          <a:xfrm>
            <a:off x="112887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E3F017C-5B1D-44D6-8B4C-AADB6F13BA40}"/>
              </a:ext>
            </a:extLst>
          </p:cNvPr>
          <p:cNvCxnSpPr/>
          <p:nvPr>
            <p:custDataLst>
              <p:tags r:id="rId27"/>
            </p:custDataLst>
          </p:nvPr>
        </p:nvCxnSpPr>
        <p:spPr bwMode="auto">
          <a:xfrm>
            <a:off x="10594975"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C52FE58A-4906-42CB-9C3D-986D3F7F581E}"/>
              </a:ext>
            </a:extLst>
          </p:cNvPr>
          <p:cNvCxnSpPr/>
          <p:nvPr>
            <p:custDataLst>
              <p:tags r:id="rId28"/>
            </p:custDataLst>
          </p:nvPr>
        </p:nvCxnSpPr>
        <p:spPr bwMode="auto">
          <a:xfrm>
            <a:off x="102489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90B68EF-A22D-4B42-B7B9-B74678E4F3F0}"/>
              </a:ext>
            </a:extLst>
          </p:cNvPr>
          <p:cNvCxnSpPr/>
          <p:nvPr>
            <p:custDataLst>
              <p:tags r:id="rId29"/>
            </p:custDataLst>
          </p:nvPr>
        </p:nvCxnSpPr>
        <p:spPr bwMode="auto">
          <a:xfrm>
            <a:off x="10942638"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C206973C-C64F-444F-9BD2-486D78580A34}"/>
              </a:ext>
            </a:extLst>
          </p:cNvPr>
          <p:cNvCxnSpPr/>
          <p:nvPr>
            <p:custDataLst>
              <p:tags r:id="rId30"/>
            </p:custDataLst>
          </p:nvPr>
        </p:nvCxnSpPr>
        <p:spPr bwMode="auto">
          <a:xfrm>
            <a:off x="9901238"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DF8205-9CB6-4E4F-85C3-4109B89DFA3C}"/>
              </a:ext>
            </a:extLst>
          </p:cNvPr>
          <p:cNvCxnSpPr/>
          <p:nvPr>
            <p:custDataLst>
              <p:tags r:id="rId31"/>
            </p:custDataLst>
          </p:nvPr>
        </p:nvCxnSpPr>
        <p:spPr bwMode="auto">
          <a:xfrm>
            <a:off x="955516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D3ADA65-E70F-41C3-B43D-4FFD67FB699B}"/>
              </a:ext>
            </a:extLst>
          </p:cNvPr>
          <p:cNvCxnSpPr/>
          <p:nvPr>
            <p:custDataLst>
              <p:tags r:id="rId32"/>
            </p:custDataLst>
          </p:nvPr>
        </p:nvCxnSpPr>
        <p:spPr bwMode="auto">
          <a:xfrm>
            <a:off x="851535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866A99-DAD7-4646-8DC0-A399C1653643}"/>
              </a:ext>
            </a:extLst>
          </p:cNvPr>
          <p:cNvCxnSpPr/>
          <p:nvPr>
            <p:custDataLst>
              <p:tags r:id="rId33"/>
            </p:custDataLst>
          </p:nvPr>
        </p:nvCxnSpPr>
        <p:spPr bwMode="auto">
          <a:xfrm>
            <a:off x="8167688"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F4E33A1-30A9-4ECF-AE74-6F606A4A574F}"/>
              </a:ext>
            </a:extLst>
          </p:cNvPr>
          <p:cNvCxnSpPr/>
          <p:nvPr>
            <p:custDataLst>
              <p:tags r:id="rId34"/>
            </p:custDataLst>
          </p:nvPr>
        </p:nvCxnSpPr>
        <p:spPr bwMode="auto">
          <a:xfrm>
            <a:off x="782161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ED5B32-512F-4C63-9F3C-ECF73B4A43FF}"/>
              </a:ext>
            </a:extLst>
          </p:cNvPr>
          <p:cNvCxnSpPr/>
          <p:nvPr>
            <p:custDataLst>
              <p:tags r:id="rId35"/>
            </p:custDataLst>
          </p:nvPr>
        </p:nvCxnSpPr>
        <p:spPr bwMode="auto">
          <a:xfrm>
            <a:off x="8861425"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48FBD5AE-5CD7-477E-9CC8-0F9764413194}"/>
              </a:ext>
            </a:extLst>
          </p:cNvPr>
          <p:cNvCxnSpPr/>
          <p:nvPr>
            <p:custDataLst>
              <p:tags r:id="rId36"/>
            </p:custDataLst>
          </p:nvPr>
        </p:nvCxnSpPr>
        <p:spPr bwMode="auto">
          <a:xfrm>
            <a:off x="67802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43D65A9E-D888-41F4-877B-502B69A263FE}"/>
              </a:ext>
            </a:extLst>
          </p:cNvPr>
          <p:cNvCxnSpPr/>
          <p:nvPr>
            <p:custDataLst>
              <p:tags r:id="rId37"/>
            </p:custDataLst>
          </p:nvPr>
        </p:nvCxnSpPr>
        <p:spPr bwMode="auto">
          <a:xfrm>
            <a:off x="92075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6D53018-F9ED-40F9-BE42-B7BF2511D575}"/>
              </a:ext>
            </a:extLst>
          </p:cNvPr>
          <p:cNvCxnSpPr/>
          <p:nvPr>
            <p:custDataLst>
              <p:tags r:id="rId38"/>
            </p:custDataLst>
          </p:nvPr>
        </p:nvCxnSpPr>
        <p:spPr bwMode="auto">
          <a:xfrm>
            <a:off x="6434138"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55A30BC-E0A4-4E2A-AD66-9CDC61885E2D}"/>
              </a:ext>
            </a:extLst>
          </p:cNvPr>
          <p:cNvCxnSpPr/>
          <p:nvPr>
            <p:custDataLst>
              <p:tags r:id="rId39"/>
            </p:custDataLst>
          </p:nvPr>
        </p:nvCxnSpPr>
        <p:spPr bwMode="auto">
          <a:xfrm>
            <a:off x="7127875"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69204C03-F3B2-48B8-B7E7-DA573E7DB3B6}"/>
              </a:ext>
            </a:extLst>
          </p:cNvPr>
          <p:cNvCxnSpPr/>
          <p:nvPr>
            <p:custDataLst>
              <p:tags r:id="rId40"/>
            </p:custDataLst>
          </p:nvPr>
        </p:nvCxnSpPr>
        <p:spPr bwMode="auto">
          <a:xfrm>
            <a:off x="6086475"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2A92D9A-065D-4349-9998-A4A3E695B229}"/>
              </a:ext>
            </a:extLst>
          </p:cNvPr>
          <p:cNvCxnSpPr/>
          <p:nvPr>
            <p:custDataLst>
              <p:tags r:id="rId41"/>
            </p:custDataLst>
          </p:nvPr>
        </p:nvCxnSpPr>
        <p:spPr bwMode="auto">
          <a:xfrm>
            <a:off x="5740400"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6442B118-CA45-46DB-8C22-92486085EF38}"/>
              </a:ext>
            </a:extLst>
          </p:cNvPr>
          <p:cNvCxnSpPr/>
          <p:nvPr>
            <p:custDataLst>
              <p:tags r:id="rId42"/>
            </p:custDataLst>
          </p:nvPr>
        </p:nvCxnSpPr>
        <p:spPr bwMode="auto">
          <a:xfrm>
            <a:off x="11487150"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841976EF-0EE0-40E8-841A-146FEC551482}"/>
              </a:ext>
            </a:extLst>
          </p:cNvPr>
          <p:cNvCxnSpPr/>
          <p:nvPr>
            <p:custDataLst>
              <p:tags r:id="rId43"/>
            </p:custDataLst>
          </p:nvPr>
        </p:nvCxnSpPr>
        <p:spPr bwMode="auto">
          <a:xfrm>
            <a:off x="722313"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310DB632-5620-405B-862C-51CCE8412D03}"/>
              </a:ext>
            </a:extLst>
          </p:cNvPr>
          <p:cNvCxnSpPr/>
          <p:nvPr>
            <p:custDataLst>
              <p:tags r:id="rId44"/>
            </p:custDataLst>
          </p:nvPr>
        </p:nvCxnSpPr>
        <p:spPr bwMode="auto">
          <a:xfrm>
            <a:off x="722313" y="3649663"/>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DF32DA0D-49B0-4D80-AC2C-056EC66058A1}"/>
              </a:ext>
            </a:extLst>
          </p:cNvPr>
          <p:cNvCxnSpPr/>
          <p:nvPr>
            <p:custDataLst>
              <p:tags r:id="rId45"/>
            </p:custDataLst>
          </p:nvPr>
        </p:nvCxnSpPr>
        <p:spPr bwMode="auto">
          <a:xfrm>
            <a:off x="722313" y="2400300"/>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C8CB7-D97E-4B67-AD16-0C2DA3A2D8A4}"/>
              </a:ext>
            </a:extLst>
          </p:cNvPr>
          <p:cNvCxnSpPr/>
          <p:nvPr>
            <p:custDataLst>
              <p:tags r:id="rId46"/>
            </p:custDataLst>
          </p:nvPr>
        </p:nvCxnSpPr>
        <p:spPr bwMode="auto">
          <a:xfrm>
            <a:off x="722313" y="4656138"/>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0C98A436-9328-4D53-A950-EFE776B0AED8}"/>
              </a:ext>
            </a:extLst>
          </p:cNvPr>
          <p:cNvCxnSpPr/>
          <p:nvPr>
            <p:custDataLst>
              <p:tags r:id="rId47"/>
            </p:custDataLst>
          </p:nvPr>
        </p:nvCxnSpPr>
        <p:spPr bwMode="auto">
          <a:xfrm>
            <a:off x="722313" y="4906963"/>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316480EF-6DAA-4191-87CC-BF186D3F6090}"/>
              </a:ext>
            </a:extLst>
          </p:cNvPr>
          <p:cNvCxnSpPr/>
          <p:nvPr>
            <p:custDataLst>
              <p:tags r:id="rId48"/>
            </p:custDataLst>
          </p:nvPr>
        </p:nvCxnSpPr>
        <p:spPr bwMode="auto">
          <a:xfrm>
            <a:off x="722313" y="2649538"/>
            <a:ext cx="10764837"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761FC03-F628-4AB4-90A8-E37926857736}"/>
              </a:ext>
            </a:extLst>
          </p:cNvPr>
          <p:cNvCxnSpPr/>
          <p:nvPr>
            <p:custDataLst>
              <p:tags r:id="rId49"/>
            </p:custDataLst>
          </p:nvPr>
        </p:nvCxnSpPr>
        <p:spPr bwMode="auto">
          <a:xfrm>
            <a:off x="722313" y="2900363"/>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2E5A87F-F979-47A6-8ECF-74158951381B}"/>
              </a:ext>
            </a:extLst>
          </p:cNvPr>
          <p:cNvCxnSpPr/>
          <p:nvPr>
            <p:custDataLst>
              <p:tags r:id="rId50"/>
            </p:custDataLst>
          </p:nvPr>
        </p:nvCxnSpPr>
        <p:spPr bwMode="auto">
          <a:xfrm>
            <a:off x="722313" y="5164138"/>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8B7853D-4D6B-40CF-8740-008C93090DC2}"/>
              </a:ext>
            </a:extLst>
          </p:cNvPr>
          <p:cNvCxnSpPr/>
          <p:nvPr>
            <p:custDataLst>
              <p:tags r:id="rId51"/>
            </p:custDataLst>
          </p:nvPr>
        </p:nvCxnSpPr>
        <p:spPr bwMode="auto">
          <a:xfrm>
            <a:off x="722313" y="4149725"/>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F5641D0-B6DF-4F06-97B6-4396DF079FE1}"/>
              </a:ext>
            </a:extLst>
          </p:cNvPr>
          <p:cNvCxnSpPr/>
          <p:nvPr>
            <p:custDataLst>
              <p:tags r:id="rId52"/>
            </p:custDataLst>
          </p:nvPr>
        </p:nvCxnSpPr>
        <p:spPr bwMode="auto">
          <a:xfrm>
            <a:off x="722313" y="3149600"/>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850E68F-C312-4EFE-92FD-191F18DC9005}"/>
              </a:ext>
            </a:extLst>
          </p:cNvPr>
          <p:cNvCxnSpPr/>
          <p:nvPr>
            <p:custDataLst>
              <p:tags r:id="rId53"/>
            </p:custDataLst>
          </p:nvPr>
        </p:nvCxnSpPr>
        <p:spPr bwMode="auto">
          <a:xfrm>
            <a:off x="722313" y="3898900"/>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5B693EA-7EAA-4A7C-A9C5-7574E63E03D5}"/>
              </a:ext>
            </a:extLst>
          </p:cNvPr>
          <p:cNvCxnSpPr/>
          <p:nvPr>
            <p:custDataLst>
              <p:tags r:id="rId54"/>
            </p:custDataLst>
          </p:nvPr>
        </p:nvCxnSpPr>
        <p:spPr bwMode="auto">
          <a:xfrm>
            <a:off x="722313" y="3398838"/>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AC71FA5A-7BEE-48AC-B595-B0B27A2640DB}"/>
              </a:ext>
            </a:extLst>
          </p:cNvPr>
          <p:cNvCxnSpPr/>
          <p:nvPr>
            <p:custDataLst>
              <p:tags r:id="rId55"/>
            </p:custDataLst>
          </p:nvPr>
        </p:nvCxnSpPr>
        <p:spPr bwMode="auto">
          <a:xfrm>
            <a:off x="722313" y="5414963"/>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6149EC-1114-4A19-B38D-448863CE9A53}"/>
              </a:ext>
            </a:extLst>
          </p:cNvPr>
          <p:cNvCxnSpPr/>
          <p:nvPr>
            <p:custDataLst>
              <p:tags r:id="rId56"/>
            </p:custDataLst>
          </p:nvPr>
        </p:nvCxnSpPr>
        <p:spPr bwMode="auto">
          <a:xfrm>
            <a:off x="722313" y="5664200"/>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35F71C71-C1A9-4443-B143-C54186E82404}"/>
              </a:ext>
            </a:extLst>
          </p:cNvPr>
          <p:cNvCxnSpPr/>
          <p:nvPr>
            <p:custDataLst>
              <p:tags r:id="rId57"/>
            </p:custDataLst>
          </p:nvPr>
        </p:nvCxnSpPr>
        <p:spPr bwMode="auto">
          <a:xfrm>
            <a:off x="722313" y="5913438"/>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7BBCA038-1F46-454C-B551-4AD18E8247FE}"/>
              </a:ext>
            </a:extLst>
          </p:cNvPr>
          <p:cNvCxnSpPr/>
          <p:nvPr>
            <p:custDataLst>
              <p:tags r:id="rId58"/>
            </p:custDataLst>
          </p:nvPr>
        </p:nvCxnSpPr>
        <p:spPr bwMode="auto">
          <a:xfrm>
            <a:off x="722313" y="2141538"/>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4C9D1164-5C6A-468F-9A1A-CD33F6CBFB00}"/>
              </a:ext>
            </a:extLst>
          </p:cNvPr>
          <p:cNvCxnSpPr/>
          <p:nvPr>
            <p:custDataLst>
              <p:tags r:id="rId59"/>
            </p:custDataLst>
          </p:nvPr>
        </p:nvCxnSpPr>
        <p:spPr bwMode="auto">
          <a:xfrm>
            <a:off x="722313" y="4398963"/>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EFBBC33D-A89B-4BE7-8D96-7258C25E5A20}"/>
              </a:ext>
            </a:extLst>
          </p:cNvPr>
          <p:cNvCxnSpPr/>
          <p:nvPr>
            <p:custDataLst>
              <p:tags r:id="rId60"/>
            </p:custDataLst>
          </p:nvPr>
        </p:nvCxnSpPr>
        <p:spPr bwMode="auto">
          <a:xfrm>
            <a:off x="722313" y="1892300"/>
            <a:ext cx="10764838"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D6000E89-FD55-4E40-8547-2274C1FD0932}"/>
              </a:ext>
            </a:extLst>
          </p:cNvPr>
          <p:cNvCxnSpPr/>
          <p:nvPr>
            <p:custDataLst>
              <p:tags r:id="rId61"/>
            </p:custDataLst>
          </p:nvPr>
        </p:nvCxnSpPr>
        <p:spPr bwMode="auto">
          <a:xfrm>
            <a:off x="722313" y="6172200"/>
            <a:ext cx="10764838"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CC33EED9-829C-4DE2-AADE-8312C53907F6}"/>
              </a:ext>
            </a:extLst>
          </p:cNvPr>
          <p:cNvCxnSpPr/>
          <p:nvPr>
            <p:custDataLst>
              <p:tags r:id="rId62"/>
            </p:custDataLst>
          </p:nvPr>
        </p:nvCxnSpPr>
        <p:spPr bwMode="auto">
          <a:xfrm>
            <a:off x="722313" y="1635125"/>
            <a:ext cx="10764838" cy="0"/>
          </a:xfrm>
          <a:prstGeom prst="line">
            <a:avLst/>
          </a:prstGeom>
          <a:solidFill>
            <a:schemeClr val="bg1"/>
          </a:solidFill>
          <a:ln w="9525" cap="flat" cmpd="sng" algn="ctr">
            <a:solidFill>
              <a:schemeClr val="tx1"/>
            </a:solidFill>
            <a:prstDash val="solid"/>
            <a:round/>
            <a:headEnd type="none" w="med" len="med"/>
            <a:tailEnd type="none" w="med" len="med"/>
          </a:ln>
          <a:effectLst/>
        </p:spPr>
      </p:cxnSp>
      <p:sp>
        <p:nvSpPr>
          <p:cNvPr id="95" name="Rectangle 94">
            <a:extLst>
              <a:ext uri="{FF2B5EF4-FFF2-40B4-BE49-F238E27FC236}">
                <a16:creationId xmlns:a16="http://schemas.microsoft.com/office/drawing/2014/main" id="{F81DE15F-8C09-478A-A23D-D41268553928}"/>
              </a:ext>
            </a:extLst>
          </p:cNvPr>
          <p:cNvSpPr/>
          <p:nvPr>
            <p:custDataLst>
              <p:tags r:id="rId63"/>
            </p:custDataLst>
          </p:nvPr>
        </p:nvSpPr>
        <p:spPr bwMode="gray">
          <a:xfrm>
            <a:off x="10248901" y="2225675"/>
            <a:ext cx="1039813"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Rectangle 36">
            <a:extLst>
              <a:ext uri="{FF2B5EF4-FFF2-40B4-BE49-F238E27FC236}">
                <a16:creationId xmlns:a16="http://schemas.microsoft.com/office/drawing/2014/main" id="{0A8EB3B3-6C0F-4C27-BA84-F955FD761038}"/>
              </a:ext>
            </a:extLst>
          </p:cNvPr>
          <p:cNvSpPr/>
          <p:nvPr>
            <p:custDataLst>
              <p:tags r:id="rId64"/>
            </p:custDataLst>
          </p:nvPr>
        </p:nvSpPr>
        <p:spPr bwMode="gray">
          <a:xfrm>
            <a:off x="8515350" y="3979863"/>
            <a:ext cx="69215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Rectangle 15">
            <a:extLst>
              <a:ext uri="{FF2B5EF4-FFF2-40B4-BE49-F238E27FC236}">
                <a16:creationId xmlns:a16="http://schemas.microsoft.com/office/drawing/2014/main" id="{FBB5B611-F6A3-45A6-9AFF-F7093ECFACFE}"/>
              </a:ext>
            </a:extLst>
          </p:cNvPr>
          <p:cNvSpPr/>
          <p:nvPr>
            <p:custDataLst>
              <p:tags r:id="rId65"/>
            </p:custDataLst>
          </p:nvPr>
        </p:nvSpPr>
        <p:spPr bwMode="gray">
          <a:xfrm>
            <a:off x="5745163" y="2481263"/>
            <a:ext cx="688975"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Rectangle 24">
            <a:extLst>
              <a:ext uri="{FF2B5EF4-FFF2-40B4-BE49-F238E27FC236}">
                <a16:creationId xmlns:a16="http://schemas.microsoft.com/office/drawing/2014/main" id="{2D0EB8D9-25B0-440B-84C6-6D614E803F3F}"/>
              </a:ext>
            </a:extLst>
          </p:cNvPr>
          <p:cNvSpPr/>
          <p:nvPr>
            <p:custDataLst>
              <p:tags r:id="rId66"/>
            </p:custDataLst>
          </p:nvPr>
        </p:nvSpPr>
        <p:spPr bwMode="gray">
          <a:xfrm>
            <a:off x="6434138" y="3230563"/>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0" name="Rectangle 49">
            <a:extLst>
              <a:ext uri="{FF2B5EF4-FFF2-40B4-BE49-F238E27FC236}">
                <a16:creationId xmlns:a16="http://schemas.microsoft.com/office/drawing/2014/main" id="{FEAC45A9-485F-4A5C-95DD-D52A2C7815B2}"/>
              </a:ext>
            </a:extLst>
          </p:cNvPr>
          <p:cNvSpPr/>
          <p:nvPr>
            <p:custDataLst>
              <p:tags r:id="rId67"/>
            </p:custDataLst>
          </p:nvPr>
        </p:nvSpPr>
        <p:spPr bwMode="gray">
          <a:xfrm>
            <a:off x="10248900" y="4230688"/>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ectangle 31">
            <a:extLst>
              <a:ext uri="{FF2B5EF4-FFF2-40B4-BE49-F238E27FC236}">
                <a16:creationId xmlns:a16="http://schemas.microsoft.com/office/drawing/2014/main" id="{B5647666-7176-45B8-B575-DD29DB9C9D23}"/>
              </a:ext>
            </a:extLst>
          </p:cNvPr>
          <p:cNvSpPr/>
          <p:nvPr>
            <p:custDataLst>
              <p:tags r:id="rId68"/>
            </p:custDataLst>
          </p:nvPr>
        </p:nvSpPr>
        <p:spPr bwMode="gray">
          <a:xfrm>
            <a:off x="10594975" y="4737100"/>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0" name="Rectangle 99">
            <a:extLst>
              <a:ext uri="{FF2B5EF4-FFF2-40B4-BE49-F238E27FC236}">
                <a16:creationId xmlns:a16="http://schemas.microsoft.com/office/drawing/2014/main" id="{A4FED024-FDDD-4ADF-AA3E-6C892973EEE4}"/>
              </a:ext>
            </a:extLst>
          </p:cNvPr>
          <p:cNvSpPr/>
          <p:nvPr>
            <p:custDataLst>
              <p:tags r:id="rId69"/>
            </p:custDataLst>
          </p:nvPr>
        </p:nvSpPr>
        <p:spPr bwMode="gray">
          <a:xfrm>
            <a:off x="5745164" y="1719263"/>
            <a:ext cx="341313"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Rectangle 50">
            <a:extLst>
              <a:ext uri="{FF2B5EF4-FFF2-40B4-BE49-F238E27FC236}">
                <a16:creationId xmlns:a16="http://schemas.microsoft.com/office/drawing/2014/main" id="{48A42A96-7FF9-4E8A-A906-8071BD74D54A}"/>
              </a:ext>
            </a:extLst>
          </p:cNvPr>
          <p:cNvSpPr/>
          <p:nvPr>
            <p:custDataLst>
              <p:tags r:id="rId70"/>
            </p:custDataLst>
          </p:nvPr>
        </p:nvSpPr>
        <p:spPr bwMode="gray">
          <a:xfrm>
            <a:off x="10594976" y="4483100"/>
            <a:ext cx="347663"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6" name="Rectangle 95">
            <a:extLst>
              <a:ext uri="{FF2B5EF4-FFF2-40B4-BE49-F238E27FC236}">
                <a16:creationId xmlns:a16="http://schemas.microsoft.com/office/drawing/2014/main" id="{4F89A4C8-547D-4DAF-B482-22542860D722}"/>
              </a:ext>
            </a:extLst>
          </p:cNvPr>
          <p:cNvSpPr/>
          <p:nvPr>
            <p:custDataLst>
              <p:tags r:id="rId71"/>
            </p:custDataLst>
          </p:nvPr>
        </p:nvSpPr>
        <p:spPr bwMode="gray">
          <a:xfrm>
            <a:off x="8861425" y="4991100"/>
            <a:ext cx="2427288"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ectangle 37">
            <a:extLst>
              <a:ext uri="{FF2B5EF4-FFF2-40B4-BE49-F238E27FC236}">
                <a16:creationId xmlns:a16="http://schemas.microsoft.com/office/drawing/2014/main" id="{F38BA83D-DB55-4085-B119-934E1722CE2F}"/>
              </a:ext>
            </a:extLst>
          </p:cNvPr>
          <p:cNvSpPr/>
          <p:nvPr>
            <p:custDataLst>
              <p:tags r:id="rId72"/>
            </p:custDataLst>
          </p:nvPr>
        </p:nvSpPr>
        <p:spPr bwMode="gray">
          <a:xfrm>
            <a:off x="8861425" y="5245100"/>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4" name="Rectangle 93">
            <a:extLst>
              <a:ext uri="{FF2B5EF4-FFF2-40B4-BE49-F238E27FC236}">
                <a16:creationId xmlns:a16="http://schemas.microsoft.com/office/drawing/2014/main" id="{8963354C-2157-4303-ADF6-2DAC950E135F}"/>
              </a:ext>
            </a:extLst>
          </p:cNvPr>
          <p:cNvSpPr/>
          <p:nvPr>
            <p:custDataLst>
              <p:tags r:id="rId73"/>
            </p:custDataLst>
          </p:nvPr>
        </p:nvSpPr>
        <p:spPr bwMode="gray">
          <a:xfrm>
            <a:off x="5745162" y="2225675"/>
            <a:ext cx="3462338"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Rectangle 34">
            <a:extLst>
              <a:ext uri="{FF2B5EF4-FFF2-40B4-BE49-F238E27FC236}">
                <a16:creationId xmlns:a16="http://schemas.microsoft.com/office/drawing/2014/main" id="{165EAF81-6650-4B6F-9F2E-7C6F994F9090}"/>
              </a:ext>
            </a:extLst>
          </p:cNvPr>
          <p:cNvSpPr/>
          <p:nvPr>
            <p:custDataLst>
              <p:tags r:id="rId74"/>
            </p:custDataLst>
          </p:nvPr>
        </p:nvSpPr>
        <p:spPr bwMode="gray">
          <a:xfrm>
            <a:off x="7127874" y="3479800"/>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Rectangle 96">
            <a:extLst>
              <a:ext uri="{FF2B5EF4-FFF2-40B4-BE49-F238E27FC236}">
                <a16:creationId xmlns:a16="http://schemas.microsoft.com/office/drawing/2014/main" id="{7F003438-A2F5-4425-9000-1E2C34F560A4}"/>
              </a:ext>
            </a:extLst>
          </p:cNvPr>
          <p:cNvSpPr/>
          <p:nvPr>
            <p:custDataLst>
              <p:tags r:id="rId75"/>
            </p:custDataLst>
          </p:nvPr>
        </p:nvSpPr>
        <p:spPr bwMode="gray">
          <a:xfrm>
            <a:off x="5745163" y="5997575"/>
            <a:ext cx="5543550"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Rectangle 40">
            <a:extLst>
              <a:ext uri="{FF2B5EF4-FFF2-40B4-BE49-F238E27FC236}">
                <a16:creationId xmlns:a16="http://schemas.microsoft.com/office/drawing/2014/main" id="{77EE417F-CD03-4D95-9DA3-D2887176CC20}"/>
              </a:ext>
            </a:extLst>
          </p:cNvPr>
          <p:cNvSpPr/>
          <p:nvPr>
            <p:custDataLst>
              <p:tags r:id="rId76"/>
            </p:custDataLst>
          </p:nvPr>
        </p:nvSpPr>
        <p:spPr bwMode="gray">
          <a:xfrm>
            <a:off x="9555163" y="5745163"/>
            <a:ext cx="173355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45FB4E07-F589-447A-BDB6-FD7666273A60}"/>
              </a:ext>
            </a:extLst>
          </p:cNvPr>
          <p:cNvSpPr/>
          <p:nvPr>
            <p:custDataLst>
              <p:tags r:id="rId77"/>
            </p:custDataLst>
          </p:nvPr>
        </p:nvSpPr>
        <p:spPr bwMode="gray">
          <a:xfrm>
            <a:off x="5745163" y="1973263"/>
            <a:ext cx="341313"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Rectangle 35">
            <a:extLst>
              <a:ext uri="{FF2B5EF4-FFF2-40B4-BE49-F238E27FC236}">
                <a16:creationId xmlns:a16="http://schemas.microsoft.com/office/drawing/2014/main" id="{B71DC45F-F24E-4191-9867-7325313D5CF4}"/>
              </a:ext>
            </a:extLst>
          </p:cNvPr>
          <p:cNvSpPr/>
          <p:nvPr>
            <p:custDataLst>
              <p:tags r:id="rId78"/>
            </p:custDataLst>
          </p:nvPr>
        </p:nvSpPr>
        <p:spPr bwMode="gray">
          <a:xfrm>
            <a:off x="7821613" y="3730625"/>
            <a:ext cx="6937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Rectangle 17">
            <a:extLst>
              <a:ext uri="{FF2B5EF4-FFF2-40B4-BE49-F238E27FC236}">
                <a16:creationId xmlns:a16="http://schemas.microsoft.com/office/drawing/2014/main" id="{C3809DF2-7251-410C-B234-C9B5C7C729ED}"/>
              </a:ext>
            </a:extLst>
          </p:cNvPr>
          <p:cNvSpPr/>
          <p:nvPr>
            <p:custDataLst>
              <p:tags r:id="rId79"/>
            </p:custDataLst>
          </p:nvPr>
        </p:nvSpPr>
        <p:spPr bwMode="gray">
          <a:xfrm>
            <a:off x="5745163" y="2730500"/>
            <a:ext cx="688975"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ectangle 23">
            <a:extLst>
              <a:ext uri="{FF2B5EF4-FFF2-40B4-BE49-F238E27FC236}">
                <a16:creationId xmlns:a16="http://schemas.microsoft.com/office/drawing/2014/main" id="{6EF40FF2-7427-4814-8955-6255E9329070}"/>
              </a:ext>
            </a:extLst>
          </p:cNvPr>
          <p:cNvSpPr/>
          <p:nvPr>
            <p:custDataLst>
              <p:tags r:id="rId80"/>
            </p:custDataLst>
          </p:nvPr>
        </p:nvSpPr>
        <p:spPr bwMode="gray">
          <a:xfrm>
            <a:off x="6086474" y="2981325"/>
            <a:ext cx="104140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84481A91-C3D7-4FC7-93C1-4F2B3F051951}"/>
              </a:ext>
            </a:extLst>
          </p:cNvPr>
          <p:cNvSpPr/>
          <p:nvPr>
            <p:custDataLst>
              <p:tags r:id="rId81"/>
            </p:custDataLst>
          </p:nvPr>
        </p:nvSpPr>
        <p:spPr bwMode="gray">
          <a:xfrm>
            <a:off x="9207500" y="5495925"/>
            <a:ext cx="104140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8" name="Text Placeholder 4">
            <a:extLst>
              <a:ext uri="{FF2B5EF4-FFF2-40B4-BE49-F238E27FC236}">
                <a16:creationId xmlns:a16="http://schemas.microsoft.com/office/drawing/2014/main" id="{6AA87F6B-811D-440E-8A0F-8CE2C753C7D4}"/>
              </a:ext>
            </a:extLst>
          </p:cNvPr>
          <p:cNvSpPr>
            <a:spLocks noGrp="1"/>
          </p:cNvSpPr>
          <p:nvPr>
            <p:custDataLst>
              <p:tags r:id="rId82"/>
            </p:custDataLst>
          </p:nvPr>
        </p:nvSpPr>
        <p:spPr bwMode="auto">
          <a:xfrm>
            <a:off x="773112" y="3948113"/>
            <a:ext cx="38925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sym typeface="+mn-lt"/>
              </a:rPr>
              <a:t>1.7 Design OXAGON’s cybersecurity target org., governance, and processes </a:t>
            </a:r>
          </a:p>
        </p:txBody>
      </p:sp>
      <p:sp>
        <p:nvSpPr>
          <p:cNvPr id="124" name="Text Placeholder 4">
            <a:extLst>
              <a:ext uri="{FF2B5EF4-FFF2-40B4-BE49-F238E27FC236}">
                <a16:creationId xmlns:a16="http://schemas.microsoft.com/office/drawing/2014/main" id="{10313597-02D0-4A4B-A4AF-48D779292F21}"/>
              </a:ext>
            </a:extLst>
          </p:cNvPr>
          <p:cNvSpPr>
            <a:spLocks noGrp="1"/>
          </p:cNvSpPr>
          <p:nvPr>
            <p:custDataLst>
              <p:tags r:id="rId83"/>
            </p:custDataLst>
          </p:nvPr>
        </p:nvSpPr>
        <p:spPr bwMode="auto">
          <a:xfrm>
            <a:off x="773113" y="4448175"/>
            <a:ext cx="2351088"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1.9 Define 3-year implementation roadmap</a:t>
            </a:r>
          </a:p>
        </p:txBody>
      </p:sp>
      <p:sp>
        <p:nvSpPr>
          <p:cNvPr id="159" name="Text Placeholder 4">
            <a:extLst>
              <a:ext uri="{FF2B5EF4-FFF2-40B4-BE49-F238E27FC236}">
                <a16:creationId xmlns:a16="http://schemas.microsoft.com/office/drawing/2014/main" id="{0405B96E-86AA-4630-B347-CDC6E71763FE}"/>
              </a:ext>
            </a:extLst>
          </p:cNvPr>
          <p:cNvSpPr>
            <a:spLocks noGrp="1"/>
          </p:cNvSpPr>
          <p:nvPr>
            <p:custDataLst>
              <p:tags r:id="rId84"/>
            </p:custDataLst>
          </p:nvPr>
        </p:nvSpPr>
        <p:spPr bwMode="auto">
          <a:xfrm>
            <a:off x="773113" y="5464175"/>
            <a:ext cx="49164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2.2 Develop OXAGON’s cybersecurity policies and standards in alignment with local regulations </a:t>
            </a:r>
          </a:p>
        </p:txBody>
      </p:sp>
      <p:sp>
        <p:nvSpPr>
          <p:cNvPr id="155" name="Text Placeholder 4">
            <a:extLst>
              <a:ext uri="{FF2B5EF4-FFF2-40B4-BE49-F238E27FC236}">
                <a16:creationId xmlns:a16="http://schemas.microsoft.com/office/drawing/2014/main" id="{08211A2A-1F70-4649-9DFC-2BD5584BCE25}"/>
              </a:ext>
            </a:extLst>
          </p:cNvPr>
          <p:cNvSpPr>
            <a:spLocks noGrp="1"/>
          </p:cNvSpPr>
          <p:nvPr>
            <p:custDataLst>
              <p:tags r:id="rId85"/>
            </p:custDataLst>
          </p:nvPr>
        </p:nvSpPr>
        <p:spPr bwMode="auto">
          <a:xfrm>
            <a:off x="773113" y="5213350"/>
            <a:ext cx="45402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sym typeface="+mn-lt"/>
              </a:rPr>
              <a:t>2.1 Develop CSMS Frameworks (IT/OT control framework, risk management framework)</a:t>
            </a:r>
          </a:p>
        </p:txBody>
      </p:sp>
      <p:sp>
        <p:nvSpPr>
          <p:cNvPr id="160" name="Text Placeholder 4">
            <a:extLst>
              <a:ext uri="{FF2B5EF4-FFF2-40B4-BE49-F238E27FC236}">
                <a16:creationId xmlns:a16="http://schemas.microsoft.com/office/drawing/2014/main" id="{9EDFA354-9ACA-468F-AF81-99F647027F19}"/>
              </a:ext>
            </a:extLst>
          </p:cNvPr>
          <p:cNvSpPr>
            <a:spLocks noGrp="1"/>
          </p:cNvSpPr>
          <p:nvPr>
            <p:custDataLst>
              <p:tags r:id="rId86"/>
            </p:custDataLst>
          </p:nvPr>
        </p:nvSpPr>
        <p:spPr bwMode="auto">
          <a:xfrm>
            <a:off x="773112" y="2698750"/>
            <a:ext cx="35893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1.2 Understand NEOM and OXAGON cybersecurity regulatory context</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0" name="Text Placeholder 4">
            <a:extLst>
              <a:ext uri="{FF2B5EF4-FFF2-40B4-BE49-F238E27FC236}">
                <a16:creationId xmlns:a16="http://schemas.microsoft.com/office/drawing/2014/main" id="{62E48E09-482F-4263-B14C-DE1310E47047}"/>
              </a:ext>
            </a:extLst>
          </p:cNvPr>
          <p:cNvSpPr>
            <a:spLocks noGrp="1"/>
          </p:cNvSpPr>
          <p:nvPr>
            <p:custDataLst>
              <p:tags r:id="rId87"/>
            </p:custDataLst>
          </p:nvPr>
        </p:nvSpPr>
        <p:spPr bwMode="auto">
          <a:xfrm>
            <a:off x="773113" y="5713413"/>
            <a:ext cx="38274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2.3 Develop OXAGON’s cybersecurity operating procedures and playbooks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1" name="Text Placeholder 4">
            <a:extLst>
              <a:ext uri="{FF2B5EF4-FFF2-40B4-BE49-F238E27FC236}">
                <a16:creationId xmlns:a16="http://schemas.microsoft.com/office/drawing/2014/main" id="{AAB5EE09-37E3-4115-9152-8F14AA328B0B}"/>
              </a:ext>
            </a:extLst>
          </p:cNvPr>
          <p:cNvSpPr>
            <a:spLocks noGrp="1"/>
          </p:cNvSpPr>
          <p:nvPr>
            <p:custDataLst>
              <p:tags r:id="rId88"/>
            </p:custDataLst>
          </p:nvPr>
        </p:nvSpPr>
        <p:spPr bwMode="auto">
          <a:xfrm>
            <a:off x="773114" y="2949575"/>
            <a:ext cx="41830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1.3 Benchmark cities comparable to OXAGON an derive best practices and trends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1" name="Text Placeholder 4">
            <a:extLst>
              <a:ext uri="{FF2B5EF4-FFF2-40B4-BE49-F238E27FC236}">
                <a16:creationId xmlns:a16="http://schemas.microsoft.com/office/drawing/2014/main" id="{F87BB2AD-EAE2-448A-90D4-7EB275375002}"/>
              </a:ext>
            </a:extLst>
          </p:cNvPr>
          <p:cNvSpPr>
            <a:spLocks noGrp="1"/>
          </p:cNvSpPr>
          <p:nvPr>
            <p:custDataLst>
              <p:tags r:id="rId89"/>
            </p:custDataLst>
          </p:nvPr>
        </p:nvSpPr>
        <p:spPr bwMode="auto">
          <a:xfrm>
            <a:off x="773113" y="5962650"/>
            <a:ext cx="2017713"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rPr>
              <a:t>Workstream 3: Project Management</a:t>
            </a:r>
          </a:p>
        </p:txBody>
      </p:sp>
      <p:sp>
        <p:nvSpPr>
          <p:cNvPr id="142" name="Text Placeholder 4">
            <a:extLst>
              <a:ext uri="{FF2B5EF4-FFF2-40B4-BE49-F238E27FC236}">
                <a16:creationId xmlns:a16="http://schemas.microsoft.com/office/drawing/2014/main" id="{290C6B1B-9CBF-4DD7-ACA0-630EA4D71C36}"/>
              </a:ext>
            </a:extLst>
          </p:cNvPr>
          <p:cNvSpPr>
            <a:spLocks noGrp="1"/>
          </p:cNvSpPr>
          <p:nvPr>
            <p:custDataLst>
              <p:tags r:id="rId90"/>
            </p:custDataLst>
          </p:nvPr>
        </p:nvSpPr>
        <p:spPr bwMode="auto">
          <a:xfrm>
            <a:off x="773113" y="2449513"/>
            <a:ext cx="464502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1.1 </a:t>
            </a: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Understand current state of NEOM and OXAGON overall business strategy and drivers </a:t>
            </a:r>
          </a:p>
        </p:txBody>
      </p:sp>
      <p:sp>
        <p:nvSpPr>
          <p:cNvPr id="156" name="Text Placeholder 4">
            <a:extLst>
              <a:ext uri="{FF2B5EF4-FFF2-40B4-BE49-F238E27FC236}">
                <a16:creationId xmlns:a16="http://schemas.microsoft.com/office/drawing/2014/main" id="{9B6C56DD-FF7C-408A-909D-8116F6A4E1CA}"/>
              </a:ext>
            </a:extLst>
          </p:cNvPr>
          <p:cNvSpPr>
            <a:spLocks noGrp="1"/>
          </p:cNvSpPr>
          <p:nvPr>
            <p:custDataLst>
              <p:tags r:id="rId91"/>
            </p:custDataLst>
          </p:nvPr>
        </p:nvSpPr>
        <p:spPr bwMode="auto">
          <a:xfrm>
            <a:off x="773113" y="2190750"/>
            <a:ext cx="3824288"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sym typeface="+mn-lt"/>
              </a:rPr>
              <a:t>Workstream 1: </a:t>
            </a:r>
            <a:r>
              <a:rPr lang="en-US" sz="1050" b="1" dirty="0">
                <a:solidFill>
                  <a:schemeClr val="bg1"/>
                </a:solidFill>
                <a:latin typeface="Calibri" panose="020F0502020204030204"/>
              </a:rPr>
              <a:t>Cybersecurity Strategy and Implementation Roadmap</a:t>
            </a:r>
          </a:p>
        </p:txBody>
      </p:sp>
      <p:sp>
        <p:nvSpPr>
          <p:cNvPr id="163" name="Text Placeholder 4">
            <a:extLst>
              <a:ext uri="{FF2B5EF4-FFF2-40B4-BE49-F238E27FC236}">
                <a16:creationId xmlns:a16="http://schemas.microsoft.com/office/drawing/2014/main" id="{37F83F5E-BE40-4402-AFA3-E50C6C372DBA}"/>
              </a:ext>
            </a:extLst>
          </p:cNvPr>
          <p:cNvSpPr>
            <a:spLocks noGrp="1"/>
          </p:cNvSpPr>
          <p:nvPr>
            <p:custDataLst>
              <p:tags r:id="rId92"/>
            </p:custDataLst>
          </p:nvPr>
        </p:nvSpPr>
        <p:spPr bwMode="auto">
          <a:xfrm>
            <a:off x="773113" y="4198938"/>
            <a:ext cx="45926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1.8 Derive initiatives and develop charters along with performance management metrics </a:t>
            </a:r>
          </a:p>
        </p:txBody>
      </p:sp>
      <p:sp>
        <p:nvSpPr>
          <p:cNvPr id="141" name="Text Placeholder 4">
            <a:extLst>
              <a:ext uri="{FF2B5EF4-FFF2-40B4-BE49-F238E27FC236}">
                <a16:creationId xmlns:a16="http://schemas.microsoft.com/office/drawing/2014/main" id="{E6F97939-1C4C-46E1-BF9B-16AF2CE98451}"/>
              </a:ext>
            </a:extLst>
          </p:cNvPr>
          <p:cNvSpPr>
            <a:spLocks noGrp="1"/>
          </p:cNvSpPr>
          <p:nvPr>
            <p:custDataLst>
              <p:tags r:id="rId93"/>
            </p:custDataLst>
          </p:nvPr>
        </p:nvSpPr>
        <p:spPr bwMode="auto">
          <a:xfrm>
            <a:off x="773113" y="1684338"/>
            <a:ext cx="2270125"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50" b="1" i="0" u="none" strike="noStrike" kern="1200" cap="none" spc="0" normalizeH="0" baseline="0" noProof="0" dirty="0">
                <a:ln>
                  <a:noFill/>
                </a:ln>
                <a:solidFill>
                  <a:schemeClr val="bg1"/>
                </a:solidFill>
                <a:effectLst/>
                <a:uLnTx/>
                <a:uFillTx/>
                <a:latin typeface="Calibri" panose="020F0502020204030204"/>
                <a:ea typeface="+mn-ea"/>
                <a:cs typeface="+mn-cs"/>
                <a:sym typeface="+mn-lt"/>
              </a:rPr>
              <a:t>Workstream 0: </a:t>
            </a:r>
            <a:r>
              <a:rPr kumimoji="0" lang="en-US" sz="1050" b="1" i="0" u="none" strike="noStrike" kern="1200" cap="none" spc="0" normalizeH="0" baseline="0" noProof="0" dirty="0">
                <a:ln>
                  <a:noFill/>
                </a:ln>
                <a:solidFill>
                  <a:schemeClr val="bg1"/>
                </a:solidFill>
                <a:effectLst/>
                <a:uLnTx/>
                <a:uFillTx/>
                <a:latin typeface="Calibri" panose="020F0502020204030204"/>
                <a:ea typeface="+mn-ea"/>
                <a:cs typeface="+mn-cs"/>
              </a:rPr>
              <a:t>Stakeholders’ Aspirations</a:t>
            </a:r>
          </a:p>
        </p:txBody>
      </p:sp>
      <p:sp>
        <p:nvSpPr>
          <p:cNvPr id="157" name="Text Placeholder 4">
            <a:extLst>
              <a:ext uri="{FF2B5EF4-FFF2-40B4-BE49-F238E27FC236}">
                <a16:creationId xmlns:a16="http://schemas.microsoft.com/office/drawing/2014/main" id="{8B732C98-82DD-4AF6-B421-91EAB376314E}"/>
              </a:ext>
            </a:extLst>
          </p:cNvPr>
          <p:cNvSpPr>
            <a:spLocks noGrp="1"/>
          </p:cNvSpPr>
          <p:nvPr>
            <p:custDataLst>
              <p:tags r:id="rId94"/>
            </p:custDataLst>
          </p:nvPr>
        </p:nvSpPr>
        <p:spPr bwMode="auto">
          <a:xfrm>
            <a:off x="773113" y="1941513"/>
            <a:ext cx="32035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0.1 </a:t>
            </a: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Ascertain OXAGON stakeholders’ cybersecurity </a:t>
            </a:r>
            <a:r>
              <a:rPr lang="en-US" sz="1000" dirty="0">
                <a:solidFill>
                  <a:srgbClr val="000000"/>
                </a:solidFill>
                <a:latin typeface="Calibri" panose="020F0502020204030204"/>
              </a:rPr>
              <a:t>a</a:t>
            </a:r>
            <a:r>
              <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rPr>
              <a:t>spirations</a:t>
            </a:r>
          </a:p>
        </p:txBody>
      </p:sp>
      <p:sp>
        <p:nvSpPr>
          <p:cNvPr id="147" name="Text Placeholder 4">
            <a:extLst>
              <a:ext uri="{FF2B5EF4-FFF2-40B4-BE49-F238E27FC236}">
                <a16:creationId xmlns:a16="http://schemas.microsoft.com/office/drawing/2014/main" id="{5D7F25A7-81EC-43BC-88C1-6EC6EA4E53BF}"/>
              </a:ext>
            </a:extLst>
          </p:cNvPr>
          <p:cNvSpPr>
            <a:spLocks noGrp="1"/>
          </p:cNvSpPr>
          <p:nvPr>
            <p:custDataLst>
              <p:tags r:id="rId95"/>
            </p:custDataLst>
          </p:nvPr>
        </p:nvSpPr>
        <p:spPr bwMode="auto">
          <a:xfrm>
            <a:off x="773113" y="3198813"/>
            <a:ext cx="35337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lang="en-US" sz="1000" dirty="0">
                <a:solidFill>
                  <a:srgbClr val="000000"/>
                </a:solidFill>
                <a:latin typeface="Calibri" panose="020F0502020204030204"/>
                <a:sym typeface="+mn-lt"/>
              </a:rPr>
              <a:t>1.4 Assess cybersecurity threat landscape and identify potential risks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3" name="Text Placeholder 5">
            <a:extLst>
              <a:ext uri="{FF2B5EF4-FFF2-40B4-BE49-F238E27FC236}">
                <a16:creationId xmlns:a16="http://schemas.microsoft.com/office/drawing/2014/main" id="{37340AEE-B877-4177-85BE-9CD7C1225D6F}"/>
              </a:ext>
            </a:extLst>
          </p:cNvPr>
          <p:cNvSpPr>
            <a:spLocks noGrp="1"/>
          </p:cNvSpPr>
          <p:nvPr>
            <p:custDataLst>
              <p:tags r:id="rId96"/>
            </p:custDataLst>
          </p:nvPr>
        </p:nvSpPr>
        <p:spPr bwMode="auto">
          <a:xfrm>
            <a:off x="773113" y="1465263"/>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b"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fld id="{A91D2627-C1FE-449B-98BB-000AC391BA8D}" type="datetime'''A''''''''''''''''''''ctiv''''i''''t''y'">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t>Activity</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144" name="Text Placeholder 4">
            <a:extLst>
              <a:ext uri="{FF2B5EF4-FFF2-40B4-BE49-F238E27FC236}">
                <a16:creationId xmlns:a16="http://schemas.microsoft.com/office/drawing/2014/main" id="{2A86575D-10B1-4826-9652-446E4325C3ED}"/>
              </a:ext>
            </a:extLst>
          </p:cNvPr>
          <p:cNvSpPr>
            <a:spLocks noGrp="1"/>
          </p:cNvSpPr>
          <p:nvPr>
            <p:custDataLst>
              <p:tags r:id="rId97"/>
            </p:custDataLst>
          </p:nvPr>
        </p:nvSpPr>
        <p:spPr bwMode="auto">
          <a:xfrm>
            <a:off x="773113" y="3698875"/>
            <a:ext cx="33194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1.6 Design OXAGON’s cybersecurity</a:t>
            </a:r>
            <a:r>
              <a:rPr lang="en-US" altLang="en-US" sz="1000" dirty="0">
                <a:solidFill>
                  <a:srgbClr val="000000"/>
                </a:solidFill>
                <a:latin typeface="Calibri" panose="020F0502020204030204"/>
              </a:rPr>
              <a:t> services and delivery model </a:t>
            </a:r>
            <a:endPar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5" name="Text Placeholder 4">
            <a:extLst>
              <a:ext uri="{FF2B5EF4-FFF2-40B4-BE49-F238E27FC236}">
                <a16:creationId xmlns:a16="http://schemas.microsoft.com/office/drawing/2014/main" id="{409E16D4-65A3-4C96-A2BB-537898F76671}"/>
              </a:ext>
            </a:extLst>
          </p:cNvPr>
          <p:cNvSpPr>
            <a:spLocks noGrp="1"/>
          </p:cNvSpPr>
          <p:nvPr>
            <p:custDataLst>
              <p:tags r:id="rId98"/>
            </p:custDataLst>
          </p:nvPr>
        </p:nvSpPr>
        <p:spPr bwMode="auto">
          <a:xfrm>
            <a:off x="773113" y="3448050"/>
            <a:ext cx="39385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1.5 Develop OXAGON’s cybersecurity vision, mission and strategic objectives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8" name="Text Placeholder 4">
            <a:extLst>
              <a:ext uri="{FF2B5EF4-FFF2-40B4-BE49-F238E27FC236}">
                <a16:creationId xmlns:a16="http://schemas.microsoft.com/office/drawing/2014/main" id="{F6F7B715-F754-480F-A298-833CC8AAB018}"/>
              </a:ext>
            </a:extLst>
          </p:cNvPr>
          <p:cNvSpPr>
            <a:spLocks noGrp="1"/>
          </p:cNvSpPr>
          <p:nvPr>
            <p:custDataLst>
              <p:tags r:id="rId99"/>
            </p:custDataLst>
          </p:nvPr>
        </p:nvSpPr>
        <p:spPr bwMode="auto">
          <a:xfrm>
            <a:off x="773113" y="4705350"/>
            <a:ext cx="37226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rPr>
              <a:t>1.10 Develop request for proposals for selected cybersecurity initiatives </a:t>
            </a:r>
          </a:p>
        </p:txBody>
      </p:sp>
      <p:sp>
        <p:nvSpPr>
          <p:cNvPr id="154" name="Text Placeholder 4">
            <a:extLst>
              <a:ext uri="{FF2B5EF4-FFF2-40B4-BE49-F238E27FC236}">
                <a16:creationId xmlns:a16="http://schemas.microsoft.com/office/drawing/2014/main" id="{3053AD9F-9A23-4D07-A1A8-9E3A71CE1809}"/>
              </a:ext>
            </a:extLst>
          </p:cNvPr>
          <p:cNvSpPr>
            <a:spLocks noGrp="1"/>
          </p:cNvSpPr>
          <p:nvPr>
            <p:custDataLst>
              <p:tags r:id="rId100"/>
            </p:custDataLst>
          </p:nvPr>
        </p:nvSpPr>
        <p:spPr bwMode="auto">
          <a:xfrm>
            <a:off x="773113" y="4956175"/>
            <a:ext cx="2908300"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sym typeface="+mn-lt"/>
              </a:rPr>
              <a:t>Workstream 2: </a:t>
            </a:r>
            <a:r>
              <a:rPr lang="en-US" sz="1050" b="1" dirty="0">
                <a:solidFill>
                  <a:schemeClr val="bg1"/>
                </a:solidFill>
                <a:latin typeface="Calibri" panose="020F0502020204030204"/>
              </a:rPr>
              <a:t>Cybersecurity Management Controls </a:t>
            </a:r>
          </a:p>
        </p:txBody>
      </p:sp>
      <p:sp>
        <p:nvSpPr>
          <p:cNvPr id="177" name="Text Placeholder 3">
            <a:extLst>
              <a:ext uri="{FF2B5EF4-FFF2-40B4-BE49-F238E27FC236}">
                <a16:creationId xmlns:a16="http://schemas.microsoft.com/office/drawing/2014/main" id="{11DCB54B-8ED4-45AC-A78D-5EAECCBF7F50}"/>
              </a:ext>
            </a:extLst>
          </p:cNvPr>
          <p:cNvSpPr txBox="1">
            <a:spLocks/>
          </p:cNvSpPr>
          <p:nvPr/>
        </p:nvSpPr>
        <p:spPr>
          <a:xfrm>
            <a:off x="5257800" y="1464518"/>
            <a:ext cx="415178" cy="153888"/>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95" rtl="0" eaLnBrk="1" fontAlgn="auto" latinLnBrk="0" hangingPunct="1">
              <a:lnSpc>
                <a:spcPct val="100000"/>
              </a:lnSpc>
              <a:spcBef>
                <a:spcPts val="0"/>
              </a:spcBef>
              <a:spcAft>
                <a:spcPts val="0"/>
              </a:spcAft>
              <a:buClrTx/>
              <a:buSzTx/>
              <a:buFont typeface="Arial" charset="0"/>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Months</a:t>
            </a:r>
          </a:p>
        </p:txBody>
      </p:sp>
      <p:sp>
        <p:nvSpPr>
          <p:cNvPr id="152" name="Footer Placeholder 3">
            <a:extLst>
              <a:ext uri="{FF2B5EF4-FFF2-40B4-BE49-F238E27FC236}">
                <a16:creationId xmlns:a16="http://schemas.microsoft.com/office/drawing/2014/main" id="{7FD18FF4-75C5-45F1-8B73-4C5D23E7B5E3}"/>
              </a:ext>
            </a:extLst>
          </p:cNvPr>
          <p:cNvSpPr>
            <a:spLocks noGrp="1"/>
          </p:cNvSpPr>
          <p:nvPr>
            <p:ph type="ftr" sz="quarter" idx="3"/>
          </p:nvPr>
        </p:nvSpPr>
        <p:spPr>
          <a:xfrm>
            <a:off x="766561" y="6477000"/>
            <a:ext cx="10277879" cy="375315"/>
          </a:xfrm>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75" name="Rectangle 174">
            <a:extLst>
              <a:ext uri="{FF2B5EF4-FFF2-40B4-BE49-F238E27FC236}">
                <a16:creationId xmlns:a16="http://schemas.microsoft.com/office/drawing/2014/main" id="{D7637F68-3647-4608-A26E-6C53BA77925C}"/>
              </a:ext>
            </a:extLst>
          </p:cNvPr>
          <p:cNvSpPr/>
          <p:nvPr/>
        </p:nvSpPr>
        <p:spPr>
          <a:xfrm>
            <a:off x="5905500" y="6299490"/>
            <a:ext cx="349200" cy="89111"/>
          </a:xfrm>
          <a:prstGeom prst="rect">
            <a:avLst/>
          </a:prstGeom>
          <a:solidFill>
            <a:srgbClr val="000000"/>
          </a:solidFill>
          <a:ln>
            <a:solidFill>
              <a:srgbClr val="243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a:ea typeface="+mn-ea"/>
                <a:cs typeface="+mn-cs"/>
              </a:rPr>
              <a:t>Workstream Timeline</a:t>
            </a:r>
          </a:p>
        </p:txBody>
      </p:sp>
      <p:sp>
        <p:nvSpPr>
          <p:cNvPr id="146" name="Rectangle 145">
            <a:extLst>
              <a:ext uri="{FF2B5EF4-FFF2-40B4-BE49-F238E27FC236}">
                <a16:creationId xmlns:a16="http://schemas.microsoft.com/office/drawing/2014/main" id="{8DF64F28-CB7A-4434-8273-0A29351A25DC}"/>
              </a:ext>
            </a:extLst>
          </p:cNvPr>
          <p:cNvSpPr/>
          <p:nvPr/>
        </p:nvSpPr>
        <p:spPr>
          <a:xfrm>
            <a:off x="7473950" y="6299490"/>
            <a:ext cx="349200" cy="89111"/>
          </a:xfrm>
          <a:prstGeom prst="rect">
            <a:avLst/>
          </a:prstGeom>
          <a:solidFill>
            <a:srgbClr val="4C6C9C"/>
          </a:solidFill>
          <a:ln>
            <a:solidFill>
              <a:srgbClr val="243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0" tIns="45720" rIns="91440" bIns="45720" numCol="1" spcCol="0" rtlCol="0" fromWordArt="0" anchor="ctr" anchorCtr="0" forceAA="0" compatLnSpc="1">
            <a:prstTxWarp prst="textNoShape">
              <a:avLst/>
            </a:prstTxWarp>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a:ea typeface="+mn-ea"/>
                <a:cs typeface="+mn-cs"/>
              </a:rPr>
              <a:t>Step Timeline</a:t>
            </a:r>
          </a:p>
        </p:txBody>
      </p:sp>
      <p:sp>
        <p:nvSpPr>
          <p:cNvPr id="3" name="Rectangle 2">
            <a:extLst>
              <a:ext uri="{FF2B5EF4-FFF2-40B4-BE49-F238E27FC236}">
                <a16:creationId xmlns:a16="http://schemas.microsoft.com/office/drawing/2014/main" id="{7F599909-B8F3-4D52-9C50-26F3A0F54B96}"/>
              </a:ext>
            </a:extLst>
          </p:cNvPr>
          <p:cNvSpPr/>
          <p:nvPr/>
        </p:nvSpPr>
        <p:spPr>
          <a:xfrm>
            <a:off x="5309238" y="0"/>
            <a:ext cx="1573524" cy="207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Client Timeline</a:t>
            </a:r>
          </a:p>
        </p:txBody>
      </p:sp>
    </p:spTree>
    <p:extLst>
      <p:ext uri="{BB962C8B-B14F-4D97-AF65-F5344CB8AC3E}">
        <p14:creationId xmlns:p14="http://schemas.microsoft.com/office/powerpoint/2010/main" val="27917738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 name="Object 163" hidden="1">
            <a:extLst>
              <a:ext uri="{FF2B5EF4-FFF2-40B4-BE49-F238E27FC236}">
                <a16:creationId xmlns:a16="http://schemas.microsoft.com/office/drawing/2014/main" id="{A1D10BC3-A6F6-4A6C-AE5D-4FC445CC4534}"/>
              </a:ext>
            </a:extLst>
          </p:cNvPr>
          <p:cNvGraphicFramePr>
            <a:graphicFrameLocks noChangeAspect="1"/>
          </p:cNvGraphicFramePr>
          <p:nvPr>
            <p:custDataLst>
              <p:tags r:id="rId1"/>
            </p:custDataLst>
            <p:extLst>
              <p:ext uri="{D42A27DB-BD31-4B8C-83A1-F6EECF244321}">
                <p14:modId xmlns:p14="http://schemas.microsoft.com/office/powerpoint/2010/main" val="13515715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2" imgW="395" imgH="394" progId="TCLayout.ActiveDocument.1">
                  <p:embed/>
                </p:oleObj>
              </mc:Choice>
              <mc:Fallback>
                <p:oleObj name="think-cell Slide" r:id="rId102" imgW="395" imgH="394" progId="TCLayout.ActiveDocument.1">
                  <p:embed/>
                  <p:pic>
                    <p:nvPicPr>
                      <p:cNvPr id="164" name="Object 163" hidden="1">
                        <a:extLst>
                          <a:ext uri="{FF2B5EF4-FFF2-40B4-BE49-F238E27FC236}">
                            <a16:creationId xmlns:a16="http://schemas.microsoft.com/office/drawing/2014/main" id="{A1D10BC3-A6F6-4A6C-AE5D-4FC445CC4534}"/>
                          </a:ext>
                        </a:extLst>
                      </p:cNvPr>
                      <p:cNvPicPr/>
                      <p:nvPr/>
                    </p:nvPicPr>
                    <p:blipFill>
                      <a:blip r:embed="rId103"/>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4AF44-5C9C-4144-988D-6067C2A5109A}"/>
              </a:ext>
            </a:extLst>
          </p:cNvPr>
          <p:cNvSpPr>
            <a:spLocks noGrp="1"/>
          </p:cNvSpPr>
          <p:nvPr>
            <p:ph type="title"/>
          </p:nvPr>
        </p:nvSpPr>
        <p:spPr/>
        <p:txBody>
          <a:bodyPr vert="horz"/>
          <a:lstStyle/>
          <a:p>
            <a:r>
              <a:rPr lang="en-US" dirty="0"/>
              <a:t>This engagement is expected to be delivered over a timeframe of </a:t>
            </a:r>
            <a:r>
              <a:rPr lang="en-US" dirty="0">
                <a:highlight>
                  <a:srgbClr val="FFFF00"/>
                </a:highlight>
              </a:rPr>
              <a:t>13 weeks </a:t>
            </a:r>
          </a:p>
        </p:txBody>
      </p:sp>
      <p:sp>
        <p:nvSpPr>
          <p:cNvPr id="4" name="Text Placeholder 3">
            <a:extLst>
              <a:ext uri="{FF2B5EF4-FFF2-40B4-BE49-F238E27FC236}">
                <a16:creationId xmlns:a16="http://schemas.microsoft.com/office/drawing/2014/main" id="{C7DA159F-D498-4861-ADBD-2180522D6F94}"/>
              </a:ext>
            </a:extLst>
          </p:cNvPr>
          <p:cNvSpPr>
            <a:spLocks noGrp="1"/>
          </p:cNvSpPr>
          <p:nvPr>
            <p:ph type="body" sz="quarter" idx="11"/>
          </p:nvPr>
        </p:nvSpPr>
        <p:spPr>
          <a:xfrm>
            <a:off x="5489558" y="1112624"/>
            <a:ext cx="1212896" cy="215444"/>
          </a:xfrm>
        </p:spPr>
        <p:txBody>
          <a:bodyPr/>
          <a:lstStyle/>
          <a:p>
            <a:r>
              <a:rPr lang="en-US" dirty="0"/>
              <a:t>Project Timeline</a:t>
            </a:r>
          </a:p>
        </p:txBody>
      </p:sp>
      <p:sp>
        <p:nvSpPr>
          <p:cNvPr id="5" name="Rectangle 4">
            <a:extLst>
              <a:ext uri="{FF2B5EF4-FFF2-40B4-BE49-F238E27FC236}">
                <a16:creationId xmlns:a16="http://schemas.microsoft.com/office/drawing/2014/main" id="{F2F93E64-C7D6-40D7-A655-9A5CF627D2CB}"/>
              </a:ext>
            </a:extLst>
          </p:cNvPr>
          <p:cNvSpPr/>
          <p:nvPr>
            <p:custDataLst>
              <p:tags r:id="rId2"/>
            </p:custDataLst>
          </p:nvPr>
        </p:nvSpPr>
        <p:spPr bwMode="auto">
          <a:xfrm>
            <a:off x="762001" y="1635125"/>
            <a:ext cx="10696575" cy="4537075"/>
          </a:xfrm>
          <a:prstGeom prst="rect">
            <a:avLst/>
          </a:prstGeom>
          <a:solidFill>
            <a:srgbClr val="4F81BD"/>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46" name="Rectangle 45">
            <a:extLst>
              <a:ext uri="{FF2B5EF4-FFF2-40B4-BE49-F238E27FC236}">
                <a16:creationId xmlns:a16="http://schemas.microsoft.com/office/drawing/2014/main" id="{C8898898-6A1C-4F3D-A12C-2EBEE21948EB}"/>
              </a:ext>
            </a:extLst>
          </p:cNvPr>
          <p:cNvSpPr/>
          <p:nvPr>
            <p:custDataLst>
              <p:tags r:id="rId3"/>
            </p:custDataLst>
          </p:nvPr>
        </p:nvSpPr>
        <p:spPr bwMode="auto">
          <a:xfrm>
            <a:off x="762001" y="4398963"/>
            <a:ext cx="10696575" cy="25717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Rectangle 25">
            <a:extLst>
              <a:ext uri="{FF2B5EF4-FFF2-40B4-BE49-F238E27FC236}">
                <a16:creationId xmlns:a16="http://schemas.microsoft.com/office/drawing/2014/main" id="{D143704A-F01B-4069-87D1-AA60FDB60EF2}"/>
              </a:ext>
            </a:extLst>
          </p:cNvPr>
          <p:cNvSpPr/>
          <p:nvPr>
            <p:custDataLst>
              <p:tags r:id="rId4"/>
            </p:custDataLst>
          </p:nvPr>
        </p:nvSpPr>
        <p:spPr bwMode="auto">
          <a:xfrm>
            <a:off x="762001" y="5913439"/>
            <a:ext cx="10696575" cy="258763"/>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03E9592-2859-43E7-9E83-2945CB3DB853}"/>
              </a:ext>
            </a:extLst>
          </p:cNvPr>
          <p:cNvSpPr/>
          <p:nvPr>
            <p:custDataLst>
              <p:tags r:id="rId5"/>
            </p:custDataLst>
          </p:nvPr>
        </p:nvSpPr>
        <p:spPr bwMode="auto">
          <a:xfrm>
            <a:off x="762001" y="56642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0951890-5411-446F-939F-6F9557CB7535}"/>
              </a:ext>
            </a:extLst>
          </p:cNvPr>
          <p:cNvSpPr/>
          <p:nvPr>
            <p:custDataLst>
              <p:tags r:id="rId6"/>
            </p:custDataLst>
          </p:nvPr>
        </p:nvSpPr>
        <p:spPr bwMode="auto">
          <a:xfrm>
            <a:off x="762001" y="2900363"/>
            <a:ext cx="10696575"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4F8CB08-FC04-4FD5-A42E-EEB4AE86497C}"/>
              </a:ext>
            </a:extLst>
          </p:cNvPr>
          <p:cNvSpPr/>
          <p:nvPr>
            <p:custDataLst>
              <p:tags r:id="rId7"/>
            </p:custDataLst>
          </p:nvPr>
        </p:nvSpPr>
        <p:spPr bwMode="auto">
          <a:xfrm>
            <a:off x="762001" y="51641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CECFACF-AF84-44F4-B549-CC2153F83918}"/>
              </a:ext>
            </a:extLst>
          </p:cNvPr>
          <p:cNvSpPr/>
          <p:nvPr>
            <p:custDataLst>
              <p:tags r:id="rId8"/>
            </p:custDataLst>
          </p:nvPr>
        </p:nvSpPr>
        <p:spPr bwMode="auto">
          <a:xfrm>
            <a:off x="762001" y="24003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524C994-250F-410E-A176-A8A0E8DFE959}"/>
              </a:ext>
            </a:extLst>
          </p:cNvPr>
          <p:cNvSpPr/>
          <p:nvPr>
            <p:custDataLst>
              <p:tags r:id="rId9"/>
            </p:custDataLst>
          </p:nvPr>
        </p:nvSpPr>
        <p:spPr bwMode="auto">
          <a:xfrm>
            <a:off x="762001" y="31496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3E5564B-C036-4458-9935-B583481407C9}"/>
              </a:ext>
            </a:extLst>
          </p:cNvPr>
          <p:cNvSpPr/>
          <p:nvPr>
            <p:custDataLst>
              <p:tags r:id="rId10"/>
            </p:custDataLst>
          </p:nvPr>
        </p:nvSpPr>
        <p:spPr bwMode="auto">
          <a:xfrm>
            <a:off x="762001" y="5414963"/>
            <a:ext cx="10696575"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6062D96-A640-4396-8E91-FA2425558AC0}"/>
              </a:ext>
            </a:extLst>
          </p:cNvPr>
          <p:cNvSpPr/>
          <p:nvPr>
            <p:custDataLst>
              <p:tags r:id="rId11"/>
            </p:custDataLst>
          </p:nvPr>
        </p:nvSpPr>
        <p:spPr bwMode="auto">
          <a:xfrm>
            <a:off x="762001" y="1635125"/>
            <a:ext cx="10696575" cy="257175"/>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B98CD0D-DD0C-42DB-9C52-A7173EB71DFA}"/>
              </a:ext>
            </a:extLst>
          </p:cNvPr>
          <p:cNvSpPr/>
          <p:nvPr>
            <p:custDataLst>
              <p:tags r:id="rId12"/>
            </p:custDataLst>
          </p:nvPr>
        </p:nvSpPr>
        <p:spPr bwMode="auto">
          <a:xfrm>
            <a:off x="762001" y="33988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41B59E9-9722-4FB4-8B8C-E1D609EA5BDD}"/>
              </a:ext>
            </a:extLst>
          </p:cNvPr>
          <p:cNvSpPr/>
          <p:nvPr>
            <p:custDataLst>
              <p:tags r:id="rId13"/>
            </p:custDataLst>
          </p:nvPr>
        </p:nvSpPr>
        <p:spPr bwMode="auto">
          <a:xfrm>
            <a:off x="762001" y="46561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4FF0C58-C783-4D18-9B9A-11A2CABFC038}"/>
              </a:ext>
            </a:extLst>
          </p:cNvPr>
          <p:cNvSpPr/>
          <p:nvPr>
            <p:custDataLst>
              <p:tags r:id="rId14"/>
            </p:custDataLst>
          </p:nvPr>
        </p:nvSpPr>
        <p:spPr bwMode="auto">
          <a:xfrm>
            <a:off x="762001" y="4149725"/>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8CB05AD-EFD9-44CD-9424-D391255C54E7}"/>
              </a:ext>
            </a:extLst>
          </p:cNvPr>
          <p:cNvSpPr/>
          <p:nvPr>
            <p:custDataLst>
              <p:tags r:id="rId15"/>
            </p:custDataLst>
          </p:nvPr>
        </p:nvSpPr>
        <p:spPr bwMode="auto">
          <a:xfrm>
            <a:off x="762001" y="18923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A47081-0DD3-465A-B7A5-CAB45631D64E}"/>
              </a:ext>
            </a:extLst>
          </p:cNvPr>
          <p:cNvSpPr/>
          <p:nvPr>
            <p:custDataLst>
              <p:tags r:id="rId16"/>
            </p:custDataLst>
          </p:nvPr>
        </p:nvSpPr>
        <p:spPr bwMode="auto">
          <a:xfrm>
            <a:off x="762001" y="4906964"/>
            <a:ext cx="10696575" cy="257175"/>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9E099B-A351-4844-9023-82ADF02551CC}"/>
              </a:ext>
            </a:extLst>
          </p:cNvPr>
          <p:cNvSpPr/>
          <p:nvPr>
            <p:custDataLst>
              <p:tags r:id="rId17"/>
            </p:custDataLst>
          </p:nvPr>
        </p:nvSpPr>
        <p:spPr bwMode="auto">
          <a:xfrm>
            <a:off x="762001" y="26495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Rectangle 8">
            <a:extLst>
              <a:ext uri="{FF2B5EF4-FFF2-40B4-BE49-F238E27FC236}">
                <a16:creationId xmlns:a16="http://schemas.microsoft.com/office/drawing/2014/main" id="{70B6CE4C-F236-46EC-9B67-6C2E518A1D01}"/>
              </a:ext>
            </a:extLst>
          </p:cNvPr>
          <p:cNvSpPr/>
          <p:nvPr>
            <p:custDataLst>
              <p:tags r:id="rId18"/>
            </p:custDataLst>
          </p:nvPr>
        </p:nvSpPr>
        <p:spPr bwMode="auto">
          <a:xfrm>
            <a:off x="762001" y="3649663"/>
            <a:ext cx="10696575"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1B882D3-87AD-477D-A005-F39EB4F4EFD8}"/>
              </a:ext>
            </a:extLst>
          </p:cNvPr>
          <p:cNvSpPr/>
          <p:nvPr>
            <p:custDataLst>
              <p:tags r:id="rId19"/>
            </p:custDataLst>
          </p:nvPr>
        </p:nvSpPr>
        <p:spPr bwMode="auto">
          <a:xfrm>
            <a:off x="762001" y="3898900"/>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882D236-2DCC-4D51-BCE5-F04E9CD617E2}"/>
              </a:ext>
            </a:extLst>
          </p:cNvPr>
          <p:cNvSpPr/>
          <p:nvPr>
            <p:custDataLst>
              <p:tags r:id="rId20"/>
            </p:custDataLst>
          </p:nvPr>
        </p:nvSpPr>
        <p:spPr bwMode="auto">
          <a:xfrm>
            <a:off x="762001" y="2141538"/>
            <a:ext cx="10696575" cy="258763"/>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Text Placeholder 2">
            <a:extLst>
              <a:ext uri="{FF2B5EF4-FFF2-40B4-BE49-F238E27FC236}">
                <a16:creationId xmlns:a16="http://schemas.microsoft.com/office/drawing/2014/main" id="{3A744267-5DB4-4453-8CD0-62BB4EBC60FB}"/>
              </a:ext>
            </a:extLst>
          </p:cNvPr>
          <p:cNvSpPr>
            <a:spLocks noGrp="1"/>
          </p:cNvSpPr>
          <p:nvPr>
            <p:custDataLst>
              <p:tags r:id="rId21"/>
            </p:custDataLst>
          </p:nvPr>
        </p:nvSpPr>
        <p:spPr bwMode="auto">
          <a:xfrm>
            <a:off x="5780088" y="1447800"/>
            <a:ext cx="1322388"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0BA4923F-4327-4668-93EE-A6AB9E89BF07}" type="datetime'''''''''''''''''''''''''''''1'''''''''''''''''">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1</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29" name="Text Placeholder 2">
            <a:extLst>
              <a:ext uri="{FF2B5EF4-FFF2-40B4-BE49-F238E27FC236}">
                <a16:creationId xmlns:a16="http://schemas.microsoft.com/office/drawing/2014/main" id="{071E0FFF-B506-475C-BA35-D601683C8364}"/>
              </a:ext>
            </a:extLst>
          </p:cNvPr>
          <p:cNvSpPr>
            <a:spLocks noGrp="1"/>
          </p:cNvSpPr>
          <p:nvPr>
            <p:custDataLst>
              <p:tags r:id="rId22"/>
            </p:custDataLst>
          </p:nvPr>
        </p:nvSpPr>
        <p:spPr bwMode="auto">
          <a:xfrm>
            <a:off x="7102476" y="1447800"/>
            <a:ext cx="1370013"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D33A9CBF-0D64-4C31-88DC-E14FE59118DA}" type="datetime'''''''''''''''2'''''''''''''">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2</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0" name="Text Placeholder 2">
            <a:extLst>
              <a:ext uri="{FF2B5EF4-FFF2-40B4-BE49-F238E27FC236}">
                <a16:creationId xmlns:a16="http://schemas.microsoft.com/office/drawing/2014/main" id="{BCA04378-EB53-4BDD-AA5F-244E36BC443D}"/>
              </a:ext>
            </a:extLst>
          </p:cNvPr>
          <p:cNvSpPr>
            <a:spLocks noGrp="1"/>
          </p:cNvSpPr>
          <p:nvPr>
            <p:custDataLst>
              <p:tags r:id="rId23"/>
            </p:custDataLst>
          </p:nvPr>
        </p:nvSpPr>
        <p:spPr bwMode="auto">
          <a:xfrm>
            <a:off x="8472488" y="1447800"/>
            <a:ext cx="1517650"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69A23E63-61F9-4BA9-8EC7-4B6BCBF724C5}" type="datetime'''3'''''''''''''''''''''''''''''''''''">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3</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1" name="Text Placeholder 2">
            <a:extLst>
              <a:ext uri="{FF2B5EF4-FFF2-40B4-BE49-F238E27FC236}">
                <a16:creationId xmlns:a16="http://schemas.microsoft.com/office/drawing/2014/main" id="{B784FCFA-C468-4E33-A848-A25C70E75FD5}"/>
              </a:ext>
            </a:extLst>
          </p:cNvPr>
          <p:cNvSpPr>
            <a:spLocks noGrp="1"/>
          </p:cNvSpPr>
          <p:nvPr>
            <p:custDataLst>
              <p:tags r:id="rId24"/>
            </p:custDataLst>
          </p:nvPr>
        </p:nvSpPr>
        <p:spPr bwMode="auto">
          <a:xfrm>
            <a:off x="9990138" y="1447800"/>
            <a:ext cx="1468438"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6337FFDC-9C5E-4C4D-92B1-7E14BD31DA01}" type="datetime'''''''''''''''''''''''''''''''''''''''''''4'''''''''''''''''''">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4</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cxnSp>
        <p:nvCxnSpPr>
          <p:cNvPr id="64" name="Straight Connector 63">
            <a:extLst>
              <a:ext uri="{FF2B5EF4-FFF2-40B4-BE49-F238E27FC236}">
                <a16:creationId xmlns:a16="http://schemas.microsoft.com/office/drawing/2014/main" id="{C206973C-C64F-444F-9BD2-486D78580A34}"/>
              </a:ext>
            </a:extLst>
          </p:cNvPr>
          <p:cNvCxnSpPr/>
          <p:nvPr>
            <p:custDataLst>
              <p:tags r:id="rId25"/>
            </p:custDataLst>
          </p:nvPr>
        </p:nvCxnSpPr>
        <p:spPr bwMode="auto">
          <a:xfrm>
            <a:off x="989171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C52FE58A-4906-42CB-9C3D-986D3F7F581E}"/>
              </a:ext>
            </a:extLst>
          </p:cNvPr>
          <p:cNvCxnSpPr/>
          <p:nvPr>
            <p:custDataLst>
              <p:tags r:id="rId26"/>
            </p:custDataLst>
          </p:nvPr>
        </p:nvCxnSpPr>
        <p:spPr bwMode="auto">
          <a:xfrm>
            <a:off x="1023461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E3F017C-5B1D-44D6-8B4C-AADB6F13BA40}"/>
              </a:ext>
            </a:extLst>
          </p:cNvPr>
          <p:cNvCxnSpPr/>
          <p:nvPr>
            <p:custDataLst>
              <p:tags r:id="rId27"/>
            </p:custDataLst>
          </p:nvPr>
        </p:nvCxnSpPr>
        <p:spPr bwMode="auto">
          <a:xfrm>
            <a:off x="105775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90B68EF-A22D-4B42-B7B9-B74678E4F3F0}"/>
              </a:ext>
            </a:extLst>
          </p:cNvPr>
          <p:cNvCxnSpPr/>
          <p:nvPr>
            <p:custDataLst>
              <p:tags r:id="rId28"/>
            </p:custDataLst>
          </p:nvPr>
        </p:nvCxnSpPr>
        <p:spPr bwMode="auto">
          <a:xfrm>
            <a:off x="109204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2A92D9A-065D-4349-9998-A4A3E695B229}"/>
              </a:ext>
            </a:extLst>
          </p:cNvPr>
          <p:cNvCxnSpPr/>
          <p:nvPr>
            <p:custDataLst>
              <p:tags r:id="rId29"/>
            </p:custDataLst>
          </p:nvPr>
        </p:nvCxnSpPr>
        <p:spPr bwMode="auto">
          <a:xfrm>
            <a:off x="5780088"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6442B118-CA45-46DB-8C22-92486085EF38}"/>
              </a:ext>
            </a:extLst>
          </p:cNvPr>
          <p:cNvCxnSpPr/>
          <p:nvPr>
            <p:custDataLst>
              <p:tags r:id="rId30"/>
            </p:custDataLst>
          </p:nvPr>
        </p:nvCxnSpPr>
        <p:spPr bwMode="auto">
          <a:xfrm>
            <a:off x="11458575"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841976EF-0EE0-40E8-841A-146FEC551482}"/>
              </a:ext>
            </a:extLst>
          </p:cNvPr>
          <p:cNvCxnSpPr/>
          <p:nvPr>
            <p:custDataLst>
              <p:tags r:id="rId31"/>
            </p:custDataLst>
          </p:nvPr>
        </p:nvCxnSpPr>
        <p:spPr bwMode="auto">
          <a:xfrm>
            <a:off x="762000"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0CDF8205-9CB6-4E4F-85C3-4109B89DFA3C}"/>
              </a:ext>
            </a:extLst>
          </p:cNvPr>
          <p:cNvCxnSpPr/>
          <p:nvPr>
            <p:custDataLst>
              <p:tags r:id="rId32"/>
            </p:custDataLst>
          </p:nvPr>
        </p:nvCxnSpPr>
        <p:spPr bwMode="auto">
          <a:xfrm>
            <a:off x="954881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ED5B32-512F-4C63-9F3C-ECF73B4A43FF}"/>
              </a:ext>
            </a:extLst>
          </p:cNvPr>
          <p:cNvCxnSpPr/>
          <p:nvPr>
            <p:custDataLst>
              <p:tags r:id="rId33"/>
            </p:custDataLst>
          </p:nvPr>
        </p:nvCxnSpPr>
        <p:spPr bwMode="auto">
          <a:xfrm>
            <a:off x="8864600"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8245C4E-27D9-4EE0-A9F8-A7650EBD1CAC}"/>
              </a:ext>
            </a:extLst>
          </p:cNvPr>
          <p:cNvCxnSpPr/>
          <p:nvPr>
            <p:custDataLst>
              <p:tags r:id="rId34"/>
            </p:custDataLst>
          </p:nvPr>
        </p:nvCxnSpPr>
        <p:spPr bwMode="auto">
          <a:xfrm>
            <a:off x="7493000" y="1635125"/>
            <a:ext cx="0" cy="4537075"/>
          </a:xfrm>
          <a:prstGeom prst="line">
            <a:avLst/>
          </a:prstGeom>
          <a:ln w="3175" algn="ctr">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9204C03-F3B2-48B8-B7E7-DA573E7DB3B6}"/>
              </a:ext>
            </a:extLst>
          </p:cNvPr>
          <p:cNvCxnSpPr/>
          <p:nvPr>
            <p:custDataLst>
              <p:tags r:id="rId35"/>
            </p:custDataLst>
          </p:nvPr>
        </p:nvCxnSpPr>
        <p:spPr bwMode="auto">
          <a:xfrm>
            <a:off x="6122988"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6D53018-F9ED-40F9-BE42-B7BF2511D575}"/>
              </a:ext>
            </a:extLst>
          </p:cNvPr>
          <p:cNvCxnSpPr/>
          <p:nvPr>
            <p:custDataLst>
              <p:tags r:id="rId36"/>
            </p:custDataLst>
          </p:nvPr>
        </p:nvCxnSpPr>
        <p:spPr bwMode="auto">
          <a:xfrm>
            <a:off x="6465888"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8FBD5AE-5CD7-477E-9CC8-0F9764413194}"/>
              </a:ext>
            </a:extLst>
          </p:cNvPr>
          <p:cNvCxnSpPr/>
          <p:nvPr>
            <p:custDataLst>
              <p:tags r:id="rId37"/>
            </p:custDataLst>
          </p:nvPr>
        </p:nvCxnSpPr>
        <p:spPr bwMode="auto">
          <a:xfrm>
            <a:off x="6808788"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55A30BC-E0A4-4E2A-AD66-9CDC61885E2D}"/>
              </a:ext>
            </a:extLst>
          </p:cNvPr>
          <p:cNvCxnSpPr/>
          <p:nvPr>
            <p:custDataLst>
              <p:tags r:id="rId38"/>
            </p:custDataLst>
          </p:nvPr>
        </p:nvCxnSpPr>
        <p:spPr bwMode="auto">
          <a:xfrm>
            <a:off x="7150100"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FF4E33A1-30A9-4ECF-AE74-6F606A4A574F}"/>
              </a:ext>
            </a:extLst>
          </p:cNvPr>
          <p:cNvCxnSpPr/>
          <p:nvPr>
            <p:custDataLst>
              <p:tags r:id="rId39"/>
            </p:custDataLst>
          </p:nvPr>
        </p:nvCxnSpPr>
        <p:spPr bwMode="auto">
          <a:xfrm>
            <a:off x="78359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866A99-DAD7-4646-8DC0-A399C1653643}"/>
              </a:ext>
            </a:extLst>
          </p:cNvPr>
          <p:cNvCxnSpPr/>
          <p:nvPr>
            <p:custDataLst>
              <p:tags r:id="rId40"/>
            </p:custDataLst>
          </p:nvPr>
        </p:nvCxnSpPr>
        <p:spPr bwMode="auto">
          <a:xfrm>
            <a:off x="8178800"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DD3ADA65-E70F-41C3-B43D-4FFD67FB699B}"/>
              </a:ext>
            </a:extLst>
          </p:cNvPr>
          <p:cNvCxnSpPr/>
          <p:nvPr>
            <p:custDataLst>
              <p:tags r:id="rId41"/>
            </p:custDataLst>
          </p:nvPr>
        </p:nvCxnSpPr>
        <p:spPr bwMode="auto">
          <a:xfrm>
            <a:off x="85217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8559213-DFB1-4B81-9B49-50B15FC31816}"/>
              </a:ext>
            </a:extLst>
          </p:cNvPr>
          <p:cNvCxnSpPr/>
          <p:nvPr>
            <p:custDataLst>
              <p:tags r:id="rId42"/>
            </p:custDataLst>
          </p:nvPr>
        </p:nvCxnSpPr>
        <p:spPr bwMode="auto">
          <a:xfrm>
            <a:off x="112633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43D65A9E-D888-41F4-877B-502B69A263FE}"/>
              </a:ext>
            </a:extLst>
          </p:cNvPr>
          <p:cNvCxnSpPr/>
          <p:nvPr>
            <p:custDataLst>
              <p:tags r:id="rId43"/>
            </p:custDataLst>
          </p:nvPr>
        </p:nvCxnSpPr>
        <p:spPr bwMode="auto">
          <a:xfrm>
            <a:off x="92075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761FC03-F628-4AB4-90A8-E37926857736}"/>
              </a:ext>
            </a:extLst>
          </p:cNvPr>
          <p:cNvCxnSpPr/>
          <p:nvPr>
            <p:custDataLst>
              <p:tags r:id="rId44"/>
            </p:custDataLst>
          </p:nvPr>
        </p:nvCxnSpPr>
        <p:spPr bwMode="auto">
          <a:xfrm>
            <a:off x="762001" y="29003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C8CB7-D97E-4B67-AD16-0C2DA3A2D8A4}"/>
              </a:ext>
            </a:extLst>
          </p:cNvPr>
          <p:cNvCxnSpPr/>
          <p:nvPr>
            <p:custDataLst>
              <p:tags r:id="rId45"/>
            </p:custDataLst>
          </p:nvPr>
        </p:nvCxnSpPr>
        <p:spPr bwMode="auto">
          <a:xfrm>
            <a:off x="762001" y="46561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0C98A436-9328-4D53-A950-EFE776B0AED8}"/>
              </a:ext>
            </a:extLst>
          </p:cNvPr>
          <p:cNvCxnSpPr/>
          <p:nvPr>
            <p:custDataLst>
              <p:tags r:id="rId46"/>
            </p:custDataLst>
          </p:nvPr>
        </p:nvCxnSpPr>
        <p:spPr bwMode="auto">
          <a:xfrm>
            <a:off x="762001" y="49069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6149EC-1114-4A19-B38D-448863CE9A53}"/>
              </a:ext>
            </a:extLst>
          </p:cNvPr>
          <p:cNvCxnSpPr/>
          <p:nvPr>
            <p:custDataLst>
              <p:tags r:id="rId47"/>
            </p:custDataLst>
          </p:nvPr>
        </p:nvCxnSpPr>
        <p:spPr bwMode="auto">
          <a:xfrm>
            <a:off x="762001" y="56642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AC71FA5A-7BEE-48AC-B595-B0B27A2640DB}"/>
              </a:ext>
            </a:extLst>
          </p:cNvPr>
          <p:cNvCxnSpPr/>
          <p:nvPr>
            <p:custDataLst>
              <p:tags r:id="rId48"/>
            </p:custDataLst>
          </p:nvPr>
        </p:nvCxnSpPr>
        <p:spPr bwMode="auto">
          <a:xfrm>
            <a:off x="762001" y="54149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35F71C71-C1A9-4443-B143-C54186E82404}"/>
              </a:ext>
            </a:extLst>
          </p:cNvPr>
          <p:cNvCxnSpPr/>
          <p:nvPr>
            <p:custDataLst>
              <p:tags r:id="rId49"/>
            </p:custDataLst>
          </p:nvPr>
        </p:nvCxnSpPr>
        <p:spPr bwMode="auto">
          <a:xfrm>
            <a:off x="762001" y="59134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310DB632-5620-405B-862C-51CCE8412D03}"/>
              </a:ext>
            </a:extLst>
          </p:cNvPr>
          <p:cNvCxnSpPr/>
          <p:nvPr>
            <p:custDataLst>
              <p:tags r:id="rId50"/>
            </p:custDataLst>
          </p:nvPr>
        </p:nvCxnSpPr>
        <p:spPr bwMode="auto">
          <a:xfrm>
            <a:off x="762001" y="36496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F5641D0-B6DF-4F06-97B6-4396DF079FE1}"/>
              </a:ext>
            </a:extLst>
          </p:cNvPr>
          <p:cNvCxnSpPr/>
          <p:nvPr>
            <p:custDataLst>
              <p:tags r:id="rId51"/>
            </p:custDataLst>
          </p:nvPr>
        </p:nvCxnSpPr>
        <p:spPr bwMode="auto">
          <a:xfrm>
            <a:off x="762001" y="31496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8B7853D-4D6B-40CF-8740-008C93090DC2}"/>
              </a:ext>
            </a:extLst>
          </p:cNvPr>
          <p:cNvCxnSpPr/>
          <p:nvPr>
            <p:custDataLst>
              <p:tags r:id="rId52"/>
            </p:custDataLst>
          </p:nvPr>
        </p:nvCxnSpPr>
        <p:spPr bwMode="auto">
          <a:xfrm>
            <a:off x="762001" y="4149725"/>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2E5A87F-F979-47A6-8ECF-74158951381B}"/>
              </a:ext>
            </a:extLst>
          </p:cNvPr>
          <p:cNvCxnSpPr/>
          <p:nvPr>
            <p:custDataLst>
              <p:tags r:id="rId53"/>
            </p:custDataLst>
          </p:nvPr>
        </p:nvCxnSpPr>
        <p:spPr bwMode="auto">
          <a:xfrm>
            <a:off x="762001" y="51641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5B693EA-7EAA-4A7C-A9C5-7574E63E03D5}"/>
              </a:ext>
            </a:extLst>
          </p:cNvPr>
          <p:cNvCxnSpPr/>
          <p:nvPr>
            <p:custDataLst>
              <p:tags r:id="rId54"/>
            </p:custDataLst>
          </p:nvPr>
        </p:nvCxnSpPr>
        <p:spPr bwMode="auto">
          <a:xfrm>
            <a:off x="762001" y="33988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4C9D1164-5C6A-468F-9A1A-CD33F6CBFB00}"/>
              </a:ext>
            </a:extLst>
          </p:cNvPr>
          <p:cNvCxnSpPr/>
          <p:nvPr>
            <p:custDataLst>
              <p:tags r:id="rId55"/>
            </p:custDataLst>
          </p:nvPr>
        </p:nvCxnSpPr>
        <p:spPr bwMode="auto">
          <a:xfrm>
            <a:off x="762001" y="43989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EFBBC33D-A89B-4BE7-8D96-7258C25E5A20}"/>
              </a:ext>
            </a:extLst>
          </p:cNvPr>
          <p:cNvCxnSpPr/>
          <p:nvPr>
            <p:custDataLst>
              <p:tags r:id="rId56"/>
            </p:custDataLst>
          </p:nvPr>
        </p:nvCxnSpPr>
        <p:spPr bwMode="auto">
          <a:xfrm>
            <a:off x="762001" y="18923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316480EF-6DAA-4191-87CC-BF186D3F6090}"/>
              </a:ext>
            </a:extLst>
          </p:cNvPr>
          <p:cNvCxnSpPr/>
          <p:nvPr>
            <p:custDataLst>
              <p:tags r:id="rId57"/>
            </p:custDataLst>
          </p:nvPr>
        </p:nvCxnSpPr>
        <p:spPr bwMode="auto">
          <a:xfrm>
            <a:off x="762001" y="24003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EBB40C5-07BC-46A6-9345-856DB86F4F26}"/>
              </a:ext>
            </a:extLst>
          </p:cNvPr>
          <p:cNvCxnSpPr/>
          <p:nvPr>
            <p:custDataLst>
              <p:tags r:id="rId58"/>
            </p:custDataLst>
          </p:nvPr>
        </p:nvCxnSpPr>
        <p:spPr bwMode="auto">
          <a:xfrm>
            <a:off x="762001" y="26495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850E68F-C312-4EFE-92FD-191F18DC9005}"/>
              </a:ext>
            </a:extLst>
          </p:cNvPr>
          <p:cNvCxnSpPr/>
          <p:nvPr>
            <p:custDataLst>
              <p:tags r:id="rId59"/>
            </p:custDataLst>
          </p:nvPr>
        </p:nvCxnSpPr>
        <p:spPr bwMode="auto">
          <a:xfrm>
            <a:off x="762001" y="38989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7BBCA038-1F46-454C-B551-4AD18E8247FE}"/>
              </a:ext>
            </a:extLst>
          </p:cNvPr>
          <p:cNvCxnSpPr/>
          <p:nvPr>
            <p:custDataLst>
              <p:tags r:id="rId60"/>
            </p:custDataLst>
          </p:nvPr>
        </p:nvCxnSpPr>
        <p:spPr bwMode="auto">
          <a:xfrm>
            <a:off x="762001" y="21415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D6000E89-FD55-4E40-8547-2274C1FD0932}"/>
              </a:ext>
            </a:extLst>
          </p:cNvPr>
          <p:cNvCxnSpPr/>
          <p:nvPr>
            <p:custDataLst>
              <p:tags r:id="rId61"/>
            </p:custDataLst>
          </p:nvPr>
        </p:nvCxnSpPr>
        <p:spPr bwMode="auto">
          <a:xfrm>
            <a:off x="762001" y="6172200"/>
            <a:ext cx="10696575"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CC33EED9-829C-4DE2-AADE-8312C53907F6}"/>
              </a:ext>
            </a:extLst>
          </p:cNvPr>
          <p:cNvCxnSpPr/>
          <p:nvPr>
            <p:custDataLst>
              <p:tags r:id="rId62"/>
            </p:custDataLst>
          </p:nvPr>
        </p:nvCxnSpPr>
        <p:spPr bwMode="auto">
          <a:xfrm>
            <a:off x="762001" y="1635125"/>
            <a:ext cx="10696575" cy="0"/>
          </a:xfrm>
          <a:prstGeom prst="line">
            <a:avLst/>
          </a:prstGeom>
          <a:solidFill>
            <a:schemeClr val="bg1"/>
          </a:solidFill>
          <a:ln w="9525" cap="flat" cmpd="sng" algn="ctr">
            <a:solidFill>
              <a:schemeClr val="tx1"/>
            </a:solidFill>
            <a:prstDash val="solid"/>
            <a:round/>
            <a:headEnd type="none" w="med" len="med"/>
            <a:tailEnd type="none" w="med" len="med"/>
          </a:ln>
          <a:effectLst/>
        </p:spPr>
      </p:cxnSp>
      <p:sp>
        <p:nvSpPr>
          <p:cNvPr id="37" name="Rectangle 36">
            <a:extLst>
              <a:ext uri="{FF2B5EF4-FFF2-40B4-BE49-F238E27FC236}">
                <a16:creationId xmlns:a16="http://schemas.microsoft.com/office/drawing/2014/main" id="{0A8EB3B3-6C0F-4C27-BA84-F955FD761038}"/>
              </a:ext>
            </a:extLst>
          </p:cNvPr>
          <p:cNvSpPr/>
          <p:nvPr>
            <p:custDataLst>
              <p:tags r:id="rId63"/>
            </p:custDataLst>
          </p:nvPr>
        </p:nvSpPr>
        <p:spPr bwMode="gray">
          <a:xfrm>
            <a:off x="7835900" y="3979863"/>
            <a:ext cx="68580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Rectangle 41">
            <a:extLst>
              <a:ext uri="{FF2B5EF4-FFF2-40B4-BE49-F238E27FC236}">
                <a16:creationId xmlns:a16="http://schemas.microsoft.com/office/drawing/2014/main" id="{24FE1929-3E3B-4C62-AEB9-FFC17AF87E60}"/>
              </a:ext>
            </a:extLst>
          </p:cNvPr>
          <p:cNvSpPr/>
          <p:nvPr>
            <p:custDataLst>
              <p:tags r:id="rId64"/>
            </p:custDataLst>
          </p:nvPr>
        </p:nvSpPr>
        <p:spPr bwMode="gray">
          <a:xfrm>
            <a:off x="7493000" y="4230688"/>
            <a:ext cx="102870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id="{A4FED024-FDDD-4ADF-AA3E-6C892973EEE4}"/>
              </a:ext>
            </a:extLst>
          </p:cNvPr>
          <p:cNvSpPr/>
          <p:nvPr>
            <p:custDataLst>
              <p:tags r:id="rId65"/>
            </p:custDataLst>
          </p:nvPr>
        </p:nvSpPr>
        <p:spPr bwMode="gray">
          <a:xfrm>
            <a:off x="5784850" y="1719263"/>
            <a:ext cx="338138"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4" name="Rectangle 93">
            <a:extLst>
              <a:ext uri="{FF2B5EF4-FFF2-40B4-BE49-F238E27FC236}">
                <a16:creationId xmlns:a16="http://schemas.microsoft.com/office/drawing/2014/main" id="{8963354C-2157-4303-ADF6-2DAC950E135F}"/>
              </a:ext>
            </a:extLst>
          </p:cNvPr>
          <p:cNvSpPr/>
          <p:nvPr>
            <p:custDataLst>
              <p:tags r:id="rId66"/>
            </p:custDataLst>
          </p:nvPr>
        </p:nvSpPr>
        <p:spPr bwMode="gray">
          <a:xfrm>
            <a:off x="5784851" y="2225675"/>
            <a:ext cx="3763963"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ectangle 37">
            <a:extLst>
              <a:ext uri="{FF2B5EF4-FFF2-40B4-BE49-F238E27FC236}">
                <a16:creationId xmlns:a16="http://schemas.microsoft.com/office/drawing/2014/main" id="{18DBB0A2-AB6A-451E-B225-25008E553CCD}"/>
              </a:ext>
            </a:extLst>
          </p:cNvPr>
          <p:cNvSpPr/>
          <p:nvPr>
            <p:custDataLst>
              <p:tags r:id="rId67"/>
            </p:custDataLst>
          </p:nvPr>
        </p:nvSpPr>
        <p:spPr bwMode="gray">
          <a:xfrm>
            <a:off x="7150100" y="3730625"/>
            <a:ext cx="68580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0A35473D-3E72-4622-862F-10C0195DA244}"/>
              </a:ext>
            </a:extLst>
          </p:cNvPr>
          <p:cNvSpPr/>
          <p:nvPr>
            <p:custDataLst>
              <p:tags r:id="rId68"/>
            </p:custDataLst>
          </p:nvPr>
        </p:nvSpPr>
        <p:spPr bwMode="gray">
          <a:xfrm>
            <a:off x="7493000" y="3979863"/>
            <a:ext cx="34290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Rectangle 23">
            <a:extLst>
              <a:ext uri="{FF2B5EF4-FFF2-40B4-BE49-F238E27FC236}">
                <a16:creationId xmlns:a16="http://schemas.microsoft.com/office/drawing/2014/main" id="{6EF40FF2-7427-4814-8955-6255E9329070}"/>
              </a:ext>
            </a:extLst>
          </p:cNvPr>
          <p:cNvSpPr/>
          <p:nvPr>
            <p:custDataLst>
              <p:tags r:id="rId69"/>
            </p:custDataLst>
          </p:nvPr>
        </p:nvSpPr>
        <p:spPr bwMode="gray">
          <a:xfrm>
            <a:off x="5784850" y="2981325"/>
            <a:ext cx="10239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ectangle 32">
            <a:extLst>
              <a:ext uri="{FF2B5EF4-FFF2-40B4-BE49-F238E27FC236}">
                <a16:creationId xmlns:a16="http://schemas.microsoft.com/office/drawing/2014/main" id="{6447B801-E7B3-444D-A6CB-B977BDC4249C}"/>
              </a:ext>
            </a:extLst>
          </p:cNvPr>
          <p:cNvSpPr/>
          <p:nvPr>
            <p:custDataLst>
              <p:tags r:id="rId70"/>
            </p:custDataLst>
          </p:nvPr>
        </p:nvSpPr>
        <p:spPr bwMode="gray">
          <a:xfrm>
            <a:off x="5784850" y="2730500"/>
            <a:ext cx="6810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84481A91-C3D7-4FC7-93C1-4F2B3F051951}"/>
              </a:ext>
            </a:extLst>
          </p:cNvPr>
          <p:cNvSpPr/>
          <p:nvPr>
            <p:custDataLst>
              <p:tags r:id="rId71"/>
            </p:custDataLst>
          </p:nvPr>
        </p:nvSpPr>
        <p:spPr bwMode="gray">
          <a:xfrm>
            <a:off x="6465888" y="5495925"/>
            <a:ext cx="1027113"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Rectangle 24">
            <a:extLst>
              <a:ext uri="{FF2B5EF4-FFF2-40B4-BE49-F238E27FC236}">
                <a16:creationId xmlns:a16="http://schemas.microsoft.com/office/drawing/2014/main" id="{2D0EB8D9-25B0-440B-84C6-6D614E803F3F}"/>
              </a:ext>
            </a:extLst>
          </p:cNvPr>
          <p:cNvSpPr/>
          <p:nvPr>
            <p:custDataLst>
              <p:tags r:id="rId72"/>
            </p:custDataLst>
          </p:nvPr>
        </p:nvSpPr>
        <p:spPr bwMode="gray">
          <a:xfrm>
            <a:off x="6465889" y="3230563"/>
            <a:ext cx="684213"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Rectangle 40">
            <a:extLst>
              <a:ext uri="{FF2B5EF4-FFF2-40B4-BE49-F238E27FC236}">
                <a16:creationId xmlns:a16="http://schemas.microsoft.com/office/drawing/2014/main" id="{77EE417F-CD03-4D95-9DA3-D2887176CC20}"/>
              </a:ext>
            </a:extLst>
          </p:cNvPr>
          <p:cNvSpPr/>
          <p:nvPr>
            <p:custDataLst>
              <p:tags r:id="rId73"/>
            </p:custDataLst>
          </p:nvPr>
        </p:nvSpPr>
        <p:spPr bwMode="gray">
          <a:xfrm>
            <a:off x="8521701" y="5745163"/>
            <a:ext cx="1712913"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Rectangle 96">
            <a:extLst>
              <a:ext uri="{FF2B5EF4-FFF2-40B4-BE49-F238E27FC236}">
                <a16:creationId xmlns:a16="http://schemas.microsoft.com/office/drawing/2014/main" id="{7F003438-A2F5-4425-9000-1E2C34F560A4}"/>
              </a:ext>
            </a:extLst>
          </p:cNvPr>
          <p:cNvSpPr/>
          <p:nvPr>
            <p:custDataLst>
              <p:tags r:id="rId74"/>
            </p:custDataLst>
          </p:nvPr>
        </p:nvSpPr>
        <p:spPr bwMode="gray">
          <a:xfrm>
            <a:off x="5784850" y="5997575"/>
            <a:ext cx="4449763"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Rectangle 50">
            <a:extLst>
              <a:ext uri="{FF2B5EF4-FFF2-40B4-BE49-F238E27FC236}">
                <a16:creationId xmlns:a16="http://schemas.microsoft.com/office/drawing/2014/main" id="{48A42A96-7FF9-4E8A-A906-8071BD74D54A}"/>
              </a:ext>
            </a:extLst>
          </p:cNvPr>
          <p:cNvSpPr/>
          <p:nvPr>
            <p:custDataLst>
              <p:tags r:id="rId75"/>
            </p:custDataLst>
          </p:nvPr>
        </p:nvSpPr>
        <p:spPr bwMode="gray">
          <a:xfrm>
            <a:off x="8521700" y="4483100"/>
            <a:ext cx="342900"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ectangle 33">
            <a:extLst>
              <a:ext uri="{FF2B5EF4-FFF2-40B4-BE49-F238E27FC236}">
                <a16:creationId xmlns:a16="http://schemas.microsoft.com/office/drawing/2014/main" id="{A84EBC6F-D09B-43CF-A248-0E0FBC052147}"/>
              </a:ext>
            </a:extLst>
          </p:cNvPr>
          <p:cNvSpPr/>
          <p:nvPr>
            <p:custDataLst>
              <p:tags r:id="rId76"/>
            </p:custDataLst>
          </p:nvPr>
        </p:nvSpPr>
        <p:spPr bwMode="gray">
          <a:xfrm>
            <a:off x="6808789" y="3479800"/>
            <a:ext cx="684213"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Rectangle 31">
            <a:extLst>
              <a:ext uri="{FF2B5EF4-FFF2-40B4-BE49-F238E27FC236}">
                <a16:creationId xmlns:a16="http://schemas.microsoft.com/office/drawing/2014/main" id="{B5647666-7176-45B8-B575-DD29DB9C9D23}"/>
              </a:ext>
            </a:extLst>
          </p:cNvPr>
          <p:cNvSpPr/>
          <p:nvPr>
            <p:custDataLst>
              <p:tags r:id="rId77"/>
            </p:custDataLst>
          </p:nvPr>
        </p:nvSpPr>
        <p:spPr bwMode="gray">
          <a:xfrm>
            <a:off x="8864601" y="4737100"/>
            <a:ext cx="684213"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3" name="Rectangle 92">
            <a:extLst>
              <a:ext uri="{FF2B5EF4-FFF2-40B4-BE49-F238E27FC236}">
                <a16:creationId xmlns:a16="http://schemas.microsoft.com/office/drawing/2014/main" id="{690596D7-0005-4FAB-A2B2-D3A5CE433624}"/>
              </a:ext>
            </a:extLst>
          </p:cNvPr>
          <p:cNvSpPr/>
          <p:nvPr>
            <p:custDataLst>
              <p:tags r:id="rId78"/>
            </p:custDataLst>
          </p:nvPr>
        </p:nvSpPr>
        <p:spPr bwMode="gray">
          <a:xfrm>
            <a:off x="6465888" y="4991100"/>
            <a:ext cx="3768725"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C3809DF2-7251-410C-B234-C9B5C7C729ED}"/>
              </a:ext>
            </a:extLst>
          </p:cNvPr>
          <p:cNvSpPr/>
          <p:nvPr>
            <p:custDataLst>
              <p:tags r:id="rId79"/>
            </p:custDataLst>
          </p:nvPr>
        </p:nvSpPr>
        <p:spPr bwMode="gray">
          <a:xfrm>
            <a:off x="5784850" y="2481263"/>
            <a:ext cx="6810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4" name="Rectangle 43">
            <a:extLst>
              <a:ext uri="{FF2B5EF4-FFF2-40B4-BE49-F238E27FC236}">
                <a16:creationId xmlns:a16="http://schemas.microsoft.com/office/drawing/2014/main" id="{DD09E45A-928B-4C37-94F9-A28B1FB9C45D}"/>
              </a:ext>
            </a:extLst>
          </p:cNvPr>
          <p:cNvSpPr/>
          <p:nvPr>
            <p:custDataLst>
              <p:tags r:id="rId80"/>
            </p:custDataLst>
          </p:nvPr>
        </p:nvSpPr>
        <p:spPr bwMode="gray">
          <a:xfrm>
            <a:off x="8521700" y="5245100"/>
            <a:ext cx="1027113"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45FB4E07-F589-447A-BDB6-FD7666273A60}"/>
              </a:ext>
            </a:extLst>
          </p:cNvPr>
          <p:cNvSpPr/>
          <p:nvPr>
            <p:custDataLst>
              <p:tags r:id="rId81"/>
            </p:custDataLst>
          </p:nvPr>
        </p:nvSpPr>
        <p:spPr bwMode="gray">
          <a:xfrm>
            <a:off x="5784850" y="1973263"/>
            <a:ext cx="3381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7" name="Text Placeholder 4">
            <a:extLst>
              <a:ext uri="{FF2B5EF4-FFF2-40B4-BE49-F238E27FC236}">
                <a16:creationId xmlns:a16="http://schemas.microsoft.com/office/drawing/2014/main" id="{8B732C98-82DD-4AF6-B421-91EAB376314E}"/>
              </a:ext>
            </a:extLst>
          </p:cNvPr>
          <p:cNvSpPr>
            <a:spLocks noGrp="1"/>
          </p:cNvSpPr>
          <p:nvPr>
            <p:custDataLst>
              <p:tags r:id="rId82"/>
            </p:custDataLst>
          </p:nvPr>
        </p:nvSpPr>
        <p:spPr bwMode="auto">
          <a:xfrm>
            <a:off x="812800" y="1941513"/>
            <a:ext cx="32035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0.1 </a:t>
            </a: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Ascertain OXAGON stakeholders’ cybersecurity </a:t>
            </a:r>
            <a:r>
              <a:rPr lang="en-US" sz="1000" dirty="0">
                <a:solidFill>
                  <a:srgbClr val="000000"/>
                </a:solidFill>
                <a:latin typeface="Calibri" panose="020F0502020204030204"/>
              </a:rPr>
              <a:t>a</a:t>
            </a:r>
            <a:r>
              <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rPr>
              <a:t>spirations</a:t>
            </a:r>
          </a:p>
        </p:txBody>
      </p:sp>
      <p:sp>
        <p:nvSpPr>
          <p:cNvPr id="145" name="Text Placeholder 4">
            <a:extLst>
              <a:ext uri="{FF2B5EF4-FFF2-40B4-BE49-F238E27FC236}">
                <a16:creationId xmlns:a16="http://schemas.microsoft.com/office/drawing/2014/main" id="{409E16D4-65A3-4C96-A2BB-537898F76671}"/>
              </a:ext>
            </a:extLst>
          </p:cNvPr>
          <p:cNvSpPr>
            <a:spLocks noGrp="1"/>
          </p:cNvSpPr>
          <p:nvPr>
            <p:custDataLst>
              <p:tags r:id="rId83"/>
            </p:custDataLst>
          </p:nvPr>
        </p:nvSpPr>
        <p:spPr bwMode="auto">
          <a:xfrm>
            <a:off x="812800" y="3448050"/>
            <a:ext cx="39385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1.5 Develop OXAGON’s cybersecurity vision, mission and strategic objectives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3" name="Text Placeholder 4">
            <a:extLst>
              <a:ext uri="{FF2B5EF4-FFF2-40B4-BE49-F238E27FC236}">
                <a16:creationId xmlns:a16="http://schemas.microsoft.com/office/drawing/2014/main" id="{37F83F5E-BE40-4402-AFA3-E50C6C372DBA}"/>
              </a:ext>
            </a:extLst>
          </p:cNvPr>
          <p:cNvSpPr>
            <a:spLocks noGrp="1"/>
          </p:cNvSpPr>
          <p:nvPr>
            <p:custDataLst>
              <p:tags r:id="rId84"/>
            </p:custDataLst>
          </p:nvPr>
        </p:nvSpPr>
        <p:spPr bwMode="auto">
          <a:xfrm>
            <a:off x="812800" y="4198938"/>
            <a:ext cx="45926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1.8 Derive initiatives and develop charters along with performance management metrics </a:t>
            </a:r>
          </a:p>
        </p:txBody>
      </p:sp>
      <p:sp>
        <p:nvSpPr>
          <p:cNvPr id="124" name="Text Placeholder 4">
            <a:extLst>
              <a:ext uri="{FF2B5EF4-FFF2-40B4-BE49-F238E27FC236}">
                <a16:creationId xmlns:a16="http://schemas.microsoft.com/office/drawing/2014/main" id="{10313597-02D0-4A4B-A4AF-48D779292F21}"/>
              </a:ext>
            </a:extLst>
          </p:cNvPr>
          <p:cNvSpPr>
            <a:spLocks noGrp="1"/>
          </p:cNvSpPr>
          <p:nvPr>
            <p:custDataLst>
              <p:tags r:id="rId85"/>
            </p:custDataLst>
          </p:nvPr>
        </p:nvSpPr>
        <p:spPr bwMode="auto">
          <a:xfrm>
            <a:off x="812800" y="4448175"/>
            <a:ext cx="2351088"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1.9 Define 3-year implementation roadmap</a:t>
            </a:r>
          </a:p>
        </p:txBody>
      </p:sp>
      <p:sp>
        <p:nvSpPr>
          <p:cNvPr id="159" name="Text Placeholder 4">
            <a:extLst>
              <a:ext uri="{FF2B5EF4-FFF2-40B4-BE49-F238E27FC236}">
                <a16:creationId xmlns:a16="http://schemas.microsoft.com/office/drawing/2014/main" id="{0405B96E-86AA-4630-B347-CDC6E71763FE}"/>
              </a:ext>
            </a:extLst>
          </p:cNvPr>
          <p:cNvSpPr>
            <a:spLocks noGrp="1"/>
          </p:cNvSpPr>
          <p:nvPr>
            <p:custDataLst>
              <p:tags r:id="rId86"/>
            </p:custDataLst>
          </p:nvPr>
        </p:nvSpPr>
        <p:spPr bwMode="auto">
          <a:xfrm>
            <a:off x="812800" y="5464175"/>
            <a:ext cx="49164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2.2 Develop OXAGON’s cybersecurity policies and standards in alignment with local regulations </a:t>
            </a:r>
          </a:p>
        </p:txBody>
      </p:sp>
      <p:sp>
        <p:nvSpPr>
          <p:cNvPr id="147" name="Text Placeholder 4">
            <a:extLst>
              <a:ext uri="{FF2B5EF4-FFF2-40B4-BE49-F238E27FC236}">
                <a16:creationId xmlns:a16="http://schemas.microsoft.com/office/drawing/2014/main" id="{5D7F25A7-81EC-43BC-88C1-6EC6EA4E53BF}"/>
              </a:ext>
            </a:extLst>
          </p:cNvPr>
          <p:cNvSpPr>
            <a:spLocks noGrp="1"/>
          </p:cNvSpPr>
          <p:nvPr>
            <p:custDataLst>
              <p:tags r:id="rId87"/>
            </p:custDataLst>
          </p:nvPr>
        </p:nvSpPr>
        <p:spPr bwMode="auto">
          <a:xfrm>
            <a:off x="812800" y="3198813"/>
            <a:ext cx="35337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lang="en-US" sz="1000" dirty="0">
                <a:solidFill>
                  <a:srgbClr val="000000"/>
                </a:solidFill>
                <a:latin typeface="Calibri" panose="020F0502020204030204"/>
                <a:sym typeface="+mn-lt"/>
              </a:rPr>
              <a:t>1.4 Assess cybersecurity threat landscape and identify potential risks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3" name="Text Placeholder 4">
            <a:extLst>
              <a:ext uri="{FF2B5EF4-FFF2-40B4-BE49-F238E27FC236}">
                <a16:creationId xmlns:a16="http://schemas.microsoft.com/office/drawing/2014/main" id="{1E003D8A-DD45-479A-A785-60EE7EDD0108}"/>
              </a:ext>
            </a:extLst>
          </p:cNvPr>
          <p:cNvSpPr>
            <a:spLocks noGrp="1"/>
          </p:cNvSpPr>
          <p:nvPr>
            <p:custDataLst>
              <p:tags r:id="rId88"/>
            </p:custDataLst>
          </p:nvPr>
        </p:nvSpPr>
        <p:spPr bwMode="auto">
          <a:xfrm>
            <a:off x="812800" y="2698750"/>
            <a:ext cx="35893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lvl="0" indent="0">
              <a:spcBef>
                <a:spcPct val="0"/>
              </a:spcBef>
              <a:buNone/>
              <a:defRPr/>
            </a:pPr>
            <a:r>
              <a:rPr lang="en-US" altLang="en-US" sz="1000" dirty="0">
                <a:solidFill>
                  <a:srgbClr val="000000"/>
                </a:solidFill>
                <a:latin typeface="+mn-lt"/>
              </a:rPr>
              <a:t>1.2 Understand NEOM and OXAGON cybersecurity regulatory context</a:t>
            </a:r>
          </a:p>
        </p:txBody>
      </p:sp>
      <p:sp>
        <p:nvSpPr>
          <p:cNvPr id="140" name="Text Placeholder 4">
            <a:extLst>
              <a:ext uri="{FF2B5EF4-FFF2-40B4-BE49-F238E27FC236}">
                <a16:creationId xmlns:a16="http://schemas.microsoft.com/office/drawing/2014/main" id="{62E48E09-482F-4263-B14C-DE1310E47047}"/>
              </a:ext>
            </a:extLst>
          </p:cNvPr>
          <p:cNvSpPr>
            <a:spLocks noGrp="1"/>
          </p:cNvSpPr>
          <p:nvPr>
            <p:custDataLst>
              <p:tags r:id="rId89"/>
            </p:custDataLst>
          </p:nvPr>
        </p:nvSpPr>
        <p:spPr bwMode="auto">
          <a:xfrm>
            <a:off x="812800" y="5713413"/>
            <a:ext cx="38274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2.3 Develop OXAGON’s cybersecurity operating procedures and playbooks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4" name="Text Placeholder 4">
            <a:extLst>
              <a:ext uri="{FF2B5EF4-FFF2-40B4-BE49-F238E27FC236}">
                <a16:creationId xmlns:a16="http://schemas.microsoft.com/office/drawing/2014/main" id="{2A86575D-10B1-4826-9652-446E4325C3ED}"/>
              </a:ext>
            </a:extLst>
          </p:cNvPr>
          <p:cNvSpPr>
            <a:spLocks noGrp="1"/>
          </p:cNvSpPr>
          <p:nvPr>
            <p:custDataLst>
              <p:tags r:id="rId90"/>
            </p:custDataLst>
          </p:nvPr>
        </p:nvSpPr>
        <p:spPr bwMode="auto">
          <a:xfrm>
            <a:off x="812800" y="3698875"/>
            <a:ext cx="33194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1.6 Design OXAGON’s cybersecurity</a:t>
            </a:r>
            <a:r>
              <a:rPr lang="en-US" altLang="en-US" sz="1000" dirty="0">
                <a:solidFill>
                  <a:srgbClr val="000000"/>
                </a:solidFill>
                <a:latin typeface="Calibri" panose="020F0502020204030204"/>
              </a:rPr>
              <a:t> services and delivery model </a:t>
            </a:r>
            <a:endPar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8" name="Text Placeholder 4">
            <a:extLst>
              <a:ext uri="{FF2B5EF4-FFF2-40B4-BE49-F238E27FC236}">
                <a16:creationId xmlns:a16="http://schemas.microsoft.com/office/drawing/2014/main" id="{6AA87F6B-811D-440E-8A0F-8CE2C753C7D4}"/>
              </a:ext>
            </a:extLst>
          </p:cNvPr>
          <p:cNvSpPr>
            <a:spLocks noGrp="1"/>
          </p:cNvSpPr>
          <p:nvPr>
            <p:custDataLst>
              <p:tags r:id="rId91"/>
            </p:custDataLst>
          </p:nvPr>
        </p:nvSpPr>
        <p:spPr bwMode="auto">
          <a:xfrm>
            <a:off x="812800" y="3948113"/>
            <a:ext cx="38925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sym typeface="+mn-lt"/>
              </a:rPr>
              <a:t>1.7 Design OXAGON’s cybersecurity target org., governance, and processes </a:t>
            </a:r>
          </a:p>
        </p:txBody>
      </p:sp>
      <p:sp>
        <p:nvSpPr>
          <p:cNvPr id="108" name="Text Placeholder 4">
            <a:extLst>
              <a:ext uri="{FF2B5EF4-FFF2-40B4-BE49-F238E27FC236}">
                <a16:creationId xmlns:a16="http://schemas.microsoft.com/office/drawing/2014/main" id="{F6F7B715-F754-480F-A298-833CC8AAB018}"/>
              </a:ext>
            </a:extLst>
          </p:cNvPr>
          <p:cNvSpPr>
            <a:spLocks noGrp="1"/>
          </p:cNvSpPr>
          <p:nvPr>
            <p:custDataLst>
              <p:tags r:id="rId92"/>
            </p:custDataLst>
          </p:nvPr>
        </p:nvSpPr>
        <p:spPr bwMode="auto">
          <a:xfrm>
            <a:off x="812800" y="4705350"/>
            <a:ext cx="37226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rPr>
              <a:t>1.10 Develop request for proposals for selected cybersecurity initiatives </a:t>
            </a:r>
          </a:p>
        </p:txBody>
      </p:sp>
      <p:sp>
        <p:nvSpPr>
          <p:cNvPr id="151" name="Text Placeholder 4">
            <a:extLst>
              <a:ext uri="{FF2B5EF4-FFF2-40B4-BE49-F238E27FC236}">
                <a16:creationId xmlns:a16="http://schemas.microsoft.com/office/drawing/2014/main" id="{F87BB2AD-EAE2-448A-90D4-7EB275375002}"/>
              </a:ext>
            </a:extLst>
          </p:cNvPr>
          <p:cNvSpPr>
            <a:spLocks noGrp="1"/>
          </p:cNvSpPr>
          <p:nvPr>
            <p:custDataLst>
              <p:tags r:id="rId93"/>
            </p:custDataLst>
          </p:nvPr>
        </p:nvSpPr>
        <p:spPr bwMode="auto">
          <a:xfrm>
            <a:off x="812800" y="5962650"/>
            <a:ext cx="2017713"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rPr>
              <a:t>Workstream 3: Project Management</a:t>
            </a:r>
          </a:p>
        </p:txBody>
      </p:sp>
      <p:sp>
        <p:nvSpPr>
          <p:cNvPr id="141" name="Text Placeholder 4">
            <a:extLst>
              <a:ext uri="{FF2B5EF4-FFF2-40B4-BE49-F238E27FC236}">
                <a16:creationId xmlns:a16="http://schemas.microsoft.com/office/drawing/2014/main" id="{E6F97939-1C4C-46E1-BF9B-16AF2CE98451}"/>
              </a:ext>
            </a:extLst>
          </p:cNvPr>
          <p:cNvSpPr>
            <a:spLocks noGrp="1"/>
          </p:cNvSpPr>
          <p:nvPr>
            <p:custDataLst>
              <p:tags r:id="rId94"/>
            </p:custDataLst>
          </p:nvPr>
        </p:nvSpPr>
        <p:spPr bwMode="auto">
          <a:xfrm>
            <a:off x="812800" y="1684338"/>
            <a:ext cx="2270125"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50" b="1" i="0" u="none" strike="noStrike" kern="1200" cap="none" spc="0" normalizeH="0" baseline="0" noProof="0" dirty="0">
                <a:ln>
                  <a:noFill/>
                </a:ln>
                <a:solidFill>
                  <a:schemeClr val="bg1"/>
                </a:solidFill>
                <a:effectLst/>
                <a:uLnTx/>
                <a:uFillTx/>
                <a:latin typeface="Calibri" panose="020F0502020204030204"/>
                <a:ea typeface="+mn-ea"/>
                <a:cs typeface="+mn-cs"/>
                <a:sym typeface="+mn-lt"/>
              </a:rPr>
              <a:t>Workstream 0: </a:t>
            </a:r>
            <a:r>
              <a:rPr kumimoji="0" lang="en-US" sz="1050" b="1" i="0" u="none" strike="noStrike" kern="1200" cap="none" spc="0" normalizeH="0" baseline="0" noProof="0" dirty="0">
                <a:ln>
                  <a:noFill/>
                </a:ln>
                <a:solidFill>
                  <a:schemeClr val="bg1"/>
                </a:solidFill>
                <a:effectLst/>
                <a:uLnTx/>
                <a:uFillTx/>
                <a:latin typeface="Calibri" panose="020F0502020204030204"/>
                <a:ea typeface="+mn-ea"/>
                <a:cs typeface="+mn-cs"/>
              </a:rPr>
              <a:t>Stakeholders’ Aspirations</a:t>
            </a:r>
          </a:p>
        </p:txBody>
      </p:sp>
      <p:sp>
        <p:nvSpPr>
          <p:cNvPr id="161" name="Text Placeholder 4">
            <a:extLst>
              <a:ext uri="{FF2B5EF4-FFF2-40B4-BE49-F238E27FC236}">
                <a16:creationId xmlns:a16="http://schemas.microsoft.com/office/drawing/2014/main" id="{AAB5EE09-37E3-4115-9152-8F14AA328B0B}"/>
              </a:ext>
            </a:extLst>
          </p:cNvPr>
          <p:cNvSpPr>
            <a:spLocks noGrp="1"/>
          </p:cNvSpPr>
          <p:nvPr>
            <p:custDataLst>
              <p:tags r:id="rId95"/>
            </p:custDataLst>
          </p:nvPr>
        </p:nvSpPr>
        <p:spPr bwMode="auto">
          <a:xfrm>
            <a:off x="812800" y="2949575"/>
            <a:ext cx="41830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1.3 Benchmark cities comparable to OXAGON an derive best practices and trends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0" name="Text Placeholder 4">
            <a:extLst>
              <a:ext uri="{FF2B5EF4-FFF2-40B4-BE49-F238E27FC236}">
                <a16:creationId xmlns:a16="http://schemas.microsoft.com/office/drawing/2014/main" id="{9EDFA354-9ACA-468F-AF81-99F647027F19}"/>
              </a:ext>
            </a:extLst>
          </p:cNvPr>
          <p:cNvSpPr>
            <a:spLocks noGrp="1"/>
          </p:cNvSpPr>
          <p:nvPr>
            <p:custDataLst>
              <p:tags r:id="rId96"/>
            </p:custDataLst>
          </p:nvPr>
        </p:nvSpPr>
        <p:spPr bwMode="auto">
          <a:xfrm>
            <a:off x="812800" y="2449513"/>
            <a:ext cx="464502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1.1 Understand current state of NEOM and OXAGON overall business strategy and drivers </a:t>
            </a:r>
          </a:p>
        </p:txBody>
      </p:sp>
      <p:sp>
        <p:nvSpPr>
          <p:cNvPr id="153" name="Text Placeholder 5">
            <a:extLst>
              <a:ext uri="{FF2B5EF4-FFF2-40B4-BE49-F238E27FC236}">
                <a16:creationId xmlns:a16="http://schemas.microsoft.com/office/drawing/2014/main" id="{37340AEE-B877-4177-85BE-9CD7C1225D6F}"/>
              </a:ext>
            </a:extLst>
          </p:cNvPr>
          <p:cNvSpPr>
            <a:spLocks noGrp="1"/>
          </p:cNvSpPr>
          <p:nvPr>
            <p:custDataLst>
              <p:tags r:id="rId97"/>
            </p:custDataLst>
          </p:nvPr>
        </p:nvSpPr>
        <p:spPr bwMode="auto">
          <a:xfrm>
            <a:off x="812800" y="1465263"/>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b"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fld id="{A91D2627-C1FE-449B-98BB-000AC391BA8D}" type="datetime'''A''''''''''''''''''''ctiv''''i''''t''y'">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t>Activity</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156" name="Text Placeholder 4">
            <a:extLst>
              <a:ext uri="{FF2B5EF4-FFF2-40B4-BE49-F238E27FC236}">
                <a16:creationId xmlns:a16="http://schemas.microsoft.com/office/drawing/2014/main" id="{9B6C56DD-FF7C-408A-909D-8116F6A4E1CA}"/>
              </a:ext>
            </a:extLst>
          </p:cNvPr>
          <p:cNvSpPr>
            <a:spLocks noGrp="1"/>
          </p:cNvSpPr>
          <p:nvPr>
            <p:custDataLst>
              <p:tags r:id="rId98"/>
            </p:custDataLst>
          </p:nvPr>
        </p:nvSpPr>
        <p:spPr bwMode="auto">
          <a:xfrm>
            <a:off x="812800" y="2190750"/>
            <a:ext cx="3824288"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sym typeface="+mn-lt"/>
              </a:rPr>
              <a:t>Workstream 1: </a:t>
            </a:r>
            <a:r>
              <a:rPr lang="en-US" sz="1050" b="1" dirty="0">
                <a:solidFill>
                  <a:schemeClr val="bg1"/>
                </a:solidFill>
                <a:latin typeface="Calibri" panose="020F0502020204030204"/>
              </a:rPr>
              <a:t>Cybersecurity Strategy and Implementation Roadmap</a:t>
            </a:r>
          </a:p>
        </p:txBody>
      </p:sp>
      <p:sp>
        <p:nvSpPr>
          <p:cNvPr id="155" name="Text Placeholder 4">
            <a:extLst>
              <a:ext uri="{FF2B5EF4-FFF2-40B4-BE49-F238E27FC236}">
                <a16:creationId xmlns:a16="http://schemas.microsoft.com/office/drawing/2014/main" id="{08211A2A-1F70-4649-9DFC-2BD5584BCE25}"/>
              </a:ext>
            </a:extLst>
          </p:cNvPr>
          <p:cNvSpPr>
            <a:spLocks noGrp="1"/>
          </p:cNvSpPr>
          <p:nvPr>
            <p:custDataLst>
              <p:tags r:id="rId99"/>
            </p:custDataLst>
          </p:nvPr>
        </p:nvSpPr>
        <p:spPr bwMode="auto">
          <a:xfrm>
            <a:off x="812800" y="5213350"/>
            <a:ext cx="45402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sym typeface="+mn-lt"/>
              </a:rPr>
              <a:t>2.1 Develop CSMS Frameworks (IT/OT control framework, risk management framework)</a:t>
            </a:r>
          </a:p>
        </p:txBody>
      </p:sp>
      <p:sp>
        <p:nvSpPr>
          <p:cNvPr id="154" name="Text Placeholder 4">
            <a:extLst>
              <a:ext uri="{FF2B5EF4-FFF2-40B4-BE49-F238E27FC236}">
                <a16:creationId xmlns:a16="http://schemas.microsoft.com/office/drawing/2014/main" id="{3053AD9F-9A23-4D07-A1A8-9E3A71CE1809}"/>
              </a:ext>
            </a:extLst>
          </p:cNvPr>
          <p:cNvSpPr>
            <a:spLocks noGrp="1"/>
          </p:cNvSpPr>
          <p:nvPr>
            <p:custDataLst>
              <p:tags r:id="rId100"/>
            </p:custDataLst>
          </p:nvPr>
        </p:nvSpPr>
        <p:spPr bwMode="auto">
          <a:xfrm>
            <a:off x="812800" y="4956175"/>
            <a:ext cx="2908300"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sym typeface="+mn-lt"/>
              </a:rPr>
              <a:t>Workstream 2: </a:t>
            </a:r>
            <a:r>
              <a:rPr lang="en-US" sz="1050" b="1" dirty="0">
                <a:solidFill>
                  <a:schemeClr val="bg1"/>
                </a:solidFill>
                <a:latin typeface="Calibri" panose="020F0502020204030204"/>
              </a:rPr>
              <a:t>Cybersecurity Management Controls </a:t>
            </a:r>
          </a:p>
        </p:txBody>
      </p:sp>
      <p:sp>
        <p:nvSpPr>
          <p:cNvPr id="177" name="Text Placeholder 3">
            <a:extLst>
              <a:ext uri="{FF2B5EF4-FFF2-40B4-BE49-F238E27FC236}">
                <a16:creationId xmlns:a16="http://schemas.microsoft.com/office/drawing/2014/main" id="{11DCB54B-8ED4-45AC-A78D-5EAECCBF7F50}"/>
              </a:ext>
            </a:extLst>
          </p:cNvPr>
          <p:cNvSpPr txBox="1">
            <a:spLocks/>
          </p:cNvSpPr>
          <p:nvPr/>
        </p:nvSpPr>
        <p:spPr>
          <a:xfrm>
            <a:off x="5257800" y="1464518"/>
            <a:ext cx="415178" cy="153888"/>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95" rtl="0" eaLnBrk="1" fontAlgn="auto" latinLnBrk="0" hangingPunct="1">
              <a:lnSpc>
                <a:spcPct val="100000"/>
              </a:lnSpc>
              <a:spcBef>
                <a:spcPts val="0"/>
              </a:spcBef>
              <a:spcAft>
                <a:spcPts val="0"/>
              </a:spcAft>
              <a:buClrTx/>
              <a:buSzTx/>
              <a:buFont typeface="Arial" charset="0"/>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Months</a:t>
            </a:r>
          </a:p>
        </p:txBody>
      </p:sp>
      <p:sp>
        <p:nvSpPr>
          <p:cNvPr id="152" name="Footer Placeholder 3">
            <a:extLst>
              <a:ext uri="{FF2B5EF4-FFF2-40B4-BE49-F238E27FC236}">
                <a16:creationId xmlns:a16="http://schemas.microsoft.com/office/drawing/2014/main" id="{7FD18FF4-75C5-45F1-8B73-4C5D23E7B5E3}"/>
              </a:ext>
            </a:extLst>
          </p:cNvPr>
          <p:cNvSpPr>
            <a:spLocks noGrp="1"/>
          </p:cNvSpPr>
          <p:nvPr>
            <p:ph type="ftr" sz="quarter" idx="3"/>
          </p:nvPr>
        </p:nvSpPr>
        <p:spPr>
          <a:xfrm>
            <a:off x="766561" y="6477000"/>
            <a:ext cx="10277879" cy="375315"/>
          </a:xfrm>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75" name="Rectangle 174">
            <a:extLst>
              <a:ext uri="{FF2B5EF4-FFF2-40B4-BE49-F238E27FC236}">
                <a16:creationId xmlns:a16="http://schemas.microsoft.com/office/drawing/2014/main" id="{D7637F68-3647-4608-A26E-6C53BA77925C}"/>
              </a:ext>
            </a:extLst>
          </p:cNvPr>
          <p:cNvSpPr/>
          <p:nvPr/>
        </p:nvSpPr>
        <p:spPr>
          <a:xfrm>
            <a:off x="8750350" y="6299490"/>
            <a:ext cx="349200" cy="89111"/>
          </a:xfrm>
          <a:prstGeom prst="rect">
            <a:avLst/>
          </a:prstGeom>
          <a:solidFill>
            <a:srgbClr val="000000"/>
          </a:solidFill>
          <a:ln>
            <a:solidFill>
              <a:srgbClr val="243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a:ea typeface="+mn-ea"/>
                <a:cs typeface="+mn-cs"/>
              </a:rPr>
              <a:t>Workstream Timeline</a:t>
            </a:r>
          </a:p>
        </p:txBody>
      </p:sp>
      <p:sp>
        <p:nvSpPr>
          <p:cNvPr id="146" name="Rectangle 145">
            <a:extLst>
              <a:ext uri="{FF2B5EF4-FFF2-40B4-BE49-F238E27FC236}">
                <a16:creationId xmlns:a16="http://schemas.microsoft.com/office/drawing/2014/main" id="{8DF64F28-CB7A-4434-8273-0A29351A25DC}"/>
              </a:ext>
            </a:extLst>
          </p:cNvPr>
          <p:cNvSpPr/>
          <p:nvPr/>
        </p:nvSpPr>
        <p:spPr>
          <a:xfrm>
            <a:off x="10318800" y="6299490"/>
            <a:ext cx="349200" cy="89111"/>
          </a:xfrm>
          <a:prstGeom prst="rect">
            <a:avLst/>
          </a:prstGeom>
          <a:solidFill>
            <a:srgbClr val="4C6C9C"/>
          </a:solidFill>
          <a:ln>
            <a:solidFill>
              <a:srgbClr val="243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0" tIns="45720" rIns="91440" bIns="45720" numCol="1" spcCol="0" rtlCol="0" fromWordArt="0" anchor="ctr" anchorCtr="0" forceAA="0" compatLnSpc="1">
            <a:prstTxWarp prst="textNoShape">
              <a:avLst/>
            </a:prstTxWarp>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a:ea typeface="+mn-ea"/>
                <a:cs typeface="+mn-cs"/>
              </a:rPr>
              <a:t>Step Timeline</a:t>
            </a:r>
          </a:p>
        </p:txBody>
      </p:sp>
      <p:sp>
        <p:nvSpPr>
          <p:cNvPr id="123" name="Rectangle 122">
            <a:extLst>
              <a:ext uri="{FF2B5EF4-FFF2-40B4-BE49-F238E27FC236}">
                <a16:creationId xmlns:a16="http://schemas.microsoft.com/office/drawing/2014/main" id="{513009AE-938F-47A6-B61F-F0F036466DF8}"/>
              </a:ext>
            </a:extLst>
          </p:cNvPr>
          <p:cNvSpPr/>
          <p:nvPr/>
        </p:nvSpPr>
        <p:spPr>
          <a:xfrm>
            <a:off x="8947561" y="4450398"/>
            <a:ext cx="365125"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C</a:t>
            </a:r>
          </a:p>
        </p:txBody>
      </p:sp>
      <p:sp>
        <p:nvSpPr>
          <p:cNvPr id="119" name="Rectangle 118">
            <a:extLst>
              <a:ext uri="{FF2B5EF4-FFF2-40B4-BE49-F238E27FC236}">
                <a16:creationId xmlns:a16="http://schemas.microsoft.com/office/drawing/2014/main" id="{60522B87-C297-466C-A10A-E4F89421F6BA}"/>
              </a:ext>
            </a:extLst>
          </p:cNvPr>
          <p:cNvSpPr/>
          <p:nvPr/>
        </p:nvSpPr>
        <p:spPr>
          <a:xfrm>
            <a:off x="6507480" y="2453640"/>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A</a:t>
            </a:r>
          </a:p>
        </p:txBody>
      </p:sp>
      <p:sp>
        <p:nvSpPr>
          <p:cNvPr id="137" name="Rectangle 136">
            <a:extLst>
              <a:ext uri="{FF2B5EF4-FFF2-40B4-BE49-F238E27FC236}">
                <a16:creationId xmlns:a16="http://schemas.microsoft.com/office/drawing/2014/main" id="{224D759B-05C5-4E66-94F8-F6DC2A6C1E46}"/>
              </a:ext>
            </a:extLst>
          </p:cNvPr>
          <p:cNvSpPr/>
          <p:nvPr/>
        </p:nvSpPr>
        <p:spPr>
          <a:xfrm>
            <a:off x="7193280" y="3200400"/>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A</a:t>
            </a:r>
          </a:p>
        </p:txBody>
      </p:sp>
      <p:sp>
        <p:nvSpPr>
          <p:cNvPr id="150" name="Rectangle 149">
            <a:extLst>
              <a:ext uri="{FF2B5EF4-FFF2-40B4-BE49-F238E27FC236}">
                <a16:creationId xmlns:a16="http://schemas.microsoft.com/office/drawing/2014/main" id="{5113222B-5B4B-42B5-9257-1F6671E22ADC}"/>
              </a:ext>
            </a:extLst>
          </p:cNvPr>
          <p:cNvSpPr/>
          <p:nvPr/>
        </p:nvSpPr>
        <p:spPr>
          <a:xfrm>
            <a:off x="6873240" y="2951297"/>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SC</a:t>
            </a:r>
          </a:p>
        </p:txBody>
      </p:sp>
      <p:sp>
        <p:nvSpPr>
          <p:cNvPr id="184" name="Rectangle 183">
            <a:extLst>
              <a:ext uri="{FF2B5EF4-FFF2-40B4-BE49-F238E27FC236}">
                <a16:creationId xmlns:a16="http://schemas.microsoft.com/office/drawing/2014/main" id="{414AF6B9-6BF6-4011-B1DF-119D67808D0D}"/>
              </a:ext>
            </a:extLst>
          </p:cNvPr>
          <p:cNvSpPr/>
          <p:nvPr/>
        </p:nvSpPr>
        <p:spPr>
          <a:xfrm>
            <a:off x="10759440" y="5724501"/>
            <a:ext cx="365760" cy="13716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tx1"/>
                </a:solidFill>
              </a:rPr>
              <a:t>SME</a:t>
            </a:r>
          </a:p>
        </p:txBody>
      </p:sp>
      <p:sp>
        <p:nvSpPr>
          <p:cNvPr id="190" name="Rectangle 189">
            <a:extLst>
              <a:ext uri="{FF2B5EF4-FFF2-40B4-BE49-F238E27FC236}">
                <a16:creationId xmlns:a16="http://schemas.microsoft.com/office/drawing/2014/main" id="{35E1BC17-58ED-4872-85CD-2BF6214D34B7}"/>
              </a:ext>
            </a:extLst>
          </p:cNvPr>
          <p:cNvSpPr/>
          <p:nvPr/>
        </p:nvSpPr>
        <p:spPr>
          <a:xfrm>
            <a:off x="8244840" y="3700958"/>
            <a:ext cx="365760" cy="13716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tx1"/>
                </a:solidFill>
              </a:rPr>
              <a:t>SME</a:t>
            </a:r>
          </a:p>
        </p:txBody>
      </p:sp>
      <p:grpSp>
        <p:nvGrpSpPr>
          <p:cNvPr id="50" name="Group 49">
            <a:extLst>
              <a:ext uri="{FF2B5EF4-FFF2-40B4-BE49-F238E27FC236}">
                <a16:creationId xmlns:a16="http://schemas.microsoft.com/office/drawing/2014/main" id="{47BD2A7A-BD9D-467C-BB66-D617E02CEADA}"/>
              </a:ext>
            </a:extLst>
          </p:cNvPr>
          <p:cNvGrpSpPr/>
          <p:nvPr/>
        </p:nvGrpSpPr>
        <p:grpSpPr>
          <a:xfrm>
            <a:off x="9631680" y="5212906"/>
            <a:ext cx="731520" cy="137160"/>
            <a:chOff x="9555480" y="5212906"/>
            <a:chExt cx="731520" cy="137160"/>
          </a:xfrm>
        </p:grpSpPr>
        <p:sp>
          <p:nvSpPr>
            <p:cNvPr id="165" name="Rectangle 164">
              <a:extLst>
                <a:ext uri="{FF2B5EF4-FFF2-40B4-BE49-F238E27FC236}">
                  <a16:creationId xmlns:a16="http://schemas.microsoft.com/office/drawing/2014/main" id="{08E67B8D-FC1B-421E-8F42-0E808C29E23B}"/>
                </a:ext>
              </a:extLst>
            </p:cNvPr>
            <p:cNvSpPr/>
            <p:nvPr/>
          </p:nvSpPr>
          <p:spPr>
            <a:xfrm>
              <a:off x="9555480" y="5212906"/>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SC</a:t>
              </a:r>
            </a:p>
          </p:txBody>
        </p:sp>
        <p:sp>
          <p:nvSpPr>
            <p:cNvPr id="191" name="Rectangle 190">
              <a:extLst>
                <a:ext uri="{FF2B5EF4-FFF2-40B4-BE49-F238E27FC236}">
                  <a16:creationId xmlns:a16="http://schemas.microsoft.com/office/drawing/2014/main" id="{CEA91F02-5AA0-4F7E-A87B-F056F04F0C35}"/>
                </a:ext>
              </a:extLst>
            </p:cNvPr>
            <p:cNvSpPr/>
            <p:nvPr/>
          </p:nvSpPr>
          <p:spPr>
            <a:xfrm>
              <a:off x="9921240" y="5212906"/>
              <a:ext cx="365760" cy="13716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tx1"/>
                  </a:solidFill>
                </a:rPr>
                <a:t>SME</a:t>
              </a:r>
            </a:p>
          </p:txBody>
        </p:sp>
      </p:grpSp>
      <p:grpSp>
        <p:nvGrpSpPr>
          <p:cNvPr id="76" name="Group 75">
            <a:extLst>
              <a:ext uri="{FF2B5EF4-FFF2-40B4-BE49-F238E27FC236}">
                <a16:creationId xmlns:a16="http://schemas.microsoft.com/office/drawing/2014/main" id="{1C7209A4-2066-491C-9C22-08D79C0539E3}"/>
              </a:ext>
            </a:extLst>
          </p:cNvPr>
          <p:cNvGrpSpPr/>
          <p:nvPr/>
        </p:nvGrpSpPr>
        <p:grpSpPr>
          <a:xfrm>
            <a:off x="7540626" y="5468723"/>
            <a:ext cx="731519" cy="139313"/>
            <a:chOff x="7432418" y="5468723"/>
            <a:chExt cx="731519" cy="139313"/>
          </a:xfrm>
        </p:grpSpPr>
        <p:sp>
          <p:nvSpPr>
            <p:cNvPr id="171" name="Rectangle 170">
              <a:extLst>
                <a:ext uri="{FF2B5EF4-FFF2-40B4-BE49-F238E27FC236}">
                  <a16:creationId xmlns:a16="http://schemas.microsoft.com/office/drawing/2014/main" id="{E0FB485D-8121-4B2C-9A6C-DB7E33941C9D}"/>
                </a:ext>
              </a:extLst>
            </p:cNvPr>
            <p:cNvSpPr/>
            <p:nvPr/>
          </p:nvSpPr>
          <p:spPr>
            <a:xfrm>
              <a:off x="7432418" y="5468723"/>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C</a:t>
              </a:r>
            </a:p>
          </p:txBody>
        </p:sp>
        <p:sp>
          <p:nvSpPr>
            <p:cNvPr id="192" name="Rectangle 191">
              <a:extLst>
                <a:ext uri="{FF2B5EF4-FFF2-40B4-BE49-F238E27FC236}">
                  <a16:creationId xmlns:a16="http://schemas.microsoft.com/office/drawing/2014/main" id="{7C6F6AF0-9996-4A1C-AEA0-488DB65B892B}"/>
                </a:ext>
              </a:extLst>
            </p:cNvPr>
            <p:cNvSpPr/>
            <p:nvPr/>
          </p:nvSpPr>
          <p:spPr>
            <a:xfrm>
              <a:off x="7798177" y="5470876"/>
              <a:ext cx="365760" cy="13716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tx1"/>
                  </a:solidFill>
                </a:rPr>
                <a:t>SME</a:t>
              </a:r>
            </a:p>
          </p:txBody>
        </p:sp>
      </p:grpSp>
      <p:sp>
        <p:nvSpPr>
          <p:cNvPr id="193" name="Rectangle 192">
            <a:extLst>
              <a:ext uri="{FF2B5EF4-FFF2-40B4-BE49-F238E27FC236}">
                <a16:creationId xmlns:a16="http://schemas.microsoft.com/office/drawing/2014/main" id="{74AF2384-92BD-415A-BC1D-5F1619593205}"/>
              </a:ext>
            </a:extLst>
          </p:cNvPr>
          <p:cNvSpPr/>
          <p:nvPr/>
        </p:nvSpPr>
        <p:spPr>
          <a:xfrm>
            <a:off x="9312686" y="4450398"/>
            <a:ext cx="366713" cy="13716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tx1"/>
                </a:solidFill>
              </a:rPr>
              <a:t>SME</a:t>
            </a:r>
          </a:p>
        </p:txBody>
      </p:sp>
      <p:grpSp>
        <p:nvGrpSpPr>
          <p:cNvPr id="74" name="Group 73">
            <a:extLst>
              <a:ext uri="{FF2B5EF4-FFF2-40B4-BE49-F238E27FC236}">
                <a16:creationId xmlns:a16="http://schemas.microsoft.com/office/drawing/2014/main" id="{4FB2DAB7-1720-4C39-95A5-CC16AE6D9CD4}"/>
              </a:ext>
            </a:extLst>
          </p:cNvPr>
          <p:cNvGrpSpPr/>
          <p:nvPr/>
        </p:nvGrpSpPr>
        <p:grpSpPr>
          <a:xfrm>
            <a:off x="9631362" y="4706431"/>
            <a:ext cx="731838" cy="137460"/>
            <a:chOff x="9671050" y="4724400"/>
            <a:chExt cx="731838" cy="137460"/>
          </a:xfrm>
        </p:grpSpPr>
        <p:sp>
          <p:nvSpPr>
            <p:cNvPr id="149" name="Rectangle 148">
              <a:extLst>
                <a:ext uri="{FF2B5EF4-FFF2-40B4-BE49-F238E27FC236}">
                  <a16:creationId xmlns:a16="http://schemas.microsoft.com/office/drawing/2014/main" id="{10AEF59A-5DF4-4014-9E04-E7F8517A9F97}"/>
                </a:ext>
              </a:extLst>
            </p:cNvPr>
            <p:cNvSpPr/>
            <p:nvPr/>
          </p:nvSpPr>
          <p:spPr>
            <a:xfrm>
              <a:off x="9671050" y="4724400"/>
              <a:ext cx="366713"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C</a:t>
              </a:r>
            </a:p>
          </p:txBody>
        </p:sp>
        <p:sp>
          <p:nvSpPr>
            <p:cNvPr id="194" name="Rectangle 193">
              <a:extLst>
                <a:ext uri="{FF2B5EF4-FFF2-40B4-BE49-F238E27FC236}">
                  <a16:creationId xmlns:a16="http://schemas.microsoft.com/office/drawing/2014/main" id="{9EEF4987-4102-4D2A-9939-F6435E9C4B6D}"/>
                </a:ext>
              </a:extLst>
            </p:cNvPr>
            <p:cNvSpPr/>
            <p:nvPr/>
          </p:nvSpPr>
          <p:spPr>
            <a:xfrm>
              <a:off x="10037763" y="4724700"/>
              <a:ext cx="365125" cy="13716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tx1"/>
                  </a:solidFill>
                </a:rPr>
                <a:t>SME</a:t>
              </a:r>
            </a:p>
          </p:txBody>
        </p:sp>
      </p:grpSp>
      <p:grpSp>
        <p:nvGrpSpPr>
          <p:cNvPr id="39" name="Group 38">
            <a:extLst>
              <a:ext uri="{FF2B5EF4-FFF2-40B4-BE49-F238E27FC236}">
                <a16:creationId xmlns:a16="http://schemas.microsoft.com/office/drawing/2014/main" id="{94B528D1-D8F6-4FC4-AB51-8B07EF34EC31}"/>
              </a:ext>
            </a:extLst>
          </p:cNvPr>
          <p:cNvGrpSpPr/>
          <p:nvPr/>
        </p:nvGrpSpPr>
        <p:grpSpPr>
          <a:xfrm>
            <a:off x="6507480" y="2713767"/>
            <a:ext cx="731520" cy="137160"/>
            <a:chOff x="6736080" y="2713767"/>
            <a:chExt cx="731520" cy="137160"/>
          </a:xfrm>
        </p:grpSpPr>
        <p:sp>
          <p:nvSpPr>
            <p:cNvPr id="135" name="Rectangle 134">
              <a:extLst>
                <a:ext uri="{FF2B5EF4-FFF2-40B4-BE49-F238E27FC236}">
                  <a16:creationId xmlns:a16="http://schemas.microsoft.com/office/drawing/2014/main" id="{3936141D-8EFE-4ECB-9DC0-1A9A208105A5}"/>
                </a:ext>
              </a:extLst>
            </p:cNvPr>
            <p:cNvSpPr/>
            <p:nvPr/>
          </p:nvSpPr>
          <p:spPr>
            <a:xfrm>
              <a:off x="7101840" y="2713767"/>
              <a:ext cx="365760" cy="13716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tx1"/>
                  </a:solidFill>
                </a:rPr>
                <a:t>PP</a:t>
              </a:r>
            </a:p>
          </p:txBody>
        </p:sp>
        <p:sp>
          <p:nvSpPr>
            <p:cNvPr id="187" name="Rectangle 186">
              <a:extLst>
                <a:ext uri="{FF2B5EF4-FFF2-40B4-BE49-F238E27FC236}">
                  <a16:creationId xmlns:a16="http://schemas.microsoft.com/office/drawing/2014/main" id="{F2A422B2-1683-4D37-881D-20D4489781E0}"/>
                </a:ext>
              </a:extLst>
            </p:cNvPr>
            <p:cNvSpPr/>
            <p:nvPr/>
          </p:nvSpPr>
          <p:spPr>
            <a:xfrm>
              <a:off x="6736080" y="2713767"/>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C</a:t>
              </a:r>
            </a:p>
          </p:txBody>
        </p:sp>
      </p:grpSp>
      <p:sp>
        <p:nvSpPr>
          <p:cNvPr id="136" name="Rectangle 135">
            <a:extLst>
              <a:ext uri="{FF2B5EF4-FFF2-40B4-BE49-F238E27FC236}">
                <a16:creationId xmlns:a16="http://schemas.microsoft.com/office/drawing/2014/main" id="{4EDC6663-4EB6-4C40-9C33-646D1DCF678F}"/>
              </a:ext>
            </a:extLst>
          </p:cNvPr>
          <p:cNvSpPr/>
          <p:nvPr/>
        </p:nvSpPr>
        <p:spPr>
          <a:xfrm>
            <a:off x="7559040" y="3200400"/>
            <a:ext cx="365760" cy="13716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tx1"/>
                </a:solidFill>
              </a:rPr>
              <a:t>CJ</a:t>
            </a:r>
          </a:p>
        </p:txBody>
      </p:sp>
      <p:sp>
        <p:nvSpPr>
          <p:cNvPr id="148" name="Rectangle 147">
            <a:extLst>
              <a:ext uri="{FF2B5EF4-FFF2-40B4-BE49-F238E27FC236}">
                <a16:creationId xmlns:a16="http://schemas.microsoft.com/office/drawing/2014/main" id="{99B93459-E167-48CF-AFC3-153243539ED8}"/>
              </a:ext>
            </a:extLst>
          </p:cNvPr>
          <p:cNvSpPr/>
          <p:nvPr/>
        </p:nvSpPr>
        <p:spPr>
          <a:xfrm>
            <a:off x="7879080" y="3700958"/>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A</a:t>
            </a:r>
          </a:p>
        </p:txBody>
      </p:sp>
      <p:sp>
        <p:nvSpPr>
          <p:cNvPr id="169" name="Rectangle 168">
            <a:extLst>
              <a:ext uri="{FF2B5EF4-FFF2-40B4-BE49-F238E27FC236}">
                <a16:creationId xmlns:a16="http://schemas.microsoft.com/office/drawing/2014/main" id="{826AF39C-CC39-4381-BC3D-1FAABA3A0618}"/>
              </a:ext>
            </a:extLst>
          </p:cNvPr>
          <p:cNvSpPr/>
          <p:nvPr/>
        </p:nvSpPr>
        <p:spPr>
          <a:xfrm>
            <a:off x="5309238" y="0"/>
            <a:ext cx="1573524" cy="207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OW Timeline - 1</a:t>
            </a:r>
          </a:p>
        </p:txBody>
      </p:sp>
      <p:grpSp>
        <p:nvGrpSpPr>
          <p:cNvPr id="49" name="Group 48">
            <a:extLst>
              <a:ext uri="{FF2B5EF4-FFF2-40B4-BE49-F238E27FC236}">
                <a16:creationId xmlns:a16="http://schemas.microsoft.com/office/drawing/2014/main" id="{DD75CC66-6E4D-49BA-94E2-148F66EAD63D}"/>
              </a:ext>
            </a:extLst>
          </p:cNvPr>
          <p:cNvGrpSpPr/>
          <p:nvPr/>
        </p:nvGrpSpPr>
        <p:grpSpPr>
          <a:xfrm>
            <a:off x="8564880" y="3954115"/>
            <a:ext cx="592868" cy="137160"/>
            <a:chOff x="8551132" y="3954115"/>
            <a:chExt cx="592868" cy="137160"/>
          </a:xfrm>
        </p:grpSpPr>
        <p:sp>
          <p:nvSpPr>
            <p:cNvPr id="170" name="Rectangle 169">
              <a:extLst>
                <a:ext uri="{FF2B5EF4-FFF2-40B4-BE49-F238E27FC236}">
                  <a16:creationId xmlns:a16="http://schemas.microsoft.com/office/drawing/2014/main" id="{0CDDEF7B-1604-4AA2-A868-6D61CF9E33ED}"/>
                </a:ext>
              </a:extLst>
            </p:cNvPr>
            <p:cNvSpPr/>
            <p:nvPr/>
          </p:nvSpPr>
          <p:spPr>
            <a:xfrm>
              <a:off x="8778240" y="3954115"/>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C</a:t>
              </a:r>
            </a:p>
          </p:txBody>
        </p:sp>
        <p:sp>
          <p:nvSpPr>
            <p:cNvPr id="166" name="Rectangle 165">
              <a:extLst>
                <a:ext uri="{FF2B5EF4-FFF2-40B4-BE49-F238E27FC236}">
                  <a16:creationId xmlns:a16="http://schemas.microsoft.com/office/drawing/2014/main" id="{68AFE82B-1382-4B0F-9508-11657109D367}"/>
                </a:ext>
              </a:extLst>
            </p:cNvPr>
            <p:cNvSpPr/>
            <p:nvPr/>
          </p:nvSpPr>
          <p:spPr>
            <a:xfrm>
              <a:off x="8551132" y="3954115"/>
              <a:ext cx="227108"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A</a:t>
              </a:r>
            </a:p>
          </p:txBody>
        </p:sp>
      </p:grpSp>
      <p:sp>
        <p:nvSpPr>
          <p:cNvPr id="172" name="Rectangle 171">
            <a:extLst>
              <a:ext uri="{FF2B5EF4-FFF2-40B4-BE49-F238E27FC236}">
                <a16:creationId xmlns:a16="http://schemas.microsoft.com/office/drawing/2014/main" id="{720B69C8-1703-4446-8118-0B7DA80386E4}"/>
              </a:ext>
            </a:extLst>
          </p:cNvPr>
          <p:cNvSpPr/>
          <p:nvPr/>
        </p:nvSpPr>
        <p:spPr>
          <a:xfrm>
            <a:off x="7559040" y="3452562"/>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SC</a:t>
            </a:r>
          </a:p>
        </p:txBody>
      </p:sp>
      <p:sp>
        <p:nvSpPr>
          <p:cNvPr id="162" name="Rectangle 161">
            <a:extLst>
              <a:ext uri="{FF2B5EF4-FFF2-40B4-BE49-F238E27FC236}">
                <a16:creationId xmlns:a16="http://schemas.microsoft.com/office/drawing/2014/main" id="{F8ECB89D-7E63-4E20-B335-951E115D5547}"/>
              </a:ext>
            </a:extLst>
          </p:cNvPr>
          <p:cNvSpPr/>
          <p:nvPr/>
        </p:nvSpPr>
        <p:spPr>
          <a:xfrm>
            <a:off x="8564880" y="4212907"/>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SC</a:t>
            </a:r>
          </a:p>
        </p:txBody>
      </p:sp>
      <p:sp>
        <p:nvSpPr>
          <p:cNvPr id="143" name="Rectangle 142">
            <a:extLst>
              <a:ext uri="{FF2B5EF4-FFF2-40B4-BE49-F238E27FC236}">
                <a16:creationId xmlns:a16="http://schemas.microsoft.com/office/drawing/2014/main" id="{59845C7E-1CE8-44C7-931F-42284231D563}"/>
              </a:ext>
            </a:extLst>
          </p:cNvPr>
          <p:cNvSpPr/>
          <p:nvPr/>
        </p:nvSpPr>
        <p:spPr>
          <a:xfrm>
            <a:off x="8930640" y="4212907"/>
            <a:ext cx="365760" cy="13716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tx1"/>
                </a:solidFill>
              </a:rPr>
              <a:t>SME</a:t>
            </a:r>
          </a:p>
        </p:txBody>
      </p:sp>
      <p:sp>
        <p:nvSpPr>
          <p:cNvPr id="173" name="Rectangle 172">
            <a:extLst>
              <a:ext uri="{FF2B5EF4-FFF2-40B4-BE49-F238E27FC236}">
                <a16:creationId xmlns:a16="http://schemas.microsoft.com/office/drawing/2014/main" id="{8E598E20-B605-4F42-8181-C944FAD477E5}"/>
              </a:ext>
            </a:extLst>
          </p:cNvPr>
          <p:cNvSpPr/>
          <p:nvPr/>
        </p:nvSpPr>
        <p:spPr>
          <a:xfrm>
            <a:off x="9599884" y="5759451"/>
            <a:ext cx="337772" cy="5678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600" dirty="0">
                <a:solidFill>
                  <a:schemeClr val="tx1"/>
                </a:solidFill>
              </a:rPr>
              <a:t>A/SC/C</a:t>
            </a:r>
          </a:p>
        </p:txBody>
      </p:sp>
      <p:sp>
        <p:nvSpPr>
          <p:cNvPr id="178" name="Rectangle 177">
            <a:extLst>
              <a:ext uri="{FF2B5EF4-FFF2-40B4-BE49-F238E27FC236}">
                <a16:creationId xmlns:a16="http://schemas.microsoft.com/office/drawing/2014/main" id="{3A9E50EF-AF63-4A21-9330-39E6585F7B4E}"/>
              </a:ext>
            </a:extLst>
          </p:cNvPr>
          <p:cNvSpPr/>
          <p:nvPr/>
        </p:nvSpPr>
        <p:spPr>
          <a:xfrm>
            <a:off x="9949228" y="5759451"/>
            <a:ext cx="337772" cy="5678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600" dirty="0">
                <a:solidFill>
                  <a:schemeClr val="tx1"/>
                </a:solidFill>
              </a:rPr>
              <a:t>A/SC/C</a:t>
            </a:r>
          </a:p>
        </p:txBody>
      </p:sp>
      <p:sp>
        <p:nvSpPr>
          <p:cNvPr id="179" name="Rectangle 178">
            <a:extLst>
              <a:ext uri="{FF2B5EF4-FFF2-40B4-BE49-F238E27FC236}">
                <a16:creationId xmlns:a16="http://schemas.microsoft.com/office/drawing/2014/main" id="{351A2F56-6AB4-4E37-99DD-243C252B24FF}"/>
              </a:ext>
            </a:extLst>
          </p:cNvPr>
          <p:cNvSpPr/>
          <p:nvPr/>
        </p:nvSpPr>
        <p:spPr>
          <a:xfrm>
            <a:off x="10393679" y="5724501"/>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A</a:t>
            </a:r>
          </a:p>
        </p:txBody>
      </p:sp>
      <p:sp>
        <p:nvSpPr>
          <p:cNvPr id="180" name="Rectangle 179">
            <a:extLst>
              <a:ext uri="{FF2B5EF4-FFF2-40B4-BE49-F238E27FC236}">
                <a16:creationId xmlns:a16="http://schemas.microsoft.com/office/drawing/2014/main" id="{0905B86C-D058-4F2C-85EC-3BB46665D79B}"/>
              </a:ext>
            </a:extLst>
          </p:cNvPr>
          <p:cNvSpPr/>
          <p:nvPr/>
        </p:nvSpPr>
        <p:spPr>
          <a:xfrm>
            <a:off x="732791" y="6270274"/>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A</a:t>
            </a:r>
          </a:p>
        </p:txBody>
      </p:sp>
      <p:sp>
        <p:nvSpPr>
          <p:cNvPr id="181" name="Rectangle 180">
            <a:extLst>
              <a:ext uri="{FF2B5EF4-FFF2-40B4-BE49-F238E27FC236}">
                <a16:creationId xmlns:a16="http://schemas.microsoft.com/office/drawing/2014/main" id="{D09C67CF-8806-453F-9B88-A5D7739A5543}"/>
              </a:ext>
            </a:extLst>
          </p:cNvPr>
          <p:cNvSpPr/>
          <p:nvPr/>
        </p:nvSpPr>
        <p:spPr>
          <a:xfrm>
            <a:off x="2148523" y="6270274"/>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SC</a:t>
            </a:r>
          </a:p>
        </p:txBody>
      </p:sp>
      <p:sp>
        <p:nvSpPr>
          <p:cNvPr id="185" name="Rectangle 184">
            <a:extLst>
              <a:ext uri="{FF2B5EF4-FFF2-40B4-BE49-F238E27FC236}">
                <a16:creationId xmlns:a16="http://schemas.microsoft.com/office/drawing/2014/main" id="{B35CF44E-058E-4486-ABDD-932E43B25779}"/>
              </a:ext>
            </a:extLst>
          </p:cNvPr>
          <p:cNvSpPr/>
          <p:nvPr/>
        </p:nvSpPr>
        <p:spPr>
          <a:xfrm>
            <a:off x="3564255" y="6270274"/>
            <a:ext cx="365760" cy="13716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tx1"/>
                </a:solidFill>
              </a:rPr>
              <a:t>C</a:t>
            </a:r>
          </a:p>
        </p:txBody>
      </p:sp>
      <p:sp>
        <p:nvSpPr>
          <p:cNvPr id="189" name="Rectangle 188">
            <a:extLst>
              <a:ext uri="{FF2B5EF4-FFF2-40B4-BE49-F238E27FC236}">
                <a16:creationId xmlns:a16="http://schemas.microsoft.com/office/drawing/2014/main" id="{520B8C62-0B72-408B-BC3C-001C5727BA1A}"/>
              </a:ext>
            </a:extLst>
          </p:cNvPr>
          <p:cNvSpPr/>
          <p:nvPr/>
        </p:nvSpPr>
        <p:spPr>
          <a:xfrm>
            <a:off x="1133700" y="6215744"/>
            <a:ext cx="66715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r>
              <a:rPr lang="en-US" sz="1000" dirty="0" err="1">
                <a:solidFill>
                  <a:schemeClr val="tx1"/>
                </a:solidFill>
              </a:rPr>
              <a:t>Varanth</a:t>
            </a:r>
            <a:r>
              <a:rPr lang="en-US" sz="1000" dirty="0">
                <a:solidFill>
                  <a:schemeClr val="tx1"/>
                </a:solidFill>
              </a:rPr>
              <a:t> K.</a:t>
            </a:r>
          </a:p>
        </p:txBody>
      </p:sp>
      <p:sp>
        <p:nvSpPr>
          <p:cNvPr id="195" name="Rectangle 194">
            <a:extLst>
              <a:ext uri="{FF2B5EF4-FFF2-40B4-BE49-F238E27FC236}">
                <a16:creationId xmlns:a16="http://schemas.microsoft.com/office/drawing/2014/main" id="{ED223D5C-32E0-45B3-BE81-6BF3BB83DF5C}"/>
              </a:ext>
            </a:extLst>
          </p:cNvPr>
          <p:cNvSpPr/>
          <p:nvPr/>
        </p:nvSpPr>
        <p:spPr>
          <a:xfrm>
            <a:off x="2543634" y="6215744"/>
            <a:ext cx="66715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r>
              <a:rPr lang="en-US" sz="1000" dirty="0">
                <a:solidFill>
                  <a:schemeClr val="tx1"/>
                </a:solidFill>
              </a:rPr>
              <a:t>Patrick S.</a:t>
            </a:r>
          </a:p>
        </p:txBody>
      </p:sp>
      <p:sp>
        <p:nvSpPr>
          <p:cNvPr id="196" name="Rectangle 195">
            <a:extLst>
              <a:ext uri="{FF2B5EF4-FFF2-40B4-BE49-F238E27FC236}">
                <a16:creationId xmlns:a16="http://schemas.microsoft.com/office/drawing/2014/main" id="{A51D4482-267E-4B71-9781-DEFD13B1BEC2}"/>
              </a:ext>
            </a:extLst>
          </p:cNvPr>
          <p:cNvSpPr/>
          <p:nvPr/>
        </p:nvSpPr>
        <p:spPr>
          <a:xfrm>
            <a:off x="3976118" y="6215744"/>
            <a:ext cx="66715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r>
              <a:rPr lang="en-US" sz="1000" dirty="0" err="1">
                <a:solidFill>
                  <a:schemeClr val="tx1"/>
                </a:solidFill>
              </a:rPr>
              <a:t>Jad</a:t>
            </a:r>
            <a:r>
              <a:rPr lang="en-US" sz="1000" dirty="0">
                <a:solidFill>
                  <a:schemeClr val="tx1"/>
                </a:solidFill>
              </a:rPr>
              <a:t> K.</a:t>
            </a:r>
          </a:p>
        </p:txBody>
      </p:sp>
      <p:sp>
        <p:nvSpPr>
          <p:cNvPr id="197" name="Rectangle 196">
            <a:extLst>
              <a:ext uri="{FF2B5EF4-FFF2-40B4-BE49-F238E27FC236}">
                <a16:creationId xmlns:a16="http://schemas.microsoft.com/office/drawing/2014/main" id="{FC26DE27-BEE3-4E89-8D01-066A2E0B5CC8}"/>
              </a:ext>
            </a:extLst>
          </p:cNvPr>
          <p:cNvSpPr/>
          <p:nvPr/>
        </p:nvSpPr>
        <p:spPr>
          <a:xfrm>
            <a:off x="9250539" y="5759451"/>
            <a:ext cx="337772" cy="5678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600" dirty="0">
                <a:solidFill>
                  <a:schemeClr val="tx1"/>
                </a:solidFill>
              </a:rPr>
              <a:t>A</a:t>
            </a:r>
          </a:p>
        </p:txBody>
      </p:sp>
      <p:sp>
        <p:nvSpPr>
          <p:cNvPr id="198" name="Rectangle 197">
            <a:extLst>
              <a:ext uri="{FF2B5EF4-FFF2-40B4-BE49-F238E27FC236}">
                <a16:creationId xmlns:a16="http://schemas.microsoft.com/office/drawing/2014/main" id="{4093BD38-E3A9-430F-9A17-E88AFCAFFCF7}"/>
              </a:ext>
            </a:extLst>
          </p:cNvPr>
          <p:cNvSpPr/>
          <p:nvPr/>
        </p:nvSpPr>
        <p:spPr>
          <a:xfrm>
            <a:off x="8901194" y="5759451"/>
            <a:ext cx="337772" cy="5678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600" dirty="0">
                <a:solidFill>
                  <a:schemeClr val="tx1"/>
                </a:solidFill>
              </a:rPr>
              <a:t>A</a:t>
            </a:r>
          </a:p>
        </p:txBody>
      </p:sp>
      <p:sp>
        <p:nvSpPr>
          <p:cNvPr id="199" name="Rectangle 198">
            <a:extLst>
              <a:ext uri="{FF2B5EF4-FFF2-40B4-BE49-F238E27FC236}">
                <a16:creationId xmlns:a16="http://schemas.microsoft.com/office/drawing/2014/main" id="{0341BFD9-F180-425A-AD73-C83760333850}"/>
              </a:ext>
            </a:extLst>
          </p:cNvPr>
          <p:cNvSpPr/>
          <p:nvPr/>
        </p:nvSpPr>
        <p:spPr>
          <a:xfrm>
            <a:off x="8551849" y="5759451"/>
            <a:ext cx="337772" cy="56783"/>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600" dirty="0">
                <a:solidFill>
                  <a:schemeClr val="tx1"/>
                </a:solidFill>
              </a:rPr>
              <a:t>A</a:t>
            </a:r>
          </a:p>
        </p:txBody>
      </p:sp>
    </p:spTree>
    <p:extLst>
      <p:ext uri="{BB962C8B-B14F-4D97-AF65-F5344CB8AC3E}">
        <p14:creationId xmlns:p14="http://schemas.microsoft.com/office/powerpoint/2010/main" val="3847063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 name="Object 163" hidden="1">
            <a:extLst>
              <a:ext uri="{FF2B5EF4-FFF2-40B4-BE49-F238E27FC236}">
                <a16:creationId xmlns:a16="http://schemas.microsoft.com/office/drawing/2014/main" id="{A1D10BC3-A6F6-4A6C-AE5D-4FC445CC4534}"/>
              </a:ext>
            </a:extLst>
          </p:cNvPr>
          <p:cNvGraphicFramePr>
            <a:graphicFrameLocks noChangeAspect="1"/>
          </p:cNvGraphicFramePr>
          <p:nvPr>
            <p:custDataLst>
              <p:tags r:id="rId1"/>
            </p:custDataLst>
            <p:extLst>
              <p:ext uri="{D42A27DB-BD31-4B8C-83A1-F6EECF244321}">
                <p14:modId xmlns:p14="http://schemas.microsoft.com/office/powerpoint/2010/main" val="24798459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5" imgW="395" imgH="394" progId="TCLayout.ActiveDocument.1">
                  <p:embed/>
                </p:oleObj>
              </mc:Choice>
              <mc:Fallback>
                <p:oleObj name="think-cell Slide" r:id="rId105" imgW="395" imgH="394" progId="TCLayout.ActiveDocument.1">
                  <p:embed/>
                  <p:pic>
                    <p:nvPicPr>
                      <p:cNvPr id="164" name="Object 163" hidden="1">
                        <a:extLst>
                          <a:ext uri="{FF2B5EF4-FFF2-40B4-BE49-F238E27FC236}">
                            <a16:creationId xmlns:a16="http://schemas.microsoft.com/office/drawing/2014/main" id="{A1D10BC3-A6F6-4A6C-AE5D-4FC445CC4534}"/>
                          </a:ext>
                        </a:extLst>
                      </p:cNvPr>
                      <p:cNvPicPr/>
                      <p:nvPr/>
                    </p:nvPicPr>
                    <p:blipFill>
                      <a:blip r:embed="rId10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4AF44-5C9C-4144-988D-6067C2A5109A}"/>
              </a:ext>
            </a:extLst>
          </p:cNvPr>
          <p:cNvSpPr>
            <a:spLocks noGrp="1"/>
          </p:cNvSpPr>
          <p:nvPr>
            <p:ph type="title"/>
          </p:nvPr>
        </p:nvSpPr>
        <p:spPr/>
        <p:txBody>
          <a:bodyPr vert="horz"/>
          <a:lstStyle/>
          <a:p>
            <a:r>
              <a:rPr lang="en-US" dirty="0"/>
              <a:t>This engagement is expected to be delivered over a timeframe of </a:t>
            </a:r>
            <a:r>
              <a:rPr lang="en-US" dirty="0">
                <a:highlight>
                  <a:srgbClr val="FFFF00"/>
                </a:highlight>
              </a:rPr>
              <a:t>13 weeks </a:t>
            </a:r>
          </a:p>
        </p:txBody>
      </p:sp>
      <p:sp>
        <p:nvSpPr>
          <p:cNvPr id="4" name="Text Placeholder 3">
            <a:extLst>
              <a:ext uri="{FF2B5EF4-FFF2-40B4-BE49-F238E27FC236}">
                <a16:creationId xmlns:a16="http://schemas.microsoft.com/office/drawing/2014/main" id="{C7DA159F-D498-4861-ADBD-2180522D6F94}"/>
              </a:ext>
            </a:extLst>
          </p:cNvPr>
          <p:cNvSpPr>
            <a:spLocks noGrp="1"/>
          </p:cNvSpPr>
          <p:nvPr>
            <p:ph type="body" sz="quarter" idx="11"/>
          </p:nvPr>
        </p:nvSpPr>
        <p:spPr>
          <a:xfrm>
            <a:off x="5489558" y="1112624"/>
            <a:ext cx="1212896" cy="215444"/>
          </a:xfrm>
        </p:spPr>
        <p:txBody>
          <a:bodyPr/>
          <a:lstStyle/>
          <a:p>
            <a:r>
              <a:rPr lang="en-US" dirty="0"/>
              <a:t>Project Timeline</a:t>
            </a:r>
          </a:p>
        </p:txBody>
      </p:sp>
      <p:sp>
        <p:nvSpPr>
          <p:cNvPr id="5" name="Rectangle 4">
            <a:extLst>
              <a:ext uri="{FF2B5EF4-FFF2-40B4-BE49-F238E27FC236}">
                <a16:creationId xmlns:a16="http://schemas.microsoft.com/office/drawing/2014/main" id="{F2F93E64-C7D6-40D7-A655-9A5CF627D2CB}"/>
              </a:ext>
            </a:extLst>
          </p:cNvPr>
          <p:cNvSpPr/>
          <p:nvPr>
            <p:custDataLst>
              <p:tags r:id="rId2"/>
            </p:custDataLst>
          </p:nvPr>
        </p:nvSpPr>
        <p:spPr bwMode="auto">
          <a:xfrm>
            <a:off x="762001" y="1635125"/>
            <a:ext cx="10696575" cy="4537075"/>
          </a:xfrm>
          <a:prstGeom prst="rect">
            <a:avLst/>
          </a:prstGeom>
          <a:solidFill>
            <a:srgbClr val="4F81BD"/>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 name="Rectangle 9">
            <a:extLst>
              <a:ext uri="{FF2B5EF4-FFF2-40B4-BE49-F238E27FC236}">
                <a16:creationId xmlns:a16="http://schemas.microsoft.com/office/drawing/2014/main" id="{86062D96-A640-4396-8E91-FA2425558AC0}"/>
              </a:ext>
            </a:extLst>
          </p:cNvPr>
          <p:cNvSpPr/>
          <p:nvPr>
            <p:custDataLst>
              <p:tags r:id="rId3"/>
            </p:custDataLst>
          </p:nvPr>
        </p:nvSpPr>
        <p:spPr bwMode="auto">
          <a:xfrm>
            <a:off x="762001" y="1635125"/>
            <a:ext cx="10696575" cy="257175"/>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A47081-0DD3-465A-B7A5-CAB45631D64E}"/>
              </a:ext>
            </a:extLst>
          </p:cNvPr>
          <p:cNvSpPr/>
          <p:nvPr>
            <p:custDataLst>
              <p:tags r:id="rId4"/>
            </p:custDataLst>
          </p:nvPr>
        </p:nvSpPr>
        <p:spPr bwMode="auto">
          <a:xfrm>
            <a:off x="762001" y="4906964"/>
            <a:ext cx="10696575" cy="257175"/>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4F8CB08-FC04-4FD5-A42E-EEB4AE86497C}"/>
              </a:ext>
            </a:extLst>
          </p:cNvPr>
          <p:cNvSpPr/>
          <p:nvPr>
            <p:custDataLst>
              <p:tags r:id="rId5"/>
            </p:custDataLst>
          </p:nvPr>
        </p:nvSpPr>
        <p:spPr bwMode="auto">
          <a:xfrm>
            <a:off x="762001" y="51641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0951890-5411-446F-939F-6F9557CB7535}"/>
              </a:ext>
            </a:extLst>
          </p:cNvPr>
          <p:cNvSpPr/>
          <p:nvPr>
            <p:custDataLst>
              <p:tags r:id="rId6"/>
            </p:custDataLst>
          </p:nvPr>
        </p:nvSpPr>
        <p:spPr bwMode="auto">
          <a:xfrm>
            <a:off x="762001" y="2900363"/>
            <a:ext cx="10696575"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882D236-2DCC-4D51-BCE5-F04E9CD617E2}"/>
              </a:ext>
            </a:extLst>
          </p:cNvPr>
          <p:cNvSpPr/>
          <p:nvPr>
            <p:custDataLst>
              <p:tags r:id="rId7"/>
            </p:custDataLst>
          </p:nvPr>
        </p:nvSpPr>
        <p:spPr bwMode="auto">
          <a:xfrm>
            <a:off x="762001" y="2141538"/>
            <a:ext cx="10696575" cy="258763"/>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524C994-250F-410E-A176-A8A0E8DFE959}"/>
              </a:ext>
            </a:extLst>
          </p:cNvPr>
          <p:cNvSpPr/>
          <p:nvPr>
            <p:custDataLst>
              <p:tags r:id="rId8"/>
            </p:custDataLst>
          </p:nvPr>
        </p:nvSpPr>
        <p:spPr bwMode="auto">
          <a:xfrm>
            <a:off x="762001" y="31496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43704A-F01B-4069-87D1-AA60FDB60EF2}"/>
              </a:ext>
            </a:extLst>
          </p:cNvPr>
          <p:cNvSpPr/>
          <p:nvPr>
            <p:custDataLst>
              <p:tags r:id="rId9"/>
            </p:custDataLst>
          </p:nvPr>
        </p:nvSpPr>
        <p:spPr bwMode="auto">
          <a:xfrm>
            <a:off x="762001" y="5913439"/>
            <a:ext cx="10696575" cy="258763"/>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03E9592-2859-43E7-9E83-2945CB3DB853}"/>
              </a:ext>
            </a:extLst>
          </p:cNvPr>
          <p:cNvSpPr/>
          <p:nvPr>
            <p:custDataLst>
              <p:tags r:id="rId10"/>
            </p:custDataLst>
          </p:nvPr>
        </p:nvSpPr>
        <p:spPr bwMode="auto">
          <a:xfrm>
            <a:off x="762001" y="56642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3E5564B-C036-4458-9935-B583481407C9}"/>
              </a:ext>
            </a:extLst>
          </p:cNvPr>
          <p:cNvSpPr/>
          <p:nvPr>
            <p:custDataLst>
              <p:tags r:id="rId11"/>
            </p:custDataLst>
          </p:nvPr>
        </p:nvSpPr>
        <p:spPr bwMode="auto">
          <a:xfrm>
            <a:off x="762001" y="5414963"/>
            <a:ext cx="10696575"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1B882D3-87AD-477D-A005-F39EB4F4EFD8}"/>
              </a:ext>
            </a:extLst>
          </p:cNvPr>
          <p:cNvSpPr/>
          <p:nvPr>
            <p:custDataLst>
              <p:tags r:id="rId12"/>
            </p:custDataLst>
          </p:nvPr>
        </p:nvSpPr>
        <p:spPr bwMode="auto">
          <a:xfrm>
            <a:off x="762001" y="3898900"/>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CECFACF-AF84-44F4-B549-CC2153F83918}"/>
              </a:ext>
            </a:extLst>
          </p:cNvPr>
          <p:cNvSpPr/>
          <p:nvPr>
            <p:custDataLst>
              <p:tags r:id="rId13"/>
            </p:custDataLst>
          </p:nvPr>
        </p:nvSpPr>
        <p:spPr bwMode="auto">
          <a:xfrm>
            <a:off x="762001" y="24003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0B6CE4C-F236-46EC-9B67-6C2E518A1D01}"/>
              </a:ext>
            </a:extLst>
          </p:cNvPr>
          <p:cNvSpPr/>
          <p:nvPr>
            <p:custDataLst>
              <p:tags r:id="rId14"/>
            </p:custDataLst>
          </p:nvPr>
        </p:nvSpPr>
        <p:spPr bwMode="auto">
          <a:xfrm>
            <a:off x="762001" y="3649663"/>
            <a:ext cx="10696575"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8CB05AD-EFD9-44CD-9424-D391255C54E7}"/>
              </a:ext>
            </a:extLst>
          </p:cNvPr>
          <p:cNvSpPr/>
          <p:nvPr>
            <p:custDataLst>
              <p:tags r:id="rId15"/>
            </p:custDataLst>
          </p:nvPr>
        </p:nvSpPr>
        <p:spPr bwMode="auto">
          <a:xfrm>
            <a:off x="762001" y="18923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4FF0C58-C783-4D18-9B9A-11A2CABFC038}"/>
              </a:ext>
            </a:extLst>
          </p:cNvPr>
          <p:cNvSpPr/>
          <p:nvPr>
            <p:custDataLst>
              <p:tags r:id="rId16"/>
            </p:custDataLst>
          </p:nvPr>
        </p:nvSpPr>
        <p:spPr bwMode="auto">
          <a:xfrm>
            <a:off x="762001" y="4149725"/>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9E099B-A351-4844-9023-82ADF02551CC}"/>
              </a:ext>
            </a:extLst>
          </p:cNvPr>
          <p:cNvSpPr/>
          <p:nvPr>
            <p:custDataLst>
              <p:tags r:id="rId17"/>
            </p:custDataLst>
          </p:nvPr>
        </p:nvSpPr>
        <p:spPr bwMode="auto">
          <a:xfrm>
            <a:off x="762001" y="26495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Rectangle 19">
            <a:extLst>
              <a:ext uri="{FF2B5EF4-FFF2-40B4-BE49-F238E27FC236}">
                <a16:creationId xmlns:a16="http://schemas.microsoft.com/office/drawing/2014/main" id="{AB98CD0D-DD0C-42DB-9C52-A7173EB71DFA}"/>
              </a:ext>
            </a:extLst>
          </p:cNvPr>
          <p:cNvSpPr/>
          <p:nvPr>
            <p:custDataLst>
              <p:tags r:id="rId18"/>
            </p:custDataLst>
          </p:nvPr>
        </p:nvSpPr>
        <p:spPr bwMode="auto">
          <a:xfrm>
            <a:off x="762001" y="33988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C8898898-6A1C-4F3D-A12C-2EBEE21948EB}"/>
              </a:ext>
            </a:extLst>
          </p:cNvPr>
          <p:cNvSpPr/>
          <p:nvPr>
            <p:custDataLst>
              <p:tags r:id="rId19"/>
            </p:custDataLst>
          </p:nvPr>
        </p:nvSpPr>
        <p:spPr bwMode="auto">
          <a:xfrm>
            <a:off x="762001" y="4398963"/>
            <a:ext cx="10696575" cy="25717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9" name="Rectangle 108">
            <a:extLst>
              <a:ext uri="{FF2B5EF4-FFF2-40B4-BE49-F238E27FC236}">
                <a16:creationId xmlns:a16="http://schemas.microsoft.com/office/drawing/2014/main" id="{641B59E9-9722-4FB4-8B8C-E1D609EA5BDD}"/>
              </a:ext>
            </a:extLst>
          </p:cNvPr>
          <p:cNvSpPr/>
          <p:nvPr>
            <p:custDataLst>
              <p:tags r:id="rId20"/>
            </p:custDataLst>
          </p:nvPr>
        </p:nvSpPr>
        <p:spPr bwMode="auto">
          <a:xfrm>
            <a:off x="762001" y="46561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Text Placeholder 2">
            <a:extLst>
              <a:ext uri="{FF2B5EF4-FFF2-40B4-BE49-F238E27FC236}">
                <a16:creationId xmlns:a16="http://schemas.microsoft.com/office/drawing/2014/main" id="{3A744267-5DB4-4453-8CD0-62BB4EBC60FB}"/>
              </a:ext>
            </a:extLst>
          </p:cNvPr>
          <p:cNvSpPr>
            <a:spLocks noGrp="1"/>
          </p:cNvSpPr>
          <p:nvPr>
            <p:custDataLst>
              <p:tags r:id="rId21"/>
            </p:custDataLst>
          </p:nvPr>
        </p:nvSpPr>
        <p:spPr bwMode="auto">
          <a:xfrm>
            <a:off x="5780088" y="1447800"/>
            <a:ext cx="1322388"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0BA4923F-4327-4668-93EE-A6AB9E89BF07}" type="datetime'''''''''''''''''''''''''''''1'''''''''''''''''">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1</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29" name="Text Placeholder 2">
            <a:extLst>
              <a:ext uri="{FF2B5EF4-FFF2-40B4-BE49-F238E27FC236}">
                <a16:creationId xmlns:a16="http://schemas.microsoft.com/office/drawing/2014/main" id="{071E0FFF-B506-475C-BA35-D601683C8364}"/>
              </a:ext>
            </a:extLst>
          </p:cNvPr>
          <p:cNvSpPr>
            <a:spLocks noGrp="1"/>
          </p:cNvSpPr>
          <p:nvPr>
            <p:custDataLst>
              <p:tags r:id="rId22"/>
            </p:custDataLst>
          </p:nvPr>
        </p:nvSpPr>
        <p:spPr bwMode="auto">
          <a:xfrm>
            <a:off x="7102476" y="1447800"/>
            <a:ext cx="1370013"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D33A9CBF-0D64-4C31-88DC-E14FE59118DA}" type="datetime'''''''''''''''2'''''''''''''">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2</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0" name="Text Placeholder 2">
            <a:extLst>
              <a:ext uri="{FF2B5EF4-FFF2-40B4-BE49-F238E27FC236}">
                <a16:creationId xmlns:a16="http://schemas.microsoft.com/office/drawing/2014/main" id="{BCA04378-EB53-4BDD-AA5F-244E36BC443D}"/>
              </a:ext>
            </a:extLst>
          </p:cNvPr>
          <p:cNvSpPr>
            <a:spLocks noGrp="1"/>
          </p:cNvSpPr>
          <p:nvPr>
            <p:custDataLst>
              <p:tags r:id="rId23"/>
            </p:custDataLst>
          </p:nvPr>
        </p:nvSpPr>
        <p:spPr bwMode="auto">
          <a:xfrm>
            <a:off x="8472488" y="1447800"/>
            <a:ext cx="1517650"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69A23E63-61F9-4BA9-8EC7-4B6BCBF724C5}" type="datetime'''3'''''''''''''''''''''''''''''''''''">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3</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1" name="Text Placeholder 2">
            <a:extLst>
              <a:ext uri="{FF2B5EF4-FFF2-40B4-BE49-F238E27FC236}">
                <a16:creationId xmlns:a16="http://schemas.microsoft.com/office/drawing/2014/main" id="{B784FCFA-C468-4E33-A848-A25C70E75FD5}"/>
              </a:ext>
            </a:extLst>
          </p:cNvPr>
          <p:cNvSpPr>
            <a:spLocks noGrp="1"/>
          </p:cNvSpPr>
          <p:nvPr>
            <p:custDataLst>
              <p:tags r:id="rId24"/>
            </p:custDataLst>
          </p:nvPr>
        </p:nvSpPr>
        <p:spPr bwMode="auto">
          <a:xfrm>
            <a:off x="9990138" y="1447800"/>
            <a:ext cx="1468438"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6337FFDC-9C5E-4C4D-92B1-7E14BD31DA01}" type="datetime'''''''''''''''''''''''''''''''''''''''''''4'''''''''''''''''''">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4</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cxnSp>
        <p:nvCxnSpPr>
          <p:cNvPr id="90" name="Straight Connector 89">
            <a:extLst>
              <a:ext uri="{FF2B5EF4-FFF2-40B4-BE49-F238E27FC236}">
                <a16:creationId xmlns:a16="http://schemas.microsoft.com/office/drawing/2014/main" id="{2BED5B32-512F-4C63-9F3C-ECF73B4A43FF}"/>
              </a:ext>
            </a:extLst>
          </p:cNvPr>
          <p:cNvCxnSpPr/>
          <p:nvPr>
            <p:custDataLst>
              <p:tags r:id="rId25"/>
            </p:custDataLst>
          </p:nvPr>
        </p:nvCxnSpPr>
        <p:spPr bwMode="auto">
          <a:xfrm>
            <a:off x="8864600"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43D65A9E-D888-41F4-877B-502B69A263FE}"/>
              </a:ext>
            </a:extLst>
          </p:cNvPr>
          <p:cNvCxnSpPr/>
          <p:nvPr>
            <p:custDataLst>
              <p:tags r:id="rId26"/>
            </p:custDataLst>
          </p:nvPr>
        </p:nvCxnSpPr>
        <p:spPr bwMode="auto">
          <a:xfrm>
            <a:off x="92075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206973C-C64F-444F-9BD2-486D78580A34}"/>
              </a:ext>
            </a:extLst>
          </p:cNvPr>
          <p:cNvCxnSpPr/>
          <p:nvPr>
            <p:custDataLst>
              <p:tags r:id="rId27"/>
            </p:custDataLst>
          </p:nvPr>
        </p:nvCxnSpPr>
        <p:spPr bwMode="auto">
          <a:xfrm>
            <a:off x="989171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C52FE58A-4906-42CB-9C3D-986D3F7F581E}"/>
              </a:ext>
            </a:extLst>
          </p:cNvPr>
          <p:cNvCxnSpPr/>
          <p:nvPr>
            <p:custDataLst>
              <p:tags r:id="rId28"/>
            </p:custDataLst>
          </p:nvPr>
        </p:nvCxnSpPr>
        <p:spPr bwMode="auto">
          <a:xfrm>
            <a:off x="1023461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090B68EF-A22D-4B42-B7B9-B74678E4F3F0}"/>
              </a:ext>
            </a:extLst>
          </p:cNvPr>
          <p:cNvCxnSpPr/>
          <p:nvPr>
            <p:custDataLst>
              <p:tags r:id="rId29"/>
            </p:custDataLst>
          </p:nvPr>
        </p:nvCxnSpPr>
        <p:spPr bwMode="auto">
          <a:xfrm>
            <a:off x="109204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A8559213-DFB1-4B81-9B49-50B15FC31816}"/>
              </a:ext>
            </a:extLst>
          </p:cNvPr>
          <p:cNvCxnSpPr/>
          <p:nvPr>
            <p:custDataLst>
              <p:tags r:id="rId30"/>
            </p:custDataLst>
          </p:nvPr>
        </p:nvCxnSpPr>
        <p:spPr bwMode="auto">
          <a:xfrm>
            <a:off x="112633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2A92D9A-065D-4349-9998-A4A3E695B229}"/>
              </a:ext>
            </a:extLst>
          </p:cNvPr>
          <p:cNvCxnSpPr/>
          <p:nvPr>
            <p:custDataLst>
              <p:tags r:id="rId31"/>
            </p:custDataLst>
          </p:nvPr>
        </p:nvCxnSpPr>
        <p:spPr bwMode="auto">
          <a:xfrm>
            <a:off x="5780088"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6442B118-CA45-46DB-8C22-92486085EF38}"/>
              </a:ext>
            </a:extLst>
          </p:cNvPr>
          <p:cNvCxnSpPr/>
          <p:nvPr>
            <p:custDataLst>
              <p:tags r:id="rId32"/>
            </p:custDataLst>
          </p:nvPr>
        </p:nvCxnSpPr>
        <p:spPr bwMode="auto">
          <a:xfrm>
            <a:off x="11458575"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841976EF-0EE0-40E8-841A-146FEC551482}"/>
              </a:ext>
            </a:extLst>
          </p:cNvPr>
          <p:cNvCxnSpPr/>
          <p:nvPr>
            <p:custDataLst>
              <p:tags r:id="rId33"/>
            </p:custDataLst>
          </p:nvPr>
        </p:nvCxnSpPr>
        <p:spPr bwMode="auto">
          <a:xfrm>
            <a:off x="762000"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DD3ADA65-E70F-41C3-B43D-4FFD67FB699B}"/>
              </a:ext>
            </a:extLst>
          </p:cNvPr>
          <p:cNvCxnSpPr/>
          <p:nvPr>
            <p:custDataLst>
              <p:tags r:id="rId34"/>
            </p:custDataLst>
          </p:nvPr>
        </p:nvCxnSpPr>
        <p:spPr bwMode="auto">
          <a:xfrm>
            <a:off x="85217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E3F017C-5B1D-44D6-8B4C-AADB6F13BA40}"/>
              </a:ext>
            </a:extLst>
          </p:cNvPr>
          <p:cNvCxnSpPr/>
          <p:nvPr>
            <p:custDataLst>
              <p:tags r:id="rId35"/>
            </p:custDataLst>
          </p:nvPr>
        </p:nvCxnSpPr>
        <p:spPr bwMode="auto">
          <a:xfrm>
            <a:off x="105775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0866A99-DAD7-4646-8DC0-A399C1653643}"/>
              </a:ext>
            </a:extLst>
          </p:cNvPr>
          <p:cNvCxnSpPr/>
          <p:nvPr>
            <p:custDataLst>
              <p:tags r:id="rId36"/>
            </p:custDataLst>
          </p:nvPr>
        </p:nvCxnSpPr>
        <p:spPr bwMode="auto">
          <a:xfrm>
            <a:off x="8178800"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DF8205-9CB6-4E4F-85C3-4109B89DFA3C}"/>
              </a:ext>
            </a:extLst>
          </p:cNvPr>
          <p:cNvCxnSpPr/>
          <p:nvPr>
            <p:custDataLst>
              <p:tags r:id="rId37"/>
            </p:custDataLst>
          </p:nvPr>
        </p:nvCxnSpPr>
        <p:spPr bwMode="auto">
          <a:xfrm>
            <a:off x="954881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9204C03-F3B2-48B8-B7E7-DA573E7DB3B6}"/>
              </a:ext>
            </a:extLst>
          </p:cNvPr>
          <p:cNvCxnSpPr/>
          <p:nvPr>
            <p:custDataLst>
              <p:tags r:id="rId38"/>
            </p:custDataLst>
          </p:nvPr>
        </p:nvCxnSpPr>
        <p:spPr bwMode="auto">
          <a:xfrm>
            <a:off x="6122988"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6D53018-F9ED-40F9-BE42-B7BF2511D575}"/>
              </a:ext>
            </a:extLst>
          </p:cNvPr>
          <p:cNvCxnSpPr/>
          <p:nvPr>
            <p:custDataLst>
              <p:tags r:id="rId39"/>
            </p:custDataLst>
          </p:nvPr>
        </p:nvCxnSpPr>
        <p:spPr bwMode="auto">
          <a:xfrm>
            <a:off x="6465888"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8FBD5AE-5CD7-477E-9CC8-0F9764413194}"/>
              </a:ext>
            </a:extLst>
          </p:cNvPr>
          <p:cNvCxnSpPr/>
          <p:nvPr>
            <p:custDataLst>
              <p:tags r:id="rId40"/>
            </p:custDataLst>
          </p:nvPr>
        </p:nvCxnSpPr>
        <p:spPr bwMode="auto">
          <a:xfrm>
            <a:off x="6808788"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55A30BC-E0A4-4E2A-AD66-9CDC61885E2D}"/>
              </a:ext>
            </a:extLst>
          </p:cNvPr>
          <p:cNvCxnSpPr/>
          <p:nvPr>
            <p:custDataLst>
              <p:tags r:id="rId41"/>
            </p:custDataLst>
          </p:nvPr>
        </p:nvCxnSpPr>
        <p:spPr bwMode="auto">
          <a:xfrm>
            <a:off x="7150100"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8245C4E-27D9-4EE0-A9F8-A7650EBD1CAC}"/>
              </a:ext>
            </a:extLst>
          </p:cNvPr>
          <p:cNvCxnSpPr/>
          <p:nvPr>
            <p:custDataLst>
              <p:tags r:id="rId42"/>
            </p:custDataLst>
          </p:nvPr>
        </p:nvCxnSpPr>
        <p:spPr bwMode="auto">
          <a:xfrm>
            <a:off x="7493000" y="1635125"/>
            <a:ext cx="0" cy="4537075"/>
          </a:xfrm>
          <a:prstGeom prst="line">
            <a:avLst/>
          </a:prstGeom>
          <a:ln w="3175" algn="ctr">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F4E33A1-30A9-4ECF-AE74-6F606A4A574F}"/>
              </a:ext>
            </a:extLst>
          </p:cNvPr>
          <p:cNvCxnSpPr/>
          <p:nvPr>
            <p:custDataLst>
              <p:tags r:id="rId43"/>
            </p:custDataLst>
          </p:nvPr>
        </p:nvCxnSpPr>
        <p:spPr bwMode="auto">
          <a:xfrm>
            <a:off x="78359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C71FA5A-7BEE-48AC-B595-B0B27A2640DB}"/>
              </a:ext>
            </a:extLst>
          </p:cNvPr>
          <p:cNvCxnSpPr/>
          <p:nvPr>
            <p:custDataLst>
              <p:tags r:id="rId44"/>
            </p:custDataLst>
          </p:nvPr>
        </p:nvCxnSpPr>
        <p:spPr bwMode="auto">
          <a:xfrm>
            <a:off x="762001" y="54149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5B693EA-7EAA-4A7C-A9C5-7574E63E03D5}"/>
              </a:ext>
            </a:extLst>
          </p:cNvPr>
          <p:cNvCxnSpPr/>
          <p:nvPr>
            <p:custDataLst>
              <p:tags r:id="rId45"/>
            </p:custDataLst>
          </p:nvPr>
        </p:nvCxnSpPr>
        <p:spPr bwMode="auto">
          <a:xfrm>
            <a:off x="762001" y="33988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316480EF-6DAA-4191-87CC-BF186D3F6090}"/>
              </a:ext>
            </a:extLst>
          </p:cNvPr>
          <p:cNvCxnSpPr/>
          <p:nvPr>
            <p:custDataLst>
              <p:tags r:id="rId46"/>
            </p:custDataLst>
          </p:nvPr>
        </p:nvCxnSpPr>
        <p:spPr bwMode="auto">
          <a:xfrm>
            <a:off x="762001" y="24003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761FC03-F628-4AB4-90A8-E37926857736}"/>
              </a:ext>
            </a:extLst>
          </p:cNvPr>
          <p:cNvCxnSpPr/>
          <p:nvPr>
            <p:custDataLst>
              <p:tags r:id="rId47"/>
            </p:custDataLst>
          </p:nvPr>
        </p:nvCxnSpPr>
        <p:spPr bwMode="auto">
          <a:xfrm>
            <a:off x="762001" y="29003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850E68F-C312-4EFE-92FD-191F18DC9005}"/>
              </a:ext>
            </a:extLst>
          </p:cNvPr>
          <p:cNvCxnSpPr/>
          <p:nvPr>
            <p:custDataLst>
              <p:tags r:id="rId48"/>
            </p:custDataLst>
          </p:nvPr>
        </p:nvCxnSpPr>
        <p:spPr bwMode="auto">
          <a:xfrm>
            <a:off x="762001" y="38989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4C9D1164-5C6A-468F-9A1A-CD33F6CBFB00}"/>
              </a:ext>
            </a:extLst>
          </p:cNvPr>
          <p:cNvCxnSpPr/>
          <p:nvPr>
            <p:custDataLst>
              <p:tags r:id="rId49"/>
            </p:custDataLst>
          </p:nvPr>
        </p:nvCxnSpPr>
        <p:spPr bwMode="auto">
          <a:xfrm>
            <a:off x="762001" y="43989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EFBBC33D-A89B-4BE7-8D96-7258C25E5A20}"/>
              </a:ext>
            </a:extLst>
          </p:cNvPr>
          <p:cNvCxnSpPr/>
          <p:nvPr>
            <p:custDataLst>
              <p:tags r:id="rId50"/>
            </p:custDataLst>
          </p:nvPr>
        </p:nvCxnSpPr>
        <p:spPr bwMode="auto">
          <a:xfrm>
            <a:off x="762001" y="18923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0C98A436-9328-4D53-A950-EFE776B0AED8}"/>
              </a:ext>
            </a:extLst>
          </p:cNvPr>
          <p:cNvCxnSpPr/>
          <p:nvPr>
            <p:custDataLst>
              <p:tags r:id="rId51"/>
            </p:custDataLst>
          </p:nvPr>
        </p:nvCxnSpPr>
        <p:spPr bwMode="auto">
          <a:xfrm>
            <a:off x="762001" y="49069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EBB40C5-07BC-46A6-9345-856DB86F4F26}"/>
              </a:ext>
            </a:extLst>
          </p:cNvPr>
          <p:cNvCxnSpPr/>
          <p:nvPr>
            <p:custDataLst>
              <p:tags r:id="rId52"/>
            </p:custDataLst>
          </p:nvPr>
        </p:nvCxnSpPr>
        <p:spPr bwMode="auto">
          <a:xfrm>
            <a:off x="762001" y="26495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F5641D0-B6DF-4F06-97B6-4396DF079FE1}"/>
              </a:ext>
            </a:extLst>
          </p:cNvPr>
          <p:cNvCxnSpPr/>
          <p:nvPr>
            <p:custDataLst>
              <p:tags r:id="rId53"/>
            </p:custDataLst>
          </p:nvPr>
        </p:nvCxnSpPr>
        <p:spPr bwMode="auto">
          <a:xfrm>
            <a:off x="762001" y="31496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7BBCA038-1F46-454C-B551-4AD18E8247FE}"/>
              </a:ext>
            </a:extLst>
          </p:cNvPr>
          <p:cNvCxnSpPr/>
          <p:nvPr>
            <p:custDataLst>
              <p:tags r:id="rId54"/>
            </p:custDataLst>
          </p:nvPr>
        </p:nvCxnSpPr>
        <p:spPr bwMode="auto">
          <a:xfrm>
            <a:off x="762001" y="21415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C8CB7-D97E-4B67-AD16-0C2DA3A2D8A4}"/>
              </a:ext>
            </a:extLst>
          </p:cNvPr>
          <p:cNvCxnSpPr/>
          <p:nvPr>
            <p:custDataLst>
              <p:tags r:id="rId55"/>
            </p:custDataLst>
          </p:nvPr>
        </p:nvCxnSpPr>
        <p:spPr bwMode="auto">
          <a:xfrm>
            <a:off x="762001" y="46561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35F71C71-C1A9-4443-B143-C54186E82404}"/>
              </a:ext>
            </a:extLst>
          </p:cNvPr>
          <p:cNvCxnSpPr/>
          <p:nvPr>
            <p:custDataLst>
              <p:tags r:id="rId56"/>
            </p:custDataLst>
          </p:nvPr>
        </p:nvCxnSpPr>
        <p:spPr bwMode="auto">
          <a:xfrm>
            <a:off x="762001" y="59134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6149EC-1114-4A19-B38D-448863CE9A53}"/>
              </a:ext>
            </a:extLst>
          </p:cNvPr>
          <p:cNvCxnSpPr/>
          <p:nvPr>
            <p:custDataLst>
              <p:tags r:id="rId57"/>
            </p:custDataLst>
          </p:nvPr>
        </p:nvCxnSpPr>
        <p:spPr bwMode="auto">
          <a:xfrm>
            <a:off x="762001" y="56642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310DB632-5620-405B-862C-51CCE8412D03}"/>
              </a:ext>
            </a:extLst>
          </p:cNvPr>
          <p:cNvCxnSpPr/>
          <p:nvPr>
            <p:custDataLst>
              <p:tags r:id="rId58"/>
            </p:custDataLst>
          </p:nvPr>
        </p:nvCxnSpPr>
        <p:spPr bwMode="auto">
          <a:xfrm>
            <a:off x="762001" y="36496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8B7853D-4D6B-40CF-8740-008C93090DC2}"/>
              </a:ext>
            </a:extLst>
          </p:cNvPr>
          <p:cNvCxnSpPr/>
          <p:nvPr>
            <p:custDataLst>
              <p:tags r:id="rId59"/>
            </p:custDataLst>
          </p:nvPr>
        </p:nvCxnSpPr>
        <p:spPr bwMode="auto">
          <a:xfrm>
            <a:off x="762001" y="4149725"/>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2E5A87F-F979-47A6-8ECF-74158951381B}"/>
              </a:ext>
            </a:extLst>
          </p:cNvPr>
          <p:cNvCxnSpPr/>
          <p:nvPr>
            <p:custDataLst>
              <p:tags r:id="rId60"/>
            </p:custDataLst>
          </p:nvPr>
        </p:nvCxnSpPr>
        <p:spPr bwMode="auto">
          <a:xfrm>
            <a:off x="762001" y="51641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D6000E89-FD55-4E40-8547-2274C1FD0932}"/>
              </a:ext>
            </a:extLst>
          </p:cNvPr>
          <p:cNvCxnSpPr/>
          <p:nvPr>
            <p:custDataLst>
              <p:tags r:id="rId61"/>
            </p:custDataLst>
          </p:nvPr>
        </p:nvCxnSpPr>
        <p:spPr bwMode="auto">
          <a:xfrm>
            <a:off x="762001" y="6172200"/>
            <a:ext cx="10696575"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CC33EED9-829C-4DE2-AADE-8312C53907F6}"/>
              </a:ext>
            </a:extLst>
          </p:cNvPr>
          <p:cNvCxnSpPr/>
          <p:nvPr>
            <p:custDataLst>
              <p:tags r:id="rId62"/>
            </p:custDataLst>
          </p:nvPr>
        </p:nvCxnSpPr>
        <p:spPr bwMode="auto">
          <a:xfrm>
            <a:off x="762001" y="1635125"/>
            <a:ext cx="10696575" cy="0"/>
          </a:xfrm>
          <a:prstGeom prst="line">
            <a:avLst/>
          </a:prstGeom>
          <a:solidFill>
            <a:schemeClr val="bg1"/>
          </a:solidFill>
          <a:ln w="9525" cap="flat" cmpd="sng" algn="ctr">
            <a:solidFill>
              <a:schemeClr val="tx1"/>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595238EC-31F9-4C0F-964B-B599F60C9E13}"/>
              </a:ext>
            </a:extLst>
          </p:cNvPr>
          <p:cNvSpPr/>
          <p:nvPr>
            <p:custDataLst>
              <p:tags r:id="rId63"/>
            </p:custDataLst>
          </p:nvPr>
        </p:nvSpPr>
        <p:spPr bwMode="gray">
          <a:xfrm>
            <a:off x="9548813" y="5846763"/>
            <a:ext cx="685800" cy="79375"/>
          </a:xfrm>
          <a:prstGeom prst="rect">
            <a:avLst/>
          </a:prstGeom>
          <a:solidFill>
            <a:srgbClr val="007770"/>
          </a:solidFill>
          <a:ln w="19050" cap="flat" cmpd="sng" algn="ctr">
            <a:solidFill>
              <a:srgbClr val="00777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5" name="Rectangle 94">
            <a:extLst>
              <a:ext uri="{FF2B5EF4-FFF2-40B4-BE49-F238E27FC236}">
                <a16:creationId xmlns:a16="http://schemas.microsoft.com/office/drawing/2014/main" id="{00C44C18-9C2E-4F07-AE4D-C261061BE8BA}"/>
              </a:ext>
            </a:extLst>
          </p:cNvPr>
          <p:cNvSpPr/>
          <p:nvPr>
            <p:custDataLst>
              <p:tags r:id="rId64"/>
            </p:custDataLst>
          </p:nvPr>
        </p:nvSpPr>
        <p:spPr bwMode="gray">
          <a:xfrm>
            <a:off x="9548813" y="5795963"/>
            <a:ext cx="685800"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0A35473D-3E72-4622-862F-10C0195DA244}"/>
              </a:ext>
            </a:extLst>
          </p:cNvPr>
          <p:cNvSpPr/>
          <p:nvPr>
            <p:custDataLst>
              <p:tags r:id="rId65"/>
            </p:custDataLst>
          </p:nvPr>
        </p:nvSpPr>
        <p:spPr bwMode="gray">
          <a:xfrm>
            <a:off x="7835899" y="4030663"/>
            <a:ext cx="685800" cy="79375"/>
          </a:xfrm>
          <a:prstGeom prst="rect">
            <a:avLst/>
          </a:prstGeom>
          <a:solidFill>
            <a:schemeClr val="accent3"/>
          </a:solidFill>
          <a:ln w="19050" cap="flat" cmpd="sng" algn="ctr">
            <a:solidFill>
              <a:schemeClr val="accent3"/>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Rectangle 102">
            <a:extLst>
              <a:ext uri="{FF2B5EF4-FFF2-40B4-BE49-F238E27FC236}">
                <a16:creationId xmlns:a16="http://schemas.microsoft.com/office/drawing/2014/main" id="{BE0C99D5-8341-471F-BAAC-7FBB3FB4615A}"/>
              </a:ext>
            </a:extLst>
          </p:cNvPr>
          <p:cNvSpPr/>
          <p:nvPr>
            <p:custDataLst>
              <p:tags r:id="rId66"/>
            </p:custDataLst>
          </p:nvPr>
        </p:nvSpPr>
        <p:spPr bwMode="gray">
          <a:xfrm>
            <a:off x="8521700" y="4991100"/>
            <a:ext cx="1712913" cy="79375"/>
          </a:xfrm>
          <a:prstGeom prst="rect">
            <a:avLst/>
          </a:prstGeom>
          <a:solidFill>
            <a:schemeClr val="tx1"/>
          </a:solidFill>
          <a:ln w="1905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0" name="Rectangle 99">
            <a:extLst>
              <a:ext uri="{FF2B5EF4-FFF2-40B4-BE49-F238E27FC236}">
                <a16:creationId xmlns:a16="http://schemas.microsoft.com/office/drawing/2014/main" id="{A4FED024-FDDD-4ADF-AA3E-6C892973EEE4}"/>
              </a:ext>
            </a:extLst>
          </p:cNvPr>
          <p:cNvSpPr/>
          <p:nvPr>
            <p:custDataLst>
              <p:tags r:id="rId67"/>
            </p:custDataLst>
          </p:nvPr>
        </p:nvSpPr>
        <p:spPr bwMode="gray">
          <a:xfrm>
            <a:off x="5784850" y="1719263"/>
            <a:ext cx="338138"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4" name="Rectangle 93">
            <a:extLst>
              <a:ext uri="{FF2B5EF4-FFF2-40B4-BE49-F238E27FC236}">
                <a16:creationId xmlns:a16="http://schemas.microsoft.com/office/drawing/2014/main" id="{8963354C-2157-4303-ADF6-2DAC950E135F}"/>
              </a:ext>
            </a:extLst>
          </p:cNvPr>
          <p:cNvSpPr/>
          <p:nvPr>
            <p:custDataLst>
              <p:tags r:id="rId68"/>
            </p:custDataLst>
          </p:nvPr>
        </p:nvSpPr>
        <p:spPr bwMode="gray">
          <a:xfrm>
            <a:off x="5784851" y="2225675"/>
            <a:ext cx="3763963"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ectangle 32">
            <a:extLst>
              <a:ext uri="{FF2B5EF4-FFF2-40B4-BE49-F238E27FC236}">
                <a16:creationId xmlns:a16="http://schemas.microsoft.com/office/drawing/2014/main" id="{6447B801-E7B3-444D-A6CB-B977BDC4249C}"/>
              </a:ext>
            </a:extLst>
          </p:cNvPr>
          <p:cNvSpPr/>
          <p:nvPr>
            <p:custDataLst>
              <p:tags r:id="rId69"/>
            </p:custDataLst>
          </p:nvPr>
        </p:nvSpPr>
        <p:spPr bwMode="gray">
          <a:xfrm>
            <a:off x="5784850" y="2730500"/>
            <a:ext cx="681038"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DD09E45A-928B-4C37-94F9-A28B1FB9C45D}"/>
              </a:ext>
            </a:extLst>
          </p:cNvPr>
          <p:cNvSpPr/>
          <p:nvPr>
            <p:custDataLst>
              <p:tags r:id="rId70"/>
            </p:custDataLst>
          </p:nvPr>
        </p:nvSpPr>
        <p:spPr bwMode="gray">
          <a:xfrm>
            <a:off x="8521700" y="5245100"/>
            <a:ext cx="1027113" cy="79375"/>
          </a:xfrm>
          <a:prstGeom prst="rect">
            <a:avLst/>
          </a:prstGeom>
          <a:solidFill>
            <a:srgbClr val="007770"/>
          </a:solidFill>
          <a:ln w="19050" cap="flat" cmpd="sng" algn="ctr">
            <a:solidFill>
              <a:srgbClr val="00777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48A42A96-7FF9-4E8A-A906-8071BD74D54A}"/>
              </a:ext>
            </a:extLst>
          </p:cNvPr>
          <p:cNvSpPr/>
          <p:nvPr>
            <p:custDataLst>
              <p:tags r:id="rId71"/>
            </p:custDataLst>
          </p:nvPr>
        </p:nvSpPr>
        <p:spPr bwMode="gray">
          <a:xfrm>
            <a:off x="8521700" y="4483100"/>
            <a:ext cx="342900"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ectangle 23">
            <a:extLst>
              <a:ext uri="{FF2B5EF4-FFF2-40B4-BE49-F238E27FC236}">
                <a16:creationId xmlns:a16="http://schemas.microsoft.com/office/drawing/2014/main" id="{6EF40FF2-7427-4814-8955-6255E9329070}"/>
              </a:ext>
            </a:extLst>
          </p:cNvPr>
          <p:cNvSpPr/>
          <p:nvPr>
            <p:custDataLst>
              <p:tags r:id="rId72"/>
            </p:custDataLst>
          </p:nvPr>
        </p:nvSpPr>
        <p:spPr bwMode="gray">
          <a:xfrm>
            <a:off x="5784850" y="2981325"/>
            <a:ext cx="1023938" cy="79375"/>
          </a:xfrm>
          <a:prstGeom prst="rect">
            <a:avLst/>
          </a:prstGeom>
          <a:solidFill>
            <a:srgbClr val="007770"/>
          </a:solidFill>
          <a:ln w="19050" cap="flat" cmpd="sng" algn="ctr">
            <a:solidFill>
              <a:srgbClr val="00777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3" name="Rectangle 92">
            <a:extLst>
              <a:ext uri="{FF2B5EF4-FFF2-40B4-BE49-F238E27FC236}">
                <a16:creationId xmlns:a16="http://schemas.microsoft.com/office/drawing/2014/main" id="{B474EFB0-B92B-48EB-81A4-9DF8F427A7B3}"/>
              </a:ext>
            </a:extLst>
          </p:cNvPr>
          <p:cNvSpPr/>
          <p:nvPr>
            <p:custDataLst>
              <p:tags r:id="rId73"/>
            </p:custDataLst>
          </p:nvPr>
        </p:nvSpPr>
        <p:spPr bwMode="gray">
          <a:xfrm>
            <a:off x="7492999" y="3979863"/>
            <a:ext cx="1028700"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77EE417F-CD03-4D95-9DA3-D2887176CC20}"/>
              </a:ext>
            </a:extLst>
          </p:cNvPr>
          <p:cNvSpPr/>
          <p:nvPr>
            <p:custDataLst>
              <p:tags r:id="rId74"/>
            </p:custDataLst>
          </p:nvPr>
        </p:nvSpPr>
        <p:spPr bwMode="gray">
          <a:xfrm>
            <a:off x="8521701" y="5745163"/>
            <a:ext cx="1712913" cy="79375"/>
          </a:xfrm>
          <a:prstGeom prst="rect">
            <a:avLst/>
          </a:prstGeom>
          <a:solidFill>
            <a:schemeClr val="accent3"/>
          </a:solidFill>
          <a:ln w="19050" cap="flat" cmpd="sng" algn="ctr">
            <a:solidFill>
              <a:schemeClr val="accent3"/>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ectangle 33">
            <a:extLst>
              <a:ext uri="{FF2B5EF4-FFF2-40B4-BE49-F238E27FC236}">
                <a16:creationId xmlns:a16="http://schemas.microsoft.com/office/drawing/2014/main" id="{A84EBC6F-D09B-43CF-A248-0E0FBC052147}"/>
              </a:ext>
            </a:extLst>
          </p:cNvPr>
          <p:cNvSpPr/>
          <p:nvPr>
            <p:custDataLst>
              <p:tags r:id="rId75"/>
            </p:custDataLst>
          </p:nvPr>
        </p:nvSpPr>
        <p:spPr bwMode="gray">
          <a:xfrm>
            <a:off x="6808789" y="3479800"/>
            <a:ext cx="684213" cy="79375"/>
          </a:xfrm>
          <a:prstGeom prst="rect">
            <a:avLst/>
          </a:prstGeom>
          <a:solidFill>
            <a:srgbClr val="007770"/>
          </a:solidFill>
          <a:ln w="19050" cap="flat" cmpd="sng" algn="ctr">
            <a:solidFill>
              <a:srgbClr val="00777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id="{7F003438-A2F5-4425-9000-1E2C34F560A4}"/>
              </a:ext>
            </a:extLst>
          </p:cNvPr>
          <p:cNvSpPr/>
          <p:nvPr>
            <p:custDataLst>
              <p:tags r:id="rId76"/>
            </p:custDataLst>
          </p:nvPr>
        </p:nvSpPr>
        <p:spPr bwMode="gray">
          <a:xfrm>
            <a:off x="5784851" y="5997575"/>
            <a:ext cx="5478463"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Rectangle 41">
            <a:extLst>
              <a:ext uri="{FF2B5EF4-FFF2-40B4-BE49-F238E27FC236}">
                <a16:creationId xmlns:a16="http://schemas.microsoft.com/office/drawing/2014/main" id="{24FE1929-3E3B-4C62-AEB9-FFC17AF87E60}"/>
              </a:ext>
            </a:extLst>
          </p:cNvPr>
          <p:cNvSpPr/>
          <p:nvPr>
            <p:custDataLst>
              <p:tags r:id="rId77"/>
            </p:custDataLst>
          </p:nvPr>
        </p:nvSpPr>
        <p:spPr bwMode="gray">
          <a:xfrm>
            <a:off x="7493000" y="4230688"/>
            <a:ext cx="1028700" cy="79375"/>
          </a:xfrm>
          <a:prstGeom prst="rect">
            <a:avLst/>
          </a:prstGeom>
          <a:solidFill>
            <a:srgbClr val="007770"/>
          </a:solidFill>
          <a:ln w="19050" cap="flat" cmpd="sng" algn="ctr">
            <a:solidFill>
              <a:srgbClr val="00777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C3809DF2-7251-410C-B234-C9B5C7C729ED}"/>
              </a:ext>
            </a:extLst>
          </p:cNvPr>
          <p:cNvSpPr/>
          <p:nvPr>
            <p:custDataLst>
              <p:tags r:id="rId78"/>
            </p:custDataLst>
          </p:nvPr>
        </p:nvSpPr>
        <p:spPr bwMode="gray">
          <a:xfrm>
            <a:off x="5784850" y="2481263"/>
            <a:ext cx="681038" cy="79375"/>
          </a:xfrm>
          <a:prstGeom prst="rect">
            <a:avLst/>
          </a:prstGeom>
          <a:solidFill>
            <a:schemeClr val="accent3"/>
          </a:solidFill>
          <a:ln w="19050" cap="flat" cmpd="sng" algn="ctr">
            <a:solidFill>
              <a:schemeClr val="accent3"/>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ectangle 31">
            <a:extLst>
              <a:ext uri="{FF2B5EF4-FFF2-40B4-BE49-F238E27FC236}">
                <a16:creationId xmlns:a16="http://schemas.microsoft.com/office/drawing/2014/main" id="{B5647666-7176-45B8-B575-DD29DB9C9D23}"/>
              </a:ext>
            </a:extLst>
          </p:cNvPr>
          <p:cNvSpPr/>
          <p:nvPr>
            <p:custDataLst>
              <p:tags r:id="rId79"/>
            </p:custDataLst>
          </p:nvPr>
        </p:nvSpPr>
        <p:spPr bwMode="gray">
          <a:xfrm>
            <a:off x="8864601" y="4737100"/>
            <a:ext cx="684213"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5" name="Rectangle 24">
            <a:extLst>
              <a:ext uri="{FF2B5EF4-FFF2-40B4-BE49-F238E27FC236}">
                <a16:creationId xmlns:a16="http://schemas.microsoft.com/office/drawing/2014/main" id="{2D0EB8D9-25B0-440B-84C6-6D614E803F3F}"/>
              </a:ext>
            </a:extLst>
          </p:cNvPr>
          <p:cNvSpPr/>
          <p:nvPr>
            <p:custDataLst>
              <p:tags r:id="rId80"/>
            </p:custDataLst>
          </p:nvPr>
        </p:nvSpPr>
        <p:spPr bwMode="gray">
          <a:xfrm>
            <a:off x="6465889" y="3230563"/>
            <a:ext cx="684213" cy="79375"/>
          </a:xfrm>
          <a:prstGeom prst="rect">
            <a:avLst/>
          </a:prstGeom>
          <a:solidFill>
            <a:schemeClr val="accent3"/>
          </a:solidFill>
          <a:ln w="19050" cap="flat" cmpd="sng" algn="ctr">
            <a:solidFill>
              <a:schemeClr val="accent3"/>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Rectangle 5">
            <a:extLst>
              <a:ext uri="{FF2B5EF4-FFF2-40B4-BE49-F238E27FC236}">
                <a16:creationId xmlns:a16="http://schemas.microsoft.com/office/drawing/2014/main" id="{84481A91-C3D7-4FC7-93C1-4F2B3F051951}"/>
              </a:ext>
            </a:extLst>
          </p:cNvPr>
          <p:cNvSpPr/>
          <p:nvPr>
            <p:custDataLst>
              <p:tags r:id="rId81"/>
            </p:custDataLst>
          </p:nvPr>
        </p:nvSpPr>
        <p:spPr bwMode="gray">
          <a:xfrm>
            <a:off x="6465888" y="5495925"/>
            <a:ext cx="1027113"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45FB4E07-F589-447A-BDB6-FD7666273A60}"/>
              </a:ext>
            </a:extLst>
          </p:cNvPr>
          <p:cNvSpPr/>
          <p:nvPr>
            <p:custDataLst>
              <p:tags r:id="rId82"/>
            </p:custDataLst>
          </p:nvPr>
        </p:nvSpPr>
        <p:spPr bwMode="gray">
          <a:xfrm>
            <a:off x="5784850" y="1973263"/>
            <a:ext cx="3381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2" name="Rectangle 101">
            <a:extLst>
              <a:ext uri="{FF2B5EF4-FFF2-40B4-BE49-F238E27FC236}">
                <a16:creationId xmlns:a16="http://schemas.microsoft.com/office/drawing/2014/main" id="{199FEE4A-950B-43B4-A182-24CD2810D14D}"/>
              </a:ext>
            </a:extLst>
          </p:cNvPr>
          <p:cNvSpPr/>
          <p:nvPr>
            <p:custDataLst>
              <p:tags r:id="rId83"/>
            </p:custDataLst>
          </p:nvPr>
        </p:nvSpPr>
        <p:spPr bwMode="gray">
          <a:xfrm>
            <a:off x="6465888" y="4991100"/>
            <a:ext cx="1027113" cy="79375"/>
          </a:xfrm>
          <a:prstGeom prst="rect">
            <a:avLst/>
          </a:prstGeom>
          <a:solidFill>
            <a:schemeClr val="tx1"/>
          </a:solidFill>
          <a:ln w="1905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Rectangle 37">
            <a:extLst>
              <a:ext uri="{FF2B5EF4-FFF2-40B4-BE49-F238E27FC236}">
                <a16:creationId xmlns:a16="http://schemas.microsoft.com/office/drawing/2014/main" id="{18DBB0A2-AB6A-451E-B225-25008E553CCD}"/>
              </a:ext>
            </a:extLst>
          </p:cNvPr>
          <p:cNvSpPr/>
          <p:nvPr>
            <p:custDataLst>
              <p:tags r:id="rId84"/>
            </p:custDataLst>
          </p:nvPr>
        </p:nvSpPr>
        <p:spPr bwMode="gray">
          <a:xfrm>
            <a:off x="7150100" y="3730625"/>
            <a:ext cx="685800" cy="79375"/>
          </a:xfrm>
          <a:prstGeom prst="rect">
            <a:avLst/>
          </a:prstGeom>
          <a:solidFill>
            <a:schemeClr val="accent3"/>
          </a:solidFill>
          <a:ln w="19050" cap="flat" cmpd="sng" algn="ctr">
            <a:solidFill>
              <a:schemeClr val="accent3"/>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4" name="Text Placeholder 4">
            <a:extLst>
              <a:ext uri="{FF2B5EF4-FFF2-40B4-BE49-F238E27FC236}">
                <a16:creationId xmlns:a16="http://schemas.microsoft.com/office/drawing/2014/main" id="{3053AD9F-9A23-4D07-A1A8-9E3A71CE1809}"/>
              </a:ext>
            </a:extLst>
          </p:cNvPr>
          <p:cNvSpPr>
            <a:spLocks noGrp="1"/>
          </p:cNvSpPr>
          <p:nvPr>
            <p:custDataLst>
              <p:tags r:id="rId85"/>
            </p:custDataLst>
          </p:nvPr>
        </p:nvSpPr>
        <p:spPr bwMode="auto">
          <a:xfrm>
            <a:off x="812800" y="4956175"/>
            <a:ext cx="2908300"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sym typeface="+mn-lt"/>
              </a:rPr>
              <a:t>Workstream 2: </a:t>
            </a:r>
            <a:r>
              <a:rPr lang="en-US" sz="1050" b="1" dirty="0">
                <a:solidFill>
                  <a:schemeClr val="bg1"/>
                </a:solidFill>
                <a:latin typeface="Calibri" panose="020F0502020204030204"/>
              </a:rPr>
              <a:t>Cybersecurity Management Controls </a:t>
            </a:r>
          </a:p>
        </p:txBody>
      </p:sp>
      <p:sp>
        <p:nvSpPr>
          <p:cNvPr id="144" name="Text Placeholder 4">
            <a:extLst>
              <a:ext uri="{FF2B5EF4-FFF2-40B4-BE49-F238E27FC236}">
                <a16:creationId xmlns:a16="http://schemas.microsoft.com/office/drawing/2014/main" id="{2A86575D-10B1-4826-9652-446E4325C3ED}"/>
              </a:ext>
            </a:extLst>
          </p:cNvPr>
          <p:cNvSpPr>
            <a:spLocks noGrp="1"/>
          </p:cNvSpPr>
          <p:nvPr>
            <p:custDataLst>
              <p:tags r:id="rId86"/>
            </p:custDataLst>
          </p:nvPr>
        </p:nvSpPr>
        <p:spPr bwMode="auto">
          <a:xfrm>
            <a:off x="812800" y="3698875"/>
            <a:ext cx="33194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1.6 Design OXAGON’s cybersecurity</a:t>
            </a:r>
            <a:r>
              <a:rPr lang="en-US" altLang="en-US" sz="1000" dirty="0">
                <a:solidFill>
                  <a:srgbClr val="000000"/>
                </a:solidFill>
                <a:latin typeface="Calibri" panose="020F0502020204030204"/>
              </a:rPr>
              <a:t> services and delivery model </a:t>
            </a:r>
            <a:endPar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8" name="Text Placeholder 4">
            <a:extLst>
              <a:ext uri="{FF2B5EF4-FFF2-40B4-BE49-F238E27FC236}">
                <a16:creationId xmlns:a16="http://schemas.microsoft.com/office/drawing/2014/main" id="{6AA87F6B-811D-440E-8A0F-8CE2C753C7D4}"/>
              </a:ext>
            </a:extLst>
          </p:cNvPr>
          <p:cNvSpPr>
            <a:spLocks noGrp="1"/>
          </p:cNvSpPr>
          <p:nvPr>
            <p:custDataLst>
              <p:tags r:id="rId87"/>
            </p:custDataLst>
          </p:nvPr>
        </p:nvSpPr>
        <p:spPr bwMode="auto">
          <a:xfrm>
            <a:off x="812800" y="3948113"/>
            <a:ext cx="38925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sym typeface="+mn-lt"/>
              </a:rPr>
              <a:t>1.7 Design OXAGON’s cybersecurity target org., governance, and processes </a:t>
            </a:r>
          </a:p>
        </p:txBody>
      </p:sp>
      <p:sp>
        <p:nvSpPr>
          <p:cNvPr id="157" name="Text Placeholder 4">
            <a:extLst>
              <a:ext uri="{FF2B5EF4-FFF2-40B4-BE49-F238E27FC236}">
                <a16:creationId xmlns:a16="http://schemas.microsoft.com/office/drawing/2014/main" id="{8B732C98-82DD-4AF6-B421-91EAB376314E}"/>
              </a:ext>
            </a:extLst>
          </p:cNvPr>
          <p:cNvSpPr>
            <a:spLocks noGrp="1"/>
          </p:cNvSpPr>
          <p:nvPr>
            <p:custDataLst>
              <p:tags r:id="rId88"/>
            </p:custDataLst>
          </p:nvPr>
        </p:nvSpPr>
        <p:spPr bwMode="auto">
          <a:xfrm>
            <a:off x="812800" y="1941513"/>
            <a:ext cx="32035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0.1 </a:t>
            </a: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Ascertain OXAGON stakeholders’ cybersecurity </a:t>
            </a:r>
            <a:r>
              <a:rPr lang="en-US" sz="1000" dirty="0">
                <a:solidFill>
                  <a:srgbClr val="000000"/>
                </a:solidFill>
                <a:latin typeface="Calibri" panose="020F0502020204030204"/>
              </a:rPr>
              <a:t>a</a:t>
            </a:r>
            <a:r>
              <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rPr>
              <a:t>spirations</a:t>
            </a:r>
          </a:p>
        </p:txBody>
      </p:sp>
      <p:sp>
        <p:nvSpPr>
          <p:cNvPr id="133" name="Text Placeholder 4">
            <a:extLst>
              <a:ext uri="{FF2B5EF4-FFF2-40B4-BE49-F238E27FC236}">
                <a16:creationId xmlns:a16="http://schemas.microsoft.com/office/drawing/2014/main" id="{1E003D8A-DD45-479A-A785-60EE7EDD0108}"/>
              </a:ext>
            </a:extLst>
          </p:cNvPr>
          <p:cNvSpPr>
            <a:spLocks noGrp="1"/>
          </p:cNvSpPr>
          <p:nvPr>
            <p:custDataLst>
              <p:tags r:id="rId89"/>
            </p:custDataLst>
          </p:nvPr>
        </p:nvSpPr>
        <p:spPr bwMode="auto">
          <a:xfrm>
            <a:off x="812800" y="2698750"/>
            <a:ext cx="35893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lvl="0" indent="0">
              <a:spcBef>
                <a:spcPct val="0"/>
              </a:spcBef>
              <a:buNone/>
              <a:defRPr/>
            </a:pPr>
            <a:r>
              <a:rPr lang="en-US" altLang="en-US" sz="1000" dirty="0">
                <a:solidFill>
                  <a:srgbClr val="000000"/>
                </a:solidFill>
                <a:latin typeface="+mn-lt"/>
              </a:rPr>
              <a:t>1.2 Understand NEOM and OXAGON cybersecurity regulatory context</a:t>
            </a:r>
          </a:p>
        </p:txBody>
      </p:sp>
      <p:sp>
        <p:nvSpPr>
          <p:cNvPr id="163" name="Text Placeholder 4">
            <a:extLst>
              <a:ext uri="{FF2B5EF4-FFF2-40B4-BE49-F238E27FC236}">
                <a16:creationId xmlns:a16="http://schemas.microsoft.com/office/drawing/2014/main" id="{37F83F5E-BE40-4402-AFA3-E50C6C372DBA}"/>
              </a:ext>
            </a:extLst>
          </p:cNvPr>
          <p:cNvSpPr>
            <a:spLocks noGrp="1"/>
          </p:cNvSpPr>
          <p:nvPr>
            <p:custDataLst>
              <p:tags r:id="rId90"/>
            </p:custDataLst>
          </p:nvPr>
        </p:nvSpPr>
        <p:spPr bwMode="auto">
          <a:xfrm>
            <a:off x="812800" y="4198938"/>
            <a:ext cx="45926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1.8 Derive initiatives and develop charters along with performance management metrics </a:t>
            </a:r>
          </a:p>
        </p:txBody>
      </p:sp>
      <p:sp>
        <p:nvSpPr>
          <p:cNvPr id="140" name="Text Placeholder 4">
            <a:extLst>
              <a:ext uri="{FF2B5EF4-FFF2-40B4-BE49-F238E27FC236}">
                <a16:creationId xmlns:a16="http://schemas.microsoft.com/office/drawing/2014/main" id="{62E48E09-482F-4263-B14C-DE1310E47047}"/>
              </a:ext>
            </a:extLst>
          </p:cNvPr>
          <p:cNvSpPr>
            <a:spLocks noGrp="1"/>
          </p:cNvSpPr>
          <p:nvPr>
            <p:custDataLst>
              <p:tags r:id="rId91"/>
            </p:custDataLst>
          </p:nvPr>
        </p:nvSpPr>
        <p:spPr bwMode="auto">
          <a:xfrm>
            <a:off x="812800" y="5713413"/>
            <a:ext cx="38274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2.3 Develop OXAGON’s cybersecurity operating procedures and playbooks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7" name="Text Placeholder 4">
            <a:extLst>
              <a:ext uri="{FF2B5EF4-FFF2-40B4-BE49-F238E27FC236}">
                <a16:creationId xmlns:a16="http://schemas.microsoft.com/office/drawing/2014/main" id="{5D7F25A7-81EC-43BC-88C1-6EC6EA4E53BF}"/>
              </a:ext>
            </a:extLst>
          </p:cNvPr>
          <p:cNvSpPr>
            <a:spLocks noGrp="1"/>
          </p:cNvSpPr>
          <p:nvPr>
            <p:custDataLst>
              <p:tags r:id="rId92"/>
            </p:custDataLst>
          </p:nvPr>
        </p:nvSpPr>
        <p:spPr bwMode="auto">
          <a:xfrm>
            <a:off x="812800" y="3198813"/>
            <a:ext cx="35337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lang="en-US" sz="1000" dirty="0">
                <a:solidFill>
                  <a:srgbClr val="000000"/>
                </a:solidFill>
                <a:latin typeface="Calibri" panose="020F0502020204030204"/>
                <a:sym typeface="+mn-lt"/>
              </a:rPr>
              <a:t>1.4 Assess cybersecurity threat landscape and identify potential risks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4" name="Text Placeholder 4">
            <a:extLst>
              <a:ext uri="{FF2B5EF4-FFF2-40B4-BE49-F238E27FC236}">
                <a16:creationId xmlns:a16="http://schemas.microsoft.com/office/drawing/2014/main" id="{10313597-02D0-4A4B-A4AF-48D779292F21}"/>
              </a:ext>
            </a:extLst>
          </p:cNvPr>
          <p:cNvSpPr>
            <a:spLocks noGrp="1"/>
          </p:cNvSpPr>
          <p:nvPr>
            <p:custDataLst>
              <p:tags r:id="rId93"/>
            </p:custDataLst>
          </p:nvPr>
        </p:nvSpPr>
        <p:spPr bwMode="auto">
          <a:xfrm>
            <a:off x="812800" y="4448175"/>
            <a:ext cx="2351088"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1.9 Define 3-year implementation roadmap</a:t>
            </a:r>
          </a:p>
        </p:txBody>
      </p:sp>
      <p:sp>
        <p:nvSpPr>
          <p:cNvPr id="108" name="Text Placeholder 4">
            <a:extLst>
              <a:ext uri="{FF2B5EF4-FFF2-40B4-BE49-F238E27FC236}">
                <a16:creationId xmlns:a16="http://schemas.microsoft.com/office/drawing/2014/main" id="{F6F7B715-F754-480F-A298-833CC8AAB018}"/>
              </a:ext>
            </a:extLst>
          </p:cNvPr>
          <p:cNvSpPr>
            <a:spLocks noGrp="1"/>
          </p:cNvSpPr>
          <p:nvPr>
            <p:custDataLst>
              <p:tags r:id="rId94"/>
            </p:custDataLst>
          </p:nvPr>
        </p:nvSpPr>
        <p:spPr bwMode="auto">
          <a:xfrm>
            <a:off x="812800" y="4705350"/>
            <a:ext cx="37226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rPr>
              <a:t>1.10 Develop request for proposals for selected cybersecurity initiatives </a:t>
            </a:r>
          </a:p>
        </p:txBody>
      </p:sp>
      <p:sp>
        <p:nvSpPr>
          <p:cNvPr id="155" name="Text Placeholder 4">
            <a:extLst>
              <a:ext uri="{FF2B5EF4-FFF2-40B4-BE49-F238E27FC236}">
                <a16:creationId xmlns:a16="http://schemas.microsoft.com/office/drawing/2014/main" id="{08211A2A-1F70-4649-9DFC-2BD5584BCE25}"/>
              </a:ext>
            </a:extLst>
          </p:cNvPr>
          <p:cNvSpPr>
            <a:spLocks noGrp="1"/>
          </p:cNvSpPr>
          <p:nvPr>
            <p:custDataLst>
              <p:tags r:id="rId95"/>
            </p:custDataLst>
          </p:nvPr>
        </p:nvSpPr>
        <p:spPr bwMode="auto">
          <a:xfrm>
            <a:off x="812800" y="5213350"/>
            <a:ext cx="45402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sym typeface="+mn-lt"/>
              </a:rPr>
              <a:t>2.1 Develop CSMS Frameworks (IT/OT control framework, risk management framework)</a:t>
            </a:r>
          </a:p>
        </p:txBody>
      </p:sp>
      <p:sp>
        <p:nvSpPr>
          <p:cNvPr id="141" name="Text Placeholder 4">
            <a:extLst>
              <a:ext uri="{FF2B5EF4-FFF2-40B4-BE49-F238E27FC236}">
                <a16:creationId xmlns:a16="http://schemas.microsoft.com/office/drawing/2014/main" id="{E6F97939-1C4C-46E1-BF9B-16AF2CE98451}"/>
              </a:ext>
            </a:extLst>
          </p:cNvPr>
          <p:cNvSpPr>
            <a:spLocks noGrp="1"/>
          </p:cNvSpPr>
          <p:nvPr>
            <p:custDataLst>
              <p:tags r:id="rId96"/>
            </p:custDataLst>
          </p:nvPr>
        </p:nvSpPr>
        <p:spPr bwMode="auto">
          <a:xfrm>
            <a:off x="812800" y="1684338"/>
            <a:ext cx="2270125"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50" b="1" i="0" u="none" strike="noStrike" kern="1200" cap="none" spc="0" normalizeH="0" baseline="0" noProof="0" dirty="0">
                <a:ln>
                  <a:noFill/>
                </a:ln>
                <a:solidFill>
                  <a:schemeClr val="bg1"/>
                </a:solidFill>
                <a:effectLst/>
                <a:uLnTx/>
                <a:uFillTx/>
                <a:latin typeface="Calibri" panose="020F0502020204030204"/>
                <a:ea typeface="+mn-ea"/>
                <a:cs typeface="+mn-cs"/>
                <a:sym typeface="+mn-lt"/>
              </a:rPr>
              <a:t>Workstream 0: </a:t>
            </a:r>
            <a:r>
              <a:rPr kumimoji="0" lang="en-US" sz="1050" b="1" i="0" u="none" strike="noStrike" kern="1200" cap="none" spc="0" normalizeH="0" baseline="0" noProof="0" dirty="0">
                <a:ln>
                  <a:noFill/>
                </a:ln>
                <a:solidFill>
                  <a:schemeClr val="bg1"/>
                </a:solidFill>
                <a:effectLst/>
                <a:uLnTx/>
                <a:uFillTx/>
                <a:latin typeface="Calibri" panose="020F0502020204030204"/>
                <a:ea typeface="+mn-ea"/>
                <a:cs typeface="+mn-cs"/>
              </a:rPr>
              <a:t>Stakeholders’ Aspirations</a:t>
            </a:r>
          </a:p>
        </p:txBody>
      </p:sp>
      <p:sp>
        <p:nvSpPr>
          <p:cNvPr id="161" name="Text Placeholder 4">
            <a:extLst>
              <a:ext uri="{FF2B5EF4-FFF2-40B4-BE49-F238E27FC236}">
                <a16:creationId xmlns:a16="http://schemas.microsoft.com/office/drawing/2014/main" id="{AAB5EE09-37E3-4115-9152-8F14AA328B0B}"/>
              </a:ext>
            </a:extLst>
          </p:cNvPr>
          <p:cNvSpPr>
            <a:spLocks noGrp="1"/>
          </p:cNvSpPr>
          <p:nvPr>
            <p:custDataLst>
              <p:tags r:id="rId97"/>
            </p:custDataLst>
          </p:nvPr>
        </p:nvSpPr>
        <p:spPr bwMode="auto">
          <a:xfrm>
            <a:off x="812800" y="2949575"/>
            <a:ext cx="41830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1.3 Benchmark cities comparable to OXAGON an derive best practices and trends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5" name="Text Placeholder 4">
            <a:extLst>
              <a:ext uri="{FF2B5EF4-FFF2-40B4-BE49-F238E27FC236}">
                <a16:creationId xmlns:a16="http://schemas.microsoft.com/office/drawing/2014/main" id="{409E16D4-65A3-4C96-A2BB-537898F76671}"/>
              </a:ext>
            </a:extLst>
          </p:cNvPr>
          <p:cNvSpPr>
            <a:spLocks noGrp="1"/>
          </p:cNvSpPr>
          <p:nvPr>
            <p:custDataLst>
              <p:tags r:id="rId98"/>
            </p:custDataLst>
          </p:nvPr>
        </p:nvSpPr>
        <p:spPr bwMode="auto">
          <a:xfrm>
            <a:off x="812800" y="3448050"/>
            <a:ext cx="39385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1.5 Develop OXAGON’s cybersecurity vision, mission and strategic objectives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1" name="Text Placeholder 4">
            <a:extLst>
              <a:ext uri="{FF2B5EF4-FFF2-40B4-BE49-F238E27FC236}">
                <a16:creationId xmlns:a16="http://schemas.microsoft.com/office/drawing/2014/main" id="{F87BB2AD-EAE2-448A-90D4-7EB275375002}"/>
              </a:ext>
            </a:extLst>
          </p:cNvPr>
          <p:cNvSpPr>
            <a:spLocks noGrp="1"/>
          </p:cNvSpPr>
          <p:nvPr>
            <p:custDataLst>
              <p:tags r:id="rId99"/>
            </p:custDataLst>
          </p:nvPr>
        </p:nvSpPr>
        <p:spPr bwMode="auto">
          <a:xfrm>
            <a:off x="812800" y="5962650"/>
            <a:ext cx="2017713"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rPr>
              <a:t>Workstream 3: Project Management</a:t>
            </a:r>
          </a:p>
        </p:txBody>
      </p:sp>
      <p:sp>
        <p:nvSpPr>
          <p:cNvPr id="160" name="Text Placeholder 4">
            <a:extLst>
              <a:ext uri="{FF2B5EF4-FFF2-40B4-BE49-F238E27FC236}">
                <a16:creationId xmlns:a16="http://schemas.microsoft.com/office/drawing/2014/main" id="{9EDFA354-9ACA-468F-AF81-99F647027F19}"/>
              </a:ext>
            </a:extLst>
          </p:cNvPr>
          <p:cNvSpPr>
            <a:spLocks noGrp="1"/>
          </p:cNvSpPr>
          <p:nvPr>
            <p:custDataLst>
              <p:tags r:id="rId100"/>
            </p:custDataLst>
          </p:nvPr>
        </p:nvSpPr>
        <p:spPr bwMode="auto">
          <a:xfrm>
            <a:off x="812800" y="2449513"/>
            <a:ext cx="464502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1.1 Understand current state of NEOM and OXAGON overall business strategy and drivers </a:t>
            </a:r>
          </a:p>
        </p:txBody>
      </p:sp>
      <p:sp>
        <p:nvSpPr>
          <p:cNvPr id="159" name="Text Placeholder 4">
            <a:extLst>
              <a:ext uri="{FF2B5EF4-FFF2-40B4-BE49-F238E27FC236}">
                <a16:creationId xmlns:a16="http://schemas.microsoft.com/office/drawing/2014/main" id="{0405B96E-86AA-4630-B347-CDC6E71763FE}"/>
              </a:ext>
            </a:extLst>
          </p:cNvPr>
          <p:cNvSpPr>
            <a:spLocks noGrp="1"/>
          </p:cNvSpPr>
          <p:nvPr>
            <p:custDataLst>
              <p:tags r:id="rId101"/>
            </p:custDataLst>
          </p:nvPr>
        </p:nvSpPr>
        <p:spPr bwMode="auto">
          <a:xfrm>
            <a:off x="812800" y="5464175"/>
            <a:ext cx="49164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2.2 Develop OXAGON’s cybersecurity policies and standards in alignment with local regulations </a:t>
            </a:r>
          </a:p>
        </p:txBody>
      </p:sp>
      <p:sp>
        <p:nvSpPr>
          <p:cNvPr id="153" name="Text Placeholder 5">
            <a:extLst>
              <a:ext uri="{FF2B5EF4-FFF2-40B4-BE49-F238E27FC236}">
                <a16:creationId xmlns:a16="http://schemas.microsoft.com/office/drawing/2014/main" id="{37340AEE-B877-4177-85BE-9CD7C1225D6F}"/>
              </a:ext>
            </a:extLst>
          </p:cNvPr>
          <p:cNvSpPr>
            <a:spLocks noGrp="1"/>
          </p:cNvSpPr>
          <p:nvPr>
            <p:custDataLst>
              <p:tags r:id="rId102"/>
            </p:custDataLst>
          </p:nvPr>
        </p:nvSpPr>
        <p:spPr bwMode="auto">
          <a:xfrm>
            <a:off x="812800" y="1465263"/>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b"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fld id="{A91D2627-C1FE-449B-98BB-000AC391BA8D}" type="datetime'''A''''''''''''''''''''ctiv''''i''''t''y'">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t>Activity</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156" name="Text Placeholder 4">
            <a:extLst>
              <a:ext uri="{FF2B5EF4-FFF2-40B4-BE49-F238E27FC236}">
                <a16:creationId xmlns:a16="http://schemas.microsoft.com/office/drawing/2014/main" id="{9B6C56DD-FF7C-408A-909D-8116F6A4E1CA}"/>
              </a:ext>
            </a:extLst>
          </p:cNvPr>
          <p:cNvSpPr>
            <a:spLocks noGrp="1"/>
          </p:cNvSpPr>
          <p:nvPr>
            <p:custDataLst>
              <p:tags r:id="rId103"/>
            </p:custDataLst>
          </p:nvPr>
        </p:nvSpPr>
        <p:spPr bwMode="auto">
          <a:xfrm>
            <a:off x="812800" y="2190750"/>
            <a:ext cx="3824288"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sym typeface="+mn-lt"/>
              </a:rPr>
              <a:t>Workstream 1: </a:t>
            </a:r>
            <a:r>
              <a:rPr lang="en-US" sz="1050" b="1" dirty="0">
                <a:solidFill>
                  <a:schemeClr val="bg1"/>
                </a:solidFill>
                <a:latin typeface="Calibri" panose="020F0502020204030204"/>
              </a:rPr>
              <a:t>Cybersecurity Strategy and Implementation Roadmap</a:t>
            </a:r>
          </a:p>
        </p:txBody>
      </p:sp>
      <p:sp>
        <p:nvSpPr>
          <p:cNvPr id="177" name="Text Placeholder 3">
            <a:extLst>
              <a:ext uri="{FF2B5EF4-FFF2-40B4-BE49-F238E27FC236}">
                <a16:creationId xmlns:a16="http://schemas.microsoft.com/office/drawing/2014/main" id="{11DCB54B-8ED4-45AC-A78D-5EAECCBF7F50}"/>
              </a:ext>
            </a:extLst>
          </p:cNvPr>
          <p:cNvSpPr txBox="1">
            <a:spLocks/>
          </p:cNvSpPr>
          <p:nvPr/>
        </p:nvSpPr>
        <p:spPr>
          <a:xfrm>
            <a:off x="5257800" y="1464518"/>
            <a:ext cx="415178" cy="153888"/>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95" rtl="0" eaLnBrk="1" fontAlgn="auto" latinLnBrk="0" hangingPunct="1">
              <a:lnSpc>
                <a:spcPct val="100000"/>
              </a:lnSpc>
              <a:spcBef>
                <a:spcPts val="0"/>
              </a:spcBef>
              <a:spcAft>
                <a:spcPts val="0"/>
              </a:spcAft>
              <a:buClrTx/>
              <a:buSzTx/>
              <a:buFont typeface="Arial" charset="0"/>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Months</a:t>
            </a:r>
          </a:p>
        </p:txBody>
      </p:sp>
      <p:sp>
        <p:nvSpPr>
          <p:cNvPr id="152" name="Footer Placeholder 3">
            <a:extLst>
              <a:ext uri="{FF2B5EF4-FFF2-40B4-BE49-F238E27FC236}">
                <a16:creationId xmlns:a16="http://schemas.microsoft.com/office/drawing/2014/main" id="{7FD18FF4-75C5-45F1-8B73-4C5D23E7B5E3}"/>
              </a:ext>
            </a:extLst>
          </p:cNvPr>
          <p:cNvSpPr>
            <a:spLocks noGrp="1"/>
          </p:cNvSpPr>
          <p:nvPr>
            <p:ph type="ftr" sz="quarter" idx="3"/>
          </p:nvPr>
        </p:nvSpPr>
        <p:spPr>
          <a:xfrm>
            <a:off x="766561" y="6477000"/>
            <a:ext cx="10277879" cy="375315"/>
          </a:xfrm>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75" name="Rectangle 174">
            <a:extLst>
              <a:ext uri="{FF2B5EF4-FFF2-40B4-BE49-F238E27FC236}">
                <a16:creationId xmlns:a16="http://schemas.microsoft.com/office/drawing/2014/main" id="{D7637F68-3647-4608-A26E-6C53BA77925C}"/>
              </a:ext>
            </a:extLst>
          </p:cNvPr>
          <p:cNvSpPr/>
          <p:nvPr/>
        </p:nvSpPr>
        <p:spPr>
          <a:xfrm>
            <a:off x="8750350" y="6299490"/>
            <a:ext cx="349200" cy="89111"/>
          </a:xfrm>
          <a:prstGeom prst="rect">
            <a:avLst/>
          </a:prstGeom>
          <a:solidFill>
            <a:srgbClr val="000000"/>
          </a:solidFill>
          <a:ln>
            <a:solidFill>
              <a:srgbClr val="243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a:ea typeface="+mn-ea"/>
                <a:cs typeface="+mn-cs"/>
              </a:rPr>
              <a:t>Workstream Timeline</a:t>
            </a:r>
          </a:p>
        </p:txBody>
      </p:sp>
      <p:sp>
        <p:nvSpPr>
          <p:cNvPr id="146" name="Rectangle 145">
            <a:extLst>
              <a:ext uri="{FF2B5EF4-FFF2-40B4-BE49-F238E27FC236}">
                <a16:creationId xmlns:a16="http://schemas.microsoft.com/office/drawing/2014/main" id="{8DF64F28-CB7A-4434-8273-0A29351A25DC}"/>
              </a:ext>
            </a:extLst>
          </p:cNvPr>
          <p:cNvSpPr/>
          <p:nvPr/>
        </p:nvSpPr>
        <p:spPr>
          <a:xfrm>
            <a:off x="10318800" y="6299490"/>
            <a:ext cx="349200" cy="89111"/>
          </a:xfrm>
          <a:prstGeom prst="rect">
            <a:avLst/>
          </a:prstGeom>
          <a:solidFill>
            <a:srgbClr val="4C6C9C"/>
          </a:solidFill>
          <a:ln>
            <a:solidFill>
              <a:srgbClr val="243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0" tIns="45720" rIns="91440" bIns="45720" numCol="1" spcCol="0" rtlCol="0" fromWordArt="0" anchor="ctr" anchorCtr="0" forceAA="0" compatLnSpc="1">
            <a:prstTxWarp prst="textNoShape">
              <a:avLst/>
            </a:prstTxWarp>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a:ea typeface="+mn-ea"/>
                <a:cs typeface="+mn-cs"/>
              </a:rPr>
              <a:t>Step Timeline</a:t>
            </a:r>
          </a:p>
        </p:txBody>
      </p:sp>
      <p:sp>
        <p:nvSpPr>
          <p:cNvPr id="184" name="Rectangle 183">
            <a:extLst>
              <a:ext uri="{FF2B5EF4-FFF2-40B4-BE49-F238E27FC236}">
                <a16:creationId xmlns:a16="http://schemas.microsoft.com/office/drawing/2014/main" id="{414AF6B9-6BF6-4011-B1DF-119D67808D0D}"/>
              </a:ext>
            </a:extLst>
          </p:cNvPr>
          <p:cNvSpPr/>
          <p:nvPr/>
        </p:nvSpPr>
        <p:spPr>
          <a:xfrm>
            <a:off x="10287000" y="5724501"/>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90" name="Rectangle 189">
            <a:extLst>
              <a:ext uri="{FF2B5EF4-FFF2-40B4-BE49-F238E27FC236}">
                <a16:creationId xmlns:a16="http://schemas.microsoft.com/office/drawing/2014/main" id="{35E1BC17-58ED-4872-85CD-2BF6214D34B7}"/>
              </a:ext>
            </a:extLst>
          </p:cNvPr>
          <p:cNvSpPr/>
          <p:nvPr/>
        </p:nvSpPr>
        <p:spPr>
          <a:xfrm>
            <a:off x="7924800" y="3700958"/>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91" name="Rectangle 190">
            <a:extLst>
              <a:ext uri="{FF2B5EF4-FFF2-40B4-BE49-F238E27FC236}">
                <a16:creationId xmlns:a16="http://schemas.microsoft.com/office/drawing/2014/main" id="{CEA91F02-5AA0-4F7E-A87B-F056F04F0C35}"/>
              </a:ext>
            </a:extLst>
          </p:cNvPr>
          <p:cNvSpPr/>
          <p:nvPr/>
        </p:nvSpPr>
        <p:spPr>
          <a:xfrm>
            <a:off x="9601200" y="5212906"/>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92" name="Rectangle 191">
            <a:extLst>
              <a:ext uri="{FF2B5EF4-FFF2-40B4-BE49-F238E27FC236}">
                <a16:creationId xmlns:a16="http://schemas.microsoft.com/office/drawing/2014/main" id="{7C6F6AF0-9996-4A1C-AEA0-488DB65B892B}"/>
              </a:ext>
            </a:extLst>
          </p:cNvPr>
          <p:cNvSpPr/>
          <p:nvPr/>
        </p:nvSpPr>
        <p:spPr>
          <a:xfrm>
            <a:off x="7543800" y="5470876"/>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35" name="Rectangle 134">
            <a:extLst>
              <a:ext uri="{FF2B5EF4-FFF2-40B4-BE49-F238E27FC236}">
                <a16:creationId xmlns:a16="http://schemas.microsoft.com/office/drawing/2014/main" id="{3936141D-8EFE-4ECB-9DC0-1A9A208105A5}"/>
              </a:ext>
            </a:extLst>
          </p:cNvPr>
          <p:cNvSpPr/>
          <p:nvPr/>
        </p:nvSpPr>
        <p:spPr>
          <a:xfrm>
            <a:off x="6553200" y="2713767"/>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36" name="Rectangle 135">
            <a:extLst>
              <a:ext uri="{FF2B5EF4-FFF2-40B4-BE49-F238E27FC236}">
                <a16:creationId xmlns:a16="http://schemas.microsoft.com/office/drawing/2014/main" id="{4EDC6663-4EB6-4C40-9C33-646D1DCF678F}"/>
              </a:ext>
            </a:extLst>
          </p:cNvPr>
          <p:cNvSpPr/>
          <p:nvPr/>
        </p:nvSpPr>
        <p:spPr>
          <a:xfrm>
            <a:off x="7239000" y="3200400"/>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69" name="Rectangle 168">
            <a:extLst>
              <a:ext uri="{FF2B5EF4-FFF2-40B4-BE49-F238E27FC236}">
                <a16:creationId xmlns:a16="http://schemas.microsoft.com/office/drawing/2014/main" id="{826AF39C-CC39-4381-BC3D-1FAABA3A0618}"/>
              </a:ext>
            </a:extLst>
          </p:cNvPr>
          <p:cNvSpPr/>
          <p:nvPr/>
        </p:nvSpPr>
        <p:spPr>
          <a:xfrm>
            <a:off x="5309238" y="0"/>
            <a:ext cx="1573524" cy="207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OW Timeline - 2</a:t>
            </a:r>
          </a:p>
        </p:txBody>
      </p:sp>
      <p:sp>
        <p:nvSpPr>
          <p:cNvPr id="143" name="Rectangle 142">
            <a:extLst>
              <a:ext uri="{FF2B5EF4-FFF2-40B4-BE49-F238E27FC236}">
                <a16:creationId xmlns:a16="http://schemas.microsoft.com/office/drawing/2014/main" id="{59845C7E-1CE8-44C7-931F-42284231D563}"/>
              </a:ext>
            </a:extLst>
          </p:cNvPr>
          <p:cNvSpPr/>
          <p:nvPr/>
        </p:nvSpPr>
        <p:spPr>
          <a:xfrm>
            <a:off x="8610600" y="4212907"/>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80" name="Rectangle 179">
            <a:extLst>
              <a:ext uri="{FF2B5EF4-FFF2-40B4-BE49-F238E27FC236}">
                <a16:creationId xmlns:a16="http://schemas.microsoft.com/office/drawing/2014/main" id="{0905B86C-D058-4F2C-85EC-3BB46665D79B}"/>
              </a:ext>
            </a:extLst>
          </p:cNvPr>
          <p:cNvSpPr/>
          <p:nvPr/>
        </p:nvSpPr>
        <p:spPr>
          <a:xfrm>
            <a:off x="732791" y="6270274"/>
            <a:ext cx="365760" cy="137160"/>
          </a:xfrm>
          <a:prstGeom prst="rect">
            <a:avLst/>
          </a:prstGeom>
          <a:solidFill>
            <a:srgbClr val="87AF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bg1"/>
                </a:solidFill>
              </a:rPr>
              <a:t>A</a:t>
            </a:r>
          </a:p>
        </p:txBody>
      </p:sp>
      <p:sp>
        <p:nvSpPr>
          <p:cNvPr id="181" name="Rectangle 180">
            <a:extLst>
              <a:ext uri="{FF2B5EF4-FFF2-40B4-BE49-F238E27FC236}">
                <a16:creationId xmlns:a16="http://schemas.microsoft.com/office/drawing/2014/main" id="{D09C67CF-8806-453F-9B88-A5D7739A5543}"/>
              </a:ext>
            </a:extLst>
          </p:cNvPr>
          <p:cNvSpPr/>
          <p:nvPr/>
        </p:nvSpPr>
        <p:spPr>
          <a:xfrm>
            <a:off x="2148523" y="6270274"/>
            <a:ext cx="365760" cy="137160"/>
          </a:xfrm>
          <a:prstGeom prst="rect">
            <a:avLst/>
          </a:prstGeom>
          <a:solidFill>
            <a:srgbClr val="0077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bg1"/>
                </a:solidFill>
              </a:rPr>
              <a:t>SC</a:t>
            </a:r>
          </a:p>
        </p:txBody>
      </p:sp>
      <p:sp>
        <p:nvSpPr>
          <p:cNvPr id="185" name="Rectangle 184">
            <a:extLst>
              <a:ext uri="{FF2B5EF4-FFF2-40B4-BE49-F238E27FC236}">
                <a16:creationId xmlns:a16="http://schemas.microsoft.com/office/drawing/2014/main" id="{B35CF44E-058E-4486-ABDD-932E43B25779}"/>
              </a:ext>
            </a:extLst>
          </p:cNvPr>
          <p:cNvSpPr/>
          <p:nvPr/>
        </p:nvSpPr>
        <p:spPr>
          <a:xfrm>
            <a:off x="3564255" y="6270274"/>
            <a:ext cx="365760" cy="137160"/>
          </a:xfrm>
          <a:prstGeom prst="rect">
            <a:avLst/>
          </a:prstGeom>
          <a:solidFill>
            <a:srgbClr val="AC43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bg1"/>
                </a:solidFill>
              </a:rPr>
              <a:t>C</a:t>
            </a:r>
          </a:p>
        </p:txBody>
      </p:sp>
      <p:sp>
        <p:nvSpPr>
          <p:cNvPr id="189" name="Rectangle 188">
            <a:extLst>
              <a:ext uri="{FF2B5EF4-FFF2-40B4-BE49-F238E27FC236}">
                <a16:creationId xmlns:a16="http://schemas.microsoft.com/office/drawing/2014/main" id="{520B8C62-0B72-408B-BC3C-001C5727BA1A}"/>
              </a:ext>
            </a:extLst>
          </p:cNvPr>
          <p:cNvSpPr/>
          <p:nvPr/>
        </p:nvSpPr>
        <p:spPr>
          <a:xfrm>
            <a:off x="1133700" y="6215744"/>
            <a:ext cx="66715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r>
              <a:rPr lang="en-US" sz="1000" dirty="0" err="1">
                <a:solidFill>
                  <a:schemeClr val="tx1"/>
                </a:solidFill>
              </a:rPr>
              <a:t>Varanth</a:t>
            </a:r>
            <a:r>
              <a:rPr lang="en-US" sz="1000" dirty="0">
                <a:solidFill>
                  <a:schemeClr val="tx1"/>
                </a:solidFill>
              </a:rPr>
              <a:t> K.</a:t>
            </a:r>
          </a:p>
        </p:txBody>
      </p:sp>
      <p:sp>
        <p:nvSpPr>
          <p:cNvPr id="195" name="Rectangle 194">
            <a:extLst>
              <a:ext uri="{FF2B5EF4-FFF2-40B4-BE49-F238E27FC236}">
                <a16:creationId xmlns:a16="http://schemas.microsoft.com/office/drawing/2014/main" id="{ED223D5C-32E0-45B3-BE81-6BF3BB83DF5C}"/>
              </a:ext>
            </a:extLst>
          </p:cNvPr>
          <p:cNvSpPr/>
          <p:nvPr/>
        </p:nvSpPr>
        <p:spPr>
          <a:xfrm>
            <a:off x="2543634" y="6215744"/>
            <a:ext cx="66715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r>
              <a:rPr lang="en-US" sz="1000" dirty="0">
                <a:solidFill>
                  <a:schemeClr val="tx1"/>
                </a:solidFill>
              </a:rPr>
              <a:t>Patrick S.</a:t>
            </a:r>
          </a:p>
        </p:txBody>
      </p:sp>
      <p:sp>
        <p:nvSpPr>
          <p:cNvPr id="196" name="Rectangle 195">
            <a:extLst>
              <a:ext uri="{FF2B5EF4-FFF2-40B4-BE49-F238E27FC236}">
                <a16:creationId xmlns:a16="http://schemas.microsoft.com/office/drawing/2014/main" id="{A51D4482-267E-4B71-9781-DEFD13B1BEC2}"/>
              </a:ext>
            </a:extLst>
          </p:cNvPr>
          <p:cNvSpPr/>
          <p:nvPr/>
        </p:nvSpPr>
        <p:spPr>
          <a:xfrm>
            <a:off x="3976118" y="6215744"/>
            <a:ext cx="66715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r>
              <a:rPr lang="en-US" sz="1000" dirty="0" err="1">
                <a:solidFill>
                  <a:schemeClr val="tx1"/>
                </a:solidFill>
              </a:rPr>
              <a:t>Jad</a:t>
            </a:r>
            <a:r>
              <a:rPr lang="en-US" sz="1000" dirty="0">
                <a:solidFill>
                  <a:schemeClr val="tx1"/>
                </a:solidFill>
              </a:rPr>
              <a:t> K.</a:t>
            </a:r>
          </a:p>
        </p:txBody>
      </p:sp>
      <p:sp>
        <p:nvSpPr>
          <p:cNvPr id="167" name="Rectangle 166">
            <a:extLst>
              <a:ext uri="{FF2B5EF4-FFF2-40B4-BE49-F238E27FC236}">
                <a16:creationId xmlns:a16="http://schemas.microsoft.com/office/drawing/2014/main" id="{3EED3B3E-35AE-41D9-9A0A-7CF887EE017F}"/>
              </a:ext>
            </a:extLst>
          </p:cNvPr>
          <p:cNvSpPr/>
          <p:nvPr/>
        </p:nvSpPr>
        <p:spPr>
          <a:xfrm>
            <a:off x="4960709" y="6272252"/>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Tree>
    <p:extLst>
      <p:ext uri="{BB962C8B-B14F-4D97-AF65-F5344CB8AC3E}">
        <p14:creationId xmlns:p14="http://schemas.microsoft.com/office/powerpoint/2010/main" val="187938898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 name="Object 163" hidden="1">
            <a:extLst>
              <a:ext uri="{FF2B5EF4-FFF2-40B4-BE49-F238E27FC236}">
                <a16:creationId xmlns:a16="http://schemas.microsoft.com/office/drawing/2014/main" id="{A1D10BC3-A6F6-4A6C-AE5D-4FC445CC4534}"/>
              </a:ext>
            </a:extLst>
          </p:cNvPr>
          <p:cNvGraphicFramePr>
            <a:graphicFrameLocks noChangeAspect="1"/>
          </p:cNvGraphicFramePr>
          <p:nvPr>
            <p:custDataLst>
              <p:tags r:id="rId1"/>
            </p:custDataLst>
            <p:extLst>
              <p:ext uri="{D42A27DB-BD31-4B8C-83A1-F6EECF244321}">
                <p14:modId xmlns:p14="http://schemas.microsoft.com/office/powerpoint/2010/main" val="2498456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6" imgW="395" imgH="394" progId="TCLayout.ActiveDocument.1">
                  <p:embed/>
                </p:oleObj>
              </mc:Choice>
              <mc:Fallback>
                <p:oleObj name="think-cell Slide" r:id="rId106" imgW="395" imgH="394" progId="TCLayout.ActiveDocument.1">
                  <p:embed/>
                  <p:pic>
                    <p:nvPicPr>
                      <p:cNvPr id="164" name="Object 163" hidden="1">
                        <a:extLst>
                          <a:ext uri="{FF2B5EF4-FFF2-40B4-BE49-F238E27FC236}">
                            <a16:creationId xmlns:a16="http://schemas.microsoft.com/office/drawing/2014/main" id="{A1D10BC3-A6F6-4A6C-AE5D-4FC445CC4534}"/>
                          </a:ext>
                        </a:extLst>
                      </p:cNvPr>
                      <p:cNvPicPr/>
                      <p:nvPr/>
                    </p:nvPicPr>
                    <p:blipFill>
                      <a:blip r:embed="rId107"/>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144AF44-5C9C-4144-988D-6067C2A5109A}"/>
              </a:ext>
            </a:extLst>
          </p:cNvPr>
          <p:cNvSpPr>
            <a:spLocks noGrp="1"/>
          </p:cNvSpPr>
          <p:nvPr>
            <p:ph type="title"/>
          </p:nvPr>
        </p:nvSpPr>
        <p:spPr/>
        <p:txBody>
          <a:bodyPr vert="horz"/>
          <a:lstStyle/>
          <a:p>
            <a:r>
              <a:rPr lang="en-US" dirty="0"/>
              <a:t>This engagement is expected to be delivered over a timeframe of </a:t>
            </a:r>
            <a:r>
              <a:rPr lang="en-US" dirty="0">
                <a:highlight>
                  <a:srgbClr val="FFFF00"/>
                </a:highlight>
              </a:rPr>
              <a:t>16 weeks </a:t>
            </a:r>
          </a:p>
        </p:txBody>
      </p:sp>
      <p:sp>
        <p:nvSpPr>
          <p:cNvPr id="4" name="Text Placeholder 3">
            <a:extLst>
              <a:ext uri="{FF2B5EF4-FFF2-40B4-BE49-F238E27FC236}">
                <a16:creationId xmlns:a16="http://schemas.microsoft.com/office/drawing/2014/main" id="{C7DA159F-D498-4861-ADBD-2180522D6F94}"/>
              </a:ext>
            </a:extLst>
          </p:cNvPr>
          <p:cNvSpPr>
            <a:spLocks noGrp="1"/>
          </p:cNvSpPr>
          <p:nvPr>
            <p:ph type="body" sz="quarter" idx="11"/>
          </p:nvPr>
        </p:nvSpPr>
        <p:spPr>
          <a:xfrm>
            <a:off x="5489558" y="1112624"/>
            <a:ext cx="1212896" cy="215444"/>
          </a:xfrm>
        </p:spPr>
        <p:txBody>
          <a:bodyPr/>
          <a:lstStyle/>
          <a:p>
            <a:r>
              <a:rPr lang="en-US" dirty="0"/>
              <a:t>Project Timeline</a:t>
            </a:r>
          </a:p>
        </p:txBody>
      </p:sp>
      <p:sp>
        <p:nvSpPr>
          <p:cNvPr id="5" name="Rectangle 4">
            <a:extLst>
              <a:ext uri="{FF2B5EF4-FFF2-40B4-BE49-F238E27FC236}">
                <a16:creationId xmlns:a16="http://schemas.microsoft.com/office/drawing/2014/main" id="{F2F93E64-C7D6-40D7-A655-9A5CF627D2CB}"/>
              </a:ext>
            </a:extLst>
          </p:cNvPr>
          <p:cNvSpPr/>
          <p:nvPr>
            <p:custDataLst>
              <p:tags r:id="rId2"/>
            </p:custDataLst>
          </p:nvPr>
        </p:nvSpPr>
        <p:spPr bwMode="auto">
          <a:xfrm>
            <a:off x="762001" y="1635125"/>
            <a:ext cx="10696575" cy="4537075"/>
          </a:xfrm>
          <a:prstGeom prst="rect">
            <a:avLst/>
          </a:prstGeom>
          <a:solidFill>
            <a:srgbClr val="4F81BD"/>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2" name="Rectangle 11">
            <a:extLst>
              <a:ext uri="{FF2B5EF4-FFF2-40B4-BE49-F238E27FC236}">
                <a16:creationId xmlns:a16="http://schemas.microsoft.com/office/drawing/2014/main" id="{58CB05AD-EFD9-44CD-9424-D391255C54E7}"/>
              </a:ext>
            </a:extLst>
          </p:cNvPr>
          <p:cNvSpPr/>
          <p:nvPr>
            <p:custDataLst>
              <p:tags r:id="rId3"/>
            </p:custDataLst>
          </p:nvPr>
        </p:nvSpPr>
        <p:spPr bwMode="auto">
          <a:xfrm>
            <a:off x="762001" y="18923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0882D236-2DCC-4D51-BCE5-F04E9CD617E2}"/>
              </a:ext>
            </a:extLst>
          </p:cNvPr>
          <p:cNvSpPr/>
          <p:nvPr>
            <p:custDataLst>
              <p:tags r:id="rId4"/>
            </p:custDataLst>
          </p:nvPr>
        </p:nvSpPr>
        <p:spPr bwMode="auto">
          <a:xfrm>
            <a:off x="762001" y="2141538"/>
            <a:ext cx="10696575" cy="258763"/>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CECFACF-AF84-44F4-B549-CC2153F83918}"/>
              </a:ext>
            </a:extLst>
          </p:cNvPr>
          <p:cNvSpPr/>
          <p:nvPr>
            <p:custDataLst>
              <p:tags r:id="rId5"/>
            </p:custDataLst>
          </p:nvPr>
        </p:nvSpPr>
        <p:spPr bwMode="auto">
          <a:xfrm>
            <a:off x="762001" y="24003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6062D96-A640-4396-8E91-FA2425558AC0}"/>
              </a:ext>
            </a:extLst>
          </p:cNvPr>
          <p:cNvSpPr/>
          <p:nvPr>
            <p:custDataLst>
              <p:tags r:id="rId6"/>
            </p:custDataLst>
          </p:nvPr>
        </p:nvSpPr>
        <p:spPr bwMode="auto">
          <a:xfrm>
            <a:off x="762001" y="1635125"/>
            <a:ext cx="10696575" cy="257175"/>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03E9592-2859-43E7-9E83-2945CB3DB853}"/>
              </a:ext>
            </a:extLst>
          </p:cNvPr>
          <p:cNvSpPr/>
          <p:nvPr>
            <p:custDataLst>
              <p:tags r:id="rId7"/>
            </p:custDataLst>
          </p:nvPr>
        </p:nvSpPr>
        <p:spPr bwMode="auto">
          <a:xfrm>
            <a:off x="762001" y="56642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9" name="Rectangle 108">
            <a:extLst>
              <a:ext uri="{FF2B5EF4-FFF2-40B4-BE49-F238E27FC236}">
                <a16:creationId xmlns:a16="http://schemas.microsoft.com/office/drawing/2014/main" id="{641B59E9-9722-4FB4-8B8C-E1D609EA5BDD}"/>
              </a:ext>
            </a:extLst>
          </p:cNvPr>
          <p:cNvSpPr/>
          <p:nvPr>
            <p:custDataLst>
              <p:tags r:id="rId8"/>
            </p:custDataLst>
          </p:nvPr>
        </p:nvSpPr>
        <p:spPr bwMode="auto">
          <a:xfrm>
            <a:off x="762001" y="46561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143704A-F01B-4069-87D1-AA60FDB60EF2}"/>
              </a:ext>
            </a:extLst>
          </p:cNvPr>
          <p:cNvSpPr/>
          <p:nvPr>
            <p:custDataLst>
              <p:tags r:id="rId9"/>
            </p:custDataLst>
          </p:nvPr>
        </p:nvSpPr>
        <p:spPr bwMode="auto">
          <a:xfrm>
            <a:off x="762001" y="5913439"/>
            <a:ext cx="10696575" cy="258763"/>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524C994-250F-410E-A176-A8A0E8DFE959}"/>
              </a:ext>
            </a:extLst>
          </p:cNvPr>
          <p:cNvSpPr/>
          <p:nvPr>
            <p:custDataLst>
              <p:tags r:id="rId10"/>
            </p:custDataLst>
          </p:nvPr>
        </p:nvSpPr>
        <p:spPr bwMode="auto">
          <a:xfrm>
            <a:off x="762001" y="3149600"/>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1B882D3-87AD-477D-A005-F39EB4F4EFD8}"/>
              </a:ext>
            </a:extLst>
          </p:cNvPr>
          <p:cNvSpPr/>
          <p:nvPr>
            <p:custDataLst>
              <p:tags r:id="rId11"/>
            </p:custDataLst>
          </p:nvPr>
        </p:nvSpPr>
        <p:spPr bwMode="auto">
          <a:xfrm>
            <a:off x="762001" y="3898900"/>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C3E5564B-C036-4458-9935-B583481407C9}"/>
              </a:ext>
            </a:extLst>
          </p:cNvPr>
          <p:cNvSpPr/>
          <p:nvPr>
            <p:custDataLst>
              <p:tags r:id="rId12"/>
            </p:custDataLst>
          </p:nvPr>
        </p:nvSpPr>
        <p:spPr bwMode="auto">
          <a:xfrm>
            <a:off x="762001" y="5414963"/>
            <a:ext cx="10696575"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EA47081-0DD3-465A-B7A5-CAB45631D64E}"/>
              </a:ext>
            </a:extLst>
          </p:cNvPr>
          <p:cNvSpPr/>
          <p:nvPr>
            <p:custDataLst>
              <p:tags r:id="rId13"/>
            </p:custDataLst>
          </p:nvPr>
        </p:nvSpPr>
        <p:spPr bwMode="auto">
          <a:xfrm>
            <a:off x="762001" y="4906964"/>
            <a:ext cx="10696575" cy="257175"/>
          </a:xfrm>
          <a:prstGeom prst="rect">
            <a:avLst/>
          </a:prstGeom>
          <a:solidFill>
            <a:srgbClr val="9DB1CF"/>
          </a:solidFill>
          <a:ln w="12700"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0B6CE4C-F236-46EC-9B67-6C2E518A1D01}"/>
              </a:ext>
            </a:extLst>
          </p:cNvPr>
          <p:cNvSpPr/>
          <p:nvPr>
            <p:custDataLst>
              <p:tags r:id="rId14"/>
            </p:custDataLst>
          </p:nvPr>
        </p:nvSpPr>
        <p:spPr bwMode="auto">
          <a:xfrm>
            <a:off x="762001" y="3649663"/>
            <a:ext cx="10696575"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B98CD0D-DD0C-42DB-9C52-A7173EB71DFA}"/>
              </a:ext>
            </a:extLst>
          </p:cNvPr>
          <p:cNvSpPr/>
          <p:nvPr>
            <p:custDataLst>
              <p:tags r:id="rId15"/>
            </p:custDataLst>
          </p:nvPr>
        </p:nvSpPr>
        <p:spPr bwMode="auto">
          <a:xfrm>
            <a:off x="762001" y="33988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4F8CB08-FC04-4FD5-A42E-EEB4AE86497C}"/>
              </a:ext>
            </a:extLst>
          </p:cNvPr>
          <p:cNvSpPr/>
          <p:nvPr>
            <p:custDataLst>
              <p:tags r:id="rId16"/>
            </p:custDataLst>
          </p:nvPr>
        </p:nvSpPr>
        <p:spPr bwMode="auto">
          <a:xfrm>
            <a:off x="762001" y="51641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4FF0C58-C783-4D18-9B9A-11A2CABFC038}"/>
              </a:ext>
            </a:extLst>
          </p:cNvPr>
          <p:cNvSpPr/>
          <p:nvPr>
            <p:custDataLst>
              <p:tags r:id="rId17"/>
            </p:custDataLst>
          </p:nvPr>
        </p:nvSpPr>
        <p:spPr bwMode="auto">
          <a:xfrm>
            <a:off x="762001" y="4149725"/>
            <a:ext cx="10696575" cy="249238"/>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0951890-5411-446F-939F-6F9557CB7535}"/>
              </a:ext>
            </a:extLst>
          </p:cNvPr>
          <p:cNvSpPr/>
          <p:nvPr>
            <p:custDataLst>
              <p:tags r:id="rId18"/>
            </p:custDataLst>
          </p:nvPr>
        </p:nvSpPr>
        <p:spPr bwMode="auto">
          <a:xfrm>
            <a:off x="762001" y="2900363"/>
            <a:ext cx="10696575" cy="249238"/>
          </a:xfrm>
          <a:prstGeom prst="rect">
            <a:avLst/>
          </a:prstGeom>
          <a:solidFill>
            <a:schemeClr val="bg2"/>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E79E099B-A351-4844-9023-82ADF02551CC}"/>
              </a:ext>
            </a:extLst>
          </p:cNvPr>
          <p:cNvSpPr/>
          <p:nvPr>
            <p:custDataLst>
              <p:tags r:id="rId19"/>
            </p:custDataLst>
          </p:nvPr>
        </p:nvSpPr>
        <p:spPr bwMode="auto">
          <a:xfrm>
            <a:off x="762001" y="2649538"/>
            <a:ext cx="10696575" cy="25082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Rectangle 45">
            <a:extLst>
              <a:ext uri="{FF2B5EF4-FFF2-40B4-BE49-F238E27FC236}">
                <a16:creationId xmlns:a16="http://schemas.microsoft.com/office/drawing/2014/main" id="{C8898898-6A1C-4F3D-A12C-2EBEE21948EB}"/>
              </a:ext>
            </a:extLst>
          </p:cNvPr>
          <p:cNvSpPr/>
          <p:nvPr>
            <p:custDataLst>
              <p:tags r:id="rId20"/>
            </p:custDataLst>
          </p:nvPr>
        </p:nvSpPr>
        <p:spPr bwMode="auto">
          <a:xfrm>
            <a:off x="762001" y="4398963"/>
            <a:ext cx="10696575" cy="257175"/>
          </a:xfrm>
          <a:prstGeom prst="rect">
            <a:avLst/>
          </a:prstGeom>
          <a:solidFill>
            <a:schemeClr val="bg2"/>
          </a:solidFill>
          <a:ln w="12700" cap="flat" cmpd="sng" algn="ctr">
            <a:noFill/>
            <a:prstDash val="solid"/>
            <a:miter lim="800000"/>
            <a:headEnd type="none" w="med" len="med"/>
            <a:tailEnd type="none" w="med" len="med"/>
          </a:ln>
          <a:effectLst/>
          <a:extLst>
            <a:ext uri="{91240B29-F687-4F45-9708-019B960494DF}">
              <a14:hiddenLine xmlns:a14="http://schemas.microsoft.com/office/drawing/2010/main" w="12700" cap="flat" cmpd="sng" algn="ctr">
                <a:solidFill>
                  <a:schemeClr val="accent1">
                    <a:shade val="50000"/>
                  </a:schemeClr>
                </a:solidFill>
                <a:prstDash val="solid"/>
                <a:miter lim="800000"/>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Text Placeholder 2">
            <a:extLst>
              <a:ext uri="{FF2B5EF4-FFF2-40B4-BE49-F238E27FC236}">
                <a16:creationId xmlns:a16="http://schemas.microsoft.com/office/drawing/2014/main" id="{3A744267-5DB4-4453-8CD0-62BB4EBC60FB}"/>
              </a:ext>
            </a:extLst>
          </p:cNvPr>
          <p:cNvSpPr>
            <a:spLocks noGrp="1"/>
          </p:cNvSpPr>
          <p:nvPr>
            <p:custDataLst>
              <p:tags r:id="rId21"/>
            </p:custDataLst>
          </p:nvPr>
        </p:nvSpPr>
        <p:spPr bwMode="auto">
          <a:xfrm>
            <a:off x="5780088" y="1447800"/>
            <a:ext cx="1322388"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0BA4923F-4327-4668-93EE-A6AB9E89BF07}" type="datetime'''''''''''''''''''''''''''''1'''''''''''''''''">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1</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29" name="Text Placeholder 2">
            <a:extLst>
              <a:ext uri="{FF2B5EF4-FFF2-40B4-BE49-F238E27FC236}">
                <a16:creationId xmlns:a16="http://schemas.microsoft.com/office/drawing/2014/main" id="{071E0FFF-B506-475C-BA35-D601683C8364}"/>
              </a:ext>
            </a:extLst>
          </p:cNvPr>
          <p:cNvSpPr>
            <a:spLocks noGrp="1"/>
          </p:cNvSpPr>
          <p:nvPr>
            <p:custDataLst>
              <p:tags r:id="rId22"/>
            </p:custDataLst>
          </p:nvPr>
        </p:nvSpPr>
        <p:spPr bwMode="auto">
          <a:xfrm>
            <a:off x="7102476" y="1447800"/>
            <a:ext cx="1370013"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D33A9CBF-0D64-4C31-88DC-E14FE59118DA}" type="datetime'''''''''''''''2'''''''''''''">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2</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0" name="Text Placeholder 2">
            <a:extLst>
              <a:ext uri="{FF2B5EF4-FFF2-40B4-BE49-F238E27FC236}">
                <a16:creationId xmlns:a16="http://schemas.microsoft.com/office/drawing/2014/main" id="{BCA04378-EB53-4BDD-AA5F-244E36BC443D}"/>
              </a:ext>
            </a:extLst>
          </p:cNvPr>
          <p:cNvSpPr>
            <a:spLocks noGrp="1"/>
          </p:cNvSpPr>
          <p:nvPr>
            <p:custDataLst>
              <p:tags r:id="rId23"/>
            </p:custDataLst>
          </p:nvPr>
        </p:nvSpPr>
        <p:spPr bwMode="auto">
          <a:xfrm>
            <a:off x="8472488" y="1447800"/>
            <a:ext cx="1517650"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69A23E63-61F9-4BA9-8EC7-4B6BCBF724C5}" type="datetime'''3'''''''''''''''''''''''''''''''''''">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3</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31" name="Text Placeholder 2">
            <a:extLst>
              <a:ext uri="{FF2B5EF4-FFF2-40B4-BE49-F238E27FC236}">
                <a16:creationId xmlns:a16="http://schemas.microsoft.com/office/drawing/2014/main" id="{B784FCFA-C468-4E33-A848-A25C70E75FD5}"/>
              </a:ext>
            </a:extLst>
          </p:cNvPr>
          <p:cNvSpPr>
            <a:spLocks noGrp="1"/>
          </p:cNvSpPr>
          <p:nvPr>
            <p:custDataLst>
              <p:tags r:id="rId24"/>
            </p:custDataLst>
          </p:nvPr>
        </p:nvSpPr>
        <p:spPr bwMode="auto">
          <a:xfrm>
            <a:off x="9990138" y="1447800"/>
            <a:ext cx="1468438" cy="187325"/>
          </a:xfrm>
          <a:prstGeom prst="rect">
            <a:avLst/>
          </a:prstGeom>
          <a:noFill/>
          <a:ln w="9525" algn="ctr">
            <a:solidFill>
              <a:schemeClr val="tx1"/>
            </a:solidFill>
          </a:ln>
          <a:effectLst/>
          <a:extLst>
            <a:ext uri="{909E8E84-426E-40DD-AFC4-6F175D3DCCD1}">
              <a14:hiddenFill xmlns:a14="http://schemas.microsoft.com/office/drawing/2010/main">
                <a:solidFill>
                  <a:scrgbClr r="0" g="0" b="0"/>
                </a:solidFill>
              </a14:hiddenFill>
            </a:ext>
          </a:extLst>
        </p:spPr>
        <p:txBody>
          <a:bodyPr vert="horz" wrap="none" lIns="0" tIns="17463" rIns="0" bIns="17463" numCol="1" spcCol="0" rtlCol="0" anchor="ctr" anchorCtr="0">
            <a:noAutofit/>
          </a:bodyPr>
          <a:lstStyle>
            <a:lvl1pPr marL="228600" indent="-165100" algn="l" defTabSz="914400" rtl="0" eaLnBrk="1" latinLnBrk="0" hangingPunct="1">
              <a:lnSpc>
                <a:spcPct val="100000"/>
              </a:lnSpc>
              <a:spcBef>
                <a:spcPts val="600"/>
              </a:spcBef>
              <a:buFont typeface="Wingdings" panose="05000000000000000000" pitchFamily="2" charset="2"/>
              <a:buChar char="§"/>
              <a:defRPr sz="1600" b="0" kern="1200" cap="none" spc="0" baseline="0">
                <a:solidFill>
                  <a:schemeClr val="tx1"/>
                </a:solidFill>
                <a:latin typeface="Arial" panose="020B0604020202020204" pitchFamily="34" charset="0"/>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fld id="{6337FFDC-9C5E-4C4D-92B1-7E14BD31DA01}" type="datetime'''''''''''''''''''''''''''''''''''''''''''4'''''''''''''''''''">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ctr" defTabSz="914400" rtl="0" eaLnBrk="1" fontAlgn="auto" latinLnBrk="0" hangingPunct="1">
                <a:lnSpc>
                  <a:spcPct val="100000"/>
                </a:lnSpc>
                <a:spcBef>
                  <a:spcPct val="0"/>
                </a:spcBef>
                <a:spcAft>
                  <a:spcPct val="0"/>
                </a:spcAft>
                <a:buClrTx/>
                <a:buSzTx/>
                <a:buFont typeface="Wingdings" panose="05000000000000000000" pitchFamily="2" charset="2"/>
                <a:buNone/>
                <a:tabLst/>
                <a:defRPr/>
              </a:pPr>
              <a:t>4</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cxnSp>
        <p:nvCxnSpPr>
          <p:cNvPr id="84" name="Straight Connector 83">
            <a:extLst>
              <a:ext uri="{FF2B5EF4-FFF2-40B4-BE49-F238E27FC236}">
                <a16:creationId xmlns:a16="http://schemas.microsoft.com/office/drawing/2014/main" id="{48FBD5AE-5CD7-477E-9CC8-0F9764413194}"/>
              </a:ext>
            </a:extLst>
          </p:cNvPr>
          <p:cNvCxnSpPr/>
          <p:nvPr>
            <p:custDataLst>
              <p:tags r:id="rId25"/>
            </p:custDataLst>
          </p:nvPr>
        </p:nvCxnSpPr>
        <p:spPr bwMode="auto">
          <a:xfrm>
            <a:off x="6808788"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E6D53018-F9ED-40F9-BE42-B7BF2511D575}"/>
              </a:ext>
            </a:extLst>
          </p:cNvPr>
          <p:cNvCxnSpPr/>
          <p:nvPr>
            <p:custDataLst>
              <p:tags r:id="rId26"/>
            </p:custDataLst>
          </p:nvPr>
        </p:nvCxnSpPr>
        <p:spPr bwMode="auto">
          <a:xfrm>
            <a:off x="6465888"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9204C03-F3B2-48B8-B7E7-DA573E7DB3B6}"/>
              </a:ext>
            </a:extLst>
          </p:cNvPr>
          <p:cNvCxnSpPr/>
          <p:nvPr>
            <p:custDataLst>
              <p:tags r:id="rId27"/>
            </p:custDataLst>
          </p:nvPr>
        </p:nvCxnSpPr>
        <p:spPr bwMode="auto">
          <a:xfrm>
            <a:off x="6122988"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8559213-DFB1-4B81-9B49-50B15FC31816}"/>
              </a:ext>
            </a:extLst>
          </p:cNvPr>
          <p:cNvCxnSpPr/>
          <p:nvPr>
            <p:custDataLst>
              <p:tags r:id="rId28"/>
            </p:custDataLst>
          </p:nvPr>
        </p:nvCxnSpPr>
        <p:spPr bwMode="auto">
          <a:xfrm>
            <a:off x="112633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22A92D9A-065D-4349-9998-A4A3E695B229}"/>
              </a:ext>
            </a:extLst>
          </p:cNvPr>
          <p:cNvCxnSpPr/>
          <p:nvPr>
            <p:custDataLst>
              <p:tags r:id="rId29"/>
            </p:custDataLst>
          </p:nvPr>
        </p:nvCxnSpPr>
        <p:spPr bwMode="auto">
          <a:xfrm>
            <a:off x="5780088"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3" name="Straight Connector 62">
            <a:extLst>
              <a:ext uri="{FF2B5EF4-FFF2-40B4-BE49-F238E27FC236}">
                <a16:creationId xmlns:a16="http://schemas.microsoft.com/office/drawing/2014/main" id="{6442B118-CA45-46DB-8C22-92486085EF38}"/>
              </a:ext>
            </a:extLst>
          </p:cNvPr>
          <p:cNvCxnSpPr/>
          <p:nvPr>
            <p:custDataLst>
              <p:tags r:id="rId30"/>
            </p:custDataLst>
          </p:nvPr>
        </p:nvCxnSpPr>
        <p:spPr bwMode="auto">
          <a:xfrm>
            <a:off x="11458575"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DD3ADA65-E70F-41C3-B43D-4FFD67FB699B}"/>
              </a:ext>
            </a:extLst>
          </p:cNvPr>
          <p:cNvCxnSpPr/>
          <p:nvPr>
            <p:custDataLst>
              <p:tags r:id="rId31"/>
            </p:custDataLst>
          </p:nvPr>
        </p:nvCxnSpPr>
        <p:spPr bwMode="auto">
          <a:xfrm>
            <a:off x="85217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90B68EF-A22D-4B42-B7B9-B74678E4F3F0}"/>
              </a:ext>
            </a:extLst>
          </p:cNvPr>
          <p:cNvCxnSpPr/>
          <p:nvPr>
            <p:custDataLst>
              <p:tags r:id="rId32"/>
            </p:custDataLst>
          </p:nvPr>
        </p:nvCxnSpPr>
        <p:spPr bwMode="auto">
          <a:xfrm>
            <a:off x="109204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2BED5B32-512F-4C63-9F3C-ECF73B4A43FF}"/>
              </a:ext>
            </a:extLst>
          </p:cNvPr>
          <p:cNvCxnSpPr/>
          <p:nvPr>
            <p:custDataLst>
              <p:tags r:id="rId33"/>
            </p:custDataLst>
          </p:nvPr>
        </p:nvCxnSpPr>
        <p:spPr bwMode="auto">
          <a:xfrm>
            <a:off x="8864600"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841976EF-0EE0-40E8-841A-146FEC551482}"/>
              </a:ext>
            </a:extLst>
          </p:cNvPr>
          <p:cNvCxnSpPr/>
          <p:nvPr>
            <p:custDataLst>
              <p:tags r:id="rId34"/>
            </p:custDataLst>
          </p:nvPr>
        </p:nvCxnSpPr>
        <p:spPr bwMode="auto">
          <a:xfrm>
            <a:off x="762000" y="1635125"/>
            <a:ext cx="0" cy="4537075"/>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69" name="Straight Connector 68">
            <a:extLst>
              <a:ext uri="{FF2B5EF4-FFF2-40B4-BE49-F238E27FC236}">
                <a16:creationId xmlns:a16="http://schemas.microsoft.com/office/drawing/2014/main" id="{AE3F017C-5B1D-44D6-8B4C-AADB6F13BA40}"/>
              </a:ext>
            </a:extLst>
          </p:cNvPr>
          <p:cNvCxnSpPr/>
          <p:nvPr>
            <p:custDataLst>
              <p:tags r:id="rId35"/>
            </p:custDataLst>
          </p:nvPr>
        </p:nvCxnSpPr>
        <p:spPr bwMode="auto">
          <a:xfrm>
            <a:off x="10577513"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CDF8205-9CB6-4E4F-85C3-4109B89DFA3C}"/>
              </a:ext>
            </a:extLst>
          </p:cNvPr>
          <p:cNvCxnSpPr/>
          <p:nvPr>
            <p:custDataLst>
              <p:tags r:id="rId36"/>
            </p:custDataLst>
          </p:nvPr>
        </p:nvCxnSpPr>
        <p:spPr bwMode="auto">
          <a:xfrm>
            <a:off x="954881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55A30BC-E0A4-4E2A-AD66-9CDC61885E2D}"/>
              </a:ext>
            </a:extLst>
          </p:cNvPr>
          <p:cNvCxnSpPr/>
          <p:nvPr>
            <p:custDataLst>
              <p:tags r:id="rId37"/>
            </p:custDataLst>
          </p:nvPr>
        </p:nvCxnSpPr>
        <p:spPr bwMode="auto">
          <a:xfrm>
            <a:off x="7150100"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98245C4E-27D9-4EE0-A9F8-A7650EBD1CAC}"/>
              </a:ext>
            </a:extLst>
          </p:cNvPr>
          <p:cNvCxnSpPr/>
          <p:nvPr>
            <p:custDataLst>
              <p:tags r:id="rId38"/>
            </p:custDataLst>
          </p:nvPr>
        </p:nvCxnSpPr>
        <p:spPr bwMode="auto">
          <a:xfrm>
            <a:off x="7493000" y="1635125"/>
            <a:ext cx="0" cy="4537075"/>
          </a:xfrm>
          <a:prstGeom prst="line">
            <a:avLst/>
          </a:prstGeom>
          <a:ln w="3175" algn="ctr">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F4E33A1-30A9-4ECF-AE74-6F606A4A574F}"/>
              </a:ext>
            </a:extLst>
          </p:cNvPr>
          <p:cNvCxnSpPr/>
          <p:nvPr>
            <p:custDataLst>
              <p:tags r:id="rId39"/>
            </p:custDataLst>
          </p:nvPr>
        </p:nvCxnSpPr>
        <p:spPr bwMode="auto">
          <a:xfrm>
            <a:off x="78359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0866A99-DAD7-4646-8DC0-A399C1653643}"/>
              </a:ext>
            </a:extLst>
          </p:cNvPr>
          <p:cNvCxnSpPr/>
          <p:nvPr>
            <p:custDataLst>
              <p:tags r:id="rId40"/>
            </p:custDataLst>
          </p:nvPr>
        </p:nvCxnSpPr>
        <p:spPr bwMode="auto">
          <a:xfrm>
            <a:off x="8178800" y="1635125"/>
            <a:ext cx="0" cy="4537075"/>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43D65A9E-D888-41F4-877B-502B69A263FE}"/>
              </a:ext>
            </a:extLst>
          </p:cNvPr>
          <p:cNvCxnSpPr/>
          <p:nvPr>
            <p:custDataLst>
              <p:tags r:id="rId41"/>
            </p:custDataLst>
          </p:nvPr>
        </p:nvCxnSpPr>
        <p:spPr bwMode="auto">
          <a:xfrm>
            <a:off x="9207500"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206973C-C64F-444F-9BD2-486D78580A34}"/>
              </a:ext>
            </a:extLst>
          </p:cNvPr>
          <p:cNvCxnSpPr/>
          <p:nvPr>
            <p:custDataLst>
              <p:tags r:id="rId42"/>
            </p:custDataLst>
          </p:nvPr>
        </p:nvCxnSpPr>
        <p:spPr bwMode="auto">
          <a:xfrm>
            <a:off x="989171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C52FE58A-4906-42CB-9C3D-986D3F7F581E}"/>
              </a:ext>
            </a:extLst>
          </p:cNvPr>
          <p:cNvCxnSpPr/>
          <p:nvPr>
            <p:custDataLst>
              <p:tags r:id="rId43"/>
            </p:custDataLst>
          </p:nvPr>
        </p:nvCxnSpPr>
        <p:spPr bwMode="auto">
          <a:xfrm>
            <a:off x="10234613" y="1635125"/>
            <a:ext cx="0" cy="4537075"/>
          </a:xfrm>
          <a:prstGeom prst="line">
            <a:avLst/>
          </a:prstGeom>
          <a:ln w="3175" cap="flat" cmpd="sng" algn="ctr">
            <a:solidFill>
              <a:schemeClr val="tx1"/>
            </a:solidFill>
            <a:prstDash val="solid"/>
            <a:miter lim="8000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761FC03-F628-4AB4-90A8-E37926857736}"/>
              </a:ext>
            </a:extLst>
          </p:cNvPr>
          <p:cNvCxnSpPr/>
          <p:nvPr>
            <p:custDataLst>
              <p:tags r:id="rId44"/>
            </p:custDataLst>
          </p:nvPr>
        </p:nvCxnSpPr>
        <p:spPr bwMode="auto">
          <a:xfrm>
            <a:off x="762001" y="29003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7AEC8CB7-D97E-4B67-AD16-0C2DA3A2D8A4}"/>
              </a:ext>
            </a:extLst>
          </p:cNvPr>
          <p:cNvCxnSpPr/>
          <p:nvPr>
            <p:custDataLst>
              <p:tags r:id="rId45"/>
            </p:custDataLst>
          </p:nvPr>
        </p:nvCxnSpPr>
        <p:spPr bwMode="auto">
          <a:xfrm>
            <a:off x="762001" y="46561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35F71C71-C1A9-4443-B143-C54186E82404}"/>
              </a:ext>
            </a:extLst>
          </p:cNvPr>
          <p:cNvCxnSpPr/>
          <p:nvPr>
            <p:custDataLst>
              <p:tags r:id="rId46"/>
            </p:custDataLst>
          </p:nvPr>
        </p:nvCxnSpPr>
        <p:spPr bwMode="auto">
          <a:xfrm>
            <a:off x="762001" y="59134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C16149EC-1114-4A19-B38D-448863CE9A53}"/>
              </a:ext>
            </a:extLst>
          </p:cNvPr>
          <p:cNvCxnSpPr/>
          <p:nvPr>
            <p:custDataLst>
              <p:tags r:id="rId47"/>
            </p:custDataLst>
          </p:nvPr>
        </p:nvCxnSpPr>
        <p:spPr bwMode="auto">
          <a:xfrm>
            <a:off x="762001" y="56642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5F5641D0-B6DF-4F06-97B6-4396DF079FE1}"/>
              </a:ext>
            </a:extLst>
          </p:cNvPr>
          <p:cNvCxnSpPr/>
          <p:nvPr>
            <p:custDataLst>
              <p:tags r:id="rId48"/>
            </p:custDataLst>
          </p:nvPr>
        </p:nvCxnSpPr>
        <p:spPr bwMode="auto">
          <a:xfrm>
            <a:off x="762001" y="31496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0C98A436-9328-4D53-A950-EFE776B0AED8}"/>
              </a:ext>
            </a:extLst>
          </p:cNvPr>
          <p:cNvCxnSpPr/>
          <p:nvPr>
            <p:custDataLst>
              <p:tags r:id="rId49"/>
            </p:custDataLst>
          </p:nvPr>
        </p:nvCxnSpPr>
        <p:spPr bwMode="auto">
          <a:xfrm>
            <a:off x="762001" y="49069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310DB632-5620-405B-862C-51CCE8412D03}"/>
              </a:ext>
            </a:extLst>
          </p:cNvPr>
          <p:cNvCxnSpPr/>
          <p:nvPr>
            <p:custDataLst>
              <p:tags r:id="rId50"/>
            </p:custDataLst>
          </p:nvPr>
        </p:nvCxnSpPr>
        <p:spPr bwMode="auto">
          <a:xfrm>
            <a:off x="762001" y="36496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C5B693EA-7EAA-4A7C-A9C5-7574E63E03D5}"/>
              </a:ext>
            </a:extLst>
          </p:cNvPr>
          <p:cNvCxnSpPr/>
          <p:nvPr>
            <p:custDataLst>
              <p:tags r:id="rId51"/>
            </p:custDataLst>
          </p:nvPr>
        </p:nvCxnSpPr>
        <p:spPr bwMode="auto">
          <a:xfrm>
            <a:off x="762001" y="33988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AC71FA5A-7BEE-48AC-B595-B0B27A2640DB}"/>
              </a:ext>
            </a:extLst>
          </p:cNvPr>
          <p:cNvCxnSpPr/>
          <p:nvPr>
            <p:custDataLst>
              <p:tags r:id="rId52"/>
            </p:custDataLst>
          </p:nvPr>
        </p:nvCxnSpPr>
        <p:spPr bwMode="auto">
          <a:xfrm>
            <a:off x="762001" y="54149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4" name="Straight Connector 103">
            <a:extLst>
              <a:ext uri="{FF2B5EF4-FFF2-40B4-BE49-F238E27FC236}">
                <a16:creationId xmlns:a16="http://schemas.microsoft.com/office/drawing/2014/main" id="{316480EF-6DAA-4191-87CC-BF186D3F6090}"/>
              </a:ext>
            </a:extLst>
          </p:cNvPr>
          <p:cNvCxnSpPr/>
          <p:nvPr>
            <p:custDataLst>
              <p:tags r:id="rId53"/>
            </p:custDataLst>
          </p:nvPr>
        </p:nvCxnSpPr>
        <p:spPr bwMode="auto">
          <a:xfrm>
            <a:off x="762001" y="24003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E8B7853D-4D6B-40CF-8740-008C93090DC2}"/>
              </a:ext>
            </a:extLst>
          </p:cNvPr>
          <p:cNvCxnSpPr/>
          <p:nvPr>
            <p:custDataLst>
              <p:tags r:id="rId54"/>
            </p:custDataLst>
          </p:nvPr>
        </p:nvCxnSpPr>
        <p:spPr bwMode="auto">
          <a:xfrm>
            <a:off x="762001" y="4149725"/>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EBB40C5-07BC-46A6-9345-856DB86F4F26}"/>
              </a:ext>
            </a:extLst>
          </p:cNvPr>
          <p:cNvCxnSpPr/>
          <p:nvPr>
            <p:custDataLst>
              <p:tags r:id="rId55"/>
            </p:custDataLst>
          </p:nvPr>
        </p:nvCxnSpPr>
        <p:spPr bwMode="auto">
          <a:xfrm>
            <a:off x="762001" y="26495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E2E5A87F-F979-47A6-8ECF-74158951381B}"/>
              </a:ext>
            </a:extLst>
          </p:cNvPr>
          <p:cNvCxnSpPr/>
          <p:nvPr>
            <p:custDataLst>
              <p:tags r:id="rId56"/>
            </p:custDataLst>
          </p:nvPr>
        </p:nvCxnSpPr>
        <p:spPr bwMode="auto">
          <a:xfrm>
            <a:off x="762001" y="51641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EFBBC33D-A89B-4BE7-8D96-7258C25E5A20}"/>
              </a:ext>
            </a:extLst>
          </p:cNvPr>
          <p:cNvCxnSpPr/>
          <p:nvPr>
            <p:custDataLst>
              <p:tags r:id="rId57"/>
            </p:custDataLst>
          </p:nvPr>
        </p:nvCxnSpPr>
        <p:spPr bwMode="auto">
          <a:xfrm>
            <a:off x="762001" y="18923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4C9D1164-5C6A-468F-9A1A-CD33F6CBFB00}"/>
              </a:ext>
            </a:extLst>
          </p:cNvPr>
          <p:cNvCxnSpPr/>
          <p:nvPr>
            <p:custDataLst>
              <p:tags r:id="rId58"/>
            </p:custDataLst>
          </p:nvPr>
        </p:nvCxnSpPr>
        <p:spPr bwMode="auto">
          <a:xfrm>
            <a:off x="762001" y="4398963"/>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7BBCA038-1F46-454C-B551-4AD18E8247FE}"/>
              </a:ext>
            </a:extLst>
          </p:cNvPr>
          <p:cNvCxnSpPr/>
          <p:nvPr>
            <p:custDataLst>
              <p:tags r:id="rId59"/>
            </p:custDataLst>
          </p:nvPr>
        </p:nvCxnSpPr>
        <p:spPr bwMode="auto">
          <a:xfrm>
            <a:off x="762001" y="2141538"/>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850E68F-C312-4EFE-92FD-191F18DC9005}"/>
              </a:ext>
            </a:extLst>
          </p:cNvPr>
          <p:cNvCxnSpPr/>
          <p:nvPr>
            <p:custDataLst>
              <p:tags r:id="rId60"/>
            </p:custDataLst>
          </p:nvPr>
        </p:nvCxnSpPr>
        <p:spPr bwMode="auto">
          <a:xfrm>
            <a:off x="762001" y="3898900"/>
            <a:ext cx="10696575" cy="0"/>
          </a:xfrm>
          <a:prstGeom prst="line">
            <a:avLst/>
          </a:prstGeom>
          <a:ln w="3175" cap="flat" cmpd="sng" algn="ctr">
            <a:solidFill>
              <a:schemeClr val="tx1"/>
            </a:solidFill>
            <a:prstDash val="solid"/>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D6000E89-FD55-4E40-8547-2274C1FD0932}"/>
              </a:ext>
            </a:extLst>
          </p:cNvPr>
          <p:cNvCxnSpPr/>
          <p:nvPr>
            <p:custDataLst>
              <p:tags r:id="rId61"/>
            </p:custDataLst>
          </p:nvPr>
        </p:nvCxnSpPr>
        <p:spPr bwMode="auto">
          <a:xfrm>
            <a:off x="762001" y="6172200"/>
            <a:ext cx="10696575" cy="0"/>
          </a:xfrm>
          <a:prstGeom prst="line">
            <a:avLst/>
          </a:prstGeom>
          <a:solidFill>
            <a:schemeClr val="bg1"/>
          </a:solidFill>
          <a:ln w="9525" cap="flat" cmpd="sng" algn="ctr">
            <a:solidFill>
              <a:schemeClr val="tx1"/>
            </a:solidFill>
            <a:prstDash val="solid"/>
            <a:round/>
            <a:headEnd type="none" w="med" len="med"/>
            <a:tailEnd type="none" w="med" len="med"/>
          </a:ln>
          <a:effectLst/>
        </p:spPr>
      </p:cxnSp>
      <p:cxnSp>
        <p:nvCxnSpPr>
          <p:cNvPr id="113" name="Straight Connector 112">
            <a:extLst>
              <a:ext uri="{FF2B5EF4-FFF2-40B4-BE49-F238E27FC236}">
                <a16:creationId xmlns:a16="http://schemas.microsoft.com/office/drawing/2014/main" id="{CC33EED9-829C-4DE2-AADE-8312C53907F6}"/>
              </a:ext>
            </a:extLst>
          </p:cNvPr>
          <p:cNvCxnSpPr/>
          <p:nvPr>
            <p:custDataLst>
              <p:tags r:id="rId62"/>
            </p:custDataLst>
          </p:nvPr>
        </p:nvCxnSpPr>
        <p:spPr bwMode="auto">
          <a:xfrm>
            <a:off x="762001" y="1635125"/>
            <a:ext cx="10696575" cy="0"/>
          </a:xfrm>
          <a:prstGeom prst="line">
            <a:avLst/>
          </a:prstGeom>
          <a:solidFill>
            <a:schemeClr val="bg1"/>
          </a:solidFill>
          <a:ln w="9525" cap="flat" cmpd="sng" algn="ctr">
            <a:solidFill>
              <a:schemeClr val="tx1"/>
            </a:solidFill>
            <a:prstDash val="solid"/>
            <a:round/>
            <a:headEnd type="none" w="med" len="med"/>
            <a:tailEnd type="none" w="med" len="med"/>
          </a:ln>
          <a:effectLst/>
        </p:spPr>
      </p:cxnSp>
      <p:sp>
        <p:nvSpPr>
          <p:cNvPr id="47" name="Rectangle 46">
            <a:extLst>
              <a:ext uri="{FF2B5EF4-FFF2-40B4-BE49-F238E27FC236}">
                <a16:creationId xmlns:a16="http://schemas.microsoft.com/office/drawing/2014/main" id="{595238EC-31F9-4C0F-964B-B599F60C9E13}"/>
              </a:ext>
            </a:extLst>
          </p:cNvPr>
          <p:cNvSpPr/>
          <p:nvPr>
            <p:custDataLst>
              <p:tags r:id="rId63"/>
            </p:custDataLst>
          </p:nvPr>
        </p:nvSpPr>
        <p:spPr bwMode="gray">
          <a:xfrm>
            <a:off x="9548813" y="5846763"/>
            <a:ext cx="685800" cy="79375"/>
          </a:xfrm>
          <a:prstGeom prst="rect">
            <a:avLst/>
          </a:prstGeom>
          <a:solidFill>
            <a:srgbClr val="007770"/>
          </a:solidFill>
          <a:ln w="19050" cap="flat" cmpd="sng" algn="ctr">
            <a:solidFill>
              <a:srgbClr val="00777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0A35473D-3E72-4622-862F-10C0195DA244}"/>
              </a:ext>
            </a:extLst>
          </p:cNvPr>
          <p:cNvSpPr/>
          <p:nvPr>
            <p:custDataLst>
              <p:tags r:id="rId64"/>
            </p:custDataLst>
          </p:nvPr>
        </p:nvSpPr>
        <p:spPr bwMode="gray">
          <a:xfrm>
            <a:off x="7835899" y="4030663"/>
            <a:ext cx="685800" cy="79375"/>
          </a:xfrm>
          <a:prstGeom prst="rect">
            <a:avLst/>
          </a:prstGeom>
          <a:solidFill>
            <a:schemeClr val="accent3"/>
          </a:solidFill>
          <a:ln w="19050" cap="flat" cmpd="sng" algn="ctr">
            <a:solidFill>
              <a:schemeClr val="accent3"/>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5" name="Rectangle 94">
            <a:extLst>
              <a:ext uri="{FF2B5EF4-FFF2-40B4-BE49-F238E27FC236}">
                <a16:creationId xmlns:a16="http://schemas.microsoft.com/office/drawing/2014/main" id="{00C44C18-9C2E-4F07-AE4D-C261061BE8BA}"/>
              </a:ext>
            </a:extLst>
          </p:cNvPr>
          <p:cNvSpPr/>
          <p:nvPr>
            <p:custDataLst>
              <p:tags r:id="rId65"/>
            </p:custDataLst>
          </p:nvPr>
        </p:nvSpPr>
        <p:spPr bwMode="gray">
          <a:xfrm>
            <a:off x="8521700" y="5795963"/>
            <a:ext cx="1712913"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Rectangle 90">
            <a:extLst>
              <a:ext uri="{FF2B5EF4-FFF2-40B4-BE49-F238E27FC236}">
                <a16:creationId xmlns:a16="http://schemas.microsoft.com/office/drawing/2014/main" id="{96B9CDCE-7805-4428-9E62-A7AD65A3B927}"/>
              </a:ext>
            </a:extLst>
          </p:cNvPr>
          <p:cNvSpPr/>
          <p:nvPr>
            <p:custDataLst>
              <p:tags r:id="rId66"/>
            </p:custDataLst>
          </p:nvPr>
        </p:nvSpPr>
        <p:spPr bwMode="gray">
          <a:xfrm>
            <a:off x="10234613" y="2225676"/>
            <a:ext cx="1028700"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15">
            <a:extLst>
              <a:ext uri="{FF2B5EF4-FFF2-40B4-BE49-F238E27FC236}">
                <a16:creationId xmlns:a16="http://schemas.microsoft.com/office/drawing/2014/main" id="{DC9D5993-D888-4F09-9500-5A8D4D88D935}"/>
              </a:ext>
            </a:extLst>
          </p:cNvPr>
          <p:cNvSpPr/>
          <p:nvPr>
            <p:custDataLst>
              <p:tags r:id="rId67"/>
            </p:custDataLst>
          </p:nvPr>
        </p:nvSpPr>
        <p:spPr bwMode="gray">
          <a:xfrm>
            <a:off x="8521700" y="4991100"/>
            <a:ext cx="1712913" cy="79375"/>
          </a:xfrm>
          <a:prstGeom prst="rect">
            <a:avLst/>
          </a:prstGeom>
          <a:solidFill>
            <a:schemeClr val="tx1"/>
          </a:solidFill>
          <a:ln w="1905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Rectangle 17">
            <a:extLst>
              <a:ext uri="{FF2B5EF4-FFF2-40B4-BE49-F238E27FC236}">
                <a16:creationId xmlns:a16="http://schemas.microsoft.com/office/drawing/2014/main" id="{C3809DF2-7251-410C-B234-C9B5C7C729ED}"/>
              </a:ext>
            </a:extLst>
          </p:cNvPr>
          <p:cNvSpPr/>
          <p:nvPr>
            <p:custDataLst>
              <p:tags r:id="rId68"/>
            </p:custDataLst>
          </p:nvPr>
        </p:nvSpPr>
        <p:spPr bwMode="gray">
          <a:xfrm>
            <a:off x="5784850" y="2481263"/>
            <a:ext cx="681038" cy="79375"/>
          </a:xfrm>
          <a:prstGeom prst="rect">
            <a:avLst/>
          </a:prstGeom>
          <a:solidFill>
            <a:schemeClr val="accent3"/>
          </a:solidFill>
          <a:ln w="19050" cap="flat" cmpd="sng" algn="ctr">
            <a:solidFill>
              <a:schemeClr val="accent3"/>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3" name="Rectangle 32">
            <a:extLst>
              <a:ext uri="{FF2B5EF4-FFF2-40B4-BE49-F238E27FC236}">
                <a16:creationId xmlns:a16="http://schemas.microsoft.com/office/drawing/2014/main" id="{6447B801-E7B3-444D-A6CB-B977BDC4249C}"/>
              </a:ext>
            </a:extLst>
          </p:cNvPr>
          <p:cNvSpPr/>
          <p:nvPr>
            <p:custDataLst>
              <p:tags r:id="rId69"/>
            </p:custDataLst>
          </p:nvPr>
        </p:nvSpPr>
        <p:spPr bwMode="gray">
          <a:xfrm>
            <a:off x="5784850" y="2730500"/>
            <a:ext cx="681038"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Rectangle 43">
            <a:extLst>
              <a:ext uri="{FF2B5EF4-FFF2-40B4-BE49-F238E27FC236}">
                <a16:creationId xmlns:a16="http://schemas.microsoft.com/office/drawing/2014/main" id="{DD09E45A-928B-4C37-94F9-A28B1FB9C45D}"/>
              </a:ext>
            </a:extLst>
          </p:cNvPr>
          <p:cNvSpPr/>
          <p:nvPr>
            <p:custDataLst>
              <p:tags r:id="rId70"/>
            </p:custDataLst>
          </p:nvPr>
        </p:nvSpPr>
        <p:spPr bwMode="gray">
          <a:xfrm>
            <a:off x="8521700" y="5245100"/>
            <a:ext cx="1027113" cy="79375"/>
          </a:xfrm>
          <a:prstGeom prst="rect">
            <a:avLst/>
          </a:prstGeom>
          <a:solidFill>
            <a:srgbClr val="007770"/>
          </a:solidFill>
          <a:ln w="19050" cap="flat" cmpd="sng" algn="ctr">
            <a:solidFill>
              <a:srgbClr val="00777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84481A91-C3D7-4FC7-93C1-4F2B3F051951}"/>
              </a:ext>
            </a:extLst>
          </p:cNvPr>
          <p:cNvSpPr/>
          <p:nvPr>
            <p:custDataLst>
              <p:tags r:id="rId71"/>
            </p:custDataLst>
          </p:nvPr>
        </p:nvSpPr>
        <p:spPr bwMode="gray">
          <a:xfrm>
            <a:off x="6465888" y="5495925"/>
            <a:ext cx="1027113"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Rectangle 37">
            <a:extLst>
              <a:ext uri="{FF2B5EF4-FFF2-40B4-BE49-F238E27FC236}">
                <a16:creationId xmlns:a16="http://schemas.microsoft.com/office/drawing/2014/main" id="{18DBB0A2-AB6A-451E-B225-25008E553CCD}"/>
              </a:ext>
            </a:extLst>
          </p:cNvPr>
          <p:cNvSpPr/>
          <p:nvPr>
            <p:custDataLst>
              <p:tags r:id="rId72"/>
            </p:custDataLst>
          </p:nvPr>
        </p:nvSpPr>
        <p:spPr bwMode="gray">
          <a:xfrm>
            <a:off x="7150100" y="3730625"/>
            <a:ext cx="685800" cy="79375"/>
          </a:xfrm>
          <a:prstGeom prst="rect">
            <a:avLst/>
          </a:prstGeom>
          <a:solidFill>
            <a:schemeClr val="accent3"/>
          </a:solidFill>
          <a:ln w="19050" cap="flat" cmpd="sng" algn="ctr">
            <a:solidFill>
              <a:schemeClr val="accent3"/>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Rectangle 93">
            <a:extLst>
              <a:ext uri="{FF2B5EF4-FFF2-40B4-BE49-F238E27FC236}">
                <a16:creationId xmlns:a16="http://schemas.microsoft.com/office/drawing/2014/main" id="{8963354C-2157-4303-ADF6-2DAC950E135F}"/>
              </a:ext>
            </a:extLst>
          </p:cNvPr>
          <p:cNvSpPr/>
          <p:nvPr>
            <p:custDataLst>
              <p:tags r:id="rId73"/>
            </p:custDataLst>
          </p:nvPr>
        </p:nvSpPr>
        <p:spPr bwMode="gray">
          <a:xfrm>
            <a:off x="5784851" y="2225675"/>
            <a:ext cx="3763963"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1" name="Rectangle 40">
            <a:extLst>
              <a:ext uri="{FF2B5EF4-FFF2-40B4-BE49-F238E27FC236}">
                <a16:creationId xmlns:a16="http://schemas.microsoft.com/office/drawing/2014/main" id="{77EE417F-CD03-4D95-9DA3-D2887176CC20}"/>
              </a:ext>
            </a:extLst>
          </p:cNvPr>
          <p:cNvSpPr/>
          <p:nvPr>
            <p:custDataLst>
              <p:tags r:id="rId74"/>
            </p:custDataLst>
          </p:nvPr>
        </p:nvSpPr>
        <p:spPr bwMode="gray">
          <a:xfrm>
            <a:off x="8521701" y="5745163"/>
            <a:ext cx="1712913" cy="79375"/>
          </a:xfrm>
          <a:prstGeom prst="rect">
            <a:avLst/>
          </a:prstGeom>
          <a:solidFill>
            <a:schemeClr val="accent3"/>
          </a:solidFill>
          <a:ln w="19050" cap="flat" cmpd="sng" algn="ctr">
            <a:solidFill>
              <a:schemeClr val="accent3"/>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1" name="Rectangle 50">
            <a:extLst>
              <a:ext uri="{FF2B5EF4-FFF2-40B4-BE49-F238E27FC236}">
                <a16:creationId xmlns:a16="http://schemas.microsoft.com/office/drawing/2014/main" id="{48A42A96-7FF9-4E8A-A906-8071BD74D54A}"/>
              </a:ext>
            </a:extLst>
          </p:cNvPr>
          <p:cNvSpPr/>
          <p:nvPr>
            <p:custDataLst>
              <p:tags r:id="rId75"/>
            </p:custDataLst>
          </p:nvPr>
        </p:nvSpPr>
        <p:spPr bwMode="gray">
          <a:xfrm>
            <a:off x="10234613" y="4483100"/>
            <a:ext cx="342900"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Rectangle 23">
            <a:extLst>
              <a:ext uri="{FF2B5EF4-FFF2-40B4-BE49-F238E27FC236}">
                <a16:creationId xmlns:a16="http://schemas.microsoft.com/office/drawing/2014/main" id="{6EF40FF2-7427-4814-8955-6255E9329070}"/>
              </a:ext>
            </a:extLst>
          </p:cNvPr>
          <p:cNvSpPr/>
          <p:nvPr>
            <p:custDataLst>
              <p:tags r:id="rId76"/>
            </p:custDataLst>
          </p:nvPr>
        </p:nvSpPr>
        <p:spPr bwMode="gray">
          <a:xfrm>
            <a:off x="5784850" y="2981325"/>
            <a:ext cx="1023938" cy="79375"/>
          </a:xfrm>
          <a:prstGeom prst="rect">
            <a:avLst/>
          </a:prstGeom>
          <a:solidFill>
            <a:srgbClr val="007770"/>
          </a:solidFill>
          <a:ln w="19050" cap="flat" cmpd="sng" algn="ctr">
            <a:solidFill>
              <a:srgbClr val="00777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Rectangle 31">
            <a:extLst>
              <a:ext uri="{FF2B5EF4-FFF2-40B4-BE49-F238E27FC236}">
                <a16:creationId xmlns:a16="http://schemas.microsoft.com/office/drawing/2014/main" id="{B5647666-7176-45B8-B575-DD29DB9C9D23}"/>
              </a:ext>
            </a:extLst>
          </p:cNvPr>
          <p:cNvSpPr/>
          <p:nvPr>
            <p:custDataLst>
              <p:tags r:id="rId77"/>
            </p:custDataLst>
          </p:nvPr>
        </p:nvSpPr>
        <p:spPr bwMode="gray">
          <a:xfrm>
            <a:off x="10577513" y="4737100"/>
            <a:ext cx="685800"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ectangle 33">
            <a:extLst>
              <a:ext uri="{FF2B5EF4-FFF2-40B4-BE49-F238E27FC236}">
                <a16:creationId xmlns:a16="http://schemas.microsoft.com/office/drawing/2014/main" id="{A84EBC6F-D09B-43CF-A248-0E0FBC052147}"/>
              </a:ext>
            </a:extLst>
          </p:cNvPr>
          <p:cNvSpPr/>
          <p:nvPr>
            <p:custDataLst>
              <p:tags r:id="rId78"/>
            </p:custDataLst>
          </p:nvPr>
        </p:nvSpPr>
        <p:spPr bwMode="gray">
          <a:xfrm>
            <a:off x="6808789" y="3479800"/>
            <a:ext cx="684213" cy="79375"/>
          </a:xfrm>
          <a:prstGeom prst="rect">
            <a:avLst/>
          </a:prstGeom>
          <a:solidFill>
            <a:srgbClr val="007770"/>
          </a:solidFill>
          <a:ln w="19050" cap="flat" cmpd="sng" algn="ctr">
            <a:solidFill>
              <a:srgbClr val="00777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Rectangle 24">
            <a:extLst>
              <a:ext uri="{FF2B5EF4-FFF2-40B4-BE49-F238E27FC236}">
                <a16:creationId xmlns:a16="http://schemas.microsoft.com/office/drawing/2014/main" id="{2D0EB8D9-25B0-440B-84C6-6D614E803F3F}"/>
              </a:ext>
            </a:extLst>
          </p:cNvPr>
          <p:cNvSpPr/>
          <p:nvPr>
            <p:custDataLst>
              <p:tags r:id="rId79"/>
            </p:custDataLst>
          </p:nvPr>
        </p:nvSpPr>
        <p:spPr bwMode="gray">
          <a:xfrm>
            <a:off x="6465889" y="3230563"/>
            <a:ext cx="684213" cy="79375"/>
          </a:xfrm>
          <a:prstGeom prst="rect">
            <a:avLst/>
          </a:prstGeom>
          <a:solidFill>
            <a:schemeClr val="accent3"/>
          </a:solidFill>
          <a:ln w="19050" cap="flat" cmpd="sng" algn="ctr">
            <a:solidFill>
              <a:schemeClr val="accent3"/>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Rectangle 10">
            <a:extLst>
              <a:ext uri="{FF2B5EF4-FFF2-40B4-BE49-F238E27FC236}">
                <a16:creationId xmlns:a16="http://schemas.microsoft.com/office/drawing/2014/main" id="{45FB4E07-F589-447A-BDB6-FD7666273A60}"/>
              </a:ext>
            </a:extLst>
          </p:cNvPr>
          <p:cNvSpPr/>
          <p:nvPr>
            <p:custDataLst>
              <p:tags r:id="rId80"/>
            </p:custDataLst>
          </p:nvPr>
        </p:nvSpPr>
        <p:spPr bwMode="gray">
          <a:xfrm>
            <a:off x="5784850" y="1973263"/>
            <a:ext cx="338138" cy="79375"/>
          </a:xfrm>
          <a:prstGeom prst="rect">
            <a:avLst/>
          </a:prstGeom>
          <a:solidFill>
            <a:srgbClr val="4C6C9C"/>
          </a:solidFill>
          <a:ln w="19050" cap="flat" cmpd="sng" algn="ctr">
            <a:solidFill>
              <a:srgbClr val="4C6C9C"/>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Rectangle 41">
            <a:extLst>
              <a:ext uri="{FF2B5EF4-FFF2-40B4-BE49-F238E27FC236}">
                <a16:creationId xmlns:a16="http://schemas.microsoft.com/office/drawing/2014/main" id="{24FE1929-3E3B-4C62-AEB9-FFC17AF87E60}"/>
              </a:ext>
            </a:extLst>
          </p:cNvPr>
          <p:cNvSpPr/>
          <p:nvPr>
            <p:custDataLst>
              <p:tags r:id="rId81"/>
            </p:custDataLst>
          </p:nvPr>
        </p:nvSpPr>
        <p:spPr bwMode="gray">
          <a:xfrm>
            <a:off x="7493000" y="4230688"/>
            <a:ext cx="1028700" cy="79375"/>
          </a:xfrm>
          <a:prstGeom prst="rect">
            <a:avLst/>
          </a:prstGeom>
          <a:solidFill>
            <a:srgbClr val="007770"/>
          </a:solidFill>
          <a:ln w="19050" cap="flat" cmpd="sng" algn="ctr">
            <a:solidFill>
              <a:srgbClr val="00777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Rectangle 92">
            <a:extLst>
              <a:ext uri="{FF2B5EF4-FFF2-40B4-BE49-F238E27FC236}">
                <a16:creationId xmlns:a16="http://schemas.microsoft.com/office/drawing/2014/main" id="{B474EFB0-B92B-48EB-81A4-9DF8F427A7B3}"/>
              </a:ext>
            </a:extLst>
          </p:cNvPr>
          <p:cNvSpPr/>
          <p:nvPr>
            <p:custDataLst>
              <p:tags r:id="rId82"/>
            </p:custDataLst>
          </p:nvPr>
        </p:nvSpPr>
        <p:spPr bwMode="gray">
          <a:xfrm>
            <a:off x="7492999" y="3979863"/>
            <a:ext cx="1028700" cy="79375"/>
          </a:xfrm>
          <a:prstGeom prst="rect">
            <a:avLst/>
          </a:prstGeom>
          <a:solidFill>
            <a:schemeClr val="accent4"/>
          </a:solidFill>
          <a:ln w="19050" cap="flat" cmpd="sng" algn="ctr">
            <a:solidFill>
              <a:schemeClr val="accent4"/>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a:extLst>
              <a:ext uri="{FF2B5EF4-FFF2-40B4-BE49-F238E27FC236}">
                <a16:creationId xmlns:a16="http://schemas.microsoft.com/office/drawing/2014/main" id="{6DD69471-34B8-422B-9B6E-59E023AFA867}"/>
              </a:ext>
            </a:extLst>
          </p:cNvPr>
          <p:cNvSpPr/>
          <p:nvPr>
            <p:custDataLst>
              <p:tags r:id="rId83"/>
            </p:custDataLst>
          </p:nvPr>
        </p:nvSpPr>
        <p:spPr bwMode="gray">
          <a:xfrm>
            <a:off x="6465889" y="4991100"/>
            <a:ext cx="1027113" cy="79375"/>
          </a:xfrm>
          <a:prstGeom prst="rect">
            <a:avLst/>
          </a:prstGeom>
          <a:solidFill>
            <a:schemeClr val="tx1"/>
          </a:solidFill>
          <a:ln w="19050" cap="flat" cmpd="sng" algn="ctr">
            <a:solidFill>
              <a:schemeClr val="tx1"/>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96">
            <a:extLst>
              <a:ext uri="{FF2B5EF4-FFF2-40B4-BE49-F238E27FC236}">
                <a16:creationId xmlns:a16="http://schemas.microsoft.com/office/drawing/2014/main" id="{7F003438-A2F5-4425-9000-1E2C34F560A4}"/>
              </a:ext>
            </a:extLst>
          </p:cNvPr>
          <p:cNvSpPr/>
          <p:nvPr>
            <p:custDataLst>
              <p:tags r:id="rId84"/>
            </p:custDataLst>
          </p:nvPr>
        </p:nvSpPr>
        <p:spPr bwMode="gray">
          <a:xfrm>
            <a:off x="5784851" y="5997575"/>
            <a:ext cx="5478463"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0" name="Rectangle 99">
            <a:extLst>
              <a:ext uri="{FF2B5EF4-FFF2-40B4-BE49-F238E27FC236}">
                <a16:creationId xmlns:a16="http://schemas.microsoft.com/office/drawing/2014/main" id="{A4FED024-FDDD-4ADF-AA3E-6C892973EEE4}"/>
              </a:ext>
            </a:extLst>
          </p:cNvPr>
          <p:cNvSpPr/>
          <p:nvPr>
            <p:custDataLst>
              <p:tags r:id="rId85"/>
            </p:custDataLst>
          </p:nvPr>
        </p:nvSpPr>
        <p:spPr bwMode="gray">
          <a:xfrm>
            <a:off x="5784850" y="1719263"/>
            <a:ext cx="338138" cy="79375"/>
          </a:xfrm>
          <a:prstGeom prst="rect">
            <a:avLst/>
          </a:prstGeom>
          <a:solidFill>
            <a:srgbClr val="000000"/>
          </a:solidFill>
          <a:ln w="19050" cap="flat" cmpd="sng" algn="ctr">
            <a:solidFill>
              <a:srgbClr val="000000"/>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4" name="Text Placeholder 4">
            <a:extLst>
              <a:ext uri="{FF2B5EF4-FFF2-40B4-BE49-F238E27FC236}">
                <a16:creationId xmlns:a16="http://schemas.microsoft.com/office/drawing/2014/main" id="{3053AD9F-9A23-4D07-A1A8-9E3A71CE1809}"/>
              </a:ext>
            </a:extLst>
          </p:cNvPr>
          <p:cNvSpPr>
            <a:spLocks noGrp="1"/>
          </p:cNvSpPr>
          <p:nvPr>
            <p:custDataLst>
              <p:tags r:id="rId86"/>
            </p:custDataLst>
          </p:nvPr>
        </p:nvSpPr>
        <p:spPr bwMode="auto">
          <a:xfrm>
            <a:off x="812800" y="4956175"/>
            <a:ext cx="2908300"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sym typeface="+mn-lt"/>
              </a:rPr>
              <a:t>Workstream 2: </a:t>
            </a:r>
            <a:r>
              <a:rPr lang="en-US" sz="1050" b="1" dirty="0">
                <a:solidFill>
                  <a:schemeClr val="bg1"/>
                </a:solidFill>
                <a:latin typeface="Calibri" panose="020F0502020204030204"/>
              </a:rPr>
              <a:t>Cybersecurity Management Controls </a:t>
            </a:r>
          </a:p>
        </p:txBody>
      </p:sp>
      <p:sp>
        <p:nvSpPr>
          <p:cNvPr id="133" name="Text Placeholder 4">
            <a:extLst>
              <a:ext uri="{FF2B5EF4-FFF2-40B4-BE49-F238E27FC236}">
                <a16:creationId xmlns:a16="http://schemas.microsoft.com/office/drawing/2014/main" id="{1E003D8A-DD45-479A-A785-60EE7EDD0108}"/>
              </a:ext>
            </a:extLst>
          </p:cNvPr>
          <p:cNvSpPr>
            <a:spLocks noGrp="1"/>
          </p:cNvSpPr>
          <p:nvPr>
            <p:custDataLst>
              <p:tags r:id="rId87"/>
            </p:custDataLst>
          </p:nvPr>
        </p:nvSpPr>
        <p:spPr bwMode="auto">
          <a:xfrm>
            <a:off x="812800" y="2698750"/>
            <a:ext cx="35893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lvl="0" indent="0">
              <a:spcBef>
                <a:spcPct val="0"/>
              </a:spcBef>
              <a:buNone/>
              <a:defRPr/>
            </a:pPr>
            <a:r>
              <a:rPr lang="en-US" altLang="en-US" sz="1000" dirty="0">
                <a:solidFill>
                  <a:srgbClr val="000000"/>
                </a:solidFill>
                <a:latin typeface="+mn-lt"/>
              </a:rPr>
              <a:t>1.2 Understand NEOM and OXAGON cybersecurity regulatory context</a:t>
            </a:r>
          </a:p>
        </p:txBody>
      </p:sp>
      <p:sp>
        <p:nvSpPr>
          <p:cNvPr id="156" name="Text Placeholder 4">
            <a:extLst>
              <a:ext uri="{FF2B5EF4-FFF2-40B4-BE49-F238E27FC236}">
                <a16:creationId xmlns:a16="http://schemas.microsoft.com/office/drawing/2014/main" id="{9B6C56DD-FF7C-408A-909D-8116F6A4E1CA}"/>
              </a:ext>
            </a:extLst>
          </p:cNvPr>
          <p:cNvSpPr>
            <a:spLocks noGrp="1"/>
          </p:cNvSpPr>
          <p:nvPr>
            <p:custDataLst>
              <p:tags r:id="rId88"/>
            </p:custDataLst>
          </p:nvPr>
        </p:nvSpPr>
        <p:spPr bwMode="auto">
          <a:xfrm>
            <a:off x="812800" y="2190750"/>
            <a:ext cx="3824288"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sym typeface="+mn-lt"/>
              </a:rPr>
              <a:t>Workstream 1: </a:t>
            </a:r>
            <a:r>
              <a:rPr lang="en-US" sz="1050" b="1" dirty="0">
                <a:solidFill>
                  <a:schemeClr val="bg1"/>
                </a:solidFill>
                <a:latin typeface="Calibri" panose="020F0502020204030204"/>
              </a:rPr>
              <a:t>Cybersecurity Strategy and Implementation Roadmap</a:t>
            </a:r>
          </a:p>
        </p:txBody>
      </p:sp>
      <p:sp>
        <p:nvSpPr>
          <p:cNvPr id="140" name="Text Placeholder 4">
            <a:extLst>
              <a:ext uri="{FF2B5EF4-FFF2-40B4-BE49-F238E27FC236}">
                <a16:creationId xmlns:a16="http://schemas.microsoft.com/office/drawing/2014/main" id="{62E48E09-482F-4263-B14C-DE1310E47047}"/>
              </a:ext>
            </a:extLst>
          </p:cNvPr>
          <p:cNvSpPr>
            <a:spLocks noGrp="1"/>
          </p:cNvSpPr>
          <p:nvPr>
            <p:custDataLst>
              <p:tags r:id="rId89"/>
            </p:custDataLst>
          </p:nvPr>
        </p:nvSpPr>
        <p:spPr bwMode="auto">
          <a:xfrm>
            <a:off x="812800" y="5713413"/>
            <a:ext cx="38274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2.3 Develop OXAGON’s cybersecurity operating procedures and playbooks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4" name="Text Placeholder 4">
            <a:extLst>
              <a:ext uri="{FF2B5EF4-FFF2-40B4-BE49-F238E27FC236}">
                <a16:creationId xmlns:a16="http://schemas.microsoft.com/office/drawing/2014/main" id="{10313597-02D0-4A4B-A4AF-48D779292F21}"/>
              </a:ext>
            </a:extLst>
          </p:cNvPr>
          <p:cNvSpPr>
            <a:spLocks noGrp="1"/>
          </p:cNvSpPr>
          <p:nvPr>
            <p:custDataLst>
              <p:tags r:id="rId90"/>
            </p:custDataLst>
          </p:nvPr>
        </p:nvSpPr>
        <p:spPr bwMode="auto">
          <a:xfrm>
            <a:off x="812800" y="4448175"/>
            <a:ext cx="2351088"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1.9 Define 3-year implementation roadmap</a:t>
            </a:r>
          </a:p>
        </p:txBody>
      </p:sp>
      <p:sp>
        <p:nvSpPr>
          <p:cNvPr id="157" name="Text Placeholder 4">
            <a:extLst>
              <a:ext uri="{FF2B5EF4-FFF2-40B4-BE49-F238E27FC236}">
                <a16:creationId xmlns:a16="http://schemas.microsoft.com/office/drawing/2014/main" id="{8B732C98-82DD-4AF6-B421-91EAB376314E}"/>
              </a:ext>
            </a:extLst>
          </p:cNvPr>
          <p:cNvSpPr>
            <a:spLocks noGrp="1"/>
          </p:cNvSpPr>
          <p:nvPr>
            <p:custDataLst>
              <p:tags r:id="rId91"/>
            </p:custDataLst>
          </p:nvPr>
        </p:nvSpPr>
        <p:spPr bwMode="auto">
          <a:xfrm>
            <a:off x="812800" y="1941513"/>
            <a:ext cx="32035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0.1 </a:t>
            </a: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Ascertain OXAGON stakeholders’ cybersecurity </a:t>
            </a:r>
            <a:r>
              <a:rPr lang="en-US" sz="1000" dirty="0">
                <a:solidFill>
                  <a:srgbClr val="000000"/>
                </a:solidFill>
                <a:latin typeface="Calibri" panose="020F0502020204030204"/>
              </a:rPr>
              <a:t>a</a:t>
            </a:r>
            <a:r>
              <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rPr>
              <a:t>spirations</a:t>
            </a:r>
          </a:p>
        </p:txBody>
      </p:sp>
      <p:sp>
        <p:nvSpPr>
          <p:cNvPr id="151" name="Text Placeholder 4">
            <a:extLst>
              <a:ext uri="{FF2B5EF4-FFF2-40B4-BE49-F238E27FC236}">
                <a16:creationId xmlns:a16="http://schemas.microsoft.com/office/drawing/2014/main" id="{F87BB2AD-EAE2-448A-90D4-7EB275375002}"/>
              </a:ext>
            </a:extLst>
          </p:cNvPr>
          <p:cNvSpPr>
            <a:spLocks noGrp="1"/>
          </p:cNvSpPr>
          <p:nvPr>
            <p:custDataLst>
              <p:tags r:id="rId92"/>
            </p:custDataLst>
          </p:nvPr>
        </p:nvSpPr>
        <p:spPr bwMode="auto">
          <a:xfrm>
            <a:off x="812800" y="5962650"/>
            <a:ext cx="2017713"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50" b="1" dirty="0">
                <a:solidFill>
                  <a:schemeClr val="bg1"/>
                </a:solidFill>
                <a:latin typeface="Calibri" panose="020F0502020204030204"/>
              </a:rPr>
              <a:t>Workstream 3: Project Management</a:t>
            </a:r>
          </a:p>
        </p:txBody>
      </p:sp>
      <p:sp>
        <p:nvSpPr>
          <p:cNvPr id="147" name="Text Placeholder 4">
            <a:extLst>
              <a:ext uri="{FF2B5EF4-FFF2-40B4-BE49-F238E27FC236}">
                <a16:creationId xmlns:a16="http://schemas.microsoft.com/office/drawing/2014/main" id="{5D7F25A7-81EC-43BC-88C1-6EC6EA4E53BF}"/>
              </a:ext>
            </a:extLst>
          </p:cNvPr>
          <p:cNvSpPr>
            <a:spLocks noGrp="1"/>
          </p:cNvSpPr>
          <p:nvPr>
            <p:custDataLst>
              <p:tags r:id="rId93"/>
            </p:custDataLst>
          </p:nvPr>
        </p:nvSpPr>
        <p:spPr bwMode="auto">
          <a:xfrm>
            <a:off x="812800" y="3198813"/>
            <a:ext cx="353377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lang="en-US" sz="1000" dirty="0">
                <a:solidFill>
                  <a:srgbClr val="000000"/>
                </a:solidFill>
                <a:latin typeface="Calibri" panose="020F0502020204030204"/>
                <a:sym typeface="+mn-lt"/>
              </a:rPr>
              <a:t>1.4 Assess cybersecurity threat landscape and identify potential risks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3" name="Text Placeholder 5">
            <a:extLst>
              <a:ext uri="{FF2B5EF4-FFF2-40B4-BE49-F238E27FC236}">
                <a16:creationId xmlns:a16="http://schemas.microsoft.com/office/drawing/2014/main" id="{37340AEE-B877-4177-85BE-9CD7C1225D6F}"/>
              </a:ext>
            </a:extLst>
          </p:cNvPr>
          <p:cNvSpPr>
            <a:spLocks noGrp="1"/>
          </p:cNvSpPr>
          <p:nvPr>
            <p:custDataLst>
              <p:tags r:id="rId94"/>
            </p:custDataLst>
          </p:nvPr>
        </p:nvSpPr>
        <p:spPr bwMode="auto">
          <a:xfrm>
            <a:off x="812800" y="1465263"/>
            <a:ext cx="4016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b"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fld id="{A91D2627-C1FE-449B-98BB-000AC391BA8D}" type="datetime'''A''''''''''''''''''''ctiv''''i''''t''y'">
              <a:rPr kumimoji="0" lang="en-US" altLang="en-US" sz="1000" b="1"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t>Activity</a:t>
            </a:fld>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sym typeface="+mn-lt"/>
            </a:endParaRPr>
          </a:p>
        </p:txBody>
      </p:sp>
      <p:sp>
        <p:nvSpPr>
          <p:cNvPr id="163" name="Text Placeholder 4">
            <a:extLst>
              <a:ext uri="{FF2B5EF4-FFF2-40B4-BE49-F238E27FC236}">
                <a16:creationId xmlns:a16="http://schemas.microsoft.com/office/drawing/2014/main" id="{37F83F5E-BE40-4402-AFA3-E50C6C372DBA}"/>
              </a:ext>
            </a:extLst>
          </p:cNvPr>
          <p:cNvSpPr>
            <a:spLocks noGrp="1"/>
          </p:cNvSpPr>
          <p:nvPr>
            <p:custDataLst>
              <p:tags r:id="rId95"/>
            </p:custDataLst>
          </p:nvPr>
        </p:nvSpPr>
        <p:spPr bwMode="auto">
          <a:xfrm>
            <a:off x="812800" y="4198938"/>
            <a:ext cx="459263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1.8 Derive initiatives and develop charters along with performance management metrics </a:t>
            </a:r>
          </a:p>
        </p:txBody>
      </p:sp>
      <p:sp>
        <p:nvSpPr>
          <p:cNvPr id="161" name="Text Placeholder 4">
            <a:extLst>
              <a:ext uri="{FF2B5EF4-FFF2-40B4-BE49-F238E27FC236}">
                <a16:creationId xmlns:a16="http://schemas.microsoft.com/office/drawing/2014/main" id="{AAB5EE09-37E3-4115-9152-8F14AA328B0B}"/>
              </a:ext>
            </a:extLst>
          </p:cNvPr>
          <p:cNvSpPr>
            <a:spLocks noGrp="1"/>
          </p:cNvSpPr>
          <p:nvPr>
            <p:custDataLst>
              <p:tags r:id="rId96"/>
            </p:custDataLst>
          </p:nvPr>
        </p:nvSpPr>
        <p:spPr bwMode="auto">
          <a:xfrm>
            <a:off x="812800" y="2949575"/>
            <a:ext cx="41830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1.3 Benchmark cities comparable to OXAGON an derive best practices and trends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5" name="Text Placeholder 4">
            <a:extLst>
              <a:ext uri="{FF2B5EF4-FFF2-40B4-BE49-F238E27FC236}">
                <a16:creationId xmlns:a16="http://schemas.microsoft.com/office/drawing/2014/main" id="{409E16D4-65A3-4C96-A2BB-537898F76671}"/>
              </a:ext>
            </a:extLst>
          </p:cNvPr>
          <p:cNvSpPr>
            <a:spLocks noGrp="1"/>
          </p:cNvSpPr>
          <p:nvPr>
            <p:custDataLst>
              <p:tags r:id="rId97"/>
            </p:custDataLst>
          </p:nvPr>
        </p:nvSpPr>
        <p:spPr bwMode="auto">
          <a:xfrm>
            <a:off x="812800" y="3448050"/>
            <a:ext cx="39385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1.5 Develop OXAGON’s cybersecurity vision, mission and strategic objectives</a:t>
            </a: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8" name="Text Placeholder 4">
            <a:extLst>
              <a:ext uri="{FF2B5EF4-FFF2-40B4-BE49-F238E27FC236}">
                <a16:creationId xmlns:a16="http://schemas.microsoft.com/office/drawing/2014/main" id="{6AA87F6B-811D-440E-8A0F-8CE2C753C7D4}"/>
              </a:ext>
            </a:extLst>
          </p:cNvPr>
          <p:cNvSpPr>
            <a:spLocks noGrp="1"/>
          </p:cNvSpPr>
          <p:nvPr>
            <p:custDataLst>
              <p:tags r:id="rId98"/>
            </p:custDataLst>
          </p:nvPr>
        </p:nvSpPr>
        <p:spPr bwMode="auto">
          <a:xfrm>
            <a:off x="812800" y="3948113"/>
            <a:ext cx="38925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sym typeface="+mn-lt"/>
              </a:rPr>
              <a:t>1.7 Design OXAGON’s cybersecurity target org., governance, and processes </a:t>
            </a:r>
          </a:p>
        </p:txBody>
      </p:sp>
      <p:sp>
        <p:nvSpPr>
          <p:cNvPr id="108" name="Text Placeholder 4">
            <a:extLst>
              <a:ext uri="{FF2B5EF4-FFF2-40B4-BE49-F238E27FC236}">
                <a16:creationId xmlns:a16="http://schemas.microsoft.com/office/drawing/2014/main" id="{F6F7B715-F754-480F-A298-833CC8AAB018}"/>
              </a:ext>
            </a:extLst>
          </p:cNvPr>
          <p:cNvSpPr>
            <a:spLocks noGrp="1"/>
          </p:cNvSpPr>
          <p:nvPr>
            <p:custDataLst>
              <p:tags r:id="rId99"/>
            </p:custDataLst>
          </p:nvPr>
        </p:nvSpPr>
        <p:spPr bwMode="auto">
          <a:xfrm>
            <a:off x="812800" y="4705350"/>
            <a:ext cx="37226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rPr>
              <a:t>1.10 Develop request for proposals for selected cybersecurity initiatives </a:t>
            </a:r>
          </a:p>
        </p:txBody>
      </p:sp>
      <p:sp>
        <p:nvSpPr>
          <p:cNvPr id="155" name="Text Placeholder 4">
            <a:extLst>
              <a:ext uri="{FF2B5EF4-FFF2-40B4-BE49-F238E27FC236}">
                <a16:creationId xmlns:a16="http://schemas.microsoft.com/office/drawing/2014/main" id="{08211A2A-1F70-4649-9DFC-2BD5584BCE25}"/>
              </a:ext>
            </a:extLst>
          </p:cNvPr>
          <p:cNvSpPr>
            <a:spLocks noGrp="1"/>
          </p:cNvSpPr>
          <p:nvPr>
            <p:custDataLst>
              <p:tags r:id="rId100"/>
            </p:custDataLst>
          </p:nvPr>
        </p:nvSpPr>
        <p:spPr bwMode="auto">
          <a:xfrm>
            <a:off x="812800" y="5213350"/>
            <a:ext cx="4540250"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indent="0">
              <a:spcBef>
                <a:spcPct val="0"/>
              </a:spcBef>
              <a:buNone/>
              <a:defRPr/>
            </a:pPr>
            <a:r>
              <a:rPr lang="en-US" altLang="en-US" sz="1000" dirty="0">
                <a:solidFill>
                  <a:srgbClr val="000000"/>
                </a:solidFill>
                <a:latin typeface="Calibri" panose="020F0502020204030204"/>
                <a:sym typeface="+mn-lt"/>
              </a:rPr>
              <a:t>2.1 Develop CSMS Frameworks (IT/OT control framework, risk management framework)</a:t>
            </a:r>
          </a:p>
        </p:txBody>
      </p:sp>
      <p:sp>
        <p:nvSpPr>
          <p:cNvPr id="144" name="Text Placeholder 4">
            <a:extLst>
              <a:ext uri="{FF2B5EF4-FFF2-40B4-BE49-F238E27FC236}">
                <a16:creationId xmlns:a16="http://schemas.microsoft.com/office/drawing/2014/main" id="{2A86575D-10B1-4826-9652-446E4325C3ED}"/>
              </a:ext>
            </a:extLst>
          </p:cNvPr>
          <p:cNvSpPr>
            <a:spLocks noGrp="1"/>
          </p:cNvSpPr>
          <p:nvPr>
            <p:custDataLst>
              <p:tags r:id="rId101"/>
            </p:custDataLst>
          </p:nvPr>
        </p:nvSpPr>
        <p:spPr bwMode="auto">
          <a:xfrm>
            <a:off x="812800" y="3698875"/>
            <a:ext cx="3319463"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rPr>
              <a:t>1.6 Design OXAGON’s cybersecurity</a:t>
            </a:r>
            <a:r>
              <a:rPr lang="en-US" altLang="en-US" sz="1000" dirty="0">
                <a:solidFill>
                  <a:srgbClr val="000000"/>
                </a:solidFill>
                <a:latin typeface="Calibri" panose="020F0502020204030204"/>
              </a:rPr>
              <a:t> services and delivery model </a:t>
            </a:r>
            <a:endPar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0" name="Text Placeholder 4">
            <a:extLst>
              <a:ext uri="{FF2B5EF4-FFF2-40B4-BE49-F238E27FC236}">
                <a16:creationId xmlns:a16="http://schemas.microsoft.com/office/drawing/2014/main" id="{9EDFA354-9ACA-468F-AF81-99F647027F19}"/>
              </a:ext>
            </a:extLst>
          </p:cNvPr>
          <p:cNvSpPr>
            <a:spLocks noGrp="1"/>
          </p:cNvSpPr>
          <p:nvPr>
            <p:custDataLst>
              <p:tags r:id="rId102"/>
            </p:custDataLst>
          </p:nvPr>
        </p:nvSpPr>
        <p:spPr bwMode="auto">
          <a:xfrm>
            <a:off x="812800" y="2449513"/>
            <a:ext cx="4645025"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1.1 Understand current state of NEOM and OXAGON overall business strategy and drivers </a:t>
            </a:r>
          </a:p>
        </p:txBody>
      </p:sp>
      <p:sp>
        <p:nvSpPr>
          <p:cNvPr id="141" name="Text Placeholder 4">
            <a:extLst>
              <a:ext uri="{FF2B5EF4-FFF2-40B4-BE49-F238E27FC236}">
                <a16:creationId xmlns:a16="http://schemas.microsoft.com/office/drawing/2014/main" id="{E6F97939-1C4C-46E1-BF9B-16AF2CE98451}"/>
              </a:ext>
            </a:extLst>
          </p:cNvPr>
          <p:cNvSpPr>
            <a:spLocks noGrp="1"/>
          </p:cNvSpPr>
          <p:nvPr>
            <p:custDataLst>
              <p:tags r:id="rId103"/>
            </p:custDataLst>
          </p:nvPr>
        </p:nvSpPr>
        <p:spPr bwMode="auto">
          <a:xfrm>
            <a:off x="812800" y="1684338"/>
            <a:ext cx="2270125" cy="160338"/>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50" b="1" i="0" u="none" strike="noStrike" kern="1200" cap="none" spc="0" normalizeH="0" baseline="0" noProof="0" dirty="0">
                <a:ln>
                  <a:noFill/>
                </a:ln>
                <a:solidFill>
                  <a:schemeClr val="bg1"/>
                </a:solidFill>
                <a:effectLst/>
                <a:uLnTx/>
                <a:uFillTx/>
                <a:latin typeface="Calibri" panose="020F0502020204030204"/>
                <a:ea typeface="+mn-ea"/>
                <a:cs typeface="+mn-cs"/>
                <a:sym typeface="+mn-lt"/>
              </a:rPr>
              <a:t>Workstream 0: </a:t>
            </a:r>
            <a:r>
              <a:rPr kumimoji="0" lang="en-US" sz="1050" b="1" i="0" u="none" strike="noStrike" kern="1200" cap="none" spc="0" normalizeH="0" baseline="0" noProof="0" dirty="0">
                <a:ln>
                  <a:noFill/>
                </a:ln>
                <a:solidFill>
                  <a:schemeClr val="bg1"/>
                </a:solidFill>
                <a:effectLst/>
                <a:uLnTx/>
                <a:uFillTx/>
                <a:latin typeface="Calibri" panose="020F0502020204030204"/>
                <a:ea typeface="+mn-ea"/>
                <a:cs typeface="+mn-cs"/>
              </a:rPr>
              <a:t>Stakeholders’ Aspirations</a:t>
            </a:r>
          </a:p>
        </p:txBody>
      </p:sp>
      <p:sp>
        <p:nvSpPr>
          <p:cNvPr id="159" name="Text Placeholder 4">
            <a:extLst>
              <a:ext uri="{FF2B5EF4-FFF2-40B4-BE49-F238E27FC236}">
                <a16:creationId xmlns:a16="http://schemas.microsoft.com/office/drawing/2014/main" id="{0405B96E-86AA-4630-B347-CDC6E71763FE}"/>
              </a:ext>
            </a:extLst>
          </p:cNvPr>
          <p:cNvSpPr>
            <a:spLocks noGrp="1"/>
          </p:cNvSpPr>
          <p:nvPr>
            <p:custDataLst>
              <p:tags r:id="rId104"/>
            </p:custDataLst>
          </p:nvPr>
        </p:nvSpPr>
        <p:spPr bwMode="auto">
          <a:xfrm>
            <a:off x="812800" y="5464175"/>
            <a:ext cx="4916488" cy="152400"/>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anchor="t" anchorCtr="0">
            <a:noAutofit/>
          </a:bodyPr>
          <a:lstStyle>
            <a:lvl1pPr marL="228600" indent="-165100" algn="l" rtl="0" eaLnBrk="0" fontAlgn="base" hangingPunct="0">
              <a:spcBef>
                <a:spcPct val="100000"/>
              </a:spcBef>
              <a:spcAft>
                <a:spcPct val="0"/>
              </a:spcAft>
              <a:buClr>
                <a:srgbClr val="0B1F65"/>
              </a:buClr>
              <a:buFont typeface="Wingdings"/>
              <a:buChar char="§"/>
              <a:defRPr sz="1600">
                <a:solidFill>
                  <a:schemeClr val="tx1"/>
                </a:solidFill>
                <a:latin typeface="Arial"/>
                <a:ea typeface="+mn-ea"/>
                <a:cs typeface="+mn-cs"/>
              </a:defRPr>
            </a:lvl1pPr>
            <a:lvl2pPr marL="457200" indent="-177800" algn="l" rtl="0" eaLnBrk="0" fontAlgn="base" hangingPunct="0">
              <a:lnSpc>
                <a:spcPct val="90000"/>
              </a:lnSpc>
              <a:spcBef>
                <a:spcPct val="40000"/>
              </a:spcBef>
              <a:spcAft>
                <a:spcPct val="0"/>
              </a:spcAft>
              <a:buClr>
                <a:srgbClr val="0B1F65"/>
              </a:buClr>
              <a:buChar char="–"/>
              <a:defRPr sz="1600">
                <a:solidFill>
                  <a:schemeClr val="tx1"/>
                </a:solidFill>
                <a:latin typeface="Arial"/>
              </a:defRPr>
            </a:lvl2pPr>
            <a:lvl3pPr marL="2278063" indent="11113" algn="l" rtl="0" eaLnBrk="0" fontAlgn="base" hangingPunct="0">
              <a:lnSpc>
                <a:spcPct val="90000"/>
              </a:lnSpc>
              <a:spcBef>
                <a:spcPct val="40000"/>
              </a:spcBef>
              <a:spcAft>
                <a:spcPct val="0"/>
              </a:spcAft>
              <a:buClr>
                <a:srgbClr val="0B1F65"/>
              </a:buClr>
              <a:buFont typeface="Webdings" pitchFamily="18" charset="2"/>
              <a:defRPr sz="1600">
                <a:solidFill>
                  <a:schemeClr val="tx1"/>
                </a:solidFill>
                <a:latin typeface="+mn-lt"/>
              </a:defRPr>
            </a:lvl3pPr>
            <a:lvl4pPr marL="2403475" algn="l" rtl="0" eaLnBrk="0" fontAlgn="base" hangingPunct="0">
              <a:lnSpc>
                <a:spcPct val="90000"/>
              </a:lnSpc>
              <a:spcBef>
                <a:spcPct val="40000"/>
              </a:spcBef>
              <a:spcAft>
                <a:spcPct val="0"/>
              </a:spcAft>
              <a:buClr>
                <a:srgbClr val="0B1F65"/>
              </a:buClr>
              <a:defRPr sz="1600">
                <a:solidFill>
                  <a:schemeClr val="tx1"/>
                </a:solidFill>
                <a:latin typeface="+mn-lt"/>
              </a:defRPr>
            </a:lvl4pPr>
            <a:lvl5pPr marL="25177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5pPr>
            <a:lvl6pPr marL="29749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6pPr>
            <a:lvl7pPr marL="34321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7pPr>
            <a:lvl8pPr marL="38893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8pPr>
            <a:lvl9pPr marL="4346575" algn="l" rtl="0" eaLnBrk="0" fontAlgn="base" hangingPunct="0">
              <a:lnSpc>
                <a:spcPct val="90000"/>
              </a:lnSpc>
              <a:spcBef>
                <a:spcPct val="0"/>
              </a:spcBef>
              <a:spcAft>
                <a:spcPct val="40000"/>
              </a:spcAft>
              <a:buClr>
                <a:schemeClr val="tx1"/>
              </a:buClr>
              <a:buSzPct val="40000"/>
              <a:buFont typeface="Arial" charset="0"/>
              <a:defRPr sz="1600">
                <a:solidFill>
                  <a:schemeClr val="tx1"/>
                </a:solidFill>
                <a:latin typeface="+mn-lt"/>
              </a:defRPr>
            </a:lvl9pPr>
          </a:lstStyle>
          <a:p>
            <a:pPr marL="0" marR="0" lvl="0" indent="0" algn="l" defTabSz="914400" rtl="0" eaLnBrk="0" fontAlgn="base" latinLnBrk="0" hangingPunct="0">
              <a:lnSpc>
                <a:spcPct val="100000"/>
              </a:lnSpc>
              <a:spcBef>
                <a:spcPct val="0"/>
              </a:spcBef>
              <a:spcAft>
                <a:spcPct val="0"/>
              </a:spcAft>
              <a:buClr>
                <a:srgbClr val="0B1F65"/>
              </a:buClr>
              <a:buSzTx/>
              <a:buFont typeface="Wingdings"/>
              <a:buNone/>
              <a:tabLst/>
              <a:defRPr/>
            </a:pPr>
            <a:r>
              <a:rPr kumimoji="0" lang="en-US" altLang="en-US" sz="1000" b="0" i="0" u="none" strike="noStrike" kern="1200" cap="none" spc="0" normalizeH="0" baseline="0" noProof="0" dirty="0">
                <a:ln>
                  <a:noFill/>
                </a:ln>
                <a:solidFill>
                  <a:srgbClr val="000000"/>
                </a:solidFill>
                <a:effectLst/>
                <a:uLnTx/>
                <a:uFillTx/>
                <a:latin typeface="Calibri" panose="020F0502020204030204"/>
                <a:ea typeface="+mn-ea"/>
                <a:cs typeface="+mn-cs"/>
                <a:sym typeface="+mn-lt"/>
              </a:rPr>
              <a:t>2.2 Develop OXAGON’s cybersecurity policies and standards in alignment with local regulations </a:t>
            </a:r>
          </a:p>
        </p:txBody>
      </p:sp>
      <p:sp>
        <p:nvSpPr>
          <p:cNvPr id="177" name="Text Placeholder 3">
            <a:extLst>
              <a:ext uri="{FF2B5EF4-FFF2-40B4-BE49-F238E27FC236}">
                <a16:creationId xmlns:a16="http://schemas.microsoft.com/office/drawing/2014/main" id="{11DCB54B-8ED4-45AC-A78D-5EAECCBF7F50}"/>
              </a:ext>
            </a:extLst>
          </p:cNvPr>
          <p:cNvSpPr txBox="1">
            <a:spLocks/>
          </p:cNvSpPr>
          <p:nvPr/>
        </p:nvSpPr>
        <p:spPr>
          <a:xfrm>
            <a:off x="5257800" y="1464518"/>
            <a:ext cx="415178" cy="153888"/>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95" rtl="0" eaLnBrk="1" fontAlgn="auto" latinLnBrk="0" hangingPunct="1">
              <a:lnSpc>
                <a:spcPct val="100000"/>
              </a:lnSpc>
              <a:spcBef>
                <a:spcPts val="0"/>
              </a:spcBef>
              <a:spcAft>
                <a:spcPts val="0"/>
              </a:spcAft>
              <a:buClrTx/>
              <a:buSzTx/>
              <a:buFont typeface="Arial" charset="0"/>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Months</a:t>
            </a:r>
          </a:p>
        </p:txBody>
      </p:sp>
      <p:sp>
        <p:nvSpPr>
          <p:cNvPr id="152" name="Footer Placeholder 3">
            <a:extLst>
              <a:ext uri="{FF2B5EF4-FFF2-40B4-BE49-F238E27FC236}">
                <a16:creationId xmlns:a16="http://schemas.microsoft.com/office/drawing/2014/main" id="{7FD18FF4-75C5-45F1-8B73-4C5D23E7B5E3}"/>
              </a:ext>
            </a:extLst>
          </p:cNvPr>
          <p:cNvSpPr>
            <a:spLocks noGrp="1"/>
          </p:cNvSpPr>
          <p:nvPr>
            <p:ph type="ftr" sz="quarter" idx="3"/>
          </p:nvPr>
        </p:nvSpPr>
        <p:spPr>
          <a:xfrm>
            <a:off x="766561" y="6477000"/>
            <a:ext cx="10277879" cy="375315"/>
          </a:xfrm>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75" name="Rectangle 174">
            <a:extLst>
              <a:ext uri="{FF2B5EF4-FFF2-40B4-BE49-F238E27FC236}">
                <a16:creationId xmlns:a16="http://schemas.microsoft.com/office/drawing/2014/main" id="{D7637F68-3647-4608-A26E-6C53BA77925C}"/>
              </a:ext>
            </a:extLst>
          </p:cNvPr>
          <p:cNvSpPr/>
          <p:nvPr/>
        </p:nvSpPr>
        <p:spPr>
          <a:xfrm>
            <a:off x="8750350" y="6299490"/>
            <a:ext cx="349200" cy="89111"/>
          </a:xfrm>
          <a:prstGeom prst="rect">
            <a:avLst/>
          </a:prstGeom>
          <a:solidFill>
            <a:srgbClr val="000000"/>
          </a:solidFill>
          <a:ln>
            <a:solidFill>
              <a:srgbClr val="243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a:ea typeface="+mn-ea"/>
                <a:cs typeface="+mn-cs"/>
              </a:rPr>
              <a:t>Workstream Timeline</a:t>
            </a:r>
          </a:p>
        </p:txBody>
      </p:sp>
      <p:sp>
        <p:nvSpPr>
          <p:cNvPr id="146" name="Rectangle 145">
            <a:extLst>
              <a:ext uri="{FF2B5EF4-FFF2-40B4-BE49-F238E27FC236}">
                <a16:creationId xmlns:a16="http://schemas.microsoft.com/office/drawing/2014/main" id="{8DF64F28-CB7A-4434-8273-0A29351A25DC}"/>
              </a:ext>
            </a:extLst>
          </p:cNvPr>
          <p:cNvSpPr/>
          <p:nvPr/>
        </p:nvSpPr>
        <p:spPr>
          <a:xfrm>
            <a:off x="10318800" y="6299490"/>
            <a:ext cx="349200" cy="89111"/>
          </a:xfrm>
          <a:prstGeom prst="rect">
            <a:avLst/>
          </a:prstGeom>
          <a:solidFill>
            <a:srgbClr val="4C6C9C"/>
          </a:solidFill>
          <a:ln>
            <a:solidFill>
              <a:srgbClr val="2436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40000" tIns="45720" rIns="91440" bIns="45720" numCol="1" spcCol="0" rtlCol="0" fromWordArt="0" anchor="ctr" anchorCtr="0" forceAA="0" compatLnSpc="1">
            <a:prstTxWarp prst="textNoShape">
              <a:avLst/>
            </a:prstTxWarp>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a:ea typeface="+mn-ea"/>
                <a:cs typeface="+mn-cs"/>
              </a:rPr>
              <a:t>Step Timeline</a:t>
            </a:r>
          </a:p>
        </p:txBody>
      </p:sp>
      <p:sp>
        <p:nvSpPr>
          <p:cNvPr id="184" name="Rectangle 183">
            <a:extLst>
              <a:ext uri="{FF2B5EF4-FFF2-40B4-BE49-F238E27FC236}">
                <a16:creationId xmlns:a16="http://schemas.microsoft.com/office/drawing/2014/main" id="{414AF6B9-6BF6-4011-B1DF-119D67808D0D}"/>
              </a:ext>
            </a:extLst>
          </p:cNvPr>
          <p:cNvSpPr/>
          <p:nvPr/>
        </p:nvSpPr>
        <p:spPr>
          <a:xfrm>
            <a:off x="10287000" y="5724501"/>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90" name="Rectangle 189">
            <a:extLst>
              <a:ext uri="{FF2B5EF4-FFF2-40B4-BE49-F238E27FC236}">
                <a16:creationId xmlns:a16="http://schemas.microsoft.com/office/drawing/2014/main" id="{35E1BC17-58ED-4872-85CD-2BF6214D34B7}"/>
              </a:ext>
            </a:extLst>
          </p:cNvPr>
          <p:cNvSpPr/>
          <p:nvPr/>
        </p:nvSpPr>
        <p:spPr>
          <a:xfrm>
            <a:off x="7924800" y="3700958"/>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91" name="Rectangle 190">
            <a:extLst>
              <a:ext uri="{FF2B5EF4-FFF2-40B4-BE49-F238E27FC236}">
                <a16:creationId xmlns:a16="http://schemas.microsoft.com/office/drawing/2014/main" id="{CEA91F02-5AA0-4F7E-A87B-F056F04F0C35}"/>
              </a:ext>
            </a:extLst>
          </p:cNvPr>
          <p:cNvSpPr/>
          <p:nvPr/>
        </p:nvSpPr>
        <p:spPr>
          <a:xfrm>
            <a:off x="9601200" y="5212906"/>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92" name="Rectangle 191">
            <a:extLst>
              <a:ext uri="{FF2B5EF4-FFF2-40B4-BE49-F238E27FC236}">
                <a16:creationId xmlns:a16="http://schemas.microsoft.com/office/drawing/2014/main" id="{7C6F6AF0-9996-4A1C-AEA0-488DB65B892B}"/>
              </a:ext>
            </a:extLst>
          </p:cNvPr>
          <p:cNvSpPr/>
          <p:nvPr/>
        </p:nvSpPr>
        <p:spPr>
          <a:xfrm>
            <a:off x="7543800" y="5470876"/>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35" name="Rectangle 134">
            <a:extLst>
              <a:ext uri="{FF2B5EF4-FFF2-40B4-BE49-F238E27FC236}">
                <a16:creationId xmlns:a16="http://schemas.microsoft.com/office/drawing/2014/main" id="{3936141D-8EFE-4ECB-9DC0-1A9A208105A5}"/>
              </a:ext>
            </a:extLst>
          </p:cNvPr>
          <p:cNvSpPr/>
          <p:nvPr/>
        </p:nvSpPr>
        <p:spPr>
          <a:xfrm>
            <a:off x="6553200" y="2713767"/>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36" name="Rectangle 135">
            <a:extLst>
              <a:ext uri="{FF2B5EF4-FFF2-40B4-BE49-F238E27FC236}">
                <a16:creationId xmlns:a16="http://schemas.microsoft.com/office/drawing/2014/main" id="{4EDC6663-4EB6-4C40-9C33-646D1DCF678F}"/>
              </a:ext>
            </a:extLst>
          </p:cNvPr>
          <p:cNvSpPr/>
          <p:nvPr/>
        </p:nvSpPr>
        <p:spPr>
          <a:xfrm>
            <a:off x="7239000" y="3200400"/>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69" name="Rectangle 168">
            <a:extLst>
              <a:ext uri="{FF2B5EF4-FFF2-40B4-BE49-F238E27FC236}">
                <a16:creationId xmlns:a16="http://schemas.microsoft.com/office/drawing/2014/main" id="{826AF39C-CC39-4381-BC3D-1FAABA3A0618}"/>
              </a:ext>
            </a:extLst>
          </p:cNvPr>
          <p:cNvSpPr/>
          <p:nvPr/>
        </p:nvSpPr>
        <p:spPr>
          <a:xfrm>
            <a:off x="5309238" y="0"/>
            <a:ext cx="1573524" cy="207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t>OW Timeline - 2</a:t>
            </a:r>
          </a:p>
        </p:txBody>
      </p:sp>
      <p:sp>
        <p:nvSpPr>
          <p:cNvPr id="143" name="Rectangle 142">
            <a:extLst>
              <a:ext uri="{FF2B5EF4-FFF2-40B4-BE49-F238E27FC236}">
                <a16:creationId xmlns:a16="http://schemas.microsoft.com/office/drawing/2014/main" id="{59845C7E-1CE8-44C7-931F-42284231D563}"/>
              </a:ext>
            </a:extLst>
          </p:cNvPr>
          <p:cNvSpPr/>
          <p:nvPr/>
        </p:nvSpPr>
        <p:spPr>
          <a:xfrm>
            <a:off x="8610600" y="4212907"/>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
        <p:nvSpPr>
          <p:cNvPr id="180" name="Rectangle 179">
            <a:extLst>
              <a:ext uri="{FF2B5EF4-FFF2-40B4-BE49-F238E27FC236}">
                <a16:creationId xmlns:a16="http://schemas.microsoft.com/office/drawing/2014/main" id="{0905B86C-D058-4F2C-85EC-3BB46665D79B}"/>
              </a:ext>
            </a:extLst>
          </p:cNvPr>
          <p:cNvSpPr/>
          <p:nvPr/>
        </p:nvSpPr>
        <p:spPr>
          <a:xfrm>
            <a:off x="732791" y="6270274"/>
            <a:ext cx="365760" cy="137160"/>
          </a:xfrm>
          <a:prstGeom prst="rect">
            <a:avLst/>
          </a:prstGeom>
          <a:solidFill>
            <a:srgbClr val="87AF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bg1"/>
                </a:solidFill>
              </a:rPr>
              <a:t>A</a:t>
            </a:r>
          </a:p>
        </p:txBody>
      </p:sp>
      <p:sp>
        <p:nvSpPr>
          <p:cNvPr id="181" name="Rectangle 180">
            <a:extLst>
              <a:ext uri="{FF2B5EF4-FFF2-40B4-BE49-F238E27FC236}">
                <a16:creationId xmlns:a16="http://schemas.microsoft.com/office/drawing/2014/main" id="{D09C67CF-8806-453F-9B88-A5D7739A5543}"/>
              </a:ext>
            </a:extLst>
          </p:cNvPr>
          <p:cNvSpPr/>
          <p:nvPr/>
        </p:nvSpPr>
        <p:spPr>
          <a:xfrm>
            <a:off x="2148523" y="6270274"/>
            <a:ext cx="365760" cy="137160"/>
          </a:xfrm>
          <a:prstGeom prst="rect">
            <a:avLst/>
          </a:prstGeom>
          <a:solidFill>
            <a:srgbClr val="00777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bg1"/>
                </a:solidFill>
              </a:rPr>
              <a:t>SC</a:t>
            </a:r>
          </a:p>
        </p:txBody>
      </p:sp>
      <p:sp>
        <p:nvSpPr>
          <p:cNvPr id="185" name="Rectangle 184">
            <a:extLst>
              <a:ext uri="{FF2B5EF4-FFF2-40B4-BE49-F238E27FC236}">
                <a16:creationId xmlns:a16="http://schemas.microsoft.com/office/drawing/2014/main" id="{B35CF44E-058E-4486-ABDD-932E43B25779}"/>
              </a:ext>
            </a:extLst>
          </p:cNvPr>
          <p:cNvSpPr/>
          <p:nvPr/>
        </p:nvSpPr>
        <p:spPr>
          <a:xfrm>
            <a:off x="3564255" y="6270274"/>
            <a:ext cx="365760" cy="137160"/>
          </a:xfrm>
          <a:prstGeom prst="rect">
            <a:avLst/>
          </a:prstGeom>
          <a:solidFill>
            <a:srgbClr val="AC43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chemeClr val="bg1"/>
                </a:solidFill>
              </a:rPr>
              <a:t>C</a:t>
            </a:r>
          </a:p>
        </p:txBody>
      </p:sp>
      <p:sp>
        <p:nvSpPr>
          <p:cNvPr id="189" name="Rectangle 188">
            <a:extLst>
              <a:ext uri="{FF2B5EF4-FFF2-40B4-BE49-F238E27FC236}">
                <a16:creationId xmlns:a16="http://schemas.microsoft.com/office/drawing/2014/main" id="{520B8C62-0B72-408B-BC3C-001C5727BA1A}"/>
              </a:ext>
            </a:extLst>
          </p:cNvPr>
          <p:cNvSpPr/>
          <p:nvPr/>
        </p:nvSpPr>
        <p:spPr>
          <a:xfrm>
            <a:off x="1133700" y="6215744"/>
            <a:ext cx="66715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r>
              <a:rPr lang="en-US" sz="1000" dirty="0" err="1">
                <a:solidFill>
                  <a:schemeClr val="tx1"/>
                </a:solidFill>
              </a:rPr>
              <a:t>Varanth</a:t>
            </a:r>
            <a:r>
              <a:rPr lang="en-US" sz="1000" dirty="0">
                <a:solidFill>
                  <a:schemeClr val="tx1"/>
                </a:solidFill>
              </a:rPr>
              <a:t> K.</a:t>
            </a:r>
          </a:p>
        </p:txBody>
      </p:sp>
      <p:sp>
        <p:nvSpPr>
          <p:cNvPr id="195" name="Rectangle 194">
            <a:extLst>
              <a:ext uri="{FF2B5EF4-FFF2-40B4-BE49-F238E27FC236}">
                <a16:creationId xmlns:a16="http://schemas.microsoft.com/office/drawing/2014/main" id="{ED223D5C-32E0-45B3-BE81-6BF3BB83DF5C}"/>
              </a:ext>
            </a:extLst>
          </p:cNvPr>
          <p:cNvSpPr/>
          <p:nvPr/>
        </p:nvSpPr>
        <p:spPr>
          <a:xfrm>
            <a:off x="2543634" y="6215744"/>
            <a:ext cx="66715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r>
              <a:rPr lang="en-US" sz="1000" dirty="0">
                <a:solidFill>
                  <a:schemeClr val="tx1"/>
                </a:solidFill>
              </a:rPr>
              <a:t>Patrick S.</a:t>
            </a:r>
          </a:p>
        </p:txBody>
      </p:sp>
      <p:sp>
        <p:nvSpPr>
          <p:cNvPr id="196" name="Rectangle 195">
            <a:extLst>
              <a:ext uri="{FF2B5EF4-FFF2-40B4-BE49-F238E27FC236}">
                <a16:creationId xmlns:a16="http://schemas.microsoft.com/office/drawing/2014/main" id="{A51D4482-267E-4B71-9781-DEFD13B1BEC2}"/>
              </a:ext>
            </a:extLst>
          </p:cNvPr>
          <p:cNvSpPr/>
          <p:nvPr/>
        </p:nvSpPr>
        <p:spPr>
          <a:xfrm>
            <a:off x="3976118" y="6215744"/>
            <a:ext cx="667153" cy="246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spAutoFit/>
          </a:bodyPr>
          <a:lstStyle/>
          <a:p>
            <a:r>
              <a:rPr lang="en-US" sz="1000" dirty="0" err="1">
                <a:solidFill>
                  <a:schemeClr val="tx1"/>
                </a:solidFill>
              </a:rPr>
              <a:t>Jad</a:t>
            </a:r>
            <a:r>
              <a:rPr lang="en-US" sz="1000" dirty="0">
                <a:solidFill>
                  <a:schemeClr val="tx1"/>
                </a:solidFill>
              </a:rPr>
              <a:t> K.</a:t>
            </a:r>
          </a:p>
        </p:txBody>
      </p:sp>
      <p:sp>
        <p:nvSpPr>
          <p:cNvPr id="167" name="Rectangle 166">
            <a:extLst>
              <a:ext uri="{FF2B5EF4-FFF2-40B4-BE49-F238E27FC236}">
                <a16:creationId xmlns:a16="http://schemas.microsoft.com/office/drawing/2014/main" id="{3EED3B3E-35AE-41D9-9A0A-7CF887EE017F}"/>
              </a:ext>
            </a:extLst>
          </p:cNvPr>
          <p:cNvSpPr/>
          <p:nvPr/>
        </p:nvSpPr>
        <p:spPr>
          <a:xfrm>
            <a:off x="4960709" y="6272252"/>
            <a:ext cx="365760" cy="137160"/>
          </a:xfrm>
          <a:prstGeom prst="rec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dirty="0">
                <a:solidFill>
                  <a:schemeClr val="bg1"/>
                </a:solidFill>
              </a:rPr>
              <a:t>SME</a:t>
            </a:r>
          </a:p>
        </p:txBody>
      </p:sp>
    </p:spTree>
    <p:extLst>
      <p:ext uri="{BB962C8B-B14F-4D97-AF65-F5344CB8AC3E}">
        <p14:creationId xmlns:p14="http://schemas.microsoft.com/office/powerpoint/2010/main" val="36453352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a:xfrm>
            <a:off x="722282" y="173774"/>
            <a:ext cx="11088717" cy="849809"/>
          </a:xfrm>
        </p:spPr>
        <p:txBody>
          <a:bodyPr vert="horz" lIns="0" tIns="0" rIns="0" bIns="0" rtlCol="0" anchor="b">
            <a:noAutofit/>
          </a:bodyPr>
          <a:lstStyle/>
          <a:p>
            <a:r>
              <a:rPr lang="en-US" dirty="0"/>
              <a:t>We propose a joint delivery structure to facilitate efficient project, with reach back to Booz Allen’s global cybersecurity experts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5241152" y="1112624"/>
            <a:ext cx="1709763" cy="215444"/>
          </a:xfrm>
        </p:spPr>
        <p:txBody>
          <a:bodyPr/>
          <a:lstStyle/>
          <a:p>
            <a:r>
              <a:rPr lang="en-US" dirty="0"/>
              <a:t>Proposed Project Team</a:t>
            </a:r>
          </a:p>
        </p:txBody>
      </p:sp>
      <p:sp>
        <p:nvSpPr>
          <p:cNvPr id="77" name="Rectangle 76">
            <a:extLst>
              <a:ext uri="{FF2B5EF4-FFF2-40B4-BE49-F238E27FC236}">
                <a16:creationId xmlns:a16="http://schemas.microsoft.com/office/drawing/2014/main" id="{E8B6CF82-56A3-40A0-875C-DA2142524280}"/>
              </a:ext>
            </a:extLst>
          </p:cNvPr>
          <p:cNvSpPr/>
          <p:nvPr/>
        </p:nvSpPr>
        <p:spPr>
          <a:xfrm>
            <a:off x="7790439" y="4338831"/>
            <a:ext cx="4020560" cy="2071690"/>
          </a:xfrm>
          <a:prstGeom prst="rect">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sp>
        <p:nvSpPr>
          <p:cNvPr id="78" name="Rectangle 77">
            <a:extLst>
              <a:ext uri="{FF2B5EF4-FFF2-40B4-BE49-F238E27FC236}">
                <a16:creationId xmlns:a16="http://schemas.microsoft.com/office/drawing/2014/main" id="{19A98BFD-6583-43A1-92CE-067854D2D152}"/>
              </a:ext>
            </a:extLst>
          </p:cNvPr>
          <p:cNvSpPr/>
          <p:nvPr/>
        </p:nvSpPr>
        <p:spPr bwMode="auto">
          <a:xfrm>
            <a:off x="7867720" y="4307793"/>
            <a:ext cx="3847154" cy="228448"/>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a:p>
            <a:pPr algn="ctr" defTabSz="914357">
              <a:lnSpc>
                <a:spcPct val="90000"/>
              </a:lnSpc>
              <a:defRPr/>
            </a:pPr>
            <a:endParaRPr lang="en-US" sz="1050" i="1" dirty="0">
              <a:solidFill>
                <a:srgbClr val="000000"/>
              </a:solidFill>
            </a:endParaRPr>
          </a:p>
        </p:txBody>
      </p:sp>
      <p:sp>
        <p:nvSpPr>
          <p:cNvPr id="79" name="Rectangle 8">
            <a:extLst>
              <a:ext uri="{FF2B5EF4-FFF2-40B4-BE49-F238E27FC236}">
                <a16:creationId xmlns:a16="http://schemas.microsoft.com/office/drawing/2014/main" id="{3379B64B-A795-4F31-8212-1420A7E804DC}"/>
              </a:ext>
            </a:extLst>
          </p:cNvPr>
          <p:cNvSpPr>
            <a:spLocks noChangeArrowheads="1"/>
          </p:cNvSpPr>
          <p:nvPr/>
        </p:nvSpPr>
        <p:spPr bwMode="gray">
          <a:xfrm>
            <a:off x="7783924" y="4071290"/>
            <a:ext cx="3690716" cy="267541"/>
          </a:xfrm>
          <a:prstGeom prst="parallelogram">
            <a:avLst/>
          </a:prstGeom>
          <a:solidFill>
            <a:srgbClr val="5D7D95"/>
          </a:solidFill>
          <a:ln w="9525">
            <a:noFill/>
            <a:miter lim="800000"/>
            <a:headEnd/>
            <a:tailEnd/>
          </a:ln>
          <a:effectLst/>
        </p:spPr>
        <p:txBody>
          <a:bodyPr lIns="18000" tIns="18000" rIns="18000" bIns="18000" anchor="ctr"/>
          <a:lstStyle/>
          <a:p>
            <a:pPr algn="ctr" fontAlgn="base">
              <a:spcBef>
                <a:spcPct val="0"/>
              </a:spcBef>
              <a:spcAft>
                <a:spcPts val="200"/>
              </a:spcAft>
              <a:buClr>
                <a:srgbClr val="000000"/>
              </a:buClr>
            </a:pPr>
            <a:r>
              <a:rPr lang="en-US" sz="1100" b="1" dirty="0">
                <a:solidFill>
                  <a:srgbClr val="FFFFFF"/>
                </a:solidFill>
                <a:cs typeface="Calibri" panose="020F0502020204030204" pitchFamily="34" charset="0"/>
              </a:rPr>
              <a:t>Project Subject Matter Experts</a:t>
            </a:r>
          </a:p>
        </p:txBody>
      </p:sp>
      <p:sp>
        <p:nvSpPr>
          <p:cNvPr id="84" name="Rectangle 83">
            <a:extLst>
              <a:ext uri="{FF2B5EF4-FFF2-40B4-BE49-F238E27FC236}">
                <a16:creationId xmlns:a16="http://schemas.microsoft.com/office/drawing/2014/main" id="{23BAA585-7587-47DA-A0BE-72CCFAB6E2B0}"/>
              </a:ext>
            </a:extLst>
          </p:cNvPr>
          <p:cNvSpPr/>
          <p:nvPr/>
        </p:nvSpPr>
        <p:spPr bwMode="auto">
          <a:xfrm>
            <a:off x="7867720" y="1850495"/>
            <a:ext cx="3621807" cy="228448"/>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a:p>
            <a:pPr algn="ctr" defTabSz="914357">
              <a:lnSpc>
                <a:spcPct val="90000"/>
              </a:lnSpc>
              <a:defRPr/>
            </a:pPr>
            <a:endParaRPr lang="en-US" sz="1050" i="1" dirty="0">
              <a:solidFill>
                <a:srgbClr val="000000"/>
              </a:solidFill>
            </a:endParaRPr>
          </a:p>
        </p:txBody>
      </p:sp>
      <p:sp>
        <p:nvSpPr>
          <p:cNvPr id="89" name="Rectangle 9">
            <a:extLst>
              <a:ext uri="{FF2B5EF4-FFF2-40B4-BE49-F238E27FC236}">
                <a16:creationId xmlns:a16="http://schemas.microsoft.com/office/drawing/2014/main" id="{5779AC92-77C4-4A0D-A35A-B907EAD56008}"/>
              </a:ext>
            </a:extLst>
          </p:cNvPr>
          <p:cNvSpPr>
            <a:spLocks noChangeArrowheads="1"/>
          </p:cNvSpPr>
          <p:nvPr/>
        </p:nvSpPr>
        <p:spPr bwMode="gray">
          <a:xfrm>
            <a:off x="7867646" y="4526181"/>
            <a:ext cx="3847228" cy="1823312"/>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36000" rIns="0" bIns="36000" anchor="t"/>
          <a:lstStyle/>
          <a:p>
            <a:pPr marL="171450" marR="0" lvl="0" indent="-114300" eaLnBrk="0" fontAlgn="base" hangingPunct="0">
              <a:lnSpc>
                <a:spcPct val="95000"/>
              </a:lnSpc>
              <a:spcBef>
                <a:spcPts val="200"/>
              </a:spcBef>
              <a:spcAft>
                <a:spcPts val="200"/>
              </a:spcAft>
              <a:buClr>
                <a:srgbClr val="000000"/>
              </a:buClr>
              <a:buSzTx/>
              <a:buFont typeface="Wingdings" charset="2"/>
              <a:buChar char="§"/>
              <a:tabLst/>
              <a:defRPr/>
            </a:pPr>
            <a:r>
              <a:rPr lang="en-US" sz="1200" i="1" dirty="0">
                <a:solidFill>
                  <a:srgbClr val="000000"/>
                </a:solidFill>
              </a:rPr>
              <a:t>Thor Draper, Principal, IT/OT Cybersecurity Architecture Expert</a:t>
            </a:r>
          </a:p>
          <a:p>
            <a:pPr marL="171450" indent="-114300" eaLnBrk="0" hangingPunct="0">
              <a:lnSpc>
                <a:spcPct val="95000"/>
              </a:lnSpc>
              <a:buClr>
                <a:srgbClr val="000000"/>
              </a:buClr>
              <a:buFont typeface="Wingdings" charset="2"/>
              <a:buChar char="§"/>
              <a:defRPr/>
            </a:pPr>
            <a:r>
              <a:rPr lang="en-US" sz="1200" i="1" dirty="0">
                <a:solidFill>
                  <a:srgbClr val="000000"/>
                </a:solidFill>
              </a:rPr>
              <a:t>Kyle Miller, Director, Cybersecurity OT Assessment Expert</a:t>
            </a:r>
          </a:p>
          <a:p>
            <a:pPr marL="171450" indent="-114300" eaLnBrk="0" hangingPunct="0">
              <a:lnSpc>
                <a:spcPct val="95000"/>
              </a:lnSpc>
              <a:buClr>
                <a:srgbClr val="000000"/>
              </a:buClr>
              <a:buFont typeface="Wingdings" charset="2"/>
              <a:buChar char="§"/>
              <a:defRPr/>
            </a:pPr>
            <a:r>
              <a:rPr lang="en-US" sz="1200" i="1" dirty="0">
                <a:solidFill>
                  <a:srgbClr val="000000"/>
                </a:solidFill>
              </a:rPr>
              <a:t>Brandon Oxford, Security Manager, Cyber Operations and IT/OT Expert</a:t>
            </a:r>
          </a:p>
          <a:p>
            <a:pPr marL="171450" indent="-114300" eaLnBrk="0" hangingPunct="0">
              <a:lnSpc>
                <a:spcPct val="95000"/>
              </a:lnSpc>
              <a:buClr>
                <a:srgbClr val="000000"/>
              </a:buClr>
              <a:buFont typeface="Wingdings" charset="2"/>
              <a:buChar char="§"/>
              <a:defRPr/>
            </a:pPr>
            <a:r>
              <a:rPr lang="en-US" sz="1200" i="1" dirty="0">
                <a:solidFill>
                  <a:srgbClr val="000000"/>
                </a:solidFill>
              </a:rPr>
              <a:t>Prashant Parsram, Data Privacy Officer, Cybersecurity Strategy and Threat Intelligence Expert </a:t>
            </a:r>
          </a:p>
          <a:p>
            <a:pPr marL="171450" indent="-114300" eaLnBrk="0" hangingPunct="0">
              <a:lnSpc>
                <a:spcPct val="95000"/>
              </a:lnSpc>
              <a:buClr>
                <a:srgbClr val="000000"/>
              </a:buClr>
              <a:buFont typeface="Wingdings" charset="2"/>
              <a:buChar char="§"/>
              <a:defRPr/>
            </a:pPr>
            <a:r>
              <a:rPr lang="en-US" sz="1200" i="1" dirty="0">
                <a:solidFill>
                  <a:srgbClr val="000000"/>
                </a:solidFill>
              </a:rPr>
              <a:t>Taha Tungekar, Security Manager, Cyber Architecture Expert</a:t>
            </a:r>
          </a:p>
          <a:p>
            <a:pPr marL="171450" indent="-114300" eaLnBrk="0" hangingPunct="0">
              <a:lnSpc>
                <a:spcPct val="95000"/>
              </a:lnSpc>
              <a:buClr>
                <a:srgbClr val="000000"/>
              </a:buClr>
              <a:buFont typeface="Wingdings" charset="2"/>
              <a:buChar char="§"/>
              <a:defRPr/>
            </a:pPr>
            <a:r>
              <a:rPr lang="en-US" sz="1200" i="1" dirty="0">
                <a:solidFill>
                  <a:srgbClr val="000000"/>
                </a:solidFill>
                <a:cs typeface="Calibri" panose="020F0502020204030204" pitchFamily="34" charset="0"/>
              </a:rPr>
              <a:t>CJ Fritts, Lead Associate, Cyber Risk and Assessment Expert</a:t>
            </a:r>
            <a:endParaRPr lang="en-US" sz="1000" dirty="0">
              <a:solidFill>
                <a:srgbClr val="000000"/>
              </a:solidFill>
              <a:cs typeface="Calibri" panose="020F0502020204030204" pitchFamily="34" charset="0"/>
            </a:endParaRPr>
          </a:p>
          <a:p>
            <a:pPr marL="109728" indent="-109728" fontAlgn="base">
              <a:spcAft>
                <a:spcPts val="100"/>
              </a:spcAft>
              <a:buClr>
                <a:srgbClr val="000000"/>
              </a:buClr>
              <a:buFont typeface="Wingdings" pitchFamily="2" charset="2"/>
              <a:buChar char="§"/>
            </a:pPr>
            <a:endParaRPr lang="en-US" sz="1000" dirty="0">
              <a:solidFill>
                <a:srgbClr val="000000"/>
              </a:solidFill>
              <a:cs typeface="Calibri" panose="020F0502020204030204" pitchFamily="34" charset="0"/>
            </a:endParaRPr>
          </a:p>
        </p:txBody>
      </p:sp>
      <p:sp>
        <p:nvSpPr>
          <p:cNvPr id="83" name="Rectangle 82">
            <a:extLst>
              <a:ext uri="{FF2B5EF4-FFF2-40B4-BE49-F238E27FC236}">
                <a16:creationId xmlns:a16="http://schemas.microsoft.com/office/drawing/2014/main" id="{28A8F5B8-B7EE-4CD3-A5D9-C5202BE3A213}"/>
              </a:ext>
            </a:extLst>
          </p:cNvPr>
          <p:cNvSpPr/>
          <p:nvPr/>
        </p:nvSpPr>
        <p:spPr>
          <a:xfrm>
            <a:off x="7783927" y="1805912"/>
            <a:ext cx="4027466" cy="2202969"/>
          </a:xfrm>
          <a:prstGeom prst="rect">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sp>
        <p:nvSpPr>
          <p:cNvPr id="129" name="Rectangle 128">
            <a:extLst>
              <a:ext uri="{FF2B5EF4-FFF2-40B4-BE49-F238E27FC236}">
                <a16:creationId xmlns:a16="http://schemas.microsoft.com/office/drawing/2014/main" id="{98411D0D-554C-4530-8CA8-DB659F7169BD}"/>
              </a:ext>
            </a:extLst>
          </p:cNvPr>
          <p:cNvSpPr/>
          <p:nvPr/>
        </p:nvSpPr>
        <p:spPr bwMode="auto">
          <a:xfrm>
            <a:off x="7867720" y="1797528"/>
            <a:ext cx="3847154" cy="282673"/>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a:p>
            <a:pPr algn="ctr" defTabSz="914357">
              <a:lnSpc>
                <a:spcPct val="90000"/>
              </a:lnSpc>
              <a:defRPr/>
            </a:pPr>
            <a:endParaRPr lang="en-US" sz="1050" i="1" dirty="0">
              <a:solidFill>
                <a:srgbClr val="000000"/>
              </a:solidFill>
            </a:endParaRPr>
          </a:p>
        </p:txBody>
      </p:sp>
      <p:sp>
        <p:nvSpPr>
          <p:cNvPr id="90" name="Rectangle 9">
            <a:extLst>
              <a:ext uri="{FF2B5EF4-FFF2-40B4-BE49-F238E27FC236}">
                <a16:creationId xmlns:a16="http://schemas.microsoft.com/office/drawing/2014/main" id="{7327AD47-46E1-4755-8448-48FA65848101}"/>
              </a:ext>
            </a:extLst>
          </p:cNvPr>
          <p:cNvSpPr>
            <a:spLocks noChangeArrowheads="1"/>
          </p:cNvSpPr>
          <p:nvPr/>
        </p:nvSpPr>
        <p:spPr bwMode="gray">
          <a:xfrm>
            <a:off x="7867720" y="2070674"/>
            <a:ext cx="3840476" cy="1854195"/>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0" tIns="36000" rIns="0" bIns="36000" anchor="t"/>
          <a:lstStyle/>
          <a:p>
            <a:pPr marL="171450" lvl="0" indent="-114300" eaLnBrk="0" hangingPunct="0">
              <a:spcBef>
                <a:spcPts val="100"/>
              </a:spcBef>
              <a:spcAft>
                <a:spcPts val="100"/>
              </a:spcAft>
              <a:buClr>
                <a:srgbClr val="000000"/>
              </a:buClr>
              <a:buFont typeface="Wingdings" charset="2"/>
              <a:buChar char="§"/>
              <a:defRPr/>
            </a:pPr>
            <a:r>
              <a:rPr lang="en-US" sz="1200" dirty="0">
                <a:solidFill>
                  <a:srgbClr val="000000"/>
                </a:solidFill>
              </a:rPr>
              <a:t>Souheil Moukaddem, </a:t>
            </a:r>
            <a:r>
              <a:rPr lang="en-US" sz="1200" i="1" dirty="0">
                <a:solidFill>
                  <a:srgbClr val="000000"/>
                </a:solidFill>
              </a:rPr>
              <a:t>Executive Vice President, MENA Managing Director</a:t>
            </a:r>
          </a:p>
          <a:p>
            <a:pPr marL="171450" lvl="0" indent="-114300" eaLnBrk="0" hangingPunct="0">
              <a:spcBef>
                <a:spcPts val="100"/>
              </a:spcBef>
              <a:spcAft>
                <a:spcPts val="100"/>
              </a:spcAft>
              <a:buClr>
                <a:srgbClr val="000000"/>
              </a:buClr>
              <a:buFont typeface="Wingdings" charset="2"/>
              <a:buChar char="§"/>
              <a:defRPr/>
            </a:pPr>
            <a:r>
              <a:rPr lang="pt-BR" sz="1200" i="1" dirty="0">
                <a:solidFill>
                  <a:srgbClr val="000000"/>
                </a:solidFill>
              </a:rPr>
              <a:t>Joe Mazloum, Senior Vice President, </a:t>
            </a:r>
            <a:r>
              <a:rPr lang="en-US" sz="1200" i="1" dirty="0">
                <a:solidFill>
                  <a:srgbClr val="000000"/>
                </a:solidFill>
              </a:rPr>
              <a:t>Real Estate Development and Investments Lead</a:t>
            </a:r>
            <a:endParaRPr lang="pt-BR" sz="1200" i="1" dirty="0">
              <a:solidFill>
                <a:srgbClr val="000000"/>
              </a:solidFill>
            </a:endParaRPr>
          </a:p>
          <a:p>
            <a:pPr marL="171450" lvl="0" indent="-114300" eaLnBrk="0" hangingPunct="0">
              <a:spcBef>
                <a:spcPts val="100"/>
              </a:spcBef>
              <a:spcAft>
                <a:spcPts val="100"/>
              </a:spcAft>
              <a:buClr>
                <a:srgbClr val="000000"/>
              </a:buClr>
              <a:buFont typeface="Wingdings" charset="2"/>
              <a:buChar char="§"/>
              <a:defRPr/>
            </a:pPr>
            <a:r>
              <a:rPr lang="pt-BR" sz="1200" i="1" dirty="0">
                <a:solidFill>
                  <a:srgbClr val="000000"/>
                </a:solidFill>
              </a:rPr>
              <a:t>Tony Gaidhane, Vice President, </a:t>
            </a:r>
            <a:r>
              <a:rPr lang="en-US" sz="1200" i="1" dirty="0">
                <a:solidFill>
                  <a:srgbClr val="000000"/>
                </a:solidFill>
              </a:rPr>
              <a:t>SOC Operating Model Development Expert</a:t>
            </a:r>
          </a:p>
          <a:p>
            <a:pPr marL="171450" lvl="0" indent="-114300" eaLnBrk="0" hangingPunct="0">
              <a:spcBef>
                <a:spcPts val="100"/>
              </a:spcBef>
              <a:spcAft>
                <a:spcPts val="100"/>
              </a:spcAft>
              <a:buClr>
                <a:srgbClr val="000000"/>
              </a:buClr>
              <a:buFont typeface="Wingdings" charset="2"/>
              <a:buChar char="§"/>
              <a:defRPr/>
            </a:pPr>
            <a:r>
              <a:rPr lang="en-US" sz="1200" i="1" dirty="0">
                <a:solidFill>
                  <a:srgbClr val="000000"/>
                </a:solidFill>
              </a:rPr>
              <a:t>Rosemary Mosquea, Principal, Defense and Security Expert</a:t>
            </a:r>
          </a:p>
          <a:p>
            <a:pPr marL="171450" lvl="0" indent="-114300" eaLnBrk="0" hangingPunct="0">
              <a:spcBef>
                <a:spcPts val="100"/>
              </a:spcBef>
              <a:spcAft>
                <a:spcPts val="100"/>
              </a:spcAft>
              <a:buClr>
                <a:srgbClr val="000000"/>
              </a:buClr>
              <a:buFont typeface="Wingdings" charset="2"/>
              <a:buChar char="§"/>
              <a:defRPr/>
            </a:pPr>
            <a:r>
              <a:rPr lang="en-US" sz="1200" i="1" dirty="0">
                <a:solidFill>
                  <a:srgbClr val="000000"/>
                </a:solidFill>
              </a:rPr>
              <a:t>Nabil Abbas, Principal, Digital and Smart City Lead</a:t>
            </a:r>
          </a:p>
          <a:p>
            <a:pPr marL="171450" lvl="0" indent="-114300" eaLnBrk="0" hangingPunct="0">
              <a:spcBef>
                <a:spcPts val="100"/>
              </a:spcBef>
              <a:spcAft>
                <a:spcPts val="100"/>
              </a:spcAft>
              <a:buClr>
                <a:srgbClr val="000000"/>
              </a:buClr>
              <a:buFont typeface="Wingdings" charset="2"/>
              <a:buChar char="§"/>
              <a:defRPr/>
            </a:pPr>
            <a:r>
              <a:rPr lang="en-US" sz="1200" i="1" dirty="0">
                <a:solidFill>
                  <a:srgbClr val="000000"/>
                </a:solidFill>
              </a:rPr>
              <a:t>Micah Loudermilk, Senior Associate, Cybersecurity Policies </a:t>
            </a:r>
          </a:p>
          <a:p>
            <a:pPr marL="171450" lvl="0" indent="-114300" eaLnBrk="0" hangingPunct="0">
              <a:spcBef>
                <a:spcPts val="100"/>
              </a:spcBef>
              <a:spcAft>
                <a:spcPts val="100"/>
              </a:spcAft>
              <a:buClr>
                <a:srgbClr val="000000"/>
              </a:buClr>
              <a:buFont typeface="Wingdings" charset="2"/>
              <a:buChar char="§"/>
              <a:defRPr/>
            </a:pPr>
            <a:endParaRPr lang="en-US" sz="1200" i="1" dirty="0">
              <a:solidFill>
                <a:srgbClr val="000000"/>
              </a:solidFill>
            </a:endParaRPr>
          </a:p>
        </p:txBody>
      </p:sp>
      <p:pic>
        <p:nvPicPr>
          <p:cNvPr id="93" name="Picture 92" descr="01_booz_allen.png">
            <a:extLst>
              <a:ext uri="{FF2B5EF4-FFF2-40B4-BE49-F238E27FC236}">
                <a16:creationId xmlns:a16="http://schemas.microsoft.com/office/drawing/2014/main" id="{4C155049-7FCF-4259-9240-BD8538B7B116}"/>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9076195" y="4340472"/>
            <a:ext cx="1430204" cy="174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5" name="Straight Arrow Connector 54">
            <a:extLst>
              <a:ext uri="{FF2B5EF4-FFF2-40B4-BE49-F238E27FC236}">
                <a16:creationId xmlns:a16="http://schemas.microsoft.com/office/drawing/2014/main" id="{2B892ECA-1DB6-48DE-82FD-BD3D515980D0}"/>
              </a:ext>
            </a:extLst>
          </p:cNvPr>
          <p:cNvCxnSpPr/>
          <p:nvPr/>
        </p:nvCxnSpPr>
        <p:spPr>
          <a:xfrm>
            <a:off x="7406543" y="2182433"/>
            <a:ext cx="37475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5" name="Rectangle 8">
            <a:extLst>
              <a:ext uri="{FF2B5EF4-FFF2-40B4-BE49-F238E27FC236}">
                <a16:creationId xmlns:a16="http://schemas.microsoft.com/office/drawing/2014/main" id="{ADDC6A9A-58A4-457D-82D6-F300255C2845}"/>
              </a:ext>
            </a:extLst>
          </p:cNvPr>
          <p:cNvSpPr>
            <a:spLocks noChangeArrowheads="1"/>
          </p:cNvSpPr>
          <p:nvPr/>
        </p:nvSpPr>
        <p:spPr bwMode="gray">
          <a:xfrm>
            <a:off x="7783924" y="1613992"/>
            <a:ext cx="3690716" cy="267541"/>
          </a:xfrm>
          <a:prstGeom prst="parallelogram">
            <a:avLst/>
          </a:prstGeom>
          <a:solidFill>
            <a:srgbClr val="5D7D95"/>
          </a:solidFill>
          <a:ln w="9525">
            <a:noFill/>
            <a:miter lim="800000"/>
            <a:headEnd/>
            <a:tailEnd/>
          </a:ln>
          <a:effectLst/>
        </p:spPr>
        <p:txBody>
          <a:bodyPr lIns="18000" tIns="18000" rIns="18000" bIns="18000" anchor="ctr"/>
          <a:lstStyle/>
          <a:p>
            <a:pPr algn="ctr" fontAlgn="base">
              <a:spcBef>
                <a:spcPct val="0"/>
              </a:spcBef>
              <a:spcAft>
                <a:spcPts val="200"/>
              </a:spcAft>
              <a:buClr>
                <a:srgbClr val="000000"/>
              </a:buClr>
            </a:pPr>
            <a:r>
              <a:rPr lang="en-US" sz="1100" b="1" dirty="0">
                <a:solidFill>
                  <a:srgbClr val="FFFFFF"/>
                </a:solidFill>
                <a:cs typeface="Calibri" panose="020F0502020204030204" pitchFamily="34" charset="0"/>
              </a:rPr>
              <a:t>Booz Allen Senior Advisory Board</a:t>
            </a:r>
          </a:p>
        </p:txBody>
      </p:sp>
      <p:sp>
        <p:nvSpPr>
          <p:cNvPr id="86" name="Oval 85">
            <a:extLst>
              <a:ext uri="{FF2B5EF4-FFF2-40B4-BE49-F238E27FC236}">
                <a16:creationId xmlns:a16="http://schemas.microsoft.com/office/drawing/2014/main" id="{E3EC7445-707F-4733-9EFD-49BF95D64FBF}"/>
              </a:ext>
            </a:extLst>
          </p:cNvPr>
          <p:cNvSpPr/>
          <p:nvPr/>
        </p:nvSpPr>
        <p:spPr>
          <a:xfrm>
            <a:off x="7585004" y="1517947"/>
            <a:ext cx="457200" cy="457200"/>
          </a:xfrm>
          <a:prstGeom prst="ellipse">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pic>
        <p:nvPicPr>
          <p:cNvPr id="91" name="Picture 7" descr="Desk Icon 37919">
            <a:extLst>
              <a:ext uri="{FF2B5EF4-FFF2-40B4-BE49-F238E27FC236}">
                <a16:creationId xmlns:a16="http://schemas.microsoft.com/office/drawing/2014/main" id="{7D35309A-D164-4B9F-9C23-18DFD7DF001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637470" y="1590223"/>
            <a:ext cx="352268" cy="312649"/>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1A6CCED9-9662-4D40-BEEF-4DA3D1775EF6}"/>
              </a:ext>
            </a:extLst>
          </p:cNvPr>
          <p:cNvSpPr/>
          <p:nvPr/>
        </p:nvSpPr>
        <p:spPr>
          <a:xfrm>
            <a:off x="2188655" y="1712633"/>
            <a:ext cx="5228401" cy="1139487"/>
          </a:xfrm>
          <a:prstGeom prst="rect">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sp>
        <p:nvSpPr>
          <p:cNvPr id="47" name="Rectangle 46">
            <a:extLst>
              <a:ext uri="{FF2B5EF4-FFF2-40B4-BE49-F238E27FC236}">
                <a16:creationId xmlns:a16="http://schemas.microsoft.com/office/drawing/2014/main" id="{CCDA5586-E078-47FE-8685-53E88023CD9C}"/>
              </a:ext>
            </a:extLst>
          </p:cNvPr>
          <p:cNvSpPr/>
          <p:nvPr/>
        </p:nvSpPr>
        <p:spPr bwMode="auto">
          <a:xfrm>
            <a:off x="4776377" y="1911273"/>
            <a:ext cx="2577291" cy="313490"/>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p:txBody>
      </p:sp>
      <p:sp>
        <p:nvSpPr>
          <p:cNvPr id="48" name="Rectangle 9">
            <a:extLst>
              <a:ext uri="{FF2B5EF4-FFF2-40B4-BE49-F238E27FC236}">
                <a16:creationId xmlns:a16="http://schemas.microsoft.com/office/drawing/2014/main" id="{B7136970-2316-411D-8E48-F66004642192}"/>
              </a:ext>
            </a:extLst>
          </p:cNvPr>
          <p:cNvSpPr>
            <a:spLocks noChangeArrowheads="1"/>
          </p:cNvSpPr>
          <p:nvPr/>
        </p:nvSpPr>
        <p:spPr bwMode="gray">
          <a:xfrm>
            <a:off x="2296423" y="2243610"/>
            <a:ext cx="2394107" cy="52629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9728" indent="-109728" fontAlgn="base">
              <a:spcAft>
                <a:spcPct val="0"/>
              </a:spcAft>
              <a:buClr>
                <a:srgbClr val="000000"/>
              </a:buClr>
              <a:buFont typeface="Wingdings" pitchFamily="2" charset="2"/>
              <a:buChar char="§"/>
            </a:pPr>
            <a:r>
              <a:rPr lang="en-US" sz="1200" dirty="0">
                <a:solidFill>
                  <a:srgbClr val="000000"/>
                </a:solidFill>
                <a:cs typeface="Calibri" panose="020F0502020204030204" pitchFamily="34" charset="0"/>
              </a:rPr>
              <a:t>Executive Management</a:t>
            </a:r>
          </a:p>
        </p:txBody>
      </p:sp>
      <p:pic>
        <p:nvPicPr>
          <p:cNvPr id="49" name="Picture 48" descr="01_booz_allen.png">
            <a:extLst>
              <a:ext uri="{FF2B5EF4-FFF2-40B4-BE49-F238E27FC236}">
                <a16:creationId xmlns:a16="http://schemas.microsoft.com/office/drawing/2014/main" id="{E4E73BD4-1772-42F1-805E-2AD8B74394F1}"/>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34510" y="1987047"/>
            <a:ext cx="1661022" cy="1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a:extLst>
              <a:ext uri="{FF2B5EF4-FFF2-40B4-BE49-F238E27FC236}">
                <a16:creationId xmlns:a16="http://schemas.microsoft.com/office/drawing/2014/main" id="{88380F50-E03B-42D3-837F-38F76C7489BB}"/>
              </a:ext>
            </a:extLst>
          </p:cNvPr>
          <p:cNvSpPr/>
          <p:nvPr/>
        </p:nvSpPr>
        <p:spPr bwMode="auto">
          <a:xfrm>
            <a:off x="2296423" y="1911273"/>
            <a:ext cx="2394107" cy="313490"/>
          </a:xfrm>
          <a:prstGeom prst="rect">
            <a:avLst/>
          </a:prstGeom>
          <a:solidFill>
            <a:schemeClr val="accent2">
              <a:lumMod val="40000"/>
              <a:lumOff val="6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r>
              <a:rPr lang="en-US" sz="1200" i="1" dirty="0">
                <a:solidFill>
                  <a:srgbClr val="000000"/>
                </a:solidFill>
              </a:rPr>
              <a:t>OXAGON</a:t>
            </a:r>
          </a:p>
        </p:txBody>
      </p:sp>
      <p:sp>
        <p:nvSpPr>
          <p:cNvPr id="51" name="Rectangle 8">
            <a:extLst>
              <a:ext uri="{FF2B5EF4-FFF2-40B4-BE49-F238E27FC236}">
                <a16:creationId xmlns:a16="http://schemas.microsoft.com/office/drawing/2014/main" id="{D5F8FF70-F403-4B3D-859A-691256D65259}"/>
              </a:ext>
            </a:extLst>
          </p:cNvPr>
          <p:cNvSpPr>
            <a:spLocks noChangeArrowheads="1"/>
          </p:cNvSpPr>
          <p:nvPr/>
        </p:nvSpPr>
        <p:spPr bwMode="gray">
          <a:xfrm>
            <a:off x="2238554" y="1586105"/>
            <a:ext cx="2604934" cy="266543"/>
          </a:xfrm>
          <a:prstGeom prst="parallelogram">
            <a:avLst/>
          </a:prstGeom>
          <a:solidFill>
            <a:srgbClr val="5D7D95"/>
          </a:solidFill>
          <a:ln w="9525">
            <a:noFill/>
            <a:miter lim="800000"/>
            <a:headEnd/>
            <a:tailEnd/>
          </a:ln>
          <a:effectLst/>
        </p:spPr>
        <p:txBody>
          <a:bodyPr lIns="18000" tIns="18000" rIns="18000" bIns="18000" anchor="ctr"/>
          <a:lstStyle/>
          <a:p>
            <a:pPr algn="ctr" fontAlgn="base">
              <a:spcBef>
                <a:spcPct val="0"/>
              </a:spcBef>
              <a:spcAft>
                <a:spcPts val="200"/>
              </a:spcAft>
              <a:buClr>
                <a:srgbClr val="000000"/>
              </a:buClr>
            </a:pPr>
            <a:r>
              <a:rPr lang="en-US" sz="1100" b="1" dirty="0">
                <a:solidFill>
                  <a:srgbClr val="FFFFFF"/>
                </a:solidFill>
                <a:cs typeface="Calibri" panose="020F0502020204030204" pitchFamily="34" charset="0"/>
              </a:rPr>
              <a:t>Program Oversight</a:t>
            </a:r>
          </a:p>
        </p:txBody>
      </p:sp>
      <p:sp>
        <p:nvSpPr>
          <p:cNvPr id="53" name="Oval 52">
            <a:extLst>
              <a:ext uri="{FF2B5EF4-FFF2-40B4-BE49-F238E27FC236}">
                <a16:creationId xmlns:a16="http://schemas.microsoft.com/office/drawing/2014/main" id="{7B8834E9-326C-4EB9-BC2F-A336AB2AA909}"/>
              </a:ext>
            </a:extLst>
          </p:cNvPr>
          <p:cNvSpPr/>
          <p:nvPr/>
        </p:nvSpPr>
        <p:spPr>
          <a:xfrm>
            <a:off x="1977134" y="1512746"/>
            <a:ext cx="457200" cy="457200"/>
          </a:xfrm>
          <a:prstGeom prst="ellipse">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pic>
        <p:nvPicPr>
          <p:cNvPr id="54" name="Picture 109" descr="https://d30y9cdsu7xlg0.cloudfront.net/png/1241482-200.png">
            <a:extLst>
              <a:ext uri="{FF2B5EF4-FFF2-40B4-BE49-F238E27FC236}">
                <a16:creationId xmlns:a16="http://schemas.microsoft.com/office/drawing/2014/main" id="{5306BBB4-EDC1-4A92-B7C4-231DC21435DF}"/>
              </a:ext>
            </a:extLst>
          </p:cNvPr>
          <p:cNvPicPr>
            <a:picLocks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997916" y="1552421"/>
            <a:ext cx="415636" cy="377851"/>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24A5BC07-D8A0-485D-94FE-24548A5D1464}"/>
              </a:ext>
            </a:extLst>
          </p:cNvPr>
          <p:cNvSpPr>
            <a:spLocks noChangeArrowheads="1"/>
          </p:cNvSpPr>
          <p:nvPr/>
        </p:nvSpPr>
        <p:spPr bwMode="gray">
          <a:xfrm>
            <a:off x="4776377" y="2243610"/>
            <a:ext cx="2577291" cy="52629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5510" lvl="0" indent="-105510" defTabSz="422041" eaLnBrk="0" hangingPunct="0">
              <a:spcBef>
                <a:spcPts val="400"/>
              </a:spcBef>
              <a:spcAft>
                <a:spcPts val="200"/>
              </a:spcAft>
              <a:buClr>
                <a:srgbClr val="000000"/>
              </a:buClr>
              <a:buFont typeface="Wingdings" pitchFamily="2" charset="2"/>
              <a:buChar char="§"/>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Ziad Nasrallah, Officer-In-Charge </a:t>
            </a:r>
          </a:p>
        </p:txBody>
      </p:sp>
      <p:sp>
        <p:nvSpPr>
          <p:cNvPr id="106" name="Oval 105">
            <a:extLst>
              <a:ext uri="{FF2B5EF4-FFF2-40B4-BE49-F238E27FC236}">
                <a16:creationId xmlns:a16="http://schemas.microsoft.com/office/drawing/2014/main" id="{91DD04C8-E27B-4892-A65D-41CD1686E8D7}"/>
              </a:ext>
            </a:extLst>
          </p:cNvPr>
          <p:cNvSpPr/>
          <p:nvPr/>
        </p:nvSpPr>
        <p:spPr>
          <a:xfrm>
            <a:off x="7585004" y="4033094"/>
            <a:ext cx="457200" cy="457200"/>
          </a:xfrm>
          <a:prstGeom prst="ellipse">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dirty="0"/>
          </a:p>
        </p:txBody>
      </p:sp>
      <p:pic>
        <p:nvPicPr>
          <p:cNvPr id="107" name="Picture 7">
            <a:extLst>
              <a:ext uri="{FF2B5EF4-FFF2-40B4-BE49-F238E27FC236}">
                <a16:creationId xmlns:a16="http://schemas.microsoft.com/office/drawing/2014/main" id="{CAB67396-DA17-4C2D-BFD7-954EF41E8116}"/>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p:blipFill>
        <p:spPr bwMode="auto">
          <a:xfrm>
            <a:off x="7637228" y="4053626"/>
            <a:ext cx="352752" cy="416136"/>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a:extLst>
              <a:ext uri="{FF2B5EF4-FFF2-40B4-BE49-F238E27FC236}">
                <a16:creationId xmlns:a16="http://schemas.microsoft.com/office/drawing/2014/main" id="{B9DAFA0B-1AF2-4021-B0C8-05E8DC038AA5}"/>
              </a:ext>
            </a:extLst>
          </p:cNvPr>
          <p:cNvSpPr/>
          <p:nvPr/>
        </p:nvSpPr>
        <p:spPr>
          <a:xfrm>
            <a:off x="2191075" y="5124532"/>
            <a:ext cx="5249671" cy="1123866"/>
          </a:xfrm>
          <a:prstGeom prst="rect">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sp>
        <p:nvSpPr>
          <p:cNvPr id="67" name="Rectangle 66">
            <a:extLst>
              <a:ext uri="{FF2B5EF4-FFF2-40B4-BE49-F238E27FC236}">
                <a16:creationId xmlns:a16="http://schemas.microsoft.com/office/drawing/2014/main" id="{AAC2BA59-8CBD-451E-AB85-BB4BA82851A3}"/>
              </a:ext>
            </a:extLst>
          </p:cNvPr>
          <p:cNvSpPr/>
          <p:nvPr/>
        </p:nvSpPr>
        <p:spPr bwMode="auto">
          <a:xfrm>
            <a:off x="2271659" y="5318002"/>
            <a:ext cx="2421291" cy="313490"/>
          </a:xfrm>
          <a:prstGeom prst="rect">
            <a:avLst/>
          </a:prstGeom>
          <a:solidFill>
            <a:schemeClr val="accent2">
              <a:lumMod val="40000"/>
              <a:lumOff val="6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r>
              <a:rPr lang="en-US" sz="1200" i="1" dirty="0">
                <a:solidFill>
                  <a:srgbClr val="000000"/>
                </a:solidFill>
              </a:rPr>
              <a:t>OXAGON</a:t>
            </a:r>
          </a:p>
        </p:txBody>
      </p:sp>
      <p:sp>
        <p:nvSpPr>
          <p:cNvPr id="72" name="Rectangle 9">
            <a:extLst>
              <a:ext uri="{FF2B5EF4-FFF2-40B4-BE49-F238E27FC236}">
                <a16:creationId xmlns:a16="http://schemas.microsoft.com/office/drawing/2014/main" id="{FFCA06B8-7318-4F98-89B3-6E86B99FDADC}"/>
              </a:ext>
            </a:extLst>
          </p:cNvPr>
          <p:cNvSpPr>
            <a:spLocks noChangeArrowheads="1"/>
          </p:cNvSpPr>
          <p:nvPr/>
        </p:nvSpPr>
        <p:spPr bwMode="gray">
          <a:xfrm>
            <a:off x="2271659" y="5644046"/>
            <a:ext cx="2421291" cy="544151"/>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9728" indent="-109728" fontAlgn="base">
              <a:spcAft>
                <a:spcPct val="0"/>
              </a:spcAft>
              <a:buClr>
                <a:srgbClr val="000000"/>
              </a:buClr>
              <a:buFont typeface="Wingdings" pitchFamily="2" charset="2"/>
              <a:buChar char="§"/>
            </a:pPr>
            <a:r>
              <a:rPr lang="en-US" sz="1200" dirty="0"/>
              <a:t>To be determined upon project kick-off</a:t>
            </a:r>
          </a:p>
        </p:txBody>
      </p:sp>
      <p:sp>
        <p:nvSpPr>
          <p:cNvPr id="66" name="Rectangle 65">
            <a:extLst>
              <a:ext uri="{FF2B5EF4-FFF2-40B4-BE49-F238E27FC236}">
                <a16:creationId xmlns:a16="http://schemas.microsoft.com/office/drawing/2014/main" id="{4D05AFDA-B8FE-4F6A-BC94-1912C177F0A1}"/>
              </a:ext>
            </a:extLst>
          </p:cNvPr>
          <p:cNvSpPr/>
          <p:nvPr/>
        </p:nvSpPr>
        <p:spPr bwMode="auto">
          <a:xfrm>
            <a:off x="4778797" y="5318002"/>
            <a:ext cx="2577291" cy="313490"/>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p:txBody>
      </p:sp>
      <p:sp>
        <p:nvSpPr>
          <p:cNvPr id="87" name="Rectangle 86">
            <a:extLst>
              <a:ext uri="{FF2B5EF4-FFF2-40B4-BE49-F238E27FC236}">
                <a16:creationId xmlns:a16="http://schemas.microsoft.com/office/drawing/2014/main" id="{D823CA1A-8B2D-4819-9712-2F1E3754A061}"/>
              </a:ext>
            </a:extLst>
          </p:cNvPr>
          <p:cNvSpPr>
            <a:spLocks noChangeArrowheads="1"/>
          </p:cNvSpPr>
          <p:nvPr/>
        </p:nvSpPr>
        <p:spPr bwMode="gray">
          <a:xfrm>
            <a:off x="4778797" y="5644601"/>
            <a:ext cx="2577291" cy="552490"/>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9728" indent="-109728" fontAlgn="base">
              <a:spcAft>
                <a:spcPct val="0"/>
              </a:spcAft>
              <a:buClr>
                <a:srgbClr val="000000"/>
              </a:buClr>
              <a:buFont typeface="Wingdings" pitchFamily="2" charset="2"/>
              <a:buChar char="§"/>
            </a:pPr>
            <a:r>
              <a:rPr lang="en-US" sz="1200" dirty="0"/>
              <a:t>Up to 3 full-time consultants and 1 part-time SME</a:t>
            </a:r>
          </a:p>
        </p:txBody>
      </p:sp>
      <p:pic>
        <p:nvPicPr>
          <p:cNvPr id="100" name="Picture 99" descr="01_booz_allen.png">
            <a:extLst>
              <a:ext uri="{FF2B5EF4-FFF2-40B4-BE49-F238E27FC236}">
                <a16:creationId xmlns:a16="http://schemas.microsoft.com/office/drawing/2014/main" id="{BA43EC04-1E82-42F2-BB16-81A29119F26B}"/>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36932" y="5386278"/>
            <a:ext cx="1661022" cy="1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8">
            <a:extLst>
              <a:ext uri="{FF2B5EF4-FFF2-40B4-BE49-F238E27FC236}">
                <a16:creationId xmlns:a16="http://schemas.microsoft.com/office/drawing/2014/main" id="{1F07FCEC-D738-497A-BECF-BD5CBCE54AA4}"/>
              </a:ext>
            </a:extLst>
          </p:cNvPr>
          <p:cNvSpPr>
            <a:spLocks noChangeArrowheads="1"/>
          </p:cNvSpPr>
          <p:nvPr/>
        </p:nvSpPr>
        <p:spPr bwMode="gray">
          <a:xfrm>
            <a:off x="2256878" y="4972131"/>
            <a:ext cx="2604934" cy="266543"/>
          </a:xfrm>
          <a:prstGeom prst="parallelogram">
            <a:avLst/>
          </a:prstGeom>
          <a:solidFill>
            <a:srgbClr val="5D7D95"/>
          </a:solidFill>
          <a:ln w="9525">
            <a:noFill/>
            <a:miter lim="800000"/>
            <a:headEnd/>
            <a:tailEnd/>
          </a:ln>
          <a:effectLst/>
        </p:spPr>
        <p:txBody>
          <a:bodyPr lIns="18000" tIns="18000" rIns="18000" bIns="18000" anchor="ctr"/>
          <a:lstStyle/>
          <a:p>
            <a:pPr algn="ctr" fontAlgn="base">
              <a:spcBef>
                <a:spcPct val="0"/>
              </a:spcBef>
              <a:spcAft>
                <a:spcPts val="200"/>
              </a:spcAft>
              <a:buClr>
                <a:srgbClr val="000000"/>
              </a:buClr>
            </a:pPr>
            <a:r>
              <a:rPr lang="en-US" sz="1050" b="1" dirty="0">
                <a:solidFill>
                  <a:srgbClr val="FFFFFF"/>
                </a:solidFill>
                <a:cs typeface="Calibri" panose="020F0502020204030204" pitchFamily="34" charset="0"/>
              </a:rPr>
              <a:t>Delivery Team</a:t>
            </a:r>
          </a:p>
        </p:txBody>
      </p:sp>
      <p:sp>
        <p:nvSpPr>
          <p:cNvPr id="74" name="Oval 73">
            <a:extLst>
              <a:ext uri="{FF2B5EF4-FFF2-40B4-BE49-F238E27FC236}">
                <a16:creationId xmlns:a16="http://schemas.microsoft.com/office/drawing/2014/main" id="{8004D5DB-7282-48CA-A294-CE4D8A7A5A03}"/>
              </a:ext>
            </a:extLst>
          </p:cNvPr>
          <p:cNvSpPr/>
          <p:nvPr/>
        </p:nvSpPr>
        <p:spPr>
          <a:xfrm>
            <a:off x="1997783" y="4876800"/>
            <a:ext cx="457200" cy="457200"/>
          </a:xfrm>
          <a:prstGeom prst="ellipse">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pic>
        <p:nvPicPr>
          <p:cNvPr id="75" name="Picture 107" descr="https://d30y9cdsu7xlg0.cloudfront.net/png/43246-200.png">
            <a:extLst>
              <a:ext uri="{FF2B5EF4-FFF2-40B4-BE49-F238E27FC236}">
                <a16:creationId xmlns:a16="http://schemas.microsoft.com/office/drawing/2014/main" id="{01207E7C-1422-410A-B299-F8053DF4CDB7}"/>
              </a:ext>
            </a:extLst>
          </p:cNvPr>
          <p:cNvPicPr>
            <a:picLocks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018565" y="4933650"/>
            <a:ext cx="415636" cy="343501"/>
          </a:xfrm>
          <a:prstGeom prst="rect">
            <a:avLst/>
          </a:prstGeom>
          <a:noFill/>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B508171F-A74E-4DAD-A691-A8C8D4B4114B}"/>
              </a:ext>
            </a:extLst>
          </p:cNvPr>
          <p:cNvSpPr/>
          <p:nvPr/>
        </p:nvSpPr>
        <p:spPr>
          <a:xfrm>
            <a:off x="2212345" y="3457928"/>
            <a:ext cx="5228401" cy="1114072"/>
          </a:xfrm>
          <a:prstGeom prst="rect">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sp>
        <p:nvSpPr>
          <p:cNvPr id="57" name="Rectangle 56">
            <a:extLst>
              <a:ext uri="{FF2B5EF4-FFF2-40B4-BE49-F238E27FC236}">
                <a16:creationId xmlns:a16="http://schemas.microsoft.com/office/drawing/2014/main" id="{683DC9E2-CA0D-4948-8119-31E08D9413BD}"/>
              </a:ext>
            </a:extLst>
          </p:cNvPr>
          <p:cNvSpPr/>
          <p:nvPr/>
        </p:nvSpPr>
        <p:spPr bwMode="auto">
          <a:xfrm>
            <a:off x="4778797" y="3657198"/>
            <a:ext cx="2577291" cy="313490"/>
          </a:xfrm>
          <a:prstGeom prst="rect">
            <a:avLst/>
          </a:prstGeom>
          <a:solidFill>
            <a:schemeClr val="accent1">
              <a:lumMod val="20000"/>
              <a:lumOff val="8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endParaRPr lang="en-US" sz="1050" i="1" dirty="0">
              <a:solidFill>
                <a:srgbClr val="000000"/>
              </a:solidFill>
            </a:endParaRPr>
          </a:p>
        </p:txBody>
      </p:sp>
      <p:sp>
        <p:nvSpPr>
          <p:cNvPr id="58" name="Rectangle 57">
            <a:extLst>
              <a:ext uri="{FF2B5EF4-FFF2-40B4-BE49-F238E27FC236}">
                <a16:creationId xmlns:a16="http://schemas.microsoft.com/office/drawing/2014/main" id="{3AC0D235-569B-4B2C-AA64-B1B28CE4B146}"/>
              </a:ext>
            </a:extLst>
          </p:cNvPr>
          <p:cNvSpPr/>
          <p:nvPr/>
        </p:nvSpPr>
        <p:spPr bwMode="auto">
          <a:xfrm>
            <a:off x="2298843" y="3657198"/>
            <a:ext cx="2394107" cy="313490"/>
          </a:xfrm>
          <a:prstGeom prst="rect">
            <a:avLst/>
          </a:prstGeom>
          <a:solidFill>
            <a:schemeClr val="accent2">
              <a:lumMod val="40000"/>
              <a:lumOff val="60000"/>
            </a:schemeClr>
          </a:solidFill>
          <a:ln>
            <a:no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357">
              <a:lnSpc>
                <a:spcPct val="90000"/>
              </a:lnSpc>
              <a:defRPr/>
            </a:pPr>
            <a:r>
              <a:rPr lang="en-US" sz="1200" i="1" dirty="0">
                <a:solidFill>
                  <a:srgbClr val="000000"/>
                </a:solidFill>
              </a:rPr>
              <a:t>OXAGON</a:t>
            </a:r>
          </a:p>
        </p:txBody>
      </p:sp>
      <p:sp>
        <p:nvSpPr>
          <p:cNvPr id="60" name="Rectangle 8">
            <a:extLst>
              <a:ext uri="{FF2B5EF4-FFF2-40B4-BE49-F238E27FC236}">
                <a16:creationId xmlns:a16="http://schemas.microsoft.com/office/drawing/2014/main" id="{A58E93C5-5210-4DD3-B0FD-70506B7EBEBC}"/>
              </a:ext>
            </a:extLst>
          </p:cNvPr>
          <p:cNvSpPr>
            <a:spLocks noChangeArrowheads="1"/>
          </p:cNvSpPr>
          <p:nvPr/>
        </p:nvSpPr>
        <p:spPr bwMode="gray">
          <a:xfrm>
            <a:off x="2256878" y="3331399"/>
            <a:ext cx="2589031" cy="266543"/>
          </a:xfrm>
          <a:prstGeom prst="parallelogram">
            <a:avLst/>
          </a:prstGeom>
          <a:solidFill>
            <a:srgbClr val="5D7D95"/>
          </a:solidFill>
          <a:ln w="9525">
            <a:noFill/>
            <a:miter lim="800000"/>
            <a:headEnd/>
            <a:tailEnd/>
          </a:ln>
          <a:effectLst/>
        </p:spPr>
        <p:txBody>
          <a:bodyPr lIns="18000" tIns="18000" rIns="18000" bIns="18000" anchor="ctr"/>
          <a:lstStyle/>
          <a:p>
            <a:pPr algn="ctr" fontAlgn="base">
              <a:spcBef>
                <a:spcPct val="0"/>
              </a:spcBef>
              <a:spcAft>
                <a:spcPts val="200"/>
              </a:spcAft>
              <a:buClr>
                <a:srgbClr val="000000"/>
              </a:buClr>
            </a:pPr>
            <a:r>
              <a:rPr lang="en-US" sz="1100" b="1" dirty="0">
                <a:solidFill>
                  <a:srgbClr val="FFFFFF"/>
                </a:solidFill>
                <a:cs typeface="Calibri" panose="020F0502020204030204" pitchFamily="34" charset="0"/>
              </a:rPr>
              <a:t>Program Management</a:t>
            </a:r>
          </a:p>
        </p:txBody>
      </p:sp>
      <p:sp>
        <p:nvSpPr>
          <p:cNvPr id="62" name="Oval 61">
            <a:extLst>
              <a:ext uri="{FF2B5EF4-FFF2-40B4-BE49-F238E27FC236}">
                <a16:creationId xmlns:a16="http://schemas.microsoft.com/office/drawing/2014/main" id="{0118A582-A2A7-4405-BE52-1F0826A3E845}"/>
              </a:ext>
            </a:extLst>
          </p:cNvPr>
          <p:cNvSpPr/>
          <p:nvPr/>
        </p:nvSpPr>
        <p:spPr>
          <a:xfrm>
            <a:off x="1997783" y="3236068"/>
            <a:ext cx="457200" cy="457200"/>
          </a:xfrm>
          <a:prstGeom prst="ellipse">
            <a:avLst/>
          </a:prstGeom>
          <a:solidFill>
            <a:schemeClr val="bg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dirty="0"/>
          </a:p>
        </p:txBody>
      </p:sp>
      <p:pic>
        <p:nvPicPr>
          <p:cNvPr id="63" name="Picture 103" descr="https://d30y9cdsu7xlg0.cloudfront.net/png/349694-200.png">
            <a:extLst>
              <a:ext uri="{FF2B5EF4-FFF2-40B4-BE49-F238E27FC236}">
                <a16:creationId xmlns:a16="http://schemas.microsoft.com/office/drawing/2014/main" id="{BCCC99E6-963A-4FC6-9376-40B8D0BD983A}"/>
              </a:ext>
            </a:extLst>
          </p:cNvPr>
          <p:cNvPicPr>
            <a:picLocks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2018565" y="3275743"/>
            <a:ext cx="415636" cy="377851"/>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9">
            <a:extLst>
              <a:ext uri="{FF2B5EF4-FFF2-40B4-BE49-F238E27FC236}">
                <a16:creationId xmlns:a16="http://schemas.microsoft.com/office/drawing/2014/main" id="{9E9A5233-C595-4107-AFB3-4B8C89B5C842}"/>
              </a:ext>
            </a:extLst>
          </p:cNvPr>
          <p:cNvSpPr>
            <a:spLocks noChangeArrowheads="1"/>
          </p:cNvSpPr>
          <p:nvPr/>
        </p:nvSpPr>
        <p:spPr bwMode="gray">
          <a:xfrm>
            <a:off x="2298843" y="3982035"/>
            <a:ext cx="2394107" cy="530307"/>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9728" indent="-109728" fontAlgn="base">
              <a:spcAft>
                <a:spcPct val="0"/>
              </a:spcAft>
              <a:buClr>
                <a:srgbClr val="000000"/>
              </a:buClr>
              <a:buFont typeface="Wingdings" pitchFamily="2" charset="2"/>
              <a:buChar char="§"/>
            </a:pPr>
            <a:r>
              <a:rPr lang="en-US" sz="1200" dirty="0">
                <a:solidFill>
                  <a:srgbClr val="000000"/>
                </a:solidFill>
                <a:cs typeface="Calibri" panose="020F0502020204030204" pitchFamily="34" charset="0"/>
              </a:rPr>
              <a:t>OXAGON Program Manager</a:t>
            </a:r>
          </a:p>
        </p:txBody>
      </p:sp>
      <p:sp>
        <p:nvSpPr>
          <p:cNvPr id="88" name="Rectangle 87">
            <a:extLst>
              <a:ext uri="{FF2B5EF4-FFF2-40B4-BE49-F238E27FC236}">
                <a16:creationId xmlns:a16="http://schemas.microsoft.com/office/drawing/2014/main" id="{431FB6BC-3426-4B7D-BFCD-848544A2DE13}"/>
              </a:ext>
            </a:extLst>
          </p:cNvPr>
          <p:cNvSpPr>
            <a:spLocks noChangeArrowheads="1"/>
          </p:cNvSpPr>
          <p:nvPr/>
        </p:nvSpPr>
        <p:spPr bwMode="gray">
          <a:xfrm>
            <a:off x="4778797" y="3982035"/>
            <a:ext cx="2577291" cy="530307"/>
          </a:xfrm>
          <a:prstGeom prst="rect">
            <a:avLst/>
          </a:prstGeom>
          <a:solidFill>
            <a:srgbClr val="F0F0F0"/>
          </a:solidFill>
          <a:ln w="9525">
            <a:noFill/>
            <a:miter lim="800000"/>
            <a:headEnd/>
            <a:tailEnd/>
          </a:ln>
          <a:effectLst/>
          <a:extLst>
            <a:ext uri="{AF507438-7753-43E0-B8FC-AC1667EBCBE1}">
              <a14:hiddenEffects xmlns:a14="http://schemas.microsoft.com/office/drawing/2010/main">
                <a:effectLst>
                  <a:outerShdw dist="35921" dir="2700000" algn="ctr" rotWithShape="0">
                    <a:schemeClr val="tx1"/>
                  </a:outerShdw>
                </a:effectLst>
              </a14:hiddenEffects>
            </a:ext>
          </a:extLst>
        </p:spPr>
        <p:txBody>
          <a:bodyPr lIns="36576" tIns="36000" rIns="18288" bIns="36000" anchor="ctr"/>
          <a:lstStyle/>
          <a:p>
            <a:pPr marL="105510" lvl="0" indent="-105510" defTabSz="422041" eaLnBrk="0" hangingPunct="0">
              <a:spcBef>
                <a:spcPts val="400"/>
              </a:spcBef>
              <a:spcAft>
                <a:spcPts val="200"/>
              </a:spcAft>
              <a:buClr>
                <a:srgbClr val="000000"/>
              </a:buClr>
              <a:buFont typeface="Wingdings" pitchFamily="2" charset="2"/>
              <a:buChar char="§"/>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Tarek Houbballah, Project Manager</a:t>
            </a:r>
          </a:p>
          <a:p>
            <a:pPr marL="105510" indent="-105510" defTabSz="422041" eaLnBrk="0" hangingPunct="0">
              <a:spcBef>
                <a:spcPts val="400"/>
              </a:spcBef>
              <a:spcAft>
                <a:spcPts val="200"/>
              </a:spcAft>
              <a:buClr>
                <a:srgbClr val="000000"/>
              </a:buClr>
              <a:buFont typeface="Wingdings" pitchFamily="2" charset="2"/>
              <a:buChar char="§"/>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George Choueiry, Program Director</a:t>
            </a:r>
          </a:p>
        </p:txBody>
      </p:sp>
      <p:pic>
        <p:nvPicPr>
          <p:cNvPr id="99" name="Picture 98" descr="01_booz_allen.png">
            <a:extLst>
              <a:ext uri="{FF2B5EF4-FFF2-40B4-BE49-F238E27FC236}">
                <a16:creationId xmlns:a16="http://schemas.microsoft.com/office/drawing/2014/main" id="{9F707881-8947-4911-9EC6-30493BFD407E}"/>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36930" y="3741833"/>
            <a:ext cx="1661022" cy="17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Rectangle 109">
            <a:extLst>
              <a:ext uri="{FF2B5EF4-FFF2-40B4-BE49-F238E27FC236}">
                <a16:creationId xmlns:a16="http://schemas.microsoft.com/office/drawing/2014/main" id="{E0A49A96-C6E7-4BB0-87B8-C047788DF252}"/>
              </a:ext>
            </a:extLst>
          </p:cNvPr>
          <p:cNvSpPr/>
          <p:nvPr/>
        </p:nvSpPr>
        <p:spPr bwMode="auto">
          <a:xfrm>
            <a:off x="685800" y="1788833"/>
            <a:ext cx="999124" cy="954367"/>
          </a:xfrm>
          <a:prstGeom prst="rect">
            <a:avLst/>
          </a:prstGeom>
          <a:noFill/>
          <a:ln w="19050">
            <a:solidFill>
              <a:schemeClr val="bg1">
                <a:lumMod val="75000"/>
              </a:schemeClr>
            </a:solidFill>
            <a:prstDash val="dash"/>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p>
        </p:txBody>
      </p:sp>
      <p:cxnSp>
        <p:nvCxnSpPr>
          <p:cNvPr id="94" name="Straight Arrow Connector 93">
            <a:extLst>
              <a:ext uri="{FF2B5EF4-FFF2-40B4-BE49-F238E27FC236}">
                <a16:creationId xmlns:a16="http://schemas.microsoft.com/office/drawing/2014/main" id="{CD378366-61E2-4BAD-95FD-58BECBEE6AB9}"/>
              </a:ext>
            </a:extLst>
          </p:cNvPr>
          <p:cNvCxnSpPr>
            <a:cxnSpLocks/>
          </p:cNvCxnSpPr>
          <p:nvPr/>
        </p:nvCxnSpPr>
        <p:spPr>
          <a:xfrm>
            <a:off x="7442437" y="5610263"/>
            <a:ext cx="3545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25B2722-03AF-47B5-B800-4EE6239A90A7}"/>
              </a:ext>
            </a:extLst>
          </p:cNvPr>
          <p:cNvCxnSpPr>
            <a:cxnSpLocks/>
          </p:cNvCxnSpPr>
          <p:nvPr/>
        </p:nvCxnSpPr>
        <p:spPr>
          <a:xfrm>
            <a:off x="7442437" y="3696014"/>
            <a:ext cx="35452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7491576-AC4A-4C17-98FC-9AE8D1785A34}"/>
              </a:ext>
            </a:extLst>
          </p:cNvPr>
          <p:cNvCxnSpPr>
            <a:stCxn id="110" idx="3"/>
            <a:endCxn id="45" idx="1"/>
          </p:cNvCxnSpPr>
          <p:nvPr/>
        </p:nvCxnSpPr>
        <p:spPr>
          <a:xfrm>
            <a:off x="1684924" y="2266017"/>
            <a:ext cx="503731" cy="0"/>
          </a:xfrm>
          <a:prstGeom prst="straightConnector1">
            <a:avLst/>
          </a:prstGeom>
          <a:ln w="19050" cap="flat" cmpd="sng" algn="ctr">
            <a:solidFill>
              <a:schemeClr val="bg1">
                <a:lumMod val="75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61" name="Picture 60" descr="01_booz_allen.png">
            <a:extLst>
              <a:ext uri="{FF2B5EF4-FFF2-40B4-BE49-F238E27FC236}">
                <a16:creationId xmlns:a16="http://schemas.microsoft.com/office/drawing/2014/main" id="{A6B57A97-2D50-495F-8226-D237E4479CE3}"/>
              </a:ext>
            </a:extLst>
          </p:cNvPr>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9076195" y="1887416"/>
            <a:ext cx="1430204" cy="174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21CC047D-D2E3-4036-8B11-BBE54CA1064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921345" y="1817437"/>
            <a:ext cx="480437" cy="464939"/>
          </a:xfrm>
          <a:prstGeom prst="rect">
            <a:avLst/>
          </a:prstGeom>
        </p:spPr>
      </p:pic>
      <p:pic>
        <p:nvPicPr>
          <p:cNvPr id="82" name="Picture 81">
            <a:extLst>
              <a:ext uri="{FF2B5EF4-FFF2-40B4-BE49-F238E27FC236}">
                <a16:creationId xmlns:a16="http://schemas.microsoft.com/office/drawing/2014/main" id="{B1BA8BFF-FB8D-4A03-9310-0BC192ABB39A}"/>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20585" y="2316000"/>
            <a:ext cx="927834" cy="372614"/>
          </a:xfrm>
          <a:prstGeom prst="rect">
            <a:avLst/>
          </a:prstGeom>
        </p:spPr>
      </p:pic>
      <p:sp>
        <p:nvSpPr>
          <p:cNvPr id="71" name="Footer Placeholder 2">
            <a:extLst>
              <a:ext uri="{FF2B5EF4-FFF2-40B4-BE49-F238E27FC236}">
                <a16:creationId xmlns:a16="http://schemas.microsoft.com/office/drawing/2014/main" id="{3060A37B-84BB-4FD5-B298-5FC2BE17B775}"/>
              </a:ext>
            </a:extLst>
          </p:cNvPr>
          <p:cNvSpPr txBox="1">
            <a:spLocks/>
          </p:cNvSpPr>
          <p:nvPr/>
        </p:nvSpPr>
        <p:spPr>
          <a:xfrm>
            <a:off x="762000" y="6332551"/>
            <a:ext cx="10277879" cy="21185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1) To be determined upon project kick-off</a:t>
            </a:r>
          </a:p>
        </p:txBody>
      </p:sp>
      <p:sp>
        <p:nvSpPr>
          <p:cNvPr id="73" name="Footer Placeholder 3">
            <a:extLst>
              <a:ext uri="{FF2B5EF4-FFF2-40B4-BE49-F238E27FC236}">
                <a16:creationId xmlns:a16="http://schemas.microsoft.com/office/drawing/2014/main" id="{6841F534-04F3-4CDF-B715-11A46A5FB434}"/>
              </a:ext>
            </a:extLst>
          </p:cNvPr>
          <p:cNvSpPr>
            <a:spLocks noGrp="1"/>
          </p:cNvSpPr>
          <p:nvPr>
            <p:ph type="ftr" sz="quarter" idx="3"/>
          </p:nvPr>
        </p:nvSpPr>
        <p:spPr>
          <a:xfrm>
            <a:off x="766561" y="6477000"/>
            <a:ext cx="10277879" cy="375315"/>
          </a:xfrm>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1180423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3775753246"/>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a:xfrm>
            <a:off x="722283" y="173774"/>
            <a:ext cx="10764458" cy="849809"/>
          </a:xfrm>
        </p:spPr>
        <p:txBody>
          <a:bodyPr vert="horz" lIns="0" tIns="0" rIns="0" bIns="0" rtlCol="0" anchor="b">
            <a:noAutofit/>
          </a:bodyPr>
          <a:lstStyle/>
          <a:p>
            <a:r>
              <a:rPr lang="en-US" dirty="0"/>
              <a:t>We will utilize a variety of collaboration and document management tools during the COVID-19 situation to enable efficient, secure and interactive hybrid delivery</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5659183" y="1112624"/>
            <a:ext cx="873636" cy="215444"/>
          </a:xfrm>
        </p:spPr>
        <p:txBody>
          <a:bodyPr/>
          <a:lstStyle/>
          <a:p>
            <a:r>
              <a:rPr lang="en-US" dirty="0"/>
              <a:t>Efficient and Secure Telework Tools</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68" name="Group 67">
            <a:extLst>
              <a:ext uri="{FF2B5EF4-FFF2-40B4-BE49-F238E27FC236}">
                <a16:creationId xmlns:a16="http://schemas.microsoft.com/office/drawing/2014/main" id="{BE63A115-FDB8-48F2-881C-70E1168303E0}"/>
              </a:ext>
            </a:extLst>
          </p:cNvPr>
          <p:cNvGrpSpPr/>
          <p:nvPr/>
        </p:nvGrpSpPr>
        <p:grpSpPr>
          <a:xfrm>
            <a:off x="926878" y="2021108"/>
            <a:ext cx="10338244" cy="3888151"/>
            <a:chOff x="1074756" y="2504570"/>
            <a:chExt cx="7767276" cy="2921225"/>
          </a:xfrm>
        </p:grpSpPr>
        <p:grpSp>
          <p:nvGrpSpPr>
            <p:cNvPr id="69" name="Group 68">
              <a:extLst>
                <a:ext uri="{FF2B5EF4-FFF2-40B4-BE49-F238E27FC236}">
                  <a16:creationId xmlns:a16="http://schemas.microsoft.com/office/drawing/2014/main" id="{926136CF-35A1-4E7E-83FC-A763965967FA}"/>
                </a:ext>
              </a:extLst>
            </p:cNvPr>
            <p:cNvGrpSpPr/>
            <p:nvPr/>
          </p:nvGrpSpPr>
          <p:grpSpPr>
            <a:xfrm>
              <a:off x="1074756" y="2504570"/>
              <a:ext cx="3345760" cy="2921225"/>
              <a:chOff x="1315505" y="2504570"/>
              <a:chExt cx="3345760" cy="2921225"/>
            </a:xfrm>
          </p:grpSpPr>
          <p:sp>
            <p:nvSpPr>
              <p:cNvPr id="114" name="Rectangle 113">
                <a:extLst>
                  <a:ext uri="{FF2B5EF4-FFF2-40B4-BE49-F238E27FC236}">
                    <a16:creationId xmlns:a16="http://schemas.microsoft.com/office/drawing/2014/main" id="{CD658644-8D88-424E-9C8E-FE42665E8258}"/>
                  </a:ext>
                </a:extLst>
              </p:cNvPr>
              <p:cNvSpPr/>
              <p:nvPr/>
            </p:nvSpPr>
            <p:spPr>
              <a:xfrm>
                <a:off x="1315505" y="3790813"/>
                <a:ext cx="3345760" cy="1634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pic>
            <p:nvPicPr>
              <p:cNvPr id="115" name="Picture 114">
                <a:extLst>
                  <a:ext uri="{FF2B5EF4-FFF2-40B4-BE49-F238E27FC236}">
                    <a16:creationId xmlns:a16="http://schemas.microsoft.com/office/drawing/2014/main" id="{893738D9-59F8-42CA-887A-680316BFB112}"/>
                  </a:ext>
                </a:extLst>
              </p:cNvPr>
              <p:cNvPicPr>
                <a:picLocks noChangeAspect="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247106" y="2504570"/>
                <a:ext cx="1482558" cy="881748"/>
              </a:xfrm>
              <a:prstGeom prst="rect">
                <a:avLst/>
              </a:prstGeom>
            </p:spPr>
          </p:pic>
          <p:sp>
            <p:nvSpPr>
              <p:cNvPr id="116" name="TextBox 115">
                <a:extLst>
                  <a:ext uri="{FF2B5EF4-FFF2-40B4-BE49-F238E27FC236}">
                    <a16:creationId xmlns:a16="http://schemas.microsoft.com/office/drawing/2014/main" id="{100A8EF8-1DE3-4A11-936C-D5CB06A37E1C}"/>
                  </a:ext>
                </a:extLst>
              </p:cNvPr>
              <p:cNvSpPr txBox="1"/>
              <p:nvPr/>
            </p:nvSpPr>
            <p:spPr>
              <a:xfrm>
                <a:off x="1508529" y="3445723"/>
                <a:ext cx="2959713" cy="307777"/>
              </a:xfrm>
              <a:prstGeom prst="rect">
                <a:avLst/>
              </a:prstGeom>
              <a:noFill/>
            </p:spPr>
            <p:txBody>
              <a:bodyPr wrap="square" rtlCol="0">
                <a:spAutoFit/>
              </a:bodyPr>
              <a:lstStyle/>
              <a:p>
                <a:pPr algn="ctr"/>
                <a:r>
                  <a:rPr lang="en-US" sz="1400" b="1" dirty="0">
                    <a:solidFill>
                      <a:schemeClr val="accent2"/>
                    </a:solidFill>
                  </a:rPr>
                  <a:t>Communication and Collaboration</a:t>
                </a:r>
              </a:p>
            </p:txBody>
          </p:sp>
          <p:cxnSp>
            <p:nvCxnSpPr>
              <p:cNvPr id="117" name="Straight Connector 116">
                <a:extLst>
                  <a:ext uri="{FF2B5EF4-FFF2-40B4-BE49-F238E27FC236}">
                    <a16:creationId xmlns:a16="http://schemas.microsoft.com/office/drawing/2014/main" id="{E99C5892-0E30-4F53-815F-CC08DCA8F344}"/>
                  </a:ext>
                </a:extLst>
              </p:cNvPr>
              <p:cNvCxnSpPr/>
              <p:nvPr/>
            </p:nvCxnSpPr>
            <p:spPr>
              <a:xfrm>
                <a:off x="1318168" y="3740982"/>
                <a:ext cx="3340434"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92FCBBB5-39E7-4676-822F-5D2F35E99F3D}"/>
                  </a:ext>
                </a:extLst>
              </p:cNvPr>
              <p:cNvGrpSpPr/>
              <p:nvPr/>
            </p:nvGrpSpPr>
            <p:grpSpPr>
              <a:xfrm>
                <a:off x="1454316" y="4038493"/>
                <a:ext cx="3068139" cy="1183731"/>
                <a:chOff x="1456883" y="4132824"/>
                <a:chExt cx="3633612" cy="1415915"/>
              </a:xfrm>
            </p:grpSpPr>
            <p:grpSp>
              <p:nvGrpSpPr>
                <p:cNvPr id="119" name="Group 118">
                  <a:extLst>
                    <a:ext uri="{FF2B5EF4-FFF2-40B4-BE49-F238E27FC236}">
                      <a16:creationId xmlns:a16="http://schemas.microsoft.com/office/drawing/2014/main" id="{B9D14AF4-0E34-4220-9527-A50CEDDD82FC}"/>
                    </a:ext>
                  </a:extLst>
                </p:cNvPr>
                <p:cNvGrpSpPr/>
                <p:nvPr/>
              </p:nvGrpSpPr>
              <p:grpSpPr>
                <a:xfrm>
                  <a:off x="1456883" y="4132824"/>
                  <a:ext cx="1502016" cy="1415915"/>
                  <a:chOff x="1424582" y="4132824"/>
                  <a:chExt cx="1502016" cy="1415915"/>
                </a:xfrm>
              </p:grpSpPr>
              <p:pic>
                <p:nvPicPr>
                  <p:cNvPr id="123" name="Picture 2" descr="WebEx | Welcome to OSATT•Tech">
                    <a:extLst>
                      <a:ext uri="{FF2B5EF4-FFF2-40B4-BE49-F238E27FC236}">
                        <a16:creationId xmlns:a16="http://schemas.microsoft.com/office/drawing/2014/main" id="{F2FA5B6A-149E-4BE2-B909-518C4C5147D2}"/>
                      </a:ext>
                    </a:extLst>
                  </p:cNvPr>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09809" y="4132824"/>
                    <a:ext cx="1078360" cy="1075206"/>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02B81943-C6C1-4594-A95B-A2482AABB243}"/>
                      </a:ext>
                    </a:extLst>
                  </p:cNvPr>
                  <p:cNvSpPr/>
                  <p:nvPr/>
                </p:nvSpPr>
                <p:spPr>
                  <a:xfrm>
                    <a:off x="1424582" y="5314242"/>
                    <a:ext cx="1502016" cy="234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Webex Meetings</a:t>
                    </a:r>
                  </a:p>
                </p:txBody>
              </p:sp>
            </p:grpSp>
            <p:grpSp>
              <p:nvGrpSpPr>
                <p:cNvPr id="120" name="Group 119">
                  <a:extLst>
                    <a:ext uri="{FF2B5EF4-FFF2-40B4-BE49-F238E27FC236}">
                      <a16:creationId xmlns:a16="http://schemas.microsoft.com/office/drawing/2014/main" id="{FA496906-3FB2-4FE4-8C78-9569BEB97075}"/>
                    </a:ext>
                  </a:extLst>
                </p:cNvPr>
                <p:cNvGrpSpPr/>
                <p:nvPr/>
              </p:nvGrpSpPr>
              <p:grpSpPr>
                <a:xfrm>
                  <a:off x="3588479" y="4214631"/>
                  <a:ext cx="1502016" cy="1334108"/>
                  <a:chOff x="3366973" y="4214631"/>
                  <a:chExt cx="1502016" cy="1334108"/>
                </a:xfrm>
              </p:grpSpPr>
              <p:sp>
                <p:nvSpPr>
                  <p:cNvPr id="121" name="Rectangle 120">
                    <a:extLst>
                      <a:ext uri="{FF2B5EF4-FFF2-40B4-BE49-F238E27FC236}">
                        <a16:creationId xmlns:a16="http://schemas.microsoft.com/office/drawing/2014/main" id="{A491C658-F565-4ECF-8AF9-F2B0355BCDA9}"/>
                      </a:ext>
                    </a:extLst>
                  </p:cNvPr>
                  <p:cNvSpPr/>
                  <p:nvPr/>
                </p:nvSpPr>
                <p:spPr>
                  <a:xfrm>
                    <a:off x="3366973" y="5314242"/>
                    <a:ext cx="1502016" cy="234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Microsoft Teams</a:t>
                    </a:r>
                  </a:p>
                </p:txBody>
              </p:sp>
              <p:pic>
                <p:nvPicPr>
                  <p:cNvPr id="122" name="Picture 121">
                    <a:extLst>
                      <a:ext uri="{FF2B5EF4-FFF2-40B4-BE49-F238E27FC236}">
                        <a16:creationId xmlns:a16="http://schemas.microsoft.com/office/drawing/2014/main" id="{BDC313AD-AA5E-477A-9AD6-C10658452A6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0750" y="4214631"/>
                    <a:ext cx="1294462" cy="911592"/>
                  </a:xfrm>
                  <a:prstGeom prst="rect">
                    <a:avLst/>
                  </a:prstGeom>
                </p:spPr>
              </p:pic>
            </p:grpSp>
          </p:grpSp>
        </p:grpSp>
        <p:grpSp>
          <p:nvGrpSpPr>
            <p:cNvPr id="70" name="Group 69">
              <a:extLst>
                <a:ext uri="{FF2B5EF4-FFF2-40B4-BE49-F238E27FC236}">
                  <a16:creationId xmlns:a16="http://schemas.microsoft.com/office/drawing/2014/main" id="{F82E3603-BDFB-4590-AC35-CD924BC5AB0E}"/>
                </a:ext>
              </a:extLst>
            </p:cNvPr>
            <p:cNvGrpSpPr/>
            <p:nvPr/>
          </p:nvGrpSpPr>
          <p:grpSpPr>
            <a:xfrm>
              <a:off x="5433364" y="2564637"/>
              <a:ext cx="3408668" cy="2861158"/>
              <a:chOff x="5433364" y="2564637"/>
              <a:chExt cx="3408668" cy="2861158"/>
            </a:xfrm>
          </p:grpSpPr>
          <p:sp>
            <p:nvSpPr>
              <p:cNvPr id="71" name="Rectangle 70">
                <a:extLst>
                  <a:ext uri="{FF2B5EF4-FFF2-40B4-BE49-F238E27FC236}">
                    <a16:creationId xmlns:a16="http://schemas.microsoft.com/office/drawing/2014/main" id="{01842FE2-2CB8-49CD-AD53-22F75A4987A2}"/>
                  </a:ext>
                </a:extLst>
              </p:cNvPr>
              <p:cNvSpPr/>
              <p:nvPr/>
            </p:nvSpPr>
            <p:spPr>
              <a:xfrm>
                <a:off x="5433364" y="3790813"/>
                <a:ext cx="3345760" cy="16349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73" name="TextBox 72">
                <a:extLst>
                  <a:ext uri="{FF2B5EF4-FFF2-40B4-BE49-F238E27FC236}">
                    <a16:creationId xmlns:a16="http://schemas.microsoft.com/office/drawing/2014/main" id="{2305F0F8-A711-49FE-9507-8CF67EDC5BE4}"/>
                  </a:ext>
                </a:extLst>
              </p:cNvPr>
              <p:cNvSpPr txBox="1"/>
              <p:nvPr/>
            </p:nvSpPr>
            <p:spPr>
              <a:xfrm>
                <a:off x="5626388" y="3445723"/>
                <a:ext cx="2959713" cy="307777"/>
              </a:xfrm>
              <a:prstGeom prst="rect">
                <a:avLst/>
              </a:prstGeom>
              <a:noFill/>
            </p:spPr>
            <p:txBody>
              <a:bodyPr wrap="square" rtlCol="0">
                <a:spAutoFit/>
              </a:bodyPr>
              <a:lstStyle/>
              <a:p>
                <a:pPr algn="ctr"/>
                <a:r>
                  <a:rPr lang="en-US" sz="1400" b="1" dirty="0">
                    <a:solidFill>
                      <a:schemeClr val="accent2"/>
                    </a:solidFill>
                  </a:rPr>
                  <a:t>Document Management and Sharing</a:t>
                </a:r>
              </a:p>
            </p:txBody>
          </p:sp>
          <p:cxnSp>
            <p:nvCxnSpPr>
              <p:cNvPr id="80" name="Straight Connector 79">
                <a:extLst>
                  <a:ext uri="{FF2B5EF4-FFF2-40B4-BE49-F238E27FC236}">
                    <a16:creationId xmlns:a16="http://schemas.microsoft.com/office/drawing/2014/main" id="{BDBDF5C3-7DC7-4A84-961E-9D2E22390BF2}"/>
                  </a:ext>
                </a:extLst>
              </p:cNvPr>
              <p:cNvCxnSpPr/>
              <p:nvPr/>
            </p:nvCxnSpPr>
            <p:spPr>
              <a:xfrm>
                <a:off x="5436027" y="3740982"/>
                <a:ext cx="3340434"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22A03713-BAEA-4DB1-ADD5-C5C6962A6353}"/>
                  </a:ext>
                </a:extLst>
              </p:cNvPr>
              <p:cNvGrpSpPr/>
              <p:nvPr/>
            </p:nvGrpSpPr>
            <p:grpSpPr>
              <a:xfrm>
                <a:off x="5478590" y="4947521"/>
                <a:ext cx="3363442" cy="196044"/>
                <a:chOff x="6740232" y="5140203"/>
                <a:chExt cx="3983340" cy="234497"/>
              </a:xfrm>
            </p:grpSpPr>
            <p:sp>
              <p:nvSpPr>
                <p:cNvPr id="111" name="Rectangle 110">
                  <a:extLst>
                    <a:ext uri="{FF2B5EF4-FFF2-40B4-BE49-F238E27FC236}">
                      <a16:creationId xmlns:a16="http://schemas.microsoft.com/office/drawing/2014/main" id="{DB024BE2-15B1-4CD6-818E-6C1320FEBFB6}"/>
                    </a:ext>
                  </a:extLst>
                </p:cNvPr>
                <p:cNvSpPr/>
                <p:nvPr/>
              </p:nvSpPr>
              <p:spPr>
                <a:xfrm>
                  <a:off x="6740232" y="5140203"/>
                  <a:ext cx="1502016" cy="234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Emails / Encrypted Emails</a:t>
                  </a:r>
                </a:p>
              </p:txBody>
            </p:sp>
            <p:sp>
              <p:nvSpPr>
                <p:cNvPr id="112" name="Rectangle 111">
                  <a:extLst>
                    <a:ext uri="{FF2B5EF4-FFF2-40B4-BE49-F238E27FC236}">
                      <a16:creationId xmlns:a16="http://schemas.microsoft.com/office/drawing/2014/main" id="{A69554FE-0250-41E9-8384-06FE6EFAA15E}"/>
                    </a:ext>
                  </a:extLst>
                </p:cNvPr>
                <p:cNvSpPr/>
                <p:nvPr/>
              </p:nvSpPr>
              <p:spPr>
                <a:xfrm>
                  <a:off x="7980894" y="5140203"/>
                  <a:ext cx="1502016" cy="234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SharePoint</a:t>
                  </a:r>
                </a:p>
              </p:txBody>
            </p:sp>
            <p:sp>
              <p:nvSpPr>
                <p:cNvPr id="113" name="Rectangle 112">
                  <a:extLst>
                    <a:ext uri="{FF2B5EF4-FFF2-40B4-BE49-F238E27FC236}">
                      <a16:creationId xmlns:a16="http://schemas.microsoft.com/office/drawing/2014/main" id="{27F6BA3C-101E-4681-B67D-E9D56FBCD5EE}"/>
                    </a:ext>
                  </a:extLst>
                </p:cNvPr>
                <p:cNvSpPr/>
                <p:nvPr/>
              </p:nvSpPr>
              <p:spPr>
                <a:xfrm>
                  <a:off x="9221556" y="5140203"/>
                  <a:ext cx="1502016" cy="234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Secure FTP</a:t>
                  </a:r>
                </a:p>
              </p:txBody>
            </p:sp>
          </p:grpSp>
          <p:pic>
            <p:nvPicPr>
              <p:cNvPr id="82" name="Picture 81">
                <a:extLst>
                  <a:ext uri="{FF2B5EF4-FFF2-40B4-BE49-F238E27FC236}">
                    <a16:creationId xmlns:a16="http://schemas.microsoft.com/office/drawing/2014/main" id="{869106A4-569A-4B22-B43B-60131519D3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734584" y="4094213"/>
                <a:ext cx="709130" cy="677618"/>
              </a:xfrm>
              <a:prstGeom prst="rect">
                <a:avLst/>
              </a:prstGeom>
            </p:spPr>
          </p:pic>
          <p:pic>
            <p:nvPicPr>
              <p:cNvPr id="108" name="Picture 107">
                <a:extLst>
                  <a:ext uri="{FF2B5EF4-FFF2-40B4-BE49-F238E27FC236}">
                    <a16:creationId xmlns:a16="http://schemas.microsoft.com/office/drawing/2014/main" id="{68BBBC20-E497-4ECD-9BA5-967B71FFE20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840382" y="4169872"/>
                <a:ext cx="639859" cy="636132"/>
              </a:xfrm>
              <a:prstGeom prst="rect">
                <a:avLst/>
              </a:prstGeom>
            </p:spPr>
          </p:pic>
          <p:pic>
            <p:nvPicPr>
              <p:cNvPr id="109" name="Picture 108">
                <a:extLst>
                  <a:ext uri="{FF2B5EF4-FFF2-40B4-BE49-F238E27FC236}">
                    <a16:creationId xmlns:a16="http://schemas.microsoft.com/office/drawing/2014/main" id="{1BC71586-BF55-4F51-B966-DE49BA44319E}"/>
                  </a:ext>
                </a:extLst>
              </p:cNvPr>
              <p:cNvPicPr>
                <a:picLocks noChangeAspect="1"/>
              </p:cNvPicPr>
              <p:nvPr/>
            </p:nvPicPr>
            <p:blipFill>
              <a:blip r:embed="rId11" cstate="email">
                <a:extLst>
                  <a:ext uri="{BEBA8EAE-BF5A-486C-A8C5-ECC9F3942E4B}">
                    <a14:imgProps xmlns:a14="http://schemas.microsoft.com/office/drawing/2010/main">
                      <a14:imgLayer r:embed="rId12">
                        <a14:imgEffect>
                          <a14:brightnessContrast contrast="40000"/>
                        </a14:imgEffect>
                      </a14:imgLayer>
                    </a14:imgProps>
                  </a:ext>
                  <a:ext uri="{28A0092B-C50C-407E-A947-70E740481C1C}">
                    <a14:useLocalDpi xmlns:a14="http://schemas.microsoft.com/office/drawing/2010/main"/>
                  </a:ext>
                </a:extLst>
              </a:blip>
              <a:stretch>
                <a:fillRect/>
              </a:stretch>
            </p:blipFill>
            <p:spPr>
              <a:xfrm>
                <a:off x="7758743" y="4135176"/>
                <a:ext cx="898309" cy="744796"/>
              </a:xfrm>
              <a:prstGeom prst="rect">
                <a:avLst/>
              </a:prstGeom>
            </p:spPr>
          </p:pic>
          <p:pic>
            <p:nvPicPr>
              <p:cNvPr id="110" name="Picture 109">
                <a:extLst>
                  <a:ext uri="{FF2B5EF4-FFF2-40B4-BE49-F238E27FC236}">
                    <a16:creationId xmlns:a16="http://schemas.microsoft.com/office/drawing/2014/main" id="{A308D659-B47A-46C9-ACA8-920CC3C3B67A}"/>
                  </a:ext>
                </a:extLst>
              </p:cNvPr>
              <p:cNvPicPr>
                <a:picLocks noChangeAspect="1"/>
              </p:cNvPicPr>
              <p:nvPr/>
            </p:nvPicPr>
            <p:blipFill>
              <a:blip r:embed="rId13"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750538" y="2564637"/>
                <a:ext cx="711412" cy="760272"/>
              </a:xfrm>
              <a:prstGeom prst="rect">
                <a:avLst/>
              </a:prstGeom>
            </p:spPr>
          </p:pic>
        </p:grpSp>
      </p:grpSp>
    </p:spTree>
    <p:extLst>
      <p:ext uri="{BB962C8B-B14F-4D97-AF65-F5344CB8AC3E}">
        <p14:creationId xmlns:p14="http://schemas.microsoft.com/office/powerpoint/2010/main" val="230363821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149FCF7-33F2-4CED-92B4-27196DFDB5DD}"/>
              </a:ext>
            </a:extLst>
          </p:cNvPr>
          <p:cNvGraphicFramePr>
            <a:graphicFrameLocks noChangeAspect="1"/>
          </p:cNvGraphicFramePr>
          <p:nvPr>
            <p:custDataLst>
              <p:tags r:id="rId1"/>
            </p:custDataLst>
            <p:extLst>
              <p:ext uri="{D42A27DB-BD31-4B8C-83A1-F6EECF244321}">
                <p14:modId xmlns:p14="http://schemas.microsoft.com/office/powerpoint/2010/main" val="31894056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Object 6" hidden="1">
                        <a:extLst>
                          <a:ext uri="{FF2B5EF4-FFF2-40B4-BE49-F238E27FC236}">
                            <a16:creationId xmlns:a16="http://schemas.microsoft.com/office/drawing/2014/main" id="{8149FCF7-33F2-4CED-92B4-27196DFDB5D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B755A9A-9D9B-4BD5-9F89-B9569C3147B8}"/>
              </a:ext>
            </a:extLst>
          </p:cNvPr>
          <p:cNvSpPr>
            <a:spLocks noGrp="1"/>
          </p:cNvSpPr>
          <p:nvPr>
            <p:ph type="title"/>
          </p:nvPr>
        </p:nvSpPr>
        <p:spPr>
          <a:xfrm>
            <a:off x="722283" y="173774"/>
            <a:ext cx="10764458" cy="849809"/>
          </a:xfrm>
        </p:spPr>
        <p:txBody>
          <a:bodyPr vert="horz"/>
          <a:lstStyle/>
          <a:p>
            <a:r>
              <a:rPr lang="en-US" dirty="0"/>
              <a:t>Booz Allen Hamilton’s technical proposal and deliverables are fully compliant and aligned with the </a:t>
            </a:r>
            <a:r>
              <a:rPr lang="en-US" dirty="0" err="1"/>
              <a:t>RfP’s</a:t>
            </a:r>
            <a:r>
              <a:rPr lang="en-US" dirty="0"/>
              <a:t> scope of work and requested deliverables</a:t>
            </a:r>
          </a:p>
        </p:txBody>
      </p:sp>
      <p:graphicFrame>
        <p:nvGraphicFramePr>
          <p:cNvPr id="6" name="Table 6">
            <a:extLst>
              <a:ext uri="{FF2B5EF4-FFF2-40B4-BE49-F238E27FC236}">
                <a16:creationId xmlns:a16="http://schemas.microsoft.com/office/drawing/2014/main" id="{294035DE-A41D-4FE2-AADA-E4022C217FAD}"/>
              </a:ext>
            </a:extLst>
          </p:cNvPr>
          <p:cNvGraphicFramePr>
            <a:graphicFrameLocks noGrp="1"/>
          </p:cNvGraphicFramePr>
          <p:nvPr>
            <p:extLst>
              <p:ext uri="{D42A27DB-BD31-4B8C-83A1-F6EECF244321}">
                <p14:modId xmlns:p14="http://schemas.microsoft.com/office/powerpoint/2010/main" val="474590340"/>
              </p:ext>
            </p:extLst>
          </p:nvPr>
        </p:nvGraphicFramePr>
        <p:xfrm>
          <a:off x="763417" y="1112624"/>
          <a:ext cx="10723325" cy="4873207"/>
        </p:xfrm>
        <a:graphic>
          <a:graphicData uri="http://schemas.openxmlformats.org/drawingml/2006/table">
            <a:tbl>
              <a:tblPr firstRow="1" bandRow="1">
                <a:tableStyleId>{5C22544A-7EE6-4342-B048-85BDC9FD1C3A}</a:tableStyleId>
              </a:tblPr>
              <a:tblGrid>
                <a:gridCol w="3580692">
                  <a:extLst>
                    <a:ext uri="{9D8B030D-6E8A-4147-A177-3AD203B41FA5}">
                      <a16:colId xmlns:a16="http://schemas.microsoft.com/office/drawing/2014/main" val="2599344118"/>
                    </a:ext>
                  </a:extLst>
                </a:gridCol>
                <a:gridCol w="3580692">
                  <a:extLst>
                    <a:ext uri="{9D8B030D-6E8A-4147-A177-3AD203B41FA5}">
                      <a16:colId xmlns:a16="http://schemas.microsoft.com/office/drawing/2014/main" val="1444075660"/>
                    </a:ext>
                  </a:extLst>
                </a:gridCol>
                <a:gridCol w="1828800">
                  <a:extLst>
                    <a:ext uri="{9D8B030D-6E8A-4147-A177-3AD203B41FA5}">
                      <a16:colId xmlns:a16="http://schemas.microsoft.com/office/drawing/2014/main" val="1223575930"/>
                    </a:ext>
                  </a:extLst>
                </a:gridCol>
                <a:gridCol w="1733141">
                  <a:extLst>
                    <a:ext uri="{9D8B030D-6E8A-4147-A177-3AD203B41FA5}">
                      <a16:colId xmlns:a16="http://schemas.microsoft.com/office/drawing/2014/main" val="1199956776"/>
                    </a:ext>
                  </a:extLst>
                </a:gridCol>
              </a:tblGrid>
              <a:tr h="277677">
                <a:tc>
                  <a:txBody>
                    <a:bodyPr/>
                    <a:lstStyle/>
                    <a:p>
                      <a:pPr algn="ctr"/>
                      <a:r>
                        <a:rPr lang="en-US" sz="1400" dirty="0" err="1"/>
                        <a:t>RfP</a:t>
                      </a:r>
                      <a:r>
                        <a:rPr lang="en-US" sz="1400" dirty="0"/>
                        <a:t> Deliverables </a:t>
                      </a:r>
                    </a:p>
                  </a:txBody>
                  <a:tcPr marL="121706" marR="121706" marT="44375" marB="44375" anchor="ctr">
                    <a:solidFill>
                      <a:srgbClr val="243646"/>
                    </a:solidFill>
                  </a:tcPr>
                </a:tc>
                <a:tc>
                  <a:txBody>
                    <a:bodyPr/>
                    <a:lstStyle/>
                    <a:p>
                      <a:pPr algn="ctr"/>
                      <a:r>
                        <a:rPr lang="en-US" sz="1400" dirty="0"/>
                        <a:t>Booz Allen Deliverables</a:t>
                      </a:r>
                    </a:p>
                  </a:txBody>
                  <a:tcPr marL="121706" marR="121706" marT="44375" marB="44375" anchor="ctr">
                    <a:solidFill>
                      <a:srgbClr val="243646"/>
                    </a:solidFill>
                  </a:tcPr>
                </a:tc>
                <a:tc>
                  <a:txBody>
                    <a:bodyPr/>
                    <a:lstStyle/>
                    <a:p>
                      <a:pPr algn="ctr"/>
                      <a:r>
                        <a:rPr lang="en-US" sz="1400" dirty="0"/>
                        <a:t>Booz Allen </a:t>
                      </a:r>
                    </a:p>
                    <a:p>
                      <a:pPr algn="ctr"/>
                      <a:r>
                        <a:rPr lang="en-US" sz="1400" dirty="0"/>
                        <a:t>Approach Step </a:t>
                      </a:r>
                    </a:p>
                  </a:txBody>
                  <a:tcPr marL="121706" marR="121706" marT="44375" marB="44375" anchor="ctr">
                    <a:solidFill>
                      <a:srgbClr val="243646"/>
                    </a:solidFill>
                  </a:tcPr>
                </a:tc>
                <a:tc>
                  <a:txBody>
                    <a:bodyPr/>
                    <a:lstStyle/>
                    <a:p>
                      <a:pPr algn="ctr"/>
                      <a:r>
                        <a:rPr lang="en-US" sz="1400" dirty="0"/>
                        <a:t>Page #</a:t>
                      </a:r>
                    </a:p>
                  </a:txBody>
                  <a:tcPr marL="121706" marR="121706" marT="44375" marB="44375" anchor="ctr">
                    <a:solidFill>
                      <a:srgbClr val="243646"/>
                    </a:solidFill>
                  </a:tcPr>
                </a:tc>
                <a:extLst>
                  <a:ext uri="{0D108BD9-81ED-4DB2-BD59-A6C34878D82A}">
                    <a16:rowId xmlns:a16="http://schemas.microsoft.com/office/drawing/2014/main" val="3418222492"/>
                  </a:ext>
                </a:extLst>
              </a:tr>
              <a:tr h="363472">
                <a:tc gridSpan="4">
                  <a:txBody>
                    <a:bodyPr/>
                    <a:lstStyle/>
                    <a:p>
                      <a:pPr marL="0" indent="0" algn="l" defTabSz="914395" rtl="0" eaLnBrk="1" latinLnBrk="0" hangingPunct="1">
                        <a:buFont typeface="Wingdings" panose="05000000000000000000" pitchFamily="2" charset="2"/>
                        <a:buNone/>
                      </a:pPr>
                      <a:r>
                        <a:rPr lang="en-US" sz="1400" b="1" kern="1200" dirty="0">
                          <a:solidFill>
                            <a:schemeClr val="bg1"/>
                          </a:solidFill>
                          <a:latin typeface="+mn-lt"/>
                          <a:ea typeface="+mn-ea"/>
                          <a:cs typeface="+mn-cs"/>
                        </a:rPr>
                        <a:t>Workstream 1</a:t>
                      </a:r>
                    </a:p>
                  </a:txBody>
                  <a:tcPr marL="121706" marR="121706" marT="44375" marB="44375" anchor="ctr">
                    <a:solidFill>
                      <a:schemeClr val="tx1">
                        <a:lumMod val="50000"/>
                        <a:lumOff val="50000"/>
                      </a:schemeClr>
                    </a:solidFill>
                  </a:tcPr>
                </a:tc>
                <a:tc hMerge="1">
                  <a:txBody>
                    <a:bodyPr/>
                    <a:lstStyle/>
                    <a:p>
                      <a:endParaRPr lang="en-US"/>
                    </a:p>
                  </a:txBody>
                  <a:tcPr/>
                </a:tc>
                <a:tc hMerge="1">
                  <a:txBody>
                    <a:bodyPr/>
                    <a:lstStyle/>
                    <a:p>
                      <a:endParaRPr lang="en-US"/>
                    </a:p>
                  </a:txBody>
                  <a:tcPr/>
                </a:tc>
                <a:tc hMerge="1">
                  <a:txBody>
                    <a:bodyPr/>
                    <a:lstStyle/>
                    <a:p>
                      <a:pPr marL="0" indent="0" algn="l" defTabSz="914395" rtl="0" eaLnBrk="1" latinLnBrk="0" hangingPunct="1">
                        <a:buFont typeface="Wingdings" panose="05000000000000000000" pitchFamily="2" charset="2"/>
                        <a:buNone/>
                      </a:pPr>
                      <a:endParaRPr lang="en-US" sz="1400" b="1" kern="1200" dirty="0">
                        <a:solidFill>
                          <a:schemeClr val="bg1"/>
                        </a:solidFill>
                        <a:latin typeface="+mn-lt"/>
                        <a:ea typeface="+mn-ea"/>
                        <a:cs typeface="+mn-cs"/>
                      </a:endParaRPr>
                    </a:p>
                  </a:txBody>
                  <a:tcPr marL="121706" marR="121706" marT="44375" marB="44375" anchor="ctr">
                    <a:solidFill>
                      <a:schemeClr val="tx1">
                        <a:lumMod val="50000"/>
                        <a:lumOff val="50000"/>
                      </a:schemeClr>
                    </a:solidFill>
                  </a:tcPr>
                </a:tc>
                <a:extLst>
                  <a:ext uri="{0D108BD9-81ED-4DB2-BD59-A6C34878D82A}">
                    <a16:rowId xmlns:a16="http://schemas.microsoft.com/office/drawing/2014/main" val="720348957"/>
                  </a:ext>
                </a:extLst>
              </a:tr>
              <a:tr h="698390">
                <a:tc>
                  <a:txBody>
                    <a:bodyPr/>
                    <a:lstStyle/>
                    <a:p>
                      <a:pPr marL="0" indent="0" algn="l" defTabSz="914395" rtl="0" eaLnBrk="1" latinLnBrk="0" hangingPunct="1">
                        <a:buFont typeface="Wingdings" panose="05000000000000000000" pitchFamily="2" charset="2"/>
                        <a:buNone/>
                      </a:pPr>
                      <a:r>
                        <a:rPr lang="en-US" sz="1100" kern="1200" dirty="0">
                          <a:solidFill>
                            <a:schemeClr val="dk1"/>
                          </a:solidFill>
                          <a:latin typeface="+mn-lt"/>
                          <a:ea typeface="+mn-ea"/>
                          <a:cs typeface="+mn-cs"/>
                        </a:rPr>
                        <a:t>Current State Assessment report highlighting current gaps/risks and recommendations</a:t>
                      </a:r>
                    </a:p>
                  </a:txBody>
                  <a:tcPr marL="121706" marR="121706" marT="44375" marB="44375"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171450" marR="0" lvl="0" indent="-171450" algn="l" defTabSz="914395" rtl="0" eaLnBrk="1" latinLnBrk="0" hangingPunct="1">
                        <a:lnSpc>
                          <a:spcPct val="115000"/>
                        </a:lnSpc>
                        <a:spcBef>
                          <a:spcPts val="0"/>
                        </a:spcBef>
                        <a:spcAft>
                          <a:spcPts val="0"/>
                        </a:spcAft>
                        <a:buFont typeface="Wingdings" panose="05000000000000000000" pitchFamily="2" charset="2"/>
                        <a:buChar char="§"/>
                        <a:tabLst>
                          <a:tab pos="457200" algn="l"/>
                        </a:tabLst>
                      </a:pPr>
                      <a:r>
                        <a:rPr lang="en-US" sz="1100" kern="1200">
                          <a:solidFill>
                            <a:schemeClr val="dk1"/>
                          </a:solidFill>
                          <a:latin typeface="+mn-lt"/>
                          <a:ea typeface="+mn-ea"/>
                          <a:cs typeface="+mn-cs"/>
                        </a:rPr>
                        <a:t>OXAGON CS Current State Assessment Report Highlighting Current Gaps/Risks and Recommendations</a:t>
                      </a:r>
                    </a:p>
                    <a:p>
                      <a:pPr marL="171450" marR="0" lvl="0" indent="-171450" algn="l" defTabSz="914395" rtl="0" eaLnBrk="1" latinLnBrk="0" hangingPunct="1">
                        <a:lnSpc>
                          <a:spcPct val="115000"/>
                        </a:lnSpc>
                        <a:spcBef>
                          <a:spcPts val="0"/>
                        </a:spcBef>
                        <a:spcAft>
                          <a:spcPts val="0"/>
                        </a:spcAft>
                        <a:buFont typeface="Wingdings" panose="05000000000000000000" pitchFamily="2" charset="2"/>
                        <a:buChar char="§"/>
                        <a:tabLst>
                          <a:tab pos="457200" algn="l"/>
                        </a:tabLst>
                      </a:pPr>
                      <a:r>
                        <a:rPr lang="en-US" sz="1100" kern="1200">
                          <a:solidFill>
                            <a:schemeClr val="dk1"/>
                          </a:solidFill>
                          <a:latin typeface="+mn-lt"/>
                          <a:ea typeface="+mn-ea"/>
                          <a:cs typeface="+mn-cs"/>
                        </a:rPr>
                        <a:t>OXAGON CS Requirements </a:t>
                      </a:r>
                      <a:endParaRPr lang="en-US" sz="1100" kern="1200" dirty="0">
                        <a:solidFill>
                          <a:schemeClr val="dk1"/>
                        </a:solidFill>
                        <a:latin typeface="+mn-lt"/>
                        <a:ea typeface="+mn-ea"/>
                        <a:cs typeface="+mn-cs"/>
                      </a:endParaRPr>
                    </a:p>
                  </a:txBody>
                  <a:tcPr marL="114300" marR="114300" marT="0" marB="0"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buFont typeface="Wingdings" panose="05000000000000000000" pitchFamily="2" charset="2"/>
                        <a:buNone/>
                      </a:pPr>
                      <a:r>
                        <a:rPr lang="en-US" sz="1100" b="1"/>
                        <a:t>1.1</a:t>
                      </a:r>
                    </a:p>
                    <a:p>
                      <a:pPr marL="0" indent="0" algn="ctr">
                        <a:buFont typeface="Wingdings" panose="05000000000000000000" pitchFamily="2" charset="2"/>
                        <a:buNone/>
                      </a:pPr>
                      <a:r>
                        <a:rPr lang="en-US" sz="1100" b="1"/>
                        <a:t>1.2</a:t>
                      </a:r>
                      <a:endParaRPr lang="en-US" sz="1100" b="1" dirty="0"/>
                    </a:p>
                  </a:txBody>
                  <a:tcPr marL="121706" marR="121706" marT="44375" marB="44375" anchor="ctr">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indent="0" algn="ctr">
                        <a:buFont typeface="Wingdings" panose="05000000000000000000" pitchFamily="2" charset="2"/>
                        <a:buNone/>
                      </a:pPr>
                      <a:r>
                        <a:rPr lang="en-US" sz="1100" i="1"/>
                        <a:t>45 – 50</a:t>
                      </a:r>
                      <a:endParaRPr lang="en-US" sz="1100" i="1" dirty="0"/>
                    </a:p>
                  </a:txBody>
                  <a:tcPr marL="121706" marR="121706" marT="44375" marB="44375" anchor="ctr">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34314602"/>
                  </a:ext>
                </a:extLst>
              </a:tr>
              <a:tr h="1007292">
                <a:tc>
                  <a:txBody>
                    <a:bodyPr/>
                    <a:lstStyle/>
                    <a:p>
                      <a:pPr marL="0" marR="0" lvl="0" indent="0" algn="l" defTabSz="914395" rtl="0" eaLnBrk="1" fontAlgn="auto" latinLnBrk="0" hangingPunct="1">
                        <a:lnSpc>
                          <a:spcPct val="115000"/>
                        </a:lnSpc>
                        <a:spcBef>
                          <a:spcPts val="0"/>
                        </a:spcBef>
                        <a:spcAft>
                          <a:spcPts val="0"/>
                        </a:spcAft>
                        <a:buClrTx/>
                        <a:buSzTx/>
                        <a:buFont typeface="Wingdings" panose="05000000000000000000" pitchFamily="2" charset="2"/>
                        <a:buNone/>
                        <a:tabLst>
                          <a:tab pos="457200" algn="l"/>
                        </a:tabLst>
                        <a:defRPr/>
                      </a:pPr>
                      <a:r>
                        <a:rPr lang="en-US" sz="1100" kern="1200" dirty="0">
                          <a:solidFill>
                            <a:schemeClr val="dk1"/>
                          </a:solidFill>
                          <a:latin typeface="+mn-lt"/>
                          <a:ea typeface="+mn-ea"/>
                          <a:cs typeface="+mn-cs"/>
                        </a:rPr>
                        <a:t>Strategy Document providing a full view on the OXAGON Cybersecurity Strategy (incl. benchmarks)</a:t>
                      </a:r>
                    </a:p>
                  </a:txBody>
                  <a:tcPr marL="114300" marR="114300" marT="0" marB="0" anchor="ctr">
                    <a:lnT w="28575" cap="flat" cmpd="sng" algn="ctr">
                      <a:solidFill>
                        <a:schemeClr val="bg1"/>
                      </a:solidFill>
                      <a:prstDash val="solid"/>
                      <a:round/>
                      <a:headEnd type="none" w="med" len="med"/>
                      <a:tailEnd type="none" w="med" len="med"/>
                    </a:lnT>
                    <a:solidFill>
                      <a:schemeClr val="bg1">
                        <a:lumMod val="95000"/>
                      </a:schemeClr>
                    </a:solidFill>
                  </a:tcPr>
                </a:tc>
                <a:tc>
                  <a:txBody>
                    <a:bodyPr/>
                    <a:lstStyle/>
                    <a:p>
                      <a:pPr marL="171450" marR="0" lvl="0" indent="-171450" algn="l" defTabSz="914395" rtl="0" eaLnBrk="1" latinLnBrk="0" hangingPunct="1">
                        <a:lnSpc>
                          <a:spcPct val="115000"/>
                        </a:lnSpc>
                        <a:spcBef>
                          <a:spcPts val="0"/>
                        </a:spcBef>
                        <a:spcAft>
                          <a:spcPts val="0"/>
                        </a:spcAft>
                        <a:buFont typeface="Wingdings" panose="05000000000000000000" pitchFamily="2" charset="2"/>
                        <a:buChar char="§"/>
                        <a:tabLst>
                          <a:tab pos="457200" algn="l"/>
                        </a:tabLst>
                      </a:pPr>
                      <a:r>
                        <a:rPr lang="en-US" sz="1100" kern="1200" dirty="0">
                          <a:solidFill>
                            <a:schemeClr val="dk1"/>
                          </a:solidFill>
                          <a:latin typeface="+mn-lt"/>
                          <a:ea typeface="+mn-ea"/>
                          <a:cs typeface="+mn-cs"/>
                        </a:rPr>
                        <a:t>Benchmark Report </a:t>
                      </a:r>
                    </a:p>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noProof="0" dirty="0">
                          <a:solidFill>
                            <a:schemeClr val="dk1"/>
                          </a:solidFill>
                          <a:latin typeface="+mn-lt"/>
                          <a:ea typeface="+mn-ea"/>
                          <a:cs typeface="+mn-cs"/>
                        </a:rPr>
                        <a:t>OXAGON Cybersecurity Threat Landscape </a:t>
                      </a:r>
                      <a:r>
                        <a:rPr lang="fr-FR" sz="1100" kern="1200" noProof="0" dirty="0">
                          <a:solidFill>
                            <a:schemeClr val="dk1"/>
                          </a:solidFill>
                          <a:latin typeface="+mn-lt"/>
                          <a:ea typeface="+mn-ea"/>
                          <a:cs typeface="+mn-cs"/>
                        </a:rPr>
                        <a:t>Report</a:t>
                      </a:r>
                    </a:p>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noProof="0" dirty="0">
                          <a:solidFill>
                            <a:schemeClr val="dk1"/>
                          </a:solidFill>
                          <a:latin typeface="+mn-lt"/>
                          <a:ea typeface="+mn-ea"/>
                          <a:cs typeface="+mn-cs"/>
                        </a:rPr>
                        <a:t>CS Vision, Mission, Strategic Objectives</a:t>
                      </a:r>
                      <a:endParaRPr lang="en-US" sz="1100" kern="1200" dirty="0">
                        <a:solidFill>
                          <a:schemeClr val="dk1"/>
                        </a:solidFill>
                        <a:latin typeface="+mn-lt"/>
                        <a:ea typeface="+mn-ea"/>
                        <a:cs typeface="+mn-cs"/>
                      </a:endParaRPr>
                    </a:p>
                  </a:txBody>
                  <a:tcPr marL="114300" marR="114300" marT="0" marB="0" anchor="ctr">
                    <a:lnT w="28575"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a:solidFill>
                            <a:schemeClr val="dk1"/>
                          </a:solidFill>
                          <a:latin typeface="+mn-lt"/>
                          <a:ea typeface="+mn-ea"/>
                          <a:cs typeface="+mn-cs"/>
                        </a:rPr>
                        <a:t>1.3</a:t>
                      </a:r>
                    </a:p>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a:solidFill>
                            <a:schemeClr val="dk1"/>
                          </a:solidFill>
                          <a:latin typeface="+mn-lt"/>
                          <a:ea typeface="+mn-ea"/>
                          <a:cs typeface="+mn-cs"/>
                        </a:rPr>
                        <a:t>1.4 </a:t>
                      </a:r>
                    </a:p>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a:solidFill>
                            <a:schemeClr val="dk1"/>
                          </a:solidFill>
                          <a:latin typeface="+mn-lt"/>
                          <a:ea typeface="+mn-ea"/>
                          <a:cs typeface="+mn-cs"/>
                        </a:rPr>
                        <a:t>1.5</a:t>
                      </a:r>
                      <a:endParaRPr lang="en-US" sz="1100" b="1" kern="1200" dirty="0">
                        <a:solidFill>
                          <a:schemeClr val="dk1"/>
                        </a:solidFill>
                        <a:latin typeface="+mn-lt"/>
                        <a:ea typeface="+mn-ea"/>
                        <a:cs typeface="+mn-cs"/>
                      </a:endParaRPr>
                    </a:p>
                  </a:txBody>
                  <a:tcPr marL="114300" marR="114300" marT="0" marB="0" anchor="ctr">
                    <a:lnT w="28575" cap="flat" cmpd="sng" algn="ctr">
                      <a:solidFill>
                        <a:schemeClr val="bg1"/>
                      </a:solidFill>
                      <a:prstDash val="solid"/>
                      <a:round/>
                      <a:headEnd type="none" w="med" len="med"/>
                      <a:tailEnd type="none" w="med" len="med"/>
                    </a:lnT>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i="1" kern="1200">
                          <a:solidFill>
                            <a:schemeClr val="dk1"/>
                          </a:solidFill>
                          <a:latin typeface="+mn-lt"/>
                          <a:ea typeface="+mn-ea"/>
                          <a:cs typeface="+mn-cs"/>
                        </a:rPr>
                        <a:t>51 – 69</a:t>
                      </a:r>
                      <a:endParaRPr lang="en-US" sz="1100" i="1" kern="1200" dirty="0">
                        <a:solidFill>
                          <a:schemeClr val="dk1"/>
                        </a:solidFill>
                        <a:latin typeface="+mn-lt"/>
                        <a:ea typeface="+mn-ea"/>
                        <a:cs typeface="+mn-cs"/>
                      </a:endParaRPr>
                    </a:p>
                  </a:txBody>
                  <a:tcPr marL="114300" marR="114300" marT="0" marB="0" anchor="ctr">
                    <a:lnT w="28575" cap="flat" cmpd="sng" algn="ctr">
                      <a:solidFill>
                        <a:schemeClr val="bg1"/>
                      </a:solidFill>
                      <a:prstDash val="solid"/>
                      <a:round/>
                      <a:headEnd type="none" w="med" len="med"/>
                      <a:tailEnd type="none" w="med" len="med"/>
                    </a:lnT>
                    <a:solidFill>
                      <a:schemeClr val="bg1">
                        <a:lumMod val="95000"/>
                      </a:schemeClr>
                    </a:solidFill>
                  </a:tcPr>
                </a:tc>
                <a:extLst>
                  <a:ext uri="{0D108BD9-81ED-4DB2-BD59-A6C34878D82A}">
                    <a16:rowId xmlns:a16="http://schemas.microsoft.com/office/drawing/2014/main" val="37355514"/>
                  </a:ext>
                </a:extLst>
              </a:tr>
              <a:tr h="363472">
                <a:tc>
                  <a:txBody>
                    <a:bodyPr/>
                    <a:lstStyle/>
                    <a:p>
                      <a:pPr marL="0" marR="0" lvl="0" indent="0" algn="l" defTabSz="914395" rtl="0" eaLnBrk="1" fontAlgn="auto" latinLnBrk="0" hangingPunct="1">
                        <a:lnSpc>
                          <a:spcPct val="115000"/>
                        </a:lnSpc>
                        <a:spcBef>
                          <a:spcPts val="0"/>
                        </a:spcBef>
                        <a:spcAft>
                          <a:spcPts val="0"/>
                        </a:spcAft>
                        <a:buClrTx/>
                        <a:buSzTx/>
                        <a:buFont typeface="Wingdings" panose="05000000000000000000" pitchFamily="2" charset="2"/>
                        <a:buNone/>
                        <a:tabLst>
                          <a:tab pos="457200" algn="l"/>
                        </a:tabLst>
                        <a:defRPr/>
                      </a:pPr>
                      <a:r>
                        <a:rPr lang="en-US" sz="1100" kern="1200" dirty="0">
                          <a:solidFill>
                            <a:schemeClr val="dk1"/>
                          </a:solidFill>
                          <a:latin typeface="+mn-lt"/>
                          <a:ea typeface="+mn-ea"/>
                          <a:cs typeface="+mn-cs"/>
                        </a:rPr>
                        <a:t>Performance Management Framework including strategic and operational KPIs </a:t>
                      </a:r>
                    </a:p>
                  </a:txBody>
                  <a:tcPr marL="114300" marR="114300" marT="0" marB="0" anchor="ctr">
                    <a:solidFill>
                      <a:schemeClr val="bg1">
                        <a:lumMod val="95000"/>
                      </a:schemeClr>
                    </a:solidFill>
                  </a:tcPr>
                </a:tc>
                <a:tc>
                  <a:txBody>
                    <a:bodyPr/>
                    <a:lstStyle/>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kumimoji="0" lang="en-US" sz="1100" b="0" i="0" u="none" strike="noStrike" kern="0" cap="none" spc="0" normalizeH="0" baseline="0" noProof="0" dirty="0">
                          <a:ln>
                            <a:noFill/>
                          </a:ln>
                          <a:solidFill>
                            <a:srgbClr val="000000"/>
                          </a:solidFill>
                          <a:effectLst/>
                          <a:uLnTx/>
                          <a:uFillTx/>
                          <a:latin typeface="+mn-lt"/>
                          <a:ea typeface="+mn-ea"/>
                          <a:cs typeface="+mn-cs"/>
                        </a:rPr>
                        <a:t>Performance Management Framework</a:t>
                      </a: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a:solidFill>
                            <a:schemeClr val="dk1"/>
                          </a:solidFill>
                          <a:latin typeface="+mn-lt"/>
                          <a:ea typeface="+mn-ea"/>
                          <a:cs typeface="+mn-cs"/>
                        </a:rPr>
                        <a:t>1.8</a:t>
                      </a:r>
                      <a:endParaRPr lang="en-US" sz="1100" b="1" kern="1200" dirty="0">
                        <a:solidFill>
                          <a:schemeClr val="dk1"/>
                        </a:solidFill>
                        <a:latin typeface="+mn-lt"/>
                        <a:ea typeface="+mn-ea"/>
                        <a:cs typeface="+mn-cs"/>
                      </a:endParaRP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i="1" kern="1200">
                          <a:solidFill>
                            <a:schemeClr val="dk1"/>
                          </a:solidFill>
                          <a:latin typeface="+mn-lt"/>
                          <a:ea typeface="+mn-ea"/>
                          <a:cs typeface="+mn-cs"/>
                        </a:rPr>
                        <a:t>81 – 86</a:t>
                      </a:r>
                      <a:endParaRPr lang="en-US" sz="1100" i="1" kern="1200" dirty="0">
                        <a:solidFill>
                          <a:schemeClr val="dk1"/>
                        </a:solidFill>
                        <a:latin typeface="+mn-lt"/>
                        <a:ea typeface="+mn-ea"/>
                        <a:cs typeface="+mn-cs"/>
                      </a:endParaRPr>
                    </a:p>
                  </a:txBody>
                  <a:tcPr marL="114300" marR="114300" marT="0" marB="0" anchor="ctr">
                    <a:solidFill>
                      <a:schemeClr val="bg1">
                        <a:lumMod val="95000"/>
                      </a:schemeClr>
                    </a:solidFill>
                  </a:tcPr>
                </a:tc>
                <a:extLst>
                  <a:ext uri="{0D108BD9-81ED-4DB2-BD59-A6C34878D82A}">
                    <a16:rowId xmlns:a16="http://schemas.microsoft.com/office/drawing/2014/main" val="441248827"/>
                  </a:ext>
                </a:extLst>
              </a:tr>
              <a:tr h="425573">
                <a:tc>
                  <a:txBody>
                    <a:bodyPr/>
                    <a:lstStyle/>
                    <a:p>
                      <a:pPr marL="0" marR="0" lvl="0" indent="0" algn="l" defTabSz="914395"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dirty="0">
                          <a:solidFill>
                            <a:schemeClr val="dk1"/>
                          </a:solidFill>
                          <a:latin typeface="+mn-lt"/>
                          <a:ea typeface="+mn-ea"/>
                          <a:cs typeface="+mn-cs"/>
                        </a:rPr>
                        <a:t>Target cybersecurity operating model to support strategy implementation </a:t>
                      </a:r>
                    </a:p>
                  </a:txBody>
                  <a:tcPr marL="121706" marR="121706" marT="44375" marB="44375" anchor="ctr">
                    <a:solidFill>
                      <a:schemeClr val="bg1">
                        <a:lumMod val="95000"/>
                      </a:schemeClr>
                    </a:solidFill>
                  </a:tcPr>
                </a:tc>
                <a:tc>
                  <a:txBody>
                    <a:bodyPr/>
                    <a:lstStyle/>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noProof="0" dirty="0">
                          <a:solidFill>
                            <a:schemeClr val="dk1"/>
                          </a:solidFill>
                          <a:latin typeface="+mn-lt"/>
                          <a:ea typeface="+mn-ea"/>
                          <a:cs typeface="+mn-cs"/>
                        </a:rPr>
                        <a:t>CS Organization, Governance, and Processes </a:t>
                      </a:r>
                    </a:p>
                  </a:txBody>
                  <a:tcPr marL="121706" marR="121706" marT="44375" marB="44375"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a:solidFill>
                            <a:schemeClr val="dk1"/>
                          </a:solidFill>
                          <a:latin typeface="+mn-lt"/>
                          <a:ea typeface="+mn-ea"/>
                          <a:cs typeface="+mn-cs"/>
                        </a:rPr>
                        <a:t>1.7</a:t>
                      </a:r>
                      <a:endParaRPr lang="en-US" sz="1100" b="1" kern="1200" dirty="0">
                        <a:solidFill>
                          <a:schemeClr val="dk1"/>
                        </a:solidFill>
                        <a:latin typeface="+mn-lt"/>
                        <a:ea typeface="+mn-ea"/>
                        <a:cs typeface="+mn-cs"/>
                      </a:endParaRPr>
                    </a:p>
                  </a:txBody>
                  <a:tcPr marL="121706" marR="121706" marT="44375" marB="44375"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i="1" kern="1200">
                          <a:solidFill>
                            <a:schemeClr val="dk1"/>
                          </a:solidFill>
                          <a:latin typeface="+mn-lt"/>
                          <a:ea typeface="+mn-ea"/>
                          <a:cs typeface="+mn-cs"/>
                        </a:rPr>
                        <a:t>72 – 80</a:t>
                      </a:r>
                      <a:endParaRPr lang="en-US" sz="1100" i="1" kern="1200" dirty="0">
                        <a:solidFill>
                          <a:schemeClr val="dk1"/>
                        </a:solidFill>
                        <a:latin typeface="+mn-lt"/>
                        <a:ea typeface="+mn-ea"/>
                        <a:cs typeface="+mn-cs"/>
                      </a:endParaRPr>
                    </a:p>
                  </a:txBody>
                  <a:tcPr marL="121706" marR="121706" marT="44375" marB="44375" anchor="ctr">
                    <a:solidFill>
                      <a:schemeClr val="bg1">
                        <a:lumMod val="95000"/>
                      </a:schemeClr>
                    </a:solidFill>
                  </a:tcPr>
                </a:tc>
                <a:extLst>
                  <a:ext uri="{0D108BD9-81ED-4DB2-BD59-A6C34878D82A}">
                    <a16:rowId xmlns:a16="http://schemas.microsoft.com/office/drawing/2014/main" val="3823449004"/>
                  </a:ext>
                </a:extLst>
              </a:tr>
              <a:tr h="1488741">
                <a:tc>
                  <a:txBody>
                    <a:bodyPr/>
                    <a:lstStyle/>
                    <a:p>
                      <a:pPr marL="0" marR="0" lvl="0" indent="0" algn="l" defTabSz="914395"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dirty="0">
                          <a:solidFill>
                            <a:schemeClr val="dk1"/>
                          </a:solidFill>
                          <a:latin typeface="+mn-lt"/>
                          <a:ea typeface="+mn-ea"/>
                          <a:cs typeface="+mn-cs"/>
                        </a:rPr>
                        <a:t>Initiative detailed roadmap to execute OXAGON Cybersecurity Strategy (incl. detailed project charters) </a:t>
                      </a:r>
                    </a:p>
                  </a:txBody>
                  <a:tcPr marL="121706" marR="121706" marT="44375" marB="44375" anchor="ctr">
                    <a:solidFill>
                      <a:schemeClr val="bg1">
                        <a:lumMod val="95000"/>
                      </a:schemeClr>
                    </a:solidFill>
                  </a:tcPr>
                </a:tc>
                <a:tc>
                  <a:txBody>
                    <a:bodyPr/>
                    <a:lstStyle/>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noProof="0" dirty="0">
                          <a:solidFill>
                            <a:schemeClr val="dk1"/>
                          </a:solidFill>
                          <a:latin typeface="+mn-lt"/>
                          <a:ea typeface="+mn-ea"/>
                          <a:cs typeface="+mn-cs"/>
                        </a:rPr>
                        <a:t>Project Charters</a:t>
                      </a:r>
                    </a:p>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noProof="0" dirty="0">
                          <a:solidFill>
                            <a:schemeClr val="dk1"/>
                          </a:solidFill>
                          <a:latin typeface="+mn-lt"/>
                          <a:ea typeface="+mn-ea"/>
                          <a:cs typeface="+mn-cs"/>
                        </a:rPr>
                        <a:t>Initiative detailed roadmap to execute OXAGON Cybersecurity Strategy (incl. detailed project charters)</a:t>
                      </a:r>
                    </a:p>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dirty="0">
                          <a:solidFill>
                            <a:schemeClr val="dk1"/>
                          </a:solidFill>
                          <a:latin typeface="+mn-lt"/>
                          <a:ea typeface="+mn-ea"/>
                          <a:cs typeface="+mn-cs"/>
                        </a:rPr>
                        <a:t>D</a:t>
                      </a:r>
                      <a:r>
                        <a:rPr lang="en-US" sz="1100" kern="1200" noProof="0" dirty="0" err="1">
                          <a:solidFill>
                            <a:schemeClr val="dk1"/>
                          </a:solidFill>
                          <a:latin typeface="+mn-lt"/>
                          <a:ea typeface="+mn-ea"/>
                          <a:cs typeface="+mn-cs"/>
                        </a:rPr>
                        <a:t>etailed</a:t>
                      </a:r>
                      <a:r>
                        <a:rPr lang="en-US" sz="1100" kern="1200" noProof="0" dirty="0">
                          <a:solidFill>
                            <a:schemeClr val="dk1"/>
                          </a:solidFill>
                          <a:latin typeface="+mn-lt"/>
                          <a:ea typeface="+mn-ea"/>
                          <a:cs typeface="+mn-cs"/>
                        </a:rPr>
                        <a:t> service catalogue of all the Cybersecurity services in which the Cybersecurity function will be providing to OXAGON’s business units</a:t>
                      </a:r>
                    </a:p>
                  </a:txBody>
                  <a:tcPr marL="121706" marR="121706" marT="44375" marB="44375"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dirty="0">
                          <a:solidFill>
                            <a:schemeClr val="dk1"/>
                          </a:solidFill>
                          <a:latin typeface="+mn-lt"/>
                          <a:ea typeface="+mn-ea"/>
                          <a:cs typeface="+mn-cs"/>
                        </a:rPr>
                        <a:t>1.8 </a:t>
                      </a:r>
                    </a:p>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dirty="0">
                          <a:solidFill>
                            <a:schemeClr val="dk1"/>
                          </a:solidFill>
                          <a:latin typeface="+mn-lt"/>
                          <a:ea typeface="+mn-ea"/>
                          <a:cs typeface="+mn-cs"/>
                        </a:rPr>
                        <a:t>1.9</a:t>
                      </a:r>
                    </a:p>
                  </a:txBody>
                  <a:tcPr marL="121706" marR="121706" marT="44375" marB="44375"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i="1" kern="1200" dirty="0">
                          <a:solidFill>
                            <a:schemeClr val="dk1"/>
                          </a:solidFill>
                          <a:latin typeface="+mn-lt"/>
                          <a:ea typeface="+mn-ea"/>
                          <a:cs typeface="+mn-cs"/>
                        </a:rPr>
                        <a:t>81 – 86 </a:t>
                      </a:r>
                    </a:p>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i="1" kern="1200" dirty="0">
                          <a:solidFill>
                            <a:schemeClr val="dk1"/>
                          </a:solidFill>
                          <a:latin typeface="+mn-lt"/>
                          <a:ea typeface="+mn-ea"/>
                          <a:cs typeface="+mn-cs"/>
                        </a:rPr>
                        <a:t>87 – 89 </a:t>
                      </a:r>
                    </a:p>
                  </a:txBody>
                  <a:tcPr marL="121706" marR="121706" marT="44375" marB="44375" anchor="ctr">
                    <a:solidFill>
                      <a:schemeClr val="bg1">
                        <a:lumMod val="95000"/>
                      </a:schemeClr>
                    </a:solidFill>
                  </a:tcPr>
                </a:tc>
                <a:extLst>
                  <a:ext uri="{0D108BD9-81ED-4DB2-BD59-A6C34878D82A}">
                    <a16:rowId xmlns:a16="http://schemas.microsoft.com/office/drawing/2014/main" val="2431029246"/>
                  </a:ext>
                </a:extLst>
              </a:tr>
            </a:tbl>
          </a:graphicData>
        </a:graphic>
      </p:graphicFrame>
      <p:sp>
        <p:nvSpPr>
          <p:cNvPr id="16" name="Footer Placeholder 2">
            <a:extLst>
              <a:ext uri="{FF2B5EF4-FFF2-40B4-BE49-F238E27FC236}">
                <a16:creationId xmlns:a16="http://schemas.microsoft.com/office/drawing/2014/main" id="{A3F0824B-0B88-4B02-822F-A2134D191960}"/>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396564770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2831D0D-1143-4A93-9D70-C000E0B7B943}"/>
              </a:ext>
            </a:extLst>
          </p:cNvPr>
          <p:cNvGraphicFramePr>
            <a:graphicFrameLocks noChangeAspect="1"/>
          </p:cNvGraphicFramePr>
          <p:nvPr>
            <p:custDataLst>
              <p:tags r:id="rId1"/>
            </p:custDataLst>
            <p:extLst>
              <p:ext uri="{D42A27DB-BD31-4B8C-83A1-F6EECF244321}">
                <p14:modId xmlns:p14="http://schemas.microsoft.com/office/powerpoint/2010/main" val="3896219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Object 6" hidden="1">
                        <a:extLst>
                          <a:ext uri="{FF2B5EF4-FFF2-40B4-BE49-F238E27FC236}">
                            <a16:creationId xmlns:a16="http://schemas.microsoft.com/office/drawing/2014/main" id="{82831D0D-1143-4A93-9D70-C000E0B7B94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B755A9A-9D9B-4BD5-9F89-B9569C3147B8}"/>
              </a:ext>
            </a:extLst>
          </p:cNvPr>
          <p:cNvSpPr>
            <a:spLocks noGrp="1"/>
          </p:cNvSpPr>
          <p:nvPr>
            <p:ph type="title"/>
          </p:nvPr>
        </p:nvSpPr>
        <p:spPr>
          <a:xfrm>
            <a:off x="722283" y="173774"/>
            <a:ext cx="10764458" cy="849809"/>
          </a:xfrm>
        </p:spPr>
        <p:txBody>
          <a:bodyPr vert="horz"/>
          <a:lstStyle/>
          <a:p>
            <a:r>
              <a:rPr lang="en-US" dirty="0"/>
              <a:t>Booz Allen Hamilton’s technical proposal and deliverables are fully compliant and aligned with the </a:t>
            </a:r>
            <a:r>
              <a:rPr lang="en-US" dirty="0" err="1"/>
              <a:t>RfP’s</a:t>
            </a:r>
            <a:r>
              <a:rPr lang="en-US" dirty="0"/>
              <a:t> scope of work and requested deliverables (cont’d)</a:t>
            </a:r>
          </a:p>
        </p:txBody>
      </p:sp>
      <p:graphicFrame>
        <p:nvGraphicFramePr>
          <p:cNvPr id="6" name="Table 6">
            <a:extLst>
              <a:ext uri="{FF2B5EF4-FFF2-40B4-BE49-F238E27FC236}">
                <a16:creationId xmlns:a16="http://schemas.microsoft.com/office/drawing/2014/main" id="{294035DE-A41D-4FE2-AADA-E4022C217FAD}"/>
              </a:ext>
            </a:extLst>
          </p:cNvPr>
          <p:cNvGraphicFramePr>
            <a:graphicFrameLocks noGrp="1"/>
          </p:cNvGraphicFramePr>
          <p:nvPr>
            <p:extLst>
              <p:ext uri="{D42A27DB-BD31-4B8C-83A1-F6EECF244321}">
                <p14:modId xmlns:p14="http://schemas.microsoft.com/office/powerpoint/2010/main" val="429483537"/>
              </p:ext>
            </p:extLst>
          </p:nvPr>
        </p:nvGraphicFramePr>
        <p:xfrm>
          <a:off x="763417" y="1112624"/>
          <a:ext cx="10723323" cy="5064727"/>
        </p:xfrm>
        <a:graphic>
          <a:graphicData uri="http://schemas.openxmlformats.org/drawingml/2006/table">
            <a:tbl>
              <a:tblPr firstRow="1" bandRow="1">
                <a:tableStyleId>{5C22544A-7EE6-4342-B048-85BDC9FD1C3A}</a:tableStyleId>
              </a:tblPr>
              <a:tblGrid>
                <a:gridCol w="3580691">
                  <a:extLst>
                    <a:ext uri="{9D8B030D-6E8A-4147-A177-3AD203B41FA5}">
                      <a16:colId xmlns:a16="http://schemas.microsoft.com/office/drawing/2014/main" val="2599344118"/>
                    </a:ext>
                  </a:extLst>
                </a:gridCol>
                <a:gridCol w="3580691">
                  <a:extLst>
                    <a:ext uri="{9D8B030D-6E8A-4147-A177-3AD203B41FA5}">
                      <a16:colId xmlns:a16="http://schemas.microsoft.com/office/drawing/2014/main" val="1960282494"/>
                    </a:ext>
                  </a:extLst>
                </a:gridCol>
                <a:gridCol w="1828800">
                  <a:extLst>
                    <a:ext uri="{9D8B030D-6E8A-4147-A177-3AD203B41FA5}">
                      <a16:colId xmlns:a16="http://schemas.microsoft.com/office/drawing/2014/main" val="321450451"/>
                    </a:ext>
                  </a:extLst>
                </a:gridCol>
                <a:gridCol w="1733141">
                  <a:extLst>
                    <a:ext uri="{9D8B030D-6E8A-4147-A177-3AD203B41FA5}">
                      <a16:colId xmlns:a16="http://schemas.microsoft.com/office/drawing/2014/main" val="277756711"/>
                    </a:ext>
                  </a:extLst>
                </a:gridCol>
              </a:tblGrid>
              <a:tr h="277677">
                <a:tc>
                  <a:txBody>
                    <a:bodyPr/>
                    <a:lstStyle/>
                    <a:p>
                      <a:pPr algn="ctr"/>
                      <a:r>
                        <a:rPr lang="en-US" sz="1400" dirty="0" err="1"/>
                        <a:t>RfP</a:t>
                      </a:r>
                      <a:r>
                        <a:rPr lang="en-US" sz="1400" dirty="0"/>
                        <a:t> Deliverables </a:t>
                      </a:r>
                    </a:p>
                  </a:txBody>
                  <a:tcPr marL="121706" marR="121706" marT="44375" marB="44375" anchor="ctr">
                    <a:solidFill>
                      <a:srgbClr val="243646"/>
                    </a:solidFill>
                  </a:tcPr>
                </a:tc>
                <a:tc>
                  <a:txBody>
                    <a:bodyPr/>
                    <a:lstStyle/>
                    <a:p>
                      <a:pPr algn="ctr"/>
                      <a:r>
                        <a:rPr lang="en-US" sz="1400" dirty="0"/>
                        <a:t>Booz Allen Deliverables</a:t>
                      </a:r>
                    </a:p>
                  </a:txBody>
                  <a:tcPr marL="121706" marR="121706" marT="44375" marB="44375" anchor="ctr">
                    <a:solidFill>
                      <a:srgbClr val="243646"/>
                    </a:solidFill>
                  </a:tcPr>
                </a:tc>
                <a:tc>
                  <a:txBody>
                    <a:bodyPr/>
                    <a:lstStyle/>
                    <a:p>
                      <a:pPr algn="ctr"/>
                      <a:r>
                        <a:rPr lang="en-US" sz="1400" dirty="0"/>
                        <a:t>Booz Allen </a:t>
                      </a:r>
                    </a:p>
                    <a:p>
                      <a:pPr algn="ctr"/>
                      <a:r>
                        <a:rPr lang="en-US" sz="1400" dirty="0"/>
                        <a:t>Approach Step </a:t>
                      </a:r>
                    </a:p>
                  </a:txBody>
                  <a:tcPr marL="121706" marR="121706" marT="44375" marB="44375" anchor="ctr">
                    <a:solidFill>
                      <a:srgbClr val="243646"/>
                    </a:solidFill>
                  </a:tcPr>
                </a:tc>
                <a:tc>
                  <a:txBody>
                    <a:bodyPr/>
                    <a:lstStyle/>
                    <a:p>
                      <a:pPr algn="ctr"/>
                      <a:r>
                        <a:rPr lang="en-US" sz="1400" dirty="0"/>
                        <a:t>Page #</a:t>
                      </a:r>
                    </a:p>
                  </a:txBody>
                  <a:tcPr marL="121706" marR="121706" marT="44375" marB="44375" anchor="ctr">
                    <a:solidFill>
                      <a:srgbClr val="243646"/>
                    </a:solidFill>
                  </a:tcPr>
                </a:tc>
                <a:extLst>
                  <a:ext uri="{0D108BD9-81ED-4DB2-BD59-A6C34878D82A}">
                    <a16:rowId xmlns:a16="http://schemas.microsoft.com/office/drawing/2014/main" val="3418222492"/>
                  </a:ext>
                </a:extLst>
              </a:tr>
              <a:tr h="363472">
                <a:tc gridSpan="4">
                  <a:txBody>
                    <a:bodyPr/>
                    <a:lstStyle/>
                    <a:p>
                      <a:pPr marL="0" indent="0" algn="l" defTabSz="914395" rtl="0" eaLnBrk="1" latinLnBrk="0" hangingPunct="1">
                        <a:buFont typeface="Wingdings" panose="05000000000000000000" pitchFamily="2" charset="2"/>
                        <a:buNone/>
                      </a:pPr>
                      <a:r>
                        <a:rPr lang="en-US" sz="1400" b="1" kern="1200" dirty="0">
                          <a:solidFill>
                            <a:schemeClr val="bg1"/>
                          </a:solidFill>
                          <a:latin typeface="+mn-lt"/>
                          <a:ea typeface="+mn-ea"/>
                          <a:cs typeface="+mn-cs"/>
                        </a:rPr>
                        <a:t>Workstream 1 </a:t>
                      </a:r>
                      <a:r>
                        <a:rPr lang="en-US" sz="1400" b="0" i="1" kern="1200" dirty="0">
                          <a:solidFill>
                            <a:schemeClr val="bg1"/>
                          </a:solidFill>
                          <a:latin typeface="+mn-lt"/>
                          <a:ea typeface="+mn-ea"/>
                          <a:cs typeface="+mn-cs"/>
                        </a:rPr>
                        <a:t>(cont’d)</a:t>
                      </a:r>
                    </a:p>
                  </a:txBody>
                  <a:tcPr marL="121706" marR="121706" marT="44375" marB="44375" anchor="ctr">
                    <a:solidFill>
                      <a:schemeClr val="tx1">
                        <a:lumMod val="50000"/>
                        <a:lumOff val="50000"/>
                      </a:schemeClr>
                    </a:solidFill>
                  </a:tcPr>
                </a:tc>
                <a:tc hMerge="1">
                  <a:txBody>
                    <a:bodyPr/>
                    <a:lstStyle/>
                    <a:p>
                      <a:pPr marL="171450" marR="0" lvl="0" indent="-171450" algn="l" defTabSz="914395" rtl="0" eaLnBrk="1" latinLnBrk="0" hangingPunct="1">
                        <a:lnSpc>
                          <a:spcPct val="115000"/>
                        </a:lnSpc>
                        <a:spcBef>
                          <a:spcPts val="0"/>
                        </a:spcBef>
                        <a:spcAft>
                          <a:spcPts val="0"/>
                        </a:spcAft>
                        <a:buFont typeface="Wingdings" panose="05000000000000000000" pitchFamily="2" charset="2"/>
                        <a:buChar char="§"/>
                        <a:tabLst>
                          <a:tab pos="457200" algn="l"/>
                        </a:tabLst>
                      </a:pPr>
                      <a:endParaRPr lang="en-US" sz="1100" kern="1200" dirty="0">
                        <a:solidFill>
                          <a:schemeClr val="dk1"/>
                        </a:solidFill>
                        <a:latin typeface="+mn-lt"/>
                        <a:ea typeface="+mn-ea"/>
                        <a:cs typeface="+mn-cs"/>
                      </a:endParaRPr>
                    </a:p>
                  </a:txBody>
                  <a:tcPr marL="114300" marR="114300" marT="0" marB="0">
                    <a:solidFill>
                      <a:srgbClr val="DEE5EA"/>
                    </a:solidFill>
                  </a:tcPr>
                </a:tc>
                <a:tc hMerge="1">
                  <a:txBody>
                    <a:bodyPr/>
                    <a:lstStyle/>
                    <a:p>
                      <a:endParaRPr lang="en-US"/>
                    </a:p>
                  </a:txBody>
                  <a:tcPr/>
                </a:tc>
                <a:tc hMerge="1">
                  <a:txBody>
                    <a:bodyPr/>
                    <a:lstStyle/>
                    <a:p>
                      <a:pPr marL="0" indent="0" algn="l" defTabSz="914395" rtl="0" eaLnBrk="1" latinLnBrk="0" hangingPunct="1">
                        <a:buFont typeface="Wingdings" panose="05000000000000000000" pitchFamily="2" charset="2"/>
                        <a:buNone/>
                      </a:pPr>
                      <a:endParaRPr lang="en-US" sz="1400" b="0" i="1" kern="1200" dirty="0">
                        <a:solidFill>
                          <a:schemeClr val="bg1"/>
                        </a:solidFill>
                        <a:latin typeface="+mn-lt"/>
                        <a:ea typeface="+mn-ea"/>
                        <a:cs typeface="+mn-cs"/>
                      </a:endParaRPr>
                    </a:p>
                  </a:txBody>
                  <a:tcPr marL="121706" marR="121706" marT="44375" marB="44375" anchor="ctr">
                    <a:solidFill>
                      <a:schemeClr val="tx1">
                        <a:lumMod val="50000"/>
                        <a:lumOff val="50000"/>
                      </a:schemeClr>
                    </a:solidFill>
                  </a:tcPr>
                </a:tc>
                <a:extLst>
                  <a:ext uri="{0D108BD9-81ED-4DB2-BD59-A6C34878D82A}">
                    <a16:rowId xmlns:a16="http://schemas.microsoft.com/office/drawing/2014/main" val="720348957"/>
                  </a:ext>
                </a:extLst>
              </a:tr>
              <a:tr h="698390">
                <a:tc>
                  <a:txBody>
                    <a:bodyPr/>
                    <a:lstStyle/>
                    <a:p>
                      <a:pPr marL="0" marR="0" lvl="0" indent="0" algn="l" defTabSz="914395" rtl="0" eaLnBrk="1" fontAlgn="auto" latinLnBrk="0" hangingPunct="1">
                        <a:lnSpc>
                          <a:spcPct val="115000"/>
                        </a:lnSpc>
                        <a:spcBef>
                          <a:spcPts val="0"/>
                        </a:spcBef>
                        <a:spcAft>
                          <a:spcPts val="0"/>
                        </a:spcAft>
                        <a:buClrTx/>
                        <a:buSzTx/>
                        <a:buFont typeface="Wingdings" panose="05000000000000000000" pitchFamily="2" charset="2"/>
                        <a:buNone/>
                        <a:tabLst>
                          <a:tab pos="457200" algn="l"/>
                        </a:tabLst>
                        <a:defRPr/>
                      </a:pPr>
                      <a:r>
                        <a:rPr lang="en-US" sz="1100" kern="1200" dirty="0">
                          <a:solidFill>
                            <a:schemeClr val="dk1"/>
                          </a:solidFill>
                          <a:latin typeface="+mn-lt"/>
                          <a:ea typeface="+mn-ea"/>
                          <a:cs typeface="+mn-cs"/>
                        </a:rPr>
                        <a:t>A detailed service catalogue of all the cybersecurity services in which the cybersecurity function will be providing to OXAGON’s business units </a:t>
                      </a:r>
                    </a:p>
                  </a:txBody>
                  <a:tcPr marL="114300" marR="114300" marT="0" marB="0" anchor="ctr">
                    <a:solidFill>
                      <a:schemeClr val="bg1">
                        <a:lumMod val="95000"/>
                      </a:schemeClr>
                    </a:solidFill>
                  </a:tcPr>
                </a:tc>
                <a:tc>
                  <a:txBody>
                    <a:bodyPr/>
                    <a:lstStyle/>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noProof="0" dirty="0">
                          <a:solidFill>
                            <a:schemeClr val="dk1"/>
                          </a:solidFill>
                          <a:latin typeface="+mn-lt"/>
                          <a:ea typeface="+mn-ea"/>
                          <a:cs typeface="+mn-cs"/>
                        </a:rPr>
                        <a:t>List of OXAGON CS Services </a:t>
                      </a:r>
                    </a:p>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dirty="0">
                          <a:solidFill>
                            <a:schemeClr val="dk1"/>
                          </a:solidFill>
                          <a:latin typeface="+mn-lt"/>
                          <a:ea typeface="+mn-ea"/>
                          <a:cs typeface="+mn-cs"/>
                        </a:rPr>
                        <a:t>Recommended</a:t>
                      </a:r>
                      <a:r>
                        <a:rPr lang="en-US" sz="1100" kern="1200" noProof="0" dirty="0">
                          <a:solidFill>
                            <a:schemeClr val="dk1"/>
                          </a:solidFill>
                          <a:latin typeface="+mn-lt"/>
                          <a:ea typeface="+mn-ea"/>
                          <a:cs typeface="+mn-cs"/>
                        </a:rPr>
                        <a:t> Delivery Model per CS Service and per Business Unit</a:t>
                      </a:r>
                    </a:p>
                    <a:p>
                      <a:pPr marL="0" marR="0" lvl="0" indent="0" algn="l" defTabSz="914395" rtl="0" eaLnBrk="1" fontAlgn="auto" latinLnBrk="0" hangingPunct="1">
                        <a:lnSpc>
                          <a:spcPct val="115000"/>
                        </a:lnSpc>
                        <a:spcBef>
                          <a:spcPts val="0"/>
                        </a:spcBef>
                        <a:spcAft>
                          <a:spcPts val="0"/>
                        </a:spcAft>
                        <a:buClrTx/>
                        <a:buSzTx/>
                        <a:buFont typeface="Wingdings" panose="05000000000000000000" pitchFamily="2" charset="2"/>
                        <a:buNone/>
                        <a:tabLst>
                          <a:tab pos="457200" algn="l"/>
                        </a:tabLst>
                        <a:defRPr/>
                      </a:pPr>
                      <a:endParaRPr lang="en-US" sz="1100" kern="1200" noProof="0" dirty="0">
                        <a:solidFill>
                          <a:schemeClr val="dk1"/>
                        </a:solidFill>
                        <a:latin typeface="+mn-lt"/>
                        <a:ea typeface="+mn-ea"/>
                        <a:cs typeface="+mn-cs"/>
                      </a:endParaRP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a:solidFill>
                            <a:schemeClr val="dk1"/>
                          </a:solidFill>
                          <a:latin typeface="+mn-lt"/>
                          <a:ea typeface="+mn-ea"/>
                          <a:cs typeface="+mn-cs"/>
                        </a:rPr>
                        <a:t>1.6</a:t>
                      </a:r>
                      <a:endParaRPr lang="en-US" sz="1100" b="1" kern="1200" dirty="0">
                        <a:solidFill>
                          <a:schemeClr val="dk1"/>
                        </a:solidFill>
                        <a:latin typeface="+mn-lt"/>
                        <a:ea typeface="+mn-ea"/>
                        <a:cs typeface="+mn-cs"/>
                      </a:endParaRP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i="1" kern="1200">
                          <a:solidFill>
                            <a:schemeClr val="dk1"/>
                          </a:solidFill>
                          <a:latin typeface="+mn-lt"/>
                          <a:ea typeface="+mn-ea"/>
                          <a:cs typeface="+mn-cs"/>
                        </a:rPr>
                        <a:t>69 – 71</a:t>
                      </a:r>
                      <a:endParaRPr lang="en-US" sz="1100" i="1" kern="1200" dirty="0">
                        <a:solidFill>
                          <a:schemeClr val="dk1"/>
                        </a:solidFill>
                        <a:latin typeface="+mn-lt"/>
                        <a:ea typeface="+mn-ea"/>
                        <a:cs typeface="+mn-cs"/>
                      </a:endParaRPr>
                    </a:p>
                  </a:txBody>
                  <a:tcPr marL="114300" marR="114300" marT="0" marB="0" anchor="ctr">
                    <a:solidFill>
                      <a:schemeClr val="bg1">
                        <a:lumMod val="95000"/>
                      </a:schemeClr>
                    </a:solidFill>
                  </a:tcPr>
                </a:tc>
                <a:extLst>
                  <a:ext uri="{0D108BD9-81ED-4DB2-BD59-A6C34878D82A}">
                    <a16:rowId xmlns:a16="http://schemas.microsoft.com/office/drawing/2014/main" val="2284170618"/>
                  </a:ext>
                </a:extLst>
              </a:tr>
              <a:tr h="668218">
                <a:tc>
                  <a:txBody>
                    <a:bodyPr/>
                    <a:lstStyle/>
                    <a:p>
                      <a:pPr marL="0" marR="0" lvl="0" indent="0" algn="l" defTabSz="914395" rtl="0" eaLnBrk="1" fontAlgn="auto" latinLnBrk="0" hangingPunct="1">
                        <a:lnSpc>
                          <a:spcPct val="115000"/>
                        </a:lnSpc>
                        <a:spcBef>
                          <a:spcPts val="0"/>
                        </a:spcBef>
                        <a:spcAft>
                          <a:spcPts val="0"/>
                        </a:spcAft>
                        <a:buClrTx/>
                        <a:buSzTx/>
                        <a:buFont typeface="Wingdings" panose="05000000000000000000" pitchFamily="2" charset="2"/>
                        <a:buNone/>
                        <a:tabLst>
                          <a:tab pos="457200" algn="l"/>
                        </a:tabLst>
                        <a:defRPr/>
                      </a:pPr>
                      <a:r>
                        <a:rPr lang="en-US" sz="1100" kern="1200" dirty="0">
                          <a:solidFill>
                            <a:schemeClr val="dk1"/>
                          </a:solidFill>
                          <a:latin typeface="+mn-lt"/>
                          <a:ea typeface="+mn-ea"/>
                          <a:cs typeface="+mn-cs"/>
                        </a:rPr>
                        <a:t>RFP technical requirements, evaluation, and selection criteria for target projects as per the roadmap</a:t>
                      </a:r>
                    </a:p>
                  </a:txBody>
                  <a:tcPr marL="114300" marR="114300" marT="0" marB="0" anchor="ctr">
                    <a:solidFill>
                      <a:schemeClr val="bg1">
                        <a:lumMod val="95000"/>
                      </a:schemeClr>
                    </a:solidFill>
                  </a:tcPr>
                </a:tc>
                <a:tc>
                  <a:txBody>
                    <a:bodyPr/>
                    <a:lstStyle/>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noProof="0" dirty="0">
                          <a:solidFill>
                            <a:schemeClr val="dk1"/>
                          </a:solidFill>
                          <a:latin typeface="+mn-lt"/>
                          <a:ea typeface="+mn-ea"/>
                          <a:cs typeface="+mn-cs"/>
                        </a:rPr>
                        <a:t>RFP technical requirements, evaluation, and selection criteria for target projects as per the roadmap</a:t>
                      </a: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dirty="0">
                          <a:solidFill>
                            <a:schemeClr val="dk1"/>
                          </a:solidFill>
                          <a:latin typeface="+mn-lt"/>
                          <a:ea typeface="+mn-ea"/>
                          <a:cs typeface="+mn-cs"/>
                        </a:rPr>
                        <a:t>1.10</a:t>
                      </a: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i="1" kern="1200" dirty="0">
                          <a:solidFill>
                            <a:schemeClr val="dk1"/>
                          </a:solidFill>
                          <a:latin typeface="+mn-lt"/>
                          <a:ea typeface="+mn-ea"/>
                          <a:cs typeface="+mn-cs"/>
                        </a:rPr>
                        <a:t>90 – 92</a:t>
                      </a:r>
                    </a:p>
                  </a:txBody>
                  <a:tcPr marL="114300" marR="114300" marT="0" marB="0" anchor="ctr">
                    <a:solidFill>
                      <a:schemeClr val="bg1">
                        <a:lumMod val="95000"/>
                      </a:schemeClr>
                    </a:solidFill>
                  </a:tcPr>
                </a:tc>
                <a:extLst>
                  <a:ext uri="{0D108BD9-81ED-4DB2-BD59-A6C34878D82A}">
                    <a16:rowId xmlns:a16="http://schemas.microsoft.com/office/drawing/2014/main" val="1455102958"/>
                  </a:ext>
                </a:extLst>
              </a:tr>
              <a:tr h="392384">
                <a:tc gridSpan="4">
                  <a:txBody>
                    <a:bodyPr/>
                    <a:lstStyle/>
                    <a:p>
                      <a:pPr marL="0" marR="0" lvl="0" indent="0" algn="l" defTabSz="914395" rtl="0" eaLnBrk="1" fontAlgn="auto" latinLnBrk="0" hangingPunct="1">
                        <a:lnSpc>
                          <a:spcPct val="115000"/>
                        </a:lnSpc>
                        <a:spcBef>
                          <a:spcPts val="0"/>
                        </a:spcBef>
                        <a:spcAft>
                          <a:spcPts val="0"/>
                        </a:spcAft>
                        <a:buClrTx/>
                        <a:buSzTx/>
                        <a:buFont typeface="Wingdings" panose="05000000000000000000" pitchFamily="2" charset="2"/>
                        <a:buNone/>
                        <a:tabLst>
                          <a:tab pos="457200" algn="l"/>
                        </a:tabLst>
                        <a:defRPr/>
                      </a:pPr>
                      <a:r>
                        <a:rPr lang="en-US" sz="1400" b="1" kern="1200" dirty="0">
                          <a:solidFill>
                            <a:schemeClr val="bg1"/>
                          </a:solidFill>
                          <a:latin typeface="+mn-lt"/>
                          <a:ea typeface="+mn-ea"/>
                          <a:cs typeface="+mn-cs"/>
                        </a:rPr>
                        <a:t>Workstream 2</a:t>
                      </a:r>
                    </a:p>
                  </a:txBody>
                  <a:tcPr marL="114300" marR="114300" marT="0" marB="0" anchor="ctr">
                    <a:solidFill>
                      <a:srgbClr val="7F7F7F"/>
                    </a:solidFill>
                  </a:tcPr>
                </a:tc>
                <a:tc hMerge="1">
                  <a:txBody>
                    <a:bodyPr/>
                    <a:lstStyle/>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endParaRPr lang="en-US" sz="1100" kern="1200" noProof="0" dirty="0">
                        <a:solidFill>
                          <a:schemeClr val="dk1"/>
                        </a:solidFill>
                        <a:latin typeface="+mn-lt"/>
                        <a:ea typeface="+mn-ea"/>
                        <a:cs typeface="+mn-cs"/>
                      </a:endParaRPr>
                    </a:p>
                  </a:txBody>
                  <a:tcPr marL="114300" marR="114300" marT="0" marB="0">
                    <a:solidFill>
                      <a:schemeClr val="bg1">
                        <a:lumMod val="95000"/>
                      </a:schemeClr>
                    </a:solidFill>
                  </a:tcPr>
                </a:tc>
                <a:tc hMerge="1">
                  <a:txBody>
                    <a:bodyPr/>
                    <a:lstStyle/>
                    <a:p>
                      <a:endParaRPr lang="en-US"/>
                    </a:p>
                  </a:txBody>
                  <a:tcPr/>
                </a:tc>
                <a:tc hMerge="1">
                  <a:txBody>
                    <a:bodyPr/>
                    <a:lstStyle/>
                    <a:p>
                      <a:pPr marL="0" marR="0" lvl="0" indent="0" algn="l" defTabSz="914395" rtl="0" eaLnBrk="1" fontAlgn="auto" latinLnBrk="0" hangingPunct="1">
                        <a:lnSpc>
                          <a:spcPct val="115000"/>
                        </a:lnSpc>
                        <a:spcBef>
                          <a:spcPts val="0"/>
                        </a:spcBef>
                        <a:spcAft>
                          <a:spcPts val="0"/>
                        </a:spcAft>
                        <a:buClrTx/>
                        <a:buSzTx/>
                        <a:buFont typeface="Wingdings" panose="05000000000000000000" pitchFamily="2" charset="2"/>
                        <a:buNone/>
                        <a:tabLst>
                          <a:tab pos="457200" algn="l"/>
                        </a:tabLst>
                        <a:defRPr/>
                      </a:pPr>
                      <a:endParaRPr lang="en-US" sz="1400" b="1" kern="1200" dirty="0">
                        <a:solidFill>
                          <a:schemeClr val="bg1"/>
                        </a:solidFill>
                        <a:latin typeface="+mn-lt"/>
                        <a:ea typeface="+mn-ea"/>
                        <a:cs typeface="+mn-cs"/>
                      </a:endParaRPr>
                    </a:p>
                  </a:txBody>
                  <a:tcPr marL="114300" marR="114300" marT="0" marB="0" anchor="ctr">
                    <a:solidFill>
                      <a:srgbClr val="7F7F7F"/>
                    </a:solidFill>
                  </a:tcPr>
                </a:tc>
                <a:extLst>
                  <a:ext uri="{0D108BD9-81ED-4DB2-BD59-A6C34878D82A}">
                    <a16:rowId xmlns:a16="http://schemas.microsoft.com/office/drawing/2014/main" val="3853905955"/>
                  </a:ext>
                </a:extLst>
              </a:tr>
              <a:tr h="668218">
                <a:tc>
                  <a:txBody>
                    <a:bodyPr/>
                    <a:lstStyle/>
                    <a:p>
                      <a:pPr marL="0" marR="0" lvl="0" indent="0" algn="l" defTabSz="914395" rtl="0" eaLnBrk="1" fontAlgn="auto" latinLnBrk="0" hangingPunct="1">
                        <a:lnSpc>
                          <a:spcPct val="115000"/>
                        </a:lnSpc>
                        <a:spcBef>
                          <a:spcPts val="0"/>
                        </a:spcBef>
                        <a:spcAft>
                          <a:spcPts val="0"/>
                        </a:spcAft>
                        <a:buClrTx/>
                        <a:buSzTx/>
                        <a:buFont typeface="Wingdings" panose="05000000000000000000" pitchFamily="2" charset="2"/>
                        <a:buNone/>
                        <a:tabLst>
                          <a:tab pos="457200" algn="l"/>
                        </a:tabLst>
                        <a:defRPr/>
                      </a:pPr>
                      <a:r>
                        <a:rPr lang="en-US" sz="1100" kern="1200" dirty="0">
                          <a:solidFill>
                            <a:schemeClr val="dk1"/>
                          </a:solidFill>
                          <a:latin typeface="+mn-lt"/>
                          <a:ea typeface="+mn-ea"/>
                          <a:cs typeface="+mn-cs"/>
                        </a:rPr>
                        <a:t>Cybersecurity Frameworks including (Cybersecurity Management System (CSMS) and other relevant frameworks)</a:t>
                      </a:r>
                    </a:p>
                  </a:txBody>
                  <a:tcPr marL="114300" marR="114300" marT="0" marB="0" anchor="ctr">
                    <a:solidFill>
                      <a:schemeClr val="bg1">
                        <a:lumMod val="95000"/>
                      </a:schemeClr>
                    </a:solidFill>
                  </a:tcPr>
                </a:tc>
                <a:tc>
                  <a:txBody>
                    <a:bodyPr/>
                    <a:lstStyle/>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noProof="0" dirty="0">
                          <a:solidFill>
                            <a:schemeClr val="dk1"/>
                          </a:solidFill>
                          <a:latin typeface="+mn-lt"/>
                          <a:ea typeface="+mn-ea"/>
                          <a:cs typeface="+mn-cs"/>
                        </a:rPr>
                        <a:t>CSMS Control Framework</a:t>
                      </a:r>
                    </a:p>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dirty="0">
                          <a:solidFill>
                            <a:schemeClr val="dk1"/>
                          </a:solidFill>
                          <a:latin typeface="+mn-lt"/>
                          <a:ea typeface="+mn-ea"/>
                          <a:cs typeface="+mn-cs"/>
                        </a:rPr>
                        <a:t>CSMS Core Processes</a:t>
                      </a:r>
                      <a:endParaRPr lang="en-US" sz="1100" kern="1200" noProof="0" dirty="0">
                        <a:solidFill>
                          <a:schemeClr val="dk1"/>
                        </a:solidFill>
                        <a:latin typeface="+mn-lt"/>
                        <a:ea typeface="+mn-ea"/>
                        <a:cs typeface="+mn-cs"/>
                      </a:endParaRP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a:solidFill>
                            <a:schemeClr val="dk1"/>
                          </a:solidFill>
                          <a:latin typeface="+mn-lt"/>
                          <a:ea typeface="+mn-ea"/>
                          <a:cs typeface="+mn-cs"/>
                        </a:rPr>
                        <a:t>2.1</a:t>
                      </a:r>
                      <a:endParaRPr lang="en-US" sz="1100" b="1" kern="1200" dirty="0">
                        <a:solidFill>
                          <a:schemeClr val="dk1"/>
                        </a:solidFill>
                        <a:latin typeface="+mn-lt"/>
                        <a:ea typeface="+mn-ea"/>
                        <a:cs typeface="+mn-cs"/>
                      </a:endParaRP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i="1" kern="1200">
                          <a:solidFill>
                            <a:schemeClr val="dk1"/>
                          </a:solidFill>
                          <a:latin typeface="+mn-lt"/>
                          <a:ea typeface="+mn-ea"/>
                          <a:cs typeface="+mn-cs"/>
                        </a:rPr>
                        <a:t>93 – 108</a:t>
                      </a:r>
                      <a:endParaRPr lang="en-US" sz="1100" i="1" kern="1200" dirty="0">
                        <a:solidFill>
                          <a:schemeClr val="dk1"/>
                        </a:solidFill>
                        <a:latin typeface="+mn-lt"/>
                        <a:ea typeface="+mn-ea"/>
                        <a:cs typeface="+mn-cs"/>
                      </a:endParaRPr>
                    </a:p>
                  </a:txBody>
                  <a:tcPr marL="114300" marR="114300" marT="0" marB="0" anchor="ctr">
                    <a:solidFill>
                      <a:schemeClr val="bg1">
                        <a:lumMod val="95000"/>
                      </a:schemeClr>
                    </a:solidFill>
                  </a:tcPr>
                </a:tc>
                <a:extLst>
                  <a:ext uri="{0D108BD9-81ED-4DB2-BD59-A6C34878D82A}">
                    <a16:rowId xmlns:a16="http://schemas.microsoft.com/office/drawing/2014/main" val="2689967229"/>
                  </a:ext>
                </a:extLst>
              </a:tr>
              <a:tr h="668218">
                <a:tc>
                  <a:txBody>
                    <a:bodyPr/>
                    <a:lstStyle/>
                    <a:p>
                      <a:pPr marL="0" marR="0" lvl="0" indent="0" algn="l" defTabSz="914395" rtl="0" eaLnBrk="1" fontAlgn="auto" latinLnBrk="0" hangingPunct="1">
                        <a:lnSpc>
                          <a:spcPct val="115000"/>
                        </a:lnSpc>
                        <a:spcBef>
                          <a:spcPts val="0"/>
                        </a:spcBef>
                        <a:spcAft>
                          <a:spcPts val="0"/>
                        </a:spcAft>
                        <a:buClrTx/>
                        <a:buSzTx/>
                        <a:buFont typeface="Wingdings" panose="05000000000000000000" pitchFamily="2" charset="2"/>
                        <a:buNone/>
                        <a:tabLst>
                          <a:tab pos="457200" algn="l"/>
                        </a:tabLst>
                        <a:defRPr/>
                      </a:pPr>
                      <a:r>
                        <a:rPr lang="en-US" sz="1100" kern="1200" dirty="0">
                          <a:solidFill>
                            <a:schemeClr val="dk1"/>
                          </a:solidFill>
                          <a:latin typeface="+mn-lt"/>
                          <a:ea typeface="+mn-ea"/>
                          <a:cs typeface="+mn-cs"/>
                        </a:rPr>
                        <a:t>OXAGON’s Cybersecurity Policies (in alignment with local regulations (NCA-ECC, NCA-CCC, NCA-CSCC, NCA-OTCC, NEOM Authority, NDMO, etc.))</a:t>
                      </a:r>
                    </a:p>
                  </a:txBody>
                  <a:tcPr marL="114300" marR="114300" marT="0" marB="0" anchor="ctr">
                    <a:solidFill>
                      <a:schemeClr val="bg1">
                        <a:lumMod val="95000"/>
                      </a:schemeClr>
                    </a:solidFill>
                  </a:tcPr>
                </a:tc>
                <a:tc>
                  <a:txBody>
                    <a:bodyPr/>
                    <a:lstStyle/>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noProof="0" dirty="0">
                          <a:solidFill>
                            <a:schemeClr val="dk1"/>
                          </a:solidFill>
                          <a:latin typeface="+mn-lt"/>
                          <a:ea typeface="+mn-ea"/>
                          <a:cs typeface="+mn-cs"/>
                        </a:rPr>
                        <a:t>OXAGON Cybersecurity Policies and Standards</a:t>
                      </a: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a:solidFill>
                            <a:schemeClr val="dk1"/>
                          </a:solidFill>
                          <a:latin typeface="+mn-lt"/>
                          <a:ea typeface="+mn-ea"/>
                          <a:cs typeface="+mn-cs"/>
                        </a:rPr>
                        <a:t>2.2</a:t>
                      </a:r>
                      <a:endParaRPr lang="en-US" sz="1100" b="1" kern="1200" dirty="0">
                        <a:solidFill>
                          <a:schemeClr val="dk1"/>
                        </a:solidFill>
                        <a:latin typeface="+mn-lt"/>
                        <a:ea typeface="+mn-ea"/>
                        <a:cs typeface="+mn-cs"/>
                      </a:endParaRP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i="1" kern="1200">
                          <a:solidFill>
                            <a:schemeClr val="dk1"/>
                          </a:solidFill>
                          <a:latin typeface="+mn-lt"/>
                          <a:ea typeface="+mn-ea"/>
                          <a:cs typeface="+mn-cs"/>
                        </a:rPr>
                        <a:t>109 – 113</a:t>
                      </a:r>
                      <a:endParaRPr lang="en-US" sz="1100" i="1" kern="1200" dirty="0">
                        <a:solidFill>
                          <a:schemeClr val="dk1"/>
                        </a:solidFill>
                        <a:latin typeface="+mn-lt"/>
                        <a:ea typeface="+mn-ea"/>
                        <a:cs typeface="+mn-cs"/>
                      </a:endParaRPr>
                    </a:p>
                  </a:txBody>
                  <a:tcPr marL="114300" marR="114300" marT="0" marB="0" anchor="ctr">
                    <a:solidFill>
                      <a:schemeClr val="bg1">
                        <a:lumMod val="95000"/>
                      </a:schemeClr>
                    </a:solidFill>
                  </a:tcPr>
                </a:tc>
                <a:extLst>
                  <a:ext uri="{0D108BD9-81ED-4DB2-BD59-A6C34878D82A}">
                    <a16:rowId xmlns:a16="http://schemas.microsoft.com/office/drawing/2014/main" val="4134858755"/>
                  </a:ext>
                </a:extLst>
              </a:tr>
              <a:tr h="668218">
                <a:tc>
                  <a:txBody>
                    <a:bodyPr/>
                    <a:lstStyle/>
                    <a:p>
                      <a:pPr marL="0" marR="0" lvl="0" indent="0" algn="l" defTabSz="914395" rtl="0" eaLnBrk="1" fontAlgn="auto" latinLnBrk="0" hangingPunct="1">
                        <a:lnSpc>
                          <a:spcPct val="115000"/>
                        </a:lnSpc>
                        <a:spcBef>
                          <a:spcPts val="0"/>
                        </a:spcBef>
                        <a:spcAft>
                          <a:spcPts val="0"/>
                        </a:spcAft>
                        <a:buClrTx/>
                        <a:buSzTx/>
                        <a:buFont typeface="Wingdings" panose="05000000000000000000" pitchFamily="2" charset="2"/>
                        <a:buNone/>
                        <a:tabLst>
                          <a:tab pos="457200" algn="l"/>
                        </a:tabLst>
                        <a:defRPr/>
                      </a:pPr>
                      <a:r>
                        <a:rPr lang="en-US" sz="1100" kern="1200" dirty="0">
                          <a:solidFill>
                            <a:schemeClr val="dk1"/>
                          </a:solidFill>
                          <a:latin typeface="+mn-lt"/>
                          <a:ea typeface="+mn-ea"/>
                          <a:cs typeface="+mn-cs"/>
                        </a:rPr>
                        <a:t>OXAGON’s Cybersecurity Operating Procedures and Playbooks (Detailing core framework components and to operationalize policies statements assigned to cybersecurity)</a:t>
                      </a:r>
                    </a:p>
                  </a:txBody>
                  <a:tcPr marL="114300" marR="114300" marT="0" marB="0" anchor="ctr">
                    <a:solidFill>
                      <a:schemeClr val="bg1">
                        <a:lumMod val="95000"/>
                      </a:schemeClr>
                    </a:solidFill>
                  </a:tcPr>
                </a:tc>
                <a:tc>
                  <a:txBody>
                    <a:bodyPr/>
                    <a:lstStyle/>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noProof="0" dirty="0">
                          <a:solidFill>
                            <a:schemeClr val="dk1"/>
                          </a:solidFill>
                          <a:latin typeface="+mn-lt"/>
                          <a:ea typeface="+mn-ea"/>
                          <a:cs typeface="+mn-cs"/>
                        </a:rPr>
                        <a:t>OXAGON Cybersecurity Standard Operating Procedures and playbooks </a:t>
                      </a:r>
                      <a:endParaRPr lang="en-US" sz="1100" kern="1200" dirty="0">
                        <a:solidFill>
                          <a:schemeClr val="dk1"/>
                        </a:solidFill>
                        <a:latin typeface="+mn-lt"/>
                        <a:ea typeface="+mn-ea"/>
                        <a:cs typeface="+mn-cs"/>
                      </a:endParaRPr>
                    </a:p>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endParaRPr lang="en-US" sz="1100" kern="1200" noProof="0" dirty="0">
                        <a:solidFill>
                          <a:schemeClr val="dk1"/>
                        </a:solidFill>
                        <a:latin typeface="+mn-lt"/>
                        <a:ea typeface="+mn-ea"/>
                        <a:cs typeface="+mn-cs"/>
                      </a:endParaRP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a:solidFill>
                            <a:schemeClr val="dk1"/>
                          </a:solidFill>
                          <a:latin typeface="+mn-lt"/>
                          <a:ea typeface="+mn-ea"/>
                          <a:cs typeface="+mn-cs"/>
                        </a:rPr>
                        <a:t>2.3</a:t>
                      </a:r>
                      <a:endParaRPr lang="en-US" sz="1100" b="1" kern="1200" dirty="0">
                        <a:solidFill>
                          <a:schemeClr val="dk1"/>
                        </a:solidFill>
                        <a:latin typeface="+mn-lt"/>
                        <a:ea typeface="+mn-ea"/>
                        <a:cs typeface="+mn-cs"/>
                      </a:endParaRP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i="1" kern="1200">
                          <a:solidFill>
                            <a:schemeClr val="dk1"/>
                          </a:solidFill>
                          <a:latin typeface="+mn-lt"/>
                          <a:ea typeface="+mn-ea"/>
                          <a:cs typeface="+mn-cs"/>
                        </a:rPr>
                        <a:t>114 – 118</a:t>
                      </a:r>
                      <a:endParaRPr lang="en-US" sz="1100" i="1" kern="1200" dirty="0">
                        <a:solidFill>
                          <a:schemeClr val="dk1"/>
                        </a:solidFill>
                        <a:latin typeface="+mn-lt"/>
                        <a:ea typeface="+mn-ea"/>
                        <a:cs typeface="+mn-cs"/>
                      </a:endParaRPr>
                    </a:p>
                  </a:txBody>
                  <a:tcPr marL="114300" marR="114300" marT="0" marB="0" anchor="ctr">
                    <a:solidFill>
                      <a:schemeClr val="bg1">
                        <a:lumMod val="95000"/>
                      </a:schemeClr>
                    </a:solidFill>
                  </a:tcPr>
                </a:tc>
                <a:extLst>
                  <a:ext uri="{0D108BD9-81ED-4DB2-BD59-A6C34878D82A}">
                    <a16:rowId xmlns:a16="http://schemas.microsoft.com/office/drawing/2014/main" val="3729775369"/>
                  </a:ext>
                </a:extLst>
              </a:tr>
              <a:tr h="269065">
                <a:tc>
                  <a:txBody>
                    <a:bodyPr/>
                    <a:lstStyle/>
                    <a:p>
                      <a:pPr marL="0" marR="0" lvl="0" indent="0" algn="l" defTabSz="914395" rtl="0" eaLnBrk="1" fontAlgn="auto" latinLnBrk="0" hangingPunct="1">
                        <a:lnSpc>
                          <a:spcPct val="115000"/>
                        </a:lnSpc>
                        <a:spcBef>
                          <a:spcPts val="0"/>
                        </a:spcBef>
                        <a:spcAft>
                          <a:spcPts val="0"/>
                        </a:spcAft>
                        <a:buClrTx/>
                        <a:buSzTx/>
                        <a:buFont typeface="Wingdings" panose="05000000000000000000" pitchFamily="2" charset="2"/>
                        <a:buNone/>
                        <a:tabLst>
                          <a:tab pos="457200" algn="l"/>
                        </a:tabLst>
                        <a:defRPr/>
                      </a:pPr>
                      <a:r>
                        <a:rPr lang="en-US" sz="1100" kern="1200" dirty="0">
                          <a:solidFill>
                            <a:schemeClr val="dk1"/>
                          </a:solidFill>
                          <a:latin typeface="+mn-lt"/>
                          <a:ea typeface="+mn-ea"/>
                          <a:cs typeface="+mn-cs"/>
                        </a:rPr>
                        <a:t>OXAGON’s Cybersecurity Standards</a:t>
                      </a:r>
                    </a:p>
                  </a:txBody>
                  <a:tcPr marL="114300" marR="114300" marT="0" marB="0" anchor="ctr">
                    <a:solidFill>
                      <a:schemeClr val="bg1">
                        <a:lumMod val="95000"/>
                      </a:schemeClr>
                    </a:solidFill>
                  </a:tcPr>
                </a:tc>
                <a:tc>
                  <a:txBody>
                    <a:bodyPr/>
                    <a:lstStyle/>
                    <a:p>
                      <a:pPr marL="171450" marR="0" lvl="0" indent="-171450" algn="l" defTabSz="914395" rtl="0" eaLnBrk="1" fontAlgn="auto" latinLnBrk="0" hangingPunct="1">
                        <a:lnSpc>
                          <a:spcPct val="115000"/>
                        </a:lnSpc>
                        <a:spcBef>
                          <a:spcPts val="0"/>
                        </a:spcBef>
                        <a:spcAft>
                          <a:spcPts val="0"/>
                        </a:spcAft>
                        <a:buClrTx/>
                        <a:buSzTx/>
                        <a:buFont typeface="Wingdings" panose="05000000000000000000" pitchFamily="2" charset="2"/>
                        <a:buChar char="§"/>
                        <a:tabLst>
                          <a:tab pos="457200" algn="l"/>
                        </a:tabLst>
                        <a:defRPr/>
                      </a:pPr>
                      <a:r>
                        <a:rPr lang="en-US" sz="1100" kern="1200" noProof="0" dirty="0">
                          <a:solidFill>
                            <a:schemeClr val="dk1"/>
                          </a:solidFill>
                          <a:latin typeface="+mn-lt"/>
                          <a:ea typeface="+mn-ea"/>
                          <a:cs typeface="+mn-cs"/>
                        </a:rPr>
                        <a:t>OXAGON Cybersecurity Policies and Standards</a:t>
                      </a: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b="1" kern="1200" dirty="0">
                          <a:solidFill>
                            <a:schemeClr val="dk1"/>
                          </a:solidFill>
                          <a:latin typeface="+mn-lt"/>
                          <a:ea typeface="+mn-ea"/>
                          <a:cs typeface="+mn-cs"/>
                        </a:rPr>
                        <a:t>2.2</a:t>
                      </a:r>
                    </a:p>
                  </a:txBody>
                  <a:tcPr marL="114300" marR="114300" marT="0" marB="0" anchor="ctr">
                    <a:solidFill>
                      <a:schemeClr val="bg1">
                        <a:lumMod val="95000"/>
                      </a:schemeClr>
                    </a:solidFill>
                  </a:tcPr>
                </a:tc>
                <a:tc>
                  <a:txBody>
                    <a:bodyPr/>
                    <a:lstStyle/>
                    <a:p>
                      <a:pPr marL="0" marR="0" lvl="0" indent="0" algn="ctr" defTabSz="914395" rtl="0" eaLnBrk="1" latinLnBrk="0" hangingPunct="1">
                        <a:lnSpc>
                          <a:spcPct val="115000"/>
                        </a:lnSpc>
                        <a:spcBef>
                          <a:spcPts val="0"/>
                        </a:spcBef>
                        <a:spcAft>
                          <a:spcPts val="0"/>
                        </a:spcAft>
                        <a:buFont typeface="Wingdings" panose="05000000000000000000" pitchFamily="2" charset="2"/>
                        <a:buNone/>
                        <a:tabLst>
                          <a:tab pos="457200" algn="l"/>
                        </a:tabLst>
                      </a:pPr>
                      <a:r>
                        <a:rPr lang="en-US" sz="1100" i="1" kern="1200" dirty="0">
                          <a:solidFill>
                            <a:schemeClr val="dk1"/>
                          </a:solidFill>
                          <a:latin typeface="+mn-lt"/>
                          <a:ea typeface="+mn-ea"/>
                          <a:cs typeface="+mn-cs"/>
                        </a:rPr>
                        <a:t>109 – 113</a:t>
                      </a:r>
                    </a:p>
                  </a:txBody>
                  <a:tcPr marL="114300" marR="114300" marT="0" marB="0" anchor="ctr">
                    <a:solidFill>
                      <a:schemeClr val="bg1">
                        <a:lumMod val="95000"/>
                      </a:schemeClr>
                    </a:solidFill>
                  </a:tcPr>
                </a:tc>
                <a:extLst>
                  <a:ext uri="{0D108BD9-81ED-4DB2-BD59-A6C34878D82A}">
                    <a16:rowId xmlns:a16="http://schemas.microsoft.com/office/drawing/2014/main" val="693454490"/>
                  </a:ext>
                </a:extLst>
              </a:tr>
            </a:tbl>
          </a:graphicData>
        </a:graphic>
      </p:graphicFrame>
      <p:sp>
        <p:nvSpPr>
          <p:cNvPr id="9" name="Footer Placeholder 2">
            <a:extLst>
              <a:ext uri="{FF2B5EF4-FFF2-40B4-BE49-F238E27FC236}">
                <a16:creationId xmlns:a16="http://schemas.microsoft.com/office/drawing/2014/main" id="{91E6C282-0F14-456B-A620-01885249CC7F}"/>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140665659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5616945-1FE6-487A-8029-5EC77E86DE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7" name="Object 6" hidden="1">
                        <a:extLst>
                          <a:ext uri="{FF2B5EF4-FFF2-40B4-BE49-F238E27FC236}">
                            <a16:creationId xmlns:a16="http://schemas.microsoft.com/office/drawing/2014/main" id="{15616945-1FE6-487A-8029-5EC77E86DE3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182A0D1-FF53-4982-AFEB-36959715443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2" name="Title 1">
            <a:extLst>
              <a:ext uri="{FF2B5EF4-FFF2-40B4-BE49-F238E27FC236}">
                <a16:creationId xmlns:a16="http://schemas.microsoft.com/office/drawing/2014/main" id="{C721EFA4-9F10-4D54-B241-5EC30E0E4622}"/>
              </a:ext>
            </a:extLst>
          </p:cNvPr>
          <p:cNvSpPr>
            <a:spLocks noGrp="1"/>
          </p:cNvSpPr>
          <p:nvPr>
            <p:ph type="title"/>
          </p:nvPr>
        </p:nvSpPr>
        <p:spPr/>
        <p:txBody>
          <a:bodyPr/>
          <a:lstStyle/>
          <a:p>
            <a:r>
              <a:rPr lang="en-US" altLang="en-US" dirty="0"/>
              <a:t>Table of Contents</a:t>
            </a:r>
            <a:endParaRPr lang="en-US" dirty="0"/>
          </a:p>
        </p:txBody>
      </p:sp>
      <p:sp>
        <p:nvSpPr>
          <p:cNvPr id="16" name="Footer Placeholder 3">
            <a:extLst>
              <a:ext uri="{FF2B5EF4-FFF2-40B4-BE49-F238E27FC236}">
                <a16:creationId xmlns:a16="http://schemas.microsoft.com/office/drawing/2014/main" id="{39F9C071-0CB5-43F7-BCE2-A39E652DB210}"/>
              </a:ext>
            </a:extLst>
          </p:cNvPr>
          <p:cNvSpPr txBox="1">
            <a:spLocks/>
          </p:cNvSpPr>
          <p:nvPr/>
        </p:nvSpPr>
        <p:spPr>
          <a:xfrm>
            <a:off x="4881686" y="6477000"/>
            <a:ext cx="4937760"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FFFFFF"/>
                </a:solidFill>
                <a:effectLst/>
                <a:uLnTx/>
                <a:uFillTx/>
                <a:latin typeface="Georgia" charset="0"/>
              </a:rPr>
              <a:t>This document is confidential and intended solely for OXAGON in the context of Booz Allen's proposal review.</a:t>
            </a:r>
          </a:p>
        </p:txBody>
      </p:sp>
      <p:cxnSp>
        <p:nvCxnSpPr>
          <p:cNvPr id="18" name="Straight Connector 17">
            <a:extLst>
              <a:ext uri="{FF2B5EF4-FFF2-40B4-BE49-F238E27FC236}">
                <a16:creationId xmlns:a16="http://schemas.microsoft.com/office/drawing/2014/main" id="{D95118AC-16EF-44ED-A940-E6E7EA0FBE05}"/>
              </a:ext>
            </a:extLst>
          </p:cNvPr>
          <p:cNvCxnSpPr>
            <a:cxnSpLocks/>
          </p:cNvCxnSpPr>
          <p:nvPr/>
        </p:nvCxnSpPr>
        <p:spPr>
          <a:xfrm>
            <a:off x="4953000" y="4273063"/>
            <a:ext cx="549497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ectangle 18">
            <a:hlinkClick r:id="rId7" action="ppaction://hlinksldjump"/>
            <a:extLst>
              <a:ext uri="{FF2B5EF4-FFF2-40B4-BE49-F238E27FC236}">
                <a16:creationId xmlns:a16="http://schemas.microsoft.com/office/drawing/2014/main" id="{91512927-C53A-407A-B56B-109118558DB6}"/>
              </a:ext>
            </a:extLst>
          </p:cNvPr>
          <p:cNvSpPr/>
          <p:nvPr/>
        </p:nvSpPr>
        <p:spPr>
          <a:xfrm>
            <a:off x="4881686" y="1219200"/>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EXECUTIVE SUMMARY</a:t>
            </a:r>
          </a:p>
        </p:txBody>
      </p:sp>
      <p:sp>
        <p:nvSpPr>
          <p:cNvPr id="20" name="Rectangle 19">
            <a:hlinkClick r:id="rId8" action="ppaction://hlinksldjump"/>
            <a:extLst>
              <a:ext uri="{FF2B5EF4-FFF2-40B4-BE49-F238E27FC236}">
                <a16:creationId xmlns:a16="http://schemas.microsoft.com/office/drawing/2014/main" id="{4AD81C0B-A6DC-44FE-BC5D-7247D4C3C4D1}"/>
              </a:ext>
            </a:extLst>
          </p:cNvPr>
          <p:cNvSpPr/>
          <p:nvPr/>
        </p:nvSpPr>
        <p:spPr>
          <a:xfrm>
            <a:off x="4881686" y="17664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UNDERSTANDING OF THE SITUATION</a:t>
            </a:r>
          </a:p>
        </p:txBody>
      </p:sp>
      <p:sp>
        <p:nvSpPr>
          <p:cNvPr id="21" name="Rectangle 20">
            <a:hlinkClick r:id="rId9" action="ppaction://hlinksldjump"/>
            <a:extLst>
              <a:ext uri="{FF2B5EF4-FFF2-40B4-BE49-F238E27FC236}">
                <a16:creationId xmlns:a16="http://schemas.microsoft.com/office/drawing/2014/main" id="{59CB72F5-584F-4C86-B094-9415FA3F00B3}"/>
              </a:ext>
            </a:extLst>
          </p:cNvPr>
          <p:cNvSpPr/>
          <p:nvPr/>
        </p:nvSpPr>
        <p:spPr>
          <a:xfrm>
            <a:off x="4881686" y="2313766"/>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WHY BOOZ ALLEN HAMILTON</a:t>
            </a:r>
          </a:p>
        </p:txBody>
      </p:sp>
      <p:sp>
        <p:nvSpPr>
          <p:cNvPr id="22" name="Rectangle 21">
            <a:hlinkClick r:id="" action="ppaction://noaction"/>
            <a:extLst>
              <a:ext uri="{FF2B5EF4-FFF2-40B4-BE49-F238E27FC236}">
                <a16:creationId xmlns:a16="http://schemas.microsoft.com/office/drawing/2014/main" id="{52B856F0-7768-429D-9A36-5919D6B19CA3}"/>
              </a:ext>
            </a:extLst>
          </p:cNvPr>
          <p:cNvSpPr/>
          <p:nvPr/>
        </p:nvSpPr>
        <p:spPr>
          <a:xfrm>
            <a:off x="4881686" y="2861049"/>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PROPOSED PROJECT APPROACH</a:t>
            </a:r>
          </a:p>
        </p:txBody>
      </p:sp>
      <p:sp>
        <p:nvSpPr>
          <p:cNvPr id="23" name="Rectangle 22">
            <a:hlinkClick r:id="" action="ppaction://noaction"/>
            <a:extLst>
              <a:ext uri="{FF2B5EF4-FFF2-40B4-BE49-F238E27FC236}">
                <a16:creationId xmlns:a16="http://schemas.microsoft.com/office/drawing/2014/main" id="{447DB1F7-410C-499F-9341-B8DB0E25D55A}"/>
              </a:ext>
            </a:extLst>
          </p:cNvPr>
          <p:cNvSpPr/>
          <p:nvPr/>
        </p:nvSpPr>
        <p:spPr>
          <a:xfrm>
            <a:off x="4881686" y="3408332"/>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TIMELINE &amp; TEAM STRUCTURE</a:t>
            </a:r>
          </a:p>
        </p:txBody>
      </p:sp>
      <p:sp>
        <p:nvSpPr>
          <p:cNvPr id="24" name="Rectangle 23">
            <a:hlinkClick r:id="rId10" action="ppaction://hlinksldjump"/>
            <a:extLst>
              <a:ext uri="{FF2B5EF4-FFF2-40B4-BE49-F238E27FC236}">
                <a16:creationId xmlns:a16="http://schemas.microsoft.com/office/drawing/2014/main" id="{413A8336-AD22-41CD-B1AA-683BAEDA6973}"/>
              </a:ext>
            </a:extLst>
          </p:cNvPr>
          <p:cNvSpPr/>
          <p:nvPr/>
        </p:nvSpPr>
        <p:spPr>
          <a:xfrm>
            <a:off x="4881686" y="3955615"/>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QUALIFICATIONS</a:t>
            </a:r>
          </a:p>
        </p:txBody>
      </p:sp>
      <p:sp>
        <p:nvSpPr>
          <p:cNvPr id="25" name="Rectangle 24">
            <a:hlinkClick r:id="" action="ppaction://noaction"/>
            <a:extLst>
              <a:ext uri="{FF2B5EF4-FFF2-40B4-BE49-F238E27FC236}">
                <a16:creationId xmlns:a16="http://schemas.microsoft.com/office/drawing/2014/main" id="{54B67ABA-052E-4D6B-AC42-A5DE74ECA9B0}"/>
              </a:ext>
            </a:extLst>
          </p:cNvPr>
          <p:cNvSpPr/>
          <p:nvPr/>
        </p:nvSpPr>
        <p:spPr>
          <a:xfrm>
            <a:off x="4881686" y="4502898"/>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TEAM RESUMES</a:t>
            </a:r>
          </a:p>
        </p:txBody>
      </p:sp>
      <p:sp>
        <p:nvSpPr>
          <p:cNvPr id="26" name="Rectangle 25">
            <a:hlinkClick r:id="" action="ppaction://noaction"/>
            <a:extLst>
              <a:ext uri="{FF2B5EF4-FFF2-40B4-BE49-F238E27FC236}">
                <a16:creationId xmlns:a16="http://schemas.microsoft.com/office/drawing/2014/main" id="{0B89EBD7-BA58-4593-8241-2B00EAEF33EC}"/>
              </a:ext>
            </a:extLst>
          </p:cNvPr>
          <p:cNvSpPr/>
          <p:nvPr/>
        </p:nvSpPr>
        <p:spPr>
          <a:xfrm>
            <a:off x="4881686" y="50501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CORPORATE DOCUMENTS</a:t>
            </a:r>
          </a:p>
        </p:txBody>
      </p:sp>
    </p:spTree>
    <p:extLst>
      <p:ext uri="{BB962C8B-B14F-4D97-AF65-F5344CB8AC3E}">
        <p14:creationId xmlns:p14="http://schemas.microsoft.com/office/powerpoint/2010/main" val="173846661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67631E29-0C1C-43E1-8848-A5306D6EE3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6" progId="TCLayout.ActiveDocument.1">
                  <p:embed/>
                </p:oleObj>
              </mc:Choice>
              <mc:Fallback>
                <p:oleObj name="think-cell Slide" r:id="rId6" imgW="395" imgH="396" progId="TCLayout.ActiveDocument.1">
                  <p:embed/>
                  <p:pic>
                    <p:nvPicPr>
                      <p:cNvPr id="12" name="Object 11" hidden="1">
                        <a:extLst>
                          <a:ext uri="{FF2B5EF4-FFF2-40B4-BE49-F238E27FC236}">
                            <a16:creationId xmlns:a16="http://schemas.microsoft.com/office/drawing/2014/main" id="{67631E29-0C1C-43E1-8848-A5306D6EE39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2D5EDFB-6C71-496A-8B4F-E56E8445784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LB" sz="2800" b="0"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11" name="Rectangle 10" hidden="1">
            <a:extLst>
              <a:ext uri="{FF2B5EF4-FFF2-40B4-BE49-F238E27FC236}">
                <a16:creationId xmlns:a16="http://schemas.microsoft.com/office/drawing/2014/main" id="{94399ABE-4151-4871-8E95-07F93D72FD5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2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sym typeface="Arial Narrow" panose="020B0606020202030204" pitchFamily="34" charset="0"/>
            </a:endParaRPr>
          </a:p>
        </p:txBody>
      </p:sp>
      <p:sp>
        <p:nvSpPr>
          <p:cNvPr id="3" name="Title 2">
            <a:extLst>
              <a:ext uri="{FF2B5EF4-FFF2-40B4-BE49-F238E27FC236}">
                <a16:creationId xmlns:a16="http://schemas.microsoft.com/office/drawing/2014/main" id="{42BF18D7-ED58-4BAF-9066-057487564818}"/>
              </a:ext>
            </a:extLst>
          </p:cNvPr>
          <p:cNvSpPr>
            <a:spLocks noGrp="1"/>
          </p:cNvSpPr>
          <p:nvPr>
            <p:ph type="title"/>
          </p:nvPr>
        </p:nvSpPr>
        <p:spPr/>
        <p:txBody>
          <a:bodyPr vert="horz" lIns="0" tIns="0" rIns="0" bIns="0" rtlCol="0" anchor="b">
            <a:noAutofit/>
          </a:bodyPr>
          <a:lstStyle/>
          <a:p>
            <a:pPr algn="l" rtl="0"/>
            <a:r>
              <a:rPr lang="en-US" sz="2400" dirty="0">
                <a:latin typeface="Arial" panose="020B0604020202020204" pitchFamily="34" charset="0"/>
                <a:cs typeface="Arial" panose="020B0604020202020204" pitchFamily="34" charset="0"/>
              </a:rPr>
              <a:t>Booz Allen has a long experience in cyber security and a proven relation with NEOM, that aids in the firm's ability to satisfy the engagement </a:t>
            </a:r>
            <a:endParaRPr lang="ar-LB" sz="2400"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878A38B2-F3EC-40FA-98B1-B3D449AFD63D}"/>
              </a:ext>
            </a:extLst>
          </p:cNvPr>
          <p:cNvSpPr>
            <a:spLocks noGrp="1"/>
          </p:cNvSpPr>
          <p:nvPr>
            <p:ph type="body" sz="quarter" idx="11"/>
          </p:nvPr>
        </p:nvSpPr>
        <p:spPr>
          <a:xfrm>
            <a:off x="4170603" y="1112625"/>
            <a:ext cx="3850798" cy="246221"/>
          </a:xfrm>
        </p:spPr>
        <p:txBody>
          <a:bodyPr wrap="none" lIns="0" tIns="0" rIns="0" bIns="0">
            <a:spAutoFit/>
          </a:bodyPr>
          <a:lstStyle/>
          <a:p>
            <a:r>
              <a:rPr lang="fr-FR" dirty="0">
                <a:solidFill>
                  <a:schemeClr val="tx1"/>
                </a:solidFill>
                <a:latin typeface="Arial" panose="020B0604020202020204" pitchFamily="34" charset="0"/>
                <a:cs typeface="Arial" panose="020B0604020202020204" pitchFamily="34" charset="0"/>
              </a:rPr>
              <a:t>Booz Allen Hamilton qualifications (1/3)</a:t>
            </a:r>
            <a:endParaRPr lang="ar-SA" dirty="0">
              <a:solidFill>
                <a:schemeClr val="tx1"/>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6684EFC3-66F9-4BBE-A811-8E951D4A3CFB}"/>
              </a:ext>
            </a:extLst>
          </p:cNvPr>
          <p:cNvSpPr/>
          <p:nvPr/>
        </p:nvSpPr>
        <p:spPr>
          <a:xfrm flipH="1">
            <a:off x="647699" y="1447800"/>
            <a:ext cx="4076228" cy="477520"/>
          </a:xfrm>
          <a:prstGeom prst="rect">
            <a:avLst/>
          </a:prstGeom>
          <a:solidFill>
            <a:srgbClr val="5D7D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Project</a:t>
            </a:r>
            <a:endPar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 name="Rectangle 14">
            <a:extLst>
              <a:ext uri="{FF2B5EF4-FFF2-40B4-BE49-F238E27FC236}">
                <a16:creationId xmlns:a16="http://schemas.microsoft.com/office/drawing/2014/main" id="{7DB18254-F1FA-4322-A4E6-CD195BE2129A}"/>
              </a:ext>
            </a:extLst>
          </p:cNvPr>
          <p:cNvSpPr/>
          <p:nvPr/>
        </p:nvSpPr>
        <p:spPr>
          <a:xfrm flipH="1">
            <a:off x="4777323" y="1447800"/>
            <a:ext cx="1920242" cy="477520"/>
          </a:xfrm>
          <a:prstGeom prst="rect">
            <a:avLst/>
          </a:prstGeom>
          <a:solidFill>
            <a:srgbClr val="5D7D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Client</a:t>
            </a:r>
            <a:endPar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 name="Rectangle 16">
            <a:extLst>
              <a:ext uri="{FF2B5EF4-FFF2-40B4-BE49-F238E27FC236}">
                <a16:creationId xmlns:a16="http://schemas.microsoft.com/office/drawing/2014/main" id="{85C80096-B15E-48C8-B13F-8D976592872B}"/>
              </a:ext>
            </a:extLst>
          </p:cNvPr>
          <p:cNvSpPr/>
          <p:nvPr/>
        </p:nvSpPr>
        <p:spPr>
          <a:xfrm flipH="1">
            <a:off x="6750961" y="1454340"/>
            <a:ext cx="1569830" cy="477520"/>
          </a:xfrm>
          <a:prstGeom prst="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 typeface="Webdings" pitchFamily="18" charset="2"/>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a:t>
            </a:r>
            <a:endParaRPr kumimoji="0" lang="ar"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 name="Rectangle 21">
            <a:extLst>
              <a:ext uri="{FF2B5EF4-FFF2-40B4-BE49-F238E27FC236}">
                <a16:creationId xmlns:a16="http://schemas.microsoft.com/office/drawing/2014/main" id="{040C9188-B93B-47C1-8326-AFB3899C6233}"/>
              </a:ext>
            </a:extLst>
          </p:cNvPr>
          <p:cNvSpPr/>
          <p:nvPr/>
        </p:nvSpPr>
        <p:spPr>
          <a:xfrm flipH="1">
            <a:off x="1340926" y="4250665"/>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Development of NEOM Services Sector Strategy - NEOM</a:t>
            </a:r>
          </a:p>
        </p:txBody>
      </p:sp>
      <p:sp>
        <p:nvSpPr>
          <p:cNvPr id="23" name="Rectangle 22">
            <a:extLst>
              <a:ext uri="{FF2B5EF4-FFF2-40B4-BE49-F238E27FC236}">
                <a16:creationId xmlns:a16="http://schemas.microsoft.com/office/drawing/2014/main" id="{327ABBF3-B315-41EA-963D-31F18A297CE3}"/>
              </a:ext>
            </a:extLst>
          </p:cNvPr>
          <p:cNvSpPr/>
          <p:nvPr/>
        </p:nvSpPr>
        <p:spPr>
          <a:xfrm flipH="1">
            <a:off x="4777325" y="4250665"/>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NEOM-KSA</a:t>
            </a:r>
          </a:p>
        </p:txBody>
      </p:sp>
      <p:sp>
        <p:nvSpPr>
          <p:cNvPr id="93" name="Rectangle 92">
            <a:extLst>
              <a:ext uri="{FF2B5EF4-FFF2-40B4-BE49-F238E27FC236}">
                <a16:creationId xmlns:a16="http://schemas.microsoft.com/office/drawing/2014/main" id="{717BB124-4983-44AC-9544-50F498C69916}"/>
              </a:ext>
            </a:extLst>
          </p:cNvPr>
          <p:cNvSpPr/>
          <p:nvPr/>
        </p:nvSpPr>
        <p:spPr>
          <a:xfrm flipH="1">
            <a:off x="647700" y="4250665"/>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6</a:t>
            </a:r>
            <a:endPar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7" name="Rectangle 86">
            <a:extLst>
              <a:ext uri="{FF2B5EF4-FFF2-40B4-BE49-F238E27FC236}">
                <a16:creationId xmlns:a16="http://schemas.microsoft.com/office/drawing/2014/main" id="{84CE7DF8-25A3-433A-93A4-78CB3D371B6A}"/>
              </a:ext>
            </a:extLst>
          </p:cNvPr>
          <p:cNvSpPr/>
          <p:nvPr/>
        </p:nvSpPr>
        <p:spPr>
          <a:xfrm flipH="1">
            <a:off x="1340926" y="3806006"/>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 Bay Initial Concept &amp; Strategy</a:t>
            </a:r>
            <a:endParaRPr kumimoji="0" lang="ar-SA"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8" name="Rectangle 87">
            <a:extLst>
              <a:ext uri="{FF2B5EF4-FFF2-40B4-BE49-F238E27FC236}">
                <a16:creationId xmlns:a16="http://schemas.microsoft.com/office/drawing/2014/main" id="{0229A176-7561-404B-A990-D0B8B2E5B5C2}"/>
              </a:ext>
            </a:extLst>
          </p:cNvPr>
          <p:cNvSpPr/>
          <p:nvPr/>
        </p:nvSpPr>
        <p:spPr>
          <a:xfrm flipH="1">
            <a:off x="4777325" y="3806006"/>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NEOM-KSA</a:t>
            </a:r>
          </a:p>
        </p:txBody>
      </p:sp>
      <p:sp>
        <p:nvSpPr>
          <p:cNvPr id="102" name="Rectangle 101">
            <a:extLst>
              <a:ext uri="{FF2B5EF4-FFF2-40B4-BE49-F238E27FC236}">
                <a16:creationId xmlns:a16="http://schemas.microsoft.com/office/drawing/2014/main" id="{3592AFD2-2D27-4852-B3DD-D4705DF285BB}"/>
              </a:ext>
            </a:extLst>
          </p:cNvPr>
          <p:cNvSpPr/>
          <p:nvPr/>
        </p:nvSpPr>
        <p:spPr>
          <a:xfrm flipH="1">
            <a:off x="647700" y="3806002"/>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5</a:t>
            </a:r>
          </a:p>
        </p:txBody>
      </p:sp>
      <p:sp>
        <p:nvSpPr>
          <p:cNvPr id="106" name="Rectangle 105">
            <a:extLst>
              <a:ext uri="{FF2B5EF4-FFF2-40B4-BE49-F238E27FC236}">
                <a16:creationId xmlns:a16="http://schemas.microsoft.com/office/drawing/2014/main" id="{FFD2786A-8026-4447-B7DA-608C1A1AEB8F}"/>
              </a:ext>
            </a:extLst>
          </p:cNvPr>
          <p:cNvSpPr/>
          <p:nvPr/>
        </p:nvSpPr>
        <p:spPr>
          <a:xfrm flipH="1">
            <a:off x="1340926" y="3361339"/>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 Archipelago Initial Concept</a:t>
            </a:r>
            <a:endParaRPr kumimoji="0" lang="ar"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7" name="Rectangle 106">
            <a:extLst>
              <a:ext uri="{FF2B5EF4-FFF2-40B4-BE49-F238E27FC236}">
                <a16:creationId xmlns:a16="http://schemas.microsoft.com/office/drawing/2014/main" id="{58F8B55F-1E44-4E06-AAD9-BF967C65D832}"/>
              </a:ext>
            </a:extLst>
          </p:cNvPr>
          <p:cNvSpPr/>
          <p:nvPr/>
        </p:nvSpPr>
        <p:spPr>
          <a:xfrm flipH="1">
            <a:off x="4777325" y="3361339"/>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NEOM-KSA</a:t>
            </a:r>
          </a:p>
        </p:txBody>
      </p:sp>
      <p:sp>
        <p:nvSpPr>
          <p:cNvPr id="112" name="Rectangle 111">
            <a:extLst>
              <a:ext uri="{FF2B5EF4-FFF2-40B4-BE49-F238E27FC236}">
                <a16:creationId xmlns:a16="http://schemas.microsoft.com/office/drawing/2014/main" id="{F2E1A31A-D37A-4C22-B872-97322883FF5E}"/>
              </a:ext>
            </a:extLst>
          </p:cNvPr>
          <p:cNvSpPr/>
          <p:nvPr/>
        </p:nvSpPr>
        <p:spPr>
          <a:xfrm flipH="1">
            <a:off x="647700" y="3361339"/>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4</a:t>
            </a:r>
          </a:p>
        </p:txBody>
      </p:sp>
      <p:sp>
        <p:nvSpPr>
          <p:cNvPr id="115" name="Rectangle 114">
            <a:extLst>
              <a:ext uri="{FF2B5EF4-FFF2-40B4-BE49-F238E27FC236}">
                <a16:creationId xmlns:a16="http://schemas.microsoft.com/office/drawing/2014/main" id="{531AF409-2B94-4BA8-8B11-F14399BF903F}"/>
              </a:ext>
            </a:extLst>
          </p:cNvPr>
          <p:cNvSpPr/>
          <p:nvPr/>
        </p:nvSpPr>
        <p:spPr>
          <a:xfrm flipH="1">
            <a:off x="1340926" y="2027354"/>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 Line Strategy</a:t>
            </a:r>
            <a:endParaRPr kumimoji="0" lang="ar-SA"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9" name="Rectangle 118">
            <a:extLst>
              <a:ext uri="{FF2B5EF4-FFF2-40B4-BE49-F238E27FC236}">
                <a16:creationId xmlns:a16="http://schemas.microsoft.com/office/drawing/2014/main" id="{0898428D-2056-4D40-981C-B732E6E20E98}"/>
              </a:ext>
            </a:extLst>
          </p:cNvPr>
          <p:cNvSpPr/>
          <p:nvPr/>
        </p:nvSpPr>
        <p:spPr>
          <a:xfrm flipH="1">
            <a:off x="4777325" y="2027354"/>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NEOM-KSA</a:t>
            </a:r>
          </a:p>
        </p:txBody>
      </p:sp>
      <p:sp>
        <p:nvSpPr>
          <p:cNvPr id="127" name="Rectangle 126">
            <a:extLst>
              <a:ext uri="{FF2B5EF4-FFF2-40B4-BE49-F238E27FC236}">
                <a16:creationId xmlns:a16="http://schemas.microsoft.com/office/drawing/2014/main" id="{0C5B435D-0E8F-4907-9BF2-7A874C3440E5}"/>
              </a:ext>
            </a:extLst>
          </p:cNvPr>
          <p:cNvSpPr/>
          <p:nvPr/>
        </p:nvSpPr>
        <p:spPr>
          <a:xfrm flipH="1">
            <a:off x="647700" y="2027350"/>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a:t>
            </a:r>
          </a:p>
        </p:txBody>
      </p:sp>
      <p:sp>
        <p:nvSpPr>
          <p:cNvPr id="134" name="Rectangle 133">
            <a:extLst>
              <a:ext uri="{FF2B5EF4-FFF2-40B4-BE49-F238E27FC236}">
                <a16:creationId xmlns:a16="http://schemas.microsoft.com/office/drawing/2014/main" id="{3829412A-A6F1-458F-B06C-87F1130A638D}"/>
              </a:ext>
            </a:extLst>
          </p:cNvPr>
          <p:cNvSpPr/>
          <p:nvPr/>
        </p:nvSpPr>
        <p:spPr>
          <a:xfrm flipH="1">
            <a:off x="1340926" y="2916676"/>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 Mountain Concept &amp; Strategy</a:t>
            </a:r>
          </a:p>
        </p:txBody>
      </p:sp>
      <p:sp>
        <p:nvSpPr>
          <p:cNvPr id="135" name="Rectangle 134">
            <a:extLst>
              <a:ext uri="{FF2B5EF4-FFF2-40B4-BE49-F238E27FC236}">
                <a16:creationId xmlns:a16="http://schemas.microsoft.com/office/drawing/2014/main" id="{AE4BCF5C-6F73-4C09-AA5D-282EA602B5B0}"/>
              </a:ext>
            </a:extLst>
          </p:cNvPr>
          <p:cNvSpPr/>
          <p:nvPr/>
        </p:nvSpPr>
        <p:spPr>
          <a:xfrm flipH="1">
            <a:off x="4777325" y="2916676"/>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NEOM-KSA</a:t>
            </a:r>
          </a:p>
        </p:txBody>
      </p:sp>
      <p:sp>
        <p:nvSpPr>
          <p:cNvPr id="139" name="Rectangle 138">
            <a:extLst>
              <a:ext uri="{FF2B5EF4-FFF2-40B4-BE49-F238E27FC236}">
                <a16:creationId xmlns:a16="http://schemas.microsoft.com/office/drawing/2014/main" id="{9518AB00-283D-43DB-B9D9-CEACD99DAD34}"/>
              </a:ext>
            </a:extLst>
          </p:cNvPr>
          <p:cNvSpPr/>
          <p:nvPr/>
        </p:nvSpPr>
        <p:spPr>
          <a:xfrm flipH="1">
            <a:off x="647700" y="2916676"/>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a:t>
            </a:r>
            <a:endPar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59" name="Rectangle 158">
            <a:extLst>
              <a:ext uri="{FF2B5EF4-FFF2-40B4-BE49-F238E27FC236}">
                <a16:creationId xmlns:a16="http://schemas.microsoft.com/office/drawing/2014/main" id="{7919C77E-5638-4F97-922D-5DC15C30B206}"/>
              </a:ext>
            </a:extLst>
          </p:cNvPr>
          <p:cNvSpPr/>
          <p:nvPr/>
        </p:nvSpPr>
        <p:spPr>
          <a:xfrm flipH="1">
            <a:off x="1340926" y="2472013"/>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 Bay Strategy Refresh</a:t>
            </a:r>
          </a:p>
        </p:txBody>
      </p:sp>
      <p:sp>
        <p:nvSpPr>
          <p:cNvPr id="160" name="Rectangle 159">
            <a:extLst>
              <a:ext uri="{FF2B5EF4-FFF2-40B4-BE49-F238E27FC236}">
                <a16:creationId xmlns:a16="http://schemas.microsoft.com/office/drawing/2014/main" id="{0B64C38A-E756-41B6-A94A-13545C599918}"/>
              </a:ext>
            </a:extLst>
          </p:cNvPr>
          <p:cNvSpPr/>
          <p:nvPr/>
        </p:nvSpPr>
        <p:spPr>
          <a:xfrm flipH="1">
            <a:off x="4777325" y="2472013"/>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NEOM-KSA</a:t>
            </a:r>
          </a:p>
        </p:txBody>
      </p:sp>
      <p:sp>
        <p:nvSpPr>
          <p:cNvPr id="20" name="Rectangle 19">
            <a:extLst>
              <a:ext uri="{FF2B5EF4-FFF2-40B4-BE49-F238E27FC236}">
                <a16:creationId xmlns:a16="http://schemas.microsoft.com/office/drawing/2014/main" id="{FC45D7A0-09F5-4CA4-B13F-FEEE1B4ABBD3}"/>
              </a:ext>
            </a:extLst>
          </p:cNvPr>
          <p:cNvSpPr/>
          <p:nvPr/>
        </p:nvSpPr>
        <p:spPr>
          <a:xfrm flipH="1">
            <a:off x="8364219" y="1447800"/>
            <a:ext cx="1579794" cy="477520"/>
          </a:xfrm>
          <a:prstGeom prst="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Security Strategy Development</a:t>
            </a:r>
            <a:endParaRPr kumimoji="0" lang="ar"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63" name="Rectangle 162">
            <a:extLst>
              <a:ext uri="{FF2B5EF4-FFF2-40B4-BE49-F238E27FC236}">
                <a16:creationId xmlns:a16="http://schemas.microsoft.com/office/drawing/2014/main" id="{8E14022B-07A5-48FF-BF68-8574F18A064C}"/>
              </a:ext>
            </a:extLst>
          </p:cNvPr>
          <p:cNvSpPr/>
          <p:nvPr/>
        </p:nvSpPr>
        <p:spPr>
          <a:xfrm flipH="1">
            <a:off x="647700" y="2472013"/>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a:t>
            </a:r>
          </a:p>
        </p:txBody>
      </p:sp>
      <p:sp>
        <p:nvSpPr>
          <p:cNvPr id="19" name="Rectangle 18">
            <a:extLst>
              <a:ext uri="{FF2B5EF4-FFF2-40B4-BE49-F238E27FC236}">
                <a16:creationId xmlns:a16="http://schemas.microsoft.com/office/drawing/2014/main" id="{723D06C7-8AEE-427D-9680-EE34CDD87AD4}"/>
              </a:ext>
            </a:extLst>
          </p:cNvPr>
          <p:cNvSpPr/>
          <p:nvPr/>
        </p:nvSpPr>
        <p:spPr>
          <a:xfrm flipH="1">
            <a:off x="9982200" y="1447800"/>
            <a:ext cx="1585040" cy="477520"/>
          </a:xfrm>
          <a:prstGeom prst="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Security Management Program </a:t>
            </a:r>
            <a:endParaRPr kumimoji="0" lang="ar"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4" name="Rectangle 23">
            <a:extLst>
              <a:ext uri="{FF2B5EF4-FFF2-40B4-BE49-F238E27FC236}">
                <a16:creationId xmlns:a16="http://schemas.microsoft.com/office/drawing/2014/main" id="{BE2A33BB-8693-46D4-886D-A1C129DF9134}"/>
              </a:ext>
            </a:extLst>
          </p:cNvPr>
          <p:cNvSpPr/>
          <p:nvPr/>
        </p:nvSpPr>
        <p:spPr>
          <a:xfrm flipH="1">
            <a:off x="6750961" y="4250665"/>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27" name="Rectangle 26">
            <a:extLst>
              <a:ext uri="{FF2B5EF4-FFF2-40B4-BE49-F238E27FC236}">
                <a16:creationId xmlns:a16="http://schemas.microsoft.com/office/drawing/2014/main" id="{7B885A61-D4F8-48F0-8AB4-DAED9579ACD4}"/>
              </a:ext>
            </a:extLst>
          </p:cNvPr>
          <p:cNvSpPr/>
          <p:nvPr/>
        </p:nvSpPr>
        <p:spPr>
          <a:xfrm flipH="1">
            <a:off x="8364220" y="4250665"/>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6" name="Rectangle 25">
            <a:extLst>
              <a:ext uri="{FF2B5EF4-FFF2-40B4-BE49-F238E27FC236}">
                <a16:creationId xmlns:a16="http://schemas.microsoft.com/office/drawing/2014/main" id="{E16AAD69-F186-4940-8DC0-27D253A3EFCE}"/>
              </a:ext>
            </a:extLst>
          </p:cNvPr>
          <p:cNvSpPr/>
          <p:nvPr/>
        </p:nvSpPr>
        <p:spPr>
          <a:xfrm flipH="1">
            <a:off x="9987445" y="4250665"/>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52" name="Rectangle 51">
            <a:extLst>
              <a:ext uri="{FF2B5EF4-FFF2-40B4-BE49-F238E27FC236}">
                <a16:creationId xmlns:a16="http://schemas.microsoft.com/office/drawing/2014/main" id="{C9E808A0-C4D2-4478-B0BE-B2BEB9F3D568}"/>
              </a:ext>
            </a:extLst>
          </p:cNvPr>
          <p:cNvSpPr/>
          <p:nvPr/>
        </p:nvSpPr>
        <p:spPr>
          <a:xfrm flipH="1">
            <a:off x="1340926" y="5584654"/>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National Level Cyber Strategy &amp; CSOC Design</a:t>
            </a:r>
          </a:p>
        </p:txBody>
      </p:sp>
      <p:sp>
        <p:nvSpPr>
          <p:cNvPr id="53" name="Rectangle 52">
            <a:extLst>
              <a:ext uri="{FF2B5EF4-FFF2-40B4-BE49-F238E27FC236}">
                <a16:creationId xmlns:a16="http://schemas.microsoft.com/office/drawing/2014/main" id="{43F2DAE7-2777-4692-8A8A-3BED3AF36951}"/>
              </a:ext>
            </a:extLst>
          </p:cNvPr>
          <p:cNvSpPr/>
          <p:nvPr/>
        </p:nvSpPr>
        <p:spPr>
          <a:xfrm flipH="1">
            <a:off x="4777325" y="5584654"/>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GCC Country</a:t>
            </a:r>
          </a:p>
        </p:txBody>
      </p:sp>
      <p:sp>
        <p:nvSpPr>
          <p:cNvPr id="97" name="Rectangle 96">
            <a:extLst>
              <a:ext uri="{FF2B5EF4-FFF2-40B4-BE49-F238E27FC236}">
                <a16:creationId xmlns:a16="http://schemas.microsoft.com/office/drawing/2014/main" id="{F76CAEE7-0B79-4707-9F48-8ED474E77EE5}"/>
              </a:ext>
            </a:extLst>
          </p:cNvPr>
          <p:cNvSpPr/>
          <p:nvPr/>
        </p:nvSpPr>
        <p:spPr>
          <a:xfrm flipH="1">
            <a:off x="647700" y="5584654"/>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9</a:t>
            </a:r>
          </a:p>
        </p:txBody>
      </p:sp>
      <p:sp>
        <p:nvSpPr>
          <p:cNvPr id="54" name="Rectangle 53">
            <a:extLst>
              <a:ext uri="{FF2B5EF4-FFF2-40B4-BE49-F238E27FC236}">
                <a16:creationId xmlns:a16="http://schemas.microsoft.com/office/drawing/2014/main" id="{2657E9B9-E807-4025-9201-6FF99F2D663D}"/>
              </a:ext>
            </a:extLst>
          </p:cNvPr>
          <p:cNvSpPr/>
          <p:nvPr/>
        </p:nvSpPr>
        <p:spPr>
          <a:xfrm flipH="1">
            <a:off x="6750961" y="5584654"/>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56" name="Rectangle 55">
            <a:extLst>
              <a:ext uri="{FF2B5EF4-FFF2-40B4-BE49-F238E27FC236}">
                <a16:creationId xmlns:a16="http://schemas.microsoft.com/office/drawing/2014/main" id="{7D3BF8AA-E6F4-462C-86A6-61D7D4163241}"/>
              </a:ext>
            </a:extLst>
          </p:cNvPr>
          <p:cNvSpPr/>
          <p:nvPr/>
        </p:nvSpPr>
        <p:spPr>
          <a:xfrm flipH="1">
            <a:off x="8364220" y="5584654"/>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55" name="Rectangle 54">
            <a:extLst>
              <a:ext uri="{FF2B5EF4-FFF2-40B4-BE49-F238E27FC236}">
                <a16:creationId xmlns:a16="http://schemas.microsoft.com/office/drawing/2014/main" id="{BB31F517-A835-441A-AB79-1C2023F45A10}"/>
              </a:ext>
            </a:extLst>
          </p:cNvPr>
          <p:cNvSpPr/>
          <p:nvPr/>
        </p:nvSpPr>
        <p:spPr>
          <a:xfrm flipH="1">
            <a:off x="9987445" y="5584654"/>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73" name="Rectangle 72">
            <a:extLst>
              <a:ext uri="{FF2B5EF4-FFF2-40B4-BE49-F238E27FC236}">
                <a16:creationId xmlns:a16="http://schemas.microsoft.com/office/drawing/2014/main" id="{74D6DF10-635A-46DA-AA4C-22366B2618D5}"/>
              </a:ext>
            </a:extLst>
          </p:cNvPr>
          <p:cNvSpPr/>
          <p:nvPr/>
        </p:nvSpPr>
        <p:spPr>
          <a:xfrm flipH="1">
            <a:off x="1340926" y="5139991"/>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Shushah Island Concept &amp; Strategy</a:t>
            </a:r>
            <a:endParaRPr kumimoji="0" lang="ar-SA"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74" name="Rectangle 73">
            <a:extLst>
              <a:ext uri="{FF2B5EF4-FFF2-40B4-BE49-F238E27FC236}">
                <a16:creationId xmlns:a16="http://schemas.microsoft.com/office/drawing/2014/main" id="{5009FEC4-B433-4853-B0DC-5E6914378B4B}"/>
              </a:ext>
            </a:extLst>
          </p:cNvPr>
          <p:cNvSpPr/>
          <p:nvPr/>
        </p:nvSpPr>
        <p:spPr>
          <a:xfrm flipH="1">
            <a:off x="4777325" y="5139991"/>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NEOM-KSA</a:t>
            </a:r>
          </a:p>
        </p:txBody>
      </p:sp>
      <p:sp>
        <p:nvSpPr>
          <p:cNvPr id="100" name="Rectangle 99">
            <a:extLst>
              <a:ext uri="{FF2B5EF4-FFF2-40B4-BE49-F238E27FC236}">
                <a16:creationId xmlns:a16="http://schemas.microsoft.com/office/drawing/2014/main" id="{6BBF4FEF-C284-46CC-8F1D-AC65D94A33C7}"/>
              </a:ext>
            </a:extLst>
          </p:cNvPr>
          <p:cNvSpPr/>
          <p:nvPr/>
        </p:nvSpPr>
        <p:spPr>
          <a:xfrm flipH="1">
            <a:off x="647700" y="5139991"/>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8</a:t>
            </a:r>
          </a:p>
        </p:txBody>
      </p:sp>
      <p:sp>
        <p:nvSpPr>
          <p:cNvPr id="75" name="Rectangle 74">
            <a:extLst>
              <a:ext uri="{FF2B5EF4-FFF2-40B4-BE49-F238E27FC236}">
                <a16:creationId xmlns:a16="http://schemas.microsoft.com/office/drawing/2014/main" id="{8D02021E-F988-4447-A2AF-7CA1B018B9F1}"/>
              </a:ext>
            </a:extLst>
          </p:cNvPr>
          <p:cNvSpPr/>
          <p:nvPr/>
        </p:nvSpPr>
        <p:spPr>
          <a:xfrm flipH="1">
            <a:off x="6750961" y="5139991"/>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21" name="Rectangle 120">
            <a:extLst>
              <a:ext uri="{FF2B5EF4-FFF2-40B4-BE49-F238E27FC236}">
                <a16:creationId xmlns:a16="http://schemas.microsoft.com/office/drawing/2014/main" id="{5B5AB6AB-A607-49A7-9BAD-7CB32A38610F}"/>
              </a:ext>
            </a:extLst>
          </p:cNvPr>
          <p:cNvSpPr/>
          <p:nvPr/>
        </p:nvSpPr>
        <p:spPr>
          <a:xfrm flipH="1">
            <a:off x="8364220" y="5139991"/>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20" name="Rectangle 119">
            <a:extLst>
              <a:ext uri="{FF2B5EF4-FFF2-40B4-BE49-F238E27FC236}">
                <a16:creationId xmlns:a16="http://schemas.microsoft.com/office/drawing/2014/main" id="{DAFE719E-8700-4E2C-ACE3-3C71860BCADD}"/>
              </a:ext>
            </a:extLst>
          </p:cNvPr>
          <p:cNvSpPr/>
          <p:nvPr/>
        </p:nvSpPr>
        <p:spPr>
          <a:xfrm flipH="1">
            <a:off x="9987445" y="5139991"/>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89" name="Rectangle 88">
            <a:extLst>
              <a:ext uri="{FF2B5EF4-FFF2-40B4-BE49-F238E27FC236}">
                <a16:creationId xmlns:a16="http://schemas.microsoft.com/office/drawing/2014/main" id="{9D1AF1A5-A501-4186-90F7-7459983758BA}"/>
              </a:ext>
            </a:extLst>
          </p:cNvPr>
          <p:cNvSpPr/>
          <p:nvPr/>
        </p:nvSpPr>
        <p:spPr>
          <a:xfrm flipH="1">
            <a:off x="6750961" y="3806006"/>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29" name="Rectangle 128">
            <a:extLst>
              <a:ext uri="{FF2B5EF4-FFF2-40B4-BE49-F238E27FC236}">
                <a16:creationId xmlns:a16="http://schemas.microsoft.com/office/drawing/2014/main" id="{DAD0ABBE-F060-48F9-BC82-D249655E2A08}"/>
              </a:ext>
            </a:extLst>
          </p:cNvPr>
          <p:cNvSpPr/>
          <p:nvPr/>
        </p:nvSpPr>
        <p:spPr>
          <a:xfrm flipH="1">
            <a:off x="8364220" y="3806006"/>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28" name="Rectangle 127">
            <a:extLst>
              <a:ext uri="{FF2B5EF4-FFF2-40B4-BE49-F238E27FC236}">
                <a16:creationId xmlns:a16="http://schemas.microsoft.com/office/drawing/2014/main" id="{50E4B217-E6E2-4DB9-A12F-B10F8B11BA33}"/>
              </a:ext>
            </a:extLst>
          </p:cNvPr>
          <p:cNvSpPr/>
          <p:nvPr/>
        </p:nvSpPr>
        <p:spPr>
          <a:xfrm flipH="1">
            <a:off x="9987445" y="3806006"/>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09" name="Rectangle 108">
            <a:extLst>
              <a:ext uri="{FF2B5EF4-FFF2-40B4-BE49-F238E27FC236}">
                <a16:creationId xmlns:a16="http://schemas.microsoft.com/office/drawing/2014/main" id="{58F6B67A-5044-4843-B255-D183CC1FC9CF}"/>
              </a:ext>
            </a:extLst>
          </p:cNvPr>
          <p:cNvSpPr/>
          <p:nvPr/>
        </p:nvSpPr>
        <p:spPr>
          <a:xfrm flipH="1">
            <a:off x="6750961" y="3361339"/>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08" name="Rectangle 107">
            <a:extLst>
              <a:ext uri="{FF2B5EF4-FFF2-40B4-BE49-F238E27FC236}">
                <a16:creationId xmlns:a16="http://schemas.microsoft.com/office/drawing/2014/main" id="{1A597D10-590C-411C-8F90-5495EEBE6A1A}"/>
              </a:ext>
            </a:extLst>
          </p:cNvPr>
          <p:cNvSpPr/>
          <p:nvPr/>
        </p:nvSpPr>
        <p:spPr>
          <a:xfrm flipH="1">
            <a:off x="8364220" y="3361339"/>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11" name="Rectangle 110">
            <a:extLst>
              <a:ext uri="{FF2B5EF4-FFF2-40B4-BE49-F238E27FC236}">
                <a16:creationId xmlns:a16="http://schemas.microsoft.com/office/drawing/2014/main" id="{A888076B-998A-4097-8CC1-9D824047A6BD}"/>
              </a:ext>
            </a:extLst>
          </p:cNvPr>
          <p:cNvSpPr/>
          <p:nvPr/>
        </p:nvSpPr>
        <p:spPr>
          <a:xfrm flipH="1">
            <a:off x="9987445" y="3361339"/>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23" name="Rectangle 122">
            <a:extLst>
              <a:ext uri="{FF2B5EF4-FFF2-40B4-BE49-F238E27FC236}">
                <a16:creationId xmlns:a16="http://schemas.microsoft.com/office/drawing/2014/main" id="{511FA59C-8020-4676-8759-21753E37B421}"/>
              </a:ext>
            </a:extLst>
          </p:cNvPr>
          <p:cNvSpPr/>
          <p:nvPr/>
        </p:nvSpPr>
        <p:spPr>
          <a:xfrm flipH="1">
            <a:off x="6750961" y="2027354"/>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32" name="Rectangle 131">
            <a:extLst>
              <a:ext uri="{FF2B5EF4-FFF2-40B4-BE49-F238E27FC236}">
                <a16:creationId xmlns:a16="http://schemas.microsoft.com/office/drawing/2014/main" id="{6DB7A536-A420-475C-B6E8-4AC43B386CB9}"/>
              </a:ext>
            </a:extLst>
          </p:cNvPr>
          <p:cNvSpPr/>
          <p:nvPr/>
        </p:nvSpPr>
        <p:spPr>
          <a:xfrm flipH="1">
            <a:off x="8364220" y="2027354"/>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0" fontAlgn="base" latinLnBrk="0" hangingPunct="0">
              <a:lnSpc>
                <a:spcPct val="90000"/>
              </a:lnSpc>
              <a:spcBef>
                <a:spcPct val="0"/>
              </a:spcBef>
              <a:spcAft>
                <a:spcPct val="0"/>
              </a:spcAft>
              <a:buClr>
                <a:srgbClr val="0B1F65"/>
              </a:buClr>
              <a:buSzTx/>
              <a:buFontTx/>
              <a:buNone/>
              <a:tabLst/>
              <a:defRPr/>
            </a:pPr>
            <a:endParaRPr kumimoji="0" lang="ar" sz="1600" b="1" i="0" u="none" strike="noStrike" kern="1200" cap="none" spc="0" normalizeH="0" baseline="0" noProof="0" dirty="0">
              <a:ln>
                <a:noFill/>
              </a:ln>
              <a:solidFill>
                <a:srgbClr val="000000"/>
              </a:solidFill>
              <a:effectLst/>
              <a:uLnTx/>
              <a:uFillTx/>
              <a:latin typeface="Sakkal Majalla" panose="02000000000000000000" pitchFamily="2" charset="-78"/>
              <a:ea typeface="+mn-ea"/>
              <a:cs typeface="Arial" panose="020B0604020202020204" pitchFamily="34" charset="0"/>
            </a:endParaRPr>
          </a:p>
        </p:txBody>
      </p:sp>
      <p:sp>
        <p:nvSpPr>
          <p:cNvPr id="114" name="Rectangle 113">
            <a:extLst>
              <a:ext uri="{FF2B5EF4-FFF2-40B4-BE49-F238E27FC236}">
                <a16:creationId xmlns:a16="http://schemas.microsoft.com/office/drawing/2014/main" id="{DAC79B2F-A750-40CB-8AE1-56772C66A7E2}"/>
              </a:ext>
            </a:extLst>
          </p:cNvPr>
          <p:cNvSpPr/>
          <p:nvPr/>
        </p:nvSpPr>
        <p:spPr>
          <a:xfrm flipH="1">
            <a:off x="9987445" y="2027354"/>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36" name="Rectangle 135">
            <a:extLst>
              <a:ext uri="{FF2B5EF4-FFF2-40B4-BE49-F238E27FC236}">
                <a16:creationId xmlns:a16="http://schemas.microsoft.com/office/drawing/2014/main" id="{D0CA8E2D-04BC-41B4-B73F-6721C9CA6CEF}"/>
              </a:ext>
            </a:extLst>
          </p:cNvPr>
          <p:cNvSpPr/>
          <p:nvPr/>
        </p:nvSpPr>
        <p:spPr>
          <a:xfrm flipH="1">
            <a:off x="6750961" y="2916676"/>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37" name="Rectangle 136">
            <a:extLst>
              <a:ext uri="{FF2B5EF4-FFF2-40B4-BE49-F238E27FC236}">
                <a16:creationId xmlns:a16="http://schemas.microsoft.com/office/drawing/2014/main" id="{864BF774-E04F-4704-AD8B-E96953CEF008}"/>
              </a:ext>
            </a:extLst>
          </p:cNvPr>
          <p:cNvSpPr/>
          <p:nvPr/>
        </p:nvSpPr>
        <p:spPr>
          <a:xfrm flipH="1">
            <a:off x="8364220" y="2916676"/>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40" name="Rectangle 139">
            <a:extLst>
              <a:ext uri="{FF2B5EF4-FFF2-40B4-BE49-F238E27FC236}">
                <a16:creationId xmlns:a16="http://schemas.microsoft.com/office/drawing/2014/main" id="{ED103A8E-DF5C-4203-8DCF-AD272F8695A9}"/>
              </a:ext>
            </a:extLst>
          </p:cNvPr>
          <p:cNvSpPr/>
          <p:nvPr/>
        </p:nvSpPr>
        <p:spPr>
          <a:xfrm flipH="1">
            <a:off x="9987445" y="2916676"/>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42" name="Rectangle 141">
            <a:extLst>
              <a:ext uri="{FF2B5EF4-FFF2-40B4-BE49-F238E27FC236}">
                <a16:creationId xmlns:a16="http://schemas.microsoft.com/office/drawing/2014/main" id="{B9B9761A-5ED1-4B46-82F2-746B53232C8B}"/>
              </a:ext>
            </a:extLst>
          </p:cNvPr>
          <p:cNvSpPr/>
          <p:nvPr/>
        </p:nvSpPr>
        <p:spPr>
          <a:xfrm flipH="1">
            <a:off x="1340926" y="4695328"/>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Sharma Valley Initial Concept</a:t>
            </a:r>
            <a:endParaRPr kumimoji="0" lang="ar"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3" name="Rectangle 142">
            <a:extLst>
              <a:ext uri="{FF2B5EF4-FFF2-40B4-BE49-F238E27FC236}">
                <a16:creationId xmlns:a16="http://schemas.microsoft.com/office/drawing/2014/main" id="{7928F470-83EB-48AC-A9AE-9D6F62C3111F}"/>
              </a:ext>
            </a:extLst>
          </p:cNvPr>
          <p:cNvSpPr/>
          <p:nvPr/>
        </p:nvSpPr>
        <p:spPr>
          <a:xfrm flipH="1">
            <a:off x="4777325" y="4695328"/>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NEOM-KSA</a:t>
            </a:r>
            <a:endParaRPr kumimoji="0" lang="ar"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8" name="Rectangle 147">
            <a:extLst>
              <a:ext uri="{FF2B5EF4-FFF2-40B4-BE49-F238E27FC236}">
                <a16:creationId xmlns:a16="http://schemas.microsoft.com/office/drawing/2014/main" id="{70A231D2-3BD5-460B-99BD-ADA6D101D319}"/>
              </a:ext>
            </a:extLst>
          </p:cNvPr>
          <p:cNvSpPr/>
          <p:nvPr/>
        </p:nvSpPr>
        <p:spPr>
          <a:xfrm flipH="1">
            <a:off x="647700" y="4695328"/>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7</a:t>
            </a:r>
          </a:p>
        </p:txBody>
      </p:sp>
      <p:sp>
        <p:nvSpPr>
          <p:cNvPr id="147" name="Rectangle 146">
            <a:extLst>
              <a:ext uri="{FF2B5EF4-FFF2-40B4-BE49-F238E27FC236}">
                <a16:creationId xmlns:a16="http://schemas.microsoft.com/office/drawing/2014/main" id="{DC52B726-AE3F-4F4A-A8AC-A38080CD67AC}"/>
              </a:ext>
            </a:extLst>
          </p:cNvPr>
          <p:cNvSpPr/>
          <p:nvPr/>
        </p:nvSpPr>
        <p:spPr>
          <a:xfrm flipH="1">
            <a:off x="6750961" y="4695328"/>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46" name="Rectangle 145">
            <a:extLst>
              <a:ext uri="{FF2B5EF4-FFF2-40B4-BE49-F238E27FC236}">
                <a16:creationId xmlns:a16="http://schemas.microsoft.com/office/drawing/2014/main" id="{F9D31BC8-9AA3-4FDE-941B-0F0BD529ABCD}"/>
              </a:ext>
            </a:extLst>
          </p:cNvPr>
          <p:cNvSpPr/>
          <p:nvPr/>
        </p:nvSpPr>
        <p:spPr>
          <a:xfrm flipH="1">
            <a:off x="8364220" y="4695328"/>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45" name="Rectangle 144">
            <a:extLst>
              <a:ext uri="{FF2B5EF4-FFF2-40B4-BE49-F238E27FC236}">
                <a16:creationId xmlns:a16="http://schemas.microsoft.com/office/drawing/2014/main" id="{2C512348-3561-48B1-8772-6DDF8742D3D6}"/>
              </a:ext>
            </a:extLst>
          </p:cNvPr>
          <p:cNvSpPr/>
          <p:nvPr/>
        </p:nvSpPr>
        <p:spPr>
          <a:xfrm flipH="1">
            <a:off x="9987445" y="4695328"/>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61" name="Rectangle 160">
            <a:extLst>
              <a:ext uri="{FF2B5EF4-FFF2-40B4-BE49-F238E27FC236}">
                <a16:creationId xmlns:a16="http://schemas.microsoft.com/office/drawing/2014/main" id="{B79E4FEF-655D-490A-8BD2-3B70F2539E14}"/>
              </a:ext>
            </a:extLst>
          </p:cNvPr>
          <p:cNvSpPr/>
          <p:nvPr/>
        </p:nvSpPr>
        <p:spPr>
          <a:xfrm flipH="1">
            <a:off x="6750961" y="2472013"/>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62" name="Rectangle 161">
            <a:extLst>
              <a:ext uri="{FF2B5EF4-FFF2-40B4-BE49-F238E27FC236}">
                <a16:creationId xmlns:a16="http://schemas.microsoft.com/office/drawing/2014/main" id="{C20EAB8C-E39C-40E9-B306-A88C7280EF80}"/>
              </a:ext>
            </a:extLst>
          </p:cNvPr>
          <p:cNvSpPr/>
          <p:nvPr/>
        </p:nvSpPr>
        <p:spPr>
          <a:xfrm flipH="1">
            <a:off x="8364220" y="2472013"/>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64" name="Rectangle 163">
            <a:extLst>
              <a:ext uri="{FF2B5EF4-FFF2-40B4-BE49-F238E27FC236}">
                <a16:creationId xmlns:a16="http://schemas.microsoft.com/office/drawing/2014/main" id="{D65832FB-61C9-424F-9A23-0708986438D5}"/>
              </a:ext>
            </a:extLst>
          </p:cNvPr>
          <p:cNvSpPr/>
          <p:nvPr/>
        </p:nvSpPr>
        <p:spPr>
          <a:xfrm flipH="1">
            <a:off x="9987445" y="2472013"/>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pic>
        <p:nvPicPr>
          <p:cNvPr id="85" name="Picture 642">
            <a:extLst>
              <a:ext uri="{FF2B5EF4-FFF2-40B4-BE49-F238E27FC236}">
                <a16:creationId xmlns:a16="http://schemas.microsoft.com/office/drawing/2014/main" id="{1ABFBBC8-47C7-4301-855B-A0289CF468F3}"/>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l="11934" t="25649" r="58892" b="25973"/>
          <a:stretch/>
        </p:blipFill>
        <p:spPr bwMode="auto">
          <a:xfrm>
            <a:off x="7010400" y="1582864"/>
            <a:ext cx="252365" cy="23140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7050759E-9336-4C35-84C3-1784B702F12D}"/>
              </a:ext>
            </a:extLst>
          </p:cNvPr>
          <p:cNvGrpSpPr/>
          <p:nvPr/>
        </p:nvGrpSpPr>
        <p:grpSpPr>
          <a:xfrm>
            <a:off x="647700" y="6029317"/>
            <a:ext cx="10919540" cy="358768"/>
            <a:chOff x="647700" y="2472013"/>
            <a:chExt cx="10919540" cy="358768"/>
          </a:xfrm>
        </p:grpSpPr>
        <p:sp>
          <p:nvSpPr>
            <p:cNvPr id="78" name="Rectangle 77">
              <a:extLst>
                <a:ext uri="{FF2B5EF4-FFF2-40B4-BE49-F238E27FC236}">
                  <a16:creationId xmlns:a16="http://schemas.microsoft.com/office/drawing/2014/main" id="{55234D3C-4CE7-4384-9CAA-4E93A509F363}"/>
                </a:ext>
              </a:extLst>
            </p:cNvPr>
            <p:cNvSpPr/>
            <p:nvPr/>
          </p:nvSpPr>
          <p:spPr>
            <a:xfrm flipH="1">
              <a:off x="1340926" y="2472013"/>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National Cyber Strategy and Risk Management Framework</a:t>
              </a:r>
            </a:p>
          </p:txBody>
        </p:sp>
        <p:sp>
          <p:nvSpPr>
            <p:cNvPr id="79" name="Rectangle 78">
              <a:extLst>
                <a:ext uri="{FF2B5EF4-FFF2-40B4-BE49-F238E27FC236}">
                  <a16:creationId xmlns:a16="http://schemas.microsoft.com/office/drawing/2014/main" id="{C2BBC948-5E7C-4EC4-BAF7-815CA978FD12}"/>
                </a:ext>
              </a:extLst>
            </p:cNvPr>
            <p:cNvSpPr/>
            <p:nvPr/>
          </p:nvSpPr>
          <p:spPr>
            <a:xfrm flipH="1">
              <a:off x="4777325" y="2472013"/>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National Security Organization, GCC</a:t>
              </a:r>
            </a:p>
          </p:txBody>
        </p:sp>
        <p:sp>
          <p:nvSpPr>
            <p:cNvPr id="80" name="Rectangle 79">
              <a:extLst>
                <a:ext uri="{FF2B5EF4-FFF2-40B4-BE49-F238E27FC236}">
                  <a16:creationId xmlns:a16="http://schemas.microsoft.com/office/drawing/2014/main" id="{DE99ECCC-349D-47CE-A7FC-91797CEF9DE3}"/>
                </a:ext>
              </a:extLst>
            </p:cNvPr>
            <p:cNvSpPr/>
            <p:nvPr/>
          </p:nvSpPr>
          <p:spPr>
            <a:xfrm flipH="1">
              <a:off x="647700" y="2472013"/>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12</a:t>
              </a:r>
            </a:p>
          </p:txBody>
        </p:sp>
        <p:sp>
          <p:nvSpPr>
            <p:cNvPr id="81" name="Rectangle 80">
              <a:extLst>
                <a:ext uri="{FF2B5EF4-FFF2-40B4-BE49-F238E27FC236}">
                  <a16:creationId xmlns:a16="http://schemas.microsoft.com/office/drawing/2014/main" id="{8D7424C9-E774-49C9-BA40-EC337DAC8F98}"/>
                </a:ext>
              </a:extLst>
            </p:cNvPr>
            <p:cNvSpPr/>
            <p:nvPr/>
          </p:nvSpPr>
          <p:spPr>
            <a:xfrm flipH="1">
              <a:off x="6750961" y="2472013"/>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82" name="Rectangle 81">
              <a:extLst>
                <a:ext uri="{FF2B5EF4-FFF2-40B4-BE49-F238E27FC236}">
                  <a16:creationId xmlns:a16="http://schemas.microsoft.com/office/drawing/2014/main" id="{3ADE1C56-2B26-4D20-845F-B6FE4328D971}"/>
                </a:ext>
              </a:extLst>
            </p:cNvPr>
            <p:cNvSpPr/>
            <p:nvPr/>
          </p:nvSpPr>
          <p:spPr>
            <a:xfrm flipH="1">
              <a:off x="8364220" y="2472013"/>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83" name="Rectangle 82">
              <a:extLst>
                <a:ext uri="{FF2B5EF4-FFF2-40B4-BE49-F238E27FC236}">
                  <a16:creationId xmlns:a16="http://schemas.microsoft.com/office/drawing/2014/main" id="{C51025E3-734B-4BA3-B3A6-415F198B41EA}"/>
                </a:ext>
              </a:extLst>
            </p:cNvPr>
            <p:cNvSpPr/>
            <p:nvPr/>
          </p:nvSpPr>
          <p:spPr>
            <a:xfrm flipH="1">
              <a:off x="9987445" y="2472013"/>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sp>
        <p:nvSpPr>
          <p:cNvPr id="76" name="Footer Placeholder 2">
            <a:extLst>
              <a:ext uri="{FF2B5EF4-FFF2-40B4-BE49-F238E27FC236}">
                <a16:creationId xmlns:a16="http://schemas.microsoft.com/office/drawing/2014/main" id="{0E90B5EE-ADF1-4677-A1A7-4F073337B868}"/>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1830594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5616945-1FE6-487A-8029-5EC77E86DE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7" name="Object 6" hidden="1">
                        <a:extLst>
                          <a:ext uri="{FF2B5EF4-FFF2-40B4-BE49-F238E27FC236}">
                            <a16:creationId xmlns:a16="http://schemas.microsoft.com/office/drawing/2014/main" id="{15616945-1FE6-487A-8029-5EC77E86DE3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182A0D1-FF53-4982-AFEB-36959715443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2" name="Title 1">
            <a:extLst>
              <a:ext uri="{FF2B5EF4-FFF2-40B4-BE49-F238E27FC236}">
                <a16:creationId xmlns:a16="http://schemas.microsoft.com/office/drawing/2014/main" id="{C721EFA4-9F10-4D54-B241-5EC30E0E4622}"/>
              </a:ext>
            </a:extLst>
          </p:cNvPr>
          <p:cNvSpPr>
            <a:spLocks noGrp="1"/>
          </p:cNvSpPr>
          <p:nvPr>
            <p:ph type="title"/>
          </p:nvPr>
        </p:nvSpPr>
        <p:spPr/>
        <p:txBody>
          <a:bodyPr/>
          <a:lstStyle/>
          <a:p>
            <a:r>
              <a:rPr lang="en-US" altLang="en-US" dirty="0"/>
              <a:t>Table of Contents</a:t>
            </a:r>
            <a:endParaRPr lang="en-US" dirty="0"/>
          </a:p>
        </p:txBody>
      </p:sp>
      <p:sp>
        <p:nvSpPr>
          <p:cNvPr id="16" name="Footer Placeholder 3">
            <a:extLst>
              <a:ext uri="{FF2B5EF4-FFF2-40B4-BE49-F238E27FC236}">
                <a16:creationId xmlns:a16="http://schemas.microsoft.com/office/drawing/2014/main" id="{42E715CC-0168-4CBF-94A5-D84FCF4D572D}"/>
              </a:ext>
            </a:extLst>
          </p:cNvPr>
          <p:cNvSpPr txBox="1">
            <a:spLocks/>
          </p:cNvSpPr>
          <p:nvPr/>
        </p:nvSpPr>
        <p:spPr>
          <a:xfrm>
            <a:off x="4881686" y="6477000"/>
            <a:ext cx="4937760"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chemeClr val="bg1"/>
                </a:solidFill>
                <a:effectLst/>
                <a:uLnTx/>
                <a:uFillTx/>
                <a:latin typeface="Georgia" charset="0"/>
              </a:rPr>
              <a:t>This document is confidential and intended solely for </a:t>
            </a:r>
            <a:r>
              <a:rPr lang="en-US" dirty="0">
                <a:solidFill>
                  <a:schemeClr val="bg1"/>
                </a:solidFill>
              </a:rPr>
              <a:t>OXAGON</a:t>
            </a:r>
            <a:r>
              <a:rPr kumimoji="0" lang="en-US" sz="700" b="0" i="1" u="none" strike="noStrike" kern="1200" cap="none" spc="0" normalizeH="0" baseline="0" noProof="0" dirty="0">
                <a:ln>
                  <a:noFill/>
                </a:ln>
                <a:solidFill>
                  <a:schemeClr val="bg1"/>
                </a:solidFill>
                <a:effectLst/>
                <a:uLnTx/>
                <a:uFillTx/>
                <a:latin typeface="Georgia" charset="0"/>
              </a:rPr>
              <a:t> in the context of Booz Allen's proposal review.</a:t>
            </a:r>
          </a:p>
        </p:txBody>
      </p:sp>
      <p:cxnSp>
        <p:nvCxnSpPr>
          <p:cNvPr id="18" name="Straight Connector 17">
            <a:extLst>
              <a:ext uri="{FF2B5EF4-FFF2-40B4-BE49-F238E27FC236}">
                <a16:creationId xmlns:a16="http://schemas.microsoft.com/office/drawing/2014/main" id="{38AFCBC2-EDDE-42CA-B868-F2BC9E93B922}"/>
              </a:ext>
            </a:extLst>
          </p:cNvPr>
          <p:cNvCxnSpPr>
            <a:cxnSpLocks/>
          </p:cNvCxnSpPr>
          <p:nvPr/>
        </p:nvCxnSpPr>
        <p:spPr>
          <a:xfrm>
            <a:off x="4953000" y="2074984"/>
            <a:ext cx="549497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Rectangle 19">
            <a:hlinkClick r:id="rId7" action="ppaction://hlinksldjump"/>
            <a:extLst>
              <a:ext uri="{FF2B5EF4-FFF2-40B4-BE49-F238E27FC236}">
                <a16:creationId xmlns:a16="http://schemas.microsoft.com/office/drawing/2014/main" id="{7ADDD8FC-AAA0-4F20-BF9E-CF4E93654B87}"/>
              </a:ext>
            </a:extLst>
          </p:cNvPr>
          <p:cNvSpPr/>
          <p:nvPr/>
        </p:nvSpPr>
        <p:spPr>
          <a:xfrm>
            <a:off x="4881686" y="1219200"/>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EXECUTIVE SUMMARY</a:t>
            </a:r>
          </a:p>
        </p:txBody>
      </p:sp>
      <p:sp>
        <p:nvSpPr>
          <p:cNvPr id="21" name="Rectangle 20">
            <a:hlinkClick r:id="rId8" action="ppaction://hlinksldjump"/>
            <a:extLst>
              <a:ext uri="{FF2B5EF4-FFF2-40B4-BE49-F238E27FC236}">
                <a16:creationId xmlns:a16="http://schemas.microsoft.com/office/drawing/2014/main" id="{0561D4EC-45ED-4016-B738-513206DA030A}"/>
              </a:ext>
            </a:extLst>
          </p:cNvPr>
          <p:cNvSpPr/>
          <p:nvPr/>
        </p:nvSpPr>
        <p:spPr>
          <a:xfrm>
            <a:off x="4881686" y="17664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FF"/>
                </a:solidFill>
                <a:latin typeface="Calibri" panose="020F0502020204030204"/>
              </a:rPr>
              <a:t>UNDERSTANDING OF THE SITUATION</a:t>
            </a:r>
          </a:p>
        </p:txBody>
      </p:sp>
      <p:sp>
        <p:nvSpPr>
          <p:cNvPr id="22" name="Rectangle 21">
            <a:hlinkClick r:id="rId9" action="ppaction://hlinksldjump"/>
            <a:extLst>
              <a:ext uri="{FF2B5EF4-FFF2-40B4-BE49-F238E27FC236}">
                <a16:creationId xmlns:a16="http://schemas.microsoft.com/office/drawing/2014/main" id="{252C804D-2D59-4006-BBD3-A151EF078668}"/>
              </a:ext>
            </a:extLst>
          </p:cNvPr>
          <p:cNvSpPr/>
          <p:nvPr/>
        </p:nvSpPr>
        <p:spPr>
          <a:xfrm>
            <a:off x="4881686" y="2313766"/>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WHY BOOZ ALLEN HAMILTON</a:t>
            </a:r>
          </a:p>
        </p:txBody>
      </p:sp>
      <p:sp>
        <p:nvSpPr>
          <p:cNvPr id="23" name="Rectangle 22">
            <a:hlinkClick r:id="rId10" action="ppaction://hlinksldjump"/>
            <a:extLst>
              <a:ext uri="{FF2B5EF4-FFF2-40B4-BE49-F238E27FC236}">
                <a16:creationId xmlns:a16="http://schemas.microsoft.com/office/drawing/2014/main" id="{5F0EBC35-D6CA-46CD-A6AB-E56B11B7916D}"/>
              </a:ext>
            </a:extLst>
          </p:cNvPr>
          <p:cNvSpPr/>
          <p:nvPr/>
        </p:nvSpPr>
        <p:spPr>
          <a:xfrm>
            <a:off x="4881686" y="2861049"/>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PROPOSED PROJECT APPROACH</a:t>
            </a:r>
          </a:p>
        </p:txBody>
      </p:sp>
      <p:sp>
        <p:nvSpPr>
          <p:cNvPr id="24" name="Rectangle 23">
            <a:hlinkClick r:id="rId11" action="ppaction://hlinksldjump"/>
            <a:extLst>
              <a:ext uri="{FF2B5EF4-FFF2-40B4-BE49-F238E27FC236}">
                <a16:creationId xmlns:a16="http://schemas.microsoft.com/office/drawing/2014/main" id="{793C3F02-9D3A-4B19-BA9B-C27412C8E954}"/>
              </a:ext>
            </a:extLst>
          </p:cNvPr>
          <p:cNvSpPr/>
          <p:nvPr/>
        </p:nvSpPr>
        <p:spPr>
          <a:xfrm>
            <a:off x="4881686" y="3408332"/>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TIMELINE &amp; TEAM STRUCTURE</a:t>
            </a:r>
          </a:p>
        </p:txBody>
      </p:sp>
      <p:sp>
        <p:nvSpPr>
          <p:cNvPr id="25" name="Rectangle 24">
            <a:hlinkClick r:id="rId12" action="ppaction://hlinksldjump"/>
            <a:extLst>
              <a:ext uri="{FF2B5EF4-FFF2-40B4-BE49-F238E27FC236}">
                <a16:creationId xmlns:a16="http://schemas.microsoft.com/office/drawing/2014/main" id="{79B13349-C88B-438A-9312-DDE5A51F0443}"/>
              </a:ext>
            </a:extLst>
          </p:cNvPr>
          <p:cNvSpPr/>
          <p:nvPr/>
        </p:nvSpPr>
        <p:spPr>
          <a:xfrm>
            <a:off x="4881686" y="3955615"/>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QUALIFICATIONS</a:t>
            </a:r>
          </a:p>
        </p:txBody>
      </p:sp>
      <p:sp>
        <p:nvSpPr>
          <p:cNvPr id="26" name="Rectangle 25">
            <a:hlinkClick r:id="rId13" action="ppaction://hlinksldjump"/>
            <a:extLst>
              <a:ext uri="{FF2B5EF4-FFF2-40B4-BE49-F238E27FC236}">
                <a16:creationId xmlns:a16="http://schemas.microsoft.com/office/drawing/2014/main" id="{CAFDB8B5-C772-4626-968C-61A047E3BECA}"/>
              </a:ext>
            </a:extLst>
          </p:cNvPr>
          <p:cNvSpPr/>
          <p:nvPr/>
        </p:nvSpPr>
        <p:spPr>
          <a:xfrm>
            <a:off x="4881686" y="4502898"/>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TEAM RESUMES</a:t>
            </a:r>
          </a:p>
        </p:txBody>
      </p:sp>
      <p:sp>
        <p:nvSpPr>
          <p:cNvPr id="27" name="Rectangle 26">
            <a:hlinkClick r:id="rId14" action="ppaction://hlinksldjump"/>
            <a:extLst>
              <a:ext uri="{FF2B5EF4-FFF2-40B4-BE49-F238E27FC236}">
                <a16:creationId xmlns:a16="http://schemas.microsoft.com/office/drawing/2014/main" id="{DED4F46A-5590-424D-B939-9E067764C809}"/>
              </a:ext>
            </a:extLst>
          </p:cNvPr>
          <p:cNvSpPr/>
          <p:nvPr/>
        </p:nvSpPr>
        <p:spPr>
          <a:xfrm>
            <a:off x="4881686" y="50501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CORPORATE DOCUMENTS</a:t>
            </a:r>
          </a:p>
        </p:txBody>
      </p:sp>
    </p:spTree>
    <p:extLst>
      <p:ext uri="{BB962C8B-B14F-4D97-AF65-F5344CB8AC3E}">
        <p14:creationId xmlns:p14="http://schemas.microsoft.com/office/powerpoint/2010/main" val="16249470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67631E29-0C1C-43E1-8848-A5306D6EE3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6" progId="TCLayout.ActiveDocument.1">
                  <p:embed/>
                </p:oleObj>
              </mc:Choice>
              <mc:Fallback>
                <p:oleObj name="think-cell Slide" r:id="rId6" imgW="395" imgH="396" progId="TCLayout.ActiveDocument.1">
                  <p:embed/>
                  <p:pic>
                    <p:nvPicPr>
                      <p:cNvPr id="12" name="Object 11" hidden="1">
                        <a:extLst>
                          <a:ext uri="{FF2B5EF4-FFF2-40B4-BE49-F238E27FC236}">
                            <a16:creationId xmlns:a16="http://schemas.microsoft.com/office/drawing/2014/main" id="{67631E29-0C1C-43E1-8848-A5306D6EE39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20" name="Rectangle 219">
            <a:extLst>
              <a:ext uri="{FF2B5EF4-FFF2-40B4-BE49-F238E27FC236}">
                <a16:creationId xmlns:a16="http://schemas.microsoft.com/office/drawing/2014/main" id="{C3E1388C-9FC5-4D23-80E9-6B7E32662583}"/>
              </a:ext>
            </a:extLst>
          </p:cNvPr>
          <p:cNvSpPr/>
          <p:nvPr/>
        </p:nvSpPr>
        <p:spPr>
          <a:xfrm flipH="1">
            <a:off x="647699" y="1447800"/>
            <a:ext cx="4076228" cy="477520"/>
          </a:xfrm>
          <a:prstGeom prst="rect">
            <a:avLst/>
          </a:prstGeom>
          <a:solidFill>
            <a:srgbClr val="5D7D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Project</a:t>
            </a:r>
            <a:endPar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1" name="Rectangle 220">
            <a:extLst>
              <a:ext uri="{FF2B5EF4-FFF2-40B4-BE49-F238E27FC236}">
                <a16:creationId xmlns:a16="http://schemas.microsoft.com/office/drawing/2014/main" id="{2A2A7A22-A749-433B-BD24-1E1A70CE644D}"/>
              </a:ext>
            </a:extLst>
          </p:cNvPr>
          <p:cNvSpPr/>
          <p:nvPr/>
        </p:nvSpPr>
        <p:spPr>
          <a:xfrm flipH="1">
            <a:off x="4777323" y="1447800"/>
            <a:ext cx="1920242" cy="477520"/>
          </a:xfrm>
          <a:prstGeom prst="rect">
            <a:avLst/>
          </a:prstGeom>
          <a:solidFill>
            <a:srgbClr val="5D7D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Client</a:t>
            </a:r>
            <a:endPar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Rectangle 4" hidden="1">
            <a:extLst>
              <a:ext uri="{FF2B5EF4-FFF2-40B4-BE49-F238E27FC236}">
                <a16:creationId xmlns:a16="http://schemas.microsoft.com/office/drawing/2014/main" id="{02D5EDFB-6C71-496A-8B4F-E56E8445784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LB" sz="2800" b="0"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11" name="Rectangle 10" hidden="1">
            <a:extLst>
              <a:ext uri="{FF2B5EF4-FFF2-40B4-BE49-F238E27FC236}">
                <a16:creationId xmlns:a16="http://schemas.microsoft.com/office/drawing/2014/main" id="{94399ABE-4151-4871-8E95-07F93D72FD5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2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sym typeface="Arial Narrow" panose="020B0606020202030204" pitchFamily="34" charset="0"/>
            </a:endParaRPr>
          </a:p>
        </p:txBody>
      </p:sp>
      <p:sp>
        <p:nvSpPr>
          <p:cNvPr id="3" name="Title 2">
            <a:extLst>
              <a:ext uri="{FF2B5EF4-FFF2-40B4-BE49-F238E27FC236}">
                <a16:creationId xmlns:a16="http://schemas.microsoft.com/office/drawing/2014/main" id="{42BF18D7-ED58-4BAF-9066-057487564818}"/>
              </a:ext>
            </a:extLst>
          </p:cNvPr>
          <p:cNvSpPr>
            <a:spLocks noGrp="1"/>
          </p:cNvSpPr>
          <p:nvPr>
            <p:ph type="title"/>
          </p:nvPr>
        </p:nvSpPr>
        <p:spPr/>
        <p:txBody>
          <a:bodyPr vert="horz" lIns="0" tIns="0" rIns="0" bIns="0" rtlCol="0" anchor="b">
            <a:noAutofit/>
          </a:bodyPr>
          <a:lstStyle/>
          <a:p>
            <a:pPr algn="l" rtl="0"/>
            <a:r>
              <a:rPr lang="en-US" sz="2400" dirty="0">
                <a:latin typeface="Arial" panose="020B0604020202020204" pitchFamily="34" charset="0"/>
                <a:cs typeface="Arial" panose="020B0604020202020204" pitchFamily="34" charset="0"/>
              </a:rPr>
              <a:t>Booz Allen has a long experience in cyber security and a proven relation with NEOM, that aids in the firm's ability to satisfy the engagement </a:t>
            </a:r>
            <a:endParaRPr lang="ar-LB" sz="2400"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878A38B2-F3EC-40FA-98B1-B3D449AFD63D}"/>
              </a:ext>
            </a:extLst>
          </p:cNvPr>
          <p:cNvSpPr>
            <a:spLocks noGrp="1"/>
          </p:cNvSpPr>
          <p:nvPr>
            <p:ph type="body" sz="quarter" idx="11"/>
          </p:nvPr>
        </p:nvSpPr>
        <p:spPr>
          <a:xfrm>
            <a:off x="4170603" y="1112625"/>
            <a:ext cx="3850798" cy="246221"/>
          </a:xfrm>
        </p:spPr>
        <p:txBody>
          <a:bodyPr wrap="none" lIns="0" tIns="0" rIns="0" bIns="0">
            <a:spAutoFit/>
          </a:bodyPr>
          <a:lstStyle/>
          <a:p>
            <a:r>
              <a:rPr lang="fr-FR" dirty="0">
                <a:solidFill>
                  <a:schemeClr val="tx1"/>
                </a:solidFill>
                <a:latin typeface="Arial" panose="020B0604020202020204" pitchFamily="34" charset="0"/>
                <a:cs typeface="Arial" panose="020B0604020202020204" pitchFamily="34" charset="0"/>
              </a:rPr>
              <a:t>Booz Allen Hamilton qualifications (2/3)</a:t>
            </a:r>
            <a:endParaRPr lang="ar-SA" dirty="0">
              <a:solidFill>
                <a:schemeClr val="tx1"/>
              </a:solidFill>
              <a:latin typeface="Arial" panose="020B0604020202020204" pitchFamily="34" charset="0"/>
              <a:cs typeface="Arial" panose="020B0604020202020204" pitchFamily="34" charset="0"/>
            </a:endParaRPr>
          </a:p>
        </p:txBody>
      </p:sp>
      <p:sp>
        <p:nvSpPr>
          <p:cNvPr id="224" name="Rectangle 223">
            <a:extLst>
              <a:ext uri="{FF2B5EF4-FFF2-40B4-BE49-F238E27FC236}">
                <a16:creationId xmlns:a16="http://schemas.microsoft.com/office/drawing/2014/main" id="{304E6A13-191A-4487-B405-D001B3424ED1}"/>
              </a:ext>
            </a:extLst>
          </p:cNvPr>
          <p:cNvSpPr/>
          <p:nvPr/>
        </p:nvSpPr>
        <p:spPr>
          <a:xfrm flipH="1">
            <a:off x="6750961" y="1454340"/>
            <a:ext cx="1569830" cy="477520"/>
          </a:xfrm>
          <a:prstGeom prst="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 typeface="Webdings" pitchFamily="18" charset="2"/>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a:t>
            </a:r>
            <a:endParaRPr kumimoji="0" lang="ar"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5" name="Rectangle 224">
            <a:extLst>
              <a:ext uri="{FF2B5EF4-FFF2-40B4-BE49-F238E27FC236}">
                <a16:creationId xmlns:a16="http://schemas.microsoft.com/office/drawing/2014/main" id="{6DE2B20B-C04F-43F7-AFDA-D4A1CBA2F43A}"/>
              </a:ext>
            </a:extLst>
          </p:cNvPr>
          <p:cNvSpPr/>
          <p:nvPr/>
        </p:nvSpPr>
        <p:spPr>
          <a:xfrm flipH="1">
            <a:off x="8364219" y="1447800"/>
            <a:ext cx="1579794" cy="477520"/>
          </a:xfrm>
          <a:prstGeom prst="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Security Strategy Development</a:t>
            </a:r>
            <a:endParaRPr kumimoji="0" lang="ar"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6" name="Rectangle 225">
            <a:extLst>
              <a:ext uri="{FF2B5EF4-FFF2-40B4-BE49-F238E27FC236}">
                <a16:creationId xmlns:a16="http://schemas.microsoft.com/office/drawing/2014/main" id="{55B2B9E6-F6AA-4E63-B1AB-891F56C0A580}"/>
              </a:ext>
            </a:extLst>
          </p:cNvPr>
          <p:cNvSpPr/>
          <p:nvPr/>
        </p:nvSpPr>
        <p:spPr>
          <a:xfrm flipH="1">
            <a:off x="9982200" y="1447800"/>
            <a:ext cx="1585040" cy="477520"/>
          </a:xfrm>
          <a:prstGeom prst="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Security Management Program </a:t>
            </a:r>
            <a:endParaRPr kumimoji="0" lang="ar"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grpSp>
        <p:nvGrpSpPr>
          <p:cNvPr id="14" name="Group 13">
            <a:extLst>
              <a:ext uri="{FF2B5EF4-FFF2-40B4-BE49-F238E27FC236}">
                <a16:creationId xmlns:a16="http://schemas.microsoft.com/office/drawing/2014/main" id="{C2188A08-CBD6-4B01-8715-F226383740D2}"/>
              </a:ext>
            </a:extLst>
          </p:cNvPr>
          <p:cNvGrpSpPr/>
          <p:nvPr/>
        </p:nvGrpSpPr>
        <p:grpSpPr>
          <a:xfrm>
            <a:off x="647700" y="5584654"/>
            <a:ext cx="10919540" cy="358768"/>
            <a:chOff x="647700" y="4250665"/>
            <a:chExt cx="10919540" cy="358768"/>
          </a:xfrm>
        </p:grpSpPr>
        <p:sp>
          <p:nvSpPr>
            <p:cNvPr id="22" name="Rectangle 21">
              <a:extLst>
                <a:ext uri="{FF2B5EF4-FFF2-40B4-BE49-F238E27FC236}">
                  <a16:creationId xmlns:a16="http://schemas.microsoft.com/office/drawing/2014/main" id="{040C9188-B93B-47C1-8326-AFB3899C6233}"/>
                </a:ext>
              </a:extLst>
            </p:cNvPr>
            <p:cNvSpPr/>
            <p:nvPr/>
          </p:nvSpPr>
          <p:spPr>
            <a:xfrm flipH="1">
              <a:off x="1340926" y="4250665"/>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OT Cybersecurity Services for Energy Distribution</a:t>
              </a:r>
            </a:p>
          </p:txBody>
        </p:sp>
        <p:sp>
          <p:nvSpPr>
            <p:cNvPr id="23" name="Rectangle 22">
              <a:extLst>
                <a:ext uri="{FF2B5EF4-FFF2-40B4-BE49-F238E27FC236}">
                  <a16:creationId xmlns:a16="http://schemas.microsoft.com/office/drawing/2014/main" id="{327ABBF3-B315-41EA-963D-31F18A297CE3}"/>
                </a:ext>
              </a:extLst>
            </p:cNvPr>
            <p:cNvSpPr/>
            <p:nvPr/>
          </p:nvSpPr>
          <p:spPr>
            <a:xfrm flipH="1">
              <a:off x="4777325" y="4250665"/>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Major Utility in MENA</a:t>
              </a:r>
            </a:p>
          </p:txBody>
        </p:sp>
        <p:sp>
          <p:nvSpPr>
            <p:cNvPr id="93" name="Rectangle 92">
              <a:extLst>
                <a:ext uri="{FF2B5EF4-FFF2-40B4-BE49-F238E27FC236}">
                  <a16:creationId xmlns:a16="http://schemas.microsoft.com/office/drawing/2014/main" id="{717BB124-4983-44AC-9544-50F498C69916}"/>
                </a:ext>
              </a:extLst>
            </p:cNvPr>
            <p:cNvSpPr/>
            <p:nvPr/>
          </p:nvSpPr>
          <p:spPr>
            <a:xfrm flipH="1">
              <a:off x="647700" y="4250665"/>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16</a:t>
              </a:r>
              <a:endPar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27" name="Rectangle 226">
              <a:extLst>
                <a:ext uri="{FF2B5EF4-FFF2-40B4-BE49-F238E27FC236}">
                  <a16:creationId xmlns:a16="http://schemas.microsoft.com/office/drawing/2014/main" id="{2197C468-BDF8-47DF-816E-8C45F083A8D5}"/>
                </a:ext>
              </a:extLst>
            </p:cNvPr>
            <p:cNvSpPr/>
            <p:nvPr/>
          </p:nvSpPr>
          <p:spPr>
            <a:xfrm flipH="1">
              <a:off x="6750961" y="4250665"/>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28" name="Rectangle 227">
              <a:extLst>
                <a:ext uri="{FF2B5EF4-FFF2-40B4-BE49-F238E27FC236}">
                  <a16:creationId xmlns:a16="http://schemas.microsoft.com/office/drawing/2014/main" id="{5C87DC5E-AD88-4120-BF7E-83C671AAF163}"/>
                </a:ext>
              </a:extLst>
            </p:cNvPr>
            <p:cNvSpPr/>
            <p:nvPr/>
          </p:nvSpPr>
          <p:spPr>
            <a:xfrm flipH="1">
              <a:off x="8364220" y="4250665"/>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29" name="Rectangle 228">
              <a:extLst>
                <a:ext uri="{FF2B5EF4-FFF2-40B4-BE49-F238E27FC236}">
                  <a16:creationId xmlns:a16="http://schemas.microsoft.com/office/drawing/2014/main" id="{9AE8EF58-B5D6-4FCB-A89F-D195F2FDE15A}"/>
                </a:ext>
              </a:extLst>
            </p:cNvPr>
            <p:cNvSpPr/>
            <p:nvPr/>
          </p:nvSpPr>
          <p:spPr>
            <a:xfrm flipH="1">
              <a:off x="9987445" y="4250665"/>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6" name="Group 5">
            <a:extLst>
              <a:ext uri="{FF2B5EF4-FFF2-40B4-BE49-F238E27FC236}">
                <a16:creationId xmlns:a16="http://schemas.microsoft.com/office/drawing/2014/main" id="{CDEEB480-238E-4E9C-94A3-1D4118AFAC05}"/>
              </a:ext>
            </a:extLst>
          </p:cNvPr>
          <p:cNvGrpSpPr/>
          <p:nvPr/>
        </p:nvGrpSpPr>
        <p:grpSpPr>
          <a:xfrm>
            <a:off x="647700" y="4250665"/>
            <a:ext cx="10919540" cy="358768"/>
            <a:chOff x="647700" y="3361339"/>
            <a:chExt cx="10919540" cy="358768"/>
          </a:xfrm>
        </p:grpSpPr>
        <p:sp>
          <p:nvSpPr>
            <p:cNvPr id="106" name="Rectangle 105">
              <a:extLst>
                <a:ext uri="{FF2B5EF4-FFF2-40B4-BE49-F238E27FC236}">
                  <a16:creationId xmlns:a16="http://schemas.microsoft.com/office/drawing/2014/main" id="{FFD2786A-8026-4447-B7DA-608C1A1AEB8F}"/>
                </a:ext>
              </a:extLst>
            </p:cNvPr>
            <p:cNvSpPr/>
            <p:nvPr/>
          </p:nvSpPr>
          <p:spPr>
            <a:xfrm flipH="1">
              <a:off x="1340926" y="3361339"/>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Cybersecurity Operating Model and Strategy Design</a:t>
              </a:r>
              <a:endParaRPr kumimoji="0" lang="ar"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7" name="Rectangle 106">
              <a:extLst>
                <a:ext uri="{FF2B5EF4-FFF2-40B4-BE49-F238E27FC236}">
                  <a16:creationId xmlns:a16="http://schemas.microsoft.com/office/drawing/2014/main" id="{58F8B55F-1E44-4E06-AAD9-BF967C65D832}"/>
                </a:ext>
              </a:extLst>
            </p:cNvPr>
            <p:cNvSpPr/>
            <p:nvPr/>
          </p:nvSpPr>
          <p:spPr>
            <a:xfrm flipH="1">
              <a:off x="4777325" y="3361339"/>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Critical National Infrastructure Entity, GCC </a:t>
              </a: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2" name="Rectangle 111">
              <a:extLst>
                <a:ext uri="{FF2B5EF4-FFF2-40B4-BE49-F238E27FC236}">
                  <a16:creationId xmlns:a16="http://schemas.microsoft.com/office/drawing/2014/main" id="{F2E1A31A-D37A-4C22-B872-97322883FF5E}"/>
                </a:ext>
              </a:extLst>
            </p:cNvPr>
            <p:cNvSpPr/>
            <p:nvPr/>
          </p:nvSpPr>
          <p:spPr>
            <a:xfrm flipH="1">
              <a:off x="647700" y="3361339"/>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14</a:t>
              </a:r>
            </a:p>
          </p:txBody>
        </p:sp>
        <p:sp>
          <p:nvSpPr>
            <p:cNvPr id="239" name="Rectangle 238">
              <a:extLst>
                <a:ext uri="{FF2B5EF4-FFF2-40B4-BE49-F238E27FC236}">
                  <a16:creationId xmlns:a16="http://schemas.microsoft.com/office/drawing/2014/main" id="{09A61F3E-609B-4370-9640-F9B82FF59ACA}"/>
                </a:ext>
              </a:extLst>
            </p:cNvPr>
            <p:cNvSpPr/>
            <p:nvPr/>
          </p:nvSpPr>
          <p:spPr>
            <a:xfrm flipH="1">
              <a:off x="6750961" y="3361339"/>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40" name="Rectangle 239">
              <a:extLst>
                <a:ext uri="{FF2B5EF4-FFF2-40B4-BE49-F238E27FC236}">
                  <a16:creationId xmlns:a16="http://schemas.microsoft.com/office/drawing/2014/main" id="{D0F60DF1-C47E-4ECA-8D31-B0F10E9F2C83}"/>
                </a:ext>
              </a:extLst>
            </p:cNvPr>
            <p:cNvSpPr/>
            <p:nvPr/>
          </p:nvSpPr>
          <p:spPr>
            <a:xfrm flipH="1">
              <a:off x="8364220" y="3361339"/>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241" name="Rectangle 240">
              <a:extLst>
                <a:ext uri="{FF2B5EF4-FFF2-40B4-BE49-F238E27FC236}">
                  <a16:creationId xmlns:a16="http://schemas.microsoft.com/office/drawing/2014/main" id="{5A0C9934-5F2C-4473-B936-39CC30CC57B9}"/>
                </a:ext>
              </a:extLst>
            </p:cNvPr>
            <p:cNvSpPr/>
            <p:nvPr/>
          </p:nvSpPr>
          <p:spPr>
            <a:xfrm flipH="1">
              <a:off x="9987445" y="3361339"/>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grpSp>
      <p:grpSp>
        <p:nvGrpSpPr>
          <p:cNvPr id="15" name="Group 14">
            <a:extLst>
              <a:ext uri="{FF2B5EF4-FFF2-40B4-BE49-F238E27FC236}">
                <a16:creationId xmlns:a16="http://schemas.microsoft.com/office/drawing/2014/main" id="{EA53223D-F550-4617-BCD3-A702834CBB5F}"/>
              </a:ext>
            </a:extLst>
          </p:cNvPr>
          <p:cNvGrpSpPr/>
          <p:nvPr/>
        </p:nvGrpSpPr>
        <p:grpSpPr>
          <a:xfrm>
            <a:off x="647700" y="6029317"/>
            <a:ext cx="10919540" cy="358768"/>
            <a:chOff x="647700" y="4695328"/>
            <a:chExt cx="10919540" cy="358768"/>
          </a:xfrm>
        </p:grpSpPr>
        <p:sp>
          <p:nvSpPr>
            <p:cNvPr id="142" name="Rectangle 141">
              <a:extLst>
                <a:ext uri="{FF2B5EF4-FFF2-40B4-BE49-F238E27FC236}">
                  <a16:creationId xmlns:a16="http://schemas.microsoft.com/office/drawing/2014/main" id="{B9B9761A-5ED1-4B46-82F2-746B53232C8B}"/>
                </a:ext>
              </a:extLst>
            </p:cNvPr>
            <p:cNvSpPr/>
            <p:nvPr/>
          </p:nvSpPr>
          <p:spPr>
            <a:xfrm flipH="1">
              <a:off x="1340926" y="4695328"/>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Water/Wastewater Utilities OT Technical Assistance </a:t>
              </a:r>
              <a:endParaRPr kumimoji="0" lang="ar"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3" name="Rectangle 142">
              <a:extLst>
                <a:ext uri="{FF2B5EF4-FFF2-40B4-BE49-F238E27FC236}">
                  <a16:creationId xmlns:a16="http://schemas.microsoft.com/office/drawing/2014/main" id="{7928F470-83EB-48AC-A9AE-9D6F62C3111F}"/>
                </a:ext>
              </a:extLst>
            </p:cNvPr>
            <p:cNvSpPr/>
            <p:nvPr/>
          </p:nvSpPr>
          <p:spPr>
            <a:xfrm flipH="1">
              <a:off x="4777325" y="4695328"/>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Environmental Protection Agency (EPA))</a:t>
              </a:r>
              <a:endParaRPr kumimoji="0" lang="ar"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8" name="Rectangle 147">
              <a:extLst>
                <a:ext uri="{FF2B5EF4-FFF2-40B4-BE49-F238E27FC236}">
                  <a16:creationId xmlns:a16="http://schemas.microsoft.com/office/drawing/2014/main" id="{70A231D2-3BD5-460B-99BD-ADA6D101D319}"/>
                </a:ext>
              </a:extLst>
            </p:cNvPr>
            <p:cNvSpPr/>
            <p:nvPr/>
          </p:nvSpPr>
          <p:spPr>
            <a:xfrm flipH="1">
              <a:off x="647700" y="4695328"/>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17</a:t>
              </a:r>
            </a:p>
          </p:txBody>
        </p:sp>
        <p:sp>
          <p:nvSpPr>
            <p:cNvPr id="248" name="Rectangle 247">
              <a:extLst>
                <a:ext uri="{FF2B5EF4-FFF2-40B4-BE49-F238E27FC236}">
                  <a16:creationId xmlns:a16="http://schemas.microsoft.com/office/drawing/2014/main" id="{0865E981-9252-4498-B27F-390C6980FD15}"/>
                </a:ext>
              </a:extLst>
            </p:cNvPr>
            <p:cNvSpPr/>
            <p:nvPr/>
          </p:nvSpPr>
          <p:spPr>
            <a:xfrm flipH="1">
              <a:off x="6750961" y="4695328"/>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49" name="Rectangle 248">
              <a:extLst>
                <a:ext uri="{FF2B5EF4-FFF2-40B4-BE49-F238E27FC236}">
                  <a16:creationId xmlns:a16="http://schemas.microsoft.com/office/drawing/2014/main" id="{F4AACA08-14C7-4362-8954-2AAE58D61B98}"/>
                </a:ext>
              </a:extLst>
            </p:cNvPr>
            <p:cNvSpPr/>
            <p:nvPr/>
          </p:nvSpPr>
          <p:spPr>
            <a:xfrm flipH="1">
              <a:off x="8364220" y="4695328"/>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50" name="Rectangle 249">
              <a:extLst>
                <a:ext uri="{FF2B5EF4-FFF2-40B4-BE49-F238E27FC236}">
                  <a16:creationId xmlns:a16="http://schemas.microsoft.com/office/drawing/2014/main" id="{F528E075-BF62-43B8-9324-61E7B05DE751}"/>
                </a:ext>
              </a:extLst>
            </p:cNvPr>
            <p:cNvSpPr/>
            <p:nvPr/>
          </p:nvSpPr>
          <p:spPr>
            <a:xfrm flipH="1">
              <a:off x="9987445" y="4695328"/>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pic>
        <p:nvPicPr>
          <p:cNvPr id="257" name="Picture 642">
            <a:extLst>
              <a:ext uri="{FF2B5EF4-FFF2-40B4-BE49-F238E27FC236}">
                <a16:creationId xmlns:a16="http://schemas.microsoft.com/office/drawing/2014/main" id="{F7E8B211-4D8E-4C30-993A-06F402ACC4E9}"/>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l="11934" t="25649" r="58892" b="25973"/>
          <a:stretch/>
        </p:blipFill>
        <p:spPr bwMode="auto">
          <a:xfrm>
            <a:off x="7010400" y="1582864"/>
            <a:ext cx="252365" cy="23140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05894EA-811B-41D4-A5F0-363D765E044A}"/>
              </a:ext>
            </a:extLst>
          </p:cNvPr>
          <p:cNvGrpSpPr/>
          <p:nvPr/>
        </p:nvGrpSpPr>
        <p:grpSpPr>
          <a:xfrm>
            <a:off x="647700" y="2027350"/>
            <a:ext cx="10919540" cy="358768"/>
            <a:chOff x="647700" y="5584654"/>
            <a:chExt cx="10919540" cy="358768"/>
          </a:xfrm>
        </p:grpSpPr>
        <p:sp>
          <p:nvSpPr>
            <p:cNvPr id="52" name="Rectangle 51">
              <a:extLst>
                <a:ext uri="{FF2B5EF4-FFF2-40B4-BE49-F238E27FC236}">
                  <a16:creationId xmlns:a16="http://schemas.microsoft.com/office/drawing/2014/main" id="{C9E808A0-C4D2-4478-B0BE-B2BEB9F3D568}"/>
                </a:ext>
              </a:extLst>
            </p:cNvPr>
            <p:cNvSpPr/>
            <p:nvPr/>
          </p:nvSpPr>
          <p:spPr>
            <a:xfrm flipH="1">
              <a:off x="1340926" y="5584654"/>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Cybersecurity Strategy Realignment and Risk Mgmt. Support</a:t>
              </a:r>
            </a:p>
          </p:txBody>
        </p:sp>
        <p:sp>
          <p:nvSpPr>
            <p:cNvPr id="53" name="Rectangle 52">
              <a:extLst>
                <a:ext uri="{FF2B5EF4-FFF2-40B4-BE49-F238E27FC236}">
                  <a16:creationId xmlns:a16="http://schemas.microsoft.com/office/drawing/2014/main" id="{43F2DAE7-2777-4692-8A8A-3BED3AF36951}"/>
                </a:ext>
              </a:extLst>
            </p:cNvPr>
            <p:cNvSpPr/>
            <p:nvPr/>
          </p:nvSpPr>
          <p:spPr>
            <a:xfrm flipH="1">
              <a:off x="4777325" y="5584654"/>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Global Media and Communications Company</a:t>
              </a:r>
            </a:p>
          </p:txBody>
        </p:sp>
        <p:sp>
          <p:nvSpPr>
            <p:cNvPr id="97" name="Rectangle 96">
              <a:extLst>
                <a:ext uri="{FF2B5EF4-FFF2-40B4-BE49-F238E27FC236}">
                  <a16:creationId xmlns:a16="http://schemas.microsoft.com/office/drawing/2014/main" id="{F76CAEE7-0B79-4707-9F48-8ED474E77EE5}"/>
                </a:ext>
              </a:extLst>
            </p:cNvPr>
            <p:cNvSpPr/>
            <p:nvPr/>
          </p:nvSpPr>
          <p:spPr>
            <a:xfrm flipH="1">
              <a:off x="647700" y="5584654"/>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19</a:t>
              </a:r>
            </a:p>
          </p:txBody>
        </p:sp>
        <p:sp>
          <p:nvSpPr>
            <p:cNvPr id="230" name="Rectangle 229">
              <a:extLst>
                <a:ext uri="{FF2B5EF4-FFF2-40B4-BE49-F238E27FC236}">
                  <a16:creationId xmlns:a16="http://schemas.microsoft.com/office/drawing/2014/main" id="{5CE4920C-BE04-41CD-B7D9-6522F6665178}"/>
                </a:ext>
              </a:extLst>
            </p:cNvPr>
            <p:cNvSpPr/>
            <p:nvPr/>
          </p:nvSpPr>
          <p:spPr>
            <a:xfrm flipH="1">
              <a:off x="6750961" y="5584654"/>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60" name="Rectangle 259">
              <a:extLst>
                <a:ext uri="{FF2B5EF4-FFF2-40B4-BE49-F238E27FC236}">
                  <a16:creationId xmlns:a16="http://schemas.microsoft.com/office/drawing/2014/main" id="{D60EC307-8E4C-40AF-987D-B01315A9265B}"/>
                </a:ext>
              </a:extLst>
            </p:cNvPr>
            <p:cNvSpPr/>
            <p:nvPr/>
          </p:nvSpPr>
          <p:spPr>
            <a:xfrm flipH="1">
              <a:off x="8364220" y="5584654"/>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261" name="Rectangle 260">
              <a:extLst>
                <a:ext uri="{FF2B5EF4-FFF2-40B4-BE49-F238E27FC236}">
                  <a16:creationId xmlns:a16="http://schemas.microsoft.com/office/drawing/2014/main" id="{D39171E2-D9DC-4731-BBC8-AE9F26CE9146}"/>
                </a:ext>
              </a:extLst>
            </p:cNvPr>
            <p:cNvSpPr/>
            <p:nvPr/>
          </p:nvSpPr>
          <p:spPr>
            <a:xfrm flipH="1">
              <a:off x="9987445" y="5584654"/>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9" name="Group 8">
            <a:extLst>
              <a:ext uri="{FF2B5EF4-FFF2-40B4-BE49-F238E27FC236}">
                <a16:creationId xmlns:a16="http://schemas.microsoft.com/office/drawing/2014/main" id="{C8A3FC6E-C84C-4478-B858-02C699535174}"/>
              </a:ext>
            </a:extLst>
          </p:cNvPr>
          <p:cNvGrpSpPr/>
          <p:nvPr/>
        </p:nvGrpSpPr>
        <p:grpSpPr>
          <a:xfrm>
            <a:off x="647700" y="2472013"/>
            <a:ext cx="10919540" cy="358768"/>
            <a:chOff x="647700" y="6029317"/>
            <a:chExt cx="10919540" cy="358768"/>
          </a:xfrm>
        </p:grpSpPr>
        <p:sp>
          <p:nvSpPr>
            <p:cNvPr id="150" name="Rectangle 149">
              <a:extLst>
                <a:ext uri="{FF2B5EF4-FFF2-40B4-BE49-F238E27FC236}">
                  <a16:creationId xmlns:a16="http://schemas.microsoft.com/office/drawing/2014/main" id="{09A8FEFE-DBF1-4126-88FD-67DAEAFD5741}"/>
                </a:ext>
              </a:extLst>
            </p:cNvPr>
            <p:cNvSpPr/>
            <p:nvPr/>
          </p:nvSpPr>
          <p:spPr>
            <a:xfrm flipH="1">
              <a:off x="1340926" y="6029317"/>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Program Support</a:t>
              </a:r>
            </a:p>
          </p:txBody>
        </p:sp>
        <p:sp>
          <p:nvSpPr>
            <p:cNvPr id="151" name="Rectangle 150">
              <a:extLst>
                <a:ext uri="{FF2B5EF4-FFF2-40B4-BE49-F238E27FC236}">
                  <a16:creationId xmlns:a16="http://schemas.microsoft.com/office/drawing/2014/main" id="{A233F33F-29FC-4D24-8529-7152D12F539D}"/>
                </a:ext>
              </a:extLst>
            </p:cNvPr>
            <p:cNvSpPr/>
            <p:nvPr/>
          </p:nvSpPr>
          <p:spPr>
            <a:xfrm flipH="1">
              <a:off x="4777325" y="6029317"/>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US Department of Treasury</a:t>
              </a:r>
            </a:p>
          </p:txBody>
        </p:sp>
        <p:sp>
          <p:nvSpPr>
            <p:cNvPr id="156" name="Rectangle 155">
              <a:extLst>
                <a:ext uri="{FF2B5EF4-FFF2-40B4-BE49-F238E27FC236}">
                  <a16:creationId xmlns:a16="http://schemas.microsoft.com/office/drawing/2014/main" id="{DD194DD4-A776-460D-B531-5D322102F77F}"/>
                </a:ext>
              </a:extLst>
            </p:cNvPr>
            <p:cNvSpPr/>
            <p:nvPr/>
          </p:nvSpPr>
          <p:spPr>
            <a:xfrm flipH="1">
              <a:off x="647700" y="6029317"/>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20</a:t>
              </a:r>
            </a:p>
          </p:txBody>
        </p:sp>
        <p:sp>
          <p:nvSpPr>
            <p:cNvPr id="251" name="Rectangle 250">
              <a:extLst>
                <a:ext uri="{FF2B5EF4-FFF2-40B4-BE49-F238E27FC236}">
                  <a16:creationId xmlns:a16="http://schemas.microsoft.com/office/drawing/2014/main" id="{CBC0B319-BCFC-4C03-82A6-B378A7C9BD63}"/>
                </a:ext>
              </a:extLst>
            </p:cNvPr>
            <p:cNvSpPr/>
            <p:nvPr/>
          </p:nvSpPr>
          <p:spPr>
            <a:xfrm flipH="1">
              <a:off x="6750961" y="6029317"/>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62" name="Rectangle 261">
              <a:extLst>
                <a:ext uri="{FF2B5EF4-FFF2-40B4-BE49-F238E27FC236}">
                  <a16:creationId xmlns:a16="http://schemas.microsoft.com/office/drawing/2014/main" id="{7F95BDB1-216F-400E-952A-8F81E656CF87}"/>
                </a:ext>
              </a:extLst>
            </p:cNvPr>
            <p:cNvSpPr/>
            <p:nvPr/>
          </p:nvSpPr>
          <p:spPr>
            <a:xfrm flipH="1">
              <a:off x="9987445" y="6029317"/>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263" name="Rectangle 262">
              <a:extLst>
                <a:ext uri="{FF2B5EF4-FFF2-40B4-BE49-F238E27FC236}">
                  <a16:creationId xmlns:a16="http://schemas.microsoft.com/office/drawing/2014/main" id="{4504B972-611C-4064-9A08-11034BFDFB8E}"/>
                </a:ext>
              </a:extLst>
            </p:cNvPr>
            <p:cNvSpPr/>
            <p:nvPr/>
          </p:nvSpPr>
          <p:spPr>
            <a:xfrm flipH="1">
              <a:off x="8364220" y="6029317"/>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75" name="Group 74">
            <a:extLst>
              <a:ext uri="{FF2B5EF4-FFF2-40B4-BE49-F238E27FC236}">
                <a16:creationId xmlns:a16="http://schemas.microsoft.com/office/drawing/2014/main" id="{A318C317-AE6D-421D-BD02-54E4611F1D3A}"/>
              </a:ext>
            </a:extLst>
          </p:cNvPr>
          <p:cNvGrpSpPr/>
          <p:nvPr/>
        </p:nvGrpSpPr>
        <p:grpSpPr>
          <a:xfrm>
            <a:off x="647700" y="5139991"/>
            <a:ext cx="10919540" cy="358768"/>
            <a:chOff x="647700" y="6029317"/>
            <a:chExt cx="10919540" cy="358768"/>
          </a:xfrm>
        </p:grpSpPr>
        <p:sp>
          <p:nvSpPr>
            <p:cNvPr id="76" name="Rectangle 75">
              <a:extLst>
                <a:ext uri="{FF2B5EF4-FFF2-40B4-BE49-F238E27FC236}">
                  <a16:creationId xmlns:a16="http://schemas.microsoft.com/office/drawing/2014/main" id="{6FB63323-397B-401D-8038-E4BC1B4D9940}"/>
                </a:ext>
              </a:extLst>
            </p:cNvPr>
            <p:cNvSpPr/>
            <p:nvPr/>
          </p:nvSpPr>
          <p:spPr>
            <a:xfrm flipH="1">
              <a:off x="1340926" y="6029317"/>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Security Maturity Assessment</a:t>
              </a:r>
            </a:p>
          </p:txBody>
        </p:sp>
        <p:sp>
          <p:nvSpPr>
            <p:cNvPr id="77" name="Rectangle 76">
              <a:extLst>
                <a:ext uri="{FF2B5EF4-FFF2-40B4-BE49-F238E27FC236}">
                  <a16:creationId xmlns:a16="http://schemas.microsoft.com/office/drawing/2014/main" id="{723BC4D5-A2CA-4511-A007-14AF71867695}"/>
                </a:ext>
              </a:extLst>
            </p:cNvPr>
            <p:cNvSpPr/>
            <p:nvPr/>
          </p:nvSpPr>
          <p:spPr>
            <a:xfrm flipH="1">
              <a:off x="4777325" y="6029317"/>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GCC Central Exchange</a:t>
              </a:r>
            </a:p>
          </p:txBody>
        </p:sp>
        <p:sp>
          <p:nvSpPr>
            <p:cNvPr id="78" name="Rectangle 77">
              <a:extLst>
                <a:ext uri="{FF2B5EF4-FFF2-40B4-BE49-F238E27FC236}">
                  <a16:creationId xmlns:a16="http://schemas.microsoft.com/office/drawing/2014/main" id="{2D44AD6C-EFAF-433C-B65A-7EA767027283}"/>
                </a:ext>
              </a:extLst>
            </p:cNvPr>
            <p:cNvSpPr/>
            <p:nvPr/>
          </p:nvSpPr>
          <p:spPr>
            <a:xfrm flipH="1">
              <a:off x="647700" y="6029317"/>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10</a:t>
              </a:r>
            </a:p>
          </p:txBody>
        </p:sp>
        <p:sp>
          <p:nvSpPr>
            <p:cNvPr id="79" name="Rectangle 78">
              <a:extLst>
                <a:ext uri="{FF2B5EF4-FFF2-40B4-BE49-F238E27FC236}">
                  <a16:creationId xmlns:a16="http://schemas.microsoft.com/office/drawing/2014/main" id="{B23C6A7F-828F-4CB7-BA8B-7C15576B8615}"/>
                </a:ext>
              </a:extLst>
            </p:cNvPr>
            <p:cNvSpPr/>
            <p:nvPr/>
          </p:nvSpPr>
          <p:spPr>
            <a:xfrm flipH="1">
              <a:off x="6750961" y="6029317"/>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80" name="Rectangle 79">
              <a:extLst>
                <a:ext uri="{FF2B5EF4-FFF2-40B4-BE49-F238E27FC236}">
                  <a16:creationId xmlns:a16="http://schemas.microsoft.com/office/drawing/2014/main" id="{D1572BEB-891A-4133-9478-B49AFDEA9C8C}"/>
                </a:ext>
              </a:extLst>
            </p:cNvPr>
            <p:cNvSpPr/>
            <p:nvPr/>
          </p:nvSpPr>
          <p:spPr>
            <a:xfrm flipH="1">
              <a:off x="8364220" y="6029317"/>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81" name="Rectangle 80">
              <a:extLst>
                <a:ext uri="{FF2B5EF4-FFF2-40B4-BE49-F238E27FC236}">
                  <a16:creationId xmlns:a16="http://schemas.microsoft.com/office/drawing/2014/main" id="{26664778-9204-40BF-8AF2-6BC59710D755}"/>
                </a:ext>
              </a:extLst>
            </p:cNvPr>
            <p:cNvSpPr/>
            <p:nvPr/>
          </p:nvSpPr>
          <p:spPr>
            <a:xfrm flipH="1">
              <a:off x="9987445" y="6029317"/>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91" name="Group 90">
            <a:extLst>
              <a:ext uri="{FF2B5EF4-FFF2-40B4-BE49-F238E27FC236}">
                <a16:creationId xmlns:a16="http://schemas.microsoft.com/office/drawing/2014/main" id="{700B7C4D-866B-4AC8-B412-956FC2B82B6D}"/>
              </a:ext>
            </a:extLst>
          </p:cNvPr>
          <p:cNvGrpSpPr/>
          <p:nvPr/>
        </p:nvGrpSpPr>
        <p:grpSpPr>
          <a:xfrm>
            <a:off x="647700" y="3361339"/>
            <a:ext cx="10909575" cy="369174"/>
            <a:chOff x="647700" y="4250665"/>
            <a:chExt cx="10909575" cy="369174"/>
          </a:xfrm>
        </p:grpSpPr>
        <p:sp>
          <p:nvSpPr>
            <p:cNvPr id="92" name="Rectangle 91">
              <a:extLst>
                <a:ext uri="{FF2B5EF4-FFF2-40B4-BE49-F238E27FC236}">
                  <a16:creationId xmlns:a16="http://schemas.microsoft.com/office/drawing/2014/main" id="{745B04D2-C7D0-4EE8-A64C-B1B3DFB234E2}"/>
                </a:ext>
              </a:extLst>
            </p:cNvPr>
            <p:cNvSpPr/>
            <p:nvPr/>
          </p:nvSpPr>
          <p:spPr>
            <a:xfrm flipH="1">
              <a:off x="1340926" y="4250665"/>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CSOC Strategy, Development, and Operation</a:t>
              </a:r>
            </a:p>
          </p:txBody>
        </p:sp>
        <p:sp>
          <p:nvSpPr>
            <p:cNvPr id="94" name="Rectangle 93">
              <a:extLst>
                <a:ext uri="{FF2B5EF4-FFF2-40B4-BE49-F238E27FC236}">
                  <a16:creationId xmlns:a16="http://schemas.microsoft.com/office/drawing/2014/main" id="{F0C1D61F-7C66-4E5E-8178-B96BF8370FB4}"/>
                </a:ext>
              </a:extLst>
            </p:cNvPr>
            <p:cNvSpPr/>
            <p:nvPr/>
          </p:nvSpPr>
          <p:spPr>
            <a:xfrm flipH="1">
              <a:off x="4777325" y="4250665"/>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Global Packaged Goods Company</a:t>
              </a:r>
            </a:p>
          </p:txBody>
        </p:sp>
        <p:sp>
          <p:nvSpPr>
            <p:cNvPr id="95" name="Rectangle 94">
              <a:extLst>
                <a:ext uri="{FF2B5EF4-FFF2-40B4-BE49-F238E27FC236}">
                  <a16:creationId xmlns:a16="http://schemas.microsoft.com/office/drawing/2014/main" id="{60C0D2E6-6571-4239-BB69-1D79D819ECE7}"/>
                </a:ext>
              </a:extLst>
            </p:cNvPr>
            <p:cNvSpPr/>
            <p:nvPr/>
          </p:nvSpPr>
          <p:spPr>
            <a:xfrm flipH="1">
              <a:off x="647700" y="4250665"/>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26</a:t>
              </a:r>
              <a:endPar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6" name="Rectangle 95">
              <a:extLst>
                <a:ext uri="{FF2B5EF4-FFF2-40B4-BE49-F238E27FC236}">
                  <a16:creationId xmlns:a16="http://schemas.microsoft.com/office/drawing/2014/main" id="{2D0E355D-088B-4A51-B58F-BDC968F77C91}"/>
                </a:ext>
              </a:extLst>
            </p:cNvPr>
            <p:cNvSpPr/>
            <p:nvPr/>
          </p:nvSpPr>
          <p:spPr>
            <a:xfrm flipH="1">
              <a:off x="6750961" y="4250665"/>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98" name="Rectangle 97">
              <a:extLst>
                <a:ext uri="{FF2B5EF4-FFF2-40B4-BE49-F238E27FC236}">
                  <a16:creationId xmlns:a16="http://schemas.microsoft.com/office/drawing/2014/main" id="{FA07E060-DD00-4599-8E93-49CCA0E991F6}"/>
                </a:ext>
              </a:extLst>
            </p:cNvPr>
            <p:cNvSpPr/>
            <p:nvPr/>
          </p:nvSpPr>
          <p:spPr>
            <a:xfrm flipH="1">
              <a:off x="6728705" y="4261071"/>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99" name="Rectangle 98">
              <a:extLst>
                <a:ext uri="{FF2B5EF4-FFF2-40B4-BE49-F238E27FC236}">
                  <a16:creationId xmlns:a16="http://schemas.microsoft.com/office/drawing/2014/main" id="{04411877-D83B-46E3-A9F1-32699AD371EB}"/>
                </a:ext>
              </a:extLst>
            </p:cNvPr>
            <p:cNvSpPr/>
            <p:nvPr/>
          </p:nvSpPr>
          <p:spPr>
            <a:xfrm flipH="1">
              <a:off x="9987445" y="4250665"/>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01" name="Rectangle 100">
              <a:extLst>
                <a:ext uri="{FF2B5EF4-FFF2-40B4-BE49-F238E27FC236}">
                  <a16:creationId xmlns:a16="http://schemas.microsoft.com/office/drawing/2014/main" id="{5AD629DF-DFE4-4792-AC84-E82BA8309E23}"/>
                </a:ext>
              </a:extLst>
            </p:cNvPr>
            <p:cNvSpPr/>
            <p:nvPr/>
          </p:nvSpPr>
          <p:spPr>
            <a:xfrm flipH="1">
              <a:off x="8364220" y="4250665"/>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103" name="Group 102">
            <a:extLst>
              <a:ext uri="{FF2B5EF4-FFF2-40B4-BE49-F238E27FC236}">
                <a16:creationId xmlns:a16="http://schemas.microsoft.com/office/drawing/2014/main" id="{363BEC51-B306-4BD1-A7C1-BFA43BA84785}"/>
              </a:ext>
            </a:extLst>
          </p:cNvPr>
          <p:cNvGrpSpPr/>
          <p:nvPr/>
        </p:nvGrpSpPr>
        <p:grpSpPr>
          <a:xfrm>
            <a:off x="647700" y="3806002"/>
            <a:ext cx="10909575" cy="369174"/>
            <a:chOff x="647700" y="4695328"/>
            <a:chExt cx="10909575" cy="369174"/>
          </a:xfrm>
        </p:grpSpPr>
        <p:sp>
          <p:nvSpPr>
            <p:cNvPr id="104" name="Rectangle 103">
              <a:extLst>
                <a:ext uri="{FF2B5EF4-FFF2-40B4-BE49-F238E27FC236}">
                  <a16:creationId xmlns:a16="http://schemas.microsoft.com/office/drawing/2014/main" id="{04127861-BEF0-48DE-AB6E-193A48C812F4}"/>
                </a:ext>
              </a:extLst>
            </p:cNvPr>
            <p:cNvSpPr/>
            <p:nvPr/>
          </p:nvSpPr>
          <p:spPr>
            <a:xfrm flipH="1">
              <a:off x="1340926" y="4695328"/>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CFC Strategy and Development</a:t>
              </a:r>
            </a:p>
          </p:txBody>
        </p:sp>
        <p:sp>
          <p:nvSpPr>
            <p:cNvPr id="105" name="Rectangle 104">
              <a:extLst>
                <a:ext uri="{FF2B5EF4-FFF2-40B4-BE49-F238E27FC236}">
                  <a16:creationId xmlns:a16="http://schemas.microsoft.com/office/drawing/2014/main" id="{AA5C34B3-C757-4A43-AD2F-43EAE7ACE365}"/>
                </a:ext>
              </a:extLst>
            </p:cNvPr>
            <p:cNvSpPr/>
            <p:nvPr/>
          </p:nvSpPr>
          <p:spPr>
            <a:xfrm flipH="1">
              <a:off x="4777325" y="4695328"/>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International Pharma and Healthcare Company</a:t>
              </a:r>
            </a:p>
          </p:txBody>
        </p:sp>
        <p:sp>
          <p:nvSpPr>
            <p:cNvPr id="108" name="Rectangle 107">
              <a:extLst>
                <a:ext uri="{FF2B5EF4-FFF2-40B4-BE49-F238E27FC236}">
                  <a16:creationId xmlns:a16="http://schemas.microsoft.com/office/drawing/2014/main" id="{EF3E4816-EF1B-4AF6-8AEA-1EA4A616FAB4}"/>
                </a:ext>
              </a:extLst>
            </p:cNvPr>
            <p:cNvSpPr/>
            <p:nvPr/>
          </p:nvSpPr>
          <p:spPr>
            <a:xfrm flipH="1">
              <a:off x="647700" y="4695328"/>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27</a:t>
              </a:r>
            </a:p>
          </p:txBody>
        </p:sp>
        <p:sp>
          <p:nvSpPr>
            <p:cNvPr id="109" name="Rectangle 108">
              <a:extLst>
                <a:ext uri="{FF2B5EF4-FFF2-40B4-BE49-F238E27FC236}">
                  <a16:creationId xmlns:a16="http://schemas.microsoft.com/office/drawing/2014/main" id="{31EAE1D9-1183-4A8B-AFE5-6D19003E9407}"/>
                </a:ext>
              </a:extLst>
            </p:cNvPr>
            <p:cNvSpPr/>
            <p:nvPr/>
          </p:nvSpPr>
          <p:spPr>
            <a:xfrm flipH="1">
              <a:off x="6750961" y="4695328"/>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10" name="Rectangle 109">
              <a:extLst>
                <a:ext uri="{FF2B5EF4-FFF2-40B4-BE49-F238E27FC236}">
                  <a16:creationId xmlns:a16="http://schemas.microsoft.com/office/drawing/2014/main" id="{6C545680-71DF-4D35-9CF4-B1DD470CBD36}"/>
                </a:ext>
              </a:extLst>
            </p:cNvPr>
            <p:cNvSpPr/>
            <p:nvPr/>
          </p:nvSpPr>
          <p:spPr>
            <a:xfrm flipH="1">
              <a:off x="6728705" y="4705734"/>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11" name="Rectangle 110">
              <a:extLst>
                <a:ext uri="{FF2B5EF4-FFF2-40B4-BE49-F238E27FC236}">
                  <a16:creationId xmlns:a16="http://schemas.microsoft.com/office/drawing/2014/main" id="{3DF24908-0F18-4522-929A-C728B1902714}"/>
                </a:ext>
              </a:extLst>
            </p:cNvPr>
            <p:cNvSpPr/>
            <p:nvPr/>
          </p:nvSpPr>
          <p:spPr>
            <a:xfrm flipH="1">
              <a:off x="9987445" y="4695328"/>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13" name="Rectangle 112">
              <a:extLst>
                <a:ext uri="{FF2B5EF4-FFF2-40B4-BE49-F238E27FC236}">
                  <a16:creationId xmlns:a16="http://schemas.microsoft.com/office/drawing/2014/main" id="{30B0FD8B-80BA-4539-8813-D6C8F8CE2314}"/>
                </a:ext>
              </a:extLst>
            </p:cNvPr>
            <p:cNvSpPr/>
            <p:nvPr/>
          </p:nvSpPr>
          <p:spPr>
            <a:xfrm flipH="1">
              <a:off x="8364220" y="4695328"/>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114" name="Group 113">
            <a:extLst>
              <a:ext uri="{FF2B5EF4-FFF2-40B4-BE49-F238E27FC236}">
                <a16:creationId xmlns:a16="http://schemas.microsoft.com/office/drawing/2014/main" id="{A6873088-C54C-417C-B8CC-BE8543A5346E}"/>
              </a:ext>
            </a:extLst>
          </p:cNvPr>
          <p:cNvGrpSpPr/>
          <p:nvPr/>
        </p:nvGrpSpPr>
        <p:grpSpPr>
          <a:xfrm>
            <a:off x="647700" y="2916676"/>
            <a:ext cx="10919540" cy="358768"/>
            <a:chOff x="647700" y="2472013"/>
            <a:chExt cx="10919540" cy="358768"/>
          </a:xfrm>
        </p:grpSpPr>
        <p:sp>
          <p:nvSpPr>
            <p:cNvPr id="116" name="Rectangle 115">
              <a:extLst>
                <a:ext uri="{FF2B5EF4-FFF2-40B4-BE49-F238E27FC236}">
                  <a16:creationId xmlns:a16="http://schemas.microsoft.com/office/drawing/2014/main" id="{51452B9E-53DF-4B46-903A-B93506E1B4FD}"/>
                </a:ext>
              </a:extLst>
            </p:cNvPr>
            <p:cNvSpPr/>
            <p:nvPr/>
          </p:nvSpPr>
          <p:spPr>
            <a:xfrm flipH="1">
              <a:off x="1340926" y="2472013"/>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CSOC Development and Operation</a:t>
              </a:r>
            </a:p>
          </p:txBody>
        </p:sp>
        <p:sp>
          <p:nvSpPr>
            <p:cNvPr id="117" name="Rectangle 116">
              <a:extLst>
                <a:ext uri="{FF2B5EF4-FFF2-40B4-BE49-F238E27FC236}">
                  <a16:creationId xmlns:a16="http://schemas.microsoft.com/office/drawing/2014/main" id="{4E6C7CD0-EA37-4F1F-A85E-9AAD96630435}"/>
                </a:ext>
              </a:extLst>
            </p:cNvPr>
            <p:cNvSpPr/>
            <p:nvPr/>
          </p:nvSpPr>
          <p:spPr>
            <a:xfrm flipH="1">
              <a:off x="4777325" y="2472013"/>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Fortune 50 Retailer</a:t>
              </a:r>
            </a:p>
          </p:txBody>
        </p:sp>
        <p:sp>
          <p:nvSpPr>
            <p:cNvPr id="118" name="Rectangle 117">
              <a:extLst>
                <a:ext uri="{FF2B5EF4-FFF2-40B4-BE49-F238E27FC236}">
                  <a16:creationId xmlns:a16="http://schemas.microsoft.com/office/drawing/2014/main" id="{5E9DB867-E25C-45F1-8B2F-3AB6E86B88B4}"/>
                </a:ext>
              </a:extLst>
            </p:cNvPr>
            <p:cNvSpPr/>
            <p:nvPr/>
          </p:nvSpPr>
          <p:spPr>
            <a:xfrm flipH="1">
              <a:off x="647700" y="2472013"/>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22</a:t>
              </a:r>
            </a:p>
          </p:txBody>
        </p:sp>
        <p:sp>
          <p:nvSpPr>
            <p:cNvPr id="120" name="Rectangle 119">
              <a:extLst>
                <a:ext uri="{FF2B5EF4-FFF2-40B4-BE49-F238E27FC236}">
                  <a16:creationId xmlns:a16="http://schemas.microsoft.com/office/drawing/2014/main" id="{FE5E5A7B-E06E-43DC-B401-64940D11ED08}"/>
                </a:ext>
              </a:extLst>
            </p:cNvPr>
            <p:cNvSpPr/>
            <p:nvPr/>
          </p:nvSpPr>
          <p:spPr>
            <a:xfrm flipH="1">
              <a:off x="9987445" y="2472013"/>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21" name="Rectangle 120">
              <a:extLst>
                <a:ext uri="{FF2B5EF4-FFF2-40B4-BE49-F238E27FC236}">
                  <a16:creationId xmlns:a16="http://schemas.microsoft.com/office/drawing/2014/main" id="{819C4ABA-34B2-4999-9CAC-3383941D994B}"/>
                </a:ext>
              </a:extLst>
            </p:cNvPr>
            <p:cNvSpPr/>
            <p:nvPr/>
          </p:nvSpPr>
          <p:spPr>
            <a:xfrm flipH="1">
              <a:off x="6750961" y="2472013"/>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22" name="Rectangle 121">
              <a:extLst>
                <a:ext uri="{FF2B5EF4-FFF2-40B4-BE49-F238E27FC236}">
                  <a16:creationId xmlns:a16="http://schemas.microsoft.com/office/drawing/2014/main" id="{1C5E7BB1-CCE4-4D30-8C90-BF37A5DD0E02}"/>
                </a:ext>
              </a:extLst>
            </p:cNvPr>
            <p:cNvSpPr/>
            <p:nvPr/>
          </p:nvSpPr>
          <p:spPr>
            <a:xfrm flipH="1">
              <a:off x="8364220" y="2472013"/>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123" name="Group 122">
            <a:extLst>
              <a:ext uri="{FF2B5EF4-FFF2-40B4-BE49-F238E27FC236}">
                <a16:creationId xmlns:a16="http://schemas.microsoft.com/office/drawing/2014/main" id="{F63CB8FB-329D-4879-9CCF-31CFDFF413C4}"/>
              </a:ext>
            </a:extLst>
          </p:cNvPr>
          <p:cNvGrpSpPr/>
          <p:nvPr/>
        </p:nvGrpSpPr>
        <p:grpSpPr>
          <a:xfrm>
            <a:off x="647700" y="4695328"/>
            <a:ext cx="10919540" cy="369174"/>
            <a:chOff x="647700" y="5139991"/>
            <a:chExt cx="10919540" cy="369174"/>
          </a:xfrm>
        </p:grpSpPr>
        <p:sp>
          <p:nvSpPr>
            <p:cNvPr id="124" name="Rectangle 123">
              <a:extLst>
                <a:ext uri="{FF2B5EF4-FFF2-40B4-BE49-F238E27FC236}">
                  <a16:creationId xmlns:a16="http://schemas.microsoft.com/office/drawing/2014/main" id="{8238994E-1C3D-4859-9268-7DF6F5F18762}"/>
                </a:ext>
              </a:extLst>
            </p:cNvPr>
            <p:cNvSpPr/>
            <p:nvPr/>
          </p:nvSpPr>
          <p:spPr>
            <a:xfrm flipH="1">
              <a:off x="1340926" y="5139991"/>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Future State Security Strategy</a:t>
              </a:r>
              <a:endParaRPr kumimoji="0" lang="ar-SA"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25" name="Rectangle 124">
              <a:extLst>
                <a:ext uri="{FF2B5EF4-FFF2-40B4-BE49-F238E27FC236}">
                  <a16:creationId xmlns:a16="http://schemas.microsoft.com/office/drawing/2014/main" id="{B878964F-630C-41CF-B15C-40FCA0782C9F}"/>
                </a:ext>
              </a:extLst>
            </p:cNvPr>
            <p:cNvSpPr/>
            <p:nvPr/>
          </p:nvSpPr>
          <p:spPr>
            <a:xfrm flipH="1">
              <a:off x="4777325" y="5139991"/>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International Oil Major</a:t>
              </a:r>
            </a:p>
          </p:txBody>
        </p:sp>
        <p:sp>
          <p:nvSpPr>
            <p:cNvPr id="126" name="Rectangle 125">
              <a:extLst>
                <a:ext uri="{FF2B5EF4-FFF2-40B4-BE49-F238E27FC236}">
                  <a16:creationId xmlns:a16="http://schemas.microsoft.com/office/drawing/2014/main" id="{668EB1FF-6FFB-4AF9-81A9-0E9982E871CE}"/>
                </a:ext>
              </a:extLst>
            </p:cNvPr>
            <p:cNvSpPr/>
            <p:nvPr/>
          </p:nvSpPr>
          <p:spPr>
            <a:xfrm flipH="1">
              <a:off x="647700" y="5139991"/>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28</a:t>
              </a:r>
            </a:p>
          </p:txBody>
        </p:sp>
        <p:sp>
          <p:nvSpPr>
            <p:cNvPr id="128" name="Rectangle 127">
              <a:extLst>
                <a:ext uri="{FF2B5EF4-FFF2-40B4-BE49-F238E27FC236}">
                  <a16:creationId xmlns:a16="http://schemas.microsoft.com/office/drawing/2014/main" id="{CD7F79E5-5F2C-42BE-83FA-D79428B26C0C}"/>
                </a:ext>
              </a:extLst>
            </p:cNvPr>
            <p:cNvSpPr/>
            <p:nvPr/>
          </p:nvSpPr>
          <p:spPr>
            <a:xfrm flipH="1">
              <a:off x="6750961" y="5139991"/>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29" name="Rectangle 128">
              <a:extLst>
                <a:ext uri="{FF2B5EF4-FFF2-40B4-BE49-F238E27FC236}">
                  <a16:creationId xmlns:a16="http://schemas.microsoft.com/office/drawing/2014/main" id="{7A41FA1F-68F5-40DD-A3DE-3CCF97D03510}"/>
                </a:ext>
              </a:extLst>
            </p:cNvPr>
            <p:cNvSpPr/>
            <p:nvPr/>
          </p:nvSpPr>
          <p:spPr>
            <a:xfrm flipH="1">
              <a:off x="9987445" y="5139991"/>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30" name="Rectangle 129">
              <a:extLst>
                <a:ext uri="{FF2B5EF4-FFF2-40B4-BE49-F238E27FC236}">
                  <a16:creationId xmlns:a16="http://schemas.microsoft.com/office/drawing/2014/main" id="{98335477-7A7B-491C-9174-B68597EA2248}"/>
                </a:ext>
              </a:extLst>
            </p:cNvPr>
            <p:cNvSpPr/>
            <p:nvPr/>
          </p:nvSpPr>
          <p:spPr>
            <a:xfrm flipH="1">
              <a:off x="6728705" y="5150397"/>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31" name="Rectangle 130">
              <a:extLst>
                <a:ext uri="{FF2B5EF4-FFF2-40B4-BE49-F238E27FC236}">
                  <a16:creationId xmlns:a16="http://schemas.microsoft.com/office/drawing/2014/main" id="{43479635-AB19-4C7E-9E57-40AC2F98CC95}"/>
                </a:ext>
              </a:extLst>
            </p:cNvPr>
            <p:cNvSpPr/>
            <p:nvPr/>
          </p:nvSpPr>
          <p:spPr>
            <a:xfrm flipH="1">
              <a:off x="8364220" y="5139991"/>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sp>
        <p:nvSpPr>
          <p:cNvPr id="87" name="Footer Placeholder 2">
            <a:extLst>
              <a:ext uri="{FF2B5EF4-FFF2-40B4-BE49-F238E27FC236}">
                <a16:creationId xmlns:a16="http://schemas.microsoft.com/office/drawing/2014/main" id="{A54A7A38-9986-4107-A7F7-93A9E89AAB71}"/>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27865593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67631E29-0C1C-43E1-8848-A5306D6EE3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6" progId="TCLayout.ActiveDocument.1">
                  <p:embed/>
                </p:oleObj>
              </mc:Choice>
              <mc:Fallback>
                <p:oleObj name="think-cell Slide" r:id="rId6" imgW="395" imgH="396" progId="TCLayout.ActiveDocument.1">
                  <p:embed/>
                  <p:pic>
                    <p:nvPicPr>
                      <p:cNvPr id="12" name="Object 11" hidden="1">
                        <a:extLst>
                          <a:ext uri="{FF2B5EF4-FFF2-40B4-BE49-F238E27FC236}">
                            <a16:creationId xmlns:a16="http://schemas.microsoft.com/office/drawing/2014/main" id="{67631E29-0C1C-43E1-8848-A5306D6EE393}"/>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2D5EDFB-6C71-496A-8B4F-E56E8445784C}"/>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LB" sz="2800" b="0" i="0" u="none" strike="noStrike" kern="1200" cap="none" spc="0" normalizeH="0" baseline="0" noProof="0" dirty="0">
              <a:ln>
                <a:noFill/>
              </a:ln>
              <a:solidFill>
                <a:srgbClr val="FFFFFF"/>
              </a:solidFill>
              <a:effectLst/>
              <a:uLnTx/>
              <a:uFillTx/>
              <a:latin typeface="Sakkal Majalla" panose="02000000000000000000" pitchFamily="2" charset="-78"/>
              <a:ea typeface="+mn-ea"/>
              <a:cs typeface="Sakkal Majalla" panose="02000000000000000000" pitchFamily="2" charset="-78"/>
              <a:sym typeface="Sakkal Majalla" panose="02000000000000000000" pitchFamily="2" charset="-78"/>
            </a:endParaRPr>
          </a:p>
        </p:txBody>
      </p:sp>
      <p:sp>
        <p:nvSpPr>
          <p:cNvPr id="11" name="Rectangle 10" hidden="1">
            <a:extLst>
              <a:ext uri="{FF2B5EF4-FFF2-40B4-BE49-F238E27FC236}">
                <a16:creationId xmlns:a16="http://schemas.microsoft.com/office/drawing/2014/main" id="{94399ABE-4151-4871-8E95-07F93D72FD5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ar-SA" sz="2400" b="1"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sym typeface="Arial Narrow" panose="020B0606020202030204" pitchFamily="34" charset="0"/>
            </a:endParaRPr>
          </a:p>
        </p:txBody>
      </p:sp>
      <p:sp>
        <p:nvSpPr>
          <p:cNvPr id="3" name="Title 2">
            <a:extLst>
              <a:ext uri="{FF2B5EF4-FFF2-40B4-BE49-F238E27FC236}">
                <a16:creationId xmlns:a16="http://schemas.microsoft.com/office/drawing/2014/main" id="{42BF18D7-ED58-4BAF-9066-057487564818}"/>
              </a:ext>
            </a:extLst>
          </p:cNvPr>
          <p:cNvSpPr>
            <a:spLocks noGrp="1"/>
          </p:cNvSpPr>
          <p:nvPr>
            <p:ph type="title"/>
          </p:nvPr>
        </p:nvSpPr>
        <p:spPr/>
        <p:txBody>
          <a:bodyPr vert="horz" lIns="0" tIns="0" rIns="0" bIns="0" rtlCol="0" anchor="b">
            <a:noAutofit/>
          </a:bodyPr>
          <a:lstStyle/>
          <a:p>
            <a:pPr algn="l" rtl="0"/>
            <a:r>
              <a:rPr lang="en-US" sz="2400" dirty="0">
                <a:latin typeface="Arial" panose="020B0604020202020204" pitchFamily="34" charset="0"/>
                <a:cs typeface="Arial" panose="020B0604020202020204" pitchFamily="34" charset="0"/>
              </a:rPr>
              <a:t>Booz Allen has a long experience in cyber security and a proven relation with NEOM, that aids in the firm's ability to satisfy the engagement </a:t>
            </a:r>
            <a:endParaRPr lang="ar-LB" sz="2400"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878A38B2-F3EC-40FA-98B1-B3D449AFD63D}"/>
              </a:ext>
            </a:extLst>
          </p:cNvPr>
          <p:cNvSpPr>
            <a:spLocks noGrp="1"/>
          </p:cNvSpPr>
          <p:nvPr>
            <p:ph type="body" sz="quarter" idx="11"/>
          </p:nvPr>
        </p:nvSpPr>
        <p:spPr>
          <a:xfrm>
            <a:off x="4170603" y="1112625"/>
            <a:ext cx="3850798" cy="246221"/>
          </a:xfrm>
        </p:spPr>
        <p:txBody>
          <a:bodyPr wrap="none" lIns="0" tIns="0" rIns="0" bIns="0">
            <a:spAutoFit/>
          </a:bodyPr>
          <a:lstStyle/>
          <a:p>
            <a:r>
              <a:rPr lang="fr-FR" dirty="0">
                <a:solidFill>
                  <a:schemeClr val="tx1"/>
                </a:solidFill>
                <a:latin typeface="Arial" panose="020B0604020202020204" pitchFamily="34" charset="0"/>
                <a:cs typeface="Arial" panose="020B0604020202020204" pitchFamily="34" charset="0"/>
              </a:rPr>
              <a:t>Booz Allen Hamilton qualifications (3/3)</a:t>
            </a:r>
            <a:endParaRPr lang="ar-SA" dirty="0">
              <a:solidFill>
                <a:schemeClr val="tx1"/>
              </a:solidFill>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E896B924-4336-42A8-B256-23297FE8C49D}"/>
              </a:ext>
            </a:extLst>
          </p:cNvPr>
          <p:cNvSpPr/>
          <p:nvPr/>
        </p:nvSpPr>
        <p:spPr>
          <a:xfrm flipH="1">
            <a:off x="647699" y="1447800"/>
            <a:ext cx="4076228" cy="477520"/>
          </a:xfrm>
          <a:prstGeom prst="rect">
            <a:avLst/>
          </a:prstGeom>
          <a:solidFill>
            <a:srgbClr val="5D7D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Project</a:t>
            </a:r>
            <a:endPar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1" name="Rectangle 100">
            <a:extLst>
              <a:ext uri="{FF2B5EF4-FFF2-40B4-BE49-F238E27FC236}">
                <a16:creationId xmlns:a16="http://schemas.microsoft.com/office/drawing/2014/main" id="{6A68EE0C-AA38-4923-A7E9-8DA8D1C52FC9}"/>
              </a:ext>
            </a:extLst>
          </p:cNvPr>
          <p:cNvSpPr/>
          <p:nvPr/>
        </p:nvSpPr>
        <p:spPr>
          <a:xfrm flipH="1">
            <a:off x="4777323" y="1447800"/>
            <a:ext cx="1920242" cy="477520"/>
          </a:xfrm>
          <a:prstGeom prst="rect">
            <a:avLst/>
          </a:prstGeom>
          <a:solidFill>
            <a:srgbClr val="5D7D9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1" fontAlgn="auto" latinLnBrk="0" hangingPunct="1">
              <a:lnSpc>
                <a:spcPct val="9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Client</a:t>
            </a:r>
            <a:endPar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3" name="Rectangle 102">
            <a:extLst>
              <a:ext uri="{FF2B5EF4-FFF2-40B4-BE49-F238E27FC236}">
                <a16:creationId xmlns:a16="http://schemas.microsoft.com/office/drawing/2014/main" id="{A029C7E7-5D7F-44E6-9925-721FF37CF0CC}"/>
              </a:ext>
            </a:extLst>
          </p:cNvPr>
          <p:cNvSpPr/>
          <p:nvPr/>
        </p:nvSpPr>
        <p:spPr>
          <a:xfrm flipH="1">
            <a:off x="6750961" y="1454340"/>
            <a:ext cx="1569830" cy="477520"/>
          </a:xfrm>
          <a:prstGeom prst="rect">
            <a:avLst/>
          </a:prstGeom>
          <a:solidFill>
            <a:schemeClr val="accent4">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 typeface="Webdings" pitchFamily="18" charset="2"/>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NEOM</a:t>
            </a:r>
            <a:endParaRPr kumimoji="0" lang="ar"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4" name="Rectangle 103">
            <a:extLst>
              <a:ext uri="{FF2B5EF4-FFF2-40B4-BE49-F238E27FC236}">
                <a16:creationId xmlns:a16="http://schemas.microsoft.com/office/drawing/2014/main" id="{805CE696-9568-4E01-89DA-A024543739E9}"/>
              </a:ext>
            </a:extLst>
          </p:cNvPr>
          <p:cNvSpPr/>
          <p:nvPr/>
        </p:nvSpPr>
        <p:spPr>
          <a:xfrm flipH="1">
            <a:off x="8364219" y="1447800"/>
            <a:ext cx="1579794" cy="477520"/>
          </a:xfrm>
          <a:prstGeom prst="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Security Strategy Development</a:t>
            </a:r>
            <a:endParaRPr kumimoji="0" lang="ar"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5" name="Rectangle 104">
            <a:extLst>
              <a:ext uri="{FF2B5EF4-FFF2-40B4-BE49-F238E27FC236}">
                <a16:creationId xmlns:a16="http://schemas.microsoft.com/office/drawing/2014/main" id="{4CB9BCA2-1E58-4441-864A-A1935353032B}"/>
              </a:ext>
            </a:extLst>
          </p:cNvPr>
          <p:cNvSpPr/>
          <p:nvPr/>
        </p:nvSpPr>
        <p:spPr>
          <a:xfrm flipH="1">
            <a:off x="9982200" y="1447800"/>
            <a:ext cx="1585040" cy="477520"/>
          </a:xfrm>
          <a:prstGeom prst="rect">
            <a:avLst/>
          </a:prstGeom>
          <a:solidFill>
            <a:schemeClr val="accent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Security Management Program </a:t>
            </a:r>
            <a:endParaRPr kumimoji="0" lang="ar" sz="11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13" name="Picture 642">
            <a:extLst>
              <a:ext uri="{FF2B5EF4-FFF2-40B4-BE49-F238E27FC236}">
                <a16:creationId xmlns:a16="http://schemas.microsoft.com/office/drawing/2014/main" id="{BDDE493E-12EF-4790-A80A-D348A02C3184}"/>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l="11934" t="25649" r="58892" b="25973"/>
          <a:stretch/>
        </p:blipFill>
        <p:spPr bwMode="auto">
          <a:xfrm>
            <a:off x="7010400" y="1582864"/>
            <a:ext cx="252365" cy="23140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C9055119-D26D-40BB-9F8B-55F5DD5021E3}"/>
              </a:ext>
            </a:extLst>
          </p:cNvPr>
          <p:cNvGrpSpPr/>
          <p:nvPr/>
        </p:nvGrpSpPr>
        <p:grpSpPr>
          <a:xfrm>
            <a:off x="647700" y="3806002"/>
            <a:ext cx="10919540" cy="369178"/>
            <a:chOff x="647700" y="2027350"/>
            <a:chExt cx="10919540" cy="369178"/>
          </a:xfrm>
        </p:grpSpPr>
        <p:sp>
          <p:nvSpPr>
            <p:cNvPr id="115" name="Rectangle 114">
              <a:extLst>
                <a:ext uri="{FF2B5EF4-FFF2-40B4-BE49-F238E27FC236}">
                  <a16:creationId xmlns:a16="http://schemas.microsoft.com/office/drawing/2014/main" id="{531AF409-2B94-4BA8-8B11-F14399BF903F}"/>
                </a:ext>
              </a:extLst>
            </p:cNvPr>
            <p:cNvSpPr/>
            <p:nvPr/>
          </p:nvSpPr>
          <p:spPr>
            <a:xfrm flipH="1">
              <a:off x="1340926" y="2027354"/>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Program Support</a:t>
              </a:r>
            </a:p>
          </p:txBody>
        </p:sp>
        <p:sp>
          <p:nvSpPr>
            <p:cNvPr id="119" name="Rectangle 118">
              <a:extLst>
                <a:ext uri="{FF2B5EF4-FFF2-40B4-BE49-F238E27FC236}">
                  <a16:creationId xmlns:a16="http://schemas.microsoft.com/office/drawing/2014/main" id="{0898428D-2056-4D40-981C-B732E6E20E98}"/>
                </a:ext>
              </a:extLst>
            </p:cNvPr>
            <p:cNvSpPr/>
            <p:nvPr/>
          </p:nvSpPr>
          <p:spPr>
            <a:xfrm flipH="1">
              <a:off x="4777325" y="2027354"/>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US Department of Veterans Affairs</a:t>
              </a:r>
            </a:p>
          </p:txBody>
        </p:sp>
        <p:sp>
          <p:nvSpPr>
            <p:cNvPr id="127" name="Rectangle 126">
              <a:extLst>
                <a:ext uri="{FF2B5EF4-FFF2-40B4-BE49-F238E27FC236}">
                  <a16:creationId xmlns:a16="http://schemas.microsoft.com/office/drawing/2014/main" id="{0C5B435D-0E8F-4907-9BF2-7A874C3440E5}"/>
                </a:ext>
              </a:extLst>
            </p:cNvPr>
            <p:cNvSpPr/>
            <p:nvPr/>
          </p:nvSpPr>
          <p:spPr>
            <a:xfrm flipH="1">
              <a:off x="647700" y="2027350"/>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21</a:t>
              </a:r>
            </a:p>
          </p:txBody>
        </p:sp>
        <p:sp>
          <p:nvSpPr>
            <p:cNvPr id="145" name="Rectangle 144">
              <a:extLst>
                <a:ext uri="{FF2B5EF4-FFF2-40B4-BE49-F238E27FC236}">
                  <a16:creationId xmlns:a16="http://schemas.microsoft.com/office/drawing/2014/main" id="{1F4B1BD4-DF2D-45CF-9067-BB7F779D827E}"/>
                </a:ext>
              </a:extLst>
            </p:cNvPr>
            <p:cNvSpPr/>
            <p:nvPr/>
          </p:nvSpPr>
          <p:spPr>
            <a:xfrm flipH="1">
              <a:off x="9987445" y="2027354"/>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64" name="Rectangle 163">
              <a:extLst>
                <a:ext uri="{FF2B5EF4-FFF2-40B4-BE49-F238E27FC236}">
                  <a16:creationId xmlns:a16="http://schemas.microsoft.com/office/drawing/2014/main" id="{E5B0A377-8FB4-44E3-B316-FD63ED18F3ED}"/>
                </a:ext>
              </a:extLst>
            </p:cNvPr>
            <p:cNvSpPr/>
            <p:nvPr/>
          </p:nvSpPr>
          <p:spPr>
            <a:xfrm flipH="1">
              <a:off x="6750961" y="2027354"/>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73" name="Rectangle 172">
              <a:extLst>
                <a:ext uri="{FF2B5EF4-FFF2-40B4-BE49-F238E27FC236}">
                  <a16:creationId xmlns:a16="http://schemas.microsoft.com/office/drawing/2014/main" id="{4C33EC30-54BA-426D-9724-6CF2DCC2FA83}"/>
                </a:ext>
              </a:extLst>
            </p:cNvPr>
            <p:cNvSpPr/>
            <p:nvPr/>
          </p:nvSpPr>
          <p:spPr>
            <a:xfrm flipH="1">
              <a:off x="8364220" y="2027354"/>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0" fontAlgn="base" latinLnBrk="0" hangingPunct="0">
                <a:lnSpc>
                  <a:spcPct val="90000"/>
                </a:lnSpc>
                <a:spcBef>
                  <a:spcPct val="0"/>
                </a:spcBef>
                <a:spcAft>
                  <a:spcPct val="0"/>
                </a:spcAft>
                <a:buClr>
                  <a:srgbClr val="0B1F65"/>
                </a:buClr>
                <a:buSzTx/>
                <a:buFontTx/>
                <a:buNone/>
                <a:tabLst/>
                <a:defRPr/>
              </a:pPr>
              <a:endParaRPr kumimoji="0" lang="ar" sz="1600" b="1" i="0" u="none" strike="noStrike" kern="1200" cap="none" spc="0" normalizeH="0" baseline="0" noProof="0" dirty="0">
                <a:ln>
                  <a:noFill/>
                </a:ln>
                <a:solidFill>
                  <a:srgbClr val="000000"/>
                </a:solidFill>
                <a:effectLst/>
                <a:uLnTx/>
                <a:uFillTx/>
                <a:latin typeface="Sakkal Majalla" panose="02000000000000000000" pitchFamily="2" charset="-78"/>
                <a:ea typeface="+mn-ea"/>
                <a:cs typeface="Arial" panose="020B0604020202020204" pitchFamily="34" charset="0"/>
              </a:endParaRPr>
            </a:p>
          </p:txBody>
        </p:sp>
        <p:sp>
          <p:nvSpPr>
            <p:cNvPr id="216" name="Rectangle 215">
              <a:extLst>
                <a:ext uri="{FF2B5EF4-FFF2-40B4-BE49-F238E27FC236}">
                  <a16:creationId xmlns:a16="http://schemas.microsoft.com/office/drawing/2014/main" id="{9D2BEF33-91E7-4D8A-8F76-D01F620743B3}"/>
                </a:ext>
              </a:extLst>
            </p:cNvPr>
            <p:cNvSpPr/>
            <p:nvPr/>
          </p:nvSpPr>
          <p:spPr>
            <a:xfrm flipH="1">
              <a:off x="6728705" y="2037760"/>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grpSp>
      <p:grpSp>
        <p:nvGrpSpPr>
          <p:cNvPr id="8" name="Group 7">
            <a:extLst>
              <a:ext uri="{FF2B5EF4-FFF2-40B4-BE49-F238E27FC236}">
                <a16:creationId xmlns:a16="http://schemas.microsoft.com/office/drawing/2014/main" id="{D6D0C3FB-3159-4F2D-A26B-659D98A517CB}"/>
              </a:ext>
            </a:extLst>
          </p:cNvPr>
          <p:cNvGrpSpPr/>
          <p:nvPr/>
        </p:nvGrpSpPr>
        <p:grpSpPr>
          <a:xfrm>
            <a:off x="647700" y="4250665"/>
            <a:ext cx="10909575" cy="369174"/>
            <a:chOff x="647700" y="2916676"/>
            <a:chExt cx="10909575" cy="369174"/>
          </a:xfrm>
        </p:grpSpPr>
        <p:sp>
          <p:nvSpPr>
            <p:cNvPr id="134" name="Rectangle 133">
              <a:extLst>
                <a:ext uri="{FF2B5EF4-FFF2-40B4-BE49-F238E27FC236}">
                  <a16:creationId xmlns:a16="http://schemas.microsoft.com/office/drawing/2014/main" id="{3829412A-A6F1-458F-B06C-87F1130A638D}"/>
                </a:ext>
              </a:extLst>
            </p:cNvPr>
            <p:cNvSpPr/>
            <p:nvPr/>
          </p:nvSpPr>
          <p:spPr>
            <a:xfrm flipH="1">
              <a:off x="1340926" y="2916676"/>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Leadership Program Enhancement</a:t>
              </a:r>
            </a:p>
          </p:txBody>
        </p:sp>
        <p:sp>
          <p:nvSpPr>
            <p:cNvPr id="135" name="Rectangle 134">
              <a:extLst>
                <a:ext uri="{FF2B5EF4-FFF2-40B4-BE49-F238E27FC236}">
                  <a16:creationId xmlns:a16="http://schemas.microsoft.com/office/drawing/2014/main" id="{AE4BCF5C-6F73-4C09-AA5D-282EA602B5B0}"/>
                </a:ext>
              </a:extLst>
            </p:cNvPr>
            <p:cNvSpPr/>
            <p:nvPr/>
          </p:nvSpPr>
          <p:spPr>
            <a:xfrm flipH="1">
              <a:off x="4777325" y="2916676"/>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Top U.S. Brokerage Firm</a:t>
              </a:r>
            </a:p>
          </p:txBody>
        </p:sp>
        <p:sp>
          <p:nvSpPr>
            <p:cNvPr id="139" name="Rectangle 138">
              <a:extLst>
                <a:ext uri="{FF2B5EF4-FFF2-40B4-BE49-F238E27FC236}">
                  <a16:creationId xmlns:a16="http://schemas.microsoft.com/office/drawing/2014/main" id="{9518AB00-283D-43DB-B9D9-CEACD99DAD34}"/>
                </a:ext>
              </a:extLst>
            </p:cNvPr>
            <p:cNvSpPr/>
            <p:nvPr/>
          </p:nvSpPr>
          <p:spPr>
            <a:xfrm flipH="1">
              <a:off x="647700" y="2916676"/>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23</a:t>
              </a:r>
              <a:endPar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44" name="Rectangle 143">
              <a:extLst>
                <a:ext uri="{FF2B5EF4-FFF2-40B4-BE49-F238E27FC236}">
                  <a16:creationId xmlns:a16="http://schemas.microsoft.com/office/drawing/2014/main" id="{F1260727-A634-4D8C-9016-F2657BF3C6CE}"/>
                </a:ext>
              </a:extLst>
            </p:cNvPr>
            <p:cNvSpPr/>
            <p:nvPr/>
          </p:nvSpPr>
          <p:spPr>
            <a:xfrm flipH="1">
              <a:off x="9987445" y="2916676"/>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75" name="Rectangle 174">
              <a:extLst>
                <a:ext uri="{FF2B5EF4-FFF2-40B4-BE49-F238E27FC236}">
                  <a16:creationId xmlns:a16="http://schemas.microsoft.com/office/drawing/2014/main" id="{D6D14A09-19D8-4A30-94B1-01BEA805E061}"/>
                </a:ext>
              </a:extLst>
            </p:cNvPr>
            <p:cNvSpPr/>
            <p:nvPr/>
          </p:nvSpPr>
          <p:spPr>
            <a:xfrm flipH="1">
              <a:off x="6750961" y="2916676"/>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76" name="Rectangle 175">
              <a:extLst>
                <a:ext uri="{FF2B5EF4-FFF2-40B4-BE49-F238E27FC236}">
                  <a16:creationId xmlns:a16="http://schemas.microsoft.com/office/drawing/2014/main" id="{BE538E55-2C9C-42F9-9E7C-FB0B0266D52B}"/>
                </a:ext>
              </a:extLst>
            </p:cNvPr>
            <p:cNvSpPr/>
            <p:nvPr/>
          </p:nvSpPr>
          <p:spPr>
            <a:xfrm flipH="1">
              <a:off x="8364220" y="2916676"/>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17" name="Rectangle 216">
              <a:extLst>
                <a:ext uri="{FF2B5EF4-FFF2-40B4-BE49-F238E27FC236}">
                  <a16:creationId xmlns:a16="http://schemas.microsoft.com/office/drawing/2014/main" id="{517159D9-72E6-4808-B115-52BD21BBD767}"/>
                </a:ext>
              </a:extLst>
            </p:cNvPr>
            <p:cNvSpPr/>
            <p:nvPr/>
          </p:nvSpPr>
          <p:spPr>
            <a:xfrm flipH="1">
              <a:off x="6728705" y="2927082"/>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grpSp>
      <p:sp>
        <p:nvSpPr>
          <p:cNvPr id="220" name="Rectangle 219">
            <a:extLst>
              <a:ext uri="{FF2B5EF4-FFF2-40B4-BE49-F238E27FC236}">
                <a16:creationId xmlns:a16="http://schemas.microsoft.com/office/drawing/2014/main" id="{7158EDE5-DA3A-4FAB-B232-2548EA369E4D}"/>
              </a:ext>
            </a:extLst>
          </p:cNvPr>
          <p:cNvSpPr/>
          <p:nvPr/>
        </p:nvSpPr>
        <p:spPr>
          <a:xfrm flipH="1">
            <a:off x="6728705" y="2482419"/>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grpSp>
        <p:nvGrpSpPr>
          <p:cNvPr id="9" name="Group 8">
            <a:extLst>
              <a:ext uri="{FF2B5EF4-FFF2-40B4-BE49-F238E27FC236}">
                <a16:creationId xmlns:a16="http://schemas.microsoft.com/office/drawing/2014/main" id="{8CE2324C-2D80-4560-BAB1-5CC97AE3EE42}"/>
              </a:ext>
            </a:extLst>
          </p:cNvPr>
          <p:cNvGrpSpPr/>
          <p:nvPr/>
        </p:nvGrpSpPr>
        <p:grpSpPr>
          <a:xfrm>
            <a:off x="647700" y="4695328"/>
            <a:ext cx="10909575" cy="369174"/>
            <a:chOff x="647700" y="3361339"/>
            <a:chExt cx="10909575" cy="369174"/>
          </a:xfrm>
        </p:grpSpPr>
        <p:sp>
          <p:nvSpPr>
            <p:cNvPr id="106" name="Rectangle 105">
              <a:extLst>
                <a:ext uri="{FF2B5EF4-FFF2-40B4-BE49-F238E27FC236}">
                  <a16:creationId xmlns:a16="http://schemas.microsoft.com/office/drawing/2014/main" id="{FFD2786A-8026-4447-B7DA-608C1A1AEB8F}"/>
                </a:ext>
              </a:extLst>
            </p:cNvPr>
            <p:cNvSpPr/>
            <p:nvPr/>
          </p:nvSpPr>
          <p:spPr>
            <a:xfrm flipH="1">
              <a:off x="1340926" y="3361339"/>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Security Next Generation Policy</a:t>
              </a:r>
            </a:p>
          </p:txBody>
        </p:sp>
        <p:sp>
          <p:nvSpPr>
            <p:cNvPr id="107" name="Rectangle 106">
              <a:extLst>
                <a:ext uri="{FF2B5EF4-FFF2-40B4-BE49-F238E27FC236}">
                  <a16:creationId xmlns:a16="http://schemas.microsoft.com/office/drawing/2014/main" id="{58F8B55F-1E44-4E06-AAD9-BF967C65D832}"/>
                </a:ext>
              </a:extLst>
            </p:cNvPr>
            <p:cNvSpPr/>
            <p:nvPr/>
          </p:nvSpPr>
          <p:spPr>
            <a:xfrm flipH="1">
              <a:off x="4777325" y="3361339"/>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Top 25 U.S. Investment and Retail Bank</a:t>
              </a:r>
            </a:p>
          </p:txBody>
        </p:sp>
        <p:sp>
          <p:nvSpPr>
            <p:cNvPr id="112" name="Rectangle 111">
              <a:extLst>
                <a:ext uri="{FF2B5EF4-FFF2-40B4-BE49-F238E27FC236}">
                  <a16:creationId xmlns:a16="http://schemas.microsoft.com/office/drawing/2014/main" id="{F2E1A31A-D37A-4C22-B872-97322883FF5E}"/>
                </a:ext>
              </a:extLst>
            </p:cNvPr>
            <p:cNvSpPr/>
            <p:nvPr/>
          </p:nvSpPr>
          <p:spPr>
            <a:xfrm flipH="1">
              <a:off x="647700" y="3361339"/>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24</a:t>
              </a:r>
            </a:p>
          </p:txBody>
        </p:sp>
        <p:sp>
          <p:nvSpPr>
            <p:cNvPr id="158" name="Rectangle 157">
              <a:extLst>
                <a:ext uri="{FF2B5EF4-FFF2-40B4-BE49-F238E27FC236}">
                  <a16:creationId xmlns:a16="http://schemas.microsoft.com/office/drawing/2014/main" id="{682C39BD-013D-482C-B655-73B871792A6B}"/>
                </a:ext>
              </a:extLst>
            </p:cNvPr>
            <p:cNvSpPr/>
            <p:nvPr/>
          </p:nvSpPr>
          <p:spPr>
            <a:xfrm flipH="1">
              <a:off x="6750961" y="3361339"/>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61" name="Rectangle 160">
              <a:extLst>
                <a:ext uri="{FF2B5EF4-FFF2-40B4-BE49-F238E27FC236}">
                  <a16:creationId xmlns:a16="http://schemas.microsoft.com/office/drawing/2014/main" id="{06D8A0C6-D2DE-415C-B338-4B8204C217EF}"/>
                </a:ext>
              </a:extLst>
            </p:cNvPr>
            <p:cNvSpPr/>
            <p:nvPr/>
          </p:nvSpPr>
          <p:spPr>
            <a:xfrm flipH="1">
              <a:off x="8364220" y="3361339"/>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15" name="Rectangle 214">
              <a:extLst>
                <a:ext uri="{FF2B5EF4-FFF2-40B4-BE49-F238E27FC236}">
                  <a16:creationId xmlns:a16="http://schemas.microsoft.com/office/drawing/2014/main" id="{AB4560BA-0D80-40C4-A31E-023334F6B93A}"/>
                </a:ext>
              </a:extLst>
            </p:cNvPr>
            <p:cNvSpPr/>
            <p:nvPr/>
          </p:nvSpPr>
          <p:spPr>
            <a:xfrm flipH="1">
              <a:off x="6728705" y="3371745"/>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21" name="Rectangle 220">
              <a:extLst>
                <a:ext uri="{FF2B5EF4-FFF2-40B4-BE49-F238E27FC236}">
                  <a16:creationId xmlns:a16="http://schemas.microsoft.com/office/drawing/2014/main" id="{7DE32264-DD13-4E86-9293-056BB1F7E6E0}"/>
                </a:ext>
              </a:extLst>
            </p:cNvPr>
            <p:cNvSpPr/>
            <p:nvPr/>
          </p:nvSpPr>
          <p:spPr>
            <a:xfrm flipH="1">
              <a:off x="9987445" y="3361339"/>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10" name="Group 9">
            <a:extLst>
              <a:ext uri="{FF2B5EF4-FFF2-40B4-BE49-F238E27FC236}">
                <a16:creationId xmlns:a16="http://schemas.microsoft.com/office/drawing/2014/main" id="{6923182C-1F4D-473E-98B6-4DB9F307F3F8}"/>
              </a:ext>
            </a:extLst>
          </p:cNvPr>
          <p:cNvGrpSpPr/>
          <p:nvPr/>
        </p:nvGrpSpPr>
        <p:grpSpPr>
          <a:xfrm>
            <a:off x="647700" y="5139991"/>
            <a:ext cx="10909575" cy="369178"/>
            <a:chOff x="647700" y="3806002"/>
            <a:chExt cx="10909575" cy="369178"/>
          </a:xfrm>
        </p:grpSpPr>
        <p:sp>
          <p:nvSpPr>
            <p:cNvPr id="87" name="Rectangle 86">
              <a:extLst>
                <a:ext uri="{FF2B5EF4-FFF2-40B4-BE49-F238E27FC236}">
                  <a16:creationId xmlns:a16="http://schemas.microsoft.com/office/drawing/2014/main" id="{84CE7DF8-25A3-433A-93A4-78CB3D371B6A}"/>
                </a:ext>
              </a:extLst>
            </p:cNvPr>
            <p:cNvSpPr/>
            <p:nvPr/>
          </p:nvSpPr>
          <p:spPr>
            <a:xfrm flipH="1">
              <a:off x="1340926" y="3806006"/>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 Maturity Assessments</a:t>
              </a:r>
            </a:p>
          </p:txBody>
        </p:sp>
        <p:sp>
          <p:nvSpPr>
            <p:cNvPr id="88" name="Rectangle 87">
              <a:extLst>
                <a:ext uri="{FF2B5EF4-FFF2-40B4-BE49-F238E27FC236}">
                  <a16:creationId xmlns:a16="http://schemas.microsoft.com/office/drawing/2014/main" id="{0229A176-7561-404B-A990-D0B8B2E5B5C2}"/>
                </a:ext>
              </a:extLst>
            </p:cNvPr>
            <p:cNvSpPr/>
            <p:nvPr/>
          </p:nvSpPr>
          <p:spPr>
            <a:xfrm flipH="1">
              <a:off x="4777325" y="3806006"/>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Large International Manufacturing Company</a:t>
              </a:r>
            </a:p>
          </p:txBody>
        </p:sp>
        <p:sp>
          <p:nvSpPr>
            <p:cNvPr id="102" name="Rectangle 101">
              <a:extLst>
                <a:ext uri="{FF2B5EF4-FFF2-40B4-BE49-F238E27FC236}">
                  <a16:creationId xmlns:a16="http://schemas.microsoft.com/office/drawing/2014/main" id="{3592AFD2-2D27-4852-B3DD-D4705DF285BB}"/>
                </a:ext>
              </a:extLst>
            </p:cNvPr>
            <p:cNvSpPr/>
            <p:nvPr/>
          </p:nvSpPr>
          <p:spPr>
            <a:xfrm flipH="1">
              <a:off x="647700" y="3806002"/>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25</a:t>
              </a:r>
            </a:p>
          </p:txBody>
        </p:sp>
        <p:sp>
          <p:nvSpPr>
            <p:cNvPr id="153" name="Rectangle 152">
              <a:extLst>
                <a:ext uri="{FF2B5EF4-FFF2-40B4-BE49-F238E27FC236}">
                  <a16:creationId xmlns:a16="http://schemas.microsoft.com/office/drawing/2014/main" id="{E9CBCD9F-184A-4D95-AA31-A790B5984186}"/>
                </a:ext>
              </a:extLst>
            </p:cNvPr>
            <p:cNvSpPr/>
            <p:nvPr/>
          </p:nvSpPr>
          <p:spPr>
            <a:xfrm flipH="1">
              <a:off x="6750961" y="3806006"/>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sp>
          <p:nvSpPr>
            <p:cNvPr id="154" name="Rectangle 153">
              <a:extLst>
                <a:ext uri="{FF2B5EF4-FFF2-40B4-BE49-F238E27FC236}">
                  <a16:creationId xmlns:a16="http://schemas.microsoft.com/office/drawing/2014/main" id="{0CEE7176-DDAF-4919-B2BE-224B2942AA45}"/>
                </a:ext>
              </a:extLst>
            </p:cNvPr>
            <p:cNvSpPr/>
            <p:nvPr/>
          </p:nvSpPr>
          <p:spPr>
            <a:xfrm flipH="1">
              <a:off x="8364220" y="3806006"/>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14" name="Rectangle 213">
              <a:extLst>
                <a:ext uri="{FF2B5EF4-FFF2-40B4-BE49-F238E27FC236}">
                  <a16:creationId xmlns:a16="http://schemas.microsoft.com/office/drawing/2014/main" id="{86CBD1FA-08A1-4587-8A0B-E26140122942}"/>
                </a:ext>
              </a:extLst>
            </p:cNvPr>
            <p:cNvSpPr/>
            <p:nvPr/>
          </p:nvSpPr>
          <p:spPr>
            <a:xfrm flipH="1">
              <a:off x="6728705" y="3816412"/>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22" name="Rectangle 221">
              <a:extLst>
                <a:ext uri="{FF2B5EF4-FFF2-40B4-BE49-F238E27FC236}">
                  <a16:creationId xmlns:a16="http://schemas.microsoft.com/office/drawing/2014/main" id="{D8410FF3-18CA-4E5A-AFAE-D8301F038AD4}"/>
                </a:ext>
              </a:extLst>
            </p:cNvPr>
            <p:cNvSpPr/>
            <p:nvPr/>
          </p:nvSpPr>
          <p:spPr>
            <a:xfrm flipH="1">
              <a:off x="9987445" y="3806006"/>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16" name="Group 15">
            <a:extLst>
              <a:ext uri="{FF2B5EF4-FFF2-40B4-BE49-F238E27FC236}">
                <a16:creationId xmlns:a16="http://schemas.microsoft.com/office/drawing/2014/main" id="{B705357E-D3B2-4FD2-B97B-B7D2D6979304}"/>
              </a:ext>
            </a:extLst>
          </p:cNvPr>
          <p:cNvGrpSpPr/>
          <p:nvPr/>
        </p:nvGrpSpPr>
        <p:grpSpPr>
          <a:xfrm>
            <a:off x="647700" y="6029317"/>
            <a:ext cx="10909575" cy="369174"/>
            <a:chOff x="647700" y="6029317"/>
            <a:chExt cx="10909575" cy="369174"/>
          </a:xfrm>
        </p:grpSpPr>
        <p:sp>
          <p:nvSpPr>
            <p:cNvPr id="150" name="Rectangle 149">
              <a:extLst>
                <a:ext uri="{FF2B5EF4-FFF2-40B4-BE49-F238E27FC236}">
                  <a16:creationId xmlns:a16="http://schemas.microsoft.com/office/drawing/2014/main" id="{09A8FEFE-DBF1-4126-88FD-67DAEAFD5741}"/>
                </a:ext>
              </a:extLst>
            </p:cNvPr>
            <p:cNvSpPr/>
            <p:nvPr/>
          </p:nvSpPr>
          <p:spPr>
            <a:xfrm flipH="1">
              <a:off x="1340926" y="6029317"/>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Cybersecurity Testing Program</a:t>
              </a:r>
            </a:p>
          </p:txBody>
        </p:sp>
        <p:sp>
          <p:nvSpPr>
            <p:cNvPr id="151" name="Rectangle 150">
              <a:extLst>
                <a:ext uri="{FF2B5EF4-FFF2-40B4-BE49-F238E27FC236}">
                  <a16:creationId xmlns:a16="http://schemas.microsoft.com/office/drawing/2014/main" id="{A233F33F-29FC-4D24-8529-7152D12F539D}"/>
                </a:ext>
              </a:extLst>
            </p:cNvPr>
            <p:cNvSpPr/>
            <p:nvPr/>
          </p:nvSpPr>
          <p:spPr>
            <a:xfrm flipH="1">
              <a:off x="4777325" y="6029317"/>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Confidential U.S. Aeronautics And Space Client </a:t>
              </a:r>
            </a:p>
          </p:txBody>
        </p:sp>
        <p:sp>
          <p:nvSpPr>
            <p:cNvPr id="156" name="Rectangle 155">
              <a:extLst>
                <a:ext uri="{FF2B5EF4-FFF2-40B4-BE49-F238E27FC236}">
                  <a16:creationId xmlns:a16="http://schemas.microsoft.com/office/drawing/2014/main" id="{DD194DD4-A776-460D-B531-5D322102F77F}"/>
                </a:ext>
              </a:extLst>
            </p:cNvPr>
            <p:cNvSpPr/>
            <p:nvPr/>
          </p:nvSpPr>
          <p:spPr>
            <a:xfrm flipH="1">
              <a:off x="647700" y="6029317"/>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30</a:t>
              </a:r>
            </a:p>
          </p:txBody>
        </p:sp>
        <p:sp>
          <p:nvSpPr>
            <p:cNvPr id="196" name="Rectangle 195">
              <a:extLst>
                <a:ext uri="{FF2B5EF4-FFF2-40B4-BE49-F238E27FC236}">
                  <a16:creationId xmlns:a16="http://schemas.microsoft.com/office/drawing/2014/main" id="{ADB00EF5-1244-47A8-9F62-4844A72611EF}"/>
                </a:ext>
              </a:extLst>
            </p:cNvPr>
            <p:cNvSpPr/>
            <p:nvPr/>
          </p:nvSpPr>
          <p:spPr>
            <a:xfrm flipH="1">
              <a:off x="6750961" y="6029317"/>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97" name="Rectangle 196">
              <a:extLst>
                <a:ext uri="{FF2B5EF4-FFF2-40B4-BE49-F238E27FC236}">
                  <a16:creationId xmlns:a16="http://schemas.microsoft.com/office/drawing/2014/main" id="{2002DE21-6183-4E06-BFFA-37BB1FA752DC}"/>
                </a:ext>
              </a:extLst>
            </p:cNvPr>
            <p:cNvSpPr/>
            <p:nvPr/>
          </p:nvSpPr>
          <p:spPr>
            <a:xfrm flipH="1">
              <a:off x="8364220" y="6029317"/>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19" name="Rectangle 218">
              <a:extLst>
                <a:ext uri="{FF2B5EF4-FFF2-40B4-BE49-F238E27FC236}">
                  <a16:creationId xmlns:a16="http://schemas.microsoft.com/office/drawing/2014/main" id="{C71B70FC-954C-4294-84FE-10B30ADBED27}"/>
                </a:ext>
              </a:extLst>
            </p:cNvPr>
            <p:cNvSpPr/>
            <p:nvPr/>
          </p:nvSpPr>
          <p:spPr>
            <a:xfrm flipH="1">
              <a:off x="6728705" y="6039723"/>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28" name="Rectangle 227">
              <a:extLst>
                <a:ext uri="{FF2B5EF4-FFF2-40B4-BE49-F238E27FC236}">
                  <a16:creationId xmlns:a16="http://schemas.microsoft.com/office/drawing/2014/main" id="{807B1BB6-DD68-4DCB-8ADD-C2AA8A38B9BF}"/>
                </a:ext>
              </a:extLst>
            </p:cNvPr>
            <p:cNvSpPr/>
            <p:nvPr/>
          </p:nvSpPr>
          <p:spPr>
            <a:xfrm flipH="1">
              <a:off x="9987445" y="6029317"/>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15" name="Group 14">
            <a:extLst>
              <a:ext uri="{FF2B5EF4-FFF2-40B4-BE49-F238E27FC236}">
                <a16:creationId xmlns:a16="http://schemas.microsoft.com/office/drawing/2014/main" id="{2D3E81B8-7EB3-4415-B90E-13D342F95221}"/>
              </a:ext>
            </a:extLst>
          </p:cNvPr>
          <p:cNvGrpSpPr/>
          <p:nvPr/>
        </p:nvGrpSpPr>
        <p:grpSpPr>
          <a:xfrm>
            <a:off x="647700" y="5584654"/>
            <a:ext cx="10909575" cy="369174"/>
            <a:chOff x="647700" y="5584654"/>
            <a:chExt cx="10909575" cy="369174"/>
          </a:xfrm>
        </p:grpSpPr>
        <p:sp>
          <p:nvSpPr>
            <p:cNvPr id="52" name="Rectangle 51">
              <a:extLst>
                <a:ext uri="{FF2B5EF4-FFF2-40B4-BE49-F238E27FC236}">
                  <a16:creationId xmlns:a16="http://schemas.microsoft.com/office/drawing/2014/main" id="{C9E808A0-C4D2-4478-B0BE-B2BEB9F3D568}"/>
                </a:ext>
              </a:extLst>
            </p:cNvPr>
            <p:cNvSpPr/>
            <p:nvPr/>
          </p:nvSpPr>
          <p:spPr>
            <a:xfrm flipH="1">
              <a:off x="1340926" y="5584654"/>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Cybersecurity Program Design and Implementation</a:t>
              </a:r>
            </a:p>
          </p:txBody>
        </p:sp>
        <p:sp>
          <p:nvSpPr>
            <p:cNvPr id="53" name="Rectangle 52">
              <a:extLst>
                <a:ext uri="{FF2B5EF4-FFF2-40B4-BE49-F238E27FC236}">
                  <a16:creationId xmlns:a16="http://schemas.microsoft.com/office/drawing/2014/main" id="{43F2DAE7-2777-4692-8A8A-3BED3AF36951}"/>
                </a:ext>
              </a:extLst>
            </p:cNvPr>
            <p:cNvSpPr/>
            <p:nvPr/>
          </p:nvSpPr>
          <p:spPr>
            <a:xfrm flipH="1">
              <a:off x="4777325" y="5584654"/>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Fortune 5 Global Automaker</a:t>
              </a:r>
            </a:p>
          </p:txBody>
        </p:sp>
        <p:sp>
          <p:nvSpPr>
            <p:cNvPr id="97" name="Rectangle 96">
              <a:extLst>
                <a:ext uri="{FF2B5EF4-FFF2-40B4-BE49-F238E27FC236}">
                  <a16:creationId xmlns:a16="http://schemas.microsoft.com/office/drawing/2014/main" id="{F76CAEE7-0B79-4707-9F48-8ED474E77EE5}"/>
                </a:ext>
              </a:extLst>
            </p:cNvPr>
            <p:cNvSpPr/>
            <p:nvPr/>
          </p:nvSpPr>
          <p:spPr>
            <a:xfrm flipH="1">
              <a:off x="647700" y="5584654"/>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29</a:t>
              </a:r>
            </a:p>
          </p:txBody>
        </p:sp>
        <p:sp>
          <p:nvSpPr>
            <p:cNvPr id="124" name="Rectangle 123">
              <a:extLst>
                <a:ext uri="{FF2B5EF4-FFF2-40B4-BE49-F238E27FC236}">
                  <a16:creationId xmlns:a16="http://schemas.microsoft.com/office/drawing/2014/main" id="{63ACC6D5-34ED-4230-BD99-9EA40089BA6B}"/>
                </a:ext>
              </a:extLst>
            </p:cNvPr>
            <p:cNvSpPr/>
            <p:nvPr/>
          </p:nvSpPr>
          <p:spPr>
            <a:xfrm flipH="1">
              <a:off x="6750961" y="5584654"/>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77" name="Rectangle 176">
              <a:extLst>
                <a:ext uri="{FF2B5EF4-FFF2-40B4-BE49-F238E27FC236}">
                  <a16:creationId xmlns:a16="http://schemas.microsoft.com/office/drawing/2014/main" id="{1E6C3B2E-F950-4C82-A664-BB7F5E775AAE}"/>
                </a:ext>
              </a:extLst>
            </p:cNvPr>
            <p:cNvSpPr/>
            <p:nvPr/>
          </p:nvSpPr>
          <p:spPr>
            <a:xfrm flipH="1">
              <a:off x="8364220" y="5584654"/>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12" name="Rectangle 211">
              <a:extLst>
                <a:ext uri="{FF2B5EF4-FFF2-40B4-BE49-F238E27FC236}">
                  <a16:creationId xmlns:a16="http://schemas.microsoft.com/office/drawing/2014/main" id="{7BFAEA71-2539-43B1-AC9C-47A6D9E2C05D}"/>
                </a:ext>
              </a:extLst>
            </p:cNvPr>
            <p:cNvSpPr/>
            <p:nvPr/>
          </p:nvSpPr>
          <p:spPr>
            <a:xfrm flipH="1">
              <a:off x="6728705" y="5595060"/>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229" name="Rectangle 228">
              <a:extLst>
                <a:ext uri="{FF2B5EF4-FFF2-40B4-BE49-F238E27FC236}">
                  <a16:creationId xmlns:a16="http://schemas.microsoft.com/office/drawing/2014/main" id="{D8B41A92-E11C-4F7A-97F0-12B8362F5CE5}"/>
                </a:ext>
              </a:extLst>
            </p:cNvPr>
            <p:cNvSpPr/>
            <p:nvPr/>
          </p:nvSpPr>
          <p:spPr>
            <a:xfrm flipH="1">
              <a:off x="9987445" y="5584654"/>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95" name="Group 94">
            <a:extLst>
              <a:ext uri="{FF2B5EF4-FFF2-40B4-BE49-F238E27FC236}">
                <a16:creationId xmlns:a16="http://schemas.microsoft.com/office/drawing/2014/main" id="{23CAE481-A741-4EF3-A245-F07F94632328}"/>
              </a:ext>
            </a:extLst>
          </p:cNvPr>
          <p:cNvGrpSpPr/>
          <p:nvPr/>
        </p:nvGrpSpPr>
        <p:grpSpPr>
          <a:xfrm>
            <a:off x="647700" y="2916676"/>
            <a:ext cx="10919540" cy="358772"/>
            <a:chOff x="647700" y="3806002"/>
            <a:chExt cx="10919540" cy="358772"/>
          </a:xfrm>
        </p:grpSpPr>
        <p:sp>
          <p:nvSpPr>
            <p:cNvPr id="96" name="Rectangle 95">
              <a:extLst>
                <a:ext uri="{FF2B5EF4-FFF2-40B4-BE49-F238E27FC236}">
                  <a16:creationId xmlns:a16="http://schemas.microsoft.com/office/drawing/2014/main" id="{BE3CDE05-BCB1-4100-90B3-BCF0504037DD}"/>
                </a:ext>
              </a:extLst>
            </p:cNvPr>
            <p:cNvSpPr/>
            <p:nvPr/>
          </p:nvSpPr>
          <p:spPr>
            <a:xfrm flipH="1">
              <a:off x="1340926" y="3806006"/>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Cybersecurity Program Development</a:t>
              </a:r>
              <a:endParaRPr kumimoji="0" lang="ar-SA"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98" name="Rectangle 97">
              <a:extLst>
                <a:ext uri="{FF2B5EF4-FFF2-40B4-BE49-F238E27FC236}">
                  <a16:creationId xmlns:a16="http://schemas.microsoft.com/office/drawing/2014/main" id="{F2B5088C-6B2D-49D8-A515-A950BAD64011}"/>
                </a:ext>
              </a:extLst>
            </p:cNvPr>
            <p:cNvSpPr/>
            <p:nvPr/>
          </p:nvSpPr>
          <p:spPr>
            <a:xfrm flipH="1">
              <a:off x="4777325" y="3806006"/>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GCC National Electricity Company</a:t>
              </a:r>
            </a:p>
          </p:txBody>
        </p:sp>
        <p:sp>
          <p:nvSpPr>
            <p:cNvPr id="108" name="Rectangle 107">
              <a:extLst>
                <a:ext uri="{FF2B5EF4-FFF2-40B4-BE49-F238E27FC236}">
                  <a16:creationId xmlns:a16="http://schemas.microsoft.com/office/drawing/2014/main" id="{B60C5CC9-94C9-4E61-A159-AA5CFA418F62}"/>
                </a:ext>
              </a:extLst>
            </p:cNvPr>
            <p:cNvSpPr/>
            <p:nvPr/>
          </p:nvSpPr>
          <p:spPr>
            <a:xfrm flipH="1">
              <a:off x="647700" y="3806002"/>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15</a:t>
              </a:r>
            </a:p>
          </p:txBody>
        </p:sp>
        <p:sp>
          <p:nvSpPr>
            <p:cNvPr id="109" name="Rectangle 108">
              <a:extLst>
                <a:ext uri="{FF2B5EF4-FFF2-40B4-BE49-F238E27FC236}">
                  <a16:creationId xmlns:a16="http://schemas.microsoft.com/office/drawing/2014/main" id="{1CCB4E4B-B232-4663-AB40-CF9EF26E8FF9}"/>
                </a:ext>
              </a:extLst>
            </p:cNvPr>
            <p:cNvSpPr/>
            <p:nvPr/>
          </p:nvSpPr>
          <p:spPr>
            <a:xfrm flipH="1">
              <a:off x="6750961" y="3806006"/>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10" name="Rectangle 109">
              <a:extLst>
                <a:ext uri="{FF2B5EF4-FFF2-40B4-BE49-F238E27FC236}">
                  <a16:creationId xmlns:a16="http://schemas.microsoft.com/office/drawing/2014/main" id="{C90C99C7-B30B-45DA-AA6D-F2DD97DC3FC1}"/>
                </a:ext>
              </a:extLst>
            </p:cNvPr>
            <p:cNvSpPr/>
            <p:nvPr/>
          </p:nvSpPr>
          <p:spPr>
            <a:xfrm flipH="1">
              <a:off x="8364220" y="3806006"/>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11" name="Rectangle 110">
              <a:extLst>
                <a:ext uri="{FF2B5EF4-FFF2-40B4-BE49-F238E27FC236}">
                  <a16:creationId xmlns:a16="http://schemas.microsoft.com/office/drawing/2014/main" id="{BECEF177-92D0-40D7-ABD4-DE6A550ACDF1}"/>
                </a:ext>
              </a:extLst>
            </p:cNvPr>
            <p:cNvSpPr/>
            <p:nvPr/>
          </p:nvSpPr>
          <p:spPr>
            <a:xfrm flipH="1">
              <a:off x="9987445" y="3806006"/>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114" name="Group 113">
            <a:extLst>
              <a:ext uri="{FF2B5EF4-FFF2-40B4-BE49-F238E27FC236}">
                <a16:creationId xmlns:a16="http://schemas.microsoft.com/office/drawing/2014/main" id="{A2D46E72-D1E2-478C-BC6E-750D522541B5}"/>
              </a:ext>
            </a:extLst>
          </p:cNvPr>
          <p:cNvGrpSpPr/>
          <p:nvPr/>
        </p:nvGrpSpPr>
        <p:grpSpPr>
          <a:xfrm>
            <a:off x="647700" y="2027350"/>
            <a:ext cx="10919540" cy="358772"/>
            <a:chOff x="647700" y="2027350"/>
            <a:chExt cx="10919540" cy="358772"/>
          </a:xfrm>
        </p:grpSpPr>
        <p:sp>
          <p:nvSpPr>
            <p:cNvPr id="117" name="Rectangle 116">
              <a:extLst>
                <a:ext uri="{FF2B5EF4-FFF2-40B4-BE49-F238E27FC236}">
                  <a16:creationId xmlns:a16="http://schemas.microsoft.com/office/drawing/2014/main" id="{408630D1-693B-4FDC-8A6E-590D2050363F}"/>
                </a:ext>
              </a:extLst>
            </p:cNvPr>
            <p:cNvSpPr/>
            <p:nvPr/>
          </p:nvSpPr>
          <p:spPr>
            <a:xfrm flipH="1">
              <a:off x="1340926" y="2027354"/>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Third Party Cybersecurity Risk Management Design and Operationalization</a:t>
              </a:r>
              <a:endParaRPr kumimoji="0" lang="ar-SA"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18" name="Rectangle 117">
              <a:extLst>
                <a:ext uri="{FF2B5EF4-FFF2-40B4-BE49-F238E27FC236}">
                  <a16:creationId xmlns:a16="http://schemas.microsoft.com/office/drawing/2014/main" id="{C1BED088-11F8-46EB-B5B5-B25D8CF91B94}"/>
                </a:ext>
              </a:extLst>
            </p:cNvPr>
            <p:cNvSpPr/>
            <p:nvPr/>
          </p:nvSpPr>
          <p:spPr>
            <a:xfrm flipH="1">
              <a:off x="4777325" y="2027354"/>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GCC Government Entity</a:t>
              </a:r>
            </a:p>
          </p:txBody>
        </p:sp>
        <p:sp>
          <p:nvSpPr>
            <p:cNvPr id="120" name="Rectangle 119">
              <a:extLst>
                <a:ext uri="{FF2B5EF4-FFF2-40B4-BE49-F238E27FC236}">
                  <a16:creationId xmlns:a16="http://schemas.microsoft.com/office/drawing/2014/main" id="{89ACBD84-09DE-4521-8E53-CDA36F4241ED}"/>
                </a:ext>
              </a:extLst>
            </p:cNvPr>
            <p:cNvSpPr/>
            <p:nvPr/>
          </p:nvSpPr>
          <p:spPr>
            <a:xfrm flipH="1">
              <a:off x="647700" y="2027350"/>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11</a:t>
              </a:r>
            </a:p>
          </p:txBody>
        </p:sp>
        <p:sp>
          <p:nvSpPr>
            <p:cNvPr id="121" name="Rectangle 120">
              <a:extLst>
                <a:ext uri="{FF2B5EF4-FFF2-40B4-BE49-F238E27FC236}">
                  <a16:creationId xmlns:a16="http://schemas.microsoft.com/office/drawing/2014/main" id="{D72826B4-25DB-4C76-95F4-8999F6F00549}"/>
                </a:ext>
              </a:extLst>
            </p:cNvPr>
            <p:cNvSpPr/>
            <p:nvPr/>
          </p:nvSpPr>
          <p:spPr>
            <a:xfrm flipH="1">
              <a:off x="6750961" y="2027354"/>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22" name="Rectangle 121">
              <a:extLst>
                <a:ext uri="{FF2B5EF4-FFF2-40B4-BE49-F238E27FC236}">
                  <a16:creationId xmlns:a16="http://schemas.microsoft.com/office/drawing/2014/main" id="{746B17E7-6B8B-4BFD-BABA-9F7D995B6282}"/>
                </a:ext>
              </a:extLst>
            </p:cNvPr>
            <p:cNvSpPr/>
            <p:nvPr/>
          </p:nvSpPr>
          <p:spPr>
            <a:xfrm flipH="1">
              <a:off x="8364220" y="2027354"/>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0" fontAlgn="base" latinLnBrk="0" hangingPunct="0">
                <a:lnSpc>
                  <a:spcPct val="90000"/>
                </a:lnSpc>
                <a:spcBef>
                  <a:spcPct val="0"/>
                </a:spcBef>
                <a:spcAft>
                  <a:spcPct val="0"/>
                </a:spcAft>
                <a:buClr>
                  <a:srgbClr val="0B1F65"/>
                </a:buClr>
                <a:buSzTx/>
                <a:buFontTx/>
                <a:buNone/>
                <a:tabLst/>
                <a:defRPr/>
              </a:pPr>
              <a:endParaRPr kumimoji="0" lang="ar" sz="1600" b="1" i="0" u="none" strike="noStrike" kern="1200" cap="none" spc="0" normalizeH="0" baseline="0" noProof="0" dirty="0">
                <a:ln>
                  <a:noFill/>
                </a:ln>
                <a:solidFill>
                  <a:srgbClr val="000000"/>
                </a:solidFill>
                <a:effectLst/>
                <a:uLnTx/>
                <a:uFillTx/>
                <a:latin typeface="Sakkal Majalla" panose="02000000000000000000" pitchFamily="2" charset="-78"/>
                <a:ea typeface="+mn-ea"/>
                <a:cs typeface="Arial" panose="020B0604020202020204" pitchFamily="34" charset="0"/>
              </a:endParaRPr>
            </a:p>
          </p:txBody>
        </p:sp>
        <p:sp>
          <p:nvSpPr>
            <p:cNvPr id="123" name="Rectangle 122">
              <a:extLst>
                <a:ext uri="{FF2B5EF4-FFF2-40B4-BE49-F238E27FC236}">
                  <a16:creationId xmlns:a16="http://schemas.microsoft.com/office/drawing/2014/main" id="{7E78F465-2424-444D-98CC-6FFAEDDEAA9F}"/>
                </a:ext>
              </a:extLst>
            </p:cNvPr>
            <p:cNvSpPr/>
            <p:nvPr/>
          </p:nvSpPr>
          <p:spPr>
            <a:xfrm flipH="1">
              <a:off x="9987445" y="2027354"/>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125" name="Group 124">
            <a:extLst>
              <a:ext uri="{FF2B5EF4-FFF2-40B4-BE49-F238E27FC236}">
                <a16:creationId xmlns:a16="http://schemas.microsoft.com/office/drawing/2014/main" id="{56C5BD9D-8113-464E-92EC-596A952FF51B}"/>
              </a:ext>
            </a:extLst>
          </p:cNvPr>
          <p:cNvGrpSpPr/>
          <p:nvPr/>
        </p:nvGrpSpPr>
        <p:grpSpPr>
          <a:xfrm>
            <a:off x="647700" y="2472013"/>
            <a:ext cx="10919540" cy="358768"/>
            <a:chOff x="647700" y="2916676"/>
            <a:chExt cx="10919540" cy="358768"/>
          </a:xfrm>
        </p:grpSpPr>
        <p:sp>
          <p:nvSpPr>
            <p:cNvPr id="126" name="Rectangle 125">
              <a:extLst>
                <a:ext uri="{FF2B5EF4-FFF2-40B4-BE49-F238E27FC236}">
                  <a16:creationId xmlns:a16="http://schemas.microsoft.com/office/drawing/2014/main" id="{E66462F3-ADD8-436E-9E7C-21FBE84031CB}"/>
                </a:ext>
              </a:extLst>
            </p:cNvPr>
            <p:cNvSpPr/>
            <p:nvPr/>
          </p:nvSpPr>
          <p:spPr>
            <a:xfrm flipH="1">
              <a:off x="1340926" y="2916676"/>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National Risk Management and Information Sharing Frameworks​</a:t>
              </a:r>
            </a:p>
          </p:txBody>
        </p:sp>
        <p:sp>
          <p:nvSpPr>
            <p:cNvPr id="128" name="Rectangle 127">
              <a:extLst>
                <a:ext uri="{FF2B5EF4-FFF2-40B4-BE49-F238E27FC236}">
                  <a16:creationId xmlns:a16="http://schemas.microsoft.com/office/drawing/2014/main" id="{22BF0DA4-B24A-4C28-8C29-E331E0723282}"/>
                </a:ext>
              </a:extLst>
            </p:cNvPr>
            <p:cNvSpPr/>
            <p:nvPr/>
          </p:nvSpPr>
          <p:spPr>
            <a:xfrm flipH="1">
              <a:off x="4777325" y="2916676"/>
              <a:ext cx="1920241" cy="35876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National Government Entity, MENA</a:t>
              </a:r>
            </a:p>
          </p:txBody>
        </p:sp>
        <p:sp>
          <p:nvSpPr>
            <p:cNvPr id="129" name="Rectangle 128">
              <a:extLst>
                <a:ext uri="{FF2B5EF4-FFF2-40B4-BE49-F238E27FC236}">
                  <a16:creationId xmlns:a16="http://schemas.microsoft.com/office/drawing/2014/main" id="{F28C034F-4E33-4D38-B0A4-1DADB84D7FA6}"/>
                </a:ext>
              </a:extLst>
            </p:cNvPr>
            <p:cNvSpPr/>
            <p:nvPr/>
          </p:nvSpPr>
          <p:spPr>
            <a:xfrm flipH="1">
              <a:off x="647700" y="2916676"/>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4572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13</a:t>
              </a:r>
              <a:endParaRPr kumimoji="0" lang="en-US" sz="16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30" name="Rectangle 129">
              <a:extLst>
                <a:ext uri="{FF2B5EF4-FFF2-40B4-BE49-F238E27FC236}">
                  <a16:creationId xmlns:a16="http://schemas.microsoft.com/office/drawing/2014/main" id="{8254110C-BBF4-4076-82DD-C72BFCB04862}"/>
                </a:ext>
              </a:extLst>
            </p:cNvPr>
            <p:cNvSpPr/>
            <p:nvPr/>
          </p:nvSpPr>
          <p:spPr>
            <a:xfrm flipH="1">
              <a:off x="6750961" y="2916676"/>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31" name="Rectangle 130">
              <a:extLst>
                <a:ext uri="{FF2B5EF4-FFF2-40B4-BE49-F238E27FC236}">
                  <a16:creationId xmlns:a16="http://schemas.microsoft.com/office/drawing/2014/main" id="{C3D31555-62A8-405A-9C4E-51CA26208D1F}"/>
                </a:ext>
              </a:extLst>
            </p:cNvPr>
            <p:cNvSpPr/>
            <p:nvPr/>
          </p:nvSpPr>
          <p:spPr>
            <a:xfrm flipH="1">
              <a:off x="8364220" y="2916676"/>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32" name="Rectangle 131">
              <a:extLst>
                <a:ext uri="{FF2B5EF4-FFF2-40B4-BE49-F238E27FC236}">
                  <a16:creationId xmlns:a16="http://schemas.microsoft.com/office/drawing/2014/main" id="{9D243EC3-A829-4199-87A7-CC10892898D0}"/>
                </a:ext>
              </a:extLst>
            </p:cNvPr>
            <p:cNvSpPr/>
            <p:nvPr/>
          </p:nvSpPr>
          <p:spPr>
            <a:xfrm flipH="1">
              <a:off x="9987445" y="2916676"/>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grpSp>
        <p:nvGrpSpPr>
          <p:cNvPr id="133" name="Group 132">
            <a:extLst>
              <a:ext uri="{FF2B5EF4-FFF2-40B4-BE49-F238E27FC236}">
                <a16:creationId xmlns:a16="http://schemas.microsoft.com/office/drawing/2014/main" id="{FFC987CB-4B16-4D64-A0A2-AD7AB86621D8}"/>
              </a:ext>
            </a:extLst>
          </p:cNvPr>
          <p:cNvGrpSpPr/>
          <p:nvPr/>
        </p:nvGrpSpPr>
        <p:grpSpPr>
          <a:xfrm>
            <a:off x="647700" y="3361339"/>
            <a:ext cx="10919540" cy="358768"/>
            <a:chOff x="647700" y="5139991"/>
            <a:chExt cx="10919540" cy="358768"/>
          </a:xfrm>
        </p:grpSpPr>
        <p:sp>
          <p:nvSpPr>
            <p:cNvPr id="136" name="Rectangle 135">
              <a:extLst>
                <a:ext uri="{FF2B5EF4-FFF2-40B4-BE49-F238E27FC236}">
                  <a16:creationId xmlns:a16="http://schemas.microsoft.com/office/drawing/2014/main" id="{0113A375-2444-491A-BDAD-E4151E3D5F1D}"/>
                </a:ext>
              </a:extLst>
            </p:cNvPr>
            <p:cNvSpPr/>
            <p:nvPr/>
          </p:nvSpPr>
          <p:spPr>
            <a:xfrm flipH="1">
              <a:off x="1340926" y="5139991"/>
              <a:ext cx="3383003"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Water/Wastewater Sector OT Cybersecurity Training and Exercise</a:t>
              </a:r>
              <a:endParaRPr kumimoji="0" lang="ar-SA"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37" name="Rectangle 136">
              <a:extLst>
                <a:ext uri="{FF2B5EF4-FFF2-40B4-BE49-F238E27FC236}">
                  <a16:creationId xmlns:a16="http://schemas.microsoft.com/office/drawing/2014/main" id="{955A3AC3-5E89-469E-A630-CD2E5A7A02CE}"/>
                </a:ext>
              </a:extLst>
            </p:cNvPr>
            <p:cNvSpPr/>
            <p:nvPr/>
          </p:nvSpPr>
          <p:spPr>
            <a:xfrm flipH="1">
              <a:off x="4777325" y="5139991"/>
              <a:ext cx="1920241" cy="35876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Environmental Protection Agency (EPA))</a:t>
              </a:r>
            </a:p>
          </p:txBody>
        </p:sp>
        <p:sp>
          <p:nvSpPr>
            <p:cNvPr id="138" name="Rectangle 137">
              <a:extLst>
                <a:ext uri="{FF2B5EF4-FFF2-40B4-BE49-F238E27FC236}">
                  <a16:creationId xmlns:a16="http://schemas.microsoft.com/office/drawing/2014/main" id="{261B62A0-26C6-4CAC-80B8-1CA83A10A2D3}"/>
                </a:ext>
              </a:extLst>
            </p:cNvPr>
            <p:cNvSpPr/>
            <p:nvPr/>
          </p:nvSpPr>
          <p:spPr>
            <a:xfrm flipH="1">
              <a:off x="647700" y="5139991"/>
              <a:ext cx="639830" cy="358768"/>
            </a:xfrm>
            <a:prstGeom prst="rect">
              <a:avLst/>
            </a:prstGeom>
            <a:solidFill>
              <a:srgbClr val="E6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18</a:t>
              </a:r>
            </a:p>
          </p:txBody>
        </p:sp>
        <p:sp>
          <p:nvSpPr>
            <p:cNvPr id="140" name="Rectangle 139">
              <a:extLst>
                <a:ext uri="{FF2B5EF4-FFF2-40B4-BE49-F238E27FC236}">
                  <a16:creationId xmlns:a16="http://schemas.microsoft.com/office/drawing/2014/main" id="{EB44BF68-D760-4DA7-9FD3-D15D2CA11205}"/>
                </a:ext>
              </a:extLst>
            </p:cNvPr>
            <p:cNvSpPr/>
            <p:nvPr/>
          </p:nvSpPr>
          <p:spPr>
            <a:xfrm flipH="1">
              <a:off x="6750961" y="5139991"/>
              <a:ext cx="1569830" cy="358768"/>
            </a:xfrm>
            <a:prstGeom prst="rect">
              <a:avLst/>
            </a:prstGeom>
            <a:solidFill>
              <a:schemeClr val="accent6">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0" fontAlgn="base" latinLnBrk="0" hangingPunct="0">
                <a:lnSpc>
                  <a:spcPct val="90000"/>
                </a:lnSpc>
                <a:spcBef>
                  <a:spcPct val="0"/>
                </a:spcBef>
                <a:spcAft>
                  <a:spcPct val="0"/>
                </a:spcAft>
                <a:buClr>
                  <a:srgbClr val="0B1F65"/>
                </a:buClr>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41" name="Rectangle 140">
              <a:extLst>
                <a:ext uri="{FF2B5EF4-FFF2-40B4-BE49-F238E27FC236}">
                  <a16:creationId xmlns:a16="http://schemas.microsoft.com/office/drawing/2014/main" id="{3949A045-B2B5-45F9-942F-09921048EE8D}"/>
                </a:ext>
              </a:extLst>
            </p:cNvPr>
            <p:cNvSpPr/>
            <p:nvPr/>
          </p:nvSpPr>
          <p:spPr>
            <a:xfrm flipH="1">
              <a:off x="8364220" y="5139991"/>
              <a:ext cx="1569830"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endPar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endParaRPr>
            </a:p>
          </p:txBody>
        </p:sp>
        <p:sp>
          <p:nvSpPr>
            <p:cNvPr id="147" name="Rectangle 146">
              <a:extLst>
                <a:ext uri="{FF2B5EF4-FFF2-40B4-BE49-F238E27FC236}">
                  <a16:creationId xmlns:a16="http://schemas.microsoft.com/office/drawing/2014/main" id="{D8196D60-D8BB-487A-9932-C4343122C7FC}"/>
                </a:ext>
              </a:extLst>
            </p:cNvPr>
            <p:cNvSpPr/>
            <p:nvPr/>
          </p:nvSpPr>
          <p:spPr>
            <a:xfrm flipH="1">
              <a:off x="9987445" y="5139991"/>
              <a:ext cx="1579795" cy="358768"/>
            </a:xfrm>
            <a:prstGeom prst="rect">
              <a:avLst/>
            </a:prstGeom>
            <a:solidFill>
              <a:schemeClr val="bg1"/>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1" eaLnBrk="1" fontAlgn="auto" latinLnBrk="0" hangingPunct="1">
                <a:lnSpc>
                  <a:spcPct val="100000"/>
                </a:lnSpc>
                <a:spcBef>
                  <a:spcPts val="0"/>
                </a:spcBef>
                <a:spcAft>
                  <a:spcPts val="0"/>
                </a:spcAft>
                <a:buClrTx/>
                <a:buSzTx/>
                <a:buFontTx/>
                <a:buNone/>
                <a:tabLst/>
                <a:defRPr/>
              </a:pPr>
              <a:r>
                <a:rPr kumimoji="0" lang="ar" sz="1600" b="1" i="0" u="none" strike="noStrike" kern="1200" cap="none" spc="0" normalizeH="0" baseline="0" noProof="0" dirty="0">
                  <a:ln>
                    <a:noFill/>
                  </a:ln>
                  <a:solidFill>
                    <a:srgbClr val="008000"/>
                  </a:solidFill>
                  <a:effectLst/>
                  <a:uLnTx/>
                  <a:uFillTx/>
                  <a:latin typeface="Sakkal Majalla" panose="02000000000000000000" pitchFamily="2" charset="-78"/>
                  <a:ea typeface="+mn-ea"/>
                  <a:cs typeface="Arial" panose="020B0604020202020204" pitchFamily="34" charset="0"/>
                  <a:sym typeface="Wingdings"/>
                </a:rPr>
                <a:t></a:t>
              </a:r>
            </a:p>
          </p:txBody>
        </p:sp>
      </p:grpSp>
      <p:sp>
        <p:nvSpPr>
          <p:cNvPr id="91" name="Footer Placeholder 2">
            <a:extLst>
              <a:ext uri="{FF2B5EF4-FFF2-40B4-BE49-F238E27FC236}">
                <a16:creationId xmlns:a16="http://schemas.microsoft.com/office/drawing/2014/main" id="{4ABE2E3E-EB8F-4104-B16D-412E23A2453F}"/>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31234338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NEOM Line Strategy</a:t>
            </a:r>
            <a:br>
              <a:rPr lang="en-US" b="1" dirty="0"/>
            </a:br>
            <a:r>
              <a:rPr lang="en-US" dirty="0"/>
              <a:t>NEOM - KSA</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4" name="Rectangle 23">
            <a:extLst>
              <a:ext uri="{FF2B5EF4-FFF2-40B4-BE49-F238E27FC236}">
                <a16:creationId xmlns:a16="http://schemas.microsoft.com/office/drawing/2014/main" id="{2087FA7F-3F8F-4053-9722-68476D607743}"/>
              </a:ext>
            </a:extLst>
          </p:cNvPr>
          <p:cNvSpPr/>
          <p:nvPr/>
        </p:nvSpPr>
        <p:spPr>
          <a:xfrm>
            <a:off x="705259" y="2844624"/>
            <a:ext cx="7591626" cy="242399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Reviewed and analyzed 150+ client documents to extract relevant information for the concept strategy and development program</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Determined the key principles that will guide the development of the regions, identified site opportunities, identified and analyzed flagship sectorial components that can influence a region’s identity, and synthesized regional aspirations to guide benchmarking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the regions’ comparative positioning, shortlisted relevant destinations based on alignment to aspirations among other criteria, and benchmarked15+ world renowned destinations and 10+ economic hubs to define the concept strategy​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unique identities and developed distinguished concepts with landmark developments and offerings for each region​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a demographics distribution analysis to define the demographic profile and density of each region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Benchmarked and analyzed 15+ cities, for sizing and programmatic metrics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Translated the concepts of each region into physical assets spatially allocated along the regions, and conducted sizing and phasing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Benchmarked and analyzed 200+ assets and 5+ industry standard reports for development cost figures serving the assessment of capital expenditures by region and the development of the overall project cost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Identified the business, technical planning, and execution activities for the implementation of the development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75+ workshops and alignment meetings with sectors and key stakeholders to vet the concept strategy, major hubs allocation, and development program​</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Liaised with subject matter experts as part of the design consortium for alignment and knowledge sharing across disciplines</a:t>
            </a:r>
          </a:p>
        </p:txBody>
      </p:sp>
      <p:sp>
        <p:nvSpPr>
          <p:cNvPr id="44" name="Rectangle 43">
            <a:extLst>
              <a:ext uri="{FF2B5EF4-FFF2-40B4-BE49-F238E27FC236}">
                <a16:creationId xmlns:a16="http://schemas.microsoft.com/office/drawing/2014/main" id="{1E342FBD-70FE-4451-B785-A719045CC9FC}"/>
              </a:ext>
            </a:extLst>
          </p:cNvPr>
          <p:cNvSpPr/>
          <p:nvPr/>
        </p:nvSpPr>
        <p:spPr>
          <a:xfrm>
            <a:off x="705259" y="1869302"/>
            <a:ext cx="7591626" cy="46411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approached by the largest giga development and their lead planners to develop a wholistic regional strategy through identifying the strategic regions and defining their strategies, to enable all subsequent masterplans, designs, and execution </a:t>
            </a:r>
          </a:p>
        </p:txBody>
      </p:sp>
      <p:sp>
        <p:nvSpPr>
          <p:cNvPr id="45" name="Rectangle 44">
            <a:extLst>
              <a:ext uri="{FF2B5EF4-FFF2-40B4-BE49-F238E27FC236}">
                <a16:creationId xmlns:a16="http://schemas.microsoft.com/office/drawing/2014/main" id="{C495DC80-A103-45C7-8D85-570D2F90A9BE}"/>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47" name="Picture 76" descr="https://static.thenounproject.com/png/2367018-200.png">
            <a:extLst>
              <a:ext uri="{FF2B5EF4-FFF2-40B4-BE49-F238E27FC236}">
                <a16:creationId xmlns:a16="http://schemas.microsoft.com/office/drawing/2014/main" id="{9FEF4428-7F49-4FF3-A505-DCFDE9EBDDD6}"/>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Deep understanding of NEOM’s needs and aspirations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Rectangle 42">
            <a:extLst>
              <a:ext uri="{FF2B5EF4-FFF2-40B4-BE49-F238E27FC236}">
                <a16:creationId xmlns:a16="http://schemas.microsoft.com/office/drawing/2014/main" id="{259EF612-5601-4409-8956-CD6C24585C81}"/>
              </a:ext>
            </a:extLst>
          </p:cNvPr>
          <p:cNvSpPr/>
          <p:nvPr/>
        </p:nvSpPr>
        <p:spPr>
          <a:xfrm>
            <a:off x="705259" y="2362200"/>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12" name="Graphic 11" descr="Presentation with pie chart with solid fill">
            <a:extLst>
              <a:ext uri="{FF2B5EF4-FFF2-40B4-BE49-F238E27FC236}">
                <a16:creationId xmlns:a16="http://schemas.microsoft.com/office/drawing/2014/main" id="{3F80B9A8-BA25-4D72-9093-0048BDC56ED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220337" y="2442251"/>
            <a:ext cx="341123" cy="341123"/>
          </a:xfrm>
          <a:prstGeom prst="rect">
            <a:avLst/>
          </a:prstGeom>
        </p:spPr>
      </p:pic>
      <p:pic>
        <p:nvPicPr>
          <p:cNvPr id="327687" name="Picture 7" descr="See the source image">
            <a:extLst>
              <a:ext uri="{FF2B5EF4-FFF2-40B4-BE49-F238E27FC236}">
                <a16:creationId xmlns:a16="http://schemas.microsoft.com/office/drawing/2014/main" id="{E8B0AAC9-919E-4AA6-9C5D-95D799E9D4D5}"/>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405452" y="3899390"/>
            <a:ext cx="3122138" cy="239883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7EC7F520-01B1-4FD3-BE3B-2A46E0EA58CD}"/>
              </a:ext>
            </a:extLst>
          </p:cNvPr>
          <p:cNvSpPr/>
          <p:nvPr/>
        </p:nvSpPr>
        <p:spPr>
          <a:xfrm>
            <a:off x="705259" y="5761625"/>
            <a:ext cx="7591626" cy="53659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Four distinct yet complementary destinations​ with unique positioning and key attributes for each​ individual concepts and key offerings. Allocation of major economic hubs and sectoral flagships​​ with demographics distribution, development program, and phasing strategy​. Consolidated project cost and produced ​inputs for master planning briefs​.</a:t>
            </a:r>
          </a:p>
        </p:txBody>
      </p:sp>
      <p:sp>
        <p:nvSpPr>
          <p:cNvPr id="40" name="Rectangle 39">
            <a:extLst>
              <a:ext uri="{FF2B5EF4-FFF2-40B4-BE49-F238E27FC236}">
                <a16:creationId xmlns:a16="http://schemas.microsoft.com/office/drawing/2014/main" id="{1A72D2E7-E015-4DEA-AFE7-44CC8BBCAFA6}"/>
              </a:ext>
            </a:extLst>
          </p:cNvPr>
          <p:cNvSpPr/>
          <p:nvPr/>
        </p:nvSpPr>
        <p:spPr>
          <a:xfrm>
            <a:off x="705259" y="5286924"/>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42" name="Graphic 41" descr="Bullseye with solid fill">
            <a:extLst>
              <a:ext uri="{FF2B5EF4-FFF2-40B4-BE49-F238E27FC236}">
                <a16:creationId xmlns:a16="http://schemas.microsoft.com/office/drawing/2014/main" id="{5C7B5848-28EF-42AC-8071-A52EB9F775CC}"/>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523361" y="5356556"/>
            <a:ext cx="341123" cy="341123"/>
          </a:xfrm>
          <a:prstGeom prst="rect">
            <a:avLst/>
          </a:prstGeom>
        </p:spPr>
      </p:pic>
    </p:spTree>
    <p:extLst>
      <p:ext uri="{BB962C8B-B14F-4D97-AF65-F5344CB8AC3E}">
        <p14:creationId xmlns:p14="http://schemas.microsoft.com/office/powerpoint/2010/main" val="296624234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NEOM Bay Strategy Refresh</a:t>
            </a:r>
            <a:br>
              <a:rPr lang="en-US" b="1" dirty="0"/>
            </a:br>
            <a:r>
              <a:rPr lang="en-US" dirty="0"/>
              <a:t>NEOM - KSA</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4" name="Rectangle 23">
            <a:extLst>
              <a:ext uri="{FF2B5EF4-FFF2-40B4-BE49-F238E27FC236}">
                <a16:creationId xmlns:a16="http://schemas.microsoft.com/office/drawing/2014/main" id="{2087FA7F-3F8F-4053-9722-68476D607743}"/>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the preparatory analysis required for the refinement of the concept strategy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Refined the strategic positioning based on conducted market assessment and benchmarking analysis, and articulated the Bay’s key value propositions highlighting key differentiators and competitive advantages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Refined the Bay’s current concept strategy and developed a comprehensive list of service offerings visualized through concept art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Refined the development program based on the updated Bay’s concept strategy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259EF612-5601-4409-8956-CD6C24585C81}"/>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sp>
        <p:nvSpPr>
          <p:cNvPr id="44" name="Rectangle 43">
            <a:extLst>
              <a:ext uri="{FF2B5EF4-FFF2-40B4-BE49-F238E27FC236}">
                <a16:creationId xmlns:a16="http://schemas.microsoft.com/office/drawing/2014/main" id="{1E342FBD-70FE-4451-B785-A719045CC9FC}"/>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approached to support a region development company in refreshing the Concept strategy of a Bay destination </a:t>
            </a:r>
          </a:p>
        </p:txBody>
      </p:sp>
      <p:sp>
        <p:nvSpPr>
          <p:cNvPr id="45" name="Rectangle 44">
            <a:extLst>
              <a:ext uri="{FF2B5EF4-FFF2-40B4-BE49-F238E27FC236}">
                <a16:creationId xmlns:a16="http://schemas.microsoft.com/office/drawing/2014/main" id="{C495DC80-A103-45C7-8D85-570D2F90A9BE}"/>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47" name="Picture 76" descr="https://static.thenounproject.com/png/2367018-200.png">
            <a:extLst>
              <a:ext uri="{FF2B5EF4-FFF2-40B4-BE49-F238E27FC236}">
                <a16:creationId xmlns:a16="http://schemas.microsoft.com/office/drawing/2014/main" id="{9FEF4428-7F49-4FF3-A505-DCFDE9EBDDD6}"/>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Deep understanding of NEOM’s needs and aspirations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Graphic 11" descr="Presentation with pie chart with solid fill">
            <a:extLst>
              <a:ext uri="{FF2B5EF4-FFF2-40B4-BE49-F238E27FC236}">
                <a16:creationId xmlns:a16="http://schemas.microsoft.com/office/drawing/2014/main" id="{3F80B9A8-BA25-4D72-9093-0048BDC56ED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182238" y="2627715"/>
            <a:ext cx="341123" cy="341123"/>
          </a:xfrm>
          <a:prstGeom prst="rect">
            <a:avLst/>
          </a:prstGeom>
        </p:spPr>
      </p:pic>
      <p:sp>
        <p:nvSpPr>
          <p:cNvPr id="21" name="Rectangle 20">
            <a:extLst>
              <a:ext uri="{FF2B5EF4-FFF2-40B4-BE49-F238E27FC236}">
                <a16:creationId xmlns:a16="http://schemas.microsoft.com/office/drawing/2014/main" id="{ABB0D800-8360-412C-8408-269D0C3D24DC}"/>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Concept strategy was successfully presented to the Founding Board members – Project to move to next phase of development</a:t>
            </a:r>
          </a:p>
        </p:txBody>
      </p:sp>
      <p:sp>
        <p:nvSpPr>
          <p:cNvPr id="22" name="Rectangle 21">
            <a:extLst>
              <a:ext uri="{FF2B5EF4-FFF2-40B4-BE49-F238E27FC236}">
                <a16:creationId xmlns:a16="http://schemas.microsoft.com/office/drawing/2014/main" id="{287F29C1-F5C9-4683-B7E7-BB98212E590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7" name="Graphic 6" descr="Bullseye with solid fill">
            <a:extLst>
              <a:ext uri="{FF2B5EF4-FFF2-40B4-BE49-F238E27FC236}">
                <a16:creationId xmlns:a16="http://schemas.microsoft.com/office/drawing/2014/main" id="{508B570E-85F1-4A84-BCEB-18AD2C36F954}"/>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23361" y="5006079"/>
            <a:ext cx="341123" cy="341123"/>
          </a:xfrm>
          <a:prstGeom prst="rect">
            <a:avLst/>
          </a:prstGeom>
        </p:spPr>
      </p:pic>
      <p:pic>
        <p:nvPicPr>
          <p:cNvPr id="328706" name="Picture 2" descr="NEOM BAY">
            <a:extLst>
              <a:ext uri="{FF2B5EF4-FFF2-40B4-BE49-F238E27FC236}">
                <a16:creationId xmlns:a16="http://schemas.microsoft.com/office/drawing/2014/main" id="{9D64E781-5744-4933-BB09-E1099281B991}"/>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405452" y="3899390"/>
            <a:ext cx="3122138"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206958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NEOM Mountain Concept &amp; Strategy</a:t>
            </a:r>
            <a:br>
              <a:rPr lang="en-US" b="1" dirty="0"/>
            </a:br>
            <a:r>
              <a:rPr lang="en-US" dirty="0"/>
              <a:t>NEOM - KSA</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4" name="Rectangle 23">
            <a:extLst>
              <a:ext uri="{FF2B5EF4-FFF2-40B4-BE49-F238E27FC236}">
                <a16:creationId xmlns:a16="http://schemas.microsoft.com/office/drawing/2014/main" id="{2087FA7F-3F8F-4053-9722-68476D607743}"/>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benchmarks and high-level market assessment of various global mountainous destinations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site assessment and high-level technical assessment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the mountain’s unique positioning and identity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key services and conceptual themes for the mountain while leveraging current and upcoming technologies to make the offerings futuristic yet easily adoptable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Proposed preliminary asset development program (including hospitality &amp; wellness, residential, recreational experiences, sports &amp; adventure, soft infrastructure, hard infrastructure, and retail &amp; dining) in line with the various sectorial strategies to enable complete synchronization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Phased assets based on their impact and ease of implementation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Estimated number of visitors and developed early-stage financials, implementation roadmap, and urban governance model</a:t>
            </a:r>
          </a:p>
        </p:txBody>
      </p:sp>
      <p:sp>
        <p:nvSpPr>
          <p:cNvPr id="43" name="Rectangle 42">
            <a:extLst>
              <a:ext uri="{FF2B5EF4-FFF2-40B4-BE49-F238E27FC236}">
                <a16:creationId xmlns:a16="http://schemas.microsoft.com/office/drawing/2014/main" id="{259EF612-5601-4409-8956-CD6C24585C81}"/>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sp>
        <p:nvSpPr>
          <p:cNvPr id="44" name="Rectangle 43">
            <a:extLst>
              <a:ext uri="{FF2B5EF4-FFF2-40B4-BE49-F238E27FC236}">
                <a16:creationId xmlns:a16="http://schemas.microsoft.com/office/drawing/2014/main" id="{1E342FBD-70FE-4451-B785-A719045CC9FC}"/>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led a team of management consulting, engineering, master planning &amp; market research experts, to develop NEOM Mountain, a pioneering, futuristic and world-class mountainous destination with high-end residences, unique and experiential accommodation, as well as sports and entertainment activities</a:t>
            </a:r>
          </a:p>
        </p:txBody>
      </p:sp>
      <p:sp>
        <p:nvSpPr>
          <p:cNvPr id="45" name="Rectangle 44">
            <a:extLst>
              <a:ext uri="{FF2B5EF4-FFF2-40B4-BE49-F238E27FC236}">
                <a16:creationId xmlns:a16="http://schemas.microsoft.com/office/drawing/2014/main" id="{C495DC80-A103-45C7-8D85-570D2F90A9BE}"/>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47" name="Picture 76" descr="https://static.thenounproject.com/png/2367018-200.png">
            <a:extLst>
              <a:ext uri="{FF2B5EF4-FFF2-40B4-BE49-F238E27FC236}">
                <a16:creationId xmlns:a16="http://schemas.microsoft.com/office/drawing/2014/main" id="{9FEF4428-7F49-4FF3-A505-DCFDE9EBDDD6}"/>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Deep understanding of NEOM’s needs and aspirations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Graphic 11" descr="Presentation with pie chart with solid fill">
            <a:extLst>
              <a:ext uri="{FF2B5EF4-FFF2-40B4-BE49-F238E27FC236}">
                <a16:creationId xmlns:a16="http://schemas.microsoft.com/office/drawing/2014/main" id="{3F80B9A8-BA25-4D72-9093-0048BDC56ED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182238" y="2627715"/>
            <a:ext cx="341123" cy="341123"/>
          </a:xfrm>
          <a:prstGeom prst="rect">
            <a:avLst/>
          </a:prstGeom>
        </p:spPr>
      </p:pic>
      <p:sp>
        <p:nvSpPr>
          <p:cNvPr id="21" name="Rectangle 20">
            <a:extLst>
              <a:ext uri="{FF2B5EF4-FFF2-40B4-BE49-F238E27FC236}">
                <a16:creationId xmlns:a16="http://schemas.microsoft.com/office/drawing/2014/main" id="{ABB0D800-8360-412C-8408-269D0C3D24DC}"/>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client adopted the study which produced key implications on the prospects of developing the high-level strategy and concept of the mountainous destination in the KSA</a:t>
            </a:r>
          </a:p>
        </p:txBody>
      </p:sp>
      <p:sp>
        <p:nvSpPr>
          <p:cNvPr id="22" name="Rectangle 21">
            <a:extLst>
              <a:ext uri="{FF2B5EF4-FFF2-40B4-BE49-F238E27FC236}">
                <a16:creationId xmlns:a16="http://schemas.microsoft.com/office/drawing/2014/main" id="{287F29C1-F5C9-4683-B7E7-BB98212E590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7" name="Graphic 6" descr="Bullseye with solid fill">
            <a:extLst>
              <a:ext uri="{FF2B5EF4-FFF2-40B4-BE49-F238E27FC236}">
                <a16:creationId xmlns:a16="http://schemas.microsoft.com/office/drawing/2014/main" id="{508B570E-85F1-4A84-BCEB-18AD2C36F954}"/>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23361" y="5006079"/>
            <a:ext cx="341123" cy="341123"/>
          </a:xfrm>
          <a:prstGeom prst="rect">
            <a:avLst/>
          </a:prstGeom>
        </p:spPr>
      </p:pic>
      <p:pic>
        <p:nvPicPr>
          <p:cNvPr id="329730" name="Picture 2" descr="See the source image">
            <a:extLst>
              <a:ext uri="{FF2B5EF4-FFF2-40B4-BE49-F238E27FC236}">
                <a16:creationId xmlns:a16="http://schemas.microsoft.com/office/drawing/2014/main" id="{E003B22A-1A22-4702-8583-81B237E2904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405453" y="3899390"/>
            <a:ext cx="3122138"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45313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NEOM Archipelago Initial Concept</a:t>
            </a:r>
            <a:br>
              <a:rPr lang="en-US" b="1" dirty="0"/>
            </a:br>
            <a:r>
              <a:rPr lang="en-US" dirty="0"/>
              <a:t>NEOM - KSA </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4" name="Rectangle 23">
            <a:extLst>
              <a:ext uri="{FF2B5EF4-FFF2-40B4-BE49-F238E27FC236}">
                <a16:creationId xmlns:a16="http://schemas.microsoft.com/office/drawing/2014/main" id="{2087FA7F-3F8F-4053-9722-68476D607743}"/>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benchmarks and high-level market assessment of various global archipelago destinations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site assessment and high-level technical assessment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Archipelago destination positioning</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key services along conceptual themes for the islands while leveraging current and upcoming technologies to make the offerings futuristic yet easily adoptable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259EF612-5601-4409-8956-CD6C24585C81}"/>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sp>
        <p:nvSpPr>
          <p:cNvPr id="44" name="Rectangle 43">
            <a:extLst>
              <a:ext uri="{FF2B5EF4-FFF2-40B4-BE49-F238E27FC236}">
                <a16:creationId xmlns:a16="http://schemas.microsoft.com/office/drawing/2014/main" id="{1E342FBD-70FE-4451-B785-A719045CC9FC}"/>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approached by NEOM to develop a holistic regional strategy for the flagship urban area “The Line” that is expected to host most of NEOM’s population, visitation, and economic activity, through defining &amp; programming the distinct yet complementary regions, in order to enable subsequent masterplans, designs, and execution</a:t>
            </a:r>
          </a:p>
        </p:txBody>
      </p:sp>
      <p:sp>
        <p:nvSpPr>
          <p:cNvPr id="45" name="Rectangle 44">
            <a:extLst>
              <a:ext uri="{FF2B5EF4-FFF2-40B4-BE49-F238E27FC236}">
                <a16:creationId xmlns:a16="http://schemas.microsoft.com/office/drawing/2014/main" id="{C495DC80-A103-45C7-8D85-570D2F90A9BE}"/>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47" name="Picture 76" descr="https://static.thenounproject.com/png/2367018-200.png">
            <a:extLst>
              <a:ext uri="{FF2B5EF4-FFF2-40B4-BE49-F238E27FC236}">
                <a16:creationId xmlns:a16="http://schemas.microsoft.com/office/drawing/2014/main" id="{9FEF4428-7F49-4FF3-A505-DCFDE9EBDDD6}"/>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Deep understanding of NEOM’s needs and aspirations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Graphic 11" descr="Presentation with pie chart with solid fill">
            <a:extLst>
              <a:ext uri="{FF2B5EF4-FFF2-40B4-BE49-F238E27FC236}">
                <a16:creationId xmlns:a16="http://schemas.microsoft.com/office/drawing/2014/main" id="{3F80B9A8-BA25-4D72-9093-0048BDC56ED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182238" y="2627715"/>
            <a:ext cx="341123" cy="341123"/>
          </a:xfrm>
          <a:prstGeom prst="rect">
            <a:avLst/>
          </a:prstGeom>
        </p:spPr>
      </p:pic>
      <p:sp>
        <p:nvSpPr>
          <p:cNvPr id="21" name="Rectangle 20">
            <a:extLst>
              <a:ext uri="{FF2B5EF4-FFF2-40B4-BE49-F238E27FC236}">
                <a16:creationId xmlns:a16="http://schemas.microsoft.com/office/drawing/2014/main" id="{ABB0D800-8360-412C-8408-269D0C3D24DC}"/>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Archipelago concept presented to the CEO and is currently pending BOD approval to move into the next phase of defining its development program and launch the master planning efforts</a:t>
            </a:r>
          </a:p>
        </p:txBody>
      </p:sp>
      <p:sp>
        <p:nvSpPr>
          <p:cNvPr id="22" name="Rectangle 21">
            <a:extLst>
              <a:ext uri="{FF2B5EF4-FFF2-40B4-BE49-F238E27FC236}">
                <a16:creationId xmlns:a16="http://schemas.microsoft.com/office/drawing/2014/main" id="{287F29C1-F5C9-4683-B7E7-BB98212E590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7" name="Graphic 6" descr="Bullseye with solid fill">
            <a:extLst>
              <a:ext uri="{FF2B5EF4-FFF2-40B4-BE49-F238E27FC236}">
                <a16:creationId xmlns:a16="http://schemas.microsoft.com/office/drawing/2014/main" id="{508B570E-85F1-4A84-BCEB-18AD2C36F954}"/>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23361" y="5006079"/>
            <a:ext cx="341123" cy="341123"/>
          </a:xfrm>
          <a:prstGeom prst="rect">
            <a:avLst/>
          </a:prstGeom>
        </p:spPr>
      </p:pic>
      <p:pic>
        <p:nvPicPr>
          <p:cNvPr id="330756" name="Picture 4" descr="See the source image">
            <a:extLst>
              <a:ext uri="{FF2B5EF4-FFF2-40B4-BE49-F238E27FC236}">
                <a16:creationId xmlns:a16="http://schemas.microsoft.com/office/drawing/2014/main" id="{F5341A68-C556-4BA4-BB74-75C7C34304F7}"/>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405453" y="3899390"/>
            <a:ext cx="3122137"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8172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NEOM Bay Initial Concept &amp; Strategy</a:t>
            </a:r>
            <a:br>
              <a:rPr lang="en-US" b="1" dirty="0"/>
            </a:br>
            <a:r>
              <a:rPr lang="en-US" dirty="0"/>
              <a:t>NEOM - KSA </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5</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4" name="Rectangle 23">
            <a:extLst>
              <a:ext uri="{FF2B5EF4-FFF2-40B4-BE49-F238E27FC236}">
                <a16:creationId xmlns:a16="http://schemas.microsoft.com/office/drawing/2014/main" id="{2087FA7F-3F8F-4053-9722-68476D607743}"/>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the vision, strategic objectives, and key principles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the region’s concept, value proposition, main constellations and service offerings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the region’s development program and identified preliminary infrastructure requirements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financial analysis and key projections for the development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PIF Bay’s governance model within the overall PIF umbrella</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the roadmap and identified key risks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Conducting ongoing overall orchestration and integration of regional and sectorial strategies through Integrated Development Plan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Ongoing support of the strategy and concept development of other PIF regions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259EF612-5601-4409-8956-CD6C24585C81}"/>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sp>
        <p:nvSpPr>
          <p:cNvPr id="44" name="Rectangle 43">
            <a:extLst>
              <a:ext uri="{FF2B5EF4-FFF2-40B4-BE49-F238E27FC236}">
                <a16:creationId xmlns:a16="http://schemas.microsoft.com/office/drawing/2014/main" id="{1E342FBD-70FE-4451-B785-A719045CC9FC}"/>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Public Investment Fund mandated BAH to develop a high-level concept and strategy for Bay area, the coastal region and first door to the area: the largest urban development project in KSA. Successively, Booz Allen continues supporting the NEOM-wide development through regional/sectorial strategy integration and concept development of other PIF regions</a:t>
            </a:r>
          </a:p>
        </p:txBody>
      </p:sp>
      <p:sp>
        <p:nvSpPr>
          <p:cNvPr id="45" name="Rectangle 44">
            <a:extLst>
              <a:ext uri="{FF2B5EF4-FFF2-40B4-BE49-F238E27FC236}">
                <a16:creationId xmlns:a16="http://schemas.microsoft.com/office/drawing/2014/main" id="{C495DC80-A103-45C7-8D85-570D2F90A9BE}"/>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47" name="Picture 76" descr="https://static.thenounproject.com/png/2367018-200.png">
            <a:extLst>
              <a:ext uri="{FF2B5EF4-FFF2-40B4-BE49-F238E27FC236}">
                <a16:creationId xmlns:a16="http://schemas.microsoft.com/office/drawing/2014/main" id="{9FEF4428-7F49-4FF3-A505-DCFDE9EBDDD6}"/>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Deep understanding of NEOM’s needs and aspirations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Graphic 11" descr="Presentation with pie chart with solid fill">
            <a:extLst>
              <a:ext uri="{FF2B5EF4-FFF2-40B4-BE49-F238E27FC236}">
                <a16:creationId xmlns:a16="http://schemas.microsoft.com/office/drawing/2014/main" id="{3F80B9A8-BA25-4D72-9093-0048BDC56ED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182238" y="2627715"/>
            <a:ext cx="341123" cy="341123"/>
          </a:xfrm>
          <a:prstGeom prst="rect">
            <a:avLst/>
          </a:prstGeom>
        </p:spPr>
      </p:pic>
      <p:sp>
        <p:nvSpPr>
          <p:cNvPr id="21" name="Rectangle 20">
            <a:extLst>
              <a:ext uri="{FF2B5EF4-FFF2-40B4-BE49-F238E27FC236}">
                <a16:creationId xmlns:a16="http://schemas.microsoft.com/office/drawing/2014/main" id="{ABB0D800-8360-412C-8408-269D0C3D24DC}"/>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Founding Board was enabled to take critical decisions and endorsed the PIF Bay strategy as the first PIF region to be developed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project was moved forward to future phases of development</a:t>
            </a:r>
          </a:p>
        </p:txBody>
      </p:sp>
      <p:sp>
        <p:nvSpPr>
          <p:cNvPr id="22" name="Rectangle 21">
            <a:extLst>
              <a:ext uri="{FF2B5EF4-FFF2-40B4-BE49-F238E27FC236}">
                <a16:creationId xmlns:a16="http://schemas.microsoft.com/office/drawing/2014/main" id="{287F29C1-F5C9-4683-B7E7-BB98212E590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7" name="Graphic 6" descr="Bullseye with solid fill">
            <a:extLst>
              <a:ext uri="{FF2B5EF4-FFF2-40B4-BE49-F238E27FC236}">
                <a16:creationId xmlns:a16="http://schemas.microsoft.com/office/drawing/2014/main" id="{508B570E-85F1-4A84-BCEB-18AD2C36F954}"/>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23361" y="5006079"/>
            <a:ext cx="341123" cy="341123"/>
          </a:xfrm>
          <a:prstGeom prst="rect">
            <a:avLst/>
          </a:prstGeom>
        </p:spPr>
      </p:pic>
      <p:pic>
        <p:nvPicPr>
          <p:cNvPr id="331780" name="Picture 4" descr="See the source image">
            <a:extLst>
              <a:ext uri="{FF2B5EF4-FFF2-40B4-BE49-F238E27FC236}">
                <a16:creationId xmlns:a16="http://schemas.microsoft.com/office/drawing/2014/main" id="{80C29D41-8987-47CD-A62F-0697251BF5D3}"/>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405453" y="3899390"/>
            <a:ext cx="3122137"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7588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Development of NEOM Services Sector Strategy - NEOM</a:t>
            </a:r>
            <a:br>
              <a:rPr lang="en-US" b="1" dirty="0"/>
            </a:br>
            <a:r>
              <a:rPr lang="en-US" dirty="0" err="1"/>
              <a:t>NEOM</a:t>
            </a:r>
            <a:r>
              <a:rPr lang="en-US" dirty="0"/>
              <a:t> - KSA</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6</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4" name="Rectangle 23">
            <a:extLst>
              <a:ext uri="{FF2B5EF4-FFF2-40B4-BE49-F238E27FC236}">
                <a16:creationId xmlns:a16="http://schemas.microsoft.com/office/drawing/2014/main" id="{2087FA7F-3F8F-4053-9722-68476D607743}"/>
              </a:ext>
            </a:extLst>
          </p:cNvPr>
          <p:cNvSpPr/>
          <p:nvPr/>
        </p:nvSpPr>
        <p:spPr>
          <a:xfrm>
            <a:off x="705259" y="3308969"/>
            <a:ext cx="7591626" cy="20350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a benchmarking analysis on leading international and regional financial hubs/centers and extracting key lessons learned</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and articulated the sector’s vision statement, strategic objectives, and value propositions in line with key competitive advantages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and detailed enablers required for the achievement of the sector strategy and its value propositions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Benchmarked regulatory regimes of leading financial hubs/centers and identified key regulatory considerations and components required to enable the achievement of the Services Sector’s strategy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Recommended the sector’s optimal governance model and organization structure based on key lessons extracted from benchmarks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the sector’s economic impact including GDP contribution and job creation as well as sector financials including estimated revenues and costs (including commercial real estate financials)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an implementation plan that includes a set of activation initiatives across the sector’s value propositions and sub-sectors while highlighting key risks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259EF612-5601-4409-8956-CD6C24585C81}"/>
              </a:ext>
            </a:extLst>
          </p:cNvPr>
          <p:cNvSpPr/>
          <p:nvPr/>
        </p:nvSpPr>
        <p:spPr>
          <a:xfrm>
            <a:off x="705259" y="2792106"/>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sp>
        <p:nvSpPr>
          <p:cNvPr id="44" name="Rectangle 43">
            <a:extLst>
              <a:ext uri="{FF2B5EF4-FFF2-40B4-BE49-F238E27FC236}">
                <a16:creationId xmlns:a16="http://schemas.microsoft.com/office/drawing/2014/main" id="{1E342FBD-70FE-4451-B785-A719045CC9FC}"/>
              </a:ext>
            </a:extLst>
          </p:cNvPr>
          <p:cNvSpPr/>
          <p:nvPr/>
        </p:nvSpPr>
        <p:spPr>
          <a:xfrm>
            <a:off x="705259" y="1893266"/>
            <a:ext cx="7591626" cy="84609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A regional development company engaged Booz Allen to develop the sectorial strategy for the services sector, primarily consisting of financial services and professional services, of one of the largest development / special economic zone projects in the GCC</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client particularly wanted to understand how it can establish itself as a competitive financial hub considering the financial centers/hubs already established in the market regionally and globally, and what services the client should focus on to achieve their aspirations of becoming a meaningful player in the market</a:t>
            </a:r>
          </a:p>
        </p:txBody>
      </p:sp>
      <p:sp>
        <p:nvSpPr>
          <p:cNvPr id="45" name="Rectangle 44">
            <a:extLst>
              <a:ext uri="{FF2B5EF4-FFF2-40B4-BE49-F238E27FC236}">
                <a16:creationId xmlns:a16="http://schemas.microsoft.com/office/drawing/2014/main" id="{C495DC80-A103-45C7-8D85-570D2F90A9BE}"/>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47" name="Picture 76" descr="https://static.thenounproject.com/png/2367018-200.png">
            <a:extLst>
              <a:ext uri="{FF2B5EF4-FFF2-40B4-BE49-F238E27FC236}">
                <a16:creationId xmlns:a16="http://schemas.microsoft.com/office/drawing/2014/main" id="{9FEF4428-7F49-4FF3-A505-DCFDE9EBDDD6}"/>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Deep understanding of NEOM’s needs and aspirations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Graphic 11" descr="Presentation with pie chart with solid fill">
            <a:extLst>
              <a:ext uri="{FF2B5EF4-FFF2-40B4-BE49-F238E27FC236}">
                <a16:creationId xmlns:a16="http://schemas.microsoft.com/office/drawing/2014/main" id="{3F80B9A8-BA25-4D72-9093-0048BDC56ED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182238" y="2853604"/>
            <a:ext cx="341123" cy="341123"/>
          </a:xfrm>
          <a:prstGeom prst="rect">
            <a:avLst/>
          </a:prstGeom>
        </p:spPr>
      </p:pic>
      <p:sp>
        <p:nvSpPr>
          <p:cNvPr id="21" name="Rectangle 20">
            <a:extLst>
              <a:ext uri="{FF2B5EF4-FFF2-40B4-BE49-F238E27FC236}">
                <a16:creationId xmlns:a16="http://schemas.microsoft.com/office/drawing/2014/main" id="{ABB0D800-8360-412C-8408-269D0C3D24DC}"/>
              </a:ext>
            </a:extLst>
          </p:cNvPr>
          <p:cNvSpPr/>
          <p:nvPr/>
        </p:nvSpPr>
        <p:spPr>
          <a:xfrm>
            <a:off x="705259" y="5913616"/>
            <a:ext cx="7591626" cy="38460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sectorial strategy developed by Booz Allen was endorsed and commended by the Higher Council enabling the sector to move forward for Board of Directors final approval</a:t>
            </a:r>
          </a:p>
        </p:txBody>
      </p:sp>
      <p:sp>
        <p:nvSpPr>
          <p:cNvPr id="22" name="Rectangle 21">
            <a:extLst>
              <a:ext uri="{FF2B5EF4-FFF2-40B4-BE49-F238E27FC236}">
                <a16:creationId xmlns:a16="http://schemas.microsoft.com/office/drawing/2014/main" id="{287F29C1-F5C9-4683-B7E7-BB98212E590C}"/>
              </a:ext>
            </a:extLst>
          </p:cNvPr>
          <p:cNvSpPr/>
          <p:nvPr/>
        </p:nvSpPr>
        <p:spPr>
          <a:xfrm>
            <a:off x="705259" y="5396752"/>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7" name="Graphic 6" descr="Bullseye with solid fill">
            <a:extLst>
              <a:ext uri="{FF2B5EF4-FFF2-40B4-BE49-F238E27FC236}">
                <a16:creationId xmlns:a16="http://schemas.microsoft.com/office/drawing/2014/main" id="{508B570E-85F1-4A84-BCEB-18AD2C36F954}"/>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23361" y="5458250"/>
            <a:ext cx="341123" cy="341123"/>
          </a:xfrm>
          <a:prstGeom prst="rect">
            <a:avLst/>
          </a:prstGeom>
        </p:spPr>
      </p:pic>
      <p:grpSp>
        <p:nvGrpSpPr>
          <p:cNvPr id="6" name="Group 5">
            <a:extLst>
              <a:ext uri="{FF2B5EF4-FFF2-40B4-BE49-F238E27FC236}">
                <a16:creationId xmlns:a16="http://schemas.microsoft.com/office/drawing/2014/main" id="{18B031E9-AD53-4289-8C72-CFC62E19F81C}"/>
              </a:ext>
            </a:extLst>
          </p:cNvPr>
          <p:cNvGrpSpPr/>
          <p:nvPr/>
        </p:nvGrpSpPr>
        <p:grpSpPr>
          <a:xfrm>
            <a:off x="8405453" y="3899390"/>
            <a:ext cx="3122137" cy="2398834"/>
            <a:chOff x="8405453" y="3899390"/>
            <a:chExt cx="3122137" cy="2398834"/>
          </a:xfrm>
        </p:grpSpPr>
        <p:pic>
          <p:nvPicPr>
            <p:cNvPr id="332811" name="Picture 11" descr="See the source image">
              <a:extLst>
                <a:ext uri="{FF2B5EF4-FFF2-40B4-BE49-F238E27FC236}">
                  <a16:creationId xmlns:a16="http://schemas.microsoft.com/office/drawing/2014/main" id="{FC102DA4-14B2-4C4E-B221-74854B912C4F}"/>
                </a:ext>
              </a:extLst>
            </p:cNvPr>
            <p:cNvPicPr>
              <a:picLocks noChangeAspect="1" noChangeArrowheads="1"/>
            </p:cNvPicPr>
            <p:nvPr/>
          </p:nvPicPr>
          <p:blipFill>
            <a:blip r:embed="rId16"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405453" y="3899390"/>
              <a:ext cx="3122137" cy="23988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42">
              <a:extLst>
                <a:ext uri="{FF2B5EF4-FFF2-40B4-BE49-F238E27FC236}">
                  <a16:creationId xmlns:a16="http://schemas.microsoft.com/office/drawing/2014/main" id="{64549FBE-784B-4F8A-BF7E-AB6BDBE6BCC8}"/>
                </a:ext>
              </a:extLst>
            </p:cNvPr>
            <p:cNvPicPr>
              <a:picLocks noChangeAspect="1" noChangeArrowheads="1"/>
            </p:cNvPicPr>
            <p:nvPr/>
          </p:nvPicPr>
          <p:blipFill rotWithShape="1">
            <a:blip r:embed="rId17" cstate="email">
              <a:extLst>
                <a:ext uri="{28A0092B-C50C-407E-A947-70E740481C1C}">
                  <a14:useLocalDpi xmlns:a14="http://schemas.microsoft.com/office/drawing/2010/main"/>
                </a:ext>
              </a:extLst>
            </a:blip>
            <a:srcRect l="11934" t="25649" r="58892" b="25973"/>
            <a:stretch/>
          </p:blipFill>
          <p:spPr bwMode="auto">
            <a:xfrm>
              <a:off x="9090395" y="4391367"/>
              <a:ext cx="1752253" cy="160671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3146135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Sharma Valley Initial Concept</a:t>
            </a:r>
            <a:br>
              <a:rPr lang="en-US" b="1" dirty="0"/>
            </a:br>
            <a:r>
              <a:rPr lang="en-US" dirty="0"/>
              <a:t>NEOM - KSA </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7</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4" name="Rectangle 23">
            <a:extLst>
              <a:ext uri="{FF2B5EF4-FFF2-40B4-BE49-F238E27FC236}">
                <a16:creationId xmlns:a16="http://schemas.microsoft.com/office/drawing/2014/main" id="{2087FA7F-3F8F-4053-9722-68476D607743}"/>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high-level benchmarks &amp; market assessment of various global agritourism and outdoor-focused destinations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site visits and exploration of the key features (farms, dam, scenic mountain backdrop, etc.)</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Evaluated multiple options for Sharma Valley’s preliminary positioning and how the destination can emerge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initial list of key services and conceptual themes that can be a good fit for the valley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259EF612-5601-4409-8956-CD6C24585C81}"/>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sp>
        <p:nvSpPr>
          <p:cNvPr id="44" name="Rectangle 43">
            <a:extLst>
              <a:ext uri="{FF2B5EF4-FFF2-40B4-BE49-F238E27FC236}">
                <a16:creationId xmlns:a16="http://schemas.microsoft.com/office/drawing/2014/main" id="{1E342FBD-70FE-4451-B785-A719045CC9FC}"/>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led the development of Sharma Valley’s initial concept, conducted site visits and exploration (including farms and dam), evaluated options on how the destination can emerge, and recommended a scenic retreat close to urban life centered around agritourism </a:t>
            </a:r>
          </a:p>
        </p:txBody>
      </p:sp>
      <p:sp>
        <p:nvSpPr>
          <p:cNvPr id="45" name="Rectangle 44">
            <a:extLst>
              <a:ext uri="{FF2B5EF4-FFF2-40B4-BE49-F238E27FC236}">
                <a16:creationId xmlns:a16="http://schemas.microsoft.com/office/drawing/2014/main" id="{C495DC80-A103-45C7-8D85-570D2F90A9BE}"/>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47" name="Picture 76" descr="https://static.thenounproject.com/png/2367018-200.png">
            <a:extLst>
              <a:ext uri="{FF2B5EF4-FFF2-40B4-BE49-F238E27FC236}">
                <a16:creationId xmlns:a16="http://schemas.microsoft.com/office/drawing/2014/main" id="{9FEF4428-7F49-4FF3-A505-DCFDE9EBDDD6}"/>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Deep understanding of NEOM’s needs and aspirations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Graphic 11" descr="Presentation with pie chart with solid fill">
            <a:extLst>
              <a:ext uri="{FF2B5EF4-FFF2-40B4-BE49-F238E27FC236}">
                <a16:creationId xmlns:a16="http://schemas.microsoft.com/office/drawing/2014/main" id="{3F80B9A8-BA25-4D72-9093-0048BDC56ED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182238" y="2627715"/>
            <a:ext cx="341123" cy="341123"/>
          </a:xfrm>
          <a:prstGeom prst="rect">
            <a:avLst/>
          </a:prstGeom>
        </p:spPr>
      </p:pic>
      <p:sp>
        <p:nvSpPr>
          <p:cNvPr id="21" name="Rectangle 20">
            <a:extLst>
              <a:ext uri="{FF2B5EF4-FFF2-40B4-BE49-F238E27FC236}">
                <a16:creationId xmlns:a16="http://schemas.microsoft.com/office/drawing/2014/main" id="{ABB0D800-8360-412C-8408-269D0C3D24DC}"/>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Sharma Valley initial concept was presented to the CEO</a:t>
            </a:r>
          </a:p>
        </p:txBody>
      </p:sp>
      <p:sp>
        <p:nvSpPr>
          <p:cNvPr id="22" name="Rectangle 21">
            <a:extLst>
              <a:ext uri="{FF2B5EF4-FFF2-40B4-BE49-F238E27FC236}">
                <a16:creationId xmlns:a16="http://schemas.microsoft.com/office/drawing/2014/main" id="{287F29C1-F5C9-4683-B7E7-BB98212E590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7" name="Graphic 6" descr="Bullseye with solid fill">
            <a:extLst>
              <a:ext uri="{FF2B5EF4-FFF2-40B4-BE49-F238E27FC236}">
                <a16:creationId xmlns:a16="http://schemas.microsoft.com/office/drawing/2014/main" id="{508B570E-85F1-4A84-BCEB-18AD2C36F954}"/>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23361" y="5006079"/>
            <a:ext cx="341123" cy="341123"/>
          </a:xfrm>
          <a:prstGeom prst="rect">
            <a:avLst/>
          </a:prstGeom>
        </p:spPr>
      </p:pic>
      <p:pic>
        <p:nvPicPr>
          <p:cNvPr id="27" name="Picture 26">
            <a:extLst>
              <a:ext uri="{FF2B5EF4-FFF2-40B4-BE49-F238E27FC236}">
                <a16:creationId xmlns:a16="http://schemas.microsoft.com/office/drawing/2014/main" id="{0CE04C3C-0C95-4D90-85C9-B6C866EB8A45}"/>
              </a:ext>
            </a:extLst>
          </p:cNvPr>
          <p:cNvPicPr>
            <a:picLocks noChangeAspect="1"/>
          </p:cNvPicPr>
          <p:nvPr/>
        </p:nvPicPr>
        <p:blipFill rotWithShape="1">
          <a:blip r:embed="rId16" cstate="email">
            <a:extLst>
              <a:ext uri="{28A0092B-C50C-407E-A947-70E740481C1C}">
                <a14:useLocalDpi xmlns:a14="http://schemas.microsoft.com/office/drawing/2010/main"/>
              </a:ext>
            </a:extLst>
          </a:blip>
          <a:srcRect/>
          <a:stretch/>
        </p:blipFill>
        <p:spPr>
          <a:xfrm>
            <a:off x="8405453" y="3899390"/>
            <a:ext cx="3122137" cy="2398834"/>
          </a:xfrm>
          <a:prstGeom prst="rect">
            <a:avLst/>
          </a:prstGeom>
        </p:spPr>
      </p:pic>
    </p:spTree>
    <p:extLst>
      <p:ext uri="{BB962C8B-B14F-4D97-AF65-F5344CB8AC3E}">
        <p14:creationId xmlns:p14="http://schemas.microsoft.com/office/powerpoint/2010/main" val="38898731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err="1"/>
              <a:t>Shushah</a:t>
            </a:r>
            <a:r>
              <a:rPr lang="en-US" b="1" dirty="0"/>
              <a:t> Island Concept &amp; Strategy</a:t>
            </a:r>
            <a:br>
              <a:rPr lang="en-US" b="1" dirty="0"/>
            </a:br>
            <a:r>
              <a:rPr lang="en-US" dirty="0"/>
              <a:t>NEOM - KSA</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8</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4" name="Rectangle 23">
            <a:extLst>
              <a:ext uri="{FF2B5EF4-FFF2-40B4-BE49-F238E27FC236}">
                <a16:creationId xmlns:a16="http://schemas.microsoft.com/office/drawing/2014/main" id="{2087FA7F-3F8F-4053-9722-68476D607743}"/>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benchmarks and high-level market assessment of various global Island destinations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the </a:t>
            </a:r>
            <a:r>
              <a:rPr kumimoji="0" lang="en-US" sz="1050" b="0" i="0" u="none" strike="noStrike" kern="1200" cap="none" spc="0" normalizeH="0" baseline="0" noProof="0" dirty="0" err="1">
                <a:ln>
                  <a:noFill/>
                </a:ln>
                <a:solidFill>
                  <a:srgbClr val="000000"/>
                </a:solidFill>
                <a:effectLst/>
                <a:uLnTx/>
                <a:uFillTx/>
                <a:latin typeface="Calibri" panose="020F0502020204030204"/>
                <a:ea typeface="+mn-ea"/>
                <a:cs typeface="+mn-cs"/>
              </a:rPr>
              <a:t>Shushah’s</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unique positioning and identity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global market assessment on the HIPE (Human Improvement &amp; Performance Enhancement) industry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key services and conceptual themes for </a:t>
            </a:r>
            <a:r>
              <a:rPr kumimoji="0" lang="en-US" sz="1050" b="0" i="0" u="none" strike="noStrike" kern="1200" cap="none" spc="0" normalizeH="0" baseline="0" noProof="0" dirty="0" err="1">
                <a:ln>
                  <a:noFill/>
                </a:ln>
                <a:solidFill>
                  <a:srgbClr val="000000"/>
                </a:solidFill>
                <a:effectLst/>
                <a:uLnTx/>
                <a:uFillTx/>
                <a:latin typeface="Calibri" panose="020F0502020204030204"/>
                <a:ea typeface="+mn-ea"/>
                <a:cs typeface="+mn-cs"/>
              </a:rPr>
              <a:t>Shushah</a:t>
            </a: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Proposed preliminary asset development program in line with the various sectoral strategies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early-stage financials with scenarios for multiple NEOM population and visitation projections and implementation roadmap for </a:t>
            </a:r>
            <a:r>
              <a:rPr kumimoji="0" lang="en-US" sz="1050" b="0" i="0" u="none" strike="noStrike" kern="1200" cap="none" spc="0" normalizeH="0" baseline="0" noProof="0" dirty="0" err="1">
                <a:ln>
                  <a:noFill/>
                </a:ln>
                <a:solidFill>
                  <a:srgbClr val="000000"/>
                </a:solidFill>
                <a:effectLst/>
                <a:uLnTx/>
                <a:uFillTx/>
                <a:latin typeface="Calibri" panose="020F0502020204030204"/>
                <a:ea typeface="+mn-ea"/>
                <a:cs typeface="+mn-cs"/>
              </a:rPr>
              <a:t>Sindalah</a:t>
            </a: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Recommended high-level governance model with respect to national and island asset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259EF612-5601-4409-8956-CD6C24585C81}"/>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sp>
        <p:nvSpPr>
          <p:cNvPr id="44" name="Rectangle 43">
            <a:extLst>
              <a:ext uri="{FF2B5EF4-FFF2-40B4-BE49-F238E27FC236}">
                <a16:creationId xmlns:a16="http://schemas.microsoft.com/office/drawing/2014/main" id="{1E342FBD-70FE-4451-B785-A719045CC9FC}"/>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approached to support NEOM in developing </a:t>
            </a:r>
            <a:r>
              <a:rPr kumimoji="0" lang="en-US" altLang="en-US" sz="1050" b="0" i="0" u="none" strike="noStrike" kern="1200" cap="none" spc="0" normalizeH="0" baseline="0" noProof="0" dirty="0" err="1">
                <a:ln>
                  <a:noFill/>
                </a:ln>
                <a:solidFill>
                  <a:srgbClr val="000000"/>
                </a:solidFill>
                <a:effectLst/>
                <a:uLnTx/>
                <a:uFillTx/>
                <a:latin typeface="Calibri" panose="020F0502020204030204"/>
                <a:ea typeface="+mn-ea"/>
                <a:cs typeface="+mn-cs"/>
              </a:rPr>
              <a:t>Shushah</a:t>
            </a: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 Island’s concept strategy </a:t>
            </a:r>
          </a:p>
        </p:txBody>
      </p:sp>
      <p:sp>
        <p:nvSpPr>
          <p:cNvPr id="45" name="Rectangle 44">
            <a:extLst>
              <a:ext uri="{FF2B5EF4-FFF2-40B4-BE49-F238E27FC236}">
                <a16:creationId xmlns:a16="http://schemas.microsoft.com/office/drawing/2014/main" id="{C495DC80-A103-45C7-8D85-570D2F90A9BE}"/>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47" name="Picture 76" descr="https://static.thenounproject.com/png/2367018-200.png">
            <a:extLst>
              <a:ext uri="{FF2B5EF4-FFF2-40B4-BE49-F238E27FC236}">
                <a16:creationId xmlns:a16="http://schemas.microsoft.com/office/drawing/2014/main" id="{9FEF4428-7F49-4FF3-A505-DCFDE9EBDDD6}"/>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Deep understanding of NEOM’s needs and aspirations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Graphic 11" descr="Presentation with pie chart with solid fill">
            <a:extLst>
              <a:ext uri="{FF2B5EF4-FFF2-40B4-BE49-F238E27FC236}">
                <a16:creationId xmlns:a16="http://schemas.microsoft.com/office/drawing/2014/main" id="{3F80B9A8-BA25-4D72-9093-0048BDC56ED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182238" y="2627715"/>
            <a:ext cx="341123" cy="341123"/>
          </a:xfrm>
          <a:prstGeom prst="rect">
            <a:avLst/>
          </a:prstGeom>
        </p:spPr>
      </p:pic>
      <p:sp>
        <p:nvSpPr>
          <p:cNvPr id="21" name="Rectangle 20">
            <a:extLst>
              <a:ext uri="{FF2B5EF4-FFF2-40B4-BE49-F238E27FC236}">
                <a16:creationId xmlns:a16="http://schemas.microsoft.com/office/drawing/2014/main" id="{ABB0D800-8360-412C-8408-269D0C3D24DC}"/>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Strategy approved by the Founding Board</a:t>
            </a:r>
          </a:p>
        </p:txBody>
      </p:sp>
      <p:sp>
        <p:nvSpPr>
          <p:cNvPr id="22" name="Rectangle 21">
            <a:extLst>
              <a:ext uri="{FF2B5EF4-FFF2-40B4-BE49-F238E27FC236}">
                <a16:creationId xmlns:a16="http://schemas.microsoft.com/office/drawing/2014/main" id="{287F29C1-F5C9-4683-B7E7-BB98212E590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7" name="Graphic 6" descr="Bullseye with solid fill">
            <a:extLst>
              <a:ext uri="{FF2B5EF4-FFF2-40B4-BE49-F238E27FC236}">
                <a16:creationId xmlns:a16="http://schemas.microsoft.com/office/drawing/2014/main" id="{508B570E-85F1-4A84-BCEB-18AD2C36F954}"/>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23361" y="5006079"/>
            <a:ext cx="341123" cy="341123"/>
          </a:xfrm>
          <a:prstGeom prst="rect">
            <a:avLst/>
          </a:prstGeom>
        </p:spPr>
      </p:pic>
      <p:pic>
        <p:nvPicPr>
          <p:cNvPr id="334850" name="Picture 2" descr="See the source image">
            <a:extLst>
              <a:ext uri="{FF2B5EF4-FFF2-40B4-BE49-F238E27FC236}">
                <a16:creationId xmlns:a16="http://schemas.microsoft.com/office/drawing/2014/main" id="{02E21E05-7592-4745-956C-EA00B6E4FD84}"/>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405453" y="3899390"/>
            <a:ext cx="3122137"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975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6ABDABBC-3284-42FB-80B3-0834D3B4D1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7" name="Object 36" hidden="1">
                        <a:extLst>
                          <a:ext uri="{FF2B5EF4-FFF2-40B4-BE49-F238E27FC236}">
                            <a16:creationId xmlns:a16="http://schemas.microsoft.com/office/drawing/2014/main" id="{6ABDABBC-3284-42FB-80B3-0834D3B4D1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70599E0B-D819-4572-B5C4-06020D0B57AB}"/>
              </a:ext>
            </a:extLst>
          </p:cNvPr>
          <p:cNvSpPr>
            <a:spLocks noGrp="1"/>
          </p:cNvSpPr>
          <p:nvPr>
            <p:ph type="body" sz="quarter" idx="11"/>
          </p:nvPr>
        </p:nvSpPr>
        <p:spPr>
          <a:xfrm>
            <a:off x="5478463" y="1112624"/>
            <a:ext cx="1235082" cy="215444"/>
          </a:xfrm>
        </p:spPr>
        <p:txBody>
          <a:bodyPr/>
          <a:lstStyle/>
          <a:p>
            <a:r>
              <a:rPr lang="en-US" dirty="0"/>
              <a:t>NEOM Overview</a:t>
            </a:r>
          </a:p>
        </p:txBody>
      </p:sp>
      <p:pic>
        <p:nvPicPr>
          <p:cNvPr id="5" name="Picture 4">
            <a:extLst>
              <a:ext uri="{FF2B5EF4-FFF2-40B4-BE49-F238E27FC236}">
                <a16:creationId xmlns:a16="http://schemas.microsoft.com/office/drawing/2014/main" id="{520E2B36-044A-4357-9211-E9A1177CBBE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2283" y="1447800"/>
            <a:ext cx="10764458" cy="5012612"/>
          </a:xfrm>
          <a:prstGeom prst="rect">
            <a:avLst/>
          </a:prstGeom>
        </p:spPr>
      </p:pic>
      <p:sp>
        <p:nvSpPr>
          <p:cNvPr id="6" name="Rectangle 5">
            <a:extLst>
              <a:ext uri="{FF2B5EF4-FFF2-40B4-BE49-F238E27FC236}">
                <a16:creationId xmlns:a16="http://schemas.microsoft.com/office/drawing/2014/main" id="{947F507A-A5ED-4545-8C02-2A6FAFEFB3BF}"/>
              </a:ext>
            </a:extLst>
          </p:cNvPr>
          <p:cNvSpPr/>
          <p:nvPr/>
        </p:nvSpPr>
        <p:spPr>
          <a:xfrm>
            <a:off x="6722859" y="5410950"/>
            <a:ext cx="65" cy="184731"/>
          </a:xfrm>
          <a:prstGeom prst="rect">
            <a:avLst/>
          </a:prstGeom>
        </p:spPr>
        <p:txBody>
          <a:bodyPr wrap="none" lIns="0" tIns="0" rIns="0" bIns="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243646"/>
              </a:solidFill>
              <a:effectLst/>
              <a:uLnTx/>
              <a:uFillTx/>
              <a:latin typeface="Calibri" panose="020F0502020204030204"/>
              <a:ea typeface="+mn-ea"/>
              <a:cs typeface="Arial" panose="020B0604020202020204" pitchFamily="34" charset="0"/>
            </a:endParaRPr>
          </a:p>
        </p:txBody>
      </p:sp>
      <p:sp>
        <p:nvSpPr>
          <p:cNvPr id="7" name="Rectangle 6">
            <a:extLst>
              <a:ext uri="{FF2B5EF4-FFF2-40B4-BE49-F238E27FC236}">
                <a16:creationId xmlns:a16="http://schemas.microsoft.com/office/drawing/2014/main" id="{2740CFAD-1F6D-4C30-8DDA-7289EF6E62A5}"/>
              </a:ext>
            </a:extLst>
          </p:cNvPr>
          <p:cNvSpPr/>
          <p:nvPr/>
        </p:nvSpPr>
        <p:spPr>
          <a:xfrm>
            <a:off x="6928377" y="1852697"/>
            <a:ext cx="4430565" cy="969946"/>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F3237"/>
                </a:solidFill>
                <a:effectLst/>
                <a:uLnTx/>
                <a:uFillTx/>
                <a:latin typeface="Calibri" panose="020F0502020204030204"/>
                <a:ea typeface="+mn-ea"/>
                <a:cs typeface="Arial" panose="020B0604020202020204" pitchFamily="34" charset="0"/>
              </a:rPr>
              <a:t>Vision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The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land of the future</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 where the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greatest minds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and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best talents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are empowered to embody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pioneering ideas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and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exceed boundaries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 a world inspired by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imagination</a:t>
            </a:r>
          </a:p>
        </p:txBody>
      </p:sp>
      <p:sp>
        <p:nvSpPr>
          <p:cNvPr id="8" name="Oval 7">
            <a:extLst>
              <a:ext uri="{FF2B5EF4-FFF2-40B4-BE49-F238E27FC236}">
                <a16:creationId xmlns:a16="http://schemas.microsoft.com/office/drawing/2014/main" id="{C74AB42E-EEC6-4D09-9581-FB3C08AC0205}"/>
              </a:ext>
            </a:extLst>
          </p:cNvPr>
          <p:cNvSpPr/>
          <p:nvPr/>
        </p:nvSpPr>
        <p:spPr>
          <a:xfrm>
            <a:off x="5655602" y="1828800"/>
            <a:ext cx="1110414" cy="1110414"/>
          </a:xfrm>
          <a:prstGeom prst="ellipse">
            <a:avLst/>
          </a:prstGeom>
          <a:solidFill>
            <a:schemeClr val="bg1"/>
          </a:solidFill>
          <a:ln w="6350">
            <a:noFill/>
          </a:ln>
          <a:effectLst>
            <a:outerShdw blurRad="1905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endParaRPr>
          </a:p>
        </p:txBody>
      </p:sp>
      <p:pic>
        <p:nvPicPr>
          <p:cNvPr id="9" name="Graphic 8">
            <a:extLst>
              <a:ext uri="{FF2B5EF4-FFF2-40B4-BE49-F238E27FC236}">
                <a16:creationId xmlns:a16="http://schemas.microsoft.com/office/drawing/2014/main" id="{F36FAA8A-ED16-4788-88F0-F55BAAF9684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3395" y="2106593"/>
            <a:ext cx="554828" cy="554828"/>
          </a:xfrm>
          <a:prstGeom prst="rect">
            <a:avLst/>
          </a:prstGeom>
        </p:spPr>
      </p:pic>
      <p:sp>
        <p:nvSpPr>
          <p:cNvPr id="10" name="Rectangle 9">
            <a:extLst>
              <a:ext uri="{FF2B5EF4-FFF2-40B4-BE49-F238E27FC236}">
                <a16:creationId xmlns:a16="http://schemas.microsoft.com/office/drawing/2014/main" id="{8AD97C49-BB9F-4377-8ED5-E886A6078E45}"/>
              </a:ext>
            </a:extLst>
          </p:cNvPr>
          <p:cNvSpPr>
            <a:spLocks/>
          </p:cNvSpPr>
          <p:nvPr/>
        </p:nvSpPr>
        <p:spPr>
          <a:xfrm>
            <a:off x="7370405" y="3581567"/>
            <a:ext cx="4021095" cy="732958"/>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F3237"/>
                </a:solidFill>
                <a:effectLst/>
                <a:uLnTx/>
                <a:uFillTx/>
                <a:latin typeface="Calibri" panose="020F0502020204030204"/>
                <a:ea typeface="+mn-ea"/>
                <a:cs typeface="Arial" panose="020B0604020202020204" pitchFamily="34" charset="0"/>
              </a:rPr>
              <a:t>Mission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 unique location for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private participation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and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investment</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 within an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effective governance system</a:t>
            </a:r>
          </a:p>
        </p:txBody>
      </p:sp>
      <p:sp>
        <p:nvSpPr>
          <p:cNvPr id="11" name="Oval 10">
            <a:extLst>
              <a:ext uri="{FF2B5EF4-FFF2-40B4-BE49-F238E27FC236}">
                <a16:creationId xmlns:a16="http://schemas.microsoft.com/office/drawing/2014/main" id="{3677178C-3BA8-48A6-ABD2-65FD8042AC33}"/>
              </a:ext>
            </a:extLst>
          </p:cNvPr>
          <p:cNvSpPr/>
          <p:nvPr/>
        </p:nvSpPr>
        <p:spPr>
          <a:xfrm>
            <a:off x="6119077" y="3405376"/>
            <a:ext cx="1110414" cy="1110414"/>
          </a:xfrm>
          <a:prstGeom prst="ellipse">
            <a:avLst/>
          </a:prstGeom>
          <a:solidFill>
            <a:schemeClr val="bg1"/>
          </a:solidFill>
          <a:ln w="6350">
            <a:noFill/>
          </a:ln>
          <a:effectLst>
            <a:outerShdw blurRad="1905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endParaRPr>
          </a:p>
        </p:txBody>
      </p:sp>
      <p:pic>
        <p:nvPicPr>
          <p:cNvPr id="12" name="Graphic 11">
            <a:extLst>
              <a:ext uri="{FF2B5EF4-FFF2-40B4-BE49-F238E27FC236}">
                <a16:creationId xmlns:a16="http://schemas.microsoft.com/office/drawing/2014/main" id="{7A888B81-D720-4DF0-A663-ADF378466E0F}"/>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99865" y="3607665"/>
            <a:ext cx="548838" cy="548838"/>
          </a:xfrm>
          <a:prstGeom prst="rect">
            <a:avLst/>
          </a:prstGeom>
        </p:spPr>
      </p:pic>
      <p:sp>
        <p:nvSpPr>
          <p:cNvPr id="13" name="Rectangle 12">
            <a:extLst>
              <a:ext uri="{FF2B5EF4-FFF2-40B4-BE49-F238E27FC236}">
                <a16:creationId xmlns:a16="http://schemas.microsoft.com/office/drawing/2014/main" id="{BEBB0C95-A124-44A9-AAD3-6B25E893D26B}"/>
              </a:ext>
            </a:extLst>
          </p:cNvPr>
          <p:cNvSpPr/>
          <p:nvPr/>
        </p:nvSpPr>
        <p:spPr>
          <a:xfrm>
            <a:off x="6884574" y="5001769"/>
            <a:ext cx="4509560" cy="732958"/>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F3237"/>
                </a:solidFill>
                <a:effectLst/>
                <a:uLnTx/>
                <a:uFillTx/>
                <a:latin typeface="Calibri" panose="020F0502020204030204"/>
                <a:ea typeface="+mn-ea"/>
                <a:cs typeface="Arial" panose="020B0604020202020204" pitchFamily="34" charset="0"/>
              </a:rPr>
              <a:t>Key Characteristics</a:t>
            </a:r>
          </a:p>
          <a:p>
            <a:pPr>
              <a:lnSpc>
                <a:spcPct val="110000"/>
              </a:lnSpc>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Comprised of a total area of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26,500 km² and backed by over USD 500 Bn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pledged by KSA, PIF and other investors</a:t>
            </a:r>
          </a:p>
        </p:txBody>
      </p:sp>
      <p:sp>
        <p:nvSpPr>
          <p:cNvPr id="14" name="Oval 13">
            <a:extLst>
              <a:ext uri="{FF2B5EF4-FFF2-40B4-BE49-F238E27FC236}">
                <a16:creationId xmlns:a16="http://schemas.microsoft.com/office/drawing/2014/main" id="{0D393431-8DA6-4E22-B15E-8AB22282723A}"/>
              </a:ext>
            </a:extLst>
          </p:cNvPr>
          <p:cNvSpPr/>
          <p:nvPr/>
        </p:nvSpPr>
        <p:spPr>
          <a:xfrm>
            <a:off x="5655602" y="4981951"/>
            <a:ext cx="1110414" cy="1110414"/>
          </a:xfrm>
          <a:prstGeom prst="ellipse">
            <a:avLst/>
          </a:prstGeom>
          <a:solidFill>
            <a:schemeClr val="bg1"/>
          </a:solidFill>
          <a:ln w="6350">
            <a:noFill/>
          </a:ln>
          <a:effectLst>
            <a:outerShdw blurRad="1905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243646"/>
              </a:solidFill>
              <a:effectLst/>
              <a:uLnTx/>
              <a:uFillTx/>
              <a:latin typeface="Calibri" panose="020F0502020204030204"/>
              <a:ea typeface="+mn-ea"/>
              <a:cs typeface="Arial" panose="020B0604020202020204" pitchFamily="34" charset="0"/>
            </a:endParaRPr>
          </a:p>
        </p:txBody>
      </p:sp>
      <p:grpSp>
        <p:nvGrpSpPr>
          <p:cNvPr id="15" name="Group 14">
            <a:extLst>
              <a:ext uri="{FF2B5EF4-FFF2-40B4-BE49-F238E27FC236}">
                <a16:creationId xmlns:a16="http://schemas.microsoft.com/office/drawing/2014/main" id="{FD336FFF-3651-4BD2-A1AD-E2AEA5B8DF31}"/>
              </a:ext>
            </a:extLst>
          </p:cNvPr>
          <p:cNvGrpSpPr/>
          <p:nvPr/>
        </p:nvGrpSpPr>
        <p:grpSpPr>
          <a:xfrm>
            <a:off x="5895827" y="5222181"/>
            <a:ext cx="629966" cy="629954"/>
            <a:chOff x="5867875" y="3743076"/>
            <a:chExt cx="552460" cy="552451"/>
          </a:xfrm>
          <a:solidFill>
            <a:schemeClr val="accent5"/>
          </a:solidFill>
        </p:grpSpPr>
        <p:sp>
          <p:nvSpPr>
            <p:cNvPr id="16" name="Freeform: Shape 15">
              <a:extLst>
                <a:ext uri="{FF2B5EF4-FFF2-40B4-BE49-F238E27FC236}">
                  <a16:creationId xmlns:a16="http://schemas.microsoft.com/office/drawing/2014/main" id="{0F778A59-9ACF-470E-92F1-2EE106CE9EB4}"/>
                </a:ext>
              </a:extLst>
            </p:cNvPr>
            <p:cNvSpPr/>
            <p:nvPr/>
          </p:nvSpPr>
          <p:spPr>
            <a:xfrm>
              <a:off x="6010561" y="3885952"/>
              <a:ext cx="365333" cy="365140"/>
            </a:xfrm>
            <a:custGeom>
              <a:avLst/>
              <a:gdLst>
                <a:gd name="connsiteX0" fmla="*/ 328864 w 365333"/>
                <a:gd name="connsiteY0" fmla="*/ 365140 h 365140"/>
                <a:gd name="connsiteX1" fmla="*/ 335598 w 365333"/>
                <a:gd name="connsiteY1" fmla="*/ 362350 h 365140"/>
                <a:gd name="connsiteX2" fmla="*/ 362544 w 365333"/>
                <a:gd name="connsiteY2" fmla="*/ 335403 h 365140"/>
                <a:gd name="connsiteX3" fmla="*/ 362544 w 365333"/>
                <a:gd name="connsiteY3" fmla="*/ 321935 h 365140"/>
                <a:gd name="connsiteX4" fmla="*/ 281715 w 365333"/>
                <a:gd name="connsiteY4" fmla="*/ 241106 h 365140"/>
                <a:gd name="connsiteX5" fmla="*/ 268247 w 365333"/>
                <a:gd name="connsiteY5" fmla="*/ 241106 h 365140"/>
                <a:gd name="connsiteX6" fmla="*/ 261513 w 365333"/>
                <a:gd name="connsiteY6" fmla="*/ 247850 h 365140"/>
                <a:gd name="connsiteX7" fmla="*/ 234233 w 365333"/>
                <a:gd name="connsiteY7" fmla="*/ 220560 h 365140"/>
                <a:gd name="connsiteX8" fmla="*/ 220560 w 365333"/>
                <a:gd name="connsiteY8" fmla="*/ 32471 h 365140"/>
                <a:gd name="connsiteX9" fmla="*/ 32471 w 365333"/>
                <a:gd name="connsiteY9" fmla="*/ 46144 h 365140"/>
                <a:gd name="connsiteX10" fmla="*/ 46144 w 365333"/>
                <a:gd name="connsiteY10" fmla="*/ 234233 h 365140"/>
                <a:gd name="connsiteX11" fmla="*/ 220774 w 365333"/>
                <a:gd name="connsiteY11" fmla="*/ 234048 h 365140"/>
                <a:gd name="connsiteX12" fmla="*/ 248044 w 365333"/>
                <a:gd name="connsiteY12" fmla="*/ 261318 h 365140"/>
                <a:gd name="connsiteX13" fmla="*/ 241310 w 365333"/>
                <a:gd name="connsiteY13" fmla="*/ 268062 h 365140"/>
                <a:gd name="connsiteX14" fmla="*/ 241310 w 365333"/>
                <a:gd name="connsiteY14" fmla="*/ 281530 h 365140"/>
                <a:gd name="connsiteX15" fmla="*/ 322139 w 365333"/>
                <a:gd name="connsiteY15" fmla="*/ 362350 h 365140"/>
                <a:gd name="connsiteX16" fmla="*/ 328864 w 365333"/>
                <a:gd name="connsiteY16" fmla="*/ 365140 h 365140"/>
                <a:gd name="connsiteX17" fmla="*/ 214364 w 365333"/>
                <a:gd name="connsiteY17" fmla="*/ 214169 h 365140"/>
                <a:gd name="connsiteX18" fmla="*/ 52719 w 365333"/>
                <a:gd name="connsiteY18" fmla="*/ 214175 h 365140"/>
                <a:gd name="connsiteX19" fmla="*/ 52714 w 365333"/>
                <a:gd name="connsiteY19" fmla="*/ 52530 h 365140"/>
                <a:gd name="connsiteX20" fmla="*/ 214359 w 365333"/>
                <a:gd name="connsiteY20" fmla="*/ 52525 h 365140"/>
                <a:gd name="connsiteX21" fmla="*/ 214364 w 365333"/>
                <a:gd name="connsiteY21" fmla="*/ 52530 h 365140"/>
                <a:gd name="connsiteX22" fmla="*/ 215480 w 365333"/>
                <a:gd name="connsiteY22" fmla="*/ 213053 h 365140"/>
                <a:gd name="connsiteX23" fmla="*/ 214364 w 365333"/>
                <a:gd name="connsiteY23" fmla="*/ 214169 h 365140"/>
                <a:gd name="connsiteX24" fmla="*/ 274981 w 365333"/>
                <a:gd name="connsiteY24" fmla="*/ 261318 h 365140"/>
                <a:gd name="connsiteX25" fmla="*/ 342332 w 365333"/>
                <a:gd name="connsiteY25" fmla="*/ 328669 h 365140"/>
                <a:gd name="connsiteX26" fmla="*/ 328864 w 365333"/>
                <a:gd name="connsiteY26" fmla="*/ 342147 h 365140"/>
                <a:gd name="connsiteX27" fmla="*/ 261513 w 365333"/>
                <a:gd name="connsiteY27" fmla="*/ 274796 h 36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5333" h="365140">
                  <a:moveTo>
                    <a:pt x="328864" y="365140"/>
                  </a:moveTo>
                  <a:cubicBezTo>
                    <a:pt x="331390" y="365140"/>
                    <a:pt x="333812" y="364136"/>
                    <a:pt x="335598" y="362350"/>
                  </a:cubicBezTo>
                  <a:lnTo>
                    <a:pt x="362544" y="335403"/>
                  </a:lnTo>
                  <a:cubicBezTo>
                    <a:pt x="366263" y="331684"/>
                    <a:pt x="366263" y="325655"/>
                    <a:pt x="362544" y="321935"/>
                  </a:cubicBezTo>
                  <a:lnTo>
                    <a:pt x="281715" y="241106"/>
                  </a:lnTo>
                  <a:cubicBezTo>
                    <a:pt x="277937" y="237533"/>
                    <a:pt x="272025" y="237533"/>
                    <a:pt x="268247" y="241106"/>
                  </a:cubicBezTo>
                  <a:lnTo>
                    <a:pt x="261513" y="247850"/>
                  </a:lnTo>
                  <a:lnTo>
                    <a:pt x="234233" y="220560"/>
                  </a:lnTo>
                  <a:cubicBezTo>
                    <a:pt x="282397" y="164845"/>
                    <a:pt x="276275" y="80635"/>
                    <a:pt x="220560" y="32471"/>
                  </a:cubicBezTo>
                  <a:cubicBezTo>
                    <a:pt x="164845" y="-15692"/>
                    <a:pt x="80635" y="-9571"/>
                    <a:pt x="32471" y="46144"/>
                  </a:cubicBezTo>
                  <a:cubicBezTo>
                    <a:pt x="-15692" y="101859"/>
                    <a:pt x="-9571" y="186069"/>
                    <a:pt x="46144" y="234233"/>
                  </a:cubicBezTo>
                  <a:cubicBezTo>
                    <a:pt x="96305" y="277595"/>
                    <a:pt x="170705" y="277517"/>
                    <a:pt x="220774" y="234048"/>
                  </a:cubicBezTo>
                  <a:lnTo>
                    <a:pt x="248044" y="261318"/>
                  </a:lnTo>
                  <a:lnTo>
                    <a:pt x="241310" y="268062"/>
                  </a:lnTo>
                  <a:cubicBezTo>
                    <a:pt x="237592" y="271781"/>
                    <a:pt x="237592" y="277810"/>
                    <a:pt x="241310" y="281530"/>
                  </a:cubicBezTo>
                  <a:lnTo>
                    <a:pt x="322139" y="362350"/>
                  </a:lnTo>
                  <a:cubicBezTo>
                    <a:pt x="323923" y="364134"/>
                    <a:pt x="326341" y="365137"/>
                    <a:pt x="328864" y="365140"/>
                  </a:cubicBezTo>
                  <a:close/>
                  <a:moveTo>
                    <a:pt x="214364" y="214169"/>
                  </a:moveTo>
                  <a:cubicBezTo>
                    <a:pt x="169728" y="258808"/>
                    <a:pt x="97358" y="258810"/>
                    <a:pt x="52719" y="214175"/>
                  </a:cubicBezTo>
                  <a:cubicBezTo>
                    <a:pt x="8081" y="169539"/>
                    <a:pt x="8078" y="97168"/>
                    <a:pt x="52714" y="52530"/>
                  </a:cubicBezTo>
                  <a:cubicBezTo>
                    <a:pt x="97349" y="7892"/>
                    <a:pt x="169720" y="7889"/>
                    <a:pt x="214359" y="52525"/>
                  </a:cubicBezTo>
                  <a:cubicBezTo>
                    <a:pt x="214360" y="52526"/>
                    <a:pt x="214362" y="52528"/>
                    <a:pt x="214364" y="52530"/>
                  </a:cubicBezTo>
                  <a:cubicBezTo>
                    <a:pt x="258999" y="96549"/>
                    <a:pt x="259499" y="168417"/>
                    <a:pt x="215480" y="213053"/>
                  </a:cubicBezTo>
                  <a:cubicBezTo>
                    <a:pt x="215111" y="213427"/>
                    <a:pt x="214739" y="213800"/>
                    <a:pt x="214364" y="214169"/>
                  </a:cubicBezTo>
                  <a:close/>
                  <a:moveTo>
                    <a:pt x="274981" y="261318"/>
                  </a:moveTo>
                  <a:lnTo>
                    <a:pt x="342332" y="328669"/>
                  </a:lnTo>
                  <a:lnTo>
                    <a:pt x="328864" y="342147"/>
                  </a:lnTo>
                  <a:lnTo>
                    <a:pt x="261513" y="274796"/>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1D0151FD-290E-496E-B445-4A12BD4401C0}"/>
                </a:ext>
              </a:extLst>
            </p:cNvPr>
            <p:cNvSpPr/>
            <p:nvPr/>
          </p:nvSpPr>
          <p:spPr>
            <a:xfrm>
              <a:off x="6248875" y="3743076"/>
              <a:ext cx="171460" cy="171451"/>
            </a:xfrm>
            <a:custGeom>
              <a:avLst/>
              <a:gdLst>
                <a:gd name="connsiteX0" fmla="*/ 170884 w 171460"/>
                <a:gd name="connsiteY0" fmla="*/ 65723 h 171451"/>
                <a:gd name="connsiteX1" fmla="*/ 169055 w 171460"/>
                <a:gd name="connsiteY1" fmla="*/ 52855 h 171451"/>
                <a:gd name="connsiteX2" fmla="*/ 156787 w 171460"/>
                <a:gd name="connsiteY2" fmla="*/ 32557 h 171451"/>
                <a:gd name="connsiteX3" fmla="*/ 133565 w 171460"/>
                <a:gd name="connsiteY3" fmla="*/ 26442 h 171451"/>
                <a:gd name="connsiteX4" fmla="*/ 129993 w 171460"/>
                <a:gd name="connsiteY4" fmla="*/ 28423 h 171451"/>
                <a:gd name="connsiteX5" fmla="*/ 115182 w 171460"/>
                <a:gd name="connsiteY5" fmla="*/ 20156 h 171451"/>
                <a:gd name="connsiteX6" fmla="*/ 115182 w 171460"/>
                <a:gd name="connsiteY6" fmla="*/ 16850 h 171451"/>
                <a:gd name="connsiteX7" fmla="*/ 98008 w 171460"/>
                <a:gd name="connsiteY7" fmla="*/ 1 h 171451"/>
                <a:gd name="connsiteX8" fmla="*/ 73453 w 171460"/>
                <a:gd name="connsiteY8" fmla="*/ 1 h 171451"/>
                <a:gd name="connsiteX9" fmla="*/ 56308 w 171460"/>
                <a:gd name="connsiteY9" fmla="*/ 16850 h 171451"/>
                <a:gd name="connsiteX10" fmla="*/ 56308 w 171460"/>
                <a:gd name="connsiteY10" fmla="*/ 20156 h 171451"/>
                <a:gd name="connsiteX11" fmla="*/ 41496 w 171460"/>
                <a:gd name="connsiteY11" fmla="*/ 28423 h 171451"/>
                <a:gd name="connsiteX12" fmla="*/ 37934 w 171460"/>
                <a:gd name="connsiteY12" fmla="*/ 26452 h 171451"/>
                <a:gd name="connsiteX13" fmla="*/ 14712 w 171460"/>
                <a:gd name="connsiteY13" fmla="*/ 32538 h 171451"/>
                <a:gd name="connsiteX14" fmla="*/ 2406 w 171460"/>
                <a:gd name="connsiteY14" fmla="*/ 52864 h 171451"/>
                <a:gd name="connsiteX15" fmla="*/ 577 w 171460"/>
                <a:gd name="connsiteY15" fmla="*/ 65723 h 171451"/>
                <a:gd name="connsiteX16" fmla="*/ 8759 w 171460"/>
                <a:gd name="connsiteY16" fmla="*/ 76124 h 171451"/>
                <a:gd name="connsiteX17" fmla="*/ 11902 w 171460"/>
                <a:gd name="connsiteY17" fmla="*/ 77858 h 171451"/>
                <a:gd name="connsiteX18" fmla="*/ 11902 w 171460"/>
                <a:gd name="connsiteY18" fmla="*/ 93593 h 171451"/>
                <a:gd name="connsiteX19" fmla="*/ 8759 w 171460"/>
                <a:gd name="connsiteY19" fmla="*/ 95327 h 171451"/>
                <a:gd name="connsiteX20" fmla="*/ 577 w 171460"/>
                <a:gd name="connsiteY20" fmla="*/ 105728 h 171451"/>
                <a:gd name="connsiteX21" fmla="*/ 2406 w 171460"/>
                <a:gd name="connsiteY21" fmla="*/ 118596 h 171451"/>
                <a:gd name="connsiteX22" fmla="*/ 14674 w 171460"/>
                <a:gd name="connsiteY22" fmla="*/ 138894 h 171451"/>
                <a:gd name="connsiteX23" fmla="*/ 37896 w 171460"/>
                <a:gd name="connsiteY23" fmla="*/ 145009 h 171451"/>
                <a:gd name="connsiteX24" fmla="*/ 41468 w 171460"/>
                <a:gd name="connsiteY24" fmla="*/ 143028 h 171451"/>
                <a:gd name="connsiteX25" fmla="*/ 56279 w 171460"/>
                <a:gd name="connsiteY25" fmla="*/ 151296 h 171451"/>
                <a:gd name="connsiteX26" fmla="*/ 56279 w 171460"/>
                <a:gd name="connsiteY26" fmla="*/ 154601 h 171451"/>
                <a:gd name="connsiteX27" fmla="*/ 73453 w 171460"/>
                <a:gd name="connsiteY27" fmla="*/ 171451 h 171451"/>
                <a:gd name="connsiteX28" fmla="*/ 98008 w 171460"/>
                <a:gd name="connsiteY28" fmla="*/ 171451 h 171451"/>
                <a:gd name="connsiteX29" fmla="*/ 115153 w 171460"/>
                <a:gd name="connsiteY29" fmla="*/ 154601 h 171451"/>
                <a:gd name="connsiteX30" fmla="*/ 115153 w 171460"/>
                <a:gd name="connsiteY30" fmla="*/ 151296 h 171451"/>
                <a:gd name="connsiteX31" fmla="*/ 129964 w 171460"/>
                <a:gd name="connsiteY31" fmla="*/ 143028 h 171451"/>
                <a:gd name="connsiteX32" fmla="*/ 133527 w 171460"/>
                <a:gd name="connsiteY32" fmla="*/ 145000 h 171451"/>
                <a:gd name="connsiteX33" fmla="*/ 156749 w 171460"/>
                <a:gd name="connsiteY33" fmla="*/ 138913 h 171451"/>
                <a:gd name="connsiteX34" fmla="*/ 169026 w 171460"/>
                <a:gd name="connsiteY34" fmla="*/ 118587 h 171451"/>
                <a:gd name="connsiteX35" fmla="*/ 170855 w 171460"/>
                <a:gd name="connsiteY35" fmla="*/ 105728 h 171451"/>
                <a:gd name="connsiteX36" fmla="*/ 162673 w 171460"/>
                <a:gd name="connsiteY36" fmla="*/ 95327 h 171451"/>
                <a:gd name="connsiteX37" fmla="*/ 159530 w 171460"/>
                <a:gd name="connsiteY37" fmla="*/ 93593 h 171451"/>
                <a:gd name="connsiteX38" fmla="*/ 159530 w 171460"/>
                <a:gd name="connsiteY38" fmla="*/ 77858 h 171451"/>
                <a:gd name="connsiteX39" fmla="*/ 162673 w 171460"/>
                <a:gd name="connsiteY39" fmla="*/ 76124 h 171451"/>
                <a:gd name="connsiteX40" fmla="*/ 170884 w 171460"/>
                <a:gd name="connsiteY40" fmla="*/ 65723 h 171451"/>
                <a:gd name="connsiteX41" fmla="*/ 140975 w 171460"/>
                <a:gd name="connsiteY41" fmla="*/ 85726 h 171451"/>
                <a:gd name="connsiteX42" fmla="*/ 140470 w 171460"/>
                <a:gd name="connsiteY42" fmla="*/ 92746 h 171451"/>
                <a:gd name="connsiteX43" fmla="*/ 149043 w 171460"/>
                <a:gd name="connsiteY43" fmla="*/ 109567 h 171451"/>
                <a:gd name="connsiteX44" fmla="*/ 151434 w 171460"/>
                <a:gd name="connsiteY44" fmla="*/ 110881 h 171451"/>
                <a:gd name="connsiteX45" fmla="*/ 141366 w 171460"/>
                <a:gd name="connsiteY45" fmla="*/ 127559 h 171451"/>
                <a:gd name="connsiteX46" fmla="*/ 138261 w 171460"/>
                <a:gd name="connsiteY46" fmla="*/ 125845 h 171451"/>
                <a:gd name="connsiteX47" fmla="*/ 119325 w 171460"/>
                <a:gd name="connsiteY47" fmla="*/ 127217 h 171451"/>
                <a:gd name="connsiteX48" fmla="*/ 107095 w 171460"/>
                <a:gd name="connsiteY48" fmla="*/ 134008 h 171451"/>
                <a:gd name="connsiteX49" fmla="*/ 96113 w 171460"/>
                <a:gd name="connsiteY49" fmla="*/ 149705 h 171451"/>
                <a:gd name="connsiteX50" fmla="*/ 96113 w 171460"/>
                <a:gd name="connsiteY50" fmla="*/ 152401 h 171451"/>
                <a:gd name="connsiteX51" fmla="*/ 75329 w 171460"/>
                <a:gd name="connsiteY51" fmla="*/ 152401 h 171451"/>
                <a:gd name="connsiteX52" fmla="*/ 75329 w 171460"/>
                <a:gd name="connsiteY52" fmla="*/ 149705 h 171451"/>
                <a:gd name="connsiteX53" fmla="*/ 64356 w 171460"/>
                <a:gd name="connsiteY53" fmla="*/ 134017 h 171451"/>
                <a:gd name="connsiteX54" fmla="*/ 52117 w 171460"/>
                <a:gd name="connsiteY54" fmla="*/ 127207 h 171451"/>
                <a:gd name="connsiteX55" fmla="*/ 33162 w 171460"/>
                <a:gd name="connsiteY55" fmla="*/ 125845 h 171451"/>
                <a:gd name="connsiteX56" fmla="*/ 30076 w 171460"/>
                <a:gd name="connsiteY56" fmla="*/ 127559 h 171451"/>
                <a:gd name="connsiteX57" fmla="*/ 20008 w 171460"/>
                <a:gd name="connsiteY57" fmla="*/ 110881 h 171451"/>
                <a:gd name="connsiteX58" fmla="*/ 22408 w 171460"/>
                <a:gd name="connsiteY58" fmla="*/ 109557 h 171451"/>
                <a:gd name="connsiteX59" fmla="*/ 30981 w 171460"/>
                <a:gd name="connsiteY59" fmla="*/ 92746 h 171451"/>
                <a:gd name="connsiteX60" fmla="*/ 30981 w 171460"/>
                <a:gd name="connsiteY60" fmla="*/ 78706 h 171451"/>
                <a:gd name="connsiteX61" fmla="*/ 22408 w 171460"/>
                <a:gd name="connsiteY61" fmla="*/ 61885 h 171451"/>
                <a:gd name="connsiteX62" fmla="*/ 20008 w 171460"/>
                <a:gd name="connsiteY62" fmla="*/ 60570 h 171451"/>
                <a:gd name="connsiteX63" fmla="*/ 30076 w 171460"/>
                <a:gd name="connsiteY63" fmla="*/ 43892 h 171451"/>
                <a:gd name="connsiteX64" fmla="*/ 33181 w 171460"/>
                <a:gd name="connsiteY64" fmla="*/ 45606 h 171451"/>
                <a:gd name="connsiteX65" fmla="*/ 52117 w 171460"/>
                <a:gd name="connsiteY65" fmla="*/ 44235 h 171451"/>
                <a:gd name="connsiteX66" fmla="*/ 64347 w 171460"/>
                <a:gd name="connsiteY66" fmla="*/ 37443 h 171451"/>
                <a:gd name="connsiteX67" fmla="*/ 75329 w 171460"/>
                <a:gd name="connsiteY67" fmla="*/ 21746 h 171451"/>
                <a:gd name="connsiteX68" fmla="*/ 75329 w 171460"/>
                <a:gd name="connsiteY68" fmla="*/ 19051 h 171451"/>
                <a:gd name="connsiteX69" fmla="*/ 96132 w 171460"/>
                <a:gd name="connsiteY69" fmla="*/ 19051 h 171451"/>
                <a:gd name="connsiteX70" fmla="*/ 96132 w 171460"/>
                <a:gd name="connsiteY70" fmla="*/ 21746 h 171451"/>
                <a:gd name="connsiteX71" fmla="*/ 107104 w 171460"/>
                <a:gd name="connsiteY71" fmla="*/ 37434 h 171451"/>
                <a:gd name="connsiteX72" fmla="*/ 119344 w 171460"/>
                <a:gd name="connsiteY72" fmla="*/ 44244 h 171451"/>
                <a:gd name="connsiteX73" fmla="*/ 138299 w 171460"/>
                <a:gd name="connsiteY73" fmla="*/ 45606 h 171451"/>
                <a:gd name="connsiteX74" fmla="*/ 141385 w 171460"/>
                <a:gd name="connsiteY74" fmla="*/ 43892 h 171451"/>
                <a:gd name="connsiteX75" fmla="*/ 151453 w 171460"/>
                <a:gd name="connsiteY75" fmla="*/ 60570 h 171451"/>
                <a:gd name="connsiteX76" fmla="*/ 149053 w 171460"/>
                <a:gd name="connsiteY76" fmla="*/ 61894 h 171451"/>
                <a:gd name="connsiteX77" fmla="*/ 140480 w 171460"/>
                <a:gd name="connsiteY77" fmla="*/ 78706 h 171451"/>
                <a:gd name="connsiteX78" fmla="*/ 140975 w 171460"/>
                <a:gd name="connsiteY78" fmla="*/ 85726 h 17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1460" h="171451">
                  <a:moveTo>
                    <a:pt x="170884" y="65723"/>
                  </a:moveTo>
                  <a:cubicBezTo>
                    <a:pt x="172070" y="61365"/>
                    <a:pt x="171409" y="56710"/>
                    <a:pt x="169055" y="52855"/>
                  </a:cubicBezTo>
                  <a:lnTo>
                    <a:pt x="156787" y="32557"/>
                  </a:lnTo>
                  <a:cubicBezTo>
                    <a:pt x="151893" y="24682"/>
                    <a:pt x="141702" y="21999"/>
                    <a:pt x="133565" y="26442"/>
                  </a:cubicBezTo>
                  <a:lnTo>
                    <a:pt x="129993" y="28423"/>
                  </a:lnTo>
                  <a:cubicBezTo>
                    <a:pt x="125382" y="25120"/>
                    <a:pt x="120414" y="22346"/>
                    <a:pt x="115182" y="20156"/>
                  </a:cubicBezTo>
                  <a:lnTo>
                    <a:pt x="115182" y="16850"/>
                  </a:lnTo>
                  <a:cubicBezTo>
                    <a:pt x="115082" y="7459"/>
                    <a:pt x="107399" y="-79"/>
                    <a:pt x="98008" y="1"/>
                  </a:cubicBezTo>
                  <a:lnTo>
                    <a:pt x="73453" y="1"/>
                  </a:lnTo>
                  <a:cubicBezTo>
                    <a:pt x="64072" y="-63"/>
                    <a:pt x="56407" y="7471"/>
                    <a:pt x="56308" y="16850"/>
                  </a:cubicBezTo>
                  <a:lnTo>
                    <a:pt x="56308" y="20156"/>
                  </a:lnTo>
                  <a:cubicBezTo>
                    <a:pt x="51076" y="22348"/>
                    <a:pt x="46108" y="25121"/>
                    <a:pt x="41496" y="28423"/>
                  </a:cubicBezTo>
                  <a:lnTo>
                    <a:pt x="37934" y="26452"/>
                  </a:lnTo>
                  <a:cubicBezTo>
                    <a:pt x="29804" y="22003"/>
                    <a:pt x="19615" y="24674"/>
                    <a:pt x="14712" y="32538"/>
                  </a:cubicBezTo>
                  <a:lnTo>
                    <a:pt x="2406" y="52864"/>
                  </a:lnTo>
                  <a:cubicBezTo>
                    <a:pt x="52" y="56716"/>
                    <a:pt x="-610" y="61368"/>
                    <a:pt x="577" y="65723"/>
                  </a:cubicBezTo>
                  <a:cubicBezTo>
                    <a:pt x="1781" y="70156"/>
                    <a:pt x="4734" y="73911"/>
                    <a:pt x="8759" y="76124"/>
                  </a:cubicBezTo>
                  <a:lnTo>
                    <a:pt x="11902" y="77858"/>
                  </a:lnTo>
                  <a:cubicBezTo>
                    <a:pt x="11280" y="83085"/>
                    <a:pt x="11280" y="88367"/>
                    <a:pt x="11902" y="93593"/>
                  </a:cubicBezTo>
                  <a:lnTo>
                    <a:pt x="8759" y="95327"/>
                  </a:lnTo>
                  <a:cubicBezTo>
                    <a:pt x="4734" y="97541"/>
                    <a:pt x="1781" y="101295"/>
                    <a:pt x="577" y="105728"/>
                  </a:cubicBezTo>
                  <a:cubicBezTo>
                    <a:pt x="-609" y="110087"/>
                    <a:pt x="52" y="114741"/>
                    <a:pt x="2406" y="118596"/>
                  </a:cubicBezTo>
                  <a:lnTo>
                    <a:pt x="14674" y="138894"/>
                  </a:lnTo>
                  <a:cubicBezTo>
                    <a:pt x="19567" y="146769"/>
                    <a:pt x="29758" y="149453"/>
                    <a:pt x="37896" y="145009"/>
                  </a:cubicBezTo>
                  <a:lnTo>
                    <a:pt x="41468" y="143028"/>
                  </a:lnTo>
                  <a:cubicBezTo>
                    <a:pt x="46078" y="146332"/>
                    <a:pt x="51047" y="149105"/>
                    <a:pt x="56279" y="151296"/>
                  </a:cubicBezTo>
                  <a:lnTo>
                    <a:pt x="56279" y="154601"/>
                  </a:lnTo>
                  <a:cubicBezTo>
                    <a:pt x="56378" y="163992"/>
                    <a:pt x="64061" y="171530"/>
                    <a:pt x="73453" y="171451"/>
                  </a:cubicBezTo>
                  <a:lnTo>
                    <a:pt x="98008" y="171451"/>
                  </a:lnTo>
                  <a:cubicBezTo>
                    <a:pt x="107388" y="171514"/>
                    <a:pt x="115054" y="163981"/>
                    <a:pt x="115153" y="154601"/>
                  </a:cubicBezTo>
                  <a:lnTo>
                    <a:pt x="115153" y="151296"/>
                  </a:lnTo>
                  <a:cubicBezTo>
                    <a:pt x="120384" y="149103"/>
                    <a:pt x="125352" y="146330"/>
                    <a:pt x="129964" y="143028"/>
                  </a:cubicBezTo>
                  <a:lnTo>
                    <a:pt x="133527" y="145000"/>
                  </a:lnTo>
                  <a:cubicBezTo>
                    <a:pt x="141655" y="149464"/>
                    <a:pt x="151855" y="146790"/>
                    <a:pt x="156749" y="138913"/>
                  </a:cubicBezTo>
                  <a:lnTo>
                    <a:pt x="169026" y="118587"/>
                  </a:lnTo>
                  <a:cubicBezTo>
                    <a:pt x="171381" y="114735"/>
                    <a:pt x="172042" y="110083"/>
                    <a:pt x="170855" y="105728"/>
                  </a:cubicBezTo>
                  <a:cubicBezTo>
                    <a:pt x="169652" y="101295"/>
                    <a:pt x="166698" y="97541"/>
                    <a:pt x="162673" y="95327"/>
                  </a:cubicBezTo>
                  <a:lnTo>
                    <a:pt x="159530" y="93593"/>
                  </a:lnTo>
                  <a:cubicBezTo>
                    <a:pt x="160152" y="88367"/>
                    <a:pt x="160152" y="83085"/>
                    <a:pt x="159530" y="77858"/>
                  </a:cubicBezTo>
                  <a:lnTo>
                    <a:pt x="162673" y="76124"/>
                  </a:lnTo>
                  <a:cubicBezTo>
                    <a:pt x="166709" y="73916"/>
                    <a:pt x="169673" y="70161"/>
                    <a:pt x="170884" y="65723"/>
                  </a:cubicBezTo>
                  <a:close/>
                  <a:moveTo>
                    <a:pt x="140975" y="85726"/>
                  </a:moveTo>
                  <a:cubicBezTo>
                    <a:pt x="140971" y="88075"/>
                    <a:pt x="140803" y="90420"/>
                    <a:pt x="140470" y="92746"/>
                  </a:cubicBezTo>
                  <a:cubicBezTo>
                    <a:pt x="139588" y="99584"/>
                    <a:pt x="142992" y="106262"/>
                    <a:pt x="149043" y="109567"/>
                  </a:cubicBezTo>
                  <a:lnTo>
                    <a:pt x="151434" y="110881"/>
                  </a:lnTo>
                  <a:lnTo>
                    <a:pt x="141366" y="127559"/>
                  </a:lnTo>
                  <a:lnTo>
                    <a:pt x="138261" y="125845"/>
                  </a:lnTo>
                  <a:cubicBezTo>
                    <a:pt x="132214" y="122603"/>
                    <a:pt x="124841" y="123137"/>
                    <a:pt x="119325" y="127217"/>
                  </a:cubicBezTo>
                  <a:cubicBezTo>
                    <a:pt x="115550" y="129985"/>
                    <a:pt x="111441" y="132267"/>
                    <a:pt x="107095" y="134008"/>
                  </a:cubicBezTo>
                  <a:cubicBezTo>
                    <a:pt x="100558" y="136488"/>
                    <a:pt x="96202" y="142714"/>
                    <a:pt x="96113" y="149705"/>
                  </a:cubicBezTo>
                  <a:lnTo>
                    <a:pt x="96113" y="152401"/>
                  </a:lnTo>
                  <a:lnTo>
                    <a:pt x="75329" y="152401"/>
                  </a:lnTo>
                  <a:lnTo>
                    <a:pt x="75329" y="149705"/>
                  </a:lnTo>
                  <a:cubicBezTo>
                    <a:pt x="75240" y="142719"/>
                    <a:pt x="70888" y="136497"/>
                    <a:pt x="64356" y="134017"/>
                  </a:cubicBezTo>
                  <a:cubicBezTo>
                    <a:pt x="60006" y="132272"/>
                    <a:pt x="55893" y="129983"/>
                    <a:pt x="52117" y="127207"/>
                  </a:cubicBezTo>
                  <a:cubicBezTo>
                    <a:pt x="46589" y="123139"/>
                    <a:pt x="39215" y="122609"/>
                    <a:pt x="33162" y="125845"/>
                  </a:cubicBezTo>
                  <a:lnTo>
                    <a:pt x="30076" y="127559"/>
                  </a:lnTo>
                  <a:lnTo>
                    <a:pt x="20008" y="110881"/>
                  </a:lnTo>
                  <a:lnTo>
                    <a:pt x="22408" y="109557"/>
                  </a:lnTo>
                  <a:cubicBezTo>
                    <a:pt x="28458" y="106256"/>
                    <a:pt x="31862" y="99581"/>
                    <a:pt x="30981" y="92746"/>
                  </a:cubicBezTo>
                  <a:cubicBezTo>
                    <a:pt x="30308" y="88090"/>
                    <a:pt x="30308" y="83361"/>
                    <a:pt x="30981" y="78706"/>
                  </a:cubicBezTo>
                  <a:cubicBezTo>
                    <a:pt x="31863" y="71868"/>
                    <a:pt x="28460" y="65189"/>
                    <a:pt x="22408" y="61885"/>
                  </a:cubicBezTo>
                  <a:lnTo>
                    <a:pt x="20008" y="60570"/>
                  </a:lnTo>
                  <a:lnTo>
                    <a:pt x="30076" y="43892"/>
                  </a:lnTo>
                  <a:lnTo>
                    <a:pt x="33181" y="45606"/>
                  </a:lnTo>
                  <a:cubicBezTo>
                    <a:pt x="39225" y="48858"/>
                    <a:pt x="46604" y="48323"/>
                    <a:pt x="52117" y="44235"/>
                  </a:cubicBezTo>
                  <a:cubicBezTo>
                    <a:pt x="55892" y="41466"/>
                    <a:pt x="60001" y="39185"/>
                    <a:pt x="64347" y="37443"/>
                  </a:cubicBezTo>
                  <a:cubicBezTo>
                    <a:pt x="70884" y="34963"/>
                    <a:pt x="75240" y="28738"/>
                    <a:pt x="75329" y="21746"/>
                  </a:cubicBezTo>
                  <a:lnTo>
                    <a:pt x="75329" y="19051"/>
                  </a:lnTo>
                  <a:lnTo>
                    <a:pt x="96132" y="19051"/>
                  </a:lnTo>
                  <a:lnTo>
                    <a:pt x="96132" y="21746"/>
                  </a:lnTo>
                  <a:cubicBezTo>
                    <a:pt x="96221" y="28733"/>
                    <a:pt x="100572" y="34954"/>
                    <a:pt x="107104" y="37434"/>
                  </a:cubicBezTo>
                  <a:cubicBezTo>
                    <a:pt x="111455" y="39180"/>
                    <a:pt x="115567" y="41468"/>
                    <a:pt x="119344" y="44244"/>
                  </a:cubicBezTo>
                  <a:cubicBezTo>
                    <a:pt x="124870" y="48317"/>
                    <a:pt x="132247" y="48847"/>
                    <a:pt x="138299" y="45606"/>
                  </a:cubicBezTo>
                  <a:lnTo>
                    <a:pt x="141385" y="43892"/>
                  </a:lnTo>
                  <a:lnTo>
                    <a:pt x="151453" y="60570"/>
                  </a:lnTo>
                  <a:lnTo>
                    <a:pt x="149053" y="61894"/>
                  </a:lnTo>
                  <a:cubicBezTo>
                    <a:pt x="143003" y="65195"/>
                    <a:pt x="139599" y="71870"/>
                    <a:pt x="140480" y="78706"/>
                  </a:cubicBezTo>
                  <a:cubicBezTo>
                    <a:pt x="140809" y="81031"/>
                    <a:pt x="140975" y="83377"/>
                    <a:pt x="140975" y="8572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DCBAEBE-BF37-404A-9B0C-9542A517A497}"/>
                </a:ext>
              </a:extLst>
            </p:cNvPr>
            <p:cNvSpPr/>
            <p:nvPr/>
          </p:nvSpPr>
          <p:spPr>
            <a:xfrm>
              <a:off x="6296506" y="3790702"/>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57150 h 76200"/>
                <a:gd name="connsiteX6" fmla="*/ 19050 w 76200"/>
                <a:gd name="connsiteY6" fmla="*/ 38100 h 76200"/>
                <a:gd name="connsiteX7" fmla="*/ 38100 w 76200"/>
                <a:gd name="connsiteY7" fmla="*/ 19050 h 76200"/>
                <a:gd name="connsiteX8" fmla="*/ 57150 w 76200"/>
                <a:gd name="connsiteY8" fmla="*/ 38100 h 76200"/>
                <a:gd name="connsiteX9" fmla="*/ 38100 w 76200"/>
                <a:gd name="connsiteY9" fmla="*/ 571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8100" y="0"/>
                  </a:moveTo>
                  <a:cubicBezTo>
                    <a:pt x="17058" y="0"/>
                    <a:pt x="0" y="17058"/>
                    <a:pt x="0" y="38100"/>
                  </a:cubicBezTo>
                  <a:cubicBezTo>
                    <a:pt x="0" y="59142"/>
                    <a:pt x="17058" y="76200"/>
                    <a:pt x="38100" y="76200"/>
                  </a:cubicBezTo>
                  <a:cubicBezTo>
                    <a:pt x="59142" y="76200"/>
                    <a:pt x="76200" y="59142"/>
                    <a:pt x="76200" y="38100"/>
                  </a:cubicBezTo>
                  <a:cubicBezTo>
                    <a:pt x="76200" y="17058"/>
                    <a:pt x="59142" y="0"/>
                    <a:pt x="38100" y="0"/>
                  </a:cubicBezTo>
                  <a:close/>
                  <a:moveTo>
                    <a:pt x="38100" y="57150"/>
                  </a:moveTo>
                  <a:cubicBezTo>
                    <a:pt x="27579" y="57150"/>
                    <a:pt x="19050" y="48621"/>
                    <a:pt x="19050" y="38100"/>
                  </a:cubicBezTo>
                  <a:cubicBezTo>
                    <a:pt x="19050" y="27579"/>
                    <a:pt x="27579" y="19050"/>
                    <a:pt x="38100" y="19050"/>
                  </a:cubicBezTo>
                  <a:cubicBezTo>
                    <a:pt x="48621" y="19050"/>
                    <a:pt x="57150" y="27579"/>
                    <a:pt x="57150" y="38100"/>
                  </a:cubicBezTo>
                  <a:cubicBezTo>
                    <a:pt x="57150" y="48621"/>
                    <a:pt x="48621" y="57150"/>
                    <a:pt x="38100" y="5715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AD4291C7-4804-4F38-A154-918FA7A664AF}"/>
                </a:ext>
              </a:extLst>
            </p:cNvPr>
            <p:cNvSpPr/>
            <p:nvPr/>
          </p:nvSpPr>
          <p:spPr>
            <a:xfrm>
              <a:off x="5867875" y="4124076"/>
              <a:ext cx="171460" cy="171451"/>
            </a:xfrm>
            <a:custGeom>
              <a:avLst/>
              <a:gdLst>
                <a:gd name="connsiteX0" fmla="*/ 37896 w 171460"/>
                <a:gd name="connsiteY0" fmla="*/ 145009 h 171451"/>
                <a:gd name="connsiteX1" fmla="*/ 41468 w 171460"/>
                <a:gd name="connsiteY1" fmla="*/ 143028 h 171451"/>
                <a:gd name="connsiteX2" fmla="*/ 56279 w 171460"/>
                <a:gd name="connsiteY2" fmla="*/ 151296 h 171451"/>
                <a:gd name="connsiteX3" fmla="*/ 56279 w 171460"/>
                <a:gd name="connsiteY3" fmla="*/ 154601 h 171451"/>
                <a:gd name="connsiteX4" fmla="*/ 73453 w 171460"/>
                <a:gd name="connsiteY4" fmla="*/ 171451 h 171451"/>
                <a:gd name="connsiteX5" fmla="*/ 98008 w 171460"/>
                <a:gd name="connsiteY5" fmla="*/ 171451 h 171451"/>
                <a:gd name="connsiteX6" fmla="*/ 115153 w 171460"/>
                <a:gd name="connsiteY6" fmla="*/ 154601 h 171451"/>
                <a:gd name="connsiteX7" fmla="*/ 115153 w 171460"/>
                <a:gd name="connsiteY7" fmla="*/ 151296 h 171451"/>
                <a:gd name="connsiteX8" fmla="*/ 129964 w 171460"/>
                <a:gd name="connsiteY8" fmla="*/ 143028 h 171451"/>
                <a:gd name="connsiteX9" fmla="*/ 133527 w 171460"/>
                <a:gd name="connsiteY9" fmla="*/ 145000 h 171451"/>
                <a:gd name="connsiteX10" fmla="*/ 156749 w 171460"/>
                <a:gd name="connsiteY10" fmla="*/ 138913 h 171451"/>
                <a:gd name="connsiteX11" fmla="*/ 169026 w 171460"/>
                <a:gd name="connsiteY11" fmla="*/ 118587 h 171451"/>
                <a:gd name="connsiteX12" fmla="*/ 170855 w 171460"/>
                <a:gd name="connsiteY12" fmla="*/ 105728 h 171451"/>
                <a:gd name="connsiteX13" fmla="*/ 162673 w 171460"/>
                <a:gd name="connsiteY13" fmla="*/ 95327 h 171451"/>
                <a:gd name="connsiteX14" fmla="*/ 159530 w 171460"/>
                <a:gd name="connsiteY14" fmla="*/ 93593 h 171451"/>
                <a:gd name="connsiteX15" fmla="*/ 159530 w 171460"/>
                <a:gd name="connsiteY15" fmla="*/ 77858 h 171451"/>
                <a:gd name="connsiteX16" fmla="*/ 162673 w 171460"/>
                <a:gd name="connsiteY16" fmla="*/ 76124 h 171451"/>
                <a:gd name="connsiteX17" fmla="*/ 170884 w 171460"/>
                <a:gd name="connsiteY17" fmla="*/ 65723 h 171451"/>
                <a:gd name="connsiteX18" fmla="*/ 169055 w 171460"/>
                <a:gd name="connsiteY18" fmla="*/ 52855 h 171451"/>
                <a:gd name="connsiteX19" fmla="*/ 156787 w 171460"/>
                <a:gd name="connsiteY19" fmla="*/ 32557 h 171451"/>
                <a:gd name="connsiteX20" fmla="*/ 133565 w 171460"/>
                <a:gd name="connsiteY20" fmla="*/ 26442 h 171451"/>
                <a:gd name="connsiteX21" fmla="*/ 129993 w 171460"/>
                <a:gd name="connsiteY21" fmla="*/ 28423 h 171451"/>
                <a:gd name="connsiteX22" fmla="*/ 115182 w 171460"/>
                <a:gd name="connsiteY22" fmla="*/ 20156 h 171451"/>
                <a:gd name="connsiteX23" fmla="*/ 115182 w 171460"/>
                <a:gd name="connsiteY23" fmla="*/ 16850 h 171451"/>
                <a:gd name="connsiteX24" fmla="*/ 98008 w 171460"/>
                <a:gd name="connsiteY24" fmla="*/ 1 h 171451"/>
                <a:gd name="connsiteX25" fmla="*/ 73453 w 171460"/>
                <a:gd name="connsiteY25" fmla="*/ 1 h 171451"/>
                <a:gd name="connsiteX26" fmla="*/ 56308 w 171460"/>
                <a:gd name="connsiteY26" fmla="*/ 16850 h 171451"/>
                <a:gd name="connsiteX27" fmla="*/ 56308 w 171460"/>
                <a:gd name="connsiteY27" fmla="*/ 20156 h 171451"/>
                <a:gd name="connsiteX28" fmla="*/ 41496 w 171460"/>
                <a:gd name="connsiteY28" fmla="*/ 28423 h 171451"/>
                <a:gd name="connsiteX29" fmla="*/ 37934 w 171460"/>
                <a:gd name="connsiteY29" fmla="*/ 26452 h 171451"/>
                <a:gd name="connsiteX30" fmla="*/ 14712 w 171460"/>
                <a:gd name="connsiteY30" fmla="*/ 32538 h 171451"/>
                <a:gd name="connsiteX31" fmla="*/ 2406 w 171460"/>
                <a:gd name="connsiteY31" fmla="*/ 52864 h 171451"/>
                <a:gd name="connsiteX32" fmla="*/ 577 w 171460"/>
                <a:gd name="connsiteY32" fmla="*/ 65723 h 171451"/>
                <a:gd name="connsiteX33" fmla="*/ 8759 w 171460"/>
                <a:gd name="connsiteY33" fmla="*/ 76124 h 171451"/>
                <a:gd name="connsiteX34" fmla="*/ 11902 w 171460"/>
                <a:gd name="connsiteY34" fmla="*/ 77858 h 171451"/>
                <a:gd name="connsiteX35" fmla="*/ 11902 w 171460"/>
                <a:gd name="connsiteY35" fmla="*/ 93593 h 171451"/>
                <a:gd name="connsiteX36" fmla="*/ 8759 w 171460"/>
                <a:gd name="connsiteY36" fmla="*/ 95327 h 171451"/>
                <a:gd name="connsiteX37" fmla="*/ 577 w 171460"/>
                <a:gd name="connsiteY37" fmla="*/ 105728 h 171451"/>
                <a:gd name="connsiteX38" fmla="*/ 2406 w 171460"/>
                <a:gd name="connsiteY38" fmla="*/ 118596 h 171451"/>
                <a:gd name="connsiteX39" fmla="*/ 14674 w 171460"/>
                <a:gd name="connsiteY39" fmla="*/ 138894 h 171451"/>
                <a:gd name="connsiteX40" fmla="*/ 37896 w 171460"/>
                <a:gd name="connsiteY40" fmla="*/ 145009 h 171451"/>
                <a:gd name="connsiteX41" fmla="*/ 30485 w 171460"/>
                <a:gd name="connsiteY41" fmla="*/ 85726 h 171451"/>
                <a:gd name="connsiteX42" fmla="*/ 30990 w 171460"/>
                <a:gd name="connsiteY42" fmla="*/ 78706 h 171451"/>
                <a:gd name="connsiteX43" fmla="*/ 22418 w 171460"/>
                <a:gd name="connsiteY43" fmla="*/ 61885 h 171451"/>
                <a:gd name="connsiteX44" fmla="*/ 20008 w 171460"/>
                <a:gd name="connsiteY44" fmla="*/ 60570 h 171451"/>
                <a:gd name="connsiteX45" fmla="*/ 30076 w 171460"/>
                <a:gd name="connsiteY45" fmla="*/ 43892 h 171451"/>
                <a:gd name="connsiteX46" fmla="*/ 33181 w 171460"/>
                <a:gd name="connsiteY46" fmla="*/ 45606 h 171451"/>
                <a:gd name="connsiteX47" fmla="*/ 52117 w 171460"/>
                <a:gd name="connsiteY47" fmla="*/ 44235 h 171451"/>
                <a:gd name="connsiteX48" fmla="*/ 64347 w 171460"/>
                <a:gd name="connsiteY48" fmla="*/ 37443 h 171451"/>
                <a:gd name="connsiteX49" fmla="*/ 75329 w 171460"/>
                <a:gd name="connsiteY49" fmla="*/ 21746 h 171451"/>
                <a:gd name="connsiteX50" fmla="*/ 75329 w 171460"/>
                <a:gd name="connsiteY50" fmla="*/ 19051 h 171451"/>
                <a:gd name="connsiteX51" fmla="*/ 96132 w 171460"/>
                <a:gd name="connsiteY51" fmla="*/ 19051 h 171451"/>
                <a:gd name="connsiteX52" fmla="*/ 96132 w 171460"/>
                <a:gd name="connsiteY52" fmla="*/ 21746 h 171451"/>
                <a:gd name="connsiteX53" fmla="*/ 107104 w 171460"/>
                <a:gd name="connsiteY53" fmla="*/ 37434 h 171451"/>
                <a:gd name="connsiteX54" fmla="*/ 119344 w 171460"/>
                <a:gd name="connsiteY54" fmla="*/ 44244 h 171451"/>
                <a:gd name="connsiteX55" fmla="*/ 138299 w 171460"/>
                <a:gd name="connsiteY55" fmla="*/ 45606 h 171451"/>
                <a:gd name="connsiteX56" fmla="*/ 141385 w 171460"/>
                <a:gd name="connsiteY56" fmla="*/ 43892 h 171451"/>
                <a:gd name="connsiteX57" fmla="*/ 151453 w 171460"/>
                <a:gd name="connsiteY57" fmla="*/ 60570 h 171451"/>
                <a:gd name="connsiteX58" fmla="*/ 149053 w 171460"/>
                <a:gd name="connsiteY58" fmla="*/ 61894 h 171451"/>
                <a:gd name="connsiteX59" fmla="*/ 140480 w 171460"/>
                <a:gd name="connsiteY59" fmla="*/ 78706 h 171451"/>
                <a:gd name="connsiteX60" fmla="*/ 140480 w 171460"/>
                <a:gd name="connsiteY60" fmla="*/ 92746 h 171451"/>
                <a:gd name="connsiteX61" fmla="*/ 149053 w 171460"/>
                <a:gd name="connsiteY61" fmla="*/ 109567 h 171451"/>
                <a:gd name="connsiteX62" fmla="*/ 151443 w 171460"/>
                <a:gd name="connsiteY62" fmla="*/ 110881 h 171451"/>
                <a:gd name="connsiteX63" fmla="*/ 141375 w 171460"/>
                <a:gd name="connsiteY63" fmla="*/ 127559 h 171451"/>
                <a:gd name="connsiteX64" fmla="*/ 138270 w 171460"/>
                <a:gd name="connsiteY64" fmla="*/ 125845 h 171451"/>
                <a:gd name="connsiteX65" fmla="*/ 119335 w 171460"/>
                <a:gd name="connsiteY65" fmla="*/ 127217 h 171451"/>
                <a:gd name="connsiteX66" fmla="*/ 107104 w 171460"/>
                <a:gd name="connsiteY66" fmla="*/ 134008 h 171451"/>
                <a:gd name="connsiteX67" fmla="*/ 96122 w 171460"/>
                <a:gd name="connsiteY67" fmla="*/ 149705 h 171451"/>
                <a:gd name="connsiteX68" fmla="*/ 96122 w 171460"/>
                <a:gd name="connsiteY68" fmla="*/ 152401 h 171451"/>
                <a:gd name="connsiteX69" fmla="*/ 75329 w 171460"/>
                <a:gd name="connsiteY69" fmla="*/ 152401 h 171451"/>
                <a:gd name="connsiteX70" fmla="*/ 75329 w 171460"/>
                <a:gd name="connsiteY70" fmla="*/ 149705 h 171451"/>
                <a:gd name="connsiteX71" fmla="*/ 64356 w 171460"/>
                <a:gd name="connsiteY71" fmla="*/ 134017 h 171451"/>
                <a:gd name="connsiteX72" fmla="*/ 52117 w 171460"/>
                <a:gd name="connsiteY72" fmla="*/ 127207 h 171451"/>
                <a:gd name="connsiteX73" fmla="*/ 33162 w 171460"/>
                <a:gd name="connsiteY73" fmla="*/ 125845 h 171451"/>
                <a:gd name="connsiteX74" fmla="*/ 30076 w 171460"/>
                <a:gd name="connsiteY74" fmla="*/ 127559 h 171451"/>
                <a:gd name="connsiteX75" fmla="*/ 20008 w 171460"/>
                <a:gd name="connsiteY75" fmla="*/ 110881 h 171451"/>
                <a:gd name="connsiteX76" fmla="*/ 22408 w 171460"/>
                <a:gd name="connsiteY76" fmla="*/ 109557 h 171451"/>
                <a:gd name="connsiteX77" fmla="*/ 30981 w 171460"/>
                <a:gd name="connsiteY77" fmla="*/ 92746 h 171451"/>
                <a:gd name="connsiteX78" fmla="*/ 30485 w 171460"/>
                <a:gd name="connsiteY78" fmla="*/ 85726 h 17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1460" h="171451">
                  <a:moveTo>
                    <a:pt x="37896" y="145009"/>
                  </a:moveTo>
                  <a:lnTo>
                    <a:pt x="41468" y="143028"/>
                  </a:lnTo>
                  <a:cubicBezTo>
                    <a:pt x="46078" y="146332"/>
                    <a:pt x="51047" y="149105"/>
                    <a:pt x="56279" y="151296"/>
                  </a:cubicBezTo>
                  <a:lnTo>
                    <a:pt x="56279" y="154601"/>
                  </a:lnTo>
                  <a:cubicBezTo>
                    <a:pt x="56378" y="163992"/>
                    <a:pt x="64061" y="171530"/>
                    <a:pt x="73453" y="171451"/>
                  </a:cubicBezTo>
                  <a:lnTo>
                    <a:pt x="98008" y="171451"/>
                  </a:lnTo>
                  <a:cubicBezTo>
                    <a:pt x="107388" y="171514"/>
                    <a:pt x="115054" y="163981"/>
                    <a:pt x="115153" y="154601"/>
                  </a:cubicBezTo>
                  <a:lnTo>
                    <a:pt x="115153" y="151296"/>
                  </a:lnTo>
                  <a:cubicBezTo>
                    <a:pt x="120384" y="149103"/>
                    <a:pt x="125352" y="146330"/>
                    <a:pt x="129964" y="143028"/>
                  </a:cubicBezTo>
                  <a:lnTo>
                    <a:pt x="133527" y="145000"/>
                  </a:lnTo>
                  <a:cubicBezTo>
                    <a:pt x="141655" y="149464"/>
                    <a:pt x="151855" y="146790"/>
                    <a:pt x="156749" y="138913"/>
                  </a:cubicBezTo>
                  <a:lnTo>
                    <a:pt x="169026" y="118587"/>
                  </a:lnTo>
                  <a:cubicBezTo>
                    <a:pt x="171381" y="114735"/>
                    <a:pt x="172042" y="110083"/>
                    <a:pt x="170855" y="105728"/>
                  </a:cubicBezTo>
                  <a:cubicBezTo>
                    <a:pt x="169652" y="101295"/>
                    <a:pt x="166698" y="97541"/>
                    <a:pt x="162673" y="95327"/>
                  </a:cubicBezTo>
                  <a:lnTo>
                    <a:pt x="159530" y="93593"/>
                  </a:lnTo>
                  <a:cubicBezTo>
                    <a:pt x="160152" y="88367"/>
                    <a:pt x="160152" y="83085"/>
                    <a:pt x="159530" y="77858"/>
                  </a:cubicBezTo>
                  <a:lnTo>
                    <a:pt x="162673" y="76124"/>
                  </a:lnTo>
                  <a:cubicBezTo>
                    <a:pt x="166709" y="73916"/>
                    <a:pt x="169673" y="70161"/>
                    <a:pt x="170884" y="65723"/>
                  </a:cubicBezTo>
                  <a:cubicBezTo>
                    <a:pt x="172070" y="61365"/>
                    <a:pt x="171408" y="56710"/>
                    <a:pt x="169055" y="52855"/>
                  </a:cubicBezTo>
                  <a:lnTo>
                    <a:pt x="156787" y="32557"/>
                  </a:lnTo>
                  <a:cubicBezTo>
                    <a:pt x="151893" y="24682"/>
                    <a:pt x="141702" y="21999"/>
                    <a:pt x="133565" y="26442"/>
                  </a:cubicBezTo>
                  <a:lnTo>
                    <a:pt x="129993" y="28423"/>
                  </a:lnTo>
                  <a:cubicBezTo>
                    <a:pt x="125382" y="25120"/>
                    <a:pt x="120414" y="22346"/>
                    <a:pt x="115182" y="20156"/>
                  </a:cubicBezTo>
                  <a:lnTo>
                    <a:pt x="115182" y="16850"/>
                  </a:lnTo>
                  <a:cubicBezTo>
                    <a:pt x="115082" y="7459"/>
                    <a:pt x="107399" y="-79"/>
                    <a:pt x="98008" y="1"/>
                  </a:cubicBezTo>
                  <a:lnTo>
                    <a:pt x="73453" y="1"/>
                  </a:lnTo>
                  <a:cubicBezTo>
                    <a:pt x="64073" y="-63"/>
                    <a:pt x="56407" y="7471"/>
                    <a:pt x="56308" y="16850"/>
                  </a:cubicBezTo>
                  <a:lnTo>
                    <a:pt x="56308" y="20156"/>
                  </a:lnTo>
                  <a:cubicBezTo>
                    <a:pt x="51076" y="22348"/>
                    <a:pt x="46108" y="25121"/>
                    <a:pt x="41496" y="28423"/>
                  </a:cubicBezTo>
                  <a:lnTo>
                    <a:pt x="37934" y="26452"/>
                  </a:lnTo>
                  <a:cubicBezTo>
                    <a:pt x="29804" y="22003"/>
                    <a:pt x="19615" y="24674"/>
                    <a:pt x="14712" y="32538"/>
                  </a:cubicBezTo>
                  <a:lnTo>
                    <a:pt x="2406" y="52864"/>
                  </a:lnTo>
                  <a:cubicBezTo>
                    <a:pt x="52" y="56716"/>
                    <a:pt x="-610" y="61368"/>
                    <a:pt x="577" y="65723"/>
                  </a:cubicBezTo>
                  <a:cubicBezTo>
                    <a:pt x="1781" y="70156"/>
                    <a:pt x="4734" y="73911"/>
                    <a:pt x="8759" y="76124"/>
                  </a:cubicBezTo>
                  <a:lnTo>
                    <a:pt x="11902" y="77858"/>
                  </a:lnTo>
                  <a:cubicBezTo>
                    <a:pt x="11280" y="83085"/>
                    <a:pt x="11280" y="88367"/>
                    <a:pt x="11902" y="93593"/>
                  </a:cubicBezTo>
                  <a:lnTo>
                    <a:pt x="8759" y="95327"/>
                  </a:lnTo>
                  <a:cubicBezTo>
                    <a:pt x="4734" y="97541"/>
                    <a:pt x="1781" y="101295"/>
                    <a:pt x="577" y="105728"/>
                  </a:cubicBezTo>
                  <a:cubicBezTo>
                    <a:pt x="-609" y="110086"/>
                    <a:pt x="52" y="114741"/>
                    <a:pt x="2406" y="118596"/>
                  </a:cubicBezTo>
                  <a:lnTo>
                    <a:pt x="14674" y="138894"/>
                  </a:lnTo>
                  <a:cubicBezTo>
                    <a:pt x="19567" y="146769"/>
                    <a:pt x="29758" y="149453"/>
                    <a:pt x="37896" y="145009"/>
                  </a:cubicBezTo>
                  <a:close/>
                  <a:moveTo>
                    <a:pt x="30485" y="85726"/>
                  </a:moveTo>
                  <a:cubicBezTo>
                    <a:pt x="30489" y="83377"/>
                    <a:pt x="30658" y="81031"/>
                    <a:pt x="30990" y="78706"/>
                  </a:cubicBezTo>
                  <a:cubicBezTo>
                    <a:pt x="31873" y="71868"/>
                    <a:pt x="28469" y="65189"/>
                    <a:pt x="22418" y="61885"/>
                  </a:cubicBezTo>
                  <a:lnTo>
                    <a:pt x="20008" y="60570"/>
                  </a:lnTo>
                  <a:lnTo>
                    <a:pt x="30076" y="43892"/>
                  </a:lnTo>
                  <a:lnTo>
                    <a:pt x="33181" y="45606"/>
                  </a:lnTo>
                  <a:cubicBezTo>
                    <a:pt x="39224" y="48862"/>
                    <a:pt x="46606" y="48328"/>
                    <a:pt x="52117" y="44235"/>
                  </a:cubicBezTo>
                  <a:cubicBezTo>
                    <a:pt x="55892" y="41466"/>
                    <a:pt x="60001" y="39185"/>
                    <a:pt x="64347" y="37443"/>
                  </a:cubicBezTo>
                  <a:cubicBezTo>
                    <a:pt x="70884" y="34963"/>
                    <a:pt x="75240" y="28738"/>
                    <a:pt x="75329" y="21746"/>
                  </a:cubicBezTo>
                  <a:lnTo>
                    <a:pt x="75329" y="19051"/>
                  </a:lnTo>
                  <a:lnTo>
                    <a:pt x="96132" y="19051"/>
                  </a:lnTo>
                  <a:lnTo>
                    <a:pt x="96132" y="21746"/>
                  </a:lnTo>
                  <a:cubicBezTo>
                    <a:pt x="96221" y="28733"/>
                    <a:pt x="100572" y="34954"/>
                    <a:pt x="107104" y="37434"/>
                  </a:cubicBezTo>
                  <a:cubicBezTo>
                    <a:pt x="111455" y="39180"/>
                    <a:pt x="115567" y="41468"/>
                    <a:pt x="119344" y="44244"/>
                  </a:cubicBezTo>
                  <a:cubicBezTo>
                    <a:pt x="124869" y="48321"/>
                    <a:pt x="132248" y="48852"/>
                    <a:pt x="138299" y="45606"/>
                  </a:cubicBezTo>
                  <a:lnTo>
                    <a:pt x="141385" y="43892"/>
                  </a:lnTo>
                  <a:lnTo>
                    <a:pt x="151453" y="60570"/>
                  </a:lnTo>
                  <a:lnTo>
                    <a:pt x="149053" y="61894"/>
                  </a:lnTo>
                  <a:cubicBezTo>
                    <a:pt x="143003" y="65195"/>
                    <a:pt x="139599" y="71871"/>
                    <a:pt x="140480" y="78706"/>
                  </a:cubicBezTo>
                  <a:cubicBezTo>
                    <a:pt x="141153" y="83361"/>
                    <a:pt x="141153" y="88090"/>
                    <a:pt x="140480" y="92746"/>
                  </a:cubicBezTo>
                  <a:cubicBezTo>
                    <a:pt x="139597" y="99584"/>
                    <a:pt x="143001" y="106262"/>
                    <a:pt x="149053" y="109567"/>
                  </a:cubicBezTo>
                  <a:lnTo>
                    <a:pt x="151443" y="110881"/>
                  </a:lnTo>
                  <a:lnTo>
                    <a:pt x="141375" y="127559"/>
                  </a:lnTo>
                  <a:lnTo>
                    <a:pt x="138270" y="125845"/>
                  </a:lnTo>
                  <a:cubicBezTo>
                    <a:pt x="132224" y="122603"/>
                    <a:pt x="124851" y="123137"/>
                    <a:pt x="119335" y="127217"/>
                  </a:cubicBezTo>
                  <a:cubicBezTo>
                    <a:pt x="115559" y="129985"/>
                    <a:pt x="111450" y="132267"/>
                    <a:pt x="107104" y="134008"/>
                  </a:cubicBezTo>
                  <a:cubicBezTo>
                    <a:pt x="100567" y="136488"/>
                    <a:pt x="96211" y="142714"/>
                    <a:pt x="96122" y="149705"/>
                  </a:cubicBezTo>
                  <a:lnTo>
                    <a:pt x="96122" y="152401"/>
                  </a:lnTo>
                  <a:lnTo>
                    <a:pt x="75329" y="152401"/>
                  </a:lnTo>
                  <a:lnTo>
                    <a:pt x="75329" y="149705"/>
                  </a:lnTo>
                  <a:cubicBezTo>
                    <a:pt x="75240" y="142719"/>
                    <a:pt x="70888" y="136497"/>
                    <a:pt x="64356" y="134017"/>
                  </a:cubicBezTo>
                  <a:cubicBezTo>
                    <a:pt x="60006" y="132272"/>
                    <a:pt x="55893" y="129983"/>
                    <a:pt x="52117" y="127207"/>
                  </a:cubicBezTo>
                  <a:cubicBezTo>
                    <a:pt x="46590" y="123134"/>
                    <a:pt x="39214" y="122604"/>
                    <a:pt x="33162" y="125845"/>
                  </a:cubicBezTo>
                  <a:lnTo>
                    <a:pt x="30076" y="127559"/>
                  </a:lnTo>
                  <a:lnTo>
                    <a:pt x="20008" y="110881"/>
                  </a:lnTo>
                  <a:lnTo>
                    <a:pt x="22408" y="109557"/>
                  </a:lnTo>
                  <a:cubicBezTo>
                    <a:pt x="28458" y="106256"/>
                    <a:pt x="31862" y="99581"/>
                    <a:pt x="30981" y="92746"/>
                  </a:cubicBezTo>
                  <a:cubicBezTo>
                    <a:pt x="30652" y="90420"/>
                    <a:pt x="30486" y="88074"/>
                    <a:pt x="30485" y="8572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B525F12-4331-46A1-8770-9EC79DD703E2}"/>
                </a:ext>
              </a:extLst>
            </p:cNvPr>
            <p:cNvSpPr/>
            <p:nvPr/>
          </p:nvSpPr>
          <p:spPr>
            <a:xfrm>
              <a:off x="5915506" y="4171702"/>
              <a:ext cx="76200" cy="76200"/>
            </a:xfrm>
            <a:custGeom>
              <a:avLst/>
              <a:gdLst>
                <a:gd name="connsiteX0" fmla="*/ 38100 w 76200"/>
                <a:gd name="connsiteY0" fmla="*/ 76200 h 76200"/>
                <a:gd name="connsiteX1" fmla="*/ 76200 w 76200"/>
                <a:gd name="connsiteY1" fmla="*/ 38100 h 76200"/>
                <a:gd name="connsiteX2" fmla="*/ 38100 w 76200"/>
                <a:gd name="connsiteY2" fmla="*/ 0 h 76200"/>
                <a:gd name="connsiteX3" fmla="*/ 0 w 76200"/>
                <a:gd name="connsiteY3" fmla="*/ 38100 h 76200"/>
                <a:gd name="connsiteX4" fmla="*/ 38100 w 76200"/>
                <a:gd name="connsiteY4" fmla="*/ 76200 h 76200"/>
                <a:gd name="connsiteX5" fmla="*/ 38100 w 76200"/>
                <a:gd name="connsiteY5" fmla="*/ 19050 h 76200"/>
                <a:gd name="connsiteX6" fmla="*/ 57150 w 76200"/>
                <a:gd name="connsiteY6" fmla="*/ 38100 h 76200"/>
                <a:gd name="connsiteX7" fmla="*/ 38100 w 76200"/>
                <a:gd name="connsiteY7" fmla="*/ 57150 h 76200"/>
                <a:gd name="connsiteX8" fmla="*/ 19050 w 76200"/>
                <a:gd name="connsiteY8" fmla="*/ 38100 h 76200"/>
                <a:gd name="connsiteX9" fmla="*/ 38100 w 76200"/>
                <a:gd name="connsiteY9" fmla="*/ 190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8100" y="76200"/>
                  </a:moveTo>
                  <a:cubicBezTo>
                    <a:pt x="59142" y="76200"/>
                    <a:pt x="76200" y="59142"/>
                    <a:pt x="76200" y="38100"/>
                  </a:cubicBezTo>
                  <a:cubicBezTo>
                    <a:pt x="76200" y="17058"/>
                    <a:pt x="59142" y="0"/>
                    <a:pt x="38100" y="0"/>
                  </a:cubicBezTo>
                  <a:cubicBezTo>
                    <a:pt x="17058" y="0"/>
                    <a:pt x="0" y="17058"/>
                    <a:pt x="0" y="38100"/>
                  </a:cubicBezTo>
                  <a:cubicBezTo>
                    <a:pt x="0" y="59142"/>
                    <a:pt x="17058" y="76200"/>
                    <a:pt x="38100" y="76200"/>
                  </a:cubicBezTo>
                  <a:close/>
                  <a:moveTo>
                    <a:pt x="38100" y="19050"/>
                  </a:moveTo>
                  <a:cubicBezTo>
                    <a:pt x="48621" y="19050"/>
                    <a:pt x="57150" y="27579"/>
                    <a:pt x="57150" y="38100"/>
                  </a:cubicBezTo>
                  <a:cubicBezTo>
                    <a:pt x="57150" y="48621"/>
                    <a:pt x="48621" y="57150"/>
                    <a:pt x="38100" y="57150"/>
                  </a:cubicBezTo>
                  <a:cubicBezTo>
                    <a:pt x="27579" y="57150"/>
                    <a:pt x="19050" y="48621"/>
                    <a:pt x="19050" y="38100"/>
                  </a:cubicBezTo>
                  <a:cubicBezTo>
                    <a:pt x="19050" y="27579"/>
                    <a:pt x="27579" y="19050"/>
                    <a:pt x="38100" y="1905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04971A23-8256-4B27-922B-CD8055503C3E}"/>
                </a:ext>
              </a:extLst>
            </p:cNvPr>
            <p:cNvSpPr/>
            <p:nvPr/>
          </p:nvSpPr>
          <p:spPr>
            <a:xfrm>
              <a:off x="6086956" y="3923820"/>
              <a:ext cx="114300" cy="171681"/>
            </a:xfrm>
            <a:custGeom>
              <a:avLst/>
              <a:gdLst>
                <a:gd name="connsiteX0" fmla="*/ 85725 w 114300"/>
                <a:gd name="connsiteY0" fmla="*/ 66907 h 171681"/>
                <a:gd name="connsiteX1" fmla="*/ 82086 w 114300"/>
                <a:gd name="connsiteY1" fmla="*/ 66907 h 171681"/>
                <a:gd name="connsiteX2" fmla="*/ 85956 w 114300"/>
                <a:gd name="connsiteY2" fmla="*/ 13164 h 171681"/>
                <a:gd name="connsiteX3" fmla="*/ 32214 w 114300"/>
                <a:gd name="connsiteY3" fmla="*/ 9295 h 171681"/>
                <a:gd name="connsiteX4" fmla="*/ 28344 w 114300"/>
                <a:gd name="connsiteY4" fmla="*/ 63037 h 171681"/>
                <a:gd name="connsiteX5" fmla="*/ 32214 w 114300"/>
                <a:gd name="connsiteY5" fmla="*/ 66907 h 171681"/>
                <a:gd name="connsiteX6" fmla="*/ 28575 w 114300"/>
                <a:gd name="connsiteY6" fmla="*/ 66907 h 171681"/>
                <a:gd name="connsiteX7" fmla="*/ 0 w 114300"/>
                <a:gd name="connsiteY7" fmla="*/ 95482 h 171681"/>
                <a:gd name="connsiteX8" fmla="*/ 0 w 114300"/>
                <a:gd name="connsiteY8" fmla="*/ 162157 h 171681"/>
                <a:gd name="connsiteX9" fmla="*/ 9525 w 114300"/>
                <a:gd name="connsiteY9" fmla="*/ 171682 h 171681"/>
                <a:gd name="connsiteX10" fmla="*/ 104775 w 114300"/>
                <a:gd name="connsiteY10" fmla="*/ 171682 h 171681"/>
                <a:gd name="connsiteX11" fmla="*/ 114300 w 114300"/>
                <a:gd name="connsiteY11" fmla="*/ 162157 h 171681"/>
                <a:gd name="connsiteX12" fmla="*/ 114300 w 114300"/>
                <a:gd name="connsiteY12" fmla="*/ 95482 h 171681"/>
                <a:gd name="connsiteX13" fmla="*/ 85725 w 114300"/>
                <a:gd name="connsiteY13" fmla="*/ 66907 h 171681"/>
                <a:gd name="connsiteX14" fmla="*/ 57150 w 114300"/>
                <a:gd name="connsiteY14" fmla="*/ 19282 h 171681"/>
                <a:gd name="connsiteX15" fmla="*/ 76200 w 114300"/>
                <a:gd name="connsiteY15" fmla="*/ 38332 h 171681"/>
                <a:gd name="connsiteX16" fmla="*/ 57150 w 114300"/>
                <a:gd name="connsiteY16" fmla="*/ 57382 h 171681"/>
                <a:gd name="connsiteX17" fmla="*/ 38100 w 114300"/>
                <a:gd name="connsiteY17" fmla="*/ 38332 h 171681"/>
                <a:gd name="connsiteX18" fmla="*/ 57150 w 114300"/>
                <a:gd name="connsiteY18" fmla="*/ 19282 h 171681"/>
                <a:gd name="connsiteX19" fmla="*/ 95250 w 114300"/>
                <a:gd name="connsiteY19" fmla="*/ 152632 h 171681"/>
                <a:gd name="connsiteX20" fmla="*/ 19050 w 114300"/>
                <a:gd name="connsiteY20" fmla="*/ 152632 h 171681"/>
                <a:gd name="connsiteX21" fmla="*/ 19050 w 114300"/>
                <a:gd name="connsiteY21" fmla="*/ 95482 h 171681"/>
                <a:gd name="connsiteX22" fmla="*/ 28575 w 114300"/>
                <a:gd name="connsiteY22" fmla="*/ 85957 h 171681"/>
                <a:gd name="connsiteX23" fmla="*/ 85725 w 114300"/>
                <a:gd name="connsiteY23" fmla="*/ 85957 h 171681"/>
                <a:gd name="connsiteX24" fmla="*/ 95250 w 114300"/>
                <a:gd name="connsiteY24" fmla="*/ 95482 h 17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4300" h="171681">
                  <a:moveTo>
                    <a:pt x="85725" y="66907"/>
                  </a:moveTo>
                  <a:lnTo>
                    <a:pt x="82086" y="66907"/>
                  </a:lnTo>
                  <a:cubicBezTo>
                    <a:pt x="97996" y="53135"/>
                    <a:pt x="99728" y="29073"/>
                    <a:pt x="85956" y="13164"/>
                  </a:cubicBezTo>
                  <a:cubicBezTo>
                    <a:pt x="72184" y="-2745"/>
                    <a:pt x="48123" y="-4477"/>
                    <a:pt x="32214" y="9295"/>
                  </a:cubicBezTo>
                  <a:cubicBezTo>
                    <a:pt x="16304" y="23067"/>
                    <a:pt x="14572" y="47128"/>
                    <a:pt x="28344" y="63037"/>
                  </a:cubicBezTo>
                  <a:cubicBezTo>
                    <a:pt x="29539" y="64418"/>
                    <a:pt x="30833" y="65711"/>
                    <a:pt x="32214" y="66907"/>
                  </a:cubicBezTo>
                  <a:lnTo>
                    <a:pt x="28575" y="66907"/>
                  </a:lnTo>
                  <a:cubicBezTo>
                    <a:pt x="12793" y="66907"/>
                    <a:pt x="0" y="79700"/>
                    <a:pt x="0" y="95482"/>
                  </a:cubicBezTo>
                  <a:lnTo>
                    <a:pt x="0" y="162157"/>
                  </a:lnTo>
                  <a:cubicBezTo>
                    <a:pt x="0" y="167417"/>
                    <a:pt x="4264" y="171682"/>
                    <a:pt x="9525" y="171682"/>
                  </a:cubicBezTo>
                  <a:lnTo>
                    <a:pt x="104775" y="171682"/>
                  </a:lnTo>
                  <a:cubicBezTo>
                    <a:pt x="110036" y="171682"/>
                    <a:pt x="114300" y="167417"/>
                    <a:pt x="114300" y="162157"/>
                  </a:cubicBezTo>
                  <a:lnTo>
                    <a:pt x="114300" y="95482"/>
                  </a:lnTo>
                  <a:cubicBezTo>
                    <a:pt x="114300" y="79700"/>
                    <a:pt x="101507" y="66907"/>
                    <a:pt x="85725" y="66907"/>
                  </a:cubicBezTo>
                  <a:close/>
                  <a:moveTo>
                    <a:pt x="57150" y="19282"/>
                  </a:moveTo>
                  <a:cubicBezTo>
                    <a:pt x="67671" y="19282"/>
                    <a:pt x="76200" y="27811"/>
                    <a:pt x="76200" y="38332"/>
                  </a:cubicBezTo>
                  <a:cubicBezTo>
                    <a:pt x="76200" y="48853"/>
                    <a:pt x="67671" y="57382"/>
                    <a:pt x="57150" y="57382"/>
                  </a:cubicBezTo>
                  <a:cubicBezTo>
                    <a:pt x="46629" y="57382"/>
                    <a:pt x="38100" y="48853"/>
                    <a:pt x="38100" y="38332"/>
                  </a:cubicBezTo>
                  <a:cubicBezTo>
                    <a:pt x="38100" y="27811"/>
                    <a:pt x="46629" y="19282"/>
                    <a:pt x="57150" y="19282"/>
                  </a:cubicBezTo>
                  <a:close/>
                  <a:moveTo>
                    <a:pt x="95250" y="152632"/>
                  </a:moveTo>
                  <a:lnTo>
                    <a:pt x="19050" y="152632"/>
                  </a:lnTo>
                  <a:lnTo>
                    <a:pt x="19050" y="95482"/>
                  </a:lnTo>
                  <a:cubicBezTo>
                    <a:pt x="19050" y="90221"/>
                    <a:pt x="23314" y="85957"/>
                    <a:pt x="28575" y="85957"/>
                  </a:cubicBezTo>
                  <a:lnTo>
                    <a:pt x="85725" y="85957"/>
                  </a:lnTo>
                  <a:cubicBezTo>
                    <a:pt x="90986" y="85957"/>
                    <a:pt x="95250" y="90221"/>
                    <a:pt x="95250" y="9548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E056D88-04C4-451E-B960-CC6C28CEF484}"/>
                </a:ext>
              </a:extLst>
            </p:cNvPr>
            <p:cNvSpPr/>
            <p:nvPr/>
          </p:nvSpPr>
          <p:spPr>
            <a:xfrm>
              <a:off x="6144382" y="4273867"/>
              <a:ext cx="39281" cy="21659"/>
            </a:xfrm>
            <a:custGeom>
              <a:avLst/>
              <a:gdLst>
                <a:gd name="connsiteX0" fmla="*/ 0 w 39281"/>
                <a:gd name="connsiteY0" fmla="*/ 21660 h 21659"/>
                <a:gd name="connsiteX1" fmla="*/ 39281 w 39281"/>
                <a:gd name="connsiteY1" fmla="*/ 18859 h 21659"/>
                <a:gd name="connsiteX2" fmla="*/ 36576 w 39281"/>
                <a:gd name="connsiteY2" fmla="*/ 0 h 21659"/>
                <a:gd name="connsiteX3" fmla="*/ 0 w 39281"/>
                <a:gd name="connsiteY3" fmla="*/ 2610 h 21659"/>
              </a:gdLst>
              <a:ahLst/>
              <a:cxnLst>
                <a:cxn ang="0">
                  <a:pos x="connsiteX0" y="connsiteY0"/>
                </a:cxn>
                <a:cxn ang="0">
                  <a:pos x="connsiteX1" y="connsiteY1"/>
                </a:cxn>
                <a:cxn ang="0">
                  <a:pos x="connsiteX2" y="connsiteY2"/>
                </a:cxn>
                <a:cxn ang="0">
                  <a:pos x="connsiteX3" y="connsiteY3"/>
                </a:cxn>
              </a:cxnLst>
              <a:rect l="l" t="t" r="r" b="b"/>
              <a:pathLst>
                <a:path w="39281" h="21659">
                  <a:moveTo>
                    <a:pt x="0" y="21660"/>
                  </a:moveTo>
                  <a:cubicBezTo>
                    <a:pt x="13143" y="21656"/>
                    <a:pt x="26270" y="20720"/>
                    <a:pt x="39281" y="18859"/>
                  </a:cubicBezTo>
                  <a:lnTo>
                    <a:pt x="36576" y="0"/>
                  </a:lnTo>
                  <a:cubicBezTo>
                    <a:pt x="24461" y="1735"/>
                    <a:pt x="12238" y="2607"/>
                    <a:pt x="0" y="261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23FE69CA-D1F6-4EC3-A88D-C1D972334A67}"/>
                </a:ext>
              </a:extLst>
            </p:cNvPr>
            <p:cNvSpPr/>
            <p:nvPr/>
          </p:nvSpPr>
          <p:spPr>
            <a:xfrm>
              <a:off x="6066601" y="4266209"/>
              <a:ext cx="41186" cy="26584"/>
            </a:xfrm>
            <a:custGeom>
              <a:avLst/>
              <a:gdLst>
                <a:gd name="connsiteX0" fmla="*/ 38510 w 41186"/>
                <a:gd name="connsiteY0" fmla="*/ 26584 h 26584"/>
                <a:gd name="connsiteX1" fmla="*/ 41186 w 41186"/>
                <a:gd name="connsiteY1" fmla="*/ 7715 h 26584"/>
                <a:gd name="connsiteX2" fmla="*/ 5344 w 41186"/>
                <a:gd name="connsiteY2" fmla="*/ 0 h 26584"/>
                <a:gd name="connsiteX3" fmla="*/ 0 w 41186"/>
                <a:gd name="connsiteY3" fmla="*/ 18288 h 26584"/>
                <a:gd name="connsiteX4" fmla="*/ 38510 w 41186"/>
                <a:gd name="connsiteY4" fmla="*/ 26584 h 2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86" h="26584">
                  <a:moveTo>
                    <a:pt x="38510" y="26584"/>
                  </a:moveTo>
                  <a:lnTo>
                    <a:pt x="41186" y="7715"/>
                  </a:lnTo>
                  <a:cubicBezTo>
                    <a:pt x="29069" y="6008"/>
                    <a:pt x="17090" y="3429"/>
                    <a:pt x="5344" y="0"/>
                  </a:cubicBezTo>
                  <a:lnTo>
                    <a:pt x="0" y="18288"/>
                  </a:lnTo>
                  <a:cubicBezTo>
                    <a:pt x="12621" y="21972"/>
                    <a:pt x="25491" y="24744"/>
                    <a:pt x="38510" y="2658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10CD4392-7AB7-44C2-A79E-633FD3F4CC26}"/>
                </a:ext>
              </a:extLst>
            </p:cNvPr>
            <p:cNvSpPr/>
            <p:nvPr/>
          </p:nvSpPr>
          <p:spPr>
            <a:xfrm>
              <a:off x="6216781" y="4253226"/>
              <a:ext cx="42281" cy="31118"/>
            </a:xfrm>
            <a:custGeom>
              <a:avLst/>
              <a:gdLst>
                <a:gd name="connsiteX0" fmla="*/ 0 w 42281"/>
                <a:gd name="connsiteY0" fmla="*/ 12849 h 31118"/>
                <a:gd name="connsiteX1" fmla="*/ 5372 w 42281"/>
                <a:gd name="connsiteY1" fmla="*/ 31118 h 31118"/>
                <a:gd name="connsiteX2" fmla="*/ 42281 w 42281"/>
                <a:gd name="connsiteY2" fmla="*/ 17316 h 31118"/>
                <a:gd name="connsiteX3" fmla="*/ 34338 w 42281"/>
                <a:gd name="connsiteY3" fmla="*/ 0 h 31118"/>
                <a:gd name="connsiteX4" fmla="*/ 0 w 42281"/>
                <a:gd name="connsiteY4" fmla="*/ 12849 h 3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81" h="31118">
                  <a:moveTo>
                    <a:pt x="0" y="12849"/>
                  </a:moveTo>
                  <a:lnTo>
                    <a:pt x="5372" y="31118"/>
                  </a:lnTo>
                  <a:cubicBezTo>
                    <a:pt x="17989" y="27406"/>
                    <a:pt x="30324" y="22793"/>
                    <a:pt x="42281" y="17316"/>
                  </a:cubicBezTo>
                  <a:lnTo>
                    <a:pt x="34338" y="0"/>
                  </a:lnTo>
                  <a:cubicBezTo>
                    <a:pt x="23215" y="5102"/>
                    <a:pt x="11739" y="9396"/>
                    <a:pt x="0" y="1284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D389FEF7-83C1-4177-A5CD-9B4FC63655CF}"/>
                </a:ext>
              </a:extLst>
            </p:cNvPr>
            <p:cNvSpPr/>
            <p:nvPr/>
          </p:nvSpPr>
          <p:spPr>
            <a:xfrm>
              <a:off x="6378125" y="4091691"/>
              <a:ext cx="31099" cy="42338"/>
            </a:xfrm>
            <a:custGeom>
              <a:avLst/>
              <a:gdLst>
                <a:gd name="connsiteX0" fmla="*/ 17326 w 31099"/>
                <a:gd name="connsiteY0" fmla="*/ 42339 h 42338"/>
                <a:gd name="connsiteX1" fmla="*/ 31099 w 31099"/>
                <a:gd name="connsiteY1" fmla="*/ 5391 h 42338"/>
                <a:gd name="connsiteX2" fmla="*/ 12821 w 31099"/>
                <a:gd name="connsiteY2" fmla="*/ 0 h 42338"/>
                <a:gd name="connsiteX3" fmla="*/ 0 w 31099"/>
                <a:gd name="connsiteY3" fmla="*/ 34376 h 42338"/>
              </a:gdLst>
              <a:ahLst/>
              <a:cxnLst>
                <a:cxn ang="0">
                  <a:pos x="connsiteX0" y="connsiteY0"/>
                </a:cxn>
                <a:cxn ang="0">
                  <a:pos x="connsiteX1" y="connsiteY1"/>
                </a:cxn>
                <a:cxn ang="0">
                  <a:pos x="connsiteX2" y="connsiteY2"/>
                </a:cxn>
                <a:cxn ang="0">
                  <a:pos x="connsiteX3" y="connsiteY3"/>
                </a:cxn>
              </a:cxnLst>
              <a:rect l="l" t="t" r="r" b="b"/>
              <a:pathLst>
                <a:path w="31099" h="42338">
                  <a:moveTo>
                    <a:pt x="17326" y="42339"/>
                  </a:moveTo>
                  <a:cubicBezTo>
                    <a:pt x="22793" y="30367"/>
                    <a:pt x="27396" y="18020"/>
                    <a:pt x="31099" y="5391"/>
                  </a:cubicBezTo>
                  <a:lnTo>
                    <a:pt x="12821" y="0"/>
                  </a:lnTo>
                  <a:cubicBezTo>
                    <a:pt x="9374" y="11750"/>
                    <a:pt x="5089" y="23238"/>
                    <a:pt x="0" y="3437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B51A5813-E1C2-4789-8515-E42722C69241}"/>
                </a:ext>
              </a:extLst>
            </p:cNvPr>
            <p:cNvSpPr/>
            <p:nvPr/>
          </p:nvSpPr>
          <p:spPr>
            <a:xfrm>
              <a:off x="5870738" y="4056449"/>
              <a:ext cx="26669" cy="41186"/>
            </a:xfrm>
            <a:custGeom>
              <a:avLst/>
              <a:gdLst>
                <a:gd name="connsiteX0" fmla="*/ 0 w 26669"/>
                <a:gd name="connsiteY0" fmla="*/ 2686 h 41186"/>
                <a:gd name="connsiteX1" fmla="*/ 8420 w 26669"/>
                <a:gd name="connsiteY1" fmla="*/ 41186 h 41186"/>
                <a:gd name="connsiteX2" fmla="*/ 26670 w 26669"/>
                <a:gd name="connsiteY2" fmla="*/ 35785 h 41186"/>
                <a:gd name="connsiteX3" fmla="*/ 18850 w 26669"/>
                <a:gd name="connsiteY3" fmla="*/ 0 h 41186"/>
              </a:gdLst>
              <a:ahLst/>
              <a:cxnLst>
                <a:cxn ang="0">
                  <a:pos x="connsiteX0" y="connsiteY0"/>
                </a:cxn>
                <a:cxn ang="0">
                  <a:pos x="connsiteX1" y="connsiteY1"/>
                </a:cxn>
                <a:cxn ang="0">
                  <a:pos x="connsiteX2" y="connsiteY2"/>
                </a:cxn>
                <a:cxn ang="0">
                  <a:pos x="connsiteX3" y="connsiteY3"/>
                </a:cxn>
              </a:cxnLst>
              <a:rect l="l" t="t" r="r" b="b"/>
              <a:pathLst>
                <a:path w="26669" h="41186">
                  <a:moveTo>
                    <a:pt x="0" y="2686"/>
                  </a:moveTo>
                  <a:cubicBezTo>
                    <a:pt x="1884" y="15704"/>
                    <a:pt x="4698" y="28570"/>
                    <a:pt x="8420" y="41186"/>
                  </a:cubicBezTo>
                  <a:lnTo>
                    <a:pt x="26670" y="35785"/>
                  </a:lnTo>
                  <a:cubicBezTo>
                    <a:pt x="23210" y="24060"/>
                    <a:pt x="20596" y="12100"/>
                    <a:pt x="18850" y="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45EFD08-B9A8-470E-A727-770979A862EF}"/>
                </a:ext>
              </a:extLst>
            </p:cNvPr>
            <p:cNvSpPr/>
            <p:nvPr/>
          </p:nvSpPr>
          <p:spPr>
            <a:xfrm>
              <a:off x="6398699" y="4018206"/>
              <a:ext cx="21631" cy="40366"/>
            </a:xfrm>
            <a:custGeom>
              <a:avLst/>
              <a:gdLst>
                <a:gd name="connsiteX0" fmla="*/ 2581 w 21631"/>
                <a:gd name="connsiteY0" fmla="*/ 0 h 40366"/>
                <a:gd name="connsiteX1" fmla="*/ 2581 w 21631"/>
                <a:gd name="connsiteY1" fmla="*/ 1095 h 40366"/>
                <a:gd name="connsiteX2" fmla="*/ 0 w 21631"/>
                <a:gd name="connsiteY2" fmla="*/ 37671 h 40366"/>
                <a:gd name="connsiteX3" fmla="*/ 18850 w 21631"/>
                <a:gd name="connsiteY3" fmla="*/ 40367 h 40366"/>
                <a:gd name="connsiteX4" fmla="*/ 21631 w 21631"/>
                <a:gd name="connsiteY4" fmla="*/ 972 h 40366"/>
                <a:gd name="connsiteX5" fmla="*/ 21631 w 21631"/>
                <a:gd name="connsiteY5" fmla="*/ 19 h 4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31" h="40366">
                  <a:moveTo>
                    <a:pt x="2581" y="0"/>
                  </a:moveTo>
                  <a:lnTo>
                    <a:pt x="2581" y="1095"/>
                  </a:lnTo>
                  <a:cubicBezTo>
                    <a:pt x="2584" y="13333"/>
                    <a:pt x="1721" y="25555"/>
                    <a:pt x="0" y="37671"/>
                  </a:cubicBezTo>
                  <a:lnTo>
                    <a:pt x="18850" y="40367"/>
                  </a:lnTo>
                  <a:cubicBezTo>
                    <a:pt x="20709" y="27318"/>
                    <a:pt x="21638" y="14153"/>
                    <a:pt x="21631" y="972"/>
                  </a:cubicBezTo>
                  <a:lnTo>
                    <a:pt x="21631" y="1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C713B638-2F5B-437A-9E62-09104988F084}"/>
                </a:ext>
              </a:extLst>
            </p:cNvPr>
            <p:cNvSpPr/>
            <p:nvPr/>
          </p:nvSpPr>
          <p:spPr>
            <a:xfrm>
              <a:off x="5867881" y="3980592"/>
              <a:ext cx="21555" cy="39252"/>
            </a:xfrm>
            <a:custGeom>
              <a:avLst/>
              <a:gdLst>
                <a:gd name="connsiteX0" fmla="*/ 21555 w 21555"/>
                <a:gd name="connsiteY0" fmla="*/ 2638 h 39252"/>
                <a:gd name="connsiteX1" fmla="*/ 2696 w 21555"/>
                <a:gd name="connsiteY1" fmla="*/ 0 h 39252"/>
                <a:gd name="connsiteX2" fmla="*/ 0 w 21555"/>
                <a:gd name="connsiteY2" fmla="*/ 38710 h 39252"/>
                <a:gd name="connsiteX3" fmla="*/ 0 w 21555"/>
                <a:gd name="connsiteY3" fmla="*/ 39253 h 39252"/>
                <a:gd name="connsiteX4" fmla="*/ 19050 w 21555"/>
                <a:gd name="connsiteY4" fmla="*/ 38710 h 39252"/>
                <a:gd name="connsiteX5" fmla="*/ 21555 w 21555"/>
                <a:gd name="connsiteY5" fmla="*/ 2638 h 3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5" h="39252">
                  <a:moveTo>
                    <a:pt x="21555" y="2638"/>
                  </a:moveTo>
                  <a:lnTo>
                    <a:pt x="2696" y="0"/>
                  </a:lnTo>
                  <a:cubicBezTo>
                    <a:pt x="901" y="12825"/>
                    <a:pt x="0" y="25760"/>
                    <a:pt x="0" y="38710"/>
                  </a:cubicBezTo>
                  <a:lnTo>
                    <a:pt x="0" y="39253"/>
                  </a:lnTo>
                  <a:lnTo>
                    <a:pt x="19050" y="38710"/>
                  </a:lnTo>
                  <a:cubicBezTo>
                    <a:pt x="19049" y="26642"/>
                    <a:pt x="19886" y="14590"/>
                    <a:pt x="21555" y="263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C2A45DDD-F08E-4CFF-B2B3-BB69EA5C30A1}"/>
                </a:ext>
              </a:extLst>
            </p:cNvPr>
            <p:cNvSpPr/>
            <p:nvPr/>
          </p:nvSpPr>
          <p:spPr>
            <a:xfrm>
              <a:off x="6390641" y="3940434"/>
              <a:ext cx="26755" cy="41233"/>
            </a:xfrm>
            <a:custGeom>
              <a:avLst/>
              <a:gdLst>
                <a:gd name="connsiteX0" fmla="*/ 18259 w 26755"/>
                <a:gd name="connsiteY0" fmla="*/ 0 h 41233"/>
                <a:gd name="connsiteX1" fmla="*/ 0 w 26755"/>
                <a:gd name="connsiteY1" fmla="*/ 5429 h 41233"/>
                <a:gd name="connsiteX2" fmla="*/ 7906 w 26755"/>
                <a:gd name="connsiteY2" fmla="*/ 41234 h 41233"/>
                <a:gd name="connsiteX3" fmla="*/ 26756 w 26755"/>
                <a:gd name="connsiteY3" fmla="*/ 38462 h 41233"/>
                <a:gd name="connsiteX4" fmla="*/ 18259 w 26755"/>
                <a:gd name="connsiteY4" fmla="*/ 0 h 4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5" h="41233">
                  <a:moveTo>
                    <a:pt x="18259" y="0"/>
                  </a:moveTo>
                  <a:lnTo>
                    <a:pt x="0" y="5429"/>
                  </a:lnTo>
                  <a:cubicBezTo>
                    <a:pt x="3490" y="17159"/>
                    <a:pt x="6132" y="29125"/>
                    <a:pt x="7906" y="41234"/>
                  </a:cubicBezTo>
                  <a:lnTo>
                    <a:pt x="26756" y="38462"/>
                  </a:lnTo>
                  <a:cubicBezTo>
                    <a:pt x="24842" y="25456"/>
                    <a:pt x="22002" y="12602"/>
                    <a:pt x="18259" y="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0484F1F-BBE8-4217-86F6-2D5C8ECF803C}"/>
                </a:ext>
              </a:extLst>
            </p:cNvPr>
            <p:cNvSpPr/>
            <p:nvPr/>
          </p:nvSpPr>
          <p:spPr>
            <a:xfrm>
              <a:off x="5878825" y="3905087"/>
              <a:ext cx="31041" cy="42290"/>
            </a:xfrm>
            <a:custGeom>
              <a:avLst/>
              <a:gdLst>
                <a:gd name="connsiteX0" fmla="*/ 13697 w 31041"/>
                <a:gd name="connsiteY0" fmla="*/ 0 h 42290"/>
                <a:gd name="connsiteX1" fmla="*/ 0 w 31041"/>
                <a:gd name="connsiteY1" fmla="*/ 36976 h 42290"/>
                <a:gd name="connsiteX2" fmla="*/ 18298 w 31041"/>
                <a:gd name="connsiteY2" fmla="*/ 42291 h 42290"/>
                <a:gd name="connsiteX3" fmla="*/ 31042 w 31041"/>
                <a:gd name="connsiteY3" fmla="*/ 7887 h 42290"/>
              </a:gdLst>
              <a:ahLst/>
              <a:cxnLst>
                <a:cxn ang="0">
                  <a:pos x="connsiteX0" y="connsiteY0"/>
                </a:cxn>
                <a:cxn ang="0">
                  <a:pos x="connsiteX1" y="connsiteY1"/>
                </a:cxn>
                <a:cxn ang="0">
                  <a:pos x="connsiteX2" y="connsiteY2"/>
                </a:cxn>
                <a:cxn ang="0">
                  <a:pos x="connsiteX3" y="connsiteY3"/>
                </a:cxn>
              </a:cxnLst>
              <a:rect l="l" t="t" r="r" b="b"/>
              <a:pathLst>
                <a:path w="31041" h="42290">
                  <a:moveTo>
                    <a:pt x="13697" y="0"/>
                  </a:moveTo>
                  <a:cubicBezTo>
                    <a:pt x="8260" y="11985"/>
                    <a:pt x="3683" y="24342"/>
                    <a:pt x="0" y="36976"/>
                  </a:cubicBezTo>
                  <a:lnTo>
                    <a:pt x="18298" y="42291"/>
                  </a:lnTo>
                  <a:cubicBezTo>
                    <a:pt x="21722" y="30534"/>
                    <a:pt x="25981" y="19037"/>
                    <a:pt x="31042" y="788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63768F5A-1588-4854-81CC-A9935BBE4C55}"/>
                </a:ext>
              </a:extLst>
            </p:cNvPr>
            <p:cNvSpPr/>
            <p:nvPr/>
          </p:nvSpPr>
          <p:spPr>
            <a:xfrm>
              <a:off x="5911334" y="3838917"/>
              <a:ext cx="37976" cy="41833"/>
            </a:xfrm>
            <a:custGeom>
              <a:avLst/>
              <a:gdLst>
                <a:gd name="connsiteX0" fmla="*/ 16069 w 37976"/>
                <a:gd name="connsiteY0" fmla="*/ 41834 h 41833"/>
                <a:gd name="connsiteX1" fmla="*/ 37976 w 37976"/>
                <a:gd name="connsiteY1" fmla="*/ 12440 h 41833"/>
                <a:gd name="connsiteX2" fmla="*/ 23546 w 37976"/>
                <a:gd name="connsiteY2" fmla="*/ 0 h 41833"/>
                <a:gd name="connsiteX3" fmla="*/ 0 w 37976"/>
                <a:gd name="connsiteY3" fmla="*/ 31566 h 41833"/>
              </a:gdLst>
              <a:ahLst/>
              <a:cxnLst>
                <a:cxn ang="0">
                  <a:pos x="connsiteX0" y="connsiteY0"/>
                </a:cxn>
                <a:cxn ang="0">
                  <a:pos x="connsiteX1" y="connsiteY1"/>
                </a:cxn>
                <a:cxn ang="0">
                  <a:pos x="connsiteX2" y="connsiteY2"/>
                </a:cxn>
                <a:cxn ang="0">
                  <a:pos x="connsiteX3" y="connsiteY3"/>
                </a:cxn>
              </a:cxnLst>
              <a:rect l="l" t="t" r="r" b="b"/>
              <a:pathLst>
                <a:path w="37976" h="41833">
                  <a:moveTo>
                    <a:pt x="16069" y="41834"/>
                  </a:moveTo>
                  <a:cubicBezTo>
                    <a:pt x="22668" y="31531"/>
                    <a:pt x="29989" y="21708"/>
                    <a:pt x="37976" y="12440"/>
                  </a:cubicBezTo>
                  <a:lnTo>
                    <a:pt x="23546" y="0"/>
                  </a:lnTo>
                  <a:cubicBezTo>
                    <a:pt x="14960" y="9951"/>
                    <a:pt x="7091" y="20500"/>
                    <a:pt x="0" y="3156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78B7943E-B1A8-4AFE-9426-0A3ADE31D713}"/>
                </a:ext>
              </a:extLst>
            </p:cNvPr>
            <p:cNvSpPr/>
            <p:nvPr/>
          </p:nvSpPr>
          <p:spPr>
            <a:xfrm>
              <a:off x="5962711" y="3787292"/>
              <a:ext cx="41776" cy="38061"/>
            </a:xfrm>
            <a:custGeom>
              <a:avLst/>
              <a:gdLst>
                <a:gd name="connsiteX0" fmla="*/ 12506 w 41776"/>
                <a:gd name="connsiteY0" fmla="*/ 38062 h 38061"/>
                <a:gd name="connsiteX1" fmla="*/ 41777 w 41776"/>
                <a:gd name="connsiteY1" fmla="*/ 15992 h 38061"/>
                <a:gd name="connsiteX2" fmla="*/ 31433 w 41776"/>
                <a:gd name="connsiteY2" fmla="*/ 0 h 38061"/>
                <a:gd name="connsiteX3" fmla="*/ 0 w 41776"/>
                <a:gd name="connsiteY3" fmla="*/ 23698 h 38061"/>
              </a:gdLst>
              <a:ahLst/>
              <a:cxnLst>
                <a:cxn ang="0">
                  <a:pos x="connsiteX0" y="connsiteY0"/>
                </a:cxn>
                <a:cxn ang="0">
                  <a:pos x="connsiteX1" y="connsiteY1"/>
                </a:cxn>
                <a:cxn ang="0">
                  <a:pos x="connsiteX2" y="connsiteY2"/>
                </a:cxn>
                <a:cxn ang="0">
                  <a:pos x="connsiteX3" y="connsiteY3"/>
                </a:cxn>
              </a:cxnLst>
              <a:rect l="l" t="t" r="r" b="b"/>
              <a:pathLst>
                <a:path w="41776" h="38061">
                  <a:moveTo>
                    <a:pt x="12506" y="38062"/>
                  </a:moveTo>
                  <a:cubicBezTo>
                    <a:pt x="21724" y="30017"/>
                    <a:pt x="31506" y="22641"/>
                    <a:pt x="41777" y="15992"/>
                  </a:cubicBezTo>
                  <a:lnTo>
                    <a:pt x="31433" y="0"/>
                  </a:lnTo>
                  <a:cubicBezTo>
                    <a:pt x="20409" y="7149"/>
                    <a:pt x="9906" y="15068"/>
                    <a:pt x="0" y="2369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B59C1FD-4420-46E4-9BA4-7CF7E8CBD3C7}"/>
                </a:ext>
              </a:extLst>
            </p:cNvPr>
            <p:cNvSpPr/>
            <p:nvPr/>
          </p:nvSpPr>
          <p:spPr>
            <a:xfrm>
              <a:off x="6028634" y="3754402"/>
              <a:ext cx="42262" cy="31194"/>
            </a:xfrm>
            <a:custGeom>
              <a:avLst/>
              <a:gdLst>
                <a:gd name="connsiteX0" fmla="*/ 36871 w 42262"/>
                <a:gd name="connsiteY0" fmla="*/ 0 h 31194"/>
                <a:gd name="connsiteX1" fmla="*/ 0 w 42262"/>
                <a:gd name="connsiteY1" fmla="*/ 13887 h 31194"/>
                <a:gd name="connsiteX2" fmla="*/ 7972 w 42262"/>
                <a:gd name="connsiteY2" fmla="*/ 31194 h 31194"/>
                <a:gd name="connsiteX3" fmla="*/ 42262 w 42262"/>
                <a:gd name="connsiteY3" fmla="*/ 18269 h 31194"/>
              </a:gdLst>
              <a:ahLst/>
              <a:cxnLst>
                <a:cxn ang="0">
                  <a:pos x="connsiteX0" y="connsiteY0"/>
                </a:cxn>
                <a:cxn ang="0">
                  <a:pos x="connsiteX1" y="connsiteY1"/>
                </a:cxn>
                <a:cxn ang="0">
                  <a:pos x="connsiteX2" y="connsiteY2"/>
                </a:cxn>
                <a:cxn ang="0">
                  <a:pos x="connsiteX3" y="connsiteY3"/>
                </a:cxn>
              </a:cxnLst>
              <a:rect l="l" t="t" r="r" b="b"/>
              <a:pathLst>
                <a:path w="42262" h="31194">
                  <a:moveTo>
                    <a:pt x="36871" y="0"/>
                  </a:moveTo>
                  <a:cubicBezTo>
                    <a:pt x="24269" y="3754"/>
                    <a:pt x="11948" y="8395"/>
                    <a:pt x="0" y="13887"/>
                  </a:cubicBezTo>
                  <a:lnTo>
                    <a:pt x="7972" y="31194"/>
                  </a:lnTo>
                  <a:cubicBezTo>
                    <a:pt x="19082" y="26079"/>
                    <a:pt x="30541" y="21760"/>
                    <a:pt x="42262" y="1826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F776D054-D045-44A8-ABFF-4FE993E36860}"/>
                </a:ext>
              </a:extLst>
            </p:cNvPr>
            <p:cNvSpPr/>
            <p:nvPr/>
          </p:nvSpPr>
          <p:spPr>
            <a:xfrm>
              <a:off x="6179910" y="3745734"/>
              <a:ext cx="41167" cy="26489"/>
            </a:xfrm>
            <a:custGeom>
              <a:avLst/>
              <a:gdLst>
                <a:gd name="connsiteX0" fmla="*/ 2629 w 41167"/>
                <a:gd name="connsiteY0" fmla="*/ 0 h 26489"/>
                <a:gd name="connsiteX1" fmla="*/ 0 w 41167"/>
                <a:gd name="connsiteY1" fmla="*/ 18869 h 26489"/>
                <a:gd name="connsiteX2" fmla="*/ 35852 w 41167"/>
                <a:gd name="connsiteY2" fmla="*/ 26489 h 26489"/>
                <a:gd name="connsiteX3" fmla="*/ 41167 w 41167"/>
                <a:gd name="connsiteY3" fmla="*/ 8211 h 26489"/>
                <a:gd name="connsiteX4" fmla="*/ 2629 w 41167"/>
                <a:gd name="connsiteY4" fmla="*/ 0 h 26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 h="26489">
                  <a:moveTo>
                    <a:pt x="2629" y="0"/>
                  </a:moveTo>
                  <a:lnTo>
                    <a:pt x="0" y="18869"/>
                  </a:lnTo>
                  <a:cubicBezTo>
                    <a:pt x="12117" y="20551"/>
                    <a:pt x="24098" y="23097"/>
                    <a:pt x="35852" y="26489"/>
                  </a:cubicBezTo>
                  <a:lnTo>
                    <a:pt x="41167" y="8211"/>
                  </a:lnTo>
                  <a:cubicBezTo>
                    <a:pt x="28535" y="4552"/>
                    <a:pt x="15655" y="1808"/>
                    <a:pt x="2629" y="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EF07A5E0-0F71-4D0D-BF34-5604E8DC9924}"/>
                </a:ext>
              </a:extLst>
            </p:cNvPr>
            <p:cNvSpPr/>
            <p:nvPr/>
          </p:nvSpPr>
          <p:spPr>
            <a:xfrm>
              <a:off x="6103986" y="3743077"/>
              <a:ext cx="39319" cy="21697"/>
            </a:xfrm>
            <a:custGeom>
              <a:avLst/>
              <a:gdLst>
                <a:gd name="connsiteX0" fmla="*/ 39281 w 39319"/>
                <a:gd name="connsiteY0" fmla="*/ 0 h 21697"/>
                <a:gd name="connsiteX1" fmla="*/ 0 w 39319"/>
                <a:gd name="connsiteY1" fmla="*/ 2857 h 21697"/>
                <a:gd name="connsiteX2" fmla="*/ 2743 w 39319"/>
                <a:gd name="connsiteY2" fmla="*/ 21698 h 21697"/>
                <a:gd name="connsiteX3" fmla="*/ 39319 w 39319"/>
                <a:gd name="connsiteY3" fmla="*/ 19050 h 21697"/>
              </a:gdLst>
              <a:ahLst/>
              <a:cxnLst>
                <a:cxn ang="0">
                  <a:pos x="connsiteX0" y="connsiteY0"/>
                </a:cxn>
                <a:cxn ang="0">
                  <a:pos x="connsiteX1" y="connsiteY1"/>
                </a:cxn>
                <a:cxn ang="0">
                  <a:pos x="connsiteX2" y="connsiteY2"/>
                </a:cxn>
                <a:cxn ang="0">
                  <a:pos x="connsiteX3" y="connsiteY3"/>
                </a:cxn>
              </a:cxnLst>
              <a:rect l="l" t="t" r="r" b="b"/>
              <a:pathLst>
                <a:path w="39319" h="21697">
                  <a:moveTo>
                    <a:pt x="39281" y="0"/>
                  </a:moveTo>
                  <a:cubicBezTo>
                    <a:pt x="26136" y="15"/>
                    <a:pt x="13009" y="970"/>
                    <a:pt x="0" y="2857"/>
                  </a:cubicBezTo>
                  <a:lnTo>
                    <a:pt x="2743" y="21698"/>
                  </a:lnTo>
                  <a:cubicBezTo>
                    <a:pt x="14858" y="19956"/>
                    <a:pt x="27080" y="19071"/>
                    <a:pt x="39319" y="1905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50" name="Title 1">
            <a:extLst>
              <a:ext uri="{FF2B5EF4-FFF2-40B4-BE49-F238E27FC236}">
                <a16:creationId xmlns:a16="http://schemas.microsoft.com/office/drawing/2014/main" id="{869F2462-032A-4A05-B34F-9402E91278DB}"/>
              </a:ext>
            </a:extLst>
          </p:cNvPr>
          <p:cNvSpPr txBox="1">
            <a:spLocks/>
          </p:cNvSpPr>
          <p:nvPr/>
        </p:nvSpPr>
        <p:spPr>
          <a:xfrm>
            <a:off x="722283" y="173774"/>
            <a:ext cx="10764458" cy="849809"/>
          </a:xfrm>
          <a:prstGeom prst="rect">
            <a:avLst/>
          </a:prstGeom>
        </p:spPr>
        <p:txBody>
          <a:bodyPr vert="horz" lIns="0" tIns="0" rIns="0" bIns="0" rtlCol="0" anchor="b">
            <a:noAutofit/>
          </a:bodyPr>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pPr marL="0" marR="0" lvl="0" indent="0" algn="l" defTabSz="91439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a:noFill/>
                </a:ln>
                <a:solidFill>
                  <a:srgbClr val="000000">
                    <a:lumMod val="95000"/>
                    <a:lumOff val="5000"/>
                  </a:srgbClr>
                </a:solidFill>
                <a:effectLst/>
                <a:uLnTx/>
                <a:uFillTx/>
                <a:latin typeface="Oswald Light" panose="00000400000000000000" pitchFamily="2" charset="0"/>
                <a:cs typeface="Arial" panose="020B0604020202020204" pitchFamily="34" charset="0"/>
              </a:rPr>
              <a:t>Ideally situated at the crossroads of the world, towards the Northwest of Saudi Arabia, NEOM aims to become a new model for sustainable living through unique regional developments</a:t>
            </a:r>
            <a:endParaRPr kumimoji="0" lang="en-US" sz="2400" b="0" i="0" u="none" strike="noStrike" kern="1200" cap="none" spc="100" normalizeH="0" baseline="0" noProof="0" dirty="0">
              <a:ln>
                <a:noFill/>
              </a:ln>
              <a:solidFill>
                <a:srgbClr val="000000">
                  <a:lumMod val="95000"/>
                  <a:lumOff val="5000"/>
                </a:srgbClr>
              </a:solidFill>
              <a:effectLst/>
              <a:highlight>
                <a:srgbClr val="FFFF00"/>
              </a:highlight>
              <a:uLnTx/>
              <a:uFillTx/>
              <a:latin typeface="Oswald Light" panose="00000400000000000000" pitchFamily="2" charset="0"/>
              <a:cs typeface="Arial" panose="020B0604020202020204" pitchFamily="34" charset="0"/>
            </a:endParaRPr>
          </a:p>
        </p:txBody>
      </p:sp>
      <p:sp>
        <p:nvSpPr>
          <p:cNvPr id="38" name="Footer Placeholder 2">
            <a:extLst>
              <a:ext uri="{FF2B5EF4-FFF2-40B4-BE49-F238E27FC236}">
                <a16:creationId xmlns:a16="http://schemas.microsoft.com/office/drawing/2014/main" id="{9AFEE7CB-0A46-46AD-8A54-192E4C16986C}"/>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NEOM,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7316832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National Level Cyber Strategy &amp; CSOC Design</a:t>
            </a:r>
            <a:br>
              <a:rPr lang="en-US" b="1" dirty="0"/>
            </a:br>
            <a:r>
              <a:rPr lang="en-US" dirty="0"/>
              <a:t>GCC Country</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9</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4" name="Rectangle 23">
            <a:extLst>
              <a:ext uri="{FF2B5EF4-FFF2-40B4-BE49-F238E27FC236}">
                <a16:creationId xmlns:a16="http://schemas.microsoft.com/office/drawing/2014/main" id="{2087FA7F-3F8F-4053-9722-68476D607743}"/>
              </a:ext>
            </a:extLst>
          </p:cNvPr>
          <p:cNvSpPr/>
          <p:nvPr/>
        </p:nvSpPr>
        <p:spPr>
          <a:xfrm>
            <a:off x="705259" y="3375388"/>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and led the implementation of the national cyber security strategy with key national stakeholders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a strategic plan with corresponding business cases for key priority initiatives for the NCSC to implement to execute its mission and realize elements of the recommended operating model</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a comprehensive operating model with greater amounts of clarity in staffing and procedure definition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two national level policy documents – Information Sharing and Incident Response – and led a workshop to gain advocacy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NCSC organizational policy and procedure documents for Incident Response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Supported national level conference for cyber security to present the national strategy to a wide audience of stakeholders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E342FBD-70FE-4451-B785-A719045CC9FC}"/>
              </a:ext>
            </a:extLst>
          </p:cNvPr>
          <p:cNvSpPr/>
          <p:nvPr/>
        </p:nvSpPr>
        <p:spPr>
          <a:xfrm>
            <a:off x="705259" y="1865801"/>
            <a:ext cx="7591626" cy="99490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NCSC contracted Booz Allen to execute 3 primary work streams: First, develop a national cyber security strategy inclusive of the nation’s strategy intent and a strategic roadmap and charters to guide national level activity. Second, develop a strategic plan and a detailed operating model for NCSC as an organization. The operating model required build out of governance, organizational design, roles, responsibilities, and staffing, process and procedure characterization. Third, Booz Allen develop the national IR and Information Sharing policies. Additionally, Booz Allen was asked to develop an organizational level Incident Response Policy and Procedure for the NCSC</a:t>
            </a:r>
          </a:p>
        </p:txBody>
      </p:sp>
      <p:sp>
        <p:nvSpPr>
          <p:cNvPr id="45" name="Rectangle 44">
            <a:extLst>
              <a:ext uri="{FF2B5EF4-FFF2-40B4-BE49-F238E27FC236}">
                <a16:creationId xmlns:a16="http://schemas.microsoft.com/office/drawing/2014/main" id="{C495DC80-A103-45C7-8D85-570D2F90A9BE}"/>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47" name="Picture 76" descr="https://static.thenounproject.com/png/2367018-200.png">
            <a:extLst>
              <a:ext uri="{FF2B5EF4-FFF2-40B4-BE49-F238E27FC236}">
                <a16:creationId xmlns:a16="http://schemas.microsoft.com/office/drawing/2014/main" id="{9FEF4428-7F49-4FF3-A505-DCFDE9EBDDD6}"/>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 Security Strategy Development</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 Security Implementation Planning</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Organizational policy and procedure documents for Incident Response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 Security Operating Model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 Security Staffing and Training</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CSOC Design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E99A2438-8ADE-4305-9230-243D6128E472}"/>
              </a:ext>
            </a:extLst>
          </p:cNvPr>
          <p:cNvGrpSpPr/>
          <p:nvPr/>
        </p:nvGrpSpPr>
        <p:grpSpPr>
          <a:xfrm>
            <a:off x="705259" y="2885990"/>
            <a:ext cx="7591626" cy="464118"/>
            <a:chOff x="705259" y="2566217"/>
            <a:chExt cx="7591626" cy="464118"/>
          </a:xfrm>
        </p:grpSpPr>
        <p:sp>
          <p:nvSpPr>
            <p:cNvPr id="43" name="Rectangle 42">
              <a:extLst>
                <a:ext uri="{FF2B5EF4-FFF2-40B4-BE49-F238E27FC236}">
                  <a16:creationId xmlns:a16="http://schemas.microsoft.com/office/drawing/2014/main" id="{259EF612-5601-4409-8956-CD6C24585C81}"/>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12" name="Graphic 11" descr="Presentation with pie chart with solid fill">
              <a:extLst>
                <a:ext uri="{FF2B5EF4-FFF2-40B4-BE49-F238E27FC236}">
                  <a16:creationId xmlns:a16="http://schemas.microsoft.com/office/drawing/2014/main" id="{3F80B9A8-BA25-4D72-9093-0048BDC56ED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182238" y="2627715"/>
              <a:ext cx="341123" cy="341123"/>
            </a:xfrm>
            <a:prstGeom prst="rect">
              <a:avLst/>
            </a:prstGeom>
          </p:spPr>
        </p:pic>
      </p:grpSp>
      <p:sp>
        <p:nvSpPr>
          <p:cNvPr id="21" name="Rectangle 20">
            <a:extLst>
              <a:ext uri="{FF2B5EF4-FFF2-40B4-BE49-F238E27FC236}">
                <a16:creationId xmlns:a16="http://schemas.microsoft.com/office/drawing/2014/main" id="{ABB0D800-8360-412C-8408-269D0C3D24DC}"/>
              </a:ext>
            </a:extLst>
          </p:cNvPr>
          <p:cNvSpPr/>
          <p:nvPr/>
        </p:nvSpPr>
        <p:spPr>
          <a:xfrm>
            <a:off x="705259" y="5660062"/>
            <a:ext cx="7591626" cy="63816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successfully developed national cyber security strategy and a strategic roadmap and charters to guide national level activity, a strategic plan and a detailed operating model for NCSC as an organization, a national IR and Information Sharing policies, and an organizational level Incident Response Policy and Procedure for the NCSC</a:t>
            </a:r>
          </a:p>
        </p:txBody>
      </p:sp>
      <p:grpSp>
        <p:nvGrpSpPr>
          <p:cNvPr id="4" name="Group 3">
            <a:extLst>
              <a:ext uri="{FF2B5EF4-FFF2-40B4-BE49-F238E27FC236}">
                <a16:creationId xmlns:a16="http://schemas.microsoft.com/office/drawing/2014/main" id="{6D74CDDF-7D47-4270-97F6-A4D8311C427F}"/>
              </a:ext>
            </a:extLst>
          </p:cNvPr>
          <p:cNvGrpSpPr/>
          <p:nvPr/>
        </p:nvGrpSpPr>
        <p:grpSpPr>
          <a:xfrm>
            <a:off x="705259" y="5170664"/>
            <a:ext cx="7591626" cy="464118"/>
            <a:chOff x="705259" y="4944581"/>
            <a:chExt cx="7591626" cy="464118"/>
          </a:xfrm>
        </p:grpSpPr>
        <p:sp>
          <p:nvSpPr>
            <p:cNvPr id="22" name="Rectangle 21">
              <a:extLst>
                <a:ext uri="{FF2B5EF4-FFF2-40B4-BE49-F238E27FC236}">
                  <a16:creationId xmlns:a16="http://schemas.microsoft.com/office/drawing/2014/main" id="{287F29C1-F5C9-4683-B7E7-BB98212E590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7" name="Graphic 6" descr="Bullseye with solid fill">
              <a:extLst>
                <a:ext uri="{FF2B5EF4-FFF2-40B4-BE49-F238E27FC236}">
                  <a16:creationId xmlns:a16="http://schemas.microsoft.com/office/drawing/2014/main" id="{508B570E-85F1-4A84-BCEB-18AD2C36F954}"/>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23361" y="5006079"/>
              <a:ext cx="341123" cy="341123"/>
            </a:xfrm>
            <a:prstGeom prst="rect">
              <a:avLst/>
            </a:prstGeom>
          </p:spPr>
        </p:pic>
      </p:grpSp>
      <p:pic>
        <p:nvPicPr>
          <p:cNvPr id="335876" name="Picture 4" descr="See the source image">
            <a:extLst>
              <a:ext uri="{FF2B5EF4-FFF2-40B4-BE49-F238E27FC236}">
                <a16:creationId xmlns:a16="http://schemas.microsoft.com/office/drawing/2014/main" id="{BAE9A5F0-64CE-441E-8873-496A257382FB}"/>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405453" y="3899390"/>
            <a:ext cx="3122137"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13436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National Cyber Strategy and Risk Management Framework</a:t>
            </a:r>
            <a:br>
              <a:rPr lang="en-US" b="1" dirty="0"/>
            </a:br>
            <a:r>
              <a:rPr lang="en-US" dirty="0"/>
              <a:t>National Security Organization, GCC</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10</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D5CC29D-C80C-4E58-8A70-5973CCA5E69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International Security Organizations Benchmark Report</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Standards and Policies Development for New Organization</a:t>
            </a:r>
          </a:p>
        </p:txBody>
      </p:sp>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3F6AE37A-A94D-43D4-8D74-C82EECFD6C9E}"/>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7" name="Picture 29" descr="https://static.thenounproject.com/png/2021798-200.png">
            <a:extLst>
              <a:ext uri="{FF2B5EF4-FFF2-40B4-BE49-F238E27FC236}">
                <a16:creationId xmlns:a16="http://schemas.microsoft.com/office/drawing/2014/main" id="{C34E8B62-BDB4-45B3-A9CC-A179FFBB8F10}"/>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F60EBF7-7843-40FC-AB85-1D22882BCD32}"/>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international benchmarking by researching leading international security organizations (including U.S. government) and distilling best-in-class organizational practices to inform work</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Stood up the organization to include developing the organizational strategy, mission, vision, value proposition, structure, roles and responsibilities, human capital processes, strategic communications approach, and Program Management Office (PMO) roadmap</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national policies and standards for CII protection including creating national policies and standards for critical information infrastructure protection, including cyber incident response planning and information and intelligence sharing</a:t>
            </a:r>
          </a:p>
        </p:txBody>
      </p:sp>
      <p:sp>
        <p:nvSpPr>
          <p:cNvPr id="20" name="Rectangle 19">
            <a:extLst>
              <a:ext uri="{FF2B5EF4-FFF2-40B4-BE49-F238E27FC236}">
                <a16:creationId xmlns:a16="http://schemas.microsoft.com/office/drawing/2014/main" id="{378A46BE-7DDF-48D3-8359-B56EE2F04B74}"/>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sp>
        <p:nvSpPr>
          <p:cNvPr id="22" name="Rectangle 21">
            <a:extLst>
              <a:ext uri="{FF2B5EF4-FFF2-40B4-BE49-F238E27FC236}">
                <a16:creationId xmlns:a16="http://schemas.microsoft.com/office/drawing/2014/main" id="{FC49022E-8B87-4F4D-A732-B81A927FE9EC}"/>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engaged by a GCC government national security organization to develop a national cyber strategy and risk management framework</a:t>
            </a:r>
          </a:p>
        </p:txBody>
      </p:sp>
      <p:sp>
        <p:nvSpPr>
          <p:cNvPr id="23" name="Rectangle 22">
            <a:extLst>
              <a:ext uri="{FF2B5EF4-FFF2-40B4-BE49-F238E27FC236}">
                <a16:creationId xmlns:a16="http://schemas.microsoft.com/office/drawing/2014/main" id="{CA0262E0-D823-4E46-A163-C3A8F06D21F4}"/>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sp>
        <p:nvSpPr>
          <p:cNvPr id="24" name="Rectangle 23">
            <a:extLst>
              <a:ext uri="{FF2B5EF4-FFF2-40B4-BE49-F238E27FC236}">
                <a16:creationId xmlns:a16="http://schemas.microsoft.com/office/drawing/2014/main" id="{91E32C19-ED34-40EA-92FA-219B21D289E6}"/>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Critical new federal security organization was ready to operate and support national security needs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Expanded and robust national information assurance capabilities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Secured critical information infrastructure across the country</a:t>
            </a:r>
          </a:p>
        </p:txBody>
      </p:sp>
      <p:sp>
        <p:nvSpPr>
          <p:cNvPr id="29" name="Rectangle 28">
            <a:extLst>
              <a:ext uri="{FF2B5EF4-FFF2-40B4-BE49-F238E27FC236}">
                <a16:creationId xmlns:a16="http://schemas.microsoft.com/office/drawing/2014/main" id="{78C6FF4A-7F60-4C83-9352-6AA11AB9C9BD}"/>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0" name="Picture 76" descr="https://static.thenounproject.com/png/2367018-200.png">
            <a:extLst>
              <a:ext uri="{FF2B5EF4-FFF2-40B4-BE49-F238E27FC236}">
                <a16:creationId xmlns:a16="http://schemas.microsoft.com/office/drawing/2014/main" id="{B22E2F0E-810C-4125-A083-BC311BEFC973}"/>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31" name="Graphic 30" descr="Presentation with pie chart with solid fill">
            <a:extLst>
              <a:ext uri="{FF2B5EF4-FFF2-40B4-BE49-F238E27FC236}">
                <a16:creationId xmlns:a16="http://schemas.microsoft.com/office/drawing/2014/main" id="{C0D3D698-E0DE-44FC-B4A4-4C20D55A4C50}"/>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pic>
        <p:nvPicPr>
          <p:cNvPr id="32" name="Graphic 31" descr="Bullseye with solid fill">
            <a:extLst>
              <a:ext uri="{FF2B5EF4-FFF2-40B4-BE49-F238E27FC236}">
                <a16:creationId xmlns:a16="http://schemas.microsoft.com/office/drawing/2014/main" id="{62FF4E92-FCBB-4A89-B06D-83061C82B108}"/>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pic>
        <p:nvPicPr>
          <p:cNvPr id="33" name="Picture 32">
            <a:extLst>
              <a:ext uri="{FF2B5EF4-FFF2-40B4-BE49-F238E27FC236}">
                <a16:creationId xmlns:a16="http://schemas.microsoft.com/office/drawing/2014/main" id="{829BCA72-C068-44D6-B444-01F4D0AFCF10}"/>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405451" y="3899390"/>
            <a:ext cx="3122139" cy="2397735"/>
          </a:xfrm>
          <a:prstGeom prst="rect">
            <a:avLst/>
          </a:prstGeom>
        </p:spPr>
      </p:pic>
    </p:spTree>
    <p:extLst>
      <p:ext uri="{BB962C8B-B14F-4D97-AF65-F5344CB8AC3E}">
        <p14:creationId xmlns:p14="http://schemas.microsoft.com/office/powerpoint/2010/main" val="36669400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Cybersecurity Strategy Realignment and Risk Mgmt. Support</a:t>
            </a:r>
            <a:br>
              <a:rPr lang="en-US" dirty="0"/>
            </a:br>
            <a:r>
              <a:rPr lang="en-US" dirty="0"/>
              <a:t>Global Media and Communications Company</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11</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980C76C-F02C-4E8E-9A57-528BE04EE30D}"/>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8405451" y="3899391"/>
            <a:ext cx="3122138" cy="2398834"/>
          </a:xfrm>
          <a:prstGeom prst="rect">
            <a:avLst/>
          </a:prstGeom>
        </p:spPr>
      </p:pic>
      <p:grpSp>
        <p:nvGrpSpPr>
          <p:cNvPr id="18" name="Group 17">
            <a:extLst>
              <a:ext uri="{FF2B5EF4-FFF2-40B4-BE49-F238E27FC236}">
                <a16:creationId xmlns:a16="http://schemas.microsoft.com/office/drawing/2014/main" id="{B6FE5C44-57DB-40F3-BA9F-75B50D7F3869}"/>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E12731CF-11BD-4B63-A7BD-B613E34A826B}"/>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Cybersecurity Staff Integration</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Cybersecurity Assessment</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Implementation Roadmap </a:t>
              </a:r>
            </a:p>
          </p:txBody>
        </p:sp>
        <p:sp>
          <p:nvSpPr>
            <p:cNvPr id="23" name="Rectangle 22">
              <a:extLst>
                <a:ext uri="{FF2B5EF4-FFF2-40B4-BE49-F238E27FC236}">
                  <a16:creationId xmlns:a16="http://schemas.microsoft.com/office/drawing/2014/main" id="{1C846DC9-DA5E-420A-92C0-38B4FE3208D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0321CCEC-885F-43B9-9FC7-51BBF6D3A714}"/>
                </a:ext>
              </a:extLst>
            </p:cNvPr>
            <p:cNvPicPr>
              <a:picLocks noChangeAspect="1" noChangeArrowheads="1"/>
            </p:cNvPicPr>
            <p:nvPr/>
          </p:nvPicPr>
          <p:blipFill>
            <a:blip r:embed="rId13" cstate="email">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DA2F2ABF-2AA7-4709-BBCF-45E96316382F}"/>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Integrated staff into the client’s cybersecurity program to provide immediate tactical impact while driving security discussions at board level</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tactical security assessments and strategy analysis to support to provide immediate cybersecurity insights to the Cybersecurity Director and CISO</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Designed a comprehensive roadmap providing visibility into short and long-term engagements with clear deliverables and milestones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Integrated closely with internal division at the tactical and strategic (CISO) levels via traditional consulting and staff augmentation to drive and synchronize ambitious agenda of simultaneous change across infrastructure, operations, technology, and staff</a:t>
            </a:r>
          </a:p>
        </p:txBody>
      </p:sp>
      <p:sp>
        <p:nvSpPr>
          <p:cNvPr id="22" name="Rectangle 21">
            <a:extLst>
              <a:ext uri="{FF2B5EF4-FFF2-40B4-BE49-F238E27FC236}">
                <a16:creationId xmlns:a16="http://schemas.microsoft.com/office/drawing/2014/main" id="{8AC8E7C1-48A2-49A4-BB37-0DAC32E22D0F}"/>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engaged by Global Media and Communications company to provide refresh and realign their current cybersecurity strategy and support on risk management </a:t>
            </a:r>
          </a:p>
        </p:txBody>
      </p:sp>
      <p:sp>
        <p:nvSpPr>
          <p:cNvPr id="26" name="Rectangle 25">
            <a:extLst>
              <a:ext uri="{FF2B5EF4-FFF2-40B4-BE49-F238E27FC236}">
                <a16:creationId xmlns:a16="http://schemas.microsoft.com/office/drawing/2014/main" id="{AAE1C621-69C9-4E19-8F0F-426D0EEB4C82}"/>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Executed rapid program of assessment, solutions design, and capability maturation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Identified and prioritized key improvements for a mature cyber defense program</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Provided direct headcount support to enhance the capabilities within the client’s cybersecurity team</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streamlined cybersecurity governance structure and supporting processes</a:t>
            </a:r>
          </a:p>
        </p:txBody>
      </p:sp>
      <p:grpSp>
        <p:nvGrpSpPr>
          <p:cNvPr id="27" name="Group 26">
            <a:extLst>
              <a:ext uri="{FF2B5EF4-FFF2-40B4-BE49-F238E27FC236}">
                <a16:creationId xmlns:a16="http://schemas.microsoft.com/office/drawing/2014/main" id="{8E97073F-F75E-443C-872A-87EF45896837}"/>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C172A7A8-9A39-45C0-90EE-5A0C15CFE40F}"/>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BACBFA8D-8F5C-4E7F-BD57-295E6536941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A554B410-68A0-4E62-9049-05A8A9369B66}"/>
              </a:ext>
            </a:extLst>
          </p:cNvPr>
          <p:cNvGrpSpPr/>
          <p:nvPr/>
        </p:nvGrpSpPr>
        <p:grpSpPr>
          <a:xfrm>
            <a:off x="705259" y="2566217"/>
            <a:ext cx="7591626" cy="464118"/>
            <a:chOff x="705259" y="2566217"/>
            <a:chExt cx="7591626" cy="464118"/>
          </a:xfrm>
        </p:grpSpPr>
        <p:sp>
          <p:nvSpPr>
            <p:cNvPr id="32" name="Rectangle 31">
              <a:extLst>
                <a:ext uri="{FF2B5EF4-FFF2-40B4-BE49-F238E27FC236}">
                  <a16:creationId xmlns:a16="http://schemas.microsoft.com/office/drawing/2014/main" id="{B63349F1-2D56-484C-9313-EBB4FFBA40A8}"/>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9980B641-CDC9-477B-B6F7-6BD6BB399378}"/>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2858582D-44B5-4674-811A-8A833CAF1DF1}"/>
              </a:ext>
            </a:extLst>
          </p:cNvPr>
          <p:cNvGrpSpPr/>
          <p:nvPr/>
        </p:nvGrpSpPr>
        <p:grpSpPr>
          <a:xfrm>
            <a:off x="705259" y="4944581"/>
            <a:ext cx="7591626" cy="464118"/>
            <a:chOff x="705259" y="4944581"/>
            <a:chExt cx="7591626" cy="464118"/>
          </a:xfrm>
        </p:grpSpPr>
        <p:sp>
          <p:nvSpPr>
            <p:cNvPr id="35" name="Rectangle 34">
              <a:extLst>
                <a:ext uri="{FF2B5EF4-FFF2-40B4-BE49-F238E27FC236}">
                  <a16:creationId xmlns:a16="http://schemas.microsoft.com/office/drawing/2014/main" id="{FE45E7E5-D4A5-4260-BBE0-136F3190351E}"/>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C95D75D4-7C43-4423-BD2C-882FDA1BD20A}"/>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523361" y="5006079"/>
              <a:ext cx="341123" cy="341123"/>
            </a:xfrm>
            <a:prstGeom prst="rect">
              <a:avLst/>
            </a:prstGeom>
          </p:spPr>
        </p:pic>
      </p:grpSp>
    </p:spTree>
    <p:extLst>
      <p:ext uri="{BB962C8B-B14F-4D97-AF65-F5344CB8AC3E}">
        <p14:creationId xmlns:p14="http://schemas.microsoft.com/office/powerpoint/2010/main" val="15268335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Cyber Program Support</a:t>
            </a:r>
            <a:br>
              <a:rPr lang="en-US" b="1" dirty="0"/>
            </a:br>
            <a:r>
              <a:rPr lang="en-US" dirty="0"/>
              <a:t>US Department of Veterans Affairs</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12</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B6FE5C44-57DB-40F3-BA9F-75B50D7F3869}"/>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E12731CF-11BD-4B63-A7BD-B613E34A826B}"/>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IT and Cyber Transformation</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Modeling Tools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Program Control Integration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 Security Architecture Design and Transition </a:t>
              </a:r>
            </a:p>
          </p:txBody>
        </p:sp>
        <p:sp>
          <p:nvSpPr>
            <p:cNvPr id="23" name="Rectangle 22">
              <a:extLst>
                <a:ext uri="{FF2B5EF4-FFF2-40B4-BE49-F238E27FC236}">
                  <a16:creationId xmlns:a16="http://schemas.microsoft.com/office/drawing/2014/main" id="{1C846DC9-DA5E-420A-92C0-38B4FE3208D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0321CCEC-885F-43B9-9FC7-51BBF6D3A714}"/>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DA2F2ABF-2AA7-4709-BBCF-45E96316382F}"/>
              </a:ext>
            </a:extLst>
          </p:cNvPr>
          <p:cNvSpPr/>
          <p:nvPr/>
        </p:nvSpPr>
        <p:spPr>
          <a:xfrm>
            <a:off x="705259" y="2916362"/>
            <a:ext cx="7591626" cy="21353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Hamilton has supported the US Treasury Department and the IRS in a broad scale IT and Cyber transformation program since the 1990’s. This included the development and implementation of a complete Information Assurance program, management and monitoring, system assessment programs, technical advances, and security operations support inclusive of operational staff and support over multiple years.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developed the Department’s Deployment Modeling tool to provide business intelligence for Treasury’s highly complex nationwide, multi-bureau deployment strategy, resulting in exceeding the 90% smart card issuance target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modeling tool was a foundational component of the Treasury’s success, enabling Treasury to define and execute an optimized card issuance strategy, conduct scenario analysis, and develop performance reports.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implemented program controls including a full IMS and EVMS enabling the program to respond to audit findings and track EVM across multiple contractor groups, contract types (FFP, T&amp;M), and approximately 25 federal staff.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provided identity management subject matter expertise to support Treasury’s cyber security strategy, architecture, design, and transition efforts. Additionally, Booz Allen brought cyber security subject matter expertise to assist the Treasury in its planning and execution of cyber security goals and objectives. </a:t>
            </a:r>
          </a:p>
        </p:txBody>
      </p:sp>
      <p:sp>
        <p:nvSpPr>
          <p:cNvPr id="22" name="Rectangle 21">
            <a:extLst>
              <a:ext uri="{FF2B5EF4-FFF2-40B4-BE49-F238E27FC236}">
                <a16:creationId xmlns:a16="http://schemas.microsoft.com/office/drawing/2014/main" id="{8AC8E7C1-48A2-49A4-BB37-0DAC32E22D0F}"/>
              </a:ext>
            </a:extLst>
          </p:cNvPr>
          <p:cNvSpPr/>
          <p:nvPr/>
        </p:nvSpPr>
        <p:spPr>
          <a:xfrm>
            <a:off x="705259" y="1876346"/>
            <a:ext cx="7591626" cy="5042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engaged with the U.S. Department of the Treasury to support on the development of a comprehensive cyber security program </a:t>
            </a:r>
          </a:p>
        </p:txBody>
      </p:sp>
      <p:sp>
        <p:nvSpPr>
          <p:cNvPr id="26" name="Rectangle 25">
            <a:extLst>
              <a:ext uri="{FF2B5EF4-FFF2-40B4-BE49-F238E27FC236}">
                <a16:creationId xmlns:a16="http://schemas.microsoft.com/office/drawing/2014/main" id="{AAE1C621-69C9-4E19-8F0F-426D0EEB4C82}"/>
              </a:ext>
            </a:extLst>
          </p:cNvPr>
          <p:cNvSpPr/>
          <p:nvPr/>
        </p:nvSpPr>
        <p:spPr>
          <a:xfrm>
            <a:off x="705259" y="5587474"/>
            <a:ext cx="7591626" cy="7107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supported the U.S. Department of the Treasury with the development of a enterprise level cyber security program that included establishing a new strategic vision, implementing new physical ad logical security systems, smart card issuance, technical program management / coordination, enterprise alignment/reorg, and establishment of foundational cyber capabilities Treasury-wide. The magnitude of these efforts touch all bureaus within the Department</a:t>
            </a:r>
          </a:p>
        </p:txBody>
      </p:sp>
      <p:grpSp>
        <p:nvGrpSpPr>
          <p:cNvPr id="27" name="Group 26">
            <a:extLst>
              <a:ext uri="{FF2B5EF4-FFF2-40B4-BE49-F238E27FC236}">
                <a16:creationId xmlns:a16="http://schemas.microsoft.com/office/drawing/2014/main" id="{8E97073F-F75E-443C-872A-87EF45896837}"/>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C172A7A8-9A39-45C0-90EE-5A0C15CFE40F}"/>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BACBFA8D-8F5C-4E7F-BD57-295E6536941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A554B410-68A0-4E62-9049-05A8A9369B66}"/>
              </a:ext>
            </a:extLst>
          </p:cNvPr>
          <p:cNvGrpSpPr/>
          <p:nvPr/>
        </p:nvGrpSpPr>
        <p:grpSpPr>
          <a:xfrm>
            <a:off x="705259" y="2416419"/>
            <a:ext cx="7591626" cy="464118"/>
            <a:chOff x="705259" y="2566217"/>
            <a:chExt cx="7591626" cy="464118"/>
          </a:xfrm>
        </p:grpSpPr>
        <p:sp>
          <p:nvSpPr>
            <p:cNvPr id="32" name="Rectangle 31">
              <a:extLst>
                <a:ext uri="{FF2B5EF4-FFF2-40B4-BE49-F238E27FC236}">
                  <a16:creationId xmlns:a16="http://schemas.microsoft.com/office/drawing/2014/main" id="{B63349F1-2D56-484C-9313-EBB4FFBA40A8}"/>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9980B641-CDC9-477B-B6F7-6BD6BB399378}"/>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2858582D-44B5-4674-811A-8A833CAF1DF1}"/>
              </a:ext>
            </a:extLst>
          </p:cNvPr>
          <p:cNvGrpSpPr/>
          <p:nvPr/>
        </p:nvGrpSpPr>
        <p:grpSpPr>
          <a:xfrm>
            <a:off x="705259" y="5087533"/>
            <a:ext cx="7591626" cy="464118"/>
            <a:chOff x="705259" y="4944581"/>
            <a:chExt cx="7591626" cy="464118"/>
          </a:xfrm>
        </p:grpSpPr>
        <p:sp>
          <p:nvSpPr>
            <p:cNvPr id="35" name="Rectangle 34">
              <a:extLst>
                <a:ext uri="{FF2B5EF4-FFF2-40B4-BE49-F238E27FC236}">
                  <a16:creationId xmlns:a16="http://schemas.microsoft.com/office/drawing/2014/main" id="{FE45E7E5-D4A5-4260-BBE0-136F3190351E}"/>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C95D75D4-7C43-4423-BD2C-882FDA1BD20A}"/>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grpSp>
      <p:pic>
        <p:nvPicPr>
          <p:cNvPr id="348164" name="Picture 4" descr="Cyber Risk Continues to Plague Financial Services | Corporate Compliance  Insights">
            <a:extLst>
              <a:ext uri="{FF2B5EF4-FFF2-40B4-BE49-F238E27FC236}">
                <a16:creationId xmlns:a16="http://schemas.microsoft.com/office/drawing/2014/main" id="{EC676814-D8D9-4C75-AA01-8C27E4E6756F}"/>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405451" y="3899391"/>
            <a:ext cx="3122139"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98682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CSOC Development and Operation</a:t>
            </a:r>
            <a:br>
              <a:rPr lang="en-US" b="1" dirty="0"/>
            </a:br>
            <a:r>
              <a:rPr lang="en-US" dirty="0"/>
              <a:t>Fortune 50 Retailer</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13</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B78F68F-8CE2-4B04-B818-70DA20405B5A}"/>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782A0C0D-697B-4E7F-A64E-2A4F5F85FE7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SOC deployment Strategy</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Case Management Processes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Implementation Management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Integration and Operations</a:t>
              </a:r>
            </a:p>
          </p:txBody>
        </p:sp>
        <p:sp>
          <p:nvSpPr>
            <p:cNvPr id="23" name="Rectangle 22">
              <a:extLst>
                <a:ext uri="{FF2B5EF4-FFF2-40B4-BE49-F238E27FC236}">
                  <a16:creationId xmlns:a16="http://schemas.microsoft.com/office/drawing/2014/main" id="{BD1A123B-B9EA-40DF-BDE9-D4B233588ECB}"/>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989443F3-7EE3-4396-BE93-46AD9886AA29}"/>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C032628-470E-478A-BCF0-36827D7F8654}"/>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Based on an initial assessment, we developed a prioritized list of activities required to be completed prior to the 2014 Peak Sales Season to achieve the client’s vision of creating a world class cyber fusion center</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Assisted in standing up a Cyber Security Operations Center (CSOC) across all phases of system development, to include: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Initial Assessment and Design: Development of a SOC deployment strategy and System Requirements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Implementation: Case Management Processes/Tools/Dashboards, Implementation Management Reporting Protocols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Integration and Operation: Security Analysts, SOC playbooks/analyst runbooks, Red-Teaming and Wargaming Strategies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Completed entire process from strategy to implementation and integration for client in 45 days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C59D1D0-AD76-4A17-9388-8737BCD80E94}"/>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After a massive data breach, a U.S. Retailer hired Booz Allen to transform their security operations to overcome numerous challenges, and requested assistance in the design, procurement, and operation of a large-scale Cyber Security Operations Center (CSOC) </a:t>
            </a:r>
          </a:p>
        </p:txBody>
      </p:sp>
      <p:sp>
        <p:nvSpPr>
          <p:cNvPr id="26" name="Rectangle 25">
            <a:extLst>
              <a:ext uri="{FF2B5EF4-FFF2-40B4-BE49-F238E27FC236}">
                <a16:creationId xmlns:a16="http://schemas.microsoft.com/office/drawing/2014/main" id="{B92479B8-2EC7-4916-A5CB-F3216D183220}"/>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successfully strengthened the cybersecurity operation of the client by providing a solid program to mitigate cyber attacks, implementing cyber security tools and integrating them with Security Analysts, SOC playbooks/analyst runbooks, Red-Teaming and Wargaming Strategies</a:t>
            </a:r>
          </a:p>
        </p:txBody>
      </p:sp>
      <p:grpSp>
        <p:nvGrpSpPr>
          <p:cNvPr id="27" name="Group 26">
            <a:extLst>
              <a:ext uri="{FF2B5EF4-FFF2-40B4-BE49-F238E27FC236}">
                <a16:creationId xmlns:a16="http://schemas.microsoft.com/office/drawing/2014/main" id="{E265B143-3BBE-4D61-9E58-68EB8EE41FE4}"/>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7371074C-963D-46B8-9273-9BED7EC13CDB}"/>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D11A5119-18AF-4963-BDEB-F867CAE08BF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7F4DCBF-3364-4367-8585-34F3F6549701}"/>
              </a:ext>
            </a:extLst>
          </p:cNvPr>
          <p:cNvGrpSpPr/>
          <p:nvPr/>
        </p:nvGrpSpPr>
        <p:grpSpPr>
          <a:xfrm>
            <a:off x="705259" y="2566217"/>
            <a:ext cx="7591626" cy="464118"/>
            <a:chOff x="705259" y="2566217"/>
            <a:chExt cx="7591626" cy="464118"/>
          </a:xfrm>
        </p:grpSpPr>
        <p:sp>
          <p:nvSpPr>
            <p:cNvPr id="32" name="Rectangle 31">
              <a:extLst>
                <a:ext uri="{FF2B5EF4-FFF2-40B4-BE49-F238E27FC236}">
                  <a16:creationId xmlns:a16="http://schemas.microsoft.com/office/drawing/2014/main" id="{64C9A83D-480D-46B0-8353-DEF9139BF8FD}"/>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F1F390FD-2A3D-42BE-9BA0-D0EB74EAD7D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FD1C2B29-7D18-4607-9BA7-47BF0E212ABD}"/>
              </a:ext>
            </a:extLst>
          </p:cNvPr>
          <p:cNvGrpSpPr/>
          <p:nvPr/>
        </p:nvGrpSpPr>
        <p:grpSpPr>
          <a:xfrm>
            <a:off x="705259" y="4944581"/>
            <a:ext cx="7591626" cy="464118"/>
            <a:chOff x="705259" y="4944581"/>
            <a:chExt cx="7591626" cy="464118"/>
          </a:xfrm>
        </p:grpSpPr>
        <p:sp>
          <p:nvSpPr>
            <p:cNvPr id="35" name="Rectangle 34">
              <a:extLst>
                <a:ext uri="{FF2B5EF4-FFF2-40B4-BE49-F238E27FC236}">
                  <a16:creationId xmlns:a16="http://schemas.microsoft.com/office/drawing/2014/main" id="{F880724C-A6FC-4AAA-ABA0-7A5BB3A5D9E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4134452F-CA68-40BA-9C10-6B38075CD80E}"/>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grpSp>
      <p:pic>
        <p:nvPicPr>
          <p:cNvPr id="350210" name="Picture 2" descr="Majority of Companies Are Not Disclosing Their Data Breaches">
            <a:extLst>
              <a:ext uri="{FF2B5EF4-FFF2-40B4-BE49-F238E27FC236}">
                <a16:creationId xmlns:a16="http://schemas.microsoft.com/office/drawing/2014/main" id="{A9F8B2B1-1BBE-48B9-9BDA-CE76B6F87A9E}"/>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405451" y="3899390"/>
            <a:ext cx="3122139"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67349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CSOC Strategy, Development, and Operation</a:t>
            </a:r>
            <a:br>
              <a:rPr lang="en-US" b="1" dirty="0"/>
            </a:br>
            <a:r>
              <a:rPr lang="en-US" dirty="0"/>
              <a:t>Global Packaged Goods Company</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14</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B78F68F-8CE2-4B04-B818-70DA20405B5A}"/>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782A0C0D-697B-4E7F-A64E-2A4F5F85FE7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 Fusion Construct (CFC) Design and Implementation</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Detect and Response Capabilities</a:t>
              </a:r>
            </a:p>
          </p:txBody>
        </p:sp>
        <p:sp>
          <p:nvSpPr>
            <p:cNvPr id="23" name="Rectangle 22">
              <a:extLst>
                <a:ext uri="{FF2B5EF4-FFF2-40B4-BE49-F238E27FC236}">
                  <a16:creationId xmlns:a16="http://schemas.microsoft.com/office/drawing/2014/main" id="{BD1A123B-B9EA-40DF-BDE9-D4B233588ECB}"/>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989443F3-7EE3-4396-BE93-46AD9886AA29}"/>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C032628-470E-478A-BCF0-36827D7F8654}"/>
              </a:ext>
            </a:extLst>
          </p:cNvPr>
          <p:cNvSpPr/>
          <p:nvPr/>
        </p:nvSpPr>
        <p:spPr>
          <a:xfrm>
            <a:off x="705259" y="3562392"/>
            <a:ext cx="7591626" cy="131006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asked to deliver a detect and respond platform that was highly performant and reliable. Splunk in AWS, was selected as the center piece of the security detect and respond stack, correlating security relevant data and producing actionable outputs and context. Booz Allen has, through years or Splunk experience, built a set of internal best practices to design a Splunk stack that operates efficiently as a SIEM. The design included an architecture that is redundant to individual server or AWS available zone failure, resulting in no loss of search functionality.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provided a rapid baseline assessment of the current SOC with a specific focus on the integration of the SOC within the larger security organization. The assessment provided insights into the current SOC’s maturity around its monitoring, detection, and response capability as well as an assessment of the SOC’s workflows to and from security stakeholders such as IR, VM, and CTI.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Due to the successful assessment and design effort, the client has requested from Booz Allen additional consulting expertise for other security services to include an assessment and uplift to its Data Loss Prevention (DLP) program and Advanced Hunt capability. </a:t>
            </a:r>
          </a:p>
        </p:txBody>
      </p:sp>
      <p:sp>
        <p:nvSpPr>
          <p:cNvPr id="22" name="Rectangle 21">
            <a:extLst>
              <a:ext uri="{FF2B5EF4-FFF2-40B4-BE49-F238E27FC236}">
                <a16:creationId xmlns:a16="http://schemas.microsoft.com/office/drawing/2014/main" id="{0C59D1D0-AD76-4A17-9388-8737BCD80E94}"/>
              </a:ext>
            </a:extLst>
          </p:cNvPr>
          <p:cNvSpPr/>
          <p:nvPr/>
        </p:nvSpPr>
        <p:spPr>
          <a:xfrm>
            <a:off x="705259" y="1912645"/>
            <a:ext cx="7591626" cy="10924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 2016, our client’s CISO contacted Booz Allen to request assistance in the design and development of a Cyber Fusion Construct that would be made up of traditional cyber functions including CTI, TDO, vulnerability management and attack surface reduction, IR, and enterprise incident management.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 security analysis required a global enterprise solution for over 200,000 employees and two million critical systems and endpoints across North America, Latin America, the Middle East, North Africa, Europe, and Sub-Sahara Africa.</a:t>
            </a:r>
          </a:p>
        </p:txBody>
      </p:sp>
      <p:sp>
        <p:nvSpPr>
          <p:cNvPr id="26" name="Rectangle 25">
            <a:extLst>
              <a:ext uri="{FF2B5EF4-FFF2-40B4-BE49-F238E27FC236}">
                <a16:creationId xmlns:a16="http://schemas.microsoft.com/office/drawing/2014/main" id="{B92479B8-2EC7-4916-A5CB-F3216D183220}"/>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successfully implemented a CFC across all geographical end points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Integrated key technology and delivered a Detect and respond capabilities strengthening the clients cyber security program </a:t>
            </a:r>
          </a:p>
        </p:txBody>
      </p:sp>
      <p:grpSp>
        <p:nvGrpSpPr>
          <p:cNvPr id="27" name="Group 26">
            <a:extLst>
              <a:ext uri="{FF2B5EF4-FFF2-40B4-BE49-F238E27FC236}">
                <a16:creationId xmlns:a16="http://schemas.microsoft.com/office/drawing/2014/main" id="{E265B143-3BBE-4D61-9E58-68EB8EE41FE4}"/>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7371074C-963D-46B8-9273-9BED7EC13CDB}"/>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D11A5119-18AF-4963-BDEB-F867CAE08BF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7F4DCBF-3364-4367-8585-34F3F6549701}"/>
              </a:ext>
            </a:extLst>
          </p:cNvPr>
          <p:cNvGrpSpPr/>
          <p:nvPr/>
        </p:nvGrpSpPr>
        <p:grpSpPr>
          <a:xfrm>
            <a:off x="705259" y="3054114"/>
            <a:ext cx="7591626" cy="464118"/>
            <a:chOff x="705259" y="2566217"/>
            <a:chExt cx="7591626" cy="464118"/>
          </a:xfrm>
        </p:grpSpPr>
        <p:sp>
          <p:nvSpPr>
            <p:cNvPr id="32" name="Rectangle 31">
              <a:extLst>
                <a:ext uri="{FF2B5EF4-FFF2-40B4-BE49-F238E27FC236}">
                  <a16:creationId xmlns:a16="http://schemas.microsoft.com/office/drawing/2014/main" id="{64C9A83D-480D-46B0-8353-DEF9139BF8FD}"/>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F1F390FD-2A3D-42BE-9BA0-D0EB74EAD7D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FD1C2B29-7D18-4607-9BA7-47BF0E212ABD}"/>
              </a:ext>
            </a:extLst>
          </p:cNvPr>
          <p:cNvGrpSpPr/>
          <p:nvPr/>
        </p:nvGrpSpPr>
        <p:grpSpPr>
          <a:xfrm>
            <a:off x="705259" y="4944581"/>
            <a:ext cx="7591626" cy="464118"/>
            <a:chOff x="705259" y="4944581"/>
            <a:chExt cx="7591626" cy="464118"/>
          </a:xfrm>
        </p:grpSpPr>
        <p:sp>
          <p:nvSpPr>
            <p:cNvPr id="35" name="Rectangle 34">
              <a:extLst>
                <a:ext uri="{FF2B5EF4-FFF2-40B4-BE49-F238E27FC236}">
                  <a16:creationId xmlns:a16="http://schemas.microsoft.com/office/drawing/2014/main" id="{F880724C-A6FC-4AAA-ABA0-7A5BB3A5D9E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4134452F-CA68-40BA-9C10-6B38075CD80E}"/>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grpSp>
      <p:pic>
        <p:nvPicPr>
          <p:cNvPr id="6" name="Picture 5">
            <a:extLst>
              <a:ext uri="{FF2B5EF4-FFF2-40B4-BE49-F238E27FC236}">
                <a16:creationId xmlns:a16="http://schemas.microsoft.com/office/drawing/2014/main" id="{45A6B8ED-A3E0-48C2-8193-B9EC1104D9E9}"/>
              </a:ext>
            </a:extLst>
          </p:cNvPr>
          <p:cNvPicPr>
            <a:picLocks noChangeAspect="1"/>
          </p:cNvPicPr>
          <p:nvPr/>
        </p:nvPicPr>
        <p:blipFill>
          <a:blip r:embed="rId18"/>
          <a:stretch>
            <a:fillRect/>
          </a:stretch>
        </p:blipFill>
        <p:spPr>
          <a:xfrm>
            <a:off x="8405451" y="3900562"/>
            <a:ext cx="3122139" cy="2397661"/>
          </a:xfrm>
          <a:prstGeom prst="rect">
            <a:avLst/>
          </a:prstGeom>
        </p:spPr>
      </p:pic>
    </p:spTree>
    <p:extLst>
      <p:ext uri="{BB962C8B-B14F-4D97-AF65-F5344CB8AC3E}">
        <p14:creationId xmlns:p14="http://schemas.microsoft.com/office/powerpoint/2010/main" val="15349842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CFC Strategy and Development</a:t>
            </a:r>
            <a:br>
              <a:rPr lang="en-US" b="1" dirty="0"/>
            </a:br>
            <a:r>
              <a:rPr lang="en-US" dirty="0"/>
              <a:t>International Pharma and Healthcare Company</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15</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B78F68F-8CE2-4B04-B818-70DA20405B5A}"/>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782A0C0D-697B-4E7F-A64E-2A4F5F85FE7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Integration of SOC with IT enterprise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CFC Development and Integration</a:t>
              </a:r>
            </a:p>
          </p:txBody>
        </p:sp>
        <p:sp>
          <p:nvSpPr>
            <p:cNvPr id="23" name="Rectangle 22">
              <a:extLst>
                <a:ext uri="{FF2B5EF4-FFF2-40B4-BE49-F238E27FC236}">
                  <a16:creationId xmlns:a16="http://schemas.microsoft.com/office/drawing/2014/main" id="{BD1A123B-B9EA-40DF-BDE9-D4B233588ECB}"/>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989443F3-7EE3-4396-BE93-46AD9886AA29}"/>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C032628-470E-478A-BCF0-36827D7F8654}"/>
              </a:ext>
            </a:extLst>
          </p:cNvPr>
          <p:cNvSpPr/>
          <p:nvPr/>
        </p:nvSpPr>
        <p:spPr>
          <a:xfrm>
            <a:off x="705259" y="3280218"/>
            <a:ext cx="7591626" cy="19552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asked to deliver a detect and respond platform that was highly performant and reliable. Splunk in AWS, was selected as the center piece of the security detect and respond stack, correlating security relevant data and producing actionable outputs and context. Booz Allen has, through years or Splunk experience, built a set of internal best practices to design a Splunk stack that operates efficiently as a SIEM. The design included an architecture that is redundant to individual server or AWS available zone failure, resulting in no loss of search functionality.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provided a rapid baseline assessment of the current SOC with a specific focus on the integration of the SOC within the larger security organization. The assessment provided insights into the current SOC’s maturity around its monitoring, detection, and response capability as well as an assessment of the SOC’s workflows to and from security stakeholders such as IR, VM, and CTI.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Due to the successful assessment and design effort, the client has requested from Booz Allen additional consulting expertise for other security services to include an assessment and uplift to its Data Loss Prevention (DLP) program and Advanced Hunt capability. </a:t>
            </a:r>
          </a:p>
        </p:txBody>
      </p:sp>
      <p:sp>
        <p:nvSpPr>
          <p:cNvPr id="22" name="Rectangle 21">
            <a:extLst>
              <a:ext uri="{FF2B5EF4-FFF2-40B4-BE49-F238E27FC236}">
                <a16:creationId xmlns:a16="http://schemas.microsoft.com/office/drawing/2014/main" id="{0C59D1D0-AD76-4A17-9388-8737BCD80E94}"/>
              </a:ext>
            </a:extLst>
          </p:cNvPr>
          <p:cNvSpPr/>
          <p:nvPr/>
        </p:nvSpPr>
        <p:spPr>
          <a:xfrm>
            <a:off x="705259" y="1912646"/>
            <a:ext cx="7591626" cy="76938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asked to architect, deploy and manage an insourced cyber fusion center (CFC), on a Splunk centered security stack designed to provide deep security detect and respond capability. Splunk in AWS, was selected as center piece of security detect and respond stack, correlating security relevant data and producing actionable outputs and context. Booz Allen has, through years or Splunk experience, built a set of internal best practices to design a Splunk stack that operates efficiently as a SIEM.</a:t>
            </a:r>
          </a:p>
        </p:txBody>
      </p:sp>
      <p:sp>
        <p:nvSpPr>
          <p:cNvPr id="26" name="Rectangle 25">
            <a:extLst>
              <a:ext uri="{FF2B5EF4-FFF2-40B4-BE49-F238E27FC236}">
                <a16:creationId xmlns:a16="http://schemas.microsoft.com/office/drawing/2014/main" id="{B92479B8-2EC7-4916-A5CB-F3216D183220}"/>
              </a:ext>
            </a:extLst>
          </p:cNvPr>
          <p:cNvSpPr/>
          <p:nvPr/>
        </p:nvSpPr>
        <p:spPr>
          <a:xfrm>
            <a:off x="705259" y="5823428"/>
            <a:ext cx="7591626" cy="47479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successfully strategized and implemented the CFC and integrated the SOC with the larger security architecture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delivered on supporting a Data Loss Prevention program (DLP)</a:t>
            </a:r>
          </a:p>
        </p:txBody>
      </p:sp>
      <p:grpSp>
        <p:nvGrpSpPr>
          <p:cNvPr id="27" name="Group 26">
            <a:extLst>
              <a:ext uri="{FF2B5EF4-FFF2-40B4-BE49-F238E27FC236}">
                <a16:creationId xmlns:a16="http://schemas.microsoft.com/office/drawing/2014/main" id="{E265B143-3BBE-4D61-9E58-68EB8EE41FE4}"/>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7371074C-963D-46B8-9273-9BED7EC13CDB}"/>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D11A5119-18AF-4963-BDEB-F867CAE08BF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7F4DCBF-3364-4367-8585-34F3F6549701}"/>
              </a:ext>
            </a:extLst>
          </p:cNvPr>
          <p:cNvGrpSpPr/>
          <p:nvPr/>
        </p:nvGrpSpPr>
        <p:grpSpPr>
          <a:xfrm>
            <a:off x="705259" y="2743975"/>
            <a:ext cx="7591626" cy="464118"/>
            <a:chOff x="705259" y="2566217"/>
            <a:chExt cx="7591626" cy="464118"/>
          </a:xfrm>
        </p:grpSpPr>
        <p:sp>
          <p:nvSpPr>
            <p:cNvPr id="32" name="Rectangle 31">
              <a:extLst>
                <a:ext uri="{FF2B5EF4-FFF2-40B4-BE49-F238E27FC236}">
                  <a16:creationId xmlns:a16="http://schemas.microsoft.com/office/drawing/2014/main" id="{64C9A83D-480D-46B0-8353-DEF9139BF8FD}"/>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F1F390FD-2A3D-42BE-9BA0-D0EB74EAD7D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FD1C2B29-7D18-4607-9BA7-47BF0E212ABD}"/>
              </a:ext>
            </a:extLst>
          </p:cNvPr>
          <p:cNvGrpSpPr/>
          <p:nvPr/>
        </p:nvGrpSpPr>
        <p:grpSpPr>
          <a:xfrm>
            <a:off x="705259" y="5297369"/>
            <a:ext cx="7591626" cy="464118"/>
            <a:chOff x="705259" y="4944581"/>
            <a:chExt cx="7591626" cy="464118"/>
          </a:xfrm>
        </p:grpSpPr>
        <p:sp>
          <p:nvSpPr>
            <p:cNvPr id="35" name="Rectangle 34">
              <a:extLst>
                <a:ext uri="{FF2B5EF4-FFF2-40B4-BE49-F238E27FC236}">
                  <a16:creationId xmlns:a16="http://schemas.microsoft.com/office/drawing/2014/main" id="{F880724C-A6FC-4AAA-ABA0-7A5BB3A5D9E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4134452F-CA68-40BA-9C10-6B38075CD80E}"/>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grpSp>
      <p:pic>
        <p:nvPicPr>
          <p:cNvPr id="7" name="Picture 6">
            <a:extLst>
              <a:ext uri="{FF2B5EF4-FFF2-40B4-BE49-F238E27FC236}">
                <a16:creationId xmlns:a16="http://schemas.microsoft.com/office/drawing/2014/main" id="{95DA088C-7549-4E91-A515-C51D5E57DAE3}"/>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405451" y="3899390"/>
            <a:ext cx="3122139" cy="2398834"/>
          </a:xfrm>
          <a:prstGeom prst="rect">
            <a:avLst/>
          </a:prstGeom>
        </p:spPr>
      </p:pic>
    </p:spTree>
    <p:extLst>
      <p:ext uri="{BB962C8B-B14F-4D97-AF65-F5344CB8AC3E}">
        <p14:creationId xmlns:p14="http://schemas.microsoft.com/office/powerpoint/2010/main" val="39113193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Cybersecurity Operating Model and Strategy Design</a:t>
            </a:r>
            <a:br>
              <a:rPr lang="en-US" dirty="0"/>
            </a:br>
            <a:r>
              <a:rPr lang="fr-FR" dirty="0"/>
              <a:t>Critical National Infrastructure </a:t>
            </a:r>
            <a:r>
              <a:rPr lang="fr-FR" dirty="0" err="1"/>
              <a:t>Entity</a:t>
            </a:r>
            <a:r>
              <a:rPr lang="fr-FR" dirty="0"/>
              <a:t>, GCC </a:t>
            </a:r>
            <a:endParaRPr lang="en-US" dirty="0"/>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16</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8">
            <a:extLst>
              <a:ext uri="{FF2B5EF4-FFF2-40B4-BE49-F238E27FC236}">
                <a16:creationId xmlns:a16="http://schemas.microsoft.com/office/drawing/2014/main" id="{57EBB73F-5D15-42F4-A019-59F8959E676D}"/>
              </a:ext>
            </a:extLst>
          </p:cNvPr>
          <p:cNvPicPr>
            <a:picLocks noChangeAspect="1" noChangeArrowheads="1"/>
          </p:cNvPicPr>
          <p:nvPr/>
        </p:nvPicPr>
        <p:blipFill>
          <a:blip r:embed="rId12"/>
          <a:srcRect/>
          <a:stretch/>
        </p:blipFill>
        <p:spPr bwMode="auto">
          <a:xfrm>
            <a:off x="8405451" y="3899389"/>
            <a:ext cx="3122139" cy="2397135"/>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A1E002B3-5B0B-4F8F-9CA9-D97404072285}"/>
              </a:ext>
            </a:extLst>
          </p:cNvPr>
          <p:cNvGrpSpPr/>
          <p:nvPr/>
        </p:nvGrpSpPr>
        <p:grpSpPr>
          <a:xfrm>
            <a:off x="8405450" y="1376403"/>
            <a:ext cx="3122140" cy="2398834"/>
            <a:chOff x="8405450" y="1376403"/>
            <a:chExt cx="3122140" cy="2398834"/>
          </a:xfrm>
        </p:grpSpPr>
        <p:sp>
          <p:nvSpPr>
            <p:cNvPr id="23" name="Rectangle 22">
              <a:extLst>
                <a:ext uri="{FF2B5EF4-FFF2-40B4-BE49-F238E27FC236}">
                  <a16:creationId xmlns:a16="http://schemas.microsoft.com/office/drawing/2014/main" id="{E0613BE8-F7B2-4F35-B9A3-8665A01B1BA5}"/>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Cybersecurity Mandate Development</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Roles and Responsibilities Designation for Cybersecurity Organization</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Established Cybersecurity KPI’s and Governance Model</a:t>
              </a:r>
            </a:p>
          </p:txBody>
        </p:sp>
        <p:sp>
          <p:nvSpPr>
            <p:cNvPr id="24" name="Rectangle 23">
              <a:extLst>
                <a:ext uri="{FF2B5EF4-FFF2-40B4-BE49-F238E27FC236}">
                  <a16:creationId xmlns:a16="http://schemas.microsoft.com/office/drawing/2014/main" id="{0355935A-590C-4CEA-B1D9-D724BE5E9E0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6" name="Picture 29" descr="https://static.thenounproject.com/png/2021798-200.png">
              <a:extLst>
                <a:ext uri="{FF2B5EF4-FFF2-40B4-BE49-F238E27FC236}">
                  <a16:creationId xmlns:a16="http://schemas.microsoft.com/office/drawing/2014/main" id="{301B5C44-27AD-4401-BDBE-ACC1B946FB9C}"/>
                </a:ext>
              </a:extLst>
            </p:cNvPr>
            <p:cNvPicPr>
              <a:picLocks noChangeAspect="1" noChangeArrowheads="1"/>
            </p:cNvPicPr>
            <p:nvPr/>
          </p:nvPicPr>
          <p:blipFill>
            <a:blip r:embed="rId13" cstate="email">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5DA92F19-4209-444A-8125-90F7F97847BB}"/>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the cybersecurity mandate including vision, mission, and strategic objectives while ensuring to reflect the client’s stakeholder aspirations and requirements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Identified cybersecurity services portfolio, based on the client’s current threat landscape and IS requirements, assigned ownership, and evaluated outsourcing potential</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Designed the cybersecurity organization structure including detailed roles and responsibilities, job descriptions, and a manpower ramp-up plan for each of the identified services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Identified and detailed all required cybersecurity processes (e.g., process descriptions, inputs, outputs, and frequencies) to support the functional operation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the client’s cybersecurity governance including governance bodies, interaction model, and decision rights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strategic and departmental KPIs including their definitions, formulas, and accountabilities</a:t>
            </a:r>
          </a:p>
        </p:txBody>
      </p:sp>
      <p:sp>
        <p:nvSpPr>
          <p:cNvPr id="22" name="Rectangle 21">
            <a:extLst>
              <a:ext uri="{FF2B5EF4-FFF2-40B4-BE49-F238E27FC236}">
                <a16:creationId xmlns:a16="http://schemas.microsoft.com/office/drawing/2014/main" id="{9C8C88EA-DD90-4AFE-873B-0CBEF275864E}"/>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sp>
        <p:nvSpPr>
          <p:cNvPr id="27" name="Rectangle 26">
            <a:extLst>
              <a:ext uri="{FF2B5EF4-FFF2-40B4-BE49-F238E27FC236}">
                <a16:creationId xmlns:a16="http://schemas.microsoft.com/office/drawing/2014/main" id="{D242D8A8-C1F8-4A90-84EA-4579D799DDED}"/>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engaged by a GCC Critical national infrastructure entity to develop a Cybersecurity operating model and strategy design</a:t>
            </a:r>
          </a:p>
        </p:txBody>
      </p:sp>
      <p:sp>
        <p:nvSpPr>
          <p:cNvPr id="29" name="Rectangle 28">
            <a:extLst>
              <a:ext uri="{FF2B5EF4-FFF2-40B4-BE49-F238E27FC236}">
                <a16:creationId xmlns:a16="http://schemas.microsoft.com/office/drawing/2014/main" id="{9289E8B6-2C64-4786-81A1-177460E39FDE}"/>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sp>
        <p:nvSpPr>
          <p:cNvPr id="30" name="Rectangle 29">
            <a:extLst>
              <a:ext uri="{FF2B5EF4-FFF2-40B4-BE49-F238E27FC236}">
                <a16:creationId xmlns:a16="http://schemas.microsoft.com/office/drawing/2014/main" id="{F7FD3791-AEF4-48AA-B234-504AD3ED8B05}"/>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Comprehensive cybersecurity vision, mission, and strategic objectives to align the department activities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Cybersecurity service portfolio and corresponding manpower requirements to support the department ramp up and normal operations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Detailed cybersecurity operating model including organizational structure, processes, governance, and performance management indicators</a:t>
            </a:r>
          </a:p>
        </p:txBody>
      </p:sp>
      <p:sp>
        <p:nvSpPr>
          <p:cNvPr id="31" name="Rectangle 30">
            <a:extLst>
              <a:ext uri="{FF2B5EF4-FFF2-40B4-BE49-F238E27FC236}">
                <a16:creationId xmlns:a16="http://schemas.microsoft.com/office/drawing/2014/main" id="{6C429896-EE48-477D-843C-94D0CACC6951}"/>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2" name="Picture 76" descr="https://static.thenounproject.com/png/2367018-200.png">
            <a:extLst>
              <a:ext uri="{FF2B5EF4-FFF2-40B4-BE49-F238E27FC236}">
                <a16:creationId xmlns:a16="http://schemas.microsoft.com/office/drawing/2014/main" id="{259F3D1C-5864-4B57-8FC4-D00270B34FDD}"/>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Presentation with pie chart with solid fill">
            <a:extLst>
              <a:ext uri="{FF2B5EF4-FFF2-40B4-BE49-F238E27FC236}">
                <a16:creationId xmlns:a16="http://schemas.microsoft.com/office/drawing/2014/main" id="{D11DADB7-E6E7-47C7-AF08-EC6C237C7983}"/>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182238" y="2627715"/>
            <a:ext cx="341123" cy="341123"/>
          </a:xfrm>
          <a:prstGeom prst="rect">
            <a:avLst/>
          </a:prstGeom>
        </p:spPr>
      </p:pic>
      <p:pic>
        <p:nvPicPr>
          <p:cNvPr id="34" name="Graphic 33" descr="Bullseye with solid fill">
            <a:extLst>
              <a:ext uri="{FF2B5EF4-FFF2-40B4-BE49-F238E27FC236}">
                <a16:creationId xmlns:a16="http://schemas.microsoft.com/office/drawing/2014/main" id="{1F3B19A5-BD7E-4099-BEAC-39D61C487006}"/>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523361" y="5006079"/>
            <a:ext cx="341123" cy="341123"/>
          </a:xfrm>
          <a:prstGeom prst="rect">
            <a:avLst/>
          </a:prstGeom>
        </p:spPr>
      </p:pic>
    </p:spTree>
    <p:extLst>
      <p:ext uri="{BB962C8B-B14F-4D97-AF65-F5344CB8AC3E}">
        <p14:creationId xmlns:p14="http://schemas.microsoft.com/office/powerpoint/2010/main" val="348661033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Future State Security Strategy</a:t>
            </a:r>
            <a:br>
              <a:rPr lang="en-US" b="1" dirty="0"/>
            </a:br>
            <a:r>
              <a:rPr lang="en-US" dirty="0"/>
              <a:t>International Oil Major</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17</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B78F68F-8CE2-4B04-B818-70DA20405B5A}"/>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782A0C0D-697B-4E7F-A64E-2A4F5F85FE7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 Chang Planning</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Road Mapping Cyber Defense </a:t>
              </a:r>
            </a:p>
          </p:txBody>
        </p:sp>
        <p:sp>
          <p:nvSpPr>
            <p:cNvPr id="23" name="Rectangle 22">
              <a:extLst>
                <a:ext uri="{FF2B5EF4-FFF2-40B4-BE49-F238E27FC236}">
                  <a16:creationId xmlns:a16="http://schemas.microsoft.com/office/drawing/2014/main" id="{BD1A123B-B9EA-40DF-BDE9-D4B233588ECB}"/>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989443F3-7EE3-4396-BE93-46AD9886AA29}"/>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C032628-470E-478A-BCF0-36827D7F8654}"/>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assessed the current cyber capabilities and operating model to identify strengths and gaps, and gained broad insight into what the company can build its program from today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analyzed the forces driving business and cyber change in the next 5 years and the anticipated cyber challenges; we defined a vision and the requirements of what cyber defense should be like in 5 years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designed the capabilities and operating model needed to achieve future state requirements and developed a program plan for moving into the future</a:t>
            </a:r>
          </a:p>
        </p:txBody>
      </p:sp>
      <p:sp>
        <p:nvSpPr>
          <p:cNvPr id="22" name="Rectangle 21">
            <a:extLst>
              <a:ext uri="{FF2B5EF4-FFF2-40B4-BE49-F238E27FC236}">
                <a16:creationId xmlns:a16="http://schemas.microsoft.com/office/drawing/2014/main" id="{0C59D1D0-AD76-4A17-9388-8737BCD80E94}"/>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An international oil major engaged Booz Allen to design a future state security strategy that navigates the IT/OT/IoT technologies, decreases attack surfaces, embeds cyber security across the value chain, and provides live monitoring</a:t>
            </a:r>
          </a:p>
        </p:txBody>
      </p:sp>
      <p:sp>
        <p:nvSpPr>
          <p:cNvPr id="26" name="Rectangle 25">
            <a:extLst>
              <a:ext uri="{FF2B5EF4-FFF2-40B4-BE49-F238E27FC236}">
                <a16:creationId xmlns:a16="http://schemas.microsoft.com/office/drawing/2014/main" id="{B92479B8-2EC7-4916-A5CB-F3216D183220}"/>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successfully articulated a five-year future state vision for integrated cyber defense program</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delivered a future state operating model &amp; discrete capability recommendations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engagement resulted in enablement of a multi-year transformation towards a future cyber defense program</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E265B143-3BBE-4D61-9E58-68EB8EE41FE4}"/>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7371074C-963D-46B8-9273-9BED7EC13CDB}"/>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D11A5119-18AF-4963-BDEB-F867CAE08BF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7F4DCBF-3364-4367-8585-34F3F6549701}"/>
              </a:ext>
            </a:extLst>
          </p:cNvPr>
          <p:cNvGrpSpPr/>
          <p:nvPr/>
        </p:nvGrpSpPr>
        <p:grpSpPr>
          <a:xfrm>
            <a:off x="705259" y="2566217"/>
            <a:ext cx="7591626" cy="464118"/>
            <a:chOff x="705259" y="2566217"/>
            <a:chExt cx="7591626" cy="464118"/>
          </a:xfrm>
        </p:grpSpPr>
        <p:sp>
          <p:nvSpPr>
            <p:cNvPr id="32" name="Rectangle 31">
              <a:extLst>
                <a:ext uri="{FF2B5EF4-FFF2-40B4-BE49-F238E27FC236}">
                  <a16:creationId xmlns:a16="http://schemas.microsoft.com/office/drawing/2014/main" id="{64C9A83D-480D-46B0-8353-DEF9139BF8FD}"/>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F1F390FD-2A3D-42BE-9BA0-D0EB74EAD7D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FD1C2B29-7D18-4607-9BA7-47BF0E212ABD}"/>
              </a:ext>
            </a:extLst>
          </p:cNvPr>
          <p:cNvGrpSpPr/>
          <p:nvPr/>
        </p:nvGrpSpPr>
        <p:grpSpPr>
          <a:xfrm>
            <a:off x="705259" y="4944581"/>
            <a:ext cx="7591626" cy="464118"/>
            <a:chOff x="705259" y="4944581"/>
            <a:chExt cx="7591626" cy="464118"/>
          </a:xfrm>
        </p:grpSpPr>
        <p:sp>
          <p:nvSpPr>
            <p:cNvPr id="35" name="Rectangle 34">
              <a:extLst>
                <a:ext uri="{FF2B5EF4-FFF2-40B4-BE49-F238E27FC236}">
                  <a16:creationId xmlns:a16="http://schemas.microsoft.com/office/drawing/2014/main" id="{F880724C-A6FC-4AAA-ABA0-7A5BB3A5D9E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4134452F-CA68-40BA-9C10-6B38075CD80E}"/>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grpSp>
      <p:pic>
        <p:nvPicPr>
          <p:cNvPr id="6" name="Picture 5">
            <a:extLst>
              <a:ext uri="{FF2B5EF4-FFF2-40B4-BE49-F238E27FC236}">
                <a16:creationId xmlns:a16="http://schemas.microsoft.com/office/drawing/2014/main" id="{A0216399-FF44-4F8F-9E91-929E0BB783C7}"/>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405451" y="3899390"/>
            <a:ext cx="3122139" cy="2398834"/>
          </a:xfrm>
          <a:prstGeom prst="rect">
            <a:avLst/>
          </a:prstGeom>
        </p:spPr>
      </p:pic>
    </p:spTree>
    <p:extLst>
      <p:ext uri="{BB962C8B-B14F-4D97-AF65-F5344CB8AC3E}">
        <p14:creationId xmlns:p14="http://schemas.microsoft.com/office/powerpoint/2010/main" val="77867681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Cyber Security Maturity Assessment</a:t>
            </a:r>
            <a:br>
              <a:rPr lang="en-US" b="1" dirty="0"/>
            </a:br>
            <a:r>
              <a:rPr lang="en-US" dirty="0"/>
              <a:t>GCC Central Exchange</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18</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4" name="Rectangle 23">
            <a:extLst>
              <a:ext uri="{FF2B5EF4-FFF2-40B4-BE49-F238E27FC236}">
                <a16:creationId xmlns:a16="http://schemas.microsoft.com/office/drawing/2014/main" id="{2087FA7F-3F8F-4053-9722-68476D607743}"/>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Assessed the threat environment and expressed information security needs of the organization; conducted baseline cyber security assessment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a risk and impact analysis of each finding to identify and provide targeted recommendations and an actionable plan for the client to undertake to improve overall security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Recommendations were captured and clustered into programs with individual charters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a comprehensive package of actionable program plan to quickly align the overall cyber security posture to industry standards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259EF612-5601-4409-8956-CD6C24585C81}"/>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sp>
        <p:nvSpPr>
          <p:cNvPr id="44" name="Rectangle 43">
            <a:extLst>
              <a:ext uri="{FF2B5EF4-FFF2-40B4-BE49-F238E27FC236}">
                <a16:creationId xmlns:a16="http://schemas.microsoft.com/office/drawing/2014/main" id="{1E342FBD-70FE-4451-B785-A719045CC9FC}"/>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central exchange of a GCC country sought to conduct a comprehensive, standards-based review of their current Cyber Security posture. Booz Allen was retained to conduct a Cyber Security review of the exchange’s business, operational, functional, and transaction systems using the Booz Allen Hamilton CyberM3 assessment framework and methodology</a:t>
            </a:r>
          </a:p>
        </p:txBody>
      </p:sp>
      <p:sp>
        <p:nvSpPr>
          <p:cNvPr id="45" name="Rectangle 44">
            <a:extLst>
              <a:ext uri="{FF2B5EF4-FFF2-40B4-BE49-F238E27FC236}">
                <a16:creationId xmlns:a16="http://schemas.microsoft.com/office/drawing/2014/main" id="{C495DC80-A103-45C7-8D85-570D2F90A9BE}"/>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47" name="Picture 76" descr="https://static.thenounproject.com/png/2367018-200.png">
            <a:extLst>
              <a:ext uri="{FF2B5EF4-FFF2-40B4-BE49-F238E27FC236}">
                <a16:creationId xmlns:a16="http://schemas.microsoft.com/office/drawing/2014/main" id="{9FEF4428-7F49-4FF3-A505-DCFDE9EBDDD6}"/>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Baseline Cyber Security Assessment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Risk and Impact Analysis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Program Development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Cross Functional Cyber Security Review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Graphic 11" descr="Presentation with pie chart with solid fill">
            <a:extLst>
              <a:ext uri="{FF2B5EF4-FFF2-40B4-BE49-F238E27FC236}">
                <a16:creationId xmlns:a16="http://schemas.microsoft.com/office/drawing/2014/main" id="{3F80B9A8-BA25-4D72-9093-0048BDC56EDF}"/>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182238" y="2627715"/>
            <a:ext cx="341123" cy="341123"/>
          </a:xfrm>
          <a:prstGeom prst="rect">
            <a:avLst/>
          </a:prstGeom>
        </p:spPr>
      </p:pic>
      <p:sp>
        <p:nvSpPr>
          <p:cNvPr id="21" name="Rectangle 20">
            <a:extLst>
              <a:ext uri="{FF2B5EF4-FFF2-40B4-BE49-F238E27FC236}">
                <a16:creationId xmlns:a16="http://schemas.microsoft.com/office/drawing/2014/main" id="{ABB0D800-8360-412C-8408-269D0C3D24DC}"/>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conducted successfully a comprehensive, standards based Cyber Security review of the exchange’s business, operational, functional, and transaction systems using its own assessment framework and methodology</a:t>
            </a:r>
          </a:p>
        </p:txBody>
      </p:sp>
      <p:sp>
        <p:nvSpPr>
          <p:cNvPr id="22" name="Rectangle 21">
            <a:extLst>
              <a:ext uri="{FF2B5EF4-FFF2-40B4-BE49-F238E27FC236}">
                <a16:creationId xmlns:a16="http://schemas.microsoft.com/office/drawing/2014/main" id="{287F29C1-F5C9-4683-B7E7-BB98212E590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7" name="Graphic 6" descr="Bullseye with solid fill">
            <a:extLst>
              <a:ext uri="{FF2B5EF4-FFF2-40B4-BE49-F238E27FC236}">
                <a16:creationId xmlns:a16="http://schemas.microsoft.com/office/drawing/2014/main" id="{508B570E-85F1-4A84-BCEB-18AD2C36F954}"/>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23361" y="5006079"/>
            <a:ext cx="341123" cy="341123"/>
          </a:xfrm>
          <a:prstGeom prst="rect">
            <a:avLst/>
          </a:prstGeom>
        </p:spPr>
      </p:pic>
      <p:pic>
        <p:nvPicPr>
          <p:cNvPr id="336900" name="Picture 4" descr="See the source image">
            <a:extLst>
              <a:ext uri="{FF2B5EF4-FFF2-40B4-BE49-F238E27FC236}">
                <a16:creationId xmlns:a16="http://schemas.microsoft.com/office/drawing/2014/main" id="{3FDCC75A-D981-44BE-BF87-E077446D753A}"/>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405453" y="3899390"/>
            <a:ext cx="3122137"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59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Object 57" hidden="1">
            <a:extLst>
              <a:ext uri="{FF2B5EF4-FFF2-40B4-BE49-F238E27FC236}">
                <a16:creationId xmlns:a16="http://schemas.microsoft.com/office/drawing/2014/main" id="{6B5BE859-6190-4D65-9E52-4829AD892DE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0" imgW="473" imgH="473" progId="TCLayout.ActiveDocument.1">
                  <p:embed/>
                </p:oleObj>
              </mc:Choice>
              <mc:Fallback>
                <p:oleObj name="think-cell Slide" r:id="rId20" imgW="473" imgH="473" progId="TCLayout.ActiveDocument.1">
                  <p:embed/>
                  <p:pic>
                    <p:nvPicPr>
                      <p:cNvPr id="58" name="Object 57" hidden="1">
                        <a:extLst>
                          <a:ext uri="{FF2B5EF4-FFF2-40B4-BE49-F238E27FC236}">
                            <a16:creationId xmlns:a16="http://schemas.microsoft.com/office/drawing/2014/main" id="{6B5BE859-6190-4D65-9E52-4829AD892DEE}"/>
                          </a:ext>
                        </a:extLst>
                      </p:cNvPr>
                      <p:cNvPicPr/>
                      <p:nvPr/>
                    </p:nvPicPr>
                    <p:blipFill>
                      <a:blip r:embed="rId21"/>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B1AF54A-EF5A-41F9-83B8-37EFA88C9F1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swald" panose="02000303000000000000" pitchFamily="2" charset="0"/>
              <a:ea typeface="+mn-ea"/>
              <a:cs typeface="+mn-cs"/>
              <a:sym typeface="Oswald" panose="02000303000000000000" pitchFamily="2" charset="0"/>
            </a:endParaRPr>
          </a:p>
        </p:txBody>
      </p:sp>
      <p:sp>
        <p:nvSpPr>
          <p:cNvPr id="2" name="Title 1">
            <a:extLst>
              <a:ext uri="{FF2B5EF4-FFF2-40B4-BE49-F238E27FC236}">
                <a16:creationId xmlns:a16="http://schemas.microsoft.com/office/drawing/2014/main" id="{72808A4D-E266-458D-A93F-9CB54B569805}"/>
              </a:ext>
            </a:extLst>
          </p:cNvPr>
          <p:cNvSpPr>
            <a:spLocks noGrp="1"/>
          </p:cNvSpPr>
          <p:nvPr>
            <p:ph type="title"/>
          </p:nvPr>
        </p:nvSpPr>
        <p:spPr>
          <a:xfrm>
            <a:off x="722282" y="173774"/>
            <a:ext cx="10847417" cy="849809"/>
          </a:xfrm>
        </p:spPr>
        <p:txBody>
          <a:bodyPr vert="horz"/>
          <a:lstStyle/>
          <a:p>
            <a:pPr>
              <a:spcBef>
                <a:spcPct val="25000"/>
              </a:spcBef>
              <a:spcAft>
                <a:spcPct val="0"/>
              </a:spcAft>
            </a:pPr>
            <a:r>
              <a:rPr lang="en-US" dirty="0"/>
              <a:t>NEOM’s overall economy will be driven mainly by 16 sectors, including Manufacturing and Technology &amp; Digital</a:t>
            </a:r>
          </a:p>
        </p:txBody>
      </p:sp>
      <p:sp>
        <p:nvSpPr>
          <p:cNvPr id="99" name="Footer Placeholder 2">
            <a:extLst>
              <a:ext uri="{FF2B5EF4-FFF2-40B4-BE49-F238E27FC236}">
                <a16:creationId xmlns:a16="http://schemas.microsoft.com/office/drawing/2014/main" id="{F3EC78F7-0B0F-4752-9CD7-503F6940ADC3}"/>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NEOM , Offshore Energy,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20" name="Arrow: Pentagon 119">
            <a:extLst>
              <a:ext uri="{FF2B5EF4-FFF2-40B4-BE49-F238E27FC236}">
                <a16:creationId xmlns:a16="http://schemas.microsoft.com/office/drawing/2014/main" id="{967415CA-A2FB-4990-B311-8F96185A6EE5}"/>
              </a:ext>
            </a:extLst>
          </p:cNvPr>
          <p:cNvSpPr/>
          <p:nvPr/>
        </p:nvSpPr>
        <p:spPr>
          <a:xfrm>
            <a:off x="883475" y="1417108"/>
            <a:ext cx="6728840" cy="4907491"/>
          </a:xfrm>
          <a:prstGeom prst="homePlate">
            <a:avLst>
              <a:gd name="adj" fmla="val 1276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1" name="Content Placeholder 60">
            <a:extLst>
              <a:ext uri="{FF2B5EF4-FFF2-40B4-BE49-F238E27FC236}">
                <a16:creationId xmlns:a16="http://schemas.microsoft.com/office/drawing/2014/main" id="{351E5F44-8676-46E7-82DB-5B763A85E1F9}"/>
              </a:ext>
            </a:extLst>
          </p:cNvPr>
          <p:cNvSpPr txBox="1">
            <a:spLocks/>
          </p:cNvSpPr>
          <p:nvPr/>
        </p:nvSpPr>
        <p:spPr>
          <a:xfrm>
            <a:off x="5659183" y="1112624"/>
            <a:ext cx="873636"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OXAGON’s Economic Sectors</a:t>
            </a:r>
            <a:endParaRPr lang="en-US" dirty="0"/>
          </a:p>
        </p:txBody>
      </p:sp>
      <p:cxnSp>
        <p:nvCxnSpPr>
          <p:cNvPr id="122" name="Straight Connector 121">
            <a:extLst>
              <a:ext uri="{FF2B5EF4-FFF2-40B4-BE49-F238E27FC236}">
                <a16:creationId xmlns:a16="http://schemas.microsoft.com/office/drawing/2014/main" id="{3DF857E6-C676-49B2-8842-15AD4B849018}"/>
              </a:ext>
            </a:extLst>
          </p:cNvPr>
          <p:cNvCxnSpPr>
            <a:cxnSpLocks/>
          </p:cNvCxnSpPr>
          <p:nvPr/>
        </p:nvCxnSpPr>
        <p:spPr>
          <a:xfrm>
            <a:off x="1435563" y="3146162"/>
            <a:ext cx="5577840" cy="0"/>
          </a:xfrm>
          <a:prstGeom prst="line">
            <a:avLst/>
          </a:prstGeom>
          <a:noFill/>
          <a:ln w="12700" cap="flat" cmpd="sng" algn="ctr">
            <a:solidFill>
              <a:sysClr val="window" lastClr="FFFFFF">
                <a:lumMod val="85000"/>
              </a:sysClr>
            </a:solidFill>
            <a:prstDash val="sysDash"/>
          </a:ln>
          <a:effectLst/>
        </p:spPr>
      </p:cxnSp>
      <p:sp>
        <p:nvSpPr>
          <p:cNvPr id="123" name="Rectangle 122">
            <a:extLst>
              <a:ext uri="{FF2B5EF4-FFF2-40B4-BE49-F238E27FC236}">
                <a16:creationId xmlns:a16="http://schemas.microsoft.com/office/drawing/2014/main" id="{13A8E278-EB86-4B30-BA4E-157A66265E56}"/>
              </a:ext>
            </a:extLst>
          </p:cNvPr>
          <p:cNvSpPr/>
          <p:nvPr/>
        </p:nvSpPr>
        <p:spPr>
          <a:xfrm>
            <a:off x="7910049" y="1676399"/>
            <a:ext cx="3478542" cy="4648199"/>
          </a:xfrm>
          <a:prstGeom prst="rect">
            <a:avLst/>
          </a:prstGeom>
          <a:solidFill>
            <a:schemeClr val="bg1">
              <a:lumMod val="95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600"/>
              </a:spcBef>
              <a:spcAft>
                <a:spcPts val="600"/>
              </a:spcAft>
              <a:buClrTx/>
              <a:buSzTx/>
              <a:buFont typeface="Wingdings" panose="05000000000000000000" pitchFamily="2" charset="2"/>
              <a:buChar char="§"/>
              <a:tabLst/>
              <a:defRPr/>
            </a:pPr>
            <a:endParaRPr kumimoji="0" lang="en-US" sz="1100" b="1" i="1"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4" name="Arrow: Chevron 123">
            <a:extLst>
              <a:ext uri="{FF2B5EF4-FFF2-40B4-BE49-F238E27FC236}">
                <a16:creationId xmlns:a16="http://schemas.microsoft.com/office/drawing/2014/main" id="{CAEFC058-5E6E-493A-8098-B991A9B7397C}"/>
              </a:ext>
            </a:extLst>
          </p:cNvPr>
          <p:cNvSpPr/>
          <p:nvPr/>
        </p:nvSpPr>
        <p:spPr>
          <a:xfrm>
            <a:off x="7136317" y="2934459"/>
            <a:ext cx="483683" cy="1859011"/>
          </a:xfrm>
          <a:prstGeom prst="chevron">
            <a:avLst/>
          </a:prstGeom>
          <a:solidFill>
            <a:srgbClr val="38586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cxnSp>
        <p:nvCxnSpPr>
          <p:cNvPr id="125" name="Straight Connector 124">
            <a:extLst>
              <a:ext uri="{FF2B5EF4-FFF2-40B4-BE49-F238E27FC236}">
                <a16:creationId xmlns:a16="http://schemas.microsoft.com/office/drawing/2014/main" id="{0C84BF5A-3845-4CE5-B605-57D028EBA4E0}"/>
              </a:ext>
            </a:extLst>
          </p:cNvPr>
          <p:cNvCxnSpPr/>
          <p:nvPr/>
        </p:nvCxnSpPr>
        <p:spPr>
          <a:xfrm>
            <a:off x="1437468" y="4895550"/>
            <a:ext cx="5577840" cy="0"/>
          </a:xfrm>
          <a:prstGeom prst="line">
            <a:avLst/>
          </a:prstGeom>
          <a:noFill/>
          <a:ln w="12700" cap="flat" cmpd="sng" algn="ctr">
            <a:solidFill>
              <a:sysClr val="window" lastClr="FFFFFF">
                <a:lumMod val="85000"/>
              </a:sysClr>
            </a:solidFill>
            <a:prstDash val="sysDash"/>
          </a:ln>
          <a:effectLst/>
        </p:spPr>
      </p:cxnSp>
      <p:sp>
        <p:nvSpPr>
          <p:cNvPr id="127" name="TextBox 62">
            <a:extLst>
              <a:ext uri="{FF2B5EF4-FFF2-40B4-BE49-F238E27FC236}">
                <a16:creationId xmlns:a16="http://schemas.microsoft.com/office/drawing/2014/main" id="{72EBA1C4-8E18-4BCE-ADF0-EF3C10F218D1}"/>
              </a:ext>
            </a:extLst>
          </p:cNvPr>
          <p:cNvSpPr txBox="1">
            <a:spLocks/>
          </p:cNvSpPr>
          <p:nvPr/>
        </p:nvSpPr>
        <p:spPr>
          <a:xfrm>
            <a:off x="4188316" y="5926174"/>
            <a:ext cx="312586" cy="169277"/>
          </a:xfrm>
          <a:prstGeom prst="rect">
            <a:avLst/>
          </a:prstGeom>
        </p:spPr>
        <p:txBody>
          <a:bodyPr vert="horz" wrap="non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Sport</a:t>
            </a:r>
          </a:p>
        </p:txBody>
      </p:sp>
      <p:grpSp>
        <p:nvGrpSpPr>
          <p:cNvPr id="20" name="Group 19">
            <a:extLst>
              <a:ext uri="{FF2B5EF4-FFF2-40B4-BE49-F238E27FC236}">
                <a16:creationId xmlns:a16="http://schemas.microsoft.com/office/drawing/2014/main" id="{55C8C3F4-78CF-4E6D-88FA-5344A0E44C4B}"/>
              </a:ext>
            </a:extLst>
          </p:cNvPr>
          <p:cNvGrpSpPr/>
          <p:nvPr/>
        </p:nvGrpSpPr>
        <p:grpSpPr>
          <a:xfrm>
            <a:off x="4038079" y="5029200"/>
            <a:ext cx="644828" cy="789587"/>
            <a:chOff x="4079572" y="5064328"/>
            <a:chExt cx="644828" cy="789587"/>
          </a:xfrm>
        </p:grpSpPr>
        <p:sp>
          <p:nvSpPr>
            <p:cNvPr id="128" name="Isosceles Triangle 127">
              <a:extLst>
                <a:ext uri="{FF2B5EF4-FFF2-40B4-BE49-F238E27FC236}">
                  <a16:creationId xmlns:a16="http://schemas.microsoft.com/office/drawing/2014/main" id="{558850D2-EA62-4E6F-8D69-92CB083E32CA}"/>
                </a:ext>
              </a:extLst>
            </p:cNvPr>
            <p:cNvSpPr/>
            <p:nvPr/>
          </p:nvSpPr>
          <p:spPr>
            <a:xfrm rot="10800000">
              <a:off x="4307560" y="5716686"/>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Calibri" panose="020F0502020204030204"/>
              </a:endParaRPr>
            </a:p>
          </p:txBody>
        </p:sp>
        <p:sp>
          <p:nvSpPr>
            <p:cNvPr id="129" name="Oval 128">
              <a:extLst>
                <a:ext uri="{FF2B5EF4-FFF2-40B4-BE49-F238E27FC236}">
                  <a16:creationId xmlns:a16="http://schemas.microsoft.com/office/drawing/2014/main" id="{6DBC9362-B6A5-4161-9333-958F0124B63D}"/>
                </a:ext>
              </a:extLst>
            </p:cNvPr>
            <p:cNvSpPr/>
            <p:nvPr/>
          </p:nvSpPr>
          <p:spPr>
            <a:xfrm>
              <a:off x="4079572" y="5085804"/>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Calibri" panose="020F0502020204030204"/>
              </a:endParaRPr>
            </a:p>
          </p:txBody>
        </p:sp>
        <p:sp>
          <p:nvSpPr>
            <p:cNvPr id="130" name="Oval 129">
              <a:extLst>
                <a:ext uri="{FF2B5EF4-FFF2-40B4-BE49-F238E27FC236}">
                  <a16:creationId xmlns:a16="http://schemas.microsoft.com/office/drawing/2014/main" id="{5714B44E-6074-4F99-A967-B89C445AFC28}"/>
                </a:ext>
              </a:extLst>
            </p:cNvPr>
            <p:cNvSpPr/>
            <p:nvPr/>
          </p:nvSpPr>
          <p:spPr>
            <a:xfrm>
              <a:off x="4129748" y="5136563"/>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1" name="Marvintrackercircle">
              <a:extLst>
                <a:ext uri="{FF2B5EF4-FFF2-40B4-BE49-F238E27FC236}">
                  <a16:creationId xmlns:a16="http://schemas.microsoft.com/office/drawing/2014/main" id="{2A64AB85-1349-4BEA-A293-140D5C2E9517}"/>
                </a:ext>
              </a:extLst>
            </p:cNvPr>
            <p:cNvSpPr>
              <a:spLocks/>
            </p:cNvSpPr>
            <p:nvPr>
              <p:custDataLst>
                <p:tags r:id="rId18"/>
              </p:custDataLst>
            </p:nvPr>
          </p:nvSpPr>
          <p:spPr>
            <a:xfrm>
              <a:off x="4102398" y="5064328"/>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algn="ctr" defTabSz="457200"/>
              <a:r>
                <a:rPr lang="en-US" sz="1100" b="1" i="1" dirty="0">
                  <a:solidFill>
                    <a:srgbClr val="FFFFFF"/>
                  </a:solidFill>
                  <a:latin typeface="Calibri" panose="020F0502020204030204"/>
                  <a:cs typeface="Arial" panose="020B0604020202020204" pitchFamily="34" charset="0"/>
                </a:rPr>
                <a:t>14</a:t>
              </a:r>
            </a:p>
          </p:txBody>
        </p:sp>
        <p:pic>
          <p:nvPicPr>
            <p:cNvPr id="132" name="Graphic 131">
              <a:extLst>
                <a:ext uri="{FF2B5EF4-FFF2-40B4-BE49-F238E27FC236}">
                  <a16:creationId xmlns:a16="http://schemas.microsoft.com/office/drawing/2014/main" id="{A2A718DA-96DE-42F5-BD50-0AF2A1E386D6}"/>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250424" y="5269592"/>
              <a:ext cx="303124" cy="284754"/>
            </a:xfrm>
            <a:prstGeom prst="rect">
              <a:avLst/>
            </a:prstGeom>
          </p:spPr>
        </p:pic>
      </p:grpSp>
      <p:sp>
        <p:nvSpPr>
          <p:cNvPr id="134" name="TextBox 62">
            <a:extLst>
              <a:ext uri="{FF2B5EF4-FFF2-40B4-BE49-F238E27FC236}">
                <a16:creationId xmlns:a16="http://schemas.microsoft.com/office/drawing/2014/main" id="{EA995D33-2CA2-4F36-B362-9DB2F2D3F8DC}"/>
              </a:ext>
            </a:extLst>
          </p:cNvPr>
          <p:cNvSpPr txBox="1">
            <a:spLocks/>
          </p:cNvSpPr>
          <p:nvPr/>
        </p:nvSpPr>
        <p:spPr>
          <a:xfrm>
            <a:off x="1296486" y="2731168"/>
            <a:ext cx="400751" cy="169277"/>
          </a:xfrm>
          <a:prstGeom prst="rect">
            <a:avLst/>
          </a:prstGeom>
        </p:spPr>
        <p:txBody>
          <a:bodyPr vert="horz" wrap="none" lIns="0" tIns="0" rIns="0" bIns="0" rtlCol="0">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Energy</a:t>
            </a:r>
          </a:p>
        </p:txBody>
      </p:sp>
      <p:grpSp>
        <p:nvGrpSpPr>
          <p:cNvPr id="8" name="Group 7">
            <a:extLst>
              <a:ext uri="{FF2B5EF4-FFF2-40B4-BE49-F238E27FC236}">
                <a16:creationId xmlns:a16="http://schemas.microsoft.com/office/drawing/2014/main" id="{334575A9-FD41-43E9-BA5F-463978A995F1}"/>
              </a:ext>
            </a:extLst>
          </p:cNvPr>
          <p:cNvGrpSpPr/>
          <p:nvPr/>
        </p:nvGrpSpPr>
        <p:grpSpPr>
          <a:xfrm>
            <a:off x="1182807" y="1795873"/>
            <a:ext cx="644828" cy="789587"/>
            <a:chOff x="1183972" y="1795873"/>
            <a:chExt cx="644828" cy="789587"/>
          </a:xfrm>
        </p:grpSpPr>
        <p:sp>
          <p:nvSpPr>
            <p:cNvPr id="135" name="Isosceles Triangle 134">
              <a:extLst>
                <a:ext uri="{FF2B5EF4-FFF2-40B4-BE49-F238E27FC236}">
                  <a16:creationId xmlns:a16="http://schemas.microsoft.com/office/drawing/2014/main" id="{27C03725-6E2B-4E85-AE59-B07FE34B496C}"/>
                </a:ext>
              </a:extLst>
            </p:cNvPr>
            <p:cNvSpPr/>
            <p:nvPr/>
          </p:nvSpPr>
          <p:spPr>
            <a:xfrm rot="10800000">
              <a:off x="1411960" y="2448231"/>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6" name="Oval 135">
              <a:extLst>
                <a:ext uri="{FF2B5EF4-FFF2-40B4-BE49-F238E27FC236}">
                  <a16:creationId xmlns:a16="http://schemas.microsoft.com/office/drawing/2014/main" id="{0C9114A7-3BA5-40D1-8D68-12246C213113}"/>
                </a:ext>
              </a:extLst>
            </p:cNvPr>
            <p:cNvSpPr/>
            <p:nvPr/>
          </p:nvSpPr>
          <p:spPr>
            <a:xfrm>
              <a:off x="1183972" y="1817349"/>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623FD9F4-955C-40F2-BE40-FA7FAC138341}"/>
                </a:ext>
              </a:extLst>
            </p:cNvPr>
            <p:cNvSpPr/>
            <p:nvPr/>
          </p:nvSpPr>
          <p:spPr>
            <a:xfrm>
              <a:off x="1234148" y="1868108"/>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8" name="Marvintrackercircle">
              <a:extLst>
                <a:ext uri="{FF2B5EF4-FFF2-40B4-BE49-F238E27FC236}">
                  <a16:creationId xmlns:a16="http://schemas.microsoft.com/office/drawing/2014/main" id="{C73A574B-DBF3-4F92-8CD2-3AC29287642F}"/>
                </a:ext>
              </a:extLst>
            </p:cNvPr>
            <p:cNvSpPr>
              <a:spLocks/>
            </p:cNvSpPr>
            <p:nvPr>
              <p:custDataLst>
                <p:tags r:id="rId17"/>
              </p:custDataLst>
            </p:nvPr>
          </p:nvSpPr>
          <p:spPr>
            <a:xfrm>
              <a:off x="1206798" y="1795873"/>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1</a:t>
              </a:r>
            </a:p>
          </p:txBody>
        </p:sp>
        <p:pic>
          <p:nvPicPr>
            <p:cNvPr id="140" name="Graphic 139">
              <a:extLst>
                <a:ext uri="{FF2B5EF4-FFF2-40B4-BE49-F238E27FC236}">
                  <a16:creationId xmlns:a16="http://schemas.microsoft.com/office/drawing/2014/main" id="{F8A8995D-A288-4BAF-88EF-CDB58E13E976}"/>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1397240" y="2001137"/>
              <a:ext cx="218292" cy="284754"/>
            </a:xfrm>
            <a:prstGeom prst="rect">
              <a:avLst/>
            </a:prstGeom>
          </p:spPr>
        </p:pic>
      </p:grpSp>
      <p:sp>
        <p:nvSpPr>
          <p:cNvPr id="143" name="TextBox 62">
            <a:extLst>
              <a:ext uri="{FF2B5EF4-FFF2-40B4-BE49-F238E27FC236}">
                <a16:creationId xmlns:a16="http://schemas.microsoft.com/office/drawing/2014/main" id="{0A46B3A9-9B9D-404F-91E9-67C9833A5F82}"/>
              </a:ext>
            </a:extLst>
          </p:cNvPr>
          <p:cNvSpPr txBox="1">
            <a:spLocks/>
          </p:cNvSpPr>
          <p:nvPr/>
        </p:nvSpPr>
        <p:spPr>
          <a:xfrm>
            <a:off x="2105181" y="4264137"/>
            <a:ext cx="1095219" cy="338554"/>
          </a:xfrm>
          <a:prstGeom prst="rect">
            <a:avLst/>
          </a:prstGeom>
        </p:spPr>
        <p:txBody>
          <a:bodyPr vert="horz" wrap="square" lIns="0" tIns="0" rIns="0" bIns="0" rtlCol="0">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Health, Wellbeing</a:t>
            </a:r>
            <a:b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b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&amp; Biotech</a:t>
            </a:r>
          </a:p>
        </p:txBody>
      </p:sp>
      <p:grpSp>
        <p:nvGrpSpPr>
          <p:cNvPr id="12" name="Group 11">
            <a:extLst>
              <a:ext uri="{FF2B5EF4-FFF2-40B4-BE49-F238E27FC236}">
                <a16:creationId xmlns:a16="http://schemas.microsoft.com/office/drawing/2014/main" id="{C71A7A1D-DA7E-4724-836F-6DF9AF5F7BC5}"/>
              </a:ext>
            </a:extLst>
          </p:cNvPr>
          <p:cNvGrpSpPr/>
          <p:nvPr/>
        </p:nvGrpSpPr>
        <p:grpSpPr>
          <a:xfrm>
            <a:off x="2383851" y="3330277"/>
            <a:ext cx="644828" cy="789587"/>
            <a:chOff x="2333734" y="3374618"/>
            <a:chExt cx="644828" cy="789587"/>
          </a:xfrm>
        </p:grpSpPr>
        <p:sp>
          <p:nvSpPr>
            <p:cNvPr id="145" name="Isosceles Triangle 144">
              <a:extLst>
                <a:ext uri="{FF2B5EF4-FFF2-40B4-BE49-F238E27FC236}">
                  <a16:creationId xmlns:a16="http://schemas.microsoft.com/office/drawing/2014/main" id="{8F0E7888-0F67-47AB-83F1-7CBC19818AB3}"/>
                </a:ext>
              </a:extLst>
            </p:cNvPr>
            <p:cNvSpPr/>
            <p:nvPr/>
          </p:nvSpPr>
          <p:spPr>
            <a:xfrm rot="10800000">
              <a:off x="2561722" y="4026976"/>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34D88977-A863-4090-84DB-234B476EEF9B}"/>
                </a:ext>
              </a:extLst>
            </p:cNvPr>
            <p:cNvSpPr/>
            <p:nvPr/>
          </p:nvSpPr>
          <p:spPr>
            <a:xfrm>
              <a:off x="2333734" y="3396094"/>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8" name="Oval 147">
              <a:extLst>
                <a:ext uri="{FF2B5EF4-FFF2-40B4-BE49-F238E27FC236}">
                  <a16:creationId xmlns:a16="http://schemas.microsoft.com/office/drawing/2014/main" id="{60A62A0A-1006-43DC-83F2-2C451B7EDDD7}"/>
                </a:ext>
              </a:extLst>
            </p:cNvPr>
            <p:cNvSpPr/>
            <p:nvPr/>
          </p:nvSpPr>
          <p:spPr>
            <a:xfrm>
              <a:off x="2383910" y="3446853"/>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9" name="Marvintrackercircle">
              <a:extLst>
                <a:ext uri="{FF2B5EF4-FFF2-40B4-BE49-F238E27FC236}">
                  <a16:creationId xmlns:a16="http://schemas.microsoft.com/office/drawing/2014/main" id="{B2C1024D-0072-4DD9-B8E4-B95BCDD7109D}"/>
                </a:ext>
              </a:extLst>
            </p:cNvPr>
            <p:cNvSpPr>
              <a:spLocks/>
            </p:cNvSpPr>
            <p:nvPr>
              <p:custDataLst>
                <p:tags r:id="rId16"/>
              </p:custDataLst>
            </p:nvPr>
          </p:nvSpPr>
          <p:spPr>
            <a:xfrm>
              <a:off x="2356560" y="3374618"/>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7</a:t>
              </a:r>
            </a:p>
          </p:txBody>
        </p:sp>
        <p:pic>
          <p:nvPicPr>
            <p:cNvPr id="151" name="Graphic 150">
              <a:extLst>
                <a:ext uri="{FF2B5EF4-FFF2-40B4-BE49-F238E27FC236}">
                  <a16:creationId xmlns:a16="http://schemas.microsoft.com/office/drawing/2014/main" id="{98B7494F-B6DC-4A72-8B5C-1ECE24AAC236}"/>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2509065" y="3604592"/>
              <a:ext cx="294167" cy="235334"/>
            </a:xfrm>
            <a:prstGeom prst="rect">
              <a:avLst/>
            </a:prstGeom>
          </p:spPr>
        </p:pic>
      </p:grpSp>
      <p:sp>
        <p:nvSpPr>
          <p:cNvPr id="155" name="TextBox 62">
            <a:extLst>
              <a:ext uri="{FF2B5EF4-FFF2-40B4-BE49-F238E27FC236}">
                <a16:creationId xmlns:a16="http://schemas.microsoft.com/office/drawing/2014/main" id="{40DEF8C1-256E-4C20-9BDC-E7F118AD44A6}"/>
              </a:ext>
            </a:extLst>
          </p:cNvPr>
          <p:cNvSpPr txBox="1">
            <a:spLocks/>
          </p:cNvSpPr>
          <p:nvPr/>
        </p:nvSpPr>
        <p:spPr>
          <a:xfrm>
            <a:off x="3314440" y="4264137"/>
            <a:ext cx="1105160" cy="338554"/>
          </a:xfrm>
          <a:prstGeom prst="rect">
            <a:avLst/>
          </a:prstGeom>
        </p:spPr>
        <p:txBody>
          <a:bodyPr vert="horz" wrap="squar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Technology</a:t>
            </a:r>
            <a:b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b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&amp; Digital</a:t>
            </a:r>
          </a:p>
        </p:txBody>
      </p:sp>
      <p:grpSp>
        <p:nvGrpSpPr>
          <p:cNvPr id="13" name="Group 12">
            <a:extLst>
              <a:ext uri="{FF2B5EF4-FFF2-40B4-BE49-F238E27FC236}">
                <a16:creationId xmlns:a16="http://schemas.microsoft.com/office/drawing/2014/main" id="{1D14E7A3-373E-45E7-A6EA-EFCEFFBCB690}"/>
              </a:ext>
            </a:extLst>
          </p:cNvPr>
          <p:cNvGrpSpPr/>
          <p:nvPr/>
        </p:nvGrpSpPr>
        <p:grpSpPr>
          <a:xfrm>
            <a:off x="3584895" y="3330277"/>
            <a:ext cx="644828" cy="789587"/>
            <a:chOff x="3546994" y="3374618"/>
            <a:chExt cx="644828" cy="789587"/>
          </a:xfrm>
        </p:grpSpPr>
        <p:sp>
          <p:nvSpPr>
            <p:cNvPr id="156" name="Isosceles Triangle 155">
              <a:extLst>
                <a:ext uri="{FF2B5EF4-FFF2-40B4-BE49-F238E27FC236}">
                  <a16:creationId xmlns:a16="http://schemas.microsoft.com/office/drawing/2014/main" id="{B43949D5-38C7-4684-9A25-C163D0248FF2}"/>
                </a:ext>
              </a:extLst>
            </p:cNvPr>
            <p:cNvSpPr/>
            <p:nvPr/>
          </p:nvSpPr>
          <p:spPr>
            <a:xfrm rot="10800000">
              <a:off x="3774982" y="4026976"/>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7" name="Oval 156">
              <a:extLst>
                <a:ext uri="{FF2B5EF4-FFF2-40B4-BE49-F238E27FC236}">
                  <a16:creationId xmlns:a16="http://schemas.microsoft.com/office/drawing/2014/main" id="{4E9D6E62-6B27-45BD-85B5-3139C5585E6C}"/>
                </a:ext>
              </a:extLst>
            </p:cNvPr>
            <p:cNvSpPr/>
            <p:nvPr/>
          </p:nvSpPr>
          <p:spPr>
            <a:xfrm>
              <a:off x="3546994" y="3396094"/>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9" name="Oval 158">
              <a:extLst>
                <a:ext uri="{FF2B5EF4-FFF2-40B4-BE49-F238E27FC236}">
                  <a16:creationId xmlns:a16="http://schemas.microsoft.com/office/drawing/2014/main" id="{A72A12A2-E211-4090-BFC1-98627A6A2E71}"/>
                </a:ext>
              </a:extLst>
            </p:cNvPr>
            <p:cNvSpPr/>
            <p:nvPr/>
          </p:nvSpPr>
          <p:spPr>
            <a:xfrm>
              <a:off x="3597170" y="3446853"/>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Marvintrackercircle">
              <a:extLst>
                <a:ext uri="{FF2B5EF4-FFF2-40B4-BE49-F238E27FC236}">
                  <a16:creationId xmlns:a16="http://schemas.microsoft.com/office/drawing/2014/main" id="{8BFCF9B8-0735-44FB-AD5F-AA038FF1D4F4}"/>
                </a:ext>
              </a:extLst>
            </p:cNvPr>
            <p:cNvSpPr>
              <a:spLocks/>
            </p:cNvSpPr>
            <p:nvPr>
              <p:custDataLst>
                <p:tags r:id="rId15"/>
              </p:custDataLst>
            </p:nvPr>
          </p:nvSpPr>
          <p:spPr>
            <a:xfrm>
              <a:off x="3569820" y="3374618"/>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8</a:t>
              </a:r>
            </a:p>
          </p:txBody>
        </p:sp>
        <p:pic>
          <p:nvPicPr>
            <p:cNvPr id="170" name="Graphic 169">
              <a:extLst>
                <a:ext uri="{FF2B5EF4-FFF2-40B4-BE49-F238E27FC236}">
                  <a16:creationId xmlns:a16="http://schemas.microsoft.com/office/drawing/2014/main" id="{D933900D-C288-4260-B5E3-100E46B93AAF}"/>
                </a:ext>
              </a:extLst>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3764321" y="3579882"/>
              <a:ext cx="210174" cy="284754"/>
            </a:xfrm>
            <a:prstGeom prst="rect">
              <a:avLst/>
            </a:prstGeom>
          </p:spPr>
        </p:pic>
      </p:grpSp>
      <p:sp>
        <p:nvSpPr>
          <p:cNvPr id="172" name="TextBox 171">
            <a:extLst>
              <a:ext uri="{FF2B5EF4-FFF2-40B4-BE49-F238E27FC236}">
                <a16:creationId xmlns:a16="http://schemas.microsoft.com/office/drawing/2014/main" id="{40F7B3CD-1B14-42A9-97EF-CC46D3B8D192}"/>
              </a:ext>
            </a:extLst>
          </p:cNvPr>
          <p:cNvSpPr txBox="1">
            <a:spLocks/>
          </p:cNvSpPr>
          <p:nvPr/>
        </p:nvSpPr>
        <p:spPr>
          <a:xfrm>
            <a:off x="5876925" y="2731168"/>
            <a:ext cx="747239" cy="507831"/>
          </a:xfrm>
          <a:prstGeom prst="rect">
            <a:avLst/>
          </a:prstGeom>
        </p:spPr>
        <p:txBody>
          <a:bodyPr vert="horz" wrap="squar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Design &amp; Construction</a:t>
            </a:r>
          </a:p>
        </p:txBody>
      </p:sp>
      <p:grpSp>
        <p:nvGrpSpPr>
          <p:cNvPr id="173" name="Group 172">
            <a:extLst>
              <a:ext uri="{FF2B5EF4-FFF2-40B4-BE49-F238E27FC236}">
                <a16:creationId xmlns:a16="http://schemas.microsoft.com/office/drawing/2014/main" id="{E7B0BC7E-331B-4C87-8812-45C3C7A00861}"/>
              </a:ext>
            </a:extLst>
          </p:cNvPr>
          <p:cNvGrpSpPr/>
          <p:nvPr/>
        </p:nvGrpSpPr>
        <p:grpSpPr>
          <a:xfrm>
            <a:off x="5918605" y="1795873"/>
            <a:ext cx="644828" cy="789587"/>
            <a:chOff x="6983192" y="1795873"/>
            <a:chExt cx="644828" cy="789587"/>
          </a:xfrm>
        </p:grpSpPr>
        <p:sp>
          <p:nvSpPr>
            <p:cNvPr id="174" name="Isosceles Triangle 173">
              <a:extLst>
                <a:ext uri="{FF2B5EF4-FFF2-40B4-BE49-F238E27FC236}">
                  <a16:creationId xmlns:a16="http://schemas.microsoft.com/office/drawing/2014/main" id="{262DCD83-627B-4905-8594-DBF89A848F9A}"/>
                </a:ext>
              </a:extLst>
            </p:cNvPr>
            <p:cNvSpPr/>
            <p:nvPr/>
          </p:nvSpPr>
          <p:spPr>
            <a:xfrm rot="10800000">
              <a:off x="7211180" y="2448231"/>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5" name="Oval 174">
              <a:extLst>
                <a:ext uri="{FF2B5EF4-FFF2-40B4-BE49-F238E27FC236}">
                  <a16:creationId xmlns:a16="http://schemas.microsoft.com/office/drawing/2014/main" id="{56CD2676-ED3C-4E7B-AD09-894C50FE2463}"/>
                </a:ext>
              </a:extLst>
            </p:cNvPr>
            <p:cNvSpPr/>
            <p:nvPr/>
          </p:nvSpPr>
          <p:spPr>
            <a:xfrm>
              <a:off x="6983192" y="1817349"/>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6" name="Oval 175">
              <a:extLst>
                <a:ext uri="{FF2B5EF4-FFF2-40B4-BE49-F238E27FC236}">
                  <a16:creationId xmlns:a16="http://schemas.microsoft.com/office/drawing/2014/main" id="{7E22AC1A-CE74-4C12-A1D4-BA278B23BE3D}"/>
                </a:ext>
              </a:extLst>
            </p:cNvPr>
            <p:cNvSpPr/>
            <p:nvPr/>
          </p:nvSpPr>
          <p:spPr>
            <a:xfrm>
              <a:off x="7033368" y="1868108"/>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8" name="Marvintrackercircle">
              <a:extLst>
                <a:ext uri="{FF2B5EF4-FFF2-40B4-BE49-F238E27FC236}">
                  <a16:creationId xmlns:a16="http://schemas.microsoft.com/office/drawing/2014/main" id="{D02BF529-FD42-441C-85BB-BDD3A066D4AD}"/>
                </a:ext>
              </a:extLst>
            </p:cNvPr>
            <p:cNvSpPr>
              <a:spLocks/>
            </p:cNvSpPr>
            <p:nvPr>
              <p:custDataLst>
                <p:tags r:id="rId14"/>
              </p:custDataLst>
            </p:nvPr>
          </p:nvSpPr>
          <p:spPr>
            <a:xfrm>
              <a:off x="7006018" y="1795873"/>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5</a:t>
              </a:r>
            </a:p>
          </p:txBody>
        </p:sp>
        <p:pic>
          <p:nvPicPr>
            <p:cNvPr id="179" name="Graphic 178">
              <a:extLst>
                <a:ext uri="{FF2B5EF4-FFF2-40B4-BE49-F238E27FC236}">
                  <a16:creationId xmlns:a16="http://schemas.microsoft.com/office/drawing/2014/main" id="{23CB6F2D-5606-48F1-B4E1-AD1DB86FF06E}"/>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7185948" y="2001137"/>
              <a:ext cx="239316" cy="284754"/>
            </a:xfrm>
            <a:prstGeom prst="rect">
              <a:avLst/>
            </a:prstGeom>
          </p:spPr>
        </p:pic>
      </p:grpSp>
      <p:sp>
        <p:nvSpPr>
          <p:cNvPr id="182" name="TextBox 62">
            <a:extLst>
              <a:ext uri="{FF2B5EF4-FFF2-40B4-BE49-F238E27FC236}">
                <a16:creationId xmlns:a16="http://schemas.microsoft.com/office/drawing/2014/main" id="{D473A144-1324-4919-AE39-308EC4DC5DB0}"/>
              </a:ext>
            </a:extLst>
          </p:cNvPr>
          <p:cNvSpPr txBox="1">
            <a:spLocks/>
          </p:cNvSpPr>
          <p:nvPr/>
        </p:nvSpPr>
        <p:spPr>
          <a:xfrm>
            <a:off x="2482571" y="2731168"/>
            <a:ext cx="370294" cy="169277"/>
          </a:xfrm>
          <a:prstGeom prst="rect">
            <a:avLst/>
          </a:prstGeom>
        </p:spPr>
        <p:txBody>
          <a:bodyPr vert="horz" wrap="non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Water</a:t>
            </a:r>
          </a:p>
        </p:txBody>
      </p:sp>
      <p:grpSp>
        <p:nvGrpSpPr>
          <p:cNvPr id="9" name="Group 8">
            <a:extLst>
              <a:ext uri="{FF2B5EF4-FFF2-40B4-BE49-F238E27FC236}">
                <a16:creationId xmlns:a16="http://schemas.microsoft.com/office/drawing/2014/main" id="{8B386290-6E20-49B0-B870-E56378DFD728}"/>
              </a:ext>
            </a:extLst>
          </p:cNvPr>
          <p:cNvGrpSpPr/>
          <p:nvPr/>
        </p:nvGrpSpPr>
        <p:grpSpPr>
          <a:xfrm>
            <a:off x="2366757" y="1795873"/>
            <a:ext cx="644828" cy="789587"/>
            <a:chOff x="2354829" y="1795873"/>
            <a:chExt cx="644828" cy="789587"/>
          </a:xfrm>
        </p:grpSpPr>
        <p:sp>
          <p:nvSpPr>
            <p:cNvPr id="184" name="Isosceles Triangle 183">
              <a:extLst>
                <a:ext uri="{FF2B5EF4-FFF2-40B4-BE49-F238E27FC236}">
                  <a16:creationId xmlns:a16="http://schemas.microsoft.com/office/drawing/2014/main" id="{35AB9227-6802-42A2-A796-D90A143E0E87}"/>
                </a:ext>
              </a:extLst>
            </p:cNvPr>
            <p:cNvSpPr/>
            <p:nvPr/>
          </p:nvSpPr>
          <p:spPr>
            <a:xfrm rot="10800000">
              <a:off x="2582817" y="2448231"/>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5" name="Oval 184">
              <a:extLst>
                <a:ext uri="{FF2B5EF4-FFF2-40B4-BE49-F238E27FC236}">
                  <a16:creationId xmlns:a16="http://schemas.microsoft.com/office/drawing/2014/main" id="{EA89C9EE-9E1E-4EC3-BC3F-DAA1F33A83FD}"/>
                </a:ext>
              </a:extLst>
            </p:cNvPr>
            <p:cNvSpPr/>
            <p:nvPr/>
          </p:nvSpPr>
          <p:spPr>
            <a:xfrm>
              <a:off x="2354829" y="1817349"/>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7" name="Oval 186">
              <a:extLst>
                <a:ext uri="{FF2B5EF4-FFF2-40B4-BE49-F238E27FC236}">
                  <a16:creationId xmlns:a16="http://schemas.microsoft.com/office/drawing/2014/main" id="{9FD47599-110E-4B5F-948A-18DDA8614434}"/>
                </a:ext>
              </a:extLst>
            </p:cNvPr>
            <p:cNvSpPr/>
            <p:nvPr/>
          </p:nvSpPr>
          <p:spPr>
            <a:xfrm>
              <a:off x="2405005" y="1868108"/>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8" name="Marvintrackercircle">
              <a:extLst>
                <a:ext uri="{FF2B5EF4-FFF2-40B4-BE49-F238E27FC236}">
                  <a16:creationId xmlns:a16="http://schemas.microsoft.com/office/drawing/2014/main" id="{86279F4B-029F-4175-B380-BA737D2E884C}"/>
                </a:ext>
              </a:extLst>
            </p:cNvPr>
            <p:cNvSpPr>
              <a:spLocks/>
            </p:cNvSpPr>
            <p:nvPr>
              <p:custDataLst>
                <p:tags r:id="rId13"/>
              </p:custDataLst>
            </p:nvPr>
          </p:nvSpPr>
          <p:spPr>
            <a:xfrm>
              <a:off x="2377655" y="1795873"/>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2</a:t>
              </a:r>
            </a:p>
          </p:txBody>
        </p:sp>
        <p:pic>
          <p:nvPicPr>
            <p:cNvPr id="189" name="Graphic 188">
              <a:extLst>
                <a:ext uri="{FF2B5EF4-FFF2-40B4-BE49-F238E27FC236}">
                  <a16:creationId xmlns:a16="http://schemas.microsoft.com/office/drawing/2014/main" id="{03C97E4B-42F3-4484-ABCD-087285C150A6}"/>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2555960" y="2001137"/>
              <a:ext cx="242567" cy="284754"/>
            </a:xfrm>
            <a:prstGeom prst="rect">
              <a:avLst/>
            </a:prstGeom>
          </p:spPr>
        </p:pic>
      </p:grpSp>
      <p:sp>
        <p:nvSpPr>
          <p:cNvPr id="192" name="TextBox 191">
            <a:extLst>
              <a:ext uri="{FF2B5EF4-FFF2-40B4-BE49-F238E27FC236}">
                <a16:creationId xmlns:a16="http://schemas.microsoft.com/office/drawing/2014/main" id="{46636873-13CC-4066-9F23-4CE4E5481EBC}"/>
              </a:ext>
            </a:extLst>
          </p:cNvPr>
          <p:cNvSpPr txBox="1">
            <a:spLocks/>
          </p:cNvSpPr>
          <p:nvPr/>
        </p:nvSpPr>
        <p:spPr>
          <a:xfrm>
            <a:off x="5626294" y="5926174"/>
            <a:ext cx="1273878" cy="338554"/>
          </a:xfrm>
          <a:prstGeom prst="rect">
            <a:avLst/>
          </a:prstGeom>
        </p:spPr>
        <p:txBody>
          <a:bodyPr vert="horz" wrap="squar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Entertainment &amp; Culture</a:t>
            </a:r>
          </a:p>
        </p:txBody>
      </p:sp>
      <p:grpSp>
        <p:nvGrpSpPr>
          <p:cNvPr id="21" name="Group 20">
            <a:extLst>
              <a:ext uri="{FF2B5EF4-FFF2-40B4-BE49-F238E27FC236}">
                <a16:creationId xmlns:a16="http://schemas.microsoft.com/office/drawing/2014/main" id="{E0E856B5-C9F4-4505-B065-C8BD9AC0B724}"/>
              </a:ext>
            </a:extLst>
          </p:cNvPr>
          <p:cNvGrpSpPr/>
          <p:nvPr/>
        </p:nvGrpSpPr>
        <p:grpSpPr>
          <a:xfrm>
            <a:off x="5940819" y="5029200"/>
            <a:ext cx="644828" cy="789587"/>
            <a:chOff x="5940819" y="5064328"/>
            <a:chExt cx="644828" cy="789587"/>
          </a:xfrm>
        </p:grpSpPr>
        <p:sp>
          <p:nvSpPr>
            <p:cNvPr id="195" name="Isosceles Triangle 194">
              <a:extLst>
                <a:ext uri="{FF2B5EF4-FFF2-40B4-BE49-F238E27FC236}">
                  <a16:creationId xmlns:a16="http://schemas.microsoft.com/office/drawing/2014/main" id="{2E44FC12-1916-4511-915C-87FF6B275C21}"/>
                </a:ext>
              </a:extLst>
            </p:cNvPr>
            <p:cNvSpPr/>
            <p:nvPr/>
          </p:nvSpPr>
          <p:spPr>
            <a:xfrm rot="10800000">
              <a:off x="6168807" y="5716686"/>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Calibri" panose="020F0502020204030204"/>
              </a:endParaRPr>
            </a:p>
          </p:txBody>
        </p:sp>
        <p:sp>
          <p:nvSpPr>
            <p:cNvPr id="196" name="Oval 195">
              <a:extLst>
                <a:ext uri="{FF2B5EF4-FFF2-40B4-BE49-F238E27FC236}">
                  <a16:creationId xmlns:a16="http://schemas.microsoft.com/office/drawing/2014/main" id="{D4CE570A-C54E-4790-86EC-804451BDDB89}"/>
                </a:ext>
              </a:extLst>
            </p:cNvPr>
            <p:cNvSpPr/>
            <p:nvPr/>
          </p:nvSpPr>
          <p:spPr>
            <a:xfrm>
              <a:off x="5940819" y="5085804"/>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Calibri" panose="020F0502020204030204"/>
              </a:endParaRPr>
            </a:p>
          </p:txBody>
        </p:sp>
        <p:sp>
          <p:nvSpPr>
            <p:cNvPr id="198" name="Oval 197">
              <a:extLst>
                <a:ext uri="{FF2B5EF4-FFF2-40B4-BE49-F238E27FC236}">
                  <a16:creationId xmlns:a16="http://schemas.microsoft.com/office/drawing/2014/main" id="{552B2582-DE75-436E-8805-DB234339C39F}"/>
                </a:ext>
              </a:extLst>
            </p:cNvPr>
            <p:cNvSpPr/>
            <p:nvPr/>
          </p:nvSpPr>
          <p:spPr>
            <a:xfrm>
              <a:off x="5990995" y="5136563"/>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9" name="Marvintrackercircle">
              <a:extLst>
                <a:ext uri="{FF2B5EF4-FFF2-40B4-BE49-F238E27FC236}">
                  <a16:creationId xmlns:a16="http://schemas.microsoft.com/office/drawing/2014/main" id="{CF0DDE73-3007-490D-8F71-008E26BA0639}"/>
                </a:ext>
              </a:extLst>
            </p:cNvPr>
            <p:cNvSpPr>
              <a:spLocks/>
            </p:cNvSpPr>
            <p:nvPr>
              <p:custDataLst>
                <p:tags r:id="rId12"/>
              </p:custDataLst>
            </p:nvPr>
          </p:nvSpPr>
          <p:spPr>
            <a:xfrm>
              <a:off x="5963645" y="5064328"/>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algn="ctr" defTabSz="457200"/>
              <a:r>
                <a:rPr lang="en-US" sz="1100" b="1" i="1" dirty="0">
                  <a:solidFill>
                    <a:srgbClr val="FFFFFF"/>
                  </a:solidFill>
                  <a:latin typeface="Calibri" panose="020F0502020204030204"/>
                  <a:cs typeface="Arial" panose="020B0604020202020204" pitchFamily="34" charset="0"/>
                </a:rPr>
                <a:t>16</a:t>
              </a:r>
            </a:p>
          </p:txBody>
        </p:sp>
        <p:pic>
          <p:nvPicPr>
            <p:cNvPr id="201" name="Graphic 200">
              <a:extLst>
                <a:ext uri="{FF2B5EF4-FFF2-40B4-BE49-F238E27FC236}">
                  <a16:creationId xmlns:a16="http://schemas.microsoft.com/office/drawing/2014/main" id="{0A5F11CC-7C43-47E1-A790-B6C50E4937BB}"/>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6102244" y="5294768"/>
              <a:ext cx="321978" cy="234403"/>
            </a:xfrm>
            <a:prstGeom prst="rect">
              <a:avLst/>
            </a:prstGeom>
          </p:spPr>
        </p:pic>
      </p:grpSp>
      <p:sp>
        <p:nvSpPr>
          <p:cNvPr id="204" name="TextBox 62">
            <a:extLst>
              <a:ext uri="{FF2B5EF4-FFF2-40B4-BE49-F238E27FC236}">
                <a16:creationId xmlns:a16="http://schemas.microsoft.com/office/drawing/2014/main" id="{D43C2569-C9D3-49D9-BB2A-378CFD206D0F}"/>
              </a:ext>
            </a:extLst>
          </p:cNvPr>
          <p:cNvSpPr txBox="1">
            <a:spLocks/>
          </p:cNvSpPr>
          <p:nvPr/>
        </p:nvSpPr>
        <p:spPr>
          <a:xfrm>
            <a:off x="3630614" y="2731168"/>
            <a:ext cx="492122" cy="169277"/>
          </a:xfrm>
          <a:prstGeom prst="rect">
            <a:avLst/>
          </a:prstGeom>
        </p:spPr>
        <p:txBody>
          <a:bodyPr vert="horz" wrap="non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Mobility</a:t>
            </a:r>
          </a:p>
        </p:txBody>
      </p:sp>
      <p:grpSp>
        <p:nvGrpSpPr>
          <p:cNvPr id="10" name="Group 9">
            <a:extLst>
              <a:ext uri="{FF2B5EF4-FFF2-40B4-BE49-F238E27FC236}">
                <a16:creationId xmlns:a16="http://schemas.microsoft.com/office/drawing/2014/main" id="{BA6FFAB9-4FBF-40C1-99EF-991822423E64}"/>
              </a:ext>
            </a:extLst>
          </p:cNvPr>
          <p:cNvGrpSpPr/>
          <p:nvPr/>
        </p:nvGrpSpPr>
        <p:grpSpPr>
          <a:xfrm>
            <a:off x="3550707" y="1795873"/>
            <a:ext cx="644828" cy="789587"/>
            <a:chOff x="3525686" y="1795873"/>
            <a:chExt cx="644828" cy="789587"/>
          </a:xfrm>
        </p:grpSpPr>
        <p:sp>
          <p:nvSpPr>
            <p:cNvPr id="205" name="Isosceles Triangle 204">
              <a:extLst>
                <a:ext uri="{FF2B5EF4-FFF2-40B4-BE49-F238E27FC236}">
                  <a16:creationId xmlns:a16="http://schemas.microsoft.com/office/drawing/2014/main" id="{DB3FC40A-0DB3-462A-B281-3060AE8A2CB1}"/>
                </a:ext>
              </a:extLst>
            </p:cNvPr>
            <p:cNvSpPr/>
            <p:nvPr/>
          </p:nvSpPr>
          <p:spPr>
            <a:xfrm rot="10800000">
              <a:off x="3753674" y="2448231"/>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B044589C-583E-44F8-A84E-F23B5F11AF7D}"/>
                </a:ext>
              </a:extLst>
            </p:cNvPr>
            <p:cNvSpPr/>
            <p:nvPr/>
          </p:nvSpPr>
          <p:spPr>
            <a:xfrm>
              <a:off x="3525686" y="1817349"/>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1F6A5233-A435-4FA2-B636-9795D5906523}"/>
                </a:ext>
              </a:extLst>
            </p:cNvPr>
            <p:cNvSpPr/>
            <p:nvPr/>
          </p:nvSpPr>
          <p:spPr>
            <a:xfrm>
              <a:off x="3575862" y="1868108"/>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9" name="Marvintrackercircle">
              <a:extLst>
                <a:ext uri="{FF2B5EF4-FFF2-40B4-BE49-F238E27FC236}">
                  <a16:creationId xmlns:a16="http://schemas.microsoft.com/office/drawing/2014/main" id="{3F516961-75E3-4095-8238-D4E4730FF52F}"/>
                </a:ext>
              </a:extLst>
            </p:cNvPr>
            <p:cNvSpPr>
              <a:spLocks/>
            </p:cNvSpPr>
            <p:nvPr>
              <p:custDataLst>
                <p:tags r:id="rId11"/>
              </p:custDataLst>
            </p:nvPr>
          </p:nvSpPr>
          <p:spPr>
            <a:xfrm>
              <a:off x="3548512" y="1795873"/>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3</a:t>
              </a:r>
            </a:p>
          </p:txBody>
        </p:sp>
        <p:pic>
          <p:nvPicPr>
            <p:cNvPr id="210" name="Graphic 209">
              <a:extLst>
                <a:ext uri="{FF2B5EF4-FFF2-40B4-BE49-F238E27FC236}">
                  <a16:creationId xmlns:a16="http://schemas.microsoft.com/office/drawing/2014/main" id="{BE964E5B-6744-4F37-8518-AFF366FE220D}"/>
                </a:ext>
              </a:extLst>
            </p:cNvPr>
            <p:cNvPicPr>
              <a:picLocks noChangeAspect="1"/>
            </p:cNvPicPr>
            <p:nvPr/>
          </p:nvPicPr>
          <p:blipFill>
            <a:blip r:embed="rId36" cstate="email">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3720171" y="2014081"/>
              <a:ext cx="255858" cy="258867"/>
            </a:xfrm>
            <a:prstGeom prst="rect">
              <a:avLst/>
            </a:prstGeom>
          </p:spPr>
        </p:pic>
      </p:grpSp>
      <p:sp>
        <p:nvSpPr>
          <p:cNvPr id="212" name="TextBox 62">
            <a:extLst>
              <a:ext uri="{FF2B5EF4-FFF2-40B4-BE49-F238E27FC236}">
                <a16:creationId xmlns:a16="http://schemas.microsoft.com/office/drawing/2014/main" id="{A8B199F2-F4F1-4262-8C85-F82C366D2D60}"/>
              </a:ext>
            </a:extLst>
          </p:cNvPr>
          <p:cNvSpPr txBox="1">
            <a:spLocks/>
          </p:cNvSpPr>
          <p:nvPr/>
        </p:nvSpPr>
        <p:spPr>
          <a:xfrm>
            <a:off x="4923915" y="2731168"/>
            <a:ext cx="285335" cy="169277"/>
          </a:xfrm>
          <a:prstGeom prst="rect">
            <a:avLst/>
          </a:prstGeom>
        </p:spPr>
        <p:txBody>
          <a:bodyPr vert="horz" wrap="non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Food</a:t>
            </a:r>
          </a:p>
        </p:txBody>
      </p:sp>
      <p:grpSp>
        <p:nvGrpSpPr>
          <p:cNvPr id="11" name="Group 10">
            <a:extLst>
              <a:ext uri="{FF2B5EF4-FFF2-40B4-BE49-F238E27FC236}">
                <a16:creationId xmlns:a16="http://schemas.microsoft.com/office/drawing/2014/main" id="{05288F36-442A-4071-919B-410C92F0BBCF}"/>
              </a:ext>
            </a:extLst>
          </p:cNvPr>
          <p:cNvGrpSpPr/>
          <p:nvPr/>
        </p:nvGrpSpPr>
        <p:grpSpPr>
          <a:xfrm>
            <a:off x="4734657" y="1795873"/>
            <a:ext cx="644828" cy="789587"/>
            <a:chOff x="4696543" y="1795873"/>
            <a:chExt cx="644828" cy="789587"/>
          </a:xfrm>
        </p:grpSpPr>
        <p:sp>
          <p:nvSpPr>
            <p:cNvPr id="214" name="Isosceles Triangle 213">
              <a:extLst>
                <a:ext uri="{FF2B5EF4-FFF2-40B4-BE49-F238E27FC236}">
                  <a16:creationId xmlns:a16="http://schemas.microsoft.com/office/drawing/2014/main" id="{D113B207-BCA1-48F8-8DC8-7ABBCA5E8895}"/>
                </a:ext>
              </a:extLst>
            </p:cNvPr>
            <p:cNvSpPr/>
            <p:nvPr/>
          </p:nvSpPr>
          <p:spPr>
            <a:xfrm rot="10800000">
              <a:off x="4924531" y="2448231"/>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5" name="Oval 214">
              <a:extLst>
                <a:ext uri="{FF2B5EF4-FFF2-40B4-BE49-F238E27FC236}">
                  <a16:creationId xmlns:a16="http://schemas.microsoft.com/office/drawing/2014/main" id="{54F08609-4D3B-474F-9ECE-A85BF9132699}"/>
                </a:ext>
              </a:extLst>
            </p:cNvPr>
            <p:cNvSpPr/>
            <p:nvPr/>
          </p:nvSpPr>
          <p:spPr>
            <a:xfrm>
              <a:off x="4696543" y="1817349"/>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6" name="Oval 215">
              <a:extLst>
                <a:ext uri="{FF2B5EF4-FFF2-40B4-BE49-F238E27FC236}">
                  <a16:creationId xmlns:a16="http://schemas.microsoft.com/office/drawing/2014/main" id="{1D36EEB3-B149-485B-8414-E67730421439}"/>
                </a:ext>
              </a:extLst>
            </p:cNvPr>
            <p:cNvSpPr/>
            <p:nvPr/>
          </p:nvSpPr>
          <p:spPr>
            <a:xfrm>
              <a:off x="4746719" y="1868108"/>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7" name="Marvintrackercircle">
              <a:extLst>
                <a:ext uri="{FF2B5EF4-FFF2-40B4-BE49-F238E27FC236}">
                  <a16:creationId xmlns:a16="http://schemas.microsoft.com/office/drawing/2014/main" id="{D00DAFE4-029B-4BED-B3AB-500451E1948C}"/>
                </a:ext>
              </a:extLst>
            </p:cNvPr>
            <p:cNvSpPr>
              <a:spLocks/>
            </p:cNvSpPr>
            <p:nvPr>
              <p:custDataLst>
                <p:tags r:id="rId10"/>
              </p:custDataLst>
            </p:nvPr>
          </p:nvSpPr>
          <p:spPr>
            <a:xfrm>
              <a:off x="4719369" y="1795873"/>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4</a:t>
              </a:r>
            </a:p>
          </p:txBody>
        </p:sp>
        <p:pic>
          <p:nvPicPr>
            <p:cNvPr id="218" name="Graphic 217">
              <a:extLst>
                <a:ext uri="{FF2B5EF4-FFF2-40B4-BE49-F238E27FC236}">
                  <a16:creationId xmlns:a16="http://schemas.microsoft.com/office/drawing/2014/main" id="{419AF291-38EC-49D7-90A8-7178D9929FE1}"/>
                </a:ext>
              </a:extLst>
            </p:cNvPr>
            <p:cNvPicPr>
              <a:picLocks noChangeAspect="1"/>
            </p:cNvPicPr>
            <p:nvPr/>
          </p:nvPicPr>
          <p:blipFill>
            <a:blip r:embed="rId38" cstate="email">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4932869" y="2001137"/>
              <a:ext cx="172176" cy="284754"/>
            </a:xfrm>
            <a:prstGeom prst="rect">
              <a:avLst/>
            </a:prstGeom>
          </p:spPr>
        </p:pic>
      </p:grpSp>
      <p:sp>
        <p:nvSpPr>
          <p:cNvPr id="220" name="TextBox 62">
            <a:extLst>
              <a:ext uri="{FF2B5EF4-FFF2-40B4-BE49-F238E27FC236}">
                <a16:creationId xmlns:a16="http://schemas.microsoft.com/office/drawing/2014/main" id="{726AACEE-4EB6-44B0-9159-689A9CA1517A}"/>
              </a:ext>
            </a:extLst>
          </p:cNvPr>
          <p:cNvSpPr txBox="1">
            <a:spLocks/>
          </p:cNvSpPr>
          <p:nvPr/>
        </p:nvSpPr>
        <p:spPr>
          <a:xfrm>
            <a:off x="1066800" y="4264137"/>
            <a:ext cx="876842" cy="169277"/>
          </a:xfrm>
          <a:prstGeom prst="rect">
            <a:avLst/>
          </a:prstGeom>
        </p:spPr>
        <p:txBody>
          <a:bodyPr vert="horz" wrap="non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Manufacturing</a:t>
            </a:r>
          </a:p>
        </p:txBody>
      </p:sp>
      <p:grpSp>
        <p:nvGrpSpPr>
          <p:cNvPr id="3" name="Group 2">
            <a:extLst>
              <a:ext uri="{FF2B5EF4-FFF2-40B4-BE49-F238E27FC236}">
                <a16:creationId xmlns:a16="http://schemas.microsoft.com/office/drawing/2014/main" id="{3103DE15-C09D-486C-8D1F-D9140815F363}"/>
              </a:ext>
            </a:extLst>
          </p:cNvPr>
          <p:cNvGrpSpPr/>
          <p:nvPr/>
        </p:nvGrpSpPr>
        <p:grpSpPr>
          <a:xfrm>
            <a:off x="1182807" y="3330277"/>
            <a:ext cx="644828" cy="789587"/>
            <a:chOff x="1182807" y="3330277"/>
            <a:chExt cx="644828" cy="789587"/>
          </a:xfrm>
        </p:grpSpPr>
        <p:sp>
          <p:nvSpPr>
            <p:cNvPr id="221" name="Isosceles Triangle 220">
              <a:extLst>
                <a:ext uri="{FF2B5EF4-FFF2-40B4-BE49-F238E27FC236}">
                  <a16:creationId xmlns:a16="http://schemas.microsoft.com/office/drawing/2014/main" id="{3DDF0652-D60F-463D-B690-1C998490CDDF}"/>
                </a:ext>
              </a:extLst>
            </p:cNvPr>
            <p:cNvSpPr/>
            <p:nvPr/>
          </p:nvSpPr>
          <p:spPr>
            <a:xfrm rot="10800000">
              <a:off x="1410795" y="3982635"/>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2" name="Oval 221">
              <a:extLst>
                <a:ext uri="{FF2B5EF4-FFF2-40B4-BE49-F238E27FC236}">
                  <a16:creationId xmlns:a16="http://schemas.microsoft.com/office/drawing/2014/main" id="{B0F9C106-2825-4C5C-9C92-B6B3AD837902}"/>
                </a:ext>
              </a:extLst>
            </p:cNvPr>
            <p:cNvSpPr/>
            <p:nvPr/>
          </p:nvSpPr>
          <p:spPr>
            <a:xfrm>
              <a:off x="1182807" y="3351753"/>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3" name="Oval 222">
              <a:extLst>
                <a:ext uri="{FF2B5EF4-FFF2-40B4-BE49-F238E27FC236}">
                  <a16:creationId xmlns:a16="http://schemas.microsoft.com/office/drawing/2014/main" id="{CECC77AD-9896-426C-A455-1F911B8170F5}"/>
                </a:ext>
              </a:extLst>
            </p:cNvPr>
            <p:cNvSpPr/>
            <p:nvPr/>
          </p:nvSpPr>
          <p:spPr>
            <a:xfrm>
              <a:off x="1232983" y="3402512"/>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5" name="Marvintrackercircle">
              <a:extLst>
                <a:ext uri="{FF2B5EF4-FFF2-40B4-BE49-F238E27FC236}">
                  <a16:creationId xmlns:a16="http://schemas.microsoft.com/office/drawing/2014/main" id="{76870189-542F-404E-96D4-4C96B66A49F1}"/>
                </a:ext>
              </a:extLst>
            </p:cNvPr>
            <p:cNvSpPr>
              <a:spLocks/>
            </p:cNvSpPr>
            <p:nvPr>
              <p:custDataLst>
                <p:tags r:id="rId9"/>
              </p:custDataLst>
            </p:nvPr>
          </p:nvSpPr>
          <p:spPr>
            <a:xfrm>
              <a:off x="1205633" y="3330277"/>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6</a:t>
              </a:r>
            </a:p>
          </p:txBody>
        </p:sp>
        <p:pic>
          <p:nvPicPr>
            <p:cNvPr id="226" name="Graphic 225">
              <a:extLst>
                <a:ext uri="{FF2B5EF4-FFF2-40B4-BE49-F238E27FC236}">
                  <a16:creationId xmlns:a16="http://schemas.microsoft.com/office/drawing/2014/main" id="{BC0B6817-A248-499B-B4B6-AB44F37C3DA5}"/>
                </a:ext>
              </a:extLst>
            </p:cNvPr>
            <p:cNvPicPr>
              <a:picLocks noChangeAspect="1"/>
            </p:cNvPicPr>
            <p:nvPr/>
          </p:nvPicPr>
          <p:blipFill>
            <a:blip r:embed="rId40" cstate="email">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1362844" y="3535541"/>
              <a:ext cx="284754" cy="284754"/>
            </a:xfrm>
            <a:prstGeom prst="rect">
              <a:avLst/>
            </a:prstGeom>
          </p:spPr>
        </p:pic>
      </p:grpSp>
      <p:sp>
        <p:nvSpPr>
          <p:cNvPr id="229" name="TextBox 62">
            <a:extLst>
              <a:ext uri="{FF2B5EF4-FFF2-40B4-BE49-F238E27FC236}">
                <a16:creationId xmlns:a16="http://schemas.microsoft.com/office/drawing/2014/main" id="{BC7B391B-864B-41C8-AAA2-27B54073DBDE}"/>
              </a:ext>
            </a:extLst>
          </p:cNvPr>
          <p:cNvSpPr txBox="1">
            <a:spLocks/>
          </p:cNvSpPr>
          <p:nvPr/>
        </p:nvSpPr>
        <p:spPr>
          <a:xfrm>
            <a:off x="1318834" y="5926174"/>
            <a:ext cx="375104" cy="169277"/>
          </a:xfrm>
          <a:prstGeom prst="rect">
            <a:avLst/>
          </a:prstGeom>
        </p:spPr>
        <p:txBody>
          <a:bodyPr vert="horz" wrap="non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Media</a:t>
            </a:r>
          </a:p>
        </p:txBody>
      </p:sp>
      <p:grpSp>
        <p:nvGrpSpPr>
          <p:cNvPr id="17" name="Group 16">
            <a:extLst>
              <a:ext uri="{FF2B5EF4-FFF2-40B4-BE49-F238E27FC236}">
                <a16:creationId xmlns:a16="http://schemas.microsoft.com/office/drawing/2014/main" id="{9182DF5B-87C0-4083-8EF5-5BE007F0027A}"/>
              </a:ext>
            </a:extLst>
          </p:cNvPr>
          <p:cNvGrpSpPr/>
          <p:nvPr/>
        </p:nvGrpSpPr>
        <p:grpSpPr>
          <a:xfrm>
            <a:off x="1182807" y="5029200"/>
            <a:ext cx="644828" cy="789587"/>
            <a:chOff x="1183972" y="5064328"/>
            <a:chExt cx="644828" cy="789587"/>
          </a:xfrm>
        </p:grpSpPr>
        <p:sp>
          <p:nvSpPr>
            <p:cNvPr id="234" name="Isosceles Triangle 233">
              <a:extLst>
                <a:ext uri="{FF2B5EF4-FFF2-40B4-BE49-F238E27FC236}">
                  <a16:creationId xmlns:a16="http://schemas.microsoft.com/office/drawing/2014/main" id="{560FDE9F-3E8B-475F-904F-2878D44E4C9D}"/>
                </a:ext>
              </a:extLst>
            </p:cNvPr>
            <p:cNvSpPr/>
            <p:nvPr/>
          </p:nvSpPr>
          <p:spPr>
            <a:xfrm rot="10800000">
              <a:off x="1411960" y="5716686"/>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Calibri" panose="020F0502020204030204"/>
              </a:endParaRPr>
            </a:p>
          </p:txBody>
        </p:sp>
        <p:sp>
          <p:nvSpPr>
            <p:cNvPr id="239" name="Oval 238">
              <a:extLst>
                <a:ext uri="{FF2B5EF4-FFF2-40B4-BE49-F238E27FC236}">
                  <a16:creationId xmlns:a16="http://schemas.microsoft.com/office/drawing/2014/main" id="{814C75D7-4DA6-4530-A832-4BAA32E77239}"/>
                </a:ext>
              </a:extLst>
            </p:cNvPr>
            <p:cNvSpPr/>
            <p:nvPr/>
          </p:nvSpPr>
          <p:spPr>
            <a:xfrm>
              <a:off x="1183972" y="5085804"/>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Calibri" panose="020F0502020204030204"/>
              </a:endParaRPr>
            </a:p>
          </p:txBody>
        </p:sp>
        <p:sp>
          <p:nvSpPr>
            <p:cNvPr id="244" name="Oval 243">
              <a:extLst>
                <a:ext uri="{FF2B5EF4-FFF2-40B4-BE49-F238E27FC236}">
                  <a16:creationId xmlns:a16="http://schemas.microsoft.com/office/drawing/2014/main" id="{644FF1BD-96EF-4589-8138-3CB8DB21A646}"/>
                </a:ext>
              </a:extLst>
            </p:cNvPr>
            <p:cNvSpPr/>
            <p:nvPr/>
          </p:nvSpPr>
          <p:spPr>
            <a:xfrm>
              <a:off x="1234148" y="5136563"/>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9" name="Marvintrackercircle">
              <a:extLst>
                <a:ext uri="{FF2B5EF4-FFF2-40B4-BE49-F238E27FC236}">
                  <a16:creationId xmlns:a16="http://schemas.microsoft.com/office/drawing/2014/main" id="{B5AA38B1-4F14-4E02-AE1E-AC4296CD2C3A}"/>
                </a:ext>
              </a:extLst>
            </p:cNvPr>
            <p:cNvSpPr>
              <a:spLocks/>
            </p:cNvSpPr>
            <p:nvPr>
              <p:custDataLst>
                <p:tags r:id="rId8"/>
              </p:custDataLst>
            </p:nvPr>
          </p:nvSpPr>
          <p:spPr>
            <a:xfrm>
              <a:off x="1206798" y="5064328"/>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algn="ctr" defTabSz="457200"/>
              <a:r>
                <a:rPr lang="en-US" sz="1100" b="1" i="1" dirty="0">
                  <a:solidFill>
                    <a:srgbClr val="FFFFFF"/>
                  </a:solidFill>
                  <a:latin typeface="Calibri" panose="020F0502020204030204"/>
                  <a:cs typeface="Arial" panose="020B0604020202020204" pitchFamily="34" charset="0"/>
                </a:rPr>
                <a:t>11</a:t>
              </a:r>
            </a:p>
          </p:txBody>
        </p:sp>
        <p:pic>
          <p:nvPicPr>
            <p:cNvPr id="250" name="Graphic 249">
              <a:extLst>
                <a:ext uri="{FF2B5EF4-FFF2-40B4-BE49-F238E27FC236}">
                  <a16:creationId xmlns:a16="http://schemas.microsoft.com/office/drawing/2014/main" id="{EF66A0B3-E9F4-4401-85FB-49F18D5A0024}"/>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1377662" y="5269592"/>
              <a:ext cx="257449" cy="284754"/>
            </a:xfrm>
            <a:prstGeom prst="rect">
              <a:avLst/>
            </a:prstGeom>
          </p:spPr>
        </p:pic>
      </p:grpSp>
      <p:sp>
        <p:nvSpPr>
          <p:cNvPr id="252" name="TextBox 62">
            <a:extLst>
              <a:ext uri="{FF2B5EF4-FFF2-40B4-BE49-F238E27FC236}">
                <a16:creationId xmlns:a16="http://schemas.microsoft.com/office/drawing/2014/main" id="{7B7E979B-ACE9-4230-A93A-739EC8485429}"/>
              </a:ext>
            </a:extLst>
          </p:cNvPr>
          <p:cNvSpPr txBox="1">
            <a:spLocks/>
          </p:cNvSpPr>
          <p:nvPr/>
        </p:nvSpPr>
        <p:spPr>
          <a:xfrm>
            <a:off x="1853198" y="5926174"/>
            <a:ext cx="1201834" cy="169277"/>
          </a:xfrm>
          <a:prstGeom prst="rect">
            <a:avLst/>
          </a:prstGeom>
        </p:spPr>
        <p:txBody>
          <a:bodyPr vert="horz" wrap="square" lIns="0" tIns="0" rIns="0" bIns="0" rtlCol="0">
            <a:spAutoFit/>
          </a:bodyPr>
          <a:lstStyle>
            <a:defPPr>
              <a:defRPr lang="en-US"/>
            </a:defPPr>
            <a:lvl1pPr lvl="0" indent="0" algn="ctr" defTabSz="914395">
              <a:lnSpc>
                <a:spcPct val="100000"/>
              </a:lnSpc>
              <a:spcBef>
                <a:spcPts val="600"/>
              </a:spcBef>
              <a:buFont typeface="Arial" charset="0"/>
              <a:buNone/>
              <a:defRPr sz="1100" b="1" i="1" cap="none" spc="0" baseline="0">
                <a:solidFill>
                  <a:srgbClr val="243646">
                    <a:lumMod val="75000"/>
                  </a:srgbClr>
                </a:solidFill>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Education</a:t>
            </a:r>
          </a:p>
        </p:txBody>
      </p:sp>
      <p:grpSp>
        <p:nvGrpSpPr>
          <p:cNvPr id="18" name="Group 17">
            <a:extLst>
              <a:ext uri="{FF2B5EF4-FFF2-40B4-BE49-F238E27FC236}">
                <a16:creationId xmlns:a16="http://schemas.microsoft.com/office/drawing/2014/main" id="{4F95E61D-7A9B-47C2-BD2E-DBD438C50FA0}"/>
              </a:ext>
            </a:extLst>
          </p:cNvPr>
          <p:cNvGrpSpPr/>
          <p:nvPr/>
        </p:nvGrpSpPr>
        <p:grpSpPr>
          <a:xfrm>
            <a:off x="2135341" y="5029200"/>
            <a:ext cx="644828" cy="789587"/>
            <a:chOff x="2158151" y="5064328"/>
            <a:chExt cx="644828" cy="789587"/>
          </a:xfrm>
        </p:grpSpPr>
        <p:sp>
          <p:nvSpPr>
            <p:cNvPr id="254" name="Isosceles Triangle 253">
              <a:extLst>
                <a:ext uri="{FF2B5EF4-FFF2-40B4-BE49-F238E27FC236}">
                  <a16:creationId xmlns:a16="http://schemas.microsoft.com/office/drawing/2014/main" id="{F32EC039-3AB3-4AD3-8685-1459DB70FEDD}"/>
                </a:ext>
              </a:extLst>
            </p:cNvPr>
            <p:cNvSpPr/>
            <p:nvPr/>
          </p:nvSpPr>
          <p:spPr>
            <a:xfrm rot="10800000">
              <a:off x="2386139" y="5716686"/>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Calibri" panose="020F0502020204030204"/>
              </a:endParaRPr>
            </a:p>
          </p:txBody>
        </p:sp>
        <p:sp>
          <p:nvSpPr>
            <p:cNvPr id="259" name="Oval 258">
              <a:extLst>
                <a:ext uri="{FF2B5EF4-FFF2-40B4-BE49-F238E27FC236}">
                  <a16:creationId xmlns:a16="http://schemas.microsoft.com/office/drawing/2014/main" id="{773C7950-5E4D-4D1E-8D01-6389D7EE6DF4}"/>
                </a:ext>
              </a:extLst>
            </p:cNvPr>
            <p:cNvSpPr/>
            <p:nvPr/>
          </p:nvSpPr>
          <p:spPr>
            <a:xfrm>
              <a:off x="2158151" y="5085804"/>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Calibri" panose="020F0502020204030204"/>
              </a:endParaRPr>
            </a:p>
          </p:txBody>
        </p:sp>
        <p:sp>
          <p:nvSpPr>
            <p:cNvPr id="264" name="Oval 263">
              <a:extLst>
                <a:ext uri="{FF2B5EF4-FFF2-40B4-BE49-F238E27FC236}">
                  <a16:creationId xmlns:a16="http://schemas.microsoft.com/office/drawing/2014/main" id="{FA569085-8251-46C6-851E-CB308444DF82}"/>
                </a:ext>
              </a:extLst>
            </p:cNvPr>
            <p:cNvSpPr/>
            <p:nvPr/>
          </p:nvSpPr>
          <p:spPr>
            <a:xfrm>
              <a:off x="2208327" y="5136563"/>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9" name="Marvintrackercircle">
              <a:extLst>
                <a:ext uri="{FF2B5EF4-FFF2-40B4-BE49-F238E27FC236}">
                  <a16:creationId xmlns:a16="http://schemas.microsoft.com/office/drawing/2014/main" id="{918D3E45-9D91-4D6B-A77B-FD2BE7D38DE7}"/>
                </a:ext>
              </a:extLst>
            </p:cNvPr>
            <p:cNvSpPr>
              <a:spLocks/>
            </p:cNvSpPr>
            <p:nvPr>
              <p:custDataLst>
                <p:tags r:id="rId7"/>
              </p:custDataLst>
            </p:nvPr>
          </p:nvSpPr>
          <p:spPr>
            <a:xfrm>
              <a:off x="2180977" y="5064328"/>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algn="ctr" defTabSz="457200"/>
              <a:r>
                <a:rPr lang="en-US" sz="1100" b="1" i="1" dirty="0">
                  <a:solidFill>
                    <a:srgbClr val="FFFFFF"/>
                  </a:solidFill>
                  <a:latin typeface="Calibri" panose="020F0502020204030204"/>
                  <a:cs typeface="Arial" panose="020B0604020202020204" pitchFamily="34" charset="0"/>
                </a:rPr>
                <a:t>12</a:t>
              </a:r>
            </a:p>
          </p:txBody>
        </p:sp>
        <p:pic>
          <p:nvPicPr>
            <p:cNvPr id="274" name="Graphic 273">
              <a:extLst>
                <a:ext uri="{FF2B5EF4-FFF2-40B4-BE49-F238E27FC236}">
                  <a16:creationId xmlns:a16="http://schemas.microsoft.com/office/drawing/2014/main" id="{742EBEF7-4362-46CA-8FC7-E6EEC6E8C775}"/>
                </a:ext>
              </a:extLst>
            </p:cNvPr>
            <p:cNvPicPr>
              <a:picLocks noChangeAspect="1"/>
            </p:cNvPicPr>
            <p:nvPr/>
          </p:nvPicPr>
          <p:blipFill>
            <a:blip r:embed="rId44" cstate="email">
              <a:extLst>
                <a:ext uri="{28A0092B-C50C-407E-A947-70E740481C1C}">
                  <a14:useLocalDpi xmlns:a14="http://schemas.microsoft.com/office/drawing/2010/main"/>
                </a:ext>
                <a:ext uri="{96DAC541-7B7A-43D3-8B79-37D633B846F1}">
                  <asvg:svgBlip xmlns:asvg="http://schemas.microsoft.com/office/drawing/2016/SVG/main" r:embed="rId45"/>
                </a:ext>
              </a:extLst>
            </a:blip>
            <a:stretch>
              <a:fillRect/>
            </a:stretch>
          </p:blipFill>
          <p:spPr>
            <a:xfrm>
              <a:off x="2311329" y="5304999"/>
              <a:ext cx="338472" cy="213940"/>
            </a:xfrm>
            <a:prstGeom prst="rect">
              <a:avLst/>
            </a:prstGeom>
          </p:spPr>
        </p:pic>
      </p:grpSp>
      <p:sp>
        <p:nvSpPr>
          <p:cNvPr id="284" name="TextBox 62">
            <a:extLst>
              <a:ext uri="{FF2B5EF4-FFF2-40B4-BE49-F238E27FC236}">
                <a16:creationId xmlns:a16="http://schemas.microsoft.com/office/drawing/2014/main" id="{091B124E-E1F4-4E41-A3E7-4BB69C7CB387}"/>
              </a:ext>
            </a:extLst>
          </p:cNvPr>
          <p:cNvSpPr txBox="1">
            <a:spLocks/>
          </p:cNvSpPr>
          <p:nvPr/>
        </p:nvSpPr>
        <p:spPr>
          <a:xfrm>
            <a:off x="3180101" y="5926174"/>
            <a:ext cx="472886" cy="169277"/>
          </a:xfrm>
          <a:prstGeom prst="rect">
            <a:avLst/>
          </a:prstGeom>
        </p:spPr>
        <p:txBody>
          <a:bodyPr vert="horz" wrap="non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Tourism</a:t>
            </a:r>
          </a:p>
        </p:txBody>
      </p:sp>
      <p:grpSp>
        <p:nvGrpSpPr>
          <p:cNvPr id="19" name="Group 18">
            <a:extLst>
              <a:ext uri="{FF2B5EF4-FFF2-40B4-BE49-F238E27FC236}">
                <a16:creationId xmlns:a16="http://schemas.microsoft.com/office/drawing/2014/main" id="{AEFE8E85-093C-49A1-B11C-286E61163CAD}"/>
              </a:ext>
            </a:extLst>
          </p:cNvPr>
          <p:cNvGrpSpPr/>
          <p:nvPr/>
        </p:nvGrpSpPr>
        <p:grpSpPr>
          <a:xfrm>
            <a:off x="3086710" y="5029200"/>
            <a:ext cx="644828" cy="789587"/>
            <a:chOff x="3136580" y="5064328"/>
            <a:chExt cx="644828" cy="789587"/>
          </a:xfrm>
        </p:grpSpPr>
        <p:sp>
          <p:nvSpPr>
            <p:cNvPr id="285" name="Isosceles Triangle 284">
              <a:extLst>
                <a:ext uri="{FF2B5EF4-FFF2-40B4-BE49-F238E27FC236}">
                  <a16:creationId xmlns:a16="http://schemas.microsoft.com/office/drawing/2014/main" id="{0F218488-621F-448E-92E9-90A791125F90}"/>
                </a:ext>
              </a:extLst>
            </p:cNvPr>
            <p:cNvSpPr/>
            <p:nvPr/>
          </p:nvSpPr>
          <p:spPr>
            <a:xfrm rot="10800000">
              <a:off x="3364568" y="5716686"/>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Calibri" panose="020F0502020204030204"/>
              </a:endParaRPr>
            </a:p>
          </p:txBody>
        </p:sp>
        <p:sp>
          <p:nvSpPr>
            <p:cNvPr id="286" name="Oval 285">
              <a:extLst>
                <a:ext uri="{FF2B5EF4-FFF2-40B4-BE49-F238E27FC236}">
                  <a16:creationId xmlns:a16="http://schemas.microsoft.com/office/drawing/2014/main" id="{BAE4CDB6-FF9F-4770-BBE0-183C8D90785F}"/>
                </a:ext>
              </a:extLst>
            </p:cNvPr>
            <p:cNvSpPr/>
            <p:nvPr/>
          </p:nvSpPr>
          <p:spPr>
            <a:xfrm>
              <a:off x="3136580" y="5085804"/>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Calibri" panose="020F0502020204030204"/>
              </a:endParaRPr>
            </a:p>
          </p:txBody>
        </p:sp>
        <p:sp>
          <p:nvSpPr>
            <p:cNvPr id="287" name="Oval 286">
              <a:extLst>
                <a:ext uri="{FF2B5EF4-FFF2-40B4-BE49-F238E27FC236}">
                  <a16:creationId xmlns:a16="http://schemas.microsoft.com/office/drawing/2014/main" id="{B160D7C2-7551-49E0-A564-2B3C0D6836AE}"/>
                </a:ext>
              </a:extLst>
            </p:cNvPr>
            <p:cNvSpPr/>
            <p:nvPr/>
          </p:nvSpPr>
          <p:spPr>
            <a:xfrm>
              <a:off x="3186756" y="5136563"/>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8" name="Marvintrackercircle">
              <a:extLst>
                <a:ext uri="{FF2B5EF4-FFF2-40B4-BE49-F238E27FC236}">
                  <a16:creationId xmlns:a16="http://schemas.microsoft.com/office/drawing/2014/main" id="{1AB71183-BE87-45E1-B66D-274785AFD5A5}"/>
                </a:ext>
              </a:extLst>
            </p:cNvPr>
            <p:cNvSpPr>
              <a:spLocks/>
            </p:cNvSpPr>
            <p:nvPr>
              <p:custDataLst>
                <p:tags r:id="rId6"/>
              </p:custDataLst>
            </p:nvPr>
          </p:nvSpPr>
          <p:spPr>
            <a:xfrm>
              <a:off x="3159406" y="5064328"/>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algn="ctr" defTabSz="457200"/>
              <a:r>
                <a:rPr lang="en-US" sz="1100" b="1" i="1" dirty="0">
                  <a:solidFill>
                    <a:srgbClr val="FFFFFF"/>
                  </a:solidFill>
                  <a:latin typeface="Calibri" panose="020F0502020204030204"/>
                  <a:cs typeface="Arial" panose="020B0604020202020204" pitchFamily="34" charset="0"/>
                </a:rPr>
                <a:t>13</a:t>
              </a:r>
            </a:p>
          </p:txBody>
        </p:sp>
        <p:pic>
          <p:nvPicPr>
            <p:cNvPr id="289" name="Graphic 288">
              <a:extLst>
                <a:ext uri="{FF2B5EF4-FFF2-40B4-BE49-F238E27FC236}">
                  <a16:creationId xmlns:a16="http://schemas.microsoft.com/office/drawing/2014/main" id="{4EE34D2A-6CFF-4F17-864E-C8DFD352FE89}"/>
                </a:ext>
              </a:extLst>
            </p:cNvPr>
            <p:cNvPicPr>
              <a:picLocks noChangeAspect="1"/>
            </p:cNvPicPr>
            <p:nvPr/>
          </p:nvPicPr>
          <p:blipFill>
            <a:blip r:embed="rId46" cstate="email">
              <a:extLst>
                <a:ext uri="{28A0092B-C50C-407E-A947-70E740481C1C}">
                  <a14:useLocalDpi xmlns:a14="http://schemas.microsoft.com/office/drawing/2010/main"/>
                </a:ext>
                <a:ext uri="{96DAC541-7B7A-43D3-8B79-37D633B846F1}">
                  <asvg:svgBlip xmlns:asvg="http://schemas.microsoft.com/office/drawing/2016/SVG/main" r:embed="rId47"/>
                </a:ext>
              </a:extLst>
            </a:blip>
            <a:stretch>
              <a:fillRect/>
            </a:stretch>
          </p:blipFill>
          <p:spPr>
            <a:xfrm>
              <a:off x="3291359" y="5294302"/>
              <a:ext cx="335270" cy="235334"/>
            </a:xfrm>
            <a:prstGeom prst="rect">
              <a:avLst/>
            </a:prstGeom>
          </p:spPr>
        </p:pic>
      </p:grpSp>
      <p:sp>
        <p:nvSpPr>
          <p:cNvPr id="291" name="TextBox 62">
            <a:extLst>
              <a:ext uri="{FF2B5EF4-FFF2-40B4-BE49-F238E27FC236}">
                <a16:creationId xmlns:a16="http://schemas.microsoft.com/office/drawing/2014/main" id="{8D1C1D2E-E264-4E8F-91E3-011B36B60766}"/>
              </a:ext>
            </a:extLst>
          </p:cNvPr>
          <p:cNvSpPr txBox="1">
            <a:spLocks/>
          </p:cNvSpPr>
          <p:nvPr/>
        </p:nvSpPr>
        <p:spPr>
          <a:xfrm>
            <a:off x="4829175" y="5926174"/>
            <a:ext cx="977446" cy="338554"/>
          </a:xfrm>
          <a:prstGeom prst="rect">
            <a:avLst/>
          </a:prstGeom>
        </p:spPr>
        <p:txBody>
          <a:bodyPr vert="horz" wrap="squar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eaLnBrk="1" fontAlgn="auto" latinLnBrk="0" hangingPunct="1">
              <a:lnSpc>
                <a:spcPct val="100000"/>
              </a:lnSpc>
              <a:spcBef>
                <a:spcPts val="600"/>
              </a:spcBef>
              <a:spcAft>
                <a:spcPts val="0"/>
              </a:spcAft>
              <a:buClrTx/>
              <a:buSzTx/>
              <a:buFont typeface="Arial" charset="0"/>
              <a:buNone/>
              <a:tabLst/>
              <a:defRPr/>
            </a:pP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Financial Services</a:t>
            </a:r>
          </a:p>
        </p:txBody>
      </p:sp>
      <p:grpSp>
        <p:nvGrpSpPr>
          <p:cNvPr id="22" name="Group 21">
            <a:extLst>
              <a:ext uri="{FF2B5EF4-FFF2-40B4-BE49-F238E27FC236}">
                <a16:creationId xmlns:a16="http://schemas.microsoft.com/office/drawing/2014/main" id="{5706CF6E-DAAC-47BB-BBB5-9F9CB3DDC70B}"/>
              </a:ext>
            </a:extLst>
          </p:cNvPr>
          <p:cNvGrpSpPr/>
          <p:nvPr/>
        </p:nvGrpSpPr>
        <p:grpSpPr>
          <a:xfrm>
            <a:off x="4989448" y="5029200"/>
            <a:ext cx="644828" cy="789587"/>
            <a:chOff x="4966909" y="5029200"/>
            <a:chExt cx="644828" cy="789587"/>
          </a:xfrm>
        </p:grpSpPr>
        <p:sp>
          <p:nvSpPr>
            <p:cNvPr id="292" name="Isosceles Triangle 291">
              <a:extLst>
                <a:ext uri="{FF2B5EF4-FFF2-40B4-BE49-F238E27FC236}">
                  <a16:creationId xmlns:a16="http://schemas.microsoft.com/office/drawing/2014/main" id="{C9B8D348-7C25-4580-A922-319F93E84657}"/>
                </a:ext>
              </a:extLst>
            </p:cNvPr>
            <p:cNvSpPr/>
            <p:nvPr/>
          </p:nvSpPr>
          <p:spPr>
            <a:xfrm rot="10800000">
              <a:off x="5194897" y="5681558"/>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FFFFFF"/>
                </a:solidFill>
                <a:latin typeface="Calibri" panose="020F0502020204030204"/>
              </a:endParaRPr>
            </a:p>
          </p:txBody>
        </p:sp>
        <p:sp>
          <p:nvSpPr>
            <p:cNvPr id="293" name="Oval 292">
              <a:extLst>
                <a:ext uri="{FF2B5EF4-FFF2-40B4-BE49-F238E27FC236}">
                  <a16:creationId xmlns:a16="http://schemas.microsoft.com/office/drawing/2014/main" id="{2D933FA8-CA33-49E6-A70D-463F47E134AC}"/>
                </a:ext>
              </a:extLst>
            </p:cNvPr>
            <p:cNvSpPr/>
            <p:nvPr/>
          </p:nvSpPr>
          <p:spPr>
            <a:xfrm>
              <a:off x="4966909" y="5050676"/>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rgbClr val="FFFFFF"/>
                </a:solidFill>
                <a:latin typeface="Calibri" panose="020F0502020204030204"/>
              </a:endParaRPr>
            </a:p>
          </p:txBody>
        </p:sp>
        <p:sp>
          <p:nvSpPr>
            <p:cNvPr id="294" name="Oval 293">
              <a:extLst>
                <a:ext uri="{FF2B5EF4-FFF2-40B4-BE49-F238E27FC236}">
                  <a16:creationId xmlns:a16="http://schemas.microsoft.com/office/drawing/2014/main" id="{30CF9A4F-39A5-4685-9D1F-2307A39B41C2}"/>
                </a:ext>
              </a:extLst>
            </p:cNvPr>
            <p:cNvSpPr/>
            <p:nvPr/>
          </p:nvSpPr>
          <p:spPr>
            <a:xfrm>
              <a:off x="5017085" y="5101435"/>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5" name="Marvintrackercircle">
              <a:extLst>
                <a:ext uri="{FF2B5EF4-FFF2-40B4-BE49-F238E27FC236}">
                  <a16:creationId xmlns:a16="http://schemas.microsoft.com/office/drawing/2014/main" id="{7903C2A9-B833-45CF-89AA-089FFA87D681}"/>
                </a:ext>
              </a:extLst>
            </p:cNvPr>
            <p:cNvSpPr>
              <a:spLocks/>
            </p:cNvSpPr>
            <p:nvPr>
              <p:custDataLst>
                <p:tags r:id="rId5"/>
              </p:custDataLst>
            </p:nvPr>
          </p:nvSpPr>
          <p:spPr>
            <a:xfrm>
              <a:off x="4989735" y="5029200"/>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algn="ctr" defTabSz="457200"/>
              <a:r>
                <a:rPr lang="en-US" sz="1100" b="1" i="1" dirty="0">
                  <a:solidFill>
                    <a:srgbClr val="FFFFFF"/>
                  </a:solidFill>
                  <a:latin typeface="Calibri" panose="020F0502020204030204"/>
                  <a:cs typeface="Arial" panose="020B0604020202020204" pitchFamily="34" charset="0"/>
                </a:rPr>
                <a:t>15</a:t>
              </a:r>
            </a:p>
          </p:txBody>
        </p:sp>
        <p:pic>
          <p:nvPicPr>
            <p:cNvPr id="296" name="Picture 295">
              <a:extLst>
                <a:ext uri="{FF2B5EF4-FFF2-40B4-BE49-F238E27FC236}">
                  <a16:creationId xmlns:a16="http://schemas.microsoft.com/office/drawing/2014/main" id="{5DB03A5F-1D42-4ABB-B6F4-763936A3B7E5}"/>
                </a:ext>
              </a:extLst>
            </p:cNvPr>
            <p:cNvPicPr>
              <a:picLocks noChangeAspect="1"/>
            </p:cNvPicPr>
            <p:nvPr/>
          </p:nvPicPr>
          <p:blipFill>
            <a:blip r:embed="rId48" cstate="email">
              <a:duotone>
                <a:schemeClr val="accent1">
                  <a:shade val="45000"/>
                  <a:satMod val="135000"/>
                </a:schemeClr>
                <a:prstClr val="white"/>
              </a:duotone>
              <a:extLst>
                <a:ext uri="{BEBA8EAE-BF5A-486C-A8C5-ECC9F3942E4B}">
                  <a14:imgProps xmlns:a14="http://schemas.microsoft.com/office/drawing/2010/main">
                    <a14:imgLayer r:embed="rId49">
                      <a14:imgEffect>
                        <a14:artisticGlowEdges/>
                      </a14:imgEffect>
                      <a14:imgEffect>
                        <a14:colorTemperature colorTemp="4700"/>
                      </a14:imgEffect>
                      <a14:imgEffect>
                        <a14:saturation sat="0"/>
                      </a14:imgEffect>
                    </a14:imgLayer>
                  </a14:imgProps>
                </a:ext>
                <a:ext uri="{28A0092B-C50C-407E-A947-70E740481C1C}">
                  <a14:useLocalDpi xmlns:a14="http://schemas.microsoft.com/office/drawing/2010/main"/>
                </a:ext>
              </a:extLst>
            </a:blip>
            <a:stretch>
              <a:fillRect/>
            </a:stretch>
          </p:blipFill>
          <p:spPr>
            <a:xfrm>
              <a:off x="5165935" y="5253453"/>
              <a:ext cx="246776" cy="246776"/>
            </a:xfrm>
            <a:prstGeom prst="rect">
              <a:avLst/>
            </a:prstGeom>
          </p:spPr>
        </p:pic>
      </p:grpSp>
      <p:sp>
        <p:nvSpPr>
          <p:cNvPr id="297" name="TextBox 296">
            <a:extLst>
              <a:ext uri="{FF2B5EF4-FFF2-40B4-BE49-F238E27FC236}">
                <a16:creationId xmlns:a16="http://schemas.microsoft.com/office/drawing/2014/main" id="{CB2165AF-D20A-45CF-8644-00689F97AD5B}"/>
              </a:ext>
            </a:extLst>
          </p:cNvPr>
          <p:cNvSpPr txBox="1"/>
          <p:nvPr/>
        </p:nvSpPr>
        <p:spPr>
          <a:xfrm>
            <a:off x="9190156" y="1979386"/>
            <a:ext cx="9183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Insights</a:t>
            </a:r>
          </a:p>
        </p:txBody>
      </p:sp>
      <p:sp>
        <p:nvSpPr>
          <p:cNvPr id="301" name="Rectangle 300">
            <a:extLst>
              <a:ext uri="{FF2B5EF4-FFF2-40B4-BE49-F238E27FC236}">
                <a16:creationId xmlns:a16="http://schemas.microsoft.com/office/drawing/2014/main" id="{919D80BA-5AEA-46D3-AE58-8F143A6B909E}"/>
              </a:ext>
            </a:extLst>
          </p:cNvPr>
          <p:cNvSpPr/>
          <p:nvPr/>
        </p:nvSpPr>
        <p:spPr>
          <a:xfrm>
            <a:off x="7910049" y="1666734"/>
            <a:ext cx="2377440" cy="118872"/>
          </a:xfrm>
          <a:prstGeom prst="rect">
            <a:avLst/>
          </a:prstGeom>
          <a:solidFill>
            <a:srgbClr val="38586F"/>
          </a:solidFill>
          <a:ln w="3175">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09538" marR="0" lvl="0" indent="-109538"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endParaRPr kumimoji="0" lang="en-US" sz="1050" b="1" i="0" u="none" strike="noStrike" kern="0" cap="none" spc="0" normalizeH="0" baseline="0" noProof="0" dirty="0">
              <a:ln>
                <a:noFill/>
              </a:ln>
              <a:solidFill>
                <a:srgbClr val="000000"/>
              </a:solidFill>
              <a:effectLst/>
              <a:uLnTx/>
              <a:uFillTx/>
              <a:latin typeface="Calibri" panose="020F0502020204030204"/>
              <a:ea typeface="+mn-ea"/>
              <a:cs typeface="+mn-cs"/>
            </a:endParaRPr>
          </a:p>
        </p:txBody>
      </p:sp>
      <p:pic>
        <p:nvPicPr>
          <p:cNvPr id="302" name="Picture 2" descr="Quote Icon 89667">
            <a:extLst>
              <a:ext uri="{FF2B5EF4-FFF2-40B4-BE49-F238E27FC236}">
                <a16:creationId xmlns:a16="http://schemas.microsoft.com/office/drawing/2014/main" id="{B735E0A3-6F09-482A-8BBF-745D2FFB69F3}"/>
              </a:ext>
            </a:extLst>
          </p:cNvPr>
          <p:cNvPicPr>
            <a:picLocks noChangeAspect="1" noChangeArrowheads="1"/>
          </p:cNvPicPr>
          <p:nvPr/>
        </p:nvPicPr>
        <p:blipFill>
          <a:blip r:embed="rId50"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96200" y="1276990"/>
            <a:ext cx="551810" cy="551810"/>
          </a:xfrm>
          <a:prstGeom prst="rect">
            <a:avLst/>
          </a:prstGeom>
          <a:noFill/>
          <a:extLst>
            <a:ext uri="{909E8E84-426E-40DD-AFC4-6F175D3DCCD1}">
              <a14:hiddenFill xmlns:a14="http://schemas.microsoft.com/office/drawing/2010/main">
                <a:solidFill>
                  <a:srgbClr val="FFFFFF"/>
                </a:solidFill>
              </a14:hiddenFill>
            </a:ext>
          </a:extLst>
        </p:spPr>
      </p:pic>
      <p:sp>
        <p:nvSpPr>
          <p:cNvPr id="311" name="Content Placeholder 60">
            <a:extLst>
              <a:ext uri="{FF2B5EF4-FFF2-40B4-BE49-F238E27FC236}">
                <a16:creationId xmlns:a16="http://schemas.microsoft.com/office/drawing/2014/main" id="{C1025A64-237C-414C-B893-F1E2647E5BC3}"/>
              </a:ext>
            </a:extLst>
          </p:cNvPr>
          <p:cNvSpPr txBox="1">
            <a:spLocks/>
          </p:cNvSpPr>
          <p:nvPr/>
        </p:nvSpPr>
        <p:spPr>
          <a:xfrm>
            <a:off x="3054462" y="1447800"/>
            <a:ext cx="1927515"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95" rtl="0" eaLnBrk="1" fontAlgn="auto" latinLnBrk="0" hangingPunct="1">
              <a:lnSpc>
                <a:spcPct val="100000"/>
              </a:lnSpc>
              <a:spcBef>
                <a:spcPts val="0"/>
              </a:spcBef>
              <a:spcAft>
                <a:spcPts val="0"/>
              </a:spcAft>
              <a:buClrTx/>
              <a:buSzTx/>
              <a:buFont typeface="Arial" charset="0"/>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NEOM’s Economic Sectors</a:t>
            </a:r>
          </a:p>
        </p:txBody>
      </p:sp>
      <p:sp>
        <p:nvSpPr>
          <p:cNvPr id="598" name="TextBox 62">
            <a:extLst>
              <a:ext uri="{FF2B5EF4-FFF2-40B4-BE49-F238E27FC236}">
                <a16:creationId xmlns:a16="http://schemas.microsoft.com/office/drawing/2014/main" id="{7F161810-0647-4ED2-AAF7-9DB822FC3A1B}"/>
              </a:ext>
            </a:extLst>
          </p:cNvPr>
          <p:cNvSpPr txBox="1">
            <a:spLocks/>
          </p:cNvSpPr>
          <p:nvPr/>
        </p:nvSpPr>
        <p:spPr>
          <a:xfrm>
            <a:off x="5754429" y="4264137"/>
            <a:ext cx="1105160" cy="338554"/>
          </a:xfrm>
          <a:prstGeom prst="rect">
            <a:avLst/>
          </a:prstGeom>
        </p:spPr>
        <p:txBody>
          <a:bodyPr vert="horz" wrap="squar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100000"/>
              </a:lnSpc>
              <a:spcBef>
                <a:spcPts val="600"/>
              </a:spcBef>
              <a:spcAft>
                <a:spcPts val="0"/>
              </a:spcAft>
              <a:buClrTx/>
              <a:buSzTx/>
              <a:buFont typeface="Arial" charset="0"/>
              <a:buNone/>
              <a:tabLst/>
              <a:defRPr/>
            </a:pPr>
            <a:r>
              <a:rPr lang="en-US" sz="1100" dirty="0">
                <a:latin typeface="Calibri" panose="020F0502020204030204"/>
              </a:rPr>
              <a:t>Maritime</a:t>
            </a:r>
            <a:b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b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&amp; Port</a:t>
            </a:r>
          </a:p>
        </p:txBody>
      </p:sp>
      <p:sp>
        <p:nvSpPr>
          <p:cNvPr id="599" name="TextBox 62">
            <a:extLst>
              <a:ext uri="{FF2B5EF4-FFF2-40B4-BE49-F238E27FC236}">
                <a16:creationId xmlns:a16="http://schemas.microsoft.com/office/drawing/2014/main" id="{C183E73B-F490-40F8-A1EC-1D36A4FC61E3}"/>
              </a:ext>
            </a:extLst>
          </p:cNvPr>
          <p:cNvSpPr txBox="1">
            <a:spLocks/>
          </p:cNvSpPr>
          <p:nvPr/>
        </p:nvSpPr>
        <p:spPr>
          <a:xfrm>
            <a:off x="4545170" y="4264137"/>
            <a:ext cx="1105160" cy="338554"/>
          </a:xfrm>
          <a:prstGeom prst="rect">
            <a:avLst/>
          </a:prstGeom>
        </p:spPr>
        <p:txBody>
          <a:bodyPr vert="horz" wrap="square" lIns="0" tIns="0" rIns="0" bIns="0" rtlCol="0">
            <a:spAutoFit/>
          </a:bodyPr>
          <a:lstStyle>
            <a:defPPr>
              <a:defRPr lang="en-US"/>
            </a:defPPr>
            <a:lvl1pPr marR="0" lvl="0" indent="0" algn="ctr" defTabSz="914395" fontAlgn="auto">
              <a:lnSpc>
                <a:spcPct val="100000"/>
              </a:lnSpc>
              <a:spcBef>
                <a:spcPts val="600"/>
              </a:spcBef>
              <a:spcAft>
                <a:spcPts val="0"/>
              </a:spcAft>
              <a:buClrTx/>
              <a:buSzTx/>
              <a:buFont typeface="Arial" charset="0"/>
              <a:buNone/>
              <a:tabLst/>
              <a:defRPr kumimoji="0" sz="1200" b="1" i="1" u="none" strike="noStrike" cap="none" spc="0" normalizeH="0" baseline="0">
                <a:ln>
                  <a:noFill/>
                </a:ln>
                <a:solidFill>
                  <a:srgbClr val="243646">
                    <a:lumMod val="75000"/>
                  </a:srgbClr>
                </a:solidFill>
                <a:effectLst/>
                <a:uLnTx/>
                <a:uFillTx/>
                <a:latin typeface="Arial" panose="020B0604020202020204" pitchFamily="34" charset="0"/>
                <a:cs typeface="Arial" panose="020B060402020202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100000"/>
              </a:lnSpc>
              <a:spcBef>
                <a:spcPts val="600"/>
              </a:spcBef>
              <a:spcAft>
                <a:spcPts val="0"/>
              </a:spcAft>
              <a:buClrTx/>
              <a:buSzTx/>
              <a:buFont typeface="Arial" charset="0"/>
              <a:buNone/>
              <a:tabLst/>
              <a:defRPr/>
            </a:pPr>
            <a:r>
              <a:rPr lang="en-US" sz="1100" dirty="0">
                <a:latin typeface="Calibri" panose="020F0502020204030204"/>
              </a:rPr>
              <a:t>Supply Chain</a:t>
            </a:r>
            <a:b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br>
            <a:r>
              <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rPr>
              <a:t>&amp; </a:t>
            </a:r>
            <a:r>
              <a:rPr lang="en-US" sz="1100" dirty="0">
                <a:latin typeface="Calibri" panose="020F0502020204030204"/>
              </a:rPr>
              <a:t>Logistics</a:t>
            </a:r>
            <a:endParaRPr kumimoji="0" lang="en-US" sz="1100" b="1" i="1" u="none" strike="noStrike" kern="1200" cap="none" spc="0" normalizeH="0" baseline="0" noProof="0" dirty="0">
              <a:ln>
                <a:noFill/>
              </a:ln>
              <a:solidFill>
                <a:srgbClr val="243646">
                  <a:lumMod val="75000"/>
                </a:srgbClr>
              </a:solidFill>
              <a:effectLst/>
              <a:uLnTx/>
              <a:uFillTx/>
              <a:latin typeface="Calibri" panose="020F0502020204030204"/>
              <a:ea typeface="+mn-ea"/>
              <a:cs typeface="Arial" panose="020B0604020202020204" pitchFamily="34" charset="0"/>
            </a:endParaRPr>
          </a:p>
        </p:txBody>
      </p:sp>
      <p:grpSp>
        <p:nvGrpSpPr>
          <p:cNvPr id="14" name="Group 13">
            <a:extLst>
              <a:ext uri="{FF2B5EF4-FFF2-40B4-BE49-F238E27FC236}">
                <a16:creationId xmlns:a16="http://schemas.microsoft.com/office/drawing/2014/main" id="{5A28406F-212E-4203-B007-CD1F7C9EFE36}"/>
              </a:ext>
            </a:extLst>
          </p:cNvPr>
          <p:cNvGrpSpPr/>
          <p:nvPr/>
        </p:nvGrpSpPr>
        <p:grpSpPr>
          <a:xfrm>
            <a:off x="5986983" y="3330277"/>
            <a:ext cx="644828" cy="789587"/>
            <a:chOff x="5986983" y="3362579"/>
            <a:chExt cx="644828" cy="789587"/>
          </a:xfrm>
        </p:grpSpPr>
        <p:sp>
          <p:nvSpPr>
            <p:cNvPr id="321" name="Isosceles Triangle 320">
              <a:extLst>
                <a:ext uri="{FF2B5EF4-FFF2-40B4-BE49-F238E27FC236}">
                  <a16:creationId xmlns:a16="http://schemas.microsoft.com/office/drawing/2014/main" id="{463BFF97-FD93-4831-B549-E39E030D15DB}"/>
                </a:ext>
              </a:extLst>
            </p:cNvPr>
            <p:cNvSpPr/>
            <p:nvPr/>
          </p:nvSpPr>
          <p:spPr>
            <a:xfrm rot="10800000">
              <a:off x="6214971" y="4014937"/>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22" name="Oval 321">
              <a:extLst>
                <a:ext uri="{FF2B5EF4-FFF2-40B4-BE49-F238E27FC236}">
                  <a16:creationId xmlns:a16="http://schemas.microsoft.com/office/drawing/2014/main" id="{EE5FA4CF-89F8-4B39-99C0-3EF13A580EF8}"/>
                </a:ext>
              </a:extLst>
            </p:cNvPr>
            <p:cNvSpPr/>
            <p:nvPr/>
          </p:nvSpPr>
          <p:spPr>
            <a:xfrm>
              <a:off x="5986983" y="3384055"/>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3" name="Oval 322">
              <a:extLst>
                <a:ext uri="{FF2B5EF4-FFF2-40B4-BE49-F238E27FC236}">
                  <a16:creationId xmlns:a16="http://schemas.microsoft.com/office/drawing/2014/main" id="{76925203-3FCB-41CC-9274-7A31BB8260BC}"/>
                </a:ext>
              </a:extLst>
            </p:cNvPr>
            <p:cNvSpPr/>
            <p:nvPr/>
          </p:nvSpPr>
          <p:spPr>
            <a:xfrm>
              <a:off x="6037159" y="3434814"/>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4" name="Marvintrackercircle">
              <a:extLst>
                <a:ext uri="{FF2B5EF4-FFF2-40B4-BE49-F238E27FC236}">
                  <a16:creationId xmlns:a16="http://schemas.microsoft.com/office/drawing/2014/main" id="{8CF59C02-DF3B-489D-A344-C425CCB03C46}"/>
                </a:ext>
              </a:extLst>
            </p:cNvPr>
            <p:cNvSpPr>
              <a:spLocks/>
            </p:cNvSpPr>
            <p:nvPr>
              <p:custDataLst>
                <p:tags r:id="rId4"/>
              </p:custDataLst>
            </p:nvPr>
          </p:nvSpPr>
          <p:spPr>
            <a:xfrm>
              <a:off x="6009809" y="3362579"/>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10</a:t>
              </a:r>
            </a:p>
          </p:txBody>
        </p:sp>
        <p:pic>
          <p:nvPicPr>
            <p:cNvPr id="457773" name="Picture 45" descr="Port ">
              <a:extLst>
                <a:ext uri="{FF2B5EF4-FFF2-40B4-BE49-F238E27FC236}">
                  <a16:creationId xmlns:a16="http://schemas.microsoft.com/office/drawing/2014/main" id="{440D702A-1D5E-4A38-BF98-F9B509B65DA5}"/>
                </a:ext>
              </a:extLst>
            </p:cNvPr>
            <p:cNvPicPr>
              <a:picLocks noChangeAspect="1" noChangeArrowheads="1"/>
            </p:cNvPicPr>
            <p:nvPr/>
          </p:nvPicPr>
          <p:blipFill>
            <a:blip r:embed="rId51"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167020" y="3567843"/>
              <a:ext cx="284754" cy="2847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A755D22E-1671-44A9-BC7D-CD12AE11EA10}"/>
              </a:ext>
            </a:extLst>
          </p:cNvPr>
          <p:cNvGrpSpPr/>
          <p:nvPr/>
        </p:nvGrpSpPr>
        <p:grpSpPr>
          <a:xfrm>
            <a:off x="4785939" y="3330277"/>
            <a:ext cx="644828" cy="789587"/>
            <a:chOff x="4773723" y="3362579"/>
            <a:chExt cx="644828" cy="789587"/>
          </a:xfrm>
        </p:grpSpPr>
        <p:sp>
          <p:nvSpPr>
            <p:cNvPr id="314" name="Isosceles Triangle 313">
              <a:extLst>
                <a:ext uri="{FF2B5EF4-FFF2-40B4-BE49-F238E27FC236}">
                  <a16:creationId xmlns:a16="http://schemas.microsoft.com/office/drawing/2014/main" id="{D6761234-C23C-432F-A44E-F65BAF467C10}"/>
                </a:ext>
              </a:extLst>
            </p:cNvPr>
            <p:cNvSpPr/>
            <p:nvPr/>
          </p:nvSpPr>
          <p:spPr>
            <a:xfrm rot="10800000">
              <a:off x="5001711" y="4014937"/>
              <a:ext cx="188851" cy="13722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5" name="Oval 314">
              <a:extLst>
                <a:ext uri="{FF2B5EF4-FFF2-40B4-BE49-F238E27FC236}">
                  <a16:creationId xmlns:a16="http://schemas.microsoft.com/office/drawing/2014/main" id="{8FED7065-4380-4937-8F61-B5D2E3DCDE8C}"/>
                </a:ext>
              </a:extLst>
            </p:cNvPr>
            <p:cNvSpPr/>
            <p:nvPr/>
          </p:nvSpPr>
          <p:spPr>
            <a:xfrm>
              <a:off x="4773723" y="3384055"/>
              <a:ext cx="644828" cy="65233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6" name="Oval 315">
              <a:extLst>
                <a:ext uri="{FF2B5EF4-FFF2-40B4-BE49-F238E27FC236}">
                  <a16:creationId xmlns:a16="http://schemas.microsoft.com/office/drawing/2014/main" id="{EFADC19A-3DF4-42D3-8928-EB2B65F37BD4}"/>
                </a:ext>
              </a:extLst>
            </p:cNvPr>
            <p:cNvSpPr/>
            <p:nvPr/>
          </p:nvSpPr>
          <p:spPr>
            <a:xfrm>
              <a:off x="4823899" y="3434814"/>
              <a:ext cx="544477" cy="5508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7" name="Marvintrackercircle">
              <a:extLst>
                <a:ext uri="{FF2B5EF4-FFF2-40B4-BE49-F238E27FC236}">
                  <a16:creationId xmlns:a16="http://schemas.microsoft.com/office/drawing/2014/main" id="{6AE793D5-4DF7-4EC6-BEA8-7E12C298B416}"/>
                </a:ext>
              </a:extLst>
            </p:cNvPr>
            <p:cNvSpPr>
              <a:spLocks/>
            </p:cNvSpPr>
            <p:nvPr>
              <p:custDataLst>
                <p:tags r:id="rId3"/>
              </p:custDataLst>
            </p:nvPr>
          </p:nvSpPr>
          <p:spPr>
            <a:xfrm>
              <a:off x="4796549" y="3362579"/>
              <a:ext cx="188852" cy="188852"/>
            </a:xfrm>
            <a:prstGeom prst="ellipse">
              <a:avLst/>
            </a:prstGeom>
            <a:solidFill>
              <a:srgbClr val="5F88A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1">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9</a:t>
              </a:r>
            </a:p>
          </p:txBody>
        </p:sp>
        <p:pic>
          <p:nvPicPr>
            <p:cNvPr id="457775" name="Picture 47" descr="Supply chain ">
              <a:extLst>
                <a:ext uri="{FF2B5EF4-FFF2-40B4-BE49-F238E27FC236}">
                  <a16:creationId xmlns:a16="http://schemas.microsoft.com/office/drawing/2014/main" id="{A637FFEB-510F-47CD-B158-93C4D48C3A88}"/>
                </a:ext>
              </a:extLst>
            </p:cNvPr>
            <p:cNvPicPr>
              <a:picLocks noChangeAspect="1" noChangeArrowheads="1"/>
            </p:cNvPicPr>
            <p:nvPr/>
          </p:nvPicPr>
          <p:blipFill>
            <a:blip r:embed="rId52"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953760" y="3567843"/>
              <a:ext cx="284754" cy="2847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43BEC234-982D-435C-BEA5-9E3D854FE185}"/>
              </a:ext>
            </a:extLst>
          </p:cNvPr>
          <p:cNvGrpSpPr/>
          <p:nvPr/>
        </p:nvGrpSpPr>
        <p:grpSpPr>
          <a:xfrm>
            <a:off x="8001000" y="2324098"/>
            <a:ext cx="3336185" cy="3352800"/>
            <a:chOff x="8001000" y="2438400"/>
            <a:chExt cx="3336185" cy="3352800"/>
          </a:xfrm>
        </p:grpSpPr>
        <p:grpSp>
          <p:nvGrpSpPr>
            <p:cNvPr id="4" name="Group 3">
              <a:extLst>
                <a:ext uri="{FF2B5EF4-FFF2-40B4-BE49-F238E27FC236}">
                  <a16:creationId xmlns:a16="http://schemas.microsoft.com/office/drawing/2014/main" id="{F6F87608-CA8D-4153-AB5B-C40A1DE3E21C}"/>
                </a:ext>
              </a:extLst>
            </p:cNvPr>
            <p:cNvGrpSpPr/>
            <p:nvPr/>
          </p:nvGrpSpPr>
          <p:grpSpPr>
            <a:xfrm>
              <a:off x="8001000" y="2438400"/>
              <a:ext cx="3336185" cy="743723"/>
              <a:chOff x="8001000" y="3396477"/>
              <a:chExt cx="3336185" cy="743723"/>
            </a:xfrm>
          </p:grpSpPr>
          <p:sp>
            <p:nvSpPr>
              <p:cNvPr id="603" name="TextBox 602">
                <a:extLst>
                  <a:ext uri="{FF2B5EF4-FFF2-40B4-BE49-F238E27FC236}">
                    <a16:creationId xmlns:a16="http://schemas.microsoft.com/office/drawing/2014/main" id="{B7B4699A-A340-4BD4-BA67-C0C9D19348B5}"/>
                  </a:ext>
                </a:extLst>
              </p:cNvPr>
              <p:cNvSpPr txBox="1"/>
              <p:nvPr/>
            </p:nvSpPr>
            <p:spPr>
              <a:xfrm>
                <a:off x="8738167" y="3396477"/>
                <a:ext cx="259901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400" b="1" i="1" u="none" strike="noStrike" kern="0" cap="none" spc="0" normalizeH="0" baseline="0" noProof="0" dirty="0">
                    <a:ln>
                      <a:noFill/>
                    </a:ln>
                    <a:solidFill>
                      <a:srgbClr val="000000"/>
                    </a:solidFill>
                    <a:effectLst/>
                    <a:uLnTx/>
                    <a:uFillTx/>
                    <a:latin typeface="Calibri" panose="020F0502020204030204"/>
                    <a:ea typeface="+mn-ea"/>
                    <a:cs typeface="+mn-cs"/>
                  </a:rPr>
                  <a:t>Creating the future and transforming the way we live and work</a:t>
                </a:r>
              </a:p>
            </p:txBody>
          </p:sp>
          <p:sp>
            <p:nvSpPr>
              <p:cNvPr id="605" name="Oval 604">
                <a:extLst>
                  <a:ext uri="{FF2B5EF4-FFF2-40B4-BE49-F238E27FC236}">
                    <a16:creationId xmlns:a16="http://schemas.microsoft.com/office/drawing/2014/main" id="{A78CE547-7999-456E-A5E0-21E7CA051BA6}"/>
                  </a:ext>
                </a:extLst>
              </p:cNvPr>
              <p:cNvSpPr/>
              <p:nvPr/>
            </p:nvSpPr>
            <p:spPr>
              <a:xfrm>
                <a:off x="8001000" y="3408680"/>
                <a:ext cx="731520" cy="731520"/>
              </a:xfrm>
              <a:prstGeom prst="ellipse">
                <a:avLst/>
              </a:prstGeom>
              <a:solidFill>
                <a:schemeClr val="bg1"/>
              </a:solidFill>
              <a:ln w="57150">
                <a:solidFill>
                  <a:srgbClr val="3858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57777" name="Picture 49" descr="Digital transformation ">
                <a:extLst>
                  <a:ext uri="{FF2B5EF4-FFF2-40B4-BE49-F238E27FC236}">
                    <a16:creationId xmlns:a16="http://schemas.microsoft.com/office/drawing/2014/main" id="{F8EEEAB6-C40C-461A-A2D4-967357BDD72C}"/>
                  </a:ext>
                </a:extLst>
              </p:cNvPr>
              <p:cNvPicPr>
                <a:picLocks noChangeAspect="1" noChangeArrowheads="1"/>
              </p:cNvPicPr>
              <p:nvPr/>
            </p:nvPicPr>
            <p:blipFill>
              <a:blip r:embed="rId5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49734" y="3557414"/>
                <a:ext cx="434052" cy="434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FBB2552C-9AF9-4E3A-A29F-268FC3F8B3FA}"/>
                </a:ext>
              </a:extLst>
            </p:cNvPr>
            <p:cNvGrpSpPr/>
            <p:nvPr/>
          </p:nvGrpSpPr>
          <p:grpSpPr>
            <a:xfrm>
              <a:off x="8001000" y="3742938"/>
              <a:ext cx="3336185" cy="743723"/>
              <a:chOff x="8001000" y="4412477"/>
              <a:chExt cx="3336185" cy="743723"/>
            </a:xfrm>
          </p:grpSpPr>
          <p:sp>
            <p:nvSpPr>
              <p:cNvPr id="607" name="TextBox 606">
                <a:extLst>
                  <a:ext uri="{FF2B5EF4-FFF2-40B4-BE49-F238E27FC236}">
                    <a16:creationId xmlns:a16="http://schemas.microsoft.com/office/drawing/2014/main" id="{CD273C98-0E30-43B6-BC53-E350FFD88EFA}"/>
                  </a:ext>
                </a:extLst>
              </p:cNvPr>
              <p:cNvSpPr txBox="1"/>
              <p:nvPr/>
            </p:nvSpPr>
            <p:spPr>
              <a:xfrm>
                <a:off x="8738167" y="4412477"/>
                <a:ext cx="2599018" cy="738664"/>
              </a:xfrm>
              <a:prstGeom prst="rect">
                <a:avLst/>
              </a:prstGeom>
              <a:noFill/>
            </p:spPr>
            <p:txBody>
              <a:bodyPr wrap="square" rtlCol="0">
                <a:spAutoFit/>
              </a:bodyPr>
              <a:lstStyle/>
              <a:p>
                <a:pPr marL="0" marR="0" lvl="0" indent="0" algn="l" defTabSz="914400" eaLnBrk="1" fontAlgn="auto" latinLnBrk="0" hangingPunct="1">
                  <a:lnSpc>
                    <a:spcPct val="100000"/>
                  </a:lnSpc>
                  <a:spcBef>
                    <a:spcPts val="600"/>
                  </a:spcBef>
                  <a:spcAft>
                    <a:spcPts val="600"/>
                  </a:spcAft>
                  <a:buClrTx/>
                  <a:buSzTx/>
                  <a:buFontTx/>
                  <a:buNone/>
                  <a:tabLst/>
                  <a:defRPr/>
                </a:pPr>
                <a:r>
                  <a:rPr kumimoji="0" lang="en-US" sz="1400" b="1" i="1" u="none" strike="noStrike" kern="0" cap="none" spc="0" normalizeH="0" baseline="0" noProof="0" dirty="0">
                    <a:ln>
                      <a:noFill/>
                    </a:ln>
                    <a:solidFill>
                      <a:srgbClr val="000000"/>
                    </a:solidFill>
                    <a:effectLst/>
                    <a:uLnTx/>
                    <a:uFillTx/>
                    <a:latin typeface="Calibri" panose="020F0502020204030204"/>
                    <a:ea typeface="+mn-ea"/>
                    <a:cs typeface="+mn-cs"/>
                  </a:rPr>
                  <a:t>Sustainability, wellness and human improvement as living principles</a:t>
                </a:r>
              </a:p>
            </p:txBody>
          </p:sp>
          <p:sp>
            <p:nvSpPr>
              <p:cNvPr id="609" name="Oval 608">
                <a:extLst>
                  <a:ext uri="{FF2B5EF4-FFF2-40B4-BE49-F238E27FC236}">
                    <a16:creationId xmlns:a16="http://schemas.microsoft.com/office/drawing/2014/main" id="{DE70E67A-6402-43DD-86BD-1677EFE3C275}"/>
                  </a:ext>
                </a:extLst>
              </p:cNvPr>
              <p:cNvSpPr/>
              <p:nvPr/>
            </p:nvSpPr>
            <p:spPr>
              <a:xfrm>
                <a:off x="8001000" y="4424680"/>
                <a:ext cx="731520" cy="731520"/>
              </a:xfrm>
              <a:prstGeom prst="ellipse">
                <a:avLst/>
              </a:prstGeom>
              <a:solidFill>
                <a:schemeClr val="bg1"/>
              </a:solidFill>
              <a:ln w="57150">
                <a:solidFill>
                  <a:srgbClr val="3858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57779" name="Picture 51" descr="Ecology ">
                <a:extLst>
                  <a:ext uri="{FF2B5EF4-FFF2-40B4-BE49-F238E27FC236}">
                    <a16:creationId xmlns:a16="http://schemas.microsoft.com/office/drawing/2014/main" id="{291C3856-B9D5-4CB6-A050-9397EE714A9A}"/>
                  </a:ext>
                </a:extLst>
              </p:cNvPr>
              <p:cNvPicPr>
                <a:picLocks noChangeAspect="1" noChangeArrowheads="1"/>
              </p:cNvPicPr>
              <p:nvPr/>
            </p:nvPicPr>
            <p:blipFill>
              <a:blip r:embed="rId54"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49734" y="4573414"/>
                <a:ext cx="434052" cy="4340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690D690-C035-492D-8C62-E3C3DBF4F121}"/>
                </a:ext>
              </a:extLst>
            </p:cNvPr>
            <p:cNvGrpSpPr/>
            <p:nvPr/>
          </p:nvGrpSpPr>
          <p:grpSpPr>
            <a:xfrm>
              <a:off x="8001000" y="5047477"/>
              <a:ext cx="3259699" cy="743723"/>
              <a:chOff x="8001000" y="5428477"/>
              <a:chExt cx="3259699" cy="743723"/>
            </a:xfrm>
          </p:grpSpPr>
          <p:sp>
            <p:nvSpPr>
              <p:cNvPr id="611" name="TextBox 610">
                <a:extLst>
                  <a:ext uri="{FF2B5EF4-FFF2-40B4-BE49-F238E27FC236}">
                    <a16:creationId xmlns:a16="http://schemas.microsoft.com/office/drawing/2014/main" id="{5B41A76B-2677-4ABD-9074-B572D44BB185}"/>
                  </a:ext>
                </a:extLst>
              </p:cNvPr>
              <p:cNvSpPr txBox="1"/>
              <p:nvPr/>
            </p:nvSpPr>
            <p:spPr>
              <a:xfrm>
                <a:off x="8738167" y="5428477"/>
                <a:ext cx="2522532"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400" b="1" i="1" u="none" strike="noStrike" kern="0" cap="none" spc="0" normalizeH="0" baseline="0" noProof="0" dirty="0">
                    <a:ln>
                      <a:noFill/>
                    </a:ln>
                    <a:solidFill>
                      <a:srgbClr val="000000"/>
                    </a:solidFill>
                    <a:effectLst/>
                    <a:uLnTx/>
                    <a:uFillTx/>
                    <a:latin typeface="Calibri" panose="020F0502020204030204"/>
                    <a:ea typeface="+mn-ea"/>
                    <a:cs typeface="+mn-cs"/>
                  </a:rPr>
                  <a:t>The world center for creative people, showing innovation in all forms</a:t>
                </a:r>
              </a:p>
            </p:txBody>
          </p:sp>
          <p:sp>
            <p:nvSpPr>
              <p:cNvPr id="613" name="Oval 612">
                <a:extLst>
                  <a:ext uri="{FF2B5EF4-FFF2-40B4-BE49-F238E27FC236}">
                    <a16:creationId xmlns:a16="http://schemas.microsoft.com/office/drawing/2014/main" id="{F6869AE2-A037-4D06-BDDE-8268E94CC46B}"/>
                  </a:ext>
                </a:extLst>
              </p:cNvPr>
              <p:cNvSpPr/>
              <p:nvPr/>
            </p:nvSpPr>
            <p:spPr>
              <a:xfrm>
                <a:off x="8001000" y="5440680"/>
                <a:ext cx="709992" cy="731520"/>
              </a:xfrm>
              <a:prstGeom prst="ellipse">
                <a:avLst/>
              </a:prstGeom>
              <a:solidFill>
                <a:schemeClr val="bg1"/>
              </a:solidFill>
              <a:ln w="57150">
                <a:solidFill>
                  <a:srgbClr val="38586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57781" name="Picture 53" descr="Innovation ">
                <a:extLst>
                  <a:ext uri="{FF2B5EF4-FFF2-40B4-BE49-F238E27FC236}">
                    <a16:creationId xmlns:a16="http://schemas.microsoft.com/office/drawing/2014/main" id="{CBAF3956-146D-400A-AFF1-FE15E9C68424}"/>
                  </a:ext>
                </a:extLst>
              </p:cNvPr>
              <p:cNvPicPr>
                <a:picLocks noChangeAspect="1" noChangeArrowheads="1"/>
              </p:cNvPicPr>
              <p:nvPr/>
            </p:nvPicPr>
            <p:blipFill>
              <a:blip r:embed="rId55"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03320" y="5553764"/>
                <a:ext cx="505352" cy="505352"/>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246500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OT Cybersecurity Services for Energy Distribution</a:t>
            </a:r>
            <a:br>
              <a:rPr lang="en-US" b="1" dirty="0"/>
            </a:br>
            <a:r>
              <a:rPr lang="en-US" dirty="0"/>
              <a:t>Major Utility in MENA</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19</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a:extLst>
              <a:ext uri="{FF2B5EF4-FFF2-40B4-BE49-F238E27FC236}">
                <a16:creationId xmlns:a16="http://schemas.microsoft.com/office/drawing/2014/main" id="{73EF55C7-5594-4AB2-B3A0-284627B9E35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p:blipFill>
        <p:spPr bwMode="auto">
          <a:xfrm>
            <a:off x="8405451" y="3899390"/>
            <a:ext cx="3122139" cy="2398834"/>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OT Maturity Assessment</a:t>
              </a: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9" cstate="email">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9A852CDB-D88A-4FFB-8E0D-64F846F824EE}"/>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team assessed the cybersecurity of 13 control systems from multiple vendors. The assessment was conducted using Booz Allen’s proprietary risk assessment methodology that considers the specific requirements of industrial control systems, and included the review of documentation, the conduction of site surveys and physical inspection of the facilities as well as the execution of technical tests using passive techniques to guarantee that the industrial process is not affected.</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After identifying the risks, Booz Allen issued recommendations for improvement in the different control centers. These recommendations were consolidated, analyzed and converted into initiatives that were prioritized according to the ease of implementation and the impact in the business.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also developed an OT Cybersecurity framework, aligned to the overall Cybersecurity framework of the organization and addressing the specific requirements of the operations technology. The framework is composed by a set of policies, procedures and guidelines that cover all the dimensions of cybersecurity in the OT distribution scope.</a:t>
            </a:r>
          </a:p>
        </p:txBody>
      </p:sp>
      <p:sp>
        <p:nvSpPr>
          <p:cNvPr id="20" name="Rectangle 19">
            <a:extLst>
              <a:ext uri="{FF2B5EF4-FFF2-40B4-BE49-F238E27FC236}">
                <a16:creationId xmlns:a16="http://schemas.microsoft.com/office/drawing/2014/main" id="{8E353A7A-ECCE-4E21-AB7E-400E63194CA7}"/>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engaged by a major utility company to develop an OT cybersecurity services for energy distribution</a:t>
            </a:r>
          </a:p>
        </p:txBody>
      </p:sp>
      <p:sp>
        <p:nvSpPr>
          <p:cNvPr id="21" name="Rectangle 20">
            <a:extLst>
              <a:ext uri="{FF2B5EF4-FFF2-40B4-BE49-F238E27FC236}">
                <a16:creationId xmlns:a16="http://schemas.microsoft.com/office/drawing/2014/main" id="{E974FF2F-FA13-4990-8B6C-BC24922878CE}"/>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To date, the Booz Allen team has conducted the risk assessment, produced the recommendations for the improvement of cybersecurity and created the initiatives roadmap for the next four years. The team also worked on the development of materials that will help the client during the procurement process required by the initiatives in the implementation roadmap.</a:t>
            </a:r>
          </a:p>
        </p:txBody>
      </p:sp>
      <p:grpSp>
        <p:nvGrpSpPr>
          <p:cNvPr id="22" name="Group 21">
            <a:extLst>
              <a:ext uri="{FF2B5EF4-FFF2-40B4-BE49-F238E27FC236}">
                <a16:creationId xmlns:a16="http://schemas.microsoft.com/office/drawing/2014/main" id="{7CA476C4-233E-4FC1-9C5E-73C048E8718B}"/>
              </a:ext>
            </a:extLst>
          </p:cNvPr>
          <p:cNvGrpSpPr/>
          <p:nvPr/>
        </p:nvGrpSpPr>
        <p:grpSpPr>
          <a:xfrm>
            <a:off x="705259" y="1376403"/>
            <a:ext cx="7591626" cy="464118"/>
            <a:chOff x="705259" y="1376403"/>
            <a:chExt cx="7591626" cy="464118"/>
          </a:xfrm>
        </p:grpSpPr>
        <p:sp>
          <p:nvSpPr>
            <p:cNvPr id="23" name="Rectangle 22">
              <a:extLst>
                <a:ext uri="{FF2B5EF4-FFF2-40B4-BE49-F238E27FC236}">
                  <a16:creationId xmlns:a16="http://schemas.microsoft.com/office/drawing/2014/main" id="{D7D2A9F7-4B6A-412C-879E-4ABBB4DC70B9}"/>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26" name="Picture 76" descr="https://static.thenounproject.com/png/2367018-200.png">
              <a:extLst>
                <a:ext uri="{FF2B5EF4-FFF2-40B4-BE49-F238E27FC236}">
                  <a16:creationId xmlns:a16="http://schemas.microsoft.com/office/drawing/2014/main" id="{E6827629-95F7-4F45-801C-2FF93F5FD75F}"/>
                </a:ext>
              </a:extLst>
            </p:cNvPr>
            <p:cNvPicPr>
              <a:picLocks noChangeAspect="1" noChangeArrowheads="1"/>
            </p:cNvPicPr>
            <p:nvPr/>
          </p:nvPicPr>
          <p:blipFill>
            <a:blip r:embed="rId11" cstate="email">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535684CE-EB3D-4098-8CEC-C7D792642975}"/>
              </a:ext>
            </a:extLst>
          </p:cNvPr>
          <p:cNvGrpSpPr/>
          <p:nvPr/>
        </p:nvGrpSpPr>
        <p:grpSpPr>
          <a:xfrm>
            <a:off x="705259" y="2566217"/>
            <a:ext cx="7591626" cy="464118"/>
            <a:chOff x="705259" y="2566217"/>
            <a:chExt cx="7591626" cy="464118"/>
          </a:xfrm>
        </p:grpSpPr>
        <p:sp>
          <p:nvSpPr>
            <p:cNvPr id="29" name="Rectangle 28">
              <a:extLst>
                <a:ext uri="{FF2B5EF4-FFF2-40B4-BE49-F238E27FC236}">
                  <a16:creationId xmlns:a16="http://schemas.microsoft.com/office/drawing/2014/main" id="{3BC0B2F8-871C-4280-A3BC-987169412B87}"/>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0" name="Graphic 29" descr="Presentation with pie chart with solid fill">
              <a:extLst>
                <a:ext uri="{FF2B5EF4-FFF2-40B4-BE49-F238E27FC236}">
                  <a16:creationId xmlns:a16="http://schemas.microsoft.com/office/drawing/2014/main" id="{19AA1158-7B41-4BBC-8450-4AE143B6D654}"/>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182238" y="2627715"/>
              <a:ext cx="341123" cy="341123"/>
            </a:xfrm>
            <a:prstGeom prst="rect">
              <a:avLst/>
            </a:prstGeom>
          </p:spPr>
        </p:pic>
      </p:grpSp>
      <p:grpSp>
        <p:nvGrpSpPr>
          <p:cNvPr id="31" name="Group 30">
            <a:extLst>
              <a:ext uri="{FF2B5EF4-FFF2-40B4-BE49-F238E27FC236}">
                <a16:creationId xmlns:a16="http://schemas.microsoft.com/office/drawing/2014/main" id="{9DE0E419-4CD2-4DEB-986B-8292DDCBD8D3}"/>
              </a:ext>
            </a:extLst>
          </p:cNvPr>
          <p:cNvGrpSpPr/>
          <p:nvPr/>
        </p:nvGrpSpPr>
        <p:grpSpPr>
          <a:xfrm>
            <a:off x="705259" y="4944581"/>
            <a:ext cx="7591626" cy="464118"/>
            <a:chOff x="705259" y="4944581"/>
            <a:chExt cx="7591626" cy="464118"/>
          </a:xfrm>
        </p:grpSpPr>
        <p:sp>
          <p:nvSpPr>
            <p:cNvPr id="32" name="Rectangle 31">
              <a:extLst>
                <a:ext uri="{FF2B5EF4-FFF2-40B4-BE49-F238E27FC236}">
                  <a16:creationId xmlns:a16="http://schemas.microsoft.com/office/drawing/2014/main" id="{6520F493-2DFC-48DE-B254-0D39373E87D9}"/>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3" name="Graphic 32" descr="Bullseye with solid fill">
              <a:extLst>
                <a:ext uri="{FF2B5EF4-FFF2-40B4-BE49-F238E27FC236}">
                  <a16:creationId xmlns:a16="http://schemas.microsoft.com/office/drawing/2014/main" id="{5DBD74B5-3FA1-4ABC-9FDD-256B5C3DA317}"/>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523361" y="5006079"/>
              <a:ext cx="341123" cy="341123"/>
            </a:xfrm>
            <a:prstGeom prst="rect">
              <a:avLst/>
            </a:prstGeom>
          </p:spPr>
        </p:pic>
      </p:grpSp>
    </p:spTree>
    <p:extLst>
      <p:ext uri="{BB962C8B-B14F-4D97-AF65-F5344CB8AC3E}">
        <p14:creationId xmlns:p14="http://schemas.microsoft.com/office/powerpoint/2010/main" val="380056037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Water/Wastewater Utilities OT Technical Assistance </a:t>
            </a:r>
            <a:br>
              <a:rPr lang="en-US" b="1" dirty="0"/>
            </a:br>
            <a:r>
              <a:rPr lang="en-US" dirty="0"/>
              <a:t>Environmental Protection Agency (EPA) Water Security Division (WSD)</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20</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727D047-E705-4896-AC4A-77ABCD81550D}"/>
              </a:ext>
            </a:extLst>
          </p:cNvPr>
          <p:cNvPicPr>
            <a:picLocks noChangeAspect="1"/>
          </p:cNvPicPr>
          <p:nvPr/>
        </p:nvPicPr>
        <p:blipFill rotWithShape="1">
          <a:blip r:embed="rId12"/>
          <a:srcRect/>
          <a:stretch/>
        </p:blipFill>
        <p:spPr>
          <a:xfrm>
            <a:off x="8405451" y="3899390"/>
            <a:ext cx="3122140" cy="2398834"/>
          </a:xfrm>
          <a:prstGeom prst="rect">
            <a:avLst/>
          </a:prstGeom>
        </p:spPr>
      </p:pic>
      <p:grpSp>
        <p:nvGrpSpPr>
          <p:cNvPr id="18" name="Group 17">
            <a:extLst>
              <a:ext uri="{FF2B5EF4-FFF2-40B4-BE49-F238E27FC236}">
                <a16:creationId xmlns:a16="http://schemas.microsoft.com/office/drawing/2014/main" id="{FB78F68F-8CE2-4B04-B818-70DA20405B5A}"/>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782A0C0D-697B-4E7F-A64E-2A4F5F85FE7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ICS/SCADA Assessment Framework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Cybersecurity Action Plan</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Authored Report Identifying OT Cybersecurity Trends</a:t>
              </a:r>
            </a:p>
          </p:txBody>
        </p:sp>
        <p:sp>
          <p:nvSpPr>
            <p:cNvPr id="23" name="Rectangle 22">
              <a:extLst>
                <a:ext uri="{FF2B5EF4-FFF2-40B4-BE49-F238E27FC236}">
                  <a16:creationId xmlns:a16="http://schemas.microsoft.com/office/drawing/2014/main" id="{BD1A123B-B9EA-40DF-BDE9-D4B233588ECB}"/>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989443F3-7EE3-4396-BE93-46AD9886AA29}"/>
                </a:ext>
              </a:extLst>
            </p:cNvPr>
            <p:cNvPicPr>
              <a:picLocks noChangeAspect="1" noChangeArrowheads="1"/>
            </p:cNvPicPr>
            <p:nvPr/>
          </p:nvPicPr>
          <p:blipFill>
            <a:blip r:embed="rId13" cstate="email">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C032628-470E-478A-BCF0-36827D7F8654}"/>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rapid ICS/SCADA assessment framework for evaluating water/wastewater cybersecurity and developing automated Cybersecurity Action Plans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Supported assessment and Cybersecurity Action Plan development for 160+ unique water/wastewater utilities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Aggregated assessment results from initial, and two follow-up assessments, for each utility into dynamic dashboards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Analyzed overall assessment results to identify commonalities and trends for OT cybersecurity within the water/wastewater utility sector across the United States</a:t>
            </a:r>
          </a:p>
        </p:txBody>
      </p:sp>
      <p:sp>
        <p:nvSpPr>
          <p:cNvPr id="22" name="Rectangle 21">
            <a:extLst>
              <a:ext uri="{FF2B5EF4-FFF2-40B4-BE49-F238E27FC236}">
                <a16:creationId xmlns:a16="http://schemas.microsoft.com/office/drawing/2014/main" id="{0C59D1D0-AD76-4A17-9388-8737BCD80E94}"/>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engaged by a Environmental Protection Agency (EPA) Water Security Division (WSD) to provide technical assistance for an OT cybersecurity services</a:t>
            </a:r>
          </a:p>
        </p:txBody>
      </p:sp>
      <p:sp>
        <p:nvSpPr>
          <p:cNvPr id="26" name="Rectangle 25">
            <a:extLst>
              <a:ext uri="{FF2B5EF4-FFF2-40B4-BE49-F238E27FC236}">
                <a16:creationId xmlns:a16="http://schemas.microsoft.com/office/drawing/2014/main" id="{B92479B8-2EC7-4916-A5CB-F3216D183220}"/>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160+ water/wastewater utilities assessed for OT cyber-maturity and provided tailored and prioritized Cybersecurity Action Plans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Consolidated report identifying critical OT cybersecurity trends across the water/wastewater utility sector in the United States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Ongoing project with EPA Water Security Division to conduct cyber trainings for water plant ICS operators/engineers including a session on study outcomes</a:t>
            </a:r>
          </a:p>
        </p:txBody>
      </p:sp>
      <p:grpSp>
        <p:nvGrpSpPr>
          <p:cNvPr id="27" name="Group 26">
            <a:extLst>
              <a:ext uri="{FF2B5EF4-FFF2-40B4-BE49-F238E27FC236}">
                <a16:creationId xmlns:a16="http://schemas.microsoft.com/office/drawing/2014/main" id="{E265B143-3BBE-4D61-9E58-68EB8EE41FE4}"/>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7371074C-963D-46B8-9273-9BED7EC13CDB}"/>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D11A5119-18AF-4963-BDEB-F867CAE08BF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7F4DCBF-3364-4367-8585-34F3F6549701}"/>
              </a:ext>
            </a:extLst>
          </p:cNvPr>
          <p:cNvGrpSpPr/>
          <p:nvPr/>
        </p:nvGrpSpPr>
        <p:grpSpPr>
          <a:xfrm>
            <a:off x="705259" y="2566217"/>
            <a:ext cx="7591626" cy="464118"/>
            <a:chOff x="705259" y="2566217"/>
            <a:chExt cx="7591626" cy="464118"/>
          </a:xfrm>
        </p:grpSpPr>
        <p:sp>
          <p:nvSpPr>
            <p:cNvPr id="32" name="Rectangle 31">
              <a:extLst>
                <a:ext uri="{FF2B5EF4-FFF2-40B4-BE49-F238E27FC236}">
                  <a16:creationId xmlns:a16="http://schemas.microsoft.com/office/drawing/2014/main" id="{64C9A83D-480D-46B0-8353-DEF9139BF8FD}"/>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F1F390FD-2A3D-42BE-9BA0-D0EB74EAD7D1}"/>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FD1C2B29-7D18-4607-9BA7-47BF0E212ABD}"/>
              </a:ext>
            </a:extLst>
          </p:cNvPr>
          <p:cNvGrpSpPr/>
          <p:nvPr/>
        </p:nvGrpSpPr>
        <p:grpSpPr>
          <a:xfrm>
            <a:off x="705259" y="4944581"/>
            <a:ext cx="7591626" cy="464118"/>
            <a:chOff x="705259" y="4944581"/>
            <a:chExt cx="7591626" cy="464118"/>
          </a:xfrm>
        </p:grpSpPr>
        <p:sp>
          <p:nvSpPr>
            <p:cNvPr id="35" name="Rectangle 34">
              <a:extLst>
                <a:ext uri="{FF2B5EF4-FFF2-40B4-BE49-F238E27FC236}">
                  <a16:creationId xmlns:a16="http://schemas.microsoft.com/office/drawing/2014/main" id="{F880724C-A6FC-4AAA-ABA0-7A5BB3A5D9E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4134452F-CA68-40BA-9C10-6B38075CD80E}"/>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523361" y="5006079"/>
              <a:ext cx="341123" cy="341123"/>
            </a:xfrm>
            <a:prstGeom prst="rect">
              <a:avLst/>
            </a:prstGeom>
          </p:spPr>
        </p:pic>
      </p:grpSp>
    </p:spTree>
    <p:extLst>
      <p:ext uri="{BB962C8B-B14F-4D97-AF65-F5344CB8AC3E}">
        <p14:creationId xmlns:p14="http://schemas.microsoft.com/office/powerpoint/2010/main" val="304536758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Third Party Cybersecurity Risk Management Design and Operationalization</a:t>
            </a:r>
            <a:br>
              <a:rPr lang="en-US" dirty="0"/>
            </a:br>
            <a:r>
              <a:rPr lang="en-US" dirty="0"/>
              <a:t>GCC Government Entity</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980C76C-F02C-4E8E-9A57-528BE04EE30D}"/>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8405451" y="3899391"/>
            <a:ext cx="3122138" cy="2398834"/>
          </a:xfrm>
          <a:prstGeom prst="rect">
            <a:avLst/>
          </a:prstGeom>
        </p:spPr>
      </p:pic>
      <p:grpSp>
        <p:nvGrpSpPr>
          <p:cNvPr id="18" name="Group 17">
            <a:extLst>
              <a:ext uri="{FF2B5EF4-FFF2-40B4-BE49-F238E27FC236}">
                <a16:creationId xmlns:a16="http://schemas.microsoft.com/office/drawing/2014/main" id="{B6FE5C44-57DB-40F3-BA9F-75B50D7F3869}"/>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E12731CF-11BD-4B63-A7BD-B613E34A826B}"/>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TP IS Control Families and Controls Identification</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TPRM Framework Development</a:t>
              </a:r>
            </a:p>
          </p:txBody>
        </p:sp>
        <p:sp>
          <p:nvSpPr>
            <p:cNvPr id="23" name="Rectangle 22">
              <a:extLst>
                <a:ext uri="{FF2B5EF4-FFF2-40B4-BE49-F238E27FC236}">
                  <a16:creationId xmlns:a16="http://schemas.microsoft.com/office/drawing/2014/main" id="{1C846DC9-DA5E-420A-92C0-38B4FE3208D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0321CCEC-885F-43B9-9FC7-51BBF6D3A714}"/>
                </a:ext>
              </a:extLst>
            </p:cNvPr>
            <p:cNvPicPr>
              <a:picLocks noChangeAspect="1" noChangeArrowheads="1"/>
            </p:cNvPicPr>
            <p:nvPr/>
          </p:nvPicPr>
          <p:blipFill>
            <a:blip r:embed="rId13" cstate="email">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102132FE-DCD8-4915-B2EF-C74200B6531A}"/>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Validated Third Party (TP) Categories and TP Management lifecycle, defined the TPRM scope and identified relevant regulations, standards, and best practices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TP engagement risk levels, TP cybersecurity (CS) risk profile tiers, as well as the TP journey and TPRM activities across the third-party lifecycle from planning to termination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Identified relevant IS control families and controls and developed accordingly the IS Inherent Risk Questionnaire as well as the Due Diligence Questionnaire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Identified potential third-party risk management tools to support automation and supported TPRM operationalization by conducting 2 pilots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223E87A4-5553-4130-8075-826C2DDEB183}"/>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sp>
        <p:nvSpPr>
          <p:cNvPr id="26" name="Rectangle 25">
            <a:extLst>
              <a:ext uri="{FF2B5EF4-FFF2-40B4-BE49-F238E27FC236}">
                <a16:creationId xmlns:a16="http://schemas.microsoft.com/office/drawing/2014/main" id="{5520BE50-36E6-46E8-9157-E0FFD4289F70}"/>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engaged by a GCC government to develop a third-party cybersecurity risk management design and operationalization</a:t>
            </a:r>
          </a:p>
        </p:txBody>
      </p:sp>
      <p:sp>
        <p:nvSpPr>
          <p:cNvPr id="27" name="Rectangle 26">
            <a:extLst>
              <a:ext uri="{FF2B5EF4-FFF2-40B4-BE49-F238E27FC236}">
                <a16:creationId xmlns:a16="http://schemas.microsoft.com/office/drawing/2014/main" id="{D1E690F1-68BE-4871-8C5C-212A9F230215}"/>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sp>
        <p:nvSpPr>
          <p:cNvPr id="29" name="Rectangle 28">
            <a:extLst>
              <a:ext uri="{FF2B5EF4-FFF2-40B4-BE49-F238E27FC236}">
                <a16:creationId xmlns:a16="http://schemas.microsoft.com/office/drawing/2014/main" id="{F5464F31-11E3-461C-99F1-CA05A5E59790}"/>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Identified the IS control families and controls that will be the basis for the TPRM activities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TPRM activities for ongoing TP IS risk management across the TP lifecycle from planning to termination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comprehensive TP questionnaires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Identified and assessed potential TP risks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TPRM Implementation Pilot</a:t>
            </a:r>
          </a:p>
        </p:txBody>
      </p:sp>
      <p:sp>
        <p:nvSpPr>
          <p:cNvPr id="30" name="Rectangle 29">
            <a:extLst>
              <a:ext uri="{FF2B5EF4-FFF2-40B4-BE49-F238E27FC236}">
                <a16:creationId xmlns:a16="http://schemas.microsoft.com/office/drawing/2014/main" id="{E500DC2C-BA7C-490C-BCD9-A8940E8A5683}"/>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1" name="Picture 76" descr="https://static.thenounproject.com/png/2367018-200.png">
            <a:extLst>
              <a:ext uri="{FF2B5EF4-FFF2-40B4-BE49-F238E27FC236}">
                <a16:creationId xmlns:a16="http://schemas.microsoft.com/office/drawing/2014/main" id="{F6EFB2D8-0CCB-43EC-90FA-24908B8CA734}"/>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Presentation with pie chart with solid fill">
            <a:extLst>
              <a:ext uri="{FF2B5EF4-FFF2-40B4-BE49-F238E27FC236}">
                <a16:creationId xmlns:a16="http://schemas.microsoft.com/office/drawing/2014/main" id="{E1D9FA33-7649-4E29-BB87-A4942FFC3427}"/>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182238" y="2627715"/>
            <a:ext cx="341123" cy="341123"/>
          </a:xfrm>
          <a:prstGeom prst="rect">
            <a:avLst/>
          </a:prstGeom>
        </p:spPr>
      </p:pic>
      <p:pic>
        <p:nvPicPr>
          <p:cNvPr id="33" name="Graphic 32" descr="Bullseye with solid fill">
            <a:extLst>
              <a:ext uri="{FF2B5EF4-FFF2-40B4-BE49-F238E27FC236}">
                <a16:creationId xmlns:a16="http://schemas.microsoft.com/office/drawing/2014/main" id="{E69D5B97-3AE6-401E-A390-6A9524BB656E}"/>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523361" y="5006079"/>
            <a:ext cx="341123" cy="341123"/>
          </a:xfrm>
          <a:prstGeom prst="rect">
            <a:avLst/>
          </a:prstGeom>
        </p:spPr>
      </p:pic>
    </p:spTree>
    <p:extLst>
      <p:ext uri="{BB962C8B-B14F-4D97-AF65-F5344CB8AC3E}">
        <p14:creationId xmlns:p14="http://schemas.microsoft.com/office/powerpoint/2010/main" val="11059290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National Risk Management and Information Sharing Frameworks​</a:t>
            </a:r>
            <a:br>
              <a:rPr lang="en-US" b="1" dirty="0"/>
            </a:br>
            <a:r>
              <a:rPr lang="en-US" dirty="0"/>
              <a:t>National Government Entity, MENA</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22</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DDDDFBC-2F44-45D6-B227-D77BE73DAEDB}"/>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8403362" y="3899389"/>
            <a:ext cx="3122140" cy="2398835"/>
          </a:xfrm>
          <a:prstGeom prst="rect">
            <a:avLst/>
          </a:prstGeom>
        </p:spPr>
      </p:pic>
      <p:grpSp>
        <p:nvGrpSpPr>
          <p:cNvPr id="18" name="Group 17">
            <a:extLst>
              <a:ext uri="{FF2B5EF4-FFF2-40B4-BE49-F238E27FC236}">
                <a16:creationId xmlns:a16="http://schemas.microsoft.com/office/drawing/2014/main" id="{92C4AF21-EB9F-4099-BA7D-4E7836D4BCD3}"/>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550C54B5-5249-4894-944F-D0D4BEA96094}"/>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Risk Management Framework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Development of Optimal Information Sharing Framework</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Action Plan and Framework for Roadmap Implementation</a:t>
              </a:r>
            </a:p>
          </p:txBody>
        </p:sp>
        <p:sp>
          <p:nvSpPr>
            <p:cNvPr id="23" name="Rectangle 22">
              <a:extLst>
                <a:ext uri="{FF2B5EF4-FFF2-40B4-BE49-F238E27FC236}">
                  <a16:creationId xmlns:a16="http://schemas.microsoft.com/office/drawing/2014/main" id="{040299AB-3E5E-46D7-B1AD-825B2B78A89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9" descr="https://static.thenounproject.com/png/2021798-200.png">
              <a:extLst>
                <a:ext uri="{FF2B5EF4-FFF2-40B4-BE49-F238E27FC236}">
                  <a16:creationId xmlns:a16="http://schemas.microsoft.com/office/drawing/2014/main" id="{EA6B3A80-0530-4D59-AF57-974F9D69205E}"/>
                </a:ext>
              </a:extLst>
            </p:cNvPr>
            <p:cNvPicPr>
              <a:picLocks noChangeAspect="1" noChangeArrowheads="1"/>
            </p:cNvPicPr>
            <p:nvPr/>
          </p:nvPicPr>
          <p:blipFill>
            <a:blip r:embed="rId13" cstate="email">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582B30A8-DBF7-4B41-B2C1-1D8319B4B1E7}"/>
              </a:ext>
            </a:extLst>
          </p:cNvPr>
          <p:cNvSpPr/>
          <p:nvPr/>
        </p:nvSpPr>
        <p:spPr>
          <a:xfrm>
            <a:off x="705259" y="2910857"/>
            <a:ext cx="7591626" cy="19883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stakeholder interviews at the national, sector, and entity levels to identify and understand current state of risk management and information sharing activities and capabilities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Completed analysis for cyber risk management and information sharing, including models from ISO, NIST, IRM</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national cyber risk management framework and operating model; included core risk management governance, roles and responsibilities, and operating processes; detailed national cyber critical national infrastructure policy to guide identification and protection prioritization of key cyber assets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detailed information sharing framework to inform interaction points, roles, and responsibilities for stakeholders across national cybersecurity ecosystem to including mandate, vision, and mission; organization structure, roles and responsibilities, business requirements; core governance and operating processes; and a comprehensive national information sharing policy</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organization action plan and frameworks for implementation roadmap of organization initiatives sequenced to develop the organization and operational structure, governance, infrastructure, processes, and procedures across government, business, and society</a:t>
            </a:r>
          </a:p>
        </p:txBody>
      </p:sp>
      <p:sp>
        <p:nvSpPr>
          <p:cNvPr id="26" name="Rectangle 25">
            <a:extLst>
              <a:ext uri="{FF2B5EF4-FFF2-40B4-BE49-F238E27FC236}">
                <a16:creationId xmlns:a16="http://schemas.microsoft.com/office/drawing/2014/main" id="{BE7E87DC-B9E9-461D-B616-5C3A89B1354F}"/>
              </a:ext>
            </a:extLst>
          </p:cNvPr>
          <p:cNvSpPr/>
          <p:nvPr/>
        </p:nvSpPr>
        <p:spPr>
          <a:xfrm>
            <a:off x="705259" y="1890556"/>
            <a:ext cx="7591626" cy="45611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engaged by a MENA national government entity to develop a National Risk Management and Information Sharing Frameworks</a:t>
            </a:r>
          </a:p>
        </p:txBody>
      </p:sp>
      <p:sp>
        <p:nvSpPr>
          <p:cNvPr id="27" name="Rectangle 26">
            <a:extLst>
              <a:ext uri="{FF2B5EF4-FFF2-40B4-BE49-F238E27FC236}">
                <a16:creationId xmlns:a16="http://schemas.microsoft.com/office/drawing/2014/main" id="{DAFF0E30-5DAF-4B92-8491-7C5E9D2B964F}"/>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sp>
        <p:nvSpPr>
          <p:cNvPr id="29" name="Rectangle 28">
            <a:extLst>
              <a:ext uri="{FF2B5EF4-FFF2-40B4-BE49-F238E27FC236}">
                <a16:creationId xmlns:a16="http://schemas.microsoft.com/office/drawing/2014/main" id="{77B98012-265A-4F82-9EE8-617010ABF48A}"/>
              </a:ext>
            </a:extLst>
          </p:cNvPr>
          <p:cNvSpPr/>
          <p:nvPr/>
        </p:nvSpPr>
        <p:spPr>
          <a:xfrm>
            <a:off x="705259" y="5463426"/>
            <a:ext cx="7591626" cy="8347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Creation of cyber critical national infrastructure policy, national cybersecurity risk management framework, and accompanying cyber risk management operating model, as well as clear next steps for implementation of a national risk management function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Detailed information sharing framework outlining the design for a national information sharing governing body as well as associated organizations and interactions enabling implementation of the coordinated masterplan for the client to meet all their desired goals and objectives in running a coordinated information sharing function</a:t>
            </a:r>
          </a:p>
        </p:txBody>
      </p:sp>
      <p:pic>
        <p:nvPicPr>
          <p:cNvPr id="31" name="Picture 76" descr="https://static.thenounproject.com/png/2367018-200.png">
            <a:extLst>
              <a:ext uri="{FF2B5EF4-FFF2-40B4-BE49-F238E27FC236}">
                <a16:creationId xmlns:a16="http://schemas.microsoft.com/office/drawing/2014/main" id="{74B96C89-2640-4E1A-9370-E24600C720DA}"/>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602CEB59-328E-4F9B-BD1F-AD9436E52827}"/>
              </a:ext>
            </a:extLst>
          </p:cNvPr>
          <p:cNvGrpSpPr/>
          <p:nvPr/>
        </p:nvGrpSpPr>
        <p:grpSpPr>
          <a:xfrm>
            <a:off x="705259" y="2396704"/>
            <a:ext cx="7591626" cy="464118"/>
            <a:chOff x="705259" y="2566217"/>
            <a:chExt cx="7591626" cy="464118"/>
          </a:xfrm>
        </p:grpSpPr>
        <p:sp>
          <p:nvSpPr>
            <p:cNvPr id="22" name="Rectangle 21">
              <a:extLst>
                <a:ext uri="{FF2B5EF4-FFF2-40B4-BE49-F238E27FC236}">
                  <a16:creationId xmlns:a16="http://schemas.microsoft.com/office/drawing/2014/main" id="{A98CA95B-3F5D-4D75-BDF1-6DC6F98B129B}"/>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2" name="Graphic 31" descr="Presentation with pie chart with solid fill">
              <a:extLst>
                <a:ext uri="{FF2B5EF4-FFF2-40B4-BE49-F238E27FC236}">
                  <a16:creationId xmlns:a16="http://schemas.microsoft.com/office/drawing/2014/main" id="{4D4B6077-D44C-44FB-B2E0-4C5DD4A9D529}"/>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182238" y="2627715"/>
              <a:ext cx="341123" cy="341123"/>
            </a:xfrm>
            <a:prstGeom prst="rect">
              <a:avLst/>
            </a:prstGeom>
          </p:spPr>
        </p:pic>
      </p:grpSp>
      <p:grpSp>
        <p:nvGrpSpPr>
          <p:cNvPr id="7" name="Group 6">
            <a:extLst>
              <a:ext uri="{FF2B5EF4-FFF2-40B4-BE49-F238E27FC236}">
                <a16:creationId xmlns:a16="http://schemas.microsoft.com/office/drawing/2014/main" id="{F410B590-248E-456A-A1B1-461620ADE6BC}"/>
              </a:ext>
            </a:extLst>
          </p:cNvPr>
          <p:cNvGrpSpPr/>
          <p:nvPr/>
        </p:nvGrpSpPr>
        <p:grpSpPr>
          <a:xfrm>
            <a:off x="705259" y="4949275"/>
            <a:ext cx="7591626" cy="464118"/>
            <a:chOff x="705259" y="5225689"/>
            <a:chExt cx="7591626" cy="464118"/>
          </a:xfrm>
        </p:grpSpPr>
        <p:sp>
          <p:nvSpPr>
            <p:cNvPr id="30" name="Rectangle 29">
              <a:extLst>
                <a:ext uri="{FF2B5EF4-FFF2-40B4-BE49-F238E27FC236}">
                  <a16:creationId xmlns:a16="http://schemas.microsoft.com/office/drawing/2014/main" id="{421C0E29-746C-4B9E-BD43-50960A03FB63}"/>
                </a:ext>
              </a:extLst>
            </p:cNvPr>
            <p:cNvSpPr/>
            <p:nvPr/>
          </p:nvSpPr>
          <p:spPr>
            <a:xfrm>
              <a:off x="705259" y="5225689"/>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3" name="Graphic 32" descr="Bullseye with solid fill">
              <a:extLst>
                <a:ext uri="{FF2B5EF4-FFF2-40B4-BE49-F238E27FC236}">
                  <a16:creationId xmlns:a16="http://schemas.microsoft.com/office/drawing/2014/main" id="{D73B777F-3D7F-4C40-AA84-4CD4DFD93B7E}"/>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523361" y="5287187"/>
              <a:ext cx="341123" cy="341123"/>
            </a:xfrm>
            <a:prstGeom prst="rect">
              <a:avLst/>
            </a:prstGeom>
          </p:spPr>
        </p:pic>
      </p:grpSp>
    </p:spTree>
    <p:extLst>
      <p:ext uri="{BB962C8B-B14F-4D97-AF65-F5344CB8AC3E}">
        <p14:creationId xmlns:p14="http://schemas.microsoft.com/office/powerpoint/2010/main" val="113090597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Cybersecurity Program Development</a:t>
            </a:r>
            <a:br>
              <a:rPr lang="en-US" b="1" dirty="0"/>
            </a:br>
            <a:r>
              <a:rPr lang="en-US" dirty="0"/>
              <a:t>GCC National Electricity Company</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23</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46" name="Picture 80" descr="https://static.thenounproject.com/png/2047708-200.png">
            <a:extLst>
              <a:ext uri="{FF2B5EF4-FFF2-40B4-BE49-F238E27FC236}">
                <a16:creationId xmlns:a16="http://schemas.microsoft.com/office/drawing/2014/main" id="{BBDEC4B3-A255-45BC-9B50-669AA29AABAD}"/>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47" name="Picture 76" descr="https://static.thenounproject.com/png/2367018-200.png">
            <a:extLst>
              <a:ext uri="{FF2B5EF4-FFF2-40B4-BE49-F238E27FC236}">
                <a16:creationId xmlns:a16="http://schemas.microsoft.com/office/drawing/2014/main" id="{9FEF4428-7F49-4FF3-A505-DCFDE9EBDDD6}"/>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3" descr="List ">
            <a:extLst>
              <a:ext uri="{FF2B5EF4-FFF2-40B4-BE49-F238E27FC236}">
                <a16:creationId xmlns:a16="http://schemas.microsoft.com/office/drawing/2014/main" id="{5248E0CC-04C3-47BE-8191-F56002DF3F62}"/>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a:extLst>
              <a:ext uri="{FF2B5EF4-FFF2-40B4-BE49-F238E27FC236}">
                <a16:creationId xmlns:a16="http://schemas.microsoft.com/office/drawing/2014/main" id="{73EF55C7-5594-4AB2-B3A0-284627B9E358}"/>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p:blipFill>
        <p:spPr bwMode="auto">
          <a:xfrm>
            <a:off x="8405452" y="3899390"/>
            <a:ext cx="3122138" cy="2398834"/>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a:extLst>
              <a:ext uri="{FF2B5EF4-FFF2-40B4-BE49-F238E27FC236}">
                <a16:creationId xmlns:a16="http://schemas.microsoft.com/office/drawing/2014/main" id="{913AACDF-0CF2-4F14-B222-B88532E2DC89}"/>
              </a:ext>
            </a:extLst>
          </p:cNvPr>
          <p:cNvGrpSpPr/>
          <p:nvPr/>
        </p:nvGrpSpPr>
        <p:grpSpPr>
          <a:xfrm>
            <a:off x="8405450" y="1376403"/>
            <a:ext cx="3122140" cy="2398834"/>
            <a:chOff x="8405450" y="1376403"/>
            <a:chExt cx="3122140" cy="2398834"/>
          </a:xfrm>
        </p:grpSpPr>
        <p:sp>
          <p:nvSpPr>
            <p:cNvPr id="51" name="Rectangle 50">
              <a:extLst>
                <a:ext uri="{FF2B5EF4-FFF2-40B4-BE49-F238E27FC236}">
                  <a16:creationId xmlns:a16="http://schemas.microsoft.com/office/drawing/2014/main" id="{9FA59565-602D-483B-A3DB-1EFC9B14BC00}"/>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Cybersecurity Architecture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IT and OT Cybersecurity Governance Model</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Risk-centric OT Cybersecurity Framework</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IT and OT Organization Structure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E2A7D470-B783-4133-8D53-38CBA707993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53" name="Picture 29" descr="https://static.thenounproject.com/png/2021798-200.png">
              <a:extLst>
                <a:ext uri="{FF2B5EF4-FFF2-40B4-BE49-F238E27FC236}">
                  <a16:creationId xmlns:a16="http://schemas.microsoft.com/office/drawing/2014/main" id="{E58E0285-D24D-42A6-8E8C-E102F997AA45}"/>
                </a:ext>
              </a:extLst>
            </p:cNvPr>
            <p:cNvPicPr>
              <a:picLocks noChangeAspect="1" noChangeArrowheads="1"/>
            </p:cNvPicPr>
            <p:nvPr/>
          </p:nvPicPr>
          <p:blipFill>
            <a:blip r:embed="rId13" cstate="email">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36ACCDC5-22BA-4FC6-9E1B-8595E3CC98F2}"/>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an IT and OT cybersecurity governance model</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a risk-centric OT cybersecurity framework</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Designed a consolidated IT and OT organization structure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Identified the OT Cybersecurity ‘Crown Jewels’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a strategic risk register and treatment plan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Designed an innovative OT Cybersecurity architecture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Proposed a set of risk reduction and innovation initiatives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business cases within the organizational constraints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Defined an implementation plan with achievable milestones</a:t>
            </a:r>
          </a:p>
        </p:txBody>
      </p:sp>
      <p:sp>
        <p:nvSpPr>
          <p:cNvPr id="21" name="Rectangle 20">
            <a:extLst>
              <a:ext uri="{FF2B5EF4-FFF2-40B4-BE49-F238E27FC236}">
                <a16:creationId xmlns:a16="http://schemas.microsoft.com/office/drawing/2014/main" id="{E93AB9DC-0087-40EC-9630-FDB2B8777D9E}"/>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engaged by a GCC National electricity company to develop a Cybersecurity program </a:t>
            </a:r>
          </a:p>
        </p:txBody>
      </p:sp>
      <p:sp>
        <p:nvSpPr>
          <p:cNvPr id="23" name="Rectangle 22">
            <a:extLst>
              <a:ext uri="{FF2B5EF4-FFF2-40B4-BE49-F238E27FC236}">
                <a16:creationId xmlns:a16="http://schemas.microsoft.com/office/drawing/2014/main" id="{07EEF551-FA8F-4103-A568-BF13197C794D}"/>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Reduced attack surface on the OT environment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Presented an accurate and clear risk view to senior leadership</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Accelerated organizational progress integrating IT and OT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Facilitated a 3-years secure digital transformation roadmap</a:t>
            </a:r>
          </a:p>
        </p:txBody>
      </p:sp>
      <p:grpSp>
        <p:nvGrpSpPr>
          <p:cNvPr id="3" name="Group 2">
            <a:extLst>
              <a:ext uri="{FF2B5EF4-FFF2-40B4-BE49-F238E27FC236}">
                <a16:creationId xmlns:a16="http://schemas.microsoft.com/office/drawing/2014/main" id="{66203C54-9C46-431D-B53A-3C5BD236EE1F}"/>
              </a:ext>
            </a:extLst>
          </p:cNvPr>
          <p:cNvGrpSpPr/>
          <p:nvPr/>
        </p:nvGrpSpPr>
        <p:grpSpPr>
          <a:xfrm>
            <a:off x="705259" y="1376403"/>
            <a:ext cx="7591626" cy="464118"/>
            <a:chOff x="705259" y="1376403"/>
            <a:chExt cx="7591626" cy="464118"/>
          </a:xfrm>
        </p:grpSpPr>
        <p:sp>
          <p:nvSpPr>
            <p:cNvPr id="22" name="Rectangle 21">
              <a:extLst>
                <a:ext uri="{FF2B5EF4-FFF2-40B4-BE49-F238E27FC236}">
                  <a16:creationId xmlns:a16="http://schemas.microsoft.com/office/drawing/2014/main" id="{1FAE4D5C-3652-4C62-8283-A5ABCE53C05D}"/>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27" name="Picture 76" descr="https://static.thenounproject.com/png/2367018-200.png">
              <a:extLst>
                <a:ext uri="{FF2B5EF4-FFF2-40B4-BE49-F238E27FC236}">
                  <a16:creationId xmlns:a16="http://schemas.microsoft.com/office/drawing/2014/main" id="{4D07B4D3-8D9C-43A1-94BC-0E37841A5FC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D4B0F26-7085-46DB-8A48-CE2B7FF4BD31}"/>
              </a:ext>
            </a:extLst>
          </p:cNvPr>
          <p:cNvGrpSpPr/>
          <p:nvPr/>
        </p:nvGrpSpPr>
        <p:grpSpPr>
          <a:xfrm>
            <a:off x="705259" y="2566217"/>
            <a:ext cx="7591626" cy="464118"/>
            <a:chOff x="705259" y="2566217"/>
            <a:chExt cx="7591626" cy="464118"/>
          </a:xfrm>
        </p:grpSpPr>
        <p:sp>
          <p:nvSpPr>
            <p:cNvPr id="20" name="Rectangle 19">
              <a:extLst>
                <a:ext uri="{FF2B5EF4-FFF2-40B4-BE49-F238E27FC236}">
                  <a16:creationId xmlns:a16="http://schemas.microsoft.com/office/drawing/2014/main" id="{8EDDDF07-0379-44A7-89BB-28352D9FB371}"/>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29" name="Graphic 28" descr="Presentation with pie chart with solid fill">
              <a:extLst>
                <a:ext uri="{FF2B5EF4-FFF2-40B4-BE49-F238E27FC236}">
                  <a16:creationId xmlns:a16="http://schemas.microsoft.com/office/drawing/2014/main" id="{FC2DB85E-F0EA-4896-9E44-6420F78FE8B6}"/>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182238" y="2627715"/>
              <a:ext cx="341123" cy="341123"/>
            </a:xfrm>
            <a:prstGeom prst="rect">
              <a:avLst/>
            </a:prstGeom>
          </p:spPr>
        </p:pic>
      </p:grpSp>
      <p:grpSp>
        <p:nvGrpSpPr>
          <p:cNvPr id="6" name="Group 5">
            <a:extLst>
              <a:ext uri="{FF2B5EF4-FFF2-40B4-BE49-F238E27FC236}">
                <a16:creationId xmlns:a16="http://schemas.microsoft.com/office/drawing/2014/main" id="{4E9ECC7B-84F0-446D-9B7F-15B866CE8EBF}"/>
              </a:ext>
            </a:extLst>
          </p:cNvPr>
          <p:cNvGrpSpPr/>
          <p:nvPr/>
        </p:nvGrpSpPr>
        <p:grpSpPr>
          <a:xfrm>
            <a:off x="705259" y="4944581"/>
            <a:ext cx="7591626" cy="464118"/>
            <a:chOff x="705259" y="4944581"/>
            <a:chExt cx="7591626" cy="464118"/>
          </a:xfrm>
        </p:grpSpPr>
        <p:sp>
          <p:nvSpPr>
            <p:cNvPr id="26" name="Rectangle 25">
              <a:extLst>
                <a:ext uri="{FF2B5EF4-FFF2-40B4-BE49-F238E27FC236}">
                  <a16:creationId xmlns:a16="http://schemas.microsoft.com/office/drawing/2014/main" id="{DA9D744F-35FE-4110-9097-EF9104663193}"/>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0" name="Graphic 29" descr="Bullseye with solid fill">
              <a:extLst>
                <a:ext uri="{FF2B5EF4-FFF2-40B4-BE49-F238E27FC236}">
                  <a16:creationId xmlns:a16="http://schemas.microsoft.com/office/drawing/2014/main" id="{FB364515-F5D4-4143-95AA-CB55A399B479}"/>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523361" y="5006079"/>
              <a:ext cx="341123" cy="341123"/>
            </a:xfrm>
            <a:prstGeom prst="rect">
              <a:avLst/>
            </a:prstGeom>
          </p:spPr>
        </p:pic>
      </p:grpSp>
    </p:spTree>
    <p:extLst>
      <p:ext uri="{BB962C8B-B14F-4D97-AF65-F5344CB8AC3E}">
        <p14:creationId xmlns:p14="http://schemas.microsoft.com/office/powerpoint/2010/main" val="88716959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Water/Wastewater Sector OT Cybersecurity Training and Exercise</a:t>
            </a:r>
            <a:br>
              <a:rPr lang="en-US" b="1" dirty="0"/>
            </a:br>
            <a:r>
              <a:rPr lang="en-US" dirty="0"/>
              <a:t>Environmental Protection Agency (EPA) Water Security Division (WSD)</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24</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727D047-E705-4896-AC4A-77ABCD81550D}"/>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8405451" y="3899390"/>
            <a:ext cx="3122140" cy="2398834"/>
          </a:xfrm>
          <a:prstGeom prst="rect">
            <a:avLst/>
          </a:prstGeom>
        </p:spPr>
      </p:pic>
      <p:grpSp>
        <p:nvGrpSpPr>
          <p:cNvPr id="18" name="Group 17">
            <a:extLst>
              <a:ext uri="{FF2B5EF4-FFF2-40B4-BE49-F238E27FC236}">
                <a16:creationId xmlns:a16="http://schemas.microsoft.com/office/drawing/2014/main" id="{FB78F68F-8CE2-4B04-B818-70DA20405B5A}"/>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782A0C0D-697B-4E7F-A64E-2A4F5F85FE7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Cybersecurity Training and Incident Response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Trainers Included Experienced Water Utility Staff</a:t>
              </a:r>
            </a:p>
          </p:txBody>
        </p:sp>
        <p:sp>
          <p:nvSpPr>
            <p:cNvPr id="23" name="Rectangle 22">
              <a:extLst>
                <a:ext uri="{FF2B5EF4-FFF2-40B4-BE49-F238E27FC236}">
                  <a16:creationId xmlns:a16="http://schemas.microsoft.com/office/drawing/2014/main" id="{BD1A123B-B9EA-40DF-BDE9-D4B233588ECB}"/>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989443F3-7EE3-4396-BE93-46AD9886AA29}"/>
                </a:ext>
              </a:extLst>
            </p:cNvPr>
            <p:cNvPicPr>
              <a:picLocks noChangeAspect="1" noChangeArrowheads="1"/>
            </p:cNvPicPr>
            <p:nvPr/>
          </p:nvPicPr>
          <p:blipFill>
            <a:blip r:embed="rId13" cstate="email">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3AE84BCB-3CDE-4AF5-8F3F-39DD7D7E8C34}"/>
              </a:ext>
            </a:extLst>
          </p:cNvPr>
          <p:cNvSpPr/>
          <p:nvPr/>
        </p:nvSpPr>
        <p:spPr>
          <a:xfrm>
            <a:off x="705259" y="3074086"/>
            <a:ext cx="7591626" cy="15457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OT/ICS/SCADA cybersecurity trainings and incident response exercises over 7 years (2015-2021) to stakeholders across the water and wastewater utilities sector</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Trainings included 31 full-day sessions, 6 multi-day virtual sessions, and 1 live televised session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Topics for each training included OT cybersecurity threats, best practices, resources, and a tabletop incident response exercise</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Guest speakers from FBI and DHS were invited to present as well</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Participants included water utility staff (managers, engineers, IT staff), regulators, consultants, and law enforcement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73ED69E9-E806-4E57-BA5B-FE6C84947984}"/>
              </a:ext>
            </a:extLst>
          </p:cNvPr>
          <p:cNvSpPr/>
          <p:nvPr/>
        </p:nvSpPr>
        <p:spPr>
          <a:xfrm>
            <a:off x="705259" y="1903188"/>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engaged by Environmental Protection Agency (EPA) Water Security Division (WSD) to provide OT cybersecurity training exercises cover the water/wastewater sector</a:t>
            </a:r>
          </a:p>
        </p:txBody>
      </p:sp>
      <p:sp>
        <p:nvSpPr>
          <p:cNvPr id="26" name="Rectangle 25">
            <a:extLst>
              <a:ext uri="{FF2B5EF4-FFF2-40B4-BE49-F238E27FC236}">
                <a16:creationId xmlns:a16="http://schemas.microsoft.com/office/drawing/2014/main" id="{9BFD1DBF-61E0-4F8E-A1EC-E38694E10CDB}"/>
              </a:ext>
            </a:extLst>
          </p:cNvPr>
          <p:cNvSpPr/>
          <p:nvPr/>
        </p:nvSpPr>
        <p:spPr>
          <a:xfrm>
            <a:off x="705259" y="5209280"/>
            <a:ext cx="7591626" cy="108894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Provided OT cybersecurity training to over 3,000 water and wastewater utility staff, regulators, consultants, and law enforcement across the U.S.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Facilitated over 60 water/wastewater focused incident response scenarios providing staff with an understanding of the impacts of a cyber incident on the water sector as well as how to respond</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Provided a focused OT/ICS/SCADA cybersecurity threat overview including the trends and impacts of cyber attacks and ransomware on water and wastewater sector systems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9785ABB5-E630-4A28-B4FE-DC1B40503313}"/>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385D0CBB-ADE9-47D8-800E-071D225D63CA}"/>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0F89CDBC-4677-40A5-AC3B-D34D0474A6AD}"/>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00C19E7-940C-450D-8E83-974CDCB4CF1B}"/>
              </a:ext>
            </a:extLst>
          </p:cNvPr>
          <p:cNvGrpSpPr/>
          <p:nvPr/>
        </p:nvGrpSpPr>
        <p:grpSpPr>
          <a:xfrm>
            <a:off x="705259" y="2547301"/>
            <a:ext cx="7591626" cy="464118"/>
            <a:chOff x="705259" y="2566217"/>
            <a:chExt cx="7591626" cy="464118"/>
          </a:xfrm>
        </p:grpSpPr>
        <p:sp>
          <p:nvSpPr>
            <p:cNvPr id="32" name="Rectangle 31">
              <a:extLst>
                <a:ext uri="{FF2B5EF4-FFF2-40B4-BE49-F238E27FC236}">
                  <a16:creationId xmlns:a16="http://schemas.microsoft.com/office/drawing/2014/main" id="{302A094A-3271-409A-BED1-88DA294A4838}"/>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EC8B1C81-2FCE-47B8-8739-B4225C2329DA}"/>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203BB749-AADD-4BBA-A1A4-E88783CD30C9}"/>
              </a:ext>
            </a:extLst>
          </p:cNvPr>
          <p:cNvGrpSpPr/>
          <p:nvPr/>
        </p:nvGrpSpPr>
        <p:grpSpPr>
          <a:xfrm>
            <a:off x="705259" y="4682493"/>
            <a:ext cx="7591626" cy="464118"/>
            <a:chOff x="705259" y="4944581"/>
            <a:chExt cx="7591626" cy="464118"/>
          </a:xfrm>
        </p:grpSpPr>
        <p:sp>
          <p:nvSpPr>
            <p:cNvPr id="35" name="Rectangle 34">
              <a:extLst>
                <a:ext uri="{FF2B5EF4-FFF2-40B4-BE49-F238E27FC236}">
                  <a16:creationId xmlns:a16="http://schemas.microsoft.com/office/drawing/2014/main" id="{AFE5AFF8-1BE2-4680-A268-4A978AE7B44E}"/>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612669FB-2B96-4091-9F92-C458AD068932}"/>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523361" y="5006079"/>
              <a:ext cx="341123" cy="341123"/>
            </a:xfrm>
            <a:prstGeom prst="rect">
              <a:avLst/>
            </a:prstGeom>
          </p:spPr>
        </p:pic>
      </p:grpSp>
    </p:spTree>
    <p:extLst>
      <p:ext uri="{BB962C8B-B14F-4D97-AF65-F5344CB8AC3E}">
        <p14:creationId xmlns:p14="http://schemas.microsoft.com/office/powerpoint/2010/main" val="198442155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Cyber Program Support</a:t>
            </a:r>
            <a:br>
              <a:rPr lang="en-US" b="1" dirty="0"/>
            </a:br>
            <a:r>
              <a:rPr lang="en-US" dirty="0"/>
              <a:t>US Department of Veterans Affairs</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25</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B6FE5C44-57DB-40F3-BA9F-75B50D7F3869}"/>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E12731CF-11BD-4B63-A7BD-B613E34A826B}"/>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Vulnerability Assessment across enterprise</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Integration, maintenance and assessment of commercial tools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C846DC9-DA5E-420A-92C0-38B4FE3208D6}"/>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0321CCEC-885F-43B9-9FC7-51BBF6D3A714}"/>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DA2F2ABF-2AA7-4709-BBCF-45E96316382F}"/>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We assist the VA-NSOC in the management, maintenance, and operations of enterprise level forensic systems that include EnCase Enterprise, </a:t>
            </a:r>
            <a:r>
              <a:rPr kumimoji="0" lang="en-US" sz="1050" b="0" i="0" u="none" strike="noStrike" kern="1200" cap="none" spc="0" normalizeH="0" baseline="0" noProof="0" dirty="0" err="1">
                <a:ln>
                  <a:noFill/>
                </a:ln>
                <a:solidFill>
                  <a:srgbClr val="000000"/>
                </a:solidFill>
                <a:effectLst/>
                <a:uLnTx/>
                <a:uFillTx/>
                <a:latin typeface="Calibri" panose="020F0502020204030204"/>
                <a:ea typeface="+mn-ea"/>
                <a:cs typeface="+mn-cs"/>
              </a:rPr>
              <a:t>HBGary</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and additional tools. Booz Allen designed a vulnerability management program providing enterprise-wide vulnerability assessments of the entire VA network, which encompasses approximately 600,000 hosts, using such tools as </a:t>
            </a:r>
            <a:r>
              <a:rPr kumimoji="0" lang="en-US" sz="1050" b="0" i="0" u="none" strike="noStrike" kern="1200" cap="none" spc="0" normalizeH="0" baseline="0" noProof="0" dirty="0" err="1">
                <a:ln>
                  <a:noFill/>
                </a:ln>
                <a:solidFill>
                  <a:srgbClr val="000000"/>
                </a:solidFill>
                <a:effectLst/>
                <a:uLnTx/>
                <a:uFillTx/>
                <a:latin typeface="Calibri" panose="020F0502020204030204"/>
                <a:ea typeface="+mn-ea"/>
                <a:cs typeface="+mn-cs"/>
              </a:rPr>
              <a:t>Tenable’s</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Nessus and </a:t>
            </a:r>
            <a:r>
              <a:rPr kumimoji="0" lang="en-US" sz="1050" b="0" i="0" u="none" strike="noStrike" kern="1200" cap="none" spc="0" normalizeH="0" baseline="0" noProof="0" dirty="0" err="1">
                <a:ln>
                  <a:noFill/>
                </a:ln>
                <a:solidFill>
                  <a:srgbClr val="000000"/>
                </a:solidFill>
                <a:effectLst/>
                <a:uLnTx/>
                <a:uFillTx/>
                <a:latin typeface="Calibri" panose="020F0502020204030204"/>
                <a:ea typeface="+mn-ea"/>
                <a:cs typeface="+mn-cs"/>
              </a:rPr>
              <a:t>SecurityCenter</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and IBM’s Rational </a:t>
            </a:r>
            <a:r>
              <a:rPr kumimoji="0" lang="en-US" sz="1050" b="0" i="0" u="none" strike="noStrike" kern="1200" cap="none" spc="0" normalizeH="0" baseline="0" noProof="0" dirty="0" err="1">
                <a:ln>
                  <a:noFill/>
                </a:ln>
                <a:solidFill>
                  <a:srgbClr val="000000"/>
                </a:solidFill>
                <a:effectLst/>
                <a:uLnTx/>
                <a:uFillTx/>
                <a:latin typeface="Calibri" panose="020F0502020204030204"/>
                <a:ea typeface="+mn-ea"/>
                <a:cs typeface="+mn-cs"/>
              </a:rPr>
              <a:t>Appscan</a:t>
            </a: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led an initiative to successfully eradicate a group of medical device infections and designed a program to provide special protection to executive personnel.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We have provided VA more visibility into its network inventory, reduced the exposure of sensitive information to inside and outside parties through web application security assessments, reduced misconfiguration issues, removed default and vendor-issued passwords, and refined and strengthened devices employing boundary protection such as intrusion prevention systems (IPS) and firewalls.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AC8E7C1-48A2-49A4-BB37-0DAC32E22D0F}"/>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engaged with the U.S. Department of the of Veterans Affairs to support on running its cyber security program </a:t>
            </a:r>
          </a:p>
        </p:txBody>
      </p:sp>
      <p:sp>
        <p:nvSpPr>
          <p:cNvPr id="26" name="Rectangle 25">
            <a:extLst>
              <a:ext uri="{FF2B5EF4-FFF2-40B4-BE49-F238E27FC236}">
                <a16:creationId xmlns:a16="http://schemas.microsoft.com/office/drawing/2014/main" id="{AAE1C621-69C9-4E19-8F0F-426D0EEB4C82}"/>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supported the Department of Veteran's Affairs (VA) in the development and operations and maintenance of VA Network and Security Operations Center (VA-NSOC) we provide subject matter experts in areas of log analysis, intrusion detection and prevention, digital forensics, and malware analysis, who use both custom and commercial-off-the-shelf toolsets are used to provide continuous monitoring and intrusion detection capabilities. </a:t>
            </a:r>
          </a:p>
        </p:txBody>
      </p:sp>
      <p:grpSp>
        <p:nvGrpSpPr>
          <p:cNvPr id="27" name="Group 26">
            <a:extLst>
              <a:ext uri="{FF2B5EF4-FFF2-40B4-BE49-F238E27FC236}">
                <a16:creationId xmlns:a16="http://schemas.microsoft.com/office/drawing/2014/main" id="{8E97073F-F75E-443C-872A-87EF45896837}"/>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C172A7A8-9A39-45C0-90EE-5A0C15CFE40F}"/>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BACBFA8D-8F5C-4E7F-BD57-295E6536941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A554B410-68A0-4E62-9049-05A8A9369B66}"/>
              </a:ext>
            </a:extLst>
          </p:cNvPr>
          <p:cNvGrpSpPr/>
          <p:nvPr/>
        </p:nvGrpSpPr>
        <p:grpSpPr>
          <a:xfrm>
            <a:off x="705259" y="2566217"/>
            <a:ext cx="7591626" cy="464118"/>
            <a:chOff x="705259" y="2566217"/>
            <a:chExt cx="7591626" cy="464118"/>
          </a:xfrm>
        </p:grpSpPr>
        <p:sp>
          <p:nvSpPr>
            <p:cNvPr id="32" name="Rectangle 31">
              <a:extLst>
                <a:ext uri="{FF2B5EF4-FFF2-40B4-BE49-F238E27FC236}">
                  <a16:creationId xmlns:a16="http://schemas.microsoft.com/office/drawing/2014/main" id="{B63349F1-2D56-484C-9313-EBB4FFBA40A8}"/>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9980B641-CDC9-477B-B6F7-6BD6BB399378}"/>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2858582D-44B5-4674-811A-8A833CAF1DF1}"/>
              </a:ext>
            </a:extLst>
          </p:cNvPr>
          <p:cNvGrpSpPr/>
          <p:nvPr/>
        </p:nvGrpSpPr>
        <p:grpSpPr>
          <a:xfrm>
            <a:off x="705259" y="4944581"/>
            <a:ext cx="7591626" cy="464118"/>
            <a:chOff x="705259" y="4944581"/>
            <a:chExt cx="7591626" cy="464118"/>
          </a:xfrm>
        </p:grpSpPr>
        <p:sp>
          <p:nvSpPr>
            <p:cNvPr id="35" name="Rectangle 34">
              <a:extLst>
                <a:ext uri="{FF2B5EF4-FFF2-40B4-BE49-F238E27FC236}">
                  <a16:creationId xmlns:a16="http://schemas.microsoft.com/office/drawing/2014/main" id="{FE45E7E5-D4A5-4260-BBE0-136F3190351E}"/>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C95D75D4-7C43-4423-BD2C-882FDA1BD20A}"/>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grpSp>
      <p:pic>
        <p:nvPicPr>
          <p:cNvPr id="349190" name="Picture 6" descr="Cyber Resilient Vendor Relationships for Healthcare's Threat Landscape">
            <a:extLst>
              <a:ext uri="{FF2B5EF4-FFF2-40B4-BE49-F238E27FC236}">
                <a16:creationId xmlns:a16="http://schemas.microsoft.com/office/drawing/2014/main" id="{A2B2C11F-8044-4D80-AF97-4C7816D3EE76}"/>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405451" y="3899391"/>
            <a:ext cx="3122139"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04920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Cyber Leadership Program Enhancement</a:t>
            </a:r>
            <a:br>
              <a:rPr lang="en-US" b="1" dirty="0"/>
            </a:br>
            <a:r>
              <a:rPr lang="en-US" dirty="0"/>
              <a:t>Top U.S. Brokerage Firm</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26</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B78F68F-8CE2-4B04-B818-70DA20405B5A}"/>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782A0C0D-697B-4E7F-A64E-2A4F5F85FE7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Risk assessment, ranking and mitigation</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Architecture and implementation review and strengthening </a:t>
              </a:r>
            </a:p>
          </p:txBody>
        </p:sp>
        <p:sp>
          <p:nvSpPr>
            <p:cNvPr id="23" name="Rectangle 22">
              <a:extLst>
                <a:ext uri="{FF2B5EF4-FFF2-40B4-BE49-F238E27FC236}">
                  <a16:creationId xmlns:a16="http://schemas.microsoft.com/office/drawing/2014/main" id="{BD1A123B-B9EA-40DF-BDE9-D4B233588ECB}"/>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989443F3-7EE3-4396-BE93-46AD9886AA29}"/>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C032628-470E-478A-BCF0-36827D7F8654}"/>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a Threat/Risk Workshop with senior client leadership to understand their chief concerns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Assessed the client’s 60+ security projects, ranked them in accordance with material risk to the company, and provided the CISO with 10 recommended focus projects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Created a process by which new projects are automatically risk-ranked</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Created a monthly presentation and associated dashboard for key client board members, which was presented by the CISO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SMEs reviewed the architecture/implementations of critical security technologies, including web application firewalls, Sourcefire IDS/IPS, ArcSight SIEM, Symantec Endpoint Protection, FireEye/</a:t>
            </a:r>
            <a:r>
              <a:rPr kumimoji="0" lang="en-US" sz="1050" b="0" i="0" u="none" strike="noStrike" kern="1200" cap="none" spc="0" normalizeH="0" baseline="0" noProof="0" dirty="0" err="1">
                <a:ln>
                  <a:noFill/>
                </a:ln>
                <a:solidFill>
                  <a:srgbClr val="000000"/>
                </a:solidFill>
                <a:effectLst/>
                <a:uLnTx/>
                <a:uFillTx/>
                <a:latin typeface="Calibri" panose="020F0502020204030204"/>
                <a:ea typeface="+mn-ea"/>
                <a:cs typeface="+mn-cs"/>
              </a:rPr>
              <a:t>Damballa</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APT detection tools, and Qualys; prepared a recommendation document for each tool and assisted in the implementation of these recommendations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C59D1D0-AD76-4A17-9388-8737BCD80E94}"/>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client brought in Booz Allen to assist the CISO in rapidly improving the cyber security posture of the organization</a:t>
            </a:r>
          </a:p>
        </p:txBody>
      </p:sp>
      <p:sp>
        <p:nvSpPr>
          <p:cNvPr id="26" name="Rectangle 25">
            <a:extLst>
              <a:ext uri="{FF2B5EF4-FFF2-40B4-BE49-F238E27FC236}">
                <a16:creationId xmlns:a16="http://schemas.microsoft.com/office/drawing/2014/main" id="{B92479B8-2EC7-4916-A5CB-F3216D183220}"/>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successfully assessed and delivered recommendation for strengthening the CISO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delivered recommendations for cyber security tool integration and enhancement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E265B143-3BBE-4D61-9E58-68EB8EE41FE4}"/>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7371074C-963D-46B8-9273-9BED7EC13CDB}"/>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D11A5119-18AF-4963-BDEB-F867CAE08BF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7F4DCBF-3364-4367-8585-34F3F6549701}"/>
              </a:ext>
            </a:extLst>
          </p:cNvPr>
          <p:cNvGrpSpPr/>
          <p:nvPr/>
        </p:nvGrpSpPr>
        <p:grpSpPr>
          <a:xfrm>
            <a:off x="705259" y="2566217"/>
            <a:ext cx="7591626" cy="464118"/>
            <a:chOff x="705259" y="2566217"/>
            <a:chExt cx="7591626" cy="464118"/>
          </a:xfrm>
        </p:grpSpPr>
        <p:sp>
          <p:nvSpPr>
            <p:cNvPr id="32" name="Rectangle 31">
              <a:extLst>
                <a:ext uri="{FF2B5EF4-FFF2-40B4-BE49-F238E27FC236}">
                  <a16:creationId xmlns:a16="http://schemas.microsoft.com/office/drawing/2014/main" id="{64C9A83D-480D-46B0-8353-DEF9139BF8FD}"/>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F1F390FD-2A3D-42BE-9BA0-D0EB74EAD7D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FD1C2B29-7D18-4607-9BA7-47BF0E212ABD}"/>
              </a:ext>
            </a:extLst>
          </p:cNvPr>
          <p:cNvGrpSpPr/>
          <p:nvPr/>
        </p:nvGrpSpPr>
        <p:grpSpPr>
          <a:xfrm>
            <a:off x="705259" y="4944581"/>
            <a:ext cx="7591626" cy="464118"/>
            <a:chOff x="705259" y="4944581"/>
            <a:chExt cx="7591626" cy="464118"/>
          </a:xfrm>
        </p:grpSpPr>
        <p:sp>
          <p:nvSpPr>
            <p:cNvPr id="35" name="Rectangle 34">
              <a:extLst>
                <a:ext uri="{FF2B5EF4-FFF2-40B4-BE49-F238E27FC236}">
                  <a16:creationId xmlns:a16="http://schemas.microsoft.com/office/drawing/2014/main" id="{F880724C-A6FC-4AAA-ABA0-7A5BB3A5D9E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4134452F-CA68-40BA-9C10-6B38075CD80E}"/>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grpSp>
      <p:pic>
        <p:nvPicPr>
          <p:cNvPr id="6" name="Picture 5">
            <a:extLst>
              <a:ext uri="{FF2B5EF4-FFF2-40B4-BE49-F238E27FC236}">
                <a16:creationId xmlns:a16="http://schemas.microsoft.com/office/drawing/2014/main" id="{B87E608B-86F6-44D1-8A2E-D6E31CEB4223}"/>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405451" y="3899390"/>
            <a:ext cx="3122139" cy="2398834"/>
          </a:xfrm>
          <a:prstGeom prst="rect">
            <a:avLst/>
          </a:prstGeom>
        </p:spPr>
      </p:pic>
    </p:spTree>
    <p:extLst>
      <p:ext uri="{BB962C8B-B14F-4D97-AF65-F5344CB8AC3E}">
        <p14:creationId xmlns:p14="http://schemas.microsoft.com/office/powerpoint/2010/main" val="371806663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Cyber Security Next Generation Policy</a:t>
            </a:r>
            <a:br>
              <a:rPr lang="en-US" b="1" dirty="0"/>
            </a:br>
            <a:r>
              <a:rPr lang="en-US" dirty="0"/>
              <a:t>Top 25 U.S. Investment and Retail Bank</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27</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B78F68F-8CE2-4B04-B818-70DA20405B5A}"/>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782A0C0D-697B-4E7F-A64E-2A4F5F85FE7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Policy Development</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GRC Platform Implementation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Cyber Security Comp</a:t>
              </a:r>
              <a:r>
                <a:rPr kumimoji="0" lang="en-US" sz="1050" b="0" i="0" u="none" strike="noStrike" kern="1200" cap="none" spc="0" normalizeH="0" baseline="0" noProof="0" dirty="0" err="1">
                  <a:ln>
                    <a:noFill/>
                  </a:ln>
                  <a:solidFill>
                    <a:srgbClr val="000000"/>
                  </a:solidFill>
                  <a:effectLst/>
                  <a:uLnTx/>
                  <a:uFillTx/>
                  <a:latin typeface="Calibri" panose="020F0502020204030204"/>
                  <a:ea typeface="+mn-ea"/>
                  <a:cs typeface="+mn-cs"/>
                </a:rPr>
                <a:t>liance</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a:t>
              </a:r>
            </a:p>
          </p:txBody>
        </p:sp>
        <p:sp>
          <p:nvSpPr>
            <p:cNvPr id="23" name="Rectangle 22">
              <a:extLst>
                <a:ext uri="{FF2B5EF4-FFF2-40B4-BE49-F238E27FC236}">
                  <a16:creationId xmlns:a16="http://schemas.microsoft.com/office/drawing/2014/main" id="{BD1A123B-B9EA-40DF-BDE9-D4B233588ECB}"/>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989443F3-7EE3-4396-BE93-46AD9886AA29}"/>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C032628-470E-478A-BCF0-36827D7F8654}"/>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a scalable, risk-based policy framework with government and industry best practices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a next generation of cyber security policies, standards, and guidelines that are risk-based, agile, and relevant to business units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Standardized policy portfolio to 16 control families with consistent levels of gradation and developed over 600+ requests in a risk tiered context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key requirements for GRC platform implementation and ease-of-use for both bank technology and business users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Outlined change management strategy for enterprise-wide acceptance spanning over 250,000 employees; engaged over 200 client subject matter experts to facilitate buy-in</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Produced key metrics to enable the client to obtain a Satisfactory rating for information security compliance by external regulators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Global deployment of the next generation policy suite within one-year; reduced policy portfolio complexity and savings in long-term O&amp;M costs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C59D1D0-AD76-4A17-9388-8737BCD80E94}"/>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client brought in Booz Allen to develop cyber security policies that are inline with the evolving threat environment and have a greater focus on cyber risk management</a:t>
            </a:r>
          </a:p>
        </p:txBody>
      </p:sp>
      <p:sp>
        <p:nvSpPr>
          <p:cNvPr id="26" name="Rectangle 25">
            <a:extLst>
              <a:ext uri="{FF2B5EF4-FFF2-40B4-BE49-F238E27FC236}">
                <a16:creationId xmlns:a16="http://schemas.microsoft.com/office/drawing/2014/main" id="{B92479B8-2EC7-4916-A5CB-F3216D183220}"/>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was successful in improving the client's business resiliency by developing a next generation of cyber security policies, standards, and guidelines that are risk-based, agile, and relevant to business units. </a:t>
            </a:r>
          </a:p>
        </p:txBody>
      </p:sp>
      <p:grpSp>
        <p:nvGrpSpPr>
          <p:cNvPr id="27" name="Group 26">
            <a:extLst>
              <a:ext uri="{FF2B5EF4-FFF2-40B4-BE49-F238E27FC236}">
                <a16:creationId xmlns:a16="http://schemas.microsoft.com/office/drawing/2014/main" id="{E265B143-3BBE-4D61-9E58-68EB8EE41FE4}"/>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7371074C-963D-46B8-9273-9BED7EC13CDB}"/>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D11A5119-18AF-4963-BDEB-F867CAE08BF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7F4DCBF-3364-4367-8585-34F3F6549701}"/>
              </a:ext>
            </a:extLst>
          </p:cNvPr>
          <p:cNvGrpSpPr/>
          <p:nvPr/>
        </p:nvGrpSpPr>
        <p:grpSpPr>
          <a:xfrm>
            <a:off x="705259" y="2566217"/>
            <a:ext cx="7591626" cy="464118"/>
            <a:chOff x="705259" y="2566217"/>
            <a:chExt cx="7591626" cy="464118"/>
          </a:xfrm>
        </p:grpSpPr>
        <p:sp>
          <p:nvSpPr>
            <p:cNvPr id="32" name="Rectangle 31">
              <a:extLst>
                <a:ext uri="{FF2B5EF4-FFF2-40B4-BE49-F238E27FC236}">
                  <a16:creationId xmlns:a16="http://schemas.microsoft.com/office/drawing/2014/main" id="{64C9A83D-480D-46B0-8353-DEF9139BF8FD}"/>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F1F390FD-2A3D-42BE-9BA0-D0EB74EAD7D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FD1C2B29-7D18-4607-9BA7-47BF0E212ABD}"/>
              </a:ext>
            </a:extLst>
          </p:cNvPr>
          <p:cNvGrpSpPr/>
          <p:nvPr/>
        </p:nvGrpSpPr>
        <p:grpSpPr>
          <a:xfrm>
            <a:off x="705259" y="4944581"/>
            <a:ext cx="7591626" cy="464118"/>
            <a:chOff x="705259" y="4944581"/>
            <a:chExt cx="7591626" cy="464118"/>
          </a:xfrm>
        </p:grpSpPr>
        <p:sp>
          <p:nvSpPr>
            <p:cNvPr id="35" name="Rectangle 34">
              <a:extLst>
                <a:ext uri="{FF2B5EF4-FFF2-40B4-BE49-F238E27FC236}">
                  <a16:creationId xmlns:a16="http://schemas.microsoft.com/office/drawing/2014/main" id="{F880724C-A6FC-4AAA-ABA0-7A5BB3A5D9E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4134452F-CA68-40BA-9C10-6B38075CD80E}"/>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grpSp>
      <p:pic>
        <p:nvPicPr>
          <p:cNvPr id="352258" name="Picture 2" descr="How Often Should You Review Your Policies and Procedures?">
            <a:extLst>
              <a:ext uri="{FF2B5EF4-FFF2-40B4-BE49-F238E27FC236}">
                <a16:creationId xmlns:a16="http://schemas.microsoft.com/office/drawing/2014/main" id="{46D9F3EA-995C-4E2B-B7AF-E577B81CB30A}"/>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8405451" y="3899390"/>
            <a:ext cx="3122139"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151658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Cyber Maturity Assessments</a:t>
            </a:r>
            <a:br>
              <a:rPr lang="en-US" b="1" dirty="0"/>
            </a:br>
            <a:r>
              <a:rPr lang="en-US" dirty="0"/>
              <a:t>Large International Manufacturing Company</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28</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B78F68F-8CE2-4B04-B818-70DA20405B5A}"/>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782A0C0D-697B-4E7F-A64E-2A4F5F85FE7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Current State Assessment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Risk Matrix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Core Risk Reduction</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Stabilization Activities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Organization Re-design </a:t>
              </a:r>
            </a:p>
          </p:txBody>
        </p:sp>
        <p:sp>
          <p:nvSpPr>
            <p:cNvPr id="23" name="Rectangle 22">
              <a:extLst>
                <a:ext uri="{FF2B5EF4-FFF2-40B4-BE49-F238E27FC236}">
                  <a16:creationId xmlns:a16="http://schemas.microsoft.com/office/drawing/2014/main" id="{BD1A123B-B9EA-40DF-BDE9-D4B233588ECB}"/>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989443F3-7EE3-4396-BE93-46AD9886AA29}"/>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C032628-470E-478A-BCF0-36827D7F8654}"/>
              </a:ext>
            </a:extLst>
          </p:cNvPr>
          <p:cNvSpPr/>
          <p:nvPr/>
        </p:nvSpPr>
        <p:spPr>
          <a:xfrm>
            <a:off x="705259" y="3241366"/>
            <a:ext cx="7591626" cy="20142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performed a programmatic assessment of the client's information security organization via three views: Corporate, Regional, and operational (IT security provider).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numerous interviews of various business unit SMEs, including CISOs and business executives, to obtain information and form a complete picture of the current-state information security environment.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Identified major programmatic strengths and weaknesses from a comprehensive information security standpoint, to include identification of technical risk factors Provided a balanced set of detailed recommendations for evolving a combination of technical and management information security capabilities on behalf of business needs, including a near-term 24-month "core risk-reduction" roadmap and a longer-term set of programmatic "stabilization" activities.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Designed and led the implementation of numerous capability improvements, such as policy, security monitoring, threat intelligence, incident handling, and risk analysis.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Led the organizational re-design and centralization of the global information security workforce, integrating it into a broader IT organization fabric of over 3,000 individuals.</a:t>
            </a:r>
          </a:p>
        </p:txBody>
      </p:sp>
      <p:sp>
        <p:nvSpPr>
          <p:cNvPr id="22" name="Rectangle 21">
            <a:extLst>
              <a:ext uri="{FF2B5EF4-FFF2-40B4-BE49-F238E27FC236}">
                <a16:creationId xmlns:a16="http://schemas.microsoft.com/office/drawing/2014/main" id="{0C59D1D0-AD76-4A17-9388-8737BCD80E94}"/>
              </a:ext>
            </a:extLst>
          </p:cNvPr>
          <p:cNvSpPr/>
          <p:nvPr/>
        </p:nvSpPr>
        <p:spPr>
          <a:xfrm>
            <a:off x="705259" y="1861637"/>
            <a:ext cx="7591626" cy="8733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A major multinational conglomerate requested an assessment of its global Information Security Program operations. The organization sought to identify risk-based priorities for evolving security capabilities in order to: (1) confront an increasingly complex threat landscape and align capabilities with the business needs of a complex enterprise; (2) gain an enhanced managerial view of security efforts; and (3) address existing exposures from advanced persistent threats (APT). Booz Allen Hamilton used its CyberM3 Reference Model to evaluate and mature a holistic set of technical and management disciplines.</a:t>
            </a:r>
          </a:p>
        </p:txBody>
      </p:sp>
      <p:sp>
        <p:nvSpPr>
          <p:cNvPr id="26" name="Rectangle 25">
            <a:extLst>
              <a:ext uri="{FF2B5EF4-FFF2-40B4-BE49-F238E27FC236}">
                <a16:creationId xmlns:a16="http://schemas.microsoft.com/office/drawing/2014/main" id="{B92479B8-2EC7-4916-A5CB-F3216D183220}"/>
              </a:ext>
            </a:extLst>
          </p:cNvPr>
          <p:cNvSpPr/>
          <p:nvPr/>
        </p:nvSpPr>
        <p:spPr>
          <a:xfrm>
            <a:off x="705259" y="5761932"/>
            <a:ext cx="7591626" cy="5362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successfully assessed and delivered recommendation for strengthening the CISO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delivered recommendations for weaknesses in the information security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successfully implemented capability improvements and broadened the IT organizations reach</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E265B143-3BBE-4D61-9E58-68EB8EE41FE4}"/>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7371074C-963D-46B8-9273-9BED7EC13CDB}"/>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D11A5119-18AF-4963-BDEB-F867CAE08BF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7F4DCBF-3364-4367-8585-34F3F6549701}"/>
              </a:ext>
            </a:extLst>
          </p:cNvPr>
          <p:cNvGrpSpPr/>
          <p:nvPr/>
        </p:nvGrpSpPr>
        <p:grpSpPr>
          <a:xfrm>
            <a:off x="705259" y="2756132"/>
            <a:ext cx="7591626" cy="464118"/>
            <a:chOff x="705259" y="2566217"/>
            <a:chExt cx="7591626" cy="464118"/>
          </a:xfrm>
        </p:grpSpPr>
        <p:sp>
          <p:nvSpPr>
            <p:cNvPr id="32" name="Rectangle 31">
              <a:extLst>
                <a:ext uri="{FF2B5EF4-FFF2-40B4-BE49-F238E27FC236}">
                  <a16:creationId xmlns:a16="http://schemas.microsoft.com/office/drawing/2014/main" id="{64C9A83D-480D-46B0-8353-DEF9139BF8FD}"/>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F1F390FD-2A3D-42BE-9BA0-D0EB74EAD7D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FD1C2B29-7D18-4607-9BA7-47BF0E212ABD}"/>
              </a:ext>
            </a:extLst>
          </p:cNvPr>
          <p:cNvGrpSpPr/>
          <p:nvPr/>
        </p:nvGrpSpPr>
        <p:grpSpPr>
          <a:xfrm>
            <a:off x="705259" y="5276699"/>
            <a:ext cx="7591626" cy="464118"/>
            <a:chOff x="705259" y="4944581"/>
            <a:chExt cx="7591626" cy="464118"/>
          </a:xfrm>
        </p:grpSpPr>
        <p:sp>
          <p:nvSpPr>
            <p:cNvPr id="35" name="Rectangle 34">
              <a:extLst>
                <a:ext uri="{FF2B5EF4-FFF2-40B4-BE49-F238E27FC236}">
                  <a16:creationId xmlns:a16="http://schemas.microsoft.com/office/drawing/2014/main" id="{F880724C-A6FC-4AAA-ABA0-7A5BB3A5D9E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4134452F-CA68-40BA-9C10-6B38075CD80E}"/>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grpSp>
      <p:pic>
        <p:nvPicPr>
          <p:cNvPr id="6" name="Picture 5">
            <a:extLst>
              <a:ext uri="{FF2B5EF4-FFF2-40B4-BE49-F238E27FC236}">
                <a16:creationId xmlns:a16="http://schemas.microsoft.com/office/drawing/2014/main" id="{2F96E997-E6BD-4527-8E2E-7290AD31B456}"/>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8405451" y="3899390"/>
            <a:ext cx="3122139" cy="2398834"/>
          </a:xfrm>
          <a:prstGeom prst="rect">
            <a:avLst/>
          </a:prstGeom>
        </p:spPr>
      </p:pic>
    </p:spTree>
    <p:extLst>
      <p:ext uri="{BB962C8B-B14F-4D97-AF65-F5344CB8AC3E}">
        <p14:creationId xmlns:p14="http://schemas.microsoft.com/office/powerpoint/2010/main" val="3458785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2AEDF734-52DC-483F-8A6C-0827742871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Object 4" hidden="1">
                        <a:extLst>
                          <a:ext uri="{FF2B5EF4-FFF2-40B4-BE49-F238E27FC236}">
                            <a16:creationId xmlns:a16="http://schemas.microsoft.com/office/drawing/2014/main" id="{2AEDF734-52DC-483F-8A6C-0827742871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8" name="Footer Placeholder 2">
            <a:extLst>
              <a:ext uri="{FF2B5EF4-FFF2-40B4-BE49-F238E27FC236}">
                <a16:creationId xmlns:a16="http://schemas.microsoft.com/office/drawing/2014/main" id="{DF1B5B79-D48D-47CF-83A9-AEEB52691FE3}"/>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NEOM,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 name="Title 1">
            <a:extLst>
              <a:ext uri="{FF2B5EF4-FFF2-40B4-BE49-F238E27FC236}">
                <a16:creationId xmlns:a16="http://schemas.microsoft.com/office/drawing/2014/main" id="{3A26FADB-16C8-4CDD-85DF-68C5C46C6601}"/>
              </a:ext>
            </a:extLst>
          </p:cNvPr>
          <p:cNvSpPr>
            <a:spLocks noGrp="1"/>
          </p:cNvSpPr>
          <p:nvPr>
            <p:ph type="title"/>
          </p:nvPr>
        </p:nvSpPr>
        <p:spPr/>
        <p:txBody>
          <a:bodyPr vert="horz"/>
          <a:lstStyle/>
          <a:p>
            <a:r>
              <a:rPr lang="en-US" dirty="0"/>
              <a:t>To embody its vision, NEOM is undertaking unique regional developments that will exemplify a new model for sustainable living and cutting-edge technologies</a:t>
            </a:r>
          </a:p>
        </p:txBody>
      </p:sp>
      <p:sp>
        <p:nvSpPr>
          <p:cNvPr id="3" name="Text Placeholder 2">
            <a:extLst>
              <a:ext uri="{FF2B5EF4-FFF2-40B4-BE49-F238E27FC236}">
                <a16:creationId xmlns:a16="http://schemas.microsoft.com/office/drawing/2014/main" id="{DFCD293A-CD6D-434A-A260-E9D160089AEF}"/>
              </a:ext>
            </a:extLst>
          </p:cNvPr>
          <p:cNvSpPr>
            <a:spLocks noGrp="1"/>
          </p:cNvSpPr>
          <p:nvPr>
            <p:ph type="body" sz="quarter" idx="11"/>
          </p:nvPr>
        </p:nvSpPr>
        <p:spPr>
          <a:xfrm>
            <a:off x="4577797" y="1112624"/>
            <a:ext cx="3036409" cy="430887"/>
          </a:xfrm>
        </p:spPr>
        <p:txBody>
          <a:bodyPr/>
          <a:lstStyle/>
          <a:p>
            <a:r>
              <a:rPr lang="en-US" dirty="0"/>
              <a:t>NEOM Regional Developments Overview</a:t>
            </a:r>
          </a:p>
          <a:p>
            <a:endParaRPr lang="en-US" dirty="0"/>
          </a:p>
        </p:txBody>
      </p:sp>
      <p:grpSp>
        <p:nvGrpSpPr>
          <p:cNvPr id="38" name="Group 37">
            <a:extLst>
              <a:ext uri="{FF2B5EF4-FFF2-40B4-BE49-F238E27FC236}">
                <a16:creationId xmlns:a16="http://schemas.microsoft.com/office/drawing/2014/main" id="{7EAB2E43-541E-4FB0-B981-E6A7532AFB37}"/>
              </a:ext>
            </a:extLst>
          </p:cNvPr>
          <p:cNvGrpSpPr/>
          <p:nvPr/>
        </p:nvGrpSpPr>
        <p:grpSpPr>
          <a:xfrm>
            <a:off x="4297572" y="1398851"/>
            <a:ext cx="3699456" cy="1533667"/>
            <a:chOff x="8201678" y="4785698"/>
            <a:chExt cx="3699456" cy="1533667"/>
          </a:xfrm>
        </p:grpSpPr>
        <p:sp>
          <p:nvSpPr>
            <p:cNvPr id="9" name="Rectangle: Rounded Corners 8">
              <a:extLst>
                <a:ext uri="{FF2B5EF4-FFF2-40B4-BE49-F238E27FC236}">
                  <a16:creationId xmlns:a16="http://schemas.microsoft.com/office/drawing/2014/main" id="{AD1C2EA2-D1ED-481F-A8C8-0BA56E5A634D}"/>
                </a:ext>
              </a:extLst>
            </p:cNvPr>
            <p:cNvSpPr/>
            <p:nvPr/>
          </p:nvSpPr>
          <p:spPr>
            <a:xfrm>
              <a:off x="8201678" y="4785698"/>
              <a:ext cx="3699456" cy="1533667"/>
            </a:xfrm>
            <a:prstGeom prst="roundRect">
              <a:avLst>
                <a:gd name="adj" fmla="val 9623"/>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5" name="Picture 14" descr="Saudi Arabia on Twitter: &quot;Maqna is found on the gulf of Aqaba in Tabuk, and  it contains the most breathtaking views of the Red Sea. The city is also  known for its">
              <a:extLst>
                <a:ext uri="{FF2B5EF4-FFF2-40B4-BE49-F238E27FC236}">
                  <a16:creationId xmlns:a16="http://schemas.microsoft.com/office/drawing/2014/main" id="{C5F82CAD-2AAB-456F-B196-6EBCA41BA07A}"/>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201678" y="4785698"/>
              <a:ext cx="1548609" cy="1533667"/>
            </a:xfrm>
            <a:custGeom>
              <a:avLst/>
              <a:gdLst>
                <a:gd name="connsiteX0" fmla="*/ 140788 w 1463040"/>
                <a:gd name="connsiteY0" fmla="*/ 0 h 1463040"/>
                <a:gd name="connsiteX1" fmla="*/ 1463040 w 1463040"/>
                <a:gd name="connsiteY1" fmla="*/ 0 h 1463040"/>
                <a:gd name="connsiteX2" fmla="*/ 1463040 w 1463040"/>
                <a:gd name="connsiteY2" fmla="*/ 1463040 h 1463040"/>
                <a:gd name="connsiteX3" fmla="*/ 140788 w 1463040"/>
                <a:gd name="connsiteY3" fmla="*/ 1463040 h 1463040"/>
                <a:gd name="connsiteX4" fmla="*/ 0 w 1463040"/>
                <a:gd name="connsiteY4" fmla="*/ 1322252 h 1463040"/>
                <a:gd name="connsiteX5" fmla="*/ 0 w 1463040"/>
                <a:gd name="connsiteY5" fmla="*/ 140788 h 1463040"/>
                <a:gd name="connsiteX6" fmla="*/ 140788 w 1463040"/>
                <a:gd name="connsiteY6"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3040" h="1463040">
                  <a:moveTo>
                    <a:pt x="140788" y="0"/>
                  </a:moveTo>
                  <a:lnTo>
                    <a:pt x="1463040" y="0"/>
                  </a:lnTo>
                  <a:lnTo>
                    <a:pt x="1463040" y="1463040"/>
                  </a:lnTo>
                  <a:lnTo>
                    <a:pt x="140788" y="1463040"/>
                  </a:lnTo>
                  <a:cubicBezTo>
                    <a:pt x="63033" y="1463040"/>
                    <a:pt x="0" y="1400007"/>
                    <a:pt x="0" y="1322252"/>
                  </a:cubicBezTo>
                  <a:lnTo>
                    <a:pt x="0" y="140788"/>
                  </a:lnTo>
                  <a:cubicBezTo>
                    <a:pt x="0" y="63033"/>
                    <a:pt x="63033" y="0"/>
                    <a:pt x="140788" y="0"/>
                  </a:cubicBezTo>
                  <a:close/>
                </a:path>
              </a:pathLst>
            </a:cu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4F6F56EB-AB3A-445B-8DB3-C7D924B3D7CD}"/>
                </a:ext>
              </a:extLst>
            </p:cNvPr>
            <p:cNvSpPr/>
            <p:nvPr/>
          </p:nvSpPr>
          <p:spPr>
            <a:xfrm>
              <a:off x="9898120" y="4806999"/>
              <a:ext cx="1892782" cy="29037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
                  <a:ea typeface="+mn-ea"/>
                  <a:cs typeface="+mn-cs"/>
                </a:rPr>
                <a:t>Gulf of Aqaba</a:t>
              </a:r>
            </a:p>
          </p:txBody>
        </p:sp>
        <p:sp>
          <p:nvSpPr>
            <p:cNvPr id="17" name="Rectangle: Rounded Corners 16">
              <a:extLst>
                <a:ext uri="{FF2B5EF4-FFF2-40B4-BE49-F238E27FC236}">
                  <a16:creationId xmlns:a16="http://schemas.microsoft.com/office/drawing/2014/main" id="{BC70C22E-B4A5-4523-820E-568CCE6D5AD3}"/>
                </a:ext>
              </a:extLst>
            </p:cNvPr>
            <p:cNvSpPr/>
            <p:nvPr/>
          </p:nvSpPr>
          <p:spPr>
            <a:xfrm>
              <a:off x="9887819" y="5572449"/>
              <a:ext cx="1892782" cy="677532"/>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
                  <a:ea typeface="+mn-ea"/>
                  <a:cs typeface="+mn-cs"/>
                </a:rPr>
                <a:t>Multiple projects along the Gulf of Aqaba including South of </a:t>
              </a:r>
              <a:r>
                <a:rPr kumimoji="0" lang="en-US" sz="1050" b="0" i="0" u="none" strike="noStrike" kern="0" cap="none" spc="0" normalizeH="0" baseline="0" noProof="0" dirty="0" err="1">
                  <a:ln>
                    <a:noFill/>
                  </a:ln>
                  <a:solidFill>
                    <a:srgbClr val="000000"/>
                  </a:solidFill>
                  <a:effectLst/>
                  <a:uLnTx/>
                  <a:uFillTx/>
                  <a:latin typeface="Calibri "/>
                  <a:ea typeface="+mn-ea"/>
                  <a:cs typeface="+mn-cs"/>
                </a:rPr>
                <a:t>Haql</a:t>
              </a:r>
              <a:r>
                <a:rPr kumimoji="0" lang="en-US" sz="1050" b="0" i="0" u="none" strike="noStrike" kern="0" cap="none" spc="0" normalizeH="0" baseline="0" noProof="0" dirty="0">
                  <a:ln>
                    <a:noFill/>
                  </a:ln>
                  <a:solidFill>
                    <a:srgbClr val="000000"/>
                  </a:solidFill>
                  <a:effectLst/>
                  <a:uLnTx/>
                  <a:uFillTx/>
                  <a:latin typeface="Calibri "/>
                  <a:ea typeface="+mn-ea"/>
                  <a:cs typeface="+mn-cs"/>
                </a:rPr>
                <a:t>, South Magna, and Wadi </a:t>
              </a:r>
              <a:r>
                <a:rPr kumimoji="0" lang="en-US" sz="1050" b="0" i="0" u="none" strike="noStrike" kern="0" cap="none" spc="0" normalizeH="0" baseline="0" noProof="0" dirty="0" err="1">
                  <a:ln>
                    <a:noFill/>
                  </a:ln>
                  <a:solidFill>
                    <a:srgbClr val="000000"/>
                  </a:solidFill>
                  <a:effectLst/>
                  <a:uLnTx/>
                  <a:uFillTx/>
                  <a:latin typeface="Calibri "/>
                  <a:ea typeface="+mn-ea"/>
                  <a:cs typeface="+mn-cs"/>
                </a:rPr>
                <a:t>Tayyib</a:t>
              </a:r>
              <a:r>
                <a:rPr kumimoji="0" lang="en-US" sz="1050" b="0" i="0" u="none" strike="noStrike" kern="0" cap="none" spc="0" normalizeH="0" baseline="0" noProof="0" dirty="0">
                  <a:ln>
                    <a:noFill/>
                  </a:ln>
                  <a:solidFill>
                    <a:srgbClr val="000000"/>
                  </a:solidFill>
                  <a:effectLst/>
                  <a:uLnTx/>
                  <a:uFillTx/>
                  <a:latin typeface="Calibri "/>
                  <a:ea typeface="+mn-ea"/>
                  <a:cs typeface="+mn-cs"/>
                </a:rPr>
                <a:t> Ism </a:t>
              </a:r>
            </a:p>
          </p:txBody>
        </p:sp>
      </p:grpSp>
      <p:grpSp>
        <p:nvGrpSpPr>
          <p:cNvPr id="52" name="Group 51">
            <a:extLst>
              <a:ext uri="{FF2B5EF4-FFF2-40B4-BE49-F238E27FC236}">
                <a16:creationId xmlns:a16="http://schemas.microsoft.com/office/drawing/2014/main" id="{8199FE4F-730A-4FEE-A87E-94DF66459187}"/>
              </a:ext>
            </a:extLst>
          </p:cNvPr>
          <p:cNvGrpSpPr/>
          <p:nvPr/>
        </p:nvGrpSpPr>
        <p:grpSpPr>
          <a:xfrm>
            <a:off x="8201678" y="3092274"/>
            <a:ext cx="3745914" cy="1533667"/>
            <a:chOff x="535147" y="3092274"/>
            <a:chExt cx="3745914" cy="1533667"/>
          </a:xfrm>
        </p:grpSpPr>
        <p:sp>
          <p:nvSpPr>
            <p:cNvPr id="10" name="Rectangle: Rounded Corners 9">
              <a:extLst>
                <a:ext uri="{FF2B5EF4-FFF2-40B4-BE49-F238E27FC236}">
                  <a16:creationId xmlns:a16="http://schemas.microsoft.com/office/drawing/2014/main" id="{30B31F5D-2E4F-44A6-A82F-9605EF0DAB16}"/>
                </a:ext>
              </a:extLst>
            </p:cNvPr>
            <p:cNvSpPr/>
            <p:nvPr/>
          </p:nvSpPr>
          <p:spPr>
            <a:xfrm>
              <a:off x="535147" y="3092274"/>
              <a:ext cx="3699456" cy="1533667"/>
            </a:xfrm>
            <a:prstGeom prst="roundRect">
              <a:avLst>
                <a:gd name="adj" fmla="val 9623"/>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42ABBBC3-AAD3-4FC1-8E2E-0009B0441EDA}"/>
                </a:ext>
              </a:extLst>
            </p:cNvPr>
            <p:cNvPicPr>
              <a:picLocks/>
            </p:cNvPicPr>
            <p:nvPr/>
          </p:nvPicPr>
          <p:blipFill rotWithShape="1">
            <a:blip r:embed="rId6" cstate="email">
              <a:extLst>
                <a:ext uri="{28A0092B-C50C-407E-A947-70E740481C1C}">
                  <a14:useLocalDpi xmlns:a14="http://schemas.microsoft.com/office/drawing/2010/main"/>
                </a:ext>
              </a:extLst>
            </a:blip>
            <a:srcRect/>
            <a:stretch/>
          </p:blipFill>
          <p:spPr>
            <a:xfrm>
              <a:off x="549343" y="3092274"/>
              <a:ext cx="1548609" cy="1533667"/>
            </a:xfrm>
            <a:custGeom>
              <a:avLst/>
              <a:gdLst>
                <a:gd name="connsiteX0" fmla="*/ 140788 w 1463040"/>
                <a:gd name="connsiteY0" fmla="*/ 0 h 1463040"/>
                <a:gd name="connsiteX1" fmla="*/ 1463040 w 1463040"/>
                <a:gd name="connsiteY1" fmla="*/ 0 h 1463040"/>
                <a:gd name="connsiteX2" fmla="*/ 1463040 w 1463040"/>
                <a:gd name="connsiteY2" fmla="*/ 1463040 h 1463040"/>
                <a:gd name="connsiteX3" fmla="*/ 140788 w 1463040"/>
                <a:gd name="connsiteY3" fmla="*/ 1463040 h 1463040"/>
                <a:gd name="connsiteX4" fmla="*/ 0 w 1463040"/>
                <a:gd name="connsiteY4" fmla="*/ 1322252 h 1463040"/>
                <a:gd name="connsiteX5" fmla="*/ 0 w 1463040"/>
                <a:gd name="connsiteY5" fmla="*/ 140788 h 1463040"/>
                <a:gd name="connsiteX6" fmla="*/ 140788 w 1463040"/>
                <a:gd name="connsiteY6"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3040" h="1463040">
                  <a:moveTo>
                    <a:pt x="140788" y="0"/>
                  </a:moveTo>
                  <a:lnTo>
                    <a:pt x="1463040" y="0"/>
                  </a:lnTo>
                  <a:lnTo>
                    <a:pt x="1463040" y="1463040"/>
                  </a:lnTo>
                  <a:lnTo>
                    <a:pt x="140788" y="1463040"/>
                  </a:lnTo>
                  <a:cubicBezTo>
                    <a:pt x="63033" y="1463040"/>
                    <a:pt x="0" y="1400007"/>
                    <a:pt x="0" y="1322252"/>
                  </a:cubicBezTo>
                  <a:lnTo>
                    <a:pt x="0" y="140788"/>
                  </a:lnTo>
                  <a:cubicBezTo>
                    <a:pt x="0" y="63033"/>
                    <a:pt x="63033" y="0"/>
                    <a:pt x="140788" y="0"/>
                  </a:cubicBezTo>
                  <a:close/>
                </a:path>
              </a:pathLst>
            </a:custGeom>
            <a:ln w="12700">
              <a:noFill/>
              <a:prstDash val="solid"/>
            </a:ln>
          </p:spPr>
        </p:pic>
        <p:sp>
          <p:nvSpPr>
            <p:cNvPr id="20" name="Rectangle: Rounded Corners 19">
              <a:extLst>
                <a:ext uri="{FF2B5EF4-FFF2-40B4-BE49-F238E27FC236}">
                  <a16:creationId xmlns:a16="http://schemas.microsoft.com/office/drawing/2014/main" id="{F1887AD1-D017-4381-833C-EE53006CC316}"/>
                </a:ext>
              </a:extLst>
            </p:cNvPr>
            <p:cNvSpPr/>
            <p:nvPr/>
          </p:nvSpPr>
          <p:spPr>
            <a:xfrm>
              <a:off x="2245786" y="3113575"/>
              <a:ext cx="2035275" cy="29037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panose="020F0502020204030204"/>
                  <a:ea typeface="+mn-ea"/>
                  <a:cs typeface="+mn-cs"/>
                </a:rPr>
                <a:t>NEOM Archipelago</a:t>
              </a:r>
            </a:p>
          </p:txBody>
        </p:sp>
        <p:sp>
          <p:nvSpPr>
            <p:cNvPr id="21" name="Rectangle: Rounded Corners 20">
              <a:extLst>
                <a:ext uri="{FF2B5EF4-FFF2-40B4-BE49-F238E27FC236}">
                  <a16:creationId xmlns:a16="http://schemas.microsoft.com/office/drawing/2014/main" id="{368FCB71-55D9-4FB5-B1A9-364A6E72E808}"/>
                </a:ext>
              </a:extLst>
            </p:cNvPr>
            <p:cNvSpPr/>
            <p:nvPr/>
          </p:nvSpPr>
          <p:spPr>
            <a:xfrm>
              <a:off x="2235483" y="3554231"/>
              <a:ext cx="1892784" cy="1016298"/>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10" normalizeH="0" baseline="0" noProof="0" dirty="0">
                  <a:ln>
                    <a:noFill/>
                  </a:ln>
                  <a:solidFill>
                    <a:srgbClr val="000000"/>
                  </a:solidFill>
                  <a:effectLst/>
                  <a:uLnTx/>
                  <a:uFillTx/>
                  <a:latin typeface="Calibri "/>
                  <a:ea typeface="+mn-ea"/>
                  <a:cs typeface="+mn-cs"/>
                </a:rPr>
                <a:t>Getaway destination providing NEOM residents and tourists a seamless continuation of their journey with unique island-hopping experiences in highly preserved natural surroundings </a:t>
              </a:r>
            </a:p>
          </p:txBody>
        </p:sp>
      </p:grpSp>
      <p:grpSp>
        <p:nvGrpSpPr>
          <p:cNvPr id="45" name="Group 44">
            <a:extLst>
              <a:ext uri="{FF2B5EF4-FFF2-40B4-BE49-F238E27FC236}">
                <a16:creationId xmlns:a16="http://schemas.microsoft.com/office/drawing/2014/main" id="{7501E301-DC1C-42E7-997A-12F301E9C8EB}"/>
              </a:ext>
            </a:extLst>
          </p:cNvPr>
          <p:cNvGrpSpPr/>
          <p:nvPr/>
        </p:nvGrpSpPr>
        <p:grpSpPr>
          <a:xfrm>
            <a:off x="8201678" y="4785698"/>
            <a:ext cx="3699456" cy="1533667"/>
            <a:chOff x="535147" y="4785698"/>
            <a:chExt cx="3699456" cy="1533667"/>
          </a:xfrm>
        </p:grpSpPr>
        <p:sp>
          <p:nvSpPr>
            <p:cNvPr id="11" name="Rectangle: Rounded Corners 10">
              <a:extLst>
                <a:ext uri="{FF2B5EF4-FFF2-40B4-BE49-F238E27FC236}">
                  <a16:creationId xmlns:a16="http://schemas.microsoft.com/office/drawing/2014/main" id="{0DA10528-688F-41FE-BF8C-059DCFFA32B2}"/>
                </a:ext>
              </a:extLst>
            </p:cNvPr>
            <p:cNvSpPr/>
            <p:nvPr/>
          </p:nvSpPr>
          <p:spPr>
            <a:xfrm>
              <a:off x="535147" y="4785698"/>
              <a:ext cx="3699456" cy="1533667"/>
            </a:xfrm>
            <a:prstGeom prst="roundRect">
              <a:avLst>
                <a:gd name="adj" fmla="val 9623"/>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626421CA-ECD3-4D81-BE23-C157213DC24D}"/>
                </a:ext>
              </a:extLst>
            </p:cNvPr>
            <p:cNvPicPr>
              <a:picLocks/>
            </p:cNvPicPr>
            <p:nvPr/>
          </p:nvPicPr>
          <p:blipFill rotWithShape="1">
            <a:blip r:embed="rId7" cstate="email">
              <a:extLst>
                <a:ext uri="{28A0092B-C50C-407E-A947-70E740481C1C}">
                  <a14:useLocalDpi xmlns:a14="http://schemas.microsoft.com/office/drawing/2010/main"/>
                </a:ext>
              </a:extLst>
            </a:blip>
            <a:srcRect/>
            <a:stretch/>
          </p:blipFill>
          <p:spPr>
            <a:xfrm>
              <a:off x="535147" y="4785698"/>
              <a:ext cx="1548609" cy="1533667"/>
            </a:xfrm>
            <a:custGeom>
              <a:avLst/>
              <a:gdLst>
                <a:gd name="connsiteX0" fmla="*/ 140788 w 1463040"/>
                <a:gd name="connsiteY0" fmla="*/ 0 h 1463040"/>
                <a:gd name="connsiteX1" fmla="*/ 1463040 w 1463040"/>
                <a:gd name="connsiteY1" fmla="*/ 0 h 1463040"/>
                <a:gd name="connsiteX2" fmla="*/ 1463040 w 1463040"/>
                <a:gd name="connsiteY2" fmla="*/ 1463040 h 1463040"/>
                <a:gd name="connsiteX3" fmla="*/ 140788 w 1463040"/>
                <a:gd name="connsiteY3" fmla="*/ 1463040 h 1463040"/>
                <a:gd name="connsiteX4" fmla="*/ 0 w 1463040"/>
                <a:gd name="connsiteY4" fmla="*/ 1322252 h 1463040"/>
                <a:gd name="connsiteX5" fmla="*/ 0 w 1463040"/>
                <a:gd name="connsiteY5" fmla="*/ 140788 h 1463040"/>
                <a:gd name="connsiteX6" fmla="*/ 140788 w 1463040"/>
                <a:gd name="connsiteY6"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3040" h="1463040">
                  <a:moveTo>
                    <a:pt x="140788" y="0"/>
                  </a:moveTo>
                  <a:lnTo>
                    <a:pt x="1463040" y="0"/>
                  </a:lnTo>
                  <a:lnTo>
                    <a:pt x="1463040" y="1463040"/>
                  </a:lnTo>
                  <a:lnTo>
                    <a:pt x="140788" y="1463040"/>
                  </a:lnTo>
                  <a:cubicBezTo>
                    <a:pt x="63033" y="1463040"/>
                    <a:pt x="0" y="1400007"/>
                    <a:pt x="0" y="1322252"/>
                  </a:cubicBezTo>
                  <a:lnTo>
                    <a:pt x="0" y="140788"/>
                  </a:lnTo>
                  <a:cubicBezTo>
                    <a:pt x="0" y="63033"/>
                    <a:pt x="63033" y="0"/>
                    <a:pt x="140788" y="0"/>
                  </a:cubicBezTo>
                  <a:close/>
                </a:path>
              </a:pathLst>
            </a:custGeom>
            <a:blipFill dpi="0" rotWithShape="0">
              <a:blip r:embed="rId8" cstate="email">
                <a:extLst>
                  <a:ext uri="{28A0092B-C50C-407E-A947-70E740481C1C}">
                    <a14:useLocalDpi xmlns:a14="http://schemas.microsoft.com/office/drawing/2010/main"/>
                  </a:ext>
                </a:extLst>
              </a:blip>
              <a:srcRect/>
              <a:stretch>
                <a:fillRect/>
              </a:stretch>
            </a:blipFill>
            <a:ln w="12700">
              <a:noFill/>
              <a:prstDash val="solid"/>
            </a:ln>
          </p:spPr>
        </p:pic>
        <p:sp>
          <p:nvSpPr>
            <p:cNvPr id="25" name="Rectangle: Rounded Corners 24">
              <a:extLst>
                <a:ext uri="{FF2B5EF4-FFF2-40B4-BE49-F238E27FC236}">
                  <a16:creationId xmlns:a16="http://schemas.microsoft.com/office/drawing/2014/main" id="{E0401E3D-7CA1-4DB9-B792-F5CD56D268C8}"/>
                </a:ext>
              </a:extLst>
            </p:cNvPr>
            <p:cNvSpPr/>
            <p:nvPr/>
          </p:nvSpPr>
          <p:spPr>
            <a:xfrm>
              <a:off x="2233849" y="4806999"/>
              <a:ext cx="1892782" cy="29037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panose="020F0502020204030204"/>
                  <a:ea typeface="+mn-ea"/>
                  <a:cs typeface="+mn-cs"/>
                </a:rPr>
                <a:t>Sharma Valley</a:t>
              </a:r>
            </a:p>
          </p:txBody>
        </p:sp>
        <p:sp>
          <p:nvSpPr>
            <p:cNvPr id="26" name="Rectangle: Rounded Corners 25">
              <a:extLst>
                <a:ext uri="{FF2B5EF4-FFF2-40B4-BE49-F238E27FC236}">
                  <a16:creationId xmlns:a16="http://schemas.microsoft.com/office/drawing/2014/main" id="{746F6DBA-0A95-4456-A59E-41C3802A19A2}"/>
                </a:ext>
              </a:extLst>
            </p:cNvPr>
            <p:cNvSpPr/>
            <p:nvPr/>
          </p:nvSpPr>
          <p:spPr>
            <a:xfrm>
              <a:off x="2223547" y="5657140"/>
              <a:ext cx="1892784" cy="508149"/>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libri "/>
                  <a:ea typeface="+mn-ea"/>
                  <a:cs typeface="+mn-cs"/>
                </a:rPr>
                <a:t>Natural valley featuring a charming mountain backdrop and surrounded by hills and wadis</a:t>
              </a:r>
            </a:p>
          </p:txBody>
        </p:sp>
      </p:grpSp>
      <p:grpSp>
        <p:nvGrpSpPr>
          <p:cNvPr id="51" name="Group 50">
            <a:extLst>
              <a:ext uri="{FF2B5EF4-FFF2-40B4-BE49-F238E27FC236}">
                <a16:creationId xmlns:a16="http://schemas.microsoft.com/office/drawing/2014/main" id="{151899C6-9D54-450A-AEC5-D61AC045E184}"/>
              </a:ext>
            </a:extLst>
          </p:cNvPr>
          <p:cNvGrpSpPr/>
          <p:nvPr/>
        </p:nvGrpSpPr>
        <p:grpSpPr>
          <a:xfrm>
            <a:off x="535147" y="4785698"/>
            <a:ext cx="3699456" cy="1541776"/>
            <a:chOff x="4367793" y="3084165"/>
            <a:chExt cx="3699456" cy="1541776"/>
          </a:xfrm>
        </p:grpSpPr>
        <p:sp>
          <p:nvSpPr>
            <p:cNvPr id="13" name="Rectangle: Rounded Corners 12">
              <a:extLst>
                <a:ext uri="{FF2B5EF4-FFF2-40B4-BE49-F238E27FC236}">
                  <a16:creationId xmlns:a16="http://schemas.microsoft.com/office/drawing/2014/main" id="{4D8DE9A2-2082-4446-9C0B-F9E3F05390C6}"/>
                </a:ext>
              </a:extLst>
            </p:cNvPr>
            <p:cNvSpPr/>
            <p:nvPr/>
          </p:nvSpPr>
          <p:spPr>
            <a:xfrm>
              <a:off x="4367793" y="3084165"/>
              <a:ext cx="3699456" cy="1533667"/>
            </a:xfrm>
            <a:prstGeom prst="roundRect">
              <a:avLst>
                <a:gd name="adj" fmla="val 9623"/>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CB5858E2-E9E3-4DDC-817D-9518BB322B68}"/>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t="-1"/>
            <a:stretch/>
          </p:blipFill>
          <p:spPr>
            <a:xfrm>
              <a:off x="4372549" y="3092274"/>
              <a:ext cx="1548609" cy="1533667"/>
            </a:xfrm>
            <a:custGeom>
              <a:avLst/>
              <a:gdLst>
                <a:gd name="connsiteX0" fmla="*/ 140788 w 1463040"/>
                <a:gd name="connsiteY0" fmla="*/ 0 h 1463040"/>
                <a:gd name="connsiteX1" fmla="*/ 1463040 w 1463040"/>
                <a:gd name="connsiteY1" fmla="*/ 0 h 1463040"/>
                <a:gd name="connsiteX2" fmla="*/ 1463040 w 1463040"/>
                <a:gd name="connsiteY2" fmla="*/ 1463040 h 1463040"/>
                <a:gd name="connsiteX3" fmla="*/ 140788 w 1463040"/>
                <a:gd name="connsiteY3" fmla="*/ 1463040 h 1463040"/>
                <a:gd name="connsiteX4" fmla="*/ 0 w 1463040"/>
                <a:gd name="connsiteY4" fmla="*/ 1322252 h 1463040"/>
                <a:gd name="connsiteX5" fmla="*/ 0 w 1463040"/>
                <a:gd name="connsiteY5" fmla="*/ 140788 h 1463040"/>
                <a:gd name="connsiteX6" fmla="*/ 140788 w 1463040"/>
                <a:gd name="connsiteY6"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3040" h="1463040">
                  <a:moveTo>
                    <a:pt x="140788" y="0"/>
                  </a:moveTo>
                  <a:lnTo>
                    <a:pt x="1463040" y="0"/>
                  </a:lnTo>
                  <a:lnTo>
                    <a:pt x="1463040" y="1463040"/>
                  </a:lnTo>
                  <a:lnTo>
                    <a:pt x="140788" y="1463040"/>
                  </a:lnTo>
                  <a:cubicBezTo>
                    <a:pt x="63033" y="1463040"/>
                    <a:pt x="0" y="1400007"/>
                    <a:pt x="0" y="1322252"/>
                  </a:cubicBezTo>
                  <a:lnTo>
                    <a:pt x="0" y="140788"/>
                  </a:lnTo>
                  <a:cubicBezTo>
                    <a:pt x="0" y="63033"/>
                    <a:pt x="63033" y="0"/>
                    <a:pt x="140788" y="0"/>
                  </a:cubicBezTo>
                  <a:close/>
                </a:path>
              </a:pathLst>
            </a:custGeom>
            <a:blipFill dpi="0" rotWithShape="0">
              <a:blip r:embed="rId8" cstate="email">
                <a:extLst>
                  <a:ext uri="{28A0092B-C50C-407E-A947-70E740481C1C}">
                    <a14:useLocalDpi xmlns:a14="http://schemas.microsoft.com/office/drawing/2010/main"/>
                  </a:ext>
                </a:extLst>
              </a:blip>
              <a:srcRect/>
              <a:stretch>
                <a:fillRect/>
              </a:stretch>
            </a:blipFill>
            <a:ln w="12700">
              <a:noFill/>
              <a:prstDash val="solid"/>
            </a:ln>
          </p:spPr>
        </p:pic>
        <p:sp>
          <p:nvSpPr>
            <p:cNvPr id="29" name="Rectangle: Rounded Corners 28">
              <a:extLst>
                <a:ext uri="{FF2B5EF4-FFF2-40B4-BE49-F238E27FC236}">
                  <a16:creationId xmlns:a16="http://schemas.microsoft.com/office/drawing/2014/main" id="{FCFCE66D-5E62-4982-BBA9-1DF99082286B}"/>
                </a:ext>
              </a:extLst>
            </p:cNvPr>
            <p:cNvSpPr/>
            <p:nvPr/>
          </p:nvSpPr>
          <p:spPr>
            <a:xfrm>
              <a:off x="6046753" y="3731679"/>
              <a:ext cx="1892784" cy="846914"/>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
                  <a:ea typeface="+mn-ea"/>
                  <a:cs typeface="+mn-cs"/>
                </a:rPr>
                <a:t>Premier island destination for yacht owners, the wealthy and exclusive getaway seekers in a trendy, joyful and picturesque setting</a:t>
              </a:r>
            </a:p>
          </p:txBody>
        </p:sp>
        <p:sp>
          <p:nvSpPr>
            <p:cNvPr id="30" name="Rectangle: Rounded Corners 29">
              <a:extLst>
                <a:ext uri="{FF2B5EF4-FFF2-40B4-BE49-F238E27FC236}">
                  <a16:creationId xmlns:a16="http://schemas.microsoft.com/office/drawing/2014/main" id="{7D53E95D-7DEA-4931-896B-E1D19DABB4CB}"/>
                </a:ext>
              </a:extLst>
            </p:cNvPr>
            <p:cNvSpPr/>
            <p:nvPr/>
          </p:nvSpPr>
          <p:spPr>
            <a:xfrm>
              <a:off x="6057054" y="3113575"/>
              <a:ext cx="1892782" cy="29037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000000"/>
                  </a:solidFill>
                  <a:effectLst/>
                  <a:uLnTx/>
                  <a:uFillTx/>
                  <a:latin typeface="Calibri" panose="020F0502020204030204"/>
                  <a:ea typeface="+mn-ea"/>
                  <a:cs typeface="+mn-cs"/>
                </a:rPr>
                <a:t>Sindalah</a:t>
              </a:r>
              <a:r>
                <a:rPr kumimoji="0" lang="en-US" sz="1800" b="1" i="0" u="none" strike="noStrike" kern="0" cap="none" spc="0" normalizeH="0" baseline="0" noProof="0" dirty="0">
                  <a:ln>
                    <a:noFill/>
                  </a:ln>
                  <a:solidFill>
                    <a:srgbClr val="000000"/>
                  </a:solidFill>
                  <a:effectLst/>
                  <a:uLnTx/>
                  <a:uFillTx/>
                  <a:latin typeface="Calibri" panose="020F0502020204030204"/>
                  <a:ea typeface="+mn-ea"/>
                  <a:cs typeface="+mn-cs"/>
                </a:rPr>
                <a:t> Island</a:t>
              </a:r>
            </a:p>
          </p:txBody>
        </p:sp>
      </p:grpSp>
      <p:grpSp>
        <p:nvGrpSpPr>
          <p:cNvPr id="32" name="Group 31">
            <a:extLst>
              <a:ext uri="{FF2B5EF4-FFF2-40B4-BE49-F238E27FC236}">
                <a16:creationId xmlns:a16="http://schemas.microsoft.com/office/drawing/2014/main" id="{97B41F39-6B0F-43AB-A3B9-B9D2FD4EDBE5}"/>
              </a:ext>
            </a:extLst>
          </p:cNvPr>
          <p:cNvGrpSpPr/>
          <p:nvPr/>
        </p:nvGrpSpPr>
        <p:grpSpPr>
          <a:xfrm>
            <a:off x="4368412" y="4785698"/>
            <a:ext cx="3699456" cy="1533667"/>
            <a:chOff x="8201678" y="3092274"/>
            <a:chExt cx="3699456" cy="1533667"/>
          </a:xfrm>
        </p:grpSpPr>
        <p:sp>
          <p:nvSpPr>
            <p:cNvPr id="8" name="Rectangle: Rounded Corners 7">
              <a:extLst>
                <a:ext uri="{FF2B5EF4-FFF2-40B4-BE49-F238E27FC236}">
                  <a16:creationId xmlns:a16="http://schemas.microsoft.com/office/drawing/2014/main" id="{8319EE4A-5DE5-47DF-90EE-F765D68C2197}"/>
                </a:ext>
              </a:extLst>
            </p:cNvPr>
            <p:cNvSpPr/>
            <p:nvPr/>
          </p:nvSpPr>
          <p:spPr>
            <a:xfrm>
              <a:off x="8201678" y="3092274"/>
              <a:ext cx="3699456" cy="1533667"/>
            </a:xfrm>
            <a:prstGeom prst="roundRect">
              <a:avLst>
                <a:gd name="adj" fmla="val 9623"/>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9" name="Picture 38">
              <a:extLst>
                <a:ext uri="{FF2B5EF4-FFF2-40B4-BE49-F238E27FC236}">
                  <a16:creationId xmlns:a16="http://schemas.microsoft.com/office/drawing/2014/main" id="{B4A9DD7C-CD70-43AA-A9BB-C2130A28B908}"/>
                </a:ext>
              </a:extLst>
            </p:cNvPr>
            <p:cNvPicPr>
              <a:picLocks/>
            </p:cNvPicPr>
            <p:nvPr/>
          </p:nvPicPr>
          <p:blipFill rotWithShape="1">
            <a:blip r:embed="rId10" cstate="email">
              <a:extLst>
                <a:ext uri="{28A0092B-C50C-407E-A947-70E740481C1C}">
                  <a14:useLocalDpi xmlns:a14="http://schemas.microsoft.com/office/drawing/2010/main"/>
                </a:ext>
              </a:extLst>
            </a:blip>
            <a:srcRect b="-335"/>
            <a:stretch/>
          </p:blipFill>
          <p:spPr>
            <a:xfrm>
              <a:off x="8201678" y="3092274"/>
              <a:ext cx="1548609" cy="1533667"/>
            </a:xfrm>
            <a:custGeom>
              <a:avLst/>
              <a:gdLst>
                <a:gd name="connsiteX0" fmla="*/ 140788 w 1463040"/>
                <a:gd name="connsiteY0" fmla="*/ 0 h 1463040"/>
                <a:gd name="connsiteX1" fmla="*/ 1463040 w 1463040"/>
                <a:gd name="connsiteY1" fmla="*/ 0 h 1463040"/>
                <a:gd name="connsiteX2" fmla="*/ 1463040 w 1463040"/>
                <a:gd name="connsiteY2" fmla="*/ 1463040 h 1463040"/>
                <a:gd name="connsiteX3" fmla="*/ 140788 w 1463040"/>
                <a:gd name="connsiteY3" fmla="*/ 1463040 h 1463040"/>
                <a:gd name="connsiteX4" fmla="*/ 0 w 1463040"/>
                <a:gd name="connsiteY4" fmla="*/ 1322252 h 1463040"/>
                <a:gd name="connsiteX5" fmla="*/ 0 w 1463040"/>
                <a:gd name="connsiteY5" fmla="*/ 140788 h 1463040"/>
                <a:gd name="connsiteX6" fmla="*/ 140788 w 1463040"/>
                <a:gd name="connsiteY6"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3040" h="1463040">
                  <a:moveTo>
                    <a:pt x="140788" y="0"/>
                  </a:moveTo>
                  <a:lnTo>
                    <a:pt x="1463040" y="0"/>
                  </a:lnTo>
                  <a:lnTo>
                    <a:pt x="1463040" y="1463040"/>
                  </a:lnTo>
                  <a:lnTo>
                    <a:pt x="140788" y="1463040"/>
                  </a:lnTo>
                  <a:cubicBezTo>
                    <a:pt x="63033" y="1463040"/>
                    <a:pt x="0" y="1400007"/>
                    <a:pt x="0" y="1322252"/>
                  </a:cubicBezTo>
                  <a:lnTo>
                    <a:pt x="0" y="140788"/>
                  </a:lnTo>
                  <a:cubicBezTo>
                    <a:pt x="0" y="63033"/>
                    <a:pt x="63033" y="0"/>
                    <a:pt x="140788" y="0"/>
                  </a:cubicBezTo>
                  <a:close/>
                </a:path>
              </a:pathLst>
            </a:custGeom>
            <a:blipFill dpi="0" rotWithShape="0">
              <a:blip r:embed="rId8" cstate="email">
                <a:extLst>
                  <a:ext uri="{28A0092B-C50C-407E-A947-70E740481C1C}">
                    <a14:useLocalDpi xmlns:a14="http://schemas.microsoft.com/office/drawing/2010/main"/>
                  </a:ext>
                </a:extLst>
              </a:blip>
              <a:srcRect/>
              <a:stretch>
                <a:fillRect/>
              </a:stretch>
            </a:blipFill>
            <a:ln w="12700">
              <a:noFill/>
              <a:prstDash val="solid"/>
            </a:ln>
          </p:spPr>
        </p:pic>
        <p:sp>
          <p:nvSpPr>
            <p:cNvPr id="40" name="Rectangle: Rounded Corners 39">
              <a:extLst>
                <a:ext uri="{FF2B5EF4-FFF2-40B4-BE49-F238E27FC236}">
                  <a16:creationId xmlns:a16="http://schemas.microsoft.com/office/drawing/2014/main" id="{D1FBDB05-F938-4B7B-93FD-B3BA265B1762}"/>
                </a:ext>
              </a:extLst>
            </p:cNvPr>
            <p:cNvSpPr/>
            <p:nvPr/>
          </p:nvSpPr>
          <p:spPr>
            <a:xfrm>
              <a:off x="9923074" y="3469538"/>
              <a:ext cx="1892784" cy="1016298"/>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20" normalizeH="0" baseline="0" noProof="0" dirty="0">
                  <a:ln>
                    <a:noFill/>
                  </a:ln>
                  <a:solidFill>
                    <a:srgbClr val="000000"/>
                  </a:solidFill>
                  <a:effectLst/>
                  <a:uLnTx/>
                  <a:uFillTx/>
                  <a:latin typeface="Calibri "/>
                  <a:ea typeface="+mn-ea"/>
                  <a:cs typeface="+mn-cs"/>
                </a:rPr>
                <a:t>To be a landmark of regenerative tourism renowned for pioneering marine biodiversity based on its unique coral garden, and enriching lives through restorative and uplifting nature-based experiences</a:t>
              </a:r>
            </a:p>
          </p:txBody>
        </p:sp>
        <p:sp>
          <p:nvSpPr>
            <p:cNvPr id="41" name="Rectangle: Rounded Corners 40">
              <a:extLst>
                <a:ext uri="{FF2B5EF4-FFF2-40B4-BE49-F238E27FC236}">
                  <a16:creationId xmlns:a16="http://schemas.microsoft.com/office/drawing/2014/main" id="{15C51AD0-7AC2-403A-8ABC-61F212CEF822}"/>
                </a:ext>
              </a:extLst>
            </p:cNvPr>
            <p:cNvSpPr/>
            <p:nvPr/>
          </p:nvSpPr>
          <p:spPr>
            <a:xfrm>
              <a:off x="9933377" y="3113575"/>
              <a:ext cx="1892782" cy="29037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000000"/>
                  </a:solidFill>
                  <a:effectLst/>
                  <a:uLnTx/>
                  <a:uFillTx/>
                  <a:latin typeface="Calibri" panose="020F0502020204030204"/>
                  <a:ea typeface="+mn-ea"/>
                  <a:cs typeface="+mn-cs"/>
                </a:rPr>
                <a:t>Shushah</a:t>
              </a:r>
              <a:r>
                <a:rPr kumimoji="0" lang="en-US" sz="1800" b="1" i="0" u="none" strike="noStrike" kern="0" cap="none" spc="0" normalizeH="0" baseline="0" noProof="0" dirty="0">
                  <a:ln>
                    <a:noFill/>
                  </a:ln>
                  <a:solidFill>
                    <a:srgbClr val="000000"/>
                  </a:solidFill>
                  <a:effectLst/>
                  <a:uLnTx/>
                  <a:uFillTx/>
                  <a:latin typeface="Calibri" panose="020F0502020204030204"/>
                  <a:ea typeface="+mn-ea"/>
                  <a:cs typeface="+mn-cs"/>
                </a:rPr>
                <a:t> Island</a:t>
              </a:r>
            </a:p>
          </p:txBody>
        </p:sp>
      </p:grpSp>
      <p:grpSp>
        <p:nvGrpSpPr>
          <p:cNvPr id="27" name="Group 26">
            <a:extLst>
              <a:ext uri="{FF2B5EF4-FFF2-40B4-BE49-F238E27FC236}">
                <a16:creationId xmlns:a16="http://schemas.microsoft.com/office/drawing/2014/main" id="{4395FE79-87E5-45CB-B3FB-3B9C4000EB1E}"/>
              </a:ext>
            </a:extLst>
          </p:cNvPr>
          <p:cNvGrpSpPr/>
          <p:nvPr/>
        </p:nvGrpSpPr>
        <p:grpSpPr>
          <a:xfrm>
            <a:off x="4367793" y="3084165"/>
            <a:ext cx="3699456" cy="1533667"/>
            <a:chOff x="8201678" y="1398851"/>
            <a:chExt cx="3699456" cy="1533667"/>
          </a:xfrm>
        </p:grpSpPr>
        <p:sp>
          <p:nvSpPr>
            <p:cNvPr id="7" name="Rectangle: Rounded Corners 6">
              <a:extLst>
                <a:ext uri="{FF2B5EF4-FFF2-40B4-BE49-F238E27FC236}">
                  <a16:creationId xmlns:a16="http://schemas.microsoft.com/office/drawing/2014/main" id="{E16E5AC4-CEE7-4703-B36C-D8ACC0BCA0F7}"/>
                </a:ext>
              </a:extLst>
            </p:cNvPr>
            <p:cNvSpPr/>
            <p:nvPr/>
          </p:nvSpPr>
          <p:spPr>
            <a:xfrm>
              <a:off x="8201678" y="1398851"/>
              <a:ext cx="3699456" cy="1533667"/>
            </a:xfrm>
            <a:prstGeom prst="roundRect">
              <a:avLst>
                <a:gd name="adj" fmla="val 9623"/>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Rectangle: Rounded Corners 21">
              <a:extLst>
                <a:ext uri="{FF2B5EF4-FFF2-40B4-BE49-F238E27FC236}">
                  <a16:creationId xmlns:a16="http://schemas.microsoft.com/office/drawing/2014/main" id="{2601FDC4-53BE-44CA-BC0D-91FD737D1C8F}"/>
                </a:ext>
              </a:extLst>
            </p:cNvPr>
            <p:cNvSpPr/>
            <p:nvPr/>
          </p:nvSpPr>
          <p:spPr>
            <a:xfrm>
              <a:off x="9898121" y="1420151"/>
              <a:ext cx="1892782" cy="29037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err="1">
                  <a:ln>
                    <a:noFill/>
                  </a:ln>
                  <a:solidFill>
                    <a:srgbClr val="000000"/>
                  </a:solidFill>
                  <a:effectLst/>
                  <a:uLnTx/>
                  <a:uFillTx/>
                  <a:latin typeface="Calibri" panose="020F0502020204030204"/>
                  <a:ea typeface="+mn-ea"/>
                  <a:cs typeface="+mn-cs"/>
                </a:rPr>
                <a:t>Trojena</a:t>
              </a:r>
              <a:endParaRPr kumimoji="0" lang="en-US" sz="1800" b="1"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3" name="Rectangle: Rounded Corners 22">
              <a:extLst>
                <a:ext uri="{FF2B5EF4-FFF2-40B4-BE49-F238E27FC236}">
                  <a16:creationId xmlns:a16="http://schemas.microsoft.com/office/drawing/2014/main" id="{9BE4CFD7-C5DC-40C3-BE2D-45463F98CBA9}"/>
                </a:ext>
              </a:extLst>
            </p:cNvPr>
            <p:cNvSpPr/>
            <p:nvPr/>
          </p:nvSpPr>
          <p:spPr>
            <a:xfrm>
              <a:off x="9887818" y="1955548"/>
              <a:ext cx="1892784" cy="846914"/>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
                  <a:ea typeface="+mn-ea"/>
                  <a:cs typeface="+mn-cs"/>
                </a:rPr>
                <a:t>Year-round mountain destination with a balanced contrast of natural and developed landscapes offering a wealth of unique and fulfilling experiences </a:t>
              </a:r>
            </a:p>
          </p:txBody>
        </p:sp>
        <p:pic>
          <p:nvPicPr>
            <p:cNvPr id="42" name="Picture 41" descr="https://www.neom.com/static/1548952465/assets/img/carousel/15.jpg">
              <a:extLst>
                <a:ext uri="{FF2B5EF4-FFF2-40B4-BE49-F238E27FC236}">
                  <a16:creationId xmlns:a16="http://schemas.microsoft.com/office/drawing/2014/main" id="{EB883049-F3AF-4B08-8972-D21C142B267F}"/>
                </a:ext>
              </a:extLst>
            </p:cNvPr>
            <p:cNvPicPr>
              <a:picLocks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8201678" y="1398851"/>
              <a:ext cx="1548609" cy="1533667"/>
            </a:xfrm>
            <a:custGeom>
              <a:avLst/>
              <a:gdLst>
                <a:gd name="connsiteX0" fmla="*/ 140788 w 1463040"/>
                <a:gd name="connsiteY0" fmla="*/ 0 h 1463040"/>
                <a:gd name="connsiteX1" fmla="*/ 1463040 w 1463040"/>
                <a:gd name="connsiteY1" fmla="*/ 0 h 1463040"/>
                <a:gd name="connsiteX2" fmla="*/ 1463040 w 1463040"/>
                <a:gd name="connsiteY2" fmla="*/ 1463040 h 1463040"/>
                <a:gd name="connsiteX3" fmla="*/ 140788 w 1463040"/>
                <a:gd name="connsiteY3" fmla="*/ 1463040 h 1463040"/>
                <a:gd name="connsiteX4" fmla="*/ 0 w 1463040"/>
                <a:gd name="connsiteY4" fmla="*/ 1322252 h 1463040"/>
                <a:gd name="connsiteX5" fmla="*/ 0 w 1463040"/>
                <a:gd name="connsiteY5" fmla="*/ 140788 h 1463040"/>
                <a:gd name="connsiteX6" fmla="*/ 140788 w 1463040"/>
                <a:gd name="connsiteY6"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3040" h="1463040">
                  <a:moveTo>
                    <a:pt x="140788" y="0"/>
                  </a:moveTo>
                  <a:lnTo>
                    <a:pt x="1463040" y="0"/>
                  </a:lnTo>
                  <a:lnTo>
                    <a:pt x="1463040" y="1463040"/>
                  </a:lnTo>
                  <a:lnTo>
                    <a:pt x="140788" y="1463040"/>
                  </a:lnTo>
                  <a:cubicBezTo>
                    <a:pt x="63033" y="1463040"/>
                    <a:pt x="0" y="1400007"/>
                    <a:pt x="0" y="1322252"/>
                  </a:cubicBezTo>
                  <a:lnTo>
                    <a:pt x="0" y="140788"/>
                  </a:lnTo>
                  <a:cubicBezTo>
                    <a:pt x="0" y="63033"/>
                    <a:pt x="63033" y="0"/>
                    <a:pt x="140788" y="0"/>
                  </a:cubicBezTo>
                  <a:close/>
                </a:path>
              </a:pathLst>
            </a:custGeom>
            <a:blipFill dpi="0" rotWithShape="0">
              <a:blip r:embed="rId8" cstate="email">
                <a:extLst>
                  <a:ext uri="{28A0092B-C50C-407E-A947-70E740481C1C}">
                    <a14:useLocalDpi xmlns:a14="http://schemas.microsoft.com/office/drawing/2010/main"/>
                  </a:ext>
                </a:extLst>
              </a:blip>
              <a:srcRect/>
              <a:stretch>
                <a:fillRect/>
              </a:stretch>
            </a:blipFill>
            <a:ln w="12700">
              <a:noFill/>
              <a:prstDash val="solid"/>
            </a:ln>
          </p:spPr>
        </p:pic>
      </p:grpSp>
      <p:grpSp>
        <p:nvGrpSpPr>
          <p:cNvPr id="44" name="Group 43">
            <a:extLst>
              <a:ext uri="{FF2B5EF4-FFF2-40B4-BE49-F238E27FC236}">
                <a16:creationId xmlns:a16="http://schemas.microsoft.com/office/drawing/2014/main" id="{46935B71-F9D4-44EA-A7BC-52DFC57C27F1}"/>
              </a:ext>
            </a:extLst>
          </p:cNvPr>
          <p:cNvGrpSpPr/>
          <p:nvPr/>
        </p:nvGrpSpPr>
        <p:grpSpPr>
          <a:xfrm>
            <a:off x="535147" y="3092274"/>
            <a:ext cx="3770296" cy="1533667"/>
            <a:chOff x="4297572" y="1398851"/>
            <a:chExt cx="3770296" cy="1533667"/>
          </a:xfrm>
        </p:grpSpPr>
        <p:sp>
          <p:nvSpPr>
            <p:cNvPr id="12" name="Rectangle: Rounded Corners 11">
              <a:extLst>
                <a:ext uri="{FF2B5EF4-FFF2-40B4-BE49-F238E27FC236}">
                  <a16:creationId xmlns:a16="http://schemas.microsoft.com/office/drawing/2014/main" id="{F276F5E4-B1F3-4EB1-8A4A-6B849CAD20E2}"/>
                </a:ext>
              </a:extLst>
            </p:cNvPr>
            <p:cNvSpPr/>
            <p:nvPr/>
          </p:nvSpPr>
          <p:spPr>
            <a:xfrm>
              <a:off x="4368412" y="1398851"/>
              <a:ext cx="3699456" cy="1533667"/>
            </a:xfrm>
            <a:prstGeom prst="roundRect">
              <a:avLst>
                <a:gd name="adj" fmla="val 9623"/>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rPr>
                <a:t> </a:t>
              </a:r>
            </a:p>
          </p:txBody>
        </p:sp>
        <p:sp>
          <p:nvSpPr>
            <p:cNvPr id="36" name="Rectangle: Rounded Corners 35">
              <a:extLst>
                <a:ext uri="{FF2B5EF4-FFF2-40B4-BE49-F238E27FC236}">
                  <a16:creationId xmlns:a16="http://schemas.microsoft.com/office/drawing/2014/main" id="{7A508896-6C09-4755-9315-0127C2A20149}"/>
                </a:ext>
              </a:extLst>
            </p:cNvPr>
            <p:cNvSpPr/>
            <p:nvPr/>
          </p:nvSpPr>
          <p:spPr>
            <a:xfrm>
              <a:off x="6093945" y="2209622"/>
              <a:ext cx="1892784" cy="677532"/>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
                  <a:ea typeface="+mn-ea"/>
                  <a:cs typeface="+mn-cs"/>
                </a:rPr>
                <a:t>The most prestigious coastal community offering mansions situated along the coast south of The Line</a:t>
              </a:r>
            </a:p>
          </p:txBody>
        </p:sp>
        <p:sp>
          <p:nvSpPr>
            <p:cNvPr id="37" name="Rectangle: Rounded Corners 36">
              <a:extLst>
                <a:ext uri="{FF2B5EF4-FFF2-40B4-BE49-F238E27FC236}">
                  <a16:creationId xmlns:a16="http://schemas.microsoft.com/office/drawing/2014/main" id="{10FBF9E6-A18D-4892-A7EE-AF1EA23891A1}"/>
                </a:ext>
              </a:extLst>
            </p:cNvPr>
            <p:cNvSpPr/>
            <p:nvPr/>
          </p:nvSpPr>
          <p:spPr>
            <a:xfrm>
              <a:off x="6104246" y="1420151"/>
              <a:ext cx="1892782" cy="29037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panose="020F0502020204030204"/>
                  <a:ea typeface="+mn-ea"/>
                  <a:cs typeface="+mn-cs"/>
                </a:rPr>
                <a:t>NEOM Bay</a:t>
              </a:r>
            </a:p>
          </p:txBody>
        </p:sp>
        <p:pic>
          <p:nvPicPr>
            <p:cNvPr id="43" name="Picture 42">
              <a:extLst>
                <a:ext uri="{FF2B5EF4-FFF2-40B4-BE49-F238E27FC236}">
                  <a16:creationId xmlns:a16="http://schemas.microsoft.com/office/drawing/2014/main" id="{B312031D-7273-4232-89D0-81C7D274F23D}"/>
                </a:ext>
              </a:extLst>
            </p:cNvPr>
            <p:cNvPicPr>
              <a:picLocks/>
            </p:cNvPicPr>
            <p:nvPr/>
          </p:nvPicPr>
          <p:blipFill rotWithShape="1">
            <a:blip r:embed="rId12" cstate="email">
              <a:extLst>
                <a:ext uri="{28A0092B-C50C-407E-A947-70E740481C1C}">
                  <a14:useLocalDpi xmlns:a14="http://schemas.microsoft.com/office/drawing/2010/main"/>
                </a:ext>
              </a:extLst>
            </a:blip>
            <a:srcRect/>
            <a:stretch/>
          </p:blipFill>
          <p:spPr>
            <a:xfrm>
              <a:off x="4297572" y="1398851"/>
              <a:ext cx="1548609" cy="1531475"/>
            </a:xfrm>
            <a:custGeom>
              <a:avLst/>
              <a:gdLst>
                <a:gd name="connsiteX0" fmla="*/ 130431 w 1463040"/>
                <a:gd name="connsiteY0" fmla="*/ 0 h 1460949"/>
                <a:gd name="connsiteX1" fmla="*/ 1463040 w 1463040"/>
                <a:gd name="connsiteY1" fmla="*/ 0 h 1460949"/>
                <a:gd name="connsiteX2" fmla="*/ 1463040 w 1463040"/>
                <a:gd name="connsiteY2" fmla="*/ 1460949 h 1460949"/>
                <a:gd name="connsiteX3" fmla="*/ 140788 w 1463040"/>
                <a:gd name="connsiteY3" fmla="*/ 1460949 h 1460949"/>
                <a:gd name="connsiteX4" fmla="*/ 0 w 1463040"/>
                <a:gd name="connsiteY4" fmla="*/ 1320161 h 1460949"/>
                <a:gd name="connsiteX5" fmla="*/ 0 w 1463040"/>
                <a:gd name="connsiteY5" fmla="*/ 138697 h 1460949"/>
                <a:gd name="connsiteX6" fmla="*/ 85987 w 1463040"/>
                <a:gd name="connsiteY6" fmla="*/ 8973 h 146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3040" h="1460949">
                  <a:moveTo>
                    <a:pt x="130431" y="0"/>
                  </a:moveTo>
                  <a:lnTo>
                    <a:pt x="1463040" y="0"/>
                  </a:lnTo>
                  <a:lnTo>
                    <a:pt x="1463040" y="1460949"/>
                  </a:lnTo>
                  <a:lnTo>
                    <a:pt x="140788" y="1460949"/>
                  </a:lnTo>
                  <a:cubicBezTo>
                    <a:pt x="63033" y="1460949"/>
                    <a:pt x="0" y="1397916"/>
                    <a:pt x="0" y="1320161"/>
                  </a:cubicBezTo>
                  <a:lnTo>
                    <a:pt x="0" y="138697"/>
                  </a:lnTo>
                  <a:cubicBezTo>
                    <a:pt x="0" y="80381"/>
                    <a:pt x="35456" y="30346"/>
                    <a:pt x="85987" y="8973"/>
                  </a:cubicBezTo>
                  <a:close/>
                </a:path>
              </a:pathLst>
            </a:custGeom>
            <a:blipFill dpi="0" rotWithShape="0">
              <a:blip r:embed="rId13" cstate="email">
                <a:extLst>
                  <a:ext uri="{28A0092B-C50C-407E-A947-70E740481C1C}">
                    <a14:useLocalDpi xmlns:a14="http://schemas.microsoft.com/office/drawing/2010/main"/>
                  </a:ext>
                </a:extLst>
              </a:blip>
              <a:srcRect/>
              <a:stretch>
                <a:fillRect/>
              </a:stretch>
            </a:blipFill>
            <a:ln w="12700">
              <a:noFill/>
              <a:prstDash val="solid"/>
            </a:ln>
          </p:spPr>
        </p:pic>
      </p:grpSp>
      <p:sp>
        <p:nvSpPr>
          <p:cNvPr id="50" name="Freeform: Shape 49">
            <a:extLst>
              <a:ext uri="{FF2B5EF4-FFF2-40B4-BE49-F238E27FC236}">
                <a16:creationId xmlns:a16="http://schemas.microsoft.com/office/drawing/2014/main" id="{8B1F8E5D-7551-4D8A-A243-757E46955416}"/>
              </a:ext>
            </a:extLst>
          </p:cNvPr>
          <p:cNvSpPr/>
          <p:nvPr/>
        </p:nvSpPr>
        <p:spPr>
          <a:xfrm rot="10800000">
            <a:off x="511389" y="1307749"/>
            <a:ext cx="11477375" cy="5085910"/>
          </a:xfrm>
          <a:custGeom>
            <a:avLst/>
            <a:gdLst>
              <a:gd name="connsiteX0" fmla="*/ 0 w 11398250"/>
              <a:gd name="connsiteY0" fmla="*/ 0 h 4851699"/>
              <a:gd name="connsiteX1" fmla="*/ 2204443 w 11398250"/>
              <a:gd name="connsiteY1" fmla="*/ 0 h 4851699"/>
              <a:gd name="connsiteX2" fmla="*/ 3798607 w 11398250"/>
              <a:gd name="connsiteY2" fmla="*/ 0 h 4851699"/>
              <a:gd name="connsiteX3" fmla="*/ 11398250 w 11398250"/>
              <a:gd name="connsiteY3" fmla="*/ 0 h 4851699"/>
              <a:gd name="connsiteX4" fmla="*/ 11398250 w 11398250"/>
              <a:gd name="connsiteY4" fmla="*/ 3216961 h 4851699"/>
              <a:gd name="connsiteX5" fmla="*/ 3798607 w 11398250"/>
              <a:gd name="connsiteY5" fmla="*/ 3216961 h 4851699"/>
              <a:gd name="connsiteX6" fmla="*/ 3798607 w 11398250"/>
              <a:gd name="connsiteY6" fmla="*/ 4851699 h 4851699"/>
              <a:gd name="connsiteX7" fmla="*/ 0 w 11398250"/>
              <a:gd name="connsiteY7" fmla="*/ 4851699 h 485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98250" h="4851699">
                <a:moveTo>
                  <a:pt x="0" y="0"/>
                </a:moveTo>
                <a:lnTo>
                  <a:pt x="2204443" y="0"/>
                </a:lnTo>
                <a:lnTo>
                  <a:pt x="3798607" y="0"/>
                </a:lnTo>
                <a:lnTo>
                  <a:pt x="11398250" y="0"/>
                </a:lnTo>
                <a:lnTo>
                  <a:pt x="11398250" y="3216961"/>
                </a:lnTo>
                <a:lnTo>
                  <a:pt x="3798607" y="3216961"/>
                </a:lnTo>
                <a:lnTo>
                  <a:pt x="3798607" y="4851699"/>
                </a:lnTo>
                <a:lnTo>
                  <a:pt x="0" y="4851699"/>
                </a:lnTo>
                <a:close/>
              </a:path>
            </a:pathLst>
          </a:cu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56" name="Group 55">
            <a:extLst>
              <a:ext uri="{FF2B5EF4-FFF2-40B4-BE49-F238E27FC236}">
                <a16:creationId xmlns:a16="http://schemas.microsoft.com/office/drawing/2014/main" id="{35460D05-628F-44B3-86BA-E634FAF651F6}"/>
              </a:ext>
            </a:extLst>
          </p:cNvPr>
          <p:cNvGrpSpPr/>
          <p:nvPr/>
        </p:nvGrpSpPr>
        <p:grpSpPr>
          <a:xfrm>
            <a:off x="5486400" y="6711591"/>
            <a:ext cx="3182872" cy="114663"/>
            <a:chOff x="5902109" y="6552529"/>
            <a:chExt cx="3182872" cy="184666"/>
          </a:xfrm>
        </p:grpSpPr>
        <p:sp>
          <p:nvSpPr>
            <p:cNvPr id="54" name="TextBox 53">
              <a:extLst>
                <a:ext uri="{FF2B5EF4-FFF2-40B4-BE49-F238E27FC236}">
                  <a16:creationId xmlns:a16="http://schemas.microsoft.com/office/drawing/2014/main" id="{7C85FEC3-E277-4834-8095-6CCD5EF866D9}"/>
                </a:ext>
              </a:extLst>
            </p:cNvPr>
            <p:cNvSpPr txBox="1"/>
            <p:nvPr/>
          </p:nvSpPr>
          <p:spPr>
            <a:xfrm>
              <a:off x="6232533" y="6552529"/>
              <a:ext cx="2852448" cy="184666"/>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1" u="none" strike="noStrike" kern="1200" cap="none" spc="0" normalizeH="0" baseline="0" noProof="0" dirty="0">
                  <a:ln>
                    <a:noFill/>
                  </a:ln>
                  <a:solidFill>
                    <a:srgbClr val="000000"/>
                  </a:solidFill>
                  <a:effectLst/>
                  <a:uLnTx/>
                  <a:uFillTx/>
                  <a:latin typeface="Calibri "/>
                  <a:ea typeface="+mn-ea"/>
                  <a:cs typeface="+mn-cs"/>
                </a:rPr>
                <a:t>Regional Strategies Developed by Booz Allen</a:t>
              </a:r>
            </a:p>
          </p:txBody>
        </p:sp>
        <p:sp>
          <p:nvSpPr>
            <p:cNvPr id="55" name="Rectangle 54">
              <a:extLst>
                <a:ext uri="{FF2B5EF4-FFF2-40B4-BE49-F238E27FC236}">
                  <a16:creationId xmlns:a16="http://schemas.microsoft.com/office/drawing/2014/main" id="{2D460D1C-A94E-4F1E-B046-2EC6113A0A47}"/>
                </a:ext>
              </a:extLst>
            </p:cNvPr>
            <p:cNvSpPr/>
            <p:nvPr/>
          </p:nvSpPr>
          <p:spPr>
            <a:xfrm>
              <a:off x="5902109" y="6587555"/>
              <a:ext cx="223967" cy="128597"/>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1"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9" name="Group 48">
            <a:extLst>
              <a:ext uri="{FF2B5EF4-FFF2-40B4-BE49-F238E27FC236}">
                <a16:creationId xmlns:a16="http://schemas.microsoft.com/office/drawing/2014/main" id="{834F91D5-EADC-47F3-94BB-FAF0F8241D3A}"/>
              </a:ext>
            </a:extLst>
          </p:cNvPr>
          <p:cNvGrpSpPr/>
          <p:nvPr/>
        </p:nvGrpSpPr>
        <p:grpSpPr>
          <a:xfrm>
            <a:off x="535147" y="1398851"/>
            <a:ext cx="3699456" cy="1533667"/>
            <a:chOff x="4368412" y="4785698"/>
            <a:chExt cx="3699456" cy="1533667"/>
          </a:xfrm>
        </p:grpSpPr>
        <p:sp>
          <p:nvSpPr>
            <p:cNvPr id="14" name="Rectangle: Rounded Corners 13">
              <a:extLst>
                <a:ext uri="{FF2B5EF4-FFF2-40B4-BE49-F238E27FC236}">
                  <a16:creationId xmlns:a16="http://schemas.microsoft.com/office/drawing/2014/main" id="{E55AA07B-1A85-466B-A7AC-C1C3CAF16338}"/>
                </a:ext>
              </a:extLst>
            </p:cNvPr>
            <p:cNvSpPr/>
            <p:nvPr/>
          </p:nvSpPr>
          <p:spPr>
            <a:xfrm>
              <a:off x="4368412" y="4785698"/>
              <a:ext cx="3699456" cy="1533667"/>
            </a:xfrm>
            <a:prstGeom prst="roundRect">
              <a:avLst>
                <a:gd name="adj" fmla="val 9623"/>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33" name="Picture 13" descr="Pin Icon 3529377">
              <a:extLst>
                <a:ext uri="{FF2B5EF4-FFF2-40B4-BE49-F238E27FC236}">
                  <a16:creationId xmlns:a16="http://schemas.microsoft.com/office/drawing/2014/main" id="{3BEF82DB-1044-4713-96D9-53C98F07EE91}"/>
                </a:ext>
              </a:extLst>
            </p:cNvPr>
            <p:cNvPicPr>
              <a:picLocks noChangeArrowheads="1"/>
            </p:cNvPicPr>
            <p:nvPr/>
          </p:nvPicPr>
          <p:blipFill>
            <a:blip r:embed="rId14"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64631" y="5675013"/>
              <a:ext cx="320557" cy="330940"/>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BD09FEA9-7E7B-4D7B-BD76-F41D401814F2}"/>
                </a:ext>
              </a:extLst>
            </p:cNvPr>
            <p:cNvSpPr/>
            <p:nvPr/>
          </p:nvSpPr>
          <p:spPr>
            <a:xfrm>
              <a:off x="6093946" y="5572449"/>
              <a:ext cx="1892784" cy="677532"/>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libri "/>
                  <a:ea typeface="+mn-ea"/>
                  <a:cs typeface="+mn-cs"/>
                </a:rPr>
                <a:t>NEOM’s industrial heart hosting advanced industries, port operations and logistics, and agriculture</a:t>
              </a:r>
            </a:p>
          </p:txBody>
        </p:sp>
        <p:sp>
          <p:nvSpPr>
            <p:cNvPr id="35" name="Rectangle: Rounded Corners 34">
              <a:extLst>
                <a:ext uri="{FF2B5EF4-FFF2-40B4-BE49-F238E27FC236}">
                  <a16:creationId xmlns:a16="http://schemas.microsoft.com/office/drawing/2014/main" id="{2462C8E3-D233-4E24-8A5F-672702E2F064}"/>
                </a:ext>
              </a:extLst>
            </p:cNvPr>
            <p:cNvSpPr/>
            <p:nvPr/>
          </p:nvSpPr>
          <p:spPr>
            <a:xfrm>
              <a:off x="6104247" y="4813685"/>
              <a:ext cx="1892782" cy="276999"/>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
                  <a:ea typeface="+mn-ea"/>
                  <a:cs typeface="+mn-cs"/>
                </a:rPr>
                <a:t>OXAGON</a:t>
              </a:r>
            </a:p>
          </p:txBody>
        </p:sp>
        <p:pic>
          <p:nvPicPr>
            <p:cNvPr id="65" name="Picture 64">
              <a:extLst>
                <a:ext uri="{FF2B5EF4-FFF2-40B4-BE49-F238E27FC236}">
                  <a16:creationId xmlns:a16="http://schemas.microsoft.com/office/drawing/2014/main" id="{DAF6006D-0DC8-4341-9047-E1B62CFD2ADF}"/>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4372550" y="4785698"/>
              <a:ext cx="1548609" cy="1533667"/>
            </a:xfrm>
            <a:custGeom>
              <a:avLst/>
              <a:gdLst>
                <a:gd name="connsiteX0" fmla="*/ 140788 w 1463040"/>
                <a:gd name="connsiteY0" fmla="*/ 0 h 1463040"/>
                <a:gd name="connsiteX1" fmla="*/ 1463040 w 1463040"/>
                <a:gd name="connsiteY1" fmla="*/ 0 h 1463040"/>
                <a:gd name="connsiteX2" fmla="*/ 1463040 w 1463040"/>
                <a:gd name="connsiteY2" fmla="*/ 1463040 h 1463040"/>
                <a:gd name="connsiteX3" fmla="*/ 140788 w 1463040"/>
                <a:gd name="connsiteY3" fmla="*/ 1463040 h 1463040"/>
                <a:gd name="connsiteX4" fmla="*/ 0 w 1463040"/>
                <a:gd name="connsiteY4" fmla="*/ 1322252 h 1463040"/>
                <a:gd name="connsiteX5" fmla="*/ 0 w 1463040"/>
                <a:gd name="connsiteY5" fmla="*/ 140788 h 1463040"/>
                <a:gd name="connsiteX6" fmla="*/ 140788 w 1463040"/>
                <a:gd name="connsiteY6"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3040" h="1463040">
                  <a:moveTo>
                    <a:pt x="140788" y="0"/>
                  </a:moveTo>
                  <a:lnTo>
                    <a:pt x="1463040" y="0"/>
                  </a:lnTo>
                  <a:lnTo>
                    <a:pt x="1463040" y="1463040"/>
                  </a:lnTo>
                  <a:lnTo>
                    <a:pt x="140788" y="1463040"/>
                  </a:lnTo>
                  <a:cubicBezTo>
                    <a:pt x="63033" y="1463040"/>
                    <a:pt x="0" y="1400007"/>
                    <a:pt x="0" y="1322252"/>
                  </a:cubicBezTo>
                  <a:lnTo>
                    <a:pt x="0" y="140788"/>
                  </a:lnTo>
                  <a:cubicBezTo>
                    <a:pt x="0" y="63033"/>
                    <a:pt x="63033" y="0"/>
                    <a:pt x="140788" y="0"/>
                  </a:cubicBezTo>
                  <a:close/>
                </a:path>
              </a:pathLst>
            </a:custGeom>
            <a:blipFill dpi="0" rotWithShape="0">
              <a:blip r:embed="rId8" cstate="email">
                <a:extLst>
                  <a:ext uri="{28A0092B-C50C-407E-A947-70E740481C1C}">
                    <a14:useLocalDpi xmlns:a14="http://schemas.microsoft.com/office/drawing/2010/main"/>
                  </a:ext>
                </a:extLst>
              </a:blip>
              <a:srcRect/>
              <a:stretch>
                <a:fillRect/>
              </a:stretch>
            </a:blipFill>
            <a:ln w="12700">
              <a:noFill/>
              <a:prstDash val="solid"/>
            </a:ln>
          </p:spPr>
        </p:pic>
      </p:grpSp>
      <p:grpSp>
        <p:nvGrpSpPr>
          <p:cNvPr id="18" name="Group 17">
            <a:extLst>
              <a:ext uri="{FF2B5EF4-FFF2-40B4-BE49-F238E27FC236}">
                <a16:creationId xmlns:a16="http://schemas.microsoft.com/office/drawing/2014/main" id="{2D8AA572-8FD7-4D8C-91CB-B49521E0B99A}"/>
              </a:ext>
            </a:extLst>
          </p:cNvPr>
          <p:cNvGrpSpPr/>
          <p:nvPr/>
        </p:nvGrpSpPr>
        <p:grpSpPr>
          <a:xfrm>
            <a:off x="8201678" y="1398851"/>
            <a:ext cx="3699456" cy="1533667"/>
            <a:chOff x="535147" y="1398851"/>
            <a:chExt cx="3699456" cy="1533667"/>
          </a:xfrm>
        </p:grpSpPr>
        <p:sp>
          <p:nvSpPr>
            <p:cNvPr id="31" name="Rectangle: Rounded Corners 30">
              <a:extLst>
                <a:ext uri="{FF2B5EF4-FFF2-40B4-BE49-F238E27FC236}">
                  <a16:creationId xmlns:a16="http://schemas.microsoft.com/office/drawing/2014/main" id="{8413A34C-4820-474D-B431-B6369EE31F87}"/>
                </a:ext>
              </a:extLst>
            </p:cNvPr>
            <p:cNvSpPr/>
            <p:nvPr/>
          </p:nvSpPr>
          <p:spPr>
            <a:xfrm>
              <a:off x="2223547" y="2209622"/>
              <a:ext cx="1892784" cy="677532"/>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libri "/>
                  <a:ea typeface="+mn-ea"/>
                  <a:cs typeface="+mn-cs"/>
                </a:rPr>
                <a:t>Line striding across NEOM’s four main topographies, creating four zones with different natural characters and opportunities</a:t>
              </a:r>
            </a:p>
          </p:txBody>
        </p:sp>
        <p:pic>
          <p:nvPicPr>
            <p:cNvPr id="46" name="Picture 45">
              <a:extLst>
                <a:ext uri="{FF2B5EF4-FFF2-40B4-BE49-F238E27FC236}">
                  <a16:creationId xmlns:a16="http://schemas.microsoft.com/office/drawing/2014/main" id="{E45B9008-4CB2-4F3A-8F7A-A96BE8CF837D}"/>
                </a:ext>
              </a:extLst>
            </p:cNvPr>
            <p:cNvPicPr>
              <a:picLocks/>
            </p:cNvPicPr>
            <p:nvPr/>
          </p:nvPicPr>
          <p:blipFill rotWithShape="1">
            <a:blip r:embed="rId16" cstate="email">
              <a:extLst>
                <a:ext uri="{28A0092B-C50C-407E-A947-70E740481C1C}">
                  <a14:useLocalDpi xmlns:a14="http://schemas.microsoft.com/office/drawing/2010/main"/>
                </a:ext>
              </a:extLst>
            </a:blip>
            <a:srcRect/>
            <a:stretch/>
          </p:blipFill>
          <p:spPr>
            <a:xfrm>
              <a:off x="549343" y="1398851"/>
              <a:ext cx="1544469" cy="1533667"/>
            </a:xfrm>
            <a:custGeom>
              <a:avLst/>
              <a:gdLst>
                <a:gd name="connsiteX0" fmla="*/ 140788 w 1459128"/>
                <a:gd name="connsiteY0" fmla="*/ 0 h 1463040"/>
                <a:gd name="connsiteX1" fmla="*/ 1459128 w 1459128"/>
                <a:gd name="connsiteY1" fmla="*/ 0 h 1463040"/>
                <a:gd name="connsiteX2" fmla="*/ 1459128 w 1459128"/>
                <a:gd name="connsiteY2" fmla="*/ 1463040 h 1463040"/>
                <a:gd name="connsiteX3" fmla="*/ 140788 w 1459128"/>
                <a:gd name="connsiteY3" fmla="*/ 1463040 h 1463040"/>
                <a:gd name="connsiteX4" fmla="*/ 0 w 1459128"/>
                <a:gd name="connsiteY4" fmla="*/ 1322252 h 1463040"/>
                <a:gd name="connsiteX5" fmla="*/ 0 w 1459128"/>
                <a:gd name="connsiteY5" fmla="*/ 140788 h 1463040"/>
                <a:gd name="connsiteX6" fmla="*/ 140788 w 1459128"/>
                <a:gd name="connsiteY6" fmla="*/ 0 h 146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9128" h="1463040">
                  <a:moveTo>
                    <a:pt x="140788" y="0"/>
                  </a:moveTo>
                  <a:lnTo>
                    <a:pt x="1459128" y="0"/>
                  </a:lnTo>
                  <a:lnTo>
                    <a:pt x="1459128" y="1463040"/>
                  </a:lnTo>
                  <a:lnTo>
                    <a:pt x="140788" y="1463040"/>
                  </a:lnTo>
                  <a:cubicBezTo>
                    <a:pt x="63033" y="1463040"/>
                    <a:pt x="0" y="1400007"/>
                    <a:pt x="0" y="1322252"/>
                  </a:cubicBezTo>
                  <a:lnTo>
                    <a:pt x="0" y="140788"/>
                  </a:lnTo>
                  <a:cubicBezTo>
                    <a:pt x="0" y="63033"/>
                    <a:pt x="63033" y="0"/>
                    <a:pt x="140788" y="0"/>
                  </a:cubicBezTo>
                  <a:close/>
                </a:path>
              </a:pathLst>
            </a:custGeom>
            <a:blipFill dpi="0" rotWithShape="0">
              <a:blip r:embed="rId17" cstate="email">
                <a:extLst>
                  <a:ext uri="{28A0092B-C50C-407E-A947-70E740481C1C}">
                    <a14:useLocalDpi xmlns:a14="http://schemas.microsoft.com/office/drawing/2010/main"/>
                  </a:ext>
                </a:extLst>
              </a:blip>
              <a:srcRect/>
              <a:stretch>
                <a:fillRect/>
              </a:stretch>
            </a:blipFill>
            <a:ln w="12700">
              <a:noFill/>
              <a:prstDash val="solid"/>
            </a:ln>
          </p:spPr>
        </p:pic>
        <p:sp>
          <p:nvSpPr>
            <p:cNvPr id="47" name="Rectangle: Rounded Corners 46">
              <a:extLst>
                <a:ext uri="{FF2B5EF4-FFF2-40B4-BE49-F238E27FC236}">
                  <a16:creationId xmlns:a16="http://schemas.microsoft.com/office/drawing/2014/main" id="{8BF8FAB9-B841-4C14-9178-7DDE4619AE3B}"/>
                </a:ext>
              </a:extLst>
            </p:cNvPr>
            <p:cNvSpPr/>
            <p:nvPr/>
          </p:nvSpPr>
          <p:spPr>
            <a:xfrm>
              <a:off x="2233849" y="1420152"/>
              <a:ext cx="1892782" cy="29037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panose="020F0502020204030204"/>
                  <a:ea typeface="+mn-ea"/>
                  <a:cs typeface="+mn-cs"/>
                </a:rPr>
                <a:t>NEOM Line</a:t>
              </a:r>
            </a:p>
          </p:txBody>
        </p:sp>
        <p:sp>
          <p:nvSpPr>
            <p:cNvPr id="66" name="Rectangle: Rounded Corners 65">
              <a:extLst>
                <a:ext uri="{FF2B5EF4-FFF2-40B4-BE49-F238E27FC236}">
                  <a16:creationId xmlns:a16="http://schemas.microsoft.com/office/drawing/2014/main" id="{ABD70161-D71A-4E4A-A89D-A0A185BD3B70}"/>
                </a:ext>
              </a:extLst>
            </p:cNvPr>
            <p:cNvSpPr/>
            <p:nvPr/>
          </p:nvSpPr>
          <p:spPr>
            <a:xfrm>
              <a:off x="535147" y="1398851"/>
              <a:ext cx="3699456" cy="1533667"/>
            </a:xfrm>
            <a:prstGeom prst="roundRect">
              <a:avLst>
                <a:gd name="adj" fmla="val 9623"/>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53" name="Rectangle 52">
            <a:extLst>
              <a:ext uri="{FF2B5EF4-FFF2-40B4-BE49-F238E27FC236}">
                <a16:creationId xmlns:a16="http://schemas.microsoft.com/office/drawing/2014/main" id="{ED704482-1C58-4CF5-BD8E-7E3DB67151A5}"/>
              </a:ext>
            </a:extLst>
          </p:cNvPr>
          <p:cNvSpPr/>
          <p:nvPr/>
        </p:nvSpPr>
        <p:spPr>
          <a:xfrm>
            <a:off x="516469" y="1307748"/>
            <a:ext cx="3753694" cy="1669592"/>
          </a:xfrm>
          <a:prstGeom prst="rect">
            <a:avLst/>
          </a:prstGeom>
          <a:noFill/>
          <a:ln w="28575">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000000"/>
              </a:solidFill>
              <a:latin typeface="Calibri" panose="020F0502020204030204"/>
            </a:endParaRPr>
          </a:p>
        </p:txBody>
      </p:sp>
      <p:grpSp>
        <p:nvGrpSpPr>
          <p:cNvPr id="60" name="Group 59">
            <a:extLst>
              <a:ext uri="{FF2B5EF4-FFF2-40B4-BE49-F238E27FC236}">
                <a16:creationId xmlns:a16="http://schemas.microsoft.com/office/drawing/2014/main" id="{8D49FBE8-0180-40B4-BFA6-9D1FB504DEC8}"/>
              </a:ext>
            </a:extLst>
          </p:cNvPr>
          <p:cNvGrpSpPr/>
          <p:nvPr/>
        </p:nvGrpSpPr>
        <p:grpSpPr>
          <a:xfrm>
            <a:off x="5486400" y="6501849"/>
            <a:ext cx="1709904" cy="184666"/>
            <a:chOff x="5902109" y="6496160"/>
            <a:chExt cx="1709904" cy="297407"/>
          </a:xfrm>
        </p:grpSpPr>
        <p:sp>
          <p:nvSpPr>
            <p:cNvPr id="61" name="TextBox 60">
              <a:extLst>
                <a:ext uri="{FF2B5EF4-FFF2-40B4-BE49-F238E27FC236}">
                  <a16:creationId xmlns:a16="http://schemas.microsoft.com/office/drawing/2014/main" id="{A4512882-994A-4F95-BE6B-36CB3B1E7C8D}"/>
                </a:ext>
              </a:extLst>
            </p:cNvPr>
            <p:cNvSpPr txBox="1"/>
            <p:nvPr/>
          </p:nvSpPr>
          <p:spPr>
            <a:xfrm>
              <a:off x="6232533" y="6496160"/>
              <a:ext cx="1379480" cy="29740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1" u="none" strike="noStrike" kern="1200" cap="none" spc="0" normalizeH="0" baseline="0" noProof="0" dirty="0">
                  <a:ln>
                    <a:noFill/>
                  </a:ln>
                  <a:solidFill>
                    <a:srgbClr val="000000"/>
                  </a:solidFill>
                  <a:effectLst/>
                  <a:uLnTx/>
                  <a:uFillTx/>
                  <a:latin typeface="Calibri "/>
                  <a:ea typeface="+mn-ea"/>
                  <a:cs typeface="+mn-cs"/>
                </a:rPr>
                <a:t>Focus of this proposal</a:t>
              </a:r>
            </a:p>
          </p:txBody>
        </p:sp>
        <p:sp>
          <p:nvSpPr>
            <p:cNvPr id="62" name="Rectangle 61">
              <a:extLst>
                <a:ext uri="{FF2B5EF4-FFF2-40B4-BE49-F238E27FC236}">
                  <a16:creationId xmlns:a16="http://schemas.microsoft.com/office/drawing/2014/main" id="{7922F5AB-71E6-405F-9B92-532BFF94DD84}"/>
                </a:ext>
              </a:extLst>
            </p:cNvPr>
            <p:cNvSpPr/>
            <p:nvPr/>
          </p:nvSpPr>
          <p:spPr>
            <a:xfrm>
              <a:off x="5902109" y="6587555"/>
              <a:ext cx="223967" cy="128597"/>
            </a:xfrm>
            <a:prstGeom prst="rect">
              <a:avLst/>
            </a:prstGeom>
            <a:noFill/>
            <a:ln w="28575">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i="1"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63" name="STAMP">
            <a:extLst>
              <a:ext uri="{FF2B5EF4-FFF2-40B4-BE49-F238E27FC236}">
                <a16:creationId xmlns:a16="http://schemas.microsoft.com/office/drawing/2014/main" id="{CDDBB6B3-1EB1-4177-BA5D-37F12DDCF51C}"/>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Tree>
    <p:extLst>
      <p:ext uri="{BB962C8B-B14F-4D97-AF65-F5344CB8AC3E}">
        <p14:creationId xmlns:p14="http://schemas.microsoft.com/office/powerpoint/2010/main" val="368414957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Cybersecurity Program Design and Implementation</a:t>
            </a:r>
            <a:br>
              <a:rPr lang="en-US" b="1" dirty="0"/>
            </a:br>
            <a:r>
              <a:rPr lang="en-US" dirty="0"/>
              <a:t>Fortune 5 Global Automaker</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29</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B78F68F-8CE2-4B04-B818-70DA20405B5A}"/>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782A0C0D-697B-4E7F-A64E-2A4F5F85FE7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Innovation Lifecycle </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Incident Response Plan</a:t>
              </a:r>
            </a:p>
          </p:txBody>
        </p:sp>
        <p:sp>
          <p:nvSpPr>
            <p:cNvPr id="23" name="Rectangle 22">
              <a:extLst>
                <a:ext uri="{FF2B5EF4-FFF2-40B4-BE49-F238E27FC236}">
                  <a16:creationId xmlns:a16="http://schemas.microsoft.com/office/drawing/2014/main" id="{BD1A123B-B9EA-40DF-BDE9-D4B233588ECB}"/>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989443F3-7EE3-4396-BE93-46AD9886AA29}"/>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C032628-470E-478A-BCF0-36827D7F8654}"/>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worked collaboratively with product and functional teams to build security into the innovation lifecycle during daily 15-min scrum meetings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Instead of writing detailed requirements up front, Booz Allen defined the high-level features of the cyber program, then worked to implement and mature those feature in 2-week sprint</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Allen’s team wrote information security policies and incident response plans while at the same time performing vulnerability management and attack surface reduction, all using the agile scrum</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C59D1D0-AD76-4A17-9388-8737BCD80E94}"/>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A fortune 5 global automaker engaged Booz Allen to design and operate a cybersecurity program in a resource constrained environment, adapt traditional cybersecurity processes to work within existing company processes, and secure a 100% cloud-based environment with a wide range of product maturity levels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B92479B8-2EC7-4916-A5CB-F3216D183220}"/>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rapidly implemented a comprehensive portfolio of minimally viable capabilities in under 8 months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created an innovative operating model capable of changing directly quickly in response to emerging needs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The engagement led to a significant reduction in external attack surface and cyber risk to the high-visibility company</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7" name="Group 26">
            <a:extLst>
              <a:ext uri="{FF2B5EF4-FFF2-40B4-BE49-F238E27FC236}">
                <a16:creationId xmlns:a16="http://schemas.microsoft.com/office/drawing/2014/main" id="{E265B143-3BBE-4D61-9E58-68EB8EE41FE4}"/>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7371074C-963D-46B8-9273-9BED7EC13CDB}"/>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D11A5119-18AF-4963-BDEB-F867CAE08BF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7F4DCBF-3364-4367-8585-34F3F6549701}"/>
              </a:ext>
            </a:extLst>
          </p:cNvPr>
          <p:cNvGrpSpPr/>
          <p:nvPr/>
        </p:nvGrpSpPr>
        <p:grpSpPr>
          <a:xfrm>
            <a:off x="705259" y="2566217"/>
            <a:ext cx="7591626" cy="464118"/>
            <a:chOff x="705259" y="2566217"/>
            <a:chExt cx="7591626" cy="464118"/>
          </a:xfrm>
        </p:grpSpPr>
        <p:sp>
          <p:nvSpPr>
            <p:cNvPr id="32" name="Rectangle 31">
              <a:extLst>
                <a:ext uri="{FF2B5EF4-FFF2-40B4-BE49-F238E27FC236}">
                  <a16:creationId xmlns:a16="http://schemas.microsoft.com/office/drawing/2014/main" id="{64C9A83D-480D-46B0-8353-DEF9139BF8FD}"/>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F1F390FD-2A3D-42BE-9BA0-D0EB74EAD7D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FD1C2B29-7D18-4607-9BA7-47BF0E212ABD}"/>
              </a:ext>
            </a:extLst>
          </p:cNvPr>
          <p:cNvGrpSpPr/>
          <p:nvPr/>
        </p:nvGrpSpPr>
        <p:grpSpPr>
          <a:xfrm>
            <a:off x="705259" y="4944581"/>
            <a:ext cx="7591626" cy="464118"/>
            <a:chOff x="705259" y="4944581"/>
            <a:chExt cx="7591626" cy="464118"/>
          </a:xfrm>
        </p:grpSpPr>
        <p:sp>
          <p:nvSpPr>
            <p:cNvPr id="35" name="Rectangle 34">
              <a:extLst>
                <a:ext uri="{FF2B5EF4-FFF2-40B4-BE49-F238E27FC236}">
                  <a16:creationId xmlns:a16="http://schemas.microsoft.com/office/drawing/2014/main" id="{F880724C-A6FC-4AAA-ABA0-7A5BB3A5D9E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4134452F-CA68-40BA-9C10-6B38075CD80E}"/>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grpSp>
      <p:pic>
        <p:nvPicPr>
          <p:cNvPr id="357378" name="Picture 2" descr="Cyberspace: EU and Ukraine launch dialogue on cyber security - EU4Digital">
            <a:extLst>
              <a:ext uri="{FF2B5EF4-FFF2-40B4-BE49-F238E27FC236}">
                <a16:creationId xmlns:a16="http://schemas.microsoft.com/office/drawing/2014/main" id="{A4A3B860-7B52-4A1B-8729-8F70DF0FA803}"/>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8405451" y="3899390"/>
            <a:ext cx="3122139"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6562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457200" tIns="0" rIns="0" bIns="0" rtlCol="0" anchor="b">
            <a:noAutofit/>
          </a:bodyPr>
          <a:lstStyle/>
          <a:p>
            <a:r>
              <a:rPr lang="en-US" b="1" dirty="0"/>
              <a:t>Cybersecurity Testing Program</a:t>
            </a:r>
            <a:br>
              <a:rPr lang="en-US" b="1" dirty="0"/>
            </a:br>
            <a:r>
              <a:rPr lang="en-US" dirty="0"/>
              <a:t>Confidential U.S. Aeronautics And Space Client </a:t>
            </a:r>
          </a:p>
        </p:txBody>
      </p:sp>
      <p:sp>
        <p:nvSpPr>
          <p:cNvPr id="28" name="Oval 27">
            <a:extLst>
              <a:ext uri="{FF2B5EF4-FFF2-40B4-BE49-F238E27FC236}">
                <a16:creationId xmlns:a16="http://schemas.microsoft.com/office/drawing/2014/main" id="{A33F8970-2028-4F89-933F-FD1F4086BDD7}"/>
              </a:ext>
            </a:extLst>
          </p:cNvPr>
          <p:cNvSpPr/>
          <p:nvPr/>
        </p:nvSpPr>
        <p:spPr>
          <a:xfrm>
            <a:off x="705259" y="498278"/>
            <a:ext cx="303536" cy="30175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30</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392272" name="Picture 80" descr="https://static.thenounproject.com/png/2047708-200.png">
            <a:extLst>
              <a:ext uri="{FF2B5EF4-FFF2-40B4-BE49-F238E27FC236}">
                <a16:creationId xmlns:a16="http://schemas.microsoft.com/office/drawing/2014/main" id="{5E753AAD-7B16-41CC-B1CA-67425A6628DE}"/>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3947743"/>
            <a:ext cx="367413" cy="367413"/>
          </a:xfrm>
          <a:prstGeom prst="rect">
            <a:avLst/>
          </a:prstGeom>
          <a:ln>
            <a:noFill/>
          </a:ln>
          <a:extLst>
            <a:ext uri="{909E8E84-426E-40DD-AFC4-6F175D3DCCD1}">
              <a14:hiddenFill xmlns:a14="http://schemas.microsoft.com/office/drawing/2010/main">
                <a:solidFill>
                  <a:srgbClr val="FFFFFF"/>
                </a:solidFill>
              </a14:hiddenFill>
            </a:ext>
          </a:extLst>
        </p:spPr>
      </p:pic>
      <p:pic>
        <p:nvPicPr>
          <p:cNvPr id="21" name="Picture 76" descr="https://static.thenounproject.com/png/2367018-200.png">
            <a:extLst>
              <a:ext uri="{FF2B5EF4-FFF2-40B4-BE49-F238E27FC236}">
                <a16:creationId xmlns:a16="http://schemas.microsoft.com/office/drawing/2014/main" id="{0FEBF033-3E9A-4910-9583-7B1C1135E932}"/>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pic>
        <p:nvPicPr>
          <p:cNvPr id="149517" name="Picture 13" descr="List ">
            <a:extLst>
              <a:ext uri="{FF2B5EF4-FFF2-40B4-BE49-F238E27FC236}">
                <a16:creationId xmlns:a16="http://schemas.microsoft.com/office/drawing/2014/main" id="{D1E08F57-583E-410D-92E5-BB84972831E3}"/>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693130" y="1452508"/>
            <a:ext cx="292139" cy="292139"/>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B78F68F-8CE2-4B04-B818-70DA20405B5A}"/>
              </a:ext>
            </a:extLst>
          </p:cNvPr>
          <p:cNvGrpSpPr/>
          <p:nvPr/>
        </p:nvGrpSpPr>
        <p:grpSpPr>
          <a:xfrm>
            <a:off x="8405450" y="1376403"/>
            <a:ext cx="3122140" cy="2398834"/>
            <a:chOff x="8405450" y="1376403"/>
            <a:chExt cx="3122140" cy="2398834"/>
          </a:xfrm>
        </p:grpSpPr>
        <p:sp>
          <p:nvSpPr>
            <p:cNvPr id="20" name="Rectangle 19">
              <a:extLst>
                <a:ext uri="{FF2B5EF4-FFF2-40B4-BE49-F238E27FC236}">
                  <a16:creationId xmlns:a16="http://schemas.microsoft.com/office/drawing/2014/main" id="{782A0C0D-697B-4E7F-A64E-2A4F5F85FE71}"/>
                </a:ext>
              </a:extLst>
            </p:cNvPr>
            <p:cNvSpPr/>
            <p:nvPr/>
          </p:nvSpPr>
          <p:spPr>
            <a:xfrm>
              <a:off x="8405451" y="1888827"/>
              <a:ext cx="3122139" cy="18864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Penetration Testing</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Compliance and Regulation</a:t>
              </a: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Computer Network Defense </a:t>
              </a:r>
            </a:p>
          </p:txBody>
        </p:sp>
        <p:sp>
          <p:nvSpPr>
            <p:cNvPr id="23" name="Rectangle 22">
              <a:extLst>
                <a:ext uri="{FF2B5EF4-FFF2-40B4-BE49-F238E27FC236}">
                  <a16:creationId xmlns:a16="http://schemas.microsoft.com/office/drawing/2014/main" id="{BD1A123B-B9EA-40DF-BDE9-D4B233588ECB}"/>
                </a:ext>
              </a:extLst>
            </p:cNvPr>
            <p:cNvSpPr/>
            <p:nvPr/>
          </p:nvSpPr>
          <p:spPr>
            <a:xfrm>
              <a:off x="8405450" y="1376403"/>
              <a:ext cx="3122140"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RFP Relevance</a:t>
              </a:r>
            </a:p>
          </p:txBody>
        </p:sp>
        <p:pic>
          <p:nvPicPr>
            <p:cNvPr id="24" name="Picture 23" descr="https://static.thenounproject.com/png/2021798-200.png">
              <a:extLst>
                <a:ext uri="{FF2B5EF4-FFF2-40B4-BE49-F238E27FC236}">
                  <a16:creationId xmlns:a16="http://schemas.microsoft.com/office/drawing/2014/main" id="{989443F3-7EE3-4396-BE93-46AD9886AA29}"/>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915400" y="1390302"/>
              <a:ext cx="427721" cy="436318"/>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CC032628-470E-478A-BCF0-36827D7F8654}"/>
              </a:ext>
            </a:extLst>
          </p:cNvPr>
          <p:cNvSpPr/>
          <p:nvPr/>
        </p:nvSpPr>
        <p:spPr>
          <a:xfrm>
            <a:off x="705259" y="3102460"/>
            <a:ext cx="7591626" cy="17699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conducted a penetration test event of each center and major facility every year at a frequency of more than one test event per month. We created custom exploit vulnerabilities both internally and externally and reported findings associated with each</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analyzed Computer Network Defense policies and configurations against compliance with regulations and enterprise directives as well as against leading international standards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evaluated the compliance of Computer Network Defense policies and configurations to ensure their alignment with regulations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C59D1D0-AD76-4A17-9388-8737BCD80E94}"/>
              </a:ext>
            </a:extLst>
          </p:cNvPr>
          <p:cNvSpPr/>
          <p:nvPr/>
        </p:nvSpPr>
        <p:spPr>
          <a:xfrm>
            <a:off x="705259" y="1912646"/>
            <a:ext cx="7591626" cy="58144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Confidential U.S. Aeronautics And Space Client engaged Booz Allen to decrease its attack surface, to conduct an all-encompassing cybersecurity assessment program to include advanced penetration testing, and to partner long-term to build and adapt testing to new and emerging threats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endPar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B92479B8-2EC7-4916-A5CB-F3216D183220}"/>
              </a:ext>
            </a:extLst>
          </p:cNvPr>
          <p:cNvSpPr/>
          <p:nvPr/>
        </p:nvSpPr>
        <p:spPr>
          <a:xfrm>
            <a:off x="705259" y="5480826"/>
            <a:ext cx="7591626" cy="81739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improved visibility of threats and vulnerabilities at all levels</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reduced remediation time for vulnerabilities to well under 30 days </a:t>
            </a:r>
          </a:p>
          <a:p>
            <a:pPr marL="285750" marR="0" lvl="0" indent="-2857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panose="020F0502020204030204"/>
                <a:ea typeface="+mn-ea"/>
                <a:cs typeface="+mn-cs"/>
              </a:rPr>
              <a:t>Booz Allen prioritized applications based on value criteria (e.g., the handling of sensitive information)</a:t>
            </a:r>
          </a:p>
        </p:txBody>
      </p:sp>
      <p:grpSp>
        <p:nvGrpSpPr>
          <p:cNvPr id="27" name="Group 26">
            <a:extLst>
              <a:ext uri="{FF2B5EF4-FFF2-40B4-BE49-F238E27FC236}">
                <a16:creationId xmlns:a16="http://schemas.microsoft.com/office/drawing/2014/main" id="{E265B143-3BBE-4D61-9E58-68EB8EE41FE4}"/>
              </a:ext>
            </a:extLst>
          </p:cNvPr>
          <p:cNvGrpSpPr/>
          <p:nvPr/>
        </p:nvGrpSpPr>
        <p:grpSpPr>
          <a:xfrm>
            <a:off x="705259" y="1376403"/>
            <a:ext cx="7591626" cy="464118"/>
            <a:chOff x="705259" y="1376403"/>
            <a:chExt cx="7591626" cy="464118"/>
          </a:xfrm>
        </p:grpSpPr>
        <p:sp>
          <p:nvSpPr>
            <p:cNvPr id="29" name="Rectangle 28">
              <a:extLst>
                <a:ext uri="{FF2B5EF4-FFF2-40B4-BE49-F238E27FC236}">
                  <a16:creationId xmlns:a16="http://schemas.microsoft.com/office/drawing/2014/main" id="{7371074C-963D-46B8-9273-9BED7EC13CDB}"/>
                </a:ext>
              </a:extLst>
            </p:cNvPr>
            <p:cNvSpPr/>
            <p:nvPr/>
          </p:nvSpPr>
          <p:spPr>
            <a:xfrm>
              <a:off x="705259" y="1376403"/>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Description</a:t>
              </a:r>
            </a:p>
          </p:txBody>
        </p:sp>
        <p:pic>
          <p:nvPicPr>
            <p:cNvPr id="30" name="Picture 76" descr="https://static.thenounproject.com/png/2367018-200.png">
              <a:extLst>
                <a:ext uri="{FF2B5EF4-FFF2-40B4-BE49-F238E27FC236}">
                  <a16:creationId xmlns:a16="http://schemas.microsoft.com/office/drawing/2014/main" id="{D11A5119-18AF-4963-BDEB-F867CAE08BF5}"/>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3352800" y="1437901"/>
              <a:ext cx="341123" cy="3411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C7F4DCBF-3364-4367-8585-34F3F6549701}"/>
              </a:ext>
            </a:extLst>
          </p:cNvPr>
          <p:cNvGrpSpPr/>
          <p:nvPr/>
        </p:nvGrpSpPr>
        <p:grpSpPr>
          <a:xfrm>
            <a:off x="705259" y="2566217"/>
            <a:ext cx="7591626" cy="464118"/>
            <a:chOff x="705259" y="2566217"/>
            <a:chExt cx="7591626" cy="464118"/>
          </a:xfrm>
        </p:grpSpPr>
        <p:sp>
          <p:nvSpPr>
            <p:cNvPr id="32" name="Rectangle 31">
              <a:extLst>
                <a:ext uri="{FF2B5EF4-FFF2-40B4-BE49-F238E27FC236}">
                  <a16:creationId xmlns:a16="http://schemas.microsoft.com/office/drawing/2014/main" id="{64C9A83D-480D-46B0-8353-DEF9139BF8FD}"/>
                </a:ext>
              </a:extLst>
            </p:cNvPr>
            <p:cNvSpPr/>
            <p:nvPr/>
          </p:nvSpPr>
          <p:spPr>
            <a:xfrm>
              <a:off x="705259" y="2566217"/>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Booz Allen Contribution</a:t>
              </a:r>
            </a:p>
          </p:txBody>
        </p:sp>
        <p:pic>
          <p:nvPicPr>
            <p:cNvPr id="33" name="Graphic 32" descr="Presentation with pie chart with solid fill">
              <a:extLst>
                <a:ext uri="{FF2B5EF4-FFF2-40B4-BE49-F238E27FC236}">
                  <a16:creationId xmlns:a16="http://schemas.microsoft.com/office/drawing/2014/main" id="{F1F390FD-2A3D-42BE-9BA0-D0EB74EAD7D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82238" y="2627715"/>
              <a:ext cx="341123" cy="341123"/>
            </a:xfrm>
            <a:prstGeom prst="rect">
              <a:avLst/>
            </a:prstGeom>
          </p:spPr>
        </p:pic>
      </p:grpSp>
      <p:grpSp>
        <p:nvGrpSpPr>
          <p:cNvPr id="34" name="Group 33">
            <a:extLst>
              <a:ext uri="{FF2B5EF4-FFF2-40B4-BE49-F238E27FC236}">
                <a16:creationId xmlns:a16="http://schemas.microsoft.com/office/drawing/2014/main" id="{FD1C2B29-7D18-4607-9BA7-47BF0E212ABD}"/>
              </a:ext>
            </a:extLst>
          </p:cNvPr>
          <p:cNvGrpSpPr/>
          <p:nvPr/>
        </p:nvGrpSpPr>
        <p:grpSpPr>
          <a:xfrm>
            <a:off x="705259" y="4944581"/>
            <a:ext cx="7591626" cy="464118"/>
            <a:chOff x="705259" y="4944581"/>
            <a:chExt cx="7591626" cy="464118"/>
          </a:xfrm>
        </p:grpSpPr>
        <p:sp>
          <p:nvSpPr>
            <p:cNvPr id="35" name="Rectangle 34">
              <a:extLst>
                <a:ext uri="{FF2B5EF4-FFF2-40B4-BE49-F238E27FC236}">
                  <a16:creationId xmlns:a16="http://schemas.microsoft.com/office/drawing/2014/main" id="{F880724C-A6FC-4AAA-ABA0-7A5BB3A5D9EC}"/>
                </a:ext>
              </a:extLst>
            </p:cNvPr>
            <p:cNvSpPr/>
            <p:nvPr/>
          </p:nvSpPr>
          <p:spPr>
            <a:xfrm>
              <a:off x="705259" y="4944581"/>
              <a:ext cx="7591626" cy="46411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Project Results</a:t>
              </a:r>
            </a:p>
          </p:txBody>
        </p:sp>
        <p:pic>
          <p:nvPicPr>
            <p:cNvPr id="36" name="Graphic 35" descr="Bullseye with solid fill">
              <a:extLst>
                <a:ext uri="{FF2B5EF4-FFF2-40B4-BE49-F238E27FC236}">
                  <a16:creationId xmlns:a16="http://schemas.microsoft.com/office/drawing/2014/main" id="{4134452F-CA68-40BA-9C10-6B38075CD80E}"/>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523361" y="5006079"/>
              <a:ext cx="341123" cy="341123"/>
            </a:xfrm>
            <a:prstGeom prst="rect">
              <a:avLst/>
            </a:prstGeom>
          </p:spPr>
        </p:pic>
      </p:grpSp>
      <p:pic>
        <p:nvPicPr>
          <p:cNvPr id="357378" name="Picture 2" descr="Cyberspace: EU and Ukraine launch dialogue on cyber security - EU4Digital">
            <a:extLst>
              <a:ext uri="{FF2B5EF4-FFF2-40B4-BE49-F238E27FC236}">
                <a16:creationId xmlns:a16="http://schemas.microsoft.com/office/drawing/2014/main" id="{A4A3B860-7B52-4A1B-8729-8F70DF0FA803}"/>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8405451" y="3899390"/>
            <a:ext cx="3122139" cy="2398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859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5616945-1FE6-487A-8029-5EC77E86DE3C}"/>
              </a:ext>
            </a:extLst>
          </p:cNvPr>
          <p:cNvGraphicFramePr>
            <a:graphicFrameLocks noChangeAspect="1"/>
          </p:cNvGraphicFramePr>
          <p:nvPr>
            <p:custDataLst>
              <p:tags r:id="rId1"/>
            </p:custDataLst>
            <p:extLst>
              <p:ext uri="{D42A27DB-BD31-4B8C-83A1-F6EECF244321}">
                <p14:modId xmlns:p14="http://schemas.microsoft.com/office/powerpoint/2010/main" val="9944097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7" name="Object 6" hidden="1">
                        <a:extLst>
                          <a:ext uri="{FF2B5EF4-FFF2-40B4-BE49-F238E27FC236}">
                            <a16:creationId xmlns:a16="http://schemas.microsoft.com/office/drawing/2014/main" id="{15616945-1FE6-487A-8029-5EC77E86DE3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182A0D1-FF53-4982-AFEB-36959715443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2" name="Title 1">
            <a:extLst>
              <a:ext uri="{FF2B5EF4-FFF2-40B4-BE49-F238E27FC236}">
                <a16:creationId xmlns:a16="http://schemas.microsoft.com/office/drawing/2014/main" id="{C721EFA4-9F10-4D54-B241-5EC30E0E4622}"/>
              </a:ext>
            </a:extLst>
          </p:cNvPr>
          <p:cNvSpPr>
            <a:spLocks noGrp="1"/>
          </p:cNvSpPr>
          <p:nvPr>
            <p:ph type="title"/>
          </p:nvPr>
        </p:nvSpPr>
        <p:spPr/>
        <p:txBody>
          <a:bodyPr/>
          <a:lstStyle/>
          <a:p>
            <a:r>
              <a:rPr lang="en-US" altLang="en-US" dirty="0"/>
              <a:t>Table of Contents</a:t>
            </a:r>
            <a:endParaRPr lang="en-US" dirty="0"/>
          </a:p>
        </p:txBody>
      </p:sp>
      <p:sp>
        <p:nvSpPr>
          <p:cNvPr id="16" name="Footer Placeholder 3">
            <a:extLst>
              <a:ext uri="{FF2B5EF4-FFF2-40B4-BE49-F238E27FC236}">
                <a16:creationId xmlns:a16="http://schemas.microsoft.com/office/drawing/2014/main" id="{39F9C071-0CB5-43F7-BCE2-A39E652DB210}"/>
              </a:ext>
            </a:extLst>
          </p:cNvPr>
          <p:cNvSpPr txBox="1">
            <a:spLocks/>
          </p:cNvSpPr>
          <p:nvPr/>
        </p:nvSpPr>
        <p:spPr>
          <a:xfrm>
            <a:off x="4881686" y="6477000"/>
            <a:ext cx="4937760"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FFFFFF"/>
                </a:solidFill>
                <a:effectLst/>
                <a:uLnTx/>
                <a:uFillTx/>
                <a:latin typeface="Georgia" charset="0"/>
              </a:rPr>
              <a:t>This document is confidential and intended solely for OXAGON in the context of Booz Allen's proposal review.</a:t>
            </a:r>
          </a:p>
        </p:txBody>
      </p:sp>
      <p:cxnSp>
        <p:nvCxnSpPr>
          <p:cNvPr id="18" name="Straight Connector 17">
            <a:extLst>
              <a:ext uri="{FF2B5EF4-FFF2-40B4-BE49-F238E27FC236}">
                <a16:creationId xmlns:a16="http://schemas.microsoft.com/office/drawing/2014/main" id="{E4424A55-A01E-45E7-8CC3-C6133B95F307}"/>
              </a:ext>
            </a:extLst>
          </p:cNvPr>
          <p:cNvCxnSpPr>
            <a:cxnSpLocks/>
          </p:cNvCxnSpPr>
          <p:nvPr/>
        </p:nvCxnSpPr>
        <p:spPr>
          <a:xfrm>
            <a:off x="4953000" y="4809392"/>
            <a:ext cx="549497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ectangle 18">
            <a:hlinkClick r:id="rId7" action="ppaction://hlinksldjump"/>
            <a:extLst>
              <a:ext uri="{FF2B5EF4-FFF2-40B4-BE49-F238E27FC236}">
                <a16:creationId xmlns:a16="http://schemas.microsoft.com/office/drawing/2014/main" id="{58C8BAB8-FBF8-415D-BFCE-1908547D53D5}"/>
              </a:ext>
            </a:extLst>
          </p:cNvPr>
          <p:cNvSpPr/>
          <p:nvPr/>
        </p:nvSpPr>
        <p:spPr>
          <a:xfrm>
            <a:off x="4881686" y="1219200"/>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EXECUTIVE SUMMARY</a:t>
            </a:r>
          </a:p>
        </p:txBody>
      </p:sp>
      <p:sp>
        <p:nvSpPr>
          <p:cNvPr id="20" name="Rectangle 19">
            <a:hlinkClick r:id="rId8" action="ppaction://hlinksldjump"/>
            <a:extLst>
              <a:ext uri="{FF2B5EF4-FFF2-40B4-BE49-F238E27FC236}">
                <a16:creationId xmlns:a16="http://schemas.microsoft.com/office/drawing/2014/main" id="{68EADF47-BA35-4E08-BEBA-DB45D20804B3}"/>
              </a:ext>
            </a:extLst>
          </p:cNvPr>
          <p:cNvSpPr/>
          <p:nvPr/>
        </p:nvSpPr>
        <p:spPr>
          <a:xfrm>
            <a:off x="4881686" y="17664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UNDERSTANDING OF THE SITUATION</a:t>
            </a:r>
          </a:p>
        </p:txBody>
      </p:sp>
      <p:sp>
        <p:nvSpPr>
          <p:cNvPr id="21" name="Rectangle 20">
            <a:hlinkClick r:id="rId9" action="ppaction://hlinksldjump"/>
            <a:extLst>
              <a:ext uri="{FF2B5EF4-FFF2-40B4-BE49-F238E27FC236}">
                <a16:creationId xmlns:a16="http://schemas.microsoft.com/office/drawing/2014/main" id="{44DEE681-6DB7-4791-9C1E-2C490B3340FD}"/>
              </a:ext>
            </a:extLst>
          </p:cNvPr>
          <p:cNvSpPr/>
          <p:nvPr/>
        </p:nvSpPr>
        <p:spPr>
          <a:xfrm>
            <a:off x="4881686" y="2313766"/>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WHY BOOZ ALLEN HAMILTON</a:t>
            </a:r>
          </a:p>
        </p:txBody>
      </p:sp>
      <p:sp>
        <p:nvSpPr>
          <p:cNvPr id="22" name="Rectangle 21">
            <a:hlinkClick r:id="rId10" action="ppaction://hlinksldjump"/>
            <a:extLst>
              <a:ext uri="{FF2B5EF4-FFF2-40B4-BE49-F238E27FC236}">
                <a16:creationId xmlns:a16="http://schemas.microsoft.com/office/drawing/2014/main" id="{633D7C3F-D469-4CFA-BA41-06E2B97EB659}"/>
              </a:ext>
            </a:extLst>
          </p:cNvPr>
          <p:cNvSpPr/>
          <p:nvPr/>
        </p:nvSpPr>
        <p:spPr>
          <a:xfrm>
            <a:off x="4881686" y="2861049"/>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PROPOSED PROJECT APPROACH</a:t>
            </a:r>
          </a:p>
        </p:txBody>
      </p:sp>
      <p:sp>
        <p:nvSpPr>
          <p:cNvPr id="23" name="Rectangle 22">
            <a:hlinkClick r:id="rId11" action="ppaction://hlinksldjump"/>
            <a:extLst>
              <a:ext uri="{FF2B5EF4-FFF2-40B4-BE49-F238E27FC236}">
                <a16:creationId xmlns:a16="http://schemas.microsoft.com/office/drawing/2014/main" id="{4B1982F6-0125-4666-BEF3-D945016E6727}"/>
              </a:ext>
            </a:extLst>
          </p:cNvPr>
          <p:cNvSpPr/>
          <p:nvPr/>
        </p:nvSpPr>
        <p:spPr>
          <a:xfrm>
            <a:off x="4881686" y="3408332"/>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TIMELINE &amp; TEAM STRUCTURE</a:t>
            </a:r>
          </a:p>
        </p:txBody>
      </p:sp>
      <p:sp>
        <p:nvSpPr>
          <p:cNvPr id="24" name="Rectangle 23">
            <a:hlinkClick r:id="rId12" action="ppaction://hlinksldjump"/>
            <a:extLst>
              <a:ext uri="{FF2B5EF4-FFF2-40B4-BE49-F238E27FC236}">
                <a16:creationId xmlns:a16="http://schemas.microsoft.com/office/drawing/2014/main" id="{88B51322-4A22-4903-B096-E592A8C556E3}"/>
              </a:ext>
            </a:extLst>
          </p:cNvPr>
          <p:cNvSpPr/>
          <p:nvPr/>
        </p:nvSpPr>
        <p:spPr>
          <a:xfrm>
            <a:off x="4881686" y="3955615"/>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QUALIFICATIONS</a:t>
            </a:r>
          </a:p>
        </p:txBody>
      </p:sp>
      <p:sp>
        <p:nvSpPr>
          <p:cNvPr id="25" name="Rectangle 24">
            <a:hlinkClick r:id="rId13" action="ppaction://hlinksldjump"/>
            <a:extLst>
              <a:ext uri="{FF2B5EF4-FFF2-40B4-BE49-F238E27FC236}">
                <a16:creationId xmlns:a16="http://schemas.microsoft.com/office/drawing/2014/main" id="{37870621-3697-4F27-8C72-1BBAA0A8EA19}"/>
              </a:ext>
            </a:extLst>
          </p:cNvPr>
          <p:cNvSpPr/>
          <p:nvPr/>
        </p:nvSpPr>
        <p:spPr>
          <a:xfrm>
            <a:off x="4881686" y="4502898"/>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FF"/>
                </a:solidFill>
                <a:latin typeface="Calibri" panose="020F0502020204030204"/>
              </a:rPr>
              <a:t>TEAM RESUMES</a:t>
            </a:r>
          </a:p>
        </p:txBody>
      </p:sp>
      <p:sp>
        <p:nvSpPr>
          <p:cNvPr id="26" name="Rectangle 25">
            <a:hlinkClick r:id="rId14" action="ppaction://hlinksldjump"/>
            <a:extLst>
              <a:ext uri="{FF2B5EF4-FFF2-40B4-BE49-F238E27FC236}">
                <a16:creationId xmlns:a16="http://schemas.microsoft.com/office/drawing/2014/main" id="{3D96264F-665B-4FEF-87C7-E641191A5EE1}"/>
              </a:ext>
            </a:extLst>
          </p:cNvPr>
          <p:cNvSpPr/>
          <p:nvPr/>
        </p:nvSpPr>
        <p:spPr>
          <a:xfrm>
            <a:off x="4881686" y="50501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CORPORATE DOCUMENTS</a:t>
            </a:r>
          </a:p>
        </p:txBody>
      </p:sp>
    </p:spTree>
    <p:extLst>
      <p:ext uri="{BB962C8B-B14F-4D97-AF65-F5344CB8AC3E}">
        <p14:creationId xmlns:p14="http://schemas.microsoft.com/office/powerpoint/2010/main" val="39314953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marL="0" marR="0" lvl="1" indent="-173736" algn="l" defTabSz="914400" rtl="0" eaLnBrk="1" fontAlgn="base" latinLnBrk="0" hangingPunct="1">
              <a:lnSpc>
                <a:spcPct val="100000"/>
              </a:lnSpc>
              <a:spcBef>
                <a:spcPts val="66"/>
              </a:spcBef>
              <a:spcAft>
                <a:spcPct val="0"/>
              </a:spcAft>
              <a:buClr>
                <a:srgbClr val="000000"/>
              </a:buClr>
              <a:buSzPct val="100000"/>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Arial" charset="0"/>
              </a:rPr>
              <a:t>IT and Cybersecurity Transformation Strategy and Operating Model, Public Sector, KSA</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the current state of Information Technology (IT) and Information Security (IS). Defined the mandate and strategic objectives for IT and IS across each entity based on stakeholder aspirations and business requirements. Designed the target operating model in terms of governance and organization structure, roles and responsibilities, and manpower plans for IT and IS across all three entities</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IT and Cybersecurity Service Provider Market Strategy and Business Plan – Service Provider,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a comprehensive market assessment for supply and demand including technology trends, regulatory assessment and competitor analysis. Identified market opportunities and aligned with client on market positioning and overall value proposition. Developed the strategy, service portfolio, partnership model, operating model and detailed business plan </a:t>
            </a:r>
          </a:p>
          <a:p>
            <a:pPr marL="0" marR="0" lvl="1" indent="-173736" fontAlgn="base">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Cybersecurity Transformation Program Setup, Leading Bank,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information security gaps against best practices based on the CyberM3 framework. Developed detailed initiative plan to address gaps and improve the overall security of the bank. Designed a detailed cybersecurity transformation program and three-year business plan. Setup PMO operating model and launched the transformation. Developed and detailed the vision and strategic objectives. Designed and supported the governance structure and organization required to deliver against the strategy. Developed access management, data governance, risk management and incident response frameworks</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Shared Services Strategy and Business Case for Centralized Security Operation Center (SOC), Investment Group,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the current security posture of the group (including over eight operating companies) using the Booz Allen Cyber M3 framework. Designed the target state for a centralized group SOC to improve the security posture and security governance of the group. Recommended the way forward and highlighted the qualitative and financial benefits. Developed and implementation plan and onboarding plan. Designed the enterprise architecture and technology requirements. Developed a five-year roadmap with detailed initiatives </a:t>
            </a:r>
          </a:p>
          <a:p>
            <a:pPr marL="0" marR="0" lvl="1" indent="-173736" fontAlgn="base">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Data Center and Cloud Computing Growth Strategy – Data Center Provider (UAE, KSA)</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demand for data center and cloud computing services for UAE and KSA. Analyzed supply landscape &amp; developed growth options for data center &amp; cloud computing. Developed 10-year business plan based on identified options &amp; recommended way forward. Developed the operating model and implementation roadmap</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OT Cybersecurity Assurance and Risk Assessment, O&amp;G EPC, UAE</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Provided oversight to the OT Cybersecurity Risk Assessment of an Oilfield during the entire Engineering, Procurement and Construction Lifecycle, including Framework development, Risk Assessment, security Testing at FAT, IFAT and SAT as well support to Senior Leadership on the commissioning into service approval, leveraging the Booz Allen intellectual capital</a:t>
            </a:r>
          </a:p>
          <a:p>
            <a:pPr marL="173736" marR="0" lvl="0" indent="-173736" algn="l" defTabSz="914357" rtl="0" eaLnBrk="0" fontAlgn="base" latinLnBrk="0" hangingPunct="0">
              <a:lnSpc>
                <a:spcPct val="100000"/>
              </a:lnSpc>
              <a:spcBef>
                <a:spcPts val="0"/>
              </a:spcBef>
              <a:spcAft>
                <a:spcPct val="0"/>
              </a:spcAft>
              <a:buClr>
                <a:srgbClr val="000000"/>
              </a:buClr>
              <a:buSzTx/>
              <a:buFont typeface="Wingdings" charset="0"/>
              <a:buChar char="§"/>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1" name="TextBox 30"/>
          <p:cNvSpPr txBox="1"/>
          <p:nvPr/>
        </p:nvSpPr>
        <p:spPr>
          <a:xfrm>
            <a:off x="1941345" y="419280"/>
            <a:ext cx="1963427" cy="123110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ZIAD NASRALLAH</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Vice President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Cybersecurity Program Director</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21+ years professional experience in the Middle East region, North America, Asia, and Africa</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Industry experience across telecom, cybersecurity, digital, technology, and public sectors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Focus on technology strategy development, digitization, information security, governance and operating model, business plan development, PMO and shared services, and economic assessments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M.S., Engineering Management, Missouri University of Science and Technology</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B.S., Electrical Engineering with a minor in Economics, Missouri University of Science and 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Arabic and English, and proficient in French (Speaking, Reading, Writing)</a:t>
            </a:r>
          </a:p>
        </p:txBody>
      </p:sp>
      <p:sp>
        <p:nvSpPr>
          <p:cNvPr id="20" name="Rectangle: Rounded Corners 19">
            <a:extLst>
              <a:ext uri="{FF2B5EF4-FFF2-40B4-BE49-F238E27FC236}">
                <a16:creationId xmlns:a16="http://schemas.microsoft.com/office/drawing/2014/main" id="{881EB452-9DBD-4C6A-8EC6-AC2361B61E0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PROJECT DELIVERY TEAM</a:t>
            </a:r>
          </a:p>
        </p:txBody>
      </p:sp>
      <p:pic>
        <p:nvPicPr>
          <p:cNvPr id="15" name="Picture 31" descr="Image result for Ziad Nasrallah">
            <a:extLst>
              <a:ext uri="{FF2B5EF4-FFF2-40B4-BE49-F238E27FC236}">
                <a16:creationId xmlns:a16="http://schemas.microsoft.com/office/drawing/2014/main" id="{51996674-CF5D-4822-BDEA-4B0BCFD77BCF}"/>
              </a:ext>
            </a:extLst>
          </p:cNvPr>
          <p:cNvPicPr preferRelativeResize="0">
            <a:picLocks noChangeArrowheads="1"/>
          </p:cNvPicPr>
          <p:nvPr/>
        </p:nvPicPr>
        <p:blipFill rotWithShape="1">
          <a:blip r:embed="rId7" cstate="email">
            <a:grayscl/>
            <a:extLst>
              <a:ext uri="{BEBA8EAE-BF5A-486C-A8C5-ECC9F3942E4B}">
                <a14:imgProps xmlns:a14="http://schemas.microsoft.com/office/drawing/2010/main">
                  <a14:imgLayer r:embed="rId8">
                    <a14:imgEffect>
                      <a14:brightnessContrast bright="6000"/>
                    </a14:imgEffect>
                  </a14:imgLayer>
                </a14:imgProps>
              </a:ext>
              <a:ext uri="{28A0092B-C50C-407E-A947-70E740481C1C}">
                <a14:useLocalDpi xmlns:a14="http://schemas.microsoft.com/office/drawing/2010/main"/>
              </a:ext>
            </a:extLst>
          </a:blip>
          <a:srcRect/>
          <a:stretch/>
        </p:blipFill>
        <p:spPr bwMode="auto">
          <a:xfrm>
            <a:off x="891539" y="419280"/>
            <a:ext cx="899151" cy="1243584"/>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6" name="Footer Placeholder 2">
            <a:extLst>
              <a:ext uri="{FF2B5EF4-FFF2-40B4-BE49-F238E27FC236}">
                <a16:creationId xmlns:a16="http://schemas.microsoft.com/office/drawing/2014/main" id="{B3DBBB52-1214-43B0-A0CA-A771A23AB101}"/>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06920652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Cybersecurity Program Design and Operationalization, KSA</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design and operationalization of a Cybersecurity program entailing the design of a Cybersecurity risk management framework, data classification and governance framework, third-party Cybersecurity risk management framework and reference architecture as well as the development of Cybersecurity policies</a:t>
            </a:r>
          </a:p>
          <a:p>
            <a:pPr marL="0" marR="0" lvl="1" indent="-173736" fontAlgn="base">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National Cyber Security Governance Model Design, KSA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Benchmarked the cybersecurity national institutional governance landscape for multiple countries, along key dimensions such as national objectives, national governance bodies, roles and responsibilities, and regulatory and operational reporting lines. Baselined the current institutional landscape (as-is) for cyber security in KSA. Identified current gaps in the governance and regulatory landscape that can hinder the emergence of a comprehensive and resilient cyber security ecosystem in KSA, based on the lessons learned. Proposed three model options and recommended an optimal one, for the cyber security national institutional governance landscape in KSA, at the national level and also covering the intra- and inter-sectoral view</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National Cyber Tech Company Setup, KSA</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the establishment of an information security company from mandate, to offerings to operating model and business plan. Led the KSA cybersecurity legal and regulatory assessment - Baselined the current cybersecurity regulatory laws and regulations in KSA. Benchmarked global laws and regulations to identify global trends in the cybersecurity regulatory landscape. Assessed the maturity of KSA laws and regulations against global trends and identified key gaps within the current KSA regulatory landscape. Derived key findings within the current KSA cybersecurity laws and regulations and assessed the implications on the National Cyber Tech Company in terms of market challenges and opportunities</a:t>
            </a:r>
          </a:p>
          <a:p>
            <a:pPr marL="0" marR="0" lvl="1" indent="-173736" fontAlgn="base">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OT Security Risk Assessment, KSA</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Performed OT security risk assessments for the utility sector by evaluating the current OT security posture of its OT infrastructure assets and highlighting the risk of exposure from different areas covering the physical, confidentiality, data, governance, processes and third-party aspects. Supported client in assessing internal and external (</a:t>
            </a: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ie</a:t>
            </a: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third parties) threat factors, development of, or compliance with, appropriate policies, and assisting where incidents arise in root cause identification and remediation</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Readiness Program and PMO , KSA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the design, development, and implementation of a Readiness Program that would enable the utility distribution sector to achieve its target readiness level – Defined readiness framework. Completed a current state assessment. Designed target operating model. Developed gap analysis assessment. Identified the initiatives that are required to transition from the current state to the target state and planned the setup and execution of a PMO to guide the execution of the initiatives</a:t>
            </a:r>
          </a:p>
        </p:txBody>
      </p:sp>
      <p:sp>
        <p:nvSpPr>
          <p:cNvPr id="31" name="TextBox 30"/>
          <p:cNvSpPr txBox="1"/>
          <p:nvPr/>
        </p:nvSpPr>
        <p:spPr>
          <a:xfrm>
            <a:off x="1941345" y="419280"/>
            <a:ext cx="1963427" cy="1015663"/>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GEORGES CHOUEIRY</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Senior Manager</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Cyber Strategy &amp; Risk</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6858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15+ years of management consulting experience in the MENA region</a:t>
            </a:r>
          </a:p>
          <a:p>
            <a:pPr marL="182880" marR="0" lvl="0" indent="-182880" algn="l" defTabSz="6858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Expertise across a broad range of management consulting disciplines, including Cybersecurity strategies, Cybersecurity maturity and risk Assessment</a:t>
            </a:r>
          </a:p>
          <a:p>
            <a:pPr marL="182880" indent="-182880">
              <a:spcAft>
                <a:spcPts val="300"/>
              </a:spcAft>
              <a:buFont typeface="Wingdings" pitchFamily="2" charset="2"/>
              <a:buChar char="§"/>
              <a:defRPr/>
            </a:pPr>
            <a:r>
              <a:rPr lang="en-US" sz="1100" dirty="0">
                <a:solidFill>
                  <a:srgbClr val="000000"/>
                </a:solidFill>
                <a:latin typeface="Calibri" panose="020F0502020204030204" pitchFamily="34" charset="0"/>
                <a:cs typeface="Calibri" panose="020F0502020204030204" pitchFamily="34" charset="0"/>
              </a:rPr>
              <a:t>Serves clients in Public Sector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6858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Bachelor of Science, American University of Beirut</a:t>
            </a:r>
          </a:p>
          <a:p>
            <a:pPr marL="182880" marR="0" lvl="0" indent="-182880" algn="l" defTabSz="6858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Certified Information System Auditor</a:t>
            </a:r>
          </a:p>
          <a:p>
            <a:pPr marL="182880" marR="0" lvl="0" indent="-182880" algn="l" defTabSz="6858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Member of ISACA – Lebanon Chapter</a:t>
            </a:r>
          </a:p>
          <a:p>
            <a:pPr marL="0" marR="0" lvl="0" indent="0" algn="l" defTabSz="685800" rtl="0" eaLnBrk="1" fontAlgn="auto" latinLnBrk="0" hangingPunct="1">
              <a:lnSpc>
                <a:spcPct val="10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82880" marR="0" lvl="0" indent="-182880" algn="l" defTabSz="6858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Arabic, French and English</a:t>
            </a:r>
          </a:p>
        </p:txBody>
      </p:sp>
      <p:sp>
        <p:nvSpPr>
          <p:cNvPr id="20" name="Rectangle: Rounded Corners 19">
            <a:extLst>
              <a:ext uri="{FF2B5EF4-FFF2-40B4-BE49-F238E27FC236}">
                <a16:creationId xmlns:a16="http://schemas.microsoft.com/office/drawing/2014/main" id="{881EB452-9DBD-4C6A-8EC6-AC2361B61E0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PROJECT DELIVERY TEAM</a:t>
            </a:r>
          </a:p>
        </p:txBody>
      </p:sp>
      <p:pic>
        <p:nvPicPr>
          <p:cNvPr id="16" name="Picture 15">
            <a:extLst>
              <a:ext uri="{FF2B5EF4-FFF2-40B4-BE49-F238E27FC236}">
                <a16:creationId xmlns:a16="http://schemas.microsoft.com/office/drawing/2014/main" id="{70B62E7A-FB1B-4731-A04B-FE7A71338A66}"/>
              </a:ext>
            </a:extLst>
          </p:cNvPr>
          <p:cNvPicPr preferRelativeResize="0">
            <a:picLocks/>
          </p:cNvPicPr>
          <p:nvPr/>
        </p:nvPicPr>
        <p:blipFill rotWithShape="1">
          <a:blip r:embed="rId7" cstate="email">
            <a:grayscl/>
            <a:extLst>
              <a:ext uri="{28A0092B-C50C-407E-A947-70E740481C1C}">
                <a14:useLocalDpi xmlns:a14="http://schemas.microsoft.com/office/drawing/2010/main"/>
              </a:ext>
            </a:extLst>
          </a:blip>
          <a:srcRect/>
          <a:stretch/>
        </p:blipFill>
        <p:spPr>
          <a:xfrm>
            <a:off x="891539" y="419280"/>
            <a:ext cx="899151" cy="1243584"/>
          </a:xfrm>
          <a:prstGeom prst="rect">
            <a:avLst/>
          </a:prstGeom>
          <a:ln>
            <a:solidFill>
              <a:schemeClr val="tx1"/>
            </a:solidFill>
          </a:ln>
        </p:spPr>
      </p:pic>
      <p:sp>
        <p:nvSpPr>
          <p:cNvPr id="17" name="Footer Placeholder 2">
            <a:extLst>
              <a:ext uri="{FF2B5EF4-FFF2-40B4-BE49-F238E27FC236}">
                <a16:creationId xmlns:a16="http://schemas.microsoft.com/office/drawing/2014/main" id="{C721E8C1-3636-4691-A202-91F6418BC470}"/>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40386553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marL="0" marR="0" lvl="1" indent="-173736" fontAlgn="base">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National Cybersecurity Strategy Development – GCC Country</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the national cybersecurity strategy, national information assurance framework, and critical information infrastructure policy for the country, operationalized the agency leading efforts in these domains and developed the three-year strategic plan</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Cybersecurity Transformation Program Setup – Leading Bank,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information security gaps against best practices based on CyberM3 framework. Developed detailed initiative plan to address gaps and improve the overall security of the bank</a:t>
            </a:r>
          </a:p>
          <a:p>
            <a:pPr marL="0" marR="0" lvl="1" indent="-173736" fontAlgn="base">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Cybersecurity and Digital transformation program – Major Industrial Group, France</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Introduced Digital Industries 4.0 by combining PLM, MES, and ERP into day-to-day conception and production. Ran a cyber resilience maturity diagnostic, defined BCP, recommended processes and technology enhancements</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Cybersecurity Planning of Three-Year Cloud Transformation Program – Leading Bank (France)</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Built the three-year cybersecurity deployment strategy encompassing the enterprise security for hybrid cloud and including a transformation plan with a security remediation factory to support the program, a target operating model, and a cyber defense strategy around an ecosystem of key players </a:t>
            </a:r>
          </a:p>
          <a:p>
            <a:pPr marL="0" marR="0" lvl="1" indent="-173736" fontAlgn="base">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Cyber Fusion Design and Program Implementation – GCC Investment Group,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Co-led the design and rapid implementation of large-scale 24/7 cybersecurity fusion programs. Worked closely with CISO to fuse traditional monitoring, detection, and response capabilities with higher-level threat intelligence, threat operations, and vulnerability management platforms</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IT Transformation Program – Oil &amp; Gas Company,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IT Transformation Strategy for a major oil &amp; gas group in the Middle East including the development of the group’s IT vision, mandate, and strategic objectives; identification of IT shared services opportunities, governance, organizational models, processes, performance management, and IT transformation roadmap </a:t>
            </a:r>
          </a:p>
          <a:p>
            <a:pPr marL="0" marR="0" lvl="1" indent="-173736" fontAlgn="base">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Business Continuity Planning – Leading Bank, France</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development of a business continuity and disaster recovery strategies, risk assessments, cyber threat evaluation, Business Impact Analyses (BIA), and documentation of Business Continuity (BC), and Disaster Recovery (DR) plans and procedures</a:t>
            </a:r>
          </a:p>
          <a:p>
            <a:pPr marL="171450" marR="0" lvl="0" indent="-173736" algn="l" defTabSz="914400" rtl="0" eaLnBrk="0" fontAlgn="base" latinLnBrk="0" hangingPunct="0">
              <a:lnSpc>
                <a:spcPct val="100000"/>
              </a:lnSpc>
              <a:spcBef>
                <a:spcPts val="0"/>
              </a:spcBef>
              <a:spcAft>
                <a:spcPts val="0"/>
              </a:spcAft>
              <a:buClr>
                <a:srgbClr val="000000"/>
              </a:buClr>
              <a:buSzTx/>
              <a:buFont typeface="Wingdings" panose="05000000000000000000" pitchFamily="2" charset="2"/>
              <a:buChar char="§"/>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31" name="TextBox 30"/>
          <p:cNvSpPr txBox="1"/>
          <p:nvPr/>
        </p:nvSpPr>
        <p:spPr>
          <a:xfrm>
            <a:off x="1941345" y="419280"/>
            <a:ext cx="1963427" cy="1015663"/>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TAREK HOUBBALLAH</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Security Manager</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Cyber Strategy &amp; Risk</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20+ years experience in leading cybersecurity and digital programs in large-scale government and commercial environments in France and the GCC</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Focus on technology strategy development, digitization, information security, governance and operating model, business plan development, PMO, shared services, and economic assessments</a:t>
            </a:r>
          </a:p>
          <a:p>
            <a:pPr marL="182880" marR="0" lvl="0" indent="-182880" fontAlgn="auto">
              <a:lnSpc>
                <a:spcPct val="100000"/>
              </a:lnSpc>
              <a:spcBef>
                <a:spcPts val="0"/>
              </a:spcBef>
              <a:spcAft>
                <a:spcPts val="300"/>
              </a:spcAft>
              <a:buClrTx/>
              <a:buSzTx/>
              <a:buFont typeface="Wingdings" pitchFamily="2" charset="2"/>
              <a:buChar char="§"/>
              <a:tabLst/>
              <a:defRPr/>
            </a:pPr>
            <a:r>
              <a:rPr lang="en-US" sz="1100" dirty="0">
                <a:solidFill>
                  <a:srgbClr val="000000"/>
                </a:solidFill>
                <a:latin typeface="Calibri" panose="020F0502020204030204" pitchFamily="34" charset="0"/>
                <a:cs typeface="Calibri" panose="020F0502020204030204" pitchFamily="34" charset="0"/>
              </a:rPr>
              <a:t>Thorough expertise in IT and cybersecurity strategies, security transformation program, GRC, Enterprise Risk Management, ISO standards, cyber defense, digital trust, security and cloud architecture, smart cities, smart government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M.B.A., INSEAD</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M.S., Telecommunication Engineering, Ecole Polytechnique</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B.S., Electrical and Mechanical Engineering, Ecole Polytechnique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English, French and Arabic</a:t>
            </a:r>
          </a:p>
        </p:txBody>
      </p:sp>
      <p:sp>
        <p:nvSpPr>
          <p:cNvPr id="20" name="Rectangle: Rounded Corners 19">
            <a:extLst>
              <a:ext uri="{FF2B5EF4-FFF2-40B4-BE49-F238E27FC236}">
                <a16:creationId xmlns:a16="http://schemas.microsoft.com/office/drawing/2014/main" id="{881EB452-9DBD-4C6A-8EC6-AC2361B61E0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POTENTIAL PROJECT MANAGER</a:t>
            </a:r>
          </a:p>
        </p:txBody>
      </p:sp>
      <p:pic>
        <p:nvPicPr>
          <p:cNvPr id="15" name="Picture 23">
            <a:extLst>
              <a:ext uri="{FF2B5EF4-FFF2-40B4-BE49-F238E27FC236}">
                <a16:creationId xmlns:a16="http://schemas.microsoft.com/office/drawing/2014/main" id="{BF463F6E-8E4D-4A06-9C73-F036A744F0CE}"/>
              </a:ext>
            </a:extLst>
          </p:cNvPr>
          <p:cNvPicPr preferRelativeResize="0">
            <a:picLocks noChangeArrowheads="1"/>
          </p:cNvPicPr>
          <p:nvPr/>
        </p:nvPicPr>
        <p:blipFill>
          <a:blip r:embed="rId7" cstate="email">
            <a:extLst>
              <a:ext uri="{28A0092B-C50C-407E-A947-70E740481C1C}">
                <a14:useLocalDpi xmlns:a14="http://schemas.microsoft.com/office/drawing/2010/main"/>
              </a:ext>
            </a:extLst>
          </a:blip>
          <a:srcRect/>
          <a:stretch/>
        </p:blipFill>
        <p:spPr bwMode="auto">
          <a:xfrm>
            <a:off x="891539" y="419280"/>
            <a:ext cx="899151" cy="1243584"/>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7" name="Footer Placeholder 2">
            <a:extLst>
              <a:ext uri="{FF2B5EF4-FFF2-40B4-BE49-F238E27FC236}">
                <a16:creationId xmlns:a16="http://schemas.microsoft.com/office/drawing/2014/main" id="{80BBEDBE-38BD-4731-9CF9-3C757D6271B8}"/>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24946214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D386F3-B623-42DC-BA5B-BD0323E06A62}"/>
              </a:ext>
            </a:extLst>
          </p:cNvPr>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3" name="Rectangle 2">
            <a:extLst>
              <a:ext uri="{FF2B5EF4-FFF2-40B4-BE49-F238E27FC236}">
                <a16:creationId xmlns:a16="http://schemas.microsoft.com/office/drawing/2014/main" id="{13867887-0C19-45C7-8CF3-F35403D627AF}"/>
              </a:ext>
            </a:extLst>
          </p:cNvPr>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4" name="Rectangle 3">
            <a:extLst>
              <a:ext uri="{FF2B5EF4-FFF2-40B4-BE49-F238E27FC236}">
                <a16:creationId xmlns:a16="http://schemas.microsoft.com/office/drawing/2014/main" id="{B1AD4706-4DE9-4F29-B137-3B421CFF0EA4}"/>
              </a:ext>
            </a:extLst>
          </p:cNvPr>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Enterprise Architecture and Software License Management function strategy for a GCC Investment Group</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Baselined the current license management and enterprise architecture state of the group and identified key challenges to be addressed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the license management and enterprise architecture operating model including organization, processes, technologies, governance and implementation roadmap</a:t>
            </a:r>
          </a:p>
          <a:p>
            <a:pPr marL="0" marR="0" lvl="1" indent="-173736" fontAlgn="base">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MENA Cross-Border Payment System – Implementation Project</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Contributed to the stand up of a new supranational entity and the implementation of its cross-border real-time settlement and instant payment platform. Worked on various workstreams of the entity establishment including business setup (i.e., value proposition, product, and pricing strategy), operating model (i.e., governance, org. structure, processes, partnerships), legal and compliance, stakeholder engagement, and led the technology (i.e., system implementation) and participant’s onboarding streams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Acted as project manager and enterprise architect for the system implementation of the platform and provided oversight on all project phases from system design, to implementation, software integration, testing, go-live and operations. Oversaw onboarding of 100+ commercial and central banks, and continuously interacted with 10+ vendors/service providers and 100+ team members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all aspects of the system procurement including vendor evaluation, shortlisting, and negotiations</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Technical streams design and implementation for tier 1 to 3 banks worldwide</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a team of ten performance and architecture consultants based in Paris to provide technological expertise for banks and drive their technical streams on implementation, project extensions, upgrades, operability and performance of production environments </a:t>
            </a:r>
          </a:p>
          <a:p>
            <a:pPr marL="0" marR="0" lvl="1" indent="-173736" fontAlgn="base">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Technical support service reorganization</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a change management program to transform Murex EMEA technical support teams' culture from reactive to proactive, created synergies between teams and aligned objectives &amp; KPIs with corporate ones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Managed efforts to continuously improve customer satisfaction and experience, and reduce total cost of ownership of the trading and risk enterprise platform through enhancing service quality, increasing efficiencies and fostering cross-functional collaboration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Improved market penetration and increased monetization opportunities and profitability of the technical support and consultancy service through developing business plans jointly with sales, marketing and client services divisions </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Around the clock technical incident and problem management service implementation</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a team of 30 engineers based in Beirut, New York, Singapore and London, who provides 24/7 technical incident and problem management along with operability feedback on Murex platform for internal and external clients</a:t>
            </a:r>
          </a:p>
        </p:txBody>
      </p:sp>
      <p:sp>
        <p:nvSpPr>
          <p:cNvPr id="5" name="TextBox 4">
            <a:extLst>
              <a:ext uri="{FF2B5EF4-FFF2-40B4-BE49-F238E27FC236}">
                <a16:creationId xmlns:a16="http://schemas.microsoft.com/office/drawing/2014/main" id="{E412530C-D751-4B02-8F0A-E7B7EEE0DEFF}"/>
              </a:ext>
            </a:extLst>
          </p:cNvPr>
          <p:cNvSpPr txBox="1"/>
          <p:nvPr/>
        </p:nvSpPr>
        <p:spPr>
          <a:xfrm>
            <a:off x="1941345" y="419280"/>
            <a:ext cx="1963427" cy="748923"/>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ADIB ABOU JAOUDE</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Security Consultant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6" name="Booz Allen Logo" descr="Booz | Allen | Hamilton">
            <a:extLst>
              <a:ext uri="{FF2B5EF4-FFF2-40B4-BE49-F238E27FC236}">
                <a16:creationId xmlns:a16="http://schemas.microsoft.com/office/drawing/2014/main" id="{F3B31AFF-78F2-4760-84AA-4F05F9D0B3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7" name="Rectangle 6">
            <a:extLst>
              <a:ext uri="{FF2B5EF4-FFF2-40B4-BE49-F238E27FC236}">
                <a16:creationId xmlns:a16="http://schemas.microsoft.com/office/drawing/2014/main" id="{97B4E310-4C45-4964-BCE1-99A4B1ABE37F}"/>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12+ years of experience at Murex in technical, operations, architecture consulting and management</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Occupied managerial positions covering performance architecture consulting and technical support services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Built expertise across several roles in the financial software industry including management, PM, technical &amp; infrastructure consulting, support, operations, testing and DevOps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Arabic, French and English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EMBA, INSEAD Abu Dhabi/France/Singapore</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B.Eng., Computer and Communication Engineering, American University of Beirut, Lebanon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English, French and Arabic</a:t>
            </a:r>
          </a:p>
        </p:txBody>
      </p:sp>
      <p:sp>
        <p:nvSpPr>
          <p:cNvPr id="8" name="Rectangle: Rounded Corners 7">
            <a:extLst>
              <a:ext uri="{FF2B5EF4-FFF2-40B4-BE49-F238E27FC236}">
                <a16:creationId xmlns:a16="http://schemas.microsoft.com/office/drawing/2014/main" id="{64576997-0274-4F4E-BFEC-5E4ACB0891D0}"/>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POTENTIAL TEAM MEMBER</a:t>
            </a:r>
          </a:p>
        </p:txBody>
      </p:sp>
      <p:pic>
        <p:nvPicPr>
          <p:cNvPr id="11" name="Picture 10">
            <a:extLst>
              <a:ext uri="{FF2B5EF4-FFF2-40B4-BE49-F238E27FC236}">
                <a16:creationId xmlns:a16="http://schemas.microsoft.com/office/drawing/2014/main" id="{433AF1EC-63CB-4DFB-BE03-17A2B0DE4FDF}"/>
              </a:ext>
            </a:extLst>
          </p:cNvPr>
          <p:cNvPicPr preferRelativeResize="0">
            <a:picLocks/>
          </p:cNvPicPr>
          <p:nvPr/>
        </p:nvPicPr>
        <p:blipFill rotWithShape="1">
          <a:blip r:embed="rId3" cstate="email">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891539" y="419280"/>
            <a:ext cx="899151" cy="1243584"/>
          </a:xfrm>
          <a:prstGeom prst="rect">
            <a:avLst/>
          </a:prstGeom>
          <a:ln>
            <a:solidFill>
              <a:schemeClr val="tx1"/>
            </a:solidFill>
          </a:ln>
        </p:spPr>
      </p:pic>
      <p:sp>
        <p:nvSpPr>
          <p:cNvPr id="14" name="Footer Placeholder 2">
            <a:extLst>
              <a:ext uri="{FF2B5EF4-FFF2-40B4-BE49-F238E27FC236}">
                <a16:creationId xmlns:a16="http://schemas.microsoft.com/office/drawing/2014/main" id="{3D014F13-CA9B-4DE2-B691-80E8F8986C7B}"/>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5092955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D386F3-B623-42DC-BA5B-BD0323E06A62}"/>
              </a:ext>
            </a:extLst>
          </p:cNvPr>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3" name="Rectangle 2">
            <a:extLst>
              <a:ext uri="{FF2B5EF4-FFF2-40B4-BE49-F238E27FC236}">
                <a16:creationId xmlns:a16="http://schemas.microsoft.com/office/drawing/2014/main" id="{13867887-0C19-45C7-8CF3-F35403D627AF}"/>
              </a:ext>
            </a:extLst>
          </p:cNvPr>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4" name="Rectangle 3">
            <a:extLst>
              <a:ext uri="{FF2B5EF4-FFF2-40B4-BE49-F238E27FC236}">
                <a16:creationId xmlns:a16="http://schemas.microsoft.com/office/drawing/2014/main" id="{B1AD4706-4DE9-4F29-B137-3B421CFF0EA4}"/>
              </a:ext>
            </a:extLst>
          </p:cNvPr>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marL="0" marR="0" lvl="1" indent="-173736" algn="l" defTabSz="914400" rtl="0" eaLnBrk="1" fontAlgn="base" latinLnBrk="0" hangingPunct="1">
              <a:lnSpc>
                <a:spcPct val="100000"/>
              </a:lnSpc>
              <a:spcBef>
                <a:spcPts val="66"/>
              </a:spcBef>
              <a:spcAft>
                <a:spcPct val="0"/>
              </a:spcAft>
              <a:buClr>
                <a:srgbClr val="000000"/>
              </a:buClr>
              <a:buSzPct val="100000"/>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Arial" charset="0"/>
              </a:rPr>
              <a:t>GCC Center of Government – Development of Highly Confidential Program to Design Secure Facilities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an overarching framework and methodology, to ensure a secure design of facilities, protecting against potential threats and risk scenarios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Analyzed the threat landscape, including threat sources and actors, and derived insights and implications for the design of highly secure facilities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Leadership activity and schedule models and requirements, and identify potential impacts of schedule models and requirements on secure facilities design</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GCC Center of Government – Government Excellence Strategy Development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Defined a government excellence strategy with the objective of enhancing the nation’s institutional setup, upskilling the public sector workforce, and digitizing public sector services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Designed the entity leading government excellence efforts and identified its target operating model and enabling requirements</a:t>
            </a:r>
          </a:p>
          <a:p>
            <a:pPr marL="0" marR="0" lvl="1" indent="-173736" fontAlgn="base">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GCC Government Entity – Third Party Management and Enterprise Risk Management Capability Setup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in the design of the TPM and ERM departments’ operating model including the governance, organization structure, delivery model, and processes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standardized risk management procedures to improve operational efficiency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a comprehensive and innovative action plan to set up the required capabilities of the new departments, while enhancing decision-making mechanism and service offering</a:t>
            </a:r>
          </a:p>
          <a:p>
            <a:pPr marL="0" lvl="1" indent="-173736" fontAlgn="base">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GCC Government Entity - Public Sector National Fitness Program Development and Implementation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in the design of a two-year fitness program while defining the program components (events, incentives, etc.), the corresponding enablers and the requirements (technology, branding, marketing, etc.), and developing plans to guide implementation</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Participated in the design and management of the implementation of a Pilot Event </a:t>
            </a:r>
          </a:p>
          <a:p>
            <a:pPr marL="0" marR="0" lvl="1" indent="-173736" algn="l" defTabSz="914357" rtl="0" eaLnBrk="0" fontAlgn="base" latinLnBrk="0"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GCC Government Entity – National Environmental Strategy Implementation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Participated in the development of the high-level operating model for six new environmental authorities as part of the new environmental institutional in the GCC country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the strategy and detailed operating models for two centers including vision, mission and strategic objectives, governance model, service portfolio and delivery models, organization structures, policies and processes, and high-level manpower requirements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partnership outreach plan and profiled each benchmarked countries (e.g., country overview, institutional setup and potential partnerships) to identify best practices in setting up partnerships</a:t>
            </a:r>
          </a:p>
        </p:txBody>
      </p:sp>
      <p:sp>
        <p:nvSpPr>
          <p:cNvPr id="5" name="TextBox 4">
            <a:extLst>
              <a:ext uri="{FF2B5EF4-FFF2-40B4-BE49-F238E27FC236}">
                <a16:creationId xmlns:a16="http://schemas.microsoft.com/office/drawing/2014/main" id="{E412530C-D751-4B02-8F0A-E7B7EEE0DEFF}"/>
              </a:ext>
            </a:extLst>
          </p:cNvPr>
          <p:cNvSpPr txBox="1"/>
          <p:nvPr/>
        </p:nvSpPr>
        <p:spPr>
          <a:xfrm>
            <a:off x="1941345" y="419280"/>
            <a:ext cx="1963427" cy="748923"/>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SHANNON GEARA</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Security Analyst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6" name="Booz Allen Logo" descr="Booz | Allen | Hamilton">
            <a:extLst>
              <a:ext uri="{FF2B5EF4-FFF2-40B4-BE49-F238E27FC236}">
                <a16:creationId xmlns:a16="http://schemas.microsoft.com/office/drawing/2014/main" id="{F3B31AFF-78F2-4760-84AA-4F05F9D0B3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7" name="Rectangle 6">
            <a:extLst>
              <a:ext uri="{FF2B5EF4-FFF2-40B4-BE49-F238E27FC236}">
                <a16:creationId xmlns:a16="http://schemas.microsoft.com/office/drawing/2014/main" id="{97B4E310-4C45-4964-BCE1-99A4B1ABE37F}"/>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 years of professional experience in management consulting in the MENA region</a:t>
            </a:r>
          </a:p>
          <a:p>
            <a:pPr marL="182880" indent="-182880">
              <a:spcAft>
                <a:spcPts val="300"/>
              </a:spcAft>
              <a:buFont typeface="Wingdings" pitchFamily="2" charset="2"/>
              <a:buChar char="§"/>
              <a:defRPr/>
            </a:pPr>
            <a:r>
              <a:rPr lang="en-US" sz="1100" dirty="0">
                <a:solidFill>
                  <a:srgbClr val="000000"/>
                </a:solidFill>
                <a:latin typeface="Calibri" panose="020F0502020204030204" pitchFamily="34" charset="0"/>
                <a:cs typeface="Calibri" panose="020F0502020204030204" pitchFamily="34" charset="0"/>
              </a:rPr>
              <a:t>Focus on strategy development and implementation, regulations, workforce planning, workshop organization and stakeholder engagement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Bachelor of Civil Engineering with Distinction, Saint Joseph University, Lebanon</a:t>
            </a:r>
            <a:endPar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Arabic, English and French (Speaking, Reading, Writing)</a:t>
            </a:r>
          </a:p>
        </p:txBody>
      </p:sp>
      <p:pic>
        <p:nvPicPr>
          <p:cNvPr id="10" name="Picture 9">
            <a:extLst>
              <a:ext uri="{FF2B5EF4-FFF2-40B4-BE49-F238E27FC236}">
                <a16:creationId xmlns:a16="http://schemas.microsoft.com/office/drawing/2014/main" id="{965E2EC3-B760-4EEC-9637-2907A2BBE98C}"/>
              </a:ext>
            </a:extLst>
          </p:cNvPr>
          <p:cNvPicPr preferRelativeResize="0">
            <a:picLocks/>
          </p:cNvPicPr>
          <p:nvPr/>
        </p:nvPicPr>
        <p:blipFill rotWithShape="1">
          <a:blip r:embed="rId3" cstate="email">
            <a:grayscl/>
            <a:extLst>
              <a:ext uri="{28A0092B-C50C-407E-A947-70E740481C1C}">
                <a14:useLocalDpi xmlns:a14="http://schemas.microsoft.com/office/drawing/2010/main"/>
              </a:ext>
            </a:extLst>
          </a:blip>
          <a:srcRect/>
          <a:stretch/>
        </p:blipFill>
        <p:spPr>
          <a:xfrm>
            <a:off x="891539" y="419280"/>
            <a:ext cx="899151" cy="1243584"/>
          </a:xfrm>
          <a:prstGeom prst="rect">
            <a:avLst/>
          </a:prstGeom>
          <a:ln>
            <a:solidFill>
              <a:schemeClr val="tx1"/>
            </a:solidFill>
          </a:ln>
        </p:spPr>
      </p:pic>
      <p:sp>
        <p:nvSpPr>
          <p:cNvPr id="12" name="Footer Placeholder 2">
            <a:extLst>
              <a:ext uri="{FF2B5EF4-FFF2-40B4-BE49-F238E27FC236}">
                <a16:creationId xmlns:a16="http://schemas.microsoft.com/office/drawing/2014/main" id="{8483DFEA-8273-49A5-80BA-8DD8A6EA9510}"/>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1" name="Rectangle: Rounded Corners 10">
            <a:extLst>
              <a:ext uri="{FF2B5EF4-FFF2-40B4-BE49-F238E27FC236}">
                <a16:creationId xmlns:a16="http://schemas.microsoft.com/office/drawing/2014/main" id="{44D114C4-EB5D-4E70-A811-F0D842FBA160}"/>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POTENTIAL TEAM MEMBER</a:t>
            </a:r>
          </a:p>
        </p:txBody>
      </p:sp>
    </p:spTree>
    <p:extLst>
      <p:ext uri="{BB962C8B-B14F-4D97-AF65-F5344CB8AC3E}">
        <p14:creationId xmlns:p14="http://schemas.microsoft.com/office/powerpoint/2010/main" val="426951089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marL="0" lvl="1" indent="-173736" defTabSz="914357"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Smart Government Service Innovation and Modernization – Government Entity,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Reviewed and updated the strategy for a government entity providing key services to citizens in five sectors: Residency and Immigration, Civil Defense, Police, Punitive Entities, and Traffic and Licensing. Developed implementation roadmaps for each sector; created and budgeted for 15+ initiatives with a cumulative value equivalent to USD 275M. Proposed public-private partnership initiatives to optimize the processes followed by the government and to reduce the cost of key services provided by the entity. Developed a performance management scheme with comprehensive KPIs including a dynamic dashboard for each sector</a:t>
            </a:r>
          </a:p>
          <a:p>
            <a:pPr marL="0" marR="0" lvl="1" indent="-173736" algn="l" defTabSz="914357" rtl="0" eaLnBrk="0" fontAlgn="base" latinLnBrk="0" hangingPunct="0">
              <a:lnSpc>
                <a:spcPct val="100000"/>
              </a:lnSpc>
              <a:spcBef>
                <a:spcPts val="66"/>
              </a:spcBef>
              <a:spcAft>
                <a:spcPct val="0"/>
              </a:spcAft>
              <a:buClr>
                <a:srgbClr val="000000"/>
              </a:buClr>
              <a:buSzPct val="100000"/>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Arial" charset="0"/>
              </a:rPr>
              <a:t>IT Strategy and Procurement for a Large-Scale Project – Government Entity,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the client in developing an IT Strategy and procuring key IT services; drafted RFI and RFP for a large-scale project, developed an evaluation model for assessing bidder proposals (technical and commercial), invited bidders for presentations, evaluated suggested approaches and followed-up for clarifications, awarded the best bidder and agreed on the terms and conditions of the contract</a:t>
            </a:r>
          </a:p>
          <a:p>
            <a:pPr marL="0" marR="0" lvl="1" indent="-173736"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Entity and Complex Set-up and Development – Government Entity,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the client in the set-up and the operationalization of an entity and complex. Developed the mandate, objectives, operating model, services and processes, governance, manpower plan, and operational budget for the entity responsible of the complex development. Conducted a strategic planning exercise, identified high-level technical requirements by developing demand and programming models, prepared a design brief and an implementation roadmap showcasing the phases of the construction of the complex</a:t>
            </a:r>
          </a:p>
          <a:p>
            <a:pPr marL="0" lvl="1" indent="-173736"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Strategy Management Office, Procurement and Finance – Government Entity,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on the development of an onboarding strategy, plan and timeline for Delegates joining the client from 40+ countries. Developed the operational budget of the organization (budget exceeding USD M 110) in alignment with Ministry of Finance guidelines. Conducted periodical projections to forecast the budget required for the completion of critical projects. Managed the procurement of 20+ services for the entity (e.g., Communications Services, Legal Services). Managed the development of public-private partnership services agreements</a:t>
            </a:r>
          </a:p>
          <a:p>
            <a:pPr marL="0" marR="0" lvl="1" indent="-173736" algn="l" defTabSz="914400" rtl="0" eaLnBrk="0" fontAlgn="base" latinLnBrk="0" hangingPunct="0">
              <a:lnSpc>
                <a:spcPct val="100000"/>
              </a:lnSpc>
              <a:spcBef>
                <a:spcPts val="66"/>
              </a:spcBef>
              <a:spcAft>
                <a:spcPct val="0"/>
              </a:spcAft>
              <a:buClr>
                <a:srgbClr val="000000"/>
              </a:buClr>
              <a:buSzPct val="100000"/>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Arial" charset="0"/>
              </a:rPr>
              <a:t>Organizational and Operating Model Design – Center of Government,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the analysis and development of organizations’ mission and provided design recommendations for organizational structures, as well as detailed governance interactions and the desired operating model. Conducted manpower planning and budgeting exercises to estimate the five-year budget requirements for the organizations</a:t>
            </a:r>
          </a:p>
          <a:p>
            <a:pPr marL="173736" marR="0" lvl="0" indent="-173736" algn="l" defTabSz="914357" rtl="0" eaLnBrk="0" fontAlgn="base" latinLnBrk="0" hangingPunct="0">
              <a:lnSpc>
                <a:spcPct val="100000"/>
              </a:lnSpc>
              <a:spcBef>
                <a:spcPts val="0"/>
              </a:spcBef>
              <a:spcAft>
                <a:spcPct val="0"/>
              </a:spcAft>
              <a:buClr>
                <a:srgbClr val="000000"/>
              </a:buClr>
              <a:buSzTx/>
              <a:buFont typeface="Wingdings" charset="0"/>
              <a:buChar char="§"/>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1" name="TextBox 30"/>
          <p:cNvSpPr txBox="1"/>
          <p:nvPr/>
        </p:nvSpPr>
        <p:spPr>
          <a:xfrm>
            <a:off x="1941345" y="419280"/>
            <a:ext cx="1963427" cy="748923"/>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VARANTH KODALZIAN</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Project Support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Member of the Digital Government practice at Booz Allen Hamilton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Experience in Strategy Formulation and Implementation, Innovation, Service Design, Financial Modelling and Analysis, Project Management, IT Strategies, Procurement Support, Marketing Strategies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Experience in GCC, Europe and the 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MBA, Columbia Business School, New York, USA</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 Eng., Mechanical Engineering, American University of Beirut, Lebanon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 </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English, Arabic, French and Armenian</a:t>
            </a:r>
          </a:p>
        </p:txBody>
      </p:sp>
      <p:pic>
        <p:nvPicPr>
          <p:cNvPr id="15" name="Picture 23">
            <a:extLst>
              <a:ext uri="{FF2B5EF4-FFF2-40B4-BE49-F238E27FC236}">
                <a16:creationId xmlns:a16="http://schemas.microsoft.com/office/drawing/2014/main" id="{BF463F6E-8E4D-4A06-9C73-F036A744F0CE}"/>
              </a:ext>
            </a:extLst>
          </p:cNvPr>
          <p:cNvPicPr preferRelativeResize="0">
            <a:picLocks noChangeArrowheads="1"/>
          </p:cNvPicPr>
          <p:nvPr/>
        </p:nvPicPr>
        <p:blipFill>
          <a:blip r:embed="rId7" cstate="email">
            <a:extLst>
              <a:ext uri="{28A0092B-C50C-407E-A947-70E740481C1C}">
                <a14:useLocalDpi xmlns:a14="http://schemas.microsoft.com/office/drawing/2010/main"/>
              </a:ext>
            </a:extLst>
          </a:blip>
          <a:srcRect l="2919" r="2919"/>
          <a:stretch/>
        </p:blipFill>
        <p:spPr bwMode="auto">
          <a:xfrm>
            <a:off x="891539" y="419280"/>
            <a:ext cx="899151" cy="1243584"/>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3" name="Footer Placeholder 2">
            <a:extLst>
              <a:ext uri="{FF2B5EF4-FFF2-40B4-BE49-F238E27FC236}">
                <a16:creationId xmlns:a16="http://schemas.microsoft.com/office/drawing/2014/main" id="{AB6077EE-96D3-4196-8423-7A4AA8F44CE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7" name="Rectangle: Rounded Corners 16">
            <a:extLst>
              <a:ext uri="{FF2B5EF4-FFF2-40B4-BE49-F238E27FC236}">
                <a16:creationId xmlns:a16="http://schemas.microsoft.com/office/drawing/2014/main" id="{1B780B97-B785-4CDF-9593-039D5C9ADF62}"/>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POTENTIAL TEAM MEMBER</a:t>
            </a:r>
          </a:p>
        </p:txBody>
      </p:sp>
    </p:spTree>
    <p:extLst>
      <p:ext uri="{BB962C8B-B14F-4D97-AF65-F5344CB8AC3E}">
        <p14:creationId xmlns:p14="http://schemas.microsoft.com/office/powerpoint/2010/main" val="24392864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marL="0" marR="0" lvl="1" indent="-173736" defTabSz="914357"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Third Party Cybersecurity Risk Management Operationalization for a Highly Critical National Organization,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the organization’s third-party risk management profiling journey covering engagement criticality, cybersecurity risk-based due diligence, and third-party monitoring. Developed a due diligence questionnaire covering 253 controls across 20 Control families to assess and evaluate third party controls</a:t>
            </a:r>
          </a:p>
          <a:p>
            <a:pPr marL="0" lvl="1" indent="-173736" defTabSz="914357"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Data Security Operationalization for a Highly Critical National Organization,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process maps and RACI matrices for a list of 11 Data Security processes to support the organization’s secure data operations across the data lifecycle. Identified a list of data security tools to automate the processes including detailing the tool requirements and shortlisting vendors. Developed a Data Security Awareness document to educate the organization’s workforce on critical data security topics</a:t>
            </a:r>
          </a:p>
          <a:p>
            <a:pPr marL="0" marR="0" lvl="1" indent="-173736" defTabSz="914357"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Security Telecommunications Strategy for a Telecommunications Regulatory Authority,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Studied relevant global trends (e.g., 5G, IoT) to identify sector-specific regulations that may be implemented to ensure secure adoption of emerging technologies. Developed a comprehensive baseline of the Telecommunication sector including reviewing existing regulations and projects. Benchmarked leading global and regional countries to derive key strengths and improvement areas. Developed the telecommunications sector security strategy including the vision and strategic objectives for the sector as well as initiative charters to address the identified improvement areas</a:t>
            </a:r>
          </a:p>
          <a:p>
            <a:pPr marL="0" lvl="1" indent="-173736" defTabSz="914357"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Regional Strategy for a $500 Bn Mega-City,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Conducted a detailed study to assess the feasibility of creating a costal destination including benchmarking several leading costal destinations and deriving key insights, benefits, and considerations. Detailed the region’s identity, concept, and key services. Developed the demand assessment model to estimate the number of residents and visitors. Developed the asset development program and the project financials including deriving the size, CAPEX, and OPEX of 200+ assets</a:t>
            </a:r>
          </a:p>
          <a:p>
            <a:pPr marL="0" marR="0" lvl="1" indent="-173736" defTabSz="914357"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Strategy and Operating Model for an Agriculture Development Fund, GCC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the fund’s current state to identify major gaps and improvement areas. Identified international and regional best practices in service portfolio, governance, operating models, and organization structures</a:t>
            </a:r>
          </a:p>
        </p:txBody>
      </p:sp>
      <p:sp>
        <p:nvSpPr>
          <p:cNvPr id="31" name="TextBox 30"/>
          <p:cNvSpPr txBox="1"/>
          <p:nvPr/>
        </p:nvSpPr>
        <p:spPr>
          <a:xfrm>
            <a:off x="1941345" y="419280"/>
            <a:ext cx="1963427" cy="748923"/>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PATRICK SABER</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Project Support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 years of professional experience in management consulting in the MENA region</a:t>
            </a:r>
          </a:p>
          <a:p>
            <a:pPr marL="182880" marR="0" lvl="0" indent="-182880" fontAlgn="auto">
              <a:lnSpc>
                <a:spcPct val="100000"/>
              </a:lnSpc>
              <a:spcBef>
                <a:spcPts val="0"/>
              </a:spcBef>
              <a:spcAft>
                <a:spcPts val="300"/>
              </a:spcAft>
              <a:buClrTx/>
              <a:buSzTx/>
              <a:buFont typeface="Wingdings" pitchFamily="2" charset="2"/>
              <a:buChar char="§"/>
              <a:tabLst/>
              <a:defRPr/>
            </a:pPr>
            <a:r>
              <a:rPr lang="en-US" sz="1100" dirty="0">
                <a:solidFill>
                  <a:srgbClr val="000000"/>
                </a:solidFill>
                <a:latin typeface="Calibri" panose="020F0502020204030204" pitchFamily="34" charset="0"/>
                <a:cs typeface="Calibri" panose="020F0502020204030204" pitchFamily="34" charset="0"/>
              </a:rPr>
              <a:t>Focus on data security, third party risk management, emerging technologies, and financial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B.Eng. (with Distinction) Computer and Communications Engineering, American University of Beirut (AUB), Lebanon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Arabic, English and French</a:t>
            </a:r>
          </a:p>
        </p:txBody>
      </p:sp>
      <p:pic>
        <p:nvPicPr>
          <p:cNvPr id="16" name="Picture 15" descr="A picture containing person, person, suit, clothing&#10;&#10;Description automatically generated">
            <a:extLst>
              <a:ext uri="{FF2B5EF4-FFF2-40B4-BE49-F238E27FC236}">
                <a16:creationId xmlns:a16="http://schemas.microsoft.com/office/drawing/2014/main" id="{577122F0-B319-497E-84C0-794381069CDF}"/>
              </a:ext>
            </a:extLst>
          </p:cNvPr>
          <p:cNvPicPr preferRelativeResize="0">
            <a:picLocks/>
          </p:cNvPicPr>
          <p:nvPr/>
        </p:nvPicPr>
        <p:blipFill rotWithShape="1">
          <a:blip r:embed="rId7" cstate="email">
            <a:graysc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a:xfrm>
            <a:off x="891539" y="419280"/>
            <a:ext cx="899151" cy="1243584"/>
          </a:xfrm>
          <a:prstGeom prst="rect">
            <a:avLst/>
          </a:prstGeom>
          <a:ln>
            <a:solidFill>
              <a:schemeClr val="tx1"/>
            </a:solidFill>
          </a:ln>
        </p:spPr>
      </p:pic>
      <p:sp>
        <p:nvSpPr>
          <p:cNvPr id="15" name="Footer Placeholder 2">
            <a:extLst>
              <a:ext uri="{FF2B5EF4-FFF2-40B4-BE49-F238E27FC236}">
                <a16:creationId xmlns:a16="http://schemas.microsoft.com/office/drawing/2014/main" id="{FE8C9934-547C-4D7E-B635-4DE44CC89878}"/>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3" name="Rectangle: Rounded Corners 12">
            <a:extLst>
              <a:ext uri="{FF2B5EF4-FFF2-40B4-BE49-F238E27FC236}">
                <a16:creationId xmlns:a16="http://schemas.microsoft.com/office/drawing/2014/main" id="{7F8E80B7-9B7D-43BA-BCE6-D88DF4BF2D70}"/>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POTENTIAL TEAM MEMBER</a:t>
            </a:r>
          </a:p>
        </p:txBody>
      </p:sp>
    </p:spTree>
    <p:extLst>
      <p:ext uri="{BB962C8B-B14F-4D97-AF65-F5344CB8AC3E}">
        <p14:creationId xmlns:p14="http://schemas.microsoft.com/office/powerpoint/2010/main" val="3486450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F2E5597B-0831-4F9C-84F3-11A689B5AD81}"/>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27" name="Object 26" hidden="1">
                        <a:extLst>
                          <a:ext uri="{FF2B5EF4-FFF2-40B4-BE49-F238E27FC236}">
                            <a16:creationId xmlns:a16="http://schemas.microsoft.com/office/drawing/2014/main" id="{F2E5597B-0831-4F9C-84F3-11A689B5AD81}"/>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93" name="Diagonal Stripe 92">
            <a:extLst>
              <a:ext uri="{FF2B5EF4-FFF2-40B4-BE49-F238E27FC236}">
                <a16:creationId xmlns:a16="http://schemas.microsoft.com/office/drawing/2014/main" id="{D1E1DE54-89FA-4F6F-8B2F-11E317C7977B}"/>
              </a:ext>
            </a:extLst>
          </p:cNvPr>
          <p:cNvSpPr/>
          <p:nvPr/>
        </p:nvSpPr>
        <p:spPr>
          <a:xfrm rot="7959639">
            <a:off x="5965600" y="2322618"/>
            <a:ext cx="3599376" cy="3295493"/>
          </a:xfrm>
          <a:prstGeom prst="diagStripe">
            <a:avLst>
              <a:gd name="adj" fmla="val 74422"/>
            </a:avLst>
          </a:prstGeom>
          <a:solidFill>
            <a:srgbClr val="C6D3D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15740"/>
              </a:solidFill>
              <a:effectLst/>
              <a:uLnTx/>
              <a:uFillTx/>
              <a:latin typeface="Calibri" panose="020F0502020204030204"/>
              <a:ea typeface="+mn-ea"/>
              <a:cs typeface="+mn-cs"/>
            </a:endParaRPr>
          </a:p>
        </p:txBody>
      </p:sp>
      <p:sp>
        <p:nvSpPr>
          <p:cNvPr id="26" name="Rectangle 25" hidden="1">
            <a:extLst>
              <a:ext uri="{FF2B5EF4-FFF2-40B4-BE49-F238E27FC236}">
                <a16:creationId xmlns:a16="http://schemas.microsoft.com/office/drawing/2014/main" id="{4F8D310E-54A4-4126-BF2D-67025F47E2BD}"/>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a:ea typeface="+mn-ea"/>
              <a:cs typeface="+mn-cs"/>
              <a:sym typeface="Oswald Light" panose="02000303000000000000"/>
            </a:endParaRPr>
          </a:p>
        </p:txBody>
      </p:sp>
      <p:sp>
        <p:nvSpPr>
          <p:cNvPr id="3" name="Title 2">
            <a:extLst>
              <a:ext uri="{FF2B5EF4-FFF2-40B4-BE49-F238E27FC236}">
                <a16:creationId xmlns:a16="http://schemas.microsoft.com/office/drawing/2014/main" id="{095E70FF-B8B8-401D-9B61-E165B42A359D}"/>
              </a:ext>
            </a:extLst>
          </p:cNvPr>
          <p:cNvSpPr>
            <a:spLocks noGrp="1"/>
          </p:cNvSpPr>
          <p:nvPr>
            <p:ph type="title"/>
          </p:nvPr>
        </p:nvSpPr>
        <p:spPr/>
        <p:txBody>
          <a:bodyPr vert="horz"/>
          <a:lstStyle/>
          <a:p>
            <a:r>
              <a:rPr lang="en-US" dirty="0"/>
              <a:t>In this context, NEOM launched OXAGON, a smart industrial city with unmatched regulatory business environment, residential areas, and powered by 100% clean energy</a:t>
            </a:r>
          </a:p>
        </p:txBody>
      </p:sp>
      <p:sp>
        <p:nvSpPr>
          <p:cNvPr id="4" name="Text Placeholder 3">
            <a:extLst>
              <a:ext uri="{FF2B5EF4-FFF2-40B4-BE49-F238E27FC236}">
                <a16:creationId xmlns:a16="http://schemas.microsoft.com/office/drawing/2014/main" id="{A12DBE0B-F005-47F0-B644-AFF874F159D4}"/>
              </a:ext>
            </a:extLst>
          </p:cNvPr>
          <p:cNvSpPr>
            <a:spLocks noGrp="1"/>
          </p:cNvSpPr>
          <p:nvPr>
            <p:ph type="body" sz="quarter" idx="11"/>
          </p:nvPr>
        </p:nvSpPr>
        <p:spPr/>
        <p:txBody>
          <a:bodyPr/>
          <a:lstStyle/>
          <a:p>
            <a:r>
              <a:rPr lang="en-US" dirty="0"/>
              <a:t>OXAGON Overview</a:t>
            </a:r>
          </a:p>
        </p:txBody>
      </p:sp>
      <p:sp>
        <p:nvSpPr>
          <p:cNvPr id="310" name="Freeform 33">
            <a:extLst>
              <a:ext uri="{FF2B5EF4-FFF2-40B4-BE49-F238E27FC236}">
                <a16:creationId xmlns:a16="http://schemas.microsoft.com/office/drawing/2014/main" id="{DB152259-1A47-464E-AF65-6255993278B9}"/>
              </a:ext>
            </a:extLst>
          </p:cNvPr>
          <p:cNvSpPr>
            <a:spLocks/>
          </p:cNvSpPr>
          <p:nvPr/>
        </p:nvSpPr>
        <p:spPr bwMode="auto">
          <a:xfrm>
            <a:off x="722282" y="1524000"/>
            <a:ext cx="7051924" cy="4876798"/>
          </a:xfrm>
          <a:prstGeom prst="rect">
            <a:avLst/>
          </a:prstGeom>
          <a:solidFill>
            <a:srgbClr val="C6D3DC"/>
          </a:solidFill>
          <a:ln w="12700">
            <a:noFill/>
          </a:ln>
        </p:spPr>
        <p:txBody>
          <a:bodyPr vert="horz" wrap="square" lIns="84406" tIns="91440" rIns="84406" bIns="42203" numCol="1" anchor="t" anchorCtr="0" compatLnSpc="1">
            <a:prstTxWarp prst="textNoShape">
              <a:avLst/>
            </a:prstTxWarp>
          </a:bodyPr>
          <a:lstStyle/>
          <a:p>
            <a:pPr marL="0" marR="0" lvl="0" indent="0" algn="ctr" defTabSz="112524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OXAGON Overview</a:t>
            </a:r>
          </a:p>
        </p:txBody>
      </p:sp>
      <p:sp>
        <p:nvSpPr>
          <p:cNvPr id="315" name="Rectangle 314">
            <a:extLst>
              <a:ext uri="{FF2B5EF4-FFF2-40B4-BE49-F238E27FC236}">
                <a16:creationId xmlns:a16="http://schemas.microsoft.com/office/drawing/2014/main" id="{D8B65CAB-3B7D-4CD2-A35A-CF978212191B}"/>
              </a:ext>
            </a:extLst>
          </p:cNvPr>
          <p:cNvSpPr/>
          <p:nvPr/>
        </p:nvSpPr>
        <p:spPr>
          <a:xfrm>
            <a:off x="842212" y="5817300"/>
            <a:ext cx="6734635" cy="488247"/>
          </a:xfrm>
          <a:prstGeom prst="rect">
            <a:avLst/>
          </a:prstGeom>
          <a:solidFill>
            <a:schemeClr val="accent1">
              <a:lumMod val="20000"/>
              <a:lumOff val="80000"/>
              <a:alpha val="37000"/>
            </a:scheme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400"/>
              </a:spcBef>
              <a:spcAft>
                <a:spcPts val="400"/>
              </a:spcAft>
              <a:buClrTx/>
              <a:buSzTx/>
              <a:buFontTx/>
              <a:buNone/>
              <a:tabLst/>
              <a:defRPr/>
            </a:pPr>
            <a:r>
              <a:rPr kumimoji="0" lang="en-US" sz="1300" b="0" i="1" u="none" strike="noStrike" kern="0" cap="none" spc="0" normalizeH="0" baseline="0" noProof="0" dirty="0">
                <a:ln>
                  <a:noFill/>
                </a:ln>
                <a:solidFill>
                  <a:srgbClr val="000000"/>
                </a:solidFill>
                <a:effectLst/>
                <a:uLnTx/>
                <a:uFillTx/>
                <a:latin typeface="Calibri" panose="020F0502020204030204"/>
                <a:ea typeface="+mn-ea"/>
                <a:cs typeface="+mn-cs"/>
              </a:rPr>
              <a:t>OXAGON is a smart industrial city built within NEOM and represents the future of </a:t>
            </a:r>
            <a:r>
              <a:rPr kumimoji="0" lang="en-US" sz="1300" b="1" i="1" u="none" strike="noStrike" kern="0" cap="none" spc="0" normalizeH="0" baseline="0" noProof="0" dirty="0">
                <a:ln>
                  <a:noFill/>
                </a:ln>
                <a:solidFill>
                  <a:srgbClr val="000000"/>
                </a:solidFill>
                <a:effectLst/>
                <a:uLnTx/>
                <a:uFillTx/>
                <a:latin typeface="Calibri" panose="020F0502020204030204"/>
                <a:ea typeface="+mn-ea"/>
                <a:cs typeface="+mn-cs"/>
              </a:rPr>
              <a:t>advanced and clean industries,</a:t>
            </a:r>
            <a:r>
              <a:rPr kumimoji="0" lang="en-US" sz="1300" b="0" i="1" u="none" strike="noStrike" kern="0" cap="none" spc="0" normalizeH="0" baseline="0" noProof="0" dirty="0">
                <a:ln>
                  <a:noFill/>
                </a:ln>
                <a:solidFill>
                  <a:srgbClr val="000000"/>
                </a:solidFill>
                <a:effectLst/>
                <a:uLnTx/>
                <a:uFillTx/>
                <a:latin typeface="Calibri" panose="020F0502020204030204"/>
                <a:ea typeface="+mn-ea"/>
                <a:cs typeface="+mn-cs"/>
              </a:rPr>
              <a:t> and is enabled by a fully</a:t>
            </a:r>
            <a:r>
              <a:rPr kumimoji="0" lang="en-US" sz="1300" b="1" i="1" u="none" strike="noStrike" kern="0" cap="none" spc="0" normalizeH="0" baseline="0" noProof="0" dirty="0">
                <a:ln>
                  <a:noFill/>
                </a:ln>
                <a:solidFill>
                  <a:srgbClr val="000000"/>
                </a:solidFill>
                <a:effectLst/>
                <a:uLnTx/>
                <a:uFillTx/>
                <a:latin typeface="Calibri" panose="020F0502020204030204"/>
                <a:ea typeface="+mn-ea"/>
                <a:cs typeface="+mn-cs"/>
              </a:rPr>
              <a:t> automated port </a:t>
            </a:r>
            <a:r>
              <a:rPr kumimoji="0" lang="en-US" sz="1300" b="0" i="1" u="none" strike="noStrike" kern="0" cap="none" spc="0" normalizeH="0" baseline="0" noProof="0" dirty="0">
                <a:ln>
                  <a:noFill/>
                </a:ln>
                <a:solidFill>
                  <a:srgbClr val="000000"/>
                </a:solidFill>
                <a:effectLst/>
                <a:uLnTx/>
                <a:uFillTx/>
                <a:latin typeface="Calibri" panose="020F0502020204030204"/>
                <a:ea typeface="+mn-ea"/>
                <a:cs typeface="+mn-cs"/>
              </a:rPr>
              <a:t>through</a:t>
            </a:r>
            <a:r>
              <a:rPr kumimoji="0" lang="en-US" sz="1300" b="1" i="1" u="none" strike="noStrike" kern="0" cap="none" spc="0" normalizeH="0" baseline="0" noProof="0" dirty="0">
                <a:ln>
                  <a:noFill/>
                </a:ln>
                <a:solidFill>
                  <a:srgbClr val="000000"/>
                </a:solidFill>
                <a:effectLst/>
                <a:uLnTx/>
                <a:uFillTx/>
                <a:latin typeface="Calibri" panose="020F0502020204030204"/>
                <a:ea typeface="+mn-ea"/>
                <a:cs typeface="+mn-cs"/>
              </a:rPr>
              <a:t> state-of-the-art Industry 4.0</a:t>
            </a:r>
            <a:endParaRPr kumimoji="0" lang="en-US" sz="1200" b="1" i="1" u="none" strike="noStrike" kern="0" cap="none" spc="0" normalizeH="0" baseline="0" noProof="0" dirty="0">
              <a:ln>
                <a:noFill/>
              </a:ln>
              <a:solidFill>
                <a:srgbClr val="000000"/>
              </a:solidFill>
              <a:effectLst/>
              <a:uLnTx/>
              <a:uFillTx/>
              <a:latin typeface="Calibri" panose="020F0502020204030204"/>
              <a:ea typeface="+mn-ea"/>
              <a:cs typeface="+mn-cs"/>
            </a:endParaRPr>
          </a:p>
        </p:txBody>
      </p:sp>
      <p:pic>
        <p:nvPicPr>
          <p:cNvPr id="135" name="Picture 134">
            <a:extLst>
              <a:ext uri="{FF2B5EF4-FFF2-40B4-BE49-F238E27FC236}">
                <a16:creationId xmlns:a16="http://schemas.microsoft.com/office/drawing/2014/main" id="{9CD5423F-3AF2-4C96-816E-C5790CEAFB0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939263" y="1572787"/>
            <a:ext cx="337337" cy="365441"/>
          </a:xfrm>
          <a:prstGeom prst="rect">
            <a:avLst/>
          </a:prstGeom>
        </p:spPr>
      </p:pic>
      <p:sp>
        <p:nvSpPr>
          <p:cNvPr id="82" name="Rectangle 81">
            <a:extLst>
              <a:ext uri="{FF2B5EF4-FFF2-40B4-BE49-F238E27FC236}">
                <a16:creationId xmlns:a16="http://schemas.microsoft.com/office/drawing/2014/main" id="{09882686-4A94-4B5E-9EAF-E90F1A5A5BDA}"/>
              </a:ext>
            </a:extLst>
          </p:cNvPr>
          <p:cNvSpPr/>
          <p:nvPr/>
        </p:nvSpPr>
        <p:spPr>
          <a:xfrm>
            <a:off x="8229600" y="1520681"/>
            <a:ext cx="3327400" cy="4880117"/>
          </a:xfrm>
          <a:prstGeom prst="rect">
            <a:avLst/>
          </a:prstGeom>
          <a:solidFill>
            <a:schemeClr val="bg1"/>
          </a:solidFill>
          <a:ln>
            <a:solidFill>
              <a:schemeClr val="bg1">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F6A8C822-7BAF-48B8-A558-7D4C5335056C}"/>
              </a:ext>
            </a:extLst>
          </p:cNvPr>
          <p:cNvGrpSpPr/>
          <p:nvPr/>
        </p:nvGrpSpPr>
        <p:grpSpPr>
          <a:xfrm>
            <a:off x="8450239" y="1607228"/>
            <a:ext cx="2886122" cy="4709714"/>
            <a:chOff x="8162399" y="1607228"/>
            <a:chExt cx="2886122" cy="4709714"/>
          </a:xfrm>
        </p:grpSpPr>
        <p:sp>
          <p:nvSpPr>
            <p:cNvPr id="94" name="TextBox 93">
              <a:extLst>
                <a:ext uri="{FF2B5EF4-FFF2-40B4-BE49-F238E27FC236}">
                  <a16:creationId xmlns:a16="http://schemas.microsoft.com/office/drawing/2014/main" id="{8AA80E9B-9AAD-45E7-8DFA-C2677E53DEB9}"/>
                </a:ext>
              </a:extLst>
            </p:cNvPr>
            <p:cNvSpPr txBox="1"/>
            <p:nvPr/>
          </p:nvSpPr>
          <p:spPr>
            <a:xfrm>
              <a:off x="8319500" y="1607228"/>
              <a:ext cx="272902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5D7D95"/>
                  </a:solidFill>
                  <a:effectLst/>
                  <a:uLnTx/>
                  <a:uFillTx/>
                  <a:latin typeface="Calibri" panose="020F0502020204030204"/>
                  <a:ea typeface="+mn-ea"/>
                  <a:cs typeface="+mn-cs"/>
                </a:rPr>
                <a:t>OXAGON Value Proposition</a:t>
              </a:r>
            </a:p>
          </p:txBody>
        </p:sp>
        <p:sp>
          <p:nvSpPr>
            <p:cNvPr id="184" name="Rectangle: Rounded Corners 183">
              <a:extLst>
                <a:ext uri="{FF2B5EF4-FFF2-40B4-BE49-F238E27FC236}">
                  <a16:creationId xmlns:a16="http://schemas.microsoft.com/office/drawing/2014/main" id="{843679B4-34B4-4FC3-9053-D73643DE1653}"/>
                </a:ext>
              </a:extLst>
            </p:cNvPr>
            <p:cNvSpPr/>
            <p:nvPr/>
          </p:nvSpPr>
          <p:spPr>
            <a:xfrm>
              <a:off x="8566968" y="2039167"/>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Powered by 100% Clean Energy</a:t>
              </a:r>
            </a:p>
          </p:txBody>
        </p:sp>
        <p:grpSp>
          <p:nvGrpSpPr>
            <p:cNvPr id="185" name="Group 184">
              <a:extLst>
                <a:ext uri="{FF2B5EF4-FFF2-40B4-BE49-F238E27FC236}">
                  <a16:creationId xmlns:a16="http://schemas.microsoft.com/office/drawing/2014/main" id="{A8A26B3E-9F72-4634-8B16-095BA4BC0D04}"/>
                </a:ext>
              </a:extLst>
            </p:cNvPr>
            <p:cNvGrpSpPr/>
            <p:nvPr/>
          </p:nvGrpSpPr>
          <p:grpSpPr>
            <a:xfrm>
              <a:off x="8162399" y="2039166"/>
              <a:ext cx="594360" cy="617689"/>
              <a:chOff x="6246048" y="2269356"/>
              <a:chExt cx="533219" cy="533219"/>
            </a:xfrm>
          </p:grpSpPr>
          <p:sp>
            <p:nvSpPr>
              <p:cNvPr id="186" name="Oval 185">
                <a:extLst>
                  <a:ext uri="{FF2B5EF4-FFF2-40B4-BE49-F238E27FC236}">
                    <a16:creationId xmlns:a16="http://schemas.microsoft.com/office/drawing/2014/main" id="{74154617-3650-42B8-84DD-3C1BD7DCE9FB}"/>
                  </a:ext>
                </a:extLst>
              </p:cNvPr>
              <p:cNvSpPr/>
              <p:nvPr/>
            </p:nvSpPr>
            <p:spPr>
              <a:xfrm>
                <a:off x="6246048" y="2269356"/>
                <a:ext cx="533219" cy="533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7" name="Oval 186">
                <a:extLst>
                  <a:ext uri="{FF2B5EF4-FFF2-40B4-BE49-F238E27FC236}">
                    <a16:creationId xmlns:a16="http://schemas.microsoft.com/office/drawing/2014/main" id="{5CB53773-8858-44EF-8282-392BF761A28D}"/>
                  </a:ext>
                </a:extLst>
              </p:cNvPr>
              <p:cNvSpPr/>
              <p:nvPr/>
            </p:nvSpPr>
            <p:spPr>
              <a:xfrm>
                <a:off x="6270285" y="2293593"/>
                <a:ext cx="484745" cy="48474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8" name="Oval 187">
                <a:extLst>
                  <a:ext uri="{FF2B5EF4-FFF2-40B4-BE49-F238E27FC236}">
                    <a16:creationId xmlns:a16="http://schemas.microsoft.com/office/drawing/2014/main" id="{BA1871BA-E78C-46B0-BF45-88C941267BE6}"/>
                  </a:ext>
                </a:extLst>
              </p:cNvPr>
              <p:cNvSpPr/>
              <p:nvPr/>
            </p:nvSpPr>
            <p:spPr>
              <a:xfrm>
                <a:off x="6300027" y="2323335"/>
                <a:ext cx="425261" cy="425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89" name="Picture 60" descr="Reneweable energy ">
                <a:extLst>
                  <a:ext uri="{FF2B5EF4-FFF2-40B4-BE49-F238E27FC236}">
                    <a16:creationId xmlns:a16="http://schemas.microsoft.com/office/drawing/2014/main" id="{D1C8975D-C8C5-4547-84CD-29D3ED241FE5}"/>
                  </a:ext>
                </a:extLst>
              </p:cNvPr>
              <p:cNvPicPr>
                <a:picLocks noChangeAspect="1" noChangeArrowheads="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341342" y="2364650"/>
                <a:ext cx="342631" cy="342631"/>
              </a:xfrm>
              <a:prstGeom prst="rect">
                <a:avLst/>
              </a:prstGeom>
              <a:noFill/>
              <a:extLst>
                <a:ext uri="{909E8E84-426E-40DD-AFC4-6F175D3DCCD1}">
                  <a14:hiddenFill xmlns:a14="http://schemas.microsoft.com/office/drawing/2010/main">
                    <a:solidFill>
                      <a:srgbClr val="FFFFFF"/>
                    </a:solidFill>
                  </a14:hiddenFill>
                </a:ext>
              </a:extLst>
            </p:spPr>
          </p:pic>
        </p:grpSp>
        <p:sp>
          <p:nvSpPr>
            <p:cNvPr id="244" name="Rectangle: Rounded Corners 243">
              <a:extLst>
                <a:ext uri="{FF2B5EF4-FFF2-40B4-BE49-F238E27FC236}">
                  <a16:creationId xmlns:a16="http://schemas.microsoft.com/office/drawing/2014/main" id="{856D600A-50EF-45E1-90AC-ABB75F58D77E}"/>
                </a:ext>
              </a:extLst>
            </p:cNvPr>
            <p:cNvSpPr/>
            <p:nvPr/>
          </p:nvSpPr>
          <p:spPr>
            <a:xfrm>
              <a:off x="8566968" y="4967235"/>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Fostering Ecosystem for Research and Innovation</a:t>
              </a:r>
            </a:p>
          </p:txBody>
        </p:sp>
        <p:grpSp>
          <p:nvGrpSpPr>
            <p:cNvPr id="179" name="Group 178">
              <a:extLst>
                <a:ext uri="{FF2B5EF4-FFF2-40B4-BE49-F238E27FC236}">
                  <a16:creationId xmlns:a16="http://schemas.microsoft.com/office/drawing/2014/main" id="{E5BF9E9A-C4B5-4553-8BD8-8B54F890EC6F}"/>
                </a:ext>
              </a:extLst>
            </p:cNvPr>
            <p:cNvGrpSpPr/>
            <p:nvPr/>
          </p:nvGrpSpPr>
          <p:grpSpPr>
            <a:xfrm>
              <a:off x="8217293" y="4967234"/>
              <a:ext cx="594360" cy="617689"/>
              <a:chOff x="8910384" y="2269356"/>
              <a:chExt cx="533219" cy="533219"/>
            </a:xfrm>
          </p:grpSpPr>
          <p:sp>
            <p:nvSpPr>
              <p:cNvPr id="180" name="Oval 179">
                <a:extLst>
                  <a:ext uri="{FF2B5EF4-FFF2-40B4-BE49-F238E27FC236}">
                    <a16:creationId xmlns:a16="http://schemas.microsoft.com/office/drawing/2014/main" id="{4B51FDFF-FAC3-49ED-8400-43B750605975}"/>
                  </a:ext>
                </a:extLst>
              </p:cNvPr>
              <p:cNvSpPr/>
              <p:nvPr/>
            </p:nvSpPr>
            <p:spPr>
              <a:xfrm>
                <a:off x="8910384" y="2269356"/>
                <a:ext cx="533219" cy="533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1" name="Oval 180">
                <a:extLst>
                  <a:ext uri="{FF2B5EF4-FFF2-40B4-BE49-F238E27FC236}">
                    <a16:creationId xmlns:a16="http://schemas.microsoft.com/office/drawing/2014/main" id="{4A29BC41-8E00-48C8-988A-C7CE221368C5}"/>
                  </a:ext>
                </a:extLst>
              </p:cNvPr>
              <p:cNvSpPr/>
              <p:nvPr/>
            </p:nvSpPr>
            <p:spPr>
              <a:xfrm>
                <a:off x="8934621" y="2293593"/>
                <a:ext cx="484745" cy="48474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2" name="Oval 181">
                <a:extLst>
                  <a:ext uri="{FF2B5EF4-FFF2-40B4-BE49-F238E27FC236}">
                    <a16:creationId xmlns:a16="http://schemas.microsoft.com/office/drawing/2014/main" id="{53287385-360E-4789-B6F9-C30920C7F8EC}"/>
                  </a:ext>
                </a:extLst>
              </p:cNvPr>
              <p:cNvSpPr/>
              <p:nvPr/>
            </p:nvSpPr>
            <p:spPr>
              <a:xfrm>
                <a:off x="8964363" y="2323335"/>
                <a:ext cx="425261" cy="425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83" name="Picture 182">
                <a:extLst>
                  <a:ext uri="{FF2B5EF4-FFF2-40B4-BE49-F238E27FC236}">
                    <a16:creationId xmlns:a16="http://schemas.microsoft.com/office/drawing/2014/main" id="{224BD0FB-69F5-42C9-A6D7-953806D2F63B}"/>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980071" y="2339043"/>
                <a:ext cx="393844" cy="393844"/>
              </a:xfrm>
              <a:prstGeom prst="rect">
                <a:avLst/>
              </a:prstGeom>
              <a:noFill/>
            </p:spPr>
          </p:pic>
        </p:grpSp>
        <p:sp>
          <p:nvSpPr>
            <p:cNvPr id="237" name="Rectangle: Rounded Corners 236">
              <a:extLst>
                <a:ext uri="{FF2B5EF4-FFF2-40B4-BE49-F238E27FC236}">
                  <a16:creationId xmlns:a16="http://schemas.microsoft.com/office/drawing/2014/main" id="{66F17A90-1640-49A7-B80F-7096F384B698}"/>
                </a:ext>
              </a:extLst>
            </p:cNvPr>
            <p:cNvSpPr/>
            <p:nvPr/>
          </p:nvSpPr>
          <p:spPr>
            <a:xfrm>
              <a:off x="8566968" y="5699253"/>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Exceptional Livability </a:t>
              </a:r>
            </a:p>
          </p:txBody>
        </p:sp>
        <p:sp>
          <p:nvSpPr>
            <p:cNvPr id="239" name="Oval 238">
              <a:extLst>
                <a:ext uri="{FF2B5EF4-FFF2-40B4-BE49-F238E27FC236}">
                  <a16:creationId xmlns:a16="http://schemas.microsoft.com/office/drawing/2014/main" id="{D7714E1C-5DA4-4CCC-B8C0-7A04F3D67874}"/>
                </a:ext>
              </a:extLst>
            </p:cNvPr>
            <p:cNvSpPr/>
            <p:nvPr/>
          </p:nvSpPr>
          <p:spPr>
            <a:xfrm>
              <a:off x="8162399" y="5699252"/>
              <a:ext cx="594360" cy="6176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0" name="Oval 239">
              <a:extLst>
                <a:ext uri="{FF2B5EF4-FFF2-40B4-BE49-F238E27FC236}">
                  <a16:creationId xmlns:a16="http://schemas.microsoft.com/office/drawing/2014/main" id="{F5B42193-DD17-4893-B2BA-DFF643CA0FAE}"/>
                </a:ext>
              </a:extLst>
            </p:cNvPr>
            <p:cNvSpPr/>
            <p:nvPr/>
          </p:nvSpPr>
          <p:spPr>
            <a:xfrm>
              <a:off x="8189415" y="5727329"/>
              <a:ext cx="540328" cy="56153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1" name="Oval 240">
              <a:extLst>
                <a:ext uri="{FF2B5EF4-FFF2-40B4-BE49-F238E27FC236}">
                  <a16:creationId xmlns:a16="http://schemas.microsoft.com/office/drawing/2014/main" id="{396C6DE9-D487-4E1D-A012-650B7A58EA53}"/>
                </a:ext>
              </a:extLst>
            </p:cNvPr>
            <p:cNvSpPr/>
            <p:nvPr/>
          </p:nvSpPr>
          <p:spPr>
            <a:xfrm>
              <a:off x="8222567" y="5761782"/>
              <a:ext cx="474023" cy="4926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62152" name="Picture 8" descr="Online ">
              <a:extLst>
                <a:ext uri="{FF2B5EF4-FFF2-40B4-BE49-F238E27FC236}">
                  <a16:creationId xmlns:a16="http://schemas.microsoft.com/office/drawing/2014/main" id="{5232C1D1-F67E-4EEA-B692-57EE112919FD}"/>
                </a:ext>
              </a:extLst>
            </p:cNvPr>
            <p:cNvPicPr>
              <a:picLocks noChangeAspect="1" noChangeArrowheads="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81601" y="5835604"/>
              <a:ext cx="355955" cy="355955"/>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Rounded Corners 222">
              <a:extLst>
                <a:ext uri="{FF2B5EF4-FFF2-40B4-BE49-F238E27FC236}">
                  <a16:creationId xmlns:a16="http://schemas.microsoft.com/office/drawing/2014/main" id="{D6DB9E5E-EA57-4E08-BDFF-ED1942966434}"/>
                </a:ext>
              </a:extLst>
            </p:cNvPr>
            <p:cNvSpPr/>
            <p:nvPr/>
          </p:nvSpPr>
          <p:spPr>
            <a:xfrm>
              <a:off x="8566968" y="2771184"/>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Global Gateway for World Trade</a:t>
              </a:r>
            </a:p>
          </p:txBody>
        </p:sp>
        <p:sp>
          <p:nvSpPr>
            <p:cNvPr id="225" name="Oval 224">
              <a:extLst>
                <a:ext uri="{FF2B5EF4-FFF2-40B4-BE49-F238E27FC236}">
                  <a16:creationId xmlns:a16="http://schemas.microsoft.com/office/drawing/2014/main" id="{3E01072A-F223-405E-85D7-B92D7540A66E}"/>
                </a:ext>
              </a:extLst>
            </p:cNvPr>
            <p:cNvSpPr/>
            <p:nvPr/>
          </p:nvSpPr>
          <p:spPr>
            <a:xfrm>
              <a:off x="8162399" y="2771183"/>
              <a:ext cx="594360" cy="6176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6" name="Oval 225">
              <a:extLst>
                <a:ext uri="{FF2B5EF4-FFF2-40B4-BE49-F238E27FC236}">
                  <a16:creationId xmlns:a16="http://schemas.microsoft.com/office/drawing/2014/main" id="{468ACBA8-2F33-4782-A7D2-8E95CBB4B3E1}"/>
                </a:ext>
              </a:extLst>
            </p:cNvPr>
            <p:cNvSpPr/>
            <p:nvPr/>
          </p:nvSpPr>
          <p:spPr>
            <a:xfrm>
              <a:off x="8189415" y="2799260"/>
              <a:ext cx="540328" cy="56153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546C2046-8B5F-48DA-A2B3-9ACFBD497A75}"/>
                </a:ext>
              </a:extLst>
            </p:cNvPr>
            <p:cNvSpPr/>
            <p:nvPr/>
          </p:nvSpPr>
          <p:spPr>
            <a:xfrm>
              <a:off x="8222567" y="2833713"/>
              <a:ext cx="474023" cy="4926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57" name="Picture 49" descr="Trade">
              <a:extLst>
                <a:ext uri="{FF2B5EF4-FFF2-40B4-BE49-F238E27FC236}">
                  <a16:creationId xmlns:a16="http://schemas.microsoft.com/office/drawing/2014/main" id="{9C5FFDB8-A72E-4E71-967E-3393F42CB25F}"/>
                </a:ext>
              </a:extLst>
            </p:cNvPr>
            <p:cNvPicPr>
              <a:picLocks noChangeAspect="1" noChangeArrowheads="1"/>
            </p:cNvPicPr>
            <p:nvPr/>
          </p:nvPicPr>
          <p:blipFill>
            <a:blip r:embed="rId11" cstate="email">
              <a:duotone>
                <a:schemeClr val="accent1">
                  <a:shade val="45000"/>
                  <a:satMod val="135000"/>
                </a:schemeClr>
                <a:prstClr val="white"/>
              </a:duotone>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8268620" y="2920922"/>
              <a:ext cx="368935" cy="368935"/>
            </a:xfrm>
            <a:prstGeom prst="rect">
              <a:avLst/>
            </a:prstGeom>
            <a:noFill/>
            <a:extLst>
              <a:ext uri="{909E8E84-426E-40DD-AFC4-6F175D3DCCD1}">
                <a14:hiddenFill xmlns:a14="http://schemas.microsoft.com/office/drawing/2010/main">
                  <a:solidFill>
                    <a:srgbClr val="FFFFFF"/>
                  </a:solidFill>
                </a14:hiddenFill>
              </a:ext>
            </a:extLst>
          </p:spPr>
        </p:pic>
        <p:sp>
          <p:nvSpPr>
            <p:cNvPr id="230" name="Rectangle: Rounded Corners 229">
              <a:extLst>
                <a:ext uri="{FF2B5EF4-FFF2-40B4-BE49-F238E27FC236}">
                  <a16:creationId xmlns:a16="http://schemas.microsoft.com/office/drawing/2014/main" id="{531CECA3-8F61-4F24-821D-E087821480C5}"/>
                </a:ext>
              </a:extLst>
            </p:cNvPr>
            <p:cNvSpPr/>
            <p:nvPr/>
          </p:nvSpPr>
          <p:spPr>
            <a:xfrm>
              <a:off x="8566968" y="3503201"/>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Catalyst for Advanced Transformational Industries</a:t>
              </a:r>
            </a:p>
          </p:txBody>
        </p:sp>
        <p:sp>
          <p:nvSpPr>
            <p:cNvPr id="232" name="Oval 231">
              <a:extLst>
                <a:ext uri="{FF2B5EF4-FFF2-40B4-BE49-F238E27FC236}">
                  <a16:creationId xmlns:a16="http://schemas.microsoft.com/office/drawing/2014/main" id="{B14B9E46-8AC9-40CE-A1C8-CA87B35C67E5}"/>
                </a:ext>
              </a:extLst>
            </p:cNvPr>
            <p:cNvSpPr/>
            <p:nvPr/>
          </p:nvSpPr>
          <p:spPr>
            <a:xfrm>
              <a:off x="8162399" y="3503200"/>
              <a:ext cx="594360" cy="6176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3" name="Oval 232">
              <a:extLst>
                <a:ext uri="{FF2B5EF4-FFF2-40B4-BE49-F238E27FC236}">
                  <a16:creationId xmlns:a16="http://schemas.microsoft.com/office/drawing/2014/main" id="{AF94F0BC-3C93-4251-B15A-B5D97F05E257}"/>
                </a:ext>
              </a:extLst>
            </p:cNvPr>
            <p:cNvSpPr/>
            <p:nvPr/>
          </p:nvSpPr>
          <p:spPr>
            <a:xfrm>
              <a:off x="8189415" y="3531277"/>
              <a:ext cx="540328" cy="56153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4" name="Oval 233">
              <a:extLst>
                <a:ext uri="{FF2B5EF4-FFF2-40B4-BE49-F238E27FC236}">
                  <a16:creationId xmlns:a16="http://schemas.microsoft.com/office/drawing/2014/main" id="{838AB827-5404-475D-A19D-5AF0CAC1DE79}"/>
                </a:ext>
              </a:extLst>
            </p:cNvPr>
            <p:cNvSpPr/>
            <p:nvPr/>
          </p:nvSpPr>
          <p:spPr>
            <a:xfrm>
              <a:off x="8222567" y="3565730"/>
              <a:ext cx="474023" cy="4926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62154" name="Picture 10" descr="Technology ">
              <a:extLst>
                <a:ext uri="{FF2B5EF4-FFF2-40B4-BE49-F238E27FC236}">
                  <a16:creationId xmlns:a16="http://schemas.microsoft.com/office/drawing/2014/main" id="{8DCA5FF9-835E-4123-9EDC-3330C0658F76}"/>
                </a:ext>
              </a:extLst>
            </p:cNvPr>
            <p:cNvPicPr>
              <a:picLocks noChangeAspect="1" noChangeArrowheads="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74971" y="3613591"/>
              <a:ext cx="368936" cy="368936"/>
            </a:xfrm>
            <a:prstGeom prst="rect">
              <a:avLst/>
            </a:prstGeom>
            <a:noFill/>
            <a:extLst>
              <a:ext uri="{909E8E84-426E-40DD-AFC4-6F175D3DCCD1}">
                <a14:hiddenFill xmlns:a14="http://schemas.microsoft.com/office/drawing/2010/main">
                  <a:solidFill>
                    <a:srgbClr val="FFFFFF"/>
                  </a:solidFill>
                </a14:hiddenFill>
              </a:ext>
            </a:extLst>
          </p:spPr>
        </p:pic>
        <p:sp>
          <p:nvSpPr>
            <p:cNvPr id="251" name="Rectangle: Rounded Corners 250">
              <a:extLst>
                <a:ext uri="{FF2B5EF4-FFF2-40B4-BE49-F238E27FC236}">
                  <a16:creationId xmlns:a16="http://schemas.microsoft.com/office/drawing/2014/main" id="{45B3F18E-0CF2-47F0-9FBB-34CD8D620A04}"/>
                </a:ext>
              </a:extLst>
            </p:cNvPr>
            <p:cNvSpPr/>
            <p:nvPr/>
          </p:nvSpPr>
          <p:spPr>
            <a:xfrm>
              <a:off x="8566968" y="4235218"/>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Unmatched Regulatory Business Environment</a:t>
              </a:r>
            </a:p>
          </p:txBody>
        </p:sp>
        <p:sp>
          <p:nvSpPr>
            <p:cNvPr id="253" name="Oval 252">
              <a:extLst>
                <a:ext uri="{FF2B5EF4-FFF2-40B4-BE49-F238E27FC236}">
                  <a16:creationId xmlns:a16="http://schemas.microsoft.com/office/drawing/2014/main" id="{2FAB4BEC-D3CA-49E0-AE14-DA8FFF0B06D0}"/>
                </a:ext>
              </a:extLst>
            </p:cNvPr>
            <p:cNvSpPr/>
            <p:nvPr/>
          </p:nvSpPr>
          <p:spPr>
            <a:xfrm>
              <a:off x="8162399" y="4235217"/>
              <a:ext cx="594360" cy="6176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4" name="Oval 253">
              <a:extLst>
                <a:ext uri="{FF2B5EF4-FFF2-40B4-BE49-F238E27FC236}">
                  <a16:creationId xmlns:a16="http://schemas.microsoft.com/office/drawing/2014/main" id="{AF3C3F5E-12D3-4DD6-B1D7-72531B982911}"/>
                </a:ext>
              </a:extLst>
            </p:cNvPr>
            <p:cNvSpPr/>
            <p:nvPr/>
          </p:nvSpPr>
          <p:spPr>
            <a:xfrm>
              <a:off x="8189415" y="4263294"/>
              <a:ext cx="540328" cy="56153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5" name="Oval 254">
              <a:extLst>
                <a:ext uri="{FF2B5EF4-FFF2-40B4-BE49-F238E27FC236}">
                  <a16:creationId xmlns:a16="http://schemas.microsoft.com/office/drawing/2014/main" id="{105DEAB3-008C-4769-B897-6EF551F73896}"/>
                </a:ext>
              </a:extLst>
            </p:cNvPr>
            <p:cNvSpPr/>
            <p:nvPr/>
          </p:nvSpPr>
          <p:spPr>
            <a:xfrm>
              <a:off x="8222567" y="4297747"/>
              <a:ext cx="474023" cy="4926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62157" name="Picture 13" descr="Document ">
              <a:extLst>
                <a:ext uri="{FF2B5EF4-FFF2-40B4-BE49-F238E27FC236}">
                  <a16:creationId xmlns:a16="http://schemas.microsoft.com/office/drawing/2014/main" id="{0BE5EBEE-0B9C-47E1-AA5D-F92229D7C794}"/>
                </a:ext>
              </a:extLst>
            </p:cNvPr>
            <p:cNvPicPr>
              <a:picLocks noChangeAspect="1" noChangeArrowheads="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94583" y="4348005"/>
              <a:ext cx="370946" cy="370946"/>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Footer Placeholder 2">
            <a:extLst>
              <a:ext uri="{FF2B5EF4-FFF2-40B4-BE49-F238E27FC236}">
                <a16:creationId xmlns:a16="http://schemas.microsoft.com/office/drawing/2014/main" id="{87645E2A-65F4-4749-9FA0-458D82D8879E}"/>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OXAGON,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70" name="Picture 69">
            <a:extLst>
              <a:ext uri="{FF2B5EF4-FFF2-40B4-BE49-F238E27FC236}">
                <a16:creationId xmlns:a16="http://schemas.microsoft.com/office/drawing/2014/main" id="{E5E33B45-F500-4F55-9CAB-9EA4F448802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42211" y="1967346"/>
            <a:ext cx="6733949" cy="3813858"/>
          </a:xfrm>
          <a:prstGeom prst="rect">
            <a:avLst/>
          </a:prstGeom>
        </p:spPr>
      </p:pic>
      <p:sp>
        <p:nvSpPr>
          <p:cNvPr id="5" name="Freeform: Shape 4">
            <a:extLst>
              <a:ext uri="{FF2B5EF4-FFF2-40B4-BE49-F238E27FC236}">
                <a16:creationId xmlns:a16="http://schemas.microsoft.com/office/drawing/2014/main" id="{8091305C-38B1-40DF-A6D7-5A4FEC652874}"/>
              </a:ext>
            </a:extLst>
          </p:cNvPr>
          <p:cNvSpPr/>
          <p:nvPr/>
        </p:nvSpPr>
        <p:spPr>
          <a:xfrm>
            <a:off x="3077469" y="3315563"/>
            <a:ext cx="1121210" cy="818139"/>
          </a:xfrm>
          <a:custGeom>
            <a:avLst/>
            <a:gdLst>
              <a:gd name="connsiteX0" fmla="*/ 358775 w 631825"/>
              <a:gd name="connsiteY0" fmla="*/ 0 h 558800"/>
              <a:gd name="connsiteX1" fmla="*/ 631825 w 631825"/>
              <a:gd name="connsiteY1" fmla="*/ 155575 h 558800"/>
              <a:gd name="connsiteX2" fmla="*/ 406400 w 631825"/>
              <a:gd name="connsiteY2" fmla="*/ 244475 h 558800"/>
              <a:gd name="connsiteX3" fmla="*/ 307975 w 631825"/>
              <a:gd name="connsiteY3" fmla="*/ 476250 h 558800"/>
              <a:gd name="connsiteX4" fmla="*/ 247650 w 631825"/>
              <a:gd name="connsiteY4" fmla="*/ 523875 h 558800"/>
              <a:gd name="connsiteX5" fmla="*/ 161925 w 631825"/>
              <a:gd name="connsiteY5" fmla="*/ 555625 h 558800"/>
              <a:gd name="connsiteX6" fmla="*/ 73025 w 631825"/>
              <a:gd name="connsiteY6" fmla="*/ 558800 h 558800"/>
              <a:gd name="connsiteX7" fmla="*/ 0 w 631825"/>
              <a:gd name="connsiteY7" fmla="*/ 555625 h 558800"/>
              <a:gd name="connsiteX8" fmla="*/ 19050 w 631825"/>
              <a:gd name="connsiteY8" fmla="*/ 469900 h 558800"/>
              <a:gd name="connsiteX9" fmla="*/ 47625 w 631825"/>
              <a:gd name="connsiteY9" fmla="*/ 422275 h 558800"/>
              <a:gd name="connsiteX10" fmla="*/ 358775 w 631825"/>
              <a:gd name="connsiteY10" fmla="*/ 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825" h="558800">
                <a:moveTo>
                  <a:pt x="358775" y="0"/>
                </a:moveTo>
                <a:lnTo>
                  <a:pt x="631825" y="155575"/>
                </a:lnTo>
                <a:lnTo>
                  <a:pt x="406400" y="244475"/>
                </a:lnTo>
                <a:lnTo>
                  <a:pt x="307975" y="476250"/>
                </a:lnTo>
                <a:lnTo>
                  <a:pt x="247650" y="523875"/>
                </a:lnTo>
                <a:lnTo>
                  <a:pt x="161925" y="555625"/>
                </a:lnTo>
                <a:lnTo>
                  <a:pt x="73025" y="558800"/>
                </a:lnTo>
                <a:lnTo>
                  <a:pt x="0" y="555625"/>
                </a:lnTo>
                <a:lnTo>
                  <a:pt x="19050" y="469900"/>
                </a:lnTo>
                <a:lnTo>
                  <a:pt x="47625" y="422275"/>
                </a:lnTo>
                <a:lnTo>
                  <a:pt x="358775" y="0"/>
                </a:lnTo>
                <a:close/>
              </a:path>
            </a:pathLst>
          </a:custGeom>
          <a:solidFill>
            <a:schemeClr val="accent6">
              <a:lumMod val="75000"/>
              <a:alpha val="38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
            <a:extLst>
              <a:ext uri="{FF2B5EF4-FFF2-40B4-BE49-F238E27FC236}">
                <a16:creationId xmlns:a16="http://schemas.microsoft.com/office/drawing/2014/main" id="{7907CB07-D304-4202-9AA6-2A74046FE642}"/>
              </a:ext>
            </a:extLst>
          </p:cNvPr>
          <p:cNvSpPr/>
          <p:nvPr/>
        </p:nvSpPr>
        <p:spPr>
          <a:xfrm>
            <a:off x="2461930" y="3174932"/>
            <a:ext cx="963452" cy="805356"/>
          </a:xfrm>
          <a:custGeom>
            <a:avLst/>
            <a:gdLst>
              <a:gd name="connsiteX0" fmla="*/ 116682 w 542925"/>
              <a:gd name="connsiteY0" fmla="*/ 550069 h 550069"/>
              <a:gd name="connsiteX1" fmla="*/ 0 w 542925"/>
              <a:gd name="connsiteY1" fmla="*/ 514350 h 550069"/>
              <a:gd name="connsiteX2" fmla="*/ 440532 w 542925"/>
              <a:gd name="connsiteY2" fmla="*/ 0 h 550069"/>
              <a:gd name="connsiteX3" fmla="*/ 542925 w 542925"/>
              <a:gd name="connsiteY3" fmla="*/ 16669 h 550069"/>
              <a:gd name="connsiteX4" fmla="*/ 116682 w 542925"/>
              <a:gd name="connsiteY4" fmla="*/ 550069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550069">
                <a:moveTo>
                  <a:pt x="116682" y="550069"/>
                </a:moveTo>
                <a:lnTo>
                  <a:pt x="0" y="514350"/>
                </a:lnTo>
                <a:lnTo>
                  <a:pt x="440532" y="0"/>
                </a:lnTo>
                <a:lnTo>
                  <a:pt x="542925" y="16669"/>
                </a:lnTo>
                <a:lnTo>
                  <a:pt x="116682" y="550069"/>
                </a:lnTo>
                <a:close/>
              </a:path>
            </a:pathLst>
          </a:custGeom>
          <a:solidFill>
            <a:srgbClr val="00B0F0">
              <a:alpha val="38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Shape 9">
            <a:extLst>
              <a:ext uri="{FF2B5EF4-FFF2-40B4-BE49-F238E27FC236}">
                <a16:creationId xmlns:a16="http://schemas.microsoft.com/office/drawing/2014/main" id="{B4D6ABD3-6401-41F8-AF50-9BD3F01E165A}"/>
              </a:ext>
            </a:extLst>
          </p:cNvPr>
          <p:cNvSpPr/>
          <p:nvPr/>
        </p:nvSpPr>
        <p:spPr>
          <a:xfrm>
            <a:off x="2167188" y="2884518"/>
            <a:ext cx="2957966" cy="997106"/>
          </a:xfrm>
          <a:custGeom>
            <a:avLst/>
            <a:gdLst>
              <a:gd name="connsiteX0" fmla="*/ 1316831 w 1666875"/>
              <a:gd name="connsiteY0" fmla="*/ 366712 h 681037"/>
              <a:gd name="connsiteX1" fmla="*/ 1666875 w 1666875"/>
              <a:gd name="connsiteY1" fmla="*/ 83344 h 681037"/>
              <a:gd name="connsiteX2" fmla="*/ 1457325 w 1666875"/>
              <a:gd name="connsiteY2" fmla="*/ 0 h 681037"/>
              <a:gd name="connsiteX3" fmla="*/ 521493 w 1666875"/>
              <a:gd name="connsiteY3" fmla="*/ 47625 h 681037"/>
              <a:gd name="connsiteX4" fmla="*/ 0 w 1666875"/>
              <a:gd name="connsiteY4" fmla="*/ 614362 h 681037"/>
              <a:gd name="connsiteX5" fmla="*/ 145256 w 1666875"/>
              <a:gd name="connsiteY5" fmla="*/ 681037 h 681037"/>
              <a:gd name="connsiteX6" fmla="*/ 585787 w 1666875"/>
              <a:gd name="connsiteY6" fmla="*/ 173831 h 681037"/>
              <a:gd name="connsiteX7" fmla="*/ 735806 w 1666875"/>
              <a:gd name="connsiteY7" fmla="*/ 204787 h 681037"/>
              <a:gd name="connsiteX8" fmla="*/ 892968 w 1666875"/>
              <a:gd name="connsiteY8" fmla="*/ 147637 h 681037"/>
              <a:gd name="connsiteX9" fmla="*/ 1038225 w 1666875"/>
              <a:gd name="connsiteY9" fmla="*/ 200025 h 681037"/>
              <a:gd name="connsiteX10" fmla="*/ 1038225 w 1666875"/>
              <a:gd name="connsiteY10" fmla="*/ 276225 h 681037"/>
              <a:gd name="connsiteX11" fmla="*/ 1316831 w 1666875"/>
              <a:gd name="connsiteY11" fmla="*/ 366712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6875" h="681037">
                <a:moveTo>
                  <a:pt x="1316831" y="366712"/>
                </a:moveTo>
                <a:lnTo>
                  <a:pt x="1666875" y="83344"/>
                </a:lnTo>
                <a:lnTo>
                  <a:pt x="1457325" y="0"/>
                </a:lnTo>
                <a:lnTo>
                  <a:pt x="521493" y="47625"/>
                </a:lnTo>
                <a:lnTo>
                  <a:pt x="0" y="614362"/>
                </a:lnTo>
                <a:lnTo>
                  <a:pt x="145256" y="681037"/>
                </a:lnTo>
                <a:lnTo>
                  <a:pt x="585787" y="173831"/>
                </a:lnTo>
                <a:lnTo>
                  <a:pt x="735806" y="204787"/>
                </a:lnTo>
                <a:lnTo>
                  <a:pt x="892968" y="147637"/>
                </a:lnTo>
                <a:lnTo>
                  <a:pt x="1038225" y="200025"/>
                </a:lnTo>
                <a:lnTo>
                  <a:pt x="1038225" y="276225"/>
                </a:lnTo>
                <a:lnTo>
                  <a:pt x="1316831" y="366712"/>
                </a:lnTo>
                <a:close/>
              </a:path>
            </a:pathLst>
          </a:custGeom>
          <a:solidFill>
            <a:schemeClr val="accent5">
              <a:alpha val="38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a:extLst>
              <a:ext uri="{FF2B5EF4-FFF2-40B4-BE49-F238E27FC236}">
                <a16:creationId xmlns:a16="http://schemas.microsoft.com/office/drawing/2014/main" id="{AAC1ED46-9E9A-46CA-917F-324E4839E46B}"/>
              </a:ext>
            </a:extLst>
          </p:cNvPr>
          <p:cNvSpPr/>
          <p:nvPr/>
        </p:nvSpPr>
        <p:spPr>
          <a:xfrm>
            <a:off x="1719622" y="2985518"/>
            <a:ext cx="1295871" cy="748411"/>
          </a:xfrm>
          <a:custGeom>
            <a:avLst/>
            <a:gdLst>
              <a:gd name="connsiteX0" fmla="*/ 244475 w 730250"/>
              <a:gd name="connsiteY0" fmla="*/ 511175 h 511175"/>
              <a:gd name="connsiteX1" fmla="*/ 730250 w 730250"/>
              <a:gd name="connsiteY1" fmla="*/ 0 h 511175"/>
              <a:gd name="connsiteX2" fmla="*/ 41275 w 730250"/>
              <a:gd name="connsiteY2" fmla="*/ 288925 h 511175"/>
              <a:gd name="connsiteX3" fmla="*/ 0 w 730250"/>
              <a:gd name="connsiteY3" fmla="*/ 434975 h 511175"/>
              <a:gd name="connsiteX4" fmla="*/ 184150 w 730250"/>
              <a:gd name="connsiteY4" fmla="*/ 460375 h 511175"/>
              <a:gd name="connsiteX5" fmla="*/ 244475 w 730250"/>
              <a:gd name="connsiteY5" fmla="*/ 511175 h 51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0" h="511175">
                <a:moveTo>
                  <a:pt x="244475" y="511175"/>
                </a:moveTo>
                <a:lnTo>
                  <a:pt x="730250" y="0"/>
                </a:lnTo>
                <a:lnTo>
                  <a:pt x="41275" y="288925"/>
                </a:lnTo>
                <a:lnTo>
                  <a:pt x="0" y="434975"/>
                </a:lnTo>
                <a:lnTo>
                  <a:pt x="184150" y="460375"/>
                </a:lnTo>
                <a:lnTo>
                  <a:pt x="244475" y="511175"/>
                </a:lnTo>
                <a:close/>
              </a:path>
            </a:pathLst>
          </a:custGeom>
          <a:solidFill>
            <a:schemeClr val="accent6">
              <a:lumMod val="75000"/>
              <a:alpha val="38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4BEE1F36-5F8D-4B93-86CA-C2E9EA32635B}"/>
              </a:ext>
            </a:extLst>
          </p:cNvPr>
          <p:cNvSpPr/>
          <p:nvPr/>
        </p:nvSpPr>
        <p:spPr>
          <a:xfrm>
            <a:off x="5289977" y="2477415"/>
            <a:ext cx="969199" cy="1843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Manufacturing </a:t>
            </a:r>
          </a:p>
        </p:txBody>
      </p:sp>
      <p:cxnSp>
        <p:nvCxnSpPr>
          <p:cNvPr id="19" name="Connector: Elbow 18">
            <a:extLst>
              <a:ext uri="{FF2B5EF4-FFF2-40B4-BE49-F238E27FC236}">
                <a16:creationId xmlns:a16="http://schemas.microsoft.com/office/drawing/2014/main" id="{7B2E418D-EC13-4230-B475-B8449FF4F796}"/>
              </a:ext>
            </a:extLst>
          </p:cNvPr>
          <p:cNvCxnSpPr>
            <a:cxnSpLocks/>
          </p:cNvCxnSpPr>
          <p:nvPr/>
        </p:nvCxnSpPr>
        <p:spPr>
          <a:xfrm rot="10800000" flipV="1">
            <a:off x="5092001" y="2569614"/>
            <a:ext cx="164823" cy="436927"/>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11F905ED-1279-4675-B6A1-A7AB66DC4963}"/>
              </a:ext>
            </a:extLst>
          </p:cNvPr>
          <p:cNvSpPr/>
          <p:nvPr/>
        </p:nvSpPr>
        <p:spPr>
          <a:xfrm>
            <a:off x="856051" y="2987827"/>
            <a:ext cx="1066119" cy="1843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OXAGON Village</a:t>
            </a:r>
          </a:p>
        </p:txBody>
      </p:sp>
      <p:sp>
        <p:nvSpPr>
          <p:cNvPr id="95" name="Rectangle 94">
            <a:extLst>
              <a:ext uri="{FF2B5EF4-FFF2-40B4-BE49-F238E27FC236}">
                <a16:creationId xmlns:a16="http://schemas.microsoft.com/office/drawing/2014/main" id="{3F7D15C9-403E-4680-A83A-20EC1B8C8106}"/>
              </a:ext>
            </a:extLst>
          </p:cNvPr>
          <p:cNvSpPr/>
          <p:nvPr/>
        </p:nvSpPr>
        <p:spPr>
          <a:xfrm>
            <a:off x="4495953" y="3436859"/>
            <a:ext cx="969199" cy="1843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Port Logistics </a:t>
            </a:r>
          </a:p>
        </p:txBody>
      </p:sp>
      <p:sp>
        <p:nvSpPr>
          <p:cNvPr id="53" name="Freeform: Shape 52">
            <a:extLst>
              <a:ext uri="{FF2B5EF4-FFF2-40B4-BE49-F238E27FC236}">
                <a16:creationId xmlns:a16="http://schemas.microsoft.com/office/drawing/2014/main" id="{38414161-F4F0-4A5F-B9AB-760EA64690E7}"/>
              </a:ext>
            </a:extLst>
          </p:cNvPr>
          <p:cNvSpPr/>
          <p:nvPr/>
        </p:nvSpPr>
        <p:spPr>
          <a:xfrm>
            <a:off x="2813050" y="4518025"/>
            <a:ext cx="603250" cy="530225"/>
          </a:xfrm>
          <a:custGeom>
            <a:avLst/>
            <a:gdLst>
              <a:gd name="connsiteX0" fmla="*/ 415925 w 603250"/>
              <a:gd name="connsiteY0" fmla="*/ 0 h 530225"/>
              <a:gd name="connsiteX1" fmla="*/ 603250 w 603250"/>
              <a:gd name="connsiteY1" fmla="*/ 28575 h 530225"/>
              <a:gd name="connsiteX2" fmla="*/ 241300 w 603250"/>
              <a:gd name="connsiteY2" fmla="*/ 530225 h 530225"/>
              <a:gd name="connsiteX3" fmla="*/ 0 w 603250"/>
              <a:gd name="connsiteY3" fmla="*/ 422275 h 530225"/>
              <a:gd name="connsiteX4" fmla="*/ 88900 w 603250"/>
              <a:gd name="connsiteY4" fmla="*/ 349250 h 530225"/>
              <a:gd name="connsiteX5" fmla="*/ 161925 w 603250"/>
              <a:gd name="connsiteY5" fmla="*/ 371475 h 530225"/>
              <a:gd name="connsiteX6" fmla="*/ 415925 w 603250"/>
              <a:gd name="connsiteY6" fmla="*/ 0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250" h="530225">
                <a:moveTo>
                  <a:pt x="415925" y="0"/>
                </a:moveTo>
                <a:lnTo>
                  <a:pt x="603250" y="28575"/>
                </a:lnTo>
                <a:lnTo>
                  <a:pt x="241300" y="530225"/>
                </a:lnTo>
                <a:lnTo>
                  <a:pt x="0" y="422275"/>
                </a:lnTo>
                <a:lnTo>
                  <a:pt x="88900" y="349250"/>
                </a:lnTo>
                <a:lnTo>
                  <a:pt x="161925" y="371475"/>
                </a:lnTo>
                <a:lnTo>
                  <a:pt x="415925" y="0"/>
                </a:lnTo>
                <a:close/>
              </a:path>
            </a:pathLst>
          </a:custGeom>
          <a:solidFill>
            <a:srgbClr val="00B0F0">
              <a:alpha val="38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D011615E-0393-4CB0-A10E-A176E076ED5F}"/>
              </a:ext>
            </a:extLst>
          </p:cNvPr>
          <p:cNvSpPr/>
          <p:nvPr/>
        </p:nvSpPr>
        <p:spPr>
          <a:xfrm>
            <a:off x="3506201" y="5326312"/>
            <a:ext cx="1008694" cy="1843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Cruise Terminal</a:t>
            </a:r>
          </a:p>
        </p:txBody>
      </p:sp>
      <p:cxnSp>
        <p:nvCxnSpPr>
          <p:cNvPr id="115" name="Connector: Elbow 114">
            <a:extLst>
              <a:ext uri="{FF2B5EF4-FFF2-40B4-BE49-F238E27FC236}">
                <a16:creationId xmlns:a16="http://schemas.microsoft.com/office/drawing/2014/main" id="{B075CF4C-18F7-44D3-9C63-B48C524B143B}"/>
              </a:ext>
            </a:extLst>
          </p:cNvPr>
          <p:cNvCxnSpPr>
            <a:cxnSpLocks/>
            <a:stCxn id="114" idx="1"/>
            <a:endCxn id="53" idx="2"/>
          </p:cNvCxnSpPr>
          <p:nvPr/>
        </p:nvCxnSpPr>
        <p:spPr>
          <a:xfrm rot="10800000">
            <a:off x="3054351" y="5048250"/>
            <a:ext cx="451851" cy="370262"/>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597501-D426-4E76-9272-D0E58F51D26D}"/>
              </a:ext>
            </a:extLst>
          </p:cNvPr>
          <p:cNvSpPr/>
          <p:nvPr/>
        </p:nvSpPr>
        <p:spPr>
          <a:xfrm>
            <a:off x="917190" y="3802841"/>
            <a:ext cx="588114" cy="24854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Innovation </a:t>
            </a:r>
          </a:p>
          <a:p>
            <a:pPr algn="ctr"/>
            <a:r>
              <a:rPr lang="en-US" sz="1000" i="1" dirty="0">
                <a:solidFill>
                  <a:schemeClr val="bg1"/>
                </a:solidFill>
                <a:latin typeface="Calibri" panose="020F0502020204030204"/>
              </a:rPr>
              <a:t>and R&amp;D</a:t>
            </a:r>
          </a:p>
        </p:txBody>
      </p:sp>
      <p:cxnSp>
        <p:nvCxnSpPr>
          <p:cNvPr id="127" name="Connector: Elbow 126">
            <a:extLst>
              <a:ext uri="{FF2B5EF4-FFF2-40B4-BE49-F238E27FC236}">
                <a16:creationId xmlns:a16="http://schemas.microsoft.com/office/drawing/2014/main" id="{E37B81C6-3C66-447B-A6D0-1C8D1745C864}"/>
              </a:ext>
            </a:extLst>
          </p:cNvPr>
          <p:cNvCxnSpPr>
            <a:cxnSpLocks/>
            <a:stCxn id="126" idx="2"/>
          </p:cNvCxnSpPr>
          <p:nvPr/>
        </p:nvCxnSpPr>
        <p:spPr>
          <a:xfrm rot="16200000" flipH="1">
            <a:off x="1632272" y="3630359"/>
            <a:ext cx="163816" cy="1005867"/>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34F0CE78-E212-4A7A-AEBA-CB28CC3CD097}"/>
              </a:ext>
            </a:extLst>
          </p:cNvPr>
          <p:cNvCxnSpPr>
            <a:cxnSpLocks/>
          </p:cNvCxnSpPr>
          <p:nvPr/>
        </p:nvCxnSpPr>
        <p:spPr>
          <a:xfrm rot="16200000" flipH="1">
            <a:off x="1754878" y="2806461"/>
            <a:ext cx="956827" cy="1688358"/>
          </a:xfrm>
          <a:prstGeom prst="bentConnector4">
            <a:avLst>
              <a:gd name="adj1" fmla="val 7490"/>
              <a:gd name="adj2" fmla="val 70235"/>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ACC1AAD-D9D9-4E46-AE37-901F6247FA8C}"/>
              </a:ext>
            </a:extLst>
          </p:cNvPr>
          <p:cNvCxnSpPr>
            <a:cxnSpLocks/>
            <a:stCxn id="8" idx="3"/>
            <a:endCxn id="95" idx="1"/>
          </p:cNvCxnSpPr>
          <p:nvPr/>
        </p:nvCxnSpPr>
        <p:spPr>
          <a:xfrm>
            <a:off x="3425382" y="3199337"/>
            <a:ext cx="1070571" cy="3297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STAMP">
            <a:extLst>
              <a:ext uri="{FF2B5EF4-FFF2-40B4-BE49-F238E27FC236}">
                <a16:creationId xmlns:a16="http://schemas.microsoft.com/office/drawing/2014/main" id="{7BDB2A83-4F1F-41B1-BD5E-BD2B6395876C}"/>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67" name="TextBox 66">
            <a:extLst>
              <a:ext uri="{FF2B5EF4-FFF2-40B4-BE49-F238E27FC236}">
                <a16:creationId xmlns:a16="http://schemas.microsoft.com/office/drawing/2014/main" id="{7DBE266F-07F8-42AF-9BFC-C0211720C071}"/>
              </a:ext>
            </a:extLst>
          </p:cNvPr>
          <p:cNvSpPr txBox="1"/>
          <p:nvPr/>
        </p:nvSpPr>
        <p:spPr>
          <a:xfrm>
            <a:off x="6705600" y="6582310"/>
            <a:ext cx="1245534" cy="184666"/>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1" u="none" strike="noStrike" kern="1200" cap="none" spc="0" normalizeH="0" baseline="0" noProof="0" dirty="0">
                <a:ln>
                  <a:noFill/>
                </a:ln>
                <a:solidFill>
                  <a:srgbClr val="000000"/>
                </a:solidFill>
                <a:effectLst/>
                <a:uLnTx/>
                <a:uFillTx/>
                <a:latin typeface="Calibri "/>
                <a:ea typeface="+mn-ea"/>
                <a:cs typeface="+mn-cs"/>
              </a:rPr>
              <a:t>Main Business Units</a:t>
            </a:r>
          </a:p>
        </p:txBody>
      </p:sp>
      <p:sp>
        <p:nvSpPr>
          <p:cNvPr id="75" name="Rectangle 74">
            <a:extLst>
              <a:ext uri="{FF2B5EF4-FFF2-40B4-BE49-F238E27FC236}">
                <a16:creationId xmlns:a16="http://schemas.microsoft.com/office/drawing/2014/main" id="{194A1F7B-3D00-456D-AB64-B59639A947CD}"/>
              </a:ext>
            </a:extLst>
          </p:cNvPr>
          <p:cNvSpPr/>
          <p:nvPr/>
        </p:nvSpPr>
        <p:spPr>
          <a:xfrm>
            <a:off x="6019800" y="6590826"/>
            <a:ext cx="659202" cy="167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i="1" dirty="0">
              <a:solidFill>
                <a:schemeClr val="bg1"/>
              </a:solidFill>
              <a:latin typeface="Calibri" panose="020F0502020204030204"/>
            </a:endParaRPr>
          </a:p>
        </p:txBody>
      </p:sp>
      <p:sp>
        <p:nvSpPr>
          <p:cNvPr id="77" name="Rectangle 76">
            <a:extLst>
              <a:ext uri="{FF2B5EF4-FFF2-40B4-BE49-F238E27FC236}">
                <a16:creationId xmlns:a16="http://schemas.microsoft.com/office/drawing/2014/main" id="{D69DCB90-0280-430E-9C1B-0C5F4FB6BE61}"/>
              </a:ext>
            </a:extLst>
          </p:cNvPr>
          <p:cNvSpPr/>
          <p:nvPr/>
        </p:nvSpPr>
        <p:spPr>
          <a:xfrm>
            <a:off x="6457679" y="2920922"/>
            <a:ext cx="1060726" cy="32922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Oceanographic Research Center</a:t>
            </a:r>
          </a:p>
        </p:txBody>
      </p:sp>
      <p:cxnSp>
        <p:nvCxnSpPr>
          <p:cNvPr id="78" name="Connector: Elbow 77">
            <a:extLst>
              <a:ext uri="{FF2B5EF4-FFF2-40B4-BE49-F238E27FC236}">
                <a16:creationId xmlns:a16="http://schemas.microsoft.com/office/drawing/2014/main" id="{01CF7F3A-4233-4233-829F-6AD0308F86FF}"/>
              </a:ext>
            </a:extLst>
          </p:cNvPr>
          <p:cNvCxnSpPr>
            <a:cxnSpLocks/>
            <a:stCxn id="77" idx="2"/>
          </p:cNvCxnSpPr>
          <p:nvPr/>
        </p:nvCxnSpPr>
        <p:spPr>
          <a:xfrm rot="5400000">
            <a:off x="6613367" y="3008395"/>
            <a:ext cx="132928" cy="616423"/>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C8B90F35-1574-4FD3-9612-30DDF9D5FBAA}"/>
              </a:ext>
            </a:extLst>
          </p:cNvPr>
          <p:cNvSpPr/>
          <p:nvPr/>
        </p:nvSpPr>
        <p:spPr>
          <a:xfrm>
            <a:off x="1212823" y="5061145"/>
            <a:ext cx="1004327" cy="44439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Energy, Food </a:t>
            </a:r>
          </a:p>
          <a:p>
            <a:pPr algn="ctr"/>
            <a:r>
              <a:rPr lang="en-US" sz="1000" i="1" dirty="0">
                <a:solidFill>
                  <a:schemeClr val="bg1"/>
                </a:solidFill>
                <a:latin typeface="Calibri" panose="020F0502020204030204"/>
              </a:rPr>
              <a:t>&amp; Water Innovation Hub</a:t>
            </a:r>
          </a:p>
        </p:txBody>
      </p:sp>
      <p:sp>
        <p:nvSpPr>
          <p:cNvPr id="39" name="Freeform: Shape 38">
            <a:extLst>
              <a:ext uri="{FF2B5EF4-FFF2-40B4-BE49-F238E27FC236}">
                <a16:creationId xmlns:a16="http://schemas.microsoft.com/office/drawing/2014/main" id="{781A5564-94E2-45E5-923B-682742F47107}"/>
              </a:ext>
            </a:extLst>
          </p:cNvPr>
          <p:cNvSpPr/>
          <p:nvPr/>
        </p:nvSpPr>
        <p:spPr>
          <a:xfrm>
            <a:off x="5638800" y="3169920"/>
            <a:ext cx="1442720" cy="1600200"/>
          </a:xfrm>
          <a:custGeom>
            <a:avLst/>
            <a:gdLst>
              <a:gd name="connsiteX0" fmla="*/ 314960 w 1442720"/>
              <a:gd name="connsiteY0" fmla="*/ 0 h 1600200"/>
              <a:gd name="connsiteX1" fmla="*/ 0 w 1442720"/>
              <a:gd name="connsiteY1" fmla="*/ 1457960 h 1600200"/>
              <a:gd name="connsiteX2" fmla="*/ 721360 w 1442720"/>
              <a:gd name="connsiteY2" fmla="*/ 1600200 h 1600200"/>
              <a:gd name="connsiteX3" fmla="*/ 1442720 w 1442720"/>
              <a:gd name="connsiteY3" fmla="*/ 894080 h 1600200"/>
              <a:gd name="connsiteX4" fmla="*/ 635000 w 1442720"/>
              <a:gd name="connsiteY4" fmla="*/ 71120 h 1600200"/>
              <a:gd name="connsiteX5" fmla="*/ 314960 w 1442720"/>
              <a:gd name="connsiteY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720" h="1600200">
                <a:moveTo>
                  <a:pt x="314960" y="0"/>
                </a:moveTo>
                <a:lnTo>
                  <a:pt x="0" y="1457960"/>
                </a:lnTo>
                <a:lnTo>
                  <a:pt x="721360" y="1600200"/>
                </a:lnTo>
                <a:lnTo>
                  <a:pt x="1442720" y="894080"/>
                </a:lnTo>
                <a:lnTo>
                  <a:pt x="635000" y="71120"/>
                </a:lnTo>
                <a:lnTo>
                  <a:pt x="314960" y="0"/>
                </a:lnTo>
                <a:close/>
              </a:path>
            </a:pathLst>
          </a:custGeom>
          <a:solidFill>
            <a:schemeClr val="accent3">
              <a:lumMod val="75000"/>
              <a:alpha val="38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Freeform: Shape 39">
            <a:extLst>
              <a:ext uri="{FF2B5EF4-FFF2-40B4-BE49-F238E27FC236}">
                <a16:creationId xmlns:a16="http://schemas.microsoft.com/office/drawing/2014/main" id="{05F102C9-4198-41E3-AE7E-E7FF1C53A628}"/>
              </a:ext>
            </a:extLst>
          </p:cNvPr>
          <p:cNvSpPr/>
          <p:nvPr/>
        </p:nvSpPr>
        <p:spPr>
          <a:xfrm>
            <a:off x="1998133" y="4368800"/>
            <a:ext cx="491067" cy="321733"/>
          </a:xfrm>
          <a:custGeom>
            <a:avLst/>
            <a:gdLst>
              <a:gd name="connsiteX0" fmla="*/ 0 w 491067"/>
              <a:gd name="connsiteY0" fmla="*/ 203200 h 321733"/>
              <a:gd name="connsiteX1" fmla="*/ 177800 w 491067"/>
              <a:gd name="connsiteY1" fmla="*/ 0 h 321733"/>
              <a:gd name="connsiteX2" fmla="*/ 491067 w 491067"/>
              <a:gd name="connsiteY2" fmla="*/ 118533 h 321733"/>
              <a:gd name="connsiteX3" fmla="*/ 177800 w 491067"/>
              <a:gd name="connsiteY3" fmla="*/ 321733 h 321733"/>
              <a:gd name="connsiteX4" fmla="*/ 0 w 491067"/>
              <a:gd name="connsiteY4" fmla="*/ 203200 h 321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067" h="321733">
                <a:moveTo>
                  <a:pt x="0" y="203200"/>
                </a:moveTo>
                <a:lnTo>
                  <a:pt x="177800" y="0"/>
                </a:lnTo>
                <a:lnTo>
                  <a:pt x="491067" y="118533"/>
                </a:lnTo>
                <a:lnTo>
                  <a:pt x="177800" y="321733"/>
                </a:lnTo>
                <a:lnTo>
                  <a:pt x="0" y="203200"/>
                </a:lnTo>
                <a:close/>
              </a:path>
            </a:pathLst>
          </a:custGeom>
          <a:solidFill>
            <a:schemeClr val="tx1">
              <a:lumMod val="50000"/>
              <a:lumOff val="50000"/>
              <a:alpha val="38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4" name="Connector: Elbow 103">
            <a:extLst>
              <a:ext uri="{FF2B5EF4-FFF2-40B4-BE49-F238E27FC236}">
                <a16:creationId xmlns:a16="http://schemas.microsoft.com/office/drawing/2014/main" id="{DF93150C-9C66-456C-A704-16D40A5101FB}"/>
              </a:ext>
            </a:extLst>
          </p:cNvPr>
          <p:cNvCxnSpPr>
            <a:cxnSpLocks/>
            <a:stCxn id="40" idx="3"/>
          </p:cNvCxnSpPr>
          <p:nvPr/>
        </p:nvCxnSpPr>
        <p:spPr>
          <a:xfrm flipH="1">
            <a:off x="1716778" y="4690533"/>
            <a:ext cx="459155" cy="374090"/>
          </a:xfrm>
          <a:prstGeom prst="bentConnector3">
            <a:avLst>
              <a:gd name="adj1" fmla="val 99574"/>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1F494040-6C64-4615-BD5C-FC5E1AECB68B}"/>
              </a:ext>
            </a:extLst>
          </p:cNvPr>
          <p:cNvSpPr/>
          <p:nvPr/>
        </p:nvSpPr>
        <p:spPr>
          <a:xfrm rot="151615">
            <a:off x="2109384" y="4096335"/>
            <a:ext cx="635000" cy="397934"/>
          </a:xfrm>
          <a:custGeom>
            <a:avLst/>
            <a:gdLst>
              <a:gd name="connsiteX0" fmla="*/ 440267 w 635000"/>
              <a:gd name="connsiteY0" fmla="*/ 397934 h 397934"/>
              <a:gd name="connsiteX1" fmla="*/ 0 w 635000"/>
              <a:gd name="connsiteY1" fmla="*/ 254000 h 397934"/>
              <a:gd name="connsiteX2" fmla="*/ 186267 w 635000"/>
              <a:gd name="connsiteY2" fmla="*/ 0 h 397934"/>
              <a:gd name="connsiteX3" fmla="*/ 635000 w 635000"/>
              <a:gd name="connsiteY3" fmla="*/ 118534 h 397934"/>
              <a:gd name="connsiteX4" fmla="*/ 440267 w 635000"/>
              <a:gd name="connsiteY4" fmla="*/ 397934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97934">
                <a:moveTo>
                  <a:pt x="440267" y="397934"/>
                </a:moveTo>
                <a:lnTo>
                  <a:pt x="0" y="254000"/>
                </a:lnTo>
                <a:lnTo>
                  <a:pt x="186267" y="0"/>
                </a:lnTo>
                <a:lnTo>
                  <a:pt x="635000" y="118534"/>
                </a:lnTo>
                <a:lnTo>
                  <a:pt x="440267" y="397934"/>
                </a:lnTo>
                <a:close/>
              </a:path>
            </a:pathLst>
          </a:custGeom>
          <a:solidFill>
            <a:srgbClr val="7030A0">
              <a:alpha val="38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8927114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D386F3-B623-42DC-BA5B-BD0323E06A62}"/>
              </a:ext>
            </a:extLst>
          </p:cNvPr>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3" name="Rectangle 2">
            <a:extLst>
              <a:ext uri="{FF2B5EF4-FFF2-40B4-BE49-F238E27FC236}">
                <a16:creationId xmlns:a16="http://schemas.microsoft.com/office/drawing/2014/main" id="{13867887-0C19-45C7-8CF3-F35403D627AF}"/>
              </a:ext>
            </a:extLst>
          </p:cNvPr>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4" name="Rectangle 3">
            <a:extLst>
              <a:ext uri="{FF2B5EF4-FFF2-40B4-BE49-F238E27FC236}">
                <a16:creationId xmlns:a16="http://schemas.microsoft.com/office/drawing/2014/main" id="{B1AD4706-4DE9-4F29-B137-3B421CFF0EA4}"/>
              </a:ext>
            </a:extLst>
          </p:cNvPr>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marL="0" marR="0" lvl="1" indent="-173736" algn="l" defTabSz="914400" rtl="0" eaLnBrk="1" fontAlgn="base" latinLnBrk="0" hangingPunct="1">
              <a:lnSpc>
                <a:spcPct val="100000"/>
              </a:lnSpc>
              <a:spcBef>
                <a:spcPts val="66"/>
              </a:spcBef>
              <a:spcAft>
                <a:spcPct val="0"/>
              </a:spcAft>
              <a:buClr>
                <a:srgbClr val="000000"/>
              </a:buClr>
              <a:buSzPct val="100000"/>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Arial" charset="0"/>
              </a:rPr>
              <a:t>Enterprise Risk Management &amp; Third-Party Management Capability Set Up, Critical National Infrastructure, GCC </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Supported the establishment of enterprise risk management and third-party capabilities through it’s mandate, governance and operating model</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Supported the client to establish relevant risk appetite levels</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Identified potential risks that the client should plan and address going forward</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Categorized various risks based on severity and risk area</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Developed a risk scenario for each potential risk example </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Analyzed and assessed benchmarks for organization structure in similar organizations </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Developed interaction model between various departments for client </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Established KPI’s for clients’ Risk Management Committee</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Identified acceptable </a:t>
            </a:r>
            <a:r>
              <a:rPr kumimoji="0" lang="en-US" sz="1050" b="0" i="0" u="none" strike="noStrike" kern="1200" cap="none" spc="0" normalizeH="0" baseline="0" noProof="0" dirty="0" err="1">
                <a:ln>
                  <a:noFill/>
                </a:ln>
                <a:solidFill>
                  <a:srgbClr val="000000"/>
                </a:solidFill>
                <a:effectLst/>
                <a:uLnTx/>
                <a:uFillTx/>
                <a:latin typeface="Calibri" panose="020F0502020204030204"/>
                <a:ea typeface="+mn-ea"/>
                <a:cs typeface="Arial" charset="0"/>
              </a:rPr>
              <a:t>softwares</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 to assist them in Supplier Vetting and Due Diligence processes</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Identified suitable companies to partner with for Market Research, Due Diligence, and Vetting</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Arial" charset="0"/>
              </a:rPr>
              <a:t>Leveraged best-fit benchmarks to guide clients on how many staff to employ in key department </a:t>
            </a:r>
            <a:endPar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Arial" charset="0"/>
            </a:endParaRPr>
          </a:p>
          <a:p>
            <a:pPr marL="0" marR="0" lvl="1" indent="-173736" algn="l" defTabSz="914357" rtl="0" eaLnBrk="0" fontAlgn="base" latinLnBrk="0" hangingPunct="0">
              <a:lnSpc>
                <a:spcPct val="100000"/>
              </a:lnSpc>
              <a:spcBef>
                <a:spcPts val="66"/>
              </a:spcBef>
              <a:spcAft>
                <a:spcPct val="0"/>
              </a:spcAft>
              <a:buClr>
                <a:srgbClr val="000000"/>
              </a:buClr>
              <a:buSzPct val="100000"/>
              <a:buFontTx/>
              <a:buNone/>
              <a:tabLst/>
              <a:defRPr/>
            </a:pP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Arial" charset="0"/>
              </a:rPr>
              <a:t>Secure Facilities Design Capability Set Up, Critical National Infrastructure, GCC </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charset="0"/>
              </a:rPr>
              <a:t>Assisted in the set up of a secure facilities design capability unit by performing the following:</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charset="0"/>
              </a:rPr>
              <a:t>Leveraged best-fit benchmarks to identify the various functions required in this organization’s new capability </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charset="0"/>
              </a:rPr>
              <a:t>Developed a list of activities unique to the client that were expected to be performed within the new capability</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charset="0"/>
              </a:rPr>
              <a:t>Established the manpower requirements for each function based on their activities’ required skillsets and volume of work </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charset="0"/>
              </a:rPr>
              <a:t>Utilized best in class benchmarks to create appropriate job titles in the new capability while considering each employee’s scope of activities and responsibilities </a:t>
            </a:r>
          </a:p>
          <a:p>
            <a:pPr marL="0" lvl="1" indent="-173736" defTabSz="914357"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Giga-Entertainment City in KSA – Strategic &amp; Operational Support</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charset="0"/>
              </a:rPr>
              <a:t>Provided strategic support for multiple studies to drive the strategy and implementation of the giga-city including asset-level, planning, and organizational efforts</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charset="0"/>
              </a:rPr>
              <a:t>Identified objectives, opportunities, challenges, and considerations in regards to building the proposed entertainment city </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charset="0"/>
              </a:rPr>
              <a:t>Evaluated potential demand for proposed residences in the entertainment city </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charset="0"/>
              </a:rPr>
              <a:t>Developed a residential market assessment to help client understand living preferences of target market </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charset="0"/>
              </a:rPr>
              <a:t>Performed a live, on the ground benchmarking assessment of an entertainment asset class</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charset="0"/>
              </a:rPr>
              <a:t>Conducted a survey to gauge demand for various entertainment offerings</a:t>
            </a:r>
          </a:p>
          <a:p>
            <a:pPr marL="0" marR="0" lvl="1" indent="-173736" defTabSz="914357"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The Family Office International Investment Co, KSA</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Participated in regular financial reporting of various companies and analysis of their specific trends and opportunities</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Assisted in the creation of forecasting tools and models using math and statistics in order to predict financial trends</a:t>
            </a:r>
          </a:p>
          <a:p>
            <a:pPr marL="173736" marR="0" lvl="1" indent="-173736" algn="l" defTabSz="914400" rtl="0" eaLnBrk="1" fontAlgn="base" latinLnBrk="0" hangingPunct="1">
              <a:lnSpc>
                <a:spcPts val="1000"/>
              </a:lnSpc>
              <a:spcBef>
                <a:spcPts val="200"/>
              </a:spcBef>
              <a:spcAft>
                <a:spcPct val="0"/>
              </a:spcAft>
              <a:buClr>
                <a:srgbClr val="000000"/>
              </a:buClr>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financial models to support strategic initiatives</a:t>
            </a:r>
          </a:p>
        </p:txBody>
      </p:sp>
      <p:sp>
        <p:nvSpPr>
          <p:cNvPr id="5" name="TextBox 4">
            <a:extLst>
              <a:ext uri="{FF2B5EF4-FFF2-40B4-BE49-F238E27FC236}">
                <a16:creationId xmlns:a16="http://schemas.microsoft.com/office/drawing/2014/main" id="{E412530C-D751-4B02-8F0A-E7B7EEE0DEFF}"/>
              </a:ext>
            </a:extLst>
          </p:cNvPr>
          <p:cNvSpPr txBox="1"/>
          <p:nvPr/>
        </p:nvSpPr>
        <p:spPr>
          <a:xfrm>
            <a:off x="1941345" y="419280"/>
            <a:ext cx="1963427" cy="748923"/>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RAMI ALOMRAN</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Project Support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6" name="Booz Allen Logo" descr="Booz | Allen | Hamilton">
            <a:extLst>
              <a:ext uri="{FF2B5EF4-FFF2-40B4-BE49-F238E27FC236}">
                <a16:creationId xmlns:a16="http://schemas.microsoft.com/office/drawing/2014/main" id="{F3B31AFF-78F2-4760-84AA-4F05F9D0B33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7" name="Rectangle 6">
            <a:extLst>
              <a:ext uri="{FF2B5EF4-FFF2-40B4-BE49-F238E27FC236}">
                <a16:creationId xmlns:a16="http://schemas.microsoft.com/office/drawing/2014/main" id="{97B4E310-4C45-4964-BCE1-99A4B1ABE37F}"/>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General Management Consulting (GMC) team member in Booz Allen’s MENA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Bachelors in Accounting and Finance, University of Surrey, United Kingdom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Arabic (Fluent), English (Fluent), French (Proficient)</a:t>
            </a:r>
          </a:p>
        </p:txBody>
      </p:sp>
      <p:pic>
        <p:nvPicPr>
          <p:cNvPr id="10" name="Picture 9">
            <a:extLst>
              <a:ext uri="{FF2B5EF4-FFF2-40B4-BE49-F238E27FC236}">
                <a16:creationId xmlns:a16="http://schemas.microsoft.com/office/drawing/2014/main" id="{965E2EC3-B760-4EEC-9637-2907A2BBE98C}"/>
              </a:ext>
            </a:extLst>
          </p:cNvPr>
          <p:cNvPicPr preferRelativeResize="0">
            <a:picLocks/>
          </p:cNvPicPr>
          <p:nvPr/>
        </p:nvPicPr>
        <p:blipFill rotWithShape="1">
          <a:blip r:embed="rId3" cstate="email">
            <a:extLst>
              <a:ext uri="{28A0092B-C50C-407E-A947-70E740481C1C}">
                <a14:useLocalDpi xmlns:a14="http://schemas.microsoft.com/office/drawing/2010/main"/>
              </a:ext>
            </a:extLst>
          </a:blip>
          <a:srcRect l="8097" r="8097"/>
          <a:stretch/>
        </p:blipFill>
        <p:spPr>
          <a:xfrm>
            <a:off x="891539" y="419280"/>
            <a:ext cx="899151" cy="1243584"/>
          </a:xfrm>
          <a:prstGeom prst="rect">
            <a:avLst/>
          </a:prstGeom>
          <a:ln>
            <a:solidFill>
              <a:schemeClr val="tx1"/>
            </a:solidFill>
          </a:ln>
        </p:spPr>
      </p:pic>
      <p:sp>
        <p:nvSpPr>
          <p:cNvPr id="12" name="Footer Placeholder 2">
            <a:extLst>
              <a:ext uri="{FF2B5EF4-FFF2-40B4-BE49-F238E27FC236}">
                <a16:creationId xmlns:a16="http://schemas.microsoft.com/office/drawing/2014/main" id="{1856E889-6730-445B-8AB7-F4A98A38CBCB}"/>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1" name="Rectangle: Rounded Corners 10">
            <a:extLst>
              <a:ext uri="{FF2B5EF4-FFF2-40B4-BE49-F238E27FC236}">
                <a16:creationId xmlns:a16="http://schemas.microsoft.com/office/drawing/2014/main" id="{900B9DCF-AFEC-43F2-B1D5-3FAD00B25E56}"/>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POTENTIAL TEAM MEMBER</a:t>
            </a:r>
          </a:p>
        </p:txBody>
      </p:sp>
    </p:spTree>
    <p:extLst>
      <p:ext uri="{BB962C8B-B14F-4D97-AF65-F5344CB8AC3E}">
        <p14:creationId xmlns:p14="http://schemas.microsoft.com/office/powerpoint/2010/main" val="153065424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lstStyle/>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and participated as a SME in Cyber Security Program Assessment (CyberM3), over the past seven years I have worked with multiple clients across different Industry vertices to conducting Cyber Security Program Assessment (CyberM3), working closely with clients to identify infrastructure and business process risks and gaps, assessing enterprise system, infrastructure deficiencies and develop remediation solutions / plans. He has led numerous strategic/executive-sponsored efforts that have resulted in improved performance, improved security, increased scalability and resilience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Lead Architect, advising the buildout of a nationwide core optical infrastructure for a Fortune 500 Financial institution. Implementing a OC-48 WAN dual counter rotating fiber rings, collocated in diverse IXC Central Office, interconnected to multiple large scale Data Centers and hub city via OC-3 MAN infrastructure</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as well as supported Enterprise Mobility solution development as a manufacturer rep. over seven years, the development of secure commercial enterprise mobility WWAN and 3/4G WAN architectures, WLAN switched &amp; mesh architecture, RFID Infrastructure design across multiple industry verticals (Aviation / Transportation &amp; Logistics, Warehousing, and Hospitality). With a focus on Mobility requirements for security, manageability, and continuous operation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large scale Enterprise infrastructure architecture for hardened Data Center. Infrastructure subject matter expert, effort included designing a high availability, resilient and secure boundary architecture between the Data Center and the Enterprise. This effort included assessing cyber security risk, identifying appropriate remediation engineering designs that included Geo, Macro and Micro segmentation, security zones with the appropriate visibility and monitoring</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a Cyber Security Operational Technologies (OT) / Industrial Control System hardening and segmentation effort. As part of an Incident Response to Cyber incident Fortune 500 Pharmaceutical manufacture, performed rapid assessment of their current manufacturing OT systems posture across all manufacturing plants. Developed a two-phase hardening plan based on traffic flows and infrastructure planes, focusing initially on rapid inbound traffic protection and then followed by zero trust data flow hardening</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Single Point of Failure and Disaster Recovery for Fortune 100 Commodity Exchange, assessing the physical Data Centers, Compute and Infrastructure HVAC and power failover capacity and resiliency. In addition, reviewing the rollover capability and resiliency to a natural disaster or cyber event. Participated in the development technical cyber event wargaming exercise with client IT and business leadership</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 </a:t>
            </a:r>
          </a:p>
        </p:txBody>
      </p:sp>
      <p:sp>
        <p:nvSpPr>
          <p:cNvPr id="31" name="TextBox 30"/>
          <p:cNvSpPr txBox="1"/>
          <p:nvPr/>
        </p:nvSpPr>
        <p:spPr>
          <a:xfrm>
            <a:off x="1941345" y="419280"/>
            <a:ext cx="1963427" cy="149784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THOR DRAPER</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Principal</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 IT/OT Cybersecurity Architecture Expert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United States</a:t>
            </a:r>
          </a:p>
          <a:p>
            <a:pPr marL="0" marR="0" lvl="0" indent="0" algn="l" defTabSz="914400" rtl="0" eaLnBrk="0" fontAlgn="base" latinLnBrk="0" hangingPunct="0">
              <a:lnSpc>
                <a:spcPct val="100000"/>
              </a:lnSpc>
              <a:spcBef>
                <a:spcPts val="200"/>
              </a:spcBef>
              <a:spcAft>
                <a:spcPts val="200"/>
              </a:spcAft>
              <a:buClrTx/>
              <a:buSzTx/>
              <a:buFontTx/>
              <a:buNone/>
              <a:tabLst/>
              <a:defRPr/>
            </a:pPr>
            <a:endPar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endParaRP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34+ years of technology experience across a wide range of complex large-scale enterprise information technologies, telecommunications cellular/LEC/IXC/, and wireless other wireless communication technologies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cybersecurity assessments for multiple clients across different industry vertices, including a global ICT tech. service company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BA, Business and Organization &amp; Management, Systems Analysis, Panama Canal College </a:t>
            </a:r>
            <a:r>
              <a:rPr kumimoji="0" lang="en-US" sz="11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Calibri" panose="020F0502020204030204" pitchFamily="34" charset="0"/>
              </a:rPr>
              <a:t>LaBoca</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Certifications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Galvin Masters Certificate of Achievement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NEXT Certificate of Achievement Intro to Programming </a:t>
            </a:r>
            <a:r>
              <a:rPr kumimoji="0" lang="en-US" sz="1100" b="0" i="0" u="none" strike="noStrike" kern="1200" cap="none" spc="0" normalizeH="0" baseline="0" noProof="0" dirty="0" err="1">
                <a:ln>
                  <a:noFill/>
                </a:ln>
                <a:solidFill>
                  <a:srgbClr val="000000"/>
                </a:solidFill>
                <a:effectLst/>
                <a:uLnTx/>
                <a:uFillTx/>
                <a:latin typeface="Calibri" panose="020F0502020204030204"/>
                <a:ea typeface="+mn-ea"/>
                <a:cs typeface="+mn-cs"/>
              </a:rPr>
              <a:t>NeXTSTEP</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Certification of Achievement 701: Network Services &amp; Support</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NCR COMTEN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Racal </a:t>
            </a:r>
            <a:r>
              <a:rPr kumimoji="0" lang="en-US" sz="1100" b="0" i="0" u="none" strike="noStrike" kern="1200" cap="none" spc="0" normalizeH="0" baseline="0" noProof="0" dirty="0" err="1">
                <a:ln>
                  <a:noFill/>
                </a:ln>
                <a:solidFill>
                  <a:srgbClr val="000000"/>
                </a:solidFill>
                <a:effectLst/>
                <a:uLnTx/>
                <a:uFillTx/>
                <a:latin typeface="Calibri" panose="020F0502020204030204"/>
                <a:ea typeface="+mn-ea"/>
                <a:cs typeface="+mn-cs"/>
              </a:rPr>
              <a:t>Milgo</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SNA Network Problem Determination</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VTAM for Practitioners</a:t>
            </a:r>
          </a:p>
          <a:p>
            <a:pPr marL="171450" marR="0" lvl="0" indent="-1714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VTAM for System Programmers</a:t>
            </a:r>
          </a:p>
        </p:txBody>
      </p:sp>
      <p:pic>
        <p:nvPicPr>
          <p:cNvPr id="15" name="Picture 14">
            <a:extLst>
              <a:ext uri="{FF2B5EF4-FFF2-40B4-BE49-F238E27FC236}">
                <a16:creationId xmlns:a16="http://schemas.microsoft.com/office/drawing/2014/main" id="{B65197DB-0770-444D-A193-B6EE84D67ABF}"/>
              </a:ext>
            </a:extLst>
          </p:cNvPr>
          <p:cNvPicPr/>
          <p:nvPr/>
        </p:nvPicPr>
        <p:blipFill rotWithShape="1">
          <a:blip r:embed="rId7" cstate="email">
            <a:grayscl/>
            <a:extLst>
              <a:ext uri="{28A0092B-C50C-407E-A947-70E740481C1C}">
                <a14:useLocalDpi xmlns:a14="http://schemas.microsoft.com/office/drawing/2010/main"/>
              </a:ext>
            </a:extLst>
          </a:blip>
          <a:srcRect t="-1"/>
          <a:stretch/>
        </p:blipFill>
        <p:spPr>
          <a:xfrm>
            <a:off x="891539" y="419280"/>
            <a:ext cx="896112" cy="1243584"/>
          </a:xfrm>
          <a:prstGeom prst="rect">
            <a:avLst/>
          </a:prstGeom>
          <a:ln>
            <a:solidFill>
              <a:schemeClr val="tx1"/>
            </a:solidFill>
          </a:ln>
        </p:spPr>
      </p:pic>
      <p:sp>
        <p:nvSpPr>
          <p:cNvPr id="16" name="Rectangle: Rounded Corners 15">
            <a:extLst>
              <a:ext uri="{FF2B5EF4-FFF2-40B4-BE49-F238E27FC236}">
                <a16:creationId xmlns:a16="http://schemas.microsoft.com/office/drawing/2014/main" id="{CF0BBDC0-5734-4D30-8F3E-5D691570379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SUBJECT MATTER EXPERT</a:t>
            </a:r>
          </a:p>
        </p:txBody>
      </p:sp>
      <p:sp>
        <p:nvSpPr>
          <p:cNvPr id="19" name="Footer Placeholder 2">
            <a:extLst>
              <a:ext uri="{FF2B5EF4-FFF2-40B4-BE49-F238E27FC236}">
                <a16:creationId xmlns:a16="http://schemas.microsoft.com/office/drawing/2014/main" id="{16E37C66-8C05-4DB6-BB20-95E14463C995}"/>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3168031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23DAE9F7-01E9-4E90-BB3E-AFF225D1800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11719" r="8956"/>
          <a:stretch/>
        </p:blipFill>
        <p:spPr>
          <a:xfrm>
            <a:off x="887250" y="419280"/>
            <a:ext cx="903440" cy="1243584"/>
          </a:xfrm>
          <a:prstGeom prst="rect">
            <a:avLst/>
          </a:prstGeom>
          <a:ln>
            <a:solidFill>
              <a:schemeClr val="tx1"/>
            </a:solidFill>
          </a:ln>
        </p:spPr>
      </p:pic>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t"/>
          <a:lstStyle/>
          <a:p>
            <a:pPr marL="0" lvl="1" indent="-173736" defTabSz="914357"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Cybersecurity and ICS Assessments, Multiple Locations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a team to assess ICS/SCADA systems security across 50+ water treatment plants throughout the state of Virginia and Washington D.C.</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custom risk assessment framework utilizing IEC 62443 and ISO 27001 standards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Conducted full-scale risk and vulnerability assessment of 40+ ICS across six production oilfield in UAE</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risk assessment methodology and tool to assess the clients ICS assets against industry best practices including ISO 27001 and IEC 62443 standards</a:t>
            </a:r>
          </a:p>
          <a:p>
            <a:pPr marL="0" marR="0" lvl="1" indent="-173736" defTabSz="914357"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Cybersecurity Assessment, Pharmaceutical Manufacturing Clients, United States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teams across several major pharmaceutical industry clients performing industrial Cybersecurity tasks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Conducted site and organization-wide evaluations of ICS Cybersecurity and architecture</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Deployed Splunk analytics, dashboards, and reports to evaluate ICS network traffic and alert to anomalies and potentially malicious actors in the environment</a:t>
            </a:r>
          </a:p>
          <a:p>
            <a:pPr marL="0" lvl="1" indent="-173736" defTabSz="914357"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ICS/OT/IoT Cybersecurity, Various Clients, United States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Oversaw the OT/IoT Cybersecurity Practice within the Global Commercial account directing activities of a multi-functional team deployed across various client engagements and internal research and development activities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Served as a firm-wide SME in the area of OT/IoT cybersecurity and led numerous marketing, business development, and proposal efforts across a variety of markets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Acted as program manager overseeing multiple technical projects relating to industrial cybersecurity strategy, engineering, assessments, threat detection, and incident response</a:t>
            </a:r>
          </a:p>
          <a:p>
            <a:pPr marL="0" marR="0" lvl="1" indent="-173736" defTabSz="914357"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Risk Assessment, International Commercial Offshore Oil and Gas Client, UAE</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Conducted design and engineering phase qualitative/quantitative risk assessment of 30+ ICS across four man-made island greenfield sites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Architected integrated security design recommendations and engineering packages for connections between greenfield, brownfield, and corporate headquarters I-Field systems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Designed and developed Cybersecurity Management System (CSMS) and Risk Assessment Framework for one of the world’s largest offshore oil fields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Engineered integrated ICS and corporate IT Security Operations Center (SOC) design to enable cohesive understanding of organizations’ overall operational security posture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Established unified risk assessment approach and tool to assess the client’s ICS assets against industry best practices including NESA, ISO 27001, and IEC 62443 standards</a:t>
            </a:r>
          </a:p>
        </p:txBody>
      </p:sp>
      <p:sp>
        <p:nvSpPr>
          <p:cNvPr id="31" name="TextBox 30"/>
          <p:cNvSpPr txBox="1"/>
          <p:nvPr/>
        </p:nvSpPr>
        <p:spPr>
          <a:xfrm>
            <a:off x="1941345" y="419280"/>
            <a:ext cx="1963427" cy="123110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KYLE MILLER</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Director</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Cybersecurity OT Assessment Expert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United States</a:t>
            </a: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15+ years professional experience, as an IACS/SCADA consultant across the oil/gas, defense, and water/wastewater critical infrastructure sectors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Specialized in security design engineering, the design of secure control system networks and evaluations, and assessment of risks for SCADA and IACS as well as enterprise-level IT systems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course curriculum and delivered industrial Cybersecurity trainings to ICS operators and security staff across the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M.S., Cybersecurity, University of Maryland University College</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B.S., Information Technology, George Mason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English (Speaking, Reading,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mn-ea"/>
              <a:cs typeface="Calibri" panose="020F0502020204030204" pitchFamily="34" charset="0"/>
            </a:endParaRPr>
          </a:p>
        </p:txBody>
      </p:sp>
      <p:sp>
        <p:nvSpPr>
          <p:cNvPr id="20" name="Rectangle: Rounded Corners 19">
            <a:extLst>
              <a:ext uri="{FF2B5EF4-FFF2-40B4-BE49-F238E27FC236}">
                <a16:creationId xmlns:a16="http://schemas.microsoft.com/office/drawing/2014/main" id="{881EB452-9DBD-4C6A-8EC6-AC2361B61E0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SUBJECT MATTER EXPERT</a:t>
            </a:r>
          </a:p>
        </p:txBody>
      </p:sp>
      <p:sp>
        <p:nvSpPr>
          <p:cNvPr id="17" name="Footer Placeholder 2">
            <a:extLst>
              <a:ext uri="{FF2B5EF4-FFF2-40B4-BE49-F238E27FC236}">
                <a16:creationId xmlns:a16="http://schemas.microsoft.com/office/drawing/2014/main" id="{2C53A487-1F3F-4CEE-A671-04AB91678DF4}"/>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29564344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23DAE9F7-01E9-4E90-BB3E-AFF225D1800B}"/>
              </a:ext>
            </a:extLst>
          </p:cNvPr>
          <p:cNvPicPr>
            <a:picLocks noChangeAspect="1"/>
          </p:cNvPicPr>
          <p:nvPr/>
        </p:nvPicPr>
        <p:blipFill rotWithShape="1">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a:xfrm>
            <a:off x="887250" y="419280"/>
            <a:ext cx="903440" cy="1243584"/>
          </a:xfrm>
          <a:prstGeom prst="rect">
            <a:avLst/>
          </a:prstGeom>
          <a:ln>
            <a:solidFill>
              <a:schemeClr val="tx1"/>
            </a:solidFill>
          </a:ln>
        </p:spPr>
      </p:pic>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0" rIns="0" rtlCol="0" anchor="t"/>
          <a:lstStyle/>
          <a:p>
            <a:pPr marL="0" marR="0" lvl="1" indent="-173736" defTabSz="914357"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IT/OT/ Cyber Operations, Various Clients, United States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Implemented new network architecture for large pharmaceutical manufacturing sites located globally. Created or modified existing firewall rules to ensure secure communication from the Enterprise to the manufacturing environment.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Delivered consulting services for program development of the Cyber Security Program for a new nuclear power plant being built in the United States. These activities included developing the project schedule, OT Security Architecture, Incident Response, and policy development.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Provide SME advice in the development of a consolidated IT organization and network segmentation, which not only supports the corporate network security, but also the OT aspect of the business, which included the environmental controls systems as well as the physical security controls for a large multi-national pharmaceutical merger.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Managed a team developing a cybersecurity program for a large Japanese power company for nuclear reactors offline since the nuclear accident at Fukushima in 2011. Developed the cyber security implementation strategy (SCIS) inclusive of Reg Guide 5.71 and NIST 800-82. Established a thorough cybersecurity assessment process for critical digital assets, to include training based on NEI 08-09. Managed development of client cybersecurity assessment team (CSAT).</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creation of a company-wide cybersecurity framework inclusive of NRC RG5.71 and NEI 08-09. Developed the security control implementation strategy (SCIS) for 138 controls inclusive of NEI 08-09 requirements. Created process for validating critical digital assets and CSAT approval process.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Directed the cyber security intelligence analysis on nation states for the National Nuclear Security Administration (NNSA) MOX Project guiding the overall security initiatives and implementation strategies for a risk-based cyber security program.</a:t>
            </a:r>
          </a:p>
        </p:txBody>
      </p:sp>
      <p:sp>
        <p:nvSpPr>
          <p:cNvPr id="31" name="TextBox 30"/>
          <p:cNvSpPr txBox="1"/>
          <p:nvPr/>
        </p:nvSpPr>
        <p:spPr>
          <a:xfrm>
            <a:off x="1941345" y="419280"/>
            <a:ext cx="1963427" cy="123110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BRANDON OXFORD</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Security Manager</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Cyber Operations and IT/OT Expert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United States</a:t>
            </a: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20 years+ of professional Information Technology experience including: Transformation of Security Programs, Assurance of Security Control Implementation and Development of Secure Network Architectures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security re-architecture at a large Global Pharma client segmenting the manufacturing network from the enterprise network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B.S., Information Technology – July 2005 Georgia Southern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English (Speaking, Reading,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mn-ea"/>
              <a:cs typeface="Calibri" panose="020F0502020204030204" pitchFamily="34" charset="0"/>
            </a:endParaRPr>
          </a:p>
        </p:txBody>
      </p:sp>
      <p:sp>
        <p:nvSpPr>
          <p:cNvPr id="20" name="Rectangle: Rounded Corners 19">
            <a:extLst>
              <a:ext uri="{FF2B5EF4-FFF2-40B4-BE49-F238E27FC236}">
                <a16:creationId xmlns:a16="http://schemas.microsoft.com/office/drawing/2014/main" id="{881EB452-9DBD-4C6A-8EC6-AC2361B61E0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SUBJECT MATTER EXPERT</a:t>
            </a:r>
          </a:p>
        </p:txBody>
      </p:sp>
      <p:sp>
        <p:nvSpPr>
          <p:cNvPr id="17" name="Footer Placeholder 2">
            <a:extLst>
              <a:ext uri="{FF2B5EF4-FFF2-40B4-BE49-F238E27FC236}">
                <a16:creationId xmlns:a16="http://schemas.microsoft.com/office/drawing/2014/main" id="{BA4E80D0-EE33-4447-93A9-93F93D108038}"/>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6059032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marL="0" lvl="1" indent="-173736"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Cybersecurity Program Transformation</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Facilitated the Program Management Office (PMO) to provide strategic alignment, coordination and detailed reporting, and tracking of the Transformation Program and its complex initiatives. Conducted in-depth assessment of client’s current security current security capabilities and staffing resources. Collaborated with relevant stakeholders throughout the global organization to accurately define the target state, incorporating industry best practices and internal requirements</a:t>
            </a:r>
          </a:p>
          <a:p>
            <a:pPr marL="0" marR="0" lvl="1" indent="-173736"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Cybersecurity Operational Transformation Program</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current information security roles and responsibilities within the Security Operations Center (SOC) and across the business units of a major financial organization. Defined current team alignment and organizational construct to identify cybersecurity needs and tactical priorities. Developed a roadmap to improve key technical outputs mapped to needs across the organization</a:t>
            </a:r>
          </a:p>
          <a:p>
            <a:pPr marL="0" lvl="1" indent="-173736"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Threat Intelligence Program Development</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people, processes, and technologies leveraged to collect and generate threat intelligence. Analyzed existing intelligence products developed to communicate intelligence across the organization. Identified and matured critical workflows and communication processes to provide targeted threat intelligence to stakeholders across the institution. Developed metrics to track individual analyst and aggregate team progress at the program level to maintain a culture of continuous improvement</a:t>
            </a:r>
          </a:p>
          <a:p>
            <a:pPr marL="0" marR="0" lvl="1" indent="-173736"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Security Operations Center (SOC) Functional Domain Requirements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existing documentation and communications protocols of a large-scale retail organization to capture current workflows and operational requirements of each cybersecurity functional domain within the SOC. Defined future state interoperation requirements and workflows to highlight immediate improvements. Led change management team tasked with implementation of the future state plan, where the programmatic uplifts were key in identifying critical staffing levels and operational gaps across the SOC</a:t>
            </a:r>
          </a:p>
          <a:p>
            <a:pPr marL="0" lvl="1" indent="-173736"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Information Security Technology Review</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current cybersecurity vendor landscape and associated technology capabilities to deliver client-specific technology stack recommendations. Conducted program management review of existing technologies deployed in the client environment to validate operating business plan</a:t>
            </a:r>
          </a:p>
        </p:txBody>
      </p:sp>
      <p:sp>
        <p:nvSpPr>
          <p:cNvPr id="31" name="TextBox 30"/>
          <p:cNvSpPr txBox="1"/>
          <p:nvPr/>
        </p:nvSpPr>
        <p:spPr>
          <a:xfrm>
            <a:off x="1941345" y="419280"/>
            <a:ext cx="1963427" cy="1179810"/>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PRASHANT PARSRAM</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Data Privacy Officer Cybersecurity Strategy and Threat Intelligence Expert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15+ years professional experience in project management, cybersecurity program assessment, and implementation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Focus on information technology change management, technology strategy assessment and implementation, business process improvement, governance and operating model, business plan development, program management office (PMO) / strategy management office (SMO), cybersecurity program implementation and documentation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Markets served include financial services, financial infrastructure, retail, manufacturing, and technology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B.S., Mechanical Engineering, Purdue University, United States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English (Speaking, Reading, Writing)</a:t>
            </a:r>
          </a:p>
        </p:txBody>
      </p:sp>
      <p:sp>
        <p:nvSpPr>
          <p:cNvPr id="20" name="Rectangle: Rounded Corners 19">
            <a:extLst>
              <a:ext uri="{FF2B5EF4-FFF2-40B4-BE49-F238E27FC236}">
                <a16:creationId xmlns:a16="http://schemas.microsoft.com/office/drawing/2014/main" id="{881EB452-9DBD-4C6A-8EC6-AC2361B61E0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SUBJECT MATTER EXPERT</a:t>
            </a:r>
          </a:p>
        </p:txBody>
      </p:sp>
      <p:pic>
        <p:nvPicPr>
          <p:cNvPr id="15" name="Picture 23" descr="Prashant Parsram">
            <a:extLst>
              <a:ext uri="{FF2B5EF4-FFF2-40B4-BE49-F238E27FC236}">
                <a16:creationId xmlns:a16="http://schemas.microsoft.com/office/drawing/2014/main" id="{BF463F6E-8E4D-4A06-9C73-F036A744F0CE}"/>
              </a:ext>
            </a:extLst>
          </p:cNvPr>
          <p:cNvPicPr preferRelativeResize="0">
            <a:picLocks noChangeArrowheads="1"/>
          </p:cNvPicPr>
          <p:nvPr/>
        </p:nvPicPr>
        <p:blipFill rotWithShape="1">
          <a:blip r:embed="rId7" cstate="email">
            <a:graysc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p:blipFill>
        <p:spPr bwMode="auto">
          <a:xfrm>
            <a:off x="891539" y="419280"/>
            <a:ext cx="899151" cy="1243584"/>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7" name="Footer Placeholder 2">
            <a:extLst>
              <a:ext uri="{FF2B5EF4-FFF2-40B4-BE49-F238E27FC236}">
                <a16:creationId xmlns:a16="http://schemas.microsoft.com/office/drawing/2014/main" id="{812FC7F5-3695-4172-8B53-54870C0D393D}"/>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54895852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marL="0" marR="0" lvl="1" indent="-173736"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Designed a Mission Critical Cloud Platform for Military Entities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Designed and provided implementation guidance of a mission critical private cloud platform for a consortium of military entities. Supported the client by developing the service catalog, service request procedures and service approval workflow for mission critical applications &amp; backend IT services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Designed the multi-site disaster recovery (DR) environment, developed DR workflows and DR process &amp; procedures to ensure continuous availability of mission critical services</a:t>
            </a:r>
          </a:p>
          <a:p>
            <a:pPr marL="0" lvl="1" indent="-173736"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Multi-DC Stretched Cloud Platform &amp; S</a:t>
            </a:r>
            <a:r>
              <a:rPr lang="en-US" sz="1100" b="1" dirty="0" err="1">
                <a:solidFill>
                  <a:srgbClr val="000000"/>
                </a:solidFill>
                <a:latin typeface="Calibri" panose="020F0502020204030204"/>
                <a:cs typeface="Arial" charset="0"/>
              </a:rPr>
              <a:t>cale</a:t>
            </a:r>
            <a:r>
              <a:rPr lang="en-US" sz="1100" b="1" dirty="0">
                <a:solidFill>
                  <a:srgbClr val="000000"/>
                </a:solidFill>
                <a:latin typeface="Calibri" panose="020F0502020204030204"/>
                <a:cs typeface="Arial" charset="0"/>
              </a:rPr>
              <a:t>-out Storage Solution for a Security Agency in Middle East</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Designed the architecture for an active-active stretched cloud platform, underlying scale-out storage infrastructure and the backup &amp; archiving environment. The platform enabled the client to achieve the goal of achieving rapid migration of services across data centers with zero downtime</a:t>
            </a:r>
          </a:p>
          <a:p>
            <a:pPr marL="0" marR="0" lvl="1" indent="-173736" algn="l" defTabSz="914400" rtl="0" eaLnBrk="0" fontAlgn="base" latinLnBrk="0"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Large Scale Archiving Solution for a Government Entity</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Designed a multi-petabyte scale-out storage platform to support country-wide archiving for retention of critical data. Assisted the client in developing backup procedures for the environment and replication of backup data</a:t>
            </a:r>
          </a:p>
          <a:p>
            <a:pPr marL="0" marR="0" lvl="1" indent="-173736" defTabSz="914357"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Command &amp; Control Center for a Government Agency in the Middle East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Worked with the client to design the IT architecture for a command-and-control center</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Designed a secure desktop cloud environment for end-users, including integration with biometrics authentication platform</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Designed the architecture for the CCTV environment, including compute, storage and network infrastructure</a:t>
            </a:r>
          </a:p>
          <a:p>
            <a:pPr marL="0" lvl="1" indent="-173736" defTabSz="914357"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DR Solution (including turnkey datacenter) for a Large Manufacturing Company</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design team for a multi-site DR solution for a large manufacturing company in the region. This included designing the containerized datacenter facility, the cloud infrastructure &amp; management stack, application deployment architecture, underlying IT infrastructure and the backup environment</a:t>
            </a:r>
          </a:p>
          <a:p>
            <a:pPr marL="0" marR="0" lvl="1" indent="-173736" defTabSz="914357"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Private Cloud Platform for Telecommunications Company in Middle East</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design and implementation team to build a private cloud platform for a telecommunications provider</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The private cloud environment provided IaaS and PaaS services to the client, along with a service catalog and chargeback capabilities</a:t>
            </a:r>
          </a:p>
          <a:p>
            <a:pPr marL="0" marR="0" lvl="0" indent="0" algn="l" defTabSz="914357" rtl="0" eaLnBrk="0" fontAlgn="base" latinLnBrk="0" hangingPunct="0">
              <a:lnSpc>
                <a:spcPct val="100000"/>
              </a:lnSpc>
              <a:spcBef>
                <a:spcPts val="66"/>
              </a:spcBef>
              <a:spcAft>
                <a:spcPct val="0"/>
              </a:spcAft>
              <a:buClr>
                <a:srgbClr val="000000"/>
              </a:buClr>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1" name="TextBox 30"/>
          <p:cNvSpPr txBox="1"/>
          <p:nvPr/>
        </p:nvSpPr>
        <p:spPr>
          <a:xfrm>
            <a:off x="1941345" y="419280"/>
            <a:ext cx="1963427" cy="1015663"/>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TAHA TUNGEKAR</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Security Manager</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Cyber Architecture Expert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 Lead Associate in Booz Allen Hamilton’s Cyber Architecture and Engineering practice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Over 12 years of specialized experience in Solution Architecture, Enterprise Architecture, Technical Product Management and Program Management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projects for assessment, design and implementation of complex solutions for Cloud, IT Infrastructure, Disaster Recovery, and Backup for Clients across Middle East, Mediterranean and Africa region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B.Sc. Computer Engineering, American University of Sharjah</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M.B.A., HULT International Business School</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HPE Master ASE – Data Center &amp; Cloud Architect</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SABSA Certified – SCF</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English (Speaking, Reading, Writing)</a:t>
            </a:r>
          </a:p>
        </p:txBody>
      </p:sp>
      <p:sp>
        <p:nvSpPr>
          <p:cNvPr id="20" name="Rectangle: Rounded Corners 19">
            <a:extLst>
              <a:ext uri="{FF2B5EF4-FFF2-40B4-BE49-F238E27FC236}">
                <a16:creationId xmlns:a16="http://schemas.microsoft.com/office/drawing/2014/main" id="{881EB452-9DBD-4C6A-8EC6-AC2361B61E0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SUBJECT MATTER EXPERT</a:t>
            </a:r>
          </a:p>
        </p:txBody>
      </p:sp>
      <p:pic>
        <p:nvPicPr>
          <p:cNvPr id="15" name="Picture 23">
            <a:extLst>
              <a:ext uri="{FF2B5EF4-FFF2-40B4-BE49-F238E27FC236}">
                <a16:creationId xmlns:a16="http://schemas.microsoft.com/office/drawing/2014/main" id="{BF463F6E-8E4D-4A06-9C73-F036A744F0CE}"/>
              </a:ext>
            </a:extLst>
          </p:cNvPr>
          <p:cNvPicPr preferRelativeResize="0">
            <a:picLocks noChangeArrowheads="1"/>
          </p:cNvPicPr>
          <p:nvPr/>
        </p:nvPicPr>
        <p:blipFill rotWithShape="1">
          <a:blip r:embed="rId7" cstate="email">
            <a:extLst>
              <a:ext uri="{28A0092B-C50C-407E-A947-70E740481C1C}">
                <a14:useLocalDpi xmlns:a14="http://schemas.microsoft.com/office/drawing/2010/main"/>
              </a:ext>
            </a:extLst>
          </a:blip>
          <a:srcRect l="-401" r="-2654"/>
          <a:stretch/>
        </p:blipFill>
        <p:spPr bwMode="auto">
          <a:xfrm>
            <a:off x="891539" y="419280"/>
            <a:ext cx="899151" cy="1243584"/>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7" name="Footer Placeholder 2">
            <a:extLst>
              <a:ext uri="{FF2B5EF4-FFF2-40B4-BE49-F238E27FC236}">
                <a16:creationId xmlns:a16="http://schemas.microsoft.com/office/drawing/2014/main" id="{24D540E8-7429-4A1F-8A26-259EAA6AE01B}"/>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68601801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indent="-173736" fontAlgn="base">
              <a:spcBef>
                <a:spcPts val="66"/>
              </a:spcBef>
              <a:spcAft>
                <a:spcPct val="0"/>
              </a:spcAft>
              <a:buClr>
                <a:srgbClr val="000000"/>
              </a:buClr>
              <a:defRPr/>
            </a:pPr>
            <a:r>
              <a:rPr lang="en-US" sz="1100" b="1" dirty="0">
                <a:solidFill>
                  <a:srgbClr val="000000"/>
                </a:solidFill>
                <a:latin typeface="Calibri" panose="020F0502020204030204"/>
                <a:cs typeface="Arial" charset="0"/>
              </a:rPr>
              <a:t>Financial Sector Cybersecurity – U.S.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Rationalized Information Security Policy Suite during the 2017/2018 review process incorporating GDPR mandates. Worked across organization to model maturity based on regulatory guidelines and frameworks. Created and implemented cybersecurity exercise team aligned with other resiliency teams. Used best practices and current threat indicators to test incident response teams, business lines, and executives on cyber readiness and playbook strength via seminars, tabletops and live drills</a:t>
            </a:r>
          </a:p>
          <a:p>
            <a:pPr marL="0" marR="0" lvl="0" indent="-173736" algn="l" defTabSz="914400" rtl="0" eaLnBrk="1" fontAlgn="base" latinLnBrk="0" hangingPunct="1">
              <a:lnSpc>
                <a:spcPct val="100000"/>
              </a:lnSpc>
              <a:spcBef>
                <a:spcPts val="66"/>
              </a:spcBef>
              <a:spcAft>
                <a:spcPct val="0"/>
              </a:spcAft>
              <a:buClr>
                <a:srgbClr val="000000"/>
              </a:buClr>
              <a:buSzTx/>
              <a:buFontTx/>
              <a:buNone/>
              <a:tabLst/>
              <a:defRPr/>
            </a:pPr>
            <a:r>
              <a:rPr lang="en-US" sz="1100" b="1" dirty="0">
                <a:solidFill>
                  <a:srgbClr val="000000"/>
                </a:solidFill>
                <a:latin typeface="Calibri" panose="020F0502020204030204"/>
                <a:cs typeface="Arial" charset="0"/>
              </a:rPr>
              <a:t>Cyber Risk Assessments—All</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Has supported holistic cyber risk assessments for private firms, USG agencies, and foreign governments (organizations include military and critical national infrastructure) to support operational program builds to support maturity and effectiveness of cybersecurity programs</a:t>
            </a:r>
          </a:p>
          <a:p>
            <a:pPr marL="0" marR="0" lvl="0" indent="-173736" algn="l" defTabSz="914400" rtl="0" eaLnBrk="1" fontAlgn="base" latinLnBrk="0" hangingPunct="1">
              <a:lnSpc>
                <a:spcPct val="100000"/>
              </a:lnSpc>
              <a:spcBef>
                <a:spcPts val="66"/>
              </a:spcBef>
              <a:spcAft>
                <a:spcPct val="0"/>
              </a:spcAft>
              <a:buClr>
                <a:srgbClr val="000000"/>
              </a:buClr>
              <a:buSzTx/>
              <a:buFontTx/>
              <a:buNone/>
              <a:tabLst/>
              <a:defRPr/>
            </a:pPr>
            <a:r>
              <a:rPr lang="en-US" sz="1100" b="1" dirty="0">
                <a:solidFill>
                  <a:srgbClr val="000000"/>
                </a:solidFill>
                <a:latin typeface="Calibri" panose="020F0502020204030204"/>
                <a:cs typeface="Arial" charset="0"/>
              </a:rPr>
              <a:t>Critical Infrastructure Information Sharing – U.S.</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Arial" charset="0"/>
              </a:rPr>
              <a:t>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Led working group to write a Financial Industry white paper on Destructive Malware best practices using the NIST Cybersecurity Framework as a guide in conjunction with the USG</a:t>
            </a:r>
          </a:p>
          <a:p>
            <a:pPr marL="0" lvl="1" indent="-173736"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Technology Policy – U.S.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 technology policy including interagency coordination for cybersecurity, internet governance, and space policy</a:t>
            </a:r>
          </a:p>
          <a:p>
            <a:pPr marL="0" marR="0" lvl="1" indent="-173736"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Health Sector Assessments—U.S.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Complete risk assessment for regional hospital system against sector threat priorities to support top initiatives for new CISO and ensure that programmatic centralization efforts were prioritized in a way that supported overall value chain security</a:t>
            </a:r>
          </a:p>
          <a:p>
            <a:pPr marL="0" marR="0" lvl="1" indent="-173736" eaLnBrk="0" fontAlgn="base" hangingPunct="0">
              <a:lnSpc>
                <a:spcPct val="100000"/>
              </a:lnSpc>
              <a:spcBef>
                <a:spcPts val="66"/>
              </a:spcBef>
              <a:spcAft>
                <a:spcPct val="0"/>
              </a:spcAft>
              <a:buClr>
                <a:srgbClr val="000000"/>
              </a:buClr>
              <a:buSzPct val="100000"/>
              <a:buFontTx/>
              <a:buNone/>
              <a:tabLst/>
              <a:defRPr/>
            </a:pPr>
            <a:r>
              <a:rPr lang="en-US" sz="1100" b="1" dirty="0">
                <a:solidFill>
                  <a:srgbClr val="000000"/>
                </a:solidFill>
                <a:latin typeface="Calibri" panose="020F0502020204030204"/>
                <a:cs typeface="Arial" charset="0"/>
              </a:rPr>
              <a:t>U.S.G. Supply Chain Design—U.S.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assessment, design and implementation of U.S. government Agency’s supply chain program including strategy, policy development, and operational activities</a:t>
            </a:r>
          </a:p>
          <a:p>
            <a:pPr marL="0" lvl="1" indent="-173736"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Foreign Ministry of Defense—International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and developed series of recommendations for a 5 year national military strategy to support ongoing maturation efforts</a:t>
            </a:r>
          </a:p>
          <a:p>
            <a:pPr marL="0" lvl="1" indent="-173736" eaLnBrk="0" fontAlgn="base" hangingPunct="0">
              <a:spcBef>
                <a:spcPts val="66"/>
              </a:spcBef>
              <a:spcAft>
                <a:spcPct val="0"/>
              </a:spcAft>
              <a:buClr>
                <a:srgbClr val="000000"/>
              </a:buClr>
              <a:buSzPct val="100000"/>
              <a:defRPr/>
            </a:pPr>
            <a:r>
              <a:rPr lang="en-US" sz="1100" b="1" dirty="0">
                <a:solidFill>
                  <a:srgbClr val="000000"/>
                </a:solidFill>
                <a:latin typeface="Calibri" panose="020F0502020204030204"/>
                <a:cs typeface="Arial" charset="0"/>
              </a:rPr>
              <a:t>National Program Builds – MENA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Wrote a national cybersecurity policy in conjunction with a new national strategy to codify authorities and inform operational organizations under the new cyber defense program. Organized and developed national information sharing program centralized and integrated with other operational frameworks within a full-scale national program. Supported the writing of a new information sharing framework for national sharing program</a:t>
            </a:r>
          </a:p>
        </p:txBody>
      </p:sp>
      <p:sp>
        <p:nvSpPr>
          <p:cNvPr id="31" name="TextBox 30"/>
          <p:cNvSpPr txBox="1"/>
          <p:nvPr/>
        </p:nvSpPr>
        <p:spPr>
          <a:xfrm>
            <a:off x="1941345" y="419280"/>
            <a:ext cx="1963427" cy="149784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CJ FRITTS</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Lead Associate</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Cyber Risk &amp; Assessment Expert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United States</a:t>
            </a:r>
          </a:p>
          <a:p>
            <a:pPr marL="0" marR="0" lvl="0" indent="0" algn="l" defTabSz="914400" rtl="0" eaLnBrk="0" fontAlgn="base" latinLnBrk="0" hangingPunct="0">
              <a:lnSpc>
                <a:spcPct val="100000"/>
              </a:lnSpc>
              <a:spcBef>
                <a:spcPts val="200"/>
              </a:spcBef>
              <a:spcAft>
                <a:spcPts val="200"/>
              </a:spcAft>
              <a:buClrTx/>
              <a:buSzTx/>
              <a:buFontTx/>
              <a:buNone/>
              <a:tabLst/>
              <a:defRPr/>
            </a:pPr>
            <a:endPar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endParaRP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10 years of experience in cybersecurity and technology policy, Financial Sector information sharing, cyber risk assessments, and public/private partnerships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Written security policy for large FIs and Nation States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Expertise across a range of cybersecurity operational programs</a:t>
            </a:r>
          </a:p>
          <a:p>
            <a:pPr marL="182880" indent="-182880">
              <a:spcAft>
                <a:spcPts val="300"/>
              </a:spcAft>
              <a:buFont typeface="Wingdings" pitchFamily="2" charset="2"/>
              <a:buChar char="§"/>
              <a:defRPr/>
            </a:pPr>
            <a:r>
              <a:rPr lang="en-US" sz="1100" dirty="0">
                <a:solidFill>
                  <a:srgbClr val="000000"/>
                </a:solidFill>
                <a:latin typeface="Calibri" panose="020F0502020204030204" pitchFamily="34" charset="0"/>
                <a:cs typeface="Calibri" panose="020F0502020204030204" pitchFamily="34" charset="0"/>
              </a:rPr>
              <a:t>Serves clients in the Public Sector, Private Sector, and internationally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M.A., International Relations, University of Chicago</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B.A., International Affairs and Spanish, The Ohio State University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English (Speaking, Reading, Writing)</a:t>
            </a:r>
          </a:p>
        </p:txBody>
      </p:sp>
      <p:sp>
        <p:nvSpPr>
          <p:cNvPr id="20" name="Rectangle: Rounded Corners 19">
            <a:extLst>
              <a:ext uri="{FF2B5EF4-FFF2-40B4-BE49-F238E27FC236}">
                <a16:creationId xmlns:a16="http://schemas.microsoft.com/office/drawing/2014/main" id="{881EB452-9DBD-4C6A-8EC6-AC2361B61E0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SUBJECT MATTER EXPERT</a:t>
            </a:r>
          </a:p>
        </p:txBody>
      </p:sp>
      <p:pic>
        <p:nvPicPr>
          <p:cNvPr id="15" name="Picture 23">
            <a:extLst>
              <a:ext uri="{FF2B5EF4-FFF2-40B4-BE49-F238E27FC236}">
                <a16:creationId xmlns:a16="http://schemas.microsoft.com/office/drawing/2014/main" id="{BF463F6E-8E4D-4A06-9C73-F036A744F0CE}"/>
              </a:ext>
            </a:extLst>
          </p:cNvPr>
          <p:cNvPicPr preferRelativeResize="0">
            <a:picLocks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891539" y="419280"/>
            <a:ext cx="899151" cy="1243584"/>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7" name="Footer Placeholder 2">
            <a:extLst>
              <a:ext uri="{FF2B5EF4-FFF2-40B4-BE49-F238E27FC236}">
                <a16:creationId xmlns:a16="http://schemas.microsoft.com/office/drawing/2014/main" id="{22F7AD5B-D88F-4B2A-8200-858AA74EC6E6}"/>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78973070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marR="0" lvl="0" indent="-173736" fontAlgn="base">
              <a:lnSpc>
                <a:spcPct val="100000"/>
              </a:lnSpc>
              <a:spcBef>
                <a:spcPts val="66"/>
              </a:spcBef>
              <a:spcAft>
                <a:spcPct val="0"/>
              </a:spcAft>
              <a:buClr>
                <a:srgbClr val="000000"/>
              </a:buClr>
              <a:buSzTx/>
              <a:buFontTx/>
              <a:buNone/>
              <a:tabLst/>
              <a:defRPr/>
            </a:pPr>
            <a:r>
              <a:rPr lang="en-US" sz="1100" b="1" dirty="0">
                <a:solidFill>
                  <a:srgbClr val="000000"/>
                </a:solidFill>
                <a:latin typeface="Calibri" panose="020F0502020204030204"/>
                <a:cs typeface="Arial" charset="0"/>
              </a:rPr>
              <a:t>Defense Sector</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restructuring of several large defense organizations in the Middle East, including visioning, defining the National Security, National Defense, and National Military strategies. Presented several times to national leaders including heads of state and ministerial-level committees.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organizational design of a target operating model for several Middle Eastern defense and security clients, including developing the organizational structure, governance, manpower planning, and budgets, and the implementation of recommendations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economic analysis studies (A-76) for Defense clients in the US in order to improve operational efficiencies</a:t>
            </a:r>
          </a:p>
          <a:p>
            <a:pPr marL="0" marR="0" lvl="0" indent="0" algn="l" defTabSz="914400" rtl="0" eaLnBrk="0" fontAlgn="base" latinLnBrk="0" hangingPunct="0">
              <a:lnSpc>
                <a:spcPct val="100000"/>
              </a:lnSpc>
              <a:spcBef>
                <a:spcPts val="0"/>
              </a:spcBef>
              <a:spcAft>
                <a:spcPct val="0"/>
              </a:spcAft>
              <a:buClr>
                <a:srgbClr val="000000"/>
              </a:buClr>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p>
          <a:p>
            <a:pPr indent="-173736" fontAlgn="base">
              <a:spcBef>
                <a:spcPts val="66"/>
              </a:spcBef>
              <a:spcAft>
                <a:spcPct val="0"/>
              </a:spcAft>
              <a:buClr>
                <a:srgbClr val="000000"/>
              </a:buClr>
              <a:defRPr/>
            </a:pPr>
            <a:r>
              <a:rPr lang="en-US" sz="1100" b="1" dirty="0">
                <a:solidFill>
                  <a:srgbClr val="000000"/>
                </a:solidFill>
                <a:latin typeface="Calibri" panose="020F0502020204030204"/>
                <a:cs typeface="Arial" charset="0"/>
              </a:rPr>
              <a:t>Public Sector</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an economic restructuring plan for a Middle East government; work focused on Foreign Direct Investment, administrative reform, human resource development, culture change, and rural development, resulting in a sustained program allowing the client to monitor its progress against set strategic objectives and to increase transparency and credibility with donor countries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performance improvement plans for a Foreign Service agency</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a private sector strategy for a GCC government client, including presentations to the head of state regarding the full integration of the private sector into the country’s economy</a:t>
            </a:r>
          </a:p>
          <a:p>
            <a:pPr marL="188913" marR="0" lvl="0" indent="-188913" algn="l" defTabSz="914400" rtl="0" eaLnBrk="0" fontAlgn="base" latinLnBrk="0" hangingPunct="0">
              <a:lnSpc>
                <a:spcPct val="100000"/>
              </a:lnSpc>
              <a:spcBef>
                <a:spcPts val="0"/>
              </a:spcBef>
              <a:spcAft>
                <a:spcPct val="0"/>
              </a:spcAft>
              <a:buClr>
                <a:srgbClr val="000000"/>
              </a:buClr>
              <a:buSzTx/>
              <a:buFont typeface="Wingdings" charset="0"/>
              <a:buChar char="§"/>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a:p>
            <a:pPr marR="0" lvl="0" indent="-173736" fontAlgn="base">
              <a:lnSpc>
                <a:spcPct val="100000"/>
              </a:lnSpc>
              <a:spcBef>
                <a:spcPts val="66"/>
              </a:spcBef>
              <a:spcAft>
                <a:spcPct val="0"/>
              </a:spcAft>
              <a:buClr>
                <a:srgbClr val="000000"/>
              </a:buClr>
              <a:buSzTx/>
              <a:buFontTx/>
              <a:buNone/>
              <a:tabLst/>
              <a:defRPr/>
            </a:pPr>
            <a:r>
              <a:rPr lang="en-US" sz="1100" b="1" dirty="0">
                <a:solidFill>
                  <a:srgbClr val="000000"/>
                </a:solidFill>
                <a:latin typeface="Calibri" panose="020F0502020204030204"/>
                <a:cs typeface="Arial" charset="0"/>
              </a:rPr>
              <a:t>Private Sector</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Oversaw the strategy development and implementation for a $3.5B global real estate development group; advised the CEO on a broad range of issues, including strategy, governance, organization, communication, CSR, and performance optimization</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several organizational redesign and change management teams at the largest telecom operator in the Middle East, as well as the largest petrochemical manufacturer in Saudi Arabia</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Oversaw the development of an organization-wide performance management process for GCC investment organization, including baseline analysis, benchmarking and gap assessment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full Human Capital plans for several leading private sector organizations in MENA, including strategy, operating model, organization, processes, technologies and implementation</a:t>
            </a:r>
          </a:p>
          <a:p>
            <a:pPr marL="0" marR="0" lvl="0" indent="0" algn="l" defTabSz="914357" rtl="0" eaLnBrk="0" fontAlgn="base" latinLnBrk="0" hangingPunct="0">
              <a:lnSpc>
                <a:spcPct val="100000"/>
              </a:lnSpc>
              <a:spcBef>
                <a:spcPts val="66"/>
              </a:spcBef>
              <a:spcAft>
                <a:spcPct val="0"/>
              </a:spcAft>
              <a:buClr>
                <a:srgbClr val="000000"/>
              </a:buClr>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1" name="TextBox 30"/>
          <p:cNvSpPr txBox="1"/>
          <p:nvPr/>
        </p:nvSpPr>
        <p:spPr>
          <a:xfrm>
            <a:off x="1941345" y="419280"/>
            <a:ext cx="1963427" cy="1282402"/>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SOUHEIL MOUKADDEM</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Executive Vice President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MENA Managing Director</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a:p>
            <a:pPr marL="0" marR="0" lvl="0" indent="0" algn="l" defTabSz="914400" rtl="0" eaLnBrk="0" fontAlgn="base" latinLnBrk="0" hangingPunct="0">
              <a:lnSpc>
                <a:spcPct val="100000"/>
              </a:lnSpc>
              <a:spcBef>
                <a:spcPts val="200"/>
              </a:spcBef>
              <a:spcAft>
                <a:spcPts val="200"/>
              </a:spcAft>
              <a:buClrTx/>
              <a:buSzTx/>
              <a:buFontTx/>
              <a:buNone/>
              <a:tabLst/>
              <a:defRPr/>
            </a:pPr>
            <a:endPar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endParaRP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0" fontAlgn="base" latinLnBrk="0" hangingPunct="0">
              <a:lnSpc>
                <a:spcPct val="100000"/>
              </a:lnSpc>
              <a:spcBef>
                <a:spcPts val="0"/>
              </a:spcBef>
              <a:spcAft>
                <a:spcPts val="300"/>
              </a:spcAft>
              <a:buClr>
                <a:srgbClr val="000000"/>
              </a:buClr>
              <a:buSzTx/>
              <a:buFont typeface="Wingdings"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Leads Booz Allen Hamilton’s business in the Middle East and North Africa</a:t>
            </a:r>
          </a:p>
          <a:p>
            <a:pPr marL="182880" marR="0" lvl="0" indent="-182880" algn="l" defTabSz="914400" rtl="0" eaLnBrk="0" fontAlgn="base" latinLnBrk="0" hangingPunct="0">
              <a:lnSpc>
                <a:spcPct val="100000"/>
              </a:lnSpc>
              <a:spcBef>
                <a:spcPts val="0"/>
              </a:spcBef>
              <a:spcAft>
                <a:spcPts val="300"/>
              </a:spcAft>
              <a:buClr>
                <a:srgbClr val="000000"/>
              </a:buClr>
              <a:buSzTx/>
              <a:buFont typeface="Wingdings"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30 years of professional experience. Expertise in developing and managing strategy, organization, performance improvement and human capital projects, as well as the design and implementation of large transformation programs for defense, security, public sector, and commercial clients</a:t>
            </a:r>
          </a:p>
          <a:p>
            <a:pPr marL="182880" marR="0" lvl="0" indent="-182880" algn="l" defTabSz="914400" rtl="0" eaLnBrk="0" fontAlgn="base" latinLnBrk="0" hangingPunct="0">
              <a:lnSpc>
                <a:spcPct val="100000"/>
              </a:lnSpc>
              <a:spcBef>
                <a:spcPts val="0"/>
              </a:spcBef>
              <a:spcAft>
                <a:spcPts val="300"/>
              </a:spcAft>
              <a:buClr>
                <a:srgbClr val="000000"/>
              </a:buClr>
              <a:buSzTx/>
              <a:buFont typeface="Wingdings"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Recipient of several awards, commendations, and honors at Booz Allen</a:t>
            </a:r>
          </a:p>
          <a:p>
            <a:pPr marL="182880" marR="0" lvl="0" indent="-182880" fontAlgn="base">
              <a:lnSpc>
                <a:spcPct val="100000"/>
              </a:lnSpc>
              <a:spcBef>
                <a:spcPts val="0"/>
              </a:spcBef>
              <a:spcAft>
                <a:spcPts val="300"/>
              </a:spcAft>
              <a:buClr>
                <a:srgbClr val="000000"/>
              </a:buClr>
              <a:buSzTx/>
              <a:buFont typeface="Wingdings" pitchFamily="2" charset="2"/>
              <a:buChar char="§"/>
              <a:tabLst/>
              <a:defRPr/>
            </a:pPr>
            <a:r>
              <a:rPr lang="en-US" sz="1100" dirty="0">
                <a:solidFill>
                  <a:srgbClr val="000000"/>
                </a:solidFill>
                <a:latin typeface="Calibri" panose="020F0502020204030204" pitchFamily="34" charset="0"/>
                <a:cs typeface="Calibri" panose="020F0502020204030204" pitchFamily="34" charset="0"/>
              </a:rPr>
              <a:t>Functional expertise in Strategic Planning, Transformation Programs, Organizational Development, Governance, Operating Model Design, Human Capital and Leaning, Performance Optimization, Strategic Communications</a:t>
            </a:r>
          </a:p>
          <a:p>
            <a:pPr marL="0" marR="0" lvl="0" indent="0" algn="l" defTabSz="914400" rtl="0" eaLnBrk="0" fontAlgn="base" latinLnBrk="0" hangingPunct="0">
              <a:lnSpc>
                <a:spcPct val="100000"/>
              </a:lnSpc>
              <a:spcBef>
                <a:spcPts val="0"/>
              </a:spcBef>
              <a:spcAft>
                <a:spcPct val="0"/>
              </a:spcAft>
              <a:buClr>
                <a:srgbClr val="000000"/>
              </a:buClr>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Education</a:t>
            </a:r>
          </a:p>
          <a:p>
            <a:pPr marL="182880" marR="0" lvl="0" indent="-182880" algn="l" defTabSz="914400" rtl="0" eaLnBrk="0" fontAlgn="base" latinLnBrk="0" hangingPunct="0">
              <a:lnSpc>
                <a:spcPct val="100000"/>
              </a:lnSpc>
              <a:spcBef>
                <a:spcPts val="0"/>
              </a:spcBef>
              <a:spcAft>
                <a:spcPts val="300"/>
              </a:spcAft>
              <a:buClr>
                <a:srgbClr val="000000"/>
              </a:buClr>
              <a:buSzTx/>
              <a:buFont typeface="Wingdings"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Master in Public Policy, Harvard University</a:t>
            </a:r>
          </a:p>
          <a:p>
            <a:pPr marL="182880" marR="0" lvl="0" indent="-182880" algn="l" defTabSz="914400" rtl="0" eaLnBrk="0" fontAlgn="base" latinLnBrk="0" hangingPunct="0">
              <a:lnSpc>
                <a:spcPct val="100000"/>
              </a:lnSpc>
              <a:spcBef>
                <a:spcPts val="0"/>
              </a:spcBef>
              <a:spcAft>
                <a:spcPts val="300"/>
              </a:spcAft>
              <a:buClr>
                <a:srgbClr val="000000"/>
              </a:buClr>
              <a:buSzTx/>
              <a:buFont typeface="Wingdings" charset="0"/>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B.S. in Mechanical Engineering, Rochester Institute of Technology</a:t>
            </a:r>
            <a:endParaRPr kumimoji="0" lang="en-US" altLang="en-US" sz="11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20" name="Rectangle: Rounded Corners 19">
            <a:extLst>
              <a:ext uri="{FF2B5EF4-FFF2-40B4-BE49-F238E27FC236}">
                <a16:creationId xmlns:a16="http://schemas.microsoft.com/office/drawing/2014/main" id="{881EB452-9DBD-4C6A-8EC6-AC2361B61E0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SENIOR ADVISORY BOARD</a:t>
            </a:r>
          </a:p>
        </p:txBody>
      </p:sp>
      <p:pic>
        <p:nvPicPr>
          <p:cNvPr id="15" name="Picture 31">
            <a:extLst>
              <a:ext uri="{FF2B5EF4-FFF2-40B4-BE49-F238E27FC236}">
                <a16:creationId xmlns:a16="http://schemas.microsoft.com/office/drawing/2014/main" id="{51996674-CF5D-4822-BDEA-4B0BCFD77BCF}"/>
              </a:ext>
            </a:extLst>
          </p:cNvPr>
          <p:cNvPicPr preferRelativeResize="0">
            <a:picLocks noChangeArrowheads="1"/>
          </p:cNvPicPr>
          <p:nvPr/>
        </p:nvPicPr>
        <p:blipFill>
          <a:blip r:embed="rId7" cstate="email">
            <a:extLst>
              <a:ext uri="{28A0092B-C50C-407E-A947-70E740481C1C}">
                <a14:useLocalDpi xmlns:a14="http://schemas.microsoft.com/office/drawing/2010/main"/>
              </a:ext>
            </a:extLst>
          </a:blip>
          <a:srcRect/>
          <a:stretch/>
        </p:blipFill>
        <p:spPr bwMode="auto">
          <a:xfrm>
            <a:off x="891539" y="419280"/>
            <a:ext cx="899151" cy="1243584"/>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7" name="Footer Placeholder 2">
            <a:extLst>
              <a:ext uri="{FF2B5EF4-FFF2-40B4-BE49-F238E27FC236}">
                <a16:creationId xmlns:a16="http://schemas.microsoft.com/office/drawing/2014/main" id="{DAB5342D-92EE-4860-BBAE-DB3FAF8DEBC9}"/>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65526492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15" name="Rectangle 14">
            <a:extLst>
              <a:ext uri="{FF2B5EF4-FFF2-40B4-BE49-F238E27FC236}">
                <a16:creationId xmlns:a16="http://schemas.microsoft.com/office/drawing/2014/main" id="{920A8E13-558D-437A-96B1-420BB967301A}"/>
              </a:ext>
            </a:extLst>
          </p:cNvPr>
          <p:cNvSpPr/>
          <p:nvPr/>
        </p:nvSpPr>
        <p:spPr>
          <a:xfrm>
            <a:off x="887250" y="2158503"/>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15 years of strategy consulting and industry experience in North America, France and the Middle East</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Investments &amp; Real Estate experience focused on concept formulation and strategy for large scale developments, business planning and operating model design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Public Sector experience focused on public policy setting, private sector diversification strategies and institutional setup</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Previously worked as Director of Strategy &amp; Organization at CMA CGM (France), the 3rd largest shipping company worldwide</a:t>
            </a:r>
          </a:p>
          <a:p>
            <a:pPr marL="171450" marR="0" lvl="0" indent="-17145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MBA, Finance, INSEAD, Singapore/ France</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MA, Economics (International Tarde &amp; Development) McGill University, Montreal</a:t>
            </a: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BA, Economics (minor in Mathematics), American University of Beirut, Lebanon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Languages</a:t>
            </a:r>
            <a:endPar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182880" marR="0" lvl="0" indent="-182880" algn="l" defTabSz="914400" rtl="0" eaLnBrk="1" fontAlgn="auto" latinLnBrk="0" hangingPunct="1">
              <a:lnSpc>
                <a:spcPct val="100000"/>
              </a:lnSpc>
              <a:spcBef>
                <a:spcPts val="0"/>
              </a:spcBef>
              <a:spcAft>
                <a:spcPts val="300"/>
              </a:spcAft>
              <a:buClrTx/>
              <a:buSzTx/>
              <a:buFont typeface="Wingdings"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Fluent in English, Arabic and French, practical in Spanish</a:t>
            </a: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30" name="Rectangle 29"/>
          <p:cNvSpPr/>
          <p:nvPr/>
        </p:nvSpPr>
        <p:spPr>
          <a:xfrm>
            <a:off x="4267201" y="1031726"/>
            <a:ext cx="7086598" cy="5562927"/>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tIns="36576" rIns="0" rtlCol="0" anchor="t"/>
          <a:lstStyle/>
          <a:p>
            <a:pPr marL="173038" marR="0" lvl="1" indent="-173736" fontAlgn="base">
              <a:lnSpc>
                <a:spcPct val="100000"/>
              </a:lnSpc>
              <a:spcBef>
                <a:spcPts val="66"/>
              </a:spcBef>
              <a:spcAft>
                <a:spcPct val="0"/>
              </a:spcAft>
              <a:buClr>
                <a:prstClr val="black"/>
              </a:buClr>
              <a:buSzTx/>
              <a:buFontTx/>
              <a:buNone/>
              <a:tabLst/>
              <a:defRPr/>
            </a:pPr>
            <a:r>
              <a:rPr lang="en-US" sz="1100" b="1" dirty="0">
                <a:solidFill>
                  <a:srgbClr val="000000"/>
                </a:solidFill>
                <a:latin typeface="Calibri" panose="020F0502020204030204"/>
                <a:cs typeface="Arial" charset="0"/>
              </a:rPr>
              <a:t>GCC Large Scale Project – Concept, Strategy, and Business Planning</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Designed the concept, strategy and portfolio of assets of a world leading city focused on entertainment, sports and culture. Developed and support the operationalization of the operating model</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development of an aggregate financial feasibility model and the development of detailed, asset-level business plans. Supported CEO in Board Investment Committee and full Board presentations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CEO is communicating with stakeholders such as shareholder and financial advisors</a:t>
            </a:r>
          </a:p>
          <a:p>
            <a:pPr marL="173038" lvl="1" indent="-173736" fontAlgn="base">
              <a:spcBef>
                <a:spcPts val="66"/>
              </a:spcBef>
              <a:buClr>
                <a:prstClr val="black"/>
              </a:buClr>
              <a:defRPr/>
            </a:pPr>
            <a:r>
              <a:rPr lang="en-US" sz="1100" b="1" dirty="0">
                <a:solidFill>
                  <a:srgbClr val="000000"/>
                </a:solidFill>
                <a:latin typeface="Calibri" panose="020F0502020204030204"/>
                <a:cs typeface="Arial" charset="0"/>
              </a:rPr>
              <a:t>GCC Large Scale Project – Strategy for Foundation &amp; Endowment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Designed the strategy and operating model for the Foundation of a greenfield large-scale project, responsible for managing multi-billion not-for-profit assets and various nationwide culture and sports related programs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the endowment strategy, governance and funding requirements </a:t>
            </a:r>
          </a:p>
          <a:p>
            <a:pPr marL="173038" marR="0" lvl="1" indent="-173736" algn="l" defTabSz="914400" rtl="0" eaLnBrk="1" fontAlgn="base" latinLnBrk="0" hangingPunct="1">
              <a:lnSpc>
                <a:spcPct val="100000"/>
              </a:lnSpc>
              <a:spcBef>
                <a:spcPts val="66"/>
              </a:spcBef>
              <a:spcAft>
                <a:spcPts val="0"/>
              </a:spcAft>
              <a:buClr>
                <a:prstClr val="black"/>
              </a:buClr>
              <a:buSzTx/>
              <a:buFontTx/>
              <a:buNone/>
              <a:tabLst/>
              <a:defRPr/>
            </a:pPr>
            <a:r>
              <a:rPr lang="en-US" sz="1100" b="1" dirty="0">
                <a:solidFill>
                  <a:srgbClr val="000000"/>
                </a:solidFill>
                <a:latin typeface="Calibri" panose="020F0502020204030204"/>
                <a:cs typeface="Arial" charset="0"/>
              </a:rPr>
              <a:t>GCC Large Scale Project – Strategy for Greenfield Financial Center</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Defined the strategy, value proposition and service offerings of a greenfield financial center. Identified differentiating services and led the district-wide business planning effort</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Recommended the launch of the largest ESG fund worldwide. Recommended investment types, devised partnership strategy and modeled economics and returns of the fund</a:t>
            </a:r>
          </a:p>
          <a:p>
            <a:pPr indent="-173736" fontAlgn="base">
              <a:spcBef>
                <a:spcPts val="66"/>
              </a:spcBef>
              <a:spcAft>
                <a:spcPct val="0"/>
              </a:spcAft>
              <a:buClr>
                <a:srgbClr val="000000"/>
              </a:buClr>
              <a:defRPr/>
            </a:pPr>
            <a:r>
              <a:rPr lang="en-US" sz="1100" b="1" dirty="0">
                <a:solidFill>
                  <a:srgbClr val="000000"/>
                </a:solidFill>
                <a:latin typeface="Calibri" panose="020F0502020204030204"/>
                <a:cs typeface="Arial" charset="0"/>
              </a:rPr>
              <a:t>GCC based International Financial Center – Strategy and Macroeconomic Impact Assessment</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Defined the value proposition, strategy, and go-to market approach for key focus sectors of the IFC (e.g., capital markets, private banking, asset management, Fintech)</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Assessed contribution of the IFC to the country’s GDP under multiple scenarios</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the IFC Chairman in formulating key enabling requests to the country’s leadership</a:t>
            </a:r>
          </a:p>
          <a:p>
            <a:pPr marR="0" lvl="0" indent="-173736" fontAlgn="base">
              <a:lnSpc>
                <a:spcPct val="100000"/>
              </a:lnSpc>
              <a:spcBef>
                <a:spcPts val="66"/>
              </a:spcBef>
              <a:spcAft>
                <a:spcPct val="0"/>
              </a:spcAft>
              <a:buClr>
                <a:srgbClr val="000000"/>
              </a:buClr>
              <a:buSzTx/>
              <a:buFontTx/>
              <a:buNone/>
              <a:tabLst/>
              <a:defRPr/>
            </a:pPr>
            <a:r>
              <a:rPr lang="en-US" sz="1100" b="1" dirty="0">
                <a:solidFill>
                  <a:srgbClr val="000000"/>
                </a:solidFill>
                <a:latin typeface="Calibri" panose="020F0502020204030204"/>
                <a:cs typeface="Arial" charset="0"/>
              </a:rPr>
              <a:t>GCC Development Bank – National SME Strategic Framework</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Conducted a thorough baseline of SME landscape in country and benchmarked leading SME frameworks and recommended the national SME strategic framework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Identified priority sectors for economic development and private sector diversification</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Detailed cross-cutting and sector-specific initiatives for SME development and articulated a detailed implementation roadmap</a:t>
            </a:r>
          </a:p>
          <a:p>
            <a:pPr indent="-173736" fontAlgn="base">
              <a:spcBef>
                <a:spcPts val="66"/>
              </a:spcBef>
              <a:spcAft>
                <a:spcPct val="0"/>
              </a:spcAft>
              <a:buClr>
                <a:srgbClr val="000000"/>
              </a:buClr>
              <a:defRPr/>
            </a:pPr>
            <a:r>
              <a:rPr lang="en-US" sz="1100" b="1" dirty="0">
                <a:solidFill>
                  <a:srgbClr val="000000"/>
                </a:solidFill>
                <a:latin typeface="Calibri" panose="020F0502020204030204"/>
                <a:cs typeface="Arial" charset="0"/>
              </a:rPr>
              <a:t>GCC Development Bank – PPP Model for a Major Social Housing Project </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Identified and assessed several alternative scenarios to implement a major housing project; recommended and articulated an enhanced BOT model</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the financial scheme involving multiple stakeholders and overall housing project financial model</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pic>
        <p:nvPicPr>
          <p:cNvPr id="14" name="Picture 13">
            <a:extLst>
              <a:ext uri="{FF2B5EF4-FFF2-40B4-BE49-F238E27FC236}">
                <a16:creationId xmlns:a16="http://schemas.microsoft.com/office/drawing/2014/main" id="{CF4C350A-A08D-437E-85F1-7FA663948CD0}"/>
              </a:ext>
            </a:extLst>
          </p:cNvPr>
          <p:cNvPicPr preferRelativeResize="0">
            <a:picLocks/>
          </p:cNvPicPr>
          <p:nvPr/>
        </p:nvPicPr>
        <p:blipFill rotWithShape="1">
          <a:blip r:embed="rId6" cstate="email">
            <a:extLst>
              <a:ext uri="{28A0092B-C50C-407E-A947-70E740481C1C}">
                <a14:useLocalDpi xmlns:a14="http://schemas.microsoft.com/office/drawing/2010/main"/>
              </a:ext>
            </a:extLst>
          </a:blip>
          <a:srcRect l="169" r="169"/>
          <a:stretch/>
        </p:blipFill>
        <p:spPr>
          <a:xfrm>
            <a:off x="891539" y="419280"/>
            <a:ext cx="899151" cy="1243584"/>
          </a:xfrm>
          <a:prstGeom prst="rect">
            <a:avLst/>
          </a:prstGeom>
          <a:ln>
            <a:solidFill>
              <a:schemeClr val="tx1"/>
            </a:solidFill>
          </a:ln>
        </p:spPr>
      </p:pic>
      <p:sp>
        <p:nvSpPr>
          <p:cNvPr id="16" name="Rectangle: Rounded Corners 15">
            <a:extLst>
              <a:ext uri="{FF2B5EF4-FFF2-40B4-BE49-F238E27FC236}">
                <a16:creationId xmlns:a16="http://schemas.microsoft.com/office/drawing/2014/main" id="{4CCF02BA-0BAC-45B7-A3D6-8C42985BC5AC}"/>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SENIOR ADVISORY BOARD</a:t>
            </a:r>
          </a:p>
        </p:txBody>
      </p:sp>
      <p:sp>
        <p:nvSpPr>
          <p:cNvPr id="17" name="TextBox 16">
            <a:extLst>
              <a:ext uri="{FF2B5EF4-FFF2-40B4-BE49-F238E27FC236}">
                <a16:creationId xmlns:a16="http://schemas.microsoft.com/office/drawing/2014/main" id="{10A794A4-D0C0-413C-B84D-7FEC24152429}"/>
              </a:ext>
            </a:extLst>
          </p:cNvPr>
          <p:cNvSpPr txBox="1"/>
          <p:nvPr/>
        </p:nvSpPr>
        <p:spPr>
          <a:xfrm>
            <a:off x="1941345" y="419280"/>
            <a:ext cx="196342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JOSEPH MAZLOUM</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Senior Vice President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Real Estate Development and Investments </a:t>
            </a:r>
            <a:r>
              <a:rPr lang="en-US" sz="1400" i="1" dirty="0">
                <a:solidFill>
                  <a:srgbClr val="424242"/>
                </a:solidFill>
                <a:latin typeface="Calibri" panose="020F0502020204030204"/>
              </a:rPr>
              <a:t>Lead</a:t>
            </a:r>
            <a:endPar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endParaRP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19" name="Booz Allen Logo" descr="Booz | Allen | Hamilton">
            <a:extLst>
              <a:ext uri="{FF2B5EF4-FFF2-40B4-BE49-F238E27FC236}">
                <a16:creationId xmlns:a16="http://schemas.microsoft.com/office/drawing/2014/main" id="{C400EF2E-9008-4537-941A-B1D423B89DC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1" name="Footer Placeholder 2">
            <a:extLst>
              <a:ext uri="{FF2B5EF4-FFF2-40B4-BE49-F238E27FC236}">
                <a16:creationId xmlns:a16="http://schemas.microsoft.com/office/drawing/2014/main" id="{7D06A676-372B-4A61-9652-D0AD4C146596}"/>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1149207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30" name="Rectangle 29"/>
          <p:cNvSpPr/>
          <p:nvPr/>
        </p:nvSpPr>
        <p:spPr>
          <a:xfrm>
            <a:off x="4267201" y="1041073"/>
            <a:ext cx="7086598" cy="549448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Cybers Fusion Center (CFC) Transformation, International </a:t>
            </a:r>
          </a:p>
          <a:p>
            <a:pPr marL="171450" indent="-171450" eaLnBrk="0" fontAlgn="base" hangingPunct="0">
              <a:spcBef>
                <a:spcPts val="66"/>
              </a:spcBef>
              <a:buClr>
                <a:srgbClr val="000000"/>
              </a:buClr>
              <a:buFont typeface="Wingdings" panose="05000000000000000000" pitchFamily="2" charset="2"/>
              <a:buChar char="§"/>
              <a:defRPr/>
            </a:pPr>
            <a:r>
              <a:rPr lang="en-US" sz="1100" dirty="0">
                <a:solidFill>
                  <a:srgbClr val="000000"/>
                </a:solidFill>
                <a:cs typeface="Arial" charset="0"/>
              </a:rPr>
              <a:t>Led the 3-year cyber fusion center transformation for a Top 3 supermajor leading a staff of 35+ across multiple continents</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Cybersecurity Fusion Center (CFC) Design, International </a:t>
            </a:r>
          </a:p>
          <a:p>
            <a:pPr marL="171450" indent="-171450" eaLnBrk="0" fontAlgn="base" hangingPunct="0">
              <a:spcBef>
                <a:spcPts val="66"/>
              </a:spcBef>
              <a:buClr>
                <a:srgbClr val="000000"/>
              </a:buClr>
              <a:buFont typeface="Wingdings" panose="05000000000000000000" pitchFamily="2" charset="2"/>
              <a:buChar char="§"/>
              <a:defRPr/>
            </a:pPr>
            <a:r>
              <a:rPr lang="en-US" sz="1100" dirty="0">
                <a:solidFill>
                  <a:srgbClr val="000000"/>
                </a:solidFill>
                <a:cs typeface="Arial" charset="0"/>
              </a:rPr>
              <a:t>Served as Incident Commander for the largest NOTPETYA based incident for a Global Pharma company followed by the standing up for a Cyber Fusion Center, including design and operations of all cyber operations functions</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Cyber Fusion Design, International </a:t>
            </a:r>
          </a:p>
          <a:p>
            <a:pPr marL="173736" lvl="3" indent="-173736" eaLnBrk="0" fontAlgn="base" hangingPunct="0">
              <a:spcBef>
                <a:spcPts val="66"/>
              </a:spcBef>
              <a:buClr>
                <a:srgbClr val="000000"/>
              </a:buClr>
              <a:buSzPct val="100000"/>
              <a:buFont typeface="Wingdings" panose="05000000000000000000" pitchFamily="2" charset="2"/>
              <a:buChar char="§"/>
              <a:defRPr/>
            </a:pPr>
            <a:r>
              <a:rPr lang="en-US" sz="1100" dirty="0">
                <a:solidFill>
                  <a:srgbClr val="000000"/>
                </a:solidFill>
                <a:latin typeface="Calibri" panose="020F0502020204030204" pitchFamily="34" charset="0"/>
                <a:cs typeface="Calibri" panose="020F0502020204030204" pitchFamily="34" charset="0"/>
              </a:rPr>
              <a:t>Led the cyber fusion transformation a Top 10 financial services provider, a Fortune 100 O&amp;G company, a Fortune 50 Payment services provider and a Top 5 telecommunications provider </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Incident Response, International </a:t>
            </a:r>
          </a:p>
          <a:p>
            <a:pPr marL="173736" lvl="3" indent="-173736" eaLnBrk="0" fontAlgn="base" hangingPunct="0">
              <a:spcBef>
                <a:spcPts val="66"/>
              </a:spcBef>
              <a:buClr>
                <a:srgbClr val="000000"/>
              </a:buClr>
              <a:buSzPct val="100000"/>
              <a:buFont typeface="Wingdings" panose="05000000000000000000" pitchFamily="2" charset="2"/>
              <a:buChar char="§"/>
              <a:defRPr/>
            </a:pPr>
            <a:r>
              <a:rPr lang="en-US" sz="1100" dirty="0">
                <a:solidFill>
                  <a:srgbClr val="000000"/>
                </a:solidFill>
                <a:latin typeface="Calibri" panose="020F0502020204030204" pitchFamily="34" charset="0"/>
                <a:cs typeface="Calibri" panose="020F0502020204030204" pitchFamily="34" charset="0"/>
              </a:rPr>
              <a:t>Led an incident response and adversary hunt at a Top 5 NA bank, a Top 10 retailer and a Top 20 telecom firm </a:t>
            </a:r>
          </a:p>
          <a:p>
            <a:pPr marL="173736" lvl="3" indent="-173736" eaLnBrk="0" fontAlgn="base" hangingPunct="0">
              <a:spcBef>
                <a:spcPts val="66"/>
              </a:spcBef>
              <a:buClr>
                <a:srgbClr val="000000"/>
              </a:buClr>
              <a:buSzPct val="100000"/>
              <a:buFont typeface="Wingdings" panose="05000000000000000000" pitchFamily="2" charset="2"/>
              <a:buChar char="§"/>
              <a:defRPr/>
            </a:pPr>
            <a:r>
              <a:rPr lang="en-US" sz="1100" dirty="0">
                <a:solidFill>
                  <a:srgbClr val="000000"/>
                </a:solidFill>
                <a:latin typeface="Calibri" panose="020F0502020204030204" pitchFamily="34" charset="0"/>
                <a:cs typeface="Calibri" panose="020F0502020204030204" pitchFamily="34" charset="0"/>
              </a:rPr>
              <a:t>Led the design and development of an Incident Response plan, playbooks and product security run books for a Top 3 bank, a Top 20 telecom firm, and Top 10 high tech firm</a:t>
            </a:r>
          </a:p>
          <a:p>
            <a:pPr marL="173736" lvl="3" indent="-173736" eaLnBrk="0" fontAlgn="base" hangingPunct="0">
              <a:spcBef>
                <a:spcPts val="66"/>
              </a:spcBef>
              <a:buClr>
                <a:srgbClr val="000000"/>
              </a:buClr>
              <a:buSzPct val="100000"/>
              <a:buFont typeface="Wingdings" panose="05000000000000000000" pitchFamily="2" charset="2"/>
              <a:buChar char="§"/>
              <a:defRPr/>
            </a:pPr>
            <a:r>
              <a:rPr lang="en-US" sz="1100" dirty="0">
                <a:solidFill>
                  <a:srgbClr val="000000"/>
                </a:solidFill>
                <a:latin typeface="Calibri" panose="020F0502020204030204" pitchFamily="34" charset="0"/>
                <a:cs typeface="Calibri" panose="020F0502020204030204" pitchFamily="34" charset="0"/>
              </a:rPr>
              <a:t>Served as an advisor to the C-suite and board of directors of a $4.5 billion healthcare system and a $1 billion high-tech company</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Cybersecurity Program Transformation, International </a:t>
            </a:r>
          </a:p>
          <a:p>
            <a:pPr marL="173736" lvl="3" indent="-173736" eaLnBrk="0" fontAlgn="base" hangingPunct="0">
              <a:spcBef>
                <a:spcPts val="66"/>
              </a:spcBef>
              <a:buClr>
                <a:srgbClr val="000000"/>
              </a:buClr>
              <a:buSzPct val="100000"/>
              <a:buFont typeface="Wingdings" panose="05000000000000000000" pitchFamily="2" charset="2"/>
              <a:buChar char="§"/>
              <a:defRPr/>
            </a:pPr>
            <a:r>
              <a:rPr lang="en-US" sz="1100" dirty="0">
                <a:solidFill>
                  <a:srgbClr val="000000"/>
                </a:solidFill>
                <a:latin typeface="Calibri" panose="020F0502020204030204" pitchFamily="34" charset="0"/>
                <a:cs typeface="Calibri" panose="020F0502020204030204" pitchFamily="34" charset="0"/>
              </a:rPr>
              <a:t>Transformed a Top 5 retailer’s cyber security program after they suffered a massive breach</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Cybersecurity and Cyber Fusion Center Strategy, International </a:t>
            </a:r>
          </a:p>
          <a:p>
            <a:pPr marL="173736" lvl="3" indent="-173736" eaLnBrk="0" fontAlgn="base" hangingPunct="0">
              <a:spcBef>
                <a:spcPts val="66"/>
              </a:spcBef>
              <a:spcAft>
                <a:spcPts val="200"/>
              </a:spcAft>
              <a:buClr>
                <a:srgbClr val="000000"/>
              </a:buClr>
              <a:buSzPct val="100000"/>
              <a:buFont typeface="Wingdings" panose="05000000000000000000" pitchFamily="2" charset="2"/>
              <a:buChar char="§"/>
              <a:defRPr/>
            </a:pPr>
            <a:r>
              <a:rPr lang="en-US" sz="1100" dirty="0">
                <a:solidFill>
                  <a:srgbClr val="000000"/>
                </a:solidFill>
                <a:latin typeface="Calibri" panose="020F0502020204030204" pitchFamily="34" charset="0"/>
                <a:cs typeface="Calibri" panose="020F0502020204030204" pitchFamily="34" charset="0"/>
              </a:rPr>
              <a:t>Led numerous engagements to assess cyber fusion center operations, cyber security strategy and program maturity, including long range data protection, security stack assessments across Top 10 clients in retail, high-tech, financial services, manufacturing and healthcare</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Cybersecurity Assessment, Supply Chain, International </a:t>
            </a:r>
          </a:p>
          <a:p>
            <a:pPr marL="173736" lvl="3" indent="-173736" eaLnBrk="0" fontAlgn="base" hangingPunct="0">
              <a:spcBef>
                <a:spcPts val="66"/>
              </a:spcBef>
              <a:buClr>
                <a:srgbClr val="000000"/>
              </a:buClr>
              <a:buSzPct val="100000"/>
              <a:buFont typeface="Wingdings" panose="05000000000000000000" pitchFamily="2" charset="2"/>
              <a:buChar char="§"/>
              <a:defRPr/>
            </a:pPr>
            <a:r>
              <a:rPr lang="en-US" sz="1100" dirty="0">
                <a:solidFill>
                  <a:srgbClr val="000000"/>
                </a:solidFill>
                <a:latin typeface="Calibri" panose="020F0502020204030204" pitchFamily="34" charset="0"/>
                <a:cs typeface="Calibri" panose="020F0502020204030204" pitchFamily="34" charset="0"/>
              </a:rPr>
              <a:t>Conducted a supply chain cyber security assessment and delivered best practices for a Top 5 high-tech firm</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Mobile Security Design and Architecture, United States </a:t>
            </a:r>
          </a:p>
          <a:p>
            <a:pPr marL="173736" lvl="3" indent="-173736" eaLnBrk="0" fontAlgn="base" hangingPunct="0">
              <a:buClr>
                <a:srgbClr val="000000"/>
              </a:buClr>
              <a:buSzPct val="100000"/>
              <a:buFont typeface="Wingdings" panose="05000000000000000000" pitchFamily="2" charset="2"/>
              <a:buChar char="§"/>
              <a:defRPr/>
            </a:pPr>
            <a:r>
              <a:rPr lang="en-US" sz="1100" dirty="0">
                <a:solidFill>
                  <a:srgbClr val="000000"/>
                </a:solidFill>
                <a:latin typeface="Calibri" panose="020F0502020204030204" pitchFamily="34" charset="0"/>
                <a:cs typeface="Calibri" panose="020F0502020204030204" pitchFamily="34" charset="0"/>
              </a:rPr>
              <a:t>Created a jointly owned mobile security framework and architecture with the #1 mobile technology company</a:t>
            </a:r>
          </a:p>
          <a:p>
            <a:pPr marL="182880" marR="0" lvl="0" indent="-182880" algn="l" defTabSz="914400" rtl="0" eaLnBrk="1" fontAlgn="base" latinLnBrk="0" hangingPunct="1">
              <a:lnSpc>
                <a:spcPts val="1400"/>
              </a:lnSpc>
              <a:spcBef>
                <a:spcPts val="100"/>
              </a:spcBef>
              <a:spcAft>
                <a:spcPts val="300"/>
              </a:spcAft>
              <a:buClr>
                <a:srgbClr val="000000"/>
              </a:buClr>
              <a:buSzTx/>
              <a:buFont typeface="Wingdings" pitchFamily="2" charset="2"/>
              <a:buChar char="§"/>
              <a:tabLst/>
              <a:defRPr/>
            </a:pPr>
            <a:endParaRPr kumimoji="0" lang="en-US" sz="11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27" name="Rectangle 26"/>
          <p:cNvSpPr/>
          <p:nvPr/>
        </p:nvSpPr>
        <p:spPr>
          <a:xfrm>
            <a:off x="887250" y="2160079"/>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dirty="0">
                <a:solidFill>
                  <a:srgbClr val="000000"/>
                </a:solidFill>
                <a:latin typeface="Calibri" panose="020F0502020204030204" pitchFamily="34" charset="0"/>
              </a:rPr>
              <a:t>Summary</a:t>
            </a:r>
            <a:endParaRPr lang="en-US" sz="1100" dirty="0">
              <a:solidFill>
                <a:srgbClr val="000000"/>
              </a:solidFill>
            </a:endParaRPr>
          </a:p>
          <a:p>
            <a:pPr marL="182880" indent="-182880">
              <a:buFont typeface="Wingdings" pitchFamily="2" charset="2"/>
              <a:buChar char="§"/>
            </a:pPr>
            <a:r>
              <a:rPr lang="en-US" sz="1100" dirty="0">
                <a:solidFill>
                  <a:srgbClr val="000000"/>
                </a:solidFill>
              </a:rPr>
              <a:t>20+ years of experience helping organizations transform their cyber defense posture to align with company business operations, threat landscape and long-term vision</a:t>
            </a:r>
          </a:p>
          <a:p>
            <a:pPr marL="182880" indent="-182880">
              <a:buFont typeface="Wingdings" pitchFamily="2" charset="2"/>
              <a:buChar char="§"/>
            </a:pPr>
            <a:r>
              <a:rPr lang="en-US" sz="1100" dirty="0">
                <a:solidFill>
                  <a:srgbClr val="000000"/>
                </a:solidFill>
              </a:rPr>
              <a:t>Leads Booz Allen’s Commercial business in the European Union</a:t>
            </a:r>
          </a:p>
          <a:p>
            <a:pPr marL="182880" indent="-182880">
              <a:buFont typeface="Wingdings" pitchFamily="2" charset="2"/>
              <a:buChar char="§"/>
            </a:pPr>
            <a:r>
              <a:rPr lang="en-US" sz="1100" dirty="0">
                <a:solidFill>
                  <a:srgbClr val="000000"/>
                </a:solidFill>
              </a:rPr>
              <a:t>Deep technical background leading large, highly complex client engagements across industry verticals and building high-performance cyber security teams to drive tangible improvements to enhance detect and respond capabilities</a:t>
            </a:r>
          </a:p>
          <a:p>
            <a:pPr marL="0" marR="0" lvl="0" indent="0" algn="l" defTabSz="914400" rtl="0" eaLnBrk="1" fontAlgn="auto" latinLnBrk="0" hangingPunct="1">
              <a:lnSpc>
                <a:spcPct val="100000"/>
              </a:lnSpc>
              <a:spcBef>
                <a:spcPts val="100"/>
              </a:spcBef>
              <a:spcAft>
                <a:spcPts val="10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pitchFamily="34" charset="0"/>
                <a:ea typeface="+mn-ea"/>
                <a:cs typeface="+mn-cs"/>
              </a:rPr>
              <a:t>Education</a:t>
            </a:r>
          </a:p>
          <a:p>
            <a:pPr marL="182880" indent="-182880">
              <a:buFont typeface="Wingdings" pitchFamily="2" charset="2"/>
              <a:buChar char="§"/>
            </a:pPr>
            <a:r>
              <a:rPr lang="en-US" sz="1100" dirty="0">
                <a:solidFill>
                  <a:srgbClr val="000000"/>
                </a:solidFill>
              </a:rPr>
              <a:t>MBA from Duke University’s Fuqua School of Business </a:t>
            </a:r>
          </a:p>
          <a:p>
            <a:pPr marL="182880" indent="-182880">
              <a:buFont typeface="Wingdings" pitchFamily="2" charset="2"/>
              <a:buChar char="§"/>
            </a:pPr>
            <a:r>
              <a:rPr lang="en-US" sz="1100" dirty="0">
                <a:solidFill>
                  <a:srgbClr val="000000"/>
                </a:solidFill>
              </a:rPr>
              <a:t>BS in Computer Science from Nagpur University (India)</a:t>
            </a:r>
          </a:p>
          <a:p>
            <a:pPr marL="182880" indent="-182880">
              <a:buFont typeface="Wingdings" pitchFamily="2" charset="2"/>
              <a:buChar char="§"/>
            </a:pPr>
            <a:r>
              <a:rPr lang="en-US" sz="1100" dirty="0">
                <a:solidFill>
                  <a:srgbClr val="000000"/>
                </a:solidFill>
              </a:rPr>
              <a:t>MS in Computer Science from Texas Tech University respectively</a:t>
            </a:r>
          </a:p>
          <a:p>
            <a:pPr>
              <a:defRPr/>
            </a:pPr>
            <a:r>
              <a:rPr lang="en-US" sz="1100" b="1" dirty="0">
                <a:solidFill>
                  <a:srgbClr val="000000"/>
                </a:solidFill>
              </a:rPr>
              <a:t>Certifications</a:t>
            </a:r>
          </a:p>
          <a:p>
            <a:pPr marL="182880" indent="-182880">
              <a:buFont typeface="Wingdings" panose="05000000000000000000" pitchFamily="2" charset="2"/>
              <a:buChar char="§"/>
              <a:defRPr/>
            </a:pPr>
            <a:r>
              <a:rPr lang="en-US" sz="1100" dirty="0">
                <a:solidFill>
                  <a:srgbClr val="000000"/>
                </a:solidFill>
              </a:rPr>
              <a:t>PMP, CISSP, CISM, CGEIT, CRISC, CISA and CIPP/US certified in the fields of Information Security, Audit, Information Privacy and Project Management</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TextBox 30"/>
          <p:cNvSpPr txBox="1"/>
          <p:nvPr/>
        </p:nvSpPr>
        <p:spPr>
          <a:xfrm>
            <a:off x="1941345" y="419280"/>
            <a:ext cx="1963427" cy="1231106"/>
          </a:xfrm>
          <a:prstGeom prst="rect">
            <a:avLst/>
          </a:prstGeom>
          <a:noFill/>
        </p:spPr>
        <p:txBody>
          <a:bodyPr wrap="square" lIns="0" tIns="0" rIns="0" bIns="0" rtlCol="0">
            <a:spAutoFit/>
          </a:bodyPr>
          <a:lstStyle/>
          <a:p>
            <a:pPr>
              <a:spcBef>
                <a:spcPts val="200"/>
              </a:spcBef>
              <a:spcAft>
                <a:spcPts val="200"/>
              </a:spcAft>
              <a:defRPr/>
            </a:pPr>
            <a:r>
              <a:rPr lang="en-US" sz="1400" b="1" dirty="0">
                <a:solidFill>
                  <a:srgbClr val="424242"/>
                </a:solidFill>
                <a:latin typeface="Calibri" panose="020F0502020204030204"/>
              </a:rPr>
              <a:t>TONY GAIDHANE</a:t>
            </a:r>
          </a:p>
          <a:p>
            <a:pPr>
              <a:spcBef>
                <a:spcPts val="200"/>
              </a:spcBef>
              <a:spcAft>
                <a:spcPts val="200"/>
              </a:spcAft>
              <a:defRPr/>
            </a:pPr>
            <a:r>
              <a:rPr lang="en-US" sz="1400" i="1" dirty="0">
                <a:solidFill>
                  <a:srgbClr val="424242"/>
                </a:solidFill>
                <a:latin typeface="Calibri" panose="020F0502020204030204"/>
              </a:rPr>
              <a:t>Vice President</a:t>
            </a:r>
          </a:p>
          <a:p>
            <a:pPr>
              <a:spcBef>
                <a:spcPts val="200"/>
              </a:spcBef>
              <a:spcAft>
                <a:spcPts val="200"/>
              </a:spcAft>
              <a:defRPr/>
            </a:pPr>
            <a:r>
              <a:rPr lang="en-US" sz="1400" i="1" dirty="0">
                <a:solidFill>
                  <a:srgbClr val="424242"/>
                </a:solidFill>
                <a:latin typeface="Calibri" panose="020F0502020204030204"/>
              </a:rPr>
              <a:t>SOC Operating Model Development Expert</a:t>
            </a:r>
          </a:p>
          <a:p>
            <a:pPr>
              <a:spcBef>
                <a:spcPts val="200"/>
              </a:spcBef>
              <a:spcAft>
                <a:spcPts val="200"/>
              </a:spcAft>
              <a:defRPr/>
            </a:pPr>
            <a:r>
              <a:rPr lang="en-US" sz="1400" i="1" dirty="0">
                <a:solidFill>
                  <a:srgbClr val="424242"/>
                </a:solidFill>
                <a:latin typeface="Calibri" panose="020F0502020204030204"/>
              </a:rPr>
              <a:t>Global Market </a:t>
            </a:r>
          </a:p>
        </p:txBody>
      </p:sp>
      <p:pic>
        <p:nvPicPr>
          <p:cNvPr id="13" name="Booz Allen Logo" descr="Booz | Allen | Hamilton">
            <a:extLst>
              <a:ext uri="{FF2B5EF4-FFF2-40B4-BE49-F238E27FC236}">
                <a16:creationId xmlns:a16="http://schemas.microsoft.com/office/drawing/2014/main" id="{5D4D886A-4241-4E05-956F-3C1A6816114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33" name="Rectangle: Rounded Corners 32">
            <a:extLst>
              <a:ext uri="{FF2B5EF4-FFF2-40B4-BE49-F238E27FC236}">
                <a16:creationId xmlns:a16="http://schemas.microsoft.com/office/drawing/2014/main" id="{CAADF624-9D7C-4281-A1D0-2144FF0E6EE6}"/>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SENIOR ADVISORY BOARD</a:t>
            </a:r>
          </a:p>
        </p:txBody>
      </p:sp>
      <p:sp>
        <p:nvSpPr>
          <p:cNvPr id="17" name="Footer Placeholder 2">
            <a:extLst>
              <a:ext uri="{FF2B5EF4-FFF2-40B4-BE49-F238E27FC236}">
                <a16:creationId xmlns:a16="http://schemas.microsoft.com/office/drawing/2014/main" id="{354F94CD-56F1-422D-BE24-320525548173}"/>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14" name="Picture 2" descr="Image result for Tony Gaidhane booz allen">
            <a:extLst>
              <a:ext uri="{FF2B5EF4-FFF2-40B4-BE49-F238E27FC236}">
                <a16:creationId xmlns:a16="http://schemas.microsoft.com/office/drawing/2014/main" id="{EA65E57D-0D43-4191-97EE-E2337323955B}"/>
              </a:ext>
            </a:extLst>
          </p:cNvPr>
          <p:cNvPicPr preferRelativeResize="0">
            <a:picLocks noChangeArrowheads="1"/>
          </p:cNvPicPr>
          <p:nvPr/>
        </p:nvPicPr>
        <p:blipFill>
          <a:blip r:embed="rId7" cstate="email">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bwMode="auto">
          <a:xfrm>
            <a:off x="891539" y="419280"/>
            <a:ext cx="899151" cy="1243584"/>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526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Object 48" hidden="1">
            <a:extLst>
              <a:ext uri="{FF2B5EF4-FFF2-40B4-BE49-F238E27FC236}">
                <a16:creationId xmlns:a16="http://schemas.microsoft.com/office/drawing/2014/main" id="{0E3D5171-62B0-43AB-B301-D10782052A3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9" name="Object 48" hidden="1">
                        <a:extLst>
                          <a:ext uri="{FF2B5EF4-FFF2-40B4-BE49-F238E27FC236}">
                            <a16:creationId xmlns:a16="http://schemas.microsoft.com/office/drawing/2014/main" id="{0E3D5171-62B0-43AB-B301-D10782052A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7" name="Rectangle 46">
            <a:extLst>
              <a:ext uri="{FF2B5EF4-FFF2-40B4-BE49-F238E27FC236}">
                <a16:creationId xmlns:a16="http://schemas.microsoft.com/office/drawing/2014/main" id="{AB7F40DC-B843-4F15-AC03-AA628C51E682}"/>
              </a:ext>
            </a:extLst>
          </p:cNvPr>
          <p:cNvSpPr/>
          <p:nvPr/>
        </p:nvSpPr>
        <p:spPr>
          <a:xfrm>
            <a:off x="647700" y="1032164"/>
            <a:ext cx="8836152" cy="324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2" name="TextBox 51">
            <a:extLst>
              <a:ext uri="{FF2B5EF4-FFF2-40B4-BE49-F238E27FC236}">
                <a16:creationId xmlns:a16="http://schemas.microsoft.com/office/drawing/2014/main" id="{FF0C47FB-AA4B-43D0-B597-66D84AC30780}"/>
              </a:ext>
            </a:extLst>
          </p:cNvPr>
          <p:cNvSpPr txBox="1"/>
          <p:nvPr/>
        </p:nvSpPr>
        <p:spPr>
          <a:xfrm>
            <a:off x="647699" y="558669"/>
            <a:ext cx="10706101" cy="5326715"/>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300"/>
              </a:spcBef>
              <a:spcAft>
                <a:spcPts val="3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STRICTLY CONFIDENTIAL</a:t>
            </a:r>
          </a:p>
          <a:p>
            <a:pPr marL="0" marR="0" lvl="0" indent="0" algn="just" defTabSz="914400" rtl="0" eaLnBrk="1" fontAlgn="auto" latinLnBrk="0" hangingPunct="1">
              <a:spcBef>
                <a:spcPts val="30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August 16</a:t>
            </a:r>
            <a:r>
              <a:rPr kumimoji="0" lang="en-US" sz="1200" b="0" i="0" u="none" strike="noStrike" kern="1200" cap="none" spc="0" normalizeH="0" baseline="30000" noProof="0" dirty="0">
                <a:ln>
                  <a:noFill/>
                </a:ln>
                <a:solidFill>
                  <a:srgbClr val="000000"/>
                </a:solidFill>
                <a:effectLst/>
                <a:uLnTx/>
                <a:uFillTx/>
                <a:latin typeface="Calibri" panose="020F0502020204030204"/>
                <a:ea typeface="+mn-ea"/>
                <a:cs typeface="Times New Roman" panose="02020603050405020304" pitchFamily="18" charset="0"/>
              </a:rPr>
              <a:t>th</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 2022 </a:t>
            </a:r>
          </a:p>
          <a:p>
            <a:pPr marL="0" marR="0" lvl="0" indent="0" algn="just" defTabSz="914400" rtl="0" eaLnBrk="1" fontAlgn="auto" latinLnBrk="0" hangingPunct="1">
              <a:spcBef>
                <a:spcPts val="300"/>
              </a:spcBef>
              <a:spcAft>
                <a:spcPts val="300"/>
              </a:spcAft>
              <a:buClrTx/>
              <a:buSzTx/>
              <a:buFontTx/>
              <a:buNone/>
              <a:tabLst/>
              <a:defRPr/>
            </a:pPr>
            <a:r>
              <a:rPr kumimoji="0" lang="en-US" sz="120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Attention: OXAGON Procurement Department</a:t>
            </a:r>
          </a:p>
          <a:p>
            <a:pPr marL="0" marR="0" lvl="0" indent="0" algn="just" defTabSz="914400" rtl="0" eaLnBrk="1" fontAlgn="auto" latinLnBrk="0" hangingPunct="1">
              <a:spcBef>
                <a:spcPts val="30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NEOM, Kingdom of Saudi Arabia</a:t>
            </a:r>
          </a:p>
          <a:p>
            <a:pPr marL="0" marR="0" lvl="0" indent="0" algn="just" defTabSz="914400" rtl="0" eaLnBrk="1" fontAlgn="auto" latinLnBrk="0" hangingPunct="1">
              <a:spcBef>
                <a:spcPts val="300"/>
              </a:spcBef>
              <a:spcAft>
                <a:spcPts val="30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endParaRPr>
          </a:p>
          <a:p>
            <a:pPr marL="0" marR="0" lvl="0" indent="0" algn="just" defTabSz="914400" rtl="0" eaLnBrk="1" fontAlgn="auto" latinLnBrk="0" hangingPunct="1">
              <a:spcBef>
                <a:spcPts val="300"/>
              </a:spcBef>
              <a:spcAft>
                <a:spcPts val="3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Subject: Booz Allen Hamilton Commercial Proposal for OXAGON Cybersecurity Strategy and Program Development</a:t>
            </a:r>
          </a:p>
          <a:p>
            <a:pPr marL="0" marR="0" lvl="0" indent="0" algn="just" defTabSz="914400" rtl="0" eaLnBrk="1" fontAlgn="auto" latinLnBrk="0" hangingPunct="1">
              <a:spcBef>
                <a:spcPts val="30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Reference: RFP #1100008885 - 4100009277</a:t>
            </a:r>
          </a:p>
          <a:p>
            <a:pPr marL="0" marR="0" lvl="0" indent="0" algn="just" defTabSz="914400" rtl="0" eaLnBrk="1" fontAlgn="auto" latinLnBrk="0" hangingPunct="1">
              <a:spcBef>
                <a:spcPts val="30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Dear sir,</a:t>
            </a:r>
          </a:p>
          <a:p>
            <a:pPr marL="0" marR="0" lvl="0" indent="0" algn="just" defTabSz="914400" rtl="0" eaLnBrk="1" fontAlgn="auto" latinLnBrk="0" hangingPunct="1">
              <a:spcBef>
                <a:spcPts val="30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We would like to thank you for providing us with the opportunity to present our proposal for supporting NEOM in developing the OXAGON Cybersecurity Strategy and Program Development.</a:t>
            </a:r>
          </a:p>
          <a:p>
            <a:pPr marL="0" marR="0" lvl="0" indent="0" algn="just" defTabSz="914400" rtl="0" eaLnBrk="1" fontAlgn="auto" latinLnBrk="0" hangingPunct="1">
              <a:spcBef>
                <a:spcPts val="30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The project you are about to launch will have a critical and lasting impact towards achieving your vision. Your choice of professional partners and experts will materially affect your success. Our unparalleled team of in-house experts is a-world leading in IT/OT Cyber Security arena, and has demonstrated leadership in similar Cybersecurity Strategy projects regionally and around the world. Furthermore, our team has a thorough understanding of the Cybersecurity sectors in KSA, and intimate, hands-on experience of NEOM, in addition to extensive market knowledge and deep multi-vendor experience. Our approach is based on a proven framework that we have used in some of the world’s most mission critical applications.</a:t>
            </a:r>
          </a:p>
          <a:p>
            <a:pPr marL="0" marR="0" lvl="0" indent="0" algn="just" defTabSz="914400" rtl="0" eaLnBrk="1" fontAlgn="auto" latinLnBrk="0" hangingPunct="1">
              <a:spcBef>
                <a:spcPts val="300"/>
              </a:spcBef>
              <a:spcAft>
                <a:spcPts val="3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As announced on April 5th, 2022, Booz Allen Hamilton and Oliver Wyman have entered into an agreement whereby Oliver Wyman will acquire Booz Allen Hamilton’s MENA region management consulting practice, with a projected imminent closure this summer of 2022. Until such time as Booz Allen Hamilton and Oliver Wyman finalize the acquisition, Booz Allen Hamilton’s MENA region practice remains fully committed to new contract awards and we will remain your point of contact for contract award matters. Subject to your approval to such transfer, which we respectfully request be agreed upon at the time of execution of any new contract, we respectfully inform you that Oliver Wyman will assume all performance obligations of any new contract awards as of the date of such acquisition closure.</a:t>
            </a:r>
          </a:p>
          <a:p>
            <a:pPr marL="0" marR="0" lvl="0" indent="0" algn="l" defTabSz="844083" rtl="0" eaLnBrk="1" fontAlgn="auto" latinLnBrk="0" hangingPunct="1">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We sincerely look forward to working together on this important undertaking.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We remain at your disposal to discuss and adjust our Technical Proposal as appropriate to align with your objectives. </a:t>
            </a:r>
          </a:p>
          <a:p>
            <a:pPr marL="0" marR="0" lvl="0" indent="0" algn="l" defTabSz="844083" rtl="0" eaLnBrk="1" fontAlgn="auto" latinLnBrk="0" hangingPunct="1">
              <a:lnSpc>
                <a:spcPct val="105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endParaRPr>
          </a:p>
          <a:p>
            <a:pPr marL="0" marR="0" lvl="0" indent="0" algn="l" defTabSz="844083" rtl="0" eaLnBrk="1" fontAlgn="auto" latinLnBrk="0" hangingPunct="1">
              <a:lnSpc>
                <a:spcPct val="105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Times New Roman" panose="02020603050405020304" pitchFamily="18" charset="0"/>
              </a:rPr>
              <a:t>Sincerely,</a:t>
            </a:r>
          </a:p>
        </p:txBody>
      </p:sp>
      <p:graphicFrame>
        <p:nvGraphicFramePr>
          <p:cNvPr id="54" name="Table 53">
            <a:extLst>
              <a:ext uri="{FF2B5EF4-FFF2-40B4-BE49-F238E27FC236}">
                <a16:creationId xmlns:a16="http://schemas.microsoft.com/office/drawing/2014/main" id="{15C1A1A8-A3EB-4D98-AB96-CEBB7A5C9FC5}"/>
              </a:ext>
            </a:extLst>
          </p:cNvPr>
          <p:cNvGraphicFramePr>
            <a:graphicFrameLocks noGrp="1"/>
          </p:cNvGraphicFramePr>
          <p:nvPr/>
        </p:nvGraphicFramePr>
        <p:xfrm>
          <a:off x="9601200" y="407054"/>
          <a:ext cx="2286000" cy="1574868"/>
        </p:xfrm>
        <a:graphic>
          <a:graphicData uri="http://schemas.openxmlformats.org/drawingml/2006/table">
            <a:tbl>
              <a:tblPr/>
              <a:tblGrid>
                <a:gridCol w="2286000">
                  <a:extLst>
                    <a:ext uri="{9D8B030D-6E8A-4147-A177-3AD203B41FA5}">
                      <a16:colId xmlns:a16="http://schemas.microsoft.com/office/drawing/2014/main" val="20000"/>
                    </a:ext>
                  </a:extLst>
                </a:gridCol>
              </a:tblGrid>
              <a:tr h="1283847">
                <a:tc>
                  <a:txBody>
                    <a:bodyPr/>
                    <a:lstStyle/>
                    <a:p>
                      <a:pPr marL="0" marR="0" algn="just" defTabSz="914400" rtl="0" eaLnBrk="1" latinLnBrk="0" hangingPunct="1">
                        <a:lnSpc>
                          <a:spcPct val="115000"/>
                        </a:lnSpc>
                        <a:spcBef>
                          <a:spcPts val="0"/>
                        </a:spcBef>
                        <a:spcAft>
                          <a:spcPts val="0"/>
                        </a:spcAft>
                        <a:tabLst>
                          <a:tab pos="190500" algn="l"/>
                          <a:tab pos="1807210" algn="ctr"/>
                        </a:tabLst>
                      </a:pPr>
                      <a:r>
                        <a:rPr lang="en-US" sz="800" kern="1200" dirty="0">
                          <a:solidFill>
                            <a:schemeClr val="tx1"/>
                          </a:solidFill>
                          <a:effectLst/>
                          <a:latin typeface="+mj-lt"/>
                          <a:ea typeface="MS Mincho" panose="02020609040205080304"/>
                          <a:cs typeface="Arial" panose="020B0604020202020204" pitchFamily="34" charset="0"/>
                        </a:rPr>
                        <a:t>Booz Allen Hamilton Saudi Arabia LLC</a:t>
                      </a:r>
                    </a:p>
                    <a:p>
                      <a:pPr marL="0" marR="0" algn="just" defTabSz="914400" rtl="0" eaLnBrk="1" latinLnBrk="0" hangingPunct="1">
                        <a:lnSpc>
                          <a:spcPct val="115000"/>
                        </a:lnSpc>
                        <a:spcBef>
                          <a:spcPts val="0"/>
                        </a:spcBef>
                        <a:spcAft>
                          <a:spcPts val="0"/>
                        </a:spcAft>
                      </a:pPr>
                      <a:r>
                        <a:rPr lang="en-US" sz="800" kern="1200" dirty="0">
                          <a:solidFill>
                            <a:schemeClr val="tx1"/>
                          </a:solidFill>
                          <a:effectLst/>
                          <a:latin typeface="+mj-lt"/>
                          <a:ea typeface="MS Mincho" panose="02020609040205080304"/>
                          <a:cs typeface="Arial" panose="020B0604020202020204" pitchFamily="34" charset="0"/>
                        </a:rPr>
                        <a:t>3633 Muhammad Ibn Dakhil Street,</a:t>
                      </a:r>
                    </a:p>
                    <a:p>
                      <a:pPr marL="0" marR="0" algn="just" defTabSz="914400" rtl="0" eaLnBrk="1" latinLnBrk="0" hangingPunct="1">
                        <a:lnSpc>
                          <a:spcPct val="115000"/>
                        </a:lnSpc>
                        <a:spcBef>
                          <a:spcPts val="0"/>
                        </a:spcBef>
                        <a:spcAft>
                          <a:spcPts val="0"/>
                        </a:spcAft>
                      </a:pPr>
                      <a:r>
                        <a:rPr lang="en-US" sz="800" kern="1200" dirty="0">
                          <a:solidFill>
                            <a:schemeClr val="tx1"/>
                          </a:solidFill>
                          <a:effectLst/>
                          <a:latin typeface="+mj-lt"/>
                          <a:ea typeface="MS Mincho" panose="02020609040205080304"/>
                          <a:cs typeface="Arial" panose="020B0604020202020204" pitchFamily="34" charset="0"/>
                        </a:rPr>
                        <a:t>Building No. 13, Al Aqiq District</a:t>
                      </a:r>
                    </a:p>
                    <a:p>
                      <a:pPr marL="0" marR="0" algn="just" defTabSz="914400" rtl="0" eaLnBrk="1" latinLnBrk="0" hangingPunct="1">
                        <a:lnSpc>
                          <a:spcPct val="115000"/>
                        </a:lnSpc>
                        <a:spcBef>
                          <a:spcPts val="0"/>
                        </a:spcBef>
                        <a:spcAft>
                          <a:spcPts val="0"/>
                        </a:spcAft>
                      </a:pPr>
                      <a:r>
                        <a:rPr lang="en-US" sz="800" kern="1200" dirty="0">
                          <a:solidFill>
                            <a:schemeClr val="tx1"/>
                          </a:solidFill>
                          <a:effectLst/>
                          <a:latin typeface="+mj-lt"/>
                          <a:ea typeface="MS Mincho" panose="02020609040205080304"/>
                          <a:cs typeface="Arial" panose="020B0604020202020204" pitchFamily="34" charset="0"/>
                        </a:rPr>
                        <a:t>Riyadh 13515 – 7974</a:t>
                      </a:r>
                    </a:p>
                    <a:p>
                      <a:pPr marL="0" marR="0" algn="just" defTabSz="914400" rtl="0" eaLnBrk="1" latinLnBrk="0" hangingPunct="1">
                        <a:lnSpc>
                          <a:spcPct val="115000"/>
                        </a:lnSpc>
                        <a:spcBef>
                          <a:spcPts val="0"/>
                        </a:spcBef>
                        <a:spcAft>
                          <a:spcPts val="0"/>
                        </a:spcAft>
                      </a:pPr>
                      <a:r>
                        <a:rPr lang="en-US" sz="800" kern="1200" dirty="0">
                          <a:solidFill>
                            <a:schemeClr val="tx1"/>
                          </a:solidFill>
                          <a:effectLst/>
                          <a:latin typeface="+mj-lt"/>
                          <a:ea typeface="MS Mincho" panose="02020609040205080304"/>
                          <a:cs typeface="Arial" panose="020B0604020202020204" pitchFamily="34" charset="0"/>
                        </a:rPr>
                        <a:t>Kingdom of Saudi Arabia</a:t>
                      </a:r>
                    </a:p>
                    <a:p>
                      <a:pPr marL="0" marR="0" algn="just" defTabSz="914400" rtl="0" eaLnBrk="1" latinLnBrk="0" hangingPunct="1">
                        <a:lnSpc>
                          <a:spcPct val="115000"/>
                        </a:lnSpc>
                        <a:spcBef>
                          <a:spcPts val="0"/>
                        </a:spcBef>
                        <a:spcAft>
                          <a:spcPts val="0"/>
                        </a:spcAft>
                      </a:pPr>
                      <a:r>
                        <a:rPr lang="en-US" sz="800" kern="1200" dirty="0">
                          <a:solidFill>
                            <a:schemeClr val="tx1"/>
                          </a:solidFill>
                          <a:effectLst/>
                          <a:latin typeface="+mj-lt"/>
                          <a:ea typeface="MS Mincho" panose="02020609040205080304"/>
                          <a:cs typeface="Arial" panose="020B0604020202020204" pitchFamily="34" charset="0"/>
                        </a:rPr>
                        <a:t> </a:t>
                      </a:r>
                    </a:p>
                    <a:p>
                      <a:pPr marL="0" marR="0" algn="just" defTabSz="914400" rtl="0" eaLnBrk="1" latinLnBrk="0" hangingPunct="1">
                        <a:lnSpc>
                          <a:spcPct val="115000"/>
                        </a:lnSpc>
                        <a:spcBef>
                          <a:spcPts val="0"/>
                        </a:spcBef>
                        <a:spcAft>
                          <a:spcPts val="0"/>
                        </a:spcAft>
                      </a:pPr>
                      <a:r>
                        <a:rPr lang="en-US" sz="800" kern="1200" dirty="0">
                          <a:solidFill>
                            <a:schemeClr val="tx1"/>
                          </a:solidFill>
                          <a:effectLst/>
                          <a:latin typeface="+mj-lt"/>
                          <a:ea typeface="MS Mincho" panose="02020609040205080304"/>
                          <a:cs typeface="Arial" panose="020B0604020202020204" pitchFamily="34" charset="0"/>
                        </a:rPr>
                        <a:t>Tel: +966 11 294 3200 X590 </a:t>
                      </a:r>
                    </a:p>
                    <a:p>
                      <a:pPr marL="0" marR="0" algn="just" defTabSz="914400" rtl="0" eaLnBrk="1" latinLnBrk="0" hangingPunct="1">
                        <a:lnSpc>
                          <a:spcPct val="115000"/>
                        </a:lnSpc>
                        <a:spcBef>
                          <a:spcPts val="0"/>
                        </a:spcBef>
                        <a:spcAft>
                          <a:spcPts val="0"/>
                        </a:spcAft>
                      </a:pPr>
                      <a:r>
                        <a:rPr lang="en-US" sz="800" kern="1200" dirty="0">
                          <a:solidFill>
                            <a:schemeClr val="tx1"/>
                          </a:solidFill>
                          <a:effectLst/>
                          <a:latin typeface="+mj-lt"/>
                          <a:ea typeface="MS Mincho" panose="02020609040205080304"/>
                          <a:cs typeface="Arial" panose="020B0604020202020204" pitchFamily="34" charset="0"/>
                        </a:rPr>
                        <a:t>Fax: +966 11 4828079</a:t>
                      </a:r>
                    </a:p>
                    <a:p>
                      <a:pPr marL="0" marR="0" algn="just" defTabSz="914400" rtl="0" eaLnBrk="1" latinLnBrk="0" hangingPunct="1">
                        <a:lnSpc>
                          <a:spcPct val="115000"/>
                        </a:lnSpc>
                        <a:spcBef>
                          <a:spcPts val="0"/>
                        </a:spcBef>
                        <a:spcAft>
                          <a:spcPts val="0"/>
                        </a:spcAft>
                      </a:pPr>
                      <a:r>
                        <a:rPr lang="en-US" sz="800" kern="1200" dirty="0">
                          <a:solidFill>
                            <a:schemeClr val="tx1"/>
                          </a:solidFill>
                          <a:effectLst/>
                          <a:latin typeface="+mj-lt"/>
                          <a:ea typeface="MS Mincho" panose="02020609040205080304"/>
                          <a:cs typeface="Arial" panose="020B0604020202020204" pitchFamily="34" charset="0"/>
                          <a:hlinkClick r:id="rId5"/>
                        </a:rPr>
                        <a:t>Riyadh_Office@bah.com</a:t>
                      </a:r>
                      <a:endParaRPr lang="en-US" sz="800" kern="1200" dirty="0">
                        <a:solidFill>
                          <a:schemeClr val="tx1"/>
                        </a:solidFill>
                        <a:effectLst/>
                        <a:latin typeface="+mj-lt"/>
                        <a:ea typeface="MS Mincho" panose="02020609040205080304"/>
                        <a:cs typeface="Arial" panose="020B0604020202020204" pitchFamily="34" charset="0"/>
                      </a:endParaRPr>
                    </a:p>
                    <a:p>
                      <a:pPr marL="0" marR="0" algn="just" defTabSz="914400" rtl="0" eaLnBrk="1" latinLnBrk="0" hangingPunct="1">
                        <a:lnSpc>
                          <a:spcPct val="115000"/>
                        </a:lnSpc>
                        <a:spcBef>
                          <a:spcPts val="0"/>
                        </a:spcBef>
                        <a:spcAft>
                          <a:spcPts val="0"/>
                        </a:spcAft>
                      </a:pPr>
                      <a:r>
                        <a:rPr lang="en-US" sz="800" kern="1200" dirty="0">
                          <a:solidFill>
                            <a:schemeClr val="tx1"/>
                          </a:solidFill>
                          <a:effectLst/>
                          <a:latin typeface="+mj-lt"/>
                          <a:ea typeface="MS Mincho" panose="02020609040205080304"/>
                          <a:cs typeface="Arial" panose="020B0604020202020204" pitchFamily="34" charset="0"/>
                          <a:hlinkClick r:id="rId6"/>
                        </a:rPr>
                        <a:t>www.mena.boozallen.com</a:t>
                      </a:r>
                      <a:endParaRPr lang="en-US" sz="800" kern="1200" dirty="0">
                        <a:solidFill>
                          <a:schemeClr val="tx1"/>
                        </a:solidFill>
                        <a:effectLst/>
                        <a:latin typeface="+mj-lt"/>
                        <a:ea typeface="MS Mincho" panose="02020609040205080304"/>
                        <a:cs typeface="Arial" panose="020B0604020202020204" pitchFamily="34" charset="0"/>
                      </a:endParaRPr>
                    </a:p>
                  </a:txBody>
                  <a:tcPr marL="105508" marR="105508" marT="0" marB="0">
                    <a:lnL>
                      <a:noFill/>
                    </a:lnL>
                    <a:lnR>
                      <a:noFill/>
                    </a:lnR>
                    <a:lnT>
                      <a:noFill/>
                    </a:lnT>
                    <a:lnB>
                      <a:noFill/>
                    </a:lnB>
                    <a:noFill/>
                  </a:tcPr>
                </a:tc>
                <a:extLst>
                  <a:ext uri="{0D108BD9-81ED-4DB2-BD59-A6C34878D82A}">
                    <a16:rowId xmlns:a16="http://schemas.microsoft.com/office/drawing/2014/main" val="10000"/>
                  </a:ext>
                </a:extLst>
              </a:tr>
              <a:tr h="180979">
                <a:tc>
                  <a:txBody>
                    <a:bodyPr/>
                    <a:lstStyle/>
                    <a:p>
                      <a:pPr marL="0" marR="0" algn="just" defTabSz="914400" rtl="0" eaLnBrk="1" latinLnBrk="0" hangingPunct="1">
                        <a:lnSpc>
                          <a:spcPct val="115000"/>
                        </a:lnSpc>
                        <a:spcBef>
                          <a:spcPts val="0"/>
                        </a:spcBef>
                        <a:spcAft>
                          <a:spcPts val="0"/>
                        </a:spcAft>
                        <a:tabLst>
                          <a:tab pos="190500" algn="l"/>
                          <a:tab pos="1807210" algn="ctr"/>
                        </a:tabLst>
                      </a:pPr>
                      <a:endParaRPr lang="en-US" sz="800" kern="1200" dirty="0">
                        <a:solidFill>
                          <a:schemeClr val="tx1"/>
                        </a:solidFill>
                        <a:effectLst/>
                        <a:latin typeface="+mj-lt"/>
                        <a:ea typeface="MS Mincho" panose="02020609040205080304"/>
                        <a:cs typeface="Arial" panose="020B0604020202020204" pitchFamily="34" charset="0"/>
                      </a:endParaRPr>
                    </a:p>
                  </a:txBody>
                  <a:tcPr marL="105508" marR="105508" marT="0" marB="0">
                    <a:lnL>
                      <a:noFill/>
                    </a:lnL>
                    <a:lnR>
                      <a:noFill/>
                    </a:lnR>
                    <a:lnT>
                      <a:noFill/>
                    </a:lnT>
                    <a:lnB>
                      <a:noFill/>
                    </a:lnB>
                    <a:noFill/>
                  </a:tcPr>
                </a:tc>
                <a:extLst>
                  <a:ext uri="{0D108BD9-81ED-4DB2-BD59-A6C34878D82A}">
                    <a16:rowId xmlns:a16="http://schemas.microsoft.com/office/drawing/2014/main" val="493512008"/>
                  </a:ext>
                </a:extLst>
              </a:tr>
            </a:tbl>
          </a:graphicData>
        </a:graphic>
      </p:graphicFrame>
      <p:sp>
        <p:nvSpPr>
          <p:cNvPr id="65" name="Rectangle 64">
            <a:extLst>
              <a:ext uri="{FF2B5EF4-FFF2-40B4-BE49-F238E27FC236}">
                <a16:creationId xmlns:a16="http://schemas.microsoft.com/office/drawing/2014/main" id="{8FA8A5D8-F68B-4B3B-8DD8-8761E104ADA4}"/>
              </a:ext>
            </a:extLst>
          </p:cNvPr>
          <p:cNvSpPr/>
          <p:nvPr/>
        </p:nvSpPr>
        <p:spPr>
          <a:xfrm>
            <a:off x="7760039" y="5774999"/>
            <a:ext cx="1968806" cy="600164"/>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rPr>
              <a:t>Souheil Moukaddem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rPr>
              <a:t>Executive Vice President</a:t>
            </a:r>
            <a:endParaRPr kumimoji="0" lang="en-US" sz="11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rPr>
              <a:t>MENA Managing Director</a:t>
            </a:r>
          </a:p>
        </p:txBody>
      </p:sp>
      <p:sp>
        <p:nvSpPr>
          <p:cNvPr id="66" name="Rectangle 65">
            <a:extLst>
              <a:ext uri="{FF2B5EF4-FFF2-40B4-BE49-F238E27FC236}">
                <a16:creationId xmlns:a16="http://schemas.microsoft.com/office/drawing/2014/main" id="{348715B0-2738-44B3-9B9B-95A30FB6F9B9}"/>
              </a:ext>
            </a:extLst>
          </p:cNvPr>
          <p:cNvSpPr/>
          <p:nvPr/>
        </p:nvSpPr>
        <p:spPr>
          <a:xfrm>
            <a:off x="2658046" y="5774999"/>
            <a:ext cx="1968806" cy="600164"/>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rPr>
              <a:t>Ziad Nasrallah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rPr>
              <a:t>Vice President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rPr>
              <a:t>Officer-in-Charge</a:t>
            </a:r>
            <a:endParaRPr kumimoji="0" lang="en-US" sz="1100" b="0" i="0" u="none" strike="noStrike" kern="1200" cap="none" spc="0" normalizeH="0" baseline="0" noProof="0" dirty="0">
              <a:ln>
                <a:noFill/>
              </a:ln>
              <a:solidFill>
                <a:srgbClr val="000000"/>
              </a:solidFill>
              <a:effectLst/>
              <a:uLnTx/>
              <a:uFillTx/>
              <a:latin typeface="Calibri" panose="020F0502020204030204"/>
              <a:ea typeface="Times New Roman" panose="02020603050405020304" pitchFamily="18" charset="0"/>
              <a:cs typeface="Times New Roman" panose="02020603050405020304" pitchFamily="18" charset="0"/>
            </a:endParaRPr>
          </a:p>
        </p:txBody>
      </p:sp>
      <p:pic>
        <p:nvPicPr>
          <p:cNvPr id="68" name="Picture 67">
            <a:extLst>
              <a:ext uri="{FF2B5EF4-FFF2-40B4-BE49-F238E27FC236}">
                <a16:creationId xmlns:a16="http://schemas.microsoft.com/office/drawing/2014/main" id="{33C372FF-306A-4EBA-9BBC-2D68B108CFB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16696" y="145102"/>
            <a:ext cx="2055007" cy="220890"/>
          </a:xfrm>
          <a:prstGeom prst="rect">
            <a:avLst/>
          </a:prstGeom>
        </p:spPr>
      </p:pic>
    </p:spTree>
    <p:extLst>
      <p:ext uri="{BB962C8B-B14F-4D97-AF65-F5344CB8AC3E}">
        <p14:creationId xmlns:p14="http://schemas.microsoft.com/office/powerpoint/2010/main" val="2466366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8" name="Object 57" hidden="1">
            <a:extLst>
              <a:ext uri="{FF2B5EF4-FFF2-40B4-BE49-F238E27FC236}">
                <a16:creationId xmlns:a16="http://schemas.microsoft.com/office/drawing/2014/main" id="{6B5BE859-6190-4D65-9E52-4829AD892DE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58" name="Object 57" hidden="1">
                        <a:extLst>
                          <a:ext uri="{FF2B5EF4-FFF2-40B4-BE49-F238E27FC236}">
                            <a16:creationId xmlns:a16="http://schemas.microsoft.com/office/drawing/2014/main" id="{6B5BE859-6190-4D65-9E52-4829AD892DE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8B1AF54A-EF5A-41F9-83B8-37EFA88C9F16}"/>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swald" panose="02000303000000000000" pitchFamily="2" charset="0"/>
              <a:ea typeface="+mn-ea"/>
              <a:cs typeface="+mn-cs"/>
              <a:sym typeface="Oswald" panose="02000303000000000000" pitchFamily="2" charset="0"/>
            </a:endParaRPr>
          </a:p>
        </p:txBody>
      </p:sp>
      <p:sp>
        <p:nvSpPr>
          <p:cNvPr id="2" name="Title 1">
            <a:extLst>
              <a:ext uri="{FF2B5EF4-FFF2-40B4-BE49-F238E27FC236}">
                <a16:creationId xmlns:a16="http://schemas.microsoft.com/office/drawing/2014/main" id="{72808A4D-E266-458D-A93F-9CB54B569805}"/>
              </a:ext>
            </a:extLst>
          </p:cNvPr>
          <p:cNvSpPr>
            <a:spLocks noGrp="1"/>
          </p:cNvSpPr>
          <p:nvPr>
            <p:ph type="title"/>
          </p:nvPr>
        </p:nvSpPr>
        <p:spPr/>
        <p:txBody>
          <a:bodyPr vert="horz"/>
          <a:lstStyle/>
          <a:p>
            <a:pPr>
              <a:spcBef>
                <a:spcPct val="25000"/>
              </a:spcBef>
              <a:spcAft>
                <a:spcPct val="0"/>
              </a:spcAft>
            </a:pPr>
            <a:r>
              <a:rPr lang="en-US" dirty="0">
                <a:solidFill>
                  <a:schemeClr val="tx1"/>
                </a:solidFill>
              </a:rPr>
              <a:t>OXAGON will be enabled by cutting edge state-of-the-art technologies such as automated port and industry 4.0 that expose the city’s core operations to cyber attacks</a:t>
            </a:r>
          </a:p>
        </p:txBody>
      </p:sp>
      <p:sp>
        <p:nvSpPr>
          <p:cNvPr id="61" name="Content Placeholder 60">
            <a:extLst>
              <a:ext uri="{FF2B5EF4-FFF2-40B4-BE49-F238E27FC236}">
                <a16:creationId xmlns:a16="http://schemas.microsoft.com/office/drawing/2014/main" id="{6DA1661E-1FF9-45F4-8467-CA391055D56E}"/>
              </a:ext>
            </a:extLst>
          </p:cNvPr>
          <p:cNvSpPr>
            <a:spLocks noGrp="1"/>
          </p:cNvSpPr>
          <p:nvPr>
            <p:ph type="body" sz="quarter" idx="11"/>
          </p:nvPr>
        </p:nvSpPr>
        <p:spPr/>
        <p:txBody>
          <a:bodyPr/>
          <a:lstStyle/>
          <a:p>
            <a:r>
              <a:rPr lang="en-US" dirty="0">
                <a:solidFill>
                  <a:srgbClr val="000000"/>
                </a:solidFill>
                <a:latin typeface="Calibri" panose="020F0502020204030204"/>
              </a:rPr>
              <a:t>Key OXAGON Offerings</a:t>
            </a:r>
          </a:p>
        </p:txBody>
      </p:sp>
      <p:pic>
        <p:nvPicPr>
          <p:cNvPr id="24" name="Picture 23">
            <a:extLst>
              <a:ext uri="{FF2B5EF4-FFF2-40B4-BE49-F238E27FC236}">
                <a16:creationId xmlns:a16="http://schemas.microsoft.com/office/drawing/2014/main" id="{9283D388-6E1E-4CE7-B070-70A9E05C597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20634" y="1391704"/>
            <a:ext cx="2838511" cy="42470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descr="A picture containing red&#10;&#10;Description automatically generated">
            <a:extLst>
              <a:ext uri="{FF2B5EF4-FFF2-40B4-BE49-F238E27FC236}">
                <a16:creationId xmlns:a16="http://schemas.microsoft.com/office/drawing/2014/main" id="{F9ED4D57-9FFC-468E-B726-8FC7DF4A34E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82363" y="1391703"/>
            <a:ext cx="2980879" cy="42470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9" name="Rectangle 228">
            <a:extLst>
              <a:ext uri="{FF2B5EF4-FFF2-40B4-BE49-F238E27FC236}">
                <a16:creationId xmlns:a16="http://schemas.microsoft.com/office/drawing/2014/main" id="{2E85EBEA-F5EE-4A63-9DE5-C03FD2EF4738}"/>
              </a:ext>
            </a:extLst>
          </p:cNvPr>
          <p:cNvSpPr/>
          <p:nvPr/>
        </p:nvSpPr>
        <p:spPr>
          <a:xfrm>
            <a:off x="4882363" y="4973103"/>
            <a:ext cx="2980879" cy="66569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srgbClr val="000000"/>
                </a:solidFill>
                <a:effectLst/>
                <a:uLnTx/>
                <a:uFillTx/>
                <a:latin typeface="Calibri" panose="020F0502020204030204"/>
                <a:ea typeface="+mn-ea"/>
                <a:cs typeface="+mn-cs"/>
              </a:rPr>
              <a:t>Industry 4.0</a:t>
            </a:r>
          </a:p>
        </p:txBody>
      </p:sp>
      <p:pic>
        <p:nvPicPr>
          <p:cNvPr id="26" name="Picture 25">
            <a:extLst>
              <a:ext uri="{FF2B5EF4-FFF2-40B4-BE49-F238E27FC236}">
                <a16:creationId xmlns:a16="http://schemas.microsoft.com/office/drawing/2014/main" id="{BAF630D7-C7F5-4BA6-9737-A0A179086C2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32856" y="1391703"/>
            <a:ext cx="3299355" cy="42470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8" name="Rectangle 227">
            <a:extLst>
              <a:ext uri="{FF2B5EF4-FFF2-40B4-BE49-F238E27FC236}">
                <a16:creationId xmlns:a16="http://schemas.microsoft.com/office/drawing/2014/main" id="{FCFAEE57-AB6F-4F0A-B5D5-8620D0A3C0AC}"/>
              </a:ext>
            </a:extLst>
          </p:cNvPr>
          <p:cNvSpPr/>
          <p:nvPr/>
        </p:nvSpPr>
        <p:spPr>
          <a:xfrm>
            <a:off x="1132856" y="4973103"/>
            <a:ext cx="3299355" cy="66569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srgbClr val="000000"/>
                </a:solidFill>
                <a:effectLst/>
                <a:uLnTx/>
                <a:uFillTx/>
                <a:latin typeface="Calibri" panose="020F0502020204030204"/>
                <a:ea typeface="+mn-ea"/>
                <a:cs typeface="+mn-cs"/>
              </a:rPr>
              <a:t>Automated Port</a:t>
            </a:r>
          </a:p>
        </p:txBody>
      </p:sp>
      <p:sp>
        <p:nvSpPr>
          <p:cNvPr id="12" name="Rectangle 11">
            <a:extLst>
              <a:ext uri="{FF2B5EF4-FFF2-40B4-BE49-F238E27FC236}">
                <a16:creationId xmlns:a16="http://schemas.microsoft.com/office/drawing/2014/main" id="{49A39BE0-FB5A-41FC-9429-DE09ACFD9CCB}"/>
              </a:ext>
            </a:extLst>
          </p:cNvPr>
          <p:cNvSpPr/>
          <p:nvPr/>
        </p:nvSpPr>
        <p:spPr>
          <a:xfrm>
            <a:off x="8220634" y="4973103"/>
            <a:ext cx="2838511" cy="665696"/>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u="none" strike="noStrike" kern="1200" cap="none" spc="0" normalizeH="0" baseline="0" noProof="0" dirty="0">
                <a:ln>
                  <a:noFill/>
                </a:ln>
                <a:solidFill>
                  <a:srgbClr val="000000"/>
                </a:solidFill>
                <a:effectLst/>
                <a:uLnTx/>
                <a:uFillTx/>
                <a:latin typeface="Calibri" panose="020F0502020204030204"/>
                <a:ea typeface="+mn-ea"/>
                <a:cs typeface="+mn-cs"/>
              </a:rPr>
              <a:t>Advanced Data and Logistics</a:t>
            </a:r>
          </a:p>
        </p:txBody>
      </p:sp>
      <p:sp>
        <p:nvSpPr>
          <p:cNvPr id="254" name="Rectangle 253">
            <a:extLst>
              <a:ext uri="{FF2B5EF4-FFF2-40B4-BE49-F238E27FC236}">
                <a16:creationId xmlns:a16="http://schemas.microsoft.com/office/drawing/2014/main" id="{96D38A34-D751-4DC0-AF35-24CD170EA6DF}"/>
              </a:ext>
            </a:extLst>
          </p:cNvPr>
          <p:cNvSpPr/>
          <p:nvPr/>
        </p:nvSpPr>
        <p:spPr>
          <a:xfrm>
            <a:off x="1066800" y="5791200"/>
            <a:ext cx="10058400" cy="640080"/>
          </a:xfrm>
          <a:prstGeom prst="rect">
            <a:avLst/>
          </a:prstGeom>
          <a:pattFill prst="ltUpDiag">
            <a:fgClr>
              <a:schemeClr val="bg1">
                <a:lumMod val="95000"/>
              </a:schemeClr>
            </a:fgClr>
            <a:bgClr>
              <a:schemeClr val="bg1"/>
            </a:bgClr>
          </a:pattFill>
          <a:ln w="28575" cap="flat" cmpd="sng" algn="ctr">
            <a:noFill/>
            <a:prstDash val="solid"/>
          </a:ln>
          <a:effectLst>
            <a:outerShdw blurRad="40000" dist="23000" dir="5400000" rotWithShape="0">
              <a:srgbClr val="000000">
                <a:alpha val="35000"/>
              </a:srgbClr>
            </a:outerShdw>
          </a:effectLst>
        </p:spPr>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rgbClr val="000000"/>
                </a:solidFill>
                <a:effectLst/>
                <a:uLnTx/>
                <a:uFillTx/>
                <a:latin typeface="Calibri" panose="020F0502020204030204"/>
                <a:ea typeface="+mn-ea"/>
                <a:cs typeface="+mn-cs"/>
              </a:rPr>
              <a:t>OXAGON will be fully enabled with technologies that are prone to cyber attacks and will henceforth need safeguarding to protect the integrity of the smart industrial </a:t>
            </a:r>
            <a:r>
              <a:rPr kumimoji="0" lang="en-US" sz="1400" b="1" u="none" strike="noStrike" kern="1200" cap="none" spc="0" normalizeH="0" baseline="0" noProof="0">
                <a:ln>
                  <a:noFill/>
                </a:ln>
                <a:solidFill>
                  <a:srgbClr val="000000"/>
                </a:solidFill>
                <a:effectLst/>
                <a:uLnTx/>
                <a:uFillTx/>
                <a:latin typeface="Calibri" panose="020F0502020204030204"/>
                <a:ea typeface="+mn-ea"/>
                <a:cs typeface="+mn-cs"/>
              </a:rPr>
              <a:t>city’s operations </a:t>
            </a:r>
            <a:endParaRPr kumimoji="0" lang="en-US" sz="1400" b="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6" name="Oval 255">
            <a:extLst>
              <a:ext uri="{FF2B5EF4-FFF2-40B4-BE49-F238E27FC236}">
                <a16:creationId xmlns:a16="http://schemas.microsoft.com/office/drawing/2014/main" id="{2121B398-E883-4D7F-A5BB-3FE8955496D3}"/>
              </a:ext>
            </a:extLst>
          </p:cNvPr>
          <p:cNvSpPr/>
          <p:nvPr/>
        </p:nvSpPr>
        <p:spPr>
          <a:xfrm>
            <a:off x="1217091" y="5818440"/>
            <a:ext cx="535509" cy="535509"/>
          </a:xfrm>
          <a:prstGeom prst="ellipse">
            <a:avLst/>
          </a:prstGeom>
          <a:solidFill>
            <a:schemeClr val="accent1">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000000">
                  <a:lumMod val="75000"/>
                  <a:lumOff val="25000"/>
                </a:srgbClr>
              </a:solidFill>
              <a:effectLst/>
              <a:uLnTx/>
              <a:uFillTx/>
              <a:latin typeface="Arial"/>
              <a:ea typeface="+mn-ea"/>
              <a:cs typeface="+mn-cs"/>
            </a:endParaRPr>
          </a:p>
        </p:txBody>
      </p:sp>
      <p:pic>
        <p:nvPicPr>
          <p:cNvPr id="257" name="Picture 4" descr="Idea Icon 3645370">
            <a:extLst>
              <a:ext uri="{FF2B5EF4-FFF2-40B4-BE49-F238E27FC236}">
                <a16:creationId xmlns:a16="http://schemas.microsoft.com/office/drawing/2014/main" id="{7BD181EF-9EBB-404D-B971-F09586C2F390}"/>
              </a:ext>
            </a:extLst>
          </p:cNvPr>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262091" y="5851216"/>
            <a:ext cx="456042" cy="4560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Footer Placeholder 2">
            <a:extLst>
              <a:ext uri="{FF2B5EF4-FFF2-40B4-BE49-F238E27FC236}">
                <a16:creationId xmlns:a16="http://schemas.microsoft.com/office/drawing/2014/main" id="{067EB1AC-6B8B-482E-A1B1-EEED8FD95DA9}"/>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OXAGON,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9" name="STAMP">
            <a:extLst>
              <a:ext uri="{FF2B5EF4-FFF2-40B4-BE49-F238E27FC236}">
                <a16:creationId xmlns:a16="http://schemas.microsoft.com/office/drawing/2014/main" id="{E200864F-01F1-4AD9-8516-5CBB462EE5F4}"/>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Tree>
    <p:extLst>
      <p:ext uri="{BB962C8B-B14F-4D97-AF65-F5344CB8AC3E}">
        <p14:creationId xmlns:p14="http://schemas.microsoft.com/office/powerpoint/2010/main" val="147048433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marL="173038" marR="0" lvl="1" indent="-173736" fontAlgn="base">
              <a:lnSpc>
                <a:spcPct val="100000"/>
              </a:lnSpc>
              <a:spcBef>
                <a:spcPts val="66"/>
              </a:spcBef>
              <a:spcAft>
                <a:spcPct val="0"/>
              </a:spcAft>
              <a:buClr>
                <a:prstClr val="black"/>
              </a:buClr>
              <a:buSzTx/>
              <a:buFontTx/>
              <a:buNone/>
              <a:tabLst/>
              <a:defRPr/>
            </a:pPr>
            <a:r>
              <a:rPr lang="en-US" sz="1100" b="1" dirty="0">
                <a:solidFill>
                  <a:srgbClr val="000000"/>
                </a:solidFill>
                <a:latin typeface="Calibri" panose="020F0502020204030204"/>
                <a:cs typeface="Arial" charset="0"/>
              </a:rPr>
              <a:t>Digital/Smart Government Strategy for a GCC Federal Ministry</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development of the Digital/Smart Government strategic framework, strategic objectives, operating model, governance, and four-year roadmap and budget for the ministry</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Digital/Smart City Strategy and Operating Model for a GCC Government entity</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the development and launch of the Digital/Smart City Strategy and KPI framework for the emirate. Designed and implemented Office of Strategy Management operating model and worked closely with 30+ local government entities to facilitate the collection and reporting of 100 smart city KPIs</a:t>
            </a:r>
          </a:p>
          <a:p>
            <a:pPr marL="173038" marR="0" lvl="1" indent="-173736" fontAlgn="base">
              <a:lnSpc>
                <a:spcPct val="100000"/>
              </a:lnSpc>
              <a:spcBef>
                <a:spcPts val="66"/>
              </a:spcBef>
              <a:spcAft>
                <a:spcPct val="0"/>
              </a:spcAft>
              <a:buClr>
                <a:prstClr val="black"/>
              </a:buClr>
              <a:buSzTx/>
              <a:buFontTx/>
              <a:buNone/>
              <a:tabLst/>
              <a:defRPr/>
            </a:pPr>
            <a:r>
              <a:rPr lang="en-US" sz="1100" b="1" dirty="0">
                <a:solidFill>
                  <a:srgbClr val="000000"/>
                </a:solidFill>
                <a:latin typeface="Calibri" panose="020F0502020204030204"/>
                <a:cs typeface="Arial" charset="0"/>
              </a:rPr>
              <a:t>Digital Readiness Assessment for a Global Logistics Integrator in MENA</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Conducted a comprehensive assessment for a global logistics integrator covering strategy, operating model, and organization structure, proposed restructuring the organization in response to emerging market and technology trends, and developed a detailed transformation roadmap for the client</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Design and Implementation of an E-commerce Platform for a New Venture in the GCC</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the design and implementation of a 3-sided market B2C e-commerce platform. Led a global Agile team of CX experts, branding and visual designers, developers, and data analysts. Developed the platform’s business model and investor deck, and a comprehensive go-to-market roadmap </a:t>
            </a:r>
          </a:p>
          <a:p>
            <a:pPr marL="173038" marR="0" lvl="1" indent="-173736" fontAlgn="base">
              <a:lnSpc>
                <a:spcPct val="100000"/>
              </a:lnSpc>
              <a:spcBef>
                <a:spcPts val="66"/>
              </a:spcBef>
              <a:spcAft>
                <a:spcPct val="0"/>
              </a:spcAft>
              <a:buClr>
                <a:prstClr val="black"/>
              </a:buClr>
              <a:buSzTx/>
              <a:buFontTx/>
              <a:buNone/>
              <a:tabLst/>
              <a:defRPr/>
            </a:pPr>
            <a:r>
              <a:rPr lang="en-US" sz="1100" b="1" dirty="0">
                <a:solidFill>
                  <a:srgbClr val="000000"/>
                </a:solidFill>
                <a:latin typeface="Calibri" panose="020F0502020204030204"/>
                <a:cs typeface="Arial" charset="0"/>
              </a:rPr>
              <a:t>Operating Model Design for a New GCC Government Entity</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the structure and operating model of a new federal entity in alignment with the entity’s functional mandate, strategy, and the Prime Minister’s Office guidelines. Developed detailed human capital model including a 3-year training and Emiratization plan</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Strategy and Operating Model for a Civil Defense Government Entity in the GCC</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the vision, mission, and strategic objectives of a Civil Defense entity for GCC country, designed a national–level operating model informed by global benchmarks from five leading countries, detailed the organization structure, established the governance model, and designed the organization’s competency model and training curriculum</a:t>
            </a:r>
          </a:p>
        </p:txBody>
      </p:sp>
      <p:sp>
        <p:nvSpPr>
          <p:cNvPr id="31" name="TextBox 30"/>
          <p:cNvSpPr txBox="1"/>
          <p:nvPr/>
        </p:nvSpPr>
        <p:spPr>
          <a:xfrm>
            <a:off x="1941345" y="419280"/>
            <a:ext cx="1963427" cy="149784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NABIL ABBAS</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Principal</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Digital and Smart City Lead</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a:p>
            <a:pPr marL="0" marR="0" lvl="0" indent="0" algn="l" defTabSz="914400" rtl="0" eaLnBrk="0" fontAlgn="base" latinLnBrk="0" hangingPunct="0">
              <a:lnSpc>
                <a:spcPct val="100000"/>
              </a:lnSpc>
              <a:spcBef>
                <a:spcPts val="200"/>
              </a:spcBef>
              <a:spcAft>
                <a:spcPts val="200"/>
              </a:spcAft>
              <a:buClrTx/>
              <a:buSzTx/>
              <a:buFontTx/>
              <a:buNone/>
              <a:tabLst/>
              <a:defRPr/>
            </a:pPr>
            <a:endPar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endParaRP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Consulting experience in the Middle East and North America</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Led strategic transformation programs for public- and private-sector clients</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Focused on digital strategy, customer experience, data, agile methods, and human capital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MBA Queen’s Business School, Canada</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BE in Computer and Communication Engineering, American University of Beirut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Certifications</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Certified Agile Leader, Scrum Alliance</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Machine Learning, Stanford University</a:t>
            </a:r>
          </a:p>
        </p:txBody>
      </p:sp>
      <p:sp>
        <p:nvSpPr>
          <p:cNvPr id="20" name="Rectangle: Rounded Corners 19">
            <a:extLst>
              <a:ext uri="{FF2B5EF4-FFF2-40B4-BE49-F238E27FC236}">
                <a16:creationId xmlns:a16="http://schemas.microsoft.com/office/drawing/2014/main" id="{881EB452-9DBD-4C6A-8EC6-AC2361B61E0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SENIOR ADVISORY BOARD</a:t>
            </a:r>
          </a:p>
        </p:txBody>
      </p:sp>
      <p:pic>
        <p:nvPicPr>
          <p:cNvPr id="15" name="Picture 31">
            <a:extLst>
              <a:ext uri="{FF2B5EF4-FFF2-40B4-BE49-F238E27FC236}">
                <a16:creationId xmlns:a16="http://schemas.microsoft.com/office/drawing/2014/main" id="{51996674-CF5D-4822-BDEA-4B0BCFD77BCF}"/>
              </a:ext>
            </a:extLst>
          </p:cNvPr>
          <p:cNvPicPr preferRelativeResize="0">
            <a:picLocks noChangeArrowheads="1"/>
          </p:cNvPicPr>
          <p:nvPr/>
        </p:nvPicPr>
        <p:blipFill>
          <a:blip r:embed="rId7" cstate="email">
            <a:extLst>
              <a:ext uri="{28A0092B-C50C-407E-A947-70E740481C1C}">
                <a14:useLocalDpi xmlns:a14="http://schemas.microsoft.com/office/drawing/2010/main"/>
              </a:ext>
            </a:extLst>
          </a:blip>
          <a:srcRect/>
          <a:stretch/>
        </p:blipFill>
        <p:spPr bwMode="auto">
          <a:xfrm>
            <a:off x="891539" y="419280"/>
            <a:ext cx="899151" cy="1243584"/>
          </a:xfrm>
          <a:prstGeom prst="rect">
            <a:avLst/>
          </a:prstGeom>
          <a:ln>
            <a:solidFill>
              <a:schemeClr val="tx1"/>
            </a:solidFill>
          </a:ln>
          <a:extLst>
            <a:ext uri="{909E8E84-426E-40DD-AFC4-6F175D3DCCD1}">
              <a14:hiddenFill xmlns:a14="http://schemas.microsoft.com/office/drawing/2010/main">
                <a:solidFill>
                  <a:srgbClr val="FFFFFF"/>
                </a:solidFill>
              </a14:hiddenFill>
            </a:ext>
          </a:extLst>
        </p:spPr>
      </p:pic>
      <p:sp>
        <p:nvSpPr>
          <p:cNvPr id="17" name="Footer Placeholder 2">
            <a:extLst>
              <a:ext uri="{FF2B5EF4-FFF2-40B4-BE49-F238E27FC236}">
                <a16:creationId xmlns:a16="http://schemas.microsoft.com/office/drawing/2014/main" id="{66CF4DD5-FB62-47EB-AFD0-E227790E70D8}"/>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01766370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30" name="Rectangle 29"/>
          <p:cNvSpPr/>
          <p:nvPr/>
        </p:nvSpPr>
        <p:spPr>
          <a:xfrm>
            <a:off x="4267201" y="1041073"/>
            <a:ext cx="7086598" cy="5494481"/>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GCC Federal Space Agency Strategy and Organization Stand-up</a:t>
            </a:r>
          </a:p>
          <a:p>
            <a:pPr marL="173736" marR="0" lvl="3" indent="-173736" algn="l" defTabSz="914400" rtl="0" eaLnBrk="0" fontAlgn="base" latinLnBrk="0" hangingPunct="0">
              <a:lnSpc>
                <a:spcPct val="100000"/>
              </a:lnSpc>
              <a:spcBef>
                <a:spcPts val="66"/>
              </a:spcBef>
              <a:spcAft>
                <a:spcPct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the stand-up of a GCC Federal space agency, which included its full-fledged organizational design and development of foundational documents. Included the development of the vision and mission statements, strategic plan, organizational structure and other supporting components (e.g., job descriptions, recruiting plan, Concept of Operations (CONOPS), National and International Partnerships Legal Framework, National Space Policy Framework, and governance components)</a:t>
            </a:r>
          </a:p>
          <a:p>
            <a:pPr marL="173038" marR="0" lvl="1" indent="-173736" fontAlgn="base">
              <a:lnSpc>
                <a:spcPct val="100000"/>
              </a:lnSpc>
              <a:spcBef>
                <a:spcPts val="66"/>
              </a:spcBef>
              <a:spcAft>
                <a:spcPct val="0"/>
              </a:spcAft>
              <a:buClr>
                <a:prstClr val="black"/>
              </a:buClr>
              <a:buSzTx/>
              <a:buFontTx/>
              <a:buNone/>
              <a:tabLst/>
              <a:defRPr/>
            </a:pPr>
            <a:r>
              <a:rPr lang="en-US" sz="1100" b="1" dirty="0">
                <a:solidFill>
                  <a:srgbClr val="000000"/>
                </a:solidFill>
                <a:latin typeface="Calibri" panose="020F0502020204030204"/>
                <a:cs typeface="Arial" charset="0"/>
              </a:rPr>
              <a:t>Space Technology Tree and Feasibility Process Development</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Identified key global space trends relevant to the client and the national space strategy fit. Defined a technology tree which will be the driver for research and development across industries, academia and research/government entities. Defined a repeatable process that will serve as a step-by-step overview of the evaluation criteria and process to analyze and approve technologies presented by industry stakeholders</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Mega Transformation -Confidential Defense &amp; Security Organizations </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and supported mega-transformations of a large defense and security organizations in KSA, which included defining the revised strategies, target operating models, and implementation roadmaps. Served as the Program Manager for a Security client’s transformation focused on Protective Security Operations in the GCC</a:t>
            </a:r>
          </a:p>
          <a:p>
            <a:pPr marL="173038" marR="0" lvl="1" indent="-173736" fontAlgn="base">
              <a:lnSpc>
                <a:spcPct val="100000"/>
              </a:lnSpc>
              <a:spcBef>
                <a:spcPts val="66"/>
              </a:spcBef>
              <a:spcAft>
                <a:spcPct val="0"/>
              </a:spcAft>
              <a:buClr>
                <a:prstClr val="black"/>
              </a:buClr>
              <a:buSzTx/>
              <a:buFontTx/>
              <a:buNone/>
              <a:tabLst/>
              <a:defRPr/>
            </a:pPr>
            <a:r>
              <a:rPr lang="en-US" sz="1100" b="1" dirty="0">
                <a:solidFill>
                  <a:srgbClr val="000000"/>
                </a:solidFill>
                <a:latin typeface="Calibri" panose="020F0502020204030204"/>
                <a:cs typeface="Arial" charset="0"/>
              </a:rPr>
              <a:t>GCC and UAE National-Level Policy</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national policies and plans, as well as governance models focused on national security, information sharing, and cybersecurity</a:t>
            </a:r>
          </a:p>
          <a:p>
            <a:pPr marL="173038" lvl="1" indent="-173736" fontAlgn="base">
              <a:spcBef>
                <a:spcPts val="66"/>
              </a:spcBef>
              <a:spcAft>
                <a:spcPct val="0"/>
              </a:spcAft>
              <a:buClr>
                <a:prstClr val="black"/>
              </a:buClr>
              <a:defRPr/>
            </a:pPr>
            <a:r>
              <a:rPr lang="en-US" sz="1100" b="1" dirty="0">
                <a:solidFill>
                  <a:srgbClr val="000000"/>
                </a:solidFill>
                <a:latin typeface="Calibri" panose="020F0502020204030204"/>
                <a:cs typeface="Arial" charset="0"/>
              </a:rPr>
              <a:t>National Level Capabilities Assessment</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Supported to the design, implementation, analysis, and final report for baseline assessments. The assessments captured capability data from 72 fusion centers currently recognized by the US Government as the mechanism to share terrorism information. Worked directly with federal and state stakeholders, as part of the change management process to roll out the national network fusion centers</a:t>
            </a:r>
          </a:p>
          <a:p>
            <a:pPr marL="173038" marR="0" lvl="1" indent="-173736" fontAlgn="base">
              <a:lnSpc>
                <a:spcPct val="100000"/>
              </a:lnSpc>
              <a:spcBef>
                <a:spcPts val="66"/>
              </a:spcBef>
              <a:spcAft>
                <a:spcPct val="0"/>
              </a:spcAft>
              <a:buClr>
                <a:prstClr val="black"/>
              </a:buClr>
              <a:buSzTx/>
              <a:buFontTx/>
              <a:buNone/>
              <a:tabLst/>
              <a:defRPr/>
            </a:pPr>
            <a:r>
              <a:rPr lang="en-US" sz="1100" b="1" dirty="0">
                <a:solidFill>
                  <a:srgbClr val="000000"/>
                </a:solidFill>
                <a:latin typeface="Calibri" panose="020F0502020204030204"/>
                <a:cs typeface="Arial" charset="0"/>
              </a:rPr>
              <a:t>National-Level Strategy and Policy Development and Implementation </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and implemented interagency strategies, policies and standards. Evaluated existing policy; recommended additional changes to existing strategies and new policy frameworks to address known gaps or inconsistencies in existing structures; and facilitated interagency policy workshops with executive-level agency staff</a:t>
            </a:r>
          </a:p>
          <a:p>
            <a:pPr marL="182880" marR="0" lvl="0" indent="-182880" algn="l" defTabSz="914400" rtl="0" eaLnBrk="1" fontAlgn="base" latinLnBrk="0" hangingPunct="1">
              <a:lnSpc>
                <a:spcPts val="1400"/>
              </a:lnSpc>
              <a:spcBef>
                <a:spcPts val="100"/>
              </a:spcBef>
              <a:spcAft>
                <a:spcPts val="300"/>
              </a:spcAft>
              <a:buClr>
                <a:srgbClr val="000000"/>
              </a:buClr>
              <a:buSzTx/>
              <a:buFont typeface="Wingdings" pitchFamily="2" charset="2"/>
              <a:buChar char="§"/>
              <a:tabLst/>
              <a:defRPr/>
            </a:pPr>
            <a:endParaRPr kumimoji="0" lang="en-US" sz="1100" b="0" i="1"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27" name="Rectangle 26"/>
          <p:cNvSpPr/>
          <p:nvPr/>
        </p:nvSpPr>
        <p:spPr>
          <a:xfrm>
            <a:off x="887250" y="2160079"/>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14+ years of management consultant experience </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Supported the stand-up of a Federal Space Agency in the GCC</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Supported the stand-up and transformation of national security organizations in the US and MENA region </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Program management and national policy development experience in USA, Saudi Arabia, Qatar and United Arab Emirates, focused on defense, national security, and cybersecurity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Masters in Public Administration (M.P.A.), Maxwell School, Syracuse University, U.S.</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B.A., Policy Studies, Syracuse University, U.S.</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B.A., Political Science, Syracuse University, 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Certifications</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ISO 27001 Lead Implementer</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PMI PMP Certification</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TextBox 30"/>
          <p:cNvSpPr txBox="1"/>
          <p:nvPr/>
        </p:nvSpPr>
        <p:spPr>
          <a:xfrm>
            <a:off x="1941345" y="419280"/>
            <a:ext cx="196342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ROSEMARY MOSQUEA</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Principal</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Defense and Security Expert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16" name="Picture 15">
            <a:extLst>
              <a:ext uri="{FF2B5EF4-FFF2-40B4-BE49-F238E27FC236}">
                <a16:creationId xmlns:a16="http://schemas.microsoft.com/office/drawing/2014/main" id="{F9ADCED3-F001-4953-A82C-AEEB480BE180}"/>
              </a:ext>
            </a:extLst>
          </p:cNvPr>
          <p:cNvPicPr>
            <a:picLocks/>
          </p:cNvPicPr>
          <p:nvPr/>
        </p:nvPicPr>
        <p:blipFill rotWithShape="1">
          <a:blip r:embed="rId6" cstate="email">
            <a:extLst>
              <a:ext uri="{28A0092B-C50C-407E-A947-70E740481C1C}">
                <a14:useLocalDpi xmlns:a14="http://schemas.microsoft.com/office/drawing/2010/main"/>
              </a:ext>
            </a:extLst>
          </a:blip>
          <a:srcRect l="8568" r="6685" b="15174"/>
          <a:stretch/>
        </p:blipFill>
        <p:spPr>
          <a:xfrm>
            <a:off x="891539" y="419280"/>
            <a:ext cx="899150" cy="1243584"/>
          </a:xfrm>
          <a:prstGeom prst="rect">
            <a:avLst/>
          </a:prstGeom>
          <a:ln>
            <a:solidFill>
              <a:schemeClr val="tx1"/>
            </a:solidFill>
          </a:ln>
        </p:spPr>
      </p:pic>
      <p:pic>
        <p:nvPicPr>
          <p:cNvPr id="13" name="Booz Allen Logo" descr="Booz | Allen | Hamilton">
            <a:extLst>
              <a:ext uri="{FF2B5EF4-FFF2-40B4-BE49-F238E27FC236}">
                <a16:creationId xmlns:a16="http://schemas.microsoft.com/office/drawing/2014/main" id="{5D4D886A-4241-4E05-956F-3C1A6816114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33" name="Rectangle: Rounded Corners 32">
            <a:extLst>
              <a:ext uri="{FF2B5EF4-FFF2-40B4-BE49-F238E27FC236}">
                <a16:creationId xmlns:a16="http://schemas.microsoft.com/office/drawing/2014/main" id="{CAADF624-9D7C-4281-A1D0-2144FF0E6EE6}"/>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SENIOR ADVISORY BOARD</a:t>
            </a:r>
          </a:p>
        </p:txBody>
      </p:sp>
      <p:sp>
        <p:nvSpPr>
          <p:cNvPr id="17" name="Footer Placeholder 2">
            <a:extLst>
              <a:ext uri="{FF2B5EF4-FFF2-40B4-BE49-F238E27FC236}">
                <a16:creationId xmlns:a16="http://schemas.microsoft.com/office/drawing/2014/main" id="{354F94CD-56F1-422D-BE24-320525548173}"/>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71193031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1"/>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51" imgH="450" progId="TCLayout.ActiveDocument.1">
                  <p:embed/>
                </p:oleObj>
              </mc:Choice>
              <mc:Fallback>
                <p:oleObj name="think-cell Slide" r:id="rId4" imgW="451" imgH="450" progId="TCLayout.ActiveDocument.1">
                  <p:embed/>
                  <p:pic>
                    <p:nvPicPr>
                      <p:cNvPr id="18" name="Object 17" hidden="1"/>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2" name="Rectangle 11" hidden="1"/>
          <p:cNvSpPr/>
          <p:nvPr>
            <p:custDataLst>
              <p:tags r:id="rId2"/>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sym typeface="Calibri" panose="020F0502020204030204" pitchFamily="34" charset="0"/>
            </a:endParaRPr>
          </a:p>
        </p:txBody>
      </p:sp>
      <p:sp>
        <p:nvSpPr>
          <p:cNvPr id="29" name="Rectangle 28"/>
          <p:cNvSpPr/>
          <p:nvPr/>
        </p:nvSpPr>
        <p:spPr>
          <a:xfrm>
            <a:off x="4267201" y="675313"/>
            <a:ext cx="7086597"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Relevant Project Experience</a:t>
            </a:r>
          </a:p>
        </p:txBody>
      </p:sp>
      <p:sp>
        <p:nvSpPr>
          <p:cNvPr id="28" name="Rectangle 27"/>
          <p:cNvSpPr/>
          <p:nvPr/>
        </p:nvSpPr>
        <p:spPr>
          <a:xfrm>
            <a:off x="887250" y="1800533"/>
            <a:ext cx="3017520" cy="36576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panose="020F0502020204030204"/>
                <a:ea typeface="+mn-ea"/>
                <a:cs typeface="+mn-cs"/>
              </a:rPr>
              <a:t>Executive Summary</a:t>
            </a:r>
          </a:p>
        </p:txBody>
      </p:sp>
      <p:sp>
        <p:nvSpPr>
          <p:cNvPr id="30" name="Rectangle 29"/>
          <p:cNvSpPr/>
          <p:nvPr/>
        </p:nvSpPr>
        <p:spPr>
          <a:xfrm>
            <a:off x="4267201" y="1041073"/>
            <a:ext cx="7086598" cy="54944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lstStyle/>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Project manager for a comprehensive, multi-year, national-level cybersecurity transformation engagement focused on the design, development, delivery, and implementation of a national-level cybersecurity program to include national and internal strategies and frameworks, technical and operational frameworks and processes, and five-year implementation plans</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Oversaw wide-ranging cybersecurity engagement focused on development of numerous, integrated technical cybersecurity frameworks covering dimensions including Risk Management, Incident Response, Information Sharing, and Human Capital Development</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Facilitated cybersecurity maturity assessments – baselines and benchmarks – covering the cybersecurity lifecycle across 20+ countries to extract best practices, lessons learned, and pitfalls to avoid in developing technical cybersecurity frameworks</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Led cybersecurity research and strategic analysis team serving a major government entity focused on cybersecurity issues in the Middle East</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Spearheaded efforts to create a strategic research and advisory group within the U.S. Department of Defense (DoD) that studied over-the-horizon cyber threats; fostered communities of interest spanning the U.S. government and military, private sector companies and academic institutions, and international entities; and executed major research studies on cybersecurity’s impact on vital national security issues such as critical infrastructure protection</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Significant experience managing teams and staff in diverse operating environments across the U.S. and Middle East in support of multiple large-scale client workstreams and on a permanent basis within consulting firms and government organizations</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Managed and designed major annual multi-day crisis simulation for government client in the Middle East in support of government leadership development and emergency management efforts</a:t>
            </a:r>
          </a:p>
          <a:p>
            <a:pPr marL="173736" marR="0" lvl="3" indent="-173736" algn="l" defTabSz="914400" rtl="0" eaLnBrk="0" fontAlgn="base" latinLnBrk="0" hangingPunct="0">
              <a:lnSpc>
                <a:spcPct val="100000"/>
              </a:lnSpc>
              <a:spcBef>
                <a:spcPts val="0"/>
              </a:spcBef>
              <a:spcAft>
                <a:spcPts val="0"/>
              </a:spcAft>
              <a:buClr>
                <a:srgbClr val="000000"/>
              </a:buClr>
              <a:buSzPct val="100000"/>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Developed and executed myriad government and commercial sector simulations focused on cyber resiliency, incident preparedness and response, and conflict scenario planning designed to stress test government and corporate entities’ emergency planning and response capabilities</a:t>
            </a:r>
          </a:p>
        </p:txBody>
      </p:sp>
      <p:sp>
        <p:nvSpPr>
          <p:cNvPr id="31" name="TextBox 30"/>
          <p:cNvSpPr txBox="1"/>
          <p:nvPr/>
        </p:nvSpPr>
        <p:spPr>
          <a:xfrm>
            <a:off x="1941345" y="419280"/>
            <a:ext cx="1963427"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200"/>
              </a:spcBef>
              <a:spcAft>
                <a:spcPts val="200"/>
              </a:spcAft>
              <a:buClrTx/>
              <a:buSzTx/>
              <a:buFontTx/>
              <a:buNone/>
              <a:tabLst/>
              <a:defRPr/>
            </a:pPr>
            <a:r>
              <a:rPr kumimoji="0" lang="en-US" sz="1400" b="1" i="0" u="none" strike="noStrike" kern="1200" cap="none" spc="0" normalizeH="0" baseline="0" noProof="0" dirty="0">
                <a:ln>
                  <a:noFill/>
                </a:ln>
                <a:solidFill>
                  <a:srgbClr val="424242"/>
                </a:solidFill>
                <a:effectLst/>
                <a:uLnTx/>
                <a:uFillTx/>
                <a:latin typeface="Calibri" panose="020F0502020204030204"/>
                <a:ea typeface="+mn-ea"/>
                <a:cs typeface="+mn-cs"/>
              </a:rPr>
              <a:t>MICAH J. LOUDERMILK</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Senior Associate</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Cybersecurity Policies and Frameworks Expert</a:t>
            </a:r>
          </a:p>
          <a:p>
            <a:pPr marL="0" marR="0" lvl="0" indent="0" algn="l" defTabSz="914400" rtl="0" eaLnBrk="0" fontAlgn="base" latinLnBrk="0" hangingPunct="0">
              <a:lnSpc>
                <a:spcPct val="100000"/>
              </a:lnSpc>
              <a:spcBef>
                <a:spcPts val="200"/>
              </a:spcBef>
              <a:spcAft>
                <a:spcPts val="200"/>
              </a:spcAft>
              <a:buClrTx/>
              <a:buSzTx/>
              <a:buFontTx/>
              <a:buNone/>
              <a:tabLst/>
              <a:defRPr/>
            </a:pPr>
            <a:r>
              <a:rPr kumimoji="0" lang="en-US" sz="1400" b="0" i="1" u="none" strike="noStrike" kern="1200" cap="none" spc="0" normalizeH="0" baseline="0" noProof="0" dirty="0">
                <a:ln>
                  <a:noFill/>
                </a:ln>
                <a:solidFill>
                  <a:srgbClr val="424242"/>
                </a:solidFill>
                <a:effectLst/>
                <a:uLnTx/>
                <a:uFillTx/>
                <a:latin typeface="Calibri" panose="020F0502020204030204"/>
                <a:ea typeface="+mn-ea"/>
                <a:cs typeface="+mn-cs"/>
              </a:rPr>
              <a:t>Middle East</a:t>
            </a:r>
          </a:p>
        </p:txBody>
      </p:sp>
      <p:pic>
        <p:nvPicPr>
          <p:cNvPr id="14" name="Booz Allen Logo" descr="Booz | Allen | Hamilton">
            <a:extLst>
              <a:ext uri="{FF2B5EF4-FFF2-40B4-BE49-F238E27FC236}">
                <a16:creationId xmlns:a16="http://schemas.microsoft.com/office/drawing/2014/main" id="{490CDF26-481E-4DAA-A646-CAB0316F8C1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956404" y="304600"/>
            <a:ext cx="2296668" cy="246953"/>
          </a:xfrm>
          <a:prstGeom prst="rect">
            <a:avLst/>
          </a:prstGeom>
        </p:spPr>
      </p:pic>
      <p:sp>
        <p:nvSpPr>
          <p:cNvPr id="24" name="Rectangle 23">
            <a:extLst>
              <a:ext uri="{FF2B5EF4-FFF2-40B4-BE49-F238E27FC236}">
                <a16:creationId xmlns:a16="http://schemas.microsoft.com/office/drawing/2014/main" id="{97631969-ACA3-469F-9D2A-74F8B9A9B38E}"/>
              </a:ext>
            </a:extLst>
          </p:cNvPr>
          <p:cNvSpPr/>
          <p:nvPr/>
        </p:nvSpPr>
        <p:spPr>
          <a:xfrm>
            <a:off x="887250" y="2160078"/>
            <a:ext cx="3017520" cy="4375475"/>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lumMod val="100000"/>
                  </a:srgbClr>
                </a:solidFill>
                <a:effectLst/>
                <a:uLnTx/>
                <a:uFillTx/>
                <a:latin typeface="Calibri" panose="020F0502020204030204"/>
                <a:ea typeface="ＭＳ Ｐゴシック" charset="0"/>
                <a:cs typeface="+mn-cs"/>
              </a:rPr>
              <a:t>Summary </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12+ years professional experience across the United States, Middle East, and Europe serving government, intelligence, military, and commercial sector clients</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Cybersecurity Continuous Improvement Leader within Booz Allen’s Global Commercial Account</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Expertise across a broad range of cybersecurity disciplines including national-level cybersecurity program development and implementation, cybersecurity frameworks and assessments, program management, intelligence analysis and training, and strategic simulations and exercises</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Direct experience working in management consulting; government; defense, intelligence, and security; think tank; and academic env.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Education</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M.A., International Relations, University of Akron, United States, 2010</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B.A., History, University of Akron, United States, 2008</a:t>
            </a:r>
          </a:p>
          <a:p>
            <a:pPr marL="182880" marR="0" lvl="0" indent="-18288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185"/>
              </a:spcBef>
              <a:spcAft>
                <a:spcPts val="185"/>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58265" marR="0" lvl="0" indent="-158265" algn="l" defTabSz="914400" rtl="0" eaLnBrk="1" fontAlgn="auto" latinLnBrk="0" hangingPunct="1">
              <a:lnSpc>
                <a:spcPct val="100000"/>
              </a:lnSpc>
              <a:spcBef>
                <a:spcPts val="185"/>
              </a:spcBef>
              <a:spcAft>
                <a:spcPts val="185"/>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58265" marR="0" lvl="0" indent="-158265" algn="l" defTabSz="914400" rtl="0" eaLnBrk="1" fontAlgn="auto" latinLnBrk="0" hangingPunct="1">
              <a:lnSpc>
                <a:spcPct val="100000"/>
              </a:lnSpc>
              <a:spcBef>
                <a:spcPts val="185"/>
              </a:spcBef>
              <a:spcAft>
                <a:spcPts val="185"/>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58265" marR="0" lvl="0" indent="-158265" algn="l" defTabSz="914400" rtl="0" eaLnBrk="1" fontAlgn="auto" latinLnBrk="0" hangingPunct="1">
              <a:lnSpc>
                <a:spcPct val="100000"/>
              </a:lnSpc>
              <a:spcBef>
                <a:spcPts val="185"/>
              </a:spcBef>
              <a:spcAft>
                <a:spcPts val="185"/>
              </a:spcAft>
              <a:buClrTx/>
              <a:buSzTx/>
              <a:buFont typeface="Wingdings" panose="05000000000000000000" pitchFamily="2" charset="2"/>
              <a:buChar char="§"/>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881EB452-9DBD-4C6A-8EC6-AC2361B61E0D}"/>
              </a:ext>
            </a:extLst>
          </p:cNvPr>
          <p:cNvSpPr/>
          <p:nvPr/>
        </p:nvSpPr>
        <p:spPr bwMode="auto">
          <a:xfrm>
            <a:off x="887250" y="102742"/>
            <a:ext cx="3017520" cy="20185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SENIOR ADVISORY BOARD</a:t>
            </a:r>
          </a:p>
        </p:txBody>
      </p:sp>
      <p:pic>
        <p:nvPicPr>
          <p:cNvPr id="15" name="Picture 14">
            <a:extLst>
              <a:ext uri="{FF2B5EF4-FFF2-40B4-BE49-F238E27FC236}">
                <a16:creationId xmlns:a16="http://schemas.microsoft.com/office/drawing/2014/main" id="{E5087D3F-95A5-4AAC-A44A-9890DE66B9B3}"/>
              </a:ext>
            </a:extLst>
          </p:cNvPr>
          <p:cNvPicPr preferRelativeResize="0">
            <a:picLocks/>
          </p:cNvPicPr>
          <p:nvPr/>
        </p:nvPicPr>
        <p:blipFill rotWithShape="1">
          <a:blip r:embed="rId7" cstate="email">
            <a:extLst>
              <a:ext uri="{28A0092B-C50C-407E-A947-70E740481C1C}">
                <a14:useLocalDpi xmlns:a14="http://schemas.microsoft.com/office/drawing/2010/main"/>
              </a:ext>
            </a:extLst>
          </a:blip>
          <a:srcRect l="12951" r="8580"/>
          <a:stretch/>
        </p:blipFill>
        <p:spPr bwMode="gray">
          <a:xfrm>
            <a:off x="891539" y="419280"/>
            <a:ext cx="899153" cy="1243584"/>
          </a:xfrm>
          <a:prstGeom prst="rect">
            <a:avLst/>
          </a:prstGeom>
          <a:ln>
            <a:solidFill>
              <a:schemeClr val="tx1"/>
            </a:solidFill>
          </a:ln>
        </p:spPr>
      </p:pic>
      <p:sp>
        <p:nvSpPr>
          <p:cNvPr id="17" name="Footer Placeholder 2">
            <a:extLst>
              <a:ext uri="{FF2B5EF4-FFF2-40B4-BE49-F238E27FC236}">
                <a16:creationId xmlns:a16="http://schemas.microsoft.com/office/drawing/2014/main" id="{35B5D73F-1A84-4DEB-95CB-7A17F8AE8A72}"/>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700" b="0" i="1" u="none" strike="noStrike" kern="1200" cap="none" spc="0" normalizeH="0" baseline="0" noProof="0" dirty="0">
              <a:ln>
                <a:noFill/>
              </a:ln>
              <a:solidFill>
                <a:srgbClr val="243646"/>
              </a:solidFill>
              <a:effectLst/>
              <a:uLnTx/>
              <a:uFillTx/>
              <a:latin typeface="Georgia" charset="0"/>
            </a:endParaRP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21998894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5616945-1FE6-487A-8029-5EC77E86DE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7" name="Object 6" hidden="1">
                        <a:extLst>
                          <a:ext uri="{FF2B5EF4-FFF2-40B4-BE49-F238E27FC236}">
                            <a16:creationId xmlns:a16="http://schemas.microsoft.com/office/drawing/2014/main" id="{15616945-1FE6-487A-8029-5EC77E86DE3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182A0D1-FF53-4982-AFEB-36959715443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2" name="Title 1">
            <a:extLst>
              <a:ext uri="{FF2B5EF4-FFF2-40B4-BE49-F238E27FC236}">
                <a16:creationId xmlns:a16="http://schemas.microsoft.com/office/drawing/2014/main" id="{C721EFA4-9F10-4D54-B241-5EC30E0E4622}"/>
              </a:ext>
            </a:extLst>
          </p:cNvPr>
          <p:cNvSpPr>
            <a:spLocks noGrp="1"/>
          </p:cNvSpPr>
          <p:nvPr>
            <p:ph type="title"/>
          </p:nvPr>
        </p:nvSpPr>
        <p:spPr/>
        <p:txBody>
          <a:bodyPr/>
          <a:lstStyle/>
          <a:p>
            <a:r>
              <a:rPr lang="en-US" altLang="en-US" dirty="0"/>
              <a:t>Table of Contents</a:t>
            </a:r>
            <a:endParaRPr lang="en-US" dirty="0"/>
          </a:p>
        </p:txBody>
      </p:sp>
      <p:sp>
        <p:nvSpPr>
          <p:cNvPr id="16" name="Footer Placeholder 3">
            <a:extLst>
              <a:ext uri="{FF2B5EF4-FFF2-40B4-BE49-F238E27FC236}">
                <a16:creationId xmlns:a16="http://schemas.microsoft.com/office/drawing/2014/main" id="{0EA2DCDA-CEFC-451A-8013-2DC4EBCC8342}"/>
              </a:ext>
            </a:extLst>
          </p:cNvPr>
          <p:cNvSpPr txBox="1">
            <a:spLocks/>
          </p:cNvSpPr>
          <p:nvPr/>
        </p:nvSpPr>
        <p:spPr>
          <a:xfrm>
            <a:off x="4881686" y="6477000"/>
            <a:ext cx="4937760"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chemeClr val="bg1"/>
                </a:solidFill>
                <a:effectLst/>
                <a:uLnTx/>
                <a:uFillTx/>
                <a:latin typeface="Georgia" charset="0"/>
              </a:rPr>
              <a:t>This document is confidential and intended solely for OXAGON in the context of Booz Allen's proposal review.</a:t>
            </a:r>
          </a:p>
        </p:txBody>
      </p:sp>
      <p:cxnSp>
        <p:nvCxnSpPr>
          <p:cNvPr id="18" name="Straight Connector 17">
            <a:extLst>
              <a:ext uri="{FF2B5EF4-FFF2-40B4-BE49-F238E27FC236}">
                <a16:creationId xmlns:a16="http://schemas.microsoft.com/office/drawing/2014/main" id="{2F6C7570-D010-4ACD-8857-7ABEA7AA4977}"/>
              </a:ext>
            </a:extLst>
          </p:cNvPr>
          <p:cNvCxnSpPr>
            <a:cxnSpLocks/>
          </p:cNvCxnSpPr>
          <p:nvPr/>
        </p:nvCxnSpPr>
        <p:spPr>
          <a:xfrm>
            <a:off x="4953000" y="5375032"/>
            <a:ext cx="549497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ectangle 18">
            <a:hlinkClick r:id="rId7" action="ppaction://hlinksldjump"/>
            <a:extLst>
              <a:ext uri="{FF2B5EF4-FFF2-40B4-BE49-F238E27FC236}">
                <a16:creationId xmlns:a16="http://schemas.microsoft.com/office/drawing/2014/main" id="{CA925192-2899-4AB6-9125-578EACA465E0}"/>
              </a:ext>
            </a:extLst>
          </p:cNvPr>
          <p:cNvSpPr/>
          <p:nvPr/>
        </p:nvSpPr>
        <p:spPr>
          <a:xfrm>
            <a:off x="4881686" y="1219200"/>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EXECUTIVE SUMMARY</a:t>
            </a:r>
          </a:p>
        </p:txBody>
      </p:sp>
      <p:sp>
        <p:nvSpPr>
          <p:cNvPr id="20" name="Rectangle 19">
            <a:hlinkClick r:id="rId8" action="ppaction://hlinksldjump"/>
            <a:extLst>
              <a:ext uri="{FF2B5EF4-FFF2-40B4-BE49-F238E27FC236}">
                <a16:creationId xmlns:a16="http://schemas.microsoft.com/office/drawing/2014/main" id="{A3A6DF85-41C6-41E4-B86C-791950438F64}"/>
              </a:ext>
            </a:extLst>
          </p:cNvPr>
          <p:cNvSpPr/>
          <p:nvPr/>
        </p:nvSpPr>
        <p:spPr>
          <a:xfrm>
            <a:off x="4881686" y="17664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UNDERSTANDING OF THE SITUATION</a:t>
            </a:r>
          </a:p>
        </p:txBody>
      </p:sp>
      <p:sp>
        <p:nvSpPr>
          <p:cNvPr id="21" name="Rectangle 20">
            <a:hlinkClick r:id="rId9" action="ppaction://hlinksldjump"/>
            <a:extLst>
              <a:ext uri="{FF2B5EF4-FFF2-40B4-BE49-F238E27FC236}">
                <a16:creationId xmlns:a16="http://schemas.microsoft.com/office/drawing/2014/main" id="{53070C97-9CE9-4FEC-8F29-DC3FCB55D12F}"/>
              </a:ext>
            </a:extLst>
          </p:cNvPr>
          <p:cNvSpPr/>
          <p:nvPr/>
        </p:nvSpPr>
        <p:spPr>
          <a:xfrm>
            <a:off x="4881686" y="2313766"/>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WHY BOOZ ALLEN HAMILTON</a:t>
            </a:r>
          </a:p>
        </p:txBody>
      </p:sp>
      <p:sp>
        <p:nvSpPr>
          <p:cNvPr id="22" name="Rectangle 21">
            <a:hlinkClick r:id="rId10" action="ppaction://hlinksldjump"/>
            <a:extLst>
              <a:ext uri="{FF2B5EF4-FFF2-40B4-BE49-F238E27FC236}">
                <a16:creationId xmlns:a16="http://schemas.microsoft.com/office/drawing/2014/main" id="{ECEAC2D5-98E2-40A9-A4A3-FC15FF2862BF}"/>
              </a:ext>
            </a:extLst>
          </p:cNvPr>
          <p:cNvSpPr/>
          <p:nvPr/>
        </p:nvSpPr>
        <p:spPr>
          <a:xfrm>
            <a:off x="4881686" y="2861049"/>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PROPOSED PROJECT APPROACH</a:t>
            </a:r>
          </a:p>
        </p:txBody>
      </p:sp>
      <p:sp>
        <p:nvSpPr>
          <p:cNvPr id="23" name="Rectangle 22">
            <a:hlinkClick r:id="rId11" action="ppaction://hlinksldjump"/>
            <a:extLst>
              <a:ext uri="{FF2B5EF4-FFF2-40B4-BE49-F238E27FC236}">
                <a16:creationId xmlns:a16="http://schemas.microsoft.com/office/drawing/2014/main" id="{94134FCE-BD78-47EC-A7A9-4A0BAE0EEAC9}"/>
              </a:ext>
            </a:extLst>
          </p:cNvPr>
          <p:cNvSpPr/>
          <p:nvPr/>
        </p:nvSpPr>
        <p:spPr>
          <a:xfrm>
            <a:off x="4881686" y="3408332"/>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TIMELINE &amp; TEAM STRUCTURE</a:t>
            </a:r>
          </a:p>
        </p:txBody>
      </p:sp>
      <p:sp>
        <p:nvSpPr>
          <p:cNvPr id="24" name="Rectangle 23">
            <a:hlinkClick r:id="rId12" action="ppaction://hlinksldjump"/>
            <a:extLst>
              <a:ext uri="{FF2B5EF4-FFF2-40B4-BE49-F238E27FC236}">
                <a16:creationId xmlns:a16="http://schemas.microsoft.com/office/drawing/2014/main" id="{21C3DE38-E776-42EE-98AD-75B467C6C6A9}"/>
              </a:ext>
            </a:extLst>
          </p:cNvPr>
          <p:cNvSpPr/>
          <p:nvPr/>
        </p:nvSpPr>
        <p:spPr>
          <a:xfrm>
            <a:off x="4881686" y="3955615"/>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QUALIFICATIONS</a:t>
            </a:r>
          </a:p>
        </p:txBody>
      </p:sp>
      <p:sp>
        <p:nvSpPr>
          <p:cNvPr id="25" name="Rectangle 24">
            <a:hlinkClick r:id="rId13" action="ppaction://hlinksldjump"/>
            <a:extLst>
              <a:ext uri="{FF2B5EF4-FFF2-40B4-BE49-F238E27FC236}">
                <a16:creationId xmlns:a16="http://schemas.microsoft.com/office/drawing/2014/main" id="{2FFD0188-B902-4432-A9CD-1D82BBE907E6}"/>
              </a:ext>
            </a:extLst>
          </p:cNvPr>
          <p:cNvSpPr/>
          <p:nvPr/>
        </p:nvSpPr>
        <p:spPr>
          <a:xfrm>
            <a:off x="4881686" y="4502898"/>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TEAM RESUMES</a:t>
            </a:r>
          </a:p>
        </p:txBody>
      </p:sp>
      <p:sp>
        <p:nvSpPr>
          <p:cNvPr id="26" name="Rectangle 25">
            <a:hlinkClick r:id="rId14" action="ppaction://hlinksldjump"/>
            <a:extLst>
              <a:ext uri="{FF2B5EF4-FFF2-40B4-BE49-F238E27FC236}">
                <a16:creationId xmlns:a16="http://schemas.microsoft.com/office/drawing/2014/main" id="{692D0A3F-8D42-49A9-A2DE-ABFE35DA7A15}"/>
              </a:ext>
            </a:extLst>
          </p:cNvPr>
          <p:cNvSpPr/>
          <p:nvPr/>
        </p:nvSpPr>
        <p:spPr>
          <a:xfrm>
            <a:off x="4881686" y="50501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FF"/>
                </a:solidFill>
                <a:latin typeface="Calibri" panose="020F0502020204030204"/>
              </a:rPr>
              <a:t>CORPORATE DOCUMENTS</a:t>
            </a:r>
          </a:p>
        </p:txBody>
      </p:sp>
    </p:spTree>
    <p:extLst>
      <p:ext uri="{BB962C8B-B14F-4D97-AF65-F5344CB8AC3E}">
        <p14:creationId xmlns:p14="http://schemas.microsoft.com/office/powerpoint/2010/main" val="3587322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B2D02081-D73E-4073-879C-7017594BDD3D}"/>
              </a:ext>
            </a:extLst>
          </p:cNvPr>
          <p:cNvGraphicFramePr>
            <a:graphicFrameLocks noChangeAspect="1"/>
          </p:cNvGraphicFramePr>
          <p:nvPr>
            <p:custDataLst>
              <p:tags r:id="rId1"/>
            </p:custDataLst>
            <p:extLst>
              <p:ext uri="{D42A27DB-BD31-4B8C-83A1-F6EECF244321}">
                <p14:modId xmlns:p14="http://schemas.microsoft.com/office/powerpoint/2010/main" val="6825556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B2D02081-D73E-4073-879C-7017594BDD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12F96F71-9899-4567-B68A-ECCB7A2F7480}"/>
              </a:ext>
            </a:extLst>
          </p:cNvPr>
          <p:cNvSpPr>
            <a:spLocks noGrp="1"/>
          </p:cNvSpPr>
          <p:nvPr>
            <p:ph type="title"/>
          </p:nvPr>
        </p:nvSpPr>
        <p:spPr/>
        <p:txBody>
          <a:bodyPr vert="horz"/>
          <a:lstStyle/>
          <a:p>
            <a:r>
              <a:rPr lang="en-US" dirty="0"/>
              <a:t>Commercial Registration</a:t>
            </a:r>
          </a:p>
        </p:txBody>
      </p:sp>
      <p:pic>
        <p:nvPicPr>
          <p:cNvPr id="7" name="Picture 6" descr="Text&#10;&#10;Description automatically generated">
            <a:extLst>
              <a:ext uri="{FF2B5EF4-FFF2-40B4-BE49-F238E27FC236}">
                <a16:creationId xmlns:a16="http://schemas.microsoft.com/office/drawing/2014/main" id="{28AB0F0A-6109-4F92-8EE4-14D86E39FA6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17091" y="1380587"/>
            <a:ext cx="6557818" cy="4739409"/>
          </a:xfrm>
          <a:prstGeom prst="rect">
            <a:avLst/>
          </a:prstGeom>
        </p:spPr>
      </p:pic>
      <p:sp>
        <p:nvSpPr>
          <p:cNvPr id="8" name="Footer Placeholder 2">
            <a:extLst>
              <a:ext uri="{FF2B5EF4-FFF2-40B4-BE49-F238E27FC236}">
                <a16:creationId xmlns:a16="http://schemas.microsoft.com/office/drawing/2014/main" id="{CF93FA86-9544-4D37-BD6A-E0233A4330DC}"/>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158435316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CB8B9F1-CA42-4F23-9615-938E34F2BC6F}"/>
              </a:ext>
            </a:extLst>
          </p:cNvPr>
          <p:cNvGraphicFramePr>
            <a:graphicFrameLocks noChangeAspect="1"/>
          </p:cNvGraphicFramePr>
          <p:nvPr>
            <p:custDataLst>
              <p:tags r:id="rId1"/>
            </p:custDataLst>
            <p:extLst>
              <p:ext uri="{D42A27DB-BD31-4B8C-83A1-F6EECF244321}">
                <p14:modId xmlns:p14="http://schemas.microsoft.com/office/powerpoint/2010/main" val="10562333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0CB8B9F1-CA42-4F23-9615-938E34F2BC6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81E48C2-09DC-4BCD-97AA-56D357B81BB0}"/>
              </a:ext>
            </a:extLst>
          </p:cNvPr>
          <p:cNvSpPr>
            <a:spLocks noGrp="1"/>
          </p:cNvSpPr>
          <p:nvPr>
            <p:ph type="title"/>
          </p:nvPr>
        </p:nvSpPr>
        <p:spPr/>
        <p:txBody>
          <a:bodyPr vert="horz"/>
          <a:lstStyle/>
          <a:p>
            <a:r>
              <a:rPr lang="en-US" dirty="0"/>
              <a:t>Zakat Certificate</a:t>
            </a:r>
          </a:p>
        </p:txBody>
      </p:sp>
      <p:pic>
        <p:nvPicPr>
          <p:cNvPr id="8" name="Picture 7" descr="Graphical user interface, text, application&#10;&#10;Description automatically generated">
            <a:extLst>
              <a:ext uri="{FF2B5EF4-FFF2-40B4-BE49-F238E27FC236}">
                <a16:creationId xmlns:a16="http://schemas.microsoft.com/office/drawing/2014/main" id="{8EA8BC73-FB16-430D-AF35-1471FAA2AB7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13250" y="1374814"/>
            <a:ext cx="3365500" cy="4750955"/>
          </a:xfrm>
          <a:prstGeom prst="rect">
            <a:avLst/>
          </a:prstGeom>
        </p:spPr>
      </p:pic>
      <p:sp>
        <p:nvSpPr>
          <p:cNvPr id="7" name="Footer Placeholder 2">
            <a:extLst>
              <a:ext uri="{FF2B5EF4-FFF2-40B4-BE49-F238E27FC236}">
                <a16:creationId xmlns:a16="http://schemas.microsoft.com/office/drawing/2014/main" id="{A10C158C-32DF-4B15-B638-1A4B883D9826}"/>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1870400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B331E29-5A09-4976-AE53-D2BCF9AE1CB1}"/>
              </a:ext>
            </a:extLst>
          </p:cNvPr>
          <p:cNvGraphicFramePr>
            <a:graphicFrameLocks noChangeAspect="1"/>
          </p:cNvGraphicFramePr>
          <p:nvPr>
            <p:custDataLst>
              <p:tags r:id="rId1"/>
            </p:custDataLst>
            <p:extLst>
              <p:ext uri="{D42A27DB-BD31-4B8C-83A1-F6EECF244321}">
                <p14:modId xmlns:p14="http://schemas.microsoft.com/office/powerpoint/2010/main" val="5011399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5B331E29-5A09-4976-AE53-D2BCF9AE1C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9E82492-5585-4384-8D18-409CEB9EBD26}"/>
              </a:ext>
            </a:extLst>
          </p:cNvPr>
          <p:cNvSpPr>
            <a:spLocks noGrp="1"/>
          </p:cNvSpPr>
          <p:nvPr>
            <p:ph type="title"/>
          </p:nvPr>
        </p:nvSpPr>
        <p:spPr/>
        <p:txBody>
          <a:bodyPr vert="horz"/>
          <a:lstStyle/>
          <a:p>
            <a:r>
              <a:rPr lang="en-US" dirty="0"/>
              <a:t>General Organization for Social Insurance Certificate</a:t>
            </a:r>
          </a:p>
        </p:txBody>
      </p:sp>
      <p:pic>
        <p:nvPicPr>
          <p:cNvPr id="8" name="Picture 7" descr="Diagram&#10;&#10;Description automatically generated">
            <a:extLst>
              <a:ext uri="{FF2B5EF4-FFF2-40B4-BE49-F238E27FC236}">
                <a16:creationId xmlns:a16="http://schemas.microsoft.com/office/drawing/2014/main" id="{252CC80C-2FCE-4335-8732-F919038753E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75993" y="1412337"/>
            <a:ext cx="3895855" cy="4675909"/>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32E35E18-C271-4E7E-B97B-C4724EDE727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24856" y="1452746"/>
            <a:ext cx="3909105" cy="4595091"/>
          </a:xfrm>
          <a:prstGeom prst="rect">
            <a:avLst/>
          </a:prstGeom>
        </p:spPr>
      </p:pic>
      <p:sp>
        <p:nvSpPr>
          <p:cNvPr id="7" name="Footer Placeholder 2">
            <a:extLst>
              <a:ext uri="{FF2B5EF4-FFF2-40B4-BE49-F238E27FC236}">
                <a16:creationId xmlns:a16="http://schemas.microsoft.com/office/drawing/2014/main" id="{6038EE5B-0000-4007-B7A0-CBA5E26E6CCD}"/>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125128993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C91478D-A692-4B78-9BEF-7BD86417A914}"/>
              </a:ext>
            </a:extLst>
          </p:cNvPr>
          <p:cNvGraphicFramePr>
            <a:graphicFrameLocks noChangeAspect="1"/>
          </p:cNvGraphicFramePr>
          <p:nvPr>
            <p:custDataLst>
              <p:tags r:id="rId1"/>
            </p:custDataLst>
            <p:extLst>
              <p:ext uri="{D42A27DB-BD31-4B8C-83A1-F6EECF244321}">
                <p14:modId xmlns:p14="http://schemas.microsoft.com/office/powerpoint/2010/main" val="296514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0C91478D-A692-4B78-9BEF-7BD86417A9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AFBA417E-8F78-4229-BCF1-002A8681865C}"/>
              </a:ext>
            </a:extLst>
          </p:cNvPr>
          <p:cNvSpPr>
            <a:spLocks noGrp="1"/>
          </p:cNvSpPr>
          <p:nvPr>
            <p:ph type="title"/>
          </p:nvPr>
        </p:nvSpPr>
        <p:spPr/>
        <p:txBody>
          <a:bodyPr vert="horz"/>
          <a:lstStyle/>
          <a:p>
            <a:r>
              <a:rPr lang="en-US" dirty="0"/>
              <a:t>Chamber of Commerce Membership Certificate</a:t>
            </a:r>
          </a:p>
        </p:txBody>
      </p:sp>
      <p:pic>
        <p:nvPicPr>
          <p:cNvPr id="7" name="Picture 6" descr="Table&#10;&#10;Description automatically generated">
            <a:extLst>
              <a:ext uri="{FF2B5EF4-FFF2-40B4-BE49-F238E27FC236}">
                <a16:creationId xmlns:a16="http://schemas.microsoft.com/office/drawing/2014/main" id="{241476CD-DD12-474B-A537-58C8659780A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 y="1515768"/>
            <a:ext cx="5819807" cy="4100090"/>
          </a:xfrm>
          <a:prstGeom prst="rect">
            <a:avLst/>
          </a:prstGeom>
        </p:spPr>
      </p:pic>
      <p:pic>
        <p:nvPicPr>
          <p:cNvPr id="8" name="Picture 7" descr="Text&#10;&#10;Description automatically generated">
            <a:extLst>
              <a:ext uri="{FF2B5EF4-FFF2-40B4-BE49-F238E27FC236}">
                <a16:creationId xmlns:a16="http://schemas.microsoft.com/office/drawing/2014/main" id="{1C603F8B-6539-477F-A8B7-F02BC37B8AB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48400" y="1515768"/>
            <a:ext cx="5855858" cy="4100090"/>
          </a:xfrm>
          <a:prstGeom prst="rect">
            <a:avLst/>
          </a:prstGeom>
        </p:spPr>
      </p:pic>
      <p:sp>
        <p:nvSpPr>
          <p:cNvPr id="9" name="Footer Placeholder 2">
            <a:extLst>
              <a:ext uri="{FF2B5EF4-FFF2-40B4-BE49-F238E27FC236}">
                <a16:creationId xmlns:a16="http://schemas.microsoft.com/office/drawing/2014/main" id="{8E112BCE-F3A5-4614-A8E8-868ADE9126C4}"/>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255253197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DAB0879-923D-4124-8BEC-56538BAE9B3E}"/>
              </a:ext>
            </a:extLst>
          </p:cNvPr>
          <p:cNvGraphicFramePr>
            <a:graphicFrameLocks noChangeAspect="1"/>
          </p:cNvGraphicFramePr>
          <p:nvPr>
            <p:custDataLst>
              <p:tags r:id="rId1"/>
            </p:custDataLst>
            <p:extLst>
              <p:ext uri="{D42A27DB-BD31-4B8C-83A1-F6EECF244321}">
                <p14:modId xmlns:p14="http://schemas.microsoft.com/office/powerpoint/2010/main" val="32572952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2DAB0879-923D-4124-8BEC-56538BAE9B3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FA4D8B16-563A-495E-A7FD-2E23E73894AD}"/>
              </a:ext>
            </a:extLst>
          </p:cNvPr>
          <p:cNvSpPr>
            <a:spLocks noGrp="1"/>
          </p:cNvSpPr>
          <p:nvPr>
            <p:ph type="title"/>
          </p:nvPr>
        </p:nvSpPr>
        <p:spPr/>
        <p:txBody>
          <a:bodyPr vert="horz"/>
          <a:lstStyle/>
          <a:p>
            <a:r>
              <a:rPr lang="en-US" dirty="0"/>
              <a:t>Saudization and VAT Registration Certificates</a:t>
            </a:r>
          </a:p>
        </p:txBody>
      </p:sp>
      <p:pic>
        <p:nvPicPr>
          <p:cNvPr id="9" name="Picture 8" descr="Diagram&#10;&#10;Description automatically generated with medium confidence">
            <a:extLst>
              <a:ext uri="{FF2B5EF4-FFF2-40B4-BE49-F238E27FC236}">
                <a16:creationId xmlns:a16="http://schemas.microsoft.com/office/drawing/2014/main" id="{3D5DB7FF-D9D7-411A-BE66-9F93C850D1B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98216" y="1366732"/>
            <a:ext cx="4293377" cy="4779818"/>
          </a:xfrm>
          <a:prstGeom prst="rect">
            <a:avLst/>
          </a:prstGeom>
        </p:spPr>
      </p:pic>
      <p:pic>
        <p:nvPicPr>
          <p:cNvPr id="10" name="Picture 9" descr="Text, letter&#10;&#10;Description automatically generated">
            <a:extLst>
              <a:ext uri="{FF2B5EF4-FFF2-40B4-BE49-F238E27FC236}">
                <a16:creationId xmlns:a16="http://schemas.microsoft.com/office/drawing/2014/main" id="{E287A86C-B580-45B1-A8AC-A1002289D4E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37739" y="1354609"/>
            <a:ext cx="4330199" cy="4791364"/>
          </a:xfrm>
          <a:prstGeom prst="rect">
            <a:avLst/>
          </a:prstGeom>
        </p:spPr>
      </p:pic>
      <p:sp>
        <p:nvSpPr>
          <p:cNvPr id="7" name="Footer Placeholder 2">
            <a:extLst>
              <a:ext uri="{FF2B5EF4-FFF2-40B4-BE49-F238E27FC236}">
                <a16:creationId xmlns:a16="http://schemas.microsoft.com/office/drawing/2014/main" id="{004046F0-2F27-4DA6-9189-E090D5876791}"/>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11603480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11C88CE-B913-4A48-8007-4A5465ED2F75}"/>
              </a:ext>
            </a:extLst>
          </p:cNvPr>
          <p:cNvGraphicFramePr>
            <a:graphicFrameLocks noChangeAspect="1"/>
          </p:cNvGraphicFramePr>
          <p:nvPr>
            <p:custDataLst>
              <p:tags r:id="rId1"/>
            </p:custDataLst>
            <p:extLst>
              <p:ext uri="{D42A27DB-BD31-4B8C-83A1-F6EECF244321}">
                <p14:modId xmlns:p14="http://schemas.microsoft.com/office/powerpoint/2010/main" val="24322179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911C88CE-B913-4A48-8007-4A5465ED2F7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66004D40-C939-4992-BC90-1788D13293D0}"/>
              </a:ext>
            </a:extLst>
          </p:cNvPr>
          <p:cNvSpPr>
            <a:spLocks noGrp="1"/>
          </p:cNvSpPr>
          <p:nvPr>
            <p:ph type="title"/>
          </p:nvPr>
        </p:nvSpPr>
        <p:spPr/>
        <p:txBody>
          <a:bodyPr vert="horz"/>
          <a:lstStyle/>
          <a:p>
            <a:r>
              <a:rPr lang="en-US" dirty="0"/>
              <a:t>FY 2021 Audited Financial Results</a:t>
            </a:r>
          </a:p>
        </p:txBody>
      </p:sp>
      <p:pic>
        <p:nvPicPr>
          <p:cNvPr id="8" name="Picture 7" descr="A close-up of a document&#10;&#10;Description automatically generated with medium confidence">
            <a:extLst>
              <a:ext uri="{FF2B5EF4-FFF2-40B4-BE49-F238E27FC236}">
                <a16:creationId xmlns:a16="http://schemas.microsoft.com/office/drawing/2014/main" id="{4BF8388B-387F-4A11-AE04-7418EE03067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06501" y="1333209"/>
            <a:ext cx="3594100" cy="4768850"/>
          </a:xfrm>
          <a:prstGeom prst="rect">
            <a:avLst/>
          </a:prstGeom>
        </p:spPr>
      </p:pic>
      <p:pic>
        <p:nvPicPr>
          <p:cNvPr id="9" name="Picture 8" descr="Table&#10;&#10;Description automatically generated">
            <a:extLst>
              <a:ext uri="{FF2B5EF4-FFF2-40B4-BE49-F238E27FC236}">
                <a16:creationId xmlns:a16="http://schemas.microsoft.com/office/drawing/2014/main" id="{C8664D69-629A-4642-AAF9-05259145469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06722" y="1437795"/>
            <a:ext cx="4310444" cy="4371912"/>
          </a:xfrm>
          <a:prstGeom prst="rect">
            <a:avLst/>
          </a:prstGeom>
        </p:spPr>
      </p:pic>
      <p:sp>
        <p:nvSpPr>
          <p:cNvPr id="7" name="Footer Placeholder 2">
            <a:extLst>
              <a:ext uri="{FF2B5EF4-FFF2-40B4-BE49-F238E27FC236}">
                <a16:creationId xmlns:a16="http://schemas.microsoft.com/office/drawing/2014/main" id="{EE7E59E3-F672-41CA-9B8B-D717BFBA5326}"/>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37164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CE075DBD-A070-4574-A1AA-5D458CAE52E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7" name="Object 36" hidden="1">
                        <a:extLst>
                          <a:ext uri="{FF2B5EF4-FFF2-40B4-BE49-F238E27FC236}">
                            <a16:creationId xmlns:a16="http://schemas.microsoft.com/office/drawing/2014/main" id="{CE075DBD-A070-4574-A1AA-5D458CAE52E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527754-9CB6-4B0C-8CDC-A2112DBEB6E6}"/>
              </a:ext>
            </a:extLst>
          </p:cNvPr>
          <p:cNvSpPr>
            <a:spLocks noGrp="1"/>
          </p:cNvSpPr>
          <p:nvPr>
            <p:ph type="title"/>
          </p:nvPr>
        </p:nvSpPr>
        <p:spPr/>
        <p:txBody>
          <a:bodyPr vert="horz"/>
          <a:lstStyle/>
          <a:p>
            <a:r>
              <a:rPr lang="en-US" dirty="0"/>
              <a:t>Cyber attacks can be numerous and take various shapes and forms, ranging from malware to ransomware</a:t>
            </a:r>
          </a:p>
        </p:txBody>
      </p:sp>
      <p:sp>
        <p:nvSpPr>
          <p:cNvPr id="4" name="Text Placeholder 3">
            <a:extLst>
              <a:ext uri="{FF2B5EF4-FFF2-40B4-BE49-F238E27FC236}">
                <a16:creationId xmlns:a16="http://schemas.microsoft.com/office/drawing/2014/main" id="{78EC40C9-4A64-4F21-884B-906D5D00C14D}"/>
              </a:ext>
            </a:extLst>
          </p:cNvPr>
          <p:cNvSpPr>
            <a:spLocks noGrp="1"/>
          </p:cNvSpPr>
          <p:nvPr>
            <p:ph type="body" sz="quarter" idx="11"/>
          </p:nvPr>
        </p:nvSpPr>
        <p:spPr/>
        <p:txBody>
          <a:bodyPr/>
          <a:lstStyle/>
          <a:p>
            <a:r>
              <a:rPr lang="en-US" dirty="0"/>
              <a:t>Examples of Cybersecurity Threats</a:t>
            </a:r>
          </a:p>
        </p:txBody>
      </p:sp>
      <p:grpSp>
        <p:nvGrpSpPr>
          <p:cNvPr id="16" name="Group 15">
            <a:extLst>
              <a:ext uri="{FF2B5EF4-FFF2-40B4-BE49-F238E27FC236}">
                <a16:creationId xmlns:a16="http://schemas.microsoft.com/office/drawing/2014/main" id="{4FC1C9D7-0B83-4C03-BAD0-8A5FABF6371C}"/>
              </a:ext>
            </a:extLst>
          </p:cNvPr>
          <p:cNvGrpSpPr/>
          <p:nvPr/>
        </p:nvGrpSpPr>
        <p:grpSpPr>
          <a:xfrm>
            <a:off x="810835" y="1536797"/>
            <a:ext cx="10570331" cy="588698"/>
            <a:chOff x="810835" y="1536797"/>
            <a:chExt cx="10570331" cy="588698"/>
          </a:xfrm>
        </p:grpSpPr>
        <p:sp>
          <p:nvSpPr>
            <p:cNvPr id="42" name="Rounded Rectangle 10">
              <a:extLst>
                <a:ext uri="{FF2B5EF4-FFF2-40B4-BE49-F238E27FC236}">
                  <a16:creationId xmlns:a16="http://schemas.microsoft.com/office/drawing/2014/main" id="{86B9F62A-72EB-462C-AC34-A6CD55BAD598}"/>
                </a:ext>
              </a:extLst>
            </p:cNvPr>
            <p:cNvSpPr/>
            <p:nvPr/>
          </p:nvSpPr>
          <p:spPr>
            <a:xfrm>
              <a:off x="810835" y="1536797"/>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Malware</a:t>
              </a:r>
            </a:p>
          </p:txBody>
        </p:sp>
        <p:sp>
          <p:nvSpPr>
            <p:cNvPr id="44" name="Rounded Rectangle 22">
              <a:extLst>
                <a:ext uri="{FF2B5EF4-FFF2-40B4-BE49-F238E27FC236}">
                  <a16:creationId xmlns:a16="http://schemas.microsoft.com/office/drawing/2014/main" id="{3446C265-D653-4841-9F49-5E9150345656}"/>
                </a:ext>
              </a:extLst>
            </p:cNvPr>
            <p:cNvSpPr>
              <a:spLocks noChangeArrowheads="1"/>
            </p:cNvSpPr>
            <p:nvPr/>
          </p:nvSpPr>
          <p:spPr bwMode="auto">
            <a:xfrm>
              <a:off x="3763178" y="1536797"/>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a:t>
              </a:r>
              <a:r>
                <a:rPr kumimoji="0" lang="en-US" sz="1300" b="0" i="0" u="none" strike="noStrike" kern="1200" cap="none" spc="0" normalizeH="0" baseline="0" noProof="0" dirty="0" err="1">
                  <a:ln>
                    <a:noFill/>
                  </a:ln>
                  <a:solidFill>
                    <a:srgbClr val="000000"/>
                  </a:solidFill>
                  <a:effectLst/>
                  <a:uLnTx/>
                  <a:uFillTx/>
                  <a:latin typeface="Calibri" panose="020F0502020204030204"/>
                  <a:ea typeface="+mn-ea"/>
                  <a:cs typeface="Tahoma" panose="020B0604030504040204" pitchFamily="34" charset="0"/>
                </a:rPr>
                <a:t>ype</a:t>
              </a:r>
              <a:r>
                <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of attack where </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m</a:t>
              </a:r>
              <a:r>
                <a:rPr kumimoji="0" lang="en-US" sz="1300" b="1" i="0" u="none" strike="noStrike" kern="1200" cap="none" spc="0" normalizeH="0" baseline="0" noProof="0" dirty="0" err="1">
                  <a:ln>
                    <a:noFill/>
                  </a:ln>
                  <a:solidFill>
                    <a:srgbClr val="000000"/>
                  </a:solidFill>
                  <a:effectLst/>
                  <a:uLnTx/>
                  <a:uFillTx/>
                  <a:latin typeface="Calibri" panose="020F0502020204030204"/>
                  <a:ea typeface="+mn-ea"/>
                  <a:cs typeface="Tahoma" panose="020B0604030504040204" pitchFamily="34" charset="0"/>
                </a:rPr>
                <a:t>alicious</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software </a:t>
              </a:r>
              <a:r>
                <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such as </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spyware, ransomware, viruses and worms</a:t>
              </a:r>
              <a:r>
                <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is activated </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when a user clicks on a malicious link or attachment</a:t>
              </a:r>
              <a:r>
                <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which leads to </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installing dangerous software</a:t>
              </a:r>
            </a:p>
          </p:txBody>
        </p:sp>
        <p:sp>
          <p:nvSpPr>
            <p:cNvPr id="48" name="Isosceles Triangle 47">
              <a:extLst>
                <a:ext uri="{FF2B5EF4-FFF2-40B4-BE49-F238E27FC236}">
                  <a16:creationId xmlns:a16="http://schemas.microsoft.com/office/drawing/2014/main" id="{2CEBA2D0-8066-4B8C-8816-5F09E2F0E17D}"/>
                </a:ext>
              </a:extLst>
            </p:cNvPr>
            <p:cNvSpPr/>
            <p:nvPr/>
          </p:nvSpPr>
          <p:spPr>
            <a:xfrm rot="5400000">
              <a:off x="3333144" y="1721418"/>
              <a:ext cx="457200" cy="219456"/>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1" name="Picture 20">
              <a:extLst>
                <a:ext uri="{FF2B5EF4-FFF2-40B4-BE49-F238E27FC236}">
                  <a16:creationId xmlns:a16="http://schemas.microsoft.com/office/drawing/2014/main" id="{79014E86-335B-48DA-A309-A2FB48783051}"/>
                </a:ext>
              </a:extLst>
            </p:cNvPr>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886044" y="1642791"/>
              <a:ext cx="324657" cy="324657"/>
            </a:xfrm>
            <a:prstGeom prst="rect">
              <a:avLst/>
            </a:prstGeom>
          </p:spPr>
        </p:pic>
      </p:grpSp>
      <p:grpSp>
        <p:nvGrpSpPr>
          <p:cNvPr id="15" name="Group 14">
            <a:extLst>
              <a:ext uri="{FF2B5EF4-FFF2-40B4-BE49-F238E27FC236}">
                <a16:creationId xmlns:a16="http://schemas.microsoft.com/office/drawing/2014/main" id="{5FA7C78C-BFE9-4EFC-A3CF-C3838F56C809}"/>
              </a:ext>
            </a:extLst>
          </p:cNvPr>
          <p:cNvGrpSpPr/>
          <p:nvPr/>
        </p:nvGrpSpPr>
        <p:grpSpPr>
          <a:xfrm>
            <a:off x="810835" y="2245863"/>
            <a:ext cx="10570331" cy="588699"/>
            <a:chOff x="810835" y="2258020"/>
            <a:chExt cx="10570331" cy="588699"/>
          </a:xfrm>
        </p:grpSpPr>
        <p:sp>
          <p:nvSpPr>
            <p:cNvPr id="58" name="Rounded Rectangle 10">
              <a:extLst>
                <a:ext uri="{FF2B5EF4-FFF2-40B4-BE49-F238E27FC236}">
                  <a16:creationId xmlns:a16="http://schemas.microsoft.com/office/drawing/2014/main" id="{C5597C3F-5EEA-42EB-8B08-A0BA38E0360A}"/>
                </a:ext>
              </a:extLst>
            </p:cNvPr>
            <p:cNvSpPr/>
            <p:nvPr/>
          </p:nvSpPr>
          <p:spPr>
            <a:xfrm>
              <a:off x="810835" y="2258020"/>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Denial of Service</a:t>
              </a:r>
            </a:p>
          </p:txBody>
        </p:sp>
        <p:sp>
          <p:nvSpPr>
            <p:cNvPr id="59" name="Rounded Rectangle 22">
              <a:extLst>
                <a:ext uri="{FF2B5EF4-FFF2-40B4-BE49-F238E27FC236}">
                  <a16:creationId xmlns:a16="http://schemas.microsoft.com/office/drawing/2014/main" id="{FB5555B4-F6D2-4517-96AA-6F27D28AED1A}"/>
                </a:ext>
              </a:extLst>
            </p:cNvPr>
            <p:cNvSpPr>
              <a:spLocks noChangeArrowheads="1"/>
            </p:cNvSpPr>
            <p:nvPr/>
          </p:nvSpPr>
          <p:spPr bwMode="auto">
            <a:xfrm>
              <a:off x="3763178" y="2258021"/>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a:t>
              </a:r>
              <a:r>
                <a:rPr kumimoji="0" lang="en-US" sz="1300" b="1" i="0" u="none" strike="noStrike" kern="1200" cap="none" spc="0" normalizeH="0" baseline="0" noProof="0" dirty="0" err="1">
                  <a:ln>
                    <a:noFill/>
                  </a:ln>
                  <a:solidFill>
                    <a:srgbClr val="000000"/>
                  </a:solidFill>
                  <a:effectLst/>
                  <a:uLnTx/>
                  <a:uFillTx/>
                  <a:latin typeface="Calibri" panose="020F0502020204030204"/>
                  <a:ea typeface="+mn-ea"/>
                  <a:cs typeface="Tahoma" panose="020B0604030504040204" pitchFamily="34" charset="0"/>
                </a:rPr>
                <a:t>ype</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of attack meant to shut down a machine or network, making it inaccessible to its intended users, by flooding the target with traffic, or sending it information that triggers a crash</a:t>
              </a:r>
            </a:p>
          </p:txBody>
        </p:sp>
        <p:sp>
          <p:nvSpPr>
            <p:cNvPr id="60" name="Isosceles Triangle 59">
              <a:extLst>
                <a:ext uri="{FF2B5EF4-FFF2-40B4-BE49-F238E27FC236}">
                  <a16:creationId xmlns:a16="http://schemas.microsoft.com/office/drawing/2014/main" id="{BD80439D-39A3-481E-ACD4-2FED4634A22B}"/>
                </a:ext>
              </a:extLst>
            </p:cNvPr>
            <p:cNvSpPr/>
            <p:nvPr/>
          </p:nvSpPr>
          <p:spPr>
            <a:xfrm rot="5400000">
              <a:off x="3335563" y="2445061"/>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2" name="Picture 21">
              <a:extLst>
                <a:ext uri="{FF2B5EF4-FFF2-40B4-BE49-F238E27FC236}">
                  <a16:creationId xmlns:a16="http://schemas.microsoft.com/office/drawing/2014/main" id="{2A95058E-8E89-4E27-B2C2-8FED280B16E7}"/>
                </a:ext>
              </a:extLst>
            </p:cNvPr>
            <p:cNvPicPr>
              <a:picLocks noChangeAspect="1"/>
            </p:cNvPicPr>
            <p:nvPr/>
          </p:nvPicPr>
          <p:blipFill>
            <a:blip r:embed="rId7" cstate="email">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tretch>
              <a:fillRect/>
            </a:stretch>
          </p:blipFill>
          <p:spPr>
            <a:xfrm>
              <a:off x="886044" y="2364017"/>
              <a:ext cx="324657" cy="324657"/>
            </a:xfrm>
            <a:prstGeom prst="rect">
              <a:avLst/>
            </a:prstGeom>
          </p:spPr>
        </p:pic>
      </p:grpSp>
      <p:grpSp>
        <p:nvGrpSpPr>
          <p:cNvPr id="14" name="Group 13">
            <a:extLst>
              <a:ext uri="{FF2B5EF4-FFF2-40B4-BE49-F238E27FC236}">
                <a16:creationId xmlns:a16="http://schemas.microsoft.com/office/drawing/2014/main" id="{C2CF79BC-A483-4383-A6C4-2E2736D6E44A}"/>
              </a:ext>
            </a:extLst>
          </p:cNvPr>
          <p:cNvGrpSpPr/>
          <p:nvPr/>
        </p:nvGrpSpPr>
        <p:grpSpPr>
          <a:xfrm>
            <a:off x="810835" y="2954930"/>
            <a:ext cx="10570331" cy="588699"/>
            <a:chOff x="810835" y="2979246"/>
            <a:chExt cx="10570331" cy="588699"/>
          </a:xfrm>
        </p:grpSpPr>
        <p:sp>
          <p:nvSpPr>
            <p:cNvPr id="62" name="Rounded Rectangle 10">
              <a:extLst>
                <a:ext uri="{FF2B5EF4-FFF2-40B4-BE49-F238E27FC236}">
                  <a16:creationId xmlns:a16="http://schemas.microsoft.com/office/drawing/2014/main" id="{ED11CE05-FB44-4B43-82BB-FD579F050C04}"/>
                </a:ext>
              </a:extLst>
            </p:cNvPr>
            <p:cNvSpPr/>
            <p:nvPr/>
          </p:nvSpPr>
          <p:spPr>
            <a:xfrm>
              <a:off x="810835" y="2979246"/>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Man in the Middle</a:t>
              </a:r>
            </a:p>
          </p:txBody>
        </p:sp>
        <p:sp>
          <p:nvSpPr>
            <p:cNvPr id="63" name="Rounded Rectangle 22">
              <a:extLst>
                <a:ext uri="{FF2B5EF4-FFF2-40B4-BE49-F238E27FC236}">
                  <a16:creationId xmlns:a16="http://schemas.microsoft.com/office/drawing/2014/main" id="{4BBEB749-0508-4CFE-84D7-6DAA44BD93C5}"/>
                </a:ext>
              </a:extLst>
            </p:cNvPr>
            <p:cNvSpPr>
              <a:spLocks noChangeArrowheads="1"/>
            </p:cNvSpPr>
            <p:nvPr/>
          </p:nvSpPr>
          <p:spPr bwMode="auto">
            <a:xfrm>
              <a:off x="3763178" y="2979247"/>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a:t>
              </a:r>
              <a:r>
                <a:rPr kumimoji="0" lang="en-US" sz="1300" b="1" i="0" u="none" strike="noStrike" kern="1200" cap="none" spc="0" normalizeH="0" baseline="0" noProof="0" dirty="0" err="1">
                  <a:ln>
                    <a:noFill/>
                  </a:ln>
                  <a:solidFill>
                    <a:srgbClr val="000000"/>
                  </a:solidFill>
                  <a:effectLst/>
                  <a:uLnTx/>
                  <a:uFillTx/>
                  <a:latin typeface="Calibri" panose="020F0502020204030204"/>
                  <a:ea typeface="+mn-ea"/>
                  <a:cs typeface="Tahoma" panose="020B0604030504040204" pitchFamily="34" charset="0"/>
                </a:rPr>
                <a:t>ype</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of attack where hackers insert themselves into a two-party transaction and can potentially filter and steal data following an interruption of traffic</a:t>
              </a:r>
            </a:p>
          </p:txBody>
        </p:sp>
        <p:sp>
          <p:nvSpPr>
            <p:cNvPr id="64" name="Isosceles Triangle 63">
              <a:extLst>
                <a:ext uri="{FF2B5EF4-FFF2-40B4-BE49-F238E27FC236}">
                  <a16:creationId xmlns:a16="http://schemas.microsoft.com/office/drawing/2014/main" id="{B2D37456-9BA5-471D-B1C3-8ACF86DAC1C2}"/>
                </a:ext>
              </a:extLst>
            </p:cNvPr>
            <p:cNvSpPr/>
            <p:nvPr/>
          </p:nvSpPr>
          <p:spPr>
            <a:xfrm rot="5400000">
              <a:off x="3335563" y="3166287"/>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3" name="Picture 22">
              <a:extLst>
                <a:ext uri="{FF2B5EF4-FFF2-40B4-BE49-F238E27FC236}">
                  <a16:creationId xmlns:a16="http://schemas.microsoft.com/office/drawing/2014/main" id="{89B5C3BB-7907-4DE2-8CAD-0A498472B2BF}"/>
                </a:ext>
              </a:extLst>
            </p:cNvPr>
            <p:cNvPicPr>
              <a:picLocks noChangeAspect="1"/>
            </p:cNvPicPr>
            <p:nvPr/>
          </p:nvPicPr>
          <p:blipFill>
            <a:blip r:embed="rId9" cstate="email">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tretch>
              <a:fillRect/>
            </a:stretch>
          </p:blipFill>
          <p:spPr>
            <a:xfrm>
              <a:off x="886044" y="3085243"/>
              <a:ext cx="324657" cy="324657"/>
            </a:xfrm>
            <a:prstGeom prst="rect">
              <a:avLst/>
            </a:prstGeom>
          </p:spPr>
        </p:pic>
      </p:grpSp>
      <p:grpSp>
        <p:nvGrpSpPr>
          <p:cNvPr id="13" name="Group 12">
            <a:extLst>
              <a:ext uri="{FF2B5EF4-FFF2-40B4-BE49-F238E27FC236}">
                <a16:creationId xmlns:a16="http://schemas.microsoft.com/office/drawing/2014/main" id="{2FE83D1F-37E0-4CB7-9F5B-008703BED9A0}"/>
              </a:ext>
            </a:extLst>
          </p:cNvPr>
          <p:cNvGrpSpPr/>
          <p:nvPr/>
        </p:nvGrpSpPr>
        <p:grpSpPr>
          <a:xfrm>
            <a:off x="810835" y="3663997"/>
            <a:ext cx="10570331" cy="588699"/>
            <a:chOff x="810835" y="3700472"/>
            <a:chExt cx="10570331" cy="588699"/>
          </a:xfrm>
        </p:grpSpPr>
        <p:sp>
          <p:nvSpPr>
            <p:cNvPr id="66" name="Rounded Rectangle 10">
              <a:extLst>
                <a:ext uri="{FF2B5EF4-FFF2-40B4-BE49-F238E27FC236}">
                  <a16:creationId xmlns:a16="http://schemas.microsoft.com/office/drawing/2014/main" id="{1389D4ED-6C78-4682-B4FA-1E9850161793}"/>
                </a:ext>
              </a:extLst>
            </p:cNvPr>
            <p:cNvSpPr/>
            <p:nvPr/>
          </p:nvSpPr>
          <p:spPr>
            <a:xfrm>
              <a:off x="810835" y="3700472"/>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Phishing</a:t>
              </a:r>
            </a:p>
          </p:txBody>
        </p:sp>
        <p:sp>
          <p:nvSpPr>
            <p:cNvPr id="67" name="Rounded Rectangle 22">
              <a:extLst>
                <a:ext uri="{FF2B5EF4-FFF2-40B4-BE49-F238E27FC236}">
                  <a16:creationId xmlns:a16="http://schemas.microsoft.com/office/drawing/2014/main" id="{11F79EC7-E4DA-46AB-9037-56901CBE91CE}"/>
                </a:ext>
              </a:extLst>
            </p:cNvPr>
            <p:cNvSpPr>
              <a:spLocks noChangeArrowheads="1"/>
            </p:cNvSpPr>
            <p:nvPr/>
          </p:nvSpPr>
          <p:spPr bwMode="auto">
            <a:xfrm>
              <a:off x="3763178" y="3700473"/>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Type of attack where hackers use fake communication, such as an email, to trick the receiver into opening it and carrying out the instructions inside, such as providing a credit card number</a:t>
              </a:r>
            </a:p>
          </p:txBody>
        </p:sp>
        <p:sp>
          <p:nvSpPr>
            <p:cNvPr id="68" name="Isosceles Triangle 67">
              <a:extLst>
                <a:ext uri="{FF2B5EF4-FFF2-40B4-BE49-F238E27FC236}">
                  <a16:creationId xmlns:a16="http://schemas.microsoft.com/office/drawing/2014/main" id="{8C84EC8E-EABA-4623-8C10-73CD2D37F44C}"/>
                </a:ext>
              </a:extLst>
            </p:cNvPr>
            <p:cNvSpPr/>
            <p:nvPr/>
          </p:nvSpPr>
          <p:spPr>
            <a:xfrm rot="5400000">
              <a:off x="3335563" y="3887513"/>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6" name="Picture 25">
              <a:extLst>
                <a:ext uri="{FF2B5EF4-FFF2-40B4-BE49-F238E27FC236}">
                  <a16:creationId xmlns:a16="http://schemas.microsoft.com/office/drawing/2014/main" id="{EDC38450-ADC7-48C8-A9D3-284B0A305C89}"/>
                </a:ext>
              </a:extLst>
            </p:cNvPr>
            <p:cNvPicPr>
              <a:picLocks noChangeAspect="1"/>
            </p:cNvPicPr>
            <p:nvPr/>
          </p:nvPicPr>
          <p:blipFill>
            <a:blip r:embed="rId11" cstate="email">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a:ext>
              </a:extLst>
            </a:blip>
            <a:stretch>
              <a:fillRect/>
            </a:stretch>
          </p:blipFill>
          <p:spPr>
            <a:xfrm>
              <a:off x="886044" y="3806469"/>
              <a:ext cx="324657" cy="324657"/>
            </a:xfrm>
            <a:prstGeom prst="rect">
              <a:avLst/>
            </a:prstGeom>
          </p:spPr>
        </p:pic>
      </p:grpSp>
      <p:grpSp>
        <p:nvGrpSpPr>
          <p:cNvPr id="12" name="Group 11">
            <a:extLst>
              <a:ext uri="{FF2B5EF4-FFF2-40B4-BE49-F238E27FC236}">
                <a16:creationId xmlns:a16="http://schemas.microsoft.com/office/drawing/2014/main" id="{61F83301-97A1-44FB-8318-F8AFBA70159D}"/>
              </a:ext>
            </a:extLst>
          </p:cNvPr>
          <p:cNvGrpSpPr/>
          <p:nvPr/>
        </p:nvGrpSpPr>
        <p:grpSpPr>
          <a:xfrm>
            <a:off x="810835" y="4373064"/>
            <a:ext cx="10570331" cy="588699"/>
            <a:chOff x="810835" y="4421698"/>
            <a:chExt cx="10570331" cy="588699"/>
          </a:xfrm>
        </p:grpSpPr>
        <p:sp>
          <p:nvSpPr>
            <p:cNvPr id="70" name="Rounded Rectangle 10">
              <a:extLst>
                <a:ext uri="{FF2B5EF4-FFF2-40B4-BE49-F238E27FC236}">
                  <a16:creationId xmlns:a16="http://schemas.microsoft.com/office/drawing/2014/main" id="{500DC58A-BFAB-42D6-BD2F-E223974C19F6}"/>
                </a:ext>
              </a:extLst>
            </p:cNvPr>
            <p:cNvSpPr/>
            <p:nvPr/>
          </p:nvSpPr>
          <p:spPr>
            <a:xfrm>
              <a:off x="810835" y="4421698"/>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SQL Injection</a:t>
              </a:r>
            </a:p>
          </p:txBody>
        </p:sp>
        <p:sp>
          <p:nvSpPr>
            <p:cNvPr id="71" name="Rounded Rectangle 22">
              <a:extLst>
                <a:ext uri="{FF2B5EF4-FFF2-40B4-BE49-F238E27FC236}">
                  <a16:creationId xmlns:a16="http://schemas.microsoft.com/office/drawing/2014/main" id="{54F450DE-EE66-4C1F-90F5-9DD39DA6E4B9}"/>
                </a:ext>
              </a:extLst>
            </p:cNvPr>
            <p:cNvSpPr>
              <a:spLocks noChangeArrowheads="1"/>
            </p:cNvSpPr>
            <p:nvPr/>
          </p:nvSpPr>
          <p:spPr bwMode="auto">
            <a:xfrm>
              <a:off x="3763178" y="4421699"/>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a:t>
              </a:r>
              <a:r>
                <a:rPr kumimoji="0" lang="en-US" sz="1300" b="1" i="0" u="none" strike="noStrike" kern="1200" cap="none" spc="0" normalizeH="0" baseline="0" noProof="0" dirty="0" err="1">
                  <a:ln>
                    <a:noFill/>
                  </a:ln>
                  <a:solidFill>
                    <a:srgbClr val="000000"/>
                  </a:solidFill>
                  <a:effectLst/>
                  <a:uLnTx/>
                  <a:uFillTx/>
                  <a:latin typeface="Calibri" panose="020F0502020204030204"/>
                  <a:ea typeface="+mn-ea"/>
                  <a:cs typeface="Tahoma" panose="020B0604030504040204" pitchFamily="34" charset="0"/>
                </a:rPr>
                <a:t>ype</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of attack that results from inserting malicious code into a server that uses SQL</a:t>
              </a:r>
            </a:p>
          </p:txBody>
        </p:sp>
        <p:sp>
          <p:nvSpPr>
            <p:cNvPr id="72" name="Isosceles Triangle 71">
              <a:extLst>
                <a:ext uri="{FF2B5EF4-FFF2-40B4-BE49-F238E27FC236}">
                  <a16:creationId xmlns:a16="http://schemas.microsoft.com/office/drawing/2014/main" id="{855D0E7E-2CAA-46C7-B58D-56BCAE752DC5}"/>
                </a:ext>
              </a:extLst>
            </p:cNvPr>
            <p:cNvSpPr/>
            <p:nvPr/>
          </p:nvSpPr>
          <p:spPr>
            <a:xfrm rot="5400000">
              <a:off x="3335563" y="4608739"/>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7" name="Picture 26">
              <a:extLst>
                <a:ext uri="{FF2B5EF4-FFF2-40B4-BE49-F238E27FC236}">
                  <a16:creationId xmlns:a16="http://schemas.microsoft.com/office/drawing/2014/main" id="{E8E607F8-BC30-4745-B067-BF3C05EDDD73}"/>
                </a:ext>
              </a:extLst>
            </p:cNvPr>
            <p:cNvPicPr>
              <a:picLocks noChangeAspect="1"/>
            </p:cNvPicPr>
            <p:nvPr/>
          </p:nvPicPr>
          <p:blipFill>
            <a:blip r:embed="rId13" cstate="email">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tretch>
              <a:fillRect/>
            </a:stretch>
          </p:blipFill>
          <p:spPr>
            <a:xfrm>
              <a:off x="886044" y="4527695"/>
              <a:ext cx="324657" cy="324657"/>
            </a:xfrm>
            <a:prstGeom prst="rect">
              <a:avLst/>
            </a:prstGeom>
          </p:spPr>
        </p:pic>
      </p:grpSp>
      <p:grpSp>
        <p:nvGrpSpPr>
          <p:cNvPr id="11" name="Group 10">
            <a:extLst>
              <a:ext uri="{FF2B5EF4-FFF2-40B4-BE49-F238E27FC236}">
                <a16:creationId xmlns:a16="http://schemas.microsoft.com/office/drawing/2014/main" id="{3F8A4139-7894-4A86-AB87-052D2D0742FA}"/>
              </a:ext>
            </a:extLst>
          </p:cNvPr>
          <p:cNvGrpSpPr/>
          <p:nvPr/>
        </p:nvGrpSpPr>
        <p:grpSpPr>
          <a:xfrm>
            <a:off x="810835" y="5082131"/>
            <a:ext cx="10570331" cy="588699"/>
            <a:chOff x="810835" y="5142924"/>
            <a:chExt cx="10570331" cy="588699"/>
          </a:xfrm>
        </p:grpSpPr>
        <p:sp>
          <p:nvSpPr>
            <p:cNvPr id="74" name="Rounded Rectangle 10">
              <a:extLst>
                <a:ext uri="{FF2B5EF4-FFF2-40B4-BE49-F238E27FC236}">
                  <a16:creationId xmlns:a16="http://schemas.microsoft.com/office/drawing/2014/main" id="{F0AEB205-DC2A-4FC9-82AE-A1AE2F7CA365}"/>
                </a:ext>
              </a:extLst>
            </p:cNvPr>
            <p:cNvSpPr/>
            <p:nvPr/>
          </p:nvSpPr>
          <p:spPr>
            <a:xfrm>
              <a:off x="810835" y="5142924"/>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Social Engineering</a:t>
              </a:r>
            </a:p>
          </p:txBody>
        </p:sp>
        <p:sp>
          <p:nvSpPr>
            <p:cNvPr id="75" name="Rounded Rectangle 22">
              <a:extLst>
                <a:ext uri="{FF2B5EF4-FFF2-40B4-BE49-F238E27FC236}">
                  <a16:creationId xmlns:a16="http://schemas.microsoft.com/office/drawing/2014/main" id="{608EA85D-BE57-4A5A-884E-D1F259E17CE7}"/>
                </a:ext>
              </a:extLst>
            </p:cNvPr>
            <p:cNvSpPr>
              <a:spLocks noChangeArrowheads="1"/>
            </p:cNvSpPr>
            <p:nvPr/>
          </p:nvSpPr>
          <p:spPr bwMode="auto">
            <a:xfrm>
              <a:off x="3763178" y="5142925"/>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Type of attack where hackers relies heavily on human interaction and often involves tricking people into breaking standard security practices</a:t>
              </a:r>
            </a:p>
          </p:txBody>
        </p:sp>
        <p:sp>
          <p:nvSpPr>
            <p:cNvPr id="76" name="Isosceles Triangle 75">
              <a:extLst>
                <a:ext uri="{FF2B5EF4-FFF2-40B4-BE49-F238E27FC236}">
                  <a16:creationId xmlns:a16="http://schemas.microsoft.com/office/drawing/2014/main" id="{09CDB509-9F05-43FB-B284-5CF0D0FEFFBC}"/>
                </a:ext>
              </a:extLst>
            </p:cNvPr>
            <p:cNvSpPr/>
            <p:nvPr/>
          </p:nvSpPr>
          <p:spPr>
            <a:xfrm rot="5400000">
              <a:off x="3335563" y="5329965"/>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8" name="Picture 27">
              <a:extLst>
                <a:ext uri="{FF2B5EF4-FFF2-40B4-BE49-F238E27FC236}">
                  <a16:creationId xmlns:a16="http://schemas.microsoft.com/office/drawing/2014/main" id="{16F3075E-5F5C-4D1B-BF37-967E03BAA456}"/>
                </a:ext>
              </a:extLst>
            </p:cNvPr>
            <p:cNvPicPr>
              <a:picLocks noChangeAspect="1"/>
            </p:cNvPicPr>
            <p:nvPr/>
          </p:nvPicPr>
          <p:blipFill>
            <a:blip r:embed="rId15" cstate="email">
              <a:lum bright="70000" contrast="-70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a:ext>
              </a:extLst>
            </a:blip>
            <a:stretch>
              <a:fillRect/>
            </a:stretch>
          </p:blipFill>
          <p:spPr>
            <a:xfrm>
              <a:off x="886044" y="5248921"/>
              <a:ext cx="324657" cy="324657"/>
            </a:xfrm>
            <a:prstGeom prst="rect">
              <a:avLst/>
            </a:prstGeom>
          </p:spPr>
        </p:pic>
      </p:grpSp>
      <p:grpSp>
        <p:nvGrpSpPr>
          <p:cNvPr id="17" name="Group 16">
            <a:extLst>
              <a:ext uri="{FF2B5EF4-FFF2-40B4-BE49-F238E27FC236}">
                <a16:creationId xmlns:a16="http://schemas.microsoft.com/office/drawing/2014/main" id="{80428BE9-5D3A-49E1-86CB-CC60AD8179EB}"/>
              </a:ext>
            </a:extLst>
          </p:cNvPr>
          <p:cNvGrpSpPr/>
          <p:nvPr/>
        </p:nvGrpSpPr>
        <p:grpSpPr>
          <a:xfrm>
            <a:off x="810835" y="5791200"/>
            <a:ext cx="10570331" cy="588699"/>
            <a:chOff x="810835" y="5791200"/>
            <a:chExt cx="10570331" cy="588699"/>
          </a:xfrm>
        </p:grpSpPr>
        <p:sp>
          <p:nvSpPr>
            <p:cNvPr id="78" name="Rounded Rectangle 10">
              <a:extLst>
                <a:ext uri="{FF2B5EF4-FFF2-40B4-BE49-F238E27FC236}">
                  <a16:creationId xmlns:a16="http://schemas.microsoft.com/office/drawing/2014/main" id="{EC57331C-8BD4-476B-B395-32679470A13A}"/>
                </a:ext>
              </a:extLst>
            </p:cNvPr>
            <p:cNvSpPr/>
            <p:nvPr/>
          </p:nvSpPr>
          <p:spPr>
            <a:xfrm>
              <a:off x="810835" y="5791200"/>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Ransomware</a:t>
              </a:r>
            </a:p>
          </p:txBody>
        </p:sp>
        <p:sp>
          <p:nvSpPr>
            <p:cNvPr id="79" name="Rounded Rectangle 22">
              <a:extLst>
                <a:ext uri="{FF2B5EF4-FFF2-40B4-BE49-F238E27FC236}">
                  <a16:creationId xmlns:a16="http://schemas.microsoft.com/office/drawing/2014/main" id="{17D746E5-C152-424F-9A3E-A9D75E2D0EC2}"/>
                </a:ext>
              </a:extLst>
            </p:cNvPr>
            <p:cNvSpPr>
              <a:spLocks noChangeArrowheads="1"/>
            </p:cNvSpPr>
            <p:nvPr/>
          </p:nvSpPr>
          <p:spPr bwMode="auto">
            <a:xfrm>
              <a:off x="3763178" y="5791201"/>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Type of attack that involves encrypting data on the target system and demanding a ransom in exchange for letting the user have access to the data again</a:t>
              </a:r>
            </a:p>
          </p:txBody>
        </p:sp>
        <p:sp>
          <p:nvSpPr>
            <p:cNvPr id="80" name="Isosceles Triangle 79">
              <a:extLst>
                <a:ext uri="{FF2B5EF4-FFF2-40B4-BE49-F238E27FC236}">
                  <a16:creationId xmlns:a16="http://schemas.microsoft.com/office/drawing/2014/main" id="{143D0EDF-1114-4B83-89CF-67FEE8E4D572}"/>
                </a:ext>
              </a:extLst>
            </p:cNvPr>
            <p:cNvSpPr/>
            <p:nvPr/>
          </p:nvSpPr>
          <p:spPr>
            <a:xfrm rot="5400000">
              <a:off x="3335563" y="5978241"/>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9" name="Picture 28">
              <a:extLst>
                <a:ext uri="{FF2B5EF4-FFF2-40B4-BE49-F238E27FC236}">
                  <a16:creationId xmlns:a16="http://schemas.microsoft.com/office/drawing/2014/main" id="{811EFE26-5094-4DCC-90D8-9BA6748527F3}"/>
                </a:ext>
              </a:extLst>
            </p:cNvPr>
            <p:cNvPicPr>
              <a:picLocks noChangeAspect="1"/>
            </p:cNvPicPr>
            <p:nvPr/>
          </p:nvPicPr>
          <p:blipFill>
            <a:blip r:embed="rId17" cstate="email">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a:ext>
              </a:extLst>
            </a:blip>
            <a:stretch>
              <a:fillRect/>
            </a:stretch>
          </p:blipFill>
          <p:spPr>
            <a:xfrm>
              <a:off x="886044" y="5897197"/>
              <a:ext cx="324657" cy="324657"/>
            </a:xfrm>
            <a:prstGeom prst="rect">
              <a:avLst/>
            </a:prstGeom>
          </p:spPr>
        </p:pic>
      </p:grpSp>
      <p:sp>
        <p:nvSpPr>
          <p:cNvPr id="45" name="Footer Placeholder 2">
            <a:extLst>
              <a:ext uri="{FF2B5EF4-FFF2-40B4-BE49-F238E27FC236}">
                <a16:creationId xmlns:a16="http://schemas.microsoft.com/office/drawing/2014/main" id="{7DA78A5B-E446-42CD-950A-CDD263BB34A2}"/>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University of North Dakota, Booz Allen analysis </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47" name="STAMP">
            <a:extLst>
              <a:ext uri="{FF2B5EF4-FFF2-40B4-BE49-F238E27FC236}">
                <a16:creationId xmlns:a16="http://schemas.microsoft.com/office/drawing/2014/main" id="{C89D22B4-DA51-4EE3-873A-96115E09CFB9}"/>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Tree>
    <p:extLst>
      <p:ext uri="{BB962C8B-B14F-4D97-AF65-F5344CB8AC3E}">
        <p14:creationId xmlns:p14="http://schemas.microsoft.com/office/powerpoint/2010/main" val="2270459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FC746855-A009-4CFC-838D-426E54F0B9AA}"/>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29" imgH="329" progId="TCLayout.ActiveDocument.1">
                  <p:embed/>
                </p:oleObj>
              </mc:Choice>
              <mc:Fallback>
                <p:oleObj name="think-cell Slide" r:id="rId3" imgW="329" imgH="329" progId="TCLayout.ActiveDocument.1">
                  <p:embed/>
                  <p:pic>
                    <p:nvPicPr>
                      <p:cNvPr id="6" name="Object 5" hidden="1">
                        <a:extLst>
                          <a:ext uri="{FF2B5EF4-FFF2-40B4-BE49-F238E27FC236}">
                            <a16:creationId xmlns:a16="http://schemas.microsoft.com/office/drawing/2014/main" id="{FC746855-A009-4CFC-838D-426E54F0B9AA}"/>
                          </a:ext>
                        </a:extLst>
                      </p:cNvPr>
                      <p:cNvPicPr/>
                      <p:nvPr/>
                    </p:nvPicPr>
                    <p:blipFill>
                      <a:blip r:embed="rId4"/>
                      <a:stretch>
                        <a:fillRect/>
                      </a:stretch>
                    </p:blipFill>
                    <p:spPr>
                      <a:xfrm>
                        <a:off x="1144588" y="1588"/>
                        <a:ext cx="1588" cy="1588"/>
                      </a:xfrm>
                      <a:prstGeom prst="rect">
                        <a:avLst/>
                      </a:prstGeom>
                    </p:spPr>
                  </p:pic>
                </p:oleObj>
              </mc:Fallback>
            </mc:AlternateContent>
          </a:graphicData>
        </a:graphic>
      </p:graphicFrame>
      <p:sp>
        <p:nvSpPr>
          <p:cNvPr id="60" name="Rectangle: Single Corner Snipped 59">
            <a:extLst>
              <a:ext uri="{FF2B5EF4-FFF2-40B4-BE49-F238E27FC236}">
                <a16:creationId xmlns:a16="http://schemas.microsoft.com/office/drawing/2014/main" id="{73C67609-6299-4A1D-9963-522E1B84767B}"/>
              </a:ext>
            </a:extLst>
          </p:cNvPr>
          <p:cNvSpPr/>
          <p:nvPr/>
        </p:nvSpPr>
        <p:spPr>
          <a:xfrm>
            <a:off x="6304724" y="1427538"/>
            <a:ext cx="1463040" cy="314088"/>
          </a:xfrm>
          <a:prstGeom prst="snip1Rect">
            <a:avLst>
              <a:gd name="adj" fmla="val 50000"/>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91440" rtlCol="0" anchor="b"/>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Supply Chain</a:t>
            </a:r>
          </a:p>
        </p:txBody>
      </p:sp>
      <p:sp>
        <p:nvSpPr>
          <p:cNvPr id="62" name="Rectangle: Single Corner Snipped 61">
            <a:extLst>
              <a:ext uri="{FF2B5EF4-FFF2-40B4-BE49-F238E27FC236}">
                <a16:creationId xmlns:a16="http://schemas.microsoft.com/office/drawing/2014/main" id="{B10EA03B-0EB3-4A2D-8569-45522905C97E}"/>
              </a:ext>
            </a:extLst>
          </p:cNvPr>
          <p:cNvSpPr/>
          <p:nvPr/>
        </p:nvSpPr>
        <p:spPr>
          <a:xfrm>
            <a:off x="3500160" y="1427538"/>
            <a:ext cx="1463040" cy="314088"/>
          </a:xfrm>
          <a:prstGeom prst="snip1Rect">
            <a:avLst>
              <a:gd name="adj" fmla="val 50000"/>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rIns="0" rtlCol="0" anchor="b"/>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Manufacturing</a:t>
            </a:r>
          </a:p>
        </p:txBody>
      </p:sp>
      <p:sp>
        <p:nvSpPr>
          <p:cNvPr id="63" name="Rectangle: Single Corner Snipped 62">
            <a:extLst>
              <a:ext uri="{FF2B5EF4-FFF2-40B4-BE49-F238E27FC236}">
                <a16:creationId xmlns:a16="http://schemas.microsoft.com/office/drawing/2014/main" id="{1907727B-4F8F-4F09-B74D-6252616254B2}"/>
              </a:ext>
            </a:extLst>
          </p:cNvPr>
          <p:cNvSpPr/>
          <p:nvPr/>
        </p:nvSpPr>
        <p:spPr>
          <a:xfrm>
            <a:off x="9109289" y="1427538"/>
            <a:ext cx="1463040" cy="314088"/>
          </a:xfrm>
          <a:prstGeom prst="snip1Rect">
            <a:avLst>
              <a:gd name="adj" fmla="val 50000"/>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b"/>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Port and Maritime</a:t>
            </a:r>
          </a:p>
        </p:txBody>
      </p:sp>
      <p:sp>
        <p:nvSpPr>
          <p:cNvPr id="2" name="Rectangle: Single Corner Snipped 1">
            <a:extLst>
              <a:ext uri="{FF2B5EF4-FFF2-40B4-BE49-F238E27FC236}">
                <a16:creationId xmlns:a16="http://schemas.microsoft.com/office/drawing/2014/main" id="{C4381F68-487E-42A9-80D5-B70024F049A1}"/>
              </a:ext>
            </a:extLst>
          </p:cNvPr>
          <p:cNvSpPr/>
          <p:nvPr/>
        </p:nvSpPr>
        <p:spPr>
          <a:xfrm>
            <a:off x="695596" y="1427538"/>
            <a:ext cx="1463040" cy="314088"/>
          </a:xfrm>
          <a:prstGeom prst="snip1Rect">
            <a:avLst>
              <a:gd name="adj" fmla="val 50000"/>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rIns="91440" rtlCol="0" anchor="b"/>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Smart Home</a:t>
            </a:r>
          </a:p>
        </p:txBody>
      </p:sp>
      <p:sp>
        <p:nvSpPr>
          <p:cNvPr id="3" name="Title 2">
            <a:extLst>
              <a:ext uri="{FF2B5EF4-FFF2-40B4-BE49-F238E27FC236}">
                <a16:creationId xmlns:a16="http://schemas.microsoft.com/office/drawing/2014/main" id="{37A12155-1EED-4756-A268-F3DBE93A9E4B}"/>
              </a:ext>
            </a:extLst>
          </p:cNvPr>
          <p:cNvSpPr>
            <a:spLocks noGrp="1"/>
          </p:cNvSpPr>
          <p:nvPr>
            <p:ph type="title"/>
          </p:nvPr>
        </p:nvSpPr>
        <p:spPr/>
        <p:txBody>
          <a:bodyPr vert="horz"/>
          <a:lstStyle/>
          <a:p>
            <a:r>
              <a:rPr lang="en-US" dirty="0">
                <a:solidFill>
                  <a:schemeClr val="tx1"/>
                </a:solidFill>
              </a:rPr>
              <a:t>Such threats have been causing detrimental effects on key national anchors globally, exposing the vulnerability of key national assets to cyber attacks</a:t>
            </a:r>
          </a:p>
        </p:txBody>
      </p:sp>
      <p:sp>
        <p:nvSpPr>
          <p:cNvPr id="4" name="Text Placeholder 3">
            <a:extLst>
              <a:ext uri="{FF2B5EF4-FFF2-40B4-BE49-F238E27FC236}">
                <a16:creationId xmlns:a16="http://schemas.microsoft.com/office/drawing/2014/main" id="{457F4A4F-A23B-4461-8414-0318289ED9D7}"/>
              </a:ext>
            </a:extLst>
          </p:cNvPr>
          <p:cNvSpPr>
            <a:spLocks noGrp="1"/>
          </p:cNvSpPr>
          <p:nvPr>
            <p:ph type="body" sz="quarter" idx="11"/>
          </p:nvPr>
        </p:nvSpPr>
        <p:spPr/>
        <p:txBody>
          <a:bodyPr/>
          <a:lstStyle/>
          <a:p>
            <a:r>
              <a:rPr lang="en-US" dirty="0"/>
              <a:t>Global Examples of Cyber Attacks</a:t>
            </a:r>
          </a:p>
        </p:txBody>
      </p:sp>
      <p:sp>
        <p:nvSpPr>
          <p:cNvPr id="10" name="Rounded Rectangle 38">
            <a:extLst>
              <a:ext uri="{FF2B5EF4-FFF2-40B4-BE49-F238E27FC236}">
                <a16:creationId xmlns:a16="http://schemas.microsoft.com/office/drawing/2014/main" id="{DA16EFDE-3B8F-452E-ADEE-F9F020279F71}"/>
              </a:ext>
            </a:extLst>
          </p:cNvPr>
          <p:cNvSpPr/>
          <p:nvPr/>
        </p:nvSpPr>
        <p:spPr>
          <a:xfrm>
            <a:off x="936660" y="5499945"/>
            <a:ext cx="3408080" cy="672255"/>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Fast-evolution</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 of attacks through </a:t>
            </a: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sophisticated execution and advanced reconnaissance</a:t>
            </a:r>
          </a:p>
        </p:txBody>
      </p:sp>
      <p:grpSp>
        <p:nvGrpSpPr>
          <p:cNvPr id="5" name="Group 4">
            <a:extLst>
              <a:ext uri="{FF2B5EF4-FFF2-40B4-BE49-F238E27FC236}">
                <a16:creationId xmlns:a16="http://schemas.microsoft.com/office/drawing/2014/main" id="{B7058F57-0E67-4EED-B952-B6F0935DCC7F}"/>
              </a:ext>
            </a:extLst>
          </p:cNvPr>
          <p:cNvGrpSpPr/>
          <p:nvPr/>
        </p:nvGrpSpPr>
        <p:grpSpPr>
          <a:xfrm>
            <a:off x="3500160" y="1734878"/>
            <a:ext cx="2708792" cy="3290623"/>
            <a:chOff x="3500160" y="1734878"/>
            <a:chExt cx="2708792" cy="3290623"/>
          </a:xfrm>
        </p:grpSpPr>
        <p:sp>
          <p:nvSpPr>
            <p:cNvPr id="28" name="Rectangle 27">
              <a:extLst>
                <a:ext uri="{FF2B5EF4-FFF2-40B4-BE49-F238E27FC236}">
                  <a16:creationId xmlns:a16="http://schemas.microsoft.com/office/drawing/2014/main" id="{248A8FDB-51BF-4499-AE33-29F6EB84BFE1}"/>
                </a:ext>
              </a:extLst>
            </p:cNvPr>
            <p:cNvSpPr/>
            <p:nvPr/>
          </p:nvSpPr>
          <p:spPr>
            <a:xfrm>
              <a:off x="3500160" y="1734878"/>
              <a:ext cx="2708792" cy="3290623"/>
            </a:xfrm>
            <a:prstGeom prst="rect">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 name="Oval 28">
              <a:extLst>
                <a:ext uri="{FF2B5EF4-FFF2-40B4-BE49-F238E27FC236}">
                  <a16:creationId xmlns:a16="http://schemas.microsoft.com/office/drawing/2014/main" id="{6B982D19-0D92-4C71-BF22-447939948747}"/>
                </a:ext>
              </a:extLst>
            </p:cNvPr>
            <p:cNvSpPr/>
            <p:nvPr/>
          </p:nvSpPr>
          <p:spPr>
            <a:xfrm>
              <a:off x="3579515" y="1786282"/>
              <a:ext cx="374729" cy="374904"/>
            </a:xfrm>
            <a:prstGeom prst="ellipse">
              <a:avLst/>
            </a:prstGeom>
            <a:solidFill>
              <a:schemeClr val="accent2">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Freeform 125">
              <a:extLst>
                <a:ext uri="{FF2B5EF4-FFF2-40B4-BE49-F238E27FC236}">
                  <a16:creationId xmlns:a16="http://schemas.microsoft.com/office/drawing/2014/main" id="{DF3A7F71-0664-46DE-9AF8-65EF05E2F371}"/>
                </a:ext>
              </a:extLst>
            </p:cNvPr>
            <p:cNvSpPr>
              <a:spLocks noEditPoints="1"/>
            </p:cNvSpPr>
            <p:nvPr/>
          </p:nvSpPr>
          <p:spPr bwMode="auto">
            <a:xfrm>
              <a:off x="3630611" y="1843335"/>
              <a:ext cx="271981" cy="228352"/>
            </a:xfrm>
            <a:custGeom>
              <a:avLst/>
              <a:gdLst>
                <a:gd name="T0" fmla="*/ 180 w 183"/>
                <a:gd name="T1" fmla="*/ 138 h 161"/>
                <a:gd name="T2" fmla="*/ 105 w 183"/>
                <a:gd name="T3" fmla="*/ 8 h 161"/>
                <a:gd name="T4" fmla="*/ 92 w 183"/>
                <a:gd name="T5" fmla="*/ 0 h 161"/>
                <a:gd name="T6" fmla="*/ 78 w 183"/>
                <a:gd name="T7" fmla="*/ 8 h 161"/>
                <a:gd name="T8" fmla="*/ 3 w 183"/>
                <a:gd name="T9" fmla="*/ 138 h 161"/>
                <a:gd name="T10" fmla="*/ 3 w 183"/>
                <a:gd name="T11" fmla="*/ 153 h 161"/>
                <a:gd name="T12" fmla="*/ 16 w 183"/>
                <a:gd name="T13" fmla="*/ 161 h 161"/>
                <a:gd name="T14" fmla="*/ 167 w 183"/>
                <a:gd name="T15" fmla="*/ 161 h 161"/>
                <a:gd name="T16" fmla="*/ 180 w 183"/>
                <a:gd name="T17" fmla="*/ 153 h 161"/>
                <a:gd name="T18" fmla="*/ 180 w 183"/>
                <a:gd name="T19" fmla="*/ 138 h 161"/>
                <a:gd name="T20" fmla="*/ 169 w 183"/>
                <a:gd name="T21" fmla="*/ 147 h 161"/>
                <a:gd name="T22" fmla="*/ 167 w 183"/>
                <a:gd name="T23" fmla="*/ 149 h 161"/>
                <a:gd name="T24" fmla="*/ 16 w 183"/>
                <a:gd name="T25" fmla="*/ 149 h 161"/>
                <a:gd name="T26" fmla="*/ 14 w 183"/>
                <a:gd name="T27" fmla="*/ 147 h 161"/>
                <a:gd name="T28" fmla="*/ 14 w 183"/>
                <a:gd name="T29" fmla="*/ 144 h 161"/>
                <a:gd name="T30" fmla="*/ 89 w 183"/>
                <a:gd name="T31" fmla="*/ 14 h 161"/>
                <a:gd name="T32" fmla="*/ 92 w 183"/>
                <a:gd name="T33" fmla="*/ 12 h 161"/>
                <a:gd name="T34" fmla="*/ 94 w 183"/>
                <a:gd name="T35" fmla="*/ 14 h 161"/>
                <a:gd name="T36" fmla="*/ 169 w 183"/>
                <a:gd name="T37" fmla="*/ 144 h 161"/>
                <a:gd name="T38" fmla="*/ 169 w 183"/>
                <a:gd name="T39" fmla="*/ 14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 h="161">
                  <a:moveTo>
                    <a:pt x="180" y="138"/>
                  </a:moveTo>
                  <a:cubicBezTo>
                    <a:pt x="105" y="8"/>
                    <a:pt x="105" y="8"/>
                    <a:pt x="105" y="8"/>
                  </a:cubicBezTo>
                  <a:cubicBezTo>
                    <a:pt x="102" y="3"/>
                    <a:pt x="97" y="0"/>
                    <a:pt x="92" y="0"/>
                  </a:cubicBezTo>
                  <a:cubicBezTo>
                    <a:pt x="86" y="0"/>
                    <a:pt x="81" y="3"/>
                    <a:pt x="78" y="8"/>
                  </a:cubicBezTo>
                  <a:cubicBezTo>
                    <a:pt x="3" y="138"/>
                    <a:pt x="3" y="138"/>
                    <a:pt x="3" y="138"/>
                  </a:cubicBezTo>
                  <a:cubicBezTo>
                    <a:pt x="0" y="143"/>
                    <a:pt x="0" y="148"/>
                    <a:pt x="3" y="153"/>
                  </a:cubicBezTo>
                  <a:cubicBezTo>
                    <a:pt x="6" y="158"/>
                    <a:pt x="11" y="161"/>
                    <a:pt x="16" y="161"/>
                  </a:cubicBezTo>
                  <a:cubicBezTo>
                    <a:pt x="167" y="161"/>
                    <a:pt x="167" y="161"/>
                    <a:pt x="167" y="161"/>
                  </a:cubicBezTo>
                  <a:cubicBezTo>
                    <a:pt x="172" y="161"/>
                    <a:pt x="177" y="158"/>
                    <a:pt x="180" y="153"/>
                  </a:cubicBezTo>
                  <a:cubicBezTo>
                    <a:pt x="183" y="148"/>
                    <a:pt x="183" y="143"/>
                    <a:pt x="180" y="138"/>
                  </a:cubicBezTo>
                  <a:close/>
                  <a:moveTo>
                    <a:pt x="169" y="147"/>
                  </a:moveTo>
                  <a:cubicBezTo>
                    <a:pt x="169" y="147"/>
                    <a:pt x="168" y="149"/>
                    <a:pt x="167" y="149"/>
                  </a:cubicBezTo>
                  <a:cubicBezTo>
                    <a:pt x="16" y="149"/>
                    <a:pt x="16" y="149"/>
                    <a:pt x="16" y="149"/>
                  </a:cubicBezTo>
                  <a:cubicBezTo>
                    <a:pt x="15" y="149"/>
                    <a:pt x="14" y="147"/>
                    <a:pt x="14" y="147"/>
                  </a:cubicBezTo>
                  <a:cubicBezTo>
                    <a:pt x="13" y="147"/>
                    <a:pt x="13" y="145"/>
                    <a:pt x="14" y="144"/>
                  </a:cubicBezTo>
                  <a:cubicBezTo>
                    <a:pt x="89" y="14"/>
                    <a:pt x="89" y="14"/>
                    <a:pt x="89" y="14"/>
                  </a:cubicBezTo>
                  <a:cubicBezTo>
                    <a:pt x="90" y="12"/>
                    <a:pt x="91" y="12"/>
                    <a:pt x="92" y="12"/>
                  </a:cubicBezTo>
                  <a:cubicBezTo>
                    <a:pt x="92" y="12"/>
                    <a:pt x="93" y="12"/>
                    <a:pt x="94" y="14"/>
                  </a:cubicBezTo>
                  <a:cubicBezTo>
                    <a:pt x="169" y="144"/>
                    <a:pt x="169" y="144"/>
                    <a:pt x="169" y="144"/>
                  </a:cubicBezTo>
                  <a:cubicBezTo>
                    <a:pt x="170" y="145"/>
                    <a:pt x="170" y="147"/>
                    <a:pt x="169" y="1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Freeform 126">
              <a:extLst>
                <a:ext uri="{FF2B5EF4-FFF2-40B4-BE49-F238E27FC236}">
                  <a16:creationId xmlns:a16="http://schemas.microsoft.com/office/drawing/2014/main" id="{827FCBF3-8F8A-4EA4-BD5C-FCEBFDE340E8}"/>
                </a:ext>
              </a:extLst>
            </p:cNvPr>
            <p:cNvSpPr>
              <a:spLocks/>
            </p:cNvSpPr>
            <p:nvPr/>
          </p:nvSpPr>
          <p:spPr bwMode="auto">
            <a:xfrm>
              <a:off x="3758409" y="1901982"/>
              <a:ext cx="18569" cy="84852"/>
            </a:xfrm>
            <a:custGeom>
              <a:avLst/>
              <a:gdLst>
                <a:gd name="T0" fmla="*/ 14 w 17"/>
                <a:gd name="T1" fmla="*/ 68 h 68"/>
                <a:gd name="T2" fmla="*/ 17 w 17"/>
                <a:gd name="T3" fmla="*/ 0 h 68"/>
                <a:gd name="T4" fmla="*/ 0 w 17"/>
                <a:gd name="T5" fmla="*/ 0 h 68"/>
                <a:gd name="T6" fmla="*/ 2 w 17"/>
                <a:gd name="T7" fmla="*/ 68 h 68"/>
                <a:gd name="T8" fmla="*/ 14 w 17"/>
                <a:gd name="T9" fmla="*/ 68 h 68"/>
              </a:gdLst>
              <a:ahLst/>
              <a:cxnLst>
                <a:cxn ang="0">
                  <a:pos x="T0" y="T1"/>
                </a:cxn>
                <a:cxn ang="0">
                  <a:pos x="T2" y="T3"/>
                </a:cxn>
                <a:cxn ang="0">
                  <a:pos x="T4" y="T5"/>
                </a:cxn>
                <a:cxn ang="0">
                  <a:pos x="T6" y="T7"/>
                </a:cxn>
                <a:cxn ang="0">
                  <a:pos x="T8" y="T9"/>
                </a:cxn>
              </a:cxnLst>
              <a:rect l="0" t="0" r="r" b="b"/>
              <a:pathLst>
                <a:path w="17" h="68">
                  <a:moveTo>
                    <a:pt x="14" y="68"/>
                  </a:moveTo>
                  <a:lnTo>
                    <a:pt x="17" y="0"/>
                  </a:lnTo>
                  <a:lnTo>
                    <a:pt x="0" y="0"/>
                  </a:lnTo>
                  <a:lnTo>
                    <a:pt x="2" y="68"/>
                  </a:lnTo>
                  <a:lnTo>
                    <a:pt x="14"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Oval 127">
              <a:extLst>
                <a:ext uri="{FF2B5EF4-FFF2-40B4-BE49-F238E27FC236}">
                  <a16:creationId xmlns:a16="http://schemas.microsoft.com/office/drawing/2014/main" id="{5AAF25D9-DC1F-4A03-BC19-D42AB035018E}"/>
                </a:ext>
              </a:extLst>
            </p:cNvPr>
            <p:cNvSpPr>
              <a:spLocks noChangeArrowheads="1"/>
            </p:cNvSpPr>
            <p:nvPr/>
          </p:nvSpPr>
          <p:spPr bwMode="auto">
            <a:xfrm>
              <a:off x="3756225" y="2000561"/>
              <a:ext cx="21846" cy="2370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D4864A58-5699-4C64-9D2F-03CBB9BE0727}"/>
                </a:ext>
              </a:extLst>
            </p:cNvPr>
            <p:cNvSpPr txBox="1"/>
            <p:nvPr/>
          </p:nvSpPr>
          <p:spPr>
            <a:xfrm>
              <a:off x="3930444" y="1755163"/>
              <a:ext cx="2248202" cy="450829"/>
            </a:xfrm>
            <a:prstGeom prst="rect">
              <a:avLst/>
            </a:prstGeom>
            <a:noFill/>
          </p:spPr>
          <p:txBody>
            <a:bodyPr wrap="square" lIns="0" tIns="0" rIns="0" bIns="0" rtlCol="0">
              <a:noAutofit/>
            </a:bodyPr>
            <a:lstStyle>
              <a:defPPr>
                <a:defRPr lang="en-US"/>
              </a:defPPr>
              <a:lvl1pPr marR="0" lvl="0" indent="0" algn="ctr" fontAlgn="auto">
                <a:lnSpc>
                  <a:spcPct val="107000"/>
                </a:lnSpc>
                <a:spcBef>
                  <a:spcPts val="0"/>
                </a:spcBef>
                <a:spcAft>
                  <a:spcPts val="0"/>
                </a:spcAft>
                <a:buClrTx/>
                <a:buSzTx/>
                <a:buFont typeface="Arial" charset="0"/>
                <a:buNone/>
                <a:tabLst/>
                <a:defRPr kumimoji="0" sz="1100" b="0" i="1" u="none" strike="noStrike" cap="none" spc="0" normalizeH="0" baseline="0">
                  <a:ln>
                    <a:noFill/>
                  </a:ln>
                  <a:solidFill>
                    <a:srgbClr val="000000"/>
                  </a:solidFill>
                  <a:effectLst/>
                  <a:uLnTx/>
                  <a:uFillTx/>
                  <a:latin typeface="Calibri" panose="020F0502020204030204"/>
                </a:defRPr>
              </a:lvl1pPr>
            </a:lstStyle>
            <a:p>
              <a:pPr marL="0" marR="0" lvl="0" indent="0" algn="ctr" defTabSz="914400" rtl="0" eaLnBrk="1" fontAlgn="auto" latinLnBrk="0" hangingPunct="1">
                <a:lnSpc>
                  <a:spcPct val="107000"/>
                </a:lnSpc>
                <a:spcBef>
                  <a:spcPts val="0"/>
                </a:spcBef>
                <a:spcAft>
                  <a:spcPts val="0"/>
                </a:spcAft>
                <a:buClrTx/>
                <a:buSzTx/>
                <a:buFont typeface="Arial" charset="0"/>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Ransomware on Renault-Nissan </a:t>
              </a: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(2021)</a:t>
              </a:r>
            </a:p>
          </p:txBody>
        </p:sp>
        <p:sp>
          <p:nvSpPr>
            <p:cNvPr id="52" name="Rectangle 18">
              <a:extLst>
                <a:ext uri="{FF2B5EF4-FFF2-40B4-BE49-F238E27FC236}">
                  <a16:creationId xmlns:a16="http://schemas.microsoft.com/office/drawing/2014/main" id="{FC118F05-3E50-4476-9DFC-46B6144648CC}"/>
                </a:ext>
              </a:extLst>
            </p:cNvPr>
            <p:cNvSpPr>
              <a:spLocks noChangeArrowheads="1"/>
            </p:cNvSpPr>
            <p:nvPr/>
          </p:nvSpPr>
          <p:spPr bwMode="gray">
            <a:xfrm>
              <a:off x="3602569" y="2288474"/>
              <a:ext cx="2503975" cy="2682797"/>
            </a:xfrm>
            <a:prstGeom prst="roundRect">
              <a:avLst>
                <a:gd name="adj" fmla="val 0"/>
              </a:avLst>
            </a:prstGeom>
            <a:solidFill>
              <a:schemeClr val="bg1"/>
            </a:solidFill>
            <a:ln w="31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77"/>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Actor</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 Hackers </a:t>
              </a:r>
            </a:p>
            <a:p>
              <a:pPr marL="0" marR="0" lvl="0" indent="0" algn="l" defTabSz="914400" rtl="0" eaLnBrk="1" fontAlgn="auto" latinLnBrk="0" hangingPunct="1">
                <a:lnSpc>
                  <a:spcPct val="100000"/>
                </a:lnSpc>
                <a:spcBef>
                  <a:spcPts val="0"/>
                </a:spcBef>
                <a:spcAft>
                  <a:spcPts val="277"/>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Objective</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Ransomware</a:t>
              </a:r>
            </a:p>
            <a:p>
              <a:pPr marL="0" marR="0" lvl="0" indent="0" algn="l" defTabSz="914400" rtl="0" eaLnBrk="1" fontAlgn="auto" latinLnBrk="0" hangingPunct="1">
                <a:lnSpc>
                  <a:spcPct val="100000"/>
                </a:lnSpc>
                <a:spcBef>
                  <a:spcPts val="0"/>
                </a:spcBef>
                <a:spcAft>
                  <a:spcPts val="277"/>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Impact</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Worldwide r</a:t>
              </a:r>
              <a:r>
                <a:rPr kumimoji="0" lang="en-US" sz="1400" b="1" i="0" u="none" strike="noStrike" kern="1200" cap="none" spc="0" normalizeH="0" baseline="0" noProof="0" dirty="0" err="1">
                  <a:ln>
                    <a:noFill/>
                  </a:ln>
                  <a:solidFill>
                    <a:srgbClr val="000000"/>
                  </a:solidFill>
                  <a:effectLst/>
                  <a:uLnTx/>
                  <a:uFillTx/>
                  <a:latin typeface="Calibri" panose="020F0502020204030204"/>
                  <a:ea typeface="+mn-ea"/>
                  <a:cs typeface="+mn-cs"/>
                </a:rPr>
                <a:t>ansomware</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 attack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infiltrating outdated Microsoft Windows operating systems via cryptoworm encrypted data. Automotive manufacturing partnership Renault-Nissan was forced to halt production at five facilities around the world</a:t>
              </a:r>
              <a:endParaRPr kumimoji="0" lang="en-US" sz="1400" b="0" i="0" u="none" strike="noStrike" kern="1200" cap="none" spc="0" normalizeH="0" baseline="0" noProof="0" dirty="0">
                <a:ln>
                  <a:noFill/>
                </a:ln>
                <a:solidFill>
                  <a:srgbClr val="141414"/>
                </a:solidFill>
                <a:effectLst/>
                <a:uLnTx/>
                <a:uFillTx/>
                <a:latin typeface="ReithSans"/>
                <a:ea typeface="+mn-ea"/>
                <a:cs typeface="+mn-cs"/>
              </a:endParaRPr>
            </a:p>
          </p:txBody>
        </p:sp>
      </p:grpSp>
      <p:grpSp>
        <p:nvGrpSpPr>
          <p:cNvPr id="14" name="Group 13">
            <a:extLst>
              <a:ext uri="{FF2B5EF4-FFF2-40B4-BE49-F238E27FC236}">
                <a16:creationId xmlns:a16="http://schemas.microsoft.com/office/drawing/2014/main" id="{53B01CD8-5AC1-429A-BF2D-072F4E47FED1}"/>
              </a:ext>
            </a:extLst>
          </p:cNvPr>
          <p:cNvGrpSpPr/>
          <p:nvPr/>
        </p:nvGrpSpPr>
        <p:grpSpPr>
          <a:xfrm>
            <a:off x="6304724" y="1734878"/>
            <a:ext cx="2708792" cy="3290623"/>
            <a:chOff x="9109289" y="1734878"/>
            <a:chExt cx="2708792" cy="3290623"/>
          </a:xfrm>
        </p:grpSpPr>
        <p:sp>
          <p:nvSpPr>
            <p:cNvPr id="7" name="Rectangle 6">
              <a:extLst>
                <a:ext uri="{FF2B5EF4-FFF2-40B4-BE49-F238E27FC236}">
                  <a16:creationId xmlns:a16="http://schemas.microsoft.com/office/drawing/2014/main" id="{9DDB1D35-935F-4EFE-9AF1-027744DA6822}"/>
                </a:ext>
              </a:extLst>
            </p:cNvPr>
            <p:cNvSpPr/>
            <p:nvPr/>
          </p:nvSpPr>
          <p:spPr>
            <a:xfrm>
              <a:off x="9109289" y="1734878"/>
              <a:ext cx="2708792" cy="3290623"/>
            </a:xfrm>
            <a:prstGeom prst="rect">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064A1997-F75D-4254-8451-6CC407720525}"/>
                </a:ext>
              </a:extLst>
            </p:cNvPr>
            <p:cNvSpPr/>
            <p:nvPr/>
          </p:nvSpPr>
          <p:spPr>
            <a:xfrm>
              <a:off x="9155642" y="1786282"/>
              <a:ext cx="374729" cy="374904"/>
            </a:xfrm>
            <a:prstGeom prst="ellipse">
              <a:avLst/>
            </a:prstGeom>
            <a:solidFill>
              <a:schemeClr val="accent3"/>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3" name="Freeform 125">
              <a:extLst>
                <a:ext uri="{FF2B5EF4-FFF2-40B4-BE49-F238E27FC236}">
                  <a16:creationId xmlns:a16="http://schemas.microsoft.com/office/drawing/2014/main" id="{31E9B3E7-C482-4E30-8709-1C6A0625BAA0}"/>
                </a:ext>
              </a:extLst>
            </p:cNvPr>
            <p:cNvSpPr>
              <a:spLocks noEditPoints="1"/>
            </p:cNvSpPr>
            <p:nvPr/>
          </p:nvSpPr>
          <p:spPr bwMode="auto">
            <a:xfrm>
              <a:off x="9206739" y="1843336"/>
              <a:ext cx="271982" cy="228352"/>
            </a:xfrm>
            <a:custGeom>
              <a:avLst/>
              <a:gdLst>
                <a:gd name="T0" fmla="*/ 180 w 183"/>
                <a:gd name="T1" fmla="*/ 138 h 161"/>
                <a:gd name="T2" fmla="*/ 105 w 183"/>
                <a:gd name="T3" fmla="*/ 8 h 161"/>
                <a:gd name="T4" fmla="*/ 92 w 183"/>
                <a:gd name="T5" fmla="*/ 0 h 161"/>
                <a:gd name="T6" fmla="*/ 78 w 183"/>
                <a:gd name="T7" fmla="*/ 8 h 161"/>
                <a:gd name="T8" fmla="*/ 3 w 183"/>
                <a:gd name="T9" fmla="*/ 138 h 161"/>
                <a:gd name="T10" fmla="*/ 3 w 183"/>
                <a:gd name="T11" fmla="*/ 153 h 161"/>
                <a:gd name="T12" fmla="*/ 16 w 183"/>
                <a:gd name="T13" fmla="*/ 161 h 161"/>
                <a:gd name="T14" fmla="*/ 167 w 183"/>
                <a:gd name="T15" fmla="*/ 161 h 161"/>
                <a:gd name="T16" fmla="*/ 180 w 183"/>
                <a:gd name="T17" fmla="*/ 153 h 161"/>
                <a:gd name="T18" fmla="*/ 180 w 183"/>
                <a:gd name="T19" fmla="*/ 138 h 161"/>
                <a:gd name="T20" fmla="*/ 169 w 183"/>
                <a:gd name="T21" fmla="*/ 147 h 161"/>
                <a:gd name="T22" fmla="*/ 167 w 183"/>
                <a:gd name="T23" fmla="*/ 149 h 161"/>
                <a:gd name="T24" fmla="*/ 16 w 183"/>
                <a:gd name="T25" fmla="*/ 149 h 161"/>
                <a:gd name="T26" fmla="*/ 14 w 183"/>
                <a:gd name="T27" fmla="*/ 147 h 161"/>
                <a:gd name="T28" fmla="*/ 14 w 183"/>
                <a:gd name="T29" fmla="*/ 144 h 161"/>
                <a:gd name="T30" fmla="*/ 89 w 183"/>
                <a:gd name="T31" fmla="*/ 14 h 161"/>
                <a:gd name="T32" fmla="*/ 92 w 183"/>
                <a:gd name="T33" fmla="*/ 12 h 161"/>
                <a:gd name="T34" fmla="*/ 94 w 183"/>
                <a:gd name="T35" fmla="*/ 14 h 161"/>
                <a:gd name="T36" fmla="*/ 169 w 183"/>
                <a:gd name="T37" fmla="*/ 144 h 161"/>
                <a:gd name="T38" fmla="*/ 169 w 183"/>
                <a:gd name="T39" fmla="*/ 14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 h="161">
                  <a:moveTo>
                    <a:pt x="180" y="138"/>
                  </a:moveTo>
                  <a:cubicBezTo>
                    <a:pt x="105" y="8"/>
                    <a:pt x="105" y="8"/>
                    <a:pt x="105" y="8"/>
                  </a:cubicBezTo>
                  <a:cubicBezTo>
                    <a:pt x="102" y="3"/>
                    <a:pt x="97" y="0"/>
                    <a:pt x="92" y="0"/>
                  </a:cubicBezTo>
                  <a:cubicBezTo>
                    <a:pt x="86" y="0"/>
                    <a:pt x="81" y="3"/>
                    <a:pt x="78" y="8"/>
                  </a:cubicBezTo>
                  <a:cubicBezTo>
                    <a:pt x="3" y="138"/>
                    <a:pt x="3" y="138"/>
                    <a:pt x="3" y="138"/>
                  </a:cubicBezTo>
                  <a:cubicBezTo>
                    <a:pt x="0" y="143"/>
                    <a:pt x="0" y="148"/>
                    <a:pt x="3" y="153"/>
                  </a:cubicBezTo>
                  <a:cubicBezTo>
                    <a:pt x="6" y="158"/>
                    <a:pt x="11" y="161"/>
                    <a:pt x="16" y="161"/>
                  </a:cubicBezTo>
                  <a:cubicBezTo>
                    <a:pt x="167" y="161"/>
                    <a:pt x="167" y="161"/>
                    <a:pt x="167" y="161"/>
                  </a:cubicBezTo>
                  <a:cubicBezTo>
                    <a:pt x="172" y="161"/>
                    <a:pt x="177" y="158"/>
                    <a:pt x="180" y="153"/>
                  </a:cubicBezTo>
                  <a:cubicBezTo>
                    <a:pt x="183" y="148"/>
                    <a:pt x="183" y="143"/>
                    <a:pt x="180" y="138"/>
                  </a:cubicBezTo>
                  <a:close/>
                  <a:moveTo>
                    <a:pt x="169" y="147"/>
                  </a:moveTo>
                  <a:cubicBezTo>
                    <a:pt x="169" y="147"/>
                    <a:pt x="168" y="149"/>
                    <a:pt x="167" y="149"/>
                  </a:cubicBezTo>
                  <a:cubicBezTo>
                    <a:pt x="16" y="149"/>
                    <a:pt x="16" y="149"/>
                    <a:pt x="16" y="149"/>
                  </a:cubicBezTo>
                  <a:cubicBezTo>
                    <a:pt x="15" y="149"/>
                    <a:pt x="14" y="147"/>
                    <a:pt x="14" y="147"/>
                  </a:cubicBezTo>
                  <a:cubicBezTo>
                    <a:pt x="13" y="147"/>
                    <a:pt x="13" y="145"/>
                    <a:pt x="14" y="144"/>
                  </a:cubicBezTo>
                  <a:cubicBezTo>
                    <a:pt x="89" y="14"/>
                    <a:pt x="89" y="14"/>
                    <a:pt x="89" y="14"/>
                  </a:cubicBezTo>
                  <a:cubicBezTo>
                    <a:pt x="90" y="12"/>
                    <a:pt x="91" y="12"/>
                    <a:pt x="92" y="12"/>
                  </a:cubicBezTo>
                  <a:cubicBezTo>
                    <a:pt x="92" y="12"/>
                    <a:pt x="93" y="12"/>
                    <a:pt x="94" y="14"/>
                  </a:cubicBezTo>
                  <a:cubicBezTo>
                    <a:pt x="169" y="144"/>
                    <a:pt x="169" y="144"/>
                    <a:pt x="169" y="144"/>
                  </a:cubicBezTo>
                  <a:cubicBezTo>
                    <a:pt x="170" y="145"/>
                    <a:pt x="170" y="147"/>
                    <a:pt x="169" y="1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Freeform 126">
              <a:extLst>
                <a:ext uri="{FF2B5EF4-FFF2-40B4-BE49-F238E27FC236}">
                  <a16:creationId xmlns:a16="http://schemas.microsoft.com/office/drawing/2014/main" id="{ACC32A2C-FB49-4E2B-B0CB-0F7A69708B07}"/>
                </a:ext>
              </a:extLst>
            </p:cNvPr>
            <p:cNvSpPr>
              <a:spLocks/>
            </p:cNvSpPr>
            <p:nvPr/>
          </p:nvSpPr>
          <p:spPr bwMode="auto">
            <a:xfrm>
              <a:off x="9334538" y="1901983"/>
              <a:ext cx="18569" cy="84852"/>
            </a:xfrm>
            <a:custGeom>
              <a:avLst/>
              <a:gdLst>
                <a:gd name="T0" fmla="*/ 14 w 17"/>
                <a:gd name="T1" fmla="*/ 68 h 68"/>
                <a:gd name="T2" fmla="*/ 17 w 17"/>
                <a:gd name="T3" fmla="*/ 0 h 68"/>
                <a:gd name="T4" fmla="*/ 0 w 17"/>
                <a:gd name="T5" fmla="*/ 0 h 68"/>
                <a:gd name="T6" fmla="*/ 2 w 17"/>
                <a:gd name="T7" fmla="*/ 68 h 68"/>
                <a:gd name="T8" fmla="*/ 14 w 17"/>
                <a:gd name="T9" fmla="*/ 68 h 68"/>
              </a:gdLst>
              <a:ahLst/>
              <a:cxnLst>
                <a:cxn ang="0">
                  <a:pos x="T0" y="T1"/>
                </a:cxn>
                <a:cxn ang="0">
                  <a:pos x="T2" y="T3"/>
                </a:cxn>
                <a:cxn ang="0">
                  <a:pos x="T4" y="T5"/>
                </a:cxn>
                <a:cxn ang="0">
                  <a:pos x="T6" y="T7"/>
                </a:cxn>
                <a:cxn ang="0">
                  <a:pos x="T8" y="T9"/>
                </a:cxn>
              </a:cxnLst>
              <a:rect l="0" t="0" r="r" b="b"/>
              <a:pathLst>
                <a:path w="17" h="68">
                  <a:moveTo>
                    <a:pt x="14" y="68"/>
                  </a:moveTo>
                  <a:lnTo>
                    <a:pt x="17" y="0"/>
                  </a:lnTo>
                  <a:lnTo>
                    <a:pt x="0" y="0"/>
                  </a:lnTo>
                  <a:lnTo>
                    <a:pt x="2" y="68"/>
                  </a:lnTo>
                  <a:lnTo>
                    <a:pt x="14"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5" name="Oval 127">
              <a:extLst>
                <a:ext uri="{FF2B5EF4-FFF2-40B4-BE49-F238E27FC236}">
                  <a16:creationId xmlns:a16="http://schemas.microsoft.com/office/drawing/2014/main" id="{0F68C761-EF24-4BB8-AEDD-DF2B208070D5}"/>
                </a:ext>
              </a:extLst>
            </p:cNvPr>
            <p:cNvSpPr>
              <a:spLocks noChangeArrowheads="1"/>
            </p:cNvSpPr>
            <p:nvPr/>
          </p:nvSpPr>
          <p:spPr bwMode="auto">
            <a:xfrm>
              <a:off x="9332353" y="2000562"/>
              <a:ext cx="21846" cy="2370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661B2099-8D39-4FB3-A4D3-1BFC880207E6}"/>
                </a:ext>
              </a:extLst>
            </p:cNvPr>
            <p:cNvSpPr txBox="1"/>
            <p:nvPr/>
          </p:nvSpPr>
          <p:spPr>
            <a:xfrm>
              <a:off x="9537477" y="1755163"/>
              <a:ext cx="2258589" cy="450829"/>
            </a:xfrm>
            <a:prstGeom prst="rect">
              <a:avLst/>
            </a:prstGeom>
            <a:noFill/>
          </p:spPr>
          <p:txBody>
            <a:bodyPr wrap="square" lIns="0" tIns="0" rIns="0" bIns="0" rtlCol="0">
              <a:noAutofit/>
            </a:bodyPr>
            <a:lstStyle>
              <a:defPPr>
                <a:defRPr lang="en-US"/>
              </a:defPPr>
              <a:lvl1pPr marR="0" lvl="0" indent="0" algn="ctr" fontAlgn="auto">
                <a:lnSpc>
                  <a:spcPct val="107000"/>
                </a:lnSpc>
                <a:spcBef>
                  <a:spcPts val="0"/>
                </a:spcBef>
                <a:spcAft>
                  <a:spcPts val="0"/>
                </a:spcAft>
                <a:buClrTx/>
                <a:buSzTx/>
                <a:buFont typeface="Arial" charset="0"/>
                <a:buNone/>
                <a:tabLst/>
                <a:defRPr kumimoji="0" sz="1100" b="0" i="1" u="none" strike="noStrike" cap="none" spc="0" normalizeH="0" baseline="0">
                  <a:ln>
                    <a:noFill/>
                  </a:ln>
                  <a:solidFill>
                    <a:srgbClr val="000000"/>
                  </a:solidFill>
                  <a:effectLst/>
                  <a:uLnTx/>
                  <a:uFillTx/>
                  <a:latin typeface="Calibri" panose="020F0502020204030204"/>
                </a:defRPr>
              </a:lvl1pPr>
            </a:lstStyle>
            <a:p>
              <a:pPr marL="0" marR="0" lvl="0" indent="0" algn="ctr" defTabSz="914400" rtl="0" eaLnBrk="1" fontAlgn="auto" latinLnBrk="0" hangingPunct="1">
                <a:lnSpc>
                  <a:spcPct val="107000"/>
                </a:lnSpc>
                <a:spcBef>
                  <a:spcPts val="0"/>
                </a:spcBef>
                <a:spcAft>
                  <a:spcPts val="0"/>
                </a:spcAft>
                <a:buClrTx/>
                <a:buSzTx/>
                <a:buFont typeface="Arial" charset="0"/>
                <a:buNone/>
                <a:tabLst/>
                <a:defRPr/>
              </a:pPr>
              <a:r>
                <a:rPr kumimoji="0" lang="en-US" sz="1400" b="1" i="1" u="none" strike="noStrike" kern="1200" cap="none" spc="-50" normalizeH="0" baseline="0" noProof="0" dirty="0">
                  <a:ln>
                    <a:noFill/>
                  </a:ln>
                  <a:solidFill>
                    <a:srgbClr val="000000"/>
                  </a:solidFill>
                  <a:effectLst/>
                  <a:uLnTx/>
                  <a:uFillTx/>
                  <a:latin typeface="Calibri" panose="020F0502020204030204"/>
                  <a:ea typeface="+mn-ea"/>
                  <a:cs typeface="+mn-cs"/>
                </a:rPr>
                <a:t>Disruption of Major U.S. Oil Pipeline </a:t>
              </a:r>
              <a:r>
                <a:rPr kumimoji="0" lang="en-US" sz="1400" b="0" i="1" u="none" strike="noStrike" kern="1200" cap="none" spc="-50" normalizeH="0" baseline="0" noProof="0" dirty="0">
                  <a:ln>
                    <a:noFill/>
                  </a:ln>
                  <a:solidFill>
                    <a:srgbClr val="000000"/>
                  </a:solidFill>
                  <a:effectLst/>
                  <a:uLnTx/>
                  <a:uFillTx/>
                  <a:latin typeface="Calibri" panose="020F0502020204030204"/>
                  <a:ea typeface="+mn-ea"/>
                  <a:cs typeface="+mn-cs"/>
                </a:rPr>
                <a:t>(2021)</a:t>
              </a:r>
            </a:p>
          </p:txBody>
        </p:sp>
        <p:sp>
          <p:nvSpPr>
            <p:cNvPr id="55" name="Rectangle 18">
              <a:extLst>
                <a:ext uri="{FF2B5EF4-FFF2-40B4-BE49-F238E27FC236}">
                  <a16:creationId xmlns:a16="http://schemas.microsoft.com/office/drawing/2014/main" id="{84596A3A-0ACA-4735-B1D0-29A69BF8BFCF}"/>
                </a:ext>
              </a:extLst>
            </p:cNvPr>
            <p:cNvSpPr>
              <a:spLocks noChangeArrowheads="1"/>
            </p:cNvSpPr>
            <p:nvPr/>
          </p:nvSpPr>
          <p:spPr bwMode="gray">
            <a:xfrm>
              <a:off x="9228986" y="2288474"/>
              <a:ext cx="2469398" cy="2682797"/>
            </a:xfrm>
            <a:prstGeom prst="roundRect">
              <a:avLst>
                <a:gd name="adj" fmla="val 0"/>
              </a:avLst>
            </a:prstGeom>
            <a:solidFill>
              <a:schemeClr val="bg1"/>
            </a:solidFill>
            <a:ln w="31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77"/>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Actor</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Nation-state Cyber Actor</a:t>
              </a:r>
            </a:p>
            <a:p>
              <a:pPr marL="0" marR="0" lvl="0" indent="0" algn="l" defTabSz="914400" rtl="0" eaLnBrk="1" fontAlgn="auto" latinLnBrk="0" hangingPunct="1">
                <a:lnSpc>
                  <a:spcPct val="100000"/>
                </a:lnSpc>
                <a:spcBef>
                  <a:spcPts val="0"/>
                </a:spcBef>
                <a:spcAft>
                  <a:spcPts val="277"/>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Objective</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Ransomware / U.S. economy disruption</a:t>
              </a:r>
            </a:p>
            <a:p>
              <a:pPr marL="0" marR="0" lvl="0" indent="0" algn="l" defTabSz="914400" rtl="0" eaLnBrk="1" fontAlgn="auto" latinLnBrk="0" hangingPunct="1">
                <a:lnSpc>
                  <a:spcPct val="100000"/>
                </a:lnSpc>
                <a:spcBef>
                  <a:spcPts val="0"/>
                </a:spcBef>
                <a:spcAft>
                  <a:spcPts val="277"/>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Impact</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 Advanced cyber actor infiltrated the Colonial Pipeline network via a VPN account, shutting down a major U.S. pipeline that transports 45% of all fuel for the U.S. East Coast. This caused jet fuel shortages for airlines and higher consumer fuel prices</a:t>
              </a:r>
            </a:p>
          </p:txBody>
        </p:sp>
      </p:grpSp>
      <p:sp>
        <p:nvSpPr>
          <p:cNvPr id="56" name="Rounded Rectangle 38">
            <a:extLst>
              <a:ext uri="{FF2B5EF4-FFF2-40B4-BE49-F238E27FC236}">
                <a16:creationId xmlns:a16="http://schemas.microsoft.com/office/drawing/2014/main" id="{A2389D62-2017-406F-BAEF-9593E81829E3}"/>
              </a:ext>
            </a:extLst>
          </p:cNvPr>
          <p:cNvSpPr/>
          <p:nvPr/>
        </p:nvSpPr>
        <p:spPr>
          <a:xfrm>
            <a:off x="4559642" y="5499945"/>
            <a:ext cx="3408080" cy="672255"/>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Increased presence of nation-state </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cyber actors with </a:t>
            </a: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extensive capabilities and resources</a:t>
            </a:r>
          </a:p>
        </p:txBody>
      </p:sp>
      <p:sp>
        <p:nvSpPr>
          <p:cNvPr id="57" name="Rounded Rectangle 38">
            <a:extLst>
              <a:ext uri="{FF2B5EF4-FFF2-40B4-BE49-F238E27FC236}">
                <a16:creationId xmlns:a16="http://schemas.microsoft.com/office/drawing/2014/main" id="{BBCDEC16-0C90-4A63-A0F4-7641D31E6CD5}"/>
              </a:ext>
            </a:extLst>
          </p:cNvPr>
          <p:cNvSpPr/>
          <p:nvPr/>
        </p:nvSpPr>
        <p:spPr>
          <a:xfrm>
            <a:off x="8182625" y="5499945"/>
            <a:ext cx="3408080" cy="672255"/>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Shift in the </a:t>
            </a: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attack objectives </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to focus on </a:t>
            </a: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physical damage and disruption of operations</a:t>
            </a:r>
          </a:p>
        </p:txBody>
      </p:sp>
      <p:sp>
        <p:nvSpPr>
          <p:cNvPr id="58" name="Isosceles Triangle 57">
            <a:extLst>
              <a:ext uri="{FF2B5EF4-FFF2-40B4-BE49-F238E27FC236}">
                <a16:creationId xmlns:a16="http://schemas.microsoft.com/office/drawing/2014/main" id="{A5A8902F-DFD9-49CD-905F-36BF56F8169E}"/>
              </a:ext>
            </a:extLst>
          </p:cNvPr>
          <p:cNvSpPr/>
          <p:nvPr/>
        </p:nvSpPr>
        <p:spPr bwMode="gray">
          <a:xfrm rot="10800000">
            <a:off x="4565612" y="5219218"/>
            <a:ext cx="3364530" cy="190981"/>
          </a:xfrm>
          <a:prstGeom prst="triangle">
            <a:avLst/>
          </a:prstGeom>
          <a:solidFill>
            <a:schemeClr val="tx2">
              <a:lumMod val="20000"/>
              <a:lumOff val="8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E213C5A4-4AD4-4FDB-A054-D459D744DB71}"/>
              </a:ext>
            </a:extLst>
          </p:cNvPr>
          <p:cNvGrpSpPr/>
          <p:nvPr/>
        </p:nvGrpSpPr>
        <p:grpSpPr>
          <a:xfrm>
            <a:off x="9109289" y="1734878"/>
            <a:ext cx="2708792" cy="3290623"/>
            <a:chOff x="6304724" y="1734878"/>
            <a:chExt cx="2708792" cy="3290623"/>
          </a:xfrm>
        </p:grpSpPr>
        <p:sp>
          <p:nvSpPr>
            <p:cNvPr id="9" name="Rectangle 8">
              <a:extLst>
                <a:ext uri="{FF2B5EF4-FFF2-40B4-BE49-F238E27FC236}">
                  <a16:creationId xmlns:a16="http://schemas.microsoft.com/office/drawing/2014/main" id="{EBE11681-90BA-4142-BB22-E42BB6268F36}"/>
                </a:ext>
              </a:extLst>
            </p:cNvPr>
            <p:cNvSpPr/>
            <p:nvPr/>
          </p:nvSpPr>
          <p:spPr>
            <a:xfrm>
              <a:off x="6304724" y="1734878"/>
              <a:ext cx="2708792" cy="3290623"/>
            </a:xfrm>
            <a:prstGeom prst="rect">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 name="Freeform 125">
              <a:extLst>
                <a:ext uri="{FF2B5EF4-FFF2-40B4-BE49-F238E27FC236}">
                  <a16:creationId xmlns:a16="http://schemas.microsoft.com/office/drawing/2014/main" id="{C83417D5-316A-4D98-908C-9D0ED1CABC7E}"/>
                </a:ext>
              </a:extLst>
            </p:cNvPr>
            <p:cNvSpPr>
              <a:spLocks noEditPoints="1"/>
            </p:cNvSpPr>
            <p:nvPr/>
          </p:nvSpPr>
          <p:spPr bwMode="auto">
            <a:xfrm>
              <a:off x="6501212" y="1843335"/>
              <a:ext cx="271981" cy="228352"/>
            </a:xfrm>
            <a:custGeom>
              <a:avLst/>
              <a:gdLst>
                <a:gd name="T0" fmla="*/ 180 w 183"/>
                <a:gd name="T1" fmla="*/ 138 h 161"/>
                <a:gd name="T2" fmla="*/ 105 w 183"/>
                <a:gd name="T3" fmla="*/ 8 h 161"/>
                <a:gd name="T4" fmla="*/ 92 w 183"/>
                <a:gd name="T5" fmla="*/ 0 h 161"/>
                <a:gd name="T6" fmla="*/ 78 w 183"/>
                <a:gd name="T7" fmla="*/ 8 h 161"/>
                <a:gd name="T8" fmla="*/ 3 w 183"/>
                <a:gd name="T9" fmla="*/ 138 h 161"/>
                <a:gd name="T10" fmla="*/ 3 w 183"/>
                <a:gd name="T11" fmla="*/ 153 h 161"/>
                <a:gd name="T12" fmla="*/ 16 w 183"/>
                <a:gd name="T13" fmla="*/ 161 h 161"/>
                <a:gd name="T14" fmla="*/ 167 w 183"/>
                <a:gd name="T15" fmla="*/ 161 h 161"/>
                <a:gd name="T16" fmla="*/ 180 w 183"/>
                <a:gd name="T17" fmla="*/ 153 h 161"/>
                <a:gd name="T18" fmla="*/ 180 w 183"/>
                <a:gd name="T19" fmla="*/ 138 h 161"/>
                <a:gd name="T20" fmla="*/ 169 w 183"/>
                <a:gd name="T21" fmla="*/ 147 h 161"/>
                <a:gd name="T22" fmla="*/ 167 w 183"/>
                <a:gd name="T23" fmla="*/ 149 h 161"/>
                <a:gd name="T24" fmla="*/ 16 w 183"/>
                <a:gd name="T25" fmla="*/ 149 h 161"/>
                <a:gd name="T26" fmla="*/ 14 w 183"/>
                <a:gd name="T27" fmla="*/ 147 h 161"/>
                <a:gd name="T28" fmla="*/ 14 w 183"/>
                <a:gd name="T29" fmla="*/ 144 h 161"/>
                <a:gd name="T30" fmla="*/ 89 w 183"/>
                <a:gd name="T31" fmla="*/ 14 h 161"/>
                <a:gd name="T32" fmla="*/ 92 w 183"/>
                <a:gd name="T33" fmla="*/ 12 h 161"/>
                <a:gd name="T34" fmla="*/ 94 w 183"/>
                <a:gd name="T35" fmla="*/ 14 h 161"/>
                <a:gd name="T36" fmla="*/ 169 w 183"/>
                <a:gd name="T37" fmla="*/ 144 h 161"/>
                <a:gd name="T38" fmla="*/ 169 w 183"/>
                <a:gd name="T39" fmla="*/ 14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 h="161">
                  <a:moveTo>
                    <a:pt x="180" y="138"/>
                  </a:moveTo>
                  <a:cubicBezTo>
                    <a:pt x="105" y="8"/>
                    <a:pt x="105" y="8"/>
                    <a:pt x="105" y="8"/>
                  </a:cubicBezTo>
                  <a:cubicBezTo>
                    <a:pt x="102" y="3"/>
                    <a:pt x="97" y="0"/>
                    <a:pt x="92" y="0"/>
                  </a:cubicBezTo>
                  <a:cubicBezTo>
                    <a:pt x="86" y="0"/>
                    <a:pt x="81" y="3"/>
                    <a:pt x="78" y="8"/>
                  </a:cubicBezTo>
                  <a:cubicBezTo>
                    <a:pt x="3" y="138"/>
                    <a:pt x="3" y="138"/>
                    <a:pt x="3" y="138"/>
                  </a:cubicBezTo>
                  <a:cubicBezTo>
                    <a:pt x="0" y="143"/>
                    <a:pt x="0" y="148"/>
                    <a:pt x="3" y="153"/>
                  </a:cubicBezTo>
                  <a:cubicBezTo>
                    <a:pt x="6" y="158"/>
                    <a:pt x="11" y="161"/>
                    <a:pt x="16" y="161"/>
                  </a:cubicBezTo>
                  <a:cubicBezTo>
                    <a:pt x="167" y="161"/>
                    <a:pt x="167" y="161"/>
                    <a:pt x="167" y="161"/>
                  </a:cubicBezTo>
                  <a:cubicBezTo>
                    <a:pt x="172" y="161"/>
                    <a:pt x="177" y="158"/>
                    <a:pt x="180" y="153"/>
                  </a:cubicBezTo>
                  <a:cubicBezTo>
                    <a:pt x="183" y="148"/>
                    <a:pt x="183" y="143"/>
                    <a:pt x="180" y="138"/>
                  </a:cubicBezTo>
                  <a:close/>
                  <a:moveTo>
                    <a:pt x="169" y="147"/>
                  </a:moveTo>
                  <a:cubicBezTo>
                    <a:pt x="169" y="147"/>
                    <a:pt x="168" y="149"/>
                    <a:pt x="167" y="149"/>
                  </a:cubicBezTo>
                  <a:cubicBezTo>
                    <a:pt x="16" y="149"/>
                    <a:pt x="16" y="149"/>
                    <a:pt x="16" y="149"/>
                  </a:cubicBezTo>
                  <a:cubicBezTo>
                    <a:pt x="15" y="149"/>
                    <a:pt x="14" y="147"/>
                    <a:pt x="14" y="147"/>
                  </a:cubicBezTo>
                  <a:cubicBezTo>
                    <a:pt x="13" y="147"/>
                    <a:pt x="13" y="145"/>
                    <a:pt x="14" y="144"/>
                  </a:cubicBezTo>
                  <a:cubicBezTo>
                    <a:pt x="89" y="14"/>
                    <a:pt x="89" y="14"/>
                    <a:pt x="89" y="14"/>
                  </a:cubicBezTo>
                  <a:cubicBezTo>
                    <a:pt x="90" y="12"/>
                    <a:pt x="91" y="12"/>
                    <a:pt x="92" y="12"/>
                  </a:cubicBezTo>
                  <a:cubicBezTo>
                    <a:pt x="92" y="12"/>
                    <a:pt x="93" y="12"/>
                    <a:pt x="94" y="14"/>
                  </a:cubicBezTo>
                  <a:cubicBezTo>
                    <a:pt x="169" y="144"/>
                    <a:pt x="169" y="144"/>
                    <a:pt x="169" y="144"/>
                  </a:cubicBezTo>
                  <a:cubicBezTo>
                    <a:pt x="170" y="145"/>
                    <a:pt x="170" y="147"/>
                    <a:pt x="169" y="1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Freeform 126">
              <a:extLst>
                <a:ext uri="{FF2B5EF4-FFF2-40B4-BE49-F238E27FC236}">
                  <a16:creationId xmlns:a16="http://schemas.microsoft.com/office/drawing/2014/main" id="{DE760F1B-C473-4661-A7CB-0163AC77F762}"/>
                </a:ext>
              </a:extLst>
            </p:cNvPr>
            <p:cNvSpPr>
              <a:spLocks/>
            </p:cNvSpPr>
            <p:nvPr/>
          </p:nvSpPr>
          <p:spPr bwMode="auto">
            <a:xfrm>
              <a:off x="6629010" y="1901982"/>
              <a:ext cx="18569" cy="84852"/>
            </a:xfrm>
            <a:custGeom>
              <a:avLst/>
              <a:gdLst>
                <a:gd name="T0" fmla="*/ 14 w 17"/>
                <a:gd name="T1" fmla="*/ 68 h 68"/>
                <a:gd name="T2" fmla="*/ 17 w 17"/>
                <a:gd name="T3" fmla="*/ 0 h 68"/>
                <a:gd name="T4" fmla="*/ 0 w 17"/>
                <a:gd name="T5" fmla="*/ 0 h 68"/>
                <a:gd name="T6" fmla="*/ 2 w 17"/>
                <a:gd name="T7" fmla="*/ 68 h 68"/>
                <a:gd name="T8" fmla="*/ 14 w 17"/>
                <a:gd name="T9" fmla="*/ 68 h 68"/>
              </a:gdLst>
              <a:ahLst/>
              <a:cxnLst>
                <a:cxn ang="0">
                  <a:pos x="T0" y="T1"/>
                </a:cxn>
                <a:cxn ang="0">
                  <a:pos x="T2" y="T3"/>
                </a:cxn>
                <a:cxn ang="0">
                  <a:pos x="T4" y="T5"/>
                </a:cxn>
                <a:cxn ang="0">
                  <a:pos x="T6" y="T7"/>
                </a:cxn>
                <a:cxn ang="0">
                  <a:pos x="T8" y="T9"/>
                </a:cxn>
              </a:cxnLst>
              <a:rect l="0" t="0" r="r" b="b"/>
              <a:pathLst>
                <a:path w="17" h="68">
                  <a:moveTo>
                    <a:pt x="14" y="68"/>
                  </a:moveTo>
                  <a:lnTo>
                    <a:pt x="17" y="0"/>
                  </a:lnTo>
                  <a:lnTo>
                    <a:pt x="0" y="0"/>
                  </a:lnTo>
                  <a:lnTo>
                    <a:pt x="2" y="68"/>
                  </a:lnTo>
                  <a:lnTo>
                    <a:pt x="14"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Oval 127">
              <a:extLst>
                <a:ext uri="{FF2B5EF4-FFF2-40B4-BE49-F238E27FC236}">
                  <a16:creationId xmlns:a16="http://schemas.microsoft.com/office/drawing/2014/main" id="{B486438F-F29A-4076-9ABC-90D52529454F}"/>
                </a:ext>
              </a:extLst>
            </p:cNvPr>
            <p:cNvSpPr>
              <a:spLocks noChangeArrowheads="1"/>
            </p:cNvSpPr>
            <p:nvPr/>
          </p:nvSpPr>
          <p:spPr bwMode="auto">
            <a:xfrm>
              <a:off x="6626826" y="2000561"/>
              <a:ext cx="21846" cy="2370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30F06979-4D8B-4481-9C8D-5D1AA595AFFE}"/>
                </a:ext>
              </a:extLst>
            </p:cNvPr>
            <p:cNvSpPr txBox="1"/>
            <p:nvPr/>
          </p:nvSpPr>
          <p:spPr>
            <a:xfrm>
              <a:off x="6945969" y="1755163"/>
              <a:ext cx="2004657" cy="450829"/>
            </a:xfrm>
            <a:prstGeom prst="rect">
              <a:avLst/>
            </a:prstGeom>
            <a:noFill/>
          </p:spPr>
          <p:txBody>
            <a:bodyPr wrap="square" lIns="0" tIns="0" rIns="0" bIns="0" rtlCol="0">
              <a:noAutofit/>
            </a:bodyPr>
            <a:lstStyle>
              <a:defPPr>
                <a:defRPr lang="en-US"/>
              </a:defPPr>
              <a:lvl1pPr marR="0" lvl="0" indent="0" algn="ctr" fontAlgn="auto">
                <a:lnSpc>
                  <a:spcPct val="107000"/>
                </a:lnSpc>
                <a:spcBef>
                  <a:spcPts val="0"/>
                </a:spcBef>
                <a:spcAft>
                  <a:spcPts val="0"/>
                </a:spcAft>
                <a:buClrTx/>
                <a:buSzTx/>
                <a:buFont typeface="Arial" charset="0"/>
                <a:buNone/>
                <a:tabLst/>
                <a:defRPr kumimoji="0" sz="1100" b="0" i="1" u="none" strike="noStrike" cap="none" spc="0" normalizeH="0" baseline="0">
                  <a:ln>
                    <a:noFill/>
                  </a:ln>
                  <a:solidFill>
                    <a:srgbClr val="000000"/>
                  </a:solidFill>
                  <a:effectLst/>
                  <a:uLnTx/>
                  <a:uFillTx/>
                  <a:latin typeface="Calibri" panose="020F0502020204030204"/>
                </a:defRPr>
              </a:lvl1pPr>
            </a:lstStyle>
            <a:p>
              <a:pPr marL="0" marR="0" lvl="0" indent="0" algn="ctr" defTabSz="914400" rtl="0" eaLnBrk="1" fontAlgn="auto" latinLnBrk="0" hangingPunct="1">
                <a:lnSpc>
                  <a:spcPct val="107000"/>
                </a:lnSpc>
                <a:spcBef>
                  <a:spcPts val="0"/>
                </a:spcBef>
                <a:spcAft>
                  <a:spcPts val="0"/>
                </a:spcAft>
                <a:buClrTx/>
                <a:buSzTx/>
                <a:buFont typeface="Arial" charset="0"/>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Ransomware on Port of </a:t>
              </a:r>
            </a:p>
            <a:p>
              <a:pPr marL="0" marR="0" lvl="0" indent="0" algn="ctr" defTabSz="914400" rtl="0" eaLnBrk="1" fontAlgn="auto" latinLnBrk="0" hangingPunct="1">
                <a:lnSpc>
                  <a:spcPct val="107000"/>
                </a:lnSpc>
                <a:spcBef>
                  <a:spcPts val="0"/>
                </a:spcBef>
                <a:spcAft>
                  <a:spcPts val="0"/>
                </a:spcAft>
                <a:buClrTx/>
                <a:buSzTx/>
                <a:buFont typeface="Arial" charset="0"/>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Los Angeles </a:t>
              </a: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(2021-2022)</a:t>
              </a:r>
            </a:p>
          </p:txBody>
        </p:sp>
        <p:sp>
          <p:nvSpPr>
            <p:cNvPr id="53" name="Rectangle 18">
              <a:extLst>
                <a:ext uri="{FF2B5EF4-FFF2-40B4-BE49-F238E27FC236}">
                  <a16:creationId xmlns:a16="http://schemas.microsoft.com/office/drawing/2014/main" id="{3B433A2C-4F7D-4A78-A73B-CB9A892E5162}"/>
                </a:ext>
              </a:extLst>
            </p:cNvPr>
            <p:cNvSpPr>
              <a:spLocks noChangeArrowheads="1"/>
            </p:cNvSpPr>
            <p:nvPr/>
          </p:nvSpPr>
          <p:spPr bwMode="gray">
            <a:xfrm>
              <a:off x="6412895" y="2288474"/>
              <a:ext cx="2469398" cy="2682797"/>
            </a:xfrm>
            <a:prstGeom prst="roundRect">
              <a:avLst>
                <a:gd name="adj" fmla="val 0"/>
              </a:avLst>
            </a:prstGeom>
            <a:solidFill>
              <a:schemeClr val="bg1"/>
            </a:solidFill>
            <a:ln w="31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77"/>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Actor</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141414"/>
                  </a:solidFill>
                  <a:effectLst/>
                  <a:uLnTx/>
                  <a:uFillTx/>
                  <a:latin typeface="ReithSans"/>
                  <a:ea typeface="+mn-ea"/>
                  <a:cs typeface="+mn-cs"/>
                </a:rPr>
                <a:t>Hackers</a:t>
              </a:r>
            </a:p>
            <a:p>
              <a:pPr marL="0" marR="0" lvl="0" indent="0" algn="l" defTabSz="914400" rtl="0" eaLnBrk="1" fontAlgn="auto" latinLnBrk="0" hangingPunct="1">
                <a:lnSpc>
                  <a:spcPct val="100000"/>
                </a:lnSpc>
                <a:spcBef>
                  <a:spcPts val="0"/>
                </a:spcBef>
                <a:spcAft>
                  <a:spcPts val="277"/>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Objective</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141414"/>
                  </a:solidFill>
                  <a:effectLst/>
                  <a:uLnTx/>
                  <a:uFillTx/>
                  <a:latin typeface="ReithSans"/>
                  <a:ea typeface="+mn-ea"/>
                  <a:cs typeface="+mn-cs"/>
                </a:rPr>
                <a:t>Ransomware</a:t>
              </a: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Impact</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101010"/>
                  </a:solidFill>
                  <a:effectLst/>
                  <a:uLnTx/>
                  <a:uFillTx/>
                  <a:latin typeface="Publico Text"/>
                  <a:ea typeface="+mn-ea"/>
                  <a:cs typeface="+mn-cs"/>
                </a:rPr>
                <a:t>Port of Los Angeles was hit by a cyber-attack named Petya, affecting multiple sites and select business units. </a:t>
              </a:r>
              <a:r>
                <a:rPr kumimoji="0" lang="en-US" sz="1400" b="0" i="0" u="none" strike="noStrike" kern="1200" cap="none" spc="0" normalizeH="0" baseline="0" noProof="0" dirty="0">
                  <a:ln>
                    <a:noFill/>
                  </a:ln>
                  <a:solidFill>
                    <a:srgbClr val="141414"/>
                  </a:solidFill>
                  <a:effectLst/>
                  <a:uLnTx/>
                  <a:uFillTx/>
                  <a:latin typeface="ReithSans"/>
                  <a:ea typeface="+mn-ea"/>
                  <a:cs typeface="+mn-cs"/>
                </a:rPr>
                <a:t>The number of monthly attacks targeting the Port of Los Angeles have nearly doubled since the start of the Covid pandemic, the threats aim to disrupt the US economy</a:t>
              </a:r>
            </a:p>
            <a:p>
              <a:pPr marL="0" marR="0" lvl="0" indent="0" algn="l" defTabSz="914400" rtl="0" eaLnBrk="1" fontAlgn="auto" latinLnBrk="0" hangingPunct="1">
                <a:lnSpc>
                  <a:spcPct val="100000"/>
                </a:lnSpc>
                <a:spcBef>
                  <a:spcPts val="0"/>
                </a:spcBef>
                <a:spcAft>
                  <a:spcPts val="277"/>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 name="Oval 89">
              <a:extLst>
                <a:ext uri="{FF2B5EF4-FFF2-40B4-BE49-F238E27FC236}">
                  <a16:creationId xmlns:a16="http://schemas.microsoft.com/office/drawing/2014/main" id="{C27D751C-CC62-4FFB-8FDC-5194F623245A}"/>
                </a:ext>
              </a:extLst>
            </p:cNvPr>
            <p:cNvSpPr/>
            <p:nvPr/>
          </p:nvSpPr>
          <p:spPr>
            <a:xfrm>
              <a:off x="6450117" y="1786282"/>
              <a:ext cx="374729" cy="374904"/>
            </a:xfrm>
            <a:prstGeom prst="ellipse">
              <a:avLst/>
            </a:prstGeom>
            <a:solidFill>
              <a:schemeClr val="accent6">
                <a:lumMod val="75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2" name="Freeform 125">
              <a:extLst>
                <a:ext uri="{FF2B5EF4-FFF2-40B4-BE49-F238E27FC236}">
                  <a16:creationId xmlns:a16="http://schemas.microsoft.com/office/drawing/2014/main" id="{4C1D832C-0A3F-427B-AD38-8A161C733E3D}"/>
                </a:ext>
              </a:extLst>
            </p:cNvPr>
            <p:cNvSpPr>
              <a:spLocks noEditPoints="1"/>
            </p:cNvSpPr>
            <p:nvPr/>
          </p:nvSpPr>
          <p:spPr bwMode="auto">
            <a:xfrm>
              <a:off x="6501214" y="1843336"/>
              <a:ext cx="271982" cy="228352"/>
            </a:xfrm>
            <a:custGeom>
              <a:avLst/>
              <a:gdLst>
                <a:gd name="T0" fmla="*/ 180 w 183"/>
                <a:gd name="T1" fmla="*/ 138 h 161"/>
                <a:gd name="T2" fmla="*/ 105 w 183"/>
                <a:gd name="T3" fmla="*/ 8 h 161"/>
                <a:gd name="T4" fmla="*/ 92 w 183"/>
                <a:gd name="T5" fmla="*/ 0 h 161"/>
                <a:gd name="T6" fmla="*/ 78 w 183"/>
                <a:gd name="T7" fmla="*/ 8 h 161"/>
                <a:gd name="T8" fmla="*/ 3 w 183"/>
                <a:gd name="T9" fmla="*/ 138 h 161"/>
                <a:gd name="T10" fmla="*/ 3 w 183"/>
                <a:gd name="T11" fmla="*/ 153 h 161"/>
                <a:gd name="T12" fmla="*/ 16 w 183"/>
                <a:gd name="T13" fmla="*/ 161 h 161"/>
                <a:gd name="T14" fmla="*/ 167 w 183"/>
                <a:gd name="T15" fmla="*/ 161 h 161"/>
                <a:gd name="T16" fmla="*/ 180 w 183"/>
                <a:gd name="T17" fmla="*/ 153 h 161"/>
                <a:gd name="T18" fmla="*/ 180 w 183"/>
                <a:gd name="T19" fmla="*/ 138 h 161"/>
                <a:gd name="T20" fmla="*/ 169 w 183"/>
                <a:gd name="T21" fmla="*/ 147 h 161"/>
                <a:gd name="T22" fmla="*/ 167 w 183"/>
                <a:gd name="T23" fmla="*/ 149 h 161"/>
                <a:gd name="T24" fmla="*/ 16 w 183"/>
                <a:gd name="T25" fmla="*/ 149 h 161"/>
                <a:gd name="T26" fmla="*/ 14 w 183"/>
                <a:gd name="T27" fmla="*/ 147 h 161"/>
                <a:gd name="T28" fmla="*/ 14 w 183"/>
                <a:gd name="T29" fmla="*/ 144 h 161"/>
                <a:gd name="T30" fmla="*/ 89 w 183"/>
                <a:gd name="T31" fmla="*/ 14 h 161"/>
                <a:gd name="T32" fmla="*/ 92 w 183"/>
                <a:gd name="T33" fmla="*/ 12 h 161"/>
                <a:gd name="T34" fmla="*/ 94 w 183"/>
                <a:gd name="T35" fmla="*/ 14 h 161"/>
                <a:gd name="T36" fmla="*/ 169 w 183"/>
                <a:gd name="T37" fmla="*/ 144 h 161"/>
                <a:gd name="T38" fmla="*/ 169 w 183"/>
                <a:gd name="T39" fmla="*/ 14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 h="161">
                  <a:moveTo>
                    <a:pt x="180" y="138"/>
                  </a:moveTo>
                  <a:cubicBezTo>
                    <a:pt x="105" y="8"/>
                    <a:pt x="105" y="8"/>
                    <a:pt x="105" y="8"/>
                  </a:cubicBezTo>
                  <a:cubicBezTo>
                    <a:pt x="102" y="3"/>
                    <a:pt x="97" y="0"/>
                    <a:pt x="92" y="0"/>
                  </a:cubicBezTo>
                  <a:cubicBezTo>
                    <a:pt x="86" y="0"/>
                    <a:pt x="81" y="3"/>
                    <a:pt x="78" y="8"/>
                  </a:cubicBezTo>
                  <a:cubicBezTo>
                    <a:pt x="3" y="138"/>
                    <a:pt x="3" y="138"/>
                    <a:pt x="3" y="138"/>
                  </a:cubicBezTo>
                  <a:cubicBezTo>
                    <a:pt x="0" y="143"/>
                    <a:pt x="0" y="148"/>
                    <a:pt x="3" y="153"/>
                  </a:cubicBezTo>
                  <a:cubicBezTo>
                    <a:pt x="6" y="158"/>
                    <a:pt x="11" y="161"/>
                    <a:pt x="16" y="161"/>
                  </a:cubicBezTo>
                  <a:cubicBezTo>
                    <a:pt x="167" y="161"/>
                    <a:pt x="167" y="161"/>
                    <a:pt x="167" y="161"/>
                  </a:cubicBezTo>
                  <a:cubicBezTo>
                    <a:pt x="172" y="161"/>
                    <a:pt x="177" y="158"/>
                    <a:pt x="180" y="153"/>
                  </a:cubicBezTo>
                  <a:cubicBezTo>
                    <a:pt x="183" y="148"/>
                    <a:pt x="183" y="143"/>
                    <a:pt x="180" y="138"/>
                  </a:cubicBezTo>
                  <a:close/>
                  <a:moveTo>
                    <a:pt x="169" y="147"/>
                  </a:moveTo>
                  <a:cubicBezTo>
                    <a:pt x="169" y="147"/>
                    <a:pt x="168" y="149"/>
                    <a:pt x="167" y="149"/>
                  </a:cubicBezTo>
                  <a:cubicBezTo>
                    <a:pt x="16" y="149"/>
                    <a:pt x="16" y="149"/>
                    <a:pt x="16" y="149"/>
                  </a:cubicBezTo>
                  <a:cubicBezTo>
                    <a:pt x="15" y="149"/>
                    <a:pt x="14" y="147"/>
                    <a:pt x="14" y="147"/>
                  </a:cubicBezTo>
                  <a:cubicBezTo>
                    <a:pt x="13" y="147"/>
                    <a:pt x="13" y="145"/>
                    <a:pt x="14" y="144"/>
                  </a:cubicBezTo>
                  <a:cubicBezTo>
                    <a:pt x="89" y="14"/>
                    <a:pt x="89" y="14"/>
                    <a:pt x="89" y="14"/>
                  </a:cubicBezTo>
                  <a:cubicBezTo>
                    <a:pt x="90" y="12"/>
                    <a:pt x="91" y="12"/>
                    <a:pt x="92" y="12"/>
                  </a:cubicBezTo>
                  <a:cubicBezTo>
                    <a:pt x="92" y="12"/>
                    <a:pt x="93" y="12"/>
                    <a:pt x="94" y="14"/>
                  </a:cubicBezTo>
                  <a:cubicBezTo>
                    <a:pt x="169" y="144"/>
                    <a:pt x="169" y="144"/>
                    <a:pt x="169" y="144"/>
                  </a:cubicBezTo>
                  <a:cubicBezTo>
                    <a:pt x="170" y="145"/>
                    <a:pt x="170" y="147"/>
                    <a:pt x="169" y="1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3" name="Freeform 126">
              <a:extLst>
                <a:ext uri="{FF2B5EF4-FFF2-40B4-BE49-F238E27FC236}">
                  <a16:creationId xmlns:a16="http://schemas.microsoft.com/office/drawing/2014/main" id="{0FB1646D-25E0-4D24-9BDC-A4FD4D2A7E03}"/>
                </a:ext>
              </a:extLst>
            </p:cNvPr>
            <p:cNvSpPr>
              <a:spLocks/>
            </p:cNvSpPr>
            <p:nvPr/>
          </p:nvSpPr>
          <p:spPr bwMode="auto">
            <a:xfrm>
              <a:off x="6629013" y="1901983"/>
              <a:ext cx="18569" cy="84852"/>
            </a:xfrm>
            <a:custGeom>
              <a:avLst/>
              <a:gdLst>
                <a:gd name="T0" fmla="*/ 14 w 17"/>
                <a:gd name="T1" fmla="*/ 68 h 68"/>
                <a:gd name="T2" fmla="*/ 17 w 17"/>
                <a:gd name="T3" fmla="*/ 0 h 68"/>
                <a:gd name="T4" fmla="*/ 0 w 17"/>
                <a:gd name="T5" fmla="*/ 0 h 68"/>
                <a:gd name="T6" fmla="*/ 2 w 17"/>
                <a:gd name="T7" fmla="*/ 68 h 68"/>
                <a:gd name="T8" fmla="*/ 14 w 17"/>
                <a:gd name="T9" fmla="*/ 68 h 68"/>
              </a:gdLst>
              <a:ahLst/>
              <a:cxnLst>
                <a:cxn ang="0">
                  <a:pos x="T0" y="T1"/>
                </a:cxn>
                <a:cxn ang="0">
                  <a:pos x="T2" y="T3"/>
                </a:cxn>
                <a:cxn ang="0">
                  <a:pos x="T4" y="T5"/>
                </a:cxn>
                <a:cxn ang="0">
                  <a:pos x="T6" y="T7"/>
                </a:cxn>
                <a:cxn ang="0">
                  <a:pos x="T8" y="T9"/>
                </a:cxn>
              </a:cxnLst>
              <a:rect l="0" t="0" r="r" b="b"/>
              <a:pathLst>
                <a:path w="17" h="68">
                  <a:moveTo>
                    <a:pt x="14" y="68"/>
                  </a:moveTo>
                  <a:lnTo>
                    <a:pt x="17" y="0"/>
                  </a:lnTo>
                  <a:lnTo>
                    <a:pt x="0" y="0"/>
                  </a:lnTo>
                  <a:lnTo>
                    <a:pt x="2" y="68"/>
                  </a:lnTo>
                  <a:lnTo>
                    <a:pt x="14"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4" name="Oval 127">
              <a:extLst>
                <a:ext uri="{FF2B5EF4-FFF2-40B4-BE49-F238E27FC236}">
                  <a16:creationId xmlns:a16="http://schemas.microsoft.com/office/drawing/2014/main" id="{45285940-4635-4BAE-A71C-F49D79F181EF}"/>
                </a:ext>
              </a:extLst>
            </p:cNvPr>
            <p:cNvSpPr>
              <a:spLocks noChangeArrowheads="1"/>
            </p:cNvSpPr>
            <p:nvPr/>
          </p:nvSpPr>
          <p:spPr bwMode="auto">
            <a:xfrm>
              <a:off x="6626828" y="2000562"/>
              <a:ext cx="21846" cy="2370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8" name="Rectangle 7">
            <a:extLst>
              <a:ext uri="{FF2B5EF4-FFF2-40B4-BE49-F238E27FC236}">
                <a16:creationId xmlns:a16="http://schemas.microsoft.com/office/drawing/2014/main" id="{0313DE58-3EDE-427E-A881-CF4DE8A585D7}"/>
              </a:ext>
            </a:extLst>
          </p:cNvPr>
          <p:cNvSpPr/>
          <p:nvPr/>
        </p:nvSpPr>
        <p:spPr>
          <a:xfrm>
            <a:off x="695596" y="1734878"/>
            <a:ext cx="2708792" cy="3290623"/>
          </a:xfrm>
          <a:prstGeom prst="rect">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8" name="Freeform 125">
            <a:extLst>
              <a:ext uri="{FF2B5EF4-FFF2-40B4-BE49-F238E27FC236}">
                <a16:creationId xmlns:a16="http://schemas.microsoft.com/office/drawing/2014/main" id="{7D4D5007-7352-4062-9987-9B0B0B4DE55C}"/>
              </a:ext>
            </a:extLst>
          </p:cNvPr>
          <p:cNvSpPr>
            <a:spLocks noEditPoints="1"/>
          </p:cNvSpPr>
          <p:nvPr/>
        </p:nvSpPr>
        <p:spPr bwMode="auto">
          <a:xfrm>
            <a:off x="828895" y="1843335"/>
            <a:ext cx="271981" cy="228352"/>
          </a:xfrm>
          <a:custGeom>
            <a:avLst/>
            <a:gdLst>
              <a:gd name="T0" fmla="*/ 180 w 183"/>
              <a:gd name="T1" fmla="*/ 138 h 161"/>
              <a:gd name="T2" fmla="*/ 105 w 183"/>
              <a:gd name="T3" fmla="*/ 8 h 161"/>
              <a:gd name="T4" fmla="*/ 92 w 183"/>
              <a:gd name="T5" fmla="*/ 0 h 161"/>
              <a:gd name="T6" fmla="*/ 78 w 183"/>
              <a:gd name="T7" fmla="*/ 8 h 161"/>
              <a:gd name="T8" fmla="*/ 3 w 183"/>
              <a:gd name="T9" fmla="*/ 138 h 161"/>
              <a:gd name="T10" fmla="*/ 3 w 183"/>
              <a:gd name="T11" fmla="*/ 153 h 161"/>
              <a:gd name="T12" fmla="*/ 16 w 183"/>
              <a:gd name="T13" fmla="*/ 161 h 161"/>
              <a:gd name="T14" fmla="*/ 167 w 183"/>
              <a:gd name="T15" fmla="*/ 161 h 161"/>
              <a:gd name="T16" fmla="*/ 180 w 183"/>
              <a:gd name="T17" fmla="*/ 153 h 161"/>
              <a:gd name="T18" fmla="*/ 180 w 183"/>
              <a:gd name="T19" fmla="*/ 138 h 161"/>
              <a:gd name="T20" fmla="*/ 169 w 183"/>
              <a:gd name="T21" fmla="*/ 147 h 161"/>
              <a:gd name="T22" fmla="*/ 167 w 183"/>
              <a:gd name="T23" fmla="*/ 149 h 161"/>
              <a:gd name="T24" fmla="*/ 16 w 183"/>
              <a:gd name="T25" fmla="*/ 149 h 161"/>
              <a:gd name="T26" fmla="*/ 14 w 183"/>
              <a:gd name="T27" fmla="*/ 147 h 161"/>
              <a:gd name="T28" fmla="*/ 14 w 183"/>
              <a:gd name="T29" fmla="*/ 144 h 161"/>
              <a:gd name="T30" fmla="*/ 89 w 183"/>
              <a:gd name="T31" fmla="*/ 14 h 161"/>
              <a:gd name="T32" fmla="*/ 92 w 183"/>
              <a:gd name="T33" fmla="*/ 12 h 161"/>
              <a:gd name="T34" fmla="*/ 94 w 183"/>
              <a:gd name="T35" fmla="*/ 14 h 161"/>
              <a:gd name="T36" fmla="*/ 169 w 183"/>
              <a:gd name="T37" fmla="*/ 144 h 161"/>
              <a:gd name="T38" fmla="*/ 169 w 183"/>
              <a:gd name="T39" fmla="*/ 14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 h="161">
                <a:moveTo>
                  <a:pt x="180" y="138"/>
                </a:moveTo>
                <a:cubicBezTo>
                  <a:pt x="105" y="8"/>
                  <a:pt x="105" y="8"/>
                  <a:pt x="105" y="8"/>
                </a:cubicBezTo>
                <a:cubicBezTo>
                  <a:pt x="102" y="3"/>
                  <a:pt x="97" y="0"/>
                  <a:pt x="92" y="0"/>
                </a:cubicBezTo>
                <a:cubicBezTo>
                  <a:pt x="86" y="0"/>
                  <a:pt x="81" y="3"/>
                  <a:pt x="78" y="8"/>
                </a:cubicBezTo>
                <a:cubicBezTo>
                  <a:pt x="3" y="138"/>
                  <a:pt x="3" y="138"/>
                  <a:pt x="3" y="138"/>
                </a:cubicBezTo>
                <a:cubicBezTo>
                  <a:pt x="0" y="143"/>
                  <a:pt x="0" y="148"/>
                  <a:pt x="3" y="153"/>
                </a:cubicBezTo>
                <a:cubicBezTo>
                  <a:pt x="6" y="158"/>
                  <a:pt x="11" y="161"/>
                  <a:pt x="16" y="161"/>
                </a:cubicBezTo>
                <a:cubicBezTo>
                  <a:pt x="167" y="161"/>
                  <a:pt x="167" y="161"/>
                  <a:pt x="167" y="161"/>
                </a:cubicBezTo>
                <a:cubicBezTo>
                  <a:pt x="172" y="161"/>
                  <a:pt x="177" y="158"/>
                  <a:pt x="180" y="153"/>
                </a:cubicBezTo>
                <a:cubicBezTo>
                  <a:pt x="183" y="148"/>
                  <a:pt x="183" y="143"/>
                  <a:pt x="180" y="138"/>
                </a:cubicBezTo>
                <a:close/>
                <a:moveTo>
                  <a:pt x="169" y="147"/>
                </a:moveTo>
                <a:cubicBezTo>
                  <a:pt x="169" y="147"/>
                  <a:pt x="168" y="149"/>
                  <a:pt x="167" y="149"/>
                </a:cubicBezTo>
                <a:cubicBezTo>
                  <a:pt x="16" y="149"/>
                  <a:pt x="16" y="149"/>
                  <a:pt x="16" y="149"/>
                </a:cubicBezTo>
                <a:cubicBezTo>
                  <a:pt x="15" y="149"/>
                  <a:pt x="14" y="147"/>
                  <a:pt x="14" y="147"/>
                </a:cubicBezTo>
                <a:cubicBezTo>
                  <a:pt x="13" y="147"/>
                  <a:pt x="13" y="145"/>
                  <a:pt x="14" y="144"/>
                </a:cubicBezTo>
                <a:cubicBezTo>
                  <a:pt x="89" y="14"/>
                  <a:pt x="89" y="14"/>
                  <a:pt x="89" y="14"/>
                </a:cubicBezTo>
                <a:cubicBezTo>
                  <a:pt x="90" y="12"/>
                  <a:pt x="91" y="12"/>
                  <a:pt x="92" y="12"/>
                </a:cubicBezTo>
                <a:cubicBezTo>
                  <a:pt x="92" y="12"/>
                  <a:pt x="93" y="12"/>
                  <a:pt x="94" y="14"/>
                </a:cubicBezTo>
                <a:cubicBezTo>
                  <a:pt x="169" y="144"/>
                  <a:pt x="169" y="144"/>
                  <a:pt x="169" y="144"/>
                </a:cubicBezTo>
                <a:cubicBezTo>
                  <a:pt x="170" y="145"/>
                  <a:pt x="170" y="147"/>
                  <a:pt x="169" y="1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9" name="Freeform 126">
            <a:extLst>
              <a:ext uri="{FF2B5EF4-FFF2-40B4-BE49-F238E27FC236}">
                <a16:creationId xmlns:a16="http://schemas.microsoft.com/office/drawing/2014/main" id="{40B33C26-6318-4CD7-AFC2-A3497B192D95}"/>
              </a:ext>
            </a:extLst>
          </p:cNvPr>
          <p:cNvSpPr>
            <a:spLocks/>
          </p:cNvSpPr>
          <p:nvPr/>
        </p:nvSpPr>
        <p:spPr bwMode="auto">
          <a:xfrm>
            <a:off x="956693" y="1901982"/>
            <a:ext cx="18569" cy="84852"/>
          </a:xfrm>
          <a:custGeom>
            <a:avLst/>
            <a:gdLst>
              <a:gd name="T0" fmla="*/ 14 w 17"/>
              <a:gd name="T1" fmla="*/ 68 h 68"/>
              <a:gd name="T2" fmla="*/ 17 w 17"/>
              <a:gd name="T3" fmla="*/ 0 h 68"/>
              <a:gd name="T4" fmla="*/ 0 w 17"/>
              <a:gd name="T5" fmla="*/ 0 h 68"/>
              <a:gd name="T6" fmla="*/ 2 w 17"/>
              <a:gd name="T7" fmla="*/ 68 h 68"/>
              <a:gd name="T8" fmla="*/ 14 w 17"/>
              <a:gd name="T9" fmla="*/ 68 h 68"/>
            </a:gdLst>
            <a:ahLst/>
            <a:cxnLst>
              <a:cxn ang="0">
                <a:pos x="T0" y="T1"/>
              </a:cxn>
              <a:cxn ang="0">
                <a:pos x="T2" y="T3"/>
              </a:cxn>
              <a:cxn ang="0">
                <a:pos x="T4" y="T5"/>
              </a:cxn>
              <a:cxn ang="0">
                <a:pos x="T6" y="T7"/>
              </a:cxn>
              <a:cxn ang="0">
                <a:pos x="T8" y="T9"/>
              </a:cxn>
            </a:cxnLst>
            <a:rect l="0" t="0" r="r" b="b"/>
            <a:pathLst>
              <a:path w="17" h="68">
                <a:moveTo>
                  <a:pt x="14" y="68"/>
                </a:moveTo>
                <a:lnTo>
                  <a:pt x="17" y="0"/>
                </a:lnTo>
                <a:lnTo>
                  <a:pt x="0" y="0"/>
                </a:lnTo>
                <a:lnTo>
                  <a:pt x="2" y="68"/>
                </a:lnTo>
                <a:lnTo>
                  <a:pt x="14"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0" name="Oval 127">
            <a:extLst>
              <a:ext uri="{FF2B5EF4-FFF2-40B4-BE49-F238E27FC236}">
                <a16:creationId xmlns:a16="http://schemas.microsoft.com/office/drawing/2014/main" id="{120A3E4B-1CE6-4C55-9FF0-ABE467DE4F73}"/>
              </a:ext>
            </a:extLst>
          </p:cNvPr>
          <p:cNvSpPr>
            <a:spLocks noChangeArrowheads="1"/>
          </p:cNvSpPr>
          <p:nvPr/>
        </p:nvSpPr>
        <p:spPr bwMode="auto">
          <a:xfrm>
            <a:off x="954509" y="2000561"/>
            <a:ext cx="21846" cy="2370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4" name="Rectangle 18">
            <a:extLst>
              <a:ext uri="{FF2B5EF4-FFF2-40B4-BE49-F238E27FC236}">
                <a16:creationId xmlns:a16="http://schemas.microsoft.com/office/drawing/2014/main" id="{286DF83B-2656-4CA3-8A04-2C11079D3DF8}"/>
              </a:ext>
            </a:extLst>
          </p:cNvPr>
          <p:cNvSpPr>
            <a:spLocks noChangeArrowheads="1"/>
          </p:cNvSpPr>
          <p:nvPr/>
        </p:nvSpPr>
        <p:spPr bwMode="gray">
          <a:xfrm>
            <a:off x="809530" y="2288474"/>
            <a:ext cx="2469398" cy="2682797"/>
          </a:xfrm>
          <a:prstGeom prst="roundRect">
            <a:avLst>
              <a:gd name="adj" fmla="val 0"/>
            </a:avLst>
          </a:prstGeom>
          <a:solidFill>
            <a:schemeClr val="bg1"/>
          </a:solidFill>
          <a:ln w="3175">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77"/>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Actor</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Researchers</a:t>
            </a:r>
          </a:p>
          <a:p>
            <a:pPr marL="0" marR="0" lvl="0" indent="0" algn="l" defTabSz="914400" rtl="0" eaLnBrk="1" fontAlgn="auto" latinLnBrk="0" hangingPunct="1">
              <a:lnSpc>
                <a:spcPct val="100000"/>
              </a:lnSpc>
              <a:spcBef>
                <a:spcPts val="0"/>
              </a:spcBef>
              <a:spcAft>
                <a:spcPts val="277"/>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Objective</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Smart Home Devices Disruption</a:t>
            </a: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277"/>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Impact:</a:t>
            </a: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400" b="0" i="0" u="none" strike="noStrike" kern="1200" cap="none" spc="0" normalizeH="0" baseline="0" noProof="0" dirty="0">
                <a:ln>
                  <a:noFill/>
                </a:ln>
                <a:solidFill>
                  <a:srgbClr val="141414"/>
                </a:solidFill>
                <a:effectLst/>
                <a:uLnTx/>
                <a:uFillTx/>
                <a:latin typeface="ReithSans"/>
                <a:ea typeface="+mn-ea"/>
                <a:cs typeface="+mn-cs"/>
              </a:rPr>
              <a:t>In 2019, researchers from the North Carolina State University </a:t>
            </a:r>
            <a:r>
              <a:rPr kumimoji="0" lang="en-US" sz="1400" b="1" i="0" u="none" strike="noStrike" kern="1200" cap="none" spc="0" normalizeH="0" baseline="0" noProof="0" dirty="0">
                <a:ln>
                  <a:noFill/>
                </a:ln>
                <a:solidFill>
                  <a:srgbClr val="141414"/>
                </a:solidFill>
                <a:effectLst/>
                <a:uLnTx/>
                <a:uFillTx/>
                <a:latin typeface="ReithSans"/>
                <a:ea typeface="+mn-ea"/>
                <a:cs typeface="+mn-cs"/>
              </a:rPr>
              <a:t>reviewed 24 popular smart home devices </a:t>
            </a:r>
            <a:r>
              <a:rPr kumimoji="0" lang="en-US" sz="1400" b="0" i="0" u="none" strike="noStrike" kern="1200" cap="none" spc="0" normalizeH="0" baseline="0" noProof="0" dirty="0">
                <a:ln>
                  <a:noFill/>
                </a:ln>
                <a:solidFill>
                  <a:srgbClr val="141414"/>
                </a:solidFill>
                <a:effectLst/>
                <a:uLnTx/>
                <a:uFillTx/>
                <a:latin typeface="ReithSans"/>
                <a:ea typeface="+mn-ea"/>
                <a:cs typeface="+mn-cs"/>
              </a:rPr>
              <a:t>and disrupted the flow of information and disabled the smart devices, all without the user’s knowledge</a:t>
            </a:r>
          </a:p>
        </p:txBody>
      </p:sp>
      <p:sp>
        <p:nvSpPr>
          <p:cNvPr id="84" name="Oval 83">
            <a:extLst>
              <a:ext uri="{FF2B5EF4-FFF2-40B4-BE49-F238E27FC236}">
                <a16:creationId xmlns:a16="http://schemas.microsoft.com/office/drawing/2014/main" id="{DB863F6F-3E47-4665-B62C-0A36C6BC998E}"/>
              </a:ext>
            </a:extLst>
          </p:cNvPr>
          <p:cNvSpPr/>
          <p:nvPr/>
        </p:nvSpPr>
        <p:spPr>
          <a:xfrm>
            <a:off x="777799" y="1786282"/>
            <a:ext cx="374729" cy="374904"/>
          </a:xfrm>
          <a:prstGeom prst="ellipse">
            <a:avLst/>
          </a:prstGeom>
          <a:solidFill>
            <a:schemeClr val="accent5"/>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6" name="Freeform 125">
            <a:extLst>
              <a:ext uri="{FF2B5EF4-FFF2-40B4-BE49-F238E27FC236}">
                <a16:creationId xmlns:a16="http://schemas.microsoft.com/office/drawing/2014/main" id="{C87FAF9F-FE33-4185-9465-4DF58C996BE4}"/>
              </a:ext>
            </a:extLst>
          </p:cNvPr>
          <p:cNvSpPr>
            <a:spLocks noEditPoints="1"/>
          </p:cNvSpPr>
          <p:nvPr/>
        </p:nvSpPr>
        <p:spPr bwMode="auto">
          <a:xfrm>
            <a:off x="828896" y="1843336"/>
            <a:ext cx="271982" cy="228352"/>
          </a:xfrm>
          <a:custGeom>
            <a:avLst/>
            <a:gdLst>
              <a:gd name="T0" fmla="*/ 180 w 183"/>
              <a:gd name="T1" fmla="*/ 138 h 161"/>
              <a:gd name="T2" fmla="*/ 105 w 183"/>
              <a:gd name="T3" fmla="*/ 8 h 161"/>
              <a:gd name="T4" fmla="*/ 92 w 183"/>
              <a:gd name="T5" fmla="*/ 0 h 161"/>
              <a:gd name="T6" fmla="*/ 78 w 183"/>
              <a:gd name="T7" fmla="*/ 8 h 161"/>
              <a:gd name="T8" fmla="*/ 3 w 183"/>
              <a:gd name="T9" fmla="*/ 138 h 161"/>
              <a:gd name="T10" fmla="*/ 3 w 183"/>
              <a:gd name="T11" fmla="*/ 153 h 161"/>
              <a:gd name="T12" fmla="*/ 16 w 183"/>
              <a:gd name="T13" fmla="*/ 161 h 161"/>
              <a:gd name="T14" fmla="*/ 167 w 183"/>
              <a:gd name="T15" fmla="*/ 161 h 161"/>
              <a:gd name="T16" fmla="*/ 180 w 183"/>
              <a:gd name="T17" fmla="*/ 153 h 161"/>
              <a:gd name="T18" fmla="*/ 180 w 183"/>
              <a:gd name="T19" fmla="*/ 138 h 161"/>
              <a:gd name="T20" fmla="*/ 169 w 183"/>
              <a:gd name="T21" fmla="*/ 147 h 161"/>
              <a:gd name="T22" fmla="*/ 167 w 183"/>
              <a:gd name="T23" fmla="*/ 149 h 161"/>
              <a:gd name="T24" fmla="*/ 16 w 183"/>
              <a:gd name="T25" fmla="*/ 149 h 161"/>
              <a:gd name="T26" fmla="*/ 14 w 183"/>
              <a:gd name="T27" fmla="*/ 147 h 161"/>
              <a:gd name="T28" fmla="*/ 14 w 183"/>
              <a:gd name="T29" fmla="*/ 144 h 161"/>
              <a:gd name="T30" fmla="*/ 89 w 183"/>
              <a:gd name="T31" fmla="*/ 14 h 161"/>
              <a:gd name="T32" fmla="*/ 92 w 183"/>
              <a:gd name="T33" fmla="*/ 12 h 161"/>
              <a:gd name="T34" fmla="*/ 94 w 183"/>
              <a:gd name="T35" fmla="*/ 14 h 161"/>
              <a:gd name="T36" fmla="*/ 169 w 183"/>
              <a:gd name="T37" fmla="*/ 144 h 161"/>
              <a:gd name="T38" fmla="*/ 169 w 183"/>
              <a:gd name="T39" fmla="*/ 14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 h="161">
                <a:moveTo>
                  <a:pt x="180" y="138"/>
                </a:moveTo>
                <a:cubicBezTo>
                  <a:pt x="105" y="8"/>
                  <a:pt x="105" y="8"/>
                  <a:pt x="105" y="8"/>
                </a:cubicBezTo>
                <a:cubicBezTo>
                  <a:pt x="102" y="3"/>
                  <a:pt x="97" y="0"/>
                  <a:pt x="92" y="0"/>
                </a:cubicBezTo>
                <a:cubicBezTo>
                  <a:pt x="86" y="0"/>
                  <a:pt x="81" y="3"/>
                  <a:pt x="78" y="8"/>
                </a:cubicBezTo>
                <a:cubicBezTo>
                  <a:pt x="3" y="138"/>
                  <a:pt x="3" y="138"/>
                  <a:pt x="3" y="138"/>
                </a:cubicBezTo>
                <a:cubicBezTo>
                  <a:pt x="0" y="143"/>
                  <a:pt x="0" y="148"/>
                  <a:pt x="3" y="153"/>
                </a:cubicBezTo>
                <a:cubicBezTo>
                  <a:pt x="6" y="158"/>
                  <a:pt x="11" y="161"/>
                  <a:pt x="16" y="161"/>
                </a:cubicBezTo>
                <a:cubicBezTo>
                  <a:pt x="167" y="161"/>
                  <a:pt x="167" y="161"/>
                  <a:pt x="167" y="161"/>
                </a:cubicBezTo>
                <a:cubicBezTo>
                  <a:pt x="172" y="161"/>
                  <a:pt x="177" y="158"/>
                  <a:pt x="180" y="153"/>
                </a:cubicBezTo>
                <a:cubicBezTo>
                  <a:pt x="183" y="148"/>
                  <a:pt x="183" y="143"/>
                  <a:pt x="180" y="138"/>
                </a:cubicBezTo>
                <a:close/>
                <a:moveTo>
                  <a:pt x="169" y="147"/>
                </a:moveTo>
                <a:cubicBezTo>
                  <a:pt x="169" y="147"/>
                  <a:pt x="168" y="149"/>
                  <a:pt x="167" y="149"/>
                </a:cubicBezTo>
                <a:cubicBezTo>
                  <a:pt x="16" y="149"/>
                  <a:pt x="16" y="149"/>
                  <a:pt x="16" y="149"/>
                </a:cubicBezTo>
                <a:cubicBezTo>
                  <a:pt x="15" y="149"/>
                  <a:pt x="14" y="147"/>
                  <a:pt x="14" y="147"/>
                </a:cubicBezTo>
                <a:cubicBezTo>
                  <a:pt x="13" y="147"/>
                  <a:pt x="13" y="145"/>
                  <a:pt x="14" y="144"/>
                </a:cubicBezTo>
                <a:cubicBezTo>
                  <a:pt x="89" y="14"/>
                  <a:pt x="89" y="14"/>
                  <a:pt x="89" y="14"/>
                </a:cubicBezTo>
                <a:cubicBezTo>
                  <a:pt x="90" y="12"/>
                  <a:pt x="91" y="12"/>
                  <a:pt x="92" y="12"/>
                </a:cubicBezTo>
                <a:cubicBezTo>
                  <a:pt x="92" y="12"/>
                  <a:pt x="93" y="12"/>
                  <a:pt x="94" y="14"/>
                </a:cubicBezTo>
                <a:cubicBezTo>
                  <a:pt x="169" y="144"/>
                  <a:pt x="169" y="144"/>
                  <a:pt x="169" y="144"/>
                </a:cubicBezTo>
                <a:cubicBezTo>
                  <a:pt x="170" y="145"/>
                  <a:pt x="170" y="147"/>
                  <a:pt x="169" y="1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7" name="Freeform 126">
            <a:extLst>
              <a:ext uri="{FF2B5EF4-FFF2-40B4-BE49-F238E27FC236}">
                <a16:creationId xmlns:a16="http://schemas.microsoft.com/office/drawing/2014/main" id="{201E0354-A511-4316-9CB8-30A1A038E24B}"/>
              </a:ext>
            </a:extLst>
          </p:cNvPr>
          <p:cNvSpPr>
            <a:spLocks/>
          </p:cNvSpPr>
          <p:nvPr/>
        </p:nvSpPr>
        <p:spPr bwMode="auto">
          <a:xfrm>
            <a:off x="956695" y="1901983"/>
            <a:ext cx="18569" cy="84852"/>
          </a:xfrm>
          <a:custGeom>
            <a:avLst/>
            <a:gdLst>
              <a:gd name="T0" fmla="*/ 14 w 17"/>
              <a:gd name="T1" fmla="*/ 68 h 68"/>
              <a:gd name="T2" fmla="*/ 17 w 17"/>
              <a:gd name="T3" fmla="*/ 0 h 68"/>
              <a:gd name="T4" fmla="*/ 0 w 17"/>
              <a:gd name="T5" fmla="*/ 0 h 68"/>
              <a:gd name="T6" fmla="*/ 2 w 17"/>
              <a:gd name="T7" fmla="*/ 68 h 68"/>
              <a:gd name="T8" fmla="*/ 14 w 17"/>
              <a:gd name="T9" fmla="*/ 68 h 68"/>
            </a:gdLst>
            <a:ahLst/>
            <a:cxnLst>
              <a:cxn ang="0">
                <a:pos x="T0" y="T1"/>
              </a:cxn>
              <a:cxn ang="0">
                <a:pos x="T2" y="T3"/>
              </a:cxn>
              <a:cxn ang="0">
                <a:pos x="T4" y="T5"/>
              </a:cxn>
              <a:cxn ang="0">
                <a:pos x="T6" y="T7"/>
              </a:cxn>
              <a:cxn ang="0">
                <a:pos x="T8" y="T9"/>
              </a:cxn>
            </a:cxnLst>
            <a:rect l="0" t="0" r="r" b="b"/>
            <a:pathLst>
              <a:path w="17" h="68">
                <a:moveTo>
                  <a:pt x="14" y="68"/>
                </a:moveTo>
                <a:lnTo>
                  <a:pt x="17" y="0"/>
                </a:lnTo>
                <a:lnTo>
                  <a:pt x="0" y="0"/>
                </a:lnTo>
                <a:lnTo>
                  <a:pt x="2" y="68"/>
                </a:lnTo>
                <a:lnTo>
                  <a:pt x="14" y="6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8" name="Oval 127">
            <a:extLst>
              <a:ext uri="{FF2B5EF4-FFF2-40B4-BE49-F238E27FC236}">
                <a16:creationId xmlns:a16="http://schemas.microsoft.com/office/drawing/2014/main" id="{2D0BC252-8E95-461D-8112-B9E27DB7FE2B}"/>
              </a:ext>
            </a:extLst>
          </p:cNvPr>
          <p:cNvSpPr>
            <a:spLocks noChangeArrowheads="1"/>
          </p:cNvSpPr>
          <p:nvPr/>
        </p:nvSpPr>
        <p:spPr bwMode="auto">
          <a:xfrm>
            <a:off x="954510" y="2000562"/>
            <a:ext cx="21846" cy="2370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C1372F46-AFA7-4F2D-B08F-932F83B31D0B}"/>
              </a:ext>
            </a:extLst>
          </p:cNvPr>
          <p:cNvSpPr txBox="1"/>
          <p:nvPr/>
        </p:nvSpPr>
        <p:spPr>
          <a:xfrm>
            <a:off x="1159634" y="1755163"/>
            <a:ext cx="2118675" cy="450829"/>
          </a:xfrm>
          <a:prstGeom prst="rect">
            <a:avLst/>
          </a:prstGeom>
          <a:noFill/>
        </p:spPr>
        <p:txBody>
          <a:bodyPr wrap="square" lIns="0" tIns="0" rIns="0" bIns="0" rtlCol="0">
            <a:noAutofit/>
          </a:bodyPr>
          <a:lstStyle>
            <a:defPPr>
              <a:defRPr lang="en-US"/>
            </a:defPPr>
            <a:lvl1pPr marR="0" lvl="0" indent="0" algn="ctr" fontAlgn="auto">
              <a:lnSpc>
                <a:spcPct val="107000"/>
              </a:lnSpc>
              <a:spcBef>
                <a:spcPts val="0"/>
              </a:spcBef>
              <a:spcAft>
                <a:spcPts val="0"/>
              </a:spcAft>
              <a:buClrTx/>
              <a:buSzTx/>
              <a:buFont typeface="Arial" charset="0"/>
              <a:buNone/>
              <a:tabLst/>
              <a:defRPr kumimoji="0" sz="1100" b="0" i="1" u="none" strike="noStrike" cap="none" spc="0" normalizeH="0" baseline="0">
                <a:ln>
                  <a:noFill/>
                </a:ln>
                <a:solidFill>
                  <a:srgbClr val="000000"/>
                </a:solidFill>
                <a:effectLst/>
                <a:uLnTx/>
                <a:uFillTx/>
                <a:latin typeface="Calibri" panose="020F0502020204030204"/>
              </a:defRPr>
            </a:lvl1pPr>
          </a:lstStyle>
          <a:p>
            <a:pPr marL="0" marR="0" lvl="0" indent="0" algn="ctr" defTabSz="914400" rtl="0" eaLnBrk="1" fontAlgn="auto" latinLnBrk="0" hangingPunct="1">
              <a:lnSpc>
                <a:spcPct val="107000"/>
              </a:lnSpc>
              <a:spcBef>
                <a:spcPts val="0"/>
              </a:spcBef>
              <a:spcAft>
                <a:spcPts val="0"/>
              </a:spcAft>
              <a:buClrTx/>
              <a:buSzTx/>
              <a:buFont typeface="Arial" charset="0"/>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Disruption of Smart Home Devices </a:t>
            </a: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(2019)</a:t>
            </a:r>
          </a:p>
        </p:txBody>
      </p:sp>
      <p:sp>
        <p:nvSpPr>
          <p:cNvPr id="59" name="Footer Placeholder 2">
            <a:extLst>
              <a:ext uri="{FF2B5EF4-FFF2-40B4-BE49-F238E27FC236}">
                <a16:creationId xmlns:a16="http://schemas.microsoft.com/office/drawing/2014/main" id="{6554BD8F-A27B-4DDA-B1BB-A0841EC25B5F}"/>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61" name="STAMP">
            <a:extLst>
              <a:ext uri="{FF2B5EF4-FFF2-40B4-BE49-F238E27FC236}">
                <a16:creationId xmlns:a16="http://schemas.microsoft.com/office/drawing/2014/main" id="{538E472E-A8A4-45C2-88B2-58E614885BEA}"/>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12" name="Rectangle 11">
            <a:extLst>
              <a:ext uri="{FF2B5EF4-FFF2-40B4-BE49-F238E27FC236}">
                <a16:creationId xmlns:a16="http://schemas.microsoft.com/office/drawing/2014/main" id="{6B5B95E2-3621-407C-BBBF-8446BAE6B673}"/>
              </a:ext>
            </a:extLst>
          </p:cNvPr>
          <p:cNvSpPr/>
          <p:nvPr/>
        </p:nvSpPr>
        <p:spPr>
          <a:xfrm>
            <a:off x="695597" y="1429078"/>
            <a:ext cx="1285603" cy="45719"/>
          </a:xfrm>
          <a:prstGeom prst="rect">
            <a:avLst/>
          </a:prstGeom>
          <a:solidFill>
            <a:srgbClr val="CF32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7640D2D7-5BAF-432E-84F4-35286CD6224E}"/>
              </a:ext>
            </a:extLst>
          </p:cNvPr>
          <p:cNvSpPr/>
          <p:nvPr/>
        </p:nvSpPr>
        <p:spPr>
          <a:xfrm>
            <a:off x="3500160" y="1429078"/>
            <a:ext cx="1285603" cy="45719"/>
          </a:xfrm>
          <a:prstGeom prst="rect">
            <a:avLst/>
          </a:prstGeom>
          <a:solidFill>
            <a:srgbClr val="1B28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74EA9885-E3CE-4D49-8517-A11091ECC149}"/>
              </a:ext>
            </a:extLst>
          </p:cNvPr>
          <p:cNvSpPr/>
          <p:nvPr/>
        </p:nvSpPr>
        <p:spPr>
          <a:xfrm>
            <a:off x="6300028" y="1429078"/>
            <a:ext cx="1285603" cy="45719"/>
          </a:xfrm>
          <a:prstGeom prst="rect">
            <a:avLst/>
          </a:prstGeom>
          <a:solidFill>
            <a:srgbClr val="87AF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8D8FCAC2-D555-4658-BEB5-3A8D30C554D7}"/>
              </a:ext>
            </a:extLst>
          </p:cNvPr>
          <p:cNvSpPr/>
          <p:nvPr/>
        </p:nvSpPr>
        <p:spPr>
          <a:xfrm>
            <a:off x="9104208" y="1429078"/>
            <a:ext cx="1285603" cy="45719"/>
          </a:xfrm>
          <a:prstGeom prst="rect">
            <a:avLst/>
          </a:prstGeom>
          <a:solidFill>
            <a:srgbClr val="C5820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19424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2" name="Object 231"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232" name="Object 231"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vert="horz">
            <a:normAutofit/>
          </a:bodyPr>
          <a:lstStyle/>
          <a:p>
            <a:r>
              <a:rPr lang="en-US" dirty="0"/>
              <a:t>The Saudi National Cybersecurity Authority (NCA) developed the National Cybersecurity Strategy (NCSS) to protect all national interests and combat impending threats </a:t>
            </a:r>
            <a:endParaRPr lang="en-US" dirty="0">
              <a:solidFill>
                <a:schemeClr val="tx1"/>
              </a:solidFill>
            </a:endParaRPr>
          </a:p>
        </p:txBody>
      </p:sp>
      <p:sp>
        <p:nvSpPr>
          <p:cNvPr id="130" name="Text Placeholder 3">
            <a:extLst>
              <a:ext uri="{FF2B5EF4-FFF2-40B4-BE49-F238E27FC236}">
                <a16:creationId xmlns:a16="http://schemas.microsoft.com/office/drawing/2014/main" id="{62E7FC35-3CCD-4F6D-9756-8120138559D7}"/>
              </a:ext>
            </a:extLst>
          </p:cNvPr>
          <p:cNvSpPr>
            <a:spLocks noGrp="1"/>
          </p:cNvSpPr>
          <p:nvPr>
            <p:ph type="body" sz="quarter" idx="11"/>
          </p:nvPr>
        </p:nvSpPr>
        <p:spPr>
          <a:prstGeom prst="rect">
            <a:avLst/>
          </a:prstGeom>
        </p:spPr>
        <p:txBody>
          <a:bodyPr/>
          <a:lstStyle/>
          <a:p>
            <a:pPr algn="ctr">
              <a:spcBef>
                <a:spcPct val="25000"/>
              </a:spcBef>
              <a:spcAft>
                <a:spcPct val="0"/>
              </a:spcAft>
            </a:pPr>
            <a:r>
              <a:rPr lang="en-US" dirty="0"/>
              <a:t>National Cybersecurity Authority (NCA)</a:t>
            </a:r>
            <a:r>
              <a:rPr lang="en-US" sz="1400" b="1" dirty="0">
                <a:solidFill>
                  <a:srgbClr val="000000"/>
                </a:solidFill>
                <a:latin typeface="Calibri" panose="020F0502020204030204" pitchFamily="34" charset="0"/>
              </a:rPr>
              <a:t> Overview</a:t>
            </a:r>
          </a:p>
        </p:txBody>
      </p:sp>
      <p:sp>
        <p:nvSpPr>
          <p:cNvPr id="61" name="Footer Placeholder 3">
            <a:extLst>
              <a:ext uri="{FF2B5EF4-FFF2-40B4-BE49-F238E27FC236}">
                <a16:creationId xmlns:a16="http://schemas.microsoft.com/office/drawing/2014/main" id="{700AD19E-CCEA-45BE-97AF-DD75A89C50B0}"/>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NCA website,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38" name="Group 37">
            <a:extLst>
              <a:ext uri="{FF2B5EF4-FFF2-40B4-BE49-F238E27FC236}">
                <a16:creationId xmlns:a16="http://schemas.microsoft.com/office/drawing/2014/main" id="{4F132E2D-5B3C-4CB1-A970-BC307EB5DC8A}"/>
              </a:ext>
            </a:extLst>
          </p:cNvPr>
          <p:cNvGrpSpPr/>
          <p:nvPr/>
        </p:nvGrpSpPr>
        <p:grpSpPr>
          <a:xfrm>
            <a:off x="786053" y="1371600"/>
            <a:ext cx="10766565" cy="830456"/>
            <a:chOff x="786053" y="1378643"/>
            <a:chExt cx="10766565" cy="913502"/>
          </a:xfrm>
        </p:grpSpPr>
        <p:sp>
          <p:nvSpPr>
            <p:cNvPr id="39" name="Rounded Rectangle 38">
              <a:extLst>
                <a:ext uri="{FF2B5EF4-FFF2-40B4-BE49-F238E27FC236}">
                  <a16:creationId xmlns:a16="http://schemas.microsoft.com/office/drawing/2014/main" id="{296D2BC7-5ECA-4080-9FC4-DC52167155D9}"/>
                </a:ext>
              </a:extLst>
            </p:cNvPr>
            <p:cNvSpPr/>
            <p:nvPr/>
          </p:nvSpPr>
          <p:spPr>
            <a:xfrm>
              <a:off x="786053" y="1378643"/>
              <a:ext cx="10766565" cy="913502"/>
            </a:xfrm>
            <a:prstGeom prst="roundRect">
              <a:avLst>
                <a:gd name="adj" fmla="val 0"/>
              </a:avLst>
            </a:prstGeom>
            <a:solidFill>
              <a:srgbClr val="F2F2F2"/>
            </a:solidFill>
            <a:ln w="12700" cap="flat" cmpd="sng" algn="ctr">
              <a:solidFill>
                <a:schemeClr val="tx2">
                  <a:lumMod val="20000"/>
                  <a:lumOff val="80000"/>
                </a:schemeClr>
              </a:solidFill>
              <a:prstDash val="solid"/>
              <a:miter lim="800000"/>
            </a:ln>
            <a:effectLst>
              <a:outerShdw blurRad="50800" dist="38100" dir="5400000" algn="t" rotWithShape="0">
                <a:prstClr val="black">
                  <a:alpha val="40000"/>
                </a:prstClr>
              </a:outerShdw>
            </a:effectLst>
          </p:spPr>
          <p:txBody>
            <a:bodyPr lIns="12801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dirty="0">
                  <a:ln>
                    <a:noFill/>
                  </a:ln>
                  <a:solidFill>
                    <a:srgbClr val="000000"/>
                  </a:solidFill>
                  <a:effectLst/>
                  <a:uLnTx/>
                  <a:uFillTx/>
                  <a:latin typeface="Calibri" panose="020F0502020204030204"/>
                  <a:ea typeface="+mn-ea"/>
                  <a:cs typeface="+mn-cs"/>
                  <a:sym typeface="Arial" panose="020B0604020202020204" pitchFamily="34" charset="0"/>
                </a:rPr>
                <a:t>The NCA is the Kingdom’s cybersecurity authority which has regulatory and operational functions aiming to protect vital interests, national security, critical infrastructure, high-priority sectors, and government services </a:t>
              </a:r>
            </a:p>
          </p:txBody>
        </p:sp>
        <p:pic>
          <p:nvPicPr>
            <p:cNvPr id="40" name="Picture 18" descr="National Cybersecurity Authority (NCA) | Arab News">
              <a:extLst>
                <a:ext uri="{FF2B5EF4-FFF2-40B4-BE49-F238E27FC236}">
                  <a16:creationId xmlns:a16="http://schemas.microsoft.com/office/drawing/2014/main" id="{A675489F-11A8-4E3F-AC6D-D5E0FDC3104E}"/>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15294" y="1485127"/>
              <a:ext cx="1106512" cy="724169"/>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37571621-F5CC-42AB-97BD-D5CBC970D5BF}"/>
              </a:ext>
            </a:extLst>
          </p:cNvPr>
          <p:cNvSpPr/>
          <p:nvPr/>
        </p:nvSpPr>
        <p:spPr>
          <a:xfrm>
            <a:off x="4366315" y="2683524"/>
            <a:ext cx="7060349" cy="3761092"/>
          </a:xfrm>
          <a:prstGeom prst="rect">
            <a:avLst/>
          </a:prstGeom>
          <a:solidFill>
            <a:srgbClr val="F0F3F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5D7D95">
                  <a:lumMod val="50000"/>
                </a:srgbClr>
              </a:solidFill>
              <a:effectLst/>
              <a:uLnTx/>
              <a:uFillTx/>
              <a:latin typeface="Calibri" panose="020F0502020204030204"/>
              <a:ea typeface="+mn-ea"/>
              <a:cs typeface="+mn-cs"/>
            </a:endParaRPr>
          </a:p>
        </p:txBody>
      </p:sp>
      <p:sp>
        <p:nvSpPr>
          <p:cNvPr id="11" name="Trapezoid 10">
            <a:extLst>
              <a:ext uri="{FF2B5EF4-FFF2-40B4-BE49-F238E27FC236}">
                <a16:creationId xmlns:a16="http://schemas.microsoft.com/office/drawing/2014/main" id="{24F1F49E-29A7-49BC-8983-A6132314ECEA}"/>
              </a:ext>
            </a:extLst>
          </p:cNvPr>
          <p:cNvSpPr/>
          <p:nvPr/>
        </p:nvSpPr>
        <p:spPr>
          <a:xfrm rot="16200000">
            <a:off x="2378512" y="4451206"/>
            <a:ext cx="3755487" cy="220120"/>
          </a:xfrm>
          <a:prstGeom prst="trapezoid">
            <a:avLst>
              <a:gd name="adj" fmla="val 137718"/>
            </a:avLst>
          </a:prstGeom>
          <a:solidFill>
            <a:srgbClr val="5D7D95"/>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8" name="Rounded Rectangle 29">
            <a:extLst>
              <a:ext uri="{FF2B5EF4-FFF2-40B4-BE49-F238E27FC236}">
                <a16:creationId xmlns:a16="http://schemas.microsoft.com/office/drawing/2014/main" id="{B5AB3AD0-653C-4682-B649-3A2C6CB44FAE}"/>
              </a:ext>
            </a:extLst>
          </p:cNvPr>
          <p:cNvSpPr/>
          <p:nvPr/>
        </p:nvSpPr>
        <p:spPr>
          <a:xfrm>
            <a:off x="4440293" y="2842503"/>
            <a:ext cx="6832797" cy="3428911"/>
          </a:xfrm>
          <a:prstGeom prst="roundRect">
            <a:avLst>
              <a:gd name="adj" fmla="val 4629"/>
            </a:avLst>
          </a:prstGeom>
          <a:solidFill>
            <a:srgbClr val="BDCBD6">
              <a:alpha val="62000"/>
            </a:srgbClr>
          </a:solidFill>
          <a:ln w="12700" cap="flat" cmpd="sng" algn="ctr">
            <a:noFill/>
            <a:prstDash val="solid"/>
            <a:miter lim="800000"/>
          </a:ln>
          <a:effectLst/>
        </p:spPr>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243646">
                  <a:lumMod val="50000"/>
                </a:srgbClr>
              </a:solidFill>
              <a:effectLst/>
              <a:uLnTx/>
              <a:uFillTx/>
              <a:latin typeface="Calibri"/>
              <a:ea typeface="+mn-ea"/>
              <a:cs typeface="+mn-cs"/>
            </a:endParaRPr>
          </a:p>
        </p:txBody>
      </p:sp>
      <p:sp>
        <p:nvSpPr>
          <p:cNvPr id="9" name="TextBox 8">
            <a:extLst>
              <a:ext uri="{FF2B5EF4-FFF2-40B4-BE49-F238E27FC236}">
                <a16:creationId xmlns:a16="http://schemas.microsoft.com/office/drawing/2014/main" id="{45C7E73A-EB42-4E16-84D7-833A048E5FA8}"/>
              </a:ext>
            </a:extLst>
          </p:cNvPr>
          <p:cNvSpPr txBox="1"/>
          <p:nvPr/>
        </p:nvSpPr>
        <p:spPr>
          <a:xfrm>
            <a:off x="5029588" y="2834143"/>
            <a:ext cx="72713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Theme</a:t>
            </a:r>
          </a:p>
        </p:txBody>
      </p:sp>
      <p:sp>
        <p:nvSpPr>
          <p:cNvPr id="10" name="TextBox 9">
            <a:extLst>
              <a:ext uri="{FF2B5EF4-FFF2-40B4-BE49-F238E27FC236}">
                <a16:creationId xmlns:a16="http://schemas.microsoft.com/office/drawing/2014/main" id="{3E503EBC-9CA1-4434-A131-393F30CC68FD}"/>
              </a:ext>
            </a:extLst>
          </p:cNvPr>
          <p:cNvSpPr txBox="1"/>
          <p:nvPr/>
        </p:nvSpPr>
        <p:spPr>
          <a:xfrm>
            <a:off x="7760872" y="2836944"/>
            <a:ext cx="163516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Definition</a:t>
            </a:r>
          </a:p>
        </p:txBody>
      </p:sp>
      <p:sp>
        <p:nvSpPr>
          <p:cNvPr id="12" name="Rectangle 11">
            <a:extLst>
              <a:ext uri="{FF2B5EF4-FFF2-40B4-BE49-F238E27FC236}">
                <a16:creationId xmlns:a16="http://schemas.microsoft.com/office/drawing/2014/main" id="{E0EB3D9A-0C95-4078-94BC-6957AC7F6AC6}"/>
              </a:ext>
            </a:extLst>
          </p:cNvPr>
          <p:cNvSpPr/>
          <p:nvPr/>
        </p:nvSpPr>
        <p:spPr>
          <a:xfrm>
            <a:off x="6001232" y="3095407"/>
            <a:ext cx="5154447" cy="427790"/>
          </a:xfrm>
          <a:prstGeom prst="rect">
            <a:avLst/>
          </a:prstGeom>
          <a:solidFill>
            <a:srgbClr val="F0F0F0"/>
          </a:solidFill>
          <a:ln w="3175" cap="flat" cmpd="sng" algn="ctr">
            <a:solidFill>
              <a:srgbClr val="5D7D95">
                <a:lumMod val="60000"/>
                <a:lumOff val="40000"/>
              </a:srgbClr>
            </a:solidFill>
            <a:prstDash val="dash"/>
            <a:miter lim="800000"/>
          </a:ln>
          <a:effectLst/>
        </p:spPr>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Integrating all components of </a:t>
            </a: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the cyber security regulation</a:t>
            </a:r>
          </a:p>
        </p:txBody>
      </p:sp>
      <p:sp>
        <p:nvSpPr>
          <p:cNvPr id="13" name="Text Placeholder 1">
            <a:extLst>
              <a:ext uri="{FF2B5EF4-FFF2-40B4-BE49-F238E27FC236}">
                <a16:creationId xmlns:a16="http://schemas.microsoft.com/office/drawing/2014/main" id="{83A1F93D-9DFB-4FB9-8023-12CACEB88E83}"/>
              </a:ext>
            </a:extLst>
          </p:cNvPr>
          <p:cNvSpPr txBox="1">
            <a:spLocks/>
          </p:cNvSpPr>
          <p:nvPr/>
        </p:nvSpPr>
        <p:spPr>
          <a:xfrm>
            <a:off x="4785081" y="3096222"/>
            <a:ext cx="1216152" cy="426156"/>
          </a:xfrm>
          <a:prstGeom prst="rect">
            <a:avLst/>
          </a:prstGeom>
          <a:solidFill>
            <a:srgbClr val="5D7D95"/>
          </a:solidFill>
          <a:ln>
            <a:noFill/>
          </a:ln>
        </p:spPr>
        <p:txBody>
          <a:bodyPr vert="horz" lIns="365760" tIns="0" rIns="0" bIns="0" rtlCol="0" anchor="ctr">
            <a:noAutofit/>
          </a:bodyPr>
          <a:lstStyle>
            <a:defPPr>
              <a:defRPr lang="en-US"/>
            </a:defPPr>
            <a:lvl1pPr indent="0" algn="ctr">
              <a:lnSpc>
                <a:spcPts val="1600"/>
              </a:lnSpc>
              <a:spcBef>
                <a:spcPts val="600"/>
              </a:spcBef>
              <a:buFont typeface="Wingdings" panose="05000000000000000000" pitchFamily="2" charset="2"/>
              <a:buNone/>
              <a:defRPr sz="1400"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Unify</a:t>
            </a:r>
          </a:p>
        </p:txBody>
      </p:sp>
      <p:sp>
        <p:nvSpPr>
          <p:cNvPr id="14" name="Rectangle 13">
            <a:extLst>
              <a:ext uri="{FF2B5EF4-FFF2-40B4-BE49-F238E27FC236}">
                <a16:creationId xmlns:a16="http://schemas.microsoft.com/office/drawing/2014/main" id="{07536B85-1EEB-4456-9EAF-F2765BAA3018}"/>
              </a:ext>
            </a:extLst>
          </p:cNvPr>
          <p:cNvSpPr/>
          <p:nvPr/>
        </p:nvSpPr>
        <p:spPr>
          <a:xfrm>
            <a:off x="6001232" y="3631129"/>
            <a:ext cx="5154447" cy="427790"/>
          </a:xfrm>
          <a:prstGeom prst="rect">
            <a:avLst/>
          </a:prstGeom>
          <a:solidFill>
            <a:srgbClr val="F0F0F0"/>
          </a:solidFill>
          <a:ln w="3175" cap="flat" cmpd="sng" algn="ctr">
            <a:solidFill>
              <a:srgbClr val="5D7D95">
                <a:lumMod val="60000"/>
                <a:lumOff val="40000"/>
              </a:srgbClr>
            </a:solidFill>
            <a:prstDash val="dash"/>
            <a:miter lim="800000"/>
          </a:ln>
          <a:effectLst/>
        </p:spPr>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Identifying </a:t>
            </a: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critical infrastructure </a:t>
            </a:r>
            <a:r>
              <a:rPr kumimoji="0" lang="en-US"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and managing cyber </a:t>
            </a: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risks</a:t>
            </a:r>
          </a:p>
        </p:txBody>
      </p:sp>
      <p:sp>
        <p:nvSpPr>
          <p:cNvPr id="15" name="Rectangle 14">
            <a:extLst>
              <a:ext uri="{FF2B5EF4-FFF2-40B4-BE49-F238E27FC236}">
                <a16:creationId xmlns:a16="http://schemas.microsoft.com/office/drawing/2014/main" id="{65FAF943-111C-42DB-A8B0-C00094C59D83}"/>
              </a:ext>
            </a:extLst>
          </p:cNvPr>
          <p:cNvSpPr/>
          <p:nvPr/>
        </p:nvSpPr>
        <p:spPr>
          <a:xfrm>
            <a:off x="6001232" y="4166851"/>
            <a:ext cx="5154447" cy="427790"/>
          </a:xfrm>
          <a:prstGeom prst="rect">
            <a:avLst/>
          </a:prstGeom>
          <a:solidFill>
            <a:srgbClr val="F0F0F0"/>
          </a:solidFill>
          <a:ln w="3175" cap="flat" cmpd="sng" algn="ctr">
            <a:solidFill>
              <a:srgbClr val="5D7D95">
                <a:lumMod val="60000"/>
                <a:lumOff val="40000"/>
              </a:srgbClr>
            </a:solidFill>
            <a:prstDash val="dash"/>
            <a:miter lim="800000"/>
          </a:ln>
          <a:effectLst/>
        </p:spPr>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Assuring the </a:t>
            </a: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protection</a:t>
            </a:r>
            <a:r>
              <a:rPr kumimoji="0" lang="en-US"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of </a:t>
            </a: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cyberspace </a:t>
            </a:r>
          </a:p>
        </p:txBody>
      </p:sp>
      <p:sp>
        <p:nvSpPr>
          <p:cNvPr id="16" name="Rectangle 15">
            <a:extLst>
              <a:ext uri="{FF2B5EF4-FFF2-40B4-BE49-F238E27FC236}">
                <a16:creationId xmlns:a16="http://schemas.microsoft.com/office/drawing/2014/main" id="{82838398-306D-4B07-9A2D-FF514A3B9D10}"/>
              </a:ext>
            </a:extLst>
          </p:cNvPr>
          <p:cNvSpPr/>
          <p:nvPr/>
        </p:nvSpPr>
        <p:spPr>
          <a:xfrm>
            <a:off x="6001232" y="4702573"/>
            <a:ext cx="5154447" cy="427790"/>
          </a:xfrm>
          <a:prstGeom prst="rect">
            <a:avLst/>
          </a:prstGeom>
          <a:solidFill>
            <a:srgbClr val="F0F0F0"/>
          </a:solidFill>
          <a:ln w="3175" cap="flat" cmpd="sng" algn="ctr">
            <a:solidFill>
              <a:srgbClr val="5D7D95">
                <a:lumMod val="60000"/>
                <a:lumOff val="40000"/>
              </a:srgbClr>
            </a:solidFill>
            <a:prstDash val="dash"/>
            <a:miter lim="800000"/>
          </a:ln>
          <a:effectLst/>
        </p:spPr>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Developing the national </a:t>
            </a: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cyber defense mechanism</a:t>
            </a:r>
            <a:r>
              <a:rPr kumimoji="0" lang="en-US"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to protect against </a:t>
            </a: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threats</a:t>
            </a:r>
          </a:p>
        </p:txBody>
      </p:sp>
      <p:sp>
        <p:nvSpPr>
          <p:cNvPr id="17" name="Rectangle 16">
            <a:extLst>
              <a:ext uri="{FF2B5EF4-FFF2-40B4-BE49-F238E27FC236}">
                <a16:creationId xmlns:a16="http://schemas.microsoft.com/office/drawing/2014/main" id="{DD7A5F31-F682-488F-B33E-D936C9A6C4CE}"/>
              </a:ext>
            </a:extLst>
          </p:cNvPr>
          <p:cNvSpPr/>
          <p:nvPr/>
        </p:nvSpPr>
        <p:spPr>
          <a:xfrm>
            <a:off x="6001232" y="5238297"/>
            <a:ext cx="5154447" cy="427790"/>
          </a:xfrm>
          <a:prstGeom prst="rect">
            <a:avLst/>
          </a:prstGeom>
          <a:solidFill>
            <a:srgbClr val="F0F0F0"/>
          </a:solidFill>
          <a:ln w="3175" cap="flat" cmpd="sng" algn="ctr">
            <a:solidFill>
              <a:srgbClr val="5D7D95">
                <a:lumMod val="60000"/>
                <a:lumOff val="40000"/>
              </a:srgbClr>
            </a:solidFill>
            <a:prstDash val="dash"/>
            <a:miter lim="800000"/>
          </a:ln>
          <a:effectLst/>
        </p:spPr>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Setting up </a:t>
            </a: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mechanisms</a:t>
            </a:r>
            <a:r>
              <a:rPr kumimoji="0" lang="en-US"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for building partnerships and </a:t>
            </a: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sharing information</a:t>
            </a:r>
          </a:p>
        </p:txBody>
      </p:sp>
      <p:sp>
        <p:nvSpPr>
          <p:cNvPr id="18" name="Rectangle 17">
            <a:extLst>
              <a:ext uri="{FF2B5EF4-FFF2-40B4-BE49-F238E27FC236}">
                <a16:creationId xmlns:a16="http://schemas.microsoft.com/office/drawing/2014/main" id="{3649E12E-24A1-4612-8BD5-6A04CA58FAB9}"/>
              </a:ext>
            </a:extLst>
          </p:cNvPr>
          <p:cNvSpPr/>
          <p:nvPr/>
        </p:nvSpPr>
        <p:spPr>
          <a:xfrm>
            <a:off x="6001232" y="5774019"/>
            <a:ext cx="5154447" cy="427790"/>
          </a:xfrm>
          <a:prstGeom prst="rect">
            <a:avLst/>
          </a:prstGeom>
          <a:solidFill>
            <a:srgbClr val="F0F0F0"/>
          </a:solidFill>
          <a:ln w="3175" cap="flat" cmpd="sng" algn="ctr">
            <a:solidFill>
              <a:srgbClr val="5D7D95">
                <a:lumMod val="60000"/>
                <a:lumOff val="40000"/>
              </a:srgbClr>
            </a:solidFill>
            <a:prstDash val="dash"/>
            <a:miter lim="800000"/>
          </a:ln>
          <a:effectLst/>
        </p:spPr>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Ensuring</a:t>
            </a:r>
            <a:r>
              <a:rPr kumimoji="0" lang="en-US"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the existence of a </a:t>
            </a: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strong</a:t>
            </a:r>
            <a:r>
              <a:rPr kumimoji="0" lang="en-US" sz="1200" b="0"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 and </a:t>
            </a:r>
            <a:r>
              <a:rPr kumimoji="0" lang="en-US" sz="1200" b="1" i="1" u="none" strike="noStrike" kern="1200" cap="none" spc="0" normalizeH="0" baseline="0" noProof="0" dirty="0">
                <a:ln>
                  <a:noFill/>
                </a:ln>
                <a:solidFill>
                  <a:srgbClr val="E7E6E6">
                    <a:lumMod val="10000"/>
                  </a:srgbClr>
                </a:solidFill>
                <a:effectLst/>
                <a:uLnTx/>
                <a:uFillTx/>
                <a:latin typeface="Calibri" panose="020F0502020204030204"/>
                <a:ea typeface="+mn-ea"/>
                <a:cs typeface="+mn-cs"/>
              </a:rPr>
              <a:t>secure national base</a:t>
            </a:r>
          </a:p>
        </p:txBody>
      </p:sp>
      <p:sp>
        <p:nvSpPr>
          <p:cNvPr id="19" name="Text Placeholder 1">
            <a:extLst>
              <a:ext uri="{FF2B5EF4-FFF2-40B4-BE49-F238E27FC236}">
                <a16:creationId xmlns:a16="http://schemas.microsoft.com/office/drawing/2014/main" id="{CCC20068-83AF-418D-B097-FA8577B6BC70}"/>
              </a:ext>
            </a:extLst>
          </p:cNvPr>
          <p:cNvSpPr txBox="1">
            <a:spLocks/>
          </p:cNvSpPr>
          <p:nvPr/>
        </p:nvSpPr>
        <p:spPr>
          <a:xfrm>
            <a:off x="4785081" y="5239112"/>
            <a:ext cx="1216152" cy="426156"/>
          </a:xfrm>
          <a:prstGeom prst="rect">
            <a:avLst/>
          </a:prstGeom>
          <a:solidFill>
            <a:srgbClr val="5D7D95"/>
          </a:solidFill>
          <a:ln>
            <a:noFill/>
          </a:ln>
        </p:spPr>
        <p:txBody>
          <a:bodyPr vert="horz" lIns="36576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Partner</a:t>
            </a:r>
          </a:p>
        </p:txBody>
      </p:sp>
      <p:sp>
        <p:nvSpPr>
          <p:cNvPr id="20" name="Text Placeholder 1">
            <a:extLst>
              <a:ext uri="{FF2B5EF4-FFF2-40B4-BE49-F238E27FC236}">
                <a16:creationId xmlns:a16="http://schemas.microsoft.com/office/drawing/2014/main" id="{F76165EC-A1A1-41E3-BA75-0237C7F4AD21}"/>
              </a:ext>
            </a:extLst>
          </p:cNvPr>
          <p:cNvSpPr txBox="1">
            <a:spLocks/>
          </p:cNvSpPr>
          <p:nvPr/>
        </p:nvSpPr>
        <p:spPr>
          <a:xfrm>
            <a:off x="4785081" y="4703390"/>
            <a:ext cx="1216152" cy="426156"/>
          </a:xfrm>
          <a:prstGeom prst="rect">
            <a:avLst/>
          </a:prstGeom>
          <a:solidFill>
            <a:srgbClr val="5D7D95"/>
          </a:solidFill>
          <a:ln>
            <a:noFill/>
          </a:ln>
        </p:spPr>
        <p:txBody>
          <a:bodyPr vert="horz" lIns="36576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Defend</a:t>
            </a:r>
          </a:p>
        </p:txBody>
      </p:sp>
      <p:sp>
        <p:nvSpPr>
          <p:cNvPr id="21" name="Text Placeholder 1">
            <a:extLst>
              <a:ext uri="{FF2B5EF4-FFF2-40B4-BE49-F238E27FC236}">
                <a16:creationId xmlns:a16="http://schemas.microsoft.com/office/drawing/2014/main" id="{7D177833-2243-48F7-AA29-EF37893444FC}"/>
              </a:ext>
            </a:extLst>
          </p:cNvPr>
          <p:cNvSpPr txBox="1">
            <a:spLocks/>
          </p:cNvSpPr>
          <p:nvPr/>
        </p:nvSpPr>
        <p:spPr>
          <a:xfrm>
            <a:off x="4785081" y="4167667"/>
            <a:ext cx="1216152" cy="426156"/>
          </a:xfrm>
          <a:prstGeom prst="rect">
            <a:avLst/>
          </a:prstGeom>
          <a:solidFill>
            <a:srgbClr val="5D7D95"/>
          </a:solidFill>
          <a:ln>
            <a:noFill/>
          </a:ln>
        </p:spPr>
        <p:txBody>
          <a:bodyPr vert="horz" lIns="36576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Assure</a:t>
            </a:r>
          </a:p>
        </p:txBody>
      </p:sp>
      <p:sp>
        <p:nvSpPr>
          <p:cNvPr id="22" name="Text Placeholder 1">
            <a:extLst>
              <a:ext uri="{FF2B5EF4-FFF2-40B4-BE49-F238E27FC236}">
                <a16:creationId xmlns:a16="http://schemas.microsoft.com/office/drawing/2014/main" id="{99CF7006-A8CC-4001-8C3A-4E80B22810E1}"/>
              </a:ext>
            </a:extLst>
          </p:cNvPr>
          <p:cNvSpPr txBox="1">
            <a:spLocks/>
          </p:cNvSpPr>
          <p:nvPr/>
        </p:nvSpPr>
        <p:spPr>
          <a:xfrm>
            <a:off x="4785081" y="3631945"/>
            <a:ext cx="1216152" cy="426156"/>
          </a:xfrm>
          <a:prstGeom prst="rect">
            <a:avLst/>
          </a:prstGeom>
          <a:solidFill>
            <a:srgbClr val="5D7D95"/>
          </a:solidFill>
          <a:ln>
            <a:noFill/>
          </a:ln>
        </p:spPr>
        <p:txBody>
          <a:bodyPr vert="horz" lIns="36576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Manage</a:t>
            </a:r>
          </a:p>
        </p:txBody>
      </p:sp>
      <p:sp>
        <p:nvSpPr>
          <p:cNvPr id="23" name="Text Placeholder 1">
            <a:extLst>
              <a:ext uri="{FF2B5EF4-FFF2-40B4-BE49-F238E27FC236}">
                <a16:creationId xmlns:a16="http://schemas.microsoft.com/office/drawing/2014/main" id="{E7D0F429-76F8-4C28-BCB6-331D0D962DCD}"/>
              </a:ext>
            </a:extLst>
          </p:cNvPr>
          <p:cNvSpPr txBox="1">
            <a:spLocks/>
          </p:cNvSpPr>
          <p:nvPr/>
        </p:nvSpPr>
        <p:spPr>
          <a:xfrm>
            <a:off x="4785081" y="5774835"/>
            <a:ext cx="1216152" cy="426156"/>
          </a:xfrm>
          <a:prstGeom prst="rect">
            <a:avLst/>
          </a:prstGeom>
          <a:solidFill>
            <a:srgbClr val="5D7D95"/>
          </a:solidFill>
          <a:ln>
            <a:noFill/>
          </a:ln>
        </p:spPr>
        <p:txBody>
          <a:bodyPr vert="horz" lIns="365760" tIns="0" rIns="0" bIns="0" rtlCol="0" anchor="ctr">
            <a:noAutofit/>
          </a:bodyPr>
          <a:lstStyle>
            <a:defPPr>
              <a:defRPr lang="en-US"/>
            </a:defPPr>
            <a:lvl1pPr indent="0" algn="ctr">
              <a:lnSpc>
                <a:spcPts val="1600"/>
              </a:lnSpc>
              <a:spcBef>
                <a:spcPts val="600"/>
              </a:spcBef>
              <a:buFont typeface="Wingdings" panose="05000000000000000000" pitchFamily="2" charset="2"/>
              <a:buNone/>
              <a:defRPr b="1" cap="none" spc="0" baseline="0"/>
            </a:lvl1pPr>
            <a:lvl2pPr indent="-177800">
              <a:lnSpc>
                <a:spcPct val="100000"/>
              </a:lnSpc>
              <a:spcBef>
                <a:spcPts val="0"/>
              </a:spcBef>
              <a:spcAft>
                <a:spcPts val="0"/>
              </a:spcAft>
              <a:buFont typeface="LucidaGrande" charset="0"/>
              <a:buChar char="-"/>
              <a:tabLst/>
              <a:defRPr sz="1200" i="0">
                <a:ea typeface="Calibri" charset="0"/>
                <a:cs typeface="Calibri" charset="0"/>
              </a:defRPr>
            </a:lvl2pPr>
            <a:lvl3pPr marL="11113" indent="0">
              <a:lnSpc>
                <a:spcPct val="100000"/>
              </a:lnSpc>
              <a:spcBef>
                <a:spcPts val="1200"/>
              </a:spcBef>
              <a:buFont typeface="Arial" panose="020B0604020202020204" pitchFamily="34" charset="0"/>
              <a:buNone/>
              <a:tabLst/>
              <a:defRPr sz="1200" b="1" cap="all" spc="100" baseline="0">
                <a:solidFill>
                  <a:schemeClr val="accent2"/>
                </a:solidFill>
              </a:defRPr>
            </a:lvl3pPr>
            <a:lvl4pPr marL="7938" indent="0">
              <a:lnSpc>
                <a:spcPct val="100000"/>
              </a:lnSpc>
              <a:spcBef>
                <a:spcPts val="0"/>
              </a:spcBef>
              <a:buFont typeface=".AppleSystemUIFont" charset="-120"/>
              <a:buNone/>
              <a:tabLst/>
              <a:defRPr sz="1100" i="1">
                <a:ea typeface="Georgia" charset="0"/>
                <a:cs typeface="Georgia" charset="0"/>
              </a:defRPr>
            </a:lvl4pPr>
            <a:lvl5pPr marL="11113" indent="0">
              <a:lnSpc>
                <a:spcPct val="100000"/>
              </a:lnSpc>
              <a:spcBef>
                <a:spcPts val="1200"/>
              </a:spcBef>
              <a:buFont typeface="Arial" panose="020B0604020202020204" pitchFamily="34" charset="0"/>
              <a:buNone/>
              <a:tabLst/>
              <a:defRPr sz="1000" i="1">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ts val="1600"/>
              </a:lnSpc>
              <a:spcBef>
                <a:spcPts val="600"/>
              </a:spcBef>
              <a:spcAft>
                <a:spcPts val="0"/>
              </a:spcAft>
              <a:buClrTx/>
              <a:buSzTx/>
              <a:buFont typeface="Wingdings" panose="05000000000000000000" pitchFamily="2" charset="2"/>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Build</a:t>
            </a:r>
          </a:p>
        </p:txBody>
      </p:sp>
      <p:pic>
        <p:nvPicPr>
          <p:cNvPr id="24" name="Picture 23" descr="A picture containing object&#10;&#10;Description automatically generated">
            <a:extLst>
              <a:ext uri="{FF2B5EF4-FFF2-40B4-BE49-F238E27FC236}">
                <a16:creationId xmlns:a16="http://schemas.microsoft.com/office/drawing/2014/main" id="{A049B7AA-9681-4A19-872C-8D37DC7A357A}"/>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4447784" y="3044283"/>
            <a:ext cx="548640" cy="548640"/>
          </a:xfrm>
          <a:prstGeom prst="rect">
            <a:avLst/>
          </a:prstGeom>
        </p:spPr>
      </p:pic>
      <p:pic>
        <p:nvPicPr>
          <p:cNvPr id="25" name="Picture 24" descr="A close up of a logo&#10;&#10;Description automatically generated">
            <a:extLst>
              <a:ext uri="{FF2B5EF4-FFF2-40B4-BE49-F238E27FC236}">
                <a16:creationId xmlns:a16="http://schemas.microsoft.com/office/drawing/2014/main" id="{1FE573B7-4D85-4C10-8A53-52547DE60833}"/>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4447784" y="5187173"/>
            <a:ext cx="548640" cy="548640"/>
          </a:xfrm>
          <a:prstGeom prst="rect">
            <a:avLst/>
          </a:prstGeom>
        </p:spPr>
      </p:pic>
      <p:pic>
        <p:nvPicPr>
          <p:cNvPr id="26" name="Picture 25">
            <a:extLst>
              <a:ext uri="{FF2B5EF4-FFF2-40B4-BE49-F238E27FC236}">
                <a16:creationId xmlns:a16="http://schemas.microsoft.com/office/drawing/2014/main" id="{B9520B1C-8661-4301-8F5C-9DC900667362}"/>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4447784" y="4651450"/>
            <a:ext cx="548640" cy="548640"/>
          </a:xfrm>
          <a:prstGeom prst="rect">
            <a:avLst/>
          </a:prstGeom>
        </p:spPr>
      </p:pic>
      <p:pic>
        <p:nvPicPr>
          <p:cNvPr id="27" name="Picture 26">
            <a:extLst>
              <a:ext uri="{FF2B5EF4-FFF2-40B4-BE49-F238E27FC236}">
                <a16:creationId xmlns:a16="http://schemas.microsoft.com/office/drawing/2014/main" id="{EE997778-24B4-4682-8CE5-B1E1447D1541}"/>
              </a:ext>
            </a:extLst>
          </p:cNvPr>
          <p:cNvPicPr preferRelativeResize="0">
            <a:picLocks/>
          </p:cNvPicPr>
          <p:nvPr/>
        </p:nvPicPr>
        <p:blipFill>
          <a:blip r:embed="rId9" cstate="email">
            <a:extLst>
              <a:ext uri="{28A0092B-C50C-407E-A947-70E740481C1C}">
                <a14:useLocalDpi xmlns:a14="http://schemas.microsoft.com/office/drawing/2010/main"/>
              </a:ext>
            </a:extLst>
          </a:blip>
          <a:stretch>
            <a:fillRect/>
          </a:stretch>
        </p:blipFill>
        <p:spPr>
          <a:xfrm>
            <a:off x="4447784" y="4115728"/>
            <a:ext cx="548640" cy="548640"/>
          </a:xfrm>
          <a:prstGeom prst="rect">
            <a:avLst/>
          </a:prstGeom>
        </p:spPr>
      </p:pic>
      <p:pic>
        <p:nvPicPr>
          <p:cNvPr id="28" name="Picture 27">
            <a:extLst>
              <a:ext uri="{FF2B5EF4-FFF2-40B4-BE49-F238E27FC236}">
                <a16:creationId xmlns:a16="http://schemas.microsoft.com/office/drawing/2014/main" id="{11117AC1-45E3-4300-A030-CF174B844828}"/>
              </a:ext>
            </a:extLst>
          </p:cNvPr>
          <p:cNvPicPr preferRelativeResize="0">
            <a:picLocks/>
          </p:cNvPicPr>
          <p:nvPr/>
        </p:nvPicPr>
        <p:blipFill>
          <a:blip r:embed="rId10" cstate="email">
            <a:extLst>
              <a:ext uri="{28A0092B-C50C-407E-A947-70E740481C1C}">
                <a14:useLocalDpi xmlns:a14="http://schemas.microsoft.com/office/drawing/2010/main"/>
              </a:ext>
            </a:extLst>
          </a:blip>
          <a:stretch>
            <a:fillRect/>
          </a:stretch>
        </p:blipFill>
        <p:spPr>
          <a:xfrm>
            <a:off x="4447784" y="3580006"/>
            <a:ext cx="548640" cy="548640"/>
          </a:xfrm>
          <a:prstGeom prst="rect">
            <a:avLst/>
          </a:prstGeom>
        </p:spPr>
      </p:pic>
      <p:pic>
        <p:nvPicPr>
          <p:cNvPr id="29" name="Picture 28">
            <a:extLst>
              <a:ext uri="{FF2B5EF4-FFF2-40B4-BE49-F238E27FC236}">
                <a16:creationId xmlns:a16="http://schemas.microsoft.com/office/drawing/2014/main" id="{A462A286-2351-43F5-A5DD-A2E46FE30C33}"/>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4447784" y="5722896"/>
            <a:ext cx="548640" cy="548640"/>
          </a:xfrm>
          <a:prstGeom prst="rect">
            <a:avLst/>
          </a:prstGeom>
        </p:spPr>
      </p:pic>
      <p:sp>
        <p:nvSpPr>
          <p:cNvPr id="30" name="Rectangle 29">
            <a:extLst>
              <a:ext uri="{FF2B5EF4-FFF2-40B4-BE49-F238E27FC236}">
                <a16:creationId xmlns:a16="http://schemas.microsoft.com/office/drawing/2014/main" id="{C4702ECC-19CE-43CA-B5ED-B78DDBB07CD6}"/>
              </a:ext>
            </a:extLst>
          </p:cNvPr>
          <p:cNvSpPr/>
          <p:nvPr/>
        </p:nvSpPr>
        <p:spPr>
          <a:xfrm>
            <a:off x="792964" y="2913647"/>
            <a:ext cx="3139136" cy="3292190"/>
          </a:xfrm>
          <a:prstGeom prst="rect">
            <a:avLst/>
          </a:prstGeom>
          <a:solidFill>
            <a:srgbClr val="5D7D95">
              <a:lumMod val="20000"/>
              <a:lumOff val="80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32" name="Rounded Rectangle 27">
            <a:extLst>
              <a:ext uri="{FF2B5EF4-FFF2-40B4-BE49-F238E27FC236}">
                <a16:creationId xmlns:a16="http://schemas.microsoft.com/office/drawing/2014/main" id="{985B3B15-A0B2-4A22-BA8C-E1E979F47F81}"/>
              </a:ext>
            </a:extLst>
          </p:cNvPr>
          <p:cNvSpPr/>
          <p:nvPr/>
        </p:nvSpPr>
        <p:spPr>
          <a:xfrm>
            <a:off x="874602" y="5351187"/>
            <a:ext cx="2981502" cy="800479"/>
          </a:xfrm>
          <a:prstGeom prst="roundRect">
            <a:avLst/>
          </a:prstGeom>
          <a:solidFill>
            <a:srgbClr val="BDCBD6"/>
          </a:solidFill>
          <a:ln w="3175" cap="flat" cmpd="sng" algn="ctr">
            <a:noFill/>
            <a:prstDash val="solid"/>
            <a:miter lim="800000"/>
          </a:ln>
          <a:effectLst/>
        </p:spPr>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dirty="0">
                <a:ln>
                  <a:noFill/>
                </a:ln>
                <a:solidFill>
                  <a:srgbClr val="000000"/>
                </a:solidFill>
                <a:effectLst/>
                <a:uLnTx/>
                <a:uFillTx/>
                <a:latin typeface="Calibri" panose="020F0502020204030204"/>
                <a:ea typeface="+mn-ea"/>
                <a:cs typeface="+mn-cs"/>
              </a:rPr>
              <a:t>A resilient, secure, and trusted Saudi cyberspace</a:t>
            </a:r>
          </a:p>
        </p:txBody>
      </p:sp>
      <p:grpSp>
        <p:nvGrpSpPr>
          <p:cNvPr id="4" name="Group 3">
            <a:extLst>
              <a:ext uri="{FF2B5EF4-FFF2-40B4-BE49-F238E27FC236}">
                <a16:creationId xmlns:a16="http://schemas.microsoft.com/office/drawing/2014/main" id="{6C5ED6A8-53B6-4351-8842-7334D731D6BF}"/>
              </a:ext>
            </a:extLst>
          </p:cNvPr>
          <p:cNvGrpSpPr/>
          <p:nvPr/>
        </p:nvGrpSpPr>
        <p:grpSpPr>
          <a:xfrm>
            <a:off x="1586515" y="2957383"/>
            <a:ext cx="1552034" cy="2124262"/>
            <a:chOff x="1477473" y="2730109"/>
            <a:chExt cx="2312499" cy="2262707"/>
          </a:xfrm>
        </p:grpSpPr>
        <p:pic>
          <p:nvPicPr>
            <p:cNvPr id="34" name="Picture 33">
              <a:extLst>
                <a:ext uri="{FF2B5EF4-FFF2-40B4-BE49-F238E27FC236}">
                  <a16:creationId xmlns:a16="http://schemas.microsoft.com/office/drawing/2014/main" id="{986A5A67-963E-44E2-99E2-8ED3BAA087C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477473" y="2730109"/>
              <a:ext cx="2299016" cy="2254628"/>
            </a:xfrm>
            <a:prstGeom prst="rect">
              <a:avLst/>
            </a:prstGeom>
          </p:spPr>
        </p:pic>
        <p:pic>
          <p:nvPicPr>
            <p:cNvPr id="35" name="Picture 34">
              <a:extLst>
                <a:ext uri="{FF2B5EF4-FFF2-40B4-BE49-F238E27FC236}">
                  <a16:creationId xmlns:a16="http://schemas.microsoft.com/office/drawing/2014/main" id="{D7F6F801-6FC7-4BFE-A3A6-C0278D4FB6C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579077" y="2730109"/>
              <a:ext cx="2210895" cy="2262707"/>
            </a:xfrm>
            <a:prstGeom prst="rect">
              <a:avLst/>
            </a:prstGeom>
            <a:ln>
              <a:solidFill>
                <a:srgbClr val="2A4585"/>
              </a:solidFill>
            </a:ln>
          </p:spPr>
        </p:pic>
        <p:sp>
          <p:nvSpPr>
            <p:cNvPr id="36" name="Rectangle 35">
              <a:extLst>
                <a:ext uri="{FF2B5EF4-FFF2-40B4-BE49-F238E27FC236}">
                  <a16:creationId xmlns:a16="http://schemas.microsoft.com/office/drawing/2014/main" id="{A57877A9-911B-4924-B46B-7BADF5BAE664}"/>
                </a:ext>
              </a:extLst>
            </p:cNvPr>
            <p:cNvSpPr/>
            <p:nvPr/>
          </p:nvSpPr>
          <p:spPr>
            <a:xfrm>
              <a:off x="1912014" y="3818379"/>
              <a:ext cx="1515462" cy="533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7BD12FC1-7902-4DEE-BBA8-A87CD40C966B}"/>
                </a:ext>
              </a:extLst>
            </p:cNvPr>
            <p:cNvSpPr txBox="1"/>
            <p:nvPr/>
          </p:nvSpPr>
          <p:spPr>
            <a:xfrm>
              <a:off x="1912014" y="3858856"/>
              <a:ext cx="1515462" cy="32083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BD2CD"/>
                  </a:solidFill>
                  <a:effectLst/>
                  <a:uLnTx/>
                  <a:uFillTx/>
                  <a:latin typeface="Calibri" panose="020F0502020204030204"/>
                  <a:ea typeface="+mn-ea"/>
                  <a:cs typeface="+mn-cs"/>
                </a:rPr>
                <a:t>National Cybersecurity Strategy</a:t>
              </a:r>
            </a:p>
          </p:txBody>
        </p:sp>
      </p:grpSp>
      <p:sp>
        <p:nvSpPr>
          <p:cNvPr id="45" name="TextBox 44">
            <a:extLst>
              <a:ext uri="{FF2B5EF4-FFF2-40B4-BE49-F238E27FC236}">
                <a16:creationId xmlns:a16="http://schemas.microsoft.com/office/drawing/2014/main" id="{38F09550-DD99-4B25-9061-F8C3469B2720}"/>
              </a:ext>
            </a:extLst>
          </p:cNvPr>
          <p:cNvSpPr txBox="1"/>
          <p:nvPr/>
        </p:nvSpPr>
        <p:spPr>
          <a:xfrm>
            <a:off x="4313461" y="2409657"/>
            <a:ext cx="356507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a:ea typeface="+mn-ea"/>
                <a:cs typeface="+mn-cs"/>
                <a:sym typeface="Arial" panose="020B0604020202020204" pitchFamily="34" charset="0"/>
              </a:rPr>
              <a:t>Saudi National Cybersecurity Strategy Overview</a:t>
            </a:r>
          </a:p>
        </p:txBody>
      </p:sp>
      <p:grpSp>
        <p:nvGrpSpPr>
          <p:cNvPr id="46" name="Group 45">
            <a:extLst>
              <a:ext uri="{FF2B5EF4-FFF2-40B4-BE49-F238E27FC236}">
                <a16:creationId xmlns:a16="http://schemas.microsoft.com/office/drawing/2014/main" id="{817FE50B-4D9A-4081-8DAB-E9BA35D10AB8}"/>
              </a:ext>
            </a:extLst>
          </p:cNvPr>
          <p:cNvGrpSpPr/>
          <p:nvPr/>
        </p:nvGrpSpPr>
        <p:grpSpPr>
          <a:xfrm>
            <a:off x="1684851" y="5181600"/>
            <a:ext cx="1361004" cy="336955"/>
            <a:chOff x="4945197" y="5076581"/>
            <a:chExt cx="1361004" cy="336955"/>
          </a:xfrm>
        </p:grpSpPr>
        <p:sp>
          <p:nvSpPr>
            <p:cNvPr id="47" name="Rectangle 19">
              <a:extLst>
                <a:ext uri="{FF2B5EF4-FFF2-40B4-BE49-F238E27FC236}">
                  <a16:creationId xmlns:a16="http://schemas.microsoft.com/office/drawing/2014/main" id="{FCC0A5BA-F850-439E-B371-16B848702260}"/>
                </a:ext>
              </a:extLst>
            </p:cNvPr>
            <p:cNvSpPr>
              <a:spLocks noChangeArrowheads="1"/>
            </p:cNvSpPr>
            <p:nvPr/>
          </p:nvSpPr>
          <p:spPr bwMode="gray">
            <a:xfrm>
              <a:off x="5130967" y="5112902"/>
              <a:ext cx="1175234" cy="264312"/>
            </a:xfrm>
            <a:prstGeom prst="roundRect">
              <a:avLst/>
            </a:prstGeom>
            <a:solidFill>
              <a:schemeClr val="tx2">
                <a:lumMod val="60000"/>
                <a:lumOff val="40000"/>
              </a:schemeClr>
            </a:solidFill>
            <a:ln w="9525">
              <a:solidFill>
                <a:schemeClr val="tx2">
                  <a:lumMod val="60000"/>
                  <a:lumOff val="40000"/>
                </a:schemeClr>
              </a:solidFill>
              <a:miter lim="800000"/>
              <a:headEnd/>
              <a:tailEnd/>
            </a:ln>
            <a:effectLst/>
          </p:spPr>
          <p:txBody>
            <a:bodyPr lIns="91440" rIns="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VISION</a:t>
              </a:r>
            </a:p>
          </p:txBody>
        </p:sp>
        <p:sp>
          <p:nvSpPr>
            <p:cNvPr id="48" name="Oval 47">
              <a:extLst>
                <a:ext uri="{FF2B5EF4-FFF2-40B4-BE49-F238E27FC236}">
                  <a16:creationId xmlns:a16="http://schemas.microsoft.com/office/drawing/2014/main" id="{1E805558-3855-4161-94E1-8DE4D6F7C0BB}"/>
                </a:ext>
              </a:extLst>
            </p:cNvPr>
            <p:cNvSpPr>
              <a:spLocks noChangeAspect="1"/>
            </p:cNvSpPr>
            <p:nvPr/>
          </p:nvSpPr>
          <p:spPr>
            <a:xfrm>
              <a:off x="4945197" y="5076581"/>
              <a:ext cx="336955" cy="33695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9" name="Picture 14" descr="https://static.thenounproject.com/png/790672-200.png">
              <a:extLst>
                <a:ext uri="{FF2B5EF4-FFF2-40B4-BE49-F238E27FC236}">
                  <a16:creationId xmlns:a16="http://schemas.microsoft.com/office/drawing/2014/main" id="{7D38EB2A-4ED3-41FA-BA1A-6C0FF1E12490}"/>
                </a:ext>
              </a:extLst>
            </p:cNvPr>
            <p:cNvPicPr preferRelativeResize="0">
              <a:picLocks noChangeArrowheads="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flipH="1">
              <a:off x="4995331" y="5150922"/>
              <a:ext cx="236688" cy="188274"/>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STAMP">
            <a:extLst>
              <a:ext uri="{FF2B5EF4-FFF2-40B4-BE49-F238E27FC236}">
                <a16:creationId xmlns:a16="http://schemas.microsoft.com/office/drawing/2014/main" id="{C57DB3D0-A3C2-4DE8-A314-E590951C2808}"/>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Tree>
    <p:extLst>
      <p:ext uri="{BB962C8B-B14F-4D97-AF65-F5344CB8AC3E}">
        <p14:creationId xmlns:p14="http://schemas.microsoft.com/office/powerpoint/2010/main" val="4229403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4AA7835-575D-491F-AB64-BB5E76AA2C6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D4AA7835-575D-491F-AB64-BB5E76AA2C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0A6F9C8-CC4C-4EDD-B4AD-1A7BD66969C2}"/>
              </a:ext>
            </a:extLst>
          </p:cNvPr>
          <p:cNvSpPr>
            <a:spLocks noGrp="1"/>
          </p:cNvSpPr>
          <p:nvPr>
            <p:ph type="title"/>
          </p:nvPr>
        </p:nvSpPr>
        <p:spPr/>
        <p:txBody>
          <a:bodyPr vert="horz"/>
          <a:lstStyle/>
          <a:p>
            <a:r>
              <a:rPr lang="en-US" dirty="0"/>
              <a:t>OXAGON will need to adhere to national level cybersecurity regulations as well NEOM’s regulations to reach cyber compliance and enhance consistency across organizations</a:t>
            </a:r>
          </a:p>
        </p:txBody>
      </p:sp>
      <p:sp>
        <p:nvSpPr>
          <p:cNvPr id="93" name="Text Placeholder 3">
            <a:extLst>
              <a:ext uri="{FF2B5EF4-FFF2-40B4-BE49-F238E27FC236}">
                <a16:creationId xmlns:a16="http://schemas.microsoft.com/office/drawing/2014/main" id="{576D7EF1-0ADB-4D19-8FDE-2FB6D5BB8164}"/>
              </a:ext>
            </a:extLst>
          </p:cNvPr>
          <p:cNvSpPr>
            <a:spLocks noGrp="1"/>
          </p:cNvSpPr>
          <p:nvPr>
            <p:ph type="body" sz="quarter" idx="11"/>
          </p:nvPr>
        </p:nvSpPr>
        <p:spPr>
          <a:xfrm>
            <a:off x="3694735" y="1112624"/>
            <a:ext cx="4802533" cy="215444"/>
          </a:xfrm>
        </p:spPr>
        <p:txBody>
          <a:bodyPr/>
          <a:lstStyle/>
          <a:p>
            <a:pPr algn="ctr">
              <a:spcBef>
                <a:spcPct val="25000"/>
              </a:spcBef>
              <a:spcAft>
                <a:spcPct val="0"/>
              </a:spcAft>
            </a:pPr>
            <a:r>
              <a:rPr lang="en-US" sz="1400" b="1" dirty="0">
                <a:solidFill>
                  <a:srgbClr val="000000"/>
                </a:solidFill>
                <a:latin typeface="Calibri" panose="020F0502020204030204" pitchFamily="34" charset="0"/>
              </a:rPr>
              <a:t>Relevant Regulations and Standards for Cybersecurity Security</a:t>
            </a:r>
            <a:r>
              <a:rPr lang="en-US" sz="1400" b="1" baseline="30000" dirty="0">
                <a:solidFill>
                  <a:srgbClr val="000000"/>
                </a:solidFill>
                <a:latin typeface="Calibri" panose="020F0502020204030204" pitchFamily="34" charset="0"/>
              </a:rPr>
              <a:t>2</a:t>
            </a:r>
            <a:endParaRPr lang="en-US" sz="1400" b="1" dirty="0">
              <a:solidFill>
                <a:srgbClr val="000000"/>
              </a:solidFill>
              <a:latin typeface="Calibri" panose="020F0502020204030204" pitchFamily="34" charset="0"/>
            </a:endParaRPr>
          </a:p>
        </p:txBody>
      </p:sp>
      <p:sp>
        <p:nvSpPr>
          <p:cNvPr id="29" name="Footer Placeholder 2">
            <a:extLst>
              <a:ext uri="{FF2B5EF4-FFF2-40B4-BE49-F238E27FC236}">
                <a16:creationId xmlns:a16="http://schemas.microsoft.com/office/drawing/2014/main" id="{A7404826-6D61-4F56-A5DA-E3C3618CA92A}"/>
              </a:ext>
            </a:extLst>
          </p:cNvPr>
          <p:cNvSpPr txBox="1">
            <a:spLocks/>
          </p:cNvSpPr>
          <p:nvPr/>
        </p:nvSpPr>
        <p:spPr>
          <a:xfrm>
            <a:off x="762000" y="6324600"/>
            <a:ext cx="10277879" cy="21185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en-US" sz="700" b="0" i="1" u="none" strike="noStrike" kern="1200" cap="none" spc="0" normalizeH="0" baseline="0" noProof="0" dirty="0">
                <a:ln>
                  <a:noFill/>
                </a:ln>
                <a:solidFill>
                  <a:srgbClr val="243646"/>
                </a:solidFill>
                <a:effectLst/>
                <a:uLnTx/>
                <a:uFillTx/>
                <a:latin typeface="Georgia" panose="02040502050405020303" pitchFamily="18" charset="0"/>
              </a:rPr>
              <a:t>1) </a:t>
            </a:r>
            <a:r>
              <a:rPr kumimoji="0" lang="en-US" sz="700" b="0" i="1" u="none" strike="noStrike" kern="1200" cap="none" spc="0" normalizeH="0" baseline="0" noProof="0" dirty="0">
                <a:ln>
                  <a:noFill/>
                </a:ln>
                <a:solidFill>
                  <a:srgbClr val="243646"/>
                </a:solidFill>
                <a:effectLst/>
                <a:uLnTx/>
                <a:uFillTx/>
                <a:latin typeface="Georgia" charset="0"/>
              </a:rPr>
              <a:t>Cloud Service Provider ; 2) Cloud Service Treats ; 3) Further Details Will be Provided </a:t>
            </a:r>
            <a:r>
              <a:rPr lang="en-US" dirty="0"/>
              <a:t>U</a:t>
            </a:r>
            <a:r>
              <a:rPr kumimoji="0" lang="en-US" sz="700" b="0" i="1" u="none" strike="noStrike" kern="1200" cap="none" spc="0" normalizeH="0" baseline="0" noProof="0" dirty="0" err="1">
                <a:ln>
                  <a:noFill/>
                </a:ln>
                <a:solidFill>
                  <a:srgbClr val="243646"/>
                </a:solidFill>
                <a:effectLst/>
                <a:uLnTx/>
                <a:uFillTx/>
                <a:latin typeface="Georgia" charset="0"/>
              </a:rPr>
              <a:t>pon</a:t>
            </a:r>
            <a:r>
              <a:rPr kumimoji="0" lang="en-US" sz="700" b="0" i="1" u="none" strike="noStrike" kern="1200" cap="none" spc="0" normalizeH="0" baseline="0" noProof="0" dirty="0">
                <a:ln>
                  <a:noFill/>
                </a:ln>
                <a:solidFill>
                  <a:srgbClr val="243646"/>
                </a:solidFill>
                <a:effectLst/>
                <a:uLnTx/>
                <a:uFillTx/>
                <a:latin typeface="Georgia" charset="0"/>
              </a:rPr>
              <a:t> Start of the Project</a:t>
            </a:r>
          </a:p>
        </p:txBody>
      </p:sp>
      <p:sp>
        <p:nvSpPr>
          <p:cNvPr id="48" name="Rectangle 47">
            <a:extLst>
              <a:ext uri="{FF2B5EF4-FFF2-40B4-BE49-F238E27FC236}">
                <a16:creationId xmlns:a16="http://schemas.microsoft.com/office/drawing/2014/main" id="{8B105D1B-55CC-449C-BB33-53B5A80D9E16}"/>
              </a:ext>
            </a:extLst>
          </p:cNvPr>
          <p:cNvSpPr/>
          <p:nvPr/>
        </p:nvSpPr>
        <p:spPr>
          <a:xfrm>
            <a:off x="733169" y="1435203"/>
            <a:ext cx="2538953" cy="2381194"/>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lang="en-US" sz="1100" b="1" i="1" dirty="0">
              <a:solidFill>
                <a:srgbClr val="000000"/>
              </a:solidFill>
              <a:latin typeface="Calibri" panose="020F0502020204030204"/>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57" name="Picture 56">
            <a:extLst>
              <a:ext uri="{FF2B5EF4-FFF2-40B4-BE49-F238E27FC236}">
                <a16:creationId xmlns:a16="http://schemas.microsoft.com/office/drawing/2014/main" id="{31EBC2EE-EC04-4E7E-802D-9FE8EA664AA0}"/>
              </a:ext>
            </a:extLst>
          </p:cNvPr>
          <p:cNvPicPr preferRelativeResize="0">
            <a:picLocks/>
          </p:cNvPicPr>
          <p:nvPr/>
        </p:nvPicPr>
        <p:blipFill rotWithShape="1">
          <a:blip r:embed="rId5" cstate="email">
            <a:extLst>
              <a:ext uri="{28A0092B-C50C-407E-A947-70E740481C1C}">
                <a14:useLocalDpi xmlns:a14="http://schemas.microsoft.com/office/drawing/2010/main"/>
              </a:ext>
            </a:extLst>
          </a:blip>
          <a:srcRect/>
          <a:stretch/>
        </p:blipFill>
        <p:spPr>
          <a:xfrm>
            <a:off x="781203" y="2017575"/>
            <a:ext cx="895197" cy="1088624"/>
          </a:xfrm>
          <a:prstGeom prst="rect">
            <a:avLst/>
          </a:prstGeom>
          <a:effectLst>
            <a:outerShdw blurRad="50800" dist="38100" dir="5400000" algn="t" rotWithShape="0">
              <a:prstClr val="black">
                <a:alpha val="40000"/>
              </a:prstClr>
            </a:outerShdw>
          </a:effectLst>
        </p:spPr>
      </p:pic>
      <p:sp>
        <p:nvSpPr>
          <p:cNvPr id="59" name="Rectangle 58">
            <a:extLst>
              <a:ext uri="{FF2B5EF4-FFF2-40B4-BE49-F238E27FC236}">
                <a16:creationId xmlns:a16="http://schemas.microsoft.com/office/drawing/2014/main" id="{94EFD83A-8C1A-446F-A2FC-C819AD87E41A}"/>
              </a:ext>
            </a:extLst>
          </p:cNvPr>
          <p:cNvSpPr/>
          <p:nvPr/>
        </p:nvSpPr>
        <p:spPr>
          <a:xfrm>
            <a:off x="733169" y="1435203"/>
            <a:ext cx="2538953" cy="571387"/>
          </a:xfrm>
          <a:prstGeom prst="rect">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NCA Critical Systems Cybersecurity Controls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(CSCC–1: 2019)</a:t>
            </a: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4627DBED-6FFE-49F5-B309-DB7680A47D72}"/>
              </a:ext>
            </a:extLst>
          </p:cNvPr>
          <p:cNvSpPr txBox="1"/>
          <p:nvPr/>
        </p:nvSpPr>
        <p:spPr>
          <a:xfrm>
            <a:off x="1686028" y="1953726"/>
            <a:ext cx="1586093" cy="178510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Minimum cybersecurity requirements </a:t>
            </a:r>
            <a:r>
              <a:rPr lang="en-US" sz="1000" i="1" dirty="0">
                <a:solidFill>
                  <a:srgbClr val="000000"/>
                </a:solidFill>
                <a:latin typeface="Calibri" panose="020F0502020204030204"/>
              </a:rPr>
              <a:t>c</a:t>
            </a:r>
            <a:r>
              <a:rPr kumimoji="0" lang="en-US" sz="1000" b="0" i="1" u="none" strike="noStrike" kern="1200" cap="none" spc="0" normalizeH="0" baseline="0" noProof="0" dirty="0" err="1">
                <a:ln>
                  <a:noFill/>
                </a:ln>
                <a:solidFill>
                  <a:srgbClr val="000000"/>
                </a:solidFill>
                <a:effectLst/>
                <a:uLnTx/>
                <a:uFillTx/>
                <a:latin typeface="Calibri" panose="020F0502020204030204"/>
                <a:ea typeface="+mn-ea"/>
                <a:cs typeface="+mn-cs"/>
              </a:rPr>
              <a:t>onsisting</a:t>
            </a: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 of 32 </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Main</a:t>
            </a: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Controls, </a:t>
            </a: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and 73 </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Sub-controls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Applicable to critical </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systems</a:t>
            </a: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 whose </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failure </a:t>
            </a: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may result in major impact on the organization</a:t>
            </a:r>
            <a:endPar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EB0CC0F5-E94F-47FE-BCC0-E1C64902EBB2}"/>
              </a:ext>
            </a:extLst>
          </p:cNvPr>
          <p:cNvSpPr/>
          <p:nvPr/>
        </p:nvSpPr>
        <p:spPr>
          <a:xfrm>
            <a:off x="3474926" y="1391660"/>
            <a:ext cx="2538953" cy="2381194"/>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lang="en-US" sz="1100" b="1" i="1" dirty="0">
              <a:solidFill>
                <a:srgbClr val="000000"/>
              </a:solidFill>
              <a:latin typeface="Calibri" panose="020F0502020204030204"/>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3357502F-4DCB-40E2-ADEC-EE6E2A8E492D}"/>
              </a:ext>
            </a:extLst>
          </p:cNvPr>
          <p:cNvSpPr/>
          <p:nvPr/>
        </p:nvSpPr>
        <p:spPr>
          <a:xfrm>
            <a:off x="3474926" y="1391660"/>
            <a:ext cx="2538953" cy="571387"/>
          </a:xfrm>
          <a:prstGeom prst="rect">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NCA Essential Cybersecurity Controls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(ECC – 1: 2018)</a:t>
            </a: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68171AB2-5EC2-49F5-A2A0-A991320E6A5C}"/>
              </a:ext>
            </a:extLst>
          </p:cNvPr>
          <p:cNvSpPr txBox="1"/>
          <p:nvPr/>
        </p:nvSpPr>
        <p:spPr>
          <a:xfrm>
            <a:off x="4427785" y="1910183"/>
            <a:ext cx="1586093" cy="1502976"/>
          </a:xfrm>
          <a:prstGeom prst="rect">
            <a:avLst/>
          </a:prstGeom>
          <a:noFill/>
        </p:spPr>
        <p:txBody>
          <a:bodyPr wrap="square">
            <a:spAutoFit/>
          </a:bodyPr>
          <a:lstStyle/>
          <a:p>
            <a:pPr marL="171450" marR="0" lvl="0" indent="-171450" algn="l" defTabSz="914400" eaLnBrk="1" fontAlgn="auto" latinLnBrk="0" hangingPunct="1">
              <a:lnSpc>
                <a:spcPct val="100000"/>
              </a:lnSpc>
              <a:spcAft>
                <a:spcPts val="200"/>
              </a:spcAft>
              <a:buClrTx/>
              <a:buSzTx/>
              <a:buFont typeface="Wingdings" panose="05000000000000000000" pitchFamily="2" charset="2"/>
              <a:buChar char="§"/>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Minimum </a:t>
            </a:r>
            <a:r>
              <a:rPr lang="en-US" sz="1000" b="1" i="1" dirty="0">
                <a:solidFill>
                  <a:srgbClr val="000000"/>
                </a:solidFill>
                <a:latin typeface="Calibri" panose="020F0502020204030204"/>
              </a:rPr>
              <a:t>c</a:t>
            </a:r>
            <a:r>
              <a:rPr kumimoji="0" lang="en-US" sz="1000" b="1" i="1" u="none" strike="noStrike" kern="1200" cap="none" spc="0" normalizeH="0" baseline="0" noProof="0" dirty="0" err="1">
                <a:ln>
                  <a:noFill/>
                </a:ln>
                <a:solidFill>
                  <a:srgbClr val="000000"/>
                </a:solidFill>
                <a:effectLst/>
                <a:uLnTx/>
                <a:uFillTx/>
                <a:latin typeface="Calibri" panose="020F0502020204030204"/>
                <a:ea typeface="+mn-ea"/>
                <a:cs typeface="+mn-cs"/>
              </a:rPr>
              <a:t>ybersecurity</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 requirements c</a:t>
            </a: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onsisting </a:t>
            </a:r>
            <a:r>
              <a:rPr lang="en-US" sz="1000" b="1" i="1" dirty="0">
                <a:solidFill>
                  <a:srgbClr val="000000"/>
                </a:solidFill>
                <a:latin typeface="Calibri" panose="020F0502020204030204"/>
              </a:rPr>
              <a:t>114 Controls </a:t>
            </a:r>
          </a:p>
          <a:p>
            <a:pPr marL="171450" marR="0" lvl="0" indent="-171450" algn="l" defTabSz="914400" eaLnBrk="1" fontAlgn="auto" latinLnBrk="0" hangingPunct="1">
              <a:lnSpc>
                <a:spcPct val="100000"/>
              </a:lnSpc>
              <a:spcAft>
                <a:spcPts val="200"/>
              </a:spcAft>
              <a:buClrTx/>
              <a:buSzTx/>
              <a:buFont typeface="Wingdings" panose="05000000000000000000" pitchFamily="2" charset="2"/>
              <a:buChar char="§"/>
              <a:tabLst/>
              <a:defRPr/>
            </a:pPr>
            <a:r>
              <a:rPr lang="en-US" sz="1000" b="1" i="1" dirty="0">
                <a:solidFill>
                  <a:srgbClr val="000000"/>
                </a:solidFill>
                <a:latin typeface="Calibri" panose="020F0502020204030204"/>
              </a:rPr>
              <a:t>Applicable to national organizations including </a:t>
            </a: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ministries, authorities, and government establishments</a:t>
            </a:r>
          </a:p>
        </p:txBody>
      </p:sp>
      <p:sp>
        <p:nvSpPr>
          <p:cNvPr id="69" name="Rectangle 68">
            <a:extLst>
              <a:ext uri="{FF2B5EF4-FFF2-40B4-BE49-F238E27FC236}">
                <a16:creationId xmlns:a16="http://schemas.microsoft.com/office/drawing/2014/main" id="{51DF4273-81C7-4B34-82FE-69B11819CBF7}"/>
              </a:ext>
            </a:extLst>
          </p:cNvPr>
          <p:cNvSpPr/>
          <p:nvPr/>
        </p:nvSpPr>
        <p:spPr>
          <a:xfrm>
            <a:off x="6178122" y="1371600"/>
            <a:ext cx="2538953" cy="2381194"/>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lang="en-US" sz="1100" b="1" i="1" dirty="0">
              <a:solidFill>
                <a:srgbClr val="000000"/>
              </a:solidFill>
              <a:latin typeface="Calibri" panose="020F0502020204030204"/>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0BE20298-C3DF-416B-AA8A-5593A94C9421}"/>
              </a:ext>
            </a:extLst>
          </p:cNvPr>
          <p:cNvSpPr/>
          <p:nvPr/>
        </p:nvSpPr>
        <p:spPr>
          <a:xfrm>
            <a:off x="6178122" y="1371600"/>
            <a:ext cx="2538953" cy="571387"/>
          </a:xfrm>
          <a:prstGeom prst="rect">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NCA Cloud Cybersecurity Controls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(CCC - 1: 2020)</a:t>
            </a: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2" name="TextBox 71">
            <a:extLst>
              <a:ext uri="{FF2B5EF4-FFF2-40B4-BE49-F238E27FC236}">
                <a16:creationId xmlns:a16="http://schemas.microsoft.com/office/drawing/2014/main" id="{D63CBF36-E0B4-47A3-83E6-2BEBF3C341F2}"/>
              </a:ext>
            </a:extLst>
          </p:cNvPr>
          <p:cNvSpPr txBox="1"/>
          <p:nvPr/>
        </p:nvSpPr>
        <p:spPr>
          <a:xfrm>
            <a:off x="7130981" y="1890123"/>
            <a:ext cx="1586093" cy="165686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Minimum </a:t>
            </a:r>
            <a:r>
              <a:rPr lang="en-US" sz="1000" b="1" i="1" dirty="0">
                <a:solidFill>
                  <a:srgbClr val="000000"/>
                </a:solidFill>
                <a:latin typeface="Calibri" panose="020F0502020204030204"/>
              </a:rPr>
              <a:t>c</a:t>
            </a:r>
            <a:r>
              <a:rPr kumimoji="0" lang="en-US" sz="1000" b="1" i="1" u="none" strike="noStrike" kern="1200" cap="none" spc="0" normalizeH="0" baseline="0" noProof="0" dirty="0" err="1">
                <a:ln>
                  <a:noFill/>
                </a:ln>
                <a:solidFill>
                  <a:srgbClr val="000000"/>
                </a:solidFill>
                <a:effectLst/>
                <a:uLnTx/>
                <a:uFillTx/>
                <a:latin typeface="Calibri" panose="020F0502020204030204"/>
                <a:ea typeface="+mn-ea"/>
                <a:cs typeface="+mn-cs"/>
              </a:rPr>
              <a:t>ybersecurity</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 requirements for cloud service providers and cloud service tenants</a:t>
            </a:r>
            <a:endParaRPr lang="en-US" sz="1000" b="1" i="1" dirty="0">
              <a:solidFill>
                <a:srgbClr val="000000"/>
              </a:solidFill>
              <a:latin typeface="Calibri" panose="020F0502020204030204"/>
            </a:endParaRPr>
          </a:p>
          <a:p>
            <a:pPr marL="171450" marR="0" lvl="0" indent="-171450" algn="l" defTabSz="914400" rtl="0" eaLnBrk="1" fontAlgn="auto" latinLnBrk="0" hangingPunct="1">
              <a:lnSpc>
                <a:spcPct val="100000"/>
              </a:lnSpc>
              <a:spcBef>
                <a:spcPts val="0"/>
              </a:spcBef>
              <a:spcAft>
                <a:spcPts val="200"/>
              </a:spcAft>
              <a:buClrTx/>
              <a:buSzTx/>
              <a:buFont typeface="Wingdings" panose="05000000000000000000" pitchFamily="2" charset="2"/>
              <a:buChar char="§"/>
              <a:tabLst/>
              <a:defRPr/>
            </a:pP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Applicable to all </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organizations owning, operating, or hosting critical national infrastructures</a:t>
            </a:r>
          </a:p>
        </p:txBody>
      </p:sp>
      <p:sp>
        <p:nvSpPr>
          <p:cNvPr id="74" name="Rectangle 73">
            <a:extLst>
              <a:ext uri="{FF2B5EF4-FFF2-40B4-BE49-F238E27FC236}">
                <a16:creationId xmlns:a16="http://schemas.microsoft.com/office/drawing/2014/main" id="{38065F89-7EB9-42E9-A35D-938CF2E1A553}"/>
              </a:ext>
            </a:extLst>
          </p:cNvPr>
          <p:cNvSpPr/>
          <p:nvPr/>
        </p:nvSpPr>
        <p:spPr>
          <a:xfrm>
            <a:off x="8881318" y="1371671"/>
            <a:ext cx="2538953" cy="2381194"/>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lang="en-US" sz="1100" b="1" i="1" dirty="0">
              <a:solidFill>
                <a:srgbClr val="000000"/>
              </a:solidFill>
              <a:latin typeface="Calibri" panose="020F0502020204030204"/>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3C705CB1-5B07-45F9-87B4-9849B3DD5556}"/>
              </a:ext>
            </a:extLst>
          </p:cNvPr>
          <p:cNvSpPr/>
          <p:nvPr/>
        </p:nvSpPr>
        <p:spPr>
          <a:xfrm>
            <a:off x="8881318" y="1371671"/>
            <a:ext cx="2538953" cy="571387"/>
          </a:xfrm>
          <a:prstGeom prst="rect">
            <a:avLst/>
          </a:prstGeom>
          <a:solidFill>
            <a:schemeClr val="accent3">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NCA Operational Technology Cybersecurity Controls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(OCTT-1: 2022)</a:t>
            </a: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B965D64F-E538-4CAC-B3A7-51C78D9DFD11}"/>
              </a:ext>
            </a:extLst>
          </p:cNvPr>
          <p:cNvSpPr txBox="1"/>
          <p:nvPr/>
        </p:nvSpPr>
        <p:spPr>
          <a:xfrm>
            <a:off x="9834177" y="1890194"/>
            <a:ext cx="1586093" cy="1631216"/>
          </a:xfrm>
          <a:prstGeom prst="rect">
            <a:avLst/>
          </a:prstGeom>
          <a:noFill/>
        </p:spPr>
        <p:txBody>
          <a:bodyPr wrap="square">
            <a:spAutoFit/>
          </a:bodyPr>
          <a:lstStyle/>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Minimum cybersecurity requirements for OT/ICS environments </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Applicable to </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industrial facilities aiming at enhancing critical OT/ICS infrastructure by </a:t>
            </a:r>
            <a:r>
              <a:rPr kumimoji="0" lang="en-US" sz="1000" i="1" u="none" strike="noStrike" kern="1200" cap="none" spc="0" normalizeH="0" baseline="0" noProof="0" dirty="0">
                <a:ln>
                  <a:noFill/>
                </a:ln>
                <a:solidFill>
                  <a:srgbClr val="000000"/>
                </a:solidFill>
                <a:effectLst/>
                <a:uLnTx/>
                <a:uFillTx/>
                <a:latin typeface="Calibri" panose="020F0502020204030204"/>
                <a:ea typeface="+mn-ea"/>
                <a:cs typeface="+mn-cs"/>
              </a:rPr>
              <a:t>adopting best practices and standards</a:t>
            </a:r>
          </a:p>
        </p:txBody>
      </p:sp>
      <p:sp>
        <p:nvSpPr>
          <p:cNvPr id="79" name="Rectangle 78">
            <a:extLst>
              <a:ext uri="{FF2B5EF4-FFF2-40B4-BE49-F238E27FC236}">
                <a16:creationId xmlns:a16="http://schemas.microsoft.com/office/drawing/2014/main" id="{F0E15628-6F0D-4111-B8E5-0C312D283108}"/>
              </a:ext>
            </a:extLst>
          </p:cNvPr>
          <p:cNvSpPr/>
          <p:nvPr/>
        </p:nvSpPr>
        <p:spPr>
          <a:xfrm>
            <a:off x="1617959" y="3943406"/>
            <a:ext cx="2538953" cy="2381194"/>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lang="en-US" sz="1100" b="1" i="1" dirty="0">
              <a:solidFill>
                <a:srgbClr val="000000"/>
              </a:solidFill>
              <a:latin typeface="Calibri" panose="020F0502020204030204"/>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B6A783B8-B736-460A-9456-2C534517F17B}"/>
              </a:ext>
            </a:extLst>
          </p:cNvPr>
          <p:cNvSpPr/>
          <p:nvPr/>
        </p:nvSpPr>
        <p:spPr>
          <a:xfrm>
            <a:off x="1617959" y="3943406"/>
            <a:ext cx="2538953" cy="571387"/>
          </a:xfrm>
          <a:prstGeom prst="rect">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i="1" dirty="0">
                <a:solidFill>
                  <a:srgbClr val="000000"/>
                </a:solidFill>
                <a:latin typeface="Calibri" panose="020F0502020204030204"/>
              </a:rPr>
              <a:t>NDMO National Data Governance Interim Regulations (2020)</a:t>
            </a:r>
          </a:p>
        </p:txBody>
      </p:sp>
      <p:sp>
        <p:nvSpPr>
          <p:cNvPr id="82" name="TextBox 81">
            <a:extLst>
              <a:ext uri="{FF2B5EF4-FFF2-40B4-BE49-F238E27FC236}">
                <a16:creationId xmlns:a16="http://schemas.microsoft.com/office/drawing/2014/main" id="{08977501-9A35-48BC-8AD5-768C31145647}"/>
              </a:ext>
            </a:extLst>
          </p:cNvPr>
          <p:cNvSpPr txBox="1"/>
          <p:nvPr/>
        </p:nvSpPr>
        <p:spPr>
          <a:xfrm>
            <a:off x="2548510" y="4453512"/>
            <a:ext cx="1586093" cy="178510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i="1" dirty="0">
                <a:solidFill>
                  <a:srgbClr val="000000"/>
                </a:solidFill>
                <a:latin typeface="Calibri" panose="020F0502020204030204"/>
              </a:rPr>
              <a:t>I</a:t>
            </a:r>
            <a:r>
              <a:rPr kumimoji="0" lang="en-US" sz="1000" b="0" i="1" u="none" strike="noStrike" kern="1200" cap="none" spc="0" normalizeH="0" baseline="0" noProof="0" dirty="0" err="1">
                <a:ln>
                  <a:noFill/>
                </a:ln>
                <a:solidFill>
                  <a:srgbClr val="000000"/>
                </a:solidFill>
                <a:effectLst/>
                <a:uLnTx/>
                <a:uFillTx/>
                <a:latin typeface="Calibri" panose="020F0502020204030204"/>
                <a:ea typeface="+mn-ea"/>
                <a:cs typeface="+mn-cs"/>
              </a:rPr>
              <a:t>nterim</a:t>
            </a: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 regulations for </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national data governance </a:t>
            </a: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including </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data classification, data sharing, data privacy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i="1" dirty="0">
                <a:solidFill>
                  <a:srgbClr val="000000"/>
                </a:solidFill>
                <a:latin typeface="Calibri" panose="020F0502020204030204"/>
              </a:rPr>
              <a:t>Applies to </a:t>
            </a:r>
            <a:r>
              <a:rPr lang="en-US" sz="1000" b="1" i="1" dirty="0">
                <a:solidFill>
                  <a:srgbClr val="000000"/>
                </a:solidFill>
                <a:latin typeface="Calibri" panose="020F0502020204030204"/>
              </a:rPr>
              <a:t>all data received, produced, or managed by public entities </a:t>
            </a:r>
            <a:r>
              <a:rPr lang="en-US" sz="1000" i="1" dirty="0">
                <a:solidFill>
                  <a:srgbClr val="000000"/>
                </a:solidFill>
                <a:latin typeface="Calibri" panose="020F0502020204030204"/>
              </a:rPr>
              <a:t>regardless of source, form, or nature </a:t>
            </a:r>
          </a:p>
        </p:txBody>
      </p:sp>
      <p:sp>
        <p:nvSpPr>
          <p:cNvPr id="84" name="Rectangle 83">
            <a:extLst>
              <a:ext uri="{FF2B5EF4-FFF2-40B4-BE49-F238E27FC236}">
                <a16:creationId xmlns:a16="http://schemas.microsoft.com/office/drawing/2014/main" id="{0E8F06B0-907E-4DFB-AEC4-7E70F275082C}"/>
              </a:ext>
            </a:extLst>
          </p:cNvPr>
          <p:cNvSpPr/>
          <p:nvPr/>
        </p:nvSpPr>
        <p:spPr>
          <a:xfrm>
            <a:off x="4826524" y="3929751"/>
            <a:ext cx="2538953" cy="2381194"/>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lang="en-US" sz="1100" b="1" i="1" dirty="0">
              <a:solidFill>
                <a:srgbClr val="000000"/>
              </a:solidFill>
              <a:latin typeface="Calibri" panose="020F0502020204030204"/>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AB49FE32-041C-40B0-AB4E-0835E2BD63DD}"/>
              </a:ext>
            </a:extLst>
          </p:cNvPr>
          <p:cNvSpPr/>
          <p:nvPr/>
        </p:nvSpPr>
        <p:spPr>
          <a:xfrm>
            <a:off x="4826524" y="3929751"/>
            <a:ext cx="2538953" cy="571387"/>
          </a:xfrm>
          <a:prstGeom prst="rect">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i="1" dirty="0">
                <a:solidFill>
                  <a:srgbClr val="000000"/>
                </a:solidFill>
                <a:latin typeface="Calibri" panose="020F0502020204030204"/>
              </a:rPr>
              <a:t>HCIS Security Directives for Industrial Security </a:t>
            </a:r>
          </a:p>
          <a:p>
            <a:pPr algn="ctr"/>
            <a:r>
              <a:rPr lang="en-US" sz="1200" b="1" i="1" dirty="0">
                <a:solidFill>
                  <a:srgbClr val="000000"/>
                </a:solidFill>
                <a:latin typeface="Calibri" panose="020F0502020204030204"/>
              </a:rPr>
              <a:t>(SEC-12: 2017)</a:t>
            </a:r>
          </a:p>
        </p:txBody>
      </p:sp>
      <p:sp>
        <p:nvSpPr>
          <p:cNvPr id="87" name="TextBox 86">
            <a:extLst>
              <a:ext uri="{FF2B5EF4-FFF2-40B4-BE49-F238E27FC236}">
                <a16:creationId xmlns:a16="http://schemas.microsoft.com/office/drawing/2014/main" id="{0884A063-7976-422A-80E7-A14440688A4C}"/>
              </a:ext>
            </a:extLst>
          </p:cNvPr>
          <p:cNvSpPr txBox="1"/>
          <p:nvPr/>
        </p:nvSpPr>
        <p:spPr>
          <a:xfrm>
            <a:off x="5734070" y="4453512"/>
            <a:ext cx="1586093" cy="1631216"/>
          </a:xfrm>
          <a:prstGeom prst="rect">
            <a:avLst/>
          </a:prstGeom>
          <a:noFill/>
        </p:spPr>
        <p:txBody>
          <a:bodyPr wrap="square">
            <a:spAutoFit/>
          </a:bodyPr>
          <a:lstStyle/>
          <a:p>
            <a:pPr marL="171450" indent="-171450">
              <a:buFont typeface="Wingdings" panose="05000000000000000000" pitchFamily="2" charset="2"/>
              <a:buChar char="§"/>
              <a:defRPr/>
            </a:pPr>
            <a:r>
              <a:rPr kumimoji="0" lang="en-US" sz="1000" b="0" i="1" u="none" strike="noStrike" kern="1200" cap="none" spc="0" normalizeH="0" baseline="0" noProof="0" dirty="0">
                <a:ln>
                  <a:noFill/>
                </a:ln>
                <a:solidFill>
                  <a:srgbClr val="000000"/>
                </a:solidFill>
                <a:effectLst/>
                <a:uLnTx/>
                <a:uFillTx/>
                <a:latin typeface="Calibri" panose="020F0502020204030204"/>
                <a:ea typeface="+mn-ea"/>
                <a:cs typeface="+mn-cs"/>
              </a:rPr>
              <a:t>Minimum requirements for organizations</a:t>
            </a:r>
            <a:r>
              <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rPr>
              <a:t> subject to the supervision of the HCIS,</a:t>
            </a:r>
          </a:p>
          <a:p>
            <a:pPr marL="171450" indent="-171450">
              <a:buFont typeface="Wingdings" panose="05000000000000000000" pitchFamily="2" charset="2"/>
              <a:buChar char="§"/>
              <a:defRPr/>
            </a:pPr>
            <a:r>
              <a:rPr lang="en-US" sz="1000" i="1" dirty="0">
                <a:solidFill>
                  <a:srgbClr val="000000"/>
                </a:solidFill>
                <a:latin typeface="Calibri" panose="020F0502020204030204"/>
              </a:rPr>
              <a:t>C</a:t>
            </a:r>
            <a:r>
              <a:rPr kumimoji="0" lang="en-US" sz="1000" i="1" u="none" strike="noStrike" kern="1200" cap="none" spc="0" normalizeH="0" baseline="0" noProof="0" dirty="0" err="1">
                <a:ln>
                  <a:noFill/>
                </a:ln>
                <a:solidFill>
                  <a:srgbClr val="000000"/>
                </a:solidFill>
                <a:effectLst/>
                <a:uLnTx/>
                <a:uFillTx/>
                <a:latin typeface="Calibri" panose="020F0502020204030204"/>
                <a:ea typeface="+mn-ea"/>
                <a:cs typeface="+mn-cs"/>
              </a:rPr>
              <a:t>onsists</a:t>
            </a:r>
            <a:r>
              <a:rPr kumimoji="0" lang="en-US" sz="1000" i="1" u="none" strike="noStrike" kern="1200" cap="none" spc="0" normalizeH="0" baseline="0" noProof="0" dirty="0">
                <a:ln>
                  <a:noFill/>
                </a:ln>
                <a:solidFill>
                  <a:srgbClr val="000000"/>
                </a:solidFill>
                <a:effectLst/>
                <a:uLnTx/>
                <a:uFillTx/>
                <a:latin typeface="Calibri" panose="020F0502020204030204"/>
                <a:ea typeface="+mn-ea"/>
                <a:cs typeface="+mn-cs"/>
              </a:rPr>
              <a:t> of controls related to risk assessment, security policy, and asset management</a:t>
            </a:r>
          </a:p>
        </p:txBody>
      </p:sp>
      <p:sp>
        <p:nvSpPr>
          <p:cNvPr id="89" name="Rectangle 88">
            <a:extLst>
              <a:ext uri="{FF2B5EF4-FFF2-40B4-BE49-F238E27FC236}">
                <a16:creationId xmlns:a16="http://schemas.microsoft.com/office/drawing/2014/main" id="{972EF307-6AC0-436A-BC6C-C478E6827C91}"/>
              </a:ext>
            </a:extLst>
          </p:cNvPr>
          <p:cNvSpPr/>
          <p:nvPr/>
        </p:nvSpPr>
        <p:spPr>
          <a:xfrm>
            <a:off x="8035088" y="3927470"/>
            <a:ext cx="2538953" cy="2381194"/>
          </a:xfrm>
          <a:prstGeom prst="rect">
            <a:avLst/>
          </a:prstGeom>
          <a:solidFill>
            <a:schemeClr val="bg1"/>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lang="en-US" sz="1100" b="1" i="1" dirty="0">
              <a:solidFill>
                <a:srgbClr val="000000"/>
              </a:solidFill>
              <a:latin typeface="Calibri" panose="020F0502020204030204"/>
            </a:endParaRPr>
          </a:p>
          <a:p>
            <a:pPr marL="171450" marR="0" lvl="0" indent="-171450" algn="l" defTabSz="914400" eaLnBrk="1" fontAlgn="auto" latinLnBrk="0" hangingPunct="1">
              <a:lnSpc>
                <a:spcPct val="100000"/>
              </a:lnSpc>
              <a:spcBef>
                <a:spcPts val="600"/>
              </a:spcBef>
              <a:spcAft>
                <a:spcPts val="200"/>
              </a:spcAft>
              <a:buClrTx/>
              <a:buSzTx/>
              <a:buFont typeface="Wingdings" panose="05000000000000000000" pitchFamily="2" charset="2"/>
              <a:buChar char="§"/>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BBDCC9FD-C9A7-41D0-B0C7-2EDBD4AF8DC9}"/>
              </a:ext>
            </a:extLst>
          </p:cNvPr>
          <p:cNvSpPr/>
          <p:nvPr/>
        </p:nvSpPr>
        <p:spPr>
          <a:xfrm>
            <a:off x="8035088" y="3927470"/>
            <a:ext cx="2538953" cy="571387"/>
          </a:xfrm>
          <a:prstGeom prst="rect">
            <a:avLst/>
          </a:prstGeom>
          <a:solidFill>
            <a:schemeClr val="accent2">
              <a:lumMod val="20000"/>
              <a:lumOff val="8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i="1" dirty="0">
                <a:solidFill>
                  <a:srgbClr val="000000"/>
                </a:solidFill>
                <a:latin typeface="Calibri" panose="020F0502020204030204"/>
              </a:rPr>
              <a:t>NEOM Cybersecurity Regulations </a:t>
            </a:r>
          </a:p>
          <a:p>
            <a:pPr algn="ctr"/>
            <a:r>
              <a:rPr lang="en-US" sz="1200" b="1" i="1" dirty="0">
                <a:solidFill>
                  <a:srgbClr val="000000"/>
                </a:solidFill>
                <a:latin typeface="Calibri" panose="020F0502020204030204"/>
              </a:rPr>
              <a:t>&amp; Standards</a:t>
            </a:r>
          </a:p>
        </p:txBody>
      </p:sp>
      <p:sp>
        <p:nvSpPr>
          <p:cNvPr id="92" name="TextBox 91">
            <a:extLst>
              <a:ext uri="{FF2B5EF4-FFF2-40B4-BE49-F238E27FC236}">
                <a16:creationId xmlns:a16="http://schemas.microsoft.com/office/drawing/2014/main" id="{00F3DFBE-F63E-4B97-9B3D-535E7E3B5A98}"/>
              </a:ext>
            </a:extLst>
          </p:cNvPr>
          <p:cNvSpPr txBox="1"/>
          <p:nvPr/>
        </p:nvSpPr>
        <p:spPr>
          <a:xfrm>
            <a:off x="8978319" y="4453512"/>
            <a:ext cx="1586093" cy="86177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00" i="1" dirty="0">
                <a:solidFill>
                  <a:srgbClr val="000000"/>
                </a:solidFill>
                <a:latin typeface="Calibri" panose="020F0502020204030204"/>
              </a:rPr>
              <a:t>Baseline</a:t>
            </a:r>
            <a:r>
              <a:rPr lang="en-US" sz="1000" b="1" i="1" dirty="0">
                <a:solidFill>
                  <a:srgbClr val="000000"/>
                </a:solidFill>
                <a:latin typeface="Calibri" panose="020F0502020204030204"/>
              </a:rPr>
              <a:t> Cybersecurity requirement applicable to all sectors performing under NEOM sovereignty</a:t>
            </a:r>
            <a:r>
              <a:rPr lang="en-US" sz="1000" b="1" i="1" baseline="30000" dirty="0">
                <a:solidFill>
                  <a:srgbClr val="000000"/>
                </a:solidFill>
                <a:latin typeface="Calibri" panose="020F0502020204030204"/>
              </a:rPr>
              <a:t>3</a:t>
            </a:r>
            <a:r>
              <a:rPr lang="en-US" sz="1000" b="1" i="1" dirty="0">
                <a:solidFill>
                  <a:srgbClr val="000000"/>
                </a:solidFill>
                <a:latin typeface="Calibri" panose="020F0502020204030204"/>
              </a:rPr>
              <a:t> </a:t>
            </a:r>
            <a:endParaRPr kumimoji="0" lang="en-US" sz="10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94" name="Picture 93">
            <a:extLst>
              <a:ext uri="{FF2B5EF4-FFF2-40B4-BE49-F238E27FC236}">
                <a16:creationId xmlns:a16="http://schemas.microsoft.com/office/drawing/2014/main" id="{F7FEA7E4-B028-4658-A2ED-C10A42D80E41}"/>
              </a:ext>
            </a:extLst>
          </p:cNvPr>
          <p:cNvPicPr preferRelativeResize="0">
            <a:picLocks/>
          </p:cNvPicPr>
          <p:nvPr/>
        </p:nvPicPr>
        <p:blipFill rotWithShape="1">
          <a:blip r:embed="rId6" cstate="email">
            <a:extLst>
              <a:ext uri="{28A0092B-C50C-407E-A947-70E740481C1C}">
                <a14:useLocalDpi xmlns:a14="http://schemas.microsoft.com/office/drawing/2010/main"/>
              </a:ext>
            </a:extLst>
          </a:blip>
          <a:srcRect/>
          <a:stretch/>
        </p:blipFill>
        <p:spPr>
          <a:xfrm>
            <a:off x="3522960" y="1974032"/>
            <a:ext cx="895197" cy="1088624"/>
          </a:xfrm>
          <a:prstGeom prst="rect">
            <a:avLst/>
          </a:prstGeom>
          <a:effectLst>
            <a:outerShdw blurRad="50800" dist="38100" dir="5400000" algn="t" rotWithShape="0">
              <a:prstClr val="black">
                <a:alpha val="40000"/>
              </a:prstClr>
            </a:outerShdw>
          </a:effectLst>
        </p:spPr>
      </p:pic>
      <p:pic>
        <p:nvPicPr>
          <p:cNvPr id="95" name="Picture 94">
            <a:extLst>
              <a:ext uri="{FF2B5EF4-FFF2-40B4-BE49-F238E27FC236}">
                <a16:creationId xmlns:a16="http://schemas.microsoft.com/office/drawing/2014/main" id="{CA7850AE-2769-46BB-A527-4FFE11B6D9E0}"/>
              </a:ext>
            </a:extLst>
          </p:cNvPr>
          <p:cNvPicPr preferRelativeResize="0">
            <a:picLocks/>
          </p:cNvPicPr>
          <p:nvPr/>
        </p:nvPicPr>
        <p:blipFill rotWithShape="1">
          <a:blip r:embed="rId7" cstate="email">
            <a:extLst>
              <a:ext uri="{28A0092B-C50C-407E-A947-70E740481C1C}">
                <a14:useLocalDpi xmlns:a14="http://schemas.microsoft.com/office/drawing/2010/main"/>
              </a:ext>
            </a:extLst>
          </a:blip>
          <a:srcRect/>
          <a:stretch/>
        </p:blipFill>
        <p:spPr>
          <a:xfrm>
            <a:off x="6226156" y="1953972"/>
            <a:ext cx="895197" cy="1058137"/>
          </a:xfrm>
          <a:prstGeom prst="rect">
            <a:avLst/>
          </a:prstGeom>
          <a:effectLst>
            <a:outerShdw blurRad="50800" dist="38100" dir="5400000" algn="t" rotWithShape="0">
              <a:prstClr val="black">
                <a:alpha val="40000"/>
              </a:prstClr>
            </a:outerShdw>
          </a:effectLst>
        </p:spPr>
      </p:pic>
      <p:pic>
        <p:nvPicPr>
          <p:cNvPr id="96" name="Picture 95">
            <a:extLst>
              <a:ext uri="{FF2B5EF4-FFF2-40B4-BE49-F238E27FC236}">
                <a16:creationId xmlns:a16="http://schemas.microsoft.com/office/drawing/2014/main" id="{0218285A-0591-434E-85BD-8DF99FA82EDE}"/>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4874558" y="4545103"/>
            <a:ext cx="895197" cy="1058137"/>
          </a:xfrm>
          <a:prstGeom prst="rect">
            <a:avLst/>
          </a:prstGeom>
          <a:effectLst>
            <a:outerShdw blurRad="50800" dist="38100" dir="5400000" algn="t" rotWithShape="0">
              <a:prstClr val="black">
                <a:alpha val="40000"/>
              </a:prstClr>
            </a:outerShdw>
          </a:effectLst>
        </p:spPr>
      </p:pic>
      <p:pic>
        <p:nvPicPr>
          <p:cNvPr id="97" name="Picture 96">
            <a:extLst>
              <a:ext uri="{FF2B5EF4-FFF2-40B4-BE49-F238E27FC236}">
                <a16:creationId xmlns:a16="http://schemas.microsoft.com/office/drawing/2014/main" id="{306CECE5-6D04-4B45-A91C-170C182BA8E1}"/>
              </a:ext>
            </a:extLst>
          </p:cNvPr>
          <p:cNvPicPr preferRelativeResize="0">
            <a:picLocks/>
          </p:cNvPicPr>
          <p:nvPr/>
        </p:nvPicPr>
        <p:blipFill>
          <a:blip r:embed="rId9" cstate="email">
            <a:extLst>
              <a:ext uri="{28A0092B-C50C-407E-A947-70E740481C1C}">
                <a14:useLocalDpi xmlns:a14="http://schemas.microsoft.com/office/drawing/2010/main"/>
              </a:ext>
            </a:extLst>
          </a:blip>
          <a:stretch>
            <a:fillRect/>
          </a:stretch>
        </p:blipFill>
        <p:spPr>
          <a:xfrm>
            <a:off x="8929352" y="1954043"/>
            <a:ext cx="895197" cy="1058137"/>
          </a:xfrm>
          <a:prstGeom prst="rect">
            <a:avLst/>
          </a:prstGeom>
          <a:solidFill>
            <a:schemeClr val="bg1"/>
          </a:solidFill>
          <a:ln w="9525">
            <a:solidFill>
              <a:schemeClr val="bg1">
                <a:lumMod val="85000"/>
              </a:schemeClr>
            </a:solidFill>
          </a:ln>
        </p:spPr>
      </p:pic>
      <p:pic>
        <p:nvPicPr>
          <p:cNvPr id="98" name="Picture 97">
            <a:extLst>
              <a:ext uri="{FF2B5EF4-FFF2-40B4-BE49-F238E27FC236}">
                <a16:creationId xmlns:a16="http://schemas.microsoft.com/office/drawing/2014/main" id="{B3ABCB8A-AD91-466C-9AF0-5756593904F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665993" y="4545103"/>
            <a:ext cx="895197" cy="1058138"/>
          </a:xfrm>
          <a:prstGeom prst="rect">
            <a:avLst/>
          </a:prstGeom>
          <a:effectLst>
            <a:outerShdw blurRad="50800" dist="38100" dir="5400000" algn="t" rotWithShape="0">
              <a:prstClr val="black">
                <a:alpha val="40000"/>
              </a:prstClr>
            </a:outerShdw>
          </a:effectLst>
        </p:spPr>
      </p:pic>
      <p:sp>
        <p:nvSpPr>
          <p:cNvPr id="22" name="Rectangle 21">
            <a:extLst>
              <a:ext uri="{FF2B5EF4-FFF2-40B4-BE49-F238E27FC236}">
                <a16:creationId xmlns:a16="http://schemas.microsoft.com/office/drawing/2014/main" id="{D26C9745-366B-466D-BF9F-1CE973833E91}"/>
              </a:ext>
            </a:extLst>
          </p:cNvPr>
          <p:cNvSpPr/>
          <p:nvPr/>
        </p:nvSpPr>
        <p:spPr>
          <a:xfrm>
            <a:off x="8083122" y="4545103"/>
            <a:ext cx="895197" cy="108862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id="{31E09525-F3D0-41CA-8096-76E945ACAB70}"/>
              </a:ext>
            </a:extLst>
          </p:cNvPr>
          <p:cNvSpPr/>
          <p:nvPr/>
        </p:nvSpPr>
        <p:spPr>
          <a:xfrm>
            <a:off x="8168872" y="4876165"/>
            <a:ext cx="723696" cy="1836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 b="1" i="1" dirty="0">
                <a:solidFill>
                  <a:schemeClr val="tx2">
                    <a:lumMod val="60000"/>
                    <a:lumOff val="40000"/>
                  </a:schemeClr>
                </a:solidFill>
                <a:latin typeface="Calibri" panose="020F0502020204030204"/>
              </a:rPr>
              <a:t>Neom Cybersecurity Regulations </a:t>
            </a:r>
          </a:p>
          <a:p>
            <a:pPr algn="ctr"/>
            <a:r>
              <a:rPr lang="en-US" sz="400" b="1" i="1" dirty="0">
                <a:solidFill>
                  <a:schemeClr val="tx2">
                    <a:lumMod val="60000"/>
                    <a:lumOff val="40000"/>
                  </a:schemeClr>
                </a:solidFill>
                <a:latin typeface="Calibri" panose="020F0502020204030204"/>
              </a:rPr>
              <a:t>&amp; Standards</a:t>
            </a:r>
          </a:p>
        </p:txBody>
      </p:sp>
      <p:pic>
        <p:nvPicPr>
          <p:cNvPr id="32" name="Picture 31">
            <a:extLst>
              <a:ext uri="{FF2B5EF4-FFF2-40B4-BE49-F238E27FC236}">
                <a16:creationId xmlns:a16="http://schemas.microsoft.com/office/drawing/2014/main" id="{E0F15098-D281-4DA7-98B0-3CD0000028C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434507" y="4584148"/>
            <a:ext cx="192426" cy="228892"/>
          </a:xfrm>
          <a:prstGeom prst="rect">
            <a:avLst/>
          </a:prstGeom>
        </p:spPr>
      </p:pic>
      <p:sp>
        <p:nvSpPr>
          <p:cNvPr id="37" name="Footer Placeholder 3">
            <a:extLst>
              <a:ext uri="{FF2B5EF4-FFF2-40B4-BE49-F238E27FC236}">
                <a16:creationId xmlns:a16="http://schemas.microsoft.com/office/drawing/2014/main" id="{C0BAA800-D308-40A8-AFD8-F1F411CA64BA}"/>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NCA website,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4118544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a:extLst>
              <a:ext uri="{FF2B5EF4-FFF2-40B4-BE49-F238E27FC236}">
                <a16:creationId xmlns:a16="http://schemas.microsoft.com/office/drawing/2014/main" id="{577B9D53-D9C7-4FBA-A153-BF6D92FEB7D6}"/>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3" imgH="394" progId="TCLayout.ActiveDocument.1">
                  <p:embed/>
                </p:oleObj>
              </mc:Choice>
              <mc:Fallback>
                <p:oleObj name="think-cell Slide" r:id="rId3" imgW="393" imgH="394" progId="TCLayout.ActiveDocument.1">
                  <p:embed/>
                  <p:pic>
                    <p:nvPicPr>
                      <p:cNvPr id="42" name="Object 41" hidden="1">
                        <a:extLst>
                          <a:ext uri="{FF2B5EF4-FFF2-40B4-BE49-F238E27FC236}">
                            <a16:creationId xmlns:a16="http://schemas.microsoft.com/office/drawing/2014/main" id="{577B9D53-D9C7-4FBA-A153-BF6D92FEB7D6}"/>
                          </a:ext>
                        </a:extLst>
                      </p:cNvPr>
                      <p:cNvPicPr/>
                      <p:nvPr/>
                    </p:nvPicPr>
                    <p:blipFill>
                      <a:blip r:embed="rId4"/>
                      <a:stretch>
                        <a:fillRect/>
                      </a:stretch>
                    </p:blipFill>
                    <p:spPr>
                      <a:xfrm>
                        <a:off x="1144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888E0BD-C225-423E-B5B7-633DC5052633}"/>
              </a:ext>
            </a:extLst>
          </p:cNvPr>
          <p:cNvSpPr>
            <a:spLocks noGrp="1"/>
          </p:cNvSpPr>
          <p:nvPr>
            <p:ph type="title"/>
          </p:nvPr>
        </p:nvSpPr>
        <p:spPr/>
        <p:txBody>
          <a:bodyPr vert="horz"/>
          <a:lstStyle/>
          <a:p>
            <a:r>
              <a:rPr lang="en-US" dirty="0"/>
              <a:t>In order to proactively protect services offered, OXAGON is seeking a consulting partner to assist in the development of its cybersecurity strategy and program development</a:t>
            </a:r>
          </a:p>
        </p:txBody>
      </p:sp>
      <p:sp>
        <p:nvSpPr>
          <p:cNvPr id="4" name="Text Placeholder 3">
            <a:extLst>
              <a:ext uri="{FF2B5EF4-FFF2-40B4-BE49-F238E27FC236}">
                <a16:creationId xmlns:a16="http://schemas.microsoft.com/office/drawing/2014/main" id="{B15E12AB-D798-4659-B23A-12FEA2B7C3D0}"/>
              </a:ext>
            </a:extLst>
          </p:cNvPr>
          <p:cNvSpPr>
            <a:spLocks noGrp="1"/>
          </p:cNvSpPr>
          <p:nvPr>
            <p:ph type="body" sz="quarter" idx="11"/>
          </p:nvPr>
        </p:nvSpPr>
        <p:spPr/>
        <p:txBody>
          <a:bodyPr/>
          <a:lstStyle/>
          <a:p>
            <a:r>
              <a:rPr lang="en-US" dirty="0"/>
              <a:t>RFP Overview</a:t>
            </a:r>
          </a:p>
        </p:txBody>
      </p:sp>
      <p:sp>
        <p:nvSpPr>
          <p:cNvPr id="49" name="Striped Right Arrow 45">
            <a:extLst>
              <a:ext uri="{FF2B5EF4-FFF2-40B4-BE49-F238E27FC236}">
                <a16:creationId xmlns:a16="http://schemas.microsoft.com/office/drawing/2014/main" id="{2C16E899-55C8-4C5C-AE7D-0F3FD109C499}"/>
              </a:ext>
            </a:extLst>
          </p:cNvPr>
          <p:cNvSpPr/>
          <p:nvPr/>
        </p:nvSpPr>
        <p:spPr bwMode="auto">
          <a:xfrm>
            <a:off x="609600" y="3363319"/>
            <a:ext cx="3428999" cy="1249130"/>
          </a:xfrm>
          <a:prstGeom prst="stripedRightArrow">
            <a:avLst>
              <a:gd name="adj1" fmla="val 50000"/>
              <a:gd name="adj2" fmla="val 27295"/>
            </a:avLst>
          </a:prstGeom>
          <a:gradFill flip="none" rotWithShape="1">
            <a:gsLst>
              <a:gs pos="100000">
                <a:schemeClr val="accent1">
                  <a:lumMod val="40000"/>
                  <a:lumOff val="60000"/>
                </a:schemeClr>
              </a:gs>
              <a:gs pos="0">
                <a:schemeClr val="accent1">
                  <a:alpha val="77000"/>
                  <a:lumMod val="18000"/>
                  <a:lumOff val="82000"/>
                </a:schemeClr>
              </a:gs>
            </a:gsLst>
            <a:lin ang="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51" name="Rectangle 50">
            <a:extLst>
              <a:ext uri="{FF2B5EF4-FFF2-40B4-BE49-F238E27FC236}">
                <a16:creationId xmlns:a16="http://schemas.microsoft.com/office/drawing/2014/main" id="{FA7BBF40-A6E6-44D6-BD68-7E47905EB6F3}"/>
              </a:ext>
            </a:extLst>
          </p:cNvPr>
          <p:cNvSpPr/>
          <p:nvPr/>
        </p:nvSpPr>
        <p:spPr bwMode="auto">
          <a:xfrm>
            <a:off x="1049939" y="3997404"/>
            <a:ext cx="2324079" cy="1453129"/>
          </a:xfrm>
          <a:prstGeom prst="rect">
            <a:avLst/>
          </a:prstGeom>
          <a:solidFill>
            <a:schemeClr val="tx2">
              <a:lumMod val="20000"/>
              <a:lumOff val="80000"/>
            </a:schemeClr>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52" name="Rectangle 51">
            <a:extLst>
              <a:ext uri="{FF2B5EF4-FFF2-40B4-BE49-F238E27FC236}">
                <a16:creationId xmlns:a16="http://schemas.microsoft.com/office/drawing/2014/main" id="{1A0C1E6B-EFBE-4130-B60C-E3D47492DD54}"/>
              </a:ext>
            </a:extLst>
          </p:cNvPr>
          <p:cNvSpPr/>
          <p:nvPr/>
        </p:nvSpPr>
        <p:spPr bwMode="auto">
          <a:xfrm>
            <a:off x="1049939" y="2525238"/>
            <a:ext cx="2324079" cy="1453129"/>
          </a:xfrm>
          <a:prstGeom prst="rect">
            <a:avLst/>
          </a:prstGeom>
          <a:solidFill>
            <a:schemeClr val="bg1">
              <a:lumMod val="95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grpSp>
        <p:nvGrpSpPr>
          <p:cNvPr id="53" name="Group 52">
            <a:extLst>
              <a:ext uri="{FF2B5EF4-FFF2-40B4-BE49-F238E27FC236}">
                <a16:creationId xmlns:a16="http://schemas.microsoft.com/office/drawing/2014/main" id="{B9B49061-0103-4D0B-A77A-F54467D1BCAC}"/>
              </a:ext>
            </a:extLst>
          </p:cNvPr>
          <p:cNvGrpSpPr/>
          <p:nvPr/>
        </p:nvGrpSpPr>
        <p:grpSpPr>
          <a:xfrm>
            <a:off x="1702248" y="3477667"/>
            <a:ext cx="1019460" cy="1020440"/>
            <a:chOff x="1154662" y="3552043"/>
            <a:chExt cx="931476" cy="1010155"/>
          </a:xfrm>
        </p:grpSpPr>
        <p:grpSp>
          <p:nvGrpSpPr>
            <p:cNvPr id="55" name="Group 54">
              <a:extLst>
                <a:ext uri="{FF2B5EF4-FFF2-40B4-BE49-F238E27FC236}">
                  <a16:creationId xmlns:a16="http://schemas.microsoft.com/office/drawing/2014/main" id="{CAEE08EF-3A6B-4F68-AB37-604A5DAA115E}"/>
                </a:ext>
              </a:extLst>
            </p:cNvPr>
            <p:cNvGrpSpPr/>
            <p:nvPr/>
          </p:nvGrpSpPr>
          <p:grpSpPr>
            <a:xfrm rot="16200000" flipV="1">
              <a:off x="1115322" y="3591383"/>
              <a:ext cx="1010155" cy="931476"/>
              <a:chOff x="1108403" y="3516026"/>
              <a:chExt cx="958415" cy="931476"/>
            </a:xfrm>
          </p:grpSpPr>
          <p:sp>
            <p:nvSpPr>
              <p:cNvPr id="58" name="Pie 80">
                <a:extLst>
                  <a:ext uri="{FF2B5EF4-FFF2-40B4-BE49-F238E27FC236}">
                    <a16:creationId xmlns:a16="http://schemas.microsoft.com/office/drawing/2014/main" id="{0AF88C5E-E81E-43E2-8294-4B45A1F059A5}"/>
                  </a:ext>
                </a:extLst>
              </p:cNvPr>
              <p:cNvSpPr/>
              <p:nvPr/>
            </p:nvSpPr>
            <p:spPr bwMode="auto">
              <a:xfrm flipH="1" flipV="1">
                <a:off x="1108403" y="3516026"/>
                <a:ext cx="941772" cy="931476"/>
              </a:xfrm>
              <a:prstGeom prst="pie">
                <a:avLst>
                  <a:gd name="adj1" fmla="val 5440825"/>
                  <a:gd name="adj2" fmla="val 16111019"/>
                </a:avLst>
              </a:prstGeom>
              <a:solidFill>
                <a:srgbClr val="DADADA"/>
              </a:solidFill>
              <a:ln w="28575">
                <a:solidFill>
                  <a:srgbClr val="FFFFFF"/>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59" name="Pie 81">
                <a:extLst>
                  <a:ext uri="{FF2B5EF4-FFF2-40B4-BE49-F238E27FC236}">
                    <a16:creationId xmlns:a16="http://schemas.microsoft.com/office/drawing/2014/main" id="{4AAD5A43-B3F2-490C-A1B5-63817B35EFCA}"/>
                  </a:ext>
                </a:extLst>
              </p:cNvPr>
              <p:cNvSpPr/>
              <p:nvPr/>
            </p:nvSpPr>
            <p:spPr bwMode="auto">
              <a:xfrm flipV="1">
                <a:off x="1125047" y="3516026"/>
                <a:ext cx="941771" cy="931476"/>
              </a:xfrm>
              <a:prstGeom prst="pie">
                <a:avLst>
                  <a:gd name="adj1" fmla="val 5399082"/>
                  <a:gd name="adj2" fmla="val 16200000"/>
                </a:avLst>
              </a:prstGeom>
              <a:solidFill>
                <a:schemeClr val="accent2"/>
              </a:solidFill>
              <a:ln w="28575">
                <a:solidFill>
                  <a:srgbClr val="FFFFFF"/>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grpSp>
        <p:sp>
          <p:nvSpPr>
            <p:cNvPr id="56" name="Oval 55">
              <a:extLst>
                <a:ext uri="{FF2B5EF4-FFF2-40B4-BE49-F238E27FC236}">
                  <a16:creationId xmlns:a16="http://schemas.microsoft.com/office/drawing/2014/main" id="{1656B157-3713-460B-9BBE-2535CB4FFFE1}"/>
                </a:ext>
              </a:extLst>
            </p:cNvPr>
            <p:cNvSpPr/>
            <p:nvPr/>
          </p:nvSpPr>
          <p:spPr bwMode="auto">
            <a:xfrm flipH="1" flipV="1">
              <a:off x="1338941" y="3755036"/>
              <a:ext cx="579552" cy="604161"/>
            </a:xfrm>
            <a:prstGeom prst="ellipse">
              <a:avLst/>
            </a:prstGeom>
            <a:solidFill>
              <a:srgbClr val="FFF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pic>
          <p:nvPicPr>
            <p:cNvPr id="57" name="Picture 8" descr="Handshake Icon">
              <a:extLst>
                <a:ext uri="{FF2B5EF4-FFF2-40B4-BE49-F238E27FC236}">
                  <a16:creationId xmlns:a16="http://schemas.microsoft.com/office/drawing/2014/main" id="{2449CA47-0657-4516-BF81-7160242A7408}"/>
                </a:ext>
              </a:extLst>
            </p:cNvPr>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391350" y="3831484"/>
              <a:ext cx="488466" cy="50435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4" name="Group 23">
            <a:extLst>
              <a:ext uri="{FF2B5EF4-FFF2-40B4-BE49-F238E27FC236}">
                <a16:creationId xmlns:a16="http://schemas.microsoft.com/office/drawing/2014/main" id="{AFDBF367-84E8-433C-9330-80CA1E88531A}"/>
              </a:ext>
            </a:extLst>
          </p:cNvPr>
          <p:cNvGrpSpPr/>
          <p:nvPr/>
        </p:nvGrpSpPr>
        <p:grpSpPr>
          <a:xfrm>
            <a:off x="1484289" y="2601355"/>
            <a:ext cx="1455379" cy="685847"/>
            <a:chOff x="1005431" y="2677064"/>
            <a:chExt cx="1455379" cy="685847"/>
          </a:xfrm>
        </p:grpSpPr>
        <p:pic>
          <p:nvPicPr>
            <p:cNvPr id="25" name="Picture 24">
              <a:extLst>
                <a:ext uri="{FF2B5EF4-FFF2-40B4-BE49-F238E27FC236}">
                  <a16:creationId xmlns:a16="http://schemas.microsoft.com/office/drawing/2014/main" id="{DE32F66C-DA81-4700-930B-E4D0EA6EAB1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05431" y="2677064"/>
              <a:ext cx="806535" cy="685847"/>
            </a:xfrm>
            <a:prstGeom prst="rect">
              <a:avLst/>
            </a:prstGeom>
          </p:spPr>
        </p:pic>
        <p:pic>
          <p:nvPicPr>
            <p:cNvPr id="26" name="Picture 25">
              <a:extLst>
                <a:ext uri="{FF2B5EF4-FFF2-40B4-BE49-F238E27FC236}">
                  <a16:creationId xmlns:a16="http://schemas.microsoft.com/office/drawing/2014/main" id="{B8666751-4A32-48C7-960E-8F1B5A192D1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654275" y="2841470"/>
              <a:ext cx="806535" cy="357034"/>
            </a:xfrm>
            <a:prstGeom prst="rect">
              <a:avLst/>
            </a:prstGeom>
          </p:spPr>
        </p:pic>
      </p:grpSp>
      <p:pic>
        <p:nvPicPr>
          <p:cNvPr id="27" name="Picture 26">
            <a:extLst>
              <a:ext uri="{FF2B5EF4-FFF2-40B4-BE49-F238E27FC236}">
                <a16:creationId xmlns:a16="http://schemas.microsoft.com/office/drawing/2014/main" id="{41FE1AF9-1041-4C7D-AF97-AD674E508B6E}"/>
              </a:ext>
            </a:extLst>
          </p:cNvPr>
          <p:cNvPicPr>
            <a:picLocks noChangeAspect="1"/>
          </p:cNvPicPr>
          <p:nvPr/>
        </p:nvPicPr>
        <p:blipFill>
          <a:blip r:embed="rId8" cstate="email">
            <a:biLevel thresh="75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tretch>
            <a:fillRect/>
          </a:stretch>
        </p:blipFill>
        <p:spPr>
          <a:xfrm>
            <a:off x="1331123" y="4785522"/>
            <a:ext cx="1761710" cy="180208"/>
          </a:xfrm>
          <a:prstGeom prst="rect">
            <a:avLst/>
          </a:prstGeom>
        </p:spPr>
      </p:pic>
      <p:grpSp>
        <p:nvGrpSpPr>
          <p:cNvPr id="8" name="Group 7">
            <a:extLst>
              <a:ext uri="{FF2B5EF4-FFF2-40B4-BE49-F238E27FC236}">
                <a16:creationId xmlns:a16="http://schemas.microsoft.com/office/drawing/2014/main" id="{DA254F15-2F62-4861-996A-529D5F4A8C65}"/>
              </a:ext>
            </a:extLst>
          </p:cNvPr>
          <p:cNvGrpSpPr/>
          <p:nvPr/>
        </p:nvGrpSpPr>
        <p:grpSpPr>
          <a:xfrm>
            <a:off x="4088269" y="1417109"/>
            <a:ext cx="7417931" cy="4990302"/>
            <a:chOff x="4088269" y="1417109"/>
            <a:chExt cx="7417931" cy="4990302"/>
          </a:xfrm>
        </p:grpSpPr>
        <p:sp>
          <p:nvSpPr>
            <p:cNvPr id="62" name="Rectangle 11">
              <a:extLst>
                <a:ext uri="{FF2B5EF4-FFF2-40B4-BE49-F238E27FC236}">
                  <a16:creationId xmlns:a16="http://schemas.microsoft.com/office/drawing/2014/main" id="{D04A6F8C-B333-4F10-A402-87CA7D5ECD56}"/>
                </a:ext>
              </a:extLst>
            </p:cNvPr>
            <p:cNvSpPr>
              <a:spLocks noChangeArrowheads="1"/>
            </p:cNvSpPr>
            <p:nvPr/>
          </p:nvSpPr>
          <p:spPr bwMode="gray">
            <a:xfrm>
              <a:off x="4088269" y="2677461"/>
              <a:ext cx="7417930" cy="312468"/>
            </a:xfrm>
            <a:prstGeom prst="rect">
              <a:avLst/>
            </a:prstGeom>
            <a:solidFill>
              <a:srgbClr val="5D7D95"/>
            </a:solidFill>
            <a:ln w="1270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wrap="square" anchor="ctr"/>
            <a:lstStyle/>
            <a:p>
              <a:pPr marL="0" marR="0" lvl="0" indent="0" algn="ctr" defTabSz="844083"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Project Scope of Work</a:t>
              </a:r>
            </a:p>
          </p:txBody>
        </p:sp>
        <p:sp>
          <p:nvSpPr>
            <p:cNvPr id="63" name="Rectangle 11">
              <a:extLst>
                <a:ext uri="{FF2B5EF4-FFF2-40B4-BE49-F238E27FC236}">
                  <a16:creationId xmlns:a16="http://schemas.microsoft.com/office/drawing/2014/main" id="{ED245A31-9E4F-46F5-8A9A-659B9C2AFF69}"/>
                </a:ext>
              </a:extLst>
            </p:cNvPr>
            <p:cNvSpPr>
              <a:spLocks noChangeArrowheads="1"/>
            </p:cNvSpPr>
            <p:nvPr/>
          </p:nvSpPr>
          <p:spPr bwMode="gray">
            <a:xfrm>
              <a:off x="4088269" y="1417109"/>
              <a:ext cx="7417930" cy="312468"/>
            </a:xfrm>
            <a:prstGeom prst="rect">
              <a:avLst/>
            </a:prstGeom>
            <a:solidFill>
              <a:srgbClr val="5D7D95"/>
            </a:solidFill>
            <a:ln w="1270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wrap="square" anchor="ctr"/>
            <a:lstStyle/>
            <a:p>
              <a:pPr marL="0" marR="0" lvl="0" indent="0" algn="ctr" defTabSz="844083"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Project Objectives</a:t>
              </a:r>
            </a:p>
          </p:txBody>
        </p:sp>
        <p:sp>
          <p:nvSpPr>
            <p:cNvPr id="64" name="Rectangle 24">
              <a:extLst>
                <a:ext uri="{FF2B5EF4-FFF2-40B4-BE49-F238E27FC236}">
                  <a16:creationId xmlns:a16="http://schemas.microsoft.com/office/drawing/2014/main" id="{AE78F7C9-E911-41FC-ACA3-6113035001FC}"/>
                </a:ext>
              </a:extLst>
            </p:cNvPr>
            <p:cNvSpPr>
              <a:spLocks noChangeArrowheads="1"/>
            </p:cNvSpPr>
            <p:nvPr/>
          </p:nvSpPr>
          <p:spPr bwMode="gray">
            <a:xfrm>
              <a:off x="4088269" y="1800520"/>
              <a:ext cx="7417930" cy="805998"/>
            </a:xfrm>
            <a:prstGeom prst="rect">
              <a:avLst/>
            </a:prstGeom>
            <a:solidFill>
              <a:schemeClr val="bg1"/>
            </a:solidFill>
            <a:ln>
              <a:solidFill>
                <a:schemeClr val="bg1">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Assist NEOM’s OXAGON region with the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initial phase of establishing a holistic and business-aligned Cybersecurity strategy and implementation program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and developing the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cybersecurity governance artifacts and enablers</a:t>
              </a:r>
            </a:p>
          </p:txBody>
        </p:sp>
        <p:grpSp>
          <p:nvGrpSpPr>
            <p:cNvPr id="6" name="Group 5">
              <a:extLst>
                <a:ext uri="{FF2B5EF4-FFF2-40B4-BE49-F238E27FC236}">
                  <a16:creationId xmlns:a16="http://schemas.microsoft.com/office/drawing/2014/main" id="{FB7A5FDF-5C1A-46F9-97C6-4E7718A3567F}"/>
                </a:ext>
              </a:extLst>
            </p:cNvPr>
            <p:cNvGrpSpPr/>
            <p:nvPr/>
          </p:nvGrpSpPr>
          <p:grpSpPr>
            <a:xfrm>
              <a:off x="4088269" y="3060872"/>
              <a:ext cx="7417931" cy="1637799"/>
              <a:chOff x="4088269" y="3052700"/>
              <a:chExt cx="7417931" cy="1637799"/>
            </a:xfrm>
          </p:grpSpPr>
          <p:sp>
            <p:nvSpPr>
              <p:cNvPr id="61" name="Rectangle 60">
                <a:extLst>
                  <a:ext uri="{FF2B5EF4-FFF2-40B4-BE49-F238E27FC236}">
                    <a16:creationId xmlns:a16="http://schemas.microsoft.com/office/drawing/2014/main" id="{136EB8A4-7244-4A17-B390-92DF8D4BB4A8}"/>
                  </a:ext>
                </a:extLst>
              </p:cNvPr>
              <p:cNvSpPr/>
              <p:nvPr/>
            </p:nvSpPr>
            <p:spPr>
              <a:xfrm>
                <a:off x="4088269" y="3052700"/>
                <a:ext cx="7417930" cy="1637799"/>
              </a:xfrm>
              <a:prstGeom prst="rect">
                <a:avLst/>
              </a:prstGeom>
              <a:solidFill>
                <a:schemeClr val="bg1"/>
              </a:solidFill>
              <a:ln>
                <a:solidFill>
                  <a:schemeClr val="bg1">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Conduct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international benchmarks of relevant infrastructure providers and business/smart industrial cities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to define best practices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Define the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Cybersecurity strategy for OXAGON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Setup a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Performance Management Framework</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Setup a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Cybersecurity Target Operating model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Define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key initiatives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including an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implementation roadmap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Support in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developing relevant RFP</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technical evaluation requirements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and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selection criteria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for target projects</a:t>
                </a:r>
              </a:p>
            </p:txBody>
          </p:sp>
          <p:sp>
            <p:nvSpPr>
              <p:cNvPr id="28" name="Rectangle: Rounded Corners 27">
                <a:extLst>
                  <a:ext uri="{FF2B5EF4-FFF2-40B4-BE49-F238E27FC236}">
                    <a16:creationId xmlns:a16="http://schemas.microsoft.com/office/drawing/2014/main" id="{E16BEA04-E11C-4C93-9252-7037949BD818}"/>
                  </a:ext>
                </a:extLst>
              </p:cNvPr>
              <p:cNvSpPr/>
              <p:nvPr/>
            </p:nvSpPr>
            <p:spPr>
              <a:xfrm>
                <a:off x="4088270" y="3052700"/>
                <a:ext cx="7417930" cy="2286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Workstream 1: Cybersecurity Strategy and Implementation Roadmap</a:t>
                </a:r>
              </a:p>
            </p:txBody>
          </p:sp>
        </p:grpSp>
        <p:grpSp>
          <p:nvGrpSpPr>
            <p:cNvPr id="7" name="Group 6">
              <a:extLst>
                <a:ext uri="{FF2B5EF4-FFF2-40B4-BE49-F238E27FC236}">
                  <a16:creationId xmlns:a16="http://schemas.microsoft.com/office/drawing/2014/main" id="{FF540F30-B71B-46F6-8F73-E6DDFEAFA79A}"/>
                </a:ext>
              </a:extLst>
            </p:cNvPr>
            <p:cNvGrpSpPr/>
            <p:nvPr/>
          </p:nvGrpSpPr>
          <p:grpSpPr>
            <a:xfrm>
              <a:off x="4088269" y="4769612"/>
              <a:ext cx="7417931" cy="1637799"/>
              <a:chOff x="4088269" y="4769612"/>
              <a:chExt cx="7417931" cy="1637799"/>
            </a:xfrm>
          </p:grpSpPr>
          <p:sp>
            <p:nvSpPr>
              <p:cNvPr id="29" name="Rectangle 28">
                <a:extLst>
                  <a:ext uri="{FF2B5EF4-FFF2-40B4-BE49-F238E27FC236}">
                    <a16:creationId xmlns:a16="http://schemas.microsoft.com/office/drawing/2014/main" id="{23716802-76A0-4C48-8A72-C6B42C87ED16}"/>
                  </a:ext>
                </a:extLst>
              </p:cNvPr>
              <p:cNvSpPr/>
              <p:nvPr/>
            </p:nvSpPr>
            <p:spPr>
              <a:xfrm>
                <a:off x="4088269" y="4769612"/>
                <a:ext cx="7417930" cy="1637799"/>
              </a:xfrm>
              <a:prstGeom prst="rect">
                <a:avLst/>
              </a:prstGeom>
              <a:solidFill>
                <a:schemeClr val="bg1"/>
              </a:solidFill>
              <a:ln>
                <a:solidFill>
                  <a:schemeClr val="bg1">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Build and develop a comprehensive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full-fledged and business-aligned cybersecurity governance and management controls, artifacts, and enablers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 including but not limited to:</a:t>
                </a:r>
              </a:p>
              <a:p>
                <a:pPr marL="54864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Cybersecurity Frameworks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including (Cybersecurity Management System (CSMS) and other relevant frameworks</a:t>
                </a:r>
              </a:p>
              <a:p>
                <a:pPr marL="54864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Cybersecurity Policies</a:t>
                </a:r>
              </a:p>
              <a:p>
                <a:pPr marL="54864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OXAGON-Specific Cybersecurity Standards</a:t>
                </a:r>
              </a:p>
              <a:p>
                <a:pPr marL="54864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OXAGON-Specific Cybersecurity Operating Procedures and Playbooks</a:t>
                </a:r>
              </a:p>
            </p:txBody>
          </p:sp>
          <p:sp>
            <p:nvSpPr>
              <p:cNvPr id="30" name="Rectangle: Rounded Corners 29">
                <a:extLst>
                  <a:ext uri="{FF2B5EF4-FFF2-40B4-BE49-F238E27FC236}">
                    <a16:creationId xmlns:a16="http://schemas.microsoft.com/office/drawing/2014/main" id="{D22B0921-D983-469B-82CE-5048C0EF13F3}"/>
                  </a:ext>
                </a:extLst>
              </p:cNvPr>
              <p:cNvSpPr/>
              <p:nvPr/>
            </p:nvSpPr>
            <p:spPr>
              <a:xfrm>
                <a:off x="4088270" y="4769612"/>
                <a:ext cx="7417930" cy="2286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Workstream 2: Cybersecurity Management Controls (Frameworks and Policy Set)</a:t>
                </a:r>
              </a:p>
            </p:txBody>
          </p:sp>
        </p:grpSp>
      </p:grpSp>
      <p:sp>
        <p:nvSpPr>
          <p:cNvPr id="31" name="Footer Placeholder 2">
            <a:extLst>
              <a:ext uri="{FF2B5EF4-FFF2-40B4-BE49-F238E27FC236}">
                <a16:creationId xmlns:a16="http://schemas.microsoft.com/office/drawing/2014/main" id="{712CF440-B9DD-463A-947F-06C6E8EA43B3}"/>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a:t>
            </a:r>
            <a:r>
              <a:rPr kumimoji="0" lang="en-US" sz="700" b="0" i="1" u="none" strike="noStrike" kern="1200" cap="none" spc="0" normalizeH="0" baseline="0" noProof="0" dirty="0" err="1">
                <a:ln>
                  <a:noFill/>
                </a:ln>
                <a:solidFill>
                  <a:srgbClr val="243646"/>
                </a:solidFill>
                <a:effectLst/>
                <a:uLnTx/>
                <a:uFillTx/>
                <a:latin typeface="Georgia" charset="0"/>
              </a:rPr>
              <a:t>RfP</a:t>
            </a:r>
            <a:r>
              <a:rPr kumimoji="0" lang="en-US" sz="700" b="0" i="1" u="none" strike="noStrike" kern="1200" cap="none" spc="0" normalizeH="0" baseline="0" noProof="0" dirty="0">
                <a:ln>
                  <a:noFill/>
                </a:ln>
                <a:solidFill>
                  <a:srgbClr val="243646"/>
                </a:solidFill>
                <a:effectLst/>
                <a:uLnTx/>
                <a:uFillTx/>
                <a:latin typeface="Georgia" charset="0"/>
              </a:rPr>
              <a:t>, Booz Allen analysis </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3044294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5616945-1FE6-487A-8029-5EC77E86DE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7" name="Object 6" hidden="1">
                        <a:extLst>
                          <a:ext uri="{FF2B5EF4-FFF2-40B4-BE49-F238E27FC236}">
                            <a16:creationId xmlns:a16="http://schemas.microsoft.com/office/drawing/2014/main" id="{15616945-1FE6-487A-8029-5EC77E86DE3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182A0D1-FF53-4982-AFEB-36959715443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2" name="Title 1">
            <a:extLst>
              <a:ext uri="{FF2B5EF4-FFF2-40B4-BE49-F238E27FC236}">
                <a16:creationId xmlns:a16="http://schemas.microsoft.com/office/drawing/2014/main" id="{C721EFA4-9F10-4D54-B241-5EC30E0E4622}"/>
              </a:ext>
            </a:extLst>
          </p:cNvPr>
          <p:cNvSpPr>
            <a:spLocks noGrp="1"/>
          </p:cNvSpPr>
          <p:nvPr>
            <p:ph type="title"/>
          </p:nvPr>
        </p:nvSpPr>
        <p:spPr/>
        <p:txBody>
          <a:bodyPr/>
          <a:lstStyle/>
          <a:p>
            <a:r>
              <a:rPr lang="en-US" altLang="en-US" dirty="0"/>
              <a:t>Table of Contents</a:t>
            </a:r>
            <a:endParaRPr lang="en-US" dirty="0"/>
          </a:p>
        </p:txBody>
      </p:sp>
      <p:sp>
        <p:nvSpPr>
          <p:cNvPr id="18" name="Footer Placeholder 3">
            <a:extLst>
              <a:ext uri="{FF2B5EF4-FFF2-40B4-BE49-F238E27FC236}">
                <a16:creationId xmlns:a16="http://schemas.microsoft.com/office/drawing/2014/main" id="{20A94416-AF91-4A4F-90C8-F30C883BBB79}"/>
              </a:ext>
            </a:extLst>
          </p:cNvPr>
          <p:cNvSpPr txBox="1">
            <a:spLocks/>
          </p:cNvSpPr>
          <p:nvPr/>
        </p:nvSpPr>
        <p:spPr>
          <a:xfrm>
            <a:off x="4881686" y="6477000"/>
            <a:ext cx="4937760"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FFFFFF"/>
                </a:solidFill>
                <a:effectLst/>
                <a:uLnTx/>
                <a:uFillTx/>
                <a:latin typeface="Georgia" charset="0"/>
              </a:rPr>
              <a:t>This document is confidential and intended solely for </a:t>
            </a:r>
            <a:r>
              <a:rPr lang="en-US" dirty="0">
                <a:solidFill>
                  <a:srgbClr val="FFFFFF"/>
                </a:solidFill>
              </a:rPr>
              <a:t>OXAGON </a:t>
            </a:r>
            <a:r>
              <a:rPr kumimoji="0" lang="en-US" sz="700" b="0" i="1" u="none" strike="noStrike" kern="1200" cap="none" spc="0" normalizeH="0" baseline="0" noProof="0" dirty="0">
                <a:ln>
                  <a:noFill/>
                </a:ln>
                <a:solidFill>
                  <a:srgbClr val="FFFFFF"/>
                </a:solidFill>
                <a:effectLst/>
                <a:uLnTx/>
                <a:uFillTx/>
                <a:latin typeface="Georgia" charset="0"/>
              </a:rPr>
              <a:t>in the context of Booz Allen's proposal review.</a:t>
            </a:r>
          </a:p>
        </p:txBody>
      </p:sp>
      <p:cxnSp>
        <p:nvCxnSpPr>
          <p:cNvPr id="16" name="Straight Connector 15">
            <a:extLst>
              <a:ext uri="{FF2B5EF4-FFF2-40B4-BE49-F238E27FC236}">
                <a16:creationId xmlns:a16="http://schemas.microsoft.com/office/drawing/2014/main" id="{0CA4F842-D849-4184-AEB0-8FF77EEC52F6}"/>
              </a:ext>
            </a:extLst>
          </p:cNvPr>
          <p:cNvCxnSpPr>
            <a:cxnSpLocks/>
          </p:cNvCxnSpPr>
          <p:nvPr/>
        </p:nvCxnSpPr>
        <p:spPr>
          <a:xfrm>
            <a:off x="4953000" y="2599592"/>
            <a:ext cx="549497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ectangle 18">
            <a:hlinkClick r:id="rId7" action="ppaction://hlinksldjump"/>
            <a:extLst>
              <a:ext uri="{FF2B5EF4-FFF2-40B4-BE49-F238E27FC236}">
                <a16:creationId xmlns:a16="http://schemas.microsoft.com/office/drawing/2014/main" id="{D8F186EB-9314-429F-9D0A-1D396BDA68E6}"/>
              </a:ext>
            </a:extLst>
          </p:cNvPr>
          <p:cNvSpPr/>
          <p:nvPr/>
        </p:nvSpPr>
        <p:spPr>
          <a:xfrm>
            <a:off x="4881686" y="1219200"/>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EXECUTIVE SUMMARY</a:t>
            </a:r>
          </a:p>
        </p:txBody>
      </p:sp>
      <p:sp>
        <p:nvSpPr>
          <p:cNvPr id="20" name="Rectangle 19">
            <a:hlinkClick r:id="rId8" action="ppaction://hlinksldjump"/>
            <a:extLst>
              <a:ext uri="{FF2B5EF4-FFF2-40B4-BE49-F238E27FC236}">
                <a16:creationId xmlns:a16="http://schemas.microsoft.com/office/drawing/2014/main" id="{058BF5A7-A4B1-47FB-A257-E97D5ABE6DD0}"/>
              </a:ext>
            </a:extLst>
          </p:cNvPr>
          <p:cNvSpPr/>
          <p:nvPr/>
        </p:nvSpPr>
        <p:spPr>
          <a:xfrm>
            <a:off x="4881686" y="17664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UNDERSTANDING OF THE SITUATION</a:t>
            </a:r>
          </a:p>
        </p:txBody>
      </p:sp>
      <p:sp>
        <p:nvSpPr>
          <p:cNvPr id="21" name="Rectangle 20">
            <a:hlinkClick r:id="rId7" action="ppaction://hlinksldjump"/>
            <a:extLst>
              <a:ext uri="{FF2B5EF4-FFF2-40B4-BE49-F238E27FC236}">
                <a16:creationId xmlns:a16="http://schemas.microsoft.com/office/drawing/2014/main" id="{C1179A35-5E4D-4EF9-9672-17F3367C163D}"/>
              </a:ext>
            </a:extLst>
          </p:cNvPr>
          <p:cNvSpPr/>
          <p:nvPr/>
        </p:nvSpPr>
        <p:spPr>
          <a:xfrm>
            <a:off x="4881686" y="2313766"/>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WHY BOOZ ALLEN HAMILTON</a:t>
            </a:r>
          </a:p>
        </p:txBody>
      </p:sp>
      <p:sp>
        <p:nvSpPr>
          <p:cNvPr id="22" name="Rectangle 21">
            <a:hlinkClick r:id="" action="ppaction://noaction"/>
            <a:extLst>
              <a:ext uri="{FF2B5EF4-FFF2-40B4-BE49-F238E27FC236}">
                <a16:creationId xmlns:a16="http://schemas.microsoft.com/office/drawing/2014/main" id="{625BF725-513B-45EB-90F6-A6087A3EC19F}"/>
              </a:ext>
            </a:extLst>
          </p:cNvPr>
          <p:cNvSpPr/>
          <p:nvPr/>
        </p:nvSpPr>
        <p:spPr>
          <a:xfrm>
            <a:off x="4881686" y="2861049"/>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PROPOSED PROJECT APPROACH</a:t>
            </a:r>
          </a:p>
        </p:txBody>
      </p:sp>
      <p:sp>
        <p:nvSpPr>
          <p:cNvPr id="23" name="Rectangle 22">
            <a:hlinkClick r:id="" action="ppaction://noaction"/>
            <a:extLst>
              <a:ext uri="{FF2B5EF4-FFF2-40B4-BE49-F238E27FC236}">
                <a16:creationId xmlns:a16="http://schemas.microsoft.com/office/drawing/2014/main" id="{781CDF30-C80A-4637-89B7-DD1EE9986725}"/>
              </a:ext>
            </a:extLst>
          </p:cNvPr>
          <p:cNvSpPr/>
          <p:nvPr/>
        </p:nvSpPr>
        <p:spPr>
          <a:xfrm>
            <a:off x="4881686" y="3408332"/>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TIMELINE &amp; TEAM STRUCTURE</a:t>
            </a:r>
          </a:p>
        </p:txBody>
      </p:sp>
      <p:sp>
        <p:nvSpPr>
          <p:cNvPr id="24" name="Rectangle 23">
            <a:hlinkClick r:id="" action="ppaction://noaction"/>
            <a:extLst>
              <a:ext uri="{FF2B5EF4-FFF2-40B4-BE49-F238E27FC236}">
                <a16:creationId xmlns:a16="http://schemas.microsoft.com/office/drawing/2014/main" id="{70E2240B-FD64-4A31-A336-067DE52A4D0D}"/>
              </a:ext>
            </a:extLst>
          </p:cNvPr>
          <p:cNvSpPr/>
          <p:nvPr/>
        </p:nvSpPr>
        <p:spPr>
          <a:xfrm>
            <a:off x="4881686" y="3955615"/>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QUALIFICATIONS</a:t>
            </a:r>
          </a:p>
        </p:txBody>
      </p:sp>
      <p:sp>
        <p:nvSpPr>
          <p:cNvPr id="25" name="Rectangle 24">
            <a:hlinkClick r:id="" action="ppaction://noaction"/>
            <a:extLst>
              <a:ext uri="{FF2B5EF4-FFF2-40B4-BE49-F238E27FC236}">
                <a16:creationId xmlns:a16="http://schemas.microsoft.com/office/drawing/2014/main" id="{2363444C-ECE3-4CB3-B689-C8EECE308D9B}"/>
              </a:ext>
            </a:extLst>
          </p:cNvPr>
          <p:cNvSpPr/>
          <p:nvPr/>
        </p:nvSpPr>
        <p:spPr>
          <a:xfrm>
            <a:off x="4881686" y="4502898"/>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TEAM RESUMES</a:t>
            </a:r>
          </a:p>
        </p:txBody>
      </p:sp>
      <p:sp>
        <p:nvSpPr>
          <p:cNvPr id="26" name="Rectangle 25">
            <a:hlinkClick r:id="" action="ppaction://noaction"/>
            <a:extLst>
              <a:ext uri="{FF2B5EF4-FFF2-40B4-BE49-F238E27FC236}">
                <a16:creationId xmlns:a16="http://schemas.microsoft.com/office/drawing/2014/main" id="{A6B0C254-4D3F-4D70-85B9-0BB6C3756D79}"/>
              </a:ext>
            </a:extLst>
          </p:cNvPr>
          <p:cNvSpPr/>
          <p:nvPr/>
        </p:nvSpPr>
        <p:spPr>
          <a:xfrm>
            <a:off x="4881686" y="50501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CORPORATE DOCUMENTS</a:t>
            </a:r>
          </a:p>
        </p:txBody>
      </p:sp>
    </p:spTree>
    <p:extLst>
      <p:ext uri="{BB962C8B-B14F-4D97-AF65-F5344CB8AC3E}">
        <p14:creationId xmlns:p14="http://schemas.microsoft.com/office/powerpoint/2010/main" val="3904933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F2E5597B-0831-4F9C-84F3-11A689B5AD81}"/>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27" name="Object 26" hidden="1">
                        <a:extLst>
                          <a:ext uri="{FF2B5EF4-FFF2-40B4-BE49-F238E27FC236}">
                            <a16:creationId xmlns:a16="http://schemas.microsoft.com/office/drawing/2014/main" id="{F2E5597B-0831-4F9C-84F3-11A689B5AD81}"/>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2" name="Plaque 1">
            <a:extLst>
              <a:ext uri="{FF2B5EF4-FFF2-40B4-BE49-F238E27FC236}">
                <a16:creationId xmlns:a16="http://schemas.microsoft.com/office/drawing/2014/main" id="{8CBF48E6-EEE1-4047-AF9F-DFFC5FE7C61F}"/>
              </a:ext>
            </a:extLst>
          </p:cNvPr>
          <p:cNvSpPr/>
          <p:nvPr/>
        </p:nvSpPr>
        <p:spPr>
          <a:xfrm>
            <a:off x="2856716" y="1967153"/>
            <a:ext cx="2082645" cy="2025360"/>
          </a:xfrm>
          <a:prstGeom prst="plaque">
            <a:avLst>
              <a:gd name="adj" fmla="val 259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Plaque 31">
            <a:extLst>
              <a:ext uri="{FF2B5EF4-FFF2-40B4-BE49-F238E27FC236}">
                <a16:creationId xmlns:a16="http://schemas.microsoft.com/office/drawing/2014/main" id="{847E4A75-5909-43F3-AAAF-38CE067CA92C}"/>
              </a:ext>
            </a:extLst>
          </p:cNvPr>
          <p:cNvSpPr/>
          <p:nvPr/>
        </p:nvSpPr>
        <p:spPr>
          <a:xfrm>
            <a:off x="632957" y="1967153"/>
            <a:ext cx="2082645" cy="2025360"/>
          </a:xfrm>
          <a:prstGeom prst="plaque">
            <a:avLst>
              <a:gd name="adj" fmla="val 2597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Plaque 32">
            <a:extLst>
              <a:ext uri="{FF2B5EF4-FFF2-40B4-BE49-F238E27FC236}">
                <a16:creationId xmlns:a16="http://schemas.microsoft.com/office/drawing/2014/main" id="{1B4F3813-EB2A-409C-8D20-552F9BA78138}"/>
              </a:ext>
            </a:extLst>
          </p:cNvPr>
          <p:cNvSpPr/>
          <p:nvPr/>
        </p:nvSpPr>
        <p:spPr>
          <a:xfrm>
            <a:off x="5080475" y="1967153"/>
            <a:ext cx="2082645" cy="2025360"/>
          </a:xfrm>
          <a:prstGeom prst="plaque">
            <a:avLst>
              <a:gd name="adj" fmla="val 2597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Plaque 33">
            <a:extLst>
              <a:ext uri="{FF2B5EF4-FFF2-40B4-BE49-F238E27FC236}">
                <a16:creationId xmlns:a16="http://schemas.microsoft.com/office/drawing/2014/main" id="{421C2EEF-29EB-438F-BA61-389EC1593D50}"/>
              </a:ext>
            </a:extLst>
          </p:cNvPr>
          <p:cNvSpPr/>
          <p:nvPr/>
        </p:nvSpPr>
        <p:spPr>
          <a:xfrm>
            <a:off x="7304234" y="1967153"/>
            <a:ext cx="2082645" cy="2025360"/>
          </a:xfrm>
          <a:prstGeom prst="plaque">
            <a:avLst>
              <a:gd name="adj" fmla="val 2597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Plaque 36">
            <a:extLst>
              <a:ext uri="{FF2B5EF4-FFF2-40B4-BE49-F238E27FC236}">
                <a16:creationId xmlns:a16="http://schemas.microsoft.com/office/drawing/2014/main" id="{75FC54B1-A065-4A1F-AEA6-0D3E0CA9ABF7}"/>
              </a:ext>
            </a:extLst>
          </p:cNvPr>
          <p:cNvSpPr/>
          <p:nvPr/>
        </p:nvSpPr>
        <p:spPr>
          <a:xfrm>
            <a:off x="9527991" y="1967153"/>
            <a:ext cx="2082645" cy="2025360"/>
          </a:xfrm>
          <a:prstGeom prst="plaque">
            <a:avLst>
              <a:gd name="adj" fmla="val 2597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hidden="1">
            <a:extLst>
              <a:ext uri="{FF2B5EF4-FFF2-40B4-BE49-F238E27FC236}">
                <a16:creationId xmlns:a16="http://schemas.microsoft.com/office/drawing/2014/main" id="{4F8D310E-54A4-4126-BF2D-67025F47E2BD}"/>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a:ea typeface="+mn-ea"/>
              <a:cs typeface="+mn-cs"/>
              <a:sym typeface="Oswald Light" panose="02000303000000000000"/>
            </a:endParaRPr>
          </a:p>
        </p:txBody>
      </p:sp>
      <p:sp>
        <p:nvSpPr>
          <p:cNvPr id="3" name="Title 2">
            <a:extLst>
              <a:ext uri="{FF2B5EF4-FFF2-40B4-BE49-F238E27FC236}">
                <a16:creationId xmlns:a16="http://schemas.microsoft.com/office/drawing/2014/main" id="{095E70FF-B8B8-401D-9B61-E165B42A359D}"/>
              </a:ext>
            </a:extLst>
          </p:cNvPr>
          <p:cNvSpPr>
            <a:spLocks noGrp="1"/>
          </p:cNvSpPr>
          <p:nvPr>
            <p:ph type="title"/>
          </p:nvPr>
        </p:nvSpPr>
        <p:spPr/>
        <p:txBody>
          <a:bodyPr vert="horz"/>
          <a:lstStyle/>
          <a:p>
            <a:r>
              <a:rPr lang="en-US" dirty="0"/>
              <a:t>Booz Allen is uniquely positioned to support OXAGON given its deep experience in MENA, its intimate understanding of NEOM, and its cutting-edge cybersecurity expertise</a:t>
            </a:r>
          </a:p>
        </p:txBody>
      </p:sp>
      <p:sp>
        <p:nvSpPr>
          <p:cNvPr id="4" name="Text Placeholder 3">
            <a:extLst>
              <a:ext uri="{FF2B5EF4-FFF2-40B4-BE49-F238E27FC236}">
                <a16:creationId xmlns:a16="http://schemas.microsoft.com/office/drawing/2014/main" id="{A12DBE0B-F005-47F0-B644-AFF874F159D4}"/>
              </a:ext>
            </a:extLst>
          </p:cNvPr>
          <p:cNvSpPr>
            <a:spLocks noGrp="1"/>
          </p:cNvSpPr>
          <p:nvPr>
            <p:ph type="body" sz="quarter" idx="11"/>
          </p:nvPr>
        </p:nvSpPr>
        <p:spPr/>
        <p:txBody>
          <a:bodyPr/>
          <a:lstStyle/>
          <a:p>
            <a:r>
              <a:rPr lang="en-US" dirty="0"/>
              <a:t>Booz Allen’s Distinctive Capabilities</a:t>
            </a:r>
          </a:p>
        </p:txBody>
      </p:sp>
      <p:sp>
        <p:nvSpPr>
          <p:cNvPr id="42" name="TextBox 41">
            <a:extLst>
              <a:ext uri="{FF2B5EF4-FFF2-40B4-BE49-F238E27FC236}">
                <a16:creationId xmlns:a16="http://schemas.microsoft.com/office/drawing/2014/main" id="{352B69BA-5496-4A5A-BB55-6146A92BF9B8}"/>
              </a:ext>
            </a:extLst>
          </p:cNvPr>
          <p:cNvSpPr txBox="1"/>
          <p:nvPr/>
        </p:nvSpPr>
        <p:spPr>
          <a:xfrm>
            <a:off x="632957" y="4030355"/>
            <a:ext cx="2082645" cy="167641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ea typeface="+mn-ea"/>
                <a:cs typeface="+mn-cs"/>
              </a:rPr>
              <a:t>Globally Recognized Firm with Established Regional Presence</a:t>
            </a:r>
          </a:p>
        </p:txBody>
      </p:sp>
      <p:sp>
        <p:nvSpPr>
          <p:cNvPr id="45" name="TextBox 44">
            <a:extLst>
              <a:ext uri="{FF2B5EF4-FFF2-40B4-BE49-F238E27FC236}">
                <a16:creationId xmlns:a16="http://schemas.microsoft.com/office/drawing/2014/main" id="{A3355763-C596-4FD7-ABA0-5CE687E83533}"/>
              </a:ext>
            </a:extLst>
          </p:cNvPr>
          <p:cNvSpPr txBox="1"/>
          <p:nvPr/>
        </p:nvSpPr>
        <p:spPr>
          <a:xfrm>
            <a:off x="5077158" y="4075982"/>
            <a:ext cx="2082645" cy="203132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ea typeface="+mn-ea"/>
                <a:cs typeface="+mn-cs"/>
              </a:rPr>
              <a:t>Global Cybersecurity Leader with Deep Expertise in Developing National and Sector Level Programs</a:t>
            </a:r>
          </a:p>
        </p:txBody>
      </p:sp>
      <p:sp>
        <p:nvSpPr>
          <p:cNvPr id="46" name="TextBox 45">
            <a:extLst>
              <a:ext uri="{FF2B5EF4-FFF2-40B4-BE49-F238E27FC236}">
                <a16:creationId xmlns:a16="http://schemas.microsoft.com/office/drawing/2014/main" id="{E5FC0FEF-3F7B-4673-A3C3-A14895078885}"/>
              </a:ext>
            </a:extLst>
          </p:cNvPr>
          <p:cNvSpPr txBox="1"/>
          <p:nvPr/>
        </p:nvSpPr>
        <p:spPr>
          <a:xfrm>
            <a:off x="9527991" y="4152581"/>
            <a:ext cx="2082645" cy="167641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ea typeface="+mn-ea"/>
                <a:cs typeface="+mn-cs"/>
              </a:rPr>
              <a:t>Experienced Multidisciplinary Team with Deep Subject Matter Expertise</a:t>
            </a:r>
          </a:p>
        </p:txBody>
      </p:sp>
      <p:sp>
        <p:nvSpPr>
          <p:cNvPr id="260" name="Oval 259">
            <a:extLst>
              <a:ext uri="{FF2B5EF4-FFF2-40B4-BE49-F238E27FC236}">
                <a16:creationId xmlns:a16="http://schemas.microsoft.com/office/drawing/2014/main" id="{C8388CEA-DDD6-4787-BA8D-6589CC3281D3}"/>
              </a:ext>
            </a:extLst>
          </p:cNvPr>
          <p:cNvSpPr/>
          <p:nvPr/>
        </p:nvSpPr>
        <p:spPr bwMode="gray">
          <a:xfrm>
            <a:off x="1066800" y="1828800"/>
            <a:ext cx="287363" cy="287670"/>
          </a:xfrm>
          <a:prstGeom prst="ellipse">
            <a:avLst/>
          </a:prstGeom>
          <a:ln w="31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261" name="Oval 260">
            <a:extLst>
              <a:ext uri="{FF2B5EF4-FFF2-40B4-BE49-F238E27FC236}">
                <a16:creationId xmlns:a16="http://schemas.microsoft.com/office/drawing/2014/main" id="{0F245C5A-8B0A-4E5A-97A9-323467121333}"/>
              </a:ext>
            </a:extLst>
          </p:cNvPr>
          <p:cNvSpPr/>
          <p:nvPr/>
        </p:nvSpPr>
        <p:spPr bwMode="gray">
          <a:xfrm>
            <a:off x="3311876" y="1828800"/>
            <a:ext cx="287363" cy="287670"/>
          </a:xfrm>
          <a:prstGeom prst="ellipse">
            <a:avLst/>
          </a:prstGeom>
          <a:ln w="31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262" name="Oval 261">
            <a:extLst>
              <a:ext uri="{FF2B5EF4-FFF2-40B4-BE49-F238E27FC236}">
                <a16:creationId xmlns:a16="http://schemas.microsoft.com/office/drawing/2014/main" id="{8C4AD763-18D0-4B6D-AB3F-2B20B9A00CAE}"/>
              </a:ext>
            </a:extLst>
          </p:cNvPr>
          <p:cNvSpPr/>
          <p:nvPr/>
        </p:nvSpPr>
        <p:spPr bwMode="gray">
          <a:xfrm>
            <a:off x="7802028" y="1828800"/>
            <a:ext cx="287363" cy="287670"/>
          </a:xfrm>
          <a:prstGeom prst="ellipse">
            <a:avLst/>
          </a:prstGeom>
          <a:ln w="31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44" name="TextBox 43">
            <a:extLst>
              <a:ext uri="{FF2B5EF4-FFF2-40B4-BE49-F238E27FC236}">
                <a16:creationId xmlns:a16="http://schemas.microsoft.com/office/drawing/2014/main" id="{6B23996A-D129-4EC2-9907-16A5E89A159D}"/>
              </a:ext>
            </a:extLst>
          </p:cNvPr>
          <p:cNvSpPr txBox="1"/>
          <p:nvPr/>
        </p:nvSpPr>
        <p:spPr>
          <a:xfrm>
            <a:off x="2856716" y="4181004"/>
            <a:ext cx="2082645" cy="167641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ea typeface="+mn-ea"/>
                <a:cs typeface="+mn-cs"/>
              </a:rPr>
              <a:t>Proven Track Record Supporting NEOM Across Several Strategic Initiatives</a:t>
            </a:r>
          </a:p>
        </p:txBody>
      </p:sp>
      <p:sp>
        <p:nvSpPr>
          <p:cNvPr id="264" name="Oval 263">
            <a:extLst>
              <a:ext uri="{FF2B5EF4-FFF2-40B4-BE49-F238E27FC236}">
                <a16:creationId xmlns:a16="http://schemas.microsoft.com/office/drawing/2014/main" id="{793FF52F-53B2-4AF0-A0A9-8E5FADDDC849}"/>
              </a:ext>
            </a:extLst>
          </p:cNvPr>
          <p:cNvSpPr/>
          <p:nvPr/>
        </p:nvSpPr>
        <p:spPr bwMode="gray">
          <a:xfrm>
            <a:off x="5556952" y="1828800"/>
            <a:ext cx="287363" cy="287670"/>
          </a:xfrm>
          <a:prstGeom prst="ellipse">
            <a:avLst/>
          </a:prstGeom>
          <a:ln w="31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43" name="TextBox 42">
            <a:extLst>
              <a:ext uri="{FF2B5EF4-FFF2-40B4-BE49-F238E27FC236}">
                <a16:creationId xmlns:a16="http://schemas.microsoft.com/office/drawing/2014/main" id="{9F1E2F39-23E9-4754-B56C-4B121B62D6C0}"/>
              </a:ext>
            </a:extLst>
          </p:cNvPr>
          <p:cNvSpPr txBox="1"/>
          <p:nvPr/>
        </p:nvSpPr>
        <p:spPr>
          <a:xfrm>
            <a:off x="7304234" y="4485411"/>
            <a:ext cx="2082645" cy="147732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ea typeface="+mn-ea"/>
                <a:cs typeface="+mn-cs"/>
              </a:rPr>
              <a:t>Pioneers in Cybersecurity Design for Smart City and IT/OT Infrastructure</a:t>
            </a:r>
          </a:p>
        </p:txBody>
      </p:sp>
      <p:sp>
        <p:nvSpPr>
          <p:cNvPr id="270" name="Oval 269">
            <a:extLst>
              <a:ext uri="{FF2B5EF4-FFF2-40B4-BE49-F238E27FC236}">
                <a16:creationId xmlns:a16="http://schemas.microsoft.com/office/drawing/2014/main" id="{E152D26F-3E65-4A4A-B6CD-B8560B7E0767}"/>
              </a:ext>
            </a:extLst>
          </p:cNvPr>
          <p:cNvSpPr/>
          <p:nvPr/>
        </p:nvSpPr>
        <p:spPr bwMode="gray">
          <a:xfrm>
            <a:off x="10047105" y="1828800"/>
            <a:ext cx="287363" cy="287670"/>
          </a:xfrm>
          <a:prstGeom prst="ellipse">
            <a:avLst/>
          </a:prstGeom>
          <a:ln w="31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5</a:t>
            </a:r>
          </a:p>
        </p:txBody>
      </p:sp>
      <p:pic>
        <p:nvPicPr>
          <p:cNvPr id="8" name="Picture 7">
            <a:extLst>
              <a:ext uri="{FF2B5EF4-FFF2-40B4-BE49-F238E27FC236}">
                <a16:creationId xmlns:a16="http://schemas.microsoft.com/office/drawing/2014/main" id="{CE986522-8C86-419B-8B02-01CF24536946}"/>
              </a:ext>
            </a:extLst>
          </p:cNvPr>
          <p:cNvPicPr>
            <a:picLocks noChangeAspect="1"/>
          </p:cNvPicPr>
          <p:nvPr/>
        </p:nvPicPr>
        <p:blipFill>
          <a:blip r:embed="rId7" cstate="email">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tretch>
            <a:fillRect/>
          </a:stretch>
        </p:blipFill>
        <p:spPr>
          <a:xfrm>
            <a:off x="1257914" y="2596269"/>
            <a:ext cx="832731" cy="832731"/>
          </a:xfrm>
          <a:prstGeom prst="rect">
            <a:avLst/>
          </a:prstGeom>
        </p:spPr>
      </p:pic>
      <p:pic>
        <p:nvPicPr>
          <p:cNvPr id="9" name="Picture 8">
            <a:extLst>
              <a:ext uri="{FF2B5EF4-FFF2-40B4-BE49-F238E27FC236}">
                <a16:creationId xmlns:a16="http://schemas.microsoft.com/office/drawing/2014/main" id="{428E6135-FAEB-4C88-89DF-2295C30A36AC}"/>
              </a:ext>
            </a:extLst>
          </p:cNvPr>
          <p:cNvPicPr>
            <a:picLocks noChangeAspect="1"/>
          </p:cNvPicPr>
          <p:nvPr/>
        </p:nvPicPr>
        <p:blipFill>
          <a:blip r:embed="rId9" cstate="email">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tretch>
            <a:fillRect/>
          </a:stretch>
        </p:blipFill>
        <p:spPr>
          <a:xfrm>
            <a:off x="3481673" y="2596269"/>
            <a:ext cx="832731" cy="832731"/>
          </a:xfrm>
          <a:prstGeom prst="rect">
            <a:avLst/>
          </a:prstGeom>
        </p:spPr>
      </p:pic>
      <p:pic>
        <p:nvPicPr>
          <p:cNvPr id="10" name="Picture 9">
            <a:extLst>
              <a:ext uri="{FF2B5EF4-FFF2-40B4-BE49-F238E27FC236}">
                <a16:creationId xmlns:a16="http://schemas.microsoft.com/office/drawing/2014/main" id="{A1F004B5-5332-4122-9FA0-E02AF8A76747}"/>
              </a:ext>
            </a:extLst>
          </p:cNvPr>
          <p:cNvPicPr>
            <a:picLocks noChangeAspect="1"/>
          </p:cNvPicPr>
          <p:nvPr/>
        </p:nvPicPr>
        <p:blipFill>
          <a:blip r:embed="rId11" cstate="email">
            <a:biLevel thresh="75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a:ext>
            </a:extLst>
          </a:blip>
          <a:srcRect/>
          <a:stretch/>
        </p:blipFill>
        <p:spPr>
          <a:xfrm>
            <a:off x="5702428" y="2596582"/>
            <a:ext cx="832731" cy="832731"/>
          </a:xfrm>
          <a:prstGeom prst="rect">
            <a:avLst/>
          </a:prstGeom>
        </p:spPr>
      </p:pic>
      <p:pic>
        <p:nvPicPr>
          <p:cNvPr id="11" name="Picture 10">
            <a:extLst>
              <a:ext uri="{FF2B5EF4-FFF2-40B4-BE49-F238E27FC236}">
                <a16:creationId xmlns:a16="http://schemas.microsoft.com/office/drawing/2014/main" id="{73EB0BD5-F415-462A-AFC7-9C4BEF2130D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929191" y="2596269"/>
            <a:ext cx="832104" cy="832104"/>
          </a:xfrm>
          <a:prstGeom prst="rect">
            <a:avLst/>
          </a:prstGeom>
        </p:spPr>
      </p:pic>
      <p:pic>
        <p:nvPicPr>
          <p:cNvPr id="13" name="Picture 12">
            <a:extLst>
              <a:ext uri="{FF2B5EF4-FFF2-40B4-BE49-F238E27FC236}">
                <a16:creationId xmlns:a16="http://schemas.microsoft.com/office/drawing/2014/main" id="{E8F9CE79-836C-4EC4-BDD0-621C0CD33EFA}"/>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153261" y="2596582"/>
            <a:ext cx="832104" cy="832104"/>
          </a:xfrm>
          <a:prstGeom prst="rect">
            <a:avLst/>
          </a:prstGeom>
        </p:spPr>
      </p:pic>
      <p:cxnSp>
        <p:nvCxnSpPr>
          <p:cNvPr id="6" name="Straight Connector 5">
            <a:extLst>
              <a:ext uri="{FF2B5EF4-FFF2-40B4-BE49-F238E27FC236}">
                <a16:creationId xmlns:a16="http://schemas.microsoft.com/office/drawing/2014/main" id="{55DBEC74-F2A6-4E7E-97D1-06DCCBE94827}"/>
              </a:ext>
            </a:extLst>
          </p:cNvPr>
          <p:cNvCxnSpPr>
            <a:cxnSpLocks/>
          </p:cNvCxnSpPr>
          <p:nvPr/>
        </p:nvCxnSpPr>
        <p:spPr bwMode="gray">
          <a:xfrm rot="5400000">
            <a:off x="1366732" y="4828973"/>
            <a:ext cx="283885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B28C58-DF5B-4842-A4E8-4040792B05BA}"/>
              </a:ext>
            </a:extLst>
          </p:cNvPr>
          <p:cNvCxnSpPr>
            <a:cxnSpLocks/>
          </p:cNvCxnSpPr>
          <p:nvPr/>
        </p:nvCxnSpPr>
        <p:spPr bwMode="gray">
          <a:xfrm rot="5400000">
            <a:off x="3590491" y="4828974"/>
            <a:ext cx="283885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D8C1D35-23BE-4015-81DF-F28682F28E38}"/>
              </a:ext>
            </a:extLst>
          </p:cNvPr>
          <p:cNvCxnSpPr>
            <a:cxnSpLocks/>
          </p:cNvCxnSpPr>
          <p:nvPr/>
        </p:nvCxnSpPr>
        <p:spPr bwMode="gray">
          <a:xfrm rot="5400000">
            <a:off x="5814250" y="4828974"/>
            <a:ext cx="283885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41F5A15-438A-4997-81D9-4C90704D581D}"/>
              </a:ext>
            </a:extLst>
          </p:cNvPr>
          <p:cNvCxnSpPr>
            <a:cxnSpLocks/>
          </p:cNvCxnSpPr>
          <p:nvPr/>
        </p:nvCxnSpPr>
        <p:spPr bwMode="gray">
          <a:xfrm rot="5400000">
            <a:off x="8038009" y="4828976"/>
            <a:ext cx="283885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Footer Placeholder 3">
            <a:extLst>
              <a:ext uri="{FF2B5EF4-FFF2-40B4-BE49-F238E27FC236}">
                <a16:creationId xmlns:a16="http://schemas.microsoft.com/office/drawing/2014/main" id="{EA6E87B2-FA6B-4880-B1F1-94F268E47F60}"/>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solidFill>
                  <a:srgbClr val="243646"/>
                </a:solidFill>
              </a:rPr>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138155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144290" y="644228"/>
          <a:ext cx="1290" cy="1290"/>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144290" y="644228"/>
                        <a:ext cx="1290" cy="1290"/>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1143000" y="642938"/>
            <a:ext cx="128984" cy="12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195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dirty="0">
                <a:solidFill>
                  <a:schemeClr val="tx1"/>
                </a:solidFill>
                <a:latin typeface="Oswald Light" panose="00000400000000000000" pitchFamily="2" charset="0"/>
              </a:rPr>
              <a:t>Booz Allen has been at the forefront of strategy and technology consulting for over 100 years, serving clients across various </a:t>
            </a:r>
            <a:r>
              <a:rPr lang="en-US" dirty="0">
                <a:solidFill>
                  <a:schemeClr val="tx1"/>
                </a:solidFill>
              </a:rPr>
              <a:t>industries</a:t>
            </a: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p:txBody>
          <a:bodyPr/>
          <a:lstStyle/>
          <a:p>
            <a:r>
              <a:rPr lang="en-US" dirty="0"/>
              <a:t>Booz Allen Company Profile</a:t>
            </a:r>
          </a:p>
        </p:txBody>
      </p:sp>
      <p:grpSp>
        <p:nvGrpSpPr>
          <p:cNvPr id="3" name="Group 2">
            <a:extLst>
              <a:ext uri="{FF2B5EF4-FFF2-40B4-BE49-F238E27FC236}">
                <a16:creationId xmlns:a16="http://schemas.microsoft.com/office/drawing/2014/main" id="{3DE3F0E5-197B-4CC9-9769-4B25971E3EAA}"/>
              </a:ext>
            </a:extLst>
          </p:cNvPr>
          <p:cNvGrpSpPr/>
          <p:nvPr/>
        </p:nvGrpSpPr>
        <p:grpSpPr>
          <a:xfrm>
            <a:off x="562635" y="1560059"/>
            <a:ext cx="10791165" cy="4840741"/>
            <a:chOff x="562635" y="1560059"/>
            <a:chExt cx="10791165" cy="4840741"/>
          </a:xfrm>
        </p:grpSpPr>
        <p:pic>
          <p:nvPicPr>
            <p:cNvPr id="90" name="Picture 9" descr="Booz Allen Hamilton hiring Central Maryland 2021 Intern in Annapolis  Junction, Maryland, United States | LinkedIn">
              <a:extLst>
                <a:ext uri="{FF2B5EF4-FFF2-40B4-BE49-F238E27FC236}">
                  <a16:creationId xmlns:a16="http://schemas.microsoft.com/office/drawing/2014/main" id="{FA652ACF-15D0-47DB-9128-4B086ACB899E}"/>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62635" y="3108434"/>
              <a:ext cx="1670816" cy="1670816"/>
            </a:xfrm>
            <a:prstGeom prst="ellipse">
              <a:avLst/>
            </a:prstGeom>
            <a:noFill/>
            <a:ln w="38100">
              <a:solidFill>
                <a:schemeClr val="tx2">
                  <a:lumMod val="60000"/>
                  <a:lumOff val="40000"/>
                </a:schemeClr>
              </a:solidFill>
            </a:ln>
            <a:effectLst>
              <a:outerShdw blurRad="50800" dist="381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pic>
        <p:sp>
          <p:nvSpPr>
            <p:cNvPr id="91" name="Rectangle: Rounded Corners 90">
              <a:extLst>
                <a:ext uri="{FF2B5EF4-FFF2-40B4-BE49-F238E27FC236}">
                  <a16:creationId xmlns:a16="http://schemas.microsoft.com/office/drawing/2014/main" id="{8629B74D-E116-4922-B305-1EEC73CA4B24}"/>
                </a:ext>
              </a:extLst>
            </p:cNvPr>
            <p:cNvSpPr/>
            <p:nvPr/>
          </p:nvSpPr>
          <p:spPr>
            <a:xfrm>
              <a:off x="5931556" y="1560059"/>
              <a:ext cx="2463359" cy="4840741"/>
            </a:xfrm>
            <a:prstGeom prst="roundRect">
              <a:avLst>
                <a:gd name="adj" fmla="val 8512"/>
              </a:avLst>
            </a:prstGeom>
            <a:solidFill>
              <a:schemeClr val="tx2">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50000"/>
                  </a:srgbClr>
                </a:solidFill>
                <a:effectLst/>
                <a:uLnTx/>
                <a:uFillTx/>
                <a:latin typeface="Calibri" panose="020F0502020204030204"/>
                <a:ea typeface="+mn-ea"/>
                <a:cs typeface="+mn-cs"/>
              </a:endParaRPr>
            </a:p>
          </p:txBody>
        </p:sp>
        <p:sp>
          <p:nvSpPr>
            <p:cNvPr id="92" name="Rectangle: Rounded Corners 91">
              <a:extLst>
                <a:ext uri="{FF2B5EF4-FFF2-40B4-BE49-F238E27FC236}">
                  <a16:creationId xmlns:a16="http://schemas.microsoft.com/office/drawing/2014/main" id="{E75F4477-F18E-4E77-A084-B007D3F44AC1}"/>
                </a:ext>
              </a:extLst>
            </p:cNvPr>
            <p:cNvSpPr/>
            <p:nvPr/>
          </p:nvSpPr>
          <p:spPr>
            <a:xfrm>
              <a:off x="8534682" y="1579196"/>
              <a:ext cx="2819118" cy="4821604"/>
            </a:xfrm>
            <a:prstGeom prst="roundRect">
              <a:avLst>
                <a:gd name="adj" fmla="val 59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50000"/>
                  </a:srgbClr>
                </a:solidFill>
                <a:effectLst/>
                <a:uLnTx/>
                <a:uFillTx/>
                <a:latin typeface="Calibri" panose="020F0502020204030204"/>
                <a:ea typeface="+mn-ea"/>
                <a:cs typeface="+mn-cs"/>
              </a:endParaRPr>
            </a:p>
          </p:txBody>
        </p:sp>
        <p:sp>
          <p:nvSpPr>
            <p:cNvPr id="93" name="Rectangle: Rounded Corners 92">
              <a:extLst>
                <a:ext uri="{FF2B5EF4-FFF2-40B4-BE49-F238E27FC236}">
                  <a16:creationId xmlns:a16="http://schemas.microsoft.com/office/drawing/2014/main" id="{933CF42E-5FE9-46EE-8F0A-AA1B7A4504C8}"/>
                </a:ext>
              </a:extLst>
            </p:cNvPr>
            <p:cNvSpPr/>
            <p:nvPr/>
          </p:nvSpPr>
          <p:spPr>
            <a:xfrm>
              <a:off x="2641657" y="1579196"/>
              <a:ext cx="3148918" cy="1156155"/>
            </a:xfrm>
            <a:prstGeom prst="roundRect">
              <a:avLst>
                <a:gd name="adj" fmla="val 12204"/>
              </a:avLst>
            </a:prstGeom>
            <a:solidFill>
              <a:srgbClr val="E8ED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0" tIns="0" rIns="0" bIns="0"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Founded in </a:t>
              </a:r>
              <a:r>
                <a:rPr kumimoji="0" lang="en-US" sz="2800" b="1" i="0" u="none" strike="noStrike" kern="1200" cap="none" spc="0" normalizeH="0" baseline="0" noProof="0" dirty="0">
                  <a:ln>
                    <a:noFill/>
                  </a:ln>
                  <a:solidFill>
                    <a:srgbClr val="5D7D95">
                      <a:lumMod val="75000"/>
                    </a:srgbClr>
                  </a:solidFill>
                  <a:effectLst/>
                  <a:uLnTx/>
                  <a:uFillTx/>
                  <a:latin typeface="Calibri" panose="020F0502020204030204"/>
                  <a:ea typeface="+mn-ea"/>
                  <a:cs typeface="+mn-cs"/>
                </a:rPr>
                <a:t>1914</a:t>
              </a:r>
              <a:endParaRPr kumimoji="0" lang="en-US" sz="1800" b="1" i="0" u="none" strike="noStrike" kern="1200" cap="none" spc="0" normalizeH="0" baseline="0" noProof="0" dirty="0">
                <a:ln>
                  <a:noFill/>
                </a:ln>
                <a:solidFill>
                  <a:srgbClr val="5D7D95">
                    <a:lumMod val="75000"/>
                  </a:srgbClr>
                </a:solidFill>
                <a:effectLst>
                  <a:innerShdw blurRad="63500" dist="50800" dir="2700000">
                    <a:prstClr val="black">
                      <a:alpha val="50000"/>
                    </a:prstClr>
                  </a:innerShdw>
                </a:effectLst>
                <a:uLnTx/>
                <a:uFillTx/>
                <a:latin typeface="Calibri" panose="020F0502020204030204"/>
                <a:ea typeface="+mn-ea"/>
                <a:cs typeface="+mn-cs"/>
              </a:endParaRPr>
            </a:p>
          </p:txBody>
        </p:sp>
        <p:sp>
          <p:nvSpPr>
            <p:cNvPr id="95" name="Rectangle: Rounded Corners 94">
              <a:extLst>
                <a:ext uri="{FF2B5EF4-FFF2-40B4-BE49-F238E27FC236}">
                  <a16:creationId xmlns:a16="http://schemas.microsoft.com/office/drawing/2014/main" id="{79E929A5-BD64-4AF8-ADC1-6E401A4B469E}"/>
                </a:ext>
              </a:extLst>
            </p:cNvPr>
            <p:cNvSpPr/>
            <p:nvPr/>
          </p:nvSpPr>
          <p:spPr>
            <a:xfrm>
              <a:off x="2641657" y="2807397"/>
              <a:ext cx="3148918" cy="1156155"/>
            </a:xfrm>
            <a:prstGeom prst="roundRect">
              <a:avLst>
                <a:gd name="adj" fmla="val 10526"/>
              </a:avLst>
            </a:prstGeom>
            <a:solidFill>
              <a:srgbClr val="E8ED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0" tIns="0" rIns="0" bIns="0" rtlCol="0"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Coined The term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Management Consulting</a:t>
              </a:r>
            </a:p>
          </p:txBody>
        </p:sp>
        <p:sp>
          <p:nvSpPr>
            <p:cNvPr id="96" name="Rectangle: Rounded Corners 95">
              <a:extLst>
                <a:ext uri="{FF2B5EF4-FFF2-40B4-BE49-F238E27FC236}">
                  <a16:creationId xmlns:a16="http://schemas.microsoft.com/office/drawing/2014/main" id="{3991D4C7-393B-49B3-BCBB-D51BB0135AB0}"/>
                </a:ext>
              </a:extLst>
            </p:cNvPr>
            <p:cNvSpPr/>
            <p:nvPr/>
          </p:nvSpPr>
          <p:spPr>
            <a:xfrm>
              <a:off x="2641657" y="4035597"/>
              <a:ext cx="3148918" cy="1156155"/>
            </a:xfrm>
            <a:prstGeom prst="roundRect">
              <a:avLst>
                <a:gd name="adj" fmla="val 13596"/>
              </a:avLst>
            </a:prstGeom>
            <a:solidFill>
              <a:srgbClr val="E8ED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548640" rIns="0" bIns="0" rtlCol="0" anchor="b"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D7D95">
                      <a:lumMod val="75000"/>
                    </a:srgbClr>
                  </a:solidFill>
                  <a:effectLst/>
                  <a:uLnTx/>
                  <a:uFillTx/>
                  <a:latin typeface="Calibri" panose="020F0502020204030204"/>
                  <a:ea typeface="+mn-ea"/>
                  <a:cs typeface="+mn-cs"/>
                </a:rPr>
                <a:t>100+ </a:t>
              </a:r>
              <a:r>
                <a:rPr kumimoji="0" lang="en-US" sz="1600" b="1"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Offices Worldwide</a:t>
              </a:r>
            </a:p>
          </p:txBody>
        </p:sp>
        <p:sp>
          <p:nvSpPr>
            <p:cNvPr id="97" name="Rectangle: Rounded Corners 96">
              <a:extLst>
                <a:ext uri="{FF2B5EF4-FFF2-40B4-BE49-F238E27FC236}">
                  <a16:creationId xmlns:a16="http://schemas.microsoft.com/office/drawing/2014/main" id="{4B0B6692-720A-4F7F-B751-DAEBC14055AB}"/>
                </a:ext>
              </a:extLst>
            </p:cNvPr>
            <p:cNvSpPr/>
            <p:nvPr/>
          </p:nvSpPr>
          <p:spPr>
            <a:xfrm>
              <a:off x="2641657" y="5263798"/>
              <a:ext cx="3148918" cy="1137002"/>
            </a:xfrm>
            <a:prstGeom prst="roundRect">
              <a:avLst>
                <a:gd name="adj" fmla="val 11038"/>
              </a:avLst>
            </a:prstGeom>
            <a:solidFill>
              <a:srgbClr val="E8EDF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548640" rIns="0" bIns="0" rtlCol="0" anchor="b"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D7D95">
                      <a:lumMod val="75000"/>
                    </a:srgbClr>
                  </a:solidFill>
                  <a:effectLst/>
                  <a:uLnTx/>
                  <a:uFillTx/>
                  <a:latin typeface="Calibri" panose="020F0502020204030204"/>
                  <a:ea typeface="+mn-ea"/>
                  <a:cs typeface="+mn-cs"/>
                </a:rPr>
                <a:t>28,500+</a:t>
              </a: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600" b="1"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Talented People</a:t>
              </a:r>
              <a:endParaRPr kumimoji="0" lang="en-US" sz="1400" b="1"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98" name="Rectangle: Rounded Corners 97">
              <a:extLst>
                <a:ext uri="{FF2B5EF4-FFF2-40B4-BE49-F238E27FC236}">
                  <a16:creationId xmlns:a16="http://schemas.microsoft.com/office/drawing/2014/main" id="{B89E4069-FF15-48C7-A546-9A71F78166B4}"/>
                </a:ext>
              </a:extLst>
            </p:cNvPr>
            <p:cNvSpPr/>
            <p:nvPr/>
          </p:nvSpPr>
          <p:spPr bwMode="auto">
            <a:xfrm>
              <a:off x="6384897" y="3504679"/>
              <a:ext cx="1897904" cy="368714"/>
            </a:xfrm>
            <a:prstGeom prst="roundRect">
              <a:avLst/>
            </a:prstGeom>
            <a:solidFill>
              <a:schemeClr val="tx2">
                <a:lumMod val="40000"/>
                <a:lumOff val="60000"/>
              </a:schemeClr>
            </a:solidFill>
            <a:ln>
              <a:noFill/>
            </a:ln>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Energy &amp; Environment</a:t>
              </a:r>
            </a:p>
          </p:txBody>
        </p:sp>
        <p:sp>
          <p:nvSpPr>
            <p:cNvPr id="99" name="Rectangle: Rounded Corners 98">
              <a:extLst>
                <a:ext uri="{FF2B5EF4-FFF2-40B4-BE49-F238E27FC236}">
                  <a16:creationId xmlns:a16="http://schemas.microsoft.com/office/drawing/2014/main" id="{54371479-69E0-46CA-AB8B-A9A01C8980C5}"/>
                </a:ext>
              </a:extLst>
            </p:cNvPr>
            <p:cNvSpPr/>
            <p:nvPr/>
          </p:nvSpPr>
          <p:spPr bwMode="auto">
            <a:xfrm>
              <a:off x="6384896" y="5312311"/>
              <a:ext cx="1897904" cy="368714"/>
            </a:xfrm>
            <a:prstGeom prst="roundRect">
              <a:avLst/>
            </a:prstGeom>
            <a:solidFill>
              <a:schemeClr val="tx2">
                <a:lumMod val="40000"/>
                <a:lumOff val="60000"/>
              </a:schemeClr>
            </a:solidFill>
            <a:ln>
              <a:noFill/>
            </a:ln>
          </p:spPr>
          <p:txBody>
            <a:bodyPr rot="0" spcFirstLastPara="0" vertOverflow="overflow" horzOverflow="overflow" vert="horz" wrap="none" lIns="137160" tIns="0" rIns="0" bIns="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Financial Services</a:t>
              </a:r>
            </a:p>
          </p:txBody>
        </p:sp>
        <p:sp>
          <p:nvSpPr>
            <p:cNvPr id="100" name="Rectangle: Rounded Corners 99">
              <a:extLst>
                <a:ext uri="{FF2B5EF4-FFF2-40B4-BE49-F238E27FC236}">
                  <a16:creationId xmlns:a16="http://schemas.microsoft.com/office/drawing/2014/main" id="{55031BCB-69E2-446C-81ED-75EB22D4119A}"/>
                </a:ext>
              </a:extLst>
            </p:cNvPr>
            <p:cNvSpPr/>
            <p:nvPr/>
          </p:nvSpPr>
          <p:spPr bwMode="auto">
            <a:xfrm>
              <a:off x="6384896" y="4107223"/>
              <a:ext cx="1897904" cy="368714"/>
            </a:xfrm>
            <a:prstGeom prst="roundRect">
              <a:avLst/>
            </a:prstGeom>
            <a:solidFill>
              <a:schemeClr val="tx2">
                <a:lumMod val="40000"/>
                <a:lumOff val="60000"/>
              </a:schemeClr>
            </a:solidFill>
            <a:ln>
              <a:noFill/>
            </a:ln>
          </p:spPr>
          <p:txBody>
            <a:bodyPr rot="0" spcFirstLastPara="0" vertOverflow="overflow" horzOverflow="overflow" vert="horz" wrap="none" lIns="137160" tIns="0" rIns="0" bIns="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Digital</a:t>
              </a:r>
            </a:p>
          </p:txBody>
        </p:sp>
        <p:sp>
          <p:nvSpPr>
            <p:cNvPr id="101" name="Rectangle: Rounded Corners 100">
              <a:extLst>
                <a:ext uri="{FF2B5EF4-FFF2-40B4-BE49-F238E27FC236}">
                  <a16:creationId xmlns:a16="http://schemas.microsoft.com/office/drawing/2014/main" id="{BC6938DB-43F5-4EA5-8B7C-9DDD105AAB9D}"/>
                </a:ext>
              </a:extLst>
            </p:cNvPr>
            <p:cNvSpPr/>
            <p:nvPr/>
          </p:nvSpPr>
          <p:spPr bwMode="auto">
            <a:xfrm>
              <a:off x="6384896" y="4709767"/>
              <a:ext cx="1897904" cy="368714"/>
            </a:xfrm>
            <a:prstGeom prst="roundRect">
              <a:avLst/>
            </a:prstGeom>
            <a:solidFill>
              <a:schemeClr val="tx2">
                <a:lumMod val="40000"/>
                <a:lumOff val="60000"/>
              </a:schemeClr>
            </a:solidFill>
            <a:ln>
              <a:noFill/>
            </a:ln>
          </p:spPr>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Healthcare</a:t>
              </a:r>
            </a:p>
          </p:txBody>
        </p:sp>
        <p:sp>
          <p:nvSpPr>
            <p:cNvPr id="102" name="Rectangle: Rounded Corners 101">
              <a:extLst>
                <a:ext uri="{FF2B5EF4-FFF2-40B4-BE49-F238E27FC236}">
                  <a16:creationId xmlns:a16="http://schemas.microsoft.com/office/drawing/2014/main" id="{76294385-F729-40EF-BB3D-173560EC9E94}"/>
                </a:ext>
              </a:extLst>
            </p:cNvPr>
            <p:cNvSpPr/>
            <p:nvPr/>
          </p:nvSpPr>
          <p:spPr bwMode="auto">
            <a:xfrm>
              <a:off x="6384896" y="2902135"/>
              <a:ext cx="1897904" cy="368714"/>
            </a:xfrm>
            <a:prstGeom prst="roundRect">
              <a:avLst/>
            </a:prstGeom>
            <a:solidFill>
              <a:schemeClr val="tx2">
                <a:lumMod val="40000"/>
                <a:lumOff val="60000"/>
              </a:schemeClr>
            </a:solidFill>
            <a:ln>
              <a:noFill/>
            </a:ln>
          </p:spPr>
          <p:txBody>
            <a:bodyPr rot="0" spcFirstLastPara="0" vertOverflow="overflow" horzOverflow="overflow" vert="horz" wrap="none" lIns="137160" tIns="0" rIns="0" bIns="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Public Sector</a:t>
              </a:r>
            </a:p>
          </p:txBody>
        </p:sp>
        <p:sp>
          <p:nvSpPr>
            <p:cNvPr id="103" name="Rectangle: Rounded Corners 102">
              <a:extLst>
                <a:ext uri="{FF2B5EF4-FFF2-40B4-BE49-F238E27FC236}">
                  <a16:creationId xmlns:a16="http://schemas.microsoft.com/office/drawing/2014/main" id="{02327967-E5F8-4F20-86B0-581A6333B08E}"/>
                </a:ext>
              </a:extLst>
            </p:cNvPr>
            <p:cNvSpPr/>
            <p:nvPr/>
          </p:nvSpPr>
          <p:spPr bwMode="auto">
            <a:xfrm>
              <a:off x="6384896" y="5914852"/>
              <a:ext cx="1897904" cy="368714"/>
            </a:xfrm>
            <a:prstGeom prst="roundRect">
              <a:avLst/>
            </a:prstGeom>
            <a:solidFill>
              <a:schemeClr val="tx2">
                <a:lumMod val="40000"/>
                <a:lumOff val="60000"/>
              </a:schemeClr>
            </a:solidFill>
            <a:ln>
              <a:noFill/>
            </a:ln>
          </p:spPr>
          <p:txBody>
            <a:bodyPr rot="0" spcFirstLastPara="0" vertOverflow="overflow" horzOverflow="overflow" vert="horz" wrap="none" lIns="137160" tIns="0" rIns="0" bIns="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Telecommunication </a:t>
              </a:r>
            </a:p>
          </p:txBody>
        </p:sp>
        <p:sp>
          <p:nvSpPr>
            <p:cNvPr id="104" name="Rectangle: Rounded Corners 103">
              <a:extLst>
                <a:ext uri="{FF2B5EF4-FFF2-40B4-BE49-F238E27FC236}">
                  <a16:creationId xmlns:a16="http://schemas.microsoft.com/office/drawing/2014/main" id="{0AFAABC5-BDA1-4FE1-9D5F-A2803D0450D4}"/>
                </a:ext>
              </a:extLst>
            </p:cNvPr>
            <p:cNvSpPr/>
            <p:nvPr/>
          </p:nvSpPr>
          <p:spPr bwMode="auto">
            <a:xfrm>
              <a:off x="6384896" y="2299592"/>
              <a:ext cx="1897904" cy="368714"/>
            </a:xfrm>
            <a:prstGeom prst="roundRect">
              <a:avLst/>
            </a:prstGeom>
            <a:solidFill>
              <a:schemeClr val="tx2">
                <a:lumMod val="40000"/>
                <a:lumOff val="60000"/>
              </a:schemeClr>
            </a:solidFill>
            <a:ln>
              <a:noFill/>
            </a:ln>
          </p:spPr>
          <p:txBody>
            <a:bodyPr rot="0" spcFirstLastPara="0" vertOverflow="overflow" horzOverflow="overflow" vert="horz" wrap="none" lIns="137160" tIns="0" rIns="0" bIns="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Defense &amp; Intelligence</a:t>
              </a:r>
            </a:p>
          </p:txBody>
        </p:sp>
        <p:sp>
          <p:nvSpPr>
            <p:cNvPr id="105" name="Rectangle 104">
              <a:extLst>
                <a:ext uri="{FF2B5EF4-FFF2-40B4-BE49-F238E27FC236}">
                  <a16:creationId xmlns:a16="http://schemas.microsoft.com/office/drawing/2014/main" id="{1A59973F-7090-4147-938C-B1E4F3AEB463}"/>
                </a:ext>
              </a:extLst>
            </p:cNvPr>
            <p:cNvSpPr/>
            <p:nvPr/>
          </p:nvSpPr>
          <p:spPr bwMode="auto">
            <a:xfrm>
              <a:off x="9374755" y="1716821"/>
              <a:ext cx="1138970" cy="276999"/>
            </a:xfrm>
            <a:prstGeom prst="rect">
              <a:avLst/>
            </a:prstGeom>
            <a:noFill/>
            <a:ln>
              <a:noFill/>
            </a:ln>
            <a:extLst>
              <a:ext uri="{909E8E84-426E-40DD-AFC4-6F175D3DCCD1}">
                <a14:hiddenFill xmlns:a14="http://schemas.microsoft.com/office/drawing/2010/main">
                  <a:solidFill>
                    <a:schemeClr val="accent6"/>
                  </a:solidFill>
                </a14:hiddenFill>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43646">
                      <a:lumMod val="50000"/>
                    </a:srgbClr>
                  </a:solidFill>
                  <a:effectLst/>
                  <a:uLnTx/>
                  <a:uFillTx/>
                  <a:latin typeface="Calibri" panose="020F0502020204030204"/>
                  <a:ea typeface="+mn-ea"/>
                  <a:cs typeface="+mn-cs"/>
                </a:rPr>
                <a:t>Our clients</a:t>
              </a:r>
            </a:p>
          </p:txBody>
        </p:sp>
        <p:sp>
          <p:nvSpPr>
            <p:cNvPr id="106" name="Rectangle 105">
              <a:extLst>
                <a:ext uri="{FF2B5EF4-FFF2-40B4-BE49-F238E27FC236}">
                  <a16:creationId xmlns:a16="http://schemas.microsoft.com/office/drawing/2014/main" id="{546DE5F6-258D-4D9F-AD66-828562E9BF53}"/>
                </a:ext>
              </a:extLst>
            </p:cNvPr>
            <p:cNvSpPr/>
            <p:nvPr/>
          </p:nvSpPr>
          <p:spPr bwMode="auto">
            <a:xfrm>
              <a:off x="6337400" y="1716821"/>
              <a:ext cx="1651671" cy="276999"/>
            </a:xfrm>
            <a:prstGeom prst="rect">
              <a:avLst/>
            </a:prstGeom>
            <a:noFill/>
            <a:ln>
              <a:noFill/>
            </a:ln>
            <a:extLst>
              <a:ext uri="{909E8E84-426E-40DD-AFC4-6F175D3DCCD1}">
                <a14:hiddenFill xmlns:a14="http://schemas.microsoft.com/office/drawing/2010/main">
                  <a:solidFill>
                    <a:schemeClr val="accent6"/>
                  </a:solidFill>
                </a14:hiddenFill>
              </a:ext>
            </a:ex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43646">
                      <a:lumMod val="50000"/>
                    </a:srgbClr>
                  </a:solidFill>
                  <a:effectLst/>
                  <a:uLnTx/>
                  <a:uFillTx/>
                  <a:latin typeface="Calibri" panose="020F0502020204030204"/>
                  <a:ea typeface="+mn-ea"/>
                  <a:cs typeface="+mn-cs"/>
                </a:rPr>
                <a:t>Industries Served</a:t>
              </a:r>
            </a:p>
          </p:txBody>
        </p:sp>
        <p:cxnSp>
          <p:nvCxnSpPr>
            <p:cNvPr id="107" name="Straight Connector 106">
              <a:extLst>
                <a:ext uri="{FF2B5EF4-FFF2-40B4-BE49-F238E27FC236}">
                  <a16:creationId xmlns:a16="http://schemas.microsoft.com/office/drawing/2014/main" id="{5E4CF090-9A30-4417-AE83-8B6A3E1B2CB5}"/>
                </a:ext>
              </a:extLst>
            </p:cNvPr>
            <p:cNvCxnSpPr>
              <a:cxnSpLocks/>
            </p:cNvCxnSpPr>
            <p:nvPr/>
          </p:nvCxnSpPr>
          <p:spPr>
            <a:xfrm>
              <a:off x="8677810" y="2038151"/>
              <a:ext cx="25328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197A68C-B089-4120-B2CA-0E2E4C323B57}"/>
                </a:ext>
              </a:extLst>
            </p:cNvPr>
            <p:cNvCxnSpPr>
              <a:cxnSpLocks/>
            </p:cNvCxnSpPr>
            <p:nvPr/>
          </p:nvCxnSpPr>
          <p:spPr>
            <a:xfrm>
              <a:off x="6071522" y="2038151"/>
              <a:ext cx="21834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75C8099A-5E77-40B2-B9C7-9470E1DC8F1D}"/>
                </a:ext>
              </a:extLst>
            </p:cNvPr>
            <p:cNvSpPr/>
            <p:nvPr/>
          </p:nvSpPr>
          <p:spPr>
            <a:xfrm>
              <a:off x="8996345" y="5372148"/>
              <a:ext cx="1929821" cy="522342"/>
            </a:xfrm>
            <a:prstGeom prst="roundRect">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mn-cs"/>
                </a:rPr>
                <a:t> USD 7.9</a:t>
              </a: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 Bn</a:t>
              </a:r>
              <a:b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b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 in Revenues in 2021</a:t>
              </a:r>
            </a:p>
          </p:txBody>
        </p:sp>
        <p:sp>
          <p:nvSpPr>
            <p:cNvPr id="110" name="Rectangle 109">
              <a:extLst>
                <a:ext uri="{FF2B5EF4-FFF2-40B4-BE49-F238E27FC236}">
                  <a16:creationId xmlns:a16="http://schemas.microsoft.com/office/drawing/2014/main" id="{362BCD83-5E8F-43DD-B48F-769DF380802C}"/>
                </a:ext>
              </a:extLst>
            </p:cNvPr>
            <p:cNvSpPr/>
            <p:nvPr/>
          </p:nvSpPr>
          <p:spPr>
            <a:xfrm>
              <a:off x="9067049" y="2771353"/>
              <a:ext cx="1754383" cy="4104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D7D95">
                      <a:lumMod val="75000"/>
                    </a:srgbClr>
                  </a:solidFill>
                  <a:effectLst/>
                  <a:uLnTx/>
                  <a:uFillTx/>
                  <a:latin typeface="Calibri" panose="020F0502020204030204"/>
                  <a:ea typeface="+mn-ea"/>
                  <a:cs typeface="+mn-cs"/>
                </a:rPr>
                <a:t>400+</a:t>
              </a:r>
              <a:endParaRPr kumimoji="0" lang="ar-EG" sz="2400" b="0" i="0" u="none" strike="noStrike" kern="1200" cap="none" spc="0" normalizeH="0" baseline="0" noProof="0" dirty="0">
                <a:ln>
                  <a:noFill/>
                </a:ln>
                <a:solidFill>
                  <a:srgbClr val="5D7D95">
                    <a:lumMod val="75000"/>
                  </a:srgbClr>
                </a:solidFill>
                <a:effectLst/>
                <a:uLnTx/>
                <a:uFillTx/>
                <a:latin typeface="Calibri" panose="020F0502020204030204"/>
                <a:ea typeface="+mn-ea"/>
                <a:cs typeface="Arial" panose="020B0604020202020204" pitchFamily="34" charset="0"/>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out of Fortune 500</a:t>
              </a: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11" name="Graphic 110">
              <a:extLst>
                <a:ext uri="{FF2B5EF4-FFF2-40B4-BE49-F238E27FC236}">
                  <a16:creationId xmlns:a16="http://schemas.microsoft.com/office/drawing/2014/main" id="{AD9A0CD6-F849-45C8-97EE-B5AE46420A2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76136" y="2305045"/>
              <a:ext cx="308420" cy="317765"/>
            </a:xfrm>
            <a:prstGeom prst="rect">
              <a:avLst/>
            </a:prstGeom>
          </p:spPr>
        </p:pic>
        <p:pic>
          <p:nvPicPr>
            <p:cNvPr id="112" name="Graphic 111">
              <a:extLst>
                <a:ext uri="{FF2B5EF4-FFF2-40B4-BE49-F238E27FC236}">
                  <a16:creationId xmlns:a16="http://schemas.microsoft.com/office/drawing/2014/main" id="{C7DD01B1-D6F5-4127-AE7E-78E728D1B68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83083" y="2305045"/>
              <a:ext cx="308420" cy="317765"/>
            </a:xfrm>
            <a:prstGeom prst="rect">
              <a:avLst/>
            </a:prstGeom>
          </p:spPr>
        </p:pic>
        <p:pic>
          <p:nvPicPr>
            <p:cNvPr id="113" name="Graphic 112">
              <a:extLst>
                <a:ext uri="{FF2B5EF4-FFF2-40B4-BE49-F238E27FC236}">
                  <a16:creationId xmlns:a16="http://schemas.microsoft.com/office/drawing/2014/main" id="{89BB9C3E-6E0B-46AC-B3B0-333E248A299C}"/>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790031" y="2305045"/>
              <a:ext cx="308420" cy="317765"/>
            </a:xfrm>
            <a:prstGeom prst="rect">
              <a:avLst/>
            </a:prstGeom>
          </p:spPr>
        </p:pic>
        <p:pic>
          <p:nvPicPr>
            <p:cNvPr id="114" name="Graphic 113">
              <a:extLst>
                <a:ext uri="{FF2B5EF4-FFF2-40B4-BE49-F238E27FC236}">
                  <a16:creationId xmlns:a16="http://schemas.microsoft.com/office/drawing/2014/main" id="{440568BC-6B86-41AD-A21E-61CBB2708197}"/>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296978" y="2305045"/>
              <a:ext cx="308420" cy="317765"/>
            </a:xfrm>
            <a:prstGeom prst="rect">
              <a:avLst/>
            </a:prstGeom>
          </p:spPr>
        </p:pic>
        <p:pic>
          <p:nvPicPr>
            <p:cNvPr id="115" name="Graphic 114">
              <a:extLst>
                <a:ext uri="{FF2B5EF4-FFF2-40B4-BE49-F238E27FC236}">
                  <a16:creationId xmlns:a16="http://schemas.microsoft.com/office/drawing/2014/main" id="{73237FE7-9FFD-4158-8A04-C2B47A0CD628}"/>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803924" y="2305045"/>
              <a:ext cx="308420" cy="317765"/>
            </a:xfrm>
            <a:prstGeom prst="rect">
              <a:avLst/>
            </a:prstGeom>
          </p:spPr>
        </p:pic>
        <p:sp>
          <p:nvSpPr>
            <p:cNvPr id="116" name="Rectangle 115">
              <a:extLst>
                <a:ext uri="{FF2B5EF4-FFF2-40B4-BE49-F238E27FC236}">
                  <a16:creationId xmlns:a16="http://schemas.microsoft.com/office/drawing/2014/main" id="{7282CA4F-5A62-4D5A-8E1B-77C615666C3B}"/>
                </a:ext>
              </a:extLst>
            </p:cNvPr>
            <p:cNvSpPr/>
            <p:nvPr/>
          </p:nvSpPr>
          <p:spPr>
            <a:xfrm>
              <a:off x="8661629" y="4077457"/>
              <a:ext cx="2565222" cy="74010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D7D95">
                      <a:lumMod val="75000"/>
                    </a:srgbClr>
                  </a:solidFill>
                  <a:effectLst/>
                  <a:uLnTx/>
                  <a:uFillTx/>
                  <a:latin typeface="Calibri" panose="020F0502020204030204"/>
                  <a:ea typeface="+mn-ea"/>
                  <a:cs typeface="+mn-cs"/>
                </a:rPr>
                <a:t>70</a:t>
              </a:r>
              <a:r>
                <a:rPr kumimoji="0" lang="en-US" sz="1600" b="1" i="0" u="none" strike="noStrike" kern="1200" cap="none" spc="0" normalizeH="0" baseline="0" noProof="0" dirty="0">
                  <a:ln>
                    <a:noFill/>
                  </a:ln>
                  <a:solidFill>
                    <a:srgbClr val="5D7D95">
                      <a:lumMod val="75000"/>
                    </a:srgbClr>
                  </a:solidFill>
                  <a:effectLst/>
                  <a:uLnTx/>
                  <a:uFillTx/>
                  <a:latin typeface="Calibri" panose="020F0502020204030204"/>
                  <a:ea typeface="+mn-ea"/>
                  <a:cs typeface="Arial" panose="020B0604020202020204" pitchFamily="34" charset="0"/>
                </a:rPr>
                <a:t>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of the</a:t>
              </a:r>
              <a:r>
                <a:rPr kumimoji="0" lang="ar-EG"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 </a:t>
              </a:r>
              <a:b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br>
              <a:r>
                <a:rPr kumimoji="0" lang="en-US" sz="2000" b="1" i="0" u="none" strike="noStrike" kern="1200" cap="none" spc="0" normalizeH="0" baseline="0" noProof="0" dirty="0">
                  <a:ln>
                    <a:noFill/>
                  </a:ln>
                  <a:solidFill>
                    <a:srgbClr val="5D7D95">
                      <a:lumMod val="75000"/>
                    </a:srgbClr>
                  </a:solidFill>
                  <a:effectLst/>
                  <a:uLnTx/>
                  <a:uFillTx/>
                  <a:latin typeface="Calibri" panose="020F0502020204030204"/>
                  <a:ea typeface="+mn-ea"/>
                  <a:cs typeface="+mn-cs"/>
                </a:rPr>
                <a:t>world’s 100 largest</a:t>
              </a:r>
              <a:endParaRPr kumimoji="0" lang="ar-EG" sz="2000" b="1" i="0" u="none" strike="noStrike" kern="1200" cap="none" spc="0" normalizeH="0" baseline="0" noProof="0" dirty="0">
                <a:ln>
                  <a:noFill/>
                </a:ln>
                <a:solidFill>
                  <a:srgbClr val="5D7D95">
                    <a:lumMod val="75000"/>
                  </a:srgbClr>
                </a:solidFill>
                <a:effectLst/>
                <a:uLnTx/>
                <a:uFillTx/>
                <a:latin typeface="Calibri" panose="020F0502020204030204"/>
                <a:ea typeface="+mn-ea"/>
                <a:cs typeface="Arial" panose="020B0604020202020204" pitchFamily="34" charset="0"/>
              </a:endParaRP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corporations</a:t>
              </a:r>
              <a:endParaRPr kumimoji="0" lang="en-US" sz="2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17" name="Graphic 116">
              <a:extLst>
                <a:ext uri="{FF2B5EF4-FFF2-40B4-BE49-F238E27FC236}">
                  <a16:creationId xmlns:a16="http://schemas.microsoft.com/office/drawing/2014/main" id="{39761069-4D2E-441D-B2D4-22B19E6C1C0A}"/>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rot="10800000">
              <a:off x="2850310" y="1911965"/>
              <a:ext cx="476190" cy="490619"/>
            </a:xfrm>
            <a:prstGeom prst="rect">
              <a:avLst/>
            </a:prstGeom>
          </p:spPr>
        </p:pic>
        <p:pic>
          <p:nvPicPr>
            <p:cNvPr id="118" name="Graphic 117">
              <a:extLst>
                <a:ext uri="{FF2B5EF4-FFF2-40B4-BE49-F238E27FC236}">
                  <a16:creationId xmlns:a16="http://schemas.microsoft.com/office/drawing/2014/main" id="{0B9BC153-6FED-46F6-B391-3EA600F4E7CB}"/>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74150" y="5433554"/>
              <a:ext cx="235660" cy="242801"/>
            </a:xfrm>
            <a:prstGeom prst="rect">
              <a:avLst/>
            </a:prstGeom>
          </p:spPr>
        </p:pic>
        <p:pic>
          <p:nvPicPr>
            <p:cNvPr id="119" name="Graphic 118">
              <a:extLst>
                <a:ext uri="{FF2B5EF4-FFF2-40B4-BE49-F238E27FC236}">
                  <a16:creationId xmlns:a16="http://schemas.microsoft.com/office/drawing/2014/main" id="{FA1D7242-350C-4A3C-A6EE-771F7954283F}"/>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903337" y="5433554"/>
              <a:ext cx="235660" cy="242801"/>
            </a:xfrm>
            <a:prstGeom prst="rect">
              <a:avLst/>
            </a:prstGeom>
          </p:spPr>
        </p:pic>
        <p:pic>
          <p:nvPicPr>
            <p:cNvPr id="120" name="Graphic 119">
              <a:extLst>
                <a:ext uri="{FF2B5EF4-FFF2-40B4-BE49-F238E27FC236}">
                  <a16:creationId xmlns:a16="http://schemas.microsoft.com/office/drawing/2014/main" id="{4012919D-AE66-428E-AF3A-E098C30C98B5}"/>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488799" y="5377661"/>
              <a:ext cx="335549" cy="345717"/>
            </a:xfrm>
            <a:prstGeom prst="rect">
              <a:avLst/>
            </a:prstGeom>
          </p:spPr>
        </p:pic>
        <p:pic>
          <p:nvPicPr>
            <p:cNvPr id="121" name="Graphic 120">
              <a:extLst>
                <a:ext uri="{FF2B5EF4-FFF2-40B4-BE49-F238E27FC236}">
                  <a16:creationId xmlns:a16="http://schemas.microsoft.com/office/drawing/2014/main" id="{2D849C0F-8E21-4910-BEE6-10685FF45147}"/>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632523" y="5433554"/>
              <a:ext cx="235660" cy="242801"/>
            </a:xfrm>
            <a:prstGeom prst="rect">
              <a:avLst/>
            </a:prstGeom>
          </p:spPr>
        </p:pic>
        <p:pic>
          <p:nvPicPr>
            <p:cNvPr id="122" name="Graphic 121">
              <a:extLst>
                <a:ext uri="{FF2B5EF4-FFF2-40B4-BE49-F238E27FC236}">
                  <a16:creationId xmlns:a16="http://schemas.microsoft.com/office/drawing/2014/main" id="{E7EE0667-A74F-4B60-8627-5459ECE12536}"/>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217985" y="5377661"/>
              <a:ext cx="335549" cy="345717"/>
            </a:xfrm>
            <a:prstGeom prst="rect">
              <a:avLst/>
            </a:prstGeom>
          </p:spPr>
        </p:pic>
        <p:pic>
          <p:nvPicPr>
            <p:cNvPr id="123" name="Graphic 122">
              <a:extLst>
                <a:ext uri="{FF2B5EF4-FFF2-40B4-BE49-F238E27FC236}">
                  <a16:creationId xmlns:a16="http://schemas.microsoft.com/office/drawing/2014/main" id="{386CD680-70D2-41E3-B14C-F9995E3968BB}"/>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47172" y="5377661"/>
              <a:ext cx="335549" cy="345717"/>
            </a:xfrm>
            <a:prstGeom prst="rect">
              <a:avLst/>
            </a:prstGeom>
          </p:spPr>
        </p:pic>
        <p:pic>
          <p:nvPicPr>
            <p:cNvPr id="124" name="Graphic 123">
              <a:extLst>
                <a:ext uri="{FF2B5EF4-FFF2-40B4-BE49-F238E27FC236}">
                  <a16:creationId xmlns:a16="http://schemas.microsoft.com/office/drawing/2014/main" id="{2EBB1D9D-3DF8-4AC8-99F0-551F38F44BB9}"/>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045560" y="4167955"/>
              <a:ext cx="218150" cy="224760"/>
            </a:xfrm>
            <a:prstGeom prst="rect">
              <a:avLst/>
            </a:prstGeom>
          </p:spPr>
        </p:pic>
        <p:pic>
          <p:nvPicPr>
            <p:cNvPr id="125" name="Graphic 124">
              <a:extLst>
                <a:ext uri="{FF2B5EF4-FFF2-40B4-BE49-F238E27FC236}">
                  <a16:creationId xmlns:a16="http://schemas.microsoft.com/office/drawing/2014/main" id="{A19D7E9F-40EB-452E-B9DC-500BD0000CBD}"/>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348820" y="4167955"/>
              <a:ext cx="218150" cy="224760"/>
            </a:xfrm>
            <a:prstGeom prst="rect">
              <a:avLst/>
            </a:prstGeom>
          </p:spPr>
        </p:pic>
        <p:pic>
          <p:nvPicPr>
            <p:cNvPr id="126" name="Graphic 125">
              <a:extLst>
                <a:ext uri="{FF2B5EF4-FFF2-40B4-BE49-F238E27FC236}">
                  <a16:creationId xmlns:a16="http://schemas.microsoft.com/office/drawing/2014/main" id="{26F1FA48-1DC8-4A17-A025-4D30E93DB617}"/>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652079" y="4167955"/>
              <a:ext cx="218150" cy="224760"/>
            </a:xfrm>
            <a:prstGeom prst="rect">
              <a:avLst/>
            </a:prstGeom>
          </p:spPr>
        </p:pic>
        <p:pic>
          <p:nvPicPr>
            <p:cNvPr id="127" name="Graphic 126">
              <a:extLst>
                <a:ext uri="{FF2B5EF4-FFF2-40B4-BE49-F238E27FC236}">
                  <a16:creationId xmlns:a16="http://schemas.microsoft.com/office/drawing/2014/main" id="{28C233B6-783F-4AFA-ACEF-05CB7034333C}"/>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955338" y="4167955"/>
              <a:ext cx="218150" cy="224760"/>
            </a:xfrm>
            <a:prstGeom prst="rect">
              <a:avLst/>
            </a:prstGeom>
          </p:spPr>
        </p:pic>
        <p:pic>
          <p:nvPicPr>
            <p:cNvPr id="128" name="Graphic 127">
              <a:extLst>
                <a:ext uri="{FF2B5EF4-FFF2-40B4-BE49-F238E27FC236}">
                  <a16:creationId xmlns:a16="http://schemas.microsoft.com/office/drawing/2014/main" id="{D1853D19-9C67-4E92-9290-14961053BF5A}"/>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561857" y="4167955"/>
              <a:ext cx="218150" cy="224760"/>
            </a:xfrm>
            <a:prstGeom prst="rect">
              <a:avLst/>
            </a:prstGeom>
          </p:spPr>
        </p:pic>
        <p:pic>
          <p:nvPicPr>
            <p:cNvPr id="129" name="Graphic 128">
              <a:extLst>
                <a:ext uri="{FF2B5EF4-FFF2-40B4-BE49-F238E27FC236}">
                  <a16:creationId xmlns:a16="http://schemas.microsoft.com/office/drawing/2014/main" id="{80C2087F-A541-47B3-A220-8AE59525DD3E}"/>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168376" y="4167955"/>
              <a:ext cx="218150" cy="224760"/>
            </a:xfrm>
            <a:prstGeom prst="rect">
              <a:avLst/>
            </a:prstGeom>
          </p:spPr>
        </p:pic>
        <p:pic>
          <p:nvPicPr>
            <p:cNvPr id="130" name="Graphic 129">
              <a:extLst>
                <a:ext uri="{FF2B5EF4-FFF2-40B4-BE49-F238E27FC236}">
                  <a16:creationId xmlns:a16="http://schemas.microsoft.com/office/drawing/2014/main" id="{CAAB26E8-35BD-43FC-8E13-9F0CDFD24398}"/>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258598" y="4167955"/>
              <a:ext cx="218150" cy="224760"/>
            </a:xfrm>
            <a:prstGeom prst="rect">
              <a:avLst/>
            </a:prstGeom>
          </p:spPr>
        </p:pic>
        <p:pic>
          <p:nvPicPr>
            <p:cNvPr id="131" name="Graphic 130">
              <a:extLst>
                <a:ext uri="{FF2B5EF4-FFF2-40B4-BE49-F238E27FC236}">
                  <a16:creationId xmlns:a16="http://schemas.microsoft.com/office/drawing/2014/main" id="{2E9D28E9-E870-4425-8A32-96B36FBD19AA}"/>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865117" y="4167955"/>
              <a:ext cx="218150" cy="224760"/>
            </a:xfrm>
            <a:prstGeom prst="rect">
              <a:avLst/>
            </a:prstGeom>
          </p:spPr>
        </p:pic>
        <p:pic>
          <p:nvPicPr>
            <p:cNvPr id="132" name="Graphic 131">
              <a:extLst>
                <a:ext uri="{FF2B5EF4-FFF2-40B4-BE49-F238E27FC236}">
                  <a16:creationId xmlns:a16="http://schemas.microsoft.com/office/drawing/2014/main" id="{3A79E612-7566-4870-8E19-58354139A6C4}"/>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045560" y="4489800"/>
              <a:ext cx="218150" cy="224760"/>
            </a:xfrm>
            <a:prstGeom prst="rect">
              <a:avLst/>
            </a:prstGeom>
          </p:spPr>
        </p:pic>
        <p:pic>
          <p:nvPicPr>
            <p:cNvPr id="133" name="Graphic 132">
              <a:extLst>
                <a:ext uri="{FF2B5EF4-FFF2-40B4-BE49-F238E27FC236}">
                  <a16:creationId xmlns:a16="http://schemas.microsoft.com/office/drawing/2014/main" id="{A8C3AB57-39EA-4525-8058-8B847BE107D8}"/>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348820" y="4489800"/>
              <a:ext cx="218150" cy="224760"/>
            </a:xfrm>
            <a:prstGeom prst="rect">
              <a:avLst/>
            </a:prstGeom>
          </p:spPr>
        </p:pic>
        <p:pic>
          <p:nvPicPr>
            <p:cNvPr id="134" name="Graphic 133">
              <a:extLst>
                <a:ext uri="{FF2B5EF4-FFF2-40B4-BE49-F238E27FC236}">
                  <a16:creationId xmlns:a16="http://schemas.microsoft.com/office/drawing/2014/main" id="{02876D7D-C05F-41F3-A6F9-DB2A2C9C62A2}"/>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652079" y="4489800"/>
              <a:ext cx="218150" cy="224760"/>
            </a:xfrm>
            <a:prstGeom prst="rect">
              <a:avLst/>
            </a:prstGeom>
          </p:spPr>
        </p:pic>
        <p:pic>
          <p:nvPicPr>
            <p:cNvPr id="135" name="Graphic 134">
              <a:extLst>
                <a:ext uri="{FF2B5EF4-FFF2-40B4-BE49-F238E27FC236}">
                  <a16:creationId xmlns:a16="http://schemas.microsoft.com/office/drawing/2014/main" id="{2429B8B2-1516-4186-87E5-B05E18F8A959}"/>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955338" y="4489800"/>
              <a:ext cx="218150" cy="224760"/>
            </a:xfrm>
            <a:prstGeom prst="rect">
              <a:avLst/>
            </a:prstGeom>
          </p:spPr>
        </p:pic>
        <p:pic>
          <p:nvPicPr>
            <p:cNvPr id="136" name="Graphic 135">
              <a:extLst>
                <a:ext uri="{FF2B5EF4-FFF2-40B4-BE49-F238E27FC236}">
                  <a16:creationId xmlns:a16="http://schemas.microsoft.com/office/drawing/2014/main" id="{AD191374-9B3F-43B2-B8AD-DCDA0899EDA3}"/>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561857" y="4489800"/>
              <a:ext cx="218150" cy="224760"/>
            </a:xfrm>
            <a:prstGeom prst="rect">
              <a:avLst/>
            </a:prstGeom>
          </p:spPr>
        </p:pic>
        <p:pic>
          <p:nvPicPr>
            <p:cNvPr id="137" name="Graphic 136">
              <a:extLst>
                <a:ext uri="{FF2B5EF4-FFF2-40B4-BE49-F238E27FC236}">
                  <a16:creationId xmlns:a16="http://schemas.microsoft.com/office/drawing/2014/main" id="{E3516E78-576A-4DF4-928E-CCE014CCD393}"/>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168376" y="4489800"/>
              <a:ext cx="218150" cy="224760"/>
            </a:xfrm>
            <a:prstGeom prst="rect">
              <a:avLst/>
            </a:prstGeom>
          </p:spPr>
        </p:pic>
        <p:pic>
          <p:nvPicPr>
            <p:cNvPr id="138" name="Graphic 137">
              <a:extLst>
                <a:ext uri="{FF2B5EF4-FFF2-40B4-BE49-F238E27FC236}">
                  <a16:creationId xmlns:a16="http://schemas.microsoft.com/office/drawing/2014/main" id="{B17F7346-3DB6-4D73-91D1-A917D2B42041}"/>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258598" y="4489800"/>
              <a:ext cx="218150" cy="224760"/>
            </a:xfrm>
            <a:prstGeom prst="rect">
              <a:avLst/>
            </a:prstGeom>
          </p:spPr>
        </p:pic>
        <p:pic>
          <p:nvPicPr>
            <p:cNvPr id="139" name="Graphic 138">
              <a:extLst>
                <a:ext uri="{FF2B5EF4-FFF2-40B4-BE49-F238E27FC236}">
                  <a16:creationId xmlns:a16="http://schemas.microsoft.com/office/drawing/2014/main" id="{B4284E43-C9BE-4894-ABC9-9C3C2A97147D}"/>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865117" y="4489800"/>
              <a:ext cx="218150" cy="224760"/>
            </a:xfrm>
            <a:prstGeom prst="rect">
              <a:avLst/>
            </a:prstGeom>
          </p:spPr>
        </p:pic>
        <p:pic>
          <p:nvPicPr>
            <p:cNvPr id="140" name="Graphic 139">
              <a:extLst>
                <a:ext uri="{FF2B5EF4-FFF2-40B4-BE49-F238E27FC236}">
                  <a16:creationId xmlns:a16="http://schemas.microsoft.com/office/drawing/2014/main" id="{4002BB89-0AED-46CD-999C-7437B7A03900}"/>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708735" y="3682682"/>
              <a:ext cx="196727" cy="252684"/>
            </a:xfrm>
            <a:prstGeom prst="rect">
              <a:avLst/>
            </a:prstGeom>
          </p:spPr>
        </p:pic>
        <p:pic>
          <p:nvPicPr>
            <p:cNvPr id="141" name="Graphic 140">
              <a:extLst>
                <a:ext uri="{FF2B5EF4-FFF2-40B4-BE49-F238E27FC236}">
                  <a16:creationId xmlns:a16="http://schemas.microsoft.com/office/drawing/2014/main" id="{F2C4D3DD-02E7-4492-8033-84D6F70EABE5}"/>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983292" y="3682682"/>
              <a:ext cx="196727" cy="252684"/>
            </a:xfrm>
            <a:prstGeom prst="rect">
              <a:avLst/>
            </a:prstGeom>
          </p:spPr>
        </p:pic>
        <p:pic>
          <p:nvPicPr>
            <p:cNvPr id="142" name="Graphic 141">
              <a:extLst>
                <a:ext uri="{FF2B5EF4-FFF2-40B4-BE49-F238E27FC236}">
                  <a16:creationId xmlns:a16="http://schemas.microsoft.com/office/drawing/2014/main" id="{8021D6B1-13D2-40A6-ABD3-D868C4B45D4F}"/>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257849" y="3682682"/>
              <a:ext cx="196727" cy="252684"/>
            </a:xfrm>
            <a:prstGeom prst="rect">
              <a:avLst/>
            </a:prstGeom>
          </p:spPr>
        </p:pic>
        <p:pic>
          <p:nvPicPr>
            <p:cNvPr id="143" name="Graphic 142">
              <a:extLst>
                <a:ext uri="{FF2B5EF4-FFF2-40B4-BE49-F238E27FC236}">
                  <a16:creationId xmlns:a16="http://schemas.microsoft.com/office/drawing/2014/main" id="{7B5014A9-A2BA-4AB1-B111-084FA6A9503E}"/>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532406" y="3682682"/>
              <a:ext cx="196727" cy="252684"/>
            </a:xfrm>
            <a:prstGeom prst="rect">
              <a:avLst/>
            </a:prstGeom>
          </p:spPr>
        </p:pic>
        <p:pic>
          <p:nvPicPr>
            <p:cNvPr id="144" name="Graphic 143">
              <a:extLst>
                <a:ext uri="{FF2B5EF4-FFF2-40B4-BE49-F238E27FC236}">
                  <a16:creationId xmlns:a16="http://schemas.microsoft.com/office/drawing/2014/main" id="{E14F6494-DF3F-4FA3-89EC-2E726DEBE330}"/>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806963" y="3682682"/>
              <a:ext cx="196727" cy="252684"/>
            </a:xfrm>
            <a:prstGeom prst="rect">
              <a:avLst/>
            </a:prstGeom>
          </p:spPr>
        </p:pic>
        <p:pic>
          <p:nvPicPr>
            <p:cNvPr id="145" name="Graphic 144">
              <a:extLst>
                <a:ext uri="{FF2B5EF4-FFF2-40B4-BE49-F238E27FC236}">
                  <a16:creationId xmlns:a16="http://schemas.microsoft.com/office/drawing/2014/main" id="{B3FB7A45-F9E1-4B39-B68C-560B194F0275}"/>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081520" y="3682682"/>
              <a:ext cx="196727" cy="252684"/>
            </a:xfrm>
            <a:prstGeom prst="rect">
              <a:avLst/>
            </a:prstGeom>
          </p:spPr>
        </p:pic>
        <p:pic>
          <p:nvPicPr>
            <p:cNvPr id="146" name="Graphic 145">
              <a:extLst>
                <a:ext uri="{FF2B5EF4-FFF2-40B4-BE49-F238E27FC236}">
                  <a16:creationId xmlns:a16="http://schemas.microsoft.com/office/drawing/2014/main" id="{A122DFF6-02B5-4783-8509-3438EDF2C507}"/>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356077" y="3682682"/>
              <a:ext cx="196727" cy="252684"/>
            </a:xfrm>
            <a:prstGeom prst="rect">
              <a:avLst/>
            </a:prstGeom>
          </p:spPr>
        </p:pic>
        <p:pic>
          <p:nvPicPr>
            <p:cNvPr id="147" name="Graphic 146">
              <a:extLst>
                <a:ext uri="{FF2B5EF4-FFF2-40B4-BE49-F238E27FC236}">
                  <a16:creationId xmlns:a16="http://schemas.microsoft.com/office/drawing/2014/main" id="{8A8068A1-855F-4265-8838-1EE618ED594A}"/>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905191" y="3682682"/>
              <a:ext cx="196727" cy="252684"/>
            </a:xfrm>
            <a:prstGeom prst="rect">
              <a:avLst/>
            </a:prstGeom>
          </p:spPr>
        </p:pic>
        <p:pic>
          <p:nvPicPr>
            <p:cNvPr id="148" name="Graphic 147">
              <a:extLst>
                <a:ext uri="{FF2B5EF4-FFF2-40B4-BE49-F238E27FC236}">
                  <a16:creationId xmlns:a16="http://schemas.microsoft.com/office/drawing/2014/main" id="{98786995-53A4-4CEA-A24E-7E9027112D3D}"/>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630634" y="3682682"/>
              <a:ext cx="196727" cy="252684"/>
            </a:xfrm>
            <a:prstGeom prst="rect">
              <a:avLst/>
            </a:prstGeom>
          </p:spPr>
        </p:pic>
        <p:pic>
          <p:nvPicPr>
            <p:cNvPr id="149" name="Graphic 148">
              <a:extLst>
                <a:ext uri="{FF2B5EF4-FFF2-40B4-BE49-F238E27FC236}">
                  <a16:creationId xmlns:a16="http://schemas.microsoft.com/office/drawing/2014/main" id="{B8074824-72C5-4FE7-B6AF-B8593E3578B0}"/>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174150" y="5711716"/>
              <a:ext cx="235660" cy="242801"/>
            </a:xfrm>
            <a:prstGeom prst="rect">
              <a:avLst/>
            </a:prstGeom>
          </p:spPr>
        </p:pic>
        <p:pic>
          <p:nvPicPr>
            <p:cNvPr id="150" name="Graphic 149">
              <a:extLst>
                <a:ext uri="{FF2B5EF4-FFF2-40B4-BE49-F238E27FC236}">
                  <a16:creationId xmlns:a16="http://schemas.microsoft.com/office/drawing/2014/main" id="{503793E5-9161-4DEF-AC7F-269F1D2170F7}"/>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903337" y="5711716"/>
              <a:ext cx="235660" cy="242801"/>
            </a:xfrm>
            <a:prstGeom prst="rect">
              <a:avLst/>
            </a:prstGeom>
          </p:spPr>
        </p:pic>
        <p:pic>
          <p:nvPicPr>
            <p:cNvPr id="151" name="Graphic 150">
              <a:extLst>
                <a:ext uri="{FF2B5EF4-FFF2-40B4-BE49-F238E27FC236}">
                  <a16:creationId xmlns:a16="http://schemas.microsoft.com/office/drawing/2014/main" id="{38400ADC-FCB5-4DD6-8380-FE1ED13506B8}"/>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3488799" y="5655822"/>
              <a:ext cx="335549" cy="345717"/>
            </a:xfrm>
            <a:prstGeom prst="rect">
              <a:avLst/>
            </a:prstGeom>
          </p:spPr>
        </p:pic>
        <p:pic>
          <p:nvPicPr>
            <p:cNvPr id="152" name="Graphic 151">
              <a:extLst>
                <a:ext uri="{FF2B5EF4-FFF2-40B4-BE49-F238E27FC236}">
                  <a16:creationId xmlns:a16="http://schemas.microsoft.com/office/drawing/2014/main" id="{76CCAE31-D964-48BE-B594-4C5A809C5C21}"/>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632523" y="5711716"/>
              <a:ext cx="235660" cy="242801"/>
            </a:xfrm>
            <a:prstGeom prst="rect">
              <a:avLst/>
            </a:prstGeom>
          </p:spPr>
        </p:pic>
        <p:pic>
          <p:nvPicPr>
            <p:cNvPr id="153" name="Graphic 152">
              <a:extLst>
                <a:ext uri="{FF2B5EF4-FFF2-40B4-BE49-F238E27FC236}">
                  <a16:creationId xmlns:a16="http://schemas.microsoft.com/office/drawing/2014/main" id="{B8728258-80BA-4227-B5D8-28F52599A823}"/>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217985" y="5655822"/>
              <a:ext cx="335549" cy="345717"/>
            </a:xfrm>
            <a:prstGeom prst="rect">
              <a:avLst/>
            </a:prstGeom>
          </p:spPr>
        </p:pic>
        <p:pic>
          <p:nvPicPr>
            <p:cNvPr id="154" name="Graphic 153">
              <a:extLst>
                <a:ext uri="{FF2B5EF4-FFF2-40B4-BE49-F238E27FC236}">
                  <a16:creationId xmlns:a16="http://schemas.microsoft.com/office/drawing/2014/main" id="{40837436-ADFE-439D-9C85-3595E5699080}"/>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4947172" y="5655822"/>
              <a:ext cx="335549" cy="345717"/>
            </a:xfrm>
            <a:prstGeom prst="rect">
              <a:avLst/>
            </a:prstGeom>
          </p:spPr>
        </p:pic>
        <p:sp>
          <p:nvSpPr>
            <p:cNvPr id="155" name="Oval 154">
              <a:extLst>
                <a:ext uri="{FF2B5EF4-FFF2-40B4-BE49-F238E27FC236}">
                  <a16:creationId xmlns:a16="http://schemas.microsoft.com/office/drawing/2014/main" id="{478CE719-BA96-4C39-BDD1-B604AE8A19CB}"/>
                </a:ext>
              </a:extLst>
            </p:cNvPr>
            <p:cNvSpPr/>
            <p:nvPr/>
          </p:nvSpPr>
          <p:spPr>
            <a:xfrm>
              <a:off x="6040857" y="2252571"/>
              <a:ext cx="449146" cy="462756"/>
            </a:xfrm>
            <a:prstGeom prst="ellipse">
              <a:avLst/>
            </a:prstGeom>
            <a:gradFill>
              <a:gsLst>
                <a:gs pos="0">
                  <a:schemeClr val="accent1">
                    <a:lumMod val="20000"/>
                    <a:lumOff val="80000"/>
                  </a:schemeClr>
                </a:gs>
                <a:gs pos="100000">
                  <a:schemeClr val="accent1">
                    <a:lumMod val="40000"/>
                    <a:lumOff val="60000"/>
                  </a:schemeClr>
                </a:gs>
              </a:gsLst>
              <a:lin ang="5400000" scaled="0"/>
            </a:grad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 name="Oval 155">
              <a:extLst>
                <a:ext uri="{FF2B5EF4-FFF2-40B4-BE49-F238E27FC236}">
                  <a16:creationId xmlns:a16="http://schemas.microsoft.com/office/drawing/2014/main" id="{2D477E89-4BB4-4DE0-8CCC-3DA520F90173}"/>
                </a:ext>
              </a:extLst>
            </p:cNvPr>
            <p:cNvSpPr/>
            <p:nvPr/>
          </p:nvSpPr>
          <p:spPr>
            <a:xfrm>
              <a:off x="6040857" y="2855115"/>
              <a:ext cx="449146" cy="462756"/>
            </a:xfrm>
            <a:prstGeom prst="ellipse">
              <a:avLst/>
            </a:prstGeom>
            <a:gradFill>
              <a:gsLst>
                <a:gs pos="0">
                  <a:schemeClr val="accent1">
                    <a:lumMod val="20000"/>
                    <a:lumOff val="80000"/>
                  </a:schemeClr>
                </a:gs>
                <a:gs pos="100000">
                  <a:schemeClr val="accent1">
                    <a:lumMod val="40000"/>
                    <a:lumOff val="60000"/>
                  </a:schemeClr>
                </a:gs>
              </a:gsLst>
              <a:lin ang="5400000" scaled="0"/>
            </a:grad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 name="Oval 156">
              <a:extLst>
                <a:ext uri="{FF2B5EF4-FFF2-40B4-BE49-F238E27FC236}">
                  <a16:creationId xmlns:a16="http://schemas.microsoft.com/office/drawing/2014/main" id="{09F6F1F3-497C-4C18-A75C-092AD6ABCADD}"/>
                </a:ext>
              </a:extLst>
            </p:cNvPr>
            <p:cNvSpPr/>
            <p:nvPr/>
          </p:nvSpPr>
          <p:spPr>
            <a:xfrm>
              <a:off x="6040857" y="3457658"/>
              <a:ext cx="449146" cy="462756"/>
            </a:xfrm>
            <a:prstGeom prst="ellipse">
              <a:avLst/>
            </a:prstGeom>
            <a:gradFill>
              <a:gsLst>
                <a:gs pos="0">
                  <a:schemeClr val="accent1">
                    <a:lumMod val="20000"/>
                    <a:lumOff val="80000"/>
                  </a:schemeClr>
                </a:gs>
                <a:gs pos="100000">
                  <a:schemeClr val="accent1">
                    <a:lumMod val="40000"/>
                    <a:lumOff val="60000"/>
                  </a:schemeClr>
                </a:gs>
              </a:gsLst>
              <a:lin ang="5400000" scaled="0"/>
            </a:grad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8" name="Oval 157">
              <a:extLst>
                <a:ext uri="{FF2B5EF4-FFF2-40B4-BE49-F238E27FC236}">
                  <a16:creationId xmlns:a16="http://schemas.microsoft.com/office/drawing/2014/main" id="{A23C36CD-2F97-4ECE-8515-D64D78DCA1F6}"/>
                </a:ext>
              </a:extLst>
            </p:cNvPr>
            <p:cNvSpPr/>
            <p:nvPr/>
          </p:nvSpPr>
          <p:spPr>
            <a:xfrm>
              <a:off x="6040857" y="4060202"/>
              <a:ext cx="449146" cy="462756"/>
            </a:xfrm>
            <a:prstGeom prst="ellipse">
              <a:avLst/>
            </a:prstGeom>
            <a:gradFill>
              <a:gsLst>
                <a:gs pos="0">
                  <a:schemeClr val="accent1">
                    <a:lumMod val="20000"/>
                    <a:lumOff val="80000"/>
                  </a:schemeClr>
                </a:gs>
                <a:gs pos="100000">
                  <a:schemeClr val="accent1">
                    <a:lumMod val="40000"/>
                    <a:lumOff val="60000"/>
                  </a:schemeClr>
                </a:gs>
              </a:gsLst>
              <a:lin ang="5400000" scaled="0"/>
            </a:grad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9" name="Oval 158">
              <a:extLst>
                <a:ext uri="{FF2B5EF4-FFF2-40B4-BE49-F238E27FC236}">
                  <a16:creationId xmlns:a16="http://schemas.microsoft.com/office/drawing/2014/main" id="{A5BD8F86-1AF9-46C5-8190-BB110FAAC943}"/>
                </a:ext>
              </a:extLst>
            </p:cNvPr>
            <p:cNvSpPr/>
            <p:nvPr/>
          </p:nvSpPr>
          <p:spPr>
            <a:xfrm>
              <a:off x="6040857" y="4662746"/>
              <a:ext cx="449146" cy="462756"/>
            </a:xfrm>
            <a:prstGeom prst="ellipse">
              <a:avLst/>
            </a:prstGeom>
            <a:gradFill>
              <a:gsLst>
                <a:gs pos="0">
                  <a:schemeClr val="accent1">
                    <a:lumMod val="20000"/>
                    <a:lumOff val="80000"/>
                  </a:schemeClr>
                </a:gs>
                <a:gs pos="100000">
                  <a:schemeClr val="accent1">
                    <a:lumMod val="40000"/>
                    <a:lumOff val="60000"/>
                  </a:schemeClr>
                </a:gs>
              </a:gsLst>
              <a:lin ang="5400000" scaled="0"/>
            </a:grad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0" name="Oval 159">
              <a:extLst>
                <a:ext uri="{FF2B5EF4-FFF2-40B4-BE49-F238E27FC236}">
                  <a16:creationId xmlns:a16="http://schemas.microsoft.com/office/drawing/2014/main" id="{74896041-460E-402F-B98B-A49C5788C6BA}"/>
                </a:ext>
              </a:extLst>
            </p:cNvPr>
            <p:cNvSpPr/>
            <p:nvPr/>
          </p:nvSpPr>
          <p:spPr>
            <a:xfrm>
              <a:off x="6040857" y="5265290"/>
              <a:ext cx="449146" cy="462756"/>
            </a:xfrm>
            <a:prstGeom prst="ellipse">
              <a:avLst/>
            </a:prstGeom>
            <a:gradFill>
              <a:gsLst>
                <a:gs pos="0">
                  <a:schemeClr val="accent1">
                    <a:lumMod val="20000"/>
                    <a:lumOff val="80000"/>
                  </a:schemeClr>
                </a:gs>
                <a:gs pos="100000">
                  <a:schemeClr val="accent1">
                    <a:lumMod val="40000"/>
                    <a:lumOff val="60000"/>
                  </a:schemeClr>
                </a:gs>
              </a:gsLst>
              <a:lin ang="5400000" scaled="0"/>
            </a:grad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2" name="Oval 171">
              <a:extLst>
                <a:ext uri="{FF2B5EF4-FFF2-40B4-BE49-F238E27FC236}">
                  <a16:creationId xmlns:a16="http://schemas.microsoft.com/office/drawing/2014/main" id="{08C411E9-9B16-426B-BAA9-39EA5563E60D}"/>
                </a:ext>
              </a:extLst>
            </p:cNvPr>
            <p:cNvSpPr/>
            <p:nvPr/>
          </p:nvSpPr>
          <p:spPr>
            <a:xfrm>
              <a:off x="6040857" y="5867831"/>
              <a:ext cx="449146" cy="462756"/>
            </a:xfrm>
            <a:prstGeom prst="ellipse">
              <a:avLst/>
            </a:prstGeom>
            <a:gradFill>
              <a:gsLst>
                <a:gs pos="0">
                  <a:schemeClr val="accent1">
                    <a:lumMod val="20000"/>
                    <a:lumOff val="80000"/>
                  </a:schemeClr>
                </a:gs>
                <a:gs pos="100000">
                  <a:schemeClr val="accent1">
                    <a:lumMod val="40000"/>
                    <a:lumOff val="60000"/>
                  </a:schemeClr>
                </a:gs>
              </a:gsLst>
              <a:lin ang="5400000" scaled="0"/>
            </a:gradFill>
            <a:ln w="285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83" name="Graphic 182">
              <a:extLst>
                <a:ext uri="{FF2B5EF4-FFF2-40B4-BE49-F238E27FC236}">
                  <a16:creationId xmlns:a16="http://schemas.microsoft.com/office/drawing/2014/main" id="{3CB3C98E-4798-4C28-A94B-D59511C0DA2F}"/>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096783" y="3527672"/>
              <a:ext cx="313238" cy="322731"/>
            </a:xfrm>
            <a:prstGeom prst="rect">
              <a:avLst/>
            </a:prstGeom>
          </p:spPr>
        </p:pic>
        <p:pic>
          <p:nvPicPr>
            <p:cNvPr id="184" name="Graphic 183">
              <a:extLst>
                <a:ext uri="{FF2B5EF4-FFF2-40B4-BE49-F238E27FC236}">
                  <a16:creationId xmlns:a16="http://schemas.microsoft.com/office/drawing/2014/main" id="{4B76CB32-C934-4A15-9D7F-053120AEAA5F}"/>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106840" y="2364436"/>
              <a:ext cx="317181" cy="239026"/>
            </a:xfrm>
            <a:prstGeom prst="rect">
              <a:avLst/>
            </a:prstGeom>
          </p:spPr>
        </p:pic>
        <p:pic>
          <p:nvPicPr>
            <p:cNvPr id="189" name="Graphic 188">
              <a:extLst>
                <a:ext uri="{FF2B5EF4-FFF2-40B4-BE49-F238E27FC236}">
                  <a16:creationId xmlns:a16="http://schemas.microsoft.com/office/drawing/2014/main" id="{D52C69AF-1F3B-4025-BEBC-91DA2C2784D0}"/>
                </a:ext>
              </a:extLst>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6093060" y="4749513"/>
              <a:ext cx="344741" cy="289222"/>
            </a:xfrm>
            <a:prstGeom prst="rect">
              <a:avLst/>
            </a:prstGeom>
          </p:spPr>
        </p:pic>
        <p:pic>
          <p:nvPicPr>
            <p:cNvPr id="191" name="Graphic 190">
              <a:extLst>
                <a:ext uri="{FF2B5EF4-FFF2-40B4-BE49-F238E27FC236}">
                  <a16:creationId xmlns:a16="http://schemas.microsoft.com/office/drawing/2014/main" id="{89FD6640-F945-4336-B208-9A62AF7DCF20}"/>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6124570" y="2941881"/>
              <a:ext cx="281720" cy="289222"/>
            </a:xfrm>
            <a:prstGeom prst="rect">
              <a:avLst/>
            </a:prstGeom>
          </p:spPr>
        </p:pic>
        <p:pic>
          <p:nvPicPr>
            <p:cNvPr id="192" name="Graphic 191">
              <a:extLst>
                <a:ext uri="{FF2B5EF4-FFF2-40B4-BE49-F238E27FC236}">
                  <a16:creationId xmlns:a16="http://schemas.microsoft.com/office/drawing/2014/main" id="{A1CD70B5-7D8A-4E8D-850A-9F2FEA1E82A1}"/>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6145964" y="5954598"/>
              <a:ext cx="238932" cy="289222"/>
            </a:xfrm>
            <a:prstGeom prst="rect">
              <a:avLst/>
            </a:prstGeom>
          </p:spPr>
        </p:pic>
        <p:pic>
          <p:nvPicPr>
            <p:cNvPr id="215" name="Graphic 214">
              <a:extLst>
                <a:ext uri="{FF2B5EF4-FFF2-40B4-BE49-F238E27FC236}">
                  <a16:creationId xmlns:a16="http://schemas.microsoft.com/office/drawing/2014/main" id="{B0388653-90E5-4FF8-BC6E-01880BD1677C}"/>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6079833" y="5377155"/>
              <a:ext cx="371195" cy="239026"/>
            </a:xfrm>
            <a:prstGeom prst="rect">
              <a:avLst/>
            </a:prstGeom>
          </p:spPr>
        </p:pic>
        <p:pic>
          <p:nvPicPr>
            <p:cNvPr id="224" name="Picture 223">
              <a:extLst>
                <a:ext uri="{FF2B5EF4-FFF2-40B4-BE49-F238E27FC236}">
                  <a16:creationId xmlns:a16="http://schemas.microsoft.com/office/drawing/2014/main" id="{898184BB-9525-4292-B46C-CAA0551CD1D8}"/>
                </a:ext>
              </a:extLst>
            </p:cNvPr>
            <p:cNvPicPr preferRelativeResize="0">
              <a:picLocks/>
            </p:cNvPicPr>
            <p:nvPr/>
          </p:nvPicPr>
          <p:blipFill>
            <a:blip r:embed="rId36"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72435" y="3049105"/>
              <a:ext cx="631938" cy="659553"/>
            </a:xfrm>
            <a:prstGeom prst="rect">
              <a:avLst/>
            </a:prstGeom>
          </p:spPr>
        </p:pic>
        <p:pic>
          <p:nvPicPr>
            <p:cNvPr id="241" name="Picture 11" descr="Technology ">
              <a:extLst>
                <a:ext uri="{FF2B5EF4-FFF2-40B4-BE49-F238E27FC236}">
                  <a16:creationId xmlns:a16="http://schemas.microsoft.com/office/drawing/2014/main" id="{DD245162-17CF-468B-AF8A-3389FE185557}"/>
                </a:ext>
              </a:extLst>
            </p:cNvPr>
            <p:cNvPicPr>
              <a:picLocks noChangeAspect="1" noChangeArrowheads="1"/>
            </p:cNvPicPr>
            <p:nvPr/>
          </p:nvPicPr>
          <p:blipFill>
            <a:blip r:embed="rId37" cstate="email">
              <a:extLst>
                <a:ext uri="{28A0092B-C50C-407E-A947-70E740481C1C}">
                  <a14:useLocalDpi xmlns:a14="http://schemas.microsoft.com/office/drawing/2010/main"/>
                </a:ext>
              </a:extLst>
            </a:blip>
            <a:srcRect/>
            <a:stretch>
              <a:fillRect/>
            </a:stretch>
          </p:blipFill>
          <p:spPr bwMode="auto">
            <a:xfrm>
              <a:off x="6125072" y="4146969"/>
              <a:ext cx="289222" cy="289222"/>
            </a:xfrm>
            <a:prstGeom prst="rect">
              <a:avLst/>
            </a:prstGeom>
            <a:noFill/>
            <a:extLst>
              <a:ext uri="{909E8E84-426E-40DD-AFC4-6F175D3DCCD1}">
                <a14:hiddenFill xmlns:a14="http://schemas.microsoft.com/office/drawing/2010/main">
                  <a:solidFill>
                    <a:srgbClr val="FFFFFF"/>
                  </a:solidFill>
                </a14:hiddenFill>
              </a:ext>
            </a:extLst>
          </p:spPr>
        </p:pic>
      </p:grpSp>
      <p:sp>
        <p:nvSpPr>
          <p:cNvPr id="165" name="Oval 164">
            <a:extLst>
              <a:ext uri="{FF2B5EF4-FFF2-40B4-BE49-F238E27FC236}">
                <a16:creationId xmlns:a16="http://schemas.microsoft.com/office/drawing/2014/main" id="{0D7025E8-610F-4CA0-AEFE-B97BC2D1222D}"/>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166" name="AutoShape 1177">
            <a:extLst>
              <a:ext uri="{FF2B5EF4-FFF2-40B4-BE49-F238E27FC236}">
                <a16:creationId xmlns:a16="http://schemas.microsoft.com/office/drawing/2014/main" id="{B79B7690-89E3-4E6B-BDC7-8D4B1C7CCC7B}"/>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Globally Recognized Firm with Established Regional Presence</a:t>
            </a:r>
          </a:p>
        </p:txBody>
      </p:sp>
      <p:sp>
        <p:nvSpPr>
          <p:cNvPr id="164" name="Footer Placeholder 3">
            <a:extLst>
              <a:ext uri="{FF2B5EF4-FFF2-40B4-BE49-F238E27FC236}">
                <a16:creationId xmlns:a16="http://schemas.microsoft.com/office/drawing/2014/main" id="{862A4B9D-92B0-4BBE-A898-4287F521A0FC}"/>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Booz Allen analysis</a:t>
            </a:r>
          </a:p>
          <a:p>
            <a:r>
              <a:rPr lang="en-US" dirty="0"/>
              <a:t>This document is confidential and intended solely for OXAGON in the context of Booz Allen's proposal review.</a:t>
            </a:r>
          </a:p>
        </p:txBody>
      </p:sp>
      <p:sp>
        <p:nvSpPr>
          <p:cNvPr id="94" name="STAMP">
            <a:extLst>
              <a:ext uri="{FF2B5EF4-FFF2-40B4-BE49-F238E27FC236}">
                <a16:creationId xmlns:a16="http://schemas.microsoft.com/office/drawing/2014/main" id="{133E046D-85F4-488E-AED8-4E6B6684ABB5}"/>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Tree>
    <p:extLst>
      <p:ext uri="{BB962C8B-B14F-4D97-AF65-F5344CB8AC3E}">
        <p14:creationId xmlns:p14="http://schemas.microsoft.com/office/powerpoint/2010/main" val="846757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144290" y="644228"/>
          <a:ext cx="1290" cy="1290"/>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144290" y="644228"/>
                        <a:ext cx="1290" cy="1290"/>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1143000" y="642938"/>
            <a:ext cx="128984" cy="1289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742950" rtl="0" eaLnBrk="1" fontAlgn="auto" latinLnBrk="0" hangingPunct="1">
              <a:lnSpc>
                <a:spcPct val="100000"/>
              </a:lnSpc>
              <a:spcBef>
                <a:spcPts val="0"/>
              </a:spcBef>
              <a:spcAft>
                <a:spcPts val="0"/>
              </a:spcAft>
              <a:buClrTx/>
              <a:buSzTx/>
              <a:buFontTx/>
              <a:buNone/>
              <a:tabLst/>
              <a:defRPr/>
            </a:pPr>
            <a:endParaRPr kumimoji="0" lang="en-US" sz="195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dirty="0">
                <a:solidFill>
                  <a:schemeClr val="tx1"/>
                </a:solidFill>
              </a:rPr>
              <a:t>In the MENA region, Booz Allen has been active since the 1950’s and was the first management consultancy firm to establish a presence in the region</a:t>
            </a: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p:txBody>
          <a:bodyPr/>
          <a:lstStyle/>
          <a:p>
            <a:r>
              <a:rPr lang="en-US" dirty="0"/>
              <a:t>MENA Presence and Global Offices</a:t>
            </a:r>
          </a:p>
        </p:txBody>
      </p:sp>
      <p:sp>
        <p:nvSpPr>
          <p:cNvPr id="165" name="Oval 164">
            <a:extLst>
              <a:ext uri="{FF2B5EF4-FFF2-40B4-BE49-F238E27FC236}">
                <a16:creationId xmlns:a16="http://schemas.microsoft.com/office/drawing/2014/main" id="{A0BD99B2-AB9A-4D56-80CB-D94A36DAF1A0}"/>
              </a:ext>
            </a:extLst>
          </p:cNvPr>
          <p:cNvSpPr/>
          <p:nvPr/>
        </p:nvSpPr>
        <p:spPr>
          <a:xfrm flipH="1">
            <a:off x="3488588" y="5659512"/>
            <a:ext cx="59341" cy="6371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Book Antiqua" panose="02040602050305030304" pitchFamily="18" charset="0"/>
              <a:ea typeface="+mn-ea"/>
              <a:cs typeface="+mn-cs"/>
            </a:endParaRPr>
          </a:p>
        </p:txBody>
      </p:sp>
      <p:grpSp>
        <p:nvGrpSpPr>
          <p:cNvPr id="169" name="Group 168">
            <a:extLst>
              <a:ext uri="{FF2B5EF4-FFF2-40B4-BE49-F238E27FC236}">
                <a16:creationId xmlns:a16="http://schemas.microsoft.com/office/drawing/2014/main" id="{871C5301-1049-487C-9C16-ABDE944EAB1D}"/>
              </a:ext>
            </a:extLst>
          </p:cNvPr>
          <p:cNvGrpSpPr/>
          <p:nvPr/>
        </p:nvGrpSpPr>
        <p:grpSpPr>
          <a:xfrm>
            <a:off x="722283" y="1819275"/>
            <a:ext cx="6539811" cy="4074963"/>
            <a:chOff x="820083" y="1701054"/>
            <a:chExt cx="6711107" cy="4109952"/>
          </a:xfrm>
          <a:effectLst>
            <a:outerShdw blurRad="50800" dist="38100" dir="2700000" algn="tl" rotWithShape="0">
              <a:prstClr val="black">
                <a:alpha val="40000"/>
              </a:prstClr>
            </a:outerShdw>
          </a:effectLst>
        </p:grpSpPr>
        <p:sp>
          <p:nvSpPr>
            <p:cNvPr id="170" name="Freeform 26">
              <a:extLst>
                <a:ext uri="{FF2B5EF4-FFF2-40B4-BE49-F238E27FC236}">
                  <a16:creationId xmlns:a16="http://schemas.microsoft.com/office/drawing/2014/main" id="{A9BABD2D-9B09-48EB-BC8E-FA598C4CDAD6}"/>
                </a:ext>
              </a:extLst>
            </p:cNvPr>
            <p:cNvSpPr>
              <a:spLocks/>
            </p:cNvSpPr>
            <p:nvPr/>
          </p:nvSpPr>
          <p:spPr bwMode="auto">
            <a:xfrm>
              <a:off x="4801782" y="5080174"/>
              <a:ext cx="116910" cy="214796"/>
            </a:xfrm>
            <a:custGeom>
              <a:avLst/>
              <a:gdLst/>
              <a:ahLst/>
              <a:cxnLst>
                <a:cxn ang="0">
                  <a:pos x="19" y="9"/>
                </a:cxn>
                <a:cxn ang="0">
                  <a:pos x="62" y="29"/>
                </a:cxn>
                <a:cxn ang="0">
                  <a:pos x="91" y="65"/>
                </a:cxn>
                <a:cxn ang="0">
                  <a:pos x="87" y="86"/>
                </a:cxn>
                <a:cxn ang="0">
                  <a:pos x="104" y="82"/>
                </a:cxn>
                <a:cxn ang="0">
                  <a:pos x="105" y="120"/>
                </a:cxn>
                <a:cxn ang="0">
                  <a:pos x="105" y="190"/>
                </a:cxn>
                <a:cxn ang="0">
                  <a:pos x="19" y="194"/>
                </a:cxn>
                <a:cxn ang="0">
                  <a:pos x="10" y="99"/>
                </a:cxn>
                <a:cxn ang="0">
                  <a:pos x="25" y="59"/>
                </a:cxn>
                <a:cxn ang="0">
                  <a:pos x="5" y="32"/>
                </a:cxn>
                <a:cxn ang="0">
                  <a:pos x="18" y="32"/>
                </a:cxn>
                <a:cxn ang="0">
                  <a:pos x="19" y="9"/>
                </a:cxn>
              </a:cxnLst>
              <a:rect l="0" t="0" r="r" b="b"/>
              <a:pathLst>
                <a:path w="136" h="228">
                  <a:moveTo>
                    <a:pt x="19" y="9"/>
                  </a:moveTo>
                  <a:cubicBezTo>
                    <a:pt x="35" y="0"/>
                    <a:pt x="46" y="7"/>
                    <a:pt x="62" y="29"/>
                  </a:cubicBezTo>
                  <a:cubicBezTo>
                    <a:pt x="78" y="50"/>
                    <a:pt x="91" y="65"/>
                    <a:pt x="91" y="65"/>
                  </a:cubicBezTo>
                  <a:cubicBezTo>
                    <a:pt x="87" y="86"/>
                    <a:pt x="87" y="86"/>
                    <a:pt x="87" y="86"/>
                  </a:cubicBezTo>
                  <a:cubicBezTo>
                    <a:pt x="104" y="82"/>
                    <a:pt x="104" y="82"/>
                    <a:pt x="104" y="82"/>
                  </a:cubicBezTo>
                  <a:cubicBezTo>
                    <a:pt x="105" y="120"/>
                    <a:pt x="105" y="120"/>
                    <a:pt x="105" y="120"/>
                  </a:cubicBezTo>
                  <a:cubicBezTo>
                    <a:pt x="105" y="120"/>
                    <a:pt x="136" y="176"/>
                    <a:pt x="105" y="190"/>
                  </a:cubicBezTo>
                  <a:cubicBezTo>
                    <a:pt x="75" y="204"/>
                    <a:pt x="37" y="228"/>
                    <a:pt x="19" y="194"/>
                  </a:cubicBezTo>
                  <a:cubicBezTo>
                    <a:pt x="1" y="160"/>
                    <a:pt x="0" y="106"/>
                    <a:pt x="10" y="99"/>
                  </a:cubicBezTo>
                  <a:cubicBezTo>
                    <a:pt x="21" y="91"/>
                    <a:pt x="25" y="59"/>
                    <a:pt x="25" y="59"/>
                  </a:cubicBezTo>
                  <a:cubicBezTo>
                    <a:pt x="5" y="32"/>
                    <a:pt x="5" y="32"/>
                    <a:pt x="5" y="32"/>
                  </a:cubicBezTo>
                  <a:cubicBezTo>
                    <a:pt x="18" y="32"/>
                    <a:pt x="18" y="32"/>
                    <a:pt x="18" y="32"/>
                  </a:cubicBezTo>
                  <a:lnTo>
                    <a:pt x="19" y="9"/>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1" name="Freeform 34">
              <a:extLst>
                <a:ext uri="{FF2B5EF4-FFF2-40B4-BE49-F238E27FC236}">
                  <a16:creationId xmlns:a16="http://schemas.microsoft.com/office/drawing/2014/main" id="{1EA4D4E3-6780-49B3-A5C6-EBB6010CA5CD}"/>
                </a:ext>
              </a:extLst>
            </p:cNvPr>
            <p:cNvSpPr>
              <a:spLocks/>
            </p:cNvSpPr>
            <p:nvPr/>
          </p:nvSpPr>
          <p:spPr bwMode="auto">
            <a:xfrm>
              <a:off x="5489754" y="4543180"/>
              <a:ext cx="366470" cy="749168"/>
            </a:xfrm>
            <a:custGeom>
              <a:avLst/>
              <a:gdLst/>
              <a:ahLst/>
              <a:cxnLst>
                <a:cxn ang="0">
                  <a:pos x="402" y="258"/>
                </a:cxn>
                <a:cxn ang="0">
                  <a:pos x="391" y="238"/>
                </a:cxn>
                <a:cxn ang="0">
                  <a:pos x="356" y="189"/>
                </a:cxn>
                <a:cxn ang="0">
                  <a:pos x="323" y="138"/>
                </a:cxn>
                <a:cxn ang="0">
                  <a:pos x="295" y="119"/>
                </a:cxn>
                <a:cxn ang="0">
                  <a:pos x="251" y="136"/>
                </a:cxn>
                <a:cxn ang="0">
                  <a:pos x="196" y="145"/>
                </a:cxn>
                <a:cxn ang="0">
                  <a:pos x="181" y="115"/>
                </a:cxn>
                <a:cxn ang="0">
                  <a:pos x="182" y="87"/>
                </a:cxn>
                <a:cxn ang="0">
                  <a:pos x="176" y="51"/>
                </a:cxn>
                <a:cxn ang="0">
                  <a:pos x="155" y="54"/>
                </a:cxn>
                <a:cxn ang="0">
                  <a:pos x="136" y="15"/>
                </a:cxn>
                <a:cxn ang="0">
                  <a:pos x="110" y="1"/>
                </a:cxn>
                <a:cxn ang="0">
                  <a:pos x="82" y="21"/>
                </a:cxn>
                <a:cxn ang="0">
                  <a:pos x="53" y="43"/>
                </a:cxn>
                <a:cxn ang="0">
                  <a:pos x="19" y="64"/>
                </a:cxn>
                <a:cxn ang="0">
                  <a:pos x="17" y="102"/>
                </a:cxn>
                <a:cxn ang="0">
                  <a:pos x="8" y="120"/>
                </a:cxn>
                <a:cxn ang="0">
                  <a:pos x="22" y="145"/>
                </a:cxn>
                <a:cxn ang="0">
                  <a:pos x="67" y="188"/>
                </a:cxn>
                <a:cxn ang="0">
                  <a:pos x="79" y="219"/>
                </a:cxn>
                <a:cxn ang="0">
                  <a:pos x="73" y="236"/>
                </a:cxn>
                <a:cxn ang="0">
                  <a:pos x="65" y="279"/>
                </a:cxn>
                <a:cxn ang="0">
                  <a:pos x="79" y="326"/>
                </a:cxn>
                <a:cxn ang="0">
                  <a:pos x="112" y="409"/>
                </a:cxn>
                <a:cxn ang="0">
                  <a:pos x="133" y="450"/>
                </a:cxn>
                <a:cxn ang="0">
                  <a:pos x="110" y="522"/>
                </a:cxn>
                <a:cxn ang="0">
                  <a:pos x="98" y="567"/>
                </a:cxn>
                <a:cxn ang="0">
                  <a:pos x="84" y="676"/>
                </a:cxn>
                <a:cxn ang="0">
                  <a:pos x="101" y="653"/>
                </a:cxn>
                <a:cxn ang="0">
                  <a:pos x="132" y="698"/>
                </a:cxn>
                <a:cxn ang="0">
                  <a:pos x="159" y="743"/>
                </a:cxn>
                <a:cxn ang="0">
                  <a:pos x="184" y="754"/>
                </a:cxn>
                <a:cxn ang="0">
                  <a:pos x="198" y="749"/>
                </a:cxn>
                <a:cxn ang="0">
                  <a:pos x="222" y="765"/>
                </a:cxn>
                <a:cxn ang="0">
                  <a:pos x="226" y="791"/>
                </a:cxn>
                <a:cxn ang="0">
                  <a:pos x="268" y="792"/>
                </a:cxn>
                <a:cxn ang="0">
                  <a:pos x="261" y="755"/>
                </a:cxn>
                <a:cxn ang="0">
                  <a:pos x="215" y="727"/>
                </a:cxn>
                <a:cxn ang="0">
                  <a:pos x="190" y="705"/>
                </a:cxn>
                <a:cxn ang="0">
                  <a:pos x="190" y="679"/>
                </a:cxn>
                <a:cxn ang="0">
                  <a:pos x="165" y="635"/>
                </a:cxn>
                <a:cxn ang="0">
                  <a:pos x="131" y="608"/>
                </a:cxn>
                <a:cxn ang="0">
                  <a:pos x="120" y="524"/>
                </a:cxn>
                <a:cxn ang="0">
                  <a:pos x="138" y="456"/>
                </a:cxn>
                <a:cxn ang="0">
                  <a:pos x="147" y="396"/>
                </a:cxn>
                <a:cxn ang="0">
                  <a:pos x="158" y="374"/>
                </a:cxn>
                <a:cxn ang="0">
                  <a:pos x="201" y="381"/>
                </a:cxn>
                <a:cxn ang="0">
                  <a:pos x="199" y="419"/>
                </a:cxn>
                <a:cxn ang="0">
                  <a:pos x="265" y="457"/>
                </a:cxn>
                <a:cxn ang="0">
                  <a:pos x="287" y="431"/>
                </a:cxn>
                <a:cxn ang="0">
                  <a:pos x="276" y="402"/>
                </a:cxn>
                <a:cxn ang="0">
                  <a:pos x="267" y="371"/>
                </a:cxn>
                <a:cxn ang="0">
                  <a:pos x="313" y="327"/>
                </a:cxn>
                <a:cxn ang="0">
                  <a:pos x="368" y="325"/>
                </a:cxn>
                <a:cxn ang="0">
                  <a:pos x="410" y="316"/>
                </a:cxn>
              </a:cxnLst>
              <a:rect l="0" t="0" r="r" b="b"/>
              <a:pathLst>
                <a:path w="420" h="800">
                  <a:moveTo>
                    <a:pt x="395" y="285"/>
                  </a:moveTo>
                  <a:cubicBezTo>
                    <a:pt x="393" y="281"/>
                    <a:pt x="408" y="268"/>
                    <a:pt x="402" y="258"/>
                  </a:cubicBezTo>
                  <a:cubicBezTo>
                    <a:pt x="396" y="248"/>
                    <a:pt x="393" y="255"/>
                    <a:pt x="393" y="255"/>
                  </a:cubicBezTo>
                  <a:cubicBezTo>
                    <a:pt x="393" y="255"/>
                    <a:pt x="391" y="242"/>
                    <a:pt x="391" y="238"/>
                  </a:cubicBezTo>
                  <a:cubicBezTo>
                    <a:pt x="391" y="234"/>
                    <a:pt x="373" y="227"/>
                    <a:pt x="368" y="218"/>
                  </a:cubicBezTo>
                  <a:cubicBezTo>
                    <a:pt x="363" y="209"/>
                    <a:pt x="356" y="189"/>
                    <a:pt x="356" y="189"/>
                  </a:cubicBezTo>
                  <a:cubicBezTo>
                    <a:pt x="355" y="161"/>
                    <a:pt x="355" y="161"/>
                    <a:pt x="355" y="161"/>
                  </a:cubicBezTo>
                  <a:cubicBezTo>
                    <a:pt x="355" y="161"/>
                    <a:pt x="341" y="149"/>
                    <a:pt x="323" y="138"/>
                  </a:cubicBezTo>
                  <a:cubicBezTo>
                    <a:pt x="305" y="127"/>
                    <a:pt x="318" y="121"/>
                    <a:pt x="310" y="119"/>
                  </a:cubicBezTo>
                  <a:cubicBezTo>
                    <a:pt x="302" y="117"/>
                    <a:pt x="295" y="119"/>
                    <a:pt x="295" y="119"/>
                  </a:cubicBezTo>
                  <a:cubicBezTo>
                    <a:pt x="295" y="119"/>
                    <a:pt x="282" y="110"/>
                    <a:pt x="272" y="111"/>
                  </a:cubicBezTo>
                  <a:cubicBezTo>
                    <a:pt x="262" y="112"/>
                    <a:pt x="265" y="137"/>
                    <a:pt x="251" y="136"/>
                  </a:cubicBezTo>
                  <a:cubicBezTo>
                    <a:pt x="237" y="135"/>
                    <a:pt x="223" y="124"/>
                    <a:pt x="216" y="122"/>
                  </a:cubicBezTo>
                  <a:cubicBezTo>
                    <a:pt x="209" y="120"/>
                    <a:pt x="196" y="145"/>
                    <a:pt x="196" y="145"/>
                  </a:cubicBezTo>
                  <a:cubicBezTo>
                    <a:pt x="196" y="145"/>
                    <a:pt x="177" y="161"/>
                    <a:pt x="167" y="158"/>
                  </a:cubicBezTo>
                  <a:cubicBezTo>
                    <a:pt x="157" y="155"/>
                    <a:pt x="181" y="124"/>
                    <a:pt x="181" y="115"/>
                  </a:cubicBezTo>
                  <a:cubicBezTo>
                    <a:pt x="181" y="106"/>
                    <a:pt x="168" y="107"/>
                    <a:pt x="168" y="107"/>
                  </a:cubicBezTo>
                  <a:cubicBezTo>
                    <a:pt x="168" y="107"/>
                    <a:pt x="182" y="96"/>
                    <a:pt x="182" y="87"/>
                  </a:cubicBezTo>
                  <a:cubicBezTo>
                    <a:pt x="182" y="78"/>
                    <a:pt x="174" y="71"/>
                    <a:pt x="174" y="71"/>
                  </a:cubicBezTo>
                  <a:cubicBezTo>
                    <a:pt x="174" y="71"/>
                    <a:pt x="176" y="65"/>
                    <a:pt x="176" y="51"/>
                  </a:cubicBezTo>
                  <a:cubicBezTo>
                    <a:pt x="176" y="37"/>
                    <a:pt x="153" y="46"/>
                    <a:pt x="153" y="46"/>
                  </a:cubicBezTo>
                  <a:cubicBezTo>
                    <a:pt x="155" y="54"/>
                    <a:pt x="155" y="54"/>
                    <a:pt x="155" y="54"/>
                  </a:cubicBezTo>
                  <a:cubicBezTo>
                    <a:pt x="155" y="54"/>
                    <a:pt x="142" y="54"/>
                    <a:pt x="136" y="49"/>
                  </a:cubicBezTo>
                  <a:cubicBezTo>
                    <a:pt x="130" y="44"/>
                    <a:pt x="137" y="23"/>
                    <a:pt x="136" y="15"/>
                  </a:cubicBezTo>
                  <a:cubicBezTo>
                    <a:pt x="135" y="7"/>
                    <a:pt x="125" y="12"/>
                    <a:pt x="125" y="12"/>
                  </a:cubicBezTo>
                  <a:cubicBezTo>
                    <a:pt x="125" y="12"/>
                    <a:pt x="114" y="2"/>
                    <a:pt x="110" y="1"/>
                  </a:cubicBezTo>
                  <a:cubicBezTo>
                    <a:pt x="106" y="0"/>
                    <a:pt x="87" y="6"/>
                    <a:pt x="87" y="6"/>
                  </a:cubicBezTo>
                  <a:cubicBezTo>
                    <a:pt x="82" y="21"/>
                    <a:pt x="82" y="21"/>
                    <a:pt x="82" y="21"/>
                  </a:cubicBezTo>
                  <a:cubicBezTo>
                    <a:pt x="65" y="22"/>
                    <a:pt x="65" y="22"/>
                    <a:pt x="65" y="22"/>
                  </a:cubicBezTo>
                  <a:cubicBezTo>
                    <a:pt x="65" y="22"/>
                    <a:pt x="63" y="40"/>
                    <a:pt x="53" y="43"/>
                  </a:cubicBezTo>
                  <a:cubicBezTo>
                    <a:pt x="43" y="46"/>
                    <a:pt x="34" y="35"/>
                    <a:pt x="23" y="37"/>
                  </a:cubicBezTo>
                  <a:cubicBezTo>
                    <a:pt x="12" y="39"/>
                    <a:pt x="20" y="55"/>
                    <a:pt x="19" y="64"/>
                  </a:cubicBezTo>
                  <a:cubicBezTo>
                    <a:pt x="18" y="73"/>
                    <a:pt x="8" y="74"/>
                    <a:pt x="7" y="78"/>
                  </a:cubicBezTo>
                  <a:cubicBezTo>
                    <a:pt x="6" y="82"/>
                    <a:pt x="17" y="93"/>
                    <a:pt x="17" y="102"/>
                  </a:cubicBezTo>
                  <a:cubicBezTo>
                    <a:pt x="17" y="111"/>
                    <a:pt x="6" y="105"/>
                    <a:pt x="3" y="108"/>
                  </a:cubicBezTo>
                  <a:cubicBezTo>
                    <a:pt x="0" y="111"/>
                    <a:pt x="3" y="116"/>
                    <a:pt x="8" y="120"/>
                  </a:cubicBezTo>
                  <a:cubicBezTo>
                    <a:pt x="13" y="124"/>
                    <a:pt x="26" y="130"/>
                    <a:pt x="26" y="130"/>
                  </a:cubicBezTo>
                  <a:cubicBezTo>
                    <a:pt x="22" y="145"/>
                    <a:pt x="22" y="145"/>
                    <a:pt x="22" y="145"/>
                  </a:cubicBezTo>
                  <a:cubicBezTo>
                    <a:pt x="22" y="145"/>
                    <a:pt x="27" y="148"/>
                    <a:pt x="30" y="158"/>
                  </a:cubicBezTo>
                  <a:cubicBezTo>
                    <a:pt x="33" y="168"/>
                    <a:pt x="59" y="177"/>
                    <a:pt x="67" y="188"/>
                  </a:cubicBezTo>
                  <a:cubicBezTo>
                    <a:pt x="75" y="199"/>
                    <a:pt x="61" y="194"/>
                    <a:pt x="66" y="206"/>
                  </a:cubicBezTo>
                  <a:cubicBezTo>
                    <a:pt x="71" y="218"/>
                    <a:pt x="79" y="219"/>
                    <a:pt x="79" y="219"/>
                  </a:cubicBezTo>
                  <a:cubicBezTo>
                    <a:pt x="79" y="219"/>
                    <a:pt x="85" y="211"/>
                    <a:pt x="85" y="224"/>
                  </a:cubicBezTo>
                  <a:cubicBezTo>
                    <a:pt x="85" y="237"/>
                    <a:pt x="73" y="236"/>
                    <a:pt x="73" y="236"/>
                  </a:cubicBezTo>
                  <a:cubicBezTo>
                    <a:pt x="73" y="236"/>
                    <a:pt x="76" y="247"/>
                    <a:pt x="76" y="253"/>
                  </a:cubicBezTo>
                  <a:cubicBezTo>
                    <a:pt x="76" y="259"/>
                    <a:pt x="75" y="269"/>
                    <a:pt x="65" y="279"/>
                  </a:cubicBezTo>
                  <a:cubicBezTo>
                    <a:pt x="55" y="289"/>
                    <a:pt x="63" y="302"/>
                    <a:pt x="63" y="302"/>
                  </a:cubicBezTo>
                  <a:cubicBezTo>
                    <a:pt x="63" y="302"/>
                    <a:pt x="75" y="316"/>
                    <a:pt x="79" y="326"/>
                  </a:cubicBezTo>
                  <a:cubicBezTo>
                    <a:pt x="83" y="336"/>
                    <a:pt x="105" y="349"/>
                    <a:pt x="109" y="364"/>
                  </a:cubicBezTo>
                  <a:cubicBezTo>
                    <a:pt x="113" y="379"/>
                    <a:pt x="108" y="403"/>
                    <a:pt x="112" y="409"/>
                  </a:cubicBezTo>
                  <a:cubicBezTo>
                    <a:pt x="116" y="415"/>
                    <a:pt x="131" y="427"/>
                    <a:pt x="131" y="427"/>
                  </a:cubicBezTo>
                  <a:cubicBezTo>
                    <a:pt x="131" y="427"/>
                    <a:pt x="129" y="437"/>
                    <a:pt x="133" y="450"/>
                  </a:cubicBezTo>
                  <a:cubicBezTo>
                    <a:pt x="137" y="463"/>
                    <a:pt x="130" y="488"/>
                    <a:pt x="127" y="498"/>
                  </a:cubicBezTo>
                  <a:cubicBezTo>
                    <a:pt x="124" y="508"/>
                    <a:pt x="119" y="515"/>
                    <a:pt x="110" y="522"/>
                  </a:cubicBezTo>
                  <a:cubicBezTo>
                    <a:pt x="101" y="529"/>
                    <a:pt x="109" y="536"/>
                    <a:pt x="108" y="545"/>
                  </a:cubicBezTo>
                  <a:cubicBezTo>
                    <a:pt x="107" y="554"/>
                    <a:pt x="98" y="567"/>
                    <a:pt x="98" y="567"/>
                  </a:cubicBezTo>
                  <a:cubicBezTo>
                    <a:pt x="98" y="567"/>
                    <a:pt x="86" y="599"/>
                    <a:pt x="84" y="615"/>
                  </a:cubicBezTo>
                  <a:cubicBezTo>
                    <a:pt x="82" y="631"/>
                    <a:pt x="84" y="676"/>
                    <a:pt x="84" y="676"/>
                  </a:cubicBezTo>
                  <a:cubicBezTo>
                    <a:pt x="84" y="676"/>
                    <a:pt x="94" y="686"/>
                    <a:pt x="96" y="676"/>
                  </a:cubicBezTo>
                  <a:cubicBezTo>
                    <a:pt x="97" y="666"/>
                    <a:pt x="97" y="642"/>
                    <a:pt x="101" y="653"/>
                  </a:cubicBezTo>
                  <a:cubicBezTo>
                    <a:pt x="104" y="665"/>
                    <a:pt x="96" y="665"/>
                    <a:pt x="110" y="667"/>
                  </a:cubicBezTo>
                  <a:cubicBezTo>
                    <a:pt x="124" y="668"/>
                    <a:pt x="132" y="698"/>
                    <a:pt x="132" y="698"/>
                  </a:cubicBezTo>
                  <a:cubicBezTo>
                    <a:pt x="155" y="718"/>
                    <a:pt x="155" y="718"/>
                    <a:pt x="155" y="718"/>
                  </a:cubicBezTo>
                  <a:cubicBezTo>
                    <a:pt x="155" y="718"/>
                    <a:pt x="150" y="729"/>
                    <a:pt x="159" y="743"/>
                  </a:cubicBezTo>
                  <a:cubicBezTo>
                    <a:pt x="165" y="754"/>
                    <a:pt x="173" y="762"/>
                    <a:pt x="177" y="766"/>
                  </a:cubicBezTo>
                  <a:cubicBezTo>
                    <a:pt x="181" y="762"/>
                    <a:pt x="184" y="758"/>
                    <a:pt x="184" y="754"/>
                  </a:cubicBezTo>
                  <a:cubicBezTo>
                    <a:pt x="183" y="745"/>
                    <a:pt x="182" y="739"/>
                    <a:pt x="189" y="738"/>
                  </a:cubicBezTo>
                  <a:cubicBezTo>
                    <a:pt x="196" y="737"/>
                    <a:pt x="198" y="749"/>
                    <a:pt x="198" y="749"/>
                  </a:cubicBezTo>
                  <a:cubicBezTo>
                    <a:pt x="198" y="749"/>
                    <a:pt x="209" y="749"/>
                    <a:pt x="216" y="753"/>
                  </a:cubicBezTo>
                  <a:cubicBezTo>
                    <a:pt x="223" y="757"/>
                    <a:pt x="222" y="765"/>
                    <a:pt x="222" y="765"/>
                  </a:cubicBezTo>
                  <a:cubicBezTo>
                    <a:pt x="222" y="765"/>
                    <a:pt x="229" y="763"/>
                    <a:pt x="229" y="769"/>
                  </a:cubicBezTo>
                  <a:cubicBezTo>
                    <a:pt x="229" y="775"/>
                    <a:pt x="213" y="787"/>
                    <a:pt x="226" y="791"/>
                  </a:cubicBezTo>
                  <a:cubicBezTo>
                    <a:pt x="239" y="795"/>
                    <a:pt x="238" y="785"/>
                    <a:pt x="249" y="784"/>
                  </a:cubicBezTo>
                  <a:cubicBezTo>
                    <a:pt x="260" y="783"/>
                    <a:pt x="262" y="800"/>
                    <a:pt x="268" y="792"/>
                  </a:cubicBezTo>
                  <a:cubicBezTo>
                    <a:pt x="272" y="787"/>
                    <a:pt x="277" y="776"/>
                    <a:pt x="280" y="768"/>
                  </a:cubicBezTo>
                  <a:cubicBezTo>
                    <a:pt x="271" y="761"/>
                    <a:pt x="261" y="755"/>
                    <a:pt x="261" y="755"/>
                  </a:cubicBezTo>
                  <a:cubicBezTo>
                    <a:pt x="261" y="755"/>
                    <a:pt x="256" y="731"/>
                    <a:pt x="253" y="721"/>
                  </a:cubicBezTo>
                  <a:cubicBezTo>
                    <a:pt x="250" y="711"/>
                    <a:pt x="223" y="731"/>
                    <a:pt x="215" y="727"/>
                  </a:cubicBezTo>
                  <a:cubicBezTo>
                    <a:pt x="208" y="723"/>
                    <a:pt x="201" y="686"/>
                    <a:pt x="196" y="689"/>
                  </a:cubicBezTo>
                  <a:cubicBezTo>
                    <a:pt x="191" y="693"/>
                    <a:pt x="196" y="704"/>
                    <a:pt x="190" y="705"/>
                  </a:cubicBezTo>
                  <a:cubicBezTo>
                    <a:pt x="184" y="706"/>
                    <a:pt x="169" y="683"/>
                    <a:pt x="177" y="675"/>
                  </a:cubicBezTo>
                  <a:cubicBezTo>
                    <a:pt x="185" y="667"/>
                    <a:pt x="182" y="682"/>
                    <a:pt x="190" y="679"/>
                  </a:cubicBezTo>
                  <a:cubicBezTo>
                    <a:pt x="198" y="676"/>
                    <a:pt x="180" y="645"/>
                    <a:pt x="178" y="639"/>
                  </a:cubicBezTo>
                  <a:cubicBezTo>
                    <a:pt x="176" y="633"/>
                    <a:pt x="165" y="635"/>
                    <a:pt x="165" y="635"/>
                  </a:cubicBezTo>
                  <a:cubicBezTo>
                    <a:pt x="166" y="598"/>
                    <a:pt x="166" y="598"/>
                    <a:pt x="166" y="598"/>
                  </a:cubicBezTo>
                  <a:cubicBezTo>
                    <a:pt x="131" y="608"/>
                    <a:pt x="131" y="608"/>
                    <a:pt x="131" y="608"/>
                  </a:cubicBezTo>
                  <a:cubicBezTo>
                    <a:pt x="131" y="608"/>
                    <a:pt x="127" y="549"/>
                    <a:pt x="126" y="542"/>
                  </a:cubicBezTo>
                  <a:cubicBezTo>
                    <a:pt x="125" y="534"/>
                    <a:pt x="120" y="524"/>
                    <a:pt x="120" y="524"/>
                  </a:cubicBezTo>
                  <a:cubicBezTo>
                    <a:pt x="120" y="524"/>
                    <a:pt x="136" y="516"/>
                    <a:pt x="137" y="498"/>
                  </a:cubicBezTo>
                  <a:cubicBezTo>
                    <a:pt x="138" y="479"/>
                    <a:pt x="138" y="456"/>
                    <a:pt x="138" y="456"/>
                  </a:cubicBezTo>
                  <a:cubicBezTo>
                    <a:pt x="138" y="456"/>
                    <a:pt x="152" y="449"/>
                    <a:pt x="153" y="425"/>
                  </a:cubicBezTo>
                  <a:cubicBezTo>
                    <a:pt x="154" y="400"/>
                    <a:pt x="147" y="396"/>
                    <a:pt x="147" y="396"/>
                  </a:cubicBezTo>
                  <a:cubicBezTo>
                    <a:pt x="151" y="374"/>
                    <a:pt x="151" y="374"/>
                    <a:pt x="151" y="374"/>
                  </a:cubicBezTo>
                  <a:cubicBezTo>
                    <a:pt x="158" y="374"/>
                    <a:pt x="158" y="374"/>
                    <a:pt x="158" y="374"/>
                  </a:cubicBezTo>
                  <a:cubicBezTo>
                    <a:pt x="158" y="374"/>
                    <a:pt x="159" y="366"/>
                    <a:pt x="171" y="367"/>
                  </a:cubicBezTo>
                  <a:cubicBezTo>
                    <a:pt x="182" y="367"/>
                    <a:pt x="201" y="381"/>
                    <a:pt x="201" y="381"/>
                  </a:cubicBezTo>
                  <a:cubicBezTo>
                    <a:pt x="193" y="387"/>
                    <a:pt x="193" y="387"/>
                    <a:pt x="193" y="387"/>
                  </a:cubicBezTo>
                  <a:cubicBezTo>
                    <a:pt x="193" y="387"/>
                    <a:pt x="188" y="419"/>
                    <a:pt x="199" y="419"/>
                  </a:cubicBezTo>
                  <a:cubicBezTo>
                    <a:pt x="211" y="420"/>
                    <a:pt x="247" y="403"/>
                    <a:pt x="247" y="403"/>
                  </a:cubicBezTo>
                  <a:cubicBezTo>
                    <a:pt x="265" y="457"/>
                    <a:pt x="265" y="457"/>
                    <a:pt x="265" y="457"/>
                  </a:cubicBezTo>
                  <a:cubicBezTo>
                    <a:pt x="265" y="457"/>
                    <a:pt x="273" y="445"/>
                    <a:pt x="284" y="450"/>
                  </a:cubicBezTo>
                  <a:cubicBezTo>
                    <a:pt x="287" y="431"/>
                    <a:pt x="287" y="431"/>
                    <a:pt x="287" y="431"/>
                  </a:cubicBezTo>
                  <a:cubicBezTo>
                    <a:pt x="276" y="421"/>
                    <a:pt x="276" y="421"/>
                    <a:pt x="276" y="421"/>
                  </a:cubicBezTo>
                  <a:cubicBezTo>
                    <a:pt x="276" y="402"/>
                    <a:pt x="276" y="402"/>
                    <a:pt x="276" y="402"/>
                  </a:cubicBezTo>
                  <a:cubicBezTo>
                    <a:pt x="269" y="396"/>
                    <a:pt x="269" y="396"/>
                    <a:pt x="269" y="396"/>
                  </a:cubicBezTo>
                  <a:cubicBezTo>
                    <a:pt x="267" y="371"/>
                    <a:pt x="267" y="371"/>
                    <a:pt x="267" y="371"/>
                  </a:cubicBezTo>
                  <a:cubicBezTo>
                    <a:pt x="286" y="351"/>
                    <a:pt x="286" y="351"/>
                    <a:pt x="286" y="351"/>
                  </a:cubicBezTo>
                  <a:cubicBezTo>
                    <a:pt x="286" y="351"/>
                    <a:pt x="286" y="332"/>
                    <a:pt x="313" y="327"/>
                  </a:cubicBezTo>
                  <a:cubicBezTo>
                    <a:pt x="340" y="322"/>
                    <a:pt x="341" y="332"/>
                    <a:pt x="341" y="332"/>
                  </a:cubicBezTo>
                  <a:cubicBezTo>
                    <a:pt x="341" y="332"/>
                    <a:pt x="363" y="326"/>
                    <a:pt x="368" y="325"/>
                  </a:cubicBezTo>
                  <a:cubicBezTo>
                    <a:pt x="373" y="324"/>
                    <a:pt x="390" y="333"/>
                    <a:pt x="390" y="333"/>
                  </a:cubicBezTo>
                  <a:cubicBezTo>
                    <a:pt x="390" y="333"/>
                    <a:pt x="400" y="328"/>
                    <a:pt x="410" y="316"/>
                  </a:cubicBezTo>
                  <a:cubicBezTo>
                    <a:pt x="420" y="304"/>
                    <a:pt x="397" y="289"/>
                    <a:pt x="395" y="285"/>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2" name="Freeform 36">
              <a:extLst>
                <a:ext uri="{FF2B5EF4-FFF2-40B4-BE49-F238E27FC236}">
                  <a16:creationId xmlns:a16="http://schemas.microsoft.com/office/drawing/2014/main" id="{5315911D-BFC9-4CB0-8390-D2889ADB9553}"/>
                </a:ext>
              </a:extLst>
            </p:cNvPr>
            <p:cNvSpPr>
              <a:spLocks/>
            </p:cNvSpPr>
            <p:nvPr/>
          </p:nvSpPr>
          <p:spPr bwMode="auto">
            <a:xfrm>
              <a:off x="4718594" y="4032384"/>
              <a:ext cx="343986" cy="214796"/>
            </a:xfrm>
            <a:custGeom>
              <a:avLst/>
              <a:gdLst/>
              <a:ahLst/>
              <a:cxnLst>
                <a:cxn ang="0">
                  <a:pos x="203" y="166"/>
                </a:cxn>
                <a:cxn ang="0">
                  <a:pos x="213" y="179"/>
                </a:cxn>
                <a:cxn ang="0">
                  <a:pos x="227" y="176"/>
                </a:cxn>
                <a:cxn ang="0">
                  <a:pos x="244" y="194"/>
                </a:cxn>
                <a:cxn ang="0">
                  <a:pos x="262" y="213"/>
                </a:cxn>
                <a:cxn ang="0">
                  <a:pos x="274" y="204"/>
                </a:cxn>
                <a:cxn ang="0">
                  <a:pos x="296" y="218"/>
                </a:cxn>
                <a:cxn ang="0">
                  <a:pos x="313" y="213"/>
                </a:cxn>
                <a:cxn ang="0">
                  <a:pos x="337" y="230"/>
                </a:cxn>
                <a:cxn ang="0">
                  <a:pos x="351" y="219"/>
                </a:cxn>
                <a:cxn ang="0">
                  <a:pos x="361" y="229"/>
                </a:cxn>
                <a:cxn ang="0">
                  <a:pos x="377" y="230"/>
                </a:cxn>
                <a:cxn ang="0">
                  <a:pos x="399" y="224"/>
                </a:cxn>
                <a:cxn ang="0">
                  <a:pos x="400" y="206"/>
                </a:cxn>
                <a:cxn ang="0">
                  <a:pos x="390" y="191"/>
                </a:cxn>
                <a:cxn ang="0">
                  <a:pos x="390" y="159"/>
                </a:cxn>
                <a:cxn ang="0">
                  <a:pos x="384" y="144"/>
                </a:cxn>
                <a:cxn ang="0">
                  <a:pos x="363" y="153"/>
                </a:cxn>
                <a:cxn ang="0">
                  <a:pos x="316" y="134"/>
                </a:cxn>
                <a:cxn ang="0">
                  <a:pos x="304" y="143"/>
                </a:cxn>
                <a:cxn ang="0">
                  <a:pos x="295" y="130"/>
                </a:cxn>
                <a:cxn ang="0">
                  <a:pos x="284" y="143"/>
                </a:cxn>
                <a:cxn ang="0">
                  <a:pos x="275" y="124"/>
                </a:cxn>
                <a:cxn ang="0">
                  <a:pos x="247" y="126"/>
                </a:cxn>
                <a:cxn ang="0">
                  <a:pos x="243" y="109"/>
                </a:cxn>
                <a:cxn ang="0">
                  <a:pos x="223" y="113"/>
                </a:cxn>
                <a:cxn ang="0">
                  <a:pos x="201" y="95"/>
                </a:cxn>
                <a:cxn ang="0">
                  <a:pos x="187" y="66"/>
                </a:cxn>
                <a:cxn ang="0">
                  <a:pos x="168" y="83"/>
                </a:cxn>
                <a:cxn ang="0">
                  <a:pos x="149" y="50"/>
                </a:cxn>
                <a:cxn ang="0">
                  <a:pos x="118" y="44"/>
                </a:cxn>
                <a:cxn ang="0">
                  <a:pos x="86" y="15"/>
                </a:cxn>
                <a:cxn ang="0">
                  <a:pos x="59" y="17"/>
                </a:cxn>
                <a:cxn ang="0">
                  <a:pos x="44" y="30"/>
                </a:cxn>
                <a:cxn ang="0">
                  <a:pos x="32" y="19"/>
                </a:cxn>
                <a:cxn ang="0">
                  <a:pos x="26" y="32"/>
                </a:cxn>
                <a:cxn ang="0">
                  <a:pos x="11" y="50"/>
                </a:cxn>
                <a:cxn ang="0">
                  <a:pos x="17" y="59"/>
                </a:cxn>
                <a:cxn ang="0">
                  <a:pos x="10" y="67"/>
                </a:cxn>
                <a:cxn ang="0">
                  <a:pos x="19" y="73"/>
                </a:cxn>
                <a:cxn ang="0">
                  <a:pos x="7" y="91"/>
                </a:cxn>
                <a:cxn ang="0">
                  <a:pos x="26" y="110"/>
                </a:cxn>
                <a:cxn ang="0">
                  <a:pos x="36" y="104"/>
                </a:cxn>
                <a:cxn ang="0">
                  <a:pos x="47" y="122"/>
                </a:cxn>
                <a:cxn ang="0">
                  <a:pos x="65" y="122"/>
                </a:cxn>
                <a:cxn ang="0">
                  <a:pos x="72" y="132"/>
                </a:cxn>
                <a:cxn ang="0">
                  <a:pos x="100" y="147"/>
                </a:cxn>
                <a:cxn ang="0">
                  <a:pos x="109" y="146"/>
                </a:cxn>
                <a:cxn ang="0">
                  <a:pos x="124" y="160"/>
                </a:cxn>
                <a:cxn ang="0">
                  <a:pos x="142" y="159"/>
                </a:cxn>
                <a:cxn ang="0">
                  <a:pos x="148" y="168"/>
                </a:cxn>
                <a:cxn ang="0">
                  <a:pos x="168" y="174"/>
                </a:cxn>
                <a:cxn ang="0">
                  <a:pos x="171" y="181"/>
                </a:cxn>
                <a:cxn ang="0">
                  <a:pos x="185" y="173"/>
                </a:cxn>
                <a:cxn ang="0">
                  <a:pos x="195" y="180"/>
                </a:cxn>
                <a:cxn ang="0">
                  <a:pos x="203" y="166"/>
                </a:cxn>
              </a:cxnLst>
              <a:rect l="0" t="0" r="r" b="b"/>
              <a:pathLst>
                <a:path w="400" h="233">
                  <a:moveTo>
                    <a:pt x="203" y="166"/>
                  </a:moveTo>
                  <a:cubicBezTo>
                    <a:pt x="212" y="171"/>
                    <a:pt x="213" y="179"/>
                    <a:pt x="213" y="179"/>
                  </a:cubicBezTo>
                  <a:cubicBezTo>
                    <a:pt x="227" y="176"/>
                    <a:pt x="227" y="176"/>
                    <a:pt x="227" y="176"/>
                  </a:cubicBezTo>
                  <a:cubicBezTo>
                    <a:pt x="227" y="176"/>
                    <a:pt x="235" y="186"/>
                    <a:pt x="244" y="194"/>
                  </a:cubicBezTo>
                  <a:cubicBezTo>
                    <a:pt x="253" y="202"/>
                    <a:pt x="262" y="213"/>
                    <a:pt x="262" y="213"/>
                  </a:cubicBezTo>
                  <a:cubicBezTo>
                    <a:pt x="274" y="204"/>
                    <a:pt x="274" y="204"/>
                    <a:pt x="274" y="204"/>
                  </a:cubicBezTo>
                  <a:cubicBezTo>
                    <a:pt x="296" y="218"/>
                    <a:pt x="296" y="218"/>
                    <a:pt x="296" y="218"/>
                  </a:cubicBezTo>
                  <a:cubicBezTo>
                    <a:pt x="296" y="218"/>
                    <a:pt x="300" y="209"/>
                    <a:pt x="313" y="213"/>
                  </a:cubicBezTo>
                  <a:cubicBezTo>
                    <a:pt x="326" y="217"/>
                    <a:pt x="337" y="230"/>
                    <a:pt x="337" y="230"/>
                  </a:cubicBezTo>
                  <a:cubicBezTo>
                    <a:pt x="337" y="230"/>
                    <a:pt x="345" y="219"/>
                    <a:pt x="351" y="219"/>
                  </a:cubicBezTo>
                  <a:cubicBezTo>
                    <a:pt x="357" y="219"/>
                    <a:pt x="352" y="229"/>
                    <a:pt x="361" y="229"/>
                  </a:cubicBezTo>
                  <a:cubicBezTo>
                    <a:pt x="370" y="229"/>
                    <a:pt x="377" y="230"/>
                    <a:pt x="377" y="230"/>
                  </a:cubicBezTo>
                  <a:cubicBezTo>
                    <a:pt x="377" y="230"/>
                    <a:pt x="398" y="233"/>
                    <a:pt x="399" y="224"/>
                  </a:cubicBezTo>
                  <a:cubicBezTo>
                    <a:pt x="400" y="215"/>
                    <a:pt x="400" y="206"/>
                    <a:pt x="400" y="206"/>
                  </a:cubicBezTo>
                  <a:cubicBezTo>
                    <a:pt x="390" y="191"/>
                    <a:pt x="390" y="191"/>
                    <a:pt x="390" y="191"/>
                  </a:cubicBezTo>
                  <a:cubicBezTo>
                    <a:pt x="390" y="159"/>
                    <a:pt x="390" y="159"/>
                    <a:pt x="390" y="159"/>
                  </a:cubicBezTo>
                  <a:cubicBezTo>
                    <a:pt x="384" y="144"/>
                    <a:pt x="384" y="144"/>
                    <a:pt x="384" y="144"/>
                  </a:cubicBezTo>
                  <a:cubicBezTo>
                    <a:pt x="376" y="148"/>
                    <a:pt x="369" y="152"/>
                    <a:pt x="363" y="153"/>
                  </a:cubicBezTo>
                  <a:cubicBezTo>
                    <a:pt x="349" y="154"/>
                    <a:pt x="316" y="134"/>
                    <a:pt x="316" y="134"/>
                  </a:cubicBezTo>
                  <a:cubicBezTo>
                    <a:pt x="316" y="134"/>
                    <a:pt x="314" y="142"/>
                    <a:pt x="304" y="143"/>
                  </a:cubicBezTo>
                  <a:cubicBezTo>
                    <a:pt x="294" y="144"/>
                    <a:pt x="295" y="130"/>
                    <a:pt x="295" y="130"/>
                  </a:cubicBezTo>
                  <a:cubicBezTo>
                    <a:pt x="295" y="130"/>
                    <a:pt x="293" y="144"/>
                    <a:pt x="284" y="143"/>
                  </a:cubicBezTo>
                  <a:cubicBezTo>
                    <a:pt x="275" y="142"/>
                    <a:pt x="275" y="124"/>
                    <a:pt x="275" y="124"/>
                  </a:cubicBezTo>
                  <a:cubicBezTo>
                    <a:pt x="275" y="124"/>
                    <a:pt x="263" y="133"/>
                    <a:pt x="247" y="126"/>
                  </a:cubicBezTo>
                  <a:cubicBezTo>
                    <a:pt x="231" y="119"/>
                    <a:pt x="248" y="116"/>
                    <a:pt x="243" y="109"/>
                  </a:cubicBezTo>
                  <a:cubicBezTo>
                    <a:pt x="238" y="102"/>
                    <a:pt x="223" y="113"/>
                    <a:pt x="223" y="113"/>
                  </a:cubicBezTo>
                  <a:cubicBezTo>
                    <a:pt x="223" y="113"/>
                    <a:pt x="209" y="101"/>
                    <a:pt x="201" y="95"/>
                  </a:cubicBezTo>
                  <a:cubicBezTo>
                    <a:pt x="193" y="89"/>
                    <a:pt x="198" y="73"/>
                    <a:pt x="187" y="66"/>
                  </a:cubicBezTo>
                  <a:cubicBezTo>
                    <a:pt x="176" y="59"/>
                    <a:pt x="172" y="84"/>
                    <a:pt x="168" y="83"/>
                  </a:cubicBezTo>
                  <a:cubicBezTo>
                    <a:pt x="164" y="82"/>
                    <a:pt x="149" y="50"/>
                    <a:pt x="149" y="50"/>
                  </a:cubicBezTo>
                  <a:cubicBezTo>
                    <a:pt x="118" y="44"/>
                    <a:pt x="118" y="44"/>
                    <a:pt x="118" y="44"/>
                  </a:cubicBezTo>
                  <a:cubicBezTo>
                    <a:pt x="118" y="44"/>
                    <a:pt x="100" y="30"/>
                    <a:pt x="86" y="15"/>
                  </a:cubicBezTo>
                  <a:cubicBezTo>
                    <a:pt x="72" y="0"/>
                    <a:pt x="59" y="17"/>
                    <a:pt x="59" y="17"/>
                  </a:cubicBezTo>
                  <a:cubicBezTo>
                    <a:pt x="44" y="30"/>
                    <a:pt x="44" y="30"/>
                    <a:pt x="44" y="30"/>
                  </a:cubicBezTo>
                  <a:cubicBezTo>
                    <a:pt x="32" y="19"/>
                    <a:pt x="32" y="19"/>
                    <a:pt x="32" y="19"/>
                  </a:cubicBezTo>
                  <a:cubicBezTo>
                    <a:pt x="26" y="32"/>
                    <a:pt x="26" y="32"/>
                    <a:pt x="26" y="32"/>
                  </a:cubicBezTo>
                  <a:cubicBezTo>
                    <a:pt x="11" y="50"/>
                    <a:pt x="11" y="50"/>
                    <a:pt x="11" y="50"/>
                  </a:cubicBezTo>
                  <a:cubicBezTo>
                    <a:pt x="17" y="59"/>
                    <a:pt x="17" y="59"/>
                    <a:pt x="17" y="59"/>
                  </a:cubicBezTo>
                  <a:cubicBezTo>
                    <a:pt x="17" y="59"/>
                    <a:pt x="6" y="61"/>
                    <a:pt x="10" y="67"/>
                  </a:cubicBezTo>
                  <a:cubicBezTo>
                    <a:pt x="14" y="73"/>
                    <a:pt x="19" y="73"/>
                    <a:pt x="19" y="73"/>
                  </a:cubicBezTo>
                  <a:cubicBezTo>
                    <a:pt x="19" y="73"/>
                    <a:pt x="0" y="83"/>
                    <a:pt x="7" y="91"/>
                  </a:cubicBezTo>
                  <a:cubicBezTo>
                    <a:pt x="14" y="99"/>
                    <a:pt x="26" y="110"/>
                    <a:pt x="26" y="110"/>
                  </a:cubicBezTo>
                  <a:cubicBezTo>
                    <a:pt x="36" y="104"/>
                    <a:pt x="36" y="104"/>
                    <a:pt x="36" y="104"/>
                  </a:cubicBezTo>
                  <a:cubicBezTo>
                    <a:pt x="47" y="122"/>
                    <a:pt x="47" y="122"/>
                    <a:pt x="47" y="122"/>
                  </a:cubicBezTo>
                  <a:cubicBezTo>
                    <a:pt x="65" y="122"/>
                    <a:pt x="65" y="122"/>
                    <a:pt x="65" y="122"/>
                  </a:cubicBezTo>
                  <a:cubicBezTo>
                    <a:pt x="72" y="132"/>
                    <a:pt x="72" y="132"/>
                    <a:pt x="72" y="132"/>
                  </a:cubicBezTo>
                  <a:cubicBezTo>
                    <a:pt x="100" y="147"/>
                    <a:pt x="100" y="147"/>
                    <a:pt x="100" y="147"/>
                  </a:cubicBezTo>
                  <a:cubicBezTo>
                    <a:pt x="109" y="146"/>
                    <a:pt x="109" y="146"/>
                    <a:pt x="109" y="146"/>
                  </a:cubicBezTo>
                  <a:cubicBezTo>
                    <a:pt x="109" y="146"/>
                    <a:pt x="116" y="160"/>
                    <a:pt x="124" y="160"/>
                  </a:cubicBezTo>
                  <a:cubicBezTo>
                    <a:pt x="132" y="160"/>
                    <a:pt x="137" y="157"/>
                    <a:pt x="142" y="159"/>
                  </a:cubicBezTo>
                  <a:cubicBezTo>
                    <a:pt x="147" y="161"/>
                    <a:pt x="135" y="166"/>
                    <a:pt x="148" y="168"/>
                  </a:cubicBezTo>
                  <a:cubicBezTo>
                    <a:pt x="161" y="170"/>
                    <a:pt x="168" y="174"/>
                    <a:pt x="168" y="174"/>
                  </a:cubicBezTo>
                  <a:cubicBezTo>
                    <a:pt x="171" y="181"/>
                    <a:pt x="171" y="181"/>
                    <a:pt x="171" y="181"/>
                  </a:cubicBezTo>
                  <a:cubicBezTo>
                    <a:pt x="171" y="181"/>
                    <a:pt x="176" y="173"/>
                    <a:pt x="185" y="173"/>
                  </a:cubicBezTo>
                  <a:cubicBezTo>
                    <a:pt x="194" y="173"/>
                    <a:pt x="195" y="180"/>
                    <a:pt x="195" y="180"/>
                  </a:cubicBezTo>
                  <a:cubicBezTo>
                    <a:pt x="195" y="180"/>
                    <a:pt x="194" y="161"/>
                    <a:pt x="203" y="166"/>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3" name="Freeform 37">
              <a:extLst>
                <a:ext uri="{FF2B5EF4-FFF2-40B4-BE49-F238E27FC236}">
                  <a16:creationId xmlns:a16="http://schemas.microsoft.com/office/drawing/2014/main" id="{CA82EBA3-7C28-4C79-9321-742F83308EA7}"/>
                </a:ext>
              </a:extLst>
            </p:cNvPr>
            <p:cNvSpPr>
              <a:spLocks/>
            </p:cNvSpPr>
            <p:nvPr/>
          </p:nvSpPr>
          <p:spPr bwMode="auto">
            <a:xfrm>
              <a:off x="5073823" y="4142402"/>
              <a:ext cx="152884" cy="89062"/>
            </a:xfrm>
            <a:custGeom>
              <a:avLst/>
              <a:gdLst/>
              <a:ahLst/>
              <a:cxnLst>
                <a:cxn ang="0">
                  <a:pos x="66" y="92"/>
                </a:cxn>
                <a:cxn ang="0">
                  <a:pos x="88" y="84"/>
                </a:cxn>
                <a:cxn ang="0">
                  <a:pos x="113" y="90"/>
                </a:cxn>
                <a:cxn ang="0">
                  <a:pos x="139" y="86"/>
                </a:cxn>
                <a:cxn ang="0">
                  <a:pos x="162" y="86"/>
                </a:cxn>
                <a:cxn ang="0">
                  <a:pos x="161" y="68"/>
                </a:cxn>
                <a:cxn ang="0">
                  <a:pos x="161" y="54"/>
                </a:cxn>
                <a:cxn ang="0">
                  <a:pos x="140" y="48"/>
                </a:cxn>
                <a:cxn ang="0">
                  <a:pos x="142" y="39"/>
                </a:cxn>
                <a:cxn ang="0">
                  <a:pos x="129" y="18"/>
                </a:cxn>
                <a:cxn ang="0">
                  <a:pos x="80" y="25"/>
                </a:cxn>
                <a:cxn ang="0">
                  <a:pos x="80" y="11"/>
                </a:cxn>
                <a:cxn ang="0">
                  <a:pos x="56" y="5"/>
                </a:cxn>
                <a:cxn ang="0">
                  <a:pos x="18" y="56"/>
                </a:cxn>
                <a:cxn ang="0">
                  <a:pos x="23" y="76"/>
                </a:cxn>
                <a:cxn ang="0">
                  <a:pos x="50" y="81"/>
                </a:cxn>
                <a:cxn ang="0">
                  <a:pos x="66" y="92"/>
                </a:cxn>
              </a:cxnLst>
              <a:rect l="0" t="0" r="r" b="b"/>
              <a:pathLst>
                <a:path w="176" h="93">
                  <a:moveTo>
                    <a:pt x="66" y="92"/>
                  </a:moveTo>
                  <a:cubicBezTo>
                    <a:pt x="85" y="92"/>
                    <a:pt x="79" y="84"/>
                    <a:pt x="88" y="84"/>
                  </a:cubicBezTo>
                  <a:cubicBezTo>
                    <a:pt x="97" y="84"/>
                    <a:pt x="95" y="90"/>
                    <a:pt x="113" y="90"/>
                  </a:cubicBezTo>
                  <a:cubicBezTo>
                    <a:pt x="131" y="90"/>
                    <a:pt x="139" y="86"/>
                    <a:pt x="139" y="86"/>
                  </a:cubicBezTo>
                  <a:cubicBezTo>
                    <a:pt x="139" y="86"/>
                    <a:pt x="148" y="93"/>
                    <a:pt x="162" y="86"/>
                  </a:cubicBezTo>
                  <a:cubicBezTo>
                    <a:pt x="176" y="79"/>
                    <a:pt x="161" y="68"/>
                    <a:pt x="161" y="68"/>
                  </a:cubicBezTo>
                  <a:cubicBezTo>
                    <a:pt x="161" y="54"/>
                    <a:pt x="161" y="54"/>
                    <a:pt x="161" y="54"/>
                  </a:cubicBezTo>
                  <a:cubicBezTo>
                    <a:pt x="161" y="54"/>
                    <a:pt x="144" y="55"/>
                    <a:pt x="140" y="48"/>
                  </a:cubicBezTo>
                  <a:cubicBezTo>
                    <a:pt x="136" y="41"/>
                    <a:pt x="142" y="39"/>
                    <a:pt x="142" y="39"/>
                  </a:cubicBezTo>
                  <a:cubicBezTo>
                    <a:pt x="142" y="39"/>
                    <a:pt x="142" y="29"/>
                    <a:pt x="129" y="18"/>
                  </a:cubicBezTo>
                  <a:cubicBezTo>
                    <a:pt x="116" y="7"/>
                    <a:pt x="80" y="25"/>
                    <a:pt x="80" y="25"/>
                  </a:cubicBezTo>
                  <a:cubicBezTo>
                    <a:pt x="80" y="11"/>
                    <a:pt x="80" y="11"/>
                    <a:pt x="80" y="11"/>
                  </a:cubicBezTo>
                  <a:cubicBezTo>
                    <a:pt x="80" y="11"/>
                    <a:pt x="70" y="10"/>
                    <a:pt x="56" y="5"/>
                  </a:cubicBezTo>
                  <a:cubicBezTo>
                    <a:pt x="42" y="0"/>
                    <a:pt x="18" y="56"/>
                    <a:pt x="18" y="56"/>
                  </a:cubicBezTo>
                  <a:cubicBezTo>
                    <a:pt x="18" y="56"/>
                    <a:pt x="0" y="60"/>
                    <a:pt x="23" y="76"/>
                  </a:cubicBezTo>
                  <a:cubicBezTo>
                    <a:pt x="46" y="92"/>
                    <a:pt x="50" y="81"/>
                    <a:pt x="50" y="81"/>
                  </a:cubicBezTo>
                  <a:cubicBezTo>
                    <a:pt x="50" y="81"/>
                    <a:pt x="47" y="92"/>
                    <a:pt x="66" y="92"/>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4" name="Freeform 38">
              <a:extLst>
                <a:ext uri="{FF2B5EF4-FFF2-40B4-BE49-F238E27FC236}">
                  <a16:creationId xmlns:a16="http://schemas.microsoft.com/office/drawing/2014/main" id="{2BEA1200-DDA2-48B6-A260-FA8E5CE5C628}"/>
                </a:ext>
              </a:extLst>
            </p:cNvPr>
            <p:cNvSpPr>
              <a:spLocks/>
            </p:cNvSpPr>
            <p:nvPr/>
          </p:nvSpPr>
          <p:spPr bwMode="auto">
            <a:xfrm>
              <a:off x="5067079" y="4236702"/>
              <a:ext cx="213586" cy="267186"/>
            </a:xfrm>
            <a:custGeom>
              <a:avLst/>
              <a:gdLst/>
              <a:ahLst/>
              <a:cxnLst>
                <a:cxn ang="0">
                  <a:pos x="90" y="275"/>
                </a:cxn>
                <a:cxn ang="0">
                  <a:pos x="92" y="236"/>
                </a:cxn>
                <a:cxn ang="0">
                  <a:pos x="142" y="250"/>
                </a:cxn>
                <a:cxn ang="0">
                  <a:pos x="143" y="227"/>
                </a:cxn>
                <a:cxn ang="0">
                  <a:pos x="182" y="240"/>
                </a:cxn>
                <a:cxn ang="0">
                  <a:pos x="190" y="223"/>
                </a:cxn>
                <a:cxn ang="0">
                  <a:pos x="182" y="202"/>
                </a:cxn>
                <a:cxn ang="0">
                  <a:pos x="213" y="235"/>
                </a:cxn>
                <a:cxn ang="0">
                  <a:pos x="210" y="280"/>
                </a:cxn>
                <a:cxn ang="0">
                  <a:pos x="222" y="284"/>
                </a:cxn>
                <a:cxn ang="0">
                  <a:pos x="226" y="273"/>
                </a:cxn>
                <a:cxn ang="0">
                  <a:pos x="247" y="276"/>
                </a:cxn>
                <a:cxn ang="0">
                  <a:pos x="240" y="237"/>
                </a:cxn>
                <a:cxn ang="0">
                  <a:pos x="220" y="187"/>
                </a:cxn>
                <a:cxn ang="0">
                  <a:pos x="204" y="153"/>
                </a:cxn>
                <a:cxn ang="0">
                  <a:pos x="194" y="170"/>
                </a:cxn>
                <a:cxn ang="0">
                  <a:pos x="187" y="193"/>
                </a:cxn>
                <a:cxn ang="0">
                  <a:pos x="178" y="178"/>
                </a:cxn>
                <a:cxn ang="0">
                  <a:pos x="158" y="159"/>
                </a:cxn>
                <a:cxn ang="0">
                  <a:pos x="168" y="130"/>
                </a:cxn>
                <a:cxn ang="0">
                  <a:pos x="193" y="115"/>
                </a:cxn>
                <a:cxn ang="0">
                  <a:pos x="196" y="92"/>
                </a:cxn>
                <a:cxn ang="0">
                  <a:pos x="206" y="86"/>
                </a:cxn>
                <a:cxn ang="0">
                  <a:pos x="184" y="68"/>
                </a:cxn>
                <a:cxn ang="0">
                  <a:pos x="154" y="79"/>
                </a:cxn>
                <a:cxn ang="0">
                  <a:pos x="113" y="75"/>
                </a:cxn>
                <a:cxn ang="0">
                  <a:pos x="86" y="69"/>
                </a:cxn>
                <a:cxn ang="0">
                  <a:pos x="85" y="46"/>
                </a:cxn>
                <a:cxn ang="0">
                  <a:pos x="81" y="44"/>
                </a:cxn>
                <a:cxn ang="0">
                  <a:pos x="77" y="23"/>
                </a:cxn>
                <a:cxn ang="0">
                  <a:pos x="67" y="17"/>
                </a:cxn>
                <a:cxn ang="0">
                  <a:pos x="66" y="29"/>
                </a:cxn>
                <a:cxn ang="0">
                  <a:pos x="50" y="21"/>
                </a:cxn>
                <a:cxn ang="0">
                  <a:pos x="41" y="3"/>
                </a:cxn>
                <a:cxn ang="0">
                  <a:pos x="30" y="4"/>
                </a:cxn>
                <a:cxn ang="0">
                  <a:pos x="33" y="11"/>
                </a:cxn>
                <a:cxn ang="0">
                  <a:pos x="17" y="3"/>
                </a:cxn>
                <a:cxn ang="0">
                  <a:pos x="6" y="0"/>
                </a:cxn>
                <a:cxn ang="0">
                  <a:pos x="11" y="12"/>
                </a:cxn>
                <a:cxn ang="0">
                  <a:pos x="2" y="35"/>
                </a:cxn>
                <a:cxn ang="0">
                  <a:pos x="26" y="54"/>
                </a:cxn>
                <a:cxn ang="0">
                  <a:pos x="43" y="65"/>
                </a:cxn>
                <a:cxn ang="0">
                  <a:pos x="44" y="73"/>
                </a:cxn>
                <a:cxn ang="0">
                  <a:pos x="22" y="74"/>
                </a:cxn>
                <a:cxn ang="0">
                  <a:pos x="22" y="93"/>
                </a:cxn>
                <a:cxn ang="0">
                  <a:pos x="13" y="106"/>
                </a:cxn>
                <a:cxn ang="0">
                  <a:pos x="47" y="126"/>
                </a:cxn>
                <a:cxn ang="0">
                  <a:pos x="35" y="150"/>
                </a:cxn>
                <a:cxn ang="0">
                  <a:pos x="44" y="170"/>
                </a:cxn>
                <a:cxn ang="0">
                  <a:pos x="64" y="186"/>
                </a:cxn>
                <a:cxn ang="0">
                  <a:pos x="63" y="206"/>
                </a:cxn>
                <a:cxn ang="0">
                  <a:pos x="75" y="234"/>
                </a:cxn>
                <a:cxn ang="0">
                  <a:pos x="73" y="252"/>
                </a:cxn>
                <a:cxn ang="0">
                  <a:pos x="90" y="275"/>
                </a:cxn>
              </a:cxnLst>
              <a:rect l="0" t="0" r="r" b="b"/>
              <a:pathLst>
                <a:path w="247" h="284">
                  <a:moveTo>
                    <a:pt x="90" y="275"/>
                  </a:moveTo>
                  <a:cubicBezTo>
                    <a:pt x="92" y="236"/>
                    <a:pt x="92" y="236"/>
                    <a:pt x="92" y="236"/>
                  </a:cubicBezTo>
                  <a:cubicBezTo>
                    <a:pt x="92" y="236"/>
                    <a:pt x="134" y="252"/>
                    <a:pt x="142" y="250"/>
                  </a:cubicBezTo>
                  <a:cubicBezTo>
                    <a:pt x="150" y="247"/>
                    <a:pt x="134" y="229"/>
                    <a:pt x="143" y="227"/>
                  </a:cubicBezTo>
                  <a:cubicBezTo>
                    <a:pt x="152" y="225"/>
                    <a:pt x="169" y="245"/>
                    <a:pt x="182" y="240"/>
                  </a:cubicBezTo>
                  <a:cubicBezTo>
                    <a:pt x="195" y="236"/>
                    <a:pt x="190" y="223"/>
                    <a:pt x="190" y="223"/>
                  </a:cubicBezTo>
                  <a:cubicBezTo>
                    <a:pt x="182" y="202"/>
                    <a:pt x="182" y="202"/>
                    <a:pt x="182" y="202"/>
                  </a:cubicBezTo>
                  <a:cubicBezTo>
                    <a:pt x="213" y="235"/>
                    <a:pt x="213" y="235"/>
                    <a:pt x="213" y="235"/>
                  </a:cubicBezTo>
                  <a:cubicBezTo>
                    <a:pt x="213" y="235"/>
                    <a:pt x="201" y="274"/>
                    <a:pt x="210" y="280"/>
                  </a:cubicBezTo>
                  <a:cubicBezTo>
                    <a:pt x="213" y="282"/>
                    <a:pt x="218" y="283"/>
                    <a:pt x="222" y="284"/>
                  </a:cubicBezTo>
                  <a:cubicBezTo>
                    <a:pt x="224" y="277"/>
                    <a:pt x="226" y="273"/>
                    <a:pt x="226" y="273"/>
                  </a:cubicBezTo>
                  <a:cubicBezTo>
                    <a:pt x="247" y="276"/>
                    <a:pt x="247" y="276"/>
                    <a:pt x="247" y="276"/>
                  </a:cubicBezTo>
                  <a:cubicBezTo>
                    <a:pt x="240" y="237"/>
                    <a:pt x="240" y="237"/>
                    <a:pt x="240" y="237"/>
                  </a:cubicBezTo>
                  <a:cubicBezTo>
                    <a:pt x="240" y="237"/>
                    <a:pt x="224" y="198"/>
                    <a:pt x="220" y="187"/>
                  </a:cubicBezTo>
                  <a:cubicBezTo>
                    <a:pt x="216" y="176"/>
                    <a:pt x="222" y="157"/>
                    <a:pt x="204" y="153"/>
                  </a:cubicBezTo>
                  <a:cubicBezTo>
                    <a:pt x="186" y="149"/>
                    <a:pt x="194" y="170"/>
                    <a:pt x="194" y="170"/>
                  </a:cubicBezTo>
                  <a:cubicBezTo>
                    <a:pt x="187" y="193"/>
                    <a:pt x="187" y="193"/>
                    <a:pt x="187" y="193"/>
                  </a:cubicBezTo>
                  <a:cubicBezTo>
                    <a:pt x="178" y="178"/>
                    <a:pt x="178" y="178"/>
                    <a:pt x="178" y="178"/>
                  </a:cubicBezTo>
                  <a:cubicBezTo>
                    <a:pt x="178" y="178"/>
                    <a:pt x="158" y="175"/>
                    <a:pt x="158" y="159"/>
                  </a:cubicBezTo>
                  <a:cubicBezTo>
                    <a:pt x="158" y="143"/>
                    <a:pt x="160" y="133"/>
                    <a:pt x="168" y="130"/>
                  </a:cubicBezTo>
                  <a:cubicBezTo>
                    <a:pt x="176" y="127"/>
                    <a:pt x="190" y="129"/>
                    <a:pt x="193" y="115"/>
                  </a:cubicBezTo>
                  <a:cubicBezTo>
                    <a:pt x="196" y="101"/>
                    <a:pt x="196" y="92"/>
                    <a:pt x="196" y="92"/>
                  </a:cubicBezTo>
                  <a:cubicBezTo>
                    <a:pt x="196" y="92"/>
                    <a:pt x="206" y="96"/>
                    <a:pt x="206" y="86"/>
                  </a:cubicBezTo>
                  <a:cubicBezTo>
                    <a:pt x="206" y="76"/>
                    <a:pt x="184" y="68"/>
                    <a:pt x="184" y="68"/>
                  </a:cubicBezTo>
                  <a:cubicBezTo>
                    <a:pt x="154" y="79"/>
                    <a:pt x="154" y="79"/>
                    <a:pt x="154" y="79"/>
                  </a:cubicBezTo>
                  <a:cubicBezTo>
                    <a:pt x="154" y="79"/>
                    <a:pt x="123" y="75"/>
                    <a:pt x="113" y="75"/>
                  </a:cubicBezTo>
                  <a:cubicBezTo>
                    <a:pt x="103" y="75"/>
                    <a:pt x="86" y="72"/>
                    <a:pt x="86" y="69"/>
                  </a:cubicBezTo>
                  <a:cubicBezTo>
                    <a:pt x="86" y="66"/>
                    <a:pt x="85" y="46"/>
                    <a:pt x="85" y="46"/>
                  </a:cubicBezTo>
                  <a:cubicBezTo>
                    <a:pt x="81" y="44"/>
                    <a:pt x="81" y="44"/>
                    <a:pt x="81" y="44"/>
                  </a:cubicBezTo>
                  <a:cubicBezTo>
                    <a:pt x="81" y="44"/>
                    <a:pt x="81" y="26"/>
                    <a:pt x="77" y="23"/>
                  </a:cubicBezTo>
                  <a:cubicBezTo>
                    <a:pt x="73" y="20"/>
                    <a:pt x="67" y="17"/>
                    <a:pt x="67" y="17"/>
                  </a:cubicBezTo>
                  <a:cubicBezTo>
                    <a:pt x="66" y="29"/>
                    <a:pt x="66" y="29"/>
                    <a:pt x="66" y="29"/>
                  </a:cubicBezTo>
                  <a:cubicBezTo>
                    <a:pt x="66" y="29"/>
                    <a:pt x="56" y="27"/>
                    <a:pt x="50" y="21"/>
                  </a:cubicBezTo>
                  <a:cubicBezTo>
                    <a:pt x="44" y="15"/>
                    <a:pt x="41" y="3"/>
                    <a:pt x="41" y="3"/>
                  </a:cubicBezTo>
                  <a:cubicBezTo>
                    <a:pt x="30" y="4"/>
                    <a:pt x="30" y="4"/>
                    <a:pt x="30" y="4"/>
                  </a:cubicBezTo>
                  <a:cubicBezTo>
                    <a:pt x="33" y="11"/>
                    <a:pt x="33" y="11"/>
                    <a:pt x="33" y="11"/>
                  </a:cubicBezTo>
                  <a:cubicBezTo>
                    <a:pt x="17" y="3"/>
                    <a:pt x="17" y="3"/>
                    <a:pt x="17" y="3"/>
                  </a:cubicBezTo>
                  <a:cubicBezTo>
                    <a:pt x="6" y="0"/>
                    <a:pt x="6" y="0"/>
                    <a:pt x="6" y="0"/>
                  </a:cubicBezTo>
                  <a:cubicBezTo>
                    <a:pt x="11" y="12"/>
                    <a:pt x="11" y="12"/>
                    <a:pt x="11" y="12"/>
                  </a:cubicBezTo>
                  <a:cubicBezTo>
                    <a:pt x="11" y="12"/>
                    <a:pt x="0" y="24"/>
                    <a:pt x="2" y="35"/>
                  </a:cubicBezTo>
                  <a:cubicBezTo>
                    <a:pt x="4" y="46"/>
                    <a:pt x="26" y="54"/>
                    <a:pt x="26" y="54"/>
                  </a:cubicBezTo>
                  <a:cubicBezTo>
                    <a:pt x="43" y="65"/>
                    <a:pt x="43" y="65"/>
                    <a:pt x="43" y="65"/>
                  </a:cubicBezTo>
                  <a:cubicBezTo>
                    <a:pt x="44" y="73"/>
                    <a:pt x="44" y="73"/>
                    <a:pt x="44" y="73"/>
                  </a:cubicBezTo>
                  <a:cubicBezTo>
                    <a:pt x="22" y="74"/>
                    <a:pt x="22" y="74"/>
                    <a:pt x="22" y="74"/>
                  </a:cubicBezTo>
                  <a:cubicBezTo>
                    <a:pt x="22" y="93"/>
                    <a:pt x="22" y="93"/>
                    <a:pt x="22" y="93"/>
                  </a:cubicBezTo>
                  <a:cubicBezTo>
                    <a:pt x="22" y="93"/>
                    <a:pt x="3" y="96"/>
                    <a:pt x="13" y="106"/>
                  </a:cubicBezTo>
                  <a:cubicBezTo>
                    <a:pt x="23" y="116"/>
                    <a:pt x="50" y="110"/>
                    <a:pt x="47" y="126"/>
                  </a:cubicBezTo>
                  <a:cubicBezTo>
                    <a:pt x="44" y="142"/>
                    <a:pt x="35" y="150"/>
                    <a:pt x="35" y="150"/>
                  </a:cubicBezTo>
                  <a:cubicBezTo>
                    <a:pt x="44" y="170"/>
                    <a:pt x="44" y="170"/>
                    <a:pt x="44" y="170"/>
                  </a:cubicBezTo>
                  <a:cubicBezTo>
                    <a:pt x="64" y="186"/>
                    <a:pt x="64" y="186"/>
                    <a:pt x="64" y="186"/>
                  </a:cubicBezTo>
                  <a:cubicBezTo>
                    <a:pt x="63" y="206"/>
                    <a:pt x="63" y="206"/>
                    <a:pt x="63" y="206"/>
                  </a:cubicBezTo>
                  <a:cubicBezTo>
                    <a:pt x="75" y="234"/>
                    <a:pt x="75" y="234"/>
                    <a:pt x="75" y="234"/>
                  </a:cubicBezTo>
                  <a:cubicBezTo>
                    <a:pt x="73" y="252"/>
                    <a:pt x="73" y="252"/>
                    <a:pt x="73" y="252"/>
                  </a:cubicBezTo>
                  <a:lnTo>
                    <a:pt x="90" y="275"/>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5" name="Freeform 39">
              <a:extLst>
                <a:ext uri="{FF2B5EF4-FFF2-40B4-BE49-F238E27FC236}">
                  <a16:creationId xmlns:a16="http://schemas.microsoft.com/office/drawing/2014/main" id="{573B2A74-D132-442B-8E24-7E036948127A}"/>
                </a:ext>
              </a:extLst>
            </p:cNvPr>
            <p:cNvSpPr>
              <a:spLocks noEditPoints="1"/>
            </p:cNvSpPr>
            <p:nvPr/>
          </p:nvSpPr>
          <p:spPr bwMode="auto">
            <a:xfrm>
              <a:off x="4289174" y="3757339"/>
              <a:ext cx="1133131" cy="1477383"/>
            </a:xfrm>
            <a:custGeom>
              <a:avLst/>
              <a:gdLst/>
              <a:ahLst/>
              <a:cxnLst>
                <a:cxn ang="0">
                  <a:pos x="1202" y="1237"/>
                </a:cxn>
                <a:cxn ang="0">
                  <a:pos x="1259" y="1543"/>
                </a:cxn>
                <a:cxn ang="0">
                  <a:pos x="1302" y="417"/>
                </a:cxn>
                <a:cxn ang="0">
                  <a:pos x="1231" y="379"/>
                </a:cxn>
                <a:cxn ang="0">
                  <a:pos x="1133" y="390"/>
                </a:cxn>
                <a:cxn ang="0">
                  <a:pos x="1045" y="450"/>
                </a:cxn>
                <a:cxn ang="0">
                  <a:pos x="1042" y="497"/>
                </a:cxn>
                <a:cxn ang="0">
                  <a:pos x="926" y="487"/>
                </a:cxn>
                <a:cxn ang="0">
                  <a:pos x="882" y="450"/>
                </a:cxn>
                <a:cxn ang="0">
                  <a:pos x="853" y="520"/>
                </a:cxn>
                <a:cxn ang="0">
                  <a:pos x="766" y="495"/>
                </a:cxn>
                <a:cxn ang="0">
                  <a:pos x="695" y="457"/>
                </a:cxn>
                <a:cxn ang="0">
                  <a:pos x="640" y="459"/>
                </a:cxn>
                <a:cxn ang="0">
                  <a:pos x="564" y="423"/>
                </a:cxn>
                <a:cxn ang="0">
                  <a:pos x="499" y="382"/>
                </a:cxn>
                <a:cxn ang="0">
                  <a:pos x="518" y="323"/>
                </a:cxn>
                <a:cxn ang="0">
                  <a:pos x="481" y="283"/>
                </a:cxn>
                <a:cxn ang="0">
                  <a:pos x="412" y="221"/>
                </a:cxn>
                <a:cxn ang="0">
                  <a:pos x="423" y="194"/>
                </a:cxn>
                <a:cxn ang="0">
                  <a:pos x="395" y="129"/>
                </a:cxn>
                <a:cxn ang="0">
                  <a:pos x="438" y="69"/>
                </a:cxn>
                <a:cxn ang="0">
                  <a:pos x="319" y="29"/>
                </a:cxn>
                <a:cxn ang="0">
                  <a:pos x="266" y="74"/>
                </a:cxn>
                <a:cxn ang="0">
                  <a:pos x="156" y="89"/>
                </a:cxn>
                <a:cxn ang="0">
                  <a:pos x="186" y="141"/>
                </a:cxn>
                <a:cxn ang="0">
                  <a:pos x="219" y="196"/>
                </a:cxn>
                <a:cxn ang="0">
                  <a:pos x="235" y="268"/>
                </a:cxn>
                <a:cxn ang="0">
                  <a:pos x="179" y="372"/>
                </a:cxn>
                <a:cxn ang="0">
                  <a:pos x="107" y="437"/>
                </a:cxn>
                <a:cxn ang="0">
                  <a:pos x="33" y="493"/>
                </a:cxn>
                <a:cxn ang="0">
                  <a:pos x="74" y="551"/>
                </a:cxn>
                <a:cxn ang="0">
                  <a:pos x="98" y="635"/>
                </a:cxn>
                <a:cxn ang="0">
                  <a:pos x="15" y="630"/>
                </a:cxn>
                <a:cxn ang="0">
                  <a:pos x="78" y="697"/>
                </a:cxn>
                <a:cxn ang="0">
                  <a:pos x="70" y="779"/>
                </a:cxn>
                <a:cxn ang="0">
                  <a:pos x="213" y="781"/>
                </a:cxn>
                <a:cxn ang="0">
                  <a:pos x="267" y="1062"/>
                </a:cxn>
                <a:cxn ang="0">
                  <a:pos x="407" y="1335"/>
                </a:cxn>
                <a:cxn ang="0">
                  <a:pos x="550" y="1443"/>
                </a:cxn>
                <a:cxn ang="0">
                  <a:pos x="601" y="1311"/>
                </a:cxn>
                <a:cxn ang="0">
                  <a:pos x="594" y="1107"/>
                </a:cxn>
                <a:cxn ang="0">
                  <a:pos x="688" y="1044"/>
                </a:cxn>
                <a:cxn ang="0">
                  <a:pos x="820" y="866"/>
                </a:cxn>
                <a:cxn ang="0">
                  <a:pos x="873" y="795"/>
                </a:cxn>
                <a:cxn ang="0">
                  <a:pos x="942" y="744"/>
                </a:cxn>
                <a:cxn ang="0">
                  <a:pos x="959" y="697"/>
                </a:cxn>
                <a:cxn ang="0">
                  <a:pos x="917" y="604"/>
                </a:cxn>
                <a:cxn ang="0">
                  <a:pos x="897" y="546"/>
                </a:cxn>
                <a:cxn ang="0">
                  <a:pos x="925" y="515"/>
                </a:cxn>
                <a:cxn ang="0">
                  <a:pos x="972" y="534"/>
                </a:cxn>
                <a:cxn ang="0">
                  <a:pos x="1049" y="590"/>
                </a:cxn>
                <a:cxn ang="0">
                  <a:pos x="1063" y="641"/>
                </a:cxn>
                <a:cxn ang="0">
                  <a:pos x="1099" y="664"/>
                </a:cxn>
                <a:cxn ang="0">
                  <a:pos x="1161" y="750"/>
                </a:cxn>
                <a:cxn ang="0">
                  <a:pos x="1143" y="648"/>
                </a:cxn>
                <a:cxn ang="0">
                  <a:pos x="1199" y="576"/>
                </a:cxn>
                <a:cxn ang="0">
                  <a:pos x="1238" y="497"/>
                </a:cxn>
              </a:cxnLst>
              <a:rect l="0" t="0" r="r" b="b"/>
              <a:pathLst>
                <a:path w="1304" h="1578">
                  <a:moveTo>
                    <a:pt x="1204" y="1196"/>
                  </a:moveTo>
                  <a:cubicBezTo>
                    <a:pt x="1184" y="1198"/>
                    <a:pt x="1188" y="1259"/>
                    <a:pt x="1188" y="1259"/>
                  </a:cubicBezTo>
                  <a:cubicBezTo>
                    <a:pt x="1191" y="1325"/>
                    <a:pt x="1191" y="1325"/>
                    <a:pt x="1191" y="1325"/>
                  </a:cubicBezTo>
                  <a:cubicBezTo>
                    <a:pt x="1202" y="1305"/>
                    <a:pt x="1202" y="1305"/>
                    <a:pt x="1202" y="1305"/>
                  </a:cubicBezTo>
                  <a:cubicBezTo>
                    <a:pt x="1202" y="1237"/>
                    <a:pt x="1202" y="1237"/>
                    <a:pt x="1202" y="1237"/>
                  </a:cubicBezTo>
                  <a:cubicBezTo>
                    <a:pt x="1202" y="1237"/>
                    <a:pt x="1220" y="1194"/>
                    <a:pt x="1204" y="1196"/>
                  </a:cubicBezTo>
                  <a:close/>
                  <a:moveTo>
                    <a:pt x="1195" y="1357"/>
                  </a:moveTo>
                  <a:cubicBezTo>
                    <a:pt x="1180" y="1357"/>
                    <a:pt x="1196" y="1389"/>
                    <a:pt x="1196" y="1389"/>
                  </a:cubicBezTo>
                  <a:cubicBezTo>
                    <a:pt x="1196" y="1389"/>
                    <a:pt x="1209" y="1357"/>
                    <a:pt x="1195" y="1357"/>
                  </a:cubicBezTo>
                  <a:close/>
                  <a:moveTo>
                    <a:pt x="1259" y="1543"/>
                  </a:moveTo>
                  <a:cubicBezTo>
                    <a:pt x="1251" y="1544"/>
                    <a:pt x="1255" y="1578"/>
                    <a:pt x="1270" y="1578"/>
                  </a:cubicBezTo>
                  <a:cubicBezTo>
                    <a:pt x="1270" y="1578"/>
                    <a:pt x="1267" y="1542"/>
                    <a:pt x="1259" y="1543"/>
                  </a:cubicBezTo>
                  <a:close/>
                  <a:moveTo>
                    <a:pt x="1280" y="454"/>
                  </a:moveTo>
                  <a:cubicBezTo>
                    <a:pt x="1280" y="445"/>
                    <a:pt x="1304" y="436"/>
                    <a:pt x="1304" y="436"/>
                  </a:cubicBezTo>
                  <a:cubicBezTo>
                    <a:pt x="1302" y="417"/>
                    <a:pt x="1302" y="417"/>
                    <a:pt x="1302" y="417"/>
                  </a:cubicBezTo>
                  <a:cubicBezTo>
                    <a:pt x="1302" y="417"/>
                    <a:pt x="1287" y="413"/>
                    <a:pt x="1280" y="413"/>
                  </a:cubicBezTo>
                  <a:cubicBezTo>
                    <a:pt x="1273" y="413"/>
                    <a:pt x="1258" y="413"/>
                    <a:pt x="1250" y="411"/>
                  </a:cubicBezTo>
                  <a:cubicBezTo>
                    <a:pt x="1242" y="409"/>
                    <a:pt x="1262" y="400"/>
                    <a:pt x="1262" y="400"/>
                  </a:cubicBezTo>
                  <a:cubicBezTo>
                    <a:pt x="1251" y="380"/>
                    <a:pt x="1251" y="380"/>
                    <a:pt x="1251" y="380"/>
                  </a:cubicBezTo>
                  <a:cubicBezTo>
                    <a:pt x="1251" y="380"/>
                    <a:pt x="1240" y="381"/>
                    <a:pt x="1231" y="379"/>
                  </a:cubicBezTo>
                  <a:cubicBezTo>
                    <a:pt x="1222" y="377"/>
                    <a:pt x="1238" y="369"/>
                    <a:pt x="1238" y="369"/>
                  </a:cubicBezTo>
                  <a:cubicBezTo>
                    <a:pt x="1238" y="369"/>
                    <a:pt x="1237" y="364"/>
                    <a:pt x="1219" y="355"/>
                  </a:cubicBezTo>
                  <a:cubicBezTo>
                    <a:pt x="1201" y="346"/>
                    <a:pt x="1209" y="377"/>
                    <a:pt x="1198" y="377"/>
                  </a:cubicBezTo>
                  <a:cubicBezTo>
                    <a:pt x="1187" y="377"/>
                    <a:pt x="1173" y="363"/>
                    <a:pt x="1165" y="363"/>
                  </a:cubicBezTo>
                  <a:cubicBezTo>
                    <a:pt x="1157" y="363"/>
                    <a:pt x="1140" y="382"/>
                    <a:pt x="1133" y="390"/>
                  </a:cubicBezTo>
                  <a:cubicBezTo>
                    <a:pt x="1126" y="398"/>
                    <a:pt x="1102" y="394"/>
                    <a:pt x="1102" y="394"/>
                  </a:cubicBezTo>
                  <a:cubicBezTo>
                    <a:pt x="1102" y="394"/>
                    <a:pt x="1109" y="410"/>
                    <a:pt x="1107" y="415"/>
                  </a:cubicBezTo>
                  <a:cubicBezTo>
                    <a:pt x="1105" y="420"/>
                    <a:pt x="1084" y="422"/>
                    <a:pt x="1084" y="422"/>
                  </a:cubicBezTo>
                  <a:cubicBezTo>
                    <a:pt x="1084" y="422"/>
                    <a:pt x="1092" y="438"/>
                    <a:pt x="1084" y="445"/>
                  </a:cubicBezTo>
                  <a:cubicBezTo>
                    <a:pt x="1076" y="452"/>
                    <a:pt x="1045" y="450"/>
                    <a:pt x="1045" y="450"/>
                  </a:cubicBezTo>
                  <a:cubicBezTo>
                    <a:pt x="1045" y="450"/>
                    <a:pt x="1039" y="452"/>
                    <a:pt x="1043" y="459"/>
                  </a:cubicBezTo>
                  <a:cubicBezTo>
                    <a:pt x="1047" y="466"/>
                    <a:pt x="1064" y="465"/>
                    <a:pt x="1064" y="465"/>
                  </a:cubicBezTo>
                  <a:cubicBezTo>
                    <a:pt x="1064" y="479"/>
                    <a:pt x="1064" y="479"/>
                    <a:pt x="1064" y="479"/>
                  </a:cubicBezTo>
                  <a:cubicBezTo>
                    <a:pt x="1064" y="479"/>
                    <a:pt x="1079" y="490"/>
                    <a:pt x="1065" y="497"/>
                  </a:cubicBezTo>
                  <a:cubicBezTo>
                    <a:pt x="1051" y="504"/>
                    <a:pt x="1042" y="497"/>
                    <a:pt x="1042" y="497"/>
                  </a:cubicBezTo>
                  <a:cubicBezTo>
                    <a:pt x="1042" y="497"/>
                    <a:pt x="1034" y="501"/>
                    <a:pt x="1016" y="501"/>
                  </a:cubicBezTo>
                  <a:cubicBezTo>
                    <a:pt x="998" y="501"/>
                    <a:pt x="1000" y="495"/>
                    <a:pt x="991" y="495"/>
                  </a:cubicBezTo>
                  <a:cubicBezTo>
                    <a:pt x="982" y="495"/>
                    <a:pt x="988" y="503"/>
                    <a:pt x="969" y="503"/>
                  </a:cubicBezTo>
                  <a:cubicBezTo>
                    <a:pt x="950" y="503"/>
                    <a:pt x="953" y="492"/>
                    <a:pt x="953" y="492"/>
                  </a:cubicBezTo>
                  <a:cubicBezTo>
                    <a:pt x="953" y="492"/>
                    <a:pt x="949" y="503"/>
                    <a:pt x="926" y="487"/>
                  </a:cubicBezTo>
                  <a:cubicBezTo>
                    <a:pt x="903" y="471"/>
                    <a:pt x="921" y="467"/>
                    <a:pt x="921" y="467"/>
                  </a:cubicBezTo>
                  <a:cubicBezTo>
                    <a:pt x="921" y="467"/>
                    <a:pt x="916" y="468"/>
                    <a:pt x="911" y="466"/>
                  </a:cubicBezTo>
                  <a:cubicBezTo>
                    <a:pt x="906" y="464"/>
                    <a:pt x="917" y="436"/>
                    <a:pt x="906" y="427"/>
                  </a:cubicBezTo>
                  <a:cubicBezTo>
                    <a:pt x="899" y="422"/>
                    <a:pt x="888" y="428"/>
                    <a:pt x="876" y="435"/>
                  </a:cubicBezTo>
                  <a:cubicBezTo>
                    <a:pt x="882" y="450"/>
                    <a:pt x="882" y="450"/>
                    <a:pt x="882" y="450"/>
                  </a:cubicBezTo>
                  <a:cubicBezTo>
                    <a:pt x="882" y="482"/>
                    <a:pt x="882" y="482"/>
                    <a:pt x="882" y="482"/>
                  </a:cubicBezTo>
                  <a:cubicBezTo>
                    <a:pt x="892" y="497"/>
                    <a:pt x="892" y="497"/>
                    <a:pt x="892" y="497"/>
                  </a:cubicBezTo>
                  <a:cubicBezTo>
                    <a:pt x="892" y="497"/>
                    <a:pt x="892" y="506"/>
                    <a:pt x="891" y="515"/>
                  </a:cubicBezTo>
                  <a:cubicBezTo>
                    <a:pt x="890" y="524"/>
                    <a:pt x="869" y="521"/>
                    <a:pt x="869" y="521"/>
                  </a:cubicBezTo>
                  <a:cubicBezTo>
                    <a:pt x="869" y="521"/>
                    <a:pt x="862" y="520"/>
                    <a:pt x="853" y="520"/>
                  </a:cubicBezTo>
                  <a:cubicBezTo>
                    <a:pt x="844" y="520"/>
                    <a:pt x="849" y="510"/>
                    <a:pt x="843" y="510"/>
                  </a:cubicBezTo>
                  <a:cubicBezTo>
                    <a:pt x="837" y="510"/>
                    <a:pt x="829" y="521"/>
                    <a:pt x="829" y="521"/>
                  </a:cubicBezTo>
                  <a:cubicBezTo>
                    <a:pt x="829" y="521"/>
                    <a:pt x="818" y="508"/>
                    <a:pt x="805" y="504"/>
                  </a:cubicBezTo>
                  <a:cubicBezTo>
                    <a:pt x="792" y="500"/>
                    <a:pt x="788" y="509"/>
                    <a:pt x="788" y="509"/>
                  </a:cubicBezTo>
                  <a:cubicBezTo>
                    <a:pt x="766" y="495"/>
                    <a:pt x="766" y="495"/>
                    <a:pt x="766" y="495"/>
                  </a:cubicBezTo>
                  <a:cubicBezTo>
                    <a:pt x="754" y="504"/>
                    <a:pt x="754" y="504"/>
                    <a:pt x="754" y="504"/>
                  </a:cubicBezTo>
                  <a:cubicBezTo>
                    <a:pt x="754" y="504"/>
                    <a:pt x="745" y="493"/>
                    <a:pt x="736" y="485"/>
                  </a:cubicBezTo>
                  <a:cubicBezTo>
                    <a:pt x="727" y="477"/>
                    <a:pt x="719" y="467"/>
                    <a:pt x="719" y="467"/>
                  </a:cubicBezTo>
                  <a:cubicBezTo>
                    <a:pt x="705" y="470"/>
                    <a:pt x="705" y="470"/>
                    <a:pt x="705" y="470"/>
                  </a:cubicBezTo>
                  <a:cubicBezTo>
                    <a:pt x="705" y="470"/>
                    <a:pt x="704" y="462"/>
                    <a:pt x="695" y="457"/>
                  </a:cubicBezTo>
                  <a:cubicBezTo>
                    <a:pt x="686" y="452"/>
                    <a:pt x="687" y="471"/>
                    <a:pt x="687" y="471"/>
                  </a:cubicBezTo>
                  <a:cubicBezTo>
                    <a:pt x="687" y="471"/>
                    <a:pt x="686" y="464"/>
                    <a:pt x="677" y="464"/>
                  </a:cubicBezTo>
                  <a:cubicBezTo>
                    <a:pt x="668" y="464"/>
                    <a:pt x="663" y="472"/>
                    <a:pt x="663" y="472"/>
                  </a:cubicBezTo>
                  <a:cubicBezTo>
                    <a:pt x="660" y="465"/>
                    <a:pt x="660" y="465"/>
                    <a:pt x="660" y="465"/>
                  </a:cubicBezTo>
                  <a:cubicBezTo>
                    <a:pt x="660" y="465"/>
                    <a:pt x="653" y="461"/>
                    <a:pt x="640" y="459"/>
                  </a:cubicBezTo>
                  <a:cubicBezTo>
                    <a:pt x="627" y="457"/>
                    <a:pt x="639" y="452"/>
                    <a:pt x="634" y="450"/>
                  </a:cubicBezTo>
                  <a:cubicBezTo>
                    <a:pt x="629" y="448"/>
                    <a:pt x="624" y="451"/>
                    <a:pt x="616" y="451"/>
                  </a:cubicBezTo>
                  <a:cubicBezTo>
                    <a:pt x="608" y="451"/>
                    <a:pt x="601" y="437"/>
                    <a:pt x="601" y="437"/>
                  </a:cubicBezTo>
                  <a:cubicBezTo>
                    <a:pt x="592" y="438"/>
                    <a:pt x="592" y="438"/>
                    <a:pt x="592" y="438"/>
                  </a:cubicBezTo>
                  <a:cubicBezTo>
                    <a:pt x="564" y="423"/>
                    <a:pt x="564" y="423"/>
                    <a:pt x="564" y="423"/>
                  </a:cubicBezTo>
                  <a:cubicBezTo>
                    <a:pt x="557" y="413"/>
                    <a:pt x="557" y="413"/>
                    <a:pt x="557" y="413"/>
                  </a:cubicBezTo>
                  <a:cubicBezTo>
                    <a:pt x="539" y="413"/>
                    <a:pt x="539" y="413"/>
                    <a:pt x="539" y="413"/>
                  </a:cubicBezTo>
                  <a:cubicBezTo>
                    <a:pt x="528" y="395"/>
                    <a:pt x="528" y="395"/>
                    <a:pt x="528" y="395"/>
                  </a:cubicBezTo>
                  <a:cubicBezTo>
                    <a:pt x="518" y="401"/>
                    <a:pt x="518" y="401"/>
                    <a:pt x="518" y="401"/>
                  </a:cubicBezTo>
                  <a:cubicBezTo>
                    <a:pt x="518" y="401"/>
                    <a:pt x="506" y="390"/>
                    <a:pt x="499" y="382"/>
                  </a:cubicBezTo>
                  <a:cubicBezTo>
                    <a:pt x="492" y="374"/>
                    <a:pt x="511" y="364"/>
                    <a:pt x="511" y="364"/>
                  </a:cubicBezTo>
                  <a:cubicBezTo>
                    <a:pt x="511" y="364"/>
                    <a:pt x="506" y="364"/>
                    <a:pt x="502" y="358"/>
                  </a:cubicBezTo>
                  <a:cubicBezTo>
                    <a:pt x="498" y="352"/>
                    <a:pt x="509" y="350"/>
                    <a:pt x="509" y="350"/>
                  </a:cubicBezTo>
                  <a:cubicBezTo>
                    <a:pt x="503" y="341"/>
                    <a:pt x="503" y="341"/>
                    <a:pt x="503" y="341"/>
                  </a:cubicBezTo>
                  <a:cubicBezTo>
                    <a:pt x="518" y="323"/>
                    <a:pt x="518" y="323"/>
                    <a:pt x="518" y="323"/>
                  </a:cubicBezTo>
                  <a:cubicBezTo>
                    <a:pt x="524" y="310"/>
                    <a:pt x="524" y="310"/>
                    <a:pt x="524" y="310"/>
                  </a:cubicBezTo>
                  <a:cubicBezTo>
                    <a:pt x="509" y="296"/>
                    <a:pt x="509" y="296"/>
                    <a:pt x="509" y="296"/>
                  </a:cubicBezTo>
                  <a:cubicBezTo>
                    <a:pt x="509" y="296"/>
                    <a:pt x="498" y="296"/>
                    <a:pt x="492" y="293"/>
                  </a:cubicBezTo>
                  <a:cubicBezTo>
                    <a:pt x="486" y="290"/>
                    <a:pt x="492" y="282"/>
                    <a:pt x="492" y="282"/>
                  </a:cubicBezTo>
                  <a:cubicBezTo>
                    <a:pt x="481" y="283"/>
                    <a:pt x="481" y="283"/>
                    <a:pt x="481" y="283"/>
                  </a:cubicBezTo>
                  <a:cubicBezTo>
                    <a:pt x="466" y="272"/>
                    <a:pt x="466" y="272"/>
                    <a:pt x="466" y="272"/>
                  </a:cubicBezTo>
                  <a:cubicBezTo>
                    <a:pt x="466" y="272"/>
                    <a:pt x="456" y="270"/>
                    <a:pt x="445" y="266"/>
                  </a:cubicBezTo>
                  <a:cubicBezTo>
                    <a:pt x="434" y="262"/>
                    <a:pt x="430" y="247"/>
                    <a:pt x="430" y="247"/>
                  </a:cubicBezTo>
                  <a:cubicBezTo>
                    <a:pt x="430" y="247"/>
                    <a:pt x="419" y="252"/>
                    <a:pt x="412" y="249"/>
                  </a:cubicBezTo>
                  <a:cubicBezTo>
                    <a:pt x="405" y="246"/>
                    <a:pt x="412" y="221"/>
                    <a:pt x="412" y="221"/>
                  </a:cubicBezTo>
                  <a:cubicBezTo>
                    <a:pt x="412" y="221"/>
                    <a:pt x="392" y="210"/>
                    <a:pt x="390" y="200"/>
                  </a:cubicBezTo>
                  <a:cubicBezTo>
                    <a:pt x="388" y="190"/>
                    <a:pt x="401" y="185"/>
                    <a:pt x="405" y="185"/>
                  </a:cubicBezTo>
                  <a:cubicBezTo>
                    <a:pt x="409" y="185"/>
                    <a:pt x="407" y="195"/>
                    <a:pt x="407" y="195"/>
                  </a:cubicBezTo>
                  <a:cubicBezTo>
                    <a:pt x="417" y="203"/>
                    <a:pt x="417" y="203"/>
                    <a:pt x="417" y="203"/>
                  </a:cubicBezTo>
                  <a:cubicBezTo>
                    <a:pt x="423" y="194"/>
                    <a:pt x="423" y="194"/>
                    <a:pt x="423" y="194"/>
                  </a:cubicBezTo>
                  <a:cubicBezTo>
                    <a:pt x="423" y="194"/>
                    <a:pt x="432" y="191"/>
                    <a:pt x="440" y="186"/>
                  </a:cubicBezTo>
                  <a:cubicBezTo>
                    <a:pt x="448" y="181"/>
                    <a:pt x="429" y="166"/>
                    <a:pt x="429" y="166"/>
                  </a:cubicBezTo>
                  <a:cubicBezTo>
                    <a:pt x="424" y="157"/>
                    <a:pt x="424" y="157"/>
                    <a:pt x="424" y="157"/>
                  </a:cubicBezTo>
                  <a:cubicBezTo>
                    <a:pt x="424" y="157"/>
                    <a:pt x="419" y="154"/>
                    <a:pt x="404" y="147"/>
                  </a:cubicBezTo>
                  <a:cubicBezTo>
                    <a:pt x="389" y="140"/>
                    <a:pt x="395" y="129"/>
                    <a:pt x="395" y="129"/>
                  </a:cubicBezTo>
                  <a:cubicBezTo>
                    <a:pt x="406" y="123"/>
                    <a:pt x="406" y="123"/>
                    <a:pt x="406" y="123"/>
                  </a:cubicBezTo>
                  <a:cubicBezTo>
                    <a:pt x="394" y="107"/>
                    <a:pt x="394" y="107"/>
                    <a:pt x="394" y="107"/>
                  </a:cubicBezTo>
                  <a:cubicBezTo>
                    <a:pt x="394" y="107"/>
                    <a:pt x="413" y="108"/>
                    <a:pt x="422" y="103"/>
                  </a:cubicBezTo>
                  <a:cubicBezTo>
                    <a:pt x="431" y="98"/>
                    <a:pt x="425" y="74"/>
                    <a:pt x="425" y="74"/>
                  </a:cubicBezTo>
                  <a:cubicBezTo>
                    <a:pt x="425" y="74"/>
                    <a:pt x="434" y="74"/>
                    <a:pt x="438" y="69"/>
                  </a:cubicBezTo>
                  <a:cubicBezTo>
                    <a:pt x="442" y="64"/>
                    <a:pt x="438" y="28"/>
                    <a:pt x="438" y="28"/>
                  </a:cubicBezTo>
                  <a:cubicBezTo>
                    <a:pt x="438" y="28"/>
                    <a:pt x="424" y="30"/>
                    <a:pt x="413" y="28"/>
                  </a:cubicBezTo>
                  <a:cubicBezTo>
                    <a:pt x="402" y="26"/>
                    <a:pt x="400" y="12"/>
                    <a:pt x="383" y="6"/>
                  </a:cubicBezTo>
                  <a:cubicBezTo>
                    <a:pt x="366" y="0"/>
                    <a:pt x="335" y="29"/>
                    <a:pt x="335" y="29"/>
                  </a:cubicBezTo>
                  <a:cubicBezTo>
                    <a:pt x="335" y="29"/>
                    <a:pt x="328" y="29"/>
                    <a:pt x="319" y="29"/>
                  </a:cubicBezTo>
                  <a:cubicBezTo>
                    <a:pt x="304" y="51"/>
                    <a:pt x="304" y="51"/>
                    <a:pt x="304" y="51"/>
                  </a:cubicBezTo>
                  <a:cubicBezTo>
                    <a:pt x="289" y="57"/>
                    <a:pt x="289" y="57"/>
                    <a:pt x="289" y="57"/>
                  </a:cubicBezTo>
                  <a:cubicBezTo>
                    <a:pt x="289" y="57"/>
                    <a:pt x="289" y="68"/>
                    <a:pt x="286" y="69"/>
                  </a:cubicBezTo>
                  <a:cubicBezTo>
                    <a:pt x="283" y="70"/>
                    <a:pt x="272" y="69"/>
                    <a:pt x="272" y="69"/>
                  </a:cubicBezTo>
                  <a:cubicBezTo>
                    <a:pt x="266" y="74"/>
                    <a:pt x="266" y="74"/>
                    <a:pt x="266" y="74"/>
                  </a:cubicBezTo>
                  <a:cubicBezTo>
                    <a:pt x="262" y="70"/>
                    <a:pt x="262" y="70"/>
                    <a:pt x="262" y="70"/>
                  </a:cubicBezTo>
                  <a:cubicBezTo>
                    <a:pt x="262" y="70"/>
                    <a:pt x="244" y="83"/>
                    <a:pt x="237" y="84"/>
                  </a:cubicBezTo>
                  <a:cubicBezTo>
                    <a:pt x="230" y="85"/>
                    <a:pt x="227" y="73"/>
                    <a:pt x="227" y="73"/>
                  </a:cubicBezTo>
                  <a:cubicBezTo>
                    <a:pt x="227" y="73"/>
                    <a:pt x="198" y="67"/>
                    <a:pt x="176" y="70"/>
                  </a:cubicBezTo>
                  <a:cubicBezTo>
                    <a:pt x="154" y="73"/>
                    <a:pt x="156" y="89"/>
                    <a:pt x="156" y="89"/>
                  </a:cubicBezTo>
                  <a:cubicBezTo>
                    <a:pt x="171" y="99"/>
                    <a:pt x="171" y="99"/>
                    <a:pt x="171" y="99"/>
                  </a:cubicBezTo>
                  <a:cubicBezTo>
                    <a:pt x="167" y="108"/>
                    <a:pt x="167" y="108"/>
                    <a:pt x="167" y="108"/>
                  </a:cubicBezTo>
                  <a:cubicBezTo>
                    <a:pt x="187" y="112"/>
                    <a:pt x="187" y="112"/>
                    <a:pt x="187" y="112"/>
                  </a:cubicBezTo>
                  <a:cubicBezTo>
                    <a:pt x="187" y="112"/>
                    <a:pt x="178" y="120"/>
                    <a:pt x="175" y="130"/>
                  </a:cubicBezTo>
                  <a:cubicBezTo>
                    <a:pt x="172" y="140"/>
                    <a:pt x="186" y="141"/>
                    <a:pt x="186" y="141"/>
                  </a:cubicBezTo>
                  <a:cubicBezTo>
                    <a:pt x="186" y="141"/>
                    <a:pt x="185" y="149"/>
                    <a:pt x="184" y="157"/>
                  </a:cubicBezTo>
                  <a:cubicBezTo>
                    <a:pt x="183" y="165"/>
                    <a:pt x="194" y="162"/>
                    <a:pt x="194" y="162"/>
                  </a:cubicBezTo>
                  <a:cubicBezTo>
                    <a:pt x="202" y="172"/>
                    <a:pt x="202" y="172"/>
                    <a:pt x="202" y="172"/>
                  </a:cubicBezTo>
                  <a:cubicBezTo>
                    <a:pt x="216" y="173"/>
                    <a:pt x="216" y="173"/>
                    <a:pt x="216" y="173"/>
                  </a:cubicBezTo>
                  <a:cubicBezTo>
                    <a:pt x="219" y="196"/>
                    <a:pt x="219" y="196"/>
                    <a:pt x="219" y="196"/>
                  </a:cubicBezTo>
                  <a:cubicBezTo>
                    <a:pt x="243" y="195"/>
                    <a:pt x="243" y="195"/>
                    <a:pt x="243" y="195"/>
                  </a:cubicBezTo>
                  <a:cubicBezTo>
                    <a:pt x="243" y="195"/>
                    <a:pt x="255" y="200"/>
                    <a:pt x="256" y="209"/>
                  </a:cubicBezTo>
                  <a:cubicBezTo>
                    <a:pt x="257" y="218"/>
                    <a:pt x="228" y="222"/>
                    <a:pt x="224" y="224"/>
                  </a:cubicBezTo>
                  <a:cubicBezTo>
                    <a:pt x="220" y="226"/>
                    <a:pt x="223" y="240"/>
                    <a:pt x="223" y="244"/>
                  </a:cubicBezTo>
                  <a:cubicBezTo>
                    <a:pt x="223" y="248"/>
                    <a:pt x="235" y="268"/>
                    <a:pt x="235" y="268"/>
                  </a:cubicBezTo>
                  <a:cubicBezTo>
                    <a:pt x="217" y="281"/>
                    <a:pt x="217" y="281"/>
                    <a:pt x="217" y="281"/>
                  </a:cubicBezTo>
                  <a:cubicBezTo>
                    <a:pt x="200" y="305"/>
                    <a:pt x="200" y="305"/>
                    <a:pt x="200" y="305"/>
                  </a:cubicBezTo>
                  <a:cubicBezTo>
                    <a:pt x="211" y="322"/>
                    <a:pt x="211" y="322"/>
                    <a:pt x="211" y="322"/>
                  </a:cubicBezTo>
                  <a:cubicBezTo>
                    <a:pt x="211" y="322"/>
                    <a:pt x="192" y="323"/>
                    <a:pt x="188" y="332"/>
                  </a:cubicBezTo>
                  <a:cubicBezTo>
                    <a:pt x="184" y="341"/>
                    <a:pt x="187" y="359"/>
                    <a:pt x="179" y="372"/>
                  </a:cubicBezTo>
                  <a:cubicBezTo>
                    <a:pt x="171" y="385"/>
                    <a:pt x="155" y="388"/>
                    <a:pt x="151" y="391"/>
                  </a:cubicBezTo>
                  <a:cubicBezTo>
                    <a:pt x="147" y="394"/>
                    <a:pt x="146" y="414"/>
                    <a:pt x="146" y="414"/>
                  </a:cubicBezTo>
                  <a:cubicBezTo>
                    <a:pt x="137" y="419"/>
                    <a:pt x="137" y="419"/>
                    <a:pt x="137" y="419"/>
                  </a:cubicBezTo>
                  <a:cubicBezTo>
                    <a:pt x="137" y="419"/>
                    <a:pt x="136" y="429"/>
                    <a:pt x="129" y="437"/>
                  </a:cubicBezTo>
                  <a:cubicBezTo>
                    <a:pt x="122" y="445"/>
                    <a:pt x="107" y="437"/>
                    <a:pt x="107" y="437"/>
                  </a:cubicBezTo>
                  <a:cubicBezTo>
                    <a:pt x="107" y="437"/>
                    <a:pt x="102" y="445"/>
                    <a:pt x="89" y="447"/>
                  </a:cubicBezTo>
                  <a:cubicBezTo>
                    <a:pt x="76" y="449"/>
                    <a:pt x="84" y="432"/>
                    <a:pt x="70" y="434"/>
                  </a:cubicBezTo>
                  <a:cubicBezTo>
                    <a:pt x="56" y="436"/>
                    <a:pt x="57" y="450"/>
                    <a:pt x="57" y="450"/>
                  </a:cubicBezTo>
                  <a:cubicBezTo>
                    <a:pt x="57" y="450"/>
                    <a:pt x="50" y="462"/>
                    <a:pt x="42" y="469"/>
                  </a:cubicBezTo>
                  <a:cubicBezTo>
                    <a:pt x="34" y="476"/>
                    <a:pt x="33" y="476"/>
                    <a:pt x="33" y="493"/>
                  </a:cubicBezTo>
                  <a:cubicBezTo>
                    <a:pt x="33" y="510"/>
                    <a:pt x="48" y="508"/>
                    <a:pt x="48" y="508"/>
                  </a:cubicBezTo>
                  <a:cubicBezTo>
                    <a:pt x="66" y="506"/>
                    <a:pt x="66" y="506"/>
                    <a:pt x="66" y="506"/>
                  </a:cubicBezTo>
                  <a:cubicBezTo>
                    <a:pt x="67" y="516"/>
                    <a:pt x="67" y="516"/>
                    <a:pt x="67" y="516"/>
                  </a:cubicBezTo>
                  <a:cubicBezTo>
                    <a:pt x="65" y="536"/>
                    <a:pt x="65" y="536"/>
                    <a:pt x="65" y="536"/>
                  </a:cubicBezTo>
                  <a:cubicBezTo>
                    <a:pt x="65" y="536"/>
                    <a:pt x="67" y="544"/>
                    <a:pt x="74" y="551"/>
                  </a:cubicBezTo>
                  <a:cubicBezTo>
                    <a:pt x="81" y="558"/>
                    <a:pt x="97" y="558"/>
                    <a:pt x="97" y="558"/>
                  </a:cubicBezTo>
                  <a:cubicBezTo>
                    <a:pt x="97" y="573"/>
                    <a:pt x="97" y="573"/>
                    <a:pt x="97" y="573"/>
                  </a:cubicBezTo>
                  <a:cubicBezTo>
                    <a:pt x="111" y="601"/>
                    <a:pt x="111" y="601"/>
                    <a:pt x="111" y="601"/>
                  </a:cubicBezTo>
                  <a:cubicBezTo>
                    <a:pt x="111" y="601"/>
                    <a:pt x="122" y="616"/>
                    <a:pt x="120" y="625"/>
                  </a:cubicBezTo>
                  <a:cubicBezTo>
                    <a:pt x="118" y="634"/>
                    <a:pt x="109" y="635"/>
                    <a:pt x="98" y="635"/>
                  </a:cubicBezTo>
                  <a:cubicBezTo>
                    <a:pt x="87" y="635"/>
                    <a:pt x="97" y="624"/>
                    <a:pt x="86" y="626"/>
                  </a:cubicBezTo>
                  <a:cubicBezTo>
                    <a:pt x="75" y="628"/>
                    <a:pt x="77" y="638"/>
                    <a:pt x="63" y="638"/>
                  </a:cubicBezTo>
                  <a:cubicBezTo>
                    <a:pt x="49" y="638"/>
                    <a:pt x="52" y="630"/>
                    <a:pt x="52" y="630"/>
                  </a:cubicBezTo>
                  <a:cubicBezTo>
                    <a:pt x="35" y="636"/>
                    <a:pt x="35" y="636"/>
                    <a:pt x="35" y="636"/>
                  </a:cubicBezTo>
                  <a:cubicBezTo>
                    <a:pt x="35" y="636"/>
                    <a:pt x="26" y="629"/>
                    <a:pt x="15" y="630"/>
                  </a:cubicBezTo>
                  <a:cubicBezTo>
                    <a:pt x="4" y="631"/>
                    <a:pt x="13" y="647"/>
                    <a:pt x="13" y="647"/>
                  </a:cubicBezTo>
                  <a:cubicBezTo>
                    <a:pt x="0" y="652"/>
                    <a:pt x="0" y="652"/>
                    <a:pt x="0" y="652"/>
                  </a:cubicBezTo>
                  <a:cubicBezTo>
                    <a:pt x="11" y="653"/>
                    <a:pt x="23" y="653"/>
                    <a:pt x="23" y="653"/>
                  </a:cubicBezTo>
                  <a:cubicBezTo>
                    <a:pt x="23" y="653"/>
                    <a:pt x="13" y="677"/>
                    <a:pt x="26" y="686"/>
                  </a:cubicBezTo>
                  <a:cubicBezTo>
                    <a:pt x="38" y="696"/>
                    <a:pt x="71" y="699"/>
                    <a:pt x="78" y="697"/>
                  </a:cubicBezTo>
                  <a:cubicBezTo>
                    <a:pt x="84" y="695"/>
                    <a:pt x="108" y="678"/>
                    <a:pt x="108" y="678"/>
                  </a:cubicBezTo>
                  <a:cubicBezTo>
                    <a:pt x="108" y="678"/>
                    <a:pt x="118" y="690"/>
                    <a:pt x="106" y="701"/>
                  </a:cubicBezTo>
                  <a:cubicBezTo>
                    <a:pt x="94" y="712"/>
                    <a:pt x="70" y="719"/>
                    <a:pt x="70" y="719"/>
                  </a:cubicBezTo>
                  <a:cubicBezTo>
                    <a:pt x="70" y="719"/>
                    <a:pt x="32" y="724"/>
                    <a:pt x="30" y="735"/>
                  </a:cubicBezTo>
                  <a:cubicBezTo>
                    <a:pt x="28" y="746"/>
                    <a:pt x="58" y="770"/>
                    <a:pt x="70" y="779"/>
                  </a:cubicBezTo>
                  <a:cubicBezTo>
                    <a:pt x="83" y="788"/>
                    <a:pt x="106" y="816"/>
                    <a:pt x="136" y="818"/>
                  </a:cubicBezTo>
                  <a:cubicBezTo>
                    <a:pt x="167" y="821"/>
                    <a:pt x="205" y="794"/>
                    <a:pt x="201" y="775"/>
                  </a:cubicBezTo>
                  <a:cubicBezTo>
                    <a:pt x="197" y="757"/>
                    <a:pt x="207" y="742"/>
                    <a:pt x="217" y="733"/>
                  </a:cubicBezTo>
                  <a:cubicBezTo>
                    <a:pt x="226" y="723"/>
                    <a:pt x="248" y="718"/>
                    <a:pt x="238" y="735"/>
                  </a:cubicBezTo>
                  <a:cubicBezTo>
                    <a:pt x="229" y="752"/>
                    <a:pt x="206" y="767"/>
                    <a:pt x="213" y="781"/>
                  </a:cubicBezTo>
                  <a:cubicBezTo>
                    <a:pt x="220" y="795"/>
                    <a:pt x="238" y="793"/>
                    <a:pt x="238" y="808"/>
                  </a:cubicBezTo>
                  <a:cubicBezTo>
                    <a:pt x="237" y="822"/>
                    <a:pt x="233" y="838"/>
                    <a:pt x="227" y="861"/>
                  </a:cubicBezTo>
                  <a:cubicBezTo>
                    <a:pt x="220" y="885"/>
                    <a:pt x="220" y="907"/>
                    <a:pt x="227" y="936"/>
                  </a:cubicBezTo>
                  <a:cubicBezTo>
                    <a:pt x="235" y="964"/>
                    <a:pt x="247" y="1014"/>
                    <a:pt x="258" y="1029"/>
                  </a:cubicBezTo>
                  <a:cubicBezTo>
                    <a:pt x="269" y="1045"/>
                    <a:pt x="272" y="1039"/>
                    <a:pt x="267" y="1062"/>
                  </a:cubicBezTo>
                  <a:cubicBezTo>
                    <a:pt x="262" y="1085"/>
                    <a:pt x="299" y="1092"/>
                    <a:pt x="299" y="1092"/>
                  </a:cubicBezTo>
                  <a:cubicBezTo>
                    <a:pt x="299" y="1092"/>
                    <a:pt x="304" y="1124"/>
                    <a:pt x="312" y="1135"/>
                  </a:cubicBezTo>
                  <a:cubicBezTo>
                    <a:pt x="321" y="1147"/>
                    <a:pt x="339" y="1156"/>
                    <a:pt x="339" y="1156"/>
                  </a:cubicBezTo>
                  <a:cubicBezTo>
                    <a:pt x="339" y="1156"/>
                    <a:pt x="344" y="1222"/>
                    <a:pt x="354" y="1252"/>
                  </a:cubicBezTo>
                  <a:cubicBezTo>
                    <a:pt x="365" y="1282"/>
                    <a:pt x="402" y="1323"/>
                    <a:pt x="407" y="1335"/>
                  </a:cubicBezTo>
                  <a:cubicBezTo>
                    <a:pt x="412" y="1348"/>
                    <a:pt x="414" y="1374"/>
                    <a:pt x="413" y="1386"/>
                  </a:cubicBezTo>
                  <a:cubicBezTo>
                    <a:pt x="411" y="1398"/>
                    <a:pt x="479" y="1502"/>
                    <a:pt x="479" y="1502"/>
                  </a:cubicBezTo>
                  <a:cubicBezTo>
                    <a:pt x="479" y="1502"/>
                    <a:pt x="512" y="1493"/>
                    <a:pt x="518" y="1484"/>
                  </a:cubicBezTo>
                  <a:cubicBezTo>
                    <a:pt x="523" y="1474"/>
                    <a:pt x="515" y="1452"/>
                    <a:pt x="526" y="1445"/>
                  </a:cubicBezTo>
                  <a:cubicBezTo>
                    <a:pt x="536" y="1438"/>
                    <a:pt x="540" y="1446"/>
                    <a:pt x="550" y="1443"/>
                  </a:cubicBezTo>
                  <a:cubicBezTo>
                    <a:pt x="561" y="1440"/>
                    <a:pt x="578" y="1427"/>
                    <a:pt x="578" y="1427"/>
                  </a:cubicBezTo>
                  <a:cubicBezTo>
                    <a:pt x="578" y="1427"/>
                    <a:pt x="563" y="1431"/>
                    <a:pt x="566" y="1414"/>
                  </a:cubicBezTo>
                  <a:cubicBezTo>
                    <a:pt x="568" y="1397"/>
                    <a:pt x="575" y="1394"/>
                    <a:pt x="587" y="1388"/>
                  </a:cubicBezTo>
                  <a:cubicBezTo>
                    <a:pt x="599" y="1382"/>
                    <a:pt x="613" y="1379"/>
                    <a:pt x="613" y="1371"/>
                  </a:cubicBezTo>
                  <a:cubicBezTo>
                    <a:pt x="614" y="1362"/>
                    <a:pt x="601" y="1330"/>
                    <a:pt x="601" y="1311"/>
                  </a:cubicBezTo>
                  <a:cubicBezTo>
                    <a:pt x="600" y="1293"/>
                    <a:pt x="599" y="1264"/>
                    <a:pt x="605" y="1261"/>
                  </a:cubicBezTo>
                  <a:cubicBezTo>
                    <a:pt x="612" y="1257"/>
                    <a:pt x="609" y="1249"/>
                    <a:pt x="610" y="1217"/>
                  </a:cubicBezTo>
                  <a:cubicBezTo>
                    <a:pt x="612" y="1185"/>
                    <a:pt x="592" y="1185"/>
                    <a:pt x="590" y="1172"/>
                  </a:cubicBezTo>
                  <a:cubicBezTo>
                    <a:pt x="588" y="1160"/>
                    <a:pt x="598" y="1154"/>
                    <a:pt x="599" y="1142"/>
                  </a:cubicBezTo>
                  <a:cubicBezTo>
                    <a:pt x="601" y="1130"/>
                    <a:pt x="594" y="1123"/>
                    <a:pt x="594" y="1107"/>
                  </a:cubicBezTo>
                  <a:cubicBezTo>
                    <a:pt x="595" y="1091"/>
                    <a:pt x="631" y="1089"/>
                    <a:pt x="631" y="1082"/>
                  </a:cubicBezTo>
                  <a:cubicBezTo>
                    <a:pt x="631" y="1075"/>
                    <a:pt x="631" y="1059"/>
                    <a:pt x="638" y="1054"/>
                  </a:cubicBezTo>
                  <a:cubicBezTo>
                    <a:pt x="646" y="1049"/>
                    <a:pt x="660" y="1050"/>
                    <a:pt x="660" y="1050"/>
                  </a:cubicBezTo>
                  <a:cubicBezTo>
                    <a:pt x="663" y="1044"/>
                    <a:pt x="663" y="1044"/>
                    <a:pt x="663" y="1044"/>
                  </a:cubicBezTo>
                  <a:cubicBezTo>
                    <a:pt x="663" y="1044"/>
                    <a:pt x="686" y="1055"/>
                    <a:pt x="688" y="1044"/>
                  </a:cubicBezTo>
                  <a:cubicBezTo>
                    <a:pt x="690" y="1033"/>
                    <a:pt x="709" y="998"/>
                    <a:pt x="715" y="988"/>
                  </a:cubicBezTo>
                  <a:cubicBezTo>
                    <a:pt x="722" y="979"/>
                    <a:pt x="744" y="980"/>
                    <a:pt x="751" y="966"/>
                  </a:cubicBezTo>
                  <a:cubicBezTo>
                    <a:pt x="758" y="953"/>
                    <a:pt x="769" y="925"/>
                    <a:pt x="779" y="916"/>
                  </a:cubicBezTo>
                  <a:cubicBezTo>
                    <a:pt x="788" y="906"/>
                    <a:pt x="827" y="886"/>
                    <a:pt x="827" y="886"/>
                  </a:cubicBezTo>
                  <a:cubicBezTo>
                    <a:pt x="820" y="866"/>
                    <a:pt x="820" y="866"/>
                    <a:pt x="820" y="866"/>
                  </a:cubicBezTo>
                  <a:cubicBezTo>
                    <a:pt x="826" y="861"/>
                    <a:pt x="826" y="861"/>
                    <a:pt x="826" y="861"/>
                  </a:cubicBezTo>
                  <a:cubicBezTo>
                    <a:pt x="839" y="880"/>
                    <a:pt x="839" y="880"/>
                    <a:pt x="839" y="880"/>
                  </a:cubicBezTo>
                  <a:cubicBezTo>
                    <a:pt x="880" y="841"/>
                    <a:pt x="880" y="841"/>
                    <a:pt x="880" y="841"/>
                  </a:cubicBezTo>
                  <a:cubicBezTo>
                    <a:pt x="887" y="823"/>
                    <a:pt x="887" y="823"/>
                    <a:pt x="887" y="823"/>
                  </a:cubicBezTo>
                  <a:cubicBezTo>
                    <a:pt x="887" y="823"/>
                    <a:pt x="873" y="806"/>
                    <a:pt x="873" y="795"/>
                  </a:cubicBezTo>
                  <a:cubicBezTo>
                    <a:pt x="874" y="784"/>
                    <a:pt x="897" y="788"/>
                    <a:pt x="909" y="773"/>
                  </a:cubicBezTo>
                  <a:cubicBezTo>
                    <a:pt x="921" y="757"/>
                    <a:pt x="917" y="744"/>
                    <a:pt x="917" y="744"/>
                  </a:cubicBezTo>
                  <a:cubicBezTo>
                    <a:pt x="928" y="749"/>
                    <a:pt x="928" y="749"/>
                    <a:pt x="928" y="749"/>
                  </a:cubicBezTo>
                  <a:cubicBezTo>
                    <a:pt x="934" y="767"/>
                    <a:pt x="934" y="767"/>
                    <a:pt x="934" y="767"/>
                  </a:cubicBezTo>
                  <a:cubicBezTo>
                    <a:pt x="942" y="744"/>
                    <a:pt x="942" y="744"/>
                    <a:pt x="942" y="744"/>
                  </a:cubicBezTo>
                  <a:cubicBezTo>
                    <a:pt x="942" y="744"/>
                    <a:pt x="950" y="786"/>
                    <a:pt x="957" y="789"/>
                  </a:cubicBezTo>
                  <a:cubicBezTo>
                    <a:pt x="965" y="791"/>
                    <a:pt x="968" y="763"/>
                    <a:pt x="968" y="763"/>
                  </a:cubicBezTo>
                  <a:cubicBezTo>
                    <a:pt x="970" y="745"/>
                    <a:pt x="970" y="745"/>
                    <a:pt x="970" y="745"/>
                  </a:cubicBezTo>
                  <a:cubicBezTo>
                    <a:pt x="958" y="717"/>
                    <a:pt x="958" y="717"/>
                    <a:pt x="958" y="717"/>
                  </a:cubicBezTo>
                  <a:cubicBezTo>
                    <a:pt x="959" y="697"/>
                    <a:pt x="959" y="697"/>
                    <a:pt x="959" y="697"/>
                  </a:cubicBezTo>
                  <a:cubicBezTo>
                    <a:pt x="939" y="681"/>
                    <a:pt x="939" y="681"/>
                    <a:pt x="939" y="681"/>
                  </a:cubicBezTo>
                  <a:cubicBezTo>
                    <a:pt x="930" y="661"/>
                    <a:pt x="930" y="661"/>
                    <a:pt x="930" y="661"/>
                  </a:cubicBezTo>
                  <a:cubicBezTo>
                    <a:pt x="930" y="661"/>
                    <a:pt x="939" y="653"/>
                    <a:pt x="942" y="637"/>
                  </a:cubicBezTo>
                  <a:cubicBezTo>
                    <a:pt x="945" y="621"/>
                    <a:pt x="918" y="627"/>
                    <a:pt x="908" y="617"/>
                  </a:cubicBezTo>
                  <a:cubicBezTo>
                    <a:pt x="898" y="607"/>
                    <a:pt x="917" y="604"/>
                    <a:pt x="917" y="604"/>
                  </a:cubicBezTo>
                  <a:cubicBezTo>
                    <a:pt x="917" y="585"/>
                    <a:pt x="917" y="585"/>
                    <a:pt x="917" y="585"/>
                  </a:cubicBezTo>
                  <a:cubicBezTo>
                    <a:pt x="939" y="584"/>
                    <a:pt x="939" y="584"/>
                    <a:pt x="939" y="584"/>
                  </a:cubicBezTo>
                  <a:cubicBezTo>
                    <a:pt x="938" y="576"/>
                    <a:pt x="938" y="576"/>
                    <a:pt x="938" y="576"/>
                  </a:cubicBezTo>
                  <a:cubicBezTo>
                    <a:pt x="921" y="565"/>
                    <a:pt x="921" y="565"/>
                    <a:pt x="921" y="565"/>
                  </a:cubicBezTo>
                  <a:cubicBezTo>
                    <a:pt x="921" y="565"/>
                    <a:pt x="899" y="557"/>
                    <a:pt x="897" y="546"/>
                  </a:cubicBezTo>
                  <a:cubicBezTo>
                    <a:pt x="895" y="535"/>
                    <a:pt x="906" y="523"/>
                    <a:pt x="906" y="523"/>
                  </a:cubicBezTo>
                  <a:cubicBezTo>
                    <a:pt x="901" y="511"/>
                    <a:pt x="901" y="511"/>
                    <a:pt x="901" y="511"/>
                  </a:cubicBezTo>
                  <a:cubicBezTo>
                    <a:pt x="912" y="514"/>
                    <a:pt x="912" y="514"/>
                    <a:pt x="912" y="514"/>
                  </a:cubicBezTo>
                  <a:cubicBezTo>
                    <a:pt x="928" y="522"/>
                    <a:pt x="928" y="522"/>
                    <a:pt x="928" y="522"/>
                  </a:cubicBezTo>
                  <a:cubicBezTo>
                    <a:pt x="925" y="515"/>
                    <a:pt x="925" y="515"/>
                    <a:pt x="925" y="515"/>
                  </a:cubicBezTo>
                  <a:cubicBezTo>
                    <a:pt x="936" y="514"/>
                    <a:pt x="936" y="514"/>
                    <a:pt x="936" y="514"/>
                  </a:cubicBezTo>
                  <a:cubicBezTo>
                    <a:pt x="936" y="514"/>
                    <a:pt x="939" y="526"/>
                    <a:pt x="945" y="532"/>
                  </a:cubicBezTo>
                  <a:cubicBezTo>
                    <a:pt x="951" y="538"/>
                    <a:pt x="961" y="540"/>
                    <a:pt x="961" y="540"/>
                  </a:cubicBezTo>
                  <a:cubicBezTo>
                    <a:pt x="962" y="528"/>
                    <a:pt x="962" y="528"/>
                    <a:pt x="962" y="528"/>
                  </a:cubicBezTo>
                  <a:cubicBezTo>
                    <a:pt x="962" y="528"/>
                    <a:pt x="968" y="531"/>
                    <a:pt x="972" y="534"/>
                  </a:cubicBezTo>
                  <a:cubicBezTo>
                    <a:pt x="976" y="537"/>
                    <a:pt x="976" y="555"/>
                    <a:pt x="976" y="555"/>
                  </a:cubicBezTo>
                  <a:cubicBezTo>
                    <a:pt x="980" y="557"/>
                    <a:pt x="980" y="557"/>
                    <a:pt x="980" y="557"/>
                  </a:cubicBezTo>
                  <a:cubicBezTo>
                    <a:pt x="980" y="557"/>
                    <a:pt x="981" y="577"/>
                    <a:pt x="981" y="580"/>
                  </a:cubicBezTo>
                  <a:cubicBezTo>
                    <a:pt x="981" y="583"/>
                    <a:pt x="998" y="586"/>
                    <a:pt x="1008" y="586"/>
                  </a:cubicBezTo>
                  <a:cubicBezTo>
                    <a:pt x="1018" y="586"/>
                    <a:pt x="1049" y="590"/>
                    <a:pt x="1049" y="590"/>
                  </a:cubicBezTo>
                  <a:cubicBezTo>
                    <a:pt x="1079" y="579"/>
                    <a:pt x="1079" y="579"/>
                    <a:pt x="1079" y="579"/>
                  </a:cubicBezTo>
                  <a:cubicBezTo>
                    <a:pt x="1079" y="579"/>
                    <a:pt x="1101" y="587"/>
                    <a:pt x="1101" y="597"/>
                  </a:cubicBezTo>
                  <a:cubicBezTo>
                    <a:pt x="1101" y="607"/>
                    <a:pt x="1091" y="603"/>
                    <a:pt x="1091" y="603"/>
                  </a:cubicBezTo>
                  <a:cubicBezTo>
                    <a:pt x="1091" y="603"/>
                    <a:pt x="1091" y="612"/>
                    <a:pt x="1088" y="626"/>
                  </a:cubicBezTo>
                  <a:cubicBezTo>
                    <a:pt x="1085" y="640"/>
                    <a:pt x="1071" y="638"/>
                    <a:pt x="1063" y="641"/>
                  </a:cubicBezTo>
                  <a:cubicBezTo>
                    <a:pt x="1055" y="644"/>
                    <a:pt x="1053" y="654"/>
                    <a:pt x="1053" y="670"/>
                  </a:cubicBezTo>
                  <a:cubicBezTo>
                    <a:pt x="1053" y="686"/>
                    <a:pt x="1073" y="689"/>
                    <a:pt x="1073" y="689"/>
                  </a:cubicBezTo>
                  <a:cubicBezTo>
                    <a:pt x="1082" y="704"/>
                    <a:pt x="1082" y="704"/>
                    <a:pt x="1082" y="704"/>
                  </a:cubicBezTo>
                  <a:cubicBezTo>
                    <a:pt x="1089" y="681"/>
                    <a:pt x="1089" y="681"/>
                    <a:pt x="1089" y="681"/>
                  </a:cubicBezTo>
                  <a:cubicBezTo>
                    <a:pt x="1089" y="681"/>
                    <a:pt x="1081" y="660"/>
                    <a:pt x="1099" y="664"/>
                  </a:cubicBezTo>
                  <a:cubicBezTo>
                    <a:pt x="1117" y="668"/>
                    <a:pt x="1111" y="687"/>
                    <a:pt x="1115" y="698"/>
                  </a:cubicBezTo>
                  <a:cubicBezTo>
                    <a:pt x="1119" y="709"/>
                    <a:pt x="1135" y="748"/>
                    <a:pt x="1135" y="748"/>
                  </a:cubicBezTo>
                  <a:cubicBezTo>
                    <a:pt x="1149" y="760"/>
                    <a:pt x="1149" y="760"/>
                    <a:pt x="1149" y="760"/>
                  </a:cubicBezTo>
                  <a:cubicBezTo>
                    <a:pt x="1149" y="760"/>
                    <a:pt x="1148" y="752"/>
                    <a:pt x="1148" y="746"/>
                  </a:cubicBezTo>
                  <a:cubicBezTo>
                    <a:pt x="1148" y="740"/>
                    <a:pt x="1152" y="752"/>
                    <a:pt x="1161" y="750"/>
                  </a:cubicBezTo>
                  <a:cubicBezTo>
                    <a:pt x="1170" y="748"/>
                    <a:pt x="1160" y="736"/>
                    <a:pt x="1156" y="732"/>
                  </a:cubicBezTo>
                  <a:cubicBezTo>
                    <a:pt x="1152" y="728"/>
                    <a:pt x="1152" y="714"/>
                    <a:pt x="1149" y="705"/>
                  </a:cubicBezTo>
                  <a:cubicBezTo>
                    <a:pt x="1146" y="696"/>
                    <a:pt x="1163" y="694"/>
                    <a:pt x="1163" y="694"/>
                  </a:cubicBezTo>
                  <a:cubicBezTo>
                    <a:pt x="1161" y="661"/>
                    <a:pt x="1161" y="661"/>
                    <a:pt x="1161" y="661"/>
                  </a:cubicBezTo>
                  <a:cubicBezTo>
                    <a:pt x="1161" y="661"/>
                    <a:pt x="1147" y="650"/>
                    <a:pt x="1143" y="648"/>
                  </a:cubicBezTo>
                  <a:cubicBezTo>
                    <a:pt x="1139" y="646"/>
                    <a:pt x="1164" y="647"/>
                    <a:pt x="1168" y="648"/>
                  </a:cubicBezTo>
                  <a:cubicBezTo>
                    <a:pt x="1172" y="649"/>
                    <a:pt x="1197" y="653"/>
                    <a:pt x="1197" y="653"/>
                  </a:cubicBezTo>
                  <a:cubicBezTo>
                    <a:pt x="1197" y="629"/>
                    <a:pt x="1197" y="629"/>
                    <a:pt x="1197" y="629"/>
                  </a:cubicBezTo>
                  <a:cubicBezTo>
                    <a:pt x="1209" y="594"/>
                    <a:pt x="1209" y="594"/>
                    <a:pt x="1209" y="594"/>
                  </a:cubicBezTo>
                  <a:cubicBezTo>
                    <a:pt x="1209" y="594"/>
                    <a:pt x="1199" y="586"/>
                    <a:pt x="1199" y="576"/>
                  </a:cubicBezTo>
                  <a:cubicBezTo>
                    <a:pt x="1199" y="566"/>
                    <a:pt x="1213" y="562"/>
                    <a:pt x="1213" y="562"/>
                  </a:cubicBezTo>
                  <a:cubicBezTo>
                    <a:pt x="1225" y="541"/>
                    <a:pt x="1225" y="541"/>
                    <a:pt x="1225" y="541"/>
                  </a:cubicBezTo>
                  <a:cubicBezTo>
                    <a:pt x="1225" y="541"/>
                    <a:pt x="1219" y="530"/>
                    <a:pt x="1218" y="525"/>
                  </a:cubicBezTo>
                  <a:cubicBezTo>
                    <a:pt x="1217" y="520"/>
                    <a:pt x="1215" y="506"/>
                    <a:pt x="1215" y="506"/>
                  </a:cubicBezTo>
                  <a:cubicBezTo>
                    <a:pt x="1215" y="506"/>
                    <a:pt x="1226" y="501"/>
                    <a:pt x="1238" y="497"/>
                  </a:cubicBezTo>
                  <a:cubicBezTo>
                    <a:pt x="1250" y="493"/>
                    <a:pt x="1245" y="478"/>
                    <a:pt x="1253" y="476"/>
                  </a:cubicBezTo>
                  <a:cubicBezTo>
                    <a:pt x="1261" y="474"/>
                    <a:pt x="1276" y="473"/>
                    <a:pt x="1276" y="473"/>
                  </a:cubicBezTo>
                  <a:cubicBezTo>
                    <a:pt x="1276" y="473"/>
                    <a:pt x="1299" y="481"/>
                    <a:pt x="1301" y="477"/>
                  </a:cubicBezTo>
                  <a:cubicBezTo>
                    <a:pt x="1303" y="473"/>
                    <a:pt x="1280" y="463"/>
                    <a:pt x="1280" y="454"/>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6" name="Freeform 40">
              <a:extLst>
                <a:ext uri="{FF2B5EF4-FFF2-40B4-BE49-F238E27FC236}">
                  <a16:creationId xmlns:a16="http://schemas.microsoft.com/office/drawing/2014/main" id="{AE39B7D2-6DE8-41B0-8412-92B0B3D2D19F}"/>
                </a:ext>
              </a:extLst>
            </p:cNvPr>
            <p:cNvSpPr>
              <a:spLocks/>
            </p:cNvSpPr>
            <p:nvPr/>
          </p:nvSpPr>
          <p:spPr bwMode="auto">
            <a:xfrm>
              <a:off x="5260430" y="4137164"/>
              <a:ext cx="368717" cy="935152"/>
            </a:xfrm>
            <a:custGeom>
              <a:avLst/>
              <a:gdLst/>
              <a:ahLst/>
              <a:cxnLst>
                <a:cxn ang="0">
                  <a:pos x="9" y="422"/>
                </a:cxn>
                <a:cxn ang="0">
                  <a:pos x="81" y="465"/>
                </a:cxn>
                <a:cxn ang="0">
                  <a:pos x="132" y="562"/>
                </a:cxn>
                <a:cxn ang="0">
                  <a:pos x="145" y="654"/>
                </a:cxn>
                <a:cxn ang="0">
                  <a:pos x="168" y="671"/>
                </a:cxn>
                <a:cxn ang="0">
                  <a:pos x="240" y="641"/>
                </a:cxn>
                <a:cxn ang="0">
                  <a:pos x="267" y="638"/>
                </a:cxn>
                <a:cxn ang="0">
                  <a:pos x="303" y="745"/>
                </a:cxn>
                <a:cxn ang="0">
                  <a:pos x="350" y="849"/>
                </a:cxn>
                <a:cxn ang="0">
                  <a:pos x="337" y="918"/>
                </a:cxn>
                <a:cxn ang="0">
                  <a:pos x="355" y="970"/>
                </a:cxn>
                <a:cxn ang="0">
                  <a:pos x="375" y="956"/>
                </a:cxn>
                <a:cxn ang="0">
                  <a:pos x="396" y="861"/>
                </a:cxn>
                <a:cxn ang="0">
                  <a:pos x="344" y="760"/>
                </a:cxn>
                <a:cxn ang="0">
                  <a:pos x="341" y="687"/>
                </a:cxn>
                <a:cxn ang="0">
                  <a:pos x="344" y="653"/>
                </a:cxn>
                <a:cxn ang="0">
                  <a:pos x="295" y="592"/>
                </a:cxn>
                <a:cxn ang="0">
                  <a:pos x="273" y="554"/>
                </a:cxn>
                <a:cxn ang="0">
                  <a:pos x="272" y="512"/>
                </a:cxn>
                <a:cxn ang="0">
                  <a:pos x="318" y="477"/>
                </a:cxn>
                <a:cxn ang="0">
                  <a:pos x="352" y="440"/>
                </a:cxn>
                <a:cxn ang="0">
                  <a:pos x="399" y="414"/>
                </a:cxn>
                <a:cxn ang="0">
                  <a:pos x="399" y="392"/>
                </a:cxn>
                <a:cxn ang="0">
                  <a:pos x="397" y="380"/>
                </a:cxn>
                <a:cxn ang="0">
                  <a:pos x="361" y="370"/>
                </a:cxn>
                <a:cxn ang="0">
                  <a:pos x="326" y="329"/>
                </a:cxn>
                <a:cxn ang="0">
                  <a:pos x="301" y="292"/>
                </a:cxn>
                <a:cxn ang="0">
                  <a:pos x="297" y="237"/>
                </a:cxn>
                <a:cxn ang="0">
                  <a:pos x="242" y="235"/>
                </a:cxn>
                <a:cxn ang="0">
                  <a:pos x="233" y="203"/>
                </a:cxn>
                <a:cxn ang="0">
                  <a:pos x="243" y="156"/>
                </a:cxn>
                <a:cxn ang="0">
                  <a:pos x="253" y="133"/>
                </a:cxn>
                <a:cxn ang="0">
                  <a:pos x="255" y="74"/>
                </a:cxn>
                <a:cxn ang="0">
                  <a:pos x="211" y="15"/>
                </a:cxn>
                <a:cxn ang="0">
                  <a:pos x="187" y="32"/>
                </a:cxn>
                <a:cxn ang="0">
                  <a:pos x="159" y="69"/>
                </a:cxn>
                <a:cxn ang="0">
                  <a:pos x="98" y="102"/>
                </a:cxn>
                <a:cxn ang="0">
                  <a:pos x="96" y="158"/>
                </a:cxn>
                <a:cxn ang="0">
                  <a:pos x="80" y="225"/>
                </a:cxn>
                <a:cxn ang="0">
                  <a:pos x="26" y="244"/>
                </a:cxn>
                <a:cxn ang="0">
                  <a:pos x="32" y="301"/>
                </a:cxn>
                <a:cxn ang="0">
                  <a:pos x="31" y="342"/>
                </a:cxn>
                <a:cxn ang="0">
                  <a:pos x="25" y="383"/>
                </a:cxn>
              </a:cxnLst>
              <a:rect l="0" t="0" r="r" b="b"/>
              <a:pathLst>
                <a:path w="426" h="1001">
                  <a:moveTo>
                    <a:pt x="0" y="391"/>
                  </a:moveTo>
                  <a:cubicBezTo>
                    <a:pt x="5" y="391"/>
                    <a:pt x="9" y="391"/>
                    <a:pt x="9" y="391"/>
                  </a:cubicBezTo>
                  <a:cubicBezTo>
                    <a:pt x="9" y="422"/>
                    <a:pt x="9" y="422"/>
                    <a:pt x="9" y="422"/>
                  </a:cubicBezTo>
                  <a:cubicBezTo>
                    <a:pt x="9" y="422"/>
                    <a:pt x="32" y="428"/>
                    <a:pt x="41" y="438"/>
                  </a:cubicBezTo>
                  <a:cubicBezTo>
                    <a:pt x="51" y="448"/>
                    <a:pt x="59" y="470"/>
                    <a:pt x="59" y="470"/>
                  </a:cubicBezTo>
                  <a:cubicBezTo>
                    <a:pt x="81" y="465"/>
                    <a:pt x="81" y="465"/>
                    <a:pt x="81" y="465"/>
                  </a:cubicBezTo>
                  <a:cubicBezTo>
                    <a:pt x="67" y="494"/>
                    <a:pt x="67" y="494"/>
                    <a:pt x="67" y="494"/>
                  </a:cubicBezTo>
                  <a:cubicBezTo>
                    <a:pt x="67" y="494"/>
                    <a:pt x="98" y="501"/>
                    <a:pt x="110" y="510"/>
                  </a:cubicBezTo>
                  <a:cubicBezTo>
                    <a:pt x="122" y="519"/>
                    <a:pt x="130" y="555"/>
                    <a:pt x="132" y="562"/>
                  </a:cubicBezTo>
                  <a:cubicBezTo>
                    <a:pt x="134" y="568"/>
                    <a:pt x="148" y="581"/>
                    <a:pt x="148" y="581"/>
                  </a:cubicBezTo>
                  <a:cubicBezTo>
                    <a:pt x="137" y="593"/>
                    <a:pt x="137" y="593"/>
                    <a:pt x="137" y="593"/>
                  </a:cubicBezTo>
                  <a:cubicBezTo>
                    <a:pt x="145" y="654"/>
                    <a:pt x="145" y="654"/>
                    <a:pt x="145" y="654"/>
                  </a:cubicBezTo>
                  <a:cubicBezTo>
                    <a:pt x="134" y="662"/>
                    <a:pt x="134" y="662"/>
                    <a:pt x="134" y="662"/>
                  </a:cubicBezTo>
                  <a:cubicBezTo>
                    <a:pt x="134" y="662"/>
                    <a:pt x="140" y="681"/>
                    <a:pt x="149" y="680"/>
                  </a:cubicBezTo>
                  <a:cubicBezTo>
                    <a:pt x="158" y="679"/>
                    <a:pt x="168" y="671"/>
                    <a:pt x="168" y="671"/>
                  </a:cubicBezTo>
                  <a:cubicBezTo>
                    <a:pt x="168" y="671"/>
                    <a:pt x="172" y="686"/>
                    <a:pt x="183" y="681"/>
                  </a:cubicBezTo>
                  <a:cubicBezTo>
                    <a:pt x="195" y="677"/>
                    <a:pt x="206" y="654"/>
                    <a:pt x="206" y="654"/>
                  </a:cubicBezTo>
                  <a:cubicBezTo>
                    <a:pt x="206" y="654"/>
                    <a:pt x="228" y="650"/>
                    <a:pt x="240" y="641"/>
                  </a:cubicBezTo>
                  <a:cubicBezTo>
                    <a:pt x="252" y="631"/>
                    <a:pt x="238" y="602"/>
                    <a:pt x="245" y="596"/>
                  </a:cubicBezTo>
                  <a:cubicBezTo>
                    <a:pt x="253" y="590"/>
                    <a:pt x="268" y="617"/>
                    <a:pt x="268" y="617"/>
                  </a:cubicBezTo>
                  <a:cubicBezTo>
                    <a:pt x="267" y="638"/>
                    <a:pt x="267" y="638"/>
                    <a:pt x="267" y="638"/>
                  </a:cubicBezTo>
                  <a:cubicBezTo>
                    <a:pt x="267" y="638"/>
                    <a:pt x="288" y="639"/>
                    <a:pt x="289" y="656"/>
                  </a:cubicBezTo>
                  <a:cubicBezTo>
                    <a:pt x="289" y="673"/>
                    <a:pt x="296" y="685"/>
                    <a:pt x="298" y="698"/>
                  </a:cubicBezTo>
                  <a:cubicBezTo>
                    <a:pt x="300" y="712"/>
                    <a:pt x="303" y="745"/>
                    <a:pt x="303" y="745"/>
                  </a:cubicBezTo>
                  <a:cubicBezTo>
                    <a:pt x="303" y="745"/>
                    <a:pt x="304" y="757"/>
                    <a:pt x="311" y="766"/>
                  </a:cubicBezTo>
                  <a:cubicBezTo>
                    <a:pt x="319" y="775"/>
                    <a:pt x="322" y="788"/>
                    <a:pt x="322" y="788"/>
                  </a:cubicBezTo>
                  <a:cubicBezTo>
                    <a:pt x="350" y="849"/>
                    <a:pt x="350" y="849"/>
                    <a:pt x="350" y="849"/>
                  </a:cubicBezTo>
                  <a:cubicBezTo>
                    <a:pt x="360" y="879"/>
                    <a:pt x="360" y="879"/>
                    <a:pt x="360" y="879"/>
                  </a:cubicBezTo>
                  <a:cubicBezTo>
                    <a:pt x="360" y="879"/>
                    <a:pt x="346" y="876"/>
                    <a:pt x="345" y="884"/>
                  </a:cubicBezTo>
                  <a:cubicBezTo>
                    <a:pt x="343" y="893"/>
                    <a:pt x="337" y="918"/>
                    <a:pt x="337" y="918"/>
                  </a:cubicBezTo>
                  <a:cubicBezTo>
                    <a:pt x="366" y="908"/>
                    <a:pt x="366" y="908"/>
                    <a:pt x="366" y="908"/>
                  </a:cubicBezTo>
                  <a:cubicBezTo>
                    <a:pt x="358" y="945"/>
                    <a:pt x="358" y="945"/>
                    <a:pt x="358" y="945"/>
                  </a:cubicBezTo>
                  <a:cubicBezTo>
                    <a:pt x="358" y="945"/>
                    <a:pt x="354" y="957"/>
                    <a:pt x="355" y="970"/>
                  </a:cubicBezTo>
                  <a:cubicBezTo>
                    <a:pt x="356" y="982"/>
                    <a:pt x="363" y="1001"/>
                    <a:pt x="363" y="1001"/>
                  </a:cubicBezTo>
                  <a:cubicBezTo>
                    <a:pt x="363" y="1001"/>
                    <a:pt x="372" y="988"/>
                    <a:pt x="373" y="979"/>
                  </a:cubicBezTo>
                  <a:cubicBezTo>
                    <a:pt x="374" y="970"/>
                    <a:pt x="366" y="963"/>
                    <a:pt x="375" y="956"/>
                  </a:cubicBezTo>
                  <a:cubicBezTo>
                    <a:pt x="384" y="949"/>
                    <a:pt x="389" y="942"/>
                    <a:pt x="392" y="932"/>
                  </a:cubicBezTo>
                  <a:cubicBezTo>
                    <a:pt x="395" y="922"/>
                    <a:pt x="402" y="897"/>
                    <a:pt x="398" y="884"/>
                  </a:cubicBezTo>
                  <a:cubicBezTo>
                    <a:pt x="394" y="871"/>
                    <a:pt x="396" y="861"/>
                    <a:pt x="396" y="861"/>
                  </a:cubicBezTo>
                  <a:cubicBezTo>
                    <a:pt x="396" y="861"/>
                    <a:pt x="381" y="849"/>
                    <a:pt x="377" y="843"/>
                  </a:cubicBezTo>
                  <a:cubicBezTo>
                    <a:pt x="373" y="837"/>
                    <a:pt x="378" y="813"/>
                    <a:pt x="374" y="798"/>
                  </a:cubicBezTo>
                  <a:cubicBezTo>
                    <a:pt x="370" y="783"/>
                    <a:pt x="348" y="770"/>
                    <a:pt x="344" y="760"/>
                  </a:cubicBezTo>
                  <a:cubicBezTo>
                    <a:pt x="340" y="750"/>
                    <a:pt x="328" y="736"/>
                    <a:pt x="328" y="736"/>
                  </a:cubicBezTo>
                  <a:cubicBezTo>
                    <a:pt x="328" y="736"/>
                    <a:pt x="320" y="723"/>
                    <a:pt x="330" y="713"/>
                  </a:cubicBezTo>
                  <a:cubicBezTo>
                    <a:pt x="340" y="703"/>
                    <a:pt x="341" y="693"/>
                    <a:pt x="341" y="687"/>
                  </a:cubicBezTo>
                  <a:cubicBezTo>
                    <a:pt x="341" y="681"/>
                    <a:pt x="338" y="670"/>
                    <a:pt x="338" y="670"/>
                  </a:cubicBezTo>
                  <a:cubicBezTo>
                    <a:pt x="338" y="670"/>
                    <a:pt x="350" y="671"/>
                    <a:pt x="350" y="658"/>
                  </a:cubicBezTo>
                  <a:cubicBezTo>
                    <a:pt x="350" y="645"/>
                    <a:pt x="344" y="653"/>
                    <a:pt x="344" y="653"/>
                  </a:cubicBezTo>
                  <a:cubicBezTo>
                    <a:pt x="344" y="653"/>
                    <a:pt x="336" y="652"/>
                    <a:pt x="331" y="640"/>
                  </a:cubicBezTo>
                  <a:cubicBezTo>
                    <a:pt x="326" y="628"/>
                    <a:pt x="340" y="633"/>
                    <a:pt x="332" y="622"/>
                  </a:cubicBezTo>
                  <a:cubicBezTo>
                    <a:pt x="324" y="611"/>
                    <a:pt x="298" y="602"/>
                    <a:pt x="295" y="592"/>
                  </a:cubicBezTo>
                  <a:cubicBezTo>
                    <a:pt x="292" y="582"/>
                    <a:pt x="287" y="579"/>
                    <a:pt x="287" y="579"/>
                  </a:cubicBezTo>
                  <a:cubicBezTo>
                    <a:pt x="291" y="564"/>
                    <a:pt x="291" y="564"/>
                    <a:pt x="291" y="564"/>
                  </a:cubicBezTo>
                  <a:cubicBezTo>
                    <a:pt x="291" y="564"/>
                    <a:pt x="278" y="558"/>
                    <a:pt x="273" y="554"/>
                  </a:cubicBezTo>
                  <a:cubicBezTo>
                    <a:pt x="268" y="550"/>
                    <a:pt x="265" y="545"/>
                    <a:pt x="268" y="542"/>
                  </a:cubicBezTo>
                  <a:cubicBezTo>
                    <a:pt x="271" y="539"/>
                    <a:pt x="282" y="545"/>
                    <a:pt x="282" y="536"/>
                  </a:cubicBezTo>
                  <a:cubicBezTo>
                    <a:pt x="282" y="527"/>
                    <a:pt x="271" y="516"/>
                    <a:pt x="272" y="512"/>
                  </a:cubicBezTo>
                  <a:cubicBezTo>
                    <a:pt x="273" y="508"/>
                    <a:pt x="283" y="507"/>
                    <a:pt x="284" y="498"/>
                  </a:cubicBezTo>
                  <a:cubicBezTo>
                    <a:pt x="285" y="489"/>
                    <a:pt x="277" y="473"/>
                    <a:pt x="288" y="471"/>
                  </a:cubicBezTo>
                  <a:cubicBezTo>
                    <a:pt x="299" y="469"/>
                    <a:pt x="308" y="480"/>
                    <a:pt x="318" y="477"/>
                  </a:cubicBezTo>
                  <a:cubicBezTo>
                    <a:pt x="328" y="474"/>
                    <a:pt x="330" y="456"/>
                    <a:pt x="330" y="456"/>
                  </a:cubicBezTo>
                  <a:cubicBezTo>
                    <a:pt x="347" y="455"/>
                    <a:pt x="347" y="455"/>
                    <a:pt x="347" y="455"/>
                  </a:cubicBezTo>
                  <a:cubicBezTo>
                    <a:pt x="352" y="440"/>
                    <a:pt x="352" y="440"/>
                    <a:pt x="352" y="440"/>
                  </a:cubicBezTo>
                  <a:cubicBezTo>
                    <a:pt x="352" y="440"/>
                    <a:pt x="371" y="434"/>
                    <a:pt x="375" y="435"/>
                  </a:cubicBezTo>
                  <a:cubicBezTo>
                    <a:pt x="375" y="435"/>
                    <a:pt x="373" y="423"/>
                    <a:pt x="382" y="420"/>
                  </a:cubicBezTo>
                  <a:cubicBezTo>
                    <a:pt x="391" y="417"/>
                    <a:pt x="399" y="414"/>
                    <a:pt x="399" y="414"/>
                  </a:cubicBezTo>
                  <a:cubicBezTo>
                    <a:pt x="394" y="407"/>
                    <a:pt x="394" y="407"/>
                    <a:pt x="394" y="407"/>
                  </a:cubicBezTo>
                  <a:cubicBezTo>
                    <a:pt x="399" y="399"/>
                    <a:pt x="399" y="399"/>
                    <a:pt x="399" y="399"/>
                  </a:cubicBezTo>
                  <a:cubicBezTo>
                    <a:pt x="399" y="392"/>
                    <a:pt x="399" y="392"/>
                    <a:pt x="399" y="392"/>
                  </a:cubicBezTo>
                  <a:cubicBezTo>
                    <a:pt x="421" y="382"/>
                    <a:pt x="421" y="382"/>
                    <a:pt x="421" y="382"/>
                  </a:cubicBezTo>
                  <a:cubicBezTo>
                    <a:pt x="421" y="382"/>
                    <a:pt x="426" y="364"/>
                    <a:pt x="416" y="363"/>
                  </a:cubicBezTo>
                  <a:cubicBezTo>
                    <a:pt x="406" y="362"/>
                    <a:pt x="397" y="380"/>
                    <a:pt x="397" y="380"/>
                  </a:cubicBezTo>
                  <a:cubicBezTo>
                    <a:pt x="397" y="380"/>
                    <a:pt x="378" y="381"/>
                    <a:pt x="375" y="381"/>
                  </a:cubicBezTo>
                  <a:cubicBezTo>
                    <a:pt x="372" y="381"/>
                    <a:pt x="372" y="369"/>
                    <a:pt x="372" y="369"/>
                  </a:cubicBezTo>
                  <a:cubicBezTo>
                    <a:pt x="361" y="370"/>
                    <a:pt x="361" y="370"/>
                    <a:pt x="361" y="370"/>
                  </a:cubicBezTo>
                  <a:cubicBezTo>
                    <a:pt x="356" y="350"/>
                    <a:pt x="356" y="350"/>
                    <a:pt x="356" y="350"/>
                  </a:cubicBezTo>
                  <a:cubicBezTo>
                    <a:pt x="317" y="346"/>
                    <a:pt x="317" y="346"/>
                    <a:pt x="317" y="346"/>
                  </a:cubicBezTo>
                  <a:cubicBezTo>
                    <a:pt x="317" y="346"/>
                    <a:pt x="323" y="332"/>
                    <a:pt x="326" y="329"/>
                  </a:cubicBezTo>
                  <a:cubicBezTo>
                    <a:pt x="329" y="326"/>
                    <a:pt x="320" y="314"/>
                    <a:pt x="320" y="314"/>
                  </a:cubicBezTo>
                  <a:cubicBezTo>
                    <a:pt x="320" y="314"/>
                    <a:pt x="343" y="305"/>
                    <a:pt x="336" y="299"/>
                  </a:cubicBezTo>
                  <a:cubicBezTo>
                    <a:pt x="329" y="293"/>
                    <a:pt x="301" y="292"/>
                    <a:pt x="301" y="292"/>
                  </a:cubicBezTo>
                  <a:cubicBezTo>
                    <a:pt x="296" y="265"/>
                    <a:pt x="296" y="265"/>
                    <a:pt x="296" y="265"/>
                  </a:cubicBezTo>
                  <a:cubicBezTo>
                    <a:pt x="280" y="252"/>
                    <a:pt x="280" y="252"/>
                    <a:pt x="280" y="252"/>
                  </a:cubicBezTo>
                  <a:cubicBezTo>
                    <a:pt x="297" y="237"/>
                    <a:pt x="297" y="237"/>
                    <a:pt x="297" y="237"/>
                  </a:cubicBezTo>
                  <a:cubicBezTo>
                    <a:pt x="297" y="237"/>
                    <a:pt x="268" y="237"/>
                    <a:pt x="260" y="238"/>
                  </a:cubicBezTo>
                  <a:cubicBezTo>
                    <a:pt x="252" y="239"/>
                    <a:pt x="236" y="249"/>
                    <a:pt x="236" y="249"/>
                  </a:cubicBezTo>
                  <a:cubicBezTo>
                    <a:pt x="242" y="235"/>
                    <a:pt x="242" y="235"/>
                    <a:pt x="242" y="235"/>
                  </a:cubicBezTo>
                  <a:cubicBezTo>
                    <a:pt x="242" y="235"/>
                    <a:pt x="237" y="225"/>
                    <a:pt x="232" y="220"/>
                  </a:cubicBezTo>
                  <a:cubicBezTo>
                    <a:pt x="227" y="215"/>
                    <a:pt x="226" y="206"/>
                    <a:pt x="226" y="206"/>
                  </a:cubicBezTo>
                  <a:cubicBezTo>
                    <a:pt x="233" y="203"/>
                    <a:pt x="233" y="203"/>
                    <a:pt x="233" y="203"/>
                  </a:cubicBezTo>
                  <a:cubicBezTo>
                    <a:pt x="231" y="183"/>
                    <a:pt x="231" y="183"/>
                    <a:pt x="231" y="183"/>
                  </a:cubicBezTo>
                  <a:cubicBezTo>
                    <a:pt x="231" y="183"/>
                    <a:pt x="242" y="187"/>
                    <a:pt x="243" y="176"/>
                  </a:cubicBezTo>
                  <a:cubicBezTo>
                    <a:pt x="244" y="165"/>
                    <a:pt x="243" y="156"/>
                    <a:pt x="243" y="156"/>
                  </a:cubicBezTo>
                  <a:cubicBezTo>
                    <a:pt x="243" y="156"/>
                    <a:pt x="255" y="164"/>
                    <a:pt x="258" y="157"/>
                  </a:cubicBezTo>
                  <a:cubicBezTo>
                    <a:pt x="261" y="150"/>
                    <a:pt x="262" y="144"/>
                    <a:pt x="262" y="144"/>
                  </a:cubicBezTo>
                  <a:cubicBezTo>
                    <a:pt x="262" y="144"/>
                    <a:pt x="246" y="133"/>
                    <a:pt x="253" y="133"/>
                  </a:cubicBezTo>
                  <a:cubicBezTo>
                    <a:pt x="260" y="133"/>
                    <a:pt x="270" y="127"/>
                    <a:pt x="270" y="127"/>
                  </a:cubicBezTo>
                  <a:cubicBezTo>
                    <a:pt x="263" y="90"/>
                    <a:pt x="263" y="90"/>
                    <a:pt x="263" y="90"/>
                  </a:cubicBezTo>
                  <a:cubicBezTo>
                    <a:pt x="255" y="74"/>
                    <a:pt x="255" y="74"/>
                    <a:pt x="255" y="74"/>
                  </a:cubicBezTo>
                  <a:cubicBezTo>
                    <a:pt x="255" y="74"/>
                    <a:pt x="257" y="52"/>
                    <a:pt x="250" y="50"/>
                  </a:cubicBezTo>
                  <a:cubicBezTo>
                    <a:pt x="243" y="48"/>
                    <a:pt x="228" y="50"/>
                    <a:pt x="228" y="50"/>
                  </a:cubicBezTo>
                  <a:cubicBezTo>
                    <a:pt x="228" y="50"/>
                    <a:pt x="219" y="23"/>
                    <a:pt x="211" y="15"/>
                  </a:cubicBezTo>
                  <a:cubicBezTo>
                    <a:pt x="203" y="7"/>
                    <a:pt x="189" y="0"/>
                    <a:pt x="189" y="0"/>
                  </a:cubicBezTo>
                  <a:cubicBezTo>
                    <a:pt x="185" y="13"/>
                    <a:pt x="185" y="13"/>
                    <a:pt x="185" y="13"/>
                  </a:cubicBezTo>
                  <a:cubicBezTo>
                    <a:pt x="187" y="32"/>
                    <a:pt x="187" y="32"/>
                    <a:pt x="187" y="32"/>
                  </a:cubicBezTo>
                  <a:cubicBezTo>
                    <a:pt x="187" y="32"/>
                    <a:pt x="163" y="41"/>
                    <a:pt x="163" y="50"/>
                  </a:cubicBezTo>
                  <a:cubicBezTo>
                    <a:pt x="163" y="59"/>
                    <a:pt x="186" y="69"/>
                    <a:pt x="184" y="73"/>
                  </a:cubicBezTo>
                  <a:cubicBezTo>
                    <a:pt x="182" y="77"/>
                    <a:pt x="159" y="69"/>
                    <a:pt x="159" y="69"/>
                  </a:cubicBezTo>
                  <a:cubicBezTo>
                    <a:pt x="159" y="69"/>
                    <a:pt x="144" y="70"/>
                    <a:pt x="136" y="72"/>
                  </a:cubicBezTo>
                  <a:cubicBezTo>
                    <a:pt x="128" y="74"/>
                    <a:pt x="133" y="89"/>
                    <a:pt x="121" y="93"/>
                  </a:cubicBezTo>
                  <a:cubicBezTo>
                    <a:pt x="109" y="97"/>
                    <a:pt x="98" y="102"/>
                    <a:pt x="98" y="102"/>
                  </a:cubicBezTo>
                  <a:cubicBezTo>
                    <a:pt x="98" y="102"/>
                    <a:pt x="100" y="116"/>
                    <a:pt x="101" y="121"/>
                  </a:cubicBezTo>
                  <a:cubicBezTo>
                    <a:pt x="102" y="126"/>
                    <a:pt x="108" y="137"/>
                    <a:pt x="108" y="137"/>
                  </a:cubicBezTo>
                  <a:cubicBezTo>
                    <a:pt x="96" y="158"/>
                    <a:pt x="96" y="158"/>
                    <a:pt x="96" y="158"/>
                  </a:cubicBezTo>
                  <a:cubicBezTo>
                    <a:pt x="96" y="158"/>
                    <a:pt x="82" y="162"/>
                    <a:pt x="82" y="172"/>
                  </a:cubicBezTo>
                  <a:cubicBezTo>
                    <a:pt x="82" y="182"/>
                    <a:pt x="92" y="190"/>
                    <a:pt x="92" y="190"/>
                  </a:cubicBezTo>
                  <a:cubicBezTo>
                    <a:pt x="80" y="225"/>
                    <a:pt x="80" y="225"/>
                    <a:pt x="80" y="225"/>
                  </a:cubicBezTo>
                  <a:cubicBezTo>
                    <a:pt x="80" y="249"/>
                    <a:pt x="80" y="249"/>
                    <a:pt x="80" y="249"/>
                  </a:cubicBezTo>
                  <a:cubicBezTo>
                    <a:pt x="80" y="249"/>
                    <a:pt x="55" y="245"/>
                    <a:pt x="51" y="244"/>
                  </a:cubicBezTo>
                  <a:cubicBezTo>
                    <a:pt x="47" y="243"/>
                    <a:pt x="22" y="242"/>
                    <a:pt x="26" y="244"/>
                  </a:cubicBezTo>
                  <a:cubicBezTo>
                    <a:pt x="30" y="246"/>
                    <a:pt x="44" y="257"/>
                    <a:pt x="44" y="257"/>
                  </a:cubicBezTo>
                  <a:cubicBezTo>
                    <a:pt x="46" y="290"/>
                    <a:pt x="46" y="290"/>
                    <a:pt x="46" y="290"/>
                  </a:cubicBezTo>
                  <a:cubicBezTo>
                    <a:pt x="46" y="290"/>
                    <a:pt x="29" y="292"/>
                    <a:pt x="32" y="301"/>
                  </a:cubicBezTo>
                  <a:cubicBezTo>
                    <a:pt x="35" y="310"/>
                    <a:pt x="35" y="324"/>
                    <a:pt x="39" y="328"/>
                  </a:cubicBezTo>
                  <a:cubicBezTo>
                    <a:pt x="43" y="332"/>
                    <a:pt x="53" y="344"/>
                    <a:pt x="44" y="346"/>
                  </a:cubicBezTo>
                  <a:cubicBezTo>
                    <a:pt x="35" y="348"/>
                    <a:pt x="31" y="336"/>
                    <a:pt x="31" y="342"/>
                  </a:cubicBezTo>
                  <a:cubicBezTo>
                    <a:pt x="31" y="348"/>
                    <a:pt x="32" y="356"/>
                    <a:pt x="32" y="356"/>
                  </a:cubicBezTo>
                  <a:cubicBezTo>
                    <a:pt x="18" y="344"/>
                    <a:pt x="18" y="344"/>
                    <a:pt x="18" y="344"/>
                  </a:cubicBezTo>
                  <a:cubicBezTo>
                    <a:pt x="25" y="383"/>
                    <a:pt x="25" y="383"/>
                    <a:pt x="25" y="383"/>
                  </a:cubicBezTo>
                  <a:cubicBezTo>
                    <a:pt x="4" y="380"/>
                    <a:pt x="4" y="380"/>
                    <a:pt x="4" y="380"/>
                  </a:cubicBezTo>
                  <a:cubicBezTo>
                    <a:pt x="4" y="380"/>
                    <a:pt x="2" y="384"/>
                    <a:pt x="0" y="391"/>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7" name="Freeform 42">
              <a:extLst>
                <a:ext uri="{FF2B5EF4-FFF2-40B4-BE49-F238E27FC236}">
                  <a16:creationId xmlns:a16="http://schemas.microsoft.com/office/drawing/2014/main" id="{E7870538-6DB5-42FA-8CEA-07681DDEE3A8}"/>
                </a:ext>
              </a:extLst>
            </p:cNvPr>
            <p:cNvSpPr>
              <a:spLocks noEditPoints="1"/>
            </p:cNvSpPr>
            <p:nvPr/>
          </p:nvSpPr>
          <p:spPr bwMode="auto">
            <a:xfrm>
              <a:off x="4367865" y="2887673"/>
              <a:ext cx="2120125" cy="1762906"/>
            </a:xfrm>
            <a:custGeom>
              <a:avLst/>
              <a:gdLst/>
              <a:ahLst/>
              <a:cxnLst>
                <a:cxn ang="0">
                  <a:pos x="1905" y="1857"/>
                </a:cxn>
                <a:cxn ang="0">
                  <a:pos x="2423" y="352"/>
                </a:cxn>
                <a:cxn ang="0">
                  <a:pos x="2365" y="288"/>
                </a:cxn>
                <a:cxn ang="0">
                  <a:pos x="2248" y="288"/>
                </a:cxn>
                <a:cxn ang="0">
                  <a:pos x="2077" y="209"/>
                </a:cxn>
                <a:cxn ang="0">
                  <a:pos x="1934" y="76"/>
                </a:cxn>
                <a:cxn ang="0">
                  <a:pos x="1769" y="0"/>
                </a:cxn>
                <a:cxn ang="0">
                  <a:pos x="1704" y="80"/>
                </a:cxn>
                <a:cxn ang="0">
                  <a:pos x="1653" y="209"/>
                </a:cxn>
                <a:cxn ang="0">
                  <a:pos x="1639" y="310"/>
                </a:cxn>
                <a:cxn ang="0">
                  <a:pos x="1786" y="322"/>
                </a:cxn>
                <a:cxn ang="0">
                  <a:pos x="1753" y="371"/>
                </a:cxn>
                <a:cxn ang="0">
                  <a:pos x="1627" y="462"/>
                </a:cxn>
                <a:cxn ang="0">
                  <a:pos x="1536" y="569"/>
                </a:cxn>
                <a:cxn ang="0">
                  <a:pos x="1228" y="608"/>
                </a:cxn>
                <a:cxn ang="0">
                  <a:pos x="973" y="571"/>
                </a:cxn>
                <a:cxn ang="0">
                  <a:pos x="775" y="459"/>
                </a:cxn>
                <a:cxn ang="0">
                  <a:pos x="612" y="353"/>
                </a:cxn>
                <a:cxn ang="0">
                  <a:pos x="452" y="264"/>
                </a:cxn>
                <a:cxn ang="0">
                  <a:pos x="373" y="309"/>
                </a:cxn>
                <a:cxn ang="0">
                  <a:pos x="273" y="425"/>
                </a:cxn>
                <a:cxn ang="0">
                  <a:pos x="216" y="499"/>
                </a:cxn>
                <a:cxn ang="0">
                  <a:pos x="199" y="625"/>
                </a:cxn>
                <a:cxn ang="0">
                  <a:pos x="63" y="683"/>
                </a:cxn>
                <a:cxn ang="0">
                  <a:pos x="15" y="765"/>
                </a:cxn>
                <a:cxn ang="0">
                  <a:pos x="111" y="880"/>
                </a:cxn>
                <a:cxn ang="0">
                  <a:pos x="294" y="934"/>
                </a:cxn>
                <a:cxn ang="0">
                  <a:pos x="306" y="1057"/>
                </a:cxn>
                <a:cxn ang="0">
                  <a:pos x="316" y="1113"/>
                </a:cxn>
                <a:cxn ang="0">
                  <a:pos x="403" y="1210"/>
                </a:cxn>
                <a:cxn ang="0">
                  <a:pos x="571" y="1302"/>
                </a:cxn>
                <a:cxn ang="0">
                  <a:pos x="698" y="1349"/>
                </a:cxn>
                <a:cxn ang="0">
                  <a:pos x="894" y="1350"/>
                </a:cxn>
                <a:cxn ang="0">
                  <a:pos x="1044" y="1318"/>
                </a:cxn>
                <a:cxn ang="0">
                  <a:pos x="1161" y="1339"/>
                </a:cxn>
                <a:cxn ang="0">
                  <a:pos x="1291" y="1422"/>
                </a:cxn>
                <a:cxn ang="0">
                  <a:pos x="1261" y="1535"/>
                </a:cxn>
                <a:cxn ang="0">
                  <a:pos x="1324" y="1597"/>
                </a:cxn>
                <a:cxn ang="0">
                  <a:pos x="1400" y="1701"/>
                </a:cxn>
                <a:cxn ang="0">
                  <a:pos x="1461" y="1679"/>
                </a:cxn>
                <a:cxn ang="0">
                  <a:pos x="1554" y="1639"/>
                </a:cxn>
                <a:cxn ang="0">
                  <a:pos x="1625" y="1610"/>
                </a:cxn>
                <a:cxn ang="0">
                  <a:pos x="1698" y="1684"/>
                </a:cxn>
                <a:cxn ang="0">
                  <a:pos x="1846" y="1750"/>
                </a:cxn>
                <a:cxn ang="0">
                  <a:pos x="2036" y="1660"/>
                </a:cxn>
                <a:cxn ang="0">
                  <a:pos x="2205" y="1544"/>
                </a:cxn>
                <a:cxn ang="0">
                  <a:pos x="2274" y="1405"/>
                </a:cxn>
                <a:cxn ang="0">
                  <a:pos x="2335" y="1231"/>
                </a:cxn>
                <a:cxn ang="0">
                  <a:pos x="2240" y="1164"/>
                </a:cxn>
                <a:cxn ang="0">
                  <a:pos x="2236" y="1155"/>
                </a:cxn>
                <a:cxn ang="0">
                  <a:pos x="2157" y="1022"/>
                </a:cxn>
                <a:cxn ang="0">
                  <a:pos x="2131" y="897"/>
                </a:cxn>
                <a:cxn ang="0">
                  <a:pos x="2161" y="854"/>
                </a:cxn>
                <a:cxn ang="0">
                  <a:pos x="2004" y="828"/>
                </a:cxn>
                <a:cxn ang="0">
                  <a:pos x="1997" y="758"/>
                </a:cxn>
                <a:cxn ang="0">
                  <a:pos x="2079" y="665"/>
                </a:cxn>
                <a:cxn ang="0">
                  <a:pos x="2131" y="770"/>
                </a:cxn>
                <a:cxn ang="0">
                  <a:pos x="2292" y="637"/>
                </a:cxn>
                <a:cxn ang="0">
                  <a:pos x="2387" y="560"/>
                </a:cxn>
                <a:cxn ang="0">
                  <a:pos x="2379" y="455"/>
                </a:cxn>
              </a:cxnLst>
              <a:rect l="0" t="0" r="r" b="b"/>
              <a:pathLst>
                <a:path w="2441" h="1882">
                  <a:moveTo>
                    <a:pt x="1912" y="1793"/>
                  </a:moveTo>
                  <a:cubicBezTo>
                    <a:pt x="1898" y="1783"/>
                    <a:pt x="1850" y="1789"/>
                    <a:pt x="1850" y="1789"/>
                  </a:cubicBezTo>
                  <a:cubicBezTo>
                    <a:pt x="1846" y="1801"/>
                    <a:pt x="1846" y="1801"/>
                    <a:pt x="1846" y="1801"/>
                  </a:cubicBezTo>
                  <a:cubicBezTo>
                    <a:pt x="1835" y="1795"/>
                    <a:pt x="1835" y="1795"/>
                    <a:pt x="1835" y="1795"/>
                  </a:cubicBezTo>
                  <a:cubicBezTo>
                    <a:pt x="1829" y="1812"/>
                    <a:pt x="1829" y="1812"/>
                    <a:pt x="1829" y="1812"/>
                  </a:cubicBezTo>
                  <a:cubicBezTo>
                    <a:pt x="1829" y="1812"/>
                    <a:pt x="1799" y="1835"/>
                    <a:pt x="1818" y="1859"/>
                  </a:cubicBezTo>
                  <a:cubicBezTo>
                    <a:pt x="1838" y="1882"/>
                    <a:pt x="1851" y="1882"/>
                    <a:pt x="1851" y="1882"/>
                  </a:cubicBezTo>
                  <a:cubicBezTo>
                    <a:pt x="1907" y="1881"/>
                    <a:pt x="1903" y="1864"/>
                    <a:pt x="1905" y="1857"/>
                  </a:cubicBezTo>
                  <a:cubicBezTo>
                    <a:pt x="1906" y="1851"/>
                    <a:pt x="1902" y="1836"/>
                    <a:pt x="1902" y="1836"/>
                  </a:cubicBezTo>
                  <a:cubicBezTo>
                    <a:pt x="1902" y="1836"/>
                    <a:pt x="1927" y="1804"/>
                    <a:pt x="1912" y="1793"/>
                  </a:cubicBezTo>
                  <a:close/>
                  <a:moveTo>
                    <a:pt x="2441" y="416"/>
                  </a:moveTo>
                  <a:cubicBezTo>
                    <a:pt x="2438" y="399"/>
                    <a:pt x="2438" y="399"/>
                    <a:pt x="2438" y="399"/>
                  </a:cubicBezTo>
                  <a:cubicBezTo>
                    <a:pt x="2441" y="382"/>
                    <a:pt x="2441" y="382"/>
                    <a:pt x="2441" y="382"/>
                  </a:cubicBezTo>
                  <a:cubicBezTo>
                    <a:pt x="2430" y="375"/>
                    <a:pt x="2430" y="375"/>
                    <a:pt x="2430" y="375"/>
                  </a:cubicBezTo>
                  <a:cubicBezTo>
                    <a:pt x="2430" y="362"/>
                    <a:pt x="2430" y="362"/>
                    <a:pt x="2430" y="362"/>
                  </a:cubicBezTo>
                  <a:cubicBezTo>
                    <a:pt x="2423" y="352"/>
                    <a:pt x="2423" y="352"/>
                    <a:pt x="2423" y="352"/>
                  </a:cubicBezTo>
                  <a:cubicBezTo>
                    <a:pt x="2423" y="340"/>
                    <a:pt x="2423" y="340"/>
                    <a:pt x="2423" y="340"/>
                  </a:cubicBezTo>
                  <a:cubicBezTo>
                    <a:pt x="2415" y="330"/>
                    <a:pt x="2415" y="330"/>
                    <a:pt x="2415" y="330"/>
                  </a:cubicBezTo>
                  <a:cubicBezTo>
                    <a:pt x="2427" y="325"/>
                    <a:pt x="2427" y="325"/>
                    <a:pt x="2427" y="325"/>
                  </a:cubicBezTo>
                  <a:cubicBezTo>
                    <a:pt x="2427" y="305"/>
                    <a:pt x="2427" y="305"/>
                    <a:pt x="2427" y="305"/>
                  </a:cubicBezTo>
                  <a:cubicBezTo>
                    <a:pt x="2409" y="297"/>
                    <a:pt x="2409" y="297"/>
                    <a:pt x="2409" y="297"/>
                  </a:cubicBezTo>
                  <a:cubicBezTo>
                    <a:pt x="2409" y="297"/>
                    <a:pt x="2415" y="284"/>
                    <a:pt x="2405" y="276"/>
                  </a:cubicBezTo>
                  <a:cubicBezTo>
                    <a:pt x="2395" y="268"/>
                    <a:pt x="2370" y="274"/>
                    <a:pt x="2370" y="274"/>
                  </a:cubicBezTo>
                  <a:cubicBezTo>
                    <a:pt x="2365" y="288"/>
                    <a:pt x="2365" y="288"/>
                    <a:pt x="2365" y="288"/>
                  </a:cubicBezTo>
                  <a:cubicBezTo>
                    <a:pt x="2365" y="288"/>
                    <a:pt x="2337" y="287"/>
                    <a:pt x="2334" y="292"/>
                  </a:cubicBezTo>
                  <a:cubicBezTo>
                    <a:pt x="2331" y="297"/>
                    <a:pt x="2330" y="308"/>
                    <a:pt x="2330" y="308"/>
                  </a:cubicBezTo>
                  <a:cubicBezTo>
                    <a:pt x="2311" y="306"/>
                    <a:pt x="2311" y="306"/>
                    <a:pt x="2311" y="306"/>
                  </a:cubicBezTo>
                  <a:cubicBezTo>
                    <a:pt x="2311" y="313"/>
                    <a:pt x="2311" y="313"/>
                    <a:pt x="2311" y="313"/>
                  </a:cubicBezTo>
                  <a:cubicBezTo>
                    <a:pt x="2298" y="314"/>
                    <a:pt x="2298" y="314"/>
                    <a:pt x="2298" y="314"/>
                  </a:cubicBezTo>
                  <a:cubicBezTo>
                    <a:pt x="2290" y="304"/>
                    <a:pt x="2290" y="304"/>
                    <a:pt x="2290" y="304"/>
                  </a:cubicBezTo>
                  <a:cubicBezTo>
                    <a:pt x="2273" y="308"/>
                    <a:pt x="2273" y="308"/>
                    <a:pt x="2273" y="308"/>
                  </a:cubicBezTo>
                  <a:cubicBezTo>
                    <a:pt x="2248" y="288"/>
                    <a:pt x="2248" y="288"/>
                    <a:pt x="2248" y="288"/>
                  </a:cubicBezTo>
                  <a:cubicBezTo>
                    <a:pt x="2248" y="288"/>
                    <a:pt x="2247" y="280"/>
                    <a:pt x="2244" y="273"/>
                  </a:cubicBezTo>
                  <a:cubicBezTo>
                    <a:pt x="2241" y="266"/>
                    <a:pt x="2225" y="265"/>
                    <a:pt x="2225" y="265"/>
                  </a:cubicBezTo>
                  <a:cubicBezTo>
                    <a:pt x="2216" y="246"/>
                    <a:pt x="2216" y="246"/>
                    <a:pt x="2216" y="246"/>
                  </a:cubicBezTo>
                  <a:cubicBezTo>
                    <a:pt x="2192" y="246"/>
                    <a:pt x="2192" y="246"/>
                    <a:pt x="2192" y="246"/>
                  </a:cubicBezTo>
                  <a:cubicBezTo>
                    <a:pt x="2192" y="246"/>
                    <a:pt x="2154" y="218"/>
                    <a:pt x="2150" y="218"/>
                  </a:cubicBezTo>
                  <a:cubicBezTo>
                    <a:pt x="2146" y="218"/>
                    <a:pt x="2138" y="225"/>
                    <a:pt x="2138" y="225"/>
                  </a:cubicBezTo>
                  <a:cubicBezTo>
                    <a:pt x="2138" y="225"/>
                    <a:pt x="2122" y="209"/>
                    <a:pt x="2112" y="211"/>
                  </a:cubicBezTo>
                  <a:cubicBezTo>
                    <a:pt x="2102" y="213"/>
                    <a:pt x="2085" y="214"/>
                    <a:pt x="2077" y="209"/>
                  </a:cubicBezTo>
                  <a:cubicBezTo>
                    <a:pt x="2069" y="204"/>
                    <a:pt x="2050" y="194"/>
                    <a:pt x="2050" y="194"/>
                  </a:cubicBezTo>
                  <a:cubicBezTo>
                    <a:pt x="2046" y="178"/>
                    <a:pt x="2046" y="178"/>
                    <a:pt x="2046" y="178"/>
                  </a:cubicBezTo>
                  <a:cubicBezTo>
                    <a:pt x="2039" y="178"/>
                    <a:pt x="2039" y="178"/>
                    <a:pt x="2039" y="178"/>
                  </a:cubicBezTo>
                  <a:cubicBezTo>
                    <a:pt x="2039" y="178"/>
                    <a:pt x="2021" y="154"/>
                    <a:pt x="2011" y="145"/>
                  </a:cubicBezTo>
                  <a:cubicBezTo>
                    <a:pt x="2001" y="136"/>
                    <a:pt x="1980" y="134"/>
                    <a:pt x="1980" y="134"/>
                  </a:cubicBezTo>
                  <a:cubicBezTo>
                    <a:pt x="1969" y="112"/>
                    <a:pt x="1969" y="112"/>
                    <a:pt x="1969" y="112"/>
                  </a:cubicBezTo>
                  <a:cubicBezTo>
                    <a:pt x="1937" y="95"/>
                    <a:pt x="1937" y="95"/>
                    <a:pt x="1937" y="95"/>
                  </a:cubicBezTo>
                  <a:cubicBezTo>
                    <a:pt x="1934" y="76"/>
                    <a:pt x="1934" y="76"/>
                    <a:pt x="1934" y="76"/>
                  </a:cubicBezTo>
                  <a:cubicBezTo>
                    <a:pt x="1934" y="76"/>
                    <a:pt x="1919" y="71"/>
                    <a:pt x="1914" y="67"/>
                  </a:cubicBezTo>
                  <a:cubicBezTo>
                    <a:pt x="1909" y="63"/>
                    <a:pt x="1891" y="53"/>
                    <a:pt x="1891" y="53"/>
                  </a:cubicBezTo>
                  <a:cubicBezTo>
                    <a:pt x="1889" y="44"/>
                    <a:pt x="1889" y="44"/>
                    <a:pt x="1889" y="44"/>
                  </a:cubicBezTo>
                  <a:cubicBezTo>
                    <a:pt x="1889" y="44"/>
                    <a:pt x="1868" y="30"/>
                    <a:pt x="1861" y="29"/>
                  </a:cubicBezTo>
                  <a:cubicBezTo>
                    <a:pt x="1854" y="28"/>
                    <a:pt x="1835" y="27"/>
                    <a:pt x="1835" y="27"/>
                  </a:cubicBezTo>
                  <a:cubicBezTo>
                    <a:pt x="1820" y="30"/>
                    <a:pt x="1820" y="30"/>
                    <a:pt x="1820" y="30"/>
                  </a:cubicBezTo>
                  <a:cubicBezTo>
                    <a:pt x="1794" y="13"/>
                    <a:pt x="1794" y="13"/>
                    <a:pt x="1794" y="13"/>
                  </a:cubicBezTo>
                  <a:cubicBezTo>
                    <a:pt x="1769" y="0"/>
                    <a:pt x="1769" y="0"/>
                    <a:pt x="1769" y="0"/>
                  </a:cubicBezTo>
                  <a:cubicBezTo>
                    <a:pt x="1734" y="7"/>
                    <a:pt x="1734" y="7"/>
                    <a:pt x="1734" y="7"/>
                  </a:cubicBezTo>
                  <a:cubicBezTo>
                    <a:pt x="1706" y="5"/>
                    <a:pt x="1706" y="5"/>
                    <a:pt x="1706" y="5"/>
                  </a:cubicBezTo>
                  <a:cubicBezTo>
                    <a:pt x="1702" y="13"/>
                    <a:pt x="1702" y="13"/>
                    <a:pt x="1702" y="13"/>
                  </a:cubicBezTo>
                  <a:cubicBezTo>
                    <a:pt x="1678" y="16"/>
                    <a:pt x="1678" y="16"/>
                    <a:pt x="1678" y="16"/>
                  </a:cubicBezTo>
                  <a:cubicBezTo>
                    <a:pt x="1658" y="36"/>
                    <a:pt x="1658" y="36"/>
                    <a:pt x="1658" y="36"/>
                  </a:cubicBezTo>
                  <a:cubicBezTo>
                    <a:pt x="1658" y="36"/>
                    <a:pt x="1636" y="51"/>
                    <a:pt x="1651" y="54"/>
                  </a:cubicBezTo>
                  <a:cubicBezTo>
                    <a:pt x="1666" y="57"/>
                    <a:pt x="1678" y="59"/>
                    <a:pt x="1678" y="59"/>
                  </a:cubicBezTo>
                  <a:cubicBezTo>
                    <a:pt x="1678" y="59"/>
                    <a:pt x="1705" y="74"/>
                    <a:pt x="1704" y="80"/>
                  </a:cubicBezTo>
                  <a:cubicBezTo>
                    <a:pt x="1703" y="86"/>
                    <a:pt x="1691" y="91"/>
                    <a:pt x="1689" y="100"/>
                  </a:cubicBezTo>
                  <a:cubicBezTo>
                    <a:pt x="1687" y="109"/>
                    <a:pt x="1692" y="127"/>
                    <a:pt x="1692" y="127"/>
                  </a:cubicBezTo>
                  <a:cubicBezTo>
                    <a:pt x="1692" y="146"/>
                    <a:pt x="1692" y="146"/>
                    <a:pt x="1692" y="146"/>
                  </a:cubicBezTo>
                  <a:cubicBezTo>
                    <a:pt x="1693" y="171"/>
                    <a:pt x="1693" y="171"/>
                    <a:pt x="1693" y="171"/>
                  </a:cubicBezTo>
                  <a:cubicBezTo>
                    <a:pt x="1693" y="171"/>
                    <a:pt x="1717" y="181"/>
                    <a:pt x="1704" y="189"/>
                  </a:cubicBezTo>
                  <a:cubicBezTo>
                    <a:pt x="1691" y="197"/>
                    <a:pt x="1680" y="192"/>
                    <a:pt x="1680" y="192"/>
                  </a:cubicBezTo>
                  <a:cubicBezTo>
                    <a:pt x="1680" y="192"/>
                    <a:pt x="1676" y="214"/>
                    <a:pt x="1666" y="214"/>
                  </a:cubicBezTo>
                  <a:cubicBezTo>
                    <a:pt x="1656" y="214"/>
                    <a:pt x="1653" y="209"/>
                    <a:pt x="1653" y="209"/>
                  </a:cubicBezTo>
                  <a:cubicBezTo>
                    <a:pt x="1629" y="208"/>
                    <a:pt x="1629" y="208"/>
                    <a:pt x="1629" y="208"/>
                  </a:cubicBezTo>
                  <a:cubicBezTo>
                    <a:pt x="1606" y="194"/>
                    <a:pt x="1606" y="194"/>
                    <a:pt x="1606" y="194"/>
                  </a:cubicBezTo>
                  <a:cubicBezTo>
                    <a:pt x="1607" y="249"/>
                    <a:pt x="1607" y="249"/>
                    <a:pt x="1607" y="249"/>
                  </a:cubicBezTo>
                  <a:cubicBezTo>
                    <a:pt x="1612" y="255"/>
                    <a:pt x="1612" y="255"/>
                    <a:pt x="1612" y="255"/>
                  </a:cubicBezTo>
                  <a:cubicBezTo>
                    <a:pt x="1613" y="273"/>
                    <a:pt x="1613" y="273"/>
                    <a:pt x="1613" y="273"/>
                  </a:cubicBezTo>
                  <a:cubicBezTo>
                    <a:pt x="1617" y="279"/>
                    <a:pt x="1617" y="279"/>
                    <a:pt x="1617" y="279"/>
                  </a:cubicBezTo>
                  <a:cubicBezTo>
                    <a:pt x="1617" y="279"/>
                    <a:pt x="1612" y="282"/>
                    <a:pt x="1615" y="292"/>
                  </a:cubicBezTo>
                  <a:cubicBezTo>
                    <a:pt x="1618" y="302"/>
                    <a:pt x="1630" y="313"/>
                    <a:pt x="1639" y="310"/>
                  </a:cubicBezTo>
                  <a:cubicBezTo>
                    <a:pt x="1648" y="307"/>
                    <a:pt x="1632" y="300"/>
                    <a:pt x="1651" y="299"/>
                  </a:cubicBezTo>
                  <a:cubicBezTo>
                    <a:pt x="1670" y="298"/>
                    <a:pt x="1680" y="302"/>
                    <a:pt x="1680" y="302"/>
                  </a:cubicBezTo>
                  <a:cubicBezTo>
                    <a:pt x="1680" y="302"/>
                    <a:pt x="1691" y="313"/>
                    <a:pt x="1697" y="311"/>
                  </a:cubicBezTo>
                  <a:cubicBezTo>
                    <a:pt x="1703" y="309"/>
                    <a:pt x="1704" y="291"/>
                    <a:pt x="1704" y="291"/>
                  </a:cubicBezTo>
                  <a:cubicBezTo>
                    <a:pt x="1745" y="291"/>
                    <a:pt x="1745" y="291"/>
                    <a:pt x="1745" y="291"/>
                  </a:cubicBezTo>
                  <a:cubicBezTo>
                    <a:pt x="1745" y="291"/>
                    <a:pt x="1748" y="306"/>
                    <a:pt x="1757" y="307"/>
                  </a:cubicBezTo>
                  <a:cubicBezTo>
                    <a:pt x="1766" y="308"/>
                    <a:pt x="1769" y="308"/>
                    <a:pt x="1769" y="308"/>
                  </a:cubicBezTo>
                  <a:cubicBezTo>
                    <a:pt x="1769" y="308"/>
                    <a:pt x="1777" y="315"/>
                    <a:pt x="1786" y="322"/>
                  </a:cubicBezTo>
                  <a:cubicBezTo>
                    <a:pt x="1795" y="329"/>
                    <a:pt x="1813" y="333"/>
                    <a:pt x="1813" y="333"/>
                  </a:cubicBezTo>
                  <a:cubicBezTo>
                    <a:pt x="1813" y="333"/>
                    <a:pt x="1818" y="344"/>
                    <a:pt x="1827" y="350"/>
                  </a:cubicBezTo>
                  <a:cubicBezTo>
                    <a:pt x="1836" y="356"/>
                    <a:pt x="1839" y="362"/>
                    <a:pt x="1831" y="363"/>
                  </a:cubicBezTo>
                  <a:cubicBezTo>
                    <a:pt x="1823" y="364"/>
                    <a:pt x="1805" y="365"/>
                    <a:pt x="1805" y="365"/>
                  </a:cubicBezTo>
                  <a:cubicBezTo>
                    <a:pt x="1805" y="365"/>
                    <a:pt x="1797" y="356"/>
                    <a:pt x="1788" y="356"/>
                  </a:cubicBezTo>
                  <a:cubicBezTo>
                    <a:pt x="1779" y="356"/>
                    <a:pt x="1768" y="359"/>
                    <a:pt x="1768" y="359"/>
                  </a:cubicBezTo>
                  <a:cubicBezTo>
                    <a:pt x="1759" y="368"/>
                    <a:pt x="1759" y="368"/>
                    <a:pt x="1759" y="368"/>
                  </a:cubicBezTo>
                  <a:cubicBezTo>
                    <a:pt x="1753" y="371"/>
                    <a:pt x="1753" y="371"/>
                    <a:pt x="1753" y="371"/>
                  </a:cubicBezTo>
                  <a:cubicBezTo>
                    <a:pt x="1735" y="368"/>
                    <a:pt x="1735" y="368"/>
                    <a:pt x="1735" y="368"/>
                  </a:cubicBezTo>
                  <a:cubicBezTo>
                    <a:pt x="1735" y="379"/>
                    <a:pt x="1735" y="379"/>
                    <a:pt x="1735" y="379"/>
                  </a:cubicBezTo>
                  <a:cubicBezTo>
                    <a:pt x="1735" y="379"/>
                    <a:pt x="1710" y="380"/>
                    <a:pt x="1703" y="391"/>
                  </a:cubicBezTo>
                  <a:cubicBezTo>
                    <a:pt x="1696" y="402"/>
                    <a:pt x="1711" y="413"/>
                    <a:pt x="1711" y="413"/>
                  </a:cubicBezTo>
                  <a:cubicBezTo>
                    <a:pt x="1695" y="427"/>
                    <a:pt x="1695" y="427"/>
                    <a:pt x="1695" y="427"/>
                  </a:cubicBezTo>
                  <a:cubicBezTo>
                    <a:pt x="1695" y="427"/>
                    <a:pt x="1649" y="424"/>
                    <a:pt x="1646" y="427"/>
                  </a:cubicBezTo>
                  <a:cubicBezTo>
                    <a:pt x="1643" y="430"/>
                    <a:pt x="1645" y="446"/>
                    <a:pt x="1645" y="446"/>
                  </a:cubicBezTo>
                  <a:cubicBezTo>
                    <a:pt x="1645" y="446"/>
                    <a:pt x="1634" y="460"/>
                    <a:pt x="1627" y="462"/>
                  </a:cubicBezTo>
                  <a:cubicBezTo>
                    <a:pt x="1620" y="464"/>
                    <a:pt x="1593" y="465"/>
                    <a:pt x="1593" y="465"/>
                  </a:cubicBezTo>
                  <a:cubicBezTo>
                    <a:pt x="1593" y="465"/>
                    <a:pt x="1571" y="448"/>
                    <a:pt x="1567" y="447"/>
                  </a:cubicBezTo>
                  <a:cubicBezTo>
                    <a:pt x="1563" y="446"/>
                    <a:pt x="1545" y="440"/>
                    <a:pt x="1539" y="450"/>
                  </a:cubicBezTo>
                  <a:cubicBezTo>
                    <a:pt x="1533" y="460"/>
                    <a:pt x="1535" y="480"/>
                    <a:pt x="1541" y="484"/>
                  </a:cubicBezTo>
                  <a:cubicBezTo>
                    <a:pt x="1547" y="488"/>
                    <a:pt x="1578" y="511"/>
                    <a:pt x="1577" y="516"/>
                  </a:cubicBezTo>
                  <a:cubicBezTo>
                    <a:pt x="1576" y="521"/>
                    <a:pt x="1566" y="536"/>
                    <a:pt x="1562" y="536"/>
                  </a:cubicBezTo>
                  <a:cubicBezTo>
                    <a:pt x="1558" y="536"/>
                    <a:pt x="1548" y="533"/>
                    <a:pt x="1545" y="540"/>
                  </a:cubicBezTo>
                  <a:cubicBezTo>
                    <a:pt x="1542" y="547"/>
                    <a:pt x="1544" y="562"/>
                    <a:pt x="1536" y="569"/>
                  </a:cubicBezTo>
                  <a:cubicBezTo>
                    <a:pt x="1528" y="576"/>
                    <a:pt x="1511" y="574"/>
                    <a:pt x="1511" y="574"/>
                  </a:cubicBezTo>
                  <a:cubicBezTo>
                    <a:pt x="1499" y="587"/>
                    <a:pt x="1499" y="587"/>
                    <a:pt x="1499" y="587"/>
                  </a:cubicBezTo>
                  <a:cubicBezTo>
                    <a:pt x="1499" y="587"/>
                    <a:pt x="1409" y="584"/>
                    <a:pt x="1395" y="590"/>
                  </a:cubicBezTo>
                  <a:cubicBezTo>
                    <a:pt x="1381" y="596"/>
                    <a:pt x="1338" y="625"/>
                    <a:pt x="1332" y="630"/>
                  </a:cubicBezTo>
                  <a:cubicBezTo>
                    <a:pt x="1326" y="635"/>
                    <a:pt x="1306" y="627"/>
                    <a:pt x="1306" y="627"/>
                  </a:cubicBezTo>
                  <a:cubicBezTo>
                    <a:pt x="1306" y="627"/>
                    <a:pt x="1303" y="615"/>
                    <a:pt x="1297" y="615"/>
                  </a:cubicBezTo>
                  <a:cubicBezTo>
                    <a:pt x="1291" y="615"/>
                    <a:pt x="1270" y="624"/>
                    <a:pt x="1270" y="624"/>
                  </a:cubicBezTo>
                  <a:cubicBezTo>
                    <a:pt x="1270" y="624"/>
                    <a:pt x="1242" y="609"/>
                    <a:pt x="1228" y="608"/>
                  </a:cubicBezTo>
                  <a:cubicBezTo>
                    <a:pt x="1214" y="607"/>
                    <a:pt x="1203" y="609"/>
                    <a:pt x="1188" y="604"/>
                  </a:cubicBezTo>
                  <a:cubicBezTo>
                    <a:pt x="1173" y="599"/>
                    <a:pt x="1171" y="584"/>
                    <a:pt x="1161" y="581"/>
                  </a:cubicBezTo>
                  <a:cubicBezTo>
                    <a:pt x="1151" y="578"/>
                    <a:pt x="1112" y="578"/>
                    <a:pt x="1112" y="578"/>
                  </a:cubicBezTo>
                  <a:cubicBezTo>
                    <a:pt x="1112" y="578"/>
                    <a:pt x="1092" y="570"/>
                    <a:pt x="1087" y="570"/>
                  </a:cubicBezTo>
                  <a:cubicBezTo>
                    <a:pt x="1082" y="570"/>
                    <a:pt x="1068" y="581"/>
                    <a:pt x="1068" y="581"/>
                  </a:cubicBezTo>
                  <a:cubicBezTo>
                    <a:pt x="1043" y="576"/>
                    <a:pt x="1043" y="576"/>
                    <a:pt x="1043" y="576"/>
                  </a:cubicBezTo>
                  <a:cubicBezTo>
                    <a:pt x="1012" y="576"/>
                    <a:pt x="1012" y="576"/>
                    <a:pt x="1012" y="576"/>
                  </a:cubicBezTo>
                  <a:cubicBezTo>
                    <a:pt x="973" y="571"/>
                    <a:pt x="973" y="571"/>
                    <a:pt x="973" y="571"/>
                  </a:cubicBezTo>
                  <a:cubicBezTo>
                    <a:pt x="935" y="575"/>
                    <a:pt x="935" y="575"/>
                    <a:pt x="935" y="575"/>
                  </a:cubicBezTo>
                  <a:cubicBezTo>
                    <a:pt x="935" y="575"/>
                    <a:pt x="902" y="550"/>
                    <a:pt x="898" y="544"/>
                  </a:cubicBezTo>
                  <a:cubicBezTo>
                    <a:pt x="894" y="538"/>
                    <a:pt x="880" y="519"/>
                    <a:pt x="876" y="515"/>
                  </a:cubicBezTo>
                  <a:cubicBezTo>
                    <a:pt x="872" y="511"/>
                    <a:pt x="863" y="506"/>
                    <a:pt x="863" y="506"/>
                  </a:cubicBezTo>
                  <a:cubicBezTo>
                    <a:pt x="856" y="490"/>
                    <a:pt x="856" y="490"/>
                    <a:pt x="856" y="490"/>
                  </a:cubicBezTo>
                  <a:cubicBezTo>
                    <a:pt x="834" y="487"/>
                    <a:pt x="834" y="487"/>
                    <a:pt x="834" y="487"/>
                  </a:cubicBezTo>
                  <a:cubicBezTo>
                    <a:pt x="834" y="487"/>
                    <a:pt x="797" y="475"/>
                    <a:pt x="794" y="474"/>
                  </a:cubicBezTo>
                  <a:cubicBezTo>
                    <a:pt x="791" y="473"/>
                    <a:pt x="784" y="461"/>
                    <a:pt x="775" y="459"/>
                  </a:cubicBezTo>
                  <a:cubicBezTo>
                    <a:pt x="766" y="457"/>
                    <a:pt x="755" y="452"/>
                    <a:pt x="755" y="452"/>
                  </a:cubicBezTo>
                  <a:cubicBezTo>
                    <a:pt x="755" y="452"/>
                    <a:pt x="721" y="450"/>
                    <a:pt x="707" y="451"/>
                  </a:cubicBezTo>
                  <a:cubicBezTo>
                    <a:pt x="693" y="452"/>
                    <a:pt x="679" y="449"/>
                    <a:pt x="668" y="445"/>
                  </a:cubicBezTo>
                  <a:cubicBezTo>
                    <a:pt x="657" y="441"/>
                    <a:pt x="636" y="439"/>
                    <a:pt x="631" y="426"/>
                  </a:cubicBezTo>
                  <a:cubicBezTo>
                    <a:pt x="626" y="413"/>
                    <a:pt x="625" y="403"/>
                    <a:pt x="625" y="403"/>
                  </a:cubicBezTo>
                  <a:cubicBezTo>
                    <a:pt x="625" y="403"/>
                    <a:pt x="635" y="399"/>
                    <a:pt x="633" y="392"/>
                  </a:cubicBezTo>
                  <a:cubicBezTo>
                    <a:pt x="631" y="385"/>
                    <a:pt x="621" y="377"/>
                    <a:pt x="621" y="377"/>
                  </a:cubicBezTo>
                  <a:cubicBezTo>
                    <a:pt x="621" y="377"/>
                    <a:pt x="624" y="361"/>
                    <a:pt x="612" y="353"/>
                  </a:cubicBezTo>
                  <a:cubicBezTo>
                    <a:pt x="600" y="345"/>
                    <a:pt x="591" y="336"/>
                    <a:pt x="586" y="329"/>
                  </a:cubicBezTo>
                  <a:cubicBezTo>
                    <a:pt x="581" y="322"/>
                    <a:pt x="574" y="308"/>
                    <a:pt x="560" y="304"/>
                  </a:cubicBezTo>
                  <a:cubicBezTo>
                    <a:pt x="546" y="300"/>
                    <a:pt x="540" y="298"/>
                    <a:pt x="540" y="298"/>
                  </a:cubicBezTo>
                  <a:cubicBezTo>
                    <a:pt x="525" y="290"/>
                    <a:pt x="525" y="290"/>
                    <a:pt x="525" y="290"/>
                  </a:cubicBezTo>
                  <a:cubicBezTo>
                    <a:pt x="504" y="296"/>
                    <a:pt x="504" y="296"/>
                    <a:pt x="504" y="296"/>
                  </a:cubicBezTo>
                  <a:cubicBezTo>
                    <a:pt x="487" y="280"/>
                    <a:pt x="487" y="280"/>
                    <a:pt x="487" y="280"/>
                  </a:cubicBezTo>
                  <a:cubicBezTo>
                    <a:pt x="481" y="272"/>
                    <a:pt x="481" y="272"/>
                    <a:pt x="481" y="272"/>
                  </a:cubicBezTo>
                  <a:cubicBezTo>
                    <a:pt x="481" y="272"/>
                    <a:pt x="457" y="269"/>
                    <a:pt x="452" y="264"/>
                  </a:cubicBezTo>
                  <a:cubicBezTo>
                    <a:pt x="447" y="259"/>
                    <a:pt x="451" y="251"/>
                    <a:pt x="451" y="251"/>
                  </a:cubicBezTo>
                  <a:cubicBezTo>
                    <a:pt x="433" y="251"/>
                    <a:pt x="433" y="251"/>
                    <a:pt x="433" y="251"/>
                  </a:cubicBezTo>
                  <a:cubicBezTo>
                    <a:pt x="433" y="251"/>
                    <a:pt x="443" y="239"/>
                    <a:pt x="435" y="235"/>
                  </a:cubicBezTo>
                  <a:cubicBezTo>
                    <a:pt x="427" y="231"/>
                    <a:pt x="414" y="238"/>
                    <a:pt x="414" y="238"/>
                  </a:cubicBezTo>
                  <a:cubicBezTo>
                    <a:pt x="414" y="238"/>
                    <a:pt x="388" y="230"/>
                    <a:pt x="387" y="239"/>
                  </a:cubicBezTo>
                  <a:cubicBezTo>
                    <a:pt x="386" y="248"/>
                    <a:pt x="405" y="251"/>
                    <a:pt x="399" y="260"/>
                  </a:cubicBezTo>
                  <a:cubicBezTo>
                    <a:pt x="393" y="269"/>
                    <a:pt x="364" y="259"/>
                    <a:pt x="359" y="273"/>
                  </a:cubicBezTo>
                  <a:cubicBezTo>
                    <a:pt x="354" y="287"/>
                    <a:pt x="364" y="296"/>
                    <a:pt x="373" y="309"/>
                  </a:cubicBezTo>
                  <a:cubicBezTo>
                    <a:pt x="382" y="322"/>
                    <a:pt x="388" y="333"/>
                    <a:pt x="381" y="338"/>
                  </a:cubicBezTo>
                  <a:cubicBezTo>
                    <a:pt x="374" y="343"/>
                    <a:pt x="366" y="342"/>
                    <a:pt x="366" y="342"/>
                  </a:cubicBezTo>
                  <a:cubicBezTo>
                    <a:pt x="355" y="354"/>
                    <a:pt x="355" y="354"/>
                    <a:pt x="355" y="354"/>
                  </a:cubicBezTo>
                  <a:cubicBezTo>
                    <a:pt x="346" y="346"/>
                    <a:pt x="346" y="346"/>
                    <a:pt x="346" y="346"/>
                  </a:cubicBezTo>
                  <a:cubicBezTo>
                    <a:pt x="346" y="346"/>
                    <a:pt x="325" y="348"/>
                    <a:pt x="317" y="346"/>
                  </a:cubicBezTo>
                  <a:cubicBezTo>
                    <a:pt x="309" y="344"/>
                    <a:pt x="284" y="332"/>
                    <a:pt x="278" y="332"/>
                  </a:cubicBezTo>
                  <a:cubicBezTo>
                    <a:pt x="272" y="332"/>
                    <a:pt x="273" y="347"/>
                    <a:pt x="273" y="359"/>
                  </a:cubicBezTo>
                  <a:cubicBezTo>
                    <a:pt x="273" y="371"/>
                    <a:pt x="269" y="423"/>
                    <a:pt x="273" y="425"/>
                  </a:cubicBezTo>
                  <a:cubicBezTo>
                    <a:pt x="277" y="427"/>
                    <a:pt x="300" y="429"/>
                    <a:pt x="291" y="440"/>
                  </a:cubicBezTo>
                  <a:cubicBezTo>
                    <a:pt x="282" y="451"/>
                    <a:pt x="275" y="437"/>
                    <a:pt x="275" y="437"/>
                  </a:cubicBezTo>
                  <a:cubicBezTo>
                    <a:pt x="262" y="444"/>
                    <a:pt x="262" y="444"/>
                    <a:pt x="262" y="444"/>
                  </a:cubicBezTo>
                  <a:cubicBezTo>
                    <a:pt x="262" y="444"/>
                    <a:pt x="253" y="430"/>
                    <a:pt x="248" y="430"/>
                  </a:cubicBezTo>
                  <a:cubicBezTo>
                    <a:pt x="243" y="430"/>
                    <a:pt x="219" y="440"/>
                    <a:pt x="213" y="441"/>
                  </a:cubicBezTo>
                  <a:cubicBezTo>
                    <a:pt x="207" y="442"/>
                    <a:pt x="176" y="449"/>
                    <a:pt x="183" y="458"/>
                  </a:cubicBezTo>
                  <a:cubicBezTo>
                    <a:pt x="190" y="467"/>
                    <a:pt x="208" y="464"/>
                    <a:pt x="208" y="464"/>
                  </a:cubicBezTo>
                  <a:cubicBezTo>
                    <a:pt x="208" y="464"/>
                    <a:pt x="208" y="490"/>
                    <a:pt x="216" y="499"/>
                  </a:cubicBezTo>
                  <a:cubicBezTo>
                    <a:pt x="224" y="508"/>
                    <a:pt x="254" y="539"/>
                    <a:pt x="254" y="546"/>
                  </a:cubicBezTo>
                  <a:cubicBezTo>
                    <a:pt x="254" y="553"/>
                    <a:pt x="238" y="550"/>
                    <a:pt x="238" y="553"/>
                  </a:cubicBezTo>
                  <a:cubicBezTo>
                    <a:pt x="238" y="556"/>
                    <a:pt x="249" y="568"/>
                    <a:pt x="249" y="568"/>
                  </a:cubicBezTo>
                  <a:cubicBezTo>
                    <a:pt x="249" y="568"/>
                    <a:pt x="235" y="566"/>
                    <a:pt x="235" y="571"/>
                  </a:cubicBezTo>
                  <a:cubicBezTo>
                    <a:pt x="235" y="576"/>
                    <a:pt x="239" y="587"/>
                    <a:pt x="244" y="592"/>
                  </a:cubicBezTo>
                  <a:cubicBezTo>
                    <a:pt x="249" y="597"/>
                    <a:pt x="251" y="610"/>
                    <a:pt x="248" y="611"/>
                  </a:cubicBezTo>
                  <a:cubicBezTo>
                    <a:pt x="245" y="612"/>
                    <a:pt x="231" y="612"/>
                    <a:pt x="231" y="612"/>
                  </a:cubicBezTo>
                  <a:cubicBezTo>
                    <a:pt x="199" y="625"/>
                    <a:pt x="199" y="625"/>
                    <a:pt x="199" y="625"/>
                  </a:cubicBezTo>
                  <a:cubicBezTo>
                    <a:pt x="199" y="625"/>
                    <a:pt x="180" y="642"/>
                    <a:pt x="180" y="645"/>
                  </a:cubicBezTo>
                  <a:cubicBezTo>
                    <a:pt x="180" y="648"/>
                    <a:pt x="180" y="666"/>
                    <a:pt x="168" y="666"/>
                  </a:cubicBezTo>
                  <a:cubicBezTo>
                    <a:pt x="156" y="666"/>
                    <a:pt x="137" y="658"/>
                    <a:pt x="129" y="659"/>
                  </a:cubicBezTo>
                  <a:cubicBezTo>
                    <a:pt x="121" y="660"/>
                    <a:pt x="113" y="673"/>
                    <a:pt x="112" y="682"/>
                  </a:cubicBezTo>
                  <a:cubicBezTo>
                    <a:pt x="111" y="691"/>
                    <a:pt x="106" y="700"/>
                    <a:pt x="106" y="700"/>
                  </a:cubicBezTo>
                  <a:cubicBezTo>
                    <a:pt x="87" y="695"/>
                    <a:pt x="87" y="695"/>
                    <a:pt x="87" y="695"/>
                  </a:cubicBezTo>
                  <a:cubicBezTo>
                    <a:pt x="80" y="702"/>
                    <a:pt x="80" y="702"/>
                    <a:pt x="80" y="702"/>
                  </a:cubicBezTo>
                  <a:cubicBezTo>
                    <a:pt x="80" y="702"/>
                    <a:pt x="69" y="683"/>
                    <a:pt x="63" y="683"/>
                  </a:cubicBezTo>
                  <a:cubicBezTo>
                    <a:pt x="57" y="683"/>
                    <a:pt x="52" y="692"/>
                    <a:pt x="52" y="692"/>
                  </a:cubicBezTo>
                  <a:cubicBezTo>
                    <a:pt x="33" y="694"/>
                    <a:pt x="33" y="694"/>
                    <a:pt x="33" y="694"/>
                  </a:cubicBezTo>
                  <a:cubicBezTo>
                    <a:pt x="33" y="704"/>
                    <a:pt x="33" y="704"/>
                    <a:pt x="33" y="704"/>
                  </a:cubicBezTo>
                  <a:cubicBezTo>
                    <a:pt x="33" y="704"/>
                    <a:pt x="0" y="719"/>
                    <a:pt x="1" y="722"/>
                  </a:cubicBezTo>
                  <a:cubicBezTo>
                    <a:pt x="2" y="725"/>
                    <a:pt x="13" y="738"/>
                    <a:pt x="13" y="742"/>
                  </a:cubicBezTo>
                  <a:cubicBezTo>
                    <a:pt x="13" y="746"/>
                    <a:pt x="1" y="744"/>
                    <a:pt x="1" y="744"/>
                  </a:cubicBezTo>
                  <a:cubicBezTo>
                    <a:pt x="1" y="761"/>
                    <a:pt x="1" y="761"/>
                    <a:pt x="1" y="761"/>
                  </a:cubicBezTo>
                  <a:cubicBezTo>
                    <a:pt x="1" y="761"/>
                    <a:pt x="15" y="758"/>
                    <a:pt x="15" y="765"/>
                  </a:cubicBezTo>
                  <a:cubicBezTo>
                    <a:pt x="15" y="772"/>
                    <a:pt x="7" y="790"/>
                    <a:pt x="17" y="794"/>
                  </a:cubicBezTo>
                  <a:cubicBezTo>
                    <a:pt x="27" y="798"/>
                    <a:pt x="31" y="783"/>
                    <a:pt x="45" y="787"/>
                  </a:cubicBezTo>
                  <a:cubicBezTo>
                    <a:pt x="59" y="791"/>
                    <a:pt x="71" y="794"/>
                    <a:pt x="71" y="804"/>
                  </a:cubicBezTo>
                  <a:cubicBezTo>
                    <a:pt x="71" y="814"/>
                    <a:pt x="72" y="836"/>
                    <a:pt x="79" y="843"/>
                  </a:cubicBezTo>
                  <a:cubicBezTo>
                    <a:pt x="86" y="850"/>
                    <a:pt x="98" y="853"/>
                    <a:pt x="90" y="859"/>
                  </a:cubicBezTo>
                  <a:cubicBezTo>
                    <a:pt x="82" y="865"/>
                    <a:pt x="62" y="857"/>
                    <a:pt x="65" y="868"/>
                  </a:cubicBezTo>
                  <a:cubicBezTo>
                    <a:pt x="68" y="879"/>
                    <a:pt x="90" y="880"/>
                    <a:pt x="90" y="880"/>
                  </a:cubicBezTo>
                  <a:cubicBezTo>
                    <a:pt x="111" y="880"/>
                    <a:pt x="111" y="880"/>
                    <a:pt x="111" y="880"/>
                  </a:cubicBezTo>
                  <a:cubicBezTo>
                    <a:pt x="114" y="889"/>
                    <a:pt x="114" y="889"/>
                    <a:pt x="114" y="889"/>
                  </a:cubicBezTo>
                  <a:cubicBezTo>
                    <a:pt x="114" y="889"/>
                    <a:pt x="129" y="890"/>
                    <a:pt x="138" y="900"/>
                  </a:cubicBezTo>
                  <a:cubicBezTo>
                    <a:pt x="147" y="910"/>
                    <a:pt x="148" y="931"/>
                    <a:pt x="148" y="931"/>
                  </a:cubicBezTo>
                  <a:cubicBezTo>
                    <a:pt x="169" y="939"/>
                    <a:pt x="169" y="939"/>
                    <a:pt x="169" y="939"/>
                  </a:cubicBezTo>
                  <a:cubicBezTo>
                    <a:pt x="177" y="935"/>
                    <a:pt x="177" y="935"/>
                    <a:pt x="177" y="935"/>
                  </a:cubicBezTo>
                  <a:cubicBezTo>
                    <a:pt x="177" y="935"/>
                    <a:pt x="182" y="955"/>
                    <a:pt x="201" y="956"/>
                  </a:cubicBezTo>
                  <a:cubicBezTo>
                    <a:pt x="220" y="957"/>
                    <a:pt x="246" y="957"/>
                    <a:pt x="246" y="957"/>
                  </a:cubicBezTo>
                  <a:cubicBezTo>
                    <a:pt x="246" y="957"/>
                    <a:pt x="277" y="928"/>
                    <a:pt x="294" y="934"/>
                  </a:cubicBezTo>
                  <a:cubicBezTo>
                    <a:pt x="311" y="940"/>
                    <a:pt x="313" y="954"/>
                    <a:pt x="324" y="956"/>
                  </a:cubicBezTo>
                  <a:cubicBezTo>
                    <a:pt x="335" y="958"/>
                    <a:pt x="349" y="956"/>
                    <a:pt x="349" y="956"/>
                  </a:cubicBezTo>
                  <a:cubicBezTo>
                    <a:pt x="349" y="956"/>
                    <a:pt x="353" y="992"/>
                    <a:pt x="349" y="997"/>
                  </a:cubicBezTo>
                  <a:cubicBezTo>
                    <a:pt x="345" y="1002"/>
                    <a:pt x="336" y="1002"/>
                    <a:pt x="336" y="1002"/>
                  </a:cubicBezTo>
                  <a:cubicBezTo>
                    <a:pt x="336" y="1002"/>
                    <a:pt x="342" y="1026"/>
                    <a:pt x="333" y="1031"/>
                  </a:cubicBezTo>
                  <a:cubicBezTo>
                    <a:pt x="324" y="1036"/>
                    <a:pt x="305" y="1035"/>
                    <a:pt x="305" y="1035"/>
                  </a:cubicBezTo>
                  <a:cubicBezTo>
                    <a:pt x="317" y="1051"/>
                    <a:pt x="317" y="1051"/>
                    <a:pt x="317" y="1051"/>
                  </a:cubicBezTo>
                  <a:cubicBezTo>
                    <a:pt x="306" y="1057"/>
                    <a:pt x="306" y="1057"/>
                    <a:pt x="306" y="1057"/>
                  </a:cubicBezTo>
                  <a:cubicBezTo>
                    <a:pt x="306" y="1057"/>
                    <a:pt x="300" y="1068"/>
                    <a:pt x="315" y="1075"/>
                  </a:cubicBezTo>
                  <a:cubicBezTo>
                    <a:pt x="330" y="1082"/>
                    <a:pt x="335" y="1085"/>
                    <a:pt x="335" y="1085"/>
                  </a:cubicBezTo>
                  <a:cubicBezTo>
                    <a:pt x="340" y="1094"/>
                    <a:pt x="340" y="1094"/>
                    <a:pt x="340" y="1094"/>
                  </a:cubicBezTo>
                  <a:cubicBezTo>
                    <a:pt x="340" y="1094"/>
                    <a:pt x="359" y="1109"/>
                    <a:pt x="351" y="1114"/>
                  </a:cubicBezTo>
                  <a:cubicBezTo>
                    <a:pt x="343" y="1119"/>
                    <a:pt x="334" y="1122"/>
                    <a:pt x="334" y="1122"/>
                  </a:cubicBezTo>
                  <a:cubicBezTo>
                    <a:pt x="328" y="1131"/>
                    <a:pt x="328" y="1131"/>
                    <a:pt x="328" y="1131"/>
                  </a:cubicBezTo>
                  <a:cubicBezTo>
                    <a:pt x="318" y="1123"/>
                    <a:pt x="318" y="1123"/>
                    <a:pt x="318" y="1123"/>
                  </a:cubicBezTo>
                  <a:cubicBezTo>
                    <a:pt x="318" y="1123"/>
                    <a:pt x="320" y="1113"/>
                    <a:pt x="316" y="1113"/>
                  </a:cubicBezTo>
                  <a:cubicBezTo>
                    <a:pt x="312" y="1113"/>
                    <a:pt x="299" y="1118"/>
                    <a:pt x="301" y="1128"/>
                  </a:cubicBezTo>
                  <a:cubicBezTo>
                    <a:pt x="303" y="1138"/>
                    <a:pt x="323" y="1149"/>
                    <a:pt x="323" y="1149"/>
                  </a:cubicBezTo>
                  <a:cubicBezTo>
                    <a:pt x="323" y="1149"/>
                    <a:pt x="316" y="1174"/>
                    <a:pt x="323" y="1177"/>
                  </a:cubicBezTo>
                  <a:cubicBezTo>
                    <a:pt x="330" y="1180"/>
                    <a:pt x="341" y="1175"/>
                    <a:pt x="341" y="1175"/>
                  </a:cubicBezTo>
                  <a:cubicBezTo>
                    <a:pt x="341" y="1175"/>
                    <a:pt x="345" y="1190"/>
                    <a:pt x="356" y="1194"/>
                  </a:cubicBezTo>
                  <a:cubicBezTo>
                    <a:pt x="367" y="1198"/>
                    <a:pt x="377" y="1200"/>
                    <a:pt x="377" y="1200"/>
                  </a:cubicBezTo>
                  <a:cubicBezTo>
                    <a:pt x="392" y="1211"/>
                    <a:pt x="392" y="1211"/>
                    <a:pt x="392" y="1211"/>
                  </a:cubicBezTo>
                  <a:cubicBezTo>
                    <a:pt x="403" y="1210"/>
                    <a:pt x="403" y="1210"/>
                    <a:pt x="403" y="1210"/>
                  </a:cubicBezTo>
                  <a:cubicBezTo>
                    <a:pt x="403" y="1210"/>
                    <a:pt x="397" y="1218"/>
                    <a:pt x="403" y="1221"/>
                  </a:cubicBezTo>
                  <a:cubicBezTo>
                    <a:pt x="409" y="1224"/>
                    <a:pt x="420" y="1224"/>
                    <a:pt x="420" y="1224"/>
                  </a:cubicBezTo>
                  <a:cubicBezTo>
                    <a:pt x="447" y="1249"/>
                    <a:pt x="447" y="1249"/>
                    <a:pt x="447" y="1249"/>
                  </a:cubicBezTo>
                  <a:cubicBezTo>
                    <a:pt x="462" y="1236"/>
                    <a:pt x="462" y="1236"/>
                    <a:pt x="462" y="1236"/>
                  </a:cubicBezTo>
                  <a:cubicBezTo>
                    <a:pt x="462" y="1236"/>
                    <a:pt x="475" y="1219"/>
                    <a:pt x="489" y="1234"/>
                  </a:cubicBezTo>
                  <a:cubicBezTo>
                    <a:pt x="503" y="1249"/>
                    <a:pt x="521" y="1263"/>
                    <a:pt x="521" y="1263"/>
                  </a:cubicBezTo>
                  <a:cubicBezTo>
                    <a:pt x="552" y="1269"/>
                    <a:pt x="552" y="1269"/>
                    <a:pt x="552" y="1269"/>
                  </a:cubicBezTo>
                  <a:cubicBezTo>
                    <a:pt x="552" y="1269"/>
                    <a:pt x="567" y="1301"/>
                    <a:pt x="571" y="1302"/>
                  </a:cubicBezTo>
                  <a:cubicBezTo>
                    <a:pt x="575" y="1303"/>
                    <a:pt x="579" y="1278"/>
                    <a:pt x="590" y="1285"/>
                  </a:cubicBezTo>
                  <a:cubicBezTo>
                    <a:pt x="601" y="1292"/>
                    <a:pt x="596" y="1308"/>
                    <a:pt x="604" y="1314"/>
                  </a:cubicBezTo>
                  <a:cubicBezTo>
                    <a:pt x="612" y="1320"/>
                    <a:pt x="626" y="1332"/>
                    <a:pt x="626" y="1332"/>
                  </a:cubicBezTo>
                  <a:cubicBezTo>
                    <a:pt x="626" y="1332"/>
                    <a:pt x="641" y="1321"/>
                    <a:pt x="646" y="1328"/>
                  </a:cubicBezTo>
                  <a:cubicBezTo>
                    <a:pt x="651" y="1335"/>
                    <a:pt x="634" y="1338"/>
                    <a:pt x="650" y="1345"/>
                  </a:cubicBezTo>
                  <a:cubicBezTo>
                    <a:pt x="666" y="1352"/>
                    <a:pt x="678" y="1343"/>
                    <a:pt x="678" y="1343"/>
                  </a:cubicBezTo>
                  <a:cubicBezTo>
                    <a:pt x="678" y="1343"/>
                    <a:pt x="678" y="1361"/>
                    <a:pt x="687" y="1362"/>
                  </a:cubicBezTo>
                  <a:cubicBezTo>
                    <a:pt x="696" y="1363"/>
                    <a:pt x="698" y="1349"/>
                    <a:pt x="698" y="1349"/>
                  </a:cubicBezTo>
                  <a:cubicBezTo>
                    <a:pt x="698" y="1349"/>
                    <a:pt x="697" y="1363"/>
                    <a:pt x="707" y="1362"/>
                  </a:cubicBezTo>
                  <a:cubicBezTo>
                    <a:pt x="717" y="1361"/>
                    <a:pt x="719" y="1353"/>
                    <a:pt x="719" y="1353"/>
                  </a:cubicBezTo>
                  <a:cubicBezTo>
                    <a:pt x="719" y="1353"/>
                    <a:pt x="752" y="1373"/>
                    <a:pt x="766" y="1372"/>
                  </a:cubicBezTo>
                  <a:cubicBezTo>
                    <a:pt x="780" y="1371"/>
                    <a:pt x="806" y="1346"/>
                    <a:pt x="817" y="1355"/>
                  </a:cubicBezTo>
                  <a:cubicBezTo>
                    <a:pt x="828" y="1364"/>
                    <a:pt x="817" y="1392"/>
                    <a:pt x="822" y="1394"/>
                  </a:cubicBezTo>
                  <a:cubicBezTo>
                    <a:pt x="827" y="1396"/>
                    <a:pt x="832" y="1395"/>
                    <a:pt x="832" y="1395"/>
                  </a:cubicBezTo>
                  <a:cubicBezTo>
                    <a:pt x="832" y="1395"/>
                    <a:pt x="856" y="1339"/>
                    <a:pt x="870" y="1344"/>
                  </a:cubicBezTo>
                  <a:cubicBezTo>
                    <a:pt x="884" y="1349"/>
                    <a:pt x="894" y="1350"/>
                    <a:pt x="894" y="1350"/>
                  </a:cubicBezTo>
                  <a:cubicBezTo>
                    <a:pt x="894" y="1364"/>
                    <a:pt x="894" y="1364"/>
                    <a:pt x="894" y="1364"/>
                  </a:cubicBezTo>
                  <a:cubicBezTo>
                    <a:pt x="894" y="1364"/>
                    <a:pt x="930" y="1346"/>
                    <a:pt x="943" y="1357"/>
                  </a:cubicBezTo>
                  <a:cubicBezTo>
                    <a:pt x="956" y="1368"/>
                    <a:pt x="956" y="1378"/>
                    <a:pt x="956" y="1378"/>
                  </a:cubicBezTo>
                  <a:cubicBezTo>
                    <a:pt x="956" y="1378"/>
                    <a:pt x="987" y="1380"/>
                    <a:pt x="995" y="1373"/>
                  </a:cubicBezTo>
                  <a:cubicBezTo>
                    <a:pt x="1003" y="1366"/>
                    <a:pt x="995" y="1350"/>
                    <a:pt x="995" y="1350"/>
                  </a:cubicBezTo>
                  <a:cubicBezTo>
                    <a:pt x="995" y="1350"/>
                    <a:pt x="1016" y="1348"/>
                    <a:pt x="1018" y="1343"/>
                  </a:cubicBezTo>
                  <a:cubicBezTo>
                    <a:pt x="1020" y="1338"/>
                    <a:pt x="1013" y="1322"/>
                    <a:pt x="1013" y="1322"/>
                  </a:cubicBezTo>
                  <a:cubicBezTo>
                    <a:pt x="1013" y="1322"/>
                    <a:pt x="1037" y="1326"/>
                    <a:pt x="1044" y="1318"/>
                  </a:cubicBezTo>
                  <a:cubicBezTo>
                    <a:pt x="1051" y="1310"/>
                    <a:pt x="1068" y="1291"/>
                    <a:pt x="1076" y="1291"/>
                  </a:cubicBezTo>
                  <a:cubicBezTo>
                    <a:pt x="1084" y="1291"/>
                    <a:pt x="1098" y="1305"/>
                    <a:pt x="1109" y="1305"/>
                  </a:cubicBezTo>
                  <a:cubicBezTo>
                    <a:pt x="1120" y="1305"/>
                    <a:pt x="1112" y="1274"/>
                    <a:pt x="1130" y="1283"/>
                  </a:cubicBezTo>
                  <a:cubicBezTo>
                    <a:pt x="1148" y="1292"/>
                    <a:pt x="1149" y="1297"/>
                    <a:pt x="1149" y="1297"/>
                  </a:cubicBezTo>
                  <a:cubicBezTo>
                    <a:pt x="1149" y="1297"/>
                    <a:pt x="1133" y="1305"/>
                    <a:pt x="1142" y="1307"/>
                  </a:cubicBezTo>
                  <a:cubicBezTo>
                    <a:pt x="1151" y="1309"/>
                    <a:pt x="1162" y="1308"/>
                    <a:pt x="1162" y="1308"/>
                  </a:cubicBezTo>
                  <a:cubicBezTo>
                    <a:pt x="1173" y="1328"/>
                    <a:pt x="1173" y="1328"/>
                    <a:pt x="1173" y="1328"/>
                  </a:cubicBezTo>
                  <a:cubicBezTo>
                    <a:pt x="1173" y="1328"/>
                    <a:pt x="1153" y="1337"/>
                    <a:pt x="1161" y="1339"/>
                  </a:cubicBezTo>
                  <a:cubicBezTo>
                    <a:pt x="1169" y="1341"/>
                    <a:pt x="1184" y="1341"/>
                    <a:pt x="1191" y="1341"/>
                  </a:cubicBezTo>
                  <a:cubicBezTo>
                    <a:pt x="1198" y="1341"/>
                    <a:pt x="1213" y="1345"/>
                    <a:pt x="1213" y="1345"/>
                  </a:cubicBezTo>
                  <a:cubicBezTo>
                    <a:pt x="1217" y="1332"/>
                    <a:pt x="1217" y="1332"/>
                    <a:pt x="1217" y="1332"/>
                  </a:cubicBezTo>
                  <a:cubicBezTo>
                    <a:pt x="1217" y="1332"/>
                    <a:pt x="1231" y="1339"/>
                    <a:pt x="1239" y="1347"/>
                  </a:cubicBezTo>
                  <a:cubicBezTo>
                    <a:pt x="1247" y="1355"/>
                    <a:pt x="1256" y="1382"/>
                    <a:pt x="1256" y="1382"/>
                  </a:cubicBezTo>
                  <a:cubicBezTo>
                    <a:pt x="1256" y="1382"/>
                    <a:pt x="1271" y="1380"/>
                    <a:pt x="1278" y="1382"/>
                  </a:cubicBezTo>
                  <a:cubicBezTo>
                    <a:pt x="1285" y="1384"/>
                    <a:pt x="1283" y="1406"/>
                    <a:pt x="1283" y="1406"/>
                  </a:cubicBezTo>
                  <a:cubicBezTo>
                    <a:pt x="1291" y="1422"/>
                    <a:pt x="1291" y="1422"/>
                    <a:pt x="1291" y="1422"/>
                  </a:cubicBezTo>
                  <a:cubicBezTo>
                    <a:pt x="1298" y="1459"/>
                    <a:pt x="1298" y="1459"/>
                    <a:pt x="1298" y="1459"/>
                  </a:cubicBezTo>
                  <a:cubicBezTo>
                    <a:pt x="1298" y="1459"/>
                    <a:pt x="1288" y="1465"/>
                    <a:pt x="1281" y="1465"/>
                  </a:cubicBezTo>
                  <a:cubicBezTo>
                    <a:pt x="1274" y="1465"/>
                    <a:pt x="1290" y="1476"/>
                    <a:pt x="1290" y="1476"/>
                  </a:cubicBezTo>
                  <a:cubicBezTo>
                    <a:pt x="1290" y="1476"/>
                    <a:pt x="1289" y="1482"/>
                    <a:pt x="1286" y="1489"/>
                  </a:cubicBezTo>
                  <a:cubicBezTo>
                    <a:pt x="1283" y="1496"/>
                    <a:pt x="1271" y="1488"/>
                    <a:pt x="1271" y="1488"/>
                  </a:cubicBezTo>
                  <a:cubicBezTo>
                    <a:pt x="1271" y="1488"/>
                    <a:pt x="1272" y="1497"/>
                    <a:pt x="1271" y="1508"/>
                  </a:cubicBezTo>
                  <a:cubicBezTo>
                    <a:pt x="1270" y="1519"/>
                    <a:pt x="1259" y="1515"/>
                    <a:pt x="1259" y="1515"/>
                  </a:cubicBezTo>
                  <a:cubicBezTo>
                    <a:pt x="1261" y="1535"/>
                    <a:pt x="1261" y="1535"/>
                    <a:pt x="1261" y="1535"/>
                  </a:cubicBezTo>
                  <a:cubicBezTo>
                    <a:pt x="1254" y="1538"/>
                    <a:pt x="1254" y="1538"/>
                    <a:pt x="1254" y="1538"/>
                  </a:cubicBezTo>
                  <a:cubicBezTo>
                    <a:pt x="1254" y="1538"/>
                    <a:pt x="1255" y="1547"/>
                    <a:pt x="1260" y="1552"/>
                  </a:cubicBezTo>
                  <a:cubicBezTo>
                    <a:pt x="1265" y="1557"/>
                    <a:pt x="1270" y="1567"/>
                    <a:pt x="1270" y="1567"/>
                  </a:cubicBezTo>
                  <a:cubicBezTo>
                    <a:pt x="1264" y="1581"/>
                    <a:pt x="1264" y="1581"/>
                    <a:pt x="1264" y="1581"/>
                  </a:cubicBezTo>
                  <a:cubicBezTo>
                    <a:pt x="1264" y="1581"/>
                    <a:pt x="1280" y="1571"/>
                    <a:pt x="1288" y="1570"/>
                  </a:cubicBezTo>
                  <a:cubicBezTo>
                    <a:pt x="1296" y="1569"/>
                    <a:pt x="1325" y="1569"/>
                    <a:pt x="1325" y="1569"/>
                  </a:cubicBezTo>
                  <a:cubicBezTo>
                    <a:pt x="1308" y="1584"/>
                    <a:pt x="1308" y="1584"/>
                    <a:pt x="1308" y="1584"/>
                  </a:cubicBezTo>
                  <a:cubicBezTo>
                    <a:pt x="1324" y="1597"/>
                    <a:pt x="1324" y="1597"/>
                    <a:pt x="1324" y="1597"/>
                  </a:cubicBezTo>
                  <a:cubicBezTo>
                    <a:pt x="1329" y="1624"/>
                    <a:pt x="1329" y="1624"/>
                    <a:pt x="1329" y="1624"/>
                  </a:cubicBezTo>
                  <a:cubicBezTo>
                    <a:pt x="1329" y="1624"/>
                    <a:pt x="1357" y="1625"/>
                    <a:pt x="1364" y="1631"/>
                  </a:cubicBezTo>
                  <a:cubicBezTo>
                    <a:pt x="1371" y="1637"/>
                    <a:pt x="1348" y="1646"/>
                    <a:pt x="1348" y="1646"/>
                  </a:cubicBezTo>
                  <a:cubicBezTo>
                    <a:pt x="1348" y="1646"/>
                    <a:pt x="1357" y="1658"/>
                    <a:pt x="1354" y="1661"/>
                  </a:cubicBezTo>
                  <a:cubicBezTo>
                    <a:pt x="1351" y="1664"/>
                    <a:pt x="1345" y="1678"/>
                    <a:pt x="1345" y="1678"/>
                  </a:cubicBezTo>
                  <a:cubicBezTo>
                    <a:pt x="1384" y="1682"/>
                    <a:pt x="1384" y="1682"/>
                    <a:pt x="1384" y="1682"/>
                  </a:cubicBezTo>
                  <a:cubicBezTo>
                    <a:pt x="1389" y="1702"/>
                    <a:pt x="1389" y="1702"/>
                    <a:pt x="1389" y="1702"/>
                  </a:cubicBezTo>
                  <a:cubicBezTo>
                    <a:pt x="1400" y="1701"/>
                    <a:pt x="1400" y="1701"/>
                    <a:pt x="1400" y="1701"/>
                  </a:cubicBezTo>
                  <a:cubicBezTo>
                    <a:pt x="1400" y="1701"/>
                    <a:pt x="1400" y="1713"/>
                    <a:pt x="1403" y="1713"/>
                  </a:cubicBezTo>
                  <a:cubicBezTo>
                    <a:pt x="1406" y="1713"/>
                    <a:pt x="1425" y="1712"/>
                    <a:pt x="1425" y="1712"/>
                  </a:cubicBezTo>
                  <a:cubicBezTo>
                    <a:pt x="1425" y="1712"/>
                    <a:pt x="1434" y="1694"/>
                    <a:pt x="1444" y="1695"/>
                  </a:cubicBezTo>
                  <a:cubicBezTo>
                    <a:pt x="1454" y="1696"/>
                    <a:pt x="1449" y="1714"/>
                    <a:pt x="1449" y="1714"/>
                  </a:cubicBezTo>
                  <a:cubicBezTo>
                    <a:pt x="1451" y="1727"/>
                    <a:pt x="1451" y="1727"/>
                    <a:pt x="1451" y="1727"/>
                  </a:cubicBezTo>
                  <a:cubicBezTo>
                    <a:pt x="1480" y="1729"/>
                    <a:pt x="1480" y="1729"/>
                    <a:pt x="1480" y="1729"/>
                  </a:cubicBezTo>
                  <a:cubicBezTo>
                    <a:pt x="1480" y="1704"/>
                    <a:pt x="1480" y="1704"/>
                    <a:pt x="1480" y="1704"/>
                  </a:cubicBezTo>
                  <a:cubicBezTo>
                    <a:pt x="1480" y="1704"/>
                    <a:pt x="1462" y="1692"/>
                    <a:pt x="1461" y="1679"/>
                  </a:cubicBezTo>
                  <a:cubicBezTo>
                    <a:pt x="1460" y="1666"/>
                    <a:pt x="1468" y="1657"/>
                    <a:pt x="1468" y="1657"/>
                  </a:cubicBezTo>
                  <a:cubicBezTo>
                    <a:pt x="1492" y="1659"/>
                    <a:pt x="1492" y="1659"/>
                    <a:pt x="1492" y="1659"/>
                  </a:cubicBezTo>
                  <a:cubicBezTo>
                    <a:pt x="1492" y="1653"/>
                    <a:pt x="1493" y="1646"/>
                    <a:pt x="1495" y="1642"/>
                  </a:cubicBezTo>
                  <a:cubicBezTo>
                    <a:pt x="1499" y="1634"/>
                    <a:pt x="1518" y="1657"/>
                    <a:pt x="1524" y="1657"/>
                  </a:cubicBezTo>
                  <a:cubicBezTo>
                    <a:pt x="1530" y="1657"/>
                    <a:pt x="1539" y="1641"/>
                    <a:pt x="1539" y="1641"/>
                  </a:cubicBezTo>
                  <a:cubicBezTo>
                    <a:pt x="1550" y="1653"/>
                    <a:pt x="1550" y="1653"/>
                    <a:pt x="1550" y="1653"/>
                  </a:cubicBezTo>
                  <a:cubicBezTo>
                    <a:pt x="1549" y="1640"/>
                    <a:pt x="1549" y="1640"/>
                    <a:pt x="1549" y="1640"/>
                  </a:cubicBezTo>
                  <a:cubicBezTo>
                    <a:pt x="1554" y="1639"/>
                    <a:pt x="1554" y="1639"/>
                    <a:pt x="1554" y="1639"/>
                  </a:cubicBezTo>
                  <a:cubicBezTo>
                    <a:pt x="1563" y="1652"/>
                    <a:pt x="1563" y="1652"/>
                    <a:pt x="1563" y="1652"/>
                  </a:cubicBezTo>
                  <a:cubicBezTo>
                    <a:pt x="1563" y="1652"/>
                    <a:pt x="1562" y="1657"/>
                    <a:pt x="1575" y="1656"/>
                  </a:cubicBezTo>
                  <a:cubicBezTo>
                    <a:pt x="1588" y="1655"/>
                    <a:pt x="1571" y="1639"/>
                    <a:pt x="1571" y="1639"/>
                  </a:cubicBezTo>
                  <a:cubicBezTo>
                    <a:pt x="1582" y="1639"/>
                    <a:pt x="1582" y="1639"/>
                    <a:pt x="1582" y="1639"/>
                  </a:cubicBezTo>
                  <a:cubicBezTo>
                    <a:pt x="1586" y="1646"/>
                    <a:pt x="1586" y="1646"/>
                    <a:pt x="1586" y="1646"/>
                  </a:cubicBezTo>
                  <a:cubicBezTo>
                    <a:pt x="1586" y="1646"/>
                    <a:pt x="1594" y="1642"/>
                    <a:pt x="1601" y="1640"/>
                  </a:cubicBezTo>
                  <a:cubicBezTo>
                    <a:pt x="1608" y="1638"/>
                    <a:pt x="1602" y="1624"/>
                    <a:pt x="1606" y="1619"/>
                  </a:cubicBezTo>
                  <a:cubicBezTo>
                    <a:pt x="1610" y="1614"/>
                    <a:pt x="1625" y="1610"/>
                    <a:pt x="1625" y="1610"/>
                  </a:cubicBezTo>
                  <a:cubicBezTo>
                    <a:pt x="1647" y="1632"/>
                    <a:pt x="1647" y="1632"/>
                    <a:pt x="1647" y="1632"/>
                  </a:cubicBezTo>
                  <a:cubicBezTo>
                    <a:pt x="1668" y="1627"/>
                    <a:pt x="1668" y="1627"/>
                    <a:pt x="1668" y="1627"/>
                  </a:cubicBezTo>
                  <a:cubicBezTo>
                    <a:pt x="1673" y="1635"/>
                    <a:pt x="1673" y="1635"/>
                    <a:pt x="1673" y="1635"/>
                  </a:cubicBezTo>
                  <a:cubicBezTo>
                    <a:pt x="1673" y="1635"/>
                    <a:pt x="1693" y="1634"/>
                    <a:pt x="1698" y="1642"/>
                  </a:cubicBezTo>
                  <a:cubicBezTo>
                    <a:pt x="1703" y="1650"/>
                    <a:pt x="1687" y="1657"/>
                    <a:pt x="1687" y="1657"/>
                  </a:cubicBezTo>
                  <a:cubicBezTo>
                    <a:pt x="1691" y="1667"/>
                    <a:pt x="1691" y="1667"/>
                    <a:pt x="1691" y="1667"/>
                  </a:cubicBezTo>
                  <a:cubicBezTo>
                    <a:pt x="1698" y="1671"/>
                    <a:pt x="1698" y="1671"/>
                    <a:pt x="1698" y="1671"/>
                  </a:cubicBezTo>
                  <a:cubicBezTo>
                    <a:pt x="1698" y="1684"/>
                    <a:pt x="1698" y="1684"/>
                    <a:pt x="1698" y="1684"/>
                  </a:cubicBezTo>
                  <a:cubicBezTo>
                    <a:pt x="1709" y="1685"/>
                    <a:pt x="1709" y="1685"/>
                    <a:pt x="1709" y="1685"/>
                  </a:cubicBezTo>
                  <a:cubicBezTo>
                    <a:pt x="1709" y="1685"/>
                    <a:pt x="1713" y="1690"/>
                    <a:pt x="1720" y="1697"/>
                  </a:cubicBezTo>
                  <a:cubicBezTo>
                    <a:pt x="1727" y="1704"/>
                    <a:pt x="1740" y="1701"/>
                    <a:pt x="1748" y="1702"/>
                  </a:cubicBezTo>
                  <a:cubicBezTo>
                    <a:pt x="1752" y="1702"/>
                    <a:pt x="1755" y="1704"/>
                    <a:pt x="1757" y="1705"/>
                  </a:cubicBezTo>
                  <a:cubicBezTo>
                    <a:pt x="1786" y="1686"/>
                    <a:pt x="1786" y="1686"/>
                    <a:pt x="1786" y="1686"/>
                  </a:cubicBezTo>
                  <a:cubicBezTo>
                    <a:pt x="1798" y="1694"/>
                    <a:pt x="1798" y="1694"/>
                    <a:pt x="1798" y="1694"/>
                  </a:cubicBezTo>
                  <a:cubicBezTo>
                    <a:pt x="1798" y="1694"/>
                    <a:pt x="1843" y="1694"/>
                    <a:pt x="1849" y="1705"/>
                  </a:cubicBezTo>
                  <a:cubicBezTo>
                    <a:pt x="1854" y="1717"/>
                    <a:pt x="1839" y="1739"/>
                    <a:pt x="1846" y="1750"/>
                  </a:cubicBezTo>
                  <a:cubicBezTo>
                    <a:pt x="1854" y="1761"/>
                    <a:pt x="1875" y="1776"/>
                    <a:pt x="1875" y="1776"/>
                  </a:cubicBezTo>
                  <a:cubicBezTo>
                    <a:pt x="1889" y="1774"/>
                    <a:pt x="1889" y="1774"/>
                    <a:pt x="1889" y="1774"/>
                  </a:cubicBezTo>
                  <a:cubicBezTo>
                    <a:pt x="1889" y="1762"/>
                    <a:pt x="1889" y="1762"/>
                    <a:pt x="1889" y="1762"/>
                  </a:cubicBezTo>
                  <a:cubicBezTo>
                    <a:pt x="1889" y="1762"/>
                    <a:pt x="1880" y="1730"/>
                    <a:pt x="1892" y="1713"/>
                  </a:cubicBezTo>
                  <a:cubicBezTo>
                    <a:pt x="1904" y="1697"/>
                    <a:pt x="1931" y="1699"/>
                    <a:pt x="1945" y="1696"/>
                  </a:cubicBezTo>
                  <a:cubicBezTo>
                    <a:pt x="1958" y="1693"/>
                    <a:pt x="2001" y="1684"/>
                    <a:pt x="2001" y="1674"/>
                  </a:cubicBezTo>
                  <a:cubicBezTo>
                    <a:pt x="2002" y="1664"/>
                    <a:pt x="2002" y="1634"/>
                    <a:pt x="2011" y="1632"/>
                  </a:cubicBezTo>
                  <a:cubicBezTo>
                    <a:pt x="2020" y="1630"/>
                    <a:pt x="2027" y="1664"/>
                    <a:pt x="2036" y="1660"/>
                  </a:cubicBezTo>
                  <a:cubicBezTo>
                    <a:pt x="2046" y="1657"/>
                    <a:pt x="2066" y="1626"/>
                    <a:pt x="2066" y="1626"/>
                  </a:cubicBezTo>
                  <a:cubicBezTo>
                    <a:pt x="2077" y="1636"/>
                    <a:pt x="2077" y="1636"/>
                    <a:pt x="2077" y="1636"/>
                  </a:cubicBezTo>
                  <a:cubicBezTo>
                    <a:pt x="2099" y="1629"/>
                    <a:pt x="2099" y="1629"/>
                    <a:pt x="2099" y="1629"/>
                  </a:cubicBezTo>
                  <a:cubicBezTo>
                    <a:pt x="2099" y="1629"/>
                    <a:pt x="2124" y="1636"/>
                    <a:pt x="2136" y="1629"/>
                  </a:cubicBezTo>
                  <a:cubicBezTo>
                    <a:pt x="2149" y="1622"/>
                    <a:pt x="2154" y="1619"/>
                    <a:pt x="2161" y="1614"/>
                  </a:cubicBezTo>
                  <a:cubicBezTo>
                    <a:pt x="2167" y="1609"/>
                    <a:pt x="2196" y="1584"/>
                    <a:pt x="2201" y="1574"/>
                  </a:cubicBezTo>
                  <a:cubicBezTo>
                    <a:pt x="2205" y="1564"/>
                    <a:pt x="2192" y="1544"/>
                    <a:pt x="2192" y="1544"/>
                  </a:cubicBezTo>
                  <a:cubicBezTo>
                    <a:pt x="2205" y="1544"/>
                    <a:pt x="2205" y="1544"/>
                    <a:pt x="2205" y="1544"/>
                  </a:cubicBezTo>
                  <a:cubicBezTo>
                    <a:pt x="2211" y="1524"/>
                    <a:pt x="2211" y="1524"/>
                    <a:pt x="2211" y="1524"/>
                  </a:cubicBezTo>
                  <a:cubicBezTo>
                    <a:pt x="2226" y="1525"/>
                    <a:pt x="2226" y="1525"/>
                    <a:pt x="2226" y="1525"/>
                  </a:cubicBezTo>
                  <a:cubicBezTo>
                    <a:pt x="2233" y="1500"/>
                    <a:pt x="2233" y="1500"/>
                    <a:pt x="2233" y="1500"/>
                  </a:cubicBezTo>
                  <a:cubicBezTo>
                    <a:pt x="2241" y="1500"/>
                    <a:pt x="2241" y="1500"/>
                    <a:pt x="2241" y="1500"/>
                  </a:cubicBezTo>
                  <a:cubicBezTo>
                    <a:pt x="2245" y="1473"/>
                    <a:pt x="2245" y="1473"/>
                    <a:pt x="2245" y="1473"/>
                  </a:cubicBezTo>
                  <a:cubicBezTo>
                    <a:pt x="2245" y="1473"/>
                    <a:pt x="2259" y="1478"/>
                    <a:pt x="2259" y="1456"/>
                  </a:cubicBezTo>
                  <a:cubicBezTo>
                    <a:pt x="2259" y="1434"/>
                    <a:pt x="2246" y="1437"/>
                    <a:pt x="2251" y="1429"/>
                  </a:cubicBezTo>
                  <a:cubicBezTo>
                    <a:pt x="2255" y="1420"/>
                    <a:pt x="2274" y="1423"/>
                    <a:pt x="2274" y="1405"/>
                  </a:cubicBezTo>
                  <a:cubicBezTo>
                    <a:pt x="2275" y="1388"/>
                    <a:pt x="2263" y="1388"/>
                    <a:pt x="2264" y="1381"/>
                  </a:cubicBezTo>
                  <a:cubicBezTo>
                    <a:pt x="2264" y="1373"/>
                    <a:pt x="2275" y="1370"/>
                    <a:pt x="2275" y="1370"/>
                  </a:cubicBezTo>
                  <a:cubicBezTo>
                    <a:pt x="2276" y="1344"/>
                    <a:pt x="2276" y="1344"/>
                    <a:pt x="2276" y="1344"/>
                  </a:cubicBezTo>
                  <a:cubicBezTo>
                    <a:pt x="2276" y="1344"/>
                    <a:pt x="2303" y="1336"/>
                    <a:pt x="2310" y="1320"/>
                  </a:cubicBezTo>
                  <a:cubicBezTo>
                    <a:pt x="2317" y="1304"/>
                    <a:pt x="2300" y="1303"/>
                    <a:pt x="2300" y="1303"/>
                  </a:cubicBezTo>
                  <a:cubicBezTo>
                    <a:pt x="2300" y="1303"/>
                    <a:pt x="2332" y="1298"/>
                    <a:pt x="2332" y="1289"/>
                  </a:cubicBezTo>
                  <a:cubicBezTo>
                    <a:pt x="2333" y="1280"/>
                    <a:pt x="2314" y="1275"/>
                    <a:pt x="2314" y="1275"/>
                  </a:cubicBezTo>
                  <a:cubicBezTo>
                    <a:pt x="2314" y="1275"/>
                    <a:pt x="2352" y="1241"/>
                    <a:pt x="2335" y="1231"/>
                  </a:cubicBezTo>
                  <a:cubicBezTo>
                    <a:pt x="2318" y="1222"/>
                    <a:pt x="2238" y="1244"/>
                    <a:pt x="2238" y="1244"/>
                  </a:cubicBezTo>
                  <a:cubicBezTo>
                    <a:pt x="2228" y="1233"/>
                    <a:pt x="2228" y="1233"/>
                    <a:pt x="2228" y="1233"/>
                  </a:cubicBezTo>
                  <a:cubicBezTo>
                    <a:pt x="2253" y="1232"/>
                    <a:pt x="2253" y="1232"/>
                    <a:pt x="2253" y="1232"/>
                  </a:cubicBezTo>
                  <a:cubicBezTo>
                    <a:pt x="2253" y="1232"/>
                    <a:pt x="2253" y="1217"/>
                    <a:pt x="2263" y="1213"/>
                  </a:cubicBezTo>
                  <a:cubicBezTo>
                    <a:pt x="2273" y="1209"/>
                    <a:pt x="2292" y="1207"/>
                    <a:pt x="2292" y="1207"/>
                  </a:cubicBezTo>
                  <a:cubicBezTo>
                    <a:pt x="2292" y="1207"/>
                    <a:pt x="2279" y="1183"/>
                    <a:pt x="2275" y="1182"/>
                  </a:cubicBezTo>
                  <a:cubicBezTo>
                    <a:pt x="2271" y="1181"/>
                    <a:pt x="2248" y="1175"/>
                    <a:pt x="2248" y="1175"/>
                  </a:cubicBezTo>
                  <a:cubicBezTo>
                    <a:pt x="2240" y="1164"/>
                    <a:pt x="2240" y="1164"/>
                    <a:pt x="2240" y="1164"/>
                  </a:cubicBezTo>
                  <a:cubicBezTo>
                    <a:pt x="2231" y="1165"/>
                    <a:pt x="2231" y="1165"/>
                    <a:pt x="2231" y="1165"/>
                  </a:cubicBezTo>
                  <a:cubicBezTo>
                    <a:pt x="2231" y="1165"/>
                    <a:pt x="2222" y="1153"/>
                    <a:pt x="2215" y="1152"/>
                  </a:cubicBezTo>
                  <a:cubicBezTo>
                    <a:pt x="2208" y="1151"/>
                    <a:pt x="2190" y="1157"/>
                    <a:pt x="2190" y="1157"/>
                  </a:cubicBezTo>
                  <a:cubicBezTo>
                    <a:pt x="2167" y="1126"/>
                    <a:pt x="2167" y="1126"/>
                    <a:pt x="2167" y="1126"/>
                  </a:cubicBezTo>
                  <a:cubicBezTo>
                    <a:pt x="2167" y="1126"/>
                    <a:pt x="2188" y="1147"/>
                    <a:pt x="2194" y="1145"/>
                  </a:cubicBezTo>
                  <a:cubicBezTo>
                    <a:pt x="2200" y="1143"/>
                    <a:pt x="2207" y="1139"/>
                    <a:pt x="2207" y="1139"/>
                  </a:cubicBezTo>
                  <a:cubicBezTo>
                    <a:pt x="2226" y="1144"/>
                    <a:pt x="2226" y="1144"/>
                    <a:pt x="2226" y="1144"/>
                  </a:cubicBezTo>
                  <a:cubicBezTo>
                    <a:pt x="2236" y="1155"/>
                    <a:pt x="2236" y="1155"/>
                    <a:pt x="2236" y="1155"/>
                  </a:cubicBezTo>
                  <a:cubicBezTo>
                    <a:pt x="2245" y="1151"/>
                    <a:pt x="2245" y="1151"/>
                    <a:pt x="2245" y="1151"/>
                  </a:cubicBezTo>
                  <a:cubicBezTo>
                    <a:pt x="2276" y="1161"/>
                    <a:pt x="2276" y="1161"/>
                    <a:pt x="2276" y="1161"/>
                  </a:cubicBezTo>
                  <a:cubicBezTo>
                    <a:pt x="2263" y="1144"/>
                    <a:pt x="2263" y="1144"/>
                    <a:pt x="2263" y="1144"/>
                  </a:cubicBezTo>
                  <a:cubicBezTo>
                    <a:pt x="2252" y="1142"/>
                    <a:pt x="2252" y="1142"/>
                    <a:pt x="2252" y="1142"/>
                  </a:cubicBezTo>
                  <a:cubicBezTo>
                    <a:pt x="2252" y="1142"/>
                    <a:pt x="2251" y="1120"/>
                    <a:pt x="2243" y="1119"/>
                  </a:cubicBezTo>
                  <a:cubicBezTo>
                    <a:pt x="2235" y="1118"/>
                    <a:pt x="2223" y="1115"/>
                    <a:pt x="2218" y="1111"/>
                  </a:cubicBezTo>
                  <a:cubicBezTo>
                    <a:pt x="2213" y="1107"/>
                    <a:pt x="2211" y="1088"/>
                    <a:pt x="2211" y="1088"/>
                  </a:cubicBezTo>
                  <a:cubicBezTo>
                    <a:pt x="2157" y="1022"/>
                    <a:pt x="2157" y="1022"/>
                    <a:pt x="2157" y="1022"/>
                  </a:cubicBezTo>
                  <a:cubicBezTo>
                    <a:pt x="2135" y="1016"/>
                    <a:pt x="2135" y="1016"/>
                    <a:pt x="2135" y="1016"/>
                  </a:cubicBezTo>
                  <a:cubicBezTo>
                    <a:pt x="2112" y="998"/>
                    <a:pt x="2112" y="998"/>
                    <a:pt x="2112" y="998"/>
                  </a:cubicBezTo>
                  <a:cubicBezTo>
                    <a:pt x="2097" y="1000"/>
                    <a:pt x="2097" y="1000"/>
                    <a:pt x="2097" y="1000"/>
                  </a:cubicBezTo>
                  <a:cubicBezTo>
                    <a:pt x="2097" y="1000"/>
                    <a:pt x="2084" y="975"/>
                    <a:pt x="2090" y="971"/>
                  </a:cubicBezTo>
                  <a:cubicBezTo>
                    <a:pt x="2096" y="967"/>
                    <a:pt x="2114" y="955"/>
                    <a:pt x="2114" y="946"/>
                  </a:cubicBezTo>
                  <a:cubicBezTo>
                    <a:pt x="2114" y="937"/>
                    <a:pt x="2107" y="919"/>
                    <a:pt x="2107" y="919"/>
                  </a:cubicBezTo>
                  <a:cubicBezTo>
                    <a:pt x="2107" y="919"/>
                    <a:pt x="2124" y="936"/>
                    <a:pt x="2132" y="930"/>
                  </a:cubicBezTo>
                  <a:cubicBezTo>
                    <a:pt x="2140" y="924"/>
                    <a:pt x="2131" y="897"/>
                    <a:pt x="2131" y="897"/>
                  </a:cubicBezTo>
                  <a:cubicBezTo>
                    <a:pt x="2146" y="898"/>
                    <a:pt x="2146" y="898"/>
                    <a:pt x="2146" y="898"/>
                  </a:cubicBezTo>
                  <a:cubicBezTo>
                    <a:pt x="2171" y="879"/>
                    <a:pt x="2171" y="879"/>
                    <a:pt x="2171" y="879"/>
                  </a:cubicBezTo>
                  <a:cubicBezTo>
                    <a:pt x="2171" y="879"/>
                    <a:pt x="2191" y="885"/>
                    <a:pt x="2196" y="884"/>
                  </a:cubicBezTo>
                  <a:cubicBezTo>
                    <a:pt x="2201" y="883"/>
                    <a:pt x="2192" y="869"/>
                    <a:pt x="2192" y="869"/>
                  </a:cubicBezTo>
                  <a:cubicBezTo>
                    <a:pt x="2196" y="853"/>
                    <a:pt x="2196" y="853"/>
                    <a:pt x="2196" y="853"/>
                  </a:cubicBezTo>
                  <a:cubicBezTo>
                    <a:pt x="2174" y="853"/>
                    <a:pt x="2174" y="853"/>
                    <a:pt x="2174" y="853"/>
                  </a:cubicBezTo>
                  <a:cubicBezTo>
                    <a:pt x="2166" y="846"/>
                    <a:pt x="2166" y="846"/>
                    <a:pt x="2166" y="846"/>
                  </a:cubicBezTo>
                  <a:cubicBezTo>
                    <a:pt x="2161" y="854"/>
                    <a:pt x="2161" y="854"/>
                    <a:pt x="2161" y="854"/>
                  </a:cubicBezTo>
                  <a:cubicBezTo>
                    <a:pt x="2140" y="851"/>
                    <a:pt x="2140" y="851"/>
                    <a:pt x="2140" y="851"/>
                  </a:cubicBezTo>
                  <a:cubicBezTo>
                    <a:pt x="2140" y="851"/>
                    <a:pt x="2124" y="833"/>
                    <a:pt x="2111" y="833"/>
                  </a:cubicBezTo>
                  <a:cubicBezTo>
                    <a:pt x="2098" y="833"/>
                    <a:pt x="2080" y="856"/>
                    <a:pt x="2079" y="861"/>
                  </a:cubicBezTo>
                  <a:cubicBezTo>
                    <a:pt x="2078" y="866"/>
                    <a:pt x="2074" y="875"/>
                    <a:pt x="2064" y="873"/>
                  </a:cubicBezTo>
                  <a:cubicBezTo>
                    <a:pt x="2054" y="871"/>
                    <a:pt x="2032" y="865"/>
                    <a:pt x="2030" y="851"/>
                  </a:cubicBezTo>
                  <a:cubicBezTo>
                    <a:pt x="2028" y="837"/>
                    <a:pt x="2020" y="820"/>
                    <a:pt x="2014" y="816"/>
                  </a:cubicBezTo>
                  <a:cubicBezTo>
                    <a:pt x="2008" y="812"/>
                    <a:pt x="2004" y="819"/>
                    <a:pt x="2004" y="819"/>
                  </a:cubicBezTo>
                  <a:cubicBezTo>
                    <a:pt x="2004" y="828"/>
                    <a:pt x="2004" y="828"/>
                    <a:pt x="2004" y="828"/>
                  </a:cubicBezTo>
                  <a:cubicBezTo>
                    <a:pt x="1996" y="816"/>
                    <a:pt x="1996" y="816"/>
                    <a:pt x="1996" y="816"/>
                  </a:cubicBezTo>
                  <a:cubicBezTo>
                    <a:pt x="1996" y="816"/>
                    <a:pt x="1968" y="819"/>
                    <a:pt x="1959" y="810"/>
                  </a:cubicBezTo>
                  <a:cubicBezTo>
                    <a:pt x="1950" y="801"/>
                    <a:pt x="1939" y="782"/>
                    <a:pt x="1942" y="776"/>
                  </a:cubicBezTo>
                  <a:cubicBezTo>
                    <a:pt x="1945" y="770"/>
                    <a:pt x="1944" y="760"/>
                    <a:pt x="1944" y="760"/>
                  </a:cubicBezTo>
                  <a:cubicBezTo>
                    <a:pt x="1955" y="759"/>
                    <a:pt x="1955" y="759"/>
                    <a:pt x="1955" y="759"/>
                  </a:cubicBezTo>
                  <a:cubicBezTo>
                    <a:pt x="1955" y="759"/>
                    <a:pt x="1961" y="768"/>
                    <a:pt x="1965" y="767"/>
                  </a:cubicBezTo>
                  <a:cubicBezTo>
                    <a:pt x="1969" y="766"/>
                    <a:pt x="1975" y="758"/>
                    <a:pt x="1975" y="758"/>
                  </a:cubicBezTo>
                  <a:cubicBezTo>
                    <a:pt x="1975" y="758"/>
                    <a:pt x="1988" y="766"/>
                    <a:pt x="1997" y="758"/>
                  </a:cubicBezTo>
                  <a:cubicBezTo>
                    <a:pt x="2006" y="750"/>
                    <a:pt x="1998" y="742"/>
                    <a:pt x="1998" y="742"/>
                  </a:cubicBezTo>
                  <a:cubicBezTo>
                    <a:pt x="1998" y="742"/>
                    <a:pt x="1997" y="718"/>
                    <a:pt x="2003" y="714"/>
                  </a:cubicBezTo>
                  <a:cubicBezTo>
                    <a:pt x="2009" y="710"/>
                    <a:pt x="2028" y="718"/>
                    <a:pt x="2032" y="707"/>
                  </a:cubicBezTo>
                  <a:cubicBezTo>
                    <a:pt x="2036" y="696"/>
                    <a:pt x="2037" y="683"/>
                    <a:pt x="2037" y="683"/>
                  </a:cubicBezTo>
                  <a:cubicBezTo>
                    <a:pt x="2049" y="676"/>
                    <a:pt x="2049" y="676"/>
                    <a:pt x="2049" y="676"/>
                  </a:cubicBezTo>
                  <a:cubicBezTo>
                    <a:pt x="2043" y="668"/>
                    <a:pt x="2043" y="668"/>
                    <a:pt x="2043" y="668"/>
                  </a:cubicBezTo>
                  <a:cubicBezTo>
                    <a:pt x="2068" y="675"/>
                    <a:pt x="2068" y="675"/>
                    <a:pt x="2068" y="675"/>
                  </a:cubicBezTo>
                  <a:cubicBezTo>
                    <a:pt x="2079" y="665"/>
                    <a:pt x="2079" y="665"/>
                    <a:pt x="2079" y="665"/>
                  </a:cubicBezTo>
                  <a:cubicBezTo>
                    <a:pt x="2079" y="665"/>
                    <a:pt x="2110" y="688"/>
                    <a:pt x="2108" y="702"/>
                  </a:cubicBezTo>
                  <a:cubicBezTo>
                    <a:pt x="2106" y="716"/>
                    <a:pt x="2088" y="719"/>
                    <a:pt x="2087" y="728"/>
                  </a:cubicBezTo>
                  <a:cubicBezTo>
                    <a:pt x="2086" y="737"/>
                    <a:pt x="2091" y="752"/>
                    <a:pt x="2098" y="752"/>
                  </a:cubicBezTo>
                  <a:cubicBezTo>
                    <a:pt x="2105" y="752"/>
                    <a:pt x="2114" y="749"/>
                    <a:pt x="2114" y="749"/>
                  </a:cubicBezTo>
                  <a:cubicBezTo>
                    <a:pt x="2109" y="767"/>
                    <a:pt x="2109" y="767"/>
                    <a:pt x="2109" y="767"/>
                  </a:cubicBezTo>
                  <a:cubicBezTo>
                    <a:pt x="2109" y="767"/>
                    <a:pt x="2090" y="784"/>
                    <a:pt x="2099" y="786"/>
                  </a:cubicBezTo>
                  <a:cubicBezTo>
                    <a:pt x="2108" y="788"/>
                    <a:pt x="2122" y="774"/>
                    <a:pt x="2122" y="774"/>
                  </a:cubicBezTo>
                  <a:cubicBezTo>
                    <a:pt x="2122" y="774"/>
                    <a:pt x="2126" y="775"/>
                    <a:pt x="2131" y="770"/>
                  </a:cubicBezTo>
                  <a:cubicBezTo>
                    <a:pt x="2136" y="765"/>
                    <a:pt x="2135" y="750"/>
                    <a:pt x="2135" y="750"/>
                  </a:cubicBezTo>
                  <a:cubicBezTo>
                    <a:pt x="2135" y="750"/>
                    <a:pt x="2176" y="729"/>
                    <a:pt x="2180" y="726"/>
                  </a:cubicBezTo>
                  <a:cubicBezTo>
                    <a:pt x="2184" y="723"/>
                    <a:pt x="2205" y="725"/>
                    <a:pt x="2205" y="725"/>
                  </a:cubicBezTo>
                  <a:cubicBezTo>
                    <a:pt x="2212" y="714"/>
                    <a:pt x="2212" y="714"/>
                    <a:pt x="2212" y="714"/>
                  </a:cubicBezTo>
                  <a:cubicBezTo>
                    <a:pt x="2210" y="712"/>
                    <a:pt x="2208" y="706"/>
                    <a:pt x="2218" y="698"/>
                  </a:cubicBezTo>
                  <a:cubicBezTo>
                    <a:pt x="2230" y="688"/>
                    <a:pt x="2237" y="687"/>
                    <a:pt x="2252" y="675"/>
                  </a:cubicBezTo>
                  <a:cubicBezTo>
                    <a:pt x="2267" y="663"/>
                    <a:pt x="2262" y="625"/>
                    <a:pt x="2266" y="623"/>
                  </a:cubicBezTo>
                  <a:cubicBezTo>
                    <a:pt x="2270" y="621"/>
                    <a:pt x="2285" y="632"/>
                    <a:pt x="2292" y="637"/>
                  </a:cubicBezTo>
                  <a:cubicBezTo>
                    <a:pt x="2299" y="642"/>
                    <a:pt x="2339" y="641"/>
                    <a:pt x="2339" y="641"/>
                  </a:cubicBezTo>
                  <a:cubicBezTo>
                    <a:pt x="2340" y="631"/>
                    <a:pt x="2340" y="631"/>
                    <a:pt x="2340" y="631"/>
                  </a:cubicBezTo>
                  <a:cubicBezTo>
                    <a:pt x="2340" y="631"/>
                    <a:pt x="2312" y="618"/>
                    <a:pt x="2318" y="610"/>
                  </a:cubicBezTo>
                  <a:cubicBezTo>
                    <a:pt x="2324" y="602"/>
                    <a:pt x="2348" y="618"/>
                    <a:pt x="2358" y="609"/>
                  </a:cubicBezTo>
                  <a:cubicBezTo>
                    <a:pt x="2368" y="600"/>
                    <a:pt x="2358" y="588"/>
                    <a:pt x="2358" y="588"/>
                  </a:cubicBezTo>
                  <a:cubicBezTo>
                    <a:pt x="2358" y="588"/>
                    <a:pt x="2374" y="592"/>
                    <a:pt x="2376" y="587"/>
                  </a:cubicBezTo>
                  <a:cubicBezTo>
                    <a:pt x="2378" y="582"/>
                    <a:pt x="2365" y="560"/>
                    <a:pt x="2365" y="560"/>
                  </a:cubicBezTo>
                  <a:cubicBezTo>
                    <a:pt x="2387" y="560"/>
                    <a:pt x="2387" y="560"/>
                    <a:pt x="2387" y="560"/>
                  </a:cubicBezTo>
                  <a:cubicBezTo>
                    <a:pt x="2397" y="577"/>
                    <a:pt x="2397" y="577"/>
                    <a:pt x="2397" y="577"/>
                  </a:cubicBezTo>
                  <a:cubicBezTo>
                    <a:pt x="2404" y="559"/>
                    <a:pt x="2404" y="559"/>
                    <a:pt x="2404" y="559"/>
                  </a:cubicBezTo>
                  <a:cubicBezTo>
                    <a:pt x="2421" y="563"/>
                    <a:pt x="2421" y="563"/>
                    <a:pt x="2421" y="563"/>
                  </a:cubicBezTo>
                  <a:cubicBezTo>
                    <a:pt x="2420" y="540"/>
                    <a:pt x="2420" y="540"/>
                    <a:pt x="2420" y="540"/>
                  </a:cubicBezTo>
                  <a:cubicBezTo>
                    <a:pt x="2420" y="540"/>
                    <a:pt x="2409" y="529"/>
                    <a:pt x="2407" y="523"/>
                  </a:cubicBezTo>
                  <a:cubicBezTo>
                    <a:pt x="2405" y="517"/>
                    <a:pt x="2401" y="498"/>
                    <a:pt x="2387" y="485"/>
                  </a:cubicBezTo>
                  <a:cubicBezTo>
                    <a:pt x="2373" y="472"/>
                    <a:pt x="2358" y="471"/>
                    <a:pt x="2361" y="461"/>
                  </a:cubicBezTo>
                  <a:cubicBezTo>
                    <a:pt x="2364" y="451"/>
                    <a:pt x="2377" y="460"/>
                    <a:pt x="2379" y="455"/>
                  </a:cubicBezTo>
                  <a:cubicBezTo>
                    <a:pt x="2381" y="450"/>
                    <a:pt x="2369" y="444"/>
                    <a:pt x="2380" y="439"/>
                  </a:cubicBezTo>
                  <a:cubicBezTo>
                    <a:pt x="2391" y="434"/>
                    <a:pt x="2427" y="457"/>
                    <a:pt x="2434" y="451"/>
                  </a:cubicBezTo>
                  <a:cubicBezTo>
                    <a:pt x="2441" y="445"/>
                    <a:pt x="2439" y="444"/>
                    <a:pt x="2434" y="432"/>
                  </a:cubicBezTo>
                  <a:cubicBezTo>
                    <a:pt x="2429" y="420"/>
                    <a:pt x="2441" y="416"/>
                    <a:pt x="2441" y="416"/>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8" name="Freeform 43">
              <a:extLst>
                <a:ext uri="{FF2B5EF4-FFF2-40B4-BE49-F238E27FC236}">
                  <a16:creationId xmlns:a16="http://schemas.microsoft.com/office/drawing/2014/main" id="{76F4014B-AE3A-4F28-A25C-00DF141E196E}"/>
                </a:ext>
              </a:extLst>
            </p:cNvPr>
            <p:cNvSpPr>
              <a:spLocks/>
            </p:cNvSpPr>
            <p:nvPr/>
          </p:nvSpPr>
          <p:spPr bwMode="auto">
            <a:xfrm>
              <a:off x="2094857" y="3739004"/>
              <a:ext cx="26979" cy="34054"/>
            </a:xfrm>
            <a:custGeom>
              <a:avLst/>
              <a:gdLst/>
              <a:ahLst/>
              <a:cxnLst>
                <a:cxn ang="0">
                  <a:pos x="23" y="33"/>
                </a:cxn>
                <a:cxn ang="0">
                  <a:pos x="8" y="14"/>
                </a:cxn>
                <a:cxn ang="0">
                  <a:pos x="23" y="33"/>
                </a:cxn>
              </a:cxnLst>
              <a:rect l="0" t="0" r="r" b="b"/>
              <a:pathLst>
                <a:path w="34" h="33">
                  <a:moveTo>
                    <a:pt x="23" y="33"/>
                  </a:moveTo>
                  <a:cubicBezTo>
                    <a:pt x="34" y="20"/>
                    <a:pt x="16" y="0"/>
                    <a:pt x="8" y="14"/>
                  </a:cubicBezTo>
                  <a:cubicBezTo>
                    <a:pt x="0" y="28"/>
                    <a:pt x="23" y="33"/>
                    <a:pt x="23" y="33"/>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9" name="Freeform 44">
              <a:extLst>
                <a:ext uri="{FF2B5EF4-FFF2-40B4-BE49-F238E27FC236}">
                  <a16:creationId xmlns:a16="http://schemas.microsoft.com/office/drawing/2014/main" id="{EED609C8-1CF2-4D24-B294-F304A82BC4DB}"/>
                </a:ext>
              </a:extLst>
            </p:cNvPr>
            <p:cNvSpPr>
              <a:spLocks/>
            </p:cNvSpPr>
            <p:nvPr/>
          </p:nvSpPr>
          <p:spPr bwMode="auto">
            <a:xfrm>
              <a:off x="2803062" y="3778295"/>
              <a:ext cx="83186" cy="57629"/>
            </a:xfrm>
            <a:custGeom>
              <a:avLst/>
              <a:gdLst/>
              <a:ahLst/>
              <a:cxnLst>
                <a:cxn ang="0">
                  <a:pos x="1" y="31"/>
                </a:cxn>
                <a:cxn ang="0">
                  <a:pos x="36" y="57"/>
                </a:cxn>
                <a:cxn ang="0">
                  <a:pos x="61" y="38"/>
                </a:cxn>
                <a:cxn ang="0">
                  <a:pos x="80" y="39"/>
                </a:cxn>
                <a:cxn ang="0">
                  <a:pos x="77" y="24"/>
                </a:cxn>
                <a:cxn ang="0">
                  <a:pos x="98" y="0"/>
                </a:cxn>
                <a:cxn ang="0">
                  <a:pos x="71" y="17"/>
                </a:cxn>
                <a:cxn ang="0">
                  <a:pos x="38" y="15"/>
                </a:cxn>
                <a:cxn ang="0">
                  <a:pos x="32" y="26"/>
                </a:cxn>
                <a:cxn ang="0">
                  <a:pos x="1" y="31"/>
                </a:cxn>
              </a:cxnLst>
              <a:rect l="0" t="0" r="r" b="b"/>
              <a:pathLst>
                <a:path w="98" h="60">
                  <a:moveTo>
                    <a:pt x="1" y="31"/>
                  </a:moveTo>
                  <a:cubicBezTo>
                    <a:pt x="2" y="45"/>
                    <a:pt x="29" y="60"/>
                    <a:pt x="36" y="57"/>
                  </a:cubicBezTo>
                  <a:cubicBezTo>
                    <a:pt x="43" y="54"/>
                    <a:pt x="61" y="38"/>
                    <a:pt x="61" y="38"/>
                  </a:cubicBezTo>
                  <a:cubicBezTo>
                    <a:pt x="61" y="38"/>
                    <a:pt x="77" y="45"/>
                    <a:pt x="80" y="39"/>
                  </a:cubicBezTo>
                  <a:cubicBezTo>
                    <a:pt x="84" y="33"/>
                    <a:pt x="77" y="24"/>
                    <a:pt x="77" y="24"/>
                  </a:cubicBezTo>
                  <a:cubicBezTo>
                    <a:pt x="98" y="0"/>
                    <a:pt x="98" y="0"/>
                    <a:pt x="98" y="0"/>
                  </a:cubicBezTo>
                  <a:cubicBezTo>
                    <a:pt x="71" y="17"/>
                    <a:pt x="71" y="17"/>
                    <a:pt x="71" y="17"/>
                  </a:cubicBezTo>
                  <a:cubicBezTo>
                    <a:pt x="71" y="17"/>
                    <a:pt x="47" y="13"/>
                    <a:pt x="38" y="15"/>
                  </a:cubicBezTo>
                  <a:cubicBezTo>
                    <a:pt x="29" y="17"/>
                    <a:pt x="32" y="26"/>
                    <a:pt x="32" y="26"/>
                  </a:cubicBezTo>
                  <a:cubicBezTo>
                    <a:pt x="32" y="26"/>
                    <a:pt x="0" y="20"/>
                    <a:pt x="1" y="31"/>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0" name="Freeform 46">
              <a:extLst>
                <a:ext uri="{FF2B5EF4-FFF2-40B4-BE49-F238E27FC236}">
                  <a16:creationId xmlns:a16="http://schemas.microsoft.com/office/drawing/2014/main" id="{5D1EA9A7-9D26-4573-872E-D15B90871036}"/>
                </a:ext>
              </a:extLst>
            </p:cNvPr>
            <p:cNvSpPr>
              <a:spLocks/>
            </p:cNvSpPr>
            <p:nvPr/>
          </p:nvSpPr>
          <p:spPr bwMode="auto">
            <a:xfrm>
              <a:off x="3612442" y="4236702"/>
              <a:ext cx="195602" cy="199081"/>
            </a:xfrm>
            <a:custGeom>
              <a:avLst/>
              <a:gdLst/>
              <a:ahLst/>
              <a:cxnLst>
                <a:cxn ang="0">
                  <a:pos x="198" y="84"/>
                </a:cxn>
                <a:cxn ang="0">
                  <a:pos x="208" y="97"/>
                </a:cxn>
                <a:cxn ang="0">
                  <a:pos x="224" y="91"/>
                </a:cxn>
                <a:cxn ang="0">
                  <a:pos x="214" y="51"/>
                </a:cxn>
                <a:cxn ang="0">
                  <a:pos x="215" y="3"/>
                </a:cxn>
                <a:cxn ang="0">
                  <a:pos x="186" y="51"/>
                </a:cxn>
                <a:cxn ang="0">
                  <a:pos x="166" y="61"/>
                </a:cxn>
                <a:cxn ang="0">
                  <a:pos x="131" y="102"/>
                </a:cxn>
                <a:cxn ang="0">
                  <a:pos x="122" y="131"/>
                </a:cxn>
                <a:cxn ang="0">
                  <a:pos x="62" y="127"/>
                </a:cxn>
                <a:cxn ang="0">
                  <a:pos x="16" y="140"/>
                </a:cxn>
                <a:cxn ang="0">
                  <a:pos x="1" y="127"/>
                </a:cxn>
                <a:cxn ang="0">
                  <a:pos x="5" y="145"/>
                </a:cxn>
                <a:cxn ang="0">
                  <a:pos x="52" y="200"/>
                </a:cxn>
                <a:cxn ang="0">
                  <a:pos x="177" y="215"/>
                </a:cxn>
                <a:cxn ang="0">
                  <a:pos x="168" y="192"/>
                </a:cxn>
                <a:cxn ang="0">
                  <a:pos x="181" y="163"/>
                </a:cxn>
                <a:cxn ang="0">
                  <a:pos x="189" y="136"/>
                </a:cxn>
                <a:cxn ang="0">
                  <a:pos x="201" y="135"/>
                </a:cxn>
                <a:cxn ang="0">
                  <a:pos x="191" y="118"/>
                </a:cxn>
                <a:cxn ang="0">
                  <a:pos x="198" y="84"/>
                </a:cxn>
              </a:cxnLst>
              <a:rect l="0" t="0" r="r" b="b"/>
              <a:pathLst>
                <a:path w="224" h="215">
                  <a:moveTo>
                    <a:pt x="198" y="84"/>
                  </a:moveTo>
                  <a:cubicBezTo>
                    <a:pt x="202" y="84"/>
                    <a:pt x="208" y="97"/>
                    <a:pt x="208" y="97"/>
                  </a:cubicBezTo>
                  <a:cubicBezTo>
                    <a:pt x="224" y="91"/>
                    <a:pt x="224" y="91"/>
                    <a:pt x="224" y="91"/>
                  </a:cubicBezTo>
                  <a:cubicBezTo>
                    <a:pt x="219" y="78"/>
                    <a:pt x="212" y="63"/>
                    <a:pt x="214" y="51"/>
                  </a:cubicBezTo>
                  <a:cubicBezTo>
                    <a:pt x="217" y="34"/>
                    <a:pt x="222" y="6"/>
                    <a:pt x="215" y="3"/>
                  </a:cubicBezTo>
                  <a:cubicBezTo>
                    <a:pt x="207" y="0"/>
                    <a:pt x="186" y="51"/>
                    <a:pt x="186" y="51"/>
                  </a:cubicBezTo>
                  <a:cubicBezTo>
                    <a:pt x="186" y="51"/>
                    <a:pt x="172" y="53"/>
                    <a:pt x="166" y="61"/>
                  </a:cubicBezTo>
                  <a:cubicBezTo>
                    <a:pt x="161" y="70"/>
                    <a:pt x="131" y="102"/>
                    <a:pt x="131" y="102"/>
                  </a:cubicBezTo>
                  <a:cubicBezTo>
                    <a:pt x="131" y="102"/>
                    <a:pt x="131" y="130"/>
                    <a:pt x="122" y="131"/>
                  </a:cubicBezTo>
                  <a:cubicBezTo>
                    <a:pt x="113" y="132"/>
                    <a:pt x="69" y="127"/>
                    <a:pt x="62" y="127"/>
                  </a:cubicBezTo>
                  <a:cubicBezTo>
                    <a:pt x="56" y="127"/>
                    <a:pt x="25" y="144"/>
                    <a:pt x="16" y="140"/>
                  </a:cubicBezTo>
                  <a:cubicBezTo>
                    <a:pt x="11" y="138"/>
                    <a:pt x="5" y="132"/>
                    <a:pt x="1" y="127"/>
                  </a:cubicBezTo>
                  <a:cubicBezTo>
                    <a:pt x="0" y="132"/>
                    <a:pt x="0" y="140"/>
                    <a:pt x="5" y="145"/>
                  </a:cubicBezTo>
                  <a:cubicBezTo>
                    <a:pt x="12" y="152"/>
                    <a:pt x="49" y="200"/>
                    <a:pt x="52" y="200"/>
                  </a:cubicBezTo>
                  <a:cubicBezTo>
                    <a:pt x="54" y="200"/>
                    <a:pt x="143" y="211"/>
                    <a:pt x="177" y="215"/>
                  </a:cubicBezTo>
                  <a:cubicBezTo>
                    <a:pt x="173" y="207"/>
                    <a:pt x="168" y="196"/>
                    <a:pt x="168" y="192"/>
                  </a:cubicBezTo>
                  <a:cubicBezTo>
                    <a:pt x="168" y="186"/>
                    <a:pt x="181" y="163"/>
                    <a:pt x="181" y="163"/>
                  </a:cubicBezTo>
                  <a:cubicBezTo>
                    <a:pt x="181" y="163"/>
                    <a:pt x="187" y="143"/>
                    <a:pt x="189" y="136"/>
                  </a:cubicBezTo>
                  <a:cubicBezTo>
                    <a:pt x="191" y="129"/>
                    <a:pt x="197" y="137"/>
                    <a:pt x="201" y="135"/>
                  </a:cubicBezTo>
                  <a:cubicBezTo>
                    <a:pt x="205" y="133"/>
                    <a:pt x="195" y="122"/>
                    <a:pt x="191" y="118"/>
                  </a:cubicBezTo>
                  <a:cubicBezTo>
                    <a:pt x="187" y="114"/>
                    <a:pt x="194" y="84"/>
                    <a:pt x="198" y="84"/>
                  </a:cubicBez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1" name="Freeform 47">
              <a:extLst>
                <a:ext uri="{FF2B5EF4-FFF2-40B4-BE49-F238E27FC236}">
                  <a16:creationId xmlns:a16="http://schemas.microsoft.com/office/drawing/2014/main" id="{0132B392-494A-4A6D-866E-3F03D30748EE}"/>
                </a:ext>
              </a:extLst>
            </p:cNvPr>
            <p:cNvSpPr>
              <a:spLocks/>
            </p:cNvSpPr>
            <p:nvPr/>
          </p:nvSpPr>
          <p:spPr bwMode="auto">
            <a:xfrm>
              <a:off x="3648416" y="4312668"/>
              <a:ext cx="314759" cy="416496"/>
            </a:xfrm>
            <a:custGeom>
              <a:avLst/>
              <a:gdLst/>
              <a:ahLst/>
              <a:cxnLst>
                <a:cxn ang="0">
                  <a:pos x="169" y="375"/>
                </a:cxn>
                <a:cxn ang="0">
                  <a:pos x="220" y="358"/>
                </a:cxn>
                <a:cxn ang="0">
                  <a:pos x="228" y="330"/>
                </a:cxn>
                <a:cxn ang="0">
                  <a:pos x="269" y="304"/>
                </a:cxn>
                <a:cxn ang="0">
                  <a:pos x="283" y="249"/>
                </a:cxn>
                <a:cxn ang="0">
                  <a:pos x="312" y="249"/>
                </a:cxn>
                <a:cxn ang="0">
                  <a:pos x="318" y="218"/>
                </a:cxn>
                <a:cxn ang="0">
                  <a:pos x="355" y="184"/>
                </a:cxn>
                <a:cxn ang="0">
                  <a:pos x="359" y="134"/>
                </a:cxn>
                <a:cxn ang="0">
                  <a:pos x="339" y="127"/>
                </a:cxn>
                <a:cxn ang="0">
                  <a:pos x="302" y="74"/>
                </a:cxn>
                <a:cxn ang="0">
                  <a:pos x="237" y="52"/>
                </a:cxn>
                <a:cxn ang="0">
                  <a:pos x="191" y="23"/>
                </a:cxn>
                <a:cxn ang="0">
                  <a:pos x="184" y="7"/>
                </a:cxn>
                <a:cxn ang="0">
                  <a:pos x="168" y="13"/>
                </a:cxn>
                <a:cxn ang="0">
                  <a:pos x="158" y="0"/>
                </a:cxn>
                <a:cxn ang="0">
                  <a:pos x="151" y="34"/>
                </a:cxn>
                <a:cxn ang="0">
                  <a:pos x="161" y="51"/>
                </a:cxn>
                <a:cxn ang="0">
                  <a:pos x="149" y="52"/>
                </a:cxn>
                <a:cxn ang="0">
                  <a:pos x="141" y="79"/>
                </a:cxn>
                <a:cxn ang="0">
                  <a:pos x="128" y="108"/>
                </a:cxn>
                <a:cxn ang="0">
                  <a:pos x="141" y="142"/>
                </a:cxn>
                <a:cxn ang="0">
                  <a:pos x="159" y="161"/>
                </a:cxn>
                <a:cxn ang="0">
                  <a:pos x="133" y="276"/>
                </a:cxn>
                <a:cxn ang="0">
                  <a:pos x="0" y="325"/>
                </a:cxn>
                <a:cxn ang="0">
                  <a:pos x="54" y="445"/>
                </a:cxn>
                <a:cxn ang="0">
                  <a:pos x="162" y="410"/>
                </a:cxn>
                <a:cxn ang="0">
                  <a:pos x="169" y="375"/>
                </a:cxn>
              </a:cxnLst>
              <a:rect l="0" t="0" r="r" b="b"/>
              <a:pathLst>
                <a:path w="364" h="445">
                  <a:moveTo>
                    <a:pt x="169" y="375"/>
                  </a:moveTo>
                  <a:cubicBezTo>
                    <a:pt x="169" y="375"/>
                    <a:pt x="211" y="369"/>
                    <a:pt x="220" y="358"/>
                  </a:cubicBezTo>
                  <a:cubicBezTo>
                    <a:pt x="228" y="348"/>
                    <a:pt x="228" y="330"/>
                    <a:pt x="228" y="330"/>
                  </a:cubicBezTo>
                  <a:cubicBezTo>
                    <a:pt x="228" y="330"/>
                    <a:pt x="260" y="319"/>
                    <a:pt x="269" y="304"/>
                  </a:cubicBezTo>
                  <a:cubicBezTo>
                    <a:pt x="279" y="288"/>
                    <a:pt x="274" y="250"/>
                    <a:pt x="283" y="249"/>
                  </a:cubicBezTo>
                  <a:cubicBezTo>
                    <a:pt x="292" y="248"/>
                    <a:pt x="302" y="260"/>
                    <a:pt x="312" y="249"/>
                  </a:cubicBezTo>
                  <a:cubicBezTo>
                    <a:pt x="323" y="238"/>
                    <a:pt x="318" y="218"/>
                    <a:pt x="318" y="218"/>
                  </a:cubicBezTo>
                  <a:cubicBezTo>
                    <a:pt x="355" y="184"/>
                    <a:pt x="355" y="184"/>
                    <a:pt x="355" y="184"/>
                  </a:cubicBezTo>
                  <a:cubicBezTo>
                    <a:pt x="355" y="184"/>
                    <a:pt x="364" y="144"/>
                    <a:pt x="359" y="134"/>
                  </a:cubicBezTo>
                  <a:cubicBezTo>
                    <a:pt x="355" y="124"/>
                    <a:pt x="339" y="127"/>
                    <a:pt x="339" y="127"/>
                  </a:cubicBezTo>
                  <a:cubicBezTo>
                    <a:pt x="339" y="127"/>
                    <a:pt x="317" y="87"/>
                    <a:pt x="302" y="74"/>
                  </a:cubicBezTo>
                  <a:cubicBezTo>
                    <a:pt x="287" y="61"/>
                    <a:pt x="237" y="52"/>
                    <a:pt x="237" y="52"/>
                  </a:cubicBezTo>
                  <a:cubicBezTo>
                    <a:pt x="237" y="52"/>
                    <a:pt x="194" y="38"/>
                    <a:pt x="191" y="23"/>
                  </a:cubicBezTo>
                  <a:cubicBezTo>
                    <a:pt x="190" y="18"/>
                    <a:pt x="187" y="13"/>
                    <a:pt x="184" y="7"/>
                  </a:cubicBezTo>
                  <a:cubicBezTo>
                    <a:pt x="168" y="13"/>
                    <a:pt x="168" y="13"/>
                    <a:pt x="168" y="13"/>
                  </a:cubicBezTo>
                  <a:cubicBezTo>
                    <a:pt x="168" y="13"/>
                    <a:pt x="162" y="0"/>
                    <a:pt x="158" y="0"/>
                  </a:cubicBezTo>
                  <a:cubicBezTo>
                    <a:pt x="154" y="0"/>
                    <a:pt x="147" y="30"/>
                    <a:pt x="151" y="34"/>
                  </a:cubicBezTo>
                  <a:cubicBezTo>
                    <a:pt x="155" y="38"/>
                    <a:pt x="165" y="49"/>
                    <a:pt x="161" y="51"/>
                  </a:cubicBezTo>
                  <a:cubicBezTo>
                    <a:pt x="157" y="53"/>
                    <a:pt x="151" y="45"/>
                    <a:pt x="149" y="52"/>
                  </a:cubicBezTo>
                  <a:cubicBezTo>
                    <a:pt x="147" y="59"/>
                    <a:pt x="141" y="79"/>
                    <a:pt x="141" y="79"/>
                  </a:cubicBezTo>
                  <a:cubicBezTo>
                    <a:pt x="141" y="79"/>
                    <a:pt x="128" y="102"/>
                    <a:pt x="128" y="108"/>
                  </a:cubicBezTo>
                  <a:cubicBezTo>
                    <a:pt x="128" y="114"/>
                    <a:pt x="141" y="138"/>
                    <a:pt x="141" y="142"/>
                  </a:cubicBezTo>
                  <a:cubicBezTo>
                    <a:pt x="141" y="146"/>
                    <a:pt x="159" y="161"/>
                    <a:pt x="159" y="161"/>
                  </a:cubicBezTo>
                  <a:cubicBezTo>
                    <a:pt x="133" y="276"/>
                    <a:pt x="133" y="276"/>
                    <a:pt x="133" y="276"/>
                  </a:cubicBezTo>
                  <a:cubicBezTo>
                    <a:pt x="0" y="325"/>
                    <a:pt x="0" y="325"/>
                    <a:pt x="0" y="325"/>
                  </a:cubicBezTo>
                  <a:cubicBezTo>
                    <a:pt x="54" y="445"/>
                    <a:pt x="54" y="445"/>
                    <a:pt x="54" y="445"/>
                  </a:cubicBezTo>
                  <a:cubicBezTo>
                    <a:pt x="81" y="434"/>
                    <a:pt x="159" y="415"/>
                    <a:pt x="162" y="410"/>
                  </a:cubicBezTo>
                  <a:cubicBezTo>
                    <a:pt x="167" y="404"/>
                    <a:pt x="169" y="375"/>
                    <a:pt x="169" y="375"/>
                  </a:cubicBez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2" name="Freeform 48">
              <a:extLst>
                <a:ext uri="{FF2B5EF4-FFF2-40B4-BE49-F238E27FC236}">
                  <a16:creationId xmlns:a16="http://schemas.microsoft.com/office/drawing/2014/main" id="{8AD0F6D8-7845-48A1-8A42-67A3093838EF}"/>
                </a:ext>
              </a:extLst>
            </p:cNvPr>
            <p:cNvSpPr>
              <a:spLocks/>
            </p:cNvSpPr>
            <p:nvPr/>
          </p:nvSpPr>
          <p:spPr bwMode="auto">
            <a:xfrm>
              <a:off x="3580967" y="4249800"/>
              <a:ext cx="44966" cy="91683"/>
            </a:xfrm>
            <a:custGeom>
              <a:avLst/>
              <a:gdLst/>
              <a:ahLst/>
              <a:cxnLst>
                <a:cxn ang="0">
                  <a:pos x="16" y="90"/>
                </a:cxn>
                <a:cxn ang="0">
                  <a:pos x="24" y="98"/>
                </a:cxn>
                <a:cxn ang="0">
                  <a:pos x="30" y="96"/>
                </a:cxn>
                <a:cxn ang="0">
                  <a:pos x="30" y="95"/>
                </a:cxn>
                <a:cxn ang="0">
                  <a:pos x="47" y="35"/>
                </a:cxn>
                <a:cxn ang="0">
                  <a:pos x="22" y="3"/>
                </a:cxn>
                <a:cxn ang="0">
                  <a:pos x="9" y="47"/>
                </a:cxn>
                <a:cxn ang="0">
                  <a:pos x="1" y="84"/>
                </a:cxn>
                <a:cxn ang="0">
                  <a:pos x="0" y="83"/>
                </a:cxn>
                <a:cxn ang="0">
                  <a:pos x="6" y="93"/>
                </a:cxn>
                <a:cxn ang="0">
                  <a:pos x="16" y="90"/>
                </a:cxn>
              </a:cxnLst>
              <a:rect l="0" t="0" r="r" b="b"/>
              <a:pathLst>
                <a:path w="49" h="98">
                  <a:moveTo>
                    <a:pt x="16" y="90"/>
                  </a:moveTo>
                  <a:cubicBezTo>
                    <a:pt x="24" y="98"/>
                    <a:pt x="24" y="98"/>
                    <a:pt x="24" y="98"/>
                  </a:cubicBezTo>
                  <a:cubicBezTo>
                    <a:pt x="30" y="96"/>
                    <a:pt x="30" y="96"/>
                    <a:pt x="30" y="96"/>
                  </a:cubicBezTo>
                  <a:cubicBezTo>
                    <a:pt x="30" y="96"/>
                    <a:pt x="30" y="95"/>
                    <a:pt x="30" y="95"/>
                  </a:cubicBezTo>
                  <a:cubicBezTo>
                    <a:pt x="35" y="86"/>
                    <a:pt x="49" y="56"/>
                    <a:pt x="47" y="35"/>
                  </a:cubicBezTo>
                  <a:cubicBezTo>
                    <a:pt x="45" y="14"/>
                    <a:pt x="31" y="0"/>
                    <a:pt x="22" y="3"/>
                  </a:cubicBezTo>
                  <a:cubicBezTo>
                    <a:pt x="12" y="6"/>
                    <a:pt x="10" y="32"/>
                    <a:pt x="9" y="47"/>
                  </a:cubicBezTo>
                  <a:cubicBezTo>
                    <a:pt x="9" y="62"/>
                    <a:pt x="9" y="83"/>
                    <a:pt x="1" y="84"/>
                  </a:cubicBezTo>
                  <a:cubicBezTo>
                    <a:pt x="1" y="84"/>
                    <a:pt x="1" y="84"/>
                    <a:pt x="0" y="83"/>
                  </a:cubicBezTo>
                  <a:cubicBezTo>
                    <a:pt x="6" y="93"/>
                    <a:pt x="6" y="93"/>
                    <a:pt x="6" y="93"/>
                  </a:cubicBezTo>
                  <a:lnTo>
                    <a:pt x="16" y="90"/>
                  </a:ln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3" name="Freeform 49">
              <a:extLst>
                <a:ext uri="{FF2B5EF4-FFF2-40B4-BE49-F238E27FC236}">
                  <a16:creationId xmlns:a16="http://schemas.microsoft.com/office/drawing/2014/main" id="{20E7680E-37DF-4ACD-8598-C3D1661ED651}"/>
                </a:ext>
              </a:extLst>
            </p:cNvPr>
            <p:cNvSpPr>
              <a:spLocks/>
            </p:cNvSpPr>
            <p:nvPr/>
          </p:nvSpPr>
          <p:spPr bwMode="auto">
            <a:xfrm>
              <a:off x="3958678" y="3707569"/>
              <a:ext cx="609284" cy="662727"/>
            </a:xfrm>
            <a:custGeom>
              <a:avLst/>
              <a:gdLst/>
              <a:ahLst/>
              <a:cxnLst>
                <a:cxn ang="0">
                  <a:pos x="639" y="64"/>
                </a:cxn>
                <a:cxn ang="0">
                  <a:pos x="584" y="14"/>
                </a:cxn>
                <a:cxn ang="0">
                  <a:pos x="541" y="0"/>
                </a:cxn>
                <a:cxn ang="0">
                  <a:pos x="479" y="10"/>
                </a:cxn>
                <a:cxn ang="0">
                  <a:pos x="408" y="46"/>
                </a:cxn>
                <a:cxn ang="0">
                  <a:pos x="433" y="110"/>
                </a:cxn>
                <a:cxn ang="0">
                  <a:pos x="418" y="160"/>
                </a:cxn>
                <a:cxn ang="0">
                  <a:pos x="395" y="168"/>
                </a:cxn>
                <a:cxn ang="0">
                  <a:pos x="370" y="171"/>
                </a:cxn>
                <a:cxn ang="0">
                  <a:pos x="401" y="197"/>
                </a:cxn>
                <a:cxn ang="0">
                  <a:pos x="363" y="238"/>
                </a:cxn>
                <a:cxn ang="0">
                  <a:pos x="348" y="293"/>
                </a:cxn>
                <a:cxn ang="0">
                  <a:pos x="305" y="289"/>
                </a:cxn>
                <a:cxn ang="0">
                  <a:pos x="266" y="312"/>
                </a:cxn>
                <a:cxn ang="0">
                  <a:pos x="242" y="355"/>
                </a:cxn>
                <a:cxn ang="0">
                  <a:pos x="157" y="404"/>
                </a:cxn>
                <a:cxn ang="0">
                  <a:pos x="100" y="405"/>
                </a:cxn>
                <a:cxn ang="0">
                  <a:pos x="0" y="389"/>
                </a:cxn>
                <a:cxn ang="0">
                  <a:pos x="77" y="462"/>
                </a:cxn>
                <a:cxn ang="0">
                  <a:pos x="98" y="492"/>
                </a:cxn>
                <a:cxn ang="0">
                  <a:pos x="120" y="529"/>
                </a:cxn>
                <a:cxn ang="0">
                  <a:pos x="85" y="575"/>
                </a:cxn>
                <a:cxn ang="0">
                  <a:pos x="60" y="600"/>
                </a:cxn>
                <a:cxn ang="0">
                  <a:pos x="110" y="635"/>
                </a:cxn>
                <a:cxn ang="0">
                  <a:pos x="208" y="615"/>
                </a:cxn>
                <a:cxn ang="0">
                  <a:pos x="299" y="662"/>
                </a:cxn>
                <a:cxn ang="0">
                  <a:pos x="381" y="705"/>
                </a:cxn>
                <a:cxn ang="0">
                  <a:pos x="416" y="689"/>
                </a:cxn>
                <a:cxn ang="0">
                  <a:pos x="467" y="679"/>
                </a:cxn>
                <a:cxn ang="0">
                  <a:pos x="492" y="654"/>
                </a:cxn>
                <a:cxn ang="0">
                  <a:pos x="455" y="604"/>
                </a:cxn>
                <a:cxn ang="0">
                  <a:pos x="447" y="559"/>
                </a:cxn>
                <a:cxn ang="0">
                  <a:pos x="423" y="522"/>
                </a:cxn>
                <a:cxn ang="0">
                  <a:pos x="470" y="500"/>
                </a:cxn>
                <a:cxn ang="0">
                  <a:pos x="518" y="472"/>
                </a:cxn>
                <a:cxn ang="0">
                  <a:pos x="560" y="425"/>
                </a:cxn>
                <a:cxn ang="0">
                  <a:pos x="581" y="358"/>
                </a:cxn>
                <a:cxn ang="0">
                  <a:pos x="604" y="297"/>
                </a:cxn>
                <a:cxn ang="0">
                  <a:pos x="624" y="248"/>
                </a:cxn>
                <a:cxn ang="0">
                  <a:pos x="583" y="225"/>
                </a:cxn>
                <a:cxn ang="0">
                  <a:pos x="567" y="194"/>
                </a:cxn>
                <a:cxn ang="0">
                  <a:pos x="548" y="161"/>
                </a:cxn>
                <a:cxn ang="0">
                  <a:pos x="557" y="123"/>
                </a:cxn>
                <a:cxn ang="0">
                  <a:pos x="643" y="123"/>
                </a:cxn>
                <a:cxn ang="0">
                  <a:pos x="667" y="122"/>
                </a:cxn>
                <a:cxn ang="0">
                  <a:pos x="700" y="82"/>
                </a:cxn>
              </a:cxnLst>
              <a:rect l="0" t="0" r="r" b="b"/>
              <a:pathLst>
                <a:path w="701" h="705">
                  <a:moveTo>
                    <a:pt x="671" y="81"/>
                  </a:moveTo>
                  <a:cubicBezTo>
                    <a:pt x="652" y="80"/>
                    <a:pt x="647" y="60"/>
                    <a:pt x="647" y="60"/>
                  </a:cubicBezTo>
                  <a:cubicBezTo>
                    <a:pt x="639" y="64"/>
                    <a:pt x="639" y="64"/>
                    <a:pt x="639" y="64"/>
                  </a:cubicBezTo>
                  <a:cubicBezTo>
                    <a:pt x="618" y="56"/>
                    <a:pt x="618" y="56"/>
                    <a:pt x="618" y="56"/>
                  </a:cubicBezTo>
                  <a:cubicBezTo>
                    <a:pt x="618" y="56"/>
                    <a:pt x="617" y="35"/>
                    <a:pt x="608" y="25"/>
                  </a:cubicBezTo>
                  <a:cubicBezTo>
                    <a:pt x="599" y="15"/>
                    <a:pt x="584" y="14"/>
                    <a:pt x="584" y="14"/>
                  </a:cubicBezTo>
                  <a:cubicBezTo>
                    <a:pt x="581" y="5"/>
                    <a:pt x="581" y="5"/>
                    <a:pt x="581" y="5"/>
                  </a:cubicBezTo>
                  <a:cubicBezTo>
                    <a:pt x="560" y="5"/>
                    <a:pt x="560" y="5"/>
                    <a:pt x="560" y="5"/>
                  </a:cubicBezTo>
                  <a:cubicBezTo>
                    <a:pt x="560" y="5"/>
                    <a:pt x="549" y="4"/>
                    <a:pt x="541" y="0"/>
                  </a:cubicBezTo>
                  <a:cubicBezTo>
                    <a:pt x="535" y="4"/>
                    <a:pt x="526" y="9"/>
                    <a:pt x="523" y="10"/>
                  </a:cubicBezTo>
                  <a:cubicBezTo>
                    <a:pt x="518" y="11"/>
                    <a:pt x="508" y="5"/>
                    <a:pt x="505" y="5"/>
                  </a:cubicBezTo>
                  <a:cubicBezTo>
                    <a:pt x="502" y="5"/>
                    <a:pt x="479" y="10"/>
                    <a:pt x="479" y="10"/>
                  </a:cubicBezTo>
                  <a:cubicBezTo>
                    <a:pt x="479" y="10"/>
                    <a:pt x="462" y="9"/>
                    <a:pt x="455" y="12"/>
                  </a:cubicBezTo>
                  <a:cubicBezTo>
                    <a:pt x="448" y="15"/>
                    <a:pt x="425" y="31"/>
                    <a:pt x="425" y="31"/>
                  </a:cubicBezTo>
                  <a:cubicBezTo>
                    <a:pt x="425" y="31"/>
                    <a:pt x="414" y="34"/>
                    <a:pt x="408" y="46"/>
                  </a:cubicBezTo>
                  <a:cubicBezTo>
                    <a:pt x="402" y="58"/>
                    <a:pt x="407" y="54"/>
                    <a:pt x="418" y="66"/>
                  </a:cubicBezTo>
                  <a:cubicBezTo>
                    <a:pt x="429" y="78"/>
                    <a:pt x="426" y="95"/>
                    <a:pt x="426" y="95"/>
                  </a:cubicBezTo>
                  <a:cubicBezTo>
                    <a:pt x="426" y="95"/>
                    <a:pt x="436" y="103"/>
                    <a:pt x="433" y="110"/>
                  </a:cubicBezTo>
                  <a:cubicBezTo>
                    <a:pt x="430" y="117"/>
                    <a:pt x="413" y="125"/>
                    <a:pt x="412" y="134"/>
                  </a:cubicBezTo>
                  <a:cubicBezTo>
                    <a:pt x="411" y="143"/>
                    <a:pt x="418" y="144"/>
                    <a:pt x="418" y="144"/>
                  </a:cubicBezTo>
                  <a:cubicBezTo>
                    <a:pt x="418" y="144"/>
                    <a:pt x="419" y="153"/>
                    <a:pt x="418" y="160"/>
                  </a:cubicBezTo>
                  <a:cubicBezTo>
                    <a:pt x="417" y="167"/>
                    <a:pt x="406" y="164"/>
                    <a:pt x="406" y="164"/>
                  </a:cubicBezTo>
                  <a:cubicBezTo>
                    <a:pt x="402" y="171"/>
                    <a:pt x="402" y="171"/>
                    <a:pt x="402" y="171"/>
                  </a:cubicBezTo>
                  <a:cubicBezTo>
                    <a:pt x="395" y="168"/>
                    <a:pt x="395" y="168"/>
                    <a:pt x="395" y="168"/>
                  </a:cubicBezTo>
                  <a:cubicBezTo>
                    <a:pt x="384" y="167"/>
                    <a:pt x="384" y="167"/>
                    <a:pt x="384" y="167"/>
                  </a:cubicBezTo>
                  <a:cubicBezTo>
                    <a:pt x="384" y="167"/>
                    <a:pt x="377" y="159"/>
                    <a:pt x="373" y="160"/>
                  </a:cubicBezTo>
                  <a:cubicBezTo>
                    <a:pt x="369" y="161"/>
                    <a:pt x="369" y="166"/>
                    <a:pt x="370" y="171"/>
                  </a:cubicBezTo>
                  <a:cubicBezTo>
                    <a:pt x="371" y="176"/>
                    <a:pt x="386" y="180"/>
                    <a:pt x="386" y="180"/>
                  </a:cubicBezTo>
                  <a:cubicBezTo>
                    <a:pt x="386" y="180"/>
                    <a:pt x="386" y="184"/>
                    <a:pt x="388" y="191"/>
                  </a:cubicBezTo>
                  <a:cubicBezTo>
                    <a:pt x="390" y="198"/>
                    <a:pt x="401" y="197"/>
                    <a:pt x="401" y="197"/>
                  </a:cubicBezTo>
                  <a:cubicBezTo>
                    <a:pt x="381" y="211"/>
                    <a:pt x="381" y="211"/>
                    <a:pt x="381" y="211"/>
                  </a:cubicBezTo>
                  <a:cubicBezTo>
                    <a:pt x="381" y="211"/>
                    <a:pt x="368" y="210"/>
                    <a:pt x="364" y="213"/>
                  </a:cubicBezTo>
                  <a:cubicBezTo>
                    <a:pt x="360" y="216"/>
                    <a:pt x="363" y="238"/>
                    <a:pt x="363" y="238"/>
                  </a:cubicBezTo>
                  <a:cubicBezTo>
                    <a:pt x="363" y="238"/>
                    <a:pt x="357" y="235"/>
                    <a:pt x="356" y="247"/>
                  </a:cubicBezTo>
                  <a:cubicBezTo>
                    <a:pt x="355" y="259"/>
                    <a:pt x="364" y="277"/>
                    <a:pt x="364" y="277"/>
                  </a:cubicBezTo>
                  <a:cubicBezTo>
                    <a:pt x="364" y="277"/>
                    <a:pt x="361" y="286"/>
                    <a:pt x="348" y="293"/>
                  </a:cubicBezTo>
                  <a:cubicBezTo>
                    <a:pt x="335" y="300"/>
                    <a:pt x="338" y="281"/>
                    <a:pt x="338" y="281"/>
                  </a:cubicBezTo>
                  <a:cubicBezTo>
                    <a:pt x="338" y="281"/>
                    <a:pt x="328" y="283"/>
                    <a:pt x="320" y="283"/>
                  </a:cubicBezTo>
                  <a:cubicBezTo>
                    <a:pt x="312" y="283"/>
                    <a:pt x="305" y="289"/>
                    <a:pt x="305" y="289"/>
                  </a:cubicBezTo>
                  <a:cubicBezTo>
                    <a:pt x="305" y="289"/>
                    <a:pt x="291" y="293"/>
                    <a:pt x="287" y="298"/>
                  </a:cubicBezTo>
                  <a:cubicBezTo>
                    <a:pt x="283" y="303"/>
                    <a:pt x="300" y="305"/>
                    <a:pt x="298" y="311"/>
                  </a:cubicBezTo>
                  <a:cubicBezTo>
                    <a:pt x="296" y="317"/>
                    <a:pt x="266" y="312"/>
                    <a:pt x="266" y="312"/>
                  </a:cubicBezTo>
                  <a:cubicBezTo>
                    <a:pt x="266" y="312"/>
                    <a:pt x="270" y="306"/>
                    <a:pt x="262" y="306"/>
                  </a:cubicBezTo>
                  <a:cubicBezTo>
                    <a:pt x="254" y="306"/>
                    <a:pt x="239" y="319"/>
                    <a:pt x="237" y="325"/>
                  </a:cubicBezTo>
                  <a:cubicBezTo>
                    <a:pt x="235" y="331"/>
                    <a:pt x="242" y="355"/>
                    <a:pt x="242" y="355"/>
                  </a:cubicBezTo>
                  <a:cubicBezTo>
                    <a:pt x="242" y="355"/>
                    <a:pt x="248" y="375"/>
                    <a:pt x="246" y="381"/>
                  </a:cubicBezTo>
                  <a:cubicBezTo>
                    <a:pt x="244" y="387"/>
                    <a:pt x="205" y="400"/>
                    <a:pt x="202" y="401"/>
                  </a:cubicBezTo>
                  <a:cubicBezTo>
                    <a:pt x="199" y="402"/>
                    <a:pt x="157" y="404"/>
                    <a:pt x="157" y="404"/>
                  </a:cubicBezTo>
                  <a:cubicBezTo>
                    <a:pt x="157" y="404"/>
                    <a:pt x="156" y="410"/>
                    <a:pt x="144" y="410"/>
                  </a:cubicBezTo>
                  <a:cubicBezTo>
                    <a:pt x="132" y="410"/>
                    <a:pt x="135" y="406"/>
                    <a:pt x="135" y="406"/>
                  </a:cubicBezTo>
                  <a:cubicBezTo>
                    <a:pt x="100" y="405"/>
                    <a:pt x="100" y="405"/>
                    <a:pt x="100" y="405"/>
                  </a:cubicBezTo>
                  <a:cubicBezTo>
                    <a:pt x="100" y="405"/>
                    <a:pt x="102" y="410"/>
                    <a:pt x="81" y="412"/>
                  </a:cubicBezTo>
                  <a:cubicBezTo>
                    <a:pt x="60" y="414"/>
                    <a:pt x="30" y="396"/>
                    <a:pt x="21" y="391"/>
                  </a:cubicBezTo>
                  <a:cubicBezTo>
                    <a:pt x="12" y="386"/>
                    <a:pt x="0" y="389"/>
                    <a:pt x="0" y="389"/>
                  </a:cubicBezTo>
                  <a:cubicBezTo>
                    <a:pt x="0" y="389"/>
                    <a:pt x="20" y="408"/>
                    <a:pt x="26" y="419"/>
                  </a:cubicBezTo>
                  <a:cubicBezTo>
                    <a:pt x="32" y="430"/>
                    <a:pt x="46" y="450"/>
                    <a:pt x="54" y="460"/>
                  </a:cubicBezTo>
                  <a:cubicBezTo>
                    <a:pt x="62" y="470"/>
                    <a:pt x="77" y="462"/>
                    <a:pt x="77" y="462"/>
                  </a:cubicBezTo>
                  <a:cubicBezTo>
                    <a:pt x="86" y="473"/>
                    <a:pt x="86" y="473"/>
                    <a:pt x="86" y="473"/>
                  </a:cubicBezTo>
                  <a:cubicBezTo>
                    <a:pt x="99" y="472"/>
                    <a:pt x="99" y="472"/>
                    <a:pt x="99" y="472"/>
                  </a:cubicBezTo>
                  <a:cubicBezTo>
                    <a:pt x="98" y="492"/>
                    <a:pt x="98" y="492"/>
                    <a:pt x="98" y="492"/>
                  </a:cubicBezTo>
                  <a:cubicBezTo>
                    <a:pt x="101" y="494"/>
                    <a:pt x="101" y="494"/>
                    <a:pt x="101" y="494"/>
                  </a:cubicBezTo>
                  <a:cubicBezTo>
                    <a:pt x="101" y="494"/>
                    <a:pt x="100" y="517"/>
                    <a:pt x="103" y="524"/>
                  </a:cubicBezTo>
                  <a:cubicBezTo>
                    <a:pt x="106" y="531"/>
                    <a:pt x="112" y="518"/>
                    <a:pt x="120" y="529"/>
                  </a:cubicBezTo>
                  <a:cubicBezTo>
                    <a:pt x="128" y="540"/>
                    <a:pt x="129" y="556"/>
                    <a:pt x="125" y="561"/>
                  </a:cubicBezTo>
                  <a:cubicBezTo>
                    <a:pt x="121" y="566"/>
                    <a:pt x="119" y="553"/>
                    <a:pt x="101" y="559"/>
                  </a:cubicBezTo>
                  <a:cubicBezTo>
                    <a:pt x="83" y="565"/>
                    <a:pt x="89" y="569"/>
                    <a:pt x="85" y="575"/>
                  </a:cubicBezTo>
                  <a:cubicBezTo>
                    <a:pt x="81" y="581"/>
                    <a:pt x="72" y="579"/>
                    <a:pt x="72" y="579"/>
                  </a:cubicBezTo>
                  <a:cubicBezTo>
                    <a:pt x="70" y="590"/>
                    <a:pt x="70" y="590"/>
                    <a:pt x="70" y="590"/>
                  </a:cubicBezTo>
                  <a:cubicBezTo>
                    <a:pt x="70" y="590"/>
                    <a:pt x="66" y="597"/>
                    <a:pt x="60" y="600"/>
                  </a:cubicBezTo>
                  <a:cubicBezTo>
                    <a:pt x="55" y="602"/>
                    <a:pt x="59" y="630"/>
                    <a:pt x="60" y="637"/>
                  </a:cubicBezTo>
                  <a:cubicBezTo>
                    <a:pt x="70" y="633"/>
                    <a:pt x="78" y="628"/>
                    <a:pt x="78" y="628"/>
                  </a:cubicBezTo>
                  <a:cubicBezTo>
                    <a:pt x="78" y="628"/>
                    <a:pt x="100" y="635"/>
                    <a:pt x="110" y="635"/>
                  </a:cubicBezTo>
                  <a:cubicBezTo>
                    <a:pt x="120" y="636"/>
                    <a:pt x="149" y="620"/>
                    <a:pt x="149" y="620"/>
                  </a:cubicBezTo>
                  <a:cubicBezTo>
                    <a:pt x="149" y="620"/>
                    <a:pt x="165" y="628"/>
                    <a:pt x="175" y="626"/>
                  </a:cubicBezTo>
                  <a:cubicBezTo>
                    <a:pt x="186" y="624"/>
                    <a:pt x="208" y="615"/>
                    <a:pt x="208" y="615"/>
                  </a:cubicBezTo>
                  <a:cubicBezTo>
                    <a:pt x="234" y="622"/>
                    <a:pt x="234" y="622"/>
                    <a:pt x="234" y="622"/>
                  </a:cubicBezTo>
                  <a:cubicBezTo>
                    <a:pt x="234" y="622"/>
                    <a:pt x="249" y="601"/>
                    <a:pt x="267" y="613"/>
                  </a:cubicBezTo>
                  <a:cubicBezTo>
                    <a:pt x="284" y="624"/>
                    <a:pt x="285" y="659"/>
                    <a:pt x="299" y="662"/>
                  </a:cubicBezTo>
                  <a:cubicBezTo>
                    <a:pt x="313" y="665"/>
                    <a:pt x="339" y="665"/>
                    <a:pt x="348" y="674"/>
                  </a:cubicBezTo>
                  <a:cubicBezTo>
                    <a:pt x="358" y="683"/>
                    <a:pt x="359" y="704"/>
                    <a:pt x="370" y="705"/>
                  </a:cubicBezTo>
                  <a:cubicBezTo>
                    <a:pt x="373" y="705"/>
                    <a:pt x="377" y="705"/>
                    <a:pt x="381" y="705"/>
                  </a:cubicBezTo>
                  <a:cubicBezTo>
                    <a:pt x="394" y="700"/>
                    <a:pt x="394" y="700"/>
                    <a:pt x="394" y="700"/>
                  </a:cubicBezTo>
                  <a:cubicBezTo>
                    <a:pt x="394" y="700"/>
                    <a:pt x="385" y="684"/>
                    <a:pt x="396" y="683"/>
                  </a:cubicBezTo>
                  <a:cubicBezTo>
                    <a:pt x="407" y="682"/>
                    <a:pt x="416" y="689"/>
                    <a:pt x="416" y="689"/>
                  </a:cubicBezTo>
                  <a:cubicBezTo>
                    <a:pt x="433" y="683"/>
                    <a:pt x="433" y="683"/>
                    <a:pt x="433" y="683"/>
                  </a:cubicBezTo>
                  <a:cubicBezTo>
                    <a:pt x="433" y="683"/>
                    <a:pt x="430" y="691"/>
                    <a:pt x="444" y="691"/>
                  </a:cubicBezTo>
                  <a:cubicBezTo>
                    <a:pt x="458" y="691"/>
                    <a:pt x="456" y="681"/>
                    <a:pt x="467" y="679"/>
                  </a:cubicBezTo>
                  <a:cubicBezTo>
                    <a:pt x="478" y="677"/>
                    <a:pt x="468" y="688"/>
                    <a:pt x="479" y="688"/>
                  </a:cubicBezTo>
                  <a:cubicBezTo>
                    <a:pt x="490" y="688"/>
                    <a:pt x="499" y="687"/>
                    <a:pt x="501" y="678"/>
                  </a:cubicBezTo>
                  <a:cubicBezTo>
                    <a:pt x="503" y="669"/>
                    <a:pt x="492" y="654"/>
                    <a:pt x="492" y="654"/>
                  </a:cubicBezTo>
                  <a:cubicBezTo>
                    <a:pt x="478" y="626"/>
                    <a:pt x="478" y="626"/>
                    <a:pt x="478" y="626"/>
                  </a:cubicBezTo>
                  <a:cubicBezTo>
                    <a:pt x="478" y="611"/>
                    <a:pt x="478" y="611"/>
                    <a:pt x="478" y="611"/>
                  </a:cubicBezTo>
                  <a:cubicBezTo>
                    <a:pt x="478" y="611"/>
                    <a:pt x="462" y="611"/>
                    <a:pt x="455" y="604"/>
                  </a:cubicBezTo>
                  <a:cubicBezTo>
                    <a:pt x="448" y="597"/>
                    <a:pt x="446" y="589"/>
                    <a:pt x="446" y="589"/>
                  </a:cubicBezTo>
                  <a:cubicBezTo>
                    <a:pt x="448" y="569"/>
                    <a:pt x="448" y="569"/>
                    <a:pt x="448" y="569"/>
                  </a:cubicBezTo>
                  <a:cubicBezTo>
                    <a:pt x="447" y="559"/>
                    <a:pt x="447" y="559"/>
                    <a:pt x="447" y="559"/>
                  </a:cubicBezTo>
                  <a:cubicBezTo>
                    <a:pt x="429" y="561"/>
                    <a:pt x="429" y="561"/>
                    <a:pt x="429" y="561"/>
                  </a:cubicBezTo>
                  <a:cubicBezTo>
                    <a:pt x="429" y="561"/>
                    <a:pt x="414" y="563"/>
                    <a:pt x="414" y="546"/>
                  </a:cubicBezTo>
                  <a:cubicBezTo>
                    <a:pt x="414" y="529"/>
                    <a:pt x="415" y="529"/>
                    <a:pt x="423" y="522"/>
                  </a:cubicBezTo>
                  <a:cubicBezTo>
                    <a:pt x="431" y="515"/>
                    <a:pt x="438" y="503"/>
                    <a:pt x="438" y="503"/>
                  </a:cubicBezTo>
                  <a:cubicBezTo>
                    <a:pt x="438" y="503"/>
                    <a:pt x="437" y="489"/>
                    <a:pt x="451" y="487"/>
                  </a:cubicBezTo>
                  <a:cubicBezTo>
                    <a:pt x="465" y="485"/>
                    <a:pt x="457" y="502"/>
                    <a:pt x="470" y="500"/>
                  </a:cubicBezTo>
                  <a:cubicBezTo>
                    <a:pt x="483" y="498"/>
                    <a:pt x="488" y="490"/>
                    <a:pt x="488" y="490"/>
                  </a:cubicBezTo>
                  <a:cubicBezTo>
                    <a:pt x="488" y="490"/>
                    <a:pt x="503" y="498"/>
                    <a:pt x="510" y="490"/>
                  </a:cubicBezTo>
                  <a:cubicBezTo>
                    <a:pt x="517" y="482"/>
                    <a:pt x="518" y="472"/>
                    <a:pt x="518" y="472"/>
                  </a:cubicBezTo>
                  <a:cubicBezTo>
                    <a:pt x="527" y="467"/>
                    <a:pt x="527" y="467"/>
                    <a:pt x="527" y="467"/>
                  </a:cubicBezTo>
                  <a:cubicBezTo>
                    <a:pt x="527" y="467"/>
                    <a:pt x="528" y="447"/>
                    <a:pt x="532" y="444"/>
                  </a:cubicBezTo>
                  <a:cubicBezTo>
                    <a:pt x="536" y="441"/>
                    <a:pt x="552" y="438"/>
                    <a:pt x="560" y="425"/>
                  </a:cubicBezTo>
                  <a:cubicBezTo>
                    <a:pt x="568" y="412"/>
                    <a:pt x="565" y="394"/>
                    <a:pt x="569" y="385"/>
                  </a:cubicBezTo>
                  <a:cubicBezTo>
                    <a:pt x="573" y="376"/>
                    <a:pt x="592" y="375"/>
                    <a:pt x="592" y="375"/>
                  </a:cubicBezTo>
                  <a:cubicBezTo>
                    <a:pt x="581" y="358"/>
                    <a:pt x="581" y="358"/>
                    <a:pt x="581" y="358"/>
                  </a:cubicBezTo>
                  <a:cubicBezTo>
                    <a:pt x="598" y="334"/>
                    <a:pt x="598" y="334"/>
                    <a:pt x="598" y="334"/>
                  </a:cubicBezTo>
                  <a:cubicBezTo>
                    <a:pt x="616" y="321"/>
                    <a:pt x="616" y="321"/>
                    <a:pt x="616" y="321"/>
                  </a:cubicBezTo>
                  <a:cubicBezTo>
                    <a:pt x="616" y="321"/>
                    <a:pt x="604" y="301"/>
                    <a:pt x="604" y="297"/>
                  </a:cubicBezTo>
                  <a:cubicBezTo>
                    <a:pt x="604" y="293"/>
                    <a:pt x="601" y="279"/>
                    <a:pt x="605" y="277"/>
                  </a:cubicBezTo>
                  <a:cubicBezTo>
                    <a:pt x="609" y="275"/>
                    <a:pt x="638" y="271"/>
                    <a:pt x="637" y="262"/>
                  </a:cubicBezTo>
                  <a:cubicBezTo>
                    <a:pt x="636" y="253"/>
                    <a:pt x="624" y="248"/>
                    <a:pt x="624" y="248"/>
                  </a:cubicBezTo>
                  <a:cubicBezTo>
                    <a:pt x="600" y="249"/>
                    <a:pt x="600" y="249"/>
                    <a:pt x="600" y="249"/>
                  </a:cubicBezTo>
                  <a:cubicBezTo>
                    <a:pt x="597" y="226"/>
                    <a:pt x="597" y="226"/>
                    <a:pt x="597" y="226"/>
                  </a:cubicBezTo>
                  <a:cubicBezTo>
                    <a:pt x="583" y="225"/>
                    <a:pt x="583" y="225"/>
                    <a:pt x="583" y="225"/>
                  </a:cubicBezTo>
                  <a:cubicBezTo>
                    <a:pt x="575" y="215"/>
                    <a:pt x="575" y="215"/>
                    <a:pt x="575" y="215"/>
                  </a:cubicBezTo>
                  <a:cubicBezTo>
                    <a:pt x="575" y="215"/>
                    <a:pt x="564" y="218"/>
                    <a:pt x="565" y="210"/>
                  </a:cubicBezTo>
                  <a:cubicBezTo>
                    <a:pt x="566" y="202"/>
                    <a:pt x="567" y="194"/>
                    <a:pt x="567" y="194"/>
                  </a:cubicBezTo>
                  <a:cubicBezTo>
                    <a:pt x="567" y="194"/>
                    <a:pt x="553" y="193"/>
                    <a:pt x="556" y="183"/>
                  </a:cubicBezTo>
                  <a:cubicBezTo>
                    <a:pt x="559" y="173"/>
                    <a:pt x="568" y="165"/>
                    <a:pt x="568" y="165"/>
                  </a:cubicBezTo>
                  <a:cubicBezTo>
                    <a:pt x="548" y="161"/>
                    <a:pt x="548" y="161"/>
                    <a:pt x="548" y="161"/>
                  </a:cubicBezTo>
                  <a:cubicBezTo>
                    <a:pt x="552" y="152"/>
                    <a:pt x="552" y="152"/>
                    <a:pt x="552" y="152"/>
                  </a:cubicBezTo>
                  <a:cubicBezTo>
                    <a:pt x="537" y="142"/>
                    <a:pt x="537" y="142"/>
                    <a:pt x="537" y="142"/>
                  </a:cubicBezTo>
                  <a:cubicBezTo>
                    <a:pt x="537" y="142"/>
                    <a:pt x="535" y="126"/>
                    <a:pt x="557" y="123"/>
                  </a:cubicBezTo>
                  <a:cubicBezTo>
                    <a:pt x="579" y="120"/>
                    <a:pt x="608" y="126"/>
                    <a:pt x="608" y="126"/>
                  </a:cubicBezTo>
                  <a:cubicBezTo>
                    <a:pt x="608" y="126"/>
                    <a:pt x="611" y="138"/>
                    <a:pt x="618" y="137"/>
                  </a:cubicBezTo>
                  <a:cubicBezTo>
                    <a:pt x="625" y="136"/>
                    <a:pt x="643" y="123"/>
                    <a:pt x="643" y="123"/>
                  </a:cubicBezTo>
                  <a:cubicBezTo>
                    <a:pt x="647" y="127"/>
                    <a:pt x="647" y="127"/>
                    <a:pt x="647" y="127"/>
                  </a:cubicBezTo>
                  <a:cubicBezTo>
                    <a:pt x="653" y="122"/>
                    <a:pt x="653" y="122"/>
                    <a:pt x="653" y="122"/>
                  </a:cubicBezTo>
                  <a:cubicBezTo>
                    <a:pt x="653" y="122"/>
                    <a:pt x="664" y="123"/>
                    <a:pt x="667" y="122"/>
                  </a:cubicBezTo>
                  <a:cubicBezTo>
                    <a:pt x="670" y="121"/>
                    <a:pt x="670" y="110"/>
                    <a:pt x="670" y="110"/>
                  </a:cubicBezTo>
                  <a:cubicBezTo>
                    <a:pt x="685" y="104"/>
                    <a:pt x="685" y="104"/>
                    <a:pt x="685" y="104"/>
                  </a:cubicBezTo>
                  <a:cubicBezTo>
                    <a:pt x="700" y="82"/>
                    <a:pt x="700" y="82"/>
                    <a:pt x="700" y="82"/>
                  </a:cubicBezTo>
                  <a:cubicBezTo>
                    <a:pt x="701" y="82"/>
                    <a:pt x="701" y="82"/>
                    <a:pt x="701" y="82"/>
                  </a:cubicBezTo>
                  <a:cubicBezTo>
                    <a:pt x="692" y="82"/>
                    <a:pt x="680" y="81"/>
                    <a:pt x="671" y="81"/>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4" name="Freeform 50">
              <a:extLst>
                <a:ext uri="{FF2B5EF4-FFF2-40B4-BE49-F238E27FC236}">
                  <a16:creationId xmlns:a16="http://schemas.microsoft.com/office/drawing/2014/main" id="{4FF8B849-8FA1-441D-93FC-73ADDBE2FE24}"/>
                </a:ext>
              </a:extLst>
            </p:cNvPr>
            <p:cNvSpPr>
              <a:spLocks/>
            </p:cNvSpPr>
            <p:nvPr/>
          </p:nvSpPr>
          <p:spPr bwMode="auto">
            <a:xfrm>
              <a:off x="3068360" y="3691853"/>
              <a:ext cx="393448" cy="416496"/>
            </a:xfrm>
            <a:custGeom>
              <a:avLst/>
              <a:gdLst/>
              <a:ahLst/>
              <a:cxnLst>
                <a:cxn ang="0">
                  <a:pos x="448" y="378"/>
                </a:cxn>
                <a:cxn ang="0">
                  <a:pos x="432" y="365"/>
                </a:cxn>
                <a:cxn ang="0">
                  <a:pos x="428" y="346"/>
                </a:cxn>
                <a:cxn ang="0">
                  <a:pos x="415" y="340"/>
                </a:cxn>
                <a:cxn ang="0">
                  <a:pos x="415" y="295"/>
                </a:cxn>
                <a:cxn ang="0">
                  <a:pos x="393" y="270"/>
                </a:cxn>
                <a:cxn ang="0">
                  <a:pos x="380" y="258"/>
                </a:cxn>
                <a:cxn ang="0">
                  <a:pos x="348" y="240"/>
                </a:cxn>
                <a:cxn ang="0">
                  <a:pos x="335" y="239"/>
                </a:cxn>
                <a:cxn ang="0">
                  <a:pos x="335" y="212"/>
                </a:cxn>
                <a:cxn ang="0">
                  <a:pos x="291" y="182"/>
                </a:cxn>
                <a:cxn ang="0">
                  <a:pos x="299" y="168"/>
                </a:cxn>
                <a:cxn ang="0">
                  <a:pos x="291" y="154"/>
                </a:cxn>
                <a:cxn ang="0">
                  <a:pos x="305" y="148"/>
                </a:cxn>
                <a:cxn ang="0">
                  <a:pos x="304" y="135"/>
                </a:cxn>
                <a:cxn ang="0">
                  <a:pos x="305" y="126"/>
                </a:cxn>
                <a:cxn ang="0">
                  <a:pos x="318" y="118"/>
                </a:cxn>
                <a:cxn ang="0">
                  <a:pos x="307" y="97"/>
                </a:cxn>
                <a:cxn ang="0">
                  <a:pos x="318" y="80"/>
                </a:cxn>
                <a:cxn ang="0">
                  <a:pos x="299" y="85"/>
                </a:cxn>
                <a:cxn ang="0">
                  <a:pos x="288" y="73"/>
                </a:cxn>
                <a:cxn ang="0">
                  <a:pos x="274" y="71"/>
                </a:cxn>
                <a:cxn ang="0">
                  <a:pos x="265" y="50"/>
                </a:cxn>
                <a:cxn ang="0">
                  <a:pos x="249" y="8"/>
                </a:cxn>
                <a:cxn ang="0">
                  <a:pos x="222" y="19"/>
                </a:cxn>
                <a:cxn ang="0">
                  <a:pos x="210" y="1"/>
                </a:cxn>
                <a:cxn ang="0">
                  <a:pos x="196" y="10"/>
                </a:cxn>
                <a:cxn ang="0">
                  <a:pos x="179" y="1"/>
                </a:cxn>
                <a:cxn ang="0">
                  <a:pos x="153" y="1"/>
                </a:cxn>
                <a:cxn ang="0">
                  <a:pos x="142" y="17"/>
                </a:cxn>
                <a:cxn ang="0">
                  <a:pos x="140" y="17"/>
                </a:cxn>
                <a:cxn ang="0">
                  <a:pos x="124" y="37"/>
                </a:cxn>
                <a:cxn ang="0">
                  <a:pos x="92" y="53"/>
                </a:cxn>
                <a:cxn ang="0">
                  <a:pos x="103" y="75"/>
                </a:cxn>
                <a:cxn ang="0">
                  <a:pos x="107" y="110"/>
                </a:cxn>
                <a:cxn ang="0">
                  <a:pos x="98" y="129"/>
                </a:cxn>
                <a:cxn ang="0">
                  <a:pos x="104" y="154"/>
                </a:cxn>
                <a:cxn ang="0">
                  <a:pos x="43" y="181"/>
                </a:cxn>
                <a:cxn ang="0">
                  <a:pos x="0" y="216"/>
                </a:cxn>
                <a:cxn ang="0">
                  <a:pos x="0" y="216"/>
                </a:cxn>
                <a:cxn ang="0">
                  <a:pos x="12" y="246"/>
                </a:cxn>
                <a:cxn ang="0">
                  <a:pos x="12" y="260"/>
                </a:cxn>
                <a:cxn ang="0">
                  <a:pos x="29" y="269"/>
                </a:cxn>
                <a:cxn ang="0">
                  <a:pos x="28" y="278"/>
                </a:cxn>
                <a:cxn ang="0">
                  <a:pos x="44" y="287"/>
                </a:cxn>
                <a:cxn ang="0">
                  <a:pos x="78" y="287"/>
                </a:cxn>
                <a:cxn ang="0">
                  <a:pos x="127" y="321"/>
                </a:cxn>
                <a:cxn ang="0">
                  <a:pos x="160" y="341"/>
                </a:cxn>
                <a:cxn ang="0">
                  <a:pos x="288" y="438"/>
                </a:cxn>
                <a:cxn ang="0">
                  <a:pos x="376" y="442"/>
                </a:cxn>
                <a:cxn ang="0">
                  <a:pos x="376" y="442"/>
                </a:cxn>
                <a:cxn ang="0">
                  <a:pos x="387" y="422"/>
                </a:cxn>
                <a:cxn ang="0">
                  <a:pos x="396" y="395"/>
                </a:cxn>
                <a:cxn ang="0">
                  <a:pos x="411" y="393"/>
                </a:cxn>
                <a:cxn ang="0">
                  <a:pos x="431" y="393"/>
                </a:cxn>
                <a:cxn ang="0">
                  <a:pos x="433" y="398"/>
                </a:cxn>
                <a:cxn ang="0">
                  <a:pos x="451" y="392"/>
                </a:cxn>
                <a:cxn ang="0">
                  <a:pos x="454" y="387"/>
                </a:cxn>
                <a:cxn ang="0">
                  <a:pos x="448" y="378"/>
                </a:cxn>
              </a:cxnLst>
              <a:rect l="0" t="0" r="r" b="b"/>
              <a:pathLst>
                <a:path w="454" h="442">
                  <a:moveTo>
                    <a:pt x="448" y="378"/>
                  </a:moveTo>
                  <a:cubicBezTo>
                    <a:pt x="447" y="369"/>
                    <a:pt x="432" y="365"/>
                    <a:pt x="432" y="365"/>
                  </a:cubicBezTo>
                  <a:cubicBezTo>
                    <a:pt x="428" y="346"/>
                    <a:pt x="428" y="346"/>
                    <a:pt x="428" y="346"/>
                  </a:cubicBezTo>
                  <a:cubicBezTo>
                    <a:pt x="428" y="346"/>
                    <a:pt x="423" y="346"/>
                    <a:pt x="415" y="340"/>
                  </a:cubicBezTo>
                  <a:cubicBezTo>
                    <a:pt x="407" y="334"/>
                    <a:pt x="415" y="295"/>
                    <a:pt x="415" y="295"/>
                  </a:cubicBezTo>
                  <a:cubicBezTo>
                    <a:pt x="393" y="270"/>
                    <a:pt x="393" y="270"/>
                    <a:pt x="393" y="270"/>
                  </a:cubicBezTo>
                  <a:cubicBezTo>
                    <a:pt x="393" y="270"/>
                    <a:pt x="391" y="258"/>
                    <a:pt x="380" y="258"/>
                  </a:cubicBezTo>
                  <a:cubicBezTo>
                    <a:pt x="369" y="258"/>
                    <a:pt x="348" y="240"/>
                    <a:pt x="348" y="240"/>
                  </a:cubicBezTo>
                  <a:cubicBezTo>
                    <a:pt x="335" y="239"/>
                    <a:pt x="335" y="239"/>
                    <a:pt x="335" y="239"/>
                  </a:cubicBezTo>
                  <a:cubicBezTo>
                    <a:pt x="335" y="212"/>
                    <a:pt x="335" y="212"/>
                    <a:pt x="335" y="212"/>
                  </a:cubicBezTo>
                  <a:cubicBezTo>
                    <a:pt x="335" y="212"/>
                    <a:pt x="293" y="191"/>
                    <a:pt x="291" y="182"/>
                  </a:cubicBezTo>
                  <a:cubicBezTo>
                    <a:pt x="289" y="173"/>
                    <a:pt x="299" y="168"/>
                    <a:pt x="299" y="168"/>
                  </a:cubicBezTo>
                  <a:cubicBezTo>
                    <a:pt x="299" y="168"/>
                    <a:pt x="290" y="161"/>
                    <a:pt x="291" y="154"/>
                  </a:cubicBezTo>
                  <a:cubicBezTo>
                    <a:pt x="292" y="147"/>
                    <a:pt x="305" y="148"/>
                    <a:pt x="305" y="148"/>
                  </a:cubicBezTo>
                  <a:cubicBezTo>
                    <a:pt x="304" y="135"/>
                    <a:pt x="304" y="135"/>
                    <a:pt x="304" y="135"/>
                  </a:cubicBezTo>
                  <a:cubicBezTo>
                    <a:pt x="305" y="126"/>
                    <a:pt x="305" y="126"/>
                    <a:pt x="305" y="126"/>
                  </a:cubicBezTo>
                  <a:cubicBezTo>
                    <a:pt x="305" y="126"/>
                    <a:pt x="315" y="126"/>
                    <a:pt x="318" y="118"/>
                  </a:cubicBezTo>
                  <a:cubicBezTo>
                    <a:pt x="321" y="110"/>
                    <a:pt x="307" y="101"/>
                    <a:pt x="307" y="97"/>
                  </a:cubicBezTo>
                  <a:cubicBezTo>
                    <a:pt x="307" y="93"/>
                    <a:pt x="323" y="84"/>
                    <a:pt x="318" y="80"/>
                  </a:cubicBezTo>
                  <a:cubicBezTo>
                    <a:pt x="313" y="76"/>
                    <a:pt x="299" y="85"/>
                    <a:pt x="299" y="85"/>
                  </a:cubicBezTo>
                  <a:cubicBezTo>
                    <a:pt x="288" y="73"/>
                    <a:pt x="288" y="73"/>
                    <a:pt x="288" y="73"/>
                  </a:cubicBezTo>
                  <a:cubicBezTo>
                    <a:pt x="274" y="71"/>
                    <a:pt x="274" y="71"/>
                    <a:pt x="274" y="71"/>
                  </a:cubicBezTo>
                  <a:cubicBezTo>
                    <a:pt x="274" y="71"/>
                    <a:pt x="277" y="61"/>
                    <a:pt x="265" y="50"/>
                  </a:cubicBezTo>
                  <a:cubicBezTo>
                    <a:pt x="256" y="42"/>
                    <a:pt x="251" y="19"/>
                    <a:pt x="249" y="8"/>
                  </a:cubicBezTo>
                  <a:cubicBezTo>
                    <a:pt x="222" y="19"/>
                    <a:pt x="222" y="19"/>
                    <a:pt x="222" y="19"/>
                  </a:cubicBezTo>
                  <a:cubicBezTo>
                    <a:pt x="222" y="19"/>
                    <a:pt x="224" y="2"/>
                    <a:pt x="210" y="1"/>
                  </a:cubicBezTo>
                  <a:cubicBezTo>
                    <a:pt x="196" y="0"/>
                    <a:pt x="204" y="8"/>
                    <a:pt x="196" y="10"/>
                  </a:cubicBezTo>
                  <a:cubicBezTo>
                    <a:pt x="188" y="12"/>
                    <a:pt x="179" y="1"/>
                    <a:pt x="179" y="1"/>
                  </a:cubicBezTo>
                  <a:cubicBezTo>
                    <a:pt x="153" y="1"/>
                    <a:pt x="153" y="1"/>
                    <a:pt x="153" y="1"/>
                  </a:cubicBezTo>
                  <a:cubicBezTo>
                    <a:pt x="153" y="1"/>
                    <a:pt x="154" y="14"/>
                    <a:pt x="142" y="17"/>
                  </a:cubicBezTo>
                  <a:cubicBezTo>
                    <a:pt x="141" y="17"/>
                    <a:pt x="141" y="17"/>
                    <a:pt x="140" y="17"/>
                  </a:cubicBezTo>
                  <a:cubicBezTo>
                    <a:pt x="138" y="24"/>
                    <a:pt x="133" y="33"/>
                    <a:pt x="124" y="37"/>
                  </a:cubicBezTo>
                  <a:cubicBezTo>
                    <a:pt x="108" y="44"/>
                    <a:pt x="96" y="39"/>
                    <a:pt x="92" y="53"/>
                  </a:cubicBezTo>
                  <a:cubicBezTo>
                    <a:pt x="88" y="67"/>
                    <a:pt x="103" y="75"/>
                    <a:pt x="103" y="75"/>
                  </a:cubicBezTo>
                  <a:cubicBezTo>
                    <a:pt x="103" y="75"/>
                    <a:pt x="111" y="105"/>
                    <a:pt x="107" y="110"/>
                  </a:cubicBezTo>
                  <a:cubicBezTo>
                    <a:pt x="103" y="115"/>
                    <a:pt x="97" y="122"/>
                    <a:pt x="98" y="129"/>
                  </a:cubicBezTo>
                  <a:cubicBezTo>
                    <a:pt x="99" y="136"/>
                    <a:pt x="116" y="145"/>
                    <a:pt x="104" y="154"/>
                  </a:cubicBezTo>
                  <a:cubicBezTo>
                    <a:pt x="92" y="163"/>
                    <a:pt x="43" y="181"/>
                    <a:pt x="43" y="181"/>
                  </a:cubicBezTo>
                  <a:cubicBezTo>
                    <a:pt x="0" y="216"/>
                    <a:pt x="0" y="216"/>
                    <a:pt x="0" y="216"/>
                  </a:cubicBezTo>
                  <a:cubicBezTo>
                    <a:pt x="0" y="216"/>
                    <a:pt x="0" y="216"/>
                    <a:pt x="0" y="216"/>
                  </a:cubicBezTo>
                  <a:cubicBezTo>
                    <a:pt x="12" y="246"/>
                    <a:pt x="12" y="246"/>
                    <a:pt x="12" y="246"/>
                  </a:cubicBezTo>
                  <a:cubicBezTo>
                    <a:pt x="12" y="260"/>
                    <a:pt x="12" y="260"/>
                    <a:pt x="12" y="260"/>
                  </a:cubicBezTo>
                  <a:cubicBezTo>
                    <a:pt x="29" y="269"/>
                    <a:pt x="29" y="269"/>
                    <a:pt x="29" y="269"/>
                  </a:cubicBezTo>
                  <a:cubicBezTo>
                    <a:pt x="28" y="278"/>
                    <a:pt x="28" y="278"/>
                    <a:pt x="28" y="278"/>
                  </a:cubicBezTo>
                  <a:cubicBezTo>
                    <a:pt x="28" y="278"/>
                    <a:pt x="35" y="288"/>
                    <a:pt x="44" y="287"/>
                  </a:cubicBezTo>
                  <a:cubicBezTo>
                    <a:pt x="53" y="286"/>
                    <a:pt x="78" y="287"/>
                    <a:pt x="78" y="287"/>
                  </a:cubicBezTo>
                  <a:cubicBezTo>
                    <a:pt x="78" y="287"/>
                    <a:pt x="115" y="315"/>
                    <a:pt x="127" y="321"/>
                  </a:cubicBezTo>
                  <a:cubicBezTo>
                    <a:pt x="139" y="327"/>
                    <a:pt x="160" y="341"/>
                    <a:pt x="160" y="341"/>
                  </a:cubicBezTo>
                  <a:cubicBezTo>
                    <a:pt x="288" y="438"/>
                    <a:pt x="288" y="438"/>
                    <a:pt x="288" y="438"/>
                  </a:cubicBezTo>
                  <a:cubicBezTo>
                    <a:pt x="288" y="438"/>
                    <a:pt x="339" y="439"/>
                    <a:pt x="376" y="442"/>
                  </a:cubicBezTo>
                  <a:cubicBezTo>
                    <a:pt x="376" y="442"/>
                    <a:pt x="376" y="442"/>
                    <a:pt x="376" y="442"/>
                  </a:cubicBezTo>
                  <a:cubicBezTo>
                    <a:pt x="379" y="438"/>
                    <a:pt x="386" y="431"/>
                    <a:pt x="387" y="422"/>
                  </a:cubicBezTo>
                  <a:cubicBezTo>
                    <a:pt x="389" y="410"/>
                    <a:pt x="396" y="395"/>
                    <a:pt x="396" y="395"/>
                  </a:cubicBezTo>
                  <a:cubicBezTo>
                    <a:pt x="411" y="393"/>
                    <a:pt x="411" y="393"/>
                    <a:pt x="411" y="393"/>
                  </a:cubicBezTo>
                  <a:cubicBezTo>
                    <a:pt x="431" y="393"/>
                    <a:pt x="431" y="393"/>
                    <a:pt x="431" y="393"/>
                  </a:cubicBezTo>
                  <a:cubicBezTo>
                    <a:pt x="433" y="398"/>
                    <a:pt x="433" y="398"/>
                    <a:pt x="433" y="398"/>
                  </a:cubicBezTo>
                  <a:cubicBezTo>
                    <a:pt x="451" y="392"/>
                    <a:pt x="451" y="392"/>
                    <a:pt x="451" y="392"/>
                  </a:cubicBezTo>
                  <a:cubicBezTo>
                    <a:pt x="454" y="387"/>
                    <a:pt x="454" y="387"/>
                    <a:pt x="454" y="387"/>
                  </a:cubicBezTo>
                  <a:cubicBezTo>
                    <a:pt x="451" y="384"/>
                    <a:pt x="448" y="381"/>
                    <a:pt x="448" y="378"/>
                  </a:cubicBez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5" name="Freeform 51">
              <a:extLst>
                <a:ext uri="{FF2B5EF4-FFF2-40B4-BE49-F238E27FC236}">
                  <a16:creationId xmlns:a16="http://schemas.microsoft.com/office/drawing/2014/main" id="{8BBE1FC7-4218-441B-9940-2B0134CE731E}"/>
                </a:ext>
              </a:extLst>
            </p:cNvPr>
            <p:cNvSpPr>
              <a:spLocks/>
            </p:cNvSpPr>
            <p:nvPr/>
          </p:nvSpPr>
          <p:spPr bwMode="auto">
            <a:xfrm>
              <a:off x="3394360" y="4061198"/>
              <a:ext cx="76441" cy="75965"/>
            </a:xfrm>
            <a:custGeom>
              <a:avLst/>
              <a:gdLst/>
              <a:ahLst/>
              <a:cxnLst>
                <a:cxn ang="0">
                  <a:pos x="35" y="0"/>
                </a:cxn>
                <a:cxn ang="0">
                  <a:pos x="20" y="2"/>
                </a:cxn>
                <a:cxn ang="0">
                  <a:pos x="11" y="29"/>
                </a:cxn>
                <a:cxn ang="0">
                  <a:pos x="0" y="49"/>
                </a:cxn>
                <a:cxn ang="0">
                  <a:pos x="40" y="55"/>
                </a:cxn>
                <a:cxn ang="0">
                  <a:pos x="50" y="81"/>
                </a:cxn>
                <a:cxn ang="0">
                  <a:pos x="89" y="80"/>
                </a:cxn>
                <a:cxn ang="0">
                  <a:pos x="64" y="47"/>
                </a:cxn>
                <a:cxn ang="0">
                  <a:pos x="64" y="46"/>
                </a:cxn>
                <a:cxn ang="0">
                  <a:pos x="56" y="41"/>
                </a:cxn>
                <a:cxn ang="0">
                  <a:pos x="55" y="27"/>
                </a:cxn>
                <a:cxn ang="0">
                  <a:pos x="73" y="25"/>
                </a:cxn>
                <a:cxn ang="0">
                  <a:pos x="77" y="16"/>
                </a:cxn>
                <a:cxn ang="0">
                  <a:pos x="68" y="8"/>
                </a:cxn>
                <a:cxn ang="0">
                  <a:pos x="59" y="13"/>
                </a:cxn>
                <a:cxn ang="0">
                  <a:pos x="55" y="0"/>
                </a:cxn>
                <a:cxn ang="0">
                  <a:pos x="35" y="0"/>
                </a:cxn>
              </a:cxnLst>
              <a:rect l="0" t="0" r="r" b="b"/>
              <a:pathLst>
                <a:path w="89" h="81">
                  <a:moveTo>
                    <a:pt x="35" y="0"/>
                  </a:moveTo>
                  <a:cubicBezTo>
                    <a:pt x="20" y="2"/>
                    <a:pt x="20" y="2"/>
                    <a:pt x="20" y="2"/>
                  </a:cubicBezTo>
                  <a:cubicBezTo>
                    <a:pt x="20" y="2"/>
                    <a:pt x="13" y="17"/>
                    <a:pt x="11" y="29"/>
                  </a:cubicBezTo>
                  <a:cubicBezTo>
                    <a:pt x="10" y="38"/>
                    <a:pt x="3" y="45"/>
                    <a:pt x="0" y="49"/>
                  </a:cubicBezTo>
                  <a:cubicBezTo>
                    <a:pt x="21" y="50"/>
                    <a:pt x="38" y="52"/>
                    <a:pt x="40" y="55"/>
                  </a:cubicBezTo>
                  <a:cubicBezTo>
                    <a:pt x="46" y="62"/>
                    <a:pt x="36" y="80"/>
                    <a:pt x="50" y="81"/>
                  </a:cubicBezTo>
                  <a:cubicBezTo>
                    <a:pt x="58" y="81"/>
                    <a:pt x="76" y="81"/>
                    <a:pt x="89" y="80"/>
                  </a:cubicBezTo>
                  <a:cubicBezTo>
                    <a:pt x="79" y="72"/>
                    <a:pt x="63" y="58"/>
                    <a:pt x="64" y="47"/>
                  </a:cubicBezTo>
                  <a:cubicBezTo>
                    <a:pt x="64" y="47"/>
                    <a:pt x="64" y="47"/>
                    <a:pt x="64" y="46"/>
                  </a:cubicBezTo>
                  <a:cubicBezTo>
                    <a:pt x="56" y="41"/>
                    <a:pt x="56" y="41"/>
                    <a:pt x="56" y="41"/>
                  </a:cubicBezTo>
                  <a:cubicBezTo>
                    <a:pt x="55" y="27"/>
                    <a:pt x="55" y="27"/>
                    <a:pt x="55" y="27"/>
                  </a:cubicBezTo>
                  <a:cubicBezTo>
                    <a:pt x="55" y="27"/>
                    <a:pt x="69" y="25"/>
                    <a:pt x="73" y="25"/>
                  </a:cubicBezTo>
                  <a:cubicBezTo>
                    <a:pt x="77" y="25"/>
                    <a:pt x="77" y="16"/>
                    <a:pt x="77" y="16"/>
                  </a:cubicBezTo>
                  <a:cubicBezTo>
                    <a:pt x="77" y="16"/>
                    <a:pt x="77" y="8"/>
                    <a:pt x="68" y="8"/>
                  </a:cubicBezTo>
                  <a:cubicBezTo>
                    <a:pt x="59" y="8"/>
                    <a:pt x="59" y="13"/>
                    <a:pt x="59" y="13"/>
                  </a:cubicBezTo>
                  <a:cubicBezTo>
                    <a:pt x="55" y="0"/>
                    <a:pt x="55" y="0"/>
                    <a:pt x="55" y="0"/>
                  </a:cubicBezTo>
                  <a:lnTo>
                    <a:pt x="35" y="0"/>
                  </a:lnTo>
                  <a:close/>
                </a:path>
              </a:pathLst>
            </a:custGeom>
            <a:solidFill>
              <a:srgbClr val="9AB7DA"/>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6" name="Freeform 52">
              <a:extLst>
                <a:ext uri="{FF2B5EF4-FFF2-40B4-BE49-F238E27FC236}">
                  <a16:creationId xmlns:a16="http://schemas.microsoft.com/office/drawing/2014/main" id="{A2D8E535-3955-47CA-94B0-697CFFA84E5F}"/>
                </a:ext>
              </a:extLst>
            </p:cNvPr>
            <p:cNvSpPr>
              <a:spLocks/>
            </p:cNvSpPr>
            <p:nvPr/>
          </p:nvSpPr>
          <p:spPr bwMode="auto">
            <a:xfrm>
              <a:off x="3236982" y="3568737"/>
              <a:ext cx="834112" cy="738691"/>
            </a:xfrm>
            <a:custGeom>
              <a:avLst/>
              <a:gdLst/>
              <a:ahLst/>
              <a:cxnLst>
                <a:cxn ang="0">
                  <a:pos x="900" y="739"/>
                </a:cxn>
                <a:cxn ang="0">
                  <a:pos x="931" y="708"/>
                </a:cxn>
                <a:cxn ang="0">
                  <a:pos x="933" y="673"/>
                </a:cxn>
                <a:cxn ang="0">
                  <a:pos x="929" y="621"/>
                </a:cxn>
                <a:cxn ang="0">
                  <a:pos x="884" y="609"/>
                </a:cxn>
                <a:cxn ang="0">
                  <a:pos x="825" y="533"/>
                </a:cxn>
                <a:cxn ang="0">
                  <a:pos x="839" y="453"/>
                </a:cxn>
                <a:cxn ang="0">
                  <a:pos x="784" y="364"/>
                </a:cxn>
                <a:cxn ang="0">
                  <a:pos x="780" y="315"/>
                </a:cxn>
                <a:cxn ang="0">
                  <a:pos x="784" y="280"/>
                </a:cxn>
                <a:cxn ang="0">
                  <a:pos x="799" y="225"/>
                </a:cxn>
                <a:cxn ang="0">
                  <a:pos x="786" y="189"/>
                </a:cxn>
                <a:cxn ang="0">
                  <a:pos x="723" y="149"/>
                </a:cxn>
                <a:cxn ang="0">
                  <a:pos x="648" y="116"/>
                </a:cxn>
                <a:cxn ang="0">
                  <a:pos x="602" y="103"/>
                </a:cxn>
                <a:cxn ang="0">
                  <a:pos x="556" y="85"/>
                </a:cxn>
                <a:cxn ang="0">
                  <a:pos x="487" y="115"/>
                </a:cxn>
                <a:cxn ang="0">
                  <a:pos x="452" y="133"/>
                </a:cxn>
                <a:cxn ang="0">
                  <a:pos x="399" y="164"/>
                </a:cxn>
                <a:cxn ang="0">
                  <a:pos x="309" y="155"/>
                </a:cxn>
                <a:cxn ang="0">
                  <a:pos x="233" y="110"/>
                </a:cxn>
                <a:cxn ang="0">
                  <a:pos x="199" y="69"/>
                </a:cxn>
                <a:cxn ang="0">
                  <a:pos x="181" y="33"/>
                </a:cxn>
                <a:cxn ang="0">
                  <a:pos x="128" y="35"/>
                </a:cxn>
                <a:cxn ang="0">
                  <a:pos x="45" y="30"/>
                </a:cxn>
                <a:cxn ang="0">
                  <a:pos x="0" y="24"/>
                </a:cxn>
                <a:cxn ang="0">
                  <a:pos x="24" y="78"/>
                </a:cxn>
                <a:cxn ang="0">
                  <a:pos x="37" y="129"/>
                </a:cxn>
                <a:cxn ang="0">
                  <a:pos x="79" y="203"/>
                </a:cxn>
                <a:cxn ang="0">
                  <a:pos x="123" y="212"/>
                </a:cxn>
                <a:cxn ang="0">
                  <a:pos x="110" y="258"/>
                </a:cxn>
                <a:cxn ang="0">
                  <a:pos x="96" y="286"/>
                </a:cxn>
                <a:cxn ang="0">
                  <a:pos x="140" y="344"/>
                </a:cxn>
                <a:cxn ang="0">
                  <a:pos x="185" y="390"/>
                </a:cxn>
                <a:cxn ang="0">
                  <a:pos x="220" y="472"/>
                </a:cxn>
                <a:cxn ang="0">
                  <a:pos x="253" y="510"/>
                </a:cxn>
                <a:cxn ang="0">
                  <a:pos x="298" y="516"/>
                </a:cxn>
                <a:cxn ang="0">
                  <a:pos x="316" y="524"/>
                </a:cxn>
                <a:cxn ang="0">
                  <a:pos x="338" y="541"/>
                </a:cxn>
                <a:cxn ang="0">
                  <a:pos x="371" y="583"/>
                </a:cxn>
                <a:cxn ang="0">
                  <a:pos x="387" y="600"/>
                </a:cxn>
                <a:cxn ang="0">
                  <a:pos x="431" y="644"/>
                </a:cxn>
                <a:cxn ang="0">
                  <a:pos x="526" y="703"/>
                </a:cxn>
                <a:cxn ang="0">
                  <a:pos x="565" y="715"/>
                </a:cxn>
                <a:cxn ang="0">
                  <a:pos x="606" y="691"/>
                </a:cxn>
                <a:cxn ang="0">
                  <a:pos x="641" y="682"/>
                </a:cxn>
                <a:cxn ang="0">
                  <a:pos x="718" y="752"/>
                </a:cxn>
                <a:cxn ang="0">
                  <a:pos x="805" y="781"/>
                </a:cxn>
                <a:cxn ang="0">
                  <a:pos x="889" y="786"/>
                </a:cxn>
              </a:cxnLst>
              <a:rect l="0" t="0" r="r" b="b"/>
              <a:pathLst>
                <a:path w="959" h="789">
                  <a:moveTo>
                    <a:pt x="890" y="786"/>
                  </a:moveTo>
                  <a:cubicBezTo>
                    <a:pt x="889" y="779"/>
                    <a:pt x="885" y="751"/>
                    <a:pt x="890" y="749"/>
                  </a:cubicBezTo>
                  <a:cubicBezTo>
                    <a:pt x="896" y="746"/>
                    <a:pt x="900" y="739"/>
                    <a:pt x="900" y="739"/>
                  </a:cubicBezTo>
                  <a:cubicBezTo>
                    <a:pt x="902" y="728"/>
                    <a:pt x="902" y="728"/>
                    <a:pt x="902" y="728"/>
                  </a:cubicBezTo>
                  <a:cubicBezTo>
                    <a:pt x="902" y="728"/>
                    <a:pt x="911" y="730"/>
                    <a:pt x="915" y="724"/>
                  </a:cubicBezTo>
                  <a:cubicBezTo>
                    <a:pt x="919" y="718"/>
                    <a:pt x="913" y="714"/>
                    <a:pt x="931" y="708"/>
                  </a:cubicBezTo>
                  <a:cubicBezTo>
                    <a:pt x="949" y="702"/>
                    <a:pt x="951" y="715"/>
                    <a:pt x="955" y="710"/>
                  </a:cubicBezTo>
                  <a:cubicBezTo>
                    <a:pt x="959" y="705"/>
                    <a:pt x="958" y="689"/>
                    <a:pt x="950" y="678"/>
                  </a:cubicBezTo>
                  <a:cubicBezTo>
                    <a:pt x="942" y="667"/>
                    <a:pt x="936" y="680"/>
                    <a:pt x="933" y="673"/>
                  </a:cubicBezTo>
                  <a:cubicBezTo>
                    <a:pt x="930" y="666"/>
                    <a:pt x="931" y="643"/>
                    <a:pt x="931" y="643"/>
                  </a:cubicBezTo>
                  <a:cubicBezTo>
                    <a:pt x="928" y="641"/>
                    <a:pt x="928" y="641"/>
                    <a:pt x="928" y="641"/>
                  </a:cubicBezTo>
                  <a:cubicBezTo>
                    <a:pt x="929" y="621"/>
                    <a:pt x="929" y="621"/>
                    <a:pt x="929" y="621"/>
                  </a:cubicBezTo>
                  <a:cubicBezTo>
                    <a:pt x="916" y="622"/>
                    <a:pt x="916" y="622"/>
                    <a:pt x="916" y="622"/>
                  </a:cubicBezTo>
                  <a:cubicBezTo>
                    <a:pt x="907" y="611"/>
                    <a:pt x="907" y="611"/>
                    <a:pt x="907" y="611"/>
                  </a:cubicBezTo>
                  <a:cubicBezTo>
                    <a:pt x="907" y="611"/>
                    <a:pt x="892" y="619"/>
                    <a:pt x="884" y="609"/>
                  </a:cubicBezTo>
                  <a:cubicBezTo>
                    <a:pt x="876" y="599"/>
                    <a:pt x="862" y="579"/>
                    <a:pt x="856" y="568"/>
                  </a:cubicBezTo>
                  <a:cubicBezTo>
                    <a:pt x="850" y="557"/>
                    <a:pt x="830" y="538"/>
                    <a:pt x="830" y="538"/>
                  </a:cubicBezTo>
                  <a:cubicBezTo>
                    <a:pt x="830" y="538"/>
                    <a:pt x="825" y="537"/>
                    <a:pt x="825" y="533"/>
                  </a:cubicBezTo>
                  <a:cubicBezTo>
                    <a:pt x="825" y="529"/>
                    <a:pt x="841" y="515"/>
                    <a:pt x="848" y="505"/>
                  </a:cubicBezTo>
                  <a:cubicBezTo>
                    <a:pt x="855" y="495"/>
                    <a:pt x="866" y="482"/>
                    <a:pt x="860" y="465"/>
                  </a:cubicBezTo>
                  <a:cubicBezTo>
                    <a:pt x="854" y="448"/>
                    <a:pt x="839" y="453"/>
                    <a:pt x="839" y="453"/>
                  </a:cubicBezTo>
                  <a:cubicBezTo>
                    <a:pt x="839" y="453"/>
                    <a:pt x="809" y="453"/>
                    <a:pt x="809" y="445"/>
                  </a:cubicBezTo>
                  <a:cubicBezTo>
                    <a:pt x="809" y="437"/>
                    <a:pt x="809" y="423"/>
                    <a:pt x="809" y="412"/>
                  </a:cubicBezTo>
                  <a:cubicBezTo>
                    <a:pt x="809" y="401"/>
                    <a:pt x="782" y="377"/>
                    <a:pt x="784" y="364"/>
                  </a:cubicBezTo>
                  <a:cubicBezTo>
                    <a:pt x="786" y="351"/>
                    <a:pt x="801" y="343"/>
                    <a:pt x="800" y="337"/>
                  </a:cubicBezTo>
                  <a:cubicBezTo>
                    <a:pt x="799" y="331"/>
                    <a:pt x="778" y="334"/>
                    <a:pt x="778" y="334"/>
                  </a:cubicBezTo>
                  <a:cubicBezTo>
                    <a:pt x="780" y="315"/>
                    <a:pt x="780" y="315"/>
                    <a:pt x="780" y="315"/>
                  </a:cubicBezTo>
                  <a:cubicBezTo>
                    <a:pt x="780" y="315"/>
                    <a:pt x="769" y="306"/>
                    <a:pt x="772" y="301"/>
                  </a:cubicBezTo>
                  <a:cubicBezTo>
                    <a:pt x="775" y="296"/>
                    <a:pt x="789" y="291"/>
                    <a:pt x="789" y="291"/>
                  </a:cubicBezTo>
                  <a:cubicBezTo>
                    <a:pt x="784" y="280"/>
                    <a:pt x="784" y="280"/>
                    <a:pt x="784" y="280"/>
                  </a:cubicBezTo>
                  <a:cubicBezTo>
                    <a:pt x="798" y="276"/>
                    <a:pt x="798" y="276"/>
                    <a:pt x="798" y="276"/>
                  </a:cubicBezTo>
                  <a:cubicBezTo>
                    <a:pt x="798" y="276"/>
                    <a:pt x="791" y="246"/>
                    <a:pt x="792" y="239"/>
                  </a:cubicBezTo>
                  <a:cubicBezTo>
                    <a:pt x="793" y="232"/>
                    <a:pt x="799" y="225"/>
                    <a:pt x="799" y="225"/>
                  </a:cubicBezTo>
                  <a:cubicBezTo>
                    <a:pt x="792" y="207"/>
                    <a:pt x="792" y="207"/>
                    <a:pt x="792" y="207"/>
                  </a:cubicBezTo>
                  <a:cubicBezTo>
                    <a:pt x="793" y="192"/>
                    <a:pt x="793" y="192"/>
                    <a:pt x="793" y="192"/>
                  </a:cubicBezTo>
                  <a:cubicBezTo>
                    <a:pt x="786" y="189"/>
                    <a:pt x="786" y="189"/>
                    <a:pt x="786" y="189"/>
                  </a:cubicBezTo>
                  <a:cubicBezTo>
                    <a:pt x="785" y="167"/>
                    <a:pt x="785" y="167"/>
                    <a:pt x="785" y="167"/>
                  </a:cubicBezTo>
                  <a:cubicBezTo>
                    <a:pt x="743" y="169"/>
                    <a:pt x="743" y="169"/>
                    <a:pt x="743" y="169"/>
                  </a:cubicBezTo>
                  <a:cubicBezTo>
                    <a:pt x="743" y="169"/>
                    <a:pt x="729" y="153"/>
                    <a:pt x="723" y="149"/>
                  </a:cubicBezTo>
                  <a:cubicBezTo>
                    <a:pt x="717" y="145"/>
                    <a:pt x="704" y="143"/>
                    <a:pt x="704" y="143"/>
                  </a:cubicBezTo>
                  <a:cubicBezTo>
                    <a:pt x="704" y="143"/>
                    <a:pt x="696" y="125"/>
                    <a:pt x="691" y="121"/>
                  </a:cubicBezTo>
                  <a:cubicBezTo>
                    <a:pt x="686" y="117"/>
                    <a:pt x="648" y="116"/>
                    <a:pt x="648" y="116"/>
                  </a:cubicBezTo>
                  <a:cubicBezTo>
                    <a:pt x="645" y="120"/>
                    <a:pt x="645" y="120"/>
                    <a:pt x="645" y="120"/>
                  </a:cubicBezTo>
                  <a:cubicBezTo>
                    <a:pt x="645" y="120"/>
                    <a:pt x="624" y="103"/>
                    <a:pt x="619" y="103"/>
                  </a:cubicBezTo>
                  <a:cubicBezTo>
                    <a:pt x="614" y="103"/>
                    <a:pt x="602" y="103"/>
                    <a:pt x="602" y="103"/>
                  </a:cubicBezTo>
                  <a:cubicBezTo>
                    <a:pt x="602" y="103"/>
                    <a:pt x="601" y="89"/>
                    <a:pt x="595" y="85"/>
                  </a:cubicBezTo>
                  <a:cubicBezTo>
                    <a:pt x="589" y="81"/>
                    <a:pt x="580" y="86"/>
                    <a:pt x="580" y="86"/>
                  </a:cubicBezTo>
                  <a:cubicBezTo>
                    <a:pt x="580" y="86"/>
                    <a:pt x="559" y="83"/>
                    <a:pt x="556" y="85"/>
                  </a:cubicBezTo>
                  <a:cubicBezTo>
                    <a:pt x="553" y="87"/>
                    <a:pt x="551" y="93"/>
                    <a:pt x="551" y="93"/>
                  </a:cubicBezTo>
                  <a:cubicBezTo>
                    <a:pt x="551" y="93"/>
                    <a:pt x="535" y="88"/>
                    <a:pt x="524" y="90"/>
                  </a:cubicBezTo>
                  <a:cubicBezTo>
                    <a:pt x="513" y="92"/>
                    <a:pt x="487" y="115"/>
                    <a:pt x="487" y="115"/>
                  </a:cubicBezTo>
                  <a:cubicBezTo>
                    <a:pt x="487" y="123"/>
                    <a:pt x="487" y="123"/>
                    <a:pt x="487" y="123"/>
                  </a:cubicBezTo>
                  <a:cubicBezTo>
                    <a:pt x="487" y="123"/>
                    <a:pt x="476" y="132"/>
                    <a:pt x="472" y="133"/>
                  </a:cubicBezTo>
                  <a:cubicBezTo>
                    <a:pt x="468" y="134"/>
                    <a:pt x="452" y="133"/>
                    <a:pt x="452" y="133"/>
                  </a:cubicBezTo>
                  <a:cubicBezTo>
                    <a:pt x="452" y="133"/>
                    <a:pt x="472" y="159"/>
                    <a:pt x="460" y="161"/>
                  </a:cubicBezTo>
                  <a:cubicBezTo>
                    <a:pt x="448" y="163"/>
                    <a:pt x="437" y="156"/>
                    <a:pt x="437" y="156"/>
                  </a:cubicBezTo>
                  <a:cubicBezTo>
                    <a:pt x="437" y="156"/>
                    <a:pt x="412" y="161"/>
                    <a:pt x="399" y="164"/>
                  </a:cubicBezTo>
                  <a:cubicBezTo>
                    <a:pt x="386" y="167"/>
                    <a:pt x="379" y="176"/>
                    <a:pt x="371" y="175"/>
                  </a:cubicBezTo>
                  <a:cubicBezTo>
                    <a:pt x="363" y="174"/>
                    <a:pt x="355" y="165"/>
                    <a:pt x="345" y="165"/>
                  </a:cubicBezTo>
                  <a:cubicBezTo>
                    <a:pt x="335" y="165"/>
                    <a:pt x="323" y="165"/>
                    <a:pt x="309" y="155"/>
                  </a:cubicBezTo>
                  <a:cubicBezTo>
                    <a:pt x="295" y="145"/>
                    <a:pt x="287" y="128"/>
                    <a:pt x="287" y="128"/>
                  </a:cubicBezTo>
                  <a:cubicBezTo>
                    <a:pt x="287" y="128"/>
                    <a:pt x="258" y="125"/>
                    <a:pt x="255" y="125"/>
                  </a:cubicBezTo>
                  <a:cubicBezTo>
                    <a:pt x="252" y="125"/>
                    <a:pt x="240" y="118"/>
                    <a:pt x="233" y="110"/>
                  </a:cubicBezTo>
                  <a:cubicBezTo>
                    <a:pt x="226" y="102"/>
                    <a:pt x="218" y="80"/>
                    <a:pt x="218" y="80"/>
                  </a:cubicBezTo>
                  <a:cubicBezTo>
                    <a:pt x="208" y="78"/>
                    <a:pt x="208" y="78"/>
                    <a:pt x="208" y="78"/>
                  </a:cubicBezTo>
                  <a:cubicBezTo>
                    <a:pt x="208" y="78"/>
                    <a:pt x="205" y="72"/>
                    <a:pt x="199" y="69"/>
                  </a:cubicBezTo>
                  <a:cubicBezTo>
                    <a:pt x="193" y="66"/>
                    <a:pt x="180" y="58"/>
                    <a:pt x="180" y="53"/>
                  </a:cubicBezTo>
                  <a:cubicBezTo>
                    <a:pt x="180" y="48"/>
                    <a:pt x="190" y="52"/>
                    <a:pt x="190" y="46"/>
                  </a:cubicBezTo>
                  <a:cubicBezTo>
                    <a:pt x="190" y="40"/>
                    <a:pt x="181" y="38"/>
                    <a:pt x="181" y="33"/>
                  </a:cubicBezTo>
                  <a:cubicBezTo>
                    <a:pt x="181" y="28"/>
                    <a:pt x="190" y="28"/>
                    <a:pt x="188" y="22"/>
                  </a:cubicBezTo>
                  <a:cubicBezTo>
                    <a:pt x="186" y="16"/>
                    <a:pt x="179" y="4"/>
                    <a:pt x="173" y="4"/>
                  </a:cubicBezTo>
                  <a:cubicBezTo>
                    <a:pt x="167" y="4"/>
                    <a:pt x="131" y="31"/>
                    <a:pt x="128" y="35"/>
                  </a:cubicBezTo>
                  <a:cubicBezTo>
                    <a:pt x="125" y="39"/>
                    <a:pt x="117" y="50"/>
                    <a:pt x="114" y="51"/>
                  </a:cubicBezTo>
                  <a:cubicBezTo>
                    <a:pt x="111" y="52"/>
                    <a:pt x="102" y="52"/>
                    <a:pt x="87" y="52"/>
                  </a:cubicBezTo>
                  <a:cubicBezTo>
                    <a:pt x="72" y="52"/>
                    <a:pt x="55" y="38"/>
                    <a:pt x="45" y="30"/>
                  </a:cubicBezTo>
                  <a:cubicBezTo>
                    <a:pt x="35" y="22"/>
                    <a:pt x="38" y="4"/>
                    <a:pt x="29" y="2"/>
                  </a:cubicBezTo>
                  <a:cubicBezTo>
                    <a:pt x="20" y="0"/>
                    <a:pt x="16" y="22"/>
                    <a:pt x="16" y="22"/>
                  </a:cubicBezTo>
                  <a:cubicBezTo>
                    <a:pt x="0" y="24"/>
                    <a:pt x="0" y="24"/>
                    <a:pt x="0" y="24"/>
                  </a:cubicBezTo>
                  <a:cubicBezTo>
                    <a:pt x="11" y="40"/>
                    <a:pt x="11" y="40"/>
                    <a:pt x="11" y="40"/>
                  </a:cubicBezTo>
                  <a:cubicBezTo>
                    <a:pt x="12" y="55"/>
                    <a:pt x="12" y="55"/>
                    <a:pt x="12" y="55"/>
                  </a:cubicBezTo>
                  <a:cubicBezTo>
                    <a:pt x="12" y="55"/>
                    <a:pt x="19" y="76"/>
                    <a:pt x="24" y="78"/>
                  </a:cubicBezTo>
                  <a:cubicBezTo>
                    <a:pt x="29" y="80"/>
                    <a:pt x="16" y="99"/>
                    <a:pt x="16" y="99"/>
                  </a:cubicBezTo>
                  <a:cubicBezTo>
                    <a:pt x="37" y="111"/>
                    <a:pt x="37" y="111"/>
                    <a:pt x="37" y="111"/>
                  </a:cubicBezTo>
                  <a:cubicBezTo>
                    <a:pt x="37" y="129"/>
                    <a:pt x="37" y="129"/>
                    <a:pt x="37" y="129"/>
                  </a:cubicBezTo>
                  <a:cubicBezTo>
                    <a:pt x="53" y="134"/>
                    <a:pt x="53" y="134"/>
                    <a:pt x="53" y="134"/>
                  </a:cubicBezTo>
                  <a:cubicBezTo>
                    <a:pt x="53" y="134"/>
                    <a:pt x="58" y="171"/>
                    <a:pt x="70" y="182"/>
                  </a:cubicBezTo>
                  <a:cubicBezTo>
                    <a:pt x="82" y="193"/>
                    <a:pt x="79" y="203"/>
                    <a:pt x="79" y="203"/>
                  </a:cubicBezTo>
                  <a:cubicBezTo>
                    <a:pt x="93" y="205"/>
                    <a:pt x="93" y="205"/>
                    <a:pt x="93" y="205"/>
                  </a:cubicBezTo>
                  <a:cubicBezTo>
                    <a:pt x="104" y="217"/>
                    <a:pt x="104" y="217"/>
                    <a:pt x="104" y="217"/>
                  </a:cubicBezTo>
                  <a:cubicBezTo>
                    <a:pt x="104" y="217"/>
                    <a:pt x="118" y="208"/>
                    <a:pt x="123" y="212"/>
                  </a:cubicBezTo>
                  <a:cubicBezTo>
                    <a:pt x="128" y="216"/>
                    <a:pt x="112" y="225"/>
                    <a:pt x="112" y="229"/>
                  </a:cubicBezTo>
                  <a:cubicBezTo>
                    <a:pt x="112" y="233"/>
                    <a:pt x="126" y="242"/>
                    <a:pt x="123" y="250"/>
                  </a:cubicBezTo>
                  <a:cubicBezTo>
                    <a:pt x="120" y="258"/>
                    <a:pt x="110" y="258"/>
                    <a:pt x="110" y="258"/>
                  </a:cubicBezTo>
                  <a:cubicBezTo>
                    <a:pt x="109" y="267"/>
                    <a:pt x="109" y="267"/>
                    <a:pt x="109" y="267"/>
                  </a:cubicBezTo>
                  <a:cubicBezTo>
                    <a:pt x="110" y="280"/>
                    <a:pt x="110" y="280"/>
                    <a:pt x="110" y="280"/>
                  </a:cubicBezTo>
                  <a:cubicBezTo>
                    <a:pt x="110" y="280"/>
                    <a:pt x="97" y="279"/>
                    <a:pt x="96" y="286"/>
                  </a:cubicBezTo>
                  <a:cubicBezTo>
                    <a:pt x="95" y="293"/>
                    <a:pt x="104" y="300"/>
                    <a:pt x="104" y="300"/>
                  </a:cubicBezTo>
                  <a:cubicBezTo>
                    <a:pt x="104" y="300"/>
                    <a:pt x="94" y="305"/>
                    <a:pt x="96" y="314"/>
                  </a:cubicBezTo>
                  <a:cubicBezTo>
                    <a:pt x="98" y="323"/>
                    <a:pt x="140" y="344"/>
                    <a:pt x="140" y="344"/>
                  </a:cubicBezTo>
                  <a:cubicBezTo>
                    <a:pt x="140" y="371"/>
                    <a:pt x="140" y="371"/>
                    <a:pt x="140" y="371"/>
                  </a:cubicBezTo>
                  <a:cubicBezTo>
                    <a:pt x="153" y="372"/>
                    <a:pt x="153" y="372"/>
                    <a:pt x="153" y="372"/>
                  </a:cubicBezTo>
                  <a:cubicBezTo>
                    <a:pt x="153" y="372"/>
                    <a:pt x="174" y="390"/>
                    <a:pt x="185" y="390"/>
                  </a:cubicBezTo>
                  <a:cubicBezTo>
                    <a:pt x="196" y="390"/>
                    <a:pt x="198" y="402"/>
                    <a:pt x="198" y="402"/>
                  </a:cubicBezTo>
                  <a:cubicBezTo>
                    <a:pt x="220" y="427"/>
                    <a:pt x="220" y="427"/>
                    <a:pt x="220" y="427"/>
                  </a:cubicBezTo>
                  <a:cubicBezTo>
                    <a:pt x="220" y="427"/>
                    <a:pt x="212" y="466"/>
                    <a:pt x="220" y="472"/>
                  </a:cubicBezTo>
                  <a:cubicBezTo>
                    <a:pt x="228" y="478"/>
                    <a:pt x="233" y="478"/>
                    <a:pt x="233" y="478"/>
                  </a:cubicBezTo>
                  <a:cubicBezTo>
                    <a:pt x="237" y="497"/>
                    <a:pt x="237" y="497"/>
                    <a:pt x="237" y="497"/>
                  </a:cubicBezTo>
                  <a:cubicBezTo>
                    <a:pt x="237" y="497"/>
                    <a:pt x="252" y="501"/>
                    <a:pt x="253" y="510"/>
                  </a:cubicBezTo>
                  <a:cubicBezTo>
                    <a:pt x="254" y="519"/>
                    <a:pt x="275" y="533"/>
                    <a:pt x="282" y="528"/>
                  </a:cubicBezTo>
                  <a:cubicBezTo>
                    <a:pt x="289" y="523"/>
                    <a:pt x="267" y="512"/>
                    <a:pt x="283" y="505"/>
                  </a:cubicBezTo>
                  <a:cubicBezTo>
                    <a:pt x="299" y="498"/>
                    <a:pt x="298" y="516"/>
                    <a:pt x="298" y="516"/>
                  </a:cubicBezTo>
                  <a:cubicBezTo>
                    <a:pt x="305" y="522"/>
                    <a:pt x="305" y="522"/>
                    <a:pt x="305" y="522"/>
                  </a:cubicBezTo>
                  <a:cubicBezTo>
                    <a:pt x="306" y="521"/>
                    <a:pt x="308" y="521"/>
                    <a:pt x="311" y="522"/>
                  </a:cubicBezTo>
                  <a:cubicBezTo>
                    <a:pt x="313" y="523"/>
                    <a:pt x="314" y="523"/>
                    <a:pt x="316" y="524"/>
                  </a:cubicBezTo>
                  <a:cubicBezTo>
                    <a:pt x="317" y="523"/>
                    <a:pt x="318" y="521"/>
                    <a:pt x="318" y="520"/>
                  </a:cubicBezTo>
                  <a:cubicBezTo>
                    <a:pt x="319" y="516"/>
                    <a:pt x="330" y="513"/>
                    <a:pt x="333" y="515"/>
                  </a:cubicBezTo>
                  <a:cubicBezTo>
                    <a:pt x="336" y="517"/>
                    <a:pt x="331" y="538"/>
                    <a:pt x="338" y="541"/>
                  </a:cubicBezTo>
                  <a:cubicBezTo>
                    <a:pt x="345" y="544"/>
                    <a:pt x="360" y="555"/>
                    <a:pt x="360" y="555"/>
                  </a:cubicBezTo>
                  <a:cubicBezTo>
                    <a:pt x="360" y="555"/>
                    <a:pt x="358" y="560"/>
                    <a:pt x="358" y="565"/>
                  </a:cubicBezTo>
                  <a:cubicBezTo>
                    <a:pt x="363" y="571"/>
                    <a:pt x="368" y="577"/>
                    <a:pt x="371" y="583"/>
                  </a:cubicBezTo>
                  <a:cubicBezTo>
                    <a:pt x="371" y="583"/>
                    <a:pt x="371" y="583"/>
                    <a:pt x="371" y="583"/>
                  </a:cubicBezTo>
                  <a:cubicBezTo>
                    <a:pt x="375" y="585"/>
                    <a:pt x="378" y="587"/>
                    <a:pt x="378" y="587"/>
                  </a:cubicBezTo>
                  <a:cubicBezTo>
                    <a:pt x="387" y="600"/>
                    <a:pt x="387" y="600"/>
                    <a:pt x="387" y="600"/>
                  </a:cubicBezTo>
                  <a:cubicBezTo>
                    <a:pt x="387" y="600"/>
                    <a:pt x="389" y="624"/>
                    <a:pt x="399" y="626"/>
                  </a:cubicBezTo>
                  <a:cubicBezTo>
                    <a:pt x="409" y="628"/>
                    <a:pt x="409" y="644"/>
                    <a:pt x="409" y="644"/>
                  </a:cubicBezTo>
                  <a:cubicBezTo>
                    <a:pt x="431" y="644"/>
                    <a:pt x="431" y="644"/>
                    <a:pt x="431" y="644"/>
                  </a:cubicBezTo>
                  <a:cubicBezTo>
                    <a:pt x="443" y="656"/>
                    <a:pt x="443" y="656"/>
                    <a:pt x="443" y="656"/>
                  </a:cubicBezTo>
                  <a:cubicBezTo>
                    <a:pt x="451" y="654"/>
                    <a:pt x="458" y="652"/>
                    <a:pt x="465" y="656"/>
                  </a:cubicBezTo>
                  <a:cubicBezTo>
                    <a:pt x="475" y="661"/>
                    <a:pt x="504" y="686"/>
                    <a:pt x="526" y="703"/>
                  </a:cubicBezTo>
                  <a:cubicBezTo>
                    <a:pt x="527" y="704"/>
                    <a:pt x="528" y="704"/>
                    <a:pt x="529" y="704"/>
                  </a:cubicBezTo>
                  <a:cubicBezTo>
                    <a:pt x="535" y="704"/>
                    <a:pt x="546" y="706"/>
                    <a:pt x="546" y="706"/>
                  </a:cubicBezTo>
                  <a:cubicBezTo>
                    <a:pt x="546" y="706"/>
                    <a:pt x="549" y="720"/>
                    <a:pt x="565" y="715"/>
                  </a:cubicBezTo>
                  <a:cubicBezTo>
                    <a:pt x="581" y="710"/>
                    <a:pt x="584" y="703"/>
                    <a:pt x="584" y="703"/>
                  </a:cubicBezTo>
                  <a:cubicBezTo>
                    <a:pt x="600" y="705"/>
                    <a:pt x="600" y="705"/>
                    <a:pt x="600" y="705"/>
                  </a:cubicBezTo>
                  <a:cubicBezTo>
                    <a:pt x="606" y="691"/>
                    <a:pt x="606" y="691"/>
                    <a:pt x="606" y="691"/>
                  </a:cubicBezTo>
                  <a:cubicBezTo>
                    <a:pt x="620" y="689"/>
                    <a:pt x="620" y="689"/>
                    <a:pt x="620" y="689"/>
                  </a:cubicBezTo>
                  <a:cubicBezTo>
                    <a:pt x="636" y="674"/>
                    <a:pt x="636" y="674"/>
                    <a:pt x="636" y="674"/>
                  </a:cubicBezTo>
                  <a:cubicBezTo>
                    <a:pt x="641" y="682"/>
                    <a:pt x="641" y="682"/>
                    <a:pt x="641" y="682"/>
                  </a:cubicBezTo>
                  <a:cubicBezTo>
                    <a:pt x="649" y="680"/>
                    <a:pt x="656" y="679"/>
                    <a:pt x="659" y="683"/>
                  </a:cubicBezTo>
                  <a:cubicBezTo>
                    <a:pt x="672" y="694"/>
                    <a:pt x="686" y="717"/>
                    <a:pt x="688" y="735"/>
                  </a:cubicBezTo>
                  <a:cubicBezTo>
                    <a:pt x="690" y="754"/>
                    <a:pt x="718" y="752"/>
                    <a:pt x="718" y="752"/>
                  </a:cubicBezTo>
                  <a:cubicBezTo>
                    <a:pt x="718" y="752"/>
                    <a:pt x="717" y="759"/>
                    <a:pt x="730" y="762"/>
                  </a:cubicBezTo>
                  <a:cubicBezTo>
                    <a:pt x="743" y="765"/>
                    <a:pt x="774" y="761"/>
                    <a:pt x="774" y="761"/>
                  </a:cubicBezTo>
                  <a:cubicBezTo>
                    <a:pt x="774" y="761"/>
                    <a:pt x="800" y="781"/>
                    <a:pt x="805" y="781"/>
                  </a:cubicBezTo>
                  <a:cubicBezTo>
                    <a:pt x="810" y="781"/>
                    <a:pt x="828" y="772"/>
                    <a:pt x="828" y="772"/>
                  </a:cubicBezTo>
                  <a:cubicBezTo>
                    <a:pt x="828" y="772"/>
                    <a:pt x="854" y="788"/>
                    <a:pt x="872" y="789"/>
                  </a:cubicBezTo>
                  <a:cubicBezTo>
                    <a:pt x="878" y="789"/>
                    <a:pt x="884" y="788"/>
                    <a:pt x="889" y="786"/>
                  </a:cubicBezTo>
                  <a:lnTo>
                    <a:pt x="890" y="786"/>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7" name="Freeform 53">
              <a:extLst>
                <a:ext uri="{FF2B5EF4-FFF2-40B4-BE49-F238E27FC236}">
                  <a16:creationId xmlns:a16="http://schemas.microsoft.com/office/drawing/2014/main" id="{4C2606BE-94CD-40BA-9128-ECBAFDF30184}"/>
                </a:ext>
              </a:extLst>
            </p:cNvPr>
            <p:cNvSpPr>
              <a:spLocks/>
            </p:cNvSpPr>
            <p:nvPr/>
          </p:nvSpPr>
          <p:spPr bwMode="auto">
            <a:xfrm>
              <a:off x="4129547" y="3511109"/>
              <a:ext cx="321504" cy="220035"/>
            </a:xfrm>
            <a:custGeom>
              <a:avLst/>
              <a:gdLst/>
              <a:ahLst/>
              <a:cxnLst>
                <a:cxn ang="0">
                  <a:pos x="345" y="142"/>
                </a:cxn>
                <a:cxn ang="0">
                  <a:pos x="291" y="132"/>
                </a:cxn>
                <a:cxn ang="0">
                  <a:pos x="275" y="99"/>
                </a:cxn>
                <a:cxn ang="0">
                  <a:pos x="266" y="79"/>
                </a:cxn>
                <a:cxn ang="0">
                  <a:pos x="230" y="87"/>
                </a:cxn>
                <a:cxn ang="0">
                  <a:pos x="210" y="90"/>
                </a:cxn>
                <a:cxn ang="0">
                  <a:pos x="176" y="76"/>
                </a:cxn>
                <a:cxn ang="0">
                  <a:pos x="142" y="77"/>
                </a:cxn>
                <a:cxn ang="0">
                  <a:pos x="108" y="75"/>
                </a:cxn>
                <a:cxn ang="0">
                  <a:pos x="76" y="62"/>
                </a:cxn>
                <a:cxn ang="0">
                  <a:pos x="101" y="43"/>
                </a:cxn>
                <a:cxn ang="0">
                  <a:pos x="141" y="45"/>
                </a:cxn>
                <a:cxn ang="0">
                  <a:pos x="133" y="12"/>
                </a:cxn>
                <a:cxn ang="0">
                  <a:pos x="91" y="21"/>
                </a:cxn>
                <a:cxn ang="0">
                  <a:pos x="65" y="25"/>
                </a:cxn>
                <a:cxn ang="0">
                  <a:pos x="46" y="43"/>
                </a:cxn>
                <a:cxn ang="0">
                  <a:pos x="49" y="66"/>
                </a:cxn>
                <a:cxn ang="0">
                  <a:pos x="6" y="82"/>
                </a:cxn>
                <a:cxn ang="0">
                  <a:pos x="14" y="100"/>
                </a:cxn>
                <a:cxn ang="0">
                  <a:pos x="42" y="114"/>
                </a:cxn>
                <a:cxn ang="0">
                  <a:pos x="61" y="158"/>
                </a:cxn>
                <a:cxn ang="0">
                  <a:pos x="42" y="206"/>
                </a:cxn>
                <a:cxn ang="0">
                  <a:pos x="89" y="199"/>
                </a:cxn>
                <a:cxn ang="0">
                  <a:pos x="111" y="189"/>
                </a:cxn>
                <a:cxn ang="0">
                  <a:pos x="145" y="189"/>
                </a:cxn>
                <a:cxn ang="0">
                  <a:pos x="142" y="168"/>
                </a:cxn>
                <a:cxn ang="0">
                  <a:pos x="164" y="135"/>
                </a:cxn>
                <a:cxn ang="0">
                  <a:pos x="184" y="168"/>
                </a:cxn>
                <a:cxn ang="0">
                  <a:pos x="205" y="210"/>
                </a:cxn>
                <a:cxn ang="0">
                  <a:pos x="249" y="216"/>
                </a:cxn>
                <a:cxn ang="0">
                  <a:pos x="273" y="197"/>
                </a:cxn>
                <a:cxn ang="0">
                  <a:pos x="306" y="202"/>
                </a:cxn>
                <a:cxn ang="0">
                  <a:pos x="343" y="194"/>
                </a:cxn>
                <a:cxn ang="0">
                  <a:pos x="364" y="197"/>
                </a:cxn>
              </a:cxnLst>
              <a:rect l="0" t="0" r="r" b="b"/>
              <a:pathLst>
                <a:path w="372" h="238">
                  <a:moveTo>
                    <a:pt x="353" y="181"/>
                  </a:moveTo>
                  <a:cubicBezTo>
                    <a:pt x="346" y="174"/>
                    <a:pt x="345" y="152"/>
                    <a:pt x="345" y="142"/>
                  </a:cubicBezTo>
                  <a:cubicBezTo>
                    <a:pt x="345" y="132"/>
                    <a:pt x="333" y="129"/>
                    <a:pt x="319" y="125"/>
                  </a:cubicBezTo>
                  <a:cubicBezTo>
                    <a:pt x="305" y="121"/>
                    <a:pt x="301" y="136"/>
                    <a:pt x="291" y="132"/>
                  </a:cubicBezTo>
                  <a:cubicBezTo>
                    <a:pt x="281" y="128"/>
                    <a:pt x="289" y="110"/>
                    <a:pt x="289" y="103"/>
                  </a:cubicBezTo>
                  <a:cubicBezTo>
                    <a:pt x="289" y="96"/>
                    <a:pt x="275" y="99"/>
                    <a:pt x="275" y="99"/>
                  </a:cubicBezTo>
                  <a:cubicBezTo>
                    <a:pt x="275" y="82"/>
                    <a:pt x="275" y="82"/>
                    <a:pt x="275" y="82"/>
                  </a:cubicBezTo>
                  <a:cubicBezTo>
                    <a:pt x="266" y="79"/>
                    <a:pt x="266" y="79"/>
                    <a:pt x="266" y="79"/>
                  </a:cubicBezTo>
                  <a:cubicBezTo>
                    <a:pt x="258" y="88"/>
                    <a:pt x="258" y="88"/>
                    <a:pt x="258" y="88"/>
                  </a:cubicBezTo>
                  <a:cubicBezTo>
                    <a:pt x="230" y="87"/>
                    <a:pt x="230" y="87"/>
                    <a:pt x="230" y="87"/>
                  </a:cubicBezTo>
                  <a:cubicBezTo>
                    <a:pt x="230" y="87"/>
                    <a:pt x="226" y="90"/>
                    <a:pt x="216" y="93"/>
                  </a:cubicBezTo>
                  <a:cubicBezTo>
                    <a:pt x="206" y="96"/>
                    <a:pt x="210" y="90"/>
                    <a:pt x="210" y="90"/>
                  </a:cubicBezTo>
                  <a:cubicBezTo>
                    <a:pt x="210" y="90"/>
                    <a:pt x="198" y="93"/>
                    <a:pt x="195" y="93"/>
                  </a:cubicBezTo>
                  <a:cubicBezTo>
                    <a:pt x="192" y="93"/>
                    <a:pt x="181" y="75"/>
                    <a:pt x="176" y="76"/>
                  </a:cubicBezTo>
                  <a:cubicBezTo>
                    <a:pt x="171" y="77"/>
                    <a:pt x="160" y="85"/>
                    <a:pt x="154" y="86"/>
                  </a:cubicBezTo>
                  <a:cubicBezTo>
                    <a:pt x="148" y="87"/>
                    <a:pt x="142" y="77"/>
                    <a:pt x="142" y="77"/>
                  </a:cubicBezTo>
                  <a:cubicBezTo>
                    <a:pt x="142" y="77"/>
                    <a:pt x="135" y="76"/>
                    <a:pt x="130" y="78"/>
                  </a:cubicBezTo>
                  <a:cubicBezTo>
                    <a:pt x="125" y="80"/>
                    <a:pt x="108" y="75"/>
                    <a:pt x="108" y="75"/>
                  </a:cubicBezTo>
                  <a:cubicBezTo>
                    <a:pt x="108" y="75"/>
                    <a:pt x="93" y="80"/>
                    <a:pt x="86" y="81"/>
                  </a:cubicBezTo>
                  <a:cubicBezTo>
                    <a:pt x="79" y="82"/>
                    <a:pt x="76" y="62"/>
                    <a:pt x="76" y="62"/>
                  </a:cubicBezTo>
                  <a:cubicBezTo>
                    <a:pt x="85" y="59"/>
                    <a:pt x="85" y="59"/>
                    <a:pt x="85" y="59"/>
                  </a:cubicBezTo>
                  <a:cubicBezTo>
                    <a:pt x="85" y="59"/>
                    <a:pt x="88" y="44"/>
                    <a:pt x="101" y="43"/>
                  </a:cubicBezTo>
                  <a:cubicBezTo>
                    <a:pt x="114" y="42"/>
                    <a:pt x="124" y="52"/>
                    <a:pt x="131" y="56"/>
                  </a:cubicBezTo>
                  <a:cubicBezTo>
                    <a:pt x="138" y="60"/>
                    <a:pt x="140" y="49"/>
                    <a:pt x="141" y="45"/>
                  </a:cubicBezTo>
                  <a:cubicBezTo>
                    <a:pt x="142" y="41"/>
                    <a:pt x="117" y="33"/>
                    <a:pt x="117" y="33"/>
                  </a:cubicBezTo>
                  <a:cubicBezTo>
                    <a:pt x="133" y="12"/>
                    <a:pt x="133" y="12"/>
                    <a:pt x="133" y="12"/>
                  </a:cubicBezTo>
                  <a:cubicBezTo>
                    <a:pt x="133" y="12"/>
                    <a:pt x="118" y="0"/>
                    <a:pt x="114" y="2"/>
                  </a:cubicBezTo>
                  <a:cubicBezTo>
                    <a:pt x="110" y="4"/>
                    <a:pt x="99" y="16"/>
                    <a:pt x="91" y="21"/>
                  </a:cubicBezTo>
                  <a:cubicBezTo>
                    <a:pt x="83" y="26"/>
                    <a:pt x="80" y="12"/>
                    <a:pt x="74" y="12"/>
                  </a:cubicBezTo>
                  <a:cubicBezTo>
                    <a:pt x="68" y="12"/>
                    <a:pt x="66" y="21"/>
                    <a:pt x="65" y="25"/>
                  </a:cubicBezTo>
                  <a:cubicBezTo>
                    <a:pt x="64" y="29"/>
                    <a:pt x="77" y="36"/>
                    <a:pt x="71" y="42"/>
                  </a:cubicBezTo>
                  <a:cubicBezTo>
                    <a:pt x="65" y="48"/>
                    <a:pt x="46" y="43"/>
                    <a:pt x="46" y="43"/>
                  </a:cubicBezTo>
                  <a:cubicBezTo>
                    <a:pt x="59" y="57"/>
                    <a:pt x="59" y="57"/>
                    <a:pt x="59" y="57"/>
                  </a:cubicBezTo>
                  <a:cubicBezTo>
                    <a:pt x="49" y="66"/>
                    <a:pt x="49" y="66"/>
                    <a:pt x="49" y="66"/>
                  </a:cubicBezTo>
                  <a:cubicBezTo>
                    <a:pt x="49" y="66"/>
                    <a:pt x="61" y="71"/>
                    <a:pt x="46" y="80"/>
                  </a:cubicBezTo>
                  <a:cubicBezTo>
                    <a:pt x="31" y="89"/>
                    <a:pt x="12" y="77"/>
                    <a:pt x="6" y="82"/>
                  </a:cubicBezTo>
                  <a:cubicBezTo>
                    <a:pt x="0" y="87"/>
                    <a:pt x="0" y="97"/>
                    <a:pt x="0" y="97"/>
                  </a:cubicBezTo>
                  <a:cubicBezTo>
                    <a:pt x="14" y="100"/>
                    <a:pt x="14" y="100"/>
                    <a:pt x="14" y="100"/>
                  </a:cubicBezTo>
                  <a:cubicBezTo>
                    <a:pt x="21" y="108"/>
                    <a:pt x="21" y="108"/>
                    <a:pt x="21" y="108"/>
                  </a:cubicBezTo>
                  <a:cubicBezTo>
                    <a:pt x="21" y="108"/>
                    <a:pt x="37" y="109"/>
                    <a:pt x="42" y="114"/>
                  </a:cubicBezTo>
                  <a:cubicBezTo>
                    <a:pt x="47" y="119"/>
                    <a:pt x="36" y="128"/>
                    <a:pt x="42" y="138"/>
                  </a:cubicBezTo>
                  <a:cubicBezTo>
                    <a:pt x="48" y="148"/>
                    <a:pt x="61" y="147"/>
                    <a:pt x="61" y="158"/>
                  </a:cubicBezTo>
                  <a:cubicBezTo>
                    <a:pt x="61" y="169"/>
                    <a:pt x="51" y="179"/>
                    <a:pt x="44" y="187"/>
                  </a:cubicBezTo>
                  <a:cubicBezTo>
                    <a:pt x="40" y="191"/>
                    <a:pt x="41" y="200"/>
                    <a:pt x="42" y="206"/>
                  </a:cubicBezTo>
                  <a:cubicBezTo>
                    <a:pt x="48" y="211"/>
                    <a:pt x="56" y="217"/>
                    <a:pt x="58" y="218"/>
                  </a:cubicBezTo>
                  <a:cubicBezTo>
                    <a:pt x="61" y="219"/>
                    <a:pt x="86" y="199"/>
                    <a:pt x="89" y="199"/>
                  </a:cubicBezTo>
                  <a:cubicBezTo>
                    <a:pt x="92" y="199"/>
                    <a:pt x="103" y="216"/>
                    <a:pt x="107" y="214"/>
                  </a:cubicBezTo>
                  <a:cubicBezTo>
                    <a:pt x="111" y="212"/>
                    <a:pt x="106" y="194"/>
                    <a:pt x="111" y="189"/>
                  </a:cubicBezTo>
                  <a:cubicBezTo>
                    <a:pt x="116" y="184"/>
                    <a:pt x="138" y="183"/>
                    <a:pt x="138" y="183"/>
                  </a:cubicBezTo>
                  <a:cubicBezTo>
                    <a:pt x="145" y="189"/>
                    <a:pt x="145" y="189"/>
                    <a:pt x="145" y="189"/>
                  </a:cubicBezTo>
                  <a:cubicBezTo>
                    <a:pt x="150" y="175"/>
                    <a:pt x="150" y="175"/>
                    <a:pt x="150" y="175"/>
                  </a:cubicBezTo>
                  <a:cubicBezTo>
                    <a:pt x="150" y="175"/>
                    <a:pt x="142" y="175"/>
                    <a:pt x="142" y="168"/>
                  </a:cubicBezTo>
                  <a:cubicBezTo>
                    <a:pt x="142" y="161"/>
                    <a:pt x="156" y="158"/>
                    <a:pt x="156" y="154"/>
                  </a:cubicBezTo>
                  <a:cubicBezTo>
                    <a:pt x="156" y="150"/>
                    <a:pt x="155" y="135"/>
                    <a:pt x="164" y="135"/>
                  </a:cubicBezTo>
                  <a:cubicBezTo>
                    <a:pt x="173" y="135"/>
                    <a:pt x="184" y="144"/>
                    <a:pt x="184" y="149"/>
                  </a:cubicBezTo>
                  <a:cubicBezTo>
                    <a:pt x="184" y="154"/>
                    <a:pt x="184" y="168"/>
                    <a:pt x="184" y="168"/>
                  </a:cubicBezTo>
                  <a:cubicBezTo>
                    <a:pt x="198" y="168"/>
                    <a:pt x="198" y="168"/>
                    <a:pt x="198" y="168"/>
                  </a:cubicBezTo>
                  <a:cubicBezTo>
                    <a:pt x="205" y="210"/>
                    <a:pt x="205" y="210"/>
                    <a:pt x="205" y="210"/>
                  </a:cubicBezTo>
                  <a:cubicBezTo>
                    <a:pt x="205" y="210"/>
                    <a:pt x="221" y="238"/>
                    <a:pt x="228" y="235"/>
                  </a:cubicBezTo>
                  <a:cubicBezTo>
                    <a:pt x="235" y="232"/>
                    <a:pt x="249" y="216"/>
                    <a:pt x="249" y="216"/>
                  </a:cubicBezTo>
                  <a:cubicBezTo>
                    <a:pt x="259" y="216"/>
                    <a:pt x="259" y="216"/>
                    <a:pt x="259" y="216"/>
                  </a:cubicBezTo>
                  <a:cubicBezTo>
                    <a:pt x="259" y="216"/>
                    <a:pt x="266" y="205"/>
                    <a:pt x="273" y="197"/>
                  </a:cubicBezTo>
                  <a:cubicBezTo>
                    <a:pt x="280" y="189"/>
                    <a:pt x="304" y="192"/>
                    <a:pt x="304" y="192"/>
                  </a:cubicBezTo>
                  <a:cubicBezTo>
                    <a:pt x="306" y="202"/>
                    <a:pt x="306" y="202"/>
                    <a:pt x="306" y="202"/>
                  </a:cubicBezTo>
                  <a:cubicBezTo>
                    <a:pt x="330" y="194"/>
                    <a:pt x="330" y="194"/>
                    <a:pt x="330" y="194"/>
                  </a:cubicBezTo>
                  <a:cubicBezTo>
                    <a:pt x="343" y="194"/>
                    <a:pt x="343" y="194"/>
                    <a:pt x="343" y="194"/>
                  </a:cubicBezTo>
                  <a:cubicBezTo>
                    <a:pt x="350" y="199"/>
                    <a:pt x="350" y="199"/>
                    <a:pt x="350" y="199"/>
                  </a:cubicBezTo>
                  <a:cubicBezTo>
                    <a:pt x="355" y="199"/>
                    <a:pt x="361" y="199"/>
                    <a:pt x="364" y="197"/>
                  </a:cubicBezTo>
                  <a:cubicBezTo>
                    <a:pt x="372" y="191"/>
                    <a:pt x="360" y="188"/>
                    <a:pt x="353" y="181"/>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8" name="Freeform 54">
              <a:extLst>
                <a:ext uri="{FF2B5EF4-FFF2-40B4-BE49-F238E27FC236}">
                  <a16:creationId xmlns:a16="http://schemas.microsoft.com/office/drawing/2014/main" id="{FFF8AAD3-A7D1-45D4-8A1F-62A9627E391B}"/>
                </a:ext>
              </a:extLst>
            </p:cNvPr>
            <p:cNvSpPr>
              <a:spLocks/>
            </p:cNvSpPr>
            <p:nvPr/>
          </p:nvSpPr>
          <p:spPr bwMode="auto">
            <a:xfrm>
              <a:off x="4194747" y="3401091"/>
              <a:ext cx="388952" cy="199081"/>
            </a:xfrm>
            <a:custGeom>
              <a:avLst/>
              <a:gdLst/>
              <a:ahLst/>
              <a:cxnLst>
                <a:cxn ang="0">
                  <a:pos x="46" y="96"/>
                </a:cxn>
                <a:cxn ang="0">
                  <a:pos x="76" y="107"/>
                </a:cxn>
                <a:cxn ang="0">
                  <a:pos x="84" y="98"/>
                </a:cxn>
                <a:cxn ang="0">
                  <a:pos x="95" y="106"/>
                </a:cxn>
                <a:cxn ang="0">
                  <a:pos x="114" y="117"/>
                </a:cxn>
                <a:cxn ang="0">
                  <a:pos x="132" y="124"/>
                </a:cxn>
                <a:cxn ang="0">
                  <a:pos x="129" y="141"/>
                </a:cxn>
                <a:cxn ang="0">
                  <a:pos x="115" y="149"/>
                </a:cxn>
                <a:cxn ang="0">
                  <a:pos x="84" y="152"/>
                </a:cxn>
                <a:cxn ang="0">
                  <a:pos x="65" y="160"/>
                </a:cxn>
                <a:cxn ang="0">
                  <a:pos x="25" y="158"/>
                </a:cxn>
                <a:cxn ang="0">
                  <a:pos x="0" y="177"/>
                </a:cxn>
                <a:cxn ang="0">
                  <a:pos x="32" y="190"/>
                </a:cxn>
                <a:cxn ang="0">
                  <a:pos x="66" y="192"/>
                </a:cxn>
                <a:cxn ang="0">
                  <a:pos x="100" y="191"/>
                </a:cxn>
                <a:cxn ang="0">
                  <a:pos x="134" y="205"/>
                </a:cxn>
                <a:cxn ang="0">
                  <a:pos x="154" y="202"/>
                </a:cxn>
                <a:cxn ang="0">
                  <a:pos x="190" y="194"/>
                </a:cxn>
                <a:cxn ang="0">
                  <a:pos x="211" y="195"/>
                </a:cxn>
                <a:cxn ang="0">
                  <a:pos x="231" y="157"/>
                </a:cxn>
                <a:cxn ang="0">
                  <a:pos x="250" y="145"/>
                </a:cxn>
                <a:cxn ang="0">
                  <a:pos x="278" y="155"/>
                </a:cxn>
                <a:cxn ang="0">
                  <a:pos x="304" y="153"/>
                </a:cxn>
                <a:cxn ang="0">
                  <a:pos x="327" y="112"/>
                </a:cxn>
                <a:cxn ang="0">
                  <a:pos x="378" y="98"/>
                </a:cxn>
                <a:cxn ang="0">
                  <a:pos x="429" y="65"/>
                </a:cxn>
                <a:cxn ang="0">
                  <a:pos x="443" y="46"/>
                </a:cxn>
                <a:cxn ang="0">
                  <a:pos x="401" y="41"/>
                </a:cxn>
                <a:cxn ang="0">
                  <a:pos x="372" y="23"/>
                </a:cxn>
                <a:cxn ang="0">
                  <a:pos x="332" y="16"/>
                </a:cxn>
                <a:cxn ang="0">
                  <a:pos x="238" y="14"/>
                </a:cxn>
                <a:cxn ang="0">
                  <a:pos x="194" y="12"/>
                </a:cxn>
                <a:cxn ang="0">
                  <a:pos x="144" y="5"/>
                </a:cxn>
                <a:cxn ang="0">
                  <a:pos x="138" y="37"/>
                </a:cxn>
                <a:cxn ang="0">
                  <a:pos x="61" y="18"/>
                </a:cxn>
                <a:cxn ang="0">
                  <a:pos x="57" y="54"/>
                </a:cxn>
              </a:cxnLst>
              <a:rect l="0" t="0" r="r" b="b"/>
              <a:pathLst>
                <a:path w="449" h="211">
                  <a:moveTo>
                    <a:pt x="23" y="88"/>
                  </a:moveTo>
                  <a:cubicBezTo>
                    <a:pt x="46" y="96"/>
                    <a:pt x="46" y="96"/>
                    <a:pt x="46" y="96"/>
                  </a:cubicBezTo>
                  <a:cubicBezTo>
                    <a:pt x="46" y="96"/>
                    <a:pt x="47" y="101"/>
                    <a:pt x="52" y="105"/>
                  </a:cubicBezTo>
                  <a:cubicBezTo>
                    <a:pt x="57" y="109"/>
                    <a:pt x="76" y="107"/>
                    <a:pt x="76" y="107"/>
                  </a:cubicBezTo>
                  <a:cubicBezTo>
                    <a:pt x="75" y="98"/>
                    <a:pt x="75" y="98"/>
                    <a:pt x="75" y="98"/>
                  </a:cubicBezTo>
                  <a:cubicBezTo>
                    <a:pt x="84" y="98"/>
                    <a:pt x="84" y="98"/>
                    <a:pt x="84" y="98"/>
                  </a:cubicBezTo>
                  <a:cubicBezTo>
                    <a:pt x="84" y="88"/>
                    <a:pt x="84" y="88"/>
                    <a:pt x="84" y="88"/>
                  </a:cubicBezTo>
                  <a:cubicBezTo>
                    <a:pt x="95" y="106"/>
                    <a:pt x="95" y="106"/>
                    <a:pt x="95" y="106"/>
                  </a:cubicBezTo>
                  <a:cubicBezTo>
                    <a:pt x="108" y="106"/>
                    <a:pt x="108" y="106"/>
                    <a:pt x="108" y="106"/>
                  </a:cubicBezTo>
                  <a:cubicBezTo>
                    <a:pt x="114" y="117"/>
                    <a:pt x="114" y="117"/>
                    <a:pt x="114" y="117"/>
                  </a:cubicBezTo>
                  <a:cubicBezTo>
                    <a:pt x="127" y="119"/>
                    <a:pt x="127" y="119"/>
                    <a:pt x="127" y="119"/>
                  </a:cubicBezTo>
                  <a:cubicBezTo>
                    <a:pt x="132" y="124"/>
                    <a:pt x="132" y="124"/>
                    <a:pt x="132" y="124"/>
                  </a:cubicBezTo>
                  <a:cubicBezTo>
                    <a:pt x="132" y="124"/>
                    <a:pt x="161" y="118"/>
                    <a:pt x="151" y="130"/>
                  </a:cubicBezTo>
                  <a:cubicBezTo>
                    <a:pt x="141" y="142"/>
                    <a:pt x="129" y="141"/>
                    <a:pt x="129" y="141"/>
                  </a:cubicBezTo>
                  <a:cubicBezTo>
                    <a:pt x="129" y="147"/>
                    <a:pt x="129" y="147"/>
                    <a:pt x="129" y="147"/>
                  </a:cubicBezTo>
                  <a:cubicBezTo>
                    <a:pt x="115" y="149"/>
                    <a:pt x="115" y="149"/>
                    <a:pt x="115" y="149"/>
                  </a:cubicBezTo>
                  <a:cubicBezTo>
                    <a:pt x="115" y="149"/>
                    <a:pt x="113" y="158"/>
                    <a:pt x="104" y="162"/>
                  </a:cubicBezTo>
                  <a:cubicBezTo>
                    <a:pt x="95" y="166"/>
                    <a:pt x="91" y="150"/>
                    <a:pt x="84" y="152"/>
                  </a:cubicBezTo>
                  <a:cubicBezTo>
                    <a:pt x="80" y="153"/>
                    <a:pt x="71" y="156"/>
                    <a:pt x="64" y="159"/>
                  </a:cubicBezTo>
                  <a:cubicBezTo>
                    <a:pt x="65" y="159"/>
                    <a:pt x="65" y="159"/>
                    <a:pt x="65" y="160"/>
                  </a:cubicBezTo>
                  <a:cubicBezTo>
                    <a:pt x="64" y="164"/>
                    <a:pt x="62" y="175"/>
                    <a:pt x="55" y="171"/>
                  </a:cubicBezTo>
                  <a:cubicBezTo>
                    <a:pt x="48" y="167"/>
                    <a:pt x="38" y="157"/>
                    <a:pt x="25" y="158"/>
                  </a:cubicBezTo>
                  <a:cubicBezTo>
                    <a:pt x="12" y="159"/>
                    <a:pt x="9" y="174"/>
                    <a:pt x="9" y="174"/>
                  </a:cubicBezTo>
                  <a:cubicBezTo>
                    <a:pt x="0" y="177"/>
                    <a:pt x="0" y="177"/>
                    <a:pt x="0" y="177"/>
                  </a:cubicBezTo>
                  <a:cubicBezTo>
                    <a:pt x="0" y="177"/>
                    <a:pt x="3" y="197"/>
                    <a:pt x="10" y="196"/>
                  </a:cubicBezTo>
                  <a:cubicBezTo>
                    <a:pt x="17" y="195"/>
                    <a:pt x="32" y="190"/>
                    <a:pt x="32" y="190"/>
                  </a:cubicBezTo>
                  <a:cubicBezTo>
                    <a:pt x="32" y="190"/>
                    <a:pt x="49" y="195"/>
                    <a:pt x="54" y="193"/>
                  </a:cubicBezTo>
                  <a:cubicBezTo>
                    <a:pt x="59" y="191"/>
                    <a:pt x="66" y="192"/>
                    <a:pt x="66" y="192"/>
                  </a:cubicBezTo>
                  <a:cubicBezTo>
                    <a:pt x="66" y="192"/>
                    <a:pt x="72" y="202"/>
                    <a:pt x="78" y="201"/>
                  </a:cubicBezTo>
                  <a:cubicBezTo>
                    <a:pt x="84" y="200"/>
                    <a:pt x="95" y="192"/>
                    <a:pt x="100" y="191"/>
                  </a:cubicBezTo>
                  <a:cubicBezTo>
                    <a:pt x="105" y="190"/>
                    <a:pt x="116" y="208"/>
                    <a:pt x="119" y="208"/>
                  </a:cubicBezTo>
                  <a:cubicBezTo>
                    <a:pt x="122" y="208"/>
                    <a:pt x="134" y="205"/>
                    <a:pt x="134" y="205"/>
                  </a:cubicBezTo>
                  <a:cubicBezTo>
                    <a:pt x="134" y="205"/>
                    <a:pt x="130" y="211"/>
                    <a:pt x="140" y="208"/>
                  </a:cubicBezTo>
                  <a:cubicBezTo>
                    <a:pt x="150" y="205"/>
                    <a:pt x="154" y="202"/>
                    <a:pt x="154" y="202"/>
                  </a:cubicBezTo>
                  <a:cubicBezTo>
                    <a:pt x="182" y="203"/>
                    <a:pt x="182" y="203"/>
                    <a:pt x="182" y="203"/>
                  </a:cubicBezTo>
                  <a:cubicBezTo>
                    <a:pt x="190" y="194"/>
                    <a:pt x="190" y="194"/>
                    <a:pt x="190" y="194"/>
                  </a:cubicBezTo>
                  <a:cubicBezTo>
                    <a:pt x="199" y="197"/>
                    <a:pt x="199" y="197"/>
                    <a:pt x="199" y="197"/>
                  </a:cubicBezTo>
                  <a:cubicBezTo>
                    <a:pt x="199" y="197"/>
                    <a:pt x="211" y="199"/>
                    <a:pt x="211" y="195"/>
                  </a:cubicBezTo>
                  <a:cubicBezTo>
                    <a:pt x="211" y="191"/>
                    <a:pt x="200" y="178"/>
                    <a:pt x="199" y="175"/>
                  </a:cubicBezTo>
                  <a:cubicBezTo>
                    <a:pt x="198" y="172"/>
                    <a:pt x="231" y="157"/>
                    <a:pt x="231" y="157"/>
                  </a:cubicBezTo>
                  <a:cubicBezTo>
                    <a:pt x="231" y="147"/>
                    <a:pt x="231" y="147"/>
                    <a:pt x="231" y="147"/>
                  </a:cubicBezTo>
                  <a:cubicBezTo>
                    <a:pt x="250" y="145"/>
                    <a:pt x="250" y="145"/>
                    <a:pt x="250" y="145"/>
                  </a:cubicBezTo>
                  <a:cubicBezTo>
                    <a:pt x="250" y="145"/>
                    <a:pt x="255" y="136"/>
                    <a:pt x="261" y="136"/>
                  </a:cubicBezTo>
                  <a:cubicBezTo>
                    <a:pt x="267" y="136"/>
                    <a:pt x="278" y="155"/>
                    <a:pt x="278" y="155"/>
                  </a:cubicBezTo>
                  <a:cubicBezTo>
                    <a:pt x="285" y="148"/>
                    <a:pt x="285" y="148"/>
                    <a:pt x="285" y="148"/>
                  </a:cubicBezTo>
                  <a:cubicBezTo>
                    <a:pt x="304" y="153"/>
                    <a:pt x="304" y="153"/>
                    <a:pt x="304" y="153"/>
                  </a:cubicBezTo>
                  <a:cubicBezTo>
                    <a:pt x="304" y="153"/>
                    <a:pt x="309" y="144"/>
                    <a:pt x="310" y="135"/>
                  </a:cubicBezTo>
                  <a:cubicBezTo>
                    <a:pt x="311" y="126"/>
                    <a:pt x="319" y="113"/>
                    <a:pt x="327" y="112"/>
                  </a:cubicBezTo>
                  <a:cubicBezTo>
                    <a:pt x="335" y="111"/>
                    <a:pt x="354" y="119"/>
                    <a:pt x="366" y="119"/>
                  </a:cubicBezTo>
                  <a:cubicBezTo>
                    <a:pt x="378" y="119"/>
                    <a:pt x="378" y="101"/>
                    <a:pt x="378" y="98"/>
                  </a:cubicBezTo>
                  <a:cubicBezTo>
                    <a:pt x="378" y="95"/>
                    <a:pt x="397" y="78"/>
                    <a:pt x="397" y="78"/>
                  </a:cubicBezTo>
                  <a:cubicBezTo>
                    <a:pt x="429" y="65"/>
                    <a:pt x="429" y="65"/>
                    <a:pt x="429" y="65"/>
                  </a:cubicBezTo>
                  <a:cubicBezTo>
                    <a:pt x="429" y="65"/>
                    <a:pt x="443" y="65"/>
                    <a:pt x="446" y="64"/>
                  </a:cubicBezTo>
                  <a:cubicBezTo>
                    <a:pt x="449" y="63"/>
                    <a:pt x="447" y="51"/>
                    <a:pt x="443" y="46"/>
                  </a:cubicBezTo>
                  <a:cubicBezTo>
                    <a:pt x="429" y="41"/>
                    <a:pt x="429" y="41"/>
                    <a:pt x="429" y="41"/>
                  </a:cubicBezTo>
                  <a:cubicBezTo>
                    <a:pt x="401" y="41"/>
                    <a:pt x="401" y="41"/>
                    <a:pt x="401" y="41"/>
                  </a:cubicBezTo>
                  <a:cubicBezTo>
                    <a:pt x="384" y="23"/>
                    <a:pt x="384" y="23"/>
                    <a:pt x="384" y="23"/>
                  </a:cubicBezTo>
                  <a:cubicBezTo>
                    <a:pt x="372" y="23"/>
                    <a:pt x="372" y="23"/>
                    <a:pt x="372" y="23"/>
                  </a:cubicBezTo>
                  <a:cubicBezTo>
                    <a:pt x="364" y="15"/>
                    <a:pt x="364" y="15"/>
                    <a:pt x="364" y="15"/>
                  </a:cubicBezTo>
                  <a:cubicBezTo>
                    <a:pt x="332" y="16"/>
                    <a:pt x="332" y="16"/>
                    <a:pt x="332" y="16"/>
                  </a:cubicBezTo>
                  <a:cubicBezTo>
                    <a:pt x="332" y="16"/>
                    <a:pt x="302" y="12"/>
                    <a:pt x="294" y="13"/>
                  </a:cubicBezTo>
                  <a:cubicBezTo>
                    <a:pt x="286" y="14"/>
                    <a:pt x="238" y="14"/>
                    <a:pt x="238" y="14"/>
                  </a:cubicBezTo>
                  <a:cubicBezTo>
                    <a:pt x="226" y="18"/>
                    <a:pt x="226" y="18"/>
                    <a:pt x="226" y="18"/>
                  </a:cubicBezTo>
                  <a:cubicBezTo>
                    <a:pt x="226" y="18"/>
                    <a:pt x="198" y="12"/>
                    <a:pt x="194" y="12"/>
                  </a:cubicBezTo>
                  <a:cubicBezTo>
                    <a:pt x="190" y="12"/>
                    <a:pt x="180" y="0"/>
                    <a:pt x="170" y="0"/>
                  </a:cubicBezTo>
                  <a:cubicBezTo>
                    <a:pt x="160" y="0"/>
                    <a:pt x="147" y="2"/>
                    <a:pt x="144" y="5"/>
                  </a:cubicBezTo>
                  <a:cubicBezTo>
                    <a:pt x="141" y="8"/>
                    <a:pt x="149" y="43"/>
                    <a:pt x="149" y="43"/>
                  </a:cubicBezTo>
                  <a:cubicBezTo>
                    <a:pt x="138" y="37"/>
                    <a:pt x="138" y="37"/>
                    <a:pt x="138" y="37"/>
                  </a:cubicBezTo>
                  <a:cubicBezTo>
                    <a:pt x="115" y="37"/>
                    <a:pt x="115" y="37"/>
                    <a:pt x="115" y="37"/>
                  </a:cubicBezTo>
                  <a:cubicBezTo>
                    <a:pt x="115" y="37"/>
                    <a:pt x="84" y="17"/>
                    <a:pt x="61" y="18"/>
                  </a:cubicBezTo>
                  <a:cubicBezTo>
                    <a:pt x="38" y="19"/>
                    <a:pt x="37" y="48"/>
                    <a:pt x="37" y="48"/>
                  </a:cubicBezTo>
                  <a:cubicBezTo>
                    <a:pt x="37" y="48"/>
                    <a:pt x="55" y="49"/>
                    <a:pt x="57" y="54"/>
                  </a:cubicBezTo>
                  <a:cubicBezTo>
                    <a:pt x="59" y="59"/>
                    <a:pt x="23" y="88"/>
                    <a:pt x="23" y="88"/>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9" name="Freeform 55">
              <a:extLst>
                <a:ext uri="{FF2B5EF4-FFF2-40B4-BE49-F238E27FC236}">
                  <a16:creationId xmlns:a16="http://schemas.microsoft.com/office/drawing/2014/main" id="{54D3047B-2E38-47AF-A0D6-D36245DB5CA3}"/>
                </a:ext>
              </a:extLst>
            </p:cNvPr>
            <p:cNvSpPr>
              <a:spLocks/>
            </p:cNvSpPr>
            <p:nvPr/>
          </p:nvSpPr>
          <p:spPr bwMode="auto">
            <a:xfrm>
              <a:off x="3538250" y="3422046"/>
              <a:ext cx="586800" cy="379825"/>
            </a:xfrm>
            <a:custGeom>
              <a:avLst/>
              <a:gdLst/>
              <a:ahLst/>
              <a:cxnLst>
                <a:cxn ang="0">
                  <a:pos x="24" y="120"/>
                </a:cxn>
                <a:cxn ang="0">
                  <a:pos x="60" y="148"/>
                </a:cxn>
                <a:cxn ang="0">
                  <a:pos x="75" y="172"/>
                </a:cxn>
                <a:cxn ang="0">
                  <a:pos x="71" y="187"/>
                </a:cxn>
                <a:cxn ang="0">
                  <a:pos x="94" y="238"/>
                </a:cxn>
                <a:cxn ang="0">
                  <a:pos x="96" y="262"/>
                </a:cxn>
                <a:cxn ang="0">
                  <a:pos x="126" y="291"/>
                </a:cxn>
                <a:cxn ang="0">
                  <a:pos x="141" y="273"/>
                </a:cxn>
                <a:cxn ang="0">
                  <a:pos x="205" y="251"/>
                </a:cxn>
                <a:cxn ang="0">
                  <a:pos x="234" y="244"/>
                </a:cxn>
                <a:cxn ang="0">
                  <a:pos x="256" y="261"/>
                </a:cxn>
                <a:cxn ang="0">
                  <a:pos x="299" y="278"/>
                </a:cxn>
                <a:cxn ang="0">
                  <a:pos x="345" y="279"/>
                </a:cxn>
                <a:cxn ang="0">
                  <a:pos x="377" y="307"/>
                </a:cxn>
                <a:cxn ang="0">
                  <a:pos x="439" y="325"/>
                </a:cxn>
                <a:cxn ang="0">
                  <a:pos x="447" y="350"/>
                </a:cxn>
                <a:cxn ang="0">
                  <a:pos x="453" y="383"/>
                </a:cxn>
                <a:cxn ang="0">
                  <a:pos x="484" y="390"/>
                </a:cxn>
                <a:cxn ang="0">
                  <a:pos x="530" y="396"/>
                </a:cxn>
                <a:cxn ang="0">
                  <a:pos x="560" y="365"/>
                </a:cxn>
                <a:cxn ang="0">
                  <a:pos x="589" y="345"/>
                </a:cxn>
                <a:cxn ang="0">
                  <a:pos x="623" y="296"/>
                </a:cxn>
                <a:cxn ang="0">
                  <a:pos x="652" y="292"/>
                </a:cxn>
                <a:cxn ang="0">
                  <a:pos x="667" y="280"/>
                </a:cxn>
                <a:cxn ang="0">
                  <a:pos x="635" y="242"/>
                </a:cxn>
                <a:cxn ang="0">
                  <a:pos x="595" y="231"/>
                </a:cxn>
                <a:cxn ang="0">
                  <a:pos x="563" y="212"/>
                </a:cxn>
                <a:cxn ang="0">
                  <a:pos x="536" y="203"/>
                </a:cxn>
                <a:cxn ang="0">
                  <a:pos x="500" y="174"/>
                </a:cxn>
                <a:cxn ang="0">
                  <a:pos x="455" y="148"/>
                </a:cxn>
                <a:cxn ang="0">
                  <a:pos x="431" y="111"/>
                </a:cxn>
                <a:cxn ang="0">
                  <a:pos x="398" y="80"/>
                </a:cxn>
                <a:cxn ang="0">
                  <a:pos x="362" y="82"/>
                </a:cxn>
                <a:cxn ang="0">
                  <a:pos x="338" y="52"/>
                </a:cxn>
                <a:cxn ang="0">
                  <a:pos x="320" y="28"/>
                </a:cxn>
                <a:cxn ang="0">
                  <a:pos x="288" y="23"/>
                </a:cxn>
                <a:cxn ang="0">
                  <a:pos x="274" y="16"/>
                </a:cxn>
                <a:cxn ang="0">
                  <a:pos x="258" y="7"/>
                </a:cxn>
                <a:cxn ang="0">
                  <a:pos x="258" y="24"/>
                </a:cxn>
                <a:cxn ang="0">
                  <a:pos x="231" y="30"/>
                </a:cxn>
                <a:cxn ang="0">
                  <a:pos x="211" y="79"/>
                </a:cxn>
                <a:cxn ang="0">
                  <a:pos x="156" y="72"/>
                </a:cxn>
                <a:cxn ang="0">
                  <a:pos x="112" y="51"/>
                </a:cxn>
                <a:cxn ang="0">
                  <a:pos x="51" y="22"/>
                </a:cxn>
                <a:cxn ang="0">
                  <a:pos x="60" y="42"/>
                </a:cxn>
                <a:cxn ang="0">
                  <a:pos x="110" y="90"/>
                </a:cxn>
                <a:cxn ang="0">
                  <a:pos x="82" y="94"/>
                </a:cxn>
                <a:cxn ang="0">
                  <a:pos x="52" y="108"/>
                </a:cxn>
                <a:cxn ang="0">
                  <a:pos x="40" y="100"/>
                </a:cxn>
                <a:cxn ang="0">
                  <a:pos x="19" y="55"/>
                </a:cxn>
                <a:cxn ang="0">
                  <a:pos x="14" y="72"/>
                </a:cxn>
              </a:cxnLst>
              <a:rect l="0" t="0" r="r" b="b"/>
              <a:pathLst>
                <a:path w="674" h="406">
                  <a:moveTo>
                    <a:pt x="34" y="100"/>
                  </a:moveTo>
                  <a:cubicBezTo>
                    <a:pt x="34" y="104"/>
                    <a:pt x="24" y="115"/>
                    <a:pt x="24" y="120"/>
                  </a:cubicBezTo>
                  <a:cubicBezTo>
                    <a:pt x="24" y="126"/>
                    <a:pt x="40" y="151"/>
                    <a:pt x="40" y="151"/>
                  </a:cubicBezTo>
                  <a:cubicBezTo>
                    <a:pt x="60" y="148"/>
                    <a:pt x="60" y="148"/>
                    <a:pt x="60" y="148"/>
                  </a:cubicBezTo>
                  <a:cubicBezTo>
                    <a:pt x="62" y="166"/>
                    <a:pt x="62" y="166"/>
                    <a:pt x="62" y="166"/>
                  </a:cubicBezTo>
                  <a:cubicBezTo>
                    <a:pt x="75" y="172"/>
                    <a:pt x="75" y="172"/>
                    <a:pt x="75" y="172"/>
                  </a:cubicBezTo>
                  <a:cubicBezTo>
                    <a:pt x="75" y="172"/>
                    <a:pt x="46" y="171"/>
                    <a:pt x="50" y="180"/>
                  </a:cubicBezTo>
                  <a:cubicBezTo>
                    <a:pt x="54" y="190"/>
                    <a:pt x="64" y="184"/>
                    <a:pt x="71" y="187"/>
                  </a:cubicBezTo>
                  <a:cubicBezTo>
                    <a:pt x="78" y="190"/>
                    <a:pt x="90" y="203"/>
                    <a:pt x="90" y="203"/>
                  </a:cubicBezTo>
                  <a:cubicBezTo>
                    <a:pt x="94" y="238"/>
                    <a:pt x="94" y="238"/>
                    <a:pt x="94" y="238"/>
                  </a:cubicBezTo>
                  <a:cubicBezTo>
                    <a:pt x="99" y="240"/>
                    <a:pt x="99" y="240"/>
                    <a:pt x="99" y="240"/>
                  </a:cubicBezTo>
                  <a:cubicBezTo>
                    <a:pt x="99" y="240"/>
                    <a:pt x="96" y="254"/>
                    <a:pt x="96" y="262"/>
                  </a:cubicBezTo>
                  <a:cubicBezTo>
                    <a:pt x="96" y="270"/>
                    <a:pt x="106" y="291"/>
                    <a:pt x="106" y="291"/>
                  </a:cubicBezTo>
                  <a:cubicBezTo>
                    <a:pt x="106" y="291"/>
                    <a:pt x="122" y="292"/>
                    <a:pt x="126" y="291"/>
                  </a:cubicBezTo>
                  <a:cubicBezTo>
                    <a:pt x="130" y="290"/>
                    <a:pt x="141" y="281"/>
                    <a:pt x="141" y="281"/>
                  </a:cubicBezTo>
                  <a:cubicBezTo>
                    <a:pt x="141" y="273"/>
                    <a:pt x="141" y="273"/>
                    <a:pt x="141" y="273"/>
                  </a:cubicBezTo>
                  <a:cubicBezTo>
                    <a:pt x="141" y="273"/>
                    <a:pt x="167" y="250"/>
                    <a:pt x="178" y="248"/>
                  </a:cubicBezTo>
                  <a:cubicBezTo>
                    <a:pt x="189" y="246"/>
                    <a:pt x="205" y="251"/>
                    <a:pt x="205" y="251"/>
                  </a:cubicBezTo>
                  <a:cubicBezTo>
                    <a:pt x="205" y="251"/>
                    <a:pt x="207" y="245"/>
                    <a:pt x="210" y="243"/>
                  </a:cubicBezTo>
                  <a:cubicBezTo>
                    <a:pt x="213" y="241"/>
                    <a:pt x="234" y="244"/>
                    <a:pt x="234" y="244"/>
                  </a:cubicBezTo>
                  <a:cubicBezTo>
                    <a:pt x="234" y="244"/>
                    <a:pt x="243" y="239"/>
                    <a:pt x="249" y="243"/>
                  </a:cubicBezTo>
                  <a:cubicBezTo>
                    <a:pt x="255" y="247"/>
                    <a:pt x="256" y="261"/>
                    <a:pt x="256" y="261"/>
                  </a:cubicBezTo>
                  <a:cubicBezTo>
                    <a:pt x="256" y="261"/>
                    <a:pt x="268" y="261"/>
                    <a:pt x="273" y="261"/>
                  </a:cubicBezTo>
                  <a:cubicBezTo>
                    <a:pt x="278" y="261"/>
                    <a:pt x="299" y="278"/>
                    <a:pt x="299" y="278"/>
                  </a:cubicBezTo>
                  <a:cubicBezTo>
                    <a:pt x="302" y="274"/>
                    <a:pt x="302" y="274"/>
                    <a:pt x="302" y="274"/>
                  </a:cubicBezTo>
                  <a:cubicBezTo>
                    <a:pt x="302" y="274"/>
                    <a:pt x="340" y="275"/>
                    <a:pt x="345" y="279"/>
                  </a:cubicBezTo>
                  <a:cubicBezTo>
                    <a:pt x="350" y="283"/>
                    <a:pt x="358" y="301"/>
                    <a:pt x="358" y="301"/>
                  </a:cubicBezTo>
                  <a:cubicBezTo>
                    <a:pt x="358" y="301"/>
                    <a:pt x="371" y="303"/>
                    <a:pt x="377" y="307"/>
                  </a:cubicBezTo>
                  <a:cubicBezTo>
                    <a:pt x="383" y="311"/>
                    <a:pt x="397" y="327"/>
                    <a:pt x="397" y="327"/>
                  </a:cubicBezTo>
                  <a:cubicBezTo>
                    <a:pt x="439" y="325"/>
                    <a:pt x="439" y="325"/>
                    <a:pt x="439" y="325"/>
                  </a:cubicBezTo>
                  <a:cubicBezTo>
                    <a:pt x="440" y="347"/>
                    <a:pt x="440" y="347"/>
                    <a:pt x="440" y="347"/>
                  </a:cubicBezTo>
                  <a:cubicBezTo>
                    <a:pt x="447" y="350"/>
                    <a:pt x="447" y="350"/>
                    <a:pt x="447" y="350"/>
                  </a:cubicBezTo>
                  <a:cubicBezTo>
                    <a:pt x="446" y="365"/>
                    <a:pt x="446" y="365"/>
                    <a:pt x="446" y="365"/>
                  </a:cubicBezTo>
                  <a:cubicBezTo>
                    <a:pt x="453" y="383"/>
                    <a:pt x="453" y="383"/>
                    <a:pt x="453" y="383"/>
                  </a:cubicBezTo>
                  <a:cubicBezTo>
                    <a:pt x="453" y="383"/>
                    <a:pt x="467" y="393"/>
                    <a:pt x="472" y="393"/>
                  </a:cubicBezTo>
                  <a:cubicBezTo>
                    <a:pt x="477" y="393"/>
                    <a:pt x="484" y="390"/>
                    <a:pt x="484" y="390"/>
                  </a:cubicBezTo>
                  <a:cubicBezTo>
                    <a:pt x="500" y="406"/>
                    <a:pt x="500" y="406"/>
                    <a:pt x="500" y="406"/>
                  </a:cubicBezTo>
                  <a:cubicBezTo>
                    <a:pt x="500" y="406"/>
                    <a:pt x="525" y="405"/>
                    <a:pt x="530" y="396"/>
                  </a:cubicBezTo>
                  <a:cubicBezTo>
                    <a:pt x="535" y="387"/>
                    <a:pt x="535" y="371"/>
                    <a:pt x="535" y="371"/>
                  </a:cubicBezTo>
                  <a:cubicBezTo>
                    <a:pt x="535" y="371"/>
                    <a:pt x="553" y="372"/>
                    <a:pt x="560" y="365"/>
                  </a:cubicBezTo>
                  <a:cubicBezTo>
                    <a:pt x="567" y="358"/>
                    <a:pt x="580" y="349"/>
                    <a:pt x="580" y="349"/>
                  </a:cubicBezTo>
                  <a:cubicBezTo>
                    <a:pt x="580" y="349"/>
                    <a:pt x="589" y="351"/>
                    <a:pt x="589" y="345"/>
                  </a:cubicBezTo>
                  <a:cubicBezTo>
                    <a:pt x="589" y="339"/>
                    <a:pt x="584" y="311"/>
                    <a:pt x="594" y="301"/>
                  </a:cubicBezTo>
                  <a:cubicBezTo>
                    <a:pt x="604" y="291"/>
                    <a:pt x="623" y="296"/>
                    <a:pt x="623" y="296"/>
                  </a:cubicBezTo>
                  <a:cubicBezTo>
                    <a:pt x="623" y="296"/>
                    <a:pt x="622" y="279"/>
                    <a:pt x="630" y="279"/>
                  </a:cubicBezTo>
                  <a:cubicBezTo>
                    <a:pt x="638" y="279"/>
                    <a:pt x="652" y="292"/>
                    <a:pt x="652" y="292"/>
                  </a:cubicBezTo>
                  <a:cubicBezTo>
                    <a:pt x="674" y="292"/>
                    <a:pt x="674" y="292"/>
                    <a:pt x="674" y="292"/>
                  </a:cubicBezTo>
                  <a:cubicBezTo>
                    <a:pt x="674" y="289"/>
                    <a:pt x="673" y="285"/>
                    <a:pt x="667" y="280"/>
                  </a:cubicBezTo>
                  <a:cubicBezTo>
                    <a:pt x="656" y="272"/>
                    <a:pt x="668" y="260"/>
                    <a:pt x="668" y="260"/>
                  </a:cubicBezTo>
                  <a:cubicBezTo>
                    <a:pt x="635" y="242"/>
                    <a:pt x="635" y="242"/>
                    <a:pt x="635" y="242"/>
                  </a:cubicBezTo>
                  <a:cubicBezTo>
                    <a:pt x="620" y="244"/>
                    <a:pt x="620" y="244"/>
                    <a:pt x="620" y="244"/>
                  </a:cubicBezTo>
                  <a:cubicBezTo>
                    <a:pt x="620" y="244"/>
                    <a:pt x="602" y="236"/>
                    <a:pt x="595" y="231"/>
                  </a:cubicBezTo>
                  <a:cubicBezTo>
                    <a:pt x="588" y="226"/>
                    <a:pt x="574" y="215"/>
                    <a:pt x="574" y="215"/>
                  </a:cubicBezTo>
                  <a:cubicBezTo>
                    <a:pt x="563" y="212"/>
                    <a:pt x="563" y="212"/>
                    <a:pt x="563" y="212"/>
                  </a:cubicBezTo>
                  <a:cubicBezTo>
                    <a:pt x="554" y="204"/>
                    <a:pt x="554" y="204"/>
                    <a:pt x="554" y="204"/>
                  </a:cubicBezTo>
                  <a:cubicBezTo>
                    <a:pt x="536" y="203"/>
                    <a:pt x="536" y="203"/>
                    <a:pt x="536" y="203"/>
                  </a:cubicBezTo>
                  <a:cubicBezTo>
                    <a:pt x="516" y="191"/>
                    <a:pt x="516" y="191"/>
                    <a:pt x="516" y="191"/>
                  </a:cubicBezTo>
                  <a:cubicBezTo>
                    <a:pt x="516" y="191"/>
                    <a:pt x="504" y="175"/>
                    <a:pt x="500" y="174"/>
                  </a:cubicBezTo>
                  <a:cubicBezTo>
                    <a:pt x="496" y="172"/>
                    <a:pt x="483" y="170"/>
                    <a:pt x="476" y="167"/>
                  </a:cubicBezTo>
                  <a:cubicBezTo>
                    <a:pt x="470" y="164"/>
                    <a:pt x="458" y="159"/>
                    <a:pt x="455" y="148"/>
                  </a:cubicBezTo>
                  <a:cubicBezTo>
                    <a:pt x="452" y="138"/>
                    <a:pt x="444" y="126"/>
                    <a:pt x="444" y="126"/>
                  </a:cubicBezTo>
                  <a:cubicBezTo>
                    <a:pt x="431" y="111"/>
                    <a:pt x="431" y="111"/>
                    <a:pt x="431" y="111"/>
                  </a:cubicBezTo>
                  <a:cubicBezTo>
                    <a:pt x="422" y="92"/>
                    <a:pt x="422" y="92"/>
                    <a:pt x="422" y="92"/>
                  </a:cubicBezTo>
                  <a:cubicBezTo>
                    <a:pt x="398" y="80"/>
                    <a:pt x="398" y="80"/>
                    <a:pt x="398" y="80"/>
                  </a:cubicBezTo>
                  <a:cubicBezTo>
                    <a:pt x="398" y="86"/>
                    <a:pt x="398" y="86"/>
                    <a:pt x="398" y="86"/>
                  </a:cubicBezTo>
                  <a:cubicBezTo>
                    <a:pt x="362" y="82"/>
                    <a:pt x="362" y="82"/>
                    <a:pt x="362" y="82"/>
                  </a:cubicBezTo>
                  <a:cubicBezTo>
                    <a:pt x="362" y="82"/>
                    <a:pt x="336" y="83"/>
                    <a:pt x="331" y="74"/>
                  </a:cubicBezTo>
                  <a:cubicBezTo>
                    <a:pt x="326" y="64"/>
                    <a:pt x="338" y="52"/>
                    <a:pt x="338" y="52"/>
                  </a:cubicBezTo>
                  <a:cubicBezTo>
                    <a:pt x="328" y="47"/>
                    <a:pt x="328" y="47"/>
                    <a:pt x="328" y="47"/>
                  </a:cubicBezTo>
                  <a:cubicBezTo>
                    <a:pt x="328" y="47"/>
                    <a:pt x="330" y="32"/>
                    <a:pt x="320" y="28"/>
                  </a:cubicBezTo>
                  <a:cubicBezTo>
                    <a:pt x="311" y="24"/>
                    <a:pt x="298" y="27"/>
                    <a:pt x="298" y="27"/>
                  </a:cubicBezTo>
                  <a:cubicBezTo>
                    <a:pt x="288" y="23"/>
                    <a:pt x="288" y="23"/>
                    <a:pt x="288" y="23"/>
                  </a:cubicBezTo>
                  <a:cubicBezTo>
                    <a:pt x="290" y="15"/>
                    <a:pt x="290" y="15"/>
                    <a:pt x="290" y="15"/>
                  </a:cubicBezTo>
                  <a:cubicBezTo>
                    <a:pt x="274" y="16"/>
                    <a:pt x="274" y="16"/>
                    <a:pt x="274" y="16"/>
                  </a:cubicBezTo>
                  <a:cubicBezTo>
                    <a:pt x="262" y="0"/>
                    <a:pt x="262" y="0"/>
                    <a:pt x="262" y="0"/>
                  </a:cubicBezTo>
                  <a:cubicBezTo>
                    <a:pt x="258" y="7"/>
                    <a:pt x="258" y="7"/>
                    <a:pt x="258" y="7"/>
                  </a:cubicBezTo>
                  <a:cubicBezTo>
                    <a:pt x="238" y="6"/>
                    <a:pt x="238" y="6"/>
                    <a:pt x="238" y="6"/>
                  </a:cubicBezTo>
                  <a:cubicBezTo>
                    <a:pt x="258" y="24"/>
                    <a:pt x="258" y="24"/>
                    <a:pt x="258" y="24"/>
                  </a:cubicBezTo>
                  <a:cubicBezTo>
                    <a:pt x="258" y="24"/>
                    <a:pt x="239" y="16"/>
                    <a:pt x="235" y="18"/>
                  </a:cubicBezTo>
                  <a:cubicBezTo>
                    <a:pt x="231" y="19"/>
                    <a:pt x="231" y="30"/>
                    <a:pt x="231" y="30"/>
                  </a:cubicBezTo>
                  <a:cubicBezTo>
                    <a:pt x="231" y="30"/>
                    <a:pt x="199" y="36"/>
                    <a:pt x="198" y="50"/>
                  </a:cubicBezTo>
                  <a:cubicBezTo>
                    <a:pt x="196" y="63"/>
                    <a:pt x="211" y="79"/>
                    <a:pt x="211" y="79"/>
                  </a:cubicBezTo>
                  <a:cubicBezTo>
                    <a:pt x="167" y="79"/>
                    <a:pt x="167" y="79"/>
                    <a:pt x="167" y="79"/>
                  </a:cubicBezTo>
                  <a:cubicBezTo>
                    <a:pt x="167" y="79"/>
                    <a:pt x="163" y="72"/>
                    <a:pt x="156" y="72"/>
                  </a:cubicBezTo>
                  <a:cubicBezTo>
                    <a:pt x="150" y="72"/>
                    <a:pt x="151" y="87"/>
                    <a:pt x="140" y="82"/>
                  </a:cubicBezTo>
                  <a:cubicBezTo>
                    <a:pt x="130" y="76"/>
                    <a:pt x="112" y="51"/>
                    <a:pt x="112" y="51"/>
                  </a:cubicBezTo>
                  <a:cubicBezTo>
                    <a:pt x="112" y="51"/>
                    <a:pt x="102" y="38"/>
                    <a:pt x="94" y="34"/>
                  </a:cubicBezTo>
                  <a:cubicBezTo>
                    <a:pt x="86" y="30"/>
                    <a:pt x="54" y="18"/>
                    <a:pt x="51" y="22"/>
                  </a:cubicBezTo>
                  <a:cubicBezTo>
                    <a:pt x="48" y="26"/>
                    <a:pt x="50" y="32"/>
                    <a:pt x="50" y="32"/>
                  </a:cubicBezTo>
                  <a:cubicBezTo>
                    <a:pt x="50" y="32"/>
                    <a:pt x="60" y="38"/>
                    <a:pt x="60" y="42"/>
                  </a:cubicBezTo>
                  <a:cubicBezTo>
                    <a:pt x="60" y="46"/>
                    <a:pt x="63" y="46"/>
                    <a:pt x="70" y="58"/>
                  </a:cubicBezTo>
                  <a:cubicBezTo>
                    <a:pt x="76" y="70"/>
                    <a:pt x="112" y="79"/>
                    <a:pt x="110" y="90"/>
                  </a:cubicBezTo>
                  <a:cubicBezTo>
                    <a:pt x="107" y="100"/>
                    <a:pt x="107" y="106"/>
                    <a:pt x="100" y="104"/>
                  </a:cubicBezTo>
                  <a:cubicBezTo>
                    <a:pt x="94" y="103"/>
                    <a:pt x="79" y="90"/>
                    <a:pt x="82" y="94"/>
                  </a:cubicBezTo>
                  <a:cubicBezTo>
                    <a:pt x="84" y="98"/>
                    <a:pt x="79" y="107"/>
                    <a:pt x="79" y="107"/>
                  </a:cubicBezTo>
                  <a:cubicBezTo>
                    <a:pt x="52" y="108"/>
                    <a:pt x="52" y="108"/>
                    <a:pt x="52" y="108"/>
                  </a:cubicBezTo>
                  <a:cubicBezTo>
                    <a:pt x="44" y="95"/>
                    <a:pt x="44" y="95"/>
                    <a:pt x="44" y="95"/>
                  </a:cubicBezTo>
                  <a:cubicBezTo>
                    <a:pt x="40" y="100"/>
                    <a:pt x="40" y="100"/>
                    <a:pt x="40" y="100"/>
                  </a:cubicBezTo>
                  <a:cubicBezTo>
                    <a:pt x="40" y="100"/>
                    <a:pt x="30" y="90"/>
                    <a:pt x="24" y="80"/>
                  </a:cubicBezTo>
                  <a:cubicBezTo>
                    <a:pt x="19" y="71"/>
                    <a:pt x="23" y="56"/>
                    <a:pt x="19" y="55"/>
                  </a:cubicBezTo>
                  <a:cubicBezTo>
                    <a:pt x="15" y="54"/>
                    <a:pt x="3" y="47"/>
                    <a:pt x="2" y="52"/>
                  </a:cubicBezTo>
                  <a:cubicBezTo>
                    <a:pt x="0" y="58"/>
                    <a:pt x="14" y="72"/>
                    <a:pt x="14" y="72"/>
                  </a:cubicBezTo>
                  <a:cubicBezTo>
                    <a:pt x="14" y="72"/>
                    <a:pt x="34" y="96"/>
                    <a:pt x="34" y="100"/>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0" name="Freeform 56">
              <a:extLst>
                <a:ext uri="{FF2B5EF4-FFF2-40B4-BE49-F238E27FC236}">
                  <a16:creationId xmlns:a16="http://schemas.microsoft.com/office/drawing/2014/main" id="{D2E7C0A4-07B8-4367-A3CD-4E5084C8F20A}"/>
                </a:ext>
              </a:extLst>
            </p:cNvPr>
            <p:cNvSpPr>
              <a:spLocks/>
            </p:cNvSpPr>
            <p:nvPr/>
          </p:nvSpPr>
          <p:spPr bwMode="auto">
            <a:xfrm>
              <a:off x="3904719" y="3636843"/>
              <a:ext cx="528345" cy="458409"/>
            </a:xfrm>
            <a:custGeom>
              <a:avLst/>
              <a:gdLst/>
              <a:ahLst/>
              <a:cxnLst>
                <a:cxn ang="0">
                  <a:pos x="607" y="64"/>
                </a:cxn>
                <a:cxn ang="0">
                  <a:pos x="587" y="59"/>
                </a:cxn>
                <a:cxn ang="0">
                  <a:pos x="561" y="57"/>
                </a:cxn>
                <a:cxn ang="0">
                  <a:pos x="516" y="81"/>
                </a:cxn>
                <a:cxn ang="0">
                  <a:pos x="485" y="100"/>
                </a:cxn>
                <a:cxn ang="0">
                  <a:pos x="455" y="33"/>
                </a:cxn>
                <a:cxn ang="0">
                  <a:pos x="441" y="14"/>
                </a:cxn>
                <a:cxn ang="0">
                  <a:pos x="413" y="19"/>
                </a:cxn>
                <a:cxn ang="0">
                  <a:pos x="407" y="40"/>
                </a:cxn>
                <a:cxn ang="0">
                  <a:pos x="395" y="48"/>
                </a:cxn>
                <a:cxn ang="0">
                  <a:pos x="364" y="79"/>
                </a:cxn>
                <a:cxn ang="0">
                  <a:pos x="315" y="83"/>
                </a:cxn>
                <a:cxn ang="0">
                  <a:pos x="287" y="66"/>
                </a:cxn>
                <a:cxn ang="0">
                  <a:pos x="267" y="57"/>
                </a:cxn>
                <a:cxn ang="0">
                  <a:pos x="229" y="63"/>
                </a:cxn>
                <a:cxn ang="0">
                  <a:pos x="200" y="67"/>
                </a:cxn>
                <a:cxn ang="0">
                  <a:pos x="166" y="116"/>
                </a:cxn>
                <a:cxn ang="0">
                  <a:pos x="137" y="136"/>
                </a:cxn>
                <a:cxn ang="0">
                  <a:pos x="107" y="167"/>
                </a:cxn>
                <a:cxn ang="0">
                  <a:pos x="61" y="161"/>
                </a:cxn>
                <a:cxn ang="0">
                  <a:pos x="30" y="154"/>
                </a:cxn>
                <a:cxn ang="0">
                  <a:pos x="29" y="205"/>
                </a:cxn>
                <a:cxn ang="0">
                  <a:pos x="20" y="220"/>
                </a:cxn>
                <a:cxn ang="0">
                  <a:pos x="11" y="244"/>
                </a:cxn>
                <a:cxn ang="0">
                  <a:pos x="31" y="266"/>
                </a:cxn>
                <a:cxn ang="0">
                  <a:pos x="40" y="341"/>
                </a:cxn>
                <a:cxn ang="0">
                  <a:pos x="70" y="382"/>
                </a:cxn>
                <a:cxn ang="0">
                  <a:pos x="79" y="434"/>
                </a:cxn>
                <a:cxn ang="0">
                  <a:pos x="61" y="467"/>
                </a:cxn>
                <a:cxn ang="0">
                  <a:pos x="142" y="490"/>
                </a:cxn>
                <a:cxn ang="0">
                  <a:pos x="196" y="484"/>
                </a:cxn>
                <a:cxn ang="0">
                  <a:pos x="218" y="482"/>
                </a:cxn>
                <a:cxn ang="0">
                  <a:pos x="307" y="459"/>
                </a:cxn>
                <a:cxn ang="0">
                  <a:pos x="298" y="403"/>
                </a:cxn>
                <a:cxn ang="0">
                  <a:pos x="327" y="390"/>
                </a:cxn>
                <a:cxn ang="0">
                  <a:pos x="348" y="376"/>
                </a:cxn>
                <a:cxn ang="0">
                  <a:pos x="381" y="361"/>
                </a:cxn>
                <a:cxn ang="0">
                  <a:pos x="409" y="371"/>
                </a:cxn>
                <a:cxn ang="0">
                  <a:pos x="417" y="325"/>
                </a:cxn>
                <a:cxn ang="0">
                  <a:pos x="425" y="291"/>
                </a:cxn>
                <a:cxn ang="0">
                  <a:pos x="462" y="275"/>
                </a:cxn>
                <a:cxn ang="0">
                  <a:pos x="447" y="258"/>
                </a:cxn>
                <a:cxn ang="0">
                  <a:pos x="434" y="238"/>
                </a:cxn>
                <a:cxn ang="0">
                  <a:pos x="456" y="246"/>
                </a:cxn>
                <a:cxn ang="0">
                  <a:pos x="467" y="242"/>
                </a:cxn>
                <a:cxn ang="0">
                  <a:pos x="479" y="222"/>
                </a:cxn>
                <a:cxn ang="0">
                  <a:pos x="494" y="188"/>
                </a:cxn>
                <a:cxn ang="0">
                  <a:pos x="479" y="144"/>
                </a:cxn>
                <a:cxn ang="0">
                  <a:pos x="486" y="109"/>
                </a:cxn>
                <a:cxn ang="0">
                  <a:pos x="540" y="88"/>
                </a:cxn>
                <a:cxn ang="0">
                  <a:pos x="584" y="88"/>
                </a:cxn>
                <a:cxn ang="0">
                  <a:pos x="602" y="78"/>
                </a:cxn>
              </a:cxnLst>
              <a:rect l="0" t="0" r="r" b="b"/>
              <a:pathLst>
                <a:path w="607" h="492">
                  <a:moveTo>
                    <a:pt x="596" y="71"/>
                  </a:moveTo>
                  <a:cubicBezTo>
                    <a:pt x="594" y="65"/>
                    <a:pt x="600" y="65"/>
                    <a:pt x="607" y="64"/>
                  </a:cubicBezTo>
                  <a:cubicBezTo>
                    <a:pt x="600" y="59"/>
                    <a:pt x="600" y="59"/>
                    <a:pt x="600" y="59"/>
                  </a:cubicBezTo>
                  <a:cubicBezTo>
                    <a:pt x="587" y="59"/>
                    <a:pt x="587" y="59"/>
                    <a:pt x="587" y="59"/>
                  </a:cubicBezTo>
                  <a:cubicBezTo>
                    <a:pt x="563" y="67"/>
                    <a:pt x="563" y="67"/>
                    <a:pt x="563" y="67"/>
                  </a:cubicBezTo>
                  <a:cubicBezTo>
                    <a:pt x="561" y="57"/>
                    <a:pt x="561" y="57"/>
                    <a:pt x="561" y="57"/>
                  </a:cubicBezTo>
                  <a:cubicBezTo>
                    <a:pt x="561" y="57"/>
                    <a:pt x="537" y="54"/>
                    <a:pt x="530" y="62"/>
                  </a:cubicBezTo>
                  <a:cubicBezTo>
                    <a:pt x="523" y="70"/>
                    <a:pt x="516" y="81"/>
                    <a:pt x="516" y="81"/>
                  </a:cubicBezTo>
                  <a:cubicBezTo>
                    <a:pt x="506" y="81"/>
                    <a:pt x="506" y="81"/>
                    <a:pt x="506" y="81"/>
                  </a:cubicBezTo>
                  <a:cubicBezTo>
                    <a:pt x="506" y="81"/>
                    <a:pt x="492" y="97"/>
                    <a:pt x="485" y="100"/>
                  </a:cubicBezTo>
                  <a:cubicBezTo>
                    <a:pt x="478" y="103"/>
                    <a:pt x="462" y="75"/>
                    <a:pt x="462" y="75"/>
                  </a:cubicBezTo>
                  <a:cubicBezTo>
                    <a:pt x="455" y="33"/>
                    <a:pt x="455" y="33"/>
                    <a:pt x="455" y="33"/>
                  </a:cubicBezTo>
                  <a:cubicBezTo>
                    <a:pt x="441" y="33"/>
                    <a:pt x="441" y="33"/>
                    <a:pt x="441" y="33"/>
                  </a:cubicBezTo>
                  <a:cubicBezTo>
                    <a:pt x="441" y="33"/>
                    <a:pt x="441" y="19"/>
                    <a:pt x="441" y="14"/>
                  </a:cubicBezTo>
                  <a:cubicBezTo>
                    <a:pt x="441" y="9"/>
                    <a:pt x="430" y="0"/>
                    <a:pt x="421" y="0"/>
                  </a:cubicBezTo>
                  <a:cubicBezTo>
                    <a:pt x="412" y="0"/>
                    <a:pt x="413" y="15"/>
                    <a:pt x="413" y="19"/>
                  </a:cubicBezTo>
                  <a:cubicBezTo>
                    <a:pt x="413" y="23"/>
                    <a:pt x="399" y="26"/>
                    <a:pt x="399" y="33"/>
                  </a:cubicBezTo>
                  <a:cubicBezTo>
                    <a:pt x="399" y="40"/>
                    <a:pt x="407" y="40"/>
                    <a:pt x="407" y="40"/>
                  </a:cubicBezTo>
                  <a:cubicBezTo>
                    <a:pt x="402" y="54"/>
                    <a:pt x="402" y="54"/>
                    <a:pt x="402" y="54"/>
                  </a:cubicBezTo>
                  <a:cubicBezTo>
                    <a:pt x="395" y="48"/>
                    <a:pt x="395" y="48"/>
                    <a:pt x="395" y="48"/>
                  </a:cubicBezTo>
                  <a:cubicBezTo>
                    <a:pt x="395" y="48"/>
                    <a:pt x="373" y="49"/>
                    <a:pt x="368" y="54"/>
                  </a:cubicBezTo>
                  <a:cubicBezTo>
                    <a:pt x="363" y="59"/>
                    <a:pt x="368" y="77"/>
                    <a:pt x="364" y="79"/>
                  </a:cubicBezTo>
                  <a:cubicBezTo>
                    <a:pt x="360" y="81"/>
                    <a:pt x="349" y="64"/>
                    <a:pt x="346" y="64"/>
                  </a:cubicBezTo>
                  <a:cubicBezTo>
                    <a:pt x="343" y="64"/>
                    <a:pt x="318" y="84"/>
                    <a:pt x="315" y="83"/>
                  </a:cubicBezTo>
                  <a:cubicBezTo>
                    <a:pt x="312" y="82"/>
                    <a:pt x="292" y="66"/>
                    <a:pt x="292" y="66"/>
                  </a:cubicBezTo>
                  <a:cubicBezTo>
                    <a:pt x="287" y="66"/>
                    <a:pt x="287" y="66"/>
                    <a:pt x="287" y="66"/>
                  </a:cubicBezTo>
                  <a:cubicBezTo>
                    <a:pt x="276" y="71"/>
                    <a:pt x="276" y="71"/>
                    <a:pt x="276" y="71"/>
                  </a:cubicBezTo>
                  <a:cubicBezTo>
                    <a:pt x="267" y="57"/>
                    <a:pt x="267" y="57"/>
                    <a:pt x="267" y="57"/>
                  </a:cubicBezTo>
                  <a:cubicBezTo>
                    <a:pt x="259" y="63"/>
                    <a:pt x="259" y="63"/>
                    <a:pt x="259" y="63"/>
                  </a:cubicBezTo>
                  <a:cubicBezTo>
                    <a:pt x="229" y="63"/>
                    <a:pt x="229" y="63"/>
                    <a:pt x="229" y="63"/>
                  </a:cubicBezTo>
                  <a:cubicBezTo>
                    <a:pt x="229" y="63"/>
                    <a:pt x="215" y="50"/>
                    <a:pt x="207" y="50"/>
                  </a:cubicBezTo>
                  <a:cubicBezTo>
                    <a:pt x="199" y="50"/>
                    <a:pt x="200" y="67"/>
                    <a:pt x="200" y="67"/>
                  </a:cubicBezTo>
                  <a:cubicBezTo>
                    <a:pt x="200" y="67"/>
                    <a:pt x="181" y="62"/>
                    <a:pt x="171" y="72"/>
                  </a:cubicBezTo>
                  <a:cubicBezTo>
                    <a:pt x="161" y="82"/>
                    <a:pt x="166" y="110"/>
                    <a:pt x="166" y="116"/>
                  </a:cubicBezTo>
                  <a:cubicBezTo>
                    <a:pt x="166" y="122"/>
                    <a:pt x="157" y="120"/>
                    <a:pt x="157" y="120"/>
                  </a:cubicBezTo>
                  <a:cubicBezTo>
                    <a:pt x="157" y="120"/>
                    <a:pt x="144" y="129"/>
                    <a:pt x="137" y="136"/>
                  </a:cubicBezTo>
                  <a:cubicBezTo>
                    <a:pt x="130" y="143"/>
                    <a:pt x="112" y="142"/>
                    <a:pt x="112" y="142"/>
                  </a:cubicBezTo>
                  <a:cubicBezTo>
                    <a:pt x="112" y="142"/>
                    <a:pt x="112" y="158"/>
                    <a:pt x="107" y="167"/>
                  </a:cubicBezTo>
                  <a:cubicBezTo>
                    <a:pt x="102" y="176"/>
                    <a:pt x="77" y="177"/>
                    <a:pt x="77" y="177"/>
                  </a:cubicBezTo>
                  <a:cubicBezTo>
                    <a:pt x="61" y="161"/>
                    <a:pt x="61" y="161"/>
                    <a:pt x="61" y="161"/>
                  </a:cubicBezTo>
                  <a:cubicBezTo>
                    <a:pt x="61" y="161"/>
                    <a:pt x="54" y="164"/>
                    <a:pt x="49" y="164"/>
                  </a:cubicBezTo>
                  <a:cubicBezTo>
                    <a:pt x="44" y="164"/>
                    <a:pt x="30" y="154"/>
                    <a:pt x="30" y="154"/>
                  </a:cubicBezTo>
                  <a:cubicBezTo>
                    <a:pt x="30" y="154"/>
                    <a:pt x="24" y="161"/>
                    <a:pt x="23" y="168"/>
                  </a:cubicBezTo>
                  <a:cubicBezTo>
                    <a:pt x="22" y="175"/>
                    <a:pt x="29" y="205"/>
                    <a:pt x="29" y="205"/>
                  </a:cubicBezTo>
                  <a:cubicBezTo>
                    <a:pt x="15" y="209"/>
                    <a:pt x="15" y="209"/>
                    <a:pt x="15" y="209"/>
                  </a:cubicBezTo>
                  <a:cubicBezTo>
                    <a:pt x="20" y="220"/>
                    <a:pt x="20" y="220"/>
                    <a:pt x="20" y="220"/>
                  </a:cubicBezTo>
                  <a:cubicBezTo>
                    <a:pt x="20" y="220"/>
                    <a:pt x="6" y="225"/>
                    <a:pt x="3" y="230"/>
                  </a:cubicBezTo>
                  <a:cubicBezTo>
                    <a:pt x="0" y="235"/>
                    <a:pt x="11" y="244"/>
                    <a:pt x="11" y="244"/>
                  </a:cubicBezTo>
                  <a:cubicBezTo>
                    <a:pt x="9" y="263"/>
                    <a:pt x="9" y="263"/>
                    <a:pt x="9" y="263"/>
                  </a:cubicBezTo>
                  <a:cubicBezTo>
                    <a:pt x="9" y="263"/>
                    <a:pt x="30" y="260"/>
                    <a:pt x="31" y="266"/>
                  </a:cubicBezTo>
                  <a:cubicBezTo>
                    <a:pt x="32" y="272"/>
                    <a:pt x="17" y="280"/>
                    <a:pt x="15" y="293"/>
                  </a:cubicBezTo>
                  <a:cubicBezTo>
                    <a:pt x="13" y="306"/>
                    <a:pt x="40" y="330"/>
                    <a:pt x="40" y="341"/>
                  </a:cubicBezTo>
                  <a:cubicBezTo>
                    <a:pt x="40" y="352"/>
                    <a:pt x="40" y="366"/>
                    <a:pt x="40" y="374"/>
                  </a:cubicBezTo>
                  <a:cubicBezTo>
                    <a:pt x="40" y="382"/>
                    <a:pt x="70" y="382"/>
                    <a:pt x="70" y="382"/>
                  </a:cubicBezTo>
                  <a:cubicBezTo>
                    <a:pt x="70" y="382"/>
                    <a:pt x="85" y="377"/>
                    <a:pt x="91" y="394"/>
                  </a:cubicBezTo>
                  <a:cubicBezTo>
                    <a:pt x="97" y="411"/>
                    <a:pt x="86" y="424"/>
                    <a:pt x="79" y="434"/>
                  </a:cubicBezTo>
                  <a:cubicBezTo>
                    <a:pt x="72" y="444"/>
                    <a:pt x="56" y="458"/>
                    <a:pt x="56" y="462"/>
                  </a:cubicBezTo>
                  <a:cubicBezTo>
                    <a:pt x="56" y="466"/>
                    <a:pt x="61" y="467"/>
                    <a:pt x="61" y="467"/>
                  </a:cubicBezTo>
                  <a:cubicBezTo>
                    <a:pt x="61" y="467"/>
                    <a:pt x="73" y="464"/>
                    <a:pt x="82" y="469"/>
                  </a:cubicBezTo>
                  <a:cubicBezTo>
                    <a:pt x="91" y="474"/>
                    <a:pt x="121" y="492"/>
                    <a:pt x="142" y="490"/>
                  </a:cubicBezTo>
                  <a:cubicBezTo>
                    <a:pt x="163" y="488"/>
                    <a:pt x="161" y="483"/>
                    <a:pt x="161" y="483"/>
                  </a:cubicBezTo>
                  <a:cubicBezTo>
                    <a:pt x="196" y="484"/>
                    <a:pt x="196" y="484"/>
                    <a:pt x="196" y="484"/>
                  </a:cubicBezTo>
                  <a:cubicBezTo>
                    <a:pt x="196" y="484"/>
                    <a:pt x="193" y="488"/>
                    <a:pt x="205" y="488"/>
                  </a:cubicBezTo>
                  <a:cubicBezTo>
                    <a:pt x="217" y="488"/>
                    <a:pt x="218" y="482"/>
                    <a:pt x="218" y="482"/>
                  </a:cubicBezTo>
                  <a:cubicBezTo>
                    <a:pt x="218" y="482"/>
                    <a:pt x="260" y="480"/>
                    <a:pt x="263" y="479"/>
                  </a:cubicBezTo>
                  <a:cubicBezTo>
                    <a:pt x="266" y="478"/>
                    <a:pt x="305" y="465"/>
                    <a:pt x="307" y="459"/>
                  </a:cubicBezTo>
                  <a:cubicBezTo>
                    <a:pt x="309" y="453"/>
                    <a:pt x="303" y="433"/>
                    <a:pt x="303" y="433"/>
                  </a:cubicBezTo>
                  <a:cubicBezTo>
                    <a:pt x="303" y="433"/>
                    <a:pt x="296" y="409"/>
                    <a:pt x="298" y="403"/>
                  </a:cubicBezTo>
                  <a:cubicBezTo>
                    <a:pt x="300" y="397"/>
                    <a:pt x="315" y="384"/>
                    <a:pt x="323" y="384"/>
                  </a:cubicBezTo>
                  <a:cubicBezTo>
                    <a:pt x="331" y="384"/>
                    <a:pt x="327" y="390"/>
                    <a:pt x="327" y="390"/>
                  </a:cubicBezTo>
                  <a:cubicBezTo>
                    <a:pt x="327" y="390"/>
                    <a:pt x="357" y="395"/>
                    <a:pt x="359" y="389"/>
                  </a:cubicBezTo>
                  <a:cubicBezTo>
                    <a:pt x="361" y="383"/>
                    <a:pt x="344" y="381"/>
                    <a:pt x="348" y="376"/>
                  </a:cubicBezTo>
                  <a:cubicBezTo>
                    <a:pt x="352" y="371"/>
                    <a:pt x="366" y="367"/>
                    <a:pt x="366" y="367"/>
                  </a:cubicBezTo>
                  <a:cubicBezTo>
                    <a:pt x="366" y="367"/>
                    <a:pt x="373" y="361"/>
                    <a:pt x="381" y="361"/>
                  </a:cubicBezTo>
                  <a:cubicBezTo>
                    <a:pt x="389" y="361"/>
                    <a:pt x="399" y="359"/>
                    <a:pt x="399" y="359"/>
                  </a:cubicBezTo>
                  <a:cubicBezTo>
                    <a:pt x="399" y="359"/>
                    <a:pt x="396" y="378"/>
                    <a:pt x="409" y="371"/>
                  </a:cubicBezTo>
                  <a:cubicBezTo>
                    <a:pt x="422" y="364"/>
                    <a:pt x="425" y="355"/>
                    <a:pt x="425" y="355"/>
                  </a:cubicBezTo>
                  <a:cubicBezTo>
                    <a:pt x="425" y="355"/>
                    <a:pt x="416" y="337"/>
                    <a:pt x="417" y="325"/>
                  </a:cubicBezTo>
                  <a:cubicBezTo>
                    <a:pt x="418" y="313"/>
                    <a:pt x="424" y="316"/>
                    <a:pt x="424" y="316"/>
                  </a:cubicBezTo>
                  <a:cubicBezTo>
                    <a:pt x="424" y="316"/>
                    <a:pt x="421" y="294"/>
                    <a:pt x="425" y="291"/>
                  </a:cubicBezTo>
                  <a:cubicBezTo>
                    <a:pt x="429" y="288"/>
                    <a:pt x="442" y="289"/>
                    <a:pt x="442" y="289"/>
                  </a:cubicBezTo>
                  <a:cubicBezTo>
                    <a:pt x="462" y="275"/>
                    <a:pt x="462" y="275"/>
                    <a:pt x="462" y="275"/>
                  </a:cubicBezTo>
                  <a:cubicBezTo>
                    <a:pt x="462" y="275"/>
                    <a:pt x="451" y="276"/>
                    <a:pt x="449" y="269"/>
                  </a:cubicBezTo>
                  <a:cubicBezTo>
                    <a:pt x="447" y="262"/>
                    <a:pt x="447" y="258"/>
                    <a:pt x="447" y="258"/>
                  </a:cubicBezTo>
                  <a:cubicBezTo>
                    <a:pt x="447" y="258"/>
                    <a:pt x="432" y="254"/>
                    <a:pt x="431" y="249"/>
                  </a:cubicBezTo>
                  <a:cubicBezTo>
                    <a:pt x="430" y="244"/>
                    <a:pt x="430" y="239"/>
                    <a:pt x="434" y="238"/>
                  </a:cubicBezTo>
                  <a:cubicBezTo>
                    <a:pt x="438" y="237"/>
                    <a:pt x="445" y="245"/>
                    <a:pt x="445" y="245"/>
                  </a:cubicBezTo>
                  <a:cubicBezTo>
                    <a:pt x="456" y="246"/>
                    <a:pt x="456" y="246"/>
                    <a:pt x="456" y="246"/>
                  </a:cubicBezTo>
                  <a:cubicBezTo>
                    <a:pt x="463" y="249"/>
                    <a:pt x="463" y="249"/>
                    <a:pt x="463" y="249"/>
                  </a:cubicBezTo>
                  <a:cubicBezTo>
                    <a:pt x="467" y="242"/>
                    <a:pt x="467" y="242"/>
                    <a:pt x="467" y="242"/>
                  </a:cubicBezTo>
                  <a:cubicBezTo>
                    <a:pt x="467" y="242"/>
                    <a:pt x="478" y="245"/>
                    <a:pt x="479" y="238"/>
                  </a:cubicBezTo>
                  <a:cubicBezTo>
                    <a:pt x="480" y="231"/>
                    <a:pt x="479" y="222"/>
                    <a:pt x="479" y="222"/>
                  </a:cubicBezTo>
                  <a:cubicBezTo>
                    <a:pt x="479" y="222"/>
                    <a:pt x="472" y="221"/>
                    <a:pt x="473" y="212"/>
                  </a:cubicBezTo>
                  <a:cubicBezTo>
                    <a:pt x="474" y="203"/>
                    <a:pt x="491" y="195"/>
                    <a:pt x="494" y="188"/>
                  </a:cubicBezTo>
                  <a:cubicBezTo>
                    <a:pt x="497" y="181"/>
                    <a:pt x="487" y="173"/>
                    <a:pt x="487" y="173"/>
                  </a:cubicBezTo>
                  <a:cubicBezTo>
                    <a:pt x="487" y="173"/>
                    <a:pt x="490" y="156"/>
                    <a:pt x="479" y="144"/>
                  </a:cubicBezTo>
                  <a:cubicBezTo>
                    <a:pt x="468" y="132"/>
                    <a:pt x="463" y="136"/>
                    <a:pt x="469" y="124"/>
                  </a:cubicBezTo>
                  <a:cubicBezTo>
                    <a:pt x="475" y="112"/>
                    <a:pt x="486" y="109"/>
                    <a:pt x="486" y="109"/>
                  </a:cubicBezTo>
                  <a:cubicBezTo>
                    <a:pt x="486" y="109"/>
                    <a:pt x="509" y="93"/>
                    <a:pt x="516" y="90"/>
                  </a:cubicBezTo>
                  <a:cubicBezTo>
                    <a:pt x="523" y="87"/>
                    <a:pt x="540" y="88"/>
                    <a:pt x="540" y="88"/>
                  </a:cubicBezTo>
                  <a:cubicBezTo>
                    <a:pt x="540" y="88"/>
                    <a:pt x="563" y="83"/>
                    <a:pt x="566" y="83"/>
                  </a:cubicBezTo>
                  <a:cubicBezTo>
                    <a:pt x="569" y="83"/>
                    <a:pt x="579" y="89"/>
                    <a:pt x="584" y="88"/>
                  </a:cubicBezTo>
                  <a:cubicBezTo>
                    <a:pt x="587" y="87"/>
                    <a:pt x="596" y="82"/>
                    <a:pt x="602" y="78"/>
                  </a:cubicBezTo>
                  <a:cubicBezTo>
                    <a:pt x="602" y="78"/>
                    <a:pt x="602" y="78"/>
                    <a:pt x="602" y="78"/>
                  </a:cubicBezTo>
                  <a:cubicBezTo>
                    <a:pt x="599" y="76"/>
                    <a:pt x="597" y="74"/>
                    <a:pt x="596" y="71"/>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1" name="Freeform 57">
              <a:extLst>
                <a:ext uri="{FF2B5EF4-FFF2-40B4-BE49-F238E27FC236}">
                  <a16:creationId xmlns:a16="http://schemas.microsoft.com/office/drawing/2014/main" id="{CEE6F914-7009-4716-AF25-D3E1192B3F1B}"/>
                </a:ext>
              </a:extLst>
            </p:cNvPr>
            <p:cNvSpPr>
              <a:spLocks/>
            </p:cNvSpPr>
            <p:nvPr/>
          </p:nvSpPr>
          <p:spPr bwMode="auto">
            <a:xfrm>
              <a:off x="2919974" y="3951180"/>
              <a:ext cx="865587" cy="798940"/>
            </a:xfrm>
            <a:custGeom>
              <a:avLst/>
              <a:gdLst/>
              <a:ahLst/>
              <a:cxnLst>
                <a:cxn ang="0">
                  <a:pos x="976" y="516"/>
                </a:cxn>
                <a:cxn ang="0">
                  <a:pos x="804" y="446"/>
                </a:cxn>
                <a:cxn ang="0">
                  <a:pos x="794" y="413"/>
                </a:cxn>
                <a:cxn ang="0">
                  <a:pos x="780" y="407"/>
                </a:cxn>
                <a:cxn ang="0">
                  <a:pos x="764" y="400"/>
                </a:cxn>
                <a:cxn ang="0">
                  <a:pos x="719" y="332"/>
                </a:cxn>
                <a:cxn ang="0">
                  <a:pos x="669" y="265"/>
                </a:cxn>
                <a:cxn ang="0">
                  <a:pos x="646" y="218"/>
                </a:cxn>
                <a:cxn ang="0">
                  <a:pos x="637" y="195"/>
                </a:cxn>
                <a:cxn ang="0">
                  <a:pos x="588" y="170"/>
                </a:cxn>
                <a:cxn ang="0">
                  <a:pos x="332" y="63"/>
                </a:cxn>
                <a:cxn ang="0">
                  <a:pos x="250" y="9"/>
                </a:cxn>
                <a:cxn ang="0">
                  <a:pos x="200" y="0"/>
                </a:cxn>
                <a:cxn ang="0">
                  <a:pos x="147" y="18"/>
                </a:cxn>
                <a:cxn ang="0">
                  <a:pos x="111" y="32"/>
                </a:cxn>
                <a:cxn ang="0">
                  <a:pos x="111" y="46"/>
                </a:cxn>
                <a:cxn ang="0">
                  <a:pos x="123" y="118"/>
                </a:cxn>
                <a:cxn ang="0">
                  <a:pos x="70" y="163"/>
                </a:cxn>
                <a:cxn ang="0">
                  <a:pos x="12" y="161"/>
                </a:cxn>
                <a:cxn ang="0">
                  <a:pos x="12" y="249"/>
                </a:cxn>
                <a:cxn ang="0">
                  <a:pos x="85" y="334"/>
                </a:cxn>
                <a:cxn ang="0">
                  <a:pos x="145" y="433"/>
                </a:cxn>
                <a:cxn ang="0">
                  <a:pos x="232" y="560"/>
                </a:cxn>
                <a:cxn ang="0">
                  <a:pos x="300" y="631"/>
                </a:cxn>
                <a:cxn ang="0">
                  <a:pos x="419" y="826"/>
                </a:cxn>
                <a:cxn ang="0">
                  <a:pos x="427" y="837"/>
                </a:cxn>
                <a:cxn ang="0">
                  <a:pos x="437" y="790"/>
                </a:cxn>
                <a:cxn ang="0">
                  <a:pos x="470" y="798"/>
                </a:cxn>
                <a:cxn ang="0">
                  <a:pos x="522" y="791"/>
                </a:cxn>
                <a:cxn ang="0">
                  <a:pos x="593" y="799"/>
                </a:cxn>
                <a:cxn ang="0">
                  <a:pos x="628" y="804"/>
                </a:cxn>
                <a:cxn ang="0">
                  <a:pos x="653" y="755"/>
                </a:cxn>
                <a:cxn ang="0">
                  <a:pos x="839" y="710"/>
                </a:cxn>
                <a:cxn ang="0">
                  <a:pos x="998" y="546"/>
                </a:cxn>
              </a:cxnLst>
              <a:rect l="0" t="0" r="r" b="b"/>
              <a:pathLst>
                <a:path w="998" h="851">
                  <a:moveTo>
                    <a:pt x="980" y="527"/>
                  </a:moveTo>
                  <a:cubicBezTo>
                    <a:pt x="980" y="525"/>
                    <a:pt x="978" y="521"/>
                    <a:pt x="976" y="516"/>
                  </a:cubicBezTo>
                  <a:cubicBezTo>
                    <a:pt x="942" y="512"/>
                    <a:pt x="853" y="501"/>
                    <a:pt x="851" y="501"/>
                  </a:cubicBezTo>
                  <a:cubicBezTo>
                    <a:pt x="848" y="501"/>
                    <a:pt x="811" y="453"/>
                    <a:pt x="804" y="446"/>
                  </a:cubicBezTo>
                  <a:cubicBezTo>
                    <a:pt x="799" y="441"/>
                    <a:pt x="799" y="433"/>
                    <a:pt x="800" y="428"/>
                  </a:cubicBezTo>
                  <a:cubicBezTo>
                    <a:pt x="796" y="423"/>
                    <a:pt x="793" y="417"/>
                    <a:pt x="794" y="413"/>
                  </a:cubicBezTo>
                  <a:cubicBezTo>
                    <a:pt x="788" y="415"/>
                    <a:pt x="788" y="415"/>
                    <a:pt x="788" y="415"/>
                  </a:cubicBezTo>
                  <a:cubicBezTo>
                    <a:pt x="780" y="407"/>
                    <a:pt x="780" y="407"/>
                    <a:pt x="780" y="407"/>
                  </a:cubicBezTo>
                  <a:cubicBezTo>
                    <a:pt x="770" y="410"/>
                    <a:pt x="770" y="410"/>
                    <a:pt x="770" y="410"/>
                  </a:cubicBezTo>
                  <a:cubicBezTo>
                    <a:pt x="764" y="400"/>
                    <a:pt x="764" y="400"/>
                    <a:pt x="764" y="400"/>
                  </a:cubicBezTo>
                  <a:cubicBezTo>
                    <a:pt x="757" y="398"/>
                    <a:pt x="750" y="359"/>
                    <a:pt x="744" y="354"/>
                  </a:cubicBezTo>
                  <a:cubicBezTo>
                    <a:pt x="738" y="349"/>
                    <a:pt x="722" y="346"/>
                    <a:pt x="719" y="332"/>
                  </a:cubicBezTo>
                  <a:cubicBezTo>
                    <a:pt x="715" y="318"/>
                    <a:pt x="720" y="296"/>
                    <a:pt x="707" y="286"/>
                  </a:cubicBezTo>
                  <a:cubicBezTo>
                    <a:pt x="693" y="275"/>
                    <a:pt x="675" y="277"/>
                    <a:pt x="669" y="265"/>
                  </a:cubicBezTo>
                  <a:cubicBezTo>
                    <a:pt x="663" y="252"/>
                    <a:pt x="670" y="239"/>
                    <a:pt x="664" y="235"/>
                  </a:cubicBezTo>
                  <a:cubicBezTo>
                    <a:pt x="658" y="231"/>
                    <a:pt x="646" y="218"/>
                    <a:pt x="646" y="218"/>
                  </a:cubicBezTo>
                  <a:cubicBezTo>
                    <a:pt x="645" y="201"/>
                    <a:pt x="645" y="201"/>
                    <a:pt x="645" y="201"/>
                  </a:cubicBezTo>
                  <a:cubicBezTo>
                    <a:pt x="645" y="201"/>
                    <a:pt x="642" y="198"/>
                    <a:pt x="637" y="195"/>
                  </a:cubicBezTo>
                  <a:cubicBezTo>
                    <a:pt x="624" y="196"/>
                    <a:pt x="606" y="196"/>
                    <a:pt x="598" y="196"/>
                  </a:cubicBezTo>
                  <a:cubicBezTo>
                    <a:pt x="584" y="195"/>
                    <a:pt x="594" y="177"/>
                    <a:pt x="588" y="170"/>
                  </a:cubicBezTo>
                  <a:cubicBezTo>
                    <a:pt x="582" y="163"/>
                    <a:pt x="460" y="160"/>
                    <a:pt x="460" y="160"/>
                  </a:cubicBezTo>
                  <a:cubicBezTo>
                    <a:pt x="332" y="63"/>
                    <a:pt x="332" y="63"/>
                    <a:pt x="332" y="63"/>
                  </a:cubicBezTo>
                  <a:cubicBezTo>
                    <a:pt x="332" y="63"/>
                    <a:pt x="311" y="49"/>
                    <a:pt x="299" y="43"/>
                  </a:cubicBezTo>
                  <a:cubicBezTo>
                    <a:pt x="287" y="37"/>
                    <a:pt x="250" y="9"/>
                    <a:pt x="250" y="9"/>
                  </a:cubicBezTo>
                  <a:cubicBezTo>
                    <a:pt x="250" y="9"/>
                    <a:pt x="225" y="8"/>
                    <a:pt x="216" y="9"/>
                  </a:cubicBezTo>
                  <a:cubicBezTo>
                    <a:pt x="207" y="10"/>
                    <a:pt x="200" y="0"/>
                    <a:pt x="200" y="0"/>
                  </a:cubicBezTo>
                  <a:cubicBezTo>
                    <a:pt x="200" y="0"/>
                    <a:pt x="187" y="8"/>
                    <a:pt x="181" y="14"/>
                  </a:cubicBezTo>
                  <a:cubicBezTo>
                    <a:pt x="175" y="20"/>
                    <a:pt x="147" y="18"/>
                    <a:pt x="147" y="18"/>
                  </a:cubicBezTo>
                  <a:cubicBezTo>
                    <a:pt x="139" y="32"/>
                    <a:pt x="139" y="32"/>
                    <a:pt x="139" y="32"/>
                  </a:cubicBezTo>
                  <a:cubicBezTo>
                    <a:pt x="111" y="32"/>
                    <a:pt x="111" y="32"/>
                    <a:pt x="111" y="32"/>
                  </a:cubicBezTo>
                  <a:cubicBezTo>
                    <a:pt x="111" y="32"/>
                    <a:pt x="86" y="31"/>
                    <a:pt x="79" y="38"/>
                  </a:cubicBezTo>
                  <a:cubicBezTo>
                    <a:pt x="72" y="45"/>
                    <a:pt x="104" y="42"/>
                    <a:pt x="111" y="46"/>
                  </a:cubicBezTo>
                  <a:cubicBezTo>
                    <a:pt x="118" y="50"/>
                    <a:pt x="137" y="85"/>
                    <a:pt x="137" y="85"/>
                  </a:cubicBezTo>
                  <a:cubicBezTo>
                    <a:pt x="137" y="85"/>
                    <a:pt x="131" y="111"/>
                    <a:pt x="123" y="118"/>
                  </a:cubicBezTo>
                  <a:cubicBezTo>
                    <a:pt x="115" y="125"/>
                    <a:pt x="98" y="121"/>
                    <a:pt x="92" y="123"/>
                  </a:cubicBezTo>
                  <a:cubicBezTo>
                    <a:pt x="86" y="125"/>
                    <a:pt x="84" y="152"/>
                    <a:pt x="70" y="163"/>
                  </a:cubicBezTo>
                  <a:cubicBezTo>
                    <a:pt x="56" y="174"/>
                    <a:pt x="25" y="154"/>
                    <a:pt x="18" y="155"/>
                  </a:cubicBezTo>
                  <a:cubicBezTo>
                    <a:pt x="12" y="156"/>
                    <a:pt x="12" y="160"/>
                    <a:pt x="12" y="161"/>
                  </a:cubicBezTo>
                  <a:cubicBezTo>
                    <a:pt x="12" y="161"/>
                    <a:pt x="12" y="161"/>
                    <a:pt x="12" y="161"/>
                  </a:cubicBezTo>
                  <a:cubicBezTo>
                    <a:pt x="12" y="170"/>
                    <a:pt x="0" y="237"/>
                    <a:pt x="12" y="249"/>
                  </a:cubicBezTo>
                  <a:cubicBezTo>
                    <a:pt x="24" y="260"/>
                    <a:pt x="49" y="260"/>
                    <a:pt x="54" y="274"/>
                  </a:cubicBezTo>
                  <a:cubicBezTo>
                    <a:pt x="60" y="288"/>
                    <a:pt x="76" y="325"/>
                    <a:pt x="85" y="334"/>
                  </a:cubicBezTo>
                  <a:cubicBezTo>
                    <a:pt x="94" y="343"/>
                    <a:pt x="113" y="358"/>
                    <a:pt x="120" y="370"/>
                  </a:cubicBezTo>
                  <a:cubicBezTo>
                    <a:pt x="128" y="383"/>
                    <a:pt x="132" y="421"/>
                    <a:pt x="145" y="433"/>
                  </a:cubicBezTo>
                  <a:cubicBezTo>
                    <a:pt x="157" y="445"/>
                    <a:pt x="184" y="434"/>
                    <a:pt x="201" y="453"/>
                  </a:cubicBezTo>
                  <a:cubicBezTo>
                    <a:pt x="218" y="472"/>
                    <a:pt x="232" y="531"/>
                    <a:pt x="232" y="560"/>
                  </a:cubicBezTo>
                  <a:cubicBezTo>
                    <a:pt x="232" y="590"/>
                    <a:pt x="267" y="626"/>
                    <a:pt x="267" y="626"/>
                  </a:cubicBezTo>
                  <a:cubicBezTo>
                    <a:pt x="267" y="626"/>
                    <a:pt x="291" y="623"/>
                    <a:pt x="300" y="631"/>
                  </a:cubicBezTo>
                  <a:cubicBezTo>
                    <a:pt x="308" y="639"/>
                    <a:pt x="344" y="704"/>
                    <a:pt x="358" y="728"/>
                  </a:cubicBezTo>
                  <a:cubicBezTo>
                    <a:pt x="372" y="752"/>
                    <a:pt x="420" y="810"/>
                    <a:pt x="419" y="826"/>
                  </a:cubicBezTo>
                  <a:cubicBezTo>
                    <a:pt x="419" y="833"/>
                    <a:pt x="417" y="842"/>
                    <a:pt x="414" y="851"/>
                  </a:cubicBezTo>
                  <a:cubicBezTo>
                    <a:pt x="418" y="848"/>
                    <a:pt x="423" y="844"/>
                    <a:pt x="427" y="837"/>
                  </a:cubicBezTo>
                  <a:cubicBezTo>
                    <a:pt x="434" y="826"/>
                    <a:pt x="428" y="824"/>
                    <a:pt x="428" y="824"/>
                  </a:cubicBezTo>
                  <a:cubicBezTo>
                    <a:pt x="428" y="824"/>
                    <a:pt x="427" y="795"/>
                    <a:pt x="437" y="790"/>
                  </a:cubicBezTo>
                  <a:cubicBezTo>
                    <a:pt x="447" y="785"/>
                    <a:pt x="452" y="799"/>
                    <a:pt x="452" y="799"/>
                  </a:cubicBezTo>
                  <a:cubicBezTo>
                    <a:pt x="470" y="798"/>
                    <a:pt x="470" y="798"/>
                    <a:pt x="470" y="798"/>
                  </a:cubicBezTo>
                  <a:cubicBezTo>
                    <a:pt x="470" y="798"/>
                    <a:pt x="477" y="792"/>
                    <a:pt x="482" y="792"/>
                  </a:cubicBezTo>
                  <a:cubicBezTo>
                    <a:pt x="487" y="792"/>
                    <a:pt x="506" y="791"/>
                    <a:pt x="522" y="791"/>
                  </a:cubicBezTo>
                  <a:cubicBezTo>
                    <a:pt x="538" y="791"/>
                    <a:pt x="549" y="799"/>
                    <a:pt x="549" y="799"/>
                  </a:cubicBezTo>
                  <a:cubicBezTo>
                    <a:pt x="549" y="799"/>
                    <a:pt x="589" y="797"/>
                    <a:pt x="593" y="799"/>
                  </a:cubicBezTo>
                  <a:cubicBezTo>
                    <a:pt x="597" y="801"/>
                    <a:pt x="611" y="816"/>
                    <a:pt x="616" y="816"/>
                  </a:cubicBezTo>
                  <a:cubicBezTo>
                    <a:pt x="621" y="816"/>
                    <a:pt x="628" y="804"/>
                    <a:pt x="628" y="804"/>
                  </a:cubicBezTo>
                  <a:cubicBezTo>
                    <a:pt x="628" y="792"/>
                    <a:pt x="628" y="792"/>
                    <a:pt x="628" y="792"/>
                  </a:cubicBezTo>
                  <a:cubicBezTo>
                    <a:pt x="628" y="792"/>
                    <a:pt x="643" y="768"/>
                    <a:pt x="653" y="755"/>
                  </a:cubicBezTo>
                  <a:cubicBezTo>
                    <a:pt x="663" y="742"/>
                    <a:pt x="705" y="723"/>
                    <a:pt x="717" y="723"/>
                  </a:cubicBezTo>
                  <a:cubicBezTo>
                    <a:pt x="729" y="723"/>
                    <a:pt x="839" y="710"/>
                    <a:pt x="839" y="710"/>
                  </a:cubicBezTo>
                  <a:cubicBezTo>
                    <a:pt x="972" y="661"/>
                    <a:pt x="972" y="661"/>
                    <a:pt x="972" y="661"/>
                  </a:cubicBezTo>
                  <a:cubicBezTo>
                    <a:pt x="998" y="546"/>
                    <a:pt x="998" y="546"/>
                    <a:pt x="998" y="546"/>
                  </a:cubicBezTo>
                  <a:cubicBezTo>
                    <a:pt x="998" y="546"/>
                    <a:pt x="980" y="531"/>
                    <a:pt x="980" y="527"/>
                  </a:cubicBez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2" name="Freeform 58">
              <a:extLst>
                <a:ext uri="{FF2B5EF4-FFF2-40B4-BE49-F238E27FC236}">
                  <a16:creationId xmlns:a16="http://schemas.microsoft.com/office/drawing/2014/main" id="{461E2A1E-A226-4C8C-9DFA-3DA8F2A25402}"/>
                </a:ext>
              </a:extLst>
            </p:cNvPr>
            <p:cNvSpPr>
              <a:spLocks/>
            </p:cNvSpPr>
            <p:nvPr/>
          </p:nvSpPr>
          <p:spPr bwMode="auto">
            <a:xfrm>
              <a:off x="2915477" y="3828065"/>
              <a:ext cx="62952" cy="99540"/>
            </a:xfrm>
            <a:custGeom>
              <a:avLst/>
              <a:gdLst/>
              <a:ahLst/>
              <a:cxnLst>
                <a:cxn ang="0">
                  <a:pos x="46" y="66"/>
                </a:cxn>
                <a:cxn ang="0">
                  <a:pos x="50" y="46"/>
                </a:cxn>
                <a:cxn ang="0">
                  <a:pos x="71" y="34"/>
                </a:cxn>
                <a:cxn ang="0">
                  <a:pos x="64" y="10"/>
                </a:cxn>
                <a:cxn ang="0">
                  <a:pos x="65" y="0"/>
                </a:cxn>
                <a:cxn ang="0">
                  <a:pos x="40" y="0"/>
                </a:cxn>
                <a:cxn ang="0">
                  <a:pos x="37" y="0"/>
                </a:cxn>
                <a:cxn ang="0">
                  <a:pos x="36" y="5"/>
                </a:cxn>
                <a:cxn ang="0">
                  <a:pos x="20" y="21"/>
                </a:cxn>
                <a:cxn ang="0">
                  <a:pos x="11" y="45"/>
                </a:cxn>
                <a:cxn ang="0">
                  <a:pos x="0" y="89"/>
                </a:cxn>
                <a:cxn ang="0">
                  <a:pos x="1" y="105"/>
                </a:cxn>
                <a:cxn ang="0">
                  <a:pos x="6" y="100"/>
                </a:cxn>
                <a:cxn ang="0">
                  <a:pos x="13" y="87"/>
                </a:cxn>
                <a:cxn ang="0">
                  <a:pos x="27" y="86"/>
                </a:cxn>
                <a:cxn ang="0">
                  <a:pos x="31" y="69"/>
                </a:cxn>
                <a:cxn ang="0">
                  <a:pos x="46" y="66"/>
                </a:cxn>
              </a:cxnLst>
              <a:rect l="0" t="0" r="r" b="b"/>
              <a:pathLst>
                <a:path w="76" h="105">
                  <a:moveTo>
                    <a:pt x="46" y="66"/>
                  </a:moveTo>
                  <a:cubicBezTo>
                    <a:pt x="46" y="66"/>
                    <a:pt x="41" y="49"/>
                    <a:pt x="50" y="46"/>
                  </a:cubicBezTo>
                  <a:cubicBezTo>
                    <a:pt x="59" y="43"/>
                    <a:pt x="66" y="46"/>
                    <a:pt x="71" y="34"/>
                  </a:cubicBezTo>
                  <a:cubicBezTo>
                    <a:pt x="76" y="22"/>
                    <a:pt x="64" y="10"/>
                    <a:pt x="64" y="10"/>
                  </a:cubicBezTo>
                  <a:cubicBezTo>
                    <a:pt x="65" y="0"/>
                    <a:pt x="65" y="0"/>
                    <a:pt x="65" y="0"/>
                  </a:cubicBezTo>
                  <a:cubicBezTo>
                    <a:pt x="40" y="0"/>
                    <a:pt x="40" y="0"/>
                    <a:pt x="40" y="0"/>
                  </a:cubicBezTo>
                  <a:cubicBezTo>
                    <a:pt x="37" y="0"/>
                    <a:pt x="37" y="0"/>
                    <a:pt x="37" y="0"/>
                  </a:cubicBezTo>
                  <a:cubicBezTo>
                    <a:pt x="37" y="2"/>
                    <a:pt x="37" y="4"/>
                    <a:pt x="36" y="5"/>
                  </a:cubicBezTo>
                  <a:cubicBezTo>
                    <a:pt x="29" y="15"/>
                    <a:pt x="20" y="21"/>
                    <a:pt x="20" y="21"/>
                  </a:cubicBezTo>
                  <a:cubicBezTo>
                    <a:pt x="11" y="45"/>
                    <a:pt x="11" y="45"/>
                    <a:pt x="11" y="45"/>
                  </a:cubicBezTo>
                  <a:cubicBezTo>
                    <a:pt x="11" y="45"/>
                    <a:pt x="1" y="69"/>
                    <a:pt x="0" y="89"/>
                  </a:cubicBezTo>
                  <a:cubicBezTo>
                    <a:pt x="0" y="94"/>
                    <a:pt x="0" y="100"/>
                    <a:pt x="1" y="105"/>
                  </a:cubicBezTo>
                  <a:cubicBezTo>
                    <a:pt x="6" y="100"/>
                    <a:pt x="6" y="100"/>
                    <a:pt x="6" y="100"/>
                  </a:cubicBezTo>
                  <a:cubicBezTo>
                    <a:pt x="13" y="87"/>
                    <a:pt x="13" y="87"/>
                    <a:pt x="13" y="87"/>
                  </a:cubicBezTo>
                  <a:cubicBezTo>
                    <a:pt x="13" y="87"/>
                    <a:pt x="22" y="93"/>
                    <a:pt x="27" y="86"/>
                  </a:cubicBezTo>
                  <a:cubicBezTo>
                    <a:pt x="32" y="79"/>
                    <a:pt x="31" y="69"/>
                    <a:pt x="31" y="69"/>
                  </a:cubicBezTo>
                  <a:cubicBezTo>
                    <a:pt x="46" y="66"/>
                    <a:pt x="46" y="66"/>
                    <a:pt x="46" y="66"/>
                  </a:cubicBez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3" name="Freeform 59">
              <a:extLst>
                <a:ext uri="{FF2B5EF4-FFF2-40B4-BE49-F238E27FC236}">
                  <a16:creationId xmlns:a16="http://schemas.microsoft.com/office/drawing/2014/main" id="{CE2BA2EE-6DC9-409C-A6DF-3EE024B2FC80}"/>
                </a:ext>
              </a:extLst>
            </p:cNvPr>
            <p:cNvSpPr>
              <a:spLocks/>
            </p:cNvSpPr>
            <p:nvPr/>
          </p:nvSpPr>
          <p:spPr bwMode="auto">
            <a:xfrm>
              <a:off x="2931215" y="3689232"/>
              <a:ext cx="258552" cy="256709"/>
            </a:xfrm>
            <a:custGeom>
              <a:avLst/>
              <a:gdLst/>
              <a:ahLst/>
              <a:cxnLst>
                <a:cxn ang="0">
                  <a:pos x="281" y="39"/>
                </a:cxn>
                <a:cxn ang="0">
                  <a:pos x="297" y="19"/>
                </a:cxn>
                <a:cxn ang="0">
                  <a:pos x="290" y="2"/>
                </a:cxn>
                <a:cxn ang="0">
                  <a:pos x="277" y="12"/>
                </a:cxn>
                <a:cxn ang="0">
                  <a:pos x="264" y="15"/>
                </a:cxn>
                <a:cxn ang="0">
                  <a:pos x="250" y="22"/>
                </a:cxn>
                <a:cxn ang="0">
                  <a:pos x="241" y="16"/>
                </a:cxn>
                <a:cxn ang="0">
                  <a:pos x="217" y="16"/>
                </a:cxn>
                <a:cxn ang="0">
                  <a:pos x="188" y="32"/>
                </a:cxn>
                <a:cxn ang="0">
                  <a:pos x="163" y="39"/>
                </a:cxn>
                <a:cxn ang="0">
                  <a:pos x="140" y="35"/>
                </a:cxn>
                <a:cxn ang="0">
                  <a:pos x="114" y="22"/>
                </a:cxn>
                <a:cxn ang="0">
                  <a:pos x="100" y="33"/>
                </a:cxn>
                <a:cxn ang="0">
                  <a:pos x="64" y="41"/>
                </a:cxn>
                <a:cxn ang="0">
                  <a:pos x="58" y="31"/>
                </a:cxn>
                <a:cxn ang="0">
                  <a:pos x="42" y="32"/>
                </a:cxn>
                <a:cxn ang="0">
                  <a:pos x="43" y="53"/>
                </a:cxn>
                <a:cxn ang="0">
                  <a:pos x="48" y="64"/>
                </a:cxn>
                <a:cxn ang="0">
                  <a:pos x="33" y="66"/>
                </a:cxn>
                <a:cxn ang="0">
                  <a:pos x="33" y="75"/>
                </a:cxn>
                <a:cxn ang="0">
                  <a:pos x="27" y="84"/>
                </a:cxn>
                <a:cxn ang="0">
                  <a:pos x="14" y="78"/>
                </a:cxn>
                <a:cxn ang="0">
                  <a:pos x="5" y="98"/>
                </a:cxn>
                <a:cxn ang="0">
                  <a:pos x="1" y="99"/>
                </a:cxn>
                <a:cxn ang="0">
                  <a:pos x="0" y="131"/>
                </a:cxn>
                <a:cxn ang="0">
                  <a:pos x="17" y="147"/>
                </a:cxn>
                <a:cxn ang="0">
                  <a:pos x="20" y="147"/>
                </a:cxn>
                <a:cxn ang="0">
                  <a:pos x="45" y="147"/>
                </a:cxn>
                <a:cxn ang="0">
                  <a:pos x="44" y="157"/>
                </a:cxn>
                <a:cxn ang="0">
                  <a:pos x="51" y="181"/>
                </a:cxn>
                <a:cxn ang="0">
                  <a:pos x="30" y="193"/>
                </a:cxn>
                <a:cxn ang="0">
                  <a:pos x="26" y="213"/>
                </a:cxn>
                <a:cxn ang="0">
                  <a:pos x="16" y="224"/>
                </a:cxn>
                <a:cxn ang="0">
                  <a:pos x="19" y="254"/>
                </a:cxn>
                <a:cxn ang="0">
                  <a:pos x="23" y="251"/>
                </a:cxn>
                <a:cxn ang="0">
                  <a:pos x="45" y="263"/>
                </a:cxn>
                <a:cxn ang="0">
                  <a:pos x="73" y="275"/>
                </a:cxn>
                <a:cxn ang="0">
                  <a:pos x="157" y="218"/>
                </a:cxn>
                <a:cxn ang="0">
                  <a:pos x="200" y="183"/>
                </a:cxn>
                <a:cxn ang="0">
                  <a:pos x="261" y="156"/>
                </a:cxn>
                <a:cxn ang="0">
                  <a:pos x="255" y="131"/>
                </a:cxn>
                <a:cxn ang="0">
                  <a:pos x="264" y="112"/>
                </a:cxn>
                <a:cxn ang="0">
                  <a:pos x="260" y="77"/>
                </a:cxn>
                <a:cxn ang="0">
                  <a:pos x="249" y="55"/>
                </a:cxn>
                <a:cxn ang="0">
                  <a:pos x="281" y="39"/>
                </a:cxn>
              </a:cxnLst>
              <a:rect l="0" t="0" r="r" b="b"/>
              <a:pathLst>
                <a:path w="297" h="275">
                  <a:moveTo>
                    <a:pt x="281" y="39"/>
                  </a:moveTo>
                  <a:cubicBezTo>
                    <a:pt x="290" y="35"/>
                    <a:pt x="295" y="26"/>
                    <a:pt x="297" y="19"/>
                  </a:cubicBezTo>
                  <a:cubicBezTo>
                    <a:pt x="288" y="20"/>
                    <a:pt x="293" y="4"/>
                    <a:pt x="290" y="2"/>
                  </a:cubicBezTo>
                  <a:cubicBezTo>
                    <a:pt x="287" y="0"/>
                    <a:pt x="285" y="11"/>
                    <a:pt x="277" y="12"/>
                  </a:cubicBezTo>
                  <a:cubicBezTo>
                    <a:pt x="269" y="13"/>
                    <a:pt x="264" y="15"/>
                    <a:pt x="264" y="15"/>
                  </a:cubicBezTo>
                  <a:cubicBezTo>
                    <a:pt x="264" y="15"/>
                    <a:pt x="259" y="21"/>
                    <a:pt x="250" y="22"/>
                  </a:cubicBezTo>
                  <a:cubicBezTo>
                    <a:pt x="241" y="23"/>
                    <a:pt x="246" y="18"/>
                    <a:pt x="241" y="16"/>
                  </a:cubicBezTo>
                  <a:cubicBezTo>
                    <a:pt x="236" y="14"/>
                    <a:pt x="230" y="15"/>
                    <a:pt x="217" y="16"/>
                  </a:cubicBezTo>
                  <a:cubicBezTo>
                    <a:pt x="204" y="17"/>
                    <a:pt x="197" y="29"/>
                    <a:pt x="188" y="32"/>
                  </a:cubicBezTo>
                  <a:cubicBezTo>
                    <a:pt x="179" y="35"/>
                    <a:pt x="174" y="38"/>
                    <a:pt x="163" y="39"/>
                  </a:cubicBezTo>
                  <a:cubicBezTo>
                    <a:pt x="152" y="40"/>
                    <a:pt x="140" y="35"/>
                    <a:pt x="140" y="35"/>
                  </a:cubicBezTo>
                  <a:cubicBezTo>
                    <a:pt x="140" y="35"/>
                    <a:pt x="117" y="23"/>
                    <a:pt x="114" y="22"/>
                  </a:cubicBezTo>
                  <a:cubicBezTo>
                    <a:pt x="111" y="21"/>
                    <a:pt x="100" y="33"/>
                    <a:pt x="100" y="33"/>
                  </a:cubicBezTo>
                  <a:cubicBezTo>
                    <a:pt x="100" y="33"/>
                    <a:pt x="85" y="41"/>
                    <a:pt x="64" y="41"/>
                  </a:cubicBezTo>
                  <a:cubicBezTo>
                    <a:pt x="43" y="41"/>
                    <a:pt x="60" y="35"/>
                    <a:pt x="58" y="31"/>
                  </a:cubicBezTo>
                  <a:cubicBezTo>
                    <a:pt x="56" y="27"/>
                    <a:pt x="42" y="32"/>
                    <a:pt x="42" y="32"/>
                  </a:cubicBezTo>
                  <a:cubicBezTo>
                    <a:pt x="43" y="53"/>
                    <a:pt x="43" y="53"/>
                    <a:pt x="43" y="53"/>
                  </a:cubicBezTo>
                  <a:cubicBezTo>
                    <a:pt x="43" y="53"/>
                    <a:pt x="50" y="51"/>
                    <a:pt x="48" y="64"/>
                  </a:cubicBezTo>
                  <a:cubicBezTo>
                    <a:pt x="47" y="72"/>
                    <a:pt x="33" y="66"/>
                    <a:pt x="33" y="66"/>
                  </a:cubicBezTo>
                  <a:cubicBezTo>
                    <a:pt x="33" y="75"/>
                    <a:pt x="33" y="75"/>
                    <a:pt x="33" y="75"/>
                  </a:cubicBezTo>
                  <a:cubicBezTo>
                    <a:pt x="33" y="75"/>
                    <a:pt x="31" y="83"/>
                    <a:pt x="27" y="84"/>
                  </a:cubicBezTo>
                  <a:cubicBezTo>
                    <a:pt x="24" y="85"/>
                    <a:pt x="17" y="80"/>
                    <a:pt x="14" y="78"/>
                  </a:cubicBezTo>
                  <a:cubicBezTo>
                    <a:pt x="12" y="83"/>
                    <a:pt x="2" y="91"/>
                    <a:pt x="5" y="98"/>
                  </a:cubicBezTo>
                  <a:cubicBezTo>
                    <a:pt x="1" y="99"/>
                    <a:pt x="1" y="99"/>
                    <a:pt x="1" y="99"/>
                  </a:cubicBezTo>
                  <a:cubicBezTo>
                    <a:pt x="0" y="131"/>
                    <a:pt x="0" y="131"/>
                    <a:pt x="0" y="131"/>
                  </a:cubicBezTo>
                  <a:cubicBezTo>
                    <a:pt x="0" y="131"/>
                    <a:pt x="14" y="139"/>
                    <a:pt x="17" y="147"/>
                  </a:cubicBezTo>
                  <a:cubicBezTo>
                    <a:pt x="20" y="147"/>
                    <a:pt x="20" y="147"/>
                    <a:pt x="20" y="147"/>
                  </a:cubicBezTo>
                  <a:cubicBezTo>
                    <a:pt x="45" y="147"/>
                    <a:pt x="45" y="147"/>
                    <a:pt x="45" y="147"/>
                  </a:cubicBezTo>
                  <a:cubicBezTo>
                    <a:pt x="44" y="157"/>
                    <a:pt x="44" y="157"/>
                    <a:pt x="44" y="157"/>
                  </a:cubicBezTo>
                  <a:cubicBezTo>
                    <a:pt x="44" y="157"/>
                    <a:pt x="56" y="169"/>
                    <a:pt x="51" y="181"/>
                  </a:cubicBezTo>
                  <a:cubicBezTo>
                    <a:pt x="46" y="193"/>
                    <a:pt x="39" y="190"/>
                    <a:pt x="30" y="193"/>
                  </a:cubicBezTo>
                  <a:cubicBezTo>
                    <a:pt x="21" y="196"/>
                    <a:pt x="26" y="213"/>
                    <a:pt x="26" y="213"/>
                  </a:cubicBezTo>
                  <a:cubicBezTo>
                    <a:pt x="16" y="224"/>
                    <a:pt x="16" y="224"/>
                    <a:pt x="16" y="224"/>
                  </a:cubicBezTo>
                  <a:cubicBezTo>
                    <a:pt x="19" y="254"/>
                    <a:pt x="19" y="254"/>
                    <a:pt x="19" y="254"/>
                  </a:cubicBezTo>
                  <a:cubicBezTo>
                    <a:pt x="23" y="251"/>
                    <a:pt x="23" y="251"/>
                    <a:pt x="23" y="251"/>
                  </a:cubicBezTo>
                  <a:cubicBezTo>
                    <a:pt x="45" y="263"/>
                    <a:pt x="45" y="263"/>
                    <a:pt x="45" y="263"/>
                  </a:cubicBezTo>
                  <a:cubicBezTo>
                    <a:pt x="45" y="263"/>
                    <a:pt x="52" y="275"/>
                    <a:pt x="73" y="275"/>
                  </a:cubicBezTo>
                  <a:cubicBezTo>
                    <a:pt x="94" y="275"/>
                    <a:pt x="157" y="218"/>
                    <a:pt x="157" y="218"/>
                  </a:cubicBezTo>
                  <a:cubicBezTo>
                    <a:pt x="200" y="183"/>
                    <a:pt x="200" y="183"/>
                    <a:pt x="200" y="183"/>
                  </a:cubicBezTo>
                  <a:cubicBezTo>
                    <a:pt x="200" y="183"/>
                    <a:pt x="249" y="165"/>
                    <a:pt x="261" y="156"/>
                  </a:cubicBezTo>
                  <a:cubicBezTo>
                    <a:pt x="273" y="147"/>
                    <a:pt x="256" y="138"/>
                    <a:pt x="255" y="131"/>
                  </a:cubicBezTo>
                  <a:cubicBezTo>
                    <a:pt x="254" y="124"/>
                    <a:pt x="260" y="117"/>
                    <a:pt x="264" y="112"/>
                  </a:cubicBezTo>
                  <a:cubicBezTo>
                    <a:pt x="268" y="107"/>
                    <a:pt x="260" y="77"/>
                    <a:pt x="260" y="77"/>
                  </a:cubicBezTo>
                  <a:cubicBezTo>
                    <a:pt x="260" y="77"/>
                    <a:pt x="245" y="69"/>
                    <a:pt x="249" y="55"/>
                  </a:cubicBezTo>
                  <a:cubicBezTo>
                    <a:pt x="253" y="41"/>
                    <a:pt x="265" y="46"/>
                    <a:pt x="281" y="39"/>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4" name="Freeform 60">
              <a:extLst>
                <a:ext uri="{FF2B5EF4-FFF2-40B4-BE49-F238E27FC236}">
                  <a16:creationId xmlns:a16="http://schemas.microsoft.com/office/drawing/2014/main" id="{75F61910-7931-4327-B13E-620659B19B04}"/>
                </a:ext>
              </a:extLst>
            </p:cNvPr>
            <p:cNvSpPr>
              <a:spLocks/>
            </p:cNvSpPr>
            <p:nvPr/>
          </p:nvSpPr>
          <p:spPr bwMode="auto">
            <a:xfrm>
              <a:off x="3203256" y="3492773"/>
              <a:ext cx="132649" cy="130974"/>
            </a:xfrm>
            <a:custGeom>
              <a:avLst/>
              <a:gdLst/>
              <a:ahLst/>
              <a:cxnLst>
                <a:cxn ang="0">
                  <a:pos x="147" y="111"/>
                </a:cxn>
                <a:cxn ang="0">
                  <a:pos x="143" y="104"/>
                </a:cxn>
                <a:cxn ang="0">
                  <a:pos x="145" y="94"/>
                </a:cxn>
                <a:cxn ang="0">
                  <a:pos x="125" y="92"/>
                </a:cxn>
                <a:cxn ang="0">
                  <a:pos x="115" y="78"/>
                </a:cxn>
                <a:cxn ang="0">
                  <a:pos x="97" y="70"/>
                </a:cxn>
                <a:cxn ang="0">
                  <a:pos x="118" y="61"/>
                </a:cxn>
                <a:cxn ang="0">
                  <a:pos x="88" y="39"/>
                </a:cxn>
                <a:cxn ang="0">
                  <a:pos x="94" y="24"/>
                </a:cxn>
                <a:cxn ang="0">
                  <a:pos x="75" y="16"/>
                </a:cxn>
                <a:cxn ang="0">
                  <a:pos x="76" y="7"/>
                </a:cxn>
                <a:cxn ang="0">
                  <a:pos x="61" y="0"/>
                </a:cxn>
                <a:cxn ang="0">
                  <a:pos x="55" y="10"/>
                </a:cxn>
                <a:cxn ang="0">
                  <a:pos x="22" y="6"/>
                </a:cxn>
                <a:cxn ang="0">
                  <a:pos x="17" y="13"/>
                </a:cxn>
                <a:cxn ang="0">
                  <a:pos x="0" y="14"/>
                </a:cxn>
                <a:cxn ang="0">
                  <a:pos x="6" y="29"/>
                </a:cxn>
                <a:cxn ang="0">
                  <a:pos x="18" y="69"/>
                </a:cxn>
                <a:cxn ang="0">
                  <a:pos x="47" y="72"/>
                </a:cxn>
                <a:cxn ang="0">
                  <a:pos x="57" y="93"/>
                </a:cxn>
                <a:cxn ang="0">
                  <a:pos x="55" y="98"/>
                </a:cxn>
                <a:cxn ang="0">
                  <a:pos x="62" y="103"/>
                </a:cxn>
                <a:cxn ang="0">
                  <a:pos x="72" y="89"/>
                </a:cxn>
                <a:cxn ang="0">
                  <a:pos x="83" y="86"/>
                </a:cxn>
                <a:cxn ang="0">
                  <a:pos x="100" y="97"/>
                </a:cxn>
                <a:cxn ang="0">
                  <a:pos x="111" y="95"/>
                </a:cxn>
                <a:cxn ang="0">
                  <a:pos x="119" y="111"/>
                </a:cxn>
                <a:cxn ang="0">
                  <a:pos x="130" y="138"/>
                </a:cxn>
                <a:cxn ang="0">
                  <a:pos x="148" y="140"/>
                </a:cxn>
                <a:cxn ang="0">
                  <a:pos x="147" y="111"/>
                </a:cxn>
              </a:cxnLst>
              <a:rect l="0" t="0" r="r" b="b"/>
              <a:pathLst>
                <a:path w="152" h="140">
                  <a:moveTo>
                    <a:pt x="147" y="111"/>
                  </a:moveTo>
                  <a:cubicBezTo>
                    <a:pt x="143" y="104"/>
                    <a:pt x="143" y="104"/>
                    <a:pt x="143" y="104"/>
                  </a:cubicBezTo>
                  <a:cubicBezTo>
                    <a:pt x="145" y="94"/>
                    <a:pt x="145" y="94"/>
                    <a:pt x="145" y="94"/>
                  </a:cubicBezTo>
                  <a:cubicBezTo>
                    <a:pt x="125" y="92"/>
                    <a:pt x="125" y="92"/>
                    <a:pt x="125" y="92"/>
                  </a:cubicBezTo>
                  <a:cubicBezTo>
                    <a:pt x="115" y="78"/>
                    <a:pt x="115" y="78"/>
                    <a:pt x="115" y="78"/>
                  </a:cubicBezTo>
                  <a:cubicBezTo>
                    <a:pt x="97" y="70"/>
                    <a:pt x="97" y="70"/>
                    <a:pt x="97" y="70"/>
                  </a:cubicBezTo>
                  <a:cubicBezTo>
                    <a:pt x="97" y="70"/>
                    <a:pt x="117" y="70"/>
                    <a:pt x="118" y="61"/>
                  </a:cubicBezTo>
                  <a:cubicBezTo>
                    <a:pt x="119" y="52"/>
                    <a:pt x="88" y="39"/>
                    <a:pt x="88" y="39"/>
                  </a:cubicBezTo>
                  <a:cubicBezTo>
                    <a:pt x="88" y="39"/>
                    <a:pt x="94" y="31"/>
                    <a:pt x="94" y="24"/>
                  </a:cubicBezTo>
                  <a:cubicBezTo>
                    <a:pt x="94" y="17"/>
                    <a:pt x="75" y="16"/>
                    <a:pt x="75" y="16"/>
                  </a:cubicBezTo>
                  <a:cubicBezTo>
                    <a:pt x="76" y="7"/>
                    <a:pt x="76" y="7"/>
                    <a:pt x="76" y="7"/>
                  </a:cubicBezTo>
                  <a:cubicBezTo>
                    <a:pt x="76" y="7"/>
                    <a:pt x="64" y="0"/>
                    <a:pt x="61" y="0"/>
                  </a:cubicBezTo>
                  <a:cubicBezTo>
                    <a:pt x="58" y="0"/>
                    <a:pt x="55" y="10"/>
                    <a:pt x="55" y="10"/>
                  </a:cubicBezTo>
                  <a:cubicBezTo>
                    <a:pt x="22" y="6"/>
                    <a:pt x="22" y="6"/>
                    <a:pt x="22" y="6"/>
                  </a:cubicBezTo>
                  <a:cubicBezTo>
                    <a:pt x="17" y="13"/>
                    <a:pt x="17" y="13"/>
                    <a:pt x="17" y="13"/>
                  </a:cubicBezTo>
                  <a:cubicBezTo>
                    <a:pt x="0" y="14"/>
                    <a:pt x="0" y="14"/>
                    <a:pt x="0" y="14"/>
                  </a:cubicBezTo>
                  <a:cubicBezTo>
                    <a:pt x="2" y="17"/>
                    <a:pt x="3" y="22"/>
                    <a:pt x="6" y="29"/>
                  </a:cubicBezTo>
                  <a:cubicBezTo>
                    <a:pt x="12" y="44"/>
                    <a:pt x="10" y="58"/>
                    <a:pt x="18" y="69"/>
                  </a:cubicBezTo>
                  <a:cubicBezTo>
                    <a:pt x="26" y="80"/>
                    <a:pt x="42" y="71"/>
                    <a:pt x="47" y="72"/>
                  </a:cubicBezTo>
                  <a:cubicBezTo>
                    <a:pt x="50" y="72"/>
                    <a:pt x="54" y="83"/>
                    <a:pt x="57" y="93"/>
                  </a:cubicBezTo>
                  <a:cubicBezTo>
                    <a:pt x="56" y="95"/>
                    <a:pt x="56" y="96"/>
                    <a:pt x="55" y="98"/>
                  </a:cubicBezTo>
                  <a:cubicBezTo>
                    <a:pt x="62" y="103"/>
                    <a:pt x="62" y="103"/>
                    <a:pt x="62" y="103"/>
                  </a:cubicBezTo>
                  <a:cubicBezTo>
                    <a:pt x="72" y="89"/>
                    <a:pt x="72" y="89"/>
                    <a:pt x="72" y="89"/>
                  </a:cubicBezTo>
                  <a:cubicBezTo>
                    <a:pt x="72" y="89"/>
                    <a:pt x="82" y="86"/>
                    <a:pt x="83" y="86"/>
                  </a:cubicBezTo>
                  <a:cubicBezTo>
                    <a:pt x="90" y="96"/>
                    <a:pt x="100" y="97"/>
                    <a:pt x="100" y="97"/>
                  </a:cubicBezTo>
                  <a:cubicBezTo>
                    <a:pt x="100" y="97"/>
                    <a:pt x="102" y="94"/>
                    <a:pt x="111" y="95"/>
                  </a:cubicBezTo>
                  <a:cubicBezTo>
                    <a:pt x="120" y="96"/>
                    <a:pt x="116" y="107"/>
                    <a:pt x="119" y="111"/>
                  </a:cubicBezTo>
                  <a:cubicBezTo>
                    <a:pt x="122" y="115"/>
                    <a:pt x="130" y="138"/>
                    <a:pt x="130" y="138"/>
                  </a:cubicBezTo>
                  <a:cubicBezTo>
                    <a:pt x="130" y="138"/>
                    <a:pt x="144" y="140"/>
                    <a:pt x="148" y="140"/>
                  </a:cubicBezTo>
                  <a:cubicBezTo>
                    <a:pt x="152" y="140"/>
                    <a:pt x="147" y="111"/>
                    <a:pt x="147" y="111"/>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5" name="Freeform 61">
              <a:extLst>
                <a:ext uri="{FF2B5EF4-FFF2-40B4-BE49-F238E27FC236}">
                  <a16:creationId xmlns:a16="http://schemas.microsoft.com/office/drawing/2014/main" id="{34FB080F-61E3-40A1-BA7B-D4B8CE1D8EAB}"/>
                </a:ext>
              </a:extLst>
            </p:cNvPr>
            <p:cNvSpPr>
              <a:spLocks noEditPoints="1"/>
            </p:cNvSpPr>
            <p:nvPr/>
          </p:nvSpPr>
          <p:spPr bwMode="auto">
            <a:xfrm>
              <a:off x="2510788" y="3450861"/>
              <a:ext cx="773407" cy="319576"/>
            </a:xfrm>
            <a:custGeom>
              <a:avLst/>
              <a:gdLst/>
              <a:ahLst/>
              <a:cxnLst>
                <a:cxn ang="0">
                  <a:pos x="20" y="116"/>
                </a:cxn>
                <a:cxn ang="0">
                  <a:pos x="27" y="107"/>
                </a:cxn>
                <a:cxn ang="0">
                  <a:pos x="63" y="93"/>
                </a:cxn>
                <a:cxn ang="0">
                  <a:pos x="52" y="101"/>
                </a:cxn>
                <a:cxn ang="0">
                  <a:pos x="887" y="259"/>
                </a:cxn>
                <a:cxn ang="0">
                  <a:pos x="850" y="224"/>
                </a:cxn>
                <a:cxn ang="0">
                  <a:pos x="845" y="165"/>
                </a:cxn>
                <a:cxn ang="0">
                  <a:pos x="853" y="137"/>
                </a:cxn>
                <a:cxn ang="0">
                  <a:pos x="802" y="73"/>
                </a:cxn>
                <a:cxn ang="0">
                  <a:pos x="761" y="32"/>
                </a:cxn>
                <a:cxn ang="0">
                  <a:pos x="678" y="63"/>
                </a:cxn>
                <a:cxn ang="0">
                  <a:pos x="542" y="57"/>
                </a:cxn>
                <a:cxn ang="0">
                  <a:pos x="491" y="51"/>
                </a:cxn>
                <a:cxn ang="0">
                  <a:pos x="442" y="30"/>
                </a:cxn>
                <a:cxn ang="0">
                  <a:pos x="385" y="16"/>
                </a:cxn>
                <a:cxn ang="0">
                  <a:pos x="272" y="42"/>
                </a:cxn>
                <a:cxn ang="0">
                  <a:pos x="203" y="53"/>
                </a:cxn>
                <a:cxn ang="0">
                  <a:pos x="120" y="14"/>
                </a:cxn>
                <a:cxn ang="0">
                  <a:pos x="79" y="10"/>
                </a:cxn>
                <a:cxn ang="0">
                  <a:pos x="52" y="28"/>
                </a:cxn>
                <a:cxn ang="0">
                  <a:pos x="50" y="47"/>
                </a:cxn>
                <a:cxn ang="0">
                  <a:pos x="50" y="86"/>
                </a:cxn>
                <a:cxn ang="0">
                  <a:pos x="107" y="65"/>
                </a:cxn>
                <a:cxn ang="0">
                  <a:pos x="165" y="81"/>
                </a:cxn>
                <a:cxn ang="0">
                  <a:pos x="92" y="91"/>
                </a:cxn>
                <a:cxn ang="0">
                  <a:pos x="76" y="142"/>
                </a:cxn>
                <a:cxn ang="0">
                  <a:pos x="83" y="186"/>
                </a:cxn>
                <a:cxn ang="0">
                  <a:pos x="108" y="234"/>
                </a:cxn>
                <a:cxn ang="0">
                  <a:pos x="146" y="297"/>
                </a:cxn>
                <a:cxn ang="0">
                  <a:pos x="250" y="310"/>
                </a:cxn>
                <a:cxn ang="0">
                  <a:pos x="359" y="325"/>
                </a:cxn>
                <a:cxn ang="0">
                  <a:pos x="477" y="298"/>
                </a:cxn>
                <a:cxn ang="0">
                  <a:pos x="495" y="329"/>
                </a:cxn>
                <a:cxn ang="0">
                  <a:pos x="515" y="330"/>
                </a:cxn>
                <a:cxn ang="0">
                  <a:pos x="525" y="308"/>
                </a:cxn>
                <a:cxn ang="0">
                  <a:pos x="546" y="296"/>
                </a:cxn>
                <a:cxn ang="0">
                  <a:pos x="622" y="290"/>
                </a:cxn>
                <a:cxn ang="0">
                  <a:pos x="699" y="271"/>
                </a:cxn>
                <a:cxn ang="0">
                  <a:pos x="746" y="270"/>
                </a:cxn>
                <a:cxn ang="0">
                  <a:pos x="781" y="274"/>
                </a:cxn>
                <a:cxn ang="0">
                  <a:pos x="835" y="267"/>
                </a:cxn>
                <a:cxn ang="0">
                  <a:pos x="888" y="265"/>
                </a:cxn>
                <a:cxn ang="0">
                  <a:pos x="81" y="204"/>
                </a:cxn>
              </a:cxnLst>
              <a:rect l="0" t="0" r="r" b="b"/>
              <a:pathLst>
                <a:path w="888" h="340">
                  <a:moveTo>
                    <a:pt x="3" y="126"/>
                  </a:moveTo>
                  <a:cubicBezTo>
                    <a:pt x="17" y="125"/>
                    <a:pt x="17" y="125"/>
                    <a:pt x="17" y="125"/>
                  </a:cubicBezTo>
                  <a:cubicBezTo>
                    <a:pt x="20" y="116"/>
                    <a:pt x="20" y="116"/>
                    <a:pt x="20" y="116"/>
                  </a:cubicBezTo>
                  <a:cubicBezTo>
                    <a:pt x="0" y="116"/>
                    <a:pt x="0" y="116"/>
                    <a:pt x="0" y="116"/>
                  </a:cubicBezTo>
                  <a:lnTo>
                    <a:pt x="3" y="126"/>
                  </a:lnTo>
                  <a:close/>
                  <a:moveTo>
                    <a:pt x="27" y="107"/>
                  </a:moveTo>
                  <a:cubicBezTo>
                    <a:pt x="30" y="116"/>
                    <a:pt x="40" y="122"/>
                    <a:pt x="39" y="106"/>
                  </a:cubicBezTo>
                  <a:cubicBezTo>
                    <a:pt x="38" y="90"/>
                    <a:pt x="27" y="107"/>
                    <a:pt x="27" y="107"/>
                  </a:cubicBezTo>
                  <a:close/>
                  <a:moveTo>
                    <a:pt x="63" y="93"/>
                  </a:moveTo>
                  <a:cubicBezTo>
                    <a:pt x="45" y="93"/>
                    <a:pt x="45" y="93"/>
                    <a:pt x="45" y="93"/>
                  </a:cubicBezTo>
                  <a:cubicBezTo>
                    <a:pt x="45" y="114"/>
                    <a:pt x="45" y="114"/>
                    <a:pt x="45" y="114"/>
                  </a:cubicBezTo>
                  <a:cubicBezTo>
                    <a:pt x="52" y="101"/>
                    <a:pt x="52" y="101"/>
                    <a:pt x="52" y="101"/>
                  </a:cubicBezTo>
                  <a:lnTo>
                    <a:pt x="63" y="93"/>
                  </a:lnTo>
                  <a:close/>
                  <a:moveTo>
                    <a:pt x="888" y="265"/>
                  </a:moveTo>
                  <a:cubicBezTo>
                    <a:pt x="887" y="261"/>
                    <a:pt x="887" y="259"/>
                    <a:pt x="887" y="259"/>
                  </a:cubicBezTo>
                  <a:cubicBezTo>
                    <a:pt x="871" y="254"/>
                    <a:pt x="871" y="254"/>
                    <a:pt x="871" y="254"/>
                  </a:cubicBezTo>
                  <a:cubicBezTo>
                    <a:pt x="871" y="236"/>
                    <a:pt x="871" y="236"/>
                    <a:pt x="871" y="236"/>
                  </a:cubicBezTo>
                  <a:cubicBezTo>
                    <a:pt x="850" y="224"/>
                    <a:pt x="850" y="224"/>
                    <a:pt x="850" y="224"/>
                  </a:cubicBezTo>
                  <a:cubicBezTo>
                    <a:pt x="850" y="224"/>
                    <a:pt x="863" y="205"/>
                    <a:pt x="858" y="203"/>
                  </a:cubicBezTo>
                  <a:cubicBezTo>
                    <a:pt x="853" y="201"/>
                    <a:pt x="846" y="180"/>
                    <a:pt x="846" y="180"/>
                  </a:cubicBezTo>
                  <a:cubicBezTo>
                    <a:pt x="845" y="165"/>
                    <a:pt x="845" y="165"/>
                    <a:pt x="845" y="165"/>
                  </a:cubicBezTo>
                  <a:cubicBezTo>
                    <a:pt x="834" y="149"/>
                    <a:pt x="834" y="149"/>
                    <a:pt x="834" y="149"/>
                  </a:cubicBezTo>
                  <a:cubicBezTo>
                    <a:pt x="850" y="147"/>
                    <a:pt x="850" y="147"/>
                    <a:pt x="850" y="147"/>
                  </a:cubicBezTo>
                  <a:cubicBezTo>
                    <a:pt x="850" y="147"/>
                    <a:pt x="851" y="142"/>
                    <a:pt x="853" y="137"/>
                  </a:cubicBezTo>
                  <a:cubicBezTo>
                    <a:pt x="850" y="127"/>
                    <a:pt x="846" y="116"/>
                    <a:pt x="843" y="116"/>
                  </a:cubicBezTo>
                  <a:cubicBezTo>
                    <a:pt x="838" y="115"/>
                    <a:pt x="822" y="124"/>
                    <a:pt x="814" y="113"/>
                  </a:cubicBezTo>
                  <a:cubicBezTo>
                    <a:pt x="806" y="102"/>
                    <a:pt x="808" y="88"/>
                    <a:pt x="802" y="73"/>
                  </a:cubicBezTo>
                  <a:cubicBezTo>
                    <a:pt x="796" y="58"/>
                    <a:pt x="794" y="50"/>
                    <a:pt x="794" y="50"/>
                  </a:cubicBezTo>
                  <a:cubicBezTo>
                    <a:pt x="777" y="50"/>
                    <a:pt x="777" y="50"/>
                    <a:pt x="777" y="50"/>
                  </a:cubicBezTo>
                  <a:cubicBezTo>
                    <a:pt x="777" y="50"/>
                    <a:pt x="775" y="35"/>
                    <a:pt x="761" y="32"/>
                  </a:cubicBezTo>
                  <a:cubicBezTo>
                    <a:pt x="747" y="29"/>
                    <a:pt x="741" y="39"/>
                    <a:pt x="741" y="39"/>
                  </a:cubicBezTo>
                  <a:cubicBezTo>
                    <a:pt x="715" y="34"/>
                    <a:pt x="715" y="34"/>
                    <a:pt x="715" y="34"/>
                  </a:cubicBezTo>
                  <a:cubicBezTo>
                    <a:pt x="706" y="43"/>
                    <a:pt x="688" y="59"/>
                    <a:pt x="678" y="63"/>
                  </a:cubicBezTo>
                  <a:cubicBezTo>
                    <a:pt x="665" y="68"/>
                    <a:pt x="621" y="62"/>
                    <a:pt x="621" y="62"/>
                  </a:cubicBezTo>
                  <a:cubicBezTo>
                    <a:pt x="585" y="72"/>
                    <a:pt x="585" y="72"/>
                    <a:pt x="585" y="72"/>
                  </a:cubicBezTo>
                  <a:cubicBezTo>
                    <a:pt x="542" y="57"/>
                    <a:pt x="542" y="57"/>
                    <a:pt x="542" y="57"/>
                  </a:cubicBezTo>
                  <a:cubicBezTo>
                    <a:pt x="525" y="63"/>
                    <a:pt x="525" y="63"/>
                    <a:pt x="525" y="63"/>
                  </a:cubicBezTo>
                  <a:cubicBezTo>
                    <a:pt x="525" y="63"/>
                    <a:pt x="516" y="40"/>
                    <a:pt x="508" y="42"/>
                  </a:cubicBezTo>
                  <a:cubicBezTo>
                    <a:pt x="500" y="44"/>
                    <a:pt x="491" y="51"/>
                    <a:pt x="491" y="51"/>
                  </a:cubicBezTo>
                  <a:cubicBezTo>
                    <a:pt x="475" y="40"/>
                    <a:pt x="475" y="40"/>
                    <a:pt x="475" y="40"/>
                  </a:cubicBezTo>
                  <a:cubicBezTo>
                    <a:pt x="472" y="25"/>
                    <a:pt x="472" y="25"/>
                    <a:pt x="472" y="25"/>
                  </a:cubicBezTo>
                  <a:cubicBezTo>
                    <a:pt x="442" y="30"/>
                    <a:pt x="442" y="30"/>
                    <a:pt x="442" y="30"/>
                  </a:cubicBezTo>
                  <a:cubicBezTo>
                    <a:pt x="424" y="20"/>
                    <a:pt x="424" y="20"/>
                    <a:pt x="424" y="20"/>
                  </a:cubicBezTo>
                  <a:cubicBezTo>
                    <a:pt x="421" y="6"/>
                    <a:pt x="421" y="6"/>
                    <a:pt x="421" y="6"/>
                  </a:cubicBezTo>
                  <a:cubicBezTo>
                    <a:pt x="421" y="6"/>
                    <a:pt x="398" y="16"/>
                    <a:pt x="385" y="16"/>
                  </a:cubicBezTo>
                  <a:cubicBezTo>
                    <a:pt x="373" y="16"/>
                    <a:pt x="355" y="10"/>
                    <a:pt x="343" y="11"/>
                  </a:cubicBezTo>
                  <a:cubicBezTo>
                    <a:pt x="332" y="12"/>
                    <a:pt x="297" y="26"/>
                    <a:pt x="291" y="32"/>
                  </a:cubicBezTo>
                  <a:cubicBezTo>
                    <a:pt x="286" y="39"/>
                    <a:pt x="272" y="42"/>
                    <a:pt x="272" y="42"/>
                  </a:cubicBezTo>
                  <a:cubicBezTo>
                    <a:pt x="266" y="58"/>
                    <a:pt x="266" y="58"/>
                    <a:pt x="266" y="58"/>
                  </a:cubicBezTo>
                  <a:cubicBezTo>
                    <a:pt x="266" y="58"/>
                    <a:pt x="266" y="62"/>
                    <a:pt x="252" y="59"/>
                  </a:cubicBezTo>
                  <a:cubicBezTo>
                    <a:pt x="239" y="56"/>
                    <a:pt x="216" y="53"/>
                    <a:pt x="203" y="53"/>
                  </a:cubicBezTo>
                  <a:cubicBezTo>
                    <a:pt x="191" y="53"/>
                    <a:pt x="151" y="44"/>
                    <a:pt x="151" y="44"/>
                  </a:cubicBezTo>
                  <a:cubicBezTo>
                    <a:pt x="151" y="44"/>
                    <a:pt x="127" y="47"/>
                    <a:pt x="124" y="33"/>
                  </a:cubicBezTo>
                  <a:cubicBezTo>
                    <a:pt x="122" y="26"/>
                    <a:pt x="121" y="19"/>
                    <a:pt x="120" y="14"/>
                  </a:cubicBezTo>
                  <a:cubicBezTo>
                    <a:pt x="111" y="15"/>
                    <a:pt x="97" y="13"/>
                    <a:pt x="97" y="13"/>
                  </a:cubicBezTo>
                  <a:cubicBezTo>
                    <a:pt x="87" y="0"/>
                    <a:pt x="87" y="0"/>
                    <a:pt x="87" y="0"/>
                  </a:cubicBezTo>
                  <a:cubicBezTo>
                    <a:pt x="79" y="10"/>
                    <a:pt x="79" y="10"/>
                    <a:pt x="79" y="10"/>
                  </a:cubicBezTo>
                  <a:cubicBezTo>
                    <a:pt x="59" y="8"/>
                    <a:pt x="59" y="8"/>
                    <a:pt x="59" y="8"/>
                  </a:cubicBezTo>
                  <a:cubicBezTo>
                    <a:pt x="50" y="23"/>
                    <a:pt x="50" y="23"/>
                    <a:pt x="50" y="23"/>
                  </a:cubicBezTo>
                  <a:cubicBezTo>
                    <a:pt x="52" y="28"/>
                    <a:pt x="52" y="28"/>
                    <a:pt x="52" y="28"/>
                  </a:cubicBezTo>
                  <a:cubicBezTo>
                    <a:pt x="52" y="28"/>
                    <a:pt x="59" y="27"/>
                    <a:pt x="62" y="32"/>
                  </a:cubicBezTo>
                  <a:cubicBezTo>
                    <a:pt x="65" y="37"/>
                    <a:pt x="64" y="45"/>
                    <a:pt x="64" y="45"/>
                  </a:cubicBezTo>
                  <a:cubicBezTo>
                    <a:pt x="64" y="45"/>
                    <a:pt x="51" y="41"/>
                    <a:pt x="50" y="47"/>
                  </a:cubicBezTo>
                  <a:cubicBezTo>
                    <a:pt x="49" y="53"/>
                    <a:pt x="54" y="56"/>
                    <a:pt x="52" y="63"/>
                  </a:cubicBezTo>
                  <a:cubicBezTo>
                    <a:pt x="50" y="70"/>
                    <a:pt x="47" y="75"/>
                    <a:pt x="47" y="75"/>
                  </a:cubicBezTo>
                  <a:cubicBezTo>
                    <a:pt x="47" y="75"/>
                    <a:pt x="35" y="87"/>
                    <a:pt x="50" y="86"/>
                  </a:cubicBezTo>
                  <a:cubicBezTo>
                    <a:pt x="65" y="85"/>
                    <a:pt x="76" y="80"/>
                    <a:pt x="76" y="80"/>
                  </a:cubicBezTo>
                  <a:cubicBezTo>
                    <a:pt x="76" y="80"/>
                    <a:pt x="72" y="90"/>
                    <a:pt x="80" y="87"/>
                  </a:cubicBezTo>
                  <a:cubicBezTo>
                    <a:pt x="88" y="84"/>
                    <a:pt x="107" y="65"/>
                    <a:pt x="107" y="65"/>
                  </a:cubicBezTo>
                  <a:cubicBezTo>
                    <a:pt x="107" y="65"/>
                    <a:pt x="141" y="53"/>
                    <a:pt x="152" y="61"/>
                  </a:cubicBezTo>
                  <a:cubicBezTo>
                    <a:pt x="163" y="69"/>
                    <a:pt x="197" y="74"/>
                    <a:pt x="197" y="74"/>
                  </a:cubicBezTo>
                  <a:cubicBezTo>
                    <a:pt x="197" y="74"/>
                    <a:pt x="166" y="78"/>
                    <a:pt x="165" y="81"/>
                  </a:cubicBezTo>
                  <a:cubicBezTo>
                    <a:pt x="164" y="84"/>
                    <a:pt x="159" y="93"/>
                    <a:pt x="159" y="93"/>
                  </a:cubicBezTo>
                  <a:cubicBezTo>
                    <a:pt x="126" y="94"/>
                    <a:pt x="126" y="94"/>
                    <a:pt x="126" y="94"/>
                  </a:cubicBezTo>
                  <a:cubicBezTo>
                    <a:pt x="92" y="91"/>
                    <a:pt x="92" y="91"/>
                    <a:pt x="92" y="91"/>
                  </a:cubicBezTo>
                  <a:cubicBezTo>
                    <a:pt x="92" y="91"/>
                    <a:pt x="66" y="97"/>
                    <a:pt x="62" y="105"/>
                  </a:cubicBezTo>
                  <a:cubicBezTo>
                    <a:pt x="58" y="113"/>
                    <a:pt x="49" y="143"/>
                    <a:pt x="49" y="143"/>
                  </a:cubicBezTo>
                  <a:cubicBezTo>
                    <a:pt x="76" y="142"/>
                    <a:pt x="76" y="142"/>
                    <a:pt x="76" y="142"/>
                  </a:cubicBezTo>
                  <a:cubicBezTo>
                    <a:pt x="76" y="142"/>
                    <a:pt x="72" y="151"/>
                    <a:pt x="77" y="159"/>
                  </a:cubicBezTo>
                  <a:cubicBezTo>
                    <a:pt x="82" y="167"/>
                    <a:pt x="88" y="175"/>
                    <a:pt x="88" y="175"/>
                  </a:cubicBezTo>
                  <a:cubicBezTo>
                    <a:pt x="83" y="186"/>
                    <a:pt x="83" y="186"/>
                    <a:pt x="83" y="186"/>
                  </a:cubicBezTo>
                  <a:cubicBezTo>
                    <a:pt x="93" y="201"/>
                    <a:pt x="93" y="201"/>
                    <a:pt x="93" y="201"/>
                  </a:cubicBezTo>
                  <a:cubicBezTo>
                    <a:pt x="84" y="212"/>
                    <a:pt x="84" y="212"/>
                    <a:pt x="84" y="212"/>
                  </a:cubicBezTo>
                  <a:cubicBezTo>
                    <a:pt x="108" y="234"/>
                    <a:pt x="108" y="234"/>
                    <a:pt x="108" y="234"/>
                  </a:cubicBezTo>
                  <a:cubicBezTo>
                    <a:pt x="106" y="258"/>
                    <a:pt x="106" y="258"/>
                    <a:pt x="106" y="258"/>
                  </a:cubicBezTo>
                  <a:cubicBezTo>
                    <a:pt x="140" y="275"/>
                    <a:pt x="140" y="275"/>
                    <a:pt x="140" y="275"/>
                  </a:cubicBezTo>
                  <a:cubicBezTo>
                    <a:pt x="146" y="297"/>
                    <a:pt x="146" y="297"/>
                    <a:pt x="146" y="297"/>
                  </a:cubicBezTo>
                  <a:cubicBezTo>
                    <a:pt x="146" y="297"/>
                    <a:pt x="143" y="285"/>
                    <a:pt x="162" y="290"/>
                  </a:cubicBezTo>
                  <a:cubicBezTo>
                    <a:pt x="181" y="295"/>
                    <a:pt x="178" y="312"/>
                    <a:pt x="208" y="315"/>
                  </a:cubicBezTo>
                  <a:cubicBezTo>
                    <a:pt x="238" y="318"/>
                    <a:pt x="250" y="317"/>
                    <a:pt x="250" y="310"/>
                  </a:cubicBezTo>
                  <a:cubicBezTo>
                    <a:pt x="250" y="303"/>
                    <a:pt x="252" y="284"/>
                    <a:pt x="262" y="283"/>
                  </a:cubicBezTo>
                  <a:cubicBezTo>
                    <a:pt x="272" y="282"/>
                    <a:pt x="299" y="289"/>
                    <a:pt x="313" y="294"/>
                  </a:cubicBezTo>
                  <a:cubicBezTo>
                    <a:pt x="327" y="299"/>
                    <a:pt x="313" y="326"/>
                    <a:pt x="359" y="325"/>
                  </a:cubicBezTo>
                  <a:cubicBezTo>
                    <a:pt x="405" y="324"/>
                    <a:pt x="406" y="299"/>
                    <a:pt x="422" y="294"/>
                  </a:cubicBezTo>
                  <a:cubicBezTo>
                    <a:pt x="438" y="289"/>
                    <a:pt x="450" y="285"/>
                    <a:pt x="457" y="291"/>
                  </a:cubicBezTo>
                  <a:cubicBezTo>
                    <a:pt x="464" y="297"/>
                    <a:pt x="466" y="303"/>
                    <a:pt x="477" y="298"/>
                  </a:cubicBezTo>
                  <a:cubicBezTo>
                    <a:pt x="488" y="293"/>
                    <a:pt x="495" y="277"/>
                    <a:pt x="502" y="284"/>
                  </a:cubicBezTo>
                  <a:cubicBezTo>
                    <a:pt x="509" y="291"/>
                    <a:pt x="501" y="300"/>
                    <a:pt x="498" y="306"/>
                  </a:cubicBezTo>
                  <a:cubicBezTo>
                    <a:pt x="495" y="312"/>
                    <a:pt x="488" y="324"/>
                    <a:pt x="495" y="329"/>
                  </a:cubicBezTo>
                  <a:cubicBezTo>
                    <a:pt x="496" y="330"/>
                    <a:pt x="497" y="331"/>
                    <a:pt x="496" y="333"/>
                  </a:cubicBezTo>
                  <a:cubicBezTo>
                    <a:pt x="499" y="335"/>
                    <a:pt x="506" y="340"/>
                    <a:pt x="509" y="339"/>
                  </a:cubicBezTo>
                  <a:cubicBezTo>
                    <a:pt x="513" y="338"/>
                    <a:pt x="515" y="330"/>
                    <a:pt x="515" y="330"/>
                  </a:cubicBezTo>
                  <a:cubicBezTo>
                    <a:pt x="515" y="321"/>
                    <a:pt x="515" y="321"/>
                    <a:pt x="515" y="321"/>
                  </a:cubicBezTo>
                  <a:cubicBezTo>
                    <a:pt x="515" y="321"/>
                    <a:pt x="529" y="327"/>
                    <a:pt x="530" y="319"/>
                  </a:cubicBezTo>
                  <a:cubicBezTo>
                    <a:pt x="532" y="306"/>
                    <a:pt x="525" y="308"/>
                    <a:pt x="525" y="308"/>
                  </a:cubicBezTo>
                  <a:cubicBezTo>
                    <a:pt x="524" y="287"/>
                    <a:pt x="524" y="287"/>
                    <a:pt x="524" y="287"/>
                  </a:cubicBezTo>
                  <a:cubicBezTo>
                    <a:pt x="524" y="287"/>
                    <a:pt x="538" y="282"/>
                    <a:pt x="540" y="286"/>
                  </a:cubicBezTo>
                  <a:cubicBezTo>
                    <a:pt x="542" y="290"/>
                    <a:pt x="525" y="296"/>
                    <a:pt x="546" y="296"/>
                  </a:cubicBezTo>
                  <a:cubicBezTo>
                    <a:pt x="567" y="296"/>
                    <a:pt x="582" y="288"/>
                    <a:pt x="582" y="288"/>
                  </a:cubicBezTo>
                  <a:cubicBezTo>
                    <a:pt x="582" y="288"/>
                    <a:pt x="593" y="276"/>
                    <a:pt x="596" y="277"/>
                  </a:cubicBezTo>
                  <a:cubicBezTo>
                    <a:pt x="599" y="278"/>
                    <a:pt x="622" y="290"/>
                    <a:pt x="622" y="290"/>
                  </a:cubicBezTo>
                  <a:cubicBezTo>
                    <a:pt x="622" y="290"/>
                    <a:pt x="634" y="295"/>
                    <a:pt x="645" y="294"/>
                  </a:cubicBezTo>
                  <a:cubicBezTo>
                    <a:pt x="656" y="293"/>
                    <a:pt x="661" y="290"/>
                    <a:pt x="670" y="287"/>
                  </a:cubicBezTo>
                  <a:cubicBezTo>
                    <a:pt x="679" y="284"/>
                    <a:pt x="686" y="272"/>
                    <a:pt x="699" y="271"/>
                  </a:cubicBezTo>
                  <a:cubicBezTo>
                    <a:pt x="712" y="270"/>
                    <a:pt x="718" y="269"/>
                    <a:pt x="723" y="271"/>
                  </a:cubicBezTo>
                  <a:cubicBezTo>
                    <a:pt x="728" y="273"/>
                    <a:pt x="723" y="278"/>
                    <a:pt x="732" y="277"/>
                  </a:cubicBezTo>
                  <a:cubicBezTo>
                    <a:pt x="741" y="276"/>
                    <a:pt x="746" y="270"/>
                    <a:pt x="746" y="270"/>
                  </a:cubicBezTo>
                  <a:cubicBezTo>
                    <a:pt x="746" y="270"/>
                    <a:pt x="751" y="268"/>
                    <a:pt x="759" y="267"/>
                  </a:cubicBezTo>
                  <a:cubicBezTo>
                    <a:pt x="767" y="266"/>
                    <a:pt x="769" y="255"/>
                    <a:pt x="772" y="257"/>
                  </a:cubicBezTo>
                  <a:cubicBezTo>
                    <a:pt x="775" y="259"/>
                    <a:pt x="769" y="277"/>
                    <a:pt x="781" y="274"/>
                  </a:cubicBezTo>
                  <a:cubicBezTo>
                    <a:pt x="793" y="271"/>
                    <a:pt x="792" y="258"/>
                    <a:pt x="792" y="258"/>
                  </a:cubicBezTo>
                  <a:cubicBezTo>
                    <a:pt x="818" y="258"/>
                    <a:pt x="818" y="258"/>
                    <a:pt x="818" y="258"/>
                  </a:cubicBezTo>
                  <a:cubicBezTo>
                    <a:pt x="818" y="258"/>
                    <a:pt x="827" y="269"/>
                    <a:pt x="835" y="267"/>
                  </a:cubicBezTo>
                  <a:cubicBezTo>
                    <a:pt x="843" y="265"/>
                    <a:pt x="835" y="257"/>
                    <a:pt x="849" y="258"/>
                  </a:cubicBezTo>
                  <a:cubicBezTo>
                    <a:pt x="863" y="259"/>
                    <a:pt x="861" y="276"/>
                    <a:pt x="861" y="276"/>
                  </a:cubicBezTo>
                  <a:lnTo>
                    <a:pt x="888" y="265"/>
                  </a:lnTo>
                  <a:close/>
                  <a:moveTo>
                    <a:pt x="67" y="189"/>
                  </a:moveTo>
                  <a:cubicBezTo>
                    <a:pt x="63" y="185"/>
                    <a:pt x="61" y="207"/>
                    <a:pt x="67" y="217"/>
                  </a:cubicBezTo>
                  <a:cubicBezTo>
                    <a:pt x="72" y="226"/>
                    <a:pt x="79" y="208"/>
                    <a:pt x="81" y="204"/>
                  </a:cubicBezTo>
                  <a:cubicBezTo>
                    <a:pt x="83" y="200"/>
                    <a:pt x="71" y="193"/>
                    <a:pt x="67" y="189"/>
                  </a:cubicBez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6" name="Freeform 62">
              <a:extLst>
                <a:ext uri="{FF2B5EF4-FFF2-40B4-BE49-F238E27FC236}">
                  <a16:creationId xmlns:a16="http://schemas.microsoft.com/office/drawing/2014/main" id="{916D8B42-9829-4AED-B307-F1FC239BF1E7}"/>
                </a:ext>
              </a:extLst>
            </p:cNvPr>
            <p:cNvSpPr>
              <a:spLocks noEditPoints="1"/>
            </p:cNvSpPr>
            <p:nvPr/>
          </p:nvSpPr>
          <p:spPr bwMode="auto">
            <a:xfrm>
              <a:off x="2328678" y="3471818"/>
              <a:ext cx="317008" cy="345770"/>
            </a:xfrm>
            <a:custGeom>
              <a:avLst/>
              <a:gdLst/>
              <a:ahLst/>
              <a:cxnLst>
                <a:cxn ang="0">
                  <a:pos x="190" y="78"/>
                </a:cxn>
                <a:cxn ang="0">
                  <a:pos x="5" y="188"/>
                </a:cxn>
                <a:cxn ang="0">
                  <a:pos x="212" y="277"/>
                </a:cxn>
                <a:cxn ang="0">
                  <a:pos x="210" y="258"/>
                </a:cxn>
                <a:cxn ang="0">
                  <a:pos x="210" y="258"/>
                </a:cxn>
                <a:cxn ang="0">
                  <a:pos x="223" y="213"/>
                </a:cxn>
                <a:cxn ang="0">
                  <a:pos x="97" y="176"/>
                </a:cxn>
                <a:cxn ang="0">
                  <a:pos x="166" y="188"/>
                </a:cxn>
                <a:cxn ang="0">
                  <a:pos x="128" y="152"/>
                </a:cxn>
                <a:cxn ang="0">
                  <a:pos x="153" y="156"/>
                </a:cxn>
                <a:cxn ang="0">
                  <a:pos x="107" y="94"/>
                </a:cxn>
                <a:cxn ang="0">
                  <a:pos x="129" y="78"/>
                </a:cxn>
                <a:cxn ang="0">
                  <a:pos x="140" y="79"/>
                </a:cxn>
                <a:cxn ang="0">
                  <a:pos x="152" y="77"/>
                </a:cxn>
                <a:cxn ang="0">
                  <a:pos x="182" y="49"/>
                </a:cxn>
                <a:cxn ang="0">
                  <a:pos x="258" y="52"/>
                </a:cxn>
                <a:cxn ang="0">
                  <a:pos x="275" y="22"/>
                </a:cxn>
                <a:cxn ang="0">
                  <a:pos x="261" y="0"/>
                </a:cxn>
                <a:cxn ang="0">
                  <a:pos x="237" y="25"/>
                </a:cxn>
                <a:cxn ang="0">
                  <a:pos x="205" y="17"/>
                </a:cxn>
                <a:cxn ang="0">
                  <a:pos x="161" y="9"/>
                </a:cxn>
                <a:cxn ang="0">
                  <a:pos x="123" y="25"/>
                </a:cxn>
                <a:cxn ang="0">
                  <a:pos x="70" y="36"/>
                </a:cxn>
                <a:cxn ang="0">
                  <a:pos x="38" y="50"/>
                </a:cxn>
                <a:cxn ang="0">
                  <a:pos x="21" y="84"/>
                </a:cxn>
                <a:cxn ang="0">
                  <a:pos x="3" y="109"/>
                </a:cxn>
                <a:cxn ang="0">
                  <a:pos x="29" y="156"/>
                </a:cxn>
                <a:cxn ang="0">
                  <a:pos x="266" y="168"/>
                </a:cxn>
                <a:cxn ang="0">
                  <a:pos x="261" y="196"/>
                </a:cxn>
                <a:cxn ang="0">
                  <a:pos x="30" y="220"/>
                </a:cxn>
                <a:cxn ang="0">
                  <a:pos x="255" y="270"/>
                </a:cxn>
                <a:cxn ang="0">
                  <a:pos x="275" y="220"/>
                </a:cxn>
                <a:cxn ang="0">
                  <a:pos x="269" y="127"/>
                </a:cxn>
                <a:cxn ang="0">
                  <a:pos x="278" y="148"/>
                </a:cxn>
                <a:cxn ang="0">
                  <a:pos x="247" y="254"/>
                </a:cxn>
                <a:cxn ang="0">
                  <a:pos x="291" y="220"/>
                </a:cxn>
                <a:cxn ang="0">
                  <a:pos x="307" y="236"/>
                </a:cxn>
                <a:cxn ang="0">
                  <a:pos x="186" y="146"/>
                </a:cxn>
                <a:cxn ang="0">
                  <a:pos x="361" y="281"/>
                </a:cxn>
                <a:cxn ang="0">
                  <a:pos x="310" y="258"/>
                </a:cxn>
                <a:cxn ang="0">
                  <a:pos x="326" y="249"/>
                </a:cxn>
                <a:cxn ang="0">
                  <a:pos x="324" y="339"/>
                </a:cxn>
                <a:cxn ang="0">
                  <a:pos x="186" y="221"/>
                </a:cxn>
                <a:cxn ang="0">
                  <a:pos x="127" y="288"/>
                </a:cxn>
                <a:cxn ang="0">
                  <a:pos x="259" y="352"/>
                </a:cxn>
                <a:cxn ang="0">
                  <a:pos x="209" y="336"/>
                </a:cxn>
                <a:cxn ang="0">
                  <a:pos x="161" y="342"/>
                </a:cxn>
                <a:cxn ang="0">
                  <a:pos x="205" y="352"/>
                </a:cxn>
                <a:cxn ang="0">
                  <a:pos x="241" y="362"/>
                </a:cxn>
                <a:cxn ang="0">
                  <a:pos x="285" y="272"/>
                </a:cxn>
                <a:cxn ang="0">
                  <a:pos x="79" y="186"/>
                </a:cxn>
                <a:cxn ang="0">
                  <a:pos x="47" y="207"/>
                </a:cxn>
                <a:cxn ang="0">
                  <a:pos x="81" y="260"/>
                </a:cxn>
                <a:cxn ang="0">
                  <a:pos x="113" y="262"/>
                </a:cxn>
                <a:cxn ang="0">
                  <a:pos x="129" y="270"/>
                </a:cxn>
                <a:cxn ang="0">
                  <a:pos x="117" y="221"/>
                </a:cxn>
                <a:cxn ang="0">
                  <a:pos x="132" y="212"/>
                </a:cxn>
              </a:cxnLst>
              <a:rect l="0" t="0" r="r" b="b"/>
              <a:pathLst>
                <a:path w="365" h="367">
                  <a:moveTo>
                    <a:pt x="165" y="73"/>
                  </a:moveTo>
                  <a:cubicBezTo>
                    <a:pt x="183" y="85"/>
                    <a:pt x="183" y="85"/>
                    <a:pt x="183" y="85"/>
                  </a:cubicBezTo>
                  <a:cubicBezTo>
                    <a:pt x="190" y="78"/>
                    <a:pt x="190" y="78"/>
                    <a:pt x="190" y="78"/>
                  </a:cubicBezTo>
                  <a:lnTo>
                    <a:pt x="165" y="73"/>
                  </a:lnTo>
                  <a:close/>
                  <a:moveTo>
                    <a:pt x="19" y="173"/>
                  </a:moveTo>
                  <a:cubicBezTo>
                    <a:pt x="5" y="188"/>
                    <a:pt x="5" y="188"/>
                    <a:pt x="5" y="188"/>
                  </a:cubicBezTo>
                  <a:cubicBezTo>
                    <a:pt x="30" y="195"/>
                    <a:pt x="30" y="195"/>
                    <a:pt x="30" y="195"/>
                  </a:cubicBezTo>
                  <a:lnTo>
                    <a:pt x="19" y="173"/>
                  </a:lnTo>
                  <a:close/>
                  <a:moveTo>
                    <a:pt x="212" y="277"/>
                  </a:moveTo>
                  <a:cubicBezTo>
                    <a:pt x="211" y="280"/>
                    <a:pt x="220" y="282"/>
                    <a:pt x="219" y="275"/>
                  </a:cubicBezTo>
                  <a:cubicBezTo>
                    <a:pt x="218" y="268"/>
                    <a:pt x="213" y="271"/>
                    <a:pt x="212" y="277"/>
                  </a:cubicBezTo>
                  <a:close/>
                  <a:moveTo>
                    <a:pt x="210" y="258"/>
                  </a:moveTo>
                  <a:cubicBezTo>
                    <a:pt x="204" y="253"/>
                    <a:pt x="204" y="253"/>
                    <a:pt x="204" y="253"/>
                  </a:cubicBezTo>
                  <a:cubicBezTo>
                    <a:pt x="198" y="259"/>
                    <a:pt x="198" y="259"/>
                    <a:pt x="198" y="259"/>
                  </a:cubicBezTo>
                  <a:lnTo>
                    <a:pt x="210" y="258"/>
                  </a:lnTo>
                  <a:close/>
                  <a:moveTo>
                    <a:pt x="201" y="196"/>
                  </a:moveTo>
                  <a:cubicBezTo>
                    <a:pt x="217" y="224"/>
                    <a:pt x="217" y="224"/>
                    <a:pt x="217" y="224"/>
                  </a:cubicBezTo>
                  <a:cubicBezTo>
                    <a:pt x="223" y="213"/>
                    <a:pt x="223" y="213"/>
                    <a:pt x="223" y="213"/>
                  </a:cubicBezTo>
                  <a:lnTo>
                    <a:pt x="201" y="196"/>
                  </a:lnTo>
                  <a:close/>
                  <a:moveTo>
                    <a:pt x="76" y="178"/>
                  </a:moveTo>
                  <a:cubicBezTo>
                    <a:pt x="76" y="178"/>
                    <a:pt x="90" y="173"/>
                    <a:pt x="97" y="176"/>
                  </a:cubicBezTo>
                  <a:cubicBezTo>
                    <a:pt x="104" y="179"/>
                    <a:pt x="141" y="193"/>
                    <a:pt x="141" y="193"/>
                  </a:cubicBezTo>
                  <a:cubicBezTo>
                    <a:pt x="141" y="193"/>
                    <a:pt x="163" y="216"/>
                    <a:pt x="168" y="210"/>
                  </a:cubicBezTo>
                  <a:cubicBezTo>
                    <a:pt x="173" y="204"/>
                    <a:pt x="174" y="195"/>
                    <a:pt x="166" y="188"/>
                  </a:cubicBezTo>
                  <a:cubicBezTo>
                    <a:pt x="158" y="181"/>
                    <a:pt x="142" y="168"/>
                    <a:pt x="139" y="167"/>
                  </a:cubicBezTo>
                  <a:cubicBezTo>
                    <a:pt x="136" y="166"/>
                    <a:pt x="117" y="157"/>
                    <a:pt x="117" y="157"/>
                  </a:cubicBezTo>
                  <a:cubicBezTo>
                    <a:pt x="117" y="157"/>
                    <a:pt x="124" y="151"/>
                    <a:pt x="128" y="152"/>
                  </a:cubicBezTo>
                  <a:cubicBezTo>
                    <a:pt x="132" y="153"/>
                    <a:pt x="155" y="176"/>
                    <a:pt x="169" y="178"/>
                  </a:cubicBezTo>
                  <a:cubicBezTo>
                    <a:pt x="183" y="180"/>
                    <a:pt x="189" y="164"/>
                    <a:pt x="176" y="162"/>
                  </a:cubicBezTo>
                  <a:cubicBezTo>
                    <a:pt x="163" y="160"/>
                    <a:pt x="153" y="156"/>
                    <a:pt x="153" y="156"/>
                  </a:cubicBezTo>
                  <a:cubicBezTo>
                    <a:pt x="153" y="156"/>
                    <a:pt x="139" y="148"/>
                    <a:pt x="137" y="141"/>
                  </a:cubicBezTo>
                  <a:cubicBezTo>
                    <a:pt x="135" y="134"/>
                    <a:pt x="123" y="117"/>
                    <a:pt x="123" y="117"/>
                  </a:cubicBezTo>
                  <a:cubicBezTo>
                    <a:pt x="123" y="117"/>
                    <a:pt x="112" y="100"/>
                    <a:pt x="107" y="94"/>
                  </a:cubicBezTo>
                  <a:cubicBezTo>
                    <a:pt x="102" y="88"/>
                    <a:pt x="97" y="67"/>
                    <a:pt x="104" y="64"/>
                  </a:cubicBezTo>
                  <a:cubicBezTo>
                    <a:pt x="111" y="61"/>
                    <a:pt x="113" y="78"/>
                    <a:pt x="121" y="78"/>
                  </a:cubicBezTo>
                  <a:cubicBezTo>
                    <a:pt x="123" y="78"/>
                    <a:pt x="126" y="78"/>
                    <a:pt x="129" y="78"/>
                  </a:cubicBezTo>
                  <a:cubicBezTo>
                    <a:pt x="133" y="86"/>
                    <a:pt x="137" y="95"/>
                    <a:pt x="139" y="96"/>
                  </a:cubicBezTo>
                  <a:cubicBezTo>
                    <a:pt x="142" y="98"/>
                    <a:pt x="148" y="94"/>
                    <a:pt x="148" y="94"/>
                  </a:cubicBezTo>
                  <a:cubicBezTo>
                    <a:pt x="140" y="79"/>
                    <a:pt x="140" y="79"/>
                    <a:pt x="140" y="79"/>
                  </a:cubicBezTo>
                  <a:cubicBezTo>
                    <a:pt x="141" y="79"/>
                    <a:pt x="142" y="79"/>
                    <a:pt x="143" y="79"/>
                  </a:cubicBezTo>
                  <a:cubicBezTo>
                    <a:pt x="161" y="90"/>
                    <a:pt x="161" y="90"/>
                    <a:pt x="161" y="90"/>
                  </a:cubicBezTo>
                  <a:cubicBezTo>
                    <a:pt x="152" y="77"/>
                    <a:pt x="152" y="77"/>
                    <a:pt x="152" y="77"/>
                  </a:cubicBezTo>
                  <a:cubicBezTo>
                    <a:pt x="152" y="77"/>
                    <a:pt x="153" y="77"/>
                    <a:pt x="153" y="77"/>
                  </a:cubicBezTo>
                  <a:cubicBezTo>
                    <a:pt x="156" y="74"/>
                    <a:pt x="157" y="66"/>
                    <a:pt x="156" y="58"/>
                  </a:cubicBezTo>
                  <a:cubicBezTo>
                    <a:pt x="155" y="50"/>
                    <a:pt x="173" y="46"/>
                    <a:pt x="182" y="49"/>
                  </a:cubicBezTo>
                  <a:cubicBezTo>
                    <a:pt x="191" y="52"/>
                    <a:pt x="184" y="65"/>
                    <a:pt x="193" y="62"/>
                  </a:cubicBezTo>
                  <a:cubicBezTo>
                    <a:pt x="202" y="59"/>
                    <a:pt x="205" y="44"/>
                    <a:pt x="210" y="43"/>
                  </a:cubicBezTo>
                  <a:cubicBezTo>
                    <a:pt x="215" y="42"/>
                    <a:pt x="258" y="52"/>
                    <a:pt x="258" y="52"/>
                  </a:cubicBezTo>
                  <a:cubicBezTo>
                    <a:pt x="258" y="52"/>
                    <a:pt x="261" y="47"/>
                    <a:pt x="263" y="40"/>
                  </a:cubicBezTo>
                  <a:cubicBezTo>
                    <a:pt x="265" y="33"/>
                    <a:pt x="260" y="30"/>
                    <a:pt x="261" y="24"/>
                  </a:cubicBezTo>
                  <a:cubicBezTo>
                    <a:pt x="262" y="18"/>
                    <a:pt x="275" y="22"/>
                    <a:pt x="275" y="22"/>
                  </a:cubicBezTo>
                  <a:cubicBezTo>
                    <a:pt x="275" y="22"/>
                    <a:pt x="276" y="14"/>
                    <a:pt x="273" y="9"/>
                  </a:cubicBezTo>
                  <a:cubicBezTo>
                    <a:pt x="270" y="4"/>
                    <a:pt x="263" y="5"/>
                    <a:pt x="263" y="5"/>
                  </a:cubicBezTo>
                  <a:cubicBezTo>
                    <a:pt x="261" y="0"/>
                    <a:pt x="261" y="0"/>
                    <a:pt x="261" y="0"/>
                  </a:cubicBezTo>
                  <a:cubicBezTo>
                    <a:pt x="249" y="6"/>
                    <a:pt x="249" y="6"/>
                    <a:pt x="249" y="6"/>
                  </a:cubicBezTo>
                  <a:cubicBezTo>
                    <a:pt x="249" y="6"/>
                    <a:pt x="255" y="14"/>
                    <a:pt x="253" y="19"/>
                  </a:cubicBezTo>
                  <a:cubicBezTo>
                    <a:pt x="251" y="24"/>
                    <a:pt x="237" y="25"/>
                    <a:pt x="237" y="25"/>
                  </a:cubicBezTo>
                  <a:cubicBezTo>
                    <a:pt x="227" y="17"/>
                    <a:pt x="227" y="17"/>
                    <a:pt x="227" y="17"/>
                  </a:cubicBezTo>
                  <a:cubicBezTo>
                    <a:pt x="227" y="17"/>
                    <a:pt x="222" y="24"/>
                    <a:pt x="214" y="25"/>
                  </a:cubicBezTo>
                  <a:cubicBezTo>
                    <a:pt x="206" y="26"/>
                    <a:pt x="205" y="17"/>
                    <a:pt x="205" y="17"/>
                  </a:cubicBezTo>
                  <a:cubicBezTo>
                    <a:pt x="205" y="17"/>
                    <a:pt x="199" y="20"/>
                    <a:pt x="191" y="20"/>
                  </a:cubicBezTo>
                  <a:cubicBezTo>
                    <a:pt x="183" y="20"/>
                    <a:pt x="179" y="6"/>
                    <a:pt x="179" y="6"/>
                  </a:cubicBezTo>
                  <a:cubicBezTo>
                    <a:pt x="161" y="9"/>
                    <a:pt x="161" y="9"/>
                    <a:pt x="161" y="9"/>
                  </a:cubicBezTo>
                  <a:cubicBezTo>
                    <a:pt x="155" y="21"/>
                    <a:pt x="155" y="21"/>
                    <a:pt x="155" y="21"/>
                  </a:cubicBezTo>
                  <a:cubicBezTo>
                    <a:pt x="141" y="15"/>
                    <a:pt x="141" y="15"/>
                    <a:pt x="141" y="15"/>
                  </a:cubicBezTo>
                  <a:cubicBezTo>
                    <a:pt x="141" y="15"/>
                    <a:pt x="131" y="25"/>
                    <a:pt x="123" y="25"/>
                  </a:cubicBezTo>
                  <a:cubicBezTo>
                    <a:pt x="118" y="25"/>
                    <a:pt x="114" y="21"/>
                    <a:pt x="111" y="18"/>
                  </a:cubicBezTo>
                  <a:cubicBezTo>
                    <a:pt x="107" y="23"/>
                    <a:pt x="102" y="26"/>
                    <a:pt x="97" y="32"/>
                  </a:cubicBezTo>
                  <a:cubicBezTo>
                    <a:pt x="89" y="40"/>
                    <a:pt x="70" y="36"/>
                    <a:pt x="70" y="36"/>
                  </a:cubicBezTo>
                  <a:cubicBezTo>
                    <a:pt x="70" y="36"/>
                    <a:pt x="71" y="41"/>
                    <a:pt x="67" y="47"/>
                  </a:cubicBezTo>
                  <a:cubicBezTo>
                    <a:pt x="63" y="53"/>
                    <a:pt x="43" y="45"/>
                    <a:pt x="43" y="45"/>
                  </a:cubicBezTo>
                  <a:cubicBezTo>
                    <a:pt x="38" y="50"/>
                    <a:pt x="38" y="50"/>
                    <a:pt x="38" y="50"/>
                  </a:cubicBezTo>
                  <a:cubicBezTo>
                    <a:pt x="38" y="55"/>
                    <a:pt x="39" y="62"/>
                    <a:pt x="36" y="64"/>
                  </a:cubicBezTo>
                  <a:cubicBezTo>
                    <a:pt x="31" y="68"/>
                    <a:pt x="21" y="70"/>
                    <a:pt x="21" y="70"/>
                  </a:cubicBezTo>
                  <a:cubicBezTo>
                    <a:pt x="21" y="84"/>
                    <a:pt x="21" y="84"/>
                    <a:pt x="21" y="84"/>
                  </a:cubicBezTo>
                  <a:cubicBezTo>
                    <a:pt x="13" y="89"/>
                    <a:pt x="13" y="89"/>
                    <a:pt x="13" y="89"/>
                  </a:cubicBezTo>
                  <a:cubicBezTo>
                    <a:pt x="13" y="89"/>
                    <a:pt x="4" y="86"/>
                    <a:pt x="3" y="93"/>
                  </a:cubicBezTo>
                  <a:cubicBezTo>
                    <a:pt x="2" y="100"/>
                    <a:pt x="3" y="109"/>
                    <a:pt x="3" y="109"/>
                  </a:cubicBezTo>
                  <a:cubicBezTo>
                    <a:pt x="5" y="116"/>
                    <a:pt x="5" y="116"/>
                    <a:pt x="5" y="116"/>
                  </a:cubicBezTo>
                  <a:cubicBezTo>
                    <a:pt x="5" y="116"/>
                    <a:pt x="0" y="133"/>
                    <a:pt x="9" y="136"/>
                  </a:cubicBezTo>
                  <a:cubicBezTo>
                    <a:pt x="18" y="139"/>
                    <a:pt x="29" y="156"/>
                    <a:pt x="29" y="156"/>
                  </a:cubicBezTo>
                  <a:cubicBezTo>
                    <a:pt x="29" y="156"/>
                    <a:pt x="39" y="179"/>
                    <a:pt x="47" y="179"/>
                  </a:cubicBezTo>
                  <a:cubicBezTo>
                    <a:pt x="55" y="179"/>
                    <a:pt x="76" y="178"/>
                    <a:pt x="76" y="178"/>
                  </a:cubicBezTo>
                  <a:close/>
                  <a:moveTo>
                    <a:pt x="266" y="168"/>
                  </a:moveTo>
                  <a:cubicBezTo>
                    <a:pt x="253" y="168"/>
                    <a:pt x="253" y="168"/>
                    <a:pt x="253" y="168"/>
                  </a:cubicBezTo>
                  <a:cubicBezTo>
                    <a:pt x="252" y="180"/>
                    <a:pt x="252" y="180"/>
                    <a:pt x="252" y="180"/>
                  </a:cubicBezTo>
                  <a:cubicBezTo>
                    <a:pt x="261" y="196"/>
                    <a:pt x="261" y="196"/>
                    <a:pt x="261" y="196"/>
                  </a:cubicBezTo>
                  <a:lnTo>
                    <a:pt x="266" y="168"/>
                  </a:lnTo>
                  <a:close/>
                  <a:moveTo>
                    <a:pt x="19" y="207"/>
                  </a:moveTo>
                  <a:cubicBezTo>
                    <a:pt x="10" y="214"/>
                    <a:pt x="30" y="220"/>
                    <a:pt x="30" y="220"/>
                  </a:cubicBezTo>
                  <a:cubicBezTo>
                    <a:pt x="36" y="216"/>
                    <a:pt x="28" y="200"/>
                    <a:pt x="19" y="207"/>
                  </a:cubicBezTo>
                  <a:close/>
                  <a:moveTo>
                    <a:pt x="255" y="261"/>
                  </a:moveTo>
                  <a:cubicBezTo>
                    <a:pt x="255" y="270"/>
                    <a:pt x="255" y="270"/>
                    <a:pt x="255" y="270"/>
                  </a:cubicBezTo>
                  <a:cubicBezTo>
                    <a:pt x="264" y="260"/>
                    <a:pt x="264" y="260"/>
                    <a:pt x="264" y="260"/>
                  </a:cubicBezTo>
                  <a:lnTo>
                    <a:pt x="255" y="261"/>
                  </a:lnTo>
                  <a:close/>
                  <a:moveTo>
                    <a:pt x="275" y="220"/>
                  </a:moveTo>
                  <a:cubicBezTo>
                    <a:pt x="271" y="216"/>
                    <a:pt x="259" y="219"/>
                    <a:pt x="259" y="227"/>
                  </a:cubicBezTo>
                  <a:cubicBezTo>
                    <a:pt x="259" y="232"/>
                    <a:pt x="279" y="224"/>
                    <a:pt x="275" y="220"/>
                  </a:cubicBezTo>
                  <a:close/>
                  <a:moveTo>
                    <a:pt x="269" y="127"/>
                  </a:moveTo>
                  <a:cubicBezTo>
                    <a:pt x="250" y="132"/>
                    <a:pt x="250" y="132"/>
                    <a:pt x="250" y="132"/>
                  </a:cubicBezTo>
                  <a:cubicBezTo>
                    <a:pt x="251" y="148"/>
                    <a:pt x="264" y="141"/>
                    <a:pt x="264" y="141"/>
                  </a:cubicBezTo>
                  <a:cubicBezTo>
                    <a:pt x="264" y="141"/>
                    <a:pt x="269" y="152"/>
                    <a:pt x="278" y="148"/>
                  </a:cubicBezTo>
                  <a:cubicBezTo>
                    <a:pt x="287" y="144"/>
                    <a:pt x="269" y="127"/>
                    <a:pt x="269" y="127"/>
                  </a:cubicBezTo>
                  <a:close/>
                  <a:moveTo>
                    <a:pt x="230" y="247"/>
                  </a:moveTo>
                  <a:cubicBezTo>
                    <a:pt x="232" y="259"/>
                    <a:pt x="242" y="262"/>
                    <a:pt x="247" y="254"/>
                  </a:cubicBezTo>
                  <a:cubicBezTo>
                    <a:pt x="253" y="244"/>
                    <a:pt x="228" y="235"/>
                    <a:pt x="230" y="247"/>
                  </a:cubicBezTo>
                  <a:close/>
                  <a:moveTo>
                    <a:pt x="299" y="210"/>
                  </a:moveTo>
                  <a:cubicBezTo>
                    <a:pt x="289" y="202"/>
                    <a:pt x="291" y="220"/>
                    <a:pt x="291" y="220"/>
                  </a:cubicBezTo>
                  <a:cubicBezTo>
                    <a:pt x="305" y="227"/>
                    <a:pt x="309" y="218"/>
                    <a:pt x="299" y="210"/>
                  </a:cubicBezTo>
                  <a:close/>
                  <a:moveTo>
                    <a:pt x="298" y="249"/>
                  </a:moveTo>
                  <a:cubicBezTo>
                    <a:pt x="307" y="236"/>
                    <a:pt x="307" y="236"/>
                    <a:pt x="307" y="236"/>
                  </a:cubicBezTo>
                  <a:cubicBezTo>
                    <a:pt x="295" y="236"/>
                    <a:pt x="295" y="236"/>
                    <a:pt x="295" y="236"/>
                  </a:cubicBezTo>
                  <a:lnTo>
                    <a:pt x="298" y="249"/>
                  </a:lnTo>
                  <a:close/>
                  <a:moveTo>
                    <a:pt x="186" y="146"/>
                  </a:moveTo>
                  <a:cubicBezTo>
                    <a:pt x="186" y="146"/>
                    <a:pt x="180" y="158"/>
                    <a:pt x="196" y="158"/>
                  </a:cubicBezTo>
                  <a:lnTo>
                    <a:pt x="186" y="146"/>
                  </a:lnTo>
                  <a:close/>
                  <a:moveTo>
                    <a:pt x="361" y="281"/>
                  </a:moveTo>
                  <a:cubicBezTo>
                    <a:pt x="357" y="274"/>
                    <a:pt x="336" y="302"/>
                    <a:pt x="342" y="312"/>
                  </a:cubicBezTo>
                  <a:cubicBezTo>
                    <a:pt x="347" y="321"/>
                    <a:pt x="365" y="288"/>
                    <a:pt x="361" y="281"/>
                  </a:cubicBezTo>
                  <a:close/>
                  <a:moveTo>
                    <a:pt x="310" y="258"/>
                  </a:moveTo>
                  <a:cubicBezTo>
                    <a:pt x="309" y="273"/>
                    <a:pt x="309" y="273"/>
                    <a:pt x="309" y="273"/>
                  </a:cubicBezTo>
                  <a:cubicBezTo>
                    <a:pt x="334" y="254"/>
                    <a:pt x="334" y="254"/>
                    <a:pt x="334" y="254"/>
                  </a:cubicBezTo>
                  <a:cubicBezTo>
                    <a:pt x="326" y="249"/>
                    <a:pt x="326" y="249"/>
                    <a:pt x="326" y="249"/>
                  </a:cubicBezTo>
                  <a:lnTo>
                    <a:pt x="310" y="258"/>
                  </a:lnTo>
                  <a:close/>
                  <a:moveTo>
                    <a:pt x="311" y="342"/>
                  </a:moveTo>
                  <a:cubicBezTo>
                    <a:pt x="324" y="339"/>
                    <a:pt x="324" y="339"/>
                    <a:pt x="324" y="339"/>
                  </a:cubicBezTo>
                  <a:cubicBezTo>
                    <a:pt x="317" y="312"/>
                    <a:pt x="317" y="312"/>
                    <a:pt x="317" y="312"/>
                  </a:cubicBezTo>
                  <a:lnTo>
                    <a:pt x="311" y="342"/>
                  </a:lnTo>
                  <a:close/>
                  <a:moveTo>
                    <a:pt x="186" y="221"/>
                  </a:moveTo>
                  <a:cubicBezTo>
                    <a:pt x="181" y="226"/>
                    <a:pt x="184" y="232"/>
                    <a:pt x="189" y="231"/>
                  </a:cubicBezTo>
                  <a:cubicBezTo>
                    <a:pt x="198" y="229"/>
                    <a:pt x="191" y="216"/>
                    <a:pt x="186" y="221"/>
                  </a:cubicBezTo>
                  <a:close/>
                  <a:moveTo>
                    <a:pt x="127" y="288"/>
                  </a:moveTo>
                  <a:cubicBezTo>
                    <a:pt x="121" y="290"/>
                    <a:pt x="126" y="307"/>
                    <a:pt x="133" y="301"/>
                  </a:cubicBezTo>
                  <a:cubicBezTo>
                    <a:pt x="140" y="295"/>
                    <a:pt x="134" y="286"/>
                    <a:pt x="127" y="288"/>
                  </a:cubicBezTo>
                  <a:close/>
                  <a:moveTo>
                    <a:pt x="259" y="352"/>
                  </a:moveTo>
                  <a:cubicBezTo>
                    <a:pt x="255" y="354"/>
                    <a:pt x="252" y="342"/>
                    <a:pt x="252" y="342"/>
                  </a:cubicBezTo>
                  <a:cubicBezTo>
                    <a:pt x="230" y="341"/>
                    <a:pt x="230" y="341"/>
                    <a:pt x="230" y="341"/>
                  </a:cubicBezTo>
                  <a:cubicBezTo>
                    <a:pt x="209" y="336"/>
                    <a:pt x="209" y="336"/>
                    <a:pt x="209" y="336"/>
                  </a:cubicBezTo>
                  <a:cubicBezTo>
                    <a:pt x="188" y="336"/>
                    <a:pt x="188" y="336"/>
                    <a:pt x="188" y="336"/>
                  </a:cubicBezTo>
                  <a:cubicBezTo>
                    <a:pt x="168" y="325"/>
                    <a:pt x="168" y="325"/>
                    <a:pt x="168" y="325"/>
                  </a:cubicBezTo>
                  <a:cubicBezTo>
                    <a:pt x="168" y="325"/>
                    <a:pt x="152" y="332"/>
                    <a:pt x="161" y="342"/>
                  </a:cubicBezTo>
                  <a:cubicBezTo>
                    <a:pt x="170" y="352"/>
                    <a:pt x="175" y="345"/>
                    <a:pt x="175" y="345"/>
                  </a:cubicBezTo>
                  <a:cubicBezTo>
                    <a:pt x="181" y="351"/>
                    <a:pt x="181" y="351"/>
                    <a:pt x="181" y="351"/>
                  </a:cubicBezTo>
                  <a:cubicBezTo>
                    <a:pt x="205" y="352"/>
                    <a:pt x="205" y="352"/>
                    <a:pt x="205" y="352"/>
                  </a:cubicBezTo>
                  <a:cubicBezTo>
                    <a:pt x="213" y="367"/>
                    <a:pt x="213" y="367"/>
                    <a:pt x="213" y="367"/>
                  </a:cubicBezTo>
                  <a:cubicBezTo>
                    <a:pt x="238" y="366"/>
                    <a:pt x="238" y="366"/>
                    <a:pt x="238" y="366"/>
                  </a:cubicBezTo>
                  <a:cubicBezTo>
                    <a:pt x="241" y="362"/>
                    <a:pt x="241" y="362"/>
                    <a:pt x="241" y="362"/>
                  </a:cubicBezTo>
                  <a:cubicBezTo>
                    <a:pt x="241" y="362"/>
                    <a:pt x="279" y="367"/>
                    <a:pt x="281" y="353"/>
                  </a:cubicBezTo>
                  <a:cubicBezTo>
                    <a:pt x="283" y="339"/>
                    <a:pt x="263" y="350"/>
                    <a:pt x="259" y="352"/>
                  </a:cubicBezTo>
                  <a:close/>
                  <a:moveTo>
                    <a:pt x="285" y="272"/>
                  </a:moveTo>
                  <a:cubicBezTo>
                    <a:pt x="276" y="268"/>
                    <a:pt x="272" y="276"/>
                    <a:pt x="277" y="279"/>
                  </a:cubicBezTo>
                  <a:cubicBezTo>
                    <a:pt x="284" y="284"/>
                    <a:pt x="294" y="276"/>
                    <a:pt x="285" y="272"/>
                  </a:cubicBezTo>
                  <a:close/>
                  <a:moveTo>
                    <a:pt x="79" y="186"/>
                  </a:moveTo>
                  <a:cubicBezTo>
                    <a:pt x="65" y="192"/>
                    <a:pt x="65" y="192"/>
                    <a:pt x="65" y="192"/>
                  </a:cubicBezTo>
                  <a:cubicBezTo>
                    <a:pt x="58" y="192"/>
                    <a:pt x="58" y="192"/>
                    <a:pt x="58" y="192"/>
                  </a:cubicBezTo>
                  <a:cubicBezTo>
                    <a:pt x="47" y="207"/>
                    <a:pt x="47" y="207"/>
                    <a:pt x="47" y="207"/>
                  </a:cubicBezTo>
                  <a:cubicBezTo>
                    <a:pt x="66" y="224"/>
                    <a:pt x="66" y="224"/>
                    <a:pt x="66" y="224"/>
                  </a:cubicBezTo>
                  <a:cubicBezTo>
                    <a:pt x="66" y="224"/>
                    <a:pt x="63" y="241"/>
                    <a:pt x="63" y="251"/>
                  </a:cubicBezTo>
                  <a:cubicBezTo>
                    <a:pt x="63" y="261"/>
                    <a:pt x="78" y="267"/>
                    <a:pt x="81" y="260"/>
                  </a:cubicBezTo>
                  <a:cubicBezTo>
                    <a:pt x="84" y="253"/>
                    <a:pt x="93" y="254"/>
                    <a:pt x="93" y="254"/>
                  </a:cubicBezTo>
                  <a:cubicBezTo>
                    <a:pt x="107" y="280"/>
                    <a:pt x="107" y="280"/>
                    <a:pt x="107" y="280"/>
                  </a:cubicBezTo>
                  <a:cubicBezTo>
                    <a:pt x="113" y="262"/>
                    <a:pt x="113" y="262"/>
                    <a:pt x="113" y="262"/>
                  </a:cubicBezTo>
                  <a:cubicBezTo>
                    <a:pt x="122" y="275"/>
                    <a:pt x="122" y="275"/>
                    <a:pt x="122" y="275"/>
                  </a:cubicBezTo>
                  <a:cubicBezTo>
                    <a:pt x="138" y="281"/>
                    <a:pt x="138" y="281"/>
                    <a:pt x="138" y="281"/>
                  </a:cubicBezTo>
                  <a:cubicBezTo>
                    <a:pt x="129" y="270"/>
                    <a:pt x="129" y="270"/>
                    <a:pt x="129" y="270"/>
                  </a:cubicBezTo>
                  <a:cubicBezTo>
                    <a:pt x="133" y="265"/>
                    <a:pt x="133" y="265"/>
                    <a:pt x="133" y="265"/>
                  </a:cubicBezTo>
                  <a:cubicBezTo>
                    <a:pt x="131" y="250"/>
                    <a:pt x="131" y="250"/>
                    <a:pt x="131" y="250"/>
                  </a:cubicBezTo>
                  <a:cubicBezTo>
                    <a:pt x="131" y="250"/>
                    <a:pt x="114" y="229"/>
                    <a:pt x="117" y="221"/>
                  </a:cubicBezTo>
                  <a:cubicBezTo>
                    <a:pt x="120" y="213"/>
                    <a:pt x="143" y="232"/>
                    <a:pt x="143" y="232"/>
                  </a:cubicBezTo>
                  <a:cubicBezTo>
                    <a:pt x="152" y="228"/>
                    <a:pt x="152" y="228"/>
                    <a:pt x="152" y="228"/>
                  </a:cubicBezTo>
                  <a:cubicBezTo>
                    <a:pt x="152" y="228"/>
                    <a:pt x="141" y="221"/>
                    <a:pt x="132" y="212"/>
                  </a:cubicBezTo>
                  <a:cubicBezTo>
                    <a:pt x="123" y="203"/>
                    <a:pt x="79" y="186"/>
                    <a:pt x="79" y="186"/>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7" name="Freeform 63">
              <a:extLst>
                <a:ext uri="{FF2B5EF4-FFF2-40B4-BE49-F238E27FC236}">
                  <a16:creationId xmlns:a16="http://schemas.microsoft.com/office/drawing/2014/main" id="{D3DD708D-236B-4028-A356-9CB888FB8587}"/>
                </a:ext>
              </a:extLst>
            </p:cNvPr>
            <p:cNvSpPr>
              <a:spLocks/>
            </p:cNvSpPr>
            <p:nvPr/>
          </p:nvSpPr>
          <p:spPr bwMode="auto">
            <a:xfrm>
              <a:off x="2276967" y="3429906"/>
              <a:ext cx="87683" cy="151930"/>
            </a:xfrm>
            <a:custGeom>
              <a:avLst/>
              <a:gdLst/>
              <a:ahLst/>
              <a:cxnLst>
                <a:cxn ang="0">
                  <a:pos x="62" y="142"/>
                </a:cxn>
                <a:cxn ang="0">
                  <a:pos x="72" y="138"/>
                </a:cxn>
                <a:cxn ang="0">
                  <a:pos x="80" y="133"/>
                </a:cxn>
                <a:cxn ang="0">
                  <a:pos x="80" y="119"/>
                </a:cxn>
                <a:cxn ang="0">
                  <a:pos x="95" y="113"/>
                </a:cxn>
                <a:cxn ang="0">
                  <a:pos x="95" y="92"/>
                </a:cxn>
                <a:cxn ang="0">
                  <a:pos x="77" y="99"/>
                </a:cxn>
                <a:cxn ang="0">
                  <a:pos x="77" y="85"/>
                </a:cxn>
                <a:cxn ang="0">
                  <a:pos x="69" y="79"/>
                </a:cxn>
                <a:cxn ang="0">
                  <a:pos x="71" y="67"/>
                </a:cxn>
                <a:cxn ang="0">
                  <a:pos x="66" y="56"/>
                </a:cxn>
                <a:cxn ang="0">
                  <a:pos x="68" y="41"/>
                </a:cxn>
                <a:cxn ang="0">
                  <a:pos x="68" y="29"/>
                </a:cxn>
                <a:cxn ang="0">
                  <a:pos x="64" y="19"/>
                </a:cxn>
                <a:cxn ang="0">
                  <a:pos x="55" y="19"/>
                </a:cxn>
                <a:cxn ang="0">
                  <a:pos x="47" y="4"/>
                </a:cxn>
                <a:cxn ang="0">
                  <a:pos x="41" y="10"/>
                </a:cxn>
                <a:cxn ang="0">
                  <a:pos x="23" y="0"/>
                </a:cxn>
                <a:cxn ang="0">
                  <a:pos x="21" y="14"/>
                </a:cxn>
                <a:cxn ang="0">
                  <a:pos x="15" y="19"/>
                </a:cxn>
                <a:cxn ang="0">
                  <a:pos x="0" y="19"/>
                </a:cxn>
                <a:cxn ang="0">
                  <a:pos x="9" y="25"/>
                </a:cxn>
                <a:cxn ang="0">
                  <a:pos x="15" y="22"/>
                </a:cxn>
                <a:cxn ang="0">
                  <a:pos x="17" y="32"/>
                </a:cxn>
                <a:cxn ang="0">
                  <a:pos x="10" y="41"/>
                </a:cxn>
                <a:cxn ang="0">
                  <a:pos x="14" y="45"/>
                </a:cxn>
                <a:cxn ang="0">
                  <a:pos x="30" y="45"/>
                </a:cxn>
                <a:cxn ang="0">
                  <a:pos x="24" y="96"/>
                </a:cxn>
                <a:cxn ang="0">
                  <a:pos x="17" y="129"/>
                </a:cxn>
                <a:cxn ang="0">
                  <a:pos x="40" y="144"/>
                </a:cxn>
                <a:cxn ang="0">
                  <a:pos x="41" y="163"/>
                </a:cxn>
                <a:cxn ang="0">
                  <a:pos x="64" y="165"/>
                </a:cxn>
                <a:cxn ang="0">
                  <a:pos x="62" y="158"/>
                </a:cxn>
                <a:cxn ang="0">
                  <a:pos x="62" y="142"/>
                </a:cxn>
              </a:cxnLst>
              <a:rect l="0" t="0" r="r" b="b"/>
              <a:pathLst>
                <a:path w="100" h="165">
                  <a:moveTo>
                    <a:pt x="62" y="142"/>
                  </a:moveTo>
                  <a:cubicBezTo>
                    <a:pt x="63" y="135"/>
                    <a:pt x="72" y="138"/>
                    <a:pt x="72" y="138"/>
                  </a:cubicBezTo>
                  <a:cubicBezTo>
                    <a:pt x="80" y="133"/>
                    <a:pt x="80" y="133"/>
                    <a:pt x="80" y="133"/>
                  </a:cubicBezTo>
                  <a:cubicBezTo>
                    <a:pt x="80" y="119"/>
                    <a:pt x="80" y="119"/>
                    <a:pt x="80" y="119"/>
                  </a:cubicBezTo>
                  <a:cubicBezTo>
                    <a:pt x="80" y="119"/>
                    <a:pt x="90" y="117"/>
                    <a:pt x="95" y="113"/>
                  </a:cubicBezTo>
                  <a:cubicBezTo>
                    <a:pt x="100" y="109"/>
                    <a:pt x="95" y="92"/>
                    <a:pt x="95" y="92"/>
                  </a:cubicBezTo>
                  <a:cubicBezTo>
                    <a:pt x="77" y="99"/>
                    <a:pt x="77" y="99"/>
                    <a:pt x="77" y="99"/>
                  </a:cubicBezTo>
                  <a:cubicBezTo>
                    <a:pt x="77" y="85"/>
                    <a:pt x="77" y="85"/>
                    <a:pt x="77" y="85"/>
                  </a:cubicBezTo>
                  <a:cubicBezTo>
                    <a:pt x="77" y="85"/>
                    <a:pt x="69" y="84"/>
                    <a:pt x="69" y="79"/>
                  </a:cubicBezTo>
                  <a:cubicBezTo>
                    <a:pt x="69" y="74"/>
                    <a:pt x="71" y="67"/>
                    <a:pt x="71" y="67"/>
                  </a:cubicBezTo>
                  <a:cubicBezTo>
                    <a:pt x="66" y="56"/>
                    <a:pt x="66" y="56"/>
                    <a:pt x="66" y="56"/>
                  </a:cubicBezTo>
                  <a:cubicBezTo>
                    <a:pt x="68" y="41"/>
                    <a:pt x="68" y="41"/>
                    <a:pt x="68" y="41"/>
                  </a:cubicBezTo>
                  <a:cubicBezTo>
                    <a:pt x="68" y="29"/>
                    <a:pt x="68" y="29"/>
                    <a:pt x="68" y="29"/>
                  </a:cubicBezTo>
                  <a:cubicBezTo>
                    <a:pt x="64" y="19"/>
                    <a:pt x="64" y="19"/>
                    <a:pt x="64" y="19"/>
                  </a:cubicBezTo>
                  <a:cubicBezTo>
                    <a:pt x="55" y="19"/>
                    <a:pt x="55" y="19"/>
                    <a:pt x="55" y="19"/>
                  </a:cubicBezTo>
                  <a:cubicBezTo>
                    <a:pt x="47" y="4"/>
                    <a:pt x="47" y="4"/>
                    <a:pt x="47" y="4"/>
                  </a:cubicBezTo>
                  <a:cubicBezTo>
                    <a:pt x="41" y="10"/>
                    <a:pt x="41" y="10"/>
                    <a:pt x="41" y="10"/>
                  </a:cubicBezTo>
                  <a:cubicBezTo>
                    <a:pt x="23" y="0"/>
                    <a:pt x="23" y="0"/>
                    <a:pt x="23" y="0"/>
                  </a:cubicBezTo>
                  <a:cubicBezTo>
                    <a:pt x="21" y="14"/>
                    <a:pt x="21" y="14"/>
                    <a:pt x="21" y="14"/>
                  </a:cubicBezTo>
                  <a:cubicBezTo>
                    <a:pt x="15" y="19"/>
                    <a:pt x="15" y="19"/>
                    <a:pt x="15" y="19"/>
                  </a:cubicBezTo>
                  <a:cubicBezTo>
                    <a:pt x="0" y="19"/>
                    <a:pt x="0" y="19"/>
                    <a:pt x="0" y="19"/>
                  </a:cubicBezTo>
                  <a:cubicBezTo>
                    <a:pt x="9" y="25"/>
                    <a:pt x="9" y="25"/>
                    <a:pt x="9" y="25"/>
                  </a:cubicBezTo>
                  <a:cubicBezTo>
                    <a:pt x="15" y="22"/>
                    <a:pt x="15" y="22"/>
                    <a:pt x="15" y="22"/>
                  </a:cubicBezTo>
                  <a:cubicBezTo>
                    <a:pt x="17" y="32"/>
                    <a:pt x="17" y="32"/>
                    <a:pt x="17" y="32"/>
                  </a:cubicBezTo>
                  <a:cubicBezTo>
                    <a:pt x="10" y="41"/>
                    <a:pt x="10" y="41"/>
                    <a:pt x="10" y="41"/>
                  </a:cubicBezTo>
                  <a:cubicBezTo>
                    <a:pt x="14" y="45"/>
                    <a:pt x="14" y="45"/>
                    <a:pt x="14" y="45"/>
                  </a:cubicBezTo>
                  <a:cubicBezTo>
                    <a:pt x="30" y="45"/>
                    <a:pt x="30" y="45"/>
                    <a:pt x="30" y="45"/>
                  </a:cubicBezTo>
                  <a:cubicBezTo>
                    <a:pt x="30" y="45"/>
                    <a:pt x="25" y="84"/>
                    <a:pt x="24" y="96"/>
                  </a:cubicBezTo>
                  <a:cubicBezTo>
                    <a:pt x="23" y="108"/>
                    <a:pt x="12" y="124"/>
                    <a:pt x="17" y="129"/>
                  </a:cubicBezTo>
                  <a:cubicBezTo>
                    <a:pt x="22" y="134"/>
                    <a:pt x="40" y="144"/>
                    <a:pt x="40" y="144"/>
                  </a:cubicBezTo>
                  <a:cubicBezTo>
                    <a:pt x="40" y="144"/>
                    <a:pt x="37" y="164"/>
                    <a:pt x="41" y="163"/>
                  </a:cubicBezTo>
                  <a:cubicBezTo>
                    <a:pt x="45" y="162"/>
                    <a:pt x="64" y="165"/>
                    <a:pt x="64" y="165"/>
                  </a:cubicBezTo>
                  <a:cubicBezTo>
                    <a:pt x="62" y="158"/>
                    <a:pt x="62" y="158"/>
                    <a:pt x="62" y="158"/>
                  </a:cubicBezTo>
                  <a:cubicBezTo>
                    <a:pt x="62" y="158"/>
                    <a:pt x="61" y="149"/>
                    <a:pt x="62" y="142"/>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8" name="Freeform 64">
              <a:extLst>
                <a:ext uri="{FF2B5EF4-FFF2-40B4-BE49-F238E27FC236}">
                  <a16:creationId xmlns:a16="http://schemas.microsoft.com/office/drawing/2014/main" id="{A41916A7-4E9D-4C37-A1A9-DA3AC8A434F0}"/>
                </a:ext>
              </a:extLst>
            </p:cNvPr>
            <p:cNvSpPr>
              <a:spLocks/>
            </p:cNvSpPr>
            <p:nvPr/>
          </p:nvSpPr>
          <p:spPr bwMode="auto">
            <a:xfrm>
              <a:off x="2398373" y="3351322"/>
              <a:ext cx="233821" cy="146691"/>
            </a:xfrm>
            <a:custGeom>
              <a:avLst/>
              <a:gdLst/>
              <a:ahLst/>
              <a:cxnLst>
                <a:cxn ang="0">
                  <a:pos x="225" y="87"/>
                </a:cxn>
                <a:cxn ang="0">
                  <a:pos x="241" y="47"/>
                </a:cxn>
                <a:cxn ang="0">
                  <a:pos x="264" y="23"/>
                </a:cxn>
                <a:cxn ang="0">
                  <a:pos x="237" y="12"/>
                </a:cxn>
                <a:cxn ang="0">
                  <a:pos x="194" y="2"/>
                </a:cxn>
                <a:cxn ang="0">
                  <a:pos x="169" y="6"/>
                </a:cxn>
                <a:cxn ang="0">
                  <a:pos x="157" y="12"/>
                </a:cxn>
                <a:cxn ang="0">
                  <a:pos x="118" y="23"/>
                </a:cxn>
                <a:cxn ang="0">
                  <a:pos x="92" y="17"/>
                </a:cxn>
                <a:cxn ang="0">
                  <a:pos x="62" y="21"/>
                </a:cxn>
                <a:cxn ang="0">
                  <a:pos x="39" y="21"/>
                </a:cxn>
                <a:cxn ang="0">
                  <a:pos x="29" y="5"/>
                </a:cxn>
                <a:cxn ang="0">
                  <a:pos x="10" y="0"/>
                </a:cxn>
                <a:cxn ang="0">
                  <a:pos x="0" y="16"/>
                </a:cxn>
                <a:cxn ang="0">
                  <a:pos x="12" y="33"/>
                </a:cxn>
                <a:cxn ang="0">
                  <a:pos x="23" y="47"/>
                </a:cxn>
                <a:cxn ang="0">
                  <a:pos x="20" y="68"/>
                </a:cxn>
                <a:cxn ang="0">
                  <a:pos x="8" y="80"/>
                </a:cxn>
                <a:cxn ang="0">
                  <a:pos x="2" y="95"/>
                </a:cxn>
                <a:cxn ang="0">
                  <a:pos x="8" y="104"/>
                </a:cxn>
                <a:cxn ang="0">
                  <a:pos x="13" y="112"/>
                </a:cxn>
                <a:cxn ang="0">
                  <a:pos x="33" y="139"/>
                </a:cxn>
                <a:cxn ang="0">
                  <a:pos x="41" y="154"/>
                </a:cxn>
                <a:cxn ang="0">
                  <a:pos x="73" y="150"/>
                </a:cxn>
                <a:cxn ang="0">
                  <a:pos x="97" y="135"/>
                </a:cxn>
                <a:cxn ang="0">
                  <a:pos x="123" y="146"/>
                </a:cxn>
                <a:cxn ang="0">
                  <a:pos x="145" y="146"/>
                </a:cxn>
                <a:cxn ang="0">
                  <a:pos x="171" y="148"/>
                </a:cxn>
                <a:cxn ang="0">
                  <a:pos x="179" y="129"/>
                </a:cxn>
                <a:cxn ang="0">
                  <a:pos x="208" y="116"/>
                </a:cxn>
                <a:cxn ang="0">
                  <a:pos x="226" y="119"/>
                </a:cxn>
                <a:cxn ang="0">
                  <a:pos x="248" y="115"/>
                </a:cxn>
              </a:cxnLst>
              <a:rect l="0" t="0" r="r" b="b"/>
              <a:pathLst>
                <a:path w="267" h="155">
                  <a:moveTo>
                    <a:pt x="248" y="115"/>
                  </a:moveTo>
                  <a:cubicBezTo>
                    <a:pt x="225" y="87"/>
                    <a:pt x="225" y="87"/>
                    <a:pt x="225" y="87"/>
                  </a:cubicBezTo>
                  <a:cubicBezTo>
                    <a:pt x="225" y="87"/>
                    <a:pt x="235" y="82"/>
                    <a:pt x="239" y="75"/>
                  </a:cubicBezTo>
                  <a:cubicBezTo>
                    <a:pt x="243" y="68"/>
                    <a:pt x="232" y="54"/>
                    <a:pt x="241" y="47"/>
                  </a:cubicBezTo>
                  <a:cubicBezTo>
                    <a:pt x="250" y="40"/>
                    <a:pt x="267" y="44"/>
                    <a:pt x="267" y="44"/>
                  </a:cubicBezTo>
                  <a:cubicBezTo>
                    <a:pt x="267" y="44"/>
                    <a:pt x="265" y="35"/>
                    <a:pt x="264" y="23"/>
                  </a:cubicBezTo>
                  <a:cubicBezTo>
                    <a:pt x="257" y="24"/>
                    <a:pt x="248" y="24"/>
                    <a:pt x="245" y="22"/>
                  </a:cubicBezTo>
                  <a:cubicBezTo>
                    <a:pt x="240" y="19"/>
                    <a:pt x="237" y="12"/>
                    <a:pt x="237" y="12"/>
                  </a:cubicBezTo>
                  <a:cubicBezTo>
                    <a:pt x="237" y="12"/>
                    <a:pt x="228" y="10"/>
                    <a:pt x="219" y="10"/>
                  </a:cubicBezTo>
                  <a:cubicBezTo>
                    <a:pt x="210" y="10"/>
                    <a:pt x="203" y="2"/>
                    <a:pt x="194" y="2"/>
                  </a:cubicBezTo>
                  <a:cubicBezTo>
                    <a:pt x="185" y="2"/>
                    <a:pt x="188" y="8"/>
                    <a:pt x="188" y="8"/>
                  </a:cubicBezTo>
                  <a:cubicBezTo>
                    <a:pt x="169" y="6"/>
                    <a:pt x="169" y="6"/>
                    <a:pt x="169" y="6"/>
                  </a:cubicBezTo>
                  <a:cubicBezTo>
                    <a:pt x="170" y="11"/>
                    <a:pt x="170" y="11"/>
                    <a:pt x="170" y="11"/>
                  </a:cubicBezTo>
                  <a:cubicBezTo>
                    <a:pt x="170" y="11"/>
                    <a:pt x="164" y="10"/>
                    <a:pt x="157" y="12"/>
                  </a:cubicBezTo>
                  <a:cubicBezTo>
                    <a:pt x="150" y="14"/>
                    <a:pt x="151" y="30"/>
                    <a:pt x="140" y="29"/>
                  </a:cubicBezTo>
                  <a:cubicBezTo>
                    <a:pt x="129" y="28"/>
                    <a:pt x="118" y="23"/>
                    <a:pt x="118" y="23"/>
                  </a:cubicBezTo>
                  <a:cubicBezTo>
                    <a:pt x="105" y="22"/>
                    <a:pt x="105" y="22"/>
                    <a:pt x="105" y="22"/>
                  </a:cubicBezTo>
                  <a:cubicBezTo>
                    <a:pt x="92" y="17"/>
                    <a:pt x="92" y="17"/>
                    <a:pt x="92" y="17"/>
                  </a:cubicBezTo>
                  <a:cubicBezTo>
                    <a:pt x="92" y="17"/>
                    <a:pt x="97" y="26"/>
                    <a:pt x="84" y="26"/>
                  </a:cubicBezTo>
                  <a:cubicBezTo>
                    <a:pt x="71" y="26"/>
                    <a:pt x="62" y="21"/>
                    <a:pt x="62" y="21"/>
                  </a:cubicBezTo>
                  <a:cubicBezTo>
                    <a:pt x="46" y="14"/>
                    <a:pt x="46" y="14"/>
                    <a:pt x="46" y="14"/>
                  </a:cubicBezTo>
                  <a:cubicBezTo>
                    <a:pt x="39" y="21"/>
                    <a:pt x="39" y="21"/>
                    <a:pt x="39" y="21"/>
                  </a:cubicBezTo>
                  <a:cubicBezTo>
                    <a:pt x="39" y="21"/>
                    <a:pt x="22" y="22"/>
                    <a:pt x="22" y="18"/>
                  </a:cubicBezTo>
                  <a:cubicBezTo>
                    <a:pt x="22" y="14"/>
                    <a:pt x="31" y="9"/>
                    <a:pt x="29" y="5"/>
                  </a:cubicBezTo>
                  <a:cubicBezTo>
                    <a:pt x="27" y="1"/>
                    <a:pt x="17" y="1"/>
                    <a:pt x="17" y="1"/>
                  </a:cubicBezTo>
                  <a:cubicBezTo>
                    <a:pt x="10" y="0"/>
                    <a:pt x="10" y="0"/>
                    <a:pt x="10" y="0"/>
                  </a:cubicBezTo>
                  <a:cubicBezTo>
                    <a:pt x="9" y="8"/>
                    <a:pt x="9" y="8"/>
                    <a:pt x="9" y="8"/>
                  </a:cubicBezTo>
                  <a:cubicBezTo>
                    <a:pt x="0" y="16"/>
                    <a:pt x="0" y="16"/>
                    <a:pt x="0" y="16"/>
                  </a:cubicBezTo>
                  <a:cubicBezTo>
                    <a:pt x="3" y="28"/>
                    <a:pt x="3" y="28"/>
                    <a:pt x="3" y="28"/>
                  </a:cubicBezTo>
                  <a:cubicBezTo>
                    <a:pt x="12" y="33"/>
                    <a:pt x="12" y="33"/>
                    <a:pt x="12" y="33"/>
                  </a:cubicBezTo>
                  <a:cubicBezTo>
                    <a:pt x="10" y="40"/>
                    <a:pt x="10" y="40"/>
                    <a:pt x="10" y="40"/>
                  </a:cubicBezTo>
                  <a:cubicBezTo>
                    <a:pt x="23" y="47"/>
                    <a:pt x="23" y="47"/>
                    <a:pt x="23" y="47"/>
                  </a:cubicBezTo>
                  <a:cubicBezTo>
                    <a:pt x="23" y="47"/>
                    <a:pt x="28" y="53"/>
                    <a:pt x="26" y="57"/>
                  </a:cubicBezTo>
                  <a:cubicBezTo>
                    <a:pt x="24" y="61"/>
                    <a:pt x="20" y="68"/>
                    <a:pt x="20" y="68"/>
                  </a:cubicBezTo>
                  <a:cubicBezTo>
                    <a:pt x="20" y="68"/>
                    <a:pt x="9" y="65"/>
                    <a:pt x="7" y="69"/>
                  </a:cubicBezTo>
                  <a:cubicBezTo>
                    <a:pt x="5" y="73"/>
                    <a:pt x="8" y="80"/>
                    <a:pt x="8" y="80"/>
                  </a:cubicBezTo>
                  <a:cubicBezTo>
                    <a:pt x="8" y="80"/>
                    <a:pt x="11" y="88"/>
                    <a:pt x="10" y="91"/>
                  </a:cubicBezTo>
                  <a:cubicBezTo>
                    <a:pt x="9" y="93"/>
                    <a:pt x="5" y="94"/>
                    <a:pt x="2" y="95"/>
                  </a:cubicBezTo>
                  <a:cubicBezTo>
                    <a:pt x="2" y="95"/>
                    <a:pt x="2" y="95"/>
                    <a:pt x="2" y="95"/>
                  </a:cubicBezTo>
                  <a:cubicBezTo>
                    <a:pt x="8" y="104"/>
                    <a:pt x="8" y="104"/>
                    <a:pt x="8" y="104"/>
                  </a:cubicBezTo>
                  <a:cubicBezTo>
                    <a:pt x="13" y="104"/>
                    <a:pt x="13" y="104"/>
                    <a:pt x="13" y="104"/>
                  </a:cubicBezTo>
                  <a:cubicBezTo>
                    <a:pt x="13" y="112"/>
                    <a:pt x="13" y="112"/>
                    <a:pt x="13" y="112"/>
                  </a:cubicBezTo>
                  <a:cubicBezTo>
                    <a:pt x="25" y="121"/>
                    <a:pt x="25" y="121"/>
                    <a:pt x="25" y="121"/>
                  </a:cubicBezTo>
                  <a:cubicBezTo>
                    <a:pt x="25" y="121"/>
                    <a:pt x="36" y="128"/>
                    <a:pt x="33" y="139"/>
                  </a:cubicBezTo>
                  <a:cubicBezTo>
                    <a:pt x="32" y="142"/>
                    <a:pt x="31" y="145"/>
                    <a:pt x="29" y="147"/>
                  </a:cubicBezTo>
                  <a:cubicBezTo>
                    <a:pt x="32" y="150"/>
                    <a:pt x="36" y="154"/>
                    <a:pt x="41" y="154"/>
                  </a:cubicBezTo>
                  <a:cubicBezTo>
                    <a:pt x="49" y="154"/>
                    <a:pt x="59" y="144"/>
                    <a:pt x="59" y="144"/>
                  </a:cubicBezTo>
                  <a:cubicBezTo>
                    <a:pt x="73" y="150"/>
                    <a:pt x="73" y="150"/>
                    <a:pt x="73" y="150"/>
                  </a:cubicBezTo>
                  <a:cubicBezTo>
                    <a:pt x="79" y="138"/>
                    <a:pt x="79" y="138"/>
                    <a:pt x="79" y="138"/>
                  </a:cubicBezTo>
                  <a:cubicBezTo>
                    <a:pt x="97" y="135"/>
                    <a:pt x="97" y="135"/>
                    <a:pt x="97" y="135"/>
                  </a:cubicBezTo>
                  <a:cubicBezTo>
                    <a:pt x="97" y="135"/>
                    <a:pt x="101" y="149"/>
                    <a:pt x="109" y="149"/>
                  </a:cubicBezTo>
                  <a:cubicBezTo>
                    <a:pt x="117" y="149"/>
                    <a:pt x="123" y="146"/>
                    <a:pt x="123" y="146"/>
                  </a:cubicBezTo>
                  <a:cubicBezTo>
                    <a:pt x="123" y="146"/>
                    <a:pt x="124" y="155"/>
                    <a:pt x="132" y="154"/>
                  </a:cubicBezTo>
                  <a:cubicBezTo>
                    <a:pt x="140" y="153"/>
                    <a:pt x="145" y="146"/>
                    <a:pt x="145" y="146"/>
                  </a:cubicBezTo>
                  <a:cubicBezTo>
                    <a:pt x="155" y="154"/>
                    <a:pt x="155" y="154"/>
                    <a:pt x="155" y="154"/>
                  </a:cubicBezTo>
                  <a:cubicBezTo>
                    <a:pt x="155" y="154"/>
                    <a:pt x="169" y="153"/>
                    <a:pt x="171" y="148"/>
                  </a:cubicBezTo>
                  <a:cubicBezTo>
                    <a:pt x="173" y="143"/>
                    <a:pt x="167" y="135"/>
                    <a:pt x="167" y="135"/>
                  </a:cubicBezTo>
                  <a:cubicBezTo>
                    <a:pt x="179" y="129"/>
                    <a:pt x="179" y="129"/>
                    <a:pt x="179" y="129"/>
                  </a:cubicBezTo>
                  <a:cubicBezTo>
                    <a:pt x="188" y="114"/>
                    <a:pt x="188" y="114"/>
                    <a:pt x="188" y="114"/>
                  </a:cubicBezTo>
                  <a:cubicBezTo>
                    <a:pt x="208" y="116"/>
                    <a:pt x="208" y="116"/>
                    <a:pt x="208" y="116"/>
                  </a:cubicBezTo>
                  <a:cubicBezTo>
                    <a:pt x="216" y="106"/>
                    <a:pt x="216" y="106"/>
                    <a:pt x="216" y="106"/>
                  </a:cubicBezTo>
                  <a:cubicBezTo>
                    <a:pt x="226" y="119"/>
                    <a:pt x="226" y="119"/>
                    <a:pt x="226" y="119"/>
                  </a:cubicBezTo>
                  <a:cubicBezTo>
                    <a:pt x="226" y="119"/>
                    <a:pt x="240" y="121"/>
                    <a:pt x="249" y="120"/>
                  </a:cubicBezTo>
                  <a:cubicBezTo>
                    <a:pt x="248" y="117"/>
                    <a:pt x="248" y="115"/>
                    <a:pt x="248" y="115"/>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9" name="Freeform 65">
              <a:extLst>
                <a:ext uri="{FF2B5EF4-FFF2-40B4-BE49-F238E27FC236}">
                  <a16:creationId xmlns:a16="http://schemas.microsoft.com/office/drawing/2014/main" id="{7A89A38F-4049-4714-9D37-5B537EF888FD}"/>
                </a:ext>
              </a:extLst>
            </p:cNvPr>
            <p:cNvSpPr>
              <a:spLocks/>
            </p:cNvSpPr>
            <p:nvPr/>
          </p:nvSpPr>
          <p:spPr bwMode="auto">
            <a:xfrm>
              <a:off x="2335422" y="3440383"/>
              <a:ext cx="96678" cy="81205"/>
            </a:xfrm>
            <a:custGeom>
              <a:avLst/>
              <a:gdLst/>
              <a:ahLst/>
              <a:cxnLst>
                <a:cxn ang="0">
                  <a:pos x="100" y="26"/>
                </a:cxn>
                <a:cxn ang="0">
                  <a:pos x="88" y="17"/>
                </a:cxn>
                <a:cxn ang="0">
                  <a:pos x="88" y="9"/>
                </a:cxn>
                <a:cxn ang="0">
                  <a:pos x="83" y="9"/>
                </a:cxn>
                <a:cxn ang="0">
                  <a:pos x="77" y="0"/>
                </a:cxn>
                <a:cxn ang="0">
                  <a:pos x="76" y="0"/>
                </a:cxn>
                <a:cxn ang="0">
                  <a:pos x="50" y="2"/>
                </a:cxn>
                <a:cxn ang="0">
                  <a:pos x="46" y="6"/>
                </a:cxn>
                <a:cxn ang="0">
                  <a:pos x="33" y="6"/>
                </a:cxn>
                <a:cxn ang="0">
                  <a:pos x="30" y="14"/>
                </a:cxn>
                <a:cxn ang="0">
                  <a:pos x="18" y="14"/>
                </a:cxn>
                <a:cxn ang="0">
                  <a:pos x="13" y="22"/>
                </a:cxn>
                <a:cxn ang="0">
                  <a:pos x="2" y="26"/>
                </a:cxn>
                <a:cxn ang="0">
                  <a:pos x="0" y="41"/>
                </a:cxn>
                <a:cxn ang="0">
                  <a:pos x="5" y="52"/>
                </a:cxn>
                <a:cxn ang="0">
                  <a:pos x="3" y="64"/>
                </a:cxn>
                <a:cxn ang="0">
                  <a:pos x="11" y="70"/>
                </a:cxn>
                <a:cxn ang="0">
                  <a:pos x="11" y="84"/>
                </a:cxn>
                <a:cxn ang="0">
                  <a:pos x="29" y="77"/>
                </a:cxn>
                <a:cxn ang="0">
                  <a:pos x="31" y="84"/>
                </a:cxn>
                <a:cxn ang="0">
                  <a:pos x="36" y="79"/>
                </a:cxn>
                <a:cxn ang="0">
                  <a:pos x="60" y="81"/>
                </a:cxn>
                <a:cxn ang="0">
                  <a:pos x="63" y="70"/>
                </a:cxn>
                <a:cxn ang="0">
                  <a:pos x="90" y="66"/>
                </a:cxn>
                <a:cxn ang="0">
                  <a:pos x="108" y="44"/>
                </a:cxn>
                <a:cxn ang="0">
                  <a:pos x="100" y="26"/>
                </a:cxn>
              </a:cxnLst>
              <a:rect l="0" t="0" r="r" b="b"/>
              <a:pathLst>
                <a:path w="111" h="87">
                  <a:moveTo>
                    <a:pt x="100" y="26"/>
                  </a:moveTo>
                  <a:cubicBezTo>
                    <a:pt x="88" y="17"/>
                    <a:pt x="88" y="17"/>
                    <a:pt x="88" y="17"/>
                  </a:cubicBezTo>
                  <a:cubicBezTo>
                    <a:pt x="88" y="9"/>
                    <a:pt x="88" y="9"/>
                    <a:pt x="88" y="9"/>
                  </a:cubicBezTo>
                  <a:cubicBezTo>
                    <a:pt x="83" y="9"/>
                    <a:pt x="83" y="9"/>
                    <a:pt x="83" y="9"/>
                  </a:cubicBezTo>
                  <a:cubicBezTo>
                    <a:pt x="77" y="0"/>
                    <a:pt x="77" y="0"/>
                    <a:pt x="77" y="0"/>
                  </a:cubicBezTo>
                  <a:cubicBezTo>
                    <a:pt x="77" y="0"/>
                    <a:pt x="76" y="0"/>
                    <a:pt x="76" y="0"/>
                  </a:cubicBezTo>
                  <a:cubicBezTo>
                    <a:pt x="50" y="2"/>
                    <a:pt x="50" y="2"/>
                    <a:pt x="50" y="2"/>
                  </a:cubicBezTo>
                  <a:cubicBezTo>
                    <a:pt x="46" y="6"/>
                    <a:pt x="46" y="6"/>
                    <a:pt x="46" y="6"/>
                  </a:cubicBezTo>
                  <a:cubicBezTo>
                    <a:pt x="33" y="6"/>
                    <a:pt x="33" y="6"/>
                    <a:pt x="33" y="6"/>
                  </a:cubicBezTo>
                  <a:cubicBezTo>
                    <a:pt x="33" y="6"/>
                    <a:pt x="37" y="14"/>
                    <a:pt x="30" y="14"/>
                  </a:cubicBezTo>
                  <a:cubicBezTo>
                    <a:pt x="23" y="14"/>
                    <a:pt x="18" y="14"/>
                    <a:pt x="18" y="14"/>
                  </a:cubicBezTo>
                  <a:cubicBezTo>
                    <a:pt x="13" y="22"/>
                    <a:pt x="13" y="22"/>
                    <a:pt x="13" y="22"/>
                  </a:cubicBezTo>
                  <a:cubicBezTo>
                    <a:pt x="2" y="26"/>
                    <a:pt x="2" y="26"/>
                    <a:pt x="2" y="26"/>
                  </a:cubicBezTo>
                  <a:cubicBezTo>
                    <a:pt x="0" y="41"/>
                    <a:pt x="0" y="41"/>
                    <a:pt x="0" y="41"/>
                  </a:cubicBezTo>
                  <a:cubicBezTo>
                    <a:pt x="5" y="52"/>
                    <a:pt x="5" y="52"/>
                    <a:pt x="5" y="52"/>
                  </a:cubicBezTo>
                  <a:cubicBezTo>
                    <a:pt x="5" y="52"/>
                    <a:pt x="3" y="59"/>
                    <a:pt x="3" y="64"/>
                  </a:cubicBezTo>
                  <a:cubicBezTo>
                    <a:pt x="3" y="69"/>
                    <a:pt x="11" y="70"/>
                    <a:pt x="11" y="70"/>
                  </a:cubicBezTo>
                  <a:cubicBezTo>
                    <a:pt x="11" y="84"/>
                    <a:pt x="11" y="84"/>
                    <a:pt x="11" y="84"/>
                  </a:cubicBezTo>
                  <a:cubicBezTo>
                    <a:pt x="29" y="77"/>
                    <a:pt x="29" y="77"/>
                    <a:pt x="29" y="77"/>
                  </a:cubicBezTo>
                  <a:cubicBezTo>
                    <a:pt x="29" y="77"/>
                    <a:pt x="30" y="80"/>
                    <a:pt x="31" y="84"/>
                  </a:cubicBezTo>
                  <a:cubicBezTo>
                    <a:pt x="36" y="79"/>
                    <a:pt x="36" y="79"/>
                    <a:pt x="36" y="79"/>
                  </a:cubicBezTo>
                  <a:cubicBezTo>
                    <a:pt x="36" y="79"/>
                    <a:pt x="56" y="87"/>
                    <a:pt x="60" y="81"/>
                  </a:cubicBezTo>
                  <a:cubicBezTo>
                    <a:pt x="64" y="75"/>
                    <a:pt x="63" y="70"/>
                    <a:pt x="63" y="70"/>
                  </a:cubicBezTo>
                  <a:cubicBezTo>
                    <a:pt x="63" y="70"/>
                    <a:pt x="82" y="74"/>
                    <a:pt x="90" y="66"/>
                  </a:cubicBezTo>
                  <a:cubicBezTo>
                    <a:pt x="98" y="58"/>
                    <a:pt x="105" y="55"/>
                    <a:pt x="108" y="44"/>
                  </a:cubicBezTo>
                  <a:cubicBezTo>
                    <a:pt x="111" y="33"/>
                    <a:pt x="100" y="26"/>
                    <a:pt x="100" y="26"/>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0" name="Freeform 66">
              <a:extLst>
                <a:ext uri="{FF2B5EF4-FFF2-40B4-BE49-F238E27FC236}">
                  <a16:creationId xmlns:a16="http://schemas.microsoft.com/office/drawing/2014/main" id="{A9159B5D-E50B-402F-9751-CEE0019C8399}"/>
                </a:ext>
              </a:extLst>
            </p:cNvPr>
            <p:cNvSpPr>
              <a:spLocks/>
            </p:cNvSpPr>
            <p:nvPr/>
          </p:nvSpPr>
          <p:spPr bwMode="auto">
            <a:xfrm>
              <a:off x="2546760" y="3139143"/>
              <a:ext cx="123657" cy="149310"/>
            </a:xfrm>
            <a:custGeom>
              <a:avLst/>
              <a:gdLst/>
              <a:ahLst/>
              <a:cxnLst>
                <a:cxn ang="0">
                  <a:pos x="0" y="11"/>
                </a:cxn>
                <a:cxn ang="0">
                  <a:pos x="24" y="30"/>
                </a:cxn>
                <a:cxn ang="0">
                  <a:pos x="23" y="40"/>
                </a:cxn>
                <a:cxn ang="0">
                  <a:pos x="38" y="49"/>
                </a:cxn>
                <a:cxn ang="0">
                  <a:pos x="44" y="63"/>
                </a:cxn>
                <a:cxn ang="0">
                  <a:pos x="52" y="64"/>
                </a:cxn>
                <a:cxn ang="0">
                  <a:pos x="54" y="74"/>
                </a:cxn>
                <a:cxn ang="0">
                  <a:pos x="71" y="84"/>
                </a:cxn>
                <a:cxn ang="0">
                  <a:pos x="69" y="106"/>
                </a:cxn>
                <a:cxn ang="0">
                  <a:pos x="74" y="109"/>
                </a:cxn>
                <a:cxn ang="0">
                  <a:pos x="67" y="129"/>
                </a:cxn>
                <a:cxn ang="0">
                  <a:pos x="73" y="143"/>
                </a:cxn>
                <a:cxn ang="0">
                  <a:pos x="75" y="158"/>
                </a:cxn>
                <a:cxn ang="0">
                  <a:pos x="92" y="155"/>
                </a:cxn>
                <a:cxn ang="0">
                  <a:pos x="88" y="141"/>
                </a:cxn>
                <a:cxn ang="0">
                  <a:pos x="104" y="129"/>
                </a:cxn>
                <a:cxn ang="0">
                  <a:pos x="113" y="120"/>
                </a:cxn>
                <a:cxn ang="0">
                  <a:pos x="97" y="106"/>
                </a:cxn>
                <a:cxn ang="0">
                  <a:pos x="113" y="102"/>
                </a:cxn>
                <a:cxn ang="0">
                  <a:pos x="126" y="109"/>
                </a:cxn>
                <a:cxn ang="0">
                  <a:pos x="143" y="104"/>
                </a:cxn>
                <a:cxn ang="0">
                  <a:pos x="141" y="83"/>
                </a:cxn>
                <a:cxn ang="0">
                  <a:pos x="120" y="77"/>
                </a:cxn>
                <a:cxn ang="0">
                  <a:pos x="122" y="61"/>
                </a:cxn>
                <a:cxn ang="0">
                  <a:pos x="117" y="56"/>
                </a:cxn>
                <a:cxn ang="0">
                  <a:pos x="105" y="58"/>
                </a:cxn>
                <a:cxn ang="0">
                  <a:pos x="105" y="43"/>
                </a:cxn>
                <a:cxn ang="0">
                  <a:pos x="103" y="26"/>
                </a:cxn>
                <a:cxn ang="0">
                  <a:pos x="83" y="24"/>
                </a:cxn>
                <a:cxn ang="0">
                  <a:pos x="78" y="13"/>
                </a:cxn>
                <a:cxn ang="0">
                  <a:pos x="57" y="12"/>
                </a:cxn>
                <a:cxn ang="0">
                  <a:pos x="52" y="7"/>
                </a:cxn>
                <a:cxn ang="0">
                  <a:pos x="48" y="9"/>
                </a:cxn>
                <a:cxn ang="0">
                  <a:pos x="33" y="1"/>
                </a:cxn>
                <a:cxn ang="0">
                  <a:pos x="18" y="8"/>
                </a:cxn>
                <a:cxn ang="0">
                  <a:pos x="2" y="3"/>
                </a:cxn>
                <a:cxn ang="0">
                  <a:pos x="0" y="11"/>
                </a:cxn>
                <a:cxn ang="0">
                  <a:pos x="0" y="11"/>
                </a:cxn>
              </a:cxnLst>
              <a:rect l="0" t="0" r="r" b="b"/>
              <a:pathLst>
                <a:path w="143" h="158">
                  <a:moveTo>
                    <a:pt x="0" y="11"/>
                  </a:moveTo>
                  <a:cubicBezTo>
                    <a:pt x="17" y="14"/>
                    <a:pt x="24" y="30"/>
                    <a:pt x="24" y="30"/>
                  </a:cubicBezTo>
                  <a:cubicBezTo>
                    <a:pt x="23" y="40"/>
                    <a:pt x="23" y="40"/>
                    <a:pt x="23" y="40"/>
                  </a:cubicBezTo>
                  <a:cubicBezTo>
                    <a:pt x="38" y="49"/>
                    <a:pt x="38" y="49"/>
                    <a:pt x="38" y="49"/>
                  </a:cubicBezTo>
                  <a:cubicBezTo>
                    <a:pt x="44" y="63"/>
                    <a:pt x="44" y="63"/>
                    <a:pt x="44" y="63"/>
                  </a:cubicBezTo>
                  <a:cubicBezTo>
                    <a:pt x="52" y="64"/>
                    <a:pt x="52" y="64"/>
                    <a:pt x="52" y="64"/>
                  </a:cubicBezTo>
                  <a:cubicBezTo>
                    <a:pt x="54" y="74"/>
                    <a:pt x="54" y="74"/>
                    <a:pt x="54" y="74"/>
                  </a:cubicBezTo>
                  <a:cubicBezTo>
                    <a:pt x="54" y="74"/>
                    <a:pt x="70" y="75"/>
                    <a:pt x="71" y="84"/>
                  </a:cubicBezTo>
                  <a:cubicBezTo>
                    <a:pt x="72" y="93"/>
                    <a:pt x="69" y="106"/>
                    <a:pt x="69" y="106"/>
                  </a:cubicBezTo>
                  <a:cubicBezTo>
                    <a:pt x="74" y="109"/>
                    <a:pt x="74" y="109"/>
                    <a:pt x="74" y="109"/>
                  </a:cubicBezTo>
                  <a:cubicBezTo>
                    <a:pt x="74" y="109"/>
                    <a:pt x="67" y="122"/>
                    <a:pt x="67" y="129"/>
                  </a:cubicBezTo>
                  <a:cubicBezTo>
                    <a:pt x="67" y="136"/>
                    <a:pt x="73" y="143"/>
                    <a:pt x="73" y="143"/>
                  </a:cubicBezTo>
                  <a:cubicBezTo>
                    <a:pt x="73" y="143"/>
                    <a:pt x="72" y="151"/>
                    <a:pt x="75" y="158"/>
                  </a:cubicBezTo>
                  <a:cubicBezTo>
                    <a:pt x="92" y="155"/>
                    <a:pt x="92" y="155"/>
                    <a:pt x="92" y="155"/>
                  </a:cubicBezTo>
                  <a:cubicBezTo>
                    <a:pt x="92" y="155"/>
                    <a:pt x="88" y="145"/>
                    <a:pt x="88" y="141"/>
                  </a:cubicBezTo>
                  <a:cubicBezTo>
                    <a:pt x="88" y="137"/>
                    <a:pt x="104" y="129"/>
                    <a:pt x="104" y="129"/>
                  </a:cubicBezTo>
                  <a:cubicBezTo>
                    <a:pt x="113" y="120"/>
                    <a:pt x="113" y="120"/>
                    <a:pt x="113" y="120"/>
                  </a:cubicBezTo>
                  <a:cubicBezTo>
                    <a:pt x="113" y="120"/>
                    <a:pt x="98" y="110"/>
                    <a:pt x="97" y="106"/>
                  </a:cubicBezTo>
                  <a:cubicBezTo>
                    <a:pt x="96" y="102"/>
                    <a:pt x="113" y="102"/>
                    <a:pt x="113" y="102"/>
                  </a:cubicBezTo>
                  <a:cubicBezTo>
                    <a:pt x="113" y="102"/>
                    <a:pt x="119" y="110"/>
                    <a:pt x="126" y="109"/>
                  </a:cubicBezTo>
                  <a:cubicBezTo>
                    <a:pt x="133" y="108"/>
                    <a:pt x="143" y="104"/>
                    <a:pt x="143" y="104"/>
                  </a:cubicBezTo>
                  <a:cubicBezTo>
                    <a:pt x="143" y="104"/>
                    <a:pt x="142" y="90"/>
                    <a:pt x="141" y="83"/>
                  </a:cubicBezTo>
                  <a:cubicBezTo>
                    <a:pt x="140" y="76"/>
                    <a:pt x="127" y="79"/>
                    <a:pt x="120" y="77"/>
                  </a:cubicBezTo>
                  <a:cubicBezTo>
                    <a:pt x="113" y="75"/>
                    <a:pt x="122" y="61"/>
                    <a:pt x="122" y="61"/>
                  </a:cubicBezTo>
                  <a:cubicBezTo>
                    <a:pt x="117" y="56"/>
                    <a:pt x="117" y="56"/>
                    <a:pt x="117" y="56"/>
                  </a:cubicBezTo>
                  <a:cubicBezTo>
                    <a:pt x="117" y="56"/>
                    <a:pt x="108" y="58"/>
                    <a:pt x="105" y="58"/>
                  </a:cubicBezTo>
                  <a:cubicBezTo>
                    <a:pt x="102" y="58"/>
                    <a:pt x="105" y="43"/>
                    <a:pt x="105" y="43"/>
                  </a:cubicBezTo>
                  <a:cubicBezTo>
                    <a:pt x="105" y="43"/>
                    <a:pt x="114" y="34"/>
                    <a:pt x="103" y="26"/>
                  </a:cubicBezTo>
                  <a:cubicBezTo>
                    <a:pt x="92" y="18"/>
                    <a:pt x="83" y="24"/>
                    <a:pt x="83" y="24"/>
                  </a:cubicBezTo>
                  <a:cubicBezTo>
                    <a:pt x="83" y="24"/>
                    <a:pt x="83" y="17"/>
                    <a:pt x="78" y="13"/>
                  </a:cubicBezTo>
                  <a:cubicBezTo>
                    <a:pt x="73" y="9"/>
                    <a:pt x="66" y="12"/>
                    <a:pt x="57" y="12"/>
                  </a:cubicBezTo>
                  <a:cubicBezTo>
                    <a:pt x="48" y="12"/>
                    <a:pt x="52" y="7"/>
                    <a:pt x="52" y="7"/>
                  </a:cubicBezTo>
                  <a:cubicBezTo>
                    <a:pt x="48" y="9"/>
                    <a:pt x="48" y="9"/>
                    <a:pt x="48" y="9"/>
                  </a:cubicBezTo>
                  <a:cubicBezTo>
                    <a:pt x="48" y="9"/>
                    <a:pt x="42" y="0"/>
                    <a:pt x="33" y="1"/>
                  </a:cubicBezTo>
                  <a:cubicBezTo>
                    <a:pt x="24" y="2"/>
                    <a:pt x="24" y="7"/>
                    <a:pt x="18" y="8"/>
                  </a:cubicBezTo>
                  <a:cubicBezTo>
                    <a:pt x="12" y="9"/>
                    <a:pt x="2" y="3"/>
                    <a:pt x="2" y="3"/>
                  </a:cubicBezTo>
                  <a:cubicBezTo>
                    <a:pt x="0" y="11"/>
                    <a:pt x="0" y="11"/>
                    <a:pt x="0" y="11"/>
                  </a:cubicBezTo>
                  <a:cubicBezTo>
                    <a:pt x="0" y="11"/>
                    <a:pt x="0" y="11"/>
                    <a:pt x="0" y="11"/>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1" name="Freeform 67">
              <a:extLst>
                <a:ext uri="{FF2B5EF4-FFF2-40B4-BE49-F238E27FC236}">
                  <a16:creationId xmlns:a16="http://schemas.microsoft.com/office/drawing/2014/main" id="{BD764917-2415-4FCC-9231-AE8736E02DC9}"/>
                </a:ext>
              </a:extLst>
            </p:cNvPr>
            <p:cNvSpPr>
              <a:spLocks/>
            </p:cNvSpPr>
            <p:nvPr/>
          </p:nvSpPr>
          <p:spPr bwMode="auto">
            <a:xfrm>
              <a:off x="1912745" y="3196773"/>
              <a:ext cx="15739" cy="15717"/>
            </a:xfrm>
            <a:custGeom>
              <a:avLst/>
              <a:gdLst/>
              <a:ahLst/>
              <a:cxnLst>
                <a:cxn ang="0">
                  <a:pos x="11" y="1"/>
                </a:cxn>
                <a:cxn ang="0">
                  <a:pos x="4" y="14"/>
                </a:cxn>
                <a:cxn ang="0">
                  <a:pos x="12" y="16"/>
                </a:cxn>
                <a:cxn ang="0">
                  <a:pos x="15" y="16"/>
                </a:cxn>
                <a:cxn ang="0">
                  <a:pos x="15" y="6"/>
                </a:cxn>
                <a:cxn ang="0">
                  <a:pos x="13" y="0"/>
                </a:cxn>
                <a:cxn ang="0">
                  <a:pos x="11" y="1"/>
                </a:cxn>
              </a:cxnLst>
              <a:rect l="0" t="0" r="r" b="b"/>
              <a:pathLst>
                <a:path w="15" h="16">
                  <a:moveTo>
                    <a:pt x="11" y="1"/>
                  </a:moveTo>
                  <a:cubicBezTo>
                    <a:pt x="6" y="3"/>
                    <a:pt x="0" y="11"/>
                    <a:pt x="4" y="14"/>
                  </a:cubicBezTo>
                  <a:cubicBezTo>
                    <a:pt x="8" y="16"/>
                    <a:pt x="12" y="16"/>
                    <a:pt x="12" y="16"/>
                  </a:cubicBezTo>
                  <a:cubicBezTo>
                    <a:pt x="15" y="16"/>
                    <a:pt x="15" y="16"/>
                    <a:pt x="15" y="16"/>
                  </a:cubicBezTo>
                  <a:cubicBezTo>
                    <a:pt x="15" y="14"/>
                    <a:pt x="15" y="9"/>
                    <a:pt x="15" y="6"/>
                  </a:cubicBezTo>
                  <a:cubicBezTo>
                    <a:pt x="15" y="4"/>
                    <a:pt x="14" y="2"/>
                    <a:pt x="13" y="0"/>
                  </a:cubicBezTo>
                  <a:cubicBezTo>
                    <a:pt x="12" y="0"/>
                    <a:pt x="12" y="1"/>
                    <a:pt x="11" y="1"/>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2" name="Freeform 68">
              <a:extLst>
                <a:ext uri="{FF2B5EF4-FFF2-40B4-BE49-F238E27FC236}">
                  <a16:creationId xmlns:a16="http://schemas.microsoft.com/office/drawing/2014/main" id="{B80DFE59-4526-4818-AA74-25F2A4F79C32}"/>
                </a:ext>
              </a:extLst>
            </p:cNvPr>
            <p:cNvSpPr>
              <a:spLocks/>
            </p:cNvSpPr>
            <p:nvPr/>
          </p:nvSpPr>
          <p:spPr bwMode="auto">
            <a:xfrm>
              <a:off x="2317434" y="3149622"/>
              <a:ext cx="357477" cy="233134"/>
            </a:xfrm>
            <a:custGeom>
              <a:avLst/>
              <a:gdLst/>
              <a:ahLst/>
              <a:cxnLst>
                <a:cxn ang="0">
                  <a:pos x="360" y="241"/>
                </a:cxn>
                <a:cxn ang="0">
                  <a:pos x="379" y="187"/>
                </a:cxn>
                <a:cxn ang="0">
                  <a:pos x="396" y="146"/>
                </a:cxn>
                <a:cxn ang="0">
                  <a:pos x="353" y="161"/>
                </a:cxn>
                <a:cxn ang="0">
                  <a:pos x="330" y="121"/>
                </a:cxn>
                <a:cxn ang="0">
                  <a:pos x="332" y="98"/>
                </a:cxn>
                <a:cxn ang="0">
                  <a:pos x="317" y="66"/>
                </a:cxn>
                <a:cxn ang="0">
                  <a:pos x="307" y="55"/>
                </a:cxn>
                <a:cxn ang="0">
                  <a:pos x="286" y="32"/>
                </a:cxn>
                <a:cxn ang="0">
                  <a:pos x="263" y="3"/>
                </a:cxn>
                <a:cxn ang="0">
                  <a:pos x="225" y="17"/>
                </a:cxn>
                <a:cxn ang="0">
                  <a:pos x="204" y="21"/>
                </a:cxn>
                <a:cxn ang="0">
                  <a:pos x="172" y="16"/>
                </a:cxn>
                <a:cxn ang="0">
                  <a:pos x="145" y="18"/>
                </a:cxn>
                <a:cxn ang="0">
                  <a:pos x="123" y="14"/>
                </a:cxn>
                <a:cxn ang="0">
                  <a:pos x="90" y="28"/>
                </a:cxn>
                <a:cxn ang="0">
                  <a:pos x="69" y="53"/>
                </a:cxn>
                <a:cxn ang="0">
                  <a:pos x="46" y="83"/>
                </a:cxn>
                <a:cxn ang="0">
                  <a:pos x="29" y="107"/>
                </a:cxn>
                <a:cxn ang="0">
                  <a:pos x="16" y="114"/>
                </a:cxn>
                <a:cxn ang="0">
                  <a:pos x="1" y="119"/>
                </a:cxn>
                <a:cxn ang="0">
                  <a:pos x="22" y="131"/>
                </a:cxn>
                <a:cxn ang="0">
                  <a:pos x="38" y="160"/>
                </a:cxn>
                <a:cxn ang="0">
                  <a:pos x="51" y="177"/>
                </a:cxn>
                <a:cxn ang="0">
                  <a:pos x="72" y="190"/>
                </a:cxn>
                <a:cxn ang="0">
                  <a:pos x="94" y="190"/>
                </a:cxn>
                <a:cxn ang="0">
                  <a:pos x="107" y="200"/>
                </a:cxn>
                <a:cxn ang="0">
                  <a:pos x="107" y="212"/>
                </a:cxn>
                <a:cxn ang="0">
                  <a:pos x="113" y="219"/>
                </a:cxn>
                <a:cxn ang="0">
                  <a:pos x="118" y="236"/>
                </a:cxn>
                <a:cxn ang="0">
                  <a:pos x="142" y="232"/>
                </a:cxn>
                <a:cxn ang="0">
                  <a:pos x="180" y="244"/>
                </a:cxn>
                <a:cxn ang="0">
                  <a:pos x="201" y="240"/>
                </a:cxn>
                <a:cxn ang="0">
                  <a:pos x="236" y="247"/>
                </a:cxn>
                <a:cxn ang="0">
                  <a:pos x="266" y="229"/>
                </a:cxn>
                <a:cxn ang="0">
                  <a:pos x="284" y="226"/>
                </a:cxn>
                <a:cxn ang="0">
                  <a:pos x="315" y="228"/>
                </a:cxn>
                <a:cxn ang="0">
                  <a:pos x="341" y="240"/>
                </a:cxn>
              </a:cxnLst>
              <a:rect l="0" t="0" r="r" b="b"/>
              <a:pathLst>
                <a:path w="411" h="248">
                  <a:moveTo>
                    <a:pt x="341" y="240"/>
                  </a:moveTo>
                  <a:cubicBezTo>
                    <a:pt x="344" y="242"/>
                    <a:pt x="353" y="242"/>
                    <a:pt x="360" y="241"/>
                  </a:cubicBezTo>
                  <a:cubicBezTo>
                    <a:pt x="358" y="230"/>
                    <a:pt x="359" y="216"/>
                    <a:pt x="364" y="209"/>
                  </a:cubicBezTo>
                  <a:cubicBezTo>
                    <a:pt x="373" y="197"/>
                    <a:pt x="379" y="187"/>
                    <a:pt x="379" y="187"/>
                  </a:cubicBezTo>
                  <a:cubicBezTo>
                    <a:pt x="379" y="187"/>
                    <a:pt x="411" y="197"/>
                    <a:pt x="407" y="174"/>
                  </a:cubicBezTo>
                  <a:cubicBezTo>
                    <a:pt x="404" y="158"/>
                    <a:pt x="399" y="149"/>
                    <a:pt x="396" y="146"/>
                  </a:cubicBezTo>
                  <a:cubicBezTo>
                    <a:pt x="395" y="148"/>
                    <a:pt x="391" y="152"/>
                    <a:pt x="382" y="151"/>
                  </a:cubicBezTo>
                  <a:cubicBezTo>
                    <a:pt x="370" y="150"/>
                    <a:pt x="374" y="164"/>
                    <a:pt x="353" y="161"/>
                  </a:cubicBezTo>
                  <a:cubicBezTo>
                    <a:pt x="332" y="158"/>
                    <a:pt x="336" y="135"/>
                    <a:pt x="336" y="135"/>
                  </a:cubicBezTo>
                  <a:cubicBezTo>
                    <a:pt x="336" y="135"/>
                    <a:pt x="330" y="128"/>
                    <a:pt x="330" y="121"/>
                  </a:cubicBezTo>
                  <a:cubicBezTo>
                    <a:pt x="330" y="114"/>
                    <a:pt x="337" y="101"/>
                    <a:pt x="337" y="101"/>
                  </a:cubicBezTo>
                  <a:cubicBezTo>
                    <a:pt x="332" y="98"/>
                    <a:pt x="332" y="98"/>
                    <a:pt x="332" y="98"/>
                  </a:cubicBezTo>
                  <a:cubicBezTo>
                    <a:pt x="332" y="98"/>
                    <a:pt x="335" y="85"/>
                    <a:pt x="334" y="76"/>
                  </a:cubicBezTo>
                  <a:cubicBezTo>
                    <a:pt x="333" y="67"/>
                    <a:pt x="317" y="66"/>
                    <a:pt x="317" y="66"/>
                  </a:cubicBezTo>
                  <a:cubicBezTo>
                    <a:pt x="315" y="56"/>
                    <a:pt x="315" y="56"/>
                    <a:pt x="315" y="56"/>
                  </a:cubicBezTo>
                  <a:cubicBezTo>
                    <a:pt x="307" y="55"/>
                    <a:pt x="307" y="55"/>
                    <a:pt x="307" y="55"/>
                  </a:cubicBezTo>
                  <a:cubicBezTo>
                    <a:pt x="301" y="41"/>
                    <a:pt x="301" y="41"/>
                    <a:pt x="301" y="41"/>
                  </a:cubicBezTo>
                  <a:cubicBezTo>
                    <a:pt x="286" y="32"/>
                    <a:pt x="286" y="32"/>
                    <a:pt x="286" y="32"/>
                  </a:cubicBezTo>
                  <a:cubicBezTo>
                    <a:pt x="287" y="22"/>
                    <a:pt x="287" y="22"/>
                    <a:pt x="287" y="22"/>
                  </a:cubicBezTo>
                  <a:cubicBezTo>
                    <a:pt x="287" y="22"/>
                    <a:pt x="280" y="6"/>
                    <a:pt x="263" y="3"/>
                  </a:cubicBezTo>
                  <a:cubicBezTo>
                    <a:pt x="246" y="0"/>
                    <a:pt x="248" y="18"/>
                    <a:pt x="238" y="18"/>
                  </a:cubicBezTo>
                  <a:cubicBezTo>
                    <a:pt x="228" y="18"/>
                    <a:pt x="225" y="17"/>
                    <a:pt x="225" y="17"/>
                  </a:cubicBezTo>
                  <a:cubicBezTo>
                    <a:pt x="221" y="24"/>
                    <a:pt x="221" y="24"/>
                    <a:pt x="221" y="24"/>
                  </a:cubicBezTo>
                  <a:cubicBezTo>
                    <a:pt x="204" y="21"/>
                    <a:pt x="204" y="21"/>
                    <a:pt x="204" y="21"/>
                  </a:cubicBezTo>
                  <a:cubicBezTo>
                    <a:pt x="204" y="21"/>
                    <a:pt x="204" y="30"/>
                    <a:pt x="194" y="33"/>
                  </a:cubicBezTo>
                  <a:cubicBezTo>
                    <a:pt x="184" y="36"/>
                    <a:pt x="178" y="17"/>
                    <a:pt x="172" y="16"/>
                  </a:cubicBezTo>
                  <a:cubicBezTo>
                    <a:pt x="166" y="15"/>
                    <a:pt x="151" y="23"/>
                    <a:pt x="151" y="23"/>
                  </a:cubicBezTo>
                  <a:cubicBezTo>
                    <a:pt x="145" y="18"/>
                    <a:pt x="145" y="18"/>
                    <a:pt x="145" y="18"/>
                  </a:cubicBezTo>
                  <a:cubicBezTo>
                    <a:pt x="129" y="21"/>
                    <a:pt x="129" y="21"/>
                    <a:pt x="129" y="21"/>
                  </a:cubicBezTo>
                  <a:cubicBezTo>
                    <a:pt x="129" y="21"/>
                    <a:pt x="127" y="14"/>
                    <a:pt x="123" y="14"/>
                  </a:cubicBezTo>
                  <a:cubicBezTo>
                    <a:pt x="119" y="14"/>
                    <a:pt x="110" y="14"/>
                    <a:pt x="110" y="14"/>
                  </a:cubicBezTo>
                  <a:cubicBezTo>
                    <a:pt x="110" y="14"/>
                    <a:pt x="100" y="27"/>
                    <a:pt x="90" y="28"/>
                  </a:cubicBezTo>
                  <a:cubicBezTo>
                    <a:pt x="80" y="29"/>
                    <a:pt x="71" y="29"/>
                    <a:pt x="70" y="35"/>
                  </a:cubicBezTo>
                  <a:cubicBezTo>
                    <a:pt x="69" y="41"/>
                    <a:pt x="69" y="53"/>
                    <a:pt x="69" y="53"/>
                  </a:cubicBezTo>
                  <a:cubicBezTo>
                    <a:pt x="69" y="53"/>
                    <a:pt x="72" y="65"/>
                    <a:pt x="62" y="70"/>
                  </a:cubicBezTo>
                  <a:cubicBezTo>
                    <a:pt x="52" y="75"/>
                    <a:pt x="46" y="83"/>
                    <a:pt x="46" y="83"/>
                  </a:cubicBezTo>
                  <a:cubicBezTo>
                    <a:pt x="46" y="83"/>
                    <a:pt x="51" y="91"/>
                    <a:pt x="45" y="97"/>
                  </a:cubicBezTo>
                  <a:cubicBezTo>
                    <a:pt x="39" y="103"/>
                    <a:pt x="29" y="107"/>
                    <a:pt x="29" y="107"/>
                  </a:cubicBezTo>
                  <a:cubicBezTo>
                    <a:pt x="18" y="105"/>
                    <a:pt x="18" y="105"/>
                    <a:pt x="18" y="105"/>
                  </a:cubicBezTo>
                  <a:cubicBezTo>
                    <a:pt x="16" y="114"/>
                    <a:pt x="16" y="114"/>
                    <a:pt x="16" y="114"/>
                  </a:cubicBezTo>
                  <a:cubicBezTo>
                    <a:pt x="0" y="118"/>
                    <a:pt x="0" y="118"/>
                    <a:pt x="0" y="118"/>
                  </a:cubicBezTo>
                  <a:cubicBezTo>
                    <a:pt x="1" y="119"/>
                    <a:pt x="1" y="119"/>
                    <a:pt x="1" y="119"/>
                  </a:cubicBezTo>
                  <a:cubicBezTo>
                    <a:pt x="16" y="133"/>
                    <a:pt x="16" y="133"/>
                    <a:pt x="16" y="133"/>
                  </a:cubicBezTo>
                  <a:cubicBezTo>
                    <a:pt x="22" y="131"/>
                    <a:pt x="22" y="131"/>
                    <a:pt x="22" y="131"/>
                  </a:cubicBezTo>
                  <a:cubicBezTo>
                    <a:pt x="30" y="154"/>
                    <a:pt x="30" y="154"/>
                    <a:pt x="30" y="154"/>
                  </a:cubicBezTo>
                  <a:cubicBezTo>
                    <a:pt x="30" y="154"/>
                    <a:pt x="36" y="165"/>
                    <a:pt x="38" y="160"/>
                  </a:cubicBezTo>
                  <a:cubicBezTo>
                    <a:pt x="40" y="155"/>
                    <a:pt x="52" y="156"/>
                    <a:pt x="54" y="162"/>
                  </a:cubicBezTo>
                  <a:cubicBezTo>
                    <a:pt x="56" y="168"/>
                    <a:pt x="51" y="177"/>
                    <a:pt x="51" y="177"/>
                  </a:cubicBezTo>
                  <a:cubicBezTo>
                    <a:pt x="56" y="188"/>
                    <a:pt x="56" y="188"/>
                    <a:pt x="56" y="188"/>
                  </a:cubicBezTo>
                  <a:cubicBezTo>
                    <a:pt x="72" y="190"/>
                    <a:pt x="72" y="190"/>
                    <a:pt x="72" y="190"/>
                  </a:cubicBezTo>
                  <a:cubicBezTo>
                    <a:pt x="78" y="197"/>
                    <a:pt x="78" y="197"/>
                    <a:pt x="78" y="197"/>
                  </a:cubicBezTo>
                  <a:cubicBezTo>
                    <a:pt x="94" y="190"/>
                    <a:pt x="94" y="190"/>
                    <a:pt x="94" y="190"/>
                  </a:cubicBezTo>
                  <a:cubicBezTo>
                    <a:pt x="110" y="194"/>
                    <a:pt x="110" y="194"/>
                    <a:pt x="110" y="194"/>
                  </a:cubicBezTo>
                  <a:cubicBezTo>
                    <a:pt x="107" y="200"/>
                    <a:pt x="107" y="200"/>
                    <a:pt x="107" y="200"/>
                  </a:cubicBezTo>
                  <a:cubicBezTo>
                    <a:pt x="100" y="208"/>
                    <a:pt x="100" y="208"/>
                    <a:pt x="100" y="208"/>
                  </a:cubicBezTo>
                  <a:cubicBezTo>
                    <a:pt x="107" y="212"/>
                    <a:pt x="107" y="212"/>
                    <a:pt x="107" y="212"/>
                  </a:cubicBezTo>
                  <a:cubicBezTo>
                    <a:pt x="106" y="218"/>
                    <a:pt x="106" y="218"/>
                    <a:pt x="106" y="218"/>
                  </a:cubicBezTo>
                  <a:cubicBezTo>
                    <a:pt x="113" y="219"/>
                    <a:pt x="113" y="219"/>
                    <a:pt x="113" y="219"/>
                  </a:cubicBezTo>
                  <a:cubicBezTo>
                    <a:pt x="113" y="219"/>
                    <a:pt x="123" y="219"/>
                    <a:pt x="125" y="223"/>
                  </a:cubicBezTo>
                  <a:cubicBezTo>
                    <a:pt x="127" y="227"/>
                    <a:pt x="118" y="232"/>
                    <a:pt x="118" y="236"/>
                  </a:cubicBezTo>
                  <a:cubicBezTo>
                    <a:pt x="118" y="240"/>
                    <a:pt x="135" y="239"/>
                    <a:pt x="135" y="239"/>
                  </a:cubicBezTo>
                  <a:cubicBezTo>
                    <a:pt x="142" y="232"/>
                    <a:pt x="142" y="232"/>
                    <a:pt x="142" y="232"/>
                  </a:cubicBezTo>
                  <a:cubicBezTo>
                    <a:pt x="158" y="239"/>
                    <a:pt x="158" y="239"/>
                    <a:pt x="158" y="239"/>
                  </a:cubicBezTo>
                  <a:cubicBezTo>
                    <a:pt x="158" y="239"/>
                    <a:pt x="167" y="244"/>
                    <a:pt x="180" y="244"/>
                  </a:cubicBezTo>
                  <a:cubicBezTo>
                    <a:pt x="193" y="244"/>
                    <a:pt x="188" y="235"/>
                    <a:pt x="188" y="235"/>
                  </a:cubicBezTo>
                  <a:cubicBezTo>
                    <a:pt x="201" y="240"/>
                    <a:pt x="201" y="240"/>
                    <a:pt x="201" y="240"/>
                  </a:cubicBezTo>
                  <a:cubicBezTo>
                    <a:pt x="214" y="241"/>
                    <a:pt x="214" y="241"/>
                    <a:pt x="214" y="241"/>
                  </a:cubicBezTo>
                  <a:cubicBezTo>
                    <a:pt x="214" y="241"/>
                    <a:pt x="225" y="246"/>
                    <a:pt x="236" y="247"/>
                  </a:cubicBezTo>
                  <a:cubicBezTo>
                    <a:pt x="247" y="248"/>
                    <a:pt x="246" y="232"/>
                    <a:pt x="253" y="230"/>
                  </a:cubicBezTo>
                  <a:cubicBezTo>
                    <a:pt x="260" y="228"/>
                    <a:pt x="266" y="229"/>
                    <a:pt x="266" y="229"/>
                  </a:cubicBezTo>
                  <a:cubicBezTo>
                    <a:pt x="265" y="224"/>
                    <a:pt x="265" y="224"/>
                    <a:pt x="265" y="224"/>
                  </a:cubicBezTo>
                  <a:cubicBezTo>
                    <a:pt x="284" y="226"/>
                    <a:pt x="284" y="226"/>
                    <a:pt x="284" y="226"/>
                  </a:cubicBezTo>
                  <a:cubicBezTo>
                    <a:pt x="284" y="226"/>
                    <a:pt x="281" y="220"/>
                    <a:pt x="290" y="220"/>
                  </a:cubicBezTo>
                  <a:cubicBezTo>
                    <a:pt x="299" y="220"/>
                    <a:pt x="306" y="228"/>
                    <a:pt x="315" y="228"/>
                  </a:cubicBezTo>
                  <a:cubicBezTo>
                    <a:pt x="324" y="228"/>
                    <a:pt x="333" y="230"/>
                    <a:pt x="333" y="230"/>
                  </a:cubicBezTo>
                  <a:cubicBezTo>
                    <a:pt x="333" y="230"/>
                    <a:pt x="336" y="237"/>
                    <a:pt x="341" y="240"/>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3" name="Freeform 69">
              <a:extLst>
                <a:ext uri="{FF2B5EF4-FFF2-40B4-BE49-F238E27FC236}">
                  <a16:creationId xmlns:a16="http://schemas.microsoft.com/office/drawing/2014/main" id="{80B9732E-D2FD-41B6-B029-DA0D51E67B96}"/>
                </a:ext>
              </a:extLst>
            </p:cNvPr>
            <p:cNvSpPr>
              <a:spLocks/>
            </p:cNvSpPr>
            <p:nvPr/>
          </p:nvSpPr>
          <p:spPr bwMode="auto">
            <a:xfrm>
              <a:off x="2144319" y="3298931"/>
              <a:ext cx="152884" cy="141451"/>
            </a:xfrm>
            <a:custGeom>
              <a:avLst/>
              <a:gdLst/>
              <a:ahLst/>
              <a:cxnLst>
                <a:cxn ang="0">
                  <a:pos x="162" y="51"/>
                </a:cxn>
                <a:cxn ang="0">
                  <a:pos x="151" y="52"/>
                </a:cxn>
                <a:cxn ang="0">
                  <a:pos x="151" y="41"/>
                </a:cxn>
                <a:cxn ang="0">
                  <a:pos x="163" y="22"/>
                </a:cxn>
                <a:cxn ang="0">
                  <a:pos x="144" y="23"/>
                </a:cxn>
                <a:cxn ang="0">
                  <a:pos x="141" y="18"/>
                </a:cxn>
                <a:cxn ang="0">
                  <a:pos x="136" y="19"/>
                </a:cxn>
                <a:cxn ang="0">
                  <a:pos x="126" y="8"/>
                </a:cxn>
                <a:cxn ang="0">
                  <a:pos x="109" y="7"/>
                </a:cxn>
                <a:cxn ang="0">
                  <a:pos x="93" y="8"/>
                </a:cxn>
                <a:cxn ang="0">
                  <a:pos x="80" y="5"/>
                </a:cxn>
                <a:cxn ang="0">
                  <a:pos x="71" y="9"/>
                </a:cxn>
                <a:cxn ang="0">
                  <a:pos x="58" y="2"/>
                </a:cxn>
                <a:cxn ang="0">
                  <a:pos x="43" y="4"/>
                </a:cxn>
                <a:cxn ang="0">
                  <a:pos x="28" y="8"/>
                </a:cxn>
                <a:cxn ang="0">
                  <a:pos x="12" y="1"/>
                </a:cxn>
                <a:cxn ang="0">
                  <a:pos x="9" y="15"/>
                </a:cxn>
                <a:cxn ang="0">
                  <a:pos x="0" y="20"/>
                </a:cxn>
                <a:cxn ang="0">
                  <a:pos x="7" y="27"/>
                </a:cxn>
                <a:cxn ang="0">
                  <a:pos x="19" y="30"/>
                </a:cxn>
                <a:cxn ang="0">
                  <a:pos x="18" y="39"/>
                </a:cxn>
                <a:cxn ang="0">
                  <a:pos x="26" y="43"/>
                </a:cxn>
                <a:cxn ang="0">
                  <a:pos x="26" y="57"/>
                </a:cxn>
                <a:cxn ang="0">
                  <a:pos x="37" y="60"/>
                </a:cxn>
                <a:cxn ang="0">
                  <a:pos x="47" y="80"/>
                </a:cxn>
                <a:cxn ang="0">
                  <a:pos x="75" y="99"/>
                </a:cxn>
                <a:cxn ang="0">
                  <a:pos x="81" y="120"/>
                </a:cxn>
                <a:cxn ang="0">
                  <a:pos x="89" y="121"/>
                </a:cxn>
                <a:cxn ang="0">
                  <a:pos x="125" y="153"/>
                </a:cxn>
                <a:cxn ang="0">
                  <a:pos x="138" y="137"/>
                </a:cxn>
                <a:cxn ang="0">
                  <a:pos x="124" y="128"/>
                </a:cxn>
                <a:cxn ang="0">
                  <a:pos x="125" y="118"/>
                </a:cxn>
                <a:cxn ang="0">
                  <a:pos x="130" y="118"/>
                </a:cxn>
                <a:cxn ang="0">
                  <a:pos x="139" y="103"/>
                </a:cxn>
                <a:cxn ang="0">
                  <a:pos x="150" y="104"/>
                </a:cxn>
                <a:cxn ang="0">
                  <a:pos x="150" y="89"/>
                </a:cxn>
                <a:cxn ang="0">
                  <a:pos x="171" y="86"/>
                </a:cxn>
                <a:cxn ang="0">
                  <a:pos x="159" y="66"/>
                </a:cxn>
                <a:cxn ang="0">
                  <a:pos x="173" y="64"/>
                </a:cxn>
                <a:cxn ang="0">
                  <a:pos x="162" y="51"/>
                </a:cxn>
              </a:cxnLst>
              <a:rect l="0" t="0" r="r" b="b"/>
              <a:pathLst>
                <a:path w="173" h="153">
                  <a:moveTo>
                    <a:pt x="162" y="51"/>
                  </a:moveTo>
                  <a:cubicBezTo>
                    <a:pt x="155" y="49"/>
                    <a:pt x="151" y="52"/>
                    <a:pt x="151" y="52"/>
                  </a:cubicBezTo>
                  <a:cubicBezTo>
                    <a:pt x="151" y="41"/>
                    <a:pt x="151" y="41"/>
                    <a:pt x="151" y="41"/>
                  </a:cubicBezTo>
                  <a:cubicBezTo>
                    <a:pt x="151" y="41"/>
                    <a:pt x="163" y="27"/>
                    <a:pt x="163" y="22"/>
                  </a:cubicBezTo>
                  <a:cubicBezTo>
                    <a:pt x="163" y="17"/>
                    <a:pt x="144" y="23"/>
                    <a:pt x="144" y="23"/>
                  </a:cubicBezTo>
                  <a:cubicBezTo>
                    <a:pt x="141" y="18"/>
                    <a:pt x="141" y="18"/>
                    <a:pt x="141" y="18"/>
                  </a:cubicBezTo>
                  <a:cubicBezTo>
                    <a:pt x="136" y="19"/>
                    <a:pt x="136" y="19"/>
                    <a:pt x="136" y="19"/>
                  </a:cubicBezTo>
                  <a:cubicBezTo>
                    <a:pt x="126" y="8"/>
                    <a:pt x="126" y="8"/>
                    <a:pt x="126" y="8"/>
                  </a:cubicBezTo>
                  <a:cubicBezTo>
                    <a:pt x="126" y="8"/>
                    <a:pt x="115" y="8"/>
                    <a:pt x="109" y="7"/>
                  </a:cubicBezTo>
                  <a:cubicBezTo>
                    <a:pt x="103" y="6"/>
                    <a:pt x="96" y="8"/>
                    <a:pt x="93" y="8"/>
                  </a:cubicBezTo>
                  <a:cubicBezTo>
                    <a:pt x="90" y="8"/>
                    <a:pt x="80" y="5"/>
                    <a:pt x="80" y="5"/>
                  </a:cubicBezTo>
                  <a:cubicBezTo>
                    <a:pt x="71" y="9"/>
                    <a:pt x="71" y="9"/>
                    <a:pt x="71" y="9"/>
                  </a:cubicBezTo>
                  <a:cubicBezTo>
                    <a:pt x="58" y="2"/>
                    <a:pt x="58" y="2"/>
                    <a:pt x="58" y="2"/>
                  </a:cubicBezTo>
                  <a:cubicBezTo>
                    <a:pt x="43" y="4"/>
                    <a:pt x="43" y="4"/>
                    <a:pt x="43" y="4"/>
                  </a:cubicBezTo>
                  <a:cubicBezTo>
                    <a:pt x="28" y="8"/>
                    <a:pt x="28" y="8"/>
                    <a:pt x="28" y="8"/>
                  </a:cubicBezTo>
                  <a:cubicBezTo>
                    <a:pt x="28" y="8"/>
                    <a:pt x="16" y="0"/>
                    <a:pt x="12" y="1"/>
                  </a:cubicBezTo>
                  <a:cubicBezTo>
                    <a:pt x="8" y="2"/>
                    <a:pt x="9" y="15"/>
                    <a:pt x="9" y="15"/>
                  </a:cubicBezTo>
                  <a:cubicBezTo>
                    <a:pt x="0" y="20"/>
                    <a:pt x="0" y="20"/>
                    <a:pt x="0" y="20"/>
                  </a:cubicBezTo>
                  <a:cubicBezTo>
                    <a:pt x="7" y="27"/>
                    <a:pt x="7" y="27"/>
                    <a:pt x="7" y="27"/>
                  </a:cubicBezTo>
                  <a:cubicBezTo>
                    <a:pt x="19" y="30"/>
                    <a:pt x="19" y="30"/>
                    <a:pt x="19" y="30"/>
                  </a:cubicBezTo>
                  <a:cubicBezTo>
                    <a:pt x="18" y="39"/>
                    <a:pt x="18" y="39"/>
                    <a:pt x="18" y="39"/>
                  </a:cubicBezTo>
                  <a:cubicBezTo>
                    <a:pt x="18" y="39"/>
                    <a:pt x="23" y="39"/>
                    <a:pt x="26" y="43"/>
                  </a:cubicBezTo>
                  <a:cubicBezTo>
                    <a:pt x="29" y="47"/>
                    <a:pt x="26" y="57"/>
                    <a:pt x="26" y="57"/>
                  </a:cubicBezTo>
                  <a:cubicBezTo>
                    <a:pt x="37" y="60"/>
                    <a:pt x="37" y="60"/>
                    <a:pt x="37" y="60"/>
                  </a:cubicBezTo>
                  <a:cubicBezTo>
                    <a:pt x="47" y="80"/>
                    <a:pt x="47" y="80"/>
                    <a:pt x="47" y="80"/>
                  </a:cubicBezTo>
                  <a:cubicBezTo>
                    <a:pt x="47" y="80"/>
                    <a:pt x="51" y="84"/>
                    <a:pt x="75" y="99"/>
                  </a:cubicBezTo>
                  <a:cubicBezTo>
                    <a:pt x="90" y="108"/>
                    <a:pt x="86" y="116"/>
                    <a:pt x="81" y="120"/>
                  </a:cubicBezTo>
                  <a:cubicBezTo>
                    <a:pt x="89" y="121"/>
                    <a:pt x="89" y="121"/>
                    <a:pt x="89" y="121"/>
                  </a:cubicBezTo>
                  <a:cubicBezTo>
                    <a:pt x="89" y="121"/>
                    <a:pt x="116" y="148"/>
                    <a:pt x="125" y="153"/>
                  </a:cubicBezTo>
                  <a:cubicBezTo>
                    <a:pt x="138" y="137"/>
                    <a:pt x="138" y="137"/>
                    <a:pt x="138" y="137"/>
                  </a:cubicBezTo>
                  <a:cubicBezTo>
                    <a:pt x="138" y="137"/>
                    <a:pt x="127" y="131"/>
                    <a:pt x="124" y="128"/>
                  </a:cubicBezTo>
                  <a:cubicBezTo>
                    <a:pt x="121" y="125"/>
                    <a:pt x="125" y="118"/>
                    <a:pt x="125" y="118"/>
                  </a:cubicBezTo>
                  <a:cubicBezTo>
                    <a:pt x="130" y="118"/>
                    <a:pt x="130" y="118"/>
                    <a:pt x="130" y="118"/>
                  </a:cubicBezTo>
                  <a:cubicBezTo>
                    <a:pt x="130" y="118"/>
                    <a:pt x="136" y="107"/>
                    <a:pt x="139" y="103"/>
                  </a:cubicBezTo>
                  <a:cubicBezTo>
                    <a:pt x="142" y="99"/>
                    <a:pt x="150" y="104"/>
                    <a:pt x="150" y="104"/>
                  </a:cubicBezTo>
                  <a:cubicBezTo>
                    <a:pt x="150" y="89"/>
                    <a:pt x="150" y="89"/>
                    <a:pt x="150" y="89"/>
                  </a:cubicBezTo>
                  <a:cubicBezTo>
                    <a:pt x="150" y="89"/>
                    <a:pt x="169" y="93"/>
                    <a:pt x="171" y="86"/>
                  </a:cubicBezTo>
                  <a:cubicBezTo>
                    <a:pt x="173" y="79"/>
                    <a:pt x="159" y="66"/>
                    <a:pt x="159" y="66"/>
                  </a:cubicBezTo>
                  <a:cubicBezTo>
                    <a:pt x="173" y="64"/>
                    <a:pt x="173" y="64"/>
                    <a:pt x="173" y="64"/>
                  </a:cubicBezTo>
                  <a:cubicBezTo>
                    <a:pt x="173" y="64"/>
                    <a:pt x="169" y="53"/>
                    <a:pt x="162" y="51"/>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4" name="Freeform 70">
              <a:extLst>
                <a:ext uri="{FF2B5EF4-FFF2-40B4-BE49-F238E27FC236}">
                  <a16:creationId xmlns:a16="http://schemas.microsoft.com/office/drawing/2014/main" id="{BACB4449-747C-4FD2-8C60-66AE69956FF3}"/>
                </a:ext>
              </a:extLst>
            </p:cNvPr>
            <p:cNvSpPr>
              <a:spLocks/>
            </p:cNvSpPr>
            <p:nvPr/>
          </p:nvSpPr>
          <p:spPr bwMode="auto">
            <a:xfrm>
              <a:off x="2072373" y="3236065"/>
              <a:ext cx="215834" cy="175505"/>
            </a:xfrm>
            <a:custGeom>
              <a:avLst/>
              <a:gdLst/>
              <a:ahLst/>
              <a:cxnLst>
                <a:cxn ang="0">
                  <a:pos x="232" y="77"/>
                </a:cxn>
                <a:cxn ang="0">
                  <a:pos x="228" y="65"/>
                </a:cxn>
                <a:cxn ang="0">
                  <a:pos x="226" y="52"/>
                </a:cxn>
                <a:cxn ang="0">
                  <a:pos x="217" y="32"/>
                </a:cxn>
                <a:cxn ang="0">
                  <a:pos x="183" y="41"/>
                </a:cxn>
                <a:cxn ang="0">
                  <a:pos x="168" y="34"/>
                </a:cxn>
                <a:cxn ang="0">
                  <a:pos x="139" y="13"/>
                </a:cxn>
                <a:cxn ang="0">
                  <a:pos x="112" y="2"/>
                </a:cxn>
                <a:cxn ang="0">
                  <a:pos x="93" y="14"/>
                </a:cxn>
                <a:cxn ang="0">
                  <a:pos x="87" y="31"/>
                </a:cxn>
                <a:cxn ang="0">
                  <a:pos x="70" y="40"/>
                </a:cxn>
                <a:cxn ang="0">
                  <a:pos x="59" y="53"/>
                </a:cxn>
                <a:cxn ang="0">
                  <a:pos x="40" y="45"/>
                </a:cxn>
                <a:cxn ang="0">
                  <a:pos x="22" y="54"/>
                </a:cxn>
                <a:cxn ang="0">
                  <a:pos x="14" y="57"/>
                </a:cxn>
                <a:cxn ang="0">
                  <a:pos x="1" y="67"/>
                </a:cxn>
                <a:cxn ang="0">
                  <a:pos x="31" y="70"/>
                </a:cxn>
                <a:cxn ang="0">
                  <a:pos x="54" y="87"/>
                </a:cxn>
                <a:cxn ang="0">
                  <a:pos x="68" y="123"/>
                </a:cxn>
                <a:cxn ang="0">
                  <a:pos x="98" y="161"/>
                </a:cxn>
                <a:cxn ang="0">
                  <a:pos x="146" y="171"/>
                </a:cxn>
                <a:cxn ang="0">
                  <a:pos x="165" y="186"/>
                </a:cxn>
                <a:cxn ang="0">
                  <a:pos x="131" y="146"/>
                </a:cxn>
                <a:cxn ang="0">
                  <a:pos x="110" y="123"/>
                </a:cxn>
                <a:cxn ang="0">
                  <a:pos x="102" y="105"/>
                </a:cxn>
                <a:cxn ang="0">
                  <a:pos x="91" y="93"/>
                </a:cxn>
                <a:cxn ang="0">
                  <a:pos x="93" y="81"/>
                </a:cxn>
                <a:cxn ang="0">
                  <a:pos x="112" y="74"/>
                </a:cxn>
                <a:cxn ang="0">
                  <a:pos x="142" y="68"/>
                </a:cxn>
                <a:cxn ang="0">
                  <a:pos x="164" y="71"/>
                </a:cxn>
                <a:cxn ang="0">
                  <a:pos x="193" y="73"/>
                </a:cxn>
                <a:cxn ang="0">
                  <a:pos x="220" y="85"/>
                </a:cxn>
              </a:cxnLst>
              <a:rect l="0" t="0" r="r" b="b"/>
              <a:pathLst>
                <a:path w="246" h="186">
                  <a:moveTo>
                    <a:pt x="230" y="84"/>
                  </a:moveTo>
                  <a:cubicBezTo>
                    <a:pt x="232" y="77"/>
                    <a:pt x="232" y="77"/>
                    <a:pt x="232" y="77"/>
                  </a:cubicBezTo>
                  <a:cubicBezTo>
                    <a:pt x="232" y="77"/>
                    <a:pt x="246" y="74"/>
                    <a:pt x="245" y="71"/>
                  </a:cubicBezTo>
                  <a:cubicBezTo>
                    <a:pt x="244" y="68"/>
                    <a:pt x="228" y="65"/>
                    <a:pt x="228" y="65"/>
                  </a:cubicBezTo>
                  <a:cubicBezTo>
                    <a:pt x="231" y="53"/>
                    <a:pt x="231" y="53"/>
                    <a:pt x="231" y="53"/>
                  </a:cubicBezTo>
                  <a:cubicBezTo>
                    <a:pt x="226" y="52"/>
                    <a:pt x="226" y="52"/>
                    <a:pt x="226" y="52"/>
                  </a:cubicBezTo>
                  <a:cubicBezTo>
                    <a:pt x="222" y="34"/>
                    <a:pt x="222" y="34"/>
                    <a:pt x="222" y="34"/>
                  </a:cubicBezTo>
                  <a:cubicBezTo>
                    <a:pt x="217" y="32"/>
                    <a:pt x="217" y="32"/>
                    <a:pt x="217" y="32"/>
                  </a:cubicBezTo>
                  <a:cubicBezTo>
                    <a:pt x="211" y="38"/>
                    <a:pt x="211" y="38"/>
                    <a:pt x="211" y="38"/>
                  </a:cubicBezTo>
                  <a:cubicBezTo>
                    <a:pt x="183" y="41"/>
                    <a:pt x="183" y="41"/>
                    <a:pt x="183" y="41"/>
                  </a:cubicBezTo>
                  <a:cubicBezTo>
                    <a:pt x="180" y="34"/>
                    <a:pt x="180" y="34"/>
                    <a:pt x="180" y="34"/>
                  </a:cubicBezTo>
                  <a:cubicBezTo>
                    <a:pt x="168" y="34"/>
                    <a:pt x="168" y="34"/>
                    <a:pt x="168" y="34"/>
                  </a:cubicBezTo>
                  <a:cubicBezTo>
                    <a:pt x="159" y="30"/>
                    <a:pt x="159" y="30"/>
                    <a:pt x="159" y="30"/>
                  </a:cubicBezTo>
                  <a:cubicBezTo>
                    <a:pt x="159" y="30"/>
                    <a:pt x="141" y="16"/>
                    <a:pt x="139" y="13"/>
                  </a:cubicBezTo>
                  <a:cubicBezTo>
                    <a:pt x="137" y="10"/>
                    <a:pt x="125" y="0"/>
                    <a:pt x="125" y="0"/>
                  </a:cubicBezTo>
                  <a:cubicBezTo>
                    <a:pt x="112" y="2"/>
                    <a:pt x="112" y="2"/>
                    <a:pt x="112" y="2"/>
                  </a:cubicBezTo>
                  <a:cubicBezTo>
                    <a:pt x="112" y="2"/>
                    <a:pt x="115" y="6"/>
                    <a:pt x="109" y="10"/>
                  </a:cubicBezTo>
                  <a:cubicBezTo>
                    <a:pt x="103" y="14"/>
                    <a:pt x="93" y="14"/>
                    <a:pt x="93" y="14"/>
                  </a:cubicBezTo>
                  <a:cubicBezTo>
                    <a:pt x="93" y="14"/>
                    <a:pt x="84" y="14"/>
                    <a:pt x="84" y="18"/>
                  </a:cubicBezTo>
                  <a:cubicBezTo>
                    <a:pt x="84" y="22"/>
                    <a:pt x="87" y="31"/>
                    <a:pt x="87" y="31"/>
                  </a:cubicBezTo>
                  <a:cubicBezTo>
                    <a:pt x="80" y="39"/>
                    <a:pt x="80" y="39"/>
                    <a:pt x="80" y="39"/>
                  </a:cubicBezTo>
                  <a:cubicBezTo>
                    <a:pt x="70" y="40"/>
                    <a:pt x="70" y="40"/>
                    <a:pt x="70" y="40"/>
                  </a:cubicBezTo>
                  <a:cubicBezTo>
                    <a:pt x="70" y="40"/>
                    <a:pt x="74" y="51"/>
                    <a:pt x="69" y="53"/>
                  </a:cubicBezTo>
                  <a:cubicBezTo>
                    <a:pt x="64" y="55"/>
                    <a:pt x="59" y="53"/>
                    <a:pt x="59" y="53"/>
                  </a:cubicBezTo>
                  <a:cubicBezTo>
                    <a:pt x="59" y="53"/>
                    <a:pt x="52" y="54"/>
                    <a:pt x="46" y="53"/>
                  </a:cubicBezTo>
                  <a:cubicBezTo>
                    <a:pt x="40" y="52"/>
                    <a:pt x="40" y="45"/>
                    <a:pt x="40" y="45"/>
                  </a:cubicBezTo>
                  <a:cubicBezTo>
                    <a:pt x="34" y="53"/>
                    <a:pt x="34" y="53"/>
                    <a:pt x="34" y="53"/>
                  </a:cubicBezTo>
                  <a:cubicBezTo>
                    <a:pt x="22" y="54"/>
                    <a:pt x="22" y="54"/>
                    <a:pt x="22" y="54"/>
                  </a:cubicBezTo>
                  <a:cubicBezTo>
                    <a:pt x="16" y="48"/>
                    <a:pt x="16" y="48"/>
                    <a:pt x="16" y="48"/>
                  </a:cubicBezTo>
                  <a:cubicBezTo>
                    <a:pt x="14" y="57"/>
                    <a:pt x="14" y="57"/>
                    <a:pt x="14" y="57"/>
                  </a:cubicBezTo>
                  <a:cubicBezTo>
                    <a:pt x="5" y="58"/>
                    <a:pt x="5" y="58"/>
                    <a:pt x="5" y="58"/>
                  </a:cubicBezTo>
                  <a:cubicBezTo>
                    <a:pt x="3" y="62"/>
                    <a:pt x="1" y="67"/>
                    <a:pt x="1" y="67"/>
                  </a:cubicBezTo>
                  <a:cubicBezTo>
                    <a:pt x="1" y="67"/>
                    <a:pt x="0" y="97"/>
                    <a:pt x="8" y="88"/>
                  </a:cubicBezTo>
                  <a:cubicBezTo>
                    <a:pt x="16" y="79"/>
                    <a:pt x="27" y="64"/>
                    <a:pt x="31" y="70"/>
                  </a:cubicBezTo>
                  <a:cubicBezTo>
                    <a:pt x="35" y="76"/>
                    <a:pt x="35" y="91"/>
                    <a:pt x="35" y="91"/>
                  </a:cubicBezTo>
                  <a:cubicBezTo>
                    <a:pt x="54" y="87"/>
                    <a:pt x="54" y="87"/>
                    <a:pt x="54" y="87"/>
                  </a:cubicBezTo>
                  <a:cubicBezTo>
                    <a:pt x="54" y="87"/>
                    <a:pt x="48" y="107"/>
                    <a:pt x="60" y="111"/>
                  </a:cubicBezTo>
                  <a:cubicBezTo>
                    <a:pt x="72" y="115"/>
                    <a:pt x="68" y="123"/>
                    <a:pt x="68" y="123"/>
                  </a:cubicBezTo>
                  <a:cubicBezTo>
                    <a:pt x="97" y="144"/>
                    <a:pt x="97" y="144"/>
                    <a:pt x="97" y="144"/>
                  </a:cubicBezTo>
                  <a:cubicBezTo>
                    <a:pt x="98" y="161"/>
                    <a:pt x="98" y="161"/>
                    <a:pt x="98" y="161"/>
                  </a:cubicBezTo>
                  <a:cubicBezTo>
                    <a:pt x="125" y="162"/>
                    <a:pt x="125" y="162"/>
                    <a:pt x="125" y="162"/>
                  </a:cubicBezTo>
                  <a:cubicBezTo>
                    <a:pt x="125" y="162"/>
                    <a:pt x="142" y="163"/>
                    <a:pt x="146" y="171"/>
                  </a:cubicBezTo>
                  <a:cubicBezTo>
                    <a:pt x="146" y="171"/>
                    <a:pt x="142" y="180"/>
                    <a:pt x="148" y="184"/>
                  </a:cubicBezTo>
                  <a:cubicBezTo>
                    <a:pt x="165" y="186"/>
                    <a:pt x="165" y="186"/>
                    <a:pt x="165" y="186"/>
                  </a:cubicBezTo>
                  <a:cubicBezTo>
                    <a:pt x="170" y="182"/>
                    <a:pt x="174" y="174"/>
                    <a:pt x="159" y="165"/>
                  </a:cubicBezTo>
                  <a:cubicBezTo>
                    <a:pt x="135" y="150"/>
                    <a:pt x="131" y="146"/>
                    <a:pt x="131" y="146"/>
                  </a:cubicBezTo>
                  <a:cubicBezTo>
                    <a:pt x="121" y="126"/>
                    <a:pt x="121" y="126"/>
                    <a:pt x="121" y="126"/>
                  </a:cubicBezTo>
                  <a:cubicBezTo>
                    <a:pt x="110" y="123"/>
                    <a:pt x="110" y="123"/>
                    <a:pt x="110" y="123"/>
                  </a:cubicBezTo>
                  <a:cubicBezTo>
                    <a:pt x="110" y="123"/>
                    <a:pt x="113" y="113"/>
                    <a:pt x="110" y="109"/>
                  </a:cubicBezTo>
                  <a:cubicBezTo>
                    <a:pt x="107" y="105"/>
                    <a:pt x="102" y="105"/>
                    <a:pt x="102" y="105"/>
                  </a:cubicBezTo>
                  <a:cubicBezTo>
                    <a:pt x="103" y="96"/>
                    <a:pt x="103" y="96"/>
                    <a:pt x="103" y="96"/>
                  </a:cubicBezTo>
                  <a:cubicBezTo>
                    <a:pt x="91" y="93"/>
                    <a:pt x="91" y="93"/>
                    <a:pt x="91" y="93"/>
                  </a:cubicBezTo>
                  <a:cubicBezTo>
                    <a:pt x="84" y="86"/>
                    <a:pt x="84" y="86"/>
                    <a:pt x="84" y="86"/>
                  </a:cubicBezTo>
                  <a:cubicBezTo>
                    <a:pt x="93" y="81"/>
                    <a:pt x="93" y="81"/>
                    <a:pt x="93" y="81"/>
                  </a:cubicBezTo>
                  <a:cubicBezTo>
                    <a:pt x="93" y="81"/>
                    <a:pt x="92" y="68"/>
                    <a:pt x="96" y="67"/>
                  </a:cubicBezTo>
                  <a:cubicBezTo>
                    <a:pt x="100" y="66"/>
                    <a:pt x="112" y="74"/>
                    <a:pt x="112" y="74"/>
                  </a:cubicBezTo>
                  <a:cubicBezTo>
                    <a:pt x="127" y="70"/>
                    <a:pt x="127" y="70"/>
                    <a:pt x="127" y="70"/>
                  </a:cubicBezTo>
                  <a:cubicBezTo>
                    <a:pt x="142" y="68"/>
                    <a:pt x="142" y="68"/>
                    <a:pt x="142" y="68"/>
                  </a:cubicBezTo>
                  <a:cubicBezTo>
                    <a:pt x="155" y="75"/>
                    <a:pt x="155" y="75"/>
                    <a:pt x="155" y="75"/>
                  </a:cubicBezTo>
                  <a:cubicBezTo>
                    <a:pt x="164" y="71"/>
                    <a:pt x="164" y="71"/>
                    <a:pt x="164" y="71"/>
                  </a:cubicBezTo>
                  <a:cubicBezTo>
                    <a:pt x="164" y="71"/>
                    <a:pt x="174" y="74"/>
                    <a:pt x="177" y="74"/>
                  </a:cubicBezTo>
                  <a:cubicBezTo>
                    <a:pt x="180" y="74"/>
                    <a:pt x="187" y="72"/>
                    <a:pt x="193" y="73"/>
                  </a:cubicBezTo>
                  <a:cubicBezTo>
                    <a:pt x="199" y="74"/>
                    <a:pt x="210" y="74"/>
                    <a:pt x="210" y="74"/>
                  </a:cubicBezTo>
                  <a:cubicBezTo>
                    <a:pt x="220" y="85"/>
                    <a:pt x="220" y="85"/>
                    <a:pt x="220" y="85"/>
                  </a:cubicBezTo>
                  <a:lnTo>
                    <a:pt x="230" y="84"/>
                  </a:ln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5" name="Freeform 71">
              <a:extLst>
                <a:ext uri="{FF2B5EF4-FFF2-40B4-BE49-F238E27FC236}">
                  <a16:creationId xmlns:a16="http://schemas.microsoft.com/office/drawing/2014/main" id="{45EA7C5D-6362-42B8-AFAE-83F2B68C4188}"/>
                </a:ext>
              </a:extLst>
            </p:cNvPr>
            <p:cNvSpPr>
              <a:spLocks/>
            </p:cNvSpPr>
            <p:nvPr/>
          </p:nvSpPr>
          <p:spPr bwMode="auto">
            <a:xfrm>
              <a:off x="2063381" y="3215109"/>
              <a:ext cx="119159" cy="75965"/>
            </a:xfrm>
            <a:custGeom>
              <a:avLst/>
              <a:gdLst/>
              <a:ahLst/>
              <a:cxnLst>
                <a:cxn ang="0">
                  <a:pos x="18" y="80"/>
                </a:cxn>
                <a:cxn ang="0">
                  <a:pos x="27" y="79"/>
                </a:cxn>
                <a:cxn ang="0">
                  <a:pos x="29" y="70"/>
                </a:cxn>
                <a:cxn ang="0">
                  <a:pos x="35" y="76"/>
                </a:cxn>
                <a:cxn ang="0">
                  <a:pos x="47" y="75"/>
                </a:cxn>
                <a:cxn ang="0">
                  <a:pos x="53" y="67"/>
                </a:cxn>
                <a:cxn ang="0">
                  <a:pos x="59" y="75"/>
                </a:cxn>
                <a:cxn ang="0">
                  <a:pos x="72" y="75"/>
                </a:cxn>
                <a:cxn ang="0">
                  <a:pos x="82" y="75"/>
                </a:cxn>
                <a:cxn ang="0">
                  <a:pos x="83" y="62"/>
                </a:cxn>
                <a:cxn ang="0">
                  <a:pos x="93" y="61"/>
                </a:cxn>
                <a:cxn ang="0">
                  <a:pos x="100" y="53"/>
                </a:cxn>
                <a:cxn ang="0">
                  <a:pos x="97" y="40"/>
                </a:cxn>
                <a:cxn ang="0">
                  <a:pos x="106" y="36"/>
                </a:cxn>
                <a:cxn ang="0">
                  <a:pos x="122" y="32"/>
                </a:cxn>
                <a:cxn ang="0">
                  <a:pos x="125" y="24"/>
                </a:cxn>
                <a:cxn ang="0">
                  <a:pos x="138" y="22"/>
                </a:cxn>
                <a:cxn ang="0">
                  <a:pos x="128" y="15"/>
                </a:cxn>
                <a:cxn ang="0">
                  <a:pos x="125" y="5"/>
                </a:cxn>
                <a:cxn ang="0">
                  <a:pos x="118" y="0"/>
                </a:cxn>
                <a:cxn ang="0">
                  <a:pos x="115" y="8"/>
                </a:cxn>
                <a:cxn ang="0">
                  <a:pos x="113" y="20"/>
                </a:cxn>
                <a:cxn ang="0">
                  <a:pos x="97" y="15"/>
                </a:cxn>
                <a:cxn ang="0">
                  <a:pos x="90" y="19"/>
                </a:cxn>
                <a:cxn ang="0">
                  <a:pos x="57" y="18"/>
                </a:cxn>
                <a:cxn ang="0">
                  <a:pos x="50" y="27"/>
                </a:cxn>
                <a:cxn ang="0">
                  <a:pos x="35" y="25"/>
                </a:cxn>
                <a:cxn ang="0">
                  <a:pos x="26" y="21"/>
                </a:cxn>
                <a:cxn ang="0">
                  <a:pos x="14" y="25"/>
                </a:cxn>
                <a:cxn ang="0">
                  <a:pos x="5" y="25"/>
                </a:cxn>
                <a:cxn ang="0">
                  <a:pos x="0" y="34"/>
                </a:cxn>
                <a:cxn ang="0">
                  <a:pos x="8" y="37"/>
                </a:cxn>
                <a:cxn ang="0">
                  <a:pos x="3" y="62"/>
                </a:cxn>
                <a:cxn ang="0">
                  <a:pos x="23" y="70"/>
                </a:cxn>
                <a:cxn ang="0">
                  <a:pos x="18" y="80"/>
                </a:cxn>
              </a:cxnLst>
              <a:rect l="0" t="0" r="r" b="b"/>
              <a:pathLst>
                <a:path w="138" h="80">
                  <a:moveTo>
                    <a:pt x="18" y="80"/>
                  </a:moveTo>
                  <a:cubicBezTo>
                    <a:pt x="27" y="79"/>
                    <a:pt x="27" y="79"/>
                    <a:pt x="27" y="79"/>
                  </a:cubicBezTo>
                  <a:cubicBezTo>
                    <a:pt x="29" y="70"/>
                    <a:pt x="29" y="70"/>
                    <a:pt x="29" y="70"/>
                  </a:cubicBezTo>
                  <a:cubicBezTo>
                    <a:pt x="35" y="76"/>
                    <a:pt x="35" y="76"/>
                    <a:pt x="35" y="76"/>
                  </a:cubicBezTo>
                  <a:cubicBezTo>
                    <a:pt x="47" y="75"/>
                    <a:pt x="47" y="75"/>
                    <a:pt x="47" y="75"/>
                  </a:cubicBezTo>
                  <a:cubicBezTo>
                    <a:pt x="53" y="67"/>
                    <a:pt x="53" y="67"/>
                    <a:pt x="53" y="67"/>
                  </a:cubicBezTo>
                  <a:cubicBezTo>
                    <a:pt x="53" y="67"/>
                    <a:pt x="53" y="74"/>
                    <a:pt x="59" y="75"/>
                  </a:cubicBezTo>
                  <a:cubicBezTo>
                    <a:pt x="65" y="76"/>
                    <a:pt x="72" y="75"/>
                    <a:pt x="72" y="75"/>
                  </a:cubicBezTo>
                  <a:cubicBezTo>
                    <a:pt x="72" y="75"/>
                    <a:pt x="77" y="77"/>
                    <a:pt x="82" y="75"/>
                  </a:cubicBezTo>
                  <a:cubicBezTo>
                    <a:pt x="87" y="73"/>
                    <a:pt x="83" y="62"/>
                    <a:pt x="83" y="62"/>
                  </a:cubicBezTo>
                  <a:cubicBezTo>
                    <a:pt x="93" y="61"/>
                    <a:pt x="93" y="61"/>
                    <a:pt x="93" y="61"/>
                  </a:cubicBezTo>
                  <a:cubicBezTo>
                    <a:pt x="100" y="53"/>
                    <a:pt x="100" y="53"/>
                    <a:pt x="100" y="53"/>
                  </a:cubicBezTo>
                  <a:cubicBezTo>
                    <a:pt x="100" y="53"/>
                    <a:pt x="97" y="44"/>
                    <a:pt x="97" y="40"/>
                  </a:cubicBezTo>
                  <a:cubicBezTo>
                    <a:pt x="97" y="36"/>
                    <a:pt x="106" y="36"/>
                    <a:pt x="106" y="36"/>
                  </a:cubicBezTo>
                  <a:cubicBezTo>
                    <a:pt x="106" y="36"/>
                    <a:pt x="116" y="36"/>
                    <a:pt x="122" y="32"/>
                  </a:cubicBezTo>
                  <a:cubicBezTo>
                    <a:pt x="128" y="28"/>
                    <a:pt x="125" y="24"/>
                    <a:pt x="125" y="24"/>
                  </a:cubicBezTo>
                  <a:cubicBezTo>
                    <a:pt x="138" y="22"/>
                    <a:pt x="138" y="22"/>
                    <a:pt x="138" y="22"/>
                  </a:cubicBezTo>
                  <a:cubicBezTo>
                    <a:pt x="128" y="15"/>
                    <a:pt x="128" y="15"/>
                    <a:pt x="128" y="15"/>
                  </a:cubicBezTo>
                  <a:cubicBezTo>
                    <a:pt x="125" y="5"/>
                    <a:pt x="125" y="5"/>
                    <a:pt x="125" y="5"/>
                  </a:cubicBezTo>
                  <a:cubicBezTo>
                    <a:pt x="118" y="0"/>
                    <a:pt x="118" y="0"/>
                    <a:pt x="118" y="0"/>
                  </a:cubicBezTo>
                  <a:cubicBezTo>
                    <a:pt x="115" y="8"/>
                    <a:pt x="115" y="8"/>
                    <a:pt x="115" y="8"/>
                  </a:cubicBezTo>
                  <a:cubicBezTo>
                    <a:pt x="113" y="20"/>
                    <a:pt x="113" y="20"/>
                    <a:pt x="113" y="20"/>
                  </a:cubicBezTo>
                  <a:cubicBezTo>
                    <a:pt x="97" y="15"/>
                    <a:pt x="97" y="15"/>
                    <a:pt x="97" y="15"/>
                  </a:cubicBezTo>
                  <a:cubicBezTo>
                    <a:pt x="90" y="19"/>
                    <a:pt x="90" y="19"/>
                    <a:pt x="90" y="19"/>
                  </a:cubicBezTo>
                  <a:cubicBezTo>
                    <a:pt x="57" y="18"/>
                    <a:pt x="57" y="18"/>
                    <a:pt x="57" y="18"/>
                  </a:cubicBezTo>
                  <a:cubicBezTo>
                    <a:pt x="57" y="18"/>
                    <a:pt x="57" y="27"/>
                    <a:pt x="50" y="27"/>
                  </a:cubicBezTo>
                  <a:cubicBezTo>
                    <a:pt x="43" y="27"/>
                    <a:pt x="35" y="25"/>
                    <a:pt x="35" y="25"/>
                  </a:cubicBezTo>
                  <a:cubicBezTo>
                    <a:pt x="35" y="25"/>
                    <a:pt x="29" y="21"/>
                    <a:pt x="26" y="21"/>
                  </a:cubicBezTo>
                  <a:cubicBezTo>
                    <a:pt x="23" y="21"/>
                    <a:pt x="14" y="25"/>
                    <a:pt x="14" y="25"/>
                  </a:cubicBezTo>
                  <a:cubicBezTo>
                    <a:pt x="5" y="25"/>
                    <a:pt x="5" y="25"/>
                    <a:pt x="5" y="25"/>
                  </a:cubicBezTo>
                  <a:cubicBezTo>
                    <a:pt x="4" y="30"/>
                    <a:pt x="0" y="34"/>
                    <a:pt x="0" y="34"/>
                  </a:cubicBezTo>
                  <a:cubicBezTo>
                    <a:pt x="8" y="37"/>
                    <a:pt x="8" y="37"/>
                    <a:pt x="8" y="37"/>
                  </a:cubicBezTo>
                  <a:cubicBezTo>
                    <a:pt x="3" y="62"/>
                    <a:pt x="3" y="62"/>
                    <a:pt x="3" y="62"/>
                  </a:cubicBezTo>
                  <a:cubicBezTo>
                    <a:pt x="3" y="62"/>
                    <a:pt x="26" y="66"/>
                    <a:pt x="23" y="70"/>
                  </a:cubicBezTo>
                  <a:cubicBezTo>
                    <a:pt x="22" y="72"/>
                    <a:pt x="20" y="76"/>
                    <a:pt x="18" y="80"/>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6" name="Freeform 72">
              <a:extLst>
                <a:ext uri="{FF2B5EF4-FFF2-40B4-BE49-F238E27FC236}">
                  <a16:creationId xmlns:a16="http://schemas.microsoft.com/office/drawing/2014/main" id="{60BE4E4A-4696-4442-BC22-D2BB6CBE757E}"/>
                </a:ext>
              </a:extLst>
            </p:cNvPr>
            <p:cNvSpPr>
              <a:spLocks/>
            </p:cNvSpPr>
            <p:nvPr/>
          </p:nvSpPr>
          <p:spPr bwMode="auto">
            <a:xfrm>
              <a:off x="2187035" y="3086754"/>
              <a:ext cx="204594" cy="91683"/>
            </a:xfrm>
            <a:custGeom>
              <a:avLst/>
              <a:gdLst/>
              <a:ahLst/>
              <a:cxnLst>
                <a:cxn ang="0">
                  <a:pos x="233" y="23"/>
                </a:cxn>
                <a:cxn ang="0">
                  <a:pos x="214" y="19"/>
                </a:cxn>
                <a:cxn ang="0">
                  <a:pos x="194" y="6"/>
                </a:cxn>
                <a:cxn ang="0">
                  <a:pos x="170" y="14"/>
                </a:cxn>
                <a:cxn ang="0">
                  <a:pos x="159" y="10"/>
                </a:cxn>
                <a:cxn ang="0">
                  <a:pos x="140" y="9"/>
                </a:cxn>
                <a:cxn ang="0">
                  <a:pos x="132" y="18"/>
                </a:cxn>
                <a:cxn ang="0">
                  <a:pos x="126" y="11"/>
                </a:cxn>
                <a:cxn ang="0">
                  <a:pos x="119" y="11"/>
                </a:cxn>
                <a:cxn ang="0">
                  <a:pos x="111" y="2"/>
                </a:cxn>
                <a:cxn ang="0">
                  <a:pos x="91" y="8"/>
                </a:cxn>
                <a:cxn ang="0">
                  <a:pos x="83" y="2"/>
                </a:cxn>
                <a:cxn ang="0">
                  <a:pos x="72" y="9"/>
                </a:cxn>
                <a:cxn ang="0">
                  <a:pos x="58" y="15"/>
                </a:cxn>
                <a:cxn ang="0">
                  <a:pos x="58" y="28"/>
                </a:cxn>
                <a:cxn ang="0">
                  <a:pos x="36" y="40"/>
                </a:cxn>
                <a:cxn ang="0">
                  <a:pos x="24" y="39"/>
                </a:cxn>
                <a:cxn ang="0">
                  <a:pos x="12" y="41"/>
                </a:cxn>
                <a:cxn ang="0">
                  <a:pos x="3" y="46"/>
                </a:cxn>
                <a:cxn ang="0">
                  <a:pos x="1" y="60"/>
                </a:cxn>
                <a:cxn ang="0">
                  <a:pos x="0" y="70"/>
                </a:cxn>
                <a:cxn ang="0">
                  <a:pos x="7" y="75"/>
                </a:cxn>
                <a:cxn ang="0">
                  <a:pos x="7" y="87"/>
                </a:cxn>
                <a:cxn ang="0">
                  <a:pos x="7" y="87"/>
                </a:cxn>
                <a:cxn ang="0">
                  <a:pos x="13" y="92"/>
                </a:cxn>
                <a:cxn ang="0">
                  <a:pos x="20" y="81"/>
                </a:cxn>
                <a:cxn ang="0">
                  <a:pos x="40" y="97"/>
                </a:cxn>
                <a:cxn ang="0">
                  <a:pos x="81" y="94"/>
                </a:cxn>
                <a:cxn ang="0">
                  <a:pos x="87" y="78"/>
                </a:cxn>
                <a:cxn ang="0">
                  <a:pos x="111" y="81"/>
                </a:cxn>
                <a:cxn ang="0">
                  <a:pos x="118" y="73"/>
                </a:cxn>
                <a:cxn ang="0">
                  <a:pos x="144" y="69"/>
                </a:cxn>
                <a:cxn ang="0">
                  <a:pos x="155" y="53"/>
                </a:cxn>
                <a:cxn ang="0">
                  <a:pos x="171" y="53"/>
                </a:cxn>
                <a:cxn ang="0">
                  <a:pos x="174" y="63"/>
                </a:cxn>
                <a:cxn ang="0">
                  <a:pos x="183" y="64"/>
                </a:cxn>
                <a:cxn ang="0">
                  <a:pos x="188" y="53"/>
                </a:cxn>
                <a:cxn ang="0">
                  <a:pos x="194" y="63"/>
                </a:cxn>
                <a:cxn ang="0">
                  <a:pos x="223" y="59"/>
                </a:cxn>
                <a:cxn ang="0">
                  <a:pos x="223" y="59"/>
                </a:cxn>
                <a:cxn ang="0">
                  <a:pos x="224" y="51"/>
                </a:cxn>
                <a:cxn ang="0">
                  <a:pos x="234" y="43"/>
                </a:cxn>
                <a:cxn ang="0">
                  <a:pos x="237" y="30"/>
                </a:cxn>
                <a:cxn ang="0">
                  <a:pos x="233" y="23"/>
                </a:cxn>
              </a:cxnLst>
              <a:rect l="0" t="0" r="r" b="b"/>
              <a:pathLst>
                <a:path w="239" h="98">
                  <a:moveTo>
                    <a:pt x="233" y="23"/>
                  </a:moveTo>
                  <a:cubicBezTo>
                    <a:pt x="227" y="23"/>
                    <a:pt x="221" y="25"/>
                    <a:pt x="214" y="19"/>
                  </a:cubicBezTo>
                  <a:cubicBezTo>
                    <a:pt x="207" y="13"/>
                    <a:pt x="208" y="6"/>
                    <a:pt x="194" y="6"/>
                  </a:cubicBezTo>
                  <a:cubicBezTo>
                    <a:pt x="180" y="6"/>
                    <a:pt x="175" y="14"/>
                    <a:pt x="170" y="14"/>
                  </a:cubicBezTo>
                  <a:cubicBezTo>
                    <a:pt x="165" y="14"/>
                    <a:pt x="159" y="10"/>
                    <a:pt x="159" y="10"/>
                  </a:cubicBezTo>
                  <a:cubicBezTo>
                    <a:pt x="140" y="9"/>
                    <a:pt x="140" y="9"/>
                    <a:pt x="140" y="9"/>
                  </a:cubicBezTo>
                  <a:cubicBezTo>
                    <a:pt x="140" y="9"/>
                    <a:pt x="141" y="18"/>
                    <a:pt x="132" y="18"/>
                  </a:cubicBezTo>
                  <a:cubicBezTo>
                    <a:pt x="123" y="18"/>
                    <a:pt x="126" y="11"/>
                    <a:pt x="126" y="11"/>
                  </a:cubicBezTo>
                  <a:cubicBezTo>
                    <a:pt x="119" y="11"/>
                    <a:pt x="119" y="11"/>
                    <a:pt x="119" y="11"/>
                  </a:cubicBezTo>
                  <a:cubicBezTo>
                    <a:pt x="119" y="11"/>
                    <a:pt x="118" y="4"/>
                    <a:pt x="111" y="2"/>
                  </a:cubicBezTo>
                  <a:cubicBezTo>
                    <a:pt x="104" y="0"/>
                    <a:pt x="94" y="8"/>
                    <a:pt x="91" y="8"/>
                  </a:cubicBezTo>
                  <a:cubicBezTo>
                    <a:pt x="89" y="8"/>
                    <a:pt x="86" y="5"/>
                    <a:pt x="83" y="2"/>
                  </a:cubicBezTo>
                  <a:cubicBezTo>
                    <a:pt x="72" y="9"/>
                    <a:pt x="72" y="9"/>
                    <a:pt x="72" y="9"/>
                  </a:cubicBezTo>
                  <a:cubicBezTo>
                    <a:pt x="58" y="15"/>
                    <a:pt x="58" y="15"/>
                    <a:pt x="58" y="15"/>
                  </a:cubicBezTo>
                  <a:cubicBezTo>
                    <a:pt x="58" y="28"/>
                    <a:pt x="58" y="28"/>
                    <a:pt x="58" y="28"/>
                  </a:cubicBezTo>
                  <a:cubicBezTo>
                    <a:pt x="58" y="28"/>
                    <a:pt x="43" y="35"/>
                    <a:pt x="36" y="40"/>
                  </a:cubicBezTo>
                  <a:cubicBezTo>
                    <a:pt x="31" y="43"/>
                    <a:pt x="25" y="41"/>
                    <a:pt x="24" y="39"/>
                  </a:cubicBezTo>
                  <a:cubicBezTo>
                    <a:pt x="21" y="40"/>
                    <a:pt x="15" y="40"/>
                    <a:pt x="12" y="41"/>
                  </a:cubicBezTo>
                  <a:cubicBezTo>
                    <a:pt x="8" y="42"/>
                    <a:pt x="3" y="46"/>
                    <a:pt x="3" y="46"/>
                  </a:cubicBezTo>
                  <a:cubicBezTo>
                    <a:pt x="1" y="60"/>
                    <a:pt x="1" y="60"/>
                    <a:pt x="1" y="60"/>
                  </a:cubicBezTo>
                  <a:cubicBezTo>
                    <a:pt x="0" y="70"/>
                    <a:pt x="0" y="70"/>
                    <a:pt x="0" y="70"/>
                  </a:cubicBezTo>
                  <a:cubicBezTo>
                    <a:pt x="0" y="70"/>
                    <a:pt x="6" y="69"/>
                    <a:pt x="7" y="75"/>
                  </a:cubicBezTo>
                  <a:cubicBezTo>
                    <a:pt x="7" y="78"/>
                    <a:pt x="7" y="83"/>
                    <a:pt x="7" y="87"/>
                  </a:cubicBezTo>
                  <a:cubicBezTo>
                    <a:pt x="7" y="87"/>
                    <a:pt x="7" y="87"/>
                    <a:pt x="7" y="87"/>
                  </a:cubicBezTo>
                  <a:cubicBezTo>
                    <a:pt x="13" y="92"/>
                    <a:pt x="13" y="92"/>
                    <a:pt x="13" y="92"/>
                  </a:cubicBezTo>
                  <a:cubicBezTo>
                    <a:pt x="20" y="81"/>
                    <a:pt x="20" y="81"/>
                    <a:pt x="20" y="81"/>
                  </a:cubicBezTo>
                  <a:cubicBezTo>
                    <a:pt x="20" y="81"/>
                    <a:pt x="23" y="98"/>
                    <a:pt x="40" y="97"/>
                  </a:cubicBezTo>
                  <a:cubicBezTo>
                    <a:pt x="57" y="96"/>
                    <a:pt x="81" y="94"/>
                    <a:pt x="81" y="94"/>
                  </a:cubicBezTo>
                  <a:cubicBezTo>
                    <a:pt x="87" y="78"/>
                    <a:pt x="87" y="78"/>
                    <a:pt x="87" y="78"/>
                  </a:cubicBezTo>
                  <a:cubicBezTo>
                    <a:pt x="111" y="81"/>
                    <a:pt x="111" y="81"/>
                    <a:pt x="111" y="81"/>
                  </a:cubicBezTo>
                  <a:cubicBezTo>
                    <a:pt x="118" y="73"/>
                    <a:pt x="118" y="73"/>
                    <a:pt x="118" y="73"/>
                  </a:cubicBezTo>
                  <a:cubicBezTo>
                    <a:pt x="118" y="73"/>
                    <a:pt x="141" y="72"/>
                    <a:pt x="144" y="69"/>
                  </a:cubicBezTo>
                  <a:cubicBezTo>
                    <a:pt x="147" y="66"/>
                    <a:pt x="155" y="53"/>
                    <a:pt x="155" y="53"/>
                  </a:cubicBezTo>
                  <a:cubicBezTo>
                    <a:pt x="171" y="53"/>
                    <a:pt x="171" y="53"/>
                    <a:pt x="171" y="53"/>
                  </a:cubicBezTo>
                  <a:cubicBezTo>
                    <a:pt x="174" y="63"/>
                    <a:pt x="174" y="63"/>
                    <a:pt x="174" y="63"/>
                  </a:cubicBezTo>
                  <a:cubicBezTo>
                    <a:pt x="183" y="64"/>
                    <a:pt x="183" y="64"/>
                    <a:pt x="183" y="64"/>
                  </a:cubicBezTo>
                  <a:cubicBezTo>
                    <a:pt x="183" y="64"/>
                    <a:pt x="183" y="53"/>
                    <a:pt x="188" y="53"/>
                  </a:cubicBezTo>
                  <a:cubicBezTo>
                    <a:pt x="193" y="53"/>
                    <a:pt x="194" y="63"/>
                    <a:pt x="194" y="63"/>
                  </a:cubicBezTo>
                  <a:cubicBezTo>
                    <a:pt x="194" y="63"/>
                    <a:pt x="215" y="57"/>
                    <a:pt x="223" y="59"/>
                  </a:cubicBezTo>
                  <a:cubicBezTo>
                    <a:pt x="223" y="59"/>
                    <a:pt x="223" y="59"/>
                    <a:pt x="223" y="59"/>
                  </a:cubicBezTo>
                  <a:cubicBezTo>
                    <a:pt x="224" y="51"/>
                    <a:pt x="224" y="51"/>
                    <a:pt x="224" y="51"/>
                  </a:cubicBezTo>
                  <a:cubicBezTo>
                    <a:pt x="224" y="51"/>
                    <a:pt x="232" y="49"/>
                    <a:pt x="234" y="43"/>
                  </a:cubicBezTo>
                  <a:cubicBezTo>
                    <a:pt x="236" y="37"/>
                    <a:pt x="237" y="30"/>
                    <a:pt x="237" y="30"/>
                  </a:cubicBezTo>
                  <a:cubicBezTo>
                    <a:pt x="237" y="30"/>
                    <a:pt x="239" y="23"/>
                    <a:pt x="233" y="23"/>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7" name="Freeform 73">
              <a:extLst>
                <a:ext uri="{FF2B5EF4-FFF2-40B4-BE49-F238E27FC236}">
                  <a16:creationId xmlns:a16="http://schemas.microsoft.com/office/drawing/2014/main" id="{B718849E-CED6-4248-92D6-B993FC3424D4}"/>
                </a:ext>
              </a:extLst>
            </p:cNvPr>
            <p:cNvSpPr>
              <a:spLocks/>
            </p:cNvSpPr>
            <p:nvPr/>
          </p:nvSpPr>
          <p:spPr bwMode="auto">
            <a:xfrm>
              <a:off x="2162304" y="3136525"/>
              <a:ext cx="251807" cy="138833"/>
            </a:xfrm>
            <a:custGeom>
              <a:avLst/>
              <a:gdLst/>
              <a:ahLst/>
              <a:cxnLst>
                <a:cxn ang="0">
                  <a:pos x="31" y="43"/>
                </a:cxn>
                <a:cxn ang="0">
                  <a:pos x="16" y="43"/>
                </a:cxn>
                <a:cxn ang="0">
                  <a:pos x="15" y="52"/>
                </a:cxn>
                <a:cxn ang="0">
                  <a:pos x="23" y="53"/>
                </a:cxn>
                <a:cxn ang="0">
                  <a:pos x="15" y="65"/>
                </a:cxn>
                <a:cxn ang="0">
                  <a:pos x="15" y="79"/>
                </a:cxn>
                <a:cxn ang="0">
                  <a:pos x="2" y="81"/>
                </a:cxn>
                <a:cxn ang="0">
                  <a:pos x="0" y="85"/>
                </a:cxn>
                <a:cxn ang="0">
                  <a:pos x="7" y="90"/>
                </a:cxn>
                <a:cxn ang="0">
                  <a:pos x="10" y="100"/>
                </a:cxn>
                <a:cxn ang="0">
                  <a:pos x="20" y="107"/>
                </a:cxn>
                <a:cxn ang="0">
                  <a:pos x="34" y="120"/>
                </a:cxn>
                <a:cxn ang="0">
                  <a:pos x="54" y="137"/>
                </a:cxn>
                <a:cxn ang="0">
                  <a:pos x="63" y="141"/>
                </a:cxn>
                <a:cxn ang="0">
                  <a:pos x="75" y="141"/>
                </a:cxn>
                <a:cxn ang="0">
                  <a:pos x="78" y="148"/>
                </a:cxn>
                <a:cxn ang="0">
                  <a:pos x="106" y="145"/>
                </a:cxn>
                <a:cxn ang="0">
                  <a:pos x="112" y="139"/>
                </a:cxn>
                <a:cxn ang="0">
                  <a:pos x="115" y="140"/>
                </a:cxn>
                <a:cxn ang="0">
                  <a:pos x="118" y="136"/>
                </a:cxn>
                <a:cxn ang="0">
                  <a:pos x="133" y="136"/>
                </a:cxn>
                <a:cxn ang="0">
                  <a:pos x="145" y="125"/>
                </a:cxn>
                <a:cxn ang="0">
                  <a:pos x="163" y="125"/>
                </a:cxn>
                <a:cxn ang="0">
                  <a:pos x="176" y="131"/>
                </a:cxn>
                <a:cxn ang="0">
                  <a:pos x="192" y="127"/>
                </a:cxn>
                <a:cxn ang="0">
                  <a:pos x="194" y="118"/>
                </a:cxn>
                <a:cxn ang="0">
                  <a:pos x="205" y="120"/>
                </a:cxn>
                <a:cxn ang="0">
                  <a:pos x="221" y="110"/>
                </a:cxn>
                <a:cxn ang="0">
                  <a:pos x="222" y="96"/>
                </a:cxn>
                <a:cxn ang="0">
                  <a:pos x="238" y="83"/>
                </a:cxn>
                <a:cxn ang="0">
                  <a:pos x="245" y="66"/>
                </a:cxn>
                <a:cxn ang="0">
                  <a:pos x="246" y="48"/>
                </a:cxn>
                <a:cxn ang="0">
                  <a:pos x="266" y="41"/>
                </a:cxn>
                <a:cxn ang="0">
                  <a:pos x="286" y="27"/>
                </a:cxn>
                <a:cxn ang="0">
                  <a:pos x="264" y="19"/>
                </a:cxn>
                <a:cxn ang="0">
                  <a:pos x="248" y="6"/>
                </a:cxn>
                <a:cxn ang="0">
                  <a:pos x="219" y="10"/>
                </a:cxn>
                <a:cxn ang="0">
                  <a:pos x="213" y="0"/>
                </a:cxn>
                <a:cxn ang="0">
                  <a:pos x="208" y="11"/>
                </a:cxn>
                <a:cxn ang="0">
                  <a:pos x="199" y="10"/>
                </a:cxn>
                <a:cxn ang="0">
                  <a:pos x="196" y="0"/>
                </a:cxn>
                <a:cxn ang="0">
                  <a:pos x="180" y="0"/>
                </a:cxn>
                <a:cxn ang="0">
                  <a:pos x="169" y="16"/>
                </a:cxn>
                <a:cxn ang="0">
                  <a:pos x="143" y="20"/>
                </a:cxn>
                <a:cxn ang="0">
                  <a:pos x="136" y="28"/>
                </a:cxn>
                <a:cxn ang="0">
                  <a:pos x="112" y="25"/>
                </a:cxn>
                <a:cxn ang="0">
                  <a:pos x="106" y="41"/>
                </a:cxn>
                <a:cxn ang="0">
                  <a:pos x="65" y="44"/>
                </a:cxn>
                <a:cxn ang="0">
                  <a:pos x="45" y="28"/>
                </a:cxn>
                <a:cxn ang="0">
                  <a:pos x="38" y="39"/>
                </a:cxn>
                <a:cxn ang="0">
                  <a:pos x="32" y="34"/>
                </a:cxn>
                <a:cxn ang="0">
                  <a:pos x="31" y="43"/>
                </a:cxn>
              </a:cxnLst>
              <a:rect l="0" t="0" r="r" b="b"/>
              <a:pathLst>
                <a:path w="286" h="148">
                  <a:moveTo>
                    <a:pt x="31" y="43"/>
                  </a:moveTo>
                  <a:cubicBezTo>
                    <a:pt x="16" y="43"/>
                    <a:pt x="16" y="43"/>
                    <a:pt x="16" y="43"/>
                  </a:cubicBezTo>
                  <a:cubicBezTo>
                    <a:pt x="15" y="52"/>
                    <a:pt x="15" y="52"/>
                    <a:pt x="15" y="52"/>
                  </a:cubicBezTo>
                  <a:cubicBezTo>
                    <a:pt x="23" y="53"/>
                    <a:pt x="23" y="53"/>
                    <a:pt x="23" y="53"/>
                  </a:cubicBezTo>
                  <a:cubicBezTo>
                    <a:pt x="15" y="65"/>
                    <a:pt x="15" y="65"/>
                    <a:pt x="15" y="65"/>
                  </a:cubicBezTo>
                  <a:cubicBezTo>
                    <a:pt x="15" y="79"/>
                    <a:pt x="15" y="79"/>
                    <a:pt x="15" y="79"/>
                  </a:cubicBezTo>
                  <a:cubicBezTo>
                    <a:pt x="2" y="81"/>
                    <a:pt x="2" y="81"/>
                    <a:pt x="2" y="81"/>
                  </a:cubicBezTo>
                  <a:cubicBezTo>
                    <a:pt x="0" y="85"/>
                    <a:pt x="0" y="85"/>
                    <a:pt x="0" y="85"/>
                  </a:cubicBezTo>
                  <a:cubicBezTo>
                    <a:pt x="7" y="90"/>
                    <a:pt x="7" y="90"/>
                    <a:pt x="7" y="90"/>
                  </a:cubicBezTo>
                  <a:cubicBezTo>
                    <a:pt x="10" y="100"/>
                    <a:pt x="10" y="100"/>
                    <a:pt x="10" y="100"/>
                  </a:cubicBezTo>
                  <a:cubicBezTo>
                    <a:pt x="20" y="107"/>
                    <a:pt x="20" y="107"/>
                    <a:pt x="20" y="107"/>
                  </a:cubicBezTo>
                  <a:cubicBezTo>
                    <a:pt x="20" y="107"/>
                    <a:pt x="32" y="117"/>
                    <a:pt x="34" y="120"/>
                  </a:cubicBezTo>
                  <a:cubicBezTo>
                    <a:pt x="36" y="123"/>
                    <a:pt x="54" y="137"/>
                    <a:pt x="54" y="137"/>
                  </a:cubicBezTo>
                  <a:cubicBezTo>
                    <a:pt x="63" y="141"/>
                    <a:pt x="63" y="141"/>
                    <a:pt x="63" y="141"/>
                  </a:cubicBezTo>
                  <a:cubicBezTo>
                    <a:pt x="75" y="141"/>
                    <a:pt x="75" y="141"/>
                    <a:pt x="75" y="141"/>
                  </a:cubicBezTo>
                  <a:cubicBezTo>
                    <a:pt x="78" y="148"/>
                    <a:pt x="78" y="148"/>
                    <a:pt x="78" y="148"/>
                  </a:cubicBezTo>
                  <a:cubicBezTo>
                    <a:pt x="106" y="145"/>
                    <a:pt x="106" y="145"/>
                    <a:pt x="106" y="145"/>
                  </a:cubicBezTo>
                  <a:cubicBezTo>
                    <a:pt x="112" y="139"/>
                    <a:pt x="112" y="139"/>
                    <a:pt x="112" y="139"/>
                  </a:cubicBezTo>
                  <a:cubicBezTo>
                    <a:pt x="115" y="140"/>
                    <a:pt x="115" y="140"/>
                    <a:pt x="115" y="140"/>
                  </a:cubicBezTo>
                  <a:cubicBezTo>
                    <a:pt x="118" y="136"/>
                    <a:pt x="118" y="136"/>
                    <a:pt x="118" y="136"/>
                  </a:cubicBezTo>
                  <a:cubicBezTo>
                    <a:pt x="133" y="136"/>
                    <a:pt x="133" y="136"/>
                    <a:pt x="133" y="136"/>
                  </a:cubicBezTo>
                  <a:cubicBezTo>
                    <a:pt x="133" y="136"/>
                    <a:pt x="142" y="131"/>
                    <a:pt x="145" y="125"/>
                  </a:cubicBezTo>
                  <a:cubicBezTo>
                    <a:pt x="148" y="119"/>
                    <a:pt x="163" y="125"/>
                    <a:pt x="163" y="125"/>
                  </a:cubicBezTo>
                  <a:cubicBezTo>
                    <a:pt x="176" y="131"/>
                    <a:pt x="176" y="131"/>
                    <a:pt x="176" y="131"/>
                  </a:cubicBezTo>
                  <a:cubicBezTo>
                    <a:pt x="192" y="127"/>
                    <a:pt x="192" y="127"/>
                    <a:pt x="192" y="127"/>
                  </a:cubicBezTo>
                  <a:cubicBezTo>
                    <a:pt x="194" y="118"/>
                    <a:pt x="194" y="118"/>
                    <a:pt x="194" y="118"/>
                  </a:cubicBezTo>
                  <a:cubicBezTo>
                    <a:pt x="205" y="120"/>
                    <a:pt x="205" y="120"/>
                    <a:pt x="205" y="120"/>
                  </a:cubicBezTo>
                  <a:cubicBezTo>
                    <a:pt x="205" y="120"/>
                    <a:pt x="215" y="116"/>
                    <a:pt x="221" y="110"/>
                  </a:cubicBezTo>
                  <a:cubicBezTo>
                    <a:pt x="227" y="104"/>
                    <a:pt x="222" y="96"/>
                    <a:pt x="222" y="96"/>
                  </a:cubicBezTo>
                  <a:cubicBezTo>
                    <a:pt x="222" y="96"/>
                    <a:pt x="228" y="88"/>
                    <a:pt x="238" y="83"/>
                  </a:cubicBezTo>
                  <a:cubicBezTo>
                    <a:pt x="248" y="78"/>
                    <a:pt x="245" y="66"/>
                    <a:pt x="245" y="66"/>
                  </a:cubicBezTo>
                  <a:cubicBezTo>
                    <a:pt x="245" y="66"/>
                    <a:pt x="245" y="54"/>
                    <a:pt x="246" y="48"/>
                  </a:cubicBezTo>
                  <a:cubicBezTo>
                    <a:pt x="247" y="42"/>
                    <a:pt x="256" y="42"/>
                    <a:pt x="266" y="41"/>
                  </a:cubicBezTo>
                  <a:cubicBezTo>
                    <a:pt x="276" y="40"/>
                    <a:pt x="286" y="27"/>
                    <a:pt x="286" y="27"/>
                  </a:cubicBezTo>
                  <a:cubicBezTo>
                    <a:pt x="286" y="27"/>
                    <a:pt x="270" y="20"/>
                    <a:pt x="264" y="19"/>
                  </a:cubicBezTo>
                  <a:cubicBezTo>
                    <a:pt x="258" y="18"/>
                    <a:pt x="256" y="8"/>
                    <a:pt x="248" y="6"/>
                  </a:cubicBezTo>
                  <a:cubicBezTo>
                    <a:pt x="240" y="4"/>
                    <a:pt x="219" y="10"/>
                    <a:pt x="219" y="10"/>
                  </a:cubicBezTo>
                  <a:cubicBezTo>
                    <a:pt x="219" y="10"/>
                    <a:pt x="218" y="0"/>
                    <a:pt x="213" y="0"/>
                  </a:cubicBezTo>
                  <a:cubicBezTo>
                    <a:pt x="208" y="0"/>
                    <a:pt x="208" y="11"/>
                    <a:pt x="208" y="11"/>
                  </a:cubicBezTo>
                  <a:cubicBezTo>
                    <a:pt x="199" y="10"/>
                    <a:pt x="199" y="10"/>
                    <a:pt x="199" y="10"/>
                  </a:cubicBezTo>
                  <a:cubicBezTo>
                    <a:pt x="196" y="0"/>
                    <a:pt x="196" y="0"/>
                    <a:pt x="196" y="0"/>
                  </a:cubicBezTo>
                  <a:cubicBezTo>
                    <a:pt x="180" y="0"/>
                    <a:pt x="180" y="0"/>
                    <a:pt x="180" y="0"/>
                  </a:cubicBezTo>
                  <a:cubicBezTo>
                    <a:pt x="180" y="0"/>
                    <a:pt x="172" y="13"/>
                    <a:pt x="169" y="16"/>
                  </a:cubicBezTo>
                  <a:cubicBezTo>
                    <a:pt x="166" y="19"/>
                    <a:pt x="143" y="20"/>
                    <a:pt x="143" y="20"/>
                  </a:cubicBezTo>
                  <a:cubicBezTo>
                    <a:pt x="136" y="28"/>
                    <a:pt x="136" y="28"/>
                    <a:pt x="136" y="28"/>
                  </a:cubicBezTo>
                  <a:cubicBezTo>
                    <a:pt x="112" y="25"/>
                    <a:pt x="112" y="25"/>
                    <a:pt x="112" y="25"/>
                  </a:cubicBezTo>
                  <a:cubicBezTo>
                    <a:pt x="106" y="41"/>
                    <a:pt x="106" y="41"/>
                    <a:pt x="106" y="41"/>
                  </a:cubicBezTo>
                  <a:cubicBezTo>
                    <a:pt x="106" y="41"/>
                    <a:pt x="82" y="43"/>
                    <a:pt x="65" y="44"/>
                  </a:cubicBezTo>
                  <a:cubicBezTo>
                    <a:pt x="48" y="45"/>
                    <a:pt x="45" y="28"/>
                    <a:pt x="45" y="28"/>
                  </a:cubicBezTo>
                  <a:cubicBezTo>
                    <a:pt x="38" y="39"/>
                    <a:pt x="38" y="39"/>
                    <a:pt x="38" y="39"/>
                  </a:cubicBezTo>
                  <a:cubicBezTo>
                    <a:pt x="32" y="34"/>
                    <a:pt x="32" y="34"/>
                    <a:pt x="32" y="34"/>
                  </a:cubicBezTo>
                  <a:cubicBezTo>
                    <a:pt x="31" y="39"/>
                    <a:pt x="31" y="43"/>
                    <a:pt x="31" y="43"/>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8" name="Freeform 74">
              <a:extLst>
                <a:ext uri="{FF2B5EF4-FFF2-40B4-BE49-F238E27FC236}">
                  <a16:creationId xmlns:a16="http://schemas.microsoft.com/office/drawing/2014/main" id="{C4CAE7F6-9FDD-4E06-B3B7-F531F4013389}"/>
                </a:ext>
              </a:extLst>
            </p:cNvPr>
            <p:cNvSpPr>
              <a:spLocks/>
            </p:cNvSpPr>
            <p:nvPr/>
          </p:nvSpPr>
          <p:spPr bwMode="auto">
            <a:xfrm>
              <a:off x="2317434" y="2751462"/>
              <a:ext cx="200098" cy="125735"/>
            </a:xfrm>
            <a:custGeom>
              <a:avLst/>
              <a:gdLst/>
              <a:ahLst/>
              <a:cxnLst>
                <a:cxn ang="0">
                  <a:pos x="222" y="42"/>
                </a:cxn>
                <a:cxn ang="0">
                  <a:pos x="210" y="38"/>
                </a:cxn>
                <a:cxn ang="0">
                  <a:pos x="195" y="30"/>
                </a:cxn>
                <a:cxn ang="0">
                  <a:pos x="184" y="20"/>
                </a:cxn>
                <a:cxn ang="0">
                  <a:pos x="157" y="17"/>
                </a:cxn>
                <a:cxn ang="0">
                  <a:pos x="145" y="4"/>
                </a:cxn>
                <a:cxn ang="0">
                  <a:pos x="128" y="12"/>
                </a:cxn>
                <a:cxn ang="0">
                  <a:pos x="113" y="8"/>
                </a:cxn>
                <a:cxn ang="0">
                  <a:pos x="104" y="13"/>
                </a:cxn>
                <a:cxn ang="0">
                  <a:pos x="81" y="7"/>
                </a:cxn>
                <a:cxn ang="0">
                  <a:pos x="73" y="9"/>
                </a:cxn>
                <a:cxn ang="0">
                  <a:pos x="60" y="2"/>
                </a:cxn>
                <a:cxn ang="0">
                  <a:pos x="46" y="5"/>
                </a:cxn>
                <a:cxn ang="0">
                  <a:pos x="13" y="11"/>
                </a:cxn>
                <a:cxn ang="0">
                  <a:pos x="0" y="16"/>
                </a:cxn>
                <a:cxn ang="0">
                  <a:pos x="1" y="23"/>
                </a:cxn>
                <a:cxn ang="0">
                  <a:pos x="11" y="60"/>
                </a:cxn>
                <a:cxn ang="0">
                  <a:pos x="14" y="64"/>
                </a:cxn>
                <a:cxn ang="0">
                  <a:pos x="19" y="64"/>
                </a:cxn>
                <a:cxn ang="0">
                  <a:pos x="22" y="70"/>
                </a:cxn>
                <a:cxn ang="0">
                  <a:pos x="30" y="69"/>
                </a:cxn>
                <a:cxn ang="0">
                  <a:pos x="32" y="75"/>
                </a:cxn>
                <a:cxn ang="0">
                  <a:pos x="64" y="71"/>
                </a:cxn>
                <a:cxn ang="0">
                  <a:pos x="74" y="86"/>
                </a:cxn>
                <a:cxn ang="0">
                  <a:pos x="65" y="98"/>
                </a:cxn>
                <a:cxn ang="0">
                  <a:pos x="70" y="108"/>
                </a:cxn>
                <a:cxn ang="0">
                  <a:pos x="74" y="108"/>
                </a:cxn>
                <a:cxn ang="0">
                  <a:pos x="103" y="119"/>
                </a:cxn>
                <a:cxn ang="0">
                  <a:pos x="103" y="132"/>
                </a:cxn>
                <a:cxn ang="0">
                  <a:pos x="127" y="127"/>
                </a:cxn>
                <a:cxn ang="0">
                  <a:pos x="137" y="132"/>
                </a:cxn>
                <a:cxn ang="0">
                  <a:pos x="155" y="132"/>
                </a:cxn>
                <a:cxn ang="0">
                  <a:pos x="157" y="122"/>
                </a:cxn>
                <a:cxn ang="0">
                  <a:pos x="165" y="130"/>
                </a:cxn>
                <a:cxn ang="0">
                  <a:pos x="169" y="122"/>
                </a:cxn>
                <a:cxn ang="0">
                  <a:pos x="187" y="115"/>
                </a:cxn>
                <a:cxn ang="0">
                  <a:pos x="193" y="123"/>
                </a:cxn>
                <a:cxn ang="0">
                  <a:pos x="188" y="103"/>
                </a:cxn>
                <a:cxn ang="0">
                  <a:pos x="195" y="96"/>
                </a:cxn>
                <a:cxn ang="0">
                  <a:pos x="193" y="81"/>
                </a:cxn>
                <a:cxn ang="0">
                  <a:pos x="208" y="79"/>
                </a:cxn>
                <a:cxn ang="0">
                  <a:pos x="204" y="66"/>
                </a:cxn>
                <a:cxn ang="0">
                  <a:pos x="217" y="71"/>
                </a:cxn>
                <a:cxn ang="0">
                  <a:pos x="230" y="65"/>
                </a:cxn>
                <a:cxn ang="0">
                  <a:pos x="216" y="50"/>
                </a:cxn>
                <a:cxn ang="0">
                  <a:pos x="222" y="42"/>
                </a:cxn>
              </a:cxnLst>
              <a:rect l="0" t="0" r="r" b="b"/>
              <a:pathLst>
                <a:path w="230" h="132">
                  <a:moveTo>
                    <a:pt x="222" y="42"/>
                  </a:moveTo>
                  <a:cubicBezTo>
                    <a:pt x="210" y="38"/>
                    <a:pt x="210" y="38"/>
                    <a:pt x="210" y="38"/>
                  </a:cubicBezTo>
                  <a:cubicBezTo>
                    <a:pt x="195" y="30"/>
                    <a:pt x="195" y="30"/>
                    <a:pt x="195" y="30"/>
                  </a:cubicBezTo>
                  <a:cubicBezTo>
                    <a:pt x="195" y="30"/>
                    <a:pt x="190" y="22"/>
                    <a:pt x="184" y="20"/>
                  </a:cubicBezTo>
                  <a:cubicBezTo>
                    <a:pt x="178" y="18"/>
                    <a:pt x="157" y="17"/>
                    <a:pt x="157" y="17"/>
                  </a:cubicBezTo>
                  <a:cubicBezTo>
                    <a:pt x="157" y="17"/>
                    <a:pt x="151" y="4"/>
                    <a:pt x="145" y="4"/>
                  </a:cubicBezTo>
                  <a:cubicBezTo>
                    <a:pt x="139" y="4"/>
                    <a:pt x="136" y="12"/>
                    <a:pt x="128" y="12"/>
                  </a:cubicBezTo>
                  <a:cubicBezTo>
                    <a:pt x="120" y="12"/>
                    <a:pt x="118" y="8"/>
                    <a:pt x="113" y="8"/>
                  </a:cubicBezTo>
                  <a:cubicBezTo>
                    <a:pt x="108" y="8"/>
                    <a:pt x="104" y="13"/>
                    <a:pt x="104" y="13"/>
                  </a:cubicBezTo>
                  <a:cubicBezTo>
                    <a:pt x="104" y="13"/>
                    <a:pt x="84" y="6"/>
                    <a:pt x="81" y="7"/>
                  </a:cubicBezTo>
                  <a:cubicBezTo>
                    <a:pt x="78" y="8"/>
                    <a:pt x="73" y="9"/>
                    <a:pt x="73" y="9"/>
                  </a:cubicBezTo>
                  <a:cubicBezTo>
                    <a:pt x="73" y="9"/>
                    <a:pt x="66" y="4"/>
                    <a:pt x="60" y="2"/>
                  </a:cubicBezTo>
                  <a:cubicBezTo>
                    <a:pt x="54" y="0"/>
                    <a:pt x="52" y="2"/>
                    <a:pt x="46" y="5"/>
                  </a:cubicBezTo>
                  <a:cubicBezTo>
                    <a:pt x="40" y="8"/>
                    <a:pt x="33" y="8"/>
                    <a:pt x="13" y="11"/>
                  </a:cubicBezTo>
                  <a:cubicBezTo>
                    <a:pt x="7" y="12"/>
                    <a:pt x="3" y="14"/>
                    <a:pt x="0" y="16"/>
                  </a:cubicBezTo>
                  <a:cubicBezTo>
                    <a:pt x="0" y="20"/>
                    <a:pt x="1" y="23"/>
                    <a:pt x="1" y="23"/>
                  </a:cubicBezTo>
                  <a:cubicBezTo>
                    <a:pt x="1" y="23"/>
                    <a:pt x="2" y="58"/>
                    <a:pt x="11" y="60"/>
                  </a:cubicBezTo>
                  <a:cubicBezTo>
                    <a:pt x="13" y="60"/>
                    <a:pt x="14" y="62"/>
                    <a:pt x="14" y="64"/>
                  </a:cubicBezTo>
                  <a:cubicBezTo>
                    <a:pt x="19" y="64"/>
                    <a:pt x="19" y="64"/>
                    <a:pt x="19" y="64"/>
                  </a:cubicBezTo>
                  <a:cubicBezTo>
                    <a:pt x="22" y="70"/>
                    <a:pt x="22" y="70"/>
                    <a:pt x="22" y="70"/>
                  </a:cubicBezTo>
                  <a:cubicBezTo>
                    <a:pt x="30" y="69"/>
                    <a:pt x="30" y="69"/>
                    <a:pt x="30" y="69"/>
                  </a:cubicBezTo>
                  <a:cubicBezTo>
                    <a:pt x="32" y="75"/>
                    <a:pt x="32" y="75"/>
                    <a:pt x="32" y="75"/>
                  </a:cubicBezTo>
                  <a:cubicBezTo>
                    <a:pt x="32" y="75"/>
                    <a:pt x="56" y="72"/>
                    <a:pt x="64" y="71"/>
                  </a:cubicBezTo>
                  <a:cubicBezTo>
                    <a:pt x="72" y="70"/>
                    <a:pt x="75" y="81"/>
                    <a:pt x="74" y="86"/>
                  </a:cubicBezTo>
                  <a:cubicBezTo>
                    <a:pt x="73" y="91"/>
                    <a:pt x="65" y="98"/>
                    <a:pt x="65" y="98"/>
                  </a:cubicBezTo>
                  <a:cubicBezTo>
                    <a:pt x="70" y="108"/>
                    <a:pt x="70" y="108"/>
                    <a:pt x="70" y="108"/>
                  </a:cubicBezTo>
                  <a:cubicBezTo>
                    <a:pt x="71" y="108"/>
                    <a:pt x="73" y="108"/>
                    <a:pt x="74" y="108"/>
                  </a:cubicBezTo>
                  <a:cubicBezTo>
                    <a:pt x="87" y="110"/>
                    <a:pt x="103" y="119"/>
                    <a:pt x="103" y="119"/>
                  </a:cubicBezTo>
                  <a:cubicBezTo>
                    <a:pt x="103" y="132"/>
                    <a:pt x="103" y="132"/>
                    <a:pt x="103" y="132"/>
                  </a:cubicBezTo>
                  <a:cubicBezTo>
                    <a:pt x="103" y="132"/>
                    <a:pt x="119" y="128"/>
                    <a:pt x="127" y="127"/>
                  </a:cubicBezTo>
                  <a:cubicBezTo>
                    <a:pt x="135" y="126"/>
                    <a:pt x="137" y="132"/>
                    <a:pt x="137" y="132"/>
                  </a:cubicBezTo>
                  <a:cubicBezTo>
                    <a:pt x="155" y="132"/>
                    <a:pt x="155" y="132"/>
                    <a:pt x="155" y="132"/>
                  </a:cubicBezTo>
                  <a:cubicBezTo>
                    <a:pt x="157" y="122"/>
                    <a:pt x="157" y="122"/>
                    <a:pt x="157" y="122"/>
                  </a:cubicBezTo>
                  <a:cubicBezTo>
                    <a:pt x="165" y="130"/>
                    <a:pt x="165" y="130"/>
                    <a:pt x="165" y="130"/>
                  </a:cubicBezTo>
                  <a:cubicBezTo>
                    <a:pt x="169" y="122"/>
                    <a:pt x="169" y="122"/>
                    <a:pt x="169" y="122"/>
                  </a:cubicBezTo>
                  <a:cubicBezTo>
                    <a:pt x="169" y="122"/>
                    <a:pt x="177" y="115"/>
                    <a:pt x="187" y="115"/>
                  </a:cubicBezTo>
                  <a:cubicBezTo>
                    <a:pt x="197" y="115"/>
                    <a:pt x="186" y="124"/>
                    <a:pt x="193" y="123"/>
                  </a:cubicBezTo>
                  <a:cubicBezTo>
                    <a:pt x="200" y="122"/>
                    <a:pt x="193" y="111"/>
                    <a:pt x="188" y="103"/>
                  </a:cubicBezTo>
                  <a:cubicBezTo>
                    <a:pt x="183" y="95"/>
                    <a:pt x="195" y="96"/>
                    <a:pt x="195" y="96"/>
                  </a:cubicBezTo>
                  <a:cubicBezTo>
                    <a:pt x="195" y="96"/>
                    <a:pt x="191" y="88"/>
                    <a:pt x="193" y="81"/>
                  </a:cubicBezTo>
                  <a:cubicBezTo>
                    <a:pt x="195" y="74"/>
                    <a:pt x="208" y="79"/>
                    <a:pt x="208" y="79"/>
                  </a:cubicBezTo>
                  <a:cubicBezTo>
                    <a:pt x="204" y="66"/>
                    <a:pt x="204" y="66"/>
                    <a:pt x="204" y="66"/>
                  </a:cubicBezTo>
                  <a:cubicBezTo>
                    <a:pt x="204" y="66"/>
                    <a:pt x="211" y="71"/>
                    <a:pt x="217" y="71"/>
                  </a:cubicBezTo>
                  <a:cubicBezTo>
                    <a:pt x="223" y="71"/>
                    <a:pt x="230" y="65"/>
                    <a:pt x="230" y="65"/>
                  </a:cubicBezTo>
                  <a:cubicBezTo>
                    <a:pt x="230" y="65"/>
                    <a:pt x="214" y="55"/>
                    <a:pt x="216" y="50"/>
                  </a:cubicBezTo>
                  <a:cubicBezTo>
                    <a:pt x="217" y="48"/>
                    <a:pt x="219" y="45"/>
                    <a:pt x="222" y="42"/>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9" name="Freeform 75">
              <a:extLst>
                <a:ext uri="{FF2B5EF4-FFF2-40B4-BE49-F238E27FC236}">
                  <a16:creationId xmlns:a16="http://schemas.microsoft.com/office/drawing/2014/main" id="{003C920E-1B1D-476E-BFA3-B04843BB9003}"/>
                </a:ext>
              </a:extLst>
            </p:cNvPr>
            <p:cNvSpPr>
              <a:spLocks/>
            </p:cNvSpPr>
            <p:nvPr/>
          </p:nvSpPr>
          <p:spPr bwMode="auto">
            <a:xfrm>
              <a:off x="1789091" y="3173197"/>
              <a:ext cx="173118" cy="99540"/>
            </a:xfrm>
            <a:custGeom>
              <a:avLst/>
              <a:gdLst/>
              <a:ahLst/>
              <a:cxnLst>
                <a:cxn ang="0">
                  <a:pos x="93" y="17"/>
                </a:cxn>
                <a:cxn ang="0">
                  <a:pos x="81" y="17"/>
                </a:cxn>
                <a:cxn ang="0">
                  <a:pos x="70" y="15"/>
                </a:cxn>
                <a:cxn ang="0">
                  <a:pos x="70" y="16"/>
                </a:cxn>
                <a:cxn ang="0">
                  <a:pos x="65" y="26"/>
                </a:cxn>
                <a:cxn ang="0">
                  <a:pos x="52" y="19"/>
                </a:cxn>
                <a:cxn ang="0">
                  <a:pos x="47" y="28"/>
                </a:cxn>
                <a:cxn ang="0">
                  <a:pos x="36" y="43"/>
                </a:cxn>
                <a:cxn ang="0">
                  <a:pos x="25" y="43"/>
                </a:cxn>
                <a:cxn ang="0">
                  <a:pos x="22" y="56"/>
                </a:cxn>
                <a:cxn ang="0">
                  <a:pos x="4" y="72"/>
                </a:cxn>
                <a:cxn ang="0">
                  <a:pos x="10" y="80"/>
                </a:cxn>
                <a:cxn ang="0">
                  <a:pos x="6" y="89"/>
                </a:cxn>
                <a:cxn ang="0">
                  <a:pos x="24" y="73"/>
                </a:cxn>
                <a:cxn ang="0">
                  <a:pos x="39" y="75"/>
                </a:cxn>
                <a:cxn ang="0">
                  <a:pos x="38" y="93"/>
                </a:cxn>
                <a:cxn ang="0">
                  <a:pos x="45" y="103"/>
                </a:cxn>
                <a:cxn ang="0">
                  <a:pos x="52" y="103"/>
                </a:cxn>
                <a:cxn ang="0">
                  <a:pos x="66" y="96"/>
                </a:cxn>
                <a:cxn ang="0">
                  <a:pos x="86" y="101"/>
                </a:cxn>
                <a:cxn ang="0">
                  <a:pos x="92" y="81"/>
                </a:cxn>
                <a:cxn ang="0">
                  <a:pos x="103" y="75"/>
                </a:cxn>
                <a:cxn ang="0">
                  <a:pos x="111" y="90"/>
                </a:cxn>
                <a:cxn ang="0">
                  <a:pos x="116" y="91"/>
                </a:cxn>
                <a:cxn ang="0">
                  <a:pos x="132" y="108"/>
                </a:cxn>
                <a:cxn ang="0">
                  <a:pos x="133" y="93"/>
                </a:cxn>
                <a:cxn ang="0">
                  <a:pos x="139" y="87"/>
                </a:cxn>
                <a:cxn ang="0">
                  <a:pos x="144" y="71"/>
                </a:cxn>
                <a:cxn ang="0">
                  <a:pos x="150" y="83"/>
                </a:cxn>
                <a:cxn ang="0">
                  <a:pos x="164" y="80"/>
                </a:cxn>
                <a:cxn ang="0">
                  <a:pos x="175" y="85"/>
                </a:cxn>
                <a:cxn ang="0">
                  <a:pos x="180" y="79"/>
                </a:cxn>
                <a:cxn ang="0">
                  <a:pos x="176" y="66"/>
                </a:cxn>
                <a:cxn ang="0">
                  <a:pos x="189" y="68"/>
                </a:cxn>
                <a:cxn ang="0">
                  <a:pos x="191" y="55"/>
                </a:cxn>
                <a:cxn ang="0">
                  <a:pos x="196" y="54"/>
                </a:cxn>
                <a:cxn ang="0">
                  <a:pos x="187" y="43"/>
                </a:cxn>
                <a:cxn ang="0">
                  <a:pos x="171" y="55"/>
                </a:cxn>
                <a:cxn ang="0">
                  <a:pos x="166" y="43"/>
                </a:cxn>
                <a:cxn ang="0">
                  <a:pos x="154" y="44"/>
                </a:cxn>
                <a:cxn ang="0">
                  <a:pos x="146" y="42"/>
                </a:cxn>
                <a:cxn ang="0">
                  <a:pos x="153" y="29"/>
                </a:cxn>
                <a:cxn ang="0">
                  <a:pos x="154" y="19"/>
                </a:cxn>
                <a:cxn ang="0">
                  <a:pos x="150" y="19"/>
                </a:cxn>
                <a:cxn ang="0">
                  <a:pos x="144" y="11"/>
                </a:cxn>
                <a:cxn ang="0">
                  <a:pos x="134" y="8"/>
                </a:cxn>
                <a:cxn ang="0">
                  <a:pos x="125" y="8"/>
                </a:cxn>
                <a:cxn ang="0">
                  <a:pos x="109" y="1"/>
                </a:cxn>
                <a:cxn ang="0">
                  <a:pos x="107" y="14"/>
                </a:cxn>
                <a:cxn ang="0">
                  <a:pos x="103" y="10"/>
                </a:cxn>
                <a:cxn ang="0">
                  <a:pos x="93" y="17"/>
                </a:cxn>
              </a:cxnLst>
              <a:rect l="0" t="0" r="r" b="b"/>
              <a:pathLst>
                <a:path w="196" h="109">
                  <a:moveTo>
                    <a:pt x="93" y="17"/>
                  </a:moveTo>
                  <a:cubicBezTo>
                    <a:pt x="81" y="17"/>
                    <a:pt x="81" y="17"/>
                    <a:pt x="81" y="17"/>
                  </a:cubicBezTo>
                  <a:cubicBezTo>
                    <a:pt x="70" y="15"/>
                    <a:pt x="70" y="15"/>
                    <a:pt x="70" y="15"/>
                  </a:cubicBezTo>
                  <a:cubicBezTo>
                    <a:pt x="70" y="16"/>
                    <a:pt x="70" y="16"/>
                    <a:pt x="70" y="16"/>
                  </a:cubicBezTo>
                  <a:cubicBezTo>
                    <a:pt x="65" y="26"/>
                    <a:pt x="65" y="26"/>
                    <a:pt x="65" y="26"/>
                  </a:cubicBezTo>
                  <a:cubicBezTo>
                    <a:pt x="52" y="19"/>
                    <a:pt x="52" y="19"/>
                    <a:pt x="52" y="19"/>
                  </a:cubicBezTo>
                  <a:cubicBezTo>
                    <a:pt x="47" y="28"/>
                    <a:pt x="47" y="28"/>
                    <a:pt x="47" y="28"/>
                  </a:cubicBezTo>
                  <a:cubicBezTo>
                    <a:pt x="47" y="28"/>
                    <a:pt x="41" y="37"/>
                    <a:pt x="36" y="43"/>
                  </a:cubicBezTo>
                  <a:cubicBezTo>
                    <a:pt x="31" y="49"/>
                    <a:pt x="25" y="43"/>
                    <a:pt x="25" y="43"/>
                  </a:cubicBezTo>
                  <a:cubicBezTo>
                    <a:pt x="25" y="43"/>
                    <a:pt x="28" y="49"/>
                    <a:pt x="22" y="56"/>
                  </a:cubicBezTo>
                  <a:cubicBezTo>
                    <a:pt x="16" y="63"/>
                    <a:pt x="4" y="72"/>
                    <a:pt x="4" y="72"/>
                  </a:cubicBezTo>
                  <a:cubicBezTo>
                    <a:pt x="10" y="80"/>
                    <a:pt x="10" y="80"/>
                    <a:pt x="10" y="80"/>
                  </a:cubicBezTo>
                  <a:cubicBezTo>
                    <a:pt x="10" y="80"/>
                    <a:pt x="0" y="88"/>
                    <a:pt x="6" y="89"/>
                  </a:cubicBezTo>
                  <a:cubicBezTo>
                    <a:pt x="12" y="90"/>
                    <a:pt x="17" y="77"/>
                    <a:pt x="24" y="73"/>
                  </a:cubicBezTo>
                  <a:cubicBezTo>
                    <a:pt x="31" y="69"/>
                    <a:pt x="39" y="75"/>
                    <a:pt x="39" y="75"/>
                  </a:cubicBezTo>
                  <a:cubicBezTo>
                    <a:pt x="38" y="93"/>
                    <a:pt x="38" y="93"/>
                    <a:pt x="38" y="93"/>
                  </a:cubicBezTo>
                  <a:cubicBezTo>
                    <a:pt x="38" y="93"/>
                    <a:pt x="45" y="99"/>
                    <a:pt x="45" y="103"/>
                  </a:cubicBezTo>
                  <a:cubicBezTo>
                    <a:pt x="52" y="103"/>
                    <a:pt x="52" y="103"/>
                    <a:pt x="52" y="103"/>
                  </a:cubicBezTo>
                  <a:cubicBezTo>
                    <a:pt x="52" y="103"/>
                    <a:pt x="61" y="96"/>
                    <a:pt x="66" y="96"/>
                  </a:cubicBezTo>
                  <a:cubicBezTo>
                    <a:pt x="71" y="96"/>
                    <a:pt x="76" y="109"/>
                    <a:pt x="86" y="101"/>
                  </a:cubicBezTo>
                  <a:cubicBezTo>
                    <a:pt x="96" y="92"/>
                    <a:pt x="92" y="81"/>
                    <a:pt x="92" y="81"/>
                  </a:cubicBezTo>
                  <a:cubicBezTo>
                    <a:pt x="92" y="81"/>
                    <a:pt x="99" y="75"/>
                    <a:pt x="103" y="75"/>
                  </a:cubicBezTo>
                  <a:cubicBezTo>
                    <a:pt x="107" y="75"/>
                    <a:pt x="111" y="90"/>
                    <a:pt x="111" y="90"/>
                  </a:cubicBezTo>
                  <a:cubicBezTo>
                    <a:pt x="116" y="91"/>
                    <a:pt x="116" y="91"/>
                    <a:pt x="116" y="91"/>
                  </a:cubicBezTo>
                  <a:cubicBezTo>
                    <a:pt x="132" y="108"/>
                    <a:pt x="132" y="108"/>
                    <a:pt x="132" y="108"/>
                  </a:cubicBezTo>
                  <a:cubicBezTo>
                    <a:pt x="133" y="93"/>
                    <a:pt x="133" y="93"/>
                    <a:pt x="133" y="93"/>
                  </a:cubicBezTo>
                  <a:cubicBezTo>
                    <a:pt x="139" y="87"/>
                    <a:pt x="139" y="87"/>
                    <a:pt x="139" y="87"/>
                  </a:cubicBezTo>
                  <a:cubicBezTo>
                    <a:pt x="144" y="71"/>
                    <a:pt x="144" y="71"/>
                    <a:pt x="144" y="71"/>
                  </a:cubicBezTo>
                  <a:cubicBezTo>
                    <a:pt x="150" y="83"/>
                    <a:pt x="150" y="83"/>
                    <a:pt x="150" y="83"/>
                  </a:cubicBezTo>
                  <a:cubicBezTo>
                    <a:pt x="164" y="80"/>
                    <a:pt x="164" y="80"/>
                    <a:pt x="164" y="80"/>
                  </a:cubicBezTo>
                  <a:cubicBezTo>
                    <a:pt x="175" y="85"/>
                    <a:pt x="175" y="85"/>
                    <a:pt x="175" y="85"/>
                  </a:cubicBezTo>
                  <a:cubicBezTo>
                    <a:pt x="180" y="79"/>
                    <a:pt x="180" y="79"/>
                    <a:pt x="180" y="79"/>
                  </a:cubicBezTo>
                  <a:cubicBezTo>
                    <a:pt x="180" y="79"/>
                    <a:pt x="165" y="68"/>
                    <a:pt x="176" y="66"/>
                  </a:cubicBezTo>
                  <a:cubicBezTo>
                    <a:pt x="187" y="64"/>
                    <a:pt x="189" y="68"/>
                    <a:pt x="189" y="68"/>
                  </a:cubicBezTo>
                  <a:cubicBezTo>
                    <a:pt x="191" y="55"/>
                    <a:pt x="191" y="55"/>
                    <a:pt x="191" y="55"/>
                  </a:cubicBezTo>
                  <a:cubicBezTo>
                    <a:pt x="196" y="54"/>
                    <a:pt x="196" y="54"/>
                    <a:pt x="196" y="54"/>
                  </a:cubicBezTo>
                  <a:cubicBezTo>
                    <a:pt x="195" y="50"/>
                    <a:pt x="192" y="44"/>
                    <a:pt x="187" y="43"/>
                  </a:cubicBezTo>
                  <a:cubicBezTo>
                    <a:pt x="176" y="43"/>
                    <a:pt x="178" y="52"/>
                    <a:pt x="171" y="55"/>
                  </a:cubicBezTo>
                  <a:cubicBezTo>
                    <a:pt x="163" y="57"/>
                    <a:pt x="166" y="43"/>
                    <a:pt x="166" y="43"/>
                  </a:cubicBezTo>
                  <a:cubicBezTo>
                    <a:pt x="154" y="44"/>
                    <a:pt x="154" y="44"/>
                    <a:pt x="154" y="44"/>
                  </a:cubicBezTo>
                  <a:cubicBezTo>
                    <a:pt x="154" y="44"/>
                    <a:pt x="150" y="44"/>
                    <a:pt x="146" y="42"/>
                  </a:cubicBezTo>
                  <a:cubicBezTo>
                    <a:pt x="142" y="39"/>
                    <a:pt x="148" y="31"/>
                    <a:pt x="153" y="29"/>
                  </a:cubicBezTo>
                  <a:cubicBezTo>
                    <a:pt x="159" y="27"/>
                    <a:pt x="154" y="19"/>
                    <a:pt x="154" y="19"/>
                  </a:cubicBezTo>
                  <a:cubicBezTo>
                    <a:pt x="150" y="19"/>
                    <a:pt x="150" y="19"/>
                    <a:pt x="150" y="19"/>
                  </a:cubicBezTo>
                  <a:cubicBezTo>
                    <a:pt x="144" y="11"/>
                    <a:pt x="144" y="11"/>
                    <a:pt x="144" y="11"/>
                  </a:cubicBezTo>
                  <a:cubicBezTo>
                    <a:pt x="134" y="8"/>
                    <a:pt x="134" y="8"/>
                    <a:pt x="134" y="8"/>
                  </a:cubicBezTo>
                  <a:cubicBezTo>
                    <a:pt x="125" y="8"/>
                    <a:pt x="125" y="8"/>
                    <a:pt x="125" y="8"/>
                  </a:cubicBezTo>
                  <a:cubicBezTo>
                    <a:pt x="125" y="8"/>
                    <a:pt x="116" y="0"/>
                    <a:pt x="109" y="1"/>
                  </a:cubicBezTo>
                  <a:cubicBezTo>
                    <a:pt x="102" y="2"/>
                    <a:pt x="107" y="14"/>
                    <a:pt x="107" y="14"/>
                  </a:cubicBezTo>
                  <a:cubicBezTo>
                    <a:pt x="103" y="10"/>
                    <a:pt x="103" y="10"/>
                    <a:pt x="103" y="10"/>
                  </a:cubicBezTo>
                  <a:lnTo>
                    <a:pt x="93" y="17"/>
                  </a:ln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0" name="Freeform 76">
              <a:extLst>
                <a:ext uri="{FF2B5EF4-FFF2-40B4-BE49-F238E27FC236}">
                  <a16:creationId xmlns:a16="http://schemas.microsoft.com/office/drawing/2014/main" id="{F8FB73DF-E984-46CB-8F9E-131E22E240E0}"/>
                </a:ext>
              </a:extLst>
            </p:cNvPr>
            <p:cNvSpPr>
              <a:spLocks noEditPoints="1"/>
            </p:cNvSpPr>
            <p:nvPr/>
          </p:nvSpPr>
          <p:spPr bwMode="auto">
            <a:xfrm>
              <a:off x="1813821" y="3207249"/>
              <a:ext cx="451904" cy="521276"/>
            </a:xfrm>
            <a:custGeom>
              <a:avLst/>
              <a:gdLst/>
              <a:ahLst/>
              <a:cxnLst>
                <a:cxn ang="0">
                  <a:pos x="341" y="483"/>
                </a:cxn>
                <a:cxn ang="0">
                  <a:pos x="278" y="485"/>
                </a:cxn>
                <a:cxn ang="0">
                  <a:pos x="281" y="507"/>
                </a:cxn>
                <a:cxn ang="0">
                  <a:pos x="330" y="531"/>
                </a:cxn>
                <a:cxn ang="0">
                  <a:pos x="372" y="513"/>
                </a:cxn>
                <a:cxn ang="0">
                  <a:pos x="378" y="479"/>
                </a:cxn>
                <a:cxn ang="0">
                  <a:pos x="68" y="320"/>
                </a:cxn>
                <a:cxn ang="0">
                  <a:pos x="75" y="381"/>
                </a:cxn>
                <a:cxn ang="0">
                  <a:pos x="78" y="424"/>
                </a:cxn>
                <a:cxn ang="0">
                  <a:pos x="103" y="414"/>
                </a:cxn>
                <a:cxn ang="0">
                  <a:pos x="133" y="388"/>
                </a:cxn>
                <a:cxn ang="0">
                  <a:pos x="140" y="352"/>
                </a:cxn>
                <a:cxn ang="0">
                  <a:pos x="481" y="337"/>
                </a:cxn>
                <a:cxn ang="0">
                  <a:pos x="414" y="281"/>
                </a:cxn>
                <a:cxn ang="0">
                  <a:pos x="311" y="216"/>
                </a:cxn>
                <a:cxn ang="0">
                  <a:pos x="249" y="148"/>
                </a:cxn>
                <a:cxn ang="0">
                  <a:pos x="244" y="92"/>
                </a:cxn>
                <a:cxn ang="0">
                  <a:pos x="294" y="46"/>
                </a:cxn>
                <a:cxn ang="0">
                  <a:pos x="265" y="29"/>
                </a:cxn>
                <a:cxn ang="0">
                  <a:pos x="243" y="16"/>
                </a:cxn>
                <a:cxn ang="0">
                  <a:pos x="195" y="7"/>
                </a:cxn>
                <a:cxn ang="0">
                  <a:pos x="165" y="16"/>
                </a:cxn>
                <a:cxn ang="0">
                  <a:pos x="154" y="40"/>
                </a:cxn>
                <a:cxn ang="0">
                  <a:pos x="124" y="44"/>
                </a:cxn>
                <a:cxn ang="0">
                  <a:pos x="107" y="54"/>
                </a:cxn>
                <a:cxn ang="0">
                  <a:pos x="85" y="51"/>
                </a:cxn>
                <a:cxn ang="0">
                  <a:pos x="60" y="62"/>
                </a:cxn>
                <a:cxn ang="0">
                  <a:pos x="19" y="64"/>
                </a:cxn>
                <a:cxn ang="0">
                  <a:pos x="28" y="93"/>
                </a:cxn>
                <a:cxn ang="0">
                  <a:pos x="6" y="118"/>
                </a:cxn>
                <a:cxn ang="0">
                  <a:pos x="12" y="141"/>
                </a:cxn>
                <a:cxn ang="0">
                  <a:pos x="45" y="160"/>
                </a:cxn>
                <a:cxn ang="0">
                  <a:pos x="58" y="173"/>
                </a:cxn>
                <a:cxn ang="0">
                  <a:pos x="160" y="192"/>
                </a:cxn>
                <a:cxn ang="0">
                  <a:pos x="193" y="236"/>
                </a:cxn>
                <a:cxn ang="0">
                  <a:pos x="259" y="294"/>
                </a:cxn>
                <a:cxn ang="0">
                  <a:pos x="325" y="334"/>
                </a:cxn>
                <a:cxn ang="0">
                  <a:pos x="397" y="373"/>
                </a:cxn>
                <a:cxn ang="0">
                  <a:pos x="418" y="446"/>
                </a:cxn>
                <a:cxn ang="0">
                  <a:pos x="395" y="489"/>
                </a:cxn>
                <a:cxn ang="0">
                  <a:pos x="435" y="466"/>
                </a:cxn>
                <a:cxn ang="0">
                  <a:pos x="452" y="408"/>
                </a:cxn>
                <a:cxn ang="0">
                  <a:pos x="468" y="361"/>
                </a:cxn>
                <a:cxn ang="0">
                  <a:pos x="515" y="363"/>
                </a:cxn>
              </a:cxnLst>
              <a:rect l="0" t="0" r="r" b="b"/>
              <a:pathLst>
                <a:path w="523" h="554">
                  <a:moveTo>
                    <a:pt x="378" y="479"/>
                  </a:moveTo>
                  <a:cubicBezTo>
                    <a:pt x="378" y="479"/>
                    <a:pt x="365" y="472"/>
                    <a:pt x="358" y="474"/>
                  </a:cubicBezTo>
                  <a:cubicBezTo>
                    <a:pt x="351" y="476"/>
                    <a:pt x="341" y="483"/>
                    <a:pt x="341" y="483"/>
                  </a:cubicBezTo>
                  <a:cubicBezTo>
                    <a:pt x="341" y="483"/>
                    <a:pt x="322" y="486"/>
                    <a:pt x="314" y="486"/>
                  </a:cubicBezTo>
                  <a:cubicBezTo>
                    <a:pt x="306" y="486"/>
                    <a:pt x="292" y="470"/>
                    <a:pt x="289" y="473"/>
                  </a:cubicBezTo>
                  <a:cubicBezTo>
                    <a:pt x="286" y="476"/>
                    <a:pt x="278" y="485"/>
                    <a:pt x="278" y="485"/>
                  </a:cubicBezTo>
                  <a:cubicBezTo>
                    <a:pt x="265" y="477"/>
                    <a:pt x="265" y="477"/>
                    <a:pt x="265" y="477"/>
                  </a:cubicBezTo>
                  <a:cubicBezTo>
                    <a:pt x="265" y="477"/>
                    <a:pt x="245" y="482"/>
                    <a:pt x="253" y="494"/>
                  </a:cubicBezTo>
                  <a:cubicBezTo>
                    <a:pt x="264" y="510"/>
                    <a:pt x="276" y="505"/>
                    <a:pt x="281" y="507"/>
                  </a:cubicBezTo>
                  <a:cubicBezTo>
                    <a:pt x="286" y="509"/>
                    <a:pt x="291" y="517"/>
                    <a:pt x="293" y="521"/>
                  </a:cubicBezTo>
                  <a:cubicBezTo>
                    <a:pt x="295" y="525"/>
                    <a:pt x="317" y="535"/>
                    <a:pt x="317" y="535"/>
                  </a:cubicBezTo>
                  <a:cubicBezTo>
                    <a:pt x="330" y="531"/>
                    <a:pt x="330" y="531"/>
                    <a:pt x="330" y="531"/>
                  </a:cubicBezTo>
                  <a:cubicBezTo>
                    <a:pt x="330" y="531"/>
                    <a:pt x="344" y="552"/>
                    <a:pt x="363" y="553"/>
                  </a:cubicBezTo>
                  <a:cubicBezTo>
                    <a:pt x="382" y="554"/>
                    <a:pt x="377" y="537"/>
                    <a:pt x="377" y="537"/>
                  </a:cubicBezTo>
                  <a:cubicBezTo>
                    <a:pt x="377" y="537"/>
                    <a:pt x="372" y="520"/>
                    <a:pt x="372" y="513"/>
                  </a:cubicBezTo>
                  <a:cubicBezTo>
                    <a:pt x="372" y="506"/>
                    <a:pt x="377" y="496"/>
                    <a:pt x="383" y="491"/>
                  </a:cubicBezTo>
                  <a:cubicBezTo>
                    <a:pt x="389" y="486"/>
                    <a:pt x="383" y="469"/>
                    <a:pt x="383" y="469"/>
                  </a:cubicBezTo>
                  <a:lnTo>
                    <a:pt x="378" y="479"/>
                  </a:lnTo>
                  <a:close/>
                  <a:moveTo>
                    <a:pt x="119" y="312"/>
                  </a:moveTo>
                  <a:cubicBezTo>
                    <a:pt x="107" y="311"/>
                    <a:pt x="95" y="332"/>
                    <a:pt x="87" y="332"/>
                  </a:cubicBezTo>
                  <a:cubicBezTo>
                    <a:pt x="79" y="332"/>
                    <a:pt x="68" y="320"/>
                    <a:pt x="68" y="320"/>
                  </a:cubicBezTo>
                  <a:cubicBezTo>
                    <a:pt x="64" y="331"/>
                    <a:pt x="64" y="331"/>
                    <a:pt x="64" y="331"/>
                  </a:cubicBezTo>
                  <a:cubicBezTo>
                    <a:pt x="64" y="331"/>
                    <a:pt x="79" y="344"/>
                    <a:pt x="79" y="354"/>
                  </a:cubicBezTo>
                  <a:cubicBezTo>
                    <a:pt x="79" y="364"/>
                    <a:pt x="75" y="381"/>
                    <a:pt x="75" y="381"/>
                  </a:cubicBezTo>
                  <a:cubicBezTo>
                    <a:pt x="81" y="388"/>
                    <a:pt x="81" y="388"/>
                    <a:pt x="81" y="388"/>
                  </a:cubicBezTo>
                  <a:cubicBezTo>
                    <a:pt x="73" y="393"/>
                    <a:pt x="73" y="393"/>
                    <a:pt x="73" y="393"/>
                  </a:cubicBezTo>
                  <a:cubicBezTo>
                    <a:pt x="78" y="424"/>
                    <a:pt x="78" y="424"/>
                    <a:pt x="78" y="424"/>
                  </a:cubicBezTo>
                  <a:cubicBezTo>
                    <a:pt x="69" y="424"/>
                    <a:pt x="69" y="424"/>
                    <a:pt x="69" y="424"/>
                  </a:cubicBezTo>
                  <a:cubicBezTo>
                    <a:pt x="82" y="435"/>
                    <a:pt x="82" y="435"/>
                    <a:pt x="82" y="435"/>
                  </a:cubicBezTo>
                  <a:cubicBezTo>
                    <a:pt x="98" y="435"/>
                    <a:pt x="103" y="414"/>
                    <a:pt x="103" y="414"/>
                  </a:cubicBezTo>
                  <a:cubicBezTo>
                    <a:pt x="103" y="414"/>
                    <a:pt x="115" y="430"/>
                    <a:pt x="124" y="423"/>
                  </a:cubicBezTo>
                  <a:cubicBezTo>
                    <a:pt x="133" y="416"/>
                    <a:pt x="129" y="398"/>
                    <a:pt x="129" y="398"/>
                  </a:cubicBezTo>
                  <a:cubicBezTo>
                    <a:pt x="133" y="388"/>
                    <a:pt x="133" y="388"/>
                    <a:pt x="133" y="388"/>
                  </a:cubicBezTo>
                  <a:cubicBezTo>
                    <a:pt x="133" y="371"/>
                    <a:pt x="133" y="371"/>
                    <a:pt x="133" y="371"/>
                  </a:cubicBezTo>
                  <a:cubicBezTo>
                    <a:pt x="133" y="371"/>
                    <a:pt x="127" y="369"/>
                    <a:pt x="128" y="364"/>
                  </a:cubicBezTo>
                  <a:cubicBezTo>
                    <a:pt x="129" y="359"/>
                    <a:pt x="140" y="359"/>
                    <a:pt x="140" y="352"/>
                  </a:cubicBezTo>
                  <a:cubicBezTo>
                    <a:pt x="140" y="345"/>
                    <a:pt x="131" y="313"/>
                    <a:pt x="119" y="312"/>
                  </a:cubicBezTo>
                  <a:close/>
                  <a:moveTo>
                    <a:pt x="515" y="363"/>
                  </a:moveTo>
                  <a:cubicBezTo>
                    <a:pt x="507" y="354"/>
                    <a:pt x="481" y="337"/>
                    <a:pt x="481" y="337"/>
                  </a:cubicBezTo>
                  <a:cubicBezTo>
                    <a:pt x="451" y="321"/>
                    <a:pt x="451" y="321"/>
                    <a:pt x="451" y="321"/>
                  </a:cubicBezTo>
                  <a:cubicBezTo>
                    <a:pt x="451" y="321"/>
                    <a:pt x="398" y="308"/>
                    <a:pt x="402" y="299"/>
                  </a:cubicBezTo>
                  <a:cubicBezTo>
                    <a:pt x="406" y="290"/>
                    <a:pt x="415" y="289"/>
                    <a:pt x="414" y="281"/>
                  </a:cubicBezTo>
                  <a:cubicBezTo>
                    <a:pt x="413" y="273"/>
                    <a:pt x="365" y="271"/>
                    <a:pt x="365" y="271"/>
                  </a:cubicBezTo>
                  <a:cubicBezTo>
                    <a:pt x="365" y="271"/>
                    <a:pt x="351" y="266"/>
                    <a:pt x="334" y="249"/>
                  </a:cubicBezTo>
                  <a:cubicBezTo>
                    <a:pt x="317" y="232"/>
                    <a:pt x="311" y="216"/>
                    <a:pt x="311" y="216"/>
                  </a:cubicBezTo>
                  <a:cubicBezTo>
                    <a:pt x="311" y="216"/>
                    <a:pt x="306" y="192"/>
                    <a:pt x="296" y="186"/>
                  </a:cubicBezTo>
                  <a:cubicBezTo>
                    <a:pt x="286" y="180"/>
                    <a:pt x="275" y="170"/>
                    <a:pt x="275" y="170"/>
                  </a:cubicBezTo>
                  <a:cubicBezTo>
                    <a:pt x="249" y="148"/>
                    <a:pt x="249" y="148"/>
                    <a:pt x="249" y="148"/>
                  </a:cubicBezTo>
                  <a:cubicBezTo>
                    <a:pt x="249" y="148"/>
                    <a:pt x="235" y="126"/>
                    <a:pt x="240" y="124"/>
                  </a:cubicBezTo>
                  <a:cubicBezTo>
                    <a:pt x="245" y="122"/>
                    <a:pt x="253" y="120"/>
                    <a:pt x="253" y="115"/>
                  </a:cubicBezTo>
                  <a:cubicBezTo>
                    <a:pt x="253" y="110"/>
                    <a:pt x="236" y="101"/>
                    <a:pt x="244" y="92"/>
                  </a:cubicBezTo>
                  <a:cubicBezTo>
                    <a:pt x="252" y="83"/>
                    <a:pt x="275" y="77"/>
                    <a:pt x="275" y="77"/>
                  </a:cubicBezTo>
                  <a:cubicBezTo>
                    <a:pt x="289" y="71"/>
                    <a:pt x="289" y="71"/>
                    <a:pt x="289" y="71"/>
                  </a:cubicBezTo>
                  <a:cubicBezTo>
                    <a:pt x="294" y="46"/>
                    <a:pt x="294" y="46"/>
                    <a:pt x="294" y="46"/>
                  </a:cubicBezTo>
                  <a:cubicBezTo>
                    <a:pt x="286" y="43"/>
                    <a:pt x="286" y="43"/>
                    <a:pt x="286" y="43"/>
                  </a:cubicBezTo>
                  <a:cubicBezTo>
                    <a:pt x="286" y="43"/>
                    <a:pt x="294" y="36"/>
                    <a:pt x="291" y="30"/>
                  </a:cubicBezTo>
                  <a:cubicBezTo>
                    <a:pt x="288" y="25"/>
                    <a:pt x="265" y="29"/>
                    <a:pt x="265" y="29"/>
                  </a:cubicBezTo>
                  <a:cubicBezTo>
                    <a:pt x="253" y="29"/>
                    <a:pt x="253" y="29"/>
                    <a:pt x="253" y="29"/>
                  </a:cubicBezTo>
                  <a:cubicBezTo>
                    <a:pt x="248" y="16"/>
                    <a:pt x="248" y="16"/>
                    <a:pt x="248" y="16"/>
                  </a:cubicBezTo>
                  <a:cubicBezTo>
                    <a:pt x="243" y="16"/>
                    <a:pt x="243" y="16"/>
                    <a:pt x="243" y="16"/>
                  </a:cubicBezTo>
                  <a:cubicBezTo>
                    <a:pt x="243" y="16"/>
                    <a:pt x="242" y="2"/>
                    <a:pt x="233" y="1"/>
                  </a:cubicBezTo>
                  <a:cubicBezTo>
                    <a:pt x="223" y="0"/>
                    <a:pt x="221" y="9"/>
                    <a:pt x="221" y="9"/>
                  </a:cubicBezTo>
                  <a:cubicBezTo>
                    <a:pt x="195" y="7"/>
                    <a:pt x="195" y="7"/>
                    <a:pt x="195" y="7"/>
                  </a:cubicBezTo>
                  <a:cubicBezTo>
                    <a:pt x="185" y="19"/>
                    <a:pt x="185" y="19"/>
                    <a:pt x="185" y="19"/>
                  </a:cubicBezTo>
                  <a:cubicBezTo>
                    <a:pt x="179" y="15"/>
                    <a:pt x="179" y="15"/>
                    <a:pt x="179" y="15"/>
                  </a:cubicBezTo>
                  <a:cubicBezTo>
                    <a:pt x="165" y="16"/>
                    <a:pt x="165" y="16"/>
                    <a:pt x="165" y="16"/>
                  </a:cubicBezTo>
                  <a:cubicBezTo>
                    <a:pt x="163" y="29"/>
                    <a:pt x="163" y="29"/>
                    <a:pt x="163" y="29"/>
                  </a:cubicBezTo>
                  <a:cubicBezTo>
                    <a:pt x="163" y="29"/>
                    <a:pt x="161" y="25"/>
                    <a:pt x="150" y="27"/>
                  </a:cubicBezTo>
                  <a:cubicBezTo>
                    <a:pt x="139" y="29"/>
                    <a:pt x="154" y="40"/>
                    <a:pt x="154" y="40"/>
                  </a:cubicBezTo>
                  <a:cubicBezTo>
                    <a:pt x="149" y="46"/>
                    <a:pt x="149" y="46"/>
                    <a:pt x="149" y="46"/>
                  </a:cubicBezTo>
                  <a:cubicBezTo>
                    <a:pt x="138" y="41"/>
                    <a:pt x="138" y="41"/>
                    <a:pt x="138" y="41"/>
                  </a:cubicBezTo>
                  <a:cubicBezTo>
                    <a:pt x="124" y="44"/>
                    <a:pt x="124" y="44"/>
                    <a:pt x="124" y="44"/>
                  </a:cubicBezTo>
                  <a:cubicBezTo>
                    <a:pt x="118" y="32"/>
                    <a:pt x="118" y="32"/>
                    <a:pt x="118" y="32"/>
                  </a:cubicBezTo>
                  <a:cubicBezTo>
                    <a:pt x="113" y="48"/>
                    <a:pt x="113" y="48"/>
                    <a:pt x="113" y="48"/>
                  </a:cubicBezTo>
                  <a:cubicBezTo>
                    <a:pt x="107" y="54"/>
                    <a:pt x="107" y="54"/>
                    <a:pt x="107" y="54"/>
                  </a:cubicBezTo>
                  <a:cubicBezTo>
                    <a:pt x="106" y="69"/>
                    <a:pt x="106" y="69"/>
                    <a:pt x="106" y="69"/>
                  </a:cubicBezTo>
                  <a:cubicBezTo>
                    <a:pt x="90" y="52"/>
                    <a:pt x="90" y="52"/>
                    <a:pt x="90" y="52"/>
                  </a:cubicBezTo>
                  <a:cubicBezTo>
                    <a:pt x="85" y="51"/>
                    <a:pt x="85" y="51"/>
                    <a:pt x="85" y="51"/>
                  </a:cubicBezTo>
                  <a:cubicBezTo>
                    <a:pt x="85" y="51"/>
                    <a:pt x="81" y="36"/>
                    <a:pt x="77" y="36"/>
                  </a:cubicBezTo>
                  <a:cubicBezTo>
                    <a:pt x="73" y="36"/>
                    <a:pt x="66" y="42"/>
                    <a:pt x="66" y="42"/>
                  </a:cubicBezTo>
                  <a:cubicBezTo>
                    <a:pt x="66" y="42"/>
                    <a:pt x="70" y="53"/>
                    <a:pt x="60" y="62"/>
                  </a:cubicBezTo>
                  <a:cubicBezTo>
                    <a:pt x="50" y="70"/>
                    <a:pt x="45" y="57"/>
                    <a:pt x="40" y="57"/>
                  </a:cubicBezTo>
                  <a:cubicBezTo>
                    <a:pt x="35" y="57"/>
                    <a:pt x="26" y="64"/>
                    <a:pt x="26" y="64"/>
                  </a:cubicBezTo>
                  <a:cubicBezTo>
                    <a:pt x="19" y="64"/>
                    <a:pt x="19" y="64"/>
                    <a:pt x="19" y="64"/>
                  </a:cubicBezTo>
                  <a:cubicBezTo>
                    <a:pt x="19" y="68"/>
                    <a:pt x="9" y="72"/>
                    <a:pt x="9" y="72"/>
                  </a:cubicBezTo>
                  <a:cubicBezTo>
                    <a:pt x="17" y="80"/>
                    <a:pt x="17" y="80"/>
                    <a:pt x="17" y="80"/>
                  </a:cubicBezTo>
                  <a:cubicBezTo>
                    <a:pt x="17" y="80"/>
                    <a:pt x="28" y="84"/>
                    <a:pt x="28" y="93"/>
                  </a:cubicBezTo>
                  <a:cubicBezTo>
                    <a:pt x="28" y="102"/>
                    <a:pt x="9" y="103"/>
                    <a:pt x="9" y="103"/>
                  </a:cubicBezTo>
                  <a:cubicBezTo>
                    <a:pt x="0" y="105"/>
                    <a:pt x="0" y="105"/>
                    <a:pt x="0" y="105"/>
                  </a:cubicBezTo>
                  <a:cubicBezTo>
                    <a:pt x="6" y="118"/>
                    <a:pt x="6" y="118"/>
                    <a:pt x="6" y="118"/>
                  </a:cubicBezTo>
                  <a:cubicBezTo>
                    <a:pt x="13" y="118"/>
                    <a:pt x="13" y="118"/>
                    <a:pt x="13" y="118"/>
                  </a:cubicBezTo>
                  <a:cubicBezTo>
                    <a:pt x="13" y="118"/>
                    <a:pt x="17" y="121"/>
                    <a:pt x="18" y="126"/>
                  </a:cubicBezTo>
                  <a:cubicBezTo>
                    <a:pt x="19" y="131"/>
                    <a:pt x="13" y="131"/>
                    <a:pt x="12" y="141"/>
                  </a:cubicBezTo>
                  <a:cubicBezTo>
                    <a:pt x="11" y="151"/>
                    <a:pt x="25" y="152"/>
                    <a:pt x="25" y="152"/>
                  </a:cubicBezTo>
                  <a:cubicBezTo>
                    <a:pt x="28" y="158"/>
                    <a:pt x="28" y="158"/>
                    <a:pt x="28" y="158"/>
                  </a:cubicBezTo>
                  <a:cubicBezTo>
                    <a:pt x="28" y="158"/>
                    <a:pt x="42" y="156"/>
                    <a:pt x="45" y="160"/>
                  </a:cubicBezTo>
                  <a:cubicBezTo>
                    <a:pt x="48" y="164"/>
                    <a:pt x="42" y="174"/>
                    <a:pt x="38" y="174"/>
                  </a:cubicBezTo>
                  <a:cubicBezTo>
                    <a:pt x="36" y="174"/>
                    <a:pt x="35" y="176"/>
                    <a:pt x="35" y="179"/>
                  </a:cubicBezTo>
                  <a:cubicBezTo>
                    <a:pt x="44" y="178"/>
                    <a:pt x="54" y="177"/>
                    <a:pt x="58" y="173"/>
                  </a:cubicBezTo>
                  <a:cubicBezTo>
                    <a:pt x="65" y="166"/>
                    <a:pt x="83" y="145"/>
                    <a:pt x="93" y="145"/>
                  </a:cubicBezTo>
                  <a:cubicBezTo>
                    <a:pt x="103" y="145"/>
                    <a:pt x="132" y="152"/>
                    <a:pt x="144" y="162"/>
                  </a:cubicBezTo>
                  <a:cubicBezTo>
                    <a:pt x="156" y="172"/>
                    <a:pt x="160" y="192"/>
                    <a:pt x="160" y="192"/>
                  </a:cubicBezTo>
                  <a:cubicBezTo>
                    <a:pt x="168" y="200"/>
                    <a:pt x="168" y="200"/>
                    <a:pt x="168" y="200"/>
                  </a:cubicBezTo>
                  <a:cubicBezTo>
                    <a:pt x="168" y="200"/>
                    <a:pt x="160" y="221"/>
                    <a:pt x="169" y="226"/>
                  </a:cubicBezTo>
                  <a:cubicBezTo>
                    <a:pt x="178" y="231"/>
                    <a:pt x="193" y="236"/>
                    <a:pt x="193" y="236"/>
                  </a:cubicBezTo>
                  <a:cubicBezTo>
                    <a:pt x="197" y="249"/>
                    <a:pt x="197" y="249"/>
                    <a:pt x="197" y="249"/>
                  </a:cubicBezTo>
                  <a:cubicBezTo>
                    <a:pt x="217" y="250"/>
                    <a:pt x="217" y="250"/>
                    <a:pt x="217" y="250"/>
                  </a:cubicBezTo>
                  <a:cubicBezTo>
                    <a:pt x="217" y="250"/>
                    <a:pt x="250" y="284"/>
                    <a:pt x="259" y="294"/>
                  </a:cubicBezTo>
                  <a:cubicBezTo>
                    <a:pt x="268" y="304"/>
                    <a:pt x="276" y="313"/>
                    <a:pt x="276" y="313"/>
                  </a:cubicBezTo>
                  <a:cubicBezTo>
                    <a:pt x="303" y="314"/>
                    <a:pt x="303" y="314"/>
                    <a:pt x="303" y="314"/>
                  </a:cubicBezTo>
                  <a:cubicBezTo>
                    <a:pt x="303" y="314"/>
                    <a:pt x="310" y="329"/>
                    <a:pt x="325" y="334"/>
                  </a:cubicBezTo>
                  <a:cubicBezTo>
                    <a:pt x="340" y="339"/>
                    <a:pt x="359" y="335"/>
                    <a:pt x="362" y="342"/>
                  </a:cubicBezTo>
                  <a:cubicBezTo>
                    <a:pt x="365" y="349"/>
                    <a:pt x="366" y="372"/>
                    <a:pt x="379" y="375"/>
                  </a:cubicBezTo>
                  <a:cubicBezTo>
                    <a:pt x="392" y="378"/>
                    <a:pt x="397" y="373"/>
                    <a:pt x="397" y="373"/>
                  </a:cubicBezTo>
                  <a:cubicBezTo>
                    <a:pt x="397" y="373"/>
                    <a:pt x="400" y="392"/>
                    <a:pt x="402" y="406"/>
                  </a:cubicBezTo>
                  <a:cubicBezTo>
                    <a:pt x="404" y="420"/>
                    <a:pt x="417" y="419"/>
                    <a:pt x="417" y="429"/>
                  </a:cubicBezTo>
                  <a:cubicBezTo>
                    <a:pt x="417" y="439"/>
                    <a:pt x="418" y="446"/>
                    <a:pt x="418" y="446"/>
                  </a:cubicBezTo>
                  <a:cubicBezTo>
                    <a:pt x="405" y="445"/>
                    <a:pt x="405" y="445"/>
                    <a:pt x="405" y="445"/>
                  </a:cubicBezTo>
                  <a:cubicBezTo>
                    <a:pt x="404" y="460"/>
                    <a:pt x="404" y="460"/>
                    <a:pt x="404" y="460"/>
                  </a:cubicBezTo>
                  <a:cubicBezTo>
                    <a:pt x="404" y="460"/>
                    <a:pt x="384" y="489"/>
                    <a:pt x="395" y="489"/>
                  </a:cubicBezTo>
                  <a:cubicBezTo>
                    <a:pt x="406" y="489"/>
                    <a:pt x="414" y="483"/>
                    <a:pt x="414" y="483"/>
                  </a:cubicBezTo>
                  <a:cubicBezTo>
                    <a:pt x="422" y="468"/>
                    <a:pt x="422" y="468"/>
                    <a:pt x="422" y="468"/>
                  </a:cubicBezTo>
                  <a:cubicBezTo>
                    <a:pt x="435" y="466"/>
                    <a:pt x="435" y="466"/>
                    <a:pt x="435" y="466"/>
                  </a:cubicBezTo>
                  <a:cubicBezTo>
                    <a:pt x="435" y="466"/>
                    <a:pt x="432" y="444"/>
                    <a:pt x="436" y="441"/>
                  </a:cubicBezTo>
                  <a:cubicBezTo>
                    <a:pt x="440" y="438"/>
                    <a:pt x="461" y="432"/>
                    <a:pt x="461" y="432"/>
                  </a:cubicBezTo>
                  <a:cubicBezTo>
                    <a:pt x="461" y="432"/>
                    <a:pt x="456" y="412"/>
                    <a:pt x="452" y="408"/>
                  </a:cubicBezTo>
                  <a:cubicBezTo>
                    <a:pt x="448" y="404"/>
                    <a:pt x="430" y="399"/>
                    <a:pt x="431" y="392"/>
                  </a:cubicBezTo>
                  <a:cubicBezTo>
                    <a:pt x="432" y="385"/>
                    <a:pt x="445" y="351"/>
                    <a:pt x="453" y="354"/>
                  </a:cubicBezTo>
                  <a:cubicBezTo>
                    <a:pt x="461" y="357"/>
                    <a:pt x="468" y="361"/>
                    <a:pt x="468" y="361"/>
                  </a:cubicBezTo>
                  <a:cubicBezTo>
                    <a:pt x="488" y="361"/>
                    <a:pt x="488" y="361"/>
                    <a:pt x="488" y="361"/>
                  </a:cubicBezTo>
                  <a:cubicBezTo>
                    <a:pt x="488" y="361"/>
                    <a:pt x="491" y="384"/>
                    <a:pt x="505" y="385"/>
                  </a:cubicBezTo>
                  <a:cubicBezTo>
                    <a:pt x="519" y="386"/>
                    <a:pt x="523" y="372"/>
                    <a:pt x="515" y="363"/>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1" name="Freeform 77">
              <a:extLst>
                <a:ext uri="{FF2B5EF4-FFF2-40B4-BE49-F238E27FC236}">
                  <a16:creationId xmlns:a16="http://schemas.microsoft.com/office/drawing/2014/main" id="{1A601A51-BC54-4DCA-8551-B7F1F2833429}"/>
                </a:ext>
              </a:extLst>
            </p:cNvPr>
            <p:cNvSpPr>
              <a:spLocks/>
            </p:cNvSpPr>
            <p:nvPr/>
          </p:nvSpPr>
          <p:spPr bwMode="auto">
            <a:xfrm>
              <a:off x="2013919" y="3013408"/>
              <a:ext cx="242814" cy="123116"/>
            </a:xfrm>
            <a:custGeom>
              <a:avLst/>
              <a:gdLst/>
              <a:ahLst/>
              <a:cxnLst>
                <a:cxn ang="0">
                  <a:pos x="268" y="67"/>
                </a:cxn>
                <a:cxn ang="0">
                  <a:pos x="255" y="60"/>
                </a:cxn>
                <a:cxn ang="0">
                  <a:pos x="240" y="57"/>
                </a:cxn>
                <a:cxn ang="0">
                  <a:pos x="219" y="42"/>
                </a:cxn>
                <a:cxn ang="0">
                  <a:pos x="196" y="47"/>
                </a:cxn>
                <a:cxn ang="0">
                  <a:pos x="177" y="35"/>
                </a:cxn>
                <a:cxn ang="0">
                  <a:pos x="178" y="28"/>
                </a:cxn>
                <a:cxn ang="0">
                  <a:pos x="159" y="24"/>
                </a:cxn>
                <a:cxn ang="0">
                  <a:pos x="132" y="13"/>
                </a:cxn>
                <a:cxn ang="0">
                  <a:pos x="116" y="2"/>
                </a:cxn>
                <a:cxn ang="0">
                  <a:pos x="108" y="11"/>
                </a:cxn>
                <a:cxn ang="0">
                  <a:pos x="87" y="11"/>
                </a:cxn>
                <a:cxn ang="0">
                  <a:pos x="72" y="19"/>
                </a:cxn>
                <a:cxn ang="0">
                  <a:pos x="56" y="24"/>
                </a:cxn>
                <a:cxn ang="0">
                  <a:pos x="38" y="36"/>
                </a:cxn>
                <a:cxn ang="0">
                  <a:pos x="21" y="36"/>
                </a:cxn>
                <a:cxn ang="0">
                  <a:pos x="11" y="42"/>
                </a:cxn>
                <a:cxn ang="0">
                  <a:pos x="5" y="50"/>
                </a:cxn>
                <a:cxn ang="0">
                  <a:pos x="17" y="60"/>
                </a:cxn>
                <a:cxn ang="0">
                  <a:pos x="19" y="74"/>
                </a:cxn>
                <a:cxn ang="0">
                  <a:pos x="27" y="82"/>
                </a:cxn>
                <a:cxn ang="0">
                  <a:pos x="42" y="90"/>
                </a:cxn>
                <a:cxn ang="0">
                  <a:pos x="49" y="98"/>
                </a:cxn>
                <a:cxn ang="0">
                  <a:pos x="65" y="108"/>
                </a:cxn>
                <a:cxn ang="0">
                  <a:pos x="87" y="131"/>
                </a:cxn>
                <a:cxn ang="0">
                  <a:pos x="110" y="132"/>
                </a:cxn>
                <a:cxn ang="0">
                  <a:pos x="115" y="119"/>
                </a:cxn>
                <a:cxn ang="0">
                  <a:pos x="142" y="112"/>
                </a:cxn>
                <a:cxn ang="0">
                  <a:pos x="158" y="113"/>
                </a:cxn>
                <a:cxn ang="0">
                  <a:pos x="173" y="120"/>
                </a:cxn>
                <a:cxn ang="0">
                  <a:pos x="200" y="123"/>
                </a:cxn>
                <a:cxn ang="0">
                  <a:pos x="221" y="116"/>
                </a:cxn>
                <a:cxn ang="0">
                  <a:pos x="255" y="105"/>
                </a:cxn>
                <a:cxn ang="0">
                  <a:pos x="269" y="86"/>
                </a:cxn>
                <a:cxn ang="0">
                  <a:pos x="275" y="73"/>
                </a:cxn>
              </a:cxnLst>
              <a:rect l="0" t="0" r="r" b="b"/>
              <a:pathLst>
                <a:path w="280" h="132">
                  <a:moveTo>
                    <a:pt x="275" y="73"/>
                  </a:moveTo>
                  <a:cubicBezTo>
                    <a:pt x="268" y="67"/>
                    <a:pt x="268" y="67"/>
                    <a:pt x="268" y="67"/>
                  </a:cubicBezTo>
                  <a:cubicBezTo>
                    <a:pt x="269" y="62"/>
                    <a:pt x="269" y="62"/>
                    <a:pt x="269" y="62"/>
                  </a:cubicBezTo>
                  <a:cubicBezTo>
                    <a:pt x="269" y="62"/>
                    <a:pt x="259" y="60"/>
                    <a:pt x="255" y="60"/>
                  </a:cubicBezTo>
                  <a:cubicBezTo>
                    <a:pt x="251" y="60"/>
                    <a:pt x="247" y="51"/>
                    <a:pt x="247" y="51"/>
                  </a:cubicBezTo>
                  <a:cubicBezTo>
                    <a:pt x="240" y="57"/>
                    <a:pt x="240" y="57"/>
                    <a:pt x="240" y="57"/>
                  </a:cubicBezTo>
                  <a:cubicBezTo>
                    <a:pt x="240" y="57"/>
                    <a:pt x="235" y="44"/>
                    <a:pt x="227" y="43"/>
                  </a:cubicBezTo>
                  <a:cubicBezTo>
                    <a:pt x="219" y="42"/>
                    <a:pt x="219" y="42"/>
                    <a:pt x="219" y="42"/>
                  </a:cubicBezTo>
                  <a:cubicBezTo>
                    <a:pt x="219" y="42"/>
                    <a:pt x="224" y="35"/>
                    <a:pt x="211" y="39"/>
                  </a:cubicBezTo>
                  <a:cubicBezTo>
                    <a:pt x="198" y="43"/>
                    <a:pt x="196" y="47"/>
                    <a:pt x="196" y="47"/>
                  </a:cubicBezTo>
                  <a:cubicBezTo>
                    <a:pt x="196" y="47"/>
                    <a:pt x="185" y="45"/>
                    <a:pt x="181" y="43"/>
                  </a:cubicBezTo>
                  <a:cubicBezTo>
                    <a:pt x="177" y="41"/>
                    <a:pt x="177" y="35"/>
                    <a:pt x="177" y="35"/>
                  </a:cubicBezTo>
                  <a:cubicBezTo>
                    <a:pt x="171" y="32"/>
                    <a:pt x="171" y="32"/>
                    <a:pt x="171" y="32"/>
                  </a:cubicBezTo>
                  <a:cubicBezTo>
                    <a:pt x="178" y="28"/>
                    <a:pt x="178" y="28"/>
                    <a:pt x="178" y="28"/>
                  </a:cubicBezTo>
                  <a:cubicBezTo>
                    <a:pt x="175" y="23"/>
                    <a:pt x="175" y="23"/>
                    <a:pt x="175" y="23"/>
                  </a:cubicBezTo>
                  <a:cubicBezTo>
                    <a:pt x="175" y="23"/>
                    <a:pt x="162" y="24"/>
                    <a:pt x="159" y="24"/>
                  </a:cubicBezTo>
                  <a:cubicBezTo>
                    <a:pt x="156" y="24"/>
                    <a:pt x="158" y="18"/>
                    <a:pt x="146" y="14"/>
                  </a:cubicBezTo>
                  <a:cubicBezTo>
                    <a:pt x="134" y="10"/>
                    <a:pt x="132" y="13"/>
                    <a:pt x="132" y="13"/>
                  </a:cubicBezTo>
                  <a:cubicBezTo>
                    <a:pt x="129" y="4"/>
                    <a:pt x="129" y="4"/>
                    <a:pt x="129" y="4"/>
                  </a:cubicBezTo>
                  <a:cubicBezTo>
                    <a:pt x="116" y="2"/>
                    <a:pt x="116" y="2"/>
                    <a:pt x="116" y="2"/>
                  </a:cubicBezTo>
                  <a:cubicBezTo>
                    <a:pt x="116" y="2"/>
                    <a:pt x="116" y="2"/>
                    <a:pt x="116" y="2"/>
                  </a:cubicBezTo>
                  <a:cubicBezTo>
                    <a:pt x="114" y="6"/>
                    <a:pt x="111" y="11"/>
                    <a:pt x="108" y="11"/>
                  </a:cubicBezTo>
                  <a:cubicBezTo>
                    <a:pt x="103" y="12"/>
                    <a:pt x="98" y="0"/>
                    <a:pt x="96" y="1"/>
                  </a:cubicBezTo>
                  <a:cubicBezTo>
                    <a:pt x="94" y="2"/>
                    <a:pt x="89" y="8"/>
                    <a:pt x="87" y="11"/>
                  </a:cubicBezTo>
                  <a:cubicBezTo>
                    <a:pt x="84" y="14"/>
                    <a:pt x="73" y="13"/>
                    <a:pt x="73" y="13"/>
                  </a:cubicBezTo>
                  <a:cubicBezTo>
                    <a:pt x="73" y="13"/>
                    <a:pt x="75" y="18"/>
                    <a:pt x="72" y="19"/>
                  </a:cubicBezTo>
                  <a:cubicBezTo>
                    <a:pt x="69" y="20"/>
                    <a:pt x="58" y="20"/>
                    <a:pt x="58" y="20"/>
                  </a:cubicBezTo>
                  <a:cubicBezTo>
                    <a:pt x="56" y="24"/>
                    <a:pt x="56" y="24"/>
                    <a:pt x="56" y="24"/>
                  </a:cubicBezTo>
                  <a:cubicBezTo>
                    <a:pt x="45" y="27"/>
                    <a:pt x="45" y="27"/>
                    <a:pt x="45" y="27"/>
                  </a:cubicBezTo>
                  <a:cubicBezTo>
                    <a:pt x="38" y="36"/>
                    <a:pt x="38" y="36"/>
                    <a:pt x="38" y="36"/>
                  </a:cubicBezTo>
                  <a:cubicBezTo>
                    <a:pt x="38" y="36"/>
                    <a:pt x="40" y="32"/>
                    <a:pt x="31" y="30"/>
                  </a:cubicBezTo>
                  <a:cubicBezTo>
                    <a:pt x="23" y="28"/>
                    <a:pt x="21" y="36"/>
                    <a:pt x="21" y="36"/>
                  </a:cubicBezTo>
                  <a:cubicBezTo>
                    <a:pt x="14" y="36"/>
                    <a:pt x="14" y="36"/>
                    <a:pt x="14" y="36"/>
                  </a:cubicBezTo>
                  <a:cubicBezTo>
                    <a:pt x="14" y="36"/>
                    <a:pt x="15" y="41"/>
                    <a:pt x="11" y="42"/>
                  </a:cubicBezTo>
                  <a:cubicBezTo>
                    <a:pt x="7" y="42"/>
                    <a:pt x="7" y="36"/>
                    <a:pt x="3" y="38"/>
                  </a:cubicBezTo>
                  <a:cubicBezTo>
                    <a:pt x="0" y="41"/>
                    <a:pt x="5" y="50"/>
                    <a:pt x="5" y="50"/>
                  </a:cubicBezTo>
                  <a:cubicBezTo>
                    <a:pt x="11" y="51"/>
                    <a:pt x="11" y="51"/>
                    <a:pt x="11" y="51"/>
                  </a:cubicBezTo>
                  <a:cubicBezTo>
                    <a:pt x="17" y="60"/>
                    <a:pt x="17" y="60"/>
                    <a:pt x="17" y="60"/>
                  </a:cubicBezTo>
                  <a:cubicBezTo>
                    <a:pt x="17" y="60"/>
                    <a:pt x="9" y="64"/>
                    <a:pt x="10" y="66"/>
                  </a:cubicBezTo>
                  <a:cubicBezTo>
                    <a:pt x="11" y="68"/>
                    <a:pt x="19" y="74"/>
                    <a:pt x="19" y="74"/>
                  </a:cubicBezTo>
                  <a:cubicBezTo>
                    <a:pt x="21" y="80"/>
                    <a:pt x="21" y="80"/>
                    <a:pt x="21" y="80"/>
                  </a:cubicBezTo>
                  <a:cubicBezTo>
                    <a:pt x="27" y="82"/>
                    <a:pt x="27" y="82"/>
                    <a:pt x="27" y="82"/>
                  </a:cubicBezTo>
                  <a:cubicBezTo>
                    <a:pt x="27" y="82"/>
                    <a:pt x="21" y="87"/>
                    <a:pt x="29" y="88"/>
                  </a:cubicBezTo>
                  <a:cubicBezTo>
                    <a:pt x="36" y="88"/>
                    <a:pt x="42" y="90"/>
                    <a:pt x="42" y="90"/>
                  </a:cubicBezTo>
                  <a:cubicBezTo>
                    <a:pt x="45" y="98"/>
                    <a:pt x="45" y="98"/>
                    <a:pt x="45" y="98"/>
                  </a:cubicBezTo>
                  <a:cubicBezTo>
                    <a:pt x="49" y="98"/>
                    <a:pt x="49" y="98"/>
                    <a:pt x="49" y="98"/>
                  </a:cubicBezTo>
                  <a:cubicBezTo>
                    <a:pt x="55" y="107"/>
                    <a:pt x="55" y="107"/>
                    <a:pt x="55" y="107"/>
                  </a:cubicBezTo>
                  <a:cubicBezTo>
                    <a:pt x="55" y="107"/>
                    <a:pt x="60" y="105"/>
                    <a:pt x="65" y="108"/>
                  </a:cubicBezTo>
                  <a:cubicBezTo>
                    <a:pt x="71" y="112"/>
                    <a:pt x="72" y="119"/>
                    <a:pt x="72" y="119"/>
                  </a:cubicBezTo>
                  <a:cubicBezTo>
                    <a:pt x="72" y="119"/>
                    <a:pt x="80" y="131"/>
                    <a:pt x="87" y="131"/>
                  </a:cubicBezTo>
                  <a:cubicBezTo>
                    <a:pt x="95" y="131"/>
                    <a:pt x="101" y="127"/>
                    <a:pt x="101" y="127"/>
                  </a:cubicBezTo>
                  <a:cubicBezTo>
                    <a:pt x="110" y="132"/>
                    <a:pt x="110" y="132"/>
                    <a:pt x="110" y="132"/>
                  </a:cubicBezTo>
                  <a:cubicBezTo>
                    <a:pt x="111" y="120"/>
                    <a:pt x="111" y="120"/>
                    <a:pt x="111" y="120"/>
                  </a:cubicBezTo>
                  <a:cubicBezTo>
                    <a:pt x="115" y="119"/>
                    <a:pt x="115" y="119"/>
                    <a:pt x="115" y="119"/>
                  </a:cubicBezTo>
                  <a:cubicBezTo>
                    <a:pt x="115" y="119"/>
                    <a:pt x="122" y="106"/>
                    <a:pt x="125" y="105"/>
                  </a:cubicBezTo>
                  <a:cubicBezTo>
                    <a:pt x="129" y="104"/>
                    <a:pt x="142" y="112"/>
                    <a:pt x="142" y="112"/>
                  </a:cubicBezTo>
                  <a:cubicBezTo>
                    <a:pt x="151" y="118"/>
                    <a:pt x="151" y="118"/>
                    <a:pt x="151" y="118"/>
                  </a:cubicBezTo>
                  <a:cubicBezTo>
                    <a:pt x="158" y="113"/>
                    <a:pt x="158" y="113"/>
                    <a:pt x="158" y="113"/>
                  </a:cubicBezTo>
                  <a:cubicBezTo>
                    <a:pt x="165" y="121"/>
                    <a:pt x="165" y="121"/>
                    <a:pt x="165" y="121"/>
                  </a:cubicBezTo>
                  <a:cubicBezTo>
                    <a:pt x="173" y="120"/>
                    <a:pt x="173" y="120"/>
                    <a:pt x="173" y="120"/>
                  </a:cubicBezTo>
                  <a:cubicBezTo>
                    <a:pt x="173" y="120"/>
                    <a:pt x="177" y="113"/>
                    <a:pt x="184" y="115"/>
                  </a:cubicBezTo>
                  <a:cubicBezTo>
                    <a:pt x="192" y="118"/>
                    <a:pt x="200" y="123"/>
                    <a:pt x="200" y="123"/>
                  </a:cubicBezTo>
                  <a:cubicBezTo>
                    <a:pt x="200" y="123"/>
                    <a:pt x="205" y="119"/>
                    <a:pt x="209" y="118"/>
                  </a:cubicBezTo>
                  <a:cubicBezTo>
                    <a:pt x="212" y="117"/>
                    <a:pt x="218" y="117"/>
                    <a:pt x="221" y="116"/>
                  </a:cubicBezTo>
                  <a:cubicBezTo>
                    <a:pt x="222" y="118"/>
                    <a:pt x="228" y="120"/>
                    <a:pt x="233" y="117"/>
                  </a:cubicBezTo>
                  <a:cubicBezTo>
                    <a:pt x="240" y="112"/>
                    <a:pt x="255" y="105"/>
                    <a:pt x="255" y="105"/>
                  </a:cubicBezTo>
                  <a:cubicBezTo>
                    <a:pt x="255" y="92"/>
                    <a:pt x="255" y="92"/>
                    <a:pt x="255" y="92"/>
                  </a:cubicBezTo>
                  <a:cubicBezTo>
                    <a:pt x="269" y="86"/>
                    <a:pt x="269" y="86"/>
                    <a:pt x="269" y="86"/>
                  </a:cubicBezTo>
                  <a:cubicBezTo>
                    <a:pt x="280" y="79"/>
                    <a:pt x="280" y="79"/>
                    <a:pt x="280" y="79"/>
                  </a:cubicBezTo>
                  <a:cubicBezTo>
                    <a:pt x="277" y="76"/>
                    <a:pt x="275" y="73"/>
                    <a:pt x="275" y="73"/>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2" name="Freeform 78">
              <a:extLst>
                <a:ext uri="{FF2B5EF4-FFF2-40B4-BE49-F238E27FC236}">
                  <a16:creationId xmlns:a16="http://schemas.microsoft.com/office/drawing/2014/main" id="{7058E7FE-9CA5-4865-9F03-84919AF80E43}"/>
                </a:ext>
              </a:extLst>
            </p:cNvPr>
            <p:cNvSpPr>
              <a:spLocks/>
            </p:cNvSpPr>
            <p:nvPr/>
          </p:nvSpPr>
          <p:spPr bwMode="auto">
            <a:xfrm>
              <a:off x="2083614" y="2832667"/>
              <a:ext cx="364221" cy="282904"/>
            </a:xfrm>
            <a:custGeom>
              <a:avLst/>
              <a:gdLst/>
              <a:ahLst/>
              <a:cxnLst>
                <a:cxn ang="0">
                  <a:pos x="312" y="276"/>
                </a:cxn>
                <a:cxn ang="0">
                  <a:pos x="351" y="293"/>
                </a:cxn>
                <a:cxn ang="0">
                  <a:pos x="371" y="301"/>
                </a:cxn>
                <a:cxn ang="0">
                  <a:pos x="364" y="265"/>
                </a:cxn>
                <a:cxn ang="0">
                  <a:pos x="417" y="224"/>
                </a:cxn>
                <a:cxn ang="0">
                  <a:pos x="416" y="203"/>
                </a:cxn>
                <a:cxn ang="0">
                  <a:pos x="390" y="180"/>
                </a:cxn>
                <a:cxn ang="0">
                  <a:pos x="389" y="167"/>
                </a:cxn>
                <a:cxn ang="0">
                  <a:pos x="387" y="140"/>
                </a:cxn>
                <a:cxn ang="0">
                  <a:pos x="379" y="123"/>
                </a:cxn>
                <a:cxn ang="0">
                  <a:pos x="394" y="106"/>
                </a:cxn>
                <a:cxn ang="0">
                  <a:pos x="392" y="78"/>
                </a:cxn>
                <a:cxn ang="0">
                  <a:pos x="373" y="46"/>
                </a:cxn>
                <a:cxn ang="0">
                  <a:pos x="344" y="22"/>
                </a:cxn>
                <a:cxn ang="0">
                  <a:pos x="313" y="26"/>
                </a:cxn>
                <a:cxn ang="0">
                  <a:pos x="257" y="20"/>
                </a:cxn>
                <a:cxn ang="0">
                  <a:pos x="231" y="18"/>
                </a:cxn>
                <a:cxn ang="0">
                  <a:pos x="189" y="22"/>
                </a:cxn>
                <a:cxn ang="0">
                  <a:pos x="149" y="0"/>
                </a:cxn>
                <a:cxn ang="0">
                  <a:pos x="81" y="28"/>
                </a:cxn>
                <a:cxn ang="0">
                  <a:pos x="12" y="48"/>
                </a:cxn>
                <a:cxn ang="0">
                  <a:pos x="7" y="58"/>
                </a:cxn>
                <a:cxn ang="0">
                  <a:pos x="14" y="75"/>
                </a:cxn>
                <a:cxn ang="0">
                  <a:pos x="3" y="102"/>
                </a:cxn>
                <a:cxn ang="0">
                  <a:pos x="14" y="111"/>
                </a:cxn>
                <a:cxn ang="0">
                  <a:pos x="24" y="122"/>
                </a:cxn>
                <a:cxn ang="0">
                  <a:pos x="25" y="132"/>
                </a:cxn>
                <a:cxn ang="0">
                  <a:pos x="29" y="142"/>
                </a:cxn>
                <a:cxn ang="0">
                  <a:pos x="30" y="161"/>
                </a:cxn>
                <a:cxn ang="0">
                  <a:pos x="38" y="173"/>
                </a:cxn>
                <a:cxn ang="0">
                  <a:pos x="41" y="187"/>
                </a:cxn>
                <a:cxn ang="0">
                  <a:pos x="50" y="197"/>
                </a:cxn>
                <a:cxn ang="0">
                  <a:pos x="67" y="207"/>
                </a:cxn>
                <a:cxn ang="0">
                  <a:pos x="96" y="216"/>
                </a:cxn>
                <a:cxn ang="0">
                  <a:pos x="92" y="225"/>
                </a:cxn>
                <a:cxn ang="0">
                  <a:pos x="102" y="236"/>
                </a:cxn>
                <a:cxn ang="0">
                  <a:pos x="132" y="232"/>
                </a:cxn>
                <a:cxn ang="0">
                  <a:pos x="148" y="236"/>
                </a:cxn>
                <a:cxn ang="0">
                  <a:pos x="168" y="244"/>
                </a:cxn>
                <a:cxn ang="0">
                  <a:pos x="190" y="255"/>
                </a:cxn>
                <a:cxn ang="0">
                  <a:pos x="196" y="266"/>
                </a:cxn>
                <a:cxn ang="0">
                  <a:pos x="229" y="272"/>
                </a:cxn>
                <a:cxn ang="0">
                  <a:pos x="244" y="281"/>
                </a:cxn>
                <a:cxn ang="0">
                  <a:pos x="258" y="279"/>
                </a:cxn>
                <a:cxn ang="0">
                  <a:pos x="288" y="284"/>
                </a:cxn>
              </a:cxnLst>
              <a:rect l="0" t="0" r="r" b="b"/>
              <a:pathLst>
                <a:path w="419" h="301">
                  <a:moveTo>
                    <a:pt x="288" y="284"/>
                  </a:moveTo>
                  <a:cubicBezTo>
                    <a:pt x="293" y="284"/>
                    <a:pt x="298" y="276"/>
                    <a:pt x="312" y="276"/>
                  </a:cubicBezTo>
                  <a:cubicBezTo>
                    <a:pt x="326" y="276"/>
                    <a:pt x="325" y="283"/>
                    <a:pt x="332" y="289"/>
                  </a:cubicBezTo>
                  <a:cubicBezTo>
                    <a:pt x="339" y="295"/>
                    <a:pt x="345" y="293"/>
                    <a:pt x="351" y="293"/>
                  </a:cubicBezTo>
                  <a:cubicBezTo>
                    <a:pt x="357" y="293"/>
                    <a:pt x="355" y="300"/>
                    <a:pt x="355" y="300"/>
                  </a:cubicBezTo>
                  <a:cubicBezTo>
                    <a:pt x="371" y="301"/>
                    <a:pt x="371" y="301"/>
                    <a:pt x="371" y="301"/>
                  </a:cubicBezTo>
                  <a:cubicBezTo>
                    <a:pt x="371" y="301"/>
                    <a:pt x="362" y="295"/>
                    <a:pt x="363" y="285"/>
                  </a:cubicBezTo>
                  <a:cubicBezTo>
                    <a:pt x="364" y="275"/>
                    <a:pt x="364" y="265"/>
                    <a:pt x="364" y="265"/>
                  </a:cubicBezTo>
                  <a:cubicBezTo>
                    <a:pt x="399" y="230"/>
                    <a:pt x="399" y="230"/>
                    <a:pt x="399" y="230"/>
                  </a:cubicBezTo>
                  <a:cubicBezTo>
                    <a:pt x="399" y="230"/>
                    <a:pt x="419" y="229"/>
                    <a:pt x="417" y="224"/>
                  </a:cubicBezTo>
                  <a:cubicBezTo>
                    <a:pt x="415" y="219"/>
                    <a:pt x="409" y="211"/>
                    <a:pt x="409" y="211"/>
                  </a:cubicBezTo>
                  <a:cubicBezTo>
                    <a:pt x="416" y="203"/>
                    <a:pt x="416" y="203"/>
                    <a:pt x="416" y="203"/>
                  </a:cubicBezTo>
                  <a:cubicBezTo>
                    <a:pt x="416" y="203"/>
                    <a:pt x="404" y="200"/>
                    <a:pt x="401" y="191"/>
                  </a:cubicBezTo>
                  <a:cubicBezTo>
                    <a:pt x="398" y="182"/>
                    <a:pt x="390" y="180"/>
                    <a:pt x="390" y="180"/>
                  </a:cubicBezTo>
                  <a:cubicBezTo>
                    <a:pt x="388" y="167"/>
                    <a:pt x="388" y="167"/>
                    <a:pt x="388" y="167"/>
                  </a:cubicBezTo>
                  <a:cubicBezTo>
                    <a:pt x="388" y="167"/>
                    <a:pt x="388" y="167"/>
                    <a:pt x="389" y="167"/>
                  </a:cubicBezTo>
                  <a:cubicBezTo>
                    <a:pt x="386" y="158"/>
                    <a:pt x="386" y="158"/>
                    <a:pt x="386" y="158"/>
                  </a:cubicBezTo>
                  <a:cubicBezTo>
                    <a:pt x="386" y="158"/>
                    <a:pt x="389" y="144"/>
                    <a:pt x="387" y="140"/>
                  </a:cubicBezTo>
                  <a:cubicBezTo>
                    <a:pt x="385" y="136"/>
                    <a:pt x="371" y="133"/>
                    <a:pt x="369" y="127"/>
                  </a:cubicBezTo>
                  <a:cubicBezTo>
                    <a:pt x="367" y="121"/>
                    <a:pt x="376" y="123"/>
                    <a:pt x="379" y="123"/>
                  </a:cubicBezTo>
                  <a:cubicBezTo>
                    <a:pt x="382" y="123"/>
                    <a:pt x="380" y="111"/>
                    <a:pt x="380" y="111"/>
                  </a:cubicBezTo>
                  <a:cubicBezTo>
                    <a:pt x="394" y="106"/>
                    <a:pt x="394" y="106"/>
                    <a:pt x="394" y="106"/>
                  </a:cubicBezTo>
                  <a:cubicBezTo>
                    <a:pt x="394" y="106"/>
                    <a:pt x="396" y="98"/>
                    <a:pt x="398" y="94"/>
                  </a:cubicBezTo>
                  <a:cubicBezTo>
                    <a:pt x="400" y="90"/>
                    <a:pt x="392" y="78"/>
                    <a:pt x="392" y="78"/>
                  </a:cubicBezTo>
                  <a:cubicBezTo>
                    <a:pt x="392" y="78"/>
                    <a:pt x="381" y="69"/>
                    <a:pt x="381" y="64"/>
                  </a:cubicBezTo>
                  <a:cubicBezTo>
                    <a:pt x="381" y="59"/>
                    <a:pt x="373" y="46"/>
                    <a:pt x="373" y="46"/>
                  </a:cubicBezTo>
                  <a:cubicBezTo>
                    <a:pt x="373" y="33"/>
                    <a:pt x="373" y="33"/>
                    <a:pt x="373" y="33"/>
                  </a:cubicBezTo>
                  <a:cubicBezTo>
                    <a:pt x="373" y="33"/>
                    <a:pt x="357" y="24"/>
                    <a:pt x="344" y="22"/>
                  </a:cubicBezTo>
                  <a:cubicBezTo>
                    <a:pt x="331" y="20"/>
                    <a:pt x="336" y="27"/>
                    <a:pt x="336" y="27"/>
                  </a:cubicBezTo>
                  <a:cubicBezTo>
                    <a:pt x="336" y="27"/>
                    <a:pt x="321" y="27"/>
                    <a:pt x="313" y="26"/>
                  </a:cubicBezTo>
                  <a:cubicBezTo>
                    <a:pt x="305" y="25"/>
                    <a:pt x="274" y="27"/>
                    <a:pt x="274" y="27"/>
                  </a:cubicBezTo>
                  <a:cubicBezTo>
                    <a:pt x="274" y="27"/>
                    <a:pt x="266" y="22"/>
                    <a:pt x="257" y="20"/>
                  </a:cubicBezTo>
                  <a:cubicBezTo>
                    <a:pt x="248" y="18"/>
                    <a:pt x="236" y="23"/>
                    <a:pt x="236" y="23"/>
                  </a:cubicBezTo>
                  <a:cubicBezTo>
                    <a:pt x="231" y="18"/>
                    <a:pt x="231" y="18"/>
                    <a:pt x="231" y="18"/>
                  </a:cubicBezTo>
                  <a:cubicBezTo>
                    <a:pt x="231" y="19"/>
                    <a:pt x="231" y="19"/>
                    <a:pt x="231" y="19"/>
                  </a:cubicBezTo>
                  <a:cubicBezTo>
                    <a:pt x="231" y="19"/>
                    <a:pt x="195" y="23"/>
                    <a:pt x="189" y="22"/>
                  </a:cubicBezTo>
                  <a:cubicBezTo>
                    <a:pt x="183" y="21"/>
                    <a:pt x="178" y="4"/>
                    <a:pt x="178" y="4"/>
                  </a:cubicBezTo>
                  <a:cubicBezTo>
                    <a:pt x="178" y="4"/>
                    <a:pt x="164" y="0"/>
                    <a:pt x="149" y="0"/>
                  </a:cubicBezTo>
                  <a:cubicBezTo>
                    <a:pt x="134" y="0"/>
                    <a:pt x="94" y="17"/>
                    <a:pt x="94" y="17"/>
                  </a:cubicBezTo>
                  <a:cubicBezTo>
                    <a:pt x="81" y="28"/>
                    <a:pt x="81" y="28"/>
                    <a:pt x="81" y="28"/>
                  </a:cubicBezTo>
                  <a:cubicBezTo>
                    <a:pt x="41" y="33"/>
                    <a:pt x="41" y="33"/>
                    <a:pt x="41" y="33"/>
                  </a:cubicBezTo>
                  <a:cubicBezTo>
                    <a:pt x="41" y="33"/>
                    <a:pt x="10" y="44"/>
                    <a:pt x="12" y="48"/>
                  </a:cubicBezTo>
                  <a:cubicBezTo>
                    <a:pt x="14" y="52"/>
                    <a:pt x="14" y="62"/>
                    <a:pt x="14" y="62"/>
                  </a:cubicBezTo>
                  <a:cubicBezTo>
                    <a:pt x="7" y="58"/>
                    <a:pt x="7" y="58"/>
                    <a:pt x="7" y="58"/>
                  </a:cubicBezTo>
                  <a:cubicBezTo>
                    <a:pt x="8" y="61"/>
                    <a:pt x="9" y="65"/>
                    <a:pt x="8" y="68"/>
                  </a:cubicBezTo>
                  <a:cubicBezTo>
                    <a:pt x="6" y="74"/>
                    <a:pt x="11" y="66"/>
                    <a:pt x="14" y="75"/>
                  </a:cubicBezTo>
                  <a:cubicBezTo>
                    <a:pt x="16" y="83"/>
                    <a:pt x="18" y="85"/>
                    <a:pt x="12" y="89"/>
                  </a:cubicBezTo>
                  <a:cubicBezTo>
                    <a:pt x="6" y="94"/>
                    <a:pt x="0" y="95"/>
                    <a:pt x="3" y="102"/>
                  </a:cubicBezTo>
                  <a:cubicBezTo>
                    <a:pt x="6" y="109"/>
                    <a:pt x="10" y="105"/>
                    <a:pt x="10" y="105"/>
                  </a:cubicBezTo>
                  <a:cubicBezTo>
                    <a:pt x="14" y="111"/>
                    <a:pt x="14" y="111"/>
                    <a:pt x="14" y="111"/>
                  </a:cubicBezTo>
                  <a:cubicBezTo>
                    <a:pt x="14" y="111"/>
                    <a:pt x="18" y="107"/>
                    <a:pt x="21" y="111"/>
                  </a:cubicBezTo>
                  <a:cubicBezTo>
                    <a:pt x="24" y="116"/>
                    <a:pt x="24" y="122"/>
                    <a:pt x="24" y="122"/>
                  </a:cubicBezTo>
                  <a:cubicBezTo>
                    <a:pt x="24" y="122"/>
                    <a:pt x="18" y="125"/>
                    <a:pt x="19" y="128"/>
                  </a:cubicBezTo>
                  <a:cubicBezTo>
                    <a:pt x="20" y="131"/>
                    <a:pt x="25" y="132"/>
                    <a:pt x="25" y="132"/>
                  </a:cubicBezTo>
                  <a:cubicBezTo>
                    <a:pt x="25" y="132"/>
                    <a:pt x="22" y="139"/>
                    <a:pt x="24" y="139"/>
                  </a:cubicBezTo>
                  <a:cubicBezTo>
                    <a:pt x="26" y="140"/>
                    <a:pt x="29" y="142"/>
                    <a:pt x="29" y="142"/>
                  </a:cubicBezTo>
                  <a:cubicBezTo>
                    <a:pt x="29" y="142"/>
                    <a:pt x="20" y="148"/>
                    <a:pt x="20" y="153"/>
                  </a:cubicBezTo>
                  <a:cubicBezTo>
                    <a:pt x="21" y="159"/>
                    <a:pt x="30" y="161"/>
                    <a:pt x="30" y="161"/>
                  </a:cubicBezTo>
                  <a:cubicBezTo>
                    <a:pt x="29" y="173"/>
                    <a:pt x="29" y="173"/>
                    <a:pt x="29" y="173"/>
                  </a:cubicBezTo>
                  <a:cubicBezTo>
                    <a:pt x="29" y="173"/>
                    <a:pt x="37" y="167"/>
                    <a:pt x="38" y="173"/>
                  </a:cubicBezTo>
                  <a:cubicBezTo>
                    <a:pt x="40" y="178"/>
                    <a:pt x="36" y="183"/>
                    <a:pt x="36" y="183"/>
                  </a:cubicBezTo>
                  <a:cubicBezTo>
                    <a:pt x="36" y="183"/>
                    <a:pt x="42" y="184"/>
                    <a:pt x="41" y="187"/>
                  </a:cubicBezTo>
                  <a:cubicBezTo>
                    <a:pt x="40" y="189"/>
                    <a:pt x="39" y="192"/>
                    <a:pt x="37" y="195"/>
                  </a:cubicBezTo>
                  <a:cubicBezTo>
                    <a:pt x="50" y="197"/>
                    <a:pt x="50" y="197"/>
                    <a:pt x="50" y="197"/>
                  </a:cubicBezTo>
                  <a:cubicBezTo>
                    <a:pt x="53" y="206"/>
                    <a:pt x="53" y="206"/>
                    <a:pt x="53" y="206"/>
                  </a:cubicBezTo>
                  <a:cubicBezTo>
                    <a:pt x="53" y="206"/>
                    <a:pt x="55" y="203"/>
                    <a:pt x="67" y="207"/>
                  </a:cubicBezTo>
                  <a:cubicBezTo>
                    <a:pt x="79" y="211"/>
                    <a:pt x="77" y="217"/>
                    <a:pt x="80" y="217"/>
                  </a:cubicBezTo>
                  <a:cubicBezTo>
                    <a:pt x="83" y="217"/>
                    <a:pt x="96" y="216"/>
                    <a:pt x="96" y="216"/>
                  </a:cubicBezTo>
                  <a:cubicBezTo>
                    <a:pt x="99" y="221"/>
                    <a:pt x="99" y="221"/>
                    <a:pt x="99" y="221"/>
                  </a:cubicBezTo>
                  <a:cubicBezTo>
                    <a:pt x="92" y="225"/>
                    <a:pt x="92" y="225"/>
                    <a:pt x="92" y="225"/>
                  </a:cubicBezTo>
                  <a:cubicBezTo>
                    <a:pt x="98" y="228"/>
                    <a:pt x="98" y="228"/>
                    <a:pt x="98" y="228"/>
                  </a:cubicBezTo>
                  <a:cubicBezTo>
                    <a:pt x="98" y="228"/>
                    <a:pt x="98" y="234"/>
                    <a:pt x="102" y="236"/>
                  </a:cubicBezTo>
                  <a:cubicBezTo>
                    <a:pt x="106" y="238"/>
                    <a:pt x="117" y="240"/>
                    <a:pt x="117" y="240"/>
                  </a:cubicBezTo>
                  <a:cubicBezTo>
                    <a:pt x="117" y="240"/>
                    <a:pt x="119" y="236"/>
                    <a:pt x="132" y="232"/>
                  </a:cubicBezTo>
                  <a:cubicBezTo>
                    <a:pt x="145" y="228"/>
                    <a:pt x="140" y="235"/>
                    <a:pt x="140" y="235"/>
                  </a:cubicBezTo>
                  <a:cubicBezTo>
                    <a:pt x="140" y="235"/>
                    <a:pt x="140" y="235"/>
                    <a:pt x="148" y="236"/>
                  </a:cubicBezTo>
                  <a:cubicBezTo>
                    <a:pt x="156" y="237"/>
                    <a:pt x="161" y="250"/>
                    <a:pt x="161" y="250"/>
                  </a:cubicBezTo>
                  <a:cubicBezTo>
                    <a:pt x="168" y="244"/>
                    <a:pt x="168" y="244"/>
                    <a:pt x="168" y="244"/>
                  </a:cubicBezTo>
                  <a:cubicBezTo>
                    <a:pt x="168" y="244"/>
                    <a:pt x="172" y="253"/>
                    <a:pt x="176" y="253"/>
                  </a:cubicBezTo>
                  <a:cubicBezTo>
                    <a:pt x="180" y="253"/>
                    <a:pt x="190" y="255"/>
                    <a:pt x="190" y="255"/>
                  </a:cubicBezTo>
                  <a:cubicBezTo>
                    <a:pt x="189" y="260"/>
                    <a:pt x="189" y="260"/>
                    <a:pt x="189" y="260"/>
                  </a:cubicBezTo>
                  <a:cubicBezTo>
                    <a:pt x="196" y="266"/>
                    <a:pt x="196" y="266"/>
                    <a:pt x="196" y="266"/>
                  </a:cubicBezTo>
                  <a:cubicBezTo>
                    <a:pt x="196" y="266"/>
                    <a:pt x="206" y="278"/>
                    <a:pt x="209" y="278"/>
                  </a:cubicBezTo>
                  <a:cubicBezTo>
                    <a:pt x="212" y="278"/>
                    <a:pt x="222" y="270"/>
                    <a:pt x="229" y="272"/>
                  </a:cubicBezTo>
                  <a:cubicBezTo>
                    <a:pt x="236" y="274"/>
                    <a:pt x="237" y="281"/>
                    <a:pt x="237" y="281"/>
                  </a:cubicBezTo>
                  <a:cubicBezTo>
                    <a:pt x="244" y="281"/>
                    <a:pt x="244" y="281"/>
                    <a:pt x="244" y="281"/>
                  </a:cubicBezTo>
                  <a:cubicBezTo>
                    <a:pt x="244" y="281"/>
                    <a:pt x="241" y="288"/>
                    <a:pt x="250" y="288"/>
                  </a:cubicBezTo>
                  <a:cubicBezTo>
                    <a:pt x="259" y="288"/>
                    <a:pt x="258" y="279"/>
                    <a:pt x="258" y="279"/>
                  </a:cubicBezTo>
                  <a:cubicBezTo>
                    <a:pt x="277" y="280"/>
                    <a:pt x="277" y="280"/>
                    <a:pt x="277" y="280"/>
                  </a:cubicBezTo>
                  <a:cubicBezTo>
                    <a:pt x="277" y="280"/>
                    <a:pt x="283" y="284"/>
                    <a:pt x="288" y="284"/>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3" name="Freeform 79">
              <a:extLst>
                <a:ext uri="{FF2B5EF4-FFF2-40B4-BE49-F238E27FC236}">
                  <a16:creationId xmlns:a16="http://schemas.microsoft.com/office/drawing/2014/main" id="{59806EDA-7117-4160-87A3-D504E6393B4C}"/>
                </a:ext>
              </a:extLst>
            </p:cNvPr>
            <p:cNvSpPr>
              <a:spLocks/>
            </p:cNvSpPr>
            <p:nvPr/>
          </p:nvSpPr>
          <p:spPr bwMode="auto">
            <a:xfrm>
              <a:off x="1784595" y="3057941"/>
              <a:ext cx="31475" cy="31434"/>
            </a:xfrm>
            <a:custGeom>
              <a:avLst/>
              <a:gdLst/>
              <a:ahLst/>
              <a:cxnLst>
                <a:cxn ang="0">
                  <a:pos x="13" y="32"/>
                </a:cxn>
                <a:cxn ang="0">
                  <a:pos x="19" y="27"/>
                </a:cxn>
                <a:cxn ang="0">
                  <a:pos x="30" y="29"/>
                </a:cxn>
                <a:cxn ang="0">
                  <a:pos x="35" y="20"/>
                </a:cxn>
                <a:cxn ang="0">
                  <a:pos x="20" y="8"/>
                </a:cxn>
                <a:cxn ang="0">
                  <a:pos x="20" y="0"/>
                </a:cxn>
                <a:cxn ang="0">
                  <a:pos x="12" y="4"/>
                </a:cxn>
                <a:cxn ang="0">
                  <a:pos x="2" y="18"/>
                </a:cxn>
                <a:cxn ang="0">
                  <a:pos x="13" y="32"/>
                </a:cxn>
              </a:cxnLst>
              <a:rect l="0" t="0" r="r" b="b"/>
              <a:pathLst>
                <a:path w="36" h="32">
                  <a:moveTo>
                    <a:pt x="13" y="32"/>
                  </a:moveTo>
                  <a:cubicBezTo>
                    <a:pt x="19" y="27"/>
                    <a:pt x="19" y="27"/>
                    <a:pt x="19" y="27"/>
                  </a:cubicBezTo>
                  <a:cubicBezTo>
                    <a:pt x="30" y="29"/>
                    <a:pt x="30" y="29"/>
                    <a:pt x="30" y="29"/>
                  </a:cubicBezTo>
                  <a:cubicBezTo>
                    <a:pt x="30" y="29"/>
                    <a:pt x="36" y="25"/>
                    <a:pt x="35" y="20"/>
                  </a:cubicBezTo>
                  <a:cubicBezTo>
                    <a:pt x="34" y="16"/>
                    <a:pt x="24" y="14"/>
                    <a:pt x="20" y="8"/>
                  </a:cubicBezTo>
                  <a:cubicBezTo>
                    <a:pt x="19" y="6"/>
                    <a:pt x="19" y="3"/>
                    <a:pt x="20" y="0"/>
                  </a:cubicBezTo>
                  <a:cubicBezTo>
                    <a:pt x="19" y="1"/>
                    <a:pt x="16" y="2"/>
                    <a:pt x="12" y="4"/>
                  </a:cubicBezTo>
                  <a:cubicBezTo>
                    <a:pt x="1" y="10"/>
                    <a:pt x="0" y="16"/>
                    <a:pt x="2" y="18"/>
                  </a:cubicBezTo>
                  <a:cubicBezTo>
                    <a:pt x="3" y="20"/>
                    <a:pt x="9" y="27"/>
                    <a:pt x="13" y="32"/>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4" name="Freeform 80">
              <a:extLst>
                <a:ext uri="{FF2B5EF4-FFF2-40B4-BE49-F238E27FC236}">
                  <a16:creationId xmlns:a16="http://schemas.microsoft.com/office/drawing/2014/main" id="{35C7C6E0-5264-47B2-9530-29B7E9A3750D}"/>
                </a:ext>
              </a:extLst>
            </p:cNvPr>
            <p:cNvSpPr>
              <a:spLocks/>
            </p:cNvSpPr>
            <p:nvPr/>
          </p:nvSpPr>
          <p:spPr bwMode="auto">
            <a:xfrm>
              <a:off x="1926236" y="3112949"/>
              <a:ext cx="267545" cy="128354"/>
            </a:xfrm>
            <a:custGeom>
              <a:avLst/>
              <a:gdLst/>
              <a:ahLst/>
              <a:cxnLst>
                <a:cxn ang="0">
                  <a:pos x="307" y="48"/>
                </a:cxn>
                <a:cxn ang="0">
                  <a:pos x="301" y="33"/>
                </a:cxn>
                <a:cxn ang="0">
                  <a:pos x="287" y="11"/>
                </a:cxn>
                <a:cxn ang="0">
                  <a:pos x="268" y="17"/>
                </a:cxn>
                <a:cxn ang="0">
                  <a:pos x="254" y="14"/>
                </a:cxn>
                <a:cxn ang="0">
                  <a:pos x="228" y="1"/>
                </a:cxn>
                <a:cxn ang="0">
                  <a:pos x="214" y="16"/>
                </a:cxn>
                <a:cxn ang="0">
                  <a:pos x="204" y="23"/>
                </a:cxn>
                <a:cxn ang="0">
                  <a:pos x="175" y="15"/>
                </a:cxn>
                <a:cxn ang="0">
                  <a:pos x="156" y="27"/>
                </a:cxn>
                <a:cxn ang="0">
                  <a:pos x="160" y="45"/>
                </a:cxn>
                <a:cxn ang="0">
                  <a:pos x="133" y="57"/>
                </a:cxn>
                <a:cxn ang="0">
                  <a:pos x="141" y="68"/>
                </a:cxn>
                <a:cxn ang="0">
                  <a:pos x="131" y="77"/>
                </a:cxn>
                <a:cxn ang="0">
                  <a:pos x="109" y="71"/>
                </a:cxn>
                <a:cxn ang="0">
                  <a:pos x="84" y="78"/>
                </a:cxn>
                <a:cxn ang="0">
                  <a:pos x="63" y="88"/>
                </a:cxn>
                <a:cxn ang="0">
                  <a:pos x="33" y="76"/>
                </a:cxn>
                <a:cxn ang="0">
                  <a:pos x="26" y="91"/>
                </a:cxn>
                <a:cxn ang="0">
                  <a:pos x="0" y="84"/>
                </a:cxn>
                <a:cxn ang="0">
                  <a:pos x="2" y="97"/>
                </a:cxn>
                <a:cxn ang="0">
                  <a:pos x="11" y="106"/>
                </a:cxn>
                <a:cxn ang="0">
                  <a:pos x="32" y="106"/>
                </a:cxn>
                <a:cxn ang="0">
                  <a:pos x="50" y="117"/>
                </a:cxn>
                <a:cxn ang="0">
                  <a:pos x="66" y="109"/>
                </a:cxn>
                <a:cxn ang="0">
                  <a:pos x="104" y="103"/>
                </a:cxn>
                <a:cxn ang="0">
                  <a:pos x="119" y="118"/>
                </a:cxn>
                <a:cxn ang="0">
                  <a:pos x="136" y="131"/>
                </a:cxn>
                <a:cxn ang="0">
                  <a:pos x="162" y="136"/>
                </a:cxn>
                <a:cxn ang="0">
                  <a:pos x="183" y="132"/>
                </a:cxn>
                <a:cxn ang="0">
                  <a:pos x="207" y="138"/>
                </a:cxn>
                <a:cxn ang="0">
                  <a:pos x="247" y="130"/>
                </a:cxn>
                <a:cxn ang="0">
                  <a:pos x="270" y="131"/>
                </a:cxn>
                <a:cxn ang="0">
                  <a:pos x="277" y="107"/>
                </a:cxn>
                <a:cxn ang="0">
                  <a:pos x="290" y="91"/>
                </a:cxn>
                <a:cxn ang="0">
                  <a:pos x="290" y="78"/>
                </a:cxn>
                <a:cxn ang="0">
                  <a:pos x="306" y="69"/>
                </a:cxn>
              </a:cxnLst>
              <a:rect l="0" t="0" r="r" b="b"/>
              <a:pathLst>
                <a:path w="308" h="138">
                  <a:moveTo>
                    <a:pt x="306" y="69"/>
                  </a:moveTo>
                  <a:cubicBezTo>
                    <a:pt x="306" y="69"/>
                    <a:pt x="308" y="55"/>
                    <a:pt x="307" y="48"/>
                  </a:cubicBezTo>
                  <a:cubicBezTo>
                    <a:pt x="306" y="42"/>
                    <a:pt x="300" y="43"/>
                    <a:pt x="300" y="43"/>
                  </a:cubicBezTo>
                  <a:cubicBezTo>
                    <a:pt x="301" y="33"/>
                    <a:pt x="301" y="33"/>
                    <a:pt x="301" y="33"/>
                  </a:cubicBezTo>
                  <a:cubicBezTo>
                    <a:pt x="303" y="19"/>
                    <a:pt x="303" y="19"/>
                    <a:pt x="303" y="19"/>
                  </a:cubicBezTo>
                  <a:cubicBezTo>
                    <a:pt x="303" y="19"/>
                    <a:pt x="295" y="14"/>
                    <a:pt x="287" y="11"/>
                  </a:cubicBezTo>
                  <a:cubicBezTo>
                    <a:pt x="280" y="9"/>
                    <a:pt x="276" y="16"/>
                    <a:pt x="276" y="16"/>
                  </a:cubicBezTo>
                  <a:cubicBezTo>
                    <a:pt x="268" y="17"/>
                    <a:pt x="268" y="17"/>
                    <a:pt x="268" y="17"/>
                  </a:cubicBezTo>
                  <a:cubicBezTo>
                    <a:pt x="261" y="9"/>
                    <a:pt x="261" y="9"/>
                    <a:pt x="261" y="9"/>
                  </a:cubicBezTo>
                  <a:cubicBezTo>
                    <a:pt x="254" y="14"/>
                    <a:pt x="254" y="14"/>
                    <a:pt x="254" y="14"/>
                  </a:cubicBezTo>
                  <a:cubicBezTo>
                    <a:pt x="245" y="8"/>
                    <a:pt x="245" y="8"/>
                    <a:pt x="245" y="8"/>
                  </a:cubicBezTo>
                  <a:cubicBezTo>
                    <a:pt x="245" y="8"/>
                    <a:pt x="232" y="0"/>
                    <a:pt x="228" y="1"/>
                  </a:cubicBezTo>
                  <a:cubicBezTo>
                    <a:pt x="225" y="2"/>
                    <a:pt x="218" y="15"/>
                    <a:pt x="218" y="15"/>
                  </a:cubicBezTo>
                  <a:cubicBezTo>
                    <a:pt x="214" y="16"/>
                    <a:pt x="214" y="16"/>
                    <a:pt x="214" y="16"/>
                  </a:cubicBezTo>
                  <a:cubicBezTo>
                    <a:pt x="213" y="28"/>
                    <a:pt x="213" y="28"/>
                    <a:pt x="213" y="28"/>
                  </a:cubicBezTo>
                  <a:cubicBezTo>
                    <a:pt x="204" y="23"/>
                    <a:pt x="204" y="23"/>
                    <a:pt x="204" y="23"/>
                  </a:cubicBezTo>
                  <a:cubicBezTo>
                    <a:pt x="204" y="23"/>
                    <a:pt x="198" y="27"/>
                    <a:pt x="190" y="27"/>
                  </a:cubicBezTo>
                  <a:cubicBezTo>
                    <a:pt x="183" y="27"/>
                    <a:pt x="175" y="15"/>
                    <a:pt x="175" y="15"/>
                  </a:cubicBezTo>
                  <a:cubicBezTo>
                    <a:pt x="168" y="26"/>
                    <a:pt x="168" y="26"/>
                    <a:pt x="168" y="26"/>
                  </a:cubicBezTo>
                  <a:cubicBezTo>
                    <a:pt x="156" y="27"/>
                    <a:pt x="156" y="27"/>
                    <a:pt x="156" y="27"/>
                  </a:cubicBezTo>
                  <a:cubicBezTo>
                    <a:pt x="160" y="34"/>
                    <a:pt x="160" y="34"/>
                    <a:pt x="160" y="34"/>
                  </a:cubicBezTo>
                  <a:cubicBezTo>
                    <a:pt x="160" y="45"/>
                    <a:pt x="160" y="45"/>
                    <a:pt x="160" y="45"/>
                  </a:cubicBezTo>
                  <a:cubicBezTo>
                    <a:pt x="160" y="45"/>
                    <a:pt x="147" y="42"/>
                    <a:pt x="142" y="43"/>
                  </a:cubicBezTo>
                  <a:cubicBezTo>
                    <a:pt x="138" y="44"/>
                    <a:pt x="133" y="57"/>
                    <a:pt x="133" y="57"/>
                  </a:cubicBezTo>
                  <a:cubicBezTo>
                    <a:pt x="141" y="59"/>
                    <a:pt x="141" y="59"/>
                    <a:pt x="141" y="59"/>
                  </a:cubicBezTo>
                  <a:cubicBezTo>
                    <a:pt x="141" y="68"/>
                    <a:pt x="141" y="68"/>
                    <a:pt x="141" y="68"/>
                  </a:cubicBezTo>
                  <a:cubicBezTo>
                    <a:pt x="141" y="68"/>
                    <a:pt x="142" y="78"/>
                    <a:pt x="141" y="84"/>
                  </a:cubicBezTo>
                  <a:cubicBezTo>
                    <a:pt x="139" y="91"/>
                    <a:pt x="131" y="77"/>
                    <a:pt x="131" y="77"/>
                  </a:cubicBezTo>
                  <a:cubicBezTo>
                    <a:pt x="118" y="72"/>
                    <a:pt x="118" y="72"/>
                    <a:pt x="118" y="72"/>
                  </a:cubicBezTo>
                  <a:cubicBezTo>
                    <a:pt x="109" y="71"/>
                    <a:pt x="109" y="71"/>
                    <a:pt x="109" y="71"/>
                  </a:cubicBezTo>
                  <a:cubicBezTo>
                    <a:pt x="98" y="77"/>
                    <a:pt x="98" y="77"/>
                    <a:pt x="98" y="77"/>
                  </a:cubicBezTo>
                  <a:cubicBezTo>
                    <a:pt x="84" y="78"/>
                    <a:pt x="84" y="78"/>
                    <a:pt x="84" y="78"/>
                  </a:cubicBezTo>
                  <a:cubicBezTo>
                    <a:pt x="75" y="86"/>
                    <a:pt x="75" y="86"/>
                    <a:pt x="75" y="86"/>
                  </a:cubicBezTo>
                  <a:cubicBezTo>
                    <a:pt x="75" y="86"/>
                    <a:pt x="69" y="88"/>
                    <a:pt x="63" y="88"/>
                  </a:cubicBezTo>
                  <a:cubicBezTo>
                    <a:pt x="56" y="88"/>
                    <a:pt x="46" y="77"/>
                    <a:pt x="46" y="77"/>
                  </a:cubicBezTo>
                  <a:cubicBezTo>
                    <a:pt x="33" y="76"/>
                    <a:pt x="33" y="76"/>
                    <a:pt x="33" y="76"/>
                  </a:cubicBezTo>
                  <a:cubicBezTo>
                    <a:pt x="33" y="85"/>
                    <a:pt x="33" y="85"/>
                    <a:pt x="33" y="85"/>
                  </a:cubicBezTo>
                  <a:cubicBezTo>
                    <a:pt x="33" y="85"/>
                    <a:pt x="30" y="90"/>
                    <a:pt x="26" y="91"/>
                  </a:cubicBezTo>
                  <a:cubicBezTo>
                    <a:pt x="22" y="92"/>
                    <a:pt x="21" y="82"/>
                    <a:pt x="12" y="81"/>
                  </a:cubicBezTo>
                  <a:cubicBezTo>
                    <a:pt x="6" y="79"/>
                    <a:pt x="2" y="82"/>
                    <a:pt x="0" y="84"/>
                  </a:cubicBezTo>
                  <a:cubicBezTo>
                    <a:pt x="1" y="86"/>
                    <a:pt x="2" y="89"/>
                    <a:pt x="0" y="91"/>
                  </a:cubicBezTo>
                  <a:cubicBezTo>
                    <a:pt x="1" y="93"/>
                    <a:pt x="2" y="95"/>
                    <a:pt x="2" y="97"/>
                  </a:cubicBezTo>
                  <a:cubicBezTo>
                    <a:pt x="2" y="100"/>
                    <a:pt x="2" y="105"/>
                    <a:pt x="2" y="107"/>
                  </a:cubicBezTo>
                  <a:cubicBezTo>
                    <a:pt x="11" y="106"/>
                    <a:pt x="11" y="106"/>
                    <a:pt x="11" y="106"/>
                  </a:cubicBezTo>
                  <a:cubicBezTo>
                    <a:pt x="11" y="106"/>
                    <a:pt x="8" y="120"/>
                    <a:pt x="16" y="118"/>
                  </a:cubicBezTo>
                  <a:cubicBezTo>
                    <a:pt x="23" y="115"/>
                    <a:pt x="21" y="106"/>
                    <a:pt x="32" y="106"/>
                  </a:cubicBezTo>
                  <a:cubicBezTo>
                    <a:pt x="37" y="107"/>
                    <a:pt x="40" y="113"/>
                    <a:pt x="41" y="117"/>
                  </a:cubicBezTo>
                  <a:cubicBezTo>
                    <a:pt x="50" y="117"/>
                    <a:pt x="50" y="117"/>
                    <a:pt x="50" y="117"/>
                  </a:cubicBezTo>
                  <a:cubicBezTo>
                    <a:pt x="56" y="121"/>
                    <a:pt x="56" y="121"/>
                    <a:pt x="56" y="121"/>
                  </a:cubicBezTo>
                  <a:cubicBezTo>
                    <a:pt x="66" y="109"/>
                    <a:pt x="66" y="109"/>
                    <a:pt x="66" y="109"/>
                  </a:cubicBezTo>
                  <a:cubicBezTo>
                    <a:pt x="92" y="111"/>
                    <a:pt x="92" y="111"/>
                    <a:pt x="92" y="111"/>
                  </a:cubicBezTo>
                  <a:cubicBezTo>
                    <a:pt x="92" y="111"/>
                    <a:pt x="94" y="102"/>
                    <a:pt x="104" y="103"/>
                  </a:cubicBezTo>
                  <a:cubicBezTo>
                    <a:pt x="113" y="104"/>
                    <a:pt x="114" y="118"/>
                    <a:pt x="114" y="118"/>
                  </a:cubicBezTo>
                  <a:cubicBezTo>
                    <a:pt x="119" y="118"/>
                    <a:pt x="119" y="118"/>
                    <a:pt x="119" y="118"/>
                  </a:cubicBezTo>
                  <a:cubicBezTo>
                    <a:pt x="124" y="131"/>
                    <a:pt x="124" y="131"/>
                    <a:pt x="124" y="131"/>
                  </a:cubicBezTo>
                  <a:cubicBezTo>
                    <a:pt x="136" y="131"/>
                    <a:pt x="136" y="131"/>
                    <a:pt x="136" y="131"/>
                  </a:cubicBezTo>
                  <a:cubicBezTo>
                    <a:pt x="136" y="131"/>
                    <a:pt x="159" y="127"/>
                    <a:pt x="162" y="132"/>
                  </a:cubicBezTo>
                  <a:cubicBezTo>
                    <a:pt x="162" y="134"/>
                    <a:pt x="162" y="135"/>
                    <a:pt x="162" y="136"/>
                  </a:cubicBezTo>
                  <a:cubicBezTo>
                    <a:pt x="171" y="136"/>
                    <a:pt x="171" y="136"/>
                    <a:pt x="171" y="136"/>
                  </a:cubicBezTo>
                  <a:cubicBezTo>
                    <a:pt x="171" y="136"/>
                    <a:pt x="180" y="132"/>
                    <a:pt x="183" y="132"/>
                  </a:cubicBezTo>
                  <a:cubicBezTo>
                    <a:pt x="186" y="132"/>
                    <a:pt x="192" y="136"/>
                    <a:pt x="192" y="136"/>
                  </a:cubicBezTo>
                  <a:cubicBezTo>
                    <a:pt x="192" y="136"/>
                    <a:pt x="200" y="138"/>
                    <a:pt x="207" y="138"/>
                  </a:cubicBezTo>
                  <a:cubicBezTo>
                    <a:pt x="214" y="138"/>
                    <a:pt x="214" y="129"/>
                    <a:pt x="214" y="129"/>
                  </a:cubicBezTo>
                  <a:cubicBezTo>
                    <a:pt x="247" y="130"/>
                    <a:pt x="247" y="130"/>
                    <a:pt x="247" y="130"/>
                  </a:cubicBezTo>
                  <a:cubicBezTo>
                    <a:pt x="254" y="126"/>
                    <a:pt x="254" y="126"/>
                    <a:pt x="254" y="126"/>
                  </a:cubicBezTo>
                  <a:cubicBezTo>
                    <a:pt x="270" y="131"/>
                    <a:pt x="270" y="131"/>
                    <a:pt x="270" y="131"/>
                  </a:cubicBezTo>
                  <a:cubicBezTo>
                    <a:pt x="272" y="119"/>
                    <a:pt x="272" y="119"/>
                    <a:pt x="272" y="119"/>
                  </a:cubicBezTo>
                  <a:cubicBezTo>
                    <a:pt x="277" y="107"/>
                    <a:pt x="277" y="107"/>
                    <a:pt x="277" y="107"/>
                  </a:cubicBezTo>
                  <a:cubicBezTo>
                    <a:pt x="290" y="105"/>
                    <a:pt x="290" y="105"/>
                    <a:pt x="290" y="105"/>
                  </a:cubicBezTo>
                  <a:cubicBezTo>
                    <a:pt x="290" y="91"/>
                    <a:pt x="290" y="91"/>
                    <a:pt x="290" y="91"/>
                  </a:cubicBezTo>
                  <a:cubicBezTo>
                    <a:pt x="298" y="79"/>
                    <a:pt x="298" y="79"/>
                    <a:pt x="298" y="79"/>
                  </a:cubicBezTo>
                  <a:cubicBezTo>
                    <a:pt x="290" y="78"/>
                    <a:pt x="290" y="78"/>
                    <a:pt x="290" y="78"/>
                  </a:cubicBezTo>
                  <a:cubicBezTo>
                    <a:pt x="291" y="69"/>
                    <a:pt x="291" y="69"/>
                    <a:pt x="291" y="69"/>
                  </a:cubicBezTo>
                  <a:lnTo>
                    <a:pt x="306" y="69"/>
                  </a:ln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5" name="Freeform 81">
              <a:extLst>
                <a:ext uri="{FF2B5EF4-FFF2-40B4-BE49-F238E27FC236}">
                  <a16:creationId xmlns:a16="http://schemas.microsoft.com/office/drawing/2014/main" id="{F734324E-F397-4509-A579-CE6E4E1EEA88}"/>
                </a:ext>
              </a:extLst>
            </p:cNvPr>
            <p:cNvSpPr>
              <a:spLocks/>
            </p:cNvSpPr>
            <p:nvPr/>
          </p:nvSpPr>
          <p:spPr bwMode="auto">
            <a:xfrm>
              <a:off x="1690167" y="2900772"/>
              <a:ext cx="157379" cy="136213"/>
            </a:xfrm>
            <a:custGeom>
              <a:avLst/>
              <a:gdLst/>
              <a:ahLst/>
              <a:cxnLst>
                <a:cxn ang="0">
                  <a:pos x="14" y="104"/>
                </a:cxn>
                <a:cxn ang="0">
                  <a:pos x="0" y="116"/>
                </a:cxn>
                <a:cxn ang="0">
                  <a:pos x="0" y="116"/>
                </a:cxn>
                <a:cxn ang="0">
                  <a:pos x="9" y="108"/>
                </a:cxn>
                <a:cxn ang="0">
                  <a:pos x="10" y="110"/>
                </a:cxn>
                <a:cxn ang="0">
                  <a:pos x="18" y="108"/>
                </a:cxn>
                <a:cxn ang="0">
                  <a:pos x="22" y="114"/>
                </a:cxn>
                <a:cxn ang="0">
                  <a:pos x="34" y="112"/>
                </a:cxn>
                <a:cxn ang="0">
                  <a:pos x="43" y="117"/>
                </a:cxn>
                <a:cxn ang="0">
                  <a:pos x="46" y="110"/>
                </a:cxn>
                <a:cxn ang="0">
                  <a:pos x="56" y="112"/>
                </a:cxn>
                <a:cxn ang="0">
                  <a:pos x="56" y="106"/>
                </a:cxn>
                <a:cxn ang="0">
                  <a:pos x="65" y="108"/>
                </a:cxn>
                <a:cxn ang="0">
                  <a:pos x="71" y="104"/>
                </a:cxn>
                <a:cxn ang="0">
                  <a:pos x="90" y="104"/>
                </a:cxn>
                <a:cxn ang="0">
                  <a:pos x="94" y="114"/>
                </a:cxn>
                <a:cxn ang="0">
                  <a:pos x="108" y="114"/>
                </a:cxn>
                <a:cxn ang="0">
                  <a:pos x="119" y="121"/>
                </a:cxn>
                <a:cxn ang="0">
                  <a:pos x="114" y="130"/>
                </a:cxn>
                <a:cxn ang="0">
                  <a:pos x="112" y="140"/>
                </a:cxn>
                <a:cxn ang="0">
                  <a:pos x="123" y="140"/>
                </a:cxn>
                <a:cxn ang="0">
                  <a:pos x="127" y="124"/>
                </a:cxn>
                <a:cxn ang="0">
                  <a:pos x="123" y="116"/>
                </a:cxn>
                <a:cxn ang="0">
                  <a:pos x="134" y="106"/>
                </a:cxn>
                <a:cxn ang="0">
                  <a:pos x="130" y="95"/>
                </a:cxn>
                <a:cxn ang="0">
                  <a:pos x="124" y="80"/>
                </a:cxn>
                <a:cxn ang="0">
                  <a:pos x="148" y="85"/>
                </a:cxn>
                <a:cxn ang="0">
                  <a:pos x="152" y="77"/>
                </a:cxn>
                <a:cxn ang="0">
                  <a:pos x="158" y="78"/>
                </a:cxn>
                <a:cxn ang="0">
                  <a:pos x="160" y="67"/>
                </a:cxn>
                <a:cxn ang="0">
                  <a:pos x="168" y="59"/>
                </a:cxn>
                <a:cxn ang="0">
                  <a:pos x="153" y="47"/>
                </a:cxn>
                <a:cxn ang="0">
                  <a:pos x="164" y="40"/>
                </a:cxn>
                <a:cxn ang="0">
                  <a:pos x="172" y="40"/>
                </a:cxn>
                <a:cxn ang="0">
                  <a:pos x="170" y="28"/>
                </a:cxn>
                <a:cxn ang="0">
                  <a:pos x="182" y="20"/>
                </a:cxn>
                <a:cxn ang="0">
                  <a:pos x="177" y="12"/>
                </a:cxn>
                <a:cxn ang="0">
                  <a:pos x="180" y="10"/>
                </a:cxn>
                <a:cxn ang="0">
                  <a:pos x="176" y="7"/>
                </a:cxn>
                <a:cxn ang="0">
                  <a:pos x="154" y="1"/>
                </a:cxn>
                <a:cxn ang="0">
                  <a:pos x="125" y="0"/>
                </a:cxn>
                <a:cxn ang="0">
                  <a:pos x="103" y="10"/>
                </a:cxn>
                <a:cxn ang="0">
                  <a:pos x="107" y="21"/>
                </a:cxn>
                <a:cxn ang="0">
                  <a:pos x="111" y="34"/>
                </a:cxn>
                <a:cxn ang="0">
                  <a:pos x="116" y="40"/>
                </a:cxn>
                <a:cxn ang="0">
                  <a:pos x="122" y="48"/>
                </a:cxn>
                <a:cxn ang="0">
                  <a:pos x="104" y="60"/>
                </a:cxn>
                <a:cxn ang="0">
                  <a:pos x="92" y="52"/>
                </a:cxn>
                <a:cxn ang="0">
                  <a:pos x="100" y="37"/>
                </a:cxn>
                <a:cxn ang="0">
                  <a:pos x="102" y="24"/>
                </a:cxn>
                <a:cxn ang="0">
                  <a:pos x="97" y="16"/>
                </a:cxn>
                <a:cxn ang="0">
                  <a:pos x="81" y="30"/>
                </a:cxn>
                <a:cxn ang="0">
                  <a:pos x="64" y="49"/>
                </a:cxn>
                <a:cxn ang="0">
                  <a:pos x="60" y="69"/>
                </a:cxn>
                <a:cxn ang="0">
                  <a:pos x="42" y="89"/>
                </a:cxn>
                <a:cxn ang="0">
                  <a:pos x="48" y="97"/>
                </a:cxn>
                <a:cxn ang="0">
                  <a:pos x="31" y="98"/>
                </a:cxn>
                <a:cxn ang="0">
                  <a:pos x="14" y="104"/>
                </a:cxn>
              </a:cxnLst>
              <a:rect l="0" t="0" r="r" b="b"/>
              <a:pathLst>
                <a:path w="182" h="145">
                  <a:moveTo>
                    <a:pt x="14" y="104"/>
                  </a:moveTo>
                  <a:cubicBezTo>
                    <a:pt x="0" y="116"/>
                    <a:pt x="0" y="116"/>
                    <a:pt x="0" y="116"/>
                  </a:cubicBezTo>
                  <a:cubicBezTo>
                    <a:pt x="0" y="116"/>
                    <a:pt x="0" y="116"/>
                    <a:pt x="0" y="116"/>
                  </a:cubicBezTo>
                  <a:cubicBezTo>
                    <a:pt x="9" y="108"/>
                    <a:pt x="9" y="108"/>
                    <a:pt x="9" y="108"/>
                  </a:cubicBezTo>
                  <a:cubicBezTo>
                    <a:pt x="10" y="110"/>
                    <a:pt x="10" y="110"/>
                    <a:pt x="10" y="110"/>
                  </a:cubicBezTo>
                  <a:cubicBezTo>
                    <a:pt x="18" y="108"/>
                    <a:pt x="18" y="108"/>
                    <a:pt x="18" y="108"/>
                  </a:cubicBezTo>
                  <a:cubicBezTo>
                    <a:pt x="22" y="114"/>
                    <a:pt x="22" y="114"/>
                    <a:pt x="22" y="114"/>
                  </a:cubicBezTo>
                  <a:cubicBezTo>
                    <a:pt x="22" y="114"/>
                    <a:pt x="30" y="113"/>
                    <a:pt x="34" y="112"/>
                  </a:cubicBezTo>
                  <a:cubicBezTo>
                    <a:pt x="39" y="112"/>
                    <a:pt x="43" y="117"/>
                    <a:pt x="43" y="117"/>
                  </a:cubicBezTo>
                  <a:cubicBezTo>
                    <a:pt x="46" y="110"/>
                    <a:pt x="46" y="110"/>
                    <a:pt x="46" y="110"/>
                  </a:cubicBezTo>
                  <a:cubicBezTo>
                    <a:pt x="56" y="112"/>
                    <a:pt x="56" y="112"/>
                    <a:pt x="56" y="112"/>
                  </a:cubicBezTo>
                  <a:cubicBezTo>
                    <a:pt x="56" y="106"/>
                    <a:pt x="56" y="106"/>
                    <a:pt x="56" y="106"/>
                  </a:cubicBezTo>
                  <a:cubicBezTo>
                    <a:pt x="65" y="108"/>
                    <a:pt x="65" y="108"/>
                    <a:pt x="65" y="108"/>
                  </a:cubicBezTo>
                  <a:cubicBezTo>
                    <a:pt x="65" y="108"/>
                    <a:pt x="66" y="105"/>
                    <a:pt x="71" y="104"/>
                  </a:cubicBezTo>
                  <a:cubicBezTo>
                    <a:pt x="76" y="102"/>
                    <a:pt x="90" y="104"/>
                    <a:pt x="90" y="104"/>
                  </a:cubicBezTo>
                  <a:cubicBezTo>
                    <a:pt x="90" y="104"/>
                    <a:pt x="91" y="110"/>
                    <a:pt x="94" y="114"/>
                  </a:cubicBezTo>
                  <a:cubicBezTo>
                    <a:pt x="96" y="118"/>
                    <a:pt x="108" y="114"/>
                    <a:pt x="108" y="114"/>
                  </a:cubicBezTo>
                  <a:cubicBezTo>
                    <a:pt x="108" y="114"/>
                    <a:pt x="118" y="112"/>
                    <a:pt x="119" y="121"/>
                  </a:cubicBezTo>
                  <a:cubicBezTo>
                    <a:pt x="120" y="130"/>
                    <a:pt x="114" y="130"/>
                    <a:pt x="114" y="130"/>
                  </a:cubicBezTo>
                  <a:cubicBezTo>
                    <a:pt x="114" y="130"/>
                    <a:pt x="110" y="134"/>
                    <a:pt x="112" y="140"/>
                  </a:cubicBezTo>
                  <a:cubicBezTo>
                    <a:pt x="114" y="145"/>
                    <a:pt x="123" y="140"/>
                    <a:pt x="123" y="140"/>
                  </a:cubicBezTo>
                  <a:cubicBezTo>
                    <a:pt x="123" y="140"/>
                    <a:pt x="126" y="126"/>
                    <a:pt x="127" y="124"/>
                  </a:cubicBezTo>
                  <a:cubicBezTo>
                    <a:pt x="128" y="122"/>
                    <a:pt x="123" y="116"/>
                    <a:pt x="123" y="116"/>
                  </a:cubicBezTo>
                  <a:cubicBezTo>
                    <a:pt x="123" y="116"/>
                    <a:pt x="134" y="110"/>
                    <a:pt x="134" y="106"/>
                  </a:cubicBezTo>
                  <a:cubicBezTo>
                    <a:pt x="135" y="103"/>
                    <a:pt x="130" y="95"/>
                    <a:pt x="130" y="95"/>
                  </a:cubicBezTo>
                  <a:cubicBezTo>
                    <a:pt x="124" y="80"/>
                    <a:pt x="124" y="80"/>
                    <a:pt x="124" y="80"/>
                  </a:cubicBezTo>
                  <a:cubicBezTo>
                    <a:pt x="124" y="80"/>
                    <a:pt x="146" y="88"/>
                    <a:pt x="148" y="85"/>
                  </a:cubicBezTo>
                  <a:cubicBezTo>
                    <a:pt x="150" y="82"/>
                    <a:pt x="152" y="77"/>
                    <a:pt x="152" y="77"/>
                  </a:cubicBezTo>
                  <a:cubicBezTo>
                    <a:pt x="158" y="78"/>
                    <a:pt x="158" y="78"/>
                    <a:pt x="158" y="78"/>
                  </a:cubicBezTo>
                  <a:cubicBezTo>
                    <a:pt x="160" y="67"/>
                    <a:pt x="160" y="67"/>
                    <a:pt x="160" y="67"/>
                  </a:cubicBezTo>
                  <a:cubicBezTo>
                    <a:pt x="160" y="67"/>
                    <a:pt x="168" y="63"/>
                    <a:pt x="168" y="59"/>
                  </a:cubicBezTo>
                  <a:cubicBezTo>
                    <a:pt x="168" y="55"/>
                    <a:pt x="154" y="50"/>
                    <a:pt x="153" y="47"/>
                  </a:cubicBezTo>
                  <a:cubicBezTo>
                    <a:pt x="152" y="44"/>
                    <a:pt x="164" y="40"/>
                    <a:pt x="164" y="40"/>
                  </a:cubicBezTo>
                  <a:cubicBezTo>
                    <a:pt x="172" y="40"/>
                    <a:pt x="172" y="40"/>
                    <a:pt x="172" y="40"/>
                  </a:cubicBezTo>
                  <a:cubicBezTo>
                    <a:pt x="172" y="40"/>
                    <a:pt x="168" y="32"/>
                    <a:pt x="170" y="28"/>
                  </a:cubicBezTo>
                  <a:cubicBezTo>
                    <a:pt x="171" y="24"/>
                    <a:pt x="182" y="20"/>
                    <a:pt x="182" y="20"/>
                  </a:cubicBezTo>
                  <a:cubicBezTo>
                    <a:pt x="177" y="12"/>
                    <a:pt x="177" y="12"/>
                    <a:pt x="177" y="12"/>
                  </a:cubicBezTo>
                  <a:cubicBezTo>
                    <a:pt x="180" y="10"/>
                    <a:pt x="180" y="10"/>
                    <a:pt x="180" y="10"/>
                  </a:cubicBezTo>
                  <a:cubicBezTo>
                    <a:pt x="176" y="7"/>
                    <a:pt x="176" y="7"/>
                    <a:pt x="176" y="7"/>
                  </a:cubicBezTo>
                  <a:cubicBezTo>
                    <a:pt x="176" y="7"/>
                    <a:pt x="160" y="1"/>
                    <a:pt x="154" y="1"/>
                  </a:cubicBezTo>
                  <a:cubicBezTo>
                    <a:pt x="148" y="1"/>
                    <a:pt x="125" y="0"/>
                    <a:pt x="125" y="0"/>
                  </a:cubicBezTo>
                  <a:cubicBezTo>
                    <a:pt x="125" y="0"/>
                    <a:pt x="111" y="5"/>
                    <a:pt x="103" y="10"/>
                  </a:cubicBezTo>
                  <a:cubicBezTo>
                    <a:pt x="104" y="14"/>
                    <a:pt x="107" y="19"/>
                    <a:pt x="107" y="21"/>
                  </a:cubicBezTo>
                  <a:cubicBezTo>
                    <a:pt x="108" y="24"/>
                    <a:pt x="111" y="34"/>
                    <a:pt x="111" y="34"/>
                  </a:cubicBezTo>
                  <a:cubicBezTo>
                    <a:pt x="111" y="34"/>
                    <a:pt x="114" y="40"/>
                    <a:pt x="116" y="40"/>
                  </a:cubicBezTo>
                  <a:cubicBezTo>
                    <a:pt x="119" y="40"/>
                    <a:pt x="122" y="43"/>
                    <a:pt x="122" y="48"/>
                  </a:cubicBezTo>
                  <a:cubicBezTo>
                    <a:pt x="123" y="52"/>
                    <a:pt x="111" y="59"/>
                    <a:pt x="104" y="60"/>
                  </a:cubicBezTo>
                  <a:cubicBezTo>
                    <a:pt x="98" y="60"/>
                    <a:pt x="95" y="55"/>
                    <a:pt x="92" y="52"/>
                  </a:cubicBezTo>
                  <a:cubicBezTo>
                    <a:pt x="88" y="48"/>
                    <a:pt x="94" y="45"/>
                    <a:pt x="100" y="37"/>
                  </a:cubicBezTo>
                  <a:cubicBezTo>
                    <a:pt x="106" y="29"/>
                    <a:pt x="102" y="24"/>
                    <a:pt x="102" y="24"/>
                  </a:cubicBezTo>
                  <a:cubicBezTo>
                    <a:pt x="102" y="24"/>
                    <a:pt x="99" y="21"/>
                    <a:pt x="97" y="16"/>
                  </a:cubicBezTo>
                  <a:cubicBezTo>
                    <a:pt x="92" y="23"/>
                    <a:pt x="81" y="30"/>
                    <a:pt x="81" y="30"/>
                  </a:cubicBezTo>
                  <a:cubicBezTo>
                    <a:pt x="81" y="30"/>
                    <a:pt x="64" y="42"/>
                    <a:pt x="64" y="49"/>
                  </a:cubicBezTo>
                  <a:cubicBezTo>
                    <a:pt x="64" y="56"/>
                    <a:pt x="60" y="69"/>
                    <a:pt x="60" y="69"/>
                  </a:cubicBezTo>
                  <a:cubicBezTo>
                    <a:pt x="42" y="89"/>
                    <a:pt x="42" y="89"/>
                    <a:pt x="42" y="89"/>
                  </a:cubicBezTo>
                  <a:cubicBezTo>
                    <a:pt x="48" y="97"/>
                    <a:pt x="48" y="97"/>
                    <a:pt x="48" y="97"/>
                  </a:cubicBezTo>
                  <a:cubicBezTo>
                    <a:pt x="31" y="98"/>
                    <a:pt x="31" y="98"/>
                    <a:pt x="31" y="98"/>
                  </a:cubicBezTo>
                  <a:lnTo>
                    <a:pt x="14" y="104"/>
                  </a:ln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6" name="Freeform 82">
              <a:extLst>
                <a:ext uri="{FF2B5EF4-FFF2-40B4-BE49-F238E27FC236}">
                  <a16:creationId xmlns:a16="http://schemas.microsoft.com/office/drawing/2014/main" id="{A29E29FA-6787-4723-8F7A-271B3E46C046}"/>
                </a:ext>
              </a:extLst>
            </p:cNvPr>
            <p:cNvSpPr>
              <a:spLocks/>
            </p:cNvSpPr>
            <p:nvPr/>
          </p:nvSpPr>
          <p:spPr bwMode="auto">
            <a:xfrm>
              <a:off x="1683421" y="2997691"/>
              <a:ext cx="128153" cy="91683"/>
            </a:xfrm>
            <a:custGeom>
              <a:avLst/>
              <a:gdLst/>
              <a:ahLst/>
              <a:cxnLst>
                <a:cxn ang="0">
                  <a:pos x="0" y="29"/>
                </a:cxn>
                <a:cxn ang="0">
                  <a:pos x="6" y="43"/>
                </a:cxn>
                <a:cxn ang="0">
                  <a:pos x="22" y="47"/>
                </a:cxn>
                <a:cxn ang="0">
                  <a:pos x="29" y="54"/>
                </a:cxn>
                <a:cxn ang="0">
                  <a:pos x="52" y="59"/>
                </a:cxn>
                <a:cxn ang="0">
                  <a:pos x="57" y="78"/>
                </a:cxn>
                <a:cxn ang="0">
                  <a:pos x="72" y="78"/>
                </a:cxn>
                <a:cxn ang="0">
                  <a:pos x="82" y="71"/>
                </a:cxn>
                <a:cxn ang="0">
                  <a:pos x="82" y="87"/>
                </a:cxn>
                <a:cxn ang="0">
                  <a:pos x="106" y="94"/>
                </a:cxn>
                <a:cxn ang="0">
                  <a:pos x="109" y="98"/>
                </a:cxn>
                <a:cxn ang="0">
                  <a:pos x="123" y="98"/>
                </a:cxn>
                <a:cxn ang="0">
                  <a:pos x="128" y="102"/>
                </a:cxn>
                <a:cxn ang="0">
                  <a:pos x="131" y="100"/>
                </a:cxn>
                <a:cxn ang="0">
                  <a:pos x="120" y="86"/>
                </a:cxn>
                <a:cxn ang="0">
                  <a:pos x="130" y="72"/>
                </a:cxn>
                <a:cxn ang="0">
                  <a:pos x="138" y="68"/>
                </a:cxn>
                <a:cxn ang="0">
                  <a:pos x="138" y="68"/>
                </a:cxn>
                <a:cxn ang="0">
                  <a:pos x="140" y="62"/>
                </a:cxn>
                <a:cxn ang="0">
                  <a:pos x="149" y="61"/>
                </a:cxn>
                <a:cxn ang="0">
                  <a:pos x="146" y="48"/>
                </a:cxn>
                <a:cxn ang="0">
                  <a:pos x="136" y="39"/>
                </a:cxn>
                <a:cxn ang="0">
                  <a:pos x="131" y="38"/>
                </a:cxn>
                <a:cxn ang="0">
                  <a:pos x="120" y="38"/>
                </a:cxn>
                <a:cxn ang="0">
                  <a:pos x="122" y="28"/>
                </a:cxn>
                <a:cxn ang="0">
                  <a:pos x="127" y="19"/>
                </a:cxn>
                <a:cxn ang="0">
                  <a:pos x="116" y="12"/>
                </a:cxn>
                <a:cxn ang="0">
                  <a:pos x="102" y="12"/>
                </a:cxn>
                <a:cxn ang="0">
                  <a:pos x="98" y="2"/>
                </a:cxn>
                <a:cxn ang="0">
                  <a:pos x="79" y="2"/>
                </a:cxn>
                <a:cxn ang="0">
                  <a:pos x="73" y="6"/>
                </a:cxn>
                <a:cxn ang="0">
                  <a:pos x="64" y="4"/>
                </a:cxn>
                <a:cxn ang="0">
                  <a:pos x="64" y="10"/>
                </a:cxn>
                <a:cxn ang="0">
                  <a:pos x="54" y="8"/>
                </a:cxn>
                <a:cxn ang="0">
                  <a:pos x="51" y="15"/>
                </a:cxn>
                <a:cxn ang="0">
                  <a:pos x="42" y="10"/>
                </a:cxn>
                <a:cxn ang="0">
                  <a:pos x="30" y="12"/>
                </a:cxn>
                <a:cxn ang="0">
                  <a:pos x="26" y="6"/>
                </a:cxn>
                <a:cxn ang="0">
                  <a:pos x="18" y="8"/>
                </a:cxn>
                <a:cxn ang="0">
                  <a:pos x="17" y="6"/>
                </a:cxn>
                <a:cxn ang="0">
                  <a:pos x="1" y="20"/>
                </a:cxn>
                <a:cxn ang="0">
                  <a:pos x="0" y="29"/>
                </a:cxn>
              </a:cxnLst>
              <a:rect l="0" t="0" r="r" b="b"/>
              <a:pathLst>
                <a:path w="149" h="102">
                  <a:moveTo>
                    <a:pt x="0" y="29"/>
                  </a:moveTo>
                  <a:cubicBezTo>
                    <a:pt x="6" y="43"/>
                    <a:pt x="6" y="43"/>
                    <a:pt x="6" y="43"/>
                  </a:cubicBezTo>
                  <a:cubicBezTo>
                    <a:pt x="22" y="47"/>
                    <a:pt x="22" y="47"/>
                    <a:pt x="22" y="47"/>
                  </a:cubicBezTo>
                  <a:cubicBezTo>
                    <a:pt x="29" y="54"/>
                    <a:pt x="29" y="54"/>
                    <a:pt x="29" y="54"/>
                  </a:cubicBezTo>
                  <a:cubicBezTo>
                    <a:pt x="29" y="54"/>
                    <a:pt x="47" y="56"/>
                    <a:pt x="52" y="59"/>
                  </a:cubicBezTo>
                  <a:cubicBezTo>
                    <a:pt x="57" y="62"/>
                    <a:pt x="57" y="78"/>
                    <a:pt x="57" y="78"/>
                  </a:cubicBezTo>
                  <a:cubicBezTo>
                    <a:pt x="72" y="78"/>
                    <a:pt x="72" y="78"/>
                    <a:pt x="72" y="78"/>
                  </a:cubicBezTo>
                  <a:cubicBezTo>
                    <a:pt x="82" y="71"/>
                    <a:pt x="82" y="71"/>
                    <a:pt x="82" y="71"/>
                  </a:cubicBezTo>
                  <a:cubicBezTo>
                    <a:pt x="82" y="87"/>
                    <a:pt x="82" y="87"/>
                    <a:pt x="82" y="87"/>
                  </a:cubicBezTo>
                  <a:cubicBezTo>
                    <a:pt x="82" y="87"/>
                    <a:pt x="104" y="91"/>
                    <a:pt x="106" y="94"/>
                  </a:cubicBezTo>
                  <a:cubicBezTo>
                    <a:pt x="108" y="97"/>
                    <a:pt x="109" y="98"/>
                    <a:pt x="109" y="98"/>
                  </a:cubicBezTo>
                  <a:cubicBezTo>
                    <a:pt x="123" y="98"/>
                    <a:pt x="123" y="98"/>
                    <a:pt x="123" y="98"/>
                  </a:cubicBezTo>
                  <a:cubicBezTo>
                    <a:pt x="128" y="102"/>
                    <a:pt x="128" y="102"/>
                    <a:pt x="128" y="102"/>
                  </a:cubicBezTo>
                  <a:cubicBezTo>
                    <a:pt x="131" y="100"/>
                    <a:pt x="131" y="100"/>
                    <a:pt x="131" y="100"/>
                  </a:cubicBezTo>
                  <a:cubicBezTo>
                    <a:pt x="127" y="95"/>
                    <a:pt x="121" y="88"/>
                    <a:pt x="120" y="86"/>
                  </a:cubicBezTo>
                  <a:cubicBezTo>
                    <a:pt x="118" y="84"/>
                    <a:pt x="119" y="78"/>
                    <a:pt x="130" y="72"/>
                  </a:cubicBezTo>
                  <a:cubicBezTo>
                    <a:pt x="134" y="70"/>
                    <a:pt x="137" y="69"/>
                    <a:pt x="138" y="68"/>
                  </a:cubicBezTo>
                  <a:cubicBezTo>
                    <a:pt x="138" y="68"/>
                    <a:pt x="138" y="68"/>
                    <a:pt x="138" y="68"/>
                  </a:cubicBezTo>
                  <a:cubicBezTo>
                    <a:pt x="139" y="65"/>
                    <a:pt x="140" y="62"/>
                    <a:pt x="140" y="62"/>
                  </a:cubicBezTo>
                  <a:cubicBezTo>
                    <a:pt x="149" y="61"/>
                    <a:pt x="149" y="61"/>
                    <a:pt x="149" y="61"/>
                  </a:cubicBezTo>
                  <a:cubicBezTo>
                    <a:pt x="149" y="61"/>
                    <a:pt x="146" y="54"/>
                    <a:pt x="146" y="48"/>
                  </a:cubicBezTo>
                  <a:cubicBezTo>
                    <a:pt x="145" y="42"/>
                    <a:pt x="136" y="39"/>
                    <a:pt x="136" y="39"/>
                  </a:cubicBezTo>
                  <a:cubicBezTo>
                    <a:pt x="131" y="38"/>
                    <a:pt x="131" y="38"/>
                    <a:pt x="131" y="38"/>
                  </a:cubicBezTo>
                  <a:cubicBezTo>
                    <a:pt x="131" y="38"/>
                    <a:pt x="122" y="43"/>
                    <a:pt x="120" y="38"/>
                  </a:cubicBezTo>
                  <a:cubicBezTo>
                    <a:pt x="118" y="32"/>
                    <a:pt x="122" y="28"/>
                    <a:pt x="122" y="28"/>
                  </a:cubicBezTo>
                  <a:cubicBezTo>
                    <a:pt x="122" y="28"/>
                    <a:pt x="128" y="28"/>
                    <a:pt x="127" y="19"/>
                  </a:cubicBezTo>
                  <a:cubicBezTo>
                    <a:pt x="126" y="10"/>
                    <a:pt x="116" y="12"/>
                    <a:pt x="116" y="12"/>
                  </a:cubicBezTo>
                  <a:cubicBezTo>
                    <a:pt x="116" y="12"/>
                    <a:pt x="104" y="16"/>
                    <a:pt x="102" y="12"/>
                  </a:cubicBezTo>
                  <a:cubicBezTo>
                    <a:pt x="99" y="8"/>
                    <a:pt x="98" y="2"/>
                    <a:pt x="98" y="2"/>
                  </a:cubicBezTo>
                  <a:cubicBezTo>
                    <a:pt x="98" y="2"/>
                    <a:pt x="84" y="0"/>
                    <a:pt x="79" y="2"/>
                  </a:cubicBezTo>
                  <a:cubicBezTo>
                    <a:pt x="74" y="3"/>
                    <a:pt x="73" y="6"/>
                    <a:pt x="73" y="6"/>
                  </a:cubicBezTo>
                  <a:cubicBezTo>
                    <a:pt x="64" y="4"/>
                    <a:pt x="64" y="4"/>
                    <a:pt x="64" y="4"/>
                  </a:cubicBezTo>
                  <a:cubicBezTo>
                    <a:pt x="64" y="10"/>
                    <a:pt x="64" y="10"/>
                    <a:pt x="64" y="10"/>
                  </a:cubicBezTo>
                  <a:cubicBezTo>
                    <a:pt x="54" y="8"/>
                    <a:pt x="54" y="8"/>
                    <a:pt x="54" y="8"/>
                  </a:cubicBezTo>
                  <a:cubicBezTo>
                    <a:pt x="51" y="15"/>
                    <a:pt x="51" y="15"/>
                    <a:pt x="51" y="15"/>
                  </a:cubicBezTo>
                  <a:cubicBezTo>
                    <a:pt x="51" y="15"/>
                    <a:pt x="47" y="10"/>
                    <a:pt x="42" y="10"/>
                  </a:cubicBezTo>
                  <a:cubicBezTo>
                    <a:pt x="38" y="11"/>
                    <a:pt x="30" y="12"/>
                    <a:pt x="30" y="12"/>
                  </a:cubicBezTo>
                  <a:cubicBezTo>
                    <a:pt x="26" y="6"/>
                    <a:pt x="26" y="6"/>
                    <a:pt x="26" y="6"/>
                  </a:cubicBezTo>
                  <a:cubicBezTo>
                    <a:pt x="18" y="8"/>
                    <a:pt x="18" y="8"/>
                    <a:pt x="18" y="8"/>
                  </a:cubicBezTo>
                  <a:cubicBezTo>
                    <a:pt x="17" y="6"/>
                    <a:pt x="17" y="6"/>
                    <a:pt x="17" y="6"/>
                  </a:cubicBezTo>
                  <a:cubicBezTo>
                    <a:pt x="1" y="20"/>
                    <a:pt x="1" y="20"/>
                    <a:pt x="1" y="20"/>
                  </a:cubicBezTo>
                  <a:lnTo>
                    <a:pt x="0" y="29"/>
                  </a:ln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7" name="Freeform 83">
              <a:extLst>
                <a:ext uri="{FF2B5EF4-FFF2-40B4-BE49-F238E27FC236}">
                  <a16:creationId xmlns:a16="http://schemas.microsoft.com/office/drawing/2014/main" id="{98CA58BA-4247-474E-A6A4-6914C7E02CDE}"/>
                </a:ext>
              </a:extLst>
            </p:cNvPr>
            <p:cNvSpPr>
              <a:spLocks/>
            </p:cNvSpPr>
            <p:nvPr/>
          </p:nvSpPr>
          <p:spPr bwMode="auto">
            <a:xfrm>
              <a:off x="1793587" y="2830046"/>
              <a:ext cx="326001" cy="369346"/>
            </a:xfrm>
            <a:custGeom>
              <a:avLst/>
              <a:gdLst/>
              <a:ahLst/>
              <a:cxnLst>
                <a:cxn ang="0">
                  <a:pos x="21" y="294"/>
                </a:cxn>
                <a:cxn ang="0">
                  <a:pos x="62" y="297"/>
                </a:cxn>
                <a:cxn ang="0">
                  <a:pos x="90" y="305"/>
                </a:cxn>
                <a:cxn ang="0">
                  <a:pos x="74" y="330"/>
                </a:cxn>
                <a:cxn ang="0">
                  <a:pos x="75" y="381"/>
                </a:cxn>
                <a:cxn ang="0">
                  <a:pos x="101" y="378"/>
                </a:cxn>
                <a:cxn ang="0">
                  <a:pos x="128" y="372"/>
                </a:cxn>
                <a:cxn ang="0">
                  <a:pos x="148" y="383"/>
                </a:cxn>
                <a:cxn ang="0">
                  <a:pos x="161" y="382"/>
                </a:cxn>
                <a:cxn ang="0">
                  <a:pos x="182" y="377"/>
                </a:cxn>
                <a:cxn ang="0">
                  <a:pos x="224" y="387"/>
                </a:cxn>
                <a:cxn ang="0">
                  <a:pos x="258" y="372"/>
                </a:cxn>
                <a:cxn ang="0">
                  <a:pos x="290" y="385"/>
                </a:cxn>
                <a:cxn ang="0">
                  <a:pos x="282" y="358"/>
                </a:cxn>
                <a:cxn ang="0">
                  <a:pos x="309" y="335"/>
                </a:cxn>
                <a:cxn ang="0">
                  <a:pos x="324" y="316"/>
                </a:cxn>
                <a:cxn ang="0">
                  <a:pos x="301" y="295"/>
                </a:cxn>
                <a:cxn ang="0">
                  <a:pos x="281" y="285"/>
                </a:cxn>
                <a:cxn ang="0">
                  <a:pos x="271" y="271"/>
                </a:cxn>
                <a:cxn ang="0">
                  <a:pos x="263" y="248"/>
                </a:cxn>
                <a:cxn ang="0">
                  <a:pos x="263" y="239"/>
                </a:cxn>
                <a:cxn ang="0">
                  <a:pos x="283" y="227"/>
                </a:cxn>
                <a:cxn ang="0">
                  <a:pos x="308" y="221"/>
                </a:cxn>
                <a:cxn ang="0">
                  <a:pos x="325" y="210"/>
                </a:cxn>
                <a:cxn ang="0">
                  <a:pos x="360" y="208"/>
                </a:cxn>
                <a:cxn ang="0">
                  <a:pos x="369" y="177"/>
                </a:cxn>
                <a:cxn ang="0">
                  <a:pos x="351" y="157"/>
                </a:cxn>
                <a:cxn ang="0">
                  <a:pos x="356" y="136"/>
                </a:cxn>
                <a:cxn ang="0">
                  <a:pos x="352" y="115"/>
                </a:cxn>
                <a:cxn ang="0">
                  <a:pos x="334" y="106"/>
                </a:cxn>
                <a:cxn ang="0">
                  <a:pos x="339" y="72"/>
                </a:cxn>
                <a:cxn ang="0">
                  <a:pos x="321" y="55"/>
                </a:cxn>
                <a:cxn ang="0">
                  <a:pos x="296" y="35"/>
                </a:cxn>
                <a:cxn ang="0">
                  <a:pos x="226" y="35"/>
                </a:cxn>
                <a:cxn ang="0">
                  <a:pos x="202" y="35"/>
                </a:cxn>
                <a:cxn ang="0">
                  <a:pos x="168" y="22"/>
                </a:cxn>
                <a:cxn ang="0">
                  <a:pos x="145" y="3"/>
                </a:cxn>
                <a:cxn ang="0">
                  <a:pos x="112" y="0"/>
                </a:cxn>
                <a:cxn ang="0">
                  <a:pos x="130" y="49"/>
                </a:cxn>
                <a:cxn ang="0">
                  <a:pos x="105" y="55"/>
                </a:cxn>
                <a:cxn ang="0">
                  <a:pos x="82" y="62"/>
                </a:cxn>
                <a:cxn ang="0">
                  <a:pos x="57" y="85"/>
                </a:cxn>
                <a:cxn ang="0">
                  <a:pos x="47" y="103"/>
                </a:cxn>
                <a:cxn ang="0">
                  <a:pos x="30" y="122"/>
                </a:cxn>
                <a:cxn ang="0">
                  <a:pos x="35" y="153"/>
                </a:cxn>
                <a:cxn ang="0">
                  <a:pos x="1" y="155"/>
                </a:cxn>
                <a:cxn ang="0">
                  <a:pos x="0" y="191"/>
                </a:cxn>
                <a:cxn ang="0">
                  <a:pos x="5" y="216"/>
                </a:cxn>
                <a:cxn ang="0">
                  <a:pos x="9" y="239"/>
                </a:cxn>
                <a:cxn ang="0">
                  <a:pos x="17" y="274"/>
                </a:cxn>
              </a:cxnLst>
              <a:rect l="0" t="0" r="r" b="b"/>
              <a:pathLst>
                <a:path w="373" h="393">
                  <a:moveTo>
                    <a:pt x="17" y="274"/>
                  </a:moveTo>
                  <a:cubicBezTo>
                    <a:pt x="17" y="274"/>
                    <a:pt x="19" y="278"/>
                    <a:pt x="22" y="281"/>
                  </a:cubicBezTo>
                  <a:cubicBezTo>
                    <a:pt x="25" y="284"/>
                    <a:pt x="21" y="294"/>
                    <a:pt x="21" y="294"/>
                  </a:cubicBezTo>
                  <a:cubicBezTo>
                    <a:pt x="38" y="294"/>
                    <a:pt x="38" y="294"/>
                    <a:pt x="38" y="294"/>
                  </a:cubicBezTo>
                  <a:cubicBezTo>
                    <a:pt x="38" y="294"/>
                    <a:pt x="36" y="299"/>
                    <a:pt x="42" y="300"/>
                  </a:cubicBezTo>
                  <a:cubicBezTo>
                    <a:pt x="48" y="301"/>
                    <a:pt x="62" y="297"/>
                    <a:pt x="62" y="297"/>
                  </a:cubicBezTo>
                  <a:cubicBezTo>
                    <a:pt x="62" y="301"/>
                    <a:pt x="62" y="301"/>
                    <a:pt x="62" y="301"/>
                  </a:cubicBezTo>
                  <a:cubicBezTo>
                    <a:pt x="80" y="300"/>
                    <a:pt x="80" y="300"/>
                    <a:pt x="80" y="300"/>
                  </a:cubicBezTo>
                  <a:cubicBezTo>
                    <a:pt x="90" y="305"/>
                    <a:pt x="90" y="305"/>
                    <a:pt x="90" y="305"/>
                  </a:cubicBezTo>
                  <a:cubicBezTo>
                    <a:pt x="88" y="311"/>
                    <a:pt x="88" y="311"/>
                    <a:pt x="88" y="311"/>
                  </a:cubicBezTo>
                  <a:cubicBezTo>
                    <a:pt x="74" y="322"/>
                    <a:pt x="74" y="322"/>
                    <a:pt x="74" y="322"/>
                  </a:cubicBezTo>
                  <a:cubicBezTo>
                    <a:pt x="74" y="330"/>
                    <a:pt x="74" y="330"/>
                    <a:pt x="74" y="330"/>
                  </a:cubicBezTo>
                  <a:cubicBezTo>
                    <a:pt x="74" y="330"/>
                    <a:pt x="64" y="349"/>
                    <a:pt x="62" y="360"/>
                  </a:cubicBezTo>
                  <a:cubicBezTo>
                    <a:pt x="60" y="369"/>
                    <a:pt x="63" y="377"/>
                    <a:pt x="64" y="379"/>
                  </a:cubicBezTo>
                  <a:cubicBezTo>
                    <a:pt x="75" y="381"/>
                    <a:pt x="75" y="381"/>
                    <a:pt x="75" y="381"/>
                  </a:cubicBezTo>
                  <a:cubicBezTo>
                    <a:pt x="87" y="381"/>
                    <a:pt x="87" y="381"/>
                    <a:pt x="87" y="381"/>
                  </a:cubicBezTo>
                  <a:cubicBezTo>
                    <a:pt x="97" y="374"/>
                    <a:pt x="97" y="374"/>
                    <a:pt x="97" y="374"/>
                  </a:cubicBezTo>
                  <a:cubicBezTo>
                    <a:pt x="101" y="378"/>
                    <a:pt x="101" y="378"/>
                    <a:pt x="101" y="378"/>
                  </a:cubicBezTo>
                  <a:cubicBezTo>
                    <a:pt x="101" y="378"/>
                    <a:pt x="96" y="366"/>
                    <a:pt x="103" y="365"/>
                  </a:cubicBezTo>
                  <a:cubicBezTo>
                    <a:pt x="110" y="364"/>
                    <a:pt x="119" y="372"/>
                    <a:pt x="119" y="372"/>
                  </a:cubicBezTo>
                  <a:cubicBezTo>
                    <a:pt x="128" y="372"/>
                    <a:pt x="128" y="372"/>
                    <a:pt x="128" y="372"/>
                  </a:cubicBezTo>
                  <a:cubicBezTo>
                    <a:pt x="138" y="375"/>
                    <a:pt x="138" y="375"/>
                    <a:pt x="138" y="375"/>
                  </a:cubicBezTo>
                  <a:cubicBezTo>
                    <a:pt x="144" y="383"/>
                    <a:pt x="144" y="383"/>
                    <a:pt x="144" y="383"/>
                  </a:cubicBezTo>
                  <a:cubicBezTo>
                    <a:pt x="148" y="383"/>
                    <a:pt x="148" y="383"/>
                    <a:pt x="148" y="383"/>
                  </a:cubicBezTo>
                  <a:cubicBezTo>
                    <a:pt x="148" y="383"/>
                    <a:pt x="149" y="384"/>
                    <a:pt x="149" y="385"/>
                  </a:cubicBezTo>
                  <a:cubicBezTo>
                    <a:pt x="149" y="385"/>
                    <a:pt x="149" y="385"/>
                    <a:pt x="149" y="385"/>
                  </a:cubicBezTo>
                  <a:cubicBezTo>
                    <a:pt x="151" y="383"/>
                    <a:pt x="155" y="380"/>
                    <a:pt x="161" y="382"/>
                  </a:cubicBezTo>
                  <a:cubicBezTo>
                    <a:pt x="170" y="383"/>
                    <a:pt x="171" y="393"/>
                    <a:pt x="175" y="392"/>
                  </a:cubicBezTo>
                  <a:cubicBezTo>
                    <a:pt x="179" y="391"/>
                    <a:pt x="182" y="386"/>
                    <a:pt x="182" y="386"/>
                  </a:cubicBezTo>
                  <a:cubicBezTo>
                    <a:pt x="182" y="377"/>
                    <a:pt x="182" y="377"/>
                    <a:pt x="182" y="377"/>
                  </a:cubicBezTo>
                  <a:cubicBezTo>
                    <a:pt x="195" y="378"/>
                    <a:pt x="195" y="378"/>
                    <a:pt x="195" y="378"/>
                  </a:cubicBezTo>
                  <a:cubicBezTo>
                    <a:pt x="195" y="378"/>
                    <a:pt x="205" y="389"/>
                    <a:pt x="212" y="389"/>
                  </a:cubicBezTo>
                  <a:cubicBezTo>
                    <a:pt x="218" y="389"/>
                    <a:pt x="224" y="387"/>
                    <a:pt x="224" y="387"/>
                  </a:cubicBezTo>
                  <a:cubicBezTo>
                    <a:pt x="233" y="379"/>
                    <a:pt x="233" y="379"/>
                    <a:pt x="233" y="379"/>
                  </a:cubicBezTo>
                  <a:cubicBezTo>
                    <a:pt x="247" y="378"/>
                    <a:pt x="247" y="378"/>
                    <a:pt x="247" y="378"/>
                  </a:cubicBezTo>
                  <a:cubicBezTo>
                    <a:pt x="258" y="372"/>
                    <a:pt x="258" y="372"/>
                    <a:pt x="258" y="372"/>
                  </a:cubicBezTo>
                  <a:cubicBezTo>
                    <a:pt x="267" y="373"/>
                    <a:pt x="267" y="373"/>
                    <a:pt x="267" y="373"/>
                  </a:cubicBezTo>
                  <a:cubicBezTo>
                    <a:pt x="280" y="378"/>
                    <a:pt x="280" y="378"/>
                    <a:pt x="280" y="378"/>
                  </a:cubicBezTo>
                  <a:cubicBezTo>
                    <a:pt x="280" y="378"/>
                    <a:pt x="288" y="392"/>
                    <a:pt x="290" y="385"/>
                  </a:cubicBezTo>
                  <a:cubicBezTo>
                    <a:pt x="291" y="379"/>
                    <a:pt x="290" y="369"/>
                    <a:pt x="290" y="369"/>
                  </a:cubicBezTo>
                  <a:cubicBezTo>
                    <a:pt x="290" y="360"/>
                    <a:pt x="290" y="360"/>
                    <a:pt x="290" y="360"/>
                  </a:cubicBezTo>
                  <a:cubicBezTo>
                    <a:pt x="282" y="358"/>
                    <a:pt x="282" y="358"/>
                    <a:pt x="282" y="358"/>
                  </a:cubicBezTo>
                  <a:cubicBezTo>
                    <a:pt x="282" y="358"/>
                    <a:pt x="287" y="345"/>
                    <a:pt x="291" y="344"/>
                  </a:cubicBezTo>
                  <a:cubicBezTo>
                    <a:pt x="296" y="343"/>
                    <a:pt x="309" y="346"/>
                    <a:pt x="309" y="346"/>
                  </a:cubicBezTo>
                  <a:cubicBezTo>
                    <a:pt x="309" y="335"/>
                    <a:pt x="309" y="335"/>
                    <a:pt x="309" y="335"/>
                  </a:cubicBezTo>
                  <a:cubicBezTo>
                    <a:pt x="305" y="328"/>
                    <a:pt x="305" y="328"/>
                    <a:pt x="305" y="328"/>
                  </a:cubicBezTo>
                  <a:cubicBezTo>
                    <a:pt x="317" y="327"/>
                    <a:pt x="317" y="327"/>
                    <a:pt x="317" y="327"/>
                  </a:cubicBezTo>
                  <a:cubicBezTo>
                    <a:pt x="324" y="316"/>
                    <a:pt x="324" y="316"/>
                    <a:pt x="324" y="316"/>
                  </a:cubicBezTo>
                  <a:cubicBezTo>
                    <a:pt x="324" y="316"/>
                    <a:pt x="323" y="309"/>
                    <a:pt x="317" y="305"/>
                  </a:cubicBezTo>
                  <a:cubicBezTo>
                    <a:pt x="312" y="302"/>
                    <a:pt x="307" y="304"/>
                    <a:pt x="307" y="304"/>
                  </a:cubicBezTo>
                  <a:cubicBezTo>
                    <a:pt x="301" y="295"/>
                    <a:pt x="301" y="295"/>
                    <a:pt x="301" y="295"/>
                  </a:cubicBezTo>
                  <a:cubicBezTo>
                    <a:pt x="297" y="295"/>
                    <a:pt x="297" y="295"/>
                    <a:pt x="297" y="295"/>
                  </a:cubicBezTo>
                  <a:cubicBezTo>
                    <a:pt x="294" y="287"/>
                    <a:pt x="294" y="287"/>
                    <a:pt x="294" y="287"/>
                  </a:cubicBezTo>
                  <a:cubicBezTo>
                    <a:pt x="294" y="287"/>
                    <a:pt x="288" y="285"/>
                    <a:pt x="281" y="285"/>
                  </a:cubicBezTo>
                  <a:cubicBezTo>
                    <a:pt x="273" y="284"/>
                    <a:pt x="279" y="279"/>
                    <a:pt x="279" y="279"/>
                  </a:cubicBezTo>
                  <a:cubicBezTo>
                    <a:pt x="273" y="277"/>
                    <a:pt x="273" y="277"/>
                    <a:pt x="273" y="277"/>
                  </a:cubicBezTo>
                  <a:cubicBezTo>
                    <a:pt x="271" y="271"/>
                    <a:pt x="271" y="271"/>
                    <a:pt x="271" y="271"/>
                  </a:cubicBezTo>
                  <a:cubicBezTo>
                    <a:pt x="271" y="271"/>
                    <a:pt x="263" y="265"/>
                    <a:pt x="262" y="263"/>
                  </a:cubicBezTo>
                  <a:cubicBezTo>
                    <a:pt x="261" y="261"/>
                    <a:pt x="269" y="257"/>
                    <a:pt x="269" y="257"/>
                  </a:cubicBezTo>
                  <a:cubicBezTo>
                    <a:pt x="263" y="248"/>
                    <a:pt x="263" y="248"/>
                    <a:pt x="263" y="248"/>
                  </a:cubicBezTo>
                  <a:cubicBezTo>
                    <a:pt x="257" y="247"/>
                    <a:pt x="257" y="247"/>
                    <a:pt x="257" y="247"/>
                  </a:cubicBezTo>
                  <a:cubicBezTo>
                    <a:pt x="257" y="247"/>
                    <a:pt x="252" y="238"/>
                    <a:pt x="255" y="235"/>
                  </a:cubicBezTo>
                  <a:cubicBezTo>
                    <a:pt x="259" y="233"/>
                    <a:pt x="259" y="239"/>
                    <a:pt x="263" y="239"/>
                  </a:cubicBezTo>
                  <a:cubicBezTo>
                    <a:pt x="267" y="238"/>
                    <a:pt x="266" y="233"/>
                    <a:pt x="266" y="233"/>
                  </a:cubicBezTo>
                  <a:cubicBezTo>
                    <a:pt x="273" y="233"/>
                    <a:pt x="273" y="233"/>
                    <a:pt x="273" y="233"/>
                  </a:cubicBezTo>
                  <a:cubicBezTo>
                    <a:pt x="273" y="233"/>
                    <a:pt x="275" y="225"/>
                    <a:pt x="283" y="227"/>
                  </a:cubicBezTo>
                  <a:cubicBezTo>
                    <a:pt x="292" y="229"/>
                    <a:pt x="290" y="233"/>
                    <a:pt x="290" y="233"/>
                  </a:cubicBezTo>
                  <a:cubicBezTo>
                    <a:pt x="297" y="224"/>
                    <a:pt x="297" y="224"/>
                    <a:pt x="297" y="224"/>
                  </a:cubicBezTo>
                  <a:cubicBezTo>
                    <a:pt x="308" y="221"/>
                    <a:pt x="308" y="221"/>
                    <a:pt x="308" y="221"/>
                  </a:cubicBezTo>
                  <a:cubicBezTo>
                    <a:pt x="310" y="217"/>
                    <a:pt x="310" y="217"/>
                    <a:pt x="310" y="217"/>
                  </a:cubicBezTo>
                  <a:cubicBezTo>
                    <a:pt x="310" y="217"/>
                    <a:pt x="321" y="217"/>
                    <a:pt x="324" y="216"/>
                  </a:cubicBezTo>
                  <a:cubicBezTo>
                    <a:pt x="327" y="215"/>
                    <a:pt x="325" y="210"/>
                    <a:pt x="325" y="210"/>
                  </a:cubicBezTo>
                  <a:cubicBezTo>
                    <a:pt x="325" y="210"/>
                    <a:pt x="336" y="211"/>
                    <a:pt x="339" y="208"/>
                  </a:cubicBezTo>
                  <a:cubicBezTo>
                    <a:pt x="341" y="205"/>
                    <a:pt x="346" y="199"/>
                    <a:pt x="348" y="198"/>
                  </a:cubicBezTo>
                  <a:cubicBezTo>
                    <a:pt x="350" y="197"/>
                    <a:pt x="355" y="209"/>
                    <a:pt x="360" y="208"/>
                  </a:cubicBezTo>
                  <a:cubicBezTo>
                    <a:pt x="365" y="207"/>
                    <a:pt x="371" y="195"/>
                    <a:pt x="372" y="191"/>
                  </a:cubicBezTo>
                  <a:cubicBezTo>
                    <a:pt x="373" y="188"/>
                    <a:pt x="367" y="187"/>
                    <a:pt x="367" y="187"/>
                  </a:cubicBezTo>
                  <a:cubicBezTo>
                    <a:pt x="367" y="187"/>
                    <a:pt x="371" y="182"/>
                    <a:pt x="369" y="177"/>
                  </a:cubicBezTo>
                  <a:cubicBezTo>
                    <a:pt x="368" y="171"/>
                    <a:pt x="360" y="177"/>
                    <a:pt x="360" y="177"/>
                  </a:cubicBezTo>
                  <a:cubicBezTo>
                    <a:pt x="361" y="165"/>
                    <a:pt x="361" y="165"/>
                    <a:pt x="361" y="165"/>
                  </a:cubicBezTo>
                  <a:cubicBezTo>
                    <a:pt x="361" y="165"/>
                    <a:pt x="352" y="163"/>
                    <a:pt x="351" y="157"/>
                  </a:cubicBezTo>
                  <a:cubicBezTo>
                    <a:pt x="351" y="152"/>
                    <a:pt x="360" y="146"/>
                    <a:pt x="360" y="146"/>
                  </a:cubicBezTo>
                  <a:cubicBezTo>
                    <a:pt x="360" y="146"/>
                    <a:pt x="357" y="144"/>
                    <a:pt x="355" y="143"/>
                  </a:cubicBezTo>
                  <a:cubicBezTo>
                    <a:pt x="353" y="143"/>
                    <a:pt x="356" y="136"/>
                    <a:pt x="356" y="136"/>
                  </a:cubicBezTo>
                  <a:cubicBezTo>
                    <a:pt x="356" y="136"/>
                    <a:pt x="351" y="135"/>
                    <a:pt x="350" y="132"/>
                  </a:cubicBezTo>
                  <a:cubicBezTo>
                    <a:pt x="349" y="129"/>
                    <a:pt x="355" y="126"/>
                    <a:pt x="355" y="126"/>
                  </a:cubicBezTo>
                  <a:cubicBezTo>
                    <a:pt x="355" y="126"/>
                    <a:pt x="355" y="120"/>
                    <a:pt x="352" y="115"/>
                  </a:cubicBezTo>
                  <a:cubicBezTo>
                    <a:pt x="349" y="111"/>
                    <a:pt x="345" y="115"/>
                    <a:pt x="345" y="115"/>
                  </a:cubicBezTo>
                  <a:cubicBezTo>
                    <a:pt x="341" y="109"/>
                    <a:pt x="341" y="109"/>
                    <a:pt x="341" y="109"/>
                  </a:cubicBezTo>
                  <a:cubicBezTo>
                    <a:pt x="341" y="109"/>
                    <a:pt x="337" y="113"/>
                    <a:pt x="334" y="106"/>
                  </a:cubicBezTo>
                  <a:cubicBezTo>
                    <a:pt x="331" y="99"/>
                    <a:pt x="337" y="98"/>
                    <a:pt x="343" y="93"/>
                  </a:cubicBezTo>
                  <a:cubicBezTo>
                    <a:pt x="349" y="89"/>
                    <a:pt x="347" y="87"/>
                    <a:pt x="345" y="79"/>
                  </a:cubicBezTo>
                  <a:cubicBezTo>
                    <a:pt x="342" y="70"/>
                    <a:pt x="337" y="78"/>
                    <a:pt x="339" y="72"/>
                  </a:cubicBezTo>
                  <a:cubicBezTo>
                    <a:pt x="340" y="69"/>
                    <a:pt x="339" y="65"/>
                    <a:pt x="338" y="62"/>
                  </a:cubicBezTo>
                  <a:cubicBezTo>
                    <a:pt x="334" y="60"/>
                    <a:pt x="334" y="60"/>
                    <a:pt x="334" y="60"/>
                  </a:cubicBezTo>
                  <a:cubicBezTo>
                    <a:pt x="321" y="55"/>
                    <a:pt x="321" y="55"/>
                    <a:pt x="321" y="55"/>
                  </a:cubicBezTo>
                  <a:cubicBezTo>
                    <a:pt x="321" y="55"/>
                    <a:pt x="323" y="50"/>
                    <a:pt x="318" y="44"/>
                  </a:cubicBezTo>
                  <a:cubicBezTo>
                    <a:pt x="313" y="38"/>
                    <a:pt x="301" y="41"/>
                    <a:pt x="301" y="41"/>
                  </a:cubicBezTo>
                  <a:cubicBezTo>
                    <a:pt x="296" y="35"/>
                    <a:pt x="296" y="35"/>
                    <a:pt x="296" y="35"/>
                  </a:cubicBezTo>
                  <a:cubicBezTo>
                    <a:pt x="296" y="35"/>
                    <a:pt x="270" y="23"/>
                    <a:pt x="265" y="26"/>
                  </a:cubicBezTo>
                  <a:cubicBezTo>
                    <a:pt x="260" y="29"/>
                    <a:pt x="253" y="36"/>
                    <a:pt x="253" y="36"/>
                  </a:cubicBezTo>
                  <a:cubicBezTo>
                    <a:pt x="226" y="35"/>
                    <a:pt x="226" y="35"/>
                    <a:pt x="226" y="35"/>
                  </a:cubicBezTo>
                  <a:cubicBezTo>
                    <a:pt x="226" y="47"/>
                    <a:pt x="226" y="47"/>
                    <a:pt x="226" y="47"/>
                  </a:cubicBezTo>
                  <a:cubicBezTo>
                    <a:pt x="200" y="46"/>
                    <a:pt x="200" y="46"/>
                    <a:pt x="200" y="46"/>
                  </a:cubicBezTo>
                  <a:cubicBezTo>
                    <a:pt x="200" y="46"/>
                    <a:pt x="198" y="38"/>
                    <a:pt x="202" y="35"/>
                  </a:cubicBezTo>
                  <a:cubicBezTo>
                    <a:pt x="206" y="32"/>
                    <a:pt x="209" y="20"/>
                    <a:pt x="209" y="20"/>
                  </a:cubicBezTo>
                  <a:cubicBezTo>
                    <a:pt x="196" y="27"/>
                    <a:pt x="196" y="27"/>
                    <a:pt x="196" y="27"/>
                  </a:cubicBezTo>
                  <a:cubicBezTo>
                    <a:pt x="168" y="22"/>
                    <a:pt x="168" y="22"/>
                    <a:pt x="168" y="22"/>
                  </a:cubicBezTo>
                  <a:cubicBezTo>
                    <a:pt x="168" y="22"/>
                    <a:pt x="160" y="14"/>
                    <a:pt x="156" y="4"/>
                  </a:cubicBezTo>
                  <a:cubicBezTo>
                    <a:pt x="154" y="5"/>
                    <a:pt x="153" y="6"/>
                    <a:pt x="153" y="6"/>
                  </a:cubicBezTo>
                  <a:cubicBezTo>
                    <a:pt x="153" y="6"/>
                    <a:pt x="152" y="2"/>
                    <a:pt x="145" y="3"/>
                  </a:cubicBezTo>
                  <a:cubicBezTo>
                    <a:pt x="137" y="3"/>
                    <a:pt x="135" y="5"/>
                    <a:pt x="135" y="5"/>
                  </a:cubicBezTo>
                  <a:cubicBezTo>
                    <a:pt x="135" y="5"/>
                    <a:pt x="127" y="0"/>
                    <a:pt x="123" y="0"/>
                  </a:cubicBezTo>
                  <a:cubicBezTo>
                    <a:pt x="119" y="0"/>
                    <a:pt x="112" y="0"/>
                    <a:pt x="112" y="0"/>
                  </a:cubicBezTo>
                  <a:cubicBezTo>
                    <a:pt x="126" y="23"/>
                    <a:pt x="126" y="23"/>
                    <a:pt x="126" y="23"/>
                  </a:cubicBezTo>
                  <a:cubicBezTo>
                    <a:pt x="117" y="31"/>
                    <a:pt x="117" y="31"/>
                    <a:pt x="117" y="31"/>
                  </a:cubicBezTo>
                  <a:cubicBezTo>
                    <a:pt x="130" y="49"/>
                    <a:pt x="130" y="49"/>
                    <a:pt x="130" y="49"/>
                  </a:cubicBezTo>
                  <a:cubicBezTo>
                    <a:pt x="142" y="58"/>
                    <a:pt x="142" y="58"/>
                    <a:pt x="142" y="58"/>
                  </a:cubicBezTo>
                  <a:cubicBezTo>
                    <a:pt x="123" y="51"/>
                    <a:pt x="123" y="51"/>
                    <a:pt x="123" y="51"/>
                  </a:cubicBezTo>
                  <a:cubicBezTo>
                    <a:pt x="105" y="55"/>
                    <a:pt x="105" y="55"/>
                    <a:pt x="105" y="55"/>
                  </a:cubicBezTo>
                  <a:cubicBezTo>
                    <a:pt x="105" y="55"/>
                    <a:pt x="110" y="70"/>
                    <a:pt x="104" y="72"/>
                  </a:cubicBezTo>
                  <a:cubicBezTo>
                    <a:pt x="98" y="74"/>
                    <a:pt x="88" y="72"/>
                    <a:pt x="88" y="72"/>
                  </a:cubicBezTo>
                  <a:cubicBezTo>
                    <a:pt x="82" y="62"/>
                    <a:pt x="82" y="62"/>
                    <a:pt x="82" y="62"/>
                  </a:cubicBezTo>
                  <a:cubicBezTo>
                    <a:pt x="82" y="62"/>
                    <a:pt x="55" y="59"/>
                    <a:pt x="54" y="64"/>
                  </a:cubicBezTo>
                  <a:cubicBezTo>
                    <a:pt x="53" y="69"/>
                    <a:pt x="53" y="82"/>
                    <a:pt x="53" y="82"/>
                  </a:cubicBezTo>
                  <a:cubicBezTo>
                    <a:pt x="57" y="85"/>
                    <a:pt x="57" y="85"/>
                    <a:pt x="57" y="85"/>
                  </a:cubicBezTo>
                  <a:cubicBezTo>
                    <a:pt x="54" y="87"/>
                    <a:pt x="54" y="87"/>
                    <a:pt x="54" y="87"/>
                  </a:cubicBezTo>
                  <a:cubicBezTo>
                    <a:pt x="59" y="95"/>
                    <a:pt x="59" y="95"/>
                    <a:pt x="59" y="95"/>
                  </a:cubicBezTo>
                  <a:cubicBezTo>
                    <a:pt x="59" y="95"/>
                    <a:pt x="48" y="99"/>
                    <a:pt x="47" y="103"/>
                  </a:cubicBezTo>
                  <a:cubicBezTo>
                    <a:pt x="45" y="107"/>
                    <a:pt x="49" y="115"/>
                    <a:pt x="49" y="115"/>
                  </a:cubicBezTo>
                  <a:cubicBezTo>
                    <a:pt x="41" y="115"/>
                    <a:pt x="41" y="115"/>
                    <a:pt x="41" y="115"/>
                  </a:cubicBezTo>
                  <a:cubicBezTo>
                    <a:pt x="41" y="115"/>
                    <a:pt x="29" y="119"/>
                    <a:pt x="30" y="122"/>
                  </a:cubicBezTo>
                  <a:cubicBezTo>
                    <a:pt x="31" y="125"/>
                    <a:pt x="45" y="130"/>
                    <a:pt x="45" y="134"/>
                  </a:cubicBezTo>
                  <a:cubicBezTo>
                    <a:pt x="45" y="138"/>
                    <a:pt x="37" y="142"/>
                    <a:pt x="37" y="142"/>
                  </a:cubicBezTo>
                  <a:cubicBezTo>
                    <a:pt x="35" y="153"/>
                    <a:pt x="35" y="153"/>
                    <a:pt x="35" y="153"/>
                  </a:cubicBezTo>
                  <a:cubicBezTo>
                    <a:pt x="29" y="152"/>
                    <a:pt x="29" y="152"/>
                    <a:pt x="29" y="152"/>
                  </a:cubicBezTo>
                  <a:cubicBezTo>
                    <a:pt x="29" y="152"/>
                    <a:pt x="27" y="157"/>
                    <a:pt x="25" y="160"/>
                  </a:cubicBezTo>
                  <a:cubicBezTo>
                    <a:pt x="23" y="163"/>
                    <a:pt x="1" y="155"/>
                    <a:pt x="1" y="155"/>
                  </a:cubicBezTo>
                  <a:cubicBezTo>
                    <a:pt x="7" y="170"/>
                    <a:pt x="7" y="170"/>
                    <a:pt x="7" y="170"/>
                  </a:cubicBezTo>
                  <a:cubicBezTo>
                    <a:pt x="7" y="170"/>
                    <a:pt x="12" y="178"/>
                    <a:pt x="11" y="181"/>
                  </a:cubicBezTo>
                  <a:cubicBezTo>
                    <a:pt x="11" y="185"/>
                    <a:pt x="0" y="191"/>
                    <a:pt x="0" y="191"/>
                  </a:cubicBezTo>
                  <a:cubicBezTo>
                    <a:pt x="0" y="191"/>
                    <a:pt x="5" y="197"/>
                    <a:pt x="4" y="199"/>
                  </a:cubicBezTo>
                  <a:cubicBezTo>
                    <a:pt x="3" y="201"/>
                    <a:pt x="0" y="215"/>
                    <a:pt x="0" y="215"/>
                  </a:cubicBezTo>
                  <a:cubicBezTo>
                    <a:pt x="5" y="216"/>
                    <a:pt x="5" y="216"/>
                    <a:pt x="5" y="216"/>
                  </a:cubicBezTo>
                  <a:cubicBezTo>
                    <a:pt x="5" y="216"/>
                    <a:pt x="14" y="219"/>
                    <a:pt x="15" y="225"/>
                  </a:cubicBezTo>
                  <a:cubicBezTo>
                    <a:pt x="15" y="231"/>
                    <a:pt x="18" y="238"/>
                    <a:pt x="18" y="238"/>
                  </a:cubicBezTo>
                  <a:cubicBezTo>
                    <a:pt x="9" y="239"/>
                    <a:pt x="9" y="239"/>
                    <a:pt x="9" y="239"/>
                  </a:cubicBezTo>
                  <a:cubicBezTo>
                    <a:pt x="9" y="239"/>
                    <a:pt x="4" y="247"/>
                    <a:pt x="7" y="253"/>
                  </a:cubicBezTo>
                  <a:cubicBezTo>
                    <a:pt x="11" y="259"/>
                    <a:pt x="21" y="261"/>
                    <a:pt x="22" y="265"/>
                  </a:cubicBezTo>
                  <a:cubicBezTo>
                    <a:pt x="23" y="270"/>
                    <a:pt x="17" y="274"/>
                    <a:pt x="17" y="274"/>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8" name="Freeform 84">
              <a:extLst>
                <a:ext uri="{FF2B5EF4-FFF2-40B4-BE49-F238E27FC236}">
                  <a16:creationId xmlns:a16="http://schemas.microsoft.com/office/drawing/2014/main" id="{7A9F230F-0CDF-44A4-9812-84BCBAFA3B58}"/>
                </a:ext>
              </a:extLst>
            </p:cNvPr>
            <p:cNvSpPr>
              <a:spLocks/>
            </p:cNvSpPr>
            <p:nvPr/>
          </p:nvSpPr>
          <p:spPr bwMode="auto">
            <a:xfrm>
              <a:off x="1618221" y="3429906"/>
              <a:ext cx="15739" cy="7859"/>
            </a:xfrm>
            <a:custGeom>
              <a:avLst/>
              <a:gdLst/>
              <a:ahLst/>
              <a:cxnLst>
                <a:cxn ang="0">
                  <a:pos x="5" y="13"/>
                </a:cxn>
                <a:cxn ang="0">
                  <a:pos x="18" y="10"/>
                </a:cxn>
                <a:cxn ang="0">
                  <a:pos x="20" y="10"/>
                </a:cxn>
                <a:cxn ang="0">
                  <a:pos x="19" y="1"/>
                </a:cxn>
                <a:cxn ang="0">
                  <a:pos x="5" y="1"/>
                </a:cxn>
                <a:cxn ang="0">
                  <a:pos x="0" y="2"/>
                </a:cxn>
                <a:cxn ang="0">
                  <a:pos x="5" y="13"/>
                </a:cxn>
              </a:cxnLst>
              <a:rect l="0" t="0" r="r" b="b"/>
              <a:pathLst>
                <a:path w="20" h="13">
                  <a:moveTo>
                    <a:pt x="5" y="13"/>
                  </a:moveTo>
                  <a:cubicBezTo>
                    <a:pt x="5" y="13"/>
                    <a:pt x="14" y="11"/>
                    <a:pt x="18" y="10"/>
                  </a:cubicBezTo>
                  <a:cubicBezTo>
                    <a:pt x="19" y="10"/>
                    <a:pt x="20" y="10"/>
                    <a:pt x="20" y="10"/>
                  </a:cubicBezTo>
                  <a:cubicBezTo>
                    <a:pt x="19" y="1"/>
                    <a:pt x="19" y="1"/>
                    <a:pt x="19" y="1"/>
                  </a:cubicBezTo>
                  <a:cubicBezTo>
                    <a:pt x="19" y="1"/>
                    <a:pt x="15" y="0"/>
                    <a:pt x="5" y="1"/>
                  </a:cubicBezTo>
                  <a:cubicBezTo>
                    <a:pt x="3" y="1"/>
                    <a:pt x="1" y="1"/>
                    <a:pt x="0" y="2"/>
                  </a:cubicBezTo>
                  <a:lnTo>
                    <a:pt x="5" y="13"/>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19" name="Freeform 85">
              <a:extLst>
                <a:ext uri="{FF2B5EF4-FFF2-40B4-BE49-F238E27FC236}">
                  <a16:creationId xmlns:a16="http://schemas.microsoft.com/office/drawing/2014/main" id="{8EE276B3-5411-4039-B866-B28D88FBA5CD}"/>
                </a:ext>
              </a:extLst>
            </p:cNvPr>
            <p:cNvSpPr>
              <a:spLocks/>
            </p:cNvSpPr>
            <p:nvPr/>
          </p:nvSpPr>
          <p:spPr bwMode="auto">
            <a:xfrm>
              <a:off x="4743326" y="2961019"/>
              <a:ext cx="1220815" cy="521276"/>
            </a:xfrm>
            <a:custGeom>
              <a:avLst/>
              <a:gdLst/>
              <a:ahLst/>
              <a:cxnLst>
                <a:cxn ang="0">
                  <a:pos x="1353" y="245"/>
                </a:cxn>
                <a:cxn ang="0">
                  <a:pos x="1312" y="214"/>
                </a:cxn>
                <a:cxn ang="0">
                  <a:pos x="1247" y="225"/>
                </a:cxn>
                <a:cxn ang="0">
                  <a:pos x="1182" y="215"/>
                </a:cxn>
                <a:cxn ang="0">
                  <a:pos x="1179" y="178"/>
                </a:cxn>
                <a:cxn ang="0">
                  <a:pos x="1162" y="114"/>
                </a:cxn>
                <a:cxn ang="0">
                  <a:pos x="1091" y="102"/>
                </a:cxn>
                <a:cxn ang="0">
                  <a:pos x="1025" y="136"/>
                </a:cxn>
                <a:cxn ang="0">
                  <a:pos x="967" y="143"/>
                </a:cxn>
                <a:cxn ang="0">
                  <a:pos x="922" y="156"/>
                </a:cxn>
                <a:cxn ang="0">
                  <a:pos x="855" y="148"/>
                </a:cxn>
                <a:cxn ang="0">
                  <a:pos x="812" y="114"/>
                </a:cxn>
                <a:cxn ang="0">
                  <a:pos x="728" y="97"/>
                </a:cxn>
                <a:cxn ang="0">
                  <a:pos x="607" y="95"/>
                </a:cxn>
                <a:cxn ang="0">
                  <a:pos x="563" y="83"/>
                </a:cxn>
                <a:cxn ang="0">
                  <a:pos x="472" y="22"/>
                </a:cxn>
                <a:cxn ang="0">
                  <a:pos x="384" y="0"/>
                </a:cxn>
                <a:cxn ang="0">
                  <a:pos x="373" y="33"/>
                </a:cxn>
                <a:cxn ang="0">
                  <a:pos x="372" y="60"/>
                </a:cxn>
                <a:cxn ang="0">
                  <a:pos x="391" y="110"/>
                </a:cxn>
                <a:cxn ang="0">
                  <a:pos x="335" y="119"/>
                </a:cxn>
                <a:cxn ang="0">
                  <a:pos x="301" y="118"/>
                </a:cxn>
                <a:cxn ang="0">
                  <a:pos x="278" y="107"/>
                </a:cxn>
                <a:cxn ang="0">
                  <a:pos x="182" y="86"/>
                </a:cxn>
                <a:cxn ang="0">
                  <a:pos x="155" y="70"/>
                </a:cxn>
                <a:cxn ang="0">
                  <a:pos x="119" y="88"/>
                </a:cxn>
                <a:cxn ang="0">
                  <a:pos x="83" y="100"/>
                </a:cxn>
                <a:cxn ang="0">
                  <a:pos x="47" y="130"/>
                </a:cxn>
                <a:cxn ang="0">
                  <a:pos x="9" y="151"/>
                </a:cxn>
                <a:cxn ang="0">
                  <a:pos x="18" y="174"/>
                </a:cxn>
                <a:cxn ang="0">
                  <a:pos x="54" y="203"/>
                </a:cxn>
                <a:cxn ang="0">
                  <a:pos x="107" y="221"/>
                </a:cxn>
                <a:cxn ang="0">
                  <a:pos x="179" y="276"/>
                </a:cxn>
                <a:cxn ang="0">
                  <a:pos x="192" y="326"/>
                </a:cxn>
                <a:cxn ang="0">
                  <a:pos x="274" y="374"/>
                </a:cxn>
                <a:cxn ang="0">
                  <a:pos x="361" y="397"/>
                </a:cxn>
                <a:cxn ang="0">
                  <a:pos x="430" y="429"/>
                </a:cxn>
                <a:cxn ang="0">
                  <a:pos x="502" y="498"/>
                </a:cxn>
                <a:cxn ang="0">
                  <a:pos x="610" y="499"/>
                </a:cxn>
                <a:cxn ang="0">
                  <a:pos x="679" y="501"/>
                </a:cxn>
                <a:cxn ang="0">
                  <a:pos x="795" y="531"/>
                </a:cxn>
                <a:cxn ang="0">
                  <a:pos x="873" y="550"/>
                </a:cxn>
                <a:cxn ang="0">
                  <a:pos x="1066" y="510"/>
                </a:cxn>
                <a:cxn ang="0">
                  <a:pos x="1112" y="463"/>
                </a:cxn>
                <a:cxn ang="0">
                  <a:pos x="1108" y="407"/>
                </a:cxn>
                <a:cxn ang="0">
                  <a:pos x="1160" y="388"/>
                </a:cxn>
                <a:cxn ang="0">
                  <a:pos x="1213" y="350"/>
                </a:cxn>
                <a:cxn ang="0">
                  <a:pos x="1270" y="314"/>
                </a:cxn>
                <a:cxn ang="0">
                  <a:pos x="1320" y="294"/>
                </a:cxn>
                <a:cxn ang="0">
                  <a:pos x="1355" y="279"/>
                </a:cxn>
                <a:cxn ang="0">
                  <a:pos x="1394" y="273"/>
                </a:cxn>
              </a:cxnLst>
              <a:rect l="0" t="0" r="r" b="b"/>
              <a:pathLst>
                <a:path w="1406" h="558">
                  <a:moveTo>
                    <a:pt x="1394" y="273"/>
                  </a:moveTo>
                  <a:cubicBezTo>
                    <a:pt x="1385" y="267"/>
                    <a:pt x="1380" y="256"/>
                    <a:pt x="1380" y="256"/>
                  </a:cubicBezTo>
                  <a:cubicBezTo>
                    <a:pt x="1380" y="256"/>
                    <a:pt x="1362" y="252"/>
                    <a:pt x="1353" y="245"/>
                  </a:cubicBezTo>
                  <a:cubicBezTo>
                    <a:pt x="1344" y="238"/>
                    <a:pt x="1336" y="231"/>
                    <a:pt x="1336" y="231"/>
                  </a:cubicBezTo>
                  <a:cubicBezTo>
                    <a:pt x="1336" y="231"/>
                    <a:pt x="1333" y="231"/>
                    <a:pt x="1324" y="230"/>
                  </a:cubicBezTo>
                  <a:cubicBezTo>
                    <a:pt x="1315" y="229"/>
                    <a:pt x="1312" y="214"/>
                    <a:pt x="1312" y="214"/>
                  </a:cubicBezTo>
                  <a:cubicBezTo>
                    <a:pt x="1271" y="214"/>
                    <a:pt x="1271" y="214"/>
                    <a:pt x="1271" y="214"/>
                  </a:cubicBezTo>
                  <a:cubicBezTo>
                    <a:pt x="1271" y="214"/>
                    <a:pt x="1270" y="232"/>
                    <a:pt x="1264" y="234"/>
                  </a:cubicBezTo>
                  <a:cubicBezTo>
                    <a:pt x="1258" y="236"/>
                    <a:pt x="1247" y="225"/>
                    <a:pt x="1247" y="225"/>
                  </a:cubicBezTo>
                  <a:cubicBezTo>
                    <a:pt x="1247" y="225"/>
                    <a:pt x="1237" y="221"/>
                    <a:pt x="1218" y="222"/>
                  </a:cubicBezTo>
                  <a:cubicBezTo>
                    <a:pt x="1199" y="223"/>
                    <a:pt x="1215" y="230"/>
                    <a:pt x="1206" y="233"/>
                  </a:cubicBezTo>
                  <a:cubicBezTo>
                    <a:pt x="1197" y="236"/>
                    <a:pt x="1185" y="225"/>
                    <a:pt x="1182" y="215"/>
                  </a:cubicBezTo>
                  <a:cubicBezTo>
                    <a:pt x="1179" y="205"/>
                    <a:pt x="1184" y="202"/>
                    <a:pt x="1184" y="202"/>
                  </a:cubicBezTo>
                  <a:cubicBezTo>
                    <a:pt x="1180" y="196"/>
                    <a:pt x="1180" y="196"/>
                    <a:pt x="1180" y="196"/>
                  </a:cubicBezTo>
                  <a:cubicBezTo>
                    <a:pt x="1179" y="178"/>
                    <a:pt x="1179" y="178"/>
                    <a:pt x="1179" y="178"/>
                  </a:cubicBezTo>
                  <a:cubicBezTo>
                    <a:pt x="1174" y="172"/>
                    <a:pt x="1174" y="172"/>
                    <a:pt x="1174" y="172"/>
                  </a:cubicBezTo>
                  <a:cubicBezTo>
                    <a:pt x="1173" y="117"/>
                    <a:pt x="1173" y="117"/>
                    <a:pt x="1173" y="117"/>
                  </a:cubicBezTo>
                  <a:cubicBezTo>
                    <a:pt x="1162" y="114"/>
                    <a:pt x="1162" y="114"/>
                    <a:pt x="1162" y="114"/>
                  </a:cubicBezTo>
                  <a:cubicBezTo>
                    <a:pt x="1144" y="111"/>
                    <a:pt x="1144" y="111"/>
                    <a:pt x="1144" y="111"/>
                  </a:cubicBezTo>
                  <a:cubicBezTo>
                    <a:pt x="1144" y="111"/>
                    <a:pt x="1138" y="118"/>
                    <a:pt x="1124" y="118"/>
                  </a:cubicBezTo>
                  <a:cubicBezTo>
                    <a:pt x="1110" y="118"/>
                    <a:pt x="1100" y="102"/>
                    <a:pt x="1091" y="102"/>
                  </a:cubicBezTo>
                  <a:cubicBezTo>
                    <a:pt x="1082" y="102"/>
                    <a:pt x="1055" y="98"/>
                    <a:pt x="1055" y="98"/>
                  </a:cubicBezTo>
                  <a:cubicBezTo>
                    <a:pt x="1032" y="121"/>
                    <a:pt x="1032" y="121"/>
                    <a:pt x="1032" y="121"/>
                  </a:cubicBezTo>
                  <a:cubicBezTo>
                    <a:pt x="1032" y="121"/>
                    <a:pt x="1035" y="132"/>
                    <a:pt x="1025" y="136"/>
                  </a:cubicBezTo>
                  <a:cubicBezTo>
                    <a:pt x="1015" y="140"/>
                    <a:pt x="1003" y="137"/>
                    <a:pt x="1003" y="137"/>
                  </a:cubicBezTo>
                  <a:cubicBezTo>
                    <a:pt x="993" y="142"/>
                    <a:pt x="993" y="142"/>
                    <a:pt x="993" y="142"/>
                  </a:cubicBezTo>
                  <a:cubicBezTo>
                    <a:pt x="993" y="142"/>
                    <a:pt x="976" y="141"/>
                    <a:pt x="967" y="143"/>
                  </a:cubicBezTo>
                  <a:cubicBezTo>
                    <a:pt x="958" y="145"/>
                    <a:pt x="960" y="150"/>
                    <a:pt x="955" y="156"/>
                  </a:cubicBezTo>
                  <a:cubicBezTo>
                    <a:pt x="950" y="162"/>
                    <a:pt x="942" y="153"/>
                    <a:pt x="938" y="151"/>
                  </a:cubicBezTo>
                  <a:cubicBezTo>
                    <a:pt x="934" y="149"/>
                    <a:pt x="922" y="156"/>
                    <a:pt x="922" y="156"/>
                  </a:cubicBezTo>
                  <a:cubicBezTo>
                    <a:pt x="922" y="156"/>
                    <a:pt x="898" y="156"/>
                    <a:pt x="895" y="153"/>
                  </a:cubicBezTo>
                  <a:cubicBezTo>
                    <a:pt x="892" y="150"/>
                    <a:pt x="885" y="147"/>
                    <a:pt x="885" y="147"/>
                  </a:cubicBezTo>
                  <a:cubicBezTo>
                    <a:pt x="885" y="147"/>
                    <a:pt x="875" y="150"/>
                    <a:pt x="855" y="148"/>
                  </a:cubicBezTo>
                  <a:cubicBezTo>
                    <a:pt x="835" y="146"/>
                    <a:pt x="840" y="135"/>
                    <a:pt x="840" y="135"/>
                  </a:cubicBezTo>
                  <a:cubicBezTo>
                    <a:pt x="840" y="135"/>
                    <a:pt x="829" y="132"/>
                    <a:pt x="826" y="133"/>
                  </a:cubicBezTo>
                  <a:cubicBezTo>
                    <a:pt x="823" y="134"/>
                    <a:pt x="815" y="115"/>
                    <a:pt x="812" y="114"/>
                  </a:cubicBezTo>
                  <a:cubicBezTo>
                    <a:pt x="809" y="113"/>
                    <a:pt x="790" y="113"/>
                    <a:pt x="778" y="113"/>
                  </a:cubicBezTo>
                  <a:cubicBezTo>
                    <a:pt x="766" y="113"/>
                    <a:pt x="755" y="94"/>
                    <a:pt x="755" y="94"/>
                  </a:cubicBezTo>
                  <a:cubicBezTo>
                    <a:pt x="728" y="97"/>
                    <a:pt x="728" y="97"/>
                    <a:pt x="728" y="97"/>
                  </a:cubicBezTo>
                  <a:cubicBezTo>
                    <a:pt x="728" y="97"/>
                    <a:pt x="726" y="89"/>
                    <a:pt x="697" y="87"/>
                  </a:cubicBezTo>
                  <a:cubicBezTo>
                    <a:pt x="668" y="85"/>
                    <a:pt x="650" y="103"/>
                    <a:pt x="637" y="104"/>
                  </a:cubicBezTo>
                  <a:cubicBezTo>
                    <a:pt x="624" y="105"/>
                    <a:pt x="607" y="95"/>
                    <a:pt x="607" y="95"/>
                  </a:cubicBezTo>
                  <a:cubicBezTo>
                    <a:pt x="607" y="95"/>
                    <a:pt x="600" y="96"/>
                    <a:pt x="590" y="96"/>
                  </a:cubicBezTo>
                  <a:cubicBezTo>
                    <a:pt x="580" y="96"/>
                    <a:pt x="578" y="80"/>
                    <a:pt x="578" y="80"/>
                  </a:cubicBezTo>
                  <a:cubicBezTo>
                    <a:pt x="563" y="83"/>
                    <a:pt x="563" y="83"/>
                    <a:pt x="563" y="83"/>
                  </a:cubicBezTo>
                  <a:cubicBezTo>
                    <a:pt x="563" y="83"/>
                    <a:pt x="541" y="49"/>
                    <a:pt x="532" y="38"/>
                  </a:cubicBezTo>
                  <a:cubicBezTo>
                    <a:pt x="523" y="27"/>
                    <a:pt x="511" y="40"/>
                    <a:pt x="501" y="38"/>
                  </a:cubicBezTo>
                  <a:cubicBezTo>
                    <a:pt x="491" y="36"/>
                    <a:pt x="472" y="22"/>
                    <a:pt x="472" y="22"/>
                  </a:cubicBezTo>
                  <a:cubicBezTo>
                    <a:pt x="472" y="22"/>
                    <a:pt x="452" y="23"/>
                    <a:pt x="434" y="21"/>
                  </a:cubicBezTo>
                  <a:cubicBezTo>
                    <a:pt x="416" y="19"/>
                    <a:pt x="393" y="2"/>
                    <a:pt x="393" y="2"/>
                  </a:cubicBezTo>
                  <a:cubicBezTo>
                    <a:pt x="384" y="0"/>
                    <a:pt x="384" y="0"/>
                    <a:pt x="384" y="0"/>
                  </a:cubicBezTo>
                  <a:cubicBezTo>
                    <a:pt x="384" y="0"/>
                    <a:pt x="385" y="12"/>
                    <a:pt x="380" y="18"/>
                  </a:cubicBezTo>
                  <a:cubicBezTo>
                    <a:pt x="375" y="24"/>
                    <a:pt x="371" y="22"/>
                    <a:pt x="371" y="22"/>
                  </a:cubicBezTo>
                  <a:cubicBezTo>
                    <a:pt x="373" y="33"/>
                    <a:pt x="373" y="33"/>
                    <a:pt x="373" y="33"/>
                  </a:cubicBezTo>
                  <a:cubicBezTo>
                    <a:pt x="373" y="33"/>
                    <a:pt x="362" y="31"/>
                    <a:pt x="362" y="37"/>
                  </a:cubicBezTo>
                  <a:cubicBezTo>
                    <a:pt x="362" y="43"/>
                    <a:pt x="368" y="46"/>
                    <a:pt x="368" y="46"/>
                  </a:cubicBezTo>
                  <a:cubicBezTo>
                    <a:pt x="372" y="60"/>
                    <a:pt x="372" y="60"/>
                    <a:pt x="372" y="60"/>
                  </a:cubicBezTo>
                  <a:cubicBezTo>
                    <a:pt x="388" y="84"/>
                    <a:pt x="388" y="84"/>
                    <a:pt x="388" y="84"/>
                  </a:cubicBezTo>
                  <a:cubicBezTo>
                    <a:pt x="388" y="84"/>
                    <a:pt x="403" y="84"/>
                    <a:pt x="403" y="102"/>
                  </a:cubicBezTo>
                  <a:cubicBezTo>
                    <a:pt x="403" y="120"/>
                    <a:pt x="391" y="110"/>
                    <a:pt x="391" y="110"/>
                  </a:cubicBezTo>
                  <a:cubicBezTo>
                    <a:pt x="391" y="110"/>
                    <a:pt x="393" y="117"/>
                    <a:pt x="376" y="125"/>
                  </a:cubicBezTo>
                  <a:cubicBezTo>
                    <a:pt x="359" y="133"/>
                    <a:pt x="365" y="117"/>
                    <a:pt x="365" y="117"/>
                  </a:cubicBezTo>
                  <a:cubicBezTo>
                    <a:pt x="335" y="119"/>
                    <a:pt x="335" y="119"/>
                    <a:pt x="335" y="119"/>
                  </a:cubicBezTo>
                  <a:cubicBezTo>
                    <a:pt x="334" y="111"/>
                    <a:pt x="334" y="111"/>
                    <a:pt x="334" y="111"/>
                  </a:cubicBezTo>
                  <a:cubicBezTo>
                    <a:pt x="334" y="111"/>
                    <a:pt x="325" y="110"/>
                    <a:pt x="314" y="111"/>
                  </a:cubicBezTo>
                  <a:cubicBezTo>
                    <a:pt x="303" y="112"/>
                    <a:pt x="301" y="118"/>
                    <a:pt x="301" y="118"/>
                  </a:cubicBezTo>
                  <a:cubicBezTo>
                    <a:pt x="299" y="113"/>
                    <a:pt x="299" y="113"/>
                    <a:pt x="299" y="113"/>
                  </a:cubicBezTo>
                  <a:cubicBezTo>
                    <a:pt x="280" y="116"/>
                    <a:pt x="280" y="116"/>
                    <a:pt x="280" y="116"/>
                  </a:cubicBezTo>
                  <a:cubicBezTo>
                    <a:pt x="278" y="107"/>
                    <a:pt x="278" y="107"/>
                    <a:pt x="278" y="107"/>
                  </a:cubicBezTo>
                  <a:cubicBezTo>
                    <a:pt x="278" y="107"/>
                    <a:pt x="256" y="109"/>
                    <a:pt x="247" y="102"/>
                  </a:cubicBezTo>
                  <a:cubicBezTo>
                    <a:pt x="238" y="95"/>
                    <a:pt x="240" y="82"/>
                    <a:pt x="233" y="82"/>
                  </a:cubicBezTo>
                  <a:cubicBezTo>
                    <a:pt x="226" y="82"/>
                    <a:pt x="182" y="86"/>
                    <a:pt x="182" y="86"/>
                  </a:cubicBezTo>
                  <a:cubicBezTo>
                    <a:pt x="177" y="75"/>
                    <a:pt x="177" y="75"/>
                    <a:pt x="177" y="75"/>
                  </a:cubicBezTo>
                  <a:cubicBezTo>
                    <a:pt x="177" y="75"/>
                    <a:pt x="161" y="75"/>
                    <a:pt x="158" y="75"/>
                  </a:cubicBezTo>
                  <a:cubicBezTo>
                    <a:pt x="155" y="75"/>
                    <a:pt x="155" y="70"/>
                    <a:pt x="155" y="70"/>
                  </a:cubicBezTo>
                  <a:cubicBezTo>
                    <a:pt x="143" y="77"/>
                    <a:pt x="143" y="77"/>
                    <a:pt x="143" y="77"/>
                  </a:cubicBezTo>
                  <a:cubicBezTo>
                    <a:pt x="143" y="77"/>
                    <a:pt x="134" y="71"/>
                    <a:pt x="127" y="71"/>
                  </a:cubicBezTo>
                  <a:cubicBezTo>
                    <a:pt x="120" y="71"/>
                    <a:pt x="119" y="88"/>
                    <a:pt x="119" y="88"/>
                  </a:cubicBezTo>
                  <a:cubicBezTo>
                    <a:pt x="103" y="88"/>
                    <a:pt x="103" y="88"/>
                    <a:pt x="103" y="88"/>
                  </a:cubicBezTo>
                  <a:cubicBezTo>
                    <a:pt x="92" y="101"/>
                    <a:pt x="92" y="101"/>
                    <a:pt x="92" y="101"/>
                  </a:cubicBezTo>
                  <a:cubicBezTo>
                    <a:pt x="83" y="100"/>
                    <a:pt x="83" y="100"/>
                    <a:pt x="83" y="100"/>
                  </a:cubicBezTo>
                  <a:cubicBezTo>
                    <a:pt x="83" y="100"/>
                    <a:pt x="72" y="108"/>
                    <a:pt x="63" y="118"/>
                  </a:cubicBezTo>
                  <a:cubicBezTo>
                    <a:pt x="54" y="128"/>
                    <a:pt x="63" y="130"/>
                    <a:pt x="63" y="130"/>
                  </a:cubicBezTo>
                  <a:cubicBezTo>
                    <a:pt x="47" y="130"/>
                    <a:pt x="47" y="130"/>
                    <a:pt x="47" y="130"/>
                  </a:cubicBezTo>
                  <a:cubicBezTo>
                    <a:pt x="49" y="139"/>
                    <a:pt x="49" y="139"/>
                    <a:pt x="49" y="139"/>
                  </a:cubicBezTo>
                  <a:cubicBezTo>
                    <a:pt x="8" y="139"/>
                    <a:pt x="8" y="139"/>
                    <a:pt x="8" y="139"/>
                  </a:cubicBezTo>
                  <a:cubicBezTo>
                    <a:pt x="9" y="151"/>
                    <a:pt x="9" y="151"/>
                    <a:pt x="9" y="151"/>
                  </a:cubicBezTo>
                  <a:cubicBezTo>
                    <a:pt x="2" y="158"/>
                    <a:pt x="2" y="158"/>
                    <a:pt x="2" y="158"/>
                  </a:cubicBezTo>
                  <a:cubicBezTo>
                    <a:pt x="10" y="162"/>
                    <a:pt x="0" y="174"/>
                    <a:pt x="0" y="174"/>
                  </a:cubicBezTo>
                  <a:cubicBezTo>
                    <a:pt x="18" y="174"/>
                    <a:pt x="18" y="174"/>
                    <a:pt x="18" y="174"/>
                  </a:cubicBezTo>
                  <a:cubicBezTo>
                    <a:pt x="18" y="174"/>
                    <a:pt x="14" y="182"/>
                    <a:pt x="19" y="187"/>
                  </a:cubicBezTo>
                  <a:cubicBezTo>
                    <a:pt x="24" y="192"/>
                    <a:pt x="48" y="195"/>
                    <a:pt x="48" y="195"/>
                  </a:cubicBezTo>
                  <a:cubicBezTo>
                    <a:pt x="54" y="203"/>
                    <a:pt x="54" y="203"/>
                    <a:pt x="54" y="203"/>
                  </a:cubicBezTo>
                  <a:cubicBezTo>
                    <a:pt x="71" y="219"/>
                    <a:pt x="71" y="219"/>
                    <a:pt x="71" y="219"/>
                  </a:cubicBezTo>
                  <a:cubicBezTo>
                    <a:pt x="92" y="213"/>
                    <a:pt x="92" y="213"/>
                    <a:pt x="92" y="213"/>
                  </a:cubicBezTo>
                  <a:cubicBezTo>
                    <a:pt x="107" y="221"/>
                    <a:pt x="107" y="221"/>
                    <a:pt x="107" y="221"/>
                  </a:cubicBezTo>
                  <a:cubicBezTo>
                    <a:pt x="107" y="221"/>
                    <a:pt x="113" y="223"/>
                    <a:pt x="127" y="227"/>
                  </a:cubicBezTo>
                  <a:cubicBezTo>
                    <a:pt x="141" y="231"/>
                    <a:pt x="148" y="245"/>
                    <a:pt x="153" y="252"/>
                  </a:cubicBezTo>
                  <a:cubicBezTo>
                    <a:pt x="158" y="259"/>
                    <a:pt x="167" y="268"/>
                    <a:pt x="179" y="276"/>
                  </a:cubicBezTo>
                  <a:cubicBezTo>
                    <a:pt x="191" y="284"/>
                    <a:pt x="188" y="300"/>
                    <a:pt x="188" y="300"/>
                  </a:cubicBezTo>
                  <a:cubicBezTo>
                    <a:pt x="188" y="300"/>
                    <a:pt x="198" y="308"/>
                    <a:pt x="200" y="315"/>
                  </a:cubicBezTo>
                  <a:cubicBezTo>
                    <a:pt x="202" y="322"/>
                    <a:pt x="192" y="326"/>
                    <a:pt x="192" y="326"/>
                  </a:cubicBezTo>
                  <a:cubicBezTo>
                    <a:pt x="192" y="326"/>
                    <a:pt x="193" y="336"/>
                    <a:pt x="198" y="349"/>
                  </a:cubicBezTo>
                  <a:cubicBezTo>
                    <a:pt x="203" y="362"/>
                    <a:pt x="224" y="364"/>
                    <a:pt x="235" y="368"/>
                  </a:cubicBezTo>
                  <a:cubicBezTo>
                    <a:pt x="246" y="372"/>
                    <a:pt x="260" y="375"/>
                    <a:pt x="274" y="374"/>
                  </a:cubicBezTo>
                  <a:cubicBezTo>
                    <a:pt x="288" y="373"/>
                    <a:pt x="322" y="375"/>
                    <a:pt x="322" y="375"/>
                  </a:cubicBezTo>
                  <a:cubicBezTo>
                    <a:pt x="322" y="375"/>
                    <a:pt x="333" y="380"/>
                    <a:pt x="342" y="382"/>
                  </a:cubicBezTo>
                  <a:cubicBezTo>
                    <a:pt x="351" y="384"/>
                    <a:pt x="358" y="396"/>
                    <a:pt x="361" y="397"/>
                  </a:cubicBezTo>
                  <a:cubicBezTo>
                    <a:pt x="364" y="398"/>
                    <a:pt x="401" y="410"/>
                    <a:pt x="401" y="410"/>
                  </a:cubicBezTo>
                  <a:cubicBezTo>
                    <a:pt x="423" y="413"/>
                    <a:pt x="423" y="413"/>
                    <a:pt x="423" y="413"/>
                  </a:cubicBezTo>
                  <a:cubicBezTo>
                    <a:pt x="430" y="429"/>
                    <a:pt x="430" y="429"/>
                    <a:pt x="430" y="429"/>
                  </a:cubicBezTo>
                  <a:cubicBezTo>
                    <a:pt x="430" y="429"/>
                    <a:pt x="439" y="434"/>
                    <a:pt x="443" y="438"/>
                  </a:cubicBezTo>
                  <a:cubicBezTo>
                    <a:pt x="447" y="442"/>
                    <a:pt x="461" y="461"/>
                    <a:pt x="465" y="467"/>
                  </a:cubicBezTo>
                  <a:cubicBezTo>
                    <a:pt x="469" y="473"/>
                    <a:pt x="502" y="498"/>
                    <a:pt x="502" y="498"/>
                  </a:cubicBezTo>
                  <a:cubicBezTo>
                    <a:pt x="540" y="494"/>
                    <a:pt x="540" y="494"/>
                    <a:pt x="540" y="494"/>
                  </a:cubicBezTo>
                  <a:cubicBezTo>
                    <a:pt x="579" y="499"/>
                    <a:pt x="579" y="499"/>
                    <a:pt x="579" y="499"/>
                  </a:cubicBezTo>
                  <a:cubicBezTo>
                    <a:pt x="610" y="499"/>
                    <a:pt x="610" y="499"/>
                    <a:pt x="610" y="499"/>
                  </a:cubicBezTo>
                  <a:cubicBezTo>
                    <a:pt x="635" y="504"/>
                    <a:pt x="635" y="504"/>
                    <a:pt x="635" y="504"/>
                  </a:cubicBezTo>
                  <a:cubicBezTo>
                    <a:pt x="635" y="504"/>
                    <a:pt x="649" y="493"/>
                    <a:pt x="654" y="493"/>
                  </a:cubicBezTo>
                  <a:cubicBezTo>
                    <a:pt x="659" y="493"/>
                    <a:pt x="679" y="501"/>
                    <a:pt x="679" y="501"/>
                  </a:cubicBezTo>
                  <a:cubicBezTo>
                    <a:pt x="679" y="501"/>
                    <a:pt x="718" y="501"/>
                    <a:pt x="728" y="504"/>
                  </a:cubicBezTo>
                  <a:cubicBezTo>
                    <a:pt x="738" y="507"/>
                    <a:pt x="740" y="522"/>
                    <a:pt x="755" y="527"/>
                  </a:cubicBezTo>
                  <a:cubicBezTo>
                    <a:pt x="770" y="532"/>
                    <a:pt x="781" y="530"/>
                    <a:pt x="795" y="531"/>
                  </a:cubicBezTo>
                  <a:cubicBezTo>
                    <a:pt x="809" y="532"/>
                    <a:pt x="837" y="547"/>
                    <a:pt x="837" y="547"/>
                  </a:cubicBezTo>
                  <a:cubicBezTo>
                    <a:pt x="837" y="547"/>
                    <a:pt x="858" y="538"/>
                    <a:pt x="864" y="538"/>
                  </a:cubicBezTo>
                  <a:cubicBezTo>
                    <a:pt x="870" y="538"/>
                    <a:pt x="873" y="550"/>
                    <a:pt x="873" y="550"/>
                  </a:cubicBezTo>
                  <a:cubicBezTo>
                    <a:pt x="873" y="550"/>
                    <a:pt x="893" y="558"/>
                    <a:pt x="899" y="553"/>
                  </a:cubicBezTo>
                  <a:cubicBezTo>
                    <a:pt x="905" y="548"/>
                    <a:pt x="948" y="519"/>
                    <a:pt x="962" y="513"/>
                  </a:cubicBezTo>
                  <a:cubicBezTo>
                    <a:pt x="976" y="507"/>
                    <a:pt x="1066" y="510"/>
                    <a:pt x="1066" y="510"/>
                  </a:cubicBezTo>
                  <a:cubicBezTo>
                    <a:pt x="1078" y="497"/>
                    <a:pt x="1078" y="497"/>
                    <a:pt x="1078" y="497"/>
                  </a:cubicBezTo>
                  <a:cubicBezTo>
                    <a:pt x="1078" y="497"/>
                    <a:pt x="1095" y="499"/>
                    <a:pt x="1103" y="492"/>
                  </a:cubicBezTo>
                  <a:cubicBezTo>
                    <a:pt x="1111" y="485"/>
                    <a:pt x="1109" y="470"/>
                    <a:pt x="1112" y="463"/>
                  </a:cubicBezTo>
                  <a:cubicBezTo>
                    <a:pt x="1115" y="456"/>
                    <a:pt x="1125" y="459"/>
                    <a:pt x="1129" y="459"/>
                  </a:cubicBezTo>
                  <a:cubicBezTo>
                    <a:pt x="1133" y="459"/>
                    <a:pt x="1143" y="444"/>
                    <a:pt x="1144" y="439"/>
                  </a:cubicBezTo>
                  <a:cubicBezTo>
                    <a:pt x="1145" y="434"/>
                    <a:pt x="1114" y="411"/>
                    <a:pt x="1108" y="407"/>
                  </a:cubicBezTo>
                  <a:cubicBezTo>
                    <a:pt x="1102" y="403"/>
                    <a:pt x="1100" y="383"/>
                    <a:pt x="1106" y="373"/>
                  </a:cubicBezTo>
                  <a:cubicBezTo>
                    <a:pt x="1112" y="363"/>
                    <a:pt x="1130" y="369"/>
                    <a:pt x="1134" y="370"/>
                  </a:cubicBezTo>
                  <a:cubicBezTo>
                    <a:pt x="1138" y="371"/>
                    <a:pt x="1160" y="388"/>
                    <a:pt x="1160" y="388"/>
                  </a:cubicBezTo>
                  <a:cubicBezTo>
                    <a:pt x="1160" y="388"/>
                    <a:pt x="1187" y="387"/>
                    <a:pt x="1194" y="385"/>
                  </a:cubicBezTo>
                  <a:cubicBezTo>
                    <a:pt x="1201" y="383"/>
                    <a:pt x="1212" y="369"/>
                    <a:pt x="1212" y="369"/>
                  </a:cubicBezTo>
                  <a:cubicBezTo>
                    <a:pt x="1212" y="369"/>
                    <a:pt x="1210" y="353"/>
                    <a:pt x="1213" y="350"/>
                  </a:cubicBezTo>
                  <a:cubicBezTo>
                    <a:pt x="1216" y="347"/>
                    <a:pt x="1262" y="350"/>
                    <a:pt x="1262" y="350"/>
                  </a:cubicBezTo>
                  <a:cubicBezTo>
                    <a:pt x="1278" y="336"/>
                    <a:pt x="1278" y="336"/>
                    <a:pt x="1278" y="336"/>
                  </a:cubicBezTo>
                  <a:cubicBezTo>
                    <a:pt x="1278" y="336"/>
                    <a:pt x="1263" y="325"/>
                    <a:pt x="1270" y="314"/>
                  </a:cubicBezTo>
                  <a:cubicBezTo>
                    <a:pt x="1277" y="303"/>
                    <a:pt x="1302" y="302"/>
                    <a:pt x="1302" y="302"/>
                  </a:cubicBezTo>
                  <a:cubicBezTo>
                    <a:pt x="1302" y="291"/>
                    <a:pt x="1302" y="291"/>
                    <a:pt x="1302" y="291"/>
                  </a:cubicBezTo>
                  <a:cubicBezTo>
                    <a:pt x="1320" y="294"/>
                    <a:pt x="1320" y="294"/>
                    <a:pt x="1320" y="294"/>
                  </a:cubicBezTo>
                  <a:cubicBezTo>
                    <a:pt x="1326" y="291"/>
                    <a:pt x="1326" y="291"/>
                    <a:pt x="1326" y="291"/>
                  </a:cubicBezTo>
                  <a:cubicBezTo>
                    <a:pt x="1335" y="282"/>
                    <a:pt x="1335" y="282"/>
                    <a:pt x="1335" y="282"/>
                  </a:cubicBezTo>
                  <a:cubicBezTo>
                    <a:pt x="1335" y="282"/>
                    <a:pt x="1346" y="279"/>
                    <a:pt x="1355" y="279"/>
                  </a:cubicBezTo>
                  <a:cubicBezTo>
                    <a:pt x="1364" y="279"/>
                    <a:pt x="1372" y="288"/>
                    <a:pt x="1372" y="288"/>
                  </a:cubicBezTo>
                  <a:cubicBezTo>
                    <a:pt x="1372" y="288"/>
                    <a:pt x="1390" y="287"/>
                    <a:pt x="1398" y="286"/>
                  </a:cubicBezTo>
                  <a:cubicBezTo>
                    <a:pt x="1406" y="285"/>
                    <a:pt x="1403" y="279"/>
                    <a:pt x="1394" y="273"/>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0" name="Freeform 86">
              <a:extLst>
                <a:ext uri="{FF2B5EF4-FFF2-40B4-BE49-F238E27FC236}">
                  <a16:creationId xmlns:a16="http://schemas.microsoft.com/office/drawing/2014/main" id="{AF5F6BC6-4FBC-47B7-9CF2-5D756AAD083D}"/>
                </a:ext>
              </a:extLst>
            </p:cNvPr>
            <p:cNvSpPr>
              <a:spLocks/>
            </p:cNvSpPr>
            <p:nvPr/>
          </p:nvSpPr>
          <p:spPr bwMode="auto">
            <a:xfrm>
              <a:off x="3059368" y="3382755"/>
              <a:ext cx="267545" cy="133593"/>
            </a:xfrm>
            <a:custGeom>
              <a:avLst/>
              <a:gdLst/>
              <a:ahLst/>
              <a:cxnLst>
                <a:cxn ang="0">
                  <a:pos x="4" y="12"/>
                </a:cxn>
                <a:cxn ang="0">
                  <a:pos x="52" y="37"/>
                </a:cxn>
                <a:cxn ang="0">
                  <a:pos x="75" y="54"/>
                </a:cxn>
                <a:cxn ang="0">
                  <a:pos x="79" y="85"/>
                </a:cxn>
                <a:cxn ang="0">
                  <a:pos x="92" y="103"/>
                </a:cxn>
                <a:cxn ang="0">
                  <a:pos x="85" y="110"/>
                </a:cxn>
                <a:cxn ang="0">
                  <a:pos x="111" y="115"/>
                </a:cxn>
                <a:cxn ang="0">
                  <a:pos x="131" y="108"/>
                </a:cxn>
                <a:cxn ang="0">
                  <a:pos x="147" y="126"/>
                </a:cxn>
                <a:cxn ang="0">
                  <a:pos x="164" y="126"/>
                </a:cxn>
                <a:cxn ang="0">
                  <a:pos x="166" y="134"/>
                </a:cxn>
                <a:cxn ang="0">
                  <a:pos x="183" y="133"/>
                </a:cxn>
                <a:cxn ang="0">
                  <a:pos x="188" y="126"/>
                </a:cxn>
                <a:cxn ang="0">
                  <a:pos x="221" y="130"/>
                </a:cxn>
                <a:cxn ang="0">
                  <a:pos x="227" y="120"/>
                </a:cxn>
                <a:cxn ang="0">
                  <a:pos x="235" y="123"/>
                </a:cxn>
                <a:cxn ang="0">
                  <a:pos x="235" y="123"/>
                </a:cxn>
                <a:cxn ang="0">
                  <a:pos x="250" y="112"/>
                </a:cxn>
                <a:cxn ang="0">
                  <a:pos x="261" y="120"/>
                </a:cxn>
                <a:cxn ang="0">
                  <a:pos x="275" y="130"/>
                </a:cxn>
                <a:cxn ang="0">
                  <a:pos x="289" y="127"/>
                </a:cxn>
                <a:cxn ang="0">
                  <a:pos x="306" y="134"/>
                </a:cxn>
                <a:cxn ang="0">
                  <a:pos x="287" y="113"/>
                </a:cxn>
                <a:cxn ang="0">
                  <a:pos x="278" y="97"/>
                </a:cxn>
                <a:cxn ang="0">
                  <a:pos x="286" y="93"/>
                </a:cxn>
                <a:cxn ang="0">
                  <a:pos x="251" y="75"/>
                </a:cxn>
                <a:cxn ang="0">
                  <a:pos x="256" y="58"/>
                </a:cxn>
                <a:cxn ang="0">
                  <a:pos x="236" y="55"/>
                </a:cxn>
                <a:cxn ang="0">
                  <a:pos x="208" y="42"/>
                </a:cxn>
                <a:cxn ang="0">
                  <a:pos x="179" y="53"/>
                </a:cxn>
                <a:cxn ang="0">
                  <a:pos x="160" y="42"/>
                </a:cxn>
                <a:cxn ang="0">
                  <a:pos x="128" y="22"/>
                </a:cxn>
                <a:cxn ang="0">
                  <a:pos x="95" y="18"/>
                </a:cxn>
                <a:cxn ang="0">
                  <a:pos x="54" y="10"/>
                </a:cxn>
                <a:cxn ang="0">
                  <a:pos x="13" y="0"/>
                </a:cxn>
                <a:cxn ang="0">
                  <a:pos x="0" y="11"/>
                </a:cxn>
                <a:cxn ang="0">
                  <a:pos x="4" y="12"/>
                </a:cxn>
              </a:cxnLst>
              <a:rect l="0" t="0" r="r" b="b"/>
              <a:pathLst>
                <a:path w="308" h="144">
                  <a:moveTo>
                    <a:pt x="4" y="12"/>
                  </a:moveTo>
                  <a:cubicBezTo>
                    <a:pt x="4" y="12"/>
                    <a:pt x="44" y="34"/>
                    <a:pt x="52" y="37"/>
                  </a:cubicBezTo>
                  <a:cubicBezTo>
                    <a:pt x="60" y="40"/>
                    <a:pt x="75" y="54"/>
                    <a:pt x="75" y="54"/>
                  </a:cubicBezTo>
                  <a:cubicBezTo>
                    <a:pt x="75" y="54"/>
                    <a:pt x="79" y="82"/>
                    <a:pt x="79" y="85"/>
                  </a:cubicBezTo>
                  <a:cubicBezTo>
                    <a:pt x="79" y="88"/>
                    <a:pt x="92" y="103"/>
                    <a:pt x="92" y="103"/>
                  </a:cubicBezTo>
                  <a:cubicBezTo>
                    <a:pt x="92" y="103"/>
                    <a:pt x="90" y="105"/>
                    <a:pt x="85" y="110"/>
                  </a:cubicBezTo>
                  <a:cubicBezTo>
                    <a:pt x="111" y="115"/>
                    <a:pt x="111" y="115"/>
                    <a:pt x="111" y="115"/>
                  </a:cubicBezTo>
                  <a:cubicBezTo>
                    <a:pt x="111" y="115"/>
                    <a:pt x="117" y="105"/>
                    <a:pt x="131" y="108"/>
                  </a:cubicBezTo>
                  <a:cubicBezTo>
                    <a:pt x="145" y="111"/>
                    <a:pt x="147" y="126"/>
                    <a:pt x="147" y="126"/>
                  </a:cubicBezTo>
                  <a:cubicBezTo>
                    <a:pt x="164" y="126"/>
                    <a:pt x="164" y="126"/>
                    <a:pt x="164" y="126"/>
                  </a:cubicBezTo>
                  <a:cubicBezTo>
                    <a:pt x="164" y="126"/>
                    <a:pt x="165" y="129"/>
                    <a:pt x="166" y="134"/>
                  </a:cubicBezTo>
                  <a:cubicBezTo>
                    <a:pt x="183" y="133"/>
                    <a:pt x="183" y="133"/>
                    <a:pt x="183" y="133"/>
                  </a:cubicBezTo>
                  <a:cubicBezTo>
                    <a:pt x="188" y="126"/>
                    <a:pt x="188" y="126"/>
                    <a:pt x="188" y="126"/>
                  </a:cubicBezTo>
                  <a:cubicBezTo>
                    <a:pt x="221" y="130"/>
                    <a:pt x="221" y="130"/>
                    <a:pt x="221" y="130"/>
                  </a:cubicBezTo>
                  <a:cubicBezTo>
                    <a:pt x="221" y="130"/>
                    <a:pt x="224" y="120"/>
                    <a:pt x="227" y="120"/>
                  </a:cubicBezTo>
                  <a:cubicBezTo>
                    <a:pt x="228" y="120"/>
                    <a:pt x="232" y="121"/>
                    <a:pt x="235" y="123"/>
                  </a:cubicBezTo>
                  <a:cubicBezTo>
                    <a:pt x="235" y="123"/>
                    <a:pt x="235" y="123"/>
                    <a:pt x="235" y="123"/>
                  </a:cubicBezTo>
                  <a:cubicBezTo>
                    <a:pt x="236" y="119"/>
                    <a:pt x="240" y="111"/>
                    <a:pt x="250" y="112"/>
                  </a:cubicBezTo>
                  <a:cubicBezTo>
                    <a:pt x="263" y="113"/>
                    <a:pt x="261" y="120"/>
                    <a:pt x="261" y="120"/>
                  </a:cubicBezTo>
                  <a:cubicBezTo>
                    <a:pt x="275" y="130"/>
                    <a:pt x="275" y="130"/>
                    <a:pt x="275" y="130"/>
                  </a:cubicBezTo>
                  <a:cubicBezTo>
                    <a:pt x="275" y="130"/>
                    <a:pt x="286" y="127"/>
                    <a:pt x="289" y="127"/>
                  </a:cubicBezTo>
                  <a:cubicBezTo>
                    <a:pt x="292" y="127"/>
                    <a:pt x="304" y="144"/>
                    <a:pt x="306" y="134"/>
                  </a:cubicBezTo>
                  <a:cubicBezTo>
                    <a:pt x="308" y="124"/>
                    <a:pt x="287" y="113"/>
                    <a:pt x="287" y="113"/>
                  </a:cubicBezTo>
                  <a:cubicBezTo>
                    <a:pt x="287" y="113"/>
                    <a:pt x="272" y="102"/>
                    <a:pt x="278" y="97"/>
                  </a:cubicBezTo>
                  <a:cubicBezTo>
                    <a:pt x="280" y="95"/>
                    <a:pt x="283" y="94"/>
                    <a:pt x="286" y="93"/>
                  </a:cubicBezTo>
                  <a:cubicBezTo>
                    <a:pt x="279" y="86"/>
                    <a:pt x="268" y="76"/>
                    <a:pt x="251" y="75"/>
                  </a:cubicBezTo>
                  <a:cubicBezTo>
                    <a:pt x="251" y="76"/>
                    <a:pt x="256" y="58"/>
                    <a:pt x="256" y="58"/>
                  </a:cubicBezTo>
                  <a:cubicBezTo>
                    <a:pt x="236" y="55"/>
                    <a:pt x="236" y="55"/>
                    <a:pt x="236" y="55"/>
                  </a:cubicBezTo>
                  <a:cubicBezTo>
                    <a:pt x="236" y="55"/>
                    <a:pt x="226" y="40"/>
                    <a:pt x="208" y="42"/>
                  </a:cubicBezTo>
                  <a:cubicBezTo>
                    <a:pt x="190" y="44"/>
                    <a:pt x="198" y="53"/>
                    <a:pt x="179" y="53"/>
                  </a:cubicBezTo>
                  <a:cubicBezTo>
                    <a:pt x="160" y="53"/>
                    <a:pt x="160" y="42"/>
                    <a:pt x="160" y="42"/>
                  </a:cubicBezTo>
                  <a:cubicBezTo>
                    <a:pt x="128" y="22"/>
                    <a:pt x="128" y="22"/>
                    <a:pt x="128" y="22"/>
                  </a:cubicBezTo>
                  <a:cubicBezTo>
                    <a:pt x="128" y="22"/>
                    <a:pt x="108" y="17"/>
                    <a:pt x="95" y="18"/>
                  </a:cubicBezTo>
                  <a:cubicBezTo>
                    <a:pt x="82" y="19"/>
                    <a:pt x="70" y="17"/>
                    <a:pt x="54" y="10"/>
                  </a:cubicBezTo>
                  <a:cubicBezTo>
                    <a:pt x="38" y="3"/>
                    <a:pt x="13" y="0"/>
                    <a:pt x="13" y="0"/>
                  </a:cubicBezTo>
                  <a:cubicBezTo>
                    <a:pt x="0" y="11"/>
                    <a:pt x="0" y="11"/>
                    <a:pt x="0" y="11"/>
                  </a:cubicBezTo>
                  <a:cubicBezTo>
                    <a:pt x="3" y="12"/>
                    <a:pt x="4" y="12"/>
                    <a:pt x="4" y="12"/>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1" name="Freeform 87">
              <a:extLst>
                <a:ext uri="{FF2B5EF4-FFF2-40B4-BE49-F238E27FC236}">
                  <a16:creationId xmlns:a16="http://schemas.microsoft.com/office/drawing/2014/main" id="{BB43880A-1A06-422D-BB43-C3416C23190F}"/>
                </a:ext>
              </a:extLst>
            </p:cNvPr>
            <p:cNvSpPr>
              <a:spLocks noEditPoints="1"/>
            </p:cNvSpPr>
            <p:nvPr/>
          </p:nvSpPr>
          <p:spPr bwMode="auto">
            <a:xfrm>
              <a:off x="3266208" y="3466578"/>
              <a:ext cx="206841" cy="178125"/>
            </a:xfrm>
            <a:custGeom>
              <a:avLst/>
              <a:gdLst/>
              <a:ahLst/>
              <a:cxnLst>
                <a:cxn ang="0">
                  <a:pos x="42" y="125"/>
                </a:cxn>
                <a:cxn ang="0">
                  <a:pos x="31" y="127"/>
                </a:cxn>
                <a:cxn ang="0">
                  <a:pos x="14" y="116"/>
                </a:cxn>
                <a:cxn ang="0">
                  <a:pos x="4" y="119"/>
                </a:cxn>
                <a:cxn ang="0">
                  <a:pos x="14" y="141"/>
                </a:cxn>
                <a:cxn ang="0">
                  <a:pos x="56" y="163"/>
                </a:cxn>
                <a:cxn ang="0">
                  <a:pos x="59" y="163"/>
                </a:cxn>
                <a:cxn ang="0">
                  <a:pos x="50" y="141"/>
                </a:cxn>
                <a:cxn ang="0">
                  <a:pos x="42" y="125"/>
                </a:cxn>
                <a:cxn ang="0">
                  <a:pos x="235" y="75"/>
                </a:cxn>
                <a:cxn ang="0">
                  <a:pos x="205" y="74"/>
                </a:cxn>
                <a:cxn ang="0">
                  <a:pos x="193" y="56"/>
                </a:cxn>
                <a:cxn ang="0">
                  <a:pos x="176" y="38"/>
                </a:cxn>
                <a:cxn ang="0">
                  <a:pos x="177" y="29"/>
                </a:cxn>
                <a:cxn ang="0">
                  <a:pos x="145" y="2"/>
                </a:cxn>
                <a:cxn ang="0">
                  <a:pos x="143" y="20"/>
                </a:cxn>
                <a:cxn ang="0">
                  <a:pos x="126" y="24"/>
                </a:cxn>
                <a:cxn ang="0">
                  <a:pos x="116" y="38"/>
                </a:cxn>
                <a:cxn ang="0">
                  <a:pos x="78" y="9"/>
                </a:cxn>
                <a:cxn ang="0">
                  <a:pos x="43" y="7"/>
                </a:cxn>
                <a:cxn ang="0">
                  <a:pos x="52" y="23"/>
                </a:cxn>
                <a:cxn ang="0">
                  <a:pos x="71" y="44"/>
                </a:cxn>
                <a:cxn ang="0">
                  <a:pos x="54" y="37"/>
                </a:cxn>
                <a:cxn ang="0">
                  <a:pos x="40" y="40"/>
                </a:cxn>
                <a:cxn ang="0">
                  <a:pos x="26" y="30"/>
                </a:cxn>
                <a:cxn ang="0">
                  <a:pos x="15" y="22"/>
                </a:cxn>
                <a:cxn ang="0">
                  <a:pos x="0" y="33"/>
                </a:cxn>
                <a:cxn ang="0">
                  <a:pos x="7" y="37"/>
                </a:cxn>
                <a:cxn ang="0">
                  <a:pos x="6" y="46"/>
                </a:cxn>
                <a:cxn ang="0">
                  <a:pos x="25" y="54"/>
                </a:cxn>
                <a:cxn ang="0">
                  <a:pos x="19" y="69"/>
                </a:cxn>
                <a:cxn ang="0">
                  <a:pos x="49" y="91"/>
                </a:cxn>
                <a:cxn ang="0">
                  <a:pos x="28" y="100"/>
                </a:cxn>
                <a:cxn ang="0">
                  <a:pos x="46" y="108"/>
                </a:cxn>
                <a:cxn ang="0">
                  <a:pos x="56" y="122"/>
                </a:cxn>
                <a:cxn ang="0">
                  <a:pos x="76" y="124"/>
                </a:cxn>
                <a:cxn ang="0">
                  <a:pos x="74" y="134"/>
                </a:cxn>
                <a:cxn ang="0">
                  <a:pos x="78" y="141"/>
                </a:cxn>
                <a:cxn ang="0">
                  <a:pos x="81" y="162"/>
                </a:cxn>
                <a:cxn ang="0">
                  <a:pos x="83" y="162"/>
                </a:cxn>
                <a:cxn ang="0">
                  <a:pos x="97" y="146"/>
                </a:cxn>
                <a:cxn ang="0">
                  <a:pos x="142" y="115"/>
                </a:cxn>
                <a:cxn ang="0">
                  <a:pos x="157" y="133"/>
                </a:cxn>
                <a:cxn ang="0">
                  <a:pos x="150" y="144"/>
                </a:cxn>
                <a:cxn ang="0">
                  <a:pos x="159" y="157"/>
                </a:cxn>
                <a:cxn ang="0">
                  <a:pos x="149" y="164"/>
                </a:cxn>
                <a:cxn ang="0">
                  <a:pos x="168" y="180"/>
                </a:cxn>
                <a:cxn ang="0">
                  <a:pos x="177" y="189"/>
                </a:cxn>
                <a:cxn ang="0">
                  <a:pos x="187" y="191"/>
                </a:cxn>
                <a:cxn ang="0">
                  <a:pos x="188" y="194"/>
                </a:cxn>
                <a:cxn ang="0">
                  <a:pos x="191" y="174"/>
                </a:cxn>
                <a:cxn ang="0">
                  <a:pos x="179" y="165"/>
                </a:cxn>
                <a:cxn ang="0">
                  <a:pos x="190" y="161"/>
                </a:cxn>
                <a:cxn ang="0">
                  <a:pos x="190" y="142"/>
                </a:cxn>
                <a:cxn ang="0">
                  <a:pos x="208" y="147"/>
                </a:cxn>
                <a:cxn ang="0">
                  <a:pos x="198" y="129"/>
                </a:cxn>
                <a:cxn ang="0">
                  <a:pos x="201" y="116"/>
                </a:cxn>
                <a:cxn ang="0">
                  <a:pos x="200" y="93"/>
                </a:cxn>
                <a:cxn ang="0">
                  <a:pos x="210" y="95"/>
                </a:cxn>
                <a:cxn ang="0">
                  <a:pos x="218" y="86"/>
                </a:cxn>
                <a:cxn ang="0">
                  <a:pos x="240" y="88"/>
                </a:cxn>
                <a:cxn ang="0">
                  <a:pos x="235" y="75"/>
                </a:cxn>
              </a:cxnLst>
              <a:rect l="0" t="0" r="r" b="b"/>
              <a:pathLst>
                <a:path w="240" h="194">
                  <a:moveTo>
                    <a:pt x="42" y="125"/>
                  </a:moveTo>
                  <a:cubicBezTo>
                    <a:pt x="33" y="124"/>
                    <a:pt x="31" y="127"/>
                    <a:pt x="31" y="127"/>
                  </a:cubicBezTo>
                  <a:cubicBezTo>
                    <a:pt x="31" y="127"/>
                    <a:pt x="21" y="126"/>
                    <a:pt x="14" y="116"/>
                  </a:cubicBezTo>
                  <a:cubicBezTo>
                    <a:pt x="13" y="116"/>
                    <a:pt x="6" y="118"/>
                    <a:pt x="4" y="119"/>
                  </a:cubicBezTo>
                  <a:cubicBezTo>
                    <a:pt x="6" y="125"/>
                    <a:pt x="7" y="135"/>
                    <a:pt x="14" y="141"/>
                  </a:cubicBezTo>
                  <a:cubicBezTo>
                    <a:pt x="24" y="149"/>
                    <a:pt x="41" y="163"/>
                    <a:pt x="56" y="163"/>
                  </a:cubicBezTo>
                  <a:cubicBezTo>
                    <a:pt x="57" y="163"/>
                    <a:pt x="58" y="163"/>
                    <a:pt x="59" y="163"/>
                  </a:cubicBezTo>
                  <a:cubicBezTo>
                    <a:pt x="57" y="156"/>
                    <a:pt x="52" y="144"/>
                    <a:pt x="50" y="141"/>
                  </a:cubicBezTo>
                  <a:cubicBezTo>
                    <a:pt x="47" y="137"/>
                    <a:pt x="51" y="126"/>
                    <a:pt x="42" y="125"/>
                  </a:cubicBezTo>
                  <a:close/>
                  <a:moveTo>
                    <a:pt x="235" y="75"/>
                  </a:moveTo>
                  <a:cubicBezTo>
                    <a:pt x="231" y="67"/>
                    <a:pt x="215" y="74"/>
                    <a:pt x="205" y="74"/>
                  </a:cubicBezTo>
                  <a:cubicBezTo>
                    <a:pt x="195" y="74"/>
                    <a:pt x="193" y="56"/>
                    <a:pt x="193" y="56"/>
                  </a:cubicBezTo>
                  <a:cubicBezTo>
                    <a:pt x="176" y="38"/>
                    <a:pt x="176" y="38"/>
                    <a:pt x="176" y="38"/>
                  </a:cubicBezTo>
                  <a:cubicBezTo>
                    <a:pt x="177" y="29"/>
                    <a:pt x="177" y="29"/>
                    <a:pt x="177" y="29"/>
                  </a:cubicBezTo>
                  <a:cubicBezTo>
                    <a:pt x="145" y="2"/>
                    <a:pt x="145" y="2"/>
                    <a:pt x="145" y="2"/>
                  </a:cubicBezTo>
                  <a:cubicBezTo>
                    <a:pt x="145" y="2"/>
                    <a:pt x="144" y="13"/>
                    <a:pt x="143" y="20"/>
                  </a:cubicBezTo>
                  <a:cubicBezTo>
                    <a:pt x="142" y="27"/>
                    <a:pt x="126" y="24"/>
                    <a:pt x="126" y="24"/>
                  </a:cubicBezTo>
                  <a:cubicBezTo>
                    <a:pt x="126" y="24"/>
                    <a:pt x="132" y="36"/>
                    <a:pt x="116" y="38"/>
                  </a:cubicBezTo>
                  <a:cubicBezTo>
                    <a:pt x="100" y="40"/>
                    <a:pt x="91" y="18"/>
                    <a:pt x="78" y="9"/>
                  </a:cubicBezTo>
                  <a:cubicBezTo>
                    <a:pt x="65" y="0"/>
                    <a:pt x="49" y="2"/>
                    <a:pt x="43" y="7"/>
                  </a:cubicBezTo>
                  <a:cubicBezTo>
                    <a:pt x="37" y="12"/>
                    <a:pt x="52" y="23"/>
                    <a:pt x="52" y="23"/>
                  </a:cubicBezTo>
                  <a:cubicBezTo>
                    <a:pt x="52" y="23"/>
                    <a:pt x="73" y="34"/>
                    <a:pt x="71" y="44"/>
                  </a:cubicBezTo>
                  <a:cubicBezTo>
                    <a:pt x="69" y="54"/>
                    <a:pt x="57" y="37"/>
                    <a:pt x="54" y="37"/>
                  </a:cubicBezTo>
                  <a:cubicBezTo>
                    <a:pt x="51" y="37"/>
                    <a:pt x="40" y="40"/>
                    <a:pt x="40" y="40"/>
                  </a:cubicBezTo>
                  <a:cubicBezTo>
                    <a:pt x="26" y="30"/>
                    <a:pt x="26" y="30"/>
                    <a:pt x="26" y="30"/>
                  </a:cubicBezTo>
                  <a:cubicBezTo>
                    <a:pt x="26" y="30"/>
                    <a:pt x="28" y="23"/>
                    <a:pt x="15" y="22"/>
                  </a:cubicBezTo>
                  <a:cubicBezTo>
                    <a:pt x="5" y="21"/>
                    <a:pt x="1" y="29"/>
                    <a:pt x="0" y="33"/>
                  </a:cubicBezTo>
                  <a:cubicBezTo>
                    <a:pt x="3" y="35"/>
                    <a:pt x="7" y="37"/>
                    <a:pt x="7" y="37"/>
                  </a:cubicBezTo>
                  <a:cubicBezTo>
                    <a:pt x="6" y="46"/>
                    <a:pt x="6" y="46"/>
                    <a:pt x="6" y="46"/>
                  </a:cubicBezTo>
                  <a:cubicBezTo>
                    <a:pt x="6" y="46"/>
                    <a:pt x="25" y="47"/>
                    <a:pt x="25" y="54"/>
                  </a:cubicBezTo>
                  <a:cubicBezTo>
                    <a:pt x="25" y="61"/>
                    <a:pt x="19" y="69"/>
                    <a:pt x="19" y="69"/>
                  </a:cubicBezTo>
                  <a:cubicBezTo>
                    <a:pt x="19" y="69"/>
                    <a:pt x="50" y="82"/>
                    <a:pt x="49" y="91"/>
                  </a:cubicBezTo>
                  <a:cubicBezTo>
                    <a:pt x="48" y="100"/>
                    <a:pt x="28" y="100"/>
                    <a:pt x="28" y="100"/>
                  </a:cubicBezTo>
                  <a:cubicBezTo>
                    <a:pt x="46" y="108"/>
                    <a:pt x="46" y="108"/>
                    <a:pt x="46" y="108"/>
                  </a:cubicBezTo>
                  <a:cubicBezTo>
                    <a:pt x="56" y="122"/>
                    <a:pt x="56" y="122"/>
                    <a:pt x="56" y="122"/>
                  </a:cubicBezTo>
                  <a:cubicBezTo>
                    <a:pt x="76" y="124"/>
                    <a:pt x="76" y="124"/>
                    <a:pt x="76" y="124"/>
                  </a:cubicBezTo>
                  <a:cubicBezTo>
                    <a:pt x="74" y="134"/>
                    <a:pt x="74" y="134"/>
                    <a:pt x="74" y="134"/>
                  </a:cubicBezTo>
                  <a:cubicBezTo>
                    <a:pt x="78" y="141"/>
                    <a:pt x="78" y="141"/>
                    <a:pt x="78" y="141"/>
                  </a:cubicBezTo>
                  <a:cubicBezTo>
                    <a:pt x="78" y="141"/>
                    <a:pt x="80" y="154"/>
                    <a:pt x="81" y="162"/>
                  </a:cubicBezTo>
                  <a:cubicBezTo>
                    <a:pt x="82" y="162"/>
                    <a:pt x="82" y="162"/>
                    <a:pt x="83" y="162"/>
                  </a:cubicBezTo>
                  <a:cubicBezTo>
                    <a:pt x="86" y="161"/>
                    <a:pt x="94" y="150"/>
                    <a:pt x="97" y="146"/>
                  </a:cubicBezTo>
                  <a:cubicBezTo>
                    <a:pt x="100" y="142"/>
                    <a:pt x="136" y="115"/>
                    <a:pt x="142" y="115"/>
                  </a:cubicBezTo>
                  <a:cubicBezTo>
                    <a:pt x="148" y="115"/>
                    <a:pt x="155" y="127"/>
                    <a:pt x="157" y="133"/>
                  </a:cubicBezTo>
                  <a:cubicBezTo>
                    <a:pt x="159" y="139"/>
                    <a:pt x="150" y="139"/>
                    <a:pt x="150" y="144"/>
                  </a:cubicBezTo>
                  <a:cubicBezTo>
                    <a:pt x="150" y="149"/>
                    <a:pt x="159" y="151"/>
                    <a:pt x="159" y="157"/>
                  </a:cubicBezTo>
                  <a:cubicBezTo>
                    <a:pt x="159" y="163"/>
                    <a:pt x="149" y="159"/>
                    <a:pt x="149" y="164"/>
                  </a:cubicBezTo>
                  <a:cubicBezTo>
                    <a:pt x="149" y="169"/>
                    <a:pt x="162" y="177"/>
                    <a:pt x="168" y="180"/>
                  </a:cubicBezTo>
                  <a:cubicBezTo>
                    <a:pt x="174" y="183"/>
                    <a:pt x="177" y="189"/>
                    <a:pt x="177" y="189"/>
                  </a:cubicBezTo>
                  <a:cubicBezTo>
                    <a:pt x="187" y="191"/>
                    <a:pt x="187" y="191"/>
                    <a:pt x="187" y="191"/>
                  </a:cubicBezTo>
                  <a:cubicBezTo>
                    <a:pt x="187" y="191"/>
                    <a:pt x="187" y="192"/>
                    <a:pt x="188" y="194"/>
                  </a:cubicBezTo>
                  <a:cubicBezTo>
                    <a:pt x="190" y="187"/>
                    <a:pt x="192" y="178"/>
                    <a:pt x="191" y="174"/>
                  </a:cubicBezTo>
                  <a:cubicBezTo>
                    <a:pt x="189" y="168"/>
                    <a:pt x="179" y="165"/>
                    <a:pt x="179" y="165"/>
                  </a:cubicBezTo>
                  <a:cubicBezTo>
                    <a:pt x="190" y="161"/>
                    <a:pt x="190" y="161"/>
                    <a:pt x="190" y="161"/>
                  </a:cubicBezTo>
                  <a:cubicBezTo>
                    <a:pt x="190" y="142"/>
                    <a:pt x="190" y="142"/>
                    <a:pt x="190" y="142"/>
                  </a:cubicBezTo>
                  <a:cubicBezTo>
                    <a:pt x="190" y="142"/>
                    <a:pt x="202" y="155"/>
                    <a:pt x="208" y="147"/>
                  </a:cubicBezTo>
                  <a:cubicBezTo>
                    <a:pt x="214" y="139"/>
                    <a:pt x="198" y="129"/>
                    <a:pt x="198" y="129"/>
                  </a:cubicBezTo>
                  <a:cubicBezTo>
                    <a:pt x="201" y="116"/>
                    <a:pt x="201" y="116"/>
                    <a:pt x="201" y="116"/>
                  </a:cubicBezTo>
                  <a:cubicBezTo>
                    <a:pt x="200" y="93"/>
                    <a:pt x="200" y="93"/>
                    <a:pt x="200" y="93"/>
                  </a:cubicBezTo>
                  <a:cubicBezTo>
                    <a:pt x="210" y="95"/>
                    <a:pt x="210" y="95"/>
                    <a:pt x="210" y="95"/>
                  </a:cubicBezTo>
                  <a:cubicBezTo>
                    <a:pt x="218" y="86"/>
                    <a:pt x="218" y="86"/>
                    <a:pt x="218" y="86"/>
                  </a:cubicBezTo>
                  <a:cubicBezTo>
                    <a:pt x="240" y="88"/>
                    <a:pt x="240" y="88"/>
                    <a:pt x="240" y="88"/>
                  </a:cubicBezTo>
                  <a:cubicBezTo>
                    <a:pt x="240" y="88"/>
                    <a:pt x="239" y="83"/>
                    <a:pt x="235" y="75"/>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2" name="Freeform 88">
              <a:extLst>
                <a:ext uri="{FF2B5EF4-FFF2-40B4-BE49-F238E27FC236}">
                  <a16:creationId xmlns:a16="http://schemas.microsoft.com/office/drawing/2014/main" id="{38BC84EE-4B53-4D7C-844E-1DDACFA4ADB9}"/>
                </a:ext>
              </a:extLst>
            </p:cNvPr>
            <p:cNvSpPr>
              <a:spLocks/>
            </p:cNvSpPr>
            <p:nvPr/>
          </p:nvSpPr>
          <p:spPr bwMode="auto">
            <a:xfrm>
              <a:off x="2378140" y="2953162"/>
              <a:ext cx="654249" cy="390302"/>
            </a:xfrm>
            <a:custGeom>
              <a:avLst/>
              <a:gdLst/>
              <a:ahLst/>
              <a:cxnLst>
                <a:cxn ang="0">
                  <a:pos x="51" y="223"/>
                </a:cxn>
                <a:cxn ang="0">
                  <a:pos x="79" y="232"/>
                </a:cxn>
                <a:cxn ang="0">
                  <a:pos x="132" y="230"/>
                </a:cxn>
                <a:cxn ang="0">
                  <a:pos x="166" y="227"/>
                </a:cxn>
                <a:cxn ang="0">
                  <a:pos x="209" y="209"/>
                </a:cxn>
                <a:cxn ang="0">
                  <a:pos x="243" y="208"/>
                </a:cxn>
                <a:cxn ang="0">
                  <a:pos x="274" y="225"/>
                </a:cxn>
                <a:cxn ang="0">
                  <a:pos x="296" y="259"/>
                </a:cxn>
                <a:cxn ang="0">
                  <a:pos x="311" y="278"/>
                </a:cxn>
                <a:cxn ang="0">
                  <a:pos x="317" y="310"/>
                </a:cxn>
                <a:cxn ang="0">
                  <a:pos x="304" y="321"/>
                </a:cxn>
                <a:cxn ang="0">
                  <a:pos x="283" y="356"/>
                </a:cxn>
                <a:cxn ang="0">
                  <a:pos x="281" y="370"/>
                </a:cxn>
                <a:cxn ang="0">
                  <a:pos x="323" y="353"/>
                </a:cxn>
                <a:cxn ang="0">
                  <a:pos x="391" y="301"/>
                </a:cxn>
                <a:cxn ang="0">
                  <a:pos x="436" y="299"/>
                </a:cxn>
                <a:cxn ang="0">
                  <a:pos x="420" y="310"/>
                </a:cxn>
                <a:cxn ang="0">
                  <a:pos x="488" y="324"/>
                </a:cxn>
                <a:cxn ang="0">
                  <a:pos x="499" y="381"/>
                </a:cxn>
                <a:cxn ang="0">
                  <a:pos x="542" y="396"/>
                </a:cxn>
                <a:cxn ang="0">
                  <a:pos x="591" y="385"/>
                </a:cxn>
                <a:cxn ang="0">
                  <a:pos x="622" y="361"/>
                </a:cxn>
                <a:cxn ang="0">
                  <a:pos x="553" y="352"/>
                </a:cxn>
                <a:cxn ang="0">
                  <a:pos x="503" y="328"/>
                </a:cxn>
                <a:cxn ang="0">
                  <a:pos x="537" y="322"/>
                </a:cxn>
                <a:cxn ang="0">
                  <a:pos x="588" y="297"/>
                </a:cxn>
                <a:cxn ang="0">
                  <a:pos x="679" y="273"/>
                </a:cxn>
                <a:cxn ang="0">
                  <a:pos x="703" y="231"/>
                </a:cxn>
                <a:cxn ang="0">
                  <a:pos x="727" y="189"/>
                </a:cxn>
                <a:cxn ang="0">
                  <a:pos x="742" y="166"/>
                </a:cxn>
                <a:cxn ang="0">
                  <a:pos x="709" y="136"/>
                </a:cxn>
                <a:cxn ang="0">
                  <a:pos x="662" y="119"/>
                </a:cxn>
                <a:cxn ang="0">
                  <a:pos x="620" y="100"/>
                </a:cxn>
                <a:cxn ang="0">
                  <a:pos x="578" y="106"/>
                </a:cxn>
                <a:cxn ang="0">
                  <a:pos x="540" y="99"/>
                </a:cxn>
                <a:cxn ang="0">
                  <a:pos x="482" y="56"/>
                </a:cxn>
                <a:cxn ang="0">
                  <a:pos x="486" y="26"/>
                </a:cxn>
                <a:cxn ang="0">
                  <a:pos x="431" y="1"/>
                </a:cxn>
                <a:cxn ang="0">
                  <a:pos x="398" y="16"/>
                </a:cxn>
                <a:cxn ang="0">
                  <a:pos x="327" y="53"/>
                </a:cxn>
                <a:cxn ang="0">
                  <a:pos x="273" y="39"/>
                </a:cxn>
                <a:cxn ang="0">
                  <a:pos x="247" y="46"/>
                </a:cxn>
                <a:cxn ang="0">
                  <a:pos x="224" y="38"/>
                </a:cxn>
                <a:cxn ang="0">
                  <a:pos x="202" y="40"/>
                </a:cxn>
                <a:cxn ang="0">
                  <a:pos x="157" y="28"/>
                </a:cxn>
                <a:cxn ang="0">
                  <a:pos x="103" y="27"/>
                </a:cxn>
                <a:cxn ang="0">
                  <a:pos x="47" y="40"/>
                </a:cxn>
                <a:cxn ang="0">
                  <a:pos x="75" y="76"/>
                </a:cxn>
                <a:cxn ang="0">
                  <a:pos x="58" y="103"/>
                </a:cxn>
                <a:cxn ang="0">
                  <a:pos x="30" y="174"/>
                </a:cxn>
                <a:cxn ang="0">
                  <a:pos x="1" y="194"/>
                </a:cxn>
              </a:cxnLst>
              <a:rect l="0" t="0" r="r" b="b"/>
              <a:pathLst>
                <a:path w="750" h="415">
                  <a:moveTo>
                    <a:pt x="16" y="215"/>
                  </a:moveTo>
                  <a:cubicBezTo>
                    <a:pt x="22" y="216"/>
                    <a:pt x="38" y="223"/>
                    <a:pt x="38" y="223"/>
                  </a:cubicBezTo>
                  <a:cubicBezTo>
                    <a:pt x="38" y="223"/>
                    <a:pt x="47" y="223"/>
                    <a:pt x="51" y="223"/>
                  </a:cubicBezTo>
                  <a:cubicBezTo>
                    <a:pt x="55" y="223"/>
                    <a:pt x="57" y="230"/>
                    <a:pt x="57" y="230"/>
                  </a:cubicBezTo>
                  <a:cubicBezTo>
                    <a:pt x="73" y="227"/>
                    <a:pt x="73" y="227"/>
                    <a:pt x="73" y="227"/>
                  </a:cubicBezTo>
                  <a:cubicBezTo>
                    <a:pt x="79" y="232"/>
                    <a:pt x="79" y="232"/>
                    <a:pt x="79" y="232"/>
                  </a:cubicBezTo>
                  <a:cubicBezTo>
                    <a:pt x="79" y="232"/>
                    <a:pt x="94" y="224"/>
                    <a:pt x="100" y="225"/>
                  </a:cubicBezTo>
                  <a:cubicBezTo>
                    <a:pt x="106" y="226"/>
                    <a:pt x="112" y="245"/>
                    <a:pt x="122" y="242"/>
                  </a:cubicBezTo>
                  <a:cubicBezTo>
                    <a:pt x="132" y="239"/>
                    <a:pt x="132" y="230"/>
                    <a:pt x="132" y="230"/>
                  </a:cubicBezTo>
                  <a:cubicBezTo>
                    <a:pt x="149" y="233"/>
                    <a:pt x="149" y="233"/>
                    <a:pt x="149" y="233"/>
                  </a:cubicBezTo>
                  <a:cubicBezTo>
                    <a:pt x="153" y="226"/>
                    <a:pt x="153" y="226"/>
                    <a:pt x="153" y="226"/>
                  </a:cubicBezTo>
                  <a:cubicBezTo>
                    <a:pt x="153" y="226"/>
                    <a:pt x="156" y="227"/>
                    <a:pt x="166" y="227"/>
                  </a:cubicBezTo>
                  <a:cubicBezTo>
                    <a:pt x="176" y="227"/>
                    <a:pt x="174" y="209"/>
                    <a:pt x="191" y="212"/>
                  </a:cubicBezTo>
                  <a:cubicBezTo>
                    <a:pt x="193" y="204"/>
                    <a:pt x="193" y="204"/>
                    <a:pt x="193" y="204"/>
                  </a:cubicBezTo>
                  <a:cubicBezTo>
                    <a:pt x="193" y="204"/>
                    <a:pt x="203" y="210"/>
                    <a:pt x="209" y="209"/>
                  </a:cubicBezTo>
                  <a:cubicBezTo>
                    <a:pt x="215" y="208"/>
                    <a:pt x="215" y="203"/>
                    <a:pt x="224" y="202"/>
                  </a:cubicBezTo>
                  <a:cubicBezTo>
                    <a:pt x="233" y="201"/>
                    <a:pt x="239" y="210"/>
                    <a:pt x="239" y="210"/>
                  </a:cubicBezTo>
                  <a:cubicBezTo>
                    <a:pt x="243" y="208"/>
                    <a:pt x="243" y="208"/>
                    <a:pt x="243" y="208"/>
                  </a:cubicBezTo>
                  <a:cubicBezTo>
                    <a:pt x="243" y="208"/>
                    <a:pt x="239" y="213"/>
                    <a:pt x="248" y="213"/>
                  </a:cubicBezTo>
                  <a:cubicBezTo>
                    <a:pt x="257" y="213"/>
                    <a:pt x="264" y="210"/>
                    <a:pt x="269" y="214"/>
                  </a:cubicBezTo>
                  <a:cubicBezTo>
                    <a:pt x="274" y="218"/>
                    <a:pt x="274" y="225"/>
                    <a:pt x="274" y="225"/>
                  </a:cubicBezTo>
                  <a:cubicBezTo>
                    <a:pt x="274" y="225"/>
                    <a:pt x="283" y="219"/>
                    <a:pt x="294" y="227"/>
                  </a:cubicBezTo>
                  <a:cubicBezTo>
                    <a:pt x="305" y="235"/>
                    <a:pt x="296" y="244"/>
                    <a:pt x="296" y="244"/>
                  </a:cubicBezTo>
                  <a:cubicBezTo>
                    <a:pt x="296" y="244"/>
                    <a:pt x="293" y="259"/>
                    <a:pt x="296" y="259"/>
                  </a:cubicBezTo>
                  <a:cubicBezTo>
                    <a:pt x="299" y="259"/>
                    <a:pt x="308" y="257"/>
                    <a:pt x="308" y="257"/>
                  </a:cubicBezTo>
                  <a:cubicBezTo>
                    <a:pt x="313" y="262"/>
                    <a:pt x="313" y="262"/>
                    <a:pt x="313" y="262"/>
                  </a:cubicBezTo>
                  <a:cubicBezTo>
                    <a:pt x="313" y="262"/>
                    <a:pt x="304" y="276"/>
                    <a:pt x="311" y="278"/>
                  </a:cubicBezTo>
                  <a:cubicBezTo>
                    <a:pt x="318" y="280"/>
                    <a:pt x="331" y="277"/>
                    <a:pt x="332" y="284"/>
                  </a:cubicBezTo>
                  <a:cubicBezTo>
                    <a:pt x="333" y="291"/>
                    <a:pt x="334" y="305"/>
                    <a:pt x="334" y="305"/>
                  </a:cubicBezTo>
                  <a:cubicBezTo>
                    <a:pt x="334" y="305"/>
                    <a:pt x="324" y="309"/>
                    <a:pt x="317" y="310"/>
                  </a:cubicBezTo>
                  <a:cubicBezTo>
                    <a:pt x="310" y="311"/>
                    <a:pt x="304" y="303"/>
                    <a:pt x="304" y="303"/>
                  </a:cubicBezTo>
                  <a:cubicBezTo>
                    <a:pt x="304" y="303"/>
                    <a:pt x="287" y="303"/>
                    <a:pt x="288" y="307"/>
                  </a:cubicBezTo>
                  <a:cubicBezTo>
                    <a:pt x="289" y="311"/>
                    <a:pt x="304" y="321"/>
                    <a:pt x="304" y="321"/>
                  </a:cubicBezTo>
                  <a:cubicBezTo>
                    <a:pt x="295" y="330"/>
                    <a:pt x="295" y="330"/>
                    <a:pt x="295" y="330"/>
                  </a:cubicBezTo>
                  <a:cubicBezTo>
                    <a:pt x="295" y="330"/>
                    <a:pt x="279" y="338"/>
                    <a:pt x="279" y="342"/>
                  </a:cubicBezTo>
                  <a:cubicBezTo>
                    <a:pt x="279" y="346"/>
                    <a:pt x="283" y="356"/>
                    <a:pt x="283" y="356"/>
                  </a:cubicBezTo>
                  <a:cubicBezTo>
                    <a:pt x="266" y="359"/>
                    <a:pt x="266" y="359"/>
                    <a:pt x="266" y="359"/>
                  </a:cubicBezTo>
                  <a:cubicBezTo>
                    <a:pt x="263" y="353"/>
                    <a:pt x="264" y="348"/>
                    <a:pt x="264" y="345"/>
                  </a:cubicBezTo>
                  <a:cubicBezTo>
                    <a:pt x="263" y="350"/>
                    <a:pt x="263" y="367"/>
                    <a:pt x="281" y="370"/>
                  </a:cubicBezTo>
                  <a:cubicBezTo>
                    <a:pt x="302" y="373"/>
                    <a:pt x="298" y="359"/>
                    <a:pt x="310" y="360"/>
                  </a:cubicBezTo>
                  <a:cubicBezTo>
                    <a:pt x="319" y="361"/>
                    <a:pt x="323" y="357"/>
                    <a:pt x="324" y="355"/>
                  </a:cubicBezTo>
                  <a:cubicBezTo>
                    <a:pt x="324" y="353"/>
                    <a:pt x="323" y="353"/>
                    <a:pt x="323" y="353"/>
                  </a:cubicBezTo>
                  <a:cubicBezTo>
                    <a:pt x="323" y="353"/>
                    <a:pt x="340" y="346"/>
                    <a:pt x="348" y="340"/>
                  </a:cubicBezTo>
                  <a:cubicBezTo>
                    <a:pt x="357" y="334"/>
                    <a:pt x="370" y="310"/>
                    <a:pt x="370" y="310"/>
                  </a:cubicBezTo>
                  <a:cubicBezTo>
                    <a:pt x="391" y="301"/>
                    <a:pt x="391" y="301"/>
                    <a:pt x="391" y="301"/>
                  </a:cubicBezTo>
                  <a:cubicBezTo>
                    <a:pt x="400" y="290"/>
                    <a:pt x="400" y="290"/>
                    <a:pt x="400" y="290"/>
                  </a:cubicBezTo>
                  <a:cubicBezTo>
                    <a:pt x="411" y="295"/>
                    <a:pt x="411" y="295"/>
                    <a:pt x="411" y="295"/>
                  </a:cubicBezTo>
                  <a:cubicBezTo>
                    <a:pt x="411" y="295"/>
                    <a:pt x="433" y="299"/>
                    <a:pt x="436" y="299"/>
                  </a:cubicBezTo>
                  <a:cubicBezTo>
                    <a:pt x="439" y="299"/>
                    <a:pt x="447" y="293"/>
                    <a:pt x="447" y="293"/>
                  </a:cubicBezTo>
                  <a:cubicBezTo>
                    <a:pt x="435" y="309"/>
                    <a:pt x="435" y="309"/>
                    <a:pt x="435" y="309"/>
                  </a:cubicBezTo>
                  <a:cubicBezTo>
                    <a:pt x="435" y="309"/>
                    <a:pt x="417" y="303"/>
                    <a:pt x="420" y="310"/>
                  </a:cubicBezTo>
                  <a:cubicBezTo>
                    <a:pt x="423" y="317"/>
                    <a:pt x="443" y="322"/>
                    <a:pt x="443" y="322"/>
                  </a:cubicBezTo>
                  <a:cubicBezTo>
                    <a:pt x="475" y="323"/>
                    <a:pt x="475" y="323"/>
                    <a:pt x="475" y="323"/>
                  </a:cubicBezTo>
                  <a:cubicBezTo>
                    <a:pt x="488" y="324"/>
                    <a:pt x="488" y="324"/>
                    <a:pt x="488" y="324"/>
                  </a:cubicBezTo>
                  <a:cubicBezTo>
                    <a:pt x="495" y="335"/>
                    <a:pt x="495" y="335"/>
                    <a:pt x="495" y="335"/>
                  </a:cubicBezTo>
                  <a:cubicBezTo>
                    <a:pt x="495" y="335"/>
                    <a:pt x="449" y="361"/>
                    <a:pt x="452" y="364"/>
                  </a:cubicBezTo>
                  <a:cubicBezTo>
                    <a:pt x="455" y="367"/>
                    <a:pt x="497" y="368"/>
                    <a:pt x="499" y="381"/>
                  </a:cubicBezTo>
                  <a:cubicBezTo>
                    <a:pt x="501" y="395"/>
                    <a:pt x="489" y="409"/>
                    <a:pt x="494" y="411"/>
                  </a:cubicBezTo>
                  <a:cubicBezTo>
                    <a:pt x="500" y="413"/>
                    <a:pt x="521" y="415"/>
                    <a:pt x="521" y="415"/>
                  </a:cubicBezTo>
                  <a:cubicBezTo>
                    <a:pt x="521" y="415"/>
                    <a:pt x="535" y="396"/>
                    <a:pt x="542" y="396"/>
                  </a:cubicBezTo>
                  <a:cubicBezTo>
                    <a:pt x="550" y="396"/>
                    <a:pt x="553" y="402"/>
                    <a:pt x="563" y="396"/>
                  </a:cubicBezTo>
                  <a:cubicBezTo>
                    <a:pt x="573" y="390"/>
                    <a:pt x="571" y="378"/>
                    <a:pt x="578" y="377"/>
                  </a:cubicBezTo>
                  <a:cubicBezTo>
                    <a:pt x="585" y="376"/>
                    <a:pt x="591" y="385"/>
                    <a:pt x="591" y="385"/>
                  </a:cubicBezTo>
                  <a:cubicBezTo>
                    <a:pt x="614" y="381"/>
                    <a:pt x="614" y="381"/>
                    <a:pt x="614" y="381"/>
                  </a:cubicBezTo>
                  <a:cubicBezTo>
                    <a:pt x="616" y="370"/>
                    <a:pt x="616" y="370"/>
                    <a:pt x="616" y="370"/>
                  </a:cubicBezTo>
                  <a:cubicBezTo>
                    <a:pt x="622" y="361"/>
                    <a:pt x="622" y="361"/>
                    <a:pt x="622" y="361"/>
                  </a:cubicBezTo>
                  <a:cubicBezTo>
                    <a:pt x="622" y="361"/>
                    <a:pt x="608" y="355"/>
                    <a:pt x="602" y="361"/>
                  </a:cubicBezTo>
                  <a:cubicBezTo>
                    <a:pt x="596" y="367"/>
                    <a:pt x="572" y="368"/>
                    <a:pt x="572" y="368"/>
                  </a:cubicBezTo>
                  <a:cubicBezTo>
                    <a:pt x="572" y="368"/>
                    <a:pt x="554" y="362"/>
                    <a:pt x="553" y="352"/>
                  </a:cubicBezTo>
                  <a:cubicBezTo>
                    <a:pt x="552" y="342"/>
                    <a:pt x="540" y="343"/>
                    <a:pt x="540" y="343"/>
                  </a:cubicBezTo>
                  <a:cubicBezTo>
                    <a:pt x="528" y="330"/>
                    <a:pt x="528" y="330"/>
                    <a:pt x="528" y="330"/>
                  </a:cubicBezTo>
                  <a:cubicBezTo>
                    <a:pt x="503" y="328"/>
                    <a:pt x="503" y="328"/>
                    <a:pt x="503" y="328"/>
                  </a:cubicBezTo>
                  <a:cubicBezTo>
                    <a:pt x="496" y="320"/>
                    <a:pt x="496" y="320"/>
                    <a:pt x="496" y="320"/>
                  </a:cubicBezTo>
                  <a:cubicBezTo>
                    <a:pt x="512" y="319"/>
                    <a:pt x="512" y="319"/>
                    <a:pt x="512" y="319"/>
                  </a:cubicBezTo>
                  <a:cubicBezTo>
                    <a:pt x="512" y="319"/>
                    <a:pt x="531" y="323"/>
                    <a:pt x="537" y="322"/>
                  </a:cubicBezTo>
                  <a:cubicBezTo>
                    <a:pt x="544" y="320"/>
                    <a:pt x="559" y="308"/>
                    <a:pt x="559" y="308"/>
                  </a:cubicBezTo>
                  <a:cubicBezTo>
                    <a:pt x="565" y="313"/>
                    <a:pt x="565" y="313"/>
                    <a:pt x="565" y="313"/>
                  </a:cubicBezTo>
                  <a:cubicBezTo>
                    <a:pt x="565" y="313"/>
                    <a:pt x="579" y="300"/>
                    <a:pt x="588" y="297"/>
                  </a:cubicBezTo>
                  <a:cubicBezTo>
                    <a:pt x="598" y="294"/>
                    <a:pt x="624" y="293"/>
                    <a:pt x="624" y="293"/>
                  </a:cubicBezTo>
                  <a:cubicBezTo>
                    <a:pt x="652" y="271"/>
                    <a:pt x="652" y="271"/>
                    <a:pt x="652" y="271"/>
                  </a:cubicBezTo>
                  <a:cubicBezTo>
                    <a:pt x="652" y="271"/>
                    <a:pt x="667" y="278"/>
                    <a:pt x="679" y="273"/>
                  </a:cubicBezTo>
                  <a:cubicBezTo>
                    <a:pt x="676" y="248"/>
                    <a:pt x="676" y="248"/>
                    <a:pt x="676" y="248"/>
                  </a:cubicBezTo>
                  <a:cubicBezTo>
                    <a:pt x="676" y="248"/>
                    <a:pt x="689" y="248"/>
                    <a:pt x="692" y="244"/>
                  </a:cubicBezTo>
                  <a:cubicBezTo>
                    <a:pt x="695" y="240"/>
                    <a:pt x="703" y="231"/>
                    <a:pt x="703" y="231"/>
                  </a:cubicBezTo>
                  <a:cubicBezTo>
                    <a:pt x="703" y="231"/>
                    <a:pt x="726" y="233"/>
                    <a:pt x="738" y="229"/>
                  </a:cubicBezTo>
                  <a:cubicBezTo>
                    <a:pt x="750" y="225"/>
                    <a:pt x="742" y="212"/>
                    <a:pt x="741" y="206"/>
                  </a:cubicBezTo>
                  <a:cubicBezTo>
                    <a:pt x="740" y="200"/>
                    <a:pt x="728" y="192"/>
                    <a:pt x="727" y="189"/>
                  </a:cubicBezTo>
                  <a:cubicBezTo>
                    <a:pt x="726" y="186"/>
                    <a:pt x="743" y="188"/>
                    <a:pt x="744" y="182"/>
                  </a:cubicBezTo>
                  <a:cubicBezTo>
                    <a:pt x="745" y="176"/>
                    <a:pt x="728" y="173"/>
                    <a:pt x="728" y="173"/>
                  </a:cubicBezTo>
                  <a:cubicBezTo>
                    <a:pt x="742" y="166"/>
                    <a:pt x="742" y="166"/>
                    <a:pt x="742" y="166"/>
                  </a:cubicBezTo>
                  <a:cubicBezTo>
                    <a:pt x="742" y="166"/>
                    <a:pt x="741" y="159"/>
                    <a:pt x="740" y="149"/>
                  </a:cubicBezTo>
                  <a:cubicBezTo>
                    <a:pt x="739" y="139"/>
                    <a:pt x="722" y="145"/>
                    <a:pt x="722" y="145"/>
                  </a:cubicBezTo>
                  <a:cubicBezTo>
                    <a:pt x="709" y="136"/>
                    <a:pt x="709" y="136"/>
                    <a:pt x="709" y="136"/>
                  </a:cubicBezTo>
                  <a:cubicBezTo>
                    <a:pt x="709" y="136"/>
                    <a:pt x="707" y="130"/>
                    <a:pt x="700" y="128"/>
                  </a:cubicBezTo>
                  <a:cubicBezTo>
                    <a:pt x="693" y="126"/>
                    <a:pt x="679" y="128"/>
                    <a:pt x="679" y="128"/>
                  </a:cubicBezTo>
                  <a:cubicBezTo>
                    <a:pt x="679" y="128"/>
                    <a:pt x="666" y="119"/>
                    <a:pt x="662" y="119"/>
                  </a:cubicBezTo>
                  <a:cubicBezTo>
                    <a:pt x="658" y="119"/>
                    <a:pt x="646" y="125"/>
                    <a:pt x="646" y="125"/>
                  </a:cubicBezTo>
                  <a:cubicBezTo>
                    <a:pt x="646" y="125"/>
                    <a:pt x="643" y="120"/>
                    <a:pt x="637" y="116"/>
                  </a:cubicBezTo>
                  <a:cubicBezTo>
                    <a:pt x="631" y="112"/>
                    <a:pt x="629" y="101"/>
                    <a:pt x="620" y="100"/>
                  </a:cubicBezTo>
                  <a:cubicBezTo>
                    <a:pt x="611" y="99"/>
                    <a:pt x="615" y="109"/>
                    <a:pt x="615" y="109"/>
                  </a:cubicBezTo>
                  <a:cubicBezTo>
                    <a:pt x="615" y="109"/>
                    <a:pt x="606" y="103"/>
                    <a:pt x="595" y="104"/>
                  </a:cubicBezTo>
                  <a:cubicBezTo>
                    <a:pt x="584" y="105"/>
                    <a:pt x="586" y="110"/>
                    <a:pt x="578" y="106"/>
                  </a:cubicBezTo>
                  <a:cubicBezTo>
                    <a:pt x="570" y="102"/>
                    <a:pt x="562" y="98"/>
                    <a:pt x="562" y="98"/>
                  </a:cubicBezTo>
                  <a:cubicBezTo>
                    <a:pt x="544" y="102"/>
                    <a:pt x="544" y="102"/>
                    <a:pt x="544" y="102"/>
                  </a:cubicBezTo>
                  <a:cubicBezTo>
                    <a:pt x="540" y="99"/>
                    <a:pt x="540" y="99"/>
                    <a:pt x="540" y="99"/>
                  </a:cubicBezTo>
                  <a:cubicBezTo>
                    <a:pt x="533" y="70"/>
                    <a:pt x="533" y="70"/>
                    <a:pt x="533" y="70"/>
                  </a:cubicBezTo>
                  <a:cubicBezTo>
                    <a:pt x="505" y="58"/>
                    <a:pt x="505" y="58"/>
                    <a:pt x="505" y="58"/>
                  </a:cubicBezTo>
                  <a:cubicBezTo>
                    <a:pt x="482" y="56"/>
                    <a:pt x="482" y="56"/>
                    <a:pt x="482" y="56"/>
                  </a:cubicBezTo>
                  <a:cubicBezTo>
                    <a:pt x="481" y="45"/>
                    <a:pt x="481" y="45"/>
                    <a:pt x="481" y="45"/>
                  </a:cubicBezTo>
                  <a:cubicBezTo>
                    <a:pt x="476" y="33"/>
                    <a:pt x="476" y="33"/>
                    <a:pt x="476" y="33"/>
                  </a:cubicBezTo>
                  <a:cubicBezTo>
                    <a:pt x="476" y="33"/>
                    <a:pt x="484" y="32"/>
                    <a:pt x="486" y="26"/>
                  </a:cubicBezTo>
                  <a:cubicBezTo>
                    <a:pt x="488" y="20"/>
                    <a:pt x="467" y="14"/>
                    <a:pt x="467" y="14"/>
                  </a:cubicBezTo>
                  <a:cubicBezTo>
                    <a:pt x="461" y="0"/>
                    <a:pt x="461" y="0"/>
                    <a:pt x="461" y="0"/>
                  </a:cubicBezTo>
                  <a:cubicBezTo>
                    <a:pt x="431" y="1"/>
                    <a:pt x="431" y="1"/>
                    <a:pt x="431" y="1"/>
                  </a:cubicBezTo>
                  <a:cubicBezTo>
                    <a:pt x="420" y="6"/>
                    <a:pt x="420" y="6"/>
                    <a:pt x="420" y="6"/>
                  </a:cubicBezTo>
                  <a:cubicBezTo>
                    <a:pt x="402" y="3"/>
                    <a:pt x="402" y="3"/>
                    <a:pt x="402" y="3"/>
                  </a:cubicBezTo>
                  <a:cubicBezTo>
                    <a:pt x="402" y="3"/>
                    <a:pt x="406" y="12"/>
                    <a:pt x="398" y="16"/>
                  </a:cubicBezTo>
                  <a:cubicBezTo>
                    <a:pt x="390" y="20"/>
                    <a:pt x="356" y="12"/>
                    <a:pt x="349" y="12"/>
                  </a:cubicBezTo>
                  <a:cubicBezTo>
                    <a:pt x="342" y="12"/>
                    <a:pt x="326" y="37"/>
                    <a:pt x="326" y="37"/>
                  </a:cubicBezTo>
                  <a:cubicBezTo>
                    <a:pt x="326" y="37"/>
                    <a:pt x="336" y="50"/>
                    <a:pt x="327" y="53"/>
                  </a:cubicBezTo>
                  <a:cubicBezTo>
                    <a:pt x="318" y="56"/>
                    <a:pt x="304" y="47"/>
                    <a:pt x="304" y="47"/>
                  </a:cubicBezTo>
                  <a:cubicBezTo>
                    <a:pt x="304" y="47"/>
                    <a:pt x="293" y="50"/>
                    <a:pt x="285" y="51"/>
                  </a:cubicBezTo>
                  <a:cubicBezTo>
                    <a:pt x="277" y="52"/>
                    <a:pt x="285" y="40"/>
                    <a:pt x="273" y="39"/>
                  </a:cubicBezTo>
                  <a:cubicBezTo>
                    <a:pt x="261" y="38"/>
                    <a:pt x="262" y="48"/>
                    <a:pt x="262" y="48"/>
                  </a:cubicBezTo>
                  <a:cubicBezTo>
                    <a:pt x="252" y="40"/>
                    <a:pt x="252" y="40"/>
                    <a:pt x="252" y="40"/>
                  </a:cubicBezTo>
                  <a:cubicBezTo>
                    <a:pt x="247" y="46"/>
                    <a:pt x="247" y="46"/>
                    <a:pt x="247" y="46"/>
                  </a:cubicBezTo>
                  <a:cubicBezTo>
                    <a:pt x="241" y="41"/>
                    <a:pt x="241" y="41"/>
                    <a:pt x="241" y="41"/>
                  </a:cubicBezTo>
                  <a:cubicBezTo>
                    <a:pt x="231" y="43"/>
                    <a:pt x="231" y="43"/>
                    <a:pt x="231" y="43"/>
                  </a:cubicBezTo>
                  <a:cubicBezTo>
                    <a:pt x="224" y="38"/>
                    <a:pt x="224" y="38"/>
                    <a:pt x="224" y="38"/>
                  </a:cubicBezTo>
                  <a:cubicBezTo>
                    <a:pt x="219" y="45"/>
                    <a:pt x="219" y="45"/>
                    <a:pt x="219" y="45"/>
                  </a:cubicBezTo>
                  <a:cubicBezTo>
                    <a:pt x="207" y="37"/>
                    <a:pt x="207" y="37"/>
                    <a:pt x="207" y="37"/>
                  </a:cubicBezTo>
                  <a:cubicBezTo>
                    <a:pt x="202" y="40"/>
                    <a:pt x="202" y="40"/>
                    <a:pt x="202" y="40"/>
                  </a:cubicBezTo>
                  <a:cubicBezTo>
                    <a:pt x="191" y="31"/>
                    <a:pt x="191" y="31"/>
                    <a:pt x="191" y="31"/>
                  </a:cubicBezTo>
                  <a:cubicBezTo>
                    <a:pt x="172" y="28"/>
                    <a:pt x="172" y="28"/>
                    <a:pt x="172" y="28"/>
                  </a:cubicBezTo>
                  <a:cubicBezTo>
                    <a:pt x="172" y="28"/>
                    <a:pt x="167" y="28"/>
                    <a:pt x="157" y="28"/>
                  </a:cubicBezTo>
                  <a:cubicBezTo>
                    <a:pt x="147" y="28"/>
                    <a:pt x="147" y="20"/>
                    <a:pt x="147" y="20"/>
                  </a:cubicBezTo>
                  <a:cubicBezTo>
                    <a:pt x="147" y="20"/>
                    <a:pt x="120" y="19"/>
                    <a:pt x="117" y="20"/>
                  </a:cubicBezTo>
                  <a:cubicBezTo>
                    <a:pt x="114" y="21"/>
                    <a:pt x="103" y="27"/>
                    <a:pt x="103" y="27"/>
                  </a:cubicBezTo>
                  <a:cubicBezTo>
                    <a:pt x="77" y="27"/>
                    <a:pt x="77" y="27"/>
                    <a:pt x="77" y="27"/>
                  </a:cubicBezTo>
                  <a:cubicBezTo>
                    <a:pt x="77" y="27"/>
                    <a:pt x="76" y="37"/>
                    <a:pt x="68" y="42"/>
                  </a:cubicBezTo>
                  <a:cubicBezTo>
                    <a:pt x="60" y="47"/>
                    <a:pt x="47" y="40"/>
                    <a:pt x="47" y="40"/>
                  </a:cubicBezTo>
                  <a:cubicBezTo>
                    <a:pt x="49" y="53"/>
                    <a:pt x="49" y="53"/>
                    <a:pt x="49" y="53"/>
                  </a:cubicBezTo>
                  <a:cubicBezTo>
                    <a:pt x="49" y="53"/>
                    <a:pt x="57" y="55"/>
                    <a:pt x="60" y="64"/>
                  </a:cubicBezTo>
                  <a:cubicBezTo>
                    <a:pt x="63" y="73"/>
                    <a:pt x="75" y="76"/>
                    <a:pt x="75" y="76"/>
                  </a:cubicBezTo>
                  <a:cubicBezTo>
                    <a:pt x="68" y="84"/>
                    <a:pt x="68" y="84"/>
                    <a:pt x="68" y="84"/>
                  </a:cubicBezTo>
                  <a:cubicBezTo>
                    <a:pt x="68" y="84"/>
                    <a:pt x="74" y="92"/>
                    <a:pt x="76" y="97"/>
                  </a:cubicBezTo>
                  <a:cubicBezTo>
                    <a:pt x="78" y="102"/>
                    <a:pt x="58" y="103"/>
                    <a:pt x="58" y="103"/>
                  </a:cubicBezTo>
                  <a:cubicBezTo>
                    <a:pt x="23" y="138"/>
                    <a:pt x="23" y="138"/>
                    <a:pt x="23" y="138"/>
                  </a:cubicBezTo>
                  <a:cubicBezTo>
                    <a:pt x="23" y="138"/>
                    <a:pt x="23" y="148"/>
                    <a:pt x="22" y="158"/>
                  </a:cubicBezTo>
                  <a:cubicBezTo>
                    <a:pt x="21" y="168"/>
                    <a:pt x="30" y="174"/>
                    <a:pt x="30" y="174"/>
                  </a:cubicBezTo>
                  <a:cubicBezTo>
                    <a:pt x="14" y="173"/>
                    <a:pt x="14" y="173"/>
                    <a:pt x="14" y="173"/>
                  </a:cubicBezTo>
                  <a:cubicBezTo>
                    <a:pt x="14" y="173"/>
                    <a:pt x="13" y="180"/>
                    <a:pt x="11" y="186"/>
                  </a:cubicBezTo>
                  <a:cubicBezTo>
                    <a:pt x="9" y="192"/>
                    <a:pt x="1" y="194"/>
                    <a:pt x="1" y="194"/>
                  </a:cubicBezTo>
                  <a:cubicBezTo>
                    <a:pt x="0" y="202"/>
                    <a:pt x="0" y="202"/>
                    <a:pt x="0" y="202"/>
                  </a:cubicBezTo>
                  <a:cubicBezTo>
                    <a:pt x="8" y="204"/>
                    <a:pt x="10" y="214"/>
                    <a:pt x="16" y="215"/>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3" name="Freeform 89">
              <a:extLst>
                <a:ext uri="{FF2B5EF4-FFF2-40B4-BE49-F238E27FC236}">
                  <a16:creationId xmlns:a16="http://schemas.microsoft.com/office/drawing/2014/main" id="{2A28D1C2-6104-4F65-9D81-4A61F4301E6F}"/>
                </a:ext>
              </a:extLst>
            </p:cNvPr>
            <p:cNvSpPr>
              <a:spLocks/>
            </p:cNvSpPr>
            <p:nvPr/>
          </p:nvSpPr>
          <p:spPr bwMode="auto">
            <a:xfrm>
              <a:off x="2400622" y="2772418"/>
              <a:ext cx="332745" cy="230513"/>
            </a:xfrm>
            <a:custGeom>
              <a:avLst/>
              <a:gdLst/>
              <a:ahLst/>
              <a:cxnLst>
                <a:cxn ang="0">
                  <a:pos x="19" y="225"/>
                </a:cxn>
                <a:cxn ang="0">
                  <a:pos x="42" y="236"/>
                </a:cxn>
                <a:cxn ang="0">
                  <a:pos x="77" y="221"/>
                </a:cxn>
                <a:cxn ang="0">
                  <a:pos x="121" y="214"/>
                </a:cxn>
                <a:cxn ang="0">
                  <a:pos x="146" y="222"/>
                </a:cxn>
                <a:cxn ang="0">
                  <a:pos x="176" y="234"/>
                </a:cxn>
                <a:cxn ang="0">
                  <a:pos x="193" y="239"/>
                </a:cxn>
                <a:cxn ang="0">
                  <a:pos x="205" y="237"/>
                </a:cxn>
                <a:cxn ang="0">
                  <a:pos x="221" y="240"/>
                </a:cxn>
                <a:cxn ang="0">
                  <a:pos x="236" y="242"/>
                </a:cxn>
                <a:cxn ang="0">
                  <a:pos x="259" y="245"/>
                </a:cxn>
                <a:cxn ang="0">
                  <a:pos x="301" y="247"/>
                </a:cxn>
                <a:cxn ang="0">
                  <a:pos x="323" y="206"/>
                </a:cxn>
                <a:cxn ang="0">
                  <a:pos x="344" y="191"/>
                </a:cxn>
                <a:cxn ang="0">
                  <a:pos x="328" y="151"/>
                </a:cxn>
                <a:cxn ang="0">
                  <a:pos x="365" y="155"/>
                </a:cxn>
                <a:cxn ang="0">
                  <a:pos x="368" y="131"/>
                </a:cxn>
                <a:cxn ang="0">
                  <a:pos x="340" y="118"/>
                </a:cxn>
                <a:cxn ang="0">
                  <a:pos x="318" y="96"/>
                </a:cxn>
                <a:cxn ang="0">
                  <a:pos x="294" y="66"/>
                </a:cxn>
                <a:cxn ang="0">
                  <a:pos x="290" y="44"/>
                </a:cxn>
                <a:cxn ang="0">
                  <a:pos x="260" y="9"/>
                </a:cxn>
                <a:cxn ang="0">
                  <a:pos x="236" y="11"/>
                </a:cxn>
                <a:cxn ang="0">
                  <a:pos x="204" y="11"/>
                </a:cxn>
                <a:cxn ang="0">
                  <a:pos x="176" y="0"/>
                </a:cxn>
                <a:cxn ang="0">
                  <a:pos x="157" y="19"/>
                </a:cxn>
                <a:cxn ang="0">
                  <a:pos x="119" y="31"/>
                </a:cxn>
                <a:cxn ang="0">
                  <a:pos x="120" y="52"/>
                </a:cxn>
                <a:cxn ang="0">
                  <a:pos x="111" y="60"/>
                </a:cxn>
                <a:cxn ang="0">
                  <a:pos x="98" y="77"/>
                </a:cxn>
                <a:cxn ang="0">
                  <a:pos x="96" y="104"/>
                </a:cxn>
                <a:cxn ang="0">
                  <a:pos x="72" y="103"/>
                </a:cxn>
                <a:cxn ang="0">
                  <a:pos x="60" y="103"/>
                </a:cxn>
                <a:cxn ang="0">
                  <a:pos x="40" y="113"/>
                </a:cxn>
                <a:cxn ang="0">
                  <a:pos x="6" y="113"/>
                </a:cxn>
                <a:cxn ang="0">
                  <a:pos x="25" y="145"/>
                </a:cxn>
                <a:cxn ang="0">
                  <a:pos x="27" y="173"/>
                </a:cxn>
                <a:cxn ang="0">
                  <a:pos x="12" y="190"/>
                </a:cxn>
                <a:cxn ang="0">
                  <a:pos x="20" y="207"/>
                </a:cxn>
              </a:cxnLst>
              <a:rect l="0" t="0" r="r" b="b"/>
              <a:pathLst>
                <a:path w="382" h="250">
                  <a:moveTo>
                    <a:pt x="20" y="207"/>
                  </a:moveTo>
                  <a:cubicBezTo>
                    <a:pt x="22" y="211"/>
                    <a:pt x="19" y="225"/>
                    <a:pt x="19" y="225"/>
                  </a:cubicBezTo>
                  <a:cubicBezTo>
                    <a:pt x="22" y="234"/>
                    <a:pt x="22" y="234"/>
                    <a:pt x="22" y="234"/>
                  </a:cubicBezTo>
                  <a:cubicBezTo>
                    <a:pt x="26" y="236"/>
                    <a:pt x="35" y="240"/>
                    <a:pt x="42" y="236"/>
                  </a:cubicBezTo>
                  <a:cubicBezTo>
                    <a:pt x="50" y="231"/>
                    <a:pt x="51" y="221"/>
                    <a:pt x="51" y="221"/>
                  </a:cubicBezTo>
                  <a:cubicBezTo>
                    <a:pt x="77" y="221"/>
                    <a:pt x="77" y="221"/>
                    <a:pt x="77" y="221"/>
                  </a:cubicBezTo>
                  <a:cubicBezTo>
                    <a:pt x="77" y="221"/>
                    <a:pt x="88" y="215"/>
                    <a:pt x="91" y="214"/>
                  </a:cubicBezTo>
                  <a:cubicBezTo>
                    <a:pt x="94" y="213"/>
                    <a:pt x="121" y="214"/>
                    <a:pt x="121" y="214"/>
                  </a:cubicBezTo>
                  <a:cubicBezTo>
                    <a:pt x="121" y="214"/>
                    <a:pt x="121" y="222"/>
                    <a:pt x="131" y="222"/>
                  </a:cubicBezTo>
                  <a:cubicBezTo>
                    <a:pt x="141" y="222"/>
                    <a:pt x="146" y="222"/>
                    <a:pt x="146" y="222"/>
                  </a:cubicBezTo>
                  <a:cubicBezTo>
                    <a:pt x="165" y="225"/>
                    <a:pt x="165" y="225"/>
                    <a:pt x="165" y="225"/>
                  </a:cubicBezTo>
                  <a:cubicBezTo>
                    <a:pt x="176" y="234"/>
                    <a:pt x="176" y="234"/>
                    <a:pt x="176" y="234"/>
                  </a:cubicBezTo>
                  <a:cubicBezTo>
                    <a:pt x="181" y="231"/>
                    <a:pt x="181" y="231"/>
                    <a:pt x="181" y="231"/>
                  </a:cubicBezTo>
                  <a:cubicBezTo>
                    <a:pt x="193" y="239"/>
                    <a:pt x="193" y="239"/>
                    <a:pt x="193" y="239"/>
                  </a:cubicBezTo>
                  <a:cubicBezTo>
                    <a:pt x="198" y="232"/>
                    <a:pt x="198" y="232"/>
                    <a:pt x="198" y="232"/>
                  </a:cubicBezTo>
                  <a:cubicBezTo>
                    <a:pt x="205" y="237"/>
                    <a:pt x="205" y="237"/>
                    <a:pt x="205" y="237"/>
                  </a:cubicBezTo>
                  <a:cubicBezTo>
                    <a:pt x="215" y="235"/>
                    <a:pt x="215" y="235"/>
                    <a:pt x="215" y="235"/>
                  </a:cubicBezTo>
                  <a:cubicBezTo>
                    <a:pt x="221" y="240"/>
                    <a:pt x="221" y="240"/>
                    <a:pt x="221" y="240"/>
                  </a:cubicBezTo>
                  <a:cubicBezTo>
                    <a:pt x="226" y="234"/>
                    <a:pt x="226" y="234"/>
                    <a:pt x="226" y="234"/>
                  </a:cubicBezTo>
                  <a:cubicBezTo>
                    <a:pt x="236" y="242"/>
                    <a:pt x="236" y="242"/>
                    <a:pt x="236" y="242"/>
                  </a:cubicBezTo>
                  <a:cubicBezTo>
                    <a:pt x="236" y="242"/>
                    <a:pt x="235" y="232"/>
                    <a:pt x="247" y="233"/>
                  </a:cubicBezTo>
                  <a:cubicBezTo>
                    <a:pt x="259" y="234"/>
                    <a:pt x="251" y="246"/>
                    <a:pt x="259" y="245"/>
                  </a:cubicBezTo>
                  <a:cubicBezTo>
                    <a:pt x="267" y="244"/>
                    <a:pt x="278" y="241"/>
                    <a:pt x="278" y="241"/>
                  </a:cubicBezTo>
                  <a:cubicBezTo>
                    <a:pt x="278" y="241"/>
                    <a:pt x="292" y="250"/>
                    <a:pt x="301" y="247"/>
                  </a:cubicBezTo>
                  <a:cubicBezTo>
                    <a:pt x="310" y="244"/>
                    <a:pt x="300" y="231"/>
                    <a:pt x="300" y="231"/>
                  </a:cubicBezTo>
                  <a:cubicBezTo>
                    <a:pt x="300" y="231"/>
                    <a:pt x="316" y="206"/>
                    <a:pt x="323" y="206"/>
                  </a:cubicBezTo>
                  <a:cubicBezTo>
                    <a:pt x="326" y="206"/>
                    <a:pt x="336" y="208"/>
                    <a:pt x="347" y="209"/>
                  </a:cubicBezTo>
                  <a:cubicBezTo>
                    <a:pt x="346" y="201"/>
                    <a:pt x="346" y="191"/>
                    <a:pt x="344" y="191"/>
                  </a:cubicBezTo>
                  <a:cubicBezTo>
                    <a:pt x="341" y="190"/>
                    <a:pt x="341" y="176"/>
                    <a:pt x="341" y="176"/>
                  </a:cubicBezTo>
                  <a:cubicBezTo>
                    <a:pt x="341" y="176"/>
                    <a:pt x="314" y="154"/>
                    <a:pt x="328" y="151"/>
                  </a:cubicBezTo>
                  <a:cubicBezTo>
                    <a:pt x="342" y="148"/>
                    <a:pt x="344" y="154"/>
                    <a:pt x="344" y="154"/>
                  </a:cubicBezTo>
                  <a:cubicBezTo>
                    <a:pt x="344" y="154"/>
                    <a:pt x="357" y="162"/>
                    <a:pt x="365" y="155"/>
                  </a:cubicBezTo>
                  <a:cubicBezTo>
                    <a:pt x="373" y="148"/>
                    <a:pt x="382" y="139"/>
                    <a:pt x="382" y="139"/>
                  </a:cubicBezTo>
                  <a:cubicBezTo>
                    <a:pt x="368" y="131"/>
                    <a:pt x="368" y="131"/>
                    <a:pt x="368" y="131"/>
                  </a:cubicBezTo>
                  <a:cubicBezTo>
                    <a:pt x="368" y="131"/>
                    <a:pt x="376" y="122"/>
                    <a:pt x="363" y="119"/>
                  </a:cubicBezTo>
                  <a:cubicBezTo>
                    <a:pt x="350" y="116"/>
                    <a:pt x="340" y="118"/>
                    <a:pt x="340" y="118"/>
                  </a:cubicBezTo>
                  <a:cubicBezTo>
                    <a:pt x="338" y="103"/>
                    <a:pt x="338" y="103"/>
                    <a:pt x="338" y="103"/>
                  </a:cubicBezTo>
                  <a:cubicBezTo>
                    <a:pt x="318" y="96"/>
                    <a:pt x="318" y="96"/>
                    <a:pt x="318" y="96"/>
                  </a:cubicBezTo>
                  <a:cubicBezTo>
                    <a:pt x="318" y="96"/>
                    <a:pt x="315" y="75"/>
                    <a:pt x="307" y="73"/>
                  </a:cubicBezTo>
                  <a:cubicBezTo>
                    <a:pt x="299" y="71"/>
                    <a:pt x="294" y="66"/>
                    <a:pt x="294" y="66"/>
                  </a:cubicBezTo>
                  <a:cubicBezTo>
                    <a:pt x="298" y="54"/>
                    <a:pt x="298" y="54"/>
                    <a:pt x="298" y="54"/>
                  </a:cubicBezTo>
                  <a:cubicBezTo>
                    <a:pt x="290" y="44"/>
                    <a:pt x="290" y="44"/>
                    <a:pt x="290" y="44"/>
                  </a:cubicBezTo>
                  <a:cubicBezTo>
                    <a:pt x="290" y="44"/>
                    <a:pt x="304" y="30"/>
                    <a:pt x="293" y="25"/>
                  </a:cubicBezTo>
                  <a:cubicBezTo>
                    <a:pt x="282" y="20"/>
                    <a:pt x="260" y="9"/>
                    <a:pt x="260" y="9"/>
                  </a:cubicBezTo>
                  <a:cubicBezTo>
                    <a:pt x="238" y="21"/>
                    <a:pt x="238" y="21"/>
                    <a:pt x="238" y="21"/>
                  </a:cubicBezTo>
                  <a:cubicBezTo>
                    <a:pt x="236" y="11"/>
                    <a:pt x="236" y="11"/>
                    <a:pt x="236" y="11"/>
                  </a:cubicBezTo>
                  <a:cubicBezTo>
                    <a:pt x="210" y="5"/>
                    <a:pt x="210" y="5"/>
                    <a:pt x="210" y="5"/>
                  </a:cubicBezTo>
                  <a:cubicBezTo>
                    <a:pt x="204" y="11"/>
                    <a:pt x="204" y="11"/>
                    <a:pt x="204" y="11"/>
                  </a:cubicBezTo>
                  <a:cubicBezTo>
                    <a:pt x="204" y="11"/>
                    <a:pt x="203" y="4"/>
                    <a:pt x="195" y="3"/>
                  </a:cubicBezTo>
                  <a:cubicBezTo>
                    <a:pt x="187" y="2"/>
                    <a:pt x="176" y="0"/>
                    <a:pt x="176" y="0"/>
                  </a:cubicBezTo>
                  <a:cubicBezTo>
                    <a:pt x="176" y="0"/>
                    <a:pt x="162" y="16"/>
                    <a:pt x="162" y="13"/>
                  </a:cubicBezTo>
                  <a:cubicBezTo>
                    <a:pt x="162" y="10"/>
                    <a:pt x="157" y="19"/>
                    <a:pt x="157" y="19"/>
                  </a:cubicBezTo>
                  <a:cubicBezTo>
                    <a:pt x="157" y="19"/>
                    <a:pt x="146" y="13"/>
                    <a:pt x="141" y="13"/>
                  </a:cubicBezTo>
                  <a:cubicBezTo>
                    <a:pt x="136" y="13"/>
                    <a:pt x="121" y="26"/>
                    <a:pt x="119" y="31"/>
                  </a:cubicBezTo>
                  <a:cubicBezTo>
                    <a:pt x="117" y="36"/>
                    <a:pt x="133" y="46"/>
                    <a:pt x="133" y="46"/>
                  </a:cubicBezTo>
                  <a:cubicBezTo>
                    <a:pt x="133" y="46"/>
                    <a:pt x="126" y="52"/>
                    <a:pt x="120" y="52"/>
                  </a:cubicBezTo>
                  <a:cubicBezTo>
                    <a:pt x="114" y="52"/>
                    <a:pt x="107" y="47"/>
                    <a:pt x="107" y="47"/>
                  </a:cubicBezTo>
                  <a:cubicBezTo>
                    <a:pt x="111" y="60"/>
                    <a:pt x="111" y="60"/>
                    <a:pt x="111" y="60"/>
                  </a:cubicBezTo>
                  <a:cubicBezTo>
                    <a:pt x="111" y="60"/>
                    <a:pt x="98" y="55"/>
                    <a:pt x="96" y="62"/>
                  </a:cubicBezTo>
                  <a:cubicBezTo>
                    <a:pt x="94" y="69"/>
                    <a:pt x="98" y="77"/>
                    <a:pt x="98" y="77"/>
                  </a:cubicBezTo>
                  <a:cubicBezTo>
                    <a:pt x="98" y="77"/>
                    <a:pt x="86" y="76"/>
                    <a:pt x="91" y="84"/>
                  </a:cubicBezTo>
                  <a:cubicBezTo>
                    <a:pt x="96" y="92"/>
                    <a:pt x="103" y="103"/>
                    <a:pt x="96" y="104"/>
                  </a:cubicBezTo>
                  <a:cubicBezTo>
                    <a:pt x="89" y="105"/>
                    <a:pt x="100" y="96"/>
                    <a:pt x="90" y="96"/>
                  </a:cubicBezTo>
                  <a:cubicBezTo>
                    <a:pt x="80" y="96"/>
                    <a:pt x="72" y="103"/>
                    <a:pt x="72" y="103"/>
                  </a:cubicBezTo>
                  <a:cubicBezTo>
                    <a:pt x="68" y="111"/>
                    <a:pt x="68" y="111"/>
                    <a:pt x="68" y="111"/>
                  </a:cubicBezTo>
                  <a:cubicBezTo>
                    <a:pt x="60" y="103"/>
                    <a:pt x="60" y="103"/>
                    <a:pt x="60" y="103"/>
                  </a:cubicBezTo>
                  <a:cubicBezTo>
                    <a:pt x="58" y="113"/>
                    <a:pt x="58" y="113"/>
                    <a:pt x="58" y="113"/>
                  </a:cubicBezTo>
                  <a:cubicBezTo>
                    <a:pt x="40" y="113"/>
                    <a:pt x="40" y="113"/>
                    <a:pt x="40" y="113"/>
                  </a:cubicBezTo>
                  <a:cubicBezTo>
                    <a:pt x="40" y="113"/>
                    <a:pt x="38" y="107"/>
                    <a:pt x="30" y="108"/>
                  </a:cubicBezTo>
                  <a:cubicBezTo>
                    <a:pt x="22" y="109"/>
                    <a:pt x="6" y="113"/>
                    <a:pt x="6" y="113"/>
                  </a:cubicBezTo>
                  <a:cubicBezTo>
                    <a:pt x="6" y="113"/>
                    <a:pt x="14" y="126"/>
                    <a:pt x="14" y="131"/>
                  </a:cubicBezTo>
                  <a:cubicBezTo>
                    <a:pt x="14" y="136"/>
                    <a:pt x="25" y="145"/>
                    <a:pt x="25" y="145"/>
                  </a:cubicBezTo>
                  <a:cubicBezTo>
                    <a:pt x="25" y="145"/>
                    <a:pt x="33" y="157"/>
                    <a:pt x="31" y="161"/>
                  </a:cubicBezTo>
                  <a:cubicBezTo>
                    <a:pt x="29" y="165"/>
                    <a:pt x="27" y="173"/>
                    <a:pt x="27" y="173"/>
                  </a:cubicBezTo>
                  <a:cubicBezTo>
                    <a:pt x="13" y="178"/>
                    <a:pt x="13" y="178"/>
                    <a:pt x="13" y="178"/>
                  </a:cubicBezTo>
                  <a:cubicBezTo>
                    <a:pt x="13" y="178"/>
                    <a:pt x="15" y="190"/>
                    <a:pt x="12" y="190"/>
                  </a:cubicBezTo>
                  <a:cubicBezTo>
                    <a:pt x="9" y="190"/>
                    <a:pt x="0" y="188"/>
                    <a:pt x="2" y="194"/>
                  </a:cubicBezTo>
                  <a:cubicBezTo>
                    <a:pt x="4" y="200"/>
                    <a:pt x="18" y="203"/>
                    <a:pt x="20" y="207"/>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4" name="Freeform 90">
              <a:extLst>
                <a:ext uri="{FF2B5EF4-FFF2-40B4-BE49-F238E27FC236}">
                  <a16:creationId xmlns:a16="http://schemas.microsoft.com/office/drawing/2014/main" id="{ADD81A34-7E63-464A-B56D-7C1D16A74922}"/>
                </a:ext>
              </a:extLst>
            </p:cNvPr>
            <p:cNvSpPr>
              <a:spLocks/>
            </p:cNvSpPr>
            <p:nvPr/>
          </p:nvSpPr>
          <p:spPr bwMode="auto">
            <a:xfrm>
              <a:off x="2315188" y="2678116"/>
              <a:ext cx="247311" cy="112638"/>
            </a:xfrm>
            <a:custGeom>
              <a:avLst/>
              <a:gdLst/>
              <a:ahLst/>
              <a:cxnLst>
                <a:cxn ang="0">
                  <a:pos x="5" y="97"/>
                </a:cxn>
                <a:cxn ang="0">
                  <a:pos x="18" y="92"/>
                </a:cxn>
                <a:cxn ang="0">
                  <a:pos x="51" y="86"/>
                </a:cxn>
                <a:cxn ang="0">
                  <a:pos x="65" y="83"/>
                </a:cxn>
                <a:cxn ang="0">
                  <a:pos x="78" y="90"/>
                </a:cxn>
                <a:cxn ang="0">
                  <a:pos x="86" y="88"/>
                </a:cxn>
                <a:cxn ang="0">
                  <a:pos x="109" y="94"/>
                </a:cxn>
                <a:cxn ang="0">
                  <a:pos x="118" y="89"/>
                </a:cxn>
                <a:cxn ang="0">
                  <a:pos x="133" y="93"/>
                </a:cxn>
                <a:cxn ang="0">
                  <a:pos x="150" y="85"/>
                </a:cxn>
                <a:cxn ang="0">
                  <a:pos x="162" y="98"/>
                </a:cxn>
                <a:cxn ang="0">
                  <a:pos x="189" y="101"/>
                </a:cxn>
                <a:cxn ang="0">
                  <a:pos x="200" y="111"/>
                </a:cxn>
                <a:cxn ang="0">
                  <a:pos x="215" y="119"/>
                </a:cxn>
                <a:cxn ang="0">
                  <a:pos x="227" y="123"/>
                </a:cxn>
                <a:cxn ang="0">
                  <a:pos x="243" y="113"/>
                </a:cxn>
                <a:cxn ang="0">
                  <a:pos x="259" y="119"/>
                </a:cxn>
                <a:cxn ang="0">
                  <a:pos x="264" y="113"/>
                </a:cxn>
                <a:cxn ang="0">
                  <a:pos x="278" y="100"/>
                </a:cxn>
                <a:cxn ang="0">
                  <a:pos x="286" y="101"/>
                </a:cxn>
                <a:cxn ang="0">
                  <a:pos x="280" y="82"/>
                </a:cxn>
                <a:cxn ang="0">
                  <a:pos x="268" y="65"/>
                </a:cxn>
                <a:cxn ang="0">
                  <a:pos x="255" y="61"/>
                </a:cxn>
                <a:cxn ang="0">
                  <a:pos x="256" y="52"/>
                </a:cxn>
                <a:cxn ang="0">
                  <a:pos x="268" y="45"/>
                </a:cxn>
                <a:cxn ang="0">
                  <a:pos x="246" y="30"/>
                </a:cxn>
                <a:cxn ang="0">
                  <a:pos x="238" y="31"/>
                </a:cxn>
                <a:cxn ang="0">
                  <a:pos x="225" y="26"/>
                </a:cxn>
                <a:cxn ang="0">
                  <a:pos x="214" y="32"/>
                </a:cxn>
                <a:cxn ang="0">
                  <a:pos x="194" y="20"/>
                </a:cxn>
                <a:cxn ang="0">
                  <a:pos x="166" y="3"/>
                </a:cxn>
                <a:cxn ang="0">
                  <a:pos x="145" y="4"/>
                </a:cxn>
                <a:cxn ang="0">
                  <a:pos x="124" y="10"/>
                </a:cxn>
                <a:cxn ang="0">
                  <a:pos x="120" y="10"/>
                </a:cxn>
                <a:cxn ang="0">
                  <a:pos x="119" y="12"/>
                </a:cxn>
                <a:cxn ang="0">
                  <a:pos x="123" y="55"/>
                </a:cxn>
                <a:cxn ang="0">
                  <a:pos x="86" y="52"/>
                </a:cxn>
                <a:cxn ang="0">
                  <a:pos x="79" y="37"/>
                </a:cxn>
                <a:cxn ang="0">
                  <a:pos x="56" y="18"/>
                </a:cxn>
                <a:cxn ang="0">
                  <a:pos x="21" y="30"/>
                </a:cxn>
                <a:cxn ang="0">
                  <a:pos x="16" y="46"/>
                </a:cxn>
                <a:cxn ang="0">
                  <a:pos x="0" y="69"/>
                </a:cxn>
                <a:cxn ang="0">
                  <a:pos x="6" y="104"/>
                </a:cxn>
                <a:cxn ang="0">
                  <a:pos x="5" y="97"/>
                </a:cxn>
              </a:cxnLst>
              <a:rect l="0" t="0" r="r" b="b"/>
              <a:pathLst>
                <a:path w="286" h="123">
                  <a:moveTo>
                    <a:pt x="5" y="97"/>
                  </a:moveTo>
                  <a:cubicBezTo>
                    <a:pt x="8" y="95"/>
                    <a:pt x="12" y="93"/>
                    <a:pt x="18" y="92"/>
                  </a:cubicBezTo>
                  <a:cubicBezTo>
                    <a:pt x="38" y="89"/>
                    <a:pt x="45" y="89"/>
                    <a:pt x="51" y="86"/>
                  </a:cubicBezTo>
                  <a:cubicBezTo>
                    <a:pt x="57" y="83"/>
                    <a:pt x="59" y="81"/>
                    <a:pt x="65" y="83"/>
                  </a:cubicBezTo>
                  <a:cubicBezTo>
                    <a:pt x="71" y="85"/>
                    <a:pt x="78" y="90"/>
                    <a:pt x="78" y="90"/>
                  </a:cubicBezTo>
                  <a:cubicBezTo>
                    <a:pt x="78" y="90"/>
                    <a:pt x="83" y="89"/>
                    <a:pt x="86" y="88"/>
                  </a:cubicBezTo>
                  <a:cubicBezTo>
                    <a:pt x="89" y="87"/>
                    <a:pt x="109" y="94"/>
                    <a:pt x="109" y="94"/>
                  </a:cubicBezTo>
                  <a:cubicBezTo>
                    <a:pt x="109" y="94"/>
                    <a:pt x="113" y="89"/>
                    <a:pt x="118" y="89"/>
                  </a:cubicBezTo>
                  <a:cubicBezTo>
                    <a:pt x="123" y="89"/>
                    <a:pt x="125" y="93"/>
                    <a:pt x="133" y="93"/>
                  </a:cubicBezTo>
                  <a:cubicBezTo>
                    <a:pt x="141" y="93"/>
                    <a:pt x="144" y="85"/>
                    <a:pt x="150" y="85"/>
                  </a:cubicBezTo>
                  <a:cubicBezTo>
                    <a:pt x="156" y="85"/>
                    <a:pt x="162" y="98"/>
                    <a:pt x="162" y="98"/>
                  </a:cubicBezTo>
                  <a:cubicBezTo>
                    <a:pt x="162" y="98"/>
                    <a:pt x="183" y="99"/>
                    <a:pt x="189" y="101"/>
                  </a:cubicBezTo>
                  <a:cubicBezTo>
                    <a:pt x="195" y="103"/>
                    <a:pt x="200" y="111"/>
                    <a:pt x="200" y="111"/>
                  </a:cubicBezTo>
                  <a:cubicBezTo>
                    <a:pt x="215" y="119"/>
                    <a:pt x="215" y="119"/>
                    <a:pt x="215" y="119"/>
                  </a:cubicBezTo>
                  <a:cubicBezTo>
                    <a:pt x="227" y="123"/>
                    <a:pt x="227" y="123"/>
                    <a:pt x="227" y="123"/>
                  </a:cubicBezTo>
                  <a:cubicBezTo>
                    <a:pt x="233" y="118"/>
                    <a:pt x="240" y="113"/>
                    <a:pt x="243" y="113"/>
                  </a:cubicBezTo>
                  <a:cubicBezTo>
                    <a:pt x="248" y="113"/>
                    <a:pt x="259" y="119"/>
                    <a:pt x="259" y="119"/>
                  </a:cubicBezTo>
                  <a:cubicBezTo>
                    <a:pt x="259" y="119"/>
                    <a:pt x="264" y="110"/>
                    <a:pt x="264" y="113"/>
                  </a:cubicBezTo>
                  <a:cubicBezTo>
                    <a:pt x="264" y="116"/>
                    <a:pt x="278" y="100"/>
                    <a:pt x="278" y="100"/>
                  </a:cubicBezTo>
                  <a:cubicBezTo>
                    <a:pt x="278" y="100"/>
                    <a:pt x="282" y="101"/>
                    <a:pt x="286" y="101"/>
                  </a:cubicBezTo>
                  <a:cubicBezTo>
                    <a:pt x="286" y="97"/>
                    <a:pt x="286" y="87"/>
                    <a:pt x="280" y="82"/>
                  </a:cubicBezTo>
                  <a:cubicBezTo>
                    <a:pt x="273" y="76"/>
                    <a:pt x="268" y="65"/>
                    <a:pt x="268" y="65"/>
                  </a:cubicBezTo>
                  <a:cubicBezTo>
                    <a:pt x="255" y="61"/>
                    <a:pt x="255" y="61"/>
                    <a:pt x="255" y="61"/>
                  </a:cubicBezTo>
                  <a:cubicBezTo>
                    <a:pt x="256" y="52"/>
                    <a:pt x="256" y="52"/>
                    <a:pt x="256" y="52"/>
                  </a:cubicBezTo>
                  <a:cubicBezTo>
                    <a:pt x="256" y="52"/>
                    <a:pt x="269" y="50"/>
                    <a:pt x="268" y="45"/>
                  </a:cubicBezTo>
                  <a:cubicBezTo>
                    <a:pt x="267" y="40"/>
                    <a:pt x="246" y="30"/>
                    <a:pt x="246" y="30"/>
                  </a:cubicBezTo>
                  <a:cubicBezTo>
                    <a:pt x="238" y="31"/>
                    <a:pt x="238" y="31"/>
                    <a:pt x="238" y="31"/>
                  </a:cubicBezTo>
                  <a:cubicBezTo>
                    <a:pt x="238" y="31"/>
                    <a:pt x="228" y="27"/>
                    <a:pt x="225" y="26"/>
                  </a:cubicBezTo>
                  <a:cubicBezTo>
                    <a:pt x="222" y="25"/>
                    <a:pt x="220" y="32"/>
                    <a:pt x="214" y="32"/>
                  </a:cubicBezTo>
                  <a:cubicBezTo>
                    <a:pt x="208" y="32"/>
                    <a:pt x="205" y="29"/>
                    <a:pt x="194" y="20"/>
                  </a:cubicBezTo>
                  <a:cubicBezTo>
                    <a:pt x="183" y="11"/>
                    <a:pt x="181" y="6"/>
                    <a:pt x="166" y="3"/>
                  </a:cubicBezTo>
                  <a:cubicBezTo>
                    <a:pt x="151" y="0"/>
                    <a:pt x="145" y="4"/>
                    <a:pt x="145" y="4"/>
                  </a:cubicBezTo>
                  <a:cubicBezTo>
                    <a:pt x="124" y="10"/>
                    <a:pt x="124" y="10"/>
                    <a:pt x="124" y="10"/>
                  </a:cubicBezTo>
                  <a:cubicBezTo>
                    <a:pt x="120" y="10"/>
                    <a:pt x="120" y="10"/>
                    <a:pt x="120" y="10"/>
                  </a:cubicBezTo>
                  <a:cubicBezTo>
                    <a:pt x="119" y="12"/>
                    <a:pt x="119" y="12"/>
                    <a:pt x="119" y="12"/>
                  </a:cubicBezTo>
                  <a:cubicBezTo>
                    <a:pt x="119" y="12"/>
                    <a:pt x="136" y="55"/>
                    <a:pt x="123" y="55"/>
                  </a:cubicBezTo>
                  <a:cubicBezTo>
                    <a:pt x="110" y="55"/>
                    <a:pt x="86" y="52"/>
                    <a:pt x="86" y="52"/>
                  </a:cubicBezTo>
                  <a:cubicBezTo>
                    <a:pt x="79" y="37"/>
                    <a:pt x="79" y="37"/>
                    <a:pt x="79" y="37"/>
                  </a:cubicBezTo>
                  <a:cubicBezTo>
                    <a:pt x="56" y="18"/>
                    <a:pt x="56" y="18"/>
                    <a:pt x="56" y="18"/>
                  </a:cubicBezTo>
                  <a:cubicBezTo>
                    <a:pt x="56" y="18"/>
                    <a:pt x="24" y="23"/>
                    <a:pt x="21" y="30"/>
                  </a:cubicBezTo>
                  <a:cubicBezTo>
                    <a:pt x="18" y="37"/>
                    <a:pt x="16" y="46"/>
                    <a:pt x="16" y="46"/>
                  </a:cubicBezTo>
                  <a:cubicBezTo>
                    <a:pt x="16" y="46"/>
                    <a:pt x="0" y="64"/>
                    <a:pt x="0" y="69"/>
                  </a:cubicBezTo>
                  <a:cubicBezTo>
                    <a:pt x="0" y="74"/>
                    <a:pt x="6" y="104"/>
                    <a:pt x="6" y="104"/>
                  </a:cubicBezTo>
                  <a:cubicBezTo>
                    <a:pt x="6" y="104"/>
                    <a:pt x="5" y="101"/>
                    <a:pt x="5" y="97"/>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5" name="Freeform 91">
              <a:extLst>
                <a:ext uri="{FF2B5EF4-FFF2-40B4-BE49-F238E27FC236}">
                  <a16:creationId xmlns:a16="http://schemas.microsoft.com/office/drawing/2014/main" id="{5F825B47-2E7C-4AF9-B556-821A531C3547}"/>
                </a:ext>
              </a:extLst>
            </p:cNvPr>
            <p:cNvSpPr>
              <a:spLocks/>
            </p:cNvSpPr>
            <p:nvPr/>
          </p:nvSpPr>
          <p:spPr bwMode="auto">
            <a:xfrm>
              <a:off x="2263477" y="2146365"/>
              <a:ext cx="366470" cy="450549"/>
            </a:xfrm>
            <a:custGeom>
              <a:avLst/>
              <a:gdLst/>
              <a:ahLst/>
              <a:cxnLst>
                <a:cxn ang="0">
                  <a:pos x="88" y="64"/>
                </a:cxn>
                <a:cxn ang="0">
                  <a:pos x="64" y="59"/>
                </a:cxn>
                <a:cxn ang="0">
                  <a:pos x="40" y="47"/>
                </a:cxn>
                <a:cxn ang="0">
                  <a:pos x="16" y="36"/>
                </a:cxn>
                <a:cxn ang="0">
                  <a:pos x="2" y="40"/>
                </a:cxn>
                <a:cxn ang="0">
                  <a:pos x="17" y="56"/>
                </a:cxn>
                <a:cxn ang="0">
                  <a:pos x="48" y="72"/>
                </a:cxn>
                <a:cxn ang="0">
                  <a:pos x="92" y="85"/>
                </a:cxn>
                <a:cxn ang="0">
                  <a:pos x="103" y="114"/>
                </a:cxn>
                <a:cxn ang="0">
                  <a:pos x="107" y="132"/>
                </a:cxn>
                <a:cxn ang="0">
                  <a:pos x="113" y="165"/>
                </a:cxn>
                <a:cxn ang="0">
                  <a:pos x="138" y="204"/>
                </a:cxn>
                <a:cxn ang="0">
                  <a:pos x="179" y="217"/>
                </a:cxn>
                <a:cxn ang="0">
                  <a:pos x="167" y="234"/>
                </a:cxn>
                <a:cxn ang="0">
                  <a:pos x="119" y="283"/>
                </a:cxn>
                <a:cxn ang="0">
                  <a:pos x="81" y="309"/>
                </a:cxn>
                <a:cxn ang="0">
                  <a:pos x="45" y="336"/>
                </a:cxn>
                <a:cxn ang="0">
                  <a:pos x="49" y="364"/>
                </a:cxn>
                <a:cxn ang="0">
                  <a:pos x="62" y="393"/>
                </a:cxn>
                <a:cxn ang="0">
                  <a:pos x="71" y="452"/>
                </a:cxn>
                <a:cxn ang="0">
                  <a:pos x="114" y="460"/>
                </a:cxn>
                <a:cxn ang="0">
                  <a:pos x="180" y="475"/>
                </a:cxn>
                <a:cxn ang="0">
                  <a:pos x="222" y="465"/>
                </a:cxn>
                <a:cxn ang="0">
                  <a:pos x="304" y="451"/>
                </a:cxn>
                <a:cxn ang="0">
                  <a:pos x="305" y="441"/>
                </a:cxn>
                <a:cxn ang="0">
                  <a:pos x="382" y="381"/>
                </a:cxn>
                <a:cxn ang="0">
                  <a:pos x="421" y="340"/>
                </a:cxn>
                <a:cxn ang="0">
                  <a:pos x="360" y="295"/>
                </a:cxn>
                <a:cxn ang="0">
                  <a:pos x="368" y="265"/>
                </a:cxn>
                <a:cxn ang="0">
                  <a:pos x="359" y="247"/>
                </a:cxn>
                <a:cxn ang="0">
                  <a:pos x="339" y="228"/>
                </a:cxn>
                <a:cxn ang="0">
                  <a:pos x="337" y="202"/>
                </a:cxn>
                <a:cxn ang="0">
                  <a:pos x="312" y="156"/>
                </a:cxn>
                <a:cxn ang="0">
                  <a:pos x="316" y="133"/>
                </a:cxn>
                <a:cxn ang="0">
                  <a:pos x="312" y="98"/>
                </a:cxn>
                <a:cxn ang="0">
                  <a:pos x="275" y="82"/>
                </a:cxn>
                <a:cxn ang="0">
                  <a:pos x="282" y="62"/>
                </a:cxn>
                <a:cxn ang="0">
                  <a:pos x="280" y="36"/>
                </a:cxn>
                <a:cxn ang="0">
                  <a:pos x="271" y="13"/>
                </a:cxn>
                <a:cxn ang="0">
                  <a:pos x="240" y="1"/>
                </a:cxn>
                <a:cxn ang="0">
                  <a:pos x="198" y="5"/>
                </a:cxn>
                <a:cxn ang="0">
                  <a:pos x="173" y="30"/>
                </a:cxn>
                <a:cxn ang="0">
                  <a:pos x="157" y="50"/>
                </a:cxn>
                <a:cxn ang="0">
                  <a:pos x="123" y="56"/>
                </a:cxn>
              </a:cxnLst>
              <a:rect l="0" t="0" r="r" b="b"/>
              <a:pathLst>
                <a:path w="422" h="480">
                  <a:moveTo>
                    <a:pt x="107" y="59"/>
                  </a:moveTo>
                  <a:cubicBezTo>
                    <a:pt x="107" y="59"/>
                    <a:pt x="98" y="67"/>
                    <a:pt x="88" y="64"/>
                  </a:cubicBezTo>
                  <a:cubicBezTo>
                    <a:pt x="78" y="61"/>
                    <a:pt x="78" y="61"/>
                    <a:pt x="78" y="61"/>
                  </a:cubicBezTo>
                  <a:cubicBezTo>
                    <a:pt x="78" y="61"/>
                    <a:pt x="78" y="60"/>
                    <a:pt x="64" y="59"/>
                  </a:cubicBezTo>
                  <a:cubicBezTo>
                    <a:pt x="50" y="58"/>
                    <a:pt x="49" y="48"/>
                    <a:pt x="49" y="48"/>
                  </a:cubicBezTo>
                  <a:cubicBezTo>
                    <a:pt x="40" y="47"/>
                    <a:pt x="40" y="47"/>
                    <a:pt x="40" y="47"/>
                  </a:cubicBezTo>
                  <a:cubicBezTo>
                    <a:pt x="40" y="47"/>
                    <a:pt x="31" y="33"/>
                    <a:pt x="27" y="33"/>
                  </a:cubicBezTo>
                  <a:cubicBezTo>
                    <a:pt x="23" y="33"/>
                    <a:pt x="16" y="36"/>
                    <a:pt x="16" y="36"/>
                  </a:cubicBezTo>
                  <a:cubicBezTo>
                    <a:pt x="14" y="45"/>
                    <a:pt x="14" y="45"/>
                    <a:pt x="14" y="45"/>
                  </a:cubicBezTo>
                  <a:cubicBezTo>
                    <a:pt x="2" y="40"/>
                    <a:pt x="2" y="40"/>
                    <a:pt x="2" y="40"/>
                  </a:cubicBezTo>
                  <a:cubicBezTo>
                    <a:pt x="0" y="45"/>
                    <a:pt x="0" y="45"/>
                    <a:pt x="0" y="45"/>
                  </a:cubicBezTo>
                  <a:cubicBezTo>
                    <a:pt x="0" y="45"/>
                    <a:pt x="7" y="52"/>
                    <a:pt x="17" y="56"/>
                  </a:cubicBezTo>
                  <a:cubicBezTo>
                    <a:pt x="27" y="60"/>
                    <a:pt x="40" y="64"/>
                    <a:pt x="40" y="64"/>
                  </a:cubicBezTo>
                  <a:cubicBezTo>
                    <a:pt x="48" y="72"/>
                    <a:pt x="48" y="72"/>
                    <a:pt x="48" y="72"/>
                  </a:cubicBezTo>
                  <a:cubicBezTo>
                    <a:pt x="70" y="73"/>
                    <a:pt x="70" y="73"/>
                    <a:pt x="70" y="73"/>
                  </a:cubicBezTo>
                  <a:cubicBezTo>
                    <a:pt x="92" y="85"/>
                    <a:pt x="92" y="85"/>
                    <a:pt x="92" y="85"/>
                  </a:cubicBezTo>
                  <a:cubicBezTo>
                    <a:pt x="92" y="85"/>
                    <a:pt x="110" y="90"/>
                    <a:pt x="109" y="95"/>
                  </a:cubicBezTo>
                  <a:cubicBezTo>
                    <a:pt x="108" y="100"/>
                    <a:pt x="103" y="114"/>
                    <a:pt x="103" y="114"/>
                  </a:cubicBezTo>
                  <a:cubicBezTo>
                    <a:pt x="111" y="119"/>
                    <a:pt x="111" y="119"/>
                    <a:pt x="111" y="119"/>
                  </a:cubicBezTo>
                  <a:cubicBezTo>
                    <a:pt x="107" y="132"/>
                    <a:pt x="107" y="132"/>
                    <a:pt x="107" y="132"/>
                  </a:cubicBezTo>
                  <a:cubicBezTo>
                    <a:pt x="124" y="142"/>
                    <a:pt x="124" y="142"/>
                    <a:pt x="124" y="142"/>
                  </a:cubicBezTo>
                  <a:cubicBezTo>
                    <a:pt x="124" y="142"/>
                    <a:pt x="111" y="157"/>
                    <a:pt x="113" y="165"/>
                  </a:cubicBezTo>
                  <a:cubicBezTo>
                    <a:pt x="115" y="173"/>
                    <a:pt x="130" y="183"/>
                    <a:pt x="130" y="183"/>
                  </a:cubicBezTo>
                  <a:cubicBezTo>
                    <a:pt x="138" y="204"/>
                    <a:pt x="138" y="204"/>
                    <a:pt x="138" y="204"/>
                  </a:cubicBezTo>
                  <a:cubicBezTo>
                    <a:pt x="148" y="198"/>
                    <a:pt x="148" y="198"/>
                    <a:pt x="148" y="198"/>
                  </a:cubicBezTo>
                  <a:cubicBezTo>
                    <a:pt x="148" y="198"/>
                    <a:pt x="177" y="205"/>
                    <a:pt x="179" y="217"/>
                  </a:cubicBezTo>
                  <a:cubicBezTo>
                    <a:pt x="181" y="229"/>
                    <a:pt x="182" y="239"/>
                    <a:pt x="182" y="239"/>
                  </a:cubicBezTo>
                  <a:cubicBezTo>
                    <a:pt x="182" y="239"/>
                    <a:pt x="170" y="233"/>
                    <a:pt x="167" y="234"/>
                  </a:cubicBezTo>
                  <a:cubicBezTo>
                    <a:pt x="164" y="235"/>
                    <a:pt x="142" y="260"/>
                    <a:pt x="142" y="260"/>
                  </a:cubicBezTo>
                  <a:cubicBezTo>
                    <a:pt x="119" y="283"/>
                    <a:pt x="119" y="283"/>
                    <a:pt x="119" y="283"/>
                  </a:cubicBezTo>
                  <a:cubicBezTo>
                    <a:pt x="96" y="288"/>
                    <a:pt x="96" y="288"/>
                    <a:pt x="96" y="288"/>
                  </a:cubicBezTo>
                  <a:cubicBezTo>
                    <a:pt x="96" y="288"/>
                    <a:pt x="81" y="300"/>
                    <a:pt x="81" y="309"/>
                  </a:cubicBezTo>
                  <a:cubicBezTo>
                    <a:pt x="81" y="318"/>
                    <a:pt x="61" y="318"/>
                    <a:pt x="61" y="318"/>
                  </a:cubicBezTo>
                  <a:cubicBezTo>
                    <a:pt x="45" y="336"/>
                    <a:pt x="45" y="336"/>
                    <a:pt x="45" y="336"/>
                  </a:cubicBezTo>
                  <a:cubicBezTo>
                    <a:pt x="45" y="336"/>
                    <a:pt x="41" y="348"/>
                    <a:pt x="43" y="352"/>
                  </a:cubicBezTo>
                  <a:cubicBezTo>
                    <a:pt x="45" y="356"/>
                    <a:pt x="49" y="364"/>
                    <a:pt x="49" y="364"/>
                  </a:cubicBezTo>
                  <a:cubicBezTo>
                    <a:pt x="47" y="380"/>
                    <a:pt x="47" y="380"/>
                    <a:pt x="47" y="380"/>
                  </a:cubicBezTo>
                  <a:cubicBezTo>
                    <a:pt x="62" y="393"/>
                    <a:pt x="62" y="393"/>
                    <a:pt x="62" y="393"/>
                  </a:cubicBezTo>
                  <a:cubicBezTo>
                    <a:pt x="62" y="393"/>
                    <a:pt x="52" y="425"/>
                    <a:pt x="56" y="434"/>
                  </a:cubicBezTo>
                  <a:cubicBezTo>
                    <a:pt x="60" y="443"/>
                    <a:pt x="71" y="452"/>
                    <a:pt x="71" y="452"/>
                  </a:cubicBezTo>
                  <a:cubicBezTo>
                    <a:pt x="86" y="463"/>
                    <a:pt x="86" y="463"/>
                    <a:pt x="86" y="463"/>
                  </a:cubicBezTo>
                  <a:cubicBezTo>
                    <a:pt x="114" y="460"/>
                    <a:pt x="114" y="460"/>
                    <a:pt x="114" y="460"/>
                  </a:cubicBezTo>
                  <a:cubicBezTo>
                    <a:pt x="114" y="460"/>
                    <a:pt x="105" y="476"/>
                    <a:pt x="125" y="478"/>
                  </a:cubicBezTo>
                  <a:cubicBezTo>
                    <a:pt x="145" y="480"/>
                    <a:pt x="180" y="475"/>
                    <a:pt x="180" y="475"/>
                  </a:cubicBezTo>
                  <a:cubicBezTo>
                    <a:pt x="199" y="465"/>
                    <a:pt x="199" y="465"/>
                    <a:pt x="199" y="465"/>
                  </a:cubicBezTo>
                  <a:cubicBezTo>
                    <a:pt x="222" y="465"/>
                    <a:pt x="222" y="465"/>
                    <a:pt x="222" y="465"/>
                  </a:cubicBezTo>
                  <a:cubicBezTo>
                    <a:pt x="255" y="448"/>
                    <a:pt x="255" y="448"/>
                    <a:pt x="255" y="448"/>
                  </a:cubicBezTo>
                  <a:cubicBezTo>
                    <a:pt x="304" y="451"/>
                    <a:pt x="304" y="451"/>
                    <a:pt x="304" y="451"/>
                  </a:cubicBezTo>
                  <a:cubicBezTo>
                    <a:pt x="309" y="448"/>
                    <a:pt x="309" y="448"/>
                    <a:pt x="309" y="448"/>
                  </a:cubicBezTo>
                  <a:cubicBezTo>
                    <a:pt x="305" y="441"/>
                    <a:pt x="305" y="441"/>
                    <a:pt x="305" y="441"/>
                  </a:cubicBezTo>
                  <a:cubicBezTo>
                    <a:pt x="305" y="441"/>
                    <a:pt x="346" y="417"/>
                    <a:pt x="350" y="412"/>
                  </a:cubicBezTo>
                  <a:cubicBezTo>
                    <a:pt x="354" y="407"/>
                    <a:pt x="382" y="381"/>
                    <a:pt x="382" y="381"/>
                  </a:cubicBezTo>
                  <a:cubicBezTo>
                    <a:pt x="382" y="381"/>
                    <a:pt x="403" y="369"/>
                    <a:pt x="407" y="362"/>
                  </a:cubicBezTo>
                  <a:cubicBezTo>
                    <a:pt x="411" y="355"/>
                    <a:pt x="420" y="348"/>
                    <a:pt x="421" y="340"/>
                  </a:cubicBezTo>
                  <a:cubicBezTo>
                    <a:pt x="422" y="332"/>
                    <a:pt x="399" y="313"/>
                    <a:pt x="399" y="313"/>
                  </a:cubicBezTo>
                  <a:cubicBezTo>
                    <a:pt x="360" y="295"/>
                    <a:pt x="360" y="295"/>
                    <a:pt x="360" y="295"/>
                  </a:cubicBezTo>
                  <a:cubicBezTo>
                    <a:pt x="360" y="295"/>
                    <a:pt x="381" y="281"/>
                    <a:pt x="380" y="277"/>
                  </a:cubicBezTo>
                  <a:cubicBezTo>
                    <a:pt x="379" y="273"/>
                    <a:pt x="368" y="265"/>
                    <a:pt x="368" y="265"/>
                  </a:cubicBezTo>
                  <a:cubicBezTo>
                    <a:pt x="353" y="262"/>
                    <a:pt x="353" y="262"/>
                    <a:pt x="353" y="262"/>
                  </a:cubicBezTo>
                  <a:cubicBezTo>
                    <a:pt x="353" y="262"/>
                    <a:pt x="360" y="251"/>
                    <a:pt x="359" y="247"/>
                  </a:cubicBezTo>
                  <a:cubicBezTo>
                    <a:pt x="358" y="243"/>
                    <a:pt x="339" y="238"/>
                    <a:pt x="339" y="238"/>
                  </a:cubicBezTo>
                  <a:cubicBezTo>
                    <a:pt x="339" y="228"/>
                    <a:pt x="339" y="228"/>
                    <a:pt x="339" y="228"/>
                  </a:cubicBezTo>
                  <a:cubicBezTo>
                    <a:pt x="332" y="222"/>
                    <a:pt x="332" y="222"/>
                    <a:pt x="332" y="222"/>
                  </a:cubicBezTo>
                  <a:cubicBezTo>
                    <a:pt x="337" y="202"/>
                    <a:pt x="337" y="202"/>
                    <a:pt x="337" y="202"/>
                  </a:cubicBezTo>
                  <a:cubicBezTo>
                    <a:pt x="337" y="202"/>
                    <a:pt x="365" y="208"/>
                    <a:pt x="359" y="198"/>
                  </a:cubicBezTo>
                  <a:cubicBezTo>
                    <a:pt x="353" y="188"/>
                    <a:pt x="312" y="156"/>
                    <a:pt x="312" y="156"/>
                  </a:cubicBezTo>
                  <a:cubicBezTo>
                    <a:pt x="299" y="145"/>
                    <a:pt x="299" y="145"/>
                    <a:pt x="299" y="145"/>
                  </a:cubicBezTo>
                  <a:cubicBezTo>
                    <a:pt x="299" y="145"/>
                    <a:pt x="316" y="138"/>
                    <a:pt x="316" y="133"/>
                  </a:cubicBezTo>
                  <a:cubicBezTo>
                    <a:pt x="316" y="128"/>
                    <a:pt x="340" y="126"/>
                    <a:pt x="331" y="116"/>
                  </a:cubicBezTo>
                  <a:cubicBezTo>
                    <a:pt x="322" y="106"/>
                    <a:pt x="316" y="103"/>
                    <a:pt x="312" y="98"/>
                  </a:cubicBezTo>
                  <a:cubicBezTo>
                    <a:pt x="308" y="93"/>
                    <a:pt x="303" y="86"/>
                    <a:pt x="297" y="86"/>
                  </a:cubicBezTo>
                  <a:cubicBezTo>
                    <a:pt x="291" y="86"/>
                    <a:pt x="277" y="94"/>
                    <a:pt x="275" y="82"/>
                  </a:cubicBezTo>
                  <a:cubicBezTo>
                    <a:pt x="273" y="70"/>
                    <a:pt x="270" y="67"/>
                    <a:pt x="270" y="67"/>
                  </a:cubicBezTo>
                  <a:cubicBezTo>
                    <a:pt x="270" y="67"/>
                    <a:pt x="283" y="65"/>
                    <a:pt x="282" y="62"/>
                  </a:cubicBezTo>
                  <a:cubicBezTo>
                    <a:pt x="281" y="59"/>
                    <a:pt x="277" y="53"/>
                    <a:pt x="277" y="53"/>
                  </a:cubicBezTo>
                  <a:cubicBezTo>
                    <a:pt x="280" y="36"/>
                    <a:pt x="280" y="36"/>
                    <a:pt x="280" y="36"/>
                  </a:cubicBezTo>
                  <a:cubicBezTo>
                    <a:pt x="280" y="36"/>
                    <a:pt x="293" y="48"/>
                    <a:pt x="289" y="31"/>
                  </a:cubicBezTo>
                  <a:cubicBezTo>
                    <a:pt x="285" y="14"/>
                    <a:pt x="271" y="13"/>
                    <a:pt x="271" y="13"/>
                  </a:cubicBezTo>
                  <a:cubicBezTo>
                    <a:pt x="248" y="8"/>
                    <a:pt x="248" y="8"/>
                    <a:pt x="248" y="8"/>
                  </a:cubicBezTo>
                  <a:cubicBezTo>
                    <a:pt x="248" y="8"/>
                    <a:pt x="255" y="2"/>
                    <a:pt x="240" y="1"/>
                  </a:cubicBezTo>
                  <a:cubicBezTo>
                    <a:pt x="225" y="0"/>
                    <a:pt x="214" y="7"/>
                    <a:pt x="214" y="7"/>
                  </a:cubicBezTo>
                  <a:cubicBezTo>
                    <a:pt x="214" y="7"/>
                    <a:pt x="203" y="6"/>
                    <a:pt x="198" y="5"/>
                  </a:cubicBezTo>
                  <a:cubicBezTo>
                    <a:pt x="193" y="4"/>
                    <a:pt x="176" y="13"/>
                    <a:pt x="176" y="13"/>
                  </a:cubicBezTo>
                  <a:cubicBezTo>
                    <a:pt x="176" y="13"/>
                    <a:pt x="172" y="26"/>
                    <a:pt x="173" y="30"/>
                  </a:cubicBezTo>
                  <a:cubicBezTo>
                    <a:pt x="174" y="34"/>
                    <a:pt x="173" y="50"/>
                    <a:pt x="173" y="50"/>
                  </a:cubicBezTo>
                  <a:cubicBezTo>
                    <a:pt x="173" y="50"/>
                    <a:pt x="164" y="45"/>
                    <a:pt x="157" y="50"/>
                  </a:cubicBezTo>
                  <a:cubicBezTo>
                    <a:pt x="150" y="55"/>
                    <a:pt x="156" y="65"/>
                    <a:pt x="148" y="65"/>
                  </a:cubicBezTo>
                  <a:cubicBezTo>
                    <a:pt x="140" y="65"/>
                    <a:pt x="128" y="57"/>
                    <a:pt x="123" y="56"/>
                  </a:cubicBezTo>
                  <a:cubicBezTo>
                    <a:pt x="118" y="55"/>
                    <a:pt x="107" y="59"/>
                    <a:pt x="107" y="59"/>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6" name="Freeform 92">
              <a:extLst>
                <a:ext uri="{FF2B5EF4-FFF2-40B4-BE49-F238E27FC236}">
                  <a16:creationId xmlns:a16="http://schemas.microsoft.com/office/drawing/2014/main" id="{3C5F083D-C219-4E4F-8C1A-EC72F82EE5C7}"/>
                </a:ext>
              </a:extLst>
            </p:cNvPr>
            <p:cNvSpPr>
              <a:spLocks/>
            </p:cNvSpPr>
            <p:nvPr/>
          </p:nvSpPr>
          <p:spPr bwMode="auto">
            <a:xfrm>
              <a:off x="2919974" y="3938082"/>
              <a:ext cx="26979" cy="65488"/>
            </a:xfrm>
            <a:custGeom>
              <a:avLst/>
              <a:gdLst/>
              <a:ahLst/>
              <a:cxnLst>
                <a:cxn ang="0">
                  <a:pos x="21" y="54"/>
                </a:cxn>
                <a:cxn ang="0">
                  <a:pos x="27" y="56"/>
                </a:cxn>
                <a:cxn ang="0">
                  <a:pos x="32" y="47"/>
                </a:cxn>
                <a:cxn ang="0">
                  <a:pos x="31" y="1"/>
                </a:cxn>
                <a:cxn ang="0">
                  <a:pos x="13" y="2"/>
                </a:cxn>
                <a:cxn ang="0">
                  <a:pos x="6" y="21"/>
                </a:cxn>
                <a:cxn ang="0">
                  <a:pos x="6" y="40"/>
                </a:cxn>
                <a:cxn ang="0">
                  <a:pos x="7" y="62"/>
                </a:cxn>
                <a:cxn ang="0">
                  <a:pos x="21" y="54"/>
                </a:cxn>
              </a:cxnLst>
              <a:rect l="0" t="0" r="r" b="b"/>
              <a:pathLst>
                <a:path w="32" h="70">
                  <a:moveTo>
                    <a:pt x="21" y="54"/>
                  </a:moveTo>
                  <a:cubicBezTo>
                    <a:pt x="22" y="53"/>
                    <a:pt x="24" y="54"/>
                    <a:pt x="27" y="56"/>
                  </a:cubicBezTo>
                  <a:cubicBezTo>
                    <a:pt x="29" y="51"/>
                    <a:pt x="32" y="47"/>
                    <a:pt x="32" y="47"/>
                  </a:cubicBezTo>
                  <a:cubicBezTo>
                    <a:pt x="31" y="1"/>
                    <a:pt x="31" y="1"/>
                    <a:pt x="31" y="1"/>
                  </a:cubicBezTo>
                  <a:cubicBezTo>
                    <a:pt x="26" y="0"/>
                    <a:pt x="17" y="0"/>
                    <a:pt x="13" y="2"/>
                  </a:cubicBezTo>
                  <a:cubicBezTo>
                    <a:pt x="7" y="6"/>
                    <a:pt x="6" y="21"/>
                    <a:pt x="6" y="21"/>
                  </a:cubicBezTo>
                  <a:cubicBezTo>
                    <a:pt x="6" y="21"/>
                    <a:pt x="7" y="34"/>
                    <a:pt x="6" y="40"/>
                  </a:cubicBezTo>
                  <a:cubicBezTo>
                    <a:pt x="5" y="46"/>
                    <a:pt x="0" y="54"/>
                    <a:pt x="7" y="62"/>
                  </a:cubicBezTo>
                  <a:cubicBezTo>
                    <a:pt x="13" y="70"/>
                    <a:pt x="18" y="55"/>
                    <a:pt x="21" y="54"/>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7" name="Freeform 93">
              <a:extLst>
                <a:ext uri="{FF2B5EF4-FFF2-40B4-BE49-F238E27FC236}">
                  <a16:creationId xmlns:a16="http://schemas.microsoft.com/office/drawing/2014/main" id="{85F1BE98-DA23-41D4-B30B-3DB3D19182A2}"/>
                </a:ext>
              </a:extLst>
            </p:cNvPr>
            <p:cNvSpPr>
              <a:spLocks/>
            </p:cNvSpPr>
            <p:nvPr/>
          </p:nvSpPr>
          <p:spPr bwMode="auto">
            <a:xfrm>
              <a:off x="2931215" y="3896173"/>
              <a:ext cx="161875" cy="220035"/>
            </a:xfrm>
            <a:custGeom>
              <a:avLst/>
              <a:gdLst/>
              <a:ahLst/>
              <a:cxnLst>
                <a:cxn ang="0">
                  <a:pos x="169" y="44"/>
                </a:cxn>
                <a:cxn ang="0">
                  <a:pos x="169" y="30"/>
                </a:cxn>
                <a:cxn ang="0">
                  <a:pos x="157" y="0"/>
                </a:cxn>
                <a:cxn ang="0">
                  <a:pos x="73" y="57"/>
                </a:cxn>
                <a:cxn ang="0">
                  <a:pos x="45" y="45"/>
                </a:cxn>
                <a:cxn ang="0">
                  <a:pos x="23" y="33"/>
                </a:cxn>
                <a:cxn ang="0">
                  <a:pos x="19" y="36"/>
                </a:cxn>
                <a:cxn ang="0">
                  <a:pos x="16" y="45"/>
                </a:cxn>
                <a:cxn ang="0">
                  <a:pos x="17" y="93"/>
                </a:cxn>
                <a:cxn ang="0">
                  <a:pos x="10" y="107"/>
                </a:cxn>
                <a:cxn ang="0">
                  <a:pos x="16" y="115"/>
                </a:cxn>
                <a:cxn ang="0">
                  <a:pos x="15" y="134"/>
                </a:cxn>
                <a:cxn ang="0">
                  <a:pos x="4" y="158"/>
                </a:cxn>
                <a:cxn ang="0">
                  <a:pos x="0" y="211"/>
                </a:cxn>
                <a:cxn ang="0">
                  <a:pos x="2" y="217"/>
                </a:cxn>
                <a:cxn ang="0">
                  <a:pos x="3" y="217"/>
                </a:cxn>
                <a:cxn ang="0">
                  <a:pos x="55" y="225"/>
                </a:cxn>
                <a:cxn ang="0">
                  <a:pos x="77" y="185"/>
                </a:cxn>
                <a:cxn ang="0">
                  <a:pos x="108" y="180"/>
                </a:cxn>
                <a:cxn ang="0">
                  <a:pos x="122" y="147"/>
                </a:cxn>
                <a:cxn ang="0">
                  <a:pos x="96" y="108"/>
                </a:cxn>
                <a:cxn ang="0">
                  <a:pos x="64" y="100"/>
                </a:cxn>
                <a:cxn ang="0">
                  <a:pos x="96" y="94"/>
                </a:cxn>
                <a:cxn ang="0">
                  <a:pos x="124" y="94"/>
                </a:cxn>
                <a:cxn ang="0">
                  <a:pos x="132" y="80"/>
                </a:cxn>
                <a:cxn ang="0">
                  <a:pos x="166" y="76"/>
                </a:cxn>
                <a:cxn ang="0">
                  <a:pos x="185" y="62"/>
                </a:cxn>
                <a:cxn ang="0">
                  <a:pos x="186" y="53"/>
                </a:cxn>
                <a:cxn ang="0">
                  <a:pos x="169" y="44"/>
                </a:cxn>
              </a:cxnLst>
              <a:rect l="0" t="0" r="r" b="b"/>
              <a:pathLst>
                <a:path w="186" h="236">
                  <a:moveTo>
                    <a:pt x="169" y="44"/>
                  </a:moveTo>
                  <a:cubicBezTo>
                    <a:pt x="169" y="30"/>
                    <a:pt x="169" y="30"/>
                    <a:pt x="169" y="30"/>
                  </a:cubicBezTo>
                  <a:cubicBezTo>
                    <a:pt x="157" y="0"/>
                    <a:pt x="157" y="0"/>
                    <a:pt x="157" y="0"/>
                  </a:cubicBezTo>
                  <a:cubicBezTo>
                    <a:pt x="154" y="2"/>
                    <a:pt x="94" y="57"/>
                    <a:pt x="73" y="57"/>
                  </a:cubicBezTo>
                  <a:cubicBezTo>
                    <a:pt x="52" y="57"/>
                    <a:pt x="45" y="45"/>
                    <a:pt x="45" y="45"/>
                  </a:cubicBezTo>
                  <a:cubicBezTo>
                    <a:pt x="23" y="33"/>
                    <a:pt x="23" y="33"/>
                    <a:pt x="23" y="33"/>
                  </a:cubicBezTo>
                  <a:cubicBezTo>
                    <a:pt x="19" y="36"/>
                    <a:pt x="19" y="36"/>
                    <a:pt x="19" y="36"/>
                  </a:cubicBezTo>
                  <a:cubicBezTo>
                    <a:pt x="16" y="45"/>
                    <a:pt x="16" y="45"/>
                    <a:pt x="16" y="45"/>
                  </a:cubicBezTo>
                  <a:cubicBezTo>
                    <a:pt x="17" y="93"/>
                    <a:pt x="17" y="93"/>
                    <a:pt x="17" y="93"/>
                  </a:cubicBezTo>
                  <a:cubicBezTo>
                    <a:pt x="17" y="93"/>
                    <a:pt x="10" y="103"/>
                    <a:pt x="10" y="107"/>
                  </a:cubicBezTo>
                  <a:cubicBezTo>
                    <a:pt x="10" y="111"/>
                    <a:pt x="12" y="111"/>
                    <a:pt x="16" y="115"/>
                  </a:cubicBezTo>
                  <a:cubicBezTo>
                    <a:pt x="20" y="119"/>
                    <a:pt x="18" y="127"/>
                    <a:pt x="15" y="134"/>
                  </a:cubicBezTo>
                  <a:cubicBezTo>
                    <a:pt x="12" y="141"/>
                    <a:pt x="4" y="146"/>
                    <a:pt x="4" y="158"/>
                  </a:cubicBezTo>
                  <a:cubicBezTo>
                    <a:pt x="4" y="170"/>
                    <a:pt x="0" y="211"/>
                    <a:pt x="0" y="211"/>
                  </a:cubicBezTo>
                  <a:cubicBezTo>
                    <a:pt x="2" y="217"/>
                    <a:pt x="2" y="217"/>
                    <a:pt x="2" y="217"/>
                  </a:cubicBezTo>
                  <a:cubicBezTo>
                    <a:pt x="2" y="217"/>
                    <a:pt x="3" y="217"/>
                    <a:pt x="3" y="217"/>
                  </a:cubicBezTo>
                  <a:cubicBezTo>
                    <a:pt x="10" y="216"/>
                    <a:pt x="41" y="236"/>
                    <a:pt x="55" y="225"/>
                  </a:cubicBezTo>
                  <a:cubicBezTo>
                    <a:pt x="69" y="214"/>
                    <a:pt x="71" y="187"/>
                    <a:pt x="77" y="185"/>
                  </a:cubicBezTo>
                  <a:cubicBezTo>
                    <a:pt x="83" y="183"/>
                    <a:pt x="100" y="187"/>
                    <a:pt x="108" y="180"/>
                  </a:cubicBezTo>
                  <a:cubicBezTo>
                    <a:pt x="116" y="173"/>
                    <a:pt x="122" y="147"/>
                    <a:pt x="122" y="147"/>
                  </a:cubicBezTo>
                  <a:cubicBezTo>
                    <a:pt x="122" y="147"/>
                    <a:pt x="103" y="112"/>
                    <a:pt x="96" y="108"/>
                  </a:cubicBezTo>
                  <a:cubicBezTo>
                    <a:pt x="89" y="104"/>
                    <a:pt x="57" y="107"/>
                    <a:pt x="64" y="100"/>
                  </a:cubicBezTo>
                  <a:cubicBezTo>
                    <a:pt x="71" y="93"/>
                    <a:pt x="96" y="94"/>
                    <a:pt x="96" y="94"/>
                  </a:cubicBezTo>
                  <a:cubicBezTo>
                    <a:pt x="124" y="94"/>
                    <a:pt x="124" y="94"/>
                    <a:pt x="124" y="94"/>
                  </a:cubicBezTo>
                  <a:cubicBezTo>
                    <a:pt x="132" y="80"/>
                    <a:pt x="132" y="80"/>
                    <a:pt x="132" y="80"/>
                  </a:cubicBezTo>
                  <a:cubicBezTo>
                    <a:pt x="132" y="80"/>
                    <a:pt x="160" y="82"/>
                    <a:pt x="166" y="76"/>
                  </a:cubicBezTo>
                  <a:cubicBezTo>
                    <a:pt x="172" y="70"/>
                    <a:pt x="185" y="62"/>
                    <a:pt x="185" y="62"/>
                  </a:cubicBezTo>
                  <a:cubicBezTo>
                    <a:pt x="186" y="53"/>
                    <a:pt x="186" y="53"/>
                    <a:pt x="186" y="53"/>
                  </a:cubicBezTo>
                  <a:lnTo>
                    <a:pt x="169" y="44"/>
                  </a:ln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8" name="Freeform 94">
              <a:extLst>
                <a:ext uri="{FF2B5EF4-FFF2-40B4-BE49-F238E27FC236}">
                  <a16:creationId xmlns:a16="http://schemas.microsoft.com/office/drawing/2014/main" id="{901FCAE0-D6F8-4879-82B2-438C4029C1BE}"/>
                </a:ext>
              </a:extLst>
            </p:cNvPr>
            <p:cNvSpPr>
              <a:spLocks/>
            </p:cNvSpPr>
            <p:nvPr/>
          </p:nvSpPr>
          <p:spPr bwMode="auto">
            <a:xfrm>
              <a:off x="2897490" y="3890932"/>
              <a:ext cx="56208" cy="201700"/>
            </a:xfrm>
            <a:custGeom>
              <a:avLst/>
              <a:gdLst/>
              <a:ahLst/>
              <a:cxnLst>
                <a:cxn ang="0">
                  <a:pos x="0" y="113"/>
                </a:cxn>
                <a:cxn ang="0">
                  <a:pos x="36" y="206"/>
                </a:cxn>
                <a:cxn ang="0">
                  <a:pos x="41" y="216"/>
                </a:cxn>
                <a:cxn ang="0">
                  <a:pos x="45" y="163"/>
                </a:cxn>
                <a:cxn ang="0">
                  <a:pos x="56" y="139"/>
                </a:cxn>
                <a:cxn ang="0">
                  <a:pos x="57" y="120"/>
                </a:cxn>
                <a:cxn ang="0">
                  <a:pos x="51" y="112"/>
                </a:cxn>
                <a:cxn ang="0">
                  <a:pos x="53" y="107"/>
                </a:cxn>
                <a:cxn ang="0">
                  <a:pos x="47" y="105"/>
                </a:cxn>
                <a:cxn ang="0">
                  <a:pos x="33" y="113"/>
                </a:cxn>
                <a:cxn ang="0">
                  <a:pos x="32" y="91"/>
                </a:cxn>
                <a:cxn ang="0">
                  <a:pos x="32" y="72"/>
                </a:cxn>
                <a:cxn ang="0">
                  <a:pos x="39" y="53"/>
                </a:cxn>
                <a:cxn ang="0">
                  <a:pos x="57" y="52"/>
                </a:cxn>
                <a:cxn ang="0">
                  <a:pos x="57" y="50"/>
                </a:cxn>
                <a:cxn ang="0">
                  <a:pos x="60" y="41"/>
                </a:cxn>
                <a:cxn ang="0">
                  <a:pos x="57" y="11"/>
                </a:cxn>
                <a:cxn ang="0">
                  <a:pos x="67" y="0"/>
                </a:cxn>
                <a:cxn ang="0">
                  <a:pos x="52" y="3"/>
                </a:cxn>
                <a:cxn ang="0">
                  <a:pos x="48" y="20"/>
                </a:cxn>
                <a:cxn ang="0">
                  <a:pos x="34" y="21"/>
                </a:cxn>
                <a:cxn ang="0">
                  <a:pos x="27" y="34"/>
                </a:cxn>
                <a:cxn ang="0">
                  <a:pos x="22" y="39"/>
                </a:cxn>
                <a:cxn ang="0">
                  <a:pos x="27" y="63"/>
                </a:cxn>
                <a:cxn ang="0">
                  <a:pos x="13" y="89"/>
                </a:cxn>
                <a:cxn ang="0">
                  <a:pos x="11" y="105"/>
                </a:cxn>
                <a:cxn ang="0">
                  <a:pos x="0" y="113"/>
                </a:cxn>
              </a:cxnLst>
              <a:rect l="0" t="0" r="r" b="b"/>
              <a:pathLst>
                <a:path w="67" h="216">
                  <a:moveTo>
                    <a:pt x="0" y="113"/>
                  </a:moveTo>
                  <a:cubicBezTo>
                    <a:pt x="36" y="206"/>
                    <a:pt x="36" y="206"/>
                    <a:pt x="36" y="206"/>
                  </a:cubicBezTo>
                  <a:cubicBezTo>
                    <a:pt x="41" y="216"/>
                    <a:pt x="41" y="216"/>
                    <a:pt x="41" y="216"/>
                  </a:cubicBezTo>
                  <a:cubicBezTo>
                    <a:pt x="41" y="216"/>
                    <a:pt x="45" y="175"/>
                    <a:pt x="45" y="163"/>
                  </a:cubicBezTo>
                  <a:cubicBezTo>
                    <a:pt x="45" y="151"/>
                    <a:pt x="53" y="146"/>
                    <a:pt x="56" y="139"/>
                  </a:cubicBezTo>
                  <a:cubicBezTo>
                    <a:pt x="59" y="132"/>
                    <a:pt x="61" y="124"/>
                    <a:pt x="57" y="120"/>
                  </a:cubicBezTo>
                  <a:cubicBezTo>
                    <a:pt x="53" y="116"/>
                    <a:pt x="51" y="116"/>
                    <a:pt x="51" y="112"/>
                  </a:cubicBezTo>
                  <a:cubicBezTo>
                    <a:pt x="51" y="111"/>
                    <a:pt x="52" y="109"/>
                    <a:pt x="53" y="107"/>
                  </a:cubicBezTo>
                  <a:cubicBezTo>
                    <a:pt x="50" y="105"/>
                    <a:pt x="48" y="104"/>
                    <a:pt x="47" y="105"/>
                  </a:cubicBezTo>
                  <a:cubicBezTo>
                    <a:pt x="44" y="106"/>
                    <a:pt x="39" y="121"/>
                    <a:pt x="33" y="113"/>
                  </a:cubicBezTo>
                  <a:cubicBezTo>
                    <a:pt x="26" y="105"/>
                    <a:pt x="31" y="97"/>
                    <a:pt x="32" y="91"/>
                  </a:cubicBezTo>
                  <a:cubicBezTo>
                    <a:pt x="33" y="85"/>
                    <a:pt x="32" y="72"/>
                    <a:pt x="32" y="72"/>
                  </a:cubicBezTo>
                  <a:cubicBezTo>
                    <a:pt x="32" y="72"/>
                    <a:pt x="33" y="57"/>
                    <a:pt x="39" y="53"/>
                  </a:cubicBezTo>
                  <a:cubicBezTo>
                    <a:pt x="43" y="51"/>
                    <a:pt x="52" y="51"/>
                    <a:pt x="57" y="52"/>
                  </a:cubicBezTo>
                  <a:cubicBezTo>
                    <a:pt x="57" y="50"/>
                    <a:pt x="57" y="50"/>
                    <a:pt x="57" y="50"/>
                  </a:cubicBezTo>
                  <a:cubicBezTo>
                    <a:pt x="60" y="41"/>
                    <a:pt x="60" y="41"/>
                    <a:pt x="60" y="41"/>
                  </a:cubicBezTo>
                  <a:cubicBezTo>
                    <a:pt x="57" y="11"/>
                    <a:pt x="57" y="11"/>
                    <a:pt x="57" y="11"/>
                  </a:cubicBezTo>
                  <a:cubicBezTo>
                    <a:pt x="67" y="0"/>
                    <a:pt x="67" y="0"/>
                    <a:pt x="67" y="0"/>
                  </a:cubicBezTo>
                  <a:cubicBezTo>
                    <a:pt x="52" y="3"/>
                    <a:pt x="52" y="3"/>
                    <a:pt x="52" y="3"/>
                  </a:cubicBezTo>
                  <a:cubicBezTo>
                    <a:pt x="52" y="3"/>
                    <a:pt x="53" y="13"/>
                    <a:pt x="48" y="20"/>
                  </a:cubicBezTo>
                  <a:cubicBezTo>
                    <a:pt x="43" y="27"/>
                    <a:pt x="34" y="21"/>
                    <a:pt x="34" y="21"/>
                  </a:cubicBezTo>
                  <a:cubicBezTo>
                    <a:pt x="27" y="34"/>
                    <a:pt x="27" y="34"/>
                    <a:pt x="27" y="34"/>
                  </a:cubicBezTo>
                  <a:cubicBezTo>
                    <a:pt x="22" y="39"/>
                    <a:pt x="22" y="39"/>
                    <a:pt x="22" y="39"/>
                  </a:cubicBezTo>
                  <a:cubicBezTo>
                    <a:pt x="23" y="52"/>
                    <a:pt x="27" y="63"/>
                    <a:pt x="27" y="63"/>
                  </a:cubicBezTo>
                  <a:cubicBezTo>
                    <a:pt x="13" y="89"/>
                    <a:pt x="13" y="89"/>
                    <a:pt x="13" y="89"/>
                  </a:cubicBezTo>
                  <a:cubicBezTo>
                    <a:pt x="11" y="105"/>
                    <a:pt x="11" y="105"/>
                    <a:pt x="11" y="105"/>
                  </a:cubicBezTo>
                  <a:lnTo>
                    <a:pt x="0" y="113"/>
                  </a:lnTo>
                  <a:close/>
                </a:path>
              </a:pathLst>
            </a:custGeom>
            <a:solidFill>
              <a:schemeClr val="bg1">
                <a:lumMod val="95000"/>
              </a:schemeClr>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29" name="Freeform 95">
              <a:extLst>
                <a:ext uri="{FF2B5EF4-FFF2-40B4-BE49-F238E27FC236}">
                  <a16:creationId xmlns:a16="http://schemas.microsoft.com/office/drawing/2014/main" id="{9C232A9E-9800-4220-A2ED-1FADA7A1DFD3}"/>
                </a:ext>
              </a:extLst>
            </p:cNvPr>
            <p:cNvSpPr>
              <a:spLocks/>
            </p:cNvSpPr>
            <p:nvPr/>
          </p:nvSpPr>
          <p:spPr bwMode="auto">
            <a:xfrm>
              <a:off x="849311" y="4181694"/>
              <a:ext cx="348483" cy="322196"/>
            </a:xfrm>
            <a:custGeom>
              <a:avLst/>
              <a:gdLst/>
              <a:ahLst/>
              <a:cxnLst>
                <a:cxn ang="0">
                  <a:pos x="364" y="0"/>
                </a:cxn>
                <a:cxn ang="0">
                  <a:pos x="192" y="0"/>
                </a:cxn>
                <a:cxn ang="0">
                  <a:pos x="186" y="12"/>
                </a:cxn>
                <a:cxn ang="0">
                  <a:pos x="176" y="47"/>
                </a:cxn>
                <a:cxn ang="0">
                  <a:pos x="160" y="61"/>
                </a:cxn>
                <a:cxn ang="0">
                  <a:pos x="140" y="66"/>
                </a:cxn>
                <a:cxn ang="0">
                  <a:pos x="125" y="72"/>
                </a:cxn>
                <a:cxn ang="0">
                  <a:pos x="123" y="97"/>
                </a:cxn>
                <a:cxn ang="0">
                  <a:pos x="104" y="122"/>
                </a:cxn>
                <a:cxn ang="0">
                  <a:pos x="108" y="158"/>
                </a:cxn>
                <a:cxn ang="0">
                  <a:pos x="92" y="171"/>
                </a:cxn>
                <a:cxn ang="0">
                  <a:pos x="78" y="190"/>
                </a:cxn>
                <a:cxn ang="0">
                  <a:pos x="58" y="201"/>
                </a:cxn>
                <a:cxn ang="0">
                  <a:pos x="52" y="212"/>
                </a:cxn>
                <a:cxn ang="0">
                  <a:pos x="60" y="216"/>
                </a:cxn>
                <a:cxn ang="0">
                  <a:pos x="45" y="237"/>
                </a:cxn>
                <a:cxn ang="0">
                  <a:pos x="41" y="259"/>
                </a:cxn>
                <a:cxn ang="0">
                  <a:pos x="32" y="259"/>
                </a:cxn>
                <a:cxn ang="0">
                  <a:pos x="31" y="281"/>
                </a:cxn>
                <a:cxn ang="0">
                  <a:pos x="18" y="286"/>
                </a:cxn>
                <a:cxn ang="0">
                  <a:pos x="1" y="318"/>
                </a:cxn>
                <a:cxn ang="0">
                  <a:pos x="0" y="343"/>
                </a:cxn>
                <a:cxn ang="0">
                  <a:pos x="186" y="341"/>
                </a:cxn>
                <a:cxn ang="0">
                  <a:pos x="187" y="272"/>
                </a:cxn>
                <a:cxn ang="0">
                  <a:pos x="189" y="247"/>
                </a:cxn>
                <a:cxn ang="0">
                  <a:pos x="208" y="236"/>
                </a:cxn>
                <a:cxn ang="0">
                  <a:pos x="235" y="231"/>
                </a:cxn>
                <a:cxn ang="0">
                  <a:pos x="238" y="101"/>
                </a:cxn>
                <a:cxn ang="0">
                  <a:pos x="243" y="98"/>
                </a:cxn>
                <a:cxn ang="0">
                  <a:pos x="243" y="88"/>
                </a:cxn>
                <a:cxn ang="0">
                  <a:pos x="391" y="87"/>
                </a:cxn>
                <a:cxn ang="0">
                  <a:pos x="392" y="62"/>
                </a:cxn>
                <a:cxn ang="0">
                  <a:pos x="397" y="58"/>
                </a:cxn>
                <a:cxn ang="0">
                  <a:pos x="401" y="2"/>
                </a:cxn>
                <a:cxn ang="0">
                  <a:pos x="364" y="0"/>
                </a:cxn>
              </a:cxnLst>
              <a:rect l="0" t="0" r="r" b="b"/>
              <a:pathLst>
                <a:path w="401" h="343">
                  <a:moveTo>
                    <a:pt x="364" y="0"/>
                  </a:moveTo>
                  <a:cubicBezTo>
                    <a:pt x="192" y="0"/>
                    <a:pt x="192" y="0"/>
                    <a:pt x="192" y="0"/>
                  </a:cubicBezTo>
                  <a:cubicBezTo>
                    <a:pt x="190" y="3"/>
                    <a:pt x="188" y="8"/>
                    <a:pt x="186" y="12"/>
                  </a:cubicBezTo>
                  <a:cubicBezTo>
                    <a:pt x="181" y="25"/>
                    <a:pt x="176" y="47"/>
                    <a:pt x="176" y="47"/>
                  </a:cubicBezTo>
                  <a:cubicBezTo>
                    <a:pt x="176" y="47"/>
                    <a:pt x="164" y="57"/>
                    <a:pt x="160" y="61"/>
                  </a:cubicBezTo>
                  <a:cubicBezTo>
                    <a:pt x="156" y="65"/>
                    <a:pt x="140" y="66"/>
                    <a:pt x="140" y="66"/>
                  </a:cubicBezTo>
                  <a:cubicBezTo>
                    <a:pt x="140" y="66"/>
                    <a:pt x="129" y="63"/>
                    <a:pt x="125" y="72"/>
                  </a:cubicBezTo>
                  <a:cubicBezTo>
                    <a:pt x="121" y="81"/>
                    <a:pt x="123" y="97"/>
                    <a:pt x="123" y="97"/>
                  </a:cubicBezTo>
                  <a:cubicBezTo>
                    <a:pt x="123" y="97"/>
                    <a:pt x="104" y="116"/>
                    <a:pt x="104" y="122"/>
                  </a:cubicBezTo>
                  <a:cubicBezTo>
                    <a:pt x="104" y="128"/>
                    <a:pt x="115" y="145"/>
                    <a:pt x="108" y="158"/>
                  </a:cubicBezTo>
                  <a:cubicBezTo>
                    <a:pt x="101" y="171"/>
                    <a:pt x="92" y="171"/>
                    <a:pt x="92" y="171"/>
                  </a:cubicBezTo>
                  <a:cubicBezTo>
                    <a:pt x="92" y="171"/>
                    <a:pt x="83" y="185"/>
                    <a:pt x="78" y="190"/>
                  </a:cubicBezTo>
                  <a:cubicBezTo>
                    <a:pt x="73" y="195"/>
                    <a:pt x="62" y="197"/>
                    <a:pt x="58" y="201"/>
                  </a:cubicBezTo>
                  <a:cubicBezTo>
                    <a:pt x="54" y="205"/>
                    <a:pt x="52" y="212"/>
                    <a:pt x="52" y="212"/>
                  </a:cubicBezTo>
                  <a:cubicBezTo>
                    <a:pt x="60" y="216"/>
                    <a:pt x="60" y="216"/>
                    <a:pt x="60" y="216"/>
                  </a:cubicBezTo>
                  <a:cubicBezTo>
                    <a:pt x="60" y="216"/>
                    <a:pt x="49" y="227"/>
                    <a:pt x="45" y="237"/>
                  </a:cubicBezTo>
                  <a:cubicBezTo>
                    <a:pt x="41" y="247"/>
                    <a:pt x="41" y="259"/>
                    <a:pt x="41" y="259"/>
                  </a:cubicBezTo>
                  <a:cubicBezTo>
                    <a:pt x="32" y="259"/>
                    <a:pt x="32" y="259"/>
                    <a:pt x="32" y="259"/>
                  </a:cubicBezTo>
                  <a:cubicBezTo>
                    <a:pt x="32" y="259"/>
                    <a:pt x="42" y="271"/>
                    <a:pt x="31" y="281"/>
                  </a:cubicBezTo>
                  <a:cubicBezTo>
                    <a:pt x="20" y="291"/>
                    <a:pt x="18" y="286"/>
                    <a:pt x="18" y="286"/>
                  </a:cubicBezTo>
                  <a:cubicBezTo>
                    <a:pt x="18" y="286"/>
                    <a:pt x="1" y="304"/>
                    <a:pt x="1" y="318"/>
                  </a:cubicBezTo>
                  <a:cubicBezTo>
                    <a:pt x="1" y="325"/>
                    <a:pt x="1" y="335"/>
                    <a:pt x="0" y="343"/>
                  </a:cubicBezTo>
                  <a:cubicBezTo>
                    <a:pt x="186" y="341"/>
                    <a:pt x="186" y="341"/>
                    <a:pt x="186" y="341"/>
                  </a:cubicBezTo>
                  <a:cubicBezTo>
                    <a:pt x="187" y="272"/>
                    <a:pt x="187" y="272"/>
                    <a:pt x="187" y="272"/>
                  </a:cubicBezTo>
                  <a:cubicBezTo>
                    <a:pt x="187" y="272"/>
                    <a:pt x="178" y="257"/>
                    <a:pt x="189" y="247"/>
                  </a:cubicBezTo>
                  <a:cubicBezTo>
                    <a:pt x="200" y="237"/>
                    <a:pt x="208" y="236"/>
                    <a:pt x="208" y="236"/>
                  </a:cubicBezTo>
                  <a:cubicBezTo>
                    <a:pt x="208" y="236"/>
                    <a:pt x="233" y="237"/>
                    <a:pt x="235" y="231"/>
                  </a:cubicBezTo>
                  <a:cubicBezTo>
                    <a:pt x="237" y="225"/>
                    <a:pt x="238" y="101"/>
                    <a:pt x="238" y="101"/>
                  </a:cubicBezTo>
                  <a:cubicBezTo>
                    <a:pt x="243" y="98"/>
                    <a:pt x="243" y="98"/>
                    <a:pt x="243" y="98"/>
                  </a:cubicBezTo>
                  <a:cubicBezTo>
                    <a:pt x="243" y="88"/>
                    <a:pt x="243" y="88"/>
                    <a:pt x="243" y="88"/>
                  </a:cubicBezTo>
                  <a:cubicBezTo>
                    <a:pt x="391" y="87"/>
                    <a:pt x="391" y="87"/>
                    <a:pt x="391" y="87"/>
                  </a:cubicBezTo>
                  <a:cubicBezTo>
                    <a:pt x="392" y="62"/>
                    <a:pt x="392" y="62"/>
                    <a:pt x="392" y="62"/>
                  </a:cubicBezTo>
                  <a:cubicBezTo>
                    <a:pt x="397" y="58"/>
                    <a:pt x="397" y="58"/>
                    <a:pt x="397" y="58"/>
                  </a:cubicBezTo>
                  <a:cubicBezTo>
                    <a:pt x="401" y="2"/>
                    <a:pt x="401" y="2"/>
                    <a:pt x="401" y="2"/>
                  </a:cubicBezTo>
                  <a:lnTo>
                    <a:pt x="364" y="0"/>
                  </a:ln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0" name="Freeform 96">
              <a:extLst>
                <a:ext uri="{FF2B5EF4-FFF2-40B4-BE49-F238E27FC236}">
                  <a16:creationId xmlns:a16="http://schemas.microsoft.com/office/drawing/2014/main" id="{DB9535BC-2243-469C-8729-9077BFF63467}"/>
                </a:ext>
              </a:extLst>
            </p:cNvPr>
            <p:cNvSpPr>
              <a:spLocks/>
            </p:cNvSpPr>
            <p:nvPr/>
          </p:nvSpPr>
          <p:spPr bwMode="auto">
            <a:xfrm>
              <a:off x="862801" y="4933483"/>
              <a:ext cx="107917" cy="94301"/>
            </a:xfrm>
            <a:custGeom>
              <a:avLst/>
              <a:gdLst/>
              <a:ahLst/>
              <a:cxnLst>
                <a:cxn ang="0">
                  <a:pos x="85" y="67"/>
                </a:cxn>
                <a:cxn ang="0">
                  <a:pos x="102" y="60"/>
                </a:cxn>
                <a:cxn ang="0">
                  <a:pos x="124" y="49"/>
                </a:cxn>
                <a:cxn ang="0">
                  <a:pos x="108" y="28"/>
                </a:cxn>
                <a:cxn ang="0">
                  <a:pos x="124" y="19"/>
                </a:cxn>
                <a:cxn ang="0">
                  <a:pos x="123" y="2"/>
                </a:cxn>
                <a:cxn ang="0">
                  <a:pos x="56" y="0"/>
                </a:cxn>
                <a:cxn ang="0">
                  <a:pos x="39" y="15"/>
                </a:cxn>
                <a:cxn ang="0">
                  <a:pos x="12" y="15"/>
                </a:cxn>
                <a:cxn ang="0">
                  <a:pos x="4" y="25"/>
                </a:cxn>
                <a:cxn ang="0">
                  <a:pos x="0" y="48"/>
                </a:cxn>
                <a:cxn ang="0">
                  <a:pos x="15" y="50"/>
                </a:cxn>
                <a:cxn ang="0">
                  <a:pos x="46" y="45"/>
                </a:cxn>
                <a:cxn ang="0">
                  <a:pos x="63" y="39"/>
                </a:cxn>
                <a:cxn ang="0">
                  <a:pos x="63" y="54"/>
                </a:cxn>
                <a:cxn ang="0">
                  <a:pos x="37" y="52"/>
                </a:cxn>
                <a:cxn ang="0">
                  <a:pos x="42" y="68"/>
                </a:cxn>
                <a:cxn ang="0">
                  <a:pos x="63" y="63"/>
                </a:cxn>
                <a:cxn ang="0">
                  <a:pos x="39" y="75"/>
                </a:cxn>
                <a:cxn ang="0">
                  <a:pos x="58" y="103"/>
                </a:cxn>
                <a:cxn ang="0">
                  <a:pos x="63" y="88"/>
                </a:cxn>
                <a:cxn ang="0">
                  <a:pos x="72" y="68"/>
                </a:cxn>
                <a:cxn ang="0">
                  <a:pos x="85" y="67"/>
                </a:cxn>
              </a:cxnLst>
              <a:rect l="0" t="0" r="r" b="b"/>
              <a:pathLst>
                <a:path w="125" h="103">
                  <a:moveTo>
                    <a:pt x="85" y="67"/>
                  </a:moveTo>
                  <a:cubicBezTo>
                    <a:pt x="85" y="67"/>
                    <a:pt x="92" y="60"/>
                    <a:pt x="102" y="60"/>
                  </a:cubicBezTo>
                  <a:cubicBezTo>
                    <a:pt x="112" y="60"/>
                    <a:pt x="123" y="64"/>
                    <a:pt x="124" y="49"/>
                  </a:cubicBezTo>
                  <a:cubicBezTo>
                    <a:pt x="125" y="34"/>
                    <a:pt x="108" y="39"/>
                    <a:pt x="108" y="28"/>
                  </a:cubicBezTo>
                  <a:cubicBezTo>
                    <a:pt x="108" y="17"/>
                    <a:pt x="124" y="19"/>
                    <a:pt x="124" y="19"/>
                  </a:cubicBezTo>
                  <a:cubicBezTo>
                    <a:pt x="123" y="2"/>
                    <a:pt x="123" y="2"/>
                    <a:pt x="123" y="2"/>
                  </a:cubicBezTo>
                  <a:cubicBezTo>
                    <a:pt x="56" y="0"/>
                    <a:pt x="56" y="0"/>
                    <a:pt x="56" y="0"/>
                  </a:cubicBezTo>
                  <a:cubicBezTo>
                    <a:pt x="39" y="15"/>
                    <a:pt x="39" y="15"/>
                    <a:pt x="39" y="15"/>
                  </a:cubicBezTo>
                  <a:cubicBezTo>
                    <a:pt x="12" y="15"/>
                    <a:pt x="12" y="15"/>
                    <a:pt x="12" y="15"/>
                  </a:cubicBezTo>
                  <a:cubicBezTo>
                    <a:pt x="4" y="25"/>
                    <a:pt x="4" y="25"/>
                    <a:pt x="4" y="25"/>
                  </a:cubicBezTo>
                  <a:cubicBezTo>
                    <a:pt x="0" y="48"/>
                    <a:pt x="0" y="48"/>
                    <a:pt x="0" y="48"/>
                  </a:cubicBezTo>
                  <a:cubicBezTo>
                    <a:pt x="0" y="48"/>
                    <a:pt x="8" y="56"/>
                    <a:pt x="15" y="50"/>
                  </a:cubicBezTo>
                  <a:cubicBezTo>
                    <a:pt x="22" y="44"/>
                    <a:pt x="46" y="45"/>
                    <a:pt x="46" y="45"/>
                  </a:cubicBezTo>
                  <a:cubicBezTo>
                    <a:pt x="63" y="39"/>
                    <a:pt x="63" y="39"/>
                    <a:pt x="63" y="39"/>
                  </a:cubicBezTo>
                  <a:cubicBezTo>
                    <a:pt x="63" y="54"/>
                    <a:pt x="63" y="54"/>
                    <a:pt x="63" y="54"/>
                  </a:cubicBezTo>
                  <a:cubicBezTo>
                    <a:pt x="63" y="54"/>
                    <a:pt x="39" y="42"/>
                    <a:pt x="37" y="52"/>
                  </a:cubicBezTo>
                  <a:cubicBezTo>
                    <a:pt x="35" y="62"/>
                    <a:pt x="42" y="68"/>
                    <a:pt x="42" y="68"/>
                  </a:cubicBezTo>
                  <a:cubicBezTo>
                    <a:pt x="63" y="63"/>
                    <a:pt x="63" y="63"/>
                    <a:pt x="63" y="63"/>
                  </a:cubicBezTo>
                  <a:cubicBezTo>
                    <a:pt x="39" y="75"/>
                    <a:pt x="39" y="75"/>
                    <a:pt x="39" y="75"/>
                  </a:cubicBezTo>
                  <a:cubicBezTo>
                    <a:pt x="58" y="103"/>
                    <a:pt x="58" y="103"/>
                    <a:pt x="58" y="103"/>
                  </a:cubicBezTo>
                  <a:cubicBezTo>
                    <a:pt x="63" y="88"/>
                    <a:pt x="63" y="88"/>
                    <a:pt x="63" y="88"/>
                  </a:cubicBezTo>
                  <a:cubicBezTo>
                    <a:pt x="72" y="68"/>
                    <a:pt x="72" y="68"/>
                    <a:pt x="72" y="68"/>
                  </a:cubicBezTo>
                  <a:lnTo>
                    <a:pt x="85" y="67"/>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1" name="Freeform 97">
              <a:extLst>
                <a:ext uri="{FF2B5EF4-FFF2-40B4-BE49-F238E27FC236}">
                  <a16:creationId xmlns:a16="http://schemas.microsoft.com/office/drawing/2014/main" id="{F5F0B91D-827D-49BB-8898-7A3DAA73CC34}"/>
                </a:ext>
              </a:extLst>
            </p:cNvPr>
            <p:cNvSpPr>
              <a:spLocks/>
            </p:cNvSpPr>
            <p:nvPr/>
          </p:nvSpPr>
          <p:spPr bwMode="auto">
            <a:xfrm>
              <a:off x="844814" y="4875854"/>
              <a:ext cx="132649" cy="36673"/>
            </a:xfrm>
            <a:custGeom>
              <a:avLst/>
              <a:gdLst/>
              <a:ahLst/>
              <a:cxnLst>
                <a:cxn ang="0">
                  <a:pos x="11" y="15"/>
                </a:cxn>
                <a:cxn ang="0">
                  <a:pos x="0" y="37"/>
                </a:cxn>
                <a:cxn ang="0">
                  <a:pos x="0" y="39"/>
                </a:cxn>
                <a:cxn ang="0">
                  <a:pos x="43" y="39"/>
                </a:cxn>
                <a:cxn ang="0">
                  <a:pos x="47" y="30"/>
                </a:cxn>
                <a:cxn ang="0">
                  <a:pos x="72" y="27"/>
                </a:cxn>
                <a:cxn ang="0">
                  <a:pos x="84" y="15"/>
                </a:cxn>
                <a:cxn ang="0">
                  <a:pos x="118" y="34"/>
                </a:cxn>
                <a:cxn ang="0">
                  <a:pos x="137" y="15"/>
                </a:cxn>
                <a:cxn ang="0">
                  <a:pos x="116" y="20"/>
                </a:cxn>
                <a:cxn ang="0">
                  <a:pos x="103" y="8"/>
                </a:cxn>
                <a:cxn ang="0">
                  <a:pos x="95" y="10"/>
                </a:cxn>
                <a:cxn ang="0">
                  <a:pos x="84" y="2"/>
                </a:cxn>
                <a:cxn ang="0">
                  <a:pos x="59" y="3"/>
                </a:cxn>
                <a:cxn ang="0">
                  <a:pos x="59" y="13"/>
                </a:cxn>
                <a:cxn ang="0">
                  <a:pos x="9" y="13"/>
                </a:cxn>
                <a:cxn ang="0">
                  <a:pos x="11" y="15"/>
                </a:cxn>
              </a:cxnLst>
              <a:rect l="0" t="0" r="r" b="b"/>
              <a:pathLst>
                <a:path w="154" h="39">
                  <a:moveTo>
                    <a:pt x="11" y="15"/>
                  </a:moveTo>
                  <a:cubicBezTo>
                    <a:pt x="11" y="15"/>
                    <a:pt x="1" y="30"/>
                    <a:pt x="0" y="37"/>
                  </a:cubicBezTo>
                  <a:cubicBezTo>
                    <a:pt x="0" y="38"/>
                    <a:pt x="0" y="38"/>
                    <a:pt x="0" y="39"/>
                  </a:cubicBezTo>
                  <a:cubicBezTo>
                    <a:pt x="11" y="39"/>
                    <a:pt x="41" y="39"/>
                    <a:pt x="43" y="39"/>
                  </a:cubicBezTo>
                  <a:cubicBezTo>
                    <a:pt x="46" y="39"/>
                    <a:pt x="47" y="30"/>
                    <a:pt x="47" y="30"/>
                  </a:cubicBezTo>
                  <a:cubicBezTo>
                    <a:pt x="47" y="30"/>
                    <a:pt x="66" y="28"/>
                    <a:pt x="72" y="27"/>
                  </a:cubicBezTo>
                  <a:cubicBezTo>
                    <a:pt x="78" y="26"/>
                    <a:pt x="84" y="15"/>
                    <a:pt x="84" y="15"/>
                  </a:cubicBezTo>
                  <a:cubicBezTo>
                    <a:pt x="84" y="15"/>
                    <a:pt x="100" y="34"/>
                    <a:pt x="118" y="34"/>
                  </a:cubicBezTo>
                  <a:cubicBezTo>
                    <a:pt x="136" y="34"/>
                    <a:pt x="154" y="19"/>
                    <a:pt x="137" y="15"/>
                  </a:cubicBezTo>
                  <a:cubicBezTo>
                    <a:pt x="120" y="11"/>
                    <a:pt x="121" y="21"/>
                    <a:pt x="116" y="20"/>
                  </a:cubicBezTo>
                  <a:cubicBezTo>
                    <a:pt x="111" y="19"/>
                    <a:pt x="103" y="8"/>
                    <a:pt x="103" y="8"/>
                  </a:cubicBezTo>
                  <a:cubicBezTo>
                    <a:pt x="95" y="10"/>
                    <a:pt x="95" y="10"/>
                    <a:pt x="95" y="10"/>
                  </a:cubicBezTo>
                  <a:cubicBezTo>
                    <a:pt x="95" y="10"/>
                    <a:pt x="97" y="0"/>
                    <a:pt x="84" y="2"/>
                  </a:cubicBezTo>
                  <a:cubicBezTo>
                    <a:pt x="71" y="4"/>
                    <a:pt x="59" y="3"/>
                    <a:pt x="59" y="3"/>
                  </a:cubicBezTo>
                  <a:cubicBezTo>
                    <a:pt x="59" y="13"/>
                    <a:pt x="59" y="13"/>
                    <a:pt x="59" y="13"/>
                  </a:cubicBezTo>
                  <a:cubicBezTo>
                    <a:pt x="9" y="13"/>
                    <a:pt x="9" y="13"/>
                    <a:pt x="9" y="13"/>
                  </a:cubicBezTo>
                  <a:cubicBezTo>
                    <a:pt x="10" y="14"/>
                    <a:pt x="11" y="15"/>
                    <a:pt x="11" y="15"/>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2" name="Freeform 98">
              <a:extLst>
                <a:ext uri="{FF2B5EF4-FFF2-40B4-BE49-F238E27FC236}">
                  <a16:creationId xmlns:a16="http://schemas.microsoft.com/office/drawing/2014/main" id="{5DD5D3DF-8C11-46BE-9C54-55734442FE48}"/>
                </a:ext>
              </a:extLst>
            </p:cNvPr>
            <p:cNvSpPr>
              <a:spLocks/>
            </p:cNvSpPr>
            <p:nvPr/>
          </p:nvSpPr>
          <p:spPr bwMode="auto">
            <a:xfrm>
              <a:off x="1044910" y="5135182"/>
              <a:ext cx="179863" cy="220035"/>
            </a:xfrm>
            <a:custGeom>
              <a:avLst/>
              <a:gdLst/>
              <a:ahLst/>
              <a:cxnLst>
                <a:cxn ang="0">
                  <a:pos x="207" y="175"/>
                </a:cxn>
                <a:cxn ang="0">
                  <a:pos x="186" y="146"/>
                </a:cxn>
                <a:cxn ang="0">
                  <a:pos x="185" y="129"/>
                </a:cxn>
                <a:cxn ang="0">
                  <a:pos x="161" y="133"/>
                </a:cxn>
                <a:cxn ang="0">
                  <a:pos x="161" y="123"/>
                </a:cxn>
                <a:cxn ang="0">
                  <a:pos x="148" y="121"/>
                </a:cxn>
                <a:cxn ang="0">
                  <a:pos x="162" y="89"/>
                </a:cxn>
                <a:cxn ang="0">
                  <a:pos x="149" y="55"/>
                </a:cxn>
                <a:cxn ang="0">
                  <a:pos x="145" y="56"/>
                </a:cxn>
                <a:cxn ang="0">
                  <a:pos x="129" y="82"/>
                </a:cxn>
                <a:cxn ang="0">
                  <a:pos x="117" y="72"/>
                </a:cxn>
                <a:cxn ang="0">
                  <a:pos x="109" y="72"/>
                </a:cxn>
                <a:cxn ang="0">
                  <a:pos x="99" y="13"/>
                </a:cxn>
                <a:cxn ang="0">
                  <a:pos x="83" y="18"/>
                </a:cxn>
                <a:cxn ang="0">
                  <a:pos x="67" y="14"/>
                </a:cxn>
                <a:cxn ang="0">
                  <a:pos x="69" y="31"/>
                </a:cxn>
                <a:cxn ang="0">
                  <a:pos x="55" y="34"/>
                </a:cxn>
                <a:cxn ang="0">
                  <a:pos x="55" y="48"/>
                </a:cxn>
                <a:cxn ang="0">
                  <a:pos x="16" y="82"/>
                </a:cxn>
                <a:cxn ang="0">
                  <a:pos x="14" y="105"/>
                </a:cxn>
                <a:cxn ang="0">
                  <a:pos x="0" y="89"/>
                </a:cxn>
                <a:cxn ang="0">
                  <a:pos x="0" y="89"/>
                </a:cxn>
                <a:cxn ang="0">
                  <a:pos x="23" y="115"/>
                </a:cxn>
                <a:cxn ang="0">
                  <a:pos x="40" y="117"/>
                </a:cxn>
                <a:cxn ang="0">
                  <a:pos x="48" y="135"/>
                </a:cxn>
                <a:cxn ang="0">
                  <a:pos x="70" y="139"/>
                </a:cxn>
                <a:cxn ang="0">
                  <a:pos x="105" y="187"/>
                </a:cxn>
                <a:cxn ang="0">
                  <a:pos x="156" y="213"/>
                </a:cxn>
                <a:cxn ang="0">
                  <a:pos x="195" y="236"/>
                </a:cxn>
                <a:cxn ang="0">
                  <a:pos x="198" y="236"/>
                </a:cxn>
                <a:cxn ang="0">
                  <a:pos x="197" y="209"/>
                </a:cxn>
                <a:cxn ang="0">
                  <a:pos x="207" y="175"/>
                </a:cxn>
              </a:cxnLst>
              <a:rect l="0" t="0" r="r" b="b"/>
              <a:pathLst>
                <a:path w="207" h="236">
                  <a:moveTo>
                    <a:pt x="207" y="175"/>
                  </a:moveTo>
                  <a:cubicBezTo>
                    <a:pt x="207" y="162"/>
                    <a:pt x="186" y="146"/>
                    <a:pt x="186" y="146"/>
                  </a:cubicBezTo>
                  <a:cubicBezTo>
                    <a:pt x="185" y="129"/>
                    <a:pt x="185" y="129"/>
                    <a:pt x="185" y="129"/>
                  </a:cubicBezTo>
                  <a:cubicBezTo>
                    <a:pt x="161" y="133"/>
                    <a:pt x="161" y="133"/>
                    <a:pt x="161" y="133"/>
                  </a:cubicBezTo>
                  <a:cubicBezTo>
                    <a:pt x="161" y="123"/>
                    <a:pt x="161" y="123"/>
                    <a:pt x="161" y="123"/>
                  </a:cubicBezTo>
                  <a:cubicBezTo>
                    <a:pt x="161" y="123"/>
                    <a:pt x="149" y="124"/>
                    <a:pt x="148" y="121"/>
                  </a:cubicBezTo>
                  <a:cubicBezTo>
                    <a:pt x="147" y="118"/>
                    <a:pt x="162" y="104"/>
                    <a:pt x="162" y="89"/>
                  </a:cubicBezTo>
                  <a:cubicBezTo>
                    <a:pt x="162" y="79"/>
                    <a:pt x="154" y="65"/>
                    <a:pt x="149" y="55"/>
                  </a:cubicBezTo>
                  <a:cubicBezTo>
                    <a:pt x="147" y="55"/>
                    <a:pt x="146" y="55"/>
                    <a:pt x="145" y="56"/>
                  </a:cubicBezTo>
                  <a:cubicBezTo>
                    <a:pt x="140" y="60"/>
                    <a:pt x="140" y="82"/>
                    <a:pt x="129" y="82"/>
                  </a:cubicBezTo>
                  <a:cubicBezTo>
                    <a:pt x="118" y="82"/>
                    <a:pt x="117" y="72"/>
                    <a:pt x="117" y="72"/>
                  </a:cubicBezTo>
                  <a:cubicBezTo>
                    <a:pt x="109" y="72"/>
                    <a:pt x="109" y="72"/>
                    <a:pt x="109" y="72"/>
                  </a:cubicBezTo>
                  <a:cubicBezTo>
                    <a:pt x="109" y="72"/>
                    <a:pt x="118" y="26"/>
                    <a:pt x="99" y="13"/>
                  </a:cubicBezTo>
                  <a:cubicBezTo>
                    <a:pt x="80" y="0"/>
                    <a:pt x="83" y="18"/>
                    <a:pt x="83" y="18"/>
                  </a:cubicBezTo>
                  <a:cubicBezTo>
                    <a:pt x="67" y="14"/>
                    <a:pt x="67" y="14"/>
                    <a:pt x="67" y="14"/>
                  </a:cubicBezTo>
                  <a:cubicBezTo>
                    <a:pt x="69" y="31"/>
                    <a:pt x="69" y="31"/>
                    <a:pt x="69" y="31"/>
                  </a:cubicBezTo>
                  <a:cubicBezTo>
                    <a:pt x="55" y="34"/>
                    <a:pt x="55" y="34"/>
                    <a:pt x="55" y="34"/>
                  </a:cubicBezTo>
                  <a:cubicBezTo>
                    <a:pt x="55" y="34"/>
                    <a:pt x="59" y="38"/>
                    <a:pt x="55" y="48"/>
                  </a:cubicBezTo>
                  <a:cubicBezTo>
                    <a:pt x="51" y="58"/>
                    <a:pt x="17" y="75"/>
                    <a:pt x="16" y="82"/>
                  </a:cubicBezTo>
                  <a:cubicBezTo>
                    <a:pt x="15" y="86"/>
                    <a:pt x="15" y="97"/>
                    <a:pt x="14" y="105"/>
                  </a:cubicBezTo>
                  <a:cubicBezTo>
                    <a:pt x="0" y="89"/>
                    <a:pt x="0" y="89"/>
                    <a:pt x="0" y="89"/>
                  </a:cubicBezTo>
                  <a:cubicBezTo>
                    <a:pt x="0" y="89"/>
                    <a:pt x="0" y="89"/>
                    <a:pt x="0" y="89"/>
                  </a:cubicBezTo>
                  <a:cubicBezTo>
                    <a:pt x="23" y="115"/>
                    <a:pt x="23" y="115"/>
                    <a:pt x="23" y="115"/>
                  </a:cubicBezTo>
                  <a:cubicBezTo>
                    <a:pt x="40" y="117"/>
                    <a:pt x="40" y="117"/>
                    <a:pt x="40" y="117"/>
                  </a:cubicBezTo>
                  <a:cubicBezTo>
                    <a:pt x="48" y="135"/>
                    <a:pt x="48" y="135"/>
                    <a:pt x="48" y="135"/>
                  </a:cubicBezTo>
                  <a:cubicBezTo>
                    <a:pt x="48" y="135"/>
                    <a:pt x="66" y="131"/>
                    <a:pt x="70" y="139"/>
                  </a:cubicBezTo>
                  <a:cubicBezTo>
                    <a:pt x="74" y="147"/>
                    <a:pt x="89" y="173"/>
                    <a:pt x="105" y="187"/>
                  </a:cubicBezTo>
                  <a:cubicBezTo>
                    <a:pt x="121" y="201"/>
                    <a:pt x="149" y="208"/>
                    <a:pt x="156" y="213"/>
                  </a:cubicBezTo>
                  <a:cubicBezTo>
                    <a:pt x="163" y="218"/>
                    <a:pt x="180" y="236"/>
                    <a:pt x="195" y="236"/>
                  </a:cubicBezTo>
                  <a:cubicBezTo>
                    <a:pt x="196" y="236"/>
                    <a:pt x="197" y="236"/>
                    <a:pt x="198" y="236"/>
                  </a:cubicBezTo>
                  <a:cubicBezTo>
                    <a:pt x="197" y="209"/>
                    <a:pt x="197" y="209"/>
                    <a:pt x="197" y="209"/>
                  </a:cubicBezTo>
                  <a:cubicBezTo>
                    <a:pt x="197" y="209"/>
                    <a:pt x="207" y="188"/>
                    <a:pt x="207" y="175"/>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3" name="Freeform 99">
              <a:extLst>
                <a:ext uri="{FF2B5EF4-FFF2-40B4-BE49-F238E27FC236}">
                  <a16:creationId xmlns:a16="http://schemas.microsoft.com/office/drawing/2014/main" id="{B1AE2890-47CB-4038-80AF-B95236857A87}"/>
                </a:ext>
              </a:extLst>
            </p:cNvPr>
            <p:cNvSpPr>
              <a:spLocks/>
            </p:cNvSpPr>
            <p:nvPr/>
          </p:nvSpPr>
          <p:spPr bwMode="auto">
            <a:xfrm>
              <a:off x="984208" y="5064456"/>
              <a:ext cx="121407" cy="167646"/>
            </a:xfrm>
            <a:custGeom>
              <a:avLst/>
              <a:gdLst/>
              <a:ahLst/>
              <a:cxnLst>
                <a:cxn ang="0">
                  <a:pos x="126" y="122"/>
                </a:cxn>
                <a:cxn ang="0">
                  <a:pos x="126" y="108"/>
                </a:cxn>
                <a:cxn ang="0">
                  <a:pos x="140" y="105"/>
                </a:cxn>
                <a:cxn ang="0">
                  <a:pos x="138" y="88"/>
                </a:cxn>
                <a:cxn ang="0">
                  <a:pos x="119" y="99"/>
                </a:cxn>
                <a:cxn ang="0">
                  <a:pos x="120" y="86"/>
                </a:cxn>
                <a:cxn ang="0">
                  <a:pos x="131" y="70"/>
                </a:cxn>
                <a:cxn ang="0">
                  <a:pos x="120" y="50"/>
                </a:cxn>
                <a:cxn ang="0">
                  <a:pos x="123" y="41"/>
                </a:cxn>
                <a:cxn ang="0">
                  <a:pos x="95" y="0"/>
                </a:cxn>
                <a:cxn ang="0">
                  <a:pos x="69" y="0"/>
                </a:cxn>
                <a:cxn ang="0">
                  <a:pos x="65" y="12"/>
                </a:cxn>
                <a:cxn ang="0">
                  <a:pos x="40" y="12"/>
                </a:cxn>
                <a:cxn ang="0">
                  <a:pos x="9" y="54"/>
                </a:cxn>
                <a:cxn ang="0">
                  <a:pos x="0" y="59"/>
                </a:cxn>
                <a:cxn ang="0">
                  <a:pos x="9" y="66"/>
                </a:cxn>
                <a:cxn ang="0">
                  <a:pos x="1" y="84"/>
                </a:cxn>
                <a:cxn ang="0">
                  <a:pos x="16" y="103"/>
                </a:cxn>
                <a:cxn ang="0">
                  <a:pos x="15" y="121"/>
                </a:cxn>
                <a:cxn ang="0">
                  <a:pos x="29" y="132"/>
                </a:cxn>
                <a:cxn ang="0">
                  <a:pos x="37" y="148"/>
                </a:cxn>
                <a:cxn ang="0">
                  <a:pos x="65" y="157"/>
                </a:cxn>
                <a:cxn ang="0">
                  <a:pos x="85" y="179"/>
                </a:cxn>
                <a:cxn ang="0">
                  <a:pos x="87" y="156"/>
                </a:cxn>
                <a:cxn ang="0">
                  <a:pos x="126" y="122"/>
                </a:cxn>
              </a:cxnLst>
              <a:rect l="0" t="0" r="r" b="b"/>
              <a:pathLst>
                <a:path w="140" h="179">
                  <a:moveTo>
                    <a:pt x="126" y="122"/>
                  </a:moveTo>
                  <a:cubicBezTo>
                    <a:pt x="130" y="112"/>
                    <a:pt x="126" y="108"/>
                    <a:pt x="126" y="108"/>
                  </a:cubicBezTo>
                  <a:cubicBezTo>
                    <a:pt x="140" y="105"/>
                    <a:pt x="140" y="105"/>
                    <a:pt x="140" y="105"/>
                  </a:cubicBezTo>
                  <a:cubicBezTo>
                    <a:pt x="138" y="88"/>
                    <a:pt x="138" y="88"/>
                    <a:pt x="138" y="88"/>
                  </a:cubicBezTo>
                  <a:cubicBezTo>
                    <a:pt x="119" y="99"/>
                    <a:pt x="119" y="99"/>
                    <a:pt x="119" y="99"/>
                  </a:cubicBezTo>
                  <a:cubicBezTo>
                    <a:pt x="120" y="86"/>
                    <a:pt x="120" y="86"/>
                    <a:pt x="120" y="86"/>
                  </a:cubicBezTo>
                  <a:cubicBezTo>
                    <a:pt x="120" y="86"/>
                    <a:pt x="131" y="78"/>
                    <a:pt x="131" y="70"/>
                  </a:cubicBezTo>
                  <a:cubicBezTo>
                    <a:pt x="131" y="62"/>
                    <a:pt x="120" y="50"/>
                    <a:pt x="120" y="50"/>
                  </a:cubicBezTo>
                  <a:cubicBezTo>
                    <a:pt x="123" y="41"/>
                    <a:pt x="123" y="41"/>
                    <a:pt x="123" y="41"/>
                  </a:cubicBezTo>
                  <a:cubicBezTo>
                    <a:pt x="95" y="0"/>
                    <a:pt x="95" y="0"/>
                    <a:pt x="95" y="0"/>
                  </a:cubicBezTo>
                  <a:cubicBezTo>
                    <a:pt x="69" y="0"/>
                    <a:pt x="69" y="0"/>
                    <a:pt x="69" y="0"/>
                  </a:cubicBezTo>
                  <a:cubicBezTo>
                    <a:pt x="65" y="12"/>
                    <a:pt x="65" y="12"/>
                    <a:pt x="65" y="12"/>
                  </a:cubicBezTo>
                  <a:cubicBezTo>
                    <a:pt x="40" y="12"/>
                    <a:pt x="40" y="12"/>
                    <a:pt x="40" y="12"/>
                  </a:cubicBezTo>
                  <a:cubicBezTo>
                    <a:pt x="40" y="12"/>
                    <a:pt x="21" y="54"/>
                    <a:pt x="9" y="54"/>
                  </a:cubicBezTo>
                  <a:cubicBezTo>
                    <a:pt x="0" y="59"/>
                    <a:pt x="0" y="59"/>
                    <a:pt x="0" y="59"/>
                  </a:cubicBezTo>
                  <a:cubicBezTo>
                    <a:pt x="9" y="66"/>
                    <a:pt x="9" y="66"/>
                    <a:pt x="9" y="66"/>
                  </a:cubicBezTo>
                  <a:cubicBezTo>
                    <a:pt x="9" y="66"/>
                    <a:pt x="1" y="75"/>
                    <a:pt x="1" y="84"/>
                  </a:cubicBezTo>
                  <a:cubicBezTo>
                    <a:pt x="1" y="93"/>
                    <a:pt x="16" y="103"/>
                    <a:pt x="16" y="103"/>
                  </a:cubicBezTo>
                  <a:cubicBezTo>
                    <a:pt x="15" y="121"/>
                    <a:pt x="15" y="121"/>
                    <a:pt x="15" y="121"/>
                  </a:cubicBezTo>
                  <a:cubicBezTo>
                    <a:pt x="29" y="132"/>
                    <a:pt x="29" y="132"/>
                    <a:pt x="29" y="132"/>
                  </a:cubicBezTo>
                  <a:cubicBezTo>
                    <a:pt x="29" y="132"/>
                    <a:pt x="28" y="139"/>
                    <a:pt x="37" y="148"/>
                  </a:cubicBezTo>
                  <a:cubicBezTo>
                    <a:pt x="46" y="157"/>
                    <a:pt x="65" y="157"/>
                    <a:pt x="65" y="157"/>
                  </a:cubicBezTo>
                  <a:cubicBezTo>
                    <a:pt x="85" y="179"/>
                    <a:pt x="85" y="179"/>
                    <a:pt x="85" y="179"/>
                  </a:cubicBezTo>
                  <a:cubicBezTo>
                    <a:pt x="86" y="171"/>
                    <a:pt x="86" y="160"/>
                    <a:pt x="87" y="156"/>
                  </a:cubicBezTo>
                  <a:cubicBezTo>
                    <a:pt x="88" y="149"/>
                    <a:pt x="122" y="132"/>
                    <a:pt x="126" y="122"/>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4" name="Freeform 106">
              <a:extLst>
                <a:ext uri="{FF2B5EF4-FFF2-40B4-BE49-F238E27FC236}">
                  <a16:creationId xmlns:a16="http://schemas.microsoft.com/office/drawing/2014/main" id="{AD39F97E-82F3-4FD7-AEE6-47BBA3EE9917}"/>
                </a:ext>
              </a:extLst>
            </p:cNvPr>
            <p:cNvSpPr>
              <a:spLocks/>
            </p:cNvSpPr>
            <p:nvPr/>
          </p:nvSpPr>
          <p:spPr bwMode="auto">
            <a:xfrm>
              <a:off x="3218995" y="4967535"/>
              <a:ext cx="418180" cy="691541"/>
            </a:xfrm>
            <a:custGeom>
              <a:avLst/>
              <a:gdLst/>
              <a:ahLst/>
              <a:cxnLst>
                <a:cxn ang="0">
                  <a:pos x="70" y="77"/>
                </a:cxn>
                <a:cxn ang="0">
                  <a:pos x="79" y="85"/>
                </a:cxn>
                <a:cxn ang="0">
                  <a:pos x="78" y="93"/>
                </a:cxn>
                <a:cxn ang="0">
                  <a:pos x="97" y="117"/>
                </a:cxn>
                <a:cxn ang="0">
                  <a:pos x="107" y="142"/>
                </a:cxn>
                <a:cxn ang="0">
                  <a:pos x="122" y="142"/>
                </a:cxn>
                <a:cxn ang="0">
                  <a:pos x="143" y="167"/>
                </a:cxn>
                <a:cxn ang="0">
                  <a:pos x="225" y="194"/>
                </a:cxn>
                <a:cxn ang="0">
                  <a:pos x="277" y="220"/>
                </a:cxn>
                <a:cxn ang="0">
                  <a:pos x="325" y="217"/>
                </a:cxn>
                <a:cxn ang="0">
                  <a:pos x="185" y="382"/>
                </a:cxn>
                <a:cxn ang="0">
                  <a:pos x="129" y="382"/>
                </a:cxn>
                <a:cxn ang="0">
                  <a:pos x="96" y="396"/>
                </a:cxn>
                <a:cxn ang="0">
                  <a:pos x="89" y="414"/>
                </a:cxn>
                <a:cxn ang="0">
                  <a:pos x="50" y="421"/>
                </a:cxn>
                <a:cxn ang="0">
                  <a:pos x="42" y="435"/>
                </a:cxn>
                <a:cxn ang="0">
                  <a:pos x="22" y="471"/>
                </a:cxn>
                <a:cxn ang="0">
                  <a:pos x="1" y="492"/>
                </a:cxn>
                <a:cxn ang="0">
                  <a:pos x="0" y="695"/>
                </a:cxn>
                <a:cxn ang="0">
                  <a:pos x="28" y="735"/>
                </a:cxn>
                <a:cxn ang="0">
                  <a:pos x="26" y="739"/>
                </a:cxn>
                <a:cxn ang="0">
                  <a:pos x="26" y="739"/>
                </a:cxn>
                <a:cxn ang="0">
                  <a:pos x="58" y="680"/>
                </a:cxn>
                <a:cxn ang="0">
                  <a:pos x="100" y="639"/>
                </a:cxn>
                <a:cxn ang="0">
                  <a:pos x="157" y="573"/>
                </a:cxn>
                <a:cxn ang="0">
                  <a:pos x="210" y="536"/>
                </a:cxn>
                <a:cxn ang="0">
                  <a:pos x="281" y="473"/>
                </a:cxn>
                <a:cxn ang="0">
                  <a:pos x="335" y="399"/>
                </a:cxn>
                <a:cxn ang="0">
                  <a:pos x="370" y="334"/>
                </a:cxn>
                <a:cxn ang="0">
                  <a:pos x="384" y="308"/>
                </a:cxn>
                <a:cxn ang="0">
                  <a:pos x="397" y="262"/>
                </a:cxn>
                <a:cxn ang="0">
                  <a:pos x="417" y="228"/>
                </a:cxn>
                <a:cxn ang="0">
                  <a:pos x="427" y="205"/>
                </a:cxn>
                <a:cxn ang="0">
                  <a:pos x="440" y="169"/>
                </a:cxn>
                <a:cxn ang="0">
                  <a:pos x="457" y="147"/>
                </a:cxn>
                <a:cxn ang="0">
                  <a:pos x="457" y="93"/>
                </a:cxn>
                <a:cxn ang="0">
                  <a:pos x="471" y="84"/>
                </a:cxn>
                <a:cxn ang="0">
                  <a:pos x="467" y="38"/>
                </a:cxn>
                <a:cxn ang="0">
                  <a:pos x="474" y="8"/>
                </a:cxn>
                <a:cxn ang="0">
                  <a:pos x="447" y="0"/>
                </a:cxn>
                <a:cxn ang="0">
                  <a:pos x="432" y="21"/>
                </a:cxn>
                <a:cxn ang="0">
                  <a:pos x="382" y="37"/>
                </a:cxn>
                <a:cxn ang="0">
                  <a:pos x="345" y="35"/>
                </a:cxn>
                <a:cxn ang="0">
                  <a:pos x="318" y="54"/>
                </a:cxn>
                <a:cxn ang="0">
                  <a:pos x="296" y="43"/>
                </a:cxn>
                <a:cxn ang="0">
                  <a:pos x="252" y="73"/>
                </a:cxn>
                <a:cxn ang="0">
                  <a:pos x="221" y="62"/>
                </a:cxn>
                <a:cxn ang="0">
                  <a:pos x="181" y="84"/>
                </a:cxn>
                <a:cxn ang="0">
                  <a:pos x="141" y="85"/>
                </a:cxn>
                <a:cxn ang="0">
                  <a:pos x="111" y="48"/>
                </a:cxn>
                <a:cxn ang="0">
                  <a:pos x="99" y="35"/>
                </a:cxn>
                <a:cxn ang="0">
                  <a:pos x="84" y="55"/>
                </a:cxn>
                <a:cxn ang="0">
                  <a:pos x="70" y="77"/>
                </a:cxn>
              </a:cxnLst>
              <a:rect l="0" t="0" r="r" b="b"/>
              <a:pathLst>
                <a:path w="480" h="739">
                  <a:moveTo>
                    <a:pt x="70" y="77"/>
                  </a:moveTo>
                  <a:cubicBezTo>
                    <a:pt x="79" y="85"/>
                    <a:pt x="79" y="85"/>
                    <a:pt x="79" y="85"/>
                  </a:cubicBezTo>
                  <a:cubicBezTo>
                    <a:pt x="78" y="93"/>
                    <a:pt x="78" y="93"/>
                    <a:pt x="78" y="93"/>
                  </a:cubicBezTo>
                  <a:cubicBezTo>
                    <a:pt x="78" y="93"/>
                    <a:pt x="91" y="109"/>
                    <a:pt x="97" y="117"/>
                  </a:cubicBezTo>
                  <a:cubicBezTo>
                    <a:pt x="103" y="125"/>
                    <a:pt x="107" y="142"/>
                    <a:pt x="107" y="142"/>
                  </a:cubicBezTo>
                  <a:cubicBezTo>
                    <a:pt x="122" y="142"/>
                    <a:pt x="122" y="142"/>
                    <a:pt x="122" y="142"/>
                  </a:cubicBezTo>
                  <a:cubicBezTo>
                    <a:pt x="122" y="142"/>
                    <a:pt x="132" y="159"/>
                    <a:pt x="143" y="167"/>
                  </a:cubicBezTo>
                  <a:cubicBezTo>
                    <a:pt x="154" y="175"/>
                    <a:pt x="206" y="188"/>
                    <a:pt x="225" y="194"/>
                  </a:cubicBezTo>
                  <a:cubicBezTo>
                    <a:pt x="244" y="200"/>
                    <a:pt x="277" y="220"/>
                    <a:pt x="277" y="220"/>
                  </a:cubicBezTo>
                  <a:cubicBezTo>
                    <a:pt x="325" y="217"/>
                    <a:pt x="325" y="217"/>
                    <a:pt x="325" y="217"/>
                  </a:cubicBezTo>
                  <a:cubicBezTo>
                    <a:pt x="185" y="382"/>
                    <a:pt x="185" y="382"/>
                    <a:pt x="185" y="382"/>
                  </a:cubicBezTo>
                  <a:cubicBezTo>
                    <a:pt x="185" y="382"/>
                    <a:pt x="137" y="380"/>
                    <a:pt x="129" y="382"/>
                  </a:cubicBezTo>
                  <a:cubicBezTo>
                    <a:pt x="121" y="384"/>
                    <a:pt x="96" y="396"/>
                    <a:pt x="96" y="396"/>
                  </a:cubicBezTo>
                  <a:cubicBezTo>
                    <a:pt x="96" y="396"/>
                    <a:pt x="95" y="408"/>
                    <a:pt x="89" y="414"/>
                  </a:cubicBezTo>
                  <a:cubicBezTo>
                    <a:pt x="83" y="420"/>
                    <a:pt x="58" y="418"/>
                    <a:pt x="50" y="421"/>
                  </a:cubicBezTo>
                  <a:cubicBezTo>
                    <a:pt x="42" y="424"/>
                    <a:pt x="42" y="435"/>
                    <a:pt x="42" y="435"/>
                  </a:cubicBezTo>
                  <a:cubicBezTo>
                    <a:pt x="42" y="435"/>
                    <a:pt x="29" y="463"/>
                    <a:pt x="22" y="471"/>
                  </a:cubicBezTo>
                  <a:cubicBezTo>
                    <a:pt x="15" y="479"/>
                    <a:pt x="1" y="492"/>
                    <a:pt x="1" y="492"/>
                  </a:cubicBezTo>
                  <a:cubicBezTo>
                    <a:pt x="0" y="695"/>
                    <a:pt x="0" y="695"/>
                    <a:pt x="0" y="695"/>
                  </a:cubicBezTo>
                  <a:cubicBezTo>
                    <a:pt x="28" y="735"/>
                    <a:pt x="28" y="735"/>
                    <a:pt x="28" y="735"/>
                  </a:cubicBezTo>
                  <a:cubicBezTo>
                    <a:pt x="27" y="737"/>
                    <a:pt x="27" y="738"/>
                    <a:pt x="26" y="739"/>
                  </a:cubicBezTo>
                  <a:cubicBezTo>
                    <a:pt x="26" y="739"/>
                    <a:pt x="26" y="739"/>
                    <a:pt x="26" y="739"/>
                  </a:cubicBezTo>
                  <a:cubicBezTo>
                    <a:pt x="35" y="722"/>
                    <a:pt x="52" y="690"/>
                    <a:pt x="58" y="680"/>
                  </a:cubicBezTo>
                  <a:cubicBezTo>
                    <a:pt x="65" y="669"/>
                    <a:pt x="97" y="654"/>
                    <a:pt x="100" y="639"/>
                  </a:cubicBezTo>
                  <a:cubicBezTo>
                    <a:pt x="103" y="624"/>
                    <a:pt x="146" y="586"/>
                    <a:pt x="157" y="573"/>
                  </a:cubicBezTo>
                  <a:cubicBezTo>
                    <a:pt x="168" y="560"/>
                    <a:pt x="202" y="541"/>
                    <a:pt x="210" y="536"/>
                  </a:cubicBezTo>
                  <a:cubicBezTo>
                    <a:pt x="218" y="531"/>
                    <a:pt x="275" y="484"/>
                    <a:pt x="281" y="473"/>
                  </a:cubicBezTo>
                  <a:cubicBezTo>
                    <a:pt x="287" y="462"/>
                    <a:pt x="331" y="413"/>
                    <a:pt x="335" y="399"/>
                  </a:cubicBezTo>
                  <a:cubicBezTo>
                    <a:pt x="339" y="385"/>
                    <a:pt x="364" y="339"/>
                    <a:pt x="370" y="334"/>
                  </a:cubicBezTo>
                  <a:cubicBezTo>
                    <a:pt x="376" y="329"/>
                    <a:pt x="384" y="316"/>
                    <a:pt x="384" y="308"/>
                  </a:cubicBezTo>
                  <a:cubicBezTo>
                    <a:pt x="384" y="300"/>
                    <a:pt x="390" y="271"/>
                    <a:pt x="397" y="262"/>
                  </a:cubicBezTo>
                  <a:cubicBezTo>
                    <a:pt x="404" y="253"/>
                    <a:pt x="417" y="241"/>
                    <a:pt x="417" y="228"/>
                  </a:cubicBezTo>
                  <a:cubicBezTo>
                    <a:pt x="417" y="215"/>
                    <a:pt x="427" y="205"/>
                    <a:pt x="427" y="205"/>
                  </a:cubicBezTo>
                  <a:cubicBezTo>
                    <a:pt x="440" y="169"/>
                    <a:pt x="440" y="169"/>
                    <a:pt x="440" y="169"/>
                  </a:cubicBezTo>
                  <a:cubicBezTo>
                    <a:pt x="440" y="169"/>
                    <a:pt x="457" y="173"/>
                    <a:pt x="457" y="147"/>
                  </a:cubicBezTo>
                  <a:cubicBezTo>
                    <a:pt x="457" y="121"/>
                    <a:pt x="457" y="93"/>
                    <a:pt x="457" y="93"/>
                  </a:cubicBezTo>
                  <a:cubicBezTo>
                    <a:pt x="471" y="84"/>
                    <a:pt x="471" y="84"/>
                    <a:pt x="471" y="84"/>
                  </a:cubicBezTo>
                  <a:cubicBezTo>
                    <a:pt x="467" y="38"/>
                    <a:pt x="467" y="38"/>
                    <a:pt x="467" y="38"/>
                  </a:cubicBezTo>
                  <a:cubicBezTo>
                    <a:pt x="467" y="38"/>
                    <a:pt x="480" y="14"/>
                    <a:pt x="474" y="8"/>
                  </a:cubicBezTo>
                  <a:cubicBezTo>
                    <a:pt x="468" y="2"/>
                    <a:pt x="447" y="0"/>
                    <a:pt x="447" y="0"/>
                  </a:cubicBezTo>
                  <a:cubicBezTo>
                    <a:pt x="447" y="0"/>
                    <a:pt x="439" y="14"/>
                    <a:pt x="432" y="21"/>
                  </a:cubicBezTo>
                  <a:cubicBezTo>
                    <a:pt x="425" y="28"/>
                    <a:pt x="388" y="37"/>
                    <a:pt x="382" y="37"/>
                  </a:cubicBezTo>
                  <a:cubicBezTo>
                    <a:pt x="376" y="37"/>
                    <a:pt x="355" y="31"/>
                    <a:pt x="345" y="35"/>
                  </a:cubicBezTo>
                  <a:cubicBezTo>
                    <a:pt x="335" y="39"/>
                    <a:pt x="322" y="54"/>
                    <a:pt x="318" y="54"/>
                  </a:cubicBezTo>
                  <a:cubicBezTo>
                    <a:pt x="314" y="54"/>
                    <a:pt x="304" y="42"/>
                    <a:pt x="296" y="43"/>
                  </a:cubicBezTo>
                  <a:cubicBezTo>
                    <a:pt x="288" y="44"/>
                    <a:pt x="261" y="72"/>
                    <a:pt x="252" y="73"/>
                  </a:cubicBezTo>
                  <a:cubicBezTo>
                    <a:pt x="243" y="74"/>
                    <a:pt x="235" y="58"/>
                    <a:pt x="221" y="62"/>
                  </a:cubicBezTo>
                  <a:cubicBezTo>
                    <a:pt x="207" y="66"/>
                    <a:pt x="189" y="83"/>
                    <a:pt x="181" y="84"/>
                  </a:cubicBezTo>
                  <a:cubicBezTo>
                    <a:pt x="173" y="85"/>
                    <a:pt x="141" y="85"/>
                    <a:pt x="141" y="85"/>
                  </a:cubicBezTo>
                  <a:cubicBezTo>
                    <a:pt x="141" y="85"/>
                    <a:pt x="111" y="58"/>
                    <a:pt x="111" y="48"/>
                  </a:cubicBezTo>
                  <a:cubicBezTo>
                    <a:pt x="111" y="40"/>
                    <a:pt x="102" y="36"/>
                    <a:pt x="99" y="35"/>
                  </a:cubicBezTo>
                  <a:cubicBezTo>
                    <a:pt x="84" y="55"/>
                    <a:pt x="84" y="55"/>
                    <a:pt x="84" y="55"/>
                  </a:cubicBezTo>
                  <a:lnTo>
                    <a:pt x="70" y="77"/>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5" name="Freeform 107">
              <a:extLst>
                <a:ext uri="{FF2B5EF4-FFF2-40B4-BE49-F238E27FC236}">
                  <a16:creationId xmlns:a16="http://schemas.microsoft.com/office/drawing/2014/main" id="{3BFC0587-5256-4AF2-BA22-4C0E7936AE13}"/>
                </a:ext>
              </a:extLst>
            </p:cNvPr>
            <p:cNvSpPr>
              <a:spLocks/>
            </p:cNvSpPr>
            <p:nvPr/>
          </p:nvSpPr>
          <p:spPr bwMode="auto">
            <a:xfrm>
              <a:off x="3239230" y="4933483"/>
              <a:ext cx="74193" cy="86444"/>
            </a:xfrm>
            <a:custGeom>
              <a:avLst/>
              <a:gdLst/>
              <a:ahLst/>
              <a:cxnLst>
                <a:cxn ang="0">
                  <a:pos x="47" y="18"/>
                </a:cxn>
                <a:cxn ang="0">
                  <a:pos x="31" y="8"/>
                </a:cxn>
                <a:cxn ang="0">
                  <a:pos x="13" y="47"/>
                </a:cxn>
                <a:cxn ang="0">
                  <a:pos x="0" y="56"/>
                </a:cxn>
                <a:cxn ang="0">
                  <a:pos x="11" y="94"/>
                </a:cxn>
                <a:cxn ang="0">
                  <a:pos x="36" y="91"/>
                </a:cxn>
                <a:cxn ang="0">
                  <a:pos x="46" y="84"/>
                </a:cxn>
                <a:cxn ang="0">
                  <a:pos x="59" y="93"/>
                </a:cxn>
                <a:cxn ang="0">
                  <a:pos x="60" y="91"/>
                </a:cxn>
                <a:cxn ang="0">
                  <a:pos x="75" y="71"/>
                </a:cxn>
                <a:cxn ang="0">
                  <a:pos x="74" y="71"/>
                </a:cxn>
                <a:cxn ang="0">
                  <a:pos x="67" y="61"/>
                </a:cxn>
                <a:cxn ang="0">
                  <a:pos x="44" y="63"/>
                </a:cxn>
                <a:cxn ang="0">
                  <a:pos x="76" y="17"/>
                </a:cxn>
                <a:cxn ang="0">
                  <a:pos x="63" y="0"/>
                </a:cxn>
                <a:cxn ang="0">
                  <a:pos x="54" y="6"/>
                </a:cxn>
                <a:cxn ang="0">
                  <a:pos x="47" y="18"/>
                </a:cxn>
              </a:cxnLst>
              <a:rect l="0" t="0" r="r" b="b"/>
              <a:pathLst>
                <a:path w="85" h="95">
                  <a:moveTo>
                    <a:pt x="47" y="18"/>
                  </a:moveTo>
                  <a:cubicBezTo>
                    <a:pt x="31" y="8"/>
                    <a:pt x="31" y="8"/>
                    <a:pt x="31" y="8"/>
                  </a:cubicBezTo>
                  <a:cubicBezTo>
                    <a:pt x="13" y="47"/>
                    <a:pt x="13" y="47"/>
                    <a:pt x="13" y="47"/>
                  </a:cubicBezTo>
                  <a:cubicBezTo>
                    <a:pt x="0" y="56"/>
                    <a:pt x="0" y="56"/>
                    <a:pt x="0" y="56"/>
                  </a:cubicBezTo>
                  <a:cubicBezTo>
                    <a:pt x="0" y="56"/>
                    <a:pt x="3" y="93"/>
                    <a:pt x="11" y="94"/>
                  </a:cubicBezTo>
                  <a:cubicBezTo>
                    <a:pt x="19" y="95"/>
                    <a:pt x="36" y="91"/>
                    <a:pt x="36" y="91"/>
                  </a:cubicBezTo>
                  <a:cubicBezTo>
                    <a:pt x="36" y="91"/>
                    <a:pt x="39" y="83"/>
                    <a:pt x="46" y="84"/>
                  </a:cubicBezTo>
                  <a:cubicBezTo>
                    <a:pt x="50" y="85"/>
                    <a:pt x="55" y="89"/>
                    <a:pt x="59" y="93"/>
                  </a:cubicBezTo>
                  <a:cubicBezTo>
                    <a:pt x="60" y="91"/>
                    <a:pt x="60" y="91"/>
                    <a:pt x="60" y="91"/>
                  </a:cubicBezTo>
                  <a:cubicBezTo>
                    <a:pt x="75" y="71"/>
                    <a:pt x="75" y="71"/>
                    <a:pt x="75" y="71"/>
                  </a:cubicBezTo>
                  <a:cubicBezTo>
                    <a:pt x="74" y="71"/>
                    <a:pt x="74" y="71"/>
                    <a:pt x="74" y="71"/>
                  </a:cubicBezTo>
                  <a:cubicBezTo>
                    <a:pt x="67" y="61"/>
                    <a:pt x="67" y="61"/>
                    <a:pt x="67" y="61"/>
                  </a:cubicBezTo>
                  <a:cubicBezTo>
                    <a:pt x="44" y="63"/>
                    <a:pt x="44" y="63"/>
                    <a:pt x="44" y="63"/>
                  </a:cubicBezTo>
                  <a:cubicBezTo>
                    <a:pt x="44" y="63"/>
                    <a:pt x="85" y="30"/>
                    <a:pt x="76" y="17"/>
                  </a:cubicBezTo>
                  <a:cubicBezTo>
                    <a:pt x="73" y="12"/>
                    <a:pt x="68" y="6"/>
                    <a:pt x="63" y="0"/>
                  </a:cubicBezTo>
                  <a:cubicBezTo>
                    <a:pt x="54" y="6"/>
                    <a:pt x="54" y="6"/>
                    <a:pt x="54" y="6"/>
                  </a:cubicBezTo>
                  <a:lnTo>
                    <a:pt x="47" y="18"/>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6" name="Freeform 108">
              <a:extLst>
                <a:ext uri="{FF2B5EF4-FFF2-40B4-BE49-F238E27FC236}">
                  <a16:creationId xmlns:a16="http://schemas.microsoft.com/office/drawing/2014/main" id="{7B45380E-ABF2-435E-8967-01B378B477AE}"/>
                </a:ext>
              </a:extLst>
            </p:cNvPr>
            <p:cNvSpPr>
              <a:spLocks/>
            </p:cNvSpPr>
            <p:nvPr/>
          </p:nvSpPr>
          <p:spPr bwMode="auto">
            <a:xfrm>
              <a:off x="3016650" y="4666297"/>
              <a:ext cx="278787" cy="282904"/>
            </a:xfrm>
            <a:custGeom>
              <a:avLst/>
              <a:gdLst/>
              <a:ahLst/>
              <a:cxnLst>
                <a:cxn ang="0">
                  <a:pos x="51" y="35"/>
                </a:cxn>
                <a:cxn ang="0">
                  <a:pos x="50" y="50"/>
                </a:cxn>
                <a:cxn ang="0">
                  <a:pos x="31" y="57"/>
                </a:cxn>
                <a:cxn ang="0">
                  <a:pos x="31" y="67"/>
                </a:cxn>
                <a:cxn ang="0">
                  <a:pos x="20" y="75"/>
                </a:cxn>
                <a:cxn ang="0">
                  <a:pos x="26" y="106"/>
                </a:cxn>
                <a:cxn ang="0">
                  <a:pos x="14" y="126"/>
                </a:cxn>
                <a:cxn ang="0">
                  <a:pos x="13" y="143"/>
                </a:cxn>
                <a:cxn ang="0">
                  <a:pos x="1" y="157"/>
                </a:cxn>
                <a:cxn ang="0">
                  <a:pos x="6" y="167"/>
                </a:cxn>
                <a:cxn ang="0">
                  <a:pos x="8" y="200"/>
                </a:cxn>
                <a:cxn ang="0">
                  <a:pos x="31" y="201"/>
                </a:cxn>
                <a:cxn ang="0">
                  <a:pos x="41" y="191"/>
                </a:cxn>
                <a:cxn ang="0">
                  <a:pos x="57" y="211"/>
                </a:cxn>
                <a:cxn ang="0">
                  <a:pos x="73" y="170"/>
                </a:cxn>
                <a:cxn ang="0">
                  <a:pos x="89" y="179"/>
                </a:cxn>
                <a:cxn ang="0">
                  <a:pos x="99" y="194"/>
                </a:cxn>
                <a:cxn ang="0">
                  <a:pos x="116" y="194"/>
                </a:cxn>
                <a:cxn ang="0">
                  <a:pos x="128" y="181"/>
                </a:cxn>
                <a:cxn ang="0">
                  <a:pos x="137" y="194"/>
                </a:cxn>
                <a:cxn ang="0">
                  <a:pos x="155" y="187"/>
                </a:cxn>
                <a:cxn ang="0">
                  <a:pos x="165" y="192"/>
                </a:cxn>
                <a:cxn ang="0">
                  <a:pos x="185" y="193"/>
                </a:cxn>
                <a:cxn ang="0">
                  <a:pos x="196" y="207"/>
                </a:cxn>
                <a:cxn ang="0">
                  <a:pos x="216" y="216"/>
                </a:cxn>
                <a:cxn ang="0">
                  <a:pos x="231" y="242"/>
                </a:cxn>
                <a:cxn ang="0">
                  <a:pos x="257" y="257"/>
                </a:cxn>
                <a:cxn ang="0">
                  <a:pos x="262" y="277"/>
                </a:cxn>
                <a:cxn ang="0">
                  <a:pos x="280" y="283"/>
                </a:cxn>
                <a:cxn ang="0">
                  <a:pos x="288" y="295"/>
                </a:cxn>
                <a:cxn ang="0">
                  <a:pos x="304" y="305"/>
                </a:cxn>
                <a:cxn ang="0">
                  <a:pos x="311" y="293"/>
                </a:cxn>
                <a:cxn ang="0">
                  <a:pos x="320" y="287"/>
                </a:cxn>
                <a:cxn ang="0">
                  <a:pos x="304" y="268"/>
                </a:cxn>
                <a:cxn ang="0">
                  <a:pos x="285" y="264"/>
                </a:cxn>
                <a:cxn ang="0">
                  <a:pos x="283" y="239"/>
                </a:cxn>
                <a:cxn ang="0">
                  <a:pos x="241" y="216"/>
                </a:cxn>
                <a:cxn ang="0">
                  <a:pos x="231" y="181"/>
                </a:cxn>
                <a:cxn ang="0">
                  <a:pos x="204" y="177"/>
                </a:cxn>
                <a:cxn ang="0">
                  <a:pos x="190" y="159"/>
                </a:cxn>
                <a:cxn ang="0">
                  <a:pos x="177" y="165"/>
                </a:cxn>
                <a:cxn ang="0">
                  <a:pos x="169" y="152"/>
                </a:cxn>
                <a:cxn ang="0">
                  <a:pos x="157" y="149"/>
                </a:cxn>
                <a:cxn ang="0">
                  <a:pos x="134" y="117"/>
                </a:cxn>
                <a:cxn ang="0">
                  <a:pos x="128" y="62"/>
                </a:cxn>
                <a:cxn ang="0">
                  <a:pos x="100" y="1"/>
                </a:cxn>
                <a:cxn ang="0">
                  <a:pos x="98" y="0"/>
                </a:cxn>
                <a:cxn ang="0">
                  <a:pos x="87" y="25"/>
                </a:cxn>
                <a:cxn ang="0">
                  <a:pos x="51" y="35"/>
                </a:cxn>
              </a:cxnLst>
              <a:rect l="0" t="0" r="r" b="b"/>
              <a:pathLst>
                <a:path w="320" h="305">
                  <a:moveTo>
                    <a:pt x="51" y="35"/>
                  </a:moveTo>
                  <a:cubicBezTo>
                    <a:pt x="51" y="35"/>
                    <a:pt x="51" y="43"/>
                    <a:pt x="50" y="50"/>
                  </a:cubicBezTo>
                  <a:cubicBezTo>
                    <a:pt x="49" y="57"/>
                    <a:pt x="31" y="57"/>
                    <a:pt x="31" y="57"/>
                  </a:cubicBezTo>
                  <a:cubicBezTo>
                    <a:pt x="31" y="67"/>
                    <a:pt x="31" y="67"/>
                    <a:pt x="31" y="67"/>
                  </a:cubicBezTo>
                  <a:cubicBezTo>
                    <a:pt x="31" y="67"/>
                    <a:pt x="20" y="72"/>
                    <a:pt x="20" y="75"/>
                  </a:cubicBezTo>
                  <a:cubicBezTo>
                    <a:pt x="20" y="78"/>
                    <a:pt x="26" y="88"/>
                    <a:pt x="26" y="106"/>
                  </a:cubicBezTo>
                  <a:cubicBezTo>
                    <a:pt x="26" y="124"/>
                    <a:pt x="14" y="126"/>
                    <a:pt x="14" y="126"/>
                  </a:cubicBezTo>
                  <a:cubicBezTo>
                    <a:pt x="14" y="126"/>
                    <a:pt x="13" y="136"/>
                    <a:pt x="13" y="143"/>
                  </a:cubicBezTo>
                  <a:cubicBezTo>
                    <a:pt x="13" y="150"/>
                    <a:pt x="2" y="149"/>
                    <a:pt x="1" y="157"/>
                  </a:cubicBezTo>
                  <a:cubicBezTo>
                    <a:pt x="0" y="165"/>
                    <a:pt x="6" y="167"/>
                    <a:pt x="6" y="167"/>
                  </a:cubicBezTo>
                  <a:cubicBezTo>
                    <a:pt x="8" y="200"/>
                    <a:pt x="8" y="200"/>
                    <a:pt x="8" y="200"/>
                  </a:cubicBezTo>
                  <a:cubicBezTo>
                    <a:pt x="31" y="201"/>
                    <a:pt x="31" y="201"/>
                    <a:pt x="31" y="201"/>
                  </a:cubicBezTo>
                  <a:cubicBezTo>
                    <a:pt x="31" y="201"/>
                    <a:pt x="36" y="191"/>
                    <a:pt x="41" y="191"/>
                  </a:cubicBezTo>
                  <a:cubicBezTo>
                    <a:pt x="46" y="191"/>
                    <a:pt x="49" y="211"/>
                    <a:pt x="57" y="211"/>
                  </a:cubicBezTo>
                  <a:cubicBezTo>
                    <a:pt x="65" y="211"/>
                    <a:pt x="73" y="170"/>
                    <a:pt x="73" y="170"/>
                  </a:cubicBezTo>
                  <a:cubicBezTo>
                    <a:pt x="73" y="170"/>
                    <a:pt x="85" y="177"/>
                    <a:pt x="89" y="179"/>
                  </a:cubicBezTo>
                  <a:cubicBezTo>
                    <a:pt x="93" y="181"/>
                    <a:pt x="99" y="194"/>
                    <a:pt x="99" y="194"/>
                  </a:cubicBezTo>
                  <a:cubicBezTo>
                    <a:pt x="99" y="194"/>
                    <a:pt x="113" y="194"/>
                    <a:pt x="116" y="194"/>
                  </a:cubicBezTo>
                  <a:cubicBezTo>
                    <a:pt x="119" y="194"/>
                    <a:pt x="128" y="181"/>
                    <a:pt x="128" y="181"/>
                  </a:cubicBezTo>
                  <a:cubicBezTo>
                    <a:pt x="128" y="181"/>
                    <a:pt x="134" y="194"/>
                    <a:pt x="137" y="194"/>
                  </a:cubicBezTo>
                  <a:cubicBezTo>
                    <a:pt x="140" y="194"/>
                    <a:pt x="151" y="187"/>
                    <a:pt x="155" y="187"/>
                  </a:cubicBezTo>
                  <a:cubicBezTo>
                    <a:pt x="159" y="187"/>
                    <a:pt x="165" y="192"/>
                    <a:pt x="165" y="192"/>
                  </a:cubicBezTo>
                  <a:cubicBezTo>
                    <a:pt x="185" y="193"/>
                    <a:pt x="185" y="193"/>
                    <a:pt x="185" y="193"/>
                  </a:cubicBezTo>
                  <a:cubicBezTo>
                    <a:pt x="196" y="207"/>
                    <a:pt x="196" y="207"/>
                    <a:pt x="196" y="207"/>
                  </a:cubicBezTo>
                  <a:cubicBezTo>
                    <a:pt x="196" y="207"/>
                    <a:pt x="208" y="208"/>
                    <a:pt x="216" y="216"/>
                  </a:cubicBezTo>
                  <a:cubicBezTo>
                    <a:pt x="224" y="224"/>
                    <a:pt x="227" y="234"/>
                    <a:pt x="231" y="242"/>
                  </a:cubicBezTo>
                  <a:cubicBezTo>
                    <a:pt x="235" y="250"/>
                    <a:pt x="253" y="252"/>
                    <a:pt x="257" y="257"/>
                  </a:cubicBezTo>
                  <a:cubicBezTo>
                    <a:pt x="261" y="262"/>
                    <a:pt x="261" y="271"/>
                    <a:pt x="262" y="277"/>
                  </a:cubicBezTo>
                  <a:cubicBezTo>
                    <a:pt x="263" y="283"/>
                    <a:pt x="280" y="283"/>
                    <a:pt x="280" y="283"/>
                  </a:cubicBezTo>
                  <a:cubicBezTo>
                    <a:pt x="288" y="295"/>
                    <a:pt x="288" y="295"/>
                    <a:pt x="288" y="295"/>
                  </a:cubicBezTo>
                  <a:cubicBezTo>
                    <a:pt x="304" y="305"/>
                    <a:pt x="304" y="305"/>
                    <a:pt x="304" y="305"/>
                  </a:cubicBezTo>
                  <a:cubicBezTo>
                    <a:pt x="311" y="293"/>
                    <a:pt x="311" y="293"/>
                    <a:pt x="311" y="293"/>
                  </a:cubicBezTo>
                  <a:cubicBezTo>
                    <a:pt x="320" y="287"/>
                    <a:pt x="320" y="287"/>
                    <a:pt x="320" y="287"/>
                  </a:cubicBezTo>
                  <a:cubicBezTo>
                    <a:pt x="312" y="277"/>
                    <a:pt x="304" y="268"/>
                    <a:pt x="304" y="268"/>
                  </a:cubicBezTo>
                  <a:cubicBezTo>
                    <a:pt x="304" y="268"/>
                    <a:pt x="287" y="271"/>
                    <a:pt x="285" y="264"/>
                  </a:cubicBezTo>
                  <a:cubicBezTo>
                    <a:pt x="283" y="257"/>
                    <a:pt x="283" y="239"/>
                    <a:pt x="283" y="239"/>
                  </a:cubicBezTo>
                  <a:cubicBezTo>
                    <a:pt x="283" y="239"/>
                    <a:pt x="244" y="225"/>
                    <a:pt x="241" y="216"/>
                  </a:cubicBezTo>
                  <a:cubicBezTo>
                    <a:pt x="238" y="207"/>
                    <a:pt x="238" y="185"/>
                    <a:pt x="231" y="181"/>
                  </a:cubicBezTo>
                  <a:cubicBezTo>
                    <a:pt x="224" y="177"/>
                    <a:pt x="207" y="181"/>
                    <a:pt x="204" y="177"/>
                  </a:cubicBezTo>
                  <a:cubicBezTo>
                    <a:pt x="201" y="173"/>
                    <a:pt x="190" y="159"/>
                    <a:pt x="190" y="159"/>
                  </a:cubicBezTo>
                  <a:cubicBezTo>
                    <a:pt x="177" y="165"/>
                    <a:pt x="177" y="165"/>
                    <a:pt x="177" y="165"/>
                  </a:cubicBezTo>
                  <a:cubicBezTo>
                    <a:pt x="169" y="152"/>
                    <a:pt x="169" y="152"/>
                    <a:pt x="169" y="152"/>
                  </a:cubicBezTo>
                  <a:cubicBezTo>
                    <a:pt x="157" y="149"/>
                    <a:pt x="157" y="149"/>
                    <a:pt x="157" y="149"/>
                  </a:cubicBezTo>
                  <a:cubicBezTo>
                    <a:pt x="157" y="149"/>
                    <a:pt x="137" y="129"/>
                    <a:pt x="134" y="117"/>
                  </a:cubicBezTo>
                  <a:cubicBezTo>
                    <a:pt x="131" y="105"/>
                    <a:pt x="135" y="85"/>
                    <a:pt x="128" y="62"/>
                  </a:cubicBezTo>
                  <a:cubicBezTo>
                    <a:pt x="121" y="39"/>
                    <a:pt x="100" y="1"/>
                    <a:pt x="100" y="1"/>
                  </a:cubicBezTo>
                  <a:cubicBezTo>
                    <a:pt x="98" y="0"/>
                    <a:pt x="98" y="0"/>
                    <a:pt x="98" y="0"/>
                  </a:cubicBezTo>
                  <a:cubicBezTo>
                    <a:pt x="96" y="9"/>
                    <a:pt x="92" y="21"/>
                    <a:pt x="87" y="25"/>
                  </a:cubicBezTo>
                  <a:cubicBezTo>
                    <a:pt x="78" y="33"/>
                    <a:pt x="51" y="35"/>
                    <a:pt x="51" y="35"/>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7" name="Freeform 109">
              <a:extLst>
                <a:ext uri="{FF2B5EF4-FFF2-40B4-BE49-F238E27FC236}">
                  <a16:creationId xmlns:a16="http://schemas.microsoft.com/office/drawing/2014/main" id="{E39E230E-9437-4F84-B611-64D88C4EBA43}"/>
                </a:ext>
              </a:extLst>
            </p:cNvPr>
            <p:cNvSpPr>
              <a:spLocks/>
            </p:cNvSpPr>
            <p:nvPr/>
          </p:nvSpPr>
          <p:spPr bwMode="auto">
            <a:xfrm>
              <a:off x="2884001" y="4823465"/>
              <a:ext cx="618277" cy="576284"/>
            </a:xfrm>
            <a:custGeom>
              <a:avLst/>
              <a:gdLst/>
              <a:ahLst/>
              <a:cxnLst>
                <a:cxn ang="0">
                  <a:pos x="75" y="428"/>
                </a:cxn>
                <a:cxn ang="0">
                  <a:pos x="87" y="442"/>
                </a:cxn>
                <a:cxn ang="0">
                  <a:pos x="96" y="471"/>
                </a:cxn>
                <a:cxn ang="0">
                  <a:pos x="133" y="513"/>
                </a:cxn>
                <a:cxn ang="0">
                  <a:pos x="138" y="545"/>
                </a:cxn>
                <a:cxn ang="0">
                  <a:pos x="191" y="562"/>
                </a:cxn>
                <a:cxn ang="0">
                  <a:pos x="282" y="606"/>
                </a:cxn>
                <a:cxn ang="0">
                  <a:pos x="326" y="601"/>
                </a:cxn>
                <a:cxn ang="0">
                  <a:pos x="360" y="577"/>
                </a:cxn>
                <a:cxn ang="0">
                  <a:pos x="388" y="585"/>
                </a:cxn>
                <a:cxn ang="0">
                  <a:pos x="410" y="582"/>
                </a:cxn>
                <a:cxn ang="0">
                  <a:pos x="434" y="574"/>
                </a:cxn>
                <a:cxn ang="0">
                  <a:pos x="480" y="549"/>
                </a:cxn>
                <a:cxn ang="0">
                  <a:pos x="569" y="535"/>
                </a:cxn>
                <a:cxn ang="0">
                  <a:pos x="661" y="373"/>
                </a:cxn>
                <a:cxn ang="0">
                  <a:pos x="527" y="320"/>
                </a:cxn>
                <a:cxn ang="0">
                  <a:pos x="491" y="295"/>
                </a:cxn>
                <a:cxn ang="0">
                  <a:pos x="462" y="246"/>
                </a:cxn>
                <a:cxn ang="0">
                  <a:pos x="454" y="230"/>
                </a:cxn>
                <a:cxn ang="0">
                  <a:pos x="454" y="201"/>
                </a:cxn>
                <a:cxn ang="0">
                  <a:pos x="419" y="211"/>
                </a:cxn>
                <a:cxn ang="0">
                  <a:pos x="421" y="164"/>
                </a:cxn>
                <a:cxn ang="0">
                  <a:pos x="431" y="113"/>
                </a:cxn>
                <a:cxn ang="0">
                  <a:pos x="408" y="87"/>
                </a:cxn>
                <a:cxn ang="0">
                  <a:pos x="367" y="46"/>
                </a:cxn>
                <a:cxn ang="0">
                  <a:pos x="336" y="23"/>
                </a:cxn>
                <a:cxn ang="0">
                  <a:pos x="306" y="17"/>
                </a:cxn>
                <a:cxn ang="0">
                  <a:pos x="279" y="11"/>
                </a:cxn>
                <a:cxn ang="0">
                  <a:pos x="250" y="24"/>
                </a:cxn>
                <a:cxn ang="0">
                  <a:pos x="224" y="0"/>
                </a:cxn>
                <a:cxn ang="0">
                  <a:pos x="192" y="21"/>
                </a:cxn>
                <a:cxn ang="0">
                  <a:pos x="159" y="30"/>
                </a:cxn>
                <a:cxn ang="0">
                  <a:pos x="143" y="88"/>
                </a:cxn>
                <a:cxn ang="0">
                  <a:pos x="123" y="116"/>
                </a:cxn>
                <a:cxn ang="0">
                  <a:pos x="110" y="155"/>
                </a:cxn>
                <a:cxn ang="0">
                  <a:pos x="96" y="179"/>
                </a:cxn>
                <a:cxn ang="0">
                  <a:pos x="90" y="221"/>
                </a:cxn>
                <a:cxn ang="0">
                  <a:pos x="71" y="215"/>
                </a:cxn>
                <a:cxn ang="0">
                  <a:pos x="65" y="256"/>
                </a:cxn>
                <a:cxn ang="0">
                  <a:pos x="54" y="305"/>
                </a:cxn>
                <a:cxn ang="0">
                  <a:pos x="36" y="351"/>
                </a:cxn>
                <a:cxn ang="0">
                  <a:pos x="8" y="345"/>
                </a:cxn>
                <a:cxn ang="0">
                  <a:pos x="3" y="383"/>
                </a:cxn>
                <a:cxn ang="0">
                  <a:pos x="55" y="405"/>
                </a:cxn>
              </a:cxnLst>
              <a:rect l="0" t="0" r="r" b="b"/>
              <a:pathLst>
                <a:path w="709" h="615">
                  <a:moveTo>
                    <a:pt x="60" y="425"/>
                  </a:moveTo>
                  <a:cubicBezTo>
                    <a:pt x="64" y="430"/>
                    <a:pt x="75" y="428"/>
                    <a:pt x="75" y="428"/>
                  </a:cubicBezTo>
                  <a:cubicBezTo>
                    <a:pt x="78" y="441"/>
                    <a:pt x="78" y="441"/>
                    <a:pt x="78" y="441"/>
                  </a:cubicBezTo>
                  <a:cubicBezTo>
                    <a:pt x="87" y="442"/>
                    <a:pt x="87" y="442"/>
                    <a:pt x="87" y="442"/>
                  </a:cubicBezTo>
                  <a:cubicBezTo>
                    <a:pt x="89" y="467"/>
                    <a:pt x="89" y="467"/>
                    <a:pt x="89" y="467"/>
                  </a:cubicBezTo>
                  <a:cubicBezTo>
                    <a:pt x="96" y="471"/>
                    <a:pt x="96" y="471"/>
                    <a:pt x="96" y="471"/>
                  </a:cubicBezTo>
                  <a:cubicBezTo>
                    <a:pt x="96" y="471"/>
                    <a:pt x="98" y="498"/>
                    <a:pt x="108" y="506"/>
                  </a:cubicBezTo>
                  <a:cubicBezTo>
                    <a:pt x="118" y="514"/>
                    <a:pt x="128" y="505"/>
                    <a:pt x="133" y="513"/>
                  </a:cubicBezTo>
                  <a:cubicBezTo>
                    <a:pt x="138" y="521"/>
                    <a:pt x="137" y="535"/>
                    <a:pt x="137" y="535"/>
                  </a:cubicBezTo>
                  <a:cubicBezTo>
                    <a:pt x="138" y="545"/>
                    <a:pt x="138" y="545"/>
                    <a:pt x="138" y="545"/>
                  </a:cubicBezTo>
                  <a:cubicBezTo>
                    <a:pt x="144" y="560"/>
                    <a:pt x="144" y="560"/>
                    <a:pt x="144" y="560"/>
                  </a:cubicBezTo>
                  <a:cubicBezTo>
                    <a:pt x="191" y="562"/>
                    <a:pt x="191" y="562"/>
                    <a:pt x="191" y="562"/>
                  </a:cubicBezTo>
                  <a:cubicBezTo>
                    <a:pt x="242" y="602"/>
                    <a:pt x="242" y="602"/>
                    <a:pt x="242" y="602"/>
                  </a:cubicBezTo>
                  <a:cubicBezTo>
                    <a:pt x="242" y="602"/>
                    <a:pt x="269" y="604"/>
                    <a:pt x="282" y="606"/>
                  </a:cubicBezTo>
                  <a:cubicBezTo>
                    <a:pt x="295" y="608"/>
                    <a:pt x="313" y="615"/>
                    <a:pt x="313" y="615"/>
                  </a:cubicBezTo>
                  <a:cubicBezTo>
                    <a:pt x="326" y="601"/>
                    <a:pt x="326" y="601"/>
                    <a:pt x="326" y="601"/>
                  </a:cubicBezTo>
                  <a:cubicBezTo>
                    <a:pt x="326" y="601"/>
                    <a:pt x="324" y="597"/>
                    <a:pt x="331" y="591"/>
                  </a:cubicBezTo>
                  <a:cubicBezTo>
                    <a:pt x="338" y="585"/>
                    <a:pt x="360" y="577"/>
                    <a:pt x="360" y="577"/>
                  </a:cubicBezTo>
                  <a:cubicBezTo>
                    <a:pt x="372" y="568"/>
                    <a:pt x="372" y="568"/>
                    <a:pt x="372" y="568"/>
                  </a:cubicBezTo>
                  <a:cubicBezTo>
                    <a:pt x="388" y="585"/>
                    <a:pt x="388" y="585"/>
                    <a:pt x="388" y="585"/>
                  </a:cubicBezTo>
                  <a:cubicBezTo>
                    <a:pt x="406" y="586"/>
                    <a:pt x="406" y="586"/>
                    <a:pt x="406" y="586"/>
                  </a:cubicBezTo>
                  <a:cubicBezTo>
                    <a:pt x="410" y="582"/>
                    <a:pt x="410" y="582"/>
                    <a:pt x="410" y="582"/>
                  </a:cubicBezTo>
                  <a:cubicBezTo>
                    <a:pt x="426" y="588"/>
                    <a:pt x="426" y="588"/>
                    <a:pt x="426" y="588"/>
                  </a:cubicBezTo>
                  <a:cubicBezTo>
                    <a:pt x="426" y="588"/>
                    <a:pt x="426" y="577"/>
                    <a:pt x="434" y="574"/>
                  </a:cubicBezTo>
                  <a:cubicBezTo>
                    <a:pt x="442" y="571"/>
                    <a:pt x="467" y="573"/>
                    <a:pt x="473" y="567"/>
                  </a:cubicBezTo>
                  <a:cubicBezTo>
                    <a:pt x="479" y="561"/>
                    <a:pt x="480" y="549"/>
                    <a:pt x="480" y="549"/>
                  </a:cubicBezTo>
                  <a:cubicBezTo>
                    <a:pt x="480" y="549"/>
                    <a:pt x="505" y="537"/>
                    <a:pt x="513" y="535"/>
                  </a:cubicBezTo>
                  <a:cubicBezTo>
                    <a:pt x="521" y="533"/>
                    <a:pt x="569" y="535"/>
                    <a:pt x="569" y="535"/>
                  </a:cubicBezTo>
                  <a:cubicBezTo>
                    <a:pt x="709" y="370"/>
                    <a:pt x="709" y="370"/>
                    <a:pt x="709" y="370"/>
                  </a:cubicBezTo>
                  <a:cubicBezTo>
                    <a:pt x="661" y="373"/>
                    <a:pt x="661" y="373"/>
                    <a:pt x="661" y="373"/>
                  </a:cubicBezTo>
                  <a:cubicBezTo>
                    <a:pt x="661" y="373"/>
                    <a:pt x="628" y="353"/>
                    <a:pt x="609" y="347"/>
                  </a:cubicBezTo>
                  <a:cubicBezTo>
                    <a:pt x="590" y="341"/>
                    <a:pt x="538" y="328"/>
                    <a:pt x="527" y="320"/>
                  </a:cubicBezTo>
                  <a:cubicBezTo>
                    <a:pt x="516" y="312"/>
                    <a:pt x="506" y="295"/>
                    <a:pt x="506" y="295"/>
                  </a:cubicBezTo>
                  <a:cubicBezTo>
                    <a:pt x="491" y="295"/>
                    <a:pt x="491" y="295"/>
                    <a:pt x="491" y="295"/>
                  </a:cubicBezTo>
                  <a:cubicBezTo>
                    <a:pt x="491" y="295"/>
                    <a:pt x="487" y="278"/>
                    <a:pt x="481" y="270"/>
                  </a:cubicBezTo>
                  <a:cubicBezTo>
                    <a:pt x="475" y="262"/>
                    <a:pt x="462" y="246"/>
                    <a:pt x="462" y="246"/>
                  </a:cubicBezTo>
                  <a:cubicBezTo>
                    <a:pt x="463" y="238"/>
                    <a:pt x="463" y="238"/>
                    <a:pt x="463" y="238"/>
                  </a:cubicBezTo>
                  <a:cubicBezTo>
                    <a:pt x="454" y="230"/>
                    <a:pt x="454" y="230"/>
                    <a:pt x="454" y="230"/>
                  </a:cubicBezTo>
                  <a:cubicBezTo>
                    <a:pt x="467" y="210"/>
                    <a:pt x="467" y="210"/>
                    <a:pt x="467" y="210"/>
                  </a:cubicBezTo>
                  <a:cubicBezTo>
                    <a:pt x="463" y="206"/>
                    <a:pt x="458" y="202"/>
                    <a:pt x="454" y="201"/>
                  </a:cubicBezTo>
                  <a:cubicBezTo>
                    <a:pt x="447" y="200"/>
                    <a:pt x="444" y="208"/>
                    <a:pt x="444" y="208"/>
                  </a:cubicBezTo>
                  <a:cubicBezTo>
                    <a:pt x="444" y="208"/>
                    <a:pt x="427" y="212"/>
                    <a:pt x="419" y="211"/>
                  </a:cubicBezTo>
                  <a:cubicBezTo>
                    <a:pt x="411" y="210"/>
                    <a:pt x="408" y="173"/>
                    <a:pt x="408" y="173"/>
                  </a:cubicBezTo>
                  <a:cubicBezTo>
                    <a:pt x="421" y="164"/>
                    <a:pt x="421" y="164"/>
                    <a:pt x="421" y="164"/>
                  </a:cubicBezTo>
                  <a:cubicBezTo>
                    <a:pt x="439" y="125"/>
                    <a:pt x="439" y="125"/>
                    <a:pt x="439" y="125"/>
                  </a:cubicBezTo>
                  <a:cubicBezTo>
                    <a:pt x="431" y="113"/>
                    <a:pt x="431" y="113"/>
                    <a:pt x="431" y="113"/>
                  </a:cubicBezTo>
                  <a:cubicBezTo>
                    <a:pt x="431" y="113"/>
                    <a:pt x="414" y="113"/>
                    <a:pt x="413" y="107"/>
                  </a:cubicBezTo>
                  <a:cubicBezTo>
                    <a:pt x="412" y="101"/>
                    <a:pt x="412" y="92"/>
                    <a:pt x="408" y="87"/>
                  </a:cubicBezTo>
                  <a:cubicBezTo>
                    <a:pt x="404" y="82"/>
                    <a:pt x="386" y="80"/>
                    <a:pt x="382" y="72"/>
                  </a:cubicBezTo>
                  <a:cubicBezTo>
                    <a:pt x="378" y="64"/>
                    <a:pt x="375" y="54"/>
                    <a:pt x="367" y="46"/>
                  </a:cubicBezTo>
                  <a:cubicBezTo>
                    <a:pt x="359" y="38"/>
                    <a:pt x="347" y="37"/>
                    <a:pt x="347" y="37"/>
                  </a:cubicBezTo>
                  <a:cubicBezTo>
                    <a:pt x="336" y="23"/>
                    <a:pt x="336" y="23"/>
                    <a:pt x="336" y="23"/>
                  </a:cubicBezTo>
                  <a:cubicBezTo>
                    <a:pt x="316" y="22"/>
                    <a:pt x="316" y="22"/>
                    <a:pt x="316" y="22"/>
                  </a:cubicBezTo>
                  <a:cubicBezTo>
                    <a:pt x="316" y="22"/>
                    <a:pt x="310" y="17"/>
                    <a:pt x="306" y="17"/>
                  </a:cubicBezTo>
                  <a:cubicBezTo>
                    <a:pt x="302" y="17"/>
                    <a:pt x="291" y="24"/>
                    <a:pt x="288" y="24"/>
                  </a:cubicBezTo>
                  <a:cubicBezTo>
                    <a:pt x="285" y="24"/>
                    <a:pt x="279" y="11"/>
                    <a:pt x="279" y="11"/>
                  </a:cubicBezTo>
                  <a:cubicBezTo>
                    <a:pt x="279" y="11"/>
                    <a:pt x="270" y="24"/>
                    <a:pt x="267" y="24"/>
                  </a:cubicBezTo>
                  <a:cubicBezTo>
                    <a:pt x="264" y="24"/>
                    <a:pt x="250" y="24"/>
                    <a:pt x="250" y="24"/>
                  </a:cubicBezTo>
                  <a:cubicBezTo>
                    <a:pt x="250" y="24"/>
                    <a:pt x="244" y="11"/>
                    <a:pt x="240" y="9"/>
                  </a:cubicBezTo>
                  <a:cubicBezTo>
                    <a:pt x="236" y="7"/>
                    <a:pt x="224" y="0"/>
                    <a:pt x="224" y="0"/>
                  </a:cubicBezTo>
                  <a:cubicBezTo>
                    <a:pt x="224" y="0"/>
                    <a:pt x="216" y="41"/>
                    <a:pt x="208" y="41"/>
                  </a:cubicBezTo>
                  <a:cubicBezTo>
                    <a:pt x="200" y="41"/>
                    <a:pt x="197" y="21"/>
                    <a:pt x="192" y="21"/>
                  </a:cubicBezTo>
                  <a:cubicBezTo>
                    <a:pt x="187" y="21"/>
                    <a:pt x="182" y="31"/>
                    <a:pt x="182" y="31"/>
                  </a:cubicBezTo>
                  <a:cubicBezTo>
                    <a:pt x="159" y="30"/>
                    <a:pt x="159" y="30"/>
                    <a:pt x="159" y="30"/>
                  </a:cubicBezTo>
                  <a:cubicBezTo>
                    <a:pt x="159" y="60"/>
                    <a:pt x="159" y="60"/>
                    <a:pt x="159" y="60"/>
                  </a:cubicBezTo>
                  <a:cubicBezTo>
                    <a:pt x="159" y="60"/>
                    <a:pt x="143" y="80"/>
                    <a:pt x="143" y="88"/>
                  </a:cubicBezTo>
                  <a:cubicBezTo>
                    <a:pt x="143" y="96"/>
                    <a:pt x="145" y="114"/>
                    <a:pt x="145" y="114"/>
                  </a:cubicBezTo>
                  <a:cubicBezTo>
                    <a:pt x="123" y="116"/>
                    <a:pt x="123" y="116"/>
                    <a:pt x="123" y="116"/>
                  </a:cubicBezTo>
                  <a:cubicBezTo>
                    <a:pt x="123" y="116"/>
                    <a:pt x="112" y="130"/>
                    <a:pt x="111" y="135"/>
                  </a:cubicBezTo>
                  <a:cubicBezTo>
                    <a:pt x="110" y="140"/>
                    <a:pt x="115" y="150"/>
                    <a:pt x="110" y="155"/>
                  </a:cubicBezTo>
                  <a:cubicBezTo>
                    <a:pt x="105" y="160"/>
                    <a:pt x="94" y="164"/>
                    <a:pt x="94" y="164"/>
                  </a:cubicBezTo>
                  <a:cubicBezTo>
                    <a:pt x="96" y="179"/>
                    <a:pt x="96" y="179"/>
                    <a:pt x="96" y="179"/>
                  </a:cubicBezTo>
                  <a:cubicBezTo>
                    <a:pt x="89" y="190"/>
                    <a:pt x="89" y="190"/>
                    <a:pt x="89" y="190"/>
                  </a:cubicBezTo>
                  <a:cubicBezTo>
                    <a:pt x="89" y="190"/>
                    <a:pt x="96" y="213"/>
                    <a:pt x="90" y="221"/>
                  </a:cubicBezTo>
                  <a:cubicBezTo>
                    <a:pt x="84" y="229"/>
                    <a:pt x="78" y="226"/>
                    <a:pt x="78" y="226"/>
                  </a:cubicBezTo>
                  <a:cubicBezTo>
                    <a:pt x="78" y="226"/>
                    <a:pt x="76" y="215"/>
                    <a:pt x="71" y="215"/>
                  </a:cubicBezTo>
                  <a:cubicBezTo>
                    <a:pt x="66" y="215"/>
                    <a:pt x="60" y="228"/>
                    <a:pt x="60" y="235"/>
                  </a:cubicBezTo>
                  <a:cubicBezTo>
                    <a:pt x="60" y="242"/>
                    <a:pt x="66" y="253"/>
                    <a:pt x="65" y="256"/>
                  </a:cubicBezTo>
                  <a:cubicBezTo>
                    <a:pt x="64" y="259"/>
                    <a:pt x="49" y="270"/>
                    <a:pt x="48" y="278"/>
                  </a:cubicBezTo>
                  <a:cubicBezTo>
                    <a:pt x="47" y="286"/>
                    <a:pt x="54" y="305"/>
                    <a:pt x="54" y="305"/>
                  </a:cubicBezTo>
                  <a:cubicBezTo>
                    <a:pt x="54" y="305"/>
                    <a:pt x="57" y="336"/>
                    <a:pt x="50" y="341"/>
                  </a:cubicBezTo>
                  <a:cubicBezTo>
                    <a:pt x="43" y="346"/>
                    <a:pt x="36" y="351"/>
                    <a:pt x="36" y="351"/>
                  </a:cubicBezTo>
                  <a:cubicBezTo>
                    <a:pt x="31" y="346"/>
                    <a:pt x="31" y="346"/>
                    <a:pt x="31" y="346"/>
                  </a:cubicBezTo>
                  <a:cubicBezTo>
                    <a:pt x="8" y="345"/>
                    <a:pt x="8" y="345"/>
                    <a:pt x="8" y="345"/>
                  </a:cubicBezTo>
                  <a:cubicBezTo>
                    <a:pt x="10" y="361"/>
                    <a:pt x="10" y="361"/>
                    <a:pt x="10" y="361"/>
                  </a:cubicBezTo>
                  <a:cubicBezTo>
                    <a:pt x="10" y="361"/>
                    <a:pt x="0" y="378"/>
                    <a:pt x="3" y="383"/>
                  </a:cubicBezTo>
                  <a:cubicBezTo>
                    <a:pt x="6" y="388"/>
                    <a:pt x="22" y="382"/>
                    <a:pt x="30" y="386"/>
                  </a:cubicBezTo>
                  <a:cubicBezTo>
                    <a:pt x="38" y="390"/>
                    <a:pt x="55" y="405"/>
                    <a:pt x="55" y="405"/>
                  </a:cubicBezTo>
                  <a:cubicBezTo>
                    <a:pt x="55" y="405"/>
                    <a:pt x="56" y="420"/>
                    <a:pt x="60" y="425"/>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8" name="Freeform 110">
              <a:extLst>
                <a:ext uri="{FF2B5EF4-FFF2-40B4-BE49-F238E27FC236}">
                  <a16:creationId xmlns:a16="http://schemas.microsoft.com/office/drawing/2014/main" id="{AFEDDF74-092F-4441-930D-EBAC39B9DE9B}"/>
                </a:ext>
              </a:extLst>
            </p:cNvPr>
            <p:cNvSpPr>
              <a:spLocks/>
            </p:cNvSpPr>
            <p:nvPr/>
          </p:nvSpPr>
          <p:spPr bwMode="auto">
            <a:xfrm>
              <a:off x="2517533" y="3979995"/>
              <a:ext cx="460897" cy="510798"/>
            </a:xfrm>
            <a:custGeom>
              <a:avLst/>
              <a:gdLst/>
              <a:ahLst/>
              <a:cxnLst>
                <a:cxn ang="0">
                  <a:pos x="11" y="13"/>
                </a:cxn>
                <a:cxn ang="0">
                  <a:pos x="7" y="34"/>
                </a:cxn>
                <a:cxn ang="0">
                  <a:pos x="17" y="54"/>
                </a:cxn>
                <a:cxn ang="0">
                  <a:pos x="3" y="82"/>
                </a:cxn>
                <a:cxn ang="0">
                  <a:pos x="21" y="120"/>
                </a:cxn>
                <a:cxn ang="0">
                  <a:pos x="34" y="518"/>
                </a:cxn>
                <a:cxn ang="0">
                  <a:pos x="320" y="522"/>
                </a:cxn>
                <a:cxn ang="0">
                  <a:pos x="329" y="510"/>
                </a:cxn>
                <a:cxn ang="0">
                  <a:pos x="334" y="518"/>
                </a:cxn>
                <a:cxn ang="0">
                  <a:pos x="413" y="521"/>
                </a:cxn>
                <a:cxn ang="0">
                  <a:pos x="438" y="539"/>
                </a:cxn>
                <a:cxn ang="0">
                  <a:pos x="460" y="508"/>
                </a:cxn>
                <a:cxn ang="0">
                  <a:pos x="482" y="505"/>
                </a:cxn>
                <a:cxn ang="0">
                  <a:pos x="492" y="478"/>
                </a:cxn>
                <a:cxn ang="0">
                  <a:pos x="509" y="477"/>
                </a:cxn>
                <a:cxn ang="0">
                  <a:pos x="525" y="462"/>
                </a:cxn>
                <a:cxn ang="0">
                  <a:pos x="520" y="445"/>
                </a:cxn>
                <a:cxn ang="0">
                  <a:pos x="518" y="416"/>
                </a:cxn>
                <a:cxn ang="0">
                  <a:pos x="530" y="415"/>
                </a:cxn>
                <a:cxn ang="0">
                  <a:pos x="490" y="369"/>
                </a:cxn>
                <a:cxn ang="0">
                  <a:pos x="469" y="315"/>
                </a:cxn>
                <a:cxn ang="0">
                  <a:pos x="448" y="288"/>
                </a:cxn>
                <a:cxn ang="0">
                  <a:pos x="440" y="252"/>
                </a:cxn>
                <a:cxn ang="0">
                  <a:pos x="415" y="225"/>
                </a:cxn>
                <a:cxn ang="0">
                  <a:pos x="412" y="204"/>
                </a:cxn>
                <a:cxn ang="0">
                  <a:pos x="378" y="161"/>
                </a:cxn>
                <a:cxn ang="0">
                  <a:pos x="368" y="147"/>
                </a:cxn>
                <a:cxn ang="0">
                  <a:pos x="368" y="126"/>
                </a:cxn>
                <a:cxn ang="0">
                  <a:pos x="350" y="112"/>
                </a:cxn>
                <a:cxn ang="0">
                  <a:pos x="361" y="99"/>
                </a:cxn>
                <a:cxn ang="0">
                  <a:pos x="373" y="107"/>
                </a:cxn>
                <a:cxn ang="0">
                  <a:pos x="381" y="130"/>
                </a:cxn>
                <a:cxn ang="0">
                  <a:pos x="395" y="145"/>
                </a:cxn>
                <a:cxn ang="0">
                  <a:pos x="394" y="162"/>
                </a:cxn>
                <a:cxn ang="0">
                  <a:pos x="438" y="207"/>
                </a:cxn>
                <a:cxn ang="0">
                  <a:pos x="456" y="195"/>
                </a:cxn>
                <a:cxn ang="0">
                  <a:pos x="449" y="183"/>
                </a:cxn>
                <a:cxn ang="0">
                  <a:pos x="462" y="143"/>
                </a:cxn>
                <a:cxn ang="0">
                  <a:pos x="471" y="112"/>
                </a:cxn>
                <a:cxn ang="0">
                  <a:pos x="435" y="19"/>
                </a:cxn>
                <a:cxn ang="0">
                  <a:pos x="388" y="30"/>
                </a:cxn>
                <a:cxn ang="0">
                  <a:pos x="373" y="22"/>
                </a:cxn>
                <a:cxn ang="0">
                  <a:pos x="350" y="26"/>
                </a:cxn>
                <a:cxn ang="0">
                  <a:pos x="325" y="7"/>
                </a:cxn>
                <a:cxn ang="0">
                  <a:pos x="288" y="14"/>
                </a:cxn>
                <a:cxn ang="0">
                  <a:pos x="262" y="11"/>
                </a:cxn>
                <a:cxn ang="0">
                  <a:pos x="243" y="30"/>
                </a:cxn>
                <a:cxn ang="0">
                  <a:pos x="227" y="30"/>
                </a:cxn>
                <a:cxn ang="0">
                  <a:pos x="210" y="43"/>
                </a:cxn>
                <a:cxn ang="0">
                  <a:pos x="170" y="29"/>
                </a:cxn>
                <a:cxn ang="0">
                  <a:pos x="140" y="29"/>
                </a:cxn>
                <a:cxn ang="0">
                  <a:pos x="112" y="13"/>
                </a:cxn>
                <a:cxn ang="0">
                  <a:pos x="89" y="12"/>
                </a:cxn>
                <a:cxn ang="0">
                  <a:pos x="60" y="1"/>
                </a:cxn>
                <a:cxn ang="0">
                  <a:pos x="31" y="6"/>
                </a:cxn>
                <a:cxn ang="0">
                  <a:pos x="24" y="0"/>
                </a:cxn>
                <a:cxn ang="0">
                  <a:pos x="11" y="13"/>
                </a:cxn>
              </a:cxnLst>
              <a:rect l="0" t="0" r="r" b="b"/>
              <a:pathLst>
                <a:path w="530" h="546">
                  <a:moveTo>
                    <a:pt x="11" y="13"/>
                  </a:moveTo>
                  <a:cubicBezTo>
                    <a:pt x="6" y="16"/>
                    <a:pt x="6" y="30"/>
                    <a:pt x="7" y="34"/>
                  </a:cubicBezTo>
                  <a:cubicBezTo>
                    <a:pt x="8" y="38"/>
                    <a:pt x="20" y="45"/>
                    <a:pt x="17" y="54"/>
                  </a:cubicBezTo>
                  <a:cubicBezTo>
                    <a:pt x="14" y="63"/>
                    <a:pt x="0" y="75"/>
                    <a:pt x="3" y="82"/>
                  </a:cubicBezTo>
                  <a:cubicBezTo>
                    <a:pt x="6" y="89"/>
                    <a:pt x="21" y="107"/>
                    <a:pt x="21" y="120"/>
                  </a:cubicBezTo>
                  <a:cubicBezTo>
                    <a:pt x="21" y="133"/>
                    <a:pt x="34" y="518"/>
                    <a:pt x="34" y="518"/>
                  </a:cubicBezTo>
                  <a:cubicBezTo>
                    <a:pt x="320" y="522"/>
                    <a:pt x="320" y="522"/>
                    <a:pt x="320" y="522"/>
                  </a:cubicBezTo>
                  <a:cubicBezTo>
                    <a:pt x="320" y="522"/>
                    <a:pt x="322" y="512"/>
                    <a:pt x="329" y="510"/>
                  </a:cubicBezTo>
                  <a:cubicBezTo>
                    <a:pt x="336" y="508"/>
                    <a:pt x="334" y="518"/>
                    <a:pt x="334" y="518"/>
                  </a:cubicBezTo>
                  <a:cubicBezTo>
                    <a:pt x="413" y="521"/>
                    <a:pt x="413" y="521"/>
                    <a:pt x="413" y="521"/>
                  </a:cubicBezTo>
                  <a:cubicBezTo>
                    <a:pt x="413" y="521"/>
                    <a:pt x="425" y="546"/>
                    <a:pt x="438" y="539"/>
                  </a:cubicBezTo>
                  <a:cubicBezTo>
                    <a:pt x="451" y="532"/>
                    <a:pt x="450" y="511"/>
                    <a:pt x="460" y="508"/>
                  </a:cubicBezTo>
                  <a:cubicBezTo>
                    <a:pt x="470" y="505"/>
                    <a:pt x="472" y="509"/>
                    <a:pt x="482" y="505"/>
                  </a:cubicBezTo>
                  <a:cubicBezTo>
                    <a:pt x="492" y="501"/>
                    <a:pt x="492" y="478"/>
                    <a:pt x="492" y="478"/>
                  </a:cubicBezTo>
                  <a:cubicBezTo>
                    <a:pt x="509" y="477"/>
                    <a:pt x="509" y="477"/>
                    <a:pt x="509" y="477"/>
                  </a:cubicBezTo>
                  <a:cubicBezTo>
                    <a:pt x="525" y="462"/>
                    <a:pt x="525" y="462"/>
                    <a:pt x="525" y="462"/>
                  </a:cubicBezTo>
                  <a:cubicBezTo>
                    <a:pt x="522" y="456"/>
                    <a:pt x="520" y="450"/>
                    <a:pt x="520" y="445"/>
                  </a:cubicBezTo>
                  <a:cubicBezTo>
                    <a:pt x="519" y="430"/>
                    <a:pt x="518" y="416"/>
                    <a:pt x="518" y="416"/>
                  </a:cubicBezTo>
                  <a:cubicBezTo>
                    <a:pt x="530" y="415"/>
                    <a:pt x="530" y="415"/>
                    <a:pt x="530" y="415"/>
                  </a:cubicBezTo>
                  <a:cubicBezTo>
                    <a:pt x="530" y="415"/>
                    <a:pt x="503" y="397"/>
                    <a:pt x="490" y="369"/>
                  </a:cubicBezTo>
                  <a:cubicBezTo>
                    <a:pt x="477" y="341"/>
                    <a:pt x="478" y="326"/>
                    <a:pt x="469" y="315"/>
                  </a:cubicBezTo>
                  <a:cubicBezTo>
                    <a:pt x="460" y="304"/>
                    <a:pt x="456" y="302"/>
                    <a:pt x="448" y="288"/>
                  </a:cubicBezTo>
                  <a:cubicBezTo>
                    <a:pt x="440" y="274"/>
                    <a:pt x="440" y="252"/>
                    <a:pt x="440" y="252"/>
                  </a:cubicBezTo>
                  <a:cubicBezTo>
                    <a:pt x="415" y="225"/>
                    <a:pt x="415" y="225"/>
                    <a:pt x="415" y="225"/>
                  </a:cubicBezTo>
                  <a:cubicBezTo>
                    <a:pt x="415" y="225"/>
                    <a:pt x="418" y="216"/>
                    <a:pt x="412" y="204"/>
                  </a:cubicBezTo>
                  <a:cubicBezTo>
                    <a:pt x="406" y="192"/>
                    <a:pt x="380" y="170"/>
                    <a:pt x="378" y="161"/>
                  </a:cubicBezTo>
                  <a:cubicBezTo>
                    <a:pt x="376" y="152"/>
                    <a:pt x="368" y="147"/>
                    <a:pt x="368" y="147"/>
                  </a:cubicBezTo>
                  <a:cubicBezTo>
                    <a:pt x="368" y="147"/>
                    <a:pt x="376" y="137"/>
                    <a:pt x="368" y="126"/>
                  </a:cubicBezTo>
                  <a:cubicBezTo>
                    <a:pt x="360" y="115"/>
                    <a:pt x="350" y="112"/>
                    <a:pt x="350" y="112"/>
                  </a:cubicBezTo>
                  <a:cubicBezTo>
                    <a:pt x="361" y="99"/>
                    <a:pt x="361" y="99"/>
                    <a:pt x="361" y="99"/>
                  </a:cubicBezTo>
                  <a:cubicBezTo>
                    <a:pt x="373" y="107"/>
                    <a:pt x="373" y="107"/>
                    <a:pt x="373" y="107"/>
                  </a:cubicBezTo>
                  <a:cubicBezTo>
                    <a:pt x="373" y="107"/>
                    <a:pt x="372" y="124"/>
                    <a:pt x="381" y="130"/>
                  </a:cubicBezTo>
                  <a:cubicBezTo>
                    <a:pt x="390" y="136"/>
                    <a:pt x="395" y="145"/>
                    <a:pt x="395" y="145"/>
                  </a:cubicBezTo>
                  <a:cubicBezTo>
                    <a:pt x="394" y="162"/>
                    <a:pt x="394" y="162"/>
                    <a:pt x="394" y="162"/>
                  </a:cubicBezTo>
                  <a:cubicBezTo>
                    <a:pt x="394" y="162"/>
                    <a:pt x="426" y="214"/>
                    <a:pt x="438" y="207"/>
                  </a:cubicBezTo>
                  <a:cubicBezTo>
                    <a:pt x="450" y="200"/>
                    <a:pt x="456" y="195"/>
                    <a:pt x="456" y="195"/>
                  </a:cubicBezTo>
                  <a:cubicBezTo>
                    <a:pt x="449" y="183"/>
                    <a:pt x="449" y="183"/>
                    <a:pt x="449" y="183"/>
                  </a:cubicBezTo>
                  <a:cubicBezTo>
                    <a:pt x="449" y="183"/>
                    <a:pt x="462" y="157"/>
                    <a:pt x="462" y="143"/>
                  </a:cubicBezTo>
                  <a:cubicBezTo>
                    <a:pt x="462" y="129"/>
                    <a:pt x="471" y="112"/>
                    <a:pt x="471" y="112"/>
                  </a:cubicBezTo>
                  <a:cubicBezTo>
                    <a:pt x="435" y="19"/>
                    <a:pt x="435" y="19"/>
                    <a:pt x="435" y="19"/>
                  </a:cubicBezTo>
                  <a:cubicBezTo>
                    <a:pt x="435" y="19"/>
                    <a:pt x="397" y="34"/>
                    <a:pt x="388" y="30"/>
                  </a:cubicBezTo>
                  <a:cubicBezTo>
                    <a:pt x="379" y="26"/>
                    <a:pt x="373" y="22"/>
                    <a:pt x="373" y="22"/>
                  </a:cubicBezTo>
                  <a:cubicBezTo>
                    <a:pt x="373" y="22"/>
                    <a:pt x="364" y="33"/>
                    <a:pt x="350" y="26"/>
                  </a:cubicBezTo>
                  <a:cubicBezTo>
                    <a:pt x="336" y="19"/>
                    <a:pt x="341" y="10"/>
                    <a:pt x="325" y="7"/>
                  </a:cubicBezTo>
                  <a:cubicBezTo>
                    <a:pt x="309" y="4"/>
                    <a:pt x="288" y="14"/>
                    <a:pt x="288" y="14"/>
                  </a:cubicBezTo>
                  <a:cubicBezTo>
                    <a:pt x="288" y="14"/>
                    <a:pt x="273" y="7"/>
                    <a:pt x="262" y="11"/>
                  </a:cubicBezTo>
                  <a:cubicBezTo>
                    <a:pt x="251" y="15"/>
                    <a:pt x="243" y="30"/>
                    <a:pt x="243" y="30"/>
                  </a:cubicBezTo>
                  <a:cubicBezTo>
                    <a:pt x="243" y="30"/>
                    <a:pt x="231" y="28"/>
                    <a:pt x="227" y="30"/>
                  </a:cubicBezTo>
                  <a:cubicBezTo>
                    <a:pt x="223" y="32"/>
                    <a:pt x="210" y="43"/>
                    <a:pt x="210" y="43"/>
                  </a:cubicBezTo>
                  <a:cubicBezTo>
                    <a:pt x="210" y="43"/>
                    <a:pt x="176" y="29"/>
                    <a:pt x="170" y="29"/>
                  </a:cubicBezTo>
                  <a:cubicBezTo>
                    <a:pt x="164" y="29"/>
                    <a:pt x="153" y="32"/>
                    <a:pt x="140" y="29"/>
                  </a:cubicBezTo>
                  <a:cubicBezTo>
                    <a:pt x="127" y="26"/>
                    <a:pt x="125" y="14"/>
                    <a:pt x="112" y="13"/>
                  </a:cubicBezTo>
                  <a:cubicBezTo>
                    <a:pt x="99" y="12"/>
                    <a:pt x="89" y="12"/>
                    <a:pt x="89" y="12"/>
                  </a:cubicBezTo>
                  <a:cubicBezTo>
                    <a:pt x="89" y="12"/>
                    <a:pt x="69" y="1"/>
                    <a:pt x="60" y="1"/>
                  </a:cubicBezTo>
                  <a:cubicBezTo>
                    <a:pt x="51" y="1"/>
                    <a:pt x="46" y="15"/>
                    <a:pt x="31" y="6"/>
                  </a:cubicBezTo>
                  <a:cubicBezTo>
                    <a:pt x="28" y="4"/>
                    <a:pt x="26" y="2"/>
                    <a:pt x="24" y="0"/>
                  </a:cubicBezTo>
                  <a:cubicBezTo>
                    <a:pt x="21" y="4"/>
                    <a:pt x="15" y="11"/>
                    <a:pt x="11" y="13"/>
                  </a:cubicBez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39" name="Freeform 111">
              <a:extLst>
                <a:ext uri="{FF2B5EF4-FFF2-40B4-BE49-F238E27FC236}">
                  <a16:creationId xmlns:a16="http://schemas.microsoft.com/office/drawing/2014/main" id="{63E618CE-438B-4559-B1E9-EDDB9D26AA2F}"/>
                </a:ext>
              </a:extLst>
            </p:cNvPr>
            <p:cNvSpPr>
              <a:spLocks/>
            </p:cNvSpPr>
            <p:nvPr/>
          </p:nvSpPr>
          <p:spPr bwMode="auto">
            <a:xfrm>
              <a:off x="1879023" y="4912527"/>
              <a:ext cx="317008" cy="576284"/>
            </a:xfrm>
            <a:custGeom>
              <a:avLst/>
              <a:gdLst/>
              <a:ahLst/>
              <a:cxnLst>
                <a:cxn ang="0">
                  <a:pos x="275" y="0"/>
                </a:cxn>
                <a:cxn ang="0">
                  <a:pos x="263" y="43"/>
                </a:cxn>
                <a:cxn ang="0">
                  <a:pos x="282" y="70"/>
                </a:cxn>
                <a:cxn ang="0">
                  <a:pos x="256" y="100"/>
                </a:cxn>
                <a:cxn ang="0">
                  <a:pos x="236" y="136"/>
                </a:cxn>
                <a:cxn ang="0">
                  <a:pos x="227" y="159"/>
                </a:cxn>
                <a:cxn ang="0">
                  <a:pos x="207" y="198"/>
                </a:cxn>
                <a:cxn ang="0">
                  <a:pos x="181" y="250"/>
                </a:cxn>
                <a:cxn ang="0">
                  <a:pos x="157" y="302"/>
                </a:cxn>
                <a:cxn ang="0">
                  <a:pos x="140" y="337"/>
                </a:cxn>
                <a:cxn ang="0">
                  <a:pos x="119" y="342"/>
                </a:cxn>
                <a:cxn ang="0">
                  <a:pos x="95" y="334"/>
                </a:cxn>
                <a:cxn ang="0">
                  <a:pos x="56" y="353"/>
                </a:cxn>
                <a:cxn ang="0">
                  <a:pos x="13" y="428"/>
                </a:cxn>
                <a:cxn ang="0">
                  <a:pos x="4" y="449"/>
                </a:cxn>
                <a:cxn ang="0">
                  <a:pos x="18" y="455"/>
                </a:cxn>
                <a:cxn ang="0">
                  <a:pos x="44" y="497"/>
                </a:cxn>
                <a:cxn ang="0">
                  <a:pos x="45" y="504"/>
                </a:cxn>
                <a:cxn ang="0">
                  <a:pos x="70" y="527"/>
                </a:cxn>
                <a:cxn ang="0">
                  <a:pos x="61" y="559"/>
                </a:cxn>
                <a:cxn ang="0">
                  <a:pos x="68" y="586"/>
                </a:cxn>
                <a:cxn ang="0">
                  <a:pos x="144" y="576"/>
                </a:cxn>
                <a:cxn ang="0">
                  <a:pos x="175" y="585"/>
                </a:cxn>
                <a:cxn ang="0">
                  <a:pos x="195" y="581"/>
                </a:cxn>
                <a:cxn ang="0">
                  <a:pos x="227" y="590"/>
                </a:cxn>
                <a:cxn ang="0">
                  <a:pos x="320" y="600"/>
                </a:cxn>
                <a:cxn ang="0">
                  <a:pos x="358" y="614"/>
                </a:cxn>
                <a:cxn ang="0">
                  <a:pos x="363" y="581"/>
                </a:cxn>
                <a:cxn ang="0">
                  <a:pos x="358" y="556"/>
                </a:cxn>
                <a:cxn ang="0">
                  <a:pos x="332" y="526"/>
                </a:cxn>
                <a:cxn ang="0">
                  <a:pos x="313" y="472"/>
                </a:cxn>
                <a:cxn ang="0">
                  <a:pos x="294" y="427"/>
                </a:cxn>
                <a:cxn ang="0">
                  <a:pos x="289" y="412"/>
                </a:cxn>
                <a:cxn ang="0">
                  <a:pos x="276" y="378"/>
                </a:cxn>
                <a:cxn ang="0">
                  <a:pos x="304" y="338"/>
                </a:cxn>
                <a:cxn ang="0">
                  <a:pos x="312" y="318"/>
                </a:cxn>
                <a:cxn ang="0">
                  <a:pos x="317" y="243"/>
                </a:cxn>
                <a:cxn ang="0">
                  <a:pos x="261" y="174"/>
                </a:cxn>
                <a:cxn ang="0">
                  <a:pos x="336" y="165"/>
                </a:cxn>
                <a:cxn ang="0">
                  <a:pos x="304" y="91"/>
                </a:cxn>
                <a:cxn ang="0">
                  <a:pos x="296" y="52"/>
                </a:cxn>
                <a:cxn ang="0">
                  <a:pos x="280" y="17"/>
                </a:cxn>
              </a:cxnLst>
              <a:rect l="0" t="0" r="r" b="b"/>
              <a:pathLst>
                <a:path w="363" h="614">
                  <a:moveTo>
                    <a:pt x="280" y="17"/>
                  </a:moveTo>
                  <a:cubicBezTo>
                    <a:pt x="276" y="12"/>
                    <a:pt x="275" y="0"/>
                    <a:pt x="275" y="0"/>
                  </a:cubicBezTo>
                  <a:cubicBezTo>
                    <a:pt x="259" y="2"/>
                    <a:pt x="259" y="2"/>
                    <a:pt x="259" y="2"/>
                  </a:cubicBezTo>
                  <a:cubicBezTo>
                    <a:pt x="260" y="11"/>
                    <a:pt x="261" y="40"/>
                    <a:pt x="263" y="43"/>
                  </a:cubicBezTo>
                  <a:cubicBezTo>
                    <a:pt x="265" y="46"/>
                    <a:pt x="284" y="35"/>
                    <a:pt x="285" y="46"/>
                  </a:cubicBezTo>
                  <a:cubicBezTo>
                    <a:pt x="286" y="57"/>
                    <a:pt x="282" y="70"/>
                    <a:pt x="282" y="70"/>
                  </a:cubicBezTo>
                  <a:cubicBezTo>
                    <a:pt x="282" y="70"/>
                    <a:pt x="290" y="79"/>
                    <a:pt x="280" y="88"/>
                  </a:cubicBezTo>
                  <a:cubicBezTo>
                    <a:pt x="270" y="97"/>
                    <a:pt x="256" y="100"/>
                    <a:pt x="256" y="100"/>
                  </a:cubicBezTo>
                  <a:cubicBezTo>
                    <a:pt x="256" y="100"/>
                    <a:pt x="248" y="117"/>
                    <a:pt x="247" y="120"/>
                  </a:cubicBezTo>
                  <a:cubicBezTo>
                    <a:pt x="246" y="123"/>
                    <a:pt x="236" y="136"/>
                    <a:pt x="236" y="136"/>
                  </a:cubicBezTo>
                  <a:cubicBezTo>
                    <a:pt x="234" y="155"/>
                    <a:pt x="234" y="155"/>
                    <a:pt x="234" y="155"/>
                  </a:cubicBezTo>
                  <a:cubicBezTo>
                    <a:pt x="227" y="159"/>
                    <a:pt x="227" y="159"/>
                    <a:pt x="227" y="159"/>
                  </a:cubicBezTo>
                  <a:cubicBezTo>
                    <a:pt x="227" y="159"/>
                    <a:pt x="229" y="180"/>
                    <a:pt x="224" y="189"/>
                  </a:cubicBezTo>
                  <a:cubicBezTo>
                    <a:pt x="219" y="198"/>
                    <a:pt x="209" y="191"/>
                    <a:pt x="207" y="198"/>
                  </a:cubicBezTo>
                  <a:cubicBezTo>
                    <a:pt x="205" y="205"/>
                    <a:pt x="210" y="223"/>
                    <a:pt x="205" y="233"/>
                  </a:cubicBezTo>
                  <a:cubicBezTo>
                    <a:pt x="200" y="243"/>
                    <a:pt x="181" y="250"/>
                    <a:pt x="181" y="250"/>
                  </a:cubicBezTo>
                  <a:cubicBezTo>
                    <a:pt x="173" y="282"/>
                    <a:pt x="173" y="282"/>
                    <a:pt x="173" y="282"/>
                  </a:cubicBezTo>
                  <a:cubicBezTo>
                    <a:pt x="157" y="302"/>
                    <a:pt x="157" y="302"/>
                    <a:pt x="157" y="302"/>
                  </a:cubicBezTo>
                  <a:cubicBezTo>
                    <a:pt x="157" y="302"/>
                    <a:pt x="161" y="316"/>
                    <a:pt x="156" y="322"/>
                  </a:cubicBezTo>
                  <a:cubicBezTo>
                    <a:pt x="151" y="328"/>
                    <a:pt x="140" y="337"/>
                    <a:pt x="140" y="337"/>
                  </a:cubicBezTo>
                  <a:cubicBezTo>
                    <a:pt x="140" y="337"/>
                    <a:pt x="140" y="358"/>
                    <a:pt x="128" y="358"/>
                  </a:cubicBezTo>
                  <a:cubicBezTo>
                    <a:pt x="116" y="358"/>
                    <a:pt x="119" y="342"/>
                    <a:pt x="119" y="342"/>
                  </a:cubicBezTo>
                  <a:cubicBezTo>
                    <a:pt x="119" y="342"/>
                    <a:pt x="105" y="318"/>
                    <a:pt x="98" y="318"/>
                  </a:cubicBezTo>
                  <a:cubicBezTo>
                    <a:pt x="91" y="318"/>
                    <a:pt x="104" y="332"/>
                    <a:pt x="95" y="334"/>
                  </a:cubicBezTo>
                  <a:cubicBezTo>
                    <a:pt x="86" y="336"/>
                    <a:pt x="78" y="323"/>
                    <a:pt x="72" y="328"/>
                  </a:cubicBezTo>
                  <a:cubicBezTo>
                    <a:pt x="66" y="333"/>
                    <a:pt x="56" y="353"/>
                    <a:pt x="56" y="353"/>
                  </a:cubicBezTo>
                  <a:cubicBezTo>
                    <a:pt x="13" y="390"/>
                    <a:pt x="13" y="390"/>
                    <a:pt x="13" y="390"/>
                  </a:cubicBezTo>
                  <a:cubicBezTo>
                    <a:pt x="13" y="390"/>
                    <a:pt x="15" y="422"/>
                    <a:pt x="13" y="428"/>
                  </a:cubicBezTo>
                  <a:cubicBezTo>
                    <a:pt x="11" y="434"/>
                    <a:pt x="4" y="449"/>
                    <a:pt x="4" y="449"/>
                  </a:cubicBezTo>
                  <a:cubicBezTo>
                    <a:pt x="4" y="449"/>
                    <a:pt x="4" y="449"/>
                    <a:pt x="4" y="449"/>
                  </a:cubicBezTo>
                  <a:cubicBezTo>
                    <a:pt x="0" y="458"/>
                    <a:pt x="0" y="458"/>
                    <a:pt x="0" y="458"/>
                  </a:cubicBezTo>
                  <a:cubicBezTo>
                    <a:pt x="18" y="455"/>
                    <a:pt x="18" y="455"/>
                    <a:pt x="18" y="455"/>
                  </a:cubicBezTo>
                  <a:cubicBezTo>
                    <a:pt x="18" y="455"/>
                    <a:pt x="17" y="477"/>
                    <a:pt x="27" y="486"/>
                  </a:cubicBezTo>
                  <a:cubicBezTo>
                    <a:pt x="37" y="495"/>
                    <a:pt x="44" y="497"/>
                    <a:pt x="44" y="497"/>
                  </a:cubicBezTo>
                  <a:cubicBezTo>
                    <a:pt x="58" y="484"/>
                    <a:pt x="58" y="484"/>
                    <a:pt x="58" y="484"/>
                  </a:cubicBezTo>
                  <a:cubicBezTo>
                    <a:pt x="45" y="504"/>
                    <a:pt x="45" y="504"/>
                    <a:pt x="45" y="504"/>
                  </a:cubicBezTo>
                  <a:cubicBezTo>
                    <a:pt x="57" y="522"/>
                    <a:pt x="57" y="522"/>
                    <a:pt x="57" y="522"/>
                  </a:cubicBezTo>
                  <a:cubicBezTo>
                    <a:pt x="70" y="527"/>
                    <a:pt x="70" y="527"/>
                    <a:pt x="70" y="527"/>
                  </a:cubicBezTo>
                  <a:cubicBezTo>
                    <a:pt x="68" y="557"/>
                    <a:pt x="68" y="557"/>
                    <a:pt x="68" y="557"/>
                  </a:cubicBezTo>
                  <a:cubicBezTo>
                    <a:pt x="61" y="559"/>
                    <a:pt x="61" y="559"/>
                    <a:pt x="61" y="559"/>
                  </a:cubicBezTo>
                  <a:cubicBezTo>
                    <a:pt x="62" y="580"/>
                    <a:pt x="62" y="580"/>
                    <a:pt x="62" y="580"/>
                  </a:cubicBezTo>
                  <a:cubicBezTo>
                    <a:pt x="68" y="586"/>
                    <a:pt x="68" y="586"/>
                    <a:pt x="68" y="586"/>
                  </a:cubicBezTo>
                  <a:cubicBezTo>
                    <a:pt x="132" y="586"/>
                    <a:pt x="132" y="586"/>
                    <a:pt x="132" y="586"/>
                  </a:cubicBezTo>
                  <a:cubicBezTo>
                    <a:pt x="144" y="576"/>
                    <a:pt x="144" y="576"/>
                    <a:pt x="144" y="576"/>
                  </a:cubicBezTo>
                  <a:cubicBezTo>
                    <a:pt x="154" y="585"/>
                    <a:pt x="154" y="585"/>
                    <a:pt x="154" y="585"/>
                  </a:cubicBezTo>
                  <a:cubicBezTo>
                    <a:pt x="175" y="585"/>
                    <a:pt x="175" y="585"/>
                    <a:pt x="175" y="585"/>
                  </a:cubicBezTo>
                  <a:cubicBezTo>
                    <a:pt x="175" y="585"/>
                    <a:pt x="180" y="577"/>
                    <a:pt x="184" y="577"/>
                  </a:cubicBezTo>
                  <a:cubicBezTo>
                    <a:pt x="188" y="577"/>
                    <a:pt x="195" y="581"/>
                    <a:pt x="195" y="581"/>
                  </a:cubicBezTo>
                  <a:cubicBezTo>
                    <a:pt x="227" y="580"/>
                    <a:pt x="227" y="580"/>
                    <a:pt x="227" y="580"/>
                  </a:cubicBezTo>
                  <a:cubicBezTo>
                    <a:pt x="227" y="590"/>
                    <a:pt x="227" y="590"/>
                    <a:pt x="227" y="590"/>
                  </a:cubicBezTo>
                  <a:cubicBezTo>
                    <a:pt x="227" y="590"/>
                    <a:pt x="282" y="587"/>
                    <a:pt x="287" y="587"/>
                  </a:cubicBezTo>
                  <a:cubicBezTo>
                    <a:pt x="292" y="587"/>
                    <a:pt x="320" y="600"/>
                    <a:pt x="320" y="600"/>
                  </a:cubicBezTo>
                  <a:cubicBezTo>
                    <a:pt x="340" y="599"/>
                    <a:pt x="340" y="599"/>
                    <a:pt x="340" y="599"/>
                  </a:cubicBezTo>
                  <a:cubicBezTo>
                    <a:pt x="358" y="614"/>
                    <a:pt x="358" y="614"/>
                    <a:pt x="358" y="614"/>
                  </a:cubicBezTo>
                  <a:cubicBezTo>
                    <a:pt x="359" y="587"/>
                    <a:pt x="359" y="587"/>
                    <a:pt x="359" y="587"/>
                  </a:cubicBezTo>
                  <a:cubicBezTo>
                    <a:pt x="363" y="581"/>
                    <a:pt x="363" y="581"/>
                    <a:pt x="363" y="581"/>
                  </a:cubicBezTo>
                  <a:cubicBezTo>
                    <a:pt x="358" y="575"/>
                    <a:pt x="358" y="575"/>
                    <a:pt x="358" y="575"/>
                  </a:cubicBezTo>
                  <a:cubicBezTo>
                    <a:pt x="358" y="556"/>
                    <a:pt x="358" y="556"/>
                    <a:pt x="358" y="556"/>
                  </a:cubicBezTo>
                  <a:cubicBezTo>
                    <a:pt x="354" y="542"/>
                    <a:pt x="354" y="542"/>
                    <a:pt x="354" y="542"/>
                  </a:cubicBezTo>
                  <a:cubicBezTo>
                    <a:pt x="354" y="542"/>
                    <a:pt x="342" y="534"/>
                    <a:pt x="332" y="526"/>
                  </a:cubicBezTo>
                  <a:cubicBezTo>
                    <a:pt x="322" y="518"/>
                    <a:pt x="311" y="495"/>
                    <a:pt x="311" y="495"/>
                  </a:cubicBezTo>
                  <a:cubicBezTo>
                    <a:pt x="311" y="495"/>
                    <a:pt x="315" y="475"/>
                    <a:pt x="313" y="472"/>
                  </a:cubicBezTo>
                  <a:cubicBezTo>
                    <a:pt x="311" y="469"/>
                    <a:pt x="294" y="458"/>
                    <a:pt x="294" y="458"/>
                  </a:cubicBezTo>
                  <a:cubicBezTo>
                    <a:pt x="294" y="427"/>
                    <a:pt x="294" y="427"/>
                    <a:pt x="294" y="427"/>
                  </a:cubicBezTo>
                  <a:cubicBezTo>
                    <a:pt x="282" y="420"/>
                    <a:pt x="282" y="420"/>
                    <a:pt x="282" y="420"/>
                  </a:cubicBezTo>
                  <a:cubicBezTo>
                    <a:pt x="289" y="412"/>
                    <a:pt x="289" y="412"/>
                    <a:pt x="289" y="412"/>
                  </a:cubicBezTo>
                  <a:cubicBezTo>
                    <a:pt x="290" y="387"/>
                    <a:pt x="290" y="387"/>
                    <a:pt x="290" y="387"/>
                  </a:cubicBezTo>
                  <a:cubicBezTo>
                    <a:pt x="290" y="387"/>
                    <a:pt x="275" y="386"/>
                    <a:pt x="276" y="378"/>
                  </a:cubicBezTo>
                  <a:cubicBezTo>
                    <a:pt x="277" y="370"/>
                    <a:pt x="299" y="363"/>
                    <a:pt x="299" y="363"/>
                  </a:cubicBezTo>
                  <a:cubicBezTo>
                    <a:pt x="304" y="338"/>
                    <a:pt x="304" y="338"/>
                    <a:pt x="304" y="338"/>
                  </a:cubicBezTo>
                  <a:cubicBezTo>
                    <a:pt x="310" y="338"/>
                    <a:pt x="310" y="338"/>
                    <a:pt x="310" y="338"/>
                  </a:cubicBezTo>
                  <a:cubicBezTo>
                    <a:pt x="310" y="338"/>
                    <a:pt x="311" y="326"/>
                    <a:pt x="312" y="318"/>
                  </a:cubicBezTo>
                  <a:cubicBezTo>
                    <a:pt x="313" y="310"/>
                    <a:pt x="331" y="300"/>
                    <a:pt x="331" y="300"/>
                  </a:cubicBezTo>
                  <a:cubicBezTo>
                    <a:pt x="331" y="300"/>
                    <a:pt x="326" y="253"/>
                    <a:pt x="317" y="243"/>
                  </a:cubicBezTo>
                  <a:cubicBezTo>
                    <a:pt x="308" y="233"/>
                    <a:pt x="287" y="224"/>
                    <a:pt x="279" y="216"/>
                  </a:cubicBezTo>
                  <a:cubicBezTo>
                    <a:pt x="271" y="208"/>
                    <a:pt x="256" y="187"/>
                    <a:pt x="261" y="174"/>
                  </a:cubicBezTo>
                  <a:cubicBezTo>
                    <a:pt x="266" y="161"/>
                    <a:pt x="306" y="168"/>
                    <a:pt x="314" y="167"/>
                  </a:cubicBezTo>
                  <a:cubicBezTo>
                    <a:pt x="322" y="166"/>
                    <a:pt x="336" y="165"/>
                    <a:pt x="336" y="165"/>
                  </a:cubicBezTo>
                  <a:cubicBezTo>
                    <a:pt x="336" y="165"/>
                    <a:pt x="315" y="147"/>
                    <a:pt x="310" y="133"/>
                  </a:cubicBezTo>
                  <a:cubicBezTo>
                    <a:pt x="305" y="119"/>
                    <a:pt x="304" y="91"/>
                    <a:pt x="304" y="91"/>
                  </a:cubicBezTo>
                  <a:cubicBezTo>
                    <a:pt x="304" y="91"/>
                    <a:pt x="310" y="81"/>
                    <a:pt x="310" y="70"/>
                  </a:cubicBezTo>
                  <a:cubicBezTo>
                    <a:pt x="310" y="59"/>
                    <a:pt x="296" y="52"/>
                    <a:pt x="296" y="52"/>
                  </a:cubicBezTo>
                  <a:cubicBezTo>
                    <a:pt x="300" y="25"/>
                    <a:pt x="300" y="25"/>
                    <a:pt x="300" y="25"/>
                  </a:cubicBezTo>
                  <a:cubicBezTo>
                    <a:pt x="300" y="25"/>
                    <a:pt x="284" y="22"/>
                    <a:pt x="280" y="17"/>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0" name="Freeform 112">
              <a:extLst>
                <a:ext uri="{FF2B5EF4-FFF2-40B4-BE49-F238E27FC236}">
                  <a16:creationId xmlns:a16="http://schemas.microsoft.com/office/drawing/2014/main" id="{57803FBD-45EC-4186-A41C-C44A6ADFA61C}"/>
                </a:ext>
              </a:extLst>
            </p:cNvPr>
            <p:cNvSpPr>
              <a:spLocks/>
            </p:cNvSpPr>
            <p:nvPr/>
          </p:nvSpPr>
          <p:spPr bwMode="auto">
            <a:xfrm>
              <a:off x="1015685" y="3770438"/>
              <a:ext cx="490125" cy="411258"/>
            </a:xfrm>
            <a:custGeom>
              <a:avLst/>
              <a:gdLst/>
              <a:ahLst/>
              <a:cxnLst>
                <a:cxn ang="0">
                  <a:pos x="547" y="165"/>
                </a:cxn>
                <a:cxn ang="0">
                  <a:pos x="550" y="145"/>
                </a:cxn>
                <a:cxn ang="0">
                  <a:pos x="536" y="145"/>
                </a:cxn>
                <a:cxn ang="0">
                  <a:pos x="543" y="124"/>
                </a:cxn>
                <a:cxn ang="0">
                  <a:pos x="537" y="113"/>
                </a:cxn>
                <a:cxn ang="0">
                  <a:pos x="540" y="68"/>
                </a:cxn>
                <a:cxn ang="0">
                  <a:pos x="532" y="68"/>
                </a:cxn>
                <a:cxn ang="0">
                  <a:pos x="536" y="56"/>
                </a:cxn>
                <a:cxn ang="0">
                  <a:pos x="521" y="39"/>
                </a:cxn>
                <a:cxn ang="0">
                  <a:pos x="487" y="26"/>
                </a:cxn>
                <a:cxn ang="0">
                  <a:pos x="470" y="34"/>
                </a:cxn>
                <a:cxn ang="0">
                  <a:pos x="439" y="29"/>
                </a:cxn>
                <a:cxn ang="0">
                  <a:pos x="408" y="33"/>
                </a:cxn>
                <a:cxn ang="0">
                  <a:pos x="374" y="2"/>
                </a:cxn>
                <a:cxn ang="0">
                  <a:pos x="354" y="0"/>
                </a:cxn>
                <a:cxn ang="0">
                  <a:pos x="337" y="48"/>
                </a:cxn>
                <a:cxn ang="0">
                  <a:pos x="300" y="107"/>
                </a:cxn>
                <a:cxn ang="0">
                  <a:pos x="267" y="116"/>
                </a:cxn>
                <a:cxn ang="0">
                  <a:pos x="251" y="131"/>
                </a:cxn>
                <a:cxn ang="0">
                  <a:pos x="239" y="128"/>
                </a:cxn>
                <a:cxn ang="0">
                  <a:pos x="222" y="137"/>
                </a:cxn>
                <a:cxn ang="0">
                  <a:pos x="211" y="158"/>
                </a:cxn>
                <a:cxn ang="0">
                  <a:pos x="191" y="174"/>
                </a:cxn>
                <a:cxn ang="0">
                  <a:pos x="188" y="199"/>
                </a:cxn>
                <a:cxn ang="0">
                  <a:pos x="165" y="244"/>
                </a:cxn>
                <a:cxn ang="0">
                  <a:pos x="166" y="269"/>
                </a:cxn>
                <a:cxn ang="0">
                  <a:pos x="158" y="276"/>
                </a:cxn>
                <a:cxn ang="0">
                  <a:pos x="170" y="292"/>
                </a:cxn>
                <a:cxn ang="0">
                  <a:pos x="169" y="316"/>
                </a:cxn>
                <a:cxn ang="0">
                  <a:pos x="154" y="321"/>
                </a:cxn>
                <a:cxn ang="0">
                  <a:pos x="130" y="359"/>
                </a:cxn>
                <a:cxn ang="0">
                  <a:pos x="101" y="376"/>
                </a:cxn>
                <a:cxn ang="0">
                  <a:pos x="80" y="404"/>
                </a:cxn>
                <a:cxn ang="0">
                  <a:pos x="32" y="421"/>
                </a:cxn>
                <a:cxn ang="0">
                  <a:pos x="9" y="423"/>
                </a:cxn>
                <a:cxn ang="0">
                  <a:pos x="0" y="438"/>
                </a:cxn>
                <a:cxn ang="0">
                  <a:pos x="207" y="438"/>
                </a:cxn>
                <a:cxn ang="0">
                  <a:pos x="209" y="399"/>
                </a:cxn>
                <a:cxn ang="0">
                  <a:pos x="212" y="381"/>
                </a:cxn>
                <a:cxn ang="0">
                  <a:pos x="232" y="369"/>
                </a:cxn>
                <a:cxn ang="0">
                  <a:pos x="253" y="344"/>
                </a:cxn>
                <a:cxn ang="0">
                  <a:pos x="265" y="345"/>
                </a:cxn>
                <a:cxn ang="0">
                  <a:pos x="283" y="331"/>
                </a:cxn>
                <a:cxn ang="0">
                  <a:pos x="302" y="339"/>
                </a:cxn>
                <a:cxn ang="0">
                  <a:pos x="308" y="326"/>
                </a:cxn>
                <a:cxn ang="0">
                  <a:pos x="326" y="325"/>
                </a:cxn>
                <a:cxn ang="0">
                  <a:pos x="327" y="317"/>
                </a:cxn>
                <a:cxn ang="0">
                  <a:pos x="361" y="318"/>
                </a:cxn>
                <a:cxn ang="0">
                  <a:pos x="384" y="284"/>
                </a:cxn>
                <a:cxn ang="0">
                  <a:pos x="414" y="283"/>
                </a:cxn>
                <a:cxn ang="0">
                  <a:pos x="432" y="264"/>
                </a:cxn>
                <a:cxn ang="0">
                  <a:pos x="449" y="257"/>
                </a:cxn>
                <a:cxn ang="0">
                  <a:pos x="439" y="245"/>
                </a:cxn>
                <a:cxn ang="0">
                  <a:pos x="438" y="221"/>
                </a:cxn>
                <a:cxn ang="0">
                  <a:pos x="475" y="215"/>
                </a:cxn>
                <a:cxn ang="0">
                  <a:pos x="480" y="200"/>
                </a:cxn>
                <a:cxn ang="0">
                  <a:pos x="493" y="202"/>
                </a:cxn>
                <a:cxn ang="0">
                  <a:pos x="501" y="195"/>
                </a:cxn>
                <a:cxn ang="0">
                  <a:pos x="515" y="201"/>
                </a:cxn>
                <a:cxn ang="0">
                  <a:pos x="553" y="196"/>
                </a:cxn>
                <a:cxn ang="0">
                  <a:pos x="554" y="186"/>
                </a:cxn>
                <a:cxn ang="0">
                  <a:pos x="565" y="177"/>
                </a:cxn>
                <a:cxn ang="0">
                  <a:pos x="547" y="165"/>
                </a:cxn>
              </a:cxnLst>
              <a:rect l="0" t="0" r="r" b="b"/>
              <a:pathLst>
                <a:path w="565" h="438">
                  <a:moveTo>
                    <a:pt x="547" y="165"/>
                  </a:moveTo>
                  <a:cubicBezTo>
                    <a:pt x="550" y="145"/>
                    <a:pt x="550" y="145"/>
                    <a:pt x="550" y="145"/>
                  </a:cubicBezTo>
                  <a:cubicBezTo>
                    <a:pt x="536" y="145"/>
                    <a:pt x="536" y="145"/>
                    <a:pt x="536" y="145"/>
                  </a:cubicBezTo>
                  <a:cubicBezTo>
                    <a:pt x="543" y="124"/>
                    <a:pt x="543" y="124"/>
                    <a:pt x="543" y="124"/>
                  </a:cubicBezTo>
                  <a:cubicBezTo>
                    <a:pt x="537" y="113"/>
                    <a:pt x="537" y="113"/>
                    <a:pt x="537" y="113"/>
                  </a:cubicBezTo>
                  <a:cubicBezTo>
                    <a:pt x="540" y="68"/>
                    <a:pt x="540" y="68"/>
                    <a:pt x="540" y="68"/>
                  </a:cubicBezTo>
                  <a:cubicBezTo>
                    <a:pt x="532" y="68"/>
                    <a:pt x="532" y="68"/>
                    <a:pt x="532" y="68"/>
                  </a:cubicBezTo>
                  <a:cubicBezTo>
                    <a:pt x="532" y="68"/>
                    <a:pt x="536" y="57"/>
                    <a:pt x="536" y="56"/>
                  </a:cubicBezTo>
                  <a:cubicBezTo>
                    <a:pt x="526" y="52"/>
                    <a:pt x="522" y="43"/>
                    <a:pt x="521" y="39"/>
                  </a:cubicBezTo>
                  <a:cubicBezTo>
                    <a:pt x="508" y="36"/>
                    <a:pt x="496" y="26"/>
                    <a:pt x="487" y="26"/>
                  </a:cubicBezTo>
                  <a:cubicBezTo>
                    <a:pt x="477" y="26"/>
                    <a:pt x="470" y="34"/>
                    <a:pt x="470" y="34"/>
                  </a:cubicBezTo>
                  <a:cubicBezTo>
                    <a:pt x="470" y="34"/>
                    <a:pt x="447" y="29"/>
                    <a:pt x="439" y="29"/>
                  </a:cubicBezTo>
                  <a:cubicBezTo>
                    <a:pt x="431" y="29"/>
                    <a:pt x="423" y="38"/>
                    <a:pt x="408" y="33"/>
                  </a:cubicBezTo>
                  <a:cubicBezTo>
                    <a:pt x="393" y="28"/>
                    <a:pt x="378" y="4"/>
                    <a:pt x="374" y="2"/>
                  </a:cubicBezTo>
                  <a:cubicBezTo>
                    <a:pt x="370" y="0"/>
                    <a:pt x="354" y="0"/>
                    <a:pt x="354" y="0"/>
                  </a:cubicBezTo>
                  <a:cubicBezTo>
                    <a:pt x="354" y="0"/>
                    <a:pt x="343" y="35"/>
                    <a:pt x="337" y="48"/>
                  </a:cubicBezTo>
                  <a:cubicBezTo>
                    <a:pt x="331" y="61"/>
                    <a:pt x="312" y="98"/>
                    <a:pt x="300" y="107"/>
                  </a:cubicBezTo>
                  <a:cubicBezTo>
                    <a:pt x="288" y="116"/>
                    <a:pt x="272" y="112"/>
                    <a:pt x="267" y="116"/>
                  </a:cubicBezTo>
                  <a:cubicBezTo>
                    <a:pt x="262" y="120"/>
                    <a:pt x="251" y="131"/>
                    <a:pt x="251" y="131"/>
                  </a:cubicBezTo>
                  <a:cubicBezTo>
                    <a:pt x="239" y="128"/>
                    <a:pt x="239" y="128"/>
                    <a:pt x="239" y="128"/>
                  </a:cubicBezTo>
                  <a:cubicBezTo>
                    <a:pt x="222" y="137"/>
                    <a:pt x="222" y="137"/>
                    <a:pt x="222" y="137"/>
                  </a:cubicBezTo>
                  <a:cubicBezTo>
                    <a:pt x="222" y="137"/>
                    <a:pt x="217" y="150"/>
                    <a:pt x="211" y="158"/>
                  </a:cubicBezTo>
                  <a:cubicBezTo>
                    <a:pt x="211" y="158"/>
                    <a:pt x="191" y="170"/>
                    <a:pt x="191" y="174"/>
                  </a:cubicBezTo>
                  <a:cubicBezTo>
                    <a:pt x="191" y="178"/>
                    <a:pt x="195" y="192"/>
                    <a:pt x="188" y="199"/>
                  </a:cubicBezTo>
                  <a:cubicBezTo>
                    <a:pt x="181" y="206"/>
                    <a:pt x="164" y="230"/>
                    <a:pt x="165" y="244"/>
                  </a:cubicBezTo>
                  <a:cubicBezTo>
                    <a:pt x="166" y="258"/>
                    <a:pt x="166" y="269"/>
                    <a:pt x="166" y="269"/>
                  </a:cubicBezTo>
                  <a:cubicBezTo>
                    <a:pt x="166" y="269"/>
                    <a:pt x="158" y="273"/>
                    <a:pt x="158" y="276"/>
                  </a:cubicBezTo>
                  <a:cubicBezTo>
                    <a:pt x="158" y="279"/>
                    <a:pt x="173" y="277"/>
                    <a:pt x="170" y="292"/>
                  </a:cubicBezTo>
                  <a:cubicBezTo>
                    <a:pt x="167" y="307"/>
                    <a:pt x="169" y="316"/>
                    <a:pt x="169" y="316"/>
                  </a:cubicBezTo>
                  <a:cubicBezTo>
                    <a:pt x="169" y="316"/>
                    <a:pt x="163" y="310"/>
                    <a:pt x="154" y="321"/>
                  </a:cubicBezTo>
                  <a:cubicBezTo>
                    <a:pt x="145" y="332"/>
                    <a:pt x="138" y="348"/>
                    <a:pt x="130" y="359"/>
                  </a:cubicBezTo>
                  <a:cubicBezTo>
                    <a:pt x="122" y="370"/>
                    <a:pt x="108" y="366"/>
                    <a:pt x="101" y="376"/>
                  </a:cubicBezTo>
                  <a:cubicBezTo>
                    <a:pt x="94" y="386"/>
                    <a:pt x="86" y="398"/>
                    <a:pt x="80" y="404"/>
                  </a:cubicBezTo>
                  <a:cubicBezTo>
                    <a:pt x="74" y="410"/>
                    <a:pt x="36" y="420"/>
                    <a:pt x="32" y="421"/>
                  </a:cubicBezTo>
                  <a:cubicBezTo>
                    <a:pt x="28" y="422"/>
                    <a:pt x="9" y="423"/>
                    <a:pt x="9" y="423"/>
                  </a:cubicBezTo>
                  <a:cubicBezTo>
                    <a:pt x="9" y="423"/>
                    <a:pt x="4" y="429"/>
                    <a:pt x="0" y="438"/>
                  </a:cubicBezTo>
                  <a:cubicBezTo>
                    <a:pt x="207" y="438"/>
                    <a:pt x="207" y="438"/>
                    <a:pt x="207" y="438"/>
                  </a:cubicBezTo>
                  <a:cubicBezTo>
                    <a:pt x="209" y="399"/>
                    <a:pt x="209" y="399"/>
                    <a:pt x="209" y="399"/>
                  </a:cubicBezTo>
                  <a:cubicBezTo>
                    <a:pt x="212" y="381"/>
                    <a:pt x="212" y="381"/>
                    <a:pt x="212" y="381"/>
                  </a:cubicBezTo>
                  <a:cubicBezTo>
                    <a:pt x="212" y="381"/>
                    <a:pt x="225" y="374"/>
                    <a:pt x="232" y="369"/>
                  </a:cubicBezTo>
                  <a:cubicBezTo>
                    <a:pt x="239" y="364"/>
                    <a:pt x="253" y="344"/>
                    <a:pt x="253" y="344"/>
                  </a:cubicBezTo>
                  <a:cubicBezTo>
                    <a:pt x="265" y="345"/>
                    <a:pt x="265" y="345"/>
                    <a:pt x="265" y="345"/>
                  </a:cubicBezTo>
                  <a:cubicBezTo>
                    <a:pt x="283" y="331"/>
                    <a:pt x="283" y="331"/>
                    <a:pt x="283" y="331"/>
                  </a:cubicBezTo>
                  <a:cubicBezTo>
                    <a:pt x="283" y="331"/>
                    <a:pt x="296" y="340"/>
                    <a:pt x="302" y="339"/>
                  </a:cubicBezTo>
                  <a:cubicBezTo>
                    <a:pt x="308" y="338"/>
                    <a:pt x="308" y="326"/>
                    <a:pt x="308" y="326"/>
                  </a:cubicBezTo>
                  <a:cubicBezTo>
                    <a:pt x="326" y="325"/>
                    <a:pt x="326" y="325"/>
                    <a:pt x="326" y="325"/>
                  </a:cubicBezTo>
                  <a:cubicBezTo>
                    <a:pt x="327" y="317"/>
                    <a:pt x="327" y="317"/>
                    <a:pt x="327" y="317"/>
                  </a:cubicBezTo>
                  <a:cubicBezTo>
                    <a:pt x="327" y="317"/>
                    <a:pt x="353" y="321"/>
                    <a:pt x="361" y="318"/>
                  </a:cubicBezTo>
                  <a:cubicBezTo>
                    <a:pt x="369" y="315"/>
                    <a:pt x="384" y="284"/>
                    <a:pt x="384" y="284"/>
                  </a:cubicBezTo>
                  <a:cubicBezTo>
                    <a:pt x="384" y="284"/>
                    <a:pt x="408" y="283"/>
                    <a:pt x="414" y="283"/>
                  </a:cubicBezTo>
                  <a:cubicBezTo>
                    <a:pt x="420" y="283"/>
                    <a:pt x="432" y="264"/>
                    <a:pt x="432" y="264"/>
                  </a:cubicBezTo>
                  <a:cubicBezTo>
                    <a:pt x="449" y="257"/>
                    <a:pt x="449" y="257"/>
                    <a:pt x="449" y="257"/>
                  </a:cubicBezTo>
                  <a:cubicBezTo>
                    <a:pt x="439" y="245"/>
                    <a:pt x="439" y="245"/>
                    <a:pt x="439" y="245"/>
                  </a:cubicBezTo>
                  <a:cubicBezTo>
                    <a:pt x="439" y="245"/>
                    <a:pt x="430" y="228"/>
                    <a:pt x="438" y="221"/>
                  </a:cubicBezTo>
                  <a:cubicBezTo>
                    <a:pt x="446" y="214"/>
                    <a:pt x="468" y="220"/>
                    <a:pt x="475" y="215"/>
                  </a:cubicBezTo>
                  <a:cubicBezTo>
                    <a:pt x="482" y="210"/>
                    <a:pt x="475" y="203"/>
                    <a:pt x="480" y="200"/>
                  </a:cubicBezTo>
                  <a:cubicBezTo>
                    <a:pt x="485" y="197"/>
                    <a:pt x="493" y="202"/>
                    <a:pt x="493" y="202"/>
                  </a:cubicBezTo>
                  <a:cubicBezTo>
                    <a:pt x="493" y="202"/>
                    <a:pt x="497" y="195"/>
                    <a:pt x="501" y="195"/>
                  </a:cubicBezTo>
                  <a:cubicBezTo>
                    <a:pt x="505" y="195"/>
                    <a:pt x="515" y="201"/>
                    <a:pt x="515" y="201"/>
                  </a:cubicBezTo>
                  <a:cubicBezTo>
                    <a:pt x="553" y="196"/>
                    <a:pt x="553" y="196"/>
                    <a:pt x="553" y="196"/>
                  </a:cubicBezTo>
                  <a:cubicBezTo>
                    <a:pt x="553" y="196"/>
                    <a:pt x="552" y="189"/>
                    <a:pt x="554" y="186"/>
                  </a:cubicBezTo>
                  <a:cubicBezTo>
                    <a:pt x="556" y="183"/>
                    <a:pt x="565" y="177"/>
                    <a:pt x="565" y="177"/>
                  </a:cubicBezTo>
                  <a:lnTo>
                    <a:pt x="547" y="165"/>
                  </a:ln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1" name="Freeform 113">
              <a:extLst>
                <a:ext uri="{FF2B5EF4-FFF2-40B4-BE49-F238E27FC236}">
                  <a16:creationId xmlns:a16="http://schemas.microsoft.com/office/drawing/2014/main" id="{AE15DF89-ABDA-480E-B3B4-2DCA11CA1959}"/>
                </a:ext>
              </a:extLst>
            </p:cNvPr>
            <p:cNvSpPr>
              <a:spLocks/>
            </p:cNvSpPr>
            <p:nvPr/>
          </p:nvSpPr>
          <p:spPr bwMode="auto">
            <a:xfrm>
              <a:off x="1845296" y="3686614"/>
              <a:ext cx="161875" cy="364108"/>
            </a:xfrm>
            <a:custGeom>
              <a:avLst/>
              <a:gdLst/>
              <a:ahLst/>
              <a:cxnLst>
                <a:cxn ang="0">
                  <a:pos x="25" y="48"/>
                </a:cxn>
                <a:cxn ang="0">
                  <a:pos x="38" y="52"/>
                </a:cxn>
                <a:cxn ang="0">
                  <a:pos x="33" y="90"/>
                </a:cxn>
                <a:cxn ang="0">
                  <a:pos x="38" y="119"/>
                </a:cxn>
                <a:cxn ang="0">
                  <a:pos x="30" y="151"/>
                </a:cxn>
                <a:cxn ang="0">
                  <a:pos x="16" y="162"/>
                </a:cxn>
                <a:cxn ang="0">
                  <a:pos x="0" y="185"/>
                </a:cxn>
                <a:cxn ang="0">
                  <a:pos x="0" y="208"/>
                </a:cxn>
                <a:cxn ang="0">
                  <a:pos x="7" y="208"/>
                </a:cxn>
                <a:cxn ang="0">
                  <a:pos x="7" y="227"/>
                </a:cxn>
                <a:cxn ang="0">
                  <a:pos x="34" y="240"/>
                </a:cxn>
                <a:cxn ang="0">
                  <a:pos x="35" y="266"/>
                </a:cxn>
                <a:cxn ang="0">
                  <a:pos x="67" y="291"/>
                </a:cxn>
                <a:cxn ang="0">
                  <a:pos x="88" y="387"/>
                </a:cxn>
                <a:cxn ang="0">
                  <a:pos x="104" y="381"/>
                </a:cxn>
                <a:cxn ang="0">
                  <a:pos x="123" y="355"/>
                </a:cxn>
                <a:cxn ang="0">
                  <a:pos x="114" y="317"/>
                </a:cxn>
                <a:cxn ang="0">
                  <a:pos x="129" y="306"/>
                </a:cxn>
                <a:cxn ang="0">
                  <a:pos x="148" y="283"/>
                </a:cxn>
                <a:cxn ang="0">
                  <a:pos x="183" y="265"/>
                </a:cxn>
                <a:cxn ang="0">
                  <a:pos x="172" y="255"/>
                </a:cxn>
                <a:cxn ang="0">
                  <a:pos x="175" y="228"/>
                </a:cxn>
                <a:cxn ang="0">
                  <a:pos x="167" y="226"/>
                </a:cxn>
                <a:cxn ang="0">
                  <a:pos x="160" y="207"/>
                </a:cxn>
                <a:cxn ang="0">
                  <a:pos x="150" y="201"/>
                </a:cxn>
                <a:cxn ang="0">
                  <a:pos x="148" y="212"/>
                </a:cxn>
                <a:cxn ang="0">
                  <a:pos x="142" y="203"/>
                </a:cxn>
                <a:cxn ang="0">
                  <a:pos x="111" y="183"/>
                </a:cxn>
                <a:cxn ang="0">
                  <a:pos x="132" y="154"/>
                </a:cxn>
                <a:cxn ang="0">
                  <a:pos x="156" y="102"/>
                </a:cxn>
                <a:cxn ang="0">
                  <a:pos x="132" y="73"/>
                </a:cxn>
                <a:cxn ang="0">
                  <a:pos x="145" y="50"/>
                </a:cxn>
                <a:cxn ang="0">
                  <a:pos x="156" y="18"/>
                </a:cxn>
                <a:cxn ang="0">
                  <a:pos x="125" y="45"/>
                </a:cxn>
                <a:cxn ang="0">
                  <a:pos x="108" y="33"/>
                </a:cxn>
                <a:cxn ang="0">
                  <a:pos x="110" y="8"/>
                </a:cxn>
                <a:cxn ang="0">
                  <a:pos x="60" y="23"/>
                </a:cxn>
                <a:cxn ang="0">
                  <a:pos x="53" y="25"/>
                </a:cxn>
                <a:cxn ang="0">
                  <a:pos x="53" y="35"/>
                </a:cxn>
                <a:cxn ang="0">
                  <a:pos x="25" y="48"/>
                </a:cxn>
              </a:cxnLst>
              <a:rect l="0" t="0" r="r" b="b"/>
              <a:pathLst>
                <a:path w="187" h="387">
                  <a:moveTo>
                    <a:pt x="25" y="48"/>
                  </a:moveTo>
                  <a:cubicBezTo>
                    <a:pt x="38" y="52"/>
                    <a:pt x="38" y="52"/>
                    <a:pt x="38" y="52"/>
                  </a:cubicBezTo>
                  <a:cubicBezTo>
                    <a:pt x="38" y="52"/>
                    <a:pt x="29" y="83"/>
                    <a:pt x="33" y="90"/>
                  </a:cubicBezTo>
                  <a:cubicBezTo>
                    <a:pt x="37" y="97"/>
                    <a:pt x="39" y="109"/>
                    <a:pt x="38" y="119"/>
                  </a:cubicBezTo>
                  <a:cubicBezTo>
                    <a:pt x="37" y="129"/>
                    <a:pt x="30" y="151"/>
                    <a:pt x="30" y="151"/>
                  </a:cubicBezTo>
                  <a:cubicBezTo>
                    <a:pt x="16" y="162"/>
                    <a:pt x="16" y="162"/>
                    <a:pt x="16" y="162"/>
                  </a:cubicBezTo>
                  <a:cubicBezTo>
                    <a:pt x="16" y="162"/>
                    <a:pt x="0" y="175"/>
                    <a:pt x="0" y="185"/>
                  </a:cubicBezTo>
                  <a:cubicBezTo>
                    <a:pt x="0" y="195"/>
                    <a:pt x="0" y="208"/>
                    <a:pt x="0" y="208"/>
                  </a:cubicBezTo>
                  <a:cubicBezTo>
                    <a:pt x="7" y="208"/>
                    <a:pt x="7" y="208"/>
                    <a:pt x="7" y="208"/>
                  </a:cubicBezTo>
                  <a:cubicBezTo>
                    <a:pt x="7" y="227"/>
                    <a:pt x="7" y="227"/>
                    <a:pt x="7" y="227"/>
                  </a:cubicBezTo>
                  <a:cubicBezTo>
                    <a:pt x="7" y="227"/>
                    <a:pt x="33" y="232"/>
                    <a:pt x="34" y="240"/>
                  </a:cubicBezTo>
                  <a:cubicBezTo>
                    <a:pt x="35" y="248"/>
                    <a:pt x="35" y="266"/>
                    <a:pt x="35" y="266"/>
                  </a:cubicBezTo>
                  <a:cubicBezTo>
                    <a:pt x="35" y="266"/>
                    <a:pt x="67" y="278"/>
                    <a:pt x="67" y="291"/>
                  </a:cubicBezTo>
                  <a:cubicBezTo>
                    <a:pt x="67" y="302"/>
                    <a:pt x="82" y="364"/>
                    <a:pt x="88" y="387"/>
                  </a:cubicBezTo>
                  <a:cubicBezTo>
                    <a:pt x="95" y="384"/>
                    <a:pt x="104" y="381"/>
                    <a:pt x="104" y="381"/>
                  </a:cubicBezTo>
                  <a:cubicBezTo>
                    <a:pt x="104" y="381"/>
                    <a:pt x="124" y="367"/>
                    <a:pt x="123" y="355"/>
                  </a:cubicBezTo>
                  <a:cubicBezTo>
                    <a:pt x="122" y="343"/>
                    <a:pt x="112" y="323"/>
                    <a:pt x="114" y="317"/>
                  </a:cubicBezTo>
                  <a:cubicBezTo>
                    <a:pt x="116" y="311"/>
                    <a:pt x="129" y="306"/>
                    <a:pt x="129" y="306"/>
                  </a:cubicBezTo>
                  <a:cubicBezTo>
                    <a:pt x="129" y="306"/>
                    <a:pt x="142" y="289"/>
                    <a:pt x="148" y="283"/>
                  </a:cubicBezTo>
                  <a:cubicBezTo>
                    <a:pt x="154" y="277"/>
                    <a:pt x="179" y="273"/>
                    <a:pt x="183" y="265"/>
                  </a:cubicBezTo>
                  <a:cubicBezTo>
                    <a:pt x="187" y="257"/>
                    <a:pt x="172" y="255"/>
                    <a:pt x="172" y="255"/>
                  </a:cubicBezTo>
                  <a:cubicBezTo>
                    <a:pt x="175" y="228"/>
                    <a:pt x="175" y="228"/>
                    <a:pt x="175" y="228"/>
                  </a:cubicBezTo>
                  <a:cubicBezTo>
                    <a:pt x="170" y="227"/>
                    <a:pt x="167" y="226"/>
                    <a:pt x="167" y="226"/>
                  </a:cubicBezTo>
                  <a:cubicBezTo>
                    <a:pt x="160" y="207"/>
                    <a:pt x="160" y="207"/>
                    <a:pt x="160" y="207"/>
                  </a:cubicBezTo>
                  <a:cubicBezTo>
                    <a:pt x="150" y="201"/>
                    <a:pt x="150" y="201"/>
                    <a:pt x="150" y="201"/>
                  </a:cubicBezTo>
                  <a:cubicBezTo>
                    <a:pt x="148" y="212"/>
                    <a:pt x="148" y="212"/>
                    <a:pt x="148" y="212"/>
                  </a:cubicBezTo>
                  <a:cubicBezTo>
                    <a:pt x="142" y="203"/>
                    <a:pt x="142" y="203"/>
                    <a:pt x="142" y="203"/>
                  </a:cubicBezTo>
                  <a:cubicBezTo>
                    <a:pt x="142" y="203"/>
                    <a:pt x="111" y="202"/>
                    <a:pt x="111" y="183"/>
                  </a:cubicBezTo>
                  <a:cubicBezTo>
                    <a:pt x="111" y="164"/>
                    <a:pt x="109" y="174"/>
                    <a:pt x="132" y="154"/>
                  </a:cubicBezTo>
                  <a:cubicBezTo>
                    <a:pt x="155" y="134"/>
                    <a:pt x="169" y="118"/>
                    <a:pt x="156" y="102"/>
                  </a:cubicBezTo>
                  <a:cubicBezTo>
                    <a:pt x="143" y="86"/>
                    <a:pt x="128" y="89"/>
                    <a:pt x="132" y="73"/>
                  </a:cubicBezTo>
                  <a:cubicBezTo>
                    <a:pt x="136" y="57"/>
                    <a:pt x="135" y="59"/>
                    <a:pt x="145" y="50"/>
                  </a:cubicBezTo>
                  <a:cubicBezTo>
                    <a:pt x="155" y="41"/>
                    <a:pt x="163" y="19"/>
                    <a:pt x="156" y="18"/>
                  </a:cubicBezTo>
                  <a:cubicBezTo>
                    <a:pt x="149" y="17"/>
                    <a:pt x="130" y="43"/>
                    <a:pt x="125" y="45"/>
                  </a:cubicBezTo>
                  <a:cubicBezTo>
                    <a:pt x="120" y="47"/>
                    <a:pt x="108" y="33"/>
                    <a:pt x="108" y="33"/>
                  </a:cubicBezTo>
                  <a:cubicBezTo>
                    <a:pt x="108" y="33"/>
                    <a:pt x="127" y="16"/>
                    <a:pt x="110" y="8"/>
                  </a:cubicBezTo>
                  <a:cubicBezTo>
                    <a:pt x="93" y="0"/>
                    <a:pt x="66" y="19"/>
                    <a:pt x="60" y="23"/>
                  </a:cubicBezTo>
                  <a:cubicBezTo>
                    <a:pt x="58" y="24"/>
                    <a:pt x="56" y="25"/>
                    <a:pt x="53" y="25"/>
                  </a:cubicBezTo>
                  <a:cubicBezTo>
                    <a:pt x="53" y="35"/>
                    <a:pt x="53" y="35"/>
                    <a:pt x="53" y="35"/>
                  </a:cubicBezTo>
                  <a:lnTo>
                    <a:pt x="25" y="48"/>
                  </a:ln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2" name="Freeform 114">
              <a:extLst>
                <a:ext uri="{FF2B5EF4-FFF2-40B4-BE49-F238E27FC236}">
                  <a16:creationId xmlns:a16="http://schemas.microsoft.com/office/drawing/2014/main" id="{5D1032CC-19A8-4172-A5F2-A2B457BF5FEB}"/>
                </a:ext>
              </a:extLst>
            </p:cNvPr>
            <p:cNvSpPr>
              <a:spLocks/>
            </p:cNvSpPr>
            <p:nvPr/>
          </p:nvSpPr>
          <p:spPr bwMode="auto">
            <a:xfrm>
              <a:off x="1391145" y="5014686"/>
              <a:ext cx="186608" cy="324814"/>
            </a:xfrm>
            <a:custGeom>
              <a:avLst/>
              <a:gdLst/>
              <a:ahLst/>
              <a:cxnLst>
                <a:cxn ang="0">
                  <a:pos x="185" y="228"/>
                </a:cxn>
                <a:cxn ang="0">
                  <a:pos x="190" y="205"/>
                </a:cxn>
                <a:cxn ang="0">
                  <a:pos x="182" y="198"/>
                </a:cxn>
                <a:cxn ang="0">
                  <a:pos x="185" y="186"/>
                </a:cxn>
                <a:cxn ang="0">
                  <a:pos x="187" y="157"/>
                </a:cxn>
                <a:cxn ang="0">
                  <a:pos x="191" y="148"/>
                </a:cxn>
                <a:cxn ang="0">
                  <a:pos x="173" y="134"/>
                </a:cxn>
                <a:cxn ang="0">
                  <a:pos x="185" y="123"/>
                </a:cxn>
                <a:cxn ang="0">
                  <a:pos x="178" y="113"/>
                </a:cxn>
                <a:cxn ang="0">
                  <a:pos x="182" y="88"/>
                </a:cxn>
                <a:cxn ang="0">
                  <a:pos x="166" y="91"/>
                </a:cxn>
                <a:cxn ang="0">
                  <a:pos x="174" y="42"/>
                </a:cxn>
                <a:cxn ang="0">
                  <a:pos x="152" y="24"/>
                </a:cxn>
                <a:cxn ang="0">
                  <a:pos x="159" y="15"/>
                </a:cxn>
                <a:cxn ang="0">
                  <a:pos x="159" y="4"/>
                </a:cxn>
                <a:cxn ang="0">
                  <a:pos x="145" y="0"/>
                </a:cxn>
                <a:cxn ang="0">
                  <a:pos x="129" y="10"/>
                </a:cxn>
                <a:cxn ang="0">
                  <a:pos x="109" y="7"/>
                </a:cxn>
                <a:cxn ang="0">
                  <a:pos x="98" y="10"/>
                </a:cxn>
                <a:cxn ang="0">
                  <a:pos x="86" y="7"/>
                </a:cxn>
                <a:cxn ang="0">
                  <a:pos x="81" y="10"/>
                </a:cxn>
                <a:cxn ang="0">
                  <a:pos x="26" y="7"/>
                </a:cxn>
                <a:cxn ang="0">
                  <a:pos x="18" y="24"/>
                </a:cxn>
                <a:cxn ang="0">
                  <a:pos x="24" y="33"/>
                </a:cxn>
                <a:cxn ang="0">
                  <a:pos x="25" y="51"/>
                </a:cxn>
                <a:cxn ang="0">
                  <a:pos x="26" y="87"/>
                </a:cxn>
                <a:cxn ang="0">
                  <a:pos x="30" y="86"/>
                </a:cxn>
                <a:cxn ang="0">
                  <a:pos x="34" y="105"/>
                </a:cxn>
                <a:cxn ang="0">
                  <a:pos x="26" y="106"/>
                </a:cxn>
                <a:cxn ang="0">
                  <a:pos x="38" y="152"/>
                </a:cxn>
                <a:cxn ang="0">
                  <a:pos x="21" y="179"/>
                </a:cxn>
                <a:cxn ang="0">
                  <a:pos x="20" y="209"/>
                </a:cxn>
                <a:cxn ang="0">
                  <a:pos x="0" y="241"/>
                </a:cxn>
                <a:cxn ang="0">
                  <a:pos x="13" y="291"/>
                </a:cxn>
                <a:cxn ang="0">
                  <a:pos x="31" y="297"/>
                </a:cxn>
                <a:cxn ang="0">
                  <a:pos x="32" y="332"/>
                </a:cxn>
                <a:cxn ang="0">
                  <a:pos x="47" y="334"/>
                </a:cxn>
                <a:cxn ang="0">
                  <a:pos x="61" y="345"/>
                </a:cxn>
                <a:cxn ang="0">
                  <a:pos x="99" y="321"/>
                </a:cxn>
                <a:cxn ang="0">
                  <a:pos x="117" y="321"/>
                </a:cxn>
                <a:cxn ang="0">
                  <a:pos x="141" y="302"/>
                </a:cxn>
                <a:cxn ang="0">
                  <a:pos x="159" y="298"/>
                </a:cxn>
                <a:cxn ang="0">
                  <a:pos x="173" y="283"/>
                </a:cxn>
                <a:cxn ang="0">
                  <a:pos x="196" y="287"/>
                </a:cxn>
                <a:cxn ang="0">
                  <a:pos x="213" y="273"/>
                </a:cxn>
                <a:cxn ang="0">
                  <a:pos x="193" y="256"/>
                </a:cxn>
                <a:cxn ang="0">
                  <a:pos x="185" y="228"/>
                </a:cxn>
              </a:cxnLst>
              <a:rect l="0" t="0" r="r" b="b"/>
              <a:pathLst>
                <a:path w="213" h="349">
                  <a:moveTo>
                    <a:pt x="185" y="228"/>
                  </a:moveTo>
                  <a:cubicBezTo>
                    <a:pt x="185" y="228"/>
                    <a:pt x="191" y="211"/>
                    <a:pt x="190" y="205"/>
                  </a:cubicBezTo>
                  <a:cubicBezTo>
                    <a:pt x="189" y="199"/>
                    <a:pt x="182" y="203"/>
                    <a:pt x="182" y="198"/>
                  </a:cubicBezTo>
                  <a:cubicBezTo>
                    <a:pt x="182" y="193"/>
                    <a:pt x="185" y="186"/>
                    <a:pt x="185" y="186"/>
                  </a:cubicBezTo>
                  <a:cubicBezTo>
                    <a:pt x="187" y="157"/>
                    <a:pt x="187" y="157"/>
                    <a:pt x="187" y="157"/>
                  </a:cubicBezTo>
                  <a:cubicBezTo>
                    <a:pt x="187" y="157"/>
                    <a:pt x="192" y="154"/>
                    <a:pt x="191" y="148"/>
                  </a:cubicBezTo>
                  <a:cubicBezTo>
                    <a:pt x="190" y="142"/>
                    <a:pt x="173" y="134"/>
                    <a:pt x="173" y="134"/>
                  </a:cubicBezTo>
                  <a:cubicBezTo>
                    <a:pt x="173" y="134"/>
                    <a:pt x="184" y="126"/>
                    <a:pt x="185" y="123"/>
                  </a:cubicBezTo>
                  <a:cubicBezTo>
                    <a:pt x="186" y="120"/>
                    <a:pt x="178" y="113"/>
                    <a:pt x="178" y="113"/>
                  </a:cubicBezTo>
                  <a:cubicBezTo>
                    <a:pt x="178" y="113"/>
                    <a:pt x="186" y="95"/>
                    <a:pt x="182" y="88"/>
                  </a:cubicBezTo>
                  <a:cubicBezTo>
                    <a:pt x="178" y="81"/>
                    <a:pt x="166" y="91"/>
                    <a:pt x="166" y="91"/>
                  </a:cubicBezTo>
                  <a:cubicBezTo>
                    <a:pt x="174" y="42"/>
                    <a:pt x="174" y="42"/>
                    <a:pt x="174" y="42"/>
                  </a:cubicBezTo>
                  <a:cubicBezTo>
                    <a:pt x="152" y="24"/>
                    <a:pt x="152" y="24"/>
                    <a:pt x="152" y="24"/>
                  </a:cubicBezTo>
                  <a:cubicBezTo>
                    <a:pt x="159" y="15"/>
                    <a:pt x="159" y="15"/>
                    <a:pt x="159" y="15"/>
                  </a:cubicBezTo>
                  <a:cubicBezTo>
                    <a:pt x="159" y="4"/>
                    <a:pt x="159" y="4"/>
                    <a:pt x="159" y="4"/>
                  </a:cubicBezTo>
                  <a:cubicBezTo>
                    <a:pt x="145" y="0"/>
                    <a:pt x="145" y="0"/>
                    <a:pt x="145" y="0"/>
                  </a:cubicBezTo>
                  <a:cubicBezTo>
                    <a:pt x="129" y="10"/>
                    <a:pt x="129" y="10"/>
                    <a:pt x="129" y="10"/>
                  </a:cubicBezTo>
                  <a:cubicBezTo>
                    <a:pt x="109" y="7"/>
                    <a:pt x="109" y="7"/>
                    <a:pt x="109" y="7"/>
                  </a:cubicBezTo>
                  <a:cubicBezTo>
                    <a:pt x="98" y="10"/>
                    <a:pt x="98" y="10"/>
                    <a:pt x="98" y="10"/>
                  </a:cubicBezTo>
                  <a:cubicBezTo>
                    <a:pt x="86" y="7"/>
                    <a:pt x="86" y="7"/>
                    <a:pt x="86" y="7"/>
                  </a:cubicBezTo>
                  <a:cubicBezTo>
                    <a:pt x="81" y="10"/>
                    <a:pt x="81" y="10"/>
                    <a:pt x="81" y="10"/>
                  </a:cubicBezTo>
                  <a:cubicBezTo>
                    <a:pt x="26" y="7"/>
                    <a:pt x="26" y="7"/>
                    <a:pt x="26" y="7"/>
                  </a:cubicBezTo>
                  <a:cubicBezTo>
                    <a:pt x="26" y="7"/>
                    <a:pt x="18" y="16"/>
                    <a:pt x="18" y="24"/>
                  </a:cubicBezTo>
                  <a:cubicBezTo>
                    <a:pt x="18" y="32"/>
                    <a:pt x="24" y="33"/>
                    <a:pt x="24" y="33"/>
                  </a:cubicBezTo>
                  <a:cubicBezTo>
                    <a:pt x="25" y="51"/>
                    <a:pt x="25" y="51"/>
                    <a:pt x="25" y="51"/>
                  </a:cubicBezTo>
                  <a:cubicBezTo>
                    <a:pt x="26" y="87"/>
                    <a:pt x="26" y="87"/>
                    <a:pt x="26" y="87"/>
                  </a:cubicBezTo>
                  <a:cubicBezTo>
                    <a:pt x="30" y="86"/>
                    <a:pt x="30" y="86"/>
                    <a:pt x="30" y="86"/>
                  </a:cubicBezTo>
                  <a:cubicBezTo>
                    <a:pt x="34" y="105"/>
                    <a:pt x="34" y="105"/>
                    <a:pt x="34" y="105"/>
                  </a:cubicBezTo>
                  <a:cubicBezTo>
                    <a:pt x="26" y="106"/>
                    <a:pt x="26" y="106"/>
                    <a:pt x="26" y="106"/>
                  </a:cubicBezTo>
                  <a:cubicBezTo>
                    <a:pt x="26" y="106"/>
                    <a:pt x="38" y="140"/>
                    <a:pt x="38" y="152"/>
                  </a:cubicBezTo>
                  <a:cubicBezTo>
                    <a:pt x="38" y="164"/>
                    <a:pt x="21" y="171"/>
                    <a:pt x="21" y="179"/>
                  </a:cubicBezTo>
                  <a:cubicBezTo>
                    <a:pt x="21" y="187"/>
                    <a:pt x="20" y="209"/>
                    <a:pt x="20" y="209"/>
                  </a:cubicBezTo>
                  <a:cubicBezTo>
                    <a:pt x="20" y="209"/>
                    <a:pt x="0" y="227"/>
                    <a:pt x="0" y="241"/>
                  </a:cubicBezTo>
                  <a:cubicBezTo>
                    <a:pt x="0" y="255"/>
                    <a:pt x="13" y="291"/>
                    <a:pt x="13" y="291"/>
                  </a:cubicBezTo>
                  <a:cubicBezTo>
                    <a:pt x="31" y="297"/>
                    <a:pt x="31" y="297"/>
                    <a:pt x="31" y="297"/>
                  </a:cubicBezTo>
                  <a:cubicBezTo>
                    <a:pt x="32" y="332"/>
                    <a:pt x="32" y="332"/>
                    <a:pt x="32" y="332"/>
                  </a:cubicBezTo>
                  <a:cubicBezTo>
                    <a:pt x="41" y="334"/>
                    <a:pt x="47" y="334"/>
                    <a:pt x="47" y="334"/>
                  </a:cubicBezTo>
                  <a:cubicBezTo>
                    <a:pt x="47" y="334"/>
                    <a:pt x="51" y="349"/>
                    <a:pt x="61" y="345"/>
                  </a:cubicBezTo>
                  <a:cubicBezTo>
                    <a:pt x="71" y="341"/>
                    <a:pt x="92" y="323"/>
                    <a:pt x="99" y="321"/>
                  </a:cubicBezTo>
                  <a:cubicBezTo>
                    <a:pt x="106" y="319"/>
                    <a:pt x="117" y="321"/>
                    <a:pt x="117" y="321"/>
                  </a:cubicBezTo>
                  <a:cubicBezTo>
                    <a:pt x="117" y="321"/>
                    <a:pt x="138" y="303"/>
                    <a:pt x="141" y="302"/>
                  </a:cubicBezTo>
                  <a:cubicBezTo>
                    <a:pt x="144" y="301"/>
                    <a:pt x="159" y="298"/>
                    <a:pt x="159" y="298"/>
                  </a:cubicBezTo>
                  <a:cubicBezTo>
                    <a:pt x="159" y="298"/>
                    <a:pt x="165" y="282"/>
                    <a:pt x="173" y="283"/>
                  </a:cubicBezTo>
                  <a:cubicBezTo>
                    <a:pt x="181" y="284"/>
                    <a:pt x="187" y="292"/>
                    <a:pt x="196" y="287"/>
                  </a:cubicBezTo>
                  <a:cubicBezTo>
                    <a:pt x="201" y="284"/>
                    <a:pt x="207" y="278"/>
                    <a:pt x="213" y="273"/>
                  </a:cubicBezTo>
                  <a:cubicBezTo>
                    <a:pt x="193" y="256"/>
                    <a:pt x="193" y="256"/>
                    <a:pt x="193" y="256"/>
                  </a:cubicBezTo>
                  <a:lnTo>
                    <a:pt x="185" y="228"/>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3" name="Freeform 115">
              <a:extLst>
                <a:ext uri="{FF2B5EF4-FFF2-40B4-BE49-F238E27FC236}">
                  <a16:creationId xmlns:a16="http://schemas.microsoft.com/office/drawing/2014/main" id="{61B0464B-AAA1-4AE5-8E86-E2D988E746B9}"/>
                </a:ext>
              </a:extLst>
            </p:cNvPr>
            <p:cNvSpPr>
              <a:spLocks/>
            </p:cNvSpPr>
            <p:nvPr/>
          </p:nvSpPr>
          <p:spPr bwMode="auto">
            <a:xfrm>
              <a:off x="1523794" y="5017306"/>
              <a:ext cx="80938" cy="251469"/>
            </a:xfrm>
            <a:custGeom>
              <a:avLst/>
              <a:gdLst/>
              <a:ahLst/>
              <a:cxnLst>
                <a:cxn ang="0">
                  <a:pos x="82" y="239"/>
                </a:cxn>
                <a:cxn ang="0">
                  <a:pos x="80" y="195"/>
                </a:cxn>
                <a:cxn ang="0">
                  <a:pos x="85" y="188"/>
                </a:cxn>
                <a:cxn ang="0">
                  <a:pos x="79" y="182"/>
                </a:cxn>
                <a:cxn ang="0">
                  <a:pos x="80" y="143"/>
                </a:cxn>
                <a:cxn ang="0">
                  <a:pos x="85" y="135"/>
                </a:cxn>
                <a:cxn ang="0">
                  <a:pos x="81" y="108"/>
                </a:cxn>
                <a:cxn ang="0">
                  <a:pos x="69" y="91"/>
                </a:cxn>
                <a:cxn ang="0">
                  <a:pos x="69" y="60"/>
                </a:cxn>
                <a:cxn ang="0">
                  <a:pos x="42" y="37"/>
                </a:cxn>
                <a:cxn ang="0">
                  <a:pos x="41" y="18"/>
                </a:cxn>
                <a:cxn ang="0">
                  <a:pos x="47" y="6"/>
                </a:cxn>
                <a:cxn ang="0">
                  <a:pos x="33" y="7"/>
                </a:cxn>
                <a:cxn ang="0">
                  <a:pos x="18" y="0"/>
                </a:cxn>
                <a:cxn ang="0">
                  <a:pos x="7" y="1"/>
                </a:cxn>
                <a:cxn ang="0">
                  <a:pos x="7" y="12"/>
                </a:cxn>
                <a:cxn ang="0">
                  <a:pos x="0" y="21"/>
                </a:cxn>
                <a:cxn ang="0">
                  <a:pos x="22" y="39"/>
                </a:cxn>
                <a:cxn ang="0">
                  <a:pos x="14" y="88"/>
                </a:cxn>
                <a:cxn ang="0">
                  <a:pos x="30" y="85"/>
                </a:cxn>
                <a:cxn ang="0">
                  <a:pos x="26" y="110"/>
                </a:cxn>
                <a:cxn ang="0">
                  <a:pos x="33" y="120"/>
                </a:cxn>
                <a:cxn ang="0">
                  <a:pos x="21" y="131"/>
                </a:cxn>
                <a:cxn ang="0">
                  <a:pos x="39" y="145"/>
                </a:cxn>
                <a:cxn ang="0">
                  <a:pos x="35" y="154"/>
                </a:cxn>
                <a:cxn ang="0">
                  <a:pos x="33" y="183"/>
                </a:cxn>
                <a:cxn ang="0">
                  <a:pos x="30" y="195"/>
                </a:cxn>
                <a:cxn ang="0">
                  <a:pos x="38" y="202"/>
                </a:cxn>
                <a:cxn ang="0">
                  <a:pos x="33" y="225"/>
                </a:cxn>
                <a:cxn ang="0">
                  <a:pos x="41" y="253"/>
                </a:cxn>
                <a:cxn ang="0">
                  <a:pos x="61" y="270"/>
                </a:cxn>
                <a:cxn ang="0">
                  <a:pos x="78" y="259"/>
                </a:cxn>
                <a:cxn ang="0">
                  <a:pos x="91" y="258"/>
                </a:cxn>
                <a:cxn ang="0">
                  <a:pos x="82" y="239"/>
                </a:cxn>
              </a:cxnLst>
              <a:rect l="0" t="0" r="r" b="b"/>
              <a:pathLst>
                <a:path w="91" h="270">
                  <a:moveTo>
                    <a:pt x="82" y="239"/>
                  </a:moveTo>
                  <a:cubicBezTo>
                    <a:pt x="80" y="195"/>
                    <a:pt x="80" y="195"/>
                    <a:pt x="80" y="195"/>
                  </a:cubicBezTo>
                  <a:cubicBezTo>
                    <a:pt x="85" y="188"/>
                    <a:pt x="85" y="188"/>
                    <a:pt x="85" y="188"/>
                  </a:cubicBezTo>
                  <a:cubicBezTo>
                    <a:pt x="79" y="182"/>
                    <a:pt x="79" y="182"/>
                    <a:pt x="79" y="182"/>
                  </a:cubicBezTo>
                  <a:cubicBezTo>
                    <a:pt x="80" y="143"/>
                    <a:pt x="80" y="143"/>
                    <a:pt x="80" y="143"/>
                  </a:cubicBezTo>
                  <a:cubicBezTo>
                    <a:pt x="85" y="135"/>
                    <a:pt x="85" y="135"/>
                    <a:pt x="85" y="135"/>
                  </a:cubicBezTo>
                  <a:cubicBezTo>
                    <a:pt x="85" y="135"/>
                    <a:pt x="80" y="116"/>
                    <a:pt x="81" y="108"/>
                  </a:cubicBezTo>
                  <a:cubicBezTo>
                    <a:pt x="82" y="100"/>
                    <a:pt x="69" y="91"/>
                    <a:pt x="69" y="91"/>
                  </a:cubicBezTo>
                  <a:cubicBezTo>
                    <a:pt x="69" y="91"/>
                    <a:pt x="71" y="68"/>
                    <a:pt x="69" y="60"/>
                  </a:cubicBezTo>
                  <a:cubicBezTo>
                    <a:pt x="67" y="52"/>
                    <a:pt x="42" y="37"/>
                    <a:pt x="42" y="37"/>
                  </a:cubicBezTo>
                  <a:cubicBezTo>
                    <a:pt x="41" y="18"/>
                    <a:pt x="41" y="18"/>
                    <a:pt x="41" y="18"/>
                  </a:cubicBezTo>
                  <a:cubicBezTo>
                    <a:pt x="47" y="6"/>
                    <a:pt x="47" y="6"/>
                    <a:pt x="47" y="6"/>
                  </a:cubicBezTo>
                  <a:cubicBezTo>
                    <a:pt x="33" y="7"/>
                    <a:pt x="33" y="7"/>
                    <a:pt x="33" y="7"/>
                  </a:cubicBezTo>
                  <a:cubicBezTo>
                    <a:pt x="18" y="0"/>
                    <a:pt x="18" y="0"/>
                    <a:pt x="18" y="0"/>
                  </a:cubicBezTo>
                  <a:cubicBezTo>
                    <a:pt x="7" y="1"/>
                    <a:pt x="7" y="1"/>
                    <a:pt x="7" y="1"/>
                  </a:cubicBezTo>
                  <a:cubicBezTo>
                    <a:pt x="7" y="12"/>
                    <a:pt x="7" y="12"/>
                    <a:pt x="7" y="12"/>
                  </a:cubicBezTo>
                  <a:cubicBezTo>
                    <a:pt x="0" y="21"/>
                    <a:pt x="0" y="21"/>
                    <a:pt x="0" y="21"/>
                  </a:cubicBezTo>
                  <a:cubicBezTo>
                    <a:pt x="22" y="39"/>
                    <a:pt x="22" y="39"/>
                    <a:pt x="22" y="39"/>
                  </a:cubicBezTo>
                  <a:cubicBezTo>
                    <a:pt x="14" y="88"/>
                    <a:pt x="14" y="88"/>
                    <a:pt x="14" y="88"/>
                  </a:cubicBezTo>
                  <a:cubicBezTo>
                    <a:pt x="14" y="88"/>
                    <a:pt x="26" y="78"/>
                    <a:pt x="30" y="85"/>
                  </a:cubicBezTo>
                  <a:cubicBezTo>
                    <a:pt x="34" y="92"/>
                    <a:pt x="26" y="110"/>
                    <a:pt x="26" y="110"/>
                  </a:cubicBezTo>
                  <a:cubicBezTo>
                    <a:pt x="26" y="110"/>
                    <a:pt x="34" y="117"/>
                    <a:pt x="33" y="120"/>
                  </a:cubicBezTo>
                  <a:cubicBezTo>
                    <a:pt x="32" y="123"/>
                    <a:pt x="21" y="131"/>
                    <a:pt x="21" y="131"/>
                  </a:cubicBezTo>
                  <a:cubicBezTo>
                    <a:pt x="21" y="131"/>
                    <a:pt x="38" y="139"/>
                    <a:pt x="39" y="145"/>
                  </a:cubicBezTo>
                  <a:cubicBezTo>
                    <a:pt x="40" y="151"/>
                    <a:pt x="35" y="154"/>
                    <a:pt x="35" y="154"/>
                  </a:cubicBezTo>
                  <a:cubicBezTo>
                    <a:pt x="33" y="183"/>
                    <a:pt x="33" y="183"/>
                    <a:pt x="33" y="183"/>
                  </a:cubicBezTo>
                  <a:cubicBezTo>
                    <a:pt x="33" y="183"/>
                    <a:pt x="30" y="190"/>
                    <a:pt x="30" y="195"/>
                  </a:cubicBezTo>
                  <a:cubicBezTo>
                    <a:pt x="30" y="200"/>
                    <a:pt x="37" y="196"/>
                    <a:pt x="38" y="202"/>
                  </a:cubicBezTo>
                  <a:cubicBezTo>
                    <a:pt x="39" y="208"/>
                    <a:pt x="33" y="225"/>
                    <a:pt x="33" y="225"/>
                  </a:cubicBezTo>
                  <a:cubicBezTo>
                    <a:pt x="41" y="253"/>
                    <a:pt x="41" y="253"/>
                    <a:pt x="41" y="253"/>
                  </a:cubicBezTo>
                  <a:cubicBezTo>
                    <a:pt x="61" y="270"/>
                    <a:pt x="61" y="270"/>
                    <a:pt x="61" y="270"/>
                  </a:cubicBezTo>
                  <a:cubicBezTo>
                    <a:pt x="66" y="264"/>
                    <a:pt x="72" y="260"/>
                    <a:pt x="78" y="259"/>
                  </a:cubicBezTo>
                  <a:cubicBezTo>
                    <a:pt x="82" y="258"/>
                    <a:pt x="86" y="258"/>
                    <a:pt x="91" y="258"/>
                  </a:cubicBezTo>
                  <a:cubicBezTo>
                    <a:pt x="91" y="248"/>
                    <a:pt x="82" y="239"/>
                    <a:pt x="82" y="239"/>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4" name="Freeform 116">
              <a:extLst>
                <a:ext uri="{FF2B5EF4-FFF2-40B4-BE49-F238E27FC236}">
                  <a16:creationId xmlns:a16="http://schemas.microsoft.com/office/drawing/2014/main" id="{157B0E04-BE0C-472E-9777-61F8F3B597F4}"/>
                </a:ext>
              </a:extLst>
            </p:cNvPr>
            <p:cNvSpPr>
              <a:spLocks/>
            </p:cNvSpPr>
            <p:nvPr/>
          </p:nvSpPr>
          <p:spPr bwMode="auto">
            <a:xfrm>
              <a:off x="1562014" y="4949200"/>
              <a:ext cx="130400" cy="311718"/>
            </a:xfrm>
            <a:custGeom>
              <a:avLst/>
              <a:gdLst/>
              <a:ahLst/>
              <a:cxnLst>
                <a:cxn ang="0">
                  <a:pos x="94" y="247"/>
                </a:cxn>
                <a:cxn ang="0">
                  <a:pos x="97" y="228"/>
                </a:cxn>
                <a:cxn ang="0">
                  <a:pos x="94" y="206"/>
                </a:cxn>
                <a:cxn ang="0">
                  <a:pos x="96" y="183"/>
                </a:cxn>
                <a:cxn ang="0">
                  <a:pos x="112" y="177"/>
                </a:cxn>
                <a:cxn ang="0">
                  <a:pos x="118" y="148"/>
                </a:cxn>
                <a:cxn ang="0">
                  <a:pos x="133" y="132"/>
                </a:cxn>
                <a:cxn ang="0">
                  <a:pos x="135" y="105"/>
                </a:cxn>
                <a:cxn ang="0">
                  <a:pos x="148" y="95"/>
                </a:cxn>
                <a:cxn ang="0">
                  <a:pos x="144" y="85"/>
                </a:cxn>
                <a:cxn ang="0">
                  <a:pos x="145" y="76"/>
                </a:cxn>
                <a:cxn ang="0">
                  <a:pos x="131" y="51"/>
                </a:cxn>
                <a:cxn ang="0">
                  <a:pos x="139" y="31"/>
                </a:cxn>
                <a:cxn ang="0">
                  <a:pos x="118" y="22"/>
                </a:cxn>
                <a:cxn ang="0">
                  <a:pos x="96" y="0"/>
                </a:cxn>
                <a:cxn ang="0">
                  <a:pos x="79" y="7"/>
                </a:cxn>
                <a:cxn ang="0">
                  <a:pos x="76" y="23"/>
                </a:cxn>
                <a:cxn ang="0">
                  <a:pos x="83" y="26"/>
                </a:cxn>
                <a:cxn ang="0">
                  <a:pos x="77" y="28"/>
                </a:cxn>
                <a:cxn ang="0">
                  <a:pos x="74" y="39"/>
                </a:cxn>
                <a:cxn ang="0">
                  <a:pos x="63" y="43"/>
                </a:cxn>
                <a:cxn ang="0">
                  <a:pos x="58" y="53"/>
                </a:cxn>
                <a:cxn ang="0">
                  <a:pos x="32" y="51"/>
                </a:cxn>
                <a:cxn ang="0">
                  <a:pos x="19" y="70"/>
                </a:cxn>
                <a:cxn ang="0">
                  <a:pos x="11" y="70"/>
                </a:cxn>
                <a:cxn ang="0">
                  <a:pos x="6" y="77"/>
                </a:cxn>
                <a:cxn ang="0">
                  <a:pos x="0" y="89"/>
                </a:cxn>
                <a:cxn ang="0">
                  <a:pos x="1" y="108"/>
                </a:cxn>
                <a:cxn ang="0">
                  <a:pos x="28" y="131"/>
                </a:cxn>
                <a:cxn ang="0">
                  <a:pos x="28" y="162"/>
                </a:cxn>
                <a:cxn ang="0">
                  <a:pos x="40" y="179"/>
                </a:cxn>
                <a:cxn ang="0">
                  <a:pos x="44" y="206"/>
                </a:cxn>
                <a:cxn ang="0">
                  <a:pos x="39" y="214"/>
                </a:cxn>
                <a:cxn ang="0">
                  <a:pos x="38" y="253"/>
                </a:cxn>
                <a:cxn ang="0">
                  <a:pos x="44" y="259"/>
                </a:cxn>
                <a:cxn ang="0">
                  <a:pos x="39" y="266"/>
                </a:cxn>
                <a:cxn ang="0">
                  <a:pos x="41" y="310"/>
                </a:cxn>
                <a:cxn ang="0">
                  <a:pos x="50" y="329"/>
                </a:cxn>
                <a:cxn ang="0">
                  <a:pos x="50" y="329"/>
                </a:cxn>
                <a:cxn ang="0">
                  <a:pos x="73" y="332"/>
                </a:cxn>
                <a:cxn ang="0">
                  <a:pos x="81" y="318"/>
                </a:cxn>
                <a:cxn ang="0">
                  <a:pos x="91" y="323"/>
                </a:cxn>
                <a:cxn ang="0">
                  <a:pos x="95" y="306"/>
                </a:cxn>
                <a:cxn ang="0">
                  <a:pos x="94" y="247"/>
                </a:cxn>
              </a:cxnLst>
              <a:rect l="0" t="0" r="r" b="b"/>
              <a:pathLst>
                <a:path w="150" h="332">
                  <a:moveTo>
                    <a:pt x="94" y="247"/>
                  </a:moveTo>
                  <a:cubicBezTo>
                    <a:pt x="97" y="228"/>
                    <a:pt x="97" y="228"/>
                    <a:pt x="97" y="228"/>
                  </a:cubicBezTo>
                  <a:cubicBezTo>
                    <a:pt x="94" y="206"/>
                    <a:pt x="94" y="206"/>
                    <a:pt x="94" y="206"/>
                  </a:cubicBezTo>
                  <a:cubicBezTo>
                    <a:pt x="96" y="183"/>
                    <a:pt x="96" y="183"/>
                    <a:pt x="96" y="183"/>
                  </a:cubicBezTo>
                  <a:cubicBezTo>
                    <a:pt x="96" y="183"/>
                    <a:pt x="104" y="187"/>
                    <a:pt x="112" y="177"/>
                  </a:cubicBezTo>
                  <a:cubicBezTo>
                    <a:pt x="120" y="167"/>
                    <a:pt x="115" y="155"/>
                    <a:pt x="118" y="148"/>
                  </a:cubicBezTo>
                  <a:cubicBezTo>
                    <a:pt x="121" y="141"/>
                    <a:pt x="133" y="132"/>
                    <a:pt x="133" y="132"/>
                  </a:cubicBezTo>
                  <a:cubicBezTo>
                    <a:pt x="135" y="105"/>
                    <a:pt x="135" y="105"/>
                    <a:pt x="135" y="105"/>
                  </a:cubicBezTo>
                  <a:cubicBezTo>
                    <a:pt x="135" y="105"/>
                    <a:pt x="146" y="102"/>
                    <a:pt x="148" y="95"/>
                  </a:cubicBezTo>
                  <a:cubicBezTo>
                    <a:pt x="150" y="88"/>
                    <a:pt x="144" y="85"/>
                    <a:pt x="144" y="85"/>
                  </a:cubicBezTo>
                  <a:cubicBezTo>
                    <a:pt x="144" y="85"/>
                    <a:pt x="145" y="82"/>
                    <a:pt x="145" y="76"/>
                  </a:cubicBezTo>
                  <a:cubicBezTo>
                    <a:pt x="145" y="70"/>
                    <a:pt x="130" y="58"/>
                    <a:pt x="131" y="51"/>
                  </a:cubicBezTo>
                  <a:cubicBezTo>
                    <a:pt x="132" y="44"/>
                    <a:pt x="139" y="31"/>
                    <a:pt x="139" y="31"/>
                  </a:cubicBezTo>
                  <a:cubicBezTo>
                    <a:pt x="139" y="31"/>
                    <a:pt x="123" y="25"/>
                    <a:pt x="118" y="22"/>
                  </a:cubicBezTo>
                  <a:cubicBezTo>
                    <a:pt x="113" y="19"/>
                    <a:pt x="96" y="0"/>
                    <a:pt x="96" y="0"/>
                  </a:cubicBezTo>
                  <a:cubicBezTo>
                    <a:pt x="79" y="7"/>
                    <a:pt x="79" y="7"/>
                    <a:pt x="79" y="7"/>
                  </a:cubicBezTo>
                  <a:cubicBezTo>
                    <a:pt x="76" y="23"/>
                    <a:pt x="76" y="23"/>
                    <a:pt x="76" y="23"/>
                  </a:cubicBezTo>
                  <a:cubicBezTo>
                    <a:pt x="83" y="26"/>
                    <a:pt x="83" y="26"/>
                    <a:pt x="83" y="26"/>
                  </a:cubicBezTo>
                  <a:cubicBezTo>
                    <a:pt x="77" y="28"/>
                    <a:pt x="77" y="28"/>
                    <a:pt x="77" y="28"/>
                  </a:cubicBezTo>
                  <a:cubicBezTo>
                    <a:pt x="74" y="39"/>
                    <a:pt x="74" y="39"/>
                    <a:pt x="74" y="39"/>
                  </a:cubicBezTo>
                  <a:cubicBezTo>
                    <a:pt x="74" y="39"/>
                    <a:pt x="67" y="40"/>
                    <a:pt x="63" y="43"/>
                  </a:cubicBezTo>
                  <a:cubicBezTo>
                    <a:pt x="59" y="46"/>
                    <a:pt x="58" y="53"/>
                    <a:pt x="58" y="53"/>
                  </a:cubicBezTo>
                  <a:cubicBezTo>
                    <a:pt x="58" y="53"/>
                    <a:pt x="32" y="52"/>
                    <a:pt x="32" y="51"/>
                  </a:cubicBezTo>
                  <a:cubicBezTo>
                    <a:pt x="21" y="56"/>
                    <a:pt x="19" y="70"/>
                    <a:pt x="19" y="70"/>
                  </a:cubicBezTo>
                  <a:cubicBezTo>
                    <a:pt x="11" y="70"/>
                    <a:pt x="11" y="70"/>
                    <a:pt x="11" y="70"/>
                  </a:cubicBezTo>
                  <a:cubicBezTo>
                    <a:pt x="6" y="77"/>
                    <a:pt x="6" y="77"/>
                    <a:pt x="6" y="77"/>
                  </a:cubicBezTo>
                  <a:cubicBezTo>
                    <a:pt x="0" y="89"/>
                    <a:pt x="0" y="89"/>
                    <a:pt x="0" y="89"/>
                  </a:cubicBezTo>
                  <a:cubicBezTo>
                    <a:pt x="1" y="108"/>
                    <a:pt x="1" y="108"/>
                    <a:pt x="1" y="108"/>
                  </a:cubicBezTo>
                  <a:cubicBezTo>
                    <a:pt x="1" y="108"/>
                    <a:pt x="26" y="123"/>
                    <a:pt x="28" y="131"/>
                  </a:cubicBezTo>
                  <a:cubicBezTo>
                    <a:pt x="30" y="139"/>
                    <a:pt x="28" y="162"/>
                    <a:pt x="28" y="162"/>
                  </a:cubicBezTo>
                  <a:cubicBezTo>
                    <a:pt x="28" y="162"/>
                    <a:pt x="41" y="171"/>
                    <a:pt x="40" y="179"/>
                  </a:cubicBezTo>
                  <a:cubicBezTo>
                    <a:pt x="39" y="187"/>
                    <a:pt x="44" y="206"/>
                    <a:pt x="44" y="206"/>
                  </a:cubicBezTo>
                  <a:cubicBezTo>
                    <a:pt x="39" y="214"/>
                    <a:pt x="39" y="214"/>
                    <a:pt x="39" y="214"/>
                  </a:cubicBezTo>
                  <a:cubicBezTo>
                    <a:pt x="38" y="253"/>
                    <a:pt x="38" y="253"/>
                    <a:pt x="38" y="253"/>
                  </a:cubicBezTo>
                  <a:cubicBezTo>
                    <a:pt x="44" y="259"/>
                    <a:pt x="44" y="259"/>
                    <a:pt x="44" y="259"/>
                  </a:cubicBezTo>
                  <a:cubicBezTo>
                    <a:pt x="39" y="266"/>
                    <a:pt x="39" y="266"/>
                    <a:pt x="39" y="266"/>
                  </a:cubicBezTo>
                  <a:cubicBezTo>
                    <a:pt x="41" y="310"/>
                    <a:pt x="41" y="310"/>
                    <a:pt x="41" y="310"/>
                  </a:cubicBezTo>
                  <a:cubicBezTo>
                    <a:pt x="41" y="310"/>
                    <a:pt x="50" y="319"/>
                    <a:pt x="50" y="329"/>
                  </a:cubicBezTo>
                  <a:cubicBezTo>
                    <a:pt x="50" y="329"/>
                    <a:pt x="50" y="329"/>
                    <a:pt x="50" y="329"/>
                  </a:cubicBezTo>
                  <a:cubicBezTo>
                    <a:pt x="61" y="330"/>
                    <a:pt x="73" y="332"/>
                    <a:pt x="73" y="332"/>
                  </a:cubicBezTo>
                  <a:cubicBezTo>
                    <a:pt x="81" y="318"/>
                    <a:pt x="81" y="318"/>
                    <a:pt x="81" y="318"/>
                  </a:cubicBezTo>
                  <a:cubicBezTo>
                    <a:pt x="81" y="318"/>
                    <a:pt x="85" y="320"/>
                    <a:pt x="91" y="323"/>
                  </a:cubicBezTo>
                  <a:cubicBezTo>
                    <a:pt x="95" y="306"/>
                    <a:pt x="95" y="306"/>
                    <a:pt x="95" y="306"/>
                  </a:cubicBezTo>
                  <a:lnTo>
                    <a:pt x="94" y="247"/>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5" name="Freeform 117">
              <a:extLst>
                <a:ext uri="{FF2B5EF4-FFF2-40B4-BE49-F238E27FC236}">
                  <a16:creationId xmlns:a16="http://schemas.microsoft.com/office/drawing/2014/main" id="{89E1E543-1830-4DD3-8C3F-CE75ECC765A2}"/>
                </a:ext>
              </a:extLst>
            </p:cNvPr>
            <p:cNvSpPr>
              <a:spLocks/>
            </p:cNvSpPr>
            <p:nvPr/>
          </p:nvSpPr>
          <p:spPr bwMode="auto">
            <a:xfrm>
              <a:off x="1638456" y="4875854"/>
              <a:ext cx="492374" cy="479364"/>
            </a:xfrm>
            <a:custGeom>
              <a:avLst/>
              <a:gdLst/>
              <a:ahLst/>
              <a:cxnLst>
                <a:cxn ang="0">
                  <a:pos x="290" y="469"/>
                </a:cxn>
                <a:cxn ang="0">
                  <a:pos x="333" y="394"/>
                </a:cxn>
                <a:cxn ang="0">
                  <a:pos x="372" y="375"/>
                </a:cxn>
                <a:cxn ang="0">
                  <a:pos x="396" y="383"/>
                </a:cxn>
                <a:cxn ang="0">
                  <a:pos x="417" y="378"/>
                </a:cxn>
                <a:cxn ang="0">
                  <a:pos x="434" y="343"/>
                </a:cxn>
                <a:cxn ang="0">
                  <a:pos x="458" y="291"/>
                </a:cxn>
                <a:cxn ang="0">
                  <a:pos x="484" y="239"/>
                </a:cxn>
                <a:cxn ang="0">
                  <a:pos x="504" y="200"/>
                </a:cxn>
                <a:cxn ang="0">
                  <a:pos x="513" y="177"/>
                </a:cxn>
                <a:cxn ang="0">
                  <a:pos x="533" y="141"/>
                </a:cxn>
                <a:cxn ang="0">
                  <a:pos x="559" y="111"/>
                </a:cxn>
                <a:cxn ang="0">
                  <a:pos x="540" y="84"/>
                </a:cxn>
                <a:cxn ang="0">
                  <a:pos x="517" y="8"/>
                </a:cxn>
                <a:cxn ang="0">
                  <a:pos x="499" y="22"/>
                </a:cxn>
                <a:cxn ang="0">
                  <a:pos x="458" y="40"/>
                </a:cxn>
                <a:cxn ang="0">
                  <a:pos x="382" y="25"/>
                </a:cxn>
                <a:cxn ang="0">
                  <a:pos x="293" y="55"/>
                </a:cxn>
                <a:cxn ang="0">
                  <a:pos x="205" y="47"/>
                </a:cxn>
                <a:cxn ang="0">
                  <a:pos x="174" y="12"/>
                </a:cxn>
                <a:cxn ang="0">
                  <a:pos x="135" y="1"/>
                </a:cxn>
                <a:cxn ang="0">
                  <a:pos x="88" y="7"/>
                </a:cxn>
                <a:cxn ang="0">
                  <a:pos x="68" y="50"/>
                </a:cxn>
                <a:cxn ang="0">
                  <a:pos x="48" y="110"/>
                </a:cxn>
                <a:cxn ang="0">
                  <a:pos x="54" y="155"/>
                </a:cxn>
                <a:cxn ang="0">
                  <a:pos x="57" y="174"/>
                </a:cxn>
                <a:cxn ang="0">
                  <a:pos x="42" y="211"/>
                </a:cxn>
                <a:cxn ang="0">
                  <a:pos x="21" y="256"/>
                </a:cxn>
                <a:cxn ang="0">
                  <a:pos x="3" y="285"/>
                </a:cxn>
                <a:cxn ang="0">
                  <a:pos x="3" y="326"/>
                </a:cxn>
                <a:cxn ang="0">
                  <a:pos x="0" y="402"/>
                </a:cxn>
                <a:cxn ang="0">
                  <a:pos x="44" y="394"/>
                </a:cxn>
                <a:cxn ang="0">
                  <a:pos x="96" y="413"/>
                </a:cxn>
                <a:cxn ang="0">
                  <a:pos x="127" y="440"/>
                </a:cxn>
                <a:cxn ang="0">
                  <a:pos x="133" y="453"/>
                </a:cxn>
                <a:cxn ang="0">
                  <a:pos x="157" y="510"/>
                </a:cxn>
                <a:cxn ang="0">
                  <a:pos x="194" y="491"/>
                </a:cxn>
                <a:cxn ang="0">
                  <a:pos x="228" y="496"/>
                </a:cxn>
                <a:cxn ang="0">
                  <a:pos x="265" y="504"/>
                </a:cxn>
                <a:cxn ang="0">
                  <a:pos x="282" y="487"/>
                </a:cxn>
              </a:cxnLst>
              <a:rect l="0" t="0" r="r" b="b"/>
              <a:pathLst>
                <a:path w="567" h="511">
                  <a:moveTo>
                    <a:pt x="281" y="490"/>
                  </a:moveTo>
                  <a:cubicBezTo>
                    <a:pt x="281" y="490"/>
                    <a:pt x="288" y="475"/>
                    <a:pt x="290" y="469"/>
                  </a:cubicBezTo>
                  <a:cubicBezTo>
                    <a:pt x="292" y="463"/>
                    <a:pt x="290" y="431"/>
                    <a:pt x="290" y="431"/>
                  </a:cubicBezTo>
                  <a:cubicBezTo>
                    <a:pt x="333" y="394"/>
                    <a:pt x="333" y="394"/>
                    <a:pt x="333" y="394"/>
                  </a:cubicBezTo>
                  <a:cubicBezTo>
                    <a:pt x="333" y="394"/>
                    <a:pt x="343" y="374"/>
                    <a:pt x="349" y="369"/>
                  </a:cubicBezTo>
                  <a:cubicBezTo>
                    <a:pt x="355" y="364"/>
                    <a:pt x="363" y="377"/>
                    <a:pt x="372" y="375"/>
                  </a:cubicBezTo>
                  <a:cubicBezTo>
                    <a:pt x="381" y="373"/>
                    <a:pt x="368" y="359"/>
                    <a:pt x="375" y="359"/>
                  </a:cubicBezTo>
                  <a:cubicBezTo>
                    <a:pt x="382" y="359"/>
                    <a:pt x="396" y="383"/>
                    <a:pt x="396" y="383"/>
                  </a:cubicBezTo>
                  <a:cubicBezTo>
                    <a:pt x="396" y="383"/>
                    <a:pt x="393" y="399"/>
                    <a:pt x="405" y="399"/>
                  </a:cubicBezTo>
                  <a:cubicBezTo>
                    <a:pt x="417" y="399"/>
                    <a:pt x="417" y="378"/>
                    <a:pt x="417" y="378"/>
                  </a:cubicBezTo>
                  <a:cubicBezTo>
                    <a:pt x="417" y="378"/>
                    <a:pt x="428" y="369"/>
                    <a:pt x="433" y="363"/>
                  </a:cubicBezTo>
                  <a:cubicBezTo>
                    <a:pt x="438" y="357"/>
                    <a:pt x="434" y="343"/>
                    <a:pt x="434" y="343"/>
                  </a:cubicBezTo>
                  <a:cubicBezTo>
                    <a:pt x="450" y="323"/>
                    <a:pt x="450" y="323"/>
                    <a:pt x="450" y="323"/>
                  </a:cubicBezTo>
                  <a:cubicBezTo>
                    <a:pt x="458" y="291"/>
                    <a:pt x="458" y="291"/>
                    <a:pt x="458" y="291"/>
                  </a:cubicBezTo>
                  <a:cubicBezTo>
                    <a:pt x="458" y="291"/>
                    <a:pt x="477" y="284"/>
                    <a:pt x="482" y="274"/>
                  </a:cubicBezTo>
                  <a:cubicBezTo>
                    <a:pt x="487" y="264"/>
                    <a:pt x="482" y="246"/>
                    <a:pt x="484" y="239"/>
                  </a:cubicBezTo>
                  <a:cubicBezTo>
                    <a:pt x="486" y="232"/>
                    <a:pt x="496" y="239"/>
                    <a:pt x="501" y="230"/>
                  </a:cubicBezTo>
                  <a:cubicBezTo>
                    <a:pt x="506" y="221"/>
                    <a:pt x="504" y="200"/>
                    <a:pt x="504" y="200"/>
                  </a:cubicBezTo>
                  <a:cubicBezTo>
                    <a:pt x="511" y="196"/>
                    <a:pt x="511" y="196"/>
                    <a:pt x="511" y="196"/>
                  </a:cubicBezTo>
                  <a:cubicBezTo>
                    <a:pt x="513" y="177"/>
                    <a:pt x="513" y="177"/>
                    <a:pt x="513" y="177"/>
                  </a:cubicBezTo>
                  <a:cubicBezTo>
                    <a:pt x="513" y="177"/>
                    <a:pt x="523" y="164"/>
                    <a:pt x="524" y="161"/>
                  </a:cubicBezTo>
                  <a:cubicBezTo>
                    <a:pt x="525" y="158"/>
                    <a:pt x="533" y="141"/>
                    <a:pt x="533" y="141"/>
                  </a:cubicBezTo>
                  <a:cubicBezTo>
                    <a:pt x="533" y="141"/>
                    <a:pt x="547" y="138"/>
                    <a:pt x="557" y="129"/>
                  </a:cubicBezTo>
                  <a:cubicBezTo>
                    <a:pt x="567" y="120"/>
                    <a:pt x="559" y="111"/>
                    <a:pt x="559" y="111"/>
                  </a:cubicBezTo>
                  <a:cubicBezTo>
                    <a:pt x="559" y="111"/>
                    <a:pt x="563" y="98"/>
                    <a:pt x="562" y="87"/>
                  </a:cubicBezTo>
                  <a:cubicBezTo>
                    <a:pt x="561" y="76"/>
                    <a:pt x="542" y="87"/>
                    <a:pt x="540" y="84"/>
                  </a:cubicBezTo>
                  <a:cubicBezTo>
                    <a:pt x="538" y="81"/>
                    <a:pt x="536" y="40"/>
                    <a:pt x="536" y="40"/>
                  </a:cubicBezTo>
                  <a:cubicBezTo>
                    <a:pt x="517" y="8"/>
                    <a:pt x="517" y="8"/>
                    <a:pt x="517" y="8"/>
                  </a:cubicBezTo>
                  <a:cubicBezTo>
                    <a:pt x="517" y="8"/>
                    <a:pt x="511" y="8"/>
                    <a:pt x="507" y="8"/>
                  </a:cubicBezTo>
                  <a:cubicBezTo>
                    <a:pt x="503" y="8"/>
                    <a:pt x="499" y="22"/>
                    <a:pt x="499" y="22"/>
                  </a:cubicBezTo>
                  <a:cubicBezTo>
                    <a:pt x="499" y="22"/>
                    <a:pt x="490" y="19"/>
                    <a:pt x="483" y="23"/>
                  </a:cubicBezTo>
                  <a:cubicBezTo>
                    <a:pt x="476" y="27"/>
                    <a:pt x="458" y="40"/>
                    <a:pt x="458" y="40"/>
                  </a:cubicBezTo>
                  <a:cubicBezTo>
                    <a:pt x="440" y="39"/>
                    <a:pt x="440" y="39"/>
                    <a:pt x="440" y="39"/>
                  </a:cubicBezTo>
                  <a:cubicBezTo>
                    <a:pt x="440" y="39"/>
                    <a:pt x="424" y="25"/>
                    <a:pt x="382" y="25"/>
                  </a:cubicBezTo>
                  <a:cubicBezTo>
                    <a:pt x="340" y="25"/>
                    <a:pt x="328" y="60"/>
                    <a:pt x="328" y="60"/>
                  </a:cubicBezTo>
                  <a:cubicBezTo>
                    <a:pt x="328" y="60"/>
                    <a:pt x="312" y="56"/>
                    <a:pt x="293" y="55"/>
                  </a:cubicBezTo>
                  <a:cubicBezTo>
                    <a:pt x="274" y="54"/>
                    <a:pt x="262" y="26"/>
                    <a:pt x="250" y="26"/>
                  </a:cubicBezTo>
                  <a:cubicBezTo>
                    <a:pt x="238" y="26"/>
                    <a:pt x="214" y="46"/>
                    <a:pt x="205" y="47"/>
                  </a:cubicBezTo>
                  <a:cubicBezTo>
                    <a:pt x="196" y="48"/>
                    <a:pt x="191" y="26"/>
                    <a:pt x="191" y="26"/>
                  </a:cubicBezTo>
                  <a:cubicBezTo>
                    <a:pt x="174" y="12"/>
                    <a:pt x="174" y="12"/>
                    <a:pt x="174" y="12"/>
                  </a:cubicBezTo>
                  <a:cubicBezTo>
                    <a:pt x="174" y="12"/>
                    <a:pt x="162" y="12"/>
                    <a:pt x="155" y="11"/>
                  </a:cubicBezTo>
                  <a:cubicBezTo>
                    <a:pt x="148" y="10"/>
                    <a:pt x="149" y="0"/>
                    <a:pt x="135" y="1"/>
                  </a:cubicBezTo>
                  <a:cubicBezTo>
                    <a:pt x="121" y="2"/>
                    <a:pt x="122" y="8"/>
                    <a:pt x="122" y="8"/>
                  </a:cubicBezTo>
                  <a:cubicBezTo>
                    <a:pt x="88" y="7"/>
                    <a:pt x="88" y="7"/>
                    <a:pt x="88" y="7"/>
                  </a:cubicBezTo>
                  <a:cubicBezTo>
                    <a:pt x="69" y="24"/>
                    <a:pt x="69" y="24"/>
                    <a:pt x="69" y="24"/>
                  </a:cubicBezTo>
                  <a:cubicBezTo>
                    <a:pt x="69" y="24"/>
                    <a:pt x="69" y="35"/>
                    <a:pt x="68" y="50"/>
                  </a:cubicBezTo>
                  <a:cubicBezTo>
                    <a:pt x="67" y="65"/>
                    <a:pt x="45" y="76"/>
                    <a:pt x="45" y="76"/>
                  </a:cubicBezTo>
                  <a:cubicBezTo>
                    <a:pt x="48" y="110"/>
                    <a:pt x="48" y="110"/>
                    <a:pt x="48" y="110"/>
                  </a:cubicBezTo>
                  <a:cubicBezTo>
                    <a:pt x="48" y="110"/>
                    <a:pt x="41" y="123"/>
                    <a:pt x="40" y="130"/>
                  </a:cubicBezTo>
                  <a:cubicBezTo>
                    <a:pt x="39" y="137"/>
                    <a:pt x="54" y="149"/>
                    <a:pt x="54" y="155"/>
                  </a:cubicBezTo>
                  <a:cubicBezTo>
                    <a:pt x="54" y="161"/>
                    <a:pt x="53" y="164"/>
                    <a:pt x="53" y="164"/>
                  </a:cubicBezTo>
                  <a:cubicBezTo>
                    <a:pt x="53" y="164"/>
                    <a:pt x="59" y="167"/>
                    <a:pt x="57" y="174"/>
                  </a:cubicBezTo>
                  <a:cubicBezTo>
                    <a:pt x="55" y="181"/>
                    <a:pt x="44" y="184"/>
                    <a:pt x="44" y="184"/>
                  </a:cubicBezTo>
                  <a:cubicBezTo>
                    <a:pt x="42" y="211"/>
                    <a:pt x="42" y="211"/>
                    <a:pt x="42" y="211"/>
                  </a:cubicBezTo>
                  <a:cubicBezTo>
                    <a:pt x="42" y="211"/>
                    <a:pt x="30" y="220"/>
                    <a:pt x="27" y="227"/>
                  </a:cubicBezTo>
                  <a:cubicBezTo>
                    <a:pt x="24" y="234"/>
                    <a:pt x="29" y="246"/>
                    <a:pt x="21" y="256"/>
                  </a:cubicBezTo>
                  <a:cubicBezTo>
                    <a:pt x="13" y="266"/>
                    <a:pt x="5" y="262"/>
                    <a:pt x="5" y="262"/>
                  </a:cubicBezTo>
                  <a:cubicBezTo>
                    <a:pt x="3" y="285"/>
                    <a:pt x="3" y="285"/>
                    <a:pt x="3" y="285"/>
                  </a:cubicBezTo>
                  <a:cubicBezTo>
                    <a:pt x="6" y="307"/>
                    <a:pt x="6" y="307"/>
                    <a:pt x="6" y="307"/>
                  </a:cubicBezTo>
                  <a:cubicBezTo>
                    <a:pt x="3" y="326"/>
                    <a:pt x="3" y="326"/>
                    <a:pt x="3" y="326"/>
                  </a:cubicBezTo>
                  <a:cubicBezTo>
                    <a:pt x="4" y="385"/>
                    <a:pt x="4" y="385"/>
                    <a:pt x="4" y="385"/>
                  </a:cubicBezTo>
                  <a:cubicBezTo>
                    <a:pt x="0" y="402"/>
                    <a:pt x="0" y="402"/>
                    <a:pt x="0" y="402"/>
                  </a:cubicBezTo>
                  <a:cubicBezTo>
                    <a:pt x="7" y="405"/>
                    <a:pt x="17" y="408"/>
                    <a:pt x="23" y="406"/>
                  </a:cubicBezTo>
                  <a:cubicBezTo>
                    <a:pt x="34" y="402"/>
                    <a:pt x="44" y="394"/>
                    <a:pt x="44" y="394"/>
                  </a:cubicBezTo>
                  <a:cubicBezTo>
                    <a:pt x="47" y="401"/>
                    <a:pt x="47" y="401"/>
                    <a:pt x="47" y="401"/>
                  </a:cubicBezTo>
                  <a:cubicBezTo>
                    <a:pt x="47" y="401"/>
                    <a:pt x="80" y="394"/>
                    <a:pt x="96" y="413"/>
                  </a:cubicBezTo>
                  <a:cubicBezTo>
                    <a:pt x="112" y="432"/>
                    <a:pt x="113" y="441"/>
                    <a:pt x="113" y="441"/>
                  </a:cubicBezTo>
                  <a:cubicBezTo>
                    <a:pt x="127" y="440"/>
                    <a:pt x="127" y="440"/>
                    <a:pt x="127" y="440"/>
                  </a:cubicBezTo>
                  <a:cubicBezTo>
                    <a:pt x="127" y="440"/>
                    <a:pt x="117" y="455"/>
                    <a:pt x="120" y="456"/>
                  </a:cubicBezTo>
                  <a:cubicBezTo>
                    <a:pt x="123" y="457"/>
                    <a:pt x="133" y="450"/>
                    <a:pt x="133" y="453"/>
                  </a:cubicBezTo>
                  <a:cubicBezTo>
                    <a:pt x="133" y="456"/>
                    <a:pt x="128" y="464"/>
                    <a:pt x="128" y="472"/>
                  </a:cubicBezTo>
                  <a:cubicBezTo>
                    <a:pt x="128" y="480"/>
                    <a:pt x="136" y="509"/>
                    <a:pt x="157" y="510"/>
                  </a:cubicBezTo>
                  <a:cubicBezTo>
                    <a:pt x="178" y="511"/>
                    <a:pt x="191" y="509"/>
                    <a:pt x="191" y="509"/>
                  </a:cubicBezTo>
                  <a:cubicBezTo>
                    <a:pt x="194" y="491"/>
                    <a:pt x="194" y="491"/>
                    <a:pt x="194" y="491"/>
                  </a:cubicBezTo>
                  <a:cubicBezTo>
                    <a:pt x="212" y="501"/>
                    <a:pt x="212" y="501"/>
                    <a:pt x="212" y="501"/>
                  </a:cubicBezTo>
                  <a:cubicBezTo>
                    <a:pt x="228" y="496"/>
                    <a:pt x="228" y="496"/>
                    <a:pt x="228" y="496"/>
                  </a:cubicBezTo>
                  <a:cubicBezTo>
                    <a:pt x="237" y="505"/>
                    <a:pt x="237" y="505"/>
                    <a:pt x="237" y="505"/>
                  </a:cubicBezTo>
                  <a:cubicBezTo>
                    <a:pt x="265" y="504"/>
                    <a:pt x="265" y="504"/>
                    <a:pt x="265" y="504"/>
                  </a:cubicBezTo>
                  <a:cubicBezTo>
                    <a:pt x="265" y="488"/>
                    <a:pt x="265" y="488"/>
                    <a:pt x="265" y="488"/>
                  </a:cubicBezTo>
                  <a:cubicBezTo>
                    <a:pt x="282" y="487"/>
                    <a:pt x="282" y="487"/>
                    <a:pt x="282" y="487"/>
                  </a:cubicBezTo>
                  <a:cubicBezTo>
                    <a:pt x="281" y="490"/>
                    <a:pt x="281" y="490"/>
                    <a:pt x="281" y="490"/>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6" name="Freeform 118">
              <a:extLst>
                <a:ext uri="{FF2B5EF4-FFF2-40B4-BE49-F238E27FC236}">
                  <a16:creationId xmlns:a16="http://schemas.microsoft.com/office/drawing/2014/main" id="{B6F1423D-73A3-4C41-AD20-1C4031607E94}"/>
                </a:ext>
              </a:extLst>
            </p:cNvPr>
            <p:cNvSpPr>
              <a:spLocks/>
            </p:cNvSpPr>
            <p:nvPr/>
          </p:nvSpPr>
          <p:spPr bwMode="auto">
            <a:xfrm>
              <a:off x="2079117" y="4388633"/>
              <a:ext cx="431669" cy="812037"/>
            </a:xfrm>
            <a:custGeom>
              <a:avLst/>
              <a:gdLst/>
              <a:ahLst/>
              <a:cxnLst>
                <a:cxn ang="0">
                  <a:pos x="496" y="420"/>
                </a:cxn>
                <a:cxn ang="0">
                  <a:pos x="119" y="0"/>
                </a:cxn>
                <a:cxn ang="0">
                  <a:pos x="83" y="72"/>
                </a:cxn>
                <a:cxn ang="0">
                  <a:pos x="95" y="129"/>
                </a:cxn>
                <a:cxn ang="0">
                  <a:pos x="120" y="169"/>
                </a:cxn>
                <a:cxn ang="0">
                  <a:pos x="96" y="356"/>
                </a:cxn>
                <a:cxn ang="0">
                  <a:pos x="13" y="479"/>
                </a:cxn>
                <a:cxn ang="0">
                  <a:pos x="3" y="526"/>
                </a:cxn>
                <a:cxn ang="0">
                  <a:pos x="29" y="558"/>
                </a:cxn>
                <a:cxn ang="0">
                  <a:pos x="29" y="561"/>
                </a:cxn>
                <a:cxn ang="0">
                  <a:pos x="50" y="576"/>
                </a:cxn>
                <a:cxn ang="0">
                  <a:pos x="66" y="611"/>
                </a:cxn>
                <a:cxn ang="0">
                  <a:pos x="74" y="650"/>
                </a:cxn>
                <a:cxn ang="0">
                  <a:pos x="106" y="724"/>
                </a:cxn>
                <a:cxn ang="0">
                  <a:pos x="31" y="733"/>
                </a:cxn>
                <a:cxn ang="0">
                  <a:pos x="87" y="802"/>
                </a:cxn>
                <a:cxn ang="0">
                  <a:pos x="123" y="860"/>
                </a:cxn>
                <a:cxn ang="0">
                  <a:pos x="165" y="858"/>
                </a:cxn>
                <a:cxn ang="0">
                  <a:pos x="248" y="833"/>
                </a:cxn>
                <a:cxn ang="0">
                  <a:pos x="253" y="788"/>
                </a:cxn>
                <a:cxn ang="0">
                  <a:pos x="338" y="765"/>
                </a:cxn>
                <a:cxn ang="0">
                  <a:pos x="378" y="723"/>
                </a:cxn>
                <a:cxn ang="0">
                  <a:pos x="393" y="691"/>
                </a:cxn>
                <a:cxn ang="0">
                  <a:pos x="446" y="674"/>
                </a:cxn>
                <a:cxn ang="0">
                  <a:pos x="451" y="656"/>
                </a:cxn>
                <a:cxn ang="0">
                  <a:pos x="426" y="625"/>
                </a:cxn>
                <a:cxn ang="0">
                  <a:pos x="428" y="612"/>
                </a:cxn>
                <a:cxn ang="0">
                  <a:pos x="406" y="587"/>
                </a:cxn>
                <a:cxn ang="0">
                  <a:pos x="417" y="549"/>
                </a:cxn>
                <a:cxn ang="0">
                  <a:pos x="419" y="508"/>
                </a:cxn>
                <a:cxn ang="0">
                  <a:pos x="425" y="490"/>
                </a:cxn>
                <a:cxn ang="0">
                  <a:pos x="432" y="474"/>
                </a:cxn>
                <a:cxn ang="0">
                  <a:pos x="449" y="442"/>
                </a:cxn>
              </a:cxnLst>
              <a:rect l="0" t="0" r="r" b="b"/>
              <a:pathLst>
                <a:path w="496" h="866">
                  <a:moveTo>
                    <a:pt x="451" y="419"/>
                  </a:moveTo>
                  <a:cubicBezTo>
                    <a:pt x="464" y="415"/>
                    <a:pt x="496" y="420"/>
                    <a:pt x="496" y="420"/>
                  </a:cubicBezTo>
                  <a:cubicBezTo>
                    <a:pt x="492" y="216"/>
                    <a:pt x="492" y="216"/>
                    <a:pt x="492" y="216"/>
                  </a:cubicBezTo>
                  <a:cubicBezTo>
                    <a:pt x="119" y="0"/>
                    <a:pt x="119" y="0"/>
                    <a:pt x="119" y="0"/>
                  </a:cubicBezTo>
                  <a:cubicBezTo>
                    <a:pt x="119" y="0"/>
                    <a:pt x="94" y="15"/>
                    <a:pt x="71" y="28"/>
                  </a:cubicBezTo>
                  <a:cubicBezTo>
                    <a:pt x="83" y="72"/>
                    <a:pt x="83" y="72"/>
                    <a:pt x="83" y="72"/>
                  </a:cubicBezTo>
                  <a:cubicBezTo>
                    <a:pt x="76" y="105"/>
                    <a:pt x="76" y="105"/>
                    <a:pt x="76" y="105"/>
                  </a:cubicBezTo>
                  <a:cubicBezTo>
                    <a:pt x="95" y="129"/>
                    <a:pt x="95" y="129"/>
                    <a:pt x="95" y="129"/>
                  </a:cubicBezTo>
                  <a:cubicBezTo>
                    <a:pt x="100" y="145"/>
                    <a:pt x="100" y="145"/>
                    <a:pt x="100" y="145"/>
                  </a:cubicBezTo>
                  <a:cubicBezTo>
                    <a:pt x="120" y="169"/>
                    <a:pt x="120" y="169"/>
                    <a:pt x="120" y="169"/>
                  </a:cubicBezTo>
                  <a:cubicBezTo>
                    <a:pt x="106" y="194"/>
                    <a:pt x="106" y="194"/>
                    <a:pt x="106" y="194"/>
                  </a:cubicBezTo>
                  <a:cubicBezTo>
                    <a:pt x="96" y="356"/>
                    <a:pt x="96" y="356"/>
                    <a:pt x="96" y="356"/>
                  </a:cubicBezTo>
                  <a:cubicBezTo>
                    <a:pt x="96" y="356"/>
                    <a:pt x="46" y="409"/>
                    <a:pt x="35" y="426"/>
                  </a:cubicBezTo>
                  <a:cubicBezTo>
                    <a:pt x="23" y="442"/>
                    <a:pt x="13" y="479"/>
                    <a:pt x="13" y="479"/>
                  </a:cubicBezTo>
                  <a:cubicBezTo>
                    <a:pt x="0" y="484"/>
                    <a:pt x="0" y="484"/>
                    <a:pt x="0" y="484"/>
                  </a:cubicBezTo>
                  <a:cubicBezTo>
                    <a:pt x="3" y="526"/>
                    <a:pt x="3" y="526"/>
                    <a:pt x="3" y="526"/>
                  </a:cubicBezTo>
                  <a:cubicBezTo>
                    <a:pt x="7" y="526"/>
                    <a:pt x="10" y="526"/>
                    <a:pt x="10" y="526"/>
                  </a:cubicBezTo>
                  <a:cubicBezTo>
                    <a:pt x="29" y="558"/>
                    <a:pt x="29" y="558"/>
                    <a:pt x="29" y="558"/>
                  </a:cubicBezTo>
                  <a:cubicBezTo>
                    <a:pt x="29" y="558"/>
                    <a:pt x="29" y="560"/>
                    <a:pt x="29" y="563"/>
                  </a:cubicBezTo>
                  <a:cubicBezTo>
                    <a:pt x="29" y="562"/>
                    <a:pt x="29" y="561"/>
                    <a:pt x="29" y="561"/>
                  </a:cubicBezTo>
                  <a:cubicBezTo>
                    <a:pt x="45" y="559"/>
                    <a:pt x="45" y="559"/>
                    <a:pt x="45" y="559"/>
                  </a:cubicBezTo>
                  <a:cubicBezTo>
                    <a:pt x="45" y="559"/>
                    <a:pt x="46" y="571"/>
                    <a:pt x="50" y="576"/>
                  </a:cubicBezTo>
                  <a:cubicBezTo>
                    <a:pt x="54" y="581"/>
                    <a:pt x="70" y="584"/>
                    <a:pt x="70" y="584"/>
                  </a:cubicBezTo>
                  <a:cubicBezTo>
                    <a:pt x="66" y="611"/>
                    <a:pt x="66" y="611"/>
                    <a:pt x="66" y="611"/>
                  </a:cubicBezTo>
                  <a:cubicBezTo>
                    <a:pt x="66" y="611"/>
                    <a:pt x="80" y="618"/>
                    <a:pt x="80" y="629"/>
                  </a:cubicBezTo>
                  <a:cubicBezTo>
                    <a:pt x="80" y="640"/>
                    <a:pt x="74" y="650"/>
                    <a:pt x="74" y="650"/>
                  </a:cubicBezTo>
                  <a:cubicBezTo>
                    <a:pt x="74" y="650"/>
                    <a:pt x="75" y="678"/>
                    <a:pt x="80" y="692"/>
                  </a:cubicBezTo>
                  <a:cubicBezTo>
                    <a:pt x="85" y="706"/>
                    <a:pt x="106" y="724"/>
                    <a:pt x="106" y="724"/>
                  </a:cubicBezTo>
                  <a:cubicBezTo>
                    <a:pt x="106" y="724"/>
                    <a:pt x="92" y="725"/>
                    <a:pt x="84" y="726"/>
                  </a:cubicBezTo>
                  <a:cubicBezTo>
                    <a:pt x="76" y="727"/>
                    <a:pt x="36" y="720"/>
                    <a:pt x="31" y="733"/>
                  </a:cubicBezTo>
                  <a:cubicBezTo>
                    <a:pt x="26" y="746"/>
                    <a:pt x="41" y="767"/>
                    <a:pt x="49" y="775"/>
                  </a:cubicBezTo>
                  <a:cubicBezTo>
                    <a:pt x="57" y="783"/>
                    <a:pt x="78" y="792"/>
                    <a:pt x="87" y="802"/>
                  </a:cubicBezTo>
                  <a:cubicBezTo>
                    <a:pt x="96" y="812"/>
                    <a:pt x="101" y="859"/>
                    <a:pt x="101" y="859"/>
                  </a:cubicBezTo>
                  <a:cubicBezTo>
                    <a:pt x="101" y="859"/>
                    <a:pt x="113" y="866"/>
                    <a:pt x="123" y="860"/>
                  </a:cubicBezTo>
                  <a:cubicBezTo>
                    <a:pt x="133" y="853"/>
                    <a:pt x="153" y="838"/>
                    <a:pt x="153" y="838"/>
                  </a:cubicBezTo>
                  <a:cubicBezTo>
                    <a:pt x="153" y="838"/>
                    <a:pt x="146" y="863"/>
                    <a:pt x="165" y="858"/>
                  </a:cubicBezTo>
                  <a:cubicBezTo>
                    <a:pt x="183" y="853"/>
                    <a:pt x="178" y="833"/>
                    <a:pt x="196" y="833"/>
                  </a:cubicBezTo>
                  <a:cubicBezTo>
                    <a:pt x="215" y="833"/>
                    <a:pt x="248" y="833"/>
                    <a:pt x="248" y="833"/>
                  </a:cubicBezTo>
                  <a:cubicBezTo>
                    <a:pt x="248" y="833"/>
                    <a:pt x="263" y="811"/>
                    <a:pt x="268" y="805"/>
                  </a:cubicBezTo>
                  <a:cubicBezTo>
                    <a:pt x="273" y="798"/>
                    <a:pt x="253" y="788"/>
                    <a:pt x="253" y="788"/>
                  </a:cubicBezTo>
                  <a:cubicBezTo>
                    <a:pt x="267" y="780"/>
                    <a:pt x="267" y="780"/>
                    <a:pt x="267" y="780"/>
                  </a:cubicBezTo>
                  <a:cubicBezTo>
                    <a:pt x="267" y="780"/>
                    <a:pt x="307" y="780"/>
                    <a:pt x="338" y="765"/>
                  </a:cubicBezTo>
                  <a:cubicBezTo>
                    <a:pt x="370" y="750"/>
                    <a:pt x="365" y="728"/>
                    <a:pt x="365" y="728"/>
                  </a:cubicBezTo>
                  <a:cubicBezTo>
                    <a:pt x="378" y="723"/>
                    <a:pt x="378" y="723"/>
                    <a:pt x="378" y="723"/>
                  </a:cubicBezTo>
                  <a:cubicBezTo>
                    <a:pt x="390" y="711"/>
                    <a:pt x="390" y="711"/>
                    <a:pt x="390" y="711"/>
                  </a:cubicBezTo>
                  <a:cubicBezTo>
                    <a:pt x="393" y="691"/>
                    <a:pt x="393" y="691"/>
                    <a:pt x="393" y="691"/>
                  </a:cubicBezTo>
                  <a:cubicBezTo>
                    <a:pt x="430" y="673"/>
                    <a:pt x="430" y="673"/>
                    <a:pt x="430" y="673"/>
                  </a:cubicBezTo>
                  <a:cubicBezTo>
                    <a:pt x="446" y="674"/>
                    <a:pt x="446" y="674"/>
                    <a:pt x="446" y="674"/>
                  </a:cubicBezTo>
                  <a:cubicBezTo>
                    <a:pt x="445" y="665"/>
                    <a:pt x="445" y="665"/>
                    <a:pt x="445" y="665"/>
                  </a:cubicBezTo>
                  <a:cubicBezTo>
                    <a:pt x="445" y="665"/>
                    <a:pt x="463" y="669"/>
                    <a:pt x="451" y="656"/>
                  </a:cubicBezTo>
                  <a:cubicBezTo>
                    <a:pt x="439" y="643"/>
                    <a:pt x="430" y="642"/>
                    <a:pt x="430" y="642"/>
                  </a:cubicBezTo>
                  <a:cubicBezTo>
                    <a:pt x="426" y="625"/>
                    <a:pt x="426" y="625"/>
                    <a:pt x="426" y="625"/>
                  </a:cubicBezTo>
                  <a:cubicBezTo>
                    <a:pt x="437" y="620"/>
                    <a:pt x="437" y="620"/>
                    <a:pt x="437" y="620"/>
                  </a:cubicBezTo>
                  <a:cubicBezTo>
                    <a:pt x="428" y="612"/>
                    <a:pt x="428" y="612"/>
                    <a:pt x="428" y="612"/>
                  </a:cubicBezTo>
                  <a:cubicBezTo>
                    <a:pt x="428" y="612"/>
                    <a:pt x="430" y="585"/>
                    <a:pt x="423" y="582"/>
                  </a:cubicBezTo>
                  <a:cubicBezTo>
                    <a:pt x="416" y="579"/>
                    <a:pt x="411" y="589"/>
                    <a:pt x="406" y="587"/>
                  </a:cubicBezTo>
                  <a:cubicBezTo>
                    <a:pt x="401" y="585"/>
                    <a:pt x="395" y="580"/>
                    <a:pt x="398" y="569"/>
                  </a:cubicBezTo>
                  <a:cubicBezTo>
                    <a:pt x="401" y="558"/>
                    <a:pt x="415" y="558"/>
                    <a:pt x="417" y="549"/>
                  </a:cubicBezTo>
                  <a:cubicBezTo>
                    <a:pt x="419" y="540"/>
                    <a:pt x="416" y="536"/>
                    <a:pt x="410" y="526"/>
                  </a:cubicBezTo>
                  <a:cubicBezTo>
                    <a:pt x="404" y="516"/>
                    <a:pt x="419" y="508"/>
                    <a:pt x="419" y="508"/>
                  </a:cubicBezTo>
                  <a:cubicBezTo>
                    <a:pt x="430" y="501"/>
                    <a:pt x="430" y="501"/>
                    <a:pt x="430" y="501"/>
                  </a:cubicBezTo>
                  <a:cubicBezTo>
                    <a:pt x="425" y="490"/>
                    <a:pt x="425" y="490"/>
                    <a:pt x="425" y="490"/>
                  </a:cubicBezTo>
                  <a:cubicBezTo>
                    <a:pt x="422" y="474"/>
                    <a:pt x="422" y="474"/>
                    <a:pt x="422" y="474"/>
                  </a:cubicBezTo>
                  <a:cubicBezTo>
                    <a:pt x="432" y="474"/>
                    <a:pt x="432" y="474"/>
                    <a:pt x="432" y="474"/>
                  </a:cubicBezTo>
                  <a:cubicBezTo>
                    <a:pt x="432" y="474"/>
                    <a:pt x="430" y="462"/>
                    <a:pt x="436" y="456"/>
                  </a:cubicBezTo>
                  <a:cubicBezTo>
                    <a:pt x="442" y="450"/>
                    <a:pt x="451" y="450"/>
                    <a:pt x="449" y="442"/>
                  </a:cubicBezTo>
                  <a:cubicBezTo>
                    <a:pt x="447" y="434"/>
                    <a:pt x="438" y="423"/>
                    <a:pt x="451" y="419"/>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7" name="Freeform 119">
              <a:extLst>
                <a:ext uri="{FF2B5EF4-FFF2-40B4-BE49-F238E27FC236}">
                  <a16:creationId xmlns:a16="http://schemas.microsoft.com/office/drawing/2014/main" id="{6632292F-A2EE-419D-B0C7-2A5BD21069D1}"/>
                </a:ext>
              </a:extLst>
            </p:cNvPr>
            <p:cNvSpPr>
              <a:spLocks/>
            </p:cNvSpPr>
            <p:nvPr/>
          </p:nvSpPr>
          <p:spPr bwMode="auto">
            <a:xfrm>
              <a:off x="1029172" y="4312668"/>
              <a:ext cx="676732" cy="751790"/>
            </a:xfrm>
            <a:custGeom>
              <a:avLst/>
              <a:gdLst/>
              <a:ahLst/>
              <a:cxnLst>
                <a:cxn ang="0">
                  <a:pos x="424" y="631"/>
                </a:cxn>
                <a:cxn ang="0">
                  <a:pos x="437" y="607"/>
                </a:cxn>
                <a:cxn ang="0">
                  <a:pos x="481" y="585"/>
                </a:cxn>
                <a:cxn ang="0">
                  <a:pos x="502" y="563"/>
                </a:cxn>
                <a:cxn ang="0">
                  <a:pos x="527" y="547"/>
                </a:cxn>
                <a:cxn ang="0">
                  <a:pos x="572" y="537"/>
                </a:cxn>
                <a:cxn ang="0">
                  <a:pos x="620" y="537"/>
                </a:cxn>
                <a:cxn ang="0">
                  <a:pos x="680" y="526"/>
                </a:cxn>
                <a:cxn ang="0">
                  <a:pos x="712" y="519"/>
                </a:cxn>
                <a:cxn ang="0">
                  <a:pos x="748" y="509"/>
                </a:cxn>
                <a:cxn ang="0">
                  <a:pos x="778" y="454"/>
                </a:cxn>
                <a:cxn ang="0">
                  <a:pos x="766" y="320"/>
                </a:cxn>
                <a:cxn ang="0">
                  <a:pos x="738" y="300"/>
                </a:cxn>
                <a:cxn ang="0">
                  <a:pos x="694" y="270"/>
                </a:cxn>
                <a:cxn ang="0">
                  <a:pos x="666" y="251"/>
                </a:cxn>
                <a:cxn ang="0">
                  <a:pos x="637" y="229"/>
                </a:cxn>
                <a:cxn ang="0">
                  <a:pos x="364" y="3"/>
                </a:cxn>
                <a:cxn ang="0">
                  <a:pos x="314" y="459"/>
                </a:cxn>
                <a:cxn ang="0">
                  <a:pos x="323" y="483"/>
                </a:cxn>
                <a:cxn ang="0">
                  <a:pos x="141" y="513"/>
                </a:cxn>
                <a:cxn ang="0">
                  <a:pos x="127" y="517"/>
                </a:cxn>
                <a:cxn ang="0">
                  <a:pos x="96" y="515"/>
                </a:cxn>
                <a:cxn ang="0">
                  <a:pos x="64" y="532"/>
                </a:cxn>
                <a:cxn ang="0">
                  <a:pos x="24" y="535"/>
                </a:cxn>
                <a:cxn ang="0">
                  <a:pos x="0" y="550"/>
                </a:cxn>
                <a:cxn ang="0">
                  <a:pos x="9" y="578"/>
                </a:cxn>
                <a:cxn ang="0">
                  <a:pos x="14" y="623"/>
                </a:cxn>
                <a:cxn ang="0">
                  <a:pos x="37" y="644"/>
                </a:cxn>
                <a:cxn ang="0">
                  <a:pos x="44" y="703"/>
                </a:cxn>
                <a:cxn ang="0">
                  <a:pos x="73" y="706"/>
                </a:cxn>
                <a:cxn ang="0">
                  <a:pos x="119" y="698"/>
                </a:cxn>
                <a:cxn ang="0">
                  <a:pos x="145" y="673"/>
                </a:cxn>
                <a:cxn ang="0">
                  <a:pos x="163" y="697"/>
                </a:cxn>
                <a:cxn ang="0">
                  <a:pos x="180" y="730"/>
                </a:cxn>
                <a:cxn ang="0">
                  <a:pos x="182" y="752"/>
                </a:cxn>
                <a:cxn ang="0">
                  <a:pos x="201" y="796"/>
                </a:cxn>
                <a:cxn ang="0">
                  <a:pos x="220" y="784"/>
                </a:cxn>
                <a:cxn ang="0">
                  <a:pos x="250" y="788"/>
                </a:cxn>
                <a:cxn ang="0">
                  <a:pos x="264" y="770"/>
                </a:cxn>
                <a:cxn ang="0">
                  <a:pos x="281" y="769"/>
                </a:cxn>
                <a:cxn ang="0">
                  <a:pos x="296" y="795"/>
                </a:cxn>
                <a:cxn ang="0">
                  <a:pos x="312" y="744"/>
                </a:cxn>
                <a:cxn ang="0">
                  <a:pos x="335" y="729"/>
                </a:cxn>
                <a:cxn ang="0">
                  <a:pos x="333" y="700"/>
                </a:cxn>
                <a:cxn ang="0">
                  <a:pos x="359" y="685"/>
                </a:cxn>
                <a:cxn ang="0">
                  <a:pos x="367" y="659"/>
                </a:cxn>
                <a:cxn ang="0">
                  <a:pos x="375" y="637"/>
                </a:cxn>
                <a:cxn ang="0">
                  <a:pos x="409" y="636"/>
                </a:cxn>
              </a:cxnLst>
              <a:rect l="0" t="0" r="r" b="b"/>
              <a:pathLst>
                <a:path w="778" h="800">
                  <a:moveTo>
                    <a:pt x="409" y="636"/>
                  </a:moveTo>
                  <a:cubicBezTo>
                    <a:pt x="424" y="631"/>
                    <a:pt x="424" y="631"/>
                    <a:pt x="424" y="631"/>
                  </a:cubicBezTo>
                  <a:cubicBezTo>
                    <a:pt x="424" y="607"/>
                    <a:pt x="424" y="607"/>
                    <a:pt x="424" y="607"/>
                  </a:cubicBezTo>
                  <a:cubicBezTo>
                    <a:pt x="437" y="607"/>
                    <a:pt x="437" y="607"/>
                    <a:pt x="437" y="607"/>
                  </a:cubicBezTo>
                  <a:cubicBezTo>
                    <a:pt x="437" y="607"/>
                    <a:pt x="454" y="578"/>
                    <a:pt x="460" y="576"/>
                  </a:cubicBezTo>
                  <a:cubicBezTo>
                    <a:pt x="466" y="574"/>
                    <a:pt x="478" y="586"/>
                    <a:pt x="481" y="585"/>
                  </a:cubicBezTo>
                  <a:cubicBezTo>
                    <a:pt x="484" y="584"/>
                    <a:pt x="485" y="563"/>
                    <a:pt x="485" y="563"/>
                  </a:cubicBezTo>
                  <a:cubicBezTo>
                    <a:pt x="502" y="563"/>
                    <a:pt x="502" y="563"/>
                    <a:pt x="502" y="563"/>
                  </a:cubicBezTo>
                  <a:cubicBezTo>
                    <a:pt x="513" y="549"/>
                    <a:pt x="513" y="549"/>
                    <a:pt x="513" y="549"/>
                  </a:cubicBezTo>
                  <a:cubicBezTo>
                    <a:pt x="513" y="549"/>
                    <a:pt x="517" y="551"/>
                    <a:pt x="527" y="547"/>
                  </a:cubicBezTo>
                  <a:cubicBezTo>
                    <a:pt x="537" y="543"/>
                    <a:pt x="539" y="535"/>
                    <a:pt x="539" y="535"/>
                  </a:cubicBezTo>
                  <a:cubicBezTo>
                    <a:pt x="572" y="537"/>
                    <a:pt x="572" y="537"/>
                    <a:pt x="572" y="537"/>
                  </a:cubicBezTo>
                  <a:cubicBezTo>
                    <a:pt x="588" y="544"/>
                    <a:pt x="588" y="544"/>
                    <a:pt x="588" y="544"/>
                  </a:cubicBezTo>
                  <a:cubicBezTo>
                    <a:pt x="620" y="537"/>
                    <a:pt x="620" y="537"/>
                    <a:pt x="620" y="537"/>
                  </a:cubicBezTo>
                  <a:cubicBezTo>
                    <a:pt x="638" y="525"/>
                    <a:pt x="638" y="525"/>
                    <a:pt x="638" y="525"/>
                  </a:cubicBezTo>
                  <a:cubicBezTo>
                    <a:pt x="680" y="526"/>
                    <a:pt x="680" y="526"/>
                    <a:pt x="680" y="526"/>
                  </a:cubicBezTo>
                  <a:cubicBezTo>
                    <a:pt x="681" y="517"/>
                    <a:pt x="681" y="517"/>
                    <a:pt x="681" y="517"/>
                  </a:cubicBezTo>
                  <a:cubicBezTo>
                    <a:pt x="712" y="519"/>
                    <a:pt x="712" y="519"/>
                    <a:pt x="712" y="519"/>
                  </a:cubicBezTo>
                  <a:cubicBezTo>
                    <a:pt x="719" y="514"/>
                    <a:pt x="719" y="514"/>
                    <a:pt x="719" y="514"/>
                  </a:cubicBezTo>
                  <a:cubicBezTo>
                    <a:pt x="719" y="514"/>
                    <a:pt x="726" y="520"/>
                    <a:pt x="748" y="509"/>
                  </a:cubicBezTo>
                  <a:cubicBezTo>
                    <a:pt x="763" y="502"/>
                    <a:pt x="763" y="469"/>
                    <a:pt x="763" y="469"/>
                  </a:cubicBezTo>
                  <a:cubicBezTo>
                    <a:pt x="778" y="454"/>
                    <a:pt x="778" y="454"/>
                    <a:pt x="778" y="454"/>
                  </a:cubicBezTo>
                  <a:cubicBezTo>
                    <a:pt x="778" y="317"/>
                    <a:pt x="778" y="317"/>
                    <a:pt x="778" y="317"/>
                  </a:cubicBezTo>
                  <a:cubicBezTo>
                    <a:pt x="771" y="319"/>
                    <a:pt x="766" y="320"/>
                    <a:pt x="766" y="320"/>
                  </a:cubicBezTo>
                  <a:cubicBezTo>
                    <a:pt x="766" y="320"/>
                    <a:pt x="744" y="328"/>
                    <a:pt x="729" y="321"/>
                  </a:cubicBezTo>
                  <a:cubicBezTo>
                    <a:pt x="714" y="314"/>
                    <a:pt x="738" y="300"/>
                    <a:pt x="738" y="300"/>
                  </a:cubicBezTo>
                  <a:cubicBezTo>
                    <a:pt x="738" y="300"/>
                    <a:pt x="737" y="280"/>
                    <a:pt x="727" y="272"/>
                  </a:cubicBezTo>
                  <a:cubicBezTo>
                    <a:pt x="717" y="264"/>
                    <a:pt x="694" y="270"/>
                    <a:pt x="694" y="270"/>
                  </a:cubicBezTo>
                  <a:cubicBezTo>
                    <a:pt x="689" y="252"/>
                    <a:pt x="689" y="252"/>
                    <a:pt x="689" y="252"/>
                  </a:cubicBezTo>
                  <a:cubicBezTo>
                    <a:pt x="689" y="252"/>
                    <a:pt x="676" y="254"/>
                    <a:pt x="666" y="251"/>
                  </a:cubicBezTo>
                  <a:cubicBezTo>
                    <a:pt x="656" y="248"/>
                    <a:pt x="658" y="241"/>
                    <a:pt x="656" y="233"/>
                  </a:cubicBezTo>
                  <a:cubicBezTo>
                    <a:pt x="654" y="225"/>
                    <a:pt x="637" y="229"/>
                    <a:pt x="637" y="229"/>
                  </a:cubicBezTo>
                  <a:cubicBezTo>
                    <a:pt x="638" y="212"/>
                    <a:pt x="638" y="212"/>
                    <a:pt x="638" y="212"/>
                  </a:cubicBezTo>
                  <a:cubicBezTo>
                    <a:pt x="364" y="3"/>
                    <a:pt x="364" y="3"/>
                    <a:pt x="364" y="3"/>
                  </a:cubicBezTo>
                  <a:cubicBezTo>
                    <a:pt x="283" y="0"/>
                    <a:pt x="283" y="0"/>
                    <a:pt x="283" y="0"/>
                  </a:cubicBezTo>
                  <a:cubicBezTo>
                    <a:pt x="314" y="459"/>
                    <a:pt x="314" y="459"/>
                    <a:pt x="314" y="459"/>
                  </a:cubicBezTo>
                  <a:cubicBezTo>
                    <a:pt x="314" y="459"/>
                    <a:pt x="327" y="465"/>
                    <a:pt x="328" y="472"/>
                  </a:cubicBezTo>
                  <a:cubicBezTo>
                    <a:pt x="329" y="479"/>
                    <a:pt x="323" y="483"/>
                    <a:pt x="323" y="483"/>
                  </a:cubicBezTo>
                  <a:cubicBezTo>
                    <a:pt x="318" y="510"/>
                    <a:pt x="318" y="510"/>
                    <a:pt x="318" y="510"/>
                  </a:cubicBezTo>
                  <a:cubicBezTo>
                    <a:pt x="141" y="513"/>
                    <a:pt x="141" y="513"/>
                    <a:pt x="141" y="513"/>
                  </a:cubicBezTo>
                  <a:cubicBezTo>
                    <a:pt x="141" y="513"/>
                    <a:pt x="141" y="502"/>
                    <a:pt x="137" y="503"/>
                  </a:cubicBezTo>
                  <a:cubicBezTo>
                    <a:pt x="133" y="504"/>
                    <a:pt x="135" y="516"/>
                    <a:pt x="127" y="517"/>
                  </a:cubicBezTo>
                  <a:cubicBezTo>
                    <a:pt x="119" y="518"/>
                    <a:pt x="102" y="521"/>
                    <a:pt x="102" y="521"/>
                  </a:cubicBezTo>
                  <a:cubicBezTo>
                    <a:pt x="96" y="515"/>
                    <a:pt x="96" y="515"/>
                    <a:pt x="96" y="515"/>
                  </a:cubicBezTo>
                  <a:cubicBezTo>
                    <a:pt x="74" y="515"/>
                    <a:pt x="74" y="515"/>
                    <a:pt x="74" y="515"/>
                  </a:cubicBezTo>
                  <a:cubicBezTo>
                    <a:pt x="64" y="532"/>
                    <a:pt x="64" y="532"/>
                    <a:pt x="64" y="532"/>
                  </a:cubicBezTo>
                  <a:cubicBezTo>
                    <a:pt x="64" y="532"/>
                    <a:pt x="52" y="507"/>
                    <a:pt x="39" y="507"/>
                  </a:cubicBezTo>
                  <a:cubicBezTo>
                    <a:pt x="26" y="507"/>
                    <a:pt x="24" y="516"/>
                    <a:pt x="24" y="535"/>
                  </a:cubicBezTo>
                  <a:cubicBezTo>
                    <a:pt x="25" y="536"/>
                    <a:pt x="28" y="546"/>
                    <a:pt x="20" y="549"/>
                  </a:cubicBezTo>
                  <a:cubicBezTo>
                    <a:pt x="12" y="552"/>
                    <a:pt x="0" y="550"/>
                    <a:pt x="0" y="550"/>
                  </a:cubicBezTo>
                  <a:cubicBezTo>
                    <a:pt x="1" y="568"/>
                    <a:pt x="1" y="568"/>
                    <a:pt x="1" y="568"/>
                  </a:cubicBezTo>
                  <a:cubicBezTo>
                    <a:pt x="9" y="578"/>
                    <a:pt x="9" y="578"/>
                    <a:pt x="9" y="578"/>
                  </a:cubicBezTo>
                  <a:cubicBezTo>
                    <a:pt x="9" y="578"/>
                    <a:pt x="21" y="600"/>
                    <a:pt x="16" y="604"/>
                  </a:cubicBezTo>
                  <a:cubicBezTo>
                    <a:pt x="11" y="608"/>
                    <a:pt x="7" y="612"/>
                    <a:pt x="14" y="623"/>
                  </a:cubicBezTo>
                  <a:cubicBezTo>
                    <a:pt x="21" y="634"/>
                    <a:pt x="25" y="622"/>
                    <a:pt x="30" y="625"/>
                  </a:cubicBezTo>
                  <a:cubicBezTo>
                    <a:pt x="35" y="628"/>
                    <a:pt x="37" y="644"/>
                    <a:pt x="37" y="644"/>
                  </a:cubicBezTo>
                  <a:cubicBezTo>
                    <a:pt x="36" y="678"/>
                    <a:pt x="36" y="678"/>
                    <a:pt x="36" y="678"/>
                  </a:cubicBezTo>
                  <a:cubicBezTo>
                    <a:pt x="36" y="678"/>
                    <a:pt x="40" y="705"/>
                    <a:pt x="44" y="703"/>
                  </a:cubicBezTo>
                  <a:cubicBezTo>
                    <a:pt x="48" y="701"/>
                    <a:pt x="52" y="685"/>
                    <a:pt x="61" y="685"/>
                  </a:cubicBezTo>
                  <a:cubicBezTo>
                    <a:pt x="70" y="685"/>
                    <a:pt x="73" y="706"/>
                    <a:pt x="73" y="706"/>
                  </a:cubicBezTo>
                  <a:cubicBezTo>
                    <a:pt x="73" y="706"/>
                    <a:pt x="87" y="683"/>
                    <a:pt x="92" y="685"/>
                  </a:cubicBezTo>
                  <a:cubicBezTo>
                    <a:pt x="97" y="687"/>
                    <a:pt x="119" y="698"/>
                    <a:pt x="119" y="698"/>
                  </a:cubicBezTo>
                  <a:cubicBezTo>
                    <a:pt x="131" y="689"/>
                    <a:pt x="131" y="689"/>
                    <a:pt x="131" y="689"/>
                  </a:cubicBezTo>
                  <a:cubicBezTo>
                    <a:pt x="131" y="689"/>
                    <a:pt x="129" y="665"/>
                    <a:pt x="145" y="673"/>
                  </a:cubicBezTo>
                  <a:cubicBezTo>
                    <a:pt x="161" y="681"/>
                    <a:pt x="154" y="688"/>
                    <a:pt x="154" y="688"/>
                  </a:cubicBezTo>
                  <a:cubicBezTo>
                    <a:pt x="163" y="697"/>
                    <a:pt x="163" y="697"/>
                    <a:pt x="163" y="697"/>
                  </a:cubicBezTo>
                  <a:cubicBezTo>
                    <a:pt x="157" y="714"/>
                    <a:pt x="157" y="714"/>
                    <a:pt x="157" y="714"/>
                  </a:cubicBezTo>
                  <a:cubicBezTo>
                    <a:pt x="180" y="730"/>
                    <a:pt x="180" y="730"/>
                    <a:pt x="180" y="730"/>
                  </a:cubicBezTo>
                  <a:cubicBezTo>
                    <a:pt x="163" y="753"/>
                    <a:pt x="163" y="753"/>
                    <a:pt x="163" y="753"/>
                  </a:cubicBezTo>
                  <a:cubicBezTo>
                    <a:pt x="182" y="752"/>
                    <a:pt x="182" y="752"/>
                    <a:pt x="182" y="752"/>
                  </a:cubicBezTo>
                  <a:cubicBezTo>
                    <a:pt x="182" y="777"/>
                    <a:pt x="182" y="777"/>
                    <a:pt x="182" y="777"/>
                  </a:cubicBezTo>
                  <a:cubicBezTo>
                    <a:pt x="201" y="796"/>
                    <a:pt x="201" y="796"/>
                    <a:pt x="201" y="796"/>
                  </a:cubicBezTo>
                  <a:cubicBezTo>
                    <a:pt x="207" y="799"/>
                    <a:pt x="207" y="799"/>
                    <a:pt x="207" y="799"/>
                  </a:cubicBezTo>
                  <a:cubicBezTo>
                    <a:pt x="207" y="799"/>
                    <a:pt x="204" y="782"/>
                    <a:pt x="220" y="784"/>
                  </a:cubicBezTo>
                  <a:cubicBezTo>
                    <a:pt x="236" y="786"/>
                    <a:pt x="246" y="800"/>
                    <a:pt x="246" y="800"/>
                  </a:cubicBezTo>
                  <a:cubicBezTo>
                    <a:pt x="250" y="788"/>
                    <a:pt x="250" y="788"/>
                    <a:pt x="250" y="788"/>
                  </a:cubicBezTo>
                  <a:cubicBezTo>
                    <a:pt x="260" y="788"/>
                    <a:pt x="260" y="788"/>
                    <a:pt x="260" y="788"/>
                  </a:cubicBezTo>
                  <a:cubicBezTo>
                    <a:pt x="264" y="770"/>
                    <a:pt x="264" y="770"/>
                    <a:pt x="264" y="770"/>
                  </a:cubicBezTo>
                  <a:cubicBezTo>
                    <a:pt x="273" y="782"/>
                    <a:pt x="273" y="782"/>
                    <a:pt x="273" y="782"/>
                  </a:cubicBezTo>
                  <a:cubicBezTo>
                    <a:pt x="281" y="769"/>
                    <a:pt x="281" y="769"/>
                    <a:pt x="281" y="769"/>
                  </a:cubicBezTo>
                  <a:cubicBezTo>
                    <a:pt x="281" y="793"/>
                    <a:pt x="281" y="793"/>
                    <a:pt x="281" y="793"/>
                  </a:cubicBezTo>
                  <a:cubicBezTo>
                    <a:pt x="296" y="795"/>
                    <a:pt x="296" y="795"/>
                    <a:pt x="296" y="795"/>
                  </a:cubicBezTo>
                  <a:cubicBezTo>
                    <a:pt x="296" y="795"/>
                    <a:pt x="300" y="781"/>
                    <a:pt x="315" y="781"/>
                  </a:cubicBezTo>
                  <a:cubicBezTo>
                    <a:pt x="312" y="744"/>
                    <a:pt x="312" y="744"/>
                    <a:pt x="312" y="744"/>
                  </a:cubicBezTo>
                  <a:cubicBezTo>
                    <a:pt x="327" y="744"/>
                    <a:pt x="327" y="744"/>
                    <a:pt x="327" y="744"/>
                  </a:cubicBezTo>
                  <a:cubicBezTo>
                    <a:pt x="335" y="729"/>
                    <a:pt x="335" y="729"/>
                    <a:pt x="335" y="729"/>
                  </a:cubicBezTo>
                  <a:cubicBezTo>
                    <a:pt x="320" y="708"/>
                    <a:pt x="320" y="708"/>
                    <a:pt x="320" y="708"/>
                  </a:cubicBezTo>
                  <a:cubicBezTo>
                    <a:pt x="333" y="700"/>
                    <a:pt x="333" y="700"/>
                    <a:pt x="333" y="700"/>
                  </a:cubicBezTo>
                  <a:cubicBezTo>
                    <a:pt x="333" y="700"/>
                    <a:pt x="348" y="697"/>
                    <a:pt x="360" y="696"/>
                  </a:cubicBezTo>
                  <a:cubicBezTo>
                    <a:pt x="372" y="695"/>
                    <a:pt x="359" y="685"/>
                    <a:pt x="359" y="685"/>
                  </a:cubicBezTo>
                  <a:cubicBezTo>
                    <a:pt x="359" y="685"/>
                    <a:pt x="366" y="684"/>
                    <a:pt x="369" y="680"/>
                  </a:cubicBezTo>
                  <a:cubicBezTo>
                    <a:pt x="372" y="676"/>
                    <a:pt x="367" y="659"/>
                    <a:pt x="367" y="659"/>
                  </a:cubicBezTo>
                  <a:cubicBezTo>
                    <a:pt x="367" y="659"/>
                    <a:pt x="379" y="661"/>
                    <a:pt x="381" y="656"/>
                  </a:cubicBezTo>
                  <a:cubicBezTo>
                    <a:pt x="383" y="651"/>
                    <a:pt x="375" y="637"/>
                    <a:pt x="375" y="637"/>
                  </a:cubicBezTo>
                  <a:cubicBezTo>
                    <a:pt x="388" y="617"/>
                    <a:pt x="388" y="617"/>
                    <a:pt x="388" y="617"/>
                  </a:cubicBezTo>
                  <a:lnTo>
                    <a:pt x="409" y="636"/>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8" name="Freeform 120">
              <a:extLst>
                <a:ext uri="{FF2B5EF4-FFF2-40B4-BE49-F238E27FC236}">
                  <a16:creationId xmlns:a16="http://schemas.microsoft.com/office/drawing/2014/main" id="{867106B0-45E0-4FE6-A3D3-1901726A130E}"/>
                </a:ext>
              </a:extLst>
            </p:cNvPr>
            <p:cNvSpPr>
              <a:spLocks/>
            </p:cNvSpPr>
            <p:nvPr/>
          </p:nvSpPr>
          <p:spPr bwMode="auto">
            <a:xfrm>
              <a:off x="820083" y="4729164"/>
              <a:ext cx="240566" cy="230513"/>
            </a:xfrm>
            <a:custGeom>
              <a:avLst/>
              <a:gdLst/>
              <a:ahLst/>
              <a:cxnLst>
                <a:cxn ang="0">
                  <a:pos x="269" y="181"/>
                </a:cxn>
                <a:cxn ang="0">
                  <a:pos x="253" y="179"/>
                </a:cxn>
                <a:cxn ang="0">
                  <a:pos x="255" y="160"/>
                </a:cxn>
                <a:cxn ang="0">
                  <a:pos x="248" y="134"/>
                </a:cxn>
                <a:cxn ang="0">
                  <a:pos x="240" y="124"/>
                </a:cxn>
                <a:cxn ang="0">
                  <a:pos x="239" y="106"/>
                </a:cxn>
                <a:cxn ang="0">
                  <a:pos x="230" y="92"/>
                </a:cxn>
                <a:cxn ang="0">
                  <a:pos x="213" y="86"/>
                </a:cxn>
                <a:cxn ang="0">
                  <a:pos x="210" y="70"/>
                </a:cxn>
                <a:cxn ang="0">
                  <a:pos x="196" y="68"/>
                </a:cxn>
                <a:cxn ang="0">
                  <a:pos x="188" y="31"/>
                </a:cxn>
                <a:cxn ang="0">
                  <a:pos x="167" y="34"/>
                </a:cxn>
                <a:cxn ang="0">
                  <a:pos x="146" y="10"/>
                </a:cxn>
                <a:cxn ang="0">
                  <a:pos x="122" y="7"/>
                </a:cxn>
                <a:cxn ang="0">
                  <a:pos x="109" y="0"/>
                </a:cxn>
                <a:cxn ang="0">
                  <a:pos x="109" y="10"/>
                </a:cxn>
                <a:cxn ang="0">
                  <a:pos x="86" y="9"/>
                </a:cxn>
                <a:cxn ang="0">
                  <a:pos x="78" y="13"/>
                </a:cxn>
                <a:cxn ang="0">
                  <a:pos x="59" y="11"/>
                </a:cxn>
                <a:cxn ang="0">
                  <a:pos x="41" y="43"/>
                </a:cxn>
                <a:cxn ang="0">
                  <a:pos x="40" y="57"/>
                </a:cxn>
                <a:cxn ang="0">
                  <a:pos x="22" y="80"/>
                </a:cxn>
                <a:cxn ang="0">
                  <a:pos x="0" y="106"/>
                </a:cxn>
                <a:cxn ang="0">
                  <a:pos x="2" y="113"/>
                </a:cxn>
                <a:cxn ang="0">
                  <a:pos x="8" y="112"/>
                </a:cxn>
                <a:cxn ang="0">
                  <a:pos x="17" y="128"/>
                </a:cxn>
                <a:cxn ang="0">
                  <a:pos x="20" y="141"/>
                </a:cxn>
                <a:cxn ang="0">
                  <a:pos x="29" y="149"/>
                </a:cxn>
                <a:cxn ang="0">
                  <a:pos x="28" y="157"/>
                </a:cxn>
                <a:cxn ang="0">
                  <a:pos x="34" y="169"/>
                </a:cxn>
                <a:cxn ang="0">
                  <a:pos x="84" y="169"/>
                </a:cxn>
                <a:cxn ang="0">
                  <a:pos x="84" y="159"/>
                </a:cxn>
                <a:cxn ang="0">
                  <a:pos x="109" y="158"/>
                </a:cxn>
                <a:cxn ang="0">
                  <a:pos x="120" y="166"/>
                </a:cxn>
                <a:cxn ang="0">
                  <a:pos x="128" y="164"/>
                </a:cxn>
                <a:cxn ang="0">
                  <a:pos x="141" y="176"/>
                </a:cxn>
                <a:cxn ang="0">
                  <a:pos x="162" y="171"/>
                </a:cxn>
                <a:cxn ang="0">
                  <a:pos x="143" y="190"/>
                </a:cxn>
                <a:cxn ang="0">
                  <a:pos x="109" y="171"/>
                </a:cxn>
                <a:cxn ang="0">
                  <a:pos x="97" y="183"/>
                </a:cxn>
                <a:cxn ang="0">
                  <a:pos x="72" y="186"/>
                </a:cxn>
                <a:cxn ang="0">
                  <a:pos x="68" y="195"/>
                </a:cxn>
                <a:cxn ang="0">
                  <a:pos x="25" y="195"/>
                </a:cxn>
                <a:cxn ang="0">
                  <a:pos x="24" y="212"/>
                </a:cxn>
                <a:cxn ang="0">
                  <a:pos x="18" y="215"/>
                </a:cxn>
                <a:cxn ang="0">
                  <a:pos x="31" y="241"/>
                </a:cxn>
                <a:cxn ang="0">
                  <a:pos x="50" y="241"/>
                </a:cxn>
                <a:cxn ang="0">
                  <a:pos x="58" y="231"/>
                </a:cxn>
                <a:cxn ang="0">
                  <a:pos x="85" y="231"/>
                </a:cxn>
                <a:cxn ang="0">
                  <a:pos x="102" y="216"/>
                </a:cxn>
                <a:cxn ang="0">
                  <a:pos x="196" y="219"/>
                </a:cxn>
                <a:cxn ang="0">
                  <a:pos x="204" y="232"/>
                </a:cxn>
                <a:cxn ang="0">
                  <a:pos x="215" y="226"/>
                </a:cxn>
                <a:cxn ang="0">
                  <a:pos x="231" y="242"/>
                </a:cxn>
                <a:cxn ang="0">
                  <a:pos x="247" y="235"/>
                </a:cxn>
                <a:cxn ang="0">
                  <a:pos x="275" y="234"/>
                </a:cxn>
                <a:cxn ang="0">
                  <a:pos x="276" y="200"/>
                </a:cxn>
                <a:cxn ang="0">
                  <a:pos x="269" y="181"/>
                </a:cxn>
              </a:cxnLst>
              <a:rect l="0" t="0" r="r" b="b"/>
              <a:pathLst>
                <a:path w="276" h="246">
                  <a:moveTo>
                    <a:pt x="269" y="181"/>
                  </a:moveTo>
                  <a:cubicBezTo>
                    <a:pt x="264" y="178"/>
                    <a:pt x="260" y="190"/>
                    <a:pt x="253" y="179"/>
                  </a:cubicBezTo>
                  <a:cubicBezTo>
                    <a:pt x="246" y="168"/>
                    <a:pt x="250" y="164"/>
                    <a:pt x="255" y="160"/>
                  </a:cubicBezTo>
                  <a:cubicBezTo>
                    <a:pt x="260" y="156"/>
                    <a:pt x="248" y="134"/>
                    <a:pt x="248" y="134"/>
                  </a:cubicBezTo>
                  <a:cubicBezTo>
                    <a:pt x="240" y="124"/>
                    <a:pt x="240" y="124"/>
                    <a:pt x="240" y="124"/>
                  </a:cubicBezTo>
                  <a:cubicBezTo>
                    <a:pt x="239" y="106"/>
                    <a:pt x="239" y="106"/>
                    <a:pt x="239" y="106"/>
                  </a:cubicBezTo>
                  <a:cubicBezTo>
                    <a:pt x="230" y="92"/>
                    <a:pt x="230" y="92"/>
                    <a:pt x="230" y="92"/>
                  </a:cubicBezTo>
                  <a:cubicBezTo>
                    <a:pt x="213" y="86"/>
                    <a:pt x="213" y="86"/>
                    <a:pt x="213" y="86"/>
                  </a:cubicBezTo>
                  <a:cubicBezTo>
                    <a:pt x="213" y="86"/>
                    <a:pt x="213" y="71"/>
                    <a:pt x="210" y="70"/>
                  </a:cubicBezTo>
                  <a:cubicBezTo>
                    <a:pt x="207" y="69"/>
                    <a:pt x="196" y="68"/>
                    <a:pt x="196" y="68"/>
                  </a:cubicBezTo>
                  <a:cubicBezTo>
                    <a:pt x="196" y="68"/>
                    <a:pt x="195" y="32"/>
                    <a:pt x="188" y="31"/>
                  </a:cubicBezTo>
                  <a:cubicBezTo>
                    <a:pt x="181" y="30"/>
                    <a:pt x="167" y="34"/>
                    <a:pt x="167" y="34"/>
                  </a:cubicBezTo>
                  <a:cubicBezTo>
                    <a:pt x="167" y="34"/>
                    <a:pt x="156" y="12"/>
                    <a:pt x="146" y="10"/>
                  </a:cubicBezTo>
                  <a:cubicBezTo>
                    <a:pt x="136" y="8"/>
                    <a:pt x="122" y="7"/>
                    <a:pt x="122" y="7"/>
                  </a:cubicBezTo>
                  <a:cubicBezTo>
                    <a:pt x="109" y="0"/>
                    <a:pt x="109" y="0"/>
                    <a:pt x="109" y="0"/>
                  </a:cubicBezTo>
                  <a:cubicBezTo>
                    <a:pt x="109" y="10"/>
                    <a:pt x="109" y="10"/>
                    <a:pt x="109" y="10"/>
                  </a:cubicBezTo>
                  <a:cubicBezTo>
                    <a:pt x="86" y="9"/>
                    <a:pt x="86" y="9"/>
                    <a:pt x="86" y="9"/>
                  </a:cubicBezTo>
                  <a:cubicBezTo>
                    <a:pt x="78" y="13"/>
                    <a:pt x="78" y="13"/>
                    <a:pt x="78" y="13"/>
                  </a:cubicBezTo>
                  <a:cubicBezTo>
                    <a:pt x="78" y="13"/>
                    <a:pt x="68" y="5"/>
                    <a:pt x="59" y="11"/>
                  </a:cubicBezTo>
                  <a:cubicBezTo>
                    <a:pt x="50" y="17"/>
                    <a:pt x="53" y="41"/>
                    <a:pt x="41" y="43"/>
                  </a:cubicBezTo>
                  <a:cubicBezTo>
                    <a:pt x="40" y="50"/>
                    <a:pt x="40" y="56"/>
                    <a:pt x="40" y="57"/>
                  </a:cubicBezTo>
                  <a:cubicBezTo>
                    <a:pt x="39" y="60"/>
                    <a:pt x="29" y="67"/>
                    <a:pt x="22" y="80"/>
                  </a:cubicBezTo>
                  <a:cubicBezTo>
                    <a:pt x="15" y="93"/>
                    <a:pt x="0" y="106"/>
                    <a:pt x="0" y="106"/>
                  </a:cubicBezTo>
                  <a:cubicBezTo>
                    <a:pt x="2" y="113"/>
                    <a:pt x="2" y="113"/>
                    <a:pt x="2" y="113"/>
                  </a:cubicBezTo>
                  <a:cubicBezTo>
                    <a:pt x="8" y="112"/>
                    <a:pt x="8" y="112"/>
                    <a:pt x="8" y="112"/>
                  </a:cubicBezTo>
                  <a:cubicBezTo>
                    <a:pt x="8" y="112"/>
                    <a:pt x="17" y="121"/>
                    <a:pt x="17" y="128"/>
                  </a:cubicBezTo>
                  <a:cubicBezTo>
                    <a:pt x="17" y="135"/>
                    <a:pt x="20" y="141"/>
                    <a:pt x="20" y="141"/>
                  </a:cubicBezTo>
                  <a:cubicBezTo>
                    <a:pt x="29" y="149"/>
                    <a:pt x="29" y="149"/>
                    <a:pt x="29" y="149"/>
                  </a:cubicBezTo>
                  <a:cubicBezTo>
                    <a:pt x="29" y="149"/>
                    <a:pt x="28" y="150"/>
                    <a:pt x="28" y="157"/>
                  </a:cubicBezTo>
                  <a:cubicBezTo>
                    <a:pt x="28" y="162"/>
                    <a:pt x="32" y="166"/>
                    <a:pt x="34" y="169"/>
                  </a:cubicBezTo>
                  <a:cubicBezTo>
                    <a:pt x="84" y="169"/>
                    <a:pt x="84" y="169"/>
                    <a:pt x="84" y="169"/>
                  </a:cubicBezTo>
                  <a:cubicBezTo>
                    <a:pt x="84" y="159"/>
                    <a:pt x="84" y="159"/>
                    <a:pt x="84" y="159"/>
                  </a:cubicBezTo>
                  <a:cubicBezTo>
                    <a:pt x="84" y="159"/>
                    <a:pt x="96" y="160"/>
                    <a:pt x="109" y="158"/>
                  </a:cubicBezTo>
                  <a:cubicBezTo>
                    <a:pt x="122" y="156"/>
                    <a:pt x="120" y="166"/>
                    <a:pt x="120" y="166"/>
                  </a:cubicBezTo>
                  <a:cubicBezTo>
                    <a:pt x="128" y="164"/>
                    <a:pt x="128" y="164"/>
                    <a:pt x="128" y="164"/>
                  </a:cubicBezTo>
                  <a:cubicBezTo>
                    <a:pt x="128" y="164"/>
                    <a:pt x="136" y="175"/>
                    <a:pt x="141" y="176"/>
                  </a:cubicBezTo>
                  <a:cubicBezTo>
                    <a:pt x="146" y="177"/>
                    <a:pt x="145" y="167"/>
                    <a:pt x="162" y="171"/>
                  </a:cubicBezTo>
                  <a:cubicBezTo>
                    <a:pt x="179" y="175"/>
                    <a:pt x="161" y="190"/>
                    <a:pt x="143" y="190"/>
                  </a:cubicBezTo>
                  <a:cubicBezTo>
                    <a:pt x="125" y="190"/>
                    <a:pt x="109" y="171"/>
                    <a:pt x="109" y="171"/>
                  </a:cubicBezTo>
                  <a:cubicBezTo>
                    <a:pt x="109" y="171"/>
                    <a:pt x="103" y="182"/>
                    <a:pt x="97" y="183"/>
                  </a:cubicBezTo>
                  <a:cubicBezTo>
                    <a:pt x="91" y="184"/>
                    <a:pt x="72" y="186"/>
                    <a:pt x="72" y="186"/>
                  </a:cubicBezTo>
                  <a:cubicBezTo>
                    <a:pt x="72" y="186"/>
                    <a:pt x="71" y="195"/>
                    <a:pt x="68" y="195"/>
                  </a:cubicBezTo>
                  <a:cubicBezTo>
                    <a:pt x="66" y="195"/>
                    <a:pt x="36" y="195"/>
                    <a:pt x="25" y="195"/>
                  </a:cubicBezTo>
                  <a:cubicBezTo>
                    <a:pt x="24" y="202"/>
                    <a:pt x="24" y="212"/>
                    <a:pt x="24" y="212"/>
                  </a:cubicBezTo>
                  <a:cubicBezTo>
                    <a:pt x="18" y="215"/>
                    <a:pt x="18" y="215"/>
                    <a:pt x="18" y="215"/>
                  </a:cubicBezTo>
                  <a:cubicBezTo>
                    <a:pt x="18" y="215"/>
                    <a:pt x="22" y="236"/>
                    <a:pt x="31" y="241"/>
                  </a:cubicBezTo>
                  <a:cubicBezTo>
                    <a:pt x="40" y="246"/>
                    <a:pt x="50" y="241"/>
                    <a:pt x="50" y="241"/>
                  </a:cubicBezTo>
                  <a:cubicBezTo>
                    <a:pt x="58" y="231"/>
                    <a:pt x="58" y="231"/>
                    <a:pt x="58" y="231"/>
                  </a:cubicBezTo>
                  <a:cubicBezTo>
                    <a:pt x="85" y="231"/>
                    <a:pt x="85" y="231"/>
                    <a:pt x="85" y="231"/>
                  </a:cubicBezTo>
                  <a:cubicBezTo>
                    <a:pt x="102" y="216"/>
                    <a:pt x="102" y="216"/>
                    <a:pt x="102" y="216"/>
                  </a:cubicBezTo>
                  <a:cubicBezTo>
                    <a:pt x="196" y="219"/>
                    <a:pt x="196" y="219"/>
                    <a:pt x="196" y="219"/>
                  </a:cubicBezTo>
                  <a:cubicBezTo>
                    <a:pt x="196" y="219"/>
                    <a:pt x="196" y="230"/>
                    <a:pt x="204" y="232"/>
                  </a:cubicBezTo>
                  <a:cubicBezTo>
                    <a:pt x="212" y="234"/>
                    <a:pt x="215" y="226"/>
                    <a:pt x="215" y="226"/>
                  </a:cubicBezTo>
                  <a:cubicBezTo>
                    <a:pt x="215" y="226"/>
                    <a:pt x="224" y="242"/>
                    <a:pt x="231" y="242"/>
                  </a:cubicBezTo>
                  <a:cubicBezTo>
                    <a:pt x="238" y="242"/>
                    <a:pt x="247" y="235"/>
                    <a:pt x="247" y="235"/>
                  </a:cubicBezTo>
                  <a:cubicBezTo>
                    <a:pt x="275" y="234"/>
                    <a:pt x="275" y="234"/>
                    <a:pt x="275" y="234"/>
                  </a:cubicBezTo>
                  <a:cubicBezTo>
                    <a:pt x="276" y="200"/>
                    <a:pt x="276" y="200"/>
                    <a:pt x="276" y="200"/>
                  </a:cubicBezTo>
                  <a:cubicBezTo>
                    <a:pt x="276" y="200"/>
                    <a:pt x="274" y="184"/>
                    <a:pt x="269" y="181"/>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9" name="Freeform 121">
              <a:extLst>
                <a:ext uri="{FF2B5EF4-FFF2-40B4-BE49-F238E27FC236}">
                  <a16:creationId xmlns:a16="http://schemas.microsoft.com/office/drawing/2014/main" id="{22B6BFE6-8AC4-4717-AA0E-ECE63BD720D2}"/>
                </a:ext>
              </a:extLst>
            </p:cNvPr>
            <p:cNvSpPr>
              <a:spLocks/>
            </p:cNvSpPr>
            <p:nvPr/>
          </p:nvSpPr>
          <p:spPr bwMode="auto">
            <a:xfrm>
              <a:off x="916761" y="4933483"/>
              <a:ext cx="299022" cy="277663"/>
            </a:xfrm>
            <a:custGeom>
              <a:avLst/>
              <a:gdLst/>
              <a:ahLst/>
              <a:cxnLst>
                <a:cxn ang="0">
                  <a:pos x="61" y="17"/>
                </a:cxn>
                <a:cxn ang="0">
                  <a:pos x="61" y="47"/>
                </a:cxn>
                <a:cxn ang="0">
                  <a:pos x="22" y="65"/>
                </a:cxn>
                <a:cxn ang="0">
                  <a:pos x="0" y="86"/>
                </a:cxn>
                <a:cxn ang="0">
                  <a:pos x="19" y="103"/>
                </a:cxn>
                <a:cxn ang="0">
                  <a:pos x="45" y="138"/>
                </a:cxn>
                <a:cxn ang="0">
                  <a:pos x="59" y="149"/>
                </a:cxn>
                <a:cxn ang="0">
                  <a:pos x="86" y="194"/>
                </a:cxn>
                <a:cxn ang="0">
                  <a:pos x="142" y="152"/>
                </a:cxn>
                <a:cxn ang="0">
                  <a:pos x="172" y="140"/>
                </a:cxn>
                <a:cxn ang="0">
                  <a:pos x="197" y="190"/>
                </a:cxn>
                <a:cxn ang="0">
                  <a:pos x="197" y="226"/>
                </a:cxn>
                <a:cxn ang="0">
                  <a:pos x="215" y="228"/>
                </a:cxn>
                <a:cxn ang="0">
                  <a:pos x="247" y="227"/>
                </a:cxn>
                <a:cxn ang="0">
                  <a:pos x="265" y="286"/>
                </a:cxn>
                <a:cxn ang="0">
                  <a:pos x="293" y="270"/>
                </a:cxn>
                <a:cxn ang="0">
                  <a:pos x="320" y="255"/>
                </a:cxn>
                <a:cxn ang="0">
                  <a:pos x="314" y="229"/>
                </a:cxn>
                <a:cxn ang="0">
                  <a:pos x="345" y="220"/>
                </a:cxn>
                <a:cxn ang="0">
                  <a:pos x="338" y="193"/>
                </a:cxn>
                <a:cxn ang="0">
                  <a:pos x="335" y="176"/>
                </a:cxn>
                <a:cxn ang="0">
                  <a:pos x="318" y="148"/>
                </a:cxn>
                <a:cxn ang="0">
                  <a:pos x="312" y="115"/>
                </a:cxn>
                <a:cxn ang="0">
                  <a:pos x="293" y="91"/>
                </a:cxn>
                <a:cxn ang="0">
                  <a:pos x="287" y="52"/>
                </a:cxn>
                <a:cxn ang="0">
                  <a:pos x="284" y="26"/>
                </a:cxn>
                <a:cxn ang="0">
                  <a:pos x="261" y="27"/>
                </a:cxn>
                <a:cxn ang="0">
                  <a:pos x="222" y="23"/>
                </a:cxn>
                <a:cxn ang="0">
                  <a:pos x="191" y="23"/>
                </a:cxn>
                <a:cxn ang="0">
                  <a:pos x="166" y="16"/>
                </a:cxn>
                <a:cxn ang="0">
                  <a:pos x="122" y="24"/>
                </a:cxn>
                <a:cxn ang="0">
                  <a:pos x="95" y="14"/>
                </a:cxn>
                <a:cxn ang="0">
                  <a:pos x="60" y="0"/>
                </a:cxn>
              </a:cxnLst>
              <a:rect l="0" t="0" r="r" b="b"/>
              <a:pathLst>
                <a:path w="345" h="296">
                  <a:moveTo>
                    <a:pt x="60" y="0"/>
                  </a:moveTo>
                  <a:cubicBezTo>
                    <a:pt x="61" y="17"/>
                    <a:pt x="61" y="17"/>
                    <a:pt x="61" y="17"/>
                  </a:cubicBezTo>
                  <a:cubicBezTo>
                    <a:pt x="61" y="17"/>
                    <a:pt x="45" y="15"/>
                    <a:pt x="45" y="26"/>
                  </a:cubicBezTo>
                  <a:cubicBezTo>
                    <a:pt x="45" y="37"/>
                    <a:pt x="62" y="32"/>
                    <a:pt x="61" y="47"/>
                  </a:cubicBezTo>
                  <a:cubicBezTo>
                    <a:pt x="60" y="62"/>
                    <a:pt x="49" y="58"/>
                    <a:pt x="39" y="58"/>
                  </a:cubicBezTo>
                  <a:cubicBezTo>
                    <a:pt x="29" y="58"/>
                    <a:pt x="22" y="65"/>
                    <a:pt x="22" y="65"/>
                  </a:cubicBezTo>
                  <a:cubicBezTo>
                    <a:pt x="9" y="66"/>
                    <a:pt x="9" y="66"/>
                    <a:pt x="9" y="66"/>
                  </a:cubicBezTo>
                  <a:cubicBezTo>
                    <a:pt x="0" y="86"/>
                    <a:pt x="0" y="86"/>
                    <a:pt x="0" y="86"/>
                  </a:cubicBezTo>
                  <a:cubicBezTo>
                    <a:pt x="0" y="86"/>
                    <a:pt x="4" y="100"/>
                    <a:pt x="9" y="102"/>
                  </a:cubicBezTo>
                  <a:cubicBezTo>
                    <a:pt x="14" y="104"/>
                    <a:pt x="19" y="103"/>
                    <a:pt x="19" y="103"/>
                  </a:cubicBezTo>
                  <a:cubicBezTo>
                    <a:pt x="19" y="103"/>
                    <a:pt x="10" y="127"/>
                    <a:pt x="25" y="134"/>
                  </a:cubicBezTo>
                  <a:cubicBezTo>
                    <a:pt x="40" y="141"/>
                    <a:pt x="45" y="138"/>
                    <a:pt x="45" y="138"/>
                  </a:cubicBezTo>
                  <a:cubicBezTo>
                    <a:pt x="45" y="138"/>
                    <a:pt x="42" y="150"/>
                    <a:pt x="46" y="154"/>
                  </a:cubicBezTo>
                  <a:cubicBezTo>
                    <a:pt x="50" y="158"/>
                    <a:pt x="59" y="149"/>
                    <a:pt x="59" y="149"/>
                  </a:cubicBezTo>
                  <a:cubicBezTo>
                    <a:pt x="59" y="149"/>
                    <a:pt x="63" y="169"/>
                    <a:pt x="67" y="176"/>
                  </a:cubicBezTo>
                  <a:cubicBezTo>
                    <a:pt x="71" y="183"/>
                    <a:pt x="86" y="194"/>
                    <a:pt x="86" y="194"/>
                  </a:cubicBezTo>
                  <a:cubicBezTo>
                    <a:pt x="98" y="194"/>
                    <a:pt x="117" y="152"/>
                    <a:pt x="117" y="152"/>
                  </a:cubicBezTo>
                  <a:cubicBezTo>
                    <a:pt x="142" y="152"/>
                    <a:pt x="142" y="152"/>
                    <a:pt x="142" y="152"/>
                  </a:cubicBezTo>
                  <a:cubicBezTo>
                    <a:pt x="146" y="140"/>
                    <a:pt x="146" y="140"/>
                    <a:pt x="146" y="140"/>
                  </a:cubicBezTo>
                  <a:cubicBezTo>
                    <a:pt x="172" y="140"/>
                    <a:pt x="172" y="140"/>
                    <a:pt x="172" y="140"/>
                  </a:cubicBezTo>
                  <a:cubicBezTo>
                    <a:pt x="200" y="181"/>
                    <a:pt x="200" y="181"/>
                    <a:pt x="200" y="181"/>
                  </a:cubicBezTo>
                  <a:cubicBezTo>
                    <a:pt x="197" y="190"/>
                    <a:pt x="197" y="190"/>
                    <a:pt x="197" y="190"/>
                  </a:cubicBezTo>
                  <a:cubicBezTo>
                    <a:pt x="197" y="190"/>
                    <a:pt x="208" y="202"/>
                    <a:pt x="208" y="210"/>
                  </a:cubicBezTo>
                  <a:cubicBezTo>
                    <a:pt x="208" y="218"/>
                    <a:pt x="197" y="226"/>
                    <a:pt x="197" y="226"/>
                  </a:cubicBezTo>
                  <a:cubicBezTo>
                    <a:pt x="196" y="239"/>
                    <a:pt x="196" y="239"/>
                    <a:pt x="196" y="239"/>
                  </a:cubicBezTo>
                  <a:cubicBezTo>
                    <a:pt x="215" y="228"/>
                    <a:pt x="215" y="228"/>
                    <a:pt x="215" y="228"/>
                  </a:cubicBezTo>
                  <a:cubicBezTo>
                    <a:pt x="231" y="232"/>
                    <a:pt x="231" y="232"/>
                    <a:pt x="231" y="232"/>
                  </a:cubicBezTo>
                  <a:cubicBezTo>
                    <a:pt x="231" y="232"/>
                    <a:pt x="228" y="214"/>
                    <a:pt x="247" y="227"/>
                  </a:cubicBezTo>
                  <a:cubicBezTo>
                    <a:pt x="266" y="240"/>
                    <a:pt x="257" y="286"/>
                    <a:pt x="257" y="286"/>
                  </a:cubicBezTo>
                  <a:cubicBezTo>
                    <a:pt x="265" y="286"/>
                    <a:pt x="265" y="286"/>
                    <a:pt x="265" y="286"/>
                  </a:cubicBezTo>
                  <a:cubicBezTo>
                    <a:pt x="265" y="286"/>
                    <a:pt x="266" y="296"/>
                    <a:pt x="277" y="296"/>
                  </a:cubicBezTo>
                  <a:cubicBezTo>
                    <a:pt x="288" y="296"/>
                    <a:pt x="288" y="274"/>
                    <a:pt x="293" y="270"/>
                  </a:cubicBezTo>
                  <a:cubicBezTo>
                    <a:pt x="298" y="266"/>
                    <a:pt x="313" y="279"/>
                    <a:pt x="320" y="276"/>
                  </a:cubicBezTo>
                  <a:cubicBezTo>
                    <a:pt x="327" y="273"/>
                    <a:pt x="320" y="255"/>
                    <a:pt x="320" y="255"/>
                  </a:cubicBezTo>
                  <a:cubicBezTo>
                    <a:pt x="332" y="252"/>
                    <a:pt x="332" y="252"/>
                    <a:pt x="332" y="252"/>
                  </a:cubicBezTo>
                  <a:cubicBezTo>
                    <a:pt x="332" y="252"/>
                    <a:pt x="314" y="239"/>
                    <a:pt x="314" y="229"/>
                  </a:cubicBezTo>
                  <a:cubicBezTo>
                    <a:pt x="314" y="219"/>
                    <a:pt x="344" y="233"/>
                    <a:pt x="344" y="233"/>
                  </a:cubicBezTo>
                  <a:cubicBezTo>
                    <a:pt x="344" y="233"/>
                    <a:pt x="345" y="227"/>
                    <a:pt x="345" y="220"/>
                  </a:cubicBezTo>
                  <a:cubicBezTo>
                    <a:pt x="345" y="213"/>
                    <a:pt x="330" y="218"/>
                    <a:pt x="329" y="210"/>
                  </a:cubicBezTo>
                  <a:cubicBezTo>
                    <a:pt x="328" y="202"/>
                    <a:pt x="338" y="193"/>
                    <a:pt x="338" y="193"/>
                  </a:cubicBezTo>
                  <a:cubicBezTo>
                    <a:pt x="328" y="189"/>
                    <a:pt x="328" y="189"/>
                    <a:pt x="328" y="189"/>
                  </a:cubicBezTo>
                  <a:cubicBezTo>
                    <a:pt x="335" y="176"/>
                    <a:pt x="335" y="176"/>
                    <a:pt x="335" y="176"/>
                  </a:cubicBezTo>
                  <a:cubicBezTo>
                    <a:pt x="323" y="175"/>
                    <a:pt x="323" y="175"/>
                    <a:pt x="323" y="175"/>
                  </a:cubicBezTo>
                  <a:cubicBezTo>
                    <a:pt x="318" y="148"/>
                    <a:pt x="318" y="148"/>
                    <a:pt x="318" y="148"/>
                  </a:cubicBezTo>
                  <a:cubicBezTo>
                    <a:pt x="331" y="134"/>
                    <a:pt x="331" y="134"/>
                    <a:pt x="331" y="134"/>
                  </a:cubicBezTo>
                  <a:cubicBezTo>
                    <a:pt x="312" y="115"/>
                    <a:pt x="312" y="115"/>
                    <a:pt x="312" y="115"/>
                  </a:cubicBezTo>
                  <a:cubicBezTo>
                    <a:pt x="312" y="90"/>
                    <a:pt x="312" y="90"/>
                    <a:pt x="312" y="90"/>
                  </a:cubicBezTo>
                  <a:cubicBezTo>
                    <a:pt x="293" y="91"/>
                    <a:pt x="293" y="91"/>
                    <a:pt x="293" y="91"/>
                  </a:cubicBezTo>
                  <a:cubicBezTo>
                    <a:pt x="310" y="68"/>
                    <a:pt x="310" y="68"/>
                    <a:pt x="310" y="68"/>
                  </a:cubicBezTo>
                  <a:cubicBezTo>
                    <a:pt x="287" y="52"/>
                    <a:pt x="287" y="52"/>
                    <a:pt x="287" y="52"/>
                  </a:cubicBezTo>
                  <a:cubicBezTo>
                    <a:pt x="293" y="35"/>
                    <a:pt x="293" y="35"/>
                    <a:pt x="293" y="35"/>
                  </a:cubicBezTo>
                  <a:cubicBezTo>
                    <a:pt x="284" y="26"/>
                    <a:pt x="284" y="26"/>
                    <a:pt x="284" y="26"/>
                  </a:cubicBezTo>
                  <a:cubicBezTo>
                    <a:pt x="284" y="26"/>
                    <a:pt x="291" y="19"/>
                    <a:pt x="275" y="11"/>
                  </a:cubicBezTo>
                  <a:cubicBezTo>
                    <a:pt x="259" y="3"/>
                    <a:pt x="261" y="27"/>
                    <a:pt x="261" y="27"/>
                  </a:cubicBezTo>
                  <a:cubicBezTo>
                    <a:pt x="249" y="36"/>
                    <a:pt x="249" y="36"/>
                    <a:pt x="249" y="36"/>
                  </a:cubicBezTo>
                  <a:cubicBezTo>
                    <a:pt x="249" y="36"/>
                    <a:pt x="227" y="25"/>
                    <a:pt x="222" y="23"/>
                  </a:cubicBezTo>
                  <a:cubicBezTo>
                    <a:pt x="217" y="21"/>
                    <a:pt x="203" y="44"/>
                    <a:pt x="203" y="44"/>
                  </a:cubicBezTo>
                  <a:cubicBezTo>
                    <a:pt x="203" y="44"/>
                    <a:pt x="200" y="23"/>
                    <a:pt x="191" y="23"/>
                  </a:cubicBezTo>
                  <a:cubicBezTo>
                    <a:pt x="182" y="23"/>
                    <a:pt x="178" y="39"/>
                    <a:pt x="174" y="41"/>
                  </a:cubicBezTo>
                  <a:cubicBezTo>
                    <a:pt x="170" y="43"/>
                    <a:pt x="166" y="16"/>
                    <a:pt x="166" y="16"/>
                  </a:cubicBezTo>
                  <a:cubicBezTo>
                    <a:pt x="138" y="17"/>
                    <a:pt x="138" y="17"/>
                    <a:pt x="138" y="17"/>
                  </a:cubicBezTo>
                  <a:cubicBezTo>
                    <a:pt x="138" y="17"/>
                    <a:pt x="129" y="24"/>
                    <a:pt x="122" y="24"/>
                  </a:cubicBezTo>
                  <a:cubicBezTo>
                    <a:pt x="115" y="24"/>
                    <a:pt x="106" y="8"/>
                    <a:pt x="106" y="8"/>
                  </a:cubicBezTo>
                  <a:cubicBezTo>
                    <a:pt x="106" y="8"/>
                    <a:pt x="103" y="16"/>
                    <a:pt x="95" y="14"/>
                  </a:cubicBezTo>
                  <a:cubicBezTo>
                    <a:pt x="87" y="12"/>
                    <a:pt x="87" y="1"/>
                    <a:pt x="87" y="1"/>
                  </a:cubicBezTo>
                  <a:lnTo>
                    <a:pt x="60" y="0"/>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0" name="Freeform 122">
              <a:extLst>
                <a:ext uri="{FF2B5EF4-FFF2-40B4-BE49-F238E27FC236}">
                  <a16:creationId xmlns:a16="http://schemas.microsoft.com/office/drawing/2014/main" id="{4AACA47E-0CB8-4105-91E9-3C4AC354D436}"/>
                </a:ext>
              </a:extLst>
            </p:cNvPr>
            <p:cNvSpPr>
              <a:spLocks/>
            </p:cNvSpPr>
            <p:nvPr/>
          </p:nvSpPr>
          <p:spPr bwMode="auto">
            <a:xfrm>
              <a:off x="849311" y="4202650"/>
              <a:ext cx="496870" cy="628673"/>
            </a:xfrm>
            <a:custGeom>
              <a:avLst/>
              <a:gdLst/>
              <a:ahLst/>
              <a:cxnLst>
                <a:cxn ang="0">
                  <a:pos x="0" y="332"/>
                </a:cxn>
                <a:cxn ang="0">
                  <a:pos x="11" y="336"/>
                </a:cxn>
                <a:cxn ang="0">
                  <a:pos x="15" y="357"/>
                </a:cxn>
                <a:cxn ang="0">
                  <a:pos x="24" y="349"/>
                </a:cxn>
                <a:cxn ang="0">
                  <a:pos x="32" y="372"/>
                </a:cxn>
                <a:cxn ang="0">
                  <a:pos x="30" y="403"/>
                </a:cxn>
                <a:cxn ang="0">
                  <a:pos x="21" y="403"/>
                </a:cxn>
                <a:cxn ang="0">
                  <a:pos x="24" y="417"/>
                </a:cxn>
                <a:cxn ang="0">
                  <a:pos x="16" y="423"/>
                </a:cxn>
                <a:cxn ang="0">
                  <a:pos x="39" y="470"/>
                </a:cxn>
                <a:cxn ang="0">
                  <a:pos x="33" y="509"/>
                </a:cxn>
                <a:cxn ang="0">
                  <a:pos x="31" y="538"/>
                </a:cxn>
                <a:cxn ang="0">
                  <a:pos x="12" y="570"/>
                </a:cxn>
                <a:cxn ang="0">
                  <a:pos x="10" y="605"/>
                </a:cxn>
                <a:cxn ang="0">
                  <a:pos x="28" y="573"/>
                </a:cxn>
                <a:cxn ang="0">
                  <a:pos x="47" y="575"/>
                </a:cxn>
                <a:cxn ang="0">
                  <a:pos x="55" y="571"/>
                </a:cxn>
                <a:cxn ang="0">
                  <a:pos x="78" y="572"/>
                </a:cxn>
                <a:cxn ang="0">
                  <a:pos x="78" y="562"/>
                </a:cxn>
                <a:cxn ang="0">
                  <a:pos x="91" y="569"/>
                </a:cxn>
                <a:cxn ang="0">
                  <a:pos x="115" y="572"/>
                </a:cxn>
                <a:cxn ang="0">
                  <a:pos x="136" y="596"/>
                </a:cxn>
                <a:cxn ang="0">
                  <a:pos x="157" y="593"/>
                </a:cxn>
                <a:cxn ang="0">
                  <a:pos x="165" y="630"/>
                </a:cxn>
                <a:cxn ang="0">
                  <a:pos x="179" y="632"/>
                </a:cxn>
                <a:cxn ang="0">
                  <a:pos x="182" y="648"/>
                </a:cxn>
                <a:cxn ang="0">
                  <a:pos x="199" y="654"/>
                </a:cxn>
                <a:cxn ang="0">
                  <a:pos x="208" y="668"/>
                </a:cxn>
                <a:cxn ang="0">
                  <a:pos x="228" y="667"/>
                </a:cxn>
                <a:cxn ang="0">
                  <a:pos x="232" y="653"/>
                </a:cxn>
                <a:cxn ang="0">
                  <a:pos x="247" y="625"/>
                </a:cxn>
                <a:cxn ang="0">
                  <a:pos x="272" y="650"/>
                </a:cxn>
                <a:cxn ang="0">
                  <a:pos x="282" y="633"/>
                </a:cxn>
                <a:cxn ang="0">
                  <a:pos x="304" y="633"/>
                </a:cxn>
                <a:cxn ang="0">
                  <a:pos x="310" y="639"/>
                </a:cxn>
                <a:cxn ang="0">
                  <a:pos x="335" y="635"/>
                </a:cxn>
                <a:cxn ang="0">
                  <a:pos x="345" y="621"/>
                </a:cxn>
                <a:cxn ang="0">
                  <a:pos x="349" y="631"/>
                </a:cxn>
                <a:cxn ang="0">
                  <a:pos x="526" y="628"/>
                </a:cxn>
                <a:cxn ang="0">
                  <a:pos x="531" y="601"/>
                </a:cxn>
                <a:cxn ang="0">
                  <a:pos x="536" y="590"/>
                </a:cxn>
                <a:cxn ang="0">
                  <a:pos x="522" y="577"/>
                </a:cxn>
                <a:cxn ang="0">
                  <a:pos x="491" y="118"/>
                </a:cxn>
                <a:cxn ang="0">
                  <a:pos x="572" y="121"/>
                </a:cxn>
                <a:cxn ang="0">
                  <a:pos x="399" y="0"/>
                </a:cxn>
                <a:cxn ang="0">
                  <a:pos x="397" y="34"/>
                </a:cxn>
                <a:cxn ang="0">
                  <a:pos x="392" y="38"/>
                </a:cxn>
                <a:cxn ang="0">
                  <a:pos x="391" y="63"/>
                </a:cxn>
                <a:cxn ang="0">
                  <a:pos x="243" y="64"/>
                </a:cxn>
                <a:cxn ang="0">
                  <a:pos x="243" y="74"/>
                </a:cxn>
                <a:cxn ang="0">
                  <a:pos x="238" y="77"/>
                </a:cxn>
                <a:cxn ang="0">
                  <a:pos x="235" y="207"/>
                </a:cxn>
                <a:cxn ang="0">
                  <a:pos x="208" y="212"/>
                </a:cxn>
                <a:cxn ang="0">
                  <a:pos x="189" y="223"/>
                </a:cxn>
                <a:cxn ang="0">
                  <a:pos x="187" y="248"/>
                </a:cxn>
                <a:cxn ang="0">
                  <a:pos x="186" y="317"/>
                </a:cxn>
                <a:cxn ang="0">
                  <a:pos x="0" y="319"/>
                </a:cxn>
                <a:cxn ang="0">
                  <a:pos x="0" y="319"/>
                </a:cxn>
                <a:cxn ang="0">
                  <a:pos x="0" y="332"/>
                </a:cxn>
              </a:cxnLst>
              <a:rect l="0" t="0" r="r" b="b"/>
              <a:pathLst>
                <a:path w="572" h="670">
                  <a:moveTo>
                    <a:pt x="0" y="332"/>
                  </a:moveTo>
                  <a:cubicBezTo>
                    <a:pt x="0" y="332"/>
                    <a:pt x="11" y="331"/>
                    <a:pt x="11" y="336"/>
                  </a:cubicBezTo>
                  <a:cubicBezTo>
                    <a:pt x="11" y="341"/>
                    <a:pt x="11" y="354"/>
                    <a:pt x="15" y="357"/>
                  </a:cubicBezTo>
                  <a:cubicBezTo>
                    <a:pt x="19" y="360"/>
                    <a:pt x="24" y="349"/>
                    <a:pt x="24" y="349"/>
                  </a:cubicBezTo>
                  <a:cubicBezTo>
                    <a:pt x="32" y="372"/>
                    <a:pt x="32" y="372"/>
                    <a:pt x="32" y="372"/>
                  </a:cubicBezTo>
                  <a:cubicBezTo>
                    <a:pt x="30" y="403"/>
                    <a:pt x="30" y="403"/>
                    <a:pt x="30" y="403"/>
                  </a:cubicBezTo>
                  <a:cubicBezTo>
                    <a:pt x="21" y="403"/>
                    <a:pt x="21" y="403"/>
                    <a:pt x="21" y="403"/>
                  </a:cubicBezTo>
                  <a:cubicBezTo>
                    <a:pt x="24" y="417"/>
                    <a:pt x="24" y="417"/>
                    <a:pt x="24" y="417"/>
                  </a:cubicBezTo>
                  <a:cubicBezTo>
                    <a:pt x="16" y="423"/>
                    <a:pt x="16" y="423"/>
                    <a:pt x="16" y="423"/>
                  </a:cubicBezTo>
                  <a:cubicBezTo>
                    <a:pt x="16" y="423"/>
                    <a:pt x="39" y="452"/>
                    <a:pt x="39" y="470"/>
                  </a:cubicBezTo>
                  <a:cubicBezTo>
                    <a:pt x="39" y="488"/>
                    <a:pt x="33" y="509"/>
                    <a:pt x="33" y="509"/>
                  </a:cubicBezTo>
                  <a:cubicBezTo>
                    <a:pt x="31" y="538"/>
                    <a:pt x="31" y="538"/>
                    <a:pt x="31" y="538"/>
                  </a:cubicBezTo>
                  <a:cubicBezTo>
                    <a:pt x="31" y="538"/>
                    <a:pt x="15" y="555"/>
                    <a:pt x="12" y="570"/>
                  </a:cubicBezTo>
                  <a:cubicBezTo>
                    <a:pt x="10" y="579"/>
                    <a:pt x="10" y="594"/>
                    <a:pt x="10" y="605"/>
                  </a:cubicBezTo>
                  <a:cubicBezTo>
                    <a:pt x="22" y="603"/>
                    <a:pt x="19" y="579"/>
                    <a:pt x="28" y="573"/>
                  </a:cubicBezTo>
                  <a:cubicBezTo>
                    <a:pt x="37" y="567"/>
                    <a:pt x="47" y="575"/>
                    <a:pt x="47" y="575"/>
                  </a:cubicBezTo>
                  <a:cubicBezTo>
                    <a:pt x="55" y="571"/>
                    <a:pt x="55" y="571"/>
                    <a:pt x="55" y="571"/>
                  </a:cubicBezTo>
                  <a:cubicBezTo>
                    <a:pt x="78" y="572"/>
                    <a:pt x="78" y="572"/>
                    <a:pt x="78" y="572"/>
                  </a:cubicBezTo>
                  <a:cubicBezTo>
                    <a:pt x="78" y="562"/>
                    <a:pt x="78" y="562"/>
                    <a:pt x="78" y="562"/>
                  </a:cubicBezTo>
                  <a:cubicBezTo>
                    <a:pt x="91" y="569"/>
                    <a:pt x="91" y="569"/>
                    <a:pt x="91" y="569"/>
                  </a:cubicBezTo>
                  <a:cubicBezTo>
                    <a:pt x="91" y="569"/>
                    <a:pt x="105" y="570"/>
                    <a:pt x="115" y="572"/>
                  </a:cubicBezTo>
                  <a:cubicBezTo>
                    <a:pt x="125" y="574"/>
                    <a:pt x="136" y="596"/>
                    <a:pt x="136" y="596"/>
                  </a:cubicBezTo>
                  <a:cubicBezTo>
                    <a:pt x="136" y="596"/>
                    <a:pt x="150" y="592"/>
                    <a:pt x="157" y="593"/>
                  </a:cubicBezTo>
                  <a:cubicBezTo>
                    <a:pt x="164" y="594"/>
                    <a:pt x="165" y="630"/>
                    <a:pt x="165" y="630"/>
                  </a:cubicBezTo>
                  <a:cubicBezTo>
                    <a:pt x="165" y="630"/>
                    <a:pt x="176" y="631"/>
                    <a:pt x="179" y="632"/>
                  </a:cubicBezTo>
                  <a:cubicBezTo>
                    <a:pt x="182" y="633"/>
                    <a:pt x="182" y="648"/>
                    <a:pt x="182" y="648"/>
                  </a:cubicBezTo>
                  <a:cubicBezTo>
                    <a:pt x="199" y="654"/>
                    <a:pt x="199" y="654"/>
                    <a:pt x="199" y="654"/>
                  </a:cubicBezTo>
                  <a:cubicBezTo>
                    <a:pt x="208" y="668"/>
                    <a:pt x="208" y="668"/>
                    <a:pt x="208" y="668"/>
                  </a:cubicBezTo>
                  <a:cubicBezTo>
                    <a:pt x="208" y="668"/>
                    <a:pt x="220" y="670"/>
                    <a:pt x="228" y="667"/>
                  </a:cubicBezTo>
                  <a:cubicBezTo>
                    <a:pt x="236" y="664"/>
                    <a:pt x="233" y="654"/>
                    <a:pt x="232" y="653"/>
                  </a:cubicBezTo>
                  <a:cubicBezTo>
                    <a:pt x="232" y="634"/>
                    <a:pt x="234" y="625"/>
                    <a:pt x="247" y="625"/>
                  </a:cubicBezTo>
                  <a:cubicBezTo>
                    <a:pt x="260" y="625"/>
                    <a:pt x="272" y="650"/>
                    <a:pt x="272" y="650"/>
                  </a:cubicBezTo>
                  <a:cubicBezTo>
                    <a:pt x="282" y="633"/>
                    <a:pt x="282" y="633"/>
                    <a:pt x="282" y="633"/>
                  </a:cubicBezTo>
                  <a:cubicBezTo>
                    <a:pt x="304" y="633"/>
                    <a:pt x="304" y="633"/>
                    <a:pt x="304" y="633"/>
                  </a:cubicBezTo>
                  <a:cubicBezTo>
                    <a:pt x="310" y="639"/>
                    <a:pt x="310" y="639"/>
                    <a:pt x="310" y="639"/>
                  </a:cubicBezTo>
                  <a:cubicBezTo>
                    <a:pt x="310" y="639"/>
                    <a:pt x="327" y="636"/>
                    <a:pt x="335" y="635"/>
                  </a:cubicBezTo>
                  <a:cubicBezTo>
                    <a:pt x="343" y="634"/>
                    <a:pt x="341" y="622"/>
                    <a:pt x="345" y="621"/>
                  </a:cubicBezTo>
                  <a:cubicBezTo>
                    <a:pt x="349" y="620"/>
                    <a:pt x="349" y="631"/>
                    <a:pt x="349" y="631"/>
                  </a:cubicBezTo>
                  <a:cubicBezTo>
                    <a:pt x="526" y="628"/>
                    <a:pt x="526" y="628"/>
                    <a:pt x="526" y="628"/>
                  </a:cubicBezTo>
                  <a:cubicBezTo>
                    <a:pt x="531" y="601"/>
                    <a:pt x="531" y="601"/>
                    <a:pt x="531" y="601"/>
                  </a:cubicBezTo>
                  <a:cubicBezTo>
                    <a:pt x="531" y="601"/>
                    <a:pt x="537" y="597"/>
                    <a:pt x="536" y="590"/>
                  </a:cubicBezTo>
                  <a:cubicBezTo>
                    <a:pt x="535" y="583"/>
                    <a:pt x="522" y="577"/>
                    <a:pt x="522" y="577"/>
                  </a:cubicBezTo>
                  <a:cubicBezTo>
                    <a:pt x="491" y="118"/>
                    <a:pt x="491" y="118"/>
                    <a:pt x="491" y="118"/>
                  </a:cubicBezTo>
                  <a:cubicBezTo>
                    <a:pt x="572" y="121"/>
                    <a:pt x="572" y="121"/>
                    <a:pt x="572" y="121"/>
                  </a:cubicBezTo>
                  <a:cubicBezTo>
                    <a:pt x="399" y="0"/>
                    <a:pt x="399" y="0"/>
                    <a:pt x="399" y="0"/>
                  </a:cubicBezTo>
                  <a:cubicBezTo>
                    <a:pt x="397" y="34"/>
                    <a:pt x="397" y="34"/>
                    <a:pt x="397" y="34"/>
                  </a:cubicBezTo>
                  <a:cubicBezTo>
                    <a:pt x="392" y="38"/>
                    <a:pt x="392" y="38"/>
                    <a:pt x="392" y="38"/>
                  </a:cubicBezTo>
                  <a:cubicBezTo>
                    <a:pt x="391" y="63"/>
                    <a:pt x="391" y="63"/>
                    <a:pt x="391" y="63"/>
                  </a:cubicBezTo>
                  <a:cubicBezTo>
                    <a:pt x="243" y="64"/>
                    <a:pt x="243" y="64"/>
                    <a:pt x="243" y="64"/>
                  </a:cubicBezTo>
                  <a:cubicBezTo>
                    <a:pt x="243" y="74"/>
                    <a:pt x="243" y="74"/>
                    <a:pt x="243" y="74"/>
                  </a:cubicBezTo>
                  <a:cubicBezTo>
                    <a:pt x="238" y="77"/>
                    <a:pt x="238" y="77"/>
                    <a:pt x="238" y="77"/>
                  </a:cubicBezTo>
                  <a:cubicBezTo>
                    <a:pt x="238" y="77"/>
                    <a:pt x="237" y="201"/>
                    <a:pt x="235" y="207"/>
                  </a:cubicBezTo>
                  <a:cubicBezTo>
                    <a:pt x="233" y="213"/>
                    <a:pt x="208" y="212"/>
                    <a:pt x="208" y="212"/>
                  </a:cubicBezTo>
                  <a:cubicBezTo>
                    <a:pt x="208" y="212"/>
                    <a:pt x="200" y="213"/>
                    <a:pt x="189" y="223"/>
                  </a:cubicBezTo>
                  <a:cubicBezTo>
                    <a:pt x="178" y="233"/>
                    <a:pt x="187" y="248"/>
                    <a:pt x="187" y="248"/>
                  </a:cubicBezTo>
                  <a:cubicBezTo>
                    <a:pt x="186" y="317"/>
                    <a:pt x="186" y="317"/>
                    <a:pt x="186" y="317"/>
                  </a:cubicBezTo>
                  <a:cubicBezTo>
                    <a:pt x="0" y="319"/>
                    <a:pt x="0" y="319"/>
                    <a:pt x="0" y="319"/>
                  </a:cubicBezTo>
                  <a:cubicBezTo>
                    <a:pt x="0" y="319"/>
                    <a:pt x="0" y="319"/>
                    <a:pt x="0" y="319"/>
                  </a:cubicBezTo>
                  <a:cubicBezTo>
                    <a:pt x="0" y="326"/>
                    <a:pt x="0" y="332"/>
                    <a:pt x="0" y="332"/>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1" name="Freeform 123">
              <a:extLst>
                <a:ext uri="{FF2B5EF4-FFF2-40B4-BE49-F238E27FC236}">
                  <a16:creationId xmlns:a16="http://schemas.microsoft.com/office/drawing/2014/main" id="{2D334522-F0B1-4D2A-909D-30D8DC442B44}"/>
                </a:ext>
              </a:extLst>
            </p:cNvPr>
            <p:cNvSpPr>
              <a:spLocks/>
            </p:cNvSpPr>
            <p:nvPr/>
          </p:nvSpPr>
          <p:spPr bwMode="auto">
            <a:xfrm>
              <a:off x="1298966" y="4812987"/>
              <a:ext cx="332745" cy="282904"/>
            </a:xfrm>
            <a:custGeom>
              <a:avLst/>
              <a:gdLst/>
              <a:ahLst/>
              <a:cxnLst>
                <a:cxn ang="0">
                  <a:pos x="3" y="246"/>
                </a:cxn>
                <a:cxn ang="0">
                  <a:pos x="19" y="256"/>
                </a:cxn>
                <a:cxn ang="0">
                  <a:pos x="59" y="293"/>
                </a:cxn>
                <a:cxn ang="0">
                  <a:pos x="124" y="300"/>
                </a:cxn>
                <a:cxn ang="0">
                  <a:pos x="132" y="299"/>
                </a:cxn>
                <a:cxn ang="0">
                  <a:pos x="130" y="245"/>
                </a:cxn>
                <a:cxn ang="0">
                  <a:pos x="132" y="219"/>
                </a:cxn>
                <a:cxn ang="0">
                  <a:pos x="192" y="219"/>
                </a:cxn>
                <a:cxn ang="0">
                  <a:pos x="215" y="219"/>
                </a:cxn>
                <a:cxn ang="0">
                  <a:pos x="251" y="212"/>
                </a:cxn>
                <a:cxn ang="0">
                  <a:pos x="276" y="215"/>
                </a:cxn>
                <a:cxn ang="0">
                  <a:pos x="305" y="221"/>
                </a:cxn>
                <a:cxn ang="0">
                  <a:pos x="318" y="214"/>
                </a:cxn>
                <a:cxn ang="0">
                  <a:pos x="357" y="197"/>
                </a:cxn>
                <a:cxn ang="0">
                  <a:pos x="373" y="183"/>
                </a:cxn>
                <a:cxn ang="0">
                  <a:pos x="382" y="170"/>
                </a:cxn>
                <a:cxn ang="0">
                  <a:pos x="360" y="145"/>
                </a:cxn>
                <a:cxn ang="0">
                  <a:pos x="364" y="126"/>
                </a:cxn>
                <a:cxn ang="0">
                  <a:pos x="310" y="104"/>
                </a:cxn>
                <a:cxn ang="0">
                  <a:pos x="312" y="87"/>
                </a:cxn>
                <a:cxn ang="0">
                  <a:pos x="289" y="72"/>
                </a:cxn>
                <a:cxn ang="0">
                  <a:pos x="277" y="32"/>
                </a:cxn>
                <a:cxn ang="0">
                  <a:pos x="260" y="2"/>
                </a:cxn>
                <a:cxn ang="0">
                  <a:pos x="215" y="12"/>
                </a:cxn>
                <a:cxn ang="0">
                  <a:pos x="190" y="28"/>
                </a:cxn>
                <a:cxn ang="0">
                  <a:pos x="169" y="50"/>
                </a:cxn>
                <a:cxn ang="0">
                  <a:pos x="125" y="72"/>
                </a:cxn>
                <a:cxn ang="0">
                  <a:pos x="112" y="96"/>
                </a:cxn>
                <a:cxn ang="0">
                  <a:pos x="76" y="82"/>
                </a:cxn>
                <a:cxn ang="0">
                  <a:pos x="69" y="121"/>
                </a:cxn>
                <a:cxn ang="0">
                  <a:pos x="57" y="145"/>
                </a:cxn>
                <a:cxn ang="0">
                  <a:pos x="48" y="161"/>
                </a:cxn>
                <a:cxn ang="0">
                  <a:pos x="8" y="173"/>
                </a:cxn>
                <a:cxn ang="0">
                  <a:pos x="15" y="209"/>
                </a:cxn>
              </a:cxnLst>
              <a:rect l="0" t="0" r="r" b="b"/>
              <a:pathLst>
                <a:path w="382" h="300">
                  <a:moveTo>
                    <a:pt x="0" y="209"/>
                  </a:moveTo>
                  <a:cubicBezTo>
                    <a:pt x="3" y="246"/>
                    <a:pt x="3" y="246"/>
                    <a:pt x="3" y="246"/>
                  </a:cubicBezTo>
                  <a:cubicBezTo>
                    <a:pt x="6" y="260"/>
                    <a:pt x="6" y="260"/>
                    <a:pt x="6" y="260"/>
                  </a:cubicBezTo>
                  <a:cubicBezTo>
                    <a:pt x="19" y="256"/>
                    <a:pt x="19" y="256"/>
                    <a:pt x="19" y="256"/>
                  </a:cubicBezTo>
                  <a:cubicBezTo>
                    <a:pt x="19" y="256"/>
                    <a:pt x="29" y="287"/>
                    <a:pt x="39" y="288"/>
                  </a:cubicBezTo>
                  <a:cubicBezTo>
                    <a:pt x="49" y="289"/>
                    <a:pt x="59" y="293"/>
                    <a:pt x="59" y="293"/>
                  </a:cubicBezTo>
                  <a:cubicBezTo>
                    <a:pt x="59" y="293"/>
                    <a:pt x="70" y="271"/>
                    <a:pt x="100" y="275"/>
                  </a:cubicBezTo>
                  <a:cubicBezTo>
                    <a:pt x="130" y="279"/>
                    <a:pt x="124" y="300"/>
                    <a:pt x="124" y="300"/>
                  </a:cubicBezTo>
                  <a:cubicBezTo>
                    <a:pt x="136" y="298"/>
                    <a:pt x="136" y="298"/>
                    <a:pt x="136" y="298"/>
                  </a:cubicBezTo>
                  <a:cubicBezTo>
                    <a:pt x="132" y="299"/>
                    <a:pt x="132" y="299"/>
                    <a:pt x="132" y="299"/>
                  </a:cubicBezTo>
                  <a:cubicBezTo>
                    <a:pt x="131" y="263"/>
                    <a:pt x="131" y="263"/>
                    <a:pt x="131" y="263"/>
                  </a:cubicBezTo>
                  <a:cubicBezTo>
                    <a:pt x="130" y="245"/>
                    <a:pt x="130" y="245"/>
                    <a:pt x="130" y="245"/>
                  </a:cubicBezTo>
                  <a:cubicBezTo>
                    <a:pt x="130" y="245"/>
                    <a:pt x="124" y="244"/>
                    <a:pt x="124" y="236"/>
                  </a:cubicBezTo>
                  <a:cubicBezTo>
                    <a:pt x="124" y="228"/>
                    <a:pt x="132" y="219"/>
                    <a:pt x="132" y="219"/>
                  </a:cubicBezTo>
                  <a:cubicBezTo>
                    <a:pt x="187" y="222"/>
                    <a:pt x="187" y="222"/>
                    <a:pt x="187" y="222"/>
                  </a:cubicBezTo>
                  <a:cubicBezTo>
                    <a:pt x="192" y="219"/>
                    <a:pt x="192" y="219"/>
                    <a:pt x="192" y="219"/>
                  </a:cubicBezTo>
                  <a:cubicBezTo>
                    <a:pt x="204" y="222"/>
                    <a:pt x="204" y="222"/>
                    <a:pt x="204" y="222"/>
                  </a:cubicBezTo>
                  <a:cubicBezTo>
                    <a:pt x="215" y="219"/>
                    <a:pt x="215" y="219"/>
                    <a:pt x="215" y="219"/>
                  </a:cubicBezTo>
                  <a:cubicBezTo>
                    <a:pt x="235" y="222"/>
                    <a:pt x="235" y="222"/>
                    <a:pt x="235" y="222"/>
                  </a:cubicBezTo>
                  <a:cubicBezTo>
                    <a:pt x="251" y="212"/>
                    <a:pt x="251" y="212"/>
                    <a:pt x="251" y="212"/>
                  </a:cubicBezTo>
                  <a:cubicBezTo>
                    <a:pt x="265" y="216"/>
                    <a:pt x="265" y="216"/>
                    <a:pt x="265" y="216"/>
                  </a:cubicBezTo>
                  <a:cubicBezTo>
                    <a:pt x="276" y="215"/>
                    <a:pt x="276" y="215"/>
                    <a:pt x="276" y="215"/>
                  </a:cubicBezTo>
                  <a:cubicBezTo>
                    <a:pt x="291" y="222"/>
                    <a:pt x="291" y="222"/>
                    <a:pt x="291" y="222"/>
                  </a:cubicBezTo>
                  <a:cubicBezTo>
                    <a:pt x="305" y="221"/>
                    <a:pt x="305" y="221"/>
                    <a:pt x="305" y="221"/>
                  </a:cubicBezTo>
                  <a:cubicBezTo>
                    <a:pt x="310" y="214"/>
                    <a:pt x="310" y="214"/>
                    <a:pt x="310" y="214"/>
                  </a:cubicBezTo>
                  <a:cubicBezTo>
                    <a:pt x="318" y="214"/>
                    <a:pt x="318" y="214"/>
                    <a:pt x="318" y="214"/>
                  </a:cubicBezTo>
                  <a:cubicBezTo>
                    <a:pt x="318" y="214"/>
                    <a:pt x="320" y="200"/>
                    <a:pt x="331" y="195"/>
                  </a:cubicBezTo>
                  <a:cubicBezTo>
                    <a:pt x="331" y="196"/>
                    <a:pt x="357" y="197"/>
                    <a:pt x="357" y="197"/>
                  </a:cubicBezTo>
                  <a:cubicBezTo>
                    <a:pt x="357" y="197"/>
                    <a:pt x="358" y="190"/>
                    <a:pt x="362" y="187"/>
                  </a:cubicBezTo>
                  <a:cubicBezTo>
                    <a:pt x="366" y="184"/>
                    <a:pt x="373" y="183"/>
                    <a:pt x="373" y="183"/>
                  </a:cubicBezTo>
                  <a:cubicBezTo>
                    <a:pt x="376" y="172"/>
                    <a:pt x="376" y="172"/>
                    <a:pt x="376" y="172"/>
                  </a:cubicBezTo>
                  <a:cubicBezTo>
                    <a:pt x="382" y="170"/>
                    <a:pt x="382" y="170"/>
                    <a:pt x="382" y="170"/>
                  </a:cubicBezTo>
                  <a:cubicBezTo>
                    <a:pt x="375" y="167"/>
                    <a:pt x="375" y="167"/>
                    <a:pt x="375" y="167"/>
                  </a:cubicBezTo>
                  <a:cubicBezTo>
                    <a:pt x="360" y="145"/>
                    <a:pt x="360" y="145"/>
                    <a:pt x="360" y="145"/>
                  </a:cubicBezTo>
                  <a:cubicBezTo>
                    <a:pt x="375" y="140"/>
                    <a:pt x="375" y="140"/>
                    <a:pt x="375" y="140"/>
                  </a:cubicBezTo>
                  <a:cubicBezTo>
                    <a:pt x="375" y="140"/>
                    <a:pt x="373" y="130"/>
                    <a:pt x="364" y="126"/>
                  </a:cubicBezTo>
                  <a:cubicBezTo>
                    <a:pt x="355" y="122"/>
                    <a:pt x="356" y="131"/>
                    <a:pt x="344" y="131"/>
                  </a:cubicBezTo>
                  <a:cubicBezTo>
                    <a:pt x="332" y="131"/>
                    <a:pt x="313" y="109"/>
                    <a:pt x="310" y="104"/>
                  </a:cubicBezTo>
                  <a:cubicBezTo>
                    <a:pt x="307" y="99"/>
                    <a:pt x="322" y="88"/>
                    <a:pt x="322" y="88"/>
                  </a:cubicBezTo>
                  <a:cubicBezTo>
                    <a:pt x="312" y="87"/>
                    <a:pt x="312" y="87"/>
                    <a:pt x="312" y="87"/>
                  </a:cubicBezTo>
                  <a:cubicBezTo>
                    <a:pt x="311" y="78"/>
                    <a:pt x="311" y="78"/>
                    <a:pt x="311" y="78"/>
                  </a:cubicBezTo>
                  <a:cubicBezTo>
                    <a:pt x="311" y="78"/>
                    <a:pt x="299" y="79"/>
                    <a:pt x="289" y="72"/>
                  </a:cubicBezTo>
                  <a:cubicBezTo>
                    <a:pt x="279" y="65"/>
                    <a:pt x="280" y="41"/>
                    <a:pt x="280" y="41"/>
                  </a:cubicBezTo>
                  <a:cubicBezTo>
                    <a:pt x="277" y="32"/>
                    <a:pt x="277" y="32"/>
                    <a:pt x="277" y="32"/>
                  </a:cubicBezTo>
                  <a:cubicBezTo>
                    <a:pt x="276" y="9"/>
                    <a:pt x="276" y="9"/>
                    <a:pt x="276" y="9"/>
                  </a:cubicBezTo>
                  <a:cubicBezTo>
                    <a:pt x="260" y="2"/>
                    <a:pt x="260" y="2"/>
                    <a:pt x="260" y="2"/>
                  </a:cubicBezTo>
                  <a:cubicBezTo>
                    <a:pt x="227" y="0"/>
                    <a:pt x="227" y="0"/>
                    <a:pt x="227" y="0"/>
                  </a:cubicBezTo>
                  <a:cubicBezTo>
                    <a:pt x="227" y="0"/>
                    <a:pt x="225" y="8"/>
                    <a:pt x="215" y="12"/>
                  </a:cubicBezTo>
                  <a:cubicBezTo>
                    <a:pt x="205" y="16"/>
                    <a:pt x="201" y="14"/>
                    <a:pt x="201" y="14"/>
                  </a:cubicBezTo>
                  <a:cubicBezTo>
                    <a:pt x="190" y="28"/>
                    <a:pt x="190" y="28"/>
                    <a:pt x="190" y="28"/>
                  </a:cubicBezTo>
                  <a:cubicBezTo>
                    <a:pt x="173" y="28"/>
                    <a:pt x="173" y="28"/>
                    <a:pt x="173" y="28"/>
                  </a:cubicBezTo>
                  <a:cubicBezTo>
                    <a:pt x="173" y="28"/>
                    <a:pt x="172" y="49"/>
                    <a:pt x="169" y="50"/>
                  </a:cubicBezTo>
                  <a:cubicBezTo>
                    <a:pt x="166" y="51"/>
                    <a:pt x="154" y="39"/>
                    <a:pt x="148" y="41"/>
                  </a:cubicBezTo>
                  <a:cubicBezTo>
                    <a:pt x="142" y="43"/>
                    <a:pt x="125" y="72"/>
                    <a:pt x="125" y="72"/>
                  </a:cubicBezTo>
                  <a:cubicBezTo>
                    <a:pt x="112" y="72"/>
                    <a:pt x="112" y="72"/>
                    <a:pt x="112" y="72"/>
                  </a:cubicBezTo>
                  <a:cubicBezTo>
                    <a:pt x="112" y="96"/>
                    <a:pt x="112" y="96"/>
                    <a:pt x="112" y="96"/>
                  </a:cubicBezTo>
                  <a:cubicBezTo>
                    <a:pt x="97" y="101"/>
                    <a:pt x="97" y="101"/>
                    <a:pt x="97" y="101"/>
                  </a:cubicBezTo>
                  <a:cubicBezTo>
                    <a:pt x="76" y="82"/>
                    <a:pt x="76" y="82"/>
                    <a:pt x="76" y="82"/>
                  </a:cubicBezTo>
                  <a:cubicBezTo>
                    <a:pt x="63" y="102"/>
                    <a:pt x="63" y="102"/>
                    <a:pt x="63" y="102"/>
                  </a:cubicBezTo>
                  <a:cubicBezTo>
                    <a:pt x="63" y="102"/>
                    <a:pt x="71" y="116"/>
                    <a:pt x="69" y="121"/>
                  </a:cubicBezTo>
                  <a:cubicBezTo>
                    <a:pt x="67" y="126"/>
                    <a:pt x="55" y="124"/>
                    <a:pt x="55" y="124"/>
                  </a:cubicBezTo>
                  <a:cubicBezTo>
                    <a:pt x="55" y="124"/>
                    <a:pt x="60" y="141"/>
                    <a:pt x="57" y="145"/>
                  </a:cubicBezTo>
                  <a:cubicBezTo>
                    <a:pt x="54" y="149"/>
                    <a:pt x="47" y="150"/>
                    <a:pt x="47" y="150"/>
                  </a:cubicBezTo>
                  <a:cubicBezTo>
                    <a:pt x="47" y="150"/>
                    <a:pt x="60" y="160"/>
                    <a:pt x="48" y="161"/>
                  </a:cubicBezTo>
                  <a:cubicBezTo>
                    <a:pt x="36" y="162"/>
                    <a:pt x="21" y="165"/>
                    <a:pt x="21" y="165"/>
                  </a:cubicBezTo>
                  <a:cubicBezTo>
                    <a:pt x="8" y="173"/>
                    <a:pt x="8" y="173"/>
                    <a:pt x="8" y="173"/>
                  </a:cubicBezTo>
                  <a:cubicBezTo>
                    <a:pt x="23" y="194"/>
                    <a:pt x="23" y="194"/>
                    <a:pt x="23" y="194"/>
                  </a:cubicBezTo>
                  <a:cubicBezTo>
                    <a:pt x="15" y="209"/>
                    <a:pt x="15" y="209"/>
                    <a:pt x="15" y="209"/>
                  </a:cubicBezTo>
                  <a:lnTo>
                    <a:pt x="0" y="209"/>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2" name="Freeform 124">
              <a:extLst>
                <a:ext uri="{FF2B5EF4-FFF2-40B4-BE49-F238E27FC236}">
                  <a16:creationId xmlns:a16="http://schemas.microsoft.com/office/drawing/2014/main" id="{3B8F983F-EB8D-4B41-AA5B-4C02A4C68D05}"/>
                </a:ext>
              </a:extLst>
            </p:cNvPr>
            <p:cNvSpPr>
              <a:spLocks/>
            </p:cNvSpPr>
            <p:nvPr/>
          </p:nvSpPr>
          <p:spPr bwMode="auto">
            <a:xfrm>
              <a:off x="1170813" y="5033022"/>
              <a:ext cx="254056" cy="322196"/>
            </a:xfrm>
            <a:custGeom>
              <a:avLst/>
              <a:gdLst/>
              <a:ahLst/>
              <a:cxnLst>
                <a:cxn ang="0">
                  <a:pos x="266" y="269"/>
                </a:cxn>
                <a:cxn ang="0">
                  <a:pos x="253" y="219"/>
                </a:cxn>
                <a:cxn ang="0">
                  <a:pos x="273" y="187"/>
                </a:cxn>
                <a:cxn ang="0">
                  <a:pos x="274" y="157"/>
                </a:cxn>
                <a:cxn ang="0">
                  <a:pos x="291" y="130"/>
                </a:cxn>
                <a:cxn ang="0">
                  <a:pos x="279" y="84"/>
                </a:cxn>
                <a:cxn ang="0">
                  <a:pos x="287" y="83"/>
                </a:cxn>
                <a:cxn ang="0">
                  <a:pos x="283" y="64"/>
                </a:cxn>
                <a:cxn ang="0">
                  <a:pos x="271" y="66"/>
                </a:cxn>
                <a:cxn ang="0">
                  <a:pos x="247" y="41"/>
                </a:cxn>
                <a:cxn ang="0">
                  <a:pos x="206" y="59"/>
                </a:cxn>
                <a:cxn ang="0">
                  <a:pos x="186" y="54"/>
                </a:cxn>
                <a:cxn ang="0">
                  <a:pos x="166" y="22"/>
                </a:cxn>
                <a:cxn ang="0">
                  <a:pos x="153" y="26"/>
                </a:cxn>
                <a:cxn ang="0">
                  <a:pos x="150" y="12"/>
                </a:cxn>
                <a:cxn ang="0">
                  <a:pos x="131" y="26"/>
                </a:cxn>
                <a:cxn ang="0">
                  <a:pos x="116" y="24"/>
                </a:cxn>
                <a:cxn ang="0">
                  <a:pos x="116" y="0"/>
                </a:cxn>
                <a:cxn ang="0">
                  <a:pos x="108" y="13"/>
                </a:cxn>
                <a:cxn ang="0">
                  <a:pos x="99" y="1"/>
                </a:cxn>
                <a:cxn ang="0">
                  <a:pos x="95" y="19"/>
                </a:cxn>
                <a:cxn ang="0">
                  <a:pos x="85" y="19"/>
                </a:cxn>
                <a:cxn ang="0">
                  <a:pos x="81" y="31"/>
                </a:cxn>
                <a:cxn ang="0">
                  <a:pos x="55" y="15"/>
                </a:cxn>
                <a:cxn ang="0">
                  <a:pos x="42" y="30"/>
                </a:cxn>
                <a:cxn ang="0">
                  <a:pos x="36" y="27"/>
                </a:cxn>
                <a:cxn ang="0">
                  <a:pos x="23" y="41"/>
                </a:cxn>
                <a:cxn ang="0">
                  <a:pos x="28" y="68"/>
                </a:cxn>
                <a:cxn ang="0">
                  <a:pos x="40" y="69"/>
                </a:cxn>
                <a:cxn ang="0">
                  <a:pos x="33" y="82"/>
                </a:cxn>
                <a:cxn ang="0">
                  <a:pos x="43" y="86"/>
                </a:cxn>
                <a:cxn ang="0">
                  <a:pos x="34" y="103"/>
                </a:cxn>
                <a:cxn ang="0">
                  <a:pos x="50" y="113"/>
                </a:cxn>
                <a:cxn ang="0">
                  <a:pos x="49" y="126"/>
                </a:cxn>
                <a:cxn ang="0">
                  <a:pos x="19" y="122"/>
                </a:cxn>
                <a:cxn ang="0">
                  <a:pos x="37" y="145"/>
                </a:cxn>
                <a:cxn ang="0">
                  <a:pos x="25" y="148"/>
                </a:cxn>
                <a:cxn ang="0">
                  <a:pos x="25" y="169"/>
                </a:cxn>
                <a:cxn ang="0">
                  <a:pos x="2" y="162"/>
                </a:cxn>
                <a:cxn ang="0">
                  <a:pos x="15" y="196"/>
                </a:cxn>
                <a:cxn ang="0">
                  <a:pos x="1" y="228"/>
                </a:cxn>
                <a:cxn ang="0">
                  <a:pos x="14" y="230"/>
                </a:cxn>
                <a:cxn ang="0">
                  <a:pos x="14" y="240"/>
                </a:cxn>
                <a:cxn ang="0">
                  <a:pos x="38" y="236"/>
                </a:cxn>
                <a:cxn ang="0">
                  <a:pos x="39" y="253"/>
                </a:cxn>
                <a:cxn ang="0">
                  <a:pos x="60" y="282"/>
                </a:cxn>
                <a:cxn ang="0">
                  <a:pos x="50" y="316"/>
                </a:cxn>
                <a:cxn ang="0">
                  <a:pos x="51" y="343"/>
                </a:cxn>
                <a:cxn ang="0">
                  <a:pos x="66" y="331"/>
                </a:cxn>
                <a:cxn ang="0">
                  <a:pos x="75" y="331"/>
                </a:cxn>
                <a:cxn ang="0">
                  <a:pos x="85" y="323"/>
                </a:cxn>
                <a:cxn ang="0">
                  <a:pos x="151" y="300"/>
                </a:cxn>
                <a:cxn ang="0">
                  <a:pos x="178" y="296"/>
                </a:cxn>
                <a:cxn ang="0">
                  <a:pos x="218" y="290"/>
                </a:cxn>
                <a:cxn ang="0">
                  <a:pos x="236" y="299"/>
                </a:cxn>
                <a:cxn ang="0">
                  <a:pos x="256" y="289"/>
                </a:cxn>
                <a:cxn ang="0">
                  <a:pos x="273" y="306"/>
                </a:cxn>
                <a:cxn ang="0">
                  <a:pos x="285" y="310"/>
                </a:cxn>
                <a:cxn ang="0">
                  <a:pos x="284" y="275"/>
                </a:cxn>
                <a:cxn ang="0">
                  <a:pos x="266" y="269"/>
                </a:cxn>
              </a:cxnLst>
              <a:rect l="0" t="0" r="r" b="b"/>
              <a:pathLst>
                <a:path w="291" h="343">
                  <a:moveTo>
                    <a:pt x="266" y="269"/>
                  </a:moveTo>
                  <a:cubicBezTo>
                    <a:pt x="266" y="269"/>
                    <a:pt x="253" y="233"/>
                    <a:pt x="253" y="219"/>
                  </a:cubicBezTo>
                  <a:cubicBezTo>
                    <a:pt x="253" y="205"/>
                    <a:pt x="273" y="187"/>
                    <a:pt x="273" y="187"/>
                  </a:cubicBezTo>
                  <a:cubicBezTo>
                    <a:pt x="273" y="187"/>
                    <a:pt x="274" y="165"/>
                    <a:pt x="274" y="157"/>
                  </a:cubicBezTo>
                  <a:cubicBezTo>
                    <a:pt x="274" y="149"/>
                    <a:pt x="291" y="142"/>
                    <a:pt x="291" y="130"/>
                  </a:cubicBezTo>
                  <a:cubicBezTo>
                    <a:pt x="291" y="118"/>
                    <a:pt x="279" y="84"/>
                    <a:pt x="279" y="84"/>
                  </a:cubicBezTo>
                  <a:cubicBezTo>
                    <a:pt x="287" y="83"/>
                    <a:pt x="287" y="83"/>
                    <a:pt x="287" y="83"/>
                  </a:cubicBezTo>
                  <a:cubicBezTo>
                    <a:pt x="283" y="64"/>
                    <a:pt x="283" y="64"/>
                    <a:pt x="283" y="64"/>
                  </a:cubicBezTo>
                  <a:cubicBezTo>
                    <a:pt x="271" y="66"/>
                    <a:pt x="271" y="66"/>
                    <a:pt x="271" y="66"/>
                  </a:cubicBezTo>
                  <a:cubicBezTo>
                    <a:pt x="271" y="66"/>
                    <a:pt x="277" y="45"/>
                    <a:pt x="247" y="41"/>
                  </a:cubicBezTo>
                  <a:cubicBezTo>
                    <a:pt x="217" y="37"/>
                    <a:pt x="206" y="59"/>
                    <a:pt x="206" y="59"/>
                  </a:cubicBezTo>
                  <a:cubicBezTo>
                    <a:pt x="206" y="59"/>
                    <a:pt x="196" y="55"/>
                    <a:pt x="186" y="54"/>
                  </a:cubicBezTo>
                  <a:cubicBezTo>
                    <a:pt x="176" y="53"/>
                    <a:pt x="166" y="22"/>
                    <a:pt x="166" y="22"/>
                  </a:cubicBezTo>
                  <a:cubicBezTo>
                    <a:pt x="153" y="26"/>
                    <a:pt x="153" y="26"/>
                    <a:pt x="153" y="26"/>
                  </a:cubicBezTo>
                  <a:cubicBezTo>
                    <a:pt x="150" y="12"/>
                    <a:pt x="150" y="12"/>
                    <a:pt x="150" y="12"/>
                  </a:cubicBezTo>
                  <a:cubicBezTo>
                    <a:pt x="135" y="12"/>
                    <a:pt x="131" y="26"/>
                    <a:pt x="131" y="26"/>
                  </a:cubicBezTo>
                  <a:cubicBezTo>
                    <a:pt x="116" y="24"/>
                    <a:pt x="116" y="24"/>
                    <a:pt x="116" y="24"/>
                  </a:cubicBezTo>
                  <a:cubicBezTo>
                    <a:pt x="116" y="0"/>
                    <a:pt x="116" y="0"/>
                    <a:pt x="116" y="0"/>
                  </a:cubicBezTo>
                  <a:cubicBezTo>
                    <a:pt x="108" y="13"/>
                    <a:pt x="108" y="13"/>
                    <a:pt x="108" y="13"/>
                  </a:cubicBezTo>
                  <a:cubicBezTo>
                    <a:pt x="99" y="1"/>
                    <a:pt x="99" y="1"/>
                    <a:pt x="99" y="1"/>
                  </a:cubicBezTo>
                  <a:cubicBezTo>
                    <a:pt x="95" y="19"/>
                    <a:pt x="95" y="19"/>
                    <a:pt x="95" y="19"/>
                  </a:cubicBezTo>
                  <a:cubicBezTo>
                    <a:pt x="85" y="19"/>
                    <a:pt x="85" y="19"/>
                    <a:pt x="85" y="19"/>
                  </a:cubicBezTo>
                  <a:cubicBezTo>
                    <a:pt x="81" y="31"/>
                    <a:pt x="81" y="31"/>
                    <a:pt x="81" y="31"/>
                  </a:cubicBezTo>
                  <a:cubicBezTo>
                    <a:pt x="81" y="31"/>
                    <a:pt x="71" y="17"/>
                    <a:pt x="55" y="15"/>
                  </a:cubicBezTo>
                  <a:cubicBezTo>
                    <a:pt x="39" y="13"/>
                    <a:pt x="42" y="30"/>
                    <a:pt x="42" y="30"/>
                  </a:cubicBezTo>
                  <a:cubicBezTo>
                    <a:pt x="36" y="27"/>
                    <a:pt x="36" y="27"/>
                    <a:pt x="36" y="27"/>
                  </a:cubicBezTo>
                  <a:cubicBezTo>
                    <a:pt x="23" y="41"/>
                    <a:pt x="23" y="41"/>
                    <a:pt x="23" y="41"/>
                  </a:cubicBezTo>
                  <a:cubicBezTo>
                    <a:pt x="28" y="68"/>
                    <a:pt x="28" y="68"/>
                    <a:pt x="28" y="68"/>
                  </a:cubicBezTo>
                  <a:cubicBezTo>
                    <a:pt x="40" y="69"/>
                    <a:pt x="40" y="69"/>
                    <a:pt x="40" y="69"/>
                  </a:cubicBezTo>
                  <a:cubicBezTo>
                    <a:pt x="33" y="82"/>
                    <a:pt x="33" y="82"/>
                    <a:pt x="33" y="82"/>
                  </a:cubicBezTo>
                  <a:cubicBezTo>
                    <a:pt x="43" y="86"/>
                    <a:pt x="43" y="86"/>
                    <a:pt x="43" y="86"/>
                  </a:cubicBezTo>
                  <a:cubicBezTo>
                    <a:pt x="43" y="86"/>
                    <a:pt x="33" y="95"/>
                    <a:pt x="34" y="103"/>
                  </a:cubicBezTo>
                  <a:cubicBezTo>
                    <a:pt x="35" y="111"/>
                    <a:pt x="50" y="106"/>
                    <a:pt x="50" y="113"/>
                  </a:cubicBezTo>
                  <a:cubicBezTo>
                    <a:pt x="50" y="120"/>
                    <a:pt x="49" y="126"/>
                    <a:pt x="49" y="126"/>
                  </a:cubicBezTo>
                  <a:cubicBezTo>
                    <a:pt x="49" y="126"/>
                    <a:pt x="19" y="112"/>
                    <a:pt x="19" y="122"/>
                  </a:cubicBezTo>
                  <a:cubicBezTo>
                    <a:pt x="19" y="132"/>
                    <a:pt x="37" y="145"/>
                    <a:pt x="37" y="145"/>
                  </a:cubicBezTo>
                  <a:cubicBezTo>
                    <a:pt x="25" y="148"/>
                    <a:pt x="25" y="148"/>
                    <a:pt x="25" y="148"/>
                  </a:cubicBezTo>
                  <a:cubicBezTo>
                    <a:pt x="25" y="148"/>
                    <a:pt x="32" y="166"/>
                    <a:pt x="25" y="169"/>
                  </a:cubicBezTo>
                  <a:cubicBezTo>
                    <a:pt x="19" y="171"/>
                    <a:pt x="9" y="164"/>
                    <a:pt x="2" y="162"/>
                  </a:cubicBezTo>
                  <a:cubicBezTo>
                    <a:pt x="7" y="172"/>
                    <a:pt x="15" y="186"/>
                    <a:pt x="15" y="196"/>
                  </a:cubicBezTo>
                  <a:cubicBezTo>
                    <a:pt x="15" y="211"/>
                    <a:pt x="0" y="225"/>
                    <a:pt x="1" y="228"/>
                  </a:cubicBezTo>
                  <a:cubicBezTo>
                    <a:pt x="2" y="231"/>
                    <a:pt x="14" y="230"/>
                    <a:pt x="14" y="230"/>
                  </a:cubicBezTo>
                  <a:cubicBezTo>
                    <a:pt x="14" y="240"/>
                    <a:pt x="14" y="240"/>
                    <a:pt x="14" y="240"/>
                  </a:cubicBezTo>
                  <a:cubicBezTo>
                    <a:pt x="38" y="236"/>
                    <a:pt x="38" y="236"/>
                    <a:pt x="38" y="236"/>
                  </a:cubicBezTo>
                  <a:cubicBezTo>
                    <a:pt x="39" y="253"/>
                    <a:pt x="39" y="253"/>
                    <a:pt x="39" y="253"/>
                  </a:cubicBezTo>
                  <a:cubicBezTo>
                    <a:pt x="39" y="253"/>
                    <a:pt x="60" y="269"/>
                    <a:pt x="60" y="282"/>
                  </a:cubicBezTo>
                  <a:cubicBezTo>
                    <a:pt x="60" y="295"/>
                    <a:pt x="50" y="316"/>
                    <a:pt x="50" y="316"/>
                  </a:cubicBezTo>
                  <a:cubicBezTo>
                    <a:pt x="51" y="343"/>
                    <a:pt x="51" y="343"/>
                    <a:pt x="51" y="343"/>
                  </a:cubicBezTo>
                  <a:cubicBezTo>
                    <a:pt x="63" y="341"/>
                    <a:pt x="66" y="331"/>
                    <a:pt x="66" y="331"/>
                  </a:cubicBezTo>
                  <a:cubicBezTo>
                    <a:pt x="75" y="331"/>
                    <a:pt x="75" y="331"/>
                    <a:pt x="75" y="331"/>
                  </a:cubicBezTo>
                  <a:cubicBezTo>
                    <a:pt x="85" y="323"/>
                    <a:pt x="85" y="323"/>
                    <a:pt x="85" y="323"/>
                  </a:cubicBezTo>
                  <a:cubicBezTo>
                    <a:pt x="85" y="323"/>
                    <a:pt x="131" y="298"/>
                    <a:pt x="151" y="300"/>
                  </a:cubicBezTo>
                  <a:cubicBezTo>
                    <a:pt x="171" y="302"/>
                    <a:pt x="178" y="296"/>
                    <a:pt x="178" y="296"/>
                  </a:cubicBezTo>
                  <a:cubicBezTo>
                    <a:pt x="178" y="296"/>
                    <a:pt x="209" y="285"/>
                    <a:pt x="218" y="290"/>
                  </a:cubicBezTo>
                  <a:cubicBezTo>
                    <a:pt x="227" y="295"/>
                    <a:pt x="229" y="300"/>
                    <a:pt x="236" y="299"/>
                  </a:cubicBezTo>
                  <a:cubicBezTo>
                    <a:pt x="243" y="298"/>
                    <a:pt x="256" y="289"/>
                    <a:pt x="256" y="289"/>
                  </a:cubicBezTo>
                  <a:cubicBezTo>
                    <a:pt x="256" y="289"/>
                    <a:pt x="257" y="299"/>
                    <a:pt x="273" y="306"/>
                  </a:cubicBezTo>
                  <a:cubicBezTo>
                    <a:pt x="277" y="308"/>
                    <a:pt x="281" y="309"/>
                    <a:pt x="285" y="310"/>
                  </a:cubicBezTo>
                  <a:cubicBezTo>
                    <a:pt x="284" y="275"/>
                    <a:pt x="284" y="275"/>
                    <a:pt x="284" y="275"/>
                  </a:cubicBezTo>
                  <a:lnTo>
                    <a:pt x="266" y="269"/>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3" name="Freeform 125">
              <a:extLst>
                <a:ext uri="{FF2B5EF4-FFF2-40B4-BE49-F238E27FC236}">
                  <a16:creationId xmlns:a16="http://schemas.microsoft.com/office/drawing/2014/main" id="{264371AC-1CB2-4141-92E7-84053336E040}"/>
                </a:ext>
              </a:extLst>
            </p:cNvPr>
            <p:cNvSpPr>
              <a:spLocks/>
            </p:cNvSpPr>
            <p:nvPr/>
          </p:nvSpPr>
          <p:spPr bwMode="auto">
            <a:xfrm>
              <a:off x="1539533" y="4388633"/>
              <a:ext cx="645257" cy="589382"/>
            </a:xfrm>
            <a:custGeom>
              <a:avLst/>
              <a:gdLst/>
              <a:ahLst/>
              <a:cxnLst>
                <a:cxn ang="0">
                  <a:pos x="36" y="540"/>
                </a:cxn>
                <a:cxn ang="0">
                  <a:pos x="34" y="557"/>
                </a:cxn>
                <a:cxn ang="0">
                  <a:pos x="88" y="579"/>
                </a:cxn>
                <a:cxn ang="0">
                  <a:pos x="84" y="598"/>
                </a:cxn>
                <a:cxn ang="0">
                  <a:pos x="102" y="604"/>
                </a:cxn>
                <a:cxn ang="0">
                  <a:pos x="141" y="619"/>
                </a:cxn>
                <a:cxn ang="0">
                  <a:pos x="159" y="594"/>
                </a:cxn>
                <a:cxn ang="0">
                  <a:pos x="183" y="542"/>
                </a:cxn>
                <a:cxn ang="0">
                  <a:pos x="236" y="526"/>
                </a:cxn>
                <a:cxn ang="0">
                  <a:pos x="269" y="529"/>
                </a:cxn>
                <a:cxn ang="0">
                  <a:pos x="305" y="544"/>
                </a:cxn>
                <a:cxn ang="0">
                  <a:pos x="364" y="544"/>
                </a:cxn>
                <a:cxn ang="0">
                  <a:pos x="442" y="578"/>
                </a:cxn>
                <a:cxn ang="0">
                  <a:pos x="554" y="557"/>
                </a:cxn>
                <a:cxn ang="0">
                  <a:pos x="597" y="541"/>
                </a:cxn>
                <a:cxn ang="0">
                  <a:pos x="621" y="526"/>
                </a:cxn>
                <a:cxn ang="0">
                  <a:pos x="621" y="484"/>
                </a:cxn>
                <a:cxn ang="0">
                  <a:pos x="656" y="426"/>
                </a:cxn>
                <a:cxn ang="0">
                  <a:pos x="727" y="194"/>
                </a:cxn>
                <a:cxn ang="0">
                  <a:pos x="721" y="145"/>
                </a:cxn>
                <a:cxn ang="0">
                  <a:pos x="697" y="105"/>
                </a:cxn>
                <a:cxn ang="0">
                  <a:pos x="692" y="28"/>
                </a:cxn>
                <a:cxn ang="0">
                  <a:pos x="623" y="16"/>
                </a:cxn>
                <a:cxn ang="0">
                  <a:pos x="551" y="0"/>
                </a:cxn>
                <a:cxn ang="0">
                  <a:pos x="261" y="221"/>
                </a:cxn>
                <a:cxn ang="0">
                  <a:pos x="190" y="372"/>
                </a:cxn>
                <a:cxn ang="0">
                  <a:pos x="160" y="427"/>
                </a:cxn>
                <a:cxn ang="0">
                  <a:pos x="124" y="437"/>
                </a:cxn>
                <a:cxn ang="0">
                  <a:pos x="92" y="444"/>
                </a:cxn>
                <a:cxn ang="0">
                  <a:pos x="32" y="455"/>
                </a:cxn>
                <a:cxn ang="0">
                  <a:pos x="1" y="485"/>
                </a:cxn>
                <a:cxn ang="0">
                  <a:pos x="13" y="525"/>
                </a:cxn>
              </a:cxnLst>
              <a:rect l="0" t="0" r="r" b="b"/>
              <a:pathLst>
                <a:path w="741" h="628">
                  <a:moveTo>
                    <a:pt x="35" y="531"/>
                  </a:moveTo>
                  <a:cubicBezTo>
                    <a:pt x="36" y="540"/>
                    <a:pt x="36" y="540"/>
                    <a:pt x="36" y="540"/>
                  </a:cubicBezTo>
                  <a:cubicBezTo>
                    <a:pt x="46" y="541"/>
                    <a:pt x="46" y="541"/>
                    <a:pt x="46" y="541"/>
                  </a:cubicBezTo>
                  <a:cubicBezTo>
                    <a:pt x="46" y="541"/>
                    <a:pt x="31" y="552"/>
                    <a:pt x="34" y="557"/>
                  </a:cubicBezTo>
                  <a:cubicBezTo>
                    <a:pt x="37" y="562"/>
                    <a:pt x="56" y="584"/>
                    <a:pt x="68" y="584"/>
                  </a:cubicBezTo>
                  <a:cubicBezTo>
                    <a:pt x="80" y="584"/>
                    <a:pt x="79" y="575"/>
                    <a:pt x="88" y="579"/>
                  </a:cubicBezTo>
                  <a:cubicBezTo>
                    <a:pt x="97" y="583"/>
                    <a:pt x="99" y="593"/>
                    <a:pt x="99" y="593"/>
                  </a:cubicBezTo>
                  <a:cubicBezTo>
                    <a:pt x="84" y="598"/>
                    <a:pt x="84" y="598"/>
                    <a:pt x="84" y="598"/>
                  </a:cubicBezTo>
                  <a:cubicBezTo>
                    <a:pt x="99" y="620"/>
                    <a:pt x="99" y="620"/>
                    <a:pt x="99" y="620"/>
                  </a:cubicBezTo>
                  <a:cubicBezTo>
                    <a:pt x="102" y="604"/>
                    <a:pt x="102" y="604"/>
                    <a:pt x="102" y="604"/>
                  </a:cubicBezTo>
                  <a:cubicBezTo>
                    <a:pt x="119" y="597"/>
                    <a:pt x="119" y="597"/>
                    <a:pt x="119" y="597"/>
                  </a:cubicBezTo>
                  <a:cubicBezTo>
                    <a:pt x="119" y="597"/>
                    <a:pt x="136" y="616"/>
                    <a:pt x="141" y="619"/>
                  </a:cubicBezTo>
                  <a:cubicBezTo>
                    <a:pt x="146" y="622"/>
                    <a:pt x="162" y="628"/>
                    <a:pt x="162" y="628"/>
                  </a:cubicBezTo>
                  <a:cubicBezTo>
                    <a:pt x="159" y="594"/>
                    <a:pt x="159" y="594"/>
                    <a:pt x="159" y="594"/>
                  </a:cubicBezTo>
                  <a:cubicBezTo>
                    <a:pt x="159" y="594"/>
                    <a:pt x="181" y="583"/>
                    <a:pt x="182" y="568"/>
                  </a:cubicBezTo>
                  <a:cubicBezTo>
                    <a:pt x="183" y="553"/>
                    <a:pt x="183" y="542"/>
                    <a:pt x="183" y="542"/>
                  </a:cubicBezTo>
                  <a:cubicBezTo>
                    <a:pt x="202" y="525"/>
                    <a:pt x="202" y="525"/>
                    <a:pt x="202" y="525"/>
                  </a:cubicBezTo>
                  <a:cubicBezTo>
                    <a:pt x="236" y="526"/>
                    <a:pt x="236" y="526"/>
                    <a:pt x="236" y="526"/>
                  </a:cubicBezTo>
                  <a:cubicBezTo>
                    <a:pt x="236" y="526"/>
                    <a:pt x="235" y="520"/>
                    <a:pt x="249" y="519"/>
                  </a:cubicBezTo>
                  <a:cubicBezTo>
                    <a:pt x="263" y="518"/>
                    <a:pt x="262" y="528"/>
                    <a:pt x="269" y="529"/>
                  </a:cubicBezTo>
                  <a:cubicBezTo>
                    <a:pt x="276" y="530"/>
                    <a:pt x="288" y="530"/>
                    <a:pt x="288" y="530"/>
                  </a:cubicBezTo>
                  <a:cubicBezTo>
                    <a:pt x="305" y="544"/>
                    <a:pt x="305" y="544"/>
                    <a:pt x="305" y="544"/>
                  </a:cubicBezTo>
                  <a:cubicBezTo>
                    <a:pt x="305" y="544"/>
                    <a:pt x="310" y="566"/>
                    <a:pt x="319" y="565"/>
                  </a:cubicBezTo>
                  <a:cubicBezTo>
                    <a:pt x="328" y="564"/>
                    <a:pt x="352" y="544"/>
                    <a:pt x="364" y="544"/>
                  </a:cubicBezTo>
                  <a:cubicBezTo>
                    <a:pt x="376" y="544"/>
                    <a:pt x="388" y="572"/>
                    <a:pt x="407" y="573"/>
                  </a:cubicBezTo>
                  <a:cubicBezTo>
                    <a:pt x="426" y="574"/>
                    <a:pt x="442" y="578"/>
                    <a:pt x="442" y="578"/>
                  </a:cubicBezTo>
                  <a:cubicBezTo>
                    <a:pt x="442" y="578"/>
                    <a:pt x="454" y="543"/>
                    <a:pt x="496" y="543"/>
                  </a:cubicBezTo>
                  <a:cubicBezTo>
                    <a:pt x="538" y="543"/>
                    <a:pt x="554" y="557"/>
                    <a:pt x="554" y="557"/>
                  </a:cubicBezTo>
                  <a:cubicBezTo>
                    <a:pt x="572" y="558"/>
                    <a:pt x="572" y="558"/>
                    <a:pt x="572" y="558"/>
                  </a:cubicBezTo>
                  <a:cubicBezTo>
                    <a:pt x="572" y="558"/>
                    <a:pt x="590" y="545"/>
                    <a:pt x="597" y="541"/>
                  </a:cubicBezTo>
                  <a:cubicBezTo>
                    <a:pt x="604" y="537"/>
                    <a:pt x="613" y="540"/>
                    <a:pt x="613" y="540"/>
                  </a:cubicBezTo>
                  <a:cubicBezTo>
                    <a:pt x="613" y="540"/>
                    <a:pt x="617" y="526"/>
                    <a:pt x="621" y="526"/>
                  </a:cubicBezTo>
                  <a:cubicBezTo>
                    <a:pt x="622" y="526"/>
                    <a:pt x="623" y="526"/>
                    <a:pt x="624" y="526"/>
                  </a:cubicBezTo>
                  <a:cubicBezTo>
                    <a:pt x="621" y="484"/>
                    <a:pt x="621" y="484"/>
                    <a:pt x="621" y="484"/>
                  </a:cubicBezTo>
                  <a:cubicBezTo>
                    <a:pt x="634" y="479"/>
                    <a:pt x="634" y="479"/>
                    <a:pt x="634" y="479"/>
                  </a:cubicBezTo>
                  <a:cubicBezTo>
                    <a:pt x="634" y="479"/>
                    <a:pt x="644" y="442"/>
                    <a:pt x="656" y="426"/>
                  </a:cubicBezTo>
                  <a:cubicBezTo>
                    <a:pt x="667" y="409"/>
                    <a:pt x="717" y="356"/>
                    <a:pt x="717" y="356"/>
                  </a:cubicBezTo>
                  <a:cubicBezTo>
                    <a:pt x="727" y="194"/>
                    <a:pt x="727" y="194"/>
                    <a:pt x="727" y="194"/>
                  </a:cubicBezTo>
                  <a:cubicBezTo>
                    <a:pt x="741" y="169"/>
                    <a:pt x="741" y="169"/>
                    <a:pt x="741" y="169"/>
                  </a:cubicBezTo>
                  <a:cubicBezTo>
                    <a:pt x="721" y="145"/>
                    <a:pt x="721" y="145"/>
                    <a:pt x="721" y="145"/>
                  </a:cubicBezTo>
                  <a:cubicBezTo>
                    <a:pt x="716" y="129"/>
                    <a:pt x="716" y="129"/>
                    <a:pt x="716" y="129"/>
                  </a:cubicBezTo>
                  <a:cubicBezTo>
                    <a:pt x="697" y="105"/>
                    <a:pt x="697" y="105"/>
                    <a:pt x="697" y="105"/>
                  </a:cubicBezTo>
                  <a:cubicBezTo>
                    <a:pt x="704" y="72"/>
                    <a:pt x="704" y="72"/>
                    <a:pt x="704" y="72"/>
                  </a:cubicBezTo>
                  <a:cubicBezTo>
                    <a:pt x="692" y="28"/>
                    <a:pt x="692" y="28"/>
                    <a:pt x="692" y="28"/>
                  </a:cubicBezTo>
                  <a:cubicBezTo>
                    <a:pt x="676" y="37"/>
                    <a:pt x="661" y="44"/>
                    <a:pt x="657" y="45"/>
                  </a:cubicBezTo>
                  <a:cubicBezTo>
                    <a:pt x="646" y="46"/>
                    <a:pt x="630" y="18"/>
                    <a:pt x="623" y="16"/>
                  </a:cubicBezTo>
                  <a:cubicBezTo>
                    <a:pt x="616" y="14"/>
                    <a:pt x="576" y="6"/>
                    <a:pt x="576" y="6"/>
                  </a:cubicBezTo>
                  <a:cubicBezTo>
                    <a:pt x="551" y="0"/>
                    <a:pt x="551" y="0"/>
                    <a:pt x="551" y="0"/>
                  </a:cubicBezTo>
                  <a:cubicBezTo>
                    <a:pt x="551" y="0"/>
                    <a:pt x="364" y="136"/>
                    <a:pt x="342" y="151"/>
                  </a:cubicBezTo>
                  <a:cubicBezTo>
                    <a:pt x="320" y="166"/>
                    <a:pt x="275" y="219"/>
                    <a:pt x="261" y="221"/>
                  </a:cubicBezTo>
                  <a:cubicBezTo>
                    <a:pt x="251" y="222"/>
                    <a:pt x="210" y="231"/>
                    <a:pt x="190" y="235"/>
                  </a:cubicBezTo>
                  <a:cubicBezTo>
                    <a:pt x="190" y="372"/>
                    <a:pt x="190" y="372"/>
                    <a:pt x="190" y="372"/>
                  </a:cubicBezTo>
                  <a:cubicBezTo>
                    <a:pt x="175" y="387"/>
                    <a:pt x="175" y="387"/>
                    <a:pt x="175" y="387"/>
                  </a:cubicBezTo>
                  <a:cubicBezTo>
                    <a:pt x="175" y="387"/>
                    <a:pt x="175" y="420"/>
                    <a:pt x="160" y="427"/>
                  </a:cubicBezTo>
                  <a:cubicBezTo>
                    <a:pt x="138" y="438"/>
                    <a:pt x="131" y="432"/>
                    <a:pt x="131" y="432"/>
                  </a:cubicBezTo>
                  <a:cubicBezTo>
                    <a:pt x="124" y="437"/>
                    <a:pt x="124" y="437"/>
                    <a:pt x="124" y="437"/>
                  </a:cubicBezTo>
                  <a:cubicBezTo>
                    <a:pt x="93" y="435"/>
                    <a:pt x="93" y="435"/>
                    <a:pt x="93" y="435"/>
                  </a:cubicBezTo>
                  <a:cubicBezTo>
                    <a:pt x="92" y="444"/>
                    <a:pt x="92" y="444"/>
                    <a:pt x="92" y="444"/>
                  </a:cubicBezTo>
                  <a:cubicBezTo>
                    <a:pt x="50" y="443"/>
                    <a:pt x="50" y="443"/>
                    <a:pt x="50" y="443"/>
                  </a:cubicBezTo>
                  <a:cubicBezTo>
                    <a:pt x="32" y="455"/>
                    <a:pt x="32" y="455"/>
                    <a:pt x="32" y="455"/>
                  </a:cubicBezTo>
                  <a:cubicBezTo>
                    <a:pt x="0" y="462"/>
                    <a:pt x="0" y="462"/>
                    <a:pt x="0" y="462"/>
                  </a:cubicBezTo>
                  <a:cubicBezTo>
                    <a:pt x="1" y="485"/>
                    <a:pt x="1" y="485"/>
                    <a:pt x="1" y="485"/>
                  </a:cubicBezTo>
                  <a:cubicBezTo>
                    <a:pt x="4" y="494"/>
                    <a:pt x="4" y="494"/>
                    <a:pt x="4" y="494"/>
                  </a:cubicBezTo>
                  <a:cubicBezTo>
                    <a:pt x="4" y="494"/>
                    <a:pt x="3" y="518"/>
                    <a:pt x="13" y="525"/>
                  </a:cubicBezTo>
                  <a:cubicBezTo>
                    <a:pt x="23" y="532"/>
                    <a:pt x="35" y="531"/>
                    <a:pt x="35" y="531"/>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4" name="Freeform 126">
              <a:extLst>
                <a:ext uri="{FF2B5EF4-FFF2-40B4-BE49-F238E27FC236}">
                  <a16:creationId xmlns:a16="http://schemas.microsoft.com/office/drawing/2014/main" id="{6CE0F3EE-52A6-429E-BBBE-3E0AC3FF8A4B}"/>
                </a:ext>
              </a:extLst>
            </p:cNvPr>
            <p:cNvSpPr>
              <a:spLocks/>
            </p:cNvSpPr>
            <p:nvPr/>
          </p:nvSpPr>
          <p:spPr bwMode="auto">
            <a:xfrm>
              <a:off x="1164070" y="3702330"/>
              <a:ext cx="854346" cy="919435"/>
            </a:xfrm>
            <a:custGeom>
              <a:avLst/>
              <a:gdLst/>
              <a:ahLst/>
              <a:cxnLst>
                <a:cxn ang="0">
                  <a:pos x="212" y="357"/>
                </a:cxn>
                <a:cxn ang="0">
                  <a:pos x="155" y="390"/>
                </a:cxn>
                <a:cxn ang="0">
                  <a:pos x="136" y="399"/>
                </a:cxn>
                <a:cxn ang="0">
                  <a:pos x="111" y="404"/>
                </a:cxn>
                <a:cxn ang="0">
                  <a:pos x="81" y="417"/>
                </a:cxn>
                <a:cxn ang="0">
                  <a:pos x="40" y="454"/>
                </a:cxn>
                <a:cxn ang="0">
                  <a:pos x="35" y="511"/>
                </a:cxn>
                <a:cxn ang="0">
                  <a:pos x="37" y="513"/>
                </a:cxn>
                <a:cxn ang="0">
                  <a:pos x="208" y="656"/>
                </a:cxn>
                <a:cxn ang="0">
                  <a:pos x="481" y="882"/>
                </a:cxn>
                <a:cxn ang="0">
                  <a:pos x="510" y="904"/>
                </a:cxn>
                <a:cxn ang="0">
                  <a:pos x="538" y="923"/>
                </a:cxn>
                <a:cxn ang="0">
                  <a:pos x="582" y="953"/>
                </a:cxn>
                <a:cxn ang="0">
                  <a:pos x="610" y="973"/>
                </a:cxn>
                <a:cxn ang="0">
                  <a:pos x="774" y="886"/>
                </a:cxn>
                <a:cxn ang="0">
                  <a:pos x="963" y="691"/>
                </a:cxn>
                <a:cxn ang="0">
                  <a:pos x="909" y="684"/>
                </a:cxn>
                <a:cxn ang="0">
                  <a:pos x="893" y="639"/>
                </a:cxn>
                <a:cxn ang="0">
                  <a:pos x="889" y="569"/>
                </a:cxn>
                <a:cxn ang="0">
                  <a:pos x="880" y="515"/>
                </a:cxn>
                <a:cxn ang="0">
                  <a:pos x="883" y="488"/>
                </a:cxn>
                <a:cxn ang="0">
                  <a:pos x="862" y="381"/>
                </a:cxn>
                <a:cxn ang="0">
                  <a:pos x="870" y="373"/>
                </a:cxn>
                <a:cxn ang="0">
                  <a:pos x="817" y="252"/>
                </a:cxn>
                <a:cxn ang="0">
                  <a:pos x="789" y="213"/>
                </a:cxn>
                <a:cxn ang="0">
                  <a:pos x="782" y="194"/>
                </a:cxn>
                <a:cxn ang="0">
                  <a:pos x="798" y="148"/>
                </a:cxn>
                <a:cxn ang="0">
                  <a:pos x="820" y="105"/>
                </a:cxn>
                <a:cxn ang="0">
                  <a:pos x="820" y="38"/>
                </a:cxn>
                <a:cxn ang="0">
                  <a:pos x="835" y="21"/>
                </a:cxn>
                <a:cxn ang="0">
                  <a:pos x="815" y="10"/>
                </a:cxn>
                <a:cxn ang="0">
                  <a:pos x="779" y="3"/>
                </a:cxn>
                <a:cxn ang="0">
                  <a:pos x="769" y="14"/>
                </a:cxn>
                <a:cxn ang="0">
                  <a:pos x="728" y="0"/>
                </a:cxn>
                <a:cxn ang="0">
                  <a:pos x="704" y="14"/>
                </a:cxn>
                <a:cxn ang="0">
                  <a:pos x="631" y="18"/>
                </a:cxn>
                <a:cxn ang="0">
                  <a:pos x="545" y="27"/>
                </a:cxn>
                <a:cxn ang="0">
                  <a:pos x="503" y="33"/>
                </a:cxn>
                <a:cxn ang="0">
                  <a:pos x="446" y="72"/>
                </a:cxn>
                <a:cxn ang="0">
                  <a:pos x="355" y="113"/>
                </a:cxn>
                <a:cxn ang="0">
                  <a:pos x="349" y="112"/>
                </a:cxn>
                <a:cxn ang="0">
                  <a:pos x="360" y="141"/>
                </a:cxn>
                <a:cxn ang="0">
                  <a:pos x="365" y="186"/>
                </a:cxn>
                <a:cxn ang="0">
                  <a:pos x="364" y="218"/>
                </a:cxn>
                <a:cxn ang="0">
                  <a:pos x="375" y="238"/>
                </a:cxn>
                <a:cxn ang="0">
                  <a:pos x="382" y="259"/>
                </a:cxn>
                <a:cxn ang="0">
                  <a:pos x="343" y="274"/>
                </a:cxn>
                <a:cxn ang="0">
                  <a:pos x="321" y="275"/>
                </a:cxn>
                <a:cxn ang="0">
                  <a:pos x="303" y="288"/>
                </a:cxn>
                <a:cxn ang="0">
                  <a:pos x="267" y="318"/>
                </a:cxn>
                <a:cxn ang="0">
                  <a:pos x="260" y="337"/>
                </a:cxn>
              </a:cxnLst>
              <a:rect l="0" t="0" r="r" b="b"/>
              <a:pathLst>
                <a:path w="983" h="981">
                  <a:moveTo>
                    <a:pt x="242" y="356"/>
                  </a:moveTo>
                  <a:cubicBezTo>
                    <a:pt x="236" y="356"/>
                    <a:pt x="212" y="357"/>
                    <a:pt x="212" y="357"/>
                  </a:cubicBezTo>
                  <a:cubicBezTo>
                    <a:pt x="212" y="357"/>
                    <a:pt x="197" y="388"/>
                    <a:pt x="189" y="391"/>
                  </a:cubicBezTo>
                  <a:cubicBezTo>
                    <a:pt x="181" y="394"/>
                    <a:pt x="155" y="390"/>
                    <a:pt x="155" y="390"/>
                  </a:cubicBezTo>
                  <a:cubicBezTo>
                    <a:pt x="154" y="398"/>
                    <a:pt x="154" y="398"/>
                    <a:pt x="154" y="398"/>
                  </a:cubicBezTo>
                  <a:cubicBezTo>
                    <a:pt x="136" y="399"/>
                    <a:pt x="136" y="399"/>
                    <a:pt x="136" y="399"/>
                  </a:cubicBezTo>
                  <a:cubicBezTo>
                    <a:pt x="136" y="399"/>
                    <a:pt x="136" y="411"/>
                    <a:pt x="130" y="412"/>
                  </a:cubicBezTo>
                  <a:cubicBezTo>
                    <a:pt x="124" y="413"/>
                    <a:pt x="111" y="404"/>
                    <a:pt x="111" y="404"/>
                  </a:cubicBezTo>
                  <a:cubicBezTo>
                    <a:pt x="93" y="418"/>
                    <a:pt x="93" y="418"/>
                    <a:pt x="93" y="418"/>
                  </a:cubicBezTo>
                  <a:cubicBezTo>
                    <a:pt x="81" y="417"/>
                    <a:pt x="81" y="417"/>
                    <a:pt x="81" y="417"/>
                  </a:cubicBezTo>
                  <a:cubicBezTo>
                    <a:pt x="81" y="417"/>
                    <a:pt x="67" y="437"/>
                    <a:pt x="60" y="442"/>
                  </a:cubicBezTo>
                  <a:cubicBezTo>
                    <a:pt x="53" y="447"/>
                    <a:pt x="40" y="454"/>
                    <a:pt x="40" y="454"/>
                  </a:cubicBezTo>
                  <a:cubicBezTo>
                    <a:pt x="37" y="472"/>
                    <a:pt x="37" y="472"/>
                    <a:pt x="37" y="472"/>
                  </a:cubicBezTo>
                  <a:cubicBezTo>
                    <a:pt x="35" y="511"/>
                    <a:pt x="35" y="511"/>
                    <a:pt x="35" y="511"/>
                  </a:cubicBezTo>
                  <a:cubicBezTo>
                    <a:pt x="0" y="511"/>
                    <a:pt x="0" y="511"/>
                    <a:pt x="0" y="511"/>
                  </a:cubicBezTo>
                  <a:cubicBezTo>
                    <a:pt x="37" y="513"/>
                    <a:pt x="37" y="513"/>
                    <a:pt x="37" y="513"/>
                  </a:cubicBezTo>
                  <a:cubicBezTo>
                    <a:pt x="35" y="535"/>
                    <a:pt x="35" y="535"/>
                    <a:pt x="35" y="535"/>
                  </a:cubicBezTo>
                  <a:cubicBezTo>
                    <a:pt x="208" y="656"/>
                    <a:pt x="208" y="656"/>
                    <a:pt x="208" y="656"/>
                  </a:cubicBezTo>
                  <a:cubicBezTo>
                    <a:pt x="482" y="865"/>
                    <a:pt x="482" y="865"/>
                    <a:pt x="482" y="865"/>
                  </a:cubicBezTo>
                  <a:cubicBezTo>
                    <a:pt x="481" y="882"/>
                    <a:pt x="481" y="882"/>
                    <a:pt x="481" y="882"/>
                  </a:cubicBezTo>
                  <a:cubicBezTo>
                    <a:pt x="481" y="882"/>
                    <a:pt x="498" y="878"/>
                    <a:pt x="500" y="886"/>
                  </a:cubicBezTo>
                  <a:cubicBezTo>
                    <a:pt x="502" y="894"/>
                    <a:pt x="500" y="901"/>
                    <a:pt x="510" y="904"/>
                  </a:cubicBezTo>
                  <a:cubicBezTo>
                    <a:pt x="520" y="907"/>
                    <a:pt x="533" y="905"/>
                    <a:pt x="533" y="905"/>
                  </a:cubicBezTo>
                  <a:cubicBezTo>
                    <a:pt x="538" y="923"/>
                    <a:pt x="538" y="923"/>
                    <a:pt x="538" y="923"/>
                  </a:cubicBezTo>
                  <a:cubicBezTo>
                    <a:pt x="538" y="923"/>
                    <a:pt x="561" y="917"/>
                    <a:pt x="571" y="925"/>
                  </a:cubicBezTo>
                  <a:cubicBezTo>
                    <a:pt x="581" y="933"/>
                    <a:pt x="582" y="953"/>
                    <a:pt x="582" y="953"/>
                  </a:cubicBezTo>
                  <a:cubicBezTo>
                    <a:pt x="582" y="953"/>
                    <a:pt x="558" y="967"/>
                    <a:pt x="573" y="974"/>
                  </a:cubicBezTo>
                  <a:cubicBezTo>
                    <a:pt x="588" y="981"/>
                    <a:pt x="610" y="973"/>
                    <a:pt x="610" y="973"/>
                  </a:cubicBezTo>
                  <a:cubicBezTo>
                    <a:pt x="610" y="973"/>
                    <a:pt x="679" y="958"/>
                    <a:pt x="693" y="956"/>
                  </a:cubicBezTo>
                  <a:cubicBezTo>
                    <a:pt x="707" y="954"/>
                    <a:pt x="752" y="901"/>
                    <a:pt x="774" y="886"/>
                  </a:cubicBezTo>
                  <a:cubicBezTo>
                    <a:pt x="796" y="871"/>
                    <a:pt x="983" y="735"/>
                    <a:pt x="983" y="735"/>
                  </a:cubicBezTo>
                  <a:cubicBezTo>
                    <a:pt x="983" y="735"/>
                    <a:pt x="968" y="694"/>
                    <a:pt x="963" y="691"/>
                  </a:cubicBezTo>
                  <a:cubicBezTo>
                    <a:pt x="958" y="688"/>
                    <a:pt x="930" y="675"/>
                    <a:pt x="924" y="678"/>
                  </a:cubicBezTo>
                  <a:cubicBezTo>
                    <a:pt x="918" y="681"/>
                    <a:pt x="913" y="686"/>
                    <a:pt x="909" y="684"/>
                  </a:cubicBezTo>
                  <a:cubicBezTo>
                    <a:pt x="905" y="682"/>
                    <a:pt x="893" y="671"/>
                    <a:pt x="893" y="664"/>
                  </a:cubicBezTo>
                  <a:cubicBezTo>
                    <a:pt x="893" y="657"/>
                    <a:pt x="898" y="647"/>
                    <a:pt x="893" y="639"/>
                  </a:cubicBezTo>
                  <a:cubicBezTo>
                    <a:pt x="888" y="631"/>
                    <a:pt x="861" y="595"/>
                    <a:pt x="862" y="589"/>
                  </a:cubicBezTo>
                  <a:cubicBezTo>
                    <a:pt x="863" y="583"/>
                    <a:pt x="889" y="581"/>
                    <a:pt x="889" y="569"/>
                  </a:cubicBezTo>
                  <a:cubicBezTo>
                    <a:pt x="889" y="557"/>
                    <a:pt x="885" y="551"/>
                    <a:pt x="885" y="551"/>
                  </a:cubicBezTo>
                  <a:cubicBezTo>
                    <a:pt x="880" y="515"/>
                    <a:pt x="880" y="515"/>
                    <a:pt x="880" y="515"/>
                  </a:cubicBezTo>
                  <a:cubicBezTo>
                    <a:pt x="889" y="502"/>
                    <a:pt x="889" y="502"/>
                    <a:pt x="889" y="502"/>
                  </a:cubicBezTo>
                  <a:cubicBezTo>
                    <a:pt x="883" y="488"/>
                    <a:pt x="883" y="488"/>
                    <a:pt x="883" y="488"/>
                  </a:cubicBezTo>
                  <a:cubicBezTo>
                    <a:pt x="883" y="488"/>
                    <a:pt x="892" y="458"/>
                    <a:pt x="891" y="448"/>
                  </a:cubicBezTo>
                  <a:cubicBezTo>
                    <a:pt x="890" y="438"/>
                    <a:pt x="863" y="387"/>
                    <a:pt x="862" y="381"/>
                  </a:cubicBezTo>
                  <a:cubicBezTo>
                    <a:pt x="862" y="378"/>
                    <a:pt x="866" y="376"/>
                    <a:pt x="870" y="373"/>
                  </a:cubicBezTo>
                  <a:cubicBezTo>
                    <a:pt x="870" y="373"/>
                    <a:pt x="870" y="373"/>
                    <a:pt x="870" y="373"/>
                  </a:cubicBezTo>
                  <a:cubicBezTo>
                    <a:pt x="864" y="350"/>
                    <a:pt x="849" y="288"/>
                    <a:pt x="849" y="277"/>
                  </a:cubicBezTo>
                  <a:cubicBezTo>
                    <a:pt x="849" y="264"/>
                    <a:pt x="817" y="252"/>
                    <a:pt x="817" y="252"/>
                  </a:cubicBezTo>
                  <a:cubicBezTo>
                    <a:pt x="817" y="252"/>
                    <a:pt x="817" y="234"/>
                    <a:pt x="816" y="226"/>
                  </a:cubicBezTo>
                  <a:cubicBezTo>
                    <a:pt x="815" y="218"/>
                    <a:pt x="789" y="213"/>
                    <a:pt x="789" y="213"/>
                  </a:cubicBezTo>
                  <a:cubicBezTo>
                    <a:pt x="789" y="194"/>
                    <a:pt x="789" y="194"/>
                    <a:pt x="789" y="194"/>
                  </a:cubicBezTo>
                  <a:cubicBezTo>
                    <a:pt x="782" y="194"/>
                    <a:pt x="782" y="194"/>
                    <a:pt x="782" y="194"/>
                  </a:cubicBezTo>
                  <a:cubicBezTo>
                    <a:pt x="782" y="194"/>
                    <a:pt x="782" y="181"/>
                    <a:pt x="782" y="171"/>
                  </a:cubicBezTo>
                  <a:cubicBezTo>
                    <a:pt x="782" y="161"/>
                    <a:pt x="798" y="148"/>
                    <a:pt x="798" y="148"/>
                  </a:cubicBezTo>
                  <a:cubicBezTo>
                    <a:pt x="812" y="137"/>
                    <a:pt x="812" y="137"/>
                    <a:pt x="812" y="137"/>
                  </a:cubicBezTo>
                  <a:cubicBezTo>
                    <a:pt x="812" y="137"/>
                    <a:pt x="819" y="115"/>
                    <a:pt x="820" y="105"/>
                  </a:cubicBezTo>
                  <a:cubicBezTo>
                    <a:pt x="821" y="95"/>
                    <a:pt x="819" y="83"/>
                    <a:pt x="815" y="76"/>
                  </a:cubicBezTo>
                  <a:cubicBezTo>
                    <a:pt x="811" y="69"/>
                    <a:pt x="820" y="38"/>
                    <a:pt x="820" y="38"/>
                  </a:cubicBezTo>
                  <a:cubicBezTo>
                    <a:pt x="807" y="34"/>
                    <a:pt x="807" y="34"/>
                    <a:pt x="807" y="34"/>
                  </a:cubicBezTo>
                  <a:cubicBezTo>
                    <a:pt x="835" y="21"/>
                    <a:pt x="835" y="21"/>
                    <a:pt x="835" y="21"/>
                  </a:cubicBezTo>
                  <a:cubicBezTo>
                    <a:pt x="835" y="11"/>
                    <a:pt x="835" y="11"/>
                    <a:pt x="835" y="11"/>
                  </a:cubicBezTo>
                  <a:cubicBezTo>
                    <a:pt x="826" y="11"/>
                    <a:pt x="815" y="10"/>
                    <a:pt x="815" y="10"/>
                  </a:cubicBezTo>
                  <a:cubicBezTo>
                    <a:pt x="806" y="15"/>
                    <a:pt x="806" y="15"/>
                    <a:pt x="806" y="15"/>
                  </a:cubicBezTo>
                  <a:cubicBezTo>
                    <a:pt x="779" y="3"/>
                    <a:pt x="779" y="3"/>
                    <a:pt x="779" y="3"/>
                  </a:cubicBezTo>
                  <a:cubicBezTo>
                    <a:pt x="769" y="5"/>
                    <a:pt x="769" y="5"/>
                    <a:pt x="769" y="5"/>
                  </a:cubicBezTo>
                  <a:cubicBezTo>
                    <a:pt x="769" y="14"/>
                    <a:pt x="769" y="14"/>
                    <a:pt x="769" y="14"/>
                  </a:cubicBezTo>
                  <a:cubicBezTo>
                    <a:pt x="744" y="12"/>
                    <a:pt x="744" y="12"/>
                    <a:pt x="744" y="12"/>
                  </a:cubicBezTo>
                  <a:cubicBezTo>
                    <a:pt x="728" y="0"/>
                    <a:pt x="728" y="0"/>
                    <a:pt x="728" y="0"/>
                  </a:cubicBezTo>
                  <a:cubicBezTo>
                    <a:pt x="724" y="19"/>
                    <a:pt x="724" y="19"/>
                    <a:pt x="724" y="19"/>
                  </a:cubicBezTo>
                  <a:cubicBezTo>
                    <a:pt x="704" y="14"/>
                    <a:pt x="704" y="14"/>
                    <a:pt x="704" y="14"/>
                  </a:cubicBezTo>
                  <a:cubicBezTo>
                    <a:pt x="686" y="29"/>
                    <a:pt x="686" y="29"/>
                    <a:pt x="686" y="29"/>
                  </a:cubicBezTo>
                  <a:cubicBezTo>
                    <a:pt x="686" y="29"/>
                    <a:pt x="662" y="17"/>
                    <a:pt x="631" y="18"/>
                  </a:cubicBezTo>
                  <a:cubicBezTo>
                    <a:pt x="600" y="19"/>
                    <a:pt x="599" y="26"/>
                    <a:pt x="585" y="27"/>
                  </a:cubicBezTo>
                  <a:cubicBezTo>
                    <a:pt x="571" y="28"/>
                    <a:pt x="545" y="27"/>
                    <a:pt x="545" y="27"/>
                  </a:cubicBezTo>
                  <a:cubicBezTo>
                    <a:pt x="542" y="34"/>
                    <a:pt x="542" y="34"/>
                    <a:pt x="542" y="34"/>
                  </a:cubicBezTo>
                  <a:cubicBezTo>
                    <a:pt x="503" y="33"/>
                    <a:pt x="503" y="33"/>
                    <a:pt x="503" y="33"/>
                  </a:cubicBezTo>
                  <a:cubicBezTo>
                    <a:pt x="503" y="33"/>
                    <a:pt x="456" y="43"/>
                    <a:pt x="455" y="51"/>
                  </a:cubicBezTo>
                  <a:cubicBezTo>
                    <a:pt x="454" y="59"/>
                    <a:pt x="446" y="72"/>
                    <a:pt x="446" y="72"/>
                  </a:cubicBezTo>
                  <a:cubicBezTo>
                    <a:pt x="446" y="72"/>
                    <a:pt x="396" y="74"/>
                    <a:pt x="394" y="83"/>
                  </a:cubicBezTo>
                  <a:cubicBezTo>
                    <a:pt x="392" y="92"/>
                    <a:pt x="370" y="113"/>
                    <a:pt x="355" y="113"/>
                  </a:cubicBezTo>
                  <a:cubicBezTo>
                    <a:pt x="353" y="113"/>
                    <a:pt x="351" y="113"/>
                    <a:pt x="349" y="112"/>
                  </a:cubicBezTo>
                  <a:cubicBezTo>
                    <a:pt x="349" y="112"/>
                    <a:pt x="349" y="112"/>
                    <a:pt x="349" y="112"/>
                  </a:cubicBezTo>
                  <a:cubicBezTo>
                    <a:pt x="350" y="116"/>
                    <a:pt x="354" y="125"/>
                    <a:pt x="364" y="129"/>
                  </a:cubicBezTo>
                  <a:cubicBezTo>
                    <a:pt x="364" y="130"/>
                    <a:pt x="360" y="141"/>
                    <a:pt x="360" y="141"/>
                  </a:cubicBezTo>
                  <a:cubicBezTo>
                    <a:pt x="368" y="141"/>
                    <a:pt x="368" y="141"/>
                    <a:pt x="368" y="141"/>
                  </a:cubicBezTo>
                  <a:cubicBezTo>
                    <a:pt x="365" y="186"/>
                    <a:pt x="365" y="186"/>
                    <a:pt x="365" y="186"/>
                  </a:cubicBezTo>
                  <a:cubicBezTo>
                    <a:pt x="371" y="197"/>
                    <a:pt x="371" y="197"/>
                    <a:pt x="371" y="197"/>
                  </a:cubicBezTo>
                  <a:cubicBezTo>
                    <a:pt x="364" y="218"/>
                    <a:pt x="364" y="218"/>
                    <a:pt x="364" y="218"/>
                  </a:cubicBezTo>
                  <a:cubicBezTo>
                    <a:pt x="378" y="218"/>
                    <a:pt x="378" y="218"/>
                    <a:pt x="378" y="218"/>
                  </a:cubicBezTo>
                  <a:cubicBezTo>
                    <a:pt x="375" y="238"/>
                    <a:pt x="375" y="238"/>
                    <a:pt x="375" y="238"/>
                  </a:cubicBezTo>
                  <a:cubicBezTo>
                    <a:pt x="393" y="250"/>
                    <a:pt x="393" y="250"/>
                    <a:pt x="393" y="250"/>
                  </a:cubicBezTo>
                  <a:cubicBezTo>
                    <a:pt x="393" y="250"/>
                    <a:pt x="384" y="256"/>
                    <a:pt x="382" y="259"/>
                  </a:cubicBezTo>
                  <a:cubicBezTo>
                    <a:pt x="380" y="262"/>
                    <a:pt x="381" y="269"/>
                    <a:pt x="381" y="269"/>
                  </a:cubicBezTo>
                  <a:cubicBezTo>
                    <a:pt x="343" y="274"/>
                    <a:pt x="343" y="274"/>
                    <a:pt x="343" y="274"/>
                  </a:cubicBezTo>
                  <a:cubicBezTo>
                    <a:pt x="343" y="274"/>
                    <a:pt x="333" y="268"/>
                    <a:pt x="329" y="268"/>
                  </a:cubicBezTo>
                  <a:cubicBezTo>
                    <a:pt x="325" y="268"/>
                    <a:pt x="321" y="275"/>
                    <a:pt x="321" y="275"/>
                  </a:cubicBezTo>
                  <a:cubicBezTo>
                    <a:pt x="321" y="275"/>
                    <a:pt x="313" y="270"/>
                    <a:pt x="308" y="273"/>
                  </a:cubicBezTo>
                  <a:cubicBezTo>
                    <a:pt x="303" y="276"/>
                    <a:pt x="310" y="283"/>
                    <a:pt x="303" y="288"/>
                  </a:cubicBezTo>
                  <a:cubicBezTo>
                    <a:pt x="296" y="293"/>
                    <a:pt x="274" y="287"/>
                    <a:pt x="266" y="294"/>
                  </a:cubicBezTo>
                  <a:cubicBezTo>
                    <a:pt x="258" y="301"/>
                    <a:pt x="267" y="318"/>
                    <a:pt x="267" y="318"/>
                  </a:cubicBezTo>
                  <a:cubicBezTo>
                    <a:pt x="277" y="330"/>
                    <a:pt x="277" y="330"/>
                    <a:pt x="277" y="330"/>
                  </a:cubicBezTo>
                  <a:cubicBezTo>
                    <a:pt x="260" y="337"/>
                    <a:pt x="260" y="337"/>
                    <a:pt x="260" y="337"/>
                  </a:cubicBezTo>
                  <a:cubicBezTo>
                    <a:pt x="260" y="337"/>
                    <a:pt x="248" y="356"/>
                    <a:pt x="242" y="356"/>
                  </a:cubicBez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5" name="Freeform 127">
              <a:extLst>
                <a:ext uri="{FF2B5EF4-FFF2-40B4-BE49-F238E27FC236}">
                  <a16:creationId xmlns:a16="http://schemas.microsoft.com/office/drawing/2014/main" id="{3F6595CA-4D2B-4649-AD32-62CAFC372356}"/>
                </a:ext>
              </a:extLst>
            </p:cNvPr>
            <p:cNvSpPr>
              <a:spLocks/>
            </p:cNvSpPr>
            <p:nvPr/>
          </p:nvSpPr>
          <p:spPr bwMode="auto">
            <a:xfrm>
              <a:off x="1912746" y="3904029"/>
              <a:ext cx="636263" cy="686302"/>
            </a:xfrm>
            <a:custGeom>
              <a:avLst/>
              <a:gdLst/>
              <a:ahLst/>
              <a:cxnLst>
                <a:cxn ang="0">
                  <a:pos x="104" y="37"/>
                </a:cxn>
                <a:cxn ang="0">
                  <a:pos x="69" y="55"/>
                </a:cxn>
                <a:cxn ang="0">
                  <a:pos x="50" y="78"/>
                </a:cxn>
                <a:cxn ang="0">
                  <a:pos x="35" y="89"/>
                </a:cxn>
                <a:cxn ang="0">
                  <a:pos x="44" y="127"/>
                </a:cxn>
                <a:cxn ang="0">
                  <a:pos x="25" y="153"/>
                </a:cxn>
                <a:cxn ang="0">
                  <a:pos x="1" y="167"/>
                </a:cxn>
                <a:cxn ang="0">
                  <a:pos x="30" y="234"/>
                </a:cxn>
                <a:cxn ang="0">
                  <a:pos x="22" y="274"/>
                </a:cxn>
                <a:cxn ang="0">
                  <a:pos x="28" y="288"/>
                </a:cxn>
                <a:cxn ang="0">
                  <a:pos x="19" y="301"/>
                </a:cxn>
                <a:cxn ang="0">
                  <a:pos x="24" y="337"/>
                </a:cxn>
                <a:cxn ang="0">
                  <a:pos x="28" y="355"/>
                </a:cxn>
                <a:cxn ang="0">
                  <a:pos x="1" y="375"/>
                </a:cxn>
                <a:cxn ang="0">
                  <a:pos x="32" y="425"/>
                </a:cxn>
                <a:cxn ang="0">
                  <a:pos x="32" y="450"/>
                </a:cxn>
                <a:cxn ang="0">
                  <a:pos x="48" y="470"/>
                </a:cxn>
                <a:cxn ang="0">
                  <a:pos x="63" y="464"/>
                </a:cxn>
                <a:cxn ang="0">
                  <a:pos x="102" y="477"/>
                </a:cxn>
                <a:cxn ang="0">
                  <a:pos x="122" y="521"/>
                </a:cxn>
                <a:cxn ang="0">
                  <a:pos x="147" y="527"/>
                </a:cxn>
                <a:cxn ang="0">
                  <a:pos x="194" y="537"/>
                </a:cxn>
                <a:cxn ang="0">
                  <a:pos x="228" y="566"/>
                </a:cxn>
                <a:cxn ang="0">
                  <a:pos x="311" y="521"/>
                </a:cxn>
                <a:cxn ang="0">
                  <a:pos x="684" y="737"/>
                </a:cxn>
                <a:cxn ang="0">
                  <a:pos x="683" y="708"/>
                </a:cxn>
                <a:cxn ang="0">
                  <a:pos x="731" y="707"/>
                </a:cxn>
                <a:cxn ang="0">
                  <a:pos x="730" y="599"/>
                </a:cxn>
                <a:cxn ang="0">
                  <a:pos x="717" y="201"/>
                </a:cxn>
                <a:cxn ang="0">
                  <a:pos x="699" y="163"/>
                </a:cxn>
                <a:cxn ang="0">
                  <a:pos x="713" y="135"/>
                </a:cxn>
                <a:cxn ang="0">
                  <a:pos x="703" y="115"/>
                </a:cxn>
                <a:cxn ang="0">
                  <a:pos x="707" y="94"/>
                </a:cxn>
                <a:cxn ang="0">
                  <a:pos x="720" y="81"/>
                </a:cxn>
                <a:cxn ang="0">
                  <a:pos x="716" y="63"/>
                </a:cxn>
                <a:cxn ang="0">
                  <a:pos x="701" y="68"/>
                </a:cxn>
                <a:cxn ang="0">
                  <a:pos x="694" y="59"/>
                </a:cxn>
                <a:cxn ang="0">
                  <a:pos x="682" y="67"/>
                </a:cxn>
                <a:cxn ang="0">
                  <a:pos x="658" y="50"/>
                </a:cxn>
                <a:cxn ang="0">
                  <a:pos x="628" y="49"/>
                </a:cxn>
                <a:cxn ang="0">
                  <a:pos x="617" y="28"/>
                </a:cxn>
                <a:cxn ang="0">
                  <a:pos x="590" y="23"/>
                </a:cxn>
                <a:cxn ang="0">
                  <a:pos x="561" y="15"/>
                </a:cxn>
                <a:cxn ang="0">
                  <a:pos x="553" y="23"/>
                </a:cxn>
                <a:cxn ang="0">
                  <a:pos x="510" y="31"/>
                </a:cxn>
                <a:cxn ang="0">
                  <a:pos x="480" y="70"/>
                </a:cxn>
                <a:cxn ang="0">
                  <a:pos x="496" y="114"/>
                </a:cxn>
                <a:cxn ang="0">
                  <a:pos x="463" y="154"/>
                </a:cxn>
                <a:cxn ang="0">
                  <a:pos x="419" y="144"/>
                </a:cxn>
                <a:cxn ang="0">
                  <a:pos x="351" y="105"/>
                </a:cxn>
                <a:cxn ang="0">
                  <a:pos x="289" y="97"/>
                </a:cxn>
                <a:cxn ang="0">
                  <a:pos x="271" y="53"/>
                </a:cxn>
                <a:cxn ang="0">
                  <a:pos x="244" y="40"/>
                </a:cxn>
                <a:cxn ang="0">
                  <a:pos x="212" y="21"/>
                </a:cxn>
                <a:cxn ang="0">
                  <a:pos x="173" y="20"/>
                </a:cxn>
                <a:cxn ang="0">
                  <a:pos x="143" y="24"/>
                </a:cxn>
                <a:cxn ang="0">
                  <a:pos x="107" y="3"/>
                </a:cxn>
                <a:cxn ang="0">
                  <a:pos x="96" y="0"/>
                </a:cxn>
                <a:cxn ang="0">
                  <a:pos x="93" y="27"/>
                </a:cxn>
                <a:cxn ang="0">
                  <a:pos x="104" y="37"/>
                </a:cxn>
              </a:cxnLst>
              <a:rect l="0" t="0" r="r" b="b"/>
              <a:pathLst>
                <a:path w="731" h="737">
                  <a:moveTo>
                    <a:pt x="104" y="37"/>
                  </a:moveTo>
                  <a:cubicBezTo>
                    <a:pt x="100" y="45"/>
                    <a:pt x="75" y="49"/>
                    <a:pt x="69" y="55"/>
                  </a:cubicBezTo>
                  <a:cubicBezTo>
                    <a:pt x="63" y="61"/>
                    <a:pt x="50" y="78"/>
                    <a:pt x="50" y="78"/>
                  </a:cubicBezTo>
                  <a:cubicBezTo>
                    <a:pt x="50" y="78"/>
                    <a:pt x="37" y="83"/>
                    <a:pt x="35" y="89"/>
                  </a:cubicBezTo>
                  <a:cubicBezTo>
                    <a:pt x="33" y="95"/>
                    <a:pt x="43" y="115"/>
                    <a:pt x="44" y="127"/>
                  </a:cubicBezTo>
                  <a:cubicBezTo>
                    <a:pt x="45" y="139"/>
                    <a:pt x="25" y="153"/>
                    <a:pt x="25" y="153"/>
                  </a:cubicBezTo>
                  <a:cubicBezTo>
                    <a:pt x="25" y="153"/>
                    <a:pt x="0" y="161"/>
                    <a:pt x="1" y="167"/>
                  </a:cubicBezTo>
                  <a:cubicBezTo>
                    <a:pt x="2" y="173"/>
                    <a:pt x="29" y="224"/>
                    <a:pt x="30" y="234"/>
                  </a:cubicBezTo>
                  <a:cubicBezTo>
                    <a:pt x="31" y="244"/>
                    <a:pt x="22" y="274"/>
                    <a:pt x="22" y="274"/>
                  </a:cubicBezTo>
                  <a:cubicBezTo>
                    <a:pt x="28" y="288"/>
                    <a:pt x="28" y="288"/>
                    <a:pt x="28" y="288"/>
                  </a:cubicBezTo>
                  <a:cubicBezTo>
                    <a:pt x="19" y="301"/>
                    <a:pt x="19" y="301"/>
                    <a:pt x="19" y="301"/>
                  </a:cubicBezTo>
                  <a:cubicBezTo>
                    <a:pt x="24" y="337"/>
                    <a:pt x="24" y="337"/>
                    <a:pt x="24" y="337"/>
                  </a:cubicBezTo>
                  <a:cubicBezTo>
                    <a:pt x="24" y="337"/>
                    <a:pt x="28" y="343"/>
                    <a:pt x="28" y="355"/>
                  </a:cubicBezTo>
                  <a:cubicBezTo>
                    <a:pt x="28" y="367"/>
                    <a:pt x="2" y="369"/>
                    <a:pt x="1" y="375"/>
                  </a:cubicBezTo>
                  <a:cubicBezTo>
                    <a:pt x="0" y="381"/>
                    <a:pt x="27" y="417"/>
                    <a:pt x="32" y="425"/>
                  </a:cubicBezTo>
                  <a:cubicBezTo>
                    <a:pt x="37" y="433"/>
                    <a:pt x="32" y="443"/>
                    <a:pt x="32" y="450"/>
                  </a:cubicBezTo>
                  <a:cubicBezTo>
                    <a:pt x="32" y="457"/>
                    <a:pt x="44" y="468"/>
                    <a:pt x="48" y="470"/>
                  </a:cubicBezTo>
                  <a:cubicBezTo>
                    <a:pt x="52" y="472"/>
                    <a:pt x="57" y="467"/>
                    <a:pt x="63" y="464"/>
                  </a:cubicBezTo>
                  <a:cubicBezTo>
                    <a:pt x="69" y="461"/>
                    <a:pt x="97" y="474"/>
                    <a:pt x="102" y="477"/>
                  </a:cubicBezTo>
                  <a:cubicBezTo>
                    <a:pt x="107" y="480"/>
                    <a:pt x="122" y="521"/>
                    <a:pt x="122" y="521"/>
                  </a:cubicBezTo>
                  <a:cubicBezTo>
                    <a:pt x="147" y="527"/>
                    <a:pt x="147" y="527"/>
                    <a:pt x="147" y="527"/>
                  </a:cubicBezTo>
                  <a:cubicBezTo>
                    <a:pt x="147" y="527"/>
                    <a:pt x="187" y="535"/>
                    <a:pt x="194" y="537"/>
                  </a:cubicBezTo>
                  <a:cubicBezTo>
                    <a:pt x="201" y="539"/>
                    <a:pt x="217" y="567"/>
                    <a:pt x="228" y="566"/>
                  </a:cubicBezTo>
                  <a:cubicBezTo>
                    <a:pt x="239" y="565"/>
                    <a:pt x="311" y="521"/>
                    <a:pt x="311" y="521"/>
                  </a:cubicBezTo>
                  <a:cubicBezTo>
                    <a:pt x="684" y="737"/>
                    <a:pt x="684" y="737"/>
                    <a:pt x="684" y="737"/>
                  </a:cubicBezTo>
                  <a:cubicBezTo>
                    <a:pt x="683" y="708"/>
                    <a:pt x="683" y="708"/>
                    <a:pt x="683" y="708"/>
                  </a:cubicBezTo>
                  <a:cubicBezTo>
                    <a:pt x="731" y="707"/>
                    <a:pt x="731" y="707"/>
                    <a:pt x="731" y="707"/>
                  </a:cubicBezTo>
                  <a:cubicBezTo>
                    <a:pt x="730" y="599"/>
                    <a:pt x="730" y="599"/>
                    <a:pt x="730" y="599"/>
                  </a:cubicBezTo>
                  <a:cubicBezTo>
                    <a:pt x="730" y="599"/>
                    <a:pt x="717" y="214"/>
                    <a:pt x="717" y="201"/>
                  </a:cubicBezTo>
                  <a:cubicBezTo>
                    <a:pt x="717" y="188"/>
                    <a:pt x="702" y="170"/>
                    <a:pt x="699" y="163"/>
                  </a:cubicBezTo>
                  <a:cubicBezTo>
                    <a:pt x="696" y="156"/>
                    <a:pt x="710" y="144"/>
                    <a:pt x="713" y="135"/>
                  </a:cubicBezTo>
                  <a:cubicBezTo>
                    <a:pt x="716" y="126"/>
                    <a:pt x="704" y="119"/>
                    <a:pt x="703" y="115"/>
                  </a:cubicBezTo>
                  <a:cubicBezTo>
                    <a:pt x="702" y="111"/>
                    <a:pt x="702" y="97"/>
                    <a:pt x="707" y="94"/>
                  </a:cubicBezTo>
                  <a:cubicBezTo>
                    <a:pt x="711" y="92"/>
                    <a:pt x="717" y="85"/>
                    <a:pt x="720" y="81"/>
                  </a:cubicBezTo>
                  <a:cubicBezTo>
                    <a:pt x="714" y="72"/>
                    <a:pt x="716" y="63"/>
                    <a:pt x="716" y="63"/>
                  </a:cubicBezTo>
                  <a:cubicBezTo>
                    <a:pt x="701" y="68"/>
                    <a:pt x="701" y="68"/>
                    <a:pt x="701" y="68"/>
                  </a:cubicBezTo>
                  <a:cubicBezTo>
                    <a:pt x="694" y="59"/>
                    <a:pt x="694" y="59"/>
                    <a:pt x="694" y="59"/>
                  </a:cubicBezTo>
                  <a:cubicBezTo>
                    <a:pt x="694" y="59"/>
                    <a:pt x="689" y="67"/>
                    <a:pt x="682" y="67"/>
                  </a:cubicBezTo>
                  <a:cubicBezTo>
                    <a:pt x="675" y="67"/>
                    <a:pt x="667" y="50"/>
                    <a:pt x="658" y="50"/>
                  </a:cubicBezTo>
                  <a:cubicBezTo>
                    <a:pt x="649" y="50"/>
                    <a:pt x="639" y="57"/>
                    <a:pt x="628" y="49"/>
                  </a:cubicBezTo>
                  <a:cubicBezTo>
                    <a:pt x="617" y="41"/>
                    <a:pt x="626" y="32"/>
                    <a:pt x="617" y="28"/>
                  </a:cubicBezTo>
                  <a:cubicBezTo>
                    <a:pt x="608" y="24"/>
                    <a:pt x="590" y="23"/>
                    <a:pt x="590" y="23"/>
                  </a:cubicBezTo>
                  <a:cubicBezTo>
                    <a:pt x="590" y="23"/>
                    <a:pt x="569" y="15"/>
                    <a:pt x="561" y="15"/>
                  </a:cubicBezTo>
                  <a:cubicBezTo>
                    <a:pt x="553" y="15"/>
                    <a:pt x="553" y="23"/>
                    <a:pt x="553" y="23"/>
                  </a:cubicBezTo>
                  <a:cubicBezTo>
                    <a:pt x="553" y="23"/>
                    <a:pt x="523" y="21"/>
                    <a:pt x="510" y="31"/>
                  </a:cubicBezTo>
                  <a:cubicBezTo>
                    <a:pt x="497" y="41"/>
                    <a:pt x="480" y="54"/>
                    <a:pt x="480" y="70"/>
                  </a:cubicBezTo>
                  <a:cubicBezTo>
                    <a:pt x="480" y="86"/>
                    <a:pt x="496" y="105"/>
                    <a:pt x="496" y="114"/>
                  </a:cubicBezTo>
                  <a:cubicBezTo>
                    <a:pt x="496" y="123"/>
                    <a:pt x="475" y="152"/>
                    <a:pt x="463" y="154"/>
                  </a:cubicBezTo>
                  <a:cubicBezTo>
                    <a:pt x="451" y="156"/>
                    <a:pt x="433" y="159"/>
                    <a:pt x="419" y="144"/>
                  </a:cubicBezTo>
                  <a:cubicBezTo>
                    <a:pt x="405" y="129"/>
                    <a:pt x="366" y="106"/>
                    <a:pt x="351" y="105"/>
                  </a:cubicBezTo>
                  <a:cubicBezTo>
                    <a:pt x="336" y="104"/>
                    <a:pt x="302" y="113"/>
                    <a:pt x="289" y="97"/>
                  </a:cubicBezTo>
                  <a:cubicBezTo>
                    <a:pt x="276" y="81"/>
                    <a:pt x="280" y="69"/>
                    <a:pt x="271" y="53"/>
                  </a:cubicBezTo>
                  <a:cubicBezTo>
                    <a:pt x="262" y="37"/>
                    <a:pt x="244" y="40"/>
                    <a:pt x="244" y="40"/>
                  </a:cubicBezTo>
                  <a:cubicBezTo>
                    <a:pt x="244" y="40"/>
                    <a:pt x="220" y="22"/>
                    <a:pt x="212" y="21"/>
                  </a:cubicBezTo>
                  <a:cubicBezTo>
                    <a:pt x="204" y="20"/>
                    <a:pt x="180" y="19"/>
                    <a:pt x="173" y="20"/>
                  </a:cubicBezTo>
                  <a:cubicBezTo>
                    <a:pt x="166" y="21"/>
                    <a:pt x="154" y="28"/>
                    <a:pt x="143" y="24"/>
                  </a:cubicBezTo>
                  <a:cubicBezTo>
                    <a:pt x="132" y="20"/>
                    <a:pt x="112" y="4"/>
                    <a:pt x="107" y="3"/>
                  </a:cubicBezTo>
                  <a:cubicBezTo>
                    <a:pt x="104" y="2"/>
                    <a:pt x="100" y="1"/>
                    <a:pt x="96" y="0"/>
                  </a:cubicBezTo>
                  <a:cubicBezTo>
                    <a:pt x="93" y="27"/>
                    <a:pt x="93" y="27"/>
                    <a:pt x="93" y="27"/>
                  </a:cubicBezTo>
                  <a:cubicBezTo>
                    <a:pt x="93" y="27"/>
                    <a:pt x="108" y="29"/>
                    <a:pt x="104" y="37"/>
                  </a:cubicBez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6" name="Freeform 130">
              <a:extLst>
                <a:ext uri="{FF2B5EF4-FFF2-40B4-BE49-F238E27FC236}">
                  <a16:creationId xmlns:a16="http://schemas.microsoft.com/office/drawing/2014/main" id="{27ED118C-E6E7-4146-9E7A-081BD6A908CA}"/>
                </a:ext>
              </a:extLst>
            </p:cNvPr>
            <p:cNvSpPr>
              <a:spLocks/>
            </p:cNvSpPr>
            <p:nvPr/>
          </p:nvSpPr>
          <p:spPr bwMode="auto">
            <a:xfrm>
              <a:off x="2119588" y="5019925"/>
              <a:ext cx="532842" cy="437453"/>
            </a:xfrm>
            <a:custGeom>
              <a:avLst/>
              <a:gdLst/>
              <a:ahLst/>
              <a:cxnLst>
                <a:cxn ang="0">
                  <a:pos x="589" y="267"/>
                </a:cxn>
                <a:cxn ang="0">
                  <a:pos x="575" y="253"/>
                </a:cxn>
                <a:cxn ang="0">
                  <a:pos x="573" y="236"/>
                </a:cxn>
                <a:cxn ang="0">
                  <a:pos x="542" y="203"/>
                </a:cxn>
                <a:cxn ang="0">
                  <a:pos x="521" y="175"/>
                </a:cxn>
                <a:cxn ang="0">
                  <a:pos x="502" y="152"/>
                </a:cxn>
                <a:cxn ang="0">
                  <a:pos x="467" y="130"/>
                </a:cxn>
                <a:cxn ang="0">
                  <a:pos x="433" y="120"/>
                </a:cxn>
                <a:cxn ang="0">
                  <a:pos x="431" y="102"/>
                </a:cxn>
                <a:cxn ang="0">
                  <a:pos x="402" y="8"/>
                </a:cxn>
                <a:cxn ang="0">
                  <a:pos x="385" y="0"/>
                </a:cxn>
                <a:cxn ang="0">
                  <a:pos x="345" y="38"/>
                </a:cxn>
                <a:cxn ang="0">
                  <a:pos x="320" y="55"/>
                </a:cxn>
                <a:cxn ang="0">
                  <a:pos x="222" y="107"/>
                </a:cxn>
                <a:cxn ang="0">
                  <a:pos x="223" y="132"/>
                </a:cxn>
                <a:cxn ang="0">
                  <a:pos x="151" y="160"/>
                </a:cxn>
                <a:cxn ang="0">
                  <a:pos x="108" y="165"/>
                </a:cxn>
                <a:cxn ang="0">
                  <a:pos x="56" y="186"/>
                </a:cxn>
                <a:cxn ang="0">
                  <a:pos x="35" y="224"/>
                </a:cxn>
                <a:cxn ang="0">
                  <a:pos x="24" y="249"/>
                </a:cxn>
                <a:cxn ang="0">
                  <a:pos x="15" y="273"/>
                </a:cxn>
                <a:cxn ang="0">
                  <a:pos x="7" y="306"/>
                </a:cxn>
                <a:cxn ang="0">
                  <a:pos x="19" y="344"/>
                </a:cxn>
                <a:cxn ang="0">
                  <a:pos x="36" y="381"/>
                </a:cxn>
                <a:cxn ang="0">
                  <a:pos x="79" y="428"/>
                </a:cxn>
                <a:cxn ang="0">
                  <a:pos x="83" y="461"/>
                </a:cxn>
                <a:cxn ang="0">
                  <a:pos x="106" y="441"/>
                </a:cxn>
                <a:cxn ang="0">
                  <a:pos x="108" y="400"/>
                </a:cxn>
                <a:cxn ang="0">
                  <a:pos x="147" y="390"/>
                </a:cxn>
                <a:cxn ang="0">
                  <a:pos x="193" y="394"/>
                </a:cxn>
                <a:cxn ang="0">
                  <a:pos x="203" y="370"/>
                </a:cxn>
                <a:cxn ang="0">
                  <a:pos x="218" y="344"/>
                </a:cxn>
                <a:cxn ang="0">
                  <a:pos x="273" y="330"/>
                </a:cxn>
                <a:cxn ang="0">
                  <a:pos x="295" y="351"/>
                </a:cxn>
                <a:cxn ang="0">
                  <a:pos x="335" y="362"/>
                </a:cxn>
                <a:cxn ang="0">
                  <a:pos x="385" y="368"/>
                </a:cxn>
                <a:cxn ang="0">
                  <a:pos x="410" y="328"/>
                </a:cxn>
                <a:cxn ang="0">
                  <a:pos x="449" y="330"/>
                </a:cxn>
                <a:cxn ang="0">
                  <a:pos x="477" y="316"/>
                </a:cxn>
                <a:cxn ang="0">
                  <a:pos x="512" y="321"/>
                </a:cxn>
                <a:cxn ang="0">
                  <a:pos x="539" y="311"/>
                </a:cxn>
                <a:cxn ang="0">
                  <a:pos x="586" y="319"/>
                </a:cxn>
                <a:cxn ang="0">
                  <a:pos x="606" y="281"/>
                </a:cxn>
              </a:cxnLst>
              <a:rect l="0" t="0" r="r" b="b"/>
              <a:pathLst>
                <a:path w="614" h="467">
                  <a:moveTo>
                    <a:pt x="606" y="281"/>
                  </a:moveTo>
                  <a:cubicBezTo>
                    <a:pt x="598" y="273"/>
                    <a:pt x="589" y="267"/>
                    <a:pt x="589" y="267"/>
                  </a:cubicBezTo>
                  <a:cubicBezTo>
                    <a:pt x="574" y="266"/>
                    <a:pt x="574" y="266"/>
                    <a:pt x="574" y="266"/>
                  </a:cubicBezTo>
                  <a:cubicBezTo>
                    <a:pt x="575" y="253"/>
                    <a:pt x="575" y="253"/>
                    <a:pt x="575" y="253"/>
                  </a:cubicBezTo>
                  <a:cubicBezTo>
                    <a:pt x="575" y="253"/>
                    <a:pt x="568" y="250"/>
                    <a:pt x="567" y="244"/>
                  </a:cubicBezTo>
                  <a:cubicBezTo>
                    <a:pt x="566" y="238"/>
                    <a:pt x="573" y="244"/>
                    <a:pt x="573" y="236"/>
                  </a:cubicBezTo>
                  <a:cubicBezTo>
                    <a:pt x="573" y="228"/>
                    <a:pt x="558" y="227"/>
                    <a:pt x="558" y="227"/>
                  </a:cubicBezTo>
                  <a:cubicBezTo>
                    <a:pt x="558" y="227"/>
                    <a:pt x="549" y="204"/>
                    <a:pt x="542" y="203"/>
                  </a:cubicBezTo>
                  <a:cubicBezTo>
                    <a:pt x="535" y="202"/>
                    <a:pt x="521" y="200"/>
                    <a:pt x="515" y="190"/>
                  </a:cubicBezTo>
                  <a:cubicBezTo>
                    <a:pt x="509" y="180"/>
                    <a:pt x="524" y="186"/>
                    <a:pt x="521" y="175"/>
                  </a:cubicBezTo>
                  <a:cubicBezTo>
                    <a:pt x="518" y="164"/>
                    <a:pt x="502" y="165"/>
                    <a:pt x="502" y="165"/>
                  </a:cubicBezTo>
                  <a:cubicBezTo>
                    <a:pt x="502" y="152"/>
                    <a:pt x="502" y="152"/>
                    <a:pt x="502" y="152"/>
                  </a:cubicBezTo>
                  <a:cubicBezTo>
                    <a:pt x="502" y="152"/>
                    <a:pt x="472" y="154"/>
                    <a:pt x="466" y="146"/>
                  </a:cubicBezTo>
                  <a:cubicBezTo>
                    <a:pt x="460" y="138"/>
                    <a:pt x="467" y="130"/>
                    <a:pt x="467" y="130"/>
                  </a:cubicBezTo>
                  <a:cubicBezTo>
                    <a:pt x="467" y="123"/>
                    <a:pt x="467" y="123"/>
                    <a:pt x="467" y="123"/>
                  </a:cubicBezTo>
                  <a:cubicBezTo>
                    <a:pt x="433" y="120"/>
                    <a:pt x="433" y="120"/>
                    <a:pt x="433" y="120"/>
                  </a:cubicBezTo>
                  <a:cubicBezTo>
                    <a:pt x="439" y="109"/>
                    <a:pt x="439" y="109"/>
                    <a:pt x="439" y="109"/>
                  </a:cubicBezTo>
                  <a:cubicBezTo>
                    <a:pt x="439" y="109"/>
                    <a:pt x="430" y="112"/>
                    <a:pt x="431" y="102"/>
                  </a:cubicBezTo>
                  <a:cubicBezTo>
                    <a:pt x="432" y="92"/>
                    <a:pt x="447" y="85"/>
                    <a:pt x="443" y="63"/>
                  </a:cubicBezTo>
                  <a:cubicBezTo>
                    <a:pt x="439" y="41"/>
                    <a:pt x="402" y="8"/>
                    <a:pt x="402" y="8"/>
                  </a:cubicBezTo>
                  <a:cubicBezTo>
                    <a:pt x="401" y="1"/>
                    <a:pt x="401" y="1"/>
                    <a:pt x="401" y="1"/>
                  </a:cubicBezTo>
                  <a:cubicBezTo>
                    <a:pt x="385" y="0"/>
                    <a:pt x="385" y="0"/>
                    <a:pt x="385" y="0"/>
                  </a:cubicBezTo>
                  <a:cubicBezTo>
                    <a:pt x="348" y="18"/>
                    <a:pt x="348" y="18"/>
                    <a:pt x="348" y="18"/>
                  </a:cubicBezTo>
                  <a:cubicBezTo>
                    <a:pt x="345" y="38"/>
                    <a:pt x="345" y="38"/>
                    <a:pt x="345" y="38"/>
                  </a:cubicBezTo>
                  <a:cubicBezTo>
                    <a:pt x="333" y="50"/>
                    <a:pt x="333" y="50"/>
                    <a:pt x="333" y="50"/>
                  </a:cubicBezTo>
                  <a:cubicBezTo>
                    <a:pt x="320" y="55"/>
                    <a:pt x="320" y="55"/>
                    <a:pt x="320" y="55"/>
                  </a:cubicBezTo>
                  <a:cubicBezTo>
                    <a:pt x="320" y="55"/>
                    <a:pt x="325" y="77"/>
                    <a:pt x="293" y="92"/>
                  </a:cubicBezTo>
                  <a:cubicBezTo>
                    <a:pt x="262" y="107"/>
                    <a:pt x="222" y="107"/>
                    <a:pt x="222" y="107"/>
                  </a:cubicBezTo>
                  <a:cubicBezTo>
                    <a:pt x="208" y="115"/>
                    <a:pt x="208" y="115"/>
                    <a:pt x="208" y="115"/>
                  </a:cubicBezTo>
                  <a:cubicBezTo>
                    <a:pt x="208" y="115"/>
                    <a:pt x="228" y="125"/>
                    <a:pt x="223" y="132"/>
                  </a:cubicBezTo>
                  <a:cubicBezTo>
                    <a:pt x="218" y="138"/>
                    <a:pt x="203" y="160"/>
                    <a:pt x="203" y="160"/>
                  </a:cubicBezTo>
                  <a:cubicBezTo>
                    <a:pt x="203" y="160"/>
                    <a:pt x="170" y="160"/>
                    <a:pt x="151" y="160"/>
                  </a:cubicBezTo>
                  <a:cubicBezTo>
                    <a:pt x="133" y="160"/>
                    <a:pt x="138" y="180"/>
                    <a:pt x="120" y="185"/>
                  </a:cubicBezTo>
                  <a:cubicBezTo>
                    <a:pt x="101" y="190"/>
                    <a:pt x="108" y="165"/>
                    <a:pt x="108" y="165"/>
                  </a:cubicBezTo>
                  <a:cubicBezTo>
                    <a:pt x="108" y="165"/>
                    <a:pt x="88" y="180"/>
                    <a:pt x="78" y="187"/>
                  </a:cubicBezTo>
                  <a:cubicBezTo>
                    <a:pt x="68" y="193"/>
                    <a:pt x="56" y="186"/>
                    <a:pt x="56" y="186"/>
                  </a:cubicBezTo>
                  <a:cubicBezTo>
                    <a:pt x="56" y="186"/>
                    <a:pt x="38" y="196"/>
                    <a:pt x="37" y="204"/>
                  </a:cubicBezTo>
                  <a:cubicBezTo>
                    <a:pt x="36" y="212"/>
                    <a:pt x="35" y="224"/>
                    <a:pt x="35" y="224"/>
                  </a:cubicBezTo>
                  <a:cubicBezTo>
                    <a:pt x="29" y="224"/>
                    <a:pt x="29" y="224"/>
                    <a:pt x="29" y="224"/>
                  </a:cubicBezTo>
                  <a:cubicBezTo>
                    <a:pt x="24" y="249"/>
                    <a:pt x="24" y="249"/>
                    <a:pt x="24" y="249"/>
                  </a:cubicBezTo>
                  <a:cubicBezTo>
                    <a:pt x="24" y="249"/>
                    <a:pt x="2" y="256"/>
                    <a:pt x="1" y="264"/>
                  </a:cubicBezTo>
                  <a:cubicBezTo>
                    <a:pt x="0" y="272"/>
                    <a:pt x="15" y="273"/>
                    <a:pt x="15" y="273"/>
                  </a:cubicBezTo>
                  <a:cubicBezTo>
                    <a:pt x="14" y="298"/>
                    <a:pt x="14" y="298"/>
                    <a:pt x="14" y="298"/>
                  </a:cubicBezTo>
                  <a:cubicBezTo>
                    <a:pt x="7" y="306"/>
                    <a:pt x="7" y="306"/>
                    <a:pt x="7" y="306"/>
                  </a:cubicBezTo>
                  <a:cubicBezTo>
                    <a:pt x="19" y="313"/>
                    <a:pt x="19" y="313"/>
                    <a:pt x="19" y="313"/>
                  </a:cubicBezTo>
                  <a:cubicBezTo>
                    <a:pt x="19" y="344"/>
                    <a:pt x="19" y="344"/>
                    <a:pt x="19" y="344"/>
                  </a:cubicBezTo>
                  <a:cubicBezTo>
                    <a:pt x="19" y="344"/>
                    <a:pt x="36" y="355"/>
                    <a:pt x="38" y="358"/>
                  </a:cubicBezTo>
                  <a:cubicBezTo>
                    <a:pt x="40" y="361"/>
                    <a:pt x="36" y="381"/>
                    <a:pt x="36" y="381"/>
                  </a:cubicBezTo>
                  <a:cubicBezTo>
                    <a:pt x="36" y="381"/>
                    <a:pt x="47" y="404"/>
                    <a:pt x="57" y="412"/>
                  </a:cubicBezTo>
                  <a:cubicBezTo>
                    <a:pt x="67" y="420"/>
                    <a:pt x="79" y="428"/>
                    <a:pt x="79" y="428"/>
                  </a:cubicBezTo>
                  <a:cubicBezTo>
                    <a:pt x="83" y="442"/>
                    <a:pt x="83" y="442"/>
                    <a:pt x="83" y="442"/>
                  </a:cubicBezTo>
                  <a:cubicBezTo>
                    <a:pt x="83" y="461"/>
                    <a:pt x="83" y="461"/>
                    <a:pt x="83" y="461"/>
                  </a:cubicBezTo>
                  <a:cubicBezTo>
                    <a:pt x="88" y="467"/>
                    <a:pt x="88" y="467"/>
                    <a:pt x="88" y="467"/>
                  </a:cubicBezTo>
                  <a:cubicBezTo>
                    <a:pt x="88" y="467"/>
                    <a:pt x="104" y="448"/>
                    <a:pt x="106" y="441"/>
                  </a:cubicBezTo>
                  <a:cubicBezTo>
                    <a:pt x="108" y="434"/>
                    <a:pt x="98" y="421"/>
                    <a:pt x="98" y="421"/>
                  </a:cubicBezTo>
                  <a:cubicBezTo>
                    <a:pt x="108" y="400"/>
                    <a:pt x="108" y="400"/>
                    <a:pt x="108" y="400"/>
                  </a:cubicBezTo>
                  <a:cubicBezTo>
                    <a:pt x="128" y="401"/>
                    <a:pt x="128" y="401"/>
                    <a:pt x="128" y="401"/>
                  </a:cubicBezTo>
                  <a:cubicBezTo>
                    <a:pt x="128" y="401"/>
                    <a:pt x="141" y="390"/>
                    <a:pt x="147" y="390"/>
                  </a:cubicBezTo>
                  <a:cubicBezTo>
                    <a:pt x="153" y="390"/>
                    <a:pt x="167" y="398"/>
                    <a:pt x="178" y="399"/>
                  </a:cubicBezTo>
                  <a:cubicBezTo>
                    <a:pt x="189" y="400"/>
                    <a:pt x="193" y="394"/>
                    <a:pt x="193" y="394"/>
                  </a:cubicBezTo>
                  <a:cubicBezTo>
                    <a:pt x="203" y="380"/>
                    <a:pt x="203" y="380"/>
                    <a:pt x="203" y="380"/>
                  </a:cubicBezTo>
                  <a:cubicBezTo>
                    <a:pt x="203" y="370"/>
                    <a:pt x="203" y="370"/>
                    <a:pt x="203" y="370"/>
                  </a:cubicBezTo>
                  <a:cubicBezTo>
                    <a:pt x="203" y="370"/>
                    <a:pt x="193" y="367"/>
                    <a:pt x="201" y="357"/>
                  </a:cubicBezTo>
                  <a:cubicBezTo>
                    <a:pt x="209" y="347"/>
                    <a:pt x="208" y="358"/>
                    <a:pt x="218" y="344"/>
                  </a:cubicBezTo>
                  <a:cubicBezTo>
                    <a:pt x="228" y="330"/>
                    <a:pt x="218" y="311"/>
                    <a:pt x="247" y="313"/>
                  </a:cubicBezTo>
                  <a:cubicBezTo>
                    <a:pt x="276" y="315"/>
                    <a:pt x="273" y="330"/>
                    <a:pt x="273" y="330"/>
                  </a:cubicBezTo>
                  <a:cubicBezTo>
                    <a:pt x="273" y="330"/>
                    <a:pt x="286" y="328"/>
                    <a:pt x="289" y="332"/>
                  </a:cubicBezTo>
                  <a:cubicBezTo>
                    <a:pt x="292" y="336"/>
                    <a:pt x="280" y="351"/>
                    <a:pt x="295" y="351"/>
                  </a:cubicBezTo>
                  <a:cubicBezTo>
                    <a:pt x="310" y="351"/>
                    <a:pt x="319" y="351"/>
                    <a:pt x="319" y="351"/>
                  </a:cubicBezTo>
                  <a:cubicBezTo>
                    <a:pt x="319" y="351"/>
                    <a:pt x="325" y="363"/>
                    <a:pt x="335" y="362"/>
                  </a:cubicBezTo>
                  <a:cubicBezTo>
                    <a:pt x="345" y="361"/>
                    <a:pt x="363" y="361"/>
                    <a:pt x="363" y="361"/>
                  </a:cubicBezTo>
                  <a:cubicBezTo>
                    <a:pt x="363" y="361"/>
                    <a:pt x="376" y="375"/>
                    <a:pt x="385" y="368"/>
                  </a:cubicBezTo>
                  <a:cubicBezTo>
                    <a:pt x="394" y="361"/>
                    <a:pt x="389" y="347"/>
                    <a:pt x="396" y="344"/>
                  </a:cubicBezTo>
                  <a:cubicBezTo>
                    <a:pt x="403" y="341"/>
                    <a:pt x="410" y="328"/>
                    <a:pt x="410" y="328"/>
                  </a:cubicBezTo>
                  <a:cubicBezTo>
                    <a:pt x="410" y="328"/>
                    <a:pt x="424" y="349"/>
                    <a:pt x="430" y="344"/>
                  </a:cubicBezTo>
                  <a:cubicBezTo>
                    <a:pt x="436" y="339"/>
                    <a:pt x="449" y="330"/>
                    <a:pt x="449" y="330"/>
                  </a:cubicBezTo>
                  <a:cubicBezTo>
                    <a:pt x="461" y="330"/>
                    <a:pt x="461" y="330"/>
                    <a:pt x="461" y="330"/>
                  </a:cubicBezTo>
                  <a:cubicBezTo>
                    <a:pt x="477" y="316"/>
                    <a:pt x="477" y="316"/>
                    <a:pt x="477" y="316"/>
                  </a:cubicBezTo>
                  <a:cubicBezTo>
                    <a:pt x="477" y="316"/>
                    <a:pt x="486" y="326"/>
                    <a:pt x="490" y="326"/>
                  </a:cubicBezTo>
                  <a:cubicBezTo>
                    <a:pt x="494" y="326"/>
                    <a:pt x="512" y="321"/>
                    <a:pt x="512" y="321"/>
                  </a:cubicBezTo>
                  <a:cubicBezTo>
                    <a:pt x="512" y="321"/>
                    <a:pt x="517" y="300"/>
                    <a:pt x="524" y="299"/>
                  </a:cubicBezTo>
                  <a:cubicBezTo>
                    <a:pt x="531" y="298"/>
                    <a:pt x="539" y="311"/>
                    <a:pt x="539" y="311"/>
                  </a:cubicBezTo>
                  <a:cubicBezTo>
                    <a:pt x="560" y="308"/>
                    <a:pt x="560" y="308"/>
                    <a:pt x="560" y="308"/>
                  </a:cubicBezTo>
                  <a:cubicBezTo>
                    <a:pt x="560" y="308"/>
                    <a:pt x="566" y="324"/>
                    <a:pt x="586" y="319"/>
                  </a:cubicBezTo>
                  <a:cubicBezTo>
                    <a:pt x="606" y="314"/>
                    <a:pt x="610" y="303"/>
                    <a:pt x="610" y="303"/>
                  </a:cubicBezTo>
                  <a:cubicBezTo>
                    <a:pt x="610" y="303"/>
                    <a:pt x="614" y="289"/>
                    <a:pt x="606" y="281"/>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7" name="Freeform 132">
              <a:extLst>
                <a:ext uri="{FF2B5EF4-FFF2-40B4-BE49-F238E27FC236}">
                  <a16:creationId xmlns:a16="http://schemas.microsoft.com/office/drawing/2014/main" id="{7AD0B2AF-524B-49A7-A990-D939EEBE7617}"/>
                </a:ext>
              </a:extLst>
            </p:cNvPr>
            <p:cNvSpPr>
              <a:spLocks/>
            </p:cNvSpPr>
            <p:nvPr/>
          </p:nvSpPr>
          <p:spPr bwMode="auto">
            <a:xfrm>
              <a:off x="2423105" y="4412206"/>
              <a:ext cx="678979" cy="987542"/>
            </a:xfrm>
            <a:custGeom>
              <a:avLst/>
              <a:gdLst/>
              <a:ahLst/>
              <a:cxnLst>
                <a:cxn ang="0">
                  <a:pos x="569" y="46"/>
                </a:cxn>
                <a:cxn ang="0">
                  <a:pos x="443" y="56"/>
                </a:cxn>
                <a:cxn ang="0">
                  <a:pos x="143" y="56"/>
                </a:cxn>
                <a:cxn ang="0">
                  <a:pos x="101" y="398"/>
                </a:cxn>
                <a:cxn ang="0">
                  <a:pos x="41" y="434"/>
                </a:cxn>
                <a:cxn ang="0">
                  <a:pos x="30" y="468"/>
                </a:cxn>
                <a:cxn ang="0">
                  <a:pos x="15" y="504"/>
                </a:cxn>
                <a:cxn ang="0">
                  <a:pos x="11" y="565"/>
                </a:cxn>
                <a:cxn ang="0">
                  <a:pos x="42" y="598"/>
                </a:cxn>
                <a:cxn ang="0">
                  <a:pos x="56" y="634"/>
                </a:cxn>
                <a:cxn ang="0">
                  <a:pos x="93" y="714"/>
                </a:cxn>
                <a:cxn ang="0">
                  <a:pos x="83" y="771"/>
                </a:cxn>
                <a:cxn ang="0">
                  <a:pos x="116" y="797"/>
                </a:cxn>
                <a:cxn ang="0">
                  <a:pos x="171" y="826"/>
                </a:cxn>
                <a:cxn ang="0">
                  <a:pos x="208" y="878"/>
                </a:cxn>
                <a:cxn ang="0">
                  <a:pos x="225" y="904"/>
                </a:cxn>
                <a:cxn ang="0">
                  <a:pos x="256" y="932"/>
                </a:cxn>
                <a:cxn ang="0">
                  <a:pos x="285" y="981"/>
                </a:cxn>
                <a:cxn ang="0">
                  <a:pos x="333" y="994"/>
                </a:cxn>
                <a:cxn ang="0">
                  <a:pos x="390" y="1017"/>
                </a:cxn>
                <a:cxn ang="0">
                  <a:pos x="431" y="1049"/>
                </a:cxn>
                <a:cxn ang="0">
                  <a:pos x="474" y="1037"/>
                </a:cxn>
                <a:cxn ang="0">
                  <a:pos x="508" y="1039"/>
                </a:cxn>
                <a:cxn ang="0">
                  <a:pos x="553" y="1040"/>
                </a:cxn>
                <a:cxn ang="0">
                  <a:pos x="597" y="995"/>
                </a:cxn>
                <a:cxn ang="0">
                  <a:pos x="669" y="976"/>
                </a:cxn>
                <a:cxn ang="0">
                  <a:pos x="628" y="912"/>
                </a:cxn>
                <a:cxn ang="0">
                  <a:pos x="610" y="882"/>
                </a:cxn>
                <a:cxn ang="0">
                  <a:pos x="587" y="846"/>
                </a:cxn>
                <a:cxn ang="0">
                  <a:pos x="542" y="802"/>
                </a:cxn>
                <a:cxn ang="0">
                  <a:pos x="568" y="792"/>
                </a:cxn>
                <a:cxn ang="0">
                  <a:pos x="580" y="719"/>
                </a:cxn>
                <a:cxn ang="0">
                  <a:pos x="603" y="656"/>
                </a:cxn>
                <a:cxn ang="0">
                  <a:pos x="621" y="631"/>
                </a:cxn>
                <a:cxn ang="0">
                  <a:pos x="642" y="596"/>
                </a:cxn>
                <a:cxn ang="0">
                  <a:pos x="677" y="555"/>
                </a:cxn>
                <a:cxn ang="0">
                  <a:pos x="691" y="471"/>
                </a:cxn>
                <a:cxn ang="0">
                  <a:pos x="696" y="414"/>
                </a:cxn>
                <a:cxn ang="0">
                  <a:pos x="703" y="346"/>
                </a:cxn>
                <a:cxn ang="0">
                  <a:pos x="733" y="321"/>
                </a:cxn>
                <a:cxn ang="0">
                  <a:pos x="781" y="271"/>
                </a:cxn>
                <a:cxn ang="0">
                  <a:pos x="722" y="228"/>
                </a:cxn>
                <a:cxn ang="0">
                  <a:pos x="708" y="127"/>
                </a:cxn>
                <a:cxn ang="0">
                  <a:pos x="696" y="84"/>
                </a:cxn>
                <a:cxn ang="0">
                  <a:pos x="661" y="23"/>
                </a:cxn>
                <a:cxn ang="0">
                  <a:pos x="618" y="15"/>
                </a:cxn>
              </a:cxnLst>
              <a:rect l="0" t="0" r="r" b="b"/>
              <a:pathLst>
                <a:path w="781" h="1054">
                  <a:moveTo>
                    <a:pt x="601" y="16"/>
                  </a:moveTo>
                  <a:cubicBezTo>
                    <a:pt x="601" y="16"/>
                    <a:pt x="601" y="39"/>
                    <a:pt x="591" y="43"/>
                  </a:cubicBezTo>
                  <a:cubicBezTo>
                    <a:pt x="581" y="47"/>
                    <a:pt x="579" y="43"/>
                    <a:pt x="569" y="46"/>
                  </a:cubicBezTo>
                  <a:cubicBezTo>
                    <a:pt x="559" y="49"/>
                    <a:pt x="560" y="70"/>
                    <a:pt x="547" y="77"/>
                  </a:cubicBezTo>
                  <a:cubicBezTo>
                    <a:pt x="534" y="84"/>
                    <a:pt x="522" y="59"/>
                    <a:pt x="522" y="59"/>
                  </a:cubicBezTo>
                  <a:cubicBezTo>
                    <a:pt x="443" y="56"/>
                    <a:pt x="443" y="56"/>
                    <a:pt x="443" y="56"/>
                  </a:cubicBezTo>
                  <a:cubicBezTo>
                    <a:pt x="443" y="56"/>
                    <a:pt x="445" y="46"/>
                    <a:pt x="438" y="48"/>
                  </a:cubicBezTo>
                  <a:cubicBezTo>
                    <a:pt x="431" y="50"/>
                    <a:pt x="429" y="60"/>
                    <a:pt x="429" y="60"/>
                  </a:cubicBezTo>
                  <a:cubicBezTo>
                    <a:pt x="143" y="56"/>
                    <a:pt x="143" y="56"/>
                    <a:pt x="143" y="56"/>
                  </a:cubicBezTo>
                  <a:cubicBezTo>
                    <a:pt x="144" y="164"/>
                    <a:pt x="144" y="164"/>
                    <a:pt x="144" y="164"/>
                  </a:cubicBezTo>
                  <a:cubicBezTo>
                    <a:pt x="96" y="165"/>
                    <a:pt x="96" y="165"/>
                    <a:pt x="96" y="165"/>
                  </a:cubicBezTo>
                  <a:cubicBezTo>
                    <a:pt x="101" y="398"/>
                    <a:pt x="101" y="398"/>
                    <a:pt x="101" y="398"/>
                  </a:cubicBezTo>
                  <a:cubicBezTo>
                    <a:pt x="101" y="398"/>
                    <a:pt x="69" y="393"/>
                    <a:pt x="56" y="397"/>
                  </a:cubicBezTo>
                  <a:cubicBezTo>
                    <a:pt x="43" y="401"/>
                    <a:pt x="52" y="412"/>
                    <a:pt x="54" y="420"/>
                  </a:cubicBezTo>
                  <a:cubicBezTo>
                    <a:pt x="56" y="428"/>
                    <a:pt x="47" y="428"/>
                    <a:pt x="41" y="434"/>
                  </a:cubicBezTo>
                  <a:cubicBezTo>
                    <a:pt x="35" y="440"/>
                    <a:pt x="37" y="452"/>
                    <a:pt x="37" y="452"/>
                  </a:cubicBezTo>
                  <a:cubicBezTo>
                    <a:pt x="27" y="452"/>
                    <a:pt x="27" y="452"/>
                    <a:pt x="27" y="452"/>
                  </a:cubicBezTo>
                  <a:cubicBezTo>
                    <a:pt x="30" y="468"/>
                    <a:pt x="30" y="468"/>
                    <a:pt x="30" y="468"/>
                  </a:cubicBezTo>
                  <a:cubicBezTo>
                    <a:pt x="35" y="479"/>
                    <a:pt x="35" y="479"/>
                    <a:pt x="35" y="479"/>
                  </a:cubicBezTo>
                  <a:cubicBezTo>
                    <a:pt x="24" y="486"/>
                    <a:pt x="24" y="486"/>
                    <a:pt x="24" y="486"/>
                  </a:cubicBezTo>
                  <a:cubicBezTo>
                    <a:pt x="24" y="486"/>
                    <a:pt x="9" y="494"/>
                    <a:pt x="15" y="504"/>
                  </a:cubicBezTo>
                  <a:cubicBezTo>
                    <a:pt x="21" y="514"/>
                    <a:pt x="24" y="518"/>
                    <a:pt x="22" y="527"/>
                  </a:cubicBezTo>
                  <a:cubicBezTo>
                    <a:pt x="20" y="536"/>
                    <a:pt x="6" y="536"/>
                    <a:pt x="3" y="547"/>
                  </a:cubicBezTo>
                  <a:cubicBezTo>
                    <a:pt x="0" y="558"/>
                    <a:pt x="6" y="563"/>
                    <a:pt x="11" y="565"/>
                  </a:cubicBezTo>
                  <a:cubicBezTo>
                    <a:pt x="16" y="567"/>
                    <a:pt x="21" y="557"/>
                    <a:pt x="28" y="560"/>
                  </a:cubicBezTo>
                  <a:cubicBezTo>
                    <a:pt x="35" y="563"/>
                    <a:pt x="33" y="590"/>
                    <a:pt x="33" y="590"/>
                  </a:cubicBezTo>
                  <a:cubicBezTo>
                    <a:pt x="42" y="598"/>
                    <a:pt x="42" y="598"/>
                    <a:pt x="42" y="598"/>
                  </a:cubicBezTo>
                  <a:cubicBezTo>
                    <a:pt x="31" y="603"/>
                    <a:pt x="31" y="603"/>
                    <a:pt x="31" y="603"/>
                  </a:cubicBezTo>
                  <a:cubicBezTo>
                    <a:pt x="35" y="620"/>
                    <a:pt x="35" y="620"/>
                    <a:pt x="35" y="620"/>
                  </a:cubicBezTo>
                  <a:cubicBezTo>
                    <a:pt x="35" y="620"/>
                    <a:pt x="44" y="621"/>
                    <a:pt x="56" y="634"/>
                  </a:cubicBezTo>
                  <a:cubicBezTo>
                    <a:pt x="68" y="647"/>
                    <a:pt x="50" y="643"/>
                    <a:pt x="50" y="643"/>
                  </a:cubicBezTo>
                  <a:cubicBezTo>
                    <a:pt x="52" y="659"/>
                    <a:pt x="52" y="659"/>
                    <a:pt x="52" y="659"/>
                  </a:cubicBezTo>
                  <a:cubicBezTo>
                    <a:pt x="52" y="659"/>
                    <a:pt x="89" y="692"/>
                    <a:pt x="93" y="714"/>
                  </a:cubicBezTo>
                  <a:cubicBezTo>
                    <a:pt x="97" y="736"/>
                    <a:pt x="82" y="743"/>
                    <a:pt x="81" y="753"/>
                  </a:cubicBezTo>
                  <a:cubicBezTo>
                    <a:pt x="80" y="763"/>
                    <a:pt x="89" y="760"/>
                    <a:pt x="89" y="760"/>
                  </a:cubicBezTo>
                  <a:cubicBezTo>
                    <a:pt x="83" y="771"/>
                    <a:pt x="83" y="771"/>
                    <a:pt x="83" y="771"/>
                  </a:cubicBezTo>
                  <a:cubicBezTo>
                    <a:pt x="117" y="774"/>
                    <a:pt x="117" y="774"/>
                    <a:pt x="117" y="774"/>
                  </a:cubicBezTo>
                  <a:cubicBezTo>
                    <a:pt x="117" y="781"/>
                    <a:pt x="117" y="781"/>
                    <a:pt x="117" y="781"/>
                  </a:cubicBezTo>
                  <a:cubicBezTo>
                    <a:pt x="117" y="781"/>
                    <a:pt x="110" y="789"/>
                    <a:pt x="116" y="797"/>
                  </a:cubicBezTo>
                  <a:cubicBezTo>
                    <a:pt x="122" y="805"/>
                    <a:pt x="152" y="803"/>
                    <a:pt x="152" y="803"/>
                  </a:cubicBezTo>
                  <a:cubicBezTo>
                    <a:pt x="152" y="816"/>
                    <a:pt x="152" y="816"/>
                    <a:pt x="152" y="816"/>
                  </a:cubicBezTo>
                  <a:cubicBezTo>
                    <a:pt x="152" y="816"/>
                    <a:pt x="168" y="815"/>
                    <a:pt x="171" y="826"/>
                  </a:cubicBezTo>
                  <a:cubicBezTo>
                    <a:pt x="174" y="837"/>
                    <a:pt x="159" y="831"/>
                    <a:pt x="165" y="841"/>
                  </a:cubicBezTo>
                  <a:cubicBezTo>
                    <a:pt x="171" y="851"/>
                    <a:pt x="185" y="853"/>
                    <a:pt x="192" y="854"/>
                  </a:cubicBezTo>
                  <a:cubicBezTo>
                    <a:pt x="199" y="855"/>
                    <a:pt x="208" y="878"/>
                    <a:pt x="208" y="878"/>
                  </a:cubicBezTo>
                  <a:cubicBezTo>
                    <a:pt x="208" y="878"/>
                    <a:pt x="223" y="879"/>
                    <a:pt x="223" y="887"/>
                  </a:cubicBezTo>
                  <a:cubicBezTo>
                    <a:pt x="223" y="895"/>
                    <a:pt x="216" y="889"/>
                    <a:pt x="217" y="895"/>
                  </a:cubicBezTo>
                  <a:cubicBezTo>
                    <a:pt x="218" y="901"/>
                    <a:pt x="225" y="904"/>
                    <a:pt x="225" y="904"/>
                  </a:cubicBezTo>
                  <a:cubicBezTo>
                    <a:pt x="224" y="917"/>
                    <a:pt x="224" y="917"/>
                    <a:pt x="224" y="917"/>
                  </a:cubicBezTo>
                  <a:cubicBezTo>
                    <a:pt x="239" y="918"/>
                    <a:pt x="239" y="918"/>
                    <a:pt x="239" y="918"/>
                  </a:cubicBezTo>
                  <a:cubicBezTo>
                    <a:pt x="239" y="918"/>
                    <a:pt x="248" y="924"/>
                    <a:pt x="256" y="932"/>
                  </a:cubicBezTo>
                  <a:cubicBezTo>
                    <a:pt x="264" y="940"/>
                    <a:pt x="260" y="954"/>
                    <a:pt x="260" y="954"/>
                  </a:cubicBezTo>
                  <a:cubicBezTo>
                    <a:pt x="264" y="962"/>
                    <a:pt x="264" y="962"/>
                    <a:pt x="264" y="962"/>
                  </a:cubicBezTo>
                  <a:cubicBezTo>
                    <a:pt x="285" y="981"/>
                    <a:pt x="285" y="981"/>
                    <a:pt x="285" y="981"/>
                  </a:cubicBezTo>
                  <a:cubicBezTo>
                    <a:pt x="285" y="995"/>
                    <a:pt x="285" y="995"/>
                    <a:pt x="285" y="995"/>
                  </a:cubicBezTo>
                  <a:cubicBezTo>
                    <a:pt x="316" y="1010"/>
                    <a:pt x="316" y="1010"/>
                    <a:pt x="316" y="1010"/>
                  </a:cubicBezTo>
                  <a:cubicBezTo>
                    <a:pt x="316" y="1010"/>
                    <a:pt x="324" y="994"/>
                    <a:pt x="333" y="994"/>
                  </a:cubicBezTo>
                  <a:cubicBezTo>
                    <a:pt x="342" y="994"/>
                    <a:pt x="343" y="1006"/>
                    <a:pt x="354" y="1006"/>
                  </a:cubicBezTo>
                  <a:cubicBezTo>
                    <a:pt x="365" y="1006"/>
                    <a:pt x="364" y="988"/>
                    <a:pt x="371" y="988"/>
                  </a:cubicBezTo>
                  <a:cubicBezTo>
                    <a:pt x="378" y="988"/>
                    <a:pt x="382" y="1005"/>
                    <a:pt x="390" y="1017"/>
                  </a:cubicBezTo>
                  <a:cubicBezTo>
                    <a:pt x="398" y="1029"/>
                    <a:pt x="417" y="1033"/>
                    <a:pt x="417" y="1033"/>
                  </a:cubicBezTo>
                  <a:cubicBezTo>
                    <a:pt x="420" y="1047"/>
                    <a:pt x="420" y="1047"/>
                    <a:pt x="420" y="1047"/>
                  </a:cubicBezTo>
                  <a:cubicBezTo>
                    <a:pt x="431" y="1049"/>
                    <a:pt x="431" y="1049"/>
                    <a:pt x="431" y="1049"/>
                  </a:cubicBezTo>
                  <a:cubicBezTo>
                    <a:pt x="431" y="1049"/>
                    <a:pt x="442" y="1036"/>
                    <a:pt x="447" y="1036"/>
                  </a:cubicBezTo>
                  <a:cubicBezTo>
                    <a:pt x="452" y="1036"/>
                    <a:pt x="461" y="1043"/>
                    <a:pt x="467" y="1044"/>
                  </a:cubicBezTo>
                  <a:cubicBezTo>
                    <a:pt x="473" y="1045"/>
                    <a:pt x="474" y="1037"/>
                    <a:pt x="474" y="1037"/>
                  </a:cubicBezTo>
                  <a:cubicBezTo>
                    <a:pt x="481" y="1036"/>
                    <a:pt x="481" y="1036"/>
                    <a:pt x="481" y="1036"/>
                  </a:cubicBezTo>
                  <a:cubicBezTo>
                    <a:pt x="495" y="1054"/>
                    <a:pt x="495" y="1054"/>
                    <a:pt x="495" y="1054"/>
                  </a:cubicBezTo>
                  <a:cubicBezTo>
                    <a:pt x="508" y="1039"/>
                    <a:pt x="508" y="1039"/>
                    <a:pt x="508" y="1039"/>
                  </a:cubicBezTo>
                  <a:cubicBezTo>
                    <a:pt x="524" y="1040"/>
                    <a:pt x="524" y="1040"/>
                    <a:pt x="524" y="1040"/>
                  </a:cubicBezTo>
                  <a:cubicBezTo>
                    <a:pt x="524" y="1040"/>
                    <a:pt x="531" y="1032"/>
                    <a:pt x="536" y="1032"/>
                  </a:cubicBezTo>
                  <a:cubicBezTo>
                    <a:pt x="541" y="1032"/>
                    <a:pt x="540" y="1038"/>
                    <a:pt x="553" y="1040"/>
                  </a:cubicBezTo>
                  <a:cubicBezTo>
                    <a:pt x="566" y="1042"/>
                    <a:pt x="575" y="1015"/>
                    <a:pt x="575" y="1015"/>
                  </a:cubicBezTo>
                  <a:cubicBezTo>
                    <a:pt x="583" y="1015"/>
                    <a:pt x="583" y="1015"/>
                    <a:pt x="583" y="1015"/>
                  </a:cubicBezTo>
                  <a:cubicBezTo>
                    <a:pt x="597" y="995"/>
                    <a:pt x="597" y="995"/>
                    <a:pt x="597" y="995"/>
                  </a:cubicBezTo>
                  <a:cubicBezTo>
                    <a:pt x="657" y="994"/>
                    <a:pt x="657" y="994"/>
                    <a:pt x="657" y="994"/>
                  </a:cubicBezTo>
                  <a:cubicBezTo>
                    <a:pt x="670" y="986"/>
                    <a:pt x="670" y="986"/>
                    <a:pt x="670" y="986"/>
                  </a:cubicBezTo>
                  <a:cubicBezTo>
                    <a:pt x="669" y="976"/>
                    <a:pt x="669" y="976"/>
                    <a:pt x="669" y="976"/>
                  </a:cubicBezTo>
                  <a:cubicBezTo>
                    <a:pt x="669" y="976"/>
                    <a:pt x="670" y="962"/>
                    <a:pt x="665" y="954"/>
                  </a:cubicBezTo>
                  <a:cubicBezTo>
                    <a:pt x="660" y="946"/>
                    <a:pt x="650" y="955"/>
                    <a:pt x="640" y="947"/>
                  </a:cubicBezTo>
                  <a:cubicBezTo>
                    <a:pt x="630" y="939"/>
                    <a:pt x="628" y="912"/>
                    <a:pt x="628" y="912"/>
                  </a:cubicBezTo>
                  <a:cubicBezTo>
                    <a:pt x="621" y="908"/>
                    <a:pt x="621" y="908"/>
                    <a:pt x="621" y="908"/>
                  </a:cubicBezTo>
                  <a:cubicBezTo>
                    <a:pt x="619" y="883"/>
                    <a:pt x="619" y="883"/>
                    <a:pt x="619" y="883"/>
                  </a:cubicBezTo>
                  <a:cubicBezTo>
                    <a:pt x="610" y="882"/>
                    <a:pt x="610" y="882"/>
                    <a:pt x="610" y="882"/>
                  </a:cubicBezTo>
                  <a:cubicBezTo>
                    <a:pt x="607" y="869"/>
                    <a:pt x="607" y="869"/>
                    <a:pt x="607" y="869"/>
                  </a:cubicBezTo>
                  <a:cubicBezTo>
                    <a:pt x="607" y="869"/>
                    <a:pt x="596" y="871"/>
                    <a:pt x="592" y="866"/>
                  </a:cubicBezTo>
                  <a:cubicBezTo>
                    <a:pt x="588" y="861"/>
                    <a:pt x="587" y="846"/>
                    <a:pt x="587" y="846"/>
                  </a:cubicBezTo>
                  <a:cubicBezTo>
                    <a:pt x="587" y="846"/>
                    <a:pt x="570" y="831"/>
                    <a:pt x="562" y="827"/>
                  </a:cubicBezTo>
                  <a:cubicBezTo>
                    <a:pt x="554" y="823"/>
                    <a:pt x="538" y="829"/>
                    <a:pt x="535" y="824"/>
                  </a:cubicBezTo>
                  <a:cubicBezTo>
                    <a:pt x="532" y="819"/>
                    <a:pt x="542" y="802"/>
                    <a:pt x="542" y="802"/>
                  </a:cubicBezTo>
                  <a:cubicBezTo>
                    <a:pt x="540" y="786"/>
                    <a:pt x="540" y="786"/>
                    <a:pt x="540" y="786"/>
                  </a:cubicBezTo>
                  <a:cubicBezTo>
                    <a:pt x="563" y="787"/>
                    <a:pt x="563" y="787"/>
                    <a:pt x="563" y="787"/>
                  </a:cubicBezTo>
                  <a:cubicBezTo>
                    <a:pt x="568" y="792"/>
                    <a:pt x="568" y="792"/>
                    <a:pt x="568" y="792"/>
                  </a:cubicBezTo>
                  <a:cubicBezTo>
                    <a:pt x="568" y="792"/>
                    <a:pt x="575" y="787"/>
                    <a:pt x="582" y="782"/>
                  </a:cubicBezTo>
                  <a:cubicBezTo>
                    <a:pt x="589" y="777"/>
                    <a:pt x="586" y="746"/>
                    <a:pt x="586" y="746"/>
                  </a:cubicBezTo>
                  <a:cubicBezTo>
                    <a:pt x="586" y="746"/>
                    <a:pt x="579" y="727"/>
                    <a:pt x="580" y="719"/>
                  </a:cubicBezTo>
                  <a:cubicBezTo>
                    <a:pt x="581" y="711"/>
                    <a:pt x="596" y="700"/>
                    <a:pt x="597" y="697"/>
                  </a:cubicBezTo>
                  <a:cubicBezTo>
                    <a:pt x="598" y="694"/>
                    <a:pt x="592" y="683"/>
                    <a:pt x="592" y="676"/>
                  </a:cubicBezTo>
                  <a:cubicBezTo>
                    <a:pt x="592" y="669"/>
                    <a:pt x="598" y="656"/>
                    <a:pt x="603" y="656"/>
                  </a:cubicBezTo>
                  <a:cubicBezTo>
                    <a:pt x="608" y="656"/>
                    <a:pt x="610" y="667"/>
                    <a:pt x="610" y="667"/>
                  </a:cubicBezTo>
                  <a:cubicBezTo>
                    <a:pt x="610" y="667"/>
                    <a:pt x="616" y="670"/>
                    <a:pt x="622" y="662"/>
                  </a:cubicBezTo>
                  <a:cubicBezTo>
                    <a:pt x="628" y="654"/>
                    <a:pt x="621" y="631"/>
                    <a:pt x="621" y="631"/>
                  </a:cubicBezTo>
                  <a:cubicBezTo>
                    <a:pt x="628" y="620"/>
                    <a:pt x="628" y="620"/>
                    <a:pt x="628" y="620"/>
                  </a:cubicBezTo>
                  <a:cubicBezTo>
                    <a:pt x="626" y="605"/>
                    <a:pt x="626" y="605"/>
                    <a:pt x="626" y="605"/>
                  </a:cubicBezTo>
                  <a:cubicBezTo>
                    <a:pt x="626" y="605"/>
                    <a:pt x="637" y="601"/>
                    <a:pt x="642" y="596"/>
                  </a:cubicBezTo>
                  <a:cubicBezTo>
                    <a:pt x="647" y="591"/>
                    <a:pt x="642" y="581"/>
                    <a:pt x="643" y="576"/>
                  </a:cubicBezTo>
                  <a:cubicBezTo>
                    <a:pt x="644" y="571"/>
                    <a:pt x="655" y="557"/>
                    <a:pt x="655" y="557"/>
                  </a:cubicBezTo>
                  <a:cubicBezTo>
                    <a:pt x="677" y="555"/>
                    <a:pt x="677" y="555"/>
                    <a:pt x="677" y="555"/>
                  </a:cubicBezTo>
                  <a:cubicBezTo>
                    <a:pt x="677" y="555"/>
                    <a:pt x="675" y="537"/>
                    <a:pt x="675" y="529"/>
                  </a:cubicBezTo>
                  <a:cubicBezTo>
                    <a:pt x="675" y="521"/>
                    <a:pt x="691" y="501"/>
                    <a:pt x="691" y="501"/>
                  </a:cubicBezTo>
                  <a:cubicBezTo>
                    <a:pt x="691" y="471"/>
                    <a:pt x="691" y="471"/>
                    <a:pt x="691" y="471"/>
                  </a:cubicBezTo>
                  <a:cubicBezTo>
                    <a:pt x="689" y="438"/>
                    <a:pt x="689" y="438"/>
                    <a:pt x="689" y="438"/>
                  </a:cubicBezTo>
                  <a:cubicBezTo>
                    <a:pt x="689" y="438"/>
                    <a:pt x="683" y="436"/>
                    <a:pt x="684" y="428"/>
                  </a:cubicBezTo>
                  <a:cubicBezTo>
                    <a:pt x="685" y="420"/>
                    <a:pt x="696" y="421"/>
                    <a:pt x="696" y="414"/>
                  </a:cubicBezTo>
                  <a:cubicBezTo>
                    <a:pt x="696" y="407"/>
                    <a:pt x="697" y="397"/>
                    <a:pt x="697" y="397"/>
                  </a:cubicBezTo>
                  <a:cubicBezTo>
                    <a:pt x="697" y="397"/>
                    <a:pt x="709" y="395"/>
                    <a:pt x="709" y="377"/>
                  </a:cubicBezTo>
                  <a:cubicBezTo>
                    <a:pt x="709" y="359"/>
                    <a:pt x="703" y="349"/>
                    <a:pt x="703" y="346"/>
                  </a:cubicBezTo>
                  <a:cubicBezTo>
                    <a:pt x="703" y="343"/>
                    <a:pt x="714" y="338"/>
                    <a:pt x="714" y="338"/>
                  </a:cubicBezTo>
                  <a:cubicBezTo>
                    <a:pt x="714" y="328"/>
                    <a:pt x="714" y="328"/>
                    <a:pt x="714" y="328"/>
                  </a:cubicBezTo>
                  <a:cubicBezTo>
                    <a:pt x="714" y="328"/>
                    <a:pt x="732" y="328"/>
                    <a:pt x="733" y="321"/>
                  </a:cubicBezTo>
                  <a:cubicBezTo>
                    <a:pt x="734" y="314"/>
                    <a:pt x="734" y="306"/>
                    <a:pt x="734" y="306"/>
                  </a:cubicBezTo>
                  <a:cubicBezTo>
                    <a:pt x="734" y="306"/>
                    <a:pt x="761" y="304"/>
                    <a:pt x="770" y="296"/>
                  </a:cubicBezTo>
                  <a:cubicBezTo>
                    <a:pt x="775" y="292"/>
                    <a:pt x="779" y="280"/>
                    <a:pt x="781" y="271"/>
                  </a:cubicBezTo>
                  <a:cubicBezTo>
                    <a:pt x="756" y="256"/>
                    <a:pt x="756" y="256"/>
                    <a:pt x="756" y="256"/>
                  </a:cubicBezTo>
                  <a:cubicBezTo>
                    <a:pt x="756" y="256"/>
                    <a:pt x="753" y="240"/>
                    <a:pt x="747" y="236"/>
                  </a:cubicBezTo>
                  <a:cubicBezTo>
                    <a:pt x="741" y="232"/>
                    <a:pt x="726" y="242"/>
                    <a:pt x="722" y="228"/>
                  </a:cubicBezTo>
                  <a:cubicBezTo>
                    <a:pt x="718" y="214"/>
                    <a:pt x="717" y="176"/>
                    <a:pt x="717" y="176"/>
                  </a:cubicBezTo>
                  <a:cubicBezTo>
                    <a:pt x="710" y="174"/>
                    <a:pt x="710" y="174"/>
                    <a:pt x="710" y="174"/>
                  </a:cubicBezTo>
                  <a:cubicBezTo>
                    <a:pt x="710" y="174"/>
                    <a:pt x="708" y="132"/>
                    <a:pt x="708" y="127"/>
                  </a:cubicBezTo>
                  <a:cubicBezTo>
                    <a:pt x="708" y="122"/>
                    <a:pt x="703" y="111"/>
                    <a:pt x="703" y="111"/>
                  </a:cubicBezTo>
                  <a:cubicBezTo>
                    <a:pt x="715" y="108"/>
                    <a:pt x="715" y="108"/>
                    <a:pt x="715" y="108"/>
                  </a:cubicBezTo>
                  <a:cubicBezTo>
                    <a:pt x="715" y="108"/>
                    <a:pt x="697" y="93"/>
                    <a:pt x="696" y="84"/>
                  </a:cubicBezTo>
                  <a:cubicBezTo>
                    <a:pt x="695" y="75"/>
                    <a:pt x="701" y="59"/>
                    <a:pt x="693" y="53"/>
                  </a:cubicBezTo>
                  <a:cubicBezTo>
                    <a:pt x="685" y="47"/>
                    <a:pt x="674" y="39"/>
                    <a:pt x="674" y="39"/>
                  </a:cubicBezTo>
                  <a:cubicBezTo>
                    <a:pt x="674" y="39"/>
                    <a:pt x="665" y="27"/>
                    <a:pt x="661" y="23"/>
                  </a:cubicBezTo>
                  <a:cubicBezTo>
                    <a:pt x="657" y="19"/>
                    <a:pt x="656" y="26"/>
                    <a:pt x="650" y="22"/>
                  </a:cubicBezTo>
                  <a:cubicBezTo>
                    <a:pt x="646" y="19"/>
                    <a:pt x="639" y="10"/>
                    <a:pt x="634" y="0"/>
                  </a:cubicBezTo>
                  <a:cubicBezTo>
                    <a:pt x="618" y="15"/>
                    <a:pt x="618" y="15"/>
                    <a:pt x="618" y="15"/>
                  </a:cubicBezTo>
                  <a:lnTo>
                    <a:pt x="601" y="16"/>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8" name="Freeform 136">
              <a:extLst>
                <a:ext uri="{FF2B5EF4-FFF2-40B4-BE49-F238E27FC236}">
                  <a16:creationId xmlns:a16="http://schemas.microsoft.com/office/drawing/2014/main" id="{CC5C09EC-3C90-40AF-9E7F-3080CC81AA2B}"/>
                </a:ext>
              </a:extLst>
            </p:cNvPr>
            <p:cNvSpPr>
              <a:spLocks noEditPoints="1"/>
            </p:cNvSpPr>
            <p:nvPr/>
          </p:nvSpPr>
          <p:spPr bwMode="auto">
            <a:xfrm>
              <a:off x="2276967" y="1701054"/>
              <a:ext cx="5254223" cy="1802197"/>
            </a:xfrm>
            <a:custGeom>
              <a:avLst/>
              <a:gdLst/>
              <a:ahLst/>
              <a:cxnLst>
                <a:cxn ang="0">
                  <a:pos x="1604" y="319"/>
                </a:cxn>
                <a:cxn ang="0">
                  <a:pos x="1125" y="38"/>
                </a:cxn>
                <a:cxn ang="0">
                  <a:pos x="1119" y="335"/>
                </a:cxn>
                <a:cxn ang="0">
                  <a:pos x="1136" y="227"/>
                </a:cxn>
                <a:cxn ang="0">
                  <a:pos x="1032" y="349"/>
                </a:cxn>
                <a:cxn ang="0">
                  <a:pos x="4026" y="259"/>
                </a:cxn>
                <a:cxn ang="0">
                  <a:pos x="2394" y="103"/>
                </a:cxn>
                <a:cxn ang="0">
                  <a:pos x="3618" y="235"/>
                </a:cxn>
                <a:cxn ang="0">
                  <a:pos x="113" y="1236"/>
                </a:cxn>
                <a:cxn ang="0">
                  <a:pos x="755" y="45"/>
                </a:cxn>
                <a:cxn ang="0">
                  <a:pos x="5033" y="1361"/>
                </a:cxn>
                <a:cxn ang="0">
                  <a:pos x="5193" y="1629"/>
                </a:cxn>
                <a:cxn ang="0">
                  <a:pos x="5935" y="632"/>
                </a:cxn>
                <a:cxn ang="0">
                  <a:pos x="5061" y="515"/>
                </a:cxn>
                <a:cxn ang="0">
                  <a:pos x="4321" y="409"/>
                </a:cxn>
                <a:cxn ang="0">
                  <a:pos x="3936" y="365"/>
                </a:cxn>
                <a:cxn ang="0">
                  <a:pos x="3577" y="386"/>
                </a:cxn>
                <a:cxn ang="0">
                  <a:pos x="3251" y="351"/>
                </a:cxn>
                <a:cxn ang="0">
                  <a:pos x="2915" y="313"/>
                </a:cxn>
                <a:cxn ang="0">
                  <a:pos x="2906" y="254"/>
                </a:cxn>
                <a:cxn ang="0">
                  <a:pos x="2423" y="210"/>
                </a:cxn>
                <a:cxn ang="0">
                  <a:pos x="2038" y="402"/>
                </a:cxn>
                <a:cxn ang="0">
                  <a:pos x="1740" y="389"/>
                </a:cxn>
                <a:cxn ang="0">
                  <a:pos x="1845" y="542"/>
                </a:cxn>
                <a:cxn ang="0">
                  <a:pos x="1684" y="417"/>
                </a:cxn>
                <a:cxn ang="0">
                  <a:pos x="1499" y="522"/>
                </a:cxn>
                <a:cxn ang="0">
                  <a:pos x="1060" y="545"/>
                </a:cxn>
                <a:cxn ang="0">
                  <a:pos x="795" y="644"/>
                </a:cxn>
                <a:cxn ang="0">
                  <a:pos x="508" y="670"/>
                </a:cxn>
                <a:cxn ang="0">
                  <a:pos x="357" y="475"/>
                </a:cxn>
                <a:cxn ang="0">
                  <a:pos x="323" y="703"/>
                </a:cxn>
                <a:cxn ang="0">
                  <a:pos x="303" y="980"/>
                </a:cxn>
                <a:cxn ang="0">
                  <a:pos x="382" y="1163"/>
                </a:cxn>
                <a:cxn ang="0">
                  <a:pos x="538" y="1342"/>
                </a:cxn>
                <a:cxn ang="0">
                  <a:pos x="827" y="1472"/>
                </a:cxn>
                <a:cxn ang="0">
                  <a:pos x="752" y="1694"/>
                </a:cxn>
                <a:cxn ang="0">
                  <a:pos x="1214" y="1892"/>
                </a:cxn>
                <a:cxn ang="0">
                  <a:pos x="1231" y="1631"/>
                </a:cxn>
                <a:cxn ang="0">
                  <a:pos x="1419" y="1396"/>
                </a:cxn>
                <a:cxn ang="0">
                  <a:pos x="1765" y="1244"/>
                </a:cxn>
                <a:cxn ang="0">
                  <a:pos x="2222" y="1256"/>
                </a:cxn>
                <a:cxn ang="0">
                  <a:pos x="2847" y="1496"/>
                </a:cxn>
                <a:cxn ang="0">
                  <a:pos x="3152" y="1456"/>
                </a:cxn>
                <a:cxn ang="0">
                  <a:pos x="3428" y="1441"/>
                </a:cxn>
                <a:cxn ang="0">
                  <a:pos x="3929" y="1447"/>
                </a:cxn>
                <a:cxn ang="0">
                  <a:pos x="4174" y="1268"/>
                </a:cxn>
                <a:cxn ang="0">
                  <a:pos x="4630" y="1533"/>
                </a:cxn>
                <a:cxn ang="0">
                  <a:pos x="4843" y="1667"/>
                </a:cxn>
                <a:cxn ang="0">
                  <a:pos x="4985" y="1754"/>
                </a:cxn>
                <a:cxn ang="0">
                  <a:pos x="4903" y="1298"/>
                </a:cxn>
                <a:cxn ang="0">
                  <a:pos x="4580" y="1205"/>
                </a:cxn>
                <a:cxn ang="0">
                  <a:pos x="4885" y="977"/>
                </a:cxn>
                <a:cxn ang="0">
                  <a:pos x="5110" y="890"/>
                </a:cxn>
                <a:cxn ang="0">
                  <a:pos x="5374" y="897"/>
                </a:cxn>
                <a:cxn ang="0">
                  <a:pos x="5630" y="1386"/>
                </a:cxn>
                <a:cxn ang="0">
                  <a:pos x="5463" y="992"/>
                </a:cxn>
                <a:cxn ang="0">
                  <a:pos x="5791" y="813"/>
                </a:cxn>
                <a:cxn ang="0">
                  <a:pos x="5719" y="660"/>
                </a:cxn>
                <a:cxn ang="0">
                  <a:pos x="3494" y="1368"/>
                </a:cxn>
                <a:cxn ang="0">
                  <a:pos x="3579" y="1259"/>
                </a:cxn>
                <a:cxn ang="0">
                  <a:pos x="943" y="537"/>
                </a:cxn>
                <a:cxn ang="0">
                  <a:pos x="924" y="25"/>
                </a:cxn>
              </a:cxnLst>
              <a:rect l="0" t="0" r="r" b="b"/>
              <a:pathLst>
                <a:path w="6045" h="1923">
                  <a:moveTo>
                    <a:pt x="1866" y="364"/>
                  </a:moveTo>
                  <a:cubicBezTo>
                    <a:pt x="1845" y="359"/>
                    <a:pt x="1845" y="359"/>
                    <a:pt x="1845" y="359"/>
                  </a:cubicBezTo>
                  <a:cubicBezTo>
                    <a:pt x="1828" y="373"/>
                    <a:pt x="1828" y="373"/>
                    <a:pt x="1828" y="373"/>
                  </a:cubicBezTo>
                  <a:cubicBezTo>
                    <a:pt x="1854" y="380"/>
                    <a:pt x="1854" y="380"/>
                    <a:pt x="1854" y="380"/>
                  </a:cubicBezTo>
                  <a:lnTo>
                    <a:pt x="1866" y="364"/>
                  </a:lnTo>
                  <a:close/>
                  <a:moveTo>
                    <a:pt x="1894" y="346"/>
                  </a:moveTo>
                  <a:cubicBezTo>
                    <a:pt x="1869" y="329"/>
                    <a:pt x="1876" y="352"/>
                    <a:pt x="1876" y="352"/>
                  </a:cubicBezTo>
                  <a:cubicBezTo>
                    <a:pt x="1901" y="362"/>
                    <a:pt x="1919" y="363"/>
                    <a:pt x="1894" y="346"/>
                  </a:cubicBezTo>
                  <a:close/>
                  <a:moveTo>
                    <a:pt x="1138" y="13"/>
                  </a:moveTo>
                  <a:cubicBezTo>
                    <a:pt x="1148" y="11"/>
                    <a:pt x="1162" y="1"/>
                    <a:pt x="1155" y="1"/>
                  </a:cubicBezTo>
                  <a:cubicBezTo>
                    <a:pt x="1148" y="1"/>
                    <a:pt x="1100" y="1"/>
                    <a:pt x="1100" y="1"/>
                  </a:cubicBezTo>
                  <a:cubicBezTo>
                    <a:pt x="1097" y="10"/>
                    <a:pt x="1097" y="10"/>
                    <a:pt x="1097" y="10"/>
                  </a:cubicBezTo>
                  <a:cubicBezTo>
                    <a:pt x="1124" y="7"/>
                    <a:pt x="1124" y="7"/>
                    <a:pt x="1124" y="7"/>
                  </a:cubicBezTo>
                  <a:cubicBezTo>
                    <a:pt x="1124" y="7"/>
                    <a:pt x="1128" y="14"/>
                    <a:pt x="1138" y="13"/>
                  </a:cubicBezTo>
                  <a:close/>
                  <a:moveTo>
                    <a:pt x="1163" y="39"/>
                  </a:moveTo>
                  <a:cubicBezTo>
                    <a:pt x="1168" y="39"/>
                    <a:pt x="1176" y="34"/>
                    <a:pt x="1176" y="34"/>
                  </a:cubicBezTo>
                  <a:cubicBezTo>
                    <a:pt x="1176" y="34"/>
                    <a:pt x="1203" y="42"/>
                    <a:pt x="1210" y="35"/>
                  </a:cubicBezTo>
                  <a:cubicBezTo>
                    <a:pt x="1217" y="28"/>
                    <a:pt x="1211" y="17"/>
                    <a:pt x="1189" y="17"/>
                  </a:cubicBezTo>
                  <a:cubicBezTo>
                    <a:pt x="1166" y="17"/>
                    <a:pt x="1145" y="34"/>
                    <a:pt x="1145" y="34"/>
                  </a:cubicBezTo>
                  <a:cubicBezTo>
                    <a:pt x="1149" y="39"/>
                    <a:pt x="1159" y="39"/>
                    <a:pt x="1163" y="39"/>
                  </a:cubicBezTo>
                  <a:close/>
                  <a:moveTo>
                    <a:pt x="1590" y="341"/>
                  </a:moveTo>
                  <a:cubicBezTo>
                    <a:pt x="1623" y="333"/>
                    <a:pt x="1612" y="323"/>
                    <a:pt x="1604" y="319"/>
                  </a:cubicBezTo>
                  <a:cubicBezTo>
                    <a:pt x="1596" y="315"/>
                    <a:pt x="1566" y="319"/>
                    <a:pt x="1566" y="319"/>
                  </a:cubicBezTo>
                  <a:cubicBezTo>
                    <a:pt x="1566" y="319"/>
                    <a:pt x="1572" y="345"/>
                    <a:pt x="1590" y="341"/>
                  </a:cubicBezTo>
                  <a:close/>
                  <a:moveTo>
                    <a:pt x="1062" y="20"/>
                  </a:moveTo>
                  <a:cubicBezTo>
                    <a:pt x="1034" y="17"/>
                    <a:pt x="1034" y="17"/>
                    <a:pt x="1034" y="17"/>
                  </a:cubicBezTo>
                  <a:cubicBezTo>
                    <a:pt x="1041" y="25"/>
                    <a:pt x="1041" y="25"/>
                    <a:pt x="1041" y="25"/>
                  </a:cubicBezTo>
                  <a:lnTo>
                    <a:pt x="1062" y="20"/>
                  </a:lnTo>
                  <a:close/>
                  <a:moveTo>
                    <a:pt x="1264" y="465"/>
                  </a:moveTo>
                  <a:cubicBezTo>
                    <a:pt x="1259" y="473"/>
                    <a:pt x="1324" y="507"/>
                    <a:pt x="1330" y="491"/>
                  </a:cubicBezTo>
                  <a:cubicBezTo>
                    <a:pt x="1336" y="475"/>
                    <a:pt x="1270" y="455"/>
                    <a:pt x="1264" y="465"/>
                  </a:cubicBezTo>
                  <a:close/>
                  <a:moveTo>
                    <a:pt x="2074" y="83"/>
                  </a:moveTo>
                  <a:cubicBezTo>
                    <a:pt x="2084" y="73"/>
                    <a:pt x="2084" y="73"/>
                    <a:pt x="2084" y="73"/>
                  </a:cubicBezTo>
                  <a:cubicBezTo>
                    <a:pt x="2024" y="73"/>
                    <a:pt x="2024" y="73"/>
                    <a:pt x="2024" y="73"/>
                  </a:cubicBezTo>
                  <a:lnTo>
                    <a:pt x="2074" y="83"/>
                  </a:lnTo>
                  <a:close/>
                  <a:moveTo>
                    <a:pt x="1044" y="68"/>
                  </a:moveTo>
                  <a:cubicBezTo>
                    <a:pt x="1090" y="66"/>
                    <a:pt x="1090" y="66"/>
                    <a:pt x="1090" y="66"/>
                  </a:cubicBezTo>
                  <a:cubicBezTo>
                    <a:pt x="1075" y="56"/>
                    <a:pt x="1075" y="56"/>
                    <a:pt x="1075" y="56"/>
                  </a:cubicBezTo>
                  <a:lnTo>
                    <a:pt x="1044" y="68"/>
                  </a:lnTo>
                  <a:close/>
                  <a:moveTo>
                    <a:pt x="1051" y="39"/>
                  </a:moveTo>
                  <a:cubicBezTo>
                    <a:pt x="1064" y="48"/>
                    <a:pt x="1066" y="52"/>
                    <a:pt x="1066" y="52"/>
                  </a:cubicBezTo>
                  <a:cubicBezTo>
                    <a:pt x="1083" y="44"/>
                    <a:pt x="1083" y="44"/>
                    <a:pt x="1083" y="44"/>
                  </a:cubicBezTo>
                  <a:cubicBezTo>
                    <a:pt x="1083" y="44"/>
                    <a:pt x="1076" y="49"/>
                    <a:pt x="1090" y="49"/>
                  </a:cubicBezTo>
                  <a:cubicBezTo>
                    <a:pt x="1104" y="49"/>
                    <a:pt x="1125" y="38"/>
                    <a:pt x="1125" y="38"/>
                  </a:cubicBezTo>
                  <a:cubicBezTo>
                    <a:pt x="1089" y="32"/>
                    <a:pt x="1089" y="32"/>
                    <a:pt x="1089" y="32"/>
                  </a:cubicBezTo>
                  <a:cubicBezTo>
                    <a:pt x="1079" y="38"/>
                    <a:pt x="1079" y="38"/>
                    <a:pt x="1079" y="38"/>
                  </a:cubicBezTo>
                  <a:cubicBezTo>
                    <a:pt x="1079" y="38"/>
                    <a:pt x="1065" y="32"/>
                    <a:pt x="1061" y="34"/>
                  </a:cubicBezTo>
                  <a:cubicBezTo>
                    <a:pt x="1057" y="35"/>
                    <a:pt x="1051" y="39"/>
                    <a:pt x="1051" y="39"/>
                  </a:cubicBezTo>
                  <a:close/>
                  <a:moveTo>
                    <a:pt x="1113" y="23"/>
                  </a:moveTo>
                  <a:cubicBezTo>
                    <a:pt x="1071" y="23"/>
                    <a:pt x="1071" y="23"/>
                    <a:pt x="1071" y="23"/>
                  </a:cubicBezTo>
                  <a:cubicBezTo>
                    <a:pt x="1106" y="31"/>
                    <a:pt x="1106" y="31"/>
                    <a:pt x="1106" y="31"/>
                  </a:cubicBezTo>
                  <a:lnTo>
                    <a:pt x="1113" y="23"/>
                  </a:lnTo>
                  <a:close/>
                  <a:moveTo>
                    <a:pt x="1032" y="349"/>
                  </a:moveTo>
                  <a:cubicBezTo>
                    <a:pt x="1002" y="354"/>
                    <a:pt x="1002" y="354"/>
                    <a:pt x="1002" y="354"/>
                  </a:cubicBezTo>
                  <a:cubicBezTo>
                    <a:pt x="1011" y="366"/>
                    <a:pt x="1011" y="366"/>
                    <a:pt x="1011" y="366"/>
                  </a:cubicBezTo>
                  <a:cubicBezTo>
                    <a:pt x="1030" y="357"/>
                    <a:pt x="1030" y="357"/>
                    <a:pt x="1030" y="357"/>
                  </a:cubicBezTo>
                  <a:cubicBezTo>
                    <a:pt x="1020" y="373"/>
                    <a:pt x="1020" y="373"/>
                    <a:pt x="1020" y="373"/>
                  </a:cubicBezTo>
                  <a:cubicBezTo>
                    <a:pt x="1020" y="373"/>
                    <a:pt x="992" y="379"/>
                    <a:pt x="994" y="390"/>
                  </a:cubicBezTo>
                  <a:cubicBezTo>
                    <a:pt x="996" y="401"/>
                    <a:pt x="1023" y="405"/>
                    <a:pt x="1035" y="405"/>
                  </a:cubicBezTo>
                  <a:cubicBezTo>
                    <a:pt x="1048" y="405"/>
                    <a:pt x="1065" y="408"/>
                    <a:pt x="1076" y="414"/>
                  </a:cubicBezTo>
                  <a:cubicBezTo>
                    <a:pt x="1086" y="420"/>
                    <a:pt x="1085" y="437"/>
                    <a:pt x="1088" y="438"/>
                  </a:cubicBezTo>
                  <a:cubicBezTo>
                    <a:pt x="1091" y="440"/>
                    <a:pt x="1140" y="447"/>
                    <a:pt x="1140" y="447"/>
                  </a:cubicBezTo>
                  <a:cubicBezTo>
                    <a:pt x="1214" y="443"/>
                    <a:pt x="1214" y="443"/>
                    <a:pt x="1214" y="443"/>
                  </a:cubicBezTo>
                  <a:cubicBezTo>
                    <a:pt x="1214" y="443"/>
                    <a:pt x="1154" y="437"/>
                    <a:pt x="1138" y="411"/>
                  </a:cubicBezTo>
                  <a:cubicBezTo>
                    <a:pt x="1122" y="385"/>
                    <a:pt x="1106" y="385"/>
                    <a:pt x="1122" y="361"/>
                  </a:cubicBezTo>
                  <a:cubicBezTo>
                    <a:pt x="1138" y="337"/>
                    <a:pt x="1119" y="335"/>
                    <a:pt x="1119" y="335"/>
                  </a:cubicBezTo>
                  <a:cubicBezTo>
                    <a:pt x="1146" y="331"/>
                    <a:pt x="1146" y="331"/>
                    <a:pt x="1146" y="331"/>
                  </a:cubicBezTo>
                  <a:cubicBezTo>
                    <a:pt x="1135" y="319"/>
                    <a:pt x="1135" y="319"/>
                    <a:pt x="1135" y="319"/>
                  </a:cubicBezTo>
                  <a:cubicBezTo>
                    <a:pt x="1158" y="322"/>
                    <a:pt x="1158" y="322"/>
                    <a:pt x="1158" y="322"/>
                  </a:cubicBezTo>
                  <a:cubicBezTo>
                    <a:pt x="1145" y="314"/>
                    <a:pt x="1145" y="314"/>
                    <a:pt x="1145" y="314"/>
                  </a:cubicBezTo>
                  <a:cubicBezTo>
                    <a:pt x="1161" y="316"/>
                    <a:pt x="1161" y="316"/>
                    <a:pt x="1161" y="316"/>
                  </a:cubicBezTo>
                  <a:cubicBezTo>
                    <a:pt x="1165" y="306"/>
                    <a:pt x="1165" y="306"/>
                    <a:pt x="1165" y="306"/>
                  </a:cubicBezTo>
                  <a:cubicBezTo>
                    <a:pt x="1151" y="299"/>
                    <a:pt x="1151" y="299"/>
                    <a:pt x="1151" y="299"/>
                  </a:cubicBezTo>
                  <a:cubicBezTo>
                    <a:pt x="1151" y="299"/>
                    <a:pt x="1178" y="303"/>
                    <a:pt x="1182" y="299"/>
                  </a:cubicBezTo>
                  <a:cubicBezTo>
                    <a:pt x="1186" y="295"/>
                    <a:pt x="1171" y="285"/>
                    <a:pt x="1171" y="285"/>
                  </a:cubicBezTo>
                  <a:cubicBezTo>
                    <a:pt x="1193" y="287"/>
                    <a:pt x="1193" y="287"/>
                    <a:pt x="1193" y="287"/>
                  </a:cubicBezTo>
                  <a:cubicBezTo>
                    <a:pt x="1191" y="268"/>
                    <a:pt x="1191" y="268"/>
                    <a:pt x="1191" y="268"/>
                  </a:cubicBezTo>
                  <a:cubicBezTo>
                    <a:pt x="1191" y="268"/>
                    <a:pt x="1205" y="279"/>
                    <a:pt x="1223" y="271"/>
                  </a:cubicBezTo>
                  <a:cubicBezTo>
                    <a:pt x="1242" y="264"/>
                    <a:pt x="1254" y="250"/>
                    <a:pt x="1254" y="250"/>
                  </a:cubicBezTo>
                  <a:cubicBezTo>
                    <a:pt x="1254" y="250"/>
                    <a:pt x="1399" y="229"/>
                    <a:pt x="1420" y="220"/>
                  </a:cubicBezTo>
                  <a:cubicBezTo>
                    <a:pt x="1442" y="210"/>
                    <a:pt x="1463" y="195"/>
                    <a:pt x="1430" y="184"/>
                  </a:cubicBezTo>
                  <a:cubicBezTo>
                    <a:pt x="1397" y="172"/>
                    <a:pt x="1363" y="188"/>
                    <a:pt x="1348" y="194"/>
                  </a:cubicBezTo>
                  <a:cubicBezTo>
                    <a:pt x="1334" y="200"/>
                    <a:pt x="1290" y="215"/>
                    <a:pt x="1270" y="212"/>
                  </a:cubicBezTo>
                  <a:cubicBezTo>
                    <a:pt x="1249" y="210"/>
                    <a:pt x="1218" y="206"/>
                    <a:pt x="1218" y="206"/>
                  </a:cubicBezTo>
                  <a:cubicBezTo>
                    <a:pt x="1207" y="223"/>
                    <a:pt x="1207" y="223"/>
                    <a:pt x="1207" y="223"/>
                  </a:cubicBezTo>
                  <a:cubicBezTo>
                    <a:pt x="1190" y="214"/>
                    <a:pt x="1190" y="214"/>
                    <a:pt x="1190" y="214"/>
                  </a:cubicBezTo>
                  <a:cubicBezTo>
                    <a:pt x="1155" y="228"/>
                    <a:pt x="1155" y="228"/>
                    <a:pt x="1155" y="228"/>
                  </a:cubicBezTo>
                  <a:cubicBezTo>
                    <a:pt x="1136" y="227"/>
                    <a:pt x="1136" y="227"/>
                    <a:pt x="1136" y="227"/>
                  </a:cubicBezTo>
                  <a:cubicBezTo>
                    <a:pt x="1117" y="242"/>
                    <a:pt x="1117" y="242"/>
                    <a:pt x="1117" y="242"/>
                  </a:cubicBezTo>
                  <a:cubicBezTo>
                    <a:pt x="1131" y="247"/>
                    <a:pt x="1131" y="247"/>
                    <a:pt x="1131" y="247"/>
                  </a:cubicBezTo>
                  <a:cubicBezTo>
                    <a:pt x="1098" y="248"/>
                    <a:pt x="1098" y="248"/>
                    <a:pt x="1098" y="248"/>
                  </a:cubicBezTo>
                  <a:cubicBezTo>
                    <a:pt x="1079" y="254"/>
                    <a:pt x="1079" y="254"/>
                    <a:pt x="1079" y="254"/>
                  </a:cubicBezTo>
                  <a:cubicBezTo>
                    <a:pt x="1080" y="263"/>
                    <a:pt x="1080" y="263"/>
                    <a:pt x="1080" y="263"/>
                  </a:cubicBezTo>
                  <a:cubicBezTo>
                    <a:pt x="1097" y="254"/>
                    <a:pt x="1097" y="254"/>
                    <a:pt x="1097" y="254"/>
                  </a:cubicBezTo>
                  <a:cubicBezTo>
                    <a:pt x="1098" y="263"/>
                    <a:pt x="1098" y="263"/>
                    <a:pt x="1098" y="263"/>
                  </a:cubicBezTo>
                  <a:cubicBezTo>
                    <a:pt x="1117" y="265"/>
                    <a:pt x="1117" y="265"/>
                    <a:pt x="1117" y="265"/>
                  </a:cubicBezTo>
                  <a:cubicBezTo>
                    <a:pt x="1111" y="273"/>
                    <a:pt x="1111" y="273"/>
                    <a:pt x="1111" y="273"/>
                  </a:cubicBezTo>
                  <a:cubicBezTo>
                    <a:pt x="1085" y="273"/>
                    <a:pt x="1085" y="273"/>
                    <a:pt x="1085" y="273"/>
                  </a:cubicBezTo>
                  <a:cubicBezTo>
                    <a:pt x="1081" y="282"/>
                    <a:pt x="1081" y="282"/>
                    <a:pt x="1081" y="282"/>
                  </a:cubicBezTo>
                  <a:cubicBezTo>
                    <a:pt x="1099" y="285"/>
                    <a:pt x="1099" y="285"/>
                    <a:pt x="1099" y="285"/>
                  </a:cubicBezTo>
                  <a:cubicBezTo>
                    <a:pt x="1068" y="287"/>
                    <a:pt x="1068" y="287"/>
                    <a:pt x="1068" y="287"/>
                  </a:cubicBezTo>
                  <a:cubicBezTo>
                    <a:pt x="1090" y="293"/>
                    <a:pt x="1090" y="293"/>
                    <a:pt x="1090" y="293"/>
                  </a:cubicBezTo>
                  <a:cubicBezTo>
                    <a:pt x="1061" y="295"/>
                    <a:pt x="1061" y="295"/>
                    <a:pt x="1061" y="295"/>
                  </a:cubicBezTo>
                  <a:cubicBezTo>
                    <a:pt x="1059" y="309"/>
                    <a:pt x="1059" y="309"/>
                    <a:pt x="1059" y="309"/>
                  </a:cubicBezTo>
                  <a:cubicBezTo>
                    <a:pt x="1039" y="316"/>
                    <a:pt x="1039" y="316"/>
                    <a:pt x="1039" y="316"/>
                  </a:cubicBezTo>
                  <a:cubicBezTo>
                    <a:pt x="1046" y="326"/>
                    <a:pt x="1046" y="326"/>
                    <a:pt x="1046" y="326"/>
                  </a:cubicBezTo>
                  <a:cubicBezTo>
                    <a:pt x="1073" y="314"/>
                    <a:pt x="1073" y="314"/>
                    <a:pt x="1073" y="314"/>
                  </a:cubicBezTo>
                  <a:cubicBezTo>
                    <a:pt x="1062" y="332"/>
                    <a:pt x="1062" y="332"/>
                    <a:pt x="1062" y="332"/>
                  </a:cubicBezTo>
                  <a:cubicBezTo>
                    <a:pt x="1062" y="332"/>
                    <a:pt x="1041" y="327"/>
                    <a:pt x="1033" y="334"/>
                  </a:cubicBezTo>
                  <a:cubicBezTo>
                    <a:pt x="1026" y="341"/>
                    <a:pt x="1032" y="349"/>
                    <a:pt x="1032" y="349"/>
                  </a:cubicBezTo>
                  <a:close/>
                  <a:moveTo>
                    <a:pt x="3856" y="331"/>
                  </a:moveTo>
                  <a:cubicBezTo>
                    <a:pt x="3904" y="325"/>
                    <a:pt x="3904" y="325"/>
                    <a:pt x="3904" y="325"/>
                  </a:cubicBezTo>
                  <a:cubicBezTo>
                    <a:pt x="3976" y="335"/>
                    <a:pt x="3976" y="335"/>
                    <a:pt x="3976" y="335"/>
                  </a:cubicBezTo>
                  <a:cubicBezTo>
                    <a:pt x="3976" y="335"/>
                    <a:pt x="3954" y="311"/>
                    <a:pt x="3938" y="307"/>
                  </a:cubicBezTo>
                  <a:cubicBezTo>
                    <a:pt x="3922" y="303"/>
                    <a:pt x="3866" y="311"/>
                    <a:pt x="3866" y="311"/>
                  </a:cubicBezTo>
                  <a:lnTo>
                    <a:pt x="3856" y="331"/>
                  </a:lnTo>
                  <a:close/>
                  <a:moveTo>
                    <a:pt x="3858" y="253"/>
                  </a:moveTo>
                  <a:cubicBezTo>
                    <a:pt x="3896" y="257"/>
                    <a:pt x="3896" y="257"/>
                    <a:pt x="3896" y="257"/>
                  </a:cubicBezTo>
                  <a:cubicBezTo>
                    <a:pt x="3906" y="247"/>
                    <a:pt x="3904" y="235"/>
                    <a:pt x="3886" y="235"/>
                  </a:cubicBezTo>
                  <a:cubicBezTo>
                    <a:pt x="3868" y="235"/>
                    <a:pt x="3808" y="221"/>
                    <a:pt x="3816" y="233"/>
                  </a:cubicBezTo>
                  <a:cubicBezTo>
                    <a:pt x="3824" y="245"/>
                    <a:pt x="3858" y="253"/>
                    <a:pt x="3858" y="253"/>
                  </a:cubicBezTo>
                  <a:close/>
                  <a:moveTo>
                    <a:pt x="3818" y="289"/>
                  </a:moveTo>
                  <a:cubicBezTo>
                    <a:pt x="3792" y="315"/>
                    <a:pt x="3848" y="313"/>
                    <a:pt x="3856" y="303"/>
                  </a:cubicBezTo>
                  <a:cubicBezTo>
                    <a:pt x="3864" y="293"/>
                    <a:pt x="3825" y="282"/>
                    <a:pt x="3818" y="289"/>
                  </a:cubicBezTo>
                  <a:close/>
                  <a:moveTo>
                    <a:pt x="2050" y="65"/>
                  </a:moveTo>
                  <a:cubicBezTo>
                    <a:pt x="2050" y="65"/>
                    <a:pt x="2106" y="69"/>
                    <a:pt x="2118" y="65"/>
                  </a:cubicBezTo>
                  <a:cubicBezTo>
                    <a:pt x="2130" y="61"/>
                    <a:pt x="2172" y="65"/>
                    <a:pt x="2164" y="49"/>
                  </a:cubicBezTo>
                  <a:cubicBezTo>
                    <a:pt x="2156" y="33"/>
                    <a:pt x="2082" y="11"/>
                    <a:pt x="2082" y="11"/>
                  </a:cubicBezTo>
                  <a:cubicBezTo>
                    <a:pt x="2082" y="11"/>
                    <a:pt x="2026" y="1"/>
                    <a:pt x="2024" y="21"/>
                  </a:cubicBezTo>
                  <a:cubicBezTo>
                    <a:pt x="2022" y="41"/>
                    <a:pt x="2050" y="65"/>
                    <a:pt x="2050" y="65"/>
                  </a:cubicBezTo>
                  <a:close/>
                  <a:moveTo>
                    <a:pt x="4094" y="273"/>
                  </a:moveTo>
                  <a:cubicBezTo>
                    <a:pt x="4122" y="259"/>
                    <a:pt x="4026" y="259"/>
                    <a:pt x="4026" y="259"/>
                  </a:cubicBezTo>
                  <a:cubicBezTo>
                    <a:pt x="4026" y="259"/>
                    <a:pt x="4006" y="241"/>
                    <a:pt x="3998" y="241"/>
                  </a:cubicBezTo>
                  <a:cubicBezTo>
                    <a:pt x="3990" y="241"/>
                    <a:pt x="3966" y="245"/>
                    <a:pt x="3966" y="245"/>
                  </a:cubicBezTo>
                  <a:cubicBezTo>
                    <a:pt x="3942" y="243"/>
                    <a:pt x="3942" y="243"/>
                    <a:pt x="3942" y="243"/>
                  </a:cubicBezTo>
                  <a:cubicBezTo>
                    <a:pt x="3966" y="259"/>
                    <a:pt x="3966" y="259"/>
                    <a:pt x="3966" y="259"/>
                  </a:cubicBezTo>
                  <a:cubicBezTo>
                    <a:pt x="3966" y="259"/>
                    <a:pt x="4066" y="287"/>
                    <a:pt x="4094" y="273"/>
                  </a:cubicBezTo>
                  <a:close/>
                  <a:moveTo>
                    <a:pt x="5070" y="495"/>
                  </a:moveTo>
                  <a:cubicBezTo>
                    <a:pt x="5078" y="485"/>
                    <a:pt x="5004" y="475"/>
                    <a:pt x="5004" y="475"/>
                  </a:cubicBezTo>
                  <a:cubicBezTo>
                    <a:pt x="5004" y="483"/>
                    <a:pt x="5062" y="505"/>
                    <a:pt x="5070" y="495"/>
                  </a:cubicBezTo>
                  <a:close/>
                  <a:moveTo>
                    <a:pt x="2112" y="81"/>
                  </a:moveTo>
                  <a:cubicBezTo>
                    <a:pt x="2112" y="89"/>
                    <a:pt x="2178" y="95"/>
                    <a:pt x="2178" y="95"/>
                  </a:cubicBezTo>
                  <a:cubicBezTo>
                    <a:pt x="2212" y="91"/>
                    <a:pt x="2212" y="91"/>
                    <a:pt x="2212" y="91"/>
                  </a:cubicBezTo>
                  <a:cubicBezTo>
                    <a:pt x="2250" y="105"/>
                    <a:pt x="2250" y="105"/>
                    <a:pt x="2250" y="105"/>
                  </a:cubicBezTo>
                  <a:cubicBezTo>
                    <a:pt x="2292" y="103"/>
                    <a:pt x="2292" y="103"/>
                    <a:pt x="2292" y="103"/>
                  </a:cubicBezTo>
                  <a:cubicBezTo>
                    <a:pt x="2286" y="85"/>
                    <a:pt x="2268" y="59"/>
                    <a:pt x="2250" y="61"/>
                  </a:cubicBezTo>
                  <a:cubicBezTo>
                    <a:pt x="2232" y="63"/>
                    <a:pt x="2214" y="75"/>
                    <a:pt x="2214" y="75"/>
                  </a:cubicBezTo>
                  <a:cubicBezTo>
                    <a:pt x="2200" y="59"/>
                    <a:pt x="2200" y="59"/>
                    <a:pt x="2200" y="59"/>
                  </a:cubicBezTo>
                  <a:cubicBezTo>
                    <a:pt x="2200" y="59"/>
                    <a:pt x="2112" y="73"/>
                    <a:pt x="2112" y="81"/>
                  </a:cubicBezTo>
                  <a:close/>
                  <a:moveTo>
                    <a:pt x="2392" y="133"/>
                  </a:moveTo>
                  <a:cubicBezTo>
                    <a:pt x="2498" y="127"/>
                    <a:pt x="2498" y="127"/>
                    <a:pt x="2498" y="127"/>
                  </a:cubicBezTo>
                  <a:cubicBezTo>
                    <a:pt x="2470" y="111"/>
                    <a:pt x="2470" y="111"/>
                    <a:pt x="2470" y="111"/>
                  </a:cubicBezTo>
                  <a:cubicBezTo>
                    <a:pt x="2470" y="111"/>
                    <a:pt x="2432" y="91"/>
                    <a:pt x="2422" y="91"/>
                  </a:cubicBezTo>
                  <a:cubicBezTo>
                    <a:pt x="2412" y="91"/>
                    <a:pt x="2394" y="103"/>
                    <a:pt x="2394" y="103"/>
                  </a:cubicBezTo>
                  <a:cubicBezTo>
                    <a:pt x="2394" y="103"/>
                    <a:pt x="2388" y="75"/>
                    <a:pt x="2366" y="75"/>
                  </a:cubicBezTo>
                  <a:cubicBezTo>
                    <a:pt x="2344" y="75"/>
                    <a:pt x="2332" y="141"/>
                    <a:pt x="2332" y="141"/>
                  </a:cubicBezTo>
                  <a:cubicBezTo>
                    <a:pt x="2348" y="149"/>
                    <a:pt x="2348" y="149"/>
                    <a:pt x="2348" y="149"/>
                  </a:cubicBezTo>
                  <a:cubicBezTo>
                    <a:pt x="2366" y="145"/>
                    <a:pt x="2392" y="133"/>
                    <a:pt x="2392" y="133"/>
                  </a:cubicBezTo>
                  <a:close/>
                  <a:moveTo>
                    <a:pt x="3752" y="279"/>
                  </a:moveTo>
                  <a:cubicBezTo>
                    <a:pt x="3762" y="261"/>
                    <a:pt x="3762" y="261"/>
                    <a:pt x="3762" y="261"/>
                  </a:cubicBezTo>
                  <a:cubicBezTo>
                    <a:pt x="3762" y="261"/>
                    <a:pt x="3788" y="261"/>
                    <a:pt x="3798" y="261"/>
                  </a:cubicBezTo>
                  <a:cubicBezTo>
                    <a:pt x="3808" y="261"/>
                    <a:pt x="3838" y="259"/>
                    <a:pt x="3838" y="259"/>
                  </a:cubicBezTo>
                  <a:cubicBezTo>
                    <a:pt x="3796" y="239"/>
                    <a:pt x="3796" y="239"/>
                    <a:pt x="3796" y="239"/>
                  </a:cubicBezTo>
                  <a:cubicBezTo>
                    <a:pt x="3804" y="225"/>
                    <a:pt x="3804" y="225"/>
                    <a:pt x="3804" y="225"/>
                  </a:cubicBezTo>
                  <a:cubicBezTo>
                    <a:pt x="3744" y="213"/>
                    <a:pt x="3744" y="213"/>
                    <a:pt x="3744" y="213"/>
                  </a:cubicBezTo>
                  <a:cubicBezTo>
                    <a:pt x="3754" y="231"/>
                    <a:pt x="3754" y="231"/>
                    <a:pt x="3754" y="231"/>
                  </a:cubicBezTo>
                  <a:cubicBezTo>
                    <a:pt x="3754" y="231"/>
                    <a:pt x="3632" y="191"/>
                    <a:pt x="3634" y="221"/>
                  </a:cubicBezTo>
                  <a:cubicBezTo>
                    <a:pt x="3636" y="251"/>
                    <a:pt x="3752" y="279"/>
                    <a:pt x="3752" y="279"/>
                  </a:cubicBezTo>
                  <a:close/>
                  <a:moveTo>
                    <a:pt x="2882" y="289"/>
                  </a:moveTo>
                  <a:cubicBezTo>
                    <a:pt x="2914" y="295"/>
                    <a:pt x="2914" y="295"/>
                    <a:pt x="2914" y="295"/>
                  </a:cubicBezTo>
                  <a:cubicBezTo>
                    <a:pt x="2934" y="297"/>
                    <a:pt x="2954" y="285"/>
                    <a:pt x="2924" y="279"/>
                  </a:cubicBezTo>
                  <a:cubicBezTo>
                    <a:pt x="2894" y="273"/>
                    <a:pt x="2882" y="289"/>
                    <a:pt x="2882" y="289"/>
                  </a:cubicBezTo>
                  <a:close/>
                  <a:moveTo>
                    <a:pt x="3618" y="235"/>
                  </a:moveTo>
                  <a:cubicBezTo>
                    <a:pt x="3582" y="223"/>
                    <a:pt x="3582" y="223"/>
                    <a:pt x="3582" y="223"/>
                  </a:cubicBezTo>
                  <a:cubicBezTo>
                    <a:pt x="3598" y="245"/>
                    <a:pt x="3598" y="245"/>
                    <a:pt x="3598" y="245"/>
                  </a:cubicBezTo>
                  <a:lnTo>
                    <a:pt x="3618" y="235"/>
                  </a:lnTo>
                  <a:close/>
                  <a:moveTo>
                    <a:pt x="5328" y="443"/>
                  </a:moveTo>
                  <a:cubicBezTo>
                    <a:pt x="5340" y="439"/>
                    <a:pt x="5358" y="437"/>
                    <a:pt x="5384" y="437"/>
                  </a:cubicBezTo>
                  <a:cubicBezTo>
                    <a:pt x="5410" y="437"/>
                    <a:pt x="5414" y="421"/>
                    <a:pt x="5396" y="419"/>
                  </a:cubicBezTo>
                  <a:cubicBezTo>
                    <a:pt x="5378" y="417"/>
                    <a:pt x="5346" y="405"/>
                    <a:pt x="5334" y="405"/>
                  </a:cubicBezTo>
                  <a:cubicBezTo>
                    <a:pt x="5322" y="405"/>
                    <a:pt x="5294" y="405"/>
                    <a:pt x="5294" y="427"/>
                  </a:cubicBezTo>
                  <a:cubicBezTo>
                    <a:pt x="5294" y="451"/>
                    <a:pt x="5316" y="447"/>
                    <a:pt x="5328" y="443"/>
                  </a:cubicBezTo>
                  <a:close/>
                  <a:moveTo>
                    <a:pt x="111" y="1194"/>
                  </a:moveTo>
                  <a:cubicBezTo>
                    <a:pt x="103" y="1195"/>
                    <a:pt x="79" y="1198"/>
                    <a:pt x="79" y="1198"/>
                  </a:cubicBezTo>
                  <a:cubicBezTo>
                    <a:pt x="77" y="1192"/>
                    <a:pt x="77" y="1192"/>
                    <a:pt x="77" y="1192"/>
                  </a:cubicBezTo>
                  <a:cubicBezTo>
                    <a:pt x="69" y="1193"/>
                    <a:pt x="69" y="1193"/>
                    <a:pt x="69" y="1193"/>
                  </a:cubicBezTo>
                  <a:cubicBezTo>
                    <a:pt x="66" y="1187"/>
                    <a:pt x="66" y="1187"/>
                    <a:pt x="66" y="1187"/>
                  </a:cubicBezTo>
                  <a:cubicBezTo>
                    <a:pt x="61" y="1187"/>
                    <a:pt x="61" y="1187"/>
                    <a:pt x="61" y="1187"/>
                  </a:cubicBezTo>
                  <a:cubicBezTo>
                    <a:pt x="61" y="1192"/>
                    <a:pt x="53" y="1201"/>
                    <a:pt x="53" y="1201"/>
                  </a:cubicBezTo>
                  <a:cubicBezTo>
                    <a:pt x="53" y="1201"/>
                    <a:pt x="12" y="1196"/>
                    <a:pt x="6" y="1203"/>
                  </a:cubicBezTo>
                  <a:cubicBezTo>
                    <a:pt x="0" y="1210"/>
                    <a:pt x="13" y="1219"/>
                    <a:pt x="13" y="1219"/>
                  </a:cubicBezTo>
                  <a:cubicBezTo>
                    <a:pt x="8" y="1228"/>
                    <a:pt x="8" y="1228"/>
                    <a:pt x="8" y="1228"/>
                  </a:cubicBezTo>
                  <a:cubicBezTo>
                    <a:pt x="8" y="1227"/>
                    <a:pt x="8" y="1227"/>
                    <a:pt x="8" y="1227"/>
                  </a:cubicBezTo>
                  <a:cubicBezTo>
                    <a:pt x="13" y="1232"/>
                    <a:pt x="13" y="1232"/>
                    <a:pt x="13" y="1232"/>
                  </a:cubicBezTo>
                  <a:cubicBezTo>
                    <a:pt x="13" y="1232"/>
                    <a:pt x="25" y="1227"/>
                    <a:pt x="34" y="1229"/>
                  </a:cubicBezTo>
                  <a:cubicBezTo>
                    <a:pt x="43" y="1231"/>
                    <a:pt x="51" y="1236"/>
                    <a:pt x="51" y="1236"/>
                  </a:cubicBezTo>
                  <a:cubicBezTo>
                    <a:pt x="51" y="1236"/>
                    <a:pt x="82" y="1234"/>
                    <a:pt x="90" y="1235"/>
                  </a:cubicBezTo>
                  <a:cubicBezTo>
                    <a:pt x="98" y="1236"/>
                    <a:pt x="113" y="1236"/>
                    <a:pt x="113" y="1236"/>
                  </a:cubicBezTo>
                  <a:cubicBezTo>
                    <a:pt x="113" y="1236"/>
                    <a:pt x="109" y="1230"/>
                    <a:pt x="117" y="1231"/>
                  </a:cubicBezTo>
                  <a:cubicBezTo>
                    <a:pt x="112" y="1221"/>
                    <a:pt x="112" y="1221"/>
                    <a:pt x="112" y="1221"/>
                  </a:cubicBezTo>
                  <a:cubicBezTo>
                    <a:pt x="112" y="1221"/>
                    <a:pt x="120" y="1214"/>
                    <a:pt x="121" y="1209"/>
                  </a:cubicBezTo>
                  <a:cubicBezTo>
                    <a:pt x="122" y="1204"/>
                    <a:pt x="119" y="1193"/>
                    <a:pt x="111" y="1194"/>
                  </a:cubicBezTo>
                  <a:close/>
                  <a:moveTo>
                    <a:pt x="698" y="59"/>
                  </a:moveTo>
                  <a:cubicBezTo>
                    <a:pt x="712" y="49"/>
                    <a:pt x="712" y="49"/>
                    <a:pt x="712" y="49"/>
                  </a:cubicBezTo>
                  <a:cubicBezTo>
                    <a:pt x="712" y="49"/>
                    <a:pt x="677" y="42"/>
                    <a:pt x="698" y="59"/>
                  </a:cubicBezTo>
                  <a:close/>
                  <a:moveTo>
                    <a:pt x="664" y="48"/>
                  </a:moveTo>
                  <a:cubicBezTo>
                    <a:pt x="720" y="35"/>
                    <a:pt x="720" y="35"/>
                    <a:pt x="720" y="35"/>
                  </a:cubicBezTo>
                  <a:cubicBezTo>
                    <a:pt x="702" y="30"/>
                    <a:pt x="702" y="30"/>
                    <a:pt x="702" y="30"/>
                  </a:cubicBezTo>
                  <a:cubicBezTo>
                    <a:pt x="668" y="38"/>
                    <a:pt x="668" y="38"/>
                    <a:pt x="668" y="38"/>
                  </a:cubicBezTo>
                  <a:cubicBezTo>
                    <a:pt x="634" y="37"/>
                    <a:pt x="634" y="37"/>
                    <a:pt x="634" y="37"/>
                  </a:cubicBezTo>
                  <a:cubicBezTo>
                    <a:pt x="650" y="44"/>
                    <a:pt x="650" y="44"/>
                    <a:pt x="650" y="44"/>
                  </a:cubicBezTo>
                  <a:lnTo>
                    <a:pt x="664" y="48"/>
                  </a:lnTo>
                  <a:close/>
                  <a:moveTo>
                    <a:pt x="754" y="61"/>
                  </a:moveTo>
                  <a:cubicBezTo>
                    <a:pt x="757" y="51"/>
                    <a:pt x="757" y="51"/>
                    <a:pt x="757" y="51"/>
                  </a:cubicBezTo>
                  <a:cubicBezTo>
                    <a:pt x="774" y="51"/>
                    <a:pt x="774" y="51"/>
                    <a:pt x="774" y="51"/>
                  </a:cubicBezTo>
                  <a:cubicBezTo>
                    <a:pt x="779" y="45"/>
                    <a:pt x="779" y="45"/>
                    <a:pt x="779" y="45"/>
                  </a:cubicBezTo>
                  <a:cubicBezTo>
                    <a:pt x="779" y="45"/>
                    <a:pt x="806" y="48"/>
                    <a:pt x="816" y="42"/>
                  </a:cubicBezTo>
                  <a:cubicBezTo>
                    <a:pt x="826" y="37"/>
                    <a:pt x="791" y="37"/>
                    <a:pt x="791" y="37"/>
                  </a:cubicBezTo>
                  <a:cubicBezTo>
                    <a:pt x="791" y="37"/>
                    <a:pt x="791" y="27"/>
                    <a:pt x="774" y="27"/>
                  </a:cubicBezTo>
                  <a:cubicBezTo>
                    <a:pt x="757" y="27"/>
                    <a:pt x="755" y="45"/>
                    <a:pt x="755" y="45"/>
                  </a:cubicBezTo>
                  <a:cubicBezTo>
                    <a:pt x="755" y="45"/>
                    <a:pt x="719" y="51"/>
                    <a:pt x="722" y="56"/>
                  </a:cubicBezTo>
                  <a:cubicBezTo>
                    <a:pt x="724" y="62"/>
                    <a:pt x="754" y="61"/>
                    <a:pt x="754" y="61"/>
                  </a:cubicBezTo>
                  <a:close/>
                  <a:moveTo>
                    <a:pt x="786" y="53"/>
                  </a:moveTo>
                  <a:cubicBezTo>
                    <a:pt x="776" y="59"/>
                    <a:pt x="776" y="59"/>
                    <a:pt x="776" y="59"/>
                  </a:cubicBezTo>
                  <a:cubicBezTo>
                    <a:pt x="789" y="66"/>
                    <a:pt x="789" y="66"/>
                    <a:pt x="789" y="66"/>
                  </a:cubicBezTo>
                  <a:cubicBezTo>
                    <a:pt x="802" y="72"/>
                    <a:pt x="802" y="72"/>
                    <a:pt x="802" y="72"/>
                  </a:cubicBezTo>
                  <a:cubicBezTo>
                    <a:pt x="834" y="69"/>
                    <a:pt x="834" y="69"/>
                    <a:pt x="834" y="69"/>
                  </a:cubicBezTo>
                  <a:cubicBezTo>
                    <a:pt x="833" y="61"/>
                    <a:pt x="833" y="61"/>
                    <a:pt x="833" y="61"/>
                  </a:cubicBezTo>
                  <a:cubicBezTo>
                    <a:pt x="810" y="61"/>
                    <a:pt x="810" y="61"/>
                    <a:pt x="810" y="61"/>
                  </a:cubicBezTo>
                  <a:lnTo>
                    <a:pt x="786" y="53"/>
                  </a:lnTo>
                  <a:close/>
                  <a:moveTo>
                    <a:pt x="5213" y="1622"/>
                  </a:moveTo>
                  <a:cubicBezTo>
                    <a:pt x="5191" y="1599"/>
                    <a:pt x="5191" y="1599"/>
                    <a:pt x="5191" y="1599"/>
                  </a:cubicBezTo>
                  <a:cubicBezTo>
                    <a:pt x="5191" y="1599"/>
                    <a:pt x="5169" y="1593"/>
                    <a:pt x="5156" y="1575"/>
                  </a:cubicBezTo>
                  <a:cubicBezTo>
                    <a:pt x="5144" y="1557"/>
                    <a:pt x="5136" y="1516"/>
                    <a:pt x="5136" y="1516"/>
                  </a:cubicBezTo>
                  <a:cubicBezTo>
                    <a:pt x="5136" y="1516"/>
                    <a:pt x="5112" y="1502"/>
                    <a:pt x="5125" y="1495"/>
                  </a:cubicBezTo>
                  <a:cubicBezTo>
                    <a:pt x="5137" y="1488"/>
                    <a:pt x="5213" y="1526"/>
                    <a:pt x="5213" y="1526"/>
                  </a:cubicBezTo>
                  <a:cubicBezTo>
                    <a:pt x="5163" y="1489"/>
                    <a:pt x="5163" y="1489"/>
                    <a:pt x="5163" y="1489"/>
                  </a:cubicBezTo>
                  <a:cubicBezTo>
                    <a:pt x="5163" y="1489"/>
                    <a:pt x="5144" y="1459"/>
                    <a:pt x="5134" y="1452"/>
                  </a:cubicBezTo>
                  <a:cubicBezTo>
                    <a:pt x="5125" y="1445"/>
                    <a:pt x="5109" y="1435"/>
                    <a:pt x="5109" y="1435"/>
                  </a:cubicBezTo>
                  <a:cubicBezTo>
                    <a:pt x="5057" y="1379"/>
                    <a:pt x="5057" y="1379"/>
                    <a:pt x="5057" y="1379"/>
                  </a:cubicBezTo>
                  <a:cubicBezTo>
                    <a:pt x="5040" y="1380"/>
                    <a:pt x="5040" y="1380"/>
                    <a:pt x="5040" y="1380"/>
                  </a:cubicBezTo>
                  <a:cubicBezTo>
                    <a:pt x="5033" y="1361"/>
                    <a:pt x="5033" y="1361"/>
                    <a:pt x="5033" y="1361"/>
                  </a:cubicBezTo>
                  <a:cubicBezTo>
                    <a:pt x="5033" y="1361"/>
                    <a:pt x="5023" y="1363"/>
                    <a:pt x="5011" y="1351"/>
                  </a:cubicBezTo>
                  <a:cubicBezTo>
                    <a:pt x="4999" y="1338"/>
                    <a:pt x="5003" y="1322"/>
                    <a:pt x="5003" y="1322"/>
                  </a:cubicBezTo>
                  <a:cubicBezTo>
                    <a:pt x="4983" y="1297"/>
                    <a:pt x="4983" y="1297"/>
                    <a:pt x="4983" y="1297"/>
                  </a:cubicBezTo>
                  <a:cubicBezTo>
                    <a:pt x="4969" y="1298"/>
                    <a:pt x="4969" y="1298"/>
                    <a:pt x="4969" y="1298"/>
                  </a:cubicBezTo>
                  <a:cubicBezTo>
                    <a:pt x="4960" y="1279"/>
                    <a:pt x="4960" y="1279"/>
                    <a:pt x="4960" y="1279"/>
                  </a:cubicBezTo>
                  <a:cubicBezTo>
                    <a:pt x="4933" y="1259"/>
                    <a:pt x="4933" y="1259"/>
                    <a:pt x="4933" y="1259"/>
                  </a:cubicBezTo>
                  <a:cubicBezTo>
                    <a:pt x="4925" y="1243"/>
                    <a:pt x="4925" y="1243"/>
                    <a:pt x="4925" y="1243"/>
                  </a:cubicBezTo>
                  <a:cubicBezTo>
                    <a:pt x="4925" y="1243"/>
                    <a:pt x="4907" y="1230"/>
                    <a:pt x="4900" y="1235"/>
                  </a:cubicBezTo>
                  <a:cubicBezTo>
                    <a:pt x="4893" y="1239"/>
                    <a:pt x="4939" y="1272"/>
                    <a:pt x="4933" y="1275"/>
                  </a:cubicBezTo>
                  <a:cubicBezTo>
                    <a:pt x="4928" y="1277"/>
                    <a:pt x="4915" y="1262"/>
                    <a:pt x="4913" y="1277"/>
                  </a:cubicBezTo>
                  <a:cubicBezTo>
                    <a:pt x="4910" y="1293"/>
                    <a:pt x="4939" y="1322"/>
                    <a:pt x="4939" y="1322"/>
                  </a:cubicBezTo>
                  <a:cubicBezTo>
                    <a:pt x="4939" y="1322"/>
                    <a:pt x="4946" y="1340"/>
                    <a:pt x="4953" y="1347"/>
                  </a:cubicBezTo>
                  <a:cubicBezTo>
                    <a:pt x="4960" y="1354"/>
                    <a:pt x="5007" y="1384"/>
                    <a:pt x="5018" y="1398"/>
                  </a:cubicBezTo>
                  <a:cubicBezTo>
                    <a:pt x="5029" y="1412"/>
                    <a:pt x="5028" y="1434"/>
                    <a:pt x="5041" y="1445"/>
                  </a:cubicBezTo>
                  <a:cubicBezTo>
                    <a:pt x="5055" y="1456"/>
                    <a:pt x="5087" y="1512"/>
                    <a:pt x="5087" y="1512"/>
                  </a:cubicBezTo>
                  <a:cubicBezTo>
                    <a:pt x="5087" y="1512"/>
                    <a:pt x="5093" y="1535"/>
                    <a:pt x="5100" y="1535"/>
                  </a:cubicBezTo>
                  <a:cubicBezTo>
                    <a:pt x="5107" y="1535"/>
                    <a:pt x="5120" y="1545"/>
                    <a:pt x="5127" y="1555"/>
                  </a:cubicBezTo>
                  <a:cubicBezTo>
                    <a:pt x="5134" y="1564"/>
                    <a:pt x="5134" y="1584"/>
                    <a:pt x="5134" y="1584"/>
                  </a:cubicBezTo>
                  <a:cubicBezTo>
                    <a:pt x="5162" y="1607"/>
                    <a:pt x="5162" y="1607"/>
                    <a:pt x="5162" y="1607"/>
                  </a:cubicBezTo>
                  <a:cubicBezTo>
                    <a:pt x="5172" y="1643"/>
                    <a:pt x="5172" y="1643"/>
                    <a:pt x="5172" y="1643"/>
                  </a:cubicBezTo>
                  <a:cubicBezTo>
                    <a:pt x="5198" y="1671"/>
                    <a:pt x="5198" y="1671"/>
                    <a:pt x="5198" y="1671"/>
                  </a:cubicBezTo>
                  <a:cubicBezTo>
                    <a:pt x="5198" y="1671"/>
                    <a:pt x="5184" y="1632"/>
                    <a:pt x="5193" y="1629"/>
                  </a:cubicBezTo>
                  <a:cubicBezTo>
                    <a:pt x="5201" y="1627"/>
                    <a:pt x="5205" y="1636"/>
                    <a:pt x="5205" y="1636"/>
                  </a:cubicBezTo>
                  <a:cubicBezTo>
                    <a:pt x="5226" y="1636"/>
                    <a:pt x="5226" y="1636"/>
                    <a:pt x="5226" y="1636"/>
                  </a:cubicBezTo>
                  <a:cubicBezTo>
                    <a:pt x="5248" y="1663"/>
                    <a:pt x="5248" y="1663"/>
                    <a:pt x="5248" y="1663"/>
                  </a:cubicBezTo>
                  <a:cubicBezTo>
                    <a:pt x="5249" y="1646"/>
                    <a:pt x="5249" y="1646"/>
                    <a:pt x="5249" y="1646"/>
                  </a:cubicBezTo>
                  <a:cubicBezTo>
                    <a:pt x="5229" y="1621"/>
                    <a:pt x="5229" y="1621"/>
                    <a:pt x="5229" y="1621"/>
                  </a:cubicBezTo>
                  <a:lnTo>
                    <a:pt x="5213" y="1622"/>
                  </a:lnTo>
                  <a:close/>
                  <a:moveTo>
                    <a:pt x="899" y="58"/>
                  </a:moveTo>
                  <a:cubicBezTo>
                    <a:pt x="905" y="46"/>
                    <a:pt x="905" y="46"/>
                    <a:pt x="905" y="46"/>
                  </a:cubicBezTo>
                  <a:cubicBezTo>
                    <a:pt x="876" y="42"/>
                    <a:pt x="876" y="42"/>
                    <a:pt x="876" y="42"/>
                  </a:cubicBezTo>
                  <a:cubicBezTo>
                    <a:pt x="861" y="52"/>
                    <a:pt x="861" y="52"/>
                    <a:pt x="861" y="52"/>
                  </a:cubicBezTo>
                  <a:cubicBezTo>
                    <a:pt x="864" y="61"/>
                    <a:pt x="864" y="61"/>
                    <a:pt x="864" y="61"/>
                  </a:cubicBezTo>
                  <a:lnTo>
                    <a:pt x="899" y="58"/>
                  </a:lnTo>
                  <a:close/>
                  <a:moveTo>
                    <a:pt x="771" y="1607"/>
                  </a:moveTo>
                  <a:cubicBezTo>
                    <a:pt x="771" y="1607"/>
                    <a:pt x="773" y="1608"/>
                    <a:pt x="774" y="1608"/>
                  </a:cubicBezTo>
                  <a:cubicBezTo>
                    <a:pt x="773" y="1608"/>
                    <a:pt x="771" y="1607"/>
                    <a:pt x="771" y="1607"/>
                  </a:cubicBezTo>
                  <a:close/>
                  <a:moveTo>
                    <a:pt x="771" y="1607"/>
                  </a:moveTo>
                  <a:cubicBezTo>
                    <a:pt x="770" y="1607"/>
                    <a:pt x="770" y="1607"/>
                    <a:pt x="770" y="1607"/>
                  </a:cubicBezTo>
                  <a:cubicBezTo>
                    <a:pt x="770" y="1607"/>
                    <a:pt x="770" y="1607"/>
                    <a:pt x="771" y="1607"/>
                  </a:cubicBezTo>
                  <a:close/>
                  <a:moveTo>
                    <a:pt x="6034" y="664"/>
                  </a:moveTo>
                  <a:cubicBezTo>
                    <a:pt x="6023" y="650"/>
                    <a:pt x="5993" y="645"/>
                    <a:pt x="5993" y="645"/>
                  </a:cubicBezTo>
                  <a:cubicBezTo>
                    <a:pt x="5962" y="631"/>
                    <a:pt x="5962" y="631"/>
                    <a:pt x="5962" y="631"/>
                  </a:cubicBezTo>
                  <a:cubicBezTo>
                    <a:pt x="5935" y="632"/>
                    <a:pt x="5935" y="632"/>
                    <a:pt x="5935" y="632"/>
                  </a:cubicBezTo>
                  <a:cubicBezTo>
                    <a:pt x="5915" y="619"/>
                    <a:pt x="5915" y="619"/>
                    <a:pt x="5915" y="619"/>
                  </a:cubicBezTo>
                  <a:cubicBezTo>
                    <a:pt x="5854" y="615"/>
                    <a:pt x="5854" y="615"/>
                    <a:pt x="5854" y="615"/>
                  </a:cubicBezTo>
                  <a:cubicBezTo>
                    <a:pt x="5829" y="603"/>
                    <a:pt x="5829" y="603"/>
                    <a:pt x="5829" y="603"/>
                  </a:cubicBezTo>
                  <a:cubicBezTo>
                    <a:pt x="5805" y="605"/>
                    <a:pt x="5805" y="605"/>
                    <a:pt x="5805" y="605"/>
                  </a:cubicBezTo>
                  <a:cubicBezTo>
                    <a:pt x="5838" y="630"/>
                    <a:pt x="5838" y="630"/>
                    <a:pt x="5838" y="630"/>
                  </a:cubicBezTo>
                  <a:cubicBezTo>
                    <a:pt x="5874" y="646"/>
                    <a:pt x="5874" y="646"/>
                    <a:pt x="5874" y="646"/>
                  </a:cubicBezTo>
                  <a:cubicBezTo>
                    <a:pt x="5874" y="646"/>
                    <a:pt x="5834" y="652"/>
                    <a:pt x="5822" y="642"/>
                  </a:cubicBezTo>
                  <a:cubicBezTo>
                    <a:pt x="5810" y="632"/>
                    <a:pt x="5809" y="610"/>
                    <a:pt x="5756" y="592"/>
                  </a:cubicBezTo>
                  <a:cubicBezTo>
                    <a:pt x="5703" y="574"/>
                    <a:pt x="5687" y="567"/>
                    <a:pt x="5633" y="558"/>
                  </a:cubicBezTo>
                  <a:cubicBezTo>
                    <a:pt x="5579" y="549"/>
                    <a:pt x="5466" y="523"/>
                    <a:pt x="5412" y="510"/>
                  </a:cubicBezTo>
                  <a:cubicBezTo>
                    <a:pt x="5358" y="497"/>
                    <a:pt x="5297" y="488"/>
                    <a:pt x="5297" y="488"/>
                  </a:cubicBezTo>
                  <a:cubicBezTo>
                    <a:pt x="5175" y="490"/>
                    <a:pt x="5175" y="490"/>
                    <a:pt x="5175" y="490"/>
                  </a:cubicBezTo>
                  <a:cubicBezTo>
                    <a:pt x="5166" y="478"/>
                    <a:pt x="5166" y="478"/>
                    <a:pt x="5166" y="478"/>
                  </a:cubicBezTo>
                  <a:cubicBezTo>
                    <a:pt x="5135" y="480"/>
                    <a:pt x="5135" y="480"/>
                    <a:pt x="5135" y="480"/>
                  </a:cubicBezTo>
                  <a:cubicBezTo>
                    <a:pt x="5124" y="472"/>
                    <a:pt x="5124" y="472"/>
                    <a:pt x="5124" y="472"/>
                  </a:cubicBezTo>
                  <a:cubicBezTo>
                    <a:pt x="5088" y="471"/>
                    <a:pt x="5088" y="471"/>
                    <a:pt x="5088" y="471"/>
                  </a:cubicBezTo>
                  <a:cubicBezTo>
                    <a:pt x="5105" y="483"/>
                    <a:pt x="5105" y="483"/>
                    <a:pt x="5105" y="483"/>
                  </a:cubicBezTo>
                  <a:cubicBezTo>
                    <a:pt x="5100" y="497"/>
                    <a:pt x="5100" y="497"/>
                    <a:pt x="5100" y="497"/>
                  </a:cubicBezTo>
                  <a:cubicBezTo>
                    <a:pt x="5100" y="497"/>
                    <a:pt x="5199" y="520"/>
                    <a:pt x="5170" y="533"/>
                  </a:cubicBezTo>
                  <a:cubicBezTo>
                    <a:pt x="5141" y="546"/>
                    <a:pt x="5123" y="529"/>
                    <a:pt x="5123" y="529"/>
                  </a:cubicBezTo>
                  <a:cubicBezTo>
                    <a:pt x="5106" y="515"/>
                    <a:pt x="5106" y="515"/>
                    <a:pt x="5106" y="515"/>
                  </a:cubicBezTo>
                  <a:cubicBezTo>
                    <a:pt x="5061" y="515"/>
                    <a:pt x="5061" y="515"/>
                    <a:pt x="5061" y="515"/>
                  </a:cubicBezTo>
                  <a:cubicBezTo>
                    <a:pt x="5024" y="492"/>
                    <a:pt x="5024" y="492"/>
                    <a:pt x="5024" y="492"/>
                  </a:cubicBezTo>
                  <a:cubicBezTo>
                    <a:pt x="5024" y="492"/>
                    <a:pt x="5006" y="496"/>
                    <a:pt x="5002" y="499"/>
                  </a:cubicBezTo>
                  <a:cubicBezTo>
                    <a:pt x="4998" y="502"/>
                    <a:pt x="4966" y="501"/>
                    <a:pt x="4966" y="501"/>
                  </a:cubicBezTo>
                  <a:cubicBezTo>
                    <a:pt x="4962" y="493"/>
                    <a:pt x="4962" y="493"/>
                    <a:pt x="4962" y="493"/>
                  </a:cubicBezTo>
                  <a:cubicBezTo>
                    <a:pt x="4900" y="496"/>
                    <a:pt x="4900" y="496"/>
                    <a:pt x="4900" y="496"/>
                  </a:cubicBezTo>
                  <a:cubicBezTo>
                    <a:pt x="4884" y="484"/>
                    <a:pt x="4884" y="484"/>
                    <a:pt x="4884" y="484"/>
                  </a:cubicBezTo>
                  <a:cubicBezTo>
                    <a:pt x="4879" y="490"/>
                    <a:pt x="4879" y="490"/>
                    <a:pt x="4879" y="490"/>
                  </a:cubicBezTo>
                  <a:cubicBezTo>
                    <a:pt x="4879" y="490"/>
                    <a:pt x="4801" y="483"/>
                    <a:pt x="4806" y="493"/>
                  </a:cubicBezTo>
                  <a:cubicBezTo>
                    <a:pt x="4811" y="503"/>
                    <a:pt x="4840" y="527"/>
                    <a:pt x="4840" y="527"/>
                  </a:cubicBezTo>
                  <a:cubicBezTo>
                    <a:pt x="4840" y="527"/>
                    <a:pt x="4804" y="506"/>
                    <a:pt x="4799" y="501"/>
                  </a:cubicBezTo>
                  <a:cubicBezTo>
                    <a:pt x="4794" y="496"/>
                    <a:pt x="4728" y="488"/>
                    <a:pt x="4728" y="488"/>
                  </a:cubicBezTo>
                  <a:cubicBezTo>
                    <a:pt x="4728" y="488"/>
                    <a:pt x="4718" y="470"/>
                    <a:pt x="4693" y="457"/>
                  </a:cubicBezTo>
                  <a:cubicBezTo>
                    <a:pt x="4668" y="444"/>
                    <a:pt x="4630" y="438"/>
                    <a:pt x="4613" y="437"/>
                  </a:cubicBezTo>
                  <a:cubicBezTo>
                    <a:pt x="4596" y="436"/>
                    <a:pt x="4561" y="432"/>
                    <a:pt x="4561" y="432"/>
                  </a:cubicBezTo>
                  <a:cubicBezTo>
                    <a:pt x="4527" y="425"/>
                    <a:pt x="4527" y="425"/>
                    <a:pt x="4527" y="425"/>
                  </a:cubicBezTo>
                  <a:cubicBezTo>
                    <a:pt x="4518" y="429"/>
                    <a:pt x="4518" y="429"/>
                    <a:pt x="4518" y="429"/>
                  </a:cubicBezTo>
                  <a:cubicBezTo>
                    <a:pt x="4478" y="427"/>
                    <a:pt x="4478" y="427"/>
                    <a:pt x="4478" y="427"/>
                  </a:cubicBezTo>
                  <a:cubicBezTo>
                    <a:pt x="4478" y="427"/>
                    <a:pt x="4473" y="447"/>
                    <a:pt x="4451" y="444"/>
                  </a:cubicBezTo>
                  <a:cubicBezTo>
                    <a:pt x="4429" y="441"/>
                    <a:pt x="4400" y="439"/>
                    <a:pt x="4400" y="439"/>
                  </a:cubicBezTo>
                  <a:cubicBezTo>
                    <a:pt x="4400" y="439"/>
                    <a:pt x="4370" y="419"/>
                    <a:pt x="4353" y="418"/>
                  </a:cubicBezTo>
                  <a:cubicBezTo>
                    <a:pt x="4336" y="417"/>
                    <a:pt x="4327" y="420"/>
                    <a:pt x="4327" y="420"/>
                  </a:cubicBezTo>
                  <a:cubicBezTo>
                    <a:pt x="4321" y="409"/>
                    <a:pt x="4321" y="409"/>
                    <a:pt x="4321" y="409"/>
                  </a:cubicBezTo>
                  <a:cubicBezTo>
                    <a:pt x="4296" y="407"/>
                    <a:pt x="4296" y="407"/>
                    <a:pt x="4296" y="407"/>
                  </a:cubicBezTo>
                  <a:cubicBezTo>
                    <a:pt x="4253" y="403"/>
                    <a:pt x="4253" y="403"/>
                    <a:pt x="4253" y="403"/>
                  </a:cubicBezTo>
                  <a:cubicBezTo>
                    <a:pt x="4277" y="395"/>
                    <a:pt x="4277" y="395"/>
                    <a:pt x="4277" y="395"/>
                  </a:cubicBezTo>
                  <a:cubicBezTo>
                    <a:pt x="4251" y="382"/>
                    <a:pt x="4251" y="382"/>
                    <a:pt x="4251" y="382"/>
                  </a:cubicBezTo>
                  <a:cubicBezTo>
                    <a:pt x="4251" y="382"/>
                    <a:pt x="4158" y="369"/>
                    <a:pt x="4155" y="375"/>
                  </a:cubicBezTo>
                  <a:cubicBezTo>
                    <a:pt x="4152" y="381"/>
                    <a:pt x="4164" y="400"/>
                    <a:pt x="4149" y="401"/>
                  </a:cubicBezTo>
                  <a:cubicBezTo>
                    <a:pt x="4134" y="402"/>
                    <a:pt x="4114" y="398"/>
                    <a:pt x="4114" y="398"/>
                  </a:cubicBezTo>
                  <a:cubicBezTo>
                    <a:pt x="4126" y="390"/>
                    <a:pt x="4126" y="390"/>
                    <a:pt x="4126" y="390"/>
                  </a:cubicBezTo>
                  <a:cubicBezTo>
                    <a:pt x="4116" y="380"/>
                    <a:pt x="4116" y="380"/>
                    <a:pt x="4116" y="380"/>
                  </a:cubicBezTo>
                  <a:cubicBezTo>
                    <a:pt x="4116" y="380"/>
                    <a:pt x="4110" y="380"/>
                    <a:pt x="4096" y="382"/>
                  </a:cubicBezTo>
                  <a:cubicBezTo>
                    <a:pt x="4082" y="384"/>
                    <a:pt x="4068" y="379"/>
                    <a:pt x="4068" y="379"/>
                  </a:cubicBezTo>
                  <a:cubicBezTo>
                    <a:pt x="4079" y="374"/>
                    <a:pt x="4079" y="374"/>
                    <a:pt x="4079" y="374"/>
                  </a:cubicBezTo>
                  <a:cubicBezTo>
                    <a:pt x="4109" y="371"/>
                    <a:pt x="4109" y="371"/>
                    <a:pt x="4109" y="371"/>
                  </a:cubicBezTo>
                  <a:cubicBezTo>
                    <a:pt x="4147" y="394"/>
                    <a:pt x="4147" y="394"/>
                    <a:pt x="4147" y="394"/>
                  </a:cubicBezTo>
                  <a:cubicBezTo>
                    <a:pt x="4149" y="375"/>
                    <a:pt x="4149" y="375"/>
                    <a:pt x="4149" y="375"/>
                  </a:cubicBezTo>
                  <a:cubicBezTo>
                    <a:pt x="4110" y="362"/>
                    <a:pt x="4110" y="362"/>
                    <a:pt x="4110" y="362"/>
                  </a:cubicBezTo>
                  <a:cubicBezTo>
                    <a:pt x="4037" y="366"/>
                    <a:pt x="4037" y="366"/>
                    <a:pt x="4037" y="366"/>
                  </a:cubicBezTo>
                  <a:cubicBezTo>
                    <a:pt x="4036" y="357"/>
                    <a:pt x="4036" y="357"/>
                    <a:pt x="4036" y="357"/>
                  </a:cubicBezTo>
                  <a:cubicBezTo>
                    <a:pt x="3955" y="362"/>
                    <a:pt x="3955" y="362"/>
                    <a:pt x="3955" y="362"/>
                  </a:cubicBezTo>
                  <a:cubicBezTo>
                    <a:pt x="3924" y="349"/>
                    <a:pt x="3924" y="349"/>
                    <a:pt x="3924" y="349"/>
                  </a:cubicBezTo>
                  <a:cubicBezTo>
                    <a:pt x="3911" y="349"/>
                    <a:pt x="3911" y="349"/>
                    <a:pt x="3911" y="349"/>
                  </a:cubicBezTo>
                  <a:cubicBezTo>
                    <a:pt x="3936" y="365"/>
                    <a:pt x="3936" y="365"/>
                    <a:pt x="3936" y="365"/>
                  </a:cubicBezTo>
                  <a:cubicBezTo>
                    <a:pt x="3936" y="365"/>
                    <a:pt x="3884" y="364"/>
                    <a:pt x="3892" y="372"/>
                  </a:cubicBezTo>
                  <a:cubicBezTo>
                    <a:pt x="3900" y="380"/>
                    <a:pt x="3910" y="385"/>
                    <a:pt x="3910" y="385"/>
                  </a:cubicBezTo>
                  <a:cubicBezTo>
                    <a:pt x="3931" y="383"/>
                    <a:pt x="3931" y="383"/>
                    <a:pt x="3931" y="383"/>
                  </a:cubicBezTo>
                  <a:cubicBezTo>
                    <a:pt x="3931" y="388"/>
                    <a:pt x="3931" y="388"/>
                    <a:pt x="3931" y="388"/>
                  </a:cubicBezTo>
                  <a:cubicBezTo>
                    <a:pt x="3970" y="414"/>
                    <a:pt x="3970" y="414"/>
                    <a:pt x="3970" y="414"/>
                  </a:cubicBezTo>
                  <a:cubicBezTo>
                    <a:pt x="3970" y="414"/>
                    <a:pt x="3964" y="415"/>
                    <a:pt x="3949" y="414"/>
                  </a:cubicBezTo>
                  <a:cubicBezTo>
                    <a:pt x="3934" y="413"/>
                    <a:pt x="3914" y="398"/>
                    <a:pt x="3909" y="403"/>
                  </a:cubicBezTo>
                  <a:cubicBezTo>
                    <a:pt x="3904" y="408"/>
                    <a:pt x="3900" y="411"/>
                    <a:pt x="3900" y="411"/>
                  </a:cubicBezTo>
                  <a:cubicBezTo>
                    <a:pt x="3917" y="425"/>
                    <a:pt x="3917" y="425"/>
                    <a:pt x="3917" y="425"/>
                  </a:cubicBezTo>
                  <a:cubicBezTo>
                    <a:pt x="3881" y="420"/>
                    <a:pt x="3881" y="420"/>
                    <a:pt x="3881" y="420"/>
                  </a:cubicBezTo>
                  <a:cubicBezTo>
                    <a:pt x="3881" y="420"/>
                    <a:pt x="3832" y="404"/>
                    <a:pt x="3824" y="405"/>
                  </a:cubicBezTo>
                  <a:cubicBezTo>
                    <a:pt x="3816" y="406"/>
                    <a:pt x="3788" y="418"/>
                    <a:pt x="3788" y="418"/>
                  </a:cubicBezTo>
                  <a:cubicBezTo>
                    <a:pt x="3743" y="414"/>
                    <a:pt x="3743" y="414"/>
                    <a:pt x="3743" y="414"/>
                  </a:cubicBezTo>
                  <a:cubicBezTo>
                    <a:pt x="3743" y="414"/>
                    <a:pt x="3705" y="396"/>
                    <a:pt x="3702" y="392"/>
                  </a:cubicBezTo>
                  <a:cubicBezTo>
                    <a:pt x="3699" y="388"/>
                    <a:pt x="3692" y="398"/>
                    <a:pt x="3695" y="406"/>
                  </a:cubicBezTo>
                  <a:cubicBezTo>
                    <a:pt x="3698" y="414"/>
                    <a:pt x="3725" y="442"/>
                    <a:pt x="3709" y="443"/>
                  </a:cubicBezTo>
                  <a:cubicBezTo>
                    <a:pt x="3693" y="444"/>
                    <a:pt x="3614" y="415"/>
                    <a:pt x="3611" y="413"/>
                  </a:cubicBezTo>
                  <a:cubicBezTo>
                    <a:pt x="3608" y="411"/>
                    <a:pt x="3589" y="394"/>
                    <a:pt x="3589" y="394"/>
                  </a:cubicBezTo>
                  <a:cubicBezTo>
                    <a:pt x="3587" y="404"/>
                    <a:pt x="3587" y="404"/>
                    <a:pt x="3587" y="404"/>
                  </a:cubicBezTo>
                  <a:cubicBezTo>
                    <a:pt x="3550" y="393"/>
                    <a:pt x="3550" y="393"/>
                    <a:pt x="3550" y="393"/>
                  </a:cubicBezTo>
                  <a:cubicBezTo>
                    <a:pt x="3533" y="381"/>
                    <a:pt x="3533" y="381"/>
                    <a:pt x="3533" y="381"/>
                  </a:cubicBezTo>
                  <a:cubicBezTo>
                    <a:pt x="3533" y="381"/>
                    <a:pt x="3571" y="391"/>
                    <a:pt x="3577" y="386"/>
                  </a:cubicBezTo>
                  <a:cubicBezTo>
                    <a:pt x="3583" y="381"/>
                    <a:pt x="3554" y="367"/>
                    <a:pt x="3554" y="367"/>
                  </a:cubicBezTo>
                  <a:cubicBezTo>
                    <a:pt x="3531" y="367"/>
                    <a:pt x="3531" y="367"/>
                    <a:pt x="3531" y="367"/>
                  </a:cubicBezTo>
                  <a:cubicBezTo>
                    <a:pt x="3531" y="367"/>
                    <a:pt x="3542" y="361"/>
                    <a:pt x="3535" y="356"/>
                  </a:cubicBezTo>
                  <a:cubicBezTo>
                    <a:pt x="3528" y="351"/>
                    <a:pt x="3508" y="351"/>
                    <a:pt x="3508" y="351"/>
                  </a:cubicBezTo>
                  <a:cubicBezTo>
                    <a:pt x="3516" y="342"/>
                    <a:pt x="3516" y="342"/>
                    <a:pt x="3516" y="342"/>
                  </a:cubicBezTo>
                  <a:cubicBezTo>
                    <a:pt x="3516" y="342"/>
                    <a:pt x="3484" y="333"/>
                    <a:pt x="3480" y="333"/>
                  </a:cubicBezTo>
                  <a:cubicBezTo>
                    <a:pt x="3476" y="333"/>
                    <a:pt x="3461" y="323"/>
                    <a:pt x="3461" y="323"/>
                  </a:cubicBezTo>
                  <a:cubicBezTo>
                    <a:pt x="3430" y="323"/>
                    <a:pt x="3430" y="323"/>
                    <a:pt x="3430" y="323"/>
                  </a:cubicBezTo>
                  <a:cubicBezTo>
                    <a:pt x="3430" y="323"/>
                    <a:pt x="3439" y="326"/>
                    <a:pt x="3416" y="327"/>
                  </a:cubicBezTo>
                  <a:cubicBezTo>
                    <a:pt x="3393" y="328"/>
                    <a:pt x="3378" y="320"/>
                    <a:pt x="3378" y="320"/>
                  </a:cubicBezTo>
                  <a:cubicBezTo>
                    <a:pt x="3364" y="326"/>
                    <a:pt x="3364" y="326"/>
                    <a:pt x="3364" y="326"/>
                  </a:cubicBezTo>
                  <a:cubicBezTo>
                    <a:pt x="3362" y="317"/>
                    <a:pt x="3362" y="317"/>
                    <a:pt x="3362" y="317"/>
                  </a:cubicBezTo>
                  <a:cubicBezTo>
                    <a:pt x="3330" y="311"/>
                    <a:pt x="3330" y="311"/>
                    <a:pt x="3330" y="311"/>
                  </a:cubicBezTo>
                  <a:cubicBezTo>
                    <a:pt x="3323" y="305"/>
                    <a:pt x="3323" y="305"/>
                    <a:pt x="3323" y="305"/>
                  </a:cubicBezTo>
                  <a:cubicBezTo>
                    <a:pt x="3318" y="318"/>
                    <a:pt x="3318" y="318"/>
                    <a:pt x="3318" y="318"/>
                  </a:cubicBezTo>
                  <a:cubicBezTo>
                    <a:pt x="3309" y="319"/>
                    <a:pt x="3309" y="319"/>
                    <a:pt x="3309" y="319"/>
                  </a:cubicBezTo>
                  <a:cubicBezTo>
                    <a:pt x="3327" y="334"/>
                    <a:pt x="3327" y="334"/>
                    <a:pt x="3327" y="334"/>
                  </a:cubicBezTo>
                  <a:cubicBezTo>
                    <a:pt x="3344" y="354"/>
                    <a:pt x="3344" y="354"/>
                    <a:pt x="3344" y="354"/>
                  </a:cubicBezTo>
                  <a:cubicBezTo>
                    <a:pt x="3310" y="350"/>
                    <a:pt x="3310" y="350"/>
                    <a:pt x="3310" y="350"/>
                  </a:cubicBezTo>
                  <a:cubicBezTo>
                    <a:pt x="3306" y="344"/>
                    <a:pt x="3306" y="344"/>
                    <a:pt x="3306" y="344"/>
                  </a:cubicBezTo>
                  <a:cubicBezTo>
                    <a:pt x="3262" y="347"/>
                    <a:pt x="3262" y="347"/>
                    <a:pt x="3262" y="347"/>
                  </a:cubicBezTo>
                  <a:cubicBezTo>
                    <a:pt x="3251" y="351"/>
                    <a:pt x="3251" y="351"/>
                    <a:pt x="3251" y="351"/>
                  </a:cubicBezTo>
                  <a:cubicBezTo>
                    <a:pt x="3250" y="343"/>
                    <a:pt x="3250" y="343"/>
                    <a:pt x="3250" y="343"/>
                  </a:cubicBezTo>
                  <a:cubicBezTo>
                    <a:pt x="3221" y="349"/>
                    <a:pt x="3221" y="349"/>
                    <a:pt x="3221" y="349"/>
                  </a:cubicBezTo>
                  <a:cubicBezTo>
                    <a:pt x="3216" y="341"/>
                    <a:pt x="3216" y="341"/>
                    <a:pt x="3216" y="341"/>
                  </a:cubicBezTo>
                  <a:cubicBezTo>
                    <a:pt x="3178" y="342"/>
                    <a:pt x="3178" y="342"/>
                    <a:pt x="3178" y="342"/>
                  </a:cubicBezTo>
                  <a:cubicBezTo>
                    <a:pt x="3156" y="335"/>
                    <a:pt x="3156" y="335"/>
                    <a:pt x="3156" y="335"/>
                  </a:cubicBezTo>
                  <a:cubicBezTo>
                    <a:pt x="3167" y="321"/>
                    <a:pt x="3167" y="321"/>
                    <a:pt x="3167" y="321"/>
                  </a:cubicBezTo>
                  <a:cubicBezTo>
                    <a:pt x="3082" y="320"/>
                    <a:pt x="3082" y="320"/>
                    <a:pt x="3082" y="320"/>
                  </a:cubicBezTo>
                  <a:cubicBezTo>
                    <a:pt x="3077" y="314"/>
                    <a:pt x="3077" y="314"/>
                    <a:pt x="3077" y="314"/>
                  </a:cubicBezTo>
                  <a:cubicBezTo>
                    <a:pt x="3071" y="317"/>
                    <a:pt x="3071" y="317"/>
                    <a:pt x="3071" y="317"/>
                  </a:cubicBezTo>
                  <a:cubicBezTo>
                    <a:pt x="3065" y="313"/>
                    <a:pt x="3065" y="313"/>
                    <a:pt x="3065" y="313"/>
                  </a:cubicBezTo>
                  <a:cubicBezTo>
                    <a:pt x="3030" y="315"/>
                    <a:pt x="3030" y="315"/>
                    <a:pt x="3030" y="315"/>
                  </a:cubicBezTo>
                  <a:cubicBezTo>
                    <a:pt x="3034" y="323"/>
                    <a:pt x="3034" y="323"/>
                    <a:pt x="3034" y="323"/>
                  </a:cubicBezTo>
                  <a:cubicBezTo>
                    <a:pt x="2997" y="319"/>
                    <a:pt x="2997" y="319"/>
                    <a:pt x="2997" y="319"/>
                  </a:cubicBezTo>
                  <a:cubicBezTo>
                    <a:pt x="2987" y="324"/>
                    <a:pt x="2987" y="324"/>
                    <a:pt x="2987" y="324"/>
                  </a:cubicBezTo>
                  <a:cubicBezTo>
                    <a:pt x="3008" y="331"/>
                    <a:pt x="3008" y="331"/>
                    <a:pt x="3008" y="331"/>
                  </a:cubicBezTo>
                  <a:cubicBezTo>
                    <a:pt x="2981" y="330"/>
                    <a:pt x="2981" y="330"/>
                    <a:pt x="2981" y="330"/>
                  </a:cubicBezTo>
                  <a:cubicBezTo>
                    <a:pt x="2978" y="318"/>
                    <a:pt x="2978" y="318"/>
                    <a:pt x="2978" y="318"/>
                  </a:cubicBezTo>
                  <a:cubicBezTo>
                    <a:pt x="2961" y="303"/>
                    <a:pt x="2961" y="303"/>
                    <a:pt x="2961" y="303"/>
                  </a:cubicBezTo>
                  <a:cubicBezTo>
                    <a:pt x="2947" y="303"/>
                    <a:pt x="2947" y="303"/>
                    <a:pt x="2947" y="303"/>
                  </a:cubicBezTo>
                  <a:cubicBezTo>
                    <a:pt x="2954" y="318"/>
                    <a:pt x="2954" y="318"/>
                    <a:pt x="2954" y="318"/>
                  </a:cubicBezTo>
                  <a:cubicBezTo>
                    <a:pt x="2919" y="318"/>
                    <a:pt x="2919" y="318"/>
                    <a:pt x="2919" y="318"/>
                  </a:cubicBezTo>
                  <a:cubicBezTo>
                    <a:pt x="2915" y="313"/>
                    <a:pt x="2915" y="313"/>
                    <a:pt x="2915" y="313"/>
                  </a:cubicBezTo>
                  <a:cubicBezTo>
                    <a:pt x="2906" y="313"/>
                    <a:pt x="2906" y="313"/>
                    <a:pt x="2906" y="313"/>
                  </a:cubicBezTo>
                  <a:cubicBezTo>
                    <a:pt x="2902" y="303"/>
                    <a:pt x="2902" y="303"/>
                    <a:pt x="2902" y="303"/>
                  </a:cubicBezTo>
                  <a:cubicBezTo>
                    <a:pt x="2893" y="303"/>
                    <a:pt x="2893" y="303"/>
                    <a:pt x="2893" y="303"/>
                  </a:cubicBezTo>
                  <a:cubicBezTo>
                    <a:pt x="2882" y="306"/>
                    <a:pt x="2882" y="306"/>
                    <a:pt x="2882" y="306"/>
                  </a:cubicBezTo>
                  <a:cubicBezTo>
                    <a:pt x="2866" y="298"/>
                    <a:pt x="2866" y="298"/>
                    <a:pt x="2866" y="298"/>
                  </a:cubicBezTo>
                  <a:cubicBezTo>
                    <a:pt x="2846" y="312"/>
                    <a:pt x="2846" y="312"/>
                    <a:pt x="2846" y="312"/>
                  </a:cubicBezTo>
                  <a:cubicBezTo>
                    <a:pt x="2882" y="316"/>
                    <a:pt x="2882" y="316"/>
                    <a:pt x="2882" y="316"/>
                  </a:cubicBezTo>
                  <a:cubicBezTo>
                    <a:pt x="2890" y="317"/>
                    <a:pt x="2890" y="317"/>
                    <a:pt x="2890" y="317"/>
                  </a:cubicBezTo>
                  <a:cubicBezTo>
                    <a:pt x="2890" y="317"/>
                    <a:pt x="2877" y="328"/>
                    <a:pt x="2870" y="328"/>
                  </a:cubicBezTo>
                  <a:cubicBezTo>
                    <a:pt x="2863" y="328"/>
                    <a:pt x="2858" y="327"/>
                    <a:pt x="2852" y="329"/>
                  </a:cubicBezTo>
                  <a:cubicBezTo>
                    <a:pt x="2846" y="331"/>
                    <a:pt x="2844" y="337"/>
                    <a:pt x="2839" y="337"/>
                  </a:cubicBezTo>
                  <a:cubicBezTo>
                    <a:pt x="2834" y="337"/>
                    <a:pt x="2790" y="338"/>
                    <a:pt x="2790" y="338"/>
                  </a:cubicBezTo>
                  <a:cubicBezTo>
                    <a:pt x="2768" y="341"/>
                    <a:pt x="2768" y="341"/>
                    <a:pt x="2768" y="341"/>
                  </a:cubicBezTo>
                  <a:cubicBezTo>
                    <a:pt x="2758" y="358"/>
                    <a:pt x="2758" y="358"/>
                    <a:pt x="2758" y="358"/>
                  </a:cubicBezTo>
                  <a:cubicBezTo>
                    <a:pt x="2742" y="354"/>
                    <a:pt x="2742" y="354"/>
                    <a:pt x="2742" y="354"/>
                  </a:cubicBezTo>
                  <a:cubicBezTo>
                    <a:pt x="2742" y="354"/>
                    <a:pt x="2745" y="338"/>
                    <a:pt x="2753" y="334"/>
                  </a:cubicBezTo>
                  <a:cubicBezTo>
                    <a:pt x="2761" y="330"/>
                    <a:pt x="2773" y="330"/>
                    <a:pt x="2773" y="330"/>
                  </a:cubicBezTo>
                  <a:cubicBezTo>
                    <a:pt x="2778" y="319"/>
                    <a:pt x="2778" y="319"/>
                    <a:pt x="2778" y="319"/>
                  </a:cubicBezTo>
                  <a:cubicBezTo>
                    <a:pt x="2806" y="316"/>
                    <a:pt x="2806" y="316"/>
                    <a:pt x="2806" y="316"/>
                  </a:cubicBezTo>
                  <a:cubicBezTo>
                    <a:pt x="2836" y="294"/>
                    <a:pt x="2836" y="294"/>
                    <a:pt x="2836" y="294"/>
                  </a:cubicBezTo>
                  <a:cubicBezTo>
                    <a:pt x="2836" y="294"/>
                    <a:pt x="2835" y="281"/>
                    <a:pt x="2847" y="276"/>
                  </a:cubicBezTo>
                  <a:cubicBezTo>
                    <a:pt x="2859" y="271"/>
                    <a:pt x="2908" y="272"/>
                    <a:pt x="2906" y="254"/>
                  </a:cubicBezTo>
                  <a:cubicBezTo>
                    <a:pt x="2904" y="236"/>
                    <a:pt x="2889" y="232"/>
                    <a:pt x="2889" y="232"/>
                  </a:cubicBezTo>
                  <a:cubicBezTo>
                    <a:pt x="2862" y="234"/>
                    <a:pt x="2862" y="234"/>
                    <a:pt x="2862" y="234"/>
                  </a:cubicBezTo>
                  <a:cubicBezTo>
                    <a:pt x="2885" y="224"/>
                    <a:pt x="2885" y="224"/>
                    <a:pt x="2885" y="224"/>
                  </a:cubicBezTo>
                  <a:cubicBezTo>
                    <a:pt x="2885" y="224"/>
                    <a:pt x="2865" y="209"/>
                    <a:pt x="2860" y="210"/>
                  </a:cubicBezTo>
                  <a:cubicBezTo>
                    <a:pt x="2855" y="211"/>
                    <a:pt x="2838" y="212"/>
                    <a:pt x="2838" y="212"/>
                  </a:cubicBezTo>
                  <a:cubicBezTo>
                    <a:pt x="2838" y="212"/>
                    <a:pt x="2832" y="196"/>
                    <a:pt x="2819" y="196"/>
                  </a:cubicBezTo>
                  <a:cubicBezTo>
                    <a:pt x="2806" y="196"/>
                    <a:pt x="2792" y="201"/>
                    <a:pt x="2792" y="201"/>
                  </a:cubicBezTo>
                  <a:cubicBezTo>
                    <a:pt x="2756" y="192"/>
                    <a:pt x="2756" y="192"/>
                    <a:pt x="2756" y="192"/>
                  </a:cubicBezTo>
                  <a:cubicBezTo>
                    <a:pt x="2662" y="189"/>
                    <a:pt x="2662" y="189"/>
                    <a:pt x="2662" y="189"/>
                  </a:cubicBezTo>
                  <a:cubicBezTo>
                    <a:pt x="2665" y="201"/>
                    <a:pt x="2665" y="201"/>
                    <a:pt x="2665" y="201"/>
                  </a:cubicBezTo>
                  <a:cubicBezTo>
                    <a:pt x="2620" y="201"/>
                    <a:pt x="2620" y="201"/>
                    <a:pt x="2620" y="201"/>
                  </a:cubicBezTo>
                  <a:cubicBezTo>
                    <a:pt x="2620" y="201"/>
                    <a:pt x="2639" y="184"/>
                    <a:pt x="2627" y="179"/>
                  </a:cubicBezTo>
                  <a:cubicBezTo>
                    <a:pt x="2615" y="174"/>
                    <a:pt x="2564" y="180"/>
                    <a:pt x="2564" y="180"/>
                  </a:cubicBezTo>
                  <a:cubicBezTo>
                    <a:pt x="2523" y="176"/>
                    <a:pt x="2523" y="176"/>
                    <a:pt x="2523" y="176"/>
                  </a:cubicBezTo>
                  <a:cubicBezTo>
                    <a:pt x="2523" y="176"/>
                    <a:pt x="2570" y="174"/>
                    <a:pt x="2564" y="165"/>
                  </a:cubicBezTo>
                  <a:cubicBezTo>
                    <a:pt x="2558" y="156"/>
                    <a:pt x="2511" y="155"/>
                    <a:pt x="2511" y="155"/>
                  </a:cubicBezTo>
                  <a:cubicBezTo>
                    <a:pt x="2483" y="151"/>
                    <a:pt x="2483" y="151"/>
                    <a:pt x="2483" y="151"/>
                  </a:cubicBezTo>
                  <a:cubicBezTo>
                    <a:pt x="2480" y="161"/>
                    <a:pt x="2480" y="161"/>
                    <a:pt x="2480" y="161"/>
                  </a:cubicBezTo>
                  <a:cubicBezTo>
                    <a:pt x="2480" y="161"/>
                    <a:pt x="2431" y="159"/>
                    <a:pt x="2435" y="173"/>
                  </a:cubicBezTo>
                  <a:cubicBezTo>
                    <a:pt x="2439" y="187"/>
                    <a:pt x="2485" y="202"/>
                    <a:pt x="2485" y="202"/>
                  </a:cubicBezTo>
                  <a:cubicBezTo>
                    <a:pt x="2389" y="196"/>
                    <a:pt x="2389" y="196"/>
                    <a:pt x="2389" y="196"/>
                  </a:cubicBezTo>
                  <a:cubicBezTo>
                    <a:pt x="2423" y="210"/>
                    <a:pt x="2423" y="210"/>
                    <a:pt x="2423" y="210"/>
                  </a:cubicBezTo>
                  <a:cubicBezTo>
                    <a:pt x="2388" y="215"/>
                    <a:pt x="2388" y="215"/>
                    <a:pt x="2388" y="215"/>
                  </a:cubicBezTo>
                  <a:cubicBezTo>
                    <a:pt x="2388" y="215"/>
                    <a:pt x="2331" y="233"/>
                    <a:pt x="2321" y="227"/>
                  </a:cubicBezTo>
                  <a:cubicBezTo>
                    <a:pt x="2311" y="221"/>
                    <a:pt x="2326" y="209"/>
                    <a:pt x="2326" y="209"/>
                  </a:cubicBezTo>
                  <a:cubicBezTo>
                    <a:pt x="2326" y="209"/>
                    <a:pt x="2278" y="209"/>
                    <a:pt x="2269" y="211"/>
                  </a:cubicBezTo>
                  <a:cubicBezTo>
                    <a:pt x="2260" y="213"/>
                    <a:pt x="2246" y="225"/>
                    <a:pt x="2246" y="225"/>
                  </a:cubicBezTo>
                  <a:cubicBezTo>
                    <a:pt x="2246" y="225"/>
                    <a:pt x="2183" y="230"/>
                    <a:pt x="2168" y="233"/>
                  </a:cubicBezTo>
                  <a:cubicBezTo>
                    <a:pt x="2153" y="236"/>
                    <a:pt x="2120" y="243"/>
                    <a:pt x="2120" y="243"/>
                  </a:cubicBezTo>
                  <a:cubicBezTo>
                    <a:pt x="2091" y="266"/>
                    <a:pt x="2091" y="266"/>
                    <a:pt x="2091" y="266"/>
                  </a:cubicBezTo>
                  <a:cubicBezTo>
                    <a:pt x="2091" y="266"/>
                    <a:pt x="2059" y="264"/>
                    <a:pt x="2073" y="278"/>
                  </a:cubicBezTo>
                  <a:cubicBezTo>
                    <a:pt x="2087" y="292"/>
                    <a:pt x="2112" y="302"/>
                    <a:pt x="2112" y="302"/>
                  </a:cubicBezTo>
                  <a:cubicBezTo>
                    <a:pt x="2082" y="308"/>
                    <a:pt x="2082" y="308"/>
                    <a:pt x="2082" y="308"/>
                  </a:cubicBezTo>
                  <a:cubicBezTo>
                    <a:pt x="2068" y="317"/>
                    <a:pt x="2068" y="317"/>
                    <a:pt x="2068" y="317"/>
                  </a:cubicBezTo>
                  <a:cubicBezTo>
                    <a:pt x="2001" y="315"/>
                    <a:pt x="2001" y="315"/>
                    <a:pt x="2001" y="315"/>
                  </a:cubicBezTo>
                  <a:cubicBezTo>
                    <a:pt x="1996" y="320"/>
                    <a:pt x="1996" y="320"/>
                    <a:pt x="1996" y="320"/>
                  </a:cubicBezTo>
                  <a:cubicBezTo>
                    <a:pt x="1971" y="311"/>
                    <a:pt x="1971" y="311"/>
                    <a:pt x="1971" y="311"/>
                  </a:cubicBezTo>
                  <a:cubicBezTo>
                    <a:pt x="1960" y="318"/>
                    <a:pt x="1960" y="318"/>
                    <a:pt x="1960" y="318"/>
                  </a:cubicBezTo>
                  <a:cubicBezTo>
                    <a:pt x="1960" y="318"/>
                    <a:pt x="1922" y="314"/>
                    <a:pt x="1920" y="322"/>
                  </a:cubicBezTo>
                  <a:cubicBezTo>
                    <a:pt x="1918" y="330"/>
                    <a:pt x="1919" y="345"/>
                    <a:pt x="1930" y="347"/>
                  </a:cubicBezTo>
                  <a:cubicBezTo>
                    <a:pt x="1941" y="349"/>
                    <a:pt x="1947" y="365"/>
                    <a:pt x="1947" y="365"/>
                  </a:cubicBezTo>
                  <a:cubicBezTo>
                    <a:pt x="1947" y="365"/>
                    <a:pt x="1982" y="375"/>
                    <a:pt x="1991" y="375"/>
                  </a:cubicBezTo>
                  <a:cubicBezTo>
                    <a:pt x="2000" y="375"/>
                    <a:pt x="2019" y="380"/>
                    <a:pt x="2026" y="383"/>
                  </a:cubicBezTo>
                  <a:cubicBezTo>
                    <a:pt x="2033" y="386"/>
                    <a:pt x="2049" y="402"/>
                    <a:pt x="2038" y="402"/>
                  </a:cubicBezTo>
                  <a:cubicBezTo>
                    <a:pt x="2027" y="402"/>
                    <a:pt x="2003" y="404"/>
                    <a:pt x="2003" y="404"/>
                  </a:cubicBezTo>
                  <a:cubicBezTo>
                    <a:pt x="2003" y="404"/>
                    <a:pt x="1957" y="384"/>
                    <a:pt x="1941" y="380"/>
                  </a:cubicBezTo>
                  <a:cubicBezTo>
                    <a:pt x="1925" y="376"/>
                    <a:pt x="1901" y="373"/>
                    <a:pt x="1893" y="373"/>
                  </a:cubicBezTo>
                  <a:cubicBezTo>
                    <a:pt x="1885" y="373"/>
                    <a:pt x="1864" y="371"/>
                    <a:pt x="1866" y="379"/>
                  </a:cubicBezTo>
                  <a:cubicBezTo>
                    <a:pt x="1868" y="387"/>
                    <a:pt x="1894" y="397"/>
                    <a:pt x="1877" y="398"/>
                  </a:cubicBezTo>
                  <a:cubicBezTo>
                    <a:pt x="1860" y="399"/>
                    <a:pt x="1854" y="387"/>
                    <a:pt x="1844" y="387"/>
                  </a:cubicBezTo>
                  <a:cubicBezTo>
                    <a:pt x="1834" y="387"/>
                    <a:pt x="1820" y="377"/>
                    <a:pt x="1819" y="390"/>
                  </a:cubicBezTo>
                  <a:cubicBezTo>
                    <a:pt x="1818" y="403"/>
                    <a:pt x="1832" y="416"/>
                    <a:pt x="1847" y="415"/>
                  </a:cubicBezTo>
                  <a:cubicBezTo>
                    <a:pt x="1862" y="414"/>
                    <a:pt x="1885" y="421"/>
                    <a:pt x="1895" y="421"/>
                  </a:cubicBezTo>
                  <a:cubicBezTo>
                    <a:pt x="1905" y="421"/>
                    <a:pt x="1921" y="437"/>
                    <a:pt x="1921" y="437"/>
                  </a:cubicBezTo>
                  <a:cubicBezTo>
                    <a:pt x="1900" y="437"/>
                    <a:pt x="1900" y="437"/>
                    <a:pt x="1900" y="437"/>
                  </a:cubicBezTo>
                  <a:cubicBezTo>
                    <a:pt x="1900" y="437"/>
                    <a:pt x="1894" y="427"/>
                    <a:pt x="1880" y="427"/>
                  </a:cubicBezTo>
                  <a:cubicBezTo>
                    <a:pt x="1866" y="427"/>
                    <a:pt x="1823" y="425"/>
                    <a:pt x="1823" y="425"/>
                  </a:cubicBezTo>
                  <a:cubicBezTo>
                    <a:pt x="1820" y="417"/>
                    <a:pt x="1820" y="417"/>
                    <a:pt x="1820" y="417"/>
                  </a:cubicBezTo>
                  <a:cubicBezTo>
                    <a:pt x="1803" y="417"/>
                    <a:pt x="1803" y="417"/>
                    <a:pt x="1803" y="417"/>
                  </a:cubicBezTo>
                  <a:cubicBezTo>
                    <a:pt x="1800" y="406"/>
                    <a:pt x="1800" y="406"/>
                    <a:pt x="1800" y="406"/>
                  </a:cubicBezTo>
                  <a:cubicBezTo>
                    <a:pt x="1778" y="395"/>
                    <a:pt x="1778" y="395"/>
                    <a:pt x="1778" y="395"/>
                  </a:cubicBezTo>
                  <a:cubicBezTo>
                    <a:pt x="1778" y="395"/>
                    <a:pt x="1803" y="383"/>
                    <a:pt x="1793" y="374"/>
                  </a:cubicBezTo>
                  <a:cubicBezTo>
                    <a:pt x="1783" y="365"/>
                    <a:pt x="1769" y="354"/>
                    <a:pt x="1769" y="354"/>
                  </a:cubicBezTo>
                  <a:cubicBezTo>
                    <a:pt x="1748" y="353"/>
                    <a:pt x="1748" y="353"/>
                    <a:pt x="1748" y="353"/>
                  </a:cubicBezTo>
                  <a:cubicBezTo>
                    <a:pt x="1748" y="353"/>
                    <a:pt x="1778" y="370"/>
                    <a:pt x="1769" y="378"/>
                  </a:cubicBezTo>
                  <a:cubicBezTo>
                    <a:pt x="1760" y="386"/>
                    <a:pt x="1740" y="389"/>
                    <a:pt x="1740" y="389"/>
                  </a:cubicBezTo>
                  <a:cubicBezTo>
                    <a:pt x="1727" y="416"/>
                    <a:pt x="1727" y="416"/>
                    <a:pt x="1727" y="416"/>
                  </a:cubicBezTo>
                  <a:cubicBezTo>
                    <a:pt x="1776" y="441"/>
                    <a:pt x="1776" y="441"/>
                    <a:pt x="1776" y="441"/>
                  </a:cubicBezTo>
                  <a:cubicBezTo>
                    <a:pt x="1776" y="441"/>
                    <a:pt x="1789" y="436"/>
                    <a:pt x="1789" y="442"/>
                  </a:cubicBezTo>
                  <a:cubicBezTo>
                    <a:pt x="1789" y="448"/>
                    <a:pt x="1782" y="479"/>
                    <a:pt x="1782" y="479"/>
                  </a:cubicBezTo>
                  <a:cubicBezTo>
                    <a:pt x="1789" y="492"/>
                    <a:pt x="1789" y="492"/>
                    <a:pt x="1789" y="492"/>
                  </a:cubicBezTo>
                  <a:cubicBezTo>
                    <a:pt x="1813" y="496"/>
                    <a:pt x="1813" y="496"/>
                    <a:pt x="1813" y="496"/>
                  </a:cubicBezTo>
                  <a:cubicBezTo>
                    <a:pt x="1812" y="514"/>
                    <a:pt x="1812" y="514"/>
                    <a:pt x="1812" y="514"/>
                  </a:cubicBezTo>
                  <a:cubicBezTo>
                    <a:pt x="1852" y="522"/>
                    <a:pt x="1852" y="522"/>
                    <a:pt x="1852" y="522"/>
                  </a:cubicBezTo>
                  <a:cubicBezTo>
                    <a:pt x="1852" y="522"/>
                    <a:pt x="1882" y="510"/>
                    <a:pt x="1896" y="511"/>
                  </a:cubicBezTo>
                  <a:cubicBezTo>
                    <a:pt x="1910" y="512"/>
                    <a:pt x="1928" y="524"/>
                    <a:pt x="1928" y="524"/>
                  </a:cubicBezTo>
                  <a:cubicBezTo>
                    <a:pt x="1928" y="524"/>
                    <a:pt x="1957" y="528"/>
                    <a:pt x="1970" y="537"/>
                  </a:cubicBezTo>
                  <a:cubicBezTo>
                    <a:pt x="1983" y="546"/>
                    <a:pt x="1986" y="557"/>
                    <a:pt x="1986" y="557"/>
                  </a:cubicBezTo>
                  <a:cubicBezTo>
                    <a:pt x="1986" y="557"/>
                    <a:pt x="1953" y="561"/>
                    <a:pt x="1966" y="569"/>
                  </a:cubicBezTo>
                  <a:cubicBezTo>
                    <a:pt x="1979" y="577"/>
                    <a:pt x="1993" y="584"/>
                    <a:pt x="1993" y="584"/>
                  </a:cubicBezTo>
                  <a:cubicBezTo>
                    <a:pt x="2021" y="583"/>
                    <a:pt x="2021" y="583"/>
                    <a:pt x="2021" y="583"/>
                  </a:cubicBezTo>
                  <a:cubicBezTo>
                    <a:pt x="2021" y="583"/>
                    <a:pt x="2005" y="591"/>
                    <a:pt x="1992" y="591"/>
                  </a:cubicBezTo>
                  <a:cubicBezTo>
                    <a:pt x="1979" y="591"/>
                    <a:pt x="1963" y="582"/>
                    <a:pt x="1963" y="582"/>
                  </a:cubicBezTo>
                  <a:cubicBezTo>
                    <a:pt x="1963" y="582"/>
                    <a:pt x="1964" y="559"/>
                    <a:pt x="1949" y="550"/>
                  </a:cubicBezTo>
                  <a:cubicBezTo>
                    <a:pt x="1934" y="541"/>
                    <a:pt x="1922" y="536"/>
                    <a:pt x="1922" y="536"/>
                  </a:cubicBezTo>
                  <a:cubicBezTo>
                    <a:pt x="1922" y="536"/>
                    <a:pt x="1918" y="521"/>
                    <a:pt x="1906" y="522"/>
                  </a:cubicBezTo>
                  <a:cubicBezTo>
                    <a:pt x="1894" y="523"/>
                    <a:pt x="1862" y="529"/>
                    <a:pt x="1862" y="529"/>
                  </a:cubicBezTo>
                  <a:cubicBezTo>
                    <a:pt x="1862" y="529"/>
                    <a:pt x="1844" y="531"/>
                    <a:pt x="1845" y="542"/>
                  </a:cubicBezTo>
                  <a:cubicBezTo>
                    <a:pt x="1846" y="553"/>
                    <a:pt x="1878" y="571"/>
                    <a:pt x="1878" y="575"/>
                  </a:cubicBezTo>
                  <a:cubicBezTo>
                    <a:pt x="1878" y="579"/>
                    <a:pt x="1859" y="591"/>
                    <a:pt x="1859" y="591"/>
                  </a:cubicBezTo>
                  <a:cubicBezTo>
                    <a:pt x="1857" y="620"/>
                    <a:pt x="1857" y="620"/>
                    <a:pt x="1857" y="620"/>
                  </a:cubicBezTo>
                  <a:cubicBezTo>
                    <a:pt x="1829" y="634"/>
                    <a:pt x="1829" y="634"/>
                    <a:pt x="1829" y="634"/>
                  </a:cubicBezTo>
                  <a:cubicBezTo>
                    <a:pt x="1829" y="634"/>
                    <a:pt x="1823" y="655"/>
                    <a:pt x="1810" y="649"/>
                  </a:cubicBezTo>
                  <a:cubicBezTo>
                    <a:pt x="1797" y="643"/>
                    <a:pt x="1771" y="645"/>
                    <a:pt x="1771" y="645"/>
                  </a:cubicBezTo>
                  <a:cubicBezTo>
                    <a:pt x="1733" y="641"/>
                    <a:pt x="1733" y="641"/>
                    <a:pt x="1733" y="641"/>
                  </a:cubicBezTo>
                  <a:cubicBezTo>
                    <a:pt x="1733" y="641"/>
                    <a:pt x="1690" y="626"/>
                    <a:pt x="1701" y="625"/>
                  </a:cubicBezTo>
                  <a:cubicBezTo>
                    <a:pt x="1712" y="624"/>
                    <a:pt x="1735" y="623"/>
                    <a:pt x="1735" y="623"/>
                  </a:cubicBezTo>
                  <a:cubicBezTo>
                    <a:pt x="1748" y="627"/>
                    <a:pt x="1748" y="627"/>
                    <a:pt x="1748" y="627"/>
                  </a:cubicBezTo>
                  <a:cubicBezTo>
                    <a:pt x="1763" y="616"/>
                    <a:pt x="1763" y="616"/>
                    <a:pt x="1763" y="616"/>
                  </a:cubicBezTo>
                  <a:cubicBezTo>
                    <a:pt x="1763" y="616"/>
                    <a:pt x="1801" y="625"/>
                    <a:pt x="1801" y="614"/>
                  </a:cubicBezTo>
                  <a:cubicBezTo>
                    <a:pt x="1801" y="603"/>
                    <a:pt x="1803" y="588"/>
                    <a:pt x="1803" y="588"/>
                  </a:cubicBezTo>
                  <a:cubicBezTo>
                    <a:pt x="1819" y="583"/>
                    <a:pt x="1819" y="583"/>
                    <a:pt x="1819" y="583"/>
                  </a:cubicBezTo>
                  <a:cubicBezTo>
                    <a:pt x="1821" y="569"/>
                    <a:pt x="1821" y="569"/>
                    <a:pt x="1821" y="569"/>
                  </a:cubicBezTo>
                  <a:cubicBezTo>
                    <a:pt x="1810" y="567"/>
                    <a:pt x="1810" y="567"/>
                    <a:pt x="1810" y="567"/>
                  </a:cubicBezTo>
                  <a:cubicBezTo>
                    <a:pt x="1810" y="567"/>
                    <a:pt x="1826" y="547"/>
                    <a:pt x="1816" y="543"/>
                  </a:cubicBezTo>
                  <a:cubicBezTo>
                    <a:pt x="1806" y="539"/>
                    <a:pt x="1763" y="541"/>
                    <a:pt x="1761" y="525"/>
                  </a:cubicBezTo>
                  <a:cubicBezTo>
                    <a:pt x="1759" y="509"/>
                    <a:pt x="1761" y="490"/>
                    <a:pt x="1752" y="485"/>
                  </a:cubicBezTo>
                  <a:cubicBezTo>
                    <a:pt x="1743" y="480"/>
                    <a:pt x="1730" y="464"/>
                    <a:pt x="1730" y="464"/>
                  </a:cubicBezTo>
                  <a:cubicBezTo>
                    <a:pt x="1726" y="440"/>
                    <a:pt x="1726" y="440"/>
                    <a:pt x="1726" y="440"/>
                  </a:cubicBezTo>
                  <a:cubicBezTo>
                    <a:pt x="1684" y="417"/>
                    <a:pt x="1684" y="417"/>
                    <a:pt x="1684" y="417"/>
                  </a:cubicBezTo>
                  <a:cubicBezTo>
                    <a:pt x="1684" y="417"/>
                    <a:pt x="1711" y="396"/>
                    <a:pt x="1697" y="376"/>
                  </a:cubicBezTo>
                  <a:cubicBezTo>
                    <a:pt x="1683" y="356"/>
                    <a:pt x="1651" y="356"/>
                    <a:pt x="1651" y="356"/>
                  </a:cubicBezTo>
                  <a:cubicBezTo>
                    <a:pt x="1562" y="348"/>
                    <a:pt x="1562" y="348"/>
                    <a:pt x="1562" y="348"/>
                  </a:cubicBezTo>
                  <a:cubicBezTo>
                    <a:pt x="1555" y="368"/>
                    <a:pt x="1555" y="368"/>
                    <a:pt x="1555" y="368"/>
                  </a:cubicBezTo>
                  <a:cubicBezTo>
                    <a:pt x="1566" y="379"/>
                    <a:pt x="1566" y="379"/>
                    <a:pt x="1566" y="379"/>
                  </a:cubicBezTo>
                  <a:cubicBezTo>
                    <a:pt x="1561" y="402"/>
                    <a:pt x="1561" y="402"/>
                    <a:pt x="1561" y="402"/>
                  </a:cubicBezTo>
                  <a:cubicBezTo>
                    <a:pt x="1523" y="418"/>
                    <a:pt x="1523" y="418"/>
                    <a:pt x="1523" y="418"/>
                  </a:cubicBezTo>
                  <a:cubicBezTo>
                    <a:pt x="1517" y="437"/>
                    <a:pt x="1517" y="437"/>
                    <a:pt x="1517" y="437"/>
                  </a:cubicBezTo>
                  <a:cubicBezTo>
                    <a:pt x="1538" y="439"/>
                    <a:pt x="1538" y="439"/>
                    <a:pt x="1538" y="439"/>
                  </a:cubicBezTo>
                  <a:cubicBezTo>
                    <a:pt x="1561" y="474"/>
                    <a:pt x="1561" y="474"/>
                    <a:pt x="1561" y="474"/>
                  </a:cubicBezTo>
                  <a:cubicBezTo>
                    <a:pt x="1552" y="486"/>
                    <a:pt x="1552" y="486"/>
                    <a:pt x="1552" y="486"/>
                  </a:cubicBezTo>
                  <a:cubicBezTo>
                    <a:pt x="1571" y="501"/>
                    <a:pt x="1571" y="501"/>
                    <a:pt x="1571" y="501"/>
                  </a:cubicBezTo>
                  <a:cubicBezTo>
                    <a:pt x="1594" y="495"/>
                    <a:pt x="1594" y="495"/>
                    <a:pt x="1594" y="495"/>
                  </a:cubicBezTo>
                  <a:cubicBezTo>
                    <a:pt x="1594" y="495"/>
                    <a:pt x="1612" y="516"/>
                    <a:pt x="1625" y="519"/>
                  </a:cubicBezTo>
                  <a:cubicBezTo>
                    <a:pt x="1638" y="522"/>
                    <a:pt x="1651" y="522"/>
                    <a:pt x="1651" y="522"/>
                  </a:cubicBezTo>
                  <a:cubicBezTo>
                    <a:pt x="1648" y="559"/>
                    <a:pt x="1648" y="559"/>
                    <a:pt x="1648" y="559"/>
                  </a:cubicBezTo>
                  <a:cubicBezTo>
                    <a:pt x="1635" y="545"/>
                    <a:pt x="1635" y="545"/>
                    <a:pt x="1635" y="545"/>
                  </a:cubicBezTo>
                  <a:cubicBezTo>
                    <a:pt x="1625" y="551"/>
                    <a:pt x="1625" y="551"/>
                    <a:pt x="1625" y="551"/>
                  </a:cubicBezTo>
                  <a:cubicBezTo>
                    <a:pt x="1625" y="551"/>
                    <a:pt x="1572" y="524"/>
                    <a:pt x="1556" y="521"/>
                  </a:cubicBezTo>
                  <a:cubicBezTo>
                    <a:pt x="1540" y="518"/>
                    <a:pt x="1516" y="520"/>
                    <a:pt x="1516" y="520"/>
                  </a:cubicBezTo>
                  <a:cubicBezTo>
                    <a:pt x="1505" y="508"/>
                    <a:pt x="1505" y="508"/>
                    <a:pt x="1505" y="508"/>
                  </a:cubicBezTo>
                  <a:cubicBezTo>
                    <a:pt x="1499" y="522"/>
                    <a:pt x="1499" y="522"/>
                    <a:pt x="1499" y="522"/>
                  </a:cubicBezTo>
                  <a:cubicBezTo>
                    <a:pt x="1483" y="504"/>
                    <a:pt x="1483" y="504"/>
                    <a:pt x="1483" y="504"/>
                  </a:cubicBezTo>
                  <a:cubicBezTo>
                    <a:pt x="1483" y="504"/>
                    <a:pt x="1441" y="490"/>
                    <a:pt x="1434" y="490"/>
                  </a:cubicBezTo>
                  <a:cubicBezTo>
                    <a:pt x="1427" y="490"/>
                    <a:pt x="1406" y="491"/>
                    <a:pt x="1406" y="491"/>
                  </a:cubicBezTo>
                  <a:cubicBezTo>
                    <a:pt x="1406" y="491"/>
                    <a:pt x="1357" y="485"/>
                    <a:pt x="1353" y="488"/>
                  </a:cubicBezTo>
                  <a:cubicBezTo>
                    <a:pt x="1349" y="491"/>
                    <a:pt x="1340" y="491"/>
                    <a:pt x="1340" y="499"/>
                  </a:cubicBezTo>
                  <a:cubicBezTo>
                    <a:pt x="1340" y="507"/>
                    <a:pt x="1366" y="521"/>
                    <a:pt x="1366" y="521"/>
                  </a:cubicBezTo>
                  <a:cubicBezTo>
                    <a:pt x="1353" y="541"/>
                    <a:pt x="1353" y="541"/>
                    <a:pt x="1353" y="541"/>
                  </a:cubicBezTo>
                  <a:cubicBezTo>
                    <a:pt x="1344" y="534"/>
                    <a:pt x="1344" y="534"/>
                    <a:pt x="1344" y="534"/>
                  </a:cubicBezTo>
                  <a:cubicBezTo>
                    <a:pt x="1344" y="551"/>
                    <a:pt x="1344" y="551"/>
                    <a:pt x="1344" y="551"/>
                  </a:cubicBezTo>
                  <a:cubicBezTo>
                    <a:pt x="1344" y="551"/>
                    <a:pt x="1320" y="550"/>
                    <a:pt x="1320" y="545"/>
                  </a:cubicBezTo>
                  <a:cubicBezTo>
                    <a:pt x="1320" y="540"/>
                    <a:pt x="1325" y="518"/>
                    <a:pt x="1311" y="519"/>
                  </a:cubicBezTo>
                  <a:cubicBezTo>
                    <a:pt x="1297" y="520"/>
                    <a:pt x="1261" y="543"/>
                    <a:pt x="1256" y="546"/>
                  </a:cubicBezTo>
                  <a:cubicBezTo>
                    <a:pt x="1251" y="549"/>
                    <a:pt x="1240" y="535"/>
                    <a:pt x="1219" y="537"/>
                  </a:cubicBezTo>
                  <a:cubicBezTo>
                    <a:pt x="1198" y="539"/>
                    <a:pt x="1174" y="550"/>
                    <a:pt x="1172" y="558"/>
                  </a:cubicBezTo>
                  <a:cubicBezTo>
                    <a:pt x="1170" y="566"/>
                    <a:pt x="1123" y="562"/>
                    <a:pt x="1123" y="562"/>
                  </a:cubicBezTo>
                  <a:cubicBezTo>
                    <a:pt x="1131" y="545"/>
                    <a:pt x="1131" y="545"/>
                    <a:pt x="1131" y="545"/>
                  </a:cubicBezTo>
                  <a:cubicBezTo>
                    <a:pt x="1130" y="521"/>
                    <a:pt x="1130" y="521"/>
                    <a:pt x="1130" y="521"/>
                  </a:cubicBezTo>
                  <a:cubicBezTo>
                    <a:pt x="1130" y="521"/>
                    <a:pt x="1086" y="529"/>
                    <a:pt x="1086" y="538"/>
                  </a:cubicBezTo>
                  <a:cubicBezTo>
                    <a:pt x="1086" y="547"/>
                    <a:pt x="1092" y="554"/>
                    <a:pt x="1092" y="554"/>
                  </a:cubicBezTo>
                  <a:cubicBezTo>
                    <a:pt x="1074" y="555"/>
                    <a:pt x="1074" y="555"/>
                    <a:pt x="1074" y="555"/>
                  </a:cubicBezTo>
                  <a:cubicBezTo>
                    <a:pt x="1074" y="540"/>
                    <a:pt x="1074" y="540"/>
                    <a:pt x="1074" y="540"/>
                  </a:cubicBezTo>
                  <a:cubicBezTo>
                    <a:pt x="1060" y="545"/>
                    <a:pt x="1060" y="545"/>
                    <a:pt x="1060" y="545"/>
                  </a:cubicBezTo>
                  <a:cubicBezTo>
                    <a:pt x="1025" y="548"/>
                    <a:pt x="1025" y="548"/>
                    <a:pt x="1025" y="548"/>
                  </a:cubicBezTo>
                  <a:cubicBezTo>
                    <a:pt x="996" y="568"/>
                    <a:pt x="996" y="568"/>
                    <a:pt x="996" y="568"/>
                  </a:cubicBezTo>
                  <a:cubicBezTo>
                    <a:pt x="963" y="571"/>
                    <a:pt x="963" y="571"/>
                    <a:pt x="963" y="571"/>
                  </a:cubicBezTo>
                  <a:cubicBezTo>
                    <a:pt x="970" y="584"/>
                    <a:pt x="970" y="584"/>
                    <a:pt x="970" y="584"/>
                  </a:cubicBezTo>
                  <a:cubicBezTo>
                    <a:pt x="970" y="584"/>
                    <a:pt x="944" y="578"/>
                    <a:pt x="941" y="589"/>
                  </a:cubicBezTo>
                  <a:cubicBezTo>
                    <a:pt x="938" y="600"/>
                    <a:pt x="941" y="615"/>
                    <a:pt x="941" y="615"/>
                  </a:cubicBezTo>
                  <a:cubicBezTo>
                    <a:pt x="890" y="621"/>
                    <a:pt x="890" y="621"/>
                    <a:pt x="890" y="621"/>
                  </a:cubicBezTo>
                  <a:cubicBezTo>
                    <a:pt x="890" y="621"/>
                    <a:pt x="875" y="610"/>
                    <a:pt x="870" y="609"/>
                  </a:cubicBezTo>
                  <a:cubicBezTo>
                    <a:pt x="865" y="608"/>
                    <a:pt x="843" y="614"/>
                    <a:pt x="843" y="600"/>
                  </a:cubicBezTo>
                  <a:cubicBezTo>
                    <a:pt x="843" y="586"/>
                    <a:pt x="843" y="569"/>
                    <a:pt x="860" y="575"/>
                  </a:cubicBezTo>
                  <a:cubicBezTo>
                    <a:pt x="877" y="581"/>
                    <a:pt x="898" y="575"/>
                    <a:pt x="898" y="575"/>
                  </a:cubicBezTo>
                  <a:cubicBezTo>
                    <a:pt x="898" y="575"/>
                    <a:pt x="860" y="544"/>
                    <a:pt x="854" y="541"/>
                  </a:cubicBezTo>
                  <a:cubicBezTo>
                    <a:pt x="848" y="538"/>
                    <a:pt x="773" y="539"/>
                    <a:pt x="773" y="539"/>
                  </a:cubicBezTo>
                  <a:cubicBezTo>
                    <a:pt x="779" y="548"/>
                    <a:pt x="779" y="548"/>
                    <a:pt x="779" y="548"/>
                  </a:cubicBezTo>
                  <a:cubicBezTo>
                    <a:pt x="779" y="548"/>
                    <a:pt x="810" y="543"/>
                    <a:pt x="805" y="563"/>
                  </a:cubicBezTo>
                  <a:cubicBezTo>
                    <a:pt x="800" y="583"/>
                    <a:pt x="790" y="612"/>
                    <a:pt x="797" y="612"/>
                  </a:cubicBezTo>
                  <a:cubicBezTo>
                    <a:pt x="804" y="612"/>
                    <a:pt x="830" y="620"/>
                    <a:pt x="830" y="620"/>
                  </a:cubicBezTo>
                  <a:cubicBezTo>
                    <a:pt x="828" y="645"/>
                    <a:pt x="828" y="645"/>
                    <a:pt x="828" y="645"/>
                  </a:cubicBezTo>
                  <a:cubicBezTo>
                    <a:pt x="834" y="664"/>
                    <a:pt x="834" y="664"/>
                    <a:pt x="834" y="664"/>
                  </a:cubicBezTo>
                  <a:cubicBezTo>
                    <a:pt x="813" y="650"/>
                    <a:pt x="813" y="650"/>
                    <a:pt x="813" y="650"/>
                  </a:cubicBezTo>
                  <a:cubicBezTo>
                    <a:pt x="798" y="666"/>
                    <a:pt x="798" y="666"/>
                    <a:pt x="798" y="666"/>
                  </a:cubicBezTo>
                  <a:cubicBezTo>
                    <a:pt x="795" y="644"/>
                    <a:pt x="795" y="644"/>
                    <a:pt x="795" y="644"/>
                  </a:cubicBezTo>
                  <a:cubicBezTo>
                    <a:pt x="749" y="632"/>
                    <a:pt x="749" y="632"/>
                    <a:pt x="749" y="632"/>
                  </a:cubicBezTo>
                  <a:cubicBezTo>
                    <a:pt x="729" y="657"/>
                    <a:pt x="729" y="657"/>
                    <a:pt x="729" y="657"/>
                  </a:cubicBezTo>
                  <a:cubicBezTo>
                    <a:pt x="711" y="658"/>
                    <a:pt x="711" y="658"/>
                    <a:pt x="711" y="658"/>
                  </a:cubicBezTo>
                  <a:cubicBezTo>
                    <a:pt x="711" y="658"/>
                    <a:pt x="705" y="669"/>
                    <a:pt x="695" y="673"/>
                  </a:cubicBezTo>
                  <a:cubicBezTo>
                    <a:pt x="685" y="677"/>
                    <a:pt x="665" y="681"/>
                    <a:pt x="673" y="688"/>
                  </a:cubicBezTo>
                  <a:cubicBezTo>
                    <a:pt x="681" y="695"/>
                    <a:pt x="713" y="718"/>
                    <a:pt x="713" y="718"/>
                  </a:cubicBezTo>
                  <a:cubicBezTo>
                    <a:pt x="725" y="735"/>
                    <a:pt x="725" y="735"/>
                    <a:pt x="725" y="735"/>
                  </a:cubicBezTo>
                  <a:cubicBezTo>
                    <a:pt x="705" y="726"/>
                    <a:pt x="705" y="726"/>
                    <a:pt x="705" y="726"/>
                  </a:cubicBezTo>
                  <a:cubicBezTo>
                    <a:pt x="705" y="726"/>
                    <a:pt x="687" y="736"/>
                    <a:pt x="674" y="730"/>
                  </a:cubicBezTo>
                  <a:cubicBezTo>
                    <a:pt x="661" y="724"/>
                    <a:pt x="618" y="717"/>
                    <a:pt x="618" y="717"/>
                  </a:cubicBezTo>
                  <a:cubicBezTo>
                    <a:pt x="618" y="717"/>
                    <a:pt x="612" y="693"/>
                    <a:pt x="597" y="699"/>
                  </a:cubicBezTo>
                  <a:cubicBezTo>
                    <a:pt x="582" y="705"/>
                    <a:pt x="574" y="711"/>
                    <a:pt x="574" y="711"/>
                  </a:cubicBezTo>
                  <a:cubicBezTo>
                    <a:pt x="562" y="712"/>
                    <a:pt x="562" y="712"/>
                    <a:pt x="562" y="712"/>
                  </a:cubicBezTo>
                  <a:cubicBezTo>
                    <a:pt x="592" y="738"/>
                    <a:pt x="592" y="738"/>
                    <a:pt x="592" y="738"/>
                  </a:cubicBezTo>
                  <a:cubicBezTo>
                    <a:pt x="592" y="738"/>
                    <a:pt x="632" y="739"/>
                    <a:pt x="632" y="746"/>
                  </a:cubicBezTo>
                  <a:cubicBezTo>
                    <a:pt x="632" y="753"/>
                    <a:pt x="614" y="764"/>
                    <a:pt x="614" y="764"/>
                  </a:cubicBezTo>
                  <a:cubicBezTo>
                    <a:pt x="572" y="754"/>
                    <a:pt x="572" y="754"/>
                    <a:pt x="572" y="754"/>
                  </a:cubicBezTo>
                  <a:cubicBezTo>
                    <a:pt x="572" y="754"/>
                    <a:pt x="557" y="740"/>
                    <a:pt x="547" y="739"/>
                  </a:cubicBezTo>
                  <a:cubicBezTo>
                    <a:pt x="537" y="738"/>
                    <a:pt x="511" y="749"/>
                    <a:pt x="509" y="735"/>
                  </a:cubicBezTo>
                  <a:cubicBezTo>
                    <a:pt x="507" y="721"/>
                    <a:pt x="508" y="705"/>
                    <a:pt x="508" y="705"/>
                  </a:cubicBezTo>
                  <a:cubicBezTo>
                    <a:pt x="495" y="697"/>
                    <a:pt x="495" y="697"/>
                    <a:pt x="495" y="697"/>
                  </a:cubicBezTo>
                  <a:cubicBezTo>
                    <a:pt x="495" y="697"/>
                    <a:pt x="516" y="679"/>
                    <a:pt x="508" y="670"/>
                  </a:cubicBezTo>
                  <a:cubicBezTo>
                    <a:pt x="500" y="661"/>
                    <a:pt x="444" y="646"/>
                    <a:pt x="444" y="646"/>
                  </a:cubicBezTo>
                  <a:cubicBezTo>
                    <a:pt x="424" y="631"/>
                    <a:pt x="424" y="631"/>
                    <a:pt x="424" y="631"/>
                  </a:cubicBezTo>
                  <a:cubicBezTo>
                    <a:pt x="408" y="620"/>
                    <a:pt x="408" y="620"/>
                    <a:pt x="408" y="620"/>
                  </a:cubicBezTo>
                  <a:cubicBezTo>
                    <a:pt x="398" y="610"/>
                    <a:pt x="398" y="610"/>
                    <a:pt x="398" y="610"/>
                  </a:cubicBezTo>
                  <a:cubicBezTo>
                    <a:pt x="424" y="609"/>
                    <a:pt x="424" y="609"/>
                    <a:pt x="424" y="609"/>
                  </a:cubicBezTo>
                  <a:cubicBezTo>
                    <a:pt x="424" y="609"/>
                    <a:pt x="419" y="618"/>
                    <a:pt x="438" y="622"/>
                  </a:cubicBezTo>
                  <a:cubicBezTo>
                    <a:pt x="457" y="626"/>
                    <a:pt x="482" y="623"/>
                    <a:pt x="482" y="623"/>
                  </a:cubicBezTo>
                  <a:cubicBezTo>
                    <a:pt x="482" y="623"/>
                    <a:pt x="498" y="641"/>
                    <a:pt x="510" y="643"/>
                  </a:cubicBezTo>
                  <a:cubicBezTo>
                    <a:pt x="522" y="645"/>
                    <a:pt x="576" y="650"/>
                    <a:pt x="576" y="650"/>
                  </a:cubicBezTo>
                  <a:cubicBezTo>
                    <a:pt x="576" y="650"/>
                    <a:pt x="613" y="666"/>
                    <a:pt x="656" y="655"/>
                  </a:cubicBezTo>
                  <a:cubicBezTo>
                    <a:pt x="699" y="644"/>
                    <a:pt x="741" y="629"/>
                    <a:pt x="719" y="609"/>
                  </a:cubicBezTo>
                  <a:cubicBezTo>
                    <a:pt x="697" y="589"/>
                    <a:pt x="696" y="576"/>
                    <a:pt x="667" y="570"/>
                  </a:cubicBezTo>
                  <a:cubicBezTo>
                    <a:pt x="638" y="564"/>
                    <a:pt x="598" y="549"/>
                    <a:pt x="579" y="542"/>
                  </a:cubicBezTo>
                  <a:cubicBezTo>
                    <a:pt x="560" y="535"/>
                    <a:pt x="526" y="518"/>
                    <a:pt x="506" y="517"/>
                  </a:cubicBezTo>
                  <a:cubicBezTo>
                    <a:pt x="486" y="516"/>
                    <a:pt x="467" y="516"/>
                    <a:pt x="455" y="516"/>
                  </a:cubicBezTo>
                  <a:cubicBezTo>
                    <a:pt x="443" y="516"/>
                    <a:pt x="421" y="516"/>
                    <a:pt x="421" y="516"/>
                  </a:cubicBezTo>
                  <a:cubicBezTo>
                    <a:pt x="413" y="506"/>
                    <a:pt x="413" y="506"/>
                    <a:pt x="413" y="506"/>
                  </a:cubicBezTo>
                  <a:cubicBezTo>
                    <a:pt x="394" y="507"/>
                    <a:pt x="394" y="507"/>
                    <a:pt x="394" y="507"/>
                  </a:cubicBezTo>
                  <a:cubicBezTo>
                    <a:pt x="373" y="498"/>
                    <a:pt x="373" y="498"/>
                    <a:pt x="373" y="498"/>
                  </a:cubicBezTo>
                  <a:cubicBezTo>
                    <a:pt x="394" y="493"/>
                    <a:pt x="394" y="493"/>
                    <a:pt x="394" y="493"/>
                  </a:cubicBezTo>
                  <a:cubicBezTo>
                    <a:pt x="406" y="485"/>
                    <a:pt x="406" y="485"/>
                    <a:pt x="406" y="485"/>
                  </a:cubicBezTo>
                  <a:cubicBezTo>
                    <a:pt x="406" y="485"/>
                    <a:pt x="363" y="469"/>
                    <a:pt x="357" y="475"/>
                  </a:cubicBezTo>
                  <a:cubicBezTo>
                    <a:pt x="351" y="481"/>
                    <a:pt x="348" y="490"/>
                    <a:pt x="348" y="490"/>
                  </a:cubicBezTo>
                  <a:cubicBezTo>
                    <a:pt x="335" y="490"/>
                    <a:pt x="335" y="490"/>
                    <a:pt x="335" y="490"/>
                  </a:cubicBezTo>
                  <a:cubicBezTo>
                    <a:pt x="333" y="493"/>
                    <a:pt x="329" y="497"/>
                    <a:pt x="321" y="498"/>
                  </a:cubicBezTo>
                  <a:cubicBezTo>
                    <a:pt x="303" y="501"/>
                    <a:pt x="304" y="498"/>
                    <a:pt x="304" y="498"/>
                  </a:cubicBezTo>
                  <a:cubicBezTo>
                    <a:pt x="300" y="506"/>
                    <a:pt x="300" y="506"/>
                    <a:pt x="300" y="506"/>
                  </a:cubicBezTo>
                  <a:cubicBezTo>
                    <a:pt x="285" y="507"/>
                    <a:pt x="285" y="507"/>
                    <a:pt x="285" y="507"/>
                  </a:cubicBezTo>
                  <a:cubicBezTo>
                    <a:pt x="285" y="507"/>
                    <a:pt x="284" y="521"/>
                    <a:pt x="275" y="522"/>
                  </a:cubicBezTo>
                  <a:cubicBezTo>
                    <a:pt x="270" y="522"/>
                    <a:pt x="266" y="521"/>
                    <a:pt x="262" y="519"/>
                  </a:cubicBezTo>
                  <a:cubicBezTo>
                    <a:pt x="261" y="528"/>
                    <a:pt x="261" y="528"/>
                    <a:pt x="261" y="528"/>
                  </a:cubicBezTo>
                  <a:cubicBezTo>
                    <a:pt x="261" y="528"/>
                    <a:pt x="265" y="534"/>
                    <a:pt x="266" y="537"/>
                  </a:cubicBezTo>
                  <a:cubicBezTo>
                    <a:pt x="267" y="540"/>
                    <a:pt x="254" y="542"/>
                    <a:pt x="254" y="542"/>
                  </a:cubicBezTo>
                  <a:cubicBezTo>
                    <a:pt x="254" y="542"/>
                    <a:pt x="257" y="545"/>
                    <a:pt x="259" y="557"/>
                  </a:cubicBezTo>
                  <a:cubicBezTo>
                    <a:pt x="261" y="569"/>
                    <a:pt x="275" y="561"/>
                    <a:pt x="281" y="561"/>
                  </a:cubicBezTo>
                  <a:cubicBezTo>
                    <a:pt x="287" y="561"/>
                    <a:pt x="292" y="568"/>
                    <a:pt x="296" y="573"/>
                  </a:cubicBezTo>
                  <a:cubicBezTo>
                    <a:pt x="300" y="578"/>
                    <a:pt x="306" y="581"/>
                    <a:pt x="315" y="591"/>
                  </a:cubicBezTo>
                  <a:cubicBezTo>
                    <a:pt x="324" y="601"/>
                    <a:pt x="300" y="603"/>
                    <a:pt x="300" y="608"/>
                  </a:cubicBezTo>
                  <a:cubicBezTo>
                    <a:pt x="300" y="613"/>
                    <a:pt x="283" y="620"/>
                    <a:pt x="283" y="620"/>
                  </a:cubicBezTo>
                  <a:cubicBezTo>
                    <a:pt x="296" y="631"/>
                    <a:pt x="296" y="631"/>
                    <a:pt x="296" y="631"/>
                  </a:cubicBezTo>
                  <a:cubicBezTo>
                    <a:pt x="296" y="631"/>
                    <a:pt x="337" y="663"/>
                    <a:pt x="343" y="673"/>
                  </a:cubicBezTo>
                  <a:cubicBezTo>
                    <a:pt x="349" y="683"/>
                    <a:pt x="321" y="677"/>
                    <a:pt x="321" y="677"/>
                  </a:cubicBezTo>
                  <a:cubicBezTo>
                    <a:pt x="316" y="697"/>
                    <a:pt x="316" y="697"/>
                    <a:pt x="316" y="697"/>
                  </a:cubicBezTo>
                  <a:cubicBezTo>
                    <a:pt x="323" y="703"/>
                    <a:pt x="323" y="703"/>
                    <a:pt x="323" y="703"/>
                  </a:cubicBezTo>
                  <a:cubicBezTo>
                    <a:pt x="323" y="713"/>
                    <a:pt x="323" y="713"/>
                    <a:pt x="323" y="713"/>
                  </a:cubicBezTo>
                  <a:cubicBezTo>
                    <a:pt x="323" y="713"/>
                    <a:pt x="342" y="718"/>
                    <a:pt x="343" y="722"/>
                  </a:cubicBezTo>
                  <a:cubicBezTo>
                    <a:pt x="344" y="726"/>
                    <a:pt x="337" y="737"/>
                    <a:pt x="337" y="737"/>
                  </a:cubicBezTo>
                  <a:cubicBezTo>
                    <a:pt x="352" y="740"/>
                    <a:pt x="352" y="740"/>
                    <a:pt x="352" y="740"/>
                  </a:cubicBezTo>
                  <a:cubicBezTo>
                    <a:pt x="352" y="740"/>
                    <a:pt x="363" y="748"/>
                    <a:pt x="364" y="752"/>
                  </a:cubicBezTo>
                  <a:cubicBezTo>
                    <a:pt x="365" y="756"/>
                    <a:pt x="344" y="770"/>
                    <a:pt x="344" y="770"/>
                  </a:cubicBezTo>
                  <a:cubicBezTo>
                    <a:pt x="383" y="788"/>
                    <a:pt x="383" y="788"/>
                    <a:pt x="383" y="788"/>
                  </a:cubicBezTo>
                  <a:cubicBezTo>
                    <a:pt x="383" y="788"/>
                    <a:pt x="406" y="807"/>
                    <a:pt x="405" y="815"/>
                  </a:cubicBezTo>
                  <a:cubicBezTo>
                    <a:pt x="404" y="823"/>
                    <a:pt x="395" y="830"/>
                    <a:pt x="391" y="837"/>
                  </a:cubicBezTo>
                  <a:cubicBezTo>
                    <a:pt x="387" y="844"/>
                    <a:pt x="366" y="856"/>
                    <a:pt x="366" y="856"/>
                  </a:cubicBezTo>
                  <a:cubicBezTo>
                    <a:pt x="366" y="856"/>
                    <a:pt x="338" y="882"/>
                    <a:pt x="334" y="887"/>
                  </a:cubicBezTo>
                  <a:cubicBezTo>
                    <a:pt x="330" y="892"/>
                    <a:pt x="289" y="916"/>
                    <a:pt x="289" y="916"/>
                  </a:cubicBezTo>
                  <a:cubicBezTo>
                    <a:pt x="293" y="923"/>
                    <a:pt x="293" y="923"/>
                    <a:pt x="293" y="923"/>
                  </a:cubicBezTo>
                  <a:cubicBezTo>
                    <a:pt x="313" y="912"/>
                    <a:pt x="313" y="912"/>
                    <a:pt x="313" y="912"/>
                  </a:cubicBezTo>
                  <a:cubicBezTo>
                    <a:pt x="315" y="923"/>
                    <a:pt x="315" y="923"/>
                    <a:pt x="315" y="923"/>
                  </a:cubicBezTo>
                  <a:cubicBezTo>
                    <a:pt x="315" y="923"/>
                    <a:pt x="328" y="936"/>
                    <a:pt x="334" y="939"/>
                  </a:cubicBezTo>
                  <a:cubicBezTo>
                    <a:pt x="340" y="942"/>
                    <a:pt x="367" y="942"/>
                    <a:pt x="367" y="942"/>
                  </a:cubicBezTo>
                  <a:cubicBezTo>
                    <a:pt x="376" y="954"/>
                    <a:pt x="376" y="954"/>
                    <a:pt x="376" y="954"/>
                  </a:cubicBezTo>
                  <a:cubicBezTo>
                    <a:pt x="376" y="954"/>
                    <a:pt x="337" y="945"/>
                    <a:pt x="335" y="951"/>
                  </a:cubicBezTo>
                  <a:cubicBezTo>
                    <a:pt x="333" y="957"/>
                    <a:pt x="333" y="961"/>
                    <a:pt x="333" y="961"/>
                  </a:cubicBezTo>
                  <a:cubicBezTo>
                    <a:pt x="307" y="962"/>
                    <a:pt x="307" y="962"/>
                    <a:pt x="307" y="962"/>
                  </a:cubicBezTo>
                  <a:cubicBezTo>
                    <a:pt x="303" y="980"/>
                    <a:pt x="303" y="980"/>
                    <a:pt x="303" y="980"/>
                  </a:cubicBezTo>
                  <a:cubicBezTo>
                    <a:pt x="303" y="980"/>
                    <a:pt x="300" y="979"/>
                    <a:pt x="295" y="978"/>
                  </a:cubicBezTo>
                  <a:cubicBezTo>
                    <a:pt x="292" y="988"/>
                    <a:pt x="292" y="988"/>
                    <a:pt x="292" y="988"/>
                  </a:cubicBezTo>
                  <a:cubicBezTo>
                    <a:pt x="295" y="997"/>
                    <a:pt x="295" y="997"/>
                    <a:pt x="295" y="997"/>
                  </a:cubicBezTo>
                  <a:cubicBezTo>
                    <a:pt x="295" y="997"/>
                    <a:pt x="288" y="1001"/>
                    <a:pt x="284" y="1003"/>
                  </a:cubicBezTo>
                  <a:cubicBezTo>
                    <a:pt x="280" y="1005"/>
                    <a:pt x="281" y="1019"/>
                    <a:pt x="281" y="1019"/>
                  </a:cubicBezTo>
                  <a:cubicBezTo>
                    <a:pt x="290" y="1023"/>
                    <a:pt x="290" y="1023"/>
                    <a:pt x="290" y="1023"/>
                  </a:cubicBezTo>
                  <a:cubicBezTo>
                    <a:pt x="285" y="1041"/>
                    <a:pt x="285" y="1041"/>
                    <a:pt x="285" y="1041"/>
                  </a:cubicBezTo>
                  <a:cubicBezTo>
                    <a:pt x="292" y="1043"/>
                    <a:pt x="292" y="1043"/>
                    <a:pt x="292" y="1043"/>
                  </a:cubicBezTo>
                  <a:cubicBezTo>
                    <a:pt x="301" y="1055"/>
                    <a:pt x="301" y="1055"/>
                    <a:pt x="301" y="1055"/>
                  </a:cubicBezTo>
                  <a:cubicBezTo>
                    <a:pt x="288" y="1064"/>
                    <a:pt x="288" y="1064"/>
                    <a:pt x="288" y="1064"/>
                  </a:cubicBezTo>
                  <a:cubicBezTo>
                    <a:pt x="288" y="1072"/>
                    <a:pt x="288" y="1072"/>
                    <a:pt x="288" y="1072"/>
                  </a:cubicBezTo>
                  <a:cubicBezTo>
                    <a:pt x="288" y="1072"/>
                    <a:pt x="309" y="1082"/>
                    <a:pt x="310" y="1087"/>
                  </a:cubicBezTo>
                  <a:cubicBezTo>
                    <a:pt x="311" y="1092"/>
                    <a:pt x="298" y="1094"/>
                    <a:pt x="298" y="1094"/>
                  </a:cubicBezTo>
                  <a:cubicBezTo>
                    <a:pt x="297" y="1103"/>
                    <a:pt x="297" y="1103"/>
                    <a:pt x="297" y="1103"/>
                  </a:cubicBezTo>
                  <a:cubicBezTo>
                    <a:pt x="310" y="1107"/>
                    <a:pt x="310" y="1107"/>
                    <a:pt x="310" y="1107"/>
                  </a:cubicBezTo>
                  <a:cubicBezTo>
                    <a:pt x="310" y="1107"/>
                    <a:pt x="315" y="1118"/>
                    <a:pt x="322" y="1124"/>
                  </a:cubicBezTo>
                  <a:cubicBezTo>
                    <a:pt x="328" y="1129"/>
                    <a:pt x="328" y="1139"/>
                    <a:pt x="328" y="1143"/>
                  </a:cubicBezTo>
                  <a:cubicBezTo>
                    <a:pt x="332" y="1144"/>
                    <a:pt x="336" y="1144"/>
                    <a:pt x="339" y="1145"/>
                  </a:cubicBezTo>
                  <a:cubicBezTo>
                    <a:pt x="347" y="1146"/>
                    <a:pt x="348" y="1153"/>
                    <a:pt x="348" y="1153"/>
                  </a:cubicBezTo>
                  <a:cubicBezTo>
                    <a:pt x="354" y="1147"/>
                    <a:pt x="354" y="1147"/>
                    <a:pt x="354" y="1147"/>
                  </a:cubicBezTo>
                  <a:cubicBezTo>
                    <a:pt x="380" y="1153"/>
                    <a:pt x="380" y="1153"/>
                    <a:pt x="380" y="1153"/>
                  </a:cubicBezTo>
                  <a:cubicBezTo>
                    <a:pt x="382" y="1163"/>
                    <a:pt x="382" y="1163"/>
                    <a:pt x="382" y="1163"/>
                  </a:cubicBezTo>
                  <a:cubicBezTo>
                    <a:pt x="404" y="1151"/>
                    <a:pt x="404" y="1151"/>
                    <a:pt x="404" y="1151"/>
                  </a:cubicBezTo>
                  <a:cubicBezTo>
                    <a:pt x="404" y="1151"/>
                    <a:pt x="426" y="1162"/>
                    <a:pt x="437" y="1167"/>
                  </a:cubicBezTo>
                  <a:cubicBezTo>
                    <a:pt x="448" y="1172"/>
                    <a:pt x="434" y="1186"/>
                    <a:pt x="434" y="1186"/>
                  </a:cubicBezTo>
                  <a:cubicBezTo>
                    <a:pt x="442" y="1196"/>
                    <a:pt x="442" y="1196"/>
                    <a:pt x="442" y="1196"/>
                  </a:cubicBezTo>
                  <a:cubicBezTo>
                    <a:pt x="438" y="1208"/>
                    <a:pt x="438" y="1208"/>
                    <a:pt x="438" y="1208"/>
                  </a:cubicBezTo>
                  <a:cubicBezTo>
                    <a:pt x="438" y="1208"/>
                    <a:pt x="443" y="1213"/>
                    <a:pt x="451" y="1215"/>
                  </a:cubicBezTo>
                  <a:cubicBezTo>
                    <a:pt x="459" y="1217"/>
                    <a:pt x="462" y="1238"/>
                    <a:pt x="462" y="1238"/>
                  </a:cubicBezTo>
                  <a:cubicBezTo>
                    <a:pt x="482" y="1245"/>
                    <a:pt x="482" y="1245"/>
                    <a:pt x="482" y="1245"/>
                  </a:cubicBezTo>
                  <a:cubicBezTo>
                    <a:pt x="484" y="1260"/>
                    <a:pt x="484" y="1260"/>
                    <a:pt x="484" y="1260"/>
                  </a:cubicBezTo>
                  <a:cubicBezTo>
                    <a:pt x="484" y="1260"/>
                    <a:pt x="494" y="1258"/>
                    <a:pt x="507" y="1261"/>
                  </a:cubicBezTo>
                  <a:cubicBezTo>
                    <a:pt x="520" y="1264"/>
                    <a:pt x="512" y="1273"/>
                    <a:pt x="512" y="1273"/>
                  </a:cubicBezTo>
                  <a:cubicBezTo>
                    <a:pt x="526" y="1281"/>
                    <a:pt x="526" y="1281"/>
                    <a:pt x="526" y="1281"/>
                  </a:cubicBezTo>
                  <a:cubicBezTo>
                    <a:pt x="526" y="1281"/>
                    <a:pt x="517" y="1290"/>
                    <a:pt x="509" y="1297"/>
                  </a:cubicBezTo>
                  <a:cubicBezTo>
                    <a:pt x="501" y="1304"/>
                    <a:pt x="488" y="1296"/>
                    <a:pt x="488" y="1296"/>
                  </a:cubicBezTo>
                  <a:cubicBezTo>
                    <a:pt x="488" y="1296"/>
                    <a:pt x="486" y="1290"/>
                    <a:pt x="472" y="1293"/>
                  </a:cubicBezTo>
                  <a:cubicBezTo>
                    <a:pt x="458" y="1296"/>
                    <a:pt x="485" y="1318"/>
                    <a:pt x="485" y="1318"/>
                  </a:cubicBezTo>
                  <a:cubicBezTo>
                    <a:pt x="485" y="1318"/>
                    <a:pt x="485" y="1332"/>
                    <a:pt x="488" y="1333"/>
                  </a:cubicBezTo>
                  <a:cubicBezTo>
                    <a:pt x="490" y="1333"/>
                    <a:pt x="490" y="1343"/>
                    <a:pt x="491" y="1351"/>
                  </a:cubicBezTo>
                  <a:cubicBezTo>
                    <a:pt x="486" y="1351"/>
                    <a:pt x="481" y="1350"/>
                    <a:pt x="477" y="1349"/>
                  </a:cubicBezTo>
                  <a:cubicBezTo>
                    <a:pt x="490" y="1351"/>
                    <a:pt x="510" y="1355"/>
                    <a:pt x="516" y="1352"/>
                  </a:cubicBezTo>
                  <a:cubicBezTo>
                    <a:pt x="524" y="1348"/>
                    <a:pt x="520" y="1339"/>
                    <a:pt x="520" y="1339"/>
                  </a:cubicBezTo>
                  <a:cubicBezTo>
                    <a:pt x="538" y="1342"/>
                    <a:pt x="538" y="1342"/>
                    <a:pt x="538" y="1342"/>
                  </a:cubicBezTo>
                  <a:cubicBezTo>
                    <a:pt x="549" y="1337"/>
                    <a:pt x="549" y="1337"/>
                    <a:pt x="549" y="1337"/>
                  </a:cubicBezTo>
                  <a:cubicBezTo>
                    <a:pt x="579" y="1336"/>
                    <a:pt x="579" y="1336"/>
                    <a:pt x="579" y="1336"/>
                  </a:cubicBezTo>
                  <a:cubicBezTo>
                    <a:pt x="585" y="1350"/>
                    <a:pt x="585" y="1350"/>
                    <a:pt x="585" y="1350"/>
                  </a:cubicBezTo>
                  <a:cubicBezTo>
                    <a:pt x="585" y="1350"/>
                    <a:pt x="606" y="1356"/>
                    <a:pt x="604" y="1362"/>
                  </a:cubicBezTo>
                  <a:cubicBezTo>
                    <a:pt x="602" y="1368"/>
                    <a:pt x="594" y="1369"/>
                    <a:pt x="594" y="1369"/>
                  </a:cubicBezTo>
                  <a:cubicBezTo>
                    <a:pt x="599" y="1381"/>
                    <a:pt x="599" y="1381"/>
                    <a:pt x="599" y="1381"/>
                  </a:cubicBezTo>
                  <a:cubicBezTo>
                    <a:pt x="600" y="1392"/>
                    <a:pt x="600" y="1392"/>
                    <a:pt x="600" y="1392"/>
                  </a:cubicBezTo>
                  <a:cubicBezTo>
                    <a:pt x="623" y="1394"/>
                    <a:pt x="623" y="1394"/>
                    <a:pt x="623" y="1394"/>
                  </a:cubicBezTo>
                  <a:cubicBezTo>
                    <a:pt x="651" y="1406"/>
                    <a:pt x="651" y="1406"/>
                    <a:pt x="651" y="1406"/>
                  </a:cubicBezTo>
                  <a:cubicBezTo>
                    <a:pt x="658" y="1435"/>
                    <a:pt x="658" y="1435"/>
                    <a:pt x="658" y="1435"/>
                  </a:cubicBezTo>
                  <a:cubicBezTo>
                    <a:pt x="662" y="1438"/>
                    <a:pt x="662" y="1438"/>
                    <a:pt x="662" y="1438"/>
                  </a:cubicBezTo>
                  <a:cubicBezTo>
                    <a:pt x="680" y="1434"/>
                    <a:pt x="680" y="1434"/>
                    <a:pt x="680" y="1434"/>
                  </a:cubicBezTo>
                  <a:cubicBezTo>
                    <a:pt x="680" y="1434"/>
                    <a:pt x="688" y="1438"/>
                    <a:pt x="696" y="1442"/>
                  </a:cubicBezTo>
                  <a:cubicBezTo>
                    <a:pt x="704" y="1446"/>
                    <a:pt x="702" y="1441"/>
                    <a:pt x="713" y="1440"/>
                  </a:cubicBezTo>
                  <a:cubicBezTo>
                    <a:pt x="724" y="1439"/>
                    <a:pt x="733" y="1445"/>
                    <a:pt x="733" y="1445"/>
                  </a:cubicBezTo>
                  <a:cubicBezTo>
                    <a:pt x="733" y="1445"/>
                    <a:pt x="729" y="1435"/>
                    <a:pt x="738" y="1436"/>
                  </a:cubicBezTo>
                  <a:cubicBezTo>
                    <a:pt x="747" y="1437"/>
                    <a:pt x="749" y="1448"/>
                    <a:pt x="755" y="1452"/>
                  </a:cubicBezTo>
                  <a:cubicBezTo>
                    <a:pt x="761" y="1456"/>
                    <a:pt x="764" y="1461"/>
                    <a:pt x="764" y="1461"/>
                  </a:cubicBezTo>
                  <a:cubicBezTo>
                    <a:pt x="764" y="1461"/>
                    <a:pt x="776" y="1455"/>
                    <a:pt x="780" y="1455"/>
                  </a:cubicBezTo>
                  <a:cubicBezTo>
                    <a:pt x="784" y="1455"/>
                    <a:pt x="797" y="1464"/>
                    <a:pt x="797" y="1464"/>
                  </a:cubicBezTo>
                  <a:cubicBezTo>
                    <a:pt x="797" y="1464"/>
                    <a:pt x="811" y="1462"/>
                    <a:pt x="818" y="1464"/>
                  </a:cubicBezTo>
                  <a:cubicBezTo>
                    <a:pt x="825" y="1466"/>
                    <a:pt x="827" y="1472"/>
                    <a:pt x="827" y="1472"/>
                  </a:cubicBezTo>
                  <a:cubicBezTo>
                    <a:pt x="840" y="1481"/>
                    <a:pt x="840" y="1481"/>
                    <a:pt x="840" y="1481"/>
                  </a:cubicBezTo>
                  <a:cubicBezTo>
                    <a:pt x="840" y="1481"/>
                    <a:pt x="857" y="1475"/>
                    <a:pt x="858" y="1485"/>
                  </a:cubicBezTo>
                  <a:cubicBezTo>
                    <a:pt x="859" y="1495"/>
                    <a:pt x="860" y="1502"/>
                    <a:pt x="860" y="1502"/>
                  </a:cubicBezTo>
                  <a:cubicBezTo>
                    <a:pt x="846" y="1509"/>
                    <a:pt x="846" y="1509"/>
                    <a:pt x="846" y="1509"/>
                  </a:cubicBezTo>
                  <a:cubicBezTo>
                    <a:pt x="846" y="1509"/>
                    <a:pt x="863" y="1512"/>
                    <a:pt x="862" y="1518"/>
                  </a:cubicBezTo>
                  <a:cubicBezTo>
                    <a:pt x="861" y="1524"/>
                    <a:pt x="844" y="1522"/>
                    <a:pt x="845" y="1525"/>
                  </a:cubicBezTo>
                  <a:cubicBezTo>
                    <a:pt x="846" y="1528"/>
                    <a:pt x="858" y="1536"/>
                    <a:pt x="859" y="1542"/>
                  </a:cubicBezTo>
                  <a:cubicBezTo>
                    <a:pt x="860" y="1548"/>
                    <a:pt x="868" y="1561"/>
                    <a:pt x="856" y="1565"/>
                  </a:cubicBezTo>
                  <a:cubicBezTo>
                    <a:pt x="844" y="1569"/>
                    <a:pt x="821" y="1567"/>
                    <a:pt x="821" y="1567"/>
                  </a:cubicBezTo>
                  <a:cubicBezTo>
                    <a:pt x="821" y="1567"/>
                    <a:pt x="813" y="1576"/>
                    <a:pt x="810" y="1580"/>
                  </a:cubicBezTo>
                  <a:cubicBezTo>
                    <a:pt x="807" y="1584"/>
                    <a:pt x="794" y="1584"/>
                    <a:pt x="794" y="1584"/>
                  </a:cubicBezTo>
                  <a:cubicBezTo>
                    <a:pt x="797" y="1609"/>
                    <a:pt x="797" y="1609"/>
                    <a:pt x="797" y="1609"/>
                  </a:cubicBezTo>
                  <a:cubicBezTo>
                    <a:pt x="796" y="1610"/>
                    <a:pt x="795" y="1610"/>
                    <a:pt x="795" y="1610"/>
                  </a:cubicBezTo>
                  <a:cubicBezTo>
                    <a:pt x="796" y="1610"/>
                    <a:pt x="797" y="1609"/>
                    <a:pt x="799" y="1609"/>
                  </a:cubicBezTo>
                  <a:cubicBezTo>
                    <a:pt x="810" y="1603"/>
                    <a:pt x="839" y="1594"/>
                    <a:pt x="840" y="1603"/>
                  </a:cubicBezTo>
                  <a:cubicBezTo>
                    <a:pt x="841" y="1611"/>
                    <a:pt x="819" y="1627"/>
                    <a:pt x="819" y="1627"/>
                  </a:cubicBezTo>
                  <a:cubicBezTo>
                    <a:pt x="786" y="1637"/>
                    <a:pt x="786" y="1637"/>
                    <a:pt x="786" y="1637"/>
                  </a:cubicBezTo>
                  <a:cubicBezTo>
                    <a:pt x="816" y="1660"/>
                    <a:pt x="816" y="1660"/>
                    <a:pt x="816" y="1660"/>
                  </a:cubicBezTo>
                  <a:cubicBezTo>
                    <a:pt x="816" y="1660"/>
                    <a:pt x="792" y="1665"/>
                    <a:pt x="791" y="1675"/>
                  </a:cubicBezTo>
                  <a:cubicBezTo>
                    <a:pt x="790" y="1685"/>
                    <a:pt x="790" y="1696"/>
                    <a:pt x="790" y="1696"/>
                  </a:cubicBezTo>
                  <a:cubicBezTo>
                    <a:pt x="790" y="1696"/>
                    <a:pt x="777" y="1705"/>
                    <a:pt x="772" y="1705"/>
                  </a:cubicBezTo>
                  <a:cubicBezTo>
                    <a:pt x="767" y="1705"/>
                    <a:pt x="752" y="1694"/>
                    <a:pt x="752" y="1694"/>
                  </a:cubicBezTo>
                  <a:cubicBezTo>
                    <a:pt x="748" y="1705"/>
                    <a:pt x="748" y="1705"/>
                    <a:pt x="748" y="1705"/>
                  </a:cubicBezTo>
                  <a:cubicBezTo>
                    <a:pt x="748" y="1705"/>
                    <a:pt x="760" y="1718"/>
                    <a:pt x="763" y="1718"/>
                  </a:cubicBezTo>
                  <a:cubicBezTo>
                    <a:pt x="766" y="1718"/>
                    <a:pt x="775" y="1737"/>
                    <a:pt x="775" y="1737"/>
                  </a:cubicBezTo>
                  <a:cubicBezTo>
                    <a:pt x="800" y="1735"/>
                    <a:pt x="800" y="1735"/>
                    <a:pt x="800" y="1735"/>
                  </a:cubicBezTo>
                  <a:cubicBezTo>
                    <a:pt x="800" y="1735"/>
                    <a:pt x="818" y="1754"/>
                    <a:pt x="824" y="1754"/>
                  </a:cubicBezTo>
                  <a:cubicBezTo>
                    <a:pt x="830" y="1754"/>
                    <a:pt x="842" y="1755"/>
                    <a:pt x="842" y="1755"/>
                  </a:cubicBezTo>
                  <a:cubicBezTo>
                    <a:pt x="842" y="1755"/>
                    <a:pt x="873" y="1792"/>
                    <a:pt x="881" y="1795"/>
                  </a:cubicBezTo>
                  <a:cubicBezTo>
                    <a:pt x="889" y="1798"/>
                    <a:pt x="905" y="1805"/>
                    <a:pt x="905" y="1805"/>
                  </a:cubicBezTo>
                  <a:cubicBezTo>
                    <a:pt x="905" y="1805"/>
                    <a:pt x="904" y="1805"/>
                    <a:pt x="901" y="1804"/>
                  </a:cubicBezTo>
                  <a:cubicBezTo>
                    <a:pt x="914" y="1793"/>
                    <a:pt x="914" y="1793"/>
                    <a:pt x="914" y="1793"/>
                  </a:cubicBezTo>
                  <a:cubicBezTo>
                    <a:pt x="914" y="1793"/>
                    <a:pt x="939" y="1796"/>
                    <a:pt x="955" y="1803"/>
                  </a:cubicBezTo>
                  <a:cubicBezTo>
                    <a:pt x="971" y="1810"/>
                    <a:pt x="983" y="1812"/>
                    <a:pt x="996" y="1811"/>
                  </a:cubicBezTo>
                  <a:cubicBezTo>
                    <a:pt x="1009" y="1810"/>
                    <a:pt x="1029" y="1815"/>
                    <a:pt x="1029" y="1815"/>
                  </a:cubicBezTo>
                  <a:cubicBezTo>
                    <a:pt x="1061" y="1835"/>
                    <a:pt x="1061" y="1835"/>
                    <a:pt x="1061" y="1835"/>
                  </a:cubicBezTo>
                  <a:cubicBezTo>
                    <a:pt x="1061" y="1835"/>
                    <a:pt x="1061" y="1846"/>
                    <a:pt x="1080" y="1846"/>
                  </a:cubicBezTo>
                  <a:cubicBezTo>
                    <a:pt x="1099" y="1846"/>
                    <a:pt x="1091" y="1837"/>
                    <a:pt x="1109" y="1835"/>
                  </a:cubicBezTo>
                  <a:cubicBezTo>
                    <a:pt x="1127" y="1833"/>
                    <a:pt x="1137" y="1848"/>
                    <a:pt x="1137" y="1848"/>
                  </a:cubicBezTo>
                  <a:cubicBezTo>
                    <a:pt x="1157" y="1851"/>
                    <a:pt x="1157" y="1851"/>
                    <a:pt x="1157" y="1851"/>
                  </a:cubicBezTo>
                  <a:cubicBezTo>
                    <a:pt x="1157" y="1851"/>
                    <a:pt x="1152" y="1869"/>
                    <a:pt x="1152" y="1868"/>
                  </a:cubicBezTo>
                  <a:cubicBezTo>
                    <a:pt x="1169" y="1869"/>
                    <a:pt x="1180" y="1879"/>
                    <a:pt x="1187" y="1886"/>
                  </a:cubicBezTo>
                  <a:cubicBezTo>
                    <a:pt x="1187" y="1886"/>
                    <a:pt x="1187" y="1886"/>
                    <a:pt x="1187" y="1886"/>
                  </a:cubicBezTo>
                  <a:cubicBezTo>
                    <a:pt x="1194" y="1885"/>
                    <a:pt x="1205" y="1886"/>
                    <a:pt x="1214" y="1892"/>
                  </a:cubicBezTo>
                  <a:cubicBezTo>
                    <a:pt x="1227" y="1901"/>
                    <a:pt x="1236" y="1923"/>
                    <a:pt x="1252" y="1921"/>
                  </a:cubicBezTo>
                  <a:cubicBezTo>
                    <a:pt x="1268" y="1919"/>
                    <a:pt x="1262" y="1907"/>
                    <a:pt x="1262" y="1907"/>
                  </a:cubicBezTo>
                  <a:cubicBezTo>
                    <a:pt x="1262" y="1907"/>
                    <a:pt x="1278" y="1910"/>
                    <a:pt x="1279" y="1903"/>
                  </a:cubicBezTo>
                  <a:cubicBezTo>
                    <a:pt x="1280" y="1896"/>
                    <a:pt x="1281" y="1885"/>
                    <a:pt x="1281" y="1885"/>
                  </a:cubicBezTo>
                  <a:cubicBezTo>
                    <a:pt x="1274" y="1882"/>
                    <a:pt x="1274" y="1882"/>
                    <a:pt x="1274" y="1882"/>
                  </a:cubicBezTo>
                  <a:cubicBezTo>
                    <a:pt x="1274" y="1882"/>
                    <a:pt x="1269" y="1868"/>
                    <a:pt x="1264" y="1860"/>
                  </a:cubicBezTo>
                  <a:cubicBezTo>
                    <a:pt x="1259" y="1852"/>
                    <a:pt x="1240" y="1848"/>
                    <a:pt x="1240" y="1848"/>
                  </a:cubicBezTo>
                  <a:cubicBezTo>
                    <a:pt x="1240" y="1833"/>
                    <a:pt x="1240" y="1833"/>
                    <a:pt x="1240" y="1833"/>
                  </a:cubicBezTo>
                  <a:cubicBezTo>
                    <a:pt x="1240" y="1833"/>
                    <a:pt x="1232" y="1829"/>
                    <a:pt x="1223" y="1818"/>
                  </a:cubicBezTo>
                  <a:cubicBezTo>
                    <a:pt x="1214" y="1807"/>
                    <a:pt x="1226" y="1793"/>
                    <a:pt x="1221" y="1780"/>
                  </a:cubicBezTo>
                  <a:cubicBezTo>
                    <a:pt x="1216" y="1767"/>
                    <a:pt x="1195" y="1753"/>
                    <a:pt x="1195" y="1753"/>
                  </a:cubicBezTo>
                  <a:cubicBezTo>
                    <a:pt x="1195" y="1753"/>
                    <a:pt x="1186" y="1752"/>
                    <a:pt x="1177" y="1747"/>
                  </a:cubicBezTo>
                  <a:cubicBezTo>
                    <a:pt x="1168" y="1742"/>
                    <a:pt x="1190" y="1721"/>
                    <a:pt x="1190" y="1721"/>
                  </a:cubicBezTo>
                  <a:cubicBezTo>
                    <a:pt x="1190" y="1721"/>
                    <a:pt x="1205" y="1708"/>
                    <a:pt x="1208" y="1701"/>
                  </a:cubicBezTo>
                  <a:cubicBezTo>
                    <a:pt x="1211" y="1694"/>
                    <a:pt x="1197" y="1679"/>
                    <a:pt x="1197" y="1679"/>
                  </a:cubicBezTo>
                  <a:cubicBezTo>
                    <a:pt x="1197" y="1679"/>
                    <a:pt x="1211" y="1685"/>
                    <a:pt x="1214" y="1685"/>
                  </a:cubicBezTo>
                  <a:cubicBezTo>
                    <a:pt x="1217" y="1685"/>
                    <a:pt x="1229" y="1684"/>
                    <a:pt x="1232" y="1678"/>
                  </a:cubicBezTo>
                  <a:cubicBezTo>
                    <a:pt x="1235" y="1672"/>
                    <a:pt x="1238" y="1678"/>
                    <a:pt x="1250" y="1676"/>
                  </a:cubicBezTo>
                  <a:cubicBezTo>
                    <a:pt x="1262" y="1674"/>
                    <a:pt x="1245" y="1661"/>
                    <a:pt x="1245" y="1661"/>
                  </a:cubicBezTo>
                  <a:cubicBezTo>
                    <a:pt x="1245" y="1661"/>
                    <a:pt x="1261" y="1662"/>
                    <a:pt x="1264" y="1662"/>
                  </a:cubicBezTo>
                  <a:cubicBezTo>
                    <a:pt x="1266" y="1662"/>
                    <a:pt x="1265" y="1652"/>
                    <a:pt x="1264" y="1649"/>
                  </a:cubicBezTo>
                  <a:cubicBezTo>
                    <a:pt x="1257" y="1647"/>
                    <a:pt x="1231" y="1638"/>
                    <a:pt x="1231" y="1631"/>
                  </a:cubicBezTo>
                  <a:cubicBezTo>
                    <a:pt x="1231" y="1623"/>
                    <a:pt x="1254" y="1632"/>
                    <a:pt x="1254" y="1624"/>
                  </a:cubicBezTo>
                  <a:cubicBezTo>
                    <a:pt x="1254" y="1616"/>
                    <a:pt x="1215" y="1576"/>
                    <a:pt x="1210" y="1574"/>
                  </a:cubicBezTo>
                  <a:cubicBezTo>
                    <a:pt x="1205" y="1571"/>
                    <a:pt x="1181" y="1580"/>
                    <a:pt x="1169" y="1575"/>
                  </a:cubicBezTo>
                  <a:cubicBezTo>
                    <a:pt x="1157" y="1570"/>
                    <a:pt x="1171" y="1555"/>
                    <a:pt x="1159" y="1550"/>
                  </a:cubicBezTo>
                  <a:cubicBezTo>
                    <a:pt x="1147" y="1544"/>
                    <a:pt x="1137" y="1554"/>
                    <a:pt x="1137" y="1538"/>
                  </a:cubicBezTo>
                  <a:cubicBezTo>
                    <a:pt x="1137" y="1522"/>
                    <a:pt x="1145" y="1510"/>
                    <a:pt x="1145" y="1502"/>
                  </a:cubicBezTo>
                  <a:cubicBezTo>
                    <a:pt x="1145" y="1494"/>
                    <a:pt x="1139" y="1488"/>
                    <a:pt x="1139" y="1488"/>
                  </a:cubicBezTo>
                  <a:cubicBezTo>
                    <a:pt x="1137" y="1464"/>
                    <a:pt x="1137" y="1464"/>
                    <a:pt x="1137" y="1464"/>
                  </a:cubicBezTo>
                  <a:cubicBezTo>
                    <a:pt x="1137" y="1464"/>
                    <a:pt x="1150" y="1467"/>
                    <a:pt x="1150" y="1459"/>
                  </a:cubicBezTo>
                  <a:cubicBezTo>
                    <a:pt x="1150" y="1451"/>
                    <a:pt x="1142" y="1432"/>
                    <a:pt x="1154" y="1431"/>
                  </a:cubicBezTo>
                  <a:cubicBezTo>
                    <a:pt x="1166" y="1430"/>
                    <a:pt x="1194" y="1472"/>
                    <a:pt x="1209" y="1458"/>
                  </a:cubicBezTo>
                  <a:cubicBezTo>
                    <a:pt x="1223" y="1443"/>
                    <a:pt x="1205" y="1428"/>
                    <a:pt x="1205" y="1428"/>
                  </a:cubicBezTo>
                  <a:cubicBezTo>
                    <a:pt x="1223" y="1419"/>
                    <a:pt x="1223" y="1419"/>
                    <a:pt x="1223" y="1419"/>
                  </a:cubicBezTo>
                  <a:cubicBezTo>
                    <a:pt x="1223" y="1404"/>
                    <a:pt x="1223" y="1404"/>
                    <a:pt x="1223" y="1404"/>
                  </a:cubicBezTo>
                  <a:cubicBezTo>
                    <a:pt x="1223" y="1404"/>
                    <a:pt x="1251" y="1399"/>
                    <a:pt x="1259" y="1388"/>
                  </a:cubicBezTo>
                  <a:cubicBezTo>
                    <a:pt x="1267" y="1378"/>
                    <a:pt x="1245" y="1370"/>
                    <a:pt x="1267" y="1368"/>
                  </a:cubicBezTo>
                  <a:cubicBezTo>
                    <a:pt x="1290" y="1367"/>
                    <a:pt x="1282" y="1380"/>
                    <a:pt x="1298" y="1380"/>
                  </a:cubicBezTo>
                  <a:cubicBezTo>
                    <a:pt x="1314" y="1380"/>
                    <a:pt x="1327" y="1367"/>
                    <a:pt x="1334" y="1367"/>
                  </a:cubicBezTo>
                  <a:cubicBezTo>
                    <a:pt x="1341" y="1367"/>
                    <a:pt x="1342" y="1380"/>
                    <a:pt x="1351" y="1382"/>
                  </a:cubicBezTo>
                  <a:cubicBezTo>
                    <a:pt x="1361" y="1383"/>
                    <a:pt x="1385" y="1378"/>
                    <a:pt x="1389" y="1382"/>
                  </a:cubicBezTo>
                  <a:cubicBezTo>
                    <a:pt x="1393" y="1386"/>
                    <a:pt x="1395" y="1398"/>
                    <a:pt x="1395" y="1398"/>
                  </a:cubicBezTo>
                  <a:cubicBezTo>
                    <a:pt x="1419" y="1396"/>
                    <a:pt x="1419" y="1396"/>
                    <a:pt x="1419" y="1396"/>
                  </a:cubicBezTo>
                  <a:cubicBezTo>
                    <a:pt x="1426" y="1416"/>
                    <a:pt x="1426" y="1416"/>
                    <a:pt x="1426" y="1416"/>
                  </a:cubicBezTo>
                  <a:cubicBezTo>
                    <a:pt x="1426" y="1416"/>
                    <a:pt x="1434" y="1436"/>
                    <a:pt x="1442" y="1430"/>
                  </a:cubicBezTo>
                  <a:cubicBezTo>
                    <a:pt x="1450" y="1423"/>
                    <a:pt x="1427" y="1406"/>
                    <a:pt x="1438" y="1403"/>
                  </a:cubicBezTo>
                  <a:cubicBezTo>
                    <a:pt x="1449" y="1400"/>
                    <a:pt x="1490" y="1431"/>
                    <a:pt x="1493" y="1427"/>
                  </a:cubicBezTo>
                  <a:cubicBezTo>
                    <a:pt x="1495" y="1423"/>
                    <a:pt x="1513" y="1403"/>
                    <a:pt x="1522" y="1402"/>
                  </a:cubicBezTo>
                  <a:cubicBezTo>
                    <a:pt x="1531" y="1400"/>
                    <a:pt x="1542" y="1416"/>
                    <a:pt x="1558" y="1412"/>
                  </a:cubicBezTo>
                  <a:cubicBezTo>
                    <a:pt x="1574" y="1408"/>
                    <a:pt x="1585" y="1399"/>
                    <a:pt x="1593" y="1400"/>
                  </a:cubicBezTo>
                  <a:cubicBezTo>
                    <a:pt x="1601" y="1402"/>
                    <a:pt x="1613" y="1423"/>
                    <a:pt x="1623" y="1424"/>
                  </a:cubicBezTo>
                  <a:cubicBezTo>
                    <a:pt x="1634" y="1426"/>
                    <a:pt x="1657" y="1430"/>
                    <a:pt x="1657" y="1430"/>
                  </a:cubicBezTo>
                  <a:cubicBezTo>
                    <a:pt x="1663" y="1414"/>
                    <a:pt x="1663" y="1414"/>
                    <a:pt x="1663" y="1414"/>
                  </a:cubicBezTo>
                  <a:cubicBezTo>
                    <a:pt x="1663" y="1414"/>
                    <a:pt x="1723" y="1444"/>
                    <a:pt x="1719" y="1406"/>
                  </a:cubicBezTo>
                  <a:cubicBezTo>
                    <a:pt x="1715" y="1367"/>
                    <a:pt x="1665" y="1370"/>
                    <a:pt x="1665" y="1370"/>
                  </a:cubicBezTo>
                  <a:cubicBezTo>
                    <a:pt x="1642" y="1350"/>
                    <a:pt x="1642" y="1350"/>
                    <a:pt x="1642" y="1350"/>
                  </a:cubicBezTo>
                  <a:cubicBezTo>
                    <a:pt x="1642" y="1350"/>
                    <a:pt x="1675" y="1344"/>
                    <a:pt x="1677" y="1338"/>
                  </a:cubicBezTo>
                  <a:cubicBezTo>
                    <a:pt x="1678" y="1331"/>
                    <a:pt x="1665" y="1314"/>
                    <a:pt x="1665" y="1314"/>
                  </a:cubicBezTo>
                  <a:cubicBezTo>
                    <a:pt x="1671" y="1303"/>
                    <a:pt x="1671" y="1303"/>
                    <a:pt x="1671" y="1303"/>
                  </a:cubicBezTo>
                  <a:cubicBezTo>
                    <a:pt x="1671" y="1303"/>
                    <a:pt x="1709" y="1310"/>
                    <a:pt x="1709" y="1303"/>
                  </a:cubicBezTo>
                  <a:cubicBezTo>
                    <a:pt x="1709" y="1296"/>
                    <a:pt x="1666" y="1288"/>
                    <a:pt x="1666" y="1288"/>
                  </a:cubicBezTo>
                  <a:cubicBezTo>
                    <a:pt x="1677" y="1276"/>
                    <a:pt x="1677" y="1276"/>
                    <a:pt x="1677" y="1276"/>
                  </a:cubicBezTo>
                  <a:cubicBezTo>
                    <a:pt x="1658" y="1275"/>
                    <a:pt x="1658" y="1275"/>
                    <a:pt x="1658" y="1275"/>
                  </a:cubicBezTo>
                  <a:cubicBezTo>
                    <a:pt x="1658" y="1275"/>
                    <a:pt x="1642" y="1256"/>
                    <a:pt x="1687" y="1250"/>
                  </a:cubicBezTo>
                  <a:cubicBezTo>
                    <a:pt x="1733" y="1243"/>
                    <a:pt x="1765" y="1244"/>
                    <a:pt x="1765" y="1244"/>
                  </a:cubicBezTo>
                  <a:cubicBezTo>
                    <a:pt x="1769" y="1232"/>
                    <a:pt x="1769" y="1232"/>
                    <a:pt x="1769" y="1232"/>
                  </a:cubicBezTo>
                  <a:cubicBezTo>
                    <a:pt x="1811" y="1232"/>
                    <a:pt x="1811" y="1232"/>
                    <a:pt x="1811" y="1232"/>
                  </a:cubicBezTo>
                  <a:cubicBezTo>
                    <a:pt x="1811" y="1232"/>
                    <a:pt x="1811" y="1216"/>
                    <a:pt x="1819" y="1216"/>
                  </a:cubicBezTo>
                  <a:cubicBezTo>
                    <a:pt x="1827" y="1216"/>
                    <a:pt x="1855" y="1220"/>
                    <a:pt x="1877" y="1215"/>
                  </a:cubicBezTo>
                  <a:cubicBezTo>
                    <a:pt x="1898" y="1210"/>
                    <a:pt x="1918" y="1203"/>
                    <a:pt x="1918" y="1203"/>
                  </a:cubicBezTo>
                  <a:cubicBezTo>
                    <a:pt x="1918" y="1203"/>
                    <a:pt x="1915" y="1183"/>
                    <a:pt x="1949" y="1182"/>
                  </a:cubicBezTo>
                  <a:cubicBezTo>
                    <a:pt x="1982" y="1180"/>
                    <a:pt x="1995" y="1191"/>
                    <a:pt x="2001" y="1191"/>
                  </a:cubicBezTo>
                  <a:cubicBezTo>
                    <a:pt x="2006" y="1191"/>
                    <a:pt x="2013" y="1182"/>
                    <a:pt x="2021" y="1187"/>
                  </a:cubicBezTo>
                  <a:cubicBezTo>
                    <a:pt x="2029" y="1192"/>
                    <a:pt x="2034" y="1210"/>
                    <a:pt x="2034" y="1210"/>
                  </a:cubicBezTo>
                  <a:cubicBezTo>
                    <a:pt x="2034" y="1210"/>
                    <a:pt x="2046" y="1210"/>
                    <a:pt x="2046" y="1216"/>
                  </a:cubicBezTo>
                  <a:cubicBezTo>
                    <a:pt x="2046" y="1223"/>
                    <a:pt x="2045" y="1244"/>
                    <a:pt x="2050" y="1244"/>
                  </a:cubicBezTo>
                  <a:cubicBezTo>
                    <a:pt x="2055" y="1244"/>
                    <a:pt x="2083" y="1240"/>
                    <a:pt x="2083" y="1240"/>
                  </a:cubicBezTo>
                  <a:cubicBezTo>
                    <a:pt x="2090" y="1230"/>
                    <a:pt x="2090" y="1230"/>
                    <a:pt x="2090" y="1230"/>
                  </a:cubicBezTo>
                  <a:cubicBezTo>
                    <a:pt x="2109" y="1251"/>
                    <a:pt x="2109" y="1251"/>
                    <a:pt x="2109" y="1251"/>
                  </a:cubicBezTo>
                  <a:cubicBezTo>
                    <a:pt x="2122" y="1243"/>
                    <a:pt x="2122" y="1243"/>
                    <a:pt x="2122" y="1243"/>
                  </a:cubicBezTo>
                  <a:cubicBezTo>
                    <a:pt x="2139" y="1254"/>
                    <a:pt x="2139" y="1254"/>
                    <a:pt x="2139" y="1254"/>
                  </a:cubicBezTo>
                  <a:cubicBezTo>
                    <a:pt x="2139" y="1254"/>
                    <a:pt x="2145" y="1242"/>
                    <a:pt x="2154" y="1251"/>
                  </a:cubicBezTo>
                  <a:cubicBezTo>
                    <a:pt x="2163" y="1260"/>
                    <a:pt x="2142" y="1276"/>
                    <a:pt x="2153" y="1278"/>
                  </a:cubicBezTo>
                  <a:cubicBezTo>
                    <a:pt x="2163" y="1279"/>
                    <a:pt x="2165" y="1266"/>
                    <a:pt x="2171" y="1268"/>
                  </a:cubicBezTo>
                  <a:cubicBezTo>
                    <a:pt x="2178" y="1271"/>
                    <a:pt x="2193" y="1287"/>
                    <a:pt x="2201" y="1280"/>
                  </a:cubicBezTo>
                  <a:cubicBezTo>
                    <a:pt x="2209" y="1274"/>
                    <a:pt x="2201" y="1266"/>
                    <a:pt x="2207" y="1262"/>
                  </a:cubicBezTo>
                  <a:cubicBezTo>
                    <a:pt x="2214" y="1258"/>
                    <a:pt x="2222" y="1256"/>
                    <a:pt x="2222" y="1256"/>
                  </a:cubicBezTo>
                  <a:cubicBezTo>
                    <a:pt x="2231" y="1246"/>
                    <a:pt x="2231" y="1246"/>
                    <a:pt x="2231" y="1246"/>
                  </a:cubicBezTo>
                  <a:cubicBezTo>
                    <a:pt x="2255" y="1238"/>
                    <a:pt x="2255" y="1238"/>
                    <a:pt x="2255" y="1238"/>
                  </a:cubicBezTo>
                  <a:cubicBezTo>
                    <a:pt x="2255" y="1238"/>
                    <a:pt x="2267" y="1216"/>
                    <a:pt x="2275" y="1227"/>
                  </a:cubicBezTo>
                  <a:cubicBezTo>
                    <a:pt x="2283" y="1238"/>
                    <a:pt x="2263" y="1250"/>
                    <a:pt x="2263" y="1250"/>
                  </a:cubicBezTo>
                  <a:cubicBezTo>
                    <a:pt x="2263" y="1250"/>
                    <a:pt x="2331" y="1282"/>
                    <a:pt x="2337" y="1284"/>
                  </a:cubicBezTo>
                  <a:cubicBezTo>
                    <a:pt x="2342" y="1287"/>
                    <a:pt x="2414" y="1354"/>
                    <a:pt x="2429" y="1367"/>
                  </a:cubicBezTo>
                  <a:cubicBezTo>
                    <a:pt x="2443" y="1380"/>
                    <a:pt x="2467" y="1419"/>
                    <a:pt x="2485" y="1416"/>
                  </a:cubicBezTo>
                  <a:cubicBezTo>
                    <a:pt x="2502" y="1414"/>
                    <a:pt x="2498" y="1384"/>
                    <a:pt x="2509" y="1387"/>
                  </a:cubicBezTo>
                  <a:cubicBezTo>
                    <a:pt x="2519" y="1390"/>
                    <a:pt x="2515" y="1406"/>
                    <a:pt x="2519" y="1407"/>
                  </a:cubicBezTo>
                  <a:cubicBezTo>
                    <a:pt x="2523" y="1408"/>
                    <a:pt x="2541" y="1410"/>
                    <a:pt x="2541" y="1410"/>
                  </a:cubicBezTo>
                  <a:cubicBezTo>
                    <a:pt x="2541" y="1410"/>
                    <a:pt x="2555" y="1426"/>
                    <a:pt x="2567" y="1424"/>
                  </a:cubicBezTo>
                  <a:cubicBezTo>
                    <a:pt x="2579" y="1423"/>
                    <a:pt x="2595" y="1402"/>
                    <a:pt x="2618" y="1406"/>
                  </a:cubicBezTo>
                  <a:cubicBezTo>
                    <a:pt x="2641" y="1410"/>
                    <a:pt x="2662" y="1439"/>
                    <a:pt x="2662" y="1439"/>
                  </a:cubicBezTo>
                  <a:cubicBezTo>
                    <a:pt x="2662" y="1439"/>
                    <a:pt x="2697" y="1444"/>
                    <a:pt x="2698" y="1448"/>
                  </a:cubicBezTo>
                  <a:cubicBezTo>
                    <a:pt x="2699" y="1452"/>
                    <a:pt x="2715" y="1480"/>
                    <a:pt x="2715" y="1480"/>
                  </a:cubicBezTo>
                  <a:cubicBezTo>
                    <a:pt x="2762" y="1484"/>
                    <a:pt x="2762" y="1484"/>
                    <a:pt x="2762" y="1484"/>
                  </a:cubicBezTo>
                  <a:cubicBezTo>
                    <a:pt x="2773" y="1462"/>
                    <a:pt x="2773" y="1462"/>
                    <a:pt x="2773" y="1462"/>
                  </a:cubicBezTo>
                  <a:cubicBezTo>
                    <a:pt x="2786" y="1478"/>
                    <a:pt x="2786" y="1478"/>
                    <a:pt x="2786" y="1478"/>
                  </a:cubicBezTo>
                  <a:cubicBezTo>
                    <a:pt x="2810" y="1504"/>
                    <a:pt x="2810" y="1504"/>
                    <a:pt x="2810" y="1504"/>
                  </a:cubicBezTo>
                  <a:cubicBezTo>
                    <a:pt x="2815" y="1505"/>
                    <a:pt x="2819" y="1506"/>
                    <a:pt x="2819" y="1506"/>
                  </a:cubicBezTo>
                  <a:cubicBezTo>
                    <a:pt x="2819" y="1506"/>
                    <a:pt x="2832" y="1499"/>
                    <a:pt x="2840" y="1503"/>
                  </a:cubicBezTo>
                  <a:cubicBezTo>
                    <a:pt x="2847" y="1496"/>
                    <a:pt x="2847" y="1496"/>
                    <a:pt x="2847" y="1496"/>
                  </a:cubicBezTo>
                  <a:cubicBezTo>
                    <a:pt x="2846" y="1484"/>
                    <a:pt x="2846" y="1484"/>
                    <a:pt x="2846" y="1484"/>
                  </a:cubicBezTo>
                  <a:cubicBezTo>
                    <a:pt x="2887" y="1484"/>
                    <a:pt x="2887" y="1484"/>
                    <a:pt x="2887" y="1484"/>
                  </a:cubicBezTo>
                  <a:cubicBezTo>
                    <a:pt x="2885" y="1475"/>
                    <a:pt x="2885" y="1475"/>
                    <a:pt x="2885" y="1475"/>
                  </a:cubicBezTo>
                  <a:cubicBezTo>
                    <a:pt x="2901" y="1475"/>
                    <a:pt x="2901" y="1475"/>
                    <a:pt x="2901" y="1475"/>
                  </a:cubicBezTo>
                  <a:cubicBezTo>
                    <a:pt x="2901" y="1475"/>
                    <a:pt x="2892" y="1473"/>
                    <a:pt x="2901" y="1463"/>
                  </a:cubicBezTo>
                  <a:cubicBezTo>
                    <a:pt x="2910" y="1453"/>
                    <a:pt x="2921" y="1445"/>
                    <a:pt x="2921" y="1445"/>
                  </a:cubicBezTo>
                  <a:cubicBezTo>
                    <a:pt x="2930" y="1446"/>
                    <a:pt x="2930" y="1446"/>
                    <a:pt x="2930" y="1446"/>
                  </a:cubicBezTo>
                  <a:cubicBezTo>
                    <a:pt x="2941" y="1433"/>
                    <a:pt x="2941" y="1433"/>
                    <a:pt x="2941" y="1433"/>
                  </a:cubicBezTo>
                  <a:cubicBezTo>
                    <a:pt x="2957" y="1433"/>
                    <a:pt x="2957" y="1433"/>
                    <a:pt x="2957" y="1433"/>
                  </a:cubicBezTo>
                  <a:cubicBezTo>
                    <a:pt x="2957" y="1433"/>
                    <a:pt x="2958" y="1416"/>
                    <a:pt x="2965" y="1416"/>
                  </a:cubicBezTo>
                  <a:cubicBezTo>
                    <a:pt x="2972" y="1416"/>
                    <a:pt x="2981" y="1422"/>
                    <a:pt x="2981" y="1422"/>
                  </a:cubicBezTo>
                  <a:cubicBezTo>
                    <a:pt x="2993" y="1415"/>
                    <a:pt x="2993" y="1415"/>
                    <a:pt x="2993" y="1415"/>
                  </a:cubicBezTo>
                  <a:cubicBezTo>
                    <a:pt x="2993" y="1415"/>
                    <a:pt x="2993" y="1420"/>
                    <a:pt x="2996" y="1420"/>
                  </a:cubicBezTo>
                  <a:cubicBezTo>
                    <a:pt x="2999" y="1420"/>
                    <a:pt x="3015" y="1420"/>
                    <a:pt x="3015" y="1420"/>
                  </a:cubicBezTo>
                  <a:cubicBezTo>
                    <a:pt x="3020" y="1431"/>
                    <a:pt x="3020" y="1431"/>
                    <a:pt x="3020" y="1431"/>
                  </a:cubicBezTo>
                  <a:cubicBezTo>
                    <a:pt x="3020" y="1431"/>
                    <a:pt x="3064" y="1427"/>
                    <a:pt x="3071" y="1427"/>
                  </a:cubicBezTo>
                  <a:cubicBezTo>
                    <a:pt x="3078" y="1427"/>
                    <a:pt x="3076" y="1440"/>
                    <a:pt x="3085" y="1447"/>
                  </a:cubicBezTo>
                  <a:cubicBezTo>
                    <a:pt x="3094" y="1454"/>
                    <a:pt x="3116" y="1452"/>
                    <a:pt x="3116" y="1452"/>
                  </a:cubicBezTo>
                  <a:cubicBezTo>
                    <a:pt x="3118" y="1461"/>
                    <a:pt x="3118" y="1461"/>
                    <a:pt x="3118" y="1461"/>
                  </a:cubicBezTo>
                  <a:cubicBezTo>
                    <a:pt x="3137" y="1458"/>
                    <a:pt x="3137" y="1458"/>
                    <a:pt x="3137" y="1458"/>
                  </a:cubicBezTo>
                  <a:cubicBezTo>
                    <a:pt x="3139" y="1463"/>
                    <a:pt x="3139" y="1463"/>
                    <a:pt x="3139" y="1463"/>
                  </a:cubicBezTo>
                  <a:cubicBezTo>
                    <a:pt x="3139" y="1463"/>
                    <a:pt x="3141" y="1457"/>
                    <a:pt x="3152" y="1456"/>
                  </a:cubicBezTo>
                  <a:cubicBezTo>
                    <a:pt x="3163" y="1455"/>
                    <a:pt x="3172" y="1456"/>
                    <a:pt x="3172" y="1456"/>
                  </a:cubicBezTo>
                  <a:cubicBezTo>
                    <a:pt x="3173" y="1464"/>
                    <a:pt x="3173" y="1464"/>
                    <a:pt x="3173" y="1464"/>
                  </a:cubicBezTo>
                  <a:cubicBezTo>
                    <a:pt x="3203" y="1462"/>
                    <a:pt x="3203" y="1462"/>
                    <a:pt x="3203" y="1462"/>
                  </a:cubicBezTo>
                  <a:cubicBezTo>
                    <a:pt x="3203" y="1462"/>
                    <a:pt x="3197" y="1478"/>
                    <a:pt x="3214" y="1470"/>
                  </a:cubicBezTo>
                  <a:cubicBezTo>
                    <a:pt x="3231" y="1462"/>
                    <a:pt x="3229" y="1455"/>
                    <a:pt x="3229" y="1455"/>
                  </a:cubicBezTo>
                  <a:cubicBezTo>
                    <a:pt x="3229" y="1455"/>
                    <a:pt x="3241" y="1465"/>
                    <a:pt x="3241" y="1447"/>
                  </a:cubicBezTo>
                  <a:cubicBezTo>
                    <a:pt x="3241" y="1429"/>
                    <a:pt x="3226" y="1429"/>
                    <a:pt x="3226" y="1429"/>
                  </a:cubicBezTo>
                  <a:cubicBezTo>
                    <a:pt x="3210" y="1405"/>
                    <a:pt x="3210" y="1405"/>
                    <a:pt x="3210" y="1405"/>
                  </a:cubicBezTo>
                  <a:cubicBezTo>
                    <a:pt x="3206" y="1391"/>
                    <a:pt x="3206" y="1391"/>
                    <a:pt x="3206" y="1391"/>
                  </a:cubicBezTo>
                  <a:cubicBezTo>
                    <a:pt x="3206" y="1391"/>
                    <a:pt x="3200" y="1388"/>
                    <a:pt x="3200" y="1382"/>
                  </a:cubicBezTo>
                  <a:cubicBezTo>
                    <a:pt x="3200" y="1376"/>
                    <a:pt x="3211" y="1378"/>
                    <a:pt x="3211" y="1378"/>
                  </a:cubicBezTo>
                  <a:cubicBezTo>
                    <a:pt x="3209" y="1367"/>
                    <a:pt x="3209" y="1367"/>
                    <a:pt x="3209" y="1367"/>
                  </a:cubicBezTo>
                  <a:cubicBezTo>
                    <a:pt x="3209" y="1367"/>
                    <a:pt x="3213" y="1369"/>
                    <a:pt x="3218" y="1363"/>
                  </a:cubicBezTo>
                  <a:cubicBezTo>
                    <a:pt x="3223" y="1357"/>
                    <a:pt x="3222" y="1345"/>
                    <a:pt x="3222" y="1345"/>
                  </a:cubicBezTo>
                  <a:cubicBezTo>
                    <a:pt x="3231" y="1347"/>
                    <a:pt x="3231" y="1347"/>
                    <a:pt x="3231" y="1347"/>
                  </a:cubicBezTo>
                  <a:cubicBezTo>
                    <a:pt x="3231" y="1347"/>
                    <a:pt x="3254" y="1364"/>
                    <a:pt x="3272" y="1366"/>
                  </a:cubicBezTo>
                  <a:cubicBezTo>
                    <a:pt x="3290" y="1368"/>
                    <a:pt x="3310" y="1367"/>
                    <a:pt x="3310" y="1367"/>
                  </a:cubicBezTo>
                  <a:cubicBezTo>
                    <a:pt x="3310" y="1367"/>
                    <a:pt x="3329" y="1381"/>
                    <a:pt x="3339" y="1383"/>
                  </a:cubicBezTo>
                  <a:cubicBezTo>
                    <a:pt x="3349" y="1385"/>
                    <a:pt x="3361" y="1372"/>
                    <a:pt x="3370" y="1383"/>
                  </a:cubicBezTo>
                  <a:cubicBezTo>
                    <a:pt x="3379" y="1394"/>
                    <a:pt x="3401" y="1428"/>
                    <a:pt x="3401" y="1428"/>
                  </a:cubicBezTo>
                  <a:cubicBezTo>
                    <a:pt x="3416" y="1425"/>
                    <a:pt x="3416" y="1425"/>
                    <a:pt x="3416" y="1425"/>
                  </a:cubicBezTo>
                  <a:cubicBezTo>
                    <a:pt x="3416" y="1425"/>
                    <a:pt x="3418" y="1441"/>
                    <a:pt x="3428" y="1441"/>
                  </a:cubicBezTo>
                  <a:cubicBezTo>
                    <a:pt x="3438" y="1441"/>
                    <a:pt x="3445" y="1440"/>
                    <a:pt x="3445" y="1440"/>
                  </a:cubicBezTo>
                  <a:cubicBezTo>
                    <a:pt x="3445" y="1440"/>
                    <a:pt x="3462" y="1450"/>
                    <a:pt x="3475" y="1449"/>
                  </a:cubicBezTo>
                  <a:cubicBezTo>
                    <a:pt x="3488" y="1448"/>
                    <a:pt x="3506" y="1430"/>
                    <a:pt x="3535" y="1432"/>
                  </a:cubicBezTo>
                  <a:cubicBezTo>
                    <a:pt x="3564" y="1434"/>
                    <a:pt x="3566" y="1442"/>
                    <a:pt x="3566" y="1442"/>
                  </a:cubicBezTo>
                  <a:cubicBezTo>
                    <a:pt x="3593" y="1439"/>
                    <a:pt x="3593" y="1439"/>
                    <a:pt x="3593" y="1439"/>
                  </a:cubicBezTo>
                  <a:cubicBezTo>
                    <a:pt x="3593" y="1439"/>
                    <a:pt x="3604" y="1458"/>
                    <a:pt x="3616" y="1458"/>
                  </a:cubicBezTo>
                  <a:cubicBezTo>
                    <a:pt x="3628" y="1458"/>
                    <a:pt x="3647" y="1458"/>
                    <a:pt x="3650" y="1459"/>
                  </a:cubicBezTo>
                  <a:cubicBezTo>
                    <a:pt x="3653" y="1460"/>
                    <a:pt x="3661" y="1479"/>
                    <a:pt x="3664" y="1478"/>
                  </a:cubicBezTo>
                  <a:cubicBezTo>
                    <a:pt x="3667" y="1477"/>
                    <a:pt x="3678" y="1480"/>
                    <a:pt x="3678" y="1480"/>
                  </a:cubicBezTo>
                  <a:cubicBezTo>
                    <a:pt x="3678" y="1480"/>
                    <a:pt x="3673" y="1491"/>
                    <a:pt x="3693" y="1493"/>
                  </a:cubicBezTo>
                  <a:cubicBezTo>
                    <a:pt x="3713" y="1495"/>
                    <a:pt x="3723" y="1492"/>
                    <a:pt x="3723" y="1492"/>
                  </a:cubicBezTo>
                  <a:cubicBezTo>
                    <a:pt x="3723" y="1492"/>
                    <a:pt x="3730" y="1495"/>
                    <a:pt x="3733" y="1498"/>
                  </a:cubicBezTo>
                  <a:cubicBezTo>
                    <a:pt x="3736" y="1501"/>
                    <a:pt x="3760" y="1501"/>
                    <a:pt x="3760" y="1501"/>
                  </a:cubicBezTo>
                  <a:cubicBezTo>
                    <a:pt x="3760" y="1501"/>
                    <a:pt x="3772" y="1494"/>
                    <a:pt x="3776" y="1496"/>
                  </a:cubicBezTo>
                  <a:cubicBezTo>
                    <a:pt x="3780" y="1498"/>
                    <a:pt x="3788" y="1507"/>
                    <a:pt x="3793" y="1501"/>
                  </a:cubicBezTo>
                  <a:cubicBezTo>
                    <a:pt x="3798" y="1495"/>
                    <a:pt x="3796" y="1490"/>
                    <a:pt x="3805" y="1488"/>
                  </a:cubicBezTo>
                  <a:cubicBezTo>
                    <a:pt x="3814" y="1486"/>
                    <a:pt x="3831" y="1487"/>
                    <a:pt x="3831" y="1487"/>
                  </a:cubicBezTo>
                  <a:cubicBezTo>
                    <a:pt x="3841" y="1482"/>
                    <a:pt x="3841" y="1482"/>
                    <a:pt x="3841" y="1482"/>
                  </a:cubicBezTo>
                  <a:cubicBezTo>
                    <a:pt x="3841" y="1482"/>
                    <a:pt x="3853" y="1485"/>
                    <a:pt x="3863" y="1481"/>
                  </a:cubicBezTo>
                  <a:cubicBezTo>
                    <a:pt x="3873" y="1477"/>
                    <a:pt x="3870" y="1466"/>
                    <a:pt x="3870" y="1466"/>
                  </a:cubicBezTo>
                  <a:cubicBezTo>
                    <a:pt x="3893" y="1443"/>
                    <a:pt x="3893" y="1443"/>
                    <a:pt x="3893" y="1443"/>
                  </a:cubicBezTo>
                  <a:cubicBezTo>
                    <a:pt x="3893" y="1443"/>
                    <a:pt x="3920" y="1447"/>
                    <a:pt x="3929" y="1447"/>
                  </a:cubicBezTo>
                  <a:cubicBezTo>
                    <a:pt x="3938" y="1447"/>
                    <a:pt x="3948" y="1463"/>
                    <a:pt x="3962" y="1463"/>
                  </a:cubicBezTo>
                  <a:cubicBezTo>
                    <a:pt x="3976" y="1463"/>
                    <a:pt x="3982" y="1456"/>
                    <a:pt x="3982" y="1456"/>
                  </a:cubicBezTo>
                  <a:cubicBezTo>
                    <a:pt x="4000" y="1459"/>
                    <a:pt x="4000" y="1459"/>
                    <a:pt x="4000" y="1459"/>
                  </a:cubicBezTo>
                  <a:cubicBezTo>
                    <a:pt x="4011" y="1462"/>
                    <a:pt x="4011" y="1462"/>
                    <a:pt x="4011" y="1462"/>
                  </a:cubicBezTo>
                  <a:cubicBezTo>
                    <a:pt x="4034" y="1476"/>
                    <a:pt x="4034" y="1476"/>
                    <a:pt x="4034" y="1476"/>
                  </a:cubicBezTo>
                  <a:cubicBezTo>
                    <a:pt x="4058" y="1477"/>
                    <a:pt x="4058" y="1477"/>
                    <a:pt x="4058" y="1477"/>
                  </a:cubicBezTo>
                  <a:cubicBezTo>
                    <a:pt x="4058" y="1477"/>
                    <a:pt x="4061" y="1482"/>
                    <a:pt x="4071" y="1482"/>
                  </a:cubicBezTo>
                  <a:cubicBezTo>
                    <a:pt x="4081" y="1482"/>
                    <a:pt x="4085" y="1460"/>
                    <a:pt x="4085" y="1460"/>
                  </a:cubicBezTo>
                  <a:cubicBezTo>
                    <a:pt x="4085" y="1460"/>
                    <a:pt x="4096" y="1465"/>
                    <a:pt x="4109" y="1457"/>
                  </a:cubicBezTo>
                  <a:cubicBezTo>
                    <a:pt x="4122" y="1449"/>
                    <a:pt x="4098" y="1439"/>
                    <a:pt x="4098" y="1439"/>
                  </a:cubicBezTo>
                  <a:cubicBezTo>
                    <a:pt x="4097" y="1414"/>
                    <a:pt x="4097" y="1414"/>
                    <a:pt x="4097" y="1414"/>
                  </a:cubicBezTo>
                  <a:cubicBezTo>
                    <a:pt x="4097" y="1395"/>
                    <a:pt x="4097" y="1395"/>
                    <a:pt x="4097" y="1395"/>
                  </a:cubicBezTo>
                  <a:cubicBezTo>
                    <a:pt x="4097" y="1395"/>
                    <a:pt x="4092" y="1377"/>
                    <a:pt x="4094" y="1368"/>
                  </a:cubicBezTo>
                  <a:cubicBezTo>
                    <a:pt x="4096" y="1359"/>
                    <a:pt x="4108" y="1354"/>
                    <a:pt x="4109" y="1348"/>
                  </a:cubicBezTo>
                  <a:cubicBezTo>
                    <a:pt x="4110" y="1342"/>
                    <a:pt x="4083" y="1327"/>
                    <a:pt x="4083" y="1327"/>
                  </a:cubicBezTo>
                  <a:cubicBezTo>
                    <a:pt x="4083" y="1327"/>
                    <a:pt x="4071" y="1325"/>
                    <a:pt x="4056" y="1322"/>
                  </a:cubicBezTo>
                  <a:cubicBezTo>
                    <a:pt x="4041" y="1319"/>
                    <a:pt x="4063" y="1304"/>
                    <a:pt x="4063" y="1304"/>
                  </a:cubicBezTo>
                  <a:cubicBezTo>
                    <a:pt x="4083" y="1284"/>
                    <a:pt x="4083" y="1284"/>
                    <a:pt x="4083" y="1284"/>
                  </a:cubicBezTo>
                  <a:cubicBezTo>
                    <a:pt x="4107" y="1281"/>
                    <a:pt x="4107" y="1281"/>
                    <a:pt x="4107" y="1281"/>
                  </a:cubicBezTo>
                  <a:cubicBezTo>
                    <a:pt x="4111" y="1273"/>
                    <a:pt x="4111" y="1273"/>
                    <a:pt x="4111" y="1273"/>
                  </a:cubicBezTo>
                  <a:cubicBezTo>
                    <a:pt x="4139" y="1275"/>
                    <a:pt x="4139" y="1275"/>
                    <a:pt x="4139" y="1275"/>
                  </a:cubicBezTo>
                  <a:cubicBezTo>
                    <a:pt x="4174" y="1268"/>
                    <a:pt x="4174" y="1268"/>
                    <a:pt x="4174" y="1268"/>
                  </a:cubicBezTo>
                  <a:cubicBezTo>
                    <a:pt x="4199" y="1281"/>
                    <a:pt x="4199" y="1281"/>
                    <a:pt x="4199" y="1281"/>
                  </a:cubicBezTo>
                  <a:cubicBezTo>
                    <a:pt x="4225" y="1298"/>
                    <a:pt x="4225" y="1298"/>
                    <a:pt x="4225" y="1298"/>
                  </a:cubicBezTo>
                  <a:cubicBezTo>
                    <a:pt x="4240" y="1295"/>
                    <a:pt x="4240" y="1295"/>
                    <a:pt x="4240" y="1295"/>
                  </a:cubicBezTo>
                  <a:cubicBezTo>
                    <a:pt x="4240" y="1295"/>
                    <a:pt x="4259" y="1296"/>
                    <a:pt x="4266" y="1297"/>
                  </a:cubicBezTo>
                  <a:cubicBezTo>
                    <a:pt x="4273" y="1298"/>
                    <a:pt x="4294" y="1312"/>
                    <a:pt x="4294" y="1312"/>
                  </a:cubicBezTo>
                  <a:cubicBezTo>
                    <a:pt x="4296" y="1321"/>
                    <a:pt x="4296" y="1321"/>
                    <a:pt x="4296" y="1321"/>
                  </a:cubicBezTo>
                  <a:cubicBezTo>
                    <a:pt x="4296" y="1321"/>
                    <a:pt x="4314" y="1331"/>
                    <a:pt x="4319" y="1335"/>
                  </a:cubicBezTo>
                  <a:cubicBezTo>
                    <a:pt x="4324" y="1339"/>
                    <a:pt x="4339" y="1344"/>
                    <a:pt x="4339" y="1344"/>
                  </a:cubicBezTo>
                  <a:cubicBezTo>
                    <a:pt x="4342" y="1363"/>
                    <a:pt x="4342" y="1363"/>
                    <a:pt x="4342" y="1363"/>
                  </a:cubicBezTo>
                  <a:cubicBezTo>
                    <a:pt x="4374" y="1380"/>
                    <a:pt x="4374" y="1380"/>
                    <a:pt x="4374" y="1380"/>
                  </a:cubicBezTo>
                  <a:cubicBezTo>
                    <a:pt x="4385" y="1402"/>
                    <a:pt x="4385" y="1402"/>
                    <a:pt x="4385" y="1402"/>
                  </a:cubicBezTo>
                  <a:cubicBezTo>
                    <a:pt x="4385" y="1402"/>
                    <a:pt x="4406" y="1404"/>
                    <a:pt x="4416" y="1413"/>
                  </a:cubicBezTo>
                  <a:cubicBezTo>
                    <a:pt x="4426" y="1422"/>
                    <a:pt x="4444" y="1446"/>
                    <a:pt x="4444" y="1446"/>
                  </a:cubicBezTo>
                  <a:cubicBezTo>
                    <a:pt x="4451" y="1446"/>
                    <a:pt x="4451" y="1446"/>
                    <a:pt x="4451" y="1446"/>
                  </a:cubicBezTo>
                  <a:cubicBezTo>
                    <a:pt x="4455" y="1462"/>
                    <a:pt x="4455" y="1462"/>
                    <a:pt x="4455" y="1462"/>
                  </a:cubicBezTo>
                  <a:cubicBezTo>
                    <a:pt x="4455" y="1462"/>
                    <a:pt x="4474" y="1472"/>
                    <a:pt x="4482" y="1477"/>
                  </a:cubicBezTo>
                  <a:cubicBezTo>
                    <a:pt x="4490" y="1482"/>
                    <a:pt x="4507" y="1481"/>
                    <a:pt x="4517" y="1479"/>
                  </a:cubicBezTo>
                  <a:cubicBezTo>
                    <a:pt x="4527" y="1477"/>
                    <a:pt x="4543" y="1493"/>
                    <a:pt x="4543" y="1493"/>
                  </a:cubicBezTo>
                  <a:cubicBezTo>
                    <a:pt x="4543" y="1493"/>
                    <a:pt x="4551" y="1486"/>
                    <a:pt x="4555" y="1486"/>
                  </a:cubicBezTo>
                  <a:cubicBezTo>
                    <a:pt x="4559" y="1486"/>
                    <a:pt x="4597" y="1514"/>
                    <a:pt x="4597" y="1514"/>
                  </a:cubicBezTo>
                  <a:cubicBezTo>
                    <a:pt x="4621" y="1514"/>
                    <a:pt x="4621" y="1514"/>
                    <a:pt x="4621" y="1514"/>
                  </a:cubicBezTo>
                  <a:cubicBezTo>
                    <a:pt x="4630" y="1533"/>
                    <a:pt x="4630" y="1533"/>
                    <a:pt x="4630" y="1533"/>
                  </a:cubicBezTo>
                  <a:cubicBezTo>
                    <a:pt x="4630" y="1533"/>
                    <a:pt x="4646" y="1534"/>
                    <a:pt x="4649" y="1541"/>
                  </a:cubicBezTo>
                  <a:cubicBezTo>
                    <a:pt x="4652" y="1548"/>
                    <a:pt x="4653" y="1556"/>
                    <a:pt x="4653" y="1556"/>
                  </a:cubicBezTo>
                  <a:cubicBezTo>
                    <a:pt x="4678" y="1576"/>
                    <a:pt x="4678" y="1576"/>
                    <a:pt x="4678" y="1576"/>
                  </a:cubicBezTo>
                  <a:cubicBezTo>
                    <a:pt x="4695" y="1572"/>
                    <a:pt x="4695" y="1572"/>
                    <a:pt x="4695" y="1572"/>
                  </a:cubicBezTo>
                  <a:cubicBezTo>
                    <a:pt x="4703" y="1582"/>
                    <a:pt x="4703" y="1582"/>
                    <a:pt x="4703" y="1582"/>
                  </a:cubicBezTo>
                  <a:cubicBezTo>
                    <a:pt x="4716" y="1581"/>
                    <a:pt x="4716" y="1581"/>
                    <a:pt x="4716" y="1581"/>
                  </a:cubicBezTo>
                  <a:cubicBezTo>
                    <a:pt x="4716" y="1574"/>
                    <a:pt x="4716" y="1574"/>
                    <a:pt x="4716" y="1574"/>
                  </a:cubicBezTo>
                  <a:cubicBezTo>
                    <a:pt x="4735" y="1576"/>
                    <a:pt x="4735" y="1576"/>
                    <a:pt x="4735" y="1576"/>
                  </a:cubicBezTo>
                  <a:cubicBezTo>
                    <a:pt x="4735" y="1576"/>
                    <a:pt x="4736" y="1565"/>
                    <a:pt x="4739" y="1560"/>
                  </a:cubicBezTo>
                  <a:cubicBezTo>
                    <a:pt x="4742" y="1555"/>
                    <a:pt x="4770" y="1556"/>
                    <a:pt x="4770" y="1556"/>
                  </a:cubicBezTo>
                  <a:cubicBezTo>
                    <a:pt x="4775" y="1542"/>
                    <a:pt x="4775" y="1542"/>
                    <a:pt x="4775" y="1542"/>
                  </a:cubicBezTo>
                  <a:cubicBezTo>
                    <a:pt x="4775" y="1542"/>
                    <a:pt x="4800" y="1536"/>
                    <a:pt x="4810" y="1544"/>
                  </a:cubicBezTo>
                  <a:cubicBezTo>
                    <a:pt x="4820" y="1552"/>
                    <a:pt x="4814" y="1565"/>
                    <a:pt x="4814" y="1565"/>
                  </a:cubicBezTo>
                  <a:cubicBezTo>
                    <a:pt x="4832" y="1573"/>
                    <a:pt x="4832" y="1573"/>
                    <a:pt x="4832" y="1573"/>
                  </a:cubicBezTo>
                  <a:cubicBezTo>
                    <a:pt x="4832" y="1593"/>
                    <a:pt x="4832" y="1593"/>
                    <a:pt x="4832" y="1593"/>
                  </a:cubicBezTo>
                  <a:cubicBezTo>
                    <a:pt x="4820" y="1598"/>
                    <a:pt x="4820" y="1598"/>
                    <a:pt x="4820" y="1598"/>
                  </a:cubicBezTo>
                  <a:cubicBezTo>
                    <a:pt x="4828" y="1608"/>
                    <a:pt x="4828" y="1608"/>
                    <a:pt x="4828" y="1608"/>
                  </a:cubicBezTo>
                  <a:cubicBezTo>
                    <a:pt x="4828" y="1620"/>
                    <a:pt x="4828" y="1620"/>
                    <a:pt x="4828" y="1620"/>
                  </a:cubicBezTo>
                  <a:cubicBezTo>
                    <a:pt x="4835" y="1630"/>
                    <a:pt x="4835" y="1630"/>
                    <a:pt x="4835" y="1630"/>
                  </a:cubicBezTo>
                  <a:cubicBezTo>
                    <a:pt x="4835" y="1643"/>
                    <a:pt x="4835" y="1643"/>
                    <a:pt x="4835" y="1643"/>
                  </a:cubicBezTo>
                  <a:cubicBezTo>
                    <a:pt x="4846" y="1650"/>
                    <a:pt x="4846" y="1650"/>
                    <a:pt x="4846" y="1650"/>
                  </a:cubicBezTo>
                  <a:cubicBezTo>
                    <a:pt x="4843" y="1667"/>
                    <a:pt x="4843" y="1667"/>
                    <a:pt x="4843" y="1667"/>
                  </a:cubicBezTo>
                  <a:cubicBezTo>
                    <a:pt x="4846" y="1684"/>
                    <a:pt x="4846" y="1684"/>
                    <a:pt x="4846" y="1684"/>
                  </a:cubicBezTo>
                  <a:cubicBezTo>
                    <a:pt x="4846" y="1684"/>
                    <a:pt x="4834" y="1688"/>
                    <a:pt x="4839" y="1700"/>
                  </a:cubicBezTo>
                  <a:cubicBezTo>
                    <a:pt x="4844" y="1712"/>
                    <a:pt x="4846" y="1713"/>
                    <a:pt x="4839" y="1719"/>
                  </a:cubicBezTo>
                  <a:cubicBezTo>
                    <a:pt x="4832" y="1725"/>
                    <a:pt x="4796" y="1702"/>
                    <a:pt x="4785" y="1707"/>
                  </a:cubicBezTo>
                  <a:cubicBezTo>
                    <a:pt x="4774" y="1712"/>
                    <a:pt x="4786" y="1718"/>
                    <a:pt x="4784" y="1723"/>
                  </a:cubicBezTo>
                  <a:cubicBezTo>
                    <a:pt x="4782" y="1728"/>
                    <a:pt x="4769" y="1719"/>
                    <a:pt x="4766" y="1729"/>
                  </a:cubicBezTo>
                  <a:cubicBezTo>
                    <a:pt x="4763" y="1739"/>
                    <a:pt x="4778" y="1740"/>
                    <a:pt x="4792" y="1753"/>
                  </a:cubicBezTo>
                  <a:cubicBezTo>
                    <a:pt x="4806" y="1766"/>
                    <a:pt x="4810" y="1785"/>
                    <a:pt x="4812" y="1791"/>
                  </a:cubicBezTo>
                  <a:cubicBezTo>
                    <a:pt x="4814" y="1797"/>
                    <a:pt x="4825" y="1808"/>
                    <a:pt x="4825" y="1808"/>
                  </a:cubicBezTo>
                  <a:cubicBezTo>
                    <a:pt x="4826" y="1831"/>
                    <a:pt x="4826" y="1831"/>
                    <a:pt x="4826" y="1831"/>
                  </a:cubicBezTo>
                  <a:cubicBezTo>
                    <a:pt x="4809" y="1827"/>
                    <a:pt x="4809" y="1827"/>
                    <a:pt x="4809" y="1827"/>
                  </a:cubicBezTo>
                  <a:cubicBezTo>
                    <a:pt x="4802" y="1845"/>
                    <a:pt x="4802" y="1845"/>
                    <a:pt x="4802" y="1845"/>
                  </a:cubicBezTo>
                  <a:cubicBezTo>
                    <a:pt x="4821" y="1851"/>
                    <a:pt x="4821" y="1851"/>
                    <a:pt x="4821" y="1851"/>
                  </a:cubicBezTo>
                  <a:cubicBezTo>
                    <a:pt x="4844" y="1852"/>
                    <a:pt x="4844" y="1852"/>
                    <a:pt x="4844" y="1852"/>
                  </a:cubicBezTo>
                  <a:cubicBezTo>
                    <a:pt x="4844" y="1852"/>
                    <a:pt x="4838" y="1811"/>
                    <a:pt x="4847" y="1807"/>
                  </a:cubicBezTo>
                  <a:cubicBezTo>
                    <a:pt x="4856" y="1803"/>
                    <a:pt x="4863" y="1816"/>
                    <a:pt x="4863" y="1816"/>
                  </a:cubicBezTo>
                  <a:cubicBezTo>
                    <a:pt x="4872" y="1808"/>
                    <a:pt x="4872" y="1808"/>
                    <a:pt x="4872" y="1808"/>
                  </a:cubicBezTo>
                  <a:cubicBezTo>
                    <a:pt x="4872" y="1808"/>
                    <a:pt x="4888" y="1840"/>
                    <a:pt x="4896" y="1838"/>
                  </a:cubicBezTo>
                  <a:cubicBezTo>
                    <a:pt x="4904" y="1836"/>
                    <a:pt x="4923" y="1830"/>
                    <a:pt x="4923" y="1830"/>
                  </a:cubicBezTo>
                  <a:cubicBezTo>
                    <a:pt x="4923" y="1842"/>
                    <a:pt x="4923" y="1842"/>
                    <a:pt x="4923" y="1842"/>
                  </a:cubicBezTo>
                  <a:cubicBezTo>
                    <a:pt x="4923" y="1842"/>
                    <a:pt x="4978" y="1822"/>
                    <a:pt x="4980" y="1802"/>
                  </a:cubicBezTo>
                  <a:cubicBezTo>
                    <a:pt x="4982" y="1782"/>
                    <a:pt x="4985" y="1754"/>
                    <a:pt x="4985" y="1754"/>
                  </a:cubicBezTo>
                  <a:cubicBezTo>
                    <a:pt x="4999" y="1747"/>
                    <a:pt x="4999" y="1747"/>
                    <a:pt x="4999" y="1747"/>
                  </a:cubicBezTo>
                  <a:cubicBezTo>
                    <a:pt x="4999" y="1747"/>
                    <a:pt x="4997" y="1704"/>
                    <a:pt x="5006" y="1697"/>
                  </a:cubicBezTo>
                  <a:cubicBezTo>
                    <a:pt x="5015" y="1690"/>
                    <a:pt x="5017" y="1666"/>
                    <a:pt x="5019" y="1650"/>
                  </a:cubicBezTo>
                  <a:cubicBezTo>
                    <a:pt x="5021" y="1634"/>
                    <a:pt x="5010" y="1607"/>
                    <a:pt x="5010" y="1607"/>
                  </a:cubicBezTo>
                  <a:cubicBezTo>
                    <a:pt x="5010" y="1607"/>
                    <a:pt x="5024" y="1585"/>
                    <a:pt x="5024" y="1580"/>
                  </a:cubicBezTo>
                  <a:cubicBezTo>
                    <a:pt x="5024" y="1575"/>
                    <a:pt x="5016" y="1565"/>
                    <a:pt x="5016" y="1565"/>
                  </a:cubicBezTo>
                  <a:cubicBezTo>
                    <a:pt x="5016" y="1565"/>
                    <a:pt x="5033" y="1541"/>
                    <a:pt x="5029" y="1532"/>
                  </a:cubicBezTo>
                  <a:cubicBezTo>
                    <a:pt x="5025" y="1523"/>
                    <a:pt x="5013" y="1496"/>
                    <a:pt x="5013" y="1496"/>
                  </a:cubicBezTo>
                  <a:cubicBezTo>
                    <a:pt x="5013" y="1496"/>
                    <a:pt x="5005" y="1468"/>
                    <a:pt x="4998" y="1465"/>
                  </a:cubicBezTo>
                  <a:cubicBezTo>
                    <a:pt x="4991" y="1462"/>
                    <a:pt x="4986" y="1458"/>
                    <a:pt x="4986" y="1458"/>
                  </a:cubicBezTo>
                  <a:cubicBezTo>
                    <a:pt x="4990" y="1451"/>
                    <a:pt x="4990" y="1451"/>
                    <a:pt x="4990" y="1451"/>
                  </a:cubicBezTo>
                  <a:cubicBezTo>
                    <a:pt x="4990" y="1451"/>
                    <a:pt x="4971" y="1443"/>
                    <a:pt x="4965" y="1428"/>
                  </a:cubicBezTo>
                  <a:cubicBezTo>
                    <a:pt x="4959" y="1413"/>
                    <a:pt x="4957" y="1401"/>
                    <a:pt x="4957" y="1401"/>
                  </a:cubicBezTo>
                  <a:cubicBezTo>
                    <a:pt x="4948" y="1395"/>
                    <a:pt x="4948" y="1395"/>
                    <a:pt x="4948" y="1395"/>
                  </a:cubicBezTo>
                  <a:cubicBezTo>
                    <a:pt x="4948" y="1395"/>
                    <a:pt x="4955" y="1365"/>
                    <a:pt x="4948" y="1356"/>
                  </a:cubicBezTo>
                  <a:cubicBezTo>
                    <a:pt x="4941" y="1347"/>
                    <a:pt x="4936" y="1340"/>
                    <a:pt x="4936" y="1340"/>
                  </a:cubicBezTo>
                  <a:cubicBezTo>
                    <a:pt x="4924" y="1336"/>
                    <a:pt x="4924" y="1336"/>
                    <a:pt x="4924" y="1336"/>
                  </a:cubicBezTo>
                  <a:cubicBezTo>
                    <a:pt x="4924" y="1336"/>
                    <a:pt x="4920" y="1322"/>
                    <a:pt x="4913" y="1317"/>
                  </a:cubicBezTo>
                  <a:cubicBezTo>
                    <a:pt x="4906" y="1312"/>
                    <a:pt x="4889" y="1304"/>
                    <a:pt x="4889" y="1304"/>
                  </a:cubicBezTo>
                  <a:cubicBezTo>
                    <a:pt x="4875" y="1300"/>
                    <a:pt x="4875" y="1300"/>
                    <a:pt x="4875" y="1300"/>
                  </a:cubicBezTo>
                  <a:cubicBezTo>
                    <a:pt x="4872" y="1291"/>
                    <a:pt x="4872" y="1291"/>
                    <a:pt x="4872" y="1291"/>
                  </a:cubicBezTo>
                  <a:cubicBezTo>
                    <a:pt x="4872" y="1291"/>
                    <a:pt x="4900" y="1304"/>
                    <a:pt x="4903" y="1298"/>
                  </a:cubicBezTo>
                  <a:cubicBezTo>
                    <a:pt x="4906" y="1292"/>
                    <a:pt x="4885" y="1286"/>
                    <a:pt x="4885" y="1286"/>
                  </a:cubicBezTo>
                  <a:cubicBezTo>
                    <a:pt x="4830" y="1260"/>
                    <a:pt x="4830" y="1260"/>
                    <a:pt x="4830" y="1260"/>
                  </a:cubicBezTo>
                  <a:cubicBezTo>
                    <a:pt x="4830" y="1260"/>
                    <a:pt x="4802" y="1243"/>
                    <a:pt x="4794" y="1238"/>
                  </a:cubicBezTo>
                  <a:cubicBezTo>
                    <a:pt x="4786" y="1233"/>
                    <a:pt x="4772" y="1243"/>
                    <a:pt x="4772" y="1243"/>
                  </a:cubicBezTo>
                  <a:cubicBezTo>
                    <a:pt x="4746" y="1236"/>
                    <a:pt x="4746" y="1236"/>
                    <a:pt x="4746" y="1236"/>
                  </a:cubicBezTo>
                  <a:cubicBezTo>
                    <a:pt x="4771" y="1264"/>
                    <a:pt x="4771" y="1264"/>
                    <a:pt x="4771" y="1264"/>
                  </a:cubicBezTo>
                  <a:cubicBezTo>
                    <a:pt x="4767" y="1281"/>
                    <a:pt x="4767" y="1281"/>
                    <a:pt x="4767" y="1281"/>
                  </a:cubicBezTo>
                  <a:cubicBezTo>
                    <a:pt x="4759" y="1279"/>
                    <a:pt x="4759" y="1279"/>
                    <a:pt x="4759" y="1279"/>
                  </a:cubicBezTo>
                  <a:cubicBezTo>
                    <a:pt x="4758" y="1259"/>
                    <a:pt x="4758" y="1259"/>
                    <a:pt x="4758" y="1259"/>
                  </a:cubicBezTo>
                  <a:cubicBezTo>
                    <a:pt x="4748" y="1252"/>
                    <a:pt x="4748" y="1252"/>
                    <a:pt x="4748" y="1252"/>
                  </a:cubicBezTo>
                  <a:cubicBezTo>
                    <a:pt x="4746" y="1271"/>
                    <a:pt x="4746" y="1271"/>
                    <a:pt x="4746" y="1271"/>
                  </a:cubicBezTo>
                  <a:cubicBezTo>
                    <a:pt x="4717" y="1273"/>
                    <a:pt x="4717" y="1273"/>
                    <a:pt x="4717" y="1273"/>
                  </a:cubicBezTo>
                  <a:cubicBezTo>
                    <a:pt x="4717" y="1273"/>
                    <a:pt x="4724" y="1263"/>
                    <a:pt x="4719" y="1257"/>
                  </a:cubicBezTo>
                  <a:cubicBezTo>
                    <a:pt x="4714" y="1251"/>
                    <a:pt x="4701" y="1253"/>
                    <a:pt x="4701" y="1253"/>
                  </a:cubicBezTo>
                  <a:cubicBezTo>
                    <a:pt x="4696" y="1260"/>
                    <a:pt x="4696" y="1260"/>
                    <a:pt x="4696" y="1260"/>
                  </a:cubicBezTo>
                  <a:cubicBezTo>
                    <a:pt x="4681" y="1261"/>
                    <a:pt x="4681" y="1261"/>
                    <a:pt x="4681" y="1261"/>
                  </a:cubicBezTo>
                  <a:cubicBezTo>
                    <a:pt x="4672" y="1236"/>
                    <a:pt x="4672" y="1236"/>
                    <a:pt x="4672" y="1236"/>
                  </a:cubicBezTo>
                  <a:cubicBezTo>
                    <a:pt x="4668" y="1235"/>
                    <a:pt x="4668" y="1235"/>
                    <a:pt x="4668" y="1235"/>
                  </a:cubicBezTo>
                  <a:cubicBezTo>
                    <a:pt x="4660" y="1222"/>
                    <a:pt x="4660" y="1222"/>
                    <a:pt x="4660" y="1222"/>
                  </a:cubicBezTo>
                  <a:cubicBezTo>
                    <a:pt x="4612" y="1224"/>
                    <a:pt x="4612" y="1224"/>
                    <a:pt x="4612" y="1224"/>
                  </a:cubicBezTo>
                  <a:cubicBezTo>
                    <a:pt x="4606" y="1218"/>
                    <a:pt x="4606" y="1218"/>
                    <a:pt x="4606" y="1218"/>
                  </a:cubicBezTo>
                  <a:cubicBezTo>
                    <a:pt x="4606" y="1218"/>
                    <a:pt x="4580" y="1222"/>
                    <a:pt x="4580" y="1205"/>
                  </a:cubicBezTo>
                  <a:cubicBezTo>
                    <a:pt x="4580" y="1188"/>
                    <a:pt x="4602" y="1186"/>
                    <a:pt x="4602" y="1186"/>
                  </a:cubicBezTo>
                  <a:cubicBezTo>
                    <a:pt x="4602" y="1170"/>
                    <a:pt x="4602" y="1170"/>
                    <a:pt x="4602" y="1170"/>
                  </a:cubicBezTo>
                  <a:cubicBezTo>
                    <a:pt x="4602" y="1170"/>
                    <a:pt x="4621" y="1169"/>
                    <a:pt x="4622" y="1158"/>
                  </a:cubicBezTo>
                  <a:cubicBezTo>
                    <a:pt x="4623" y="1147"/>
                    <a:pt x="4633" y="1132"/>
                    <a:pt x="4633" y="1132"/>
                  </a:cubicBezTo>
                  <a:cubicBezTo>
                    <a:pt x="4623" y="1123"/>
                    <a:pt x="4623" y="1123"/>
                    <a:pt x="4623" y="1123"/>
                  </a:cubicBezTo>
                  <a:cubicBezTo>
                    <a:pt x="4630" y="1110"/>
                    <a:pt x="4630" y="1110"/>
                    <a:pt x="4630" y="1110"/>
                  </a:cubicBezTo>
                  <a:cubicBezTo>
                    <a:pt x="4623" y="1100"/>
                    <a:pt x="4623" y="1100"/>
                    <a:pt x="4623" y="1100"/>
                  </a:cubicBezTo>
                  <a:cubicBezTo>
                    <a:pt x="4637" y="1089"/>
                    <a:pt x="4637" y="1089"/>
                    <a:pt x="4637" y="1089"/>
                  </a:cubicBezTo>
                  <a:cubicBezTo>
                    <a:pt x="4651" y="1086"/>
                    <a:pt x="4651" y="1086"/>
                    <a:pt x="4651" y="1086"/>
                  </a:cubicBezTo>
                  <a:cubicBezTo>
                    <a:pt x="4645" y="1064"/>
                    <a:pt x="4645" y="1064"/>
                    <a:pt x="4645" y="1064"/>
                  </a:cubicBezTo>
                  <a:cubicBezTo>
                    <a:pt x="4660" y="1059"/>
                    <a:pt x="4660" y="1059"/>
                    <a:pt x="4660" y="1059"/>
                  </a:cubicBezTo>
                  <a:cubicBezTo>
                    <a:pt x="4642" y="1036"/>
                    <a:pt x="4642" y="1036"/>
                    <a:pt x="4642" y="1036"/>
                  </a:cubicBezTo>
                  <a:cubicBezTo>
                    <a:pt x="4664" y="1027"/>
                    <a:pt x="4664" y="1027"/>
                    <a:pt x="4664" y="1027"/>
                  </a:cubicBezTo>
                  <a:cubicBezTo>
                    <a:pt x="4664" y="1027"/>
                    <a:pt x="4657" y="997"/>
                    <a:pt x="4673" y="987"/>
                  </a:cubicBezTo>
                  <a:cubicBezTo>
                    <a:pt x="4689" y="977"/>
                    <a:pt x="4695" y="976"/>
                    <a:pt x="4695" y="976"/>
                  </a:cubicBezTo>
                  <a:cubicBezTo>
                    <a:pt x="4695" y="976"/>
                    <a:pt x="4720" y="980"/>
                    <a:pt x="4732" y="979"/>
                  </a:cubicBezTo>
                  <a:cubicBezTo>
                    <a:pt x="4744" y="978"/>
                    <a:pt x="4796" y="982"/>
                    <a:pt x="4796" y="982"/>
                  </a:cubicBezTo>
                  <a:cubicBezTo>
                    <a:pt x="4807" y="993"/>
                    <a:pt x="4807" y="993"/>
                    <a:pt x="4807" y="993"/>
                  </a:cubicBezTo>
                  <a:cubicBezTo>
                    <a:pt x="4820" y="988"/>
                    <a:pt x="4820" y="988"/>
                    <a:pt x="4820" y="988"/>
                  </a:cubicBezTo>
                  <a:cubicBezTo>
                    <a:pt x="4815" y="976"/>
                    <a:pt x="4815" y="976"/>
                    <a:pt x="4815" y="976"/>
                  </a:cubicBezTo>
                  <a:cubicBezTo>
                    <a:pt x="4865" y="989"/>
                    <a:pt x="4865" y="989"/>
                    <a:pt x="4865" y="989"/>
                  </a:cubicBezTo>
                  <a:cubicBezTo>
                    <a:pt x="4885" y="977"/>
                    <a:pt x="4885" y="977"/>
                    <a:pt x="4885" y="977"/>
                  </a:cubicBezTo>
                  <a:cubicBezTo>
                    <a:pt x="4904" y="992"/>
                    <a:pt x="4904" y="992"/>
                    <a:pt x="4904" y="992"/>
                  </a:cubicBezTo>
                  <a:cubicBezTo>
                    <a:pt x="4909" y="968"/>
                    <a:pt x="4909" y="968"/>
                    <a:pt x="4909" y="968"/>
                  </a:cubicBezTo>
                  <a:cubicBezTo>
                    <a:pt x="4909" y="968"/>
                    <a:pt x="4932" y="966"/>
                    <a:pt x="4948" y="967"/>
                  </a:cubicBezTo>
                  <a:cubicBezTo>
                    <a:pt x="4964" y="968"/>
                    <a:pt x="4970" y="982"/>
                    <a:pt x="4976" y="980"/>
                  </a:cubicBezTo>
                  <a:cubicBezTo>
                    <a:pt x="4982" y="978"/>
                    <a:pt x="5000" y="967"/>
                    <a:pt x="5000" y="967"/>
                  </a:cubicBezTo>
                  <a:cubicBezTo>
                    <a:pt x="5016" y="981"/>
                    <a:pt x="5016" y="981"/>
                    <a:pt x="5016" y="981"/>
                  </a:cubicBezTo>
                  <a:cubicBezTo>
                    <a:pt x="5044" y="986"/>
                    <a:pt x="5044" y="986"/>
                    <a:pt x="5044" y="986"/>
                  </a:cubicBezTo>
                  <a:cubicBezTo>
                    <a:pt x="5008" y="993"/>
                    <a:pt x="5008" y="993"/>
                    <a:pt x="5008" y="993"/>
                  </a:cubicBezTo>
                  <a:cubicBezTo>
                    <a:pt x="5008" y="993"/>
                    <a:pt x="5019" y="1014"/>
                    <a:pt x="5030" y="1009"/>
                  </a:cubicBezTo>
                  <a:cubicBezTo>
                    <a:pt x="5041" y="1004"/>
                    <a:pt x="5061" y="996"/>
                    <a:pt x="5061" y="996"/>
                  </a:cubicBezTo>
                  <a:cubicBezTo>
                    <a:pt x="5079" y="1005"/>
                    <a:pt x="5079" y="1005"/>
                    <a:pt x="5079" y="1005"/>
                  </a:cubicBezTo>
                  <a:cubicBezTo>
                    <a:pt x="5094" y="993"/>
                    <a:pt x="5094" y="993"/>
                    <a:pt x="5094" y="993"/>
                  </a:cubicBezTo>
                  <a:cubicBezTo>
                    <a:pt x="5094" y="993"/>
                    <a:pt x="5121" y="1002"/>
                    <a:pt x="5129" y="998"/>
                  </a:cubicBezTo>
                  <a:cubicBezTo>
                    <a:pt x="5137" y="994"/>
                    <a:pt x="5131" y="986"/>
                    <a:pt x="5131" y="986"/>
                  </a:cubicBezTo>
                  <a:cubicBezTo>
                    <a:pt x="5155" y="988"/>
                    <a:pt x="5155" y="988"/>
                    <a:pt x="5155" y="988"/>
                  </a:cubicBezTo>
                  <a:cubicBezTo>
                    <a:pt x="5122" y="970"/>
                    <a:pt x="5122" y="970"/>
                    <a:pt x="5122" y="970"/>
                  </a:cubicBezTo>
                  <a:cubicBezTo>
                    <a:pt x="5104" y="977"/>
                    <a:pt x="5104" y="977"/>
                    <a:pt x="5104" y="977"/>
                  </a:cubicBezTo>
                  <a:cubicBezTo>
                    <a:pt x="5099" y="965"/>
                    <a:pt x="5099" y="965"/>
                    <a:pt x="5099" y="965"/>
                  </a:cubicBezTo>
                  <a:cubicBezTo>
                    <a:pt x="5099" y="965"/>
                    <a:pt x="5084" y="942"/>
                    <a:pt x="5086" y="937"/>
                  </a:cubicBezTo>
                  <a:cubicBezTo>
                    <a:pt x="5088" y="932"/>
                    <a:pt x="5105" y="918"/>
                    <a:pt x="5105" y="918"/>
                  </a:cubicBezTo>
                  <a:cubicBezTo>
                    <a:pt x="5101" y="898"/>
                    <a:pt x="5101" y="898"/>
                    <a:pt x="5101" y="898"/>
                  </a:cubicBezTo>
                  <a:cubicBezTo>
                    <a:pt x="5110" y="890"/>
                    <a:pt x="5110" y="890"/>
                    <a:pt x="5110" y="890"/>
                  </a:cubicBezTo>
                  <a:cubicBezTo>
                    <a:pt x="5110" y="890"/>
                    <a:pt x="5084" y="877"/>
                    <a:pt x="5101" y="866"/>
                  </a:cubicBezTo>
                  <a:cubicBezTo>
                    <a:pt x="5118" y="855"/>
                    <a:pt x="5154" y="866"/>
                    <a:pt x="5154" y="866"/>
                  </a:cubicBezTo>
                  <a:cubicBezTo>
                    <a:pt x="5168" y="852"/>
                    <a:pt x="5168" y="852"/>
                    <a:pt x="5168" y="852"/>
                  </a:cubicBezTo>
                  <a:cubicBezTo>
                    <a:pt x="5190" y="871"/>
                    <a:pt x="5190" y="871"/>
                    <a:pt x="5190" y="871"/>
                  </a:cubicBezTo>
                  <a:cubicBezTo>
                    <a:pt x="5209" y="860"/>
                    <a:pt x="5209" y="860"/>
                    <a:pt x="5209" y="860"/>
                  </a:cubicBezTo>
                  <a:cubicBezTo>
                    <a:pt x="5209" y="860"/>
                    <a:pt x="5222" y="893"/>
                    <a:pt x="5229" y="896"/>
                  </a:cubicBezTo>
                  <a:cubicBezTo>
                    <a:pt x="5236" y="899"/>
                    <a:pt x="5257" y="895"/>
                    <a:pt x="5257" y="895"/>
                  </a:cubicBezTo>
                  <a:cubicBezTo>
                    <a:pt x="5257" y="895"/>
                    <a:pt x="5257" y="926"/>
                    <a:pt x="5268" y="922"/>
                  </a:cubicBezTo>
                  <a:cubicBezTo>
                    <a:pt x="5279" y="918"/>
                    <a:pt x="5294" y="878"/>
                    <a:pt x="5294" y="878"/>
                  </a:cubicBezTo>
                  <a:cubicBezTo>
                    <a:pt x="5310" y="869"/>
                    <a:pt x="5310" y="869"/>
                    <a:pt x="5310" y="869"/>
                  </a:cubicBezTo>
                  <a:cubicBezTo>
                    <a:pt x="5330" y="876"/>
                    <a:pt x="5330" y="876"/>
                    <a:pt x="5330" y="876"/>
                  </a:cubicBezTo>
                  <a:cubicBezTo>
                    <a:pt x="5329" y="867"/>
                    <a:pt x="5329" y="867"/>
                    <a:pt x="5329" y="867"/>
                  </a:cubicBezTo>
                  <a:cubicBezTo>
                    <a:pt x="5310" y="857"/>
                    <a:pt x="5310" y="857"/>
                    <a:pt x="5310" y="857"/>
                  </a:cubicBezTo>
                  <a:cubicBezTo>
                    <a:pt x="5310" y="857"/>
                    <a:pt x="5263" y="823"/>
                    <a:pt x="5274" y="822"/>
                  </a:cubicBezTo>
                  <a:cubicBezTo>
                    <a:pt x="5285" y="821"/>
                    <a:pt x="5339" y="823"/>
                    <a:pt x="5339" y="823"/>
                  </a:cubicBezTo>
                  <a:cubicBezTo>
                    <a:pt x="5373" y="823"/>
                    <a:pt x="5373" y="823"/>
                    <a:pt x="5373" y="823"/>
                  </a:cubicBezTo>
                  <a:cubicBezTo>
                    <a:pt x="5373" y="823"/>
                    <a:pt x="5376" y="837"/>
                    <a:pt x="5372" y="836"/>
                  </a:cubicBezTo>
                  <a:cubicBezTo>
                    <a:pt x="5368" y="835"/>
                    <a:pt x="5329" y="823"/>
                    <a:pt x="5331" y="837"/>
                  </a:cubicBezTo>
                  <a:cubicBezTo>
                    <a:pt x="5333" y="851"/>
                    <a:pt x="5356" y="864"/>
                    <a:pt x="5356" y="864"/>
                  </a:cubicBezTo>
                  <a:cubicBezTo>
                    <a:pt x="5358" y="881"/>
                    <a:pt x="5358" y="881"/>
                    <a:pt x="5358" y="881"/>
                  </a:cubicBezTo>
                  <a:cubicBezTo>
                    <a:pt x="5378" y="884"/>
                    <a:pt x="5378" y="884"/>
                    <a:pt x="5378" y="884"/>
                  </a:cubicBezTo>
                  <a:cubicBezTo>
                    <a:pt x="5374" y="897"/>
                    <a:pt x="5374" y="897"/>
                    <a:pt x="5374" y="897"/>
                  </a:cubicBezTo>
                  <a:cubicBezTo>
                    <a:pt x="5387" y="908"/>
                    <a:pt x="5387" y="908"/>
                    <a:pt x="5387" y="908"/>
                  </a:cubicBezTo>
                  <a:cubicBezTo>
                    <a:pt x="5369" y="911"/>
                    <a:pt x="5369" y="911"/>
                    <a:pt x="5369" y="911"/>
                  </a:cubicBezTo>
                  <a:cubicBezTo>
                    <a:pt x="5364" y="922"/>
                    <a:pt x="5364" y="922"/>
                    <a:pt x="5364" y="922"/>
                  </a:cubicBezTo>
                  <a:cubicBezTo>
                    <a:pt x="5352" y="926"/>
                    <a:pt x="5352" y="926"/>
                    <a:pt x="5352" y="926"/>
                  </a:cubicBezTo>
                  <a:cubicBezTo>
                    <a:pt x="5352" y="926"/>
                    <a:pt x="5365" y="948"/>
                    <a:pt x="5358" y="960"/>
                  </a:cubicBezTo>
                  <a:cubicBezTo>
                    <a:pt x="5351" y="972"/>
                    <a:pt x="5340" y="992"/>
                    <a:pt x="5340" y="999"/>
                  </a:cubicBezTo>
                  <a:cubicBezTo>
                    <a:pt x="5340" y="1006"/>
                    <a:pt x="5358" y="1012"/>
                    <a:pt x="5345" y="1029"/>
                  </a:cubicBezTo>
                  <a:cubicBezTo>
                    <a:pt x="5332" y="1046"/>
                    <a:pt x="5310" y="1051"/>
                    <a:pt x="5310" y="1051"/>
                  </a:cubicBezTo>
                  <a:cubicBezTo>
                    <a:pt x="5313" y="1063"/>
                    <a:pt x="5313" y="1063"/>
                    <a:pt x="5313" y="1063"/>
                  </a:cubicBezTo>
                  <a:cubicBezTo>
                    <a:pt x="5300" y="1063"/>
                    <a:pt x="5300" y="1063"/>
                    <a:pt x="5300" y="1063"/>
                  </a:cubicBezTo>
                  <a:cubicBezTo>
                    <a:pt x="5300" y="1063"/>
                    <a:pt x="5324" y="1073"/>
                    <a:pt x="5322" y="1090"/>
                  </a:cubicBezTo>
                  <a:cubicBezTo>
                    <a:pt x="5320" y="1107"/>
                    <a:pt x="5313" y="1118"/>
                    <a:pt x="5320" y="1135"/>
                  </a:cubicBezTo>
                  <a:cubicBezTo>
                    <a:pt x="5327" y="1152"/>
                    <a:pt x="5392" y="1206"/>
                    <a:pt x="5392" y="1206"/>
                  </a:cubicBezTo>
                  <a:cubicBezTo>
                    <a:pt x="5432" y="1247"/>
                    <a:pt x="5432" y="1247"/>
                    <a:pt x="5432" y="1247"/>
                  </a:cubicBezTo>
                  <a:cubicBezTo>
                    <a:pt x="5441" y="1244"/>
                    <a:pt x="5441" y="1244"/>
                    <a:pt x="5441" y="1244"/>
                  </a:cubicBezTo>
                  <a:cubicBezTo>
                    <a:pt x="5494" y="1308"/>
                    <a:pt x="5494" y="1308"/>
                    <a:pt x="5494" y="1308"/>
                  </a:cubicBezTo>
                  <a:cubicBezTo>
                    <a:pt x="5529" y="1319"/>
                    <a:pt x="5529" y="1319"/>
                    <a:pt x="5529" y="1319"/>
                  </a:cubicBezTo>
                  <a:cubicBezTo>
                    <a:pt x="5544" y="1337"/>
                    <a:pt x="5544" y="1337"/>
                    <a:pt x="5544" y="1337"/>
                  </a:cubicBezTo>
                  <a:cubicBezTo>
                    <a:pt x="5544" y="1337"/>
                    <a:pt x="5583" y="1385"/>
                    <a:pt x="5590" y="1389"/>
                  </a:cubicBezTo>
                  <a:cubicBezTo>
                    <a:pt x="5597" y="1393"/>
                    <a:pt x="5608" y="1393"/>
                    <a:pt x="5608" y="1393"/>
                  </a:cubicBezTo>
                  <a:cubicBezTo>
                    <a:pt x="5608" y="1393"/>
                    <a:pt x="5602" y="1411"/>
                    <a:pt x="5617" y="1405"/>
                  </a:cubicBezTo>
                  <a:cubicBezTo>
                    <a:pt x="5632" y="1399"/>
                    <a:pt x="5630" y="1386"/>
                    <a:pt x="5630" y="1386"/>
                  </a:cubicBezTo>
                  <a:cubicBezTo>
                    <a:pt x="5623" y="1378"/>
                    <a:pt x="5623" y="1378"/>
                    <a:pt x="5623" y="1378"/>
                  </a:cubicBezTo>
                  <a:cubicBezTo>
                    <a:pt x="5623" y="1378"/>
                    <a:pt x="5638" y="1358"/>
                    <a:pt x="5635" y="1349"/>
                  </a:cubicBezTo>
                  <a:cubicBezTo>
                    <a:pt x="5632" y="1340"/>
                    <a:pt x="5601" y="1323"/>
                    <a:pt x="5608" y="1310"/>
                  </a:cubicBezTo>
                  <a:cubicBezTo>
                    <a:pt x="5615" y="1297"/>
                    <a:pt x="5624" y="1289"/>
                    <a:pt x="5627" y="1288"/>
                  </a:cubicBezTo>
                  <a:cubicBezTo>
                    <a:pt x="5630" y="1287"/>
                    <a:pt x="5650" y="1295"/>
                    <a:pt x="5650" y="1295"/>
                  </a:cubicBezTo>
                  <a:cubicBezTo>
                    <a:pt x="5650" y="1295"/>
                    <a:pt x="5628" y="1269"/>
                    <a:pt x="5622" y="1265"/>
                  </a:cubicBezTo>
                  <a:cubicBezTo>
                    <a:pt x="5616" y="1261"/>
                    <a:pt x="5601" y="1255"/>
                    <a:pt x="5604" y="1240"/>
                  </a:cubicBezTo>
                  <a:cubicBezTo>
                    <a:pt x="5607" y="1225"/>
                    <a:pt x="5625" y="1220"/>
                    <a:pt x="5625" y="1220"/>
                  </a:cubicBezTo>
                  <a:cubicBezTo>
                    <a:pt x="5625" y="1220"/>
                    <a:pt x="5654" y="1232"/>
                    <a:pt x="5652" y="1217"/>
                  </a:cubicBezTo>
                  <a:cubicBezTo>
                    <a:pt x="5650" y="1202"/>
                    <a:pt x="5637" y="1198"/>
                    <a:pt x="5621" y="1190"/>
                  </a:cubicBezTo>
                  <a:cubicBezTo>
                    <a:pt x="5605" y="1182"/>
                    <a:pt x="5591" y="1163"/>
                    <a:pt x="5590" y="1152"/>
                  </a:cubicBezTo>
                  <a:cubicBezTo>
                    <a:pt x="5589" y="1141"/>
                    <a:pt x="5583" y="1129"/>
                    <a:pt x="5583" y="1129"/>
                  </a:cubicBezTo>
                  <a:cubicBezTo>
                    <a:pt x="5590" y="1126"/>
                    <a:pt x="5590" y="1126"/>
                    <a:pt x="5590" y="1126"/>
                  </a:cubicBezTo>
                  <a:cubicBezTo>
                    <a:pt x="5590" y="1126"/>
                    <a:pt x="5616" y="1151"/>
                    <a:pt x="5622" y="1146"/>
                  </a:cubicBezTo>
                  <a:cubicBezTo>
                    <a:pt x="5628" y="1141"/>
                    <a:pt x="5604" y="1114"/>
                    <a:pt x="5604" y="1114"/>
                  </a:cubicBezTo>
                  <a:cubicBezTo>
                    <a:pt x="5581" y="1111"/>
                    <a:pt x="5581" y="1111"/>
                    <a:pt x="5581" y="1111"/>
                  </a:cubicBezTo>
                  <a:cubicBezTo>
                    <a:pt x="5548" y="1083"/>
                    <a:pt x="5548" y="1083"/>
                    <a:pt x="5548" y="1083"/>
                  </a:cubicBezTo>
                  <a:cubicBezTo>
                    <a:pt x="5548" y="1083"/>
                    <a:pt x="5552" y="1062"/>
                    <a:pt x="5536" y="1055"/>
                  </a:cubicBezTo>
                  <a:cubicBezTo>
                    <a:pt x="5520" y="1048"/>
                    <a:pt x="5508" y="1048"/>
                    <a:pt x="5508" y="1048"/>
                  </a:cubicBezTo>
                  <a:cubicBezTo>
                    <a:pt x="5509" y="1060"/>
                    <a:pt x="5509" y="1060"/>
                    <a:pt x="5509" y="1060"/>
                  </a:cubicBezTo>
                  <a:cubicBezTo>
                    <a:pt x="5509" y="1060"/>
                    <a:pt x="5465" y="1050"/>
                    <a:pt x="5464" y="1034"/>
                  </a:cubicBezTo>
                  <a:cubicBezTo>
                    <a:pt x="5463" y="1018"/>
                    <a:pt x="5471" y="1007"/>
                    <a:pt x="5463" y="992"/>
                  </a:cubicBezTo>
                  <a:cubicBezTo>
                    <a:pt x="5455" y="977"/>
                    <a:pt x="5439" y="969"/>
                    <a:pt x="5439" y="969"/>
                  </a:cubicBezTo>
                  <a:cubicBezTo>
                    <a:pt x="5439" y="969"/>
                    <a:pt x="5441" y="953"/>
                    <a:pt x="5445" y="951"/>
                  </a:cubicBezTo>
                  <a:cubicBezTo>
                    <a:pt x="5449" y="949"/>
                    <a:pt x="5458" y="956"/>
                    <a:pt x="5458" y="956"/>
                  </a:cubicBezTo>
                  <a:cubicBezTo>
                    <a:pt x="5467" y="945"/>
                    <a:pt x="5467" y="945"/>
                    <a:pt x="5467" y="945"/>
                  </a:cubicBezTo>
                  <a:cubicBezTo>
                    <a:pt x="5492" y="964"/>
                    <a:pt x="5492" y="964"/>
                    <a:pt x="5492" y="964"/>
                  </a:cubicBezTo>
                  <a:cubicBezTo>
                    <a:pt x="5497" y="959"/>
                    <a:pt x="5497" y="959"/>
                    <a:pt x="5497" y="959"/>
                  </a:cubicBezTo>
                  <a:cubicBezTo>
                    <a:pt x="5489" y="951"/>
                    <a:pt x="5489" y="951"/>
                    <a:pt x="5489" y="951"/>
                  </a:cubicBezTo>
                  <a:cubicBezTo>
                    <a:pt x="5489" y="951"/>
                    <a:pt x="5495" y="919"/>
                    <a:pt x="5506" y="925"/>
                  </a:cubicBezTo>
                  <a:cubicBezTo>
                    <a:pt x="5517" y="931"/>
                    <a:pt x="5544" y="964"/>
                    <a:pt x="5544" y="964"/>
                  </a:cubicBezTo>
                  <a:cubicBezTo>
                    <a:pt x="5551" y="931"/>
                    <a:pt x="5551" y="931"/>
                    <a:pt x="5551" y="931"/>
                  </a:cubicBezTo>
                  <a:cubicBezTo>
                    <a:pt x="5551" y="931"/>
                    <a:pt x="5608" y="924"/>
                    <a:pt x="5617" y="924"/>
                  </a:cubicBezTo>
                  <a:cubicBezTo>
                    <a:pt x="5626" y="924"/>
                    <a:pt x="5663" y="944"/>
                    <a:pt x="5663" y="944"/>
                  </a:cubicBezTo>
                  <a:cubicBezTo>
                    <a:pt x="5691" y="955"/>
                    <a:pt x="5691" y="955"/>
                    <a:pt x="5691" y="955"/>
                  </a:cubicBezTo>
                  <a:cubicBezTo>
                    <a:pt x="5671" y="915"/>
                    <a:pt x="5671" y="915"/>
                    <a:pt x="5671" y="915"/>
                  </a:cubicBezTo>
                  <a:cubicBezTo>
                    <a:pt x="5671" y="915"/>
                    <a:pt x="5703" y="916"/>
                    <a:pt x="5705" y="905"/>
                  </a:cubicBezTo>
                  <a:cubicBezTo>
                    <a:pt x="5707" y="894"/>
                    <a:pt x="5697" y="876"/>
                    <a:pt x="5697" y="876"/>
                  </a:cubicBezTo>
                  <a:cubicBezTo>
                    <a:pt x="5710" y="877"/>
                    <a:pt x="5710" y="877"/>
                    <a:pt x="5710" y="877"/>
                  </a:cubicBezTo>
                  <a:cubicBezTo>
                    <a:pt x="5713" y="861"/>
                    <a:pt x="5713" y="861"/>
                    <a:pt x="5713" y="861"/>
                  </a:cubicBezTo>
                  <a:cubicBezTo>
                    <a:pt x="5713" y="861"/>
                    <a:pt x="5752" y="870"/>
                    <a:pt x="5758" y="855"/>
                  </a:cubicBezTo>
                  <a:cubicBezTo>
                    <a:pt x="5764" y="840"/>
                    <a:pt x="5784" y="828"/>
                    <a:pt x="5784" y="828"/>
                  </a:cubicBezTo>
                  <a:cubicBezTo>
                    <a:pt x="5770" y="811"/>
                    <a:pt x="5770" y="811"/>
                    <a:pt x="5770" y="811"/>
                  </a:cubicBezTo>
                  <a:cubicBezTo>
                    <a:pt x="5791" y="813"/>
                    <a:pt x="5791" y="813"/>
                    <a:pt x="5791" y="813"/>
                  </a:cubicBezTo>
                  <a:cubicBezTo>
                    <a:pt x="5794" y="825"/>
                    <a:pt x="5794" y="825"/>
                    <a:pt x="5794" y="825"/>
                  </a:cubicBezTo>
                  <a:cubicBezTo>
                    <a:pt x="5835" y="828"/>
                    <a:pt x="5835" y="828"/>
                    <a:pt x="5835" y="828"/>
                  </a:cubicBezTo>
                  <a:cubicBezTo>
                    <a:pt x="5835" y="828"/>
                    <a:pt x="5877" y="838"/>
                    <a:pt x="5877" y="832"/>
                  </a:cubicBezTo>
                  <a:cubicBezTo>
                    <a:pt x="5877" y="826"/>
                    <a:pt x="5873" y="814"/>
                    <a:pt x="5873" y="814"/>
                  </a:cubicBezTo>
                  <a:cubicBezTo>
                    <a:pt x="5848" y="811"/>
                    <a:pt x="5848" y="811"/>
                    <a:pt x="5848" y="811"/>
                  </a:cubicBezTo>
                  <a:cubicBezTo>
                    <a:pt x="5844" y="797"/>
                    <a:pt x="5844" y="797"/>
                    <a:pt x="5844" y="797"/>
                  </a:cubicBezTo>
                  <a:cubicBezTo>
                    <a:pt x="5844" y="797"/>
                    <a:pt x="5807" y="784"/>
                    <a:pt x="5795" y="780"/>
                  </a:cubicBezTo>
                  <a:cubicBezTo>
                    <a:pt x="5783" y="776"/>
                    <a:pt x="5774" y="782"/>
                    <a:pt x="5774" y="782"/>
                  </a:cubicBezTo>
                  <a:cubicBezTo>
                    <a:pt x="5778" y="770"/>
                    <a:pt x="5778" y="770"/>
                    <a:pt x="5778" y="770"/>
                  </a:cubicBezTo>
                  <a:cubicBezTo>
                    <a:pt x="5730" y="736"/>
                    <a:pt x="5730" y="736"/>
                    <a:pt x="5730" y="736"/>
                  </a:cubicBezTo>
                  <a:cubicBezTo>
                    <a:pt x="5719" y="747"/>
                    <a:pt x="5719" y="747"/>
                    <a:pt x="5719" y="747"/>
                  </a:cubicBezTo>
                  <a:cubicBezTo>
                    <a:pt x="5719" y="747"/>
                    <a:pt x="5699" y="742"/>
                    <a:pt x="5691" y="739"/>
                  </a:cubicBezTo>
                  <a:cubicBezTo>
                    <a:pt x="5683" y="736"/>
                    <a:pt x="5672" y="727"/>
                    <a:pt x="5672" y="727"/>
                  </a:cubicBezTo>
                  <a:cubicBezTo>
                    <a:pt x="5649" y="732"/>
                    <a:pt x="5649" y="732"/>
                    <a:pt x="5649" y="732"/>
                  </a:cubicBezTo>
                  <a:cubicBezTo>
                    <a:pt x="5630" y="730"/>
                    <a:pt x="5630" y="730"/>
                    <a:pt x="5630" y="730"/>
                  </a:cubicBezTo>
                  <a:cubicBezTo>
                    <a:pt x="5630" y="730"/>
                    <a:pt x="5599" y="712"/>
                    <a:pt x="5611" y="709"/>
                  </a:cubicBezTo>
                  <a:cubicBezTo>
                    <a:pt x="5623" y="706"/>
                    <a:pt x="5635" y="713"/>
                    <a:pt x="5644" y="715"/>
                  </a:cubicBezTo>
                  <a:cubicBezTo>
                    <a:pt x="5653" y="717"/>
                    <a:pt x="5697" y="724"/>
                    <a:pt x="5697" y="724"/>
                  </a:cubicBezTo>
                  <a:cubicBezTo>
                    <a:pt x="5697" y="724"/>
                    <a:pt x="5749" y="709"/>
                    <a:pt x="5749" y="702"/>
                  </a:cubicBezTo>
                  <a:cubicBezTo>
                    <a:pt x="5749" y="695"/>
                    <a:pt x="5719" y="679"/>
                    <a:pt x="5716" y="677"/>
                  </a:cubicBezTo>
                  <a:cubicBezTo>
                    <a:pt x="5713" y="675"/>
                    <a:pt x="5664" y="658"/>
                    <a:pt x="5679" y="649"/>
                  </a:cubicBezTo>
                  <a:cubicBezTo>
                    <a:pt x="5694" y="640"/>
                    <a:pt x="5719" y="660"/>
                    <a:pt x="5719" y="660"/>
                  </a:cubicBezTo>
                  <a:cubicBezTo>
                    <a:pt x="5719" y="660"/>
                    <a:pt x="5766" y="689"/>
                    <a:pt x="5780" y="687"/>
                  </a:cubicBezTo>
                  <a:cubicBezTo>
                    <a:pt x="5794" y="685"/>
                    <a:pt x="5799" y="671"/>
                    <a:pt x="5838" y="684"/>
                  </a:cubicBezTo>
                  <a:cubicBezTo>
                    <a:pt x="5877" y="697"/>
                    <a:pt x="5911" y="711"/>
                    <a:pt x="5922" y="713"/>
                  </a:cubicBezTo>
                  <a:cubicBezTo>
                    <a:pt x="5933" y="715"/>
                    <a:pt x="5976" y="727"/>
                    <a:pt x="5976" y="727"/>
                  </a:cubicBezTo>
                  <a:cubicBezTo>
                    <a:pt x="5976" y="727"/>
                    <a:pt x="6035" y="762"/>
                    <a:pt x="6031" y="744"/>
                  </a:cubicBezTo>
                  <a:cubicBezTo>
                    <a:pt x="6027" y="726"/>
                    <a:pt x="6007" y="715"/>
                    <a:pt x="6007" y="715"/>
                  </a:cubicBezTo>
                  <a:cubicBezTo>
                    <a:pt x="6019" y="706"/>
                    <a:pt x="6019" y="706"/>
                    <a:pt x="6019" y="706"/>
                  </a:cubicBezTo>
                  <a:cubicBezTo>
                    <a:pt x="5989" y="693"/>
                    <a:pt x="5989" y="693"/>
                    <a:pt x="5989" y="693"/>
                  </a:cubicBezTo>
                  <a:cubicBezTo>
                    <a:pt x="5995" y="689"/>
                    <a:pt x="5995" y="689"/>
                    <a:pt x="5995" y="689"/>
                  </a:cubicBezTo>
                  <a:cubicBezTo>
                    <a:pt x="5962" y="672"/>
                    <a:pt x="5962" y="672"/>
                    <a:pt x="5962" y="672"/>
                  </a:cubicBezTo>
                  <a:cubicBezTo>
                    <a:pt x="5998" y="679"/>
                    <a:pt x="5998" y="679"/>
                    <a:pt x="5998" y="679"/>
                  </a:cubicBezTo>
                  <a:cubicBezTo>
                    <a:pt x="5994" y="666"/>
                    <a:pt x="5994" y="666"/>
                    <a:pt x="5994" y="666"/>
                  </a:cubicBezTo>
                  <a:cubicBezTo>
                    <a:pt x="5994" y="666"/>
                    <a:pt x="6045" y="678"/>
                    <a:pt x="6034" y="664"/>
                  </a:cubicBezTo>
                  <a:close/>
                  <a:moveTo>
                    <a:pt x="3574" y="1289"/>
                  </a:moveTo>
                  <a:cubicBezTo>
                    <a:pt x="3574" y="1289"/>
                    <a:pt x="3571" y="1303"/>
                    <a:pt x="3570" y="1306"/>
                  </a:cubicBezTo>
                  <a:cubicBezTo>
                    <a:pt x="3569" y="1309"/>
                    <a:pt x="3556" y="1316"/>
                    <a:pt x="3556" y="1316"/>
                  </a:cubicBezTo>
                  <a:cubicBezTo>
                    <a:pt x="3556" y="1316"/>
                    <a:pt x="3544" y="1322"/>
                    <a:pt x="3540" y="1322"/>
                  </a:cubicBezTo>
                  <a:cubicBezTo>
                    <a:pt x="3535" y="1322"/>
                    <a:pt x="3536" y="1334"/>
                    <a:pt x="3536" y="1334"/>
                  </a:cubicBezTo>
                  <a:cubicBezTo>
                    <a:pt x="3536" y="1334"/>
                    <a:pt x="3534" y="1327"/>
                    <a:pt x="3514" y="1334"/>
                  </a:cubicBezTo>
                  <a:cubicBezTo>
                    <a:pt x="3493" y="1340"/>
                    <a:pt x="3522" y="1350"/>
                    <a:pt x="3522" y="1350"/>
                  </a:cubicBezTo>
                  <a:cubicBezTo>
                    <a:pt x="3522" y="1350"/>
                    <a:pt x="3512" y="1358"/>
                    <a:pt x="3510" y="1367"/>
                  </a:cubicBezTo>
                  <a:cubicBezTo>
                    <a:pt x="3509" y="1377"/>
                    <a:pt x="3494" y="1368"/>
                    <a:pt x="3494" y="1368"/>
                  </a:cubicBezTo>
                  <a:cubicBezTo>
                    <a:pt x="3494" y="1368"/>
                    <a:pt x="3491" y="1382"/>
                    <a:pt x="3471" y="1382"/>
                  </a:cubicBezTo>
                  <a:cubicBezTo>
                    <a:pt x="3450" y="1382"/>
                    <a:pt x="3451" y="1377"/>
                    <a:pt x="3451" y="1377"/>
                  </a:cubicBezTo>
                  <a:cubicBezTo>
                    <a:pt x="3428" y="1371"/>
                    <a:pt x="3428" y="1371"/>
                    <a:pt x="3428" y="1371"/>
                  </a:cubicBezTo>
                  <a:cubicBezTo>
                    <a:pt x="3439" y="1365"/>
                    <a:pt x="3439" y="1365"/>
                    <a:pt x="3439" y="1365"/>
                  </a:cubicBezTo>
                  <a:cubicBezTo>
                    <a:pt x="3461" y="1365"/>
                    <a:pt x="3461" y="1365"/>
                    <a:pt x="3461" y="1365"/>
                  </a:cubicBezTo>
                  <a:cubicBezTo>
                    <a:pt x="3462" y="1360"/>
                    <a:pt x="3462" y="1360"/>
                    <a:pt x="3462" y="1360"/>
                  </a:cubicBezTo>
                  <a:cubicBezTo>
                    <a:pt x="3462" y="1360"/>
                    <a:pt x="3478" y="1360"/>
                    <a:pt x="3485" y="1353"/>
                  </a:cubicBezTo>
                  <a:cubicBezTo>
                    <a:pt x="3491" y="1347"/>
                    <a:pt x="3492" y="1328"/>
                    <a:pt x="3492" y="1328"/>
                  </a:cubicBezTo>
                  <a:cubicBezTo>
                    <a:pt x="3492" y="1328"/>
                    <a:pt x="3496" y="1327"/>
                    <a:pt x="3505" y="1325"/>
                  </a:cubicBezTo>
                  <a:cubicBezTo>
                    <a:pt x="3514" y="1323"/>
                    <a:pt x="3514" y="1307"/>
                    <a:pt x="3514" y="1307"/>
                  </a:cubicBezTo>
                  <a:cubicBezTo>
                    <a:pt x="3514" y="1307"/>
                    <a:pt x="3507" y="1303"/>
                    <a:pt x="3508" y="1297"/>
                  </a:cubicBezTo>
                  <a:cubicBezTo>
                    <a:pt x="3509" y="1292"/>
                    <a:pt x="3528" y="1275"/>
                    <a:pt x="3528" y="1275"/>
                  </a:cubicBezTo>
                  <a:cubicBezTo>
                    <a:pt x="3528" y="1264"/>
                    <a:pt x="3528" y="1264"/>
                    <a:pt x="3528" y="1264"/>
                  </a:cubicBezTo>
                  <a:cubicBezTo>
                    <a:pt x="3542" y="1251"/>
                    <a:pt x="3542" y="1251"/>
                    <a:pt x="3542" y="1251"/>
                  </a:cubicBezTo>
                  <a:cubicBezTo>
                    <a:pt x="3534" y="1240"/>
                    <a:pt x="3534" y="1240"/>
                    <a:pt x="3534" y="1240"/>
                  </a:cubicBezTo>
                  <a:cubicBezTo>
                    <a:pt x="3533" y="1187"/>
                    <a:pt x="3533" y="1187"/>
                    <a:pt x="3533" y="1187"/>
                  </a:cubicBezTo>
                  <a:cubicBezTo>
                    <a:pt x="3533" y="1187"/>
                    <a:pt x="3518" y="1165"/>
                    <a:pt x="3536" y="1160"/>
                  </a:cubicBezTo>
                  <a:cubicBezTo>
                    <a:pt x="3555" y="1156"/>
                    <a:pt x="3551" y="1181"/>
                    <a:pt x="3551" y="1181"/>
                  </a:cubicBezTo>
                  <a:cubicBezTo>
                    <a:pt x="3551" y="1181"/>
                    <a:pt x="3560" y="1188"/>
                    <a:pt x="3564" y="1203"/>
                  </a:cubicBezTo>
                  <a:cubicBezTo>
                    <a:pt x="3569" y="1219"/>
                    <a:pt x="3571" y="1229"/>
                    <a:pt x="3571" y="1229"/>
                  </a:cubicBezTo>
                  <a:cubicBezTo>
                    <a:pt x="3585" y="1248"/>
                    <a:pt x="3585" y="1248"/>
                    <a:pt x="3585" y="1248"/>
                  </a:cubicBezTo>
                  <a:cubicBezTo>
                    <a:pt x="3579" y="1259"/>
                    <a:pt x="3579" y="1259"/>
                    <a:pt x="3579" y="1259"/>
                  </a:cubicBezTo>
                  <a:cubicBezTo>
                    <a:pt x="3579" y="1259"/>
                    <a:pt x="3566" y="1265"/>
                    <a:pt x="3568" y="1272"/>
                  </a:cubicBezTo>
                  <a:cubicBezTo>
                    <a:pt x="3569" y="1280"/>
                    <a:pt x="3585" y="1271"/>
                    <a:pt x="3585" y="1271"/>
                  </a:cubicBezTo>
                  <a:cubicBezTo>
                    <a:pt x="3587" y="1282"/>
                    <a:pt x="3587" y="1282"/>
                    <a:pt x="3587" y="1282"/>
                  </a:cubicBezTo>
                  <a:lnTo>
                    <a:pt x="3574" y="1289"/>
                  </a:lnTo>
                  <a:close/>
                  <a:moveTo>
                    <a:pt x="4656" y="1185"/>
                  </a:moveTo>
                  <a:cubicBezTo>
                    <a:pt x="4650" y="1193"/>
                    <a:pt x="4662" y="1221"/>
                    <a:pt x="4684" y="1223"/>
                  </a:cubicBezTo>
                  <a:cubicBezTo>
                    <a:pt x="4702" y="1225"/>
                    <a:pt x="4662" y="1177"/>
                    <a:pt x="4656" y="1185"/>
                  </a:cubicBezTo>
                  <a:close/>
                  <a:moveTo>
                    <a:pt x="1020" y="0"/>
                  </a:moveTo>
                  <a:cubicBezTo>
                    <a:pt x="986" y="0"/>
                    <a:pt x="986" y="0"/>
                    <a:pt x="986" y="0"/>
                  </a:cubicBezTo>
                  <a:cubicBezTo>
                    <a:pt x="986" y="10"/>
                    <a:pt x="986" y="10"/>
                    <a:pt x="986" y="10"/>
                  </a:cubicBezTo>
                  <a:cubicBezTo>
                    <a:pt x="1007" y="11"/>
                    <a:pt x="1007" y="11"/>
                    <a:pt x="1007" y="11"/>
                  </a:cubicBezTo>
                  <a:cubicBezTo>
                    <a:pt x="1021" y="10"/>
                    <a:pt x="1020" y="0"/>
                    <a:pt x="1020" y="0"/>
                  </a:cubicBezTo>
                  <a:close/>
                  <a:moveTo>
                    <a:pt x="1012" y="37"/>
                  </a:moveTo>
                  <a:cubicBezTo>
                    <a:pt x="1026" y="35"/>
                    <a:pt x="1035" y="23"/>
                    <a:pt x="1017" y="23"/>
                  </a:cubicBezTo>
                  <a:cubicBezTo>
                    <a:pt x="999" y="23"/>
                    <a:pt x="1002" y="38"/>
                    <a:pt x="1012" y="37"/>
                  </a:cubicBezTo>
                  <a:close/>
                  <a:moveTo>
                    <a:pt x="943" y="537"/>
                  </a:moveTo>
                  <a:cubicBezTo>
                    <a:pt x="965" y="542"/>
                    <a:pt x="973" y="535"/>
                    <a:pt x="980" y="531"/>
                  </a:cubicBezTo>
                  <a:cubicBezTo>
                    <a:pt x="987" y="527"/>
                    <a:pt x="993" y="519"/>
                    <a:pt x="993" y="519"/>
                  </a:cubicBezTo>
                  <a:cubicBezTo>
                    <a:pt x="1002" y="518"/>
                    <a:pt x="1002" y="518"/>
                    <a:pt x="1002" y="518"/>
                  </a:cubicBezTo>
                  <a:cubicBezTo>
                    <a:pt x="1002" y="518"/>
                    <a:pt x="994" y="507"/>
                    <a:pt x="968" y="501"/>
                  </a:cubicBezTo>
                  <a:cubicBezTo>
                    <a:pt x="942" y="495"/>
                    <a:pt x="927" y="518"/>
                    <a:pt x="927" y="518"/>
                  </a:cubicBezTo>
                  <a:cubicBezTo>
                    <a:pt x="927" y="521"/>
                    <a:pt x="921" y="533"/>
                    <a:pt x="943" y="537"/>
                  </a:cubicBezTo>
                  <a:close/>
                  <a:moveTo>
                    <a:pt x="996" y="48"/>
                  </a:moveTo>
                  <a:cubicBezTo>
                    <a:pt x="1007" y="61"/>
                    <a:pt x="1000" y="62"/>
                    <a:pt x="1023" y="55"/>
                  </a:cubicBezTo>
                  <a:cubicBezTo>
                    <a:pt x="1045" y="48"/>
                    <a:pt x="1020" y="45"/>
                    <a:pt x="1016" y="45"/>
                  </a:cubicBezTo>
                  <a:cubicBezTo>
                    <a:pt x="1012" y="45"/>
                    <a:pt x="996" y="48"/>
                    <a:pt x="996" y="48"/>
                  </a:cubicBezTo>
                  <a:close/>
                  <a:moveTo>
                    <a:pt x="966" y="65"/>
                  </a:moveTo>
                  <a:cubicBezTo>
                    <a:pt x="976" y="65"/>
                    <a:pt x="1009" y="63"/>
                    <a:pt x="1003" y="62"/>
                  </a:cubicBezTo>
                  <a:cubicBezTo>
                    <a:pt x="997" y="61"/>
                    <a:pt x="985" y="52"/>
                    <a:pt x="985" y="52"/>
                  </a:cubicBezTo>
                  <a:cubicBezTo>
                    <a:pt x="954" y="52"/>
                    <a:pt x="954" y="52"/>
                    <a:pt x="954" y="52"/>
                  </a:cubicBezTo>
                  <a:cubicBezTo>
                    <a:pt x="954" y="52"/>
                    <a:pt x="957" y="65"/>
                    <a:pt x="966" y="65"/>
                  </a:cubicBezTo>
                  <a:close/>
                  <a:moveTo>
                    <a:pt x="893" y="23"/>
                  </a:moveTo>
                  <a:cubicBezTo>
                    <a:pt x="876" y="24"/>
                    <a:pt x="885" y="35"/>
                    <a:pt x="885" y="35"/>
                  </a:cubicBezTo>
                  <a:cubicBezTo>
                    <a:pt x="910" y="30"/>
                    <a:pt x="910" y="21"/>
                    <a:pt x="893" y="23"/>
                  </a:cubicBezTo>
                  <a:close/>
                  <a:moveTo>
                    <a:pt x="940" y="48"/>
                  </a:moveTo>
                  <a:cubicBezTo>
                    <a:pt x="924" y="45"/>
                    <a:pt x="924" y="45"/>
                    <a:pt x="924" y="45"/>
                  </a:cubicBezTo>
                  <a:cubicBezTo>
                    <a:pt x="930" y="61"/>
                    <a:pt x="930" y="61"/>
                    <a:pt x="930" y="61"/>
                  </a:cubicBezTo>
                  <a:lnTo>
                    <a:pt x="940" y="48"/>
                  </a:lnTo>
                  <a:close/>
                  <a:moveTo>
                    <a:pt x="972" y="10"/>
                  </a:moveTo>
                  <a:cubicBezTo>
                    <a:pt x="972" y="27"/>
                    <a:pt x="972" y="27"/>
                    <a:pt x="972" y="27"/>
                  </a:cubicBezTo>
                  <a:cubicBezTo>
                    <a:pt x="995" y="20"/>
                    <a:pt x="995" y="20"/>
                    <a:pt x="995" y="20"/>
                  </a:cubicBezTo>
                  <a:lnTo>
                    <a:pt x="972" y="10"/>
                  </a:lnTo>
                  <a:close/>
                  <a:moveTo>
                    <a:pt x="936" y="31"/>
                  </a:moveTo>
                  <a:cubicBezTo>
                    <a:pt x="936" y="31"/>
                    <a:pt x="931" y="25"/>
                    <a:pt x="924" y="25"/>
                  </a:cubicBezTo>
                  <a:cubicBezTo>
                    <a:pt x="917" y="25"/>
                    <a:pt x="919" y="38"/>
                    <a:pt x="919" y="38"/>
                  </a:cubicBezTo>
                  <a:lnTo>
                    <a:pt x="936" y="31"/>
                  </a:lnTo>
                  <a:close/>
                  <a:moveTo>
                    <a:pt x="957" y="31"/>
                  </a:moveTo>
                  <a:cubicBezTo>
                    <a:pt x="938" y="39"/>
                    <a:pt x="938" y="39"/>
                    <a:pt x="938" y="39"/>
                  </a:cubicBezTo>
                  <a:cubicBezTo>
                    <a:pt x="957" y="39"/>
                    <a:pt x="957" y="39"/>
                    <a:pt x="957" y="39"/>
                  </a:cubicBezTo>
                  <a:lnTo>
                    <a:pt x="957" y="31"/>
                  </a:lnTo>
                  <a:close/>
                  <a:moveTo>
                    <a:pt x="979" y="42"/>
                  </a:moveTo>
                  <a:cubicBezTo>
                    <a:pt x="995" y="47"/>
                    <a:pt x="1009" y="30"/>
                    <a:pt x="990" y="28"/>
                  </a:cubicBezTo>
                  <a:cubicBezTo>
                    <a:pt x="972" y="27"/>
                    <a:pt x="964" y="38"/>
                    <a:pt x="979" y="42"/>
                  </a:cubicBezTo>
                  <a:close/>
                  <a:moveTo>
                    <a:pt x="966" y="23"/>
                  </a:moveTo>
                  <a:cubicBezTo>
                    <a:pt x="965" y="7"/>
                    <a:pt x="965" y="7"/>
                    <a:pt x="965" y="7"/>
                  </a:cubicBezTo>
                  <a:cubicBezTo>
                    <a:pt x="938" y="14"/>
                    <a:pt x="938" y="14"/>
                    <a:pt x="938" y="14"/>
                  </a:cubicBezTo>
                  <a:cubicBezTo>
                    <a:pt x="944" y="24"/>
                    <a:pt x="944" y="24"/>
                    <a:pt x="944" y="24"/>
                  </a:cubicBezTo>
                  <a:lnTo>
                    <a:pt x="966" y="23"/>
                  </a:ln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59" name="Freeform 137">
              <a:extLst>
                <a:ext uri="{FF2B5EF4-FFF2-40B4-BE49-F238E27FC236}">
                  <a16:creationId xmlns:a16="http://schemas.microsoft.com/office/drawing/2014/main" id="{A4D7C4B6-0FF1-48D5-8FE0-462969BF4CEF}"/>
                </a:ext>
              </a:extLst>
            </p:cNvPr>
            <p:cNvSpPr>
              <a:spLocks noEditPoints="1"/>
            </p:cNvSpPr>
            <p:nvPr/>
          </p:nvSpPr>
          <p:spPr bwMode="auto">
            <a:xfrm>
              <a:off x="1984691" y="2188276"/>
              <a:ext cx="397945" cy="623433"/>
            </a:xfrm>
            <a:custGeom>
              <a:avLst/>
              <a:gdLst/>
              <a:ahLst/>
              <a:cxnLst>
                <a:cxn ang="0">
                  <a:pos x="445" y="95"/>
                </a:cxn>
                <a:cxn ang="0">
                  <a:pos x="424" y="67"/>
                </a:cxn>
                <a:cxn ang="0">
                  <a:pos x="391" y="26"/>
                </a:cxn>
                <a:cxn ang="0">
                  <a:pos x="338" y="9"/>
                </a:cxn>
                <a:cxn ang="0">
                  <a:pos x="305" y="14"/>
                </a:cxn>
                <a:cxn ang="0">
                  <a:pos x="284" y="25"/>
                </a:cxn>
                <a:cxn ang="0">
                  <a:pos x="243" y="25"/>
                </a:cxn>
                <a:cxn ang="0">
                  <a:pos x="216" y="45"/>
                </a:cxn>
                <a:cxn ang="0">
                  <a:pos x="165" y="71"/>
                </a:cxn>
                <a:cxn ang="0">
                  <a:pos x="161" y="99"/>
                </a:cxn>
                <a:cxn ang="0">
                  <a:pos x="146" y="128"/>
                </a:cxn>
                <a:cxn ang="0">
                  <a:pos x="118" y="144"/>
                </a:cxn>
                <a:cxn ang="0">
                  <a:pos x="96" y="194"/>
                </a:cxn>
                <a:cxn ang="0">
                  <a:pos x="68" y="227"/>
                </a:cxn>
                <a:cxn ang="0">
                  <a:pos x="28" y="260"/>
                </a:cxn>
                <a:cxn ang="0">
                  <a:pos x="21" y="290"/>
                </a:cxn>
                <a:cxn ang="0">
                  <a:pos x="33" y="334"/>
                </a:cxn>
                <a:cxn ang="0">
                  <a:pos x="50" y="374"/>
                </a:cxn>
                <a:cxn ang="0">
                  <a:pos x="51" y="409"/>
                </a:cxn>
                <a:cxn ang="0">
                  <a:pos x="36" y="431"/>
                </a:cxn>
                <a:cxn ang="0">
                  <a:pos x="15" y="452"/>
                </a:cxn>
                <a:cxn ang="0">
                  <a:pos x="0" y="469"/>
                </a:cxn>
                <a:cxn ang="0">
                  <a:pos x="19" y="515"/>
                </a:cxn>
                <a:cxn ang="0">
                  <a:pos x="49" y="586"/>
                </a:cxn>
                <a:cxn ang="0">
                  <a:pos x="53" y="607"/>
                </a:cxn>
                <a:cxn ang="0">
                  <a:pos x="69" y="656"/>
                </a:cxn>
                <a:cxn ang="0">
                  <a:pos x="120" y="631"/>
                </a:cxn>
                <a:cxn ang="0">
                  <a:pos x="176" y="618"/>
                </a:cxn>
                <a:cxn ang="0">
                  <a:pos x="206" y="549"/>
                </a:cxn>
                <a:cxn ang="0">
                  <a:pos x="196" y="507"/>
                </a:cxn>
                <a:cxn ang="0">
                  <a:pos x="237" y="489"/>
                </a:cxn>
                <a:cxn ang="0">
                  <a:pos x="270" y="456"/>
                </a:cxn>
                <a:cxn ang="0">
                  <a:pos x="271" y="409"/>
                </a:cxn>
                <a:cxn ang="0">
                  <a:pos x="217" y="350"/>
                </a:cxn>
                <a:cxn ang="0">
                  <a:pos x="237" y="303"/>
                </a:cxn>
                <a:cxn ang="0">
                  <a:pos x="271" y="270"/>
                </a:cxn>
                <a:cxn ang="0">
                  <a:pos x="340" y="249"/>
                </a:cxn>
                <a:cxn ang="0">
                  <a:pos x="372" y="175"/>
                </a:cxn>
                <a:cxn ang="0">
                  <a:pos x="396" y="144"/>
                </a:cxn>
                <a:cxn ang="0">
                  <a:pos x="459" y="157"/>
                </a:cxn>
                <a:cxn ang="0">
                  <a:pos x="271" y="583"/>
                </a:cxn>
                <a:cxn ang="0">
                  <a:pos x="290" y="543"/>
                </a:cxn>
                <a:cxn ang="0">
                  <a:pos x="200" y="597"/>
                </a:cxn>
                <a:cxn ang="0">
                  <a:pos x="230" y="570"/>
                </a:cxn>
              </a:cxnLst>
              <a:rect l="0" t="0" r="r" b="b"/>
              <a:pathLst>
                <a:path w="459" h="664">
                  <a:moveTo>
                    <a:pt x="451" y="136"/>
                  </a:moveTo>
                  <a:cubicBezTo>
                    <a:pt x="451" y="136"/>
                    <a:pt x="436" y="126"/>
                    <a:pt x="434" y="118"/>
                  </a:cubicBezTo>
                  <a:cubicBezTo>
                    <a:pt x="432" y="110"/>
                    <a:pt x="445" y="95"/>
                    <a:pt x="445" y="95"/>
                  </a:cubicBezTo>
                  <a:cubicBezTo>
                    <a:pt x="428" y="85"/>
                    <a:pt x="428" y="85"/>
                    <a:pt x="428" y="85"/>
                  </a:cubicBezTo>
                  <a:cubicBezTo>
                    <a:pt x="432" y="72"/>
                    <a:pt x="432" y="72"/>
                    <a:pt x="432" y="72"/>
                  </a:cubicBezTo>
                  <a:cubicBezTo>
                    <a:pt x="424" y="67"/>
                    <a:pt x="424" y="67"/>
                    <a:pt x="424" y="67"/>
                  </a:cubicBezTo>
                  <a:cubicBezTo>
                    <a:pt x="424" y="67"/>
                    <a:pt x="429" y="53"/>
                    <a:pt x="430" y="48"/>
                  </a:cubicBezTo>
                  <a:cubicBezTo>
                    <a:pt x="431" y="43"/>
                    <a:pt x="413" y="38"/>
                    <a:pt x="413" y="38"/>
                  </a:cubicBezTo>
                  <a:cubicBezTo>
                    <a:pt x="391" y="26"/>
                    <a:pt x="391" y="26"/>
                    <a:pt x="391" y="26"/>
                  </a:cubicBezTo>
                  <a:cubicBezTo>
                    <a:pt x="369" y="25"/>
                    <a:pt x="369" y="25"/>
                    <a:pt x="369" y="25"/>
                  </a:cubicBezTo>
                  <a:cubicBezTo>
                    <a:pt x="361" y="17"/>
                    <a:pt x="361" y="17"/>
                    <a:pt x="361" y="17"/>
                  </a:cubicBezTo>
                  <a:cubicBezTo>
                    <a:pt x="361" y="17"/>
                    <a:pt x="348" y="13"/>
                    <a:pt x="338" y="9"/>
                  </a:cubicBezTo>
                  <a:cubicBezTo>
                    <a:pt x="332" y="7"/>
                    <a:pt x="327" y="3"/>
                    <a:pt x="324" y="1"/>
                  </a:cubicBezTo>
                  <a:cubicBezTo>
                    <a:pt x="304" y="0"/>
                    <a:pt x="304" y="0"/>
                    <a:pt x="304" y="0"/>
                  </a:cubicBezTo>
                  <a:cubicBezTo>
                    <a:pt x="305" y="14"/>
                    <a:pt x="305" y="14"/>
                    <a:pt x="305" y="14"/>
                  </a:cubicBezTo>
                  <a:cubicBezTo>
                    <a:pt x="305" y="14"/>
                    <a:pt x="298" y="11"/>
                    <a:pt x="298" y="16"/>
                  </a:cubicBezTo>
                  <a:cubicBezTo>
                    <a:pt x="298" y="21"/>
                    <a:pt x="311" y="27"/>
                    <a:pt x="303" y="29"/>
                  </a:cubicBezTo>
                  <a:cubicBezTo>
                    <a:pt x="295" y="31"/>
                    <a:pt x="284" y="25"/>
                    <a:pt x="284" y="25"/>
                  </a:cubicBezTo>
                  <a:cubicBezTo>
                    <a:pt x="275" y="25"/>
                    <a:pt x="275" y="25"/>
                    <a:pt x="275" y="25"/>
                  </a:cubicBezTo>
                  <a:cubicBezTo>
                    <a:pt x="262" y="21"/>
                    <a:pt x="262" y="21"/>
                    <a:pt x="262" y="21"/>
                  </a:cubicBezTo>
                  <a:cubicBezTo>
                    <a:pt x="243" y="25"/>
                    <a:pt x="243" y="25"/>
                    <a:pt x="243" y="25"/>
                  </a:cubicBezTo>
                  <a:cubicBezTo>
                    <a:pt x="243" y="25"/>
                    <a:pt x="243" y="12"/>
                    <a:pt x="235" y="18"/>
                  </a:cubicBezTo>
                  <a:cubicBezTo>
                    <a:pt x="227" y="24"/>
                    <a:pt x="237" y="35"/>
                    <a:pt x="234" y="40"/>
                  </a:cubicBezTo>
                  <a:cubicBezTo>
                    <a:pt x="231" y="45"/>
                    <a:pt x="216" y="45"/>
                    <a:pt x="216" y="45"/>
                  </a:cubicBezTo>
                  <a:cubicBezTo>
                    <a:pt x="190" y="49"/>
                    <a:pt x="190" y="49"/>
                    <a:pt x="190" y="49"/>
                  </a:cubicBezTo>
                  <a:cubicBezTo>
                    <a:pt x="181" y="59"/>
                    <a:pt x="181" y="59"/>
                    <a:pt x="181" y="59"/>
                  </a:cubicBezTo>
                  <a:cubicBezTo>
                    <a:pt x="181" y="59"/>
                    <a:pt x="164" y="67"/>
                    <a:pt x="165" y="71"/>
                  </a:cubicBezTo>
                  <a:cubicBezTo>
                    <a:pt x="166" y="75"/>
                    <a:pt x="177" y="83"/>
                    <a:pt x="177" y="83"/>
                  </a:cubicBezTo>
                  <a:cubicBezTo>
                    <a:pt x="172" y="93"/>
                    <a:pt x="172" y="93"/>
                    <a:pt x="172" y="93"/>
                  </a:cubicBezTo>
                  <a:cubicBezTo>
                    <a:pt x="172" y="93"/>
                    <a:pt x="167" y="94"/>
                    <a:pt x="161" y="99"/>
                  </a:cubicBezTo>
                  <a:cubicBezTo>
                    <a:pt x="155" y="104"/>
                    <a:pt x="153" y="111"/>
                    <a:pt x="153" y="111"/>
                  </a:cubicBezTo>
                  <a:cubicBezTo>
                    <a:pt x="139" y="112"/>
                    <a:pt x="139" y="112"/>
                    <a:pt x="139" y="112"/>
                  </a:cubicBezTo>
                  <a:cubicBezTo>
                    <a:pt x="139" y="112"/>
                    <a:pt x="153" y="126"/>
                    <a:pt x="146" y="128"/>
                  </a:cubicBezTo>
                  <a:cubicBezTo>
                    <a:pt x="139" y="130"/>
                    <a:pt x="130" y="135"/>
                    <a:pt x="130" y="135"/>
                  </a:cubicBezTo>
                  <a:cubicBezTo>
                    <a:pt x="116" y="128"/>
                    <a:pt x="116" y="128"/>
                    <a:pt x="116" y="128"/>
                  </a:cubicBezTo>
                  <a:cubicBezTo>
                    <a:pt x="118" y="144"/>
                    <a:pt x="118" y="144"/>
                    <a:pt x="118" y="144"/>
                  </a:cubicBezTo>
                  <a:cubicBezTo>
                    <a:pt x="115" y="149"/>
                    <a:pt x="115" y="149"/>
                    <a:pt x="115" y="149"/>
                  </a:cubicBezTo>
                  <a:cubicBezTo>
                    <a:pt x="111" y="178"/>
                    <a:pt x="111" y="178"/>
                    <a:pt x="111" y="178"/>
                  </a:cubicBezTo>
                  <a:cubicBezTo>
                    <a:pt x="111" y="178"/>
                    <a:pt x="101" y="190"/>
                    <a:pt x="96" y="194"/>
                  </a:cubicBezTo>
                  <a:cubicBezTo>
                    <a:pt x="91" y="198"/>
                    <a:pt x="82" y="204"/>
                    <a:pt x="82" y="204"/>
                  </a:cubicBezTo>
                  <a:cubicBezTo>
                    <a:pt x="82" y="204"/>
                    <a:pt x="103" y="214"/>
                    <a:pt x="99" y="223"/>
                  </a:cubicBezTo>
                  <a:cubicBezTo>
                    <a:pt x="95" y="232"/>
                    <a:pt x="68" y="227"/>
                    <a:pt x="68" y="227"/>
                  </a:cubicBezTo>
                  <a:cubicBezTo>
                    <a:pt x="68" y="227"/>
                    <a:pt x="53" y="239"/>
                    <a:pt x="46" y="244"/>
                  </a:cubicBezTo>
                  <a:cubicBezTo>
                    <a:pt x="39" y="249"/>
                    <a:pt x="33" y="254"/>
                    <a:pt x="33" y="254"/>
                  </a:cubicBezTo>
                  <a:cubicBezTo>
                    <a:pt x="28" y="260"/>
                    <a:pt x="28" y="260"/>
                    <a:pt x="28" y="260"/>
                  </a:cubicBezTo>
                  <a:cubicBezTo>
                    <a:pt x="28" y="260"/>
                    <a:pt x="22" y="265"/>
                    <a:pt x="22" y="268"/>
                  </a:cubicBezTo>
                  <a:cubicBezTo>
                    <a:pt x="22" y="271"/>
                    <a:pt x="40" y="271"/>
                    <a:pt x="34" y="277"/>
                  </a:cubicBezTo>
                  <a:cubicBezTo>
                    <a:pt x="28" y="283"/>
                    <a:pt x="19" y="285"/>
                    <a:pt x="21" y="290"/>
                  </a:cubicBezTo>
                  <a:cubicBezTo>
                    <a:pt x="23" y="295"/>
                    <a:pt x="29" y="303"/>
                    <a:pt x="29" y="303"/>
                  </a:cubicBezTo>
                  <a:cubicBezTo>
                    <a:pt x="29" y="303"/>
                    <a:pt x="40" y="310"/>
                    <a:pt x="39" y="315"/>
                  </a:cubicBezTo>
                  <a:cubicBezTo>
                    <a:pt x="38" y="320"/>
                    <a:pt x="32" y="327"/>
                    <a:pt x="33" y="334"/>
                  </a:cubicBezTo>
                  <a:cubicBezTo>
                    <a:pt x="34" y="341"/>
                    <a:pt x="42" y="348"/>
                    <a:pt x="42" y="348"/>
                  </a:cubicBezTo>
                  <a:cubicBezTo>
                    <a:pt x="42" y="348"/>
                    <a:pt x="61" y="354"/>
                    <a:pt x="59" y="361"/>
                  </a:cubicBezTo>
                  <a:cubicBezTo>
                    <a:pt x="57" y="368"/>
                    <a:pt x="50" y="374"/>
                    <a:pt x="50" y="374"/>
                  </a:cubicBezTo>
                  <a:cubicBezTo>
                    <a:pt x="35" y="377"/>
                    <a:pt x="35" y="377"/>
                    <a:pt x="35" y="377"/>
                  </a:cubicBezTo>
                  <a:cubicBezTo>
                    <a:pt x="35" y="377"/>
                    <a:pt x="41" y="394"/>
                    <a:pt x="44" y="397"/>
                  </a:cubicBezTo>
                  <a:cubicBezTo>
                    <a:pt x="47" y="400"/>
                    <a:pt x="51" y="409"/>
                    <a:pt x="51" y="409"/>
                  </a:cubicBezTo>
                  <a:cubicBezTo>
                    <a:pt x="44" y="409"/>
                    <a:pt x="44" y="409"/>
                    <a:pt x="44" y="409"/>
                  </a:cubicBezTo>
                  <a:cubicBezTo>
                    <a:pt x="44" y="426"/>
                    <a:pt x="44" y="426"/>
                    <a:pt x="44" y="426"/>
                  </a:cubicBezTo>
                  <a:cubicBezTo>
                    <a:pt x="44" y="426"/>
                    <a:pt x="41" y="431"/>
                    <a:pt x="36" y="431"/>
                  </a:cubicBezTo>
                  <a:cubicBezTo>
                    <a:pt x="31" y="431"/>
                    <a:pt x="17" y="425"/>
                    <a:pt x="19" y="431"/>
                  </a:cubicBezTo>
                  <a:cubicBezTo>
                    <a:pt x="21" y="437"/>
                    <a:pt x="21" y="441"/>
                    <a:pt x="21" y="441"/>
                  </a:cubicBezTo>
                  <a:cubicBezTo>
                    <a:pt x="21" y="441"/>
                    <a:pt x="12" y="444"/>
                    <a:pt x="15" y="452"/>
                  </a:cubicBezTo>
                  <a:cubicBezTo>
                    <a:pt x="18" y="460"/>
                    <a:pt x="24" y="461"/>
                    <a:pt x="22" y="466"/>
                  </a:cubicBezTo>
                  <a:cubicBezTo>
                    <a:pt x="20" y="471"/>
                    <a:pt x="14" y="482"/>
                    <a:pt x="14" y="482"/>
                  </a:cubicBezTo>
                  <a:cubicBezTo>
                    <a:pt x="0" y="469"/>
                    <a:pt x="0" y="469"/>
                    <a:pt x="0" y="469"/>
                  </a:cubicBezTo>
                  <a:cubicBezTo>
                    <a:pt x="2" y="510"/>
                    <a:pt x="2" y="510"/>
                    <a:pt x="2" y="510"/>
                  </a:cubicBezTo>
                  <a:cubicBezTo>
                    <a:pt x="2" y="510"/>
                    <a:pt x="16" y="499"/>
                    <a:pt x="23" y="511"/>
                  </a:cubicBezTo>
                  <a:cubicBezTo>
                    <a:pt x="30" y="523"/>
                    <a:pt x="19" y="515"/>
                    <a:pt x="19" y="515"/>
                  </a:cubicBezTo>
                  <a:cubicBezTo>
                    <a:pt x="19" y="515"/>
                    <a:pt x="14" y="549"/>
                    <a:pt x="18" y="553"/>
                  </a:cubicBezTo>
                  <a:cubicBezTo>
                    <a:pt x="22" y="557"/>
                    <a:pt x="34" y="562"/>
                    <a:pt x="34" y="562"/>
                  </a:cubicBezTo>
                  <a:cubicBezTo>
                    <a:pt x="34" y="562"/>
                    <a:pt x="43" y="579"/>
                    <a:pt x="49" y="586"/>
                  </a:cubicBezTo>
                  <a:cubicBezTo>
                    <a:pt x="55" y="593"/>
                    <a:pt x="66" y="597"/>
                    <a:pt x="66" y="597"/>
                  </a:cubicBezTo>
                  <a:cubicBezTo>
                    <a:pt x="65" y="605"/>
                    <a:pt x="65" y="605"/>
                    <a:pt x="65" y="605"/>
                  </a:cubicBezTo>
                  <a:cubicBezTo>
                    <a:pt x="53" y="607"/>
                    <a:pt x="53" y="607"/>
                    <a:pt x="53" y="607"/>
                  </a:cubicBezTo>
                  <a:cubicBezTo>
                    <a:pt x="53" y="607"/>
                    <a:pt x="51" y="615"/>
                    <a:pt x="52" y="621"/>
                  </a:cubicBezTo>
                  <a:cubicBezTo>
                    <a:pt x="53" y="627"/>
                    <a:pt x="68" y="640"/>
                    <a:pt x="68" y="640"/>
                  </a:cubicBezTo>
                  <a:cubicBezTo>
                    <a:pt x="68" y="640"/>
                    <a:pt x="64" y="653"/>
                    <a:pt x="69" y="656"/>
                  </a:cubicBezTo>
                  <a:cubicBezTo>
                    <a:pt x="74" y="659"/>
                    <a:pt x="94" y="657"/>
                    <a:pt x="94" y="657"/>
                  </a:cubicBezTo>
                  <a:cubicBezTo>
                    <a:pt x="94" y="657"/>
                    <a:pt x="122" y="664"/>
                    <a:pt x="121" y="655"/>
                  </a:cubicBezTo>
                  <a:cubicBezTo>
                    <a:pt x="120" y="646"/>
                    <a:pt x="120" y="631"/>
                    <a:pt x="120" y="631"/>
                  </a:cubicBezTo>
                  <a:cubicBezTo>
                    <a:pt x="132" y="625"/>
                    <a:pt x="132" y="625"/>
                    <a:pt x="132" y="625"/>
                  </a:cubicBezTo>
                  <a:cubicBezTo>
                    <a:pt x="133" y="615"/>
                    <a:pt x="133" y="615"/>
                    <a:pt x="133" y="615"/>
                  </a:cubicBezTo>
                  <a:cubicBezTo>
                    <a:pt x="176" y="618"/>
                    <a:pt x="176" y="618"/>
                    <a:pt x="176" y="618"/>
                  </a:cubicBezTo>
                  <a:cubicBezTo>
                    <a:pt x="185" y="623"/>
                    <a:pt x="185" y="623"/>
                    <a:pt x="185" y="623"/>
                  </a:cubicBezTo>
                  <a:cubicBezTo>
                    <a:pt x="199" y="581"/>
                    <a:pt x="199" y="581"/>
                    <a:pt x="199" y="581"/>
                  </a:cubicBezTo>
                  <a:cubicBezTo>
                    <a:pt x="199" y="581"/>
                    <a:pt x="208" y="555"/>
                    <a:pt x="206" y="549"/>
                  </a:cubicBezTo>
                  <a:cubicBezTo>
                    <a:pt x="204" y="543"/>
                    <a:pt x="198" y="532"/>
                    <a:pt x="198" y="532"/>
                  </a:cubicBezTo>
                  <a:cubicBezTo>
                    <a:pt x="198" y="532"/>
                    <a:pt x="219" y="529"/>
                    <a:pt x="217" y="518"/>
                  </a:cubicBezTo>
                  <a:cubicBezTo>
                    <a:pt x="215" y="507"/>
                    <a:pt x="196" y="507"/>
                    <a:pt x="196" y="507"/>
                  </a:cubicBezTo>
                  <a:cubicBezTo>
                    <a:pt x="209" y="502"/>
                    <a:pt x="209" y="502"/>
                    <a:pt x="209" y="502"/>
                  </a:cubicBezTo>
                  <a:cubicBezTo>
                    <a:pt x="200" y="498"/>
                    <a:pt x="200" y="498"/>
                    <a:pt x="200" y="498"/>
                  </a:cubicBezTo>
                  <a:cubicBezTo>
                    <a:pt x="200" y="498"/>
                    <a:pt x="234" y="500"/>
                    <a:pt x="237" y="489"/>
                  </a:cubicBezTo>
                  <a:cubicBezTo>
                    <a:pt x="240" y="478"/>
                    <a:pt x="245" y="472"/>
                    <a:pt x="245" y="472"/>
                  </a:cubicBezTo>
                  <a:cubicBezTo>
                    <a:pt x="245" y="472"/>
                    <a:pt x="256" y="490"/>
                    <a:pt x="266" y="478"/>
                  </a:cubicBezTo>
                  <a:cubicBezTo>
                    <a:pt x="276" y="466"/>
                    <a:pt x="270" y="456"/>
                    <a:pt x="270" y="456"/>
                  </a:cubicBezTo>
                  <a:cubicBezTo>
                    <a:pt x="270" y="456"/>
                    <a:pt x="297" y="451"/>
                    <a:pt x="290" y="437"/>
                  </a:cubicBezTo>
                  <a:cubicBezTo>
                    <a:pt x="283" y="423"/>
                    <a:pt x="271" y="420"/>
                    <a:pt x="271" y="420"/>
                  </a:cubicBezTo>
                  <a:cubicBezTo>
                    <a:pt x="271" y="409"/>
                    <a:pt x="271" y="409"/>
                    <a:pt x="271" y="409"/>
                  </a:cubicBezTo>
                  <a:cubicBezTo>
                    <a:pt x="247" y="399"/>
                    <a:pt x="247" y="399"/>
                    <a:pt x="247" y="399"/>
                  </a:cubicBezTo>
                  <a:cubicBezTo>
                    <a:pt x="247" y="399"/>
                    <a:pt x="236" y="406"/>
                    <a:pt x="228" y="399"/>
                  </a:cubicBezTo>
                  <a:cubicBezTo>
                    <a:pt x="220" y="392"/>
                    <a:pt x="217" y="350"/>
                    <a:pt x="217" y="350"/>
                  </a:cubicBezTo>
                  <a:cubicBezTo>
                    <a:pt x="217" y="350"/>
                    <a:pt x="228" y="340"/>
                    <a:pt x="229" y="329"/>
                  </a:cubicBezTo>
                  <a:cubicBezTo>
                    <a:pt x="230" y="318"/>
                    <a:pt x="219" y="308"/>
                    <a:pt x="219" y="308"/>
                  </a:cubicBezTo>
                  <a:cubicBezTo>
                    <a:pt x="219" y="308"/>
                    <a:pt x="233" y="311"/>
                    <a:pt x="237" y="303"/>
                  </a:cubicBezTo>
                  <a:cubicBezTo>
                    <a:pt x="241" y="295"/>
                    <a:pt x="232" y="283"/>
                    <a:pt x="232" y="283"/>
                  </a:cubicBezTo>
                  <a:cubicBezTo>
                    <a:pt x="232" y="283"/>
                    <a:pt x="249" y="292"/>
                    <a:pt x="254" y="287"/>
                  </a:cubicBezTo>
                  <a:cubicBezTo>
                    <a:pt x="259" y="282"/>
                    <a:pt x="271" y="270"/>
                    <a:pt x="271" y="270"/>
                  </a:cubicBezTo>
                  <a:cubicBezTo>
                    <a:pt x="291" y="273"/>
                    <a:pt x="291" y="273"/>
                    <a:pt x="291" y="273"/>
                  </a:cubicBezTo>
                  <a:cubicBezTo>
                    <a:pt x="299" y="258"/>
                    <a:pt x="299" y="258"/>
                    <a:pt x="299" y="258"/>
                  </a:cubicBezTo>
                  <a:cubicBezTo>
                    <a:pt x="299" y="258"/>
                    <a:pt x="330" y="259"/>
                    <a:pt x="340" y="249"/>
                  </a:cubicBezTo>
                  <a:cubicBezTo>
                    <a:pt x="350" y="239"/>
                    <a:pt x="364" y="213"/>
                    <a:pt x="364" y="213"/>
                  </a:cubicBezTo>
                  <a:cubicBezTo>
                    <a:pt x="352" y="198"/>
                    <a:pt x="352" y="198"/>
                    <a:pt x="352" y="198"/>
                  </a:cubicBezTo>
                  <a:cubicBezTo>
                    <a:pt x="372" y="175"/>
                    <a:pt x="372" y="175"/>
                    <a:pt x="372" y="175"/>
                  </a:cubicBezTo>
                  <a:cubicBezTo>
                    <a:pt x="361" y="162"/>
                    <a:pt x="361" y="162"/>
                    <a:pt x="361" y="162"/>
                  </a:cubicBezTo>
                  <a:cubicBezTo>
                    <a:pt x="386" y="156"/>
                    <a:pt x="386" y="156"/>
                    <a:pt x="386" y="156"/>
                  </a:cubicBezTo>
                  <a:cubicBezTo>
                    <a:pt x="396" y="144"/>
                    <a:pt x="396" y="144"/>
                    <a:pt x="396" y="144"/>
                  </a:cubicBezTo>
                  <a:cubicBezTo>
                    <a:pt x="449" y="146"/>
                    <a:pt x="449" y="146"/>
                    <a:pt x="449" y="146"/>
                  </a:cubicBezTo>
                  <a:cubicBezTo>
                    <a:pt x="457" y="159"/>
                    <a:pt x="457" y="159"/>
                    <a:pt x="457" y="159"/>
                  </a:cubicBezTo>
                  <a:cubicBezTo>
                    <a:pt x="459" y="157"/>
                    <a:pt x="459" y="157"/>
                    <a:pt x="459" y="157"/>
                  </a:cubicBezTo>
                  <a:lnTo>
                    <a:pt x="451" y="136"/>
                  </a:lnTo>
                  <a:close/>
                  <a:moveTo>
                    <a:pt x="262" y="549"/>
                  </a:moveTo>
                  <a:cubicBezTo>
                    <a:pt x="259" y="560"/>
                    <a:pt x="271" y="583"/>
                    <a:pt x="271" y="583"/>
                  </a:cubicBezTo>
                  <a:cubicBezTo>
                    <a:pt x="279" y="566"/>
                    <a:pt x="279" y="566"/>
                    <a:pt x="279" y="566"/>
                  </a:cubicBezTo>
                  <a:cubicBezTo>
                    <a:pt x="279" y="566"/>
                    <a:pt x="285" y="569"/>
                    <a:pt x="290" y="560"/>
                  </a:cubicBezTo>
                  <a:cubicBezTo>
                    <a:pt x="296" y="552"/>
                    <a:pt x="290" y="543"/>
                    <a:pt x="290" y="543"/>
                  </a:cubicBezTo>
                  <a:cubicBezTo>
                    <a:pt x="302" y="531"/>
                    <a:pt x="302" y="531"/>
                    <a:pt x="302" y="531"/>
                  </a:cubicBezTo>
                  <a:cubicBezTo>
                    <a:pt x="302" y="531"/>
                    <a:pt x="265" y="538"/>
                    <a:pt x="262" y="549"/>
                  </a:cubicBezTo>
                  <a:close/>
                  <a:moveTo>
                    <a:pt x="200" y="597"/>
                  </a:moveTo>
                  <a:cubicBezTo>
                    <a:pt x="200" y="602"/>
                    <a:pt x="199" y="615"/>
                    <a:pt x="199" y="615"/>
                  </a:cubicBezTo>
                  <a:cubicBezTo>
                    <a:pt x="207" y="615"/>
                    <a:pt x="216" y="584"/>
                    <a:pt x="216" y="584"/>
                  </a:cubicBezTo>
                  <a:cubicBezTo>
                    <a:pt x="230" y="570"/>
                    <a:pt x="230" y="570"/>
                    <a:pt x="230" y="570"/>
                  </a:cubicBezTo>
                  <a:cubicBezTo>
                    <a:pt x="226" y="557"/>
                    <a:pt x="226" y="557"/>
                    <a:pt x="226" y="557"/>
                  </a:cubicBezTo>
                  <a:cubicBezTo>
                    <a:pt x="226" y="557"/>
                    <a:pt x="200" y="591"/>
                    <a:pt x="200" y="597"/>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0" name="Freeform 139">
              <a:extLst>
                <a:ext uri="{FF2B5EF4-FFF2-40B4-BE49-F238E27FC236}">
                  <a16:creationId xmlns:a16="http://schemas.microsoft.com/office/drawing/2014/main" id="{D7A32813-A710-4744-A198-A4E6D11FB82D}"/>
                </a:ext>
              </a:extLst>
            </p:cNvPr>
            <p:cNvSpPr>
              <a:spLocks/>
            </p:cNvSpPr>
            <p:nvPr/>
          </p:nvSpPr>
          <p:spPr bwMode="auto">
            <a:xfrm>
              <a:off x="3272954" y="4619146"/>
              <a:ext cx="420428" cy="309098"/>
            </a:xfrm>
            <a:custGeom>
              <a:avLst/>
              <a:gdLst/>
              <a:ahLst/>
              <a:cxnLst>
                <a:cxn ang="0">
                  <a:pos x="311" y="13"/>
                </a:cxn>
                <a:cxn ang="0">
                  <a:pos x="247" y="45"/>
                </a:cxn>
                <a:cxn ang="0">
                  <a:pos x="222" y="82"/>
                </a:cxn>
                <a:cxn ang="0">
                  <a:pos x="222" y="94"/>
                </a:cxn>
                <a:cxn ang="0">
                  <a:pos x="210" y="106"/>
                </a:cxn>
                <a:cxn ang="0">
                  <a:pos x="187" y="89"/>
                </a:cxn>
                <a:cxn ang="0">
                  <a:pos x="143" y="89"/>
                </a:cxn>
                <a:cxn ang="0">
                  <a:pos x="116" y="81"/>
                </a:cxn>
                <a:cxn ang="0">
                  <a:pos x="76" y="82"/>
                </a:cxn>
                <a:cxn ang="0">
                  <a:pos x="64" y="88"/>
                </a:cxn>
                <a:cxn ang="0">
                  <a:pos x="46" y="89"/>
                </a:cxn>
                <a:cxn ang="0">
                  <a:pos x="31" y="80"/>
                </a:cxn>
                <a:cxn ang="0">
                  <a:pos x="22" y="114"/>
                </a:cxn>
                <a:cxn ang="0">
                  <a:pos x="21" y="127"/>
                </a:cxn>
                <a:cxn ang="0">
                  <a:pos x="8" y="141"/>
                </a:cxn>
                <a:cxn ang="0">
                  <a:pos x="2" y="164"/>
                </a:cxn>
                <a:cxn ang="0">
                  <a:pos x="24" y="193"/>
                </a:cxn>
                <a:cxn ang="0">
                  <a:pos x="15" y="270"/>
                </a:cxn>
                <a:cxn ang="0">
                  <a:pos x="36" y="292"/>
                </a:cxn>
                <a:cxn ang="0">
                  <a:pos x="60" y="325"/>
                </a:cxn>
                <a:cxn ang="0">
                  <a:pos x="106" y="321"/>
                </a:cxn>
                <a:cxn ang="0">
                  <a:pos x="133" y="287"/>
                </a:cxn>
                <a:cxn ang="0">
                  <a:pos x="182" y="290"/>
                </a:cxn>
                <a:cxn ang="0">
                  <a:pos x="243" y="282"/>
                </a:cxn>
                <a:cxn ang="0">
                  <a:pos x="292" y="243"/>
                </a:cxn>
                <a:cxn ang="0">
                  <a:pos x="334" y="213"/>
                </a:cxn>
                <a:cxn ang="0">
                  <a:pos x="397" y="181"/>
                </a:cxn>
                <a:cxn ang="0">
                  <a:pos x="446" y="180"/>
                </a:cxn>
                <a:cxn ang="0">
                  <a:pos x="479" y="125"/>
                </a:cxn>
                <a:cxn ang="0">
                  <a:pos x="487" y="120"/>
                </a:cxn>
                <a:cxn ang="0">
                  <a:pos x="433" y="0"/>
                </a:cxn>
                <a:cxn ang="0">
                  <a:pos x="311" y="13"/>
                </a:cxn>
              </a:cxnLst>
              <a:rect l="0" t="0" r="r" b="b"/>
              <a:pathLst>
                <a:path w="487" h="330">
                  <a:moveTo>
                    <a:pt x="311" y="13"/>
                  </a:moveTo>
                  <a:cubicBezTo>
                    <a:pt x="299" y="13"/>
                    <a:pt x="257" y="32"/>
                    <a:pt x="247" y="45"/>
                  </a:cubicBezTo>
                  <a:cubicBezTo>
                    <a:pt x="237" y="58"/>
                    <a:pt x="222" y="82"/>
                    <a:pt x="222" y="82"/>
                  </a:cubicBezTo>
                  <a:cubicBezTo>
                    <a:pt x="222" y="94"/>
                    <a:pt x="222" y="94"/>
                    <a:pt x="222" y="94"/>
                  </a:cubicBezTo>
                  <a:cubicBezTo>
                    <a:pt x="222" y="94"/>
                    <a:pt x="215" y="106"/>
                    <a:pt x="210" y="106"/>
                  </a:cubicBezTo>
                  <a:cubicBezTo>
                    <a:pt x="205" y="106"/>
                    <a:pt x="191" y="91"/>
                    <a:pt x="187" y="89"/>
                  </a:cubicBezTo>
                  <a:cubicBezTo>
                    <a:pt x="183" y="87"/>
                    <a:pt x="143" y="89"/>
                    <a:pt x="143" y="89"/>
                  </a:cubicBezTo>
                  <a:cubicBezTo>
                    <a:pt x="143" y="89"/>
                    <a:pt x="132" y="81"/>
                    <a:pt x="116" y="81"/>
                  </a:cubicBezTo>
                  <a:cubicBezTo>
                    <a:pt x="100" y="81"/>
                    <a:pt x="81" y="82"/>
                    <a:pt x="76" y="82"/>
                  </a:cubicBezTo>
                  <a:cubicBezTo>
                    <a:pt x="71" y="82"/>
                    <a:pt x="64" y="88"/>
                    <a:pt x="64" y="88"/>
                  </a:cubicBezTo>
                  <a:cubicBezTo>
                    <a:pt x="46" y="89"/>
                    <a:pt x="46" y="89"/>
                    <a:pt x="46" y="89"/>
                  </a:cubicBezTo>
                  <a:cubicBezTo>
                    <a:pt x="46" y="89"/>
                    <a:pt x="41" y="75"/>
                    <a:pt x="31" y="80"/>
                  </a:cubicBezTo>
                  <a:cubicBezTo>
                    <a:pt x="21" y="85"/>
                    <a:pt x="22" y="114"/>
                    <a:pt x="22" y="114"/>
                  </a:cubicBezTo>
                  <a:cubicBezTo>
                    <a:pt x="22" y="114"/>
                    <a:pt x="28" y="116"/>
                    <a:pt x="21" y="127"/>
                  </a:cubicBezTo>
                  <a:cubicBezTo>
                    <a:pt x="17" y="134"/>
                    <a:pt x="12" y="138"/>
                    <a:pt x="8" y="141"/>
                  </a:cubicBezTo>
                  <a:cubicBezTo>
                    <a:pt x="6" y="150"/>
                    <a:pt x="3" y="159"/>
                    <a:pt x="2" y="164"/>
                  </a:cubicBezTo>
                  <a:cubicBezTo>
                    <a:pt x="0" y="174"/>
                    <a:pt x="24" y="193"/>
                    <a:pt x="24" y="193"/>
                  </a:cubicBezTo>
                  <a:cubicBezTo>
                    <a:pt x="15" y="270"/>
                    <a:pt x="15" y="270"/>
                    <a:pt x="15" y="270"/>
                  </a:cubicBezTo>
                  <a:cubicBezTo>
                    <a:pt x="36" y="292"/>
                    <a:pt x="36" y="292"/>
                    <a:pt x="36" y="292"/>
                  </a:cubicBezTo>
                  <a:cubicBezTo>
                    <a:pt x="36" y="292"/>
                    <a:pt x="41" y="321"/>
                    <a:pt x="60" y="325"/>
                  </a:cubicBezTo>
                  <a:cubicBezTo>
                    <a:pt x="79" y="330"/>
                    <a:pt x="94" y="329"/>
                    <a:pt x="106" y="321"/>
                  </a:cubicBezTo>
                  <a:cubicBezTo>
                    <a:pt x="118" y="313"/>
                    <a:pt x="122" y="287"/>
                    <a:pt x="133" y="287"/>
                  </a:cubicBezTo>
                  <a:cubicBezTo>
                    <a:pt x="145" y="286"/>
                    <a:pt x="160" y="293"/>
                    <a:pt x="182" y="290"/>
                  </a:cubicBezTo>
                  <a:cubicBezTo>
                    <a:pt x="204" y="287"/>
                    <a:pt x="230" y="282"/>
                    <a:pt x="243" y="282"/>
                  </a:cubicBezTo>
                  <a:cubicBezTo>
                    <a:pt x="256" y="283"/>
                    <a:pt x="277" y="249"/>
                    <a:pt x="292" y="243"/>
                  </a:cubicBezTo>
                  <a:cubicBezTo>
                    <a:pt x="308" y="238"/>
                    <a:pt x="316" y="218"/>
                    <a:pt x="334" y="213"/>
                  </a:cubicBezTo>
                  <a:cubicBezTo>
                    <a:pt x="352" y="207"/>
                    <a:pt x="397" y="181"/>
                    <a:pt x="397" y="181"/>
                  </a:cubicBezTo>
                  <a:cubicBezTo>
                    <a:pt x="446" y="180"/>
                    <a:pt x="446" y="180"/>
                    <a:pt x="446" y="180"/>
                  </a:cubicBezTo>
                  <a:cubicBezTo>
                    <a:pt x="446" y="180"/>
                    <a:pt x="466" y="135"/>
                    <a:pt x="479" y="125"/>
                  </a:cubicBezTo>
                  <a:cubicBezTo>
                    <a:pt x="480" y="123"/>
                    <a:pt x="483" y="122"/>
                    <a:pt x="487" y="120"/>
                  </a:cubicBezTo>
                  <a:cubicBezTo>
                    <a:pt x="433" y="0"/>
                    <a:pt x="433" y="0"/>
                    <a:pt x="433" y="0"/>
                  </a:cubicBezTo>
                  <a:cubicBezTo>
                    <a:pt x="433" y="0"/>
                    <a:pt x="323" y="13"/>
                    <a:pt x="311" y="13"/>
                  </a:cubicBezTo>
                  <a:close/>
                </a:path>
              </a:pathLst>
            </a:cu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1" name="Freeform 141">
              <a:extLst>
                <a:ext uri="{FF2B5EF4-FFF2-40B4-BE49-F238E27FC236}">
                  <a16:creationId xmlns:a16="http://schemas.microsoft.com/office/drawing/2014/main" id="{DAEB5177-D133-4033-B3B4-6A5ACAE760FF}"/>
                </a:ext>
              </a:extLst>
            </p:cNvPr>
            <p:cNvSpPr>
              <a:spLocks noEditPoints="1"/>
            </p:cNvSpPr>
            <p:nvPr/>
          </p:nvSpPr>
          <p:spPr bwMode="auto">
            <a:xfrm>
              <a:off x="1218028" y="3374896"/>
              <a:ext cx="512608" cy="385062"/>
            </a:xfrm>
            <a:custGeom>
              <a:avLst/>
              <a:gdLst/>
              <a:ahLst/>
              <a:cxnLst>
                <a:cxn ang="0">
                  <a:pos x="527" y="205"/>
                </a:cxn>
                <a:cxn ang="0">
                  <a:pos x="511" y="226"/>
                </a:cxn>
                <a:cxn ang="0">
                  <a:pos x="531" y="237"/>
                </a:cxn>
                <a:cxn ang="0">
                  <a:pos x="536" y="212"/>
                </a:cxn>
                <a:cxn ang="0">
                  <a:pos x="461" y="249"/>
                </a:cxn>
                <a:cxn ang="0">
                  <a:pos x="560" y="198"/>
                </a:cxn>
                <a:cxn ang="0">
                  <a:pos x="560" y="198"/>
                </a:cxn>
                <a:cxn ang="0">
                  <a:pos x="534" y="86"/>
                </a:cxn>
                <a:cxn ang="0">
                  <a:pos x="527" y="67"/>
                </a:cxn>
                <a:cxn ang="0">
                  <a:pos x="514" y="77"/>
                </a:cxn>
                <a:cxn ang="0">
                  <a:pos x="496" y="70"/>
                </a:cxn>
                <a:cxn ang="0">
                  <a:pos x="479" y="68"/>
                </a:cxn>
                <a:cxn ang="0">
                  <a:pos x="459" y="56"/>
                </a:cxn>
                <a:cxn ang="0">
                  <a:pos x="437" y="48"/>
                </a:cxn>
                <a:cxn ang="0">
                  <a:pos x="417" y="63"/>
                </a:cxn>
                <a:cxn ang="0">
                  <a:pos x="395" y="54"/>
                </a:cxn>
                <a:cxn ang="0">
                  <a:pos x="376" y="51"/>
                </a:cxn>
                <a:cxn ang="0">
                  <a:pos x="342" y="38"/>
                </a:cxn>
                <a:cxn ang="0">
                  <a:pos x="327" y="29"/>
                </a:cxn>
                <a:cxn ang="0">
                  <a:pos x="320" y="23"/>
                </a:cxn>
                <a:cxn ang="0">
                  <a:pos x="234" y="22"/>
                </a:cxn>
                <a:cxn ang="0">
                  <a:pos x="156" y="7"/>
                </a:cxn>
                <a:cxn ang="0">
                  <a:pos x="91" y="8"/>
                </a:cxn>
                <a:cxn ang="0">
                  <a:pos x="49" y="18"/>
                </a:cxn>
                <a:cxn ang="0">
                  <a:pos x="21" y="67"/>
                </a:cxn>
                <a:cxn ang="0">
                  <a:pos x="15" y="101"/>
                </a:cxn>
                <a:cxn ang="0">
                  <a:pos x="50" y="94"/>
                </a:cxn>
                <a:cxn ang="0">
                  <a:pos x="61" y="99"/>
                </a:cxn>
                <a:cxn ang="0">
                  <a:pos x="85" y="96"/>
                </a:cxn>
                <a:cxn ang="0">
                  <a:pos x="115" y="108"/>
                </a:cxn>
                <a:cxn ang="0">
                  <a:pos x="94" y="144"/>
                </a:cxn>
                <a:cxn ang="0">
                  <a:pos x="96" y="181"/>
                </a:cxn>
                <a:cxn ang="0">
                  <a:pos x="94" y="205"/>
                </a:cxn>
                <a:cxn ang="0">
                  <a:pos x="61" y="217"/>
                </a:cxn>
                <a:cxn ang="0">
                  <a:pos x="77" y="240"/>
                </a:cxn>
                <a:cxn ang="0">
                  <a:pos x="66" y="276"/>
                </a:cxn>
                <a:cxn ang="0">
                  <a:pos x="84" y="301"/>
                </a:cxn>
                <a:cxn ang="0">
                  <a:pos x="60" y="325"/>
                </a:cxn>
                <a:cxn ang="0">
                  <a:pos x="61" y="351"/>
                </a:cxn>
                <a:cxn ang="0">
                  <a:pos x="81" y="350"/>
                </a:cxn>
                <a:cxn ang="0">
                  <a:pos x="109" y="365"/>
                </a:cxn>
                <a:cxn ang="0">
                  <a:pos x="110" y="383"/>
                </a:cxn>
                <a:cxn ang="0">
                  <a:pos x="136" y="413"/>
                </a:cxn>
                <a:cxn ang="0">
                  <a:pos x="177" y="389"/>
                </a:cxn>
                <a:cxn ang="0">
                  <a:pos x="235" y="377"/>
                </a:cxn>
                <a:cxn ang="0">
                  <a:pos x="265" y="378"/>
                </a:cxn>
                <a:cxn ang="0">
                  <a:pos x="297" y="374"/>
                </a:cxn>
                <a:cxn ang="0">
                  <a:pos x="331" y="329"/>
                </a:cxn>
                <a:cxn ang="0">
                  <a:pos x="356" y="315"/>
                </a:cxn>
                <a:cxn ang="0">
                  <a:pos x="401" y="270"/>
                </a:cxn>
                <a:cxn ang="0">
                  <a:pos x="385" y="215"/>
                </a:cxn>
                <a:cxn ang="0">
                  <a:pos x="424" y="172"/>
                </a:cxn>
                <a:cxn ang="0">
                  <a:pos x="438" y="146"/>
                </a:cxn>
                <a:cxn ang="0">
                  <a:pos x="514" y="113"/>
                </a:cxn>
              </a:cxnLst>
              <a:rect l="0" t="0" r="r" b="b"/>
              <a:pathLst>
                <a:path w="591" h="413">
                  <a:moveTo>
                    <a:pt x="536" y="212"/>
                  </a:moveTo>
                  <a:cubicBezTo>
                    <a:pt x="536" y="212"/>
                    <a:pt x="533" y="205"/>
                    <a:pt x="527" y="205"/>
                  </a:cubicBezTo>
                  <a:cubicBezTo>
                    <a:pt x="521" y="205"/>
                    <a:pt x="498" y="218"/>
                    <a:pt x="501" y="223"/>
                  </a:cubicBezTo>
                  <a:cubicBezTo>
                    <a:pt x="504" y="228"/>
                    <a:pt x="511" y="226"/>
                    <a:pt x="511" y="226"/>
                  </a:cubicBezTo>
                  <a:cubicBezTo>
                    <a:pt x="511" y="226"/>
                    <a:pt x="515" y="235"/>
                    <a:pt x="519" y="236"/>
                  </a:cubicBezTo>
                  <a:cubicBezTo>
                    <a:pt x="523" y="237"/>
                    <a:pt x="531" y="237"/>
                    <a:pt x="531" y="237"/>
                  </a:cubicBezTo>
                  <a:cubicBezTo>
                    <a:pt x="537" y="235"/>
                    <a:pt x="547" y="225"/>
                    <a:pt x="546" y="218"/>
                  </a:cubicBezTo>
                  <a:cubicBezTo>
                    <a:pt x="545" y="211"/>
                    <a:pt x="536" y="212"/>
                    <a:pt x="536" y="212"/>
                  </a:cubicBezTo>
                  <a:close/>
                  <a:moveTo>
                    <a:pt x="447" y="261"/>
                  </a:moveTo>
                  <a:cubicBezTo>
                    <a:pt x="456" y="270"/>
                    <a:pt x="466" y="259"/>
                    <a:pt x="461" y="249"/>
                  </a:cubicBezTo>
                  <a:cubicBezTo>
                    <a:pt x="456" y="239"/>
                    <a:pt x="447" y="261"/>
                    <a:pt x="447" y="261"/>
                  </a:cubicBezTo>
                  <a:close/>
                  <a:moveTo>
                    <a:pt x="560" y="198"/>
                  </a:moveTo>
                  <a:cubicBezTo>
                    <a:pt x="560" y="198"/>
                    <a:pt x="573" y="218"/>
                    <a:pt x="582" y="213"/>
                  </a:cubicBezTo>
                  <a:cubicBezTo>
                    <a:pt x="591" y="208"/>
                    <a:pt x="570" y="191"/>
                    <a:pt x="560" y="198"/>
                  </a:cubicBezTo>
                  <a:close/>
                  <a:moveTo>
                    <a:pt x="535" y="101"/>
                  </a:moveTo>
                  <a:cubicBezTo>
                    <a:pt x="536" y="98"/>
                    <a:pt x="534" y="86"/>
                    <a:pt x="534" y="86"/>
                  </a:cubicBezTo>
                  <a:cubicBezTo>
                    <a:pt x="542" y="81"/>
                    <a:pt x="542" y="81"/>
                    <a:pt x="542" y="81"/>
                  </a:cubicBezTo>
                  <a:cubicBezTo>
                    <a:pt x="542" y="81"/>
                    <a:pt x="530" y="75"/>
                    <a:pt x="527" y="67"/>
                  </a:cubicBezTo>
                  <a:cubicBezTo>
                    <a:pt x="521" y="67"/>
                    <a:pt x="521" y="67"/>
                    <a:pt x="521" y="67"/>
                  </a:cubicBezTo>
                  <a:cubicBezTo>
                    <a:pt x="521" y="67"/>
                    <a:pt x="521" y="77"/>
                    <a:pt x="514" y="77"/>
                  </a:cubicBezTo>
                  <a:cubicBezTo>
                    <a:pt x="507" y="77"/>
                    <a:pt x="506" y="77"/>
                    <a:pt x="506" y="77"/>
                  </a:cubicBezTo>
                  <a:cubicBezTo>
                    <a:pt x="506" y="77"/>
                    <a:pt x="499" y="69"/>
                    <a:pt x="496" y="70"/>
                  </a:cubicBezTo>
                  <a:cubicBezTo>
                    <a:pt x="493" y="71"/>
                    <a:pt x="486" y="73"/>
                    <a:pt x="486" y="73"/>
                  </a:cubicBezTo>
                  <a:cubicBezTo>
                    <a:pt x="486" y="73"/>
                    <a:pt x="483" y="67"/>
                    <a:pt x="479" y="68"/>
                  </a:cubicBezTo>
                  <a:cubicBezTo>
                    <a:pt x="475" y="69"/>
                    <a:pt x="466" y="71"/>
                    <a:pt x="466" y="71"/>
                  </a:cubicBezTo>
                  <a:cubicBezTo>
                    <a:pt x="459" y="56"/>
                    <a:pt x="459" y="56"/>
                    <a:pt x="459" y="56"/>
                  </a:cubicBezTo>
                  <a:cubicBezTo>
                    <a:pt x="450" y="55"/>
                    <a:pt x="450" y="55"/>
                    <a:pt x="450" y="55"/>
                  </a:cubicBezTo>
                  <a:cubicBezTo>
                    <a:pt x="450" y="55"/>
                    <a:pt x="450" y="48"/>
                    <a:pt x="437" y="48"/>
                  </a:cubicBezTo>
                  <a:cubicBezTo>
                    <a:pt x="424" y="48"/>
                    <a:pt x="430" y="60"/>
                    <a:pt x="430" y="60"/>
                  </a:cubicBezTo>
                  <a:cubicBezTo>
                    <a:pt x="417" y="63"/>
                    <a:pt x="417" y="63"/>
                    <a:pt x="417" y="63"/>
                  </a:cubicBezTo>
                  <a:cubicBezTo>
                    <a:pt x="415" y="55"/>
                    <a:pt x="415" y="55"/>
                    <a:pt x="415" y="55"/>
                  </a:cubicBezTo>
                  <a:cubicBezTo>
                    <a:pt x="395" y="54"/>
                    <a:pt x="395" y="54"/>
                    <a:pt x="395" y="54"/>
                  </a:cubicBezTo>
                  <a:cubicBezTo>
                    <a:pt x="395" y="54"/>
                    <a:pt x="394" y="51"/>
                    <a:pt x="390" y="49"/>
                  </a:cubicBezTo>
                  <a:cubicBezTo>
                    <a:pt x="386" y="47"/>
                    <a:pt x="376" y="51"/>
                    <a:pt x="376" y="51"/>
                  </a:cubicBezTo>
                  <a:cubicBezTo>
                    <a:pt x="376" y="51"/>
                    <a:pt x="370" y="42"/>
                    <a:pt x="363" y="41"/>
                  </a:cubicBezTo>
                  <a:cubicBezTo>
                    <a:pt x="356" y="40"/>
                    <a:pt x="342" y="38"/>
                    <a:pt x="342" y="38"/>
                  </a:cubicBezTo>
                  <a:cubicBezTo>
                    <a:pt x="342" y="38"/>
                    <a:pt x="348" y="35"/>
                    <a:pt x="342" y="28"/>
                  </a:cubicBezTo>
                  <a:cubicBezTo>
                    <a:pt x="336" y="21"/>
                    <a:pt x="327" y="29"/>
                    <a:pt x="327" y="29"/>
                  </a:cubicBezTo>
                  <a:cubicBezTo>
                    <a:pt x="326" y="23"/>
                    <a:pt x="326" y="23"/>
                    <a:pt x="326" y="23"/>
                  </a:cubicBezTo>
                  <a:cubicBezTo>
                    <a:pt x="324" y="23"/>
                    <a:pt x="322" y="23"/>
                    <a:pt x="320" y="23"/>
                  </a:cubicBezTo>
                  <a:cubicBezTo>
                    <a:pt x="301" y="23"/>
                    <a:pt x="254" y="14"/>
                    <a:pt x="254" y="14"/>
                  </a:cubicBezTo>
                  <a:cubicBezTo>
                    <a:pt x="234" y="22"/>
                    <a:pt x="234" y="22"/>
                    <a:pt x="234" y="22"/>
                  </a:cubicBezTo>
                  <a:cubicBezTo>
                    <a:pt x="196" y="18"/>
                    <a:pt x="196" y="18"/>
                    <a:pt x="196" y="18"/>
                  </a:cubicBezTo>
                  <a:cubicBezTo>
                    <a:pt x="196" y="18"/>
                    <a:pt x="171" y="4"/>
                    <a:pt x="156" y="7"/>
                  </a:cubicBezTo>
                  <a:cubicBezTo>
                    <a:pt x="141" y="10"/>
                    <a:pt x="120" y="11"/>
                    <a:pt x="115" y="11"/>
                  </a:cubicBezTo>
                  <a:cubicBezTo>
                    <a:pt x="110" y="11"/>
                    <a:pt x="91" y="8"/>
                    <a:pt x="91" y="8"/>
                  </a:cubicBezTo>
                  <a:cubicBezTo>
                    <a:pt x="91" y="8"/>
                    <a:pt x="81" y="0"/>
                    <a:pt x="75" y="0"/>
                  </a:cubicBezTo>
                  <a:cubicBezTo>
                    <a:pt x="69" y="0"/>
                    <a:pt x="49" y="18"/>
                    <a:pt x="49" y="18"/>
                  </a:cubicBezTo>
                  <a:cubicBezTo>
                    <a:pt x="49" y="18"/>
                    <a:pt x="4" y="25"/>
                    <a:pt x="2" y="38"/>
                  </a:cubicBezTo>
                  <a:cubicBezTo>
                    <a:pt x="0" y="51"/>
                    <a:pt x="21" y="67"/>
                    <a:pt x="21" y="67"/>
                  </a:cubicBezTo>
                  <a:cubicBezTo>
                    <a:pt x="13" y="90"/>
                    <a:pt x="13" y="90"/>
                    <a:pt x="13" y="90"/>
                  </a:cubicBezTo>
                  <a:cubicBezTo>
                    <a:pt x="13" y="90"/>
                    <a:pt x="14" y="94"/>
                    <a:pt x="15" y="101"/>
                  </a:cubicBezTo>
                  <a:cubicBezTo>
                    <a:pt x="20" y="95"/>
                    <a:pt x="27" y="88"/>
                    <a:pt x="36" y="88"/>
                  </a:cubicBezTo>
                  <a:cubicBezTo>
                    <a:pt x="50" y="88"/>
                    <a:pt x="55" y="89"/>
                    <a:pt x="50" y="94"/>
                  </a:cubicBezTo>
                  <a:cubicBezTo>
                    <a:pt x="45" y="99"/>
                    <a:pt x="38" y="103"/>
                    <a:pt x="44" y="103"/>
                  </a:cubicBezTo>
                  <a:cubicBezTo>
                    <a:pt x="50" y="103"/>
                    <a:pt x="54" y="99"/>
                    <a:pt x="61" y="99"/>
                  </a:cubicBezTo>
                  <a:cubicBezTo>
                    <a:pt x="68" y="99"/>
                    <a:pt x="70" y="108"/>
                    <a:pt x="78" y="104"/>
                  </a:cubicBezTo>
                  <a:cubicBezTo>
                    <a:pt x="86" y="100"/>
                    <a:pt x="76" y="96"/>
                    <a:pt x="85" y="96"/>
                  </a:cubicBezTo>
                  <a:cubicBezTo>
                    <a:pt x="94" y="96"/>
                    <a:pt x="110" y="93"/>
                    <a:pt x="114" y="95"/>
                  </a:cubicBezTo>
                  <a:cubicBezTo>
                    <a:pt x="118" y="97"/>
                    <a:pt x="115" y="108"/>
                    <a:pt x="115" y="108"/>
                  </a:cubicBezTo>
                  <a:cubicBezTo>
                    <a:pt x="115" y="108"/>
                    <a:pt x="129" y="109"/>
                    <a:pt x="128" y="117"/>
                  </a:cubicBezTo>
                  <a:cubicBezTo>
                    <a:pt x="127" y="125"/>
                    <a:pt x="95" y="140"/>
                    <a:pt x="94" y="144"/>
                  </a:cubicBezTo>
                  <a:cubicBezTo>
                    <a:pt x="93" y="148"/>
                    <a:pt x="102" y="153"/>
                    <a:pt x="102" y="153"/>
                  </a:cubicBezTo>
                  <a:cubicBezTo>
                    <a:pt x="102" y="153"/>
                    <a:pt x="97" y="178"/>
                    <a:pt x="96" y="181"/>
                  </a:cubicBezTo>
                  <a:cubicBezTo>
                    <a:pt x="95" y="184"/>
                    <a:pt x="90" y="188"/>
                    <a:pt x="90" y="188"/>
                  </a:cubicBezTo>
                  <a:cubicBezTo>
                    <a:pt x="90" y="188"/>
                    <a:pt x="94" y="202"/>
                    <a:pt x="94" y="205"/>
                  </a:cubicBezTo>
                  <a:cubicBezTo>
                    <a:pt x="94" y="208"/>
                    <a:pt x="86" y="215"/>
                    <a:pt x="82" y="216"/>
                  </a:cubicBezTo>
                  <a:cubicBezTo>
                    <a:pt x="78" y="217"/>
                    <a:pt x="61" y="217"/>
                    <a:pt x="61" y="217"/>
                  </a:cubicBezTo>
                  <a:cubicBezTo>
                    <a:pt x="77" y="231"/>
                    <a:pt x="77" y="231"/>
                    <a:pt x="77" y="231"/>
                  </a:cubicBezTo>
                  <a:cubicBezTo>
                    <a:pt x="77" y="240"/>
                    <a:pt x="77" y="240"/>
                    <a:pt x="77" y="240"/>
                  </a:cubicBezTo>
                  <a:cubicBezTo>
                    <a:pt x="77" y="240"/>
                    <a:pt x="90" y="242"/>
                    <a:pt x="88" y="250"/>
                  </a:cubicBezTo>
                  <a:cubicBezTo>
                    <a:pt x="86" y="258"/>
                    <a:pt x="62" y="272"/>
                    <a:pt x="66" y="276"/>
                  </a:cubicBezTo>
                  <a:cubicBezTo>
                    <a:pt x="70" y="280"/>
                    <a:pt x="75" y="294"/>
                    <a:pt x="75" y="294"/>
                  </a:cubicBezTo>
                  <a:cubicBezTo>
                    <a:pt x="75" y="294"/>
                    <a:pt x="88" y="295"/>
                    <a:pt x="84" y="301"/>
                  </a:cubicBezTo>
                  <a:cubicBezTo>
                    <a:pt x="80" y="307"/>
                    <a:pt x="70" y="308"/>
                    <a:pt x="70" y="308"/>
                  </a:cubicBezTo>
                  <a:cubicBezTo>
                    <a:pt x="70" y="308"/>
                    <a:pt x="62" y="318"/>
                    <a:pt x="60" y="325"/>
                  </a:cubicBezTo>
                  <a:cubicBezTo>
                    <a:pt x="58" y="332"/>
                    <a:pt x="59" y="340"/>
                    <a:pt x="59" y="340"/>
                  </a:cubicBezTo>
                  <a:cubicBezTo>
                    <a:pt x="61" y="351"/>
                    <a:pt x="61" y="351"/>
                    <a:pt x="61" y="351"/>
                  </a:cubicBezTo>
                  <a:cubicBezTo>
                    <a:pt x="62" y="351"/>
                    <a:pt x="62" y="351"/>
                    <a:pt x="62" y="351"/>
                  </a:cubicBezTo>
                  <a:cubicBezTo>
                    <a:pt x="81" y="350"/>
                    <a:pt x="81" y="350"/>
                    <a:pt x="81" y="350"/>
                  </a:cubicBezTo>
                  <a:cubicBezTo>
                    <a:pt x="97" y="365"/>
                    <a:pt x="97" y="365"/>
                    <a:pt x="97" y="365"/>
                  </a:cubicBezTo>
                  <a:cubicBezTo>
                    <a:pt x="109" y="365"/>
                    <a:pt x="109" y="365"/>
                    <a:pt x="109" y="365"/>
                  </a:cubicBezTo>
                  <a:cubicBezTo>
                    <a:pt x="103" y="382"/>
                    <a:pt x="103" y="382"/>
                    <a:pt x="103" y="382"/>
                  </a:cubicBezTo>
                  <a:cubicBezTo>
                    <a:pt x="110" y="383"/>
                    <a:pt x="110" y="383"/>
                    <a:pt x="110" y="383"/>
                  </a:cubicBezTo>
                  <a:cubicBezTo>
                    <a:pt x="110" y="383"/>
                    <a:pt x="110" y="403"/>
                    <a:pt x="117" y="406"/>
                  </a:cubicBezTo>
                  <a:cubicBezTo>
                    <a:pt x="124" y="409"/>
                    <a:pt x="136" y="413"/>
                    <a:pt x="136" y="413"/>
                  </a:cubicBezTo>
                  <a:cubicBezTo>
                    <a:pt x="136" y="413"/>
                    <a:pt x="153" y="401"/>
                    <a:pt x="156" y="395"/>
                  </a:cubicBezTo>
                  <a:cubicBezTo>
                    <a:pt x="159" y="389"/>
                    <a:pt x="177" y="389"/>
                    <a:pt x="177" y="389"/>
                  </a:cubicBezTo>
                  <a:cubicBezTo>
                    <a:pt x="196" y="377"/>
                    <a:pt x="196" y="377"/>
                    <a:pt x="196" y="377"/>
                  </a:cubicBezTo>
                  <a:cubicBezTo>
                    <a:pt x="196" y="377"/>
                    <a:pt x="229" y="379"/>
                    <a:pt x="235" y="377"/>
                  </a:cubicBezTo>
                  <a:cubicBezTo>
                    <a:pt x="241" y="375"/>
                    <a:pt x="251" y="371"/>
                    <a:pt x="251" y="371"/>
                  </a:cubicBezTo>
                  <a:cubicBezTo>
                    <a:pt x="251" y="371"/>
                    <a:pt x="259" y="379"/>
                    <a:pt x="265" y="378"/>
                  </a:cubicBezTo>
                  <a:cubicBezTo>
                    <a:pt x="271" y="377"/>
                    <a:pt x="287" y="370"/>
                    <a:pt x="287" y="370"/>
                  </a:cubicBezTo>
                  <a:cubicBezTo>
                    <a:pt x="287" y="370"/>
                    <a:pt x="286" y="382"/>
                    <a:pt x="297" y="374"/>
                  </a:cubicBezTo>
                  <a:cubicBezTo>
                    <a:pt x="308" y="366"/>
                    <a:pt x="310" y="347"/>
                    <a:pt x="310" y="347"/>
                  </a:cubicBezTo>
                  <a:cubicBezTo>
                    <a:pt x="331" y="329"/>
                    <a:pt x="331" y="329"/>
                    <a:pt x="331" y="329"/>
                  </a:cubicBezTo>
                  <a:cubicBezTo>
                    <a:pt x="354" y="328"/>
                    <a:pt x="354" y="328"/>
                    <a:pt x="354" y="328"/>
                  </a:cubicBezTo>
                  <a:cubicBezTo>
                    <a:pt x="356" y="315"/>
                    <a:pt x="356" y="315"/>
                    <a:pt x="356" y="315"/>
                  </a:cubicBezTo>
                  <a:cubicBezTo>
                    <a:pt x="356" y="315"/>
                    <a:pt x="367" y="286"/>
                    <a:pt x="370" y="284"/>
                  </a:cubicBezTo>
                  <a:cubicBezTo>
                    <a:pt x="373" y="282"/>
                    <a:pt x="400" y="279"/>
                    <a:pt x="401" y="270"/>
                  </a:cubicBezTo>
                  <a:cubicBezTo>
                    <a:pt x="402" y="261"/>
                    <a:pt x="379" y="249"/>
                    <a:pt x="379" y="249"/>
                  </a:cubicBezTo>
                  <a:cubicBezTo>
                    <a:pt x="379" y="249"/>
                    <a:pt x="377" y="226"/>
                    <a:pt x="385" y="215"/>
                  </a:cubicBezTo>
                  <a:cubicBezTo>
                    <a:pt x="393" y="204"/>
                    <a:pt x="404" y="191"/>
                    <a:pt x="404" y="191"/>
                  </a:cubicBezTo>
                  <a:cubicBezTo>
                    <a:pt x="404" y="191"/>
                    <a:pt x="421" y="173"/>
                    <a:pt x="424" y="172"/>
                  </a:cubicBezTo>
                  <a:cubicBezTo>
                    <a:pt x="427" y="171"/>
                    <a:pt x="439" y="163"/>
                    <a:pt x="436" y="161"/>
                  </a:cubicBezTo>
                  <a:cubicBezTo>
                    <a:pt x="433" y="159"/>
                    <a:pt x="428" y="151"/>
                    <a:pt x="438" y="146"/>
                  </a:cubicBezTo>
                  <a:cubicBezTo>
                    <a:pt x="448" y="141"/>
                    <a:pt x="472" y="136"/>
                    <a:pt x="485" y="131"/>
                  </a:cubicBezTo>
                  <a:cubicBezTo>
                    <a:pt x="498" y="126"/>
                    <a:pt x="514" y="113"/>
                    <a:pt x="514" y="113"/>
                  </a:cubicBezTo>
                  <a:cubicBezTo>
                    <a:pt x="514" y="113"/>
                    <a:pt x="534" y="104"/>
                    <a:pt x="535" y="101"/>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2" name="Freeform 142">
              <a:extLst>
                <a:ext uri="{FF2B5EF4-FFF2-40B4-BE49-F238E27FC236}">
                  <a16:creationId xmlns:a16="http://schemas.microsoft.com/office/drawing/2014/main" id="{68573770-E997-47A4-A456-49E046923E74}"/>
                </a:ext>
              </a:extLst>
            </p:cNvPr>
            <p:cNvSpPr>
              <a:spLocks/>
            </p:cNvSpPr>
            <p:nvPr/>
          </p:nvSpPr>
          <p:spPr bwMode="auto">
            <a:xfrm>
              <a:off x="1195548" y="3456100"/>
              <a:ext cx="134896" cy="259327"/>
            </a:xfrm>
            <a:custGeom>
              <a:avLst/>
              <a:gdLst/>
              <a:ahLst/>
              <a:cxnLst>
                <a:cxn ang="0">
                  <a:pos x="141" y="20"/>
                </a:cxn>
                <a:cxn ang="0">
                  <a:pos x="140" y="7"/>
                </a:cxn>
                <a:cxn ang="0">
                  <a:pos x="111" y="8"/>
                </a:cxn>
                <a:cxn ang="0">
                  <a:pos x="104" y="16"/>
                </a:cxn>
                <a:cxn ang="0">
                  <a:pos x="87" y="11"/>
                </a:cxn>
                <a:cxn ang="0">
                  <a:pos x="70" y="15"/>
                </a:cxn>
                <a:cxn ang="0">
                  <a:pos x="76" y="6"/>
                </a:cxn>
                <a:cxn ang="0">
                  <a:pos x="62" y="0"/>
                </a:cxn>
                <a:cxn ang="0">
                  <a:pos x="41" y="13"/>
                </a:cxn>
                <a:cxn ang="0">
                  <a:pos x="46" y="53"/>
                </a:cxn>
                <a:cxn ang="0">
                  <a:pos x="23" y="114"/>
                </a:cxn>
                <a:cxn ang="0">
                  <a:pos x="9" y="146"/>
                </a:cxn>
                <a:cxn ang="0">
                  <a:pos x="6" y="180"/>
                </a:cxn>
                <a:cxn ang="0">
                  <a:pos x="23" y="191"/>
                </a:cxn>
                <a:cxn ang="0">
                  <a:pos x="30" y="228"/>
                </a:cxn>
                <a:cxn ang="0">
                  <a:pos x="20" y="271"/>
                </a:cxn>
                <a:cxn ang="0">
                  <a:pos x="52" y="268"/>
                </a:cxn>
                <a:cxn ang="0">
                  <a:pos x="62" y="276"/>
                </a:cxn>
                <a:cxn ang="0">
                  <a:pos x="87" y="263"/>
                </a:cxn>
                <a:cxn ang="0">
                  <a:pos x="85" y="252"/>
                </a:cxn>
                <a:cxn ang="0">
                  <a:pos x="86" y="237"/>
                </a:cxn>
                <a:cxn ang="0">
                  <a:pos x="96" y="220"/>
                </a:cxn>
                <a:cxn ang="0">
                  <a:pos x="110" y="213"/>
                </a:cxn>
                <a:cxn ang="0">
                  <a:pos x="101" y="206"/>
                </a:cxn>
                <a:cxn ang="0">
                  <a:pos x="92" y="188"/>
                </a:cxn>
                <a:cxn ang="0">
                  <a:pos x="114" y="162"/>
                </a:cxn>
                <a:cxn ang="0">
                  <a:pos x="103" y="152"/>
                </a:cxn>
                <a:cxn ang="0">
                  <a:pos x="103" y="143"/>
                </a:cxn>
                <a:cxn ang="0">
                  <a:pos x="87" y="129"/>
                </a:cxn>
                <a:cxn ang="0">
                  <a:pos x="108" y="128"/>
                </a:cxn>
                <a:cxn ang="0">
                  <a:pos x="120" y="117"/>
                </a:cxn>
                <a:cxn ang="0">
                  <a:pos x="116" y="100"/>
                </a:cxn>
                <a:cxn ang="0">
                  <a:pos x="122" y="93"/>
                </a:cxn>
                <a:cxn ang="0">
                  <a:pos x="128" y="65"/>
                </a:cxn>
                <a:cxn ang="0">
                  <a:pos x="120" y="56"/>
                </a:cxn>
                <a:cxn ang="0">
                  <a:pos x="154" y="29"/>
                </a:cxn>
                <a:cxn ang="0">
                  <a:pos x="141" y="20"/>
                </a:cxn>
              </a:cxnLst>
              <a:rect l="0" t="0" r="r" b="b"/>
              <a:pathLst>
                <a:path w="155" h="277">
                  <a:moveTo>
                    <a:pt x="141" y="20"/>
                  </a:moveTo>
                  <a:cubicBezTo>
                    <a:pt x="141" y="20"/>
                    <a:pt x="144" y="9"/>
                    <a:pt x="140" y="7"/>
                  </a:cubicBezTo>
                  <a:cubicBezTo>
                    <a:pt x="136" y="5"/>
                    <a:pt x="120" y="8"/>
                    <a:pt x="111" y="8"/>
                  </a:cubicBezTo>
                  <a:cubicBezTo>
                    <a:pt x="102" y="8"/>
                    <a:pt x="112" y="12"/>
                    <a:pt x="104" y="16"/>
                  </a:cubicBezTo>
                  <a:cubicBezTo>
                    <a:pt x="96" y="20"/>
                    <a:pt x="94" y="11"/>
                    <a:pt x="87" y="11"/>
                  </a:cubicBezTo>
                  <a:cubicBezTo>
                    <a:pt x="80" y="11"/>
                    <a:pt x="76" y="15"/>
                    <a:pt x="70" y="15"/>
                  </a:cubicBezTo>
                  <a:cubicBezTo>
                    <a:pt x="64" y="15"/>
                    <a:pt x="71" y="11"/>
                    <a:pt x="76" y="6"/>
                  </a:cubicBezTo>
                  <a:cubicBezTo>
                    <a:pt x="81" y="1"/>
                    <a:pt x="76" y="0"/>
                    <a:pt x="62" y="0"/>
                  </a:cubicBezTo>
                  <a:cubicBezTo>
                    <a:pt x="53" y="0"/>
                    <a:pt x="46" y="7"/>
                    <a:pt x="41" y="13"/>
                  </a:cubicBezTo>
                  <a:cubicBezTo>
                    <a:pt x="44" y="23"/>
                    <a:pt x="47" y="40"/>
                    <a:pt x="46" y="53"/>
                  </a:cubicBezTo>
                  <a:cubicBezTo>
                    <a:pt x="45" y="74"/>
                    <a:pt x="23" y="114"/>
                    <a:pt x="23" y="114"/>
                  </a:cubicBezTo>
                  <a:cubicBezTo>
                    <a:pt x="9" y="146"/>
                    <a:pt x="9" y="146"/>
                    <a:pt x="9" y="146"/>
                  </a:cubicBezTo>
                  <a:cubicBezTo>
                    <a:pt x="9" y="146"/>
                    <a:pt x="0" y="173"/>
                    <a:pt x="6" y="180"/>
                  </a:cubicBezTo>
                  <a:cubicBezTo>
                    <a:pt x="12" y="187"/>
                    <a:pt x="23" y="191"/>
                    <a:pt x="23" y="191"/>
                  </a:cubicBezTo>
                  <a:cubicBezTo>
                    <a:pt x="30" y="228"/>
                    <a:pt x="30" y="228"/>
                    <a:pt x="30" y="228"/>
                  </a:cubicBezTo>
                  <a:cubicBezTo>
                    <a:pt x="30" y="228"/>
                    <a:pt x="14" y="270"/>
                    <a:pt x="20" y="271"/>
                  </a:cubicBezTo>
                  <a:cubicBezTo>
                    <a:pt x="26" y="272"/>
                    <a:pt x="52" y="268"/>
                    <a:pt x="52" y="268"/>
                  </a:cubicBezTo>
                  <a:cubicBezTo>
                    <a:pt x="52" y="268"/>
                    <a:pt x="56" y="277"/>
                    <a:pt x="62" y="276"/>
                  </a:cubicBezTo>
                  <a:cubicBezTo>
                    <a:pt x="67" y="275"/>
                    <a:pt x="84" y="265"/>
                    <a:pt x="87" y="263"/>
                  </a:cubicBezTo>
                  <a:cubicBezTo>
                    <a:pt x="85" y="252"/>
                    <a:pt x="85" y="252"/>
                    <a:pt x="85" y="252"/>
                  </a:cubicBezTo>
                  <a:cubicBezTo>
                    <a:pt x="85" y="252"/>
                    <a:pt x="84" y="244"/>
                    <a:pt x="86" y="237"/>
                  </a:cubicBezTo>
                  <a:cubicBezTo>
                    <a:pt x="88" y="230"/>
                    <a:pt x="96" y="220"/>
                    <a:pt x="96" y="220"/>
                  </a:cubicBezTo>
                  <a:cubicBezTo>
                    <a:pt x="96" y="220"/>
                    <a:pt x="106" y="219"/>
                    <a:pt x="110" y="213"/>
                  </a:cubicBezTo>
                  <a:cubicBezTo>
                    <a:pt x="114" y="207"/>
                    <a:pt x="101" y="206"/>
                    <a:pt x="101" y="206"/>
                  </a:cubicBezTo>
                  <a:cubicBezTo>
                    <a:pt x="101" y="206"/>
                    <a:pt x="96" y="192"/>
                    <a:pt x="92" y="188"/>
                  </a:cubicBezTo>
                  <a:cubicBezTo>
                    <a:pt x="88" y="184"/>
                    <a:pt x="112" y="170"/>
                    <a:pt x="114" y="162"/>
                  </a:cubicBezTo>
                  <a:cubicBezTo>
                    <a:pt x="116" y="154"/>
                    <a:pt x="103" y="152"/>
                    <a:pt x="103" y="152"/>
                  </a:cubicBezTo>
                  <a:cubicBezTo>
                    <a:pt x="103" y="143"/>
                    <a:pt x="103" y="143"/>
                    <a:pt x="103" y="143"/>
                  </a:cubicBezTo>
                  <a:cubicBezTo>
                    <a:pt x="87" y="129"/>
                    <a:pt x="87" y="129"/>
                    <a:pt x="87" y="129"/>
                  </a:cubicBezTo>
                  <a:cubicBezTo>
                    <a:pt x="87" y="129"/>
                    <a:pt x="104" y="129"/>
                    <a:pt x="108" y="128"/>
                  </a:cubicBezTo>
                  <a:cubicBezTo>
                    <a:pt x="112" y="127"/>
                    <a:pt x="120" y="120"/>
                    <a:pt x="120" y="117"/>
                  </a:cubicBezTo>
                  <a:cubicBezTo>
                    <a:pt x="120" y="114"/>
                    <a:pt x="116" y="100"/>
                    <a:pt x="116" y="100"/>
                  </a:cubicBezTo>
                  <a:cubicBezTo>
                    <a:pt x="116" y="100"/>
                    <a:pt x="121" y="96"/>
                    <a:pt x="122" y="93"/>
                  </a:cubicBezTo>
                  <a:cubicBezTo>
                    <a:pt x="123" y="90"/>
                    <a:pt x="128" y="65"/>
                    <a:pt x="128" y="65"/>
                  </a:cubicBezTo>
                  <a:cubicBezTo>
                    <a:pt x="128" y="65"/>
                    <a:pt x="119" y="60"/>
                    <a:pt x="120" y="56"/>
                  </a:cubicBezTo>
                  <a:cubicBezTo>
                    <a:pt x="121" y="52"/>
                    <a:pt x="153" y="37"/>
                    <a:pt x="154" y="29"/>
                  </a:cubicBezTo>
                  <a:cubicBezTo>
                    <a:pt x="155" y="21"/>
                    <a:pt x="141" y="20"/>
                    <a:pt x="141" y="20"/>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3" name="Freeform 148">
              <a:extLst>
                <a:ext uri="{FF2B5EF4-FFF2-40B4-BE49-F238E27FC236}">
                  <a16:creationId xmlns:a16="http://schemas.microsoft.com/office/drawing/2014/main" id="{427AA12C-6B0A-4D26-B085-F80AF8E9BF16}"/>
                </a:ext>
              </a:extLst>
            </p:cNvPr>
            <p:cNvSpPr>
              <a:spLocks noEditPoints="1"/>
            </p:cNvSpPr>
            <p:nvPr/>
          </p:nvSpPr>
          <p:spPr bwMode="auto">
            <a:xfrm>
              <a:off x="1303464" y="2552382"/>
              <a:ext cx="343986" cy="516036"/>
            </a:xfrm>
            <a:custGeom>
              <a:avLst/>
              <a:gdLst/>
              <a:ahLst/>
              <a:cxnLst>
                <a:cxn ang="0">
                  <a:pos x="118" y="256"/>
                </a:cxn>
                <a:cxn ang="0">
                  <a:pos x="111" y="221"/>
                </a:cxn>
                <a:cxn ang="0">
                  <a:pos x="98" y="248"/>
                </a:cxn>
                <a:cxn ang="0">
                  <a:pos x="222" y="93"/>
                </a:cxn>
                <a:cxn ang="0">
                  <a:pos x="97" y="159"/>
                </a:cxn>
                <a:cxn ang="0">
                  <a:pos x="93" y="183"/>
                </a:cxn>
                <a:cxn ang="0">
                  <a:pos x="325" y="1"/>
                </a:cxn>
                <a:cxn ang="0">
                  <a:pos x="296" y="36"/>
                </a:cxn>
                <a:cxn ang="0">
                  <a:pos x="301" y="12"/>
                </a:cxn>
                <a:cxn ang="0">
                  <a:pos x="296" y="36"/>
                </a:cxn>
                <a:cxn ang="0">
                  <a:pos x="246" y="96"/>
                </a:cxn>
                <a:cxn ang="0">
                  <a:pos x="128" y="258"/>
                </a:cxn>
                <a:cxn ang="0">
                  <a:pos x="331" y="402"/>
                </a:cxn>
                <a:cxn ang="0">
                  <a:pos x="330" y="357"/>
                </a:cxn>
                <a:cxn ang="0">
                  <a:pos x="291" y="314"/>
                </a:cxn>
                <a:cxn ang="0">
                  <a:pos x="265" y="261"/>
                </a:cxn>
                <a:cxn ang="0">
                  <a:pos x="191" y="235"/>
                </a:cxn>
                <a:cxn ang="0">
                  <a:pos x="214" y="222"/>
                </a:cxn>
                <a:cxn ang="0">
                  <a:pos x="261" y="177"/>
                </a:cxn>
                <a:cxn ang="0">
                  <a:pos x="211" y="154"/>
                </a:cxn>
                <a:cxn ang="0">
                  <a:pos x="179" y="147"/>
                </a:cxn>
                <a:cxn ang="0">
                  <a:pos x="224" y="112"/>
                </a:cxn>
                <a:cxn ang="0">
                  <a:pos x="153" y="110"/>
                </a:cxn>
                <a:cxn ang="0">
                  <a:pos x="144" y="148"/>
                </a:cxn>
                <a:cxn ang="0">
                  <a:pos x="121" y="162"/>
                </a:cxn>
                <a:cxn ang="0">
                  <a:pos x="116" y="198"/>
                </a:cxn>
                <a:cxn ang="0">
                  <a:pos x="134" y="202"/>
                </a:cxn>
                <a:cxn ang="0">
                  <a:pos x="116" y="250"/>
                </a:cxn>
                <a:cxn ang="0">
                  <a:pos x="144" y="251"/>
                </a:cxn>
                <a:cxn ang="0">
                  <a:pos x="146" y="306"/>
                </a:cxn>
                <a:cxn ang="0">
                  <a:pos x="211" y="295"/>
                </a:cxn>
                <a:cxn ang="0">
                  <a:pos x="216" y="349"/>
                </a:cxn>
                <a:cxn ang="0">
                  <a:pos x="162" y="377"/>
                </a:cxn>
                <a:cxn ang="0">
                  <a:pos x="135" y="402"/>
                </a:cxn>
                <a:cxn ang="0">
                  <a:pos x="117" y="448"/>
                </a:cxn>
                <a:cxn ang="0">
                  <a:pos x="151" y="466"/>
                </a:cxn>
                <a:cxn ang="0">
                  <a:pos x="202" y="467"/>
                </a:cxn>
                <a:cxn ang="0">
                  <a:pos x="156" y="485"/>
                </a:cxn>
                <a:cxn ang="0">
                  <a:pos x="129" y="516"/>
                </a:cxn>
                <a:cxn ang="0">
                  <a:pos x="83" y="545"/>
                </a:cxn>
                <a:cxn ang="0">
                  <a:pos x="147" y="530"/>
                </a:cxn>
                <a:cxn ang="0">
                  <a:pos x="211" y="519"/>
                </a:cxn>
                <a:cxn ang="0">
                  <a:pos x="273" y="520"/>
                </a:cxn>
                <a:cxn ang="0">
                  <a:pos x="293" y="508"/>
                </a:cxn>
                <a:cxn ang="0">
                  <a:pos x="340" y="474"/>
                </a:cxn>
                <a:cxn ang="0">
                  <a:pos x="375" y="447"/>
                </a:cxn>
                <a:cxn ang="0">
                  <a:pos x="157" y="325"/>
                </a:cxn>
                <a:cxn ang="0">
                  <a:pos x="94" y="338"/>
                </a:cxn>
                <a:cxn ang="0">
                  <a:pos x="110" y="308"/>
                </a:cxn>
                <a:cxn ang="0">
                  <a:pos x="86" y="281"/>
                </a:cxn>
                <a:cxn ang="0">
                  <a:pos x="58" y="288"/>
                </a:cxn>
                <a:cxn ang="0">
                  <a:pos x="13" y="325"/>
                </a:cxn>
                <a:cxn ang="0">
                  <a:pos x="67" y="335"/>
                </a:cxn>
                <a:cxn ang="0">
                  <a:pos x="63" y="155"/>
                </a:cxn>
                <a:cxn ang="0">
                  <a:pos x="63" y="155"/>
                </a:cxn>
                <a:cxn ang="0">
                  <a:pos x="108" y="115"/>
                </a:cxn>
                <a:cxn ang="0">
                  <a:pos x="72" y="128"/>
                </a:cxn>
                <a:cxn ang="0">
                  <a:pos x="57" y="169"/>
                </a:cxn>
                <a:cxn ang="0">
                  <a:pos x="57" y="169"/>
                </a:cxn>
              </a:cxnLst>
              <a:rect l="0" t="0" r="r" b="b"/>
              <a:pathLst>
                <a:path w="395" h="549">
                  <a:moveTo>
                    <a:pt x="118" y="256"/>
                  </a:moveTo>
                  <a:cubicBezTo>
                    <a:pt x="110" y="256"/>
                    <a:pt x="109" y="262"/>
                    <a:pt x="106" y="277"/>
                  </a:cubicBezTo>
                  <a:cubicBezTo>
                    <a:pt x="104" y="289"/>
                    <a:pt x="126" y="256"/>
                    <a:pt x="118" y="256"/>
                  </a:cubicBezTo>
                  <a:close/>
                  <a:moveTo>
                    <a:pt x="100" y="210"/>
                  </a:moveTo>
                  <a:cubicBezTo>
                    <a:pt x="96" y="210"/>
                    <a:pt x="90" y="222"/>
                    <a:pt x="94" y="225"/>
                  </a:cubicBezTo>
                  <a:cubicBezTo>
                    <a:pt x="98" y="228"/>
                    <a:pt x="111" y="221"/>
                    <a:pt x="111" y="221"/>
                  </a:cubicBezTo>
                  <a:cubicBezTo>
                    <a:pt x="111" y="221"/>
                    <a:pt x="104" y="210"/>
                    <a:pt x="100" y="210"/>
                  </a:cubicBezTo>
                  <a:close/>
                  <a:moveTo>
                    <a:pt x="87" y="261"/>
                  </a:moveTo>
                  <a:cubicBezTo>
                    <a:pt x="102" y="261"/>
                    <a:pt x="109" y="250"/>
                    <a:pt x="98" y="248"/>
                  </a:cubicBezTo>
                  <a:cubicBezTo>
                    <a:pt x="87" y="246"/>
                    <a:pt x="78" y="261"/>
                    <a:pt x="87" y="261"/>
                  </a:cubicBezTo>
                  <a:close/>
                  <a:moveTo>
                    <a:pt x="231" y="85"/>
                  </a:moveTo>
                  <a:cubicBezTo>
                    <a:pt x="223" y="78"/>
                    <a:pt x="222" y="93"/>
                    <a:pt x="222" y="93"/>
                  </a:cubicBezTo>
                  <a:cubicBezTo>
                    <a:pt x="229" y="99"/>
                    <a:pt x="239" y="92"/>
                    <a:pt x="231" y="85"/>
                  </a:cubicBezTo>
                  <a:close/>
                  <a:moveTo>
                    <a:pt x="103" y="176"/>
                  </a:moveTo>
                  <a:cubicBezTo>
                    <a:pt x="103" y="176"/>
                    <a:pt x="107" y="159"/>
                    <a:pt x="97" y="159"/>
                  </a:cubicBezTo>
                  <a:cubicBezTo>
                    <a:pt x="87" y="159"/>
                    <a:pt x="93" y="169"/>
                    <a:pt x="93" y="169"/>
                  </a:cubicBezTo>
                  <a:cubicBezTo>
                    <a:pt x="93" y="169"/>
                    <a:pt x="85" y="166"/>
                    <a:pt x="82" y="169"/>
                  </a:cubicBezTo>
                  <a:cubicBezTo>
                    <a:pt x="79" y="172"/>
                    <a:pt x="91" y="179"/>
                    <a:pt x="93" y="183"/>
                  </a:cubicBezTo>
                  <a:cubicBezTo>
                    <a:pt x="95" y="187"/>
                    <a:pt x="110" y="184"/>
                    <a:pt x="110" y="184"/>
                  </a:cubicBezTo>
                  <a:lnTo>
                    <a:pt x="103" y="176"/>
                  </a:lnTo>
                  <a:close/>
                  <a:moveTo>
                    <a:pt x="325" y="1"/>
                  </a:moveTo>
                  <a:cubicBezTo>
                    <a:pt x="318" y="2"/>
                    <a:pt x="316" y="11"/>
                    <a:pt x="316" y="11"/>
                  </a:cubicBezTo>
                  <a:cubicBezTo>
                    <a:pt x="327" y="16"/>
                    <a:pt x="332" y="0"/>
                    <a:pt x="325" y="1"/>
                  </a:cubicBezTo>
                  <a:close/>
                  <a:moveTo>
                    <a:pt x="296" y="36"/>
                  </a:moveTo>
                  <a:cubicBezTo>
                    <a:pt x="300" y="45"/>
                    <a:pt x="300" y="45"/>
                    <a:pt x="300" y="45"/>
                  </a:cubicBezTo>
                  <a:cubicBezTo>
                    <a:pt x="305" y="49"/>
                    <a:pt x="312" y="28"/>
                    <a:pt x="311" y="24"/>
                  </a:cubicBezTo>
                  <a:cubicBezTo>
                    <a:pt x="310" y="20"/>
                    <a:pt x="301" y="12"/>
                    <a:pt x="301" y="12"/>
                  </a:cubicBezTo>
                  <a:cubicBezTo>
                    <a:pt x="300" y="21"/>
                    <a:pt x="300" y="21"/>
                    <a:pt x="300" y="21"/>
                  </a:cubicBezTo>
                  <a:cubicBezTo>
                    <a:pt x="300" y="21"/>
                    <a:pt x="287" y="25"/>
                    <a:pt x="288" y="29"/>
                  </a:cubicBezTo>
                  <a:cubicBezTo>
                    <a:pt x="289" y="33"/>
                    <a:pt x="296" y="36"/>
                    <a:pt x="296" y="36"/>
                  </a:cubicBezTo>
                  <a:close/>
                  <a:moveTo>
                    <a:pt x="239" y="94"/>
                  </a:moveTo>
                  <a:cubicBezTo>
                    <a:pt x="237" y="104"/>
                    <a:pt x="237" y="104"/>
                    <a:pt x="237" y="104"/>
                  </a:cubicBezTo>
                  <a:cubicBezTo>
                    <a:pt x="246" y="96"/>
                    <a:pt x="246" y="96"/>
                    <a:pt x="246" y="96"/>
                  </a:cubicBezTo>
                  <a:lnTo>
                    <a:pt x="239" y="94"/>
                  </a:lnTo>
                  <a:close/>
                  <a:moveTo>
                    <a:pt x="137" y="269"/>
                  </a:moveTo>
                  <a:cubicBezTo>
                    <a:pt x="143" y="265"/>
                    <a:pt x="134" y="252"/>
                    <a:pt x="128" y="258"/>
                  </a:cubicBezTo>
                  <a:cubicBezTo>
                    <a:pt x="122" y="264"/>
                    <a:pt x="130" y="273"/>
                    <a:pt x="137" y="269"/>
                  </a:cubicBezTo>
                  <a:close/>
                  <a:moveTo>
                    <a:pt x="346" y="395"/>
                  </a:moveTo>
                  <a:cubicBezTo>
                    <a:pt x="346" y="395"/>
                    <a:pt x="341" y="409"/>
                    <a:pt x="331" y="402"/>
                  </a:cubicBezTo>
                  <a:cubicBezTo>
                    <a:pt x="321" y="394"/>
                    <a:pt x="341" y="387"/>
                    <a:pt x="340" y="378"/>
                  </a:cubicBezTo>
                  <a:cubicBezTo>
                    <a:pt x="339" y="369"/>
                    <a:pt x="308" y="364"/>
                    <a:pt x="308" y="359"/>
                  </a:cubicBezTo>
                  <a:cubicBezTo>
                    <a:pt x="308" y="354"/>
                    <a:pt x="330" y="357"/>
                    <a:pt x="330" y="357"/>
                  </a:cubicBezTo>
                  <a:cubicBezTo>
                    <a:pt x="321" y="349"/>
                    <a:pt x="321" y="349"/>
                    <a:pt x="321" y="349"/>
                  </a:cubicBezTo>
                  <a:cubicBezTo>
                    <a:pt x="321" y="349"/>
                    <a:pt x="312" y="328"/>
                    <a:pt x="308" y="321"/>
                  </a:cubicBezTo>
                  <a:cubicBezTo>
                    <a:pt x="304" y="314"/>
                    <a:pt x="291" y="314"/>
                    <a:pt x="291" y="314"/>
                  </a:cubicBezTo>
                  <a:cubicBezTo>
                    <a:pt x="291" y="314"/>
                    <a:pt x="283" y="305"/>
                    <a:pt x="275" y="299"/>
                  </a:cubicBezTo>
                  <a:cubicBezTo>
                    <a:pt x="267" y="293"/>
                    <a:pt x="273" y="261"/>
                    <a:pt x="273" y="261"/>
                  </a:cubicBezTo>
                  <a:cubicBezTo>
                    <a:pt x="265" y="261"/>
                    <a:pt x="265" y="261"/>
                    <a:pt x="265" y="261"/>
                  </a:cubicBezTo>
                  <a:cubicBezTo>
                    <a:pt x="265" y="261"/>
                    <a:pt x="264" y="255"/>
                    <a:pt x="250" y="245"/>
                  </a:cubicBezTo>
                  <a:cubicBezTo>
                    <a:pt x="235" y="235"/>
                    <a:pt x="216" y="245"/>
                    <a:pt x="208" y="246"/>
                  </a:cubicBezTo>
                  <a:cubicBezTo>
                    <a:pt x="200" y="247"/>
                    <a:pt x="191" y="235"/>
                    <a:pt x="191" y="235"/>
                  </a:cubicBezTo>
                  <a:cubicBezTo>
                    <a:pt x="191" y="235"/>
                    <a:pt x="205" y="240"/>
                    <a:pt x="209" y="239"/>
                  </a:cubicBezTo>
                  <a:cubicBezTo>
                    <a:pt x="213" y="238"/>
                    <a:pt x="231" y="234"/>
                    <a:pt x="232" y="228"/>
                  </a:cubicBezTo>
                  <a:cubicBezTo>
                    <a:pt x="233" y="223"/>
                    <a:pt x="214" y="222"/>
                    <a:pt x="214" y="222"/>
                  </a:cubicBezTo>
                  <a:cubicBezTo>
                    <a:pt x="230" y="218"/>
                    <a:pt x="230" y="218"/>
                    <a:pt x="230" y="218"/>
                  </a:cubicBezTo>
                  <a:cubicBezTo>
                    <a:pt x="230" y="218"/>
                    <a:pt x="239" y="211"/>
                    <a:pt x="245" y="206"/>
                  </a:cubicBezTo>
                  <a:cubicBezTo>
                    <a:pt x="250" y="201"/>
                    <a:pt x="261" y="177"/>
                    <a:pt x="261" y="177"/>
                  </a:cubicBezTo>
                  <a:cubicBezTo>
                    <a:pt x="261" y="177"/>
                    <a:pt x="276" y="168"/>
                    <a:pt x="276" y="161"/>
                  </a:cubicBezTo>
                  <a:cubicBezTo>
                    <a:pt x="276" y="154"/>
                    <a:pt x="222" y="159"/>
                    <a:pt x="222" y="159"/>
                  </a:cubicBezTo>
                  <a:cubicBezTo>
                    <a:pt x="222" y="159"/>
                    <a:pt x="223" y="154"/>
                    <a:pt x="211" y="154"/>
                  </a:cubicBezTo>
                  <a:cubicBezTo>
                    <a:pt x="199" y="154"/>
                    <a:pt x="177" y="162"/>
                    <a:pt x="177" y="162"/>
                  </a:cubicBezTo>
                  <a:cubicBezTo>
                    <a:pt x="185" y="155"/>
                    <a:pt x="185" y="155"/>
                    <a:pt x="185" y="155"/>
                  </a:cubicBezTo>
                  <a:cubicBezTo>
                    <a:pt x="179" y="147"/>
                    <a:pt x="179" y="147"/>
                    <a:pt x="179" y="147"/>
                  </a:cubicBezTo>
                  <a:cubicBezTo>
                    <a:pt x="191" y="145"/>
                    <a:pt x="191" y="145"/>
                    <a:pt x="191" y="145"/>
                  </a:cubicBezTo>
                  <a:cubicBezTo>
                    <a:pt x="212" y="132"/>
                    <a:pt x="212" y="132"/>
                    <a:pt x="212" y="132"/>
                  </a:cubicBezTo>
                  <a:cubicBezTo>
                    <a:pt x="212" y="132"/>
                    <a:pt x="223" y="123"/>
                    <a:pt x="224" y="112"/>
                  </a:cubicBezTo>
                  <a:cubicBezTo>
                    <a:pt x="225" y="105"/>
                    <a:pt x="211" y="107"/>
                    <a:pt x="203" y="108"/>
                  </a:cubicBezTo>
                  <a:cubicBezTo>
                    <a:pt x="195" y="109"/>
                    <a:pt x="183" y="115"/>
                    <a:pt x="175" y="115"/>
                  </a:cubicBezTo>
                  <a:cubicBezTo>
                    <a:pt x="167" y="115"/>
                    <a:pt x="160" y="106"/>
                    <a:pt x="153" y="110"/>
                  </a:cubicBezTo>
                  <a:cubicBezTo>
                    <a:pt x="146" y="114"/>
                    <a:pt x="153" y="124"/>
                    <a:pt x="153" y="124"/>
                  </a:cubicBezTo>
                  <a:cubicBezTo>
                    <a:pt x="153" y="124"/>
                    <a:pt x="146" y="125"/>
                    <a:pt x="141" y="129"/>
                  </a:cubicBezTo>
                  <a:cubicBezTo>
                    <a:pt x="136" y="133"/>
                    <a:pt x="144" y="148"/>
                    <a:pt x="144" y="148"/>
                  </a:cubicBezTo>
                  <a:cubicBezTo>
                    <a:pt x="115" y="151"/>
                    <a:pt x="115" y="151"/>
                    <a:pt x="115" y="151"/>
                  </a:cubicBezTo>
                  <a:cubicBezTo>
                    <a:pt x="115" y="157"/>
                    <a:pt x="115" y="157"/>
                    <a:pt x="115" y="157"/>
                  </a:cubicBezTo>
                  <a:cubicBezTo>
                    <a:pt x="121" y="162"/>
                    <a:pt x="121" y="162"/>
                    <a:pt x="121" y="162"/>
                  </a:cubicBezTo>
                  <a:cubicBezTo>
                    <a:pt x="130" y="180"/>
                    <a:pt x="130" y="180"/>
                    <a:pt x="130" y="180"/>
                  </a:cubicBezTo>
                  <a:cubicBezTo>
                    <a:pt x="130" y="180"/>
                    <a:pt x="124" y="185"/>
                    <a:pt x="121" y="188"/>
                  </a:cubicBezTo>
                  <a:cubicBezTo>
                    <a:pt x="118" y="191"/>
                    <a:pt x="116" y="198"/>
                    <a:pt x="116" y="198"/>
                  </a:cubicBezTo>
                  <a:cubicBezTo>
                    <a:pt x="105" y="203"/>
                    <a:pt x="105" y="203"/>
                    <a:pt x="105" y="203"/>
                  </a:cubicBezTo>
                  <a:cubicBezTo>
                    <a:pt x="105" y="203"/>
                    <a:pt x="111" y="212"/>
                    <a:pt x="119" y="211"/>
                  </a:cubicBezTo>
                  <a:cubicBezTo>
                    <a:pt x="127" y="210"/>
                    <a:pt x="134" y="202"/>
                    <a:pt x="134" y="202"/>
                  </a:cubicBezTo>
                  <a:cubicBezTo>
                    <a:pt x="133" y="214"/>
                    <a:pt x="133" y="214"/>
                    <a:pt x="133" y="214"/>
                  </a:cubicBezTo>
                  <a:cubicBezTo>
                    <a:pt x="133" y="214"/>
                    <a:pt x="120" y="220"/>
                    <a:pt x="115" y="228"/>
                  </a:cubicBezTo>
                  <a:cubicBezTo>
                    <a:pt x="110" y="237"/>
                    <a:pt x="116" y="250"/>
                    <a:pt x="116" y="250"/>
                  </a:cubicBezTo>
                  <a:cubicBezTo>
                    <a:pt x="116" y="250"/>
                    <a:pt x="127" y="242"/>
                    <a:pt x="134" y="247"/>
                  </a:cubicBezTo>
                  <a:cubicBezTo>
                    <a:pt x="140" y="252"/>
                    <a:pt x="153" y="241"/>
                    <a:pt x="153" y="241"/>
                  </a:cubicBezTo>
                  <a:cubicBezTo>
                    <a:pt x="144" y="251"/>
                    <a:pt x="144" y="251"/>
                    <a:pt x="144" y="251"/>
                  </a:cubicBezTo>
                  <a:cubicBezTo>
                    <a:pt x="149" y="269"/>
                    <a:pt x="149" y="269"/>
                    <a:pt x="149" y="269"/>
                  </a:cubicBezTo>
                  <a:cubicBezTo>
                    <a:pt x="149" y="269"/>
                    <a:pt x="138" y="282"/>
                    <a:pt x="130" y="296"/>
                  </a:cubicBezTo>
                  <a:cubicBezTo>
                    <a:pt x="123" y="309"/>
                    <a:pt x="146" y="306"/>
                    <a:pt x="146" y="306"/>
                  </a:cubicBezTo>
                  <a:cubicBezTo>
                    <a:pt x="146" y="306"/>
                    <a:pt x="159" y="300"/>
                    <a:pt x="166" y="303"/>
                  </a:cubicBezTo>
                  <a:cubicBezTo>
                    <a:pt x="173" y="306"/>
                    <a:pt x="189" y="293"/>
                    <a:pt x="189" y="293"/>
                  </a:cubicBezTo>
                  <a:cubicBezTo>
                    <a:pt x="211" y="295"/>
                    <a:pt x="211" y="295"/>
                    <a:pt x="211" y="295"/>
                  </a:cubicBezTo>
                  <a:cubicBezTo>
                    <a:pt x="211" y="295"/>
                    <a:pt x="188" y="308"/>
                    <a:pt x="186" y="318"/>
                  </a:cubicBezTo>
                  <a:cubicBezTo>
                    <a:pt x="185" y="328"/>
                    <a:pt x="215" y="335"/>
                    <a:pt x="215" y="335"/>
                  </a:cubicBezTo>
                  <a:cubicBezTo>
                    <a:pt x="216" y="349"/>
                    <a:pt x="216" y="349"/>
                    <a:pt x="216" y="349"/>
                  </a:cubicBezTo>
                  <a:cubicBezTo>
                    <a:pt x="208" y="361"/>
                    <a:pt x="208" y="361"/>
                    <a:pt x="208" y="361"/>
                  </a:cubicBezTo>
                  <a:cubicBezTo>
                    <a:pt x="208" y="361"/>
                    <a:pt x="210" y="375"/>
                    <a:pt x="207" y="379"/>
                  </a:cubicBezTo>
                  <a:cubicBezTo>
                    <a:pt x="204" y="383"/>
                    <a:pt x="162" y="377"/>
                    <a:pt x="162" y="377"/>
                  </a:cubicBezTo>
                  <a:cubicBezTo>
                    <a:pt x="162" y="377"/>
                    <a:pt x="152" y="374"/>
                    <a:pt x="143" y="376"/>
                  </a:cubicBezTo>
                  <a:cubicBezTo>
                    <a:pt x="134" y="378"/>
                    <a:pt x="149" y="389"/>
                    <a:pt x="149" y="389"/>
                  </a:cubicBezTo>
                  <a:cubicBezTo>
                    <a:pt x="135" y="402"/>
                    <a:pt x="135" y="402"/>
                    <a:pt x="135" y="402"/>
                  </a:cubicBezTo>
                  <a:cubicBezTo>
                    <a:pt x="163" y="400"/>
                    <a:pt x="163" y="400"/>
                    <a:pt x="163" y="400"/>
                  </a:cubicBezTo>
                  <a:cubicBezTo>
                    <a:pt x="163" y="400"/>
                    <a:pt x="163" y="423"/>
                    <a:pt x="156" y="430"/>
                  </a:cubicBezTo>
                  <a:cubicBezTo>
                    <a:pt x="149" y="437"/>
                    <a:pt x="121" y="445"/>
                    <a:pt x="117" y="448"/>
                  </a:cubicBezTo>
                  <a:cubicBezTo>
                    <a:pt x="113" y="451"/>
                    <a:pt x="118" y="466"/>
                    <a:pt x="122" y="468"/>
                  </a:cubicBezTo>
                  <a:cubicBezTo>
                    <a:pt x="126" y="470"/>
                    <a:pt x="144" y="456"/>
                    <a:pt x="144" y="456"/>
                  </a:cubicBezTo>
                  <a:cubicBezTo>
                    <a:pt x="144" y="456"/>
                    <a:pt x="147" y="462"/>
                    <a:pt x="151" y="466"/>
                  </a:cubicBezTo>
                  <a:cubicBezTo>
                    <a:pt x="155" y="470"/>
                    <a:pt x="165" y="466"/>
                    <a:pt x="165" y="466"/>
                  </a:cubicBezTo>
                  <a:cubicBezTo>
                    <a:pt x="165" y="466"/>
                    <a:pt x="173" y="475"/>
                    <a:pt x="181" y="476"/>
                  </a:cubicBezTo>
                  <a:cubicBezTo>
                    <a:pt x="190" y="477"/>
                    <a:pt x="197" y="472"/>
                    <a:pt x="202" y="467"/>
                  </a:cubicBezTo>
                  <a:cubicBezTo>
                    <a:pt x="207" y="462"/>
                    <a:pt x="220" y="463"/>
                    <a:pt x="220" y="463"/>
                  </a:cubicBezTo>
                  <a:cubicBezTo>
                    <a:pt x="220" y="463"/>
                    <a:pt x="204" y="478"/>
                    <a:pt x="194" y="485"/>
                  </a:cubicBezTo>
                  <a:cubicBezTo>
                    <a:pt x="183" y="492"/>
                    <a:pt x="163" y="485"/>
                    <a:pt x="156" y="485"/>
                  </a:cubicBezTo>
                  <a:cubicBezTo>
                    <a:pt x="149" y="485"/>
                    <a:pt x="151" y="495"/>
                    <a:pt x="151" y="495"/>
                  </a:cubicBezTo>
                  <a:cubicBezTo>
                    <a:pt x="151" y="495"/>
                    <a:pt x="142" y="495"/>
                    <a:pt x="135" y="498"/>
                  </a:cubicBezTo>
                  <a:cubicBezTo>
                    <a:pt x="127" y="501"/>
                    <a:pt x="135" y="507"/>
                    <a:pt x="129" y="516"/>
                  </a:cubicBezTo>
                  <a:cubicBezTo>
                    <a:pt x="124" y="524"/>
                    <a:pt x="117" y="520"/>
                    <a:pt x="110" y="520"/>
                  </a:cubicBezTo>
                  <a:cubicBezTo>
                    <a:pt x="103" y="520"/>
                    <a:pt x="106" y="530"/>
                    <a:pt x="99" y="536"/>
                  </a:cubicBezTo>
                  <a:cubicBezTo>
                    <a:pt x="92" y="542"/>
                    <a:pt x="83" y="541"/>
                    <a:pt x="83" y="545"/>
                  </a:cubicBezTo>
                  <a:cubicBezTo>
                    <a:pt x="83" y="549"/>
                    <a:pt x="102" y="549"/>
                    <a:pt x="105" y="549"/>
                  </a:cubicBezTo>
                  <a:cubicBezTo>
                    <a:pt x="108" y="549"/>
                    <a:pt x="116" y="539"/>
                    <a:pt x="122" y="534"/>
                  </a:cubicBezTo>
                  <a:cubicBezTo>
                    <a:pt x="128" y="529"/>
                    <a:pt x="138" y="530"/>
                    <a:pt x="147" y="530"/>
                  </a:cubicBezTo>
                  <a:cubicBezTo>
                    <a:pt x="156" y="530"/>
                    <a:pt x="159" y="540"/>
                    <a:pt x="165" y="540"/>
                  </a:cubicBezTo>
                  <a:cubicBezTo>
                    <a:pt x="171" y="540"/>
                    <a:pt x="184" y="515"/>
                    <a:pt x="191" y="512"/>
                  </a:cubicBezTo>
                  <a:cubicBezTo>
                    <a:pt x="197" y="508"/>
                    <a:pt x="211" y="519"/>
                    <a:pt x="211" y="519"/>
                  </a:cubicBezTo>
                  <a:cubicBezTo>
                    <a:pt x="228" y="520"/>
                    <a:pt x="228" y="520"/>
                    <a:pt x="228" y="520"/>
                  </a:cubicBezTo>
                  <a:cubicBezTo>
                    <a:pt x="248" y="512"/>
                    <a:pt x="248" y="512"/>
                    <a:pt x="248" y="512"/>
                  </a:cubicBezTo>
                  <a:cubicBezTo>
                    <a:pt x="248" y="512"/>
                    <a:pt x="267" y="521"/>
                    <a:pt x="273" y="520"/>
                  </a:cubicBezTo>
                  <a:cubicBezTo>
                    <a:pt x="279" y="519"/>
                    <a:pt x="265" y="508"/>
                    <a:pt x="271" y="503"/>
                  </a:cubicBezTo>
                  <a:cubicBezTo>
                    <a:pt x="277" y="498"/>
                    <a:pt x="286" y="513"/>
                    <a:pt x="286" y="513"/>
                  </a:cubicBezTo>
                  <a:cubicBezTo>
                    <a:pt x="293" y="508"/>
                    <a:pt x="293" y="508"/>
                    <a:pt x="293" y="508"/>
                  </a:cubicBezTo>
                  <a:cubicBezTo>
                    <a:pt x="293" y="508"/>
                    <a:pt x="346" y="508"/>
                    <a:pt x="359" y="501"/>
                  </a:cubicBezTo>
                  <a:cubicBezTo>
                    <a:pt x="371" y="494"/>
                    <a:pt x="379" y="479"/>
                    <a:pt x="379" y="479"/>
                  </a:cubicBezTo>
                  <a:cubicBezTo>
                    <a:pt x="340" y="474"/>
                    <a:pt x="340" y="474"/>
                    <a:pt x="340" y="474"/>
                  </a:cubicBezTo>
                  <a:cubicBezTo>
                    <a:pt x="358" y="471"/>
                    <a:pt x="358" y="471"/>
                    <a:pt x="358" y="471"/>
                  </a:cubicBezTo>
                  <a:cubicBezTo>
                    <a:pt x="354" y="461"/>
                    <a:pt x="354" y="461"/>
                    <a:pt x="354" y="461"/>
                  </a:cubicBezTo>
                  <a:cubicBezTo>
                    <a:pt x="354" y="461"/>
                    <a:pt x="368" y="448"/>
                    <a:pt x="375" y="447"/>
                  </a:cubicBezTo>
                  <a:cubicBezTo>
                    <a:pt x="382" y="446"/>
                    <a:pt x="393" y="435"/>
                    <a:pt x="394" y="415"/>
                  </a:cubicBezTo>
                  <a:cubicBezTo>
                    <a:pt x="395" y="394"/>
                    <a:pt x="346" y="395"/>
                    <a:pt x="346" y="395"/>
                  </a:cubicBezTo>
                  <a:close/>
                  <a:moveTo>
                    <a:pt x="157" y="325"/>
                  </a:moveTo>
                  <a:cubicBezTo>
                    <a:pt x="152" y="310"/>
                    <a:pt x="147" y="330"/>
                    <a:pt x="138" y="338"/>
                  </a:cubicBezTo>
                  <a:cubicBezTo>
                    <a:pt x="138" y="338"/>
                    <a:pt x="162" y="340"/>
                    <a:pt x="157" y="325"/>
                  </a:cubicBezTo>
                  <a:close/>
                  <a:moveTo>
                    <a:pt x="94" y="338"/>
                  </a:moveTo>
                  <a:cubicBezTo>
                    <a:pt x="97" y="335"/>
                    <a:pt x="99" y="329"/>
                    <a:pt x="99" y="329"/>
                  </a:cubicBezTo>
                  <a:cubicBezTo>
                    <a:pt x="99" y="329"/>
                    <a:pt x="104" y="336"/>
                    <a:pt x="107" y="330"/>
                  </a:cubicBezTo>
                  <a:cubicBezTo>
                    <a:pt x="110" y="324"/>
                    <a:pt x="117" y="314"/>
                    <a:pt x="110" y="308"/>
                  </a:cubicBezTo>
                  <a:cubicBezTo>
                    <a:pt x="103" y="302"/>
                    <a:pt x="103" y="293"/>
                    <a:pt x="103" y="293"/>
                  </a:cubicBezTo>
                  <a:cubicBezTo>
                    <a:pt x="98" y="295"/>
                    <a:pt x="98" y="295"/>
                    <a:pt x="98" y="295"/>
                  </a:cubicBezTo>
                  <a:cubicBezTo>
                    <a:pt x="98" y="295"/>
                    <a:pt x="93" y="283"/>
                    <a:pt x="86" y="281"/>
                  </a:cubicBezTo>
                  <a:cubicBezTo>
                    <a:pt x="79" y="279"/>
                    <a:pt x="61" y="282"/>
                    <a:pt x="61" y="282"/>
                  </a:cubicBezTo>
                  <a:cubicBezTo>
                    <a:pt x="61" y="282"/>
                    <a:pt x="61" y="282"/>
                    <a:pt x="61" y="281"/>
                  </a:cubicBezTo>
                  <a:cubicBezTo>
                    <a:pt x="58" y="288"/>
                    <a:pt x="58" y="288"/>
                    <a:pt x="58" y="288"/>
                  </a:cubicBezTo>
                  <a:cubicBezTo>
                    <a:pt x="28" y="302"/>
                    <a:pt x="28" y="302"/>
                    <a:pt x="28" y="302"/>
                  </a:cubicBezTo>
                  <a:cubicBezTo>
                    <a:pt x="29" y="312"/>
                    <a:pt x="29" y="312"/>
                    <a:pt x="29" y="312"/>
                  </a:cubicBezTo>
                  <a:cubicBezTo>
                    <a:pt x="29" y="312"/>
                    <a:pt x="0" y="318"/>
                    <a:pt x="13" y="325"/>
                  </a:cubicBezTo>
                  <a:cubicBezTo>
                    <a:pt x="26" y="333"/>
                    <a:pt x="38" y="335"/>
                    <a:pt x="38" y="335"/>
                  </a:cubicBezTo>
                  <a:cubicBezTo>
                    <a:pt x="55" y="319"/>
                    <a:pt x="55" y="319"/>
                    <a:pt x="55" y="319"/>
                  </a:cubicBezTo>
                  <a:cubicBezTo>
                    <a:pt x="67" y="335"/>
                    <a:pt x="67" y="335"/>
                    <a:pt x="67" y="335"/>
                  </a:cubicBezTo>
                  <a:cubicBezTo>
                    <a:pt x="89" y="340"/>
                    <a:pt x="89" y="340"/>
                    <a:pt x="89" y="340"/>
                  </a:cubicBezTo>
                  <a:cubicBezTo>
                    <a:pt x="91" y="340"/>
                    <a:pt x="93" y="339"/>
                    <a:pt x="94" y="338"/>
                  </a:cubicBezTo>
                  <a:close/>
                  <a:moveTo>
                    <a:pt x="63" y="155"/>
                  </a:moveTo>
                  <a:cubicBezTo>
                    <a:pt x="57" y="155"/>
                    <a:pt x="54" y="155"/>
                    <a:pt x="52" y="163"/>
                  </a:cubicBezTo>
                  <a:cubicBezTo>
                    <a:pt x="66" y="163"/>
                    <a:pt x="66" y="163"/>
                    <a:pt x="66" y="163"/>
                  </a:cubicBezTo>
                  <a:cubicBezTo>
                    <a:pt x="66" y="163"/>
                    <a:pt x="69" y="155"/>
                    <a:pt x="63" y="155"/>
                  </a:cubicBezTo>
                  <a:close/>
                  <a:moveTo>
                    <a:pt x="82" y="144"/>
                  </a:moveTo>
                  <a:cubicBezTo>
                    <a:pt x="82" y="144"/>
                    <a:pt x="88" y="146"/>
                    <a:pt x="94" y="145"/>
                  </a:cubicBezTo>
                  <a:cubicBezTo>
                    <a:pt x="100" y="144"/>
                    <a:pt x="108" y="115"/>
                    <a:pt x="108" y="115"/>
                  </a:cubicBezTo>
                  <a:cubicBezTo>
                    <a:pt x="108" y="115"/>
                    <a:pt x="100" y="117"/>
                    <a:pt x="94" y="122"/>
                  </a:cubicBezTo>
                  <a:cubicBezTo>
                    <a:pt x="88" y="126"/>
                    <a:pt x="86" y="133"/>
                    <a:pt x="86" y="133"/>
                  </a:cubicBezTo>
                  <a:cubicBezTo>
                    <a:pt x="86" y="133"/>
                    <a:pt x="78" y="125"/>
                    <a:pt x="72" y="128"/>
                  </a:cubicBezTo>
                  <a:cubicBezTo>
                    <a:pt x="67" y="131"/>
                    <a:pt x="73" y="153"/>
                    <a:pt x="73" y="153"/>
                  </a:cubicBezTo>
                  <a:lnTo>
                    <a:pt x="82" y="144"/>
                  </a:lnTo>
                  <a:close/>
                  <a:moveTo>
                    <a:pt x="57" y="169"/>
                  </a:moveTo>
                  <a:cubicBezTo>
                    <a:pt x="51" y="191"/>
                    <a:pt x="51" y="191"/>
                    <a:pt x="51" y="191"/>
                  </a:cubicBezTo>
                  <a:cubicBezTo>
                    <a:pt x="62" y="177"/>
                    <a:pt x="62" y="177"/>
                    <a:pt x="62" y="177"/>
                  </a:cubicBezTo>
                  <a:lnTo>
                    <a:pt x="57" y="169"/>
                  </a:ln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4" name="Freeform 149">
              <a:extLst>
                <a:ext uri="{FF2B5EF4-FFF2-40B4-BE49-F238E27FC236}">
                  <a16:creationId xmlns:a16="http://schemas.microsoft.com/office/drawing/2014/main" id="{757EE422-9DD9-471C-AD5C-E48A762942F8}"/>
                </a:ext>
              </a:extLst>
            </p:cNvPr>
            <p:cNvSpPr>
              <a:spLocks/>
            </p:cNvSpPr>
            <p:nvPr/>
          </p:nvSpPr>
          <p:spPr bwMode="auto">
            <a:xfrm>
              <a:off x="1220276" y="2809090"/>
              <a:ext cx="161875" cy="191223"/>
            </a:xfrm>
            <a:custGeom>
              <a:avLst/>
              <a:gdLst/>
              <a:ahLst/>
              <a:cxnLst>
                <a:cxn ang="0">
                  <a:pos x="186" y="104"/>
                </a:cxn>
                <a:cxn ang="0">
                  <a:pos x="177" y="87"/>
                </a:cxn>
                <a:cxn ang="0">
                  <a:pos x="175" y="73"/>
                </a:cxn>
                <a:cxn ang="0">
                  <a:pos x="189" y="66"/>
                </a:cxn>
                <a:cxn ang="0">
                  <a:pos x="167" y="61"/>
                </a:cxn>
                <a:cxn ang="0">
                  <a:pos x="155" y="45"/>
                </a:cxn>
                <a:cxn ang="0">
                  <a:pos x="138" y="61"/>
                </a:cxn>
                <a:cxn ang="0">
                  <a:pos x="113" y="51"/>
                </a:cxn>
                <a:cxn ang="0">
                  <a:pos x="129" y="38"/>
                </a:cxn>
                <a:cxn ang="0">
                  <a:pos x="128" y="28"/>
                </a:cxn>
                <a:cxn ang="0">
                  <a:pos x="158" y="14"/>
                </a:cxn>
                <a:cxn ang="0">
                  <a:pos x="161" y="7"/>
                </a:cxn>
                <a:cxn ang="0">
                  <a:pos x="153" y="2"/>
                </a:cxn>
                <a:cxn ang="0">
                  <a:pos x="138" y="14"/>
                </a:cxn>
                <a:cxn ang="0">
                  <a:pos x="134" y="4"/>
                </a:cxn>
                <a:cxn ang="0">
                  <a:pos x="107" y="9"/>
                </a:cxn>
                <a:cxn ang="0">
                  <a:pos x="99" y="30"/>
                </a:cxn>
                <a:cxn ang="0">
                  <a:pos x="84" y="35"/>
                </a:cxn>
                <a:cxn ang="0">
                  <a:pos x="102" y="44"/>
                </a:cxn>
                <a:cxn ang="0">
                  <a:pos x="92" y="50"/>
                </a:cxn>
                <a:cxn ang="0">
                  <a:pos x="87" y="57"/>
                </a:cxn>
                <a:cxn ang="0">
                  <a:pos x="69" y="56"/>
                </a:cxn>
                <a:cxn ang="0">
                  <a:pos x="69" y="61"/>
                </a:cxn>
                <a:cxn ang="0">
                  <a:pos x="48" y="51"/>
                </a:cxn>
                <a:cxn ang="0">
                  <a:pos x="30" y="54"/>
                </a:cxn>
                <a:cxn ang="0">
                  <a:pos x="33" y="71"/>
                </a:cxn>
                <a:cxn ang="0">
                  <a:pos x="42" y="79"/>
                </a:cxn>
                <a:cxn ang="0">
                  <a:pos x="31" y="86"/>
                </a:cxn>
                <a:cxn ang="0">
                  <a:pos x="25" y="98"/>
                </a:cxn>
                <a:cxn ang="0">
                  <a:pos x="48" y="107"/>
                </a:cxn>
                <a:cxn ang="0">
                  <a:pos x="66" y="107"/>
                </a:cxn>
                <a:cxn ang="0">
                  <a:pos x="50" y="116"/>
                </a:cxn>
                <a:cxn ang="0">
                  <a:pos x="50" y="130"/>
                </a:cxn>
                <a:cxn ang="0">
                  <a:pos x="35" y="134"/>
                </a:cxn>
                <a:cxn ang="0">
                  <a:pos x="30" y="156"/>
                </a:cxn>
                <a:cxn ang="0">
                  <a:pos x="4" y="161"/>
                </a:cxn>
                <a:cxn ang="0">
                  <a:pos x="15" y="167"/>
                </a:cxn>
                <a:cxn ang="0">
                  <a:pos x="0" y="176"/>
                </a:cxn>
                <a:cxn ang="0">
                  <a:pos x="7" y="183"/>
                </a:cxn>
                <a:cxn ang="0">
                  <a:pos x="30" y="180"/>
                </a:cxn>
                <a:cxn ang="0">
                  <a:pos x="19" y="192"/>
                </a:cxn>
                <a:cxn ang="0">
                  <a:pos x="35" y="190"/>
                </a:cxn>
                <a:cxn ang="0">
                  <a:pos x="29" y="202"/>
                </a:cxn>
                <a:cxn ang="0">
                  <a:pos x="74" y="191"/>
                </a:cxn>
                <a:cxn ang="0">
                  <a:pos x="83" y="178"/>
                </a:cxn>
                <a:cxn ang="0">
                  <a:pos x="102" y="178"/>
                </a:cxn>
                <a:cxn ang="0">
                  <a:pos x="124" y="166"/>
                </a:cxn>
                <a:cxn ang="0">
                  <a:pos x="140" y="165"/>
                </a:cxn>
                <a:cxn ang="0">
                  <a:pos x="143" y="159"/>
                </a:cxn>
                <a:cxn ang="0">
                  <a:pos x="168" y="160"/>
                </a:cxn>
                <a:cxn ang="0">
                  <a:pos x="167" y="148"/>
                </a:cxn>
                <a:cxn ang="0">
                  <a:pos x="179" y="146"/>
                </a:cxn>
                <a:cxn ang="0">
                  <a:pos x="178" y="133"/>
                </a:cxn>
                <a:cxn ang="0">
                  <a:pos x="186" y="104"/>
                </a:cxn>
              </a:cxnLst>
              <a:rect l="0" t="0" r="r" b="b"/>
              <a:pathLst>
                <a:path w="189" h="202">
                  <a:moveTo>
                    <a:pt x="186" y="104"/>
                  </a:moveTo>
                  <a:cubicBezTo>
                    <a:pt x="186" y="94"/>
                    <a:pt x="177" y="87"/>
                    <a:pt x="177" y="87"/>
                  </a:cubicBezTo>
                  <a:cubicBezTo>
                    <a:pt x="177" y="87"/>
                    <a:pt x="177" y="78"/>
                    <a:pt x="175" y="73"/>
                  </a:cubicBezTo>
                  <a:cubicBezTo>
                    <a:pt x="175" y="69"/>
                    <a:pt x="184" y="68"/>
                    <a:pt x="189" y="66"/>
                  </a:cubicBezTo>
                  <a:cubicBezTo>
                    <a:pt x="167" y="61"/>
                    <a:pt x="167" y="61"/>
                    <a:pt x="167" y="61"/>
                  </a:cubicBezTo>
                  <a:cubicBezTo>
                    <a:pt x="155" y="45"/>
                    <a:pt x="155" y="45"/>
                    <a:pt x="155" y="45"/>
                  </a:cubicBezTo>
                  <a:cubicBezTo>
                    <a:pt x="138" y="61"/>
                    <a:pt x="138" y="61"/>
                    <a:pt x="138" y="61"/>
                  </a:cubicBezTo>
                  <a:cubicBezTo>
                    <a:pt x="138" y="61"/>
                    <a:pt x="126" y="59"/>
                    <a:pt x="113" y="51"/>
                  </a:cubicBezTo>
                  <a:cubicBezTo>
                    <a:pt x="100" y="44"/>
                    <a:pt x="129" y="38"/>
                    <a:pt x="129" y="38"/>
                  </a:cubicBezTo>
                  <a:cubicBezTo>
                    <a:pt x="128" y="28"/>
                    <a:pt x="128" y="28"/>
                    <a:pt x="128" y="28"/>
                  </a:cubicBezTo>
                  <a:cubicBezTo>
                    <a:pt x="158" y="14"/>
                    <a:pt x="158" y="14"/>
                    <a:pt x="158" y="14"/>
                  </a:cubicBezTo>
                  <a:cubicBezTo>
                    <a:pt x="161" y="7"/>
                    <a:pt x="161" y="7"/>
                    <a:pt x="161" y="7"/>
                  </a:cubicBezTo>
                  <a:cubicBezTo>
                    <a:pt x="160" y="6"/>
                    <a:pt x="158" y="4"/>
                    <a:pt x="153" y="2"/>
                  </a:cubicBezTo>
                  <a:cubicBezTo>
                    <a:pt x="146" y="0"/>
                    <a:pt x="138" y="14"/>
                    <a:pt x="138" y="14"/>
                  </a:cubicBezTo>
                  <a:cubicBezTo>
                    <a:pt x="134" y="4"/>
                    <a:pt x="134" y="4"/>
                    <a:pt x="134" y="4"/>
                  </a:cubicBezTo>
                  <a:cubicBezTo>
                    <a:pt x="134" y="4"/>
                    <a:pt x="111" y="4"/>
                    <a:pt x="107" y="9"/>
                  </a:cubicBezTo>
                  <a:cubicBezTo>
                    <a:pt x="103" y="15"/>
                    <a:pt x="99" y="30"/>
                    <a:pt x="99" y="30"/>
                  </a:cubicBezTo>
                  <a:cubicBezTo>
                    <a:pt x="99" y="30"/>
                    <a:pt x="84" y="29"/>
                    <a:pt x="84" y="35"/>
                  </a:cubicBezTo>
                  <a:cubicBezTo>
                    <a:pt x="84" y="41"/>
                    <a:pt x="106" y="37"/>
                    <a:pt x="102" y="44"/>
                  </a:cubicBezTo>
                  <a:cubicBezTo>
                    <a:pt x="98" y="51"/>
                    <a:pt x="94" y="47"/>
                    <a:pt x="92" y="50"/>
                  </a:cubicBezTo>
                  <a:cubicBezTo>
                    <a:pt x="90" y="53"/>
                    <a:pt x="87" y="57"/>
                    <a:pt x="87" y="57"/>
                  </a:cubicBezTo>
                  <a:cubicBezTo>
                    <a:pt x="69" y="56"/>
                    <a:pt x="69" y="56"/>
                    <a:pt x="69" y="56"/>
                  </a:cubicBezTo>
                  <a:cubicBezTo>
                    <a:pt x="69" y="61"/>
                    <a:pt x="69" y="61"/>
                    <a:pt x="69" y="61"/>
                  </a:cubicBezTo>
                  <a:cubicBezTo>
                    <a:pt x="69" y="61"/>
                    <a:pt x="56" y="47"/>
                    <a:pt x="48" y="51"/>
                  </a:cubicBezTo>
                  <a:cubicBezTo>
                    <a:pt x="40" y="55"/>
                    <a:pt x="30" y="54"/>
                    <a:pt x="30" y="54"/>
                  </a:cubicBezTo>
                  <a:cubicBezTo>
                    <a:pt x="30" y="54"/>
                    <a:pt x="28" y="71"/>
                    <a:pt x="33" y="71"/>
                  </a:cubicBezTo>
                  <a:cubicBezTo>
                    <a:pt x="38" y="71"/>
                    <a:pt x="42" y="79"/>
                    <a:pt x="42" y="79"/>
                  </a:cubicBezTo>
                  <a:cubicBezTo>
                    <a:pt x="31" y="86"/>
                    <a:pt x="31" y="86"/>
                    <a:pt x="31" y="86"/>
                  </a:cubicBezTo>
                  <a:cubicBezTo>
                    <a:pt x="31" y="86"/>
                    <a:pt x="20" y="90"/>
                    <a:pt x="25" y="98"/>
                  </a:cubicBezTo>
                  <a:cubicBezTo>
                    <a:pt x="30" y="106"/>
                    <a:pt x="48" y="107"/>
                    <a:pt x="48" y="107"/>
                  </a:cubicBezTo>
                  <a:cubicBezTo>
                    <a:pt x="48" y="107"/>
                    <a:pt x="67" y="99"/>
                    <a:pt x="66" y="107"/>
                  </a:cubicBezTo>
                  <a:cubicBezTo>
                    <a:pt x="65" y="115"/>
                    <a:pt x="50" y="116"/>
                    <a:pt x="50" y="116"/>
                  </a:cubicBezTo>
                  <a:cubicBezTo>
                    <a:pt x="50" y="130"/>
                    <a:pt x="50" y="130"/>
                    <a:pt x="50" y="130"/>
                  </a:cubicBezTo>
                  <a:cubicBezTo>
                    <a:pt x="50" y="130"/>
                    <a:pt x="37" y="125"/>
                    <a:pt x="35" y="134"/>
                  </a:cubicBezTo>
                  <a:cubicBezTo>
                    <a:pt x="33" y="143"/>
                    <a:pt x="30" y="156"/>
                    <a:pt x="30" y="156"/>
                  </a:cubicBezTo>
                  <a:cubicBezTo>
                    <a:pt x="30" y="156"/>
                    <a:pt x="5" y="156"/>
                    <a:pt x="4" y="161"/>
                  </a:cubicBezTo>
                  <a:cubicBezTo>
                    <a:pt x="3" y="166"/>
                    <a:pt x="15" y="167"/>
                    <a:pt x="15" y="167"/>
                  </a:cubicBezTo>
                  <a:cubicBezTo>
                    <a:pt x="15" y="167"/>
                    <a:pt x="0" y="169"/>
                    <a:pt x="0" y="176"/>
                  </a:cubicBezTo>
                  <a:cubicBezTo>
                    <a:pt x="0" y="184"/>
                    <a:pt x="7" y="183"/>
                    <a:pt x="7" y="183"/>
                  </a:cubicBezTo>
                  <a:cubicBezTo>
                    <a:pt x="30" y="180"/>
                    <a:pt x="30" y="180"/>
                    <a:pt x="30" y="180"/>
                  </a:cubicBezTo>
                  <a:cubicBezTo>
                    <a:pt x="19" y="192"/>
                    <a:pt x="19" y="192"/>
                    <a:pt x="19" y="192"/>
                  </a:cubicBezTo>
                  <a:cubicBezTo>
                    <a:pt x="19" y="192"/>
                    <a:pt x="36" y="187"/>
                    <a:pt x="35" y="190"/>
                  </a:cubicBezTo>
                  <a:cubicBezTo>
                    <a:pt x="34" y="193"/>
                    <a:pt x="14" y="202"/>
                    <a:pt x="29" y="202"/>
                  </a:cubicBezTo>
                  <a:cubicBezTo>
                    <a:pt x="44" y="202"/>
                    <a:pt x="65" y="196"/>
                    <a:pt x="74" y="191"/>
                  </a:cubicBezTo>
                  <a:cubicBezTo>
                    <a:pt x="83" y="186"/>
                    <a:pt x="83" y="178"/>
                    <a:pt x="83" y="178"/>
                  </a:cubicBezTo>
                  <a:cubicBezTo>
                    <a:pt x="83" y="178"/>
                    <a:pt x="93" y="184"/>
                    <a:pt x="102" y="178"/>
                  </a:cubicBezTo>
                  <a:cubicBezTo>
                    <a:pt x="111" y="173"/>
                    <a:pt x="112" y="167"/>
                    <a:pt x="124" y="166"/>
                  </a:cubicBezTo>
                  <a:cubicBezTo>
                    <a:pt x="135" y="165"/>
                    <a:pt x="140" y="165"/>
                    <a:pt x="140" y="165"/>
                  </a:cubicBezTo>
                  <a:cubicBezTo>
                    <a:pt x="143" y="159"/>
                    <a:pt x="143" y="159"/>
                    <a:pt x="143" y="159"/>
                  </a:cubicBezTo>
                  <a:cubicBezTo>
                    <a:pt x="168" y="160"/>
                    <a:pt x="168" y="160"/>
                    <a:pt x="168" y="160"/>
                  </a:cubicBezTo>
                  <a:cubicBezTo>
                    <a:pt x="167" y="148"/>
                    <a:pt x="167" y="148"/>
                    <a:pt x="167" y="148"/>
                  </a:cubicBezTo>
                  <a:cubicBezTo>
                    <a:pt x="167" y="148"/>
                    <a:pt x="179" y="150"/>
                    <a:pt x="179" y="146"/>
                  </a:cubicBezTo>
                  <a:cubicBezTo>
                    <a:pt x="179" y="142"/>
                    <a:pt x="174" y="138"/>
                    <a:pt x="178" y="133"/>
                  </a:cubicBezTo>
                  <a:cubicBezTo>
                    <a:pt x="181" y="128"/>
                    <a:pt x="186" y="114"/>
                    <a:pt x="186" y="104"/>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5" name="Freeform 151">
              <a:extLst>
                <a:ext uri="{FF2B5EF4-FFF2-40B4-BE49-F238E27FC236}">
                  <a16:creationId xmlns:a16="http://schemas.microsoft.com/office/drawing/2014/main" id="{A4FC6265-7B44-43AD-98E3-7B2EF7A8F39E}"/>
                </a:ext>
              </a:extLst>
            </p:cNvPr>
            <p:cNvSpPr>
              <a:spLocks noEditPoints="1"/>
            </p:cNvSpPr>
            <p:nvPr/>
          </p:nvSpPr>
          <p:spPr bwMode="auto">
            <a:xfrm>
              <a:off x="2333175" y="2607393"/>
              <a:ext cx="206841" cy="99540"/>
            </a:xfrm>
            <a:custGeom>
              <a:avLst/>
              <a:gdLst/>
              <a:ahLst/>
              <a:cxnLst>
                <a:cxn ang="0">
                  <a:pos x="228" y="76"/>
                </a:cxn>
                <a:cxn ang="0">
                  <a:pos x="221" y="74"/>
                </a:cxn>
                <a:cxn ang="0">
                  <a:pos x="226" y="56"/>
                </a:cxn>
                <a:cxn ang="0">
                  <a:pos x="217" y="52"/>
                </a:cxn>
                <a:cxn ang="0">
                  <a:pos x="220" y="36"/>
                </a:cxn>
                <a:cxn ang="0">
                  <a:pos x="231" y="30"/>
                </a:cxn>
                <a:cxn ang="0">
                  <a:pos x="228" y="21"/>
                </a:cxn>
                <a:cxn ang="0">
                  <a:pos x="231" y="11"/>
                </a:cxn>
                <a:cxn ang="0">
                  <a:pos x="170" y="1"/>
                </a:cxn>
                <a:cxn ang="0">
                  <a:pos x="110" y="6"/>
                </a:cxn>
                <a:cxn ang="0">
                  <a:pos x="60" y="31"/>
                </a:cxn>
                <a:cxn ang="0">
                  <a:pos x="66" y="56"/>
                </a:cxn>
                <a:cxn ang="0">
                  <a:pos x="105" y="61"/>
                </a:cxn>
                <a:cxn ang="0">
                  <a:pos x="98" y="85"/>
                </a:cxn>
                <a:cxn ang="0">
                  <a:pos x="102" y="85"/>
                </a:cxn>
                <a:cxn ang="0">
                  <a:pos x="123" y="79"/>
                </a:cxn>
                <a:cxn ang="0">
                  <a:pos x="144" y="78"/>
                </a:cxn>
                <a:cxn ang="0">
                  <a:pos x="172" y="95"/>
                </a:cxn>
                <a:cxn ang="0">
                  <a:pos x="192" y="107"/>
                </a:cxn>
                <a:cxn ang="0">
                  <a:pos x="203" y="101"/>
                </a:cxn>
                <a:cxn ang="0">
                  <a:pos x="216" y="106"/>
                </a:cxn>
                <a:cxn ang="0">
                  <a:pos x="224" y="105"/>
                </a:cxn>
                <a:cxn ang="0">
                  <a:pos x="224" y="97"/>
                </a:cxn>
                <a:cxn ang="0">
                  <a:pos x="237" y="88"/>
                </a:cxn>
                <a:cxn ang="0">
                  <a:pos x="228" y="76"/>
                </a:cxn>
                <a:cxn ang="0">
                  <a:pos x="27" y="53"/>
                </a:cxn>
                <a:cxn ang="0">
                  <a:pos x="7" y="55"/>
                </a:cxn>
                <a:cxn ang="0">
                  <a:pos x="9" y="74"/>
                </a:cxn>
                <a:cxn ang="0">
                  <a:pos x="14" y="87"/>
                </a:cxn>
                <a:cxn ang="0">
                  <a:pos x="34" y="74"/>
                </a:cxn>
                <a:cxn ang="0">
                  <a:pos x="55" y="60"/>
                </a:cxn>
                <a:cxn ang="0">
                  <a:pos x="51" y="49"/>
                </a:cxn>
                <a:cxn ang="0">
                  <a:pos x="27" y="53"/>
                </a:cxn>
                <a:cxn ang="0">
                  <a:pos x="29" y="45"/>
                </a:cxn>
                <a:cxn ang="0">
                  <a:pos x="35" y="25"/>
                </a:cxn>
                <a:cxn ang="0">
                  <a:pos x="29" y="45"/>
                </a:cxn>
              </a:cxnLst>
              <a:rect l="0" t="0" r="r" b="b"/>
              <a:pathLst>
                <a:path w="237" h="107">
                  <a:moveTo>
                    <a:pt x="228" y="76"/>
                  </a:moveTo>
                  <a:cubicBezTo>
                    <a:pt x="221" y="74"/>
                    <a:pt x="221" y="74"/>
                    <a:pt x="221" y="74"/>
                  </a:cubicBezTo>
                  <a:cubicBezTo>
                    <a:pt x="226" y="56"/>
                    <a:pt x="226" y="56"/>
                    <a:pt x="226" y="56"/>
                  </a:cubicBezTo>
                  <a:cubicBezTo>
                    <a:pt x="217" y="52"/>
                    <a:pt x="217" y="52"/>
                    <a:pt x="217" y="52"/>
                  </a:cubicBezTo>
                  <a:cubicBezTo>
                    <a:pt x="217" y="52"/>
                    <a:pt x="216" y="38"/>
                    <a:pt x="220" y="36"/>
                  </a:cubicBezTo>
                  <a:cubicBezTo>
                    <a:pt x="224" y="34"/>
                    <a:pt x="231" y="30"/>
                    <a:pt x="231" y="30"/>
                  </a:cubicBezTo>
                  <a:cubicBezTo>
                    <a:pt x="228" y="21"/>
                    <a:pt x="228" y="21"/>
                    <a:pt x="228" y="21"/>
                  </a:cubicBezTo>
                  <a:cubicBezTo>
                    <a:pt x="231" y="11"/>
                    <a:pt x="231" y="11"/>
                    <a:pt x="231" y="11"/>
                  </a:cubicBezTo>
                  <a:cubicBezTo>
                    <a:pt x="215" y="8"/>
                    <a:pt x="180" y="2"/>
                    <a:pt x="170" y="1"/>
                  </a:cubicBezTo>
                  <a:cubicBezTo>
                    <a:pt x="157" y="0"/>
                    <a:pt x="110" y="6"/>
                    <a:pt x="110" y="6"/>
                  </a:cubicBezTo>
                  <a:cubicBezTo>
                    <a:pt x="110" y="6"/>
                    <a:pt x="60" y="24"/>
                    <a:pt x="60" y="31"/>
                  </a:cubicBezTo>
                  <a:cubicBezTo>
                    <a:pt x="60" y="38"/>
                    <a:pt x="66" y="56"/>
                    <a:pt x="66" y="56"/>
                  </a:cubicBezTo>
                  <a:cubicBezTo>
                    <a:pt x="105" y="61"/>
                    <a:pt x="105" y="61"/>
                    <a:pt x="105" y="61"/>
                  </a:cubicBezTo>
                  <a:cubicBezTo>
                    <a:pt x="98" y="85"/>
                    <a:pt x="98" y="85"/>
                    <a:pt x="98" y="85"/>
                  </a:cubicBezTo>
                  <a:cubicBezTo>
                    <a:pt x="102" y="85"/>
                    <a:pt x="102" y="85"/>
                    <a:pt x="102" y="85"/>
                  </a:cubicBezTo>
                  <a:cubicBezTo>
                    <a:pt x="123" y="79"/>
                    <a:pt x="123" y="79"/>
                    <a:pt x="123" y="79"/>
                  </a:cubicBezTo>
                  <a:cubicBezTo>
                    <a:pt x="123" y="79"/>
                    <a:pt x="129" y="75"/>
                    <a:pt x="144" y="78"/>
                  </a:cubicBezTo>
                  <a:cubicBezTo>
                    <a:pt x="159" y="81"/>
                    <a:pt x="161" y="86"/>
                    <a:pt x="172" y="95"/>
                  </a:cubicBezTo>
                  <a:cubicBezTo>
                    <a:pt x="183" y="104"/>
                    <a:pt x="186" y="107"/>
                    <a:pt x="192" y="107"/>
                  </a:cubicBezTo>
                  <a:cubicBezTo>
                    <a:pt x="198" y="107"/>
                    <a:pt x="200" y="100"/>
                    <a:pt x="203" y="101"/>
                  </a:cubicBezTo>
                  <a:cubicBezTo>
                    <a:pt x="206" y="102"/>
                    <a:pt x="216" y="106"/>
                    <a:pt x="216" y="106"/>
                  </a:cubicBezTo>
                  <a:cubicBezTo>
                    <a:pt x="224" y="105"/>
                    <a:pt x="224" y="105"/>
                    <a:pt x="224" y="105"/>
                  </a:cubicBezTo>
                  <a:cubicBezTo>
                    <a:pt x="224" y="97"/>
                    <a:pt x="224" y="97"/>
                    <a:pt x="224" y="97"/>
                  </a:cubicBezTo>
                  <a:cubicBezTo>
                    <a:pt x="237" y="88"/>
                    <a:pt x="237" y="88"/>
                    <a:pt x="237" y="88"/>
                  </a:cubicBezTo>
                  <a:lnTo>
                    <a:pt x="228" y="76"/>
                  </a:lnTo>
                  <a:close/>
                  <a:moveTo>
                    <a:pt x="27" y="53"/>
                  </a:moveTo>
                  <a:cubicBezTo>
                    <a:pt x="27" y="53"/>
                    <a:pt x="14" y="52"/>
                    <a:pt x="7" y="55"/>
                  </a:cubicBezTo>
                  <a:cubicBezTo>
                    <a:pt x="0" y="57"/>
                    <a:pt x="9" y="74"/>
                    <a:pt x="9" y="74"/>
                  </a:cubicBezTo>
                  <a:cubicBezTo>
                    <a:pt x="14" y="87"/>
                    <a:pt x="14" y="87"/>
                    <a:pt x="14" y="87"/>
                  </a:cubicBezTo>
                  <a:cubicBezTo>
                    <a:pt x="14" y="87"/>
                    <a:pt x="30" y="74"/>
                    <a:pt x="34" y="74"/>
                  </a:cubicBezTo>
                  <a:cubicBezTo>
                    <a:pt x="38" y="74"/>
                    <a:pt x="55" y="60"/>
                    <a:pt x="55" y="60"/>
                  </a:cubicBezTo>
                  <a:cubicBezTo>
                    <a:pt x="51" y="49"/>
                    <a:pt x="51" y="49"/>
                    <a:pt x="51" y="49"/>
                  </a:cubicBezTo>
                  <a:lnTo>
                    <a:pt x="27" y="53"/>
                  </a:lnTo>
                  <a:close/>
                  <a:moveTo>
                    <a:pt x="29" y="45"/>
                  </a:moveTo>
                  <a:cubicBezTo>
                    <a:pt x="44" y="45"/>
                    <a:pt x="48" y="23"/>
                    <a:pt x="35" y="25"/>
                  </a:cubicBezTo>
                  <a:cubicBezTo>
                    <a:pt x="22" y="28"/>
                    <a:pt x="15" y="45"/>
                    <a:pt x="29" y="45"/>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6" name="Freeform 265">
              <a:extLst>
                <a:ext uri="{FF2B5EF4-FFF2-40B4-BE49-F238E27FC236}">
                  <a16:creationId xmlns:a16="http://schemas.microsoft.com/office/drawing/2014/main" id="{CE455D5A-E78A-42FE-8FF7-78E92FC75CDA}"/>
                </a:ext>
              </a:extLst>
            </p:cNvPr>
            <p:cNvSpPr>
              <a:spLocks/>
            </p:cNvSpPr>
            <p:nvPr/>
          </p:nvSpPr>
          <p:spPr bwMode="auto">
            <a:xfrm>
              <a:off x="3641672" y="3285835"/>
              <a:ext cx="692470" cy="416496"/>
            </a:xfrm>
            <a:custGeom>
              <a:avLst/>
              <a:gdLst/>
              <a:ahLst/>
              <a:cxnLst>
                <a:cxn ang="0">
                  <a:pos x="764" y="243"/>
                </a:cxn>
                <a:cxn ang="0">
                  <a:pos x="745" y="230"/>
                </a:cxn>
                <a:cxn ang="0">
                  <a:pos x="721" y="212"/>
                </a:cxn>
                <a:cxn ang="0">
                  <a:pos x="712" y="222"/>
                </a:cxn>
                <a:cxn ang="0">
                  <a:pos x="689" y="229"/>
                </a:cxn>
                <a:cxn ang="0">
                  <a:pos x="660" y="212"/>
                </a:cxn>
                <a:cxn ang="0">
                  <a:pos x="690" y="175"/>
                </a:cxn>
                <a:cxn ang="0">
                  <a:pos x="653" y="185"/>
                </a:cxn>
                <a:cxn ang="0">
                  <a:pos x="623" y="208"/>
                </a:cxn>
                <a:cxn ang="0">
                  <a:pos x="596" y="236"/>
                </a:cxn>
                <a:cxn ang="0">
                  <a:pos x="573" y="259"/>
                </a:cxn>
                <a:cxn ang="0">
                  <a:pos x="509" y="228"/>
                </a:cxn>
                <a:cxn ang="0">
                  <a:pos x="469" y="188"/>
                </a:cxn>
                <a:cxn ang="0">
                  <a:pos x="441" y="136"/>
                </a:cxn>
                <a:cxn ang="0">
                  <a:pos x="379" y="105"/>
                </a:cxn>
                <a:cxn ang="0">
                  <a:pos x="272" y="108"/>
                </a:cxn>
                <a:cxn ang="0">
                  <a:pos x="177" y="38"/>
                </a:cxn>
                <a:cxn ang="0">
                  <a:pos x="174" y="75"/>
                </a:cxn>
                <a:cxn ang="0">
                  <a:pos x="149" y="55"/>
                </a:cxn>
                <a:cxn ang="0">
                  <a:pos x="145" y="23"/>
                </a:cxn>
                <a:cxn ang="0">
                  <a:pos x="106" y="20"/>
                </a:cxn>
                <a:cxn ang="0">
                  <a:pos x="116" y="45"/>
                </a:cxn>
                <a:cxn ang="0">
                  <a:pos x="92" y="37"/>
                </a:cxn>
                <a:cxn ang="0">
                  <a:pos x="103" y="3"/>
                </a:cxn>
                <a:cxn ang="0">
                  <a:pos x="0" y="31"/>
                </a:cxn>
                <a:cxn ang="0">
                  <a:pos x="37" y="217"/>
                </a:cxn>
                <a:cxn ang="0">
                  <a:pos x="92" y="224"/>
                </a:cxn>
                <a:cxn ang="0">
                  <a:pos x="112" y="175"/>
                </a:cxn>
                <a:cxn ang="0">
                  <a:pos x="139" y="169"/>
                </a:cxn>
                <a:cxn ang="0">
                  <a:pos x="139" y="152"/>
                </a:cxn>
                <a:cxn ang="0">
                  <a:pos x="155" y="161"/>
                </a:cxn>
                <a:cxn ang="0">
                  <a:pos x="169" y="168"/>
                </a:cxn>
                <a:cxn ang="0">
                  <a:pos x="201" y="173"/>
                </a:cxn>
                <a:cxn ang="0">
                  <a:pos x="219" y="197"/>
                </a:cxn>
                <a:cxn ang="0">
                  <a:pos x="243" y="227"/>
                </a:cxn>
                <a:cxn ang="0">
                  <a:pos x="279" y="225"/>
                </a:cxn>
                <a:cxn ang="0">
                  <a:pos x="312" y="256"/>
                </a:cxn>
                <a:cxn ang="0">
                  <a:pos x="336" y="293"/>
                </a:cxn>
                <a:cxn ang="0">
                  <a:pos x="381" y="319"/>
                </a:cxn>
                <a:cxn ang="0">
                  <a:pos x="417" y="348"/>
                </a:cxn>
                <a:cxn ang="0">
                  <a:pos x="444" y="357"/>
                </a:cxn>
                <a:cxn ang="0">
                  <a:pos x="476" y="376"/>
                </a:cxn>
                <a:cxn ang="0">
                  <a:pos x="516" y="387"/>
                </a:cxn>
                <a:cxn ang="0">
                  <a:pos x="548" y="425"/>
                </a:cxn>
                <a:cxn ang="0">
                  <a:pos x="563" y="437"/>
                </a:cxn>
                <a:cxn ang="0">
                  <a:pos x="580" y="445"/>
                </a:cxn>
                <a:cxn ang="0">
                  <a:pos x="596" y="440"/>
                </a:cxn>
                <a:cxn ang="0">
                  <a:pos x="603" y="445"/>
                </a:cxn>
                <a:cxn ang="0">
                  <a:pos x="622" y="397"/>
                </a:cxn>
                <a:cxn ang="0">
                  <a:pos x="603" y="353"/>
                </a:cxn>
                <a:cxn ang="0">
                  <a:pos x="575" y="339"/>
                </a:cxn>
                <a:cxn ang="0">
                  <a:pos x="567" y="321"/>
                </a:cxn>
                <a:cxn ang="0">
                  <a:pos x="610" y="305"/>
                </a:cxn>
                <a:cxn ang="0">
                  <a:pos x="607" y="282"/>
                </a:cxn>
                <a:cxn ang="0">
                  <a:pos x="626" y="264"/>
                </a:cxn>
                <a:cxn ang="0">
                  <a:pos x="652" y="260"/>
                </a:cxn>
                <a:cxn ang="0">
                  <a:pos x="694" y="251"/>
                </a:cxn>
                <a:cxn ang="0">
                  <a:pos x="701" y="283"/>
                </a:cxn>
                <a:cxn ang="0">
                  <a:pos x="741" y="286"/>
                </a:cxn>
                <a:cxn ang="0">
                  <a:pos x="766" y="271"/>
                </a:cxn>
                <a:cxn ang="0">
                  <a:pos x="788" y="254"/>
                </a:cxn>
              </a:cxnLst>
              <a:rect l="0" t="0" r="r" b="b"/>
              <a:pathLst>
                <a:path w="798" h="447">
                  <a:moveTo>
                    <a:pt x="769" y="248"/>
                  </a:moveTo>
                  <a:cubicBezTo>
                    <a:pt x="764" y="243"/>
                    <a:pt x="764" y="243"/>
                    <a:pt x="764" y="243"/>
                  </a:cubicBezTo>
                  <a:cubicBezTo>
                    <a:pt x="751" y="241"/>
                    <a:pt x="751" y="241"/>
                    <a:pt x="751" y="241"/>
                  </a:cubicBezTo>
                  <a:cubicBezTo>
                    <a:pt x="745" y="230"/>
                    <a:pt x="745" y="230"/>
                    <a:pt x="745" y="230"/>
                  </a:cubicBezTo>
                  <a:cubicBezTo>
                    <a:pt x="732" y="230"/>
                    <a:pt x="732" y="230"/>
                    <a:pt x="732" y="230"/>
                  </a:cubicBezTo>
                  <a:cubicBezTo>
                    <a:pt x="721" y="212"/>
                    <a:pt x="721" y="212"/>
                    <a:pt x="721" y="212"/>
                  </a:cubicBezTo>
                  <a:cubicBezTo>
                    <a:pt x="721" y="222"/>
                    <a:pt x="721" y="222"/>
                    <a:pt x="721" y="222"/>
                  </a:cubicBezTo>
                  <a:cubicBezTo>
                    <a:pt x="712" y="222"/>
                    <a:pt x="712" y="222"/>
                    <a:pt x="712" y="222"/>
                  </a:cubicBezTo>
                  <a:cubicBezTo>
                    <a:pt x="713" y="231"/>
                    <a:pt x="713" y="231"/>
                    <a:pt x="713" y="231"/>
                  </a:cubicBezTo>
                  <a:cubicBezTo>
                    <a:pt x="713" y="231"/>
                    <a:pt x="694" y="233"/>
                    <a:pt x="689" y="229"/>
                  </a:cubicBezTo>
                  <a:cubicBezTo>
                    <a:pt x="684" y="225"/>
                    <a:pt x="683" y="220"/>
                    <a:pt x="683" y="220"/>
                  </a:cubicBezTo>
                  <a:cubicBezTo>
                    <a:pt x="660" y="212"/>
                    <a:pt x="660" y="212"/>
                    <a:pt x="660" y="212"/>
                  </a:cubicBezTo>
                  <a:cubicBezTo>
                    <a:pt x="660" y="212"/>
                    <a:pt x="696" y="183"/>
                    <a:pt x="694" y="178"/>
                  </a:cubicBezTo>
                  <a:cubicBezTo>
                    <a:pt x="693" y="177"/>
                    <a:pt x="692" y="176"/>
                    <a:pt x="690" y="175"/>
                  </a:cubicBezTo>
                  <a:cubicBezTo>
                    <a:pt x="671" y="184"/>
                    <a:pt x="671" y="184"/>
                    <a:pt x="671" y="184"/>
                  </a:cubicBezTo>
                  <a:cubicBezTo>
                    <a:pt x="653" y="185"/>
                    <a:pt x="653" y="185"/>
                    <a:pt x="653" y="185"/>
                  </a:cubicBezTo>
                  <a:cubicBezTo>
                    <a:pt x="645" y="203"/>
                    <a:pt x="645" y="203"/>
                    <a:pt x="645" y="203"/>
                  </a:cubicBezTo>
                  <a:cubicBezTo>
                    <a:pt x="645" y="203"/>
                    <a:pt x="633" y="205"/>
                    <a:pt x="623" y="208"/>
                  </a:cubicBezTo>
                  <a:cubicBezTo>
                    <a:pt x="612" y="211"/>
                    <a:pt x="613" y="229"/>
                    <a:pt x="613" y="229"/>
                  </a:cubicBezTo>
                  <a:cubicBezTo>
                    <a:pt x="613" y="229"/>
                    <a:pt x="605" y="229"/>
                    <a:pt x="596" y="236"/>
                  </a:cubicBezTo>
                  <a:cubicBezTo>
                    <a:pt x="587" y="243"/>
                    <a:pt x="595" y="267"/>
                    <a:pt x="595" y="267"/>
                  </a:cubicBezTo>
                  <a:cubicBezTo>
                    <a:pt x="595" y="267"/>
                    <a:pt x="584" y="261"/>
                    <a:pt x="573" y="259"/>
                  </a:cubicBezTo>
                  <a:cubicBezTo>
                    <a:pt x="563" y="256"/>
                    <a:pt x="580" y="243"/>
                    <a:pt x="573" y="233"/>
                  </a:cubicBezTo>
                  <a:cubicBezTo>
                    <a:pt x="567" y="224"/>
                    <a:pt x="520" y="233"/>
                    <a:pt x="509" y="228"/>
                  </a:cubicBezTo>
                  <a:cubicBezTo>
                    <a:pt x="499" y="223"/>
                    <a:pt x="497" y="199"/>
                    <a:pt x="488" y="188"/>
                  </a:cubicBezTo>
                  <a:cubicBezTo>
                    <a:pt x="479" y="177"/>
                    <a:pt x="479" y="191"/>
                    <a:pt x="469" y="188"/>
                  </a:cubicBezTo>
                  <a:cubicBezTo>
                    <a:pt x="460" y="185"/>
                    <a:pt x="467" y="137"/>
                    <a:pt x="461" y="136"/>
                  </a:cubicBezTo>
                  <a:cubicBezTo>
                    <a:pt x="456" y="135"/>
                    <a:pt x="441" y="136"/>
                    <a:pt x="441" y="136"/>
                  </a:cubicBezTo>
                  <a:cubicBezTo>
                    <a:pt x="441" y="136"/>
                    <a:pt x="411" y="93"/>
                    <a:pt x="404" y="93"/>
                  </a:cubicBezTo>
                  <a:cubicBezTo>
                    <a:pt x="397" y="93"/>
                    <a:pt x="379" y="105"/>
                    <a:pt x="379" y="105"/>
                  </a:cubicBezTo>
                  <a:cubicBezTo>
                    <a:pt x="379" y="105"/>
                    <a:pt x="341" y="101"/>
                    <a:pt x="325" y="101"/>
                  </a:cubicBezTo>
                  <a:cubicBezTo>
                    <a:pt x="309" y="101"/>
                    <a:pt x="272" y="108"/>
                    <a:pt x="272" y="108"/>
                  </a:cubicBezTo>
                  <a:cubicBezTo>
                    <a:pt x="223" y="60"/>
                    <a:pt x="223" y="60"/>
                    <a:pt x="223" y="60"/>
                  </a:cubicBezTo>
                  <a:cubicBezTo>
                    <a:pt x="177" y="38"/>
                    <a:pt x="177" y="38"/>
                    <a:pt x="177" y="38"/>
                  </a:cubicBezTo>
                  <a:cubicBezTo>
                    <a:pt x="181" y="47"/>
                    <a:pt x="186" y="56"/>
                    <a:pt x="183" y="61"/>
                  </a:cubicBezTo>
                  <a:cubicBezTo>
                    <a:pt x="178" y="70"/>
                    <a:pt x="174" y="75"/>
                    <a:pt x="174" y="75"/>
                  </a:cubicBezTo>
                  <a:cubicBezTo>
                    <a:pt x="174" y="75"/>
                    <a:pt x="162" y="76"/>
                    <a:pt x="154" y="70"/>
                  </a:cubicBezTo>
                  <a:cubicBezTo>
                    <a:pt x="146" y="64"/>
                    <a:pt x="149" y="55"/>
                    <a:pt x="149" y="55"/>
                  </a:cubicBezTo>
                  <a:cubicBezTo>
                    <a:pt x="142" y="36"/>
                    <a:pt x="142" y="36"/>
                    <a:pt x="142" y="36"/>
                  </a:cubicBezTo>
                  <a:cubicBezTo>
                    <a:pt x="145" y="23"/>
                    <a:pt x="145" y="23"/>
                    <a:pt x="145" y="23"/>
                  </a:cubicBezTo>
                  <a:cubicBezTo>
                    <a:pt x="112" y="7"/>
                    <a:pt x="112" y="7"/>
                    <a:pt x="112" y="7"/>
                  </a:cubicBezTo>
                  <a:cubicBezTo>
                    <a:pt x="106" y="20"/>
                    <a:pt x="106" y="20"/>
                    <a:pt x="106" y="20"/>
                  </a:cubicBezTo>
                  <a:cubicBezTo>
                    <a:pt x="106" y="20"/>
                    <a:pt x="119" y="28"/>
                    <a:pt x="119" y="37"/>
                  </a:cubicBezTo>
                  <a:cubicBezTo>
                    <a:pt x="119" y="46"/>
                    <a:pt x="116" y="45"/>
                    <a:pt x="116" y="45"/>
                  </a:cubicBezTo>
                  <a:cubicBezTo>
                    <a:pt x="116" y="45"/>
                    <a:pt x="117" y="55"/>
                    <a:pt x="106" y="57"/>
                  </a:cubicBezTo>
                  <a:cubicBezTo>
                    <a:pt x="95" y="59"/>
                    <a:pt x="98" y="39"/>
                    <a:pt x="92" y="37"/>
                  </a:cubicBezTo>
                  <a:cubicBezTo>
                    <a:pt x="86" y="35"/>
                    <a:pt x="99" y="21"/>
                    <a:pt x="99" y="21"/>
                  </a:cubicBezTo>
                  <a:cubicBezTo>
                    <a:pt x="103" y="3"/>
                    <a:pt x="103" y="3"/>
                    <a:pt x="103" y="3"/>
                  </a:cubicBezTo>
                  <a:cubicBezTo>
                    <a:pt x="96" y="0"/>
                    <a:pt x="96" y="0"/>
                    <a:pt x="96" y="0"/>
                  </a:cubicBezTo>
                  <a:cubicBezTo>
                    <a:pt x="0" y="31"/>
                    <a:pt x="0" y="31"/>
                    <a:pt x="0" y="31"/>
                  </a:cubicBezTo>
                  <a:cubicBezTo>
                    <a:pt x="35" y="218"/>
                    <a:pt x="35" y="218"/>
                    <a:pt x="35" y="218"/>
                  </a:cubicBezTo>
                  <a:cubicBezTo>
                    <a:pt x="36" y="218"/>
                    <a:pt x="36" y="217"/>
                    <a:pt x="37" y="217"/>
                  </a:cubicBezTo>
                  <a:cubicBezTo>
                    <a:pt x="44" y="217"/>
                    <a:pt x="48" y="224"/>
                    <a:pt x="48" y="224"/>
                  </a:cubicBezTo>
                  <a:cubicBezTo>
                    <a:pt x="92" y="224"/>
                    <a:pt x="92" y="224"/>
                    <a:pt x="92" y="224"/>
                  </a:cubicBezTo>
                  <a:cubicBezTo>
                    <a:pt x="92" y="224"/>
                    <a:pt x="77" y="208"/>
                    <a:pt x="79" y="195"/>
                  </a:cubicBezTo>
                  <a:cubicBezTo>
                    <a:pt x="80" y="181"/>
                    <a:pt x="112" y="175"/>
                    <a:pt x="112" y="175"/>
                  </a:cubicBezTo>
                  <a:cubicBezTo>
                    <a:pt x="112" y="175"/>
                    <a:pt x="112" y="164"/>
                    <a:pt x="116" y="163"/>
                  </a:cubicBezTo>
                  <a:cubicBezTo>
                    <a:pt x="120" y="161"/>
                    <a:pt x="139" y="169"/>
                    <a:pt x="139" y="169"/>
                  </a:cubicBezTo>
                  <a:cubicBezTo>
                    <a:pt x="119" y="151"/>
                    <a:pt x="119" y="151"/>
                    <a:pt x="119" y="151"/>
                  </a:cubicBezTo>
                  <a:cubicBezTo>
                    <a:pt x="139" y="152"/>
                    <a:pt x="139" y="152"/>
                    <a:pt x="139" y="152"/>
                  </a:cubicBezTo>
                  <a:cubicBezTo>
                    <a:pt x="143" y="145"/>
                    <a:pt x="143" y="145"/>
                    <a:pt x="143" y="145"/>
                  </a:cubicBezTo>
                  <a:cubicBezTo>
                    <a:pt x="155" y="161"/>
                    <a:pt x="155" y="161"/>
                    <a:pt x="155" y="161"/>
                  </a:cubicBezTo>
                  <a:cubicBezTo>
                    <a:pt x="171" y="160"/>
                    <a:pt x="171" y="160"/>
                    <a:pt x="171" y="160"/>
                  </a:cubicBezTo>
                  <a:cubicBezTo>
                    <a:pt x="169" y="168"/>
                    <a:pt x="169" y="168"/>
                    <a:pt x="169" y="168"/>
                  </a:cubicBezTo>
                  <a:cubicBezTo>
                    <a:pt x="179" y="172"/>
                    <a:pt x="179" y="172"/>
                    <a:pt x="179" y="172"/>
                  </a:cubicBezTo>
                  <a:cubicBezTo>
                    <a:pt x="179" y="172"/>
                    <a:pt x="192" y="169"/>
                    <a:pt x="201" y="173"/>
                  </a:cubicBezTo>
                  <a:cubicBezTo>
                    <a:pt x="211" y="177"/>
                    <a:pt x="209" y="192"/>
                    <a:pt x="209" y="192"/>
                  </a:cubicBezTo>
                  <a:cubicBezTo>
                    <a:pt x="219" y="197"/>
                    <a:pt x="219" y="197"/>
                    <a:pt x="219" y="197"/>
                  </a:cubicBezTo>
                  <a:cubicBezTo>
                    <a:pt x="219" y="197"/>
                    <a:pt x="207" y="209"/>
                    <a:pt x="212" y="219"/>
                  </a:cubicBezTo>
                  <a:cubicBezTo>
                    <a:pt x="217" y="228"/>
                    <a:pt x="243" y="227"/>
                    <a:pt x="243" y="227"/>
                  </a:cubicBezTo>
                  <a:cubicBezTo>
                    <a:pt x="279" y="231"/>
                    <a:pt x="279" y="231"/>
                    <a:pt x="279" y="231"/>
                  </a:cubicBezTo>
                  <a:cubicBezTo>
                    <a:pt x="279" y="225"/>
                    <a:pt x="279" y="225"/>
                    <a:pt x="279" y="225"/>
                  </a:cubicBezTo>
                  <a:cubicBezTo>
                    <a:pt x="303" y="237"/>
                    <a:pt x="303" y="237"/>
                    <a:pt x="303" y="237"/>
                  </a:cubicBezTo>
                  <a:cubicBezTo>
                    <a:pt x="312" y="256"/>
                    <a:pt x="312" y="256"/>
                    <a:pt x="312" y="256"/>
                  </a:cubicBezTo>
                  <a:cubicBezTo>
                    <a:pt x="325" y="271"/>
                    <a:pt x="325" y="271"/>
                    <a:pt x="325" y="271"/>
                  </a:cubicBezTo>
                  <a:cubicBezTo>
                    <a:pt x="325" y="271"/>
                    <a:pt x="333" y="283"/>
                    <a:pt x="336" y="293"/>
                  </a:cubicBezTo>
                  <a:cubicBezTo>
                    <a:pt x="339" y="304"/>
                    <a:pt x="351" y="309"/>
                    <a:pt x="357" y="312"/>
                  </a:cubicBezTo>
                  <a:cubicBezTo>
                    <a:pt x="364" y="315"/>
                    <a:pt x="377" y="317"/>
                    <a:pt x="381" y="319"/>
                  </a:cubicBezTo>
                  <a:cubicBezTo>
                    <a:pt x="385" y="320"/>
                    <a:pt x="397" y="336"/>
                    <a:pt x="397" y="336"/>
                  </a:cubicBezTo>
                  <a:cubicBezTo>
                    <a:pt x="417" y="348"/>
                    <a:pt x="417" y="348"/>
                    <a:pt x="417" y="348"/>
                  </a:cubicBezTo>
                  <a:cubicBezTo>
                    <a:pt x="435" y="349"/>
                    <a:pt x="435" y="349"/>
                    <a:pt x="435" y="349"/>
                  </a:cubicBezTo>
                  <a:cubicBezTo>
                    <a:pt x="444" y="357"/>
                    <a:pt x="444" y="357"/>
                    <a:pt x="444" y="357"/>
                  </a:cubicBezTo>
                  <a:cubicBezTo>
                    <a:pt x="455" y="360"/>
                    <a:pt x="455" y="360"/>
                    <a:pt x="455" y="360"/>
                  </a:cubicBezTo>
                  <a:cubicBezTo>
                    <a:pt x="455" y="360"/>
                    <a:pt x="469" y="371"/>
                    <a:pt x="476" y="376"/>
                  </a:cubicBezTo>
                  <a:cubicBezTo>
                    <a:pt x="483" y="381"/>
                    <a:pt x="501" y="389"/>
                    <a:pt x="501" y="389"/>
                  </a:cubicBezTo>
                  <a:cubicBezTo>
                    <a:pt x="516" y="387"/>
                    <a:pt x="516" y="387"/>
                    <a:pt x="516" y="387"/>
                  </a:cubicBezTo>
                  <a:cubicBezTo>
                    <a:pt x="549" y="405"/>
                    <a:pt x="549" y="405"/>
                    <a:pt x="549" y="405"/>
                  </a:cubicBezTo>
                  <a:cubicBezTo>
                    <a:pt x="549" y="405"/>
                    <a:pt x="537" y="417"/>
                    <a:pt x="548" y="425"/>
                  </a:cubicBezTo>
                  <a:cubicBezTo>
                    <a:pt x="554" y="430"/>
                    <a:pt x="555" y="434"/>
                    <a:pt x="555" y="437"/>
                  </a:cubicBezTo>
                  <a:cubicBezTo>
                    <a:pt x="563" y="437"/>
                    <a:pt x="563" y="437"/>
                    <a:pt x="563" y="437"/>
                  </a:cubicBezTo>
                  <a:cubicBezTo>
                    <a:pt x="571" y="431"/>
                    <a:pt x="571" y="431"/>
                    <a:pt x="571" y="431"/>
                  </a:cubicBezTo>
                  <a:cubicBezTo>
                    <a:pt x="580" y="445"/>
                    <a:pt x="580" y="445"/>
                    <a:pt x="580" y="445"/>
                  </a:cubicBezTo>
                  <a:cubicBezTo>
                    <a:pt x="591" y="440"/>
                    <a:pt x="591" y="440"/>
                    <a:pt x="591" y="440"/>
                  </a:cubicBezTo>
                  <a:cubicBezTo>
                    <a:pt x="596" y="440"/>
                    <a:pt x="596" y="440"/>
                    <a:pt x="596" y="440"/>
                  </a:cubicBezTo>
                  <a:cubicBezTo>
                    <a:pt x="596" y="440"/>
                    <a:pt x="600" y="443"/>
                    <a:pt x="605" y="447"/>
                  </a:cubicBezTo>
                  <a:cubicBezTo>
                    <a:pt x="604" y="446"/>
                    <a:pt x="603" y="446"/>
                    <a:pt x="603" y="445"/>
                  </a:cubicBezTo>
                  <a:cubicBezTo>
                    <a:pt x="602" y="439"/>
                    <a:pt x="601" y="430"/>
                    <a:pt x="605" y="426"/>
                  </a:cubicBezTo>
                  <a:cubicBezTo>
                    <a:pt x="612" y="418"/>
                    <a:pt x="622" y="408"/>
                    <a:pt x="622" y="397"/>
                  </a:cubicBezTo>
                  <a:cubicBezTo>
                    <a:pt x="622" y="386"/>
                    <a:pt x="609" y="387"/>
                    <a:pt x="603" y="377"/>
                  </a:cubicBezTo>
                  <a:cubicBezTo>
                    <a:pt x="597" y="367"/>
                    <a:pt x="608" y="358"/>
                    <a:pt x="603" y="353"/>
                  </a:cubicBezTo>
                  <a:cubicBezTo>
                    <a:pt x="598" y="348"/>
                    <a:pt x="582" y="347"/>
                    <a:pt x="582" y="347"/>
                  </a:cubicBezTo>
                  <a:cubicBezTo>
                    <a:pt x="575" y="339"/>
                    <a:pt x="575" y="339"/>
                    <a:pt x="575" y="339"/>
                  </a:cubicBezTo>
                  <a:cubicBezTo>
                    <a:pt x="561" y="336"/>
                    <a:pt x="561" y="336"/>
                    <a:pt x="561" y="336"/>
                  </a:cubicBezTo>
                  <a:cubicBezTo>
                    <a:pt x="561" y="336"/>
                    <a:pt x="561" y="326"/>
                    <a:pt x="567" y="321"/>
                  </a:cubicBezTo>
                  <a:cubicBezTo>
                    <a:pt x="573" y="316"/>
                    <a:pt x="592" y="328"/>
                    <a:pt x="607" y="319"/>
                  </a:cubicBezTo>
                  <a:cubicBezTo>
                    <a:pt x="622" y="310"/>
                    <a:pt x="610" y="305"/>
                    <a:pt x="610" y="305"/>
                  </a:cubicBezTo>
                  <a:cubicBezTo>
                    <a:pt x="620" y="296"/>
                    <a:pt x="620" y="296"/>
                    <a:pt x="620" y="296"/>
                  </a:cubicBezTo>
                  <a:cubicBezTo>
                    <a:pt x="607" y="282"/>
                    <a:pt x="607" y="282"/>
                    <a:pt x="607" y="282"/>
                  </a:cubicBezTo>
                  <a:cubicBezTo>
                    <a:pt x="607" y="282"/>
                    <a:pt x="626" y="287"/>
                    <a:pt x="632" y="281"/>
                  </a:cubicBezTo>
                  <a:cubicBezTo>
                    <a:pt x="638" y="275"/>
                    <a:pt x="625" y="268"/>
                    <a:pt x="626" y="264"/>
                  </a:cubicBezTo>
                  <a:cubicBezTo>
                    <a:pt x="627" y="260"/>
                    <a:pt x="629" y="251"/>
                    <a:pt x="635" y="251"/>
                  </a:cubicBezTo>
                  <a:cubicBezTo>
                    <a:pt x="641" y="251"/>
                    <a:pt x="644" y="265"/>
                    <a:pt x="652" y="260"/>
                  </a:cubicBezTo>
                  <a:cubicBezTo>
                    <a:pt x="660" y="255"/>
                    <a:pt x="671" y="243"/>
                    <a:pt x="675" y="241"/>
                  </a:cubicBezTo>
                  <a:cubicBezTo>
                    <a:pt x="679" y="239"/>
                    <a:pt x="694" y="251"/>
                    <a:pt x="694" y="251"/>
                  </a:cubicBezTo>
                  <a:cubicBezTo>
                    <a:pt x="678" y="272"/>
                    <a:pt x="678" y="272"/>
                    <a:pt x="678" y="272"/>
                  </a:cubicBezTo>
                  <a:cubicBezTo>
                    <a:pt x="678" y="272"/>
                    <a:pt x="698" y="278"/>
                    <a:pt x="701" y="283"/>
                  </a:cubicBezTo>
                  <a:cubicBezTo>
                    <a:pt x="708" y="280"/>
                    <a:pt x="717" y="277"/>
                    <a:pt x="721" y="276"/>
                  </a:cubicBezTo>
                  <a:cubicBezTo>
                    <a:pt x="728" y="274"/>
                    <a:pt x="732" y="290"/>
                    <a:pt x="741" y="286"/>
                  </a:cubicBezTo>
                  <a:cubicBezTo>
                    <a:pt x="750" y="282"/>
                    <a:pt x="752" y="273"/>
                    <a:pt x="752" y="273"/>
                  </a:cubicBezTo>
                  <a:cubicBezTo>
                    <a:pt x="766" y="271"/>
                    <a:pt x="766" y="271"/>
                    <a:pt x="766" y="271"/>
                  </a:cubicBezTo>
                  <a:cubicBezTo>
                    <a:pt x="766" y="265"/>
                    <a:pt x="766" y="265"/>
                    <a:pt x="766" y="265"/>
                  </a:cubicBezTo>
                  <a:cubicBezTo>
                    <a:pt x="766" y="265"/>
                    <a:pt x="778" y="266"/>
                    <a:pt x="788" y="254"/>
                  </a:cubicBezTo>
                  <a:cubicBezTo>
                    <a:pt x="798" y="242"/>
                    <a:pt x="769" y="248"/>
                    <a:pt x="769" y="248"/>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7" name="Freeform 266">
              <a:extLst>
                <a:ext uri="{FF2B5EF4-FFF2-40B4-BE49-F238E27FC236}">
                  <a16:creationId xmlns:a16="http://schemas.microsoft.com/office/drawing/2014/main" id="{756BF66A-10A5-446F-A343-1AAC64384B7C}"/>
                </a:ext>
              </a:extLst>
            </p:cNvPr>
            <p:cNvSpPr>
              <a:spLocks noEditPoints="1"/>
            </p:cNvSpPr>
            <p:nvPr/>
          </p:nvSpPr>
          <p:spPr bwMode="auto">
            <a:xfrm>
              <a:off x="3266208" y="2806472"/>
              <a:ext cx="1454636" cy="728214"/>
            </a:xfrm>
            <a:custGeom>
              <a:avLst/>
              <a:gdLst/>
              <a:ahLst/>
              <a:cxnLst>
                <a:cxn ang="0">
                  <a:pos x="545" y="518"/>
                </a:cxn>
                <a:cxn ang="0">
                  <a:pos x="1655" y="327"/>
                </a:cxn>
                <a:cxn ang="0">
                  <a:pos x="1625" y="304"/>
                </a:cxn>
                <a:cxn ang="0">
                  <a:pos x="1481" y="226"/>
                </a:cxn>
                <a:cxn ang="0">
                  <a:pos x="1372" y="207"/>
                </a:cxn>
                <a:cxn ang="0">
                  <a:pos x="1126" y="70"/>
                </a:cxn>
                <a:cxn ang="0">
                  <a:pos x="1085" y="76"/>
                </a:cxn>
                <a:cxn ang="0">
                  <a:pos x="1016" y="98"/>
                </a:cxn>
                <a:cxn ang="0">
                  <a:pos x="972" y="71"/>
                </a:cxn>
                <a:cxn ang="0">
                  <a:pos x="909" y="36"/>
                </a:cxn>
                <a:cxn ang="0">
                  <a:pos x="812" y="2"/>
                </a:cxn>
                <a:cxn ang="0">
                  <a:pos x="674" y="52"/>
                </a:cxn>
                <a:cxn ang="0">
                  <a:pos x="521" y="95"/>
                </a:cxn>
                <a:cxn ang="0">
                  <a:pos x="534" y="123"/>
                </a:cxn>
                <a:cxn ang="0">
                  <a:pos x="528" y="190"/>
                </a:cxn>
                <a:cxn ang="0">
                  <a:pos x="486" y="244"/>
                </a:cxn>
                <a:cxn ang="0">
                  <a:pos x="356" y="247"/>
                </a:cxn>
                <a:cxn ang="0">
                  <a:pos x="282" y="216"/>
                </a:cxn>
                <a:cxn ang="0">
                  <a:pos x="197" y="187"/>
                </a:cxn>
                <a:cxn ang="0">
                  <a:pos x="86" y="224"/>
                </a:cxn>
                <a:cxn ang="0">
                  <a:pos x="17" y="251"/>
                </a:cxn>
                <a:cxn ang="0">
                  <a:pos x="8" y="322"/>
                </a:cxn>
                <a:cxn ang="0">
                  <a:pos x="73" y="394"/>
                </a:cxn>
                <a:cxn ang="0">
                  <a:pos x="136" y="460"/>
                </a:cxn>
                <a:cxn ang="0">
                  <a:pos x="289" y="455"/>
                </a:cxn>
                <a:cxn ang="0">
                  <a:pos x="352" y="524"/>
                </a:cxn>
                <a:cxn ang="0">
                  <a:pos x="338" y="531"/>
                </a:cxn>
                <a:cxn ang="0">
                  <a:pos x="218" y="544"/>
                </a:cxn>
                <a:cxn ang="0">
                  <a:pos x="228" y="598"/>
                </a:cxn>
                <a:cxn ang="0">
                  <a:pos x="274" y="654"/>
                </a:cxn>
                <a:cxn ang="0">
                  <a:pos x="328" y="709"/>
                </a:cxn>
                <a:cxn ang="0">
                  <a:pos x="408" y="690"/>
                </a:cxn>
                <a:cxn ang="0">
                  <a:pos x="468" y="729"/>
                </a:cxn>
                <a:cxn ang="0">
                  <a:pos x="536" y="513"/>
                </a:cxn>
                <a:cxn ang="0">
                  <a:pos x="582" y="492"/>
                </a:cxn>
                <a:cxn ang="0">
                  <a:pos x="604" y="479"/>
                </a:cxn>
                <a:cxn ang="0">
                  <a:pos x="584" y="460"/>
                </a:cxn>
                <a:cxn ang="0">
                  <a:pos x="636" y="455"/>
                </a:cxn>
                <a:cxn ang="0">
                  <a:pos x="590" y="493"/>
                </a:cxn>
                <a:cxn ang="0">
                  <a:pos x="610" y="549"/>
                </a:cxn>
                <a:cxn ang="0">
                  <a:pos x="812" y="616"/>
                </a:cxn>
                <a:cxn ang="0">
                  <a:pos x="902" y="699"/>
                </a:cxn>
                <a:cxn ang="0">
                  <a:pos x="1006" y="770"/>
                </a:cxn>
                <a:cxn ang="0">
                  <a:pos x="1056" y="719"/>
                </a:cxn>
                <a:cxn ang="0">
                  <a:pos x="1123" y="686"/>
                </a:cxn>
                <a:cxn ang="0">
                  <a:pos x="1208" y="672"/>
                </a:cxn>
                <a:cxn ang="0">
                  <a:pos x="1264" y="647"/>
                </a:cxn>
                <a:cxn ang="0">
                  <a:pos x="1402" y="651"/>
                </a:cxn>
                <a:cxn ang="0">
                  <a:pos x="1471" y="676"/>
                </a:cxn>
                <a:cxn ang="0">
                  <a:pos x="1503" y="659"/>
                </a:cxn>
                <a:cxn ang="0">
                  <a:pos x="1484" y="587"/>
                </a:cxn>
                <a:cxn ang="0">
                  <a:pos x="1516" y="518"/>
                </a:cxn>
                <a:cxn ang="0">
                  <a:pos x="1541" y="513"/>
                </a:cxn>
                <a:cxn ang="0">
                  <a:pos x="1614" y="434"/>
                </a:cxn>
                <a:cxn ang="0">
                  <a:pos x="1641" y="397"/>
                </a:cxn>
                <a:cxn ang="0">
                  <a:pos x="1385" y="465"/>
                </a:cxn>
                <a:cxn ang="0">
                  <a:pos x="1320" y="467"/>
                </a:cxn>
                <a:cxn ang="0">
                  <a:pos x="1246" y="460"/>
                </a:cxn>
                <a:cxn ang="0">
                  <a:pos x="1195" y="489"/>
                </a:cxn>
                <a:cxn ang="0">
                  <a:pos x="1200" y="542"/>
                </a:cxn>
                <a:cxn ang="0">
                  <a:pos x="1193" y="448"/>
                </a:cxn>
                <a:cxn ang="0">
                  <a:pos x="1306" y="458"/>
                </a:cxn>
                <a:cxn ang="0">
                  <a:pos x="1385" y="465"/>
                </a:cxn>
              </a:cxnLst>
              <a:rect l="0" t="0" r="r" b="b"/>
              <a:pathLst>
                <a:path w="1673" h="778">
                  <a:moveTo>
                    <a:pt x="565" y="505"/>
                  </a:moveTo>
                  <a:cubicBezTo>
                    <a:pt x="558" y="500"/>
                    <a:pt x="557" y="497"/>
                    <a:pt x="557" y="497"/>
                  </a:cubicBezTo>
                  <a:cubicBezTo>
                    <a:pt x="548" y="511"/>
                    <a:pt x="548" y="511"/>
                    <a:pt x="548" y="511"/>
                  </a:cubicBezTo>
                  <a:cubicBezTo>
                    <a:pt x="545" y="518"/>
                    <a:pt x="545" y="518"/>
                    <a:pt x="545" y="518"/>
                  </a:cubicBezTo>
                  <a:cubicBezTo>
                    <a:pt x="578" y="534"/>
                    <a:pt x="578" y="534"/>
                    <a:pt x="578" y="534"/>
                  </a:cubicBezTo>
                  <a:cubicBezTo>
                    <a:pt x="580" y="525"/>
                    <a:pt x="580" y="525"/>
                    <a:pt x="580" y="525"/>
                  </a:cubicBezTo>
                  <a:cubicBezTo>
                    <a:pt x="580" y="525"/>
                    <a:pt x="572" y="510"/>
                    <a:pt x="565" y="505"/>
                  </a:cubicBezTo>
                  <a:close/>
                  <a:moveTo>
                    <a:pt x="1655" y="327"/>
                  </a:moveTo>
                  <a:cubicBezTo>
                    <a:pt x="1656" y="321"/>
                    <a:pt x="1666" y="322"/>
                    <a:pt x="1673" y="324"/>
                  </a:cubicBezTo>
                  <a:cubicBezTo>
                    <a:pt x="1649" y="298"/>
                    <a:pt x="1649" y="298"/>
                    <a:pt x="1649" y="298"/>
                  </a:cubicBezTo>
                  <a:cubicBezTo>
                    <a:pt x="1636" y="282"/>
                    <a:pt x="1636" y="282"/>
                    <a:pt x="1636" y="282"/>
                  </a:cubicBezTo>
                  <a:cubicBezTo>
                    <a:pt x="1625" y="304"/>
                    <a:pt x="1625" y="304"/>
                    <a:pt x="1625" y="304"/>
                  </a:cubicBezTo>
                  <a:cubicBezTo>
                    <a:pt x="1578" y="300"/>
                    <a:pt x="1578" y="300"/>
                    <a:pt x="1578" y="300"/>
                  </a:cubicBezTo>
                  <a:cubicBezTo>
                    <a:pt x="1578" y="300"/>
                    <a:pt x="1562" y="272"/>
                    <a:pt x="1561" y="268"/>
                  </a:cubicBezTo>
                  <a:cubicBezTo>
                    <a:pt x="1560" y="264"/>
                    <a:pt x="1525" y="259"/>
                    <a:pt x="1525" y="259"/>
                  </a:cubicBezTo>
                  <a:cubicBezTo>
                    <a:pt x="1525" y="259"/>
                    <a:pt x="1504" y="230"/>
                    <a:pt x="1481" y="226"/>
                  </a:cubicBezTo>
                  <a:cubicBezTo>
                    <a:pt x="1458" y="222"/>
                    <a:pt x="1442" y="243"/>
                    <a:pt x="1430" y="244"/>
                  </a:cubicBezTo>
                  <a:cubicBezTo>
                    <a:pt x="1418" y="246"/>
                    <a:pt x="1404" y="230"/>
                    <a:pt x="1404" y="230"/>
                  </a:cubicBezTo>
                  <a:cubicBezTo>
                    <a:pt x="1404" y="230"/>
                    <a:pt x="1386" y="228"/>
                    <a:pt x="1382" y="227"/>
                  </a:cubicBezTo>
                  <a:cubicBezTo>
                    <a:pt x="1378" y="226"/>
                    <a:pt x="1382" y="210"/>
                    <a:pt x="1372" y="207"/>
                  </a:cubicBezTo>
                  <a:cubicBezTo>
                    <a:pt x="1361" y="204"/>
                    <a:pt x="1365" y="234"/>
                    <a:pt x="1348" y="236"/>
                  </a:cubicBezTo>
                  <a:cubicBezTo>
                    <a:pt x="1330" y="239"/>
                    <a:pt x="1306" y="200"/>
                    <a:pt x="1292" y="187"/>
                  </a:cubicBezTo>
                  <a:cubicBezTo>
                    <a:pt x="1277" y="174"/>
                    <a:pt x="1205" y="107"/>
                    <a:pt x="1200" y="104"/>
                  </a:cubicBezTo>
                  <a:cubicBezTo>
                    <a:pt x="1194" y="102"/>
                    <a:pt x="1126" y="70"/>
                    <a:pt x="1126" y="70"/>
                  </a:cubicBezTo>
                  <a:cubicBezTo>
                    <a:pt x="1126" y="70"/>
                    <a:pt x="1146" y="58"/>
                    <a:pt x="1138" y="47"/>
                  </a:cubicBezTo>
                  <a:cubicBezTo>
                    <a:pt x="1130" y="36"/>
                    <a:pt x="1118" y="58"/>
                    <a:pt x="1118" y="58"/>
                  </a:cubicBezTo>
                  <a:cubicBezTo>
                    <a:pt x="1094" y="66"/>
                    <a:pt x="1094" y="66"/>
                    <a:pt x="1094" y="66"/>
                  </a:cubicBezTo>
                  <a:cubicBezTo>
                    <a:pt x="1085" y="76"/>
                    <a:pt x="1085" y="76"/>
                    <a:pt x="1085" y="76"/>
                  </a:cubicBezTo>
                  <a:cubicBezTo>
                    <a:pt x="1085" y="76"/>
                    <a:pt x="1077" y="78"/>
                    <a:pt x="1070" y="82"/>
                  </a:cubicBezTo>
                  <a:cubicBezTo>
                    <a:pt x="1064" y="86"/>
                    <a:pt x="1072" y="94"/>
                    <a:pt x="1064" y="100"/>
                  </a:cubicBezTo>
                  <a:cubicBezTo>
                    <a:pt x="1056" y="107"/>
                    <a:pt x="1041" y="91"/>
                    <a:pt x="1034" y="88"/>
                  </a:cubicBezTo>
                  <a:cubicBezTo>
                    <a:pt x="1028" y="86"/>
                    <a:pt x="1026" y="99"/>
                    <a:pt x="1016" y="98"/>
                  </a:cubicBezTo>
                  <a:cubicBezTo>
                    <a:pt x="1005" y="96"/>
                    <a:pt x="1026" y="80"/>
                    <a:pt x="1017" y="71"/>
                  </a:cubicBezTo>
                  <a:cubicBezTo>
                    <a:pt x="1008" y="62"/>
                    <a:pt x="1002" y="74"/>
                    <a:pt x="1002" y="74"/>
                  </a:cubicBezTo>
                  <a:cubicBezTo>
                    <a:pt x="985" y="63"/>
                    <a:pt x="985" y="63"/>
                    <a:pt x="985" y="63"/>
                  </a:cubicBezTo>
                  <a:cubicBezTo>
                    <a:pt x="972" y="71"/>
                    <a:pt x="972" y="71"/>
                    <a:pt x="972" y="71"/>
                  </a:cubicBezTo>
                  <a:cubicBezTo>
                    <a:pt x="953" y="50"/>
                    <a:pt x="953" y="50"/>
                    <a:pt x="953" y="50"/>
                  </a:cubicBezTo>
                  <a:cubicBezTo>
                    <a:pt x="946" y="60"/>
                    <a:pt x="946" y="60"/>
                    <a:pt x="946" y="60"/>
                  </a:cubicBezTo>
                  <a:cubicBezTo>
                    <a:pt x="946" y="60"/>
                    <a:pt x="918" y="64"/>
                    <a:pt x="913" y="64"/>
                  </a:cubicBezTo>
                  <a:cubicBezTo>
                    <a:pt x="908" y="64"/>
                    <a:pt x="909" y="43"/>
                    <a:pt x="909" y="36"/>
                  </a:cubicBezTo>
                  <a:cubicBezTo>
                    <a:pt x="909" y="30"/>
                    <a:pt x="897" y="30"/>
                    <a:pt x="897" y="30"/>
                  </a:cubicBezTo>
                  <a:cubicBezTo>
                    <a:pt x="897" y="30"/>
                    <a:pt x="892" y="12"/>
                    <a:pt x="884" y="7"/>
                  </a:cubicBezTo>
                  <a:cubicBezTo>
                    <a:pt x="876" y="2"/>
                    <a:pt x="869" y="11"/>
                    <a:pt x="864" y="11"/>
                  </a:cubicBezTo>
                  <a:cubicBezTo>
                    <a:pt x="858" y="11"/>
                    <a:pt x="845" y="0"/>
                    <a:pt x="812" y="2"/>
                  </a:cubicBezTo>
                  <a:cubicBezTo>
                    <a:pt x="778" y="3"/>
                    <a:pt x="781" y="23"/>
                    <a:pt x="781" y="23"/>
                  </a:cubicBezTo>
                  <a:cubicBezTo>
                    <a:pt x="781" y="23"/>
                    <a:pt x="761" y="30"/>
                    <a:pt x="740" y="35"/>
                  </a:cubicBezTo>
                  <a:cubicBezTo>
                    <a:pt x="718" y="40"/>
                    <a:pt x="690" y="36"/>
                    <a:pt x="682" y="36"/>
                  </a:cubicBezTo>
                  <a:cubicBezTo>
                    <a:pt x="674" y="36"/>
                    <a:pt x="674" y="52"/>
                    <a:pt x="674" y="52"/>
                  </a:cubicBezTo>
                  <a:cubicBezTo>
                    <a:pt x="632" y="52"/>
                    <a:pt x="632" y="52"/>
                    <a:pt x="632" y="52"/>
                  </a:cubicBezTo>
                  <a:cubicBezTo>
                    <a:pt x="628" y="64"/>
                    <a:pt x="628" y="64"/>
                    <a:pt x="628" y="64"/>
                  </a:cubicBezTo>
                  <a:cubicBezTo>
                    <a:pt x="628" y="64"/>
                    <a:pt x="596" y="63"/>
                    <a:pt x="550" y="70"/>
                  </a:cubicBezTo>
                  <a:cubicBezTo>
                    <a:pt x="505" y="76"/>
                    <a:pt x="521" y="95"/>
                    <a:pt x="521" y="95"/>
                  </a:cubicBezTo>
                  <a:cubicBezTo>
                    <a:pt x="540" y="96"/>
                    <a:pt x="540" y="96"/>
                    <a:pt x="540" y="96"/>
                  </a:cubicBezTo>
                  <a:cubicBezTo>
                    <a:pt x="529" y="108"/>
                    <a:pt x="529" y="108"/>
                    <a:pt x="529" y="108"/>
                  </a:cubicBezTo>
                  <a:cubicBezTo>
                    <a:pt x="529" y="108"/>
                    <a:pt x="572" y="116"/>
                    <a:pt x="572" y="123"/>
                  </a:cubicBezTo>
                  <a:cubicBezTo>
                    <a:pt x="572" y="130"/>
                    <a:pt x="534" y="123"/>
                    <a:pt x="534" y="123"/>
                  </a:cubicBezTo>
                  <a:cubicBezTo>
                    <a:pt x="528" y="134"/>
                    <a:pt x="528" y="134"/>
                    <a:pt x="528" y="134"/>
                  </a:cubicBezTo>
                  <a:cubicBezTo>
                    <a:pt x="528" y="134"/>
                    <a:pt x="541" y="151"/>
                    <a:pt x="540" y="158"/>
                  </a:cubicBezTo>
                  <a:cubicBezTo>
                    <a:pt x="538" y="164"/>
                    <a:pt x="505" y="170"/>
                    <a:pt x="505" y="170"/>
                  </a:cubicBezTo>
                  <a:cubicBezTo>
                    <a:pt x="528" y="190"/>
                    <a:pt x="528" y="190"/>
                    <a:pt x="528" y="190"/>
                  </a:cubicBezTo>
                  <a:cubicBezTo>
                    <a:pt x="528" y="190"/>
                    <a:pt x="578" y="187"/>
                    <a:pt x="582" y="226"/>
                  </a:cubicBezTo>
                  <a:cubicBezTo>
                    <a:pt x="586" y="264"/>
                    <a:pt x="526" y="234"/>
                    <a:pt x="526" y="234"/>
                  </a:cubicBezTo>
                  <a:cubicBezTo>
                    <a:pt x="520" y="250"/>
                    <a:pt x="520" y="250"/>
                    <a:pt x="520" y="250"/>
                  </a:cubicBezTo>
                  <a:cubicBezTo>
                    <a:pt x="520" y="250"/>
                    <a:pt x="497" y="246"/>
                    <a:pt x="486" y="244"/>
                  </a:cubicBezTo>
                  <a:cubicBezTo>
                    <a:pt x="476" y="243"/>
                    <a:pt x="464" y="222"/>
                    <a:pt x="456" y="220"/>
                  </a:cubicBezTo>
                  <a:cubicBezTo>
                    <a:pt x="448" y="219"/>
                    <a:pt x="437" y="228"/>
                    <a:pt x="421" y="232"/>
                  </a:cubicBezTo>
                  <a:cubicBezTo>
                    <a:pt x="405" y="236"/>
                    <a:pt x="394" y="220"/>
                    <a:pt x="385" y="222"/>
                  </a:cubicBezTo>
                  <a:cubicBezTo>
                    <a:pt x="376" y="223"/>
                    <a:pt x="358" y="243"/>
                    <a:pt x="356" y="247"/>
                  </a:cubicBezTo>
                  <a:cubicBezTo>
                    <a:pt x="353" y="251"/>
                    <a:pt x="312" y="220"/>
                    <a:pt x="301" y="223"/>
                  </a:cubicBezTo>
                  <a:cubicBezTo>
                    <a:pt x="290" y="226"/>
                    <a:pt x="313" y="243"/>
                    <a:pt x="305" y="250"/>
                  </a:cubicBezTo>
                  <a:cubicBezTo>
                    <a:pt x="297" y="256"/>
                    <a:pt x="289" y="236"/>
                    <a:pt x="289" y="236"/>
                  </a:cubicBezTo>
                  <a:cubicBezTo>
                    <a:pt x="282" y="216"/>
                    <a:pt x="282" y="216"/>
                    <a:pt x="282" y="216"/>
                  </a:cubicBezTo>
                  <a:cubicBezTo>
                    <a:pt x="258" y="218"/>
                    <a:pt x="258" y="218"/>
                    <a:pt x="258" y="218"/>
                  </a:cubicBezTo>
                  <a:cubicBezTo>
                    <a:pt x="258" y="218"/>
                    <a:pt x="256" y="206"/>
                    <a:pt x="252" y="202"/>
                  </a:cubicBezTo>
                  <a:cubicBezTo>
                    <a:pt x="248" y="198"/>
                    <a:pt x="224" y="203"/>
                    <a:pt x="214" y="202"/>
                  </a:cubicBezTo>
                  <a:cubicBezTo>
                    <a:pt x="205" y="200"/>
                    <a:pt x="204" y="187"/>
                    <a:pt x="197" y="187"/>
                  </a:cubicBezTo>
                  <a:cubicBezTo>
                    <a:pt x="190" y="187"/>
                    <a:pt x="177" y="200"/>
                    <a:pt x="161" y="200"/>
                  </a:cubicBezTo>
                  <a:cubicBezTo>
                    <a:pt x="145" y="200"/>
                    <a:pt x="153" y="187"/>
                    <a:pt x="130" y="188"/>
                  </a:cubicBezTo>
                  <a:cubicBezTo>
                    <a:pt x="108" y="190"/>
                    <a:pt x="130" y="198"/>
                    <a:pt x="122" y="208"/>
                  </a:cubicBezTo>
                  <a:cubicBezTo>
                    <a:pt x="114" y="219"/>
                    <a:pt x="86" y="224"/>
                    <a:pt x="86" y="224"/>
                  </a:cubicBezTo>
                  <a:cubicBezTo>
                    <a:pt x="86" y="239"/>
                    <a:pt x="86" y="239"/>
                    <a:pt x="86" y="239"/>
                  </a:cubicBezTo>
                  <a:cubicBezTo>
                    <a:pt x="68" y="248"/>
                    <a:pt x="68" y="248"/>
                    <a:pt x="68" y="248"/>
                  </a:cubicBezTo>
                  <a:cubicBezTo>
                    <a:pt x="68" y="248"/>
                    <a:pt x="86" y="263"/>
                    <a:pt x="72" y="278"/>
                  </a:cubicBezTo>
                  <a:cubicBezTo>
                    <a:pt x="57" y="292"/>
                    <a:pt x="29" y="250"/>
                    <a:pt x="17" y="251"/>
                  </a:cubicBezTo>
                  <a:cubicBezTo>
                    <a:pt x="5" y="252"/>
                    <a:pt x="13" y="271"/>
                    <a:pt x="13" y="279"/>
                  </a:cubicBezTo>
                  <a:cubicBezTo>
                    <a:pt x="13" y="287"/>
                    <a:pt x="0" y="284"/>
                    <a:pt x="0" y="284"/>
                  </a:cubicBezTo>
                  <a:cubicBezTo>
                    <a:pt x="2" y="308"/>
                    <a:pt x="2" y="308"/>
                    <a:pt x="2" y="308"/>
                  </a:cubicBezTo>
                  <a:cubicBezTo>
                    <a:pt x="2" y="308"/>
                    <a:pt x="8" y="314"/>
                    <a:pt x="8" y="322"/>
                  </a:cubicBezTo>
                  <a:cubicBezTo>
                    <a:pt x="8" y="330"/>
                    <a:pt x="0" y="342"/>
                    <a:pt x="0" y="358"/>
                  </a:cubicBezTo>
                  <a:cubicBezTo>
                    <a:pt x="0" y="374"/>
                    <a:pt x="10" y="364"/>
                    <a:pt x="22" y="370"/>
                  </a:cubicBezTo>
                  <a:cubicBezTo>
                    <a:pt x="34" y="375"/>
                    <a:pt x="20" y="390"/>
                    <a:pt x="32" y="395"/>
                  </a:cubicBezTo>
                  <a:cubicBezTo>
                    <a:pt x="44" y="400"/>
                    <a:pt x="68" y="391"/>
                    <a:pt x="73" y="394"/>
                  </a:cubicBezTo>
                  <a:cubicBezTo>
                    <a:pt x="78" y="396"/>
                    <a:pt x="117" y="436"/>
                    <a:pt x="117" y="444"/>
                  </a:cubicBezTo>
                  <a:cubicBezTo>
                    <a:pt x="117" y="452"/>
                    <a:pt x="94" y="443"/>
                    <a:pt x="94" y="451"/>
                  </a:cubicBezTo>
                  <a:cubicBezTo>
                    <a:pt x="94" y="459"/>
                    <a:pt x="129" y="470"/>
                    <a:pt x="129" y="470"/>
                  </a:cubicBezTo>
                  <a:cubicBezTo>
                    <a:pt x="136" y="460"/>
                    <a:pt x="136" y="460"/>
                    <a:pt x="136" y="460"/>
                  </a:cubicBezTo>
                  <a:cubicBezTo>
                    <a:pt x="136" y="460"/>
                    <a:pt x="145" y="462"/>
                    <a:pt x="152" y="455"/>
                  </a:cubicBezTo>
                  <a:cubicBezTo>
                    <a:pt x="158" y="448"/>
                    <a:pt x="208" y="427"/>
                    <a:pt x="214" y="430"/>
                  </a:cubicBezTo>
                  <a:cubicBezTo>
                    <a:pt x="221" y="432"/>
                    <a:pt x="242" y="448"/>
                    <a:pt x="252" y="448"/>
                  </a:cubicBezTo>
                  <a:cubicBezTo>
                    <a:pt x="261" y="448"/>
                    <a:pt x="269" y="430"/>
                    <a:pt x="289" y="455"/>
                  </a:cubicBezTo>
                  <a:cubicBezTo>
                    <a:pt x="309" y="480"/>
                    <a:pt x="293" y="488"/>
                    <a:pt x="290" y="496"/>
                  </a:cubicBezTo>
                  <a:cubicBezTo>
                    <a:pt x="288" y="504"/>
                    <a:pt x="309" y="520"/>
                    <a:pt x="316" y="523"/>
                  </a:cubicBezTo>
                  <a:cubicBezTo>
                    <a:pt x="322" y="526"/>
                    <a:pt x="333" y="511"/>
                    <a:pt x="341" y="507"/>
                  </a:cubicBezTo>
                  <a:cubicBezTo>
                    <a:pt x="349" y="503"/>
                    <a:pt x="352" y="516"/>
                    <a:pt x="352" y="524"/>
                  </a:cubicBezTo>
                  <a:cubicBezTo>
                    <a:pt x="352" y="532"/>
                    <a:pt x="364" y="542"/>
                    <a:pt x="364" y="542"/>
                  </a:cubicBezTo>
                  <a:cubicBezTo>
                    <a:pt x="337" y="543"/>
                    <a:pt x="337" y="543"/>
                    <a:pt x="337" y="543"/>
                  </a:cubicBezTo>
                  <a:cubicBezTo>
                    <a:pt x="337" y="543"/>
                    <a:pt x="338" y="563"/>
                    <a:pt x="325" y="554"/>
                  </a:cubicBezTo>
                  <a:cubicBezTo>
                    <a:pt x="312" y="544"/>
                    <a:pt x="338" y="531"/>
                    <a:pt x="338" y="531"/>
                  </a:cubicBezTo>
                  <a:cubicBezTo>
                    <a:pt x="338" y="531"/>
                    <a:pt x="290" y="528"/>
                    <a:pt x="282" y="526"/>
                  </a:cubicBezTo>
                  <a:cubicBezTo>
                    <a:pt x="274" y="523"/>
                    <a:pt x="232" y="515"/>
                    <a:pt x="232" y="515"/>
                  </a:cubicBezTo>
                  <a:cubicBezTo>
                    <a:pt x="240" y="538"/>
                    <a:pt x="240" y="538"/>
                    <a:pt x="240" y="538"/>
                  </a:cubicBezTo>
                  <a:cubicBezTo>
                    <a:pt x="240" y="538"/>
                    <a:pt x="224" y="531"/>
                    <a:pt x="218" y="544"/>
                  </a:cubicBezTo>
                  <a:cubicBezTo>
                    <a:pt x="213" y="558"/>
                    <a:pt x="249" y="559"/>
                    <a:pt x="248" y="567"/>
                  </a:cubicBezTo>
                  <a:cubicBezTo>
                    <a:pt x="246" y="575"/>
                    <a:pt x="198" y="550"/>
                    <a:pt x="193" y="562"/>
                  </a:cubicBezTo>
                  <a:cubicBezTo>
                    <a:pt x="188" y="574"/>
                    <a:pt x="221" y="582"/>
                    <a:pt x="221" y="582"/>
                  </a:cubicBezTo>
                  <a:cubicBezTo>
                    <a:pt x="221" y="582"/>
                    <a:pt x="221" y="590"/>
                    <a:pt x="228" y="598"/>
                  </a:cubicBezTo>
                  <a:cubicBezTo>
                    <a:pt x="234" y="606"/>
                    <a:pt x="248" y="622"/>
                    <a:pt x="248" y="622"/>
                  </a:cubicBezTo>
                  <a:cubicBezTo>
                    <a:pt x="246" y="636"/>
                    <a:pt x="246" y="636"/>
                    <a:pt x="246" y="636"/>
                  </a:cubicBezTo>
                  <a:cubicBezTo>
                    <a:pt x="269" y="639"/>
                    <a:pt x="269" y="639"/>
                    <a:pt x="269" y="639"/>
                  </a:cubicBezTo>
                  <a:cubicBezTo>
                    <a:pt x="274" y="654"/>
                    <a:pt x="274" y="654"/>
                    <a:pt x="274" y="654"/>
                  </a:cubicBezTo>
                  <a:cubicBezTo>
                    <a:pt x="274" y="654"/>
                    <a:pt x="309" y="654"/>
                    <a:pt x="320" y="664"/>
                  </a:cubicBezTo>
                  <a:cubicBezTo>
                    <a:pt x="330" y="675"/>
                    <a:pt x="308" y="686"/>
                    <a:pt x="306" y="696"/>
                  </a:cubicBezTo>
                  <a:cubicBezTo>
                    <a:pt x="305" y="707"/>
                    <a:pt x="316" y="708"/>
                    <a:pt x="316" y="708"/>
                  </a:cubicBezTo>
                  <a:cubicBezTo>
                    <a:pt x="317" y="704"/>
                    <a:pt x="323" y="707"/>
                    <a:pt x="328" y="709"/>
                  </a:cubicBezTo>
                  <a:cubicBezTo>
                    <a:pt x="330" y="703"/>
                    <a:pt x="336" y="683"/>
                    <a:pt x="344" y="682"/>
                  </a:cubicBezTo>
                  <a:cubicBezTo>
                    <a:pt x="349" y="681"/>
                    <a:pt x="357" y="682"/>
                    <a:pt x="363" y="683"/>
                  </a:cubicBezTo>
                  <a:cubicBezTo>
                    <a:pt x="364" y="681"/>
                    <a:pt x="364" y="679"/>
                    <a:pt x="365" y="678"/>
                  </a:cubicBezTo>
                  <a:cubicBezTo>
                    <a:pt x="368" y="674"/>
                    <a:pt x="400" y="686"/>
                    <a:pt x="408" y="690"/>
                  </a:cubicBezTo>
                  <a:cubicBezTo>
                    <a:pt x="416" y="694"/>
                    <a:pt x="426" y="707"/>
                    <a:pt x="426" y="707"/>
                  </a:cubicBezTo>
                  <a:cubicBezTo>
                    <a:pt x="426" y="707"/>
                    <a:pt x="444" y="732"/>
                    <a:pt x="454" y="738"/>
                  </a:cubicBezTo>
                  <a:cubicBezTo>
                    <a:pt x="463" y="742"/>
                    <a:pt x="464" y="732"/>
                    <a:pt x="468" y="729"/>
                  </a:cubicBezTo>
                  <a:cubicBezTo>
                    <a:pt x="468" y="729"/>
                    <a:pt x="468" y="729"/>
                    <a:pt x="468" y="729"/>
                  </a:cubicBezTo>
                  <a:cubicBezTo>
                    <a:pt x="433" y="542"/>
                    <a:pt x="433" y="542"/>
                    <a:pt x="433" y="542"/>
                  </a:cubicBezTo>
                  <a:cubicBezTo>
                    <a:pt x="529" y="511"/>
                    <a:pt x="529" y="511"/>
                    <a:pt x="529" y="511"/>
                  </a:cubicBezTo>
                  <a:cubicBezTo>
                    <a:pt x="536" y="514"/>
                    <a:pt x="536" y="514"/>
                    <a:pt x="536" y="514"/>
                  </a:cubicBezTo>
                  <a:cubicBezTo>
                    <a:pt x="536" y="513"/>
                    <a:pt x="536" y="513"/>
                    <a:pt x="536" y="513"/>
                  </a:cubicBezTo>
                  <a:cubicBezTo>
                    <a:pt x="536" y="513"/>
                    <a:pt x="540" y="501"/>
                    <a:pt x="541" y="491"/>
                  </a:cubicBezTo>
                  <a:cubicBezTo>
                    <a:pt x="542" y="481"/>
                    <a:pt x="561" y="486"/>
                    <a:pt x="561" y="486"/>
                  </a:cubicBezTo>
                  <a:cubicBezTo>
                    <a:pt x="566" y="501"/>
                    <a:pt x="566" y="501"/>
                    <a:pt x="566" y="501"/>
                  </a:cubicBezTo>
                  <a:cubicBezTo>
                    <a:pt x="566" y="501"/>
                    <a:pt x="580" y="495"/>
                    <a:pt x="582" y="492"/>
                  </a:cubicBezTo>
                  <a:cubicBezTo>
                    <a:pt x="584" y="489"/>
                    <a:pt x="568" y="471"/>
                    <a:pt x="568" y="471"/>
                  </a:cubicBezTo>
                  <a:cubicBezTo>
                    <a:pt x="578" y="471"/>
                    <a:pt x="578" y="471"/>
                    <a:pt x="578" y="471"/>
                  </a:cubicBezTo>
                  <a:cubicBezTo>
                    <a:pt x="587" y="480"/>
                    <a:pt x="587" y="480"/>
                    <a:pt x="587" y="480"/>
                  </a:cubicBezTo>
                  <a:cubicBezTo>
                    <a:pt x="604" y="479"/>
                    <a:pt x="604" y="479"/>
                    <a:pt x="604" y="479"/>
                  </a:cubicBezTo>
                  <a:cubicBezTo>
                    <a:pt x="604" y="479"/>
                    <a:pt x="618" y="483"/>
                    <a:pt x="621" y="479"/>
                  </a:cubicBezTo>
                  <a:cubicBezTo>
                    <a:pt x="624" y="475"/>
                    <a:pt x="619" y="471"/>
                    <a:pt x="615" y="471"/>
                  </a:cubicBezTo>
                  <a:cubicBezTo>
                    <a:pt x="611" y="471"/>
                    <a:pt x="603" y="466"/>
                    <a:pt x="603" y="466"/>
                  </a:cubicBezTo>
                  <a:cubicBezTo>
                    <a:pt x="603" y="466"/>
                    <a:pt x="587" y="470"/>
                    <a:pt x="584" y="460"/>
                  </a:cubicBezTo>
                  <a:cubicBezTo>
                    <a:pt x="581" y="450"/>
                    <a:pt x="604" y="452"/>
                    <a:pt x="604" y="452"/>
                  </a:cubicBezTo>
                  <a:cubicBezTo>
                    <a:pt x="613" y="444"/>
                    <a:pt x="613" y="444"/>
                    <a:pt x="613" y="444"/>
                  </a:cubicBezTo>
                  <a:cubicBezTo>
                    <a:pt x="613" y="444"/>
                    <a:pt x="625" y="461"/>
                    <a:pt x="628" y="461"/>
                  </a:cubicBezTo>
                  <a:cubicBezTo>
                    <a:pt x="631" y="461"/>
                    <a:pt x="636" y="455"/>
                    <a:pt x="636" y="455"/>
                  </a:cubicBezTo>
                  <a:cubicBezTo>
                    <a:pt x="636" y="455"/>
                    <a:pt x="645" y="465"/>
                    <a:pt x="642" y="471"/>
                  </a:cubicBezTo>
                  <a:cubicBezTo>
                    <a:pt x="639" y="477"/>
                    <a:pt x="625" y="481"/>
                    <a:pt x="625" y="481"/>
                  </a:cubicBezTo>
                  <a:cubicBezTo>
                    <a:pt x="625" y="481"/>
                    <a:pt x="617" y="488"/>
                    <a:pt x="613" y="492"/>
                  </a:cubicBezTo>
                  <a:cubicBezTo>
                    <a:pt x="609" y="496"/>
                    <a:pt x="593" y="491"/>
                    <a:pt x="590" y="493"/>
                  </a:cubicBezTo>
                  <a:cubicBezTo>
                    <a:pt x="587" y="495"/>
                    <a:pt x="587" y="506"/>
                    <a:pt x="587" y="506"/>
                  </a:cubicBezTo>
                  <a:cubicBezTo>
                    <a:pt x="587" y="506"/>
                    <a:pt x="602" y="512"/>
                    <a:pt x="606" y="513"/>
                  </a:cubicBezTo>
                  <a:cubicBezTo>
                    <a:pt x="610" y="514"/>
                    <a:pt x="613" y="523"/>
                    <a:pt x="607" y="532"/>
                  </a:cubicBezTo>
                  <a:cubicBezTo>
                    <a:pt x="604" y="536"/>
                    <a:pt x="607" y="542"/>
                    <a:pt x="610" y="549"/>
                  </a:cubicBezTo>
                  <a:cubicBezTo>
                    <a:pt x="656" y="571"/>
                    <a:pt x="656" y="571"/>
                    <a:pt x="656" y="571"/>
                  </a:cubicBezTo>
                  <a:cubicBezTo>
                    <a:pt x="705" y="619"/>
                    <a:pt x="705" y="619"/>
                    <a:pt x="705" y="619"/>
                  </a:cubicBezTo>
                  <a:cubicBezTo>
                    <a:pt x="705" y="619"/>
                    <a:pt x="742" y="612"/>
                    <a:pt x="758" y="612"/>
                  </a:cubicBezTo>
                  <a:cubicBezTo>
                    <a:pt x="774" y="612"/>
                    <a:pt x="812" y="616"/>
                    <a:pt x="812" y="616"/>
                  </a:cubicBezTo>
                  <a:cubicBezTo>
                    <a:pt x="812" y="616"/>
                    <a:pt x="830" y="604"/>
                    <a:pt x="837" y="604"/>
                  </a:cubicBezTo>
                  <a:cubicBezTo>
                    <a:pt x="844" y="604"/>
                    <a:pt x="874" y="647"/>
                    <a:pt x="874" y="647"/>
                  </a:cubicBezTo>
                  <a:cubicBezTo>
                    <a:pt x="874" y="647"/>
                    <a:pt x="889" y="646"/>
                    <a:pt x="894" y="647"/>
                  </a:cubicBezTo>
                  <a:cubicBezTo>
                    <a:pt x="900" y="648"/>
                    <a:pt x="893" y="696"/>
                    <a:pt x="902" y="699"/>
                  </a:cubicBezTo>
                  <a:cubicBezTo>
                    <a:pt x="912" y="702"/>
                    <a:pt x="912" y="688"/>
                    <a:pt x="921" y="699"/>
                  </a:cubicBezTo>
                  <a:cubicBezTo>
                    <a:pt x="930" y="710"/>
                    <a:pt x="932" y="734"/>
                    <a:pt x="942" y="739"/>
                  </a:cubicBezTo>
                  <a:cubicBezTo>
                    <a:pt x="953" y="744"/>
                    <a:pt x="1000" y="735"/>
                    <a:pt x="1006" y="744"/>
                  </a:cubicBezTo>
                  <a:cubicBezTo>
                    <a:pt x="1013" y="754"/>
                    <a:pt x="996" y="767"/>
                    <a:pt x="1006" y="770"/>
                  </a:cubicBezTo>
                  <a:cubicBezTo>
                    <a:pt x="1017" y="772"/>
                    <a:pt x="1028" y="778"/>
                    <a:pt x="1028" y="778"/>
                  </a:cubicBezTo>
                  <a:cubicBezTo>
                    <a:pt x="1028" y="778"/>
                    <a:pt x="1020" y="754"/>
                    <a:pt x="1029" y="747"/>
                  </a:cubicBezTo>
                  <a:cubicBezTo>
                    <a:pt x="1038" y="740"/>
                    <a:pt x="1046" y="740"/>
                    <a:pt x="1046" y="740"/>
                  </a:cubicBezTo>
                  <a:cubicBezTo>
                    <a:pt x="1046" y="740"/>
                    <a:pt x="1045" y="722"/>
                    <a:pt x="1056" y="719"/>
                  </a:cubicBezTo>
                  <a:cubicBezTo>
                    <a:pt x="1066" y="716"/>
                    <a:pt x="1078" y="714"/>
                    <a:pt x="1078" y="714"/>
                  </a:cubicBezTo>
                  <a:cubicBezTo>
                    <a:pt x="1086" y="696"/>
                    <a:pt x="1086" y="696"/>
                    <a:pt x="1086" y="696"/>
                  </a:cubicBezTo>
                  <a:cubicBezTo>
                    <a:pt x="1104" y="695"/>
                    <a:pt x="1104" y="695"/>
                    <a:pt x="1104" y="695"/>
                  </a:cubicBezTo>
                  <a:cubicBezTo>
                    <a:pt x="1123" y="686"/>
                    <a:pt x="1123" y="686"/>
                    <a:pt x="1123" y="686"/>
                  </a:cubicBezTo>
                  <a:cubicBezTo>
                    <a:pt x="1117" y="683"/>
                    <a:pt x="1107" y="683"/>
                    <a:pt x="1107" y="683"/>
                  </a:cubicBezTo>
                  <a:cubicBezTo>
                    <a:pt x="1107" y="683"/>
                    <a:pt x="1108" y="654"/>
                    <a:pt x="1131" y="653"/>
                  </a:cubicBezTo>
                  <a:cubicBezTo>
                    <a:pt x="1154" y="652"/>
                    <a:pt x="1185" y="672"/>
                    <a:pt x="1185" y="672"/>
                  </a:cubicBezTo>
                  <a:cubicBezTo>
                    <a:pt x="1208" y="672"/>
                    <a:pt x="1208" y="672"/>
                    <a:pt x="1208" y="672"/>
                  </a:cubicBezTo>
                  <a:cubicBezTo>
                    <a:pt x="1219" y="678"/>
                    <a:pt x="1219" y="678"/>
                    <a:pt x="1219" y="678"/>
                  </a:cubicBezTo>
                  <a:cubicBezTo>
                    <a:pt x="1219" y="678"/>
                    <a:pt x="1211" y="643"/>
                    <a:pt x="1214" y="640"/>
                  </a:cubicBezTo>
                  <a:cubicBezTo>
                    <a:pt x="1217" y="637"/>
                    <a:pt x="1230" y="635"/>
                    <a:pt x="1240" y="635"/>
                  </a:cubicBezTo>
                  <a:cubicBezTo>
                    <a:pt x="1250" y="635"/>
                    <a:pt x="1260" y="647"/>
                    <a:pt x="1264" y="647"/>
                  </a:cubicBezTo>
                  <a:cubicBezTo>
                    <a:pt x="1268" y="647"/>
                    <a:pt x="1296" y="653"/>
                    <a:pt x="1296" y="653"/>
                  </a:cubicBezTo>
                  <a:cubicBezTo>
                    <a:pt x="1308" y="649"/>
                    <a:pt x="1308" y="649"/>
                    <a:pt x="1308" y="649"/>
                  </a:cubicBezTo>
                  <a:cubicBezTo>
                    <a:pt x="1308" y="649"/>
                    <a:pt x="1356" y="649"/>
                    <a:pt x="1364" y="648"/>
                  </a:cubicBezTo>
                  <a:cubicBezTo>
                    <a:pt x="1372" y="647"/>
                    <a:pt x="1402" y="651"/>
                    <a:pt x="1402" y="651"/>
                  </a:cubicBezTo>
                  <a:cubicBezTo>
                    <a:pt x="1434" y="650"/>
                    <a:pt x="1434" y="650"/>
                    <a:pt x="1434" y="650"/>
                  </a:cubicBezTo>
                  <a:cubicBezTo>
                    <a:pt x="1442" y="658"/>
                    <a:pt x="1442" y="658"/>
                    <a:pt x="1442" y="658"/>
                  </a:cubicBezTo>
                  <a:cubicBezTo>
                    <a:pt x="1454" y="658"/>
                    <a:pt x="1454" y="658"/>
                    <a:pt x="1454" y="658"/>
                  </a:cubicBezTo>
                  <a:cubicBezTo>
                    <a:pt x="1471" y="676"/>
                    <a:pt x="1471" y="676"/>
                    <a:pt x="1471" y="676"/>
                  </a:cubicBezTo>
                  <a:cubicBezTo>
                    <a:pt x="1499" y="676"/>
                    <a:pt x="1499" y="676"/>
                    <a:pt x="1499" y="676"/>
                  </a:cubicBezTo>
                  <a:cubicBezTo>
                    <a:pt x="1513" y="681"/>
                    <a:pt x="1513" y="681"/>
                    <a:pt x="1513" y="681"/>
                  </a:cubicBezTo>
                  <a:cubicBezTo>
                    <a:pt x="1512" y="680"/>
                    <a:pt x="1512" y="680"/>
                    <a:pt x="1512" y="680"/>
                  </a:cubicBezTo>
                  <a:cubicBezTo>
                    <a:pt x="1507" y="675"/>
                    <a:pt x="1503" y="664"/>
                    <a:pt x="1503" y="659"/>
                  </a:cubicBezTo>
                  <a:cubicBezTo>
                    <a:pt x="1503" y="654"/>
                    <a:pt x="1517" y="656"/>
                    <a:pt x="1517" y="656"/>
                  </a:cubicBezTo>
                  <a:cubicBezTo>
                    <a:pt x="1517" y="656"/>
                    <a:pt x="1506" y="644"/>
                    <a:pt x="1506" y="641"/>
                  </a:cubicBezTo>
                  <a:cubicBezTo>
                    <a:pt x="1506" y="638"/>
                    <a:pt x="1522" y="641"/>
                    <a:pt x="1522" y="634"/>
                  </a:cubicBezTo>
                  <a:cubicBezTo>
                    <a:pt x="1522" y="627"/>
                    <a:pt x="1492" y="596"/>
                    <a:pt x="1484" y="587"/>
                  </a:cubicBezTo>
                  <a:cubicBezTo>
                    <a:pt x="1476" y="578"/>
                    <a:pt x="1476" y="552"/>
                    <a:pt x="1476" y="552"/>
                  </a:cubicBezTo>
                  <a:cubicBezTo>
                    <a:pt x="1476" y="552"/>
                    <a:pt x="1458" y="555"/>
                    <a:pt x="1451" y="546"/>
                  </a:cubicBezTo>
                  <a:cubicBezTo>
                    <a:pt x="1444" y="537"/>
                    <a:pt x="1475" y="530"/>
                    <a:pt x="1481" y="529"/>
                  </a:cubicBezTo>
                  <a:cubicBezTo>
                    <a:pt x="1487" y="528"/>
                    <a:pt x="1511" y="518"/>
                    <a:pt x="1516" y="518"/>
                  </a:cubicBezTo>
                  <a:cubicBezTo>
                    <a:pt x="1521" y="518"/>
                    <a:pt x="1530" y="532"/>
                    <a:pt x="1530" y="532"/>
                  </a:cubicBezTo>
                  <a:cubicBezTo>
                    <a:pt x="1543" y="525"/>
                    <a:pt x="1543" y="525"/>
                    <a:pt x="1543" y="525"/>
                  </a:cubicBezTo>
                  <a:cubicBezTo>
                    <a:pt x="1543" y="525"/>
                    <a:pt x="1550" y="539"/>
                    <a:pt x="1559" y="528"/>
                  </a:cubicBezTo>
                  <a:cubicBezTo>
                    <a:pt x="1568" y="517"/>
                    <a:pt x="1545" y="515"/>
                    <a:pt x="1541" y="513"/>
                  </a:cubicBezTo>
                  <a:cubicBezTo>
                    <a:pt x="1537" y="511"/>
                    <a:pt x="1541" y="459"/>
                    <a:pt x="1541" y="447"/>
                  </a:cubicBezTo>
                  <a:cubicBezTo>
                    <a:pt x="1541" y="435"/>
                    <a:pt x="1540" y="420"/>
                    <a:pt x="1546" y="420"/>
                  </a:cubicBezTo>
                  <a:cubicBezTo>
                    <a:pt x="1552" y="420"/>
                    <a:pt x="1577" y="432"/>
                    <a:pt x="1585" y="434"/>
                  </a:cubicBezTo>
                  <a:cubicBezTo>
                    <a:pt x="1593" y="436"/>
                    <a:pt x="1614" y="434"/>
                    <a:pt x="1614" y="434"/>
                  </a:cubicBezTo>
                  <a:cubicBezTo>
                    <a:pt x="1623" y="442"/>
                    <a:pt x="1623" y="442"/>
                    <a:pt x="1623" y="442"/>
                  </a:cubicBezTo>
                  <a:cubicBezTo>
                    <a:pt x="1634" y="430"/>
                    <a:pt x="1634" y="430"/>
                    <a:pt x="1634" y="430"/>
                  </a:cubicBezTo>
                  <a:cubicBezTo>
                    <a:pt x="1634" y="430"/>
                    <a:pt x="1642" y="431"/>
                    <a:pt x="1649" y="426"/>
                  </a:cubicBezTo>
                  <a:cubicBezTo>
                    <a:pt x="1656" y="421"/>
                    <a:pt x="1650" y="410"/>
                    <a:pt x="1641" y="397"/>
                  </a:cubicBezTo>
                  <a:cubicBezTo>
                    <a:pt x="1632" y="384"/>
                    <a:pt x="1622" y="375"/>
                    <a:pt x="1627" y="361"/>
                  </a:cubicBezTo>
                  <a:cubicBezTo>
                    <a:pt x="1632" y="347"/>
                    <a:pt x="1661" y="357"/>
                    <a:pt x="1667" y="348"/>
                  </a:cubicBezTo>
                  <a:cubicBezTo>
                    <a:pt x="1673" y="339"/>
                    <a:pt x="1654" y="336"/>
                    <a:pt x="1655" y="327"/>
                  </a:cubicBezTo>
                  <a:close/>
                  <a:moveTo>
                    <a:pt x="1385" y="465"/>
                  </a:moveTo>
                  <a:cubicBezTo>
                    <a:pt x="1380" y="470"/>
                    <a:pt x="1363" y="466"/>
                    <a:pt x="1363" y="466"/>
                  </a:cubicBezTo>
                  <a:cubicBezTo>
                    <a:pt x="1363" y="466"/>
                    <a:pt x="1361" y="472"/>
                    <a:pt x="1356" y="473"/>
                  </a:cubicBezTo>
                  <a:cubicBezTo>
                    <a:pt x="1351" y="474"/>
                    <a:pt x="1340" y="464"/>
                    <a:pt x="1340" y="464"/>
                  </a:cubicBezTo>
                  <a:cubicBezTo>
                    <a:pt x="1320" y="467"/>
                    <a:pt x="1320" y="467"/>
                    <a:pt x="1320" y="467"/>
                  </a:cubicBezTo>
                  <a:cubicBezTo>
                    <a:pt x="1299" y="463"/>
                    <a:pt x="1299" y="463"/>
                    <a:pt x="1299" y="463"/>
                  </a:cubicBezTo>
                  <a:cubicBezTo>
                    <a:pt x="1287" y="464"/>
                    <a:pt x="1287" y="464"/>
                    <a:pt x="1287" y="464"/>
                  </a:cubicBezTo>
                  <a:cubicBezTo>
                    <a:pt x="1270" y="459"/>
                    <a:pt x="1270" y="459"/>
                    <a:pt x="1270" y="459"/>
                  </a:cubicBezTo>
                  <a:cubicBezTo>
                    <a:pt x="1270" y="459"/>
                    <a:pt x="1259" y="460"/>
                    <a:pt x="1246" y="460"/>
                  </a:cubicBezTo>
                  <a:cubicBezTo>
                    <a:pt x="1233" y="460"/>
                    <a:pt x="1236" y="454"/>
                    <a:pt x="1236" y="454"/>
                  </a:cubicBezTo>
                  <a:cubicBezTo>
                    <a:pt x="1236" y="454"/>
                    <a:pt x="1228" y="462"/>
                    <a:pt x="1222" y="464"/>
                  </a:cubicBezTo>
                  <a:cubicBezTo>
                    <a:pt x="1216" y="466"/>
                    <a:pt x="1215" y="476"/>
                    <a:pt x="1209" y="484"/>
                  </a:cubicBezTo>
                  <a:cubicBezTo>
                    <a:pt x="1203" y="492"/>
                    <a:pt x="1195" y="489"/>
                    <a:pt x="1195" y="489"/>
                  </a:cubicBezTo>
                  <a:cubicBezTo>
                    <a:pt x="1199" y="507"/>
                    <a:pt x="1199" y="507"/>
                    <a:pt x="1199" y="507"/>
                  </a:cubicBezTo>
                  <a:cubicBezTo>
                    <a:pt x="1191" y="514"/>
                    <a:pt x="1191" y="514"/>
                    <a:pt x="1191" y="514"/>
                  </a:cubicBezTo>
                  <a:cubicBezTo>
                    <a:pt x="1201" y="525"/>
                    <a:pt x="1201" y="525"/>
                    <a:pt x="1201" y="525"/>
                  </a:cubicBezTo>
                  <a:cubicBezTo>
                    <a:pt x="1200" y="542"/>
                    <a:pt x="1200" y="542"/>
                    <a:pt x="1200" y="542"/>
                  </a:cubicBezTo>
                  <a:cubicBezTo>
                    <a:pt x="1196" y="541"/>
                    <a:pt x="1167" y="507"/>
                    <a:pt x="1167" y="507"/>
                  </a:cubicBezTo>
                  <a:cubicBezTo>
                    <a:pt x="1167" y="507"/>
                    <a:pt x="1163" y="492"/>
                    <a:pt x="1163" y="481"/>
                  </a:cubicBezTo>
                  <a:cubicBezTo>
                    <a:pt x="1163" y="470"/>
                    <a:pt x="1181" y="467"/>
                    <a:pt x="1185" y="466"/>
                  </a:cubicBezTo>
                  <a:cubicBezTo>
                    <a:pt x="1189" y="465"/>
                    <a:pt x="1187" y="454"/>
                    <a:pt x="1193" y="448"/>
                  </a:cubicBezTo>
                  <a:cubicBezTo>
                    <a:pt x="1199" y="442"/>
                    <a:pt x="1224" y="448"/>
                    <a:pt x="1228" y="448"/>
                  </a:cubicBezTo>
                  <a:cubicBezTo>
                    <a:pt x="1232" y="448"/>
                    <a:pt x="1240" y="442"/>
                    <a:pt x="1253" y="443"/>
                  </a:cubicBezTo>
                  <a:cubicBezTo>
                    <a:pt x="1266" y="444"/>
                    <a:pt x="1274" y="451"/>
                    <a:pt x="1281" y="452"/>
                  </a:cubicBezTo>
                  <a:cubicBezTo>
                    <a:pt x="1288" y="453"/>
                    <a:pt x="1293" y="456"/>
                    <a:pt x="1306" y="458"/>
                  </a:cubicBezTo>
                  <a:cubicBezTo>
                    <a:pt x="1319" y="460"/>
                    <a:pt x="1315" y="449"/>
                    <a:pt x="1328" y="449"/>
                  </a:cubicBezTo>
                  <a:cubicBezTo>
                    <a:pt x="1341" y="449"/>
                    <a:pt x="1360" y="454"/>
                    <a:pt x="1360" y="454"/>
                  </a:cubicBezTo>
                  <a:cubicBezTo>
                    <a:pt x="1360" y="454"/>
                    <a:pt x="1370" y="445"/>
                    <a:pt x="1384" y="443"/>
                  </a:cubicBezTo>
                  <a:cubicBezTo>
                    <a:pt x="1398" y="441"/>
                    <a:pt x="1390" y="460"/>
                    <a:pt x="1385" y="465"/>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8" name="Freeform 170">
              <a:extLst>
                <a:ext uri="{FF2B5EF4-FFF2-40B4-BE49-F238E27FC236}">
                  <a16:creationId xmlns:a16="http://schemas.microsoft.com/office/drawing/2014/main" id="{8527C5BD-C0BD-43BB-BCBF-DBA556B29692}"/>
                </a:ext>
              </a:extLst>
            </p:cNvPr>
            <p:cNvSpPr>
              <a:spLocks noEditPoints="1"/>
            </p:cNvSpPr>
            <p:nvPr/>
          </p:nvSpPr>
          <p:spPr bwMode="auto">
            <a:xfrm>
              <a:off x="2749105" y="5363077"/>
              <a:ext cx="229324" cy="293380"/>
            </a:xfrm>
            <a:custGeom>
              <a:avLst/>
              <a:gdLst/>
              <a:ahLst/>
              <a:cxnLst>
                <a:cxn ang="0">
                  <a:pos x="204" y="283"/>
                </a:cxn>
                <a:cxn ang="0">
                  <a:pos x="214" y="283"/>
                </a:cxn>
                <a:cxn ang="0">
                  <a:pos x="215" y="282"/>
                </a:cxn>
                <a:cxn ang="0">
                  <a:pos x="204" y="283"/>
                </a:cxn>
                <a:cxn ang="0">
                  <a:pos x="262" y="127"/>
                </a:cxn>
                <a:cxn ang="0">
                  <a:pos x="246" y="97"/>
                </a:cxn>
                <a:cxn ang="0">
                  <a:pos x="255" y="87"/>
                </a:cxn>
                <a:cxn ang="0">
                  <a:pos x="234" y="62"/>
                </a:cxn>
                <a:cxn ang="0">
                  <a:pos x="235" y="57"/>
                </a:cxn>
                <a:cxn ang="0">
                  <a:pos x="226" y="42"/>
                </a:cxn>
                <a:cxn ang="0">
                  <a:pos x="228" y="27"/>
                </a:cxn>
                <a:cxn ang="0">
                  <a:pos x="215" y="22"/>
                </a:cxn>
                <a:cxn ang="0">
                  <a:pos x="208" y="0"/>
                </a:cxn>
                <a:cxn ang="0">
                  <a:pos x="200" y="0"/>
                </a:cxn>
                <a:cxn ang="0">
                  <a:pos x="178" y="25"/>
                </a:cxn>
                <a:cxn ang="0">
                  <a:pos x="161" y="17"/>
                </a:cxn>
                <a:cxn ang="0">
                  <a:pos x="149" y="25"/>
                </a:cxn>
                <a:cxn ang="0">
                  <a:pos x="133" y="24"/>
                </a:cxn>
                <a:cxn ang="0">
                  <a:pos x="120" y="39"/>
                </a:cxn>
                <a:cxn ang="0">
                  <a:pos x="106" y="21"/>
                </a:cxn>
                <a:cxn ang="0">
                  <a:pos x="99" y="22"/>
                </a:cxn>
                <a:cxn ang="0">
                  <a:pos x="92" y="29"/>
                </a:cxn>
                <a:cxn ang="0">
                  <a:pos x="72" y="21"/>
                </a:cxn>
                <a:cxn ang="0">
                  <a:pos x="56" y="34"/>
                </a:cxn>
                <a:cxn ang="0">
                  <a:pos x="62" y="47"/>
                </a:cxn>
                <a:cxn ang="0">
                  <a:pos x="49" y="61"/>
                </a:cxn>
                <a:cxn ang="0">
                  <a:pos x="59" y="71"/>
                </a:cxn>
                <a:cxn ang="0">
                  <a:pos x="52" y="92"/>
                </a:cxn>
                <a:cxn ang="0">
                  <a:pos x="66" y="97"/>
                </a:cxn>
                <a:cxn ang="0">
                  <a:pos x="78" y="108"/>
                </a:cxn>
                <a:cxn ang="0">
                  <a:pos x="45" y="156"/>
                </a:cxn>
                <a:cxn ang="0">
                  <a:pos x="29" y="164"/>
                </a:cxn>
                <a:cxn ang="0">
                  <a:pos x="29" y="173"/>
                </a:cxn>
                <a:cxn ang="0">
                  <a:pos x="16" y="181"/>
                </a:cxn>
                <a:cxn ang="0">
                  <a:pos x="14" y="198"/>
                </a:cxn>
                <a:cxn ang="0">
                  <a:pos x="4" y="229"/>
                </a:cxn>
                <a:cxn ang="0">
                  <a:pos x="4" y="249"/>
                </a:cxn>
                <a:cxn ang="0">
                  <a:pos x="0" y="299"/>
                </a:cxn>
                <a:cxn ang="0">
                  <a:pos x="10" y="299"/>
                </a:cxn>
                <a:cxn ang="0">
                  <a:pos x="22" y="307"/>
                </a:cxn>
                <a:cxn ang="0">
                  <a:pos x="33" y="283"/>
                </a:cxn>
                <a:cxn ang="0">
                  <a:pos x="49" y="282"/>
                </a:cxn>
                <a:cxn ang="0">
                  <a:pos x="110" y="282"/>
                </a:cxn>
                <a:cxn ang="0">
                  <a:pos x="102" y="265"/>
                </a:cxn>
                <a:cxn ang="0">
                  <a:pos x="111" y="246"/>
                </a:cxn>
                <a:cxn ang="0">
                  <a:pos x="118" y="223"/>
                </a:cxn>
                <a:cxn ang="0">
                  <a:pos x="160" y="216"/>
                </a:cxn>
                <a:cxn ang="0">
                  <a:pos x="176" y="202"/>
                </a:cxn>
                <a:cxn ang="0">
                  <a:pos x="182" y="219"/>
                </a:cxn>
                <a:cxn ang="0">
                  <a:pos x="200" y="215"/>
                </a:cxn>
                <a:cxn ang="0">
                  <a:pos x="207" y="217"/>
                </a:cxn>
                <a:cxn ang="0">
                  <a:pos x="207" y="219"/>
                </a:cxn>
                <a:cxn ang="0">
                  <a:pos x="218" y="201"/>
                </a:cxn>
                <a:cxn ang="0">
                  <a:pos x="219" y="190"/>
                </a:cxn>
                <a:cxn ang="0">
                  <a:pos x="231" y="179"/>
                </a:cxn>
                <a:cxn ang="0">
                  <a:pos x="234" y="164"/>
                </a:cxn>
                <a:cxn ang="0">
                  <a:pos x="247" y="160"/>
                </a:cxn>
                <a:cxn ang="0">
                  <a:pos x="251" y="145"/>
                </a:cxn>
                <a:cxn ang="0">
                  <a:pos x="262" y="127"/>
                </a:cxn>
              </a:cxnLst>
              <a:rect l="0" t="0" r="r" b="b"/>
              <a:pathLst>
                <a:path w="266" h="314">
                  <a:moveTo>
                    <a:pt x="204" y="283"/>
                  </a:moveTo>
                  <a:cubicBezTo>
                    <a:pt x="214" y="283"/>
                    <a:pt x="214" y="283"/>
                    <a:pt x="214" y="283"/>
                  </a:cubicBezTo>
                  <a:cubicBezTo>
                    <a:pt x="215" y="282"/>
                    <a:pt x="215" y="282"/>
                    <a:pt x="215" y="282"/>
                  </a:cubicBezTo>
                  <a:cubicBezTo>
                    <a:pt x="209" y="282"/>
                    <a:pt x="204" y="282"/>
                    <a:pt x="204" y="283"/>
                  </a:cubicBezTo>
                  <a:close/>
                  <a:moveTo>
                    <a:pt x="262" y="127"/>
                  </a:moveTo>
                  <a:cubicBezTo>
                    <a:pt x="258" y="121"/>
                    <a:pt x="245" y="102"/>
                    <a:pt x="246" y="97"/>
                  </a:cubicBezTo>
                  <a:cubicBezTo>
                    <a:pt x="247" y="92"/>
                    <a:pt x="255" y="87"/>
                    <a:pt x="255" y="87"/>
                  </a:cubicBezTo>
                  <a:cubicBezTo>
                    <a:pt x="234" y="62"/>
                    <a:pt x="234" y="62"/>
                    <a:pt x="234" y="62"/>
                  </a:cubicBezTo>
                  <a:cubicBezTo>
                    <a:pt x="235" y="57"/>
                    <a:pt x="235" y="57"/>
                    <a:pt x="235" y="57"/>
                  </a:cubicBezTo>
                  <a:cubicBezTo>
                    <a:pt x="235" y="57"/>
                    <a:pt x="224" y="48"/>
                    <a:pt x="226" y="42"/>
                  </a:cubicBezTo>
                  <a:cubicBezTo>
                    <a:pt x="228" y="36"/>
                    <a:pt x="228" y="27"/>
                    <a:pt x="228" y="27"/>
                  </a:cubicBezTo>
                  <a:cubicBezTo>
                    <a:pt x="228" y="27"/>
                    <a:pt x="215" y="35"/>
                    <a:pt x="215" y="22"/>
                  </a:cubicBezTo>
                  <a:cubicBezTo>
                    <a:pt x="215" y="9"/>
                    <a:pt x="208" y="0"/>
                    <a:pt x="208" y="0"/>
                  </a:cubicBezTo>
                  <a:cubicBezTo>
                    <a:pt x="200" y="0"/>
                    <a:pt x="200" y="0"/>
                    <a:pt x="200" y="0"/>
                  </a:cubicBezTo>
                  <a:cubicBezTo>
                    <a:pt x="200" y="0"/>
                    <a:pt x="191" y="27"/>
                    <a:pt x="178" y="25"/>
                  </a:cubicBezTo>
                  <a:cubicBezTo>
                    <a:pt x="165" y="23"/>
                    <a:pt x="166" y="17"/>
                    <a:pt x="161" y="17"/>
                  </a:cubicBezTo>
                  <a:cubicBezTo>
                    <a:pt x="156" y="17"/>
                    <a:pt x="149" y="25"/>
                    <a:pt x="149" y="25"/>
                  </a:cubicBezTo>
                  <a:cubicBezTo>
                    <a:pt x="133" y="24"/>
                    <a:pt x="133" y="24"/>
                    <a:pt x="133" y="24"/>
                  </a:cubicBezTo>
                  <a:cubicBezTo>
                    <a:pt x="120" y="39"/>
                    <a:pt x="120" y="39"/>
                    <a:pt x="120" y="39"/>
                  </a:cubicBezTo>
                  <a:cubicBezTo>
                    <a:pt x="106" y="21"/>
                    <a:pt x="106" y="21"/>
                    <a:pt x="106" y="21"/>
                  </a:cubicBezTo>
                  <a:cubicBezTo>
                    <a:pt x="99" y="22"/>
                    <a:pt x="99" y="22"/>
                    <a:pt x="99" y="22"/>
                  </a:cubicBezTo>
                  <a:cubicBezTo>
                    <a:pt x="99" y="22"/>
                    <a:pt x="98" y="30"/>
                    <a:pt x="92" y="29"/>
                  </a:cubicBezTo>
                  <a:cubicBezTo>
                    <a:pt x="86" y="28"/>
                    <a:pt x="77" y="21"/>
                    <a:pt x="72" y="21"/>
                  </a:cubicBezTo>
                  <a:cubicBezTo>
                    <a:pt x="67" y="21"/>
                    <a:pt x="56" y="34"/>
                    <a:pt x="56" y="34"/>
                  </a:cubicBezTo>
                  <a:cubicBezTo>
                    <a:pt x="62" y="47"/>
                    <a:pt x="62" y="47"/>
                    <a:pt x="62" y="47"/>
                  </a:cubicBezTo>
                  <a:cubicBezTo>
                    <a:pt x="49" y="61"/>
                    <a:pt x="49" y="61"/>
                    <a:pt x="49" y="61"/>
                  </a:cubicBezTo>
                  <a:cubicBezTo>
                    <a:pt x="49" y="61"/>
                    <a:pt x="60" y="65"/>
                    <a:pt x="59" y="71"/>
                  </a:cubicBezTo>
                  <a:cubicBezTo>
                    <a:pt x="58" y="76"/>
                    <a:pt x="49" y="87"/>
                    <a:pt x="52" y="92"/>
                  </a:cubicBezTo>
                  <a:cubicBezTo>
                    <a:pt x="55" y="98"/>
                    <a:pt x="66" y="97"/>
                    <a:pt x="66" y="97"/>
                  </a:cubicBezTo>
                  <a:cubicBezTo>
                    <a:pt x="66" y="97"/>
                    <a:pt x="78" y="100"/>
                    <a:pt x="78" y="108"/>
                  </a:cubicBezTo>
                  <a:cubicBezTo>
                    <a:pt x="78" y="116"/>
                    <a:pt x="45" y="156"/>
                    <a:pt x="45" y="156"/>
                  </a:cubicBezTo>
                  <a:cubicBezTo>
                    <a:pt x="29" y="164"/>
                    <a:pt x="29" y="164"/>
                    <a:pt x="29" y="164"/>
                  </a:cubicBezTo>
                  <a:cubicBezTo>
                    <a:pt x="29" y="173"/>
                    <a:pt x="29" y="173"/>
                    <a:pt x="29" y="173"/>
                  </a:cubicBezTo>
                  <a:cubicBezTo>
                    <a:pt x="16" y="181"/>
                    <a:pt x="16" y="181"/>
                    <a:pt x="16" y="181"/>
                  </a:cubicBezTo>
                  <a:cubicBezTo>
                    <a:pt x="14" y="198"/>
                    <a:pt x="14" y="198"/>
                    <a:pt x="14" y="198"/>
                  </a:cubicBezTo>
                  <a:cubicBezTo>
                    <a:pt x="4" y="229"/>
                    <a:pt x="4" y="229"/>
                    <a:pt x="4" y="229"/>
                  </a:cubicBezTo>
                  <a:cubicBezTo>
                    <a:pt x="4" y="249"/>
                    <a:pt x="4" y="249"/>
                    <a:pt x="4" y="249"/>
                  </a:cubicBezTo>
                  <a:cubicBezTo>
                    <a:pt x="0" y="299"/>
                    <a:pt x="0" y="299"/>
                    <a:pt x="0" y="299"/>
                  </a:cubicBezTo>
                  <a:cubicBezTo>
                    <a:pt x="10" y="299"/>
                    <a:pt x="10" y="299"/>
                    <a:pt x="10" y="299"/>
                  </a:cubicBezTo>
                  <a:cubicBezTo>
                    <a:pt x="10" y="299"/>
                    <a:pt x="16" y="314"/>
                    <a:pt x="22" y="307"/>
                  </a:cubicBezTo>
                  <a:cubicBezTo>
                    <a:pt x="29" y="299"/>
                    <a:pt x="33" y="283"/>
                    <a:pt x="33" y="283"/>
                  </a:cubicBezTo>
                  <a:cubicBezTo>
                    <a:pt x="49" y="282"/>
                    <a:pt x="49" y="282"/>
                    <a:pt x="49" y="282"/>
                  </a:cubicBezTo>
                  <a:cubicBezTo>
                    <a:pt x="110" y="282"/>
                    <a:pt x="110" y="282"/>
                    <a:pt x="110" y="282"/>
                  </a:cubicBezTo>
                  <a:cubicBezTo>
                    <a:pt x="110" y="277"/>
                    <a:pt x="104" y="271"/>
                    <a:pt x="102" y="265"/>
                  </a:cubicBezTo>
                  <a:cubicBezTo>
                    <a:pt x="100" y="258"/>
                    <a:pt x="107" y="250"/>
                    <a:pt x="111" y="246"/>
                  </a:cubicBezTo>
                  <a:cubicBezTo>
                    <a:pt x="115" y="242"/>
                    <a:pt x="109" y="230"/>
                    <a:pt x="118" y="223"/>
                  </a:cubicBezTo>
                  <a:cubicBezTo>
                    <a:pt x="127" y="216"/>
                    <a:pt x="157" y="218"/>
                    <a:pt x="160" y="216"/>
                  </a:cubicBezTo>
                  <a:cubicBezTo>
                    <a:pt x="163" y="214"/>
                    <a:pt x="170" y="202"/>
                    <a:pt x="176" y="202"/>
                  </a:cubicBezTo>
                  <a:cubicBezTo>
                    <a:pt x="182" y="202"/>
                    <a:pt x="182" y="219"/>
                    <a:pt x="182" y="219"/>
                  </a:cubicBezTo>
                  <a:cubicBezTo>
                    <a:pt x="182" y="219"/>
                    <a:pt x="189" y="212"/>
                    <a:pt x="200" y="215"/>
                  </a:cubicBezTo>
                  <a:cubicBezTo>
                    <a:pt x="202" y="215"/>
                    <a:pt x="204" y="216"/>
                    <a:pt x="207" y="217"/>
                  </a:cubicBezTo>
                  <a:cubicBezTo>
                    <a:pt x="207" y="218"/>
                    <a:pt x="207" y="218"/>
                    <a:pt x="207" y="219"/>
                  </a:cubicBezTo>
                  <a:cubicBezTo>
                    <a:pt x="207" y="208"/>
                    <a:pt x="218" y="201"/>
                    <a:pt x="218" y="201"/>
                  </a:cubicBezTo>
                  <a:cubicBezTo>
                    <a:pt x="219" y="190"/>
                    <a:pt x="219" y="190"/>
                    <a:pt x="219" y="190"/>
                  </a:cubicBezTo>
                  <a:cubicBezTo>
                    <a:pt x="231" y="179"/>
                    <a:pt x="231" y="179"/>
                    <a:pt x="231" y="179"/>
                  </a:cubicBezTo>
                  <a:cubicBezTo>
                    <a:pt x="231" y="179"/>
                    <a:pt x="227" y="170"/>
                    <a:pt x="234" y="164"/>
                  </a:cubicBezTo>
                  <a:cubicBezTo>
                    <a:pt x="241" y="158"/>
                    <a:pt x="247" y="160"/>
                    <a:pt x="247" y="160"/>
                  </a:cubicBezTo>
                  <a:cubicBezTo>
                    <a:pt x="251" y="145"/>
                    <a:pt x="251" y="145"/>
                    <a:pt x="251" y="145"/>
                  </a:cubicBezTo>
                  <a:cubicBezTo>
                    <a:pt x="251" y="145"/>
                    <a:pt x="266" y="133"/>
                    <a:pt x="262" y="127"/>
                  </a:cubicBez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69" name="Freeform 171">
              <a:extLst>
                <a:ext uri="{FF2B5EF4-FFF2-40B4-BE49-F238E27FC236}">
                  <a16:creationId xmlns:a16="http://schemas.microsoft.com/office/drawing/2014/main" id="{20597829-E9A2-4AA3-AB7A-1B236A55810D}"/>
                </a:ext>
              </a:extLst>
            </p:cNvPr>
            <p:cNvSpPr>
              <a:spLocks/>
            </p:cNvSpPr>
            <p:nvPr/>
          </p:nvSpPr>
          <p:spPr bwMode="auto">
            <a:xfrm>
              <a:off x="2926719" y="5334262"/>
              <a:ext cx="328249" cy="476744"/>
            </a:xfrm>
            <a:custGeom>
              <a:avLst/>
              <a:gdLst/>
              <a:ahLst/>
              <a:cxnLst>
                <a:cxn ang="0">
                  <a:pos x="337" y="100"/>
                </a:cxn>
                <a:cxn ang="0">
                  <a:pos x="358" y="79"/>
                </a:cxn>
                <a:cxn ang="0">
                  <a:pos x="378" y="43"/>
                </a:cxn>
                <a:cxn ang="0">
                  <a:pos x="362" y="37"/>
                </a:cxn>
                <a:cxn ang="0">
                  <a:pos x="358" y="41"/>
                </a:cxn>
                <a:cxn ang="0">
                  <a:pos x="340" y="40"/>
                </a:cxn>
                <a:cxn ang="0">
                  <a:pos x="324" y="23"/>
                </a:cxn>
                <a:cxn ang="0">
                  <a:pos x="312" y="32"/>
                </a:cxn>
                <a:cxn ang="0">
                  <a:pos x="283" y="46"/>
                </a:cxn>
                <a:cxn ang="0">
                  <a:pos x="278" y="56"/>
                </a:cxn>
                <a:cxn ang="0">
                  <a:pos x="265" y="70"/>
                </a:cxn>
                <a:cxn ang="0">
                  <a:pos x="234" y="61"/>
                </a:cxn>
                <a:cxn ang="0">
                  <a:pos x="194" y="57"/>
                </a:cxn>
                <a:cxn ang="0">
                  <a:pos x="143" y="17"/>
                </a:cxn>
                <a:cxn ang="0">
                  <a:pos x="96" y="15"/>
                </a:cxn>
                <a:cxn ang="0">
                  <a:pos x="90" y="0"/>
                </a:cxn>
                <a:cxn ang="0">
                  <a:pos x="77" y="8"/>
                </a:cxn>
                <a:cxn ang="0">
                  <a:pos x="17" y="9"/>
                </a:cxn>
                <a:cxn ang="0">
                  <a:pos x="3" y="29"/>
                </a:cxn>
                <a:cxn ang="0">
                  <a:pos x="10" y="51"/>
                </a:cxn>
                <a:cxn ang="0">
                  <a:pos x="23" y="56"/>
                </a:cxn>
                <a:cxn ang="0">
                  <a:pos x="21" y="71"/>
                </a:cxn>
                <a:cxn ang="0">
                  <a:pos x="30" y="86"/>
                </a:cxn>
                <a:cxn ang="0">
                  <a:pos x="29" y="91"/>
                </a:cxn>
                <a:cxn ang="0">
                  <a:pos x="50" y="116"/>
                </a:cxn>
                <a:cxn ang="0">
                  <a:pos x="41" y="126"/>
                </a:cxn>
                <a:cxn ang="0">
                  <a:pos x="57" y="156"/>
                </a:cxn>
                <a:cxn ang="0">
                  <a:pos x="46" y="174"/>
                </a:cxn>
                <a:cxn ang="0">
                  <a:pos x="42" y="189"/>
                </a:cxn>
                <a:cxn ang="0">
                  <a:pos x="29" y="193"/>
                </a:cxn>
                <a:cxn ang="0">
                  <a:pos x="26" y="208"/>
                </a:cxn>
                <a:cxn ang="0">
                  <a:pos x="14" y="219"/>
                </a:cxn>
                <a:cxn ang="0">
                  <a:pos x="13" y="230"/>
                </a:cxn>
                <a:cxn ang="0">
                  <a:pos x="2" y="248"/>
                </a:cxn>
                <a:cxn ang="0">
                  <a:pos x="18" y="270"/>
                </a:cxn>
                <a:cxn ang="0">
                  <a:pos x="25" y="262"/>
                </a:cxn>
                <a:cxn ang="0">
                  <a:pos x="39" y="261"/>
                </a:cxn>
                <a:cxn ang="0">
                  <a:pos x="42" y="273"/>
                </a:cxn>
                <a:cxn ang="0">
                  <a:pos x="33" y="275"/>
                </a:cxn>
                <a:cxn ang="0">
                  <a:pos x="23" y="283"/>
                </a:cxn>
                <a:cxn ang="0">
                  <a:pos x="9" y="283"/>
                </a:cxn>
                <a:cxn ang="0">
                  <a:pos x="13" y="302"/>
                </a:cxn>
                <a:cxn ang="0">
                  <a:pos x="9" y="312"/>
                </a:cxn>
                <a:cxn ang="0">
                  <a:pos x="175" y="416"/>
                </a:cxn>
                <a:cxn ang="0">
                  <a:pos x="184" y="429"/>
                </a:cxn>
                <a:cxn ang="0">
                  <a:pos x="173" y="439"/>
                </a:cxn>
                <a:cxn ang="0">
                  <a:pos x="248" y="509"/>
                </a:cxn>
                <a:cxn ang="0">
                  <a:pos x="248" y="508"/>
                </a:cxn>
                <a:cxn ang="0">
                  <a:pos x="261" y="505"/>
                </a:cxn>
                <a:cxn ang="0">
                  <a:pos x="281" y="463"/>
                </a:cxn>
                <a:cxn ang="0">
                  <a:pos x="279" y="441"/>
                </a:cxn>
                <a:cxn ang="0">
                  <a:pos x="299" y="424"/>
                </a:cxn>
                <a:cxn ang="0">
                  <a:pos x="301" y="398"/>
                </a:cxn>
                <a:cxn ang="0">
                  <a:pos x="324" y="388"/>
                </a:cxn>
                <a:cxn ang="0">
                  <a:pos x="328" y="361"/>
                </a:cxn>
                <a:cxn ang="0">
                  <a:pos x="360" y="351"/>
                </a:cxn>
                <a:cxn ang="0">
                  <a:pos x="364" y="343"/>
                </a:cxn>
                <a:cxn ang="0">
                  <a:pos x="336" y="303"/>
                </a:cxn>
                <a:cxn ang="0">
                  <a:pos x="337" y="100"/>
                </a:cxn>
              </a:cxnLst>
              <a:rect l="0" t="0" r="r" b="b"/>
              <a:pathLst>
                <a:path w="378" h="509">
                  <a:moveTo>
                    <a:pt x="337" y="100"/>
                  </a:moveTo>
                  <a:cubicBezTo>
                    <a:pt x="337" y="100"/>
                    <a:pt x="351" y="87"/>
                    <a:pt x="358" y="79"/>
                  </a:cubicBezTo>
                  <a:cubicBezTo>
                    <a:pt x="365" y="71"/>
                    <a:pt x="378" y="43"/>
                    <a:pt x="378" y="43"/>
                  </a:cubicBezTo>
                  <a:cubicBezTo>
                    <a:pt x="362" y="37"/>
                    <a:pt x="362" y="37"/>
                    <a:pt x="362" y="37"/>
                  </a:cubicBezTo>
                  <a:cubicBezTo>
                    <a:pt x="358" y="41"/>
                    <a:pt x="358" y="41"/>
                    <a:pt x="358" y="41"/>
                  </a:cubicBezTo>
                  <a:cubicBezTo>
                    <a:pt x="340" y="40"/>
                    <a:pt x="340" y="40"/>
                    <a:pt x="340" y="40"/>
                  </a:cubicBezTo>
                  <a:cubicBezTo>
                    <a:pt x="324" y="23"/>
                    <a:pt x="324" y="23"/>
                    <a:pt x="324" y="23"/>
                  </a:cubicBezTo>
                  <a:cubicBezTo>
                    <a:pt x="312" y="32"/>
                    <a:pt x="312" y="32"/>
                    <a:pt x="312" y="32"/>
                  </a:cubicBezTo>
                  <a:cubicBezTo>
                    <a:pt x="312" y="32"/>
                    <a:pt x="290" y="40"/>
                    <a:pt x="283" y="46"/>
                  </a:cubicBezTo>
                  <a:cubicBezTo>
                    <a:pt x="276" y="52"/>
                    <a:pt x="278" y="56"/>
                    <a:pt x="278" y="56"/>
                  </a:cubicBezTo>
                  <a:cubicBezTo>
                    <a:pt x="265" y="70"/>
                    <a:pt x="265" y="70"/>
                    <a:pt x="265" y="70"/>
                  </a:cubicBezTo>
                  <a:cubicBezTo>
                    <a:pt x="265" y="70"/>
                    <a:pt x="247" y="63"/>
                    <a:pt x="234" y="61"/>
                  </a:cubicBezTo>
                  <a:cubicBezTo>
                    <a:pt x="221" y="59"/>
                    <a:pt x="194" y="57"/>
                    <a:pt x="194" y="57"/>
                  </a:cubicBezTo>
                  <a:cubicBezTo>
                    <a:pt x="143" y="17"/>
                    <a:pt x="143" y="17"/>
                    <a:pt x="143" y="17"/>
                  </a:cubicBezTo>
                  <a:cubicBezTo>
                    <a:pt x="96" y="15"/>
                    <a:pt x="96" y="15"/>
                    <a:pt x="96" y="15"/>
                  </a:cubicBezTo>
                  <a:cubicBezTo>
                    <a:pt x="90" y="0"/>
                    <a:pt x="90" y="0"/>
                    <a:pt x="90" y="0"/>
                  </a:cubicBezTo>
                  <a:cubicBezTo>
                    <a:pt x="77" y="8"/>
                    <a:pt x="77" y="8"/>
                    <a:pt x="77" y="8"/>
                  </a:cubicBezTo>
                  <a:cubicBezTo>
                    <a:pt x="17" y="9"/>
                    <a:pt x="17" y="9"/>
                    <a:pt x="17" y="9"/>
                  </a:cubicBezTo>
                  <a:cubicBezTo>
                    <a:pt x="3" y="29"/>
                    <a:pt x="3" y="29"/>
                    <a:pt x="3" y="29"/>
                  </a:cubicBezTo>
                  <a:cubicBezTo>
                    <a:pt x="3" y="29"/>
                    <a:pt x="10" y="38"/>
                    <a:pt x="10" y="51"/>
                  </a:cubicBezTo>
                  <a:cubicBezTo>
                    <a:pt x="10" y="64"/>
                    <a:pt x="23" y="56"/>
                    <a:pt x="23" y="56"/>
                  </a:cubicBezTo>
                  <a:cubicBezTo>
                    <a:pt x="23" y="56"/>
                    <a:pt x="23" y="65"/>
                    <a:pt x="21" y="71"/>
                  </a:cubicBezTo>
                  <a:cubicBezTo>
                    <a:pt x="19" y="77"/>
                    <a:pt x="30" y="86"/>
                    <a:pt x="30" y="86"/>
                  </a:cubicBezTo>
                  <a:cubicBezTo>
                    <a:pt x="29" y="91"/>
                    <a:pt x="29" y="91"/>
                    <a:pt x="29" y="91"/>
                  </a:cubicBezTo>
                  <a:cubicBezTo>
                    <a:pt x="50" y="116"/>
                    <a:pt x="50" y="116"/>
                    <a:pt x="50" y="116"/>
                  </a:cubicBezTo>
                  <a:cubicBezTo>
                    <a:pt x="50" y="116"/>
                    <a:pt x="42" y="121"/>
                    <a:pt x="41" y="126"/>
                  </a:cubicBezTo>
                  <a:cubicBezTo>
                    <a:pt x="40" y="131"/>
                    <a:pt x="53" y="150"/>
                    <a:pt x="57" y="156"/>
                  </a:cubicBezTo>
                  <a:cubicBezTo>
                    <a:pt x="61" y="162"/>
                    <a:pt x="46" y="174"/>
                    <a:pt x="46" y="174"/>
                  </a:cubicBezTo>
                  <a:cubicBezTo>
                    <a:pt x="42" y="189"/>
                    <a:pt x="42" y="189"/>
                    <a:pt x="42" y="189"/>
                  </a:cubicBezTo>
                  <a:cubicBezTo>
                    <a:pt x="42" y="189"/>
                    <a:pt x="36" y="187"/>
                    <a:pt x="29" y="193"/>
                  </a:cubicBezTo>
                  <a:cubicBezTo>
                    <a:pt x="22" y="199"/>
                    <a:pt x="26" y="208"/>
                    <a:pt x="26" y="208"/>
                  </a:cubicBezTo>
                  <a:cubicBezTo>
                    <a:pt x="14" y="219"/>
                    <a:pt x="14" y="219"/>
                    <a:pt x="14" y="219"/>
                  </a:cubicBezTo>
                  <a:cubicBezTo>
                    <a:pt x="13" y="230"/>
                    <a:pt x="13" y="230"/>
                    <a:pt x="13" y="230"/>
                  </a:cubicBezTo>
                  <a:cubicBezTo>
                    <a:pt x="13" y="230"/>
                    <a:pt x="2" y="237"/>
                    <a:pt x="2" y="248"/>
                  </a:cubicBezTo>
                  <a:cubicBezTo>
                    <a:pt x="2" y="259"/>
                    <a:pt x="11" y="269"/>
                    <a:pt x="18" y="270"/>
                  </a:cubicBezTo>
                  <a:cubicBezTo>
                    <a:pt x="25" y="271"/>
                    <a:pt x="25" y="262"/>
                    <a:pt x="25" y="262"/>
                  </a:cubicBezTo>
                  <a:cubicBezTo>
                    <a:pt x="39" y="261"/>
                    <a:pt x="39" y="261"/>
                    <a:pt x="39" y="261"/>
                  </a:cubicBezTo>
                  <a:cubicBezTo>
                    <a:pt x="42" y="273"/>
                    <a:pt x="42" y="273"/>
                    <a:pt x="42" y="273"/>
                  </a:cubicBezTo>
                  <a:cubicBezTo>
                    <a:pt x="33" y="275"/>
                    <a:pt x="33" y="275"/>
                    <a:pt x="33" y="275"/>
                  </a:cubicBezTo>
                  <a:cubicBezTo>
                    <a:pt x="23" y="283"/>
                    <a:pt x="23" y="283"/>
                    <a:pt x="23" y="283"/>
                  </a:cubicBezTo>
                  <a:cubicBezTo>
                    <a:pt x="23" y="283"/>
                    <a:pt x="18" y="273"/>
                    <a:pt x="9" y="283"/>
                  </a:cubicBezTo>
                  <a:cubicBezTo>
                    <a:pt x="0" y="293"/>
                    <a:pt x="13" y="302"/>
                    <a:pt x="13" y="302"/>
                  </a:cubicBezTo>
                  <a:cubicBezTo>
                    <a:pt x="9" y="312"/>
                    <a:pt x="9" y="312"/>
                    <a:pt x="9" y="312"/>
                  </a:cubicBezTo>
                  <a:cubicBezTo>
                    <a:pt x="175" y="416"/>
                    <a:pt x="175" y="416"/>
                    <a:pt x="175" y="416"/>
                  </a:cubicBezTo>
                  <a:cubicBezTo>
                    <a:pt x="175" y="416"/>
                    <a:pt x="187" y="425"/>
                    <a:pt x="184" y="429"/>
                  </a:cubicBezTo>
                  <a:cubicBezTo>
                    <a:pt x="181" y="433"/>
                    <a:pt x="173" y="439"/>
                    <a:pt x="173" y="439"/>
                  </a:cubicBezTo>
                  <a:cubicBezTo>
                    <a:pt x="248" y="509"/>
                    <a:pt x="248" y="509"/>
                    <a:pt x="248" y="509"/>
                  </a:cubicBezTo>
                  <a:cubicBezTo>
                    <a:pt x="248" y="508"/>
                    <a:pt x="248" y="508"/>
                    <a:pt x="248" y="508"/>
                  </a:cubicBezTo>
                  <a:cubicBezTo>
                    <a:pt x="261" y="505"/>
                    <a:pt x="261" y="505"/>
                    <a:pt x="261" y="505"/>
                  </a:cubicBezTo>
                  <a:cubicBezTo>
                    <a:pt x="281" y="463"/>
                    <a:pt x="281" y="463"/>
                    <a:pt x="281" y="463"/>
                  </a:cubicBezTo>
                  <a:cubicBezTo>
                    <a:pt x="281" y="463"/>
                    <a:pt x="279" y="448"/>
                    <a:pt x="279" y="441"/>
                  </a:cubicBezTo>
                  <a:cubicBezTo>
                    <a:pt x="279" y="434"/>
                    <a:pt x="300" y="434"/>
                    <a:pt x="299" y="424"/>
                  </a:cubicBezTo>
                  <a:cubicBezTo>
                    <a:pt x="298" y="414"/>
                    <a:pt x="293" y="401"/>
                    <a:pt x="301" y="398"/>
                  </a:cubicBezTo>
                  <a:cubicBezTo>
                    <a:pt x="309" y="395"/>
                    <a:pt x="324" y="388"/>
                    <a:pt x="324" y="388"/>
                  </a:cubicBezTo>
                  <a:cubicBezTo>
                    <a:pt x="328" y="361"/>
                    <a:pt x="328" y="361"/>
                    <a:pt x="328" y="361"/>
                  </a:cubicBezTo>
                  <a:cubicBezTo>
                    <a:pt x="328" y="361"/>
                    <a:pt x="352" y="366"/>
                    <a:pt x="360" y="351"/>
                  </a:cubicBezTo>
                  <a:cubicBezTo>
                    <a:pt x="361" y="349"/>
                    <a:pt x="362" y="346"/>
                    <a:pt x="364" y="343"/>
                  </a:cubicBezTo>
                  <a:cubicBezTo>
                    <a:pt x="336" y="303"/>
                    <a:pt x="336" y="303"/>
                    <a:pt x="336" y="303"/>
                  </a:cubicBezTo>
                  <a:lnTo>
                    <a:pt x="337" y="100"/>
                  </a:lnTo>
                  <a:close/>
                </a:path>
              </a:pathLst>
            </a:custGeom>
            <a:solidFill>
              <a:srgbClr val="DCDCDC"/>
            </a:soli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0" name="Freeform 174">
              <a:extLst>
                <a:ext uri="{FF2B5EF4-FFF2-40B4-BE49-F238E27FC236}">
                  <a16:creationId xmlns:a16="http://schemas.microsoft.com/office/drawing/2014/main" id="{5017AA76-CF1F-478C-89A2-B6A03BA5AA87}"/>
                </a:ext>
              </a:extLst>
            </p:cNvPr>
            <p:cNvSpPr>
              <a:spLocks/>
            </p:cNvSpPr>
            <p:nvPr/>
          </p:nvSpPr>
          <p:spPr bwMode="auto">
            <a:xfrm>
              <a:off x="2249983" y="3382756"/>
              <a:ext cx="71944" cy="83823"/>
            </a:xfrm>
            <a:custGeom>
              <a:avLst/>
              <a:gdLst/>
              <a:ahLst/>
              <a:cxnLst>
                <a:cxn ang="0">
                  <a:pos x="79" y="27"/>
                </a:cxn>
                <a:cxn ang="0">
                  <a:pos x="73" y="31"/>
                </a:cxn>
                <a:cxn ang="0">
                  <a:pos x="65" y="17"/>
                </a:cxn>
                <a:cxn ang="0">
                  <a:pos x="56" y="10"/>
                </a:cxn>
                <a:cxn ang="0">
                  <a:pos x="46" y="0"/>
                </a:cxn>
                <a:cxn ang="0">
                  <a:pos x="29" y="0"/>
                </a:cxn>
                <a:cxn ang="0">
                  <a:pos x="29" y="15"/>
                </a:cxn>
                <a:cxn ang="0">
                  <a:pos x="18" y="14"/>
                </a:cxn>
                <a:cxn ang="0">
                  <a:pos x="9" y="29"/>
                </a:cxn>
                <a:cxn ang="0">
                  <a:pos x="4" y="29"/>
                </a:cxn>
                <a:cxn ang="0">
                  <a:pos x="3" y="39"/>
                </a:cxn>
                <a:cxn ang="0">
                  <a:pos x="17" y="48"/>
                </a:cxn>
                <a:cxn ang="0">
                  <a:pos x="4" y="64"/>
                </a:cxn>
                <a:cxn ang="0">
                  <a:pos x="6" y="65"/>
                </a:cxn>
                <a:cxn ang="0">
                  <a:pos x="24" y="62"/>
                </a:cxn>
                <a:cxn ang="0">
                  <a:pos x="24" y="74"/>
                </a:cxn>
                <a:cxn ang="0">
                  <a:pos x="41" y="90"/>
                </a:cxn>
                <a:cxn ang="0">
                  <a:pos x="48" y="81"/>
                </a:cxn>
                <a:cxn ang="0">
                  <a:pos x="46" y="71"/>
                </a:cxn>
                <a:cxn ang="0">
                  <a:pos x="40" y="74"/>
                </a:cxn>
                <a:cxn ang="0">
                  <a:pos x="31" y="68"/>
                </a:cxn>
                <a:cxn ang="0">
                  <a:pos x="46" y="68"/>
                </a:cxn>
                <a:cxn ang="0">
                  <a:pos x="52" y="63"/>
                </a:cxn>
                <a:cxn ang="0">
                  <a:pos x="54" y="49"/>
                </a:cxn>
                <a:cxn ang="0">
                  <a:pos x="72" y="59"/>
                </a:cxn>
                <a:cxn ang="0">
                  <a:pos x="78" y="53"/>
                </a:cxn>
                <a:cxn ang="0">
                  <a:pos x="80" y="56"/>
                </a:cxn>
                <a:cxn ang="0">
                  <a:pos x="79" y="27"/>
                </a:cxn>
              </a:cxnLst>
              <a:rect l="0" t="0" r="r" b="b"/>
              <a:pathLst>
                <a:path w="80" h="90">
                  <a:moveTo>
                    <a:pt x="79" y="27"/>
                  </a:moveTo>
                  <a:cubicBezTo>
                    <a:pt x="73" y="31"/>
                    <a:pt x="73" y="31"/>
                    <a:pt x="73" y="31"/>
                  </a:cubicBezTo>
                  <a:cubicBezTo>
                    <a:pt x="65" y="17"/>
                    <a:pt x="65" y="17"/>
                    <a:pt x="65" y="17"/>
                  </a:cubicBezTo>
                  <a:cubicBezTo>
                    <a:pt x="56" y="10"/>
                    <a:pt x="56" y="10"/>
                    <a:pt x="56" y="10"/>
                  </a:cubicBezTo>
                  <a:cubicBezTo>
                    <a:pt x="46" y="0"/>
                    <a:pt x="46" y="0"/>
                    <a:pt x="46" y="0"/>
                  </a:cubicBezTo>
                  <a:cubicBezTo>
                    <a:pt x="39" y="2"/>
                    <a:pt x="29" y="0"/>
                    <a:pt x="29" y="0"/>
                  </a:cubicBezTo>
                  <a:cubicBezTo>
                    <a:pt x="29" y="15"/>
                    <a:pt x="29" y="15"/>
                    <a:pt x="29" y="15"/>
                  </a:cubicBezTo>
                  <a:cubicBezTo>
                    <a:pt x="29" y="15"/>
                    <a:pt x="21" y="10"/>
                    <a:pt x="18" y="14"/>
                  </a:cubicBezTo>
                  <a:cubicBezTo>
                    <a:pt x="15" y="18"/>
                    <a:pt x="9" y="29"/>
                    <a:pt x="9" y="29"/>
                  </a:cubicBezTo>
                  <a:cubicBezTo>
                    <a:pt x="4" y="29"/>
                    <a:pt x="4" y="29"/>
                    <a:pt x="4" y="29"/>
                  </a:cubicBezTo>
                  <a:cubicBezTo>
                    <a:pt x="4" y="29"/>
                    <a:pt x="0" y="36"/>
                    <a:pt x="3" y="39"/>
                  </a:cubicBezTo>
                  <a:cubicBezTo>
                    <a:pt x="6" y="42"/>
                    <a:pt x="17" y="48"/>
                    <a:pt x="17" y="48"/>
                  </a:cubicBezTo>
                  <a:cubicBezTo>
                    <a:pt x="4" y="64"/>
                    <a:pt x="4" y="64"/>
                    <a:pt x="4" y="64"/>
                  </a:cubicBezTo>
                  <a:cubicBezTo>
                    <a:pt x="5" y="65"/>
                    <a:pt x="6" y="65"/>
                    <a:pt x="6" y="65"/>
                  </a:cubicBezTo>
                  <a:cubicBezTo>
                    <a:pt x="13" y="67"/>
                    <a:pt x="24" y="62"/>
                    <a:pt x="24" y="62"/>
                  </a:cubicBezTo>
                  <a:cubicBezTo>
                    <a:pt x="24" y="74"/>
                    <a:pt x="24" y="74"/>
                    <a:pt x="24" y="74"/>
                  </a:cubicBezTo>
                  <a:cubicBezTo>
                    <a:pt x="41" y="90"/>
                    <a:pt x="41" y="90"/>
                    <a:pt x="41" y="90"/>
                  </a:cubicBezTo>
                  <a:cubicBezTo>
                    <a:pt x="48" y="81"/>
                    <a:pt x="48" y="81"/>
                    <a:pt x="48" y="81"/>
                  </a:cubicBezTo>
                  <a:cubicBezTo>
                    <a:pt x="46" y="71"/>
                    <a:pt x="46" y="71"/>
                    <a:pt x="46" y="71"/>
                  </a:cubicBezTo>
                  <a:cubicBezTo>
                    <a:pt x="40" y="74"/>
                    <a:pt x="40" y="74"/>
                    <a:pt x="40" y="74"/>
                  </a:cubicBezTo>
                  <a:cubicBezTo>
                    <a:pt x="31" y="68"/>
                    <a:pt x="31" y="68"/>
                    <a:pt x="31" y="68"/>
                  </a:cubicBezTo>
                  <a:cubicBezTo>
                    <a:pt x="46" y="68"/>
                    <a:pt x="46" y="68"/>
                    <a:pt x="46" y="68"/>
                  </a:cubicBezTo>
                  <a:cubicBezTo>
                    <a:pt x="52" y="63"/>
                    <a:pt x="52" y="63"/>
                    <a:pt x="52" y="63"/>
                  </a:cubicBezTo>
                  <a:cubicBezTo>
                    <a:pt x="54" y="49"/>
                    <a:pt x="54" y="49"/>
                    <a:pt x="54" y="49"/>
                  </a:cubicBezTo>
                  <a:cubicBezTo>
                    <a:pt x="72" y="59"/>
                    <a:pt x="72" y="59"/>
                    <a:pt x="72" y="59"/>
                  </a:cubicBezTo>
                  <a:cubicBezTo>
                    <a:pt x="78" y="53"/>
                    <a:pt x="78" y="53"/>
                    <a:pt x="78" y="53"/>
                  </a:cubicBezTo>
                  <a:cubicBezTo>
                    <a:pt x="80" y="56"/>
                    <a:pt x="80" y="56"/>
                    <a:pt x="80" y="56"/>
                  </a:cubicBezTo>
                  <a:lnTo>
                    <a:pt x="79" y="27"/>
                  </a:ln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71" name="Freeform 175">
              <a:extLst>
                <a:ext uri="{FF2B5EF4-FFF2-40B4-BE49-F238E27FC236}">
                  <a16:creationId xmlns:a16="http://schemas.microsoft.com/office/drawing/2014/main" id="{9538C551-207E-4940-BC4C-DCAB919FF1B7}"/>
                </a:ext>
              </a:extLst>
            </p:cNvPr>
            <p:cNvSpPr>
              <a:spLocks noEditPoints="1"/>
            </p:cNvSpPr>
            <p:nvPr/>
          </p:nvSpPr>
          <p:spPr bwMode="auto">
            <a:xfrm>
              <a:off x="2263470" y="3249166"/>
              <a:ext cx="161875" cy="217418"/>
            </a:xfrm>
            <a:custGeom>
              <a:avLst/>
              <a:gdLst/>
              <a:ahLst/>
              <a:cxnLst>
                <a:cxn ang="0">
                  <a:pos x="167" y="152"/>
                </a:cxn>
                <a:cxn ang="0">
                  <a:pos x="160" y="140"/>
                </a:cxn>
                <a:cxn ang="0">
                  <a:pos x="166" y="120"/>
                </a:cxn>
                <a:cxn ang="0">
                  <a:pos x="161" y="102"/>
                </a:cxn>
                <a:cxn ang="0">
                  <a:pos x="171" y="88"/>
                </a:cxn>
                <a:cxn ang="0">
                  <a:pos x="139" y="91"/>
                </a:cxn>
                <a:cxn ang="0">
                  <a:pos x="117" y="82"/>
                </a:cxn>
                <a:cxn ang="0">
                  <a:pos x="115" y="56"/>
                </a:cxn>
                <a:cxn ang="0">
                  <a:pos x="91" y="48"/>
                </a:cxn>
                <a:cxn ang="0">
                  <a:pos x="77" y="27"/>
                </a:cxn>
                <a:cxn ang="0">
                  <a:pos x="48" y="6"/>
                </a:cxn>
                <a:cxn ang="0">
                  <a:pos x="18" y="17"/>
                </a:cxn>
                <a:cxn ang="0">
                  <a:pos x="0" y="21"/>
                </a:cxn>
                <a:cxn ang="0">
                  <a:pos x="6" y="40"/>
                </a:cxn>
                <a:cxn ang="0">
                  <a:pos x="8" y="53"/>
                </a:cxn>
                <a:cxn ang="0">
                  <a:pos x="12" y="65"/>
                </a:cxn>
                <a:cxn ang="0">
                  <a:pos x="5" y="72"/>
                </a:cxn>
                <a:cxn ang="0">
                  <a:pos x="27" y="76"/>
                </a:cxn>
                <a:cxn ang="0">
                  <a:pos x="15" y="106"/>
                </a:cxn>
                <a:cxn ang="0">
                  <a:pos x="37" y="118"/>
                </a:cxn>
                <a:cxn ang="0">
                  <a:pos x="35" y="140"/>
                </a:cxn>
                <a:cxn ang="0">
                  <a:pos x="41" y="153"/>
                </a:cxn>
                <a:cxn ang="0">
                  <a:pos x="58" y="174"/>
                </a:cxn>
                <a:cxn ang="0">
                  <a:pos x="65" y="199"/>
                </a:cxn>
                <a:cxn ang="0">
                  <a:pos x="71" y="211"/>
                </a:cxn>
                <a:cxn ang="0">
                  <a:pos x="84" y="221"/>
                </a:cxn>
                <a:cxn ang="0">
                  <a:pos x="95" y="229"/>
                </a:cxn>
                <a:cxn ang="0">
                  <a:pos x="112" y="221"/>
                </a:cxn>
                <a:cxn ang="0">
                  <a:pos x="128" y="213"/>
                </a:cxn>
                <a:cxn ang="0">
                  <a:pos x="158" y="207"/>
                </a:cxn>
                <a:cxn ang="0">
                  <a:pos x="165" y="192"/>
                </a:cxn>
                <a:cxn ang="0">
                  <a:pos x="177" y="180"/>
                </a:cxn>
                <a:cxn ang="0">
                  <a:pos x="180" y="159"/>
                </a:cxn>
                <a:cxn ang="0">
                  <a:pos x="27" y="144"/>
                </a:cxn>
                <a:cxn ang="0">
                  <a:pos x="24" y="144"/>
                </a:cxn>
                <a:cxn ang="0">
                  <a:pos x="24" y="144"/>
                </a:cxn>
              </a:cxnLst>
              <a:rect l="0" t="0" r="r" b="b"/>
              <a:pathLst>
                <a:path w="185" h="233">
                  <a:moveTo>
                    <a:pt x="180" y="159"/>
                  </a:moveTo>
                  <a:cubicBezTo>
                    <a:pt x="167" y="152"/>
                    <a:pt x="167" y="152"/>
                    <a:pt x="167" y="152"/>
                  </a:cubicBezTo>
                  <a:cubicBezTo>
                    <a:pt x="169" y="145"/>
                    <a:pt x="169" y="145"/>
                    <a:pt x="169" y="145"/>
                  </a:cubicBezTo>
                  <a:cubicBezTo>
                    <a:pt x="160" y="140"/>
                    <a:pt x="160" y="140"/>
                    <a:pt x="160" y="140"/>
                  </a:cubicBezTo>
                  <a:cubicBezTo>
                    <a:pt x="157" y="128"/>
                    <a:pt x="157" y="128"/>
                    <a:pt x="157" y="128"/>
                  </a:cubicBezTo>
                  <a:cubicBezTo>
                    <a:pt x="166" y="120"/>
                    <a:pt x="166" y="120"/>
                    <a:pt x="166" y="120"/>
                  </a:cubicBezTo>
                  <a:cubicBezTo>
                    <a:pt x="168" y="106"/>
                    <a:pt x="168" y="106"/>
                    <a:pt x="168" y="106"/>
                  </a:cubicBezTo>
                  <a:cubicBezTo>
                    <a:pt x="161" y="102"/>
                    <a:pt x="161" y="102"/>
                    <a:pt x="161" y="102"/>
                  </a:cubicBezTo>
                  <a:cubicBezTo>
                    <a:pt x="168" y="94"/>
                    <a:pt x="168" y="94"/>
                    <a:pt x="168" y="94"/>
                  </a:cubicBezTo>
                  <a:cubicBezTo>
                    <a:pt x="171" y="88"/>
                    <a:pt x="171" y="88"/>
                    <a:pt x="171" y="88"/>
                  </a:cubicBezTo>
                  <a:cubicBezTo>
                    <a:pt x="155" y="84"/>
                    <a:pt x="155" y="84"/>
                    <a:pt x="155" y="84"/>
                  </a:cubicBezTo>
                  <a:cubicBezTo>
                    <a:pt x="139" y="91"/>
                    <a:pt x="139" y="91"/>
                    <a:pt x="139" y="91"/>
                  </a:cubicBezTo>
                  <a:cubicBezTo>
                    <a:pt x="133" y="84"/>
                    <a:pt x="133" y="84"/>
                    <a:pt x="133" y="84"/>
                  </a:cubicBezTo>
                  <a:cubicBezTo>
                    <a:pt x="117" y="82"/>
                    <a:pt x="117" y="82"/>
                    <a:pt x="117" y="82"/>
                  </a:cubicBezTo>
                  <a:cubicBezTo>
                    <a:pt x="112" y="71"/>
                    <a:pt x="112" y="71"/>
                    <a:pt x="112" y="71"/>
                  </a:cubicBezTo>
                  <a:cubicBezTo>
                    <a:pt x="112" y="71"/>
                    <a:pt x="117" y="62"/>
                    <a:pt x="115" y="56"/>
                  </a:cubicBezTo>
                  <a:cubicBezTo>
                    <a:pt x="113" y="50"/>
                    <a:pt x="101" y="49"/>
                    <a:pt x="99" y="54"/>
                  </a:cubicBezTo>
                  <a:cubicBezTo>
                    <a:pt x="97" y="59"/>
                    <a:pt x="91" y="48"/>
                    <a:pt x="91" y="48"/>
                  </a:cubicBezTo>
                  <a:cubicBezTo>
                    <a:pt x="83" y="25"/>
                    <a:pt x="83" y="25"/>
                    <a:pt x="83" y="25"/>
                  </a:cubicBezTo>
                  <a:cubicBezTo>
                    <a:pt x="77" y="27"/>
                    <a:pt x="77" y="27"/>
                    <a:pt x="77" y="27"/>
                  </a:cubicBezTo>
                  <a:cubicBezTo>
                    <a:pt x="62" y="13"/>
                    <a:pt x="62" y="13"/>
                    <a:pt x="62" y="13"/>
                  </a:cubicBezTo>
                  <a:cubicBezTo>
                    <a:pt x="48" y="6"/>
                    <a:pt x="48" y="6"/>
                    <a:pt x="48" y="6"/>
                  </a:cubicBezTo>
                  <a:cubicBezTo>
                    <a:pt x="48" y="6"/>
                    <a:pt x="33" y="0"/>
                    <a:pt x="30" y="6"/>
                  </a:cubicBezTo>
                  <a:cubicBezTo>
                    <a:pt x="27" y="12"/>
                    <a:pt x="18" y="17"/>
                    <a:pt x="18" y="17"/>
                  </a:cubicBezTo>
                  <a:cubicBezTo>
                    <a:pt x="3" y="17"/>
                    <a:pt x="3" y="17"/>
                    <a:pt x="3" y="17"/>
                  </a:cubicBezTo>
                  <a:cubicBezTo>
                    <a:pt x="0" y="21"/>
                    <a:pt x="0" y="21"/>
                    <a:pt x="0" y="21"/>
                  </a:cubicBezTo>
                  <a:cubicBezTo>
                    <a:pt x="2" y="22"/>
                    <a:pt x="2" y="22"/>
                    <a:pt x="2" y="22"/>
                  </a:cubicBezTo>
                  <a:cubicBezTo>
                    <a:pt x="6" y="40"/>
                    <a:pt x="6" y="40"/>
                    <a:pt x="6" y="40"/>
                  </a:cubicBezTo>
                  <a:cubicBezTo>
                    <a:pt x="11" y="41"/>
                    <a:pt x="11" y="41"/>
                    <a:pt x="11" y="41"/>
                  </a:cubicBezTo>
                  <a:cubicBezTo>
                    <a:pt x="8" y="53"/>
                    <a:pt x="8" y="53"/>
                    <a:pt x="8" y="53"/>
                  </a:cubicBezTo>
                  <a:cubicBezTo>
                    <a:pt x="8" y="53"/>
                    <a:pt x="24" y="56"/>
                    <a:pt x="25" y="59"/>
                  </a:cubicBezTo>
                  <a:cubicBezTo>
                    <a:pt x="26" y="62"/>
                    <a:pt x="12" y="65"/>
                    <a:pt x="12" y="65"/>
                  </a:cubicBezTo>
                  <a:cubicBezTo>
                    <a:pt x="10" y="72"/>
                    <a:pt x="10" y="72"/>
                    <a:pt x="10" y="72"/>
                  </a:cubicBezTo>
                  <a:cubicBezTo>
                    <a:pt x="5" y="72"/>
                    <a:pt x="5" y="72"/>
                    <a:pt x="5" y="72"/>
                  </a:cubicBezTo>
                  <a:cubicBezTo>
                    <a:pt x="8" y="77"/>
                    <a:pt x="8" y="77"/>
                    <a:pt x="8" y="77"/>
                  </a:cubicBezTo>
                  <a:cubicBezTo>
                    <a:pt x="8" y="77"/>
                    <a:pt x="27" y="71"/>
                    <a:pt x="27" y="76"/>
                  </a:cubicBezTo>
                  <a:cubicBezTo>
                    <a:pt x="27" y="81"/>
                    <a:pt x="15" y="95"/>
                    <a:pt x="15" y="95"/>
                  </a:cubicBezTo>
                  <a:cubicBezTo>
                    <a:pt x="15" y="106"/>
                    <a:pt x="15" y="106"/>
                    <a:pt x="15" y="106"/>
                  </a:cubicBezTo>
                  <a:cubicBezTo>
                    <a:pt x="15" y="106"/>
                    <a:pt x="19" y="103"/>
                    <a:pt x="26" y="105"/>
                  </a:cubicBezTo>
                  <a:cubicBezTo>
                    <a:pt x="33" y="107"/>
                    <a:pt x="37" y="118"/>
                    <a:pt x="37" y="118"/>
                  </a:cubicBezTo>
                  <a:cubicBezTo>
                    <a:pt x="23" y="120"/>
                    <a:pt x="23" y="120"/>
                    <a:pt x="23" y="120"/>
                  </a:cubicBezTo>
                  <a:cubicBezTo>
                    <a:pt x="23" y="120"/>
                    <a:pt x="37" y="133"/>
                    <a:pt x="35" y="140"/>
                  </a:cubicBezTo>
                  <a:cubicBezTo>
                    <a:pt x="34" y="142"/>
                    <a:pt x="33" y="143"/>
                    <a:pt x="31" y="143"/>
                  </a:cubicBezTo>
                  <a:cubicBezTo>
                    <a:pt x="41" y="153"/>
                    <a:pt x="41" y="153"/>
                    <a:pt x="41" y="153"/>
                  </a:cubicBezTo>
                  <a:cubicBezTo>
                    <a:pt x="50" y="160"/>
                    <a:pt x="50" y="160"/>
                    <a:pt x="50" y="160"/>
                  </a:cubicBezTo>
                  <a:cubicBezTo>
                    <a:pt x="58" y="174"/>
                    <a:pt x="58" y="174"/>
                    <a:pt x="58" y="174"/>
                  </a:cubicBezTo>
                  <a:cubicBezTo>
                    <a:pt x="64" y="170"/>
                    <a:pt x="64" y="170"/>
                    <a:pt x="64" y="170"/>
                  </a:cubicBezTo>
                  <a:cubicBezTo>
                    <a:pt x="65" y="199"/>
                    <a:pt x="65" y="199"/>
                    <a:pt x="65" y="199"/>
                  </a:cubicBezTo>
                  <a:cubicBezTo>
                    <a:pt x="63" y="196"/>
                    <a:pt x="63" y="196"/>
                    <a:pt x="63" y="196"/>
                  </a:cubicBezTo>
                  <a:cubicBezTo>
                    <a:pt x="71" y="211"/>
                    <a:pt x="71" y="211"/>
                    <a:pt x="71" y="211"/>
                  </a:cubicBezTo>
                  <a:cubicBezTo>
                    <a:pt x="80" y="211"/>
                    <a:pt x="80" y="211"/>
                    <a:pt x="80" y="211"/>
                  </a:cubicBezTo>
                  <a:cubicBezTo>
                    <a:pt x="84" y="221"/>
                    <a:pt x="84" y="221"/>
                    <a:pt x="84" y="221"/>
                  </a:cubicBezTo>
                  <a:cubicBezTo>
                    <a:pt x="84" y="233"/>
                    <a:pt x="84" y="233"/>
                    <a:pt x="84" y="233"/>
                  </a:cubicBezTo>
                  <a:cubicBezTo>
                    <a:pt x="95" y="229"/>
                    <a:pt x="95" y="229"/>
                    <a:pt x="95" y="229"/>
                  </a:cubicBezTo>
                  <a:cubicBezTo>
                    <a:pt x="100" y="221"/>
                    <a:pt x="100" y="221"/>
                    <a:pt x="100" y="221"/>
                  </a:cubicBezTo>
                  <a:cubicBezTo>
                    <a:pt x="100" y="221"/>
                    <a:pt x="105" y="221"/>
                    <a:pt x="112" y="221"/>
                  </a:cubicBezTo>
                  <a:cubicBezTo>
                    <a:pt x="119" y="221"/>
                    <a:pt x="115" y="213"/>
                    <a:pt x="115" y="213"/>
                  </a:cubicBezTo>
                  <a:cubicBezTo>
                    <a:pt x="128" y="213"/>
                    <a:pt x="128" y="213"/>
                    <a:pt x="128" y="213"/>
                  </a:cubicBezTo>
                  <a:cubicBezTo>
                    <a:pt x="132" y="209"/>
                    <a:pt x="132" y="209"/>
                    <a:pt x="132" y="209"/>
                  </a:cubicBezTo>
                  <a:cubicBezTo>
                    <a:pt x="158" y="207"/>
                    <a:pt x="158" y="207"/>
                    <a:pt x="158" y="207"/>
                  </a:cubicBezTo>
                  <a:cubicBezTo>
                    <a:pt x="158" y="207"/>
                    <a:pt x="166" y="206"/>
                    <a:pt x="167" y="203"/>
                  </a:cubicBezTo>
                  <a:cubicBezTo>
                    <a:pt x="168" y="200"/>
                    <a:pt x="165" y="192"/>
                    <a:pt x="165" y="192"/>
                  </a:cubicBezTo>
                  <a:cubicBezTo>
                    <a:pt x="165" y="192"/>
                    <a:pt x="162" y="185"/>
                    <a:pt x="164" y="181"/>
                  </a:cubicBezTo>
                  <a:cubicBezTo>
                    <a:pt x="166" y="177"/>
                    <a:pt x="177" y="180"/>
                    <a:pt x="177" y="180"/>
                  </a:cubicBezTo>
                  <a:cubicBezTo>
                    <a:pt x="177" y="180"/>
                    <a:pt x="181" y="173"/>
                    <a:pt x="183" y="169"/>
                  </a:cubicBezTo>
                  <a:cubicBezTo>
                    <a:pt x="185" y="165"/>
                    <a:pt x="180" y="159"/>
                    <a:pt x="180" y="159"/>
                  </a:cubicBezTo>
                  <a:close/>
                  <a:moveTo>
                    <a:pt x="24" y="144"/>
                  </a:moveTo>
                  <a:cubicBezTo>
                    <a:pt x="25" y="144"/>
                    <a:pt x="26" y="144"/>
                    <a:pt x="27" y="144"/>
                  </a:cubicBezTo>
                  <a:cubicBezTo>
                    <a:pt x="26" y="144"/>
                    <a:pt x="25" y="144"/>
                    <a:pt x="24" y="144"/>
                  </a:cubicBezTo>
                  <a:close/>
                  <a:moveTo>
                    <a:pt x="24" y="144"/>
                  </a:moveTo>
                  <a:cubicBezTo>
                    <a:pt x="22" y="144"/>
                    <a:pt x="19" y="144"/>
                    <a:pt x="18" y="143"/>
                  </a:cubicBezTo>
                  <a:cubicBezTo>
                    <a:pt x="19" y="144"/>
                    <a:pt x="22" y="144"/>
                    <a:pt x="24" y="144"/>
                  </a:cubicBezTo>
                  <a:close/>
                </a:path>
              </a:pathLst>
            </a:custGeom>
            <a:solidFill>
              <a:srgbClr val="DCDCDC"/>
            </a:solidFill>
            <a:ln w="9525" cap="flat" cmpd="sng">
              <a:solidFill>
                <a:schemeClr val="bg1"/>
              </a:solidFill>
              <a:prstDash val="solid"/>
              <a:round/>
              <a:headEnd type="none" w="med" len="med"/>
              <a:tailEnd type="none" w="med" len="med"/>
            </a:ln>
            <a:effectLst/>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72" name="Group 271">
              <a:extLst>
                <a:ext uri="{FF2B5EF4-FFF2-40B4-BE49-F238E27FC236}">
                  <a16:creationId xmlns:a16="http://schemas.microsoft.com/office/drawing/2014/main" id="{A3FB5DC5-1B1D-4912-ABB6-118F4A6BB6CD}"/>
                </a:ext>
              </a:extLst>
            </p:cNvPr>
            <p:cNvGrpSpPr/>
            <p:nvPr/>
          </p:nvGrpSpPr>
          <p:grpSpPr>
            <a:xfrm>
              <a:off x="3337003" y="4271517"/>
              <a:ext cx="97284" cy="102362"/>
              <a:chOff x="3248526" y="3609318"/>
              <a:chExt cx="107517" cy="110892"/>
            </a:xfrm>
          </p:grpSpPr>
          <p:sp>
            <p:nvSpPr>
              <p:cNvPr id="286" name="Teardrop 285">
                <a:extLst>
                  <a:ext uri="{FF2B5EF4-FFF2-40B4-BE49-F238E27FC236}">
                    <a16:creationId xmlns:a16="http://schemas.microsoft.com/office/drawing/2014/main" id="{5B0BEAA7-5DE4-4243-95A8-2022CBCD3C2B}"/>
                  </a:ext>
                </a:extLst>
              </p:cNvPr>
              <p:cNvSpPr/>
              <p:nvPr/>
            </p:nvSpPr>
            <p:spPr>
              <a:xfrm rot="8113995">
                <a:off x="3248526" y="3609318"/>
                <a:ext cx="107517" cy="110892"/>
              </a:xfrm>
              <a:prstGeom prst="teardrop">
                <a:avLst>
                  <a:gd name="adj" fmla="val 140278"/>
                </a:avLst>
              </a:prstGeom>
              <a:gradFill>
                <a:gsLst>
                  <a:gs pos="0">
                    <a:schemeClr val="accent5"/>
                  </a:gs>
                  <a:gs pos="100000">
                    <a:schemeClr val="accent5">
                      <a:lumMod val="75000"/>
                    </a:schemeClr>
                  </a:gs>
                </a:gsLst>
                <a:lin ang="5400000" scaled="0"/>
              </a:gradFill>
              <a:ln w="9525" cap="flat" cmpd="sng" algn="ctr">
                <a:noFill/>
                <a:prstDash val="soli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7" name="Oval 286">
                <a:extLst>
                  <a:ext uri="{FF2B5EF4-FFF2-40B4-BE49-F238E27FC236}">
                    <a16:creationId xmlns:a16="http://schemas.microsoft.com/office/drawing/2014/main" id="{19A1B488-771A-4309-9AC7-E17277500DAE}"/>
                  </a:ext>
                </a:extLst>
              </p:cNvPr>
              <p:cNvSpPr/>
              <p:nvPr/>
            </p:nvSpPr>
            <p:spPr>
              <a:xfrm flipH="1">
                <a:off x="3264505" y="3626937"/>
                <a:ext cx="73379" cy="772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68384CD5-800E-4CD5-93F2-83A594E68505}"/>
                </a:ext>
              </a:extLst>
            </p:cNvPr>
            <p:cNvGrpSpPr/>
            <p:nvPr/>
          </p:nvGrpSpPr>
          <p:grpSpPr>
            <a:xfrm>
              <a:off x="3740635" y="4159620"/>
              <a:ext cx="97284" cy="102362"/>
              <a:chOff x="3248526" y="3609318"/>
              <a:chExt cx="107517" cy="110892"/>
            </a:xfrm>
          </p:grpSpPr>
          <p:sp>
            <p:nvSpPr>
              <p:cNvPr id="284" name="Teardrop 283">
                <a:extLst>
                  <a:ext uri="{FF2B5EF4-FFF2-40B4-BE49-F238E27FC236}">
                    <a16:creationId xmlns:a16="http://schemas.microsoft.com/office/drawing/2014/main" id="{C4ED883F-C949-417B-813E-297DAA5E355F}"/>
                  </a:ext>
                </a:extLst>
              </p:cNvPr>
              <p:cNvSpPr/>
              <p:nvPr/>
            </p:nvSpPr>
            <p:spPr>
              <a:xfrm rot="8113995">
                <a:off x="3248526" y="3609318"/>
                <a:ext cx="107517" cy="110892"/>
              </a:xfrm>
              <a:prstGeom prst="teardrop">
                <a:avLst>
                  <a:gd name="adj" fmla="val 140278"/>
                </a:avLst>
              </a:prstGeom>
              <a:gradFill>
                <a:gsLst>
                  <a:gs pos="0">
                    <a:schemeClr val="accent5"/>
                  </a:gs>
                  <a:gs pos="100000">
                    <a:schemeClr val="accent5">
                      <a:lumMod val="75000"/>
                    </a:schemeClr>
                  </a:gs>
                </a:gsLst>
                <a:lin ang="5400000" scaled="0"/>
              </a:gradFill>
              <a:ln w="9525" cap="flat" cmpd="sng" algn="ctr">
                <a:noFill/>
                <a:prstDash val="soli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5" name="Oval 284">
                <a:extLst>
                  <a:ext uri="{FF2B5EF4-FFF2-40B4-BE49-F238E27FC236}">
                    <a16:creationId xmlns:a16="http://schemas.microsoft.com/office/drawing/2014/main" id="{051F1C62-FD1C-44B0-87A5-B8E10F695F2F}"/>
                  </a:ext>
                </a:extLst>
              </p:cNvPr>
              <p:cNvSpPr/>
              <p:nvPr/>
            </p:nvSpPr>
            <p:spPr>
              <a:xfrm flipH="1">
                <a:off x="3264505" y="3626937"/>
                <a:ext cx="73379" cy="772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274" name="Group 273">
              <a:extLst>
                <a:ext uri="{FF2B5EF4-FFF2-40B4-BE49-F238E27FC236}">
                  <a16:creationId xmlns:a16="http://schemas.microsoft.com/office/drawing/2014/main" id="{A7A83FD5-444F-4E23-A84C-FAD3137C05D8}"/>
                </a:ext>
              </a:extLst>
            </p:cNvPr>
            <p:cNvGrpSpPr/>
            <p:nvPr/>
          </p:nvGrpSpPr>
          <p:grpSpPr>
            <a:xfrm>
              <a:off x="2883562" y="3725962"/>
              <a:ext cx="873254" cy="630654"/>
              <a:chOff x="2390935" y="3037002"/>
              <a:chExt cx="965108" cy="683208"/>
            </a:xfrm>
          </p:grpSpPr>
          <p:sp>
            <p:nvSpPr>
              <p:cNvPr id="282" name="Teardrop 281">
                <a:extLst>
                  <a:ext uri="{FF2B5EF4-FFF2-40B4-BE49-F238E27FC236}">
                    <a16:creationId xmlns:a16="http://schemas.microsoft.com/office/drawing/2014/main" id="{1BA21030-49CB-48A7-B5D4-CE2C02D0A12A}"/>
                  </a:ext>
                </a:extLst>
              </p:cNvPr>
              <p:cNvSpPr/>
              <p:nvPr/>
            </p:nvSpPr>
            <p:spPr>
              <a:xfrm rot="8113995">
                <a:off x="3248526" y="3609318"/>
                <a:ext cx="107517" cy="110892"/>
              </a:xfrm>
              <a:prstGeom prst="teardrop">
                <a:avLst>
                  <a:gd name="adj" fmla="val 140278"/>
                </a:avLst>
              </a:prstGeom>
              <a:gradFill>
                <a:gsLst>
                  <a:gs pos="0">
                    <a:schemeClr val="accent5"/>
                  </a:gs>
                  <a:gs pos="100000">
                    <a:schemeClr val="accent5">
                      <a:lumMod val="75000"/>
                    </a:schemeClr>
                  </a:gs>
                </a:gsLst>
                <a:lin ang="5400000" scaled="0"/>
              </a:gradFill>
              <a:ln w="9525" cap="flat" cmpd="sng" algn="ctr">
                <a:noFill/>
                <a:prstDash val="soli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3" name="Oval 282">
                <a:extLst>
                  <a:ext uri="{FF2B5EF4-FFF2-40B4-BE49-F238E27FC236}">
                    <a16:creationId xmlns:a16="http://schemas.microsoft.com/office/drawing/2014/main" id="{3B37A21A-4DDE-45B6-8659-B7BE54DEAF20}"/>
                  </a:ext>
                </a:extLst>
              </p:cNvPr>
              <p:cNvSpPr/>
              <p:nvPr/>
            </p:nvSpPr>
            <p:spPr>
              <a:xfrm flipH="1">
                <a:off x="3264505" y="3626937"/>
                <a:ext cx="73379" cy="772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3" name="Teardrop 152">
                <a:extLst>
                  <a:ext uri="{FF2B5EF4-FFF2-40B4-BE49-F238E27FC236}">
                    <a16:creationId xmlns:a16="http://schemas.microsoft.com/office/drawing/2014/main" id="{01BBC719-BABE-4DA9-B238-65EB39FF7B60}"/>
                  </a:ext>
                </a:extLst>
              </p:cNvPr>
              <p:cNvSpPr/>
              <p:nvPr/>
            </p:nvSpPr>
            <p:spPr>
              <a:xfrm rot="8113995">
                <a:off x="2390935" y="3037002"/>
                <a:ext cx="107517" cy="110892"/>
              </a:xfrm>
              <a:prstGeom prst="teardrop">
                <a:avLst>
                  <a:gd name="adj" fmla="val 140278"/>
                </a:avLst>
              </a:prstGeom>
              <a:gradFill>
                <a:gsLst>
                  <a:gs pos="0">
                    <a:schemeClr val="accent5"/>
                  </a:gs>
                  <a:gs pos="100000">
                    <a:schemeClr val="accent5">
                      <a:lumMod val="75000"/>
                    </a:schemeClr>
                  </a:gs>
                </a:gsLst>
                <a:lin ang="5400000" scaled="0"/>
              </a:gradFill>
              <a:ln w="9525" cap="flat" cmpd="sng" algn="ctr">
                <a:noFill/>
                <a:prstDash val="soli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4" name="Oval 153">
                <a:extLst>
                  <a:ext uri="{FF2B5EF4-FFF2-40B4-BE49-F238E27FC236}">
                    <a16:creationId xmlns:a16="http://schemas.microsoft.com/office/drawing/2014/main" id="{8ED2B879-87A7-4625-8B8C-42BEFABAC14F}"/>
                  </a:ext>
                </a:extLst>
              </p:cNvPr>
              <p:cNvSpPr/>
              <p:nvPr/>
            </p:nvSpPr>
            <p:spPr>
              <a:xfrm flipH="1">
                <a:off x="2406911" y="3054617"/>
                <a:ext cx="73378" cy="7722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77" name="Freeform 455">
              <a:extLst>
                <a:ext uri="{FF2B5EF4-FFF2-40B4-BE49-F238E27FC236}">
                  <a16:creationId xmlns:a16="http://schemas.microsoft.com/office/drawing/2014/main" id="{655CCC13-7B2C-4016-B80E-57F70EEF860A}"/>
                </a:ext>
              </a:extLst>
            </p:cNvPr>
            <p:cNvSpPr>
              <a:spLocks/>
            </p:cNvSpPr>
            <p:nvPr/>
          </p:nvSpPr>
          <p:spPr bwMode="auto">
            <a:xfrm rot="20840401">
              <a:off x="1452277" y="3041135"/>
              <a:ext cx="448211" cy="400616"/>
            </a:xfrm>
            <a:custGeom>
              <a:avLst/>
              <a:gdLst/>
              <a:ahLst/>
              <a:cxnLst>
                <a:cxn ang="0">
                  <a:pos x="11" y="145"/>
                </a:cxn>
                <a:cxn ang="0">
                  <a:pos x="13" y="174"/>
                </a:cxn>
                <a:cxn ang="0">
                  <a:pos x="74" y="221"/>
                </a:cxn>
                <a:cxn ang="0">
                  <a:pos x="122" y="250"/>
                </a:cxn>
                <a:cxn ang="0">
                  <a:pos x="117" y="290"/>
                </a:cxn>
                <a:cxn ang="0">
                  <a:pos x="145" y="349"/>
                </a:cxn>
                <a:cxn ang="0">
                  <a:pos x="158" y="429"/>
                </a:cxn>
                <a:cxn ang="0">
                  <a:pos x="132" y="429"/>
                </a:cxn>
                <a:cxn ang="0">
                  <a:pos x="115" y="470"/>
                </a:cxn>
                <a:cxn ang="0">
                  <a:pos x="98" y="511"/>
                </a:cxn>
                <a:cxn ang="0">
                  <a:pos x="57" y="583"/>
                </a:cxn>
                <a:cxn ang="0">
                  <a:pos x="59" y="618"/>
                </a:cxn>
                <a:cxn ang="0">
                  <a:pos x="161" y="685"/>
                </a:cxn>
                <a:cxn ang="0">
                  <a:pos x="248" y="726"/>
                </a:cxn>
                <a:cxn ang="0">
                  <a:pos x="325" y="746"/>
                </a:cxn>
                <a:cxn ang="0">
                  <a:pos x="353" y="689"/>
                </a:cxn>
                <a:cxn ang="0">
                  <a:pos x="422" y="664"/>
                </a:cxn>
                <a:cxn ang="0">
                  <a:pos x="472" y="690"/>
                </a:cxn>
                <a:cxn ang="0">
                  <a:pos x="541" y="726"/>
                </a:cxn>
                <a:cxn ang="0">
                  <a:pos x="604" y="711"/>
                </a:cxn>
                <a:cxn ang="0">
                  <a:pos x="650" y="663"/>
                </a:cxn>
                <a:cxn ang="0">
                  <a:pos x="622" y="642"/>
                </a:cxn>
                <a:cxn ang="0">
                  <a:pos x="617" y="574"/>
                </a:cxn>
                <a:cxn ang="0">
                  <a:pos x="635" y="511"/>
                </a:cxn>
                <a:cxn ang="0">
                  <a:pos x="635" y="453"/>
                </a:cxn>
                <a:cxn ang="0">
                  <a:pos x="602" y="455"/>
                </a:cxn>
                <a:cxn ang="0">
                  <a:pos x="587" y="446"/>
                </a:cxn>
                <a:cxn ang="0">
                  <a:pos x="622" y="405"/>
                </a:cxn>
                <a:cxn ang="0">
                  <a:pos x="676" y="353"/>
                </a:cxn>
                <a:cxn ang="0">
                  <a:pos x="704" y="327"/>
                </a:cxn>
                <a:cxn ang="0">
                  <a:pos x="726" y="277"/>
                </a:cxn>
                <a:cxn ang="0">
                  <a:pos x="763" y="234"/>
                </a:cxn>
                <a:cxn ang="0">
                  <a:pos x="719" y="213"/>
                </a:cxn>
                <a:cxn ang="0">
                  <a:pos x="667" y="195"/>
                </a:cxn>
                <a:cxn ang="0">
                  <a:pos x="631" y="163"/>
                </a:cxn>
                <a:cxn ang="0">
                  <a:pos x="581" y="119"/>
                </a:cxn>
                <a:cxn ang="0">
                  <a:pos x="539" y="76"/>
                </a:cxn>
                <a:cxn ang="0">
                  <a:pos x="509" y="30"/>
                </a:cxn>
                <a:cxn ang="0">
                  <a:pos x="444" y="2"/>
                </a:cxn>
                <a:cxn ang="0">
                  <a:pos x="416" y="35"/>
                </a:cxn>
                <a:cxn ang="0">
                  <a:pos x="318" y="87"/>
                </a:cxn>
                <a:cxn ang="0">
                  <a:pos x="265" y="104"/>
                </a:cxn>
                <a:cxn ang="0">
                  <a:pos x="219" y="78"/>
                </a:cxn>
                <a:cxn ang="0">
                  <a:pos x="198" y="56"/>
                </a:cxn>
                <a:cxn ang="0">
                  <a:pos x="204" y="83"/>
                </a:cxn>
                <a:cxn ang="0">
                  <a:pos x="197" y="113"/>
                </a:cxn>
                <a:cxn ang="0">
                  <a:pos x="182" y="137"/>
                </a:cxn>
                <a:cxn ang="0">
                  <a:pos x="141" y="126"/>
                </a:cxn>
                <a:cxn ang="0">
                  <a:pos x="93" y="96"/>
                </a:cxn>
                <a:cxn ang="0">
                  <a:pos x="59" y="108"/>
                </a:cxn>
              </a:cxnLst>
              <a:rect l="0" t="0" r="r" b="b"/>
              <a:pathLst>
                <a:path w="763" h="746">
                  <a:moveTo>
                    <a:pt x="13" y="106"/>
                  </a:moveTo>
                  <a:lnTo>
                    <a:pt x="20" y="124"/>
                  </a:lnTo>
                  <a:lnTo>
                    <a:pt x="13" y="139"/>
                  </a:lnTo>
                  <a:lnTo>
                    <a:pt x="11" y="145"/>
                  </a:lnTo>
                  <a:lnTo>
                    <a:pt x="0" y="141"/>
                  </a:lnTo>
                  <a:lnTo>
                    <a:pt x="4" y="150"/>
                  </a:lnTo>
                  <a:lnTo>
                    <a:pt x="4" y="159"/>
                  </a:lnTo>
                  <a:lnTo>
                    <a:pt x="13" y="174"/>
                  </a:lnTo>
                  <a:lnTo>
                    <a:pt x="30" y="169"/>
                  </a:lnTo>
                  <a:lnTo>
                    <a:pt x="52" y="193"/>
                  </a:lnTo>
                  <a:lnTo>
                    <a:pt x="61" y="209"/>
                  </a:lnTo>
                  <a:lnTo>
                    <a:pt x="74" y="221"/>
                  </a:lnTo>
                  <a:lnTo>
                    <a:pt x="91" y="221"/>
                  </a:lnTo>
                  <a:lnTo>
                    <a:pt x="98" y="235"/>
                  </a:lnTo>
                  <a:lnTo>
                    <a:pt x="113" y="248"/>
                  </a:lnTo>
                  <a:lnTo>
                    <a:pt x="122" y="250"/>
                  </a:lnTo>
                  <a:lnTo>
                    <a:pt x="124" y="256"/>
                  </a:lnTo>
                  <a:lnTo>
                    <a:pt x="119" y="268"/>
                  </a:lnTo>
                  <a:lnTo>
                    <a:pt x="119" y="279"/>
                  </a:lnTo>
                  <a:lnTo>
                    <a:pt x="117" y="290"/>
                  </a:lnTo>
                  <a:lnTo>
                    <a:pt x="113" y="309"/>
                  </a:lnTo>
                  <a:lnTo>
                    <a:pt x="128" y="327"/>
                  </a:lnTo>
                  <a:lnTo>
                    <a:pt x="145" y="340"/>
                  </a:lnTo>
                  <a:lnTo>
                    <a:pt x="145" y="349"/>
                  </a:lnTo>
                  <a:lnTo>
                    <a:pt x="143" y="381"/>
                  </a:lnTo>
                  <a:lnTo>
                    <a:pt x="139" y="407"/>
                  </a:lnTo>
                  <a:lnTo>
                    <a:pt x="143" y="418"/>
                  </a:lnTo>
                  <a:lnTo>
                    <a:pt x="158" y="429"/>
                  </a:lnTo>
                  <a:lnTo>
                    <a:pt x="158" y="451"/>
                  </a:lnTo>
                  <a:lnTo>
                    <a:pt x="158" y="466"/>
                  </a:lnTo>
                  <a:lnTo>
                    <a:pt x="141" y="444"/>
                  </a:lnTo>
                  <a:lnTo>
                    <a:pt x="132" y="429"/>
                  </a:lnTo>
                  <a:lnTo>
                    <a:pt x="126" y="433"/>
                  </a:lnTo>
                  <a:lnTo>
                    <a:pt x="130" y="444"/>
                  </a:lnTo>
                  <a:lnTo>
                    <a:pt x="124" y="457"/>
                  </a:lnTo>
                  <a:lnTo>
                    <a:pt x="115" y="470"/>
                  </a:lnTo>
                  <a:lnTo>
                    <a:pt x="109" y="479"/>
                  </a:lnTo>
                  <a:lnTo>
                    <a:pt x="117" y="488"/>
                  </a:lnTo>
                  <a:lnTo>
                    <a:pt x="111" y="498"/>
                  </a:lnTo>
                  <a:lnTo>
                    <a:pt x="98" y="511"/>
                  </a:lnTo>
                  <a:lnTo>
                    <a:pt x="96" y="522"/>
                  </a:lnTo>
                  <a:lnTo>
                    <a:pt x="89" y="535"/>
                  </a:lnTo>
                  <a:lnTo>
                    <a:pt x="69" y="559"/>
                  </a:lnTo>
                  <a:lnTo>
                    <a:pt x="57" y="583"/>
                  </a:lnTo>
                  <a:lnTo>
                    <a:pt x="57" y="587"/>
                  </a:lnTo>
                  <a:lnTo>
                    <a:pt x="63" y="594"/>
                  </a:lnTo>
                  <a:lnTo>
                    <a:pt x="56" y="605"/>
                  </a:lnTo>
                  <a:lnTo>
                    <a:pt x="59" y="618"/>
                  </a:lnTo>
                  <a:lnTo>
                    <a:pt x="70" y="635"/>
                  </a:lnTo>
                  <a:lnTo>
                    <a:pt x="117" y="661"/>
                  </a:lnTo>
                  <a:lnTo>
                    <a:pt x="150" y="689"/>
                  </a:lnTo>
                  <a:lnTo>
                    <a:pt x="161" y="685"/>
                  </a:lnTo>
                  <a:lnTo>
                    <a:pt x="178" y="679"/>
                  </a:lnTo>
                  <a:lnTo>
                    <a:pt x="235" y="703"/>
                  </a:lnTo>
                  <a:lnTo>
                    <a:pt x="243" y="711"/>
                  </a:lnTo>
                  <a:lnTo>
                    <a:pt x="248" y="726"/>
                  </a:lnTo>
                  <a:lnTo>
                    <a:pt x="258" y="731"/>
                  </a:lnTo>
                  <a:lnTo>
                    <a:pt x="271" y="733"/>
                  </a:lnTo>
                  <a:lnTo>
                    <a:pt x="292" y="744"/>
                  </a:lnTo>
                  <a:lnTo>
                    <a:pt x="325" y="746"/>
                  </a:lnTo>
                  <a:lnTo>
                    <a:pt x="335" y="733"/>
                  </a:lnTo>
                  <a:lnTo>
                    <a:pt x="338" y="718"/>
                  </a:lnTo>
                  <a:lnTo>
                    <a:pt x="338" y="702"/>
                  </a:lnTo>
                  <a:lnTo>
                    <a:pt x="353" y="689"/>
                  </a:lnTo>
                  <a:lnTo>
                    <a:pt x="381" y="674"/>
                  </a:lnTo>
                  <a:lnTo>
                    <a:pt x="394" y="672"/>
                  </a:lnTo>
                  <a:lnTo>
                    <a:pt x="409" y="664"/>
                  </a:lnTo>
                  <a:lnTo>
                    <a:pt x="422" y="664"/>
                  </a:lnTo>
                  <a:lnTo>
                    <a:pt x="437" y="674"/>
                  </a:lnTo>
                  <a:lnTo>
                    <a:pt x="448" y="687"/>
                  </a:lnTo>
                  <a:lnTo>
                    <a:pt x="461" y="687"/>
                  </a:lnTo>
                  <a:lnTo>
                    <a:pt x="472" y="690"/>
                  </a:lnTo>
                  <a:lnTo>
                    <a:pt x="494" y="692"/>
                  </a:lnTo>
                  <a:lnTo>
                    <a:pt x="509" y="711"/>
                  </a:lnTo>
                  <a:lnTo>
                    <a:pt x="522" y="720"/>
                  </a:lnTo>
                  <a:lnTo>
                    <a:pt x="541" y="726"/>
                  </a:lnTo>
                  <a:lnTo>
                    <a:pt x="557" y="735"/>
                  </a:lnTo>
                  <a:lnTo>
                    <a:pt x="566" y="737"/>
                  </a:lnTo>
                  <a:lnTo>
                    <a:pt x="589" y="714"/>
                  </a:lnTo>
                  <a:lnTo>
                    <a:pt x="604" y="711"/>
                  </a:lnTo>
                  <a:lnTo>
                    <a:pt x="615" y="702"/>
                  </a:lnTo>
                  <a:lnTo>
                    <a:pt x="631" y="690"/>
                  </a:lnTo>
                  <a:lnTo>
                    <a:pt x="652" y="689"/>
                  </a:lnTo>
                  <a:lnTo>
                    <a:pt x="650" y="663"/>
                  </a:lnTo>
                  <a:lnTo>
                    <a:pt x="646" y="655"/>
                  </a:lnTo>
                  <a:lnTo>
                    <a:pt x="637" y="642"/>
                  </a:lnTo>
                  <a:lnTo>
                    <a:pt x="630" y="644"/>
                  </a:lnTo>
                  <a:lnTo>
                    <a:pt x="622" y="642"/>
                  </a:lnTo>
                  <a:lnTo>
                    <a:pt x="615" y="631"/>
                  </a:lnTo>
                  <a:lnTo>
                    <a:pt x="613" y="605"/>
                  </a:lnTo>
                  <a:lnTo>
                    <a:pt x="628" y="588"/>
                  </a:lnTo>
                  <a:lnTo>
                    <a:pt x="617" y="574"/>
                  </a:lnTo>
                  <a:lnTo>
                    <a:pt x="617" y="568"/>
                  </a:lnTo>
                  <a:lnTo>
                    <a:pt x="639" y="546"/>
                  </a:lnTo>
                  <a:lnTo>
                    <a:pt x="639" y="538"/>
                  </a:lnTo>
                  <a:lnTo>
                    <a:pt x="635" y="511"/>
                  </a:lnTo>
                  <a:lnTo>
                    <a:pt x="648" y="498"/>
                  </a:lnTo>
                  <a:lnTo>
                    <a:pt x="637" y="483"/>
                  </a:lnTo>
                  <a:lnTo>
                    <a:pt x="637" y="472"/>
                  </a:lnTo>
                  <a:lnTo>
                    <a:pt x="635" y="453"/>
                  </a:lnTo>
                  <a:lnTo>
                    <a:pt x="630" y="448"/>
                  </a:lnTo>
                  <a:lnTo>
                    <a:pt x="617" y="448"/>
                  </a:lnTo>
                  <a:lnTo>
                    <a:pt x="605" y="451"/>
                  </a:lnTo>
                  <a:lnTo>
                    <a:pt x="602" y="455"/>
                  </a:lnTo>
                  <a:lnTo>
                    <a:pt x="594" y="462"/>
                  </a:lnTo>
                  <a:lnTo>
                    <a:pt x="583" y="466"/>
                  </a:lnTo>
                  <a:lnTo>
                    <a:pt x="579" y="455"/>
                  </a:lnTo>
                  <a:lnTo>
                    <a:pt x="587" y="446"/>
                  </a:lnTo>
                  <a:lnTo>
                    <a:pt x="591" y="438"/>
                  </a:lnTo>
                  <a:lnTo>
                    <a:pt x="591" y="429"/>
                  </a:lnTo>
                  <a:lnTo>
                    <a:pt x="611" y="409"/>
                  </a:lnTo>
                  <a:lnTo>
                    <a:pt x="622" y="405"/>
                  </a:lnTo>
                  <a:lnTo>
                    <a:pt x="624" y="390"/>
                  </a:lnTo>
                  <a:lnTo>
                    <a:pt x="635" y="377"/>
                  </a:lnTo>
                  <a:lnTo>
                    <a:pt x="667" y="353"/>
                  </a:lnTo>
                  <a:lnTo>
                    <a:pt x="676" y="353"/>
                  </a:lnTo>
                  <a:lnTo>
                    <a:pt x="680" y="344"/>
                  </a:lnTo>
                  <a:lnTo>
                    <a:pt x="691" y="333"/>
                  </a:lnTo>
                  <a:lnTo>
                    <a:pt x="700" y="333"/>
                  </a:lnTo>
                  <a:lnTo>
                    <a:pt x="704" y="327"/>
                  </a:lnTo>
                  <a:lnTo>
                    <a:pt x="709" y="323"/>
                  </a:lnTo>
                  <a:lnTo>
                    <a:pt x="717" y="310"/>
                  </a:lnTo>
                  <a:lnTo>
                    <a:pt x="724" y="290"/>
                  </a:lnTo>
                  <a:lnTo>
                    <a:pt x="726" y="277"/>
                  </a:lnTo>
                  <a:lnTo>
                    <a:pt x="726" y="266"/>
                  </a:lnTo>
                  <a:lnTo>
                    <a:pt x="737" y="252"/>
                  </a:lnTo>
                  <a:lnTo>
                    <a:pt x="754" y="243"/>
                  </a:lnTo>
                  <a:lnTo>
                    <a:pt x="763" y="234"/>
                  </a:lnTo>
                  <a:lnTo>
                    <a:pt x="763" y="230"/>
                  </a:lnTo>
                  <a:lnTo>
                    <a:pt x="748" y="219"/>
                  </a:lnTo>
                  <a:lnTo>
                    <a:pt x="741" y="215"/>
                  </a:lnTo>
                  <a:lnTo>
                    <a:pt x="719" y="213"/>
                  </a:lnTo>
                  <a:lnTo>
                    <a:pt x="694" y="209"/>
                  </a:lnTo>
                  <a:lnTo>
                    <a:pt x="685" y="208"/>
                  </a:lnTo>
                  <a:lnTo>
                    <a:pt x="676" y="204"/>
                  </a:lnTo>
                  <a:lnTo>
                    <a:pt x="667" y="195"/>
                  </a:lnTo>
                  <a:lnTo>
                    <a:pt x="659" y="180"/>
                  </a:lnTo>
                  <a:lnTo>
                    <a:pt x="652" y="171"/>
                  </a:lnTo>
                  <a:lnTo>
                    <a:pt x="642" y="167"/>
                  </a:lnTo>
                  <a:lnTo>
                    <a:pt x="631" y="163"/>
                  </a:lnTo>
                  <a:lnTo>
                    <a:pt x="626" y="161"/>
                  </a:lnTo>
                  <a:lnTo>
                    <a:pt x="611" y="148"/>
                  </a:lnTo>
                  <a:lnTo>
                    <a:pt x="592" y="133"/>
                  </a:lnTo>
                  <a:lnTo>
                    <a:pt x="581" y="119"/>
                  </a:lnTo>
                  <a:lnTo>
                    <a:pt x="568" y="115"/>
                  </a:lnTo>
                  <a:lnTo>
                    <a:pt x="561" y="109"/>
                  </a:lnTo>
                  <a:lnTo>
                    <a:pt x="555" y="95"/>
                  </a:lnTo>
                  <a:lnTo>
                    <a:pt x="539" y="76"/>
                  </a:lnTo>
                  <a:lnTo>
                    <a:pt x="535" y="63"/>
                  </a:lnTo>
                  <a:lnTo>
                    <a:pt x="522" y="50"/>
                  </a:lnTo>
                  <a:lnTo>
                    <a:pt x="516" y="39"/>
                  </a:lnTo>
                  <a:lnTo>
                    <a:pt x="509" y="30"/>
                  </a:lnTo>
                  <a:lnTo>
                    <a:pt x="496" y="20"/>
                  </a:lnTo>
                  <a:lnTo>
                    <a:pt x="483" y="6"/>
                  </a:lnTo>
                  <a:lnTo>
                    <a:pt x="472" y="0"/>
                  </a:lnTo>
                  <a:lnTo>
                    <a:pt x="444" y="2"/>
                  </a:lnTo>
                  <a:lnTo>
                    <a:pt x="433" y="2"/>
                  </a:lnTo>
                  <a:lnTo>
                    <a:pt x="418" y="13"/>
                  </a:lnTo>
                  <a:lnTo>
                    <a:pt x="427" y="22"/>
                  </a:lnTo>
                  <a:lnTo>
                    <a:pt x="416" y="35"/>
                  </a:lnTo>
                  <a:lnTo>
                    <a:pt x="388" y="70"/>
                  </a:lnTo>
                  <a:lnTo>
                    <a:pt x="374" y="78"/>
                  </a:lnTo>
                  <a:lnTo>
                    <a:pt x="335" y="82"/>
                  </a:lnTo>
                  <a:lnTo>
                    <a:pt x="318" y="87"/>
                  </a:lnTo>
                  <a:lnTo>
                    <a:pt x="309" y="96"/>
                  </a:lnTo>
                  <a:lnTo>
                    <a:pt x="305" y="104"/>
                  </a:lnTo>
                  <a:lnTo>
                    <a:pt x="290" y="100"/>
                  </a:lnTo>
                  <a:lnTo>
                    <a:pt x="265" y="104"/>
                  </a:lnTo>
                  <a:lnTo>
                    <a:pt x="250" y="102"/>
                  </a:lnTo>
                  <a:lnTo>
                    <a:pt x="237" y="93"/>
                  </a:lnTo>
                  <a:lnTo>
                    <a:pt x="228" y="82"/>
                  </a:lnTo>
                  <a:lnTo>
                    <a:pt x="219" y="78"/>
                  </a:lnTo>
                  <a:lnTo>
                    <a:pt x="226" y="69"/>
                  </a:lnTo>
                  <a:lnTo>
                    <a:pt x="215" y="59"/>
                  </a:lnTo>
                  <a:lnTo>
                    <a:pt x="206" y="57"/>
                  </a:lnTo>
                  <a:lnTo>
                    <a:pt x="198" y="56"/>
                  </a:lnTo>
                  <a:lnTo>
                    <a:pt x="197" y="59"/>
                  </a:lnTo>
                  <a:lnTo>
                    <a:pt x="204" y="67"/>
                  </a:lnTo>
                  <a:lnTo>
                    <a:pt x="200" y="72"/>
                  </a:lnTo>
                  <a:lnTo>
                    <a:pt x="204" y="83"/>
                  </a:lnTo>
                  <a:lnTo>
                    <a:pt x="206" y="96"/>
                  </a:lnTo>
                  <a:lnTo>
                    <a:pt x="206" y="106"/>
                  </a:lnTo>
                  <a:lnTo>
                    <a:pt x="204" y="108"/>
                  </a:lnTo>
                  <a:lnTo>
                    <a:pt x="197" y="113"/>
                  </a:lnTo>
                  <a:lnTo>
                    <a:pt x="195" y="122"/>
                  </a:lnTo>
                  <a:lnTo>
                    <a:pt x="195" y="132"/>
                  </a:lnTo>
                  <a:lnTo>
                    <a:pt x="193" y="139"/>
                  </a:lnTo>
                  <a:lnTo>
                    <a:pt x="182" y="137"/>
                  </a:lnTo>
                  <a:lnTo>
                    <a:pt x="169" y="130"/>
                  </a:lnTo>
                  <a:lnTo>
                    <a:pt x="161" y="137"/>
                  </a:lnTo>
                  <a:lnTo>
                    <a:pt x="148" y="128"/>
                  </a:lnTo>
                  <a:lnTo>
                    <a:pt x="141" y="126"/>
                  </a:lnTo>
                  <a:lnTo>
                    <a:pt x="132" y="133"/>
                  </a:lnTo>
                  <a:lnTo>
                    <a:pt x="124" y="132"/>
                  </a:lnTo>
                  <a:lnTo>
                    <a:pt x="124" y="126"/>
                  </a:lnTo>
                  <a:lnTo>
                    <a:pt x="93" y="96"/>
                  </a:lnTo>
                  <a:lnTo>
                    <a:pt x="85" y="95"/>
                  </a:lnTo>
                  <a:lnTo>
                    <a:pt x="80" y="100"/>
                  </a:lnTo>
                  <a:lnTo>
                    <a:pt x="67" y="106"/>
                  </a:lnTo>
                  <a:lnTo>
                    <a:pt x="59" y="108"/>
                  </a:lnTo>
                  <a:lnTo>
                    <a:pt x="50" y="98"/>
                  </a:lnTo>
                  <a:lnTo>
                    <a:pt x="28" y="98"/>
                  </a:lnTo>
                  <a:lnTo>
                    <a:pt x="13" y="106"/>
                  </a:lnTo>
                  <a:close/>
                </a:path>
              </a:pathLst>
            </a:custGeom>
            <a:solidFill>
              <a:srgbClr val="DCDCDC"/>
            </a:solidFill>
            <a:ln w="9525" cmpd="sng">
              <a:solidFill>
                <a:srgbClr val="FFFFFF"/>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grpSp>
      <p:sp>
        <p:nvSpPr>
          <p:cNvPr id="155" name="Rounded Rectangle 144">
            <a:extLst>
              <a:ext uri="{FF2B5EF4-FFF2-40B4-BE49-F238E27FC236}">
                <a16:creationId xmlns:a16="http://schemas.microsoft.com/office/drawing/2014/main" id="{46239404-8124-4A07-843A-649FDD186091}"/>
              </a:ext>
            </a:extLst>
          </p:cNvPr>
          <p:cNvSpPr/>
          <p:nvPr/>
        </p:nvSpPr>
        <p:spPr>
          <a:xfrm>
            <a:off x="3903128" y="2141284"/>
            <a:ext cx="7583613" cy="2366062"/>
          </a:xfrm>
          <a:prstGeom prst="roundRect">
            <a:avLst>
              <a:gd name="adj" fmla="val 3136"/>
            </a:avLst>
          </a:prstGeom>
          <a:solidFill>
            <a:schemeClr val="bg1">
              <a:alpha val="80000"/>
            </a:schemeClr>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lIns="68580" tIns="137160" rIns="0" bIns="68580" rtlCol="0" anchor="ctr"/>
          <a:lstStyle/>
          <a:p>
            <a:pPr marL="134544" marR="0" lvl="0" indent="-91680" algn="l" defTabSz="685813" rtl="0" eaLnBrk="1" fontAlgn="auto" latinLnBrk="0" hangingPunct="1">
              <a:lnSpc>
                <a:spcPct val="115000"/>
              </a:lnSpc>
              <a:spcBef>
                <a:spcPts val="488"/>
              </a:spcBef>
              <a:spcAft>
                <a:spcPts val="0"/>
              </a:spcAft>
              <a:buClrTx/>
              <a:buSzTx/>
              <a:buFont typeface="Wingdings" pitchFamily="2" charset="2"/>
              <a:buChar char="§"/>
              <a:tabLst/>
              <a:defRPr/>
            </a:pPr>
            <a:r>
              <a:rPr kumimoji="0" lang="en-US" sz="1138"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Booz Allen Hamilton is the </a:t>
            </a:r>
            <a:r>
              <a:rPr kumimoji="0" lang="en-US" sz="1138"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longest serving management consulting firm in the Middle East and North Africa (MENA)</a:t>
            </a:r>
            <a:r>
              <a:rPr kumimoji="0" lang="en-US" sz="1138"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 – active in the region </a:t>
            </a:r>
            <a:r>
              <a:rPr kumimoji="0" lang="en-US" sz="1138"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since the 1950s</a:t>
            </a:r>
          </a:p>
          <a:p>
            <a:pPr marL="134544" marR="0" lvl="0" indent="-91680" algn="l" defTabSz="685813" rtl="0" eaLnBrk="1" fontAlgn="auto" latinLnBrk="0" hangingPunct="1">
              <a:lnSpc>
                <a:spcPct val="115000"/>
              </a:lnSpc>
              <a:spcBef>
                <a:spcPts val="488"/>
              </a:spcBef>
              <a:spcAft>
                <a:spcPts val="0"/>
              </a:spcAft>
              <a:buClrTx/>
              <a:buSzTx/>
              <a:buFont typeface="Wingdings" pitchFamily="2" charset="2"/>
              <a:buChar char="§"/>
              <a:tabLst/>
              <a:defRPr/>
            </a:pPr>
            <a:r>
              <a:rPr kumimoji="0" lang="en-US" sz="1138"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In 1993, we were </a:t>
            </a:r>
            <a:r>
              <a:rPr kumimoji="0" lang="en-US" sz="1138"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first to open offices in the region </a:t>
            </a:r>
            <a:r>
              <a:rPr kumimoji="0" lang="en-US" sz="1138"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starting in </a:t>
            </a:r>
            <a:r>
              <a:rPr kumimoji="0" lang="en-US" sz="1138"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Abu Dhabi </a:t>
            </a:r>
            <a:r>
              <a:rPr kumimoji="0" lang="en-US" sz="1138"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and soon thereafter in Dubai, Riyadh, and Beirut</a:t>
            </a:r>
            <a:endParaRPr kumimoji="0" lang="en-US" sz="1138" b="1" i="0" u="none" strike="noStrike" kern="0" cap="none" spc="0" normalizeH="0" baseline="0" noProof="0" dirty="0">
              <a:ln>
                <a:noFill/>
              </a:ln>
              <a:solidFill>
                <a:srgbClr val="004BAB"/>
              </a:solidFill>
              <a:effectLst/>
              <a:uLnTx/>
              <a:uFillTx/>
              <a:latin typeface="Calibri" panose="020F0502020204030204"/>
              <a:ea typeface="+mn-ea"/>
              <a:cs typeface="Calibri" panose="020F0502020204030204" pitchFamily="34" charset="0"/>
              <a:sym typeface="Calibri" panose="020F0502020204030204" pitchFamily="34" charset="0"/>
            </a:endParaRPr>
          </a:p>
          <a:p>
            <a:pPr marL="134544" marR="0" lvl="0" indent="-91680" algn="l" defTabSz="685813" rtl="0" eaLnBrk="1" fontAlgn="auto" latinLnBrk="0" hangingPunct="1">
              <a:lnSpc>
                <a:spcPct val="115000"/>
              </a:lnSpc>
              <a:spcBef>
                <a:spcPts val="488"/>
              </a:spcBef>
              <a:spcAft>
                <a:spcPts val="0"/>
              </a:spcAft>
              <a:buClrTx/>
              <a:buSzTx/>
              <a:buFont typeface="Wingdings" pitchFamily="2" charset="2"/>
              <a:buChar char="§"/>
              <a:tabLst/>
              <a:defRPr/>
            </a:pPr>
            <a:r>
              <a:rPr kumimoji="0" lang="en-US" sz="1138"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We have a strong commitment to the MENA region and a </a:t>
            </a:r>
            <a:r>
              <a:rPr kumimoji="0" lang="en-US" sz="1138"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deep understanding of the regional business environment</a:t>
            </a:r>
          </a:p>
          <a:p>
            <a:pPr marL="134544" marR="0" lvl="0" indent="-91680" algn="l" defTabSz="685813" rtl="0" eaLnBrk="1" fontAlgn="auto" latinLnBrk="0" hangingPunct="1">
              <a:lnSpc>
                <a:spcPct val="115000"/>
              </a:lnSpc>
              <a:spcBef>
                <a:spcPts val="488"/>
              </a:spcBef>
              <a:spcAft>
                <a:spcPts val="0"/>
              </a:spcAft>
              <a:buClrTx/>
              <a:buSzTx/>
              <a:buFont typeface="Wingdings" pitchFamily="2" charset="2"/>
              <a:buChar char="§"/>
              <a:tabLst/>
              <a:defRPr/>
            </a:pPr>
            <a:r>
              <a:rPr kumimoji="0" lang="en-US" sz="1138"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We have repeatedly demonstrated our ability to design, implement, and execute practical solutions for public and private clients in the </a:t>
            </a:r>
            <a:r>
              <a:rPr kumimoji="0" lang="en-US" sz="1138"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UAE, KSA, Qatar, Kuwait, Oman, Bahrain, Jordan, and Egypt</a:t>
            </a:r>
          </a:p>
          <a:p>
            <a:pPr marL="134544" marR="0" lvl="0" indent="-91680" algn="l" defTabSz="685813" rtl="0" eaLnBrk="1" fontAlgn="auto" latinLnBrk="0" hangingPunct="1">
              <a:lnSpc>
                <a:spcPct val="115000"/>
              </a:lnSpc>
              <a:spcBef>
                <a:spcPts val="488"/>
              </a:spcBef>
              <a:spcAft>
                <a:spcPts val="0"/>
              </a:spcAft>
              <a:buClrTx/>
              <a:buSzTx/>
              <a:buFont typeface="Wingdings" pitchFamily="2" charset="2"/>
              <a:buChar char="§"/>
              <a:tabLst/>
              <a:defRPr/>
            </a:pPr>
            <a:r>
              <a:rPr kumimoji="0" lang="en-US" sz="1138"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Our staff understand the MENA region, its </a:t>
            </a:r>
            <a:r>
              <a:rPr kumimoji="0" lang="en-US" sz="1138"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business issues, culture, and working environment </a:t>
            </a:r>
            <a:r>
              <a:rPr kumimoji="0" lang="en-US" sz="1138" b="0"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 Many of our staff are </a:t>
            </a:r>
            <a:r>
              <a:rPr kumimoji="0" lang="en-US" sz="1138" b="1" i="0" u="none" strike="noStrike" kern="0" cap="none" spc="0" normalizeH="0" baseline="0" noProof="0" dirty="0">
                <a:ln>
                  <a:noFill/>
                </a:ln>
                <a:solidFill>
                  <a:srgbClr val="000000"/>
                </a:solidFill>
                <a:effectLst/>
                <a:uLnTx/>
                <a:uFillTx/>
                <a:latin typeface="Calibri" panose="020F0502020204030204"/>
                <a:ea typeface="+mn-ea"/>
                <a:cs typeface="Calibri" panose="020F0502020204030204" pitchFamily="34" charset="0"/>
                <a:sym typeface="Calibri" panose="020F0502020204030204" pitchFamily="34" charset="0"/>
              </a:rPr>
              <a:t>native Arabic speakers</a:t>
            </a:r>
          </a:p>
        </p:txBody>
      </p:sp>
      <p:grpSp>
        <p:nvGrpSpPr>
          <p:cNvPr id="144" name="Group 143">
            <a:extLst>
              <a:ext uri="{FF2B5EF4-FFF2-40B4-BE49-F238E27FC236}">
                <a16:creationId xmlns:a16="http://schemas.microsoft.com/office/drawing/2014/main" id="{B58B91FA-A626-408B-9D21-0236F992A4CF}"/>
              </a:ext>
            </a:extLst>
          </p:cNvPr>
          <p:cNvGrpSpPr/>
          <p:nvPr/>
        </p:nvGrpSpPr>
        <p:grpSpPr>
          <a:xfrm>
            <a:off x="1686617" y="6005995"/>
            <a:ext cx="1516358" cy="318605"/>
            <a:chOff x="755132" y="5814449"/>
            <a:chExt cx="1866287" cy="392129"/>
          </a:xfrm>
        </p:grpSpPr>
        <p:sp>
          <p:nvSpPr>
            <p:cNvPr id="145" name="Rectangle 144">
              <a:extLst>
                <a:ext uri="{FF2B5EF4-FFF2-40B4-BE49-F238E27FC236}">
                  <a16:creationId xmlns:a16="http://schemas.microsoft.com/office/drawing/2014/main" id="{A0F5C8E8-C47E-49A0-94E5-36A3D14C1E7F}"/>
                </a:ext>
              </a:extLst>
            </p:cNvPr>
            <p:cNvSpPr/>
            <p:nvPr/>
          </p:nvSpPr>
          <p:spPr bwMode="auto">
            <a:xfrm>
              <a:off x="755132" y="6067567"/>
              <a:ext cx="234049" cy="139011"/>
            </a:xfrm>
            <a:prstGeom prst="rect">
              <a:avLst/>
            </a:prstGeom>
            <a:gradFill>
              <a:gsLst>
                <a:gs pos="0">
                  <a:schemeClr val="tx2">
                    <a:lumMod val="40000"/>
                    <a:lumOff val="60000"/>
                  </a:schemeClr>
                </a:gs>
                <a:gs pos="100000">
                  <a:schemeClr val="tx2">
                    <a:lumMod val="60000"/>
                    <a:lumOff val="40000"/>
                  </a:schemeClr>
                </a:gs>
              </a:gsLst>
              <a:lin ang="5400000" scaled="0"/>
            </a:gradFill>
            <a:ln w="9525" cmpd="sng">
              <a:solidFill>
                <a:schemeClr val="bg1"/>
              </a:solidFill>
              <a:round/>
              <a:headEnd/>
              <a:tailEnd/>
            </a:ln>
          </p:spPr>
          <p:txBody>
            <a:bodyPr/>
            <a:lstStyle/>
            <a:p>
              <a:pPr marL="0" marR="0" lvl="0" indent="0" algn="l"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6" name="Text Box 2">
              <a:extLst>
                <a:ext uri="{FF2B5EF4-FFF2-40B4-BE49-F238E27FC236}">
                  <a16:creationId xmlns:a16="http://schemas.microsoft.com/office/drawing/2014/main" id="{89C6DC70-5A13-42A1-9A80-0F17E8B13537}"/>
                </a:ext>
              </a:extLst>
            </p:cNvPr>
            <p:cNvSpPr txBox="1">
              <a:spLocks noChangeArrowheads="1"/>
            </p:cNvSpPr>
            <p:nvPr/>
          </p:nvSpPr>
          <p:spPr bwMode="gray">
            <a:xfrm>
              <a:off x="1068725" y="6054919"/>
              <a:ext cx="1552694" cy="14205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txBody>
            <a:bodyPr wrap="none" lIns="0" tIns="0" rIns="0" bIns="0">
              <a:spAutoFit/>
            </a:bodyPr>
            <a:lstStyle/>
            <a:p>
              <a:pPr marL="0" marR="0" lvl="0" indent="0" algn="l" defTabSz="685785" rtl="0" eaLnBrk="0" fontAlgn="base" latinLnBrk="0" hangingPunct="0">
                <a:lnSpc>
                  <a:spcPct val="100000"/>
                </a:lnSpc>
                <a:spcBef>
                  <a:spcPct val="0"/>
                </a:spcBef>
                <a:spcAft>
                  <a:spcPct val="0"/>
                </a:spcAft>
                <a:buClrTx/>
                <a:buSzTx/>
                <a:buFontTx/>
                <a:buNone/>
                <a:tabLst/>
                <a:defRPr/>
              </a:pPr>
              <a:r>
                <a:rPr kumimoji="0" lang="en-US" sz="750" b="1" i="1" u="none" strike="noStrike" kern="1200" cap="none" spc="0" normalizeH="0" baseline="0" noProof="0" dirty="0">
                  <a:ln>
                    <a:noFill/>
                  </a:ln>
                  <a:solidFill>
                    <a:srgbClr val="000000"/>
                  </a:solidFill>
                  <a:effectLst/>
                  <a:uLnTx/>
                  <a:uFillTx/>
                  <a:latin typeface="Calibri" panose="020F0502020204030204"/>
                  <a:ea typeface="+mn-ea"/>
                  <a:cs typeface="+mn-cs"/>
                </a:rPr>
                <a:t>Booz Allen MENA Engagements</a:t>
              </a:r>
            </a:p>
          </p:txBody>
        </p:sp>
        <p:grpSp>
          <p:nvGrpSpPr>
            <p:cNvPr id="147" name="Group 146">
              <a:extLst>
                <a:ext uri="{FF2B5EF4-FFF2-40B4-BE49-F238E27FC236}">
                  <a16:creationId xmlns:a16="http://schemas.microsoft.com/office/drawing/2014/main" id="{08D22931-1831-48BB-88BF-78191F7BC8D2}"/>
                </a:ext>
              </a:extLst>
            </p:cNvPr>
            <p:cNvGrpSpPr/>
            <p:nvPr/>
          </p:nvGrpSpPr>
          <p:grpSpPr>
            <a:xfrm>
              <a:off x="810200" y="5814449"/>
              <a:ext cx="1059539" cy="147668"/>
              <a:chOff x="3257918" y="6046365"/>
              <a:chExt cx="1064535" cy="145430"/>
            </a:xfrm>
          </p:grpSpPr>
          <p:sp>
            <p:nvSpPr>
              <p:cNvPr id="148" name="Text Box 2">
                <a:extLst>
                  <a:ext uri="{FF2B5EF4-FFF2-40B4-BE49-F238E27FC236}">
                    <a16:creationId xmlns:a16="http://schemas.microsoft.com/office/drawing/2014/main" id="{D7923963-1993-4A23-A26E-7B2AD922152F}"/>
                  </a:ext>
                </a:extLst>
              </p:cNvPr>
              <p:cNvSpPr txBox="1">
                <a:spLocks noChangeArrowheads="1"/>
              </p:cNvSpPr>
              <p:nvPr/>
            </p:nvSpPr>
            <p:spPr bwMode="gray">
              <a:xfrm>
                <a:off x="3517668" y="6051897"/>
                <a:ext cx="804785" cy="139898"/>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txBody>
              <a:bodyPr wrap="none" lIns="0" tIns="0" rIns="0" bIns="0">
                <a:spAutoFit/>
              </a:bodyPr>
              <a:lstStyle/>
              <a:p>
                <a:pPr marL="0" marR="0" lvl="0" indent="0" algn="l" defTabSz="685785" rtl="0" eaLnBrk="0" fontAlgn="base" latinLnBrk="0" hangingPunct="0">
                  <a:lnSpc>
                    <a:spcPct val="100000"/>
                  </a:lnSpc>
                  <a:spcBef>
                    <a:spcPct val="0"/>
                  </a:spcBef>
                  <a:spcAft>
                    <a:spcPct val="0"/>
                  </a:spcAft>
                  <a:buClrTx/>
                  <a:buSzTx/>
                  <a:buFontTx/>
                  <a:buNone/>
                  <a:tabLst/>
                  <a:defRPr/>
                </a:pPr>
                <a:r>
                  <a:rPr kumimoji="0" lang="en-US" sz="750" b="1" i="1" u="none" strike="noStrike" kern="1200" cap="none" spc="0" normalizeH="0" baseline="0" noProof="0" dirty="0">
                    <a:ln>
                      <a:noFill/>
                    </a:ln>
                    <a:solidFill>
                      <a:srgbClr val="000000"/>
                    </a:solidFill>
                    <a:effectLst/>
                    <a:uLnTx/>
                    <a:uFillTx/>
                    <a:latin typeface="Calibri" panose="020F0502020204030204"/>
                    <a:ea typeface="+mn-ea"/>
                    <a:cs typeface="+mn-cs"/>
                  </a:rPr>
                  <a:t>Regional Offices</a:t>
                </a:r>
              </a:p>
            </p:txBody>
          </p:sp>
          <p:sp>
            <p:nvSpPr>
              <p:cNvPr id="149" name="Teardrop 148">
                <a:extLst>
                  <a:ext uri="{FF2B5EF4-FFF2-40B4-BE49-F238E27FC236}">
                    <a16:creationId xmlns:a16="http://schemas.microsoft.com/office/drawing/2014/main" id="{B16C74D5-651B-46AD-8984-8534C9E0AB59}"/>
                  </a:ext>
                </a:extLst>
              </p:cNvPr>
              <p:cNvSpPr/>
              <p:nvPr/>
            </p:nvSpPr>
            <p:spPr>
              <a:xfrm rot="8113995">
                <a:off x="3257918" y="6046365"/>
                <a:ext cx="107517" cy="110892"/>
              </a:xfrm>
              <a:prstGeom prst="teardrop">
                <a:avLst>
                  <a:gd name="adj" fmla="val 140278"/>
                </a:avLst>
              </a:prstGeom>
              <a:gradFill>
                <a:gsLst>
                  <a:gs pos="0">
                    <a:schemeClr val="accent5"/>
                  </a:gs>
                  <a:gs pos="100000">
                    <a:schemeClr val="accent5">
                      <a:lumMod val="75000"/>
                    </a:schemeClr>
                  </a:gs>
                </a:gsLst>
                <a:lin ang="5400000" scaled="0"/>
              </a:gradFill>
              <a:ln w="9525" cap="flat" cmpd="sng" algn="ctr">
                <a:noFill/>
                <a:prstDash val="solid"/>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5"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150" name="Rounded Rectangle 148">
            <a:extLst>
              <a:ext uri="{FF2B5EF4-FFF2-40B4-BE49-F238E27FC236}">
                <a16:creationId xmlns:a16="http://schemas.microsoft.com/office/drawing/2014/main" id="{487F34C8-4E6F-4CE6-A56B-9C13E25DFCC6}"/>
              </a:ext>
            </a:extLst>
          </p:cNvPr>
          <p:cNvSpPr/>
          <p:nvPr/>
        </p:nvSpPr>
        <p:spPr>
          <a:xfrm>
            <a:off x="6166709" y="4291890"/>
            <a:ext cx="3056451" cy="508710"/>
          </a:xfrm>
          <a:prstGeom prst="roundRect">
            <a:avLst>
              <a:gd name="adj" fmla="val 3136"/>
            </a:avLst>
          </a:prstGeom>
          <a:solidFill>
            <a:schemeClr val="bg1">
              <a:lumMod val="95000"/>
              <a:alpha val="80000"/>
            </a:schemeClr>
          </a:solid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85738" rtl="0" eaLnBrk="1" fontAlgn="auto" latinLnBrk="0" hangingPunct="1">
              <a:lnSpc>
                <a:spcPct val="100000"/>
              </a:lnSpc>
              <a:spcBef>
                <a:spcPts val="0"/>
              </a:spcBef>
              <a:spcAft>
                <a:spcPts val="488"/>
              </a:spcAft>
              <a:buClrTx/>
              <a:buSzTx/>
              <a:buFontTx/>
              <a:buNone/>
              <a:tabLst/>
              <a:defRPr/>
            </a:pPr>
            <a:r>
              <a:rPr kumimoji="0" lang="en-US" sz="1138" b="1" i="1" u="none" strike="noStrike" kern="0" cap="none" spc="0" normalizeH="0" baseline="0" noProof="0" dirty="0">
                <a:ln>
                  <a:noFill/>
                </a:ln>
                <a:solidFill>
                  <a:srgbClr val="000000"/>
                </a:solidFill>
                <a:effectLst/>
                <a:uLnTx/>
                <a:uFillTx/>
                <a:latin typeface="Calibri" panose="020F0502020204030204"/>
                <a:ea typeface="+mn-ea"/>
                <a:cs typeface="+mn-cs"/>
              </a:rPr>
              <a:t>Regional Offices</a:t>
            </a:r>
            <a:endParaRPr kumimoji="0" lang="en-US" sz="1300" b="0" i="0" u="none" strike="noStrike" kern="0" cap="none" spc="0" normalizeH="0" baseline="0" noProof="0" dirty="0">
              <a:ln>
                <a:noFill/>
              </a:ln>
              <a:solidFill>
                <a:srgbClr val="000000"/>
              </a:solidFill>
              <a:effectLst/>
              <a:uLnTx/>
              <a:uFillTx/>
              <a:latin typeface="Calibri" panose="020F0502020204030204"/>
              <a:ea typeface="+mn-ea"/>
              <a:cs typeface="+mn-cs"/>
            </a:endParaRPr>
          </a:p>
          <a:p>
            <a:pPr marL="0" marR="0" lvl="0" indent="0" algn="ctr" defTabSz="185738" rtl="0" eaLnBrk="1" fontAlgn="auto" latinLnBrk="0" hangingPunct="1">
              <a:lnSpc>
                <a:spcPct val="100000"/>
              </a:lnSpc>
              <a:spcBef>
                <a:spcPts val="0"/>
              </a:spcBef>
              <a:spcAft>
                <a:spcPts val="488"/>
              </a:spcAft>
              <a:buClrTx/>
              <a:buSzTx/>
              <a:buFontTx/>
              <a:buNone/>
              <a:tabLst/>
              <a:defRPr/>
            </a:pPr>
            <a:r>
              <a:rPr kumimoji="0" lang="en-US" sz="1138" b="0" i="0" u="none" strike="noStrike" kern="0" cap="none" spc="0" normalizeH="0" baseline="0" noProof="0" dirty="0">
                <a:ln>
                  <a:noFill/>
                </a:ln>
                <a:solidFill>
                  <a:srgbClr val="000000">
                    <a:lumMod val="95000"/>
                    <a:lumOff val="5000"/>
                  </a:srgbClr>
                </a:solidFill>
                <a:effectLst/>
                <a:uLnTx/>
                <a:uFillTx/>
                <a:latin typeface="Calibri" panose="020F0502020204030204"/>
                <a:ea typeface="+mn-ea"/>
                <a:cs typeface="+mn-cs"/>
              </a:rPr>
              <a:t>Abu Dhabi | Dubai | Riyadh </a:t>
            </a:r>
          </a:p>
        </p:txBody>
      </p:sp>
      <p:sp>
        <p:nvSpPr>
          <p:cNvPr id="151" name="Rounded Rectangle 145">
            <a:extLst>
              <a:ext uri="{FF2B5EF4-FFF2-40B4-BE49-F238E27FC236}">
                <a16:creationId xmlns:a16="http://schemas.microsoft.com/office/drawing/2014/main" id="{A0AC8295-E418-4A16-854F-91C7B701E12C}"/>
              </a:ext>
            </a:extLst>
          </p:cNvPr>
          <p:cNvSpPr/>
          <p:nvPr/>
        </p:nvSpPr>
        <p:spPr bwMode="gray">
          <a:xfrm>
            <a:off x="6572674" y="2035891"/>
            <a:ext cx="2244521" cy="210786"/>
          </a:xfrm>
          <a:prstGeom prst="roundRect">
            <a:avLst/>
          </a:prstGeom>
          <a:solidFill>
            <a:schemeClr val="accent1">
              <a:lumMod val="75000"/>
            </a:schemeClr>
          </a:solidFill>
          <a:ln w="3175">
            <a:solidFill>
              <a:srgbClr val="DADADA"/>
            </a:solidFill>
            <a:miter lim="800000"/>
            <a:headEnd/>
            <a:tailEnd/>
          </a:ln>
          <a:effectLst>
            <a:outerShdw blurRad="50800" dist="38100" dir="2700000" algn="tl" rotWithShape="0">
              <a:prstClr val="black">
                <a:alpha val="40000"/>
              </a:prstClr>
            </a:outerShdw>
          </a:effectLst>
        </p:spPr>
        <p:txBody>
          <a:bodyPr lIns="34290" rIns="34290" anchor="ctr" anchorCtr="1"/>
          <a:lstStyle/>
          <a:p>
            <a:pPr marL="0" marR="0" lvl="0" indent="0" algn="l" defTabSz="685813" rtl="0" eaLnBrk="1" fontAlgn="auto" latinLnBrk="0" hangingPunct="1">
              <a:lnSpc>
                <a:spcPct val="100000"/>
              </a:lnSpc>
              <a:spcBef>
                <a:spcPts val="0"/>
              </a:spcBef>
              <a:spcAft>
                <a:spcPts val="0"/>
              </a:spcAft>
              <a:buClrTx/>
              <a:buSzTx/>
              <a:buFontTx/>
              <a:buNone/>
              <a:tabLst/>
              <a:defRPr/>
            </a:pPr>
            <a:r>
              <a:rPr kumimoji="0" lang="en-US" sz="1138" b="1" i="0" u="none" strike="noStrike" kern="1200" cap="none" spc="0" normalizeH="0" baseline="0" noProof="0" dirty="0">
                <a:ln>
                  <a:noFill/>
                </a:ln>
                <a:solidFill>
                  <a:srgbClr val="FFFFFF"/>
                </a:solidFill>
                <a:effectLst/>
                <a:uLnTx/>
                <a:uFillTx/>
                <a:latin typeface="Calibri" panose="020F0502020204030204"/>
                <a:ea typeface="ＭＳ Ｐゴシック" charset="0"/>
                <a:cs typeface="Arial" panose="020B0604020202020204" pitchFamily="34" charset="0"/>
              </a:rPr>
              <a:t>Booz Allen MENA</a:t>
            </a:r>
          </a:p>
        </p:txBody>
      </p:sp>
      <p:sp>
        <p:nvSpPr>
          <p:cNvPr id="142" name="Oval 141">
            <a:extLst>
              <a:ext uri="{FF2B5EF4-FFF2-40B4-BE49-F238E27FC236}">
                <a16:creationId xmlns:a16="http://schemas.microsoft.com/office/drawing/2014/main" id="{753C9F3B-D6E1-4421-BB39-D25ECD3089FF}"/>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143" name="AutoShape 1177">
            <a:extLst>
              <a:ext uri="{FF2B5EF4-FFF2-40B4-BE49-F238E27FC236}">
                <a16:creationId xmlns:a16="http://schemas.microsoft.com/office/drawing/2014/main" id="{78B1C70A-2B94-4CF3-8ABF-116B0B00672B}"/>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Globally Recognized Firm with Established Regional Presence</a:t>
            </a:r>
          </a:p>
        </p:txBody>
      </p:sp>
      <p:sp>
        <p:nvSpPr>
          <p:cNvPr id="135" name="Footer Placeholder 3">
            <a:extLst>
              <a:ext uri="{FF2B5EF4-FFF2-40B4-BE49-F238E27FC236}">
                <a16:creationId xmlns:a16="http://schemas.microsoft.com/office/drawing/2014/main" id="{C9946E7D-4B55-4D9E-B855-43E7F9FB46D6}"/>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solidFill>
                  <a:srgbClr val="243646"/>
                </a:solidFill>
              </a:rPr>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2446097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5616945-1FE6-487A-8029-5EC77E86DE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7" name="Object 6" hidden="1">
                        <a:extLst>
                          <a:ext uri="{FF2B5EF4-FFF2-40B4-BE49-F238E27FC236}">
                            <a16:creationId xmlns:a16="http://schemas.microsoft.com/office/drawing/2014/main" id="{15616945-1FE6-487A-8029-5EC77E86DE3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182A0D1-FF53-4982-AFEB-36959715443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2" name="Title 1">
            <a:extLst>
              <a:ext uri="{FF2B5EF4-FFF2-40B4-BE49-F238E27FC236}">
                <a16:creationId xmlns:a16="http://schemas.microsoft.com/office/drawing/2014/main" id="{C721EFA4-9F10-4D54-B241-5EC30E0E4622}"/>
              </a:ext>
            </a:extLst>
          </p:cNvPr>
          <p:cNvSpPr>
            <a:spLocks noGrp="1"/>
          </p:cNvSpPr>
          <p:nvPr>
            <p:ph type="title"/>
          </p:nvPr>
        </p:nvSpPr>
        <p:spPr/>
        <p:txBody>
          <a:bodyPr/>
          <a:lstStyle/>
          <a:p>
            <a:r>
              <a:rPr lang="en-US" altLang="en-US" dirty="0"/>
              <a:t>Table of Contents</a:t>
            </a:r>
            <a:endParaRPr lang="en-US" dirty="0"/>
          </a:p>
        </p:txBody>
      </p:sp>
      <p:cxnSp>
        <p:nvCxnSpPr>
          <p:cNvPr id="22" name="Straight Connector 21">
            <a:extLst>
              <a:ext uri="{FF2B5EF4-FFF2-40B4-BE49-F238E27FC236}">
                <a16:creationId xmlns:a16="http://schemas.microsoft.com/office/drawing/2014/main" id="{9E9ABC41-5F83-42C1-8F69-3426CD565F16}"/>
              </a:ext>
            </a:extLst>
          </p:cNvPr>
          <p:cNvCxnSpPr>
            <a:cxnSpLocks/>
          </p:cNvCxnSpPr>
          <p:nvPr/>
        </p:nvCxnSpPr>
        <p:spPr>
          <a:xfrm>
            <a:off x="4953000" y="1521722"/>
            <a:ext cx="549497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Rectangle 2">
            <a:hlinkClick r:id="rId7" action="ppaction://hlinksldjump"/>
            <a:extLst>
              <a:ext uri="{FF2B5EF4-FFF2-40B4-BE49-F238E27FC236}">
                <a16:creationId xmlns:a16="http://schemas.microsoft.com/office/drawing/2014/main" id="{AE5DB147-1188-4D43-B0B0-50E2AC179566}"/>
              </a:ext>
            </a:extLst>
          </p:cNvPr>
          <p:cNvSpPr/>
          <p:nvPr/>
        </p:nvSpPr>
        <p:spPr>
          <a:xfrm>
            <a:off x="4881686" y="1219200"/>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EXECUTIVE SUMMARY</a:t>
            </a:r>
          </a:p>
        </p:txBody>
      </p:sp>
      <p:sp>
        <p:nvSpPr>
          <p:cNvPr id="8" name="Rectangle 7">
            <a:hlinkClick r:id="rId8" action="ppaction://hlinksldjump"/>
            <a:extLst>
              <a:ext uri="{FF2B5EF4-FFF2-40B4-BE49-F238E27FC236}">
                <a16:creationId xmlns:a16="http://schemas.microsoft.com/office/drawing/2014/main" id="{90B50DF0-DC11-4B2F-9B37-951660F52F53}"/>
              </a:ext>
            </a:extLst>
          </p:cNvPr>
          <p:cNvSpPr/>
          <p:nvPr/>
        </p:nvSpPr>
        <p:spPr>
          <a:xfrm>
            <a:off x="4881686" y="17664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UNDERSTANDING OF THE SITUATION</a:t>
            </a:r>
          </a:p>
        </p:txBody>
      </p:sp>
      <p:sp>
        <p:nvSpPr>
          <p:cNvPr id="9" name="Rectangle 8">
            <a:hlinkClick r:id="rId9" action="ppaction://hlinksldjump"/>
            <a:extLst>
              <a:ext uri="{FF2B5EF4-FFF2-40B4-BE49-F238E27FC236}">
                <a16:creationId xmlns:a16="http://schemas.microsoft.com/office/drawing/2014/main" id="{6D880C81-14CB-49F3-BDC6-42B1DBAB3D62}"/>
              </a:ext>
            </a:extLst>
          </p:cNvPr>
          <p:cNvSpPr/>
          <p:nvPr/>
        </p:nvSpPr>
        <p:spPr>
          <a:xfrm>
            <a:off x="4881686" y="2313766"/>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WHY BOOZ ALLEN HAMILTON</a:t>
            </a:r>
          </a:p>
        </p:txBody>
      </p:sp>
      <p:sp>
        <p:nvSpPr>
          <p:cNvPr id="10" name="Rectangle 9">
            <a:hlinkClick r:id="rId10" action="ppaction://hlinksldjump"/>
            <a:extLst>
              <a:ext uri="{FF2B5EF4-FFF2-40B4-BE49-F238E27FC236}">
                <a16:creationId xmlns:a16="http://schemas.microsoft.com/office/drawing/2014/main" id="{BB54C01C-ED44-46A2-A7C5-FB7A637471B0}"/>
              </a:ext>
            </a:extLst>
          </p:cNvPr>
          <p:cNvSpPr/>
          <p:nvPr/>
        </p:nvSpPr>
        <p:spPr>
          <a:xfrm>
            <a:off x="4881686" y="2861049"/>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PROPOSED PROJECT APPROACH</a:t>
            </a:r>
          </a:p>
        </p:txBody>
      </p:sp>
      <p:sp>
        <p:nvSpPr>
          <p:cNvPr id="11" name="Rectangle 10">
            <a:hlinkClick r:id="rId11" action="ppaction://hlinksldjump"/>
            <a:extLst>
              <a:ext uri="{FF2B5EF4-FFF2-40B4-BE49-F238E27FC236}">
                <a16:creationId xmlns:a16="http://schemas.microsoft.com/office/drawing/2014/main" id="{48A87103-2952-466D-97DF-3E5C8CAAA8D0}"/>
              </a:ext>
            </a:extLst>
          </p:cNvPr>
          <p:cNvSpPr/>
          <p:nvPr/>
        </p:nvSpPr>
        <p:spPr>
          <a:xfrm>
            <a:off x="4881686" y="3408332"/>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TIMELINE &amp; TEAM STRUCTURE</a:t>
            </a:r>
          </a:p>
        </p:txBody>
      </p:sp>
      <p:sp>
        <p:nvSpPr>
          <p:cNvPr id="12" name="Rectangle 11">
            <a:hlinkClick r:id="rId12" action="ppaction://hlinksldjump"/>
            <a:extLst>
              <a:ext uri="{FF2B5EF4-FFF2-40B4-BE49-F238E27FC236}">
                <a16:creationId xmlns:a16="http://schemas.microsoft.com/office/drawing/2014/main" id="{0DA794DC-8643-4961-A49F-310297A96727}"/>
              </a:ext>
            </a:extLst>
          </p:cNvPr>
          <p:cNvSpPr/>
          <p:nvPr/>
        </p:nvSpPr>
        <p:spPr>
          <a:xfrm>
            <a:off x="4881686" y="3955615"/>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QUALIFICATIONS</a:t>
            </a:r>
          </a:p>
        </p:txBody>
      </p:sp>
      <p:sp>
        <p:nvSpPr>
          <p:cNvPr id="13" name="Rectangle 12">
            <a:hlinkClick r:id="rId13" action="ppaction://hlinksldjump"/>
            <a:extLst>
              <a:ext uri="{FF2B5EF4-FFF2-40B4-BE49-F238E27FC236}">
                <a16:creationId xmlns:a16="http://schemas.microsoft.com/office/drawing/2014/main" id="{3E74B43B-CCD7-44FE-A2F5-59E1CE5CB474}"/>
              </a:ext>
            </a:extLst>
          </p:cNvPr>
          <p:cNvSpPr/>
          <p:nvPr/>
        </p:nvSpPr>
        <p:spPr>
          <a:xfrm>
            <a:off x="4881686" y="4502898"/>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TEAM RESUMES</a:t>
            </a:r>
          </a:p>
        </p:txBody>
      </p:sp>
      <p:sp>
        <p:nvSpPr>
          <p:cNvPr id="14" name="Rectangle 13">
            <a:hlinkClick r:id="rId14" action="ppaction://hlinksldjump"/>
            <a:extLst>
              <a:ext uri="{FF2B5EF4-FFF2-40B4-BE49-F238E27FC236}">
                <a16:creationId xmlns:a16="http://schemas.microsoft.com/office/drawing/2014/main" id="{58D1D950-D7DA-4295-B8DF-E54EAA76F17A}"/>
              </a:ext>
            </a:extLst>
          </p:cNvPr>
          <p:cNvSpPr/>
          <p:nvPr/>
        </p:nvSpPr>
        <p:spPr>
          <a:xfrm>
            <a:off x="4881686" y="50501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CORPORATE DOCUMENTS</a:t>
            </a:r>
          </a:p>
        </p:txBody>
      </p:sp>
      <p:sp>
        <p:nvSpPr>
          <p:cNvPr id="15" name="Footer Placeholder 3">
            <a:extLst>
              <a:ext uri="{FF2B5EF4-FFF2-40B4-BE49-F238E27FC236}">
                <a16:creationId xmlns:a16="http://schemas.microsoft.com/office/drawing/2014/main" id="{F7CFEEDD-74CD-4EE5-AF91-B567BEEC5D4A}"/>
              </a:ext>
            </a:extLst>
          </p:cNvPr>
          <p:cNvSpPr txBox="1">
            <a:spLocks/>
          </p:cNvSpPr>
          <p:nvPr/>
        </p:nvSpPr>
        <p:spPr>
          <a:xfrm>
            <a:off x="4881686" y="6477000"/>
            <a:ext cx="4937760"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chemeClr val="bg1"/>
                </a:solidFill>
                <a:effectLst/>
                <a:uLnTx/>
                <a:uFillTx/>
                <a:latin typeface="Georgia" charset="0"/>
              </a:rPr>
              <a:t>This document is confidential and intended solely for </a:t>
            </a:r>
            <a:r>
              <a:rPr lang="en-US" dirty="0">
                <a:solidFill>
                  <a:schemeClr val="bg1"/>
                </a:solidFill>
              </a:rPr>
              <a:t>OXAGON</a:t>
            </a:r>
            <a:r>
              <a:rPr kumimoji="0" lang="en-US" sz="700" b="0" i="1" u="none" strike="noStrike" kern="1200" cap="none" spc="0" normalizeH="0" baseline="0" noProof="0" dirty="0">
                <a:ln>
                  <a:noFill/>
                </a:ln>
                <a:solidFill>
                  <a:schemeClr val="bg1"/>
                </a:solidFill>
                <a:effectLst/>
                <a:uLnTx/>
                <a:uFillTx/>
                <a:latin typeface="Georgia" charset="0"/>
              </a:rPr>
              <a:t> in the context of Booz Allen's proposal review.</a:t>
            </a:r>
          </a:p>
        </p:txBody>
      </p:sp>
    </p:spTree>
    <p:extLst>
      <p:ext uri="{BB962C8B-B14F-4D97-AF65-F5344CB8AC3E}">
        <p14:creationId xmlns:p14="http://schemas.microsoft.com/office/powerpoint/2010/main" val="797674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89BCBE6-D47A-4257-933E-4ECFB7F7B318}"/>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6" name="Object 5" hidden="1">
                        <a:extLst>
                          <a:ext uri="{FF2B5EF4-FFF2-40B4-BE49-F238E27FC236}">
                            <a16:creationId xmlns:a16="http://schemas.microsoft.com/office/drawing/2014/main" id="{189BCBE6-D47A-4257-933E-4ECFB7F7B318}"/>
                          </a:ext>
                        </a:extLst>
                      </p:cNvPr>
                      <p:cNvPicPr/>
                      <p:nvPr/>
                    </p:nvPicPr>
                    <p:blipFill>
                      <a:blip r:embed="rId5"/>
                      <a:stretch>
                        <a:fillRect/>
                      </a:stretch>
                    </p:blipFill>
                    <p:spPr>
                      <a:xfrm>
                        <a:off x="1144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B87B49B4-932B-4B47-AAE3-43FC265BCC4F}"/>
              </a:ext>
            </a:extLst>
          </p:cNvPr>
          <p:cNvSpPr>
            <a:spLocks noGrp="1"/>
          </p:cNvSpPr>
          <p:nvPr>
            <p:ph type="title"/>
          </p:nvPr>
        </p:nvSpPr>
        <p:spPr/>
        <p:txBody>
          <a:bodyPr vert="horz"/>
          <a:lstStyle/>
          <a:p>
            <a:r>
              <a:rPr lang="en-US" dirty="0"/>
              <a:t>In KSA, we play a key advisory role in helping leading public and private entities achieve their vision and strategies across a wide range of focus areas</a:t>
            </a:r>
          </a:p>
        </p:txBody>
      </p:sp>
      <p:sp>
        <p:nvSpPr>
          <p:cNvPr id="4" name="Text Placeholder 3">
            <a:extLst>
              <a:ext uri="{FF2B5EF4-FFF2-40B4-BE49-F238E27FC236}">
                <a16:creationId xmlns:a16="http://schemas.microsoft.com/office/drawing/2014/main" id="{D0B3F7A1-2927-4C7C-BF0C-FF8BCC4F6E23}"/>
              </a:ext>
            </a:extLst>
          </p:cNvPr>
          <p:cNvSpPr>
            <a:spLocks noGrp="1"/>
          </p:cNvSpPr>
          <p:nvPr>
            <p:ph type="body" sz="quarter" idx="11"/>
          </p:nvPr>
        </p:nvSpPr>
        <p:spPr/>
        <p:txBody>
          <a:bodyPr/>
          <a:lstStyle/>
          <a:p>
            <a:r>
              <a:rPr lang="en-US" dirty="0"/>
              <a:t>Select Booz Allen Engagements in KSA</a:t>
            </a:r>
          </a:p>
        </p:txBody>
      </p:sp>
      <p:pic>
        <p:nvPicPr>
          <p:cNvPr id="7" name="Picture 14" descr="Image result for ksa country flag">
            <a:extLst>
              <a:ext uri="{FF2B5EF4-FFF2-40B4-BE49-F238E27FC236}">
                <a16:creationId xmlns:a16="http://schemas.microsoft.com/office/drawing/2014/main" id="{808672B3-1BD2-4591-841F-435EB6B9C604}"/>
              </a:ext>
            </a:extLst>
          </p:cNvPr>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56754" y="1372013"/>
            <a:ext cx="455392" cy="45539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02D7288-5F50-4463-8F5D-515D36A4E884}"/>
              </a:ext>
            </a:extLst>
          </p:cNvPr>
          <p:cNvGrpSpPr>
            <a:grpSpLocks noChangeAspect="1"/>
          </p:cNvGrpSpPr>
          <p:nvPr/>
        </p:nvGrpSpPr>
        <p:grpSpPr bwMode="auto">
          <a:xfrm>
            <a:off x="1751869" y="1325546"/>
            <a:ext cx="642730" cy="570063"/>
            <a:chOff x="827" y="339"/>
            <a:chExt cx="4104" cy="3640"/>
          </a:xfrm>
          <a:solidFill>
            <a:srgbClr val="F3F3F3"/>
          </a:solidFill>
          <a:effectLst>
            <a:outerShdw blurRad="50800" dist="38100" dir="2700000" algn="tl" rotWithShape="0">
              <a:prstClr val="black">
                <a:alpha val="40000"/>
              </a:prstClr>
            </a:outerShdw>
          </a:effectLst>
        </p:grpSpPr>
        <p:sp>
          <p:nvSpPr>
            <p:cNvPr id="9" name="Freeform 3">
              <a:extLst>
                <a:ext uri="{FF2B5EF4-FFF2-40B4-BE49-F238E27FC236}">
                  <a16:creationId xmlns:a16="http://schemas.microsoft.com/office/drawing/2014/main" id="{CC993223-95F2-449A-BC2E-ED85B374D6DC}"/>
                </a:ext>
              </a:extLst>
            </p:cNvPr>
            <p:cNvSpPr>
              <a:spLocks noChangeAspect="1"/>
            </p:cNvSpPr>
            <p:nvPr/>
          </p:nvSpPr>
          <p:spPr bwMode="auto">
            <a:xfrm>
              <a:off x="827" y="339"/>
              <a:ext cx="4104" cy="3640"/>
            </a:xfrm>
            <a:custGeom>
              <a:avLst/>
              <a:gdLst>
                <a:gd name="T0" fmla="*/ 2400 w 4104"/>
                <a:gd name="T1" fmla="*/ 720 h 3640"/>
                <a:gd name="T2" fmla="*/ 1392 w 4104"/>
                <a:gd name="T3" fmla="*/ 216 h 3640"/>
                <a:gd name="T4" fmla="*/ 520 w 4104"/>
                <a:gd name="T5" fmla="*/ 112 h 3640"/>
                <a:gd name="T6" fmla="*/ 584 w 4104"/>
                <a:gd name="T7" fmla="*/ 440 h 3640"/>
                <a:gd name="T8" fmla="*/ 88 w 4104"/>
                <a:gd name="T9" fmla="*/ 560 h 3640"/>
                <a:gd name="T10" fmla="*/ 64 w 4104"/>
                <a:gd name="T11" fmla="*/ 656 h 3640"/>
                <a:gd name="T12" fmla="*/ 8 w 4104"/>
                <a:gd name="T13" fmla="*/ 800 h 3640"/>
                <a:gd name="T14" fmla="*/ 40 w 4104"/>
                <a:gd name="T15" fmla="*/ 816 h 3640"/>
                <a:gd name="T16" fmla="*/ 128 w 4104"/>
                <a:gd name="T17" fmla="*/ 864 h 3640"/>
                <a:gd name="T18" fmla="*/ 192 w 4104"/>
                <a:gd name="T19" fmla="*/ 992 h 3640"/>
                <a:gd name="T20" fmla="*/ 240 w 4104"/>
                <a:gd name="T21" fmla="*/ 1088 h 3640"/>
                <a:gd name="T22" fmla="*/ 320 w 4104"/>
                <a:gd name="T23" fmla="*/ 1264 h 3640"/>
                <a:gd name="T24" fmla="*/ 352 w 4104"/>
                <a:gd name="T25" fmla="*/ 1344 h 3640"/>
                <a:gd name="T26" fmla="*/ 408 w 4104"/>
                <a:gd name="T27" fmla="*/ 1416 h 3640"/>
                <a:gd name="T28" fmla="*/ 448 w 4104"/>
                <a:gd name="T29" fmla="*/ 1512 h 3640"/>
                <a:gd name="T30" fmla="*/ 440 w 4104"/>
                <a:gd name="T31" fmla="*/ 1584 h 3640"/>
                <a:gd name="T32" fmla="*/ 480 w 4104"/>
                <a:gd name="T33" fmla="*/ 1648 h 3640"/>
                <a:gd name="T34" fmla="*/ 544 w 4104"/>
                <a:gd name="T35" fmla="*/ 1704 h 3640"/>
                <a:gd name="T36" fmla="*/ 600 w 4104"/>
                <a:gd name="T37" fmla="*/ 1752 h 3640"/>
                <a:gd name="T38" fmla="*/ 696 w 4104"/>
                <a:gd name="T39" fmla="*/ 1872 h 3640"/>
                <a:gd name="T40" fmla="*/ 720 w 4104"/>
                <a:gd name="T41" fmla="*/ 1944 h 3640"/>
                <a:gd name="T42" fmla="*/ 760 w 4104"/>
                <a:gd name="T43" fmla="*/ 2016 h 3640"/>
                <a:gd name="T44" fmla="*/ 768 w 4104"/>
                <a:gd name="T45" fmla="*/ 2048 h 3640"/>
                <a:gd name="T46" fmla="*/ 784 w 4104"/>
                <a:gd name="T47" fmla="*/ 2144 h 3640"/>
                <a:gd name="T48" fmla="*/ 752 w 4104"/>
                <a:gd name="T49" fmla="*/ 2240 h 3640"/>
                <a:gd name="T50" fmla="*/ 776 w 4104"/>
                <a:gd name="T51" fmla="*/ 2296 h 3640"/>
                <a:gd name="T52" fmla="*/ 776 w 4104"/>
                <a:gd name="T53" fmla="*/ 2384 h 3640"/>
                <a:gd name="T54" fmla="*/ 816 w 4104"/>
                <a:gd name="T55" fmla="*/ 2456 h 3640"/>
                <a:gd name="T56" fmla="*/ 856 w 4104"/>
                <a:gd name="T57" fmla="*/ 2536 h 3640"/>
                <a:gd name="T58" fmla="*/ 944 w 4104"/>
                <a:gd name="T59" fmla="*/ 2600 h 3640"/>
                <a:gd name="T60" fmla="*/ 1032 w 4104"/>
                <a:gd name="T61" fmla="*/ 2664 h 3640"/>
                <a:gd name="T62" fmla="*/ 1096 w 4104"/>
                <a:gd name="T63" fmla="*/ 2752 h 3640"/>
                <a:gd name="T64" fmla="*/ 1128 w 4104"/>
                <a:gd name="T65" fmla="*/ 2816 h 3640"/>
                <a:gd name="T66" fmla="*/ 1160 w 4104"/>
                <a:gd name="T67" fmla="*/ 2888 h 3640"/>
                <a:gd name="T68" fmla="*/ 1176 w 4104"/>
                <a:gd name="T69" fmla="*/ 2968 h 3640"/>
                <a:gd name="T70" fmla="*/ 1232 w 4104"/>
                <a:gd name="T71" fmla="*/ 3072 h 3640"/>
                <a:gd name="T72" fmla="*/ 1312 w 4104"/>
                <a:gd name="T73" fmla="*/ 3184 h 3640"/>
                <a:gd name="T74" fmla="*/ 1384 w 4104"/>
                <a:gd name="T75" fmla="*/ 3256 h 3640"/>
                <a:gd name="T76" fmla="*/ 1400 w 4104"/>
                <a:gd name="T77" fmla="*/ 3312 h 3640"/>
                <a:gd name="T78" fmla="*/ 1464 w 4104"/>
                <a:gd name="T79" fmla="*/ 3416 h 3640"/>
                <a:gd name="T80" fmla="*/ 1520 w 4104"/>
                <a:gd name="T81" fmla="*/ 3464 h 3640"/>
                <a:gd name="T82" fmla="*/ 1552 w 4104"/>
                <a:gd name="T83" fmla="*/ 3368 h 3640"/>
                <a:gd name="T84" fmla="*/ 1568 w 4104"/>
                <a:gd name="T85" fmla="*/ 3264 h 3640"/>
                <a:gd name="T86" fmla="*/ 1688 w 4104"/>
                <a:gd name="T87" fmla="*/ 3272 h 3640"/>
                <a:gd name="T88" fmla="*/ 1800 w 4104"/>
                <a:gd name="T89" fmla="*/ 3264 h 3640"/>
                <a:gd name="T90" fmla="*/ 2392 w 4104"/>
                <a:gd name="T91" fmla="*/ 3472 h 3640"/>
                <a:gd name="T92" fmla="*/ 4008 w 4104"/>
                <a:gd name="T93" fmla="*/ 2080 h 3640"/>
                <a:gd name="T94" fmla="*/ 3232 w 4104"/>
                <a:gd name="T95" fmla="*/ 1800 h 3640"/>
                <a:gd name="T96" fmla="*/ 3208 w 4104"/>
                <a:gd name="T97" fmla="*/ 1680 h 3640"/>
                <a:gd name="T98" fmla="*/ 3120 w 4104"/>
                <a:gd name="T99" fmla="*/ 1656 h 3640"/>
                <a:gd name="T100" fmla="*/ 3072 w 4104"/>
                <a:gd name="T101" fmla="*/ 1584 h 3640"/>
                <a:gd name="T102" fmla="*/ 3016 w 4104"/>
                <a:gd name="T103" fmla="*/ 1488 h 3640"/>
                <a:gd name="T104" fmla="*/ 2976 w 4104"/>
                <a:gd name="T105" fmla="*/ 1400 h 3640"/>
                <a:gd name="T106" fmla="*/ 2968 w 4104"/>
                <a:gd name="T107" fmla="*/ 1344 h 3640"/>
                <a:gd name="T108" fmla="*/ 3000 w 4104"/>
                <a:gd name="T109" fmla="*/ 1312 h 3640"/>
                <a:gd name="T110" fmla="*/ 2960 w 4104"/>
                <a:gd name="T111" fmla="*/ 1232 h 3640"/>
                <a:gd name="T112" fmla="*/ 2904 w 4104"/>
                <a:gd name="T113" fmla="*/ 1184 h 3640"/>
                <a:gd name="T114" fmla="*/ 2832 w 4104"/>
                <a:gd name="T115" fmla="*/ 1136 h 3640"/>
                <a:gd name="T116" fmla="*/ 2792 w 4104"/>
                <a:gd name="T117" fmla="*/ 1072 h 3640"/>
                <a:gd name="T118" fmla="*/ 2760 w 4104"/>
                <a:gd name="T119" fmla="*/ 1040 h 3640"/>
                <a:gd name="T120" fmla="*/ 2728 w 4104"/>
                <a:gd name="T121" fmla="*/ 1000 h 3640"/>
                <a:gd name="T122" fmla="*/ 2688 w 4104"/>
                <a:gd name="T123" fmla="*/ 928 h 3640"/>
                <a:gd name="T124" fmla="*/ 2648 w 4104"/>
                <a:gd name="T125" fmla="*/ 840 h 3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04" h="3640">
                  <a:moveTo>
                    <a:pt x="2480" y="800"/>
                  </a:moveTo>
                  <a:lnTo>
                    <a:pt x="2480" y="776"/>
                  </a:lnTo>
                  <a:lnTo>
                    <a:pt x="2464" y="736"/>
                  </a:lnTo>
                  <a:lnTo>
                    <a:pt x="2440" y="728"/>
                  </a:lnTo>
                  <a:lnTo>
                    <a:pt x="2400" y="720"/>
                  </a:lnTo>
                  <a:lnTo>
                    <a:pt x="2336" y="712"/>
                  </a:lnTo>
                  <a:lnTo>
                    <a:pt x="2288" y="704"/>
                  </a:lnTo>
                  <a:lnTo>
                    <a:pt x="1944" y="680"/>
                  </a:lnTo>
                  <a:lnTo>
                    <a:pt x="1736" y="512"/>
                  </a:lnTo>
                  <a:lnTo>
                    <a:pt x="1392" y="216"/>
                  </a:lnTo>
                  <a:lnTo>
                    <a:pt x="1192" y="56"/>
                  </a:lnTo>
                  <a:lnTo>
                    <a:pt x="1120" y="40"/>
                  </a:lnTo>
                  <a:lnTo>
                    <a:pt x="928" y="0"/>
                  </a:lnTo>
                  <a:lnTo>
                    <a:pt x="896" y="16"/>
                  </a:lnTo>
                  <a:lnTo>
                    <a:pt x="520" y="112"/>
                  </a:lnTo>
                  <a:lnTo>
                    <a:pt x="664" y="304"/>
                  </a:lnTo>
                  <a:lnTo>
                    <a:pt x="688" y="336"/>
                  </a:lnTo>
                  <a:lnTo>
                    <a:pt x="672" y="344"/>
                  </a:lnTo>
                  <a:lnTo>
                    <a:pt x="624" y="368"/>
                  </a:lnTo>
                  <a:lnTo>
                    <a:pt x="584" y="440"/>
                  </a:lnTo>
                  <a:lnTo>
                    <a:pt x="440" y="456"/>
                  </a:lnTo>
                  <a:lnTo>
                    <a:pt x="384" y="536"/>
                  </a:lnTo>
                  <a:lnTo>
                    <a:pt x="304" y="592"/>
                  </a:lnTo>
                  <a:lnTo>
                    <a:pt x="96" y="544"/>
                  </a:lnTo>
                  <a:lnTo>
                    <a:pt x="88" y="560"/>
                  </a:lnTo>
                  <a:lnTo>
                    <a:pt x="80" y="592"/>
                  </a:lnTo>
                  <a:lnTo>
                    <a:pt x="72" y="616"/>
                  </a:lnTo>
                  <a:lnTo>
                    <a:pt x="72" y="632"/>
                  </a:lnTo>
                  <a:lnTo>
                    <a:pt x="64" y="632"/>
                  </a:lnTo>
                  <a:lnTo>
                    <a:pt x="64" y="656"/>
                  </a:lnTo>
                  <a:lnTo>
                    <a:pt x="56" y="672"/>
                  </a:lnTo>
                  <a:lnTo>
                    <a:pt x="56" y="704"/>
                  </a:lnTo>
                  <a:lnTo>
                    <a:pt x="40" y="744"/>
                  </a:lnTo>
                  <a:lnTo>
                    <a:pt x="16" y="784"/>
                  </a:lnTo>
                  <a:lnTo>
                    <a:pt x="8" y="800"/>
                  </a:lnTo>
                  <a:lnTo>
                    <a:pt x="0" y="816"/>
                  </a:lnTo>
                  <a:lnTo>
                    <a:pt x="8" y="824"/>
                  </a:lnTo>
                  <a:lnTo>
                    <a:pt x="16" y="816"/>
                  </a:lnTo>
                  <a:lnTo>
                    <a:pt x="24" y="816"/>
                  </a:lnTo>
                  <a:lnTo>
                    <a:pt x="40" y="816"/>
                  </a:lnTo>
                  <a:lnTo>
                    <a:pt x="56" y="824"/>
                  </a:lnTo>
                  <a:lnTo>
                    <a:pt x="80" y="824"/>
                  </a:lnTo>
                  <a:lnTo>
                    <a:pt x="96" y="824"/>
                  </a:lnTo>
                  <a:lnTo>
                    <a:pt x="112" y="840"/>
                  </a:lnTo>
                  <a:lnTo>
                    <a:pt x="128" y="864"/>
                  </a:lnTo>
                  <a:lnTo>
                    <a:pt x="144" y="888"/>
                  </a:lnTo>
                  <a:lnTo>
                    <a:pt x="152" y="912"/>
                  </a:lnTo>
                  <a:lnTo>
                    <a:pt x="168" y="936"/>
                  </a:lnTo>
                  <a:lnTo>
                    <a:pt x="176" y="968"/>
                  </a:lnTo>
                  <a:lnTo>
                    <a:pt x="192" y="992"/>
                  </a:lnTo>
                  <a:lnTo>
                    <a:pt x="200" y="1000"/>
                  </a:lnTo>
                  <a:lnTo>
                    <a:pt x="208" y="1024"/>
                  </a:lnTo>
                  <a:lnTo>
                    <a:pt x="216" y="1048"/>
                  </a:lnTo>
                  <a:lnTo>
                    <a:pt x="224" y="1072"/>
                  </a:lnTo>
                  <a:lnTo>
                    <a:pt x="240" y="1088"/>
                  </a:lnTo>
                  <a:lnTo>
                    <a:pt x="256" y="1120"/>
                  </a:lnTo>
                  <a:lnTo>
                    <a:pt x="272" y="1144"/>
                  </a:lnTo>
                  <a:lnTo>
                    <a:pt x="288" y="1184"/>
                  </a:lnTo>
                  <a:lnTo>
                    <a:pt x="312" y="1224"/>
                  </a:lnTo>
                  <a:lnTo>
                    <a:pt x="320" y="1264"/>
                  </a:lnTo>
                  <a:lnTo>
                    <a:pt x="328" y="1280"/>
                  </a:lnTo>
                  <a:lnTo>
                    <a:pt x="344" y="1288"/>
                  </a:lnTo>
                  <a:lnTo>
                    <a:pt x="360" y="1304"/>
                  </a:lnTo>
                  <a:lnTo>
                    <a:pt x="352" y="1328"/>
                  </a:lnTo>
                  <a:lnTo>
                    <a:pt x="352" y="1344"/>
                  </a:lnTo>
                  <a:lnTo>
                    <a:pt x="368" y="1360"/>
                  </a:lnTo>
                  <a:lnTo>
                    <a:pt x="384" y="1368"/>
                  </a:lnTo>
                  <a:lnTo>
                    <a:pt x="392" y="1384"/>
                  </a:lnTo>
                  <a:lnTo>
                    <a:pt x="400" y="1400"/>
                  </a:lnTo>
                  <a:lnTo>
                    <a:pt x="408" y="1416"/>
                  </a:lnTo>
                  <a:lnTo>
                    <a:pt x="416" y="1440"/>
                  </a:lnTo>
                  <a:lnTo>
                    <a:pt x="432" y="1464"/>
                  </a:lnTo>
                  <a:lnTo>
                    <a:pt x="448" y="1488"/>
                  </a:lnTo>
                  <a:lnTo>
                    <a:pt x="448" y="1504"/>
                  </a:lnTo>
                  <a:lnTo>
                    <a:pt x="448" y="1512"/>
                  </a:lnTo>
                  <a:lnTo>
                    <a:pt x="448" y="1536"/>
                  </a:lnTo>
                  <a:lnTo>
                    <a:pt x="448" y="1552"/>
                  </a:lnTo>
                  <a:lnTo>
                    <a:pt x="440" y="1568"/>
                  </a:lnTo>
                  <a:lnTo>
                    <a:pt x="440" y="1576"/>
                  </a:lnTo>
                  <a:lnTo>
                    <a:pt x="440" y="1584"/>
                  </a:lnTo>
                  <a:lnTo>
                    <a:pt x="440" y="1592"/>
                  </a:lnTo>
                  <a:lnTo>
                    <a:pt x="456" y="1608"/>
                  </a:lnTo>
                  <a:lnTo>
                    <a:pt x="464" y="1624"/>
                  </a:lnTo>
                  <a:lnTo>
                    <a:pt x="472" y="1632"/>
                  </a:lnTo>
                  <a:lnTo>
                    <a:pt x="480" y="1648"/>
                  </a:lnTo>
                  <a:lnTo>
                    <a:pt x="488" y="1664"/>
                  </a:lnTo>
                  <a:lnTo>
                    <a:pt x="496" y="1680"/>
                  </a:lnTo>
                  <a:lnTo>
                    <a:pt x="504" y="1696"/>
                  </a:lnTo>
                  <a:lnTo>
                    <a:pt x="520" y="1696"/>
                  </a:lnTo>
                  <a:lnTo>
                    <a:pt x="544" y="1704"/>
                  </a:lnTo>
                  <a:lnTo>
                    <a:pt x="560" y="1720"/>
                  </a:lnTo>
                  <a:lnTo>
                    <a:pt x="576" y="1720"/>
                  </a:lnTo>
                  <a:lnTo>
                    <a:pt x="584" y="1720"/>
                  </a:lnTo>
                  <a:lnTo>
                    <a:pt x="592" y="1736"/>
                  </a:lnTo>
                  <a:lnTo>
                    <a:pt x="600" y="1752"/>
                  </a:lnTo>
                  <a:lnTo>
                    <a:pt x="632" y="1768"/>
                  </a:lnTo>
                  <a:lnTo>
                    <a:pt x="664" y="1808"/>
                  </a:lnTo>
                  <a:lnTo>
                    <a:pt x="680" y="1832"/>
                  </a:lnTo>
                  <a:lnTo>
                    <a:pt x="688" y="1864"/>
                  </a:lnTo>
                  <a:lnTo>
                    <a:pt x="696" y="1872"/>
                  </a:lnTo>
                  <a:lnTo>
                    <a:pt x="704" y="1880"/>
                  </a:lnTo>
                  <a:lnTo>
                    <a:pt x="720" y="1912"/>
                  </a:lnTo>
                  <a:lnTo>
                    <a:pt x="720" y="1928"/>
                  </a:lnTo>
                  <a:lnTo>
                    <a:pt x="720" y="1936"/>
                  </a:lnTo>
                  <a:lnTo>
                    <a:pt x="720" y="1944"/>
                  </a:lnTo>
                  <a:lnTo>
                    <a:pt x="728" y="1968"/>
                  </a:lnTo>
                  <a:lnTo>
                    <a:pt x="736" y="1984"/>
                  </a:lnTo>
                  <a:lnTo>
                    <a:pt x="736" y="1992"/>
                  </a:lnTo>
                  <a:lnTo>
                    <a:pt x="752" y="2000"/>
                  </a:lnTo>
                  <a:lnTo>
                    <a:pt x="760" y="2016"/>
                  </a:lnTo>
                  <a:lnTo>
                    <a:pt x="760" y="2024"/>
                  </a:lnTo>
                  <a:lnTo>
                    <a:pt x="752" y="2016"/>
                  </a:lnTo>
                  <a:lnTo>
                    <a:pt x="752" y="2024"/>
                  </a:lnTo>
                  <a:lnTo>
                    <a:pt x="760" y="2040"/>
                  </a:lnTo>
                  <a:lnTo>
                    <a:pt x="768" y="2048"/>
                  </a:lnTo>
                  <a:lnTo>
                    <a:pt x="768" y="2064"/>
                  </a:lnTo>
                  <a:lnTo>
                    <a:pt x="776" y="2088"/>
                  </a:lnTo>
                  <a:lnTo>
                    <a:pt x="784" y="2112"/>
                  </a:lnTo>
                  <a:lnTo>
                    <a:pt x="784" y="2128"/>
                  </a:lnTo>
                  <a:lnTo>
                    <a:pt x="784" y="2144"/>
                  </a:lnTo>
                  <a:lnTo>
                    <a:pt x="776" y="2160"/>
                  </a:lnTo>
                  <a:lnTo>
                    <a:pt x="768" y="2184"/>
                  </a:lnTo>
                  <a:lnTo>
                    <a:pt x="768" y="2200"/>
                  </a:lnTo>
                  <a:lnTo>
                    <a:pt x="760" y="2224"/>
                  </a:lnTo>
                  <a:lnTo>
                    <a:pt x="752" y="2240"/>
                  </a:lnTo>
                  <a:lnTo>
                    <a:pt x="752" y="2248"/>
                  </a:lnTo>
                  <a:lnTo>
                    <a:pt x="760" y="2264"/>
                  </a:lnTo>
                  <a:lnTo>
                    <a:pt x="768" y="2272"/>
                  </a:lnTo>
                  <a:lnTo>
                    <a:pt x="776" y="2280"/>
                  </a:lnTo>
                  <a:lnTo>
                    <a:pt x="776" y="2296"/>
                  </a:lnTo>
                  <a:lnTo>
                    <a:pt x="776" y="2320"/>
                  </a:lnTo>
                  <a:lnTo>
                    <a:pt x="784" y="2336"/>
                  </a:lnTo>
                  <a:lnTo>
                    <a:pt x="776" y="2352"/>
                  </a:lnTo>
                  <a:lnTo>
                    <a:pt x="776" y="2368"/>
                  </a:lnTo>
                  <a:lnTo>
                    <a:pt x="776" y="2384"/>
                  </a:lnTo>
                  <a:lnTo>
                    <a:pt x="784" y="2400"/>
                  </a:lnTo>
                  <a:lnTo>
                    <a:pt x="792" y="2416"/>
                  </a:lnTo>
                  <a:lnTo>
                    <a:pt x="800" y="2432"/>
                  </a:lnTo>
                  <a:lnTo>
                    <a:pt x="808" y="2448"/>
                  </a:lnTo>
                  <a:lnTo>
                    <a:pt x="816" y="2456"/>
                  </a:lnTo>
                  <a:lnTo>
                    <a:pt x="824" y="2464"/>
                  </a:lnTo>
                  <a:lnTo>
                    <a:pt x="832" y="2480"/>
                  </a:lnTo>
                  <a:lnTo>
                    <a:pt x="840" y="2496"/>
                  </a:lnTo>
                  <a:lnTo>
                    <a:pt x="856" y="2520"/>
                  </a:lnTo>
                  <a:lnTo>
                    <a:pt x="856" y="2536"/>
                  </a:lnTo>
                  <a:lnTo>
                    <a:pt x="872" y="2560"/>
                  </a:lnTo>
                  <a:lnTo>
                    <a:pt x="888" y="2576"/>
                  </a:lnTo>
                  <a:lnTo>
                    <a:pt x="912" y="2592"/>
                  </a:lnTo>
                  <a:lnTo>
                    <a:pt x="936" y="2600"/>
                  </a:lnTo>
                  <a:lnTo>
                    <a:pt x="944" y="2600"/>
                  </a:lnTo>
                  <a:lnTo>
                    <a:pt x="960" y="2608"/>
                  </a:lnTo>
                  <a:lnTo>
                    <a:pt x="976" y="2616"/>
                  </a:lnTo>
                  <a:lnTo>
                    <a:pt x="984" y="2632"/>
                  </a:lnTo>
                  <a:lnTo>
                    <a:pt x="1008" y="2648"/>
                  </a:lnTo>
                  <a:lnTo>
                    <a:pt x="1032" y="2664"/>
                  </a:lnTo>
                  <a:lnTo>
                    <a:pt x="1056" y="2696"/>
                  </a:lnTo>
                  <a:lnTo>
                    <a:pt x="1072" y="2712"/>
                  </a:lnTo>
                  <a:lnTo>
                    <a:pt x="1088" y="2720"/>
                  </a:lnTo>
                  <a:lnTo>
                    <a:pt x="1096" y="2736"/>
                  </a:lnTo>
                  <a:lnTo>
                    <a:pt x="1096" y="2752"/>
                  </a:lnTo>
                  <a:lnTo>
                    <a:pt x="1104" y="2768"/>
                  </a:lnTo>
                  <a:lnTo>
                    <a:pt x="1112" y="2776"/>
                  </a:lnTo>
                  <a:lnTo>
                    <a:pt x="1120" y="2784"/>
                  </a:lnTo>
                  <a:lnTo>
                    <a:pt x="1128" y="2792"/>
                  </a:lnTo>
                  <a:lnTo>
                    <a:pt x="1128" y="2816"/>
                  </a:lnTo>
                  <a:lnTo>
                    <a:pt x="1136" y="2832"/>
                  </a:lnTo>
                  <a:lnTo>
                    <a:pt x="1136" y="2848"/>
                  </a:lnTo>
                  <a:lnTo>
                    <a:pt x="1144" y="2864"/>
                  </a:lnTo>
                  <a:lnTo>
                    <a:pt x="1152" y="2872"/>
                  </a:lnTo>
                  <a:lnTo>
                    <a:pt x="1160" y="2888"/>
                  </a:lnTo>
                  <a:lnTo>
                    <a:pt x="1160" y="2904"/>
                  </a:lnTo>
                  <a:lnTo>
                    <a:pt x="1160" y="2920"/>
                  </a:lnTo>
                  <a:lnTo>
                    <a:pt x="1176" y="2928"/>
                  </a:lnTo>
                  <a:lnTo>
                    <a:pt x="1176" y="2944"/>
                  </a:lnTo>
                  <a:lnTo>
                    <a:pt x="1176" y="2968"/>
                  </a:lnTo>
                  <a:lnTo>
                    <a:pt x="1184" y="2992"/>
                  </a:lnTo>
                  <a:lnTo>
                    <a:pt x="1208" y="3000"/>
                  </a:lnTo>
                  <a:lnTo>
                    <a:pt x="1216" y="3032"/>
                  </a:lnTo>
                  <a:lnTo>
                    <a:pt x="1224" y="3056"/>
                  </a:lnTo>
                  <a:lnTo>
                    <a:pt x="1232" y="3072"/>
                  </a:lnTo>
                  <a:lnTo>
                    <a:pt x="1248" y="3088"/>
                  </a:lnTo>
                  <a:lnTo>
                    <a:pt x="1248" y="3112"/>
                  </a:lnTo>
                  <a:lnTo>
                    <a:pt x="1272" y="3136"/>
                  </a:lnTo>
                  <a:lnTo>
                    <a:pt x="1288" y="3160"/>
                  </a:lnTo>
                  <a:lnTo>
                    <a:pt x="1312" y="3184"/>
                  </a:lnTo>
                  <a:lnTo>
                    <a:pt x="1336" y="3200"/>
                  </a:lnTo>
                  <a:lnTo>
                    <a:pt x="1352" y="3216"/>
                  </a:lnTo>
                  <a:lnTo>
                    <a:pt x="1360" y="3224"/>
                  </a:lnTo>
                  <a:lnTo>
                    <a:pt x="1376" y="3240"/>
                  </a:lnTo>
                  <a:lnTo>
                    <a:pt x="1384" y="3256"/>
                  </a:lnTo>
                  <a:lnTo>
                    <a:pt x="1392" y="3280"/>
                  </a:lnTo>
                  <a:lnTo>
                    <a:pt x="1392" y="3320"/>
                  </a:lnTo>
                  <a:lnTo>
                    <a:pt x="1392" y="3328"/>
                  </a:lnTo>
                  <a:lnTo>
                    <a:pt x="1400" y="3328"/>
                  </a:lnTo>
                  <a:lnTo>
                    <a:pt x="1400" y="3312"/>
                  </a:lnTo>
                  <a:lnTo>
                    <a:pt x="1408" y="3320"/>
                  </a:lnTo>
                  <a:lnTo>
                    <a:pt x="1416" y="3344"/>
                  </a:lnTo>
                  <a:lnTo>
                    <a:pt x="1432" y="3360"/>
                  </a:lnTo>
                  <a:lnTo>
                    <a:pt x="1440" y="3392"/>
                  </a:lnTo>
                  <a:lnTo>
                    <a:pt x="1464" y="3416"/>
                  </a:lnTo>
                  <a:lnTo>
                    <a:pt x="1472" y="3440"/>
                  </a:lnTo>
                  <a:lnTo>
                    <a:pt x="1472" y="3464"/>
                  </a:lnTo>
                  <a:lnTo>
                    <a:pt x="1480" y="3480"/>
                  </a:lnTo>
                  <a:lnTo>
                    <a:pt x="1504" y="3472"/>
                  </a:lnTo>
                  <a:lnTo>
                    <a:pt x="1520" y="3464"/>
                  </a:lnTo>
                  <a:lnTo>
                    <a:pt x="1528" y="3456"/>
                  </a:lnTo>
                  <a:lnTo>
                    <a:pt x="1544" y="3424"/>
                  </a:lnTo>
                  <a:lnTo>
                    <a:pt x="1568" y="3416"/>
                  </a:lnTo>
                  <a:lnTo>
                    <a:pt x="1568" y="3392"/>
                  </a:lnTo>
                  <a:lnTo>
                    <a:pt x="1552" y="3368"/>
                  </a:lnTo>
                  <a:lnTo>
                    <a:pt x="1560" y="3344"/>
                  </a:lnTo>
                  <a:lnTo>
                    <a:pt x="1560" y="3320"/>
                  </a:lnTo>
                  <a:lnTo>
                    <a:pt x="1576" y="3288"/>
                  </a:lnTo>
                  <a:lnTo>
                    <a:pt x="1584" y="3288"/>
                  </a:lnTo>
                  <a:lnTo>
                    <a:pt x="1568" y="3264"/>
                  </a:lnTo>
                  <a:lnTo>
                    <a:pt x="1584" y="3256"/>
                  </a:lnTo>
                  <a:lnTo>
                    <a:pt x="1608" y="3240"/>
                  </a:lnTo>
                  <a:lnTo>
                    <a:pt x="1624" y="3232"/>
                  </a:lnTo>
                  <a:lnTo>
                    <a:pt x="1656" y="3248"/>
                  </a:lnTo>
                  <a:lnTo>
                    <a:pt x="1688" y="3272"/>
                  </a:lnTo>
                  <a:lnTo>
                    <a:pt x="1712" y="3272"/>
                  </a:lnTo>
                  <a:lnTo>
                    <a:pt x="1728" y="3288"/>
                  </a:lnTo>
                  <a:lnTo>
                    <a:pt x="1744" y="3272"/>
                  </a:lnTo>
                  <a:lnTo>
                    <a:pt x="1760" y="3280"/>
                  </a:lnTo>
                  <a:lnTo>
                    <a:pt x="1800" y="3264"/>
                  </a:lnTo>
                  <a:lnTo>
                    <a:pt x="1824" y="3264"/>
                  </a:lnTo>
                  <a:lnTo>
                    <a:pt x="1840" y="3264"/>
                  </a:lnTo>
                  <a:lnTo>
                    <a:pt x="2224" y="3440"/>
                  </a:lnTo>
                  <a:lnTo>
                    <a:pt x="2232" y="3640"/>
                  </a:lnTo>
                  <a:lnTo>
                    <a:pt x="2392" y="3472"/>
                  </a:lnTo>
                  <a:lnTo>
                    <a:pt x="2744" y="3072"/>
                  </a:lnTo>
                  <a:lnTo>
                    <a:pt x="3400" y="2896"/>
                  </a:lnTo>
                  <a:lnTo>
                    <a:pt x="4000" y="2648"/>
                  </a:lnTo>
                  <a:lnTo>
                    <a:pt x="4104" y="2224"/>
                  </a:lnTo>
                  <a:lnTo>
                    <a:pt x="4008" y="2080"/>
                  </a:lnTo>
                  <a:lnTo>
                    <a:pt x="3976" y="2120"/>
                  </a:lnTo>
                  <a:lnTo>
                    <a:pt x="3352" y="2032"/>
                  </a:lnTo>
                  <a:lnTo>
                    <a:pt x="3304" y="1840"/>
                  </a:lnTo>
                  <a:lnTo>
                    <a:pt x="3272" y="1832"/>
                  </a:lnTo>
                  <a:lnTo>
                    <a:pt x="3232" y="1800"/>
                  </a:lnTo>
                  <a:lnTo>
                    <a:pt x="3184" y="1768"/>
                  </a:lnTo>
                  <a:lnTo>
                    <a:pt x="3176" y="1744"/>
                  </a:lnTo>
                  <a:lnTo>
                    <a:pt x="3176" y="1720"/>
                  </a:lnTo>
                  <a:lnTo>
                    <a:pt x="3200" y="1696"/>
                  </a:lnTo>
                  <a:lnTo>
                    <a:pt x="3208" y="1680"/>
                  </a:lnTo>
                  <a:lnTo>
                    <a:pt x="3184" y="1688"/>
                  </a:lnTo>
                  <a:lnTo>
                    <a:pt x="3160" y="1688"/>
                  </a:lnTo>
                  <a:lnTo>
                    <a:pt x="3144" y="1680"/>
                  </a:lnTo>
                  <a:lnTo>
                    <a:pt x="3128" y="1656"/>
                  </a:lnTo>
                  <a:lnTo>
                    <a:pt x="3120" y="1656"/>
                  </a:lnTo>
                  <a:lnTo>
                    <a:pt x="3112" y="1656"/>
                  </a:lnTo>
                  <a:lnTo>
                    <a:pt x="3104" y="1648"/>
                  </a:lnTo>
                  <a:lnTo>
                    <a:pt x="3104" y="1624"/>
                  </a:lnTo>
                  <a:lnTo>
                    <a:pt x="3088" y="1608"/>
                  </a:lnTo>
                  <a:lnTo>
                    <a:pt x="3072" y="1584"/>
                  </a:lnTo>
                  <a:lnTo>
                    <a:pt x="3064" y="1560"/>
                  </a:lnTo>
                  <a:lnTo>
                    <a:pt x="3056" y="1528"/>
                  </a:lnTo>
                  <a:lnTo>
                    <a:pt x="3048" y="1512"/>
                  </a:lnTo>
                  <a:lnTo>
                    <a:pt x="3032" y="1504"/>
                  </a:lnTo>
                  <a:lnTo>
                    <a:pt x="3016" y="1488"/>
                  </a:lnTo>
                  <a:lnTo>
                    <a:pt x="3000" y="1464"/>
                  </a:lnTo>
                  <a:lnTo>
                    <a:pt x="3000" y="1456"/>
                  </a:lnTo>
                  <a:lnTo>
                    <a:pt x="3000" y="1440"/>
                  </a:lnTo>
                  <a:lnTo>
                    <a:pt x="2984" y="1424"/>
                  </a:lnTo>
                  <a:lnTo>
                    <a:pt x="2976" y="1400"/>
                  </a:lnTo>
                  <a:lnTo>
                    <a:pt x="2968" y="1384"/>
                  </a:lnTo>
                  <a:lnTo>
                    <a:pt x="2960" y="1384"/>
                  </a:lnTo>
                  <a:lnTo>
                    <a:pt x="2960" y="1376"/>
                  </a:lnTo>
                  <a:lnTo>
                    <a:pt x="2960" y="1352"/>
                  </a:lnTo>
                  <a:lnTo>
                    <a:pt x="2968" y="1344"/>
                  </a:lnTo>
                  <a:lnTo>
                    <a:pt x="2976" y="1360"/>
                  </a:lnTo>
                  <a:lnTo>
                    <a:pt x="2984" y="1368"/>
                  </a:lnTo>
                  <a:lnTo>
                    <a:pt x="2992" y="1360"/>
                  </a:lnTo>
                  <a:lnTo>
                    <a:pt x="3000" y="1336"/>
                  </a:lnTo>
                  <a:lnTo>
                    <a:pt x="3000" y="1312"/>
                  </a:lnTo>
                  <a:lnTo>
                    <a:pt x="2992" y="1296"/>
                  </a:lnTo>
                  <a:lnTo>
                    <a:pt x="2976" y="1288"/>
                  </a:lnTo>
                  <a:lnTo>
                    <a:pt x="2960" y="1272"/>
                  </a:lnTo>
                  <a:lnTo>
                    <a:pt x="2952" y="1248"/>
                  </a:lnTo>
                  <a:lnTo>
                    <a:pt x="2960" y="1232"/>
                  </a:lnTo>
                  <a:lnTo>
                    <a:pt x="2976" y="1240"/>
                  </a:lnTo>
                  <a:lnTo>
                    <a:pt x="2968" y="1232"/>
                  </a:lnTo>
                  <a:lnTo>
                    <a:pt x="2952" y="1208"/>
                  </a:lnTo>
                  <a:lnTo>
                    <a:pt x="2936" y="1200"/>
                  </a:lnTo>
                  <a:lnTo>
                    <a:pt x="2904" y="1184"/>
                  </a:lnTo>
                  <a:lnTo>
                    <a:pt x="2888" y="1168"/>
                  </a:lnTo>
                  <a:lnTo>
                    <a:pt x="2872" y="1144"/>
                  </a:lnTo>
                  <a:lnTo>
                    <a:pt x="2856" y="1136"/>
                  </a:lnTo>
                  <a:lnTo>
                    <a:pt x="2848" y="1136"/>
                  </a:lnTo>
                  <a:lnTo>
                    <a:pt x="2832" y="1136"/>
                  </a:lnTo>
                  <a:lnTo>
                    <a:pt x="2832" y="1128"/>
                  </a:lnTo>
                  <a:lnTo>
                    <a:pt x="2816" y="1104"/>
                  </a:lnTo>
                  <a:lnTo>
                    <a:pt x="2808" y="1096"/>
                  </a:lnTo>
                  <a:lnTo>
                    <a:pt x="2800" y="1080"/>
                  </a:lnTo>
                  <a:lnTo>
                    <a:pt x="2792" y="1072"/>
                  </a:lnTo>
                  <a:lnTo>
                    <a:pt x="2800" y="1064"/>
                  </a:lnTo>
                  <a:lnTo>
                    <a:pt x="2816" y="1072"/>
                  </a:lnTo>
                  <a:lnTo>
                    <a:pt x="2808" y="1064"/>
                  </a:lnTo>
                  <a:lnTo>
                    <a:pt x="2792" y="1048"/>
                  </a:lnTo>
                  <a:lnTo>
                    <a:pt x="2760" y="1040"/>
                  </a:lnTo>
                  <a:lnTo>
                    <a:pt x="2744" y="1032"/>
                  </a:lnTo>
                  <a:lnTo>
                    <a:pt x="2736" y="1032"/>
                  </a:lnTo>
                  <a:lnTo>
                    <a:pt x="2728" y="1016"/>
                  </a:lnTo>
                  <a:lnTo>
                    <a:pt x="2720" y="1000"/>
                  </a:lnTo>
                  <a:lnTo>
                    <a:pt x="2728" y="1000"/>
                  </a:lnTo>
                  <a:lnTo>
                    <a:pt x="2736" y="992"/>
                  </a:lnTo>
                  <a:lnTo>
                    <a:pt x="2720" y="976"/>
                  </a:lnTo>
                  <a:lnTo>
                    <a:pt x="2712" y="952"/>
                  </a:lnTo>
                  <a:lnTo>
                    <a:pt x="2704" y="944"/>
                  </a:lnTo>
                  <a:lnTo>
                    <a:pt x="2688" y="928"/>
                  </a:lnTo>
                  <a:lnTo>
                    <a:pt x="2680" y="912"/>
                  </a:lnTo>
                  <a:lnTo>
                    <a:pt x="2672" y="896"/>
                  </a:lnTo>
                  <a:lnTo>
                    <a:pt x="2664" y="880"/>
                  </a:lnTo>
                  <a:lnTo>
                    <a:pt x="2664" y="856"/>
                  </a:lnTo>
                  <a:lnTo>
                    <a:pt x="2648" y="840"/>
                  </a:lnTo>
                  <a:lnTo>
                    <a:pt x="2640" y="824"/>
                  </a:lnTo>
                  <a:lnTo>
                    <a:pt x="2512" y="824"/>
                  </a:lnTo>
                  <a:lnTo>
                    <a:pt x="2480" y="800"/>
                  </a:lnTo>
                  <a:close/>
                </a:path>
              </a:pathLst>
            </a:custGeom>
            <a:grpFill/>
            <a:ln w="3175" cmpd="sng">
              <a:solidFill>
                <a:schemeClr val="tx1">
                  <a:lumMod val="50000"/>
                  <a:lumOff val="50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Freeform 4">
              <a:extLst>
                <a:ext uri="{FF2B5EF4-FFF2-40B4-BE49-F238E27FC236}">
                  <a16:creationId xmlns:a16="http://schemas.microsoft.com/office/drawing/2014/main" id="{99B342F7-898D-480E-8C9B-CDA6134D682B}"/>
                </a:ext>
              </a:extLst>
            </p:cNvPr>
            <p:cNvSpPr>
              <a:spLocks/>
            </p:cNvSpPr>
            <p:nvPr/>
          </p:nvSpPr>
          <p:spPr bwMode="auto">
            <a:xfrm>
              <a:off x="2115" y="3683"/>
              <a:ext cx="16" cy="48"/>
            </a:xfrm>
            <a:custGeom>
              <a:avLst/>
              <a:gdLst>
                <a:gd name="T0" fmla="*/ 16 w 16"/>
                <a:gd name="T1" fmla="*/ 48 h 48"/>
                <a:gd name="T2" fmla="*/ 16 w 16"/>
                <a:gd name="T3" fmla="*/ 40 h 48"/>
                <a:gd name="T4" fmla="*/ 16 w 16"/>
                <a:gd name="T5" fmla="*/ 32 h 48"/>
                <a:gd name="T6" fmla="*/ 16 w 16"/>
                <a:gd name="T7" fmla="*/ 16 h 48"/>
                <a:gd name="T8" fmla="*/ 8 w 16"/>
                <a:gd name="T9" fmla="*/ 0 h 48"/>
                <a:gd name="T10" fmla="*/ 8 w 16"/>
                <a:gd name="T11" fmla="*/ 8 h 48"/>
                <a:gd name="T12" fmla="*/ 0 w 16"/>
                <a:gd name="T13" fmla="*/ 24 h 48"/>
                <a:gd name="T14" fmla="*/ 0 w 16"/>
                <a:gd name="T15" fmla="*/ 40 h 48"/>
                <a:gd name="T16" fmla="*/ 8 w 16"/>
                <a:gd name="T17" fmla="*/ 48 h 48"/>
                <a:gd name="T18" fmla="*/ 16 w 16"/>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48">
                  <a:moveTo>
                    <a:pt x="16" y="48"/>
                  </a:moveTo>
                  <a:lnTo>
                    <a:pt x="16" y="40"/>
                  </a:lnTo>
                  <a:lnTo>
                    <a:pt x="16" y="32"/>
                  </a:lnTo>
                  <a:lnTo>
                    <a:pt x="16" y="16"/>
                  </a:lnTo>
                  <a:lnTo>
                    <a:pt x="8" y="0"/>
                  </a:lnTo>
                  <a:lnTo>
                    <a:pt x="8" y="8"/>
                  </a:lnTo>
                  <a:lnTo>
                    <a:pt x="0" y="24"/>
                  </a:lnTo>
                  <a:lnTo>
                    <a:pt x="0" y="40"/>
                  </a:lnTo>
                  <a:lnTo>
                    <a:pt x="8" y="48"/>
                  </a:lnTo>
                  <a:lnTo>
                    <a:pt x="16" y="48"/>
                  </a:lnTo>
                  <a:close/>
                </a:path>
              </a:pathLst>
            </a:custGeom>
            <a:grpFill/>
            <a:ln w="3175" cmpd="sng">
              <a:solidFill>
                <a:schemeClr val="tx1">
                  <a:lumMod val="50000"/>
                  <a:lumOff val="50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 name="Freeform 5">
              <a:extLst>
                <a:ext uri="{FF2B5EF4-FFF2-40B4-BE49-F238E27FC236}">
                  <a16:creationId xmlns:a16="http://schemas.microsoft.com/office/drawing/2014/main" id="{4F5B4B86-8CB6-42EA-9F2B-C401E4B8DE85}"/>
                </a:ext>
              </a:extLst>
            </p:cNvPr>
            <p:cNvSpPr>
              <a:spLocks/>
            </p:cNvSpPr>
            <p:nvPr/>
          </p:nvSpPr>
          <p:spPr bwMode="auto">
            <a:xfrm>
              <a:off x="2099" y="3715"/>
              <a:ext cx="80" cy="64"/>
            </a:xfrm>
            <a:custGeom>
              <a:avLst/>
              <a:gdLst>
                <a:gd name="T0" fmla="*/ 72 w 80"/>
                <a:gd name="T1" fmla="*/ 24 h 64"/>
                <a:gd name="T2" fmla="*/ 64 w 80"/>
                <a:gd name="T3" fmla="*/ 16 h 64"/>
                <a:gd name="T4" fmla="*/ 48 w 80"/>
                <a:gd name="T5" fmla="*/ 24 h 64"/>
                <a:gd name="T6" fmla="*/ 48 w 80"/>
                <a:gd name="T7" fmla="*/ 32 h 64"/>
                <a:gd name="T8" fmla="*/ 32 w 80"/>
                <a:gd name="T9" fmla="*/ 32 h 64"/>
                <a:gd name="T10" fmla="*/ 16 w 80"/>
                <a:gd name="T11" fmla="*/ 16 h 64"/>
                <a:gd name="T12" fmla="*/ 8 w 80"/>
                <a:gd name="T13" fmla="*/ 0 h 64"/>
                <a:gd name="T14" fmla="*/ 0 w 80"/>
                <a:gd name="T15" fmla="*/ 0 h 64"/>
                <a:gd name="T16" fmla="*/ 0 w 80"/>
                <a:gd name="T17" fmla="*/ 8 h 64"/>
                <a:gd name="T18" fmla="*/ 8 w 80"/>
                <a:gd name="T19" fmla="*/ 24 h 64"/>
                <a:gd name="T20" fmla="*/ 24 w 80"/>
                <a:gd name="T21" fmla="*/ 40 h 64"/>
                <a:gd name="T22" fmla="*/ 48 w 80"/>
                <a:gd name="T23" fmla="*/ 40 h 64"/>
                <a:gd name="T24" fmla="*/ 56 w 80"/>
                <a:gd name="T25" fmla="*/ 48 h 64"/>
                <a:gd name="T26" fmla="*/ 64 w 80"/>
                <a:gd name="T27" fmla="*/ 56 h 64"/>
                <a:gd name="T28" fmla="*/ 72 w 80"/>
                <a:gd name="T29" fmla="*/ 64 h 64"/>
                <a:gd name="T30" fmla="*/ 80 w 80"/>
                <a:gd name="T31" fmla="*/ 48 h 64"/>
                <a:gd name="T32" fmla="*/ 80 w 80"/>
                <a:gd name="T33" fmla="*/ 32 h 64"/>
                <a:gd name="T34" fmla="*/ 80 w 80"/>
                <a:gd name="T35" fmla="*/ 24 h 64"/>
                <a:gd name="T36" fmla="*/ 72 w 80"/>
                <a:gd name="T37" fmla="*/ 2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64">
                  <a:moveTo>
                    <a:pt x="72" y="24"/>
                  </a:moveTo>
                  <a:lnTo>
                    <a:pt x="64" y="16"/>
                  </a:lnTo>
                  <a:lnTo>
                    <a:pt x="48" y="24"/>
                  </a:lnTo>
                  <a:lnTo>
                    <a:pt x="48" y="32"/>
                  </a:lnTo>
                  <a:lnTo>
                    <a:pt x="32" y="32"/>
                  </a:lnTo>
                  <a:lnTo>
                    <a:pt x="16" y="16"/>
                  </a:lnTo>
                  <a:lnTo>
                    <a:pt x="8" y="0"/>
                  </a:lnTo>
                  <a:lnTo>
                    <a:pt x="0" y="0"/>
                  </a:lnTo>
                  <a:lnTo>
                    <a:pt x="0" y="8"/>
                  </a:lnTo>
                  <a:lnTo>
                    <a:pt x="8" y="24"/>
                  </a:lnTo>
                  <a:lnTo>
                    <a:pt x="24" y="40"/>
                  </a:lnTo>
                  <a:lnTo>
                    <a:pt x="48" y="40"/>
                  </a:lnTo>
                  <a:lnTo>
                    <a:pt x="56" y="48"/>
                  </a:lnTo>
                  <a:lnTo>
                    <a:pt x="64" y="56"/>
                  </a:lnTo>
                  <a:lnTo>
                    <a:pt x="72" y="64"/>
                  </a:lnTo>
                  <a:lnTo>
                    <a:pt x="80" y="48"/>
                  </a:lnTo>
                  <a:lnTo>
                    <a:pt x="80" y="32"/>
                  </a:lnTo>
                  <a:lnTo>
                    <a:pt x="80" y="24"/>
                  </a:lnTo>
                  <a:lnTo>
                    <a:pt x="72" y="24"/>
                  </a:lnTo>
                  <a:close/>
                </a:path>
              </a:pathLst>
            </a:custGeom>
            <a:grpFill/>
            <a:ln w="3175" cmpd="sng">
              <a:solidFill>
                <a:schemeClr val="tx1">
                  <a:lumMod val="50000"/>
                  <a:lumOff val="50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 name="Freeform 6">
              <a:extLst>
                <a:ext uri="{FF2B5EF4-FFF2-40B4-BE49-F238E27FC236}">
                  <a16:creationId xmlns:a16="http://schemas.microsoft.com/office/drawing/2014/main" id="{63F73487-01F0-4F88-8ACD-5BD7740F9B14}"/>
                </a:ext>
              </a:extLst>
            </p:cNvPr>
            <p:cNvSpPr>
              <a:spLocks/>
            </p:cNvSpPr>
            <p:nvPr/>
          </p:nvSpPr>
          <p:spPr bwMode="auto">
            <a:xfrm>
              <a:off x="3675" y="1435"/>
              <a:ext cx="32" cy="8"/>
            </a:xfrm>
            <a:custGeom>
              <a:avLst/>
              <a:gdLst>
                <a:gd name="T0" fmla="*/ 16 w 32"/>
                <a:gd name="T1" fmla="*/ 0 h 8"/>
                <a:gd name="T2" fmla="*/ 0 w 32"/>
                <a:gd name="T3" fmla="*/ 0 h 8"/>
                <a:gd name="T4" fmla="*/ 8 w 32"/>
                <a:gd name="T5" fmla="*/ 8 h 8"/>
                <a:gd name="T6" fmla="*/ 8 w 32"/>
                <a:gd name="T7" fmla="*/ 0 h 8"/>
                <a:gd name="T8" fmla="*/ 32 w 32"/>
                <a:gd name="T9" fmla="*/ 0 h 8"/>
                <a:gd name="T10" fmla="*/ 24 w 32"/>
                <a:gd name="T11" fmla="*/ 0 h 8"/>
                <a:gd name="T12" fmla="*/ 16 w 32"/>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32" h="8">
                  <a:moveTo>
                    <a:pt x="16" y="0"/>
                  </a:moveTo>
                  <a:lnTo>
                    <a:pt x="0" y="0"/>
                  </a:lnTo>
                  <a:lnTo>
                    <a:pt x="8" y="8"/>
                  </a:lnTo>
                  <a:lnTo>
                    <a:pt x="8" y="0"/>
                  </a:lnTo>
                  <a:lnTo>
                    <a:pt x="32" y="0"/>
                  </a:lnTo>
                  <a:lnTo>
                    <a:pt x="24" y="0"/>
                  </a:lnTo>
                  <a:lnTo>
                    <a:pt x="16" y="0"/>
                  </a:lnTo>
                  <a:close/>
                </a:path>
              </a:pathLst>
            </a:custGeom>
            <a:grpFill/>
            <a:ln w="3175" cmpd="sng">
              <a:solidFill>
                <a:schemeClr val="tx1">
                  <a:lumMod val="50000"/>
                  <a:lumOff val="50000"/>
                </a:schemeClr>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81" name="TextBox 80">
            <a:extLst>
              <a:ext uri="{FF2B5EF4-FFF2-40B4-BE49-F238E27FC236}">
                <a16:creationId xmlns:a16="http://schemas.microsoft.com/office/drawing/2014/main" id="{6D34F005-F4E9-4471-9DD7-7A42EE4F5DFC}"/>
              </a:ext>
            </a:extLst>
          </p:cNvPr>
          <p:cNvSpPr txBox="1"/>
          <p:nvPr/>
        </p:nvSpPr>
        <p:spPr>
          <a:xfrm>
            <a:off x="7385901" y="1597223"/>
            <a:ext cx="1722376"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Focus Areas</a:t>
            </a:r>
          </a:p>
        </p:txBody>
      </p:sp>
      <p:sp>
        <p:nvSpPr>
          <p:cNvPr id="13" name="Trapezoid 12">
            <a:extLst>
              <a:ext uri="{FF2B5EF4-FFF2-40B4-BE49-F238E27FC236}">
                <a16:creationId xmlns:a16="http://schemas.microsoft.com/office/drawing/2014/main" id="{9468781D-21E1-4A84-BC6C-DCE1998ECA8A}"/>
              </a:ext>
            </a:extLst>
          </p:cNvPr>
          <p:cNvSpPr/>
          <p:nvPr/>
        </p:nvSpPr>
        <p:spPr>
          <a:xfrm rot="16200000">
            <a:off x="1806745" y="2861559"/>
            <a:ext cx="4182214" cy="2331170"/>
          </a:xfrm>
          <a:prstGeom prst="trapezoid">
            <a:avLst>
              <a:gd name="adj" fmla="val 49777"/>
            </a:avLst>
          </a:prstGeom>
          <a:gradFill>
            <a:gsLst>
              <a:gs pos="0">
                <a:schemeClr val="bg1"/>
              </a:gs>
              <a:gs pos="100000">
                <a:schemeClr val="accent1">
                  <a:lumMod val="30000"/>
                  <a:lumOff val="70000"/>
                </a:schemeClr>
              </a:gs>
            </a:gsLst>
            <a:lin ang="54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4316BF08-84D5-4C06-9F97-9C11E3F05A0C}"/>
              </a:ext>
            </a:extLst>
          </p:cNvPr>
          <p:cNvSpPr txBox="1"/>
          <p:nvPr/>
        </p:nvSpPr>
        <p:spPr>
          <a:xfrm>
            <a:off x="1276708" y="2585235"/>
            <a:ext cx="281224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Booz Allen Engagements</a:t>
            </a:r>
          </a:p>
        </p:txBody>
      </p:sp>
      <p:sp>
        <p:nvSpPr>
          <p:cNvPr id="15" name="TextBox 14">
            <a:extLst>
              <a:ext uri="{FF2B5EF4-FFF2-40B4-BE49-F238E27FC236}">
                <a16:creationId xmlns:a16="http://schemas.microsoft.com/office/drawing/2014/main" id="{50DD1FBA-5036-48A4-A6E5-61FC17EE62B4}"/>
              </a:ext>
            </a:extLst>
          </p:cNvPr>
          <p:cNvSpPr txBox="1"/>
          <p:nvPr/>
        </p:nvSpPr>
        <p:spPr>
          <a:xfrm>
            <a:off x="1276708" y="3009874"/>
            <a:ext cx="2730674" cy="335169"/>
          </a:xfrm>
          <a:prstGeom prst="rect">
            <a:avLst/>
          </a:prstGeom>
          <a:solidFill>
            <a:srgbClr val="2436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defPPr>
              <a:defRPr lang="en-US"/>
            </a:defPPr>
            <a:lvl1pPr algn="ctr">
              <a:defRPr sz="12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National Agendas</a:t>
            </a:r>
          </a:p>
        </p:txBody>
      </p:sp>
      <p:sp>
        <p:nvSpPr>
          <p:cNvPr id="16" name="TextBox 15">
            <a:extLst>
              <a:ext uri="{FF2B5EF4-FFF2-40B4-BE49-F238E27FC236}">
                <a16:creationId xmlns:a16="http://schemas.microsoft.com/office/drawing/2014/main" id="{C19C7877-4327-4529-8F27-1B2E741B970A}"/>
              </a:ext>
            </a:extLst>
          </p:cNvPr>
          <p:cNvSpPr txBox="1"/>
          <p:nvPr/>
        </p:nvSpPr>
        <p:spPr>
          <a:xfrm>
            <a:off x="1276708" y="3406917"/>
            <a:ext cx="2730674" cy="335169"/>
          </a:xfrm>
          <a:prstGeom prst="rect">
            <a:avLst/>
          </a:prstGeom>
          <a:solidFill>
            <a:srgbClr val="465F7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defPPr>
              <a:defRPr lang="en-US"/>
            </a:defPPr>
            <a:lvl1pPr algn="ctr">
              <a:defRPr sz="12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Sectoral Strategies</a:t>
            </a:r>
          </a:p>
        </p:txBody>
      </p:sp>
      <p:sp>
        <p:nvSpPr>
          <p:cNvPr id="17" name="TextBox 16">
            <a:extLst>
              <a:ext uri="{FF2B5EF4-FFF2-40B4-BE49-F238E27FC236}">
                <a16:creationId xmlns:a16="http://schemas.microsoft.com/office/drawing/2014/main" id="{60800EF3-720D-4FF4-9708-924DE911C1A9}"/>
              </a:ext>
            </a:extLst>
          </p:cNvPr>
          <p:cNvSpPr txBox="1"/>
          <p:nvPr/>
        </p:nvSpPr>
        <p:spPr>
          <a:xfrm>
            <a:off x="1276709" y="3803960"/>
            <a:ext cx="2730674" cy="335169"/>
          </a:xfrm>
          <a:prstGeom prst="rect">
            <a:avLst/>
          </a:prstGeom>
          <a:solidFill>
            <a:srgbClr val="5D7D9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defPPr>
              <a:defRPr lang="en-US"/>
            </a:defPPr>
            <a:lvl1pPr algn="ctr">
              <a:defRPr sz="12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Cross-sectoral Strategies</a:t>
            </a:r>
          </a:p>
        </p:txBody>
      </p:sp>
      <p:sp>
        <p:nvSpPr>
          <p:cNvPr id="18" name="TextBox 17">
            <a:extLst>
              <a:ext uri="{FF2B5EF4-FFF2-40B4-BE49-F238E27FC236}">
                <a16:creationId xmlns:a16="http://schemas.microsoft.com/office/drawing/2014/main" id="{8B6E9B88-06DB-46E9-876C-C2C1CE4D3C0E}"/>
              </a:ext>
            </a:extLst>
          </p:cNvPr>
          <p:cNvSpPr txBox="1"/>
          <p:nvPr/>
        </p:nvSpPr>
        <p:spPr>
          <a:xfrm>
            <a:off x="1276708" y="4201003"/>
            <a:ext cx="2730674" cy="335169"/>
          </a:xfrm>
          <a:prstGeom prst="rect">
            <a:avLst/>
          </a:prstGeom>
          <a:solidFill>
            <a:srgbClr val="7F9AA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defPPr>
              <a:defRPr lang="en-US"/>
            </a:defPPr>
            <a:lvl1pPr algn="ctr">
              <a:defRPr sz="12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Cross-border Projects</a:t>
            </a:r>
          </a:p>
        </p:txBody>
      </p:sp>
      <p:sp>
        <p:nvSpPr>
          <p:cNvPr id="19" name="TextBox 18">
            <a:extLst>
              <a:ext uri="{FF2B5EF4-FFF2-40B4-BE49-F238E27FC236}">
                <a16:creationId xmlns:a16="http://schemas.microsoft.com/office/drawing/2014/main" id="{067E16BC-3567-4A5F-8DD4-D74370219327}"/>
              </a:ext>
            </a:extLst>
          </p:cNvPr>
          <p:cNvSpPr txBox="1"/>
          <p:nvPr/>
        </p:nvSpPr>
        <p:spPr>
          <a:xfrm>
            <a:off x="1276708" y="4598045"/>
            <a:ext cx="2730674" cy="335169"/>
          </a:xfrm>
          <a:prstGeom prst="rect">
            <a:avLst/>
          </a:prstGeom>
          <a:solidFill>
            <a:srgbClr val="A0B5C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defPPr>
              <a:defRPr lang="en-US"/>
            </a:defPPr>
            <a:lvl1pPr algn="ctr">
              <a:defRPr sz="1200"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Entity Strategies</a:t>
            </a:r>
          </a:p>
        </p:txBody>
      </p:sp>
      <p:sp>
        <p:nvSpPr>
          <p:cNvPr id="21" name="Rectangle: Rounded Corners 20">
            <a:extLst>
              <a:ext uri="{FF2B5EF4-FFF2-40B4-BE49-F238E27FC236}">
                <a16:creationId xmlns:a16="http://schemas.microsoft.com/office/drawing/2014/main" id="{B1BC80C5-2672-4DBA-A139-F59933A1E229}"/>
              </a:ext>
            </a:extLst>
          </p:cNvPr>
          <p:cNvSpPr/>
          <p:nvPr/>
        </p:nvSpPr>
        <p:spPr>
          <a:xfrm>
            <a:off x="5140378" y="2515196"/>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Transformation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Vision Achievement</a:t>
            </a:r>
          </a:p>
        </p:txBody>
      </p:sp>
      <p:sp>
        <p:nvSpPr>
          <p:cNvPr id="22" name="Rectangle: Rounded Corners 21">
            <a:extLst>
              <a:ext uri="{FF2B5EF4-FFF2-40B4-BE49-F238E27FC236}">
                <a16:creationId xmlns:a16="http://schemas.microsoft.com/office/drawing/2014/main" id="{C6859E42-8096-4829-AD5B-A97D40D11DC5}"/>
              </a:ext>
            </a:extLst>
          </p:cNvPr>
          <p:cNvSpPr/>
          <p:nvPr/>
        </p:nvSpPr>
        <p:spPr>
          <a:xfrm>
            <a:off x="5140378" y="2998588"/>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Digital Economy</a:t>
            </a:r>
          </a:p>
        </p:txBody>
      </p:sp>
      <p:sp>
        <p:nvSpPr>
          <p:cNvPr id="23" name="Rectangle: Rounded Corners 22">
            <a:extLst>
              <a:ext uri="{FF2B5EF4-FFF2-40B4-BE49-F238E27FC236}">
                <a16:creationId xmlns:a16="http://schemas.microsoft.com/office/drawing/2014/main" id="{088B0F84-C3C1-4782-ACA7-58469FBB501E}"/>
              </a:ext>
            </a:extLst>
          </p:cNvPr>
          <p:cNvSpPr/>
          <p:nvPr/>
        </p:nvSpPr>
        <p:spPr>
          <a:xfrm>
            <a:off x="5140378" y="3550865"/>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Real Estate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Development</a:t>
            </a:r>
          </a:p>
        </p:txBody>
      </p:sp>
      <p:sp>
        <p:nvSpPr>
          <p:cNvPr id="24" name="Rectangle: Rounded Corners 23">
            <a:extLst>
              <a:ext uri="{FF2B5EF4-FFF2-40B4-BE49-F238E27FC236}">
                <a16:creationId xmlns:a16="http://schemas.microsoft.com/office/drawing/2014/main" id="{9288F234-A758-4C8F-A07E-65B0A391645C}"/>
              </a:ext>
            </a:extLst>
          </p:cNvPr>
          <p:cNvSpPr/>
          <p:nvPr/>
        </p:nvSpPr>
        <p:spPr>
          <a:xfrm>
            <a:off x="5140378" y="4068700"/>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Trade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Investment</a:t>
            </a:r>
          </a:p>
        </p:txBody>
      </p:sp>
      <p:sp>
        <p:nvSpPr>
          <p:cNvPr id="25" name="Rectangle: Rounded Corners 24">
            <a:extLst>
              <a:ext uri="{FF2B5EF4-FFF2-40B4-BE49-F238E27FC236}">
                <a16:creationId xmlns:a16="http://schemas.microsoft.com/office/drawing/2014/main" id="{5DB3E72F-89A2-4F1B-9E7B-E709C99BA3D2}"/>
              </a:ext>
            </a:extLst>
          </p:cNvPr>
          <p:cNvSpPr/>
          <p:nvPr/>
        </p:nvSpPr>
        <p:spPr>
          <a:xfrm>
            <a:off x="5140378" y="4586534"/>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Energy</a:t>
            </a:r>
          </a:p>
        </p:txBody>
      </p:sp>
      <p:sp>
        <p:nvSpPr>
          <p:cNvPr id="26" name="Rectangle: Rounded Corners 25">
            <a:extLst>
              <a:ext uri="{FF2B5EF4-FFF2-40B4-BE49-F238E27FC236}">
                <a16:creationId xmlns:a16="http://schemas.microsoft.com/office/drawing/2014/main" id="{83882B3C-CCA7-4932-B398-DB472D9D9D29}"/>
              </a:ext>
            </a:extLst>
          </p:cNvPr>
          <p:cNvSpPr/>
          <p:nvPr/>
        </p:nvSpPr>
        <p:spPr>
          <a:xfrm>
            <a:off x="5140378" y="5104369"/>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Environment and </a:t>
            </a:r>
          </a:p>
          <a:p>
            <a:pPr marL="0" marR="0" lvl="0" indent="0" algn="l"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Water</a:t>
            </a:r>
          </a:p>
        </p:txBody>
      </p:sp>
      <p:sp>
        <p:nvSpPr>
          <p:cNvPr id="27" name="Rectangle: Rounded Corners 26">
            <a:extLst>
              <a:ext uri="{FF2B5EF4-FFF2-40B4-BE49-F238E27FC236}">
                <a16:creationId xmlns:a16="http://schemas.microsoft.com/office/drawing/2014/main" id="{9D55A15F-0AEC-4D2F-B6BB-4B4F839F6936}"/>
              </a:ext>
            </a:extLst>
          </p:cNvPr>
          <p:cNvSpPr/>
          <p:nvPr/>
        </p:nvSpPr>
        <p:spPr>
          <a:xfrm>
            <a:off x="5140378" y="5622206"/>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Education</a:t>
            </a:r>
          </a:p>
        </p:txBody>
      </p:sp>
      <p:pic>
        <p:nvPicPr>
          <p:cNvPr id="29" name="Picture 5" descr="https://static.thenounproject.com/png/2021857-200.png">
            <a:extLst>
              <a:ext uri="{FF2B5EF4-FFF2-40B4-BE49-F238E27FC236}">
                <a16:creationId xmlns:a16="http://schemas.microsoft.com/office/drawing/2014/main" id="{ED849234-8232-4307-8FCA-ADDAC881D27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225592" y="2096257"/>
            <a:ext cx="260364" cy="234022"/>
          </a:xfrm>
          <a:prstGeom prst="rect">
            <a:avLst/>
          </a:prstGeom>
          <a:extLst>
            <a:ext uri="{909E8E84-426E-40DD-AFC4-6F175D3DCCD1}">
              <a14:hiddenFill xmlns:a14="http://schemas.microsoft.com/office/drawing/2010/main">
                <a:solidFill>
                  <a:srgbClr val="FFFFFF"/>
                </a:solidFill>
              </a14:hiddenFill>
            </a:ext>
          </a:extLst>
        </p:spPr>
      </p:pic>
      <p:pic>
        <p:nvPicPr>
          <p:cNvPr id="32" name="Picture 6" descr="https://static.thenounproject.com/png/1486678-200.png">
            <a:extLst>
              <a:ext uri="{FF2B5EF4-FFF2-40B4-BE49-F238E27FC236}">
                <a16:creationId xmlns:a16="http://schemas.microsoft.com/office/drawing/2014/main" id="{2B3435F0-4E75-48F6-8728-28E37509AA0C}"/>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218375" y="3114129"/>
            <a:ext cx="274801" cy="227108"/>
          </a:xfrm>
          <a:prstGeom prst="rect">
            <a:avLst/>
          </a:prstGeom>
          <a:extLst>
            <a:ext uri="{909E8E84-426E-40DD-AFC4-6F175D3DCCD1}">
              <a14:hiddenFill xmlns:a14="http://schemas.microsoft.com/office/drawing/2010/main">
                <a:solidFill>
                  <a:srgbClr val="FFFFFF"/>
                </a:solidFill>
              </a14:hiddenFill>
            </a:ext>
          </a:extLst>
        </p:spPr>
      </p:pic>
      <p:pic>
        <p:nvPicPr>
          <p:cNvPr id="33" name="Picture 8" descr="https://static.thenounproject.com/png/43533-200.png">
            <a:extLst>
              <a:ext uri="{FF2B5EF4-FFF2-40B4-BE49-F238E27FC236}">
                <a16:creationId xmlns:a16="http://schemas.microsoft.com/office/drawing/2014/main" id="{537BFEB5-3683-4D36-BD02-67C25D9EBBF6}"/>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236364" y="2627612"/>
            <a:ext cx="238820" cy="213275"/>
          </a:xfrm>
          <a:prstGeom prst="rect">
            <a:avLst/>
          </a:prstGeom>
          <a:extLst>
            <a:ext uri="{909E8E84-426E-40DD-AFC4-6F175D3DCCD1}">
              <a14:hiddenFill xmlns:a14="http://schemas.microsoft.com/office/drawing/2010/main">
                <a:solidFill>
                  <a:srgbClr val="FFFFFF"/>
                </a:solidFill>
              </a14:hiddenFill>
            </a:ext>
          </a:extLst>
        </p:spPr>
      </p:pic>
      <p:pic>
        <p:nvPicPr>
          <p:cNvPr id="39" name="Picture 19" descr="https://static.thenounproject.com/png/643150-200.png">
            <a:extLst>
              <a:ext uri="{FF2B5EF4-FFF2-40B4-BE49-F238E27FC236}">
                <a16:creationId xmlns:a16="http://schemas.microsoft.com/office/drawing/2014/main" id="{3296FB33-FAA6-4B55-B2C0-2860EB0A3633}"/>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81600" y="5718868"/>
            <a:ext cx="312274" cy="258077"/>
          </a:xfrm>
          <a:prstGeom prst="rect">
            <a:avLst/>
          </a:prstGeom>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533A0191-A451-4C79-AA7F-E213B6B1D330}"/>
              </a:ext>
            </a:extLst>
          </p:cNvPr>
          <p:cNvPicPr>
            <a:picLocks noChangeAspect="1"/>
          </p:cNvPicPr>
          <p:nvPr/>
        </p:nvPicPr>
        <p:blipFill>
          <a:blip r:embed="rId11" cstate="email">
            <a:extLst>
              <a:ext uri="{BEBA8EAE-BF5A-486C-A8C5-ECC9F3942E4B}">
                <a14:imgProps xmlns:a14="http://schemas.microsoft.com/office/drawing/2010/main">
                  <a14:imgLayer r:embed="rId12">
                    <a14:imgEffect>
                      <a14:artisticGlowEdges/>
                    </a14:imgEffect>
                    <a14:imgEffect>
                      <a14:saturation sat="0"/>
                    </a14:imgEffect>
                  </a14:imgLayer>
                </a14:imgProps>
              </a:ext>
              <a:ext uri="{28A0092B-C50C-407E-A947-70E740481C1C}">
                <a14:useLocalDpi xmlns:a14="http://schemas.microsoft.com/office/drawing/2010/main"/>
              </a:ext>
            </a:extLst>
          </a:blip>
          <a:stretch>
            <a:fillRect/>
          </a:stretch>
        </p:blipFill>
        <p:spPr>
          <a:xfrm>
            <a:off x="5224329" y="5202518"/>
            <a:ext cx="262890" cy="234637"/>
          </a:xfrm>
          <a:prstGeom prst="rect">
            <a:avLst/>
          </a:prstGeom>
        </p:spPr>
      </p:pic>
      <p:pic>
        <p:nvPicPr>
          <p:cNvPr id="41" name="Picture 40">
            <a:extLst>
              <a:ext uri="{FF2B5EF4-FFF2-40B4-BE49-F238E27FC236}">
                <a16:creationId xmlns:a16="http://schemas.microsoft.com/office/drawing/2014/main" id="{DC572AB8-43D3-4B86-B75F-61F2684F358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218375" y="4176783"/>
            <a:ext cx="274801" cy="227108"/>
          </a:xfrm>
          <a:prstGeom prst="rect">
            <a:avLst/>
          </a:prstGeom>
        </p:spPr>
      </p:pic>
      <p:pic>
        <p:nvPicPr>
          <p:cNvPr id="42" name="Picture 41">
            <a:extLst>
              <a:ext uri="{FF2B5EF4-FFF2-40B4-BE49-F238E27FC236}">
                <a16:creationId xmlns:a16="http://schemas.microsoft.com/office/drawing/2014/main" id="{1C4A13B6-C3AE-4EE4-98A1-BA6B50DBC7A5}"/>
              </a:ext>
            </a:extLst>
          </p:cNvPr>
          <p:cNvPicPr>
            <a:picLocks noChangeAspect="1"/>
          </p:cNvPicPr>
          <p:nvPr/>
        </p:nvPicPr>
        <p:blipFill>
          <a:blip r:embed="rId14" cstate="email">
            <a:extLst>
              <a:ext uri="{BEBA8EAE-BF5A-486C-A8C5-ECC9F3942E4B}">
                <a14:imgProps xmlns:a14="http://schemas.microsoft.com/office/drawing/2010/main">
                  <a14:imgLayer r:embed="rId15">
                    <a14:imgEffect>
                      <a14:artisticGlowEdges/>
                    </a14:imgEffect>
                  </a14:imgLayer>
                </a14:imgProps>
              </a:ext>
              <a:ext uri="{28A0092B-C50C-407E-A947-70E740481C1C}">
                <a14:useLocalDpi xmlns:a14="http://schemas.microsoft.com/office/drawing/2010/main"/>
              </a:ext>
            </a:extLst>
          </a:blip>
          <a:stretch>
            <a:fillRect/>
          </a:stretch>
        </p:blipFill>
        <p:spPr>
          <a:xfrm>
            <a:off x="5226725" y="4711129"/>
            <a:ext cx="258101" cy="213306"/>
          </a:xfrm>
          <a:prstGeom prst="rect">
            <a:avLst/>
          </a:prstGeom>
        </p:spPr>
      </p:pic>
      <p:grpSp>
        <p:nvGrpSpPr>
          <p:cNvPr id="28" name="Group 27">
            <a:extLst>
              <a:ext uri="{FF2B5EF4-FFF2-40B4-BE49-F238E27FC236}">
                <a16:creationId xmlns:a16="http://schemas.microsoft.com/office/drawing/2014/main" id="{9485A90F-2F0B-4841-935B-A7715F476F27}"/>
              </a:ext>
            </a:extLst>
          </p:cNvPr>
          <p:cNvGrpSpPr/>
          <p:nvPr/>
        </p:nvGrpSpPr>
        <p:grpSpPr>
          <a:xfrm>
            <a:off x="5140378" y="1997362"/>
            <a:ext cx="6213422" cy="422220"/>
            <a:chOff x="5140378" y="1997362"/>
            <a:chExt cx="6213422" cy="422220"/>
          </a:xfrm>
        </p:grpSpPr>
        <p:sp>
          <p:nvSpPr>
            <p:cNvPr id="20" name="Rectangle: Rounded Corners 19">
              <a:extLst>
                <a:ext uri="{FF2B5EF4-FFF2-40B4-BE49-F238E27FC236}">
                  <a16:creationId xmlns:a16="http://schemas.microsoft.com/office/drawing/2014/main" id="{CA117DC8-A079-4C64-ADB5-BB1494A37FFC}"/>
                </a:ext>
              </a:extLst>
            </p:cNvPr>
            <p:cNvSpPr/>
            <p:nvPr/>
          </p:nvSpPr>
          <p:spPr>
            <a:xfrm>
              <a:off x="5140378" y="1997362"/>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Agriculture </a:t>
              </a:r>
            </a:p>
          </p:txBody>
        </p:sp>
        <p:sp>
          <p:nvSpPr>
            <p:cNvPr id="43" name="Rectangle: Rounded Corners 42">
              <a:extLst>
                <a:ext uri="{FF2B5EF4-FFF2-40B4-BE49-F238E27FC236}">
                  <a16:creationId xmlns:a16="http://schemas.microsoft.com/office/drawing/2014/main" id="{23DEE3CD-A765-43E7-A867-BF415ABE2855}"/>
                </a:ext>
              </a:extLst>
            </p:cNvPr>
            <p:cNvSpPr/>
            <p:nvPr/>
          </p:nvSpPr>
          <p:spPr>
            <a:xfrm>
              <a:off x="8336280" y="1997362"/>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Health</a:t>
              </a:r>
            </a:p>
          </p:txBody>
        </p:sp>
      </p:grpSp>
      <p:sp>
        <p:nvSpPr>
          <p:cNvPr id="44" name="Rectangle: Rounded Corners 43">
            <a:extLst>
              <a:ext uri="{FF2B5EF4-FFF2-40B4-BE49-F238E27FC236}">
                <a16:creationId xmlns:a16="http://schemas.microsoft.com/office/drawing/2014/main" id="{7A5DF8EE-3FAF-49BA-9B1E-6ACE128ACC85}"/>
              </a:ext>
            </a:extLst>
          </p:cNvPr>
          <p:cNvSpPr/>
          <p:nvPr/>
        </p:nvSpPr>
        <p:spPr>
          <a:xfrm>
            <a:off x="8336280" y="2515196"/>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Employment</a:t>
            </a:r>
          </a:p>
        </p:txBody>
      </p:sp>
      <p:sp>
        <p:nvSpPr>
          <p:cNvPr id="45" name="Rectangle: Rounded Corners 44">
            <a:extLst>
              <a:ext uri="{FF2B5EF4-FFF2-40B4-BE49-F238E27FC236}">
                <a16:creationId xmlns:a16="http://schemas.microsoft.com/office/drawing/2014/main" id="{8C6209A5-9BAB-47AC-9DA3-9BB50FA4D417}"/>
              </a:ext>
            </a:extLst>
          </p:cNvPr>
          <p:cNvSpPr/>
          <p:nvPr/>
        </p:nvSpPr>
        <p:spPr>
          <a:xfrm>
            <a:off x="8336280" y="3033031"/>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Global Economy and Framework for Growth</a:t>
            </a:r>
          </a:p>
        </p:txBody>
      </p:sp>
      <p:sp>
        <p:nvSpPr>
          <p:cNvPr id="46" name="Rectangle: Rounded Corners 45">
            <a:extLst>
              <a:ext uri="{FF2B5EF4-FFF2-40B4-BE49-F238E27FC236}">
                <a16:creationId xmlns:a16="http://schemas.microsoft.com/office/drawing/2014/main" id="{C54084D3-1755-46C7-819E-7A7E90E82089}"/>
              </a:ext>
            </a:extLst>
          </p:cNvPr>
          <p:cNvSpPr/>
          <p:nvPr/>
        </p:nvSpPr>
        <p:spPr>
          <a:xfrm>
            <a:off x="8336280" y="3550865"/>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International Financial Architecture</a:t>
            </a:r>
          </a:p>
        </p:txBody>
      </p:sp>
      <p:sp>
        <p:nvSpPr>
          <p:cNvPr id="47" name="Rectangle: Rounded Corners 46">
            <a:extLst>
              <a:ext uri="{FF2B5EF4-FFF2-40B4-BE49-F238E27FC236}">
                <a16:creationId xmlns:a16="http://schemas.microsoft.com/office/drawing/2014/main" id="{FFE2C82A-A2C9-46D5-BEA3-AA68BC16E855}"/>
              </a:ext>
            </a:extLst>
          </p:cNvPr>
          <p:cNvSpPr/>
          <p:nvPr/>
        </p:nvSpPr>
        <p:spPr>
          <a:xfrm>
            <a:off x="8336280" y="4068700"/>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Technology</a:t>
            </a:r>
          </a:p>
        </p:txBody>
      </p:sp>
      <p:sp>
        <p:nvSpPr>
          <p:cNvPr id="48" name="Rectangle: Rounded Corners 47">
            <a:extLst>
              <a:ext uri="{FF2B5EF4-FFF2-40B4-BE49-F238E27FC236}">
                <a16:creationId xmlns:a16="http://schemas.microsoft.com/office/drawing/2014/main" id="{097E600B-2D58-4970-91D2-A2A14FD1CF4A}"/>
              </a:ext>
            </a:extLst>
          </p:cNvPr>
          <p:cNvSpPr/>
          <p:nvPr/>
        </p:nvSpPr>
        <p:spPr>
          <a:xfrm>
            <a:off x="8336280" y="4586534"/>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Cybersecurity</a:t>
            </a:r>
          </a:p>
        </p:txBody>
      </p:sp>
      <p:sp>
        <p:nvSpPr>
          <p:cNvPr id="49" name="Rectangle: Rounded Corners 48">
            <a:extLst>
              <a:ext uri="{FF2B5EF4-FFF2-40B4-BE49-F238E27FC236}">
                <a16:creationId xmlns:a16="http://schemas.microsoft.com/office/drawing/2014/main" id="{628F38DC-50C9-442C-8B5D-281FF2DC3616}"/>
              </a:ext>
            </a:extLst>
          </p:cNvPr>
          <p:cNvSpPr/>
          <p:nvPr/>
        </p:nvSpPr>
        <p:spPr>
          <a:xfrm>
            <a:off x="8336280" y="5104369"/>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Regulations</a:t>
            </a:r>
          </a:p>
        </p:txBody>
      </p:sp>
      <p:sp>
        <p:nvSpPr>
          <p:cNvPr id="50" name="Rectangle: Rounded Corners 49">
            <a:extLst>
              <a:ext uri="{FF2B5EF4-FFF2-40B4-BE49-F238E27FC236}">
                <a16:creationId xmlns:a16="http://schemas.microsoft.com/office/drawing/2014/main" id="{87BB9616-2643-4B9C-A2FA-AC5ED0C64FEF}"/>
              </a:ext>
            </a:extLst>
          </p:cNvPr>
          <p:cNvSpPr/>
          <p:nvPr/>
        </p:nvSpPr>
        <p:spPr>
          <a:xfrm>
            <a:off x="8336280" y="5622206"/>
            <a:ext cx="3017520" cy="42222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0292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Infrastructure</a:t>
            </a:r>
          </a:p>
        </p:txBody>
      </p:sp>
      <p:pic>
        <p:nvPicPr>
          <p:cNvPr id="61" name="Picture 34" descr="https://static.thenounproject.com/png/747134-200.png">
            <a:extLst>
              <a:ext uri="{FF2B5EF4-FFF2-40B4-BE49-F238E27FC236}">
                <a16:creationId xmlns:a16="http://schemas.microsoft.com/office/drawing/2014/main" id="{AFEE0C13-2A8B-4071-9E9C-F15BFDB50CB2}"/>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8477272" y="3107180"/>
            <a:ext cx="249818" cy="206462"/>
          </a:xfrm>
          <a:prstGeom prst="rect">
            <a:avLst/>
          </a:prstGeom>
          <a:extLst>
            <a:ext uri="{909E8E84-426E-40DD-AFC4-6F175D3DCCD1}">
              <a14:hiddenFill xmlns:a14="http://schemas.microsoft.com/office/drawing/2010/main">
                <a:solidFill>
                  <a:srgbClr val="FFFFFF"/>
                </a:solidFill>
              </a14:hiddenFill>
            </a:ext>
          </a:extLst>
        </p:spPr>
      </p:pic>
      <p:pic>
        <p:nvPicPr>
          <p:cNvPr id="63" name="Picture 30" descr="https://static.thenounproject.com/png/1271137-200.png">
            <a:extLst>
              <a:ext uri="{FF2B5EF4-FFF2-40B4-BE49-F238E27FC236}">
                <a16:creationId xmlns:a16="http://schemas.microsoft.com/office/drawing/2014/main" id="{367AF6D2-F2D2-4850-9280-654D38DFFEA3}"/>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8458200" y="5721944"/>
            <a:ext cx="287965" cy="237988"/>
          </a:xfrm>
          <a:prstGeom prst="rect">
            <a:avLst/>
          </a:prstGeom>
          <a:extLst>
            <a:ext uri="{909E8E84-426E-40DD-AFC4-6F175D3DCCD1}">
              <a14:hiddenFill xmlns:a14="http://schemas.microsoft.com/office/drawing/2010/main">
                <a:solidFill>
                  <a:srgbClr val="FFFFFF"/>
                </a:solidFill>
              </a14:hiddenFill>
            </a:ext>
          </a:extLst>
        </p:spPr>
      </p:pic>
      <p:pic>
        <p:nvPicPr>
          <p:cNvPr id="65" name="Picture 16" descr="https://static.thenounproject.com/png/2043345-200.png">
            <a:extLst>
              <a:ext uri="{FF2B5EF4-FFF2-40B4-BE49-F238E27FC236}">
                <a16:creationId xmlns:a16="http://schemas.microsoft.com/office/drawing/2014/main" id="{98657F2F-8777-4EA1-ADC4-D37D883D1207}"/>
              </a:ext>
            </a:extLst>
          </p:cNvPr>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l="15559" t="13803" r="14703" b="23040"/>
          <a:stretch/>
        </p:blipFill>
        <p:spPr bwMode="auto">
          <a:xfrm>
            <a:off x="8470417" y="2096258"/>
            <a:ext cx="263531" cy="197241"/>
          </a:xfrm>
          <a:prstGeom prst="rect">
            <a:avLst/>
          </a:prstGeom>
          <a:extLst>
            <a:ext uri="{909E8E84-426E-40DD-AFC4-6F175D3DCCD1}">
              <a14:hiddenFill xmlns:a14="http://schemas.microsoft.com/office/drawing/2010/main">
                <a:solidFill>
                  <a:srgbClr val="FFFFFF"/>
                </a:solidFill>
              </a14:hiddenFill>
            </a:ext>
          </a:extLst>
        </p:spPr>
      </p:pic>
      <p:pic>
        <p:nvPicPr>
          <p:cNvPr id="66" name="Picture 31" descr="https://static.thenounproject.com/png/1341146-200.png">
            <a:extLst>
              <a:ext uri="{FF2B5EF4-FFF2-40B4-BE49-F238E27FC236}">
                <a16:creationId xmlns:a16="http://schemas.microsoft.com/office/drawing/2014/main" id="{7B171106-69A4-4A3B-98ED-D2D73A15E3F1}"/>
              </a:ext>
            </a:extLst>
          </p:cNvPr>
          <p:cNvPicPr>
            <a:picLocks noChangeAspect="1" noChangeArrowheads="1"/>
          </p:cNvPicPr>
          <p:nvPr/>
        </p:nvPicPr>
        <p:blipFill rotWithShape="1">
          <a:blip r:embed="rId19" cstate="email">
            <a:extLst>
              <a:ext uri="{28A0092B-C50C-407E-A947-70E740481C1C}">
                <a14:useLocalDpi xmlns:a14="http://schemas.microsoft.com/office/drawing/2010/main"/>
              </a:ext>
            </a:extLst>
          </a:blip>
          <a:srcRect l="13714" t="7634" r="13223" b="8240"/>
          <a:stretch/>
        </p:blipFill>
        <p:spPr bwMode="auto">
          <a:xfrm>
            <a:off x="8473595" y="2594459"/>
            <a:ext cx="257175" cy="259790"/>
          </a:xfrm>
          <a:prstGeom prst="rect">
            <a:avLst/>
          </a:prstGeom>
          <a:extLst>
            <a:ext uri="{909E8E84-426E-40DD-AFC4-6F175D3DCCD1}">
              <a14:hiddenFill xmlns:a14="http://schemas.microsoft.com/office/drawing/2010/main">
                <a:solidFill>
                  <a:srgbClr val="FFFFFF"/>
                </a:solidFill>
              </a14:hiddenFill>
            </a:ext>
          </a:extLst>
        </p:spPr>
      </p:pic>
      <p:pic>
        <p:nvPicPr>
          <p:cNvPr id="67" name="Picture 5" descr="https://static.thenounproject.com/png/2001987-200.png">
            <a:extLst>
              <a:ext uri="{FF2B5EF4-FFF2-40B4-BE49-F238E27FC236}">
                <a16:creationId xmlns:a16="http://schemas.microsoft.com/office/drawing/2014/main" id="{30319084-3CC7-4FC7-8F90-ED1E0EC9D8F9}"/>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8458200" y="3638131"/>
            <a:ext cx="289464" cy="239226"/>
          </a:xfrm>
          <a:prstGeom prst="rect">
            <a:avLst/>
          </a:prstGeom>
          <a:extLst>
            <a:ext uri="{909E8E84-426E-40DD-AFC4-6F175D3DCCD1}">
              <a14:hiddenFill xmlns:a14="http://schemas.microsoft.com/office/drawing/2010/main">
                <a:solidFill>
                  <a:srgbClr val="FFFFFF"/>
                </a:solidFill>
              </a14:hiddenFill>
            </a:ext>
          </a:extLst>
        </p:spPr>
      </p:pic>
      <p:pic>
        <p:nvPicPr>
          <p:cNvPr id="68" name="Picture 7" descr="https://static.thenounproject.com/png/183738-200.png">
            <a:extLst>
              <a:ext uri="{FF2B5EF4-FFF2-40B4-BE49-F238E27FC236}">
                <a16:creationId xmlns:a16="http://schemas.microsoft.com/office/drawing/2014/main" id="{6AECCB61-CACE-4C61-B416-F4B02C404E13}"/>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8469977" y="5181651"/>
            <a:ext cx="303089" cy="250487"/>
          </a:xfrm>
          <a:prstGeom prst="rect">
            <a:avLst/>
          </a:prstGeom>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6D54B597-0DD5-42D3-A407-93812C858AA1}"/>
              </a:ext>
            </a:extLst>
          </p:cNvPr>
          <p:cNvSpPr/>
          <p:nvPr/>
        </p:nvSpPr>
        <p:spPr>
          <a:xfrm>
            <a:off x="5054653" y="1936037"/>
            <a:ext cx="6432087" cy="4182217"/>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70" name="Straight Connector 69">
            <a:extLst>
              <a:ext uri="{FF2B5EF4-FFF2-40B4-BE49-F238E27FC236}">
                <a16:creationId xmlns:a16="http://schemas.microsoft.com/office/drawing/2014/main" id="{CC4B1ACE-DD0A-4511-AF20-B3D501D234D7}"/>
              </a:ext>
            </a:extLst>
          </p:cNvPr>
          <p:cNvCxnSpPr>
            <a:cxnSpLocks/>
            <a:endCxn id="75" idx="2"/>
          </p:cNvCxnSpPr>
          <p:nvPr/>
        </p:nvCxnSpPr>
        <p:spPr>
          <a:xfrm flipH="1">
            <a:off x="1060849" y="2675151"/>
            <a:ext cx="10169" cy="2168496"/>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Diamond 70">
            <a:extLst>
              <a:ext uri="{FF2B5EF4-FFF2-40B4-BE49-F238E27FC236}">
                <a16:creationId xmlns:a16="http://schemas.microsoft.com/office/drawing/2014/main" id="{FF46EA76-07DE-4B1C-9D7B-9736A754EC88}"/>
              </a:ext>
            </a:extLst>
          </p:cNvPr>
          <p:cNvSpPr/>
          <p:nvPr/>
        </p:nvSpPr>
        <p:spPr>
          <a:xfrm>
            <a:off x="990600" y="3099438"/>
            <a:ext cx="140497" cy="156041"/>
          </a:xfrm>
          <a:prstGeom prst="diamond">
            <a:avLst/>
          </a:prstGeom>
          <a:solidFill>
            <a:schemeClr val="bg1">
              <a:lumMod val="6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2" name="Diamond 71">
            <a:extLst>
              <a:ext uri="{FF2B5EF4-FFF2-40B4-BE49-F238E27FC236}">
                <a16:creationId xmlns:a16="http://schemas.microsoft.com/office/drawing/2014/main" id="{F8AF29A9-986F-4D54-ADBE-C710F8183B95}"/>
              </a:ext>
            </a:extLst>
          </p:cNvPr>
          <p:cNvSpPr/>
          <p:nvPr/>
        </p:nvSpPr>
        <p:spPr>
          <a:xfrm>
            <a:off x="990600" y="3496481"/>
            <a:ext cx="140497" cy="156041"/>
          </a:xfrm>
          <a:prstGeom prst="diamond">
            <a:avLst/>
          </a:prstGeom>
          <a:solidFill>
            <a:schemeClr val="bg1">
              <a:lumMod val="6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3" name="Diamond 72">
            <a:extLst>
              <a:ext uri="{FF2B5EF4-FFF2-40B4-BE49-F238E27FC236}">
                <a16:creationId xmlns:a16="http://schemas.microsoft.com/office/drawing/2014/main" id="{B6C363DB-A3B2-402A-8E26-784F9F41D670}"/>
              </a:ext>
            </a:extLst>
          </p:cNvPr>
          <p:cNvSpPr/>
          <p:nvPr/>
        </p:nvSpPr>
        <p:spPr>
          <a:xfrm>
            <a:off x="990600" y="3893524"/>
            <a:ext cx="140497" cy="156041"/>
          </a:xfrm>
          <a:prstGeom prst="diamond">
            <a:avLst/>
          </a:prstGeom>
          <a:solidFill>
            <a:schemeClr val="bg1">
              <a:lumMod val="6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4" name="Diamond 73">
            <a:extLst>
              <a:ext uri="{FF2B5EF4-FFF2-40B4-BE49-F238E27FC236}">
                <a16:creationId xmlns:a16="http://schemas.microsoft.com/office/drawing/2014/main" id="{6A8925F9-CCEF-41E5-9459-5B79B3F8F594}"/>
              </a:ext>
            </a:extLst>
          </p:cNvPr>
          <p:cNvSpPr/>
          <p:nvPr/>
        </p:nvSpPr>
        <p:spPr>
          <a:xfrm>
            <a:off x="990600" y="4290567"/>
            <a:ext cx="140497" cy="156041"/>
          </a:xfrm>
          <a:prstGeom prst="diamond">
            <a:avLst/>
          </a:prstGeom>
          <a:solidFill>
            <a:schemeClr val="bg1">
              <a:lumMod val="6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5" name="Diamond 74">
            <a:extLst>
              <a:ext uri="{FF2B5EF4-FFF2-40B4-BE49-F238E27FC236}">
                <a16:creationId xmlns:a16="http://schemas.microsoft.com/office/drawing/2014/main" id="{DF194240-DABB-476A-A89D-834C413911F1}"/>
              </a:ext>
            </a:extLst>
          </p:cNvPr>
          <p:cNvSpPr/>
          <p:nvPr/>
        </p:nvSpPr>
        <p:spPr>
          <a:xfrm>
            <a:off x="990600" y="4687609"/>
            <a:ext cx="140497" cy="156041"/>
          </a:xfrm>
          <a:prstGeom prst="diamond">
            <a:avLst/>
          </a:prstGeom>
          <a:solidFill>
            <a:schemeClr val="bg1">
              <a:lumMod val="6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0DC53682-CE66-43C5-BAFD-46E666B8A7AA}"/>
              </a:ext>
            </a:extLst>
          </p:cNvPr>
          <p:cNvCxnSpPr>
            <a:cxnSpLocks/>
            <a:stCxn id="71" idx="3"/>
            <a:endCxn id="15" idx="1"/>
          </p:cNvCxnSpPr>
          <p:nvPr/>
        </p:nvCxnSpPr>
        <p:spPr>
          <a:xfrm>
            <a:off x="1131094" y="3177456"/>
            <a:ext cx="14561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B22570E-27CD-4BA6-A3E6-94BE095BA4B2}"/>
              </a:ext>
            </a:extLst>
          </p:cNvPr>
          <p:cNvCxnSpPr>
            <a:cxnSpLocks/>
            <a:stCxn id="16" idx="1"/>
            <a:endCxn id="72" idx="3"/>
          </p:cNvCxnSpPr>
          <p:nvPr/>
        </p:nvCxnSpPr>
        <p:spPr>
          <a:xfrm flipH="1">
            <a:off x="1131094" y="3574499"/>
            <a:ext cx="145614"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F1584B2-1919-4F43-B3BB-E1C2A9523DB4}"/>
              </a:ext>
            </a:extLst>
          </p:cNvPr>
          <p:cNvCxnSpPr>
            <a:cxnSpLocks/>
            <a:stCxn id="17" idx="1"/>
            <a:endCxn id="73" idx="3"/>
          </p:cNvCxnSpPr>
          <p:nvPr/>
        </p:nvCxnSpPr>
        <p:spPr>
          <a:xfrm flipH="1">
            <a:off x="1131097" y="3971542"/>
            <a:ext cx="14561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61E239-1381-44D3-A4BF-A18B5361CFCB}"/>
              </a:ext>
            </a:extLst>
          </p:cNvPr>
          <p:cNvCxnSpPr>
            <a:cxnSpLocks/>
          </p:cNvCxnSpPr>
          <p:nvPr/>
        </p:nvCxnSpPr>
        <p:spPr>
          <a:xfrm flipH="1">
            <a:off x="1131097" y="4368585"/>
            <a:ext cx="14561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7994754E-39E3-4FBF-B3DF-79BDA9F42DF9}"/>
              </a:ext>
            </a:extLst>
          </p:cNvPr>
          <p:cNvCxnSpPr>
            <a:cxnSpLocks/>
          </p:cNvCxnSpPr>
          <p:nvPr/>
        </p:nvCxnSpPr>
        <p:spPr>
          <a:xfrm flipH="1">
            <a:off x="1131097" y="4765628"/>
            <a:ext cx="145615"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82" name="Picture 52" descr="Real Estate Icon 1638699">
            <a:extLst>
              <a:ext uri="{FF2B5EF4-FFF2-40B4-BE49-F238E27FC236}">
                <a16:creationId xmlns:a16="http://schemas.microsoft.com/office/drawing/2014/main" id="{FEF37428-E351-4736-AF42-F64ADFBBF25C}"/>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5238763" y="3652990"/>
            <a:ext cx="234022" cy="234022"/>
          </a:xfrm>
          <a:prstGeom prst="rect">
            <a:avLst/>
          </a:prstGeom>
          <a:noFill/>
          <a:extLst>
            <a:ext uri="{909E8E84-426E-40DD-AFC4-6F175D3DCCD1}">
              <a14:hiddenFill xmlns:a14="http://schemas.microsoft.com/office/drawing/2010/main">
                <a:solidFill>
                  <a:srgbClr val="FFFFFF"/>
                </a:solidFill>
              </a14:hiddenFill>
            </a:ext>
          </a:extLst>
        </p:spPr>
      </p:pic>
      <p:pic>
        <p:nvPicPr>
          <p:cNvPr id="1250306" name="Picture 2" descr="Cybersecurity Icon 3682756">
            <a:extLst>
              <a:ext uri="{FF2B5EF4-FFF2-40B4-BE49-F238E27FC236}">
                <a16:creationId xmlns:a16="http://schemas.microsoft.com/office/drawing/2014/main" id="{BE414C0E-2656-4F7D-BFE8-09F0659EBD1D}"/>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8476939" y="4682003"/>
            <a:ext cx="250487" cy="250487"/>
          </a:xfrm>
          <a:prstGeom prst="rect">
            <a:avLst/>
          </a:prstGeom>
          <a:noFill/>
          <a:extLst>
            <a:ext uri="{909E8E84-426E-40DD-AFC4-6F175D3DCCD1}">
              <a14:hiddenFill xmlns:a14="http://schemas.microsoft.com/office/drawing/2010/main">
                <a:solidFill>
                  <a:srgbClr val="FFFFFF"/>
                </a:solidFill>
              </a14:hiddenFill>
            </a:ext>
          </a:extLst>
        </p:spPr>
      </p:pic>
      <p:pic>
        <p:nvPicPr>
          <p:cNvPr id="1250308" name="Picture 4" descr="Technology Icon 3539199">
            <a:extLst>
              <a:ext uri="{FF2B5EF4-FFF2-40B4-BE49-F238E27FC236}">
                <a16:creationId xmlns:a16="http://schemas.microsoft.com/office/drawing/2014/main" id="{903BD65C-E664-40DA-AB8E-A89A0FD15660}"/>
              </a:ext>
            </a:extLst>
          </p:cNvPr>
          <p:cNvPicPr>
            <a:picLocks noChangeAspect="1" noChangeArrowheads="1"/>
          </p:cNvPicPr>
          <p:nvPr/>
        </p:nvPicPr>
        <p:blipFill rotWithShape="1">
          <a:blip r:embed="rId24" cstate="email">
            <a:extLst>
              <a:ext uri="{28A0092B-C50C-407E-A947-70E740481C1C}">
                <a14:useLocalDpi xmlns:a14="http://schemas.microsoft.com/office/drawing/2010/main"/>
              </a:ext>
            </a:extLst>
          </a:blip>
          <a:srcRect l="9636" t="14235" r="13610" b="16176"/>
          <a:stretch/>
        </p:blipFill>
        <p:spPr bwMode="auto">
          <a:xfrm>
            <a:off x="8476939" y="4176783"/>
            <a:ext cx="250487" cy="22710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a:extLst>
              <a:ext uri="{FF2B5EF4-FFF2-40B4-BE49-F238E27FC236}">
                <a16:creationId xmlns:a16="http://schemas.microsoft.com/office/drawing/2014/main" id="{E5AE2B10-2B9C-4B64-9869-78E26D93DE6F}"/>
              </a:ext>
            </a:extLst>
          </p:cNvPr>
          <p:cNvPicPr>
            <a:picLocks noChangeAspect="1" noChangeArrowheads="1"/>
          </p:cNvPicPr>
          <p:nvPr/>
        </p:nvPicPr>
        <p:blipFill>
          <a:blip r:embed="rId25" cstate="email">
            <a:extLst>
              <a:ext uri="{28A0092B-C50C-407E-A947-70E740481C1C}">
                <a14:useLocalDpi xmlns:a14="http://schemas.microsoft.com/office/drawing/2010/main"/>
              </a:ext>
            </a:extLst>
          </a:blip>
          <a:srcRect/>
          <a:stretch/>
        </p:blipFill>
        <p:spPr bwMode="auto">
          <a:xfrm>
            <a:off x="5249136" y="2107320"/>
            <a:ext cx="213275" cy="213275"/>
          </a:xfrm>
          <a:prstGeom prst="rect">
            <a:avLst/>
          </a:prstGeom>
          <a:extLst>
            <a:ext uri="{909E8E84-426E-40DD-AFC4-6F175D3DCCD1}">
              <a14:hiddenFill xmlns:a14="http://schemas.microsoft.com/office/drawing/2010/main">
                <a:solidFill>
                  <a:srgbClr val="FFFFFF"/>
                </a:solidFill>
              </a14:hiddenFill>
            </a:ext>
          </a:extLst>
        </p:spPr>
      </p:pic>
      <p:sp>
        <p:nvSpPr>
          <p:cNvPr id="92" name="Oval 91">
            <a:extLst>
              <a:ext uri="{FF2B5EF4-FFF2-40B4-BE49-F238E27FC236}">
                <a16:creationId xmlns:a16="http://schemas.microsoft.com/office/drawing/2014/main" id="{E4ACAB5A-8915-4300-BBDE-667CBF0169D0}"/>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1</a:t>
            </a:r>
          </a:p>
        </p:txBody>
      </p:sp>
      <p:sp>
        <p:nvSpPr>
          <p:cNvPr id="93" name="AutoShape 1177">
            <a:extLst>
              <a:ext uri="{FF2B5EF4-FFF2-40B4-BE49-F238E27FC236}">
                <a16:creationId xmlns:a16="http://schemas.microsoft.com/office/drawing/2014/main" id="{B016EC01-A4F5-46D1-AC21-BCDA1A57AB18}"/>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Globally Recognized Firm with Established Regional Presence</a:t>
            </a:r>
          </a:p>
        </p:txBody>
      </p:sp>
      <p:sp>
        <p:nvSpPr>
          <p:cNvPr id="87" name="Footer Placeholder 3">
            <a:extLst>
              <a:ext uri="{FF2B5EF4-FFF2-40B4-BE49-F238E27FC236}">
                <a16:creationId xmlns:a16="http://schemas.microsoft.com/office/drawing/2014/main" id="{F7C3F00B-E860-4C83-8FF5-A4179EB54FE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88" name="STAMP">
            <a:extLst>
              <a:ext uri="{FF2B5EF4-FFF2-40B4-BE49-F238E27FC236}">
                <a16:creationId xmlns:a16="http://schemas.microsoft.com/office/drawing/2014/main" id="{1F3112EB-D055-436C-9B7D-DCB3B20D973E}"/>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Tree>
    <p:extLst>
      <p:ext uri="{BB962C8B-B14F-4D97-AF65-F5344CB8AC3E}">
        <p14:creationId xmlns:p14="http://schemas.microsoft.com/office/powerpoint/2010/main" val="2564481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a:extLst>
              <a:ext uri="{FF2B5EF4-FFF2-40B4-BE49-F238E27FC236}">
                <a16:creationId xmlns:a16="http://schemas.microsoft.com/office/drawing/2014/main" id="{A1D73765-463C-466E-B4B7-BF9154A0143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6" progId="TCLayout.ActiveDocument.1">
                  <p:embed/>
                </p:oleObj>
              </mc:Choice>
              <mc:Fallback>
                <p:oleObj name="think-cell Slide" r:id="rId6" imgW="473" imgH="476" progId="TCLayout.ActiveDocument.1">
                  <p:embed/>
                  <p:pic>
                    <p:nvPicPr>
                      <p:cNvPr id="31" name="Object 30" hidden="1">
                        <a:extLst>
                          <a:ext uri="{FF2B5EF4-FFF2-40B4-BE49-F238E27FC236}">
                            <a16:creationId xmlns:a16="http://schemas.microsoft.com/office/drawing/2014/main" id="{A1D73765-463C-466E-B4B7-BF9154A0143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8CCF87B5-1D80-4B94-8909-A62B23C50F4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Narrow" panose="020B0606020202030204" pitchFamily="34" charset="0"/>
              <a:ea typeface="+mn-ea"/>
              <a:cs typeface="Arial" panose="020B0604020202020204" pitchFamily="34" charset="0"/>
              <a:sym typeface="Arial Narrow" panose="020B0606020202030204" pitchFamily="34" charset="0"/>
            </a:endParaRPr>
          </a:p>
        </p:txBody>
      </p:sp>
      <p:sp>
        <p:nvSpPr>
          <p:cNvPr id="30" name="Rectangle 29" hidden="1">
            <a:extLst>
              <a:ext uri="{FF2B5EF4-FFF2-40B4-BE49-F238E27FC236}">
                <a16:creationId xmlns:a16="http://schemas.microsoft.com/office/drawing/2014/main" id="{C16B39E3-950D-4252-A964-FF141C96E8CB}"/>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Narrow" panose="020B0606020202030204" pitchFamily="34" charset="0"/>
              <a:ea typeface="+mn-ea"/>
              <a:cs typeface="Arial" panose="020B0604020202020204" pitchFamily="34" charset="0"/>
              <a:sym typeface="Arial Narrow" panose="020B0606020202030204" pitchFamily="34" charset="0"/>
            </a:endParaRPr>
          </a:p>
        </p:txBody>
      </p:sp>
      <p:sp>
        <p:nvSpPr>
          <p:cNvPr id="2" name="Title 1">
            <a:extLst>
              <a:ext uri="{FF2B5EF4-FFF2-40B4-BE49-F238E27FC236}">
                <a16:creationId xmlns:a16="http://schemas.microsoft.com/office/drawing/2014/main" id="{35063676-E3AF-4339-B6F2-20DB43123CD1}"/>
              </a:ext>
            </a:extLst>
          </p:cNvPr>
          <p:cNvSpPr>
            <a:spLocks noGrp="1"/>
          </p:cNvSpPr>
          <p:nvPr>
            <p:ph type="title"/>
          </p:nvPr>
        </p:nvSpPr>
        <p:spPr/>
        <p:txBody>
          <a:bodyPr vert="horz"/>
          <a:lstStyle/>
          <a:p>
            <a:r>
              <a:rPr lang="en-US" dirty="0"/>
              <a:t>Our longstanding relationship with NEOM’s leadership team has equipped us with valuable insights to effectively develop Cybersecurity programs within NEOM</a:t>
            </a:r>
            <a:endParaRPr lang="en-US" dirty="0">
              <a:latin typeface="Arial Narrow"/>
              <a:cs typeface="Arial"/>
            </a:endParaRPr>
          </a:p>
        </p:txBody>
      </p:sp>
      <p:sp>
        <p:nvSpPr>
          <p:cNvPr id="4" name="Text Placeholder 3">
            <a:extLst>
              <a:ext uri="{FF2B5EF4-FFF2-40B4-BE49-F238E27FC236}">
                <a16:creationId xmlns:a16="http://schemas.microsoft.com/office/drawing/2014/main" id="{662E86CF-E4F1-42D2-AB0A-D1DE8B133E82}"/>
              </a:ext>
            </a:extLst>
          </p:cNvPr>
          <p:cNvSpPr>
            <a:spLocks noGrp="1"/>
          </p:cNvSpPr>
          <p:nvPr>
            <p:ph type="body" sz="quarter" idx="11"/>
          </p:nvPr>
        </p:nvSpPr>
        <p:spPr/>
        <p:txBody>
          <a:bodyPr/>
          <a:lstStyle/>
          <a:p>
            <a:r>
              <a:rPr lang="en-US" dirty="0"/>
              <a:t>In Depth Understanding of NEOM</a:t>
            </a:r>
          </a:p>
        </p:txBody>
      </p:sp>
      <p:sp>
        <p:nvSpPr>
          <p:cNvPr id="32" name="Rectangle 31" hidden="1">
            <a:extLst>
              <a:ext uri="{FF2B5EF4-FFF2-40B4-BE49-F238E27FC236}">
                <a16:creationId xmlns:a16="http://schemas.microsoft.com/office/drawing/2014/main" id="{AAE0636B-5B3C-45C0-8E15-8AC8FF261418}"/>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rial Narrow" panose="020B0606020202030204" pitchFamily="34" charset="0"/>
              <a:ea typeface="+mn-ea"/>
              <a:cs typeface="Arial" panose="020B0604020202020204" pitchFamily="34" charset="0"/>
            </a:endParaRPr>
          </a:p>
        </p:txBody>
      </p:sp>
      <p:sp>
        <p:nvSpPr>
          <p:cNvPr id="66" name="Oval 65">
            <a:extLst>
              <a:ext uri="{FF2B5EF4-FFF2-40B4-BE49-F238E27FC236}">
                <a16:creationId xmlns:a16="http://schemas.microsoft.com/office/drawing/2014/main" id="{679ABCF8-901E-427A-83D6-B77FE92E4354}"/>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67" name="AutoShape 1177">
            <a:extLst>
              <a:ext uri="{FF2B5EF4-FFF2-40B4-BE49-F238E27FC236}">
                <a16:creationId xmlns:a16="http://schemas.microsoft.com/office/drawing/2014/main" id="{29DE5493-801A-4699-9DEF-FAF4DF6150BF}"/>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Proven Track Record Supporting NEOM Across Several Strategic Initiatives</a:t>
            </a:r>
          </a:p>
        </p:txBody>
      </p:sp>
      <p:sp>
        <p:nvSpPr>
          <p:cNvPr id="75" name="Footer Placeholder 3">
            <a:extLst>
              <a:ext uri="{FF2B5EF4-FFF2-40B4-BE49-F238E27FC236}">
                <a16:creationId xmlns:a16="http://schemas.microsoft.com/office/drawing/2014/main" id="{E4F92A92-8F52-4298-810F-4FD1E5320DA6}"/>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86" name="STAMP">
            <a:extLst>
              <a:ext uri="{FF2B5EF4-FFF2-40B4-BE49-F238E27FC236}">
                <a16:creationId xmlns:a16="http://schemas.microsoft.com/office/drawing/2014/main" id="{433BAB6A-0B0C-45E7-942B-F400A9FC6671}"/>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87" name="Rectangle 86">
            <a:extLst>
              <a:ext uri="{FF2B5EF4-FFF2-40B4-BE49-F238E27FC236}">
                <a16:creationId xmlns:a16="http://schemas.microsoft.com/office/drawing/2014/main" id="{4259CA11-B61F-4287-8EA8-98E8DF1B6A08}"/>
              </a:ext>
            </a:extLst>
          </p:cNvPr>
          <p:cNvSpPr/>
          <p:nvPr/>
        </p:nvSpPr>
        <p:spPr>
          <a:xfrm>
            <a:off x="612569" y="5286883"/>
            <a:ext cx="2659586" cy="1077703"/>
          </a:xfrm>
          <a:prstGeom prst="rect">
            <a:avLst/>
          </a:prstGeom>
          <a:noFill/>
          <a:ln>
            <a:noFill/>
            <a:prstDash val="dash"/>
          </a:ln>
        </p:spPr>
        <p:txBody>
          <a:bodyPr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Knowledge of the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organizational setup and governance structure </a:t>
            </a:r>
            <a:r>
              <a:rPr kumimoji="0" lang="en-US" sz="140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at NEOM due to our established working relationship</a:t>
            </a:r>
          </a:p>
        </p:txBody>
      </p:sp>
      <p:sp>
        <p:nvSpPr>
          <p:cNvPr id="91" name="Rectangle 90">
            <a:extLst>
              <a:ext uri="{FF2B5EF4-FFF2-40B4-BE49-F238E27FC236}">
                <a16:creationId xmlns:a16="http://schemas.microsoft.com/office/drawing/2014/main" id="{A08D10A9-0FF6-4349-ACB9-0A4735C23512}"/>
              </a:ext>
            </a:extLst>
          </p:cNvPr>
          <p:cNvSpPr/>
          <p:nvPr/>
        </p:nvSpPr>
        <p:spPr>
          <a:xfrm>
            <a:off x="6308794" y="5286883"/>
            <a:ext cx="2659586" cy="1077703"/>
          </a:xfrm>
          <a:prstGeom prst="rect">
            <a:avLst/>
          </a:prstGeom>
          <a:noFill/>
          <a:ln>
            <a:noFill/>
            <a:prstDash val="dash"/>
          </a:ln>
        </p:spPr>
        <p:txBody>
          <a:bodyPr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Understanding of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the various economic sectors at NEOM</a:t>
            </a:r>
            <a:r>
              <a:rPr kumimoji="0" lang="en-US" sz="140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 gained by engaging with relevant stakeholders to develop regional and sectoral strategies</a:t>
            </a:r>
          </a:p>
        </p:txBody>
      </p:sp>
      <p:sp>
        <p:nvSpPr>
          <p:cNvPr id="97" name="Rectangle 96">
            <a:extLst>
              <a:ext uri="{FF2B5EF4-FFF2-40B4-BE49-F238E27FC236}">
                <a16:creationId xmlns:a16="http://schemas.microsoft.com/office/drawing/2014/main" id="{BE6CD93B-B658-42DD-B2C7-5718FE6E8C52}"/>
              </a:ext>
            </a:extLst>
          </p:cNvPr>
          <p:cNvSpPr/>
          <p:nvPr/>
        </p:nvSpPr>
        <p:spPr>
          <a:xfrm>
            <a:off x="9131730" y="5286883"/>
            <a:ext cx="2659586" cy="1077703"/>
          </a:xfrm>
          <a:prstGeom prst="rect">
            <a:avLst/>
          </a:prstGeom>
          <a:noFill/>
          <a:ln>
            <a:noFill/>
            <a:prstDash val="dash"/>
          </a:ln>
        </p:spPr>
        <p:txBody>
          <a:bodyPr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Knowledge of the stage gated approval process at NEOM, gained through our participation in 15+ FB/BoD meetings</a:t>
            </a:r>
          </a:p>
        </p:txBody>
      </p:sp>
      <p:grpSp>
        <p:nvGrpSpPr>
          <p:cNvPr id="165" name="Group 164">
            <a:extLst>
              <a:ext uri="{FF2B5EF4-FFF2-40B4-BE49-F238E27FC236}">
                <a16:creationId xmlns:a16="http://schemas.microsoft.com/office/drawing/2014/main" id="{38D8BBEF-A3C7-4358-8E64-E3A203C218DF}"/>
              </a:ext>
            </a:extLst>
          </p:cNvPr>
          <p:cNvGrpSpPr/>
          <p:nvPr/>
        </p:nvGrpSpPr>
        <p:grpSpPr>
          <a:xfrm>
            <a:off x="608125" y="1449981"/>
            <a:ext cx="2668475" cy="3729538"/>
            <a:chOff x="396238" y="1449981"/>
            <a:chExt cx="2668475" cy="3729538"/>
          </a:xfrm>
        </p:grpSpPr>
        <p:pic>
          <p:nvPicPr>
            <p:cNvPr id="166" name="Picture 165">
              <a:extLst>
                <a:ext uri="{FF2B5EF4-FFF2-40B4-BE49-F238E27FC236}">
                  <a16:creationId xmlns:a16="http://schemas.microsoft.com/office/drawing/2014/main" id="{EA8595EE-06F0-4E05-831A-A247A8AD90F7}"/>
                </a:ext>
              </a:extLst>
            </p:cNvPr>
            <p:cNvPicPr preferRelativeResize="0">
              <a:picLocks/>
            </p:cNvPicPr>
            <p:nvPr/>
          </p:nvPicPr>
          <p:blipFill rotWithShape="1">
            <a:blip r:embed="rId8" cstate="print">
              <a:extLst>
                <a:ext uri="{28A0092B-C50C-407E-A947-70E740481C1C}">
                  <a14:useLocalDpi xmlns:a14="http://schemas.microsoft.com/office/drawing/2010/main"/>
                </a:ext>
              </a:extLst>
            </a:blip>
            <a:srcRect t="-210" b="-210"/>
            <a:stretch/>
          </p:blipFill>
          <p:spPr>
            <a:xfrm>
              <a:off x="399394" y="1449981"/>
              <a:ext cx="2659586" cy="3729538"/>
            </a:xfrm>
            <a:prstGeom prst="roundRect">
              <a:avLst>
                <a:gd name="adj" fmla="val 5971"/>
              </a:avLst>
            </a:prstGeom>
            <a:effectLst/>
          </p:spPr>
        </p:pic>
        <p:sp>
          <p:nvSpPr>
            <p:cNvPr id="167" name="Rectangle: Top Corners Rounded 166">
              <a:extLst>
                <a:ext uri="{FF2B5EF4-FFF2-40B4-BE49-F238E27FC236}">
                  <a16:creationId xmlns:a16="http://schemas.microsoft.com/office/drawing/2014/main" id="{36C7DAAA-C65E-4814-8E87-0F6E7FE6C846}"/>
                </a:ext>
              </a:extLst>
            </p:cNvPr>
            <p:cNvSpPr/>
            <p:nvPr/>
          </p:nvSpPr>
          <p:spPr>
            <a:xfrm>
              <a:off x="396238" y="1449981"/>
              <a:ext cx="2668475" cy="493120"/>
            </a:xfrm>
            <a:prstGeom prst="round2SameRect">
              <a:avLst>
                <a:gd name="adj1" fmla="val 24175"/>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F2BE914C-E2AC-413E-9BA9-65ACF3A3D53E}"/>
                </a:ext>
              </a:extLst>
            </p:cNvPr>
            <p:cNvSpPr/>
            <p:nvPr/>
          </p:nvSpPr>
          <p:spPr>
            <a:xfrm>
              <a:off x="396238" y="1499621"/>
              <a:ext cx="2661218" cy="420371"/>
            </a:xfrm>
            <a:prstGeom prst="rect">
              <a:avLst/>
            </a:prstGeom>
            <a:noFill/>
            <a:ln w="28575">
              <a:noFill/>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panose="020F0502020204030204"/>
                  <a:ea typeface="+mn-ea"/>
                  <a:cs typeface="+mn-cs"/>
                </a:rPr>
                <a:t>NEOM’s </a:t>
              </a:r>
              <a:br>
                <a:rPr kumimoji="0" lang="en-US" sz="1600" b="1"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1600" b="1" i="0" u="none" strike="noStrike" kern="1200" cap="none" spc="0" normalizeH="0" baseline="0" noProof="0">
                  <a:ln>
                    <a:noFill/>
                  </a:ln>
                  <a:solidFill>
                    <a:srgbClr val="000000"/>
                  </a:solidFill>
                  <a:effectLst/>
                  <a:uLnTx/>
                  <a:uFillTx/>
                  <a:latin typeface="Calibri" panose="020F0502020204030204"/>
                  <a:ea typeface="+mn-ea"/>
                  <a:cs typeface="+mn-cs"/>
                </a:rPr>
                <a:t>Organizational Setup</a:t>
              </a:r>
            </a:p>
          </p:txBody>
        </p:sp>
      </p:grpSp>
      <p:grpSp>
        <p:nvGrpSpPr>
          <p:cNvPr id="169" name="Group 168">
            <a:extLst>
              <a:ext uri="{FF2B5EF4-FFF2-40B4-BE49-F238E27FC236}">
                <a16:creationId xmlns:a16="http://schemas.microsoft.com/office/drawing/2014/main" id="{4E1A28D7-8449-46AD-91B4-886803E89C39}"/>
              </a:ext>
            </a:extLst>
          </p:cNvPr>
          <p:cNvGrpSpPr/>
          <p:nvPr/>
        </p:nvGrpSpPr>
        <p:grpSpPr>
          <a:xfrm>
            <a:off x="9127286" y="1449981"/>
            <a:ext cx="2668475" cy="3729538"/>
            <a:chOff x="9127286" y="1449981"/>
            <a:chExt cx="2668475" cy="3729538"/>
          </a:xfrm>
        </p:grpSpPr>
        <p:pic>
          <p:nvPicPr>
            <p:cNvPr id="170" name="Picture 169">
              <a:extLst>
                <a:ext uri="{FF2B5EF4-FFF2-40B4-BE49-F238E27FC236}">
                  <a16:creationId xmlns:a16="http://schemas.microsoft.com/office/drawing/2014/main" id="{3A2D048D-F747-4032-AF9B-D81D370C825A}"/>
                </a:ext>
              </a:extLst>
            </p:cNvPr>
            <p:cNvPicPr>
              <a:picLocks/>
            </p:cNvPicPr>
            <p:nvPr/>
          </p:nvPicPr>
          <p:blipFill rotWithShape="1">
            <a:blip r:embed="rId9" cstate="email">
              <a:extLst>
                <a:ext uri="{28A0092B-C50C-407E-A947-70E740481C1C}">
                  <a14:useLocalDpi xmlns:a14="http://schemas.microsoft.com/office/drawing/2010/main"/>
                </a:ext>
              </a:extLst>
            </a:blip>
            <a:srcRect/>
            <a:stretch/>
          </p:blipFill>
          <p:spPr>
            <a:xfrm>
              <a:off x="9133019" y="1449981"/>
              <a:ext cx="2661218" cy="3729538"/>
            </a:xfrm>
            <a:prstGeom prst="roundRect">
              <a:avLst>
                <a:gd name="adj" fmla="val 4832"/>
              </a:avLst>
            </a:prstGeom>
            <a:effectLst/>
          </p:spPr>
        </p:pic>
        <p:sp>
          <p:nvSpPr>
            <p:cNvPr id="171" name="Rectangle: Top Corners Rounded 170">
              <a:extLst>
                <a:ext uri="{FF2B5EF4-FFF2-40B4-BE49-F238E27FC236}">
                  <a16:creationId xmlns:a16="http://schemas.microsoft.com/office/drawing/2014/main" id="{7721EF56-9AFB-43E3-AD30-1EEDFBA0CB3D}"/>
                </a:ext>
              </a:extLst>
            </p:cNvPr>
            <p:cNvSpPr/>
            <p:nvPr/>
          </p:nvSpPr>
          <p:spPr>
            <a:xfrm>
              <a:off x="9127286" y="1449981"/>
              <a:ext cx="2668475" cy="493120"/>
            </a:xfrm>
            <a:prstGeom prst="round2SameRect">
              <a:avLst>
                <a:gd name="adj1" fmla="val 24175"/>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E60D1153-4A93-406F-899F-9A41702B3AEB}"/>
                </a:ext>
              </a:extLst>
            </p:cNvPr>
            <p:cNvSpPr/>
            <p:nvPr/>
          </p:nvSpPr>
          <p:spPr>
            <a:xfrm>
              <a:off x="9134543" y="1499621"/>
              <a:ext cx="2661218" cy="420371"/>
            </a:xfrm>
            <a:prstGeom prst="rect">
              <a:avLst/>
            </a:prstGeom>
            <a:noFill/>
            <a:ln w="28575">
              <a:noFill/>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alibri" panose="020F0502020204030204"/>
                  <a:ea typeface="+mn-ea"/>
                  <a:cs typeface="+mn-cs"/>
                </a:rPr>
                <a:t>NEOM’s Stage </a:t>
              </a:r>
              <a:br>
                <a:rPr kumimoji="0" lang="en-US" sz="1600" b="1" i="0" u="none" strike="noStrike" kern="1200" cap="none" spc="0" normalizeH="0" baseline="0" noProof="0">
                  <a:ln>
                    <a:noFill/>
                  </a:ln>
                  <a:solidFill>
                    <a:srgbClr val="000000"/>
                  </a:solidFill>
                  <a:effectLst/>
                  <a:uLnTx/>
                  <a:uFillTx/>
                  <a:latin typeface="Calibri" panose="020F0502020204030204"/>
                  <a:ea typeface="+mn-ea"/>
                  <a:cs typeface="+mn-cs"/>
                </a:rPr>
              </a:br>
              <a:r>
                <a:rPr kumimoji="0" lang="en-US" sz="1600" b="1" i="0" u="none" strike="noStrike" kern="1200" cap="none" spc="0" normalizeH="0" baseline="0" noProof="0">
                  <a:ln>
                    <a:noFill/>
                  </a:ln>
                  <a:solidFill>
                    <a:srgbClr val="000000"/>
                  </a:solidFill>
                  <a:effectLst/>
                  <a:uLnTx/>
                  <a:uFillTx/>
                  <a:latin typeface="Calibri" panose="020F0502020204030204"/>
                  <a:ea typeface="+mn-ea"/>
                  <a:cs typeface="+mn-cs"/>
                </a:rPr>
                <a:t>Gate Approval Process</a:t>
              </a:r>
            </a:p>
          </p:txBody>
        </p:sp>
      </p:grpSp>
      <p:grpSp>
        <p:nvGrpSpPr>
          <p:cNvPr id="173" name="Group 172">
            <a:extLst>
              <a:ext uri="{FF2B5EF4-FFF2-40B4-BE49-F238E27FC236}">
                <a16:creationId xmlns:a16="http://schemas.microsoft.com/office/drawing/2014/main" id="{2DFC45C8-5951-4DE4-828E-083CF17FD794}"/>
              </a:ext>
            </a:extLst>
          </p:cNvPr>
          <p:cNvGrpSpPr/>
          <p:nvPr/>
        </p:nvGrpSpPr>
        <p:grpSpPr>
          <a:xfrm>
            <a:off x="3434689" y="1449981"/>
            <a:ext cx="2715200" cy="3729538"/>
            <a:chOff x="3306244" y="1449981"/>
            <a:chExt cx="2715200" cy="3729538"/>
          </a:xfrm>
        </p:grpSpPr>
        <p:pic>
          <p:nvPicPr>
            <p:cNvPr id="174" name="Picture 173">
              <a:extLst>
                <a:ext uri="{FF2B5EF4-FFF2-40B4-BE49-F238E27FC236}">
                  <a16:creationId xmlns:a16="http://schemas.microsoft.com/office/drawing/2014/main" id="{90FA8F46-ACCB-4B52-A9C9-82E88956D498}"/>
                </a:ext>
              </a:extLst>
            </p:cNvPr>
            <p:cNvPicPr>
              <a:picLocks/>
            </p:cNvPicPr>
            <p:nvPr/>
          </p:nvPicPr>
          <p:blipFill rotWithShape="1">
            <a:blip r:embed="rId10" cstate="email">
              <a:extLst>
                <a:ext uri="{28A0092B-C50C-407E-A947-70E740481C1C}">
                  <a14:useLocalDpi xmlns:a14="http://schemas.microsoft.com/office/drawing/2010/main"/>
                </a:ext>
              </a:extLst>
            </a:blip>
            <a:srcRect/>
            <a:stretch/>
          </p:blipFill>
          <p:spPr>
            <a:xfrm>
              <a:off x="3309468" y="3926083"/>
              <a:ext cx="1344175" cy="1253436"/>
            </a:xfrm>
            <a:custGeom>
              <a:avLst/>
              <a:gdLst>
                <a:gd name="connsiteX0" fmla="*/ 0 w 1344175"/>
                <a:gd name="connsiteY0" fmla="*/ 0 h 1253436"/>
                <a:gd name="connsiteX1" fmla="*/ 1344175 w 1344175"/>
                <a:gd name="connsiteY1" fmla="*/ 0 h 1253436"/>
                <a:gd name="connsiteX2" fmla="*/ 1344175 w 1344175"/>
                <a:gd name="connsiteY2" fmla="*/ 1253436 h 1253436"/>
                <a:gd name="connsiteX3" fmla="*/ 142554 w 1344175"/>
                <a:gd name="connsiteY3" fmla="*/ 1253436 h 1253436"/>
                <a:gd name="connsiteX4" fmla="*/ 0 w 1344175"/>
                <a:gd name="connsiteY4" fmla="*/ 1110882 h 125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4175" h="1253436">
                  <a:moveTo>
                    <a:pt x="0" y="0"/>
                  </a:moveTo>
                  <a:lnTo>
                    <a:pt x="1344175" y="0"/>
                  </a:lnTo>
                  <a:lnTo>
                    <a:pt x="1344175" y="1253436"/>
                  </a:lnTo>
                  <a:lnTo>
                    <a:pt x="142554" y="1253436"/>
                  </a:lnTo>
                  <a:cubicBezTo>
                    <a:pt x="63824" y="1253436"/>
                    <a:pt x="0" y="1189612"/>
                    <a:pt x="0" y="1110882"/>
                  </a:cubicBezTo>
                  <a:close/>
                </a:path>
              </a:pathLst>
            </a:custGeom>
            <a:ln>
              <a:solidFill>
                <a:schemeClr val="bg1"/>
              </a:solidFill>
            </a:ln>
            <a:effectLst/>
          </p:spPr>
        </p:pic>
        <p:pic>
          <p:nvPicPr>
            <p:cNvPr id="175" name="Picture 174">
              <a:extLst>
                <a:ext uri="{FF2B5EF4-FFF2-40B4-BE49-F238E27FC236}">
                  <a16:creationId xmlns:a16="http://schemas.microsoft.com/office/drawing/2014/main" id="{1B007BF1-8187-41D4-82A5-218AAEB2235C}"/>
                </a:ext>
              </a:extLst>
            </p:cNvPr>
            <p:cNvPicPr preferRelativeResize="0">
              <a:picLocks/>
            </p:cNvPicPr>
            <p:nvPr/>
          </p:nvPicPr>
          <p:blipFill rotWithShape="1">
            <a:blip r:embed="rId11" cstate="email">
              <a:extLst>
                <a:ext uri="{28A0092B-C50C-407E-A947-70E740481C1C}">
                  <a14:useLocalDpi xmlns:a14="http://schemas.microsoft.com/office/drawing/2010/main"/>
                </a:ext>
              </a:extLst>
            </a:blip>
            <a:srcRect/>
            <a:stretch/>
          </p:blipFill>
          <p:spPr>
            <a:xfrm>
              <a:off x="4655234" y="3926082"/>
              <a:ext cx="1321932" cy="1253437"/>
            </a:xfrm>
            <a:custGeom>
              <a:avLst/>
              <a:gdLst>
                <a:gd name="connsiteX0" fmla="*/ 0 w 1337653"/>
                <a:gd name="connsiteY0" fmla="*/ 0 h 1253436"/>
                <a:gd name="connsiteX1" fmla="*/ 1337653 w 1337653"/>
                <a:gd name="connsiteY1" fmla="*/ 0 h 1253436"/>
                <a:gd name="connsiteX2" fmla="*/ 1337653 w 1337653"/>
                <a:gd name="connsiteY2" fmla="*/ 1110882 h 1253436"/>
                <a:gd name="connsiteX3" fmla="*/ 1195099 w 1337653"/>
                <a:gd name="connsiteY3" fmla="*/ 1253436 h 1253436"/>
                <a:gd name="connsiteX4" fmla="*/ 0 w 1337653"/>
                <a:gd name="connsiteY4" fmla="*/ 1253436 h 1253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653" h="1253436">
                  <a:moveTo>
                    <a:pt x="0" y="0"/>
                  </a:moveTo>
                  <a:lnTo>
                    <a:pt x="1337653" y="0"/>
                  </a:lnTo>
                  <a:lnTo>
                    <a:pt x="1337653" y="1110882"/>
                  </a:lnTo>
                  <a:cubicBezTo>
                    <a:pt x="1337653" y="1189612"/>
                    <a:pt x="1273829" y="1253436"/>
                    <a:pt x="1195099" y="1253436"/>
                  </a:cubicBezTo>
                  <a:lnTo>
                    <a:pt x="0" y="1253436"/>
                  </a:lnTo>
                  <a:close/>
                </a:path>
              </a:pathLst>
            </a:custGeom>
            <a:ln>
              <a:solidFill>
                <a:schemeClr val="bg1"/>
              </a:solidFill>
            </a:ln>
            <a:effectLst/>
          </p:spPr>
        </p:pic>
        <p:pic>
          <p:nvPicPr>
            <p:cNvPr id="176" name="Picture 175">
              <a:extLst>
                <a:ext uri="{FF2B5EF4-FFF2-40B4-BE49-F238E27FC236}">
                  <a16:creationId xmlns:a16="http://schemas.microsoft.com/office/drawing/2014/main" id="{FBB41870-6907-4902-8781-997431482170}"/>
                </a:ext>
              </a:extLst>
            </p:cNvPr>
            <p:cNvPicPr>
              <a:picLocks/>
            </p:cNvPicPr>
            <p:nvPr/>
          </p:nvPicPr>
          <p:blipFill rotWithShape="1">
            <a:blip r:embed="rId12" cstate="email">
              <a:extLst>
                <a:ext uri="{28A0092B-C50C-407E-A947-70E740481C1C}">
                  <a14:useLocalDpi xmlns:a14="http://schemas.microsoft.com/office/drawing/2010/main"/>
                </a:ext>
              </a:extLst>
            </a:blip>
            <a:srcRect/>
            <a:stretch/>
          </p:blipFill>
          <p:spPr>
            <a:xfrm>
              <a:off x="4647625" y="1458202"/>
              <a:ext cx="1329541" cy="1253437"/>
            </a:xfrm>
            <a:custGeom>
              <a:avLst/>
              <a:gdLst>
                <a:gd name="connsiteX0" fmla="*/ 0 w 1337653"/>
                <a:gd name="connsiteY0" fmla="*/ 0 h 1253437"/>
                <a:gd name="connsiteX1" fmla="*/ 1235819 w 1337653"/>
                <a:gd name="connsiteY1" fmla="*/ 0 h 1253437"/>
                <a:gd name="connsiteX2" fmla="*/ 1250588 w 1337653"/>
                <a:gd name="connsiteY2" fmla="*/ 2982 h 1253437"/>
                <a:gd name="connsiteX3" fmla="*/ 1337653 w 1337653"/>
                <a:gd name="connsiteY3" fmla="*/ 134333 h 1253437"/>
                <a:gd name="connsiteX4" fmla="*/ 1337653 w 1337653"/>
                <a:gd name="connsiteY4" fmla="*/ 1253437 h 1253437"/>
                <a:gd name="connsiteX5" fmla="*/ 0 w 1337653"/>
                <a:gd name="connsiteY5" fmla="*/ 1253437 h 125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7653" h="1253437">
                  <a:moveTo>
                    <a:pt x="0" y="0"/>
                  </a:moveTo>
                  <a:lnTo>
                    <a:pt x="1235819" y="0"/>
                  </a:lnTo>
                  <a:lnTo>
                    <a:pt x="1250588" y="2982"/>
                  </a:lnTo>
                  <a:cubicBezTo>
                    <a:pt x="1301752" y="24623"/>
                    <a:pt x="1337653" y="75286"/>
                    <a:pt x="1337653" y="134333"/>
                  </a:cubicBezTo>
                  <a:lnTo>
                    <a:pt x="1337653" y="1253437"/>
                  </a:lnTo>
                  <a:lnTo>
                    <a:pt x="0" y="1253437"/>
                  </a:lnTo>
                  <a:close/>
                </a:path>
              </a:pathLst>
            </a:custGeom>
            <a:ln>
              <a:solidFill>
                <a:schemeClr val="bg1"/>
              </a:solidFill>
            </a:ln>
            <a:effectLst/>
          </p:spPr>
        </p:pic>
        <p:pic>
          <p:nvPicPr>
            <p:cNvPr id="177" name="Picture 176">
              <a:extLst>
                <a:ext uri="{FF2B5EF4-FFF2-40B4-BE49-F238E27FC236}">
                  <a16:creationId xmlns:a16="http://schemas.microsoft.com/office/drawing/2014/main" id="{35C93C4B-4E6A-462A-A9C4-BFD28FED2C35}"/>
                </a:ext>
              </a:extLst>
            </p:cNvPr>
            <p:cNvPicPr>
              <a:picLocks/>
            </p:cNvPicPr>
            <p:nvPr/>
          </p:nvPicPr>
          <p:blipFill rotWithShape="1">
            <a:blip r:embed="rId13" cstate="email">
              <a:extLst>
                <a:ext uri="{28A0092B-C50C-407E-A947-70E740481C1C}">
                  <a14:useLocalDpi xmlns:a14="http://schemas.microsoft.com/office/drawing/2010/main"/>
                </a:ext>
              </a:extLst>
            </a:blip>
            <a:srcRect/>
            <a:stretch/>
          </p:blipFill>
          <p:spPr>
            <a:xfrm>
              <a:off x="4653642" y="2721825"/>
              <a:ext cx="1323524" cy="1204256"/>
            </a:xfrm>
            <a:prstGeom prst="rect">
              <a:avLst/>
            </a:prstGeom>
            <a:ln>
              <a:solidFill>
                <a:schemeClr val="bg1"/>
              </a:solidFill>
            </a:ln>
            <a:effectLst/>
          </p:spPr>
        </p:pic>
        <p:pic>
          <p:nvPicPr>
            <p:cNvPr id="178" name="Picture 177">
              <a:extLst>
                <a:ext uri="{FF2B5EF4-FFF2-40B4-BE49-F238E27FC236}">
                  <a16:creationId xmlns:a16="http://schemas.microsoft.com/office/drawing/2014/main" id="{C030DB5D-A1AF-4AA3-8D56-52154C9AFF0B}"/>
                </a:ext>
              </a:extLst>
            </p:cNvPr>
            <p:cNvPicPr>
              <a:picLocks/>
            </p:cNvPicPr>
            <p:nvPr/>
          </p:nvPicPr>
          <p:blipFill rotWithShape="1">
            <a:blip r:embed="rId14" cstate="email">
              <a:extLst>
                <a:ext uri="{28A0092B-C50C-407E-A947-70E740481C1C}">
                  <a14:useLocalDpi xmlns:a14="http://schemas.microsoft.com/office/drawing/2010/main"/>
                </a:ext>
              </a:extLst>
            </a:blip>
            <a:srcRect t="-160" b="-160"/>
            <a:stretch/>
          </p:blipFill>
          <p:spPr>
            <a:xfrm>
              <a:off x="3307876" y="1458202"/>
              <a:ext cx="1338117" cy="1253437"/>
            </a:xfrm>
            <a:custGeom>
              <a:avLst/>
              <a:gdLst>
                <a:gd name="connsiteX0" fmla="*/ 101834 w 1344175"/>
                <a:gd name="connsiteY0" fmla="*/ 0 h 1253437"/>
                <a:gd name="connsiteX1" fmla="*/ 1344175 w 1344175"/>
                <a:gd name="connsiteY1" fmla="*/ 0 h 1253437"/>
                <a:gd name="connsiteX2" fmla="*/ 1344175 w 1344175"/>
                <a:gd name="connsiteY2" fmla="*/ 1253437 h 1253437"/>
                <a:gd name="connsiteX3" fmla="*/ 0 w 1344175"/>
                <a:gd name="connsiteY3" fmla="*/ 1253437 h 1253437"/>
                <a:gd name="connsiteX4" fmla="*/ 0 w 1344175"/>
                <a:gd name="connsiteY4" fmla="*/ 134333 h 1253437"/>
                <a:gd name="connsiteX5" fmla="*/ 87066 w 1344175"/>
                <a:gd name="connsiteY5" fmla="*/ 2982 h 125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4175" h="1253437">
                  <a:moveTo>
                    <a:pt x="101834" y="0"/>
                  </a:moveTo>
                  <a:lnTo>
                    <a:pt x="1344175" y="0"/>
                  </a:lnTo>
                  <a:lnTo>
                    <a:pt x="1344175" y="1253437"/>
                  </a:lnTo>
                  <a:lnTo>
                    <a:pt x="0" y="1253437"/>
                  </a:lnTo>
                  <a:lnTo>
                    <a:pt x="0" y="134333"/>
                  </a:lnTo>
                  <a:cubicBezTo>
                    <a:pt x="0" y="75286"/>
                    <a:pt x="35901" y="24623"/>
                    <a:pt x="87066" y="2982"/>
                  </a:cubicBezTo>
                  <a:close/>
                </a:path>
              </a:pathLst>
            </a:custGeom>
            <a:ln>
              <a:solidFill>
                <a:schemeClr val="bg1"/>
              </a:solidFill>
            </a:ln>
            <a:effectLst/>
          </p:spPr>
        </p:pic>
        <p:pic>
          <p:nvPicPr>
            <p:cNvPr id="179" name="Picture 178">
              <a:extLst>
                <a:ext uri="{FF2B5EF4-FFF2-40B4-BE49-F238E27FC236}">
                  <a16:creationId xmlns:a16="http://schemas.microsoft.com/office/drawing/2014/main" id="{8DBC4CD3-EEF5-41C8-933F-72A924EE2161}"/>
                </a:ext>
              </a:extLst>
            </p:cNvPr>
            <p:cNvPicPr preferRelativeResize="0">
              <a:picLocks/>
            </p:cNvPicPr>
            <p:nvPr/>
          </p:nvPicPr>
          <p:blipFill rotWithShape="1">
            <a:blip r:embed="rId15" cstate="email">
              <a:extLst>
                <a:ext uri="{28A0092B-C50C-407E-A947-70E740481C1C}">
                  <a14:useLocalDpi xmlns:a14="http://schemas.microsoft.com/office/drawing/2010/main"/>
                </a:ext>
              </a:extLst>
            </a:blip>
            <a:srcRect b="-1"/>
            <a:stretch/>
          </p:blipFill>
          <p:spPr>
            <a:xfrm>
              <a:off x="3307876" y="2721825"/>
              <a:ext cx="1337653" cy="1204258"/>
            </a:xfrm>
            <a:prstGeom prst="rect">
              <a:avLst/>
            </a:prstGeom>
            <a:ln>
              <a:solidFill>
                <a:schemeClr val="bg1"/>
              </a:solidFill>
            </a:ln>
            <a:effectLst/>
          </p:spPr>
        </p:pic>
        <p:sp>
          <p:nvSpPr>
            <p:cNvPr id="180" name="Rectangle: Top Corners Rounded 179">
              <a:extLst>
                <a:ext uri="{FF2B5EF4-FFF2-40B4-BE49-F238E27FC236}">
                  <a16:creationId xmlns:a16="http://schemas.microsoft.com/office/drawing/2014/main" id="{111AB73D-4B3B-482E-9D3C-9CF0F3EF8B50}"/>
                </a:ext>
              </a:extLst>
            </p:cNvPr>
            <p:cNvSpPr/>
            <p:nvPr/>
          </p:nvSpPr>
          <p:spPr>
            <a:xfrm>
              <a:off x="3306244" y="1449981"/>
              <a:ext cx="2676548" cy="493120"/>
            </a:xfrm>
            <a:prstGeom prst="round2SameRect">
              <a:avLst>
                <a:gd name="adj1" fmla="val 24175"/>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CDB04EE8-7309-4B53-8109-87977E2F351B}"/>
                </a:ext>
              </a:extLst>
            </p:cNvPr>
            <p:cNvSpPr/>
            <p:nvPr/>
          </p:nvSpPr>
          <p:spPr>
            <a:xfrm>
              <a:off x="3360226" y="1499621"/>
              <a:ext cx="2661218" cy="420371"/>
            </a:xfrm>
            <a:prstGeom prst="rect">
              <a:avLst/>
            </a:prstGeom>
            <a:noFill/>
            <a:ln w="28575">
              <a:noFill/>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NEOM’s </a:t>
              </a:r>
              <a:b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Regional Developments</a:t>
              </a:r>
            </a:p>
          </p:txBody>
        </p:sp>
      </p:grpSp>
      <p:sp>
        <p:nvSpPr>
          <p:cNvPr id="182" name="Rectangle 181">
            <a:extLst>
              <a:ext uri="{FF2B5EF4-FFF2-40B4-BE49-F238E27FC236}">
                <a16:creationId xmlns:a16="http://schemas.microsoft.com/office/drawing/2014/main" id="{12539F1A-8329-4BB1-B48A-4511827B4F50}"/>
              </a:ext>
            </a:extLst>
          </p:cNvPr>
          <p:cNvSpPr/>
          <p:nvPr/>
        </p:nvSpPr>
        <p:spPr>
          <a:xfrm>
            <a:off x="3462496" y="5286883"/>
            <a:ext cx="2659586" cy="1077703"/>
          </a:xfrm>
          <a:prstGeom prst="rect">
            <a:avLst/>
          </a:prstGeom>
          <a:noFill/>
          <a:ln>
            <a:noFill/>
            <a:prstDash val="dash"/>
          </a:ln>
        </p:spPr>
        <p:txBody>
          <a:bodyPr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Deep understanding of NEOM’s regional developments, gained from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our experience in formulating the positioning, concept, and program </a:t>
            </a:r>
            <a:r>
              <a:rPr kumimoji="0" lang="en-US" sz="140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of the various NEOM destinations</a:t>
            </a:r>
          </a:p>
        </p:txBody>
      </p:sp>
      <p:sp>
        <p:nvSpPr>
          <p:cNvPr id="65" name="Rounded Rectangle 4">
            <a:extLst>
              <a:ext uri="{FF2B5EF4-FFF2-40B4-BE49-F238E27FC236}">
                <a16:creationId xmlns:a16="http://schemas.microsoft.com/office/drawing/2014/main" id="{BC09D474-4C56-4A66-B2CF-50DA575010AC}"/>
              </a:ext>
            </a:extLst>
          </p:cNvPr>
          <p:cNvSpPr/>
          <p:nvPr/>
        </p:nvSpPr>
        <p:spPr>
          <a:xfrm>
            <a:off x="6309610" y="1449981"/>
            <a:ext cx="2659586" cy="3729538"/>
          </a:xfrm>
          <a:prstGeom prst="roundRect">
            <a:avLst>
              <a:gd name="adj" fmla="val 6735"/>
            </a:avLst>
          </a:prstGeom>
          <a:solidFill>
            <a:schemeClr val="bg1">
              <a:lumMod val="9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8" name="TextBox 62">
            <a:extLst>
              <a:ext uri="{FF2B5EF4-FFF2-40B4-BE49-F238E27FC236}">
                <a16:creationId xmlns:a16="http://schemas.microsoft.com/office/drawing/2014/main" id="{232C784C-D8D3-4494-9DB2-20BEF1C59B38}"/>
              </a:ext>
            </a:extLst>
          </p:cNvPr>
          <p:cNvSpPr txBox="1">
            <a:spLocks/>
          </p:cNvSpPr>
          <p:nvPr/>
        </p:nvSpPr>
        <p:spPr>
          <a:xfrm>
            <a:off x="6532488" y="2303479"/>
            <a:ext cx="322204" cy="138499"/>
          </a:xfrm>
          <a:prstGeom prst="rect">
            <a:avLst/>
          </a:prstGeom>
        </p:spPr>
        <p:txBody>
          <a:bodyPr vert="horz" wrap="none" lIns="0" tIns="0" rIns="0" bIns="0" rtlCol="0">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100000"/>
              </a:lnSpc>
              <a:spcBef>
                <a:spcPts val="600"/>
              </a:spcBef>
              <a:spcAft>
                <a:spcPts val="0"/>
              </a:spcAft>
              <a:buClrTx/>
              <a:buSzTx/>
              <a:buFont typeface="Arial" charset="0"/>
              <a:buNone/>
              <a:tabLst/>
              <a:defRPr/>
            </a:pPr>
            <a:r>
              <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rPr>
              <a:t>Energy</a:t>
            </a:r>
          </a:p>
        </p:txBody>
      </p:sp>
      <p:pic>
        <p:nvPicPr>
          <p:cNvPr id="69" name="Graphic 68">
            <a:extLst>
              <a:ext uri="{FF2B5EF4-FFF2-40B4-BE49-F238E27FC236}">
                <a16:creationId xmlns:a16="http://schemas.microsoft.com/office/drawing/2014/main" id="{386FF18F-B7A3-4D22-A4C2-164A8F300C65}"/>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608533" y="2047366"/>
            <a:ext cx="170114" cy="198903"/>
          </a:xfrm>
          <a:prstGeom prst="rect">
            <a:avLst/>
          </a:prstGeom>
        </p:spPr>
      </p:pic>
      <p:sp>
        <p:nvSpPr>
          <p:cNvPr id="70" name="TextBox 62">
            <a:extLst>
              <a:ext uri="{FF2B5EF4-FFF2-40B4-BE49-F238E27FC236}">
                <a16:creationId xmlns:a16="http://schemas.microsoft.com/office/drawing/2014/main" id="{5BDBE808-902A-4F99-83F9-C6563AD35978}"/>
              </a:ext>
            </a:extLst>
          </p:cNvPr>
          <p:cNvSpPr txBox="1">
            <a:spLocks/>
          </p:cNvSpPr>
          <p:nvPr/>
        </p:nvSpPr>
        <p:spPr>
          <a:xfrm>
            <a:off x="8475411" y="4191330"/>
            <a:ext cx="293350" cy="113557"/>
          </a:xfrm>
          <a:prstGeom prst="rect">
            <a:avLst/>
          </a:prstGeom>
        </p:spPr>
        <p:txBody>
          <a:bodyPr vert="horz" wrap="none" lIns="0" tIns="0" rIns="0" bIns="0" rtlCol="0">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rPr>
              <a:t>Water</a:t>
            </a:r>
          </a:p>
        </p:txBody>
      </p:sp>
      <p:pic>
        <p:nvPicPr>
          <p:cNvPr id="71" name="Graphic 70">
            <a:extLst>
              <a:ext uri="{FF2B5EF4-FFF2-40B4-BE49-F238E27FC236}">
                <a16:creationId xmlns:a16="http://schemas.microsoft.com/office/drawing/2014/main" id="{31BE0538-E1CE-45A6-9163-FF0D05A55DB2}"/>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37369" y="3903056"/>
            <a:ext cx="169435" cy="198903"/>
          </a:xfrm>
          <a:prstGeom prst="rect">
            <a:avLst/>
          </a:prstGeom>
        </p:spPr>
      </p:pic>
      <p:sp>
        <p:nvSpPr>
          <p:cNvPr id="72" name="TextBox 71">
            <a:extLst>
              <a:ext uri="{FF2B5EF4-FFF2-40B4-BE49-F238E27FC236}">
                <a16:creationId xmlns:a16="http://schemas.microsoft.com/office/drawing/2014/main" id="{D9775FE8-4141-48BA-B697-9F731E2BB98F}"/>
              </a:ext>
            </a:extLst>
          </p:cNvPr>
          <p:cNvSpPr txBox="1">
            <a:spLocks/>
          </p:cNvSpPr>
          <p:nvPr/>
        </p:nvSpPr>
        <p:spPr>
          <a:xfrm>
            <a:off x="8424916" y="2916483"/>
            <a:ext cx="394340" cy="113557"/>
          </a:xfrm>
          <a:prstGeom prst="rect">
            <a:avLst/>
          </a:prstGeom>
        </p:spPr>
        <p:txBody>
          <a:bodyPr vert="horz" wrap="none" lIns="0" tIns="0" rIns="0" bIns="0" rtlCol="0">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rPr>
              <a:t>Mobility</a:t>
            </a:r>
          </a:p>
        </p:txBody>
      </p:sp>
      <p:pic>
        <p:nvPicPr>
          <p:cNvPr id="73" name="Graphic 72">
            <a:extLst>
              <a:ext uri="{FF2B5EF4-FFF2-40B4-BE49-F238E27FC236}">
                <a16:creationId xmlns:a16="http://schemas.microsoft.com/office/drawing/2014/main" id="{B436287D-FD59-4F7E-B57C-F1E28B6CF383}"/>
              </a:ext>
            </a:extLst>
          </p:cNvPr>
          <p:cNvPicPr>
            <a:picLocks noChangeAspect="1"/>
          </p:cNvPicPr>
          <p:nvPr/>
        </p:nvPicPr>
        <p:blipFill>
          <a:blip r:embed="rId20" cstate="email">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523791" y="2648722"/>
            <a:ext cx="196591" cy="198903"/>
          </a:xfrm>
          <a:prstGeom prst="rect">
            <a:avLst/>
          </a:prstGeom>
        </p:spPr>
      </p:pic>
      <p:sp>
        <p:nvSpPr>
          <p:cNvPr id="74" name="TextBox 62">
            <a:extLst>
              <a:ext uri="{FF2B5EF4-FFF2-40B4-BE49-F238E27FC236}">
                <a16:creationId xmlns:a16="http://schemas.microsoft.com/office/drawing/2014/main" id="{22B7CBFC-E8CE-4841-AEC9-A9C1DA0963C8}"/>
              </a:ext>
            </a:extLst>
          </p:cNvPr>
          <p:cNvSpPr txBox="1">
            <a:spLocks/>
          </p:cNvSpPr>
          <p:nvPr/>
        </p:nvSpPr>
        <p:spPr>
          <a:xfrm>
            <a:off x="7316353" y="2916483"/>
            <a:ext cx="695703" cy="224357"/>
          </a:xfrm>
          <a:prstGeom prst="rect">
            <a:avLst/>
          </a:prstGeom>
        </p:spPr>
        <p:txBody>
          <a:bodyPr vert="horz" wrap="square" lIns="0" tIns="0" rIns="0" bIns="0" rtlCol="0">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rPr>
              <a:t>Entertainment &amp; Culture</a:t>
            </a:r>
          </a:p>
        </p:txBody>
      </p:sp>
      <p:pic>
        <p:nvPicPr>
          <p:cNvPr id="76" name="Graphic 75">
            <a:extLst>
              <a:ext uri="{FF2B5EF4-FFF2-40B4-BE49-F238E27FC236}">
                <a16:creationId xmlns:a16="http://schemas.microsoft.com/office/drawing/2014/main" id="{B1046BCE-2DCE-4BC3-92AF-7B8045E450D8}"/>
              </a:ext>
            </a:extLst>
          </p:cNvPr>
          <p:cNvPicPr>
            <a:picLocks noChangeAspect="1"/>
          </p:cNvPicPr>
          <p:nvPr/>
        </p:nvPicPr>
        <p:blipFill>
          <a:blip r:embed="rId22" cstate="email">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507924" y="2648722"/>
            <a:ext cx="312561" cy="198903"/>
          </a:xfrm>
          <a:prstGeom prst="rect">
            <a:avLst/>
          </a:prstGeom>
        </p:spPr>
      </p:pic>
      <p:sp>
        <p:nvSpPr>
          <p:cNvPr id="77" name="TextBox 62">
            <a:extLst>
              <a:ext uri="{FF2B5EF4-FFF2-40B4-BE49-F238E27FC236}">
                <a16:creationId xmlns:a16="http://schemas.microsoft.com/office/drawing/2014/main" id="{069D93E9-BFEF-4E54-9AF3-6F6533D1EE59}"/>
              </a:ext>
            </a:extLst>
          </p:cNvPr>
          <p:cNvSpPr txBox="1">
            <a:spLocks/>
          </p:cNvSpPr>
          <p:nvPr/>
        </p:nvSpPr>
        <p:spPr>
          <a:xfrm>
            <a:off x="7777438" y="4839443"/>
            <a:ext cx="299762" cy="113557"/>
          </a:xfrm>
          <a:prstGeom prst="rect">
            <a:avLst/>
          </a:prstGeom>
        </p:spPr>
        <p:txBody>
          <a:bodyPr vert="horz" wrap="none" lIns="0" tIns="0" rIns="0" bIns="0" rtlCol="0" anchor="ctr">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dirty="0">
                <a:ln>
                  <a:noFill/>
                </a:ln>
                <a:solidFill>
                  <a:srgbClr val="243646">
                    <a:lumMod val="75000"/>
                  </a:srgbClr>
                </a:solidFill>
                <a:effectLst/>
                <a:uLnTx/>
                <a:uFillTx/>
                <a:latin typeface="Calibri" panose="020F0502020204030204"/>
                <a:ea typeface="+mn-ea"/>
                <a:cs typeface="+mn-cs"/>
              </a:rPr>
              <a:t>Media</a:t>
            </a:r>
          </a:p>
        </p:txBody>
      </p:sp>
      <p:pic>
        <p:nvPicPr>
          <p:cNvPr id="78" name="Graphic 77">
            <a:extLst>
              <a:ext uri="{FF2B5EF4-FFF2-40B4-BE49-F238E27FC236}">
                <a16:creationId xmlns:a16="http://schemas.microsoft.com/office/drawing/2014/main" id="{E3DC495E-0508-4818-AD94-24CDD33BE963}"/>
              </a:ext>
            </a:extLst>
          </p:cNvPr>
          <p:cNvPicPr>
            <a:picLocks noChangeAspect="1"/>
          </p:cNvPicPr>
          <p:nvPr/>
        </p:nvPicPr>
        <p:blipFill>
          <a:blip r:embed="rId24" cstate="email">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7864612" y="4583330"/>
            <a:ext cx="179830" cy="198903"/>
          </a:xfrm>
          <a:prstGeom prst="rect">
            <a:avLst/>
          </a:prstGeom>
        </p:spPr>
      </p:pic>
      <p:sp>
        <p:nvSpPr>
          <p:cNvPr id="79" name="TextBox 62">
            <a:extLst>
              <a:ext uri="{FF2B5EF4-FFF2-40B4-BE49-F238E27FC236}">
                <a16:creationId xmlns:a16="http://schemas.microsoft.com/office/drawing/2014/main" id="{D440AD64-A76B-484A-B5D7-AD894E147EEA}"/>
              </a:ext>
            </a:extLst>
          </p:cNvPr>
          <p:cNvSpPr txBox="1">
            <a:spLocks/>
          </p:cNvSpPr>
          <p:nvPr/>
        </p:nvSpPr>
        <p:spPr>
          <a:xfrm>
            <a:off x="7316353" y="2303479"/>
            <a:ext cx="695703" cy="113557"/>
          </a:xfrm>
          <a:prstGeom prst="rect">
            <a:avLst/>
          </a:prstGeom>
        </p:spPr>
        <p:txBody>
          <a:bodyPr vert="horz" wrap="none" lIns="0" tIns="0" rIns="0" bIns="0" rtlCol="0" anchor="ctr">
            <a:spAutoFit/>
          </a:bodyPr>
          <a:lstStyle>
            <a:defPPr>
              <a:defRPr lang="en-US"/>
            </a:defPPr>
            <a:lvl1pPr indent="0" algn="ctr" defTabSz="914395">
              <a:lnSpc>
                <a:spcPct val="100000"/>
              </a:lnSpc>
              <a:spcBef>
                <a:spcPts val="600"/>
              </a:spcBef>
              <a:buFont typeface="Arial" charset="0"/>
              <a:buNone/>
              <a:defRPr sz="1400" b="1" cap="none" spc="0" baseline="0"/>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rPr>
              <a:t>Manufacturing</a:t>
            </a:r>
          </a:p>
        </p:txBody>
      </p:sp>
      <p:pic>
        <p:nvPicPr>
          <p:cNvPr id="80" name="Graphic 79">
            <a:extLst>
              <a:ext uri="{FF2B5EF4-FFF2-40B4-BE49-F238E27FC236}">
                <a16:creationId xmlns:a16="http://schemas.microsoft.com/office/drawing/2014/main" id="{22F4F737-7290-4171-AD13-E99A45C1214A}"/>
              </a:ext>
            </a:extLst>
          </p:cNvPr>
          <p:cNvPicPr>
            <a:picLocks noChangeAspect="1"/>
          </p:cNvPicPr>
          <p:nvPr/>
        </p:nvPicPr>
        <p:blipFill>
          <a:blip r:embed="rId26" cstate="email">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7564753" y="2047366"/>
            <a:ext cx="198903" cy="198903"/>
          </a:xfrm>
          <a:prstGeom prst="rect">
            <a:avLst/>
          </a:prstGeom>
        </p:spPr>
      </p:pic>
      <p:sp>
        <p:nvSpPr>
          <p:cNvPr id="81" name="TextBox 62">
            <a:extLst>
              <a:ext uri="{FF2B5EF4-FFF2-40B4-BE49-F238E27FC236}">
                <a16:creationId xmlns:a16="http://schemas.microsoft.com/office/drawing/2014/main" id="{7B381DDE-8F53-4881-BC5A-E6B15713937E}"/>
              </a:ext>
            </a:extLst>
          </p:cNvPr>
          <p:cNvSpPr txBox="1">
            <a:spLocks/>
          </p:cNvSpPr>
          <p:nvPr/>
        </p:nvSpPr>
        <p:spPr>
          <a:xfrm>
            <a:off x="8473007" y="3550020"/>
            <a:ext cx="298159" cy="113557"/>
          </a:xfrm>
          <a:prstGeom prst="rect">
            <a:avLst/>
          </a:prstGeom>
        </p:spPr>
        <p:txBody>
          <a:bodyPr vert="horz" wrap="none" lIns="0" tIns="0" rIns="0" bIns="0" rtlCol="0">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rPr>
              <a:t>Sports</a:t>
            </a:r>
          </a:p>
        </p:txBody>
      </p:sp>
      <p:pic>
        <p:nvPicPr>
          <p:cNvPr id="82" name="Graphic 81">
            <a:extLst>
              <a:ext uri="{FF2B5EF4-FFF2-40B4-BE49-F238E27FC236}">
                <a16:creationId xmlns:a16="http://schemas.microsoft.com/office/drawing/2014/main" id="{1012353C-4FE2-4532-8B8F-43F68F33D312}"/>
              </a:ext>
            </a:extLst>
          </p:cNvPr>
          <p:cNvPicPr>
            <a:picLocks noChangeAspect="1"/>
          </p:cNvPicPr>
          <p:nvPr/>
        </p:nvPicPr>
        <p:blipFill>
          <a:blip r:embed="rId28" cstate="email">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516219" y="3277264"/>
            <a:ext cx="211735" cy="198903"/>
          </a:xfrm>
          <a:prstGeom prst="rect">
            <a:avLst/>
          </a:prstGeom>
        </p:spPr>
      </p:pic>
      <p:sp>
        <p:nvSpPr>
          <p:cNvPr id="83" name="TextBox 62">
            <a:extLst>
              <a:ext uri="{FF2B5EF4-FFF2-40B4-BE49-F238E27FC236}">
                <a16:creationId xmlns:a16="http://schemas.microsoft.com/office/drawing/2014/main" id="{2B813C42-B043-404F-AC16-DB307BC77006}"/>
              </a:ext>
            </a:extLst>
          </p:cNvPr>
          <p:cNvSpPr txBox="1">
            <a:spLocks/>
          </p:cNvSpPr>
          <p:nvPr/>
        </p:nvSpPr>
        <p:spPr>
          <a:xfrm>
            <a:off x="6502031" y="2916483"/>
            <a:ext cx="383118" cy="113557"/>
          </a:xfrm>
          <a:prstGeom prst="rect">
            <a:avLst/>
          </a:prstGeom>
        </p:spPr>
        <p:txBody>
          <a:bodyPr vert="horz" wrap="none" lIns="0" tIns="0" rIns="0" bIns="0" rtlCol="0" anchor="ctr">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rPr>
              <a:t>Tourism</a:t>
            </a:r>
          </a:p>
        </p:txBody>
      </p:sp>
      <p:pic>
        <p:nvPicPr>
          <p:cNvPr id="84" name="Graphic 83">
            <a:extLst>
              <a:ext uri="{FF2B5EF4-FFF2-40B4-BE49-F238E27FC236}">
                <a16:creationId xmlns:a16="http://schemas.microsoft.com/office/drawing/2014/main" id="{EE94932B-450B-4FD8-A73B-1D7E7148DA3C}"/>
              </a:ext>
            </a:extLst>
          </p:cNvPr>
          <p:cNvPicPr>
            <a:picLocks noChangeAspect="1"/>
          </p:cNvPicPr>
          <p:nvPr/>
        </p:nvPicPr>
        <p:blipFill>
          <a:blip r:embed="rId30" cstate="email">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6551906" y="2648722"/>
            <a:ext cx="283369" cy="198903"/>
          </a:xfrm>
          <a:prstGeom prst="rect">
            <a:avLst/>
          </a:prstGeom>
        </p:spPr>
      </p:pic>
      <p:grpSp>
        <p:nvGrpSpPr>
          <p:cNvPr id="85" name="Group 84">
            <a:extLst>
              <a:ext uri="{FF2B5EF4-FFF2-40B4-BE49-F238E27FC236}">
                <a16:creationId xmlns:a16="http://schemas.microsoft.com/office/drawing/2014/main" id="{0474B97F-5F19-4F47-9B42-BB7F12DD1B6D}"/>
              </a:ext>
            </a:extLst>
          </p:cNvPr>
          <p:cNvGrpSpPr/>
          <p:nvPr/>
        </p:nvGrpSpPr>
        <p:grpSpPr>
          <a:xfrm>
            <a:off x="7350622" y="3277264"/>
            <a:ext cx="627165" cy="497113"/>
            <a:chOff x="7350622" y="3277264"/>
            <a:chExt cx="627165" cy="497113"/>
          </a:xfrm>
        </p:grpSpPr>
        <p:sp>
          <p:nvSpPr>
            <p:cNvPr id="88" name="TextBox 62">
              <a:extLst>
                <a:ext uri="{FF2B5EF4-FFF2-40B4-BE49-F238E27FC236}">
                  <a16:creationId xmlns:a16="http://schemas.microsoft.com/office/drawing/2014/main" id="{0B6A9C2D-390B-4077-A989-E6A8F28E4866}"/>
                </a:ext>
              </a:extLst>
            </p:cNvPr>
            <p:cNvSpPr txBox="1">
              <a:spLocks/>
            </p:cNvSpPr>
            <p:nvPr/>
          </p:nvSpPr>
          <p:spPr>
            <a:xfrm>
              <a:off x="7350622" y="3550020"/>
              <a:ext cx="627165" cy="224357"/>
            </a:xfrm>
            <a:prstGeom prst="rect">
              <a:avLst/>
            </a:prstGeom>
          </p:spPr>
          <p:txBody>
            <a:bodyPr vert="horz" wrap="square" lIns="0" tIns="0" rIns="0" bIns="0" rtlCol="0">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rPr>
                <a:t>Design &amp; Construction</a:t>
              </a:r>
            </a:p>
          </p:txBody>
        </p:sp>
        <p:pic>
          <p:nvPicPr>
            <p:cNvPr id="89" name="Graphic 88">
              <a:extLst>
                <a:ext uri="{FF2B5EF4-FFF2-40B4-BE49-F238E27FC236}">
                  <a16:creationId xmlns:a16="http://schemas.microsoft.com/office/drawing/2014/main" id="{6F4AE4CC-8069-4670-AD8E-B14AC3AA89B1}"/>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7580622" y="3277264"/>
              <a:ext cx="167164" cy="198903"/>
            </a:xfrm>
            <a:prstGeom prst="rect">
              <a:avLst/>
            </a:prstGeom>
          </p:spPr>
        </p:pic>
      </p:grpSp>
      <p:sp>
        <p:nvSpPr>
          <p:cNvPr id="90" name="TextBox 62">
            <a:extLst>
              <a:ext uri="{FF2B5EF4-FFF2-40B4-BE49-F238E27FC236}">
                <a16:creationId xmlns:a16="http://schemas.microsoft.com/office/drawing/2014/main" id="{40B88BE3-0E14-4236-A907-DC24414F51FF}"/>
              </a:ext>
            </a:extLst>
          </p:cNvPr>
          <p:cNvSpPr txBox="1">
            <a:spLocks/>
          </p:cNvSpPr>
          <p:nvPr/>
        </p:nvSpPr>
        <p:spPr>
          <a:xfrm>
            <a:off x="8387245" y="4861113"/>
            <a:ext cx="381516" cy="113557"/>
          </a:xfrm>
          <a:prstGeom prst="rect">
            <a:avLst/>
          </a:prstGeom>
        </p:spPr>
        <p:txBody>
          <a:bodyPr vert="horz" wrap="none" lIns="0" tIns="0" rIns="0" bIns="0" rtlCol="0">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rPr>
              <a:t>Services</a:t>
            </a:r>
          </a:p>
        </p:txBody>
      </p:sp>
      <p:pic>
        <p:nvPicPr>
          <p:cNvPr id="92" name="Graphic 91">
            <a:extLst>
              <a:ext uri="{FF2B5EF4-FFF2-40B4-BE49-F238E27FC236}">
                <a16:creationId xmlns:a16="http://schemas.microsoft.com/office/drawing/2014/main" id="{EEDDE770-B187-435B-82DF-0FC1A3AA5D25}"/>
              </a:ext>
            </a:extLst>
          </p:cNvPr>
          <p:cNvPicPr>
            <a:picLocks noChangeAspect="1"/>
          </p:cNvPicPr>
          <p:nvPr/>
        </p:nvPicPr>
        <p:blipFill>
          <a:blip r:embed="rId34" cstate="email">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8486956" y="4588357"/>
            <a:ext cx="182095" cy="198903"/>
          </a:xfrm>
          <a:prstGeom prst="rect">
            <a:avLst/>
          </a:prstGeom>
        </p:spPr>
      </p:pic>
      <p:sp>
        <p:nvSpPr>
          <p:cNvPr id="93" name="TextBox 62">
            <a:extLst>
              <a:ext uri="{FF2B5EF4-FFF2-40B4-BE49-F238E27FC236}">
                <a16:creationId xmlns:a16="http://schemas.microsoft.com/office/drawing/2014/main" id="{25551AE5-9FD5-4CC8-919B-4E1BDAD24F63}"/>
              </a:ext>
            </a:extLst>
          </p:cNvPr>
          <p:cNvSpPr txBox="1">
            <a:spLocks/>
          </p:cNvSpPr>
          <p:nvPr/>
        </p:nvSpPr>
        <p:spPr>
          <a:xfrm>
            <a:off x="6459551" y="4861113"/>
            <a:ext cx="583410" cy="224357"/>
          </a:xfrm>
          <a:prstGeom prst="rect">
            <a:avLst/>
          </a:prstGeom>
        </p:spPr>
        <p:txBody>
          <a:bodyPr vert="horz" wrap="square" lIns="0" tIns="0" rIns="0" bIns="0" rtlCol="0">
            <a:spAutoFit/>
          </a:bodyPr>
          <a:lstStyle>
            <a:defPPr>
              <a:defRPr lang="en-US"/>
            </a:defPPr>
            <a:lvl1pPr indent="0" algn="ctr" defTabSz="914395">
              <a:lnSpc>
                <a:spcPct val="100000"/>
              </a:lnSpc>
              <a:spcBef>
                <a:spcPts val="600"/>
              </a:spcBef>
              <a:buFont typeface="Arial" charset="0"/>
              <a:buNone/>
              <a:defRPr sz="1400" b="1" cap="none" spc="0" baseline="0"/>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dirty="0">
                <a:ln>
                  <a:noFill/>
                </a:ln>
                <a:solidFill>
                  <a:srgbClr val="243646">
                    <a:lumMod val="75000"/>
                  </a:srgbClr>
                </a:solidFill>
                <a:effectLst/>
                <a:uLnTx/>
                <a:uFillTx/>
                <a:latin typeface="Calibri" panose="020F0502020204030204"/>
                <a:ea typeface="+mn-ea"/>
                <a:cs typeface="+mn-cs"/>
              </a:rPr>
              <a:t>Technology &amp; Digital</a:t>
            </a:r>
          </a:p>
        </p:txBody>
      </p:sp>
      <p:pic>
        <p:nvPicPr>
          <p:cNvPr id="94" name="Graphic 93">
            <a:extLst>
              <a:ext uri="{FF2B5EF4-FFF2-40B4-BE49-F238E27FC236}">
                <a16:creationId xmlns:a16="http://schemas.microsoft.com/office/drawing/2014/main" id="{151791A8-5C4B-4C84-BF32-2DAE7C32C76D}"/>
              </a:ext>
            </a:extLst>
          </p:cNvPr>
          <p:cNvPicPr>
            <a:picLocks noChangeAspect="1"/>
          </p:cNvPicPr>
          <p:nvPr/>
        </p:nvPicPr>
        <p:blipFill>
          <a:blip r:embed="rId36" cstate="email">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6712510" y="4588357"/>
            <a:ext cx="146808" cy="198903"/>
          </a:xfrm>
          <a:prstGeom prst="rect">
            <a:avLst/>
          </a:prstGeom>
        </p:spPr>
      </p:pic>
      <p:pic>
        <p:nvPicPr>
          <p:cNvPr id="95" name="Graphic 94">
            <a:extLst>
              <a:ext uri="{FF2B5EF4-FFF2-40B4-BE49-F238E27FC236}">
                <a16:creationId xmlns:a16="http://schemas.microsoft.com/office/drawing/2014/main" id="{2EF6A172-F11B-4165-A23D-2420C14B2EAC}"/>
              </a:ext>
            </a:extLst>
          </p:cNvPr>
          <p:cNvPicPr>
            <a:picLocks noChangeAspect="1"/>
          </p:cNvPicPr>
          <p:nvPr/>
        </p:nvPicPr>
        <p:blipFill>
          <a:blip r:embed="rId38" cstate="email">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6536250" y="3903056"/>
            <a:ext cx="314681" cy="198903"/>
          </a:xfrm>
          <a:prstGeom prst="rect">
            <a:avLst/>
          </a:prstGeom>
        </p:spPr>
      </p:pic>
      <p:sp>
        <p:nvSpPr>
          <p:cNvPr id="96" name="TextBox 62">
            <a:extLst>
              <a:ext uri="{FF2B5EF4-FFF2-40B4-BE49-F238E27FC236}">
                <a16:creationId xmlns:a16="http://schemas.microsoft.com/office/drawing/2014/main" id="{9888611C-986C-4BC6-A263-5A5427134246}"/>
              </a:ext>
            </a:extLst>
          </p:cNvPr>
          <p:cNvSpPr txBox="1">
            <a:spLocks/>
          </p:cNvSpPr>
          <p:nvPr/>
        </p:nvSpPr>
        <p:spPr>
          <a:xfrm>
            <a:off x="6459551" y="4191330"/>
            <a:ext cx="468078" cy="113557"/>
          </a:xfrm>
          <a:prstGeom prst="rect">
            <a:avLst/>
          </a:prstGeom>
        </p:spPr>
        <p:txBody>
          <a:bodyPr vert="horz" wrap="none" lIns="0" tIns="0" rIns="0" bIns="0" rtlCol="0">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rPr>
              <a:t>Education</a:t>
            </a:r>
          </a:p>
        </p:txBody>
      </p:sp>
      <p:sp>
        <p:nvSpPr>
          <p:cNvPr id="123" name="TextBox 62">
            <a:extLst>
              <a:ext uri="{FF2B5EF4-FFF2-40B4-BE49-F238E27FC236}">
                <a16:creationId xmlns:a16="http://schemas.microsoft.com/office/drawing/2014/main" id="{AB52814D-7187-4F7C-855E-350BF2BA633C}"/>
              </a:ext>
            </a:extLst>
          </p:cNvPr>
          <p:cNvSpPr txBox="1">
            <a:spLocks/>
          </p:cNvSpPr>
          <p:nvPr/>
        </p:nvSpPr>
        <p:spPr>
          <a:xfrm>
            <a:off x="7241840" y="4191330"/>
            <a:ext cx="844729" cy="224357"/>
          </a:xfrm>
          <a:prstGeom prst="rect">
            <a:avLst/>
          </a:prstGeom>
        </p:spPr>
        <p:txBody>
          <a:bodyPr vert="horz" wrap="square" lIns="0" tIns="0" rIns="0" bIns="0" rtlCol="0">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rPr>
              <a:t>Health, Wellbeing &amp; </a:t>
            </a:r>
            <a:r>
              <a:rPr kumimoji="0" lang="en-US" sz="900" b="0" i="0" u="none" strike="noStrike" kern="1200" cap="none" spc="0" normalizeH="0" baseline="0" noProof="0" err="1">
                <a:ln>
                  <a:noFill/>
                </a:ln>
                <a:solidFill>
                  <a:srgbClr val="243646">
                    <a:lumMod val="75000"/>
                  </a:srgbClr>
                </a:solidFill>
                <a:effectLst/>
                <a:uLnTx/>
                <a:uFillTx/>
                <a:latin typeface="Calibri" panose="020F0502020204030204"/>
                <a:ea typeface="+mn-ea"/>
                <a:cs typeface="+mn-cs"/>
              </a:rPr>
              <a:t>BioTech</a:t>
            </a:r>
            <a:endParaRPr kumimoji="0" lang="en-US" sz="900" b="0" i="0" u="none" strike="noStrike" kern="1200" cap="none" spc="0" normalizeH="0" baseline="0" noProof="0">
              <a:ln>
                <a:noFill/>
              </a:ln>
              <a:solidFill>
                <a:srgbClr val="243646">
                  <a:lumMod val="75000"/>
                </a:srgbClr>
              </a:solidFill>
              <a:effectLst/>
              <a:uLnTx/>
              <a:uFillTx/>
              <a:latin typeface="Calibri" panose="020F0502020204030204"/>
              <a:ea typeface="+mn-ea"/>
              <a:cs typeface="+mn-cs"/>
            </a:endParaRPr>
          </a:p>
        </p:txBody>
      </p:sp>
      <p:pic>
        <p:nvPicPr>
          <p:cNvPr id="126" name="Graphic 125">
            <a:extLst>
              <a:ext uri="{FF2B5EF4-FFF2-40B4-BE49-F238E27FC236}">
                <a16:creationId xmlns:a16="http://schemas.microsoft.com/office/drawing/2014/main" id="{2B34AFBA-FA68-4059-B025-0157D2E048F0}"/>
              </a:ext>
            </a:extLst>
          </p:cNvPr>
          <p:cNvPicPr>
            <a:picLocks noChangeAspect="1"/>
          </p:cNvPicPr>
          <p:nvPr/>
        </p:nvPicPr>
        <p:blipFill>
          <a:blip r:embed="rId40" cstate="email">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7539890" y="3903056"/>
            <a:ext cx="248629" cy="198903"/>
          </a:xfrm>
          <a:prstGeom prst="rect">
            <a:avLst/>
          </a:prstGeom>
        </p:spPr>
      </p:pic>
      <p:sp>
        <p:nvSpPr>
          <p:cNvPr id="127" name="TextBox 62">
            <a:extLst>
              <a:ext uri="{FF2B5EF4-FFF2-40B4-BE49-F238E27FC236}">
                <a16:creationId xmlns:a16="http://schemas.microsoft.com/office/drawing/2014/main" id="{66CE97BC-6755-4E4E-8294-3B66EC82AF4A}"/>
              </a:ext>
            </a:extLst>
          </p:cNvPr>
          <p:cNvSpPr txBox="1">
            <a:spLocks/>
          </p:cNvSpPr>
          <p:nvPr/>
        </p:nvSpPr>
        <p:spPr>
          <a:xfrm>
            <a:off x="7231958" y="4876800"/>
            <a:ext cx="235642" cy="113557"/>
          </a:xfrm>
          <a:prstGeom prst="rect">
            <a:avLst/>
          </a:prstGeom>
        </p:spPr>
        <p:txBody>
          <a:bodyPr vert="horz" wrap="none" lIns="0" tIns="0" rIns="0" bIns="0" rtlCol="0" anchor="ctr">
            <a:spAutoFit/>
          </a:bodyPr>
          <a:lstStyle>
            <a:defPPr>
              <a:defRPr lang="en-US"/>
            </a:defPPr>
            <a:lvl1pPr indent="0" algn="ctr" defTabSz="914395">
              <a:lnSpc>
                <a:spcPct val="100000"/>
              </a:lnSpc>
              <a:spcBef>
                <a:spcPts val="600"/>
              </a:spcBef>
              <a:buFont typeface="Arial" charset="0"/>
              <a:buNone/>
              <a:defRPr sz="1000" b="1" cap="none" spc="0" baseline="0">
                <a:solidFill>
                  <a:schemeClr val="tx2">
                    <a:lumMod val="75000"/>
                  </a:schemeClr>
                </a:solidFill>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dirty="0">
                <a:ln>
                  <a:noFill/>
                </a:ln>
                <a:solidFill>
                  <a:srgbClr val="243646">
                    <a:lumMod val="75000"/>
                  </a:srgbClr>
                </a:solidFill>
                <a:effectLst/>
                <a:uLnTx/>
                <a:uFillTx/>
                <a:latin typeface="Calibri" panose="020F0502020204030204"/>
                <a:ea typeface="+mn-ea"/>
                <a:cs typeface="+mn-cs"/>
              </a:rPr>
              <a:t>Food</a:t>
            </a:r>
          </a:p>
        </p:txBody>
      </p:sp>
      <p:pic>
        <p:nvPicPr>
          <p:cNvPr id="128" name="Graphic 127">
            <a:extLst>
              <a:ext uri="{FF2B5EF4-FFF2-40B4-BE49-F238E27FC236}">
                <a16:creationId xmlns:a16="http://schemas.microsoft.com/office/drawing/2014/main" id="{0301F428-A42E-450B-B62D-B805E78D6AF5}"/>
              </a:ext>
            </a:extLst>
          </p:cNvPr>
          <p:cNvPicPr>
            <a:picLocks noChangeAspect="1"/>
          </p:cNvPicPr>
          <p:nvPr/>
        </p:nvPicPr>
        <p:blipFill>
          <a:blip r:embed="rId42" cstate="email">
            <a:extLst>
              <a:ext uri="{28A0092B-C50C-407E-A947-70E740481C1C}">
                <a14:useLocalDpi xmlns:a14="http://schemas.microsoft.com/office/drawing/2010/main"/>
              </a:ext>
              <a:ext uri="{96DAC541-7B7A-43D3-8B79-37D633B846F1}">
                <asvg:svgBlip xmlns:asvg="http://schemas.microsoft.com/office/drawing/2016/SVG/main" r:embed="rId43"/>
              </a:ext>
            </a:extLst>
          </a:blip>
          <a:stretch>
            <a:fillRect/>
          </a:stretch>
        </p:blipFill>
        <p:spPr>
          <a:xfrm>
            <a:off x="7301832" y="4572000"/>
            <a:ext cx="120266" cy="198903"/>
          </a:xfrm>
          <a:prstGeom prst="rect">
            <a:avLst/>
          </a:prstGeom>
        </p:spPr>
      </p:pic>
      <p:sp>
        <p:nvSpPr>
          <p:cNvPr id="129" name="Rectangle 128">
            <a:extLst>
              <a:ext uri="{FF2B5EF4-FFF2-40B4-BE49-F238E27FC236}">
                <a16:creationId xmlns:a16="http://schemas.microsoft.com/office/drawing/2014/main" id="{CFAB7C44-9C36-40DA-A6C0-5A9A7C011B84}"/>
              </a:ext>
            </a:extLst>
          </p:cNvPr>
          <p:cNvSpPr/>
          <p:nvPr/>
        </p:nvSpPr>
        <p:spPr>
          <a:xfrm>
            <a:off x="6307978" y="1499621"/>
            <a:ext cx="2661218" cy="420371"/>
          </a:xfrm>
          <a:prstGeom prst="rect">
            <a:avLst/>
          </a:prstGeom>
          <a:noFill/>
          <a:ln w="28575">
            <a:noFill/>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NEOM’s </a:t>
            </a:r>
            <a:b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Economic Sectors</a:t>
            </a:r>
          </a:p>
        </p:txBody>
      </p:sp>
      <p:grpSp>
        <p:nvGrpSpPr>
          <p:cNvPr id="130" name="Group 129">
            <a:extLst>
              <a:ext uri="{FF2B5EF4-FFF2-40B4-BE49-F238E27FC236}">
                <a16:creationId xmlns:a16="http://schemas.microsoft.com/office/drawing/2014/main" id="{326923FC-8E51-4D77-972A-DB9311F65E2A}"/>
              </a:ext>
            </a:extLst>
          </p:cNvPr>
          <p:cNvGrpSpPr/>
          <p:nvPr/>
        </p:nvGrpSpPr>
        <p:grpSpPr>
          <a:xfrm>
            <a:off x="6400799" y="3200400"/>
            <a:ext cx="627165" cy="526088"/>
            <a:chOff x="7102115" y="4559382"/>
            <a:chExt cx="627165" cy="526088"/>
          </a:xfrm>
        </p:grpSpPr>
        <p:pic>
          <p:nvPicPr>
            <p:cNvPr id="131" name="Picture 47" descr="Supply chain ">
              <a:extLst>
                <a:ext uri="{FF2B5EF4-FFF2-40B4-BE49-F238E27FC236}">
                  <a16:creationId xmlns:a16="http://schemas.microsoft.com/office/drawing/2014/main" id="{2691BBDC-8360-44E3-B9A2-365EF9135327}"/>
                </a:ext>
              </a:extLst>
            </p:cNvPr>
            <p:cNvPicPr>
              <a:picLocks noChangeAspect="1" noChangeArrowheads="1"/>
            </p:cNvPicPr>
            <p:nvPr/>
          </p:nvPicPr>
          <p:blipFill>
            <a:blip r:embed="rId44" cstate="email">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269121" y="4559382"/>
              <a:ext cx="284754" cy="284754"/>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62">
              <a:extLst>
                <a:ext uri="{FF2B5EF4-FFF2-40B4-BE49-F238E27FC236}">
                  <a16:creationId xmlns:a16="http://schemas.microsoft.com/office/drawing/2014/main" id="{A10670D0-451C-415F-998F-F0ECACDBEBB1}"/>
                </a:ext>
              </a:extLst>
            </p:cNvPr>
            <p:cNvSpPr txBox="1">
              <a:spLocks/>
            </p:cNvSpPr>
            <p:nvPr/>
          </p:nvSpPr>
          <p:spPr>
            <a:xfrm>
              <a:off x="7102115" y="4861113"/>
              <a:ext cx="627165" cy="224357"/>
            </a:xfrm>
            <a:prstGeom prst="rect">
              <a:avLst/>
            </a:prstGeom>
          </p:spPr>
          <p:txBody>
            <a:bodyPr vert="horz" wrap="square" lIns="0" tIns="0" rIns="0" bIns="0" rtlCol="0">
              <a:spAutoFit/>
            </a:bodyPr>
            <a:lstStyle>
              <a:defPPr>
                <a:defRPr lang="en-US"/>
              </a:defPPr>
              <a:lvl1pPr indent="0" algn="ctr" defTabSz="914395">
                <a:lnSpc>
                  <a:spcPct val="100000"/>
                </a:lnSpc>
                <a:spcBef>
                  <a:spcPts val="600"/>
                </a:spcBef>
                <a:buFont typeface="Arial" charset="0"/>
                <a:buNone/>
                <a:defRPr sz="1400" b="1" cap="none" spc="0" baseline="0"/>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dirty="0">
                  <a:ln>
                    <a:noFill/>
                  </a:ln>
                  <a:solidFill>
                    <a:srgbClr val="243646">
                      <a:lumMod val="75000"/>
                    </a:srgbClr>
                  </a:solidFill>
                  <a:effectLst/>
                  <a:uLnTx/>
                  <a:uFillTx/>
                  <a:latin typeface="Calibri" panose="020F0502020204030204"/>
                  <a:ea typeface="+mn-ea"/>
                  <a:cs typeface="+mn-cs"/>
                </a:rPr>
                <a:t>Supply Chain</a:t>
              </a:r>
              <a:br>
                <a:rPr kumimoji="0" lang="en-US" sz="900" b="0" i="0" u="none" strike="noStrike" kern="1200" cap="none" spc="0" normalizeH="0" baseline="0" noProof="0" dirty="0">
                  <a:ln>
                    <a:noFill/>
                  </a:ln>
                  <a:solidFill>
                    <a:srgbClr val="243646">
                      <a:lumMod val="75000"/>
                    </a:srgbClr>
                  </a:solidFill>
                  <a:effectLst/>
                  <a:uLnTx/>
                  <a:uFillTx/>
                  <a:latin typeface="Calibri" panose="020F0502020204030204"/>
                  <a:ea typeface="+mn-ea"/>
                  <a:cs typeface="+mn-cs"/>
                </a:rPr>
              </a:br>
              <a:r>
                <a:rPr kumimoji="0" lang="en-US" sz="900" b="0" i="0" u="none" strike="noStrike" kern="1200" cap="none" spc="0" normalizeH="0" baseline="0" noProof="0" dirty="0">
                  <a:ln>
                    <a:noFill/>
                  </a:ln>
                  <a:solidFill>
                    <a:srgbClr val="243646">
                      <a:lumMod val="75000"/>
                    </a:srgbClr>
                  </a:solidFill>
                  <a:effectLst/>
                  <a:uLnTx/>
                  <a:uFillTx/>
                  <a:latin typeface="Calibri" panose="020F0502020204030204"/>
                  <a:ea typeface="+mn-ea"/>
                  <a:cs typeface="+mn-cs"/>
                </a:rPr>
                <a:t>&amp; Logistics</a:t>
              </a:r>
            </a:p>
          </p:txBody>
        </p:sp>
      </p:grpSp>
      <p:grpSp>
        <p:nvGrpSpPr>
          <p:cNvPr id="133" name="Group 132">
            <a:extLst>
              <a:ext uri="{FF2B5EF4-FFF2-40B4-BE49-F238E27FC236}">
                <a16:creationId xmlns:a16="http://schemas.microsoft.com/office/drawing/2014/main" id="{4CC2D946-2A89-4720-8298-F0C38694BBE9}"/>
              </a:ext>
            </a:extLst>
          </p:cNvPr>
          <p:cNvGrpSpPr/>
          <p:nvPr/>
        </p:nvGrpSpPr>
        <p:grpSpPr>
          <a:xfrm>
            <a:off x="8255790" y="1981200"/>
            <a:ext cx="583410" cy="565318"/>
            <a:chOff x="7744681" y="4520152"/>
            <a:chExt cx="583410" cy="565318"/>
          </a:xfrm>
        </p:grpSpPr>
        <p:pic>
          <p:nvPicPr>
            <p:cNvPr id="134" name="Picture 45" descr="Port ">
              <a:extLst>
                <a:ext uri="{FF2B5EF4-FFF2-40B4-BE49-F238E27FC236}">
                  <a16:creationId xmlns:a16="http://schemas.microsoft.com/office/drawing/2014/main" id="{D0618A9E-B99A-4A67-A85C-5FE215622BDD}"/>
                </a:ext>
              </a:extLst>
            </p:cNvPr>
            <p:cNvPicPr>
              <a:picLocks noChangeAspect="1" noChangeArrowheads="1"/>
            </p:cNvPicPr>
            <p:nvPr/>
          </p:nvPicPr>
          <p:blipFill>
            <a:blip r:embed="rId45" cstate="email">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939279" y="4520152"/>
              <a:ext cx="284754" cy="284754"/>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62">
              <a:extLst>
                <a:ext uri="{FF2B5EF4-FFF2-40B4-BE49-F238E27FC236}">
                  <a16:creationId xmlns:a16="http://schemas.microsoft.com/office/drawing/2014/main" id="{E8B8F35D-CFB5-47E4-B4FC-9BF203A3CE77}"/>
                </a:ext>
              </a:extLst>
            </p:cNvPr>
            <p:cNvSpPr txBox="1">
              <a:spLocks/>
            </p:cNvSpPr>
            <p:nvPr/>
          </p:nvSpPr>
          <p:spPr>
            <a:xfrm>
              <a:off x="7744681" y="4861113"/>
              <a:ext cx="583410" cy="224357"/>
            </a:xfrm>
            <a:prstGeom prst="rect">
              <a:avLst/>
            </a:prstGeom>
          </p:spPr>
          <p:txBody>
            <a:bodyPr vert="horz" wrap="square" lIns="0" tIns="0" rIns="0" bIns="0" rtlCol="0">
              <a:spAutoFit/>
            </a:bodyPr>
            <a:lstStyle>
              <a:defPPr>
                <a:defRPr lang="en-US"/>
              </a:defPPr>
              <a:lvl1pPr indent="0" algn="ctr" defTabSz="914395">
                <a:lnSpc>
                  <a:spcPct val="100000"/>
                </a:lnSpc>
                <a:spcBef>
                  <a:spcPts val="600"/>
                </a:spcBef>
                <a:buFont typeface="Arial" charset="0"/>
                <a:buNone/>
                <a:defRPr sz="1400" b="1" cap="none" spc="0" baseline="0"/>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pPr marL="0" marR="0" lvl="0" indent="0" algn="ctr" defTabSz="914395" rtl="0" eaLnBrk="1" fontAlgn="auto" latinLnBrk="0" hangingPunct="1">
                <a:lnSpc>
                  <a:spcPct val="80000"/>
                </a:lnSpc>
                <a:spcBef>
                  <a:spcPts val="0"/>
                </a:spcBef>
                <a:spcAft>
                  <a:spcPts val="0"/>
                </a:spcAft>
                <a:buClrTx/>
                <a:buSzTx/>
                <a:buFont typeface="Arial" charset="0"/>
                <a:buNone/>
                <a:tabLst/>
                <a:defRPr/>
              </a:pPr>
              <a:r>
                <a:rPr kumimoji="0" lang="en-US" sz="900" b="0" i="0" u="none" strike="noStrike" kern="1200" cap="none" spc="0" normalizeH="0" baseline="0" noProof="0" dirty="0">
                  <a:ln>
                    <a:noFill/>
                  </a:ln>
                  <a:solidFill>
                    <a:srgbClr val="243646">
                      <a:lumMod val="75000"/>
                    </a:srgbClr>
                  </a:solidFill>
                  <a:effectLst/>
                  <a:uLnTx/>
                  <a:uFillTx/>
                  <a:latin typeface="Calibri" panose="020F0502020204030204"/>
                  <a:ea typeface="+mn-ea"/>
                  <a:cs typeface="+mn-cs"/>
                </a:rPr>
                <a:t>Maritime</a:t>
              </a:r>
              <a:br>
                <a:rPr kumimoji="0" lang="en-US" sz="900" b="0" i="0" u="none" strike="noStrike" kern="1200" cap="none" spc="0" normalizeH="0" baseline="0" noProof="0" dirty="0">
                  <a:ln>
                    <a:noFill/>
                  </a:ln>
                  <a:solidFill>
                    <a:srgbClr val="243646">
                      <a:lumMod val="75000"/>
                    </a:srgbClr>
                  </a:solidFill>
                  <a:effectLst/>
                  <a:uLnTx/>
                  <a:uFillTx/>
                  <a:latin typeface="Calibri" panose="020F0502020204030204"/>
                  <a:ea typeface="+mn-ea"/>
                  <a:cs typeface="+mn-cs"/>
                </a:rPr>
              </a:br>
              <a:r>
                <a:rPr kumimoji="0" lang="en-US" sz="900" b="0" i="0" u="none" strike="noStrike" kern="1200" cap="none" spc="0" normalizeH="0" baseline="0" noProof="0" dirty="0">
                  <a:ln>
                    <a:noFill/>
                  </a:ln>
                  <a:solidFill>
                    <a:srgbClr val="243646">
                      <a:lumMod val="75000"/>
                    </a:srgbClr>
                  </a:solidFill>
                  <a:effectLst/>
                  <a:uLnTx/>
                  <a:uFillTx/>
                  <a:latin typeface="Calibri" panose="020F0502020204030204"/>
                  <a:ea typeface="+mn-ea"/>
                  <a:cs typeface="+mn-cs"/>
                </a:rPr>
                <a:t>&amp; Port</a:t>
              </a:r>
            </a:p>
          </p:txBody>
        </p:sp>
      </p:grpSp>
    </p:spTree>
    <p:extLst>
      <p:ext uri="{BB962C8B-B14F-4D97-AF65-F5344CB8AC3E}">
        <p14:creationId xmlns:p14="http://schemas.microsoft.com/office/powerpoint/2010/main" val="5100809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189BCBE6-D47A-4257-933E-4ECFB7F7B318}"/>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6" name="Object 5" hidden="1">
                        <a:extLst>
                          <a:ext uri="{FF2B5EF4-FFF2-40B4-BE49-F238E27FC236}">
                            <a16:creationId xmlns:a16="http://schemas.microsoft.com/office/drawing/2014/main" id="{189BCBE6-D47A-4257-933E-4ECFB7F7B318}"/>
                          </a:ext>
                        </a:extLst>
                      </p:cNvPr>
                      <p:cNvPicPr/>
                      <p:nvPr/>
                    </p:nvPicPr>
                    <p:blipFill>
                      <a:blip r:embed="rId5"/>
                      <a:stretch>
                        <a:fillRect/>
                      </a:stretch>
                    </p:blipFill>
                    <p:spPr>
                      <a:xfrm>
                        <a:off x="1144588" y="1588"/>
                        <a:ext cx="1588" cy="1588"/>
                      </a:xfrm>
                      <a:prstGeom prst="rect">
                        <a:avLst/>
                      </a:prstGeom>
                    </p:spPr>
                  </p:pic>
                </p:oleObj>
              </mc:Fallback>
            </mc:AlternateContent>
          </a:graphicData>
        </a:graphic>
      </p:graphicFrame>
      <p:sp>
        <p:nvSpPr>
          <p:cNvPr id="133" name="Rectangle 132">
            <a:extLst>
              <a:ext uri="{FF2B5EF4-FFF2-40B4-BE49-F238E27FC236}">
                <a16:creationId xmlns:a16="http://schemas.microsoft.com/office/drawing/2014/main" id="{A8D0E7EA-9F2D-4EA6-BFB4-606B02B2A4AF}"/>
              </a:ext>
            </a:extLst>
          </p:cNvPr>
          <p:cNvSpPr/>
          <p:nvPr/>
        </p:nvSpPr>
        <p:spPr>
          <a:xfrm>
            <a:off x="762000" y="1442978"/>
            <a:ext cx="10699728" cy="4962647"/>
          </a:xfrm>
          <a:prstGeom prst="rect">
            <a:avLst/>
          </a:prstGeom>
          <a:solidFill>
            <a:schemeClr val="bg1"/>
          </a:solidFill>
          <a:ln w="15875">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B87B49B4-932B-4B47-AAE3-43FC265BCC4F}"/>
              </a:ext>
            </a:extLst>
          </p:cNvPr>
          <p:cNvSpPr>
            <a:spLocks noGrp="1"/>
          </p:cNvSpPr>
          <p:nvPr>
            <p:ph type="title"/>
          </p:nvPr>
        </p:nvSpPr>
        <p:spPr/>
        <p:txBody>
          <a:bodyPr vert="horz"/>
          <a:lstStyle/>
          <a:p>
            <a:r>
              <a:rPr lang="en-US" dirty="0"/>
              <a:t>We also have a longstanding relationship with NEOM during which we have supported in strategic projects spanning from concept and development projects</a:t>
            </a:r>
          </a:p>
        </p:txBody>
      </p:sp>
      <p:sp>
        <p:nvSpPr>
          <p:cNvPr id="4" name="Text Placeholder 3">
            <a:extLst>
              <a:ext uri="{FF2B5EF4-FFF2-40B4-BE49-F238E27FC236}">
                <a16:creationId xmlns:a16="http://schemas.microsoft.com/office/drawing/2014/main" id="{D0B3F7A1-2927-4C7C-BF0C-FF8BCC4F6E23}"/>
              </a:ext>
            </a:extLst>
          </p:cNvPr>
          <p:cNvSpPr>
            <a:spLocks noGrp="1"/>
          </p:cNvSpPr>
          <p:nvPr>
            <p:ph type="body" sz="quarter" idx="11"/>
          </p:nvPr>
        </p:nvSpPr>
        <p:spPr/>
        <p:txBody>
          <a:bodyPr/>
          <a:lstStyle/>
          <a:p>
            <a:r>
              <a:rPr lang="en-US" dirty="0"/>
              <a:t>Booz Allen Support on NEOM Projects</a:t>
            </a:r>
          </a:p>
        </p:txBody>
      </p:sp>
      <p:grpSp>
        <p:nvGrpSpPr>
          <p:cNvPr id="2" name="Group 1">
            <a:extLst>
              <a:ext uri="{FF2B5EF4-FFF2-40B4-BE49-F238E27FC236}">
                <a16:creationId xmlns:a16="http://schemas.microsoft.com/office/drawing/2014/main" id="{896332F5-7B47-4F89-8196-DFA821B51601}"/>
              </a:ext>
            </a:extLst>
          </p:cNvPr>
          <p:cNvGrpSpPr/>
          <p:nvPr/>
        </p:nvGrpSpPr>
        <p:grpSpPr>
          <a:xfrm>
            <a:off x="1024960" y="1591447"/>
            <a:ext cx="10142081" cy="4735840"/>
            <a:chOff x="1624005" y="1591447"/>
            <a:chExt cx="10142081" cy="4735840"/>
          </a:xfrm>
        </p:grpSpPr>
        <p:pic>
          <p:nvPicPr>
            <p:cNvPr id="89" name="Picture 88">
              <a:extLst>
                <a:ext uri="{FF2B5EF4-FFF2-40B4-BE49-F238E27FC236}">
                  <a16:creationId xmlns:a16="http://schemas.microsoft.com/office/drawing/2014/main" id="{03590D5C-5F09-4526-A10B-FD95BCEDA08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624005" y="3256262"/>
              <a:ext cx="1097280" cy="1097280"/>
            </a:xfrm>
            <a:prstGeom prst="ellipse">
              <a:avLst/>
            </a:prstGeom>
            <a:blipFill dpi="0" rotWithShape="0">
              <a:blip r:embed="rId7" cstate="email">
                <a:extLst>
                  <a:ext uri="{28A0092B-C50C-407E-A947-70E740481C1C}">
                    <a14:useLocalDpi xmlns:a14="http://schemas.microsoft.com/office/drawing/2010/main"/>
                  </a:ext>
                </a:extLst>
              </a:blip>
              <a:srcRect/>
              <a:stretch>
                <a:fillRect/>
              </a:stretch>
            </a:blipFill>
            <a:ln w="12700">
              <a:noFill/>
              <a:prstDash val="solid"/>
            </a:ln>
          </p:spPr>
        </p:pic>
        <p:sp>
          <p:nvSpPr>
            <p:cNvPr id="91" name="Rectangle: Rounded Corners 90">
              <a:extLst>
                <a:ext uri="{FF2B5EF4-FFF2-40B4-BE49-F238E27FC236}">
                  <a16:creationId xmlns:a16="http://schemas.microsoft.com/office/drawing/2014/main" id="{7E7F2EAD-E868-4165-933B-904E25F85BAC}"/>
                </a:ext>
              </a:extLst>
            </p:cNvPr>
            <p:cNvSpPr/>
            <p:nvPr/>
          </p:nvSpPr>
          <p:spPr>
            <a:xfrm>
              <a:off x="2895153" y="5000511"/>
              <a:ext cx="1884722" cy="302134"/>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43646"/>
                  </a:solidFill>
                  <a:effectLst/>
                  <a:uLnTx/>
                  <a:uFillTx/>
                  <a:latin typeface="Calibri" panose="020F0502020204030204"/>
                  <a:ea typeface="+mn-ea"/>
                  <a:cs typeface="+mn-cs"/>
                </a:rPr>
                <a:t>NEOM Line Strategy</a:t>
              </a:r>
            </a:p>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D7D95"/>
                  </a:solidFill>
                  <a:effectLst/>
                  <a:uLnTx/>
                  <a:uFillTx/>
                  <a:latin typeface="Calibri" panose="020F0502020204030204"/>
                  <a:ea typeface="+mn-ea"/>
                  <a:cs typeface="+mn-cs"/>
                </a:rPr>
                <a:t>Feb 2020 – Nov 2020</a:t>
              </a:r>
            </a:p>
          </p:txBody>
        </p:sp>
        <p:sp>
          <p:nvSpPr>
            <p:cNvPr id="92" name="Rectangle: Rounded Corners 91">
              <a:extLst>
                <a:ext uri="{FF2B5EF4-FFF2-40B4-BE49-F238E27FC236}">
                  <a16:creationId xmlns:a16="http://schemas.microsoft.com/office/drawing/2014/main" id="{BBDF0B1E-4050-4E86-95AC-EADDE8F2F58C}"/>
                </a:ext>
              </a:extLst>
            </p:cNvPr>
            <p:cNvSpPr/>
            <p:nvPr/>
          </p:nvSpPr>
          <p:spPr>
            <a:xfrm>
              <a:off x="2895153" y="5357791"/>
              <a:ext cx="1884724" cy="969496"/>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panose="020F0502020204030204"/>
                  <a:ea typeface="+mn-ea"/>
                  <a:cs typeface="+mn-cs"/>
                </a:rPr>
                <a:t>Developed an overarching strategy for the NEOM Line and defined the identities, concepts, and dev. program of the various regions within The Line, creating an economic powerhouse</a:t>
              </a:r>
            </a:p>
          </p:txBody>
        </p:sp>
        <p:sp>
          <p:nvSpPr>
            <p:cNvPr id="93" name="Rectangle: Rounded Corners 92">
              <a:extLst>
                <a:ext uri="{FF2B5EF4-FFF2-40B4-BE49-F238E27FC236}">
                  <a16:creationId xmlns:a16="http://schemas.microsoft.com/office/drawing/2014/main" id="{C4DF2EAB-3FFB-4307-B400-0A9B22BAA50B}"/>
                </a:ext>
              </a:extLst>
            </p:cNvPr>
            <p:cNvSpPr/>
            <p:nvPr/>
          </p:nvSpPr>
          <p:spPr>
            <a:xfrm>
              <a:off x="2895152" y="3296046"/>
              <a:ext cx="1884722" cy="459100"/>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243646"/>
                  </a:solidFill>
                  <a:effectLst/>
                  <a:uLnTx/>
                  <a:uFillTx/>
                  <a:latin typeface="Calibri" panose="020F0502020204030204"/>
                  <a:ea typeface="+mn-ea"/>
                  <a:cs typeface="+mn-cs"/>
                </a:rPr>
                <a:t>Sindalah</a:t>
              </a:r>
              <a:r>
                <a:rPr kumimoji="0" lang="en-US" sz="1200" b="1" i="0" u="none" strike="noStrike" kern="0" cap="none" spc="0" normalizeH="0" baseline="0" noProof="0" dirty="0">
                  <a:ln>
                    <a:noFill/>
                  </a:ln>
                  <a:solidFill>
                    <a:srgbClr val="243646"/>
                  </a:solidFill>
                  <a:effectLst/>
                  <a:uLnTx/>
                  <a:uFillTx/>
                  <a:latin typeface="Calibri" panose="020F0502020204030204"/>
                  <a:ea typeface="+mn-ea"/>
                  <a:cs typeface="+mn-cs"/>
                </a:rPr>
                <a:t> Island Concept &amp; Strategy</a:t>
              </a:r>
            </a:p>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D7D95"/>
                  </a:solidFill>
                  <a:effectLst/>
                  <a:uLnTx/>
                  <a:uFillTx/>
                  <a:latin typeface="Calibri" panose="020F0502020204030204"/>
                  <a:ea typeface="+mn-ea"/>
                  <a:cs typeface="+mn-cs"/>
                </a:rPr>
                <a:t>Jul 2020 – Feb 2021</a:t>
              </a:r>
            </a:p>
          </p:txBody>
        </p:sp>
        <p:sp>
          <p:nvSpPr>
            <p:cNvPr id="97" name="Rectangle: Rounded Corners 96">
              <a:extLst>
                <a:ext uri="{FF2B5EF4-FFF2-40B4-BE49-F238E27FC236}">
                  <a16:creationId xmlns:a16="http://schemas.microsoft.com/office/drawing/2014/main" id="{9C3A465F-2485-4BD4-BDF3-226F0B4F11F5}"/>
                </a:ext>
              </a:extLst>
            </p:cNvPr>
            <p:cNvSpPr/>
            <p:nvPr/>
          </p:nvSpPr>
          <p:spPr>
            <a:xfrm>
              <a:off x="2895152" y="3800425"/>
              <a:ext cx="1884724" cy="807913"/>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panose="020F0502020204030204"/>
                  <a:ea typeface="+mn-ea"/>
                  <a:cs typeface="+mn-cs"/>
                </a:rPr>
                <a:t>Developed the strategy for </a:t>
              </a:r>
              <a:r>
                <a:rPr kumimoji="0" lang="en-US" sz="1050" b="0" i="0" u="none" strike="noStrike" kern="0" cap="none" spc="0" normalizeH="0" baseline="0" noProof="0" dirty="0" err="1">
                  <a:ln>
                    <a:noFill/>
                  </a:ln>
                  <a:solidFill>
                    <a:srgbClr val="000000"/>
                  </a:solidFill>
                  <a:effectLst/>
                  <a:uLnTx/>
                  <a:uFillTx/>
                  <a:latin typeface="Calibri" panose="020F0502020204030204"/>
                  <a:ea typeface="+mn-ea"/>
                  <a:cs typeface="+mn-cs"/>
                </a:rPr>
                <a:t>Sindalah</a:t>
              </a:r>
              <a:r>
                <a:rPr kumimoji="0" lang="en-US" sz="1050" b="0" i="0" u="none" strike="noStrike" kern="0" cap="none" spc="0" normalizeH="0" baseline="0" noProof="0" dirty="0">
                  <a:ln>
                    <a:noFill/>
                  </a:ln>
                  <a:solidFill>
                    <a:srgbClr val="000000"/>
                  </a:solidFill>
                  <a:effectLst/>
                  <a:uLnTx/>
                  <a:uFillTx/>
                  <a:latin typeface="Calibri" panose="020F0502020204030204"/>
                  <a:ea typeface="+mn-ea"/>
                  <a:cs typeface="+mn-cs"/>
                </a:rPr>
                <a:t> Island, to be a premier island destination for yacht owners and exclusive getaway seekers</a:t>
              </a:r>
            </a:p>
          </p:txBody>
        </p:sp>
        <p:pic>
          <p:nvPicPr>
            <p:cNvPr id="98" name="Graphic 97">
              <a:extLst>
                <a:ext uri="{FF2B5EF4-FFF2-40B4-BE49-F238E27FC236}">
                  <a16:creationId xmlns:a16="http://schemas.microsoft.com/office/drawing/2014/main" id="{2AA2C85D-A8E5-4492-A164-714EE9A2B636}"/>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315755" y="4000376"/>
              <a:ext cx="327170" cy="327167"/>
            </a:xfrm>
            <a:prstGeom prst="rect">
              <a:avLst/>
            </a:prstGeom>
          </p:spPr>
        </p:pic>
        <p:sp>
          <p:nvSpPr>
            <p:cNvPr id="99" name="Rectangle: Rounded Corners 98">
              <a:extLst>
                <a:ext uri="{FF2B5EF4-FFF2-40B4-BE49-F238E27FC236}">
                  <a16:creationId xmlns:a16="http://schemas.microsoft.com/office/drawing/2014/main" id="{8390DC69-2B7C-4B21-B39D-A934C7B5E3F9}"/>
                </a:ext>
              </a:extLst>
            </p:cNvPr>
            <p:cNvSpPr/>
            <p:nvPr/>
          </p:nvSpPr>
          <p:spPr>
            <a:xfrm>
              <a:off x="9881360" y="3800425"/>
              <a:ext cx="1884724" cy="807913"/>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libri" panose="020F0502020204030204"/>
                  <a:ea typeface="+mn-ea"/>
                  <a:cs typeface="+mn-cs"/>
                </a:rPr>
                <a:t>Developed the initial concept for the Sharma Valley region with agritourism, arts and entertainment, and ecotourism as focal points</a:t>
              </a:r>
            </a:p>
          </p:txBody>
        </p:sp>
        <p:sp>
          <p:nvSpPr>
            <p:cNvPr id="100" name="Rectangle: Rounded Corners 99">
              <a:extLst>
                <a:ext uri="{FF2B5EF4-FFF2-40B4-BE49-F238E27FC236}">
                  <a16:creationId xmlns:a16="http://schemas.microsoft.com/office/drawing/2014/main" id="{25A7BC2F-B89C-468D-9820-3067368DC180}"/>
                </a:ext>
              </a:extLst>
            </p:cNvPr>
            <p:cNvSpPr/>
            <p:nvPr/>
          </p:nvSpPr>
          <p:spPr>
            <a:xfrm>
              <a:off x="9881362" y="3374529"/>
              <a:ext cx="1884722" cy="302134"/>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43646"/>
                  </a:solidFill>
                  <a:effectLst/>
                  <a:uLnTx/>
                  <a:uFillTx/>
                  <a:latin typeface="Calibri" panose="020F0502020204030204"/>
                  <a:ea typeface="+mn-ea"/>
                  <a:cs typeface="+mn-cs"/>
                </a:rPr>
                <a:t>Sharma Valley Initial Concept</a:t>
              </a:r>
            </a:p>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D7D95"/>
                  </a:solidFill>
                  <a:effectLst/>
                  <a:uLnTx/>
                  <a:uFillTx/>
                  <a:latin typeface="Calibri" panose="020F0502020204030204"/>
                  <a:ea typeface="+mn-ea"/>
                  <a:cs typeface="+mn-cs"/>
                </a:rPr>
                <a:t>Jul 2019 – Dec 2019</a:t>
              </a:r>
            </a:p>
          </p:txBody>
        </p:sp>
        <p:sp>
          <p:nvSpPr>
            <p:cNvPr id="101" name="Rectangle: Rounded Corners 100">
              <a:extLst>
                <a:ext uri="{FF2B5EF4-FFF2-40B4-BE49-F238E27FC236}">
                  <a16:creationId xmlns:a16="http://schemas.microsoft.com/office/drawing/2014/main" id="{3EAB32AC-D9AA-4A9F-8059-D2DE91ECD027}"/>
                </a:ext>
              </a:extLst>
            </p:cNvPr>
            <p:cNvSpPr/>
            <p:nvPr/>
          </p:nvSpPr>
          <p:spPr>
            <a:xfrm>
              <a:off x="6479131" y="1751264"/>
              <a:ext cx="1884722" cy="302134"/>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43646"/>
                  </a:solidFill>
                  <a:effectLst/>
                  <a:uLnTx/>
                  <a:uFillTx/>
                  <a:latin typeface="Calibri" panose="020F0502020204030204"/>
                  <a:ea typeface="+mn-ea"/>
                  <a:cs typeface="+mn-cs"/>
                </a:rPr>
                <a:t>NEOM Bay Strategy </a:t>
              </a:r>
            </a:p>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D7D95"/>
                  </a:solidFill>
                  <a:effectLst/>
                  <a:uLnTx/>
                  <a:uFillTx/>
                  <a:latin typeface="Calibri" panose="020F0502020204030204"/>
                  <a:ea typeface="+mn-ea"/>
                  <a:cs typeface="+mn-cs"/>
                </a:rPr>
                <a:t>Jun 2020 – Sep 2020</a:t>
              </a:r>
            </a:p>
          </p:txBody>
        </p:sp>
        <p:sp>
          <p:nvSpPr>
            <p:cNvPr id="102" name="Rectangle: Rounded Corners 101">
              <a:extLst>
                <a:ext uri="{FF2B5EF4-FFF2-40B4-BE49-F238E27FC236}">
                  <a16:creationId xmlns:a16="http://schemas.microsoft.com/office/drawing/2014/main" id="{E952D40F-736A-42FB-85CB-55C93D257BCE}"/>
                </a:ext>
              </a:extLst>
            </p:cNvPr>
            <p:cNvSpPr/>
            <p:nvPr/>
          </p:nvSpPr>
          <p:spPr>
            <a:xfrm>
              <a:off x="6479131" y="2259378"/>
              <a:ext cx="1884724" cy="484748"/>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libri" panose="020F0502020204030204"/>
                  <a:ea typeface="+mn-ea"/>
                  <a:cs typeface="+mn-cs"/>
                </a:rPr>
                <a:t>Refreshed the strategic positioning and concept strategy of NEOM Bay Mansions </a:t>
              </a:r>
            </a:p>
          </p:txBody>
        </p:sp>
        <p:sp>
          <p:nvSpPr>
            <p:cNvPr id="103" name="Rectangle: Rounded Corners 102">
              <a:extLst>
                <a:ext uri="{FF2B5EF4-FFF2-40B4-BE49-F238E27FC236}">
                  <a16:creationId xmlns:a16="http://schemas.microsoft.com/office/drawing/2014/main" id="{6153DC92-2647-4A47-BF59-789634F56EAE}"/>
                </a:ext>
              </a:extLst>
            </p:cNvPr>
            <p:cNvSpPr/>
            <p:nvPr/>
          </p:nvSpPr>
          <p:spPr>
            <a:xfrm>
              <a:off x="9881362" y="1770949"/>
              <a:ext cx="1884722" cy="459100"/>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43646"/>
                  </a:solidFill>
                  <a:effectLst/>
                  <a:uLnTx/>
                  <a:uFillTx/>
                  <a:latin typeface="Calibri" panose="020F0502020204030204"/>
                  <a:ea typeface="+mn-ea"/>
                  <a:cs typeface="+mn-cs"/>
                </a:rPr>
                <a:t>NEOM Archipelago Concept Strategy</a:t>
              </a:r>
            </a:p>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D7D95"/>
                  </a:solidFill>
                  <a:effectLst/>
                  <a:uLnTx/>
                  <a:uFillTx/>
                  <a:latin typeface="Calibri" panose="020F0502020204030204"/>
                  <a:ea typeface="+mn-ea"/>
                  <a:cs typeface="+mn-cs"/>
                </a:rPr>
                <a:t>Jul 2019 – Dec 2019</a:t>
              </a:r>
            </a:p>
          </p:txBody>
        </p:sp>
        <p:sp>
          <p:nvSpPr>
            <p:cNvPr id="104" name="Rectangle: Rounded Corners 103">
              <a:extLst>
                <a:ext uri="{FF2B5EF4-FFF2-40B4-BE49-F238E27FC236}">
                  <a16:creationId xmlns:a16="http://schemas.microsoft.com/office/drawing/2014/main" id="{077FD13D-431D-421D-929F-36CF4C8A959F}"/>
                </a:ext>
              </a:extLst>
            </p:cNvPr>
            <p:cNvSpPr/>
            <p:nvPr/>
          </p:nvSpPr>
          <p:spPr>
            <a:xfrm>
              <a:off x="9881362" y="2259378"/>
              <a:ext cx="1884724" cy="807913"/>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libri" panose="020F0502020204030204"/>
                  <a:ea typeface="+mn-ea"/>
                  <a:cs typeface="+mn-cs"/>
                </a:rPr>
                <a:t>Developed the strategy for the NEOM Archipelago, to be home to world-class island resorts with high-end hospitality and unique activities</a:t>
              </a:r>
            </a:p>
          </p:txBody>
        </p:sp>
        <p:sp>
          <p:nvSpPr>
            <p:cNvPr id="105" name="Rectangle: Rounded Corners 104">
              <a:extLst>
                <a:ext uri="{FF2B5EF4-FFF2-40B4-BE49-F238E27FC236}">
                  <a16:creationId xmlns:a16="http://schemas.microsoft.com/office/drawing/2014/main" id="{BE8C6ABF-09E9-4470-A809-DF8B3A50D0AB}"/>
                </a:ext>
              </a:extLst>
            </p:cNvPr>
            <p:cNvSpPr/>
            <p:nvPr/>
          </p:nvSpPr>
          <p:spPr>
            <a:xfrm>
              <a:off x="6475007" y="3296046"/>
              <a:ext cx="1884722" cy="459100"/>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43646"/>
                  </a:solidFill>
                  <a:effectLst/>
                  <a:uLnTx/>
                  <a:uFillTx/>
                  <a:latin typeface="Calibri" panose="020F0502020204030204"/>
                  <a:ea typeface="+mn-ea"/>
                  <a:cs typeface="+mn-cs"/>
                </a:rPr>
                <a:t>NEOM Mountain Concept &amp; Strategy </a:t>
              </a:r>
            </a:p>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D7D95"/>
                  </a:solidFill>
                  <a:effectLst/>
                  <a:uLnTx/>
                  <a:uFillTx/>
                  <a:latin typeface="Calibri" panose="020F0502020204030204"/>
                  <a:ea typeface="+mn-ea"/>
                  <a:cs typeface="+mn-cs"/>
                </a:rPr>
                <a:t>Jul 2019 – Mar 2020</a:t>
              </a:r>
            </a:p>
          </p:txBody>
        </p:sp>
        <p:sp>
          <p:nvSpPr>
            <p:cNvPr id="106" name="Rectangle: Rounded Corners 105">
              <a:extLst>
                <a:ext uri="{FF2B5EF4-FFF2-40B4-BE49-F238E27FC236}">
                  <a16:creationId xmlns:a16="http://schemas.microsoft.com/office/drawing/2014/main" id="{F2DA29EA-D4E0-4D92-A29A-76A9D49764E2}"/>
                </a:ext>
              </a:extLst>
            </p:cNvPr>
            <p:cNvSpPr/>
            <p:nvPr/>
          </p:nvSpPr>
          <p:spPr>
            <a:xfrm>
              <a:off x="6475007" y="3800425"/>
              <a:ext cx="1884724" cy="807913"/>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libri" panose="020F0502020204030204"/>
                  <a:ea typeface="+mn-ea"/>
                  <a:cs typeface="+mn-cs"/>
                </a:rPr>
                <a:t>Developed the strategy for NEOM Mountain, to be home to world-class mountain resorts with high-end homes and entertainment &amp; sports activities</a:t>
              </a:r>
            </a:p>
          </p:txBody>
        </p:sp>
        <p:pic>
          <p:nvPicPr>
            <p:cNvPr id="107" name="Picture 106">
              <a:extLst>
                <a:ext uri="{FF2B5EF4-FFF2-40B4-BE49-F238E27FC236}">
                  <a16:creationId xmlns:a16="http://schemas.microsoft.com/office/drawing/2014/main" id="{52035311-EFE9-4FAD-8D24-69C67C7BB146}"/>
                </a:ext>
              </a:extLst>
            </p:cNvPr>
            <p:cNvPicPr preferRelativeResize="0">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626429" y="3256262"/>
              <a:ext cx="1097280" cy="1097280"/>
            </a:xfrm>
            <a:prstGeom prst="ellipse">
              <a:avLst/>
            </a:prstGeom>
            <a:blipFill dpi="0" rotWithShape="0">
              <a:blip r:embed="rId7" cstate="email">
                <a:extLst>
                  <a:ext uri="{28A0092B-C50C-407E-A947-70E740481C1C}">
                    <a14:useLocalDpi xmlns:a14="http://schemas.microsoft.com/office/drawing/2010/main"/>
                  </a:ext>
                </a:extLst>
              </a:blip>
              <a:srcRect/>
              <a:stretch>
                <a:fillRect/>
              </a:stretch>
            </a:blipFill>
            <a:ln w="12700">
              <a:noFill/>
              <a:prstDash val="solid"/>
            </a:ln>
          </p:spPr>
        </p:pic>
        <p:pic>
          <p:nvPicPr>
            <p:cNvPr id="108" name="Picture 107">
              <a:extLst>
                <a:ext uri="{FF2B5EF4-FFF2-40B4-BE49-F238E27FC236}">
                  <a16:creationId xmlns:a16="http://schemas.microsoft.com/office/drawing/2014/main" id="{9B0062D3-B511-4927-BFD1-FB409403C141}"/>
                </a:ext>
              </a:extLst>
            </p:cNvPr>
            <p:cNvPicPr preferRelativeResize="0">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5203860" y="3256262"/>
              <a:ext cx="1097280" cy="1097280"/>
            </a:xfrm>
            <a:prstGeom prst="ellipse">
              <a:avLst/>
            </a:prstGeom>
            <a:blipFill dpi="0" rotWithShape="0">
              <a:blip r:embed="rId7" cstate="email">
                <a:extLst>
                  <a:ext uri="{28A0092B-C50C-407E-A947-70E740481C1C}">
                    <a14:useLocalDpi xmlns:a14="http://schemas.microsoft.com/office/drawing/2010/main"/>
                  </a:ext>
                </a:extLst>
              </a:blip>
              <a:srcRect/>
              <a:stretch>
                <a:fillRect/>
              </a:stretch>
            </a:blipFill>
            <a:ln w="12700">
              <a:noFill/>
              <a:prstDash val="solid"/>
            </a:ln>
          </p:spPr>
        </p:pic>
        <p:sp>
          <p:nvSpPr>
            <p:cNvPr id="109" name="Rectangle: Rounded Corners 108">
              <a:extLst>
                <a:ext uri="{FF2B5EF4-FFF2-40B4-BE49-F238E27FC236}">
                  <a16:creationId xmlns:a16="http://schemas.microsoft.com/office/drawing/2014/main" id="{5D7A9131-CB13-410B-9D58-DD96DB6E791C}"/>
                </a:ext>
              </a:extLst>
            </p:cNvPr>
            <p:cNvSpPr/>
            <p:nvPr/>
          </p:nvSpPr>
          <p:spPr>
            <a:xfrm>
              <a:off x="6458791" y="5357791"/>
              <a:ext cx="1884724" cy="534158"/>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Calibri" panose="020F0502020204030204"/>
                  <a:ea typeface="+mn-ea"/>
                  <a:cs typeface="+mn-cs"/>
                </a:rPr>
                <a:t>Developed the sectorial strategy for the NEOM services sector, primarily consisting of financial and professional services</a:t>
              </a:r>
            </a:p>
          </p:txBody>
        </p:sp>
        <p:sp>
          <p:nvSpPr>
            <p:cNvPr id="110" name="Rectangle: Rounded Corners 109">
              <a:extLst>
                <a:ext uri="{FF2B5EF4-FFF2-40B4-BE49-F238E27FC236}">
                  <a16:creationId xmlns:a16="http://schemas.microsoft.com/office/drawing/2014/main" id="{19625AAE-E102-4908-9D32-AFF0EAE70EC8}"/>
                </a:ext>
              </a:extLst>
            </p:cNvPr>
            <p:cNvSpPr/>
            <p:nvPr/>
          </p:nvSpPr>
          <p:spPr>
            <a:xfrm>
              <a:off x="6458793" y="5000511"/>
              <a:ext cx="1884722" cy="302134"/>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43646"/>
                  </a:solidFill>
                  <a:effectLst/>
                  <a:uLnTx/>
                  <a:uFillTx/>
                  <a:latin typeface="Calibri" panose="020F0502020204030204"/>
                  <a:ea typeface="+mn-ea"/>
                  <a:cs typeface="+mn-cs"/>
                </a:rPr>
                <a:t>Services Sector Strategy</a:t>
              </a:r>
            </a:p>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D7D95"/>
                  </a:solidFill>
                  <a:effectLst/>
                  <a:uLnTx/>
                  <a:uFillTx/>
                  <a:latin typeface="Calibri" panose="020F0502020204030204"/>
                  <a:ea typeface="+mn-ea"/>
                  <a:cs typeface="+mn-cs"/>
                </a:rPr>
                <a:t>Jul 2019 – Jan 2020</a:t>
              </a:r>
            </a:p>
          </p:txBody>
        </p:sp>
        <p:pic>
          <p:nvPicPr>
            <p:cNvPr id="111" name="Picture 110">
              <a:extLst>
                <a:ext uri="{FF2B5EF4-FFF2-40B4-BE49-F238E27FC236}">
                  <a16:creationId xmlns:a16="http://schemas.microsoft.com/office/drawing/2014/main" id="{3AD7E081-A97E-4B33-BD55-EC10CBCB9AB0}"/>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5203860" y="1591447"/>
              <a:ext cx="1097280" cy="1097280"/>
            </a:xfrm>
            <a:prstGeom prst="ellipse">
              <a:avLst/>
            </a:prstGeom>
            <a:blipFill dpi="0" rotWithShape="0">
              <a:blip r:embed="rId7" cstate="email">
                <a:extLst>
                  <a:ext uri="{28A0092B-C50C-407E-A947-70E740481C1C}">
                    <a14:useLocalDpi xmlns:a14="http://schemas.microsoft.com/office/drawing/2010/main"/>
                  </a:ext>
                </a:extLst>
              </a:blip>
              <a:srcRect/>
              <a:stretch>
                <a:fillRect/>
              </a:stretch>
            </a:blipFill>
            <a:ln w="12700">
              <a:noFill/>
              <a:prstDash val="solid"/>
            </a:ln>
          </p:spPr>
        </p:pic>
        <p:pic>
          <p:nvPicPr>
            <p:cNvPr id="112" name="Picture 36" descr="https://eastus1-mediap.svc.ms/transform/thumbnail?provider=spo&amp;inputFormat=jpg&amp;cs=fFNQTw&amp;docid=https%3A%2F%2Fboozallen-my.sharepoint.com%3A443%2F_api%2Fv2.0%2Fdrives%2Fb!G_ZFiBwPqUqYjRfKOzWAf0zTukhShSZEm4R3f4uIfSq8_bqpkMwoQL69OkaLuNDw%2Fitems%2F01XZMHSAQ2GVALQJRPJNFIW2ZQP43VIPX5%3Fversion%3DPublished&amp;access_token=eyJ0eXAiOiJKV1QiLCJhbGciOiJub25lIn0.eyJhdWQiOiIwMDAwMDAwMy0wMDAwLTBmZjEtY2UwMC0wMDAwMDAwMDAwMDAvYm9vemFsbGVuLW15LnNoYXJlcG9pbnQuY29tQGQ1ZmU4MTNlLTBjYWEtNDMyYS1iMmFjLWQ1NTVhYTkxYmQxYyIsImlzcyI6IjAwMDAwMDAzLTAwMDAtMGZmMS1jZTAwLTAwMDAwMDAwMDAwMCIsIm5iZiI6IjE1NzQ3NTc2MjMiLCJleHAiOiIxNTc0Nzc5MjIzIiwiZW5kcG9pbnR1cmwiOiJiQTZyUXJsMWRsQnhxSFR5KzgzdmZvbnpaZ1FoM3N3RzV5MmwwSFo0YlM4PSIsImVuZHBvaW50dXJsTGVuZ3RoIjoiMTE5IiwiaXNsb29wYmFjayI6IlRydWUiLCJjaWQiOiJZak01TURGaU9XWXRPREJtTVMxaE1EQXdMV0l4WlRZdFpXVmpOakk1T1dRNE1XRmgiLCJ2ZXIiOiJoYXNoZWRwcm9vZnRva2VuIiwic2l0ZWlkIjoiT0RnME5XWTJNV0l0TUdZeFl5MDBZV0U1TFRrNE9HUXRNVGRqWVROaU16VTRNRGRtIiwibmFtZWlkIjoiMCMuZnxtZW1iZXJzaGlwfDYwMTQyOEBiYWguY29tIiwibmlpIjoibWljcm9zb2Z0LnNoYXJlcG9pbnQiLCJpc3VzZXIiOiJ0cnVlIiwiY2FjaGVrZXkiOiIwaC5mfG1lbWJlcnNoaXB8MTAwMzdmZmVhZWUyMmFlYkBsaXZlLmNvbSIsInR0IjoiMCIsInVzZVBlcnNpc3RlbnRDb29raWUiOiIyIn0.cFBtTVNWT2dLMHpoVmljTy83NnpQblUyNHNZQ1JCSmJYMk5lbUVxU1F1ND0&amp;encodeFailures=1&amp;srcWidth=&amp;srcHeight=&amp;width=1541&amp;height=1156&amp;action=Access">
              <a:extLst>
                <a:ext uri="{FF2B5EF4-FFF2-40B4-BE49-F238E27FC236}">
                  <a16:creationId xmlns:a16="http://schemas.microsoft.com/office/drawing/2014/main" id="{252CEBBD-EE7C-45BF-B670-762002808463}"/>
                </a:ext>
              </a:extLst>
            </p:cNvPr>
            <p:cNvPicPr>
              <a:picLocks noChangeAspect="1" noChangeArrowheads="1"/>
            </p:cNvPicPr>
            <p:nvPr/>
          </p:nvPicPr>
          <p:blipFill rotWithShape="1">
            <a:blip r:embed="rId13" cstate="email">
              <a:extLst>
                <a:ext uri="{28A0092B-C50C-407E-A947-70E740481C1C}">
                  <a14:useLocalDpi xmlns:a14="http://schemas.microsoft.com/office/drawing/2010/main"/>
                </a:ext>
              </a:extLst>
            </a:blip>
            <a:srcRect l="-360" r="-2062"/>
            <a:stretch/>
          </p:blipFill>
          <p:spPr bwMode="auto">
            <a:xfrm>
              <a:off x="8626429" y="1591447"/>
              <a:ext cx="1097280" cy="1097280"/>
            </a:xfrm>
            <a:prstGeom prst="ellipse">
              <a:avLst/>
            </a:prstGeom>
            <a:blipFill dpi="0" rotWithShape="0">
              <a:blip r:embed="rId7" cstate="email">
                <a:extLst>
                  <a:ext uri="{28A0092B-C50C-407E-A947-70E740481C1C}">
                    <a14:useLocalDpi xmlns:a14="http://schemas.microsoft.com/office/drawing/2010/main"/>
                  </a:ext>
                </a:extLst>
              </a:blip>
              <a:srcRect/>
              <a:stretch>
                <a:fillRect/>
              </a:stretch>
            </a:blipFill>
            <a:ln w="12700">
              <a:noFill/>
              <a:prstDash val="solid"/>
            </a:ln>
          </p:spPr>
        </p:pic>
        <p:pic>
          <p:nvPicPr>
            <p:cNvPr id="113" name="Picture 112">
              <a:extLst>
                <a:ext uri="{FF2B5EF4-FFF2-40B4-BE49-F238E27FC236}">
                  <a16:creationId xmlns:a16="http://schemas.microsoft.com/office/drawing/2014/main" id="{C303D003-A285-4A42-B32D-8F96AB1DB06C}"/>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b="-335"/>
            <a:stretch/>
          </p:blipFill>
          <p:spPr>
            <a:xfrm>
              <a:off x="1624005" y="1591447"/>
              <a:ext cx="1097280" cy="1097280"/>
            </a:xfrm>
            <a:prstGeom prst="ellipse">
              <a:avLst/>
            </a:prstGeom>
            <a:blipFill dpi="0" rotWithShape="0">
              <a:blip r:embed="rId7" cstate="email">
                <a:extLst>
                  <a:ext uri="{28A0092B-C50C-407E-A947-70E740481C1C}">
                    <a14:useLocalDpi xmlns:a14="http://schemas.microsoft.com/office/drawing/2010/main"/>
                  </a:ext>
                </a:extLst>
              </a:blip>
              <a:srcRect/>
              <a:stretch>
                <a:fillRect/>
              </a:stretch>
            </a:blipFill>
            <a:ln w="12700">
              <a:noFill/>
              <a:prstDash val="solid"/>
            </a:ln>
          </p:spPr>
        </p:pic>
        <p:sp>
          <p:nvSpPr>
            <p:cNvPr id="114" name="Rectangle: Rounded Corners 113">
              <a:extLst>
                <a:ext uri="{FF2B5EF4-FFF2-40B4-BE49-F238E27FC236}">
                  <a16:creationId xmlns:a16="http://schemas.microsoft.com/office/drawing/2014/main" id="{86764AC2-2C31-48A0-A999-BC93321C1471}"/>
                </a:ext>
              </a:extLst>
            </p:cNvPr>
            <p:cNvSpPr/>
            <p:nvPr/>
          </p:nvSpPr>
          <p:spPr>
            <a:xfrm>
              <a:off x="2890417" y="1770949"/>
              <a:ext cx="1884722" cy="459100"/>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200" b="1" i="0" u="none" strike="noStrike" kern="0" cap="none" spc="0" normalizeH="0" baseline="0" noProof="0" dirty="0" err="1">
                  <a:ln>
                    <a:noFill/>
                  </a:ln>
                  <a:solidFill>
                    <a:srgbClr val="243646"/>
                  </a:solidFill>
                  <a:effectLst/>
                  <a:uLnTx/>
                  <a:uFillTx/>
                  <a:latin typeface="Calibri" panose="020F0502020204030204"/>
                  <a:ea typeface="+mn-ea"/>
                  <a:cs typeface="+mn-cs"/>
                </a:rPr>
                <a:t>Shushah</a:t>
              </a:r>
              <a:r>
                <a:rPr kumimoji="0" lang="en-US" sz="1200" b="1" i="0" u="none" strike="noStrike" kern="0" cap="none" spc="0" normalizeH="0" baseline="0" noProof="0" dirty="0">
                  <a:ln>
                    <a:noFill/>
                  </a:ln>
                  <a:solidFill>
                    <a:srgbClr val="243646"/>
                  </a:solidFill>
                  <a:effectLst/>
                  <a:uLnTx/>
                  <a:uFillTx/>
                  <a:latin typeface="Calibri" panose="020F0502020204030204"/>
                  <a:ea typeface="+mn-ea"/>
                  <a:cs typeface="+mn-cs"/>
                </a:rPr>
                <a:t> Island Concept &amp; Strategy</a:t>
              </a:r>
            </a:p>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D7D95"/>
                  </a:solidFill>
                  <a:effectLst/>
                  <a:uLnTx/>
                  <a:uFillTx/>
                  <a:latin typeface="Calibri" panose="020F0502020204030204"/>
                  <a:ea typeface="+mn-ea"/>
                  <a:cs typeface="+mn-cs"/>
                </a:rPr>
                <a:t>Nov 2020 – Oct 2021</a:t>
              </a:r>
            </a:p>
          </p:txBody>
        </p:sp>
        <p:sp>
          <p:nvSpPr>
            <p:cNvPr id="115" name="Rectangle: Rounded Corners 114">
              <a:extLst>
                <a:ext uri="{FF2B5EF4-FFF2-40B4-BE49-F238E27FC236}">
                  <a16:creationId xmlns:a16="http://schemas.microsoft.com/office/drawing/2014/main" id="{F3AAC438-7D20-405D-8128-738ABB194D30}"/>
                </a:ext>
              </a:extLst>
            </p:cNvPr>
            <p:cNvSpPr/>
            <p:nvPr/>
          </p:nvSpPr>
          <p:spPr>
            <a:xfrm>
              <a:off x="2890417" y="2259378"/>
              <a:ext cx="1884724" cy="646331"/>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panose="020F0502020204030204"/>
                  <a:ea typeface="+mn-ea"/>
                  <a:cs typeface="+mn-cs"/>
                </a:rPr>
                <a:t>Developing the strategy for </a:t>
              </a:r>
              <a:r>
                <a:rPr kumimoji="0" lang="en-US" sz="1050" b="0" i="0" u="none" strike="noStrike" kern="0" cap="none" spc="0" normalizeH="0" baseline="0" noProof="0" dirty="0" err="1">
                  <a:ln>
                    <a:noFill/>
                  </a:ln>
                  <a:solidFill>
                    <a:srgbClr val="000000"/>
                  </a:solidFill>
                  <a:effectLst/>
                  <a:uLnTx/>
                  <a:uFillTx/>
                  <a:latin typeface="Calibri" panose="020F0502020204030204"/>
                  <a:ea typeface="+mn-ea"/>
                  <a:cs typeface="+mn-cs"/>
                </a:rPr>
                <a:t>Shushah</a:t>
              </a:r>
              <a:r>
                <a:rPr kumimoji="0" lang="en-US" sz="1050" b="0" i="0" u="none" strike="noStrike" kern="0" cap="none" spc="0" normalizeH="0" baseline="0" noProof="0" dirty="0">
                  <a:ln>
                    <a:noFill/>
                  </a:ln>
                  <a:solidFill>
                    <a:srgbClr val="000000"/>
                  </a:solidFill>
                  <a:effectLst/>
                  <a:uLnTx/>
                  <a:uFillTx/>
                  <a:latin typeface="Calibri" panose="020F0502020204030204"/>
                  <a:ea typeface="+mn-ea"/>
                  <a:cs typeface="+mn-cs"/>
                </a:rPr>
                <a:t> Island, to be a landmark destination of regenerative tourism</a:t>
              </a:r>
            </a:p>
          </p:txBody>
        </p:sp>
        <p:pic>
          <p:nvPicPr>
            <p:cNvPr id="116" name="Graphic 115">
              <a:extLst>
                <a:ext uri="{FF2B5EF4-FFF2-40B4-BE49-F238E27FC236}">
                  <a16:creationId xmlns:a16="http://schemas.microsoft.com/office/drawing/2014/main" id="{467B35DE-1687-45A6-ACB1-1151E69664E2}"/>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315755" y="2491933"/>
              <a:ext cx="327170" cy="327167"/>
            </a:xfrm>
            <a:prstGeom prst="rect">
              <a:avLst/>
            </a:prstGeom>
          </p:spPr>
        </p:pic>
        <p:pic>
          <p:nvPicPr>
            <p:cNvPr id="117" name="Picture 116">
              <a:extLst>
                <a:ext uri="{FF2B5EF4-FFF2-40B4-BE49-F238E27FC236}">
                  <a16:creationId xmlns:a16="http://schemas.microsoft.com/office/drawing/2014/main" id="{B3389F71-EA56-4EF6-8A9A-C0BAC10F36B6}"/>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a:stretch/>
          </p:blipFill>
          <p:spPr>
            <a:xfrm>
              <a:off x="1624005" y="4921077"/>
              <a:ext cx="1097280" cy="1097280"/>
            </a:xfrm>
            <a:prstGeom prst="ellipse">
              <a:avLst/>
            </a:prstGeom>
            <a:blipFill dpi="0" rotWithShape="0">
              <a:blip r:embed="rId7" cstate="email">
                <a:extLst>
                  <a:ext uri="{28A0092B-C50C-407E-A947-70E740481C1C}">
                    <a14:useLocalDpi xmlns:a14="http://schemas.microsoft.com/office/drawing/2010/main"/>
                  </a:ext>
                </a:extLst>
              </a:blip>
              <a:srcRect/>
              <a:stretch>
                <a:fillRect/>
              </a:stretch>
            </a:blipFill>
            <a:ln w="12700">
              <a:noFill/>
              <a:prstDash val="solid"/>
            </a:ln>
          </p:spPr>
        </p:pic>
        <p:grpSp>
          <p:nvGrpSpPr>
            <p:cNvPr id="118" name="Group 117">
              <a:extLst>
                <a:ext uri="{FF2B5EF4-FFF2-40B4-BE49-F238E27FC236}">
                  <a16:creationId xmlns:a16="http://schemas.microsoft.com/office/drawing/2014/main" id="{FD4064B2-C2DB-47D5-9CDF-BDA86AA1AF23}"/>
                </a:ext>
              </a:extLst>
            </p:cNvPr>
            <p:cNvGrpSpPr/>
            <p:nvPr/>
          </p:nvGrpSpPr>
          <p:grpSpPr>
            <a:xfrm>
              <a:off x="5203860" y="4921077"/>
              <a:ext cx="1097280" cy="1097280"/>
              <a:chOff x="8656106" y="4861560"/>
              <a:chExt cx="1097280" cy="1097280"/>
            </a:xfrm>
          </p:grpSpPr>
          <p:sp>
            <p:nvSpPr>
              <p:cNvPr id="119" name="Oval 118">
                <a:extLst>
                  <a:ext uri="{FF2B5EF4-FFF2-40B4-BE49-F238E27FC236}">
                    <a16:creationId xmlns:a16="http://schemas.microsoft.com/office/drawing/2014/main" id="{C641DF2C-93D8-405C-AD8D-AC8B7333E411}"/>
                  </a:ext>
                </a:extLst>
              </p:cNvPr>
              <p:cNvSpPr>
                <a:spLocks noChangeAspect="1"/>
              </p:cNvSpPr>
              <p:nvPr/>
            </p:nvSpPr>
            <p:spPr>
              <a:xfrm>
                <a:off x="8656106" y="4861560"/>
                <a:ext cx="1097280" cy="1097280"/>
              </a:xfrm>
              <a:prstGeom prst="ellipse">
                <a:avLst/>
              </a:prstGeom>
              <a:solidFill>
                <a:schemeClr val="bg1"/>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0" name="Picture 119">
                <a:extLst>
                  <a:ext uri="{FF2B5EF4-FFF2-40B4-BE49-F238E27FC236}">
                    <a16:creationId xmlns:a16="http://schemas.microsoft.com/office/drawing/2014/main" id="{D8ADDB89-B47A-40B3-ADC4-B38535EB4951}"/>
                  </a:ext>
                </a:extLst>
              </p:cNvPr>
              <p:cNvPicPr>
                <a:picLocks/>
              </p:cNvPicPr>
              <p:nvPr/>
            </p:nvPicPr>
            <p:blipFill rotWithShape="1">
              <a:blip r:embed="rId16" cstate="email">
                <a:extLst>
                  <a:ext uri="{28A0092B-C50C-407E-A947-70E740481C1C}">
                    <a14:useLocalDpi xmlns:a14="http://schemas.microsoft.com/office/drawing/2010/main"/>
                  </a:ext>
                </a:extLst>
              </a:blip>
              <a:srcRect l="-11410" r="-11410"/>
              <a:stretch/>
            </p:blipFill>
            <p:spPr>
              <a:xfrm>
                <a:off x="8825446" y="5042148"/>
                <a:ext cx="761009" cy="761009"/>
              </a:xfrm>
              <a:prstGeom prst="rect">
                <a:avLst/>
              </a:prstGeom>
            </p:spPr>
          </p:pic>
        </p:grpSp>
        <p:pic>
          <p:nvPicPr>
            <p:cNvPr id="121" name="Picture 7" descr="Image result for &quot;neom bay&quot;">
              <a:extLst>
                <a:ext uri="{FF2B5EF4-FFF2-40B4-BE49-F238E27FC236}">
                  <a16:creationId xmlns:a16="http://schemas.microsoft.com/office/drawing/2014/main" id="{6799DC31-6E8E-4BDE-97A6-713244F86871}"/>
                </a:ext>
              </a:extLst>
            </p:cNvPr>
            <p:cNvPicPr preferRelativeResize="0">
              <a:picLocks noChangeAspect="1" noChangeArrowheads="1"/>
            </p:cNvPicPr>
            <p:nvPr/>
          </p:nvPicPr>
          <p:blipFill rotWithShape="1">
            <a:blip r:embed="rId17" cstate="email">
              <a:extLst>
                <a:ext uri="{28A0092B-C50C-407E-A947-70E740481C1C}">
                  <a14:useLocalDpi xmlns:a14="http://schemas.microsoft.com/office/drawing/2010/main"/>
                </a:ext>
              </a:extLst>
            </a:blip>
            <a:srcRect/>
            <a:stretch/>
          </p:blipFill>
          <p:spPr bwMode="auto">
            <a:xfrm>
              <a:off x="8626429" y="4921077"/>
              <a:ext cx="1097280" cy="1097280"/>
            </a:xfrm>
            <a:prstGeom prst="ellipse">
              <a:avLst/>
            </a:prstGeom>
            <a:blipFill dpi="0" rotWithShape="0">
              <a:blip r:embed="rId7" cstate="email">
                <a:extLst>
                  <a:ext uri="{28A0092B-C50C-407E-A947-70E740481C1C}">
                    <a14:useLocalDpi xmlns:a14="http://schemas.microsoft.com/office/drawing/2010/main"/>
                  </a:ext>
                </a:extLst>
              </a:blip>
              <a:srcRect/>
              <a:stretch>
                <a:fillRect/>
              </a:stretch>
            </a:blipFill>
            <a:ln w="12700">
              <a:noFill/>
              <a:prstDash val="solid"/>
            </a:ln>
          </p:spPr>
        </p:pic>
        <p:sp>
          <p:nvSpPr>
            <p:cNvPr id="122" name="Rectangle: Rounded Corners 121">
              <a:extLst>
                <a:ext uri="{FF2B5EF4-FFF2-40B4-BE49-F238E27FC236}">
                  <a16:creationId xmlns:a16="http://schemas.microsoft.com/office/drawing/2014/main" id="{CD09E7F3-D7E1-4BE4-8FD1-82A958D48CC8}"/>
                </a:ext>
              </a:extLst>
            </p:cNvPr>
            <p:cNvSpPr/>
            <p:nvPr/>
          </p:nvSpPr>
          <p:spPr>
            <a:xfrm>
              <a:off x="9881360" y="5559923"/>
              <a:ext cx="1884724" cy="667696"/>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Calibri" panose="020F0502020204030204"/>
                  <a:ea typeface="+mn-ea"/>
                  <a:cs typeface="+mn-cs"/>
                </a:rPr>
                <a:t>Developed the strategy for NEOM Bay, creating for it a unique identity including several economic engines such as tech and creative districts</a:t>
              </a:r>
            </a:p>
          </p:txBody>
        </p:sp>
        <p:sp>
          <p:nvSpPr>
            <p:cNvPr id="123" name="Rectangle: Rounded Corners 122">
              <a:extLst>
                <a:ext uri="{FF2B5EF4-FFF2-40B4-BE49-F238E27FC236}">
                  <a16:creationId xmlns:a16="http://schemas.microsoft.com/office/drawing/2014/main" id="{45017A3A-6325-4178-82F0-EE251012DE33}"/>
                </a:ext>
              </a:extLst>
            </p:cNvPr>
            <p:cNvSpPr/>
            <p:nvPr/>
          </p:nvSpPr>
          <p:spPr>
            <a:xfrm>
              <a:off x="9881362" y="5020196"/>
              <a:ext cx="1884722" cy="459100"/>
            </a:xfrm>
            <a:prstGeom prst="roundRect">
              <a:avLst>
                <a:gd name="adj" fmla="val 0"/>
              </a:avLst>
            </a:prstGeom>
            <a:noFill/>
            <a:ln w="1270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243646"/>
                  </a:solidFill>
                  <a:effectLst/>
                  <a:uLnTx/>
                  <a:uFillTx/>
                  <a:latin typeface="Calibri" panose="020F0502020204030204"/>
                  <a:ea typeface="+mn-ea"/>
                  <a:cs typeface="+mn-cs"/>
                </a:rPr>
                <a:t>NEOM Bay Concept &amp; Strategy</a:t>
              </a:r>
            </a:p>
            <a:p>
              <a:pPr marL="0" marR="0" lvl="0" indent="0" algn="l" defTabSz="457200" rtl="0" eaLnBrk="1" fontAlgn="auto" latinLnBrk="0" hangingPunct="1">
                <a:lnSpc>
                  <a:spcPct val="85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5D7D95"/>
                  </a:solidFill>
                  <a:effectLst/>
                  <a:uLnTx/>
                  <a:uFillTx/>
                  <a:latin typeface="Calibri" panose="020F0502020204030204"/>
                  <a:ea typeface="+mn-ea"/>
                  <a:cs typeface="+mn-cs"/>
                </a:rPr>
                <a:t>Aug 2018 – Dec 2018</a:t>
              </a:r>
            </a:p>
          </p:txBody>
        </p:sp>
        <p:pic>
          <p:nvPicPr>
            <p:cNvPr id="124" name="Graphic 123">
              <a:extLst>
                <a:ext uri="{FF2B5EF4-FFF2-40B4-BE49-F238E27FC236}">
                  <a16:creationId xmlns:a16="http://schemas.microsoft.com/office/drawing/2014/main" id="{FEE7337A-9501-49F3-B307-7F64C9D808ED}"/>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283209" y="5691359"/>
              <a:ext cx="327170" cy="327167"/>
            </a:xfrm>
            <a:prstGeom prst="rect">
              <a:avLst/>
            </a:prstGeom>
          </p:spPr>
        </p:pic>
        <p:pic>
          <p:nvPicPr>
            <p:cNvPr id="131" name="Graphic 130">
              <a:extLst>
                <a:ext uri="{FF2B5EF4-FFF2-40B4-BE49-F238E27FC236}">
                  <a16:creationId xmlns:a16="http://schemas.microsoft.com/office/drawing/2014/main" id="{28A083E7-9E21-4276-8595-68BD23C4BC15}"/>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07488" y="2422131"/>
              <a:ext cx="327170" cy="327167"/>
            </a:xfrm>
            <a:prstGeom prst="rect">
              <a:avLst/>
            </a:prstGeom>
          </p:spPr>
        </p:pic>
        <p:pic>
          <p:nvPicPr>
            <p:cNvPr id="132" name="Graphic 131">
              <a:extLst>
                <a:ext uri="{FF2B5EF4-FFF2-40B4-BE49-F238E27FC236}">
                  <a16:creationId xmlns:a16="http://schemas.microsoft.com/office/drawing/2014/main" id="{ED889888-3284-48C8-BFA8-76D96382DF79}"/>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03364" y="4036354"/>
              <a:ext cx="327170" cy="327167"/>
            </a:xfrm>
            <a:prstGeom prst="rect">
              <a:avLst/>
            </a:prstGeom>
          </p:spPr>
        </p:pic>
      </p:grpSp>
      <p:sp>
        <p:nvSpPr>
          <p:cNvPr id="134" name="TextBox 133">
            <a:extLst>
              <a:ext uri="{FF2B5EF4-FFF2-40B4-BE49-F238E27FC236}">
                <a16:creationId xmlns:a16="http://schemas.microsoft.com/office/drawing/2014/main" id="{9E2F26AA-04AA-4FB0-9BCE-1559C5817EE4}"/>
              </a:ext>
            </a:extLst>
          </p:cNvPr>
          <p:cNvSpPr txBox="1"/>
          <p:nvPr/>
        </p:nvSpPr>
        <p:spPr>
          <a:xfrm>
            <a:off x="8113309" y="6574056"/>
            <a:ext cx="1078052" cy="184666"/>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
                <a:ea typeface="+mn-ea"/>
                <a:cs typeface="+mn-cs"/>
              </a:rPr>
              <a:t>Board Approved</a:t>
            </a:r>
          </a:p>
        </p:txBody>
      </p:sp>
      <p:pic>
        <p:nvPicPr>
          <p:cNvPr id="135" name="Graphic 134">
            <a:extLst>
              <a:ext uri="{FF2B5EF4-FFF2-40B4-BE49-F238E27FC236}">
                <a16:creationId xmlns:a16="http://schemas.microsoft.com/office/drawing/2014/main" id="{035297DE-8362-4587-8EF0-291ABD544017}"/>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848600" y="6599962"/>
            <a:ext cx="181840" cy="181838"/>
          </a:xfrm>
          <a:prstGeom prst="rect">
            <a:avLst/>
          </a:prstGeom>
        </p:spPr>
      </p:pic>
      <p:sp>
        <p:nvSpPr>
          <p:cNvPr id="45" name="Oval 44">
            <a:extLst>
              <a:ext uri="{FF2B5EF4-FFF2-40B4-BE49-F238E27FC236}">
                <a16:creationId xmlns:a16="http://schemas.microsoft.com/office/drawing/2014/main" id="{14E670EB-F2C0-4D1C-8493-9CCB1B845A4F}"/>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2</a:t>
            </a:r>
          </a:p>
        </p:txBody>
      </p:sp>
      <p:sp>
        <p:nvSpPr>
          <p:cNvPr id="46" name="AutoShape 1177">
            <a:extLst>
              <a:ext uri="{FF2B5EF4-FFF2-40B4-BE49-F238E27FC236}">
                <a16:creationId xmlns:a16="http://schemas.microsoft.com/office/drawing/2014/main" id="{B88CDEF8-2DC5-49E0-AFD0-1AA4ACB404F2}"/>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Proven Track Record Supporting NEOM Across Several Strategic Initiatives</a:t>
            </a:r>
          </a:p>
        </p:txBody>
      </p:sp>
      <p:sp>
        <p:nvSpPr>
          <p:cNvPr id="47" name="Footer Placeholder 3">
            <a:extLst>
              <a:ext uri="{FF2B5EF4-FFF2-40B4-BE49-F238E27FC236}">
                <a16:creationId xmlns:a16="http://schemas.microsoft.com/office/drawing/2014/main" id="{FD09BCE2-34AA-45DC-A8C5-3DF69880A309}"/>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48" name="STAMP">
            <a:extLst>
              <a:ext uri="{FF2B5EF4-FFF2-40B4-BE49-F238E27FC236}">
                <a16:creationId xmlns:a16="http://schemas.microsoft.com/office/drawing/2014/main" id="{9D26BC90-4133-4145-9CDD-C725C708DC58}"/>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Tree>
    <p:extLst>
      <p:ext uri="{BB962C8B-B14F-4D97-AF65-F5344CB8AC3E}">
        <p14:creationId xmlns:p14="http://schemas.microsoft.com/office/powerpoint/2010/main" val="4252144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dirty="0">
                <a:solidFill>
                  <a:schemeClr val="tx1"/>
                </a:solidFill>
                <a:latin typeface="Oswald Light" panose="00000400000000000000" pitchFamily="2" charset="0"/>
              </a:rPr>
              <a:t>Booz Allen is a leading cybersecurity player that supports Governments, Fortune 100, and Global 2000 companies with top talent</a:t>
            </a:r>
            <a:endParaRPr lang="en-US" dirty="0">
              <a:solidFill>
                <a:schemeClr val="tx1"/>
              </a:solidFill>
              <a:highlight>
                <a:srgbClr val="00FFFF"/>
              </a:highlight>
              <a:latin typeface="Oswald Light" panose="00000400000000000000" pitchFamily="2" charset="0"/>
            </a:endParaRPr>
          </a:p>
        </p:txBody>
      </p:sp>
      <p:sp>
        <p:nvSpPr>
          <p:cNvPr id="46" name="Footer Placeholder 3">
            <a:extLst>
              <a:ext uri="{FF2B5EF4-FFF2-40B4-BE49-F238E27FC236}">
                <a16:creationId xmlns:a16="http://schemas.microsoft.com/office/drawing/2014/main" id="{D8F6FDEC-3823-40BA-A23B-54457D588752}"/>
              </a:ext>
            </a:extLst>
          </p:cNvPr>
          <p:cNvSpPr>
            <a:spLocks noGrp="1"/>
          </p:cNvSpPr>
          <p:nvPr>
            <p:ph type="ftr" sz="quarter" idx="3"/>
          </p:nvPr>
        </p:nvSpPr>
        <p:spPr>
          <a:noFill/>
        </p:spPr>
        <p:txBody>
          <a:bodyPr vert="horz" lIns="0" tIns="0" rIns="0" bIns="0" rtlCol="0" anchor="ct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p:txBody>
          <a:bodyPr/>
          <a:lstStyle/>
          <a:p>
            <a:r>
              <a:rPr lang="en-US" dirty="0"/>
              <a:t>Global Leader in Cybersecurity</a:t>
            </a:r>
          </a:p>
        </p:txBody>
      </p:sp>
      <p:sp>
        <p:nvSpPr>
          <p:cNvPr id="51" name="Isosceles Triangle 50">
            <a:extLst>
              <a:ext uri="{FF2B5EF4-FFF2-40B4-BE49-F238E27FC236}">
                <a16:creationId xmlns:a16="http://schemas.microsoft.com/office/drawing/2014/main" id="{2B880DD2-BA0C-4106-B47C-12AF7CD632C6}"/>
              </a:ext>
            </a:extLst>
          </p:cNvPr>
          <p:cNvSpPr/>
          <p:nvPr/>
        </p:nvSpPr>
        <p:spPr bwMode="gray">
          <a:xfrm rot="10800000">
            <a:off x="3712682" y="4636225"/>
            <a:ext cx="5001555" cy="223024"/>
          </a:xfrm>
          <a:prstGeom prst="triangle">
            <a:avLst/>
          </a:prstGeom>
          <a:solidFill>
            <a:schemeClr val="tx2">
              <a:lumMod val="60000"/>
              <a:lumOff val="4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15C17AEE-E873-4CF7-9988-D3C55A00C822}"/>
              </a:ext>
            </a:extLst>
          </p:cNvPr>
          <p:cNvSpPr txBox="1"/>
          <p:nvPr/>
        </p:nvSpPr>
        <p:spPr>
          <a:xfrm>
            <a:off x="1740380" y="1359765"/>
            <a:ext cx="2202930" cy="334050"/>
          </a:xfrm>
          <a:prstGeom prst="rect">
            <a:avLst/>
          </a:prstGeom>
          <a:noFill/>
        </p:spPr>
        <p:txBody>
          <a:bodyPr wrap="none" l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B2835"/>
                </a:solidFill>
                <a:effectLst/>
                <a:uLnTx/>
                <a:uFillTx/>
                <a:latin typeface="Calibri" panose="020F0502020204030204"/>
                <a:ea typeface="Scala Sans Pro" charset="0"/>
                <a:cs typeface="Scala Sans Pro" charset="0"/>
              </a:rPr>
              <a:t>COMMERCIAL FOCUS</a:t>
            </a:r>
          </a:p>
        </p:txBody>
      </p:sp>
      <p:sp>
        <p:nvSpPr>
          <p:cNvPr id="63" name="Rounded Rectangle 7">
            <a:extLst>
              <a:ext uri="{FF2B5EF4-FFF2-40B4-BE49-F238E27FC236}">
                <a16:creationId xmlns:a16="http://schemas.microsoft.com/office/drawing/2014/main" id="{31FDCAA9-C8AB-4ACE-80EF-62B8AAF2AF8C}"/>
              </a:ext>
            </a:extLst>
          </p:cNvPr>
          <p:cNvSpPr/>
          <p:nvPr/>
        </p:nvSpPr>
        <p:spPr>
          <a:xfrm>
            <a:off x="925864" y="1694224"/>
            <a:ext cx="3831963" cy="2811335"/>
          </a:xfrm>
          <a:prstGeom prst="roundRect">
            <a:avLst>
              <a:gd name="adj" fmla="val 4900"/>
            </a:avLst>
          </a:prstGeom>
          <a:solidFill>
            <a:schemeClr val="bg1">
              <a:lumMod val="95000"/>
            </a:schemeClr>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885CC59D-2E89-46E4-BE5D-DB0E9F26D839}"/>
              </a:ext>
            </a:extLst>
          </p:cNvPr>
          <p:cNvSpPr txBox="1"/>
          <p:nvPr/>
        </p:nvSpPr>
        <p:spPr>
          <a:xfrm>
            <a:off x="1399737" y="1765730"/>
            <a:ext cx="1647874" cy="482517"/>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ea typeface="Scala Sans Pro" charset="0"/>
                <a:cs typeface="Scala Sans Pro" charset="0"/>
              </a:rPr>
              <a:t>Information Technology (IT)</a:t>
            </a:r>
          </a:p>
        </p:txBody>
      </p:sp>
      <p:sp>
        <p:nvSpPr>
          <p:cNvPr id="83" name="TextBox 82">
            <a:extLst>
              <a:ext uri="{FF2B5EF4-FFF2-40B4-BE49-F238E27FC236}">
                <a16:creationId xmlns:a16="http://schemas.microsoft.com/office/drawing/2014/main" id="{AF6E2505-E7D6-4941-926E-D4B18E693FA0}"/>
              </a:ext>
            </a:extLst>
          </p:cNvPr>
          <p:cNvSpPr txBox="1"/>
          <p:nvPr/>
        </p:nvSpPr>
        <p:spPr>
          <a:xfrm>
            <a:off x="1399737" y="2786304"/>
            <a:ext cx="1301769" cy="482517"/>
          </a:xfrm>
          <a:prstGeom prst="rect">
            <a:avLst/>
          </a:prstGeom>
          <a:noFill/>
        </p:spPr>
        <p:txBody>
          <a:bodyPr wrap="square" rtlCol="0" anchor="ctr">
            <a:noAutofit/>
          </a:bodyPr>
          <a:lstStyle>
            <a:defPPr>
              <a:defRPr lang="en-US"/>
            </a:defPPr>
            <a:lvl1pPr>
              <a:defRPr sz="1000" b="1">
                <a:solidFill>
                  <a:srgbClr val="5D7D95"/>
                </a:solidFill>
                <a:ea typeface="Scala Sans Pro" charset="0"/>
                <a:cs typeface="Scala Sans Pro"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rPr>
              <a:t>Product Design &amp; Engineering</a:t>
            </a:r>
          </a:p>
        </p:txBody>
      </p:sp>
      <p:sp>
        <p:nvSpPr>
          <p:cNvPr id="84" name="TextBox 83">
            <a:extLst>
              <a:ext uri="{FF2B5EF4-FFF2-40B4-BE49-F238E27FC236}">
                <a16:creationId xmlns:a16="http://schemas.microsoft.com/office/drawing/2014/main" id="{C6C50F4E-974D-4564-B962-1239A511D778}"/>
              </a:ext>
            </a:extLst>
          </p:cNvPr>
          <p:cNvSpPr txBox="1"/>
          <p:nvPr/>
        </p:nvSpPr>
        <p:spPr>
          <a:xfrm>
            <a:off x="3434618" y="2804626"/>
            <a:ext cx="1512567" cy="482517"/>
          </a:xfrm>
          <a:prstGeom prst="rect">
            <a:avLst/>
          </a:prstGeom>
          <a:noFill/>
        </p:spPr>
        <p:txBody>
          <a:bodyPr wrap="square" rtlCol="0" anchor="ctr">
            <a:noAutofit/>
          </a:bodyPr>
          <a:lstStyle>
            <a:defPPr>
              <a:defRPr lang="en-US"/>
            </a:defPPr>
            <a:lvl1pPr>
              <a:defRPr sz="1000" b="1">
                <a:solidFill>
                  <a:srgbClr val="5D7D95"/>
                </a:solidFill>
                <a:ea typeface="Scala Sans Pro" charset="0"/>
                <a:cs typeface="Scala Sans Pro"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rPr>
              <a:t>Third Parties     (tech partners, JVs, suppliers, etc.)</a:t>
            </a:r>
          </a:p>
        </p:txBody>
      </p:sp>
      <p:sp>
        <p:nvSpPr>
          <p:cNvPr id="87" name="TextBox 86">
            <a:extLst>
              <a:ext uri="{FF2B5EF4-FFF2-40B4-BE49-F238E27FC236}">
                <a16:creationId xmlns:a16="http://schemas.microsoft.com/office/drawing/2014/main" id="{C3A89CB2-21C8-4460-998F-1A6608E42813}"/>
              </a:ext>
            </a:extLst>
          </p:cNvPr>
          <p:cNvSpPr txBox="1"/>
          <p:nvPr/>
        </p:nvSpPr>
        <p:spPr>
          <a:xfrm>
            <a:off x="3444515" y="1844190"/>
            <a:ext cx="1301769" cy="296933"/>
          </a:xfrm>
          <a:prstGeom prst="rect">
            <a:avLst/>
          </a:prstGeom>
          <a:noFill/>
        </p:spPr>
        <p:txBody>
          <a:bodyPr wrap="square" rtlCol="0" anchor="ctr">
            <a:noAutofit/>
          </a:bodyPr>
          <a:lstStyle>
            <a:defPPr>
              <a:defRPr lang="en-US"/>
            </a:defPPr>
            <a:lvl1pPr>
              <a:defRPr sz="1000" b="1">
                <a:solidFill>
                  <a:srgbClr val="5D7D95"/>
                </a:solidFill>
                <a:ea typeface="Scala Sans Pro" charset="0"/>
                <a:cs typeface="Scala Sans Pro"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rPr>
              <a:t>Retail/Sales</a:t>
            </a:r>
          </a:p>
        </p:txBody>
      </p:sp>
      <p:sp>
        <p:nvSpPr>
          <p:cNvPr id="90" name="TextBox 89">
            <a:extLst>
              <a:ext uri="{FF2B5EF4-FFF2-40B4-BE49-F238E27FC236}">
                <a16:creationId xmlns:a16="http://schemas.microsoft.com/office/drawing/2014/main" id="{8FEFD47A-263F-4E0A-AD67-D480D84ED44C}"/>
              </a:ext>
            </a:extLst>
          </p:cNvPr>
          <p:cNvSpPr txBox="1"/>
          <p:nvPr/>
        </p:nvSpPr>
        <p:spPr>
          <a:xfrm>
            <a:off x="3444515" y="3814242"/>
            <a:ext cx="1301769" cy="482517"/>
          </a:xfrm>
          <a:prstGeom prst="rect">
            <a:avLst/>
          </a:prstGeom>
          <a:noFill/>
        </p:spPr>
        <p:txBody>
          <a:bodyPr wrap="square" rtlCol="0" anchor="ctr">
            <a:noAutofit/>
          </a:bodyPr>
          <a:lstStyle>
            <a:defPPr>
              <a:defRPr lang="en-US"/>
            </a:defPPr>
            <a:lvl1pPr>
              <a:defRPr sz="1000" b="1">
                <a:solidFill>
                  <a:srgbClr val="5D7D95"/>
                </a:solidFill>
                <a:ea typeface="Scala Sans Pro" charset="0"/>
                <a:cs typeface="Scala Sans Pro"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rPr>
              <a:t>Connected Products</a:t>
            </a:r>
          </a:p>
        </p:txBody>
      </p:sp>
      <p:sp>
        <p:nvSpPr>
          <p:cNvPr id="92" name="TextBox 91">
            <a:extLst>
              <a:ext uri="{FF2B5EF4-FFF2-40B4-BE49-F238E27FC236}">
                <a16:creationId xmlns:a16="http://schemas.microsoft.com/office/drawing/2014/main" id="{155E3615-506B-4E9A-BF38-03FF40A14AC4}"/>
              </a:ext>
            </a:extLst>
          </p:cNvPr>
          <p:cNvSpPr txBox="1"/>
          <p:nvPr/>
        </p:nvSpPr>
        <p:spPr>
          <a:xfrm>
            <a:off x="1399737" y="3727899"/>
            <a:ext cx="1559297" cy="668100"/>
          </a:xfrm>
          <a:prstGeom prst="rect">
            <a:avLst/>
          </a:prstGeom>
          <a:noFill/>
        </p:spPr>
        <p:txBody>
          <a:bodyPr wrap="square" rtlCol="0" anchor="ctr">
            <a:noAutofit/>
          </a:bodyPr>
          <a:lstStyle>
            <a:defPPr>
              <a:defRPr lang="en-US"/>
            </a:defPPr>
            <a:lvl1pPr>
              <a:defRPr sz="1000" b="1">
                <a:solidFill>
                  <a:srgbClr val="5D7D95"/>
                </a:solidFill>
                <a:ea typeface="Scala Sans Pro" charset="0"/>
                <a:cs typeface="Scala Sans Pro"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rPr>
              <a:t>Operational / Manufacturing Technology (OT)</a:t>
            </a:r>
          </a:p>
        </p:txBody>
      </p:sp>
      <p:sp>
        <p:nvSpPr>
          <p:cNvPr id="93" name="TextBox 92">
            <a:extLst>
              <a:ext uri="{FF2B5EF4-FFF2-40B4-BE49-F238E27FC236}">
                <a16:creationId xmlns:a16="http://schemas.microsoft.com/office/drawing/2014/main" id="{DC6B2FE6-4495-4C22-BBB0-163230E16634}"/>
              </a:ext>
            </a:extLst>
          </p:cNvPr>
          <p:cNvSpPr txBox="1"/>
          <p:nvPr/>
        </p:nvSpPr>
        <p:spPr>
          <a:xfrm>
            <a:off x="8303637" y="1359765"/>
            <a:ext cx="2697565" cy="334050"/>
          </a:xfrm>
          <a:prstGeom prst="rect">
            <a:avLst/>
          </a:prstGeom>
          <a:noFill/>
        </p:spPr>
        <p:txBody>
          <a:bodyPr wrap="none" l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B2835"/>
                </a:solidFill>
                <a:effectLst/>
                <a:uLnTx/>
                <a:uFillTx/>
                <a:latin typeface="Calibri" panose="020F0502020204030204"/>
                <a:ea typeface="Scala Sans Pro" charset="0"/>
                <a:cs typeface="Scala Sans Pro" charset="0"/>
              </a:rPr>
              <a:t>U.S. GOVERNMENT LEGACY</a:t>
            </a:r>
          </a:p>
        </p:txBody>
      </p:sp>
      <p:sp>
        <p:nvSpPr>
          <p:cNvPr id="94" name="Rounded Rectangle 7">
            <a:extLst>
              <a:ext uri="{FF2B5EF4-FFF2-40B4-BE49-F238E27FC236}">
                <a16:creationId xmlns:a16="http://schemas.microsoft.com/office/drawing/2014/main" id="{0BF5CDAC-D990-4102-8521-ECD59C8500E3}"/>
              </a:ext>
            </a:extLst>
          </p:cNvPr>
          <p:cNvSpPr/>
          <p:nvPr/>
        </p:nvSpPr>
        <p:spPr>
          <a:xfrm>
            <a:off x="7669090" y="1696911"/>
            <a:ext cx="3966659" cy="2798598"/>
          </a:xfrm>
          <a:prstGeom prst="roundRect">
            <a:avLst>
              <a:gd name="adj" fmla="val 4900"/>
            </a:avLst>
          </a:prstGeom>
          <a:solidFill>
            <a:schemeClr val="bg1"/>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148D9146-BBDF-4BC1-AD7E-6515BFCC3A47}"/>
              </a:ext>
            </a:extLst>
          </p:cNvPr>
          <p:cNvSpPr txBox="1"/>
          <p:nvPr/>
        </p:nvSpPr>
        <p:spPr>
          <a:xfrm>
            <a:off x="5325177" y="1359765"/>
            <a:ext cx="1776562" cy="334050"/>
          </a:xfrm>
          <a:prstGeom prst="rect">
            <a:avLst/>
          </a:prstGeom>
          <a:noFill/>
        </p:spPr>
        <p:txBody>
          <a:bodyPr wrap="none" l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B2835"/>
                </a:solidFill>
                <a:effectLst/>
                <a:uLnTx/>
                <a:uFillTx/>
                <a:latin typeface="Calibri" panose="020F0502020204030204"/>
                <a:ea typeface="Scala Sans Pro" charset="0"/>
                <a:cs typeface="Scala Sans Pro" charset="0"/>
              </a:rPr>
              <a:t>PROFESSIONALS</a:t>
            </a:r>
          </a:p>
        </p:txBody>
      </p:sp>
      <p:sp>
        <p:nvSpPr>
          <p:cNvPr id="97" name="Rounded Rectangle 7">
            <a:extLst>
              <a:ext uri="{FF2B5EF4-FFF2-40B4-BE49-F238E27FC236}">
                <a16:creationId xmlns:a16="http://schemas.microsoft.com/office/drawing/2014/main" id="{B96DC26B-A071-41F1-AE9E-1CF569CFFBE3}"/>
              </a:ext>
            </a:extLst>
          </p:cNvPr>
          <p:cNvSpPr/>
          <p:nvPr/>
        </p:nvSpPr>
        <p:spPr>
          <a:xfrm>
            <a:off x="4864676" y="1697265"/>
            <a:ext cx="2697565" cy="2808399"/>
          </a:xfrm>
          <a:prstGeom prst="roundRect">
            <a:avLst>
              <a:gd name="adj" fmla="val 4900"/>
            </a:avLst>
          </a:prstGeom>
          <a:solidFill>
            <a:schemeClr val="bg1">
              <a:lumMod val="95000"/>
            </a:schemeClr>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D9B3DBB0-7B8E-4ECA-B135-38D90C2D07E4}"/>
              </a:ext>
            </a:extLst>
          </p:cNvPr>
          <p:cNvSpPr/>
          <p:nvPr/>
        </p:nvSpPr>
        <p:spPr>
          <a:xfrm rot="16200000">
            <a:off x="-382804" y="2960015"/>
            <a:ext cx="2264562" cy="279753"/>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Cybersecurity Leadership</a:t>
            </a:r>
          </a:p>
        </p:txBody>
      </p:sp>
      <p:grpSp>
        <p:nvGrpSpPr>
          <p:cNvPr id="18" name="Group 17">
            <a:extLst>
              <a:ext uri="{FF2B5EF4-FFF2-40B4-BE49-F238E27FC236}">
                <a16:creationId xmlns:a16="http://schemas.microsoft.com/office/drawing/2014/main" id="{5062AD84-E211-4FC9-88A4-E562D744D81E}"/>
              </a:ext>
            </a:extLst>
          </p:cNvPr>
          <p:cNvGrpSpPr/>
          <p:nvPr/>
        </p:nvGrpSpPr>
        <p:grpSpPr>
          <a:xfrm>
            <a:off x="2305577" y="4939961"/>
            <a:ext cx="8558178" cy="1410797"/>
            <a:chOff x="1599256" y="4939961"/>
            <a:chExt cx="8558178" cy="1410797"/>
          </a:xfrm>
        </p:grpSpPr>
        <p:sp>
          <p:nvSpPr>
            <p:cNvPr id="99" name="Content Placeholder 2">
              <a:extLst>
                <a:ext uri="{FF2B5EF4-FFF2-40B4-BE49-F238E27FC236}">
                  <a16:creationId xmlns:a16="http://schemas.microsoft.com/office/drawing/2014/main" id="{8F56AF61-B1A4-42D8-A3A1-3E058A6B6103}"/>
                </a:ext>
              </a:extLst>
            </p:cNvPr>
            <p:cNvSpPr txBox="1">
              <a:spLocks/>
            </p:cNvSpPr>
            <p:nvPr/>
          </p:nvSpPr>
          <p:spPr>
            <a:xfrm>
              <a:off x="5146227" y="5031340"/>
              <a:ext cx="2056698" cy="412716"/>
            </a:xfrm>
            <a:prstGeom prst="rect">
              <a:avLst/>
            </a:prstGeom>
            <a:noFill/>
          </p:spPr>
          <p:txBody>
            <a:bodyPr vert="horz" lIns="64008" tIns="0" rIns="0" bIns="0" rtlCol="0" anchor="ctr">
              <a:noAutofit/>
            </a:bodyPr>
            <a:lstStyle>
              <a:lvl1pPr marL="171450" indent="-171450" algn="l" defTabSz="914400" rtl="0" eaLnBrk="1" latinLnBrk="0" hangingPunct="1">
                <a:lnSpc>
                  <a:spcPct val="100000"/>
                </a:lnSpc>
                <a:spcBef>
                  <a:spcPts val="600"/>
                </a:spcBef>
                <a:buFont typeface="Arial" charset="0"/>
                <a:buChar char="•"/>
                <a:defRPr sz="1400" i="0" kern="1200">
                  <a:solidFill>
                    <a:schemeClr val="tx1"/>
                  </a:solidFill>
                  <a:latin typeface="Calibri" charset="0"/>
                  <a:ea typeface="Calibri" charset="0"/>
                  <a:cs typeface="Calibri" charset="0"/>
                </a:defRPr>
              </a:lvl1pPr>
              <a:lvl2pPr marL="346075" indent="-165100" algn="l" defTabSz="914400" rtl="0" eaLnBrk="1" latinLnBrk="0" hangingPunct="1">
                <a:lnSpc>
                  <a:spcPct val="100000"/>
                </a:lnSpc>
                <a:spcBef>
                  <a:spcPts val="0"/>
                </a:spcBef>
                <a:spcAft>
                  <a:spcPts val="900"/>
                </a:spcAft>
                <a:buFont typeface="LucidaGrande" charset="0"/>
                <a:buChar char="-"/>
                <a:tabLst/>
                <a:defRPr sz="1400" i="0" kern="1200" cap="none" spc="0" baseline="0">
                  <a:solidFill>
                    <a:schemeClr val="tx1"/>
                  </a:solidFill>
                  <a:latin typeface="Calibri" charset="0"/>
                  <a:ea typeface="Calibri" charset="0"/>
                  <a:cs typeface="Calibri" charset="0"/>
                </a:defRPr>
              </a:lvl2pPr>
              <a:lvl3pPr marL="0" indent="0" algn="l" defTabSz="914400" rtl="0" eaLnBrk="1" latinLnBrk="0" hangingPunct="1">
                <a:lnSpc>
                  <a:spcPct val="100000"/>
                </a:lnSpc>
                <a:spcBef>
                  <a:spcPts val="2400"/>
                </a:spcBef>
                <a:buFont typeface="Arial"/>
                <a:buNone/>
                <a:tabLst/>
                <a:defRPr sz="1200" i="1" kern="1200" baseline="0">
                  <a:solidFill>
                    <a:schemeClr val="accent2"/>
                  </a:solidFill>
                  <a:latin typeface="Georgia" charset="0"/>
                  <a:ea typeface="Georgia" charset="0"/>
                  <a:cs typeface="Georgia" charset="0"/>
                </a:defRPr>
              </a:lvl3pPr>
              <a:lvl4pPr marL="15875" indent="0" algn="l" defTabSz="914400" rtl="0" eaLnBrk="1" latinLnBrk="0" hangingPunct="1">
                <a:lnSpc>
                  <a:spcPct val="100000"/>
                </a:lnSpc>
                <a:spcBef>
                  <a:spcPts val="2400"/>
                </a:spcBef>
                <a:spcAft>
                  <a:spcPts val="900"/>
                </a:spcAft>
                <a:buFont typeface="LucidaGrande" charset="0"/>
                <a:buNone/>
                <a:tabLst/>
                <a:defRPr sz="1400" kern="1200" cap="all" spc="100" baseline="0">
                  <a:solidFill>
                    <a:schemeClr val="accent2"/>
                  </a:solidFill>
                  <a:latin typeface="Oswald" charset="0"/>
                  <a:ea typeface="Oswald" charset="0"/>
                  <a:cs typeface="Oswald" charset="0"/>
                </a:defRPr>
              </a:lvl4pPr>
              <a:lvl5pPr marL="11113" indent="0" algn="l" defTabSz="914400" rtl="0" eaLnBrk="1" latinLnBrk="0" hangingPunct="1">
                <a:lnSpc>
                  <a:spcPct val="90000"/>
                </a:lnSpc>
                <a:spcBef>
                  <a:spcPts val="2400"/>
                </a:spcBef>
                <a:buFont typeface="Arial"/>
                <a:buNone/>
                <a:tabLst/>
                <a:defRPr sz="1200" i="1"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charset="0"/>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of Fortune 100</a:t>
              </a:r>
              <a:endParaRPr kumimoji="0" lang="en-US" sz="1400" b="1" i="1" u="none" strike="noStrike" kern="1200" cap="none" spc="0" normalizeH="0" baseline="0" noProof="0" dirty="0">
                <a:ln>
                  <a:noFill/>
                </a:ln>
                <a:solidFill>
                  <a:srgbClr val="5D7D95">
                    <a:lumMod val="50000"/>
                  </a:srgbClr>
                </a:solidFill>
                <a:effectLst/>
                <a:uLnTx/>
                <a:uFillTx/>
                <a:latin typeface="Calibri" panose="020F0502020204030204" pitchFamily="34" charset="0"/>
                <a:ea typeface="+mn-ea"/>
                <a:cs typeface="Calibri" charset="0"/>
              </a:endParaRPr>
            </a:p>
          </p:txBody>
        </p:sp>
        <p:grpSp>
          <p:nvGrpSpPr>
            <p:cNvPr id="14" name="Group 13">
              <a:extLst>
                <a:ext uri="{FF2B5EF4-FFF2-40B4-BE49-F238E27FC236}">
                  <a16:creationId xmlns:a16="http://schemas.microsoft.com/office/drawing/2014/main" id="{B6DBB5C2-DF80-4951-8DEE-A91A59810BDC}"/>
                </a:ext>
              </a:extLst>
            </p:cNvPr>
            <p:cNvGrpSpPr/>
            <p:nvPr/>
          </p:nvGrpSpPr>
          <p:grpSpPr>
            <a:xfrm>
              <a:off x="4553766" y="4939961"/>
              <a:ext cx="592461" cy="595475"/>
              <a:chOff x="4632266" y="4939961"/>
              <a:chExt cx="592461" cy="595475"/>
            </a:xfrm>
          </p:grpSpPr>
          <p:sp>
            <p:nvSpPr>
              <p:cNvPr id="100" name="Oval 99">
                <a:extLst>
                  <a:ext uri="{FF2B5EF4-FFF2-40B4-BE49-F238E27FC236}">
                    <a16:creationId xmlns:a16="http://schemas.microsoft.com/office/drawing/2014/main" id="{EACD05FE-E4C4-4155-9D71-CD4C2854F256}"/>
                  </a:ext>
                </a:extLst>
              </p:cNvPr>
              <p:cNvSpPr/>
              <p:nvPr/>
            </p:nvSpPr>
            <p:spPr>
              <a:xfrm>
                <a:off x="4632266" y="4939961"/>
                <a:ext cx="592461" cy="595475"/>
              </a:xfrm>
              <a:prstGeom prst="ellipse">
                <a:avLst/>
              </a:prstGeom>
              <a:no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4839A"/>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0E5F498F-9E03-4A0D-9A94-DD6F788E53E6}"/>
                  </a:ext>
                </a:extLst>
              </p:cNvPr>
              <p:cNvSpPr/>
              <p:nvPr/>
            </p:nvSpPr>
            <p:spPr>
              <a:xfrm>
                <a:off x="4655274" y="4963086"/>
                <a:ext cx="546444" cy="549224"/>
              </a:xfrm>
              <a:prstGeom prst="ellipse">
                <a:avLst/>
              </a:prstGeom>
              <a:solidFill>
                <a:schemeClr val="accent1">
                  <a:lumMod val="20000"/>
                  <a:lumOff val="80000"/>
                </a:schemeClr>
              </a:soli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rPr>
                  <a:t>23</a:t>
                </a:r>
              </a:p>
            </p:txBody>
          </p:sp>
        </p:grpSp>
        <p:sp>
          <p:nvSpPr>
            <p:cNvPr id="102" name="Content Placeholder 2">
              <a:extLst>
                <a:ext uri="{FF2B5EF4-FFF2-40B4-BE49-F238E27FC236}">
                  <a16:creationId xmlns:a16="http://schemas.microsoft.com/office/drawing/2014/main" id="{9DDB6579-4E49-46A7-83F7-D32BDAF5DDBF}"/>
                </a:ext>
              </a:extLst>
            </p:cNvPr>
            <p:cNvSpPr txBox="1">
              <a:spLocks/>
            </p:cNvSpPr>
            <p:nvPr/>
          </p:nvSpPr>
          <p:spPr>
            <a:xfrm>
              <a:off x="6623482" y="5846662"/>
              <a:ext cx="2056698" cy="412716"/>
            </a:xfrm>
            <a:prstGeom prst="rect">
              <a:avLst/>
            </a:prstGeom>
            <a:noFill/>
          </p:spPr>
          <p:txBody>
            <a:bodyPr vert="horz" lIns="64008" tIns="0" rIns="0" bIns="0" rtlCol="0" anchor="ctr">
              <a:noAutofit/>
            </a:bodyPr>
            <a:lstStyle>
              <a:lvl1pPr marL="171450" indent="-171450" algn="l" defTabSz="914400" rtl="0" eaLnBrk="1" latinLnBrk="0" hangingPunct="1">
                <a:lnSpc>
                  <a:spcPct val="100000"/>
                </a:lnSpc>
                <a:spcBef>
                  <a:spcPts val="600"/>
                </a:spcBef>
                <a:buFont typeface="Arial" charset="0"/>
                <a:buChar char="•"/>
                <a:defRPr sz="1400" i="0" kern="1200">
                  <a:solidFill>
                    <a:schemeClr val="tx1"/>
                  </a:solidFill>
                  <a:latin typeface="Calibri" charset="0"/>
                  <a:ea typeface="Calibri" charset="0"/>
                  <a:cs typeface="Calibri" charset="0"/>
                </a:defRPr>
              </a:lvl1pPr>
              <a:lvl2pPr marL="346075" indent="-165100" algn="l" defTabSz="914400" rtl="0" eaLnBrk="1" latinLnBrk="0" hangingPunct="1">
                <a:lnSpc>
                  <a:spcPct val="100000"/>
                </a:lnSpc>
                <a:spcBef>
                  <a:spcPts val="0"/>
                </a:spcBef>
                <a:spcAft>
                  <a:spcPts val="900"/>
                </a:spcAft>
                <a:buFont typeface="LucidaGrande" charset="0"/>
                <a:buChar char="-"/>
                <a:tabLst/>
                <a:defRPr sz="1400" i="0" kern="1200" cap="none" spc="0" baseline="0">
                  <a:solidFill>
                    <a:schemeClr val="tx1"/>
                  </a:solidFill>
                  <a:latin typeface="Calibri" charset="0"/>
                  <a:ea typeface="Calibri" charset="0"/>
                  <a:cs typeface="Calibri" charset="0"/>
                </a:defRPr>
              </a:lvl2pPr>
              <a:lvl3pPr marL="0" indent="0" algn="l" defTabSz="914400" rtl="0" eaLnBrk="1" latinLnBrk="0" hangingPunct="1">
                <a:lnSpc>
                  <a:spcPct val="100000"/>
                </a:lnSpc>
                <a:spcBef>
                  <a:spcPts val="2400"/>
                </a:spcBef>
                <a:buFont typeface="Arial"/>
                <a:buNone/>
                <a:tabLst/>
                <a:defRPr sz="1200" i="1" kern="1200" baseline="0">
                  <a:solidFill>
                    <a:schemeClr val="accent2"/>
                  </a:solidFill>
                  <a:latin typeface="Georgia" charset="0"/>
                  <a:ea typeface="Georgia" charset="0"/>
                  <a:cs typeface="Georgia" charset="0"/>
                </a:defRPr>
              </a:lvl3pPr>
              <a:lvl4pPr marL="15875" indent="0" algn="l" defTabSz="914400" rtl="0" eaLnBrk="1" latinLnBrk="0" hangingPunct="1">
                <a:lnSpc>
                  <a:spcPct val="100000"/>
                </a:lnSpc>
                <a:spcBef>
                  <a:spcPts val="2400"/>
                </a:spcBef>
                <a:spcAft>
                  <a:spcPts val="900"/>
                </a:spcAft>
                <a:buFont typeface="LucidaGrande" charset="0"/>
                <a:buNone/>
                <a:tabLst/>
                <a:defRPr sz="1400" kern="1200" cap="all" spc="100" baseline="0">
                  <a:solidFill>
                    <a:schemeClr val="accent2"/>
                  </a:solidFill>
                  <a:latin typeface="Oswald" charset="0"/>
                  <a:ea typeface="Oswald" charset="0"/>
                  <a:cs typeface="Oswald" charset="0"/>
                </a:defRPr>
              </a:lvl4pPr>
              <a:lvl5pPr marL="11113" indent="0" algn="l" defTabSz="914400" rtl="0" eaLnBrk="1" latinLnBrk="0" hangingPunct="1">
                <a:lnSpc>
                  <a:spcPct val="90000"/>
                </a:lnSpc>
                <a:spcBef>
                  <a:spcPts val="2400"/>
                </a:spcBef>
                <a:buFont typeface="Arial"/>
                <a:buNone/>
                <a:tabLst/>
                <a:defRPr sz="1200" i="1"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charset="0"/>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Largest Cybersecurity Provider in the U.S.</a:t>
              </a:r>
            </a:p>
          </p:txBody>
        </p:sp>
        <p:grpSp>
          <p:nvGrpSpPr>
            <p:cNvPr id="16" name="Group 15">
              <a:extLst>
                <a:ext uri="{FF2B5EF4-FFF2-40B4-BE49-F238E27FC236}">
                  <a16:creationId xmlns:a16="http://schemas.microsoft.com/office/drawing/2014/main" id="{610BFC13-8353-4C4D-92A0-69632CA569C4}"/>
                </a:ext>
              </a:extLst>
            </p:cNvPr>
            <p:cNvGrpSpPr/>
            <p:nvPr/>
          </p:nvGrpSpPr>
          <p:grpSpPr>
            <a:xfrm>
              <a:off x="6031021" y="5755283"/>
              <a:ext cx="592461" cy="595475"/>
              <a:chOff x="5316826" y="5755283"/>
              <a:chExt cx="592461" cy="595475"/>
            </a:xfrm>
          </p:grpSpPr>
          <p:sp>
            <p:nvSpPr>
              <p:cNvPr id="103" name="Oval 102">
                <a:extLst>
                  <a:ext uri="{FF2B5EF4-FFF2-40B4-BE49-F238E27FC236}">
                    <a16:creationId xmlns:a16="http://schemas.microsoft.com/office/drawing/2014/main" id="{BE2F4FFF-20B7-4FAF-9EE7-1D75C2874CDB}"/>
                  </a:ext>
                </a:extLst>
              </p:cNvPr>
              <p:cNvSpPr/>
              <p:nvPr/>
            </p:nvSpPr>
            <p:spPr>
              <a:xfrm>
                <a:off x="5316826" y="5755283"/>
                <a:ext cx="592461" cy="595475"/>
              </a:xfrm>
              <a:prstGeom prst="ellipse">
                <a:avLst/>
              </a:prstGeom>
              <a:no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4839A"/>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40FD00E7-ACA1-4AE7-827E-9ABC2561431E}"/>
                  </a:ext>
                </a:extLst>
              </p:cNvPr>
              <p:cNvSpPr/>
              <p:nvPr/>
            </p:nvSpPr>
            <p:spPr>
              <a:xfrm>
                <a:off x="5339834" y="5778408"/>
                <a:ext cx="546444" cy="549224"/>
              </a:xfrm>
              <a:prstGeom prst="ellipse">
                <a:avLst/>
              </a:prstGeom>
              <a:solidFill>
                <a:schemeClr val="accent1">
                  <a:lumMod val="20000"/>
                  <a:lumOff val="80000"/>
                </a:schemeClr>
              </a:soli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rPr>
                  <a:t># 1</a:t>
                </a:r>
              </a:p>
            </p:txBody>
          </p:sp>
        </p:grpSp>
        <p:sp>
          <p:nvSpPr>
            <p:cNvPr id="108" name="Content Placeholder 2">
              <a:extLst>
                <a:ext uri="{FF2B5EF4-FFF2-40B4-BE49-F238E27FC236}">
                  <a16:creationId xmlns:a16="http://schemas.microsoft.com/office/drawing/2014/main" id="{FE1E9DF9-1981-491F-B61C-F3E7300008C2}"/>
                </a:ext>
              </a:extLst>
            </p:cNvPr>
            <p:cNvSpPr txBox="1">
              <a:spLocks/>
            </p:cNvSpPr>
            <p:nvPr/>
          </p:nvSpPr>
          <p:spPr>
            <a:xfrm>
              <a:off x="8100736" y="5031340"/>
              <a:ext cx="2056698" cy="412716"/>
            </a:xfrm>
            <a:prstGeom prst="rect">
              <a:avLst/>
            </a:prstGeom>
            <a:noFill/>
          </p:spPr>
          <p:txBody>
            <a:bodyPr vert="horz" lIns="64008" tIns="0" rIns="0" bIns="0" rtlCol="0" anchor="ctr">
              <a:noAutofit/>
            </a:bodyPr>
            <a:lstStyle>
              <a:lvl1pPr marL="171450" indent="-171450" algn="l" defTabSz="914400" rtl="0" eaLnBrk="1" latinLnBrk="0" hangingPunct="1">
                <a:lnSpc>
                  <a:spcPct val="100000"/>
                </a:lnSpc>
                <a:spcBef>
                  <a:spcPts val="600"/>
                </a:spcBef>
                <a:buFont typeface="Arial" charset="0"/>
                <a:buChar char="•"/>
                <a:defRPr sz="1400" i="0" kern="1200">
                  <a:solidFill>
                    <a:schemeClr val="tx1"/>
                  </a:solidFill>
                  <a:latin typeface="Calibri" charset="0"/>
                  <a:ea typeface="Calibri" charset="0"/>
                  <a:cs typeface="Calibri" charset="0"/>
                </a:defRPr>
              </a:lvl1pPr>
              <a:lvl2pPr marL="346075" indent="-165100" algn="l" defTabSz="914400" rtl="0" eaLnBrk="1" latinLnBrk="0" hangingPunct="1">
                <a:lnSpc>
                  <a:spcPct val="100000"/>
                </a:lnSpc>
                <a:spcBef>
                  <a:spcPts val="0"/>
                </a:spcBef>
                <a:spcAft>
                  <a:spcPts val="900"/>
                </a:spcAft>
                <a:buFont typeface="LucidaGrande" charset="0"/>
                <a:buChar char="-"/>
                <a:tabLst/>
                <a:defRPr sz="1400" i="0" kern="1200" cap="none" spc="0" baseline="0">
                  <a:solidFill>
                    <a:schemeClr val="tx1"/>
                  </a:solidFill>
                  <a:latin typeface="Calibri" charset="0"/>
                  <a:ea typeface="Calibri" charset="0"/>
                  <a:cs typeface="Calibri" charset="0"/>
                </a:defRPr>
              </a:lvl2pPr>
              <a:lvl3pPr marL="0" indent="0" algn="l" defTabSz="914400" rtl="0" eaLnBrk="1" latinLnBrk="0" hangingPunct="1">
                <a:lnSpc>
                  <a:spcPct val="100000"/>
                </a:lnSpc>
                <a:spcBef>
                  <a:spcPts val="2400"/>
                </a:spcBef>
                <a:buFont typeface="Arial"/>
                <a:buNone/>
                <a:tabLst/>
                <a:defRPr sz="1200" i="1" kern="1200" baseline="0">
                  <a:solidFill>
                    <a:schemeClr val="accent2"/>
                  </a:solidFill>
                  <a:latin typeface="Georgia" charset="0"/>
                  <a:ea typeface="Georgia" charset="0"/>
                  <a:cs typeface="Georgia" charset="0"/>
                </a:defRPr>
              </a:lvl3pPr>
              <a:lvl4pPr marL="15875" indent="0" algn="l" defTabSz="914400" rtl="0" eaLnBrk="1" latinLnBrk="0" hangingPunct="1">
                <a:lnSpc>
                  <a:spcPct val="100000"/>
                </a:lnSpc>
                <a:spcBef>
                  <a:spcPts val="2400"/>
                </a:spcBef>
                <a:spcAft>
                  <a:spcPts val="900"/>
                </a:spcAft>
                <a:buFont typeface="LucidaGrande" charset="0"/>
                <a:buNone/>
                <a:tabLst/>
                <a:defRPr sz="1400" kern="1200" cap="all" spc="100" baseline="0">
                  <a:solidFill>
                    <a:schemeClr val="accent2"/>
                  </a:solidFill>
                  <a:latin typeface="Oswald" charset="0"/>
                  <a:ea typeface="Oswald" charset="0"/>
                  <a:cs typeface="Oswald" charset="0"/>
                </a:defRPr>
              </a:lvl4pPr>
              <a:lvl5pPr marL="11113" indent="0" algn="l" defTabSz="914400" rtl="0" eaLnBrk="1" latinLnBrk="0" hangingPunct="1">
                <a:lnSpc>
                  <a:spcPct val="90000"/>
                </a:lnSpc>
                <a:spcBef>
                  <a:spcPts val="2400"/>
                </a:spcBef>
                <a:buFont typeface="Arial"/>
                <a:buNone/>
                <a:tabLst/>
                <a:defRPr sz="1200" i="1"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charset="0"/>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Top North American power utilities</a:t>
              </a:r>
            </a:p>
          </p:txBody>
        </p:sp>
        <p:grpSp>
          <p:nvGrpSpPr>
            <p:cNvPr id="15" name="Group 14">
              <a:extLst>
                <a:ext uri="{FF2B5EF4-FFF2-40B4-BE49-F238E27FC236}">
                  <a16:creationId xmlns:a16="http://schemas.microsoft.com/office/drawing/2014/main" id="{662687DC-66F8-459E-A020-BD9A3B73FA14}"/>
                </a:ext>
              </a:extLst>
            </p:cNvPr>
            <p:cNvGrpSpPr/>
            <p:nvPr/>
          </p:nvGrpSpPr>
          <p:grpSpPr>
            <a:xfrm>
              <a:off x="7508275" y="4939961"/>
              <a:ext cx="592461" cy="595475"/>
              <a:chOff x="7508275" y="4939961"/>
              <a:chExt cx="592461" cy="595475"/>
            </a:xfrm>
          </p:grpSpPr>
          <p:sp>
            <p:nvSpPr>
              <p:cNvPr id="109" name="Oval 108">
                <a:extLst>
                  <a:ext uri="{FF2B5EF4-FFF2-40B4-BE49-F238E27FC236}">
                    <a16:creationId xmlns:a16="http://schemas.microsoft.com/office/drawing/2014/main" id="{FFA0D811-15FA-4106-B853-5E7290753CCB}"/>
                  </a:ext>
                </a:extLst>
              </p:cNvPr>
              <p:cNvSpPr/>
              <p:nvPr/>
            </p:nvSpPr>
            <p:spPr>
              <a:xfrm>
                <a:off x="7508275" y="4939961"/>
                <a:ext cx="592461" cy="595475"/>
              </a:xfrm>
              <a:prstGeom prst="ellipse">
                <a:avLst/>
              </a:prstGeom>
              <a:no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4839A"/>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B89648F3-11AD-473F-9FD4-A8E5A69FA79A}"/>
                  </a:ext>
                </a:extLst>
              </p:cNvPr>
              <p:cNvSpPr/>
              <p:nvPr/>
            </p:nvSpPr>
            <p:spPr>
              <a:xfrm>
                <a:off x="7531283" y="4963086"/>
                <a:ext cx="546444" cy="549224"/>
              </a:xfrm>
              <a:prstGeom prst="ellipse">
                <a:avLst/>
              </a:prstGeom>
              <a:solidFill>
                <a:schemeClr val="accent1">
                  <a:lumMod val="20000"/>
                  <a:lumOff val="80000"/>
                </a:schemeClr>
              </a:soli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rPr>
                  <a:t>2</a:t>
                </a:r>
              </a:p>
            </p:txBody>
          </p:sp>
        </p:grpSp>
        <p:sp>
          <p:nvSpPr>
            <p:cNvPr id="111" name="Content Placeholder 2">
              <a:extLst>
                <a:ext uri="{FF2B5EF4-FFF2-40B4-BE49-F238E27FC236}">
                  <a16:creationId xmlns:a16="http://schemas.microsoft.com/office/drawing/2014/main" id="{A482D433-E3D6-45DB-86DF-522CEE6ED6F0}"/>
                </a:ext>
              </a:extLst>
            </p:cNvPr>
            <p:cNvSpPr txBox="1">
              <a:spLocks/>
            </p:cNvSpPr>
            <p:nvPr/>
          </p:nvSpPr>
          <p:spPr>
            <a:xfrm>
              <a:off x="3668972" y="5846662"/>
              <a:ext cx="2056698" cy="412716"/>
            </a:xfrm>
            <a:prstGeom prst="rect">
              <a:avLst/>
            </a:prstGeom>
            <a:noFill/>
          </p:spPr>
          <p:txBody>
            <a:bodyPr vert="horz" lIns="64008" tIns="0" rIns="0" bIns="0" rtlCol="0" anchor="ctr">
              <a:noAutofit/>
            </a:bodyPr>
            <a:lstStyle>
              <a:lvl1pPr marL="171450" indent="-171450" algn="l" defTabSz="914400" rtl="0" eaLnBrk="1" latinLnBrk="0" hangingPunct="1">
                <a:lnSpc>
                  <a:spcPct val="100000"/>
                </a:lnSpc>
                <a:spcBef>
                  <a:spcPts val="600"/>
                </a:spcBef>
                <a:buFont typeface="Arial" charset="0"/>
                <a:buChar char="•"/>
                <a:defRPr sz="1400" i="0" kern="1200">
                  <a:solidFill>
                    <a:schemeClr val="tx1"/>
                  </a:solidFill>
                  <a:latin typeface="Calibri" charset="0"/>
                  <a:ea typeface="Calibri" charset="0"/>
                  <a:cs typeface="Calibri" charset="0"/>
                </a:defRPr>
              </a:lvl1pPr>
              <a:lvl2pPr marL="346075" indent="-165100" algn="l" defTabSz="914400" rtl="0" eaLnBrk="1" latinLnBrk="0" hangingPunct="1">
                <a:lnSpc>
                  <a:spcPct val="100000"/>
                </a:lnSpc>
                <a:spcBef>
                  <a:spcPts val="0"/>
                </a:spcBef>
                <a:spcAft>
                  <a:spcPts val="900"/>
                </a:spcAft>
                <a:buFont typeface="LucidaGrande" charset="0"/>
                <a:buChar char="-"/>
                <a:tabLst/>
                <a:defRPr sz="1400" i="0" kern="1200" cap="none" spc="0" baseline="0">
                  <a:solidFill>
                    <a:schemeClr val="tx1"/>
                  </a:solidFill>
                  <a:latin typeface="Calibri" charset="0"/>
                  <a:ea typeface="Calibri" charset="0"/>
                  <a:cs typeface="Calibri" charset="0"/>
                </a:defRPr>
              </a:lvl2pPr>
              <a:lvl3pPr marL="0" indent="0" algn="l" defTabSz="914400" rtl="0" eaLnBrk="1" latinLnBrk="0" hangingPunct="1">
                <a:lnSpc>
                  <a:spcPct val="100000"/>
                </a:lnSpc>
                <a:spcBef>
                  <a:spcPts val="2400"/>
                </a:spcBef>
                <a:buFont typeface="Arial"/>
                <a:buNone/>
                <a:tabLst/>
                <a:defRPr sz="1200" i="1" kern="1200" baseline="0">
                  <a:solidFill>
                    <a:schemeClr val="accent2"/>
                  </a:solidFill>
                  <a:latin typeface="Georgia" charset="0"/>
                  <a:ea typeface="Georgia" charset="0"/>
                  <a:cs typeface="Georgia" charset="0"/>
                </a:defRPr>
              </a:lvl3pPr>
              <a:lvl4pPr marL="15875" indent="0" algn="l" defTabSz="914400" rtl="0" eaLnBrk="1" latinLnBrk="0" hangingPunct="1">
                <a:lnSpc>
                  <a:spcPct val="100000"/>
                </a:lnSpc>
                <a:spcBef>
                  <a:spcPts val="2400"/>
                </a:spcBef>
                <a:spcAft>
                  <a:spcPts val="900"/>
                </a:spcAft>
                <a:buFont typeface="LucidaGrande" charset="0"/>
                <a:buNone/>
                <a:tabLst/>
                <a:defRPr sz="1400" kern="1200" cap="all" spc="100" baseline="0">
                  <a:solidFill>
                    <a:schemeClr val="accent2"/>
                  </a:solidFill>
                  <a:latin typeface="Oswald" charset="0"/>
                  <a:ea typeface="Oswald" charset="0"/>
                  <a:cs typeface="Oswald" charset="0"/>
                </a:defRPr>
              </a:lvl4pPr>
              <a:lvl5pPr marL="11113" indent="0" algn="l" defTabSz="914400" rtl="0" eaLnBrk="1" latinLnBrk="0" hangingPunct="1">
                <a:lnSpc>
                  <a:spcPct val="90000"/>
                </a:lnSpc>
                <a:spcBef>
                  <a:spcPts val="2400"/>
                </a:spcBef>
                <a:buFont typeface="Arial"/>
                <a:buNone/>
                <a:tabLst/>
                <a:defRPr sz="1200" i="1"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charset="0"/>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of U.S. federal agencies</a:t>
              </a:r>
            </a:p>
          </p:txBody>
        </p:sp>
        <p:grpSp>
          <p:nvGrpSpPr>
            <p:cNvPr id="13" name="Group 12">
              <a:extLst>
                <a:ext uri="{FF2B5EF4-FFF2-40B4-BE49-F238E27FC236}">
                  <a16:creationId xmlns:a16="http://schemas.microsoft.com/office/drawing/2014/main" id="{4D34E8B1-A67C-487B-9343-F772F32364A3}"/>
                </a:ext>
              </a:extLst>
            </p:cNvPr>
            <p:cNvGrpSpPr/>
            <p:nvPr/>
          </p:nvGrpSpPr>
          <p:grpSpPr>
            <a:xfrm>
              <a:off x="3076511" y="5755283"/>
              <a:ext cx="592461" cy="595475"/>
              <a:chOff x="2522034" y="5755283"/>
              <a:chExt cx="592461" cy="595475"/>
            </a:xfrm>
          </p:grpSpPr>
          <p:sp>
            <p:nvSpPr>
              <p:cNvPr id="112" name="Oval 111">
                <a:extLst>
                  <a:ext uri="{FF2B5EF4-FFF2-40B4-BE49-F238E27FC236}">
                    <a16:creationId xmlns:a16="http://schemas.microsoft.com/office/drawing/2014/main" id="{C49D0F69-B333-4159-A99A-CA723F614F6E}"/>
                  </a:ext>
                </a:extLst>
              </p:cNvPr>
              <p:cNvSpPr/>
              <p:nvPr/>
            </p:nvSpPr>
            <p:spPr>
              <a:xfrm>
                <a:off x="2522034" y="5755283"/>
                <a:ext cx="592461" cy="595475"/>
              </a:xfrm>
              <a:prstGeom prst="ellipse">
                <a:avLst/>
              </a:prstGeom>
              <a:no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4839A"/>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BDD7F4EE-4EB9-47B9-9097-F3C8CA74D232}"/>
                  </a:ext>
                </a:extLst>
              </p:cNvPr>
              <p:cNvSpPr/>
              <p:nvPr/>
            </p:nvSpPr>
            <p:spPr>
              <a:xfrm>
                <a:off x="2545042" y="5778408"/>
                <a:ext cx="546444" cy="549224"/>
              </a:xfrm>
              <a:prstGeom prst="ellipse">
                <a:avLst/>
              </a:prstGeom>
              <a:solidFill>
                <a:schemeClr val="accent1">
                  <a:lumMod val="20000"/>
                  <a:lumOff val="80000"/>
                </a:schemeClr>
              </a:soli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rPr>
                  <a:t>80%</a:t>
                </a:r>
              </a:p>
            </p:txBody>
          </p:sp>
        </p:grpSp>
        <p:sp>
          <p:nvSpPr>
            <p:cNvPr id="114" name="Content Placeholder 2">
              <a:extLst>
                <a:ext uri="{FF2B5EF4-FFF2-40B4-BE49-F238E27FC236}">
                  <a16:creationId xmlns:a16="http://schemas.microsoft.com/office/drawing/2014/main" id="{EC68DB0B-49D6-4917-98A7-11D4F77B0824}"/>
                </a:ext>
              </a:extLst>
            </p:cNvPr>
            <p:cNvSpPr txBox="1">
              <a:spLocks/>
            </p:cNvSpPr>
            <p:nvPr/>
          </p:nvSpPr>
          <p:spPr>
            <a:xfrm>
              <a:off x="2191717" y="5031340"/>
              <a:ext cx="2056698" cy="412716"/>
            </a:xfrm>
            <a:prstGeom prst="rect">
              <a:avLst/>
            </a:prstGeom>
            <a:noFill/>
          </p:spPr>
          <p:txBody>
            <a:bodyPr vert="horz" lIns="64008" tIns="0" rIns="0" bIns="0" rtlCol="0" anchor="ctr">
              <a:noAutofit/>
            </a:bodyPr>
            <a:lstStyle>
              <a:lvl1pPr marL="171450" indent="-171450" algn="l" defTabSz="914400" rtl="0" eaLnBrk="1" latinLnBrk="0" hangingPunct="1">
                <a:lnSpc>
                  <a:spcPct val="100000"/>
                </a:lnSpc>
                <a:spcBef>
                  <a:spcPts val="600"/>
                </a:spcBef>
                <a:buFont typeface="Arial" charset="0"/>
                <a:buChar char="•"/>
                <a:defRPr sz="1400" i="0" kern="1200">
                  <a:solidFill>
                    <a:schemeClr val="tx1"/>
                  </a:solidFill>
                  <a:latin typeface="Calibri" charset="0"/>
                  <a:ea typeface="Calibri" charset="0"/>
                  <a:cs typeface="Calibri" charset="0"/>
                </a:defRPr>
              </a:lvl1pPr>
              <a:lvl2pPr marL="346075" indent="-165100" algn="l" defTabSz="914400" rtl="0" eaLnBrk="1" latinLnBrk="0" hangingPunct="1">
                <a:lnSpc>
                  <a:spcPct val="100000"/>
                </a:lnSpc>
                <a:spcBef>
                  <a:spcPts val="0"/>
                </a:spcBef>
                <a:spcAft>
                  <a:spcPts val="900"/>
                </a:spcAft>
                <a:buFont typeface="LucidaGrande" charset="0"/>
                <a:buChar char="-"/>
                <a:tabLst/>
                <a:defRPr sz="1400" i="0" kern="1200" cap="none" spc="0" baseline="0">
                  <a:solidFill>
                    <a:schemeClr val="tx1"/>
                  </a:solidFill>
                  <a:latin typeface="Calibri" charset="0"/>
                  <a:ea typeface="Calibri" charset="0"/>
                  <a:cs typeface="Calibri" charset="0"/>
                </a:defRPr>
              </a:lvl2pPr>
              <a:lvl3pPr marL="0" indent="0" algn="l" defTabSz="914400" rtl="0" eaLnBrk="1" latinLnBrk="0" hangingPunct="1">
                <a:lnSpc>
                  <a:spcPct val="100000"/>
                </a:lnSpc>
                <a:spcBef>
                  <a:spcPts val="2400"/>
                </a:spcBef>
                <a:buFont typeface="Arial"/>
                <a:buNone/>
                <a:tabLst/>
                <a:defRPr sz="1200" i="1" kern="1200" baseline="0">
                  <a:solidFill>
                    <a:schemeClr val="accent2"/>
                  </a:solidFill>
                  <a:latin typeface="Georgia" charset="0"/>
                  <a:ea typeface="Georgia" charset="0"/>
                  <a:cs typeface="Georgia" charset="0"/>
                </a:defRPr>
              </a:lvl3pPr>
              <a:lvl4pPr marL="15875" indent="0" algn="l" defTabSz="914400" rtl="0" eaLnBrk="1" latinLnBrk="0" hangingPunct="1">
                <a:lnSpc>
                  <a:spcPct val="100000"/>
                </a:lnSpc>
                <a:spcBef>
                  <a:spcPts val="2400"/>
                </a:spcBef>
                <a:spcAft>
                  <a:spcPts val="900"/>
                </a:spcAft>
                <a:buFont typeface="LucidaGrande" charset="0"/>
                <a:buNone/>
                <a:tabLst/>
                <a:defRPr sz="1400" kern="1200" cap="all" spc="100" baseline="0">
                  <a:solidFill>
                    <a:schemeClr val="accent2"/>
                  </a:solidFill>
                  <a:latin typeface="Oswald" charset="0"/>
                  <a:ea typeface="Oswald" charset="0"/>
                  <a:cs typeface="Oswald" charset="0"/>
                </a:defRPr>
              </a:lvl4pPr>
              <a:lvl5pPr marL="11113" indent="0" algn="l" defTabSz="914400" rtl="0" eaLnBrk="1" latinLnBrk="0" hangingPunct="1">
                <a:lnSpc>
                  <a:spcPct val="90000"/>
                </a:lnSpc>
                <a:spcBef>
                  <a:spcPts val="2400"/>
                </a:spcBef>
                <a:buFont typeface="Arial"/>
                <a:buNone/>
                <a:tabLst/>
                <a:defRPr sz="1200" i="1"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charset="0"/>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of Top 3 oil </a:t>
              </a:r>
              <a:b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b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&amp; gas entities</a:t>
              </a:r>
            </a:p>
          </p:txBody>
        </p:sp>
        <p:grpSp>
          <p:nvGrpSpPr>
            <p:cNvPr id="17" name="Group 16">
              <a:extLst>
                <a:ext uri="{FF2B5EF4-FFF2-40B4-BE49-F238E27FC236}">
                  <a16:creationId xmlns:a16="http://schemas.microsoft.com/office/drawing/2014/main" id="{97FC11AD-EEFF-4C4F-A15F-B6B46FB9DC72}"/>
                </a:ext>
              </a:extLst>
            </p:cNvPr>
            <p:cNvGrpSpPr/>
            <p:nvPr/>
          </p:nvGrpSpPr>
          <p:grpSpPr>
            <a:xfrm>
              <a:off x="1599256" y="4939961"/>
              <a:ext cx="592461" cy="595475"/>
              <a:chOff x="1599256" y="4939961"/>
              <a:chExt cx="592461" cy="595475"/>
            </a:xfrm>
          </p:grpSpPr>
          <p:sp>
            <p:nvSpPr>
              <p:cNvPr id="115" name="Oval 114">
                <a:extLst>
                  <a:ext uri="{FF2B5EF4-FFF2-40B4-BE49-F238E27FC236}">
                    <a16:creationId xmlns:a16="http://schemas.microsoft.com/office/drawing/2014/main" id="{D99AB01C-DBB9-4FE4-92B5-3546A120C704}"/>
                  </a:ext>
                </a:extLst>
              </p:cNvPr>
              <p:cNvSpPr/>
              <p:nvPr/>
            </p:nvSpPr>
            <p:spPr>
              <a:xfrm>
                <a:off x="1599256" y="4939961"/>
                <a:ext cx="592461" cy="595475"/>
              </a:xfrm>
              <a:prstGeom prst="ellipse">
                <a:avLst/>
              </a:prstGeom>
              <a:no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4839A"/>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8CE7D1BD-6CDC-4267-8D47-1931A3AE249A}"/>
                  </a:ext>
                </a:extLst>
              </p:cNvPr>
              <p:cNvSpPr/>
              <p:nvPr/>
            </p:nvSpPr>
            <p:spPr>
              <a:xfrm>
                <a:off x="1622264" y="4963086"/>
                <a:ext cx="546444" cy="549224"/>
              </a:xfrm>
              <a:prstGeom prst="ellipse">
                <a:avLst/>
              </a:prstGeom>
              <a:solidFill>
                <a:schemeClr val="accent1">
                  <a:lumMod val="20000"/>
                  <a:lumOff val="80000"/>
                </a:schemeClr>
              </a:soli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rPr>
                  <a:t>2</a:t>
                </a:r>
              </a:p>
            </p:txBody>
          </p:sp>
        </p:grpSp>
      </p:grpSp>
      <p:pic>
        <p:nvPicPr>
          <p:cNvPr id="117" name="Picture 45" descr="https://d30y9cdsu7xlg0.cloudfront.net/png/159591-200.png">
            <a:extLst>
              <a:ext uri="{FF2B5EF4-FFF2-40B4-BE49-F238E27FC236}">
                <a16:creationId xmlns:a16="http://schemas.microsoft.com/office/drawing/2014/main" id="{137CB81E-8990-4E17-8E83-11BB6E04651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198993" y="1923472"/>
            <a:ext cx="527526" cy="527526"/>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4F4DF8A6-4506-4B72-951D-E903FEE67027}"/>
              </a:ext>
            </a:extLst>
          </p:cNvPr>
          <p:cNvGrpSpPr/>
          <p:nvPr/>
        </p:nvGrpSpPr>
        <p:grpSpPr>
          <a:xfrm>
            <a:off x="5790157" y="1930661"/>
            <a:ext cx="1589018" cy="594036"/>
            <a:chOff x="3121989" y="2137487"/>
            <a:chExt cx="1317636" cy="492583"/>
          </a:xfrm>
        </p:grpSpPr>
        <p:sp>
          <p:nvSpPr>
            <p:cNvPr id="119" name="TextBox 118">
              <a:extLst>
                <a:ext uri="{FF2B5EF4-FFF2-40B4-BE49-F238E27FC236}">
                  <a16:creationId xmlns:a16="http://schemas.microsoft.com/office/drawing/2014/main" id="{469FB53A-5A76-48B7-96CA-8C8CBE33612A}"/>
                </a:ext>
              </a:extLst>
            </p:cNvPr>
            <p:cNvSpPr txBox="1"/>
            <p:nvPr/>
          </p:nvSpPr>
          <p:spPr>
            <a:xfrm>
              <a:off x="3247411" y="2137487"/>
              <a:ext cx="1066795"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D7D95"/>
                  </a:solidFill>
                  <a:effectLst/>
                  <a:uLnTx/>
                  <a:uFillTx/>
                  <a:latin typeface="Calibri" panose="020F0502020204030204"/>
                  <a:ea typeface="+mn-ea"/>
                  <a:cs typeface="+mn-cs"/>
                </a:rPr>
                <a:t>29,500+</a:t>
              </a:r>
            </a:p>
          </p:txBody>
        </p:sp>
        <p:sp>
          <p:nvSpPr>
            <p:cNvPr id="120" name="Text Placeholder 68">
              <a:extLst>
                <a:ext uri="{FF2B5EF4-FFF2-40B4-BE49-F238E27FC236}">
                  <a16:creationId xmlns:a16="http://schemas.microsoft.com/office/drawing/2014/main" id="{2142315A-0D9F-480E-B348-1C7FF07C5E0E}"/>
                </a:ext>
              </a:extLst>
            </p:cNvPr>
            <p:cNvSpPr txBox="1">
              <a:spLocks/>
            </p:cNvSpPr>
            <p:nvPr/>
          </p:nvSpPr>
          <p:spPr>
            <a:xfrm>
              <a:off x="3121989" y="2460793"/>
              <a:ext cx="1317636" cy="169277"/>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spcAft>
                  <a:spcPts val="400"/>
                </a:spcAft>
                <a:buFont typeface="Arial" panose="020B0604020202020204" pitchFamily="34" charset="0"/>
                <a:buNone/>
                <a:defRPr sz="1200" b="1" kern="1200" cap="none" spc="100" baseline="0">
                  <a:solidFill>
                    <a:schemeClr val="tx2"/>
                  </a:solidFill>
                  <a:latin typeface="+mn-lt"/>
                  <a:ea typeface="+mn-ea"/>
                  <a:cs typeface="+mn-cs"/>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i="1" kern="1200" baseline="0">
                  <a:solidFill>
                    <a:schemeClr val="tx1"/>
                  </a:solidFill>
                  <a:latin typeface="Georgia" charset="0"/>
                  <a:ea typeface="Georgia" charset="0"/>
                  <a:cs typeface="Georgia" charset="0"/>
                </a:defRPr>
              </a:lvl2pPr>
              <a:lvl3pPr marL="91440" indent="-91440" algn="l" defTabSz="914400" rtl="0" eaLnBrk="1" latinLnBrk="0" hangingPunct="1">
                <a:lnSpc>
                  <a:spcPct val="100000"/>
                </a:lnSpc>
                <a:spcBef>
                  <a:spcPts val="600"/>
                </a:spcBef>
                <a:buSzPct val="75000"/>
                <a:buFont typeface="Arial" panose="020B0604020202020204" pitchFamily="34" charset="0"/>
                <a:buChar char="•"/>
                <a:tabLst/>
                <a:defRPr sz="1100" kern="1200">
                  <a:solidFill>
                    <a:schemeClr val="tx1"/>
                  </a:solidFill>
                  <a:latin typeface="+mj-lt"/>
                  <a:ea typeface="+mn-ea"/>
                  <a:cs typeface="+mn-cs"/>
                </a:defRPr>
              </a:lvl3pPr>
              <a:lvl4pPr marL="182880" indent="-91440" algn="l" defTabSz="914400" rtl="0" eaLnBrk="1" latinLnBrk="0" hangingPunct="1">
                <a:lnSpc>
                  <a:spcPct val="100000"/>
                </a:lnSpc>
                <a:spcBef>
                  <a:spcPts val="0"/>
                </a:spcBef>
                <a:buSzPct val="75000"/>
                <a:buFont typeface=".AppleSystemUIFont" charset="-120"/>
                <a:buChar char="–"/>
                <a:tabLst/>
                <a:defRPr sz="1100" kern="1200">
                  <a:solidFill>
                    <a:schemeClr val="tx1"/>
                  </a:solidFill>
                  <a:latin typeface="+mj-lt"/>
                  <a:ea typeface="+mn-ea"/>
                  <a:cs typeface="+mn-cs"/>
                </a:defRPr>
              </a:lvl4pPr>
              <a:lvl5pPr marL="11113" indent="0" algn="l" defTabSz="914400" rtl="0" eaLnBrk="1" latinLnBrk="0" hangingPunct="1">
                <a:lnSpc>
                  <a:spcPct val="100000"/>
                </a:lnSpc>
                <a:spcBef>
                  <a:spcPts val="1200"/>
                </a:spcBef>
                <a:buFont typeface="Arial" panose="020B0604020202020204" pitchFamily="34" charset="0"/>
                <a:buNone/>
                <a:tabLst/>
                <a:defRPr sz="700" i="1" kern="1200">
                  <a:solidFill>
                    <a:schemeClr val="tx1"/>
                  </a:solidFill>
                  <a:latin typeface="+mj-lt"/>
                  <a:ea typeface="+mn-ea"/>
                  <a:cs typeface="+mn-cs"/>
                </a:defRPr>
              </a:lvl5pPr>
              <a:lvl6pPr marL="0" indent="0" algn="l" defTabSz="914400" rtl="0" eaLnBrk="1" latinLnBrk="0" hangingPunct="1">
                <a:lnSpc>
                  <a:spcPct val="100000"/>
                </a:lnSpc>
                <a:spcBef>
                  <a:spcPts val="1200"/>
                </a:spcBef>
                <a:buFontTx/>
                <a:buNone/>
                <a:defRPr sz="1100" i="1" kern="1200">
                  <a:solidFill>
                    <a:schemeClr val="accent6"/>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ScalaSansPro" charset="0"/>
                  <a:cs typeface="ScalaSansPro" charset="0"/>
                </a:rPr>
                <a:t>Around the globe</a:t>
              </a:r>
            </a:p>
          </p:txBody>
        </p:sp>
      </p:grpSp>
      <p:pic>
        <p:nvPicPr>
          <p:cNvPr id="121" name="Picture 47" descr="https://d30y9cdsu7xlg0.cloudfront.net/png/1372105-200.png">
            <a:extLst>
              <a:ext uri="{FF2B5EF4-FFF2-40B4-BE49-F238E27FC236}">
                <a16:creationId xmlns:a16="http://schemas.microsoft.com/office/drawing/2014/main" id="{A96410B5-FBF3-4EBB-B99D-AE94E19EB4C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98993" y="2868010"/>
            <a:ext cx="527526" cy="527526"/>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121">
            <a:extLst>
              <a:ext uri="{FF2B5EF4-FFF2-40B4-BE49-F238E27FC236}">
                <a16:creationId xmlns:a16="http://schemas.microsoft.com/office/drawing/2014/main" id="{9F31A9BF-E8D6-423A-8CF5-AC8583F1E3D1}"/>
              </a:ext>
            </a:extLst>
          </p:cNvPr>
          <p:cNvGrpSpPr/>
          <p:nvPr/>
        </p:nvGrpSpPr>
        <p:grpSpPr>
          <a:xfrm>
            <a:off x="5941412" y="2875199"/>
            <a:ext cx="1286513" cy="608235"/>
            <a:chOff x="4777761" y="2137487"/>
            <a:chExt cx="1066795" cy="504357"/>
          </a:xfrm>
        </p:grpSpPr>
        <p:sp>
          <p:nvSpPr>
            <p:cNvPr id="123" name="TextBox 122">
              <a:extLst>
                <a:ext uri="{FF2B5EF4-FFF2-40B4-BE49-F238E27FC236}">
                  <a16:creationId xmlns:a16="http://schemas.microsoft.com/office/drawing/2014/main" id="{5920498C-1681-460D-B522-F6B412C5E2D0}"/>
                </a:ext>
              </a:extLst>
            </p:cNvPr>
            <p:cNvSpPr txBox="1"/>
            <p:nvPr/>
          </p:nvSpPr>
          <p:spPr>
            <a:xfrm>
              <a:off x="4777761" y="2137487"/>
              <a:ext cx="1066795"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D7D95"/>
                  </a:solidFill>
                  <a:effectLst/>
                  <a:uLnTx/>
                  <a:uFillTx/>
                  <a:latin typeface="Calibri" panose="020F0502020204030204"/>
                  <a:ea typeface="+mn-ea"/>
                  <a:cs typeface="+mn-cs"/>
                </a:rPr>
                <a:t>5,000+</a:t>
              </a:r>
            </a:p>
          </p:txBody>
        </p:sp>
        <p:sp>
          <p:nvSpPr>
            <p:cNvPr id="124" name="Text Placeholder 68">
              <a:extLst>
                <a:ext uri="{FF2B5EF4-FFF2-40B4-BE49-F238E27FC236}">
                  <a16:creationId xmlns:a16="http://schemas.microsoft.com/office/drawing/2014/main" id="{540F3E20-F980-408F-8F45-69C6E6E32BEF}"/>
                </a:ext>
              </a:extLst>
            </p:cNvPr>
            <p:cNvSpPr txBox="1">
              <a:spLocks/>
            </p:cNvSpPr>
            <p:nvPr/>
          </p:nvSpPr>
          <p:spPr>
            <a:xfrm>
              <a:off x="4777761" y="2472567"/>
              <a:ext cx="1066795" cy="169277"/>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spcAft>
                  <a:spcPts val="400"/>
                </a:spcAft>
                <a:buFont typeface="Arial" panose="020B0604020202020204" pitchFamily="34" charset="0"/>
                <a:buNone/>
                <a:defRPr sz="1200" b="1" kern="1200" cap="none" spc="100" baseline="0">
                  <a:solidFill>
                    <a:schemeClr val="tx2"/>
                  </a:solidFill>
                  <a:latin typeface="+mn-lt"/>
                  <a:ea typeface="+mn-ea"/>
                  <a:cs typeface="+mn-cs"/>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i="1" kern="1200" baseline="0">
                  <a:solidFill>
                    <a:schemeClr val="tx1"/>
                  </a:solidFill>
                  <a:latin typeface="Georgia" charset="0"/>
                  <a:ea typeface="Georgia" charset="0"/>
                  <a:cs typeface="Georgia" charset="0"/>
                </a:defRPr>
              </a:lvl2pPr>
              <a:lvl3pPr marL="91440" indent="-91440" algn="l" defTabSz="914400" rtl="0" eaLnBrk="1" latinLnBrk="0" hangingPunct="1">
                <a:lnSpc>
                  <a:spcPct val="100000"/>
                </a:lnSpc>
                <a:spcBef>
                  <a:spcPts val="600"/>
                </a:spcBef>
                <a:buSzPct val="75000"/>
                <a:buFont typeface="Arial" panose="020B0604020202020204" pitchFamily="34" charset="0"/>
                <a:buChar char="•"/>
                <a:tabLst/>
                <a:defRPr sz="1100" kern="1200">
                  <a:solidFill>
                    <a:schemeClr val="tx1"/>
                  </a:solidFill>
                  <a:latin typeface="+mj-lt"/>
                  <a:ea typeface="+mn-ea"/>
                  <a:cs typeface="+mn-cs"/>
                </a:defRPr>
              </a:lvl3pPr>
              <a:lvl4pPr marL="182880" indent="-91440" algn="l" defTabSz="914400" rtl="0" eaLnBrk="1" latinLnBrk="0" hangingPunct="1">
                <a:lnSpc>
                  <a:spcPct val="100000"/>
                </a:lnSpc>
                <a:spcBef>
                  <a:spcPts val="0"/>
                </a:spcBef>
                <a:buSzPct val="75000"/>
                <a:buFont typeface=".AppleSystemUIFont" charset="-120"/>
                <a:buChar char="–"/>
                <a:tabLst/>
                <a:defRPr sz="1100" kern="1200">
                  <a:solidFill>
                    <a:schemeClr val="tx1"/>
                  </a:solidFill>
                  <a:latin typeface="+mj-lt"/>
                  <a:ea typeface="+mn-ea"/>
                  <a:cs typeface="+mn-cs"/>
                </a:defRPr>
              </a:lvl4pPr>
              <a:lvl5pPr marL="11113" indent="0" algn="l" defTabSz="914400" rtl="0" eaLnBrk="1" latinLnBrk="0" hangingPunct="1">
                <a:lnSpc>
                  <a:spcPct val="100000"/>
                </a:lnSpc>
                <a:spcBef>
                  <a:spcPts val="1200"/>
                </a:spcBef>
                <a:buFont typeface="Arial" panose="020B0604020202020204" pitchFamily="34" charset="0"/>
                <a:buNone/>
                <a:tabLst/>
                <a:defRPr sz="700" i="1" kern="1200">
                  <a:solidFill>
                    <a:schemeClr val="tx1"/>
                  </a:solidFill>
                  <a:latin typeface="+mj-lt"/>
                  <a:ea typeface="+mn-ea"/>
                  <a:cs typeface="+mn-cs"/>
                </a:defRPr>
              </a:lvl5pPr>
              <a:lvl6pPr marL="0" indent="0" algn="l" defTabSz="914400" rtl="0" eaLnBrk="1" latinLnBrk="0" hangingPunct="1">
                <a:lnSpc>
                  <a:spcPct val="100000"/>
                </a:lnSpc>
                <a:spcBef>
                  <a:spcPts val="1200"/>
                </a:spcBef>
                <a:buFontTx/>
                <a:buNone/>
                <a:defRPr sz="1100" i="1" kern="1200">
                  <a:solidFill>
                    <a:schemeClr val="accent6"/>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ScalaSansPro" charset="0"/>
                  <a:cs typeface="ScalaSansPro" charset="0"/>
                </a:rPr>
                <a:t>Cybersecurity</a:t>
              </a:r>
            </a:p>
          </p:txBody>
        </p:sp>
      </p:grpSp>
      <p:pic>
        <p:nvPicPr>
          <p:cNvPr id="125" name="Picture 51" descr="https://d30y9cdsu7xlg0.cloudfront.net/png/1657077-200.png">
            <a:extLst>
              <a:ext uri="{FF2B5EF4-FFF2-40B4-BE49-F238E27FC236}">
                <a16:creationId xmlns:a16="http://schemas.microsoft.com/office/drawing/2014/main" id="{71283D35-DBC4-4479-9EC6-55771955A88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198993" y="3826747"/>
            <a:ext cx="527526" cy="527526"/>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4C3CFF71-5D3D-45DF-BB90-7C77F5765F7A}"/>
              </a:ext>
            </a:extLst>
          </p:cNvPr>
          <p:cNvGrpSpPr/>
          <p:nvPr/>
        </p:nvGrpSpPr>
        <p:grpSpPr>
          <a:xfrm>
            <a:off x="5903460" y="3833936"/>
            <a:ext cx="1362414" cy="537780"/>
            <a:chOff x="6276641" y="2137487"/>
            <a:chExt cx="1129733" cy="445935"/>
          </a:xfrm>
        </p:grpSpPr>
        <p:sp>
          <p:nvSpPr>
            <p:cNvPr id="127" name="TextBox 126">
              <a:extLst>
                <a:ext uri="{FF2B5EF4-FFF2-40B4-BE49-F238E27FC236}">
                  <a16:creationId xmlns:a16="http://schemas.microsoft.com/office/drawing/2014/main" id="{31904F8E-007D-4C36-BADB-E1CAF9AA212F}"/>
                </a:ext>
              </a:extLst>
            </p:cNvPr>
            <p:cNvSpPr txBox="1"/>
            <p:nvPr/>
          </p:nvSpPr>
          <p:spPr>
            <a:xfrm>
              <a:off x="6308111" y="2137487"/>
              <a:ext cx="1066795"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D7D95"/>
                  </a:solidFill>
                  <a:effectLst/>
                  <a:uLnTx/>
                  <a:uFillTx/>
                  <a:latin typeface="Calibri" panose="020F0502020204030204"/>
                  <a:ea typeface="+mn-ea"/>
                  <a:cs typeface="+mn-cs"/>
                </a:rPr>
                <a:t>650+</a:t>
              </a:r>
            </a:p>
          </p:txBody>
        </p:sp>
        <p:sp>
          <p:nvSpPr>
            <p:cNvPr id="128" name="Text Placeholder 68">
              <a:extLst>
                <a:ext uri="{FF2B5EF4-FFF2-40B4-BE49-F238E27FC236}">
                  <a16:creationId xmlns:a16="http://schemas.microsoft.com/office/drawing/2014/main" id="{13DD4B22-83C4-4ABC-8582-C0A9910586CD}"/>
                </a:ext>
              </a:extLst>
            </p:cNvPr>
            <p:cNvSpPr txBox="1">
              <a:spLocks/>
            </p:cNvSpPr>
            <p:nvPr/>
          </p:nvSpPr>
          <p:spPr>
            <a:xfrm>
              <a:off x="6276641" y="2433662"/>
              <a:ext cx="1129733" cy="14976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spcAft>
                  <a:spcPts val="400"/>
                </a:spcAft>
                <a:buFont typeface="Arial" panose="020B0604020202020204" pitchFamily="34" charset="0"/>
                <a:buNone/>
                <a:defRPr sz="1200" b="1" kern="1200" cap="none" spc="100" baseline="0">
                  <a:solidFill>
                    <a:schemeClr val="tx2"/>
                  </a:solidFill>
                  <a:latin typeface="+mn-lt"/>
                  <a:ea typeface="+mn-ea"/>
                  <a:cs typeface="+mn-cs"/>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i="1" kern="1200" baseline="0">
                  <a:solidFill>
                    <a:schemeClr val="tx1"/>
                  </a:solidFill>
                  <a:latin typeface="Georgia" charset="0"/>
                  <a:ea typeface="Georgia" charset="0"/>
                  <a:cs typeface="Georgia" charset="0"/>
                </a:defRPr>
              </a:lvl2pPr>
              <a:lvl3pPr marL="91440" indent="-91440" algn="l" defTabSz="914400" rtl="0" eaLnBrk="1" latinLnBrk="0" hangingPunct="1">
                <a:lnSpc>
                  <a:spcPct val="100000"/>
                </a:lnSpc>
                <a:spcBef>
                  <a:spcPts val="600"/>
                </a:spcBef>
                <a:buSzPct val="75000"/>
                <a:buFont typeface="Arial" panose="020B0604020202020204" pitchFamily="34" charset="0"/>
                <a:buChar char="•"/>
                <a:tabLst/>
                <a:defRPr sz="1100" kern="1200">
                  <a:solidFill>
                    <a:schemeClr val="tx1"/>
                  </a:solidFill>
                  <a:latin typeface="+mj-lt"/>
                  <a:ea typeface="+mn-ea"/>
                  <a:cs typeface="+mn-cs"/>
                </a:defRPr>
              </a:lvl3pPr>
              <a:lvl4pPr marL="182880" indent="-91440" algn="l" defTabSz="914400" rtl="0" eaLnBrk="1" latinLnBrk="0" hangingPunct="1">
                <a:lnSpc>
                  <a:spcPct val="100000"/>
                </a:lnSpc>
                <a:spcBef>
                  <a:spcPts val="0"/>
                </a:spcBef>
                <a:buSzPct val="75000"/>
                <a:buFont typeface=".AppleSystemUIFont" charset="-120"/>
                <a:buChar char="–"/>
                <a:tabLst/>
                <a:defRPr sz="1100" kern="1200">
                  <a:solidFill>
                    <a:schemeClr val="tx1"/>
                  </a:solidFill>
                  <a:latin typeface="+mj-lt"/>
                  <a:ea typeface="+mn-ea"/>
                  <a:cs typeface="+mn-cs"/>
                </a:defRPr>
              </a:lvl4pPr>
              <a:lvl5pPr marL="11113" indent="0" algn="l" defTabSz="914400" rtl="0" eaLnBrk="1" latinLnBrk="0" hangingPunct="1">
                <a:lnSpc>
                  <a:spcPct val="100000"/>
                </a:lnSpc>
                <a:spcBef>
                  <a:spcPts val="1200"/>
                </a:spcBef>
                <a:buFont typeface="Arial" panose="020B0604020202020204" pitchFamily="34" charset="0"/>
                <a:buNone/>
                <a:tabLst/>
                <a:defRPr sz="700" i="1" kern="1200">
                  <a:solidFill>
                    <a:schemeClr val="tx1"/>
                  </a:solidFill>
                  <a:latin typeface="+mj-lt"/>
                  <a:ea typeface="+mn-ea"/>
                  <a:cs typeface="+mn-cs"/>
                </a:defRPr>
              </a:lvl5pPr>
              <a:lvl6pPr marL="0" indent="0" algn="l" defTabSz="914400" rtl="0" eaLnBrk="1" latinLnBrk="0" hangingPunct="1">
                <a:lnSpc>
                  <a:spcPct val="100000"/>
                </a:lnSpc>
                <a:spcBef>
                  <a:spcPts val="1200"/>
                </a:spcBef>
                <a:buFontTx/>
                <a:buNone/>
                <a:defRPr sz="1100" i="1" kern="1200">
                  <a:solidFill>
                    <a:schemeClr val="accent6"/>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ScalaSansPro" charset="0"/>
                  <a:cs typeface="ScalaSansPro" charset="0"/>
                </a:rPr>
                <a:t>Data scientists</a:t>
              </a:r>
            </a:p>
          </p:txBody>
        </p:sp>
      </p:grpSp>
      <p:pic>
        <p:nvPicPr>
          <p:cNvPr id="129" name="Picture 2" descr="https://upload.wikimedia.org/wikipedia/commons/thumb/8/8a/Seal_of_the_United_States_Department_of_Homeland_Security.svg/220px-Seal_of_the_United_States_Department_of_Homeland_Security.svg.png">
            <a:extLst>
              <a:ext uri="{FF2B5EF4-FFF2-40B4-BE49-F238E27FC236}">
                <a16:creationId xmlns:a16="http://schemas.microsoft.com/office/drawing/2014/main" id="{3B3BB2D3-0A5D-4C29-9972-061381E64280}"/>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800591" y="2076417"/>
            <a:ext cx="890054" cy="89027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4" descr="https://upload.wikimedia.org/wikipedia/commons/thumb/5/56/Seal_of_the_U.S._Defense_Intelligence_Agency.svg/200px-Seal_of_the_U.S._Defense_Intelligence_Agency.svg.png">
            <a:extLst>
              <a:ext uri="{FF2B5EF4-FFF2-40B4-BE49-F238E27FC236}">
                <a16:creationId xmlns:a16="http://schemas.microsoft.com/office/drawing/2014/main" id="{230090AA-32DC-42A0-8277-0E17960231F4}"/>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730644" y="2076416"/>
            <a:ext cx="886617" cy="89088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6" descr="https://www.fbi.gov/front-page/@@images/image">
            <a:extLst>
              <a:ext uri="{FF2B5EF4-FFF2-40B4-BE49-F238E27FC236}">
                <a16:creationId xmlns:a16="http://schemas.microsoft.com/office/drawing/2014/main" id="{DB2EDD1C-0937-4094-BA49-FA554C605348}"/>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9644564" y="2017275"/>
            <a:ext cx="973042" cy="1008559"/>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4" descr="http://www.doncio.navy.mil/uploads/0714LJB68148.jpg">
            <a:extLst>
              <a:ext uri="{FF2B5EF4-FFF2-40B4-BE49-F238E27FC236}">
                <a16:creationId xmlns:a16="http://schemas.microsoft.com/office/drawing/2014/main" id="{34FBF893-AAE0-4394-8015-FFB8DF7AE33F}"/>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735424" y="3237354"/>
            <a:ext cx="933301" cy="937795"/>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6" descr="Seal of the United States Marine Corps Forces Cyberspace Command.png">
            <a:extLst>
              <a:ext uri="{FF2B5EF4-FFF2-40B4-BE49-F238E27FC236}">
                <a16:creationId xmlns:a16="http://schemas.microsoft.com/office/drawing/2014/main" id="{26AD92EC-0441-4D09-B4A2-96B3B54B1CD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670285" y="3211463"/>
            <a:ext cx="947322" cy="951886"/>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8" descr="US Army Cyber Command SSI.png">
            <a:extLst>
              <a:ext uri="{FF2B5EF4-FFF2-40B4-BE49-F238E27FC236}">
                <a16:creationId xmlns:a16="http://schemas.microsoft.com/office/drawing/2014/main" id="{582915D4-0FC8-443F-9C3A-604173F941B9}"/>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643328" y="3238779"/>
            <a:ext cx="841775" cy="84562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0" descr="http://images.vector-images.com/217/defense_information_systems_agency_seal_n11147.gif">
            <a:extLst>
              <a:ext uri="{FF2B5EF4-FFF2-40B4-BE49-F238E27FC236}">
                <a16:creationId xmlns:a16="http://schemas.microsoft.com/office/drawing/2014/main" id="{0763CB41-846F-406E-89EC-28B3ACB84918}"/>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814798" y="3261517"/>
            <a:ext cx="895451" cy="90426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35">
            <a:extLst>
              <a:ext uri="{FF2B5EF4-FFF2-40B4-BE49-F238E27FC236}">
                <a16:creationId xmlns:a16="http://schemas.microsoft.com/office/drawing/2014/main" id="{BF712E18-8224-43F6-A603-6820C7792C59}"/>
              </a:ext>
            </a:extLst>
          </p:cNvPr>
          <p:cNvPicPr>
            <a:picLocks noChangeAspect="1"/>
          </p:cNvPicPr>
          <p:nvPr/>
        </p:nvPicPr>
        <p:blipFill>
          <a:blip r:embed="rId16"/>
          <a:stretch>
            <a:fillRect/>
          </a:stretch>
        </p:blipFill>
        <p:spPr>
          <a:xfrm>
            <a:off x="10594537" y="2076417"/>
            <a:ext cx="987863" cy="1033810"/>
          </a:xfrm>
          <a:prstGeom prst="rect">
            <a:avLst/>
          </a:prstGeom>
        </p:spPr>
      </p:pic>
      <p:grpSp>
        <p:nvGrpSpPr>
          <p:cNvPr id="137" name="Group 136">
            <a:extLst>
              <a:ext uri="{FF2B5EF4-FFF2-40B4-BE49-F238E27FC236}">
                <a16:creationId xmlns:a16="http://schemas.microsoft.com/office/drawing/2014/main" id="{C5B70486-5C98-4E6A-9DDE-5E3DC1B25084}"/>
              </a:ext>
            </a:extLst>
          </p:cNvPr>
          <p:cNvGrpSpPr/>
          <p:nvPr/>
        </p:nvGrpSpPr>
        <p:grpSpPr>
          <a:xfrm>
            <a:off x="1049285" y="1812963"/>
            <a:ext cx="386085" cy="2443011"/>
            <a:chOff x="1030628" y="1812963"/>
            <a:chExt cx="386085" cy="2443011"/>
          </a:xfrm>
        </p:grpSpPr>
        <p:sp>
          <p:nvSpPr>
            <p:cNvPr id="138" name="Oval 137">
              <a:extLst>
                <a:ext uri="{FF2B5EF4-FFF2-40B4-BE49-F238E27FC236}">
                  <a16:creationId xmlns:a16="http://schemas.microsoft.com/office/drawing/2014/main" id="{5F73DC6B-81D5-412D-B408-5DC80B1027F6}"/>
                </a:ext>
              </a:extLst>
            </p:cNvPr>
            <p:cNvSpPr/>
            <p:nvPr/>
          </p:nvSpPr>
          <p:spPr>
            <a:xfrm>
              <a:off x="1030628" y="1812963"/>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pic>
          <p:nvPicPr>
            <p:cNvPr id="139" name="Picture 138">
              <a:extLst>
                <a:ext uri="{FF2B5EF4-FFF2-40B4-BE49-F238E27FC236}">
                  <a16:creationId xmlns:a16="http://schemas.microsoft.com/office/drawing/2014/main" id="{6D085339-2D95-426A-BFCF-0AB1447838C8}"/>
                </a:ext>
              </a:extLst>
            </p:cNvPr>
            <p:cNvPicPr>
              <a:picLocks noChangeAspect="1"/>
            </p:cNvPicPr>
            <p:nvPr/>
          </p:nvPicPr>
          <p:blipFill rotWithShape="1">
            <a:blip r:embed="rId17" cstate="email">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a:ext>
              </a:extLst>
            </a:blip>
            <a:srcRect b="19486"/>
            <a:stretch/>
          </p:blipFill>
          <p:spPr>
            <a:xfrm>
              <a:off x="1053409" y="1883002"/>
              <a:ext cx="340523" cy="274168"/>
            </a:xfrm>
            <a:prstGeom prst="rect">
              <a:avLst/>
            </a:prstGeom>
          </p:spPr>
        </p:pic>
        <p:sp>
          <p:nvSpPr>
            <p:cNvPr id="140" name="Oval 139">
              <a:extLst>
                <a:ext uri="{FF2B5EF4-FFF2-40B4-BE49-F238E27FC236}">
                  <a16:creationId xmlns:a16="http://schemas.microsoft.com/office/drawing/2014/main" id="{89C8C030-2034-49A3-8845-389D6FCC2879}"/>
                </a:ext>
              </a:extLst>
            </p:cNvPr>
            <p:cNvSpPr/>
            <p:nvPr/>
          </p:nvSpPr>
          <p:spPr>
            <a:xfrm>
              <a:off x="1030628" y="2833537"/>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sp>
          <p:nvSpPr>
            <p:cNvPr id="141" name="Oval 140">
              <a:extLst>
                <a:ext uri="{FF2B5EF4-FFF2-40B4-BE49-F238E27FC236}">
                  <a16:creationId xmlns:a16="http://schemas.microsoft.com/office/drawing/2014/main" id="{9F095FCD-6807-4D39-B854-C20A6B13E3FD}"/>
                </a:ext>
              </a:extLst>
            </p:cNvPr>
            <p:cNvSpPr/>
            <p:nvPr/>
          </p:nvSpPr>
          <p:spPr>
            <a:xfrm>
              <a:off x="1030628" y="3867924"/>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pic>
          <p:nvPicPr>
            <p:cNvPr id="142" name="Picture 141">
              <a:extLst>
                <a:ext uri="{FF2B5EF4-FFF2-40B4-BE49-F238E27FC236}">
                  <a16:creationId xmlns:a16="http://schemas.microsoft.com/office/drawing/2014/main" id="{9819D432-3E37-4E40-89EC-006C6F27A0DA}"/>
                </a:ext>
              </a:extLst>
            </p:cNvPr>
            <p:cNvPicPr>
              <a:picLocks noChangeAspect="1"/>
            </p:cNvPicPr>
            <p:nvPr/>
          </p:nvPicPr>
          <p:blipFill rotWithShape="1">
            <a:blip r:embed="rId19" cstate="email">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a:ext>
              </a:extLst>
            </a:blip>
            <a:srcRect b="18754"/>
            <a:stretch/>
          </p:blipFill>
          <p:spPr>
            <a:xfrm>
              <a:off x="1080472" y="2910942"/>
              <a:ext cx="287081" cy="233241"/>
            </a:xfrm>
            <a:prstGeom prst="rect">
              <a:avLst/>
            </a:prstGeom>
          </p:spPr>
        </p:pic>
        <p:pic>
          <p:nvPicPr>
            <p:cNvPr id="143" name="Picture 142">
              <a:extLst>
                <a:ext uri="{FF2B5EF4-FFF2-40B4-BE49-F238E27FC236}">
                  <a16:creationId xmlns:a16="http://schemas.microsoft.com/office/drawing/2014/main" id="{55531AEC-8A81-4A52-8E60-AE7D952C9FAF}"/>
                </a:ext>
              </a:extLst>
            </p:cNvPr>
            <p:cNvPicPr>
              <a:picLocks noChangeAspect="1"/>
            </p:cNvPicPr>
            <p:nvPr/>
          </p:nvPicPr>
          <p:blipFill rotWithShape="1">
            <a:blip r:embed="rId21" cstate="email">
              <a:lum bright="70000" contrast="-70000"/>
              <a:extLst>
                <a:ext uri="{BEBA8EAE-BF5A-486C-A8C5-ECC9F3942E4B}">
                  <a14:imgProps xmlns:a14="http://schemas.microsoft.com/office/drawing/2010/main">
                    <a14:imgLayer r:embed="rId22">
                      <a14:imgEffect>
                        <a14:artisticPhotocopy/>
                      </a14:imgEffect>
                    </a14:imgLayer>
                  </a14:imgProps>
                </a:ext>
                <a:ext uri="{28A0092B-C50C-407E-A947-70E740481C1C}">
                  <a14:useLocalDpi xmlns:a14="http://schemas.microsoft.com/office/drawing/2010/main"/>
                </a:ext>
              </a:extLst>
            </a:blip>
            <a:srcRect b="17936"/>
            <a:stretch/>
          </p:blipFill>
          <p:spPr>
            <a:xfrm>
              <a:off x="1080129" y="3944152"/>
              <a:ext cx="287082" cy="235595"/>
            </a:xfrm>
            <a:prstGeom prst="rect">
              <a:avLst/>
            </a:prstGeom>
          </p:spPr>
        </p:pic>
      </p:grpSp>
      <p:sp>
        <p:nvSpPr>
          <p:cNvPr id="144" name="Oval 143">
            <a:extLst>
              <a:ext uri="{FF2B5EF4-FFF2-40B4-BE49-F238E27FC236}">
                <a16:creationId xmlns:a16="http://schemas.microsoft.com/office/drawing/2014/main" id="{77806DE0-8E64-497F-88A3-DB3580070D02}"/>
              </a:ext>
            </a:extLst>
          </p:cNvPr>
          <p:cNvSpPr/>
          <p:nvPr/>
        </p:nvSpPr>
        <p:spPr>
          <a:xfrm>
            <a:off x="3037001" y="1812963"/>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sp>
        <p:nvSpPr>
          <p:cNvPr id="145" name="Oval 144">
            <a:extLst>
              <a:ext uri="{FF2B5EF4-FFF2-40B4-BE49-F238E27FC236}">
                <a16:creationId xmlns:a16="http://schemas.microsoft.com/office/drawing/2014/main" id="{6F2C5789-D91B-4615-9666-E26345E500F5}"/>
              </a:ext>
            </a:extLst>
          </p:cNvPr>
          <p:cNvSpPr/>
          <p:nvPr/>
        </p:nvSpPr>
        <p:spPr>
          <a:xfrm>
            <a:off x="3037001" y="2833537"/>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sp>
        <p:nvSpPr>
          <p:cNvPr id="146" name="Oval 145">
            <a:extLst>
              <a:ext uri="{FF2B5EF4-FFF2-40B4-BE49-F238E27FC236}">
                <a16:creationId xmlns:a16="http://schemas.microsoft.com/office/drawing/2014/main" id="{7AE3825A-92DE-4845-BEBE-D25A38FDE264}"/>
              </a:ext>
            </a:extLst>
          </p:cNvPr>
          <p:cNvSpPr/>
          <p:nvPr/>
        </p:nvSpPr>
        <p:spPr>
          <a:xfrm>
            <a:off x="3037001" y="3867924"/>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pic>
        <p:nvPicPr>
          <p:cNvPr id="147" name="Picture 146">
            <a:extLst>
              <a:ext uri="{FF2B5EF4-FFF2-40B4-BE49-F238E27FC236}">
                <a16:creationId xmlns:a16="http://schemas.microsoft.com/office/drawing/2014/main" id="{EDE23BA7-731C-41E8-8C3C-95BBE18B6995}"/>
              </a:ext>
            </a:extLst>
          </p:cNvPr>
          <p:cNvPicPr>
            <a:picLocks noChangeAspect="1"/>
          </p:cNvPicPr>
          <p:nvPr/>
        </p:nvPicPr>
        <p:blipFill rotWithShape="1">
          <a:blip r:embed="rId23" cstate="email">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a:ext>
            </a:extLst>
          </a:blip>
          <a:srcRect t="-1" b="19701"/>
          <a:stretch/>
        </p:blipFill>
        <p:spPr>
          <a:xfrm>
            <a:off x="3080305" y="1901722"/>
            <a:ext cx="287081" cy="230523"/>
          </a:xfrm>
          <a:prstGeom prst="rect">
            <a:avLst/>
          </a:prstGeom>
        </p:spPr>
      </p:pic>
      <p:pic>
        <p:nvPicPr>
          <p:cNvPr id="148" name="Picture 147">
            <a:extLst>
              <a:ext uri="{FF2B5EF4-FFF2-40B4-BE49-F238E27FC236}">
                <a16:creationId xmlns:a16="http://schemas.microsoft.com/office/drawing/2014/main" id="{FB071A0E-20CE-46E7-9DD8-079EC7C0DFC6}"/>
              </a:ext>
            </a:extLst>
          </p:cNvPr>
          <p:cNvPicPr>
            <a:picLocks noChangeAspect="1"/>
          </p:cNvPicPr>
          <p:nvPr/>
        </p:nvPicPr>
        <p:blipFill rotWithShape="1">
          <a:blip r:embed="rId25" cstate="email">
            <a:lum bright="70000" contrast="-70000"/>
            <a:extLst>
              <a:ext uri="{BEBA8EAE-BF5A-486C-A8C5-ECC9F3942E4B}">
                <a14:imgProps xmlns:a14="http://schemas.microsoft.com/office/drawing/2010/main">
                  <a14:imgLayer r:embed="rId26">
                    <a14:imgEffect>
                      <a14:artisticPhotocopy/>
                    </a14:imgEffect>
                  </a14:imgLayer>
                </a14:imgProps>
              </a:ext>
              <a:ext uri="{28A0092B-C50C-407E-A947-70E740481C1C}">
                <a14:useLocalDpi xmlns:a14="http://schemas.microsoft.com/office/drawing/2010/main"/>
              </a:ext>
            </a:extLst>
          </a:blip>
          <a:srcRect b="19486"/>
          <a:stretch/>
        </p:blipFill>
        <p:spPr>
          <a:xfrm>
            <a:off x="3086502" y="2910265"/>
            <a:ext cx="287081" cy="231139"/>
          </a:xfrm>
          <a:prstGeom prst="rect">
            <a:avLst/>
          </a:prstGeom>
        </p:spPr>
      </p:pic>
      <p:pic>
        <p:nvPicPr>
          <p:cNvPr id="149" name="Picture 148">
            <a:extLst>
              <a:ext uri="{FF2B5EF4-FFF2-40B4-BE49-F238E27FC236}">
                <a16:creationId xmlns:a16="http://schemas.microsoft.com/office/drawing/2014/main" id="{D17FDC91-1E21-43E7-8C2B-BD52AE9D0720}"/>
              </a:ext>
            </a:extLst>
          </p:cNvPr>
          <p:cNvPicPr>
            <a:picLocks noChangeAspect="1"/>
          </p:cNvPicPr>
          <p:nvPr/>
        </p:nvPicPr>
        <p:blipFill rotWithShape="1">
          <a:blip r:embed="rId27" cstate="email">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a:ext>
            </a:extLst>
          </a:blip>
          <a:srcRect b="20161"/>
          <a:stretch/>
        </p:blipFill>
        <p:spPr>
          <a:xfrm>
            <a:off x="3086503" y="3947348"/>
            <a:ext cx="287081" cy="229203"/>
          </a:xfrm>
          <a:prstGeom prst="rect">
            <a:avLst/>
          </a:prstGeom>
        </p:spPr>
      </p:pic>
      <p:sp>
        <p:nvSpPr>
          <p:cNvPr id="85" name="Oval 84">
            <a:extLst>
              <a:ext uri="{FF2B5EF4-FFF2-40B4-BE49-F238E27FC236}">
                <a16:creationId xmlns:a16="http://schemas.microsoft.com/office/drawing/2014/main" id="{BA0B64B6-AA90-467C-8769-9C5487551C54}"/>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latin typeface="Calibri" panose="020F0502020204030204"/>
                <a:cs typeface="Calibri" panose="020F0502020204030204" pitchFamily="34" charset="0"/>
              </a:rPr>
              <a:t>3</a:t>
            </a:r>
          </a:p>
        </p:txBody>
      </p:sp>
      <p:sp>
        <p:nvSpPr>
          <p:cNvPr id="86" name="AutoShape 1177">
            <a:extLst>
              <a:ext uri="{FF2B5EF4-FFF2-40B4-BE49-F238E27FC236}">
                <a16:creationId xmlns:a16="http://schemas.microsoft.com/office/drawing/2014/main" id="{C574A063-9C9B-4F93-A0D4-910606D76754}"/>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 Cybersecurity Leader with Deep Expertise in Developing National and Sector Level Programs</a:t>
            </a:r>
          </a:p>
        </p:txBody>
      </p:sp>
      <p:sp>
        <p:nvSpPr>
          <p:cNvPr id="78" name="STAMP">
            <a:extLst>
              <a:ext uri="{FF2B5EF4-FFF2-40B4-BE49-F238E27FC236}">
                <a16:creationId xmlns:a16="http://schemas.microsoft.com/office/drawing/2014/main" id="{2ADBA1B0-EF64-4031-9737-35A16F4FA727}"/>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Tree>
    <p:extLst>
      <p:ext uri="{BB962C8B-B14F-4D97-AF65-F5344CB8AC3E}">
        <p14:creationId xmlns:p14="http://schemas.microsoft.com/office/powerpoint/2010/main" val="4162620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DFBDA1-C717-46EC-B159-80EF7492769E}"/>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7" name="Object 6" hidden="1">
                        <a:extLst>
                          <a:ext uri="{FF2B5EF4-FFF2-40B4-BE49-F238E27FC236}">
                            <a16:creationId xmlns:a16="http://schemas.microsoft.com/office/drawing/2014/main" id="{4EDFBDA1-C717-46EC-B159-80EF7492769E}"/>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F137B418-E6FB-475A-9BC4-BBB6582A68F5}"/>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3" name="Title 2">
            <a:extLst>
              <a:ext uri="{FF2B5EF4-FFF2-40B4-BE49-F238E27FC236}">
                <a16:creationId xmlns:a16="http://schemas.microsoft.com/office/drawing/2014/main" id="{2B9B6DAC-CFC5-4C5C-990E-D4C99C6B8B61}"/>
              </a:ext>
            </a:extLst>
          </p:cNvPr>
          <p:cNvSpPr>
            <a:spLocks noGrp="1"/>
          </p:cNvSpPr>
          <p:nvPr>
            <p:ph type="title"/>
          </p:nvPr>
        </p:nvSpPr>
        <p:spPr/>
        <p:txBody>
          <a:bodyPr vert="horz"/>
          <a:lstStyle/>
          <a:p>
            <a:r>
              <a:rPr lang="en-US" dirty="0"/>
              <a:t>We are recognized thought leaders in the industry, driving the industry development with high-impact contributions globally and in MENA</a:t>
            </a:r>
          </a:p>
        </p:txBody>
      </p:sp>
      <p:sp>
        <p:nvSpPr>
          <p:cNvPr id="4" name="Text Placeholder 3">
            <a:extLst>
              <a:ext uri="{FF2B5EF4-FFF2-40B4-BE49-F238E27FC236}">
                <a16:creationId xmlns:a16="http://schemas.microsoft.com/office/drawing/2014/main" id="{74CA7F16-2A49-4DE9-BB89-E5788891CEE1}"/>
              </a:ext>
            </a:extLst>
          </p:cNvPr>
          <p:cNvSpPr>
            <a:spLocks noGrp="1"/>
          </p:cNvSpPr>
          <p:nvPr>
            <p:ph type="body" sz="quarter" idx="11"/>
          </p:nvPr>
        </p:nvSpPr>
        <p:spPr/>
        <p:txBody>
          <a:bodyPr/>
          <a:lstStyle/>
          <a:p>
            <a:r>
              <a:rPr lang="en-US" dirty="0"/>
              <a:t>Unparalleled Standing and Thought Leadership</a:t>
            </a:r>
          </a:p>
        </p:txBody>
      </p:sp>
      <p:grpSp>
        <p:nvGrpSpPr>
          <p:cNvPr id="94" name="Group 93">
            <a:extLst>
              <a:ext uri="{FF2B5EF4-FFF2-40B4-BE49-F238E27FC236}">
                <a16:creationId xmlns:a16="http://schemas.microsoft.com/office/drawing/2014/main" id="{17C8EA5E-C72B-4C5E-967C-39E25AFEFFF3}"/>
              </a:ext>
            </a:extLst>
          </p:cNvPr>
          <p:cNvGrpSpPr/>
          <p:nvPr/>
        </p:nvGrpSpPr>
        <p:grpSpPr>
          <a:xfrm>
            <a:off x="5073821" y="4100555"/>
            <a:ext cx="1790592" cy="2082970"/>
            <a:chOff x="5490594" y="4100555"/>
            <a:chExt cx="1790592" cy="2082970"/>
          </a:xfrm>
        </p:grpSpPr>
        <p:sp>
          <p:nvSpPr>
            <p:cNvPr id="100" name="TextBox 99">
              <a:extLst>
                <a:ext uri="{FF2B5EF4-FFF2-40B4-BE49-F238E27FC236}">
                  <a16:creationId xmlns:a16="http://schemas.microsoft.com/office/drawing/2014/main" id="{4C5959D6-845D-4AB5-9D72-6AEC71ADFF2D}"/>
                </a:ext>
              </a:extLst>
            </p:cNvPr>
            <p:cNvSpPr txBox="1"/>
            <p:nvPr/>
          </p:nvSpPr>
          <p:spPr>
            <a:xfrm>
              <a:off x="5490594" y="4100555"/>
              <a:ext cx="1790592" cy="49173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Engaging MENA Millennials in Cybersecurity Careers</a:t>
              </a:r>
            </a:p>
          </p:txBody>
        </p:sp>
        <p:pic>
          <p:nvPicPr>
            <p:cNvPr id="101" name="Picture 100">
              <a:extLst>
                <a:ext uri="{FF2B5EF4-FFF2-40B4-BE49-F238E27FC236}">
                  <a16:creationId xmlns:a16="http://schemas.microsoft.com/office/drawing/2014/main" id="{8E47420F-BE2C-495D-ABA8-FB4404CF29BE}"/>
                </a:ext>
              </a:extLst>
            </p:cNvPr>
            <p:cNvPicPr preferRelativeResize="0">
              <a:picLocks/>
            </p:cNvPicPr>
            <p:nvPr/>
          </p:nvPicPr>
          <p:blipFill>
            <a:blip r:embed="rId7" cstate="email">
              <a:extLst>
                <a:ext uri="{28A0092B-C50C-407E-A947-70E740481C1C}">
                  <a14:useLocalDpi xmlns:a14="http://schemas.microsoft.com/office/drawing/2010/main"/>
                </a:ext>
              </a:extLst>
            </a:blip>
            <a:stretch>
              <a:fillRect/>
            </a:stretch>
          </p:blipFill>
          <p:spPr>
            <a:xfrm>
              <a:off x="5779297" y="4695015"/>
              <a:ext cx="1213187" cy="1488510"/>
            </a:xfrm>
            <a:prstGeom prst="rect">
              <a:avLst/>
            </a:prstGeom>
            <a:ln>
              <a:solidFill>
                <a:schemeClr val="tx1"/>
              </a:solidFill>
            </a:ln>
            <a:effectLst>
              <a:outerShdw blurRad="50800" dist="38100" dir="5400000" algn="t" rotWithShape="0">
                <a:prstClr val="black">
                  <a:alpha val="40000"/>
                </a:prstClr>
              </a:outerShdw>
            </a:effectLst>
          </p:spPr>
        </p:pic>
      </p:grpSp>
      <p:grpSp>
        <p:nvGrpSpPr>
          <p:cNvPr id="16" name="Group 15">
            <a:extLst>
              <a:ext uri="{FF2B5EF4-FFF2-40B4-BE49-F238E27FC236}">
                <a16:creationId xmlns:a16="http://schemas.microsoft.com/office/drawing/2014/main" id="{D7F95A77-2EA8-4A42-A168-1B3934B85DB4}"/>
              </a:ext>
            </a:extLst>
          </p:cNvPr>
          <p:cNvGrpSpPr/>
          <p:nvPr/>
        </p:nvGrpSpPr>
        <p:grpSpPr>
          <a:xfrm>
            <a:off x="4467199" y="1755047"/>
            <a:ext cx="1790592" cy="2073448"/>
            <a:chOff x="5082428" y="1755047"/>
            <a:chExt cx="1790592" cy="2073448"/>
          </a:xfrm>
        </p:grpSpPr>
        <p:sp>
          <p:nvSpPr>
            <p:cNvPr id="95" name="TextBox 94">
              <a:extLst>
                <a:ext uri="{FF2B5EF4-FFF2-40B4-BE49-F238E27FC236}">
                  <a16:creationId xmlns:a16="http://schemas.microsoft.com/office/drawing/2014/main" id="{F77B1BED-D544-40B2-A50E-B999782B5FA4}"/>
                </a:ext>
              </a:extLst>
            </p:cNvPr>
            <p:cNvSpPr txBox="1"/>
            <p:nvPr/>
          </p:nvSpPr>
          <p:spPr>
            <a:xfrm>
              <a:off x="5082428" y="1755047"/>
              <a:ext cx="1790592" cy="49173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MENA Must Account for </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COVID-19 Related </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Cyber Threats</a:t>
              </a:r>
            </a:p>
          </p:txBody>
        </p:sp>
        <p:grpSp>
          <p:nvGrpSpPr>
            <p:cNvPr id="96" name="Group 95">
              <a:extLst>
                <a:ext uri="{FF2B5EF4-FFF2-40B4-BE49-F238E27FC236}">
                  <a16:creationId xmlns:a16="http://schemas.microsoft.com/office/drawing/2014/main" id="{ABBF6873-ABDB-4EBF-9F7A-EA39F2A7B232}"/>
                </a:ext>
              </a:extLst>
            </p:cNvPr>
            <p:cNvGrpSpPr/>
            <p:nvPr/>
          </p:nvGrpSpPr>
          <p:grpSpPr>
            <a:xfrm>
              <a:off x="5371131" y="2339985"/>
              <a:ext cx="1213187" cy="1488510"/>
              <a:chOff x="7248880" y="2368363"/>
              <a:chExt cx="1213187" cy="1488510"/>
            </a:xfrm>
          </p:grpSpPr>
          <p:pic>
            <p:nvPicPr>
              <p:cNvPr id="97" name="Picture 96">
                <a:extLst>
                  <a:ext uri="{FF2B5EF4-FFF2-40B4-BE49-F238E27FC236}">
                    <a16:creationId xmlns:a16="http://schemas.microsoft.com/office/drawing/2014/main" id="{4E5D2724-D25C-44E4-A1AA-9815B91FDF5F}"/>
                  </a:ext>
                </a:extLst>
              </p:cNvPr>
              <p:cNvPicPr>
                <a:picLocks noChangeAspect="1"/>
              </p:cNvPicPr>
              <p:nvPr/>
            </p:nvPicPr>
            <p:blipFill rotWithShape="1">
              <a:blip r:embed="rId8" cstate="email">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a:ext>
                </a:extLst>
              </a:blip>
              <a:srcRect t="-12130" b="-4588"/>
              <a:stretch/>
            </p:blipFill>
            <p:spPr>
              <a:xfrm>
                <a:off x="7248880" y="2368363"/>
                <a:ext cx="1213187" cy="1488510"/>
              </a:xfrm>
              <a:prstGeom prst="rect">
                <a:avLst/>
              </a:prstGeom>
              <a:solidFill>
                <a:schemeClr val="bg1"/>
              </a:solidFill>
              <a:ln>
                <a:solidFill>
                  <a:schemeClr val="tx1"/>
                </a:solidFill>
              </a:ln>
              <a:effectLst>
                <a:outerShdw blurRad="50800" dist="38100" dir="5400000" algn="t" rotWithShape="0">
                  <a:prstClr val="black">
                    <a:alpha val="40000"/>
                  </a:prstClr>
                </a:outerShdw>
              </a:effectLst>
            </p:spPr>
          </p:pic>
          <p:pic>
            <p:nvPicPr>
              <p:cNvPr id="98" name="Booz Allen Logo" descr="Booz | Allen | Hamilton">
                <a:extLst>
                  <a:ext uri="{FF2B5EF4-FFF2-40B4-BE49-F238E27FC236}">
                    <a16:creationId xmlns:a16="http://schemas.microsoft.com/office/drawing/2014/main" id="{966924FA-99A6-44AF-9291-CE7E5956C7A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013910" y="2428481"/>
                <a:ext cx="425196" cy="45720"/>
              </a:xfrm>
              <a:prstGeom prst="rect">
                <a:avLst/>
              </a:prstGeom>
              <a:solidFill>
                <a:schemeClr val="bg1"/>
              </a:solidFill>
            </p:spPr>
          </p:pic>
          <p:sp>
            <p:nvSpPr>
              <p:cNvPr id="99" name="Rectangle 98">
                <a:extLst>
                  <a:ext uri="{FF2B5EF4-FFF2-40B4-BE49-F238E27FC236}">
                    <a16:creationId xmlns:a16="http://schemas.microsoft.com/office/drawing/2014/main" id="{B51CAD0B-8567-438A-8C42-145A2CEE0E3C}"/>
                  </a:ext>
                </a:extLst>
              </p:cNvPr>
              <p:cNvSpPr/>
              <p:nvPr/>
            </p:nvSpPr>
            <p:spPr>
              <a:xfrm>
                <a:off x="7286868" y="3142348"/>
                <a:ext cx="614458" cy="36933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all" spc="0" normalizeH="0" baseline="0" noProof="0" dirty="0">
                    <a:ln>
                      <a:noFill/>
                    </a:ln>
                    <a:solidFill>
                      <a:srgbClr val="FFFFFF"/>
                    </a:solidFill>
                    <a:effectLst/>
                    <a:uLnTx/>
                    <a:uFillTx/>
                    <a:latin typeface="Oswald" panose="02000303000000000000" pitchFamily="2" charset="0"/>
                    <a:ea typeface="+mn-ea"/>
                    <a:cs typeface="+mn-cs"/>
                  </a:rPr>
                  <a:t>MENA MUST ACCOUNT FOR PANDEMIC-RELATED CYBER THREATS</a:t>
                </a:r>
              </a:p>
            </p:txBody>
          </p:sp>
        </p:grpSp>
      </p:grpSp>
      <p:grpSp>
        <p:nvGrpSpPr>
          <p:cNvPr id="18" name="Group 17">
            <a:extLst>
              <a:ext uri="{FF2B5EF4-FFF2-40B4-BE49-F238E27FC236}">
                <a16:creationId xmlns:a16="http://schemas.microsoft.com/office/drawing/2014/main" id="{5DF5095D-82D7-46AF-B681-4CB6BAED502C}"/>
              </a:ext>
            </a:extLst>
          </p:cNvPr>
          <p:cNvGrpSpPr/>
          <p:nvPr/>
        </p:nvGrpSpPr>
        <p:grpSpPr>
          <a:xfrm>
            <a:off x="1718848" y="4181347"/>
            <a:ext cx="1380185" cy="2002178"/>
            <a:chOff x="776812" y="4181347"/>
            <a:chExt cx="1380185" cy="2002178"/>
          </a:xfrm>
        </p:grpSpPr>
        <p:sp>
          <p:nvSpPr>
            <p:cNvPr id="90" name="TextBox 89">
              <a:extLst>
                <a:ext uri="{FF2B5EF4-FFF2-40B4-BE49-F238E27FC236}">
                  <a16:creationId xmlns:a16="http://schemas.microsoft.com/office/drawing/2014/main" id="{42AD5F57-23F4-4C2C-8B49-697E2A2C5CC5}"/>
                </a:ext>
              </a:extLst>
            </p:cNvPr>
            <p:cNvSpPr txBox="1"/>
            <p:nvPr/>
          </p:nvSpPr>
          <p:spPr>
            <a:xfrm>
              <a:off x="776812" y="4181347"/>
              <a:ext cx="1380185" cy="330155"/>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2021 Cyber Threat </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Trends Outlook</a:t>
              </a:r>
            </a:p>
          </p:txBody>
        </p:sp>
        <p:pic>
          <p:nvPicPr>
            <p:cNvPr id="91" name="Picture 90">
              <a:extLst>
                <a:ext uri="{FF2B5EF4-FFF2-40B4-BE49-F238E27FC236}">
                  <a16:creationId xmlns:a16="http://schemas.microsoft.com/office/drawing/2014/main" id="{299129ED-5668-414F-B89A-41FB0A777C60}"/>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860311" y="4695015"/>
              <a:ext cx="1213187" cy="1488510"/>
            </a:xfrm>
            <a:prstGeom prst="rect">
              <a:avLst/>
            </a:prstGeom>
            <a:ln>
              <a:solidFill>
                <a:schemeClr val="tx1"/>
              </a:solidFill>
            </a:ln>
            <a:effectLst>
              <a:outerShdw blurRad="50800" dist="38100" dir="5400000" algn="t" rotWithShape="0">
                <a:prstClr val="black">
                  <a:alpha val="40000"/>
                </a:prstClr>
              </a:outerShdw>
            </a:effectLst>
          </p:spPr>
        </p:pic>
      </p:grpSp>
      <p:grpSp>
        <p:nvGrpSpPr>
          <p:cNvPr id="9" name="Group 8">
            <a:extLst>
              <a:ext uri="{FF2B5EF4-FFF2-40B4-BE49-F238E27FC236}">
                <a16:creationId xmlns:a16="http://schemas.microsoft.com/office/drawing/2014/main" id="{FBA9BDFE-28B5-4606-8327-290BB81F7C94}"/>
              </a:ext>
            </a:extLst>
          </p:cNvPr>
          <p:cNvGrpSpPr/>
          <p:nvPr/>
        </p:nvGrpSpPr>
        <p:grpSpPr>
          <a:xfrm>
            <a:off x="571608" y="1755047"/>
            <a:ext cx="1790592" cy="2073448"/>
            <a:chOff x="571608" y="1755047"/>
            <a:chExt cx="1790592" cy="2073448"/>
          </a:xfrm>
        </p:grpSpPr>
        <p:pic>
          <p:nvPicPr>
            <p:cNvPr id="92" name="Picture 91">
              <a:extLst>
                <a:ext uri="{FF2B5EF4-FFF2-40B4-BE49-F238E27FC236}">
                  <a16:creationId xmlns:a16="http://schemas.microsoft.com/office/drawing/2014/main" id="{DAE180E1-FAC6-4BB7-8262-CA8D3C9CE18D}"/>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860311" y="2339985"/>
              <a:ext cx="1213187" cy="1488510"/>
            </a:xfrm>
            <a:prstGeom prst="rect">
              <a:avLst/>
            </a:prstGeom>
            <a:ln>
              <a:solidFill>
                <a:schemeClr val="tx1"/>
              </a:solidFill>
            </a:ln>
            <a:effectLst>
              <a:outerShdw blurRad="50800" dist="38100" dir="5400000" algn="t" rotWithShape="0">
                <a:prstClr val="black">
                  <a:alpha val="40000"/>
                </a:prstClr>
              </a:outerShdw>
            </a:effectLst>
          </p:spPr>
        </p:pic>
        <p:sp>
          <p:nvSpPr>
            <p:cNvPr id="93" name="TextBox 92">
              <a:extLst>
                <a:ext uri="{FF2B5EF4-FFF2-40B4-BE49-F238E27FC236}">
                  <a16:creationId xmlns:a16="http://schemas.microsoft.com/office/drawing/2014/main" id="{D78A9F42-4D44-4FE6-992C-88C2FAFE5DEE}"/>
                </a:ext>
              </a:extLst>
            </p:cNvPr>
            <p:cNvSpPr txBox="1"/>
            <p:nvPr/>
          </p:nvSpPr>
          <p:spPr>
            <a:xfrm>
              <a:off x="571608" y="1755047"/>
              <a:ext cx="1790592" cy="49173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The Future Is Purple: Creating a Proactive Cyber Threat Program</a:t>
              </a:r>
            </a:p>
          </p:txBody>
        </p:sp>
      </p:grpSp>
      <p:grpSp>
        <p:nvGrpSpPr>
          <p:cNvPr id="17" name="Group 16">
            <a:extLst>
              <a:ext uri="{FF2B5EF4-FFF2-40B4-BE49-F238E27FC236}">
                <a16:creationId xmlns:a16="http://schemas.microsoft.com/office/drawing/2014/main" id="{7B4C6A78-464C-4064-97D7-D5D98A33F982}"/>
              </a:ext>
            </a:extLst>
          </p:cNvPr>
          <p:cNvGrpSpPr/>
          <p:nvPr/>
        </p:nvGrpSpPr>
        <p:grpSpPr>
          <a:xfrm>
            <a:off x="2769688" y="1781198"/>
            <a:ext cx="1290023" cy="2047297"/>
            <a:chOff x="3248699" y="1781198"/>
            <a:chExt cx="1290023" cy="2047297"/>
          </a:xfrm>
        </p:grpSpPr>
        <p:sp>
          <p:nvSpPr>
            <p:cNvPr id="88" name="TextBox 87">
              <a:extLst>
                <a:ext uri="{FF2B5EF4-FFF2-40B4-BE49-F238E27FC236}">
                  <a16:creationId xmlns:a16="http://schemas.microsoft.com/office/drawing/2014/main" id="{70DCB668-58DC-4B70-98D8-364DD11AFEFE}"/>
                </a:ext>
              </a:extLst>
            </p:cNvPr>
            <p:cNvSpPr txBox="1"/>
            <p:nvPr/>
          </p:nvSpPr>
          <p:spPr>
            <a:xfrm>
              <a:off x="3248699" y="1781198"/>
              <a:ext cx="1290023" cy="43943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Establishing a Secure and </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Resilient 5G Ecosystem</a:t>
              </a:r>
            </a:p>
          </p:txBody>
        </p:sp>
        <p:pic>
          <p:nvPicPr>
            <p:cNvPr id="89" name="Picture 88">
              <a:extLst>
                <a:ext uri="{FF2B5EF4-FFF2-40B4-BE49-F238E27FC236}">
                  <a16:creationId xmlns:a16="http://schemas.microsoft.com/office/drawing/2014/main" id="{C9EAA0AC-4AED-4D95-A58B-B92348373DA6}"/>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3287117" y="2339985"/>
              <a:ext cx="1213187" cy="1488510"/>
            </a:xfrm>
            <a:prstGeom prst="rect">
              <a:avLst/>
            </a:prstGeom>
            <a:ln>
              <a:solidFill>
                <a:schemeClr val="tx1"/>
              </a:solidFill>
            </a:ln>
            <a:effectLst>
              <a:outerShdw blurRad="50800" dist="38100" dir="5400000" algn="t" rotWithShape="0">
                <a:prstClr val="black">
                  <a:alpha val="40000"/>
                </a:prstClr>
              </a:outerShdw>
            </a:effectLst>
          </p:spPr>
        </p:pic>
      </p:grpSp>
      <p:grpSp>
        <p:nvGrpSpPr>
          <p:cNvPr id="20" name="Group 19">
            <a:extLst>
              <a:ext uri="{FF2B5EF4-FFF2-40B4-BE49-F238E27FC236}">
                <a16:creationId xmlns:a16="http://schemas.microsoft.com/office/drawing/2014/main" id="{E0A99BCF-E20A-4829-9C8B-1B727B8D7B73}"/>
              </a:ext>
            </a:extLst>
          </p:cNvPr>
          <p:cNvGrpSpPr/>
          <p:nvPr/>
        </p:nvGrpSpPr>
        <p:grpSpPr>
          <a:xfrm>
            <a:off x="3191131" y="4100555"/>
            <a:ext cx="1790592" cy="2082970"/>
            <a:chOff x="2998414" y="4100555"/>
            <a:chExt cx="1790592" cy="2082970"/>
          </a:xfrm>
        </p:grpSpPr>
        <p:pic>
          <p:nvPicPr>
            <p:cNvPr id="86" name="Picture 85">
              <a:extLst>
                <a:ext uri="{FF2B5EF4-FFF2-40B4-BE49-F238E27FC236}">
                  <a16:creationId xmlns:a16="http://schemas.microsoft.com/office/drawing/2014/main" id="{63A11A8B-D073-4BBB-8046-E5A0EBE0AD80}"/>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3287117" y="4695015"/>
              <a:ext cx="1213187" cy="1488510"/>
            </a:xfrm>
            <a:prstGeom prst="rect">
              <a:avLst/>
            </a:prstGeom>
            <a:ln>
              <a:solidFill>
                <a:schemeClr val="tx1"/>
              </a:solidFill>
            </a:ln>
            <a:effectLst>
              <a:outerShdw blurRad="50800" dist="38100" dir="5400000" algn="t" rotWithShape="0">
                <a:prstClr val="black">
                  <a:alpha val="40000"/>
                </a:prstClr>
              </a:outerShdw>
            </a:effectLst>
          </p:spPr>
        </p:pic>
        <p:sp>
          <p:nvSpPr>
            <p:cNvPr id="87" name="TextBox 86">
              <a:extLst>
                <a:ext uri="{FF2B5EF4-FFF2-40B4-BE49-F238E27FC236}">
                  <a16:creationId xmlns:a16="http://schemas.microsoft.com/office/drawing/2014/main" id="{C3D295C6-C656-46F7-9F10-2E803BCE73FF}"/>
                </a:ext>
              </a:extLst>
            </p:cNvPr>
            <p:cNvSpPr txBox="1"/>
            <p:nvPr/>
          </p:nvSpPr>
          <p:spPr>
            <a:xfrm>
              <a:off x="2998414" y="4100555"/>
              <a:ext cx="1790592" cy="49173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More Resilient Positioning,</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Navigation, and Timing </a:t>
              </a:r>
            </a:p>
          </p:txBody>
        </p:sp>
      </p:grpSp>
      <p:grpSp>
        <p:nvGrpSpPr>
          <p:cNvPr id="15" name="Group 14">
            <a:extLst>
              <a:ext uri="{FF2B5EF4-FFF2-40B4-BE49-F238E27FC236}">
                <a16:creationId xmlns:a16="http://schemas.microsoft.com/office/drawing/2014/main" id="{9CC2D4A1-FEA3-4DF8-899A-9C65A66815F5}"/>
              </a:ext>
            </a:extLst>
          </p:cNvPr>
          <p:cNvGrpSpPr/>
          <p:nvPr/>
        </p:nvGrpSpPr>
        <p:grpSpPr>
          <a:xfrm>
            <a:off x="6665279" y="1835839"/>
            <a:ext cx="1222999" cy="1992656"/>
            <a:chOff x="7401174" y="1835839"/>
            <a:chExt cx="1222999" cy="1992656"/>
          </a:xfrm>
        </p:grpSpPr>
        <p:sp>
          <p:nvSpPr>
            <p:cNvPr id="81" name="TextBox 80">
              <a:extLst>
                <a:ext uri="{FF2B5EF4-FFF2-40B4-BE49-F238E27FC236}">
                  <a16:creationId xmlns:a16="http://schemas.microsoft.com/office/drawing/2014/main" id="{74D4111C-9A2D-476E-BEFB-4067FCDB429E}"/>
                </a:ext>
              </a:extLst>
            </p:cNvPr>
            <p:cNvSpPr txBox="1"/>
            <p:nvPr/>
          </p:nvSpPr>
          <p:spPr>
            <a:xfrm>
              <a:off x="7401174" y="1835839"/>
              <a:ext cx="1222999" cy="330155"/>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Understand Current </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Cyber Threat Trends</a:t>
              </a:r>
            </a:p>
          </p:txBody>
        </p:sp>
        <p:pic>
          <p:nvPicPr>
            <p:cNvPr id="82" name="Picture 81">
              <a:extLst>
                <a:ext uri="{FF2B5EF4-FFF2-40B4-BE49-F238E27FC236}">
                  <a16:creationId xmlns:a16="http://schemas.microsoft.com/office/drawing/2014/main" id="{DC0F8D58-CA58-4965-9F31-7C46E4789708}"/>
                </a:ext>
              </a:extLst>
            </p:cNvPr>
            <p:cNvPicPr preferRelativeResize="0">
              <a:picLocks/>
            </p:cNvPicPr>
            <p:nvPr/>
          </p:nvPicPr>
          <p:blipFill>
            <a:blip r:embed="rId15" cstate="email">
              <a:extLst>
                <a:ext uri="{28A0092B-C50C-407E-A947-70E740481C1C}">
                  <a14:useLocalDpi xmlns:a14="http://schemas.microsoft.com/office/drawing/2010/main"/>
                </a:ext>
              </a:extLst>
            </a:blip>
            <a:stretch>
              <a:fillRect/>
            </a:stretch>
          </p:blipFill>
          <p:spPr>
            <a:xfrm>
              <a:off x="7406080" y="2339985"/>
              <a:ext cx="1213187" cy="1488510"/>
            </a:xfrm>
            <a:prstGeom prst="rect">
              <a:avLst/>
            </a:prstGeom>
            <a:ln>
              <a:solidFill>
                <a:schemeClr val="tx1"/>
              </a:solidFill>
            </a:ln>
            <a:effectLst>
              <a:outerShdw blurRad="50800" dist="38100" dir="5400000" algn="t" rotWithShape="0">
                <a:prstClr val="black">
                  <a:alpha val="40000"/>
                </a:prstClr>
              </a:outerShdw>
            </a:effectLst>
          </p:spPr>
        </p:pic>
      </p:grpSp>
      <p:grpSp>
        <p:nvGrpSpPr>
          <p:cNvPr id="19" name="Group 18">
            <a:extLst>
              <a:ext uri="{FF2B5EF4-FFF2-40B4-BE49-F238E27FC236}">
                <a16:creationId xmlns:a16="http://schemas.microsoft.com/office/drawing/2014/main" id="{0C564C87-C3D4-43FC-8320-D2C3E15D7915}"/>
              </a:ext>
            </a:extLst>
          </p:cNvPr>
          <p:cNvGrpSpPr/>
          <p:nvPr/>
        </p:nvGrpSpPr>
        <p:grpSpPr>
          <a:xfrm>
            <a:off x="6956511" y="4181995"/>
            <a:ext cx="1790592" cy="2001236"/>
            <a:chOff x="7117377" y="4181995"/>
            <a:chExt cx="1790592" cy="2001236"/>
          </a:xfrm>
        </p:grpSpPr>
        <p:sp>
          <p:nvSpPr>
            <p:cNvPr id="83" name="TextBox 82">
              <a:extLst>
                <a:ext uri="{FF2B5EF4-FFF2-40B4-BE49-F238E27FC236}">
                  <a16:creationId xmlns:a16="http://schemas.microsoft.com/office/drawing/2014/main" id="{2B05C3B9-4097-43DC-B974-5753C509DC81}"/>
                </a:ext>
              </a:extLst>
            </p:cNvPr>
            <p:cNvSpPr txBox="1"/>
            <p:nvPr/>
          </p:nvSpPr>
          <p:spPr>
            <a:xfrm>
              <a:off x="7117377" y="4181995"/>
              <a:ext cx="1790592" cy="330155"/>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Tomorrow’s Cybersecurity Today</a:t>
              </a:r>
            </a:p>
          </p:txBody>
        </p:sp>
        <p:pic>
          <p:nvPicPr>
            <p:cNvPr id="84" name="Picture 83">
              <a:extLst>
                <a:ext uri="{FF2B5EF4-FFF2-40B4-BE49-F238E27FC236}">
                  <a16:creationId xmlns:a16="http://schemas.microsoft.com/office/drawing/2014/main" id="{35677BAD-448D-454B-A39D-F5559B679C2C}"/>
                </a:ext>
              </a:extLst>
            </p:cNvPr>
            <p:cNvPicPr preferRelativeResize="0">
              <a:picLocks/>
            </p:cNvPicPr>
            <p:nvPr/>
          </p:nvPicPr>
          <p:blipFill>
            <a:blip r:embed="rId16" cstate="email">
              <a:extLst>
                <a:ext uri="{28A0092B-C50C-407E-A947-70E740481C1C}">
                  <a14:useLocalDpi xmlns:a14="http://schemas.microsoft.com/office/drawing/2010/main"/>
                </a:ext>
              </a:extLst>
            </a:blip>
            <a:stretch>
              <a:fillRect/>
            </a:stretch>
          </p:blipFill>
          <p:spPr>
            <a:xfrm>
              <a:off x="7405815" y="4695310"/>
              <a:ext cx="1213716" cy="1487921"/>
            </a:xfrm>
            <a:prstGeom prst="rect">
              <a:avLst/>
            </a:prstGeom>
            <a:ln>
              <a:solidFill>
                <a:schemeClr val="tx1"/>
              </a:solidFill>
            </a:ln>
            <a:effectLst>
              <a:outerShdw blurRad="50800" dist="38100" dir="5400000" algn="t" rotWithShape="0">
                <a:prstClr val="black">
                  <a:alpha val="40000"/>
                </a:prstClr>
              </a:outerShdw>
            </a:effectLst>
          </p:spPr>
        </p:pic>
      </p:grpSp>
      <p:grpSp>
        <p:nvGrpSpPr>
          <p:cNvPr id="75" name="Group 74">
            <a:extLst>
              <a:ext uri="{FF2B5EF4-FFF2-40B4-BE49-F238E27FC236}">
                <a16:creationId xmlns:a16="http://schemas.microsoft.com/office/drawing/2014/main" id="{DDBB4E4B-1315-4DC9-BC57-5775C7CBC8C6}"/>
              </a:ext>
            </a:extLst>
          </p:cNvPr>
          <p:cNvGrpSpPr/>
          <p:nvPr/>
        </p:nvGrpSpPr>
        <p:grpSpPr>
          <a:xfrm>
            <a:off x="8839200" y="4219059"/>
            <a:ext cx="1896673" cy="1964466"/>
            <a:chOff x="9228743" y="4219059"/>
            <a:chExt cx="1896673" cy="1964466"/>
          </a:xfrm>
        </p:grpSpPr>
        <p:pic>
          <p:nvPicPr>
            <p:cNvPr id="79" name="Picture 78">
              <a:extLst>
                <a:ext uri="{FF2B5EF4-FFF2-40B4-BE49-F238E27FC236}">
                  <a16:creationId xmlns:a16="http://schemas.microsoft.com/office/drawing/2014/main" id="{319279DE-A5FE-4EF9-822D-ABECDD7DA921}"/>
                </a:ext>
              </a:extLst>
            </p:cNvPr>
            <p:cNvPicPr preferRelativeResize="0">
              <a:picLocks/>
            </p:cNvPicPr>
            <p:nvPr/>
          </p:nvPicPr>
          <p:blipFill>
            <a:blip r:embed="rId17" cstate="email">
              <a:extLst>
                <a:ext uri="{28A0092B-C50C-407E-A947-70E740481C1C}">
                  <a14:useLocalDpi xmlns:a14="http://schemas.microsoft.com/office/drawing/2010/main"/>
                </a:ext>
              </a:extLst>
            </a:blip>
            <a:stretch>
              <a:fillRect/>
            </a:stretch>
          </p:blipFill>
          <p:spPr>
            <a:xfrm>
              <a:off x="9570486" y="4695015"/>
              <a:ext cx="1213187" cy="1488510"/>
            </a:xfrm>
            <a:prstGeom prst="rect">
              <a:avLst/>
            </a:prstGeom>
            <a:ln>
              <a:solidFill>
                <a:schemeClr val="tx1"/>
              </a:solidFill>
            </a:ln>
            <a:effectLst>
              <a:outerShdw blurRad="50800" dist="38100" dir="5400000" algn="t" rotWithShape="0">
                <a:prstClr val="black">
                  <a:alpha val="40000"/>
                </a:prstClr>
              </a:outerShdw>
            </a:effectLst>
          </p:spPr>
        </p:pic>
        <p:sp>
          <p:nvSpPr>
            <p:cNvPr id="80" name="TextBox 79">
              <a:extLst>
                <a:ext uri="{FF2B5EF4-FFF2-40B4-BE49-F238E27FC236}">
                  <a16:creationId xmlns:a16="http://schemas.microsoft.com/office/drawing/2014/main" id="{684299A2-AA10-4967-A0F2-EA7A1E92C283}"/>
                </a:ext>
              </a:extLst>
            </p:cNvPr>
            <p:cNvSpPr txBox="1"/>
            <p:nvPr/>
          </p:nvSpPr>
          <p:spPr>
            <a:xfrm>
              <a:off x="9228743" y="4219059"/>
              <a:ext cx="1896673" cy="330155"/>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Establishing an ICS/OT </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Threat Detection Program</a:t>
              </a:r>
            </a:p>
          </p:txBody>
        </p:sp>
      </p:grpSp>
      <p:grpSp>
        <p:nvGrpSpPr>
          <p:cNvPr id="14" name="Group 13">
            <a:extLst>
              <a:ext uri="{FF2B5EF4-FFF2-40B4-BE49-F238E27FC236}">
                <a16:creationId xmlns:a16="http://schemas.microsoft.com/office/drawing/2014/main" id="{7A94D279-4FF4-48E8-B54A-F9B6BA2D59D5}"/>
              </a:ext>
            </a:extLst>
          </p:cNvPr>
          <p:cNvGrpSpPr/>
          <p:nvPr/>
        </p:nvGrpSpPr>
        <p:grpSpPr>
          <a:xfrm>
            <a:off x="10017817" y="1846240"/>
            <a:ext cx="1314565" cy="1983236"/>
            <a:chOff x="10017817" y="1846240"/>
            <a:chExt cx="1314565" cy="1983236"/>
          </a:xfrm>
        </p:grpSpPr>
        <p:sp>
          <p:nvSpPr>
            <p:cNvPr id="77" name="TextBox 76">
              <a:extLst>
                <a:ext uri="{FF2B5EF4-FFF2-40B4-BE49-F238E27FC236}">
                  <a16:creationId xmlns:a16="http://schemas.microsoft.com/office/drawing/2014/main" id="{0173FB83-69AC-4ACF-B63B-AE38139D1CB2}"/>
                </a:ext>
              </a:extLst>
            </p:cNvPr>
            <p:cNvSpPr txBox="1"/>
            <p:nvPr/>
          </p:nvSpPr>
          <p:spPr>
            <a:xfrm>
              <a:off x="10017817" y="1846240"/>
              <a:ext cx="1314565" cy="330155"/>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Ubiquitous Threats:</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Cyber and IoT/OT</a:t>
              </a:r>
            </a:p>
          </p:txBody>
        </p:sp>
        <p:pic>
          <p:nvPicPr>
            <p:cNvPr id="78" name="Picture 77">
              <a:extLst>
                <a:ext uri="{FF2B5EF4-FFF2-40B4-BE49-F238E27FC236}">
                  <a16:creationId xmlns:a16="http://schemas.microsoft.com/office/drawing/2014/main" id="{5599BA17-214E-48F7-917C-2A773FEAA183}"/>
                </a:ext>
              </a:extLst>
            </p:cNvPr>
            <p:cNvPicPr preferRelativeResize="0">
              <a:picLocks/>
            </p:cNvPicPr>
            <p:nvPr/>
          </p:nvPicPr>
          <p:blipFill>
            <a:blip r:embed="rId18" cstate="email">
              <a:extLst>
                <a:ext uri="{28A0092B-C50C-407E-A947-70E740481C1C}">
                  <a14:useLocalDpi xmlns:a14="http://schemas.microsoft.com/office/drawing/2010/main"/>
                </a:ext>
              </a:extLst>
            </a:blip>
            <a:stretch>
              <a:fillRect/>
            </a:stretch>
          </p:blipFill>
          <p:spPr>
            <a:xfrm>
              <a:off x="10067023" y="2339004"/>
              <a:ext cx="1216152" cy="1490472"/>
            </a:xfrm>
            <a:prstGeom prst="rect">
              <a:avLst/>
            </a:prstGeom>
            <a:ln>
              <a:solidFill>
                <a:schemeClr val="tx1"/>
              </a:solidFill>
            </a:ln>
            <a:effectLst>
              <a:outerShdw blurRad="50800" dist="38100" dir="5400000" algn="t" rotWithShape="0">
                <a:prstClr val="black">
                  <a:alpha val="40000"/>
                </a:prstClr>
              </a:outerShdw>
            </a:effectLst>
          </p:spPr>
        </p:pic>
      </p:grpSp>
      <p:sp>
        <p:nvSpPr>
          <p:cNvPr id="44" name="Oval 43">
            <a:extLst>
              <a:ext uri="{FF2B5EF4-FFF2-40B4-BE49-F238E27FC236}">
                <a16:creationId xmlns:a16="http://schemas.microsoft.com/office/drawing/2014/main" id="{6F25A425-1223-4BA8-9F96-11EDABFD9ADC}"/>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50" name="AutoShape 1177">
            <a:extLst>
              <a:ext uri="{FF2B5EF4-FFF2-40B4-BE49-F238E27FC236}">
                <a16:creationId xmlns:a16="http://schemas.microsoft.com/office/drawing/2014/main" id="{5DDD75CC-5A28-4E7A-9180-2FCCF89C56C9}"/>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 Cybersecurity Leader with Deep Expertise in Developing National and Sector Level Programs</a:t>
            </a:r>
          </a:p>
        </p:txBody>
      </p:sp>
      <p:sp>
        <p:nvSpPr>
          <p:cNvPr id="45" name="Footer Placeholder 3">
            <a:extLst>
              <a:ext uri="{FF2B5EF4-FFF2-40B4-BE49-F238E27FC236}">
                <a16:creationId xmlns:a16="http://schemas.microsoft.com/office/drawing/2014/main" id="{80CDCC72-FBD7-42AD-AF43-F2C56F957230}"/>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48" name="STAMP">
            <a:extLst>
              <a:ext uri="{FF2B5EF4-FFF2-40B4-BE49-F238E27FC236}">
                <a16:creationId xmlns:a16="http://schemas.microsoft.com/office/drawing/2014/main" id="{EE75CA99-806C-463A-BA29-30BFDF39DA99}"/>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grpSp>
        <p:nvGrpSpPr>
          <p:cNvPr id="13" name="Group 12">
            <a:extLst>
              <a:ext uri="{FF2B5EF4-FFF2-40B4-BE49-F238E27FC236}">
                <a16:creationId xmlns:a16="http://schemas.microsoft.com/office/drawing/2014/main" id="{F09B9E6A-377F-4EEF-84E7-3C7BE7EC032E}"/>
              </a:ext>
            </a:extLst>
          </p:cNvPr>
          <p:cNvGrpSpPr/>
          <p:nvPr/>
        </p:nvGrpSpPr>
        <p:grpSpPr>
          <a:xfrm>
            <a:off x="8295766" y="1846240"/>
            <a:ext cx="1314565" cy="1995986"/>
            <a:chOff x="9072423" y="1846240"/>
            <a:chExt cx="1314565" cy="1995986"/>
          </a:xfrm>
        </p:grpSpPr>
        <p:pic>
          <p:nvPicPr>
            <p:cNvPr id="8" name="Picture 7">
              <a:extLst>
                <a:ext uri="{FF2B5EF4-FFF2-40B4-BE49-F238E27FC236}">
                  <a16:creationId xmlns:a16="http://schemas.microsoft.com/office/drawing/2014/main" id="{F9298D3E-8925-41C5-99E9-6DA745564BE3}"/>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9123112" y="2339004"/>
              <a:ext cx="1213187" cy="1503222"/>
            </a:xfrm>
            <a:prstGeom prst="rect">
              <a:avLst/>
            </a:prstGeom>
            <a:ln>
              <a:solidFill>
                <a:schemeClr val="tx1"/>
              </a:solidFill>
            </a:ln>
            <a:effectLst>
              <a:outerShdw blurRad="50800" dist="38100" dir="5400000" algn="t" rotWithShape="0">
                <a:prstClr val="black">
                  <a:alpha val="40000"/>
                </a:prstClr>
              </a:outerShdw>
            </a:effectLst>
          </p:spPr>
        </p:pic>
        <p:sp>
          <p:nvSpPr>
            <p:cNvPr id="51" name="TextBox 50">
              <a:extLst>
                <a:ext uri="{FF2B5EF4-FFF2-40B4-BE49-F238E27FC236}">
                  <a16:creationId xmlns:a16="http://schemas.microsoft.com/office/drawing/2014/main" id="{9892CD1F-025B-4886-8000-DE8CF3205360}"/>
                </a:ext>
              </a:extLst>
            </p:cNvPr>
            <p:cNvSpPr txBox="1"/>
            <p:nvPr/>
          </p:nvSpPr>
          <p:spPr>
            <a:xfrm>
              <a:off x="9072423" y="1846240"/>
              <a:ext cx="1314565" cy="330155"/>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Privacy Concerns in Smart Cities </a:t>
              </a:r>
            </a:p>
          </p:txBody>
        </p:sp>
      </p:grpSp>
    </p:spTree>
    <p:extLst>
      <p:ext uri="{BB962C8B-B14F-4D97-AF65-F5344CB8AC3E}">
        <p14:creationId xmlns:p14="http://schemas.microsoft.com/office/powerpoint/2010/main" val="1021727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DFBDA1-C717-46EC-B159-80EF7492769E}"/>
              </a:ext>
            </a:extLst>
          </p:cNvPr>
          <p:cNvGraphicFramePr>
            <a:graphicFrameLocks noChangeAspect="1"/>
          </p:cNvGraphicFramePr>
          <p:nvPr>
            <p:custDataLst>
              <p:tags r:id="rId1"/>
            </p:custDataLst>
            <p:extLst>
              <p:ext uri="{D42A27DB-BD31-4B8C-83A1-F6EECF244321}">
                <p14:modId xmlns:p14="http://schemas.microsoft.com/office/powerpoint/2010/main" val="1093043198"/>
              </p:ex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47" imgH="348" progId="TCLayout.ActiveDocument.1">
                  <p:embed/>
                </p:oleObj>
              </mc:Choice>
              <mc:Fallback>
                <p:oleObj name="think-cell Slide" r:id="rId5" imgW="347" imgH="348" progId="TCLayout.ActiveDocument.1">
                  <p:embed/>
                  <p:pic>
                    <p:nvPicPr>
                      <p:cNvPr id="7" name="Object 6" hidden="1">
                        <a:extLst>
                          <a:ext uri="{FF2B5EF4-FFF2-40B4-BE49-F238E27FC236}">
                            <a16:creationId xmlns:a16="http://schemas.microsoft.com/office/drawing/2014/main" id="{4EDFBDA1-C717-46EC-B159-80EF7492769E}"/>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F137B418-E6FB-475A-9BC4-BBB6582A68F5}"/>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3" name="Title 2">
            <a:extLst>
              <a:ext uri="{FF2B5EF4-FFF2-40B4-BE49-F238E27FC236}">
                <a16:creationId xmlns:a16="http://schemas.microsoft.com/office/drawing/2014/main" id="{2B9B6DAC-CFC5-4C5C-990E-D4C99C6B8B61}"/>
              </a:ext>
            </a:extLst>
          </p:cNvPr>
          <p:cNvSpPr>
            <a:spLocks noGrp="1"/>
          </p:cNvSpPr>
          <p:nvPr>
            <p:ph type="title"/>
          </p:nvPr>
        </p:nvSpPr>
        <p:spPr>
          <a:xfrm>
            <a:off x="722282" y="173774"/>
            <a:ext cx="10936317" cy="849809"/>
          </a:xfrm>
        </p:spPr>
        <p:txBody>
          <a:bodyPr vert="horz"/>
          <a:lstStyle/>
          <a:p>
            <a:r>
              <a:rPr lang="en-US" dirty="0"/>
              <a:t>In MENA, we have holistic cybersecurity capabilities, along strategy, design, implementation and operations, that help clients establish and maintain robust cybersecurity programs</a:t>
            </a:r>
          </a:p>
        </p:txBody>
      </p:sp>
      <p:sp>
        <p:nvSpPr>
          <p:cNvPr id="4" name="Text Placeholder 3">
            <a:extLst>
              <a:ext uri="{FF2B5EF4-FFF2-40B4-BE49-F238E27FC236}">
                <a16:creationId xmlns:a16="http://schemas.microsoft.com/office/drawing/2014/main" id="{74CA7F16-2A49-4DE9-BB89-E5788891CEE1}"/>
              </a:ext>
            </a:extLst>
          </p:cNvPr>
          <p:cNvSpPr>
            <a:spLocks noGrp="1"/>
          </p:cNvSpPr>
          <p:nvPr>
            <p:ph type="body" sz="quarter" idx="11"/>
          </p:nvPr>
        </p:nvSpPr>
        <p:spPr/>
        <p:txBody>
          <a:bodyPr/>
          <a:lstStyle/>
          <a:p>
            <a:r>
              <a:rPr lang="en-US" dirty="0"/>
              <a:t>Booz Allen’s Cybersecurity Capabilities in MENA</a:t>
            </a:r>
          </a:p>
        </p:txBody>
      </p:sp>
      <p:sp>
        <p:nvSpPr>
          <p:cNvPr id="48" name="Chevron 3">
            <a:extLst>
              <a:ext uri="{FF2B5EF4-FFF2-40B4-BE49-F238E27FC236}">
                <a16:creationId xmlns:a16="http://schemas.microsoft.com/office/drawing/2014/main" id="{E0E4FCFD-2AD4-44F0-9A40-890CF2542CDA}"/>
              </a:ext>
            </a:extLst>
          </p:cNvPr>
          <p:cNvSpPr/>
          <p:nvPr/>
        </p:nvSpPr>
        <p:spPr>
          <a:xfrm>
            <a:off x="951891" y="1468075"/>
            <a:ext cx="3462151" cy="578591"/>
          </a:xfrm>
          <a:prstGeom prst="chevron">
            <a:avLst>
              <a:gd name="adj" fmla="val 22723"/>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Strategy</a:t>
            </a:r>
          </a:p>
        </p:txBody>
      </p:sp>
      <p:sp>
        <p:nvSpPr>
          <p:cNvPr id="49" name="Chevron 3">
            <a:extLst>
              <a:ext uri="{FF2B5EF4-FFF2-40B4-BE49-F238E27FC236}">
                <a16:creationId xmlns:a16="http://schemas.microsoft.com/office/drawing/2014/main" id="{21347C6C-CDC4-4EE9-ACC6-356EC944BE72}"/>
              </a:ext>
            </a:extLst>
          </p:cNvPr>
          <p:cNvSpPr/>
          <p:nvPr/>
        </p:nvSpPr>
        <p:spPr>
          <a:xfrm>
            <a:off x="4368974" y="1468075"/>
            <a:ext cx="3462153" cy="578591"/>
          </a:xfrm>
          <a:prstGeom prst="chevron">
            <a:avLst>
              <a:gd name="adj" fmla="val 22723"/>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Design and Implementation</a:t>
            </a:r>
          </a:p>
        </p:txBody>
      </p:sp>
      <p:sp>
        <p:nvSpPr>
          <p:cNvPr id="50" name="Chevron 3">
            <a:extLst>
              <a:ext uri="{FF2B5EF4-FFF2-40B4-BE49-F238E27FC236}">
                <a16:creationId xmlns:a16="http://schemas.microsoft.com/office/drawing/2014/main" id="{99EBAC71-3357-4B95-A90B-E21C7E9F9C6D}"/>
              </a:ext>
            </a:extLst>
          </p:cNvPr>
          <p:cNvSpPr/>
          <p:nvPr/>
        </p:nvSpPr>
        <p:spPr>
          <a:xfrm>
            <a:off x="7786055" y="1468075"/>
            <a:ext cx="3720145" cy="578591"/>
          </a:xfrm>
          <a:prstGeom prst="chevron">
            <a:avLst>
              <a:gd name="adj" fmla="val 22723"/>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Operations</a:t>
            </a:r>
          </a:p>
        </p:txBody>
      </p:sp>
      <p:sp>
        <p:nvSpPr>
          <p:cNvPr id="51" name="Rounded Rectangle 10">
            <a:extLst>
              <a:ext uri="{FF2B5EF4-FFF2-40B4-BE49-F238E27FC236}">
                <a16:creationId xmlns:a16="http://schemas.microsoft.com/office/drawing/2014/main" id="{2DBBBC01-4B80-470B-8157-200446DE3979}"/>
              </a:ext>
            </a:extLst>
          </p:cNvPr>
          <p:cNvSpPr/>
          <p:nvPr/>
        </p:nvSpPr>
        <p:spPr>
          <a:xfrm>
            <a:off x="1060133" y="5054958"/>
            <a:ext cx="10139908" cy="578591"/>
          </a:xfrm>
          <a:prstGeom prst="rect">
            <a:avLst/>
          </a:prstGeom>
          <a:solidFill>
            <a:schemeClr val="accent1">
              <a:lumMod val="40000"/>
              <a:lumOff val="60000"/>
            </a:schemeClr>
          </a:solidFill>
          <a:ln w="222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Cyber Risk and Resilience</a:t>
            </a:r>
          </a:p>
        </p:txBody>
      </p:sp>
      <p:sp>
        <p:nvSpPr>
          <p:cNvPr id="52" name="Oval 51">
            <a:extLst>
              <a:ext uri="{FF2B5EF4-FFF2-40B4-BE49-F238E27FC236}">
                <a16:creationId xmlns:a16="http://schemas.microsoft.com/office/drawing/2014/main" id="{D5E3DCF9-CCC4-4572-BF3C-71A22C680C64}"/>
              </a:ext>
            </a:extLst>
          </p:cNvPr>
          <p:cNvSpPr/>
          <p:nvPr/>
        </p:nvSpPr>
        <p:spPr>
          <a:xfrm>
            <a:off x="790892" y="5005518"/>
            <a:ext cx="663854" cy="66385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53" name="Picture 52">
            <a:extLst>
              <a:ext uri="{FF2B5EF4-FFF2-40B4-BE49-F238E27FC236}">
                <a16:creationId xmlns:a16="http://schemas.microsoft.com/office/drawing/2014/main" id="{8419AC34-F29D-48AC-99EB-587477B5C480}"/>
              </a:ext>
            </a:extLst>
          </p:cNvPr>
          <p:cNvPicPr>
            <a:picLocks/>
          </p:cNvPicPr>
          <p:nvPr/>
        </p:nvPicPr>
        <p:blipFill>
          <a:blip r:embed="rId7"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26586" y="5062840"/>
            <a:ext cx="585336" cy="552290"/>
          </a:xfrm>
          <a:prstGeom prst="rect">
            <a:avLst/>
          </a:prstGeom>
        </p:spPr>
      </p:pic>
      <p:sp>
        <p:nvSpPr>
          <p:cNvPr id="54" name="Rounded Rectangle 10">
            <a:extLst>
              <a:ext uri="{FF2B5EF4-FFF2-40B4-BE49-F238E27FC236}">
                <a16:creationId xmlns:a16="http://schemas.microsoft.com/office/drawing/2014/main" id="{9F5B62E6-E789-4F30-8901-004DFB0FB488}"/>
              </a:ext>
            </a:extLst>
          </p:cNvPr>
          <p:cNvSpPr/>
          <p:nvPr/>
        </p:nvSpPr>
        <p:spPr>
          <a:xfrm>
            <a:off x="8092214" y="2981807"/>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Security Operations Centers </a:t>
            </a:r>
          </a:p>
        </p:txBody>
      </p:sp>
      <p:sp>
        <p:nvSpPr>
          <p:cNvPr id="55" name="Rounded Rectangle 10">
            <a:extLst>
              <a:ext uri="{FF2B5EF4-FFF2-40B4-BE49-F238E27FC236}">
                <a16:creationId xmlns:a16="http://schemas.microsoft.com/office/drawing/2014/main" id="{D7C2F185-7966-4154-8395-1B432F2D87AD}"/>
              </a:ext>
            </a:extLst>
          </p:cNvPr>
          <p:cNvSpPr/>
          <p:nvPr/>
        </p:nvSpPr>
        <p:spPr>
          <a:xfrm>
            <a:off x="4576174" y="2981807"/>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Cyber Architecture &amp; Tools</a:t>
            </a:r>
          </a:p>
        </p:txBody>
      </p:sp>
      <p:sp>
        <p:nvSpPr>
          <p:cNvPr id="56" name="Rounded Rectangle 10">
            <a:extLst>
              <a:ext uri="{FF2B5EF4-FFF2-40B4-BE49-F238E27FC236}">
                <a16:creationId xmlns:a16="http://schemas.microsoft.com/office/drawing/2014/main" id="{12598451-D62A-4485-8B60-45B9C6670704}"/>
              </a:ext>
            </a:extLst>
          </p:cNvPr>
          <p:cNvSpPr/>
          <p:nvPr/>
        </p:nvSpPr>
        <p:spPr>
          <a:xfrm>
            <a:off x="1060133" y="2981807"/>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National and Enterprise Cyber Strategy &amp; Program</a:t>
            </a:r>
          </a:p>
        </p:txBody>
      </p:sp>
      <p:sp>
        <p:nvSpPr>
          <p:cNvPr id="57" name="Rounded Rectangle 10">
            <a:extLst>
              <a:ext uri="{FF2B5EF4-FFF2-40B4-BE49-F238E27FC236}">
                <a16:creationId xmlns:a16="http://schemas.microsoft.com/office/drawing/2014/main" id="{312917CF-C8FF-4D87-9010-D18D37A64BEE}"/>
              </a:ext>
            </a:extLst>
          </p:cNvPr>
          <p:cNvSpPr/>
          <p:nvPr/>
        </p:nvSpPr>
        <p:spPr>
          <a:xfrm>
            <a:off x="8092214" y="3672857"/>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Cyber Intelligence</a:t>
            </a:r>
          </a:p>
        </p:txBody>
      </p:sp>
      <p:sp>
        <p:nvSpPr>
          <p:cNvPr id="58" name="Rounded Rectangle 10">
            <a:extLst>
              <a:ext uri="{FF2B5EF4-FFF2-40B4-BE49-F238E27FC236}">
                <a16:creationId xmlns:a16="http://schemas.microsoft.com/office/drawing/2014/main" id="{DF8B3A41-E987-4116-B61A-7F55E65FD597}"/>
              </a:ext>
            </a:extLst>
          </p:cNvPr>
          <p:cNvSpPr/>
          <p:nvPr/>
        </p:nvSpPr>
        <p:spPr>
          <a:xfrm>
            <a:off x="4576174" y="3672857"/>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Cyber Supply Chain</a:t>
            </a:r>
          </a:p>
        </p:txBody>
      </p:sp>
      <p:sp>
        <p:nvSpPr>
          <p:cNvPr id="59" name="Rounded Rectangle 10">
            <a:extLst>
              <a:ext uri="{FF2B5EF4-FFF2-40B4-BE49-F238E27FC236}">
                <a16:creationId xmlns:a16="http://schemas.microsoft.com/office/drawing/2014/main" id="{60FA1D39-1A9F-4072-A9E3-23E3D41C4199}"/>
              </a:ext>
            </a:extLst>
          </p:cNvPr>
          <p:cNvSpPr/>
          <p:nvPr/>
        </p:nvSpPr>
        <p:spPr>
          <a:xfrm>
            <a:off x="1060133" y="3672856"/>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Data Governance &amp; Protection</a:t>
            </a:r>
          </a:p>
        </p:txBody>
      </p:sp>
      <p:sp>
        <p:nvSpPr>
          <p:cNvPr id="60" name="Rounded Rectangle 10">
            <a:extLst>
              <a:ext uri="{FF2B5EF4-FFF2-40B4-BE49-F238E27FC236}">
                <a16:creationId xmlns:a16="http://schemas.microsoft.com/office/drawing/2014/main" id="{454FC7D9-1E93-49FA-A3BF-F74D077D35A9}"/>
              </a:ext>
            </a:extLst>
          </p:cNvPr>
          <p:cNvSpPr/>
          <p:nvPr/>
        </p:nvSpPr>
        <p:spPr>
          <a:xfrm>
            <a:off x="8092214" y="4363908"/>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Cyber Threat Management</a:t>
            </a:r>
          </a:p>
        </p:txBody>
      </p:sp>
      <p:sp>
        <p:nvSpPr>
          <p:cNvPr id="61" name="Rounded Rectangle 10">
            <a:extLst>
              <a:ext uri="{FF2B5EF4-FFF2-40B4-BE49-F238E27FC236}">
                <a16:creationId xmlns:a16="http://schemas.microsoft.com/office/drawing/2014/main" id="{978E2852-3516-45DB-A75A-0D6BD6981375}"/>
              </a:ext>
            </a:extLst>
          </p:cNvPr>
          <p:cNvSpPr/>
          <p:nvPr/>
        </p:nvSpPr>
        <p:spPr>
          <a:xfrm>
            <a:off x="4576174" y="4363908"/>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Cyber OT/ICS</a:t>
            </a:r>
          </a:p>
        </p:txBody>
      </p:sp>
      <p:sp>
        <p:nvSpPr>
          <p:cNvPr id="62" name="Rounded Rectangle 10">
            <a:extLst>
              <a:ext uri="{FF2B5EF4-FFF2-40B4-BE49-F238E27FC236}">
                <a16:creationId xmlns:a16="http://schemas.microsoft.com/office/drawing/2014/main" id="{B13C4B80-9B0D-4176-B0BE-FE96D7ED77C8}"/>
              </a:ext>
            </a:extLst>
          </p:cNvPr>
          <p:cNvSpPr/>
          <p:nvPr/>
        </p:nvSpPr>
        <p:spPr>
          <a:xfrm>
            <a:off x="1060133" y="4363906"/>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Talent Management &amp; Development</a:t>
            </a:r>
          </a:p>
        </p:txBody>
      </p:sp>
      <p:sp>
        <p:nvSpPr>
          <p:cNvPr id="63" name="Rounded Rectangle 10">
            <a:extLst>
              <a:ext uri="{FF2B5EF4-FFF2-40B4-BE49-F238E27FC236}">
                <a16:creationId xmlns:a16="http://schemas.microsoft.com/office/drawing/2014/main" id="{7BBC32FA-62B4-4F3B-B753-D34778130C88}"/>
              </a:ext>
            </a:extLst>
          </p:cNvPr>
          <p:cNvSpPr/>
          <p:nvPr/>
        </p:nvSpPr>
        <p:spPr>
          <a:xfrm>
            <a:off x="8092214" y="5746009"/>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Simulations &amp; Exercises</a:t>
            </a:r>
          </a:p>
        </p:txBody>
      </p:sp>
      <p:sp>
        <p:nvSpPr>
          <p:cNvPr id="64" name="Rounded Rectangle 10">
            <a:extLst>
              <a:ext uri="{FF2B5EF4-FFF2-40B4-BE49-F238E27FC236}">
                <a16:creationId xmlns:a16="http://schemas.microsoft.com/office/drawing/2014/main" id="{48F38355-17E2-4B3B-AC57-22D1A748BFDD}"/>
              </a:ext>
            </a:extLst>
          </p:cNvPr>
          <p:cNvSpPr/>
          <p:nvPr/>
        </p:nvSpPr>
        <p:spPr>
          <a:xfrm>
            <a:off x="4576174" y="5746009"/>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Business Continuity and Disaster Recovery</a:t>
            </a:r>
          </a:p>
        </p:txBody>
      </p:sp>
      <p:sp>
        <p:nvSpPr>
          <p:cNvPr id="65" name="Rounded Rectangle 10">
            <a:extLst>
              <a:ext uri="{FF2B5EF4-FFF2-40B4-BE49-F238E27FC236}">
                <a16:creationId xmlns:a16="http://schemas.microsoft.com/office/drawing/2014/main" id="{F86102CC-90EC-4D3C-9032-AC895A9477ED}"/>
              </a:ext>
            </a:extLst>
          </p:cNvPr>
          <p:cNvSpPr/>
          <p:nvPr/>
        </p:nvSpPr>
        <p:spPr>
          <a:xfrm>
            <a:off x="1060133" y="5746009"/>
            <a:ext cx="3107828" cy="578591"/>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Cyber Risk Management </a:t>
            </a:r>
          </a:p>
        </p:txBody>
      </p:sp>
      <p:sp>
        <p:nvSpPr>
          <p:cNvPr id="66" name="Rounded Rectangle 10">
            <a:extLst>
              <a:ext uri="{FF2B5EF4-FFF2-40B4-BE49-F238E27FC236}">
                <a16:creationId xmlns:a16="http://schemas.microsoft.com/office/drawing/2014/main" id="{199ECC43-3218-4863-A0EF-EF52BAE21A45}"/>
              </a:ext>
            </a:extLst>
          </p:cNvPr>
          <p:cNvSpPr/>
          <p:nvPr/>
        </p:nvSpPr>
        <p:spPr>
          <a:xfrm>
            <a:off x="8092214" y="2290756"/>
            <a:ext cx="3107828" cy="578591"/>
          </a:xfrm>
          <a:prstGeom prst="rect">
            <a:avLst/>
          </a:prstGeom>
          <a:solidFill>
            <a:schemeClr val="accent1">
              <a:lumMod val="40000"/>
              <a:lumOff val="60000"/>
            </a:schemeClr>
          </a:solidFill>
          <a:ln w="222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Cyber Operations</a:t>
            </a:r>
          </a:p>
        </p:txBody>
      </p:sp>
      <p:sp>
        <p:nvSpPr>
          <p:cNvPr id="67" name="Rounded Rectangle 10">
            <a:extLst>
              <a:ext uri="{FF2B5EF4-FFF2-40B4-BE49-F238E27FC236}">
                <a16:creationId xmlns:a16="http://schemas.microsoft.com/office/drawing/2014/main" id="{7B6E02A1-A05D-4F2E-B711-A167F619F55A}"/>
              </a:ext>
            </a:extLst>
          </p:cNvPr>
          <p:cNvSpPr/>
          <p:nvPr/>
        </p:nvSpPr>
        <p:spPr>
          <a:xfrm>
            <a:off x="4576174" y="2290756"/>
            <a:ext cx="3107828" cy="578591"/>
          </a:xfrm>
          <a:prstGeom prst="rect">
            <a:avLst/>
          </a:prstGeom>
          <a:solidFill>
            <a:schemeClr val="accent1">
              <a:lumMod val="40000"/>
              <a:lumOff val="60000"/>
            </a:schemeClr>
          </a:solidFill>
          <a:ln w="22225">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Cyber Architecture and Engineering</a:t>
            </a:r>
          </a:p>
        </p:txBody>
      </p:sp>
      <p:sp>
        <p:nvSpPr>
          <p:cNvPr id="68" name="Rounded Rectangle 10">
            <a:extLst>
              <a:ext uri="{FF2B5EF4-FFF2-40B4-BE49-F238E27FC236}">
                <a16:creationId xmlns:a16="http://schemas.microsoft.com/office/drawing/2014/main" id="{E40C4AF3-1752-46AF-B902-A4057E4979FF}"/>
              </a:ext>
            </a:extLst>
          </p:cNvPr>
          <p:cNvSpPr/>
          <p:nvPr/>
        </p:nvSpPr>
        <p:spPr>
          <a:xfrm>
            <a:off x="1060133" y="2290756"/>
            <a:ext cx="3107828" cy="578591"/>
          </a:xfrm>
          <a:prstGeom prst="rect">
            <a:avLst/>
          </a:prstGeom>
          <a:solidFill>
            <a:schemeClr val="accent1">
              <a:lumMod val="40000"/>
              <a:lumOff val="60000"/>
            </a:schemeClr>
          </a:solidFill>
          <a:ln w="1905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6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600"/>
              </a:spcBef>
              <a:spcAft>
                <a:spcPts val="60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Program Strategy and Governance</a:t>
            </a:r>
          </a:p>
        </p:txBody>
      </p:sp>
      <p:sp>
        <p:nvSpPr>
          <p:cNvPr id="69" name="Oval 68">
            <a:extLst>
              <a:ext uri="{FF2B5EF4-FFF2-40B4-BE49-F238E27FC236}">
                <a16:creationId xmlns:a16="http://schemas.microsoft.com/office/drawing/2014/main" id="{1C10D97B-D41E-4936-8FDF-177AB9E50B44}"/>
              </a:ext>
            </a:extLst>
          </p:cNvPr>
          <p:cNvSpPr/>
          <p:nvPr/>
        </p:nvSpPr>
        <p:spPr>
          <a:xfrm>
            <a:off x="812157" y="2250403"/>
            <a:ext cx="663854" cy="66385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70" name="Picture 22" descr="https://static.thenounproject.com/png/2417903-200.png">
            <a:extLst>
              <a:ext uri="{FF2B5EF4-FFF2-40B4-BE49-F238E27FC236}">
                <a16:creationId xmlns:a16="http://schemas.microsoft.com/office/drawing/2014/main" id="{1D4AEB6F-0E41-41B5-A798-8D5CDACA987E}"/>
              </a:ext>
            </a:extLst>
          </p:cNvPr>
          <p:cNvPicPr>
            <a:picLocks noChangeArrowheads="1"/>
          </p:cNvPicPr>
          <p:nvPr/>
        </p:nvPicPr>
        <p:blipFill>
          <a:blip r:embed="rId8" cstate="email">
            <a:duotone>
              <a:schemeClr val="accent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99777" y="2339256"/>
            <a:ext cx="500503" cy="502081"/>
          </a:xfrm>
          <a:prstGeom prst="rect">
            <a:avLst/>
          </a:prstGeom>
          <a:noFill/>
          <a:extLst>
            <a:ext uri="{909E8E84-426E-40DD-AFC4-6F175D3DCCD1}">
              <a14:hiddenFill xmlns:a14="http://schemas.microsoft.com/office/drawing/2010/main">
                <a:solidFill>
                  <a:srgbClr val="FFFFFF"/>
                </a:solidFill>
              </a14:hiddenFill>
            </a:ext>
          </a:extLst>
        </p:spPr>
      </p:pic>
      <p:sp>
        <p:nvSpPr>
          <p:cNvPr id="71" name="Oval 70">
            <a:extLst>
              <a:ext uri="{FF2B5EF4-FFF2-40B4-BE49-F238E27FC236}">
                <a16:creationId xmlns:a16="http://schemas.microsoft.com/office/drawing/2014/main" id="{CD7B4EDD-FE58-4083-95B5-D82D4FB2CB9E}"/>
              </a:ext>
            </a:extLst>
          </p:cNvPr>
          <p:cNvSpPr/>
          <p:nvPr/>
        </p:nvSpPr>
        <p:spPr>
          <a:xfrm>
            <a:off x="7817983" y="2250403"/>
            <a:ext cx="663854" cy="663854"/>
          </a:xfrm>
          <a:prstGeom prst="ellipse">
            <a:avLst/>
          </a:prstGeom>
          <a:solidFill>
            <a:schemeClr val="bg1"/>
          </a:solidFill>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72" name="Picture 71">
            <a:extLst>
              <a:ext uri="{FF2B5EF4-FFF2-40B4-BE49-F238E27FC236}">
                <a16:creationId xmlns:a16="http://schemas.microsoft.com/office/drawing/2014/main" id="{A79A91C5-8FEA-4C6E-B7A2-18AE407F9A5B}"/>
              </a:ext>
            </a:extLst>
          </p:cNvPr>
          <p:cNvPicPr>
            <a:picLocks/>
          </p:cNvPicPr>
          <p:nvPr/>
        </p:nvPicPr>
        <p:blipFill>
          <a:blip r:embed="rId9"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7911163" y="2346873"/>
            <a:ext cx="478063" cy="487601"/>
          </a:xfrm>
          <a:prstGeom prst="rect">
            <a:avLst/>
          </a:prstGeom>
        </p:spPr>
      </p:pic>
      <p:sp>
        <p:nvSpPr>
          <p:cNvPr id="73" name="Oval 72">
            <a:extLst>
              <a:ext uri="{FF2B5EF4-FFF2-40B4-BE49-F238E27FC236}">
                <a16:creationId xmlns:a16="http://schemas.microsoft.com/office/drawing/2014/main" id="{77C7770A-B314-4553-ADCF-3AEC72B801E6}"/>
              </a:ext>
            </a:extLst>
          </p:cNvPr>
          <p:cNvSpPr/>
          <p:nvPr/>
        </p:nvSpPr>
        <p:spPr>
          <a:xfrm>
            <a:off x="4300192" y="2250403"/>
            <a:ext cx="663854" cy="663854"/>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74" name="Picture 73">
            <a:extLst>
              <a:ext uri="{FF2B5EF4-FFF2-40B4-BE49-F238E27FC236}">
                <a16:creationId xmlns:a16="http://schemas.microsoft.com/office/drawing/2014/main" id="{86D7BCA0-1875-4F4E-B192-042B262F9C93}"/>
              </a:ext>
            </a:extLst>
          </p:cNvPr>
          <p:cNvPicPr>
            <a:picLocks/>
          </p:cNvPicPr>
          <p:nvPr/>
        </p:nvPicPr>
        <p:blipFill>
          <a:blip r:embed="rId10"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413347" y="2360462"/>
            <a:ext cx="455002" cy="414943"/>
          </a:xfrm>
          <a:prstGeom prst="rect">
            <a:avLst/>
          </a:prstGeom>
        </p:spPr>
      </p:pic>
      <p:sp>
        <p:nvSpPr>
          <p:cNvPr id="41" name="Oval 40">
            <a:extLst>
              <a:ext uri="{FF2B5EF4-FFF2-40B4-BE49-F238E27FC236}">
                <a16:creationId xmlns:a16="http://schemas.microsoft.com/office/drawing/2014/main" id="{53AD415C-D8CA-4848-B446-56CA734A87B1}"/>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42" name="AutoShape 1177">
            <a:extLst>
              <a:ext uri="{FF2B5EF4-FFF2-40B4-BE49-F238E27FC236}">
                <a16:creationId xmlns:a16="http://schemas.microsoft.com/office/drawing/2014/main" id="{B958A1D4-2486-466D-A9A2-4C1CD3704491}"/>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 Cybersecurity Leader with Deep Expertise in Developing National and Sector Level Programs</a:t>
            </a:r>
          </a:p>
        </p:txBody>
      </p:sp>
      <p:sp>
        <p:nvSpPr>
          <p:cNvPr id="37" name="Footer Placeholder 3">
            <a:extLst>
              <a:ext uri="{FF2B5EF4-FFF2-40B4-BE49-F238E27FC236}">
                <a16:creationId xmlns:a16="http://schemas.microsoft.com/office/drawing/2014/main" id="{3147881D-2DFB-4E41-A9E4-97DFD44CAA1B}"/>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2332542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385A38BA-0741-447B-96E5-2B31FA79D485}"/>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6" progId="TCLayout.ActiveDocument.1">
                  <p:embed/>
                </p:oleObj>
              </mc:Choice>
              <mc:Fallback>
                <p:oleObj name="think-cell Slide" r:id="rId5" imgW="473" imgH="476" progId="TCLayout.ActiveDocument.1">
                  <p:embed/>
                  <p:pic>
                    <p:nvPicPr>
                      <p:cNvPr id="14" name="Object 13" hidden="1">
                        <a:extLst>
                          <a:ext uri="{FF2B5EF4-FFF2-40B4-BE49-F238E27FC236}">
                            <a16:creationId xmlns:a16="http://schemas.microsoft.com/office/drawing/2014/main" id="{385A38BA-0741-447B-96E5-2B31FA79D485}"/>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13" name="Rectangle 12" hidden="1">
            <a:extLst>
              <a:ext uri="{FF2B5EF4-FFF2-40B4-BE49-F238E27FC236}">
                <a16:creationId xmlns:a16="http://schemas.microsoft.com/office/drawing/2014/main" id="{DC27428C-50EA-428F-B0CC-F044E61C7BD0}"/>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3" name="Title 2">
            <a:extLst>
              <a:ext uri="{FF2B5EF4-FFF2-40B4-BE49-F238E27FC236}">
                <a16:creationId xmlns:a16="http://schemas.microsoft.com/office/drawing/2014/main" id="{05084147-B3E2-4558-9BE0-706B08D966CD}"/>
              </a:ext>
            </a:extLst>
          </p:cNvPr>
          <p:cNvSpPr>
            <a:spLocks noGrp="1"/>
          </p:cNvSpPr>
          <p:nvPr>
            <p:ph type="title"/>
          </p:nvPr>
        </p:nvSpPr>
        <p:spPr/>
        <p:txBody>
          <a:bodyPr vert="horz"/>
          <a:lstStyle/>
          <a:p>
            <a:r>
              <a:rPr lang="en-US" dirty="0"/>
              <a:t>We also leverage our extensive knowledge of recognized Cybersecurity frameworks and standards such as NIST CSF, CMMI, C2M2, and NCA…</a:t>
            </a:r>
          </a:p>
        </p:txBody>
      </p:sp>
      <p:sp>
        <p:nvSpPr>
          <p:cNvPr id="4" name="Text Placeholder 3">
            <a:extLst>
              <a:ext uri="{FF2B5EF4-FFF2-40B4-BE49-F238E27FC236}">
                <a16:creationId xmlns:a16="http://schemas.microsoft.com/office/drawing/2014/main" id="{F3021C78-6371-48CC-BBC4-51A0EDC27058}"/>
              </a:ext>
            </a:extLst>
          </p:cNvPr>
          <p:cNvSpPr>
            <a:spLocks noGrp="1"/>
          </p:cNvSpPr>
          <p:nvPr>
            <p:ph type="body" sz="quarter" idx="11"/>
          </p:nvPr>
        </p:nvSpPr>
        <p:spPr/>
        <p:txBody>
          <a:bodyPr/>
          <a:lstStyle/>
          <a:p>
            <a:r>
              <a:rPr lang="en-US" dirty="0"/>
              <a:t>Standards Overview</a:t>
            </a:r>
          </a:p>
        </p:txBody>
      </p:sp>
      <p:grpSp>
        <p:nvGrpSpPr>
          <p:cNvPr id="48" name="Group 47">
            <a:extLst>
              <a:ext uri="{FF2B5EF4-FFF2-40B4-BE49-F238E27FC236}">
                <a16:creationId xmlns:a16="http://schemas.microsoft.com/office/drawing/2014/main" id="{E3C7E742-DE7B-4D1A-9E22-05F6EF5BDCA0}"/>
              </a:ext>
            </a:extLst>
          </p:cNvPr>
          <p:cNvGrpSpPr/>
          <p:nvPr/>
        </p:nvGrpSpPr>
        <p:grpSpPr>
          <a:xfrm>
            <a:off x="780004" y="1589999"/>
            <a:ext cx="10869132" cy="4660306"/>
            <a:chOff x="1860827" y="1705697"/>
            <a:chExt cx="8982754" cy="4660306"/>
          </a:xfrm>
        </p:grpSpPr>
        <p:pic>
          <p:nvPicPr>
            <p:cNvPr id="49" name="Picture 48">
              <a:extLst>
                <a:ext uri="{FF2B5EF4-FFF2-40B4-BE49-F238E27FC236}">
                  <a16:creationId xmlns:a16="http://schemas.microsoft.com/office/drawing/2014/main" id="{E0347D13-338A-421B-8496-01DC8C5A4606}"/>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8346023" y="4587824"/>
              <a:ext cx="2497558" cy="1778179"/>
            </a:xfrm>
            <a:prstGeom prst="rect">
              <a:avLst/>
            </a:prstGeom>
          </p:spPr>
        </p:pic>
        <p:cxnSp>
          <p:nvCxnSpPr>
            <p:cNvPr id="50" name="Straight Connector 49">
              <a:extLst>
                <a:ext uri="{FF2B5EF4-FFF2-40B4-BE49-F238E27FC236}">
                  <a16:creationId xmlns:a16="http://schemas.microsoft.com/office/drawing/2014/main" id="{ACCD84E7-C4A6-4680-A575-03FCFDD6D3B3}"/>
                </a:ext>
              </a:extLst>
            </p:cNvPr>
            <p:cNvCxnSpPr>
              <a:cxnSpLocks/>
            </p:cNvCxnSpPr>
            <p:nvPr/>
          </p:nvCxnSpPr>
          <p:spPr>
            <a:xfrm>
              <a:off x="4009864" y="1705697"/>
              <a:ext cx="0" cy="4465358"/>
            </a:xfrm>
            <a:prstGeom prst="line">
              <a:avLst/>
            </a:prstGeom>
            <a:ln w="9525"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C93199EC-26E3-42E6-A7C0-D755B3FFEC51}"/>
                </a:ext>
              </a:extLst>
            </p:cNvPr>
            <p:cNvCxnSpPr>
              <a:cxnSpLocks/>
            </p:cNvCxnSpPr>
            <p:nvPr/>
          </p:nvCxnSpPr>
          <p:spPr>
            <a:xfrm>
              <a:off x="8477814" y="1705697"/>
              <a:ext cx="0" cy="4465358"/>
            </a:xfrm>
            <a:prstGeom prst="line">
              <a:avLst/>
            </a:prstGeom>
            <a:ln w="9525"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2" name="Flowchart: Merge 51">
              <a:extLst>
                <a:ext uri="{FF2B5EF4-FFF2-40B4-BE49-F238E27FC236}">
                  <a16:creationId xmlns:a16="http://schemas.microsoft.com/office/drawing/2014/main" id="{00D99D62-1830-4827-AE90-9B7C8DD89CCD}"/>
                </a:ext>
              </a:extLst>
            </p:cNvPr>
            <p:cNvSpPr/>
            <p:nvPr/>
          </p:nvSpPr>
          <p:spPr>
            <a:xfrm>
              <a:off x="2097775" y="4304660"/>
              <a:ext cx="8292126" cy="158261"/>
            </a:xfrm>
            <a:prstGeom prst="flowChartMerge">
              <a:avLst/>
            </a:prstGeom>
            <a:solidFill>
              <a:schemeClr val="accent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grpSp>
          <p:nvGrpSpPr>
            <p:cNvPr id="53" name="Group 52">
              <a:extLst>
                <a:ext uri="{FF2B5EF4-FFF2-40B4-BE49-F238E27FC236}">
                  <a16:creationId xmlns:a16="http://schemas.microsoft.com/office/drawing/2014/main" id="{F63D5147-C91F-468D-8E86-28B0AAAF3A67}"/>
                </a:ext>
              </a:extLst>
            </p:cNvPr>
            <p:cNvGrpSpPr/>
            <p:nvPr/>
          </p:nvGrpSpPr>
          <p:grpSpPr>
            <a:xfrm>
              <a:off x="4094802" y="1724325"/>
              <a:ext cx="2064101" cy="2520416"/>
              <a:chOff x="3994481" y="1724325"/>
              <a:chExt cx="2295525" cy="1935750"/>
            </a:xfrm>
          </p:grpSpPr>
          <p:sp>
            <p:nvSpPr>
              <p:cNvPr id="71" name="Rectangle 70">
                <a:extLst>
                  <a:ext uri="{FF2B5EF4-FFF2-40B4-BE49-F238E27FC236}">
                    <a16:creationId xmlns:a16="http://schemas.microsoft.com/office/drawing/2014/main" id="{D2BC9AEA-16F7-40B4-B2D2-CE46AFCE20ED}"/>
                  </a:ext>
                </a:extLst>
              </p:cNvPr>
              <p:cNvSpPr/>
              <p:nvPr/>
            </p:nvSpPr>
            <p:spPr>
              <a:xfrm>
                <a:off x="3994481" y="1724325"/>
                <a:ext cx="2295525" cy="391548"/>
              </a:xfrm>
              <a:prstGeom prst="rect">
                <a:avLst/>
              </a:prstGeom>
              <a:solidFill>
                <a:schemeClr val="accent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Capability Maturity Model Integration (CMMI)</a:t>
                </a:r>
              </a:p>
            </p:txBody>
          </p:sp>
          <p:sp>
            <p:nvSpPr>
              <p:cNvPr id="72" name="Rectangle 71">
                <a:extLst>
                  <a:ext uri="{FF2B5EF4-FFF2-40B4-BE49-F238E27FC236}">
                    <a16:creationId xmlns:a16="http://schemas.microsoft.com/office/drawing/2014/main" id="{00EE0451-191C-4FBE-B7BD-A1B3EC0BC022}"/>
                  </a:ext>
                </a:extLst>
              </p:cNvPr>
              <p:cNvSpPr/>
              <p:nvPr/>
            </p:nvSpPr>
            <p:spPr>
              <a:xfrm>
                <a:off x="3994481" y="2115873"/>
                <a:ext cx="2295525" cy="1544202"/>
              </a:xfrm>
              <a:prstGeom prst="rect">
                <a:avLst/>
              </a:prstGeom>
              <a:no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0" rtlCol="0" anchor="t"/>
              <a:lstStyle/>
              <a:p>
                <a:pPr marL="182880" marR="0" lvl="0" indent="-173038"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Helps organizations to breakdown organizational maturity into five levels of initial, managed, defined, quantitatively managed, optimizing</a:t>
                </a:r>
              </a:p>
              <a:p>
                <a:pPr marL="182880" marR="0" lvl="0" indent="-173038"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Provides a structure for organizations to measure the current Cybersecurity maturity</a:t>
                </a:r>
              </a:p>
            </p:txBody>
          </p:sp>
        </p:grpSp>
        <p:sp>
          <p:nvSpPr>
            <p:cNvPr id="54" name="Rectangle 53">
              <a:extLst>
                <a:ext uri="{FF2B5EF4-FFF2-40B4-BE49-F238E27FC236}">
                  <a16:creationId xmlns:a16="http://schemas.microsoft.com/office/drawing/2014/main" id="{C9165BC7-BCF2-450F-B23F-D52EC6A47B7B}"/>
                </a:ext>
              </a:extLst>
            </p:cNvPr>
            <p:cNvSpPr/>
            <p:nvPr/>
          </p:nvSpPr>
          <p:spPr>
            <a:xfrm>
              <a:off x="4094802" y="4424037"/>
              <a:ext cx="2064101" cy="391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CMMI Reference Model</a:t>
              </a:r>
            </a:p>
          </p:txBody>
        </p:sp>
        <p:grpSp>
          <p:nvGrpSpPr>
            <p:cNvPr id="55" name="Group 54">
              <a:extLst>
                <a:ext uri="{FF2B5EF4-FFF2-40B4-BE49-F238E27FC236}">
                  <a16:creationId xmlns:a16="http://schemas.microsoft.com/office/drawing/2014/main" id="{DABE8F90-2DF1-4848-B697-6D915DF898E8}"/>
                </a:ext>
              </a:extLst>
            </p:cNvPr>
            <p:cNvGrpSpPr/>
            <p:nvPr/>
          </p:nvGrpSpPr>
          <p:grpSpPr>
            <a:xfrm>
              <a:off x="1860827" y="1724325"/>
              <a:ext cx="2064101" cy="2520416"/>
              <a:chOff x="885055" y="1724325"/>
              <a:chExt cx="2295526" cy="1935750"/>
            </a:xfrm>
          </p:grpSpPr>
          <p:sp>
            <p:nvSpPr>
              <p:cNvPr id="69" name="Rectangle 68">
                <a:extLst>
                  <a:ext uri="{FF2B5EF4-FFF2-40B4-BE49-F238E27FC236}">
                    <a16:creationId xmlns:a16="http://schemas.microsoft.com/office/drawing/2014/main" id="{2CE7FA0F-8FE6-4E3F-9306-B7EE8AC8DFF4}"/>
                  </a:ext>
                </a:extLst>
              </p:cNvPr>
              <p:cNvSpPr/>
              <p:nvPr/>
            </p:nvSpPr>
            <p:spPr>
              <a:xfrm>
                <a:off x="885055" y="1724325"/>
                <a:ext cx="2295525" cy="391548"/>
              </a:xfrm>
              <a:prstGeom prst="rect">
                <a:avLst/>
              </a:prstGeom>
              <a:solidFill>
                <a:schemeClr val="accent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NIST Cybersecurity Framework (NIST CSF)</a:t>
                </a:r>
              </a:p>
            </p:txBody>
          </p:sp>
          <p:sp>
            <p:nvSpPr>
              <p:cNvPr id="70" name="Rectangle 69">
                <a:extLst>
                  <a:ext uri="{FF2B5EF4-FFF2-40B4-BE49-F238E27FC236}">
                    <a16:creationId xmlns:a16="http://schemas.microsoft.com/office/drawing/2014/main" id="{9ABC63DB-62A8-4239-B213-0E40346459E8}"/>
                  </a:ext>
                </a:extLst>
              </p:cNvPr>
              <p:cNvSpPr/>
              <p:nvPr/>
            </p:nvSpPr>
            <p:spPr>
              <a:xfrm>
                <a:off x="885056" y="2115873"/>
                <a:ext cx="2295525" cy="1544202"/>
              </a:xfrm>
              <a:prstGeom prst="rect">
                <a:avLst/>
              </a:prstGeom>
              <a:no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0" rtlCol="0" anchor="t"/>
              <a:lstStyle/>
              <a:p>
                <a:pPr marL="182880" marR="0" lvl="0" indent="-173038"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Provides a common language for understanding, managing, and expressing Cybersecurity risk</a:t>
                </a:r>
              </a:p>
              <a:p>
                <a:pPr marL="182880" marR="0" lvl="0" indent="-173038"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Can be used to help identify and prioritize actions for reducing Cybersecurity risk, and it is a tool for aligning policy, business, and technological approaches to managing that risk</a:t>
                </a:r>
              </a:p>
            </p:txBody>
          </p:sp>
        </p:grpSp>
        <p:sp>
          <p:nvSpPr>
            <p:cNvPr id="56" name="Rectangle 55">
              <a:extLst>
                <a:ext uri="{FF2B5EF4-FFF2-40B4-BE49-F238E27FC236}">
                  <a16:creationId xmlns:a16="http://schemas.microsoft.com/office/drawing/2014/main" id="{C5FDF174-2A41-40F7-B80D-4DE85A460B28}"/>
                </a:ext>
              </a:extLst>
            </p:cNvPr>
            <p:cNvSpPr/>
            <p:nvPr/>
          </p:nvSpPr>
          <p:spPr>
            <a:xfrm>
              <a:off x="1860827" y="4424037"/>
              <a:ext cx="2064101" cy="391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NIST Reference Model</a:t>
              </a:r>
            </a:p>
          </p:txBody>
        </p:sp>
        <p:pic>
          <p:nvPicPr>
            <p:cNvPr id="57" name="Picture 56">
              <a:extLst>
                <a:ext uri="{FF2B5EF4-FFF2-40B4-BE49-F238E27FC236}">
                  <a16:creationId xmlns:a16="http://schemas.microsoft.com/office/drawing/2014/main" id="{8D7FCA85-77BB-4374-B3DB-3E5D35B1E0F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860827" y="4742129"/>
              <a:ext cx="2064101" cy="1469569"/>
            </a:xfrm>
            <a:prstGeom prst="rect">
              <a:avLst/>
            </a:prstGeom>
            <a:effectLst>
              <a:outerShdw blurRad="50800" dist="38100" dir="2700000" algn="tl" rotWithShape="0">
                <a:prstClr val="black">
                  <a:alpha val="40000"/>
                </a:prstClr>
              </a:outerShdw>
            </a:effectLst>
          </p:spPr>
        </p:pic>
        <p:cxnSp>
          <p:nvCxnSpPr>
            <p:cNvPr id="58" name="Straight Connector 57">
              <a:extLst>
                <a:ext uri="{FF2B5EF4-FFF2-40B4-BE49-F238E27FC236}">
                  <a16:creationId xmlns:a16="http://schemas.microsoft.com/office/drawing/2014/main" id="{EC5B400A-B823-402B-ADAB-F519C5E4043A}"/>
                </a:ext>
              </a:extLst>
            </p:cNvPr>
            <p:cNvCxnSpPr>
              <a:cxnSpLocks/>
            </p:cNvCxnSpPr>
            <p:nvPr/>
          </p:nvCxnSpPr>
          <p:spPr>
            <a:xfrm>
              <a:off x="6243839" y="1705697"/>
              <a:ext cx="0" cy="4465358"/>
            </a:xfrm>
            <a:prstGeom prst="line">
              <a:avLst/>
            </a:prstGeom>
            <a:ln w="9525" cap="flat" cmpd="sng" algn="ctr">
              <a:solidFill>
                <a:schemeClr val="tx2">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59" name="Group 58">
              <a:extLst>
                <a:ext uri="{FF2B5EF4-FFF2-40B4-BE49-F238E27FC236}">
                  <a16:creationId xmlns:a16="http://schemas.microsoft.com/office/drawing/2014/main" id="{B33F5CA1-DD6A-4D70-94DB-5AEF0CE0928B}"/>
                </a:ext>
              </a:extLst>
            </p:cNvPr>
            <p:cNvGrpSpPr/>
            <p:nvPr/>
          </p:nvGrpSpPr>
          <p:grpSpPr>
            <a:xfrm>
              <a:off x="6328777" y="1724325"/>
              <a:ext cx="2064101" cy="2520416"/>
              <a:chOff x="7103908" y="1724325"/>
              <a:chExt cx="2295526" cy="1935750"/>
            </a:xfrm>
          </p:grpSpPr>
          <p:sp>
            <p:nvSpPr>
              <p:cNvPr id="67" name="Rectangle 66">
                <a:extLst>
                  <a:ext uri="{FF2B5EF4-FFF2-40B4-BE49-F238E27FC236}">
                    <a16:creationId xmlns:a16="http://schemas.microsoft.com/office/drawing/2014/main" id="{D6C7C232-7173-4CCD-94DB-662D63FD0976}"/>
                  </a:ext>
                </a:extLst>
              </p:cNvPr>
              <p:cNvSpPr/>
              <p:nvPr/>
            </p:nvSpPr>
            <p:spPr>
              <a:xfrm>
                <a:off x="7103909" y="1724325"/>
                <a:ext cx="2295525" cy="391548"/>
              </a:xfrm>
              <a:prstGeom prst="rect">
                <a:avLst/>
              </a:prstGeom>
              <a:solidFill>
                <a:schemeClr val="accent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Cybersecurity Capability Maturity Model (C2M2)</a:t>
                </a:r>
              </a:p>
            </p:txBody>
          </p:sp>
          <p:sp>
            <p:nvSpPr>
              <p:cNvPr id="68" name="Rectangle 67">
                <a:extLst>
                  <a:ext uri="{FF2B5EF4-FFF2-40B4-BE49-F238E27FC236}">
                    <a16:creationId xmlns:a16="http://schemas.microsoft.com/office/drawing/2014/main" id="{02B433C7-BB98-4CD4-AD85-F686B9BDBE71}"/>
                  </a:ext>
                </a:extLst>
              </p:cNvPr>
              <p:cNvSpPr/>
              <p:nvPr/>
            </p:nvSpPr>
            <p:spPr>
              <a:xfrm>
                <a:off x="7103908" y="2115873"/>
                <a:ext cx="2295525" cy="1544202"/>
              </a:xfrm>
              <a:prstGeom prst="rect">
                <a:avLst/>
              </a:prstGeom>
              <a:no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0" rtlCol="0" anchor="t"/>
              <a:lstStyle/>
              <a:p>
                <a:pPr marL="182880" marR="0" lvl="0" indent="-173038"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Established to improve organization’s Cybersecurity capabilities and to understand the Cybersecurity posture</a:t>
                </a:r>
              </a:p>
              <a:p>
                <a:pPr marL="182880" marR="0" lvl="0" indent="-173038"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Comprises three Cybersecurity capability maturity model that helps organizations evaluate, prioritize, and improve their own Cybersecurity capabilities.</a:t>
                </a:r>
              </a:p>
            </p:txBody>
          </p:sp>
        </p:grpSp>
        <p:sp>
          <p:nvSpPr>
            <p:cNvPr id="60" name="Rectangle 59">
              <a:extLst>
                <a:ext uri="{FF2B5EF4-FFF2-40B4-BE49-F238E27FC236}">
                  <a16:creationId xmlns:a16="http://schemas.microsoft.com/office/drawing/2014/main" id="{7F7A413A-2C04-4293-AE71-74017D93567C}"/>
                </a:ext>
              </a:extLst>
            </p:cNvPr>
            <p:cNvSpPr/>
            <p:nvPr/>
          </p:nvSpPr>
          <p:spPr>
            <a:xfrm>
              <a:off x="6328777" y="4424037"/>
              <a:ext cx="2064101" cy="391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C2M2 Reference Model</a:t>
              </a:r>
            </a:p>
          </p:txBody>
        </p:sp>
        <p:grpSp>
          <p:nvGrpSpPr>
            <p:cNvPr id="61" name="Group 60">
              <a:extLst>
                <a:ext uri="{FF2B5EF4-FFF2-40B4-BE49-F238E27FC236}">
                  <a16:creationId xmlns:a16="http://schemas.microsoft.com/office/drawing/2014/main" id="{27312A02-4DD4-4EB3-B176-7722CFB5FAFD}"/>
                </a:ext>
              </a:extLst>
            </p:cNvPr>
            <p:cNvGrpSpPr/>
            <p:nvPr/>
          </p:nvGrpSpPr>
          <p:grpSpPr>
            <a:xfrm>
              <a:off x="8562752" y="1724325"/>
              <a:ext cx="2064101" cy="2520416"/>
              <a:chOff x="7103908" y="1724325"/>
              <a:chExt cx="2295526" cy="1935750"/>
            </a:xfrm>
          </p:grpSpPr>
          <p:sp>
            <p:nvSpPr>
              <p:cNvPr id="65" name="Rectangle 64">
                <a:extLst>
                  <a:ext uri="{FF2B5EF4-FFF2-40B4-BE49-F238E27FC236}">
                    <a16:creationId xmlns:a16="http://schemas.microsoft.com/office/drawing/2014/main" id="{534DB79D-5B00-40F6-87E4-88F07FFC25C3}"/>
                  </a:ext>
                </a:extLst>
              </p:cNvPr>
              <p:cNvSpPr/>
              <p:nvPr/>
            </p:nvSpPr>
            <p:spPr>
              <a:xfrm>
                <a:off x="7103909" y="1724325"/>
                <a:ext cx="2295525" cy="391548"/>
              </a:xfrm>
              <a:prstGeom prst="rect">
                <a:avLst/>
              </a:prstGeom>
              <a:solidFill>
                <a:schemeClr val="accent1"/>
              </a:solid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National Cybersecurity Authority (NCA)</a:t>
                </a:r>
              </a:p>
            </p:txBody>
          </p:sp>
          <p:sp>
            <p:nvSpPr>
              <p:cNvPr id="66" name="Rectangle 65">
                <a:extLst>
                  <a:ext uri="{FF2B5EF4-FFF2-40B4-BE49-F238E27FC236}">
                    <a16:creationId xmlns:a16="http://schemas.microsoft.com/office/drawing/2014/main" id="{35950377-ED44-416B-A4A7-F211ED704C81}"/>
                  </a:ext>
                </a:extLst>
              </p:cNvPr>
              <p:cNvSpPr/>
              <p:nvPr/>
            </p:nvSpPr>
            <p:spPr>
              <a:xfrm>
                <a:off x="7103908" y="2115873"/>
                <a:ext cx="2295525" cy="1544202"/>
              </a:xfrm>
              <a:prstGeom prst="rect">
                <a:avLst/>
              </a:prstGeom>
              <a:noFill/>
              <a:ln>
                <a:solidFill>
                  <a:srgbClr val="5F88AD"/>
                </a:solidFill>
              </a:ln>
            </p:spPr>
            <p:style>
              <a:lnRef idx="2">
                <a:schemeClr val="accent1">
                  <a:shade val="50000"/>
                </a:schemeClr>
              </a:lnRef>
              <a:fillRef idx="1">
                <a:schemeClr val="accent1"/>
              </a:fillRef>
              <a:effectRef idx="0">
                <a:schemeClr val="accent1"/>
              </a:effectRef>
              <a:fontRef idx="minor">
                <a:schemeClr val="lt1"/>
              </a:fontRef>
            </p:style>
            <p:txBody>
              <a:bodyPr lIns="45720" tIns="45720" rIns="0" rtlCol="0" anchor="t"/>
              <a:lstStyle/>
              <a:p>
                <a:pPr marL="182880" marR="0" lvl="0" indent="-173038"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Works closely with public and private entities to improve the Cybersecurity posture of the country and safeguard its vital interests by implementation controls e.g., Essential Cybersecurity Controls, Critical Systems Cybersecurity Controls, Cloud Cybersecurity Controls, Telework Cybersecurity Controls</a:t>
                </a:r>
              </a:p>
            </p:txBody>
          </p:sp>
        </p:grpSp>
        <p:sp>
          <p:nvSpPr>
            <p:cNvPr id="62" name="Rectangle 61">
              <a:extLst>
                <a:ext uri="{FF2B5EF4-FFF2-40B4-BE49-F238E27FC236}">
                  <a16:creationId xmlns:a16="http://schemas.microsoft.com/office/drawing/2014/main" id="{911FBFB9-CFDB-4B11-AA0C-A80BFA096E30}"/>
                </a:ext>
              </a:extLst>
            </p:cNvPr>
            <p:cNvSpPr/>
            <p:nvPr/>
          </p:nvSpPr>
          <p:spPr>
            <a:xfrm>
              <a:off x="8542008" y="4424037"/>
              <a:ext cx="2105589" cy="3915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NCA Standards &amp; Controls</a:t>
              </a:r>
            </a:p>
          </p:txBody>
        </p:sp>
        <p:pic>
          <p:nvPicPr>
            <p:cNvPr id="63" name="Picture 62">
              <a:extLst>
                <a:ext uri="{FF2B5EF4-FFF2-40B4-BE49-F238E27FC236}">
                  <a16:creationId xmlns:a16="http://schemas.microsoft.com/office/drawing/2014/main" id="{15F4F7CF-546D-46A4-B522-590B1D7C967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094802" y="4742129"/>
              <a:ext cx="2064101" cy="1469569"/>
            </a:xfrm>
            <a:prstGeom prst="rect">
              <a:avLst/>
            </a:prstGeom>
            <a:effectLst>
              <a:outerShdw blurRad="50800" dist="38100" dir="2700000" algn="tl" rotWithShape="0">
                <a:prstClr val="black">
                  <a:alpha val="40000"/>
                </a:prstClr>
              </a:outerShdw>
            </a:effectLst>
          </p:spPr>
        </p:pic>
        <p:pic>
          <p:nvPicPr>
            <p:cNvPr id="64" name="Picture 63">
              <a:extLst>
                <a:ext uri="{FF2B5EF4-FFF2-40B4-BE49-F238E27FC236}">
                  <a16:creationId xmlns:a16="http://schemas.microsoft.com/office/drawing/2014/main" id="{D22229D8-9321-4D53-89B5-87F62D5DD7A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328777" y="4742129"/>
              <a:ext cx="2064101" cy="1469569"/>
            </a:xfrm>
            <a:prstGeom prst="rect">
              <a:avLst/>
            </a:prstGeom>
            <a:effectLst>
              <a:outerShdw blurRad="50800" dist="38100" dir="2700000" algn="tl" rotWithShape="0">
                <a:prstClr val="black">
                  <a:alpha val="40000"/>
                </a:prstClr>
              </a:outerShdw>
            </a:effectLst>
          </p:spPr>
        </p:pic>
      </p:grpSp>
      <p:sp>
        <p:nvSpPr>
          <p:cNvPr id="37" name="Oval 36">
            <a:extLst>
              <a:ext uri="{FF2B5EF4-FFF2-40B4-BE49-F238E27FC236}">
                <a16:creationId xmlns:a16="http://schemas.microsoft.com/office/drawing/2014/main" id="{17287BFF-B292-42AF-A228-2C777E7D7166}"/>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38" name="AutoShape 1177">
            <a:extLst>
              <a:ext uri="{FF2B5EF4-FFF2-40B4-BE49-F238E27FC236}">
                <a16:creationId xmlns:a16="http://schemas.microsoft.com/office/drawing/2014/main" id="{322676D8-0362-4A9F-82EE-BDA814E1D180}"/>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 Cybersecurity Leader with Deep Expertise in Developing National and Sector Level Programs</a:t>
            </a:r>
          </a:p>
        </p:txBody>
      </p:sp>
      <p:sp>
        <p:nvSpPr>
          <p:cNvPr id="39" name="STAMP">
            <a:extLst>
              <a:ext uri="{FF2B5EF4-FFF2-40B4-BE49-F238E27FC236}">
                <a16:creationId xmlns:a16="http://schemas.microsoft.com/office/drawing/2014/main" id="{59D6C71A-CB6E-4820-962C-8E91F931AA43}"/>
              </a:ext>
            </a:extLst>
          </p:cNvPr>
          <p:cNvSpPr txBox="1"/>
          <p:nvPr/>
        </p:nvSpPr>
        <p:spPr>
          <a:xfrm>
            <a:off x="10058400"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40" name="Footer Placeholder 3">
            <a:extLst>
              <a:ext uri="{FF2B5EF4-FFF2-40B4-BE49-F238E27FC236}">
                <a16:creationId xmlns:a16="http://schemas.microsoft.com/office/drawing/2014/main" id="{A5947CA8-D774-4E6A-874C-7013DE0878C7}"/>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3859025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9C5BE884-7036-47E2-8A6B-CF6E23FDA1AF}"/>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9C5BE884-7036-47E2-8A6B-CF6E23FDA1AF}"/>
                          </a:ext>
                        </a:extLst>
                      </p:cNvPr>
                      <p:cNvPicPr/>
                      <p:nvPr/>
                    </p:nvPicPr>
                    <p:blipFill>
                      <a:blip r:embed="rId4"/>
                      <a:stretch>
                        <a:fillRect/>
                      </a:stretch>
                    </p:blipFill>
                    <p:spPr>
                      <a:xfrm>
                        <a:off x="1144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2FACD92-FB61-4074-B89E-7D99A46B7C89}"/>
              </a:ext>
            </a:extLst>
          </p:cNvPr>
          <p:cNvSpPr>
            <a:spLocks noGrp="1"/>
          </p:cNvSpPr>
          <p:nvPr>
            <p:ph type="title"/>
          </p:nvPr>
        </p:nvSpPr>
        <p:spPr/>
        <p:txBody>
          <a:bodyPr vert="horz"/>
          <a:lstStyle/>
          <a:p>
            <a:r>
              <a:rPr lang="en-US" dirty="0"/>
              <a:t>… as well as cybersecurity risk assessment methodology that relies on proprietary frameworks and tools developed based on lessons learned from our engagements</a:t>
            </a:r>
          </a:p>
        </p:txBody>
      </p:sp>
      <p:sp>
        <p:nvSpPr>
          <p:cNvPr id="4" name="Text Placeholder 3">
            <a:extLst>
              <a:ext uri="{FF2B5EF4-FFF2-40B4-BE49-F238E27FC236}">
                <a16:creationId xmlns:a16="http://schemas.microsoft.com/office/drawing/2014/main" id="{6207577F-B153-4829-BCC2-A2F1EEB52ABA}"/>
              </a:ext>
            </a:extLst>
          </p:cNvPr>
          <p:cNvSpPr>
            <a:spLocks noGrp="1"/>
          </p:cNvSpPr>
          <p:nvPr>
            <p:ph type="body" sz="quarter" idx="11"/>
          </p:nvPr>
        </p:nvSpPr>
        <p:spPr/>
        <p:txBody>
          <a:bodyPr/>
          <a:lstStyle/>
          <a:p>
            <a:r>
              <a:rPr lang="en-US" dirty="0"/>
              <a:t>Booz Allen Cybersecurity Risk Assessment Frameworks and Tools Overview</a:t>
            </a:r>
          </a:p>
        </p:txBody>
      </p:sp>
      <p:grpSp>
        <p:nvGrpSpPr>
          <p:cNvPr id="40" name="Group 39">
            <a:extLst>
              <a:ext uri="{FF2B5EF4-FFF2-40B4-BE49-F238E27FC236}">
                <a16:creationId xmlns:a16="http://schemas.microsoft.com/office/drawing/2014/main" id="{F3835FA0-FFBC-48DA-A1A1-2E8372CC800E}"/>
              </a:ext>
            </a:extLst>
          </p:cNvPr>
          <p:cNvGrpSpPr/>
          <p:nvPr/>
        </p:nvGrpSpPr>
        <p:grpSpPr>
          <a:xfrm>
            <a:off x="798126" y="1371600"/>
            <a:ext cx="10595748" cy="4811880"/>
            <a:chOff x="727036" y="1863232"/>
            <a:chExt cx="8756816" cy="4374436"/>
          </a:xfrm>
        </p:grpSpPr>
        <p:sp>
          <p:nvSpPr>
            <p:cNvPr id="41" name="Rectangle 133">
              <a:extLst>
                <a:ext uri="{FF2B5EF4-FFF2-40B4-BE49-F238E27FC236}">
                  <a16:creationId xmlns:a16="http://schemas.microsoft.com/office/drawing/2014/main" id="{E150D978-C2F0-44C2-83F9-E32AB550FF3C}"/>
                </a:ext>
              </a:extLst>
            </p:cNvPr>
            <p:cNvSpPr/>
            <p:nvPr/>
          </p:nvSpPr>
          <p:spPr>
            <a:xfrm>
              <a:off x="2397172" y="2088694"/>
              <a:ext cx="5111657" cy="3307945"/>
            </a:xfrm>
            <a:prstGeom prst="ellipse">
              <a:avLst/>
            </a:prstGeom>
            <a:gradFill flip="none" rotWithShape="1">
              <a:gsLst>
                <a:gs pos="42000">
                  <a:schemeClr val="accent1">
                    <a:lumMod val="20000"/>
                    <a:lumOff val="80000"/>
                  </a:schemeClr>
                </a:gs>
                <a:gs pos="62000">
                  <a:schemeClr val="bg1"/>
                </a:gs>
                <a:gs pos="22000">
                  <a:schemeClr val="bg1"/>
                </a:gs>
              </a:gsLst>
              <a:path path="circle">
                <a:fillToRect l="50000" t="50000" r="50000" b="50000"/>
              </a:path>
              <a:tileRect/>
            </a:gradFill>
            <a:ln w="9525" cap="flat" cmpd="sng" algn="ctr">
              <a:noFill/>
              <a:prstDash val="solid"/>
            </a:ln>
            <a:effectLst/>
          </p:spPr>
          <p:style>
            <a:lnRef idx="1">
              <a:schemeClr val="accent1"/>
            </a:lnRef>
            <a:fillRef idx="0">
              <a:schemeClr val="accent1"/>
            </a:fillRef>
            <a:effectRef idx="0">
              <a:schemeClr val="accent1"/>
            </a:effectRef>
            <a:fontRef idx="minor">
              <a:schemeClr val="tx1"/>
            </a:fontRef>
          </p:style>
          <p:txBody>
            <a:bodyPr rtlCol="0" anchor="ctr">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FE76E034-EC63-45F0-9807-1ABDFD51D4DA}"/>
                </a:ext>
              </a:extLst>
            </p:cNvPr>
            <p:cNvGrpSpPr/>
            <p:nvPr/>
          </p:nvGrpSpPr>
          <p:grpSpPr>
            <a:xfrm>
              <a:off x="4238636" y="2849714"/>
              <a:ext cx="1955246" cy="1779286"/>
              <a:chOff x="3341690" y="2118223"/>
              <a:chExt cx="2681287" cy="2439989"/>
            </a:xfrm>
          </p:grpSpPr>
          <p:sp>
            <p:nvSpPr>
              <p:cNvPr id="93" name="Oval 92">
                <a:extLst>
                  <a:ext uri="{FF2B5EF4-FFF2-40B4-BE49-F238E27FC236}">
                    <a16:creationId xmlns:a16="http://schemas.microsoft.com/office/drawing/2014/main" id="{C941EE0D-7CF9-4773-982F-9D22A15B992C}"/>
                  </a:ext>
                </a:extLst>
              </p:cNvPr>
              <p:cNvSpPr>
                <a:spLocks noChangeArrowheads="1"/>
              </p:cNvSpPr>
              <p:nvPr/>
            </p:nvSpPr>
            <p:spPr bwMode="gray">
              <a:xfrm>
                <a:off x="3611502" y="2397623"/>
                <a:ext cx="1782465" cy="1957389"/>
              </a:xfrm>
              <a:prstGeom prst="ellipse">
                <a:avLst/>
              </a:prstGeom>
              <a:solidFill>
                <a:schemeClr val="accent1">
                  <a:lumMod val="40000"/>
                  <a:lumOff val="60000"/>
                </a:schemeClr>
              </a:solidFill>
              <a:ln>
                <a:noFill/>
              </a:ln>
              <a:effectLst/>
              <a:extLst>
                <a:ext uri="{91240B29-F687-4F45-9708-019B960494DF}">
                  <a14:hiddenLine xmlns:a14="http://schemas.microsoft.com/office/drawing/2010/main" w="9525" algn="ctr">
                    <a:solidFill>
                      <a:srgbClr val="FFFF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Booz Allen</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Frameworks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and Tools</a:t>
                </a:r>
              </a:p>
            </p:txBody>
          </p:sp>
          <p:sp>
            <p:nvSpPr>
              <p:cNvPr id="94" name="Freeform 16">
                <a:extLst>
                  <a:ext uri="{FF2B5EF4-FFF2-40B4-BE49-F238E27FC236}">
                    <a16:creationId xmlns:a16="http://schemas.microsoft.com/office/drawing/2014/main" id="{45F74AE3-5CD9-45FA-8979-839F10B2F6FF}"/>
                  </a:ext>
                </a:extLst>
              </p:cNvPr>
              <p:cNvSpPr>
                <a:spLocks/>
              </p:cNvSpPr>
              <p:nvPr/>
            </p:nvSpPr>
            <p:spPr bwMode="gray">
              <a:xfrm rot="14397451">
                <a:off x="4632327" y="2943724"/>
                <a:ext cx="1035050" cy="1746250"/>
              </a:xfrm>
              <a:custGeom>
                <a:avLst/>
                <a:gdLst>
                  <a:gd name="T0" fmla="*/ 93 w 652"/>
                  <a:gd name="T1" fmla="*/ 0 h 1100"/>
                  <a:gd name="T2" fmla="*/ 66 w 652"/>
                  <a:gd name="T3" fmla="*/ 42 h 1100"/>
                  <a:gd name="T4" fmla="*/ 51 w 652"/>
                  <a:gd name="T5" fmla="*/ 78 h 1100"/>
                  <a:gd name="T6" fmla="*/ 35 w 652"/>
                  <a:gd name="T7" fmla="*/ 123 h 1100"/>
                  <a:gd name="T8" fmla="*/ 21 w 652"/>
                  <a:gd name="T9" fmla="*/ 176 h 1100"/>
                  <a:gd name="T10" fmla="*/ 10 w 652"/>
                  <a:gd name="T11" fmla="*/ 226 h 1100"/>
                  <a:gd name="T12" fmla="*/ 3 w 652"/>
                  <a:gd name="T13" fmla="*/ 286 h 1100"/>
                  <a:gd name="T14" fmla="*/ 0 w 652"/>
                  <a:gd name="T15" fmla="*/ 370 h 1100"/>
                  <a:gd name="T16" fmla="*/ 5 w 652"/>
                  <a:gd name="T17" fmla="*/ 451 h 1100"/>
                  <a:gd name="T18" fmla="*/ 16 w 652"/>
                  <a:gd name="T19" fmla="*/ 523 h 1100"/>
                  <a:gd name="T20" fmla="*/ 38 w 652"/>
                  <a:gd name="T21" fmla="*/ 596 h 1100"/>
                  <a:gd name="T22" fmla="*/ 65 w 652"/>
                  <a:gd name="T23" fmla="*/ 666 h 1100"/>
                  <a:gd name="T24" fmla="*/ 101 w 652"/>
                  <a:gd name="T25" fmla="*/ 734 h 1100"/>
                  <a:gd name="T26" fmla="*/ 146 w 652"/>
                  <a:gd name="T27" fmla="*/ 802 h 1100"/>
                  <a:gd name="T28" fmla="*/ 191 w 652"/>
                  <a:gd name="T29" fmla="*/ 859 h 1100"/>
                  <a:gd name="T30" fmla="*/ 243 w 652"/>
                  <a:gd name="T31" fmla="*/ 911 h 1100"/>
                  <a:gd name="T32" fmla="*/ 311 w 652"/>
                  <a:gd name="T33" fmla="*/ 969 h 1100"/>
                  <a:gd name="T34" fmla="*/ 369 w 652"/>
                  <a:gd name="T35" fmla="*/ 1005 h 1100"/>
                  <a:gd name="T36" fmla="*/ 446 w 652"/>
                  <a:gd name="T37" fmla="*/ 1045 h 1100"/>
                  <a:gd name="T38" fmla="*/ 527 w 652"/>
                  <a:gd name="T39" fmla="*/ 1074 h 1100"/>
                  <a:gd name="T40" fmla="*/ 581 w 652"/>
                  <a:gd name="T41" fmla="*/ 1089 h 1100"/>
                  <a:gd name="T42" fmla="*/ 652 w 652"/>
                  <a:gd name="T43" fmla="*/ 1100 h 1100"/>
                  <a:gd name="T44" fmla="*/ 581 w 652"/>
                  <a:gd name="T45" fmla="*/ 1080 h 1100"/>
                  <a:gd name="T46" fmla="*/ 537 w 652"/>
                  <a:gd name="T47" fmla="*/ 1064 h 1100"/>
                  <a:gd name="T48" fmla="*/ 491 w 652"/>
                  <a:gd name="T49" fmla="*/ 1042 h 1100"/>
                  <a:gd name="T50" fmla="*/ 447 w 652"/>
                  <a:gd name="T51" fmla="*/ 1010 h 1100"/>
                  <a:gd name="T52" fmla="*/ 411 w 652"/>
                  <a:gd name="T53" fmla="*/ 981 h 1100"/>
                  <a:gd name="T54" fmla="*/ 372 w 652"/>
                  <a:gd name="T55" fmla="*/ 939 h 1100"/>
                  <a:gd name="T56" fmla="*/ 339 w 652"/>
                  <a:gd name="T57" fmla="*/ 899 h 1100"/>
                  <a:gd name="T58" fmla="*/ 318 w 652"/>
                  <a:gd name="T59" fmla="*/ 852 h 1100"/>
                  <a:gd name="T60" fmla="*/ 296 w 652"/>
                  <a:gd name="T61" fmla="*/ 807 h 1100"/>
                  <a:gd name="T62" fmla="*/ 278 w 652"/>
                  <a:gd name="T63" fmla="*/ 746 h 1100"/>
                  <a:gd name="T64" fmla="*/ 269 w 652"/>
                  <a:gd name="T65" fmla="*/ 671 h 1100"/>
                  <a:gd name="T66" fmla="*/ 269 w 652"/>
                  <a:gd name="T67" fmla="*/ 589 h 1100"/>
                  <a:gd name="T68" fmla="*/ 276 w 652"/>
                  <a:gd name="T69" fmla="*/ 506 h 1100"/>
                  <a:gd name="T70" fmla="*/ 299 w 652"/>
                  <a:gd name="T71" fmla="*/ 413 h 1100"/>
                  <a:gd name="T72" fmla="*/ 336 w 652"/>
                  <a:gd name="T73" fmla="*/ 323 h 1100"/>
                  <a:gd name="T74" fmla="*/ 369 w 652"/>
                  <a:gd name="T75" fmla="*/ 243 h 1100"/>
                  <a:gd name="T76" fmla="*/ 417 w 652"/>
                  <a:gd name="T77" fmla="*/ 163 h 1100"/>
                  <a:gd name="T78" fmla="*/ 93 w 652"/>
                  <a:gd name="T7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1100">
                    <a:moveTo>
                      <a:pt x="93" y="0"/>
                    </a:moveTo>
                    <a:lnTo>
                      <a:pt x="66" y="42"/>
                    </a:lnTo>
                    <a:lnTo>
                      <a:pt x="51" y="78"/>
                    </a:lnTo>
                    <a:lnTo>
                      <a:pt x="35" y="123"/>
                    </a:lnTo>
                    <a:lnTo>
                      <a:pt x="21" y="176"/>
                    </a:lnTo>
                    <a:lnTo>
                      <a:pt x="10" y="226"/>
                    </a:lnTo>
                    <a:lnTo>
                      <a:pt x="3" y="286"/>
                    </a:lnTo>
                    <a:lnTo>
                      <a:pt x="0" y="370"/>
                    </a:lnTo>
                    <a:lnTo>
                      <a:pt x="5" y="451"/>
                    </a:lnTo>
                    <a:lnTo>
                      <a:pt x="16" y="523"/>
                    </a:lnTo>
                    <a:lnTo>
                      <a:pt x="38" y="596"/>
                    </a:lnTo>
                    <a:lnTo>
                      <a:pt x="65" y="666"/>
                    </a:lnTo>
                    <a:lnTo>
                      <a:pt x="101" y="734"/>
                    </a:lnTo>
                    <a:lnTo>
                      <a:pt x="146" y="802"/>
                    </a:lnTo>
                    <a:lnTo>
                      <a:pt x="191" y="859"/>
                    </a:lnTo>
                    <a:lnTo>
                      <a:pt x="243" y="911"/>
                    </a:lnTo>
                    <a:lnTo>
                      <a:pt x="311" y="969"/>
                    </a:lnTo>
                    <a:lnTo>
                      <a:pt x="369" y="1005"/>
                    </a:lnTo>
                    <a:lnTo>
                      <a:pt x="446" y="1045"/>
                    </a:lnTo>
                    <a:lnTo>
                      <a:pt x="527" y="1074"/>
                    </a:lnTo>
                    <a:lnTo>
                      <a:pt x="581" y="1089"/>
                    </a:lnTo>
                    <a:lnTo>
                      <a:pt x="652" y="1100"/>
                    </a:lnTo>
                    <a:lnTo>
                      <a:pt x="581" y="1080"/>
                    </a:lnTo>
                    <a:lnTo>
                      <a:pt x="537" y="1064"/>
                    </a:lnTo>
                    <a:lnTo>
                      <a:pt x="491" y="1042"/>
                    </a:lnTo>
                    <a:lnTo>
                      <a:pt x="447" y="1010"/>
                    </a:lnTo>
                    <a:lnTo>
                      <a:pt x="411" y="981"/>
                    </a:lnTo>
                    <a:lnTo>
                      <a:pt x="372" y="939"/>
                    </a:lnTo>
                    <a:lnTo>
                      <a:pt x="339" y="899"/>
                    </a:lnTo>
                    <a:lnTo>
                      <a:pt x="318" y="852"/>
                    </a:lnTo>
                    <a:lnTo>
                      <a:pt x="296" y="807"/>
                    </a:lnTo>
                    <a:lnTo>
                      <a:pt x="278" y="746"/>
                    </a:lnTo>
                    <a:lnTo>
                      <a:pt x="269" y="671"/>
                    </a:lnTo>
                    <a:lnTo>
                      <a:pt x="269" y="589"/>
                    </a:lnTo>
                    <a:lnTo>
                      <a:pt x="276" y="506"/>
                    </a:lnTo>
                    <a:lnTo>
                      <a:pt x="299" y="413"/>
                    </a:lnTo>
                    <a:lnTo>
                      <a:pt x="336" y="323"/>
                    </a:lnTo>
                    <a:lnTo>
                      <a:pt x="369" y="243"/>
                    </a:lnTo>
                    <a:lnTo>
                      <a:pt x="417" y="163"/>
                    </a:lnTo>
                    <a:lnTo>
                      <a:pt x="93" y="0"/>
                    </a:lnTo>
                    <a:close/>
                  </a:path>
                </a:pathLst>
              </a:custGeom>
              <a:solidFill>
                <a:schemeClr val="tx1">
                  <a:lumMod val="60000"/>
                  <a:lumOff val="40000"/>
                </a:scheme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5" name="Freeform 15">
                <a:extLst>
                  <a:ext uri="{FF2B5EF4-FFF2-40B4-BE49-F238E27FC236}">
                    <a16:creationId xmlns:a16="http://schemas.microsoft.com/office/drawing/2014/main" id="{147D9212-1B19-4906-834E-BAF732A15DE0}"/>
                  </a:ext>
                </a:extLst>
              </p:cNvPr>
              <p:cNvSpPr>
                <a:spLocks/>
              </p:cNvSpPr>
              <p:nvPr/>
            </p:nvSpPr>
            <p:spPr bwMode="gray">
              <a:xfrm>
                <a:off x="3341690" y="2811961"/>
                <a:ext cx="1035050" cy="1746251"/>
              </a:xfrm>
              <a:custGeom>
                <a:avLst/>
                <a:gdLst>
                  <a:gd name="T0" fmla="*/ 93 w 652"/>
                  <a:gd name="T1" fmla="*/ 0 h 1100"/>
                  <a:gd name="T2" fmla="*/ 66 w 652"/>
                  <a:gd name="T3" fmla="*/ 42 h 1100"/>
                  <a:gd name="T4" fmla="*/ 51 w 652"/>
                  <a:gd name="T5" fmla="*/ 78 h 1100"/>
                  <a:gd name="T6" fmla="*/ 35 w 652"/>
                  <a:gd name="T7" fmla="*/ 123 h 1100"/>
                  <a:gd name="T8" fmla="*/ 21 w 652"/>
                  <a:gd name="T9" fmla="*/ 176 h 1100"/>
                  <a:gd name="T10" fmla="*/ 10 w 652"/>
                  <a:gd name="T11" fmla="*/ 226 h 1100"/>
                  <a:gd name="T12" fmla="*/ 3 w 652"/>
                  <a:gd name="T13" fmla="*/ 286 h 1100"/>
                  <a:gd name="T14" fmla="*/ 0 w 652"/>
                  <a:gd name="T15" fmla="*/ 370 h 1100"/>
                  <a:gd name="T16" fmla="*/ 5 w 652"/>
                  <a:gd name="T17" fmla="*/ 451 h 1100"/>
                  <a:gd name="T18" fmla="*/ 16 w 652"/>
                  <a:gd name="T19" fmla="*/ 523 h 1100"/>
                  <a:gd name="T20" fmla="*/ 38 w 652"/>
                  <a:gd name="T21" fmla="*/ 596 h 1100"/>
                  <a:gd name="T22" fmla="*/ 65 w 652"/>
                  <a:gd name="T23" fmla="*/ 666 h 1100"/>
                  <a:gd name="T24" fmla="*/ 101 w 652"/>
                  <a:gd name="T25" fmla="*/ 734 h 1100"/>
                  <a:gd name="T26" fmla="*/ 146 w 652"/>
                  <a:gd name="T27" fmla="*/ 802 h 1100"/>
                  <a:gd name="T28" fmla="*/ 191 w 652"/>
                  <a:gd name="T29" fmla="*/ 859 h 1100"/>
                  <a:gd name="T30" fmla="*/ 243 w 652"/>
                  <a:gd name="T31" fmla="*/ 911 h 1100"/>
                  <a:gd name="T32" fmla="*/ 311 w 652"/>
                  <a:gd name="T33" fmla="*/ 969 h 1100"/>
                  <a:gd name="T34" fmla="*/ 369 w 652"/>
                  <a:gd name="T35" fmla="*/ 1005 h 1100"/>
                  <a:gd name="T36" fmla="*/ 446 w 652"/>
                  <a:gd name="T37" fmla="*/ 1045 h 1100"/>
                  <a:gd name="T38" fmla="*/ 527 w 652"/>
                  <a:gd name="T39" fmla="*/ 1074 h 1100"/>
                  <a:gd name="T40" fmla="*/ 581 w 652"/>
                  <a:gd name="T41" fmla="*/ 1089 h 1100"/>
                  <a:gd name="T42" fmla="*/ 652 w 652"/>
                  <a:gd name="T43" fmla="*/ 1100 h 1100"/>
                  <a:gd name="T44" fmla="*/ 581 w 652"/>
                  <a:gd name="T45" fmla="*/ 1080 h 1100"/>
                  <a:gd name="T46" fmla="*/ 537 w 652"/>
                  <a:gd name="T47" fmla="*/ 1064 h 1100"/>
                  <a:gd name="T48" fmla="*/ 491 w 652"/>
                  <a:gd name="T49" fmla="*/ 1042 h 1100"/>
                  <a:gd name="T50" fmla="*/ 447 w 652"/>
                  <a:gd name="T51" fmla="*/ 1010 h 1100"/>
                  <a:gd name="T52" fmla="*/ 411 w 652"/>
                  <a:gd name="T53" fmla="*/ 981 h 1100"/>
                  <a:gd name="T54" fmla="*/ 372 w 652"/>
                  <a:gd name="T55" fmla="*/ 939 h 1100"/>
                  <a:gd name="T56" fmla="*/ 339 w 652"/>
                  <a:gd name="T57" fmla="*/ 899 h 1100"/>
                  <a:gd name="T58" fmla="*/ 318 w 652"/>
                  <a:gd name="T59" fmla="*/ 852 h 1100"/>
                  <a:gd name="T60" fmla="*/ 296 w 652"/>
                  <a:gd name="T61" fmla="*/ 807 h 1100"/>
                  <a:gd name="T62" fmla="*/ 278 w 652"/>
                  <a:gd name="T63" fmla="*/ 746 h 1100"/>
                  <a:gd name="T64" fmla="*/ 269 w 652"/>
                  <a:gd name="T65" fmla="*/ 671 h 1100"/>
                  <a:gd name="T66" fmla="*/ 269 w 652"/>
                  <a:gd name="T67" fmla="*/ 589 h 1100"/>
                  <a:gd name="T68" fmla="*/ 276 w 652"/>
                  <a:gd name="T69" fmla="*/ 506 h 1100"/>
                  <a:gd name="T70" fmla="*/ 299 w 652"/>
                  <a:gd name="T71" fmla="*/ 413 h 1100"/>
                  <a:gd name="T72" fmla="*/ 336 w 652"/>
                  <a:gd name="T73" fmla="*/ 323 h 1100"/>
                  <a:gd name="T74" fmla="*/ 369 w 652"/>
                  <a:gd name="T75" fmla="*/ 243 h 1100"/>
                  <a:gd name="T76" fmla="*/ 417 w 652"/>
                  <a:gd name="T77" fmla="*/ 163 h 1100"/>
                  <a:gd name="T78" fmla="*/ 93 w 652"/>
                  <a:gd name="T7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1100">
                    <a:moveTo>
                      <a:pt x="93" y="0"/>
                    </a:moveTo>
                    <a:lnTo>
                      <a:pt x="66" y="42"/>
                    </a:lnTo>
                    <a:lnTo>
                      <a:pt x="51" y="78"/>
                    </a:lnTo>
                    <a:lnTo>
                      <a:pt x="35" y="123"/>
                    </a:lnTo>
                    <a:lnTo>
                      <a:pt x="21" y="176"/>
                    </a:lnTo>
                    <a:lnTo>
                      <a:pt x="10" y="226"/>
                    </a:lnTo>
                    <a:lnTo>
                      <a:pt x="3" y="286"/>
                    </a:lnTo>
                    <a:lnTo>
                      <a:pt x="0" y="370"/>
                    </a:lnTo>
                    <a:lnTo>
                      <a:pt x="5" y="451"/>
                    </a:lnTo>
                    <a:lnTo>
                      <a:pt x="16" y="523"/>
                    </a:lnTo>
                    <a:lnTo>
                      <a:pt x="38" y="596"/>
                    </a:lnTo>
                    <a:lnTo>
                      <a:pt x="65" y="666"/>
                    </a:lnTo>
                    <a:lnTo>
                      <a:pt x="101" y="734"/>
                    </a:lnTo>
                    <a:lnTo>
                      <a:pt x="146" y="802"/>
                    </a:lnTo>
                    <a:lnTo>
                      <a:pt x="191" y="859"/>
                    </a:lnTo>
                    <a:lnTo>
                      <a:pt x="243" y="911"/>
                    </a:lnTo>
                    <a:lnTo>
                      <a:pt x="311" y="969"/>
                    </a:lnTo>
                    <a:lnTo>
                      <a:pt x="369" y="1005"/>
                    </a:lnTo>
                    <a:lnTo>
                      <a:pt x="446" y="1045"/>
                    </a:lnTo>
                    <a:lnTo>
                      <a:pt x="527" y="1074"/>
                    </a:lnTo>
                    <a:lnTo>
                      <a:pt x="581" y="1089"/>
                    </a:lnTo>
                    <a:lnTo>
                      <a:pt x="652" y="1100"/>
                    </a:lnTo>
                    <a:lnTo>
                      <a:pt x="581" y="1080"/>
                    </a:lnTo>
                    <a:lnTo>
                      <a:pt x="537" y="1064"/>
                    </a:lnTo>
                    <a:lnTo>
                      <a:pt x="491" y="1042"/>
                    </a:lnTo>
                    <a:lnTo>
                      <a:pt x="447" y="1010"/>
                    </a:lnTo>
                    <a:lnTo>
                      <a:pt x="411" y="981"/>
                    </a:lnTo>
                    <a:lnTo>
                      <a:pt x="372" y="939"/>
                    </a:lnTo>
                    <a:lnTo>
                      <a:pt x="339" y="899"/>
                    </a:lnTo>
                    <a:lnTo>
                      <a:pt x="318" y="852"/>
                    </a:lnTo>
                    <a:lnTo>
                      <a:pt x="296" y="807"/>
                    </a:lnTo>
                    <a:lnTo>
                      <a:pt x="278" y="746"/>
                    </a:lnTo>
                    <a:lnTo>
                      <a:pt x="269" y="671"/>
                    </a:lnTo>
                    <a:lnTo>
                      <a:pt x="269" y="589"/>
                    </a:lnTo>
                    <a:lnTo>
                      <a:pt x="276" y="506"/>
                    </a:lnTo>
                    <a:lnTo>
                      <a:pt x="299" y="413"/>
                    </a:lnTo>
                    <a:lnTo>
                      <a:pt x="336" y="323"/>
                    </a:lnTo>
                    <a:lnTo>
                      <a:pt x="369" y="243"/>
                    </a:lnTo>
                    <a:lnTo>
                      <a:pt x="417" y="163"/>
                    </a:lnTo>
                    <a:lnTo>
                      <a:pt x="93" y="0"/>
                    </a:lnTo>
                    <a:close/>
                  </a:path>
                </a:pathLst>
              </a:custGeom>
              <a:solidFill>
                <a:schemeClr val="bg1">
                  <a:lumMod val="85000"/>
                </a:scheme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l" defTabSz="4572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6" name="Freeform 17">
                <a:extLst>
                  <a:ext uri="{FF2B5EF4-FFF2-40B4-BE49-F238E27FC236}">
                    <a16:creationId xmlns:a16="http://schemas.microsoft.com/office/drawing/2014/main" id="{B1467D47-2A79-485B-9E83-47235BDE478F}"/>
                  </a:ext>
                </a:extLst>
              </p:cNvPr>
              <p:cNvSpPr>
                <a:spLocks/>
              </p:cNvSpPr>
              <p:nvPr/>
            </p:nvSpPr>
            <p:spPr bwMode="gray">
              <a:xfrm rot="7190076">
                <a:off x="4100515" y="1762623"/>
                <a:ext cx="1035050" cy="1746250"/>
              </a:xfrm>
              <a:custGeom>
                <a:avLst/>
                <a:gdLst>
                  <a:gd name="T0" fmla="*/ 93 w 652"/>
                  <a:gd name="T1" fmla="*/ 0 h 1100"/>
                  <a:gd name="T2" fmla="*/ 66 w 652"/>
                  <a:gd name="T3" fmla="*/ 42 h 1100"/>
                  <a:gd name="T4" fmla="*/ 51 w 652"/>
                  <a:gd name="T5" fmla="*/ 78 h 1100"/>
                  <a:gd name="T6" fmla="*/ 35 w 652"/>
                  <a:gd name="T7" fmla="*/ 123 h 1100"/>
                  <a:gd name="T8" fmla="*/ 21 w 652"/>
                  <a:gd name="T9" fmla="*/ 176 h 1100"/>
                  <a:gd name="T10" fmla="*/ 10 w 652"/>
                  <a:gd name="T11" fmla="*/ 226 h 1100"/>
                  <a:gd name="T12" fmla="*/ 3 w 652"/>
                  <a:gd name="T13" fmla="*/ 286 h 1100"/>
                  <a:gd name="T14" fmla="*/ 0 w 652"/>
                  <a:gd name="T15" fmla="*/ 370 h 1100"/>
                  <a:gd name="T16" fmla="*/ 5 w 652"/>
                  <a:gd name="T17" fmla="*/ 451 h 1100"/>
                  <a:gd name="T18" fmla="*/ 16 w 652"/>
                  <a:gd name="T19" fmla="*/ 523 h 1100"/>
                  <a:gd name="T20" fmla="*/ 38 w 652"/>
                  <a:gd name="T21" fmla="*/ 596 h 1100"/>
                  <a:gd name="T22" fmla="*/ 65 w 652"/>
                  <a:gd name="T23" fmla="*/ 666 h 1100"/>
                  <a:gd name="T24" fmla="*/ 101 w 652"/>
                  <a:gd name="T25" fmla="*/ 734 h 1100"/>
                  <a:gd name="T26" fmla="*/ 146 w 652"/>
                  <a:gd name="T27" fmla="*/ 802 h 1100"/>
                  <a:gd name="T28" fmla="*/ 191 w 652"/>
                  <a:gd name="T29" fmla="*/ 859 h 1100"/>
                  <a:gd name="T30" fmla="*/ 243 w 652"/>
                  <a:gd name="T31" fmla="*/ 911 h 1100"/>
                  <a:gd name="T32" fmla="*/ 311 w 652"/>
                  <a:gd name="T33" fmla="*/ 969 h 1100"/>
                  <a:gd name="T34" fmla="*/ 369 w 652"/>
                  <a:gd name="T35" fmla="*/ 1005 h 1100"/>
                  <a:gd name="T36" fmla="*/ 446 w 652"/>
                  <a:gd name="T37" fmla="*/ 1045 h 1100"/>
                  <a:gd name="T38" fmla="*/ 527 w 652"/>
                  <a:gd name="T39" fmla="*/ 1074 h 1100"/>
                  <a:gd name="T40" fmla="*/ 581 w 652"/>
                  <a:gd name="T41" fmla="*/ 1089 h 1100"/>
                  <a:gd name="T42" fmla="*/ 652 w 652"/>
                  <a:gd name="T43" fmla="*/ 1100 h 1100"/>
                  <a:gd name="T44" fmla="*/ 581 w 652"/>
                  <a:gd name="T45" fmla="*/ 1080 h 1100"/>
                  <a:gd name="T46" fmla="*/ 537 w 652"/>
                  <a:gd name="T47" fmla="*/ 1064 h 1100"/>
                  <a:gd name="T48" fmla="*/ 491 w 652"/>
                  <a:gd name="T49" fmla="*/ 1042 h 1100"/>
                  <a:gd name="T50" fmla="*/ 447 w 652"/>
                  <a:gd name="T51" fmla="*/ 1010 h 1100"/>
                  <a:gd name="T52" fmla="*/ 411 w 652"/>
                  <a:gd name="T53" fmla="*/ 981 h 1100"/>
                  <a:gd name="T54" fmla="*/ 372 w 652"/>
                  <a:gd name="T55" fmla="*/ 939 h 1100"/>
                  <a:gd name="T56" fmla="*/ 339 w 652"/>
                  <a:gd name="T57" fmla="*/ 899 h 1100"/>
                  <a:gd name="T58" fmla="*/ 318 w 652"/>
                  <a:gd name="T59" fmla="*/ 852 h 1100"/>
                  <a:gd name="T60" fmla="*/ 296 w 652"/>
                  <a:gd name="T61" fmla="*/ 807 h 1100"/>
                  <a:gd name="T62" fmla="*/ 278 w 652"/>
                  <a:gd name="T63" fmla="*/ 746 h 1100"/>
                  <a:gd name="T64" fmla="*/ 269 w 652"/>
                  <a:gd name="T65" fmla="*/ 671 h 1100"/>
                  <a:gd name="T66" fmla="*/ 269 w 652"/>
                  <a:gd name="T67" fmla="*/ 589 h 1100"/>
                  <a:gd name="T68" fmla="*/ 276 w 652"/>
                  <a:gd name="T69" fmla="*/ 506 h 1100"/>
                  <a:gd name="T70" fmla="*/ 299 w 652"/>
                  <a:gd name="T71" fmla="*/ 413 h 1100"/>
                  <a:gd name="T72" fmla="*/ 336 w 652"/>
                  <a:gd name="T73" fmla="*/ 323 h 1100"/>
                  <a:gd name="T74" fmla="*/ 369 w 652"/>
                  <a:gd name="T75" fmla="*/ 243 h 1100"/>
                  <a:gd name="T76" fmla="*/ 417 w 652"/>
                  <a:gd name="T77" fmla="*/ 163 h 1100"/>
                  <a:gd name="T78" fmla="*/ 93 w 652"/>
                  <a:gd name="T79"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2" h="1100">
                    <a:moveTo>
                      <a:pt x="93" y="0"/>
                    </a:moveTo>
                    <a:lnTo>
                      <a:pt x="66" y="42"/>
                    </a:lnTo>
                    <a:lnTo>
                      <a:pt x="51" y="78"/>
                    </a:lnTo>
                    <a:lnTo>
                      <a:pt x="35" y="123"/>
                    </a:lnTo>
                    <a:lnTo>
                      <a:pt x="21" y="176"/>
                    </a:lnTo>
                    <a:lnTo>
                      <a:pt x="10" y="226"/>
                    </a:lnTo>
                    <a:lnTo>
                      <a:pt x="3" y="286"/>
                    </a:lnTo>
                    <a:lnTo>
                      <a:pt x="0" y="370"/>
                    </a:lnTo>
                    <a:lnTo>
                      <a:pt x="5" y="451"/>
                    </a:lnTo>
                    <a:lnTo>
                      <a:pt x="16" y="523"/>
                    </a:lnTo>
                    <a:lnTo>
                      <a:pt x="38" y="596"/>
                    </a:lnTo>
                    <a:lnTo>
                      <a:pt x="65" y="666"/>
                    </a:lnTo>
                    <a:lnTo>
                      <a:pt x="101" y="734"/>
                    </a:lnTo>
                    <a:lnTo>
                      <a:pt x="146" y="802"/>
                    </a:lnTo>
                    <a:lnTo>
                      <a:pt x="191" y="859"/>
                    </a:lnTo>
                    <a:lnTo>
                      <a:pt x="243" y="911"/>
                    </a:lnTo>
                    <a:lnTo>
                      <a:pt x="311" y="969"/>
                    </a:lnTo>
                    <a:lnTo>
                      <a:pt x="369" y="1005"/>
                    </a:lnTo>
                    <a:lnTo>
                      <a:pt x="446" y="1045"/>
                    </a:lnTo>
                    <a:lnTo>
                      <a:pt x="527" y="1074"/>
                    </a:lnTo>
                    <a:lnTo>
                      <a:pt x="581" y="1089"/>
                    </a:lnTo>
                    <a:lnTo>
                      <a:pt x="652" y="1100"/>
                    </a:lnTo>
                    <a:lnTo>
                      <a:pt x="581" y="1080"/>
                    </a:lnTo>
                    <a:lnTo>
                      <a:pt x="537" y="1064"/>
                    </a:lnTo>
                    <a:lnTo>
                      <a:pt x="491" y="1042"/>
                    </a:lnTo>
                    <a:lnTo>
                      <a:pt x="447" y="1010"/>
                    </a:lnTo>
                    <a:lnTo>
                      <a:pt x="411" y="981"/>
                    </a:lnTo>
                    <a:lnTo>
                      <a:pt x="372" y="939"/>
                    </a:lnTo>
                    <a:lnTo>
                      <a:pt x="339" y="899"/>
                    </a:lnTo>
                    <a:lnTo>
                      <a:pt x="318" y="852"/>
                    </a:lnTo>
                    <a:lnTo>
                      <a:pt x="296" y="807"/>
                    </a:lnTo>
                    <a:lnTo>
                      <a:pt x="278" y="746"/>
                    </a:lnTo>
                    <a:lnTo>
                      <a:pt x="269" y="671"/>
                    </a:lnTo>
                    <a:lnTo>
                      <a:pt x="269" y="589"/>
                    </a:lnTo>
                    <a:lnTo>
                      <a:pt x="276" y="506"/>
                    </a:lnTo>
                    <a:lnTo>
                      <a:pt x="299" y="413"/>
                    </a:lnTo>
                    <a:lnTo>
                      <a:pt x="336" y="323"/>
                    </a:lnTo>
                    <a:lnTo>
                      <a:pt x="369" y="243"/>
                    </a:lnTo>
                    <a:lnTo>
                      <a:pt x="417" y="163"/>
                    </a:lnTo>
                    <a:lnTo>
                      <a:pt x="93" y="0"/>
                    </a:lnTo>
                    <a:close/>
                  </a:path>
                </a:pathLst>
              </a:custGeom>
              <a:solidFill>
                <a:schemeClr val="bg1">
                  <a:lumMod val="75000"/>
                </a:schemeClr>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43" name="Rectangle 42">
              <a:extLst>
                <a:ext uri="{FF2B5EF4-FFF2-40B4-BE49-F238E27FC236}">
                  <a16:creationId xmlns:a16="http://schemas.microsoft.com/office/drawing/2014/main" id="{CE8E9BAA-9E57-4B8C-9FBA-A8304D970281}"/>
                </a:ext>
              </a:extLst>
            </p:cNvPr>
            <p:cNvSpPr/>
            <p:nvPr/>
          </p:nvSpPr>
          <p:spPr>
            <a:xfrm>
              <a:off x="727036" y="1962645"/>
              <a:ext cx="3386257" cy="2014928"/>
            </a:xfrm>
            <a:prstGeom prst="rect">
              <a:avLst/>
            </a:prstGeom>
            <a:solidFill>
              <a:schemeClr val="bg1"/>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18288"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5F68B7E2-C882-40E0-88C9-2E290BA0195F}"/>
                </a:ext>
              </a:extLst>
            </p:cNvPr>
            <p:cNvSpPr/>
            <p:nvPr/>
          </p:nvSpPr>
          <p:spPr>
            <a:xfrm>
              <a:off x="727036" y="3200032"/>
              <a:ext cx="3386258" cy="677108"/>
            </a:xfrm>
            <a:prstGeom prst="rect">
              <a:avLst/>
            </a:prstGeom>
          </p:spPr>
          <p:txBody>
            <a:bodyPr wrap="square" lIns="9144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Framework adaptable across industries and value chains enabling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highly-accurate identification </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of Cybersecurity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risks</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based on relevant impacts to the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operations</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and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actionable treatment actions</a:t>
              </a:r>
            </a:p>
          </p:txBody>
        </p:sp>
        <p:sp>
          <p:nvSpPr>
            <p:cNvPr id="45" name="Rectangle 44">
              <a:extLst>
                <a:ext uri="{FF2B5EF4-FFF2-40B4-BE49-F238E27FC236}">
                  <a16:creationId xmlns:a16="http://schemas.microsoft.com/office/drawing/2014/main" id="{D68E193B-7FDA-43C6-93FD-D3664BBF0853}"/>
                </a:ext>
              </a:extLst>
            </p:cNvPr>
            <p:cNvSpPr/>
            <p:nvPr/>
          </p:nvSpPr>
          <p:spPr>
            <a:xfrm>
              <a:off x="6097595" y="4222740"/>
              <a:ext cx="3386257" cy="2014928"/>
            </a:xfrm>
            <a:prstGeom prst="rect">
              <a:avLst/>
            </a:prstGeom>
            <a:solidFill>
              <a:schemeClr val="bg1"/>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18288"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99EF91ED-EFBA-4533-9B72-1E28D84DBC29}"/>
                </a:ext>
              </a:extLst>
            </p:cNvPr>
            <p:cNvSpPr/>
            <p:nvPr/>
          </p:nvSpPr>
          <p:spPr>
            <a:xfrm>
              <a:off x="727038" y="4222740"/>
              <a:ext cx="3386257" cy="2014928"/>
            </a:xfrm>
            <a:prstGeom prst="rect">
              <a:avLst/>
            </a:prstGeom>
            <a:solidFill>
              <a:schemeClr val="bg1"/>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18288"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7" name="Rectangle 46">
              <a:extLst>
                <a:ext uri="{FF2B5EF4-FFF2-40B4-BE49-F238E27FC236}">
                  <a16:creationId xmlns:a16="http://schemas.microsoft.com/office/drawing/2014/main" id="{0740AB89-F4D2-44BD-975E-1F68C1F53E11}"/>
                </a:ext>
              </a:extLst>
            </p:cNvPr>
            <p:cNvSpPr/>
            <p:nvPr/>
          </p:nvSpPr>
          <p:spPr>
            <a:xfrm>
              <a:off x="6097595" y="1962646"/>
              <a:ext cx="3386257" cy="2014928"/>
            </a:xfrm>
            <a:prstGeom prst="rect">
              <a:avLst/>
            </a:prstGeom>
            <a:solidFill>
              <a:schemeClr val="bg1"/>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45720" tIns="45720" rIns="18288"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48" name="Picture 47">
              <a:extLst>
                <a:ext uri="{FF2B5EF4-FFF2-40B4-BE49-F238E27FC236}">
                  <a16:creationId xmlns:a16="http://schemas.microsoft.com/office/drawing/2014/main" id="{D557107F-E386-436A-B027-735146522FB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065400" y="2141010"/>
              <a:ext cx="1450646" cy="1002837"/>
            </a:xfrm>
            <a:prstGeom prst="rect">
              <a:avLst/>
            </a:prstGeom>
          </p:spPr>
        </p:pic>
        <p:sp>
          <p:nvSpPr>
            <p:cNvPr id="49" name="Rectangle 48">
              <a:extLst>
                <a:ext uri="{FF2B5EF4-FFF2-40B4-BE49-F238E27FC236}">
                  <a16:creationId xmlns:a16="http://schemas.microsoft.com/office/drawing/2014/main" id="{ECDA3CC7-CC17-4473-803D-95ACC6098C6F}"/>
                </a:ext>
              </a:extLst>
            </p:cNvPr>
            <p:cNvSpPr/>
            <p:nvPr/>
          </p:nvSpPr>
          <p:spPr>
            <a:xfrm>
              <a:off x="6097593" y="3284672"/>
              <a:ext cx="3386258" cy="507831"/>
            </a:xfrm>
            <a:prstGeom prst="rect">
              <a:avLst/>
            </a:prstGeom>
          </p:spPr>
          <p:txBody>
            <a:bodyPr wrap="square" lIns="9144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Proprietary platform </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to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customize security requirements</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and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record</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and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monitor</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risks through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advanced dashboard capabilities</a:t>
              </a:r>
            </a:p>
          </p:txBody>
        </p:sp>
        <p:sp>
          <p:nvSpPr>
            <p:cNvPr id="50" name="Rectangle 49">
              <a:extLst>
                <a:ext uri="{FF2B5EF4-FFF2-40B4-BE49-F238E27FC236}">
                  <a16:creationId xmlns:a16="http://schemas.microsoft.com/office/drawing/2014/main" id="{4BDC7BDF-738E-4235-8D78-CDA1A8CB5B95}"/>
                </a:ext>
              </a:extLst>
            </p:cNvPr>
            <p:cNvSpPr/>
            <p:nvPr/>
          </p:nvSpPr>
          <p:spPr>
            <a:xfrm>
              <a:off x="727036" y="5434511"/>
              <a:ext cx="3386258" cy="677108"/>
            </a:xfrm>
            <a:prstGeom prst="rect">
              <a:avLst/>
            </a:prstGeom>
          </p:spPr>
          <p:txBody>
            <a:bodyPr wrap="square" lIns="9144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Non-disruptive testing methodology </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based on IEC-62443 standards providing i</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ndependent verification and validation </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of OT systems posture along our intellectual capital (e.g.,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TAMICS</a:t>
              </a:r>
              <a:r>
                <a:rPr kumimoji="0" lang="en-US" sz="1100" b="1" i="0" u="none" strike="noStrike" kern="1200" cap="none" spc="0" normalizeH="0" baseline="30000" noProof="0" dirty="0">
                  <a:ln>
                    <a:noFill/>
                  </a:ln>
                  <a:solidFill>
                    <a:srgbClr val="000000"/>
                  </a:solidFill>
                  <a:effectLst/>
                  <a:uLnTx/>
                  <a:uFillTx/>
                  <a:latin typeface="Calibri" panose="020F0502020204030204"/>
                  <a:ea typeface="+mn-ea"/>
                  <a:cs typeface="+mn-cs"/>
                </a:rPr>
                <a:t>1</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and our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OT CS Labs</a:t>
              </a:r>
            </a:p>
          </p:txBody>
        </p:sp>
        <p:sp>
          <p:nvSpPr>
            <p:cNvPr id="51" name="Rectangle 50">
              <a:extLst>
                <a:ext uri="{FF2B5EF4-FFF2-40B4-BE49-F238E27FC236}">
                  <a16:creationId xmlns:a16="http://schemas.microsoft.com/office/drawing/2014/main" id="{1BAF3F71-A51B-4B21-A137-D08139DE88AF}"/>
                </a:ext>
              </a:extLst>
            </p:cNvPr>
            <p:cNvSpPr/>
            <p:nvPr/>
          </p:nvSpPr>
          <p:spPr>
            <a:xfrm>
              <a:off x="6097593" y="5434511"/>
              <a:ext cx="3386258" cy="677108"/>
            </a:xfrm>
            <a:prstGeom prst="rect">
              <a:avLst/>
            </a:prstGeom>
          </p:spPr>
          <p:txBody>
            <a:bodyPr wrap="square" lIns="9144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OT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threat-modelling framework </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composed of OT-specific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Tactics</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and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Macro-techniques</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 that allows development of scenarios, detection use cases, &amp;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threat hunting </a:t>
              </a: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hypothesis</a:t>
              </a:r>
              <a:endPar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52" name="Picture 51">
              <a:extLst>
                <a:ext uri="{FF2B5EF4-FFF2-40B4-BE49-F238E27FC236}">
                  <a16:creationId xmlns:a16="http://schemas.microsoft.com/office/drawing/2014/main" id="{5BC068CE-F6D5-4650-B436-61480D82D6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99858" y="2216582"/>
              <a:ext cx="1640612" cy="851693"/>
            </a:xfrm>
            <a:prstGeom prst="rect">
              <a:avLst/>
            </a:prstGeom>
          </p:spPr>
        </p:pic>
        <p:sp>
          <p:nvSpPr>
            <p:cNvPr id="55" name="Rectangle 54">
              <a:extLst>
                <a:ext uri="{FF2B5EF4-FFF2-40B4-BE49-F238E27FC236}">
                  <a16:creationId xmlns:a16="http://schemas.microsoft.com/office/drawing/2014/main" id="{7C8C1382-D43A-4E6F-83D1-30C5485C9732}"/>
                </a:ext>
              </a:extLst>
            </p:cNvPr>
            <p:cNvSpPr/>
            <p:nvPr/>
          </p:nvSpPr>
          <p:spPr>
            <a:xfrm>
              <a:off x="1321307" y="1870927"/>
              <a:ext cx="2197717" cy="15388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rPr>
                <a:t>Cybersecurity Analysis Framework</a:t>
              </a:r>
            </a:p>
          </p:txBody>
        </p:sp>
        <p:sp>
          <p:nvSpPr>
            <p:cNvPr id="56" name="Rectangle 55">
              <a:extLst>
                <a:ext uri="{FF2B5EF4-FFF2-40B4-BE49-F238E27FC236}">
                  <a16:creationId xmlns:a16="http://schemas.microsoft.com/office/drawing/2014/main" id="{92C4E230-776E-417D-A46E-86F4786D23CB}"/>
                </a:ext>
              </a:extLst>
            </p:cNvPr>
            <p:cNvSpPr/>
            <p:nvPr/>
          </p:nvSpPr>
          <p:spPr>
            <a:xfrm>
              <a:off x="1347757" y="4131265"/>
              <a:ext cx="2144818" cy="15388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rPr>
                <a:t>Cybersecurity Testing Framework</a:t>
              </a:r>
            </a:p>
          </p:txBody>
        </p:sp>
        <p:sp>
          <p:nvSpPr>
            <p:cNvPr id="60" name="Rectangle 59">
              <a:extLst>
                <a:ext uri="{FF2B5EF4-FFF2-40B4-BE49-F238E27FC236}">
                  <a16:creationId xmlns:a16="http://schemas.microsoft.com/office/drawing/2014/main" id="{8D2325D3-C679-42EC-881D-AC6CE654B8A2}"/>
                </a:ext>
              </a:extLst>
            </p:cNvPr>
            <p:cNvSpPr/>
            <p:nvPr/>
          </p:nvSpPr>
          <p:spPr>
            <a:xfrm>
              <a:off x="6384890" y="1863232"/>
              <a:ext cx="2811667" cy="169277"/>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rPr>
                <a:t>Risk Assessment Management Platform (RAMP)</a:t>
              </a:r>
            </a:p>
          </p:txBody>
        </p:sp>
        <p:pic>
          <p:nvPicPr>
            <p:cNvPr id="61" name="Picture 60">
              <a:extLst>
                <a:ext uri="{FF2B5EF4-FFF2-40B4-BE49-F238E27FC236}">
                  <a16:creationId xmlns:a16="http://schemas.microsoft.com/office/drawing/2014/main" id="{A376E744-63F5-4D1B-B7BF-0528D01EC65A}"/>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19525" y="4415104"/>
              <a:ext cx="1212554" cy="927702"/>
            </a:xfrm>
            <a:prstGeom prst="rect">
              <a:avLst/>
            </a:prstGeom>
          </p:spPr>
        </p:pic>
        <p:pic>
          <p:nvPicPr>
            <p:cNvPr id="91" name="Picture 90">
              <a:extLst>
                <a:ext uri="{FF2B5EF4-FFF2-40B4-BE49-F238E27FC236}">
                  <a16:creationId xmlns:a16="http://schemas.microsoft.com/office/drawing/2014/main" id="{1E405B94-71D8-4411-B610-680EFA93DB5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69807" y="4417924"/>
              <a:ext cx="1780824" cy="922063"/>
            </a:xfrm>
            <a:prstGeom prst="rect">
              <a:avLst/>
            </a:prstGeom>
          </p:spPr>
        </p:pic>
        <p:sp>
          <p:nvSpPr>
            <p:cNvPr id="92" name="Rectangle 91">
              <a:extLst>
                <a:ext uri="{FF2B5EF4-FFF2-40B4-BE49-F238E27FC236}">
                  <a16:creationId xmlns:a16="http://schemas.microsoft.com/office/drawing/2014/main" id="{2AC43AD6-6FC2-4701-BC95-055F9E5453D0}"/>
                </a:ext>
              </a:extLst>
            </p:cNvPr>
            <p:cNvSpPr/>
            <p:nvPr/>
          </p:nvSpPr>
          <p:spPr>
            <a:xfrm>
              <a:off x="6428170" y="4131265"/>
              <a:ext cx="2725105" cy="153888"/>
            </a:xfrm>
            <a:prstGeom prst="rect">
              <a:avLst/>
            </a:prstGeom>
            <a:solidFill>
              <a:schemeClr val="bg1"/>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rPr>
                <a:t>Cybersecurity Threat Modeling Framework </a:t>
              </a:r>
            </a:p>
          </p:txBody>
        </p:sp>
      </p:grpSp>
      <p:sp>
        <p:nvSpPr>
          <p:cNvPr id="97" name="TextBox 96">
            <a:extLst>
              <a:ext uri="{FF2B5EF4-FFF2-40B4-BE49-F238E27FC236}">
                <a16:creationId xmlns:a16="http://schemas.microsoft.com/office/drawing/2014/main" id="{988B98D5-3F94-4B21-98FF-95368F9A6ED6}"/>
              </a:ext>
            </a:extLst>
          </p:cNvPr>
          <p:cNvSpPr txBox="1"/>
          <p:nvPr/>
        </p:nvSpPr>
        <p:spPr bwMode="gray">
          <a:xfrm>
            <a:off x="1295858" y="6019800"/>
            <a:ext cx="1666322" cy="124650"/>
          </a:xfrm>
          <a:prstGeom prst="rect">
            <a:avLst/>
          </a:prstGeom>
          <a:noFill/>
        </p:spPr>
        <p:txBody>
          <a:bodyPr vert="horz" wrap="none" lIns="0" tIns="0" rIns="0" bIns="0" rtlCol="0">
            <a:spAutoFit/>
          </a:bodyPr>
          <a:lstStyle/>
          <a:p>
            <a:pPr marL="0" marR="0" lvl="0" indent="0" algn="l" defTabSz="914400" rtl="0" eaLnBrk="1" fontAlgn="auto" latinLnBrk="0" hangingPunct="1">
              <a:lnSpc>
                <a:spcPct val="90000"/>
              </a:lnSpc>
              <a:spcBef>
                <a:spcPct val="30000"/>
              </a:spcBef>
              <a:spcAft>
                <a:spcPct val="0"/>
              </a:spcAft>
              <a:buClrTx/>
              <a:buSzTx/>
              <a:buFontTx/>
              <a:buNone/>
              <a:tabLst/>
              <a:defRPr/>
            </a:pPr>
            <a:r>
              <a:rPr kumimoji="0" lang="en-US" sz="9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 Traffic Analysis Methodology</a:t>
            </a:r>
          </a:p>
        </p:txBody>
      </p:sp>
      <p:sp>
        <p:nvSpPr>
          <p:cNvPr id="33" name="Oval 32">
            <a:extLst>
              <a:ext uri="{FF2B5EF4-FFF2-40B4-BE49-F238E27FC236}">
                <a16:creationId xmlns:a16="http://schemas.microsoft.com/office/drawing/2014/main" id="{CB69A6BB-EEAB-4137-A624-10B2374A1C3B}"/>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34" name="AutoShape 1177">
            <a:extLst>
              <a:ext uri="{FF2B5EF4-FFF2-40B4-BE49-F238E27FC236}">
                <a16:creationId xmlns:a16="http://schemas.microsoft.com/office/drawing/2014/main" id="{509F8E61-D242-41AC-80F3-9BD2B8D45223}"/>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 Cybersecurity Leader with Deep Expertise in Developing National and Sector Level Programs</a:t>
            </a:r>
          </a:p>
        </p:txBody>
      </p:sp>
      <p:sp>
        <p:nvSpPr>
          <p:cNvPr id="35" name="STAMP">
            <a:extLst>
              <a:ext uri="{FF2B5EF4-FFF2-40B4-BE49-F238E27FC236}">
                <a16:creationId xmlns:a16="http://schemas.microsoft.com/office/drawing/2014/main" id="{EB16765F-17F8-46DA-A241-F57050C996EC}"/>
              </a:ext>
            </a:extLst>
          </p:cNvPr>
          <p:cNvSpPr txBox="1"/>
          <p:nvPr/>
        </p:nvSpPr>
        <p:spPr>
          <a:xfrm>
            <a:off x="10058400"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36" name="Footer Placeholder 3">
            <a:extLst>
              <a:ext uri="{FF2B5EF4-FFF2-40B4-BE49-F238E27FC236}">
                <a16:creationId xmlns:a16="http://schemas.microsoft.com/office/drawing/2014/main" id="{1DE1A833-CB09-48AB-AD06-20D40727407C}"/>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4128071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EDFBDA1-C717-46EC-B159-80EF7492769E}"/>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47" imgH="348" progId="TCLayout.ActiveDocument.1">
                  <p:embed/>
                </p:oleObj>
              </mc:Choice>
              <mc:Fallback>
                <p:oleObj name="think-cell Slide" r:id="rId14" imgW="347" imgH="348" progId="TCLayout.ActiveDocument.1">
                  <p:embed/>
                  <p:pic>
                    <p:nvPicPr>
                      <p:cNvPr id="7" name="Object 6" hidden="1">
                        <a:extLst>
                          <a:ext uri="{FF2B5EF4-FFF2-40B4-BE49-F238E27FC236}">
                            <a16:creationId xmlns:a16="http://schemas.microsoft.com/office/drawing/2014/main" id="{4EDFBDA1-C717-46EC-B159-80EF7492769E}"/>
                          </a:ext>
                        </a:extLst>
                      </p:cNvPr>
                      <p:cNvPicPr/>
                      <p:nvPr/>
                    </p:nvPicPr>
                    <p:blipFill>
                      <a:blip r:embed="rId15"/>
                      <a:stretch>
                        <a:fillRect/>
                      </a:stretch>
                    </p:blipFill>
                    <p:spPr>
                      <a:xfrm>
                        <a:off x="1144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F137B418-E6FB-475A-9BC4-BBB6582A68F5}"/>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sym typeface="Arial Narrow" panose="020B0606020202030204" pitchFamily="34" charset="0"/>
            </a:endParaRPr>
          </a:p>
        </p:txBody>
      </p:sp>
      <p:sp>
        <p:nvSpPr>
          <p:cNvPr id="3" name="Title 2">
            <a:extLst>
              <a:ext uri="{FF2B5EF4-FFF2-40B4-BE49-F238E27FC236}">
                <a16:creationId xmlns:a16="http://schemas.microsoft.com/office/drawing/2014/main" id="{2B9B6DAC-CFC5-4C5C-990E-D4C99C6B8B61}"/>
              </a:ext>
            </a:extLst>
          </p:cNvPr>
          <p:cNvSpPr>
            <a:spLocks noGrp="1"/>
          </p:cNvSpPr>
          <p:nvPr>
            <p:ph type="title"/>
          </p:nvPr>
        </p:nvSpPr>
        <p:spPr/>
        <p:txBody>
          <a:bodyPr vert="horz"/>
          <a:lstStyle/>
          <a:p>
            <a:r>
              <a:rPr lang="en-US" dirty="0"/>
              <a:t>We support organizations in managing the convergence of OT/IT cybersecurity missions</a:t>
            </a:r>
          </a:p>
        </p:txBody>
      </p:sp>
      <p:sp>
        <p:nvSpPr>
          <p:cNvPr id="12" name="TextBox 11">
            <a:extLst>
              <a:ext uri="{FF2B5EF4-FFF2-40B4-BE49-F238E27FC236}">
                <a16:creationId xmlns:a16="http://schemas.microsoft.com/office/drawing/2014/main" id="{6CE378A4-0136-48A2-BF3A-9720FC985758}"/>
              </a:ext>
            </a:extLst>
          </p:cNvPr>
          <p:cNvSpPr txBox="1"/>
          <p:nvPr/>
        </p:nvSpPr>
        <p:spPr>
          <a:xfrm>
            <a:off x="7207020" y="1464746"/>
            <a:ext cx="282821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Resulting Challenges</a:t>
            </a:r>
          </a:p>
        </p:txBody>
      </p:sp>
      <p:sp>
        <p:nvSpPr>
          <p:cNvPr id="8" name="Triangle 4">
            <a:extLst>
              <a:ext uri="{FF2B5EF4-FFF2-40B4-BE49-F238E27FC236}">
                <a16:creationId xmlns:a16="http://schemas.microsoft.com/office/drawing/2014/main" id="{1A4935A9-CCBF-430A-BD31-00BB9D11F495}"/>
              </a:ext>
            </a:extLst>
          </p:cNvPr>
          <p:cNvSpPr/>
          <p:nvPr/>
        </p:nvSpPr>
        <p:spPr>
          <a:xfrm rot="5400000">
            <a:off x="4720254" y="3720290"/>
            <a:ext cx="3675886" cy="312100"/>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9" name="Rectangle 8">
            <a:extLst>
              <a:ext uri="{FF2B5EF4-FFF2-40B4-BE49-F238E27FC236}">
                <a16:creationId xmlns:a16="http://schemas.microsoft.com/office/drawing/2014/main" id="{63288305-0217-4245-A551-F31625DEC2AD}"/>
              </a:ext>
            </a:extLst>
          </p:cNvPr>
          <p:cNvSpPr/>
          <p:nvPr/>
        </p:nvSpPr>
        <p:spPr>
          <a:xfrm>
            <a:off x="8053856" y="1762826"/>
            <a:ext cx="3299943" cy="1065500"/>
          </a:xfrm>
          <a:prstGeom prst="rect">
            <a:avLst/>
          </a:prstGeom>
          <a:noFill/>
          <a:ln>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There is </a:t>
            </a:r>
            <a:r>
              <a:rPr kumimoji="0" lang="en-US" sz="11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limited sharing and consolidation of critical information </a:t>
            </a: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needed to establish a correct view of the entire enterprise. Hence, management does not have complete information to effectively manage risk resulted from IT and OT integration</a:t>
            </a:r>
          </a:p>
        </p:txBody>
      </p:sp>
      <p:sp>
        <p:nvSpPr>
          <p:cNvPr id="10" name="Rectangle 9">
            <a:extLst>
              <a:ext uri="{FF2B5EF4-FFF2-40B4-BE49-F238E27FC236}">
                <a16:creationId xmlns:a16="http://schemas.microsoft.com/office/drawing/2014/main" id="{F63B62EC-1344-4EDE-A1CC-1A855341C482}"/>
              </a:ext>
            </a:extLst>
          </p:cNvPr>
          <p:cNvSpPr/>
          <p:nvPr/>
        </p:nvSpPr>
        <p:spPr>
          <a:xfrm>
            <a:off x="6892319" y="1762826"/>
            <a:ext cx="1165607" cy="1065500"/>
          </a:xfrm>
          <a:prstGeom prst="rect">
            <a:avLst/>
          </a:prstGeom>
          <a:solidFill>
            <a:schemeClr val="accent1">
              <a:lumMod val="20000"/>
              <a:lumOff val="80000"/>
            </a:schemeClr>
          </a:solidFill>
          <a:ln>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Limited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Visibility</a:t>
            </a:r>
          </a:p>
        </p:txBody>
      </p:sp>
      <p:pic>
        <p:nvPicPr>
          <p:cNvPr id="11" name="Picture 10">
            <a:extLst>
              <a:ext uri="{FF2B5EF4-FFF2-40B4-BE49-F238E27FC236}">
                <a16:creationId xmlns:a16="http://schemas.microsoft.com/office/drawing/2014/main" id="{7B0DDA47-8C6F-490C-864F-29C8F650CB4C}"/>
              </a:ext>
            </a:extLst>
          </p:cNvPr>
          <p:cNvPicPr>
            <a:picLocks noChangeAspect="1"/>
          </p:cNvPicPr>
          <p:nvPr/>
        </p:nvPicPr>
        <p:blipFill rotWithShape="1">
          <a:blip r:embed="rId16"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200657" y="1941220"/>
            <a:ext cx="548935" cy="338813"/>
          </a:xfrm>
          <a:prstGeom prst="rect">
            <a:avLst/>
          </a:prstGeom>
          <a:noFill/>
        </p:spPr>
      </p:pic>
      <p:sp>
        <p:nvSpPr>
          <p:cNvPr id="13" name="Rectangle 12">
            <a:extLst>
              <a:ext uri="{FF2B5EF4-FFF2-40B4-BE49-F238E27FC236}">
                <a16:creationId xmlns:a16="http://schemas.microsoft.com/office/drawing/2014/main" id="{30E5BAEE-EC69-48FB-A30E-506B624B3769}"/>
              </a:ext>
            </a:extLst>
          </p:cNvPr>
          <p:cNvSpPr/>
          <p:nvPr/>
        </p:nvSpPr>
        <p:spPr>
          <a:xfrm>
            <a:off x="8053856" y="2931219"/>
            <a:ext cx="3299943" cy="1211248"/>
          </a:xfrm>
          <a:prstGeom prst="rect">
            <a:avLst/>
          </a:prstGeom>
          <a:noFill/>
          <a:ln>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Traditionally, </a:t>
            </a:r>
            <a:r>
              <a:rPr kumimoji="0" lang="en-US" sz="11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OT prioritizes operational risks</a:t>
            </a: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 while </a:t>
            </a:r>
            <a:r>
              <a:rPr kumimoji="0" lang="en-US" sz="11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IT prioritizes information and cyber risks</a:t>
            </a: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 </a:t>
            </a:r>
            <a:r>
              <a:rPr kumimoji="0" lang="en-US" sz="11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OT’s focus on availability </a:t>
            </a: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of operations and </a:t>
            </a:r>
            <a:r>
              <a:rPr kumimoji="0" lang="en-US" sz="11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IT’s focus on the confidentiality</a:t>
            </a: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 mandate for the need of fit-for-purpose methodologies to manage the cyber risks emerging from the growing OT/IT integration</a:t>
            </a:r>
          </a:p>
        </p:txBody>
      </p:sp>
      <p:sp>
        <p:nvSpPr>
          <p:cNvPr id="14" name="Rectangle 13">
            <a:extLst>
              <a:ext uri="{FF2B5EF4-FFF2-40B4-BE49-F238E27FC236}">
                <a16:creationId xmlns:a16="http://schemas.microsoft.com/office/drawing/2014/main" id="{276D20B9-C542-4846-A45F-E2BB114AF6D0}"/>
              </a:ext>
            </a:extLst>
          </p:cNvPr>
          <p:cNvSpPr/>
          <p:nvPr/>
        </p:nvSpPr>
        <p:spPr>
          <a:xfrm>
            <a:off x="6892319" y="2931220"/>
            <a:ext cx="1165607" cy="1211248"/>
          </a:xfrm>
          <a:prstGeom prst="rect">
            <a:avLst/>
          </a:prstGeom>
          <a:solidFill>
            <a:schemeClr val="accent1">
              <a:lumMod val="20000"/>
              <a:lumOff val="80000"/>
            </a:schemeClr>
          </a:solidFill>
          <a:ln>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Misaligned Priorities</a:t>
            </a:r>
          </a:p>
        </p:txBody>
      </p:sp>
      <p:pic>
        <p:nvPicPr>
          <p:cNvPr id="15" name="Picture 14">
            <a:extLst>
              <a:ext uri="{FF2B5EF4-FFF2-40B4-BE49-F238E27FC236}">
                <a16:creationId xmlns:a16="http://schemas.microsoft.com/office/drawing/2014/main" id="{4E2A3D5C-D322-4F09-A040-F82D399415C0}"/>
              </a:ext>
            </a:extLst>
          </p:cNvPr>
          <p:cNvPicPr>
            <a:picLocks noChangeAspect="1"/>
          </p:cNvPicPr>
          <p:nvPr/>
        </p:nvPicPr>
        <p:blipFill rotWithShape="1">
          <a:blip r:embed="rId17"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138967" y="3162111"/>
            <a:ext cx="672315" cy="576503"/>
          </a:xfrm>
          <a:prstGeom prst="rect">
            <a:avLst/>
          </a:prstGeom>
          <a:noFill/>
        </p:spPr>
      </p:pic>
      <p:sp>
        <p:nvSpPr>
          <p:cNvPr id="16" name="Rectangle 15">
            <a:extLst>
              <a:ext uri="{FF2B5EF4-FFF2-40B4-BE49-F238E27FC236}">
                <a16:creationId xmlns:a16="http://schemas.microsoft.com/office/drawing/2014/main" id="{2E27F44E-F09B-4F21-A91B-7168C654CF13}"/>
              </a:ext>
            </a:extLst>
          </p:cNvPr>
          <p:cNvSpPr/>
          <p:nvPr/>
        </p:nvSpPr>
        <p:spPr>
          <a:xfrm>
            <a:off x="8053856" y="4245361"/>
            <a:ext cx="3299943" cy="975482"/>
          </a:xfrm>
          <a:prstGeom prst="rect">
            <a:avLst/>
          </a:prstGeom>
          <a:noFill/>
          <a:ln>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Usually, </a:t>
            </a:r>
            <a:r>
              <a:rPr kumimoji="0" lang="en-US" sz="11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IT is not allowed to act upon OT systems</a:t>
            </a: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 (and probably not fully prepared for the task). Similarly, </a:t>
            </a:r>
            <a:r>
              <a:rPr kumimoji="0" lang="en-US" sz="11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OT is usually not prepared to handle the dynamic nature of IT systems </a:t>
            </a: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and fast paced IT threats and risks</a:t>
            </a:r>
          </a:p>
        </p:txBody>
      </p:sp>
      <p:sp>
        <p:nvSpPr>
          <p:cNvPr id="17" name="Rectangle 16">
            <a:extLst>
              <a:ext uri="{FF2B5EF4-FFF2-40B4-BE49-F238E27FC236}">
                <a16:creationId xmlns:a16="http://schemas.microsoft.com/office/drawing/2014/main" id="{003161B1-12E9-43F9-BD86-C1B818A72B0E}"/>
              </a:ext>
            </a:extLst>
          </p:cNvPr>
          <p:cNvSpPr/>
          <p:nvPr/>
        </p:nvSpPr>
        <p:spPr>
          <a:xfrm>
            <a:off x="6892319" y="4245361"/>
            <a:ext cx="1165607" cy="975482"/>
          </a:xfrm>
          <a:prstGeom prst="rect">
            <a:avLst/>
          </a:prstGeom>
          <a:solidFill>
            <a:schemeClr val="accent1">
              <a:lumMod val="20000"/>
              <a:lumOff val="80000"/>
            </a:schemeClr>
          </a:solidFill>
          <a:ln>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Limited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Control</a:t>
            </a:r>
          </a:p>
        </p:txBody>
      </p:sp>
      <p:pic>
        <p:nvPicPr>
          <p:cNvPr id="18" name="Picture 17">
            <a:extLst>
              <a:ext uri="{FF2B5EF4-FFF2-40B4-BE49-F238E27FC236}">
                <a16:creationId xmlns:a16="http://schemas.microsoft.com/office/drawing/2014/main" id="{87AA04E6-3EA1-49EC-B088-21E35FCC2EF4}"/>
              </a:ext>
            </a:extLst>
          </p:cNvPr>
          <p:cNvPicPr>
            <a:picLocks noChangeAspect="1"/>
          </p:cNvPicPr>
          <p:nvPr/>
        </p:nvPicPr>
        <p:blipFill rotWithShape="1">
          <a:blip r:embed="rId18"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204931" y="4271799"/>
            <a:ext cx="540387" cy="562022"/>
          </a:xfrm>
          <a:prstGeom prst="rect">
            <a:avLst/>
          </a:prstGeom>
          <a:noFill/>
        </p:spPr>
      </p:pic>
      <p:sp>
        <p:nvSpPr>
          <p:cNvPr id="19" name="TextBox 18">
            <a:extLst>
              <a:ext uri="{FF2B5EF4-FFF2-40B4-BE49-F238E27FC236}">
                <a16:creationId xmlns:a16="http://schemas.microsoft.com/office/drawing/2014/main" id="{BEB4F8DD-9B1A-482B-90F5-FD866FAF3CFC}"/>
              </a:ext>
            </a:extLst>
          </p:cNvPr>
          <p:cNvSpPr txBox="1"/>
          <p:nvPr/>
        </p:nvSpPr>
        <p:spPr>
          <a:xfrm>
            <a:off x="1955106" y="1827858"/>
            <a:ext cx="33569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Integrated OT and IT Environments</a:t>
            </a:r>
          </a:p>
        </p:txBody>
      </p:sp>
      <p:sp>
        <p:nvSpPr>
          <p:cNvPr id="20" name="Rectangle 19">
            <a:extLst>
              <a:ext uri="{FF2B5EF4-FFF2-40B4-BE49-F238E27FC236}">
                <a16:creationId xmlns:a16="http://schemas.microsoft.com/office/drawing/2014/main" id="{E4AFF30C-30BD-4363-A61C-4E60BF4402C5}"/>
              </a:ext>
            </a:extLst>
          </p:cNvPr>
          <p:cNvSpPr/>
          <p:nvPr/>
        </p:nvSpPr>
        <p:spPr>
          <a:xfrm>
            <a:off x="8053856" y="5323737"/>
            <a:ext cx="3299943" cy="975482"/>
          </a:xfrm>
          <a:prstGeom prst="rect">
            <a:avLst/>
          </a:prstGeom>
          <a:noFill/>
          <a:ln>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4572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Traditionally, </a:t>
            </a:r>
            <a:r>
              <a:rPr kumimoji="0" lang="en-US" sz="11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OT systems were isolated and air-gapped from the internet</a:t>
            </a: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 Exposing OT systems to the IT </a:t>
            </a:r>
            <a:r>
              <a:rPr kumimoji="0" lang="en-US" sz="11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environment introduces new cyber risks </a:t>
            </a:r>
            <a:r>
              <a:rPr kumimoji="0" lang="en-US" sz="1100" b="0"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that OT environments are not fully prepared to manage and defend properly</a:t>
            </a:r>
          </a:p>
        </p:txBody>
      </p:sp>
      <p:sp>
        <p:nvSpPr>
          <p:cNvPr id="21" name="Rectangle 20">
            <a:extLst>
              <a:ext uri="{FF2B5EF4-FFF2-40B4-BE49-F238E27FC236}">
                <a16:creationId xmlns:a16="http://schemas.microsoft.com/office/drawing/2014/main" id="{401AD5F2-CB30-4891-B0EA-64743B1797D6}"/>
              </a:ext>
            </a:extLst>
          </p:cNvPr>
          <p:cNvSpPr/>
          <p:nvPr/>
        </p:nvSpPr>
        <p:spPr>
          <a:xfrm>
            <a:off x="6892319" y="5323737"/>
            <a:ext cx="1165607" cy="975482"/>
          </a:xfrm>
          <a:prstGeom prst="rect">
            <a:avLst/>
          </a:prstGeom>
          <a:solidFill>
            <a:schemeClr val="accent1">
              <a:lumMod val="20000"/>
              <a:lumOff val="80000"/>
            </a:schemeClr>
          </a:solidFill>
          <a:ln>
            <a:solidFill>
              <a:schemeClr val="tx2">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Increased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Cyber Risks</a:t>
            </a:r>
          </a:p>
        </p:txBody>
      </p:sp>
      <p:pic>
        <p:nvPicPr>
          <p:cNvPr id="22" name="Picture 21">
            <a:extLst>
              <a:ext uri="{FF2B5EF4-FFF2-40B4-BE49-F238E27FC236}">
                <a16:creationId xmlns:a16="http://schemas.microsoft.com/office/drawing/2014/main" id="{106D51FE-4A25-4446-AFF0-D8174AB974F0}"/>
              </a:ext>
            </a:extLst>
          </p:cNvPr>
          <p:cNvPicPr>
            <a:picLocks noChangeAspect="1"/>
          </p:cNvPicPr>
          <p:nvPr/>
        </p:nvPicPr>
        <p:blipFill rotWithShape="1">
          <a:blip r:embed="rId19" cstate="email">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7228863" y="5454462"/>
            <a:ext cx="492522" cy="417190"/>
          </a:xfrm>
          <a:prstGeom prst="rect">
            <a:avLst/>
          </a:prstGeom>
          <a:noFill/>
        </p:spPr>
      </p:pic>
      <p:grpSp>
        <p:nvGrpSpPr>
          <p:cNvPr id="23" name="Group 22">
            <a:extLst>
              <a:ext uri="{FF2B5EF4-FFF2-40B4-BE49-F238E27FC236}">
                <a16:creationId xmlns:a16="http://schemas.microsoft.com/office/drawing/2014/main" id="{A7249E58-8F79-458C-A624-845EA47C236F}"/>
              </a:ext>
            </a:extLst>
          </p:cNvPr>
          <p:cNvGrpSpPr/>
          <p:nvPr/>
        </p:nvGrpSpPr>
        <p:grpSpPr>
          <a:xfrm>
            <a:off x="2055016" y="2335804"/>
            <a:ext cx="3056734" cy="1750706"/>
            <a:chOff x="1146137" y="2165878"/>
            <a:chExt cx="3309126" cy="1927622"/>
          </a:xfrm>
        </p:grpSpPr>
        <p:sp>
          <p:nvSpPr>
            <p:cNvPr id="24" name="Oval 10">
              <a:extLst>
                <a:ext uri="{FF2B5EF4-FFF2-40B4-BE49-F238E27FC236}">
                  <a16:creationId xmlns:a16="http://schemas.microsoft.com/office/drawing/2014/main" id="{D81B9568-D95C-4F5B-A416-89E21E413B08}"/>
                </a:ext>
              </a:extLst>
            </p:cNvPr>
            <p:cNvSpPr>
              <a:spLocks noChangeArrowheads="1"/>
            </p:cNvSpPr>
            <p:nvPr>
              <p:custDataLst>
                <p:tags r:id="rId9"/>
              </p:custDataLst>
            </p:nvPr>
          </p:nvSpPr>
          <p:spPr bwMode="gray">
            <a:xfrm>
              <a:off x="1146137" y="2165878"/>
              <a:ext cx="1856340" cy="1927622"/>
            </a:xfrm>
            <a:prstGeom prst="ellipse">
              <a:avLst/>
            </a:prstGeom>
            <a:solidFill>
              <a:schemeClr val="accent3"/>
            </a:solidFill>
            <a:ln w="28575">
              <a:solidFill>
                <a:schemeClr val="bg1"/>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Oval 11">
              <a:extLst>
                <a:ext uri="{FF2B5EF4-FFF2-40B4-BE49-F238E27FC236}">
                  <a16:creationId xmlns:a16="http://schemas.microsoft.com/office/drawing/2014/main" id="{494B1EF5-D24C-4B8F-91EC-0E4588AAC3DD}"/>
                </a:ext>
              </a:extLst>
            </p:cNvPr>
            <p:cNvSpPr>
              <a:spLocks noChangeArrowheads="1"/>
            </p:cNvSpPr>
            <p:nvPr>
              <p:custDataLst>
                <p:tags r:id="rId10"/>
              </p:custDataLst>
            </p:nvPr>
          </p:nvSpPr>
          <p:spPr bwMode="gray">
            <a:xfrm>
              <a:off x="2599920" y="2165878"/>
              <a:ext cx="1855343" cy="1927622"/>
            </a:xfrm>
            <a:prstGeom prst="ellipse">
              <a:avLst/>
            </a:prstGeom>
            <a:solidFill>
              <a:schemeClr val="accent1"/>
            </a:solidFill>
            <a:ln w="28575">
              <a:solidFill>
                <a:schemeClr val="bg1"/>
              </a:solidFill>
              <a:round/>
              <a:headEnd/>
              <a:tailEnd/>
            </a:ln>
            <a:effec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Freeform 12">
              <a:extLst>
                <a:ext uri="{FF2B5EF4-FFF2-40B4-BE49-F238E27FC236}">
                  <a16:creationId xmlns:a16="http://schemas.microsoft.com/office/drawing/2014/main" id="{6202DA16-269B-48CC-BB8F-E98D9C3D0262}"/>
                </a:ext>
              </a:extLst>
            </p:cNvPr>
            <p:cNvSpPr>
              <a:spLocks/>
            </p:cNvSpPr>
            <p:nvPr>
              <p:custDataLst>
                <p:tags r:id="rId11"/>
              </p:custDataLst>
            </p:nvPr>
          </p:nvSpPr>
          <p:spPr bwMode="gray">
            <a:xfrm>
              <a:off x="2604685" y="2550979"/>
              <a:ext cx="374061" cy="1157420"/>
            </a:xfrm>
            <a:custGeom>
              <a:avLst/>
              <a:gdLst>
                <a:gd name="T0" fmla="*/ 152 w 356"/>
                <a:gd name="T1" fmla="*/ 40 h 1064"/>
                <a:gd name="T2" fmla="*/ 169 w 356"/>
                <a:gd name="T3" fmla="*/ 14 h 1064"/>
                <a:gd name="T4" fmla="*/ 177 w 356"/>
                <a:gd name="T5" fmla="*/ 1 h 1064"/>
                <a:gd name="T6" fmla="*/ 179 w 356"/>
                <a:gd name="T7" fmla="*/ 3 h 1064"/>
                <a:gd name="T8" fmla="*/ 190 w 356"/>
                <a:gd name="T9" fmla="*/ 19 h 1064"/>
                <a:gd name="T10" fmla="*/ 209 w 356"/>
                <a:gd name="T11" fmla="*/ 50 h 1064"/>
                <a:gd name="T12" fmla="*/ 237 w 356"/>
                <a:gd name="T13" fmla="*/ 96 h 1064"/>
                <a:gd name="T14" fmla="*/ 265 w 356"/>
                <a:gd name="T15" fmla="*/ 146 h 1064"/>
                <a:gd name="T16" fmla="*/ 289 w 356"/>
                <a:gd name="T17" fmla="*/ 200 h 1064"/>
                <a:gd name="T18" fmla="*/ 310 w 356"/>
                <a:gd name="T19" fmla="*/ 257 h 1064"/>
                <a:gd name="T20" fmla="*/ 327 w 356"/>
                <a:gd name="T21" fmla="*/ 315 h 1064"/>
                <a:gd name="T22" fmla="*/ 340 w 356"/>
                <a:gd name="T23" fmla="*/ 374 h 1064"/>
                <a:gd name="T24" fmla="*/ 349 w 356"/>
                <a:gd name="T25" fmla="*/ 434 h 1064"/>
                <a:gd name="T26" fmla="*/ 354 w 356"/>
                <a:gd name="T27" fmla="*/ 495 h 1064"/>
                <a:gd name="T28" fmla="*/ 354 w 356"/>
                <a:gd name="T29" fmla="*/ 555 h 1064"/>
                <a:gd name="T30" fmla="*/ 351 w 356"/>
                <a:gd name="T31" fmla="*/ 615 h 1064"/>
                <a:gd name="T32" fmla="*/ 344 w 356"/>
                <a:gd name="T33" fmla="*/ 673 h 1064"/>
                <a:gd name="T34" fmla="*/ 334 w 356"/>
                <a:gd name="T35" fmla="*/ 728 h 1064"/>
                <a:gd name="T36" fmla="*/ 320 w 356"/>
                <a:gd name="T37" fmla="*/ 780 h 1064"/>
                <a:gd name="T38" fmla="*/ 304 w 356"/>
                <a:gd name="T39" fmla="*/ 829 h 1064"/>
                <a:gd name="T40" fmla="*/ 287 w 356"/>
                <a:gd name="T41" fmla="*/ 873 h 1064"/>
                <a:gd name="T42" fmla="*/ 270 w 356"/>
                <a:gd name="T43" fmla="*/ 912 h 1064"/>
                <a:gd name="T44" fmla="*/ 252 w 356"/>
                <a:gd name="T45" fmla="*/ 948 h 1064"/>
                <a:gd name="T46" fmla="*/ 234 w 356"/>
                <a:gd name="T47" fmla="*/ 979 h 1064"/>
                <a:gd name="T48" fmla="*/ 217 w 356"/>
                <a:gd name="T49" fmla="*/ 1007 h 1064"/>
                <a:gd name="T50" fmla="*/ 200 w 356"/>
                <a:gd name="T51" fmla="*/ 1031 h 1064"/>
                <a:gd name="T52" fmla="*/ 188 w 356"/>
                <a:gd name="T53" fmla="*/ 1049 h 1064"/>
                <a:gd name="T54" fmla="*/ 180 w 356"/>
                <a:gd name="T55" fmla="*/ 1060 h 1064"/>
                <a:gd name="T56" fmla="*/ 178 w 356"/>
                <a:gd name="T57" fmla="*/ 1063 h 1064"/>
                <a:gd name="T58" fmla="*/ 175 w 356"/>
                <a:gd name="T59" fmla="*/ 1059 h 1064"/>
                <a:gd name="T60" fmla="*/ 167 w 356"/>
                <a:gd name="T61" fmla="*/ 1048 h 1064"/>
                <a:gd name="T62" fmla="*/ 153 w 356"/>
                <a:gd name="T63" fmla="*/ 1029 h 1064"/>
                <a:gd name="T64" fmla="*/ 135 w 356"/>
                <a:gd name="T65" fmla="*/ 1004 h 1064"/>
                <a:gd name="T66" fmla="*/ 118 w 356"/>
                <a:gd name="T67" fmla="*/ 977 h 1064"/>
                <a:gd name="T68" fmla="*/ 102 w 356"/>
                <a:gd name="T69" fmla="*/ 946 h 1064"/>
                <a:gd name="T70" fmla="*/ 86 w 356"/>
                <a:gd name="T71" fmla="*/ 913 h 1064"/>
                <a:gd name="T72" fmla="*/ 69 w 356"/>
                <a:gd name="T73" fmla="*/ 874 h 1064"/>
                <a:gd name="T74" fmla="*/ 53 w 356"/>
                <a:gd name="T75" fmla="*/ 830 h 1064"/>
                <a:gd name="T76" fmla="*/ 37 w 356"/>
                <a:gd name="T77" fmla="*/ 781 h 1064"/>
                <a:gd name="T78" fmla="*/ 24 w 356"/>
                <a:gd name="T79" fmla="*/ 728 h 1064"/>
                <a:gd name="T80" fmla="*/ 12 w 356"/>
                <a:gd name="T81" fmla="*/ 673 h 1064"/>
                <a:gd name="T82" fmla="*/ 4 w 356"/>
                <a:gd name="T83" fmla="*/ 615 h 1064"/>
                <a:gd name="T84" fmla="*/ 0 w 356"/>
                <a:gd name="T85" fmla="*/ 553 h 1064"/>
                <a:gd name="T86" fmla="*/ 1 w 356"/>
                <a:gd name="T87" fmla="*/ 490 h 1064"/>
                <a:gd name="T88" fmla="*/ 8 w 356"/>
                <a:gd name="T89" fmla="*/ 423 h 1064"/>
                <a:gd name="T90" fmla="*/ 19 w 356"/>
                <a:gd name="T91" fmla="*/ 358 h 1064"/>
                <a:gd name="T92" fmla="*/ 33 w 356"/>
                <a:gd name="T93" fmla="*/ 297 h 1064"/>
                <a:gd name="T94" fmla="*/ 51 w 356"/>
                <a:gd name="T95" fmla="*/ 240 h 1064"/>
                <a:gd name="T96" fmla="*/ 71 w 356"/>
                <a:gd name="T97" fmla="*/ 187 h 1064"/>
                <a:gd name="T98" fmla="*/ 95 w 356"/>
                <a:gd name="T99" fmla="*/ 137 h 1064"/>
                <a:gd name="T100" fmla="*/ 121 w 356"/>
                <a:gd name="T101" fmla="*/ 90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6" h="1064">
                  <a:moveTo>
                    <a:pt x="132" y="71"/>
                  </a:moveTo>
                  <a:lnTo>
                    <a:pt x="138" y="63"/>
                  </a:lnTo>
                  <a:lnTo>
                    <a:pt x="143" y="55"/>
                  </a:lnTo>
                  <a:lnTo>
                    <a:pt x="148" y="47"/>
                  </a:lnTo>
                  <a:lnTo>
                    <a:pt x="152" y="40"/>
                  </a:lnTo>
                  <a:lnTo>
                    <a:pt x="156" y="34"/>
                  </a:lnTo>
                  <a:lnTo>
                    <a:pt x="160" y="28"/>
                  </a:lnTo>
                  <a:lnTo>
                    <a:pt x="163" y="23"/>
                  </a:lnTo>
                  <a:lnTo>
                    <a:pt x="166" y="18"/>
                  </a:lnTo>
                  <a:lnTo>
                    <a:pt x="169" y="14"/>
                  </a:lnTo>
                  <a:lnTo>
                    <a:pt x="171" y="10"/>
                  </a:lnTo>
                  <a:lnTo>
                    <a:pt x="173" y="7"/>
                  </a:lnTo>
                  <a:lnTo>
                    <a:pt x="175" y="5"/>
                  </a:lnTo>
                  <a:lnTo>
                    <a:pt x="176" y="3"/>
                  </a:lnTo>
                  <a:lnTo>
                    <a:pt x="177" y="1"/>
                  </a:lnTo>
                  <a:lnTo>
                    <a:pt x="177" y="0"/>
                  </a:lnTo>
                  <a:lnTo>
                    <a:pt x="178" y="0"/>
                  </a:lnTo>
                  <a:lnTo>
                    <a:pt x="178" y="1"/>
                  </a:lnTo>
                  <a:lnTo>
                    <a:pt x="179" y="3"/>
                  </a:lnTo>
                  <a:lnTo>
                    <a:pt x="181" y="5"/>
                  </a:lnTo>
                  <a:lnTo>
                    <a:pt x="182" y="8"/>
                  </a:lnTo>
                  <a:lnTo>
                    <a:pt x="184" y="11"/>
                  </a:lnTo>
                  <a:lnTo>
                    <a:pt x="187" y="15"/>
                  </a:lnTo>
                  <a:lnTo>
                    <a:pt x="190" y="19"/>
                  </a:lnTo>
                  <a:lnTo>
                    <a:pt x="193" y="24"/>
                  </a:lnTo>
                  <a:lnTo>
                    <a:pt x="196" y="30"/>
                  </a:lnTo>
                  <a:lnTo>
                    <a:pt x="200" y="36"/>
                  </a:lnTo>
                  <a:lnTo>
                    <a:pt x="205" y="43"/>
                  </a:lnTo>
                  <a:lnTo>
                    <a:pt x="209" y="50"/>
                  </a:lnTo>
                  <a:lnTo>
                    <a:pt x="214" y="59"/>
                  </a:lnTo>
                  <a:lnTo>
                    <a:pt x="220" y="67"/>
                  </a:lnTo>
                  <a:lnTo>
                    <a:pt x="226" y="76"/>
                  </a:lnTo>
                  <a:lnTo>
                    <a:pt x="232" y="86"/>
                  </a:lnTo>
                  <a:lnTo>
                    <a:pt x="237" y="96"/>
                  </a:lnTo>
                  <a:lnTo>
                    <a:pt x="243" y="106"/>
                  </a:lnTo>
                  <a:lnTo>
                    <a:pt x="249" y="116"/>
                  </a:lnTo>
                  <a:lnTo>
                    <a:pt x="254" y="126"/>
                  </a:lnTo>
                  <a:lnTo>
                    <a:pt x="259" y="136"/>
                  </a:lnTo>
                  <a:lnTo>
                    <a:pt x="265" y="146"/>
                  </a:lnTo>
                  <a:lnTo>
                    <a:pt x="270" y="157"/>
                  </a:lnTo>
                  <a:lnTo>
                    <a:pt x="275" y="167"/>
                  </a:lnTo>
                  <a:lnTo>
                    <a:pt x="279" y="178"/>
                  </a:lnTo>
                  <a:lnTo>
                    <a:pt x="284" y="189"/>
                  </a:lnTo>
                  <a:lnTo>
                    <a:pt x="289" y="200"/>
                  </a:lnTo>
                  <a:lnTo>
                    <a:pt x="293" y="211"/>
                  </a:lnTo>
                  <a:lnTo>
                    <a:pt x="297" y="222"/>
                  </a:lnTo>
                  <a:lnTo>
                    <a:pt x="302" y="234"/>
                  </a:lnTo>
                  <a:lnTo>
                    <a:pt x="306" y="245"/>
                  </a:lnTo>
                  <a:lnTo>
                    <a:pt x="310" y="257"/>
                  </a:lnTo>
                  <a:lnTo>
                    <a:pt x="313" y="268"/>
                  </a:lnTo>
                  <a:lnTo>
                    <a:pt x="317" y="280"/>
                  </a:lnTo>
                  <a:lnTo>
                    <a:pt x="320" y="291"/>
                  </a:lnTo>
                  <a:lnTo>
                    <a:pt x="324" y="303"/>
                  </a:lnTo>
                  <a:lnTo>
                    <a:pt x="327" y="315"/>
                  </a:lnTo>
                  <a:lnTo>
                    <a:pt x="330" y="327"/>
                  </a:lnTo>
                  <a:lnTo>
                    <a:pt x="332" y="339"/>
                  </a:lnTo>
                  <a:lnTo>
                    <a:pt x="335" y="350"/>
                  </a:lnTo>
                  <a:lnTo>
                    <a:pt x="337" y="362"/>
                  </a:lnTo>
                  <a:lnTo>
                    <a:pt x="340" y="374"/>
                  </a:lnTo>
                  <a:lnTo>
                    <a:pt x="342" y="386"/>
                  </a:lnTo>
                  <a:lnTo>
                    <a:pt x="344" y="398"/>
                  </a:lnTo>
                  <a:lnTo>
                    <a:pt x="346" y="410"/>
                  </a:lnTo>
                  <a:lnTo>
                    <a:pt x="347" y="422"/>
                  </a:lnTo>
                  <a:lnTo>
                    <a:pt x="349" y="434"/>
                  </a:lnTo>
                  <a:lnTo>
                    <a:pt x="350" y="447"/>
                  </a:lnTo>
                  <a:lnTo>
                    <a:pt x="351" y="459"/>
                  </a:lnTo>
                  <a:lnTo>
                    <a:pt x="352" y="471"/>
                  </a:lnTo>
                  <a:lnTo>
                    <a:pt x="353" y="483"/>
                  </a:lnTo>
                  <a:lnTo>
                    <a:pt x="354" y="495"/>
                  </a:lnTo>
                  <a:lnTo>
                    <a:pt x="354" y="507"/>
                  </a:lnTo>
                  <a:lnTo>
                    <a:pt x="354" y="519"/>
                  </a:lnTo>
                  <a:lnTo>
                    <a:pt x="355" y="531"/>
                  </a:lnTo>
                  <a:lnTo>
                    <a:pt x="355" y="543"/>
                  </a:lnTo>
                  <a:lnTo>
                    <a:pt x="354" y="555"/>
                  </a:lnTo>
                  <a:lnTo>
                    <a:pt x="354" y="567"/>
                  </a:lnTo>
                  <a:lnTo>
                    <a:pt x="354" y="579"/>
                  </a:lnTo>
                  <a:lnTo>
                    <a:pt x="353" y="591"/>
                  </a:lnTo>
                  <a:lnTo>
                    <a:pt x="352" y="603"/>
                  </a:lnTo>
                  <a:lnTo>
                    <a:pt x="351" y="615"/>
                  </a:lnTo>
                  <a:lnTo>
                    <a:pt x="350" y="626"/>
                  </a:lnTo>
                  <a:lnTo>
                    <a:pt x="349" y="638"/>
                  </a:lnTo>
                  <a:lnTo>
                    <a:pt x="347" y="650"/>
                  </a:lnTo>
                  <a:lnTo>
                    <a:pt x="346" y="661"/>
                  </a:lnTo>
                  <a:lnTo>
                    <a:pt x="344" y="673"/>
                  </a:lnTo>
                  <a:lnTo>
                    <a:pt x="342" y="684"/>
                  </a:lnTo>
                  <a:lnTo>
                    <a:pt x="340" y="695"/>
                  </a:lnTo>
                  <a:lnTo>
                    <a:pt x="338" y="706"/>
                  </a:lnTo>
                  <a:lnTo>
                    <a:pt x="336" y="717"/>
                  </a:lnTo>
                  <a:lnTo>
                    <a:pt x="334" y="728"/>
                  </a:lnTo>
                  <a:lnTo>
                    <a:pt x="331" y="739"/>
                  </a:lnTo>
                  <a:lnTo>
                    <a:pt x="329" y="749"/>
                  </a:lnTo>
                  <a:lnTo>
                    <a:pt x="326" y="760"/>
                  </a:lnTo>
                  <a:lnTo>
                    <a:pt x="323" y="770"/>
                  </a:lnTo>
                  <a:lnTo>
                    <a:pt x="320" y="780"/>
                  </a:lnTo>
                  <a:lnTo>
                    <a:pt x="317" y="790"/>
                  </a:lnTo>
                  <a:lnTo>
                    <a:pt x="314" y="800"/>
                  </a:lnTo>
                  <a:lnTo>
                    <a:pt x="311" y="810"/>
                  </a:lnTo>
                  <a:lnTo>
                    <a:pt x="308" y="819"/>
                  </a:lnTo>
                  <a:lnTo>
                    <a:pt x="304" y="829"/>
                  </a:lnTo>
                  <a:lnTo>
                    <a:pt x="301" y="838"/>
                  </a:lnTo>
                  <a:lnTo>
                    <a:pt x="298" y="847"/>
                  </a:lnTo>
                  <a:lnTo>
                    <a:pt x="294" y="856"/>
                  </a:lnTo>
                  <a:lnTo>
                    <a:pt x="291" y="864"/>
                  </a:lnTo>
                  <a:lnTo>
                    <a:pt x="287" y="873"/>
                  </a:lnTo>
                  <a:lnTo>
                    <a:pt x="284" y="881"/>
                  </a:lnTo>
                  <a:lnTo>
                    <a:pt x="281" y="889"/>
                  </a:lnTo>
                  <a:lnTo>
                    <a:pt x="277" y="897"/>
                  </a:lnTo>
                  <a:lnTo>
                    <a:pt x="273" y="905"/>
                  </a:lnTo>
                  <a:lnTo>
                    <a:pt x="270" y="912"/>
                  </a:lnTo>
                  <a:lnTo>
                    <a:pt x="266" y="920"/>
                  </a:lnTo>
                  <a:lnTo>
                    <a:pt x="263" y="927"/>
                  </a:lnTo>
                  <a:lnTo>
                    <a:pt x="259" y="934"/>
                  </a:lnTo>
                  <a:lnTo>
                    <a:pt x="255" y="941"/>
                  </a:lnTo>
                  <a:lnTo>
                    <a:pt x="252" y="948"/>
                  </a:lnTo>
                  <a:lnTo>
                    <a:pt x="248" y="954"/>
                  </a:lnTo>
                  <a:lnTo>
                    <a:pt x="244" y="961"/>
                  </a:lnTo>
                  <a:lnTo>
                    <a:pt x="241" y="967"/>
                  </a:lnTo>
                  <a:lnTo>
                    <a:pt x="237" y="973"/>
                  </a:lnTo>
                  <a:lnTo>
                    <a:pt x="234" y="979"/>
                  </a:lnTo>
                  <a:lnTo>
                    <a:pt x="230" y="985"/>
                  </a:lnTo>
                  <a:lnTo>
                    <a:pt x="227" y="990"/>
                  </a:lnTo>
                  <a:lnTo>
                    <a:pt x="223" y="996"/>
                  </a:lnTo>
                  <a:lnTo>
                    <a:pt x="220" y="1001"/>
                  </a:lnTo>
                  <a:lnTo>
                    <a:pt x="217" y="1007"/>
                  </a:lnTo>
                  <a:lnTo>
                    <a:pt x="213" y="1012"/>
                  </a:lnTo>
                  <a:lnTo>
                    <a:pt x="210" y="1017"/>
                  </a:lnTo>
                  <a:lnTo>
                    <a:pt x="207" y="1022"/>
                  </a:lnTo>
                  <a:lnTo>
                    <a:pt x="204" y="1026"/>
                  </a:lnTo>
                  <a:lnTo>
                    <a:pt x="200" y="1031"/>
                  </a:lnTo>
                  <a:lnTo>
                    <a:pt x="197" y="1035"/>
                  </a:lnTo>
                  <a:lnTo>
                    <a:pt x="195" y="1039"/>
                  </a:lnTo>
                  <a:lnTo>
                    <a:pt x="192" y="1042"/>
                  </a:lnTo>
                  <a:lnTo>
                    <a:pt x="190" y="1046"/>
                  </a:lnTo>
                  <a:lnTo>
                    <a:pt x="188" y="1049"/>
                  </a:lnTo>
                  <a:lnTo>
                    <a:pt x="186" y="1052"/>
                  </a:lnTo>
                  <a:lnTo>
                    <a:pt x="184" y="1054"/>
                  </a:lnTo>
                  <a:lnTo>
                    <a:pt x="183" y="1056"/>
                  </a:lnTo>
                  <a:lnTo>
                    <a:pt x="181" y="1058"/>
                  </a:lnTo>
                  <a:lnTo>
                    <a:pt x="180" y="1060"/>
                  </a:lnTo>
                  <a:lnTo>
                    <a:pt x="179" y="1061"/>
                  </a:lnTo>
                  <a:lnTo>
                    <a:pt x="179" y="1062"/>
                  </a:lnTo>
                  <a:lnTo>
                    <a:pt x="178" y="1063"/>
                  </a:lnTo>
                  <a:lnTo>
                    <a:pt x="177" y="1063"/>
                  </a:lnTo>
                  <a:lnTo>
                    <a:pt x="177" y="1062"/>
                  </a:lnTo>
                  <a:lnTo>
                    <a:pt x="176" y="1061"/>
                  </a:lnTo>
                  <a:lnTo>
                    <a:pt x="175" y="1059"/>
                  </a:lnTo>
                  <a:lnTo>
                    <a:pt x="174" y="1058"/>
                  </a:lnTo>
                  <a:lnTo>
                    <a:pt x="172" y="1056"/>
                  </a:lnTo>
                  <a:lnTo>
                    <a:pt x="171" y="1054"/>
                  </a:lnTo>
                  <a:lnTo>
                    <a:pt x="169" y="1051"/>
                  </a:lnTo>
                  <a:lnTo>
                    <a:pt x="167" y="1048"/>
                  </a:lnTo>
                  <a:lnTo>
                    <a:pt x="164" y="1045"/>
                  </a:lnTo>
                  <a:lnTo>
                    <a:pt x="162" y="1041"/>
                  </a:lnTo>
                  <a:lnTo>
                    <a:pt x="159" y="1038"/>
                  </a:lnTo>
                  <a:lnTo>
                    <a:pt x="156" y="1034"/>
                  </a:lnTo>
                  <a:lnTo>
                    <a:pt x="153" y="1029"/>
                  </a:lnTo>
                  <a:lnTo>
                    <a:pt x="149" y="1024"/>
                  </a:lnTo>
                  <a:lnTo>
                    <a:pt x="146" y="1020"/>
                  </a:lnTo>
                  <a:lnTo>
                    <a:pt x="142" y="1015"/>
                  </a:lnTo>
                  <a:lnTo>
                    <a:pt x="139" y="1009"/>
                  </a:lnTo>
                  <a:lnTo>
                    <a:pt x="135" y="1004"/>
                  </a:lnTo>
                  <a:lnTo>
                    <a:pt x="132" y="999"/>
                  </a:lnTo>
                  <a:lnTo>
                    <a:pt x="128" y="994"/>
                  </a:lnTo>
                  <a:lnTo>
                    <a:pt x="125" y="988"/>
                  </a:lnTo>
                  <a:lnTo>
                    <a:pt x="122" y="982"/>
                  </a:lnTo>
                  <a:lnTo>
                    <a:pt x="118" y="977"/>
                  </a:lnTo>
                  <a:lnTo>
                    <a:pt x="115" y="971"/>
                  </a:lnTo>
                  <a:lnTo>
                    <a:pt x="112" y="965"/>
                  </a:lnTo>
                  <a:lnTo>
                    <a:pt x="108" y="959"/>
                  </a:lnTo>
                  <a:lnTo>
                    <a:pt x="105" y="953"/>
                  </a:lnTo>
                  <a:lnTo>
                    <a:pt x="102" y="946"/>
                  </a:lnTo>
                  <a:lnTo>
                    <a:pt x="98" y="940"/>
                  </a:lnTo>
                  <a:lnTo>
                    <a:pt x="95" y="933"/>
                  </a:lnTo>
                  <a:lnTo>
                    <a:pt x="92" y="927"/>
                  </a:lnTo>
                  <a:lnTo>
                    <a:pt x="89" y="920"/>
                  </a:lnTo>
                  <a:lnTo>
                    <a:pt x="86" y="913"/>
                  </a:lnTo>
                  <a:lnTo>
                    <a:pt x="82" y="906"/>
                  </a:lnTo>
                  <a:lnTo>
                    <a:pt x="79" y="898"/>
                  </a:lnTo>
                  <a:lnTo>
                    <a:pt x="76" y="890"/>
                  </a:lnTo>
                  <a:lnTo>
                    <a:pt x="73" y="882"/>
                  </a:lnTo>
                  <a:lnTo>
                    <a:pt x="69" y="874"/>
                  </a:lnTo>
                  <a:lnTo>
                    <a:pt x="66" y="866"/>
                  </a:lnTo>
                  <a:lnTo>
                    <a:pt x="63" y="857"/>
                  </a:lnTo>
                  <a:lnTo>
                    <a:pt x="60" y="848"/>
                  </a:lnTo>
                  <a:lnTo>
                    <a:pt x="56" y="839"/>
                  </a:lnTo>
                  <a:lnTo>
                    <a:pt x="53" y="830"/>
                  </a:lnTo>
                  <a:lnTo>
                    <a:pt x="50" y="821"/>
                  </a:lnTo>
                  <a:lnTo>
                    <a:pt x="47" y="811"/>
                  </a:lnTo>
                  <a:lnTo>
                    <a:pt x="44" y="801"/>
                  </a:lnTo>
                  <a:lnTo>
                    <a:pt x="40" y="791"/>
                  </a:lnTo>
                  <a:lnTo>
                    <a:pt x="37" y="781"/>
                  </a:lnTo>
                  <a:lnTo>
                    <a:pt x="34" y="771"/>
                  </a:lnTo>
                  <a:lnTo>
                    <a:pt x="31" y="760"/>
                  </a:lnTo>
                  <a:lnTo>
                    <a:pt x="29" y="750"/>
                  </a:lnTo>
                  <a:lnTo>
                    <a:pt x="26" y="739"/>
                  </a:lnTo>
                  <a:lnTo>
                    <a:pt x="24" y="728"/>
                  </a:lnTo>
                  <a:lnTo>
                    <a:pt x="21" y="717"/>
                  </a:lnTo>
                  <a:lnTo>
                    <a:pt x="19" y="707"/>
                  </a:lnTo>
                  <a:lnTo>
                    <a:pt x="17" y="695"/>
                  </a:lnTo>
                  <a:lnTo>
                    <a:pt x="14" y="684"/>
                  </a:lnTo>
                  <a:lnTo>
                    <a:pt x="12" y="673"/>
                  </a:lnTo>
                  <a:lnTo>
                    <a:pt x="10" y="661"/>
                  </a:lnTo>
                  <a:lnTo>
                    <a:pt x="9" y="650"/>
                  </a:lnTo>
                  <a:lnTo>
                    <a:pt x="7" y="638"/>
                  </a:lnTo>
                  <a:lnTo>
                    <a:pt x="5" y="626"/>
                  </a:lnTo>
                  <a:lnTo>
                    <a:pt x="4" y="615"/>
                  </a:lnTo>
                  <a:lnTo>
                    <a:pt x="3" y="603"/>
                  </a:lnTo>
                  <a:lnTo>
                    <a:pt x="2" y="590"/>
                  </a:lnTo>
                  <a:lnTo>
                    <a:pt x="1" y="578"/>
                  </a:lnTo>
                  <a:lnTo>
                    <a:pt x="0" y="566"/>
                  </a:lnTo>
                  <a:lnTo>
                    <a:pt x="0" y="553"/>
                  </a:lnTo>
                  <a:lnTo>
                    <a:pt x="0" y="541"/>
                  </a:lnTo>
                  <a:lnTo>
                    <a:pt x="0" y="528"/>
                  </a:lnTo>
                  <a:lnTo>
                    <a:pt x="0" y="516"/>
                  </a:lnTo>
                  <a:lnTo>
                    <a:pt x="1" y="503"/>
                  </a:lnTo>
                  <a:lnTo>
                    <a:pt x="1" y="490"/>
                  </a:lnTo>
                  <a:lnTo>
                    <a:pt x="2" y="477"/>
                  </a:lnTo>
                  <a:lnTo>
                    <a:pt x="3" y="464"/>
                  </a:lnTo>
                  <a:lnTo>
                    <a:pt x="5" y="450"/>
                  </a:lnTo>
                  <a:lnTo>
                    <a:pt x="6" y="437"/>
                  </a:lnTo>
                  <a:lnTo>
                    <a:pt x="8" y="423"/>
                  </a:lnTo>
                  <a:lnTo>
                    <a:pt x="10" y="410"/>
                  </a:lnTo>
                  <a:lnTo>
                    <a:pt x="12" y="397"/>
                  </a:lnTo>
                  <a:lnTo>
                    <a:pt x="14" y="384"/>
                  </a:lnTo>
                  <a:lnTo>
                    <a:pt x="16" y="371"/>
                  </a:lnTo>
                  <a:lnTo>
                    <a:pt x="19" y="358"/>
                  </a:lnTo>
                  <a:lnTo>
                    <a:pt x="21" y="345"/>
                  </a:lnTo>
                  <a:lnTo>
                    <a:pt x="24" y="333"/>
                  </a:lnTo>
                  <a:lnTo>
                    <a:pt x="27" y="321"/>
                  </a:lnTo>
                  <a:lnTo>
                    <a:pt x="30" y="309"/>
                  </a:lnTo>
                  <a:lnTo>
                    <a:pt x="33" y="297"/>
                  </a:lnTo>
                  <a:lnTo>
                    <a:pt x="36" y="285"/>
                  </a:lnTo>
                  <a:lnTo>
                    <a:pt x="40" y="273"/>
                  </a:lnTo>
                  <a:lnTo>
                    <a:pt x="43" y="262"/>
                  </a:lnTo>
                  <a:lnTo>
                    <a:pt x="47" y="251"/>
                  </a:lnTo>
                  <a:lnTo>
                    <a:pt x="51" y="240"/>
                  </a:lnTo>
                  <a:lnTo>
                    <a:pt x="55" y="229"/>
                  </a:lnTo>
                  <a:lnTo>
                    <a:pt x="59" y="218"/>
                  </a:lnTo>
                  <a:lnTo>
                    <a:pt x="63" y="208"/>
                  </a:lnTo>
                  <a:lnTo>
                    <a:pt x="67" y="197"/>
                  </a:lnTo>
                  <a:lnTo>
                    <a:pt x="71" y="187"/>
                  </a:lnTo>
                  <a:lnTo>
                    <a:pt x="76" y="177"/>
                  </a:lnTo>
                  <a:lnTo>
                    <a:pt x="81" y="166"/>
                  </a:lnTo>
                  <a:lnTo>
                    <a:pt x="85" y="156"/>
                  </a:lnTo>
                  <a:lnTo>
                    <a:pt x="90" y="147"/>
                  </a:lnTo>
                  <a:lnTo>
                    <a:pt x="95" y="137"/>
                  </a:lnTo>
                  <a:lnTo>
                    <a:pt x="100" y="127"/>
                  </a:lnTo>
                  <a:lnTo>
                    <a:pt x="105" y="118"/>
                  </a:lnTo>
                  <a:lnTo>
                    <a:pt x="110" y="108"/>
                  </a:lnTo>
                  <a:lnTo>
                    <a:pt x="116" y="99"/>
                  </a:lnTo>
                  <a:lnTo>
                    <a:pt x="121" y="90"/>
                  </a:lnTo>
                  <a:lnTo>
                    <a:pt x="127" y="80"/>
                  </a:lnTo>
                  <a:lnTo>
                    <a:pt x="132" y="71"/>
                  </a:lnTo>
                  <a:close/>
                </a:path>
              </a:pathLst>
            </a:custGeom>
            <a:solidFill>
              <a:schemeClr val="tx2"/>
            </a:solidFill>
            <a:ln w="28575" cap="flat" cmpd="sng">
              <a:solidFill>
                <a:schemeClr val="bg1"/>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7" name="Text Box 13">
            <a:extLst>
              <a:ext uri="{FF2B5EF4-FFF2-40B4-BE49-F238E27FC236}">
                <a16:creationId xmlns:a16="http://schemas.microsoft.com/office/drawing/2014/main" id="{AECF046F-1811-4367-B383-57A3807EB32B}"/>
              </a:ext>
            </a:extLst>
          </p:cNvPr>
          <p:cNvSpPr txBox="1">
            <a:spLocks noChangeArrowheads="1"/>
          </p:cNvSpPr>
          <p:nvPr>
            <p:custDataLst>
              <p:tags r:id="rId3"/>
            </p:custDataLst>
          </p:nvPr>
        </p:nvSpPr>
        <p:spPr bwMode="gray">
          <a:xfrm>
            <a:off x="2222387" y="3038418"/>
            <a:ext cx="1222421" cy="415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lvl1pPr defTabSz="331788">
              <a:defRPr sz="2400">
                <a:solidFill>
                  <a:schemeClr val="tx1"/>
                </a:solidFill>
                <a:latin typeface="Book Antiqua" pitchFamily="18" charset="0"/>
              </a:defRPr>
            </a:lvl1pPr>
            <a:lvl2pPr marL="420688" defTabSz="331788">
              <a:defRPr sz="2400">
                <a:solidFill>
                  <a:schemeClr val="tx1"/>
                </a:solidFill>
                <a:latin typeface="Book Antiqua" pitchFamily="18" charset="0"/>
              </a:defRPr>
            </a:lvl2pPr>
            <a:lvl3pPr marL="839788" defTabSz="331788">
              <a:defRPr sz="2400">
                <a:solidFill>
                  <a:schemeClr val="tx1"/>
                </a:solidFill>
                <a:latin typeface="Book Antiqua" pitchFamily="18" charset="0"/>
              </a:defRPr>
            </a:lvl3pPr>
            <a:lvl4pPr marL="1260475" defTabSz="331788">
              <a:defRPr sz="2400">
                <a:solidFill>
                  <a:schemeClr val="tx1"/>
                </a:solidFill>
                <a:latin typeface="Book Antiqua" pitchFamily="18" charset="0"/>
              </a:defRPr>
            </a:lvl4pPr>
            <a:lvl5pPr marL="1681163" defTabSz="331788">
              <a:defRPr sz="2400">
                <a:solidFill>
                  <a:schemeClr val="tx1"/>
                </a:solidFill>
                <a:latin typeface="Book Antiqua" pitchFamily="18" charset="0"/>
              </a:defRPr>
            </a:lvl5pPr>
            <a:lvl6pPr marL="2138363" defTabSz="331788" eaLnBrk="0" fontAlgn="base" hangingPunct="0">
              <a:spcBef>
                <a:spcPct val="0"/>
              </a:spcBef>
              <a:spcAft>
                <a:spcPct val="0"/>
              </a:spcAft>
              <a:defRPr sz="2400">
                <a:solidFill>
                  <a:schemeClr val="tx1"/>
                </a:solidFill>
                <a:latin typeface="Book Antiqua" pitchFamily="18" charset="0"/>
              </a:defRPr>
            </a:lvl6pPr>
            <a:lvl7pPr marL="2595563" defTabSz="331788" eaLnBrk="0" fontAlgn="base" hangingPunct="0">
              <a:spcBef>
                <a:spcPct val="0"/>
              </a:spcBef>
              <a:spcAft>
                <a:spcPct val="0"/>
              </a:spcAft>
              <a:defRPr sz="2400">
                <a:solidFill>
                  <a:schemeClr val="tx1"/>
                </a:solidFill>
                <a:latin typeface="Book Antiqua" pitchFamily="18" charset="0"/>
              </a:defRPr>
            </a:lvl7pPr>
            <a:lvl8pPr marL="3052763" defTabSz="331788" eaLnBrk="0" fontAlgn="base" hangingPunct="0">
              <a:spcBef>
                <a:spcPct val="0"/>
              </a:spcBef>
              <a:spcAft>
                <a:spcPct val="0"/>
              </a:spcAft>
              <a:defRPr sz="2400">
                <a:solidFill>
                  <a:schemeClr val="tx1"/>
                </a:solidFill>
                <a:latin typeface="Book Antiqua" pitchFamily="18" charset="0"/>
              </a:defRPr>
            </a:lvl8pPr>
            <a:lvl9pPr marL="3509963" defTabSz="331788" eaLnBrk="0" fontAlgn="base" hangingPunct="0">
              <a:spcBef>
                <a:spcPct val="0"/>
              </a:spcBef>
              <a:spcAft>
                <a:spcPct val="0"/>
              </a:spcAft>
              <a:defRPr sz="2400">
                <a:solidFill>
                  <a:schemeClr val="tx1"/>
                </a:solidFill>
                <a:latin typeface="Book Antiqua" pitchFamily="18" charset="0"/>
              </a:defRPr>
            </a:lvl9pPr>
          </a:lstStyle>
          <a:p>
            <a:pPr marL="0" marR="0" lvl="0" indent="0" algn="ctr" defTabSz="331788"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OT</a:t>
            </a:r>
          </a:p>
          <a:p>
            <a:pPr marL="0" marR="0" lvl="0" indent="0" algn="ctr" defTabSz="331788"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Environment</a:t>
            </a:r>
          </a:p>
        </p:txBody>
      </p:sp>
      <p:sp>
        <p:nvSpPr>
          <p:cNvPr id="28" name="Text Box 14">
            <a:extLst>
              <a:ext uri="{FF2B5EF4-FFF2-40B4-BE49-F238E27FC236}">
                <a16:creationId xmlns:a16="http://schemas.microsoft.com/office/drawing/2014/main" id="{51AF2675-085A-46B1-9684-125E9074D46F}"/>
              </a:ext>
            </a:extLst>
          </p:cNvPr>
          <p:cNvSpPr txBox="1">
            <a:spLocks noChangeArrowheads="1"/>
          </p:cNvSpPr>
          <p:nvPr>
            <p:custDataLst>
              <p:tags r:id="rId4"/>
            </p:custDataLst>
          </p:nvPr>
        </p:nvSpPr>
        <p:spPr bwMode="gray">
          <a:xfrm>
            <a:off x="3717641" y="3038418"/>
            <a:ext cx="1222421" cy="415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defPPr>
              <a:defRPr lang="en-US"/>
            </a:defPPr>
            <a:lvl1pPr algn="ctr" defTabSz="331788" eaLnBrk="0" fontAlgn="base" hangingPunct="0">
              <a:spcBef>
                <a:spcPct val="0"/>
              </a:spcBef>
              <a:spcAft>
                <a:spcPct val="0"/>
              </a:spcAft>
              <a:defRPr sz="1200" b="1">
                <a:solidFill>
                  <a:srgbClr val="000000"/>
                </a:solidFill>
              </a:defRPr>
            </a:lvl1pPr>
            <a:lvl2pPr marL="420688" defTabSz="331788">
              <a:defRPr sz="2400">
                <a:latin typeface="Book Antiqua" pitchFamily="18" charset="0"/>
              </a:defRPr>
            </a:lvl2pPr>
            <a:lvl3pPr marL="839788" defTabSz="331788">
              <a:defRPr sz="2400">
                <a:latin typeface="Book Antiqua" pitchFamily="18" charset="0"/>
              </a:defRPr>
            </a:lvl3pPr>
            <a:lvl4pPr marL="1260475" defTabSz="331788">
              <a:defRPr sz="2400">
                <a:latin typeface="Book Antiqua" pitchFamily="18" charset="0"/>
              </a:defRPr>
            </a:lvl4pPr>
            <a:lvl5pPr marL="1681163" defTabSz="331788">
              <a:defRPr sz="2400">
                <a:latin typeface="Book Antiqua" pitchFamily="18" charset="0"/>
              </a:defRPr>
            </a:lvl5pPr>
            <a:lvl6pPr marL="2138363" defTabSz="331788" eaLnBrk="0" fontAlgn="base" hangingPunct="0">
              <a:spcBef>
                <a:spcPct val="0"/>
              </a:spcBef>
              <a:spcAft>
                <a:spcPct val="0"/>
              </a:spcAft>
              <a:defRPr sz="2400">
                <a:latin typeface="Book Antiqua" pitchFamily="18" charset="0"/>
              </a:defRPr>
            </a:lvl6pPr>
            <a:lvl7pPr marL="2595563" defTabSz="331788" eaLnBrk="0" fontAlgn="base" hangingPunct="0">
              <a:spcBef>
                <a:spcPct val="0"/>
              </a:spcBef>
              <a:spcAft>
                <a:spcPct val="0"/>
              </a:spcAft>
              <a:defRPr sz="2400">
                <a:latin typeface="Book Antiqua" pitchFamily="18" charset="0"/>
              </a:defRPr>
            </a:lvl7pPr>
            <a:lvl8pPr marL="3052763" defTabSz="331788" eaLnBrk="0" fontAlgn="base" hangingPunct="0">
              <a:spcBef>
                <a:spcPct val="0"/>
              </a:spcBef>
              <a:spcAft>
                <a:spcPct val="0"/>
              </a:spcAft>
              <a:defRPr sz="2400">
                <a:latin typeface="Book Antiqua" pitchFamily="18" charset="0"/>
              </a:defRPr>
            </a:lvl8pPr>
            <a:lvl9pPr marL="3509963" defTabSz="331788" eaLnBrk="0" fontAlgn="base" hangingPunct="0">
              <a:spcBef>
                <a:spcPct val="0"/>
              </a:spcBef>
              <a:spcAft>
                <a:spcPct val="0"/>
              </a:spcAft>
              <a:defRPr sz="2400">
                <a:latin typeface="Book Antiqua" pitchFamily="18" charset="0"/>
              </a:defRPr>
            </a:lvl9pPr>
          </a:lstStyle>
          <a:p>
            <a:pPr marL="0" marR="0" lvl="0" indent="0" algn="ctr" defTabSz="331788"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IT</a:t>
            </a:r>
          </a:p>
          <a:p>
            <a:pPr marL="0" marR="0" lvl="0" indent="0" algn="ctr" defTabSz="331788"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Environment</a:t>
            </a:r>
          </a:p>
        </p:txBody>
      </p:sp>
      <p:sp>
        <p:nvSpPr>
          <p:cNvPr id="29" name="Freeform 37">
            <a:extLst>
              <a:ext uri="{FF2B5EF4-FFF2-40B4-BE49-F238E27FC236}">
                <a16:creationId xmlns:a16="http://schemas.microsoft.com/office/drawing/2014/main" id="{CE759EDF-123E-4175-8E61-FE9151411757}"/>
              </a:ext>
            </a:extLst>
          </p:cNvPr>
          <p:cNvSpPr>
            <a:spLocks/>
          </p:cNvSpPr>
          <p:nvPr>
            <p:custDataLst>
              <p:tags r:id="rId5"/>
            </p:custDataLst>
          </p:nvPr>
        </p:nvSpPr>
        <p:spPr bwMode="auto">
          <a:xfrm>
            <a:off x="1989137" y="3052233"/>
            <a:ext cx="201360" cy="352904"/>
          </a:xfrm>
          <a:custGeom>
            <a:avLst/>
            <a:gdLst>
              <a:gd name="T0" fmla="*/ 145 w 290"/>
              <a:gd name="T1" fmla="*/ 0 h 807"/>
              <a:gd name="T2" fmla="*/ 136 w 290"/>
              <a:gd name="T3" fmla="*/ 252 h 807"/>
              <a:gd name="T4" fmla="*/ 100 w 290"/>
              <a:gd name="T5" fmla="*/ 20 h 807"/>
              <a:gd name="T6" fmla="*/ 120 w 290"/>
              <a:gd name="T7" fmla="*/ 267 h 807"/>
              <a:gd name="T8" fmla="*/ 60 w 290"/>
              <a:gd name="T9" fmla="*/ 77 h 807"/>
              <a:gd name="T10" fmla="*/ 106 w 290"/>
              <a:gd name="T11" fmla="*/ 295 h 807"/>
              <a:gd name="T12" fmla="*/ 28 w 290"/>
              <a:gd name="T13" fmla="*/ 166 h 807"/>
              <a:gd name="T14" fmla="*/ 96 w 290"/>
              <a:gd name="T15" fmla="*/ 334 h 807"/>
              <a:gd name="T16" fmla="*/ 7 w 290"/>
              <a:gd name="T17" fmla="*/ 279 h 807"/>
              <a:gd name="T18" fmla="*/ 90 w 290"/>
              <a:gd name="T19" fmla="*/ 379 h 807"/>
              <a:gd name="T20" fmla="*/ 0 w 290"/>
              <a:gd name="T21" fmla="*/ 403 h 807"/>
              <a:gd name="T22" fmla="*/ 90 w 290"/>
              <a:gd name="T23" fmla="*/ 427 h 807"/>
              <a:gd name="T24" fmla="*/ 7 w 290"/>
              <a:gd name="T25" fmla="*/ 527 h 807"/>
              <a:gd name="T26" fmla="*/ 96 w 290"/>
              <a:gd name="T27" fmla="*/ 472 h 807"/>
              <a:gd name="T28" fmla="*/ 28 w 290"/>
              <a:gd name="T29" fmla="*/ 640 h 807"/>
              <a:gd name="T30" fmla="*/ 106 w 290"/>
              <a:gd name="T31" fmla="*/ 511 h 807"/>
              <a:gd name="T32" fmla="*/ 60 w 290"/>
              <a:gd name="T33" fmla="*/ 729 h 807"/>
              <a:gd name="T34" fmla="*/ 120 w 290"/>
              <a:gd name="T35" fmla="*/ 539 h 807"/>
              <a:gd name="T36" fmla="*/ 100 w 290"/>
              <a:gd name="T37" fmla="*/ 786 h 807"/>
              <a:gd name="T38" fmla="*/ 136 w 290"/>
              <a:gd name="T39" fmla="*/ 554 h 807"/>
              <a:gd name="T40" fmla="*/ 145 w 290"/>
              <a:gd name="T41" fmla="*/ 806 h 807"/>
              <a:gd name="T42" fmla="*/ 153 w 290"/>
              <a:gd name="T43" fmla="*/ 554 h 807"/>
              <a:gd name="T44" fmla="*/ 189 w 290"/>
              <a:gd name="T45" fmla="*/ 786 h 807"/>
              <a:gd name="T46" fmla="*/ 169 w 290"/>
              <a:gd name="T47" fmla="*/ 539 h 807"/>
              <a:gd name="T48" fmla="*/ 229 w 290"/>
              <a:gd name="T49" fmla="*/ 729 h 807"/>
              <a:gd name="T50" fmla="*/ 183 w 290"/>
              <a:gd name="T51" fmla="*/ 511 h 807"/>
              <a:gd name="T52" fmla="*/ 261 w 290"/>
              <a:gd name="T53" fmla="*/ 640 h 807"/>
              <a:gd name="T54" fmla="*/ 193 w 290"/>
              <a:gd name="T55" fmla="*/ 472 h 807"/>
              <a:gd name="T56" fmla="*/ 282 w 290"/>
              <a:gd name="T57" fmla="*/ 527 h 807"/>
              <a:gd name="T58" fmla="*/ 199 w 290"/>
              <a:gd name="T59" fmla="*/ 427 h 807"/>
              <a:gd name="T60" fmla="*/ 289 w 290"/>
              <a:gd name="T61" fmla="*/ 403 h 807"/>
              <a:gd name="T62" fmla="*/ 199 w 290"/>
              <a:gd name="T63" fmla="*/ 379 h 807"/>
              <a:gd name="T64" fmla="*/ 282 w 290"/>
              <a:gd name="T65" fmla="*/ 279 h 807"/>
              <a:gd name="T66" fmla="*/ 193 w 290"/>
              <a:gd name="T67" fmla="*/ 334 h 807"/>
              <a:gd name="T68" fmla="*/ 261 w 290"/>
              <a:gd name="T69" fmla="*/ 166 h 807"/>
              <a:gd name="T70" fmla="*/ 183 w 290"/>
              <a:gd name="T71" fmla="*/ 295 h 807"/>
              <a:gd name="T72" fmla="*/ 229 w 290"/>
              <a:gd name="T73" fmla="*/ 77 h 807"/>
              <a:gd name="T74" fmla="*/ 169 w 290"/>
              <a:gd name="T75" fmla="*/ 267 h 807"/>
              <a:gd name="T76" fmla="*/ 189 w 290"/>
              <a:gd name="T77" fmla="*/ 20 h 807"/>
              <a:gd name="T78" fmla="*/ 153 w 290"/>
              <a:gd name="T79" fmla="*/ 252 h 807"/>
              <a:gd name="T80" fmla="*/ 145 w 290"/>
              <a:gd name="T81"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 h="807">
                <a:moveTo>
                  <a:pt x="145" y="0"/>
                </a:moveTo>
                <a:lnTo>
                  <a:pt x="136" y="252"/>
                </a:lnTo>
                <a:lnTo>
                  <a:pt x="100" y="20"/>
                </a:lnTo>
                <a:lnTo>
                  <a:pt x="120" y="267"/>
                </a:lnTo>
                <a:lnTo>
                  <a:pt x="60" y="77"/>
                </a:lnTo>
                <a:lnTo>
                  <a:pt x="106" y="295"/>
                </a:lnTo>
                <a:lnTo>
                  <a:pt x="28" y="166"/>
                </a:lnTo>
                <a:lnTo>
                  <a:pt x="96" y="334"/>
                </a:lnTo>
                <a:lnTo>
                  <a:pt x="7" y="279"/>
                </a:lnTo>
                <a:lnTo>
                  <a:pt x="90" y="379"/>
                </a:lnTo>
                <a:lnTo>
                  <a:pt x="0" y="403"/>
                </a:lnTo>
                <a:lnTo>
                  <a:pt x="90" y="427"/>
                </a:lnTo>
                <a:lnTo>
                  <a:pt x="7" y="527"/>
                </a:lnTo>
                <a:lnTo>
                  <a:pt x="96" y="472"/>
                </a:lnTo>
                <a:lnTo>
                  <a:pt x="28" y="640"/>
                </a:lnTo>
                <a:lnTo>
                  <a:pt x="106" y="511"/>
                </a:lnTo>
                <a:lnTo>
                  <a:pt x="60" y="729"/>
                </a:lnTo>
                <a:lnTo>
                  <a:pt x="120" y="539"/>
                </a:lnTo>
                <a:lnTo>
                  <a:pt x="100" y="786"/>
                </a:lnTo>
                <a:lnTo>
                  <a:pt x="136" y="554"/>
                </a:lnTo>
                <a:lnTo>
                  <a:pt x="145" y="806"/>
                </a:lnTo>
                <a:lnTo>
                  <a:pt x="153" y="554"/>
                </a:lnTo>
                <a:lnTo>
                  <a:pt x="189" y="786"/>
                </a:lnTo>
                <a:lnTo>
                  <a:pt x="169" y="539"/>
                </a:lnTo>
                <a:lnTo>
                  <a:pt x="229" y="729"/>
                </a:lnTo>
                <a:lnTo>
                  <a:pt x="183" y="511"/>
                </a:lnTo>
                <a:lnTo>
                  <a:pt x="261" y="640"/>
                </a:lnTo>
                <a:lnTo>
                  <a:pt x="193" y="472"/>
                </a:lnTo>
                <a:lnTo>
                  <a:pt x="282" y="527"/>
                </a:lnTo>
                <a:lnTo>
                  <a:pt x="199" y="427"/>
                </a:lnTo>
                <a:lnTo>
                  <a:pt x="289" y="403"/>
                </a:lnTo>
                <a:lnTo>
                  <a:pt x="199" y="379"/>
                </a:lnTo>
                <a:lnTo>
                  <a:pt x="282" y="279"/>
                </a:lnTo>
                <a:lnTo>
                  <a:pt x="193" y="334"/>
                </a:lnTo>
                <a:lnTo>
                  <a:pt x="261" y="166"/>
                </a:lnTo>
                <a:lnTo>
                  <a:pt x="183" y="295"/>
                </a:lnTo>
                <a:lnTo>
                  <a:pt x="229" y="77"/>
                </a:lnTo>
                <a:lnTo>
                  <a:pt x="169" y="267"/>
                </a:lnTo>
                <a:lnTo>
                  <a:pt x="189" y="20"/>
                </a:lnTo>
                <a:lnTo>
                  <a:pt x="153" y="252"/>
                </a:lnTo>
                <a:lnTo>
                  <a:pt x="145" y="0"/>
                </a:lnTo>
                <a:close/>
              </a:path>
            </a:pathLst>
          </a:custGeom>
          <a:solidFill>
            <a:schemeClr val="accent5">
              <a:lumMod val="75000"/>
            </a:schemeClr>
          </a:solidFill>
          <a:ln w="9525" cap="flat" cmpd="sng">
            <a:solidFill>
              <a:schemeClr val="accent4">
                <a:lumMod val="75000"/>
              </a:schemeClr>
            </a:solidFill>
            <a:prstDash val="solid"/>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0" name="Freeform 38">
            <a:extLst>
              <a:ext uri="{FF2B5EF4-FFF2-40B4-BE49-F238E27FC236}">
                <a16:creationId xmlns:a16="http://schemas.microsoft.com/office/drawing/2014/main" id="{91C47940-B600-4C82-8F13-360C0F0D0C26}"/>
              </a:ext>
            </a:extLst>
          </p:cNvPr>
          <p:cNvSpPr>
            <a:spLocks/>
          </p:cNvSpPr>
          <p:nvPr>
            <p:custDataLst>
              <p:tags r:id="rId6"/>
            </p:custDataLst>
          </p:nvPr>
        </p:nvSpPr>
        <p:spPr bwMode="auto">
          <a:xfrm>
            <a:off x="989026" y="3056390"/>
            <a:ext cx="1101224" cy="338195"/>
          </a:xfrm>
          <a:custGeom>
            <a:avLst/>
            <a:gdLst>
              <a:gd name="T0" fmla="*/ 15 w 1931"/>
              <a:gd name="T1" fmla="*/ 187 h 946"/>
              <a:gd name="T2" fmla="*/ 14 w 1931"/>
              <a:gd name="T3" fmla="*/ 157 h 946"/>
              <a:gd name="T4" fmla="*/ 260 w 1931"/>
              <a:gd name="T5" fmla="*/ 157 h 946"/>
              <a:gd name="T6" fmla="*/ 663 w 1931"/>
              <a:gd name="T7" fmla="*/ 157 h 946"/>
              <a:gd name="T8" fmla="*/ 788 w 1931"/>
              <a:gd name="T9" fmla="*/ 157 h 946"/>
              <a:gd name="T10" fmla="*/ 825 w 1931"/>
              <a:gd name="T11" fmla="*/ 120 h 946"/>
              <a:gd name="T12" fmla="*/ 908 w 1931"/>
              <a:gd name="T13" fmla="*/ 37 h 946"/>
              <a:gd name="T14" fmla="*/ 945 w 1931"/>
              <a:gd name="T15" fmla="*/ 0 h 946"/>
              <a:gd name="T16" fmla="*/ 970 w 1931"/>
              <a:gd name="T17" fmla="*/ 50 h 946"/>
              <a:gd name="T18" fmla="*/ 1051 w 1931"/>
              <a:gd name="T19" fmla="*/ 211 h 946"/>
              <a:gd name="T20" fmla="*/ 1100 w 1931"/>
              <a:gd name="T21" fmla="*/ 309 h 946"/>
              <a:gd name="T22" fmla="*/ 1110 w 1931"/>
              <a:gd name="T23" fmla="*/ 292 h 946"/>
              <a:gd name="T24" fmla="*/ 1147 w 1931"/>
              <a:gd name="T25" fmla="*/ 182 h 946"/>
              <a:gd name="T26" fmla="*/ 1178 w 1931"/>
              <a:gd name="T27" fmla="*/ 90 h 946"/>
              <a:gd name="T28" fmla="*/ 1189 w 1931"/>
              <a:gd name="T29" fmla="*/ 90 h 946"/>
              <a:gd name="T30" fmla="*/ 1251 w 1931"/>
              <a:gd name="T31" fmla="*/ 182 h 946"/>
              <a:gd name="T32" fmla="*/ 1324 w 1931"/>
              <a:gd name="T33" fmla="*/ 292 h 946"/>
              <a:gd name="T34" fmla="*/ 1340 w 1931"/>
              <a:gd name="T35" fmla="*/ 312 h 946"/>
              <a:gd name="T36" fmla="*/ 1365 w 1931"/>
              <a:gd name="T37" fmla="*/ 263 h 946"/>
              <a:gd name="T38" fmla="*/ 1405 w 1931"/>
              <a:gd name="T39" fmla="*/ 182 h 946"/>
              <a:gd name="T40" fmla="*/ 1418 w 1931"/>
              <a:gd name="T41" fmla="*/ 157 h 946"/>
              <a:gd name="T42" fmla="*/ 1455 w 1931"/>
              <a:gd name="T43" fmla="*/ 157 h 946"/>
              <a:gd name="T44" fmla="*/ 1538 w 1931"/>
              <a:gd name="T45" fmla="*/ 157 h 946"/>
              <a:gd name="T46" fmla="*/ 1575 w 1931"/>
              <a:gd name="T47" fmla="*/ 157 h 946"/>
              <a:gd name="T48" fmla="*/ 1575 w 1931"/>
              <a:gd name="T49" fmla="*/ 132 h 946"/>
              <a:gd name="T50" fmla="*/ 1575 w 1931"/>
              <a:gd name="T51" fmla="*/ 52 h 946"/>
              <a:gd name="T52" fmla="*/ 1575 w 1931"/>
              <a:gd name="T53" fmla="*/ 3 h 946"/>
              <a:gd name="T54" fmla="*/ 1620 w 1931"/>
              <a:gd name="T55" fmla="*/ 45 h 946"/>
              <a:gd name="T56" fmla="*/ 1839 w 1931"/>
              <a:gd name="T57" fmla="*/ 266 h 946"/>
              <a:gd name="T58" fmla="*/ 1913 w 1931"/>
              <a:gd name="T59" fmla="*/ 561 h 946"/>
              <a:gd name="T60" fmla="*/ 1687 w 1931"/>
              <a:gd name="T61" fmla="*/ 833 h 946"/>
              <a:gd name="T62" fmla="*/ 1576 w 1931"/>
              <a:gd name="T63" fmla="*/ 944 h 946"/>
              <a:gd name="T64" fmla="*/ 1575 w 1931"/>
              <a:gd name="T65" fmla="*/ 920 h 946"/>
              <a:gd name="T66" fmla="*/ 1575 w 1931"/>
              <a:gd name="T67" fmla="*/ 839 h 946"/>
              <a:gd name="T68" fmla="*/ 1575 w 1931"/>
              <a:gd name="T69" fmla="*/ 790 h 946"/>
              <a:gd name="T70" fmla="*/ 1560 w 1931"/>
              <a:gd name="T71" fmla="*/ 787 h 946"/>
              <a:gd name="T72" fmla="*/ 1487 w 1931"/>
              <a:gd name="T73" fmla="*/ 787 h 946"/>
              <a:gd name="T74" fmla="*/ 1425 w 1931"/>
              <a:gd name="T75" fmla="*/ 787 h 946"/>
              <a:gd name="T76" fmla="*/ 1414 w 1931"/>
              <a:gd name="T77" fmla="*/ 795 h 946"/>
              <a:gd name="T78" fmla="*/ 1383 w 1931"/>
              <a:gd name="T79" fmla="*/ 856 h 946"/>
              <a:gd name="T80" fmla="*/ 1347 w 1931"/>
              <a:gd name="T81" fmla="*/ 930 h 946"/>
              <a:gd name="T82" fmla="*/ 1336 w 1931"/>
              <a:gd name="T83" fmla="*/ 941 h 946"/>
              <a:gd name="T84" fmla="*/ 1287 w 1931"/>
              <a:gd name="T85" fmla="*/ 867 h 946"/>
              <a:gd name="T86" fmla="*/ 1206 w 1931"/>
              <a:gd name="T87" fmla="*/ 746 h 946"/>
              <a:gd name="T88" fmla="*/ 1181 w 1931"/>
              <a:gd name="T89" fmla="*/ 709 h 946"/>
              <a:gd name="T90" fmla="*/ 1163 w 1931"/>
              <a:gd name="T91" fmla="*/ 764 h 946"/>
              <a:gd name="T92" fmla="*/ 1121 w 1931"/>
              <a:gd name="T93" fmla="*/ 889 h 946"/>
              <a:gd name="T94" fmla="*/ 1103 w 1931"/>
              <a:gd name="T95" fmla="*/ 944 h 946"/>
              <a:gd name="T96" fmla="*/ 1078 w 1931"/>
              <a:gd name="T97" fmla="*/ 895 h 946"/>
              <a:gd name="T98" fmla="*/ 997 w 1931"/>
              <a:gd name="T99" fmla="*/ 734 h 946"/>
              <a:gd name="T100" fmla="*/ 948 w 1931"/>
              <a:gd name="T101" fmla="*/ 635 h 946"/>
              <a:gd name="T102" fmla="*/ 930 w 1931"/>
              <a:gd name="T103" fmla="*/ 645 h 946"/>
              <a:gd name="T104" fmla="*/ 857 w 1931"/>
              <a:gd name="T105" fmla="*/ 718 h 946"/>
              <a:gd name="T106" fmla="*/ 795 w 1931"/>
              <a:gd name="T107" fmla="*/ 780 h 946"/>
              <a:gd name="T108" fmla="*/ 749 w 1931"/>
              <a:gd name="T109" fmla="*/ 787 h 946"/>
              <a:gd name="T110" fmla="*/ 442 w 1931"/>
              <a:gd name="T111" fmla="*/ 787 h 946"/>
              <a:gd name="T112" fmla="*/ 76 w 1931"/>
              <a:gd name="T113" fmla="*/ 787 h 946"/>
              <a:gd name="T114" fmla="*/ 3 w 1931"/>
              <a:gd name="T115" fmla="*/ 782 h 946"/>
              <a:gd name="T116" fmla="*/ 52 w 1931"/>
              <a:gd name="T117" fmla="*/ 683 h 946"/>
              <a:gd name="T118" fmla="*/ 133 w 1931"/>
              <a:gd name="T119" fmla="*/ 522 h 946"/>
              <a:gd name="T120" fmla="*/ 157 w 1931"/>
              <a:gd name="T121" fmla="*/ 472 h 946"/>
              <a:gd name="T122" fmla="*/ 121 w 1931"/>
              <a:gd name="T123" fmla="*/ 39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31" h="946">
                <a:moveTo>
                  <a:pt x="79" y="315"/>
                </a:moveTo>
                <a:lnTo>
                  <a:pt x="69" y="296"/>
                </a:lnTo>
                <a:lnTo>
                  <a:pt x="61" y="278"/>
                </a:lnTo>
                <a:lnTo>
                  <a:pt x="52" y="261"/>
                </a:lnTo>
                <a:lnTo>
                  <a:pt x="45" y="246"/>
                </a:lnTo>
                <a:lnTo>
                  <a:pt x="37" y="232"/>
                </a:lnTo>
                <a:lnTo>
                  <a:pt x="31" y="219"/>
                </a:lnTo>
                <a:lnTo>
                  <a:pt x="25" y="207"/>
                </a:lnTo>
                <a:lnTo>
                  <a:pt x="20" y="197"/>
                </a:lnTo>
                <a:lnTo>
                  <a:pt x="15" y="187"/>
                </a:lnTo>
                <a:lnTo>
                  <a:pt x="11" y="179"/>
                </a:lnTo>
                <a:lnTo>
                  <a:pt x="8" y="173"/>
                </a:lnTo>
                <a:lnTo>
                  <a:pt x="5" y="167"/>
                </a:lnTo>
                <a:lnTo>
                  <a:pt x="3" y="163"/>
                </a:lnTo>
                <a:lnTo>
                  <a:pt x="1" y="160"/>
                </a:lnTo>
                <a:lnTo>
                  <a:pt x="1" y="158"/>
                </a:lnTo>
                <a:lnTo>
                  <a:pt x="0" y="157"/>
                </a:lnTo>
                <a:lnTo>
                  <a:pt x="2" y="157"/>
                </a:lnTo>
                <a:lnTo>
                  <a:pt x="6" y="157"/>
                </a:lnTo>
                <a:lnTo>
                  <a:pt x="14" y="157"/>
                </a:lnTo>
                <a:lnTo>
                  <a:pt x="25" y="157"/>
                </a:lnTo>
                <a:lnTo>
                  <a:pt x="39" y="157"/>
                </a:lnTo>
                <a:lnTo>
                  <a:pt x="56" y="157"/>
                </a:lnTo>
                <a:lnTo>
                  <a:pt x="76" y="157"/>
                </a:lnTo>
                <a:lnTo>
                  <a:pt x="99" y="157"/>
                </a:lnTo>
                <a:lnTo>
                  <a:pt x="125" y="157"/>
                </a:lnTo>
                <a:lnTo>
                  <a:pt x="154" y="157"/>
                </a:lnTo>
                <a:lnTo>
                  <a:pt x="186" y="157"/>
                </a:lnTo>
                <a:lnTo>
                  <a:pt x="222" y="157"/>
                </a:lnTo>
                <a:lnTo>
                  <a:pt x="260" y="157"/>
                </a:lnTo>
                <a:lnTo>
                  <a:pt x="302" y="157"/>
                </a:lnTo>
                <a:lnTo>
                  <a:pt x="346" y="157"/>
                </a:lnTo>
                <a:lnTo>
                  <a:pt x="394" y="157"/>
                </a:lnTo>
                <a:lnTo>
                  <a:pt x="442" y="157"/>
                </a:lnTo>
                <a:lnTo>
                  <a:pt x="486" y="157"/>
                </a:lnTo>
                <a:lnTo>
                  <a:pt x="528" y="157"/>
                </a:lnTo>
                <a:lnTo>
                  <a:pt x="566" y="157"/>
                </a:lnTo>
                <a:lnTo>
                  <a:pt x="602" y="157"/>
                </a:lnTo>
                <a:lnTo>
                  <a:pt x="634" y="157"/>
                </a:lnTo>
                <a:lnTo>
                  <a:pt x="663" y="157"/>
                </a:lnTo>
                <a:lnTo>
                  <a:pt x="689" y="157"/>
                </a:lnTo>
                <a:lnTo>
                  <a:pt x="712" y="157"/>
                </a:lnTo>
                <a:lnTo>
                  <a:pt x="732" y="157"/>
                </a:lnTo>
                <a:lnTo>
                  <a:pt x="749" y="157"/>
                </a:lnTo>
                <a:lnTo>
                  <a:pt x="763" y="157"/>
                </a:lnTo>
                <a:lnTo>
                  <a:pt x="774" y="157"/>
                </a:lnTo>
                <a:lnTo>
                  <a:pt x="782" y="157"/>
                </a:lnTo>
                <a:lnTo>
                  <a:pt x="786" y="157"/>
                </a:lnTo>
                <a:lnTo>
                  <a:pt x="788" y="157"/>
                </a:lnTo>
                <a:lnTo>
                  <a:pt x="789" y="156"/>
                </a:lnTo>
                <a:lnTo>
                  <a:pt x="791" y="154"/>
                </a:lnTo>
                <a:lnTo>
                  <a:pt x="793" y="152"/>
                </a:lnTo>
                <a:lnTo>
                  <a:pt x="795" y="150"/>
                </a:lnTo>
                <a:lnTo>
                  <a:pt x="799" y="146"/>
                </a:lnTo>
                <a:lnTo>
                  <a:pt x="803" y="142"/>
                </a:lnTo>
                <a:lnTo>
                  <a:pt x="807" y="138"/>
                </a:lnTo>
                <a:lnTo>
                  <a:pt x="813" y="132"/>
                </a:lnTo>
                <a:lnTo>
                  <a:pt x="819" y="126"/>
                </a:lnTo>
                <a:lnTo>
                  <a:pt x="825" y="120"/>
                </a:lnTo>
                <a:lnTo>
                  <a:pt x="832" y="113"/>
                </a:lnTo>
                <a:lnTo>
                  <a:pt x="840" y="105"/>
                </a:lnTo>
                <a:lnTo>
                  <a:pt x="848" y="97"/>
                </a:lnTo>
                <a:lnTo>
                  <a:pt x="857" y="88"/>
                </a:lnTo>
                <a:lnTo>
                  <a:pt x="867" y="78"/>
                </a:lnTo>
                <a:lnTo>
                  <a:pt x="876" y="69"/>
                </a:lnTo>
                <a:lnTo>
                  <a:pt x="885" y="60"/>
                </a:lnTo>
                <a:lnTo>
                  <a:pt x="893" y="52"/>
                </a:lnTo>
                <a:lnTo>
                  <a:pt x="901" y="44"/>
                </a:lnTo>
                <a:lnTo>
                  <a:pt x="908" y="37"/>
                </a:lnTo>
                <a:lnTo>
                  <a:pt x="914" y="31"/>
                </a:lnTo>
                <a:lnTo>
                  <a:pt x="920" y="25"/>
                </a:lnTo>
                <a:lnTo>
                  <a:pt x="926" y="19"/>
                </a:lnTo>
                <a:lnTo>
                  <a:pt x="930" y="15"/>
                </a:lnTo>
                <a:lnTo>
                  <a:pt x="934" y="11"/>
                </a:lnTo>
                <a:lnTo>
                  <a:pt x="938" y="7"/>
                </a:lnTo>
                <a:lnTo>
                  <a:pt x="940" y="5"/>
                </a:lnTo>
                <a:lnTo>
                  <a:pt x="942" y="3"/>
                </a:lnTo>
                <a:lnTo>
                  <a:pt x="944" y="1"/>
                </a:lnTo>
                <a:lnTo>
                  <a:pt x="945" y="0"/>
                </a:lnTo>
                <a:lnTo>
                  <a:pt x="946" y="0"/>
                </a:lnTo>
                <a:lnTo>
                  <a:pt x="946" y="2"/>
                </a:lnTo>
                <a:lnTo>
                  <a:pt x="948" y="5"/>
                </a:lnTo>
                <a:lnTo>
                  <a:pt x="950" y="10"/>
                </a:lnTo>
                <a:lnTo>
                  <a:pt x="953" y="15"/>
                </a:lnTo>
                <a:lnTo>
                  <a:pt x="956" y="22"/>
                </a:lnTo>
                <a:lnTo>
                  <a:pt x="960" y="30"/>
                </a:lnTo>
                <a:lnTo>
                  <a:pt x="965" y="39"/>
                </a:lnTo>
                <a:lnTo>
                  <a:pt x="970" y="50"/>
                </a:lnTo>
                <a:lnTo>
                  <a:pt x="976" y="61"/>
                </a:lnTo>
                <a:lnTo>
                  <a:pt x="982" y="74"/>
                </a:lnTo>
                <a:lnTo>
                  <a:pt x="990" y="88"/>
                </a:lnTo>
                <a:lnTo>
                  <a:pt x="997" y="104"/>
                </a:lnTo>
                <a:lnTo>
                  <a:pt x="1006" y="120"/>
                </a:lnTo>
                <a:lnTo>
                  <a:pt x="1014" y="138"/>
                </a:lnTo>
                <a:lnTo>
                  <a:pt x="1024" y="157"/>
                </a:lnTo>
                <a:lnTo>
                  <a:pt x="1034" y="176"/>
                </a:lnTo>
                <a:lnTo>
                  <a:pt x="1042" y="194"/>
                </a:lnTo>
                <a:lnTo>
                  <a:pt x="1051" y="211"/>
                </a:lnTo>
                <a:lnTo>
                  <a:pt x="1058" y="226"/>
                </a:lnTo>
                <a:lnTo>
                  <a:pt x="1066" y="240"/>
                </a:lnTo>
                <a:lnTo>
                  <a:pt x="1072" y="253"/>
                </a:lnTo>
                <a:lnTo>
                  <a:pt x="1078" y="265"/>
                </a:lnTo>
                <a:lnTo>
                  <a:pt x="1083" y="275"/>
                </a:lnTo>
                <a:lnTo>
                  <a:pt x="1088" y="285"/>
                </a:lnTo>
                <a:lnTo>
                  <a:pt x="1092" y="293"/>
                </a:lnTo>
                <a:lnTo>
                  <a:pt x="1095" y="299"/>
                </a:lnTo>
                <a:lnTo>
                  <a:pt x="1098" y="305"/>
                </a:lnTo>
                <a:lnTo>
                  <a:pt x="1100" y="309"/>
                </a:lnTo>
                <a:lnTo>
                  <a:pt x="1102" y="312"/>
                </a:lnTo>
                <a:lnTo>
                  <a:pt x="1102" y="314"/>
                </a:lnTo>
                <a:lnTo>
                  <a:pt x="1103" y="315"/>
                </a:lnTo>
                <a:lnTo>
                  <a:pt x="1103" y="314"/>
                </a:lnTo>
                <a:lnTo>
                  <a:pt x="1103" y="313"/>
                </a:lnTo>
                <a:lnTo>
                  <a:pt x="1104" y="311"/>
                </a:lnTo>
                <a:lnTo>
                  <a:pt x="1105" y="307"/>
                </a:lnTo>
                <a:lnTo>
                  <a:pt x="1107" y="303"/>
                </a:lnTo>
                <a:lnTo>
                  <a:pt x="1108" y="298"/>
                </a:lnTo>
                <a:lnTo>
                  <a:pt x="1110" y="292"/>
                </a:lnTo>
                <a:lnTo>
                  <a:pt x="1113" y="285"/>
                </a:lnTo>
                <a:lnTo>
                  <a:pt x="1115" y="277"/>
                </a:lnTo>
                <a:lnTo>
                  <a:pt x="1118" y="269"/>
                </a:lnTo>
                <a:lnTo>
                  <a:pt x="1121" y="259"/>
                </a:lnTo>
                <a:lnTo>
                  <a:pt x="1125" y="248"/>
                </a:lnTo>
                <a:lnTo>
                  <a:pt x="1129" y="237"/>
                </a:lnTo>
                <a:lnTo>
                  <a:pt x="1133" y="224"/>
                </a:lnTo>
                <a:lnTo>
                  <a:pt x="1137" y="211"/>
                </a:lnTo>
                <a:lnTo>
                  <a:pt x="1142" y="197"/>
                </a:lnTo>
                <a:lnTo>
                  <a:pt x="1147" y="182"/>
                </a:lnTo>
                <a:lnTo>
                  <a:pt x="1151" y="169"/>
                </a:lnTo>
                <a:lnTo>
                  <a:pt x="1156" y="156"/>
                </a:lnTo>
                <a:lnTo>
                  <a:pt x="1159" y="145"/>
                </a:lnTo>
                <a:lnTo>
                  <a:pt x="1163" y="134"/>
                </a:lnTo>
                <a:lnTo>
                  <a:pt x="1166" y="125"/>
                </a:lnTo>
                <a:lnTo>
                  <a:pt x="1169" y="116"/>
                </a:lnTo>
                <a:lnTo>
                  <a:pt x="1172" y="108"/>
                </a:lnTo>
                <a:lnTo>
                  <a:pt x="1174" y="101"/>
                </a:lnTo>
                <a:lnTo>
                  <a:pt x="1176" y="95"/>
                </a:lnTo>
                <a:lnTo>
                  <a:pt x="1178" y="90"/>
                </a:lnTo>
                <a:lnTo>
                  <a:pt x="1179" y="86"/>
                </a:lnTo>
                <a:lnTo>
                  <a:pt x="1180" y="83"/>
                </a:lnTo>
                <a:lnTo>
                  <a:pt x="1181" y="80"/>
                </a:lnTo>
                <a:lnTo>
                  <a:pt x="1181" y="79"/>
                </a:lnTo>
                <a:lnTo>
                  <a:pt x="1182" y="78"/>
                </a:lnTo>
                <a:lnTo>
                  <a:pt x="1182" y="79"/>
                </a:lnTo>
                <a:lnTo>
                  <a:pt x="1183" y="80"/>
                </a:lnTo>
                <a:lnTo>
                  <a:pt x="1184" y="83"/>
                </a:lnTo>
                <a:lnTo>
                  <a:pt x="1186" y="86"/>
                </a:lnTo>
                <a:lnTo>
                  <a:pt x="1189" y="90"/>
                </a:lnTo>
                <a:lnTo>
                  <a:pt x="1193" y="95"/>
                </a:lnTo>
                <a:lnTo>
                  <a:pt x="1197" y="101"/>
                </a:lnTo>
                <a:lnTo>
                  <a:pt x="1201" y="108"/>
                </a:lnTo>
                <a:lnTo>
                  <a:pt x="1206" y="116"/>
                </a:lnTo>
                <a:lnTo>
                  <a:pt x="1212" y="125"/>
                </a:lnTo>
                <a:lnTo>
                  <a:pt x="1219" y="134"/>
                </a:lnTo>
                <a:lnTo>
                  <a:pt x="1226" y="145"/>
                </a:lnTo>
                <a:lnTo>
                  <a:pt x="1233" y="156"/>
                </a:lnTo>
                <a:lnTo>
                  <a:pt x="1242" y="169"/>
                </a:lnTo>
                <a:lnTo>
                  <a:pt x="1251" y="182"/>
                </a:lnTo>
                <a:lnTo>
                  <a:pt x="1260" y="197"/>
                </a:lnTo>
                <a:lnTo>
                  <a:pt x="1270" y="211"/>
                </a:lnTo>
                <a:lnTo>
                  <a:pt x="1279" y="224"/>
                </a:lnTo>
                <a:lnTo>
                  <a:pt x="1287" y="237"/>
                </a:lnTo>
                <a:lnTo>
                  <a:pt x="1295" y="248"/>
                </a:lnTo>
                <a:lnTo>
                  <a:pt x="1302" y="259"/>
                </a:lnTo>
                <a:lnTo>
                  <a:pt x="1308" y="269"/>
                </a:lnTo>
                <a:lnTo>
                  <a:pt x="1314" y="277"/>
                </a:lnTo>
                <a:lnTo>
                  <a:pt x="1319" y="285"/>
                </a:lnTo>
                <a:lnTo>
                  <a:pt x="1324" y="292"/>
                </a:lnTo>
                <a:lnTo>
                  <a:pt x="1328" y="298"/>
                </a:lnTo>
                <a:lnTo>
                  <a:pt x="1331" y="303"/>
                </a:lnTo>
                <a:lnTo>
                  <a:pt x="1334" y="307"/>
                </a:lnTo>
                <a:lnTo>
                  <a:pt x="1336" y="311"/>
                </a:lnTo>
                <a:lnTo>
                  <a:pt x="1338" y="313"/>
                </a:lnTo>
                <a:lnTo>
                  <a:pt x="1339" y="314"/>
                </a:lnTo>
                <a:lnTo>
                  <a:pt x="1339" y="315"/>
                </a:lnTo>
                <a:lnTo>
                  <a:pt x="1339" y="314"/>
                </a:lnTo>
                <a:lnTo>
                  <a:pt x="1340" y="314"/>
                </a:lnTo>
                <a:lnTo>
                  <a:pt x="1340" y="312"/>
                </a:lnTo>
                <a:lnTo>
                  <a:pt x="1341" y="310"/>
                </a:lnTo>
                <a:lnTo>
                  <a:pt x="1343" y="307"/>
                </a:lnTo>
                <a:lnTo>
                  <a:pt x="1345" y="304"/>
                </a:lnTo>
                <a:lnTo>
                  <a:pt x="1347" y="300"/>
                </a:lnTo>
                <a:lnTo>
                  <a:pt x="1349" y="295"/>
                </a:lnTo>
                <a:lnTo>
                  <a:pt x="1351" y="290"/>
                </a:lnTo>
                <a:lnTo>
                  <a:pt x="1354" y="284"/>
                </a:lnTo>
                <a:lnTo>
                  <a:pt x="1358" y="278"/>
                </a:lnTo>
                <a:lnTo>
                  <a:pt x="1361" y="270"/>
                </a:lnTo>
                <a:lnTo>
                  <a:pt x="1365" y="263"/>
                </a:lnTo>
                <a:lnTo>
                  <a:pt x="1369" y="254"/>
                </a:lnTo>
                <a:lnTo>
                  <a:pt x="1374" y="246"/>
                </a:lnTo>
                <a:lnTo>
                  <a:pt x="1378" y="236"/>
                </a:lnTo>
                <a:lnTo>
                  <a:pt x="1383" y="226"/>
                </a:lnTo>
                <a:lnTo>
                  <a:pt x="1388" y="218"/>
                </a:lnTo>
                <a:lnTo>
                  <a:pt x="1392" y="209"/>
                </a:lnTo>
                <a:lnTo>
                  <a:pt x="1396" y="202"/>
                </a:lnTo>
                <a:lnTo>
                  <a:pt x="1399" y="194"/>
                </a:lnTo>
                <a:lnTo>
                  <a:pt x="1402" y="188"/>
                </a:lnTo>
                <a:lnTo>
                  <a:pt x="1405" y="182"/>
                </a:lnTo>
                <a:lnTo>
                  <a:pt x="1408" y="177"/>
                </a:lnTo>
                <a:lnTo>
                  <a:pt x="1410" y="172"/>
                </a:lnTo>
                <a:lnTo>
                  <a:pt x="1412" y="168"/>
                </a:lnTo>
                <a:lnTo>
                  <a:pt x="1414" y="165"/>
                </a:lnTo>
                <a:lnTo>
                  <a:pt x="1415" y="162"/>
                </a:lnTo>
                <a:lnTo>
                  <a:pt x="1416" y="160"/>
                </a:lnTo>
                <a:lnTo>
                  <a:pt x="1417" y="158"/>
                </a:lnTo>
                <a:lnTo>
                  <a:pt x="1418" y="158"/>
                </a:lnTo>
                <a:lnTo>
                  <a:pt x="1418" y="157"/>
                </a:lnTo>
                <a:lnTo>
                  <a:pt x="1419" y="157"/>
                </a:lnTo>
                <a:lnTo>
                  <a:pt x="1421" y="157"/>
                </a:lnTo>
                <a:lnTo>
                  <a:pt x="1423" y="157"/>
                </a:lnTo>
                <a:lnTo>
                  <a:pt x="1425" y="157"/>
                </a:lnTo>
                <a:lnTo>
                  <a:pt x="1429" y="157"/>
                </a:lnTo>
                <a:lnTo>
                  <a:pt x="1433" y="157"/>
                </a:lnTo>
                <a:lnTo>
                  <a:pt x="1437" y="157"/>
                </a:lnTo>
                <a:lnTo>
                  <a:pt x="1443" y="157"/>
                </a:lnTo>
                <a:lnTo>
                  <a:pt x="1449" y="157"/>
                </a:lnTo>
                <a:lnTo>
                  <a:pt x="1455" y="157"/>
                </a:lnTo>
                <a:lnTo>
                  <a:pt x="1462" y="157"/>
                </a:lnTo>
                <a:lnTo>
                  <a:pt x="1470" y="157"/>
                </a:lnTo>
                <a:lnTo>
                  <a:pt x="1478" y="157"/>
                </a:lnTo>
                <a:lnTo>
                  <a:pt x="1487" y="157"/>
                </a:lnTo>
                <a:lnTo>
                  <a:pt x="1497" y="157"/>
                </a:lnTo>
                <a:lnTo>
                  <a:pt x="1506" y="157"/>
                </a:lnTo>
                <a:lnTo>
                  <a:pt x="1515" y="157"/>
                </a:lnTo>
                <a:lnTo>
                  <a:pt x="1523" y="157"/>
                </a:lnTo>
                <a:lnTo>
                  <a:pt x="1531" y="157"/>
                </a:lnTo>
                <a:lnTo>
                  <a:pt x="1538" y="157"/>
                </a:lnTo>
                <a:lnTo>
                  <a:pt x="1544" y="157"/>
                </a:lnTo>
                <a:lnTo>
                  <a:pt x="1550" y="157"/>
                </a:lnTo>
                <a:lnTo>
                  <a:pt x="1556" y="157"/>
                </a:lnTo>
                <a:lnTo>
                  <a:pt x="1560" y="157"/>
                </a:lnTo>
                <a:lnTo>
                  <a:pt x="1564" y="157"/>
                </a:lnTo>
                <a:lnTo>
                  <a:pt x="1568" y="157"/>
                </a:lnTo>
                <a:lnTo>
                  <a:pt x="1570" y="157"/>
                </a:lnTo>
                <a:lnTo>
                  <a:pt x="1572" y="157"/>
                </a:lnTo>
                <a:lnTo>
                  <a:pt x="1574" y="157"/>
                </a:lnTo>
                <a:lnTo>
                  <a:pt x="1575" y="157"/>
                </a:lnTo>
                <a:lnTo>
                  <a:pt x="1575" y="156"/>
                </a:lnTo>
                <a:lnTo>
                  <a:pt x="1575" y="154"/>
                </a:lnTo>
                <a:lnTo>
                  <a:pt x="1575" y="152"/>
                </a:lnTo>
                <a:lnTo>
                  <a:pt x="1575" y="150"/>
                </a:lnTo>
                <a:lnTo>
                  <a:pt x="1575" y="146"/>
                </a:lnTo>
                <a:lnTo>
                  <a:pt x="1575" y="142"/>
                </a:lnTo>
                <a:lnTo>
                  <a:pt x="1575" y="138"/>
                </a:lnTo>
                <a:lnTo>
                  <a:pt x="1575" y="132"/>
                </a:lnTo>
                <a:lnTo>
                  <a:pt x="1575" y="126"/>
                </a:lnTo>
                <a:lnTo>
                  <a:pt x="1575" y="120"/>
                </a:lnTo>
                <a:lnTo>
                  <a:pt x="1575" y="113"/>
                </a:lnTo>
                <a:lnTo>
                  <a:pt x="1575" y="105"/>
                </a:lnTo>
                <a:lnTo>
                  <a:pt x="1575" y="97"/>
                </a:lnTo>
                <a:lnTo>
                  <a:pt x="1575" y="88"/>
                </a:lnTo>
                <a:lnTo>
                  <a:pt x="1575" y="78"/>
                </a:lnTo>
                <a:lnTo>
                  <a:pt x="1575" y="69"/>
                </a:lnTo>
                <a:lnTo>
                  <a:pt x="1575" y="60"/>
                </a:lnTo>
                <a:lnTo>
                  <a:pt x="1575" y="52"/>
                </a:lnTo>
                <a:lnTo>
                  <a:pt x="1575" y="44"/>
                </a:lnTo>
                <a:lnTo>
                  <a:pt x="1575" y="37"/>
                </a:lnTo>
                <a:lnTo>
                  <a:pt x="1575" y="31"/>
                </a:lnTo>
                <a:lnTo>
                  <a:pt x="1575" y="25"/>
                </a:lnTo>
                <a:lnTo>
                  <a:pt x="1575" y="19"/>
                </a:lnTo>
                <a:lnTo>
                  <a:pt x="1575" y="15"/>
                </a:lnTo>
                <a:lnTo>
                  <a:pt x="1575" y="11"/>
                </a:lnTo>
                <a:lnTo>
                  <a:pt x="1575" y="7"/>
                </a:lnTo>
                <a:lnTo>
                  <a:pt x="1575" y="5"/>
                </a:lnTo>
                <a:lnTo>
                  <a:pt x="1575" y="3"/>
                </a:lnTo>
                <a:lnTo>
                  <a:pt x="1575" y="1"/>
                </a:lnTo>
                <a:lnTo>
                  <a:pt x="1575" y="0"/>
                </a:lnTo>
                <a:lnTo>
                  <a:pt x="1576" y="1"/>
                </a:lnTo>
                <a:lnTo>
                  <a:pt x="1579" y="3"/>
                </a:lnTo>
                <a:lnTo>
                  <a:pt x="1584" y="8"/>
                </a:lnTo>
                <a:lnTo>
                  <a:pt x="1590" y="15"/>
                </a:lnTo>
                <a:lnTo>
                  <a:pt x="1598" y="23"/>
                </a:lnTo>
                <a:lnTo>
                  <a:pt x="1608" y="33"/>
                </a:lnTo>
                <a:lnTo>
                  <a:pt x="1620" y="45"/>
                </a:lnTo>
                <a:lnTo>
                  <a:pt x="1634" y="59"/>
                </a:lnTo>
                <a:lnTo>
                  <a:pt x="1650" y="75"/>
                </a:lnTo>
                <a:lnTo>
                  <a:pt x="1668" y="92"/>
                </a:lnTo>
                <a:lnTo>
                  <a:pt x="1687" y="111"/>
                </a:lnTo>
                <a:lnTo>
                  <a:pt x="1708" y="133"/>
                </a:lnTo>
                <a:lnTo>
                  <a:pt x="1731" y="156"/>
                </a:lnTo>
                <a:lnTo>
                  <a:pt x="1756" y="181"/>
                </a:lnTo>
                <a:lnTo>
                  <a:pt x="1783" y="207"/>
                </a:lnTo>
                <a:lnTo>
                  <a:pt x="1812" y="236"/>
                </a:lnTo>
                <a:lnTo>
                  <a:pt x="1839" y="266"/>
                </a:lnTo>
                <a:lnTo>
                  <a:pt x="1863" y="295"/>
                </a:lnTo>
                <a:lnTo>
                  <a:pt x="1883" y="325"/>
                </a:lnTo>
                <a:lnTo>
                  <a:pt x="1900" y="354"/>
                </a:lnTo>
                <a:lnTo>
                  <a:pt x="1913" y="384"/>
                </a:lnTo>
                <a:lnTo>
                  <a:pt x="1922" y="413"/>
                </a:lnTo>
                <a:lnTo>
                  <a:pt x="1928" y="443"/>
                </a:lnTo>
                <a:lnTo>
                  <a:pt x="1930" y="472"/>
                </a:lnTo>
                <a:lnTo>
                  <a:pt x="1928" y="502"/>
                </a:lnTo>
                <a:lnTo>
                  <a:pt x="1922" y="531"/>
                </a:lnTo>
                <a:lnTo>
                  <a:pt x="1913" y="561"/>
                </a:lnTo>
                <a:lnTo>
                  <a:pt x="1900" y="590"/>
                </a:lnTo>
                <a:lnTo>
                  <a:pt x="1883" y="620"/>
                </a:lnTo>
                <a:lnTo>
                  <a:pt x="1863" y="649"/>
                </a:lnTo>
                <a:lnTo>
                  <a:pt x="1839" y="679"/>
                </a:lnTo>
                <a:lnTo>
                  <a:pt x="1812" y="708"/>
                </a:lnTo>
                <a:lnTo>
                  <a:pt x="1783" y="737"/>
                </a:lnTo>
                <a:lnTo>
                  <a:pt x="1756" y="764"/>
                </a:lnTo>
                <a:lnTo>
                  <a:pt x="1731" y="789"/>
                </a:lnTo>
                <a:lnTo>
                  <a:pt x="1708" y="812"/>
                </a:lnTo>
                <a:lnTo>
                  <a:pt x="1687" y="833"/>
                </a:lnTo>
                <a:lnTo>
                  <a:pt x="1668" y="852"/>
                </a:lnTo>
                <a:lnTo>
                  <a:pt x="1650" y="870"/>
                </a:lnTo>
                <a:lnTo>
                  <a:pt x="1634" y="886"/>
                </a:lnTo>
                <a:lnTo>
                  <a:pt x="1620" y="900"/>
                </a:lnTo>
                <a:lnTo>
                  <a:pt x="1608" y="912"/>
                </a:lnTo>
                <a:lnTo>
                  <a:pt x="1598" y="922"/>
                </a:lnTo>
                <a:lnTo>
                  <a:pt x="1590" y="930"/>
                </a:lnTo>
                <a:lnTo>
                  <a:pt x="1584" y="936"/>
                </a:lnTo>
                <a:lnTo>
                  <a:pt x="1579" y="941"/>
                </a:lnTo>
                <a:lnTo>
                  <a:pt x="1576" y="944"/>
                </a:lnTo>
                <a:lnTo>
                  <a:pt x="1575" y="945"/>
                </a:lnTo>
                <a:lnTo>
                  <a:pt x="1575" y="944"/>
                </a:lnTo>
                <a:lnTo>
                  <a:pt x="1575" y="942"/>
                </a:lnTo>
                <a:lnTo>
                  <a:pt x="1575" y="940"/>
                </a:lnTo>
                <a:lnTo>
                  <a:pt x="1575" y="937"/>
                </a:lnTo>
                <a:lnTo>
                  <a:pt x="1575" y="934"/>
                </a:lnTo>
                <a:lnTo>
                  <a:pt x="1575" y="930"/>
                </a:lnTo>
                <a:lnTo>
                  <a:pt x="1575" y="925"/>
                </a:lnTo>
                <a:lnTo>
                  <a:pt x="1575" y="920"/>
                </a:lnTo>
                <a:lnTo>
                  <a:pt x="1575" y="914"/>
                </a:lnTo>
                <a:lnTo>
                  <a:pt x="1575" y="908"/>
                </a:lnTo>
                <a:lnTo>
                  <a:pt x="1575" y="900"/>
                </a:lnTo>
                <a:lnTo>
                  <a:pt x="1575" y="893"/>
                </a:lnTo>
                <a:lnTo>
                  <a:pt x="1575" y="884"/>
                </a:lnTo>
                <a:lnTo>
                  <a:pt x="1575" y="876"/>
                </a:lnTo>
                <a:lnTo>
                  <a:pt x="1575" y="866"/>
                </a:lnTo>
                <a:lnTo>
                  <a:pt x="1575" y="856"/>
                </a:lnTo>
                <a:lnTo>
                  <a:pt x="1575" y="848"/>
                </a:lnTo>
                <a:lnTo>
                  <a:pt x="1575" y="839"/>
                </a:lnTo>
                <a:lnTo>
                  <a:pt x="1575" y="832"/>
                </a:lnTo>
                <a:lnTo>
                  <a:pt x="1575" y="824"/>
                </a:lnTo>
                <a:lnTo>
                  <a:pt x="1575" y="818"/>
                </a:lnTo>
                <a:lnTo>
                  <a:pt x="1575" y="812"/>
                </a:lnTo>
                <a:lnTo>
                  <a:pt x="1575" y="807"/>
                </a:lnTo>
                <a:lnTo>
                  <a:pt x="1575" y="802"/>
                </a:lnTo>
                <a:lnTo>
                  <a:pt x="1575" y="798"/>
                </a:lnTo>
                <a:lnTo>
                  <a:pt x="1575" y="795"/>
                </a:lnTo>
                <a:lnTo>
                  <a:pt x="1575" y="792"/>
                </a:lnTo>
                <a:lnTo>
                  <a:pt x="1575" y="790"/>
                </a:lnTo>
                <a:lnTo>
                  <a:pt x="1575" y="788"/>
                </a:lnTo>
                <a:lnTo>
                  <a:pt x="1575" y="787"/>
                </a:lnTo>
                <a:lnTo>
                  <a:pt x="1574" y="787"/>
                </a:lnTo>
                <a:lnTo>
                  <a:pt x="1572" y="787"/>
                </a:lnTo>
                <a:lnTo>
                  <a:pt x="1570" y="787"/>
                </a:lnTo>
                <a:lnTo>
                  <a:pt x="1568" y="787"/>
                </a:lnTo>
                <a:lnTo>
                  <a:pt x="1564" y="787"/>
                </a:lnTo>
                <a:lnTo>
                  <a:pt x="1560" y="787"/>
                </a:lnTo>
                <a:lnTo>
                  <a:pt x="1556" y="787"/>
                </a:lnTo>
                <a:lnTo>
                  <a:pt x="1550" y="787"/>
                </a:lnTo>
                <a:lnTo>
                  <a:pt x="1544" y="787"/>
                </a:lnTo>
                <a:lnTo>
                  <a:pt x="1538" y="787"/>
                </a:lnTo>
                <a:lnTo>
                  <a:pt x="1531" y="787"/>
                </a:lnTo>
                <a:lnTo>
                  <a:pt x="1523" y="787"/>
                </a:lnTo>
                <a:lnTo>
                  <a:pt x="1515" y="787"/>
                </a:lnTo>
                <a:lnTo>
                  <a:pt x="1506" y="787"/>
                </a:lnTo>
                <a:lnTo>
                  <a:pt x="1497" y="787"/>
                </a:lnTo>
                <a:lnTo>
                  <a:pt x="1487" y="787"/>
                </a:lnTo>
                <a:lnTo>
                  <a:pt x="1478" y="787"/>
                </a:lnTo>
                <a:lnTo>
                  <a:pt x="1470" y="787"/>
                </a:lnTo>
                <a:lnTo>
                  <a:pt x="1462" y="787"/>
                </a:lnTo>
                <a:lnTo>
                  <a:pt x="1455" y="787"/>
                </a:lnTo>
                <a:lnTo>
                  <a:pt x="1449" y="787"/>
                </a:lnTo>
                <a:lnTo>
                  <a:pt x="1443" y="787"/>
                </a:lnTo>
                <a:lnTo>
                  <a:pt x="1437" y="787"/>
                </a:lnTo>
                <a:lnTo>
                  <a:pt x="1433" y="787"/>
                </a:lnTo>
                <a:lnTo>
                  <a:pt x="1429" y="787"/>
                </a:lnTo>
                <a:lnTo>
                  <a:pt x="1425" y="787"/>
                </a:lnTo>
                <a:lnTo>
                  <a:pt x="1423" y="787"/>
                </a:lnTo>
                <a:lnTo>
                  <a:pt x="1421" y="787"/>
                </a:lnTo>
                <a:lnTo>
                  <a:pt x="1419" y="787"/>
                </a:lnTo>
                <a:lnTo>
                  <a:pt x="1418" y="787"/>
                </a:lnTo>
                <a:lnTo>
                  <a:pt x="1418" y="788"/>
                </a:lnTo>
                <a:lnTo>
                  <a:pt x="1417" y="788"/>
                </a:lnTo>
                <a:lnTo>
                  <a:pt x="1416" y="790"/>
                </a:lnTo>
                <a:lnTo>
                  <a:pt x="1415" y="792"/>
                </a:lnTo>
                <a:lnTo>
                  <a:pt x="1414" y="795"/>
                </a:lnTo>
                <a:lnTo>
                  <a:pt x="1412" y="798"/>
                </a:lnTo>
                <a:lnTo>
                  <a:pt x="1410" y="802"/>
                </a:lnTo>
                <a:lnTo>
                  <a:pt x="1408" y="807"/>
                </a:lnTo>
                <a:lnTo>
                  <a:pt x="1405" y="812"/>
                </a:lnTo>
                <a:lnTo>
                  <a:pt x="1402" y="818"/>
                </a:lnTo>
                <a:lnTo>
                  <a:pt x="1399" y="824"/>
                </a:lnTo>
                <a:lnTo>
                  <a:pt x="1396" y="832"/>
                </a:lnTo>
                <a:lnTo>
                  <a:pt x="1392" y="839"/>
                </a:lnTo>
                <a:lnTo>
                  <a:pt x="1388" y="848"/>
                </a:lnTo>
                <a:lnTo>
                  <a:pt x="1383" y="856"/>
                </a:lnTo>
                <a:lnTo>
                  <a:pt x="1378" y="866"/>
                </a:lnTo>
                <a:lnTo>
                  <a:pt x="1374" y="876"/>
                </a:lnTo>
                <a:lnTo>
                  <a:pt x="1369" y="884"/>
                </a:lnTo>
                <a:lnTo>
                  <a:pt x="1365" y="893"/>
                </a:lnTo>
                <a:lnTo>
                  <a:pt x="1361" y="900"/>
                </a:lnTo>
                <a:lnTo>
                  <a:pt x="1358" y="908"/>
                </a:lnTo>
                <a:lnTo>
                  <a:pt x="1354" y="914"/>
                </a:lnTo>
                <a:lnTo>
                  <a:pt x="1351" y="920"/>
                </a:lnTo>
                <a:lnTo>
                  <a:pt x="1349" y="925"/>
                </a:lnTo>
                <a:lnTo>
                  <a:pt x="1347" y="930"/>
                </a:lnTo>
                <a:lnTo>
                  <a:pt x="1345" y="934"/>
                </a:lnTo>
                <a:lnTo>
                  <a:pt x="1343" y="937"/>
                </a:lnTo>
                <a:lnTo>
                  <a:pt x="1341" y="940"/>
                </a:lnTo>
                <a:lnTo>
                  <a:pt x="1340" y="942"/>
                </a:lnTo>
                <a:lnTo>
                  <a:pt x="1340" y="944"/>
                </a:lnTo>
                <a:lnTo>
                  <a:pt x="1339" y="944"/>
                </a:lnTo>
                <a:lnTo>
                  <a:pt x="1339" y="945"/>
                </a:lnTo>
                <a:lnTo>
                  <a:pt x="1339" y="944"/>
                </a:lnTo>
                <a:lnTo>
                  <a:pt x="1338" y="943"/>
                </a:lnTo>
                <a:lnTo>
                  <a:pt x="1336" y="941"/>
                </a:lnTo>
                <a:lnTo>
                  <a:pt x="1334" y="937"/>
                </a:lnTo>
                <a:lnTo>
                  <a:pt x="1331" y="933"/>
                </a:lnTo>
                <a:lnTo>
                  <a:pt x="1328" y="928"/>
                </a:lnTo>
                <a:lnTo>
                  <a:pt x="1324" y="922"/>
                </a:lnTo>
                <a:lnTo>
                  <a:pt x="1319" y="915"/>
                </a:lnTo>
                <a:lnTo>
                  <a:pt x="1314" y="907"/>
                </a:lnTo>
                <a:lnTo>
                  <a:pt x="1308" y="899"/>
                </a:lnTo>
                <a:lnTo>
                  <a:pt x="1302" y="889"/>
                </a:lnTo>
                <a:lnTo>
                  <a:pt x="1295" y="878"/>
                </a:lnTo>
                <a:lnTo>
                  <a:pt x="1287" y="867"/>
                </a:lnTo>
                <a:lnTo>
                  <a:pt x="1279" y="854"/>
                </a:lnTo>
                <a:lnTo>
                  <a:pt x="1270" y="841"/>
                </a:lnTo>
                <a:lnTo>
                  <a:pt x="1260" y="827"/>
                </a:lnTo>
                <a:lnTo>
                  <a:pt x="1251" y="812"/>
                </a:lnTo>
                <a:lnTo>
                  <a:pt x="1242" y="799"/>
                </a:lnTo>
                <a:lnTo>
                  <a:pt x="1233" y="786"/>
                </a:lnTo>
                <a:lnTo>
                  <a:pt x="1226" y="775"/>
                </a:lnTo>
                <a:lnTo>
                  <a:pt x="1219" y="764"/>
                </a:lnTo>
                <a:lnTo>
                  <a:pt x="1212" y="755"/>
                </a:lnTo>
                <a:lnTo>
                  <a:pt x="1206" y="746"/>
                </a:lnTo>
                <a:lnTo>
                  <a:pt x="1201" y="738"/>
                </a:lnTo>
                <a:lnTo>
                  <a:pt x="1197" y="731"/>
                </a:lnTo>
                <a:lnTo>
                  <a:pt x="1193" y="725"/>
                </a:lnTo>
                <a:lnTo>
                  <a:pt x="1189" y="720"/>
                </a:lnTo>
                <a:lnTo>
                  <a:pt x="1186" y="716"/>
                </a:lnTo>
                <a:lnTo>
                  <a:pt x="1184" y="713"/>
                </a:lnTo>
                <a:lnTo>
                  <a:pt x="1183" y="710"/>
                </a:lnTo>
                <a:lnTo>
                  <a:pt x="1182" y="709"/>
                </a:lnTo>
                <a:lnTo>
                  <a:pt x="1182" y="708"/>
                </a:lnTo>
                <a:lnTo>
                  <a:pt x="1181" y="709"/>
                </a:lnTo>
                <a:lnTo>
                  <a:pt x="1181" y="710"/>
                </a:lnTo>
                <a:lnTo>
                  <a:pt x="1180" y="713"/>
                </a:lnTo>
                <a:lnTo>
                  <a:pt x="1179" y="716"/>
                </a:lnTo>
                <a:lnTo>
                  <a:pt x="1178" y="720"/>
                </a:lnTo>
                <a:lnTo>
                  <a:pt x="1176" y="725"/>
                </a:lnTo>
                <a:lnTo>
                  <a:pt x="1174" y="731"/>
                </a:lnTo>
                <a:lnTo>
                  <a:pt x="1172" y="738"/>
                </a:lnTo>
                <a:lnTo>
                  <a:pt x="1169" y="746"/>
                </a:lnTo>
                <a:lnTo>
                  <a:pt x="1166" y="755"/>
                </a:lnTo>
                <a:lnTo>
                  <a:pt x="1163" y="764"/>
                </a:lnTo>
                <a:lnTo>
                  <a:pt x="1159" y="775"/>
                </a:lnTo>
                <a:lnTo>
                  <a:pt x="1156" y="786"/>
                </a:lnTo>
                <a:lnTo>
                  <a:pt x="1151" y="799"/>
                </a:lnTo>
                <a:lnTo>
                  <a:pt x="1147" y="812"/>
                </a:lnTo>
                <a:lnTo>
                  <a:pt x="1142" y="827"/>
                </a:lnTo>
                <a:lnTo>
                  <a:pt x="1137" y="841"/>
                </a:lnTo>
                <a:lnTo>
                  <a:pt x="1133" y="854"/>
                </a:lnTo>
                <a:lnTo>
                  <a:pt x="1129" y="867"/>
                </a:lnTo>
                <a:lnTo>
                  <a:pt x="1125" y="878"/>
                </a:lnTo>
                <a:lnTo>
                  <a:pt x="1121" y="889"/>
                </a:lnTo>
                <a:lnTo>
                  <a:pt x="1118" y="899"/>
                </a:lnTo>
                <a:lnTo>
                  <a:pt x="1115" y="907"/>
                </a:lnTo>
                <a:lnTo>
                  <a:pt x="1113" y="915"/>
                </a:lnTo>
                <a:lnTo>
                  <a:pt x="1110" y="922"/>
                </a:lnTo>
                <a:lnTo>
                  <a:pt x="1108" y="928"/>
                </a:lnTo>
                <a:lnTo>
                  <a:pt x="1107" y="933"/>
                </a:lnTo>
                <a:lnTo>
                  <a:pt x="1105" y="937"/>
                </a:lnTo>
                <a:lnTo>
                  <a:pt x="1104" y="941"/>
                </a:lnTo>
                <a:lnTo>
                  <a:pt x="1103" y="943"/>
                </a:lnTo>
                <a:lnTo>
                  <a:pt x="1103" y="944"/>
                </a:lnTo>
                <a:lnTo>
                  <a:pt x="1103" y="945"/>
                </a:lnTo>
                <a:lnTo>
                  <a:pt x="1102" y="944"/>
                </a:lnTo>
                <a:lnTo>
                  <a:pt x="1102" y="942"/>
                </a:lnTo>
                <a:lnTo>
                  <a:pt x="1100" y="939"/>
                </a:lnTo>
                <a:lnTo>
                  <a:pt x="1098" y="935"/>
                </a:lnTo>
                <a:lnTo>
                  <a:pt x="1095" y="929"/>
                </a:lnTo>
                <a:lnTo>
                  <a:pt x="1092" y="923"/>
                </a:lnTo>
                <a:lnTo>
                  <a:pt x="1088" y="915"/>
                </a:lnTo>
                <a:lnTo>
                  <a:pt x="1083" y="905"/>
                </a:lnTo>
                <a:lnTo>
                  <a:pt x="1078" y="895"/>
                </a:lnTo>
                <a:lnTo>
                  <a:pt x="1072" y="883"/>
                </a:lnTo>
                <a:lnTo>
                  <a:pt x="1066" y="870"/>
                </a:lnTo>
                <a:lnTo>
                  <a:pt x="1058" y="856"/>
                </a:lnTo>
                <a:lnTo>
                  <a:pt x="1051" y="841"/>
                </a:lnTo>
                <a:lnTo>
                  <a:pt x="1042" y="824"/>
                </a:lnTo>
                <a:lnTo>
                  <a:pt x="1034" y="806"/>
                </a:lnTo>
                <a:lnTo>
                  <a:pt x="1024" y="787"/>
                </a:lnTo>
                <a:lnTo>
                  <a:pt x="1014" y="768"/>
                </a:lnTo>
                <a:lnTo>
                  <a:pt x="1006" y="750"/>
                </a:lnTo>
                <a:lnTo>
                  <a:pt x="997" y="734"/>
                </a:lnTo>
                <a:lnTo>
                  <a:pt x="990" y="718"/>
                </a:lnTo>
                <a:lnTo>
                  <a:pt x="982" y="704"/>
                </a:lnTo>
                <a:lnTo>
                  <a:pt x="976" y="691"/>
                </a:lnTo>
                <a:lnTo>
                  <a:pt x="970" y="680"/>
                </a:lnTo>
                <a:lnTo>
                  <a:pt x="965" y="669"/>
                </a:lnTo>
                <a:lnTo>
                  <a:pt x="960" y="660"/>
                </a:lnTo>
                <a:lnTo>
                  <a:pt x="956" y="652"/>
                </a:lnTo>
                <a:lnTo>
                  <a:pt x="953" y="645"/>
                </a:lnTo>
                <a:lnTo>
                  <a:pt x="950" y="640"/>
                </a:lnTo>
                <a:lnTo>
                  <a:pt x="948" y="635"/>
                </a:lnTo>
                <a:lnTo>
                  <a:pt x="946" y="632"/>
                </a:lnTo>
                <a:lnTo>
                  <a:pt x="946" y="630"/>
                </a:lnTo>
                <a:lnTo>
                  <a:pt x="945" y="630"/>
                </a:lnTo>
                <a:lnTo>
                  <a:pt x="944" y="631"/>
                </a:lnTo>
                <a:lnTo>
                  <a:pt x="942" y="633"/>
                </a:lnTo>
                <a:lnTo>
                  <a:pt x="940" y="635"/>
                </a:lnTo>
                <a:lnTo>
                  <a:pt x="938" y="637"/>
                </a:lnTo>
                <a:lnTo>
                  <a:pt x="934" y="641"/>
                </a:lnTo>
                <a:lnTo>
                  <a:pt x="930" y="645"/>
                </a:lnTo>
                <a:lnTo>
                  <a:pt x="926" y="649"/>
                </a:lnTo>
                <a:lnTo>
                  <a:pt x="920" y="655"/>
                </a:lnTo>
                <a:lnTo>
                  <a:pt x="914" y="661"/>
                </a:lnTo>
                <a:lnTo>
                  <a:pt x="908" y="667"/>
                </a:lnTo>
                <a:lnTo>
                  <a:pt x="901" y="674"/>
                </a:lnTo>
                <a:lnTo>
                  <a:pt x="893" y="682"/>
                </a:lnTo>
                <a:lnTo>
                  <a:pt x="885" y="690"/>
                </a:lnTo>
                <a:lnTo>
                  <a:pt x="876" y="699"/>
                </a:lnTo>
                <a:lnTo>
                  <a:pt x="867" y="708"/>
                </a:lnTo>
                <a:lnTo>
                  <a:pt x="857" y="718"/>
                </a:lnTo>
                <a:lnTo>
                  <a:pt x="848" y="727"/>
                </a:lnTo>
                <a:lnTo>
                  <a:pt x="840" y="735"/>
                </a:lnTo>
                <a:lnTo>
                  <a:pt x="832" y="743"/>
                </a:lnTo>
                <a:lnTo>
                  <a:pt x="825" y="750"/>
                </a:lnTo>
                <a:lnTo>
                  <a:pt x="819" y="756"/>
                </a:lnTo>
                <a:lnTo>
                  <a:pt x="813" y="762"/>
                </a:lnTo>
                <a:lnTo>
                  <a:pt x="807" y="768"/>
                </a:lnTo>
                <a:lnTo>
                  <a:pt x="803" y="772"/>
                </a:lnTo>
                <a:lnTo>
                  <a:pt x="799" y="776"/>
                </a:lnTo>
                <a:lnTo>
                  <a:pt x="795" y="780"/>
                </a:lnTo>
                <a:lnTo>
                  <a:pt x="793" y="782"/>
                </a:lnTo>
                <a:lnTo>
                  <a:pt x="791" y="784"/>
                </a:lnTo>
                <a:lnTo>
                  <a:pt x="789" y="786"/>
                </a:lnTo>
                <a:lnTo>
                  <a:pt x="788" y="787"/>
                </a:lnTo>
                <a:lnTo>
                  <a:pt x="786" y="787"/>
                </a:lnTo>
                <a:lnTo>
                  <a:pt x="782" y="787"/>
                </a:lnTo>
                <a:lnTo>
                  <a:pt x="774" y="787"/>
                </a:lnTo>
                <a:lnTo>
                  <a:pt x="763" y="787"/>
                </a:lnTo>
                <a:lnTo>
                  <a:pt x="749" y="787"/>
                </a:lnTo>
                <a:lnTo>
                  <a:pt x="732" y="787"/>
                </a:lnTo>
                <a:lnTo>
                  <a:pt x="712" y="787"/>
                </a:lnTo>
                <a:lnTo>
                  <a:pt x="689" y="787"/>
                </a:lnTo>
                <a:lnTo>
                  <a:pt x="663" y="787"/>
                </a:lnTo>
                <a:lnTo>
                  <a:pt x="634" y="787"/>
                </a:lnTo>
                <a:lnTo>
                  <a:pt x="602" y="787"/>
                </a:lnTo>
                <a:lnTo>
                  <a:pt x="566" y="787"/>
                </a:lnTo>
                <a:lnTo>
                  <a:pt x="528" y="787"/>
                </a:lnTo>
                <a:lnTo>
                  <a:pt x="486" y="787"/>
                </a:lnTo>
                <a:lnTo>
                  <a:pt x="442" y="787"/>
                </a:lnTo>
                <a:lnTo>
                  <a:pt x="394" y="787"/>
                </a:lnTo>
                <a:lnTo>
                  <a:pt x="346" y="787"/>
                </a:lnTo>
                <a:lnTo>
                  <a:pt x="302" y="787"/>
                </a:lnTo>
                <a:lnTo>
                  <a:pt x="260" y="787"/>
                </a:lnTo>
                <a:lnTo>
                  <a:pt x="222" y="787"/>
                </a:lnTo>
                <a:lnTo>
                  <a:pt x="186" y="787"/>
                </a:lnTo>
                <a:lnTo>
                  <a:pt x="154" y="787"/>
                </a:lnTo>
                <a:lnTo>
                  <a:pt x="125" y="787"/>
                </a:lnTo>
                <a:lnTo>
                  <a:pt x="99" y="787"/>
                </a:lnTo>
                <a:lnTo>
                  <a:pt x="76" y="787"/>
                </a:lnTo>
                <a:lnTo>
                  <a:pt x="56" y="787"/>
                </a:lnTo>
                <a:lnTo>
                  <a:pt x="39" y="787"/>
                </a:lnTo>
                <a:lnTo>
                  <a:pt x="25" y="787"/>
                </a:lnTo>
                <a:lnTo>
                  <a:pt x="14" y="787"/>
                </a:lnTo>
                <a:lnTo>
                  <a:pt x="6" y="787"/>
                </a:lnTo>
                <a:lnTo>
                  <a:pt x="2" y="787"/>
                </a:lnTo>
                <a:lnTo>
                  <a:pt x="0" y="787"/>
                </a:lnTo>
                <a:lnTo>
                  <a:pt x="1" y="787"/>
                </a:lnTo>
                <a:lnTo>
                  <a:pt x="1" y="785"/>
                </a:lnTo>
                <a:lnTo>
                  <a:pt x="3" y="782"/>
                </a:lnTo>
                <a:lnTo>
                  <a:pt x="5" y="777"/>
                </a:lnTo>
                <a:lnTo>
                  <a:pt x="8" y="772"/>
                </a:lnTo>
                <a:lnTo>
                  <a:pt x="11" y="765"/>
                </a:lnTo>
                <a:lnTo>
                  <a:pt x="15" y="757"/>
                </a:lnTo>
                <a:lnTo>
                  <a:pt x="20" y="748"/>
                </a:lnTo>
                <a:lnTo>
                  <a:pt x="25" y="737"/>
                </a:lnTo>
                <a:lnTo>
                  <a:pt x="31" y="726"/>
                </a:lnTo>
                <a:lnTo>
                  <a:pt x="37" y="713"/>
                </a:lnTo>
                <a:lnTo>
                  <a:pt x="45" y="699"/>
                </a:lnTo>
                <a:lnTo>
                  <a:pt x="52" y="683"/>
                </a:lnTo>
                <a:lnTo>
                  <a:pt x="61" y="667"/>
                </a:lnTo>
                <a:lnTo>
                  <a:pt x="69" y="649"/>
                </a:lnTo>
                <a:lnTo>
                  <a:pt x="79" y="630"/>
                </a:lnTo>
                <a:lnTo>
                  <a:pt x="89" y="611"/>
                </a:lnTo>
                <a:lnTo>
                  <a:pt x="97" y="593"/>
                </a:lnTo>
                <a:lnTo>
                  <a:pt x="106" y="576"/>
                </a:lnTo>
                <a:lnTo>
                  <a:pt x="113" y="561"/>
                </a:lnTo>
                <a:lnTo>
                  <a:pt x="121" y="547"/>
                </a:lnTo>
                <a:lnTo>
                  <a:pt x="127" y="534"/>
                </a:lnTo>
                <a:lnTo>
                  <a:pt x="133" y="522"/>
                </a:lnTo>
                <a:lnTo>
                  <a:pt x="138" y="512"/>
                </a:lnTo>
                <a:lnTo>
                  <a:pt x="143" y="502"/>
                </a:lnTo>
                <a:lnTo>
                  <a:pt x="147" y="494"/>
                </a:lnTo>
                <a:lnTo>
                  <a:pt x="150" y="488"/>
                </a:lnTo>
                <a:lnTo>
                  <a:pt x="153" y="482"/>
                </a:lnTo>
                <a:lnTo>
                  <a:pt x="155" y="478"/>
                </a:lnTo>
                <a:lnTo>
                  <a:pt x="157" y="475"/>
                </a:lnTo>
                <a:lnTo>
                  <a:pt x="157" y="473"/>
                </a:lnTo>
                <a:lnTo>
                  <a:pt x="158" y="472"/>
                </a:lnTo>
                <a:lnTo>
                  <a:pt x="157" y="472"/>
                </a:lnTo>
                <a:lnTo>
                  <a:pt x="157" y="470"/>
                </a:lnTo>
                <a:lnTo>
                  <a:pt x="155" y="467"/>
                </a:lnTo>
                <a:lnTo>
                  <a:pt x="153" y="462"/>
                </a:lnTo>
                <a:lnTo>
                  <a:pt x="150" y="457"/>
                </a:lnTo>
                <a:lnTo>
                  <a:pt x="147" y="450"/>
                </a:lnTo>
                <a:lnTo>
                  <a:pt x="143" y="442"/>
                </a:lnTo>
                <a:lnTo>
                  <a:pt x="138" y="433"/>
                </a:lnTo>
                <a:lnTo>
                  <a:pt x="133" y="422"/>
                </a:lnTo>
                <a:lnTo>
                  <a:pt x="127" y="411"/>
                </a:lnTo>
                <a:lnTo>
                  <a:pt x="121" y="398"/>
                </a:lnTo>
                <a:lnTo>
                  <a:pt x="113" y="384"/>
                </a:lnTo>
                <a:lnTo>
                  <a:pt x="106" y="368"/>
                </a:lnTo>
                <a:lnTo>
                  <a:pt x="97" y="352"/>
                </a:lnTo>
                <a:lnTo>
                  <a:pt x="89" y="334"/>
                </a:lnTo>
                <a:lnTo>
                  <a:pt x="79" y="315"/>
                </a:lnTo>
                <a:close/>
              </a:path>
            </a:pathLst>
          </a:custGeom>
          <a:gradFill>
            <a:gsLst>
              <a:gs pos="0">
                <a:schemeClr val="accent4"/>
              </a:gs>
              <a:gs pos="100000">
                <a:schemeClr val="bg1">
                  <a:lumMod val="95000"/>
                </a:schemeClr>
              </a:gs>
            </a:gsLst>
            <a:lin ang="10800000" scaled="1"/>
          </a:gradFill>
          <a:ln w="12700" cap="flat" cmpd="sng">
            <a:noFill/>
            <a:prstDash val="solid"/>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1" name="Freeform 37">
            <a:extLst>
              <a:ext uri="{FF2B5EF4-FFF2-40B4-BE49-F238E27FC236}">
                <a16:creationId xmlns:a16="http://schemas.microsoft.com/office/drawing/2014/main" id="{AB2C37C3-6A76-436D-A703-3E6B358B81AA}"/>
              </a:ext>
            </a:extLst>
          </p:cNvPr>
          <p:cNvSpPr>
            <a:spLocks/>
          </p:cNvSpPr>
          <p:nvPr>
            <p:custDataLst>
              <p:tags r:id="rId7"/>
            </p:custDataLst>
          </p:nvPr>
        </p:nvSpPr>
        <p:spPr bwMode="auto">
          <a:xfrm rot="10800000">
            <a:off x="4980043" y="3045836"/>
            <a:ext cx="201360" cy="352904"/>
          </a:xfrm>
          <a:custGeom>
            <a:avLst/>
            <a:gdLst>
              <a:gd name="T0" fmla="*/ 145 w 290"/>
              <a:gd name="T1" fmla="*/ 0 h 807"/>
              <a:gd name="T2" fmla="*/ 136 w 290"/>
              <a:gd name="T3" fmla="*/ 252 h 807"/>
              <a:gd name="T4" fmla="*/ 100 w 290"/>
              <a:gd name="T5" fmla="*/ 20 h 807"/>
              <a:gd name="T6" fmla="*/ 120 w 290"/>
              <a:gd name="T7" fmla="*/ 267 h 807"/>
              <a:gd name="T8" fmla="*/ 60 w 290"/>
              <a:gd name="T9" fmla="*/ 77 h 807"/>
              <a:gd name="T10" fmla="*/ 106 w 290"/>
              <a:gd name="T11" fmla="*/ 295 h 807"/>
              <a:gd name="T12" fmla="*/ 28 w 290"/>
              <a:gd name="T13" fmla="*/ 166 h 807"/>
              <a:gd name="T14" fmla="*/ 96 w 290"/>
              <a:gd name="T15" fmla="*/ 334 h 807"/>
              <a:gd name="T16" fmla="*/ 7 w 290"/>
              <a:gd name="T17" fmla="*/ 279 h 807"/>
              <a:gd name="T18" fmla="*/ 90 w 290"/>
              <a:gd name="T19" fmla="*/ 379 h 807"/>
              <a:gd name="T20" fmla="*/ 0 w 290"/>
              <a:gd name="T21" fmla="*/ 403 h 807"/>
              <a:gd name="T22" fmla="*/ 90 w 290"/>
              <a:gd name="T23" fmla="*/ 427 h 807"/>
              <a:gd name="T24" fmla="*/ 7 w 290"/>
              <a:gd name="T25" fmla="*/ 527 h 807"/>
              <a:gd name="T26" fmla="*/ 96 w 290"/>
              <a:gd name="T27" fmla="*/ 472 h 807"/>
              <a:gd name="T28" fmla="*/ 28 w 290"/>
              <a:gd name="T29" fmla="*/ 640 h 807"/>
              <a:gd name="T30" fmla="*/ 106 w 290"/>
              <a:gd name="T31" fmla="*/ 511 h 807"/>
              <a:gd name="T32" fmla="*/ 60 w 290"/>
              <a:gd name="T33" fmla="*/ 729 h 807"/>
              <a:gd name="T34" fmla="*/ 120 w 290"/>
              <a:gd name="T35" fmla="*/ 539 h 807"/>
              <a:gd name="T36" fmla="*/ 100 w 290"/>
              <a:gd name="T37" fmla="*/ 786 h 807"/>
              <a:gd name="T38" fmla="*/ 136 w 290"/>
              <a:gd name="T39" fmla="*/ 554 h 807"/>
              <a:gd name="T40" fmla="*/ 145 w 290"/>
              <a:gd name="T41" fmla="*/ 806 h 807"/>
              <a:gd name="T42" fmla="*/ 153 w 290"/>
              <a:gd name="T43" fmla="*/ 554 h 807"/>
              <a:gd name="T44" fmla="*/ 189 w 290"/>
              <a:gd name="T45" fmla="*/ 786 h 807"/>
              <a:gd name="T46" fmla="*/ 169 w 290"/>
              <a:gd name="T47" fmla="*/ 539 h 807"/>
              <a:gd name="T48" fmla="*/ 229 w 290"/>
              <a:gd name="T49" fmla="*/ 729 h 807"/>
              <a:gd name="T50" fmla="*/ 183 w 290"/>
              <a:gd name="T51" fmla="*/ 511 h 807"/>
              <a:gd name="T52" fmla="*/ 261 w 290"/>
              <a:gd name="T53" fmla="*/ 640 h 807"/>
              <a:gd name="T54" fmla="*/ 193 w 290"/>
              <a:gd name="T55" fmla="*/ 472 h 807"/>
              <a:gd name="T56" fmla="*/ 282 w 290"/>
              <a:gd name="T57" fmla="*/ 527 h 807"/>
              <a:gd name="T58" fmla="*/ 199 w 290"/>
              <a:gd name="T59" fmla="*/ 427 h 807"/>
              <a:gd name="T60" fmla="*/ 289 w 290"/>
              <a:gd name="T61" fmla="*/ 403 h 807"/>
              <a:gd name="T62" fmla="*/ 199 w 290"/>
              <a:gd name="T63" fmla="*/ 379 h 807"/>
              <a:gd name="T64" fmla="*/ 282 w 290"/>
              <a:gd name="T65" fmla="*/ 279 h 807"/>
              <a:gd name="T66" fmla="*/ 193 w 290"/>
              <a:gd name="T67" fmla="*/ 334 h 807"/>
              <a:gd name="T68" fmla="*/ 261 w 290"/>
              <a:gd name="T69" fmla="*/ 166 h 807"/>
              <a:gd name="T70" fmla="*/ 183 w 290"/>
              <a:gd name="T71" fmla="*/ 295 h 807"/>
              <a:gd name="T72" fmla="*/ 229 w 290"/>
              <a:gd name="T73" fmla="*/ 77 h 807"/>
              <a:gd name="T74" fmla="*/ 169 w 290"/>
              <a:gd name="T75" fmla="*/ 267 h 807"/>
              <a:gd name="T76" fmla="*/ 189 w 290"/>
              <a:gd name="T77" fmla="*/ 20 h 807"/>
              <a:gd name="T78" fmla="*/ 153 w 290"/>
              <a:gd name="T79" fmla="*/ 252 h 807"/>
              <a:gd name="T80" fmla="*/ 145 w 290"/>
              <a:gd name="T81"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0" h="807">
                <a:moveTo>
                  <a:pt x="145" y="0"/>
                </a:moveTo>
                <a:lnTo>
                  <a:pt x="136" y="252"/>
                </a:lnTo>
                <a:lnTo>
                  <a:pt x="100" y="20"/>
                </a:lnTo>
                <a:lnTo>
                  <a:pt x="120" y="267"/>
                </a:lnTo>
                <a:lnTo>
                  <a:pt x="60" y="77"/>
                </a:lnTo>
                <a:lnTo>
                  <a:pt x="106" y="295"/>
                </a:lnTo>
                <a:lnTo>
                  <a:pt x="28" y="166"/>
                </a:lnTo>
                <a:lnTo>
                  <a:pt x="96" y="334"/>
                </a:lnTo>
                <a:lnTo>
                  <a:pt x="7" y="279"/>
                </a:lnTo>
                <a:lnTo>
                  <a:pt x="90" y="379"/>
                </a:lnTo>
                <a:lnTo>
                  <a:pt x="0" y="403"/>
                </a:lnTo>
                <a:lnTo>
                  <a:pt x="90" y="427"/>
                </a:lnTo>
                <a:lnTo>
                  <a:pt x="7" y="527"/>
                </a:lnTo>
                <a:lnTo>
                  <a:pt x="96" y="472"/>
                </a:lnTo>
                <a:lnTo>
                  <a:pt x="28" y="640"/>
                </a:lnTo>
                <a:lnTo>
                  <a:pt x="106" y="511"/>
                </a:lnTo>
                <a:lnTo>
                  <a:pt x="60" y="729"/>
                </a:lnTo>
                <a:lnTo>
                  <a:pt x="120" y="539"/>
                </a:lnTo>
                <a:lnTo>
                  <a:pt x="100" y="786"/>
                </a:lnTo>
                <a:lnTo>
                  <a:pt x="136" y="554"/>
                </a:lnTo>
                <a:lnTo>
                  <a:pt x="145" y="806"/>
                </a:lnTo>
                <a:lnTo>
                  <a:pt x="153" y="554"/>
                </a:lnTo>
                <a:lnTo>
                  <a:pt x="189" y="786"/>
                </a:lnTo>
                <a:lnTo>
                  <a:pt x="169" y="539"/>
                </a:lnTo>
                <a:lnTo>
                  <a:pt x="229" y="729"/>
                </a:lnTo>
                <a:lnTo>
                  <a:pt x="183" y="511"/>
                </a:lnTo>
                <a:lnTo>
                  <a:pt x="261" y="640"/>
                </a:lnTo>
                <a:lnTo>
                  <a:pt x="193" y="472"/>
                </a:lnTo>
                <a:lnTo>
                  <a:pt x="282" y="527"/>
                </a:lnTo>
                <a:lnTo>
                  <a:pt x="199" y="427"/>
                </a:lnTo>
                <a:lnTo>
                  <a:pt x="289" y="403"/>
                </a:lnTo>
                <a:lnTo>
                  <a:pt x="199" y="379"/>
                </a:lnTo>
                <a:lnTo>
                  <a:pt x="282" y="279"/>
                </a:lnTo>
                <a:lnTo>
                  <a:pt x="193" y="334"/>
                </a:lnTo>
                <a:lnTo>
                  <a:pt x="261" y="166"/>
                </a:lnTo>
                <a:lnTo>
                  <a:pt x="183" y="295"/>
                </a:lnTo>
                <a:lnTo>
                  <a:pt x="229" y="77"/>
                </a:lnTo>
                <a:lnTo>
                  <a:pt x="169" y="267"/>
                </a:lnTo>
                <a:lnTo>
                  <a:pt x="189" y="20"/>
                </a:lnTo>
                <a:lnTo>
                  <a:pt x="153" y="252"/>
                </a:lnTo>
                <a:lnTo>
                  <a:pt x="145" y="0"/>
                </a:lnTo>
                <a:close/>
              </a:path>
            </a:pathLst>
          </a:custGeom>
          <a:solidFill>
            <a:schemeClr val="accent5">
              <a:lumMod val="75000"/>
            </a:schemeClr>
          </a:solidFill>
          <a:ln w="9525" cap="flat" cmpd="sng">
            <a:solidFill>
              <a:schemeClr val="accent4">
                <a:lumMod val="75000"/>
              </a:schemeClr>
            </a:solidFill>
            <a:prstDash val="solid"/>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2" name="Freeform 38">
            <a:extLst>
              <a:ext uri="{FF2B5EF4-FFF2-40B4-BE49-F238E27FC236}">
                <a16:creationId xmlns:a16="http://schemas.microsoft.com/office/drawing/2014/main" id="{8ABEA13F-EA6D-42D6-B585-5276D728D218}"/>
              </a:ext>
            </a:extLst>
          </p:cNvPr>
          <p:cNvSpPr>
            <a:spLocks/>
          </p:cNvSpPr>
          <p:nvPr>
            <p:custDataLst>
              <p:tags r:id="rId8"/>
            </p:custDataLst>
          </p:nvPr>
        </p:nvSpPr>
        <p:spPr bwMode="auto">
          <a:xfrm rot="10800000">
            <a:off x="5080289" y="3056390"/>
            <a:ext cx="1101224" cy="338195"/>
          </a:xfrm>
          <a:custGeom>
            <a:avLst/>
            <a:gdLst>
              <a:gd name="T0" fmla="*/ 15 w 1931"/>
              <a:gd name="T1" fmla="*/ 187 h 946"/>
              <a:gd name="T2" fmla="*/ 14 w 1931"/>
              <a:gd name="T3" fmla="*/ 157 h 946"/>
              <a:gd name="T4" fmla="*/ 260 w 1931"/>
              <a:gd name="T5" fmla="*/ 157 h 946"/>
              <a:gd name="T6" fmla="*/ 663 w 1931"/>
              <a:gd name="T7" fmla="*/ 157 h 946"/>
              <a:gd name="T8" fmla="*/ 788 w 1931"/>
              <a:gd name="T9" fmla="*/ 157 h 946"/>
              <a:gd name="T10" fmla="*/ 825 w 1931"/>
              <a:gd name="T11" fmla="*/ 120 h 946"/>
              <a:gd name="T12" fmla="*/ 908 w 1931"/>
              <a:gd name="T13" fmla="*/ 37 h 946"/>
              <a:gd name="T14" fmla="*/ 945 w 1931"/>
              <a:gd name="T15" fmla="*/ 0 h 946"/>
              <a:gd name="T16" fmla="*/ 970 w 1931"/>
              <a:gd name="T17" fmla="*/ 50 h 946"/>
              <a:gd name="T18" fmla="*/ 1051 w 1931"/>
              <a:gd name="T19" fmla="*/ 211 h 946"/>
              <a:gd name="T20" fmla="*/ 1100 w 1931"/>
              <a:gd name="T21" fmla="*/ 309 h 946"/>
              <a:gd name="T22" fmla="*/ 1110 w 1931"/>
              <a:gd name="T23" fmla="*/ 292 h 946"/>
              <a:gd name="T24" fmla="*/ 1147 w 1931"/>
              <a:gd name="T25" fmla="*/ 182 h 946"/>
              <a:gd name="T26" fmla="*/ 1178 w 1931"/>
              <a:gd name="T27" fmla="*/ 90 h 946"/>
              <a:gd name="T28" fmla="*/ 1189 w 1931"/>
              <a:gd name="T29" fmla="*/ 90 h 946"/>
              <a:gd name="T30" fmla="*/ 1251 w 1931"/>
              <a:gd name="T31" fmla="*/ 182 h 946"/>
              <a:gd name="T32" fmla="*/ 1324 w 1931"/>
              <a:gd name="T33" fmla="*/ 292 h 946"/>
              <a:gd name="T34" fmla="*/ 1340 w 1931"/>
              <a:gd name="T35" fmla="*/ 312 h 946"/>
              <a:gd name="T36" fmla="*/ 1365 w 1931"/>
              <a:gd name="T37" fmla="*/ 263 h 946"/>
              <a:gd name="T38" fmla="*/ 1405 w 1931"/>
              <a:gd name="T39" fmla="*/ 182 h 946"/>
              <a:gd name="T40" fmla="*/ 1418 w 1931"/>
              <a:gd name="T41" fmla="*/ 157 h 946"/>
              <a:gd name="T42" fmla="*/ 1455 w 1931"/>
              <a:gd name="T43" fmla="*/ 157 h 946"/>
              <a:gd name="T44" fmla="*/ 1538 w 1931"/>
              <a:gd name="T45" fmla="*/ 157 h 946"/>
              <a:gd name="T46" fmla="*/ 1575 w 1931"/>
              <a:gd name="T47" fmla="*/ 157 h 946"/>
              <a:gd name="T48" fmla="*/ 1575 w 1931"/>
              <a:gd name="T49" fmla="*/ 132 h 946"/>
              <a:gd name="T50" fmla="*/ 1575 w 1931"/>
              <a:gd name="T51" fmla="*/ 52 h 946"/>
              <a:gd name="T52" fmla="*/ 1575 w 1931"/>
              <a:gd name="T53" fmla="*/ 3 h 946"/>
              <a:gd name="T54" fmla="*/ 1620 w 1931"/>
              <a:gd name="T55" fmla="*/ 45 h 946"/>
              <a:gd name="T56" fmla="*/ 1839 w 1931"/>
              <a:gd name="T57" fmla="*/ 266 h 946"/>
              <a:gd name="T58" fmla="*/ 1913 w 1931"/>
              <a:gd name="T59" fmla="*/ 561 h 946"/>
              <a:gd name="T60" fmla="*/ 1687 w 1931"/>
              <a:gd name="T61" fmla="*/ 833 h 946"/>
              <a:gd name="T62" fmla="*/ 1576 w 1931"/>
              <a:gd name="T63" fmla="*/ 944 h 946"/>
              <a:gd name="T64" fmla="*/ 1575 w 1931"/>
              <a:gd name="T65" fmla="*/ 920 h 946"/>
              <a:gd name="T66" fmla="*/ 1575 w 1931"/>
              <a:gd name="T67" fmla="*/ 839 h 946"/>
              <a:gd name="T68" fmla="*/ 1575 w 1931"/>
              <a:gd name="T69" fmla="*/ 790 h 946"/>
              <a:gd name="T70" fmla="*/ 1560 w 1931"/>
              <a:gd name="T71" fmla="*/ 787 h 946"/>
              <a:gd name="T72" fmla="*/ 1487 w 1931"/>
              <a:gd name="T73" fmla="*/ 787 h 946"/>
              <a:gd name="T74" fmla="*/ 1425 w 1931"/>
              <a:gd name="T75" fmla="*/ 787 h 946"/>
              <a:gd name="T76" fmla="*/ 1414 w 1931"/>
              <a:gd name="T77" fmla="*/ 795 h 946"/>
              <a:gd name="T78" fmla="*/ 1383 w 1931"/>
              <a:gd name="T79" fmla="*/ 856 h 946"/>
              <a:gd name="T80" fmla="*/ 1347 w 1931"/>
              <a:gd name="T81" fmla="*/ 930 h 946"/>
              <a:gd name="T82" fmla="*/ 1336 w 1931"/>
              <a:gd name="T83" fmla="*/ 941 h 946"/>
              <a:gd name="T84" fmla="*/ 1287 w 1931"/>
              <a:gd name="T85" fmla="*/ 867 h 946"/>
              <a:gd name="T86" fmla="*/ 1206 w 1931"/>
              <a:gd name="T87" fmla="*/ 746 h 946"/>
              <a:gd name="T88" fmla="*/ 1181 w 1931"/>
              <a:gd name="T89" fmla="*/ 709 h 946"/>
              <a:gd name="T90" fmla="*/ 1163 w 1931"/>
              <a:gd name="T91" fmla="*/ 764 h 946"/>
              <a:gd name="T92" fmla="*/ 1121 w 1931"/>
              <a:gd name="T93" fmla="*/ 889 h 946"/>
              <a:gd name="T94" fmla="*/ 1103 w 1931"/>
              <a:gd name="T95" fmla="*/ 944 h 946"/>
              <a:gd name="T96" fmla="*/ 1078 w 1931"/>
              <a:gd name="T97" fmla="*/ 895 h 946"/>
              <a:gd name="T98" fmla="*/ 997 w 1931"/>
              <a:gd name="T99" fmla="*/ 734 h 946"/>
              <a:gd name="T100" fmla="*/ 948 w 1931"/>
              <a:gd name="T101" fmla="*/ 635 h 946"/>
              <a:gd name="T102" fmla="*/ 930 w 1931"/>
              <a:gd name="T103" fmla="*/ 645 h 946"/>
              <a:gd name="T104" fmla="*/ 857 w 1931"/>
              <a:gd name="T105" fmla="*/ 718 h 946"/>
              <a:gd name="T106" fmla="*/ 795 w 1931"/>
              <a:gd name="T107" fmla="*/ 780 h 946"/>
              <a:gd name="T108" fmla="*/ 749 w 1931"/>
              <a:gd name="T109" fmla="*/ 787 h 946"/>
              <a:gd name="T110" fmla="*/ 442 w 1931"/>
              <a:gd name="T111" fmla="*/ 787 h 946"/>
              <a:gd name="T112" fmla="*/ 76 w 1931"/>
              <a:gd name="T113" fmla="*/ 787 h 946"/>
              <a:gd name="T114" fmla="*/ 3 w 1931"/>
              <a:gd name="T115" fmla="*/ 782 h 946"/>
              <a:gd name="T116" fmla="*/ 52 w 1931"/>
              <a:gd name="T117" fmla="*/ 683 h 946"/>
              <a:gd name="T118" fmla="*/ 133 w 1931"/>
              <a:gd name="T119" fmla="*/ 522 h 946"/>
              <a:gd name="T120" fmla="*/ 157 w 1931"/>
              <a:gd name="T121" fmla="*/ 472 h 946"/>
              <a:gd name="T122" fmla="*/ 121 w 1931"/>
              <a:gd name="T123" fmla="*/ 398 h 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31" h="946">
                <a:moveTo>
                  <a:pt x="79" y="315"/>
                </a:moveTo>
                <a:lnTo>
                  <a:pt x="69" y="296"/>
                </a:lnTo>
                <a:lnTo>
                  <a:pt x="61" y="278"/>
                </a:lnTo>
                <a:lnTo>
                  <a:pt x="52" y="261"/>
                </a:lnTo>
                <a:lnTo>
                  <a:pt x="45" y="246"/>
                </a:lnTo>
                <a:lnTo>
                  <a:pt x="37" y="232"/>
                </a:lnTo>
                <a:lnTo>
                  <a:pt x="31" y="219"/>
                </a:lnTo>
                <a:lnTo>
                  <a:pt x="25" y="207"/>
                </a:lnTo>
                <a:lnTo>
                  <a:pt x="20" y="197"/>
                </a:lnTo>
                <a:lnTo>
                  <a:pt x="15" y="187"/>
                </a:lnTo>
                <a:lnTo>
                  <a:pt x="11" y="179"/>
                </a:lnTo>
                <a:lnTo>
                  <a:pt x="8" y="173"/>
                </a:lnTo>
                <a:lnTo>
                  <a:pt x="5" y="167"/>
                </a:lnTo>
                <a:lnTo>
                  <a:pt x="3" y="163"/>
                </a:lnTo>
                <a:lnTo>
                  <a:pt x="1" y="160"/>
                </a:lnTo>
                <a:lnTo>
                  <a:pt x="1" y="158"/>
                </a:lnTo>
                <a:lnTo>
                  <a:pt x="0" y="157"/>
                </a:lnTo>
                <a:lnTo>
                  <a:pt x="2" y="157"/>
                </a:lnTo>
                <a:lnTo>
                  <a:pt x="6" y="157"/>
                </a:lnTo>
                <a:lnTo>
                  <a:pt x="14" y="157"/>
                </a:lnTo>
                <a:lnTo>
                  <a:pt x="25" y="157"/>
                </a:lnTo>
                <a:lnTo>
                  <a:pt x="39" y="157"/>
                </a:lnTo>
                <a:lnTo>
                  <a:pt x="56" y="157"/>
                </a:lnTo>
                <a:lnTo>
                  <a:pt x="76" y="157"/>
                </a:lnTo>
                <a:lnTo>
                  <a:pt x="99" y="157"/>
                </a:lnTo>
                <a:lnTo>
                  <a:pt x="125" y="157"/>
                </a:lnTo>
                <a:lnTo>
                  <a:pt x="154" y="157"/>
                </a:lnTo>
                <a:lnTo>
                  <a:pt x="186" y="157"/>
                </a:lnTo>
                <a:lnTo>
                  <a:pt x="222" y="157"/>
                </a:lnTo>
                <a:lnTo>
                  <a:pt x="260" y="157"/>
                </a:lnTo>
                <a:lnTo>
                  <a:pt x="302" y="157"/>
                </a:lnTo>
                <a:lnTo>
                  <a:pt x="346" y="157"/>
                </a:lnTo>
                <a:lnTo>
                  <a:pt x="394" y="157"/>
                </a:lnTo>
                <a:lnTo>
                  <a:pt x="442" y="157"/>
                </a:lnTo>
                <a:lnTo>
                  <a:pt x="486" y="157"/>
                </a:lnTo>
                <a:lnTo>
                  <a:pt x="528" y="157"/>
                </a:lnTo>
                <a:lnTo>
                  <a:pt x="566" y="157"/>
                </a:lnTo>
                <a:lnTo>
                  <a:pt x="602" y="157"/>
                </a:lnTo>
                <a:lnTo>
                  <a:pt x="634" y="157"/>
                </a:lnTo>
                <a:lnTo>
                  <a:pt x="663" y="157"/>
                </a:lnTo>
                <a:lnTo>
                  <a:pt x="689" y="157"/>
                </a:lnTo>
                <a:lnTo>
                  <a:pt x="712" y="157"/>
                </a:lnTo>
                <a:lnTo>
                  <a:pt x="732" y="157"/>
                </a:lnTo>
                <a:lnTo>
                  <a:pt x="749" y="157"/>
                </a:lnTo>
                <a:lnTo>
                  <a:pt x="763" y="157"/>
                </a:lnTo>
                <a:lnTo>
                  <a:pt x="774" y="157"/>
                </a:lnTo>
                <a:lnTo>
                  <a:pt x="782" y="157"/>
                </a:lnTo>
                <a:lnTo>
                  <a:pt x="786" y="157"/>
                </a:lnTo>
                <a:lnTo>
                  <a:pt x="788" y="157"/>
                </a:lnTo>
                <a:lnTo>
                  <a:pt x="789" y="156"/>
                </a:lnTo>
                <a:lnTo>
                  <a:pt x="791" y="154"/>
                </a:lnTo>
                <a:lnTo>
                  <a:pt x="793" y="152"/>
                </a:lnTo>
                <a:lnTo>
                  <a:pt x="795" y="150"/>
                </a:lnTo>
                <a:lnTo>
                  <a:pt x="799" y="146"/>
                </a:lnTo>
                <a:lnTo>
                  <a:pt x="803" y="142"/>
                </a:lnTo>
                <a:lnTo>
                  <a:pt x="807" y="138"/>
                </a:lnTo>
                <a:lnTo>
                  <a:pt x="813" y="132"/>
                </a:lnTo>
                <a:lnTo>
                  <a:pt x="819" y="126"/>
                </a:lnTo>
                <a:lnTo>
                  <a:pt x="825" y="120"/>
                </a:lnTo>
                <a:lnTo>
                  <a:pt x="832" y="113"/>
                </a:lnTo>
                <a:lnTo>
                  <a:pt x="840" y="105"/>
                </a:lnTo>
                <a:lnTo>
                  <a:pt x="848" y="97"/>
                </a:lnTo>
                <a:lnTo>
                  <a:pt x="857" y="88"/>
                </a:lnTo>
                <a:lnTo>
                  <a:pt x="867" y="78"/>
                </a:lnTo>
                <a:lnTo>
                  <a:pt x="876" y="69"/>
                </a:lnTo>
                <a:lnTo>
                  <a:pt x="885" y="60"/>
                </a:lnTo>
                <a:lnTo>
                  <a:pt x="893" y="52"/>
                </a:lnTo>
                <a:lnTo>
                  <a:pt x="901" y="44"/>
                </a:lnTo>
                <a:lnTo>
                  <a:pt x="908" y="37"/>
                </a:lnTo>
                <a:lnTo>
                  <a:pt x="914" y="31"/>
                </a:lnTo>
                <a:lnTo>
                  <a:pt x="920" y="25"/>
                </a:lnTo>
                <a:lnTo>
                  <a:pt x="926" y="19"/>
                </a:lnTo>
                <a:lnTo>
                  <a:pt x="930" y="15"/>
                </a:lnTo>
                <a:lnTo>
                  <a:pt x="934" y="11"/>
                </a:lnTo>
                <a:lnTo>
                  <a:pt x="938" y="7"/>
                </a:lnTo>
                <a:lnTo>
                  <a:pt x="940" y="5"/>
                </a:lnTo>
                <a:lnTo>
                  <a:pt x="942" y="3"/>
                </a:lnTo>
                <a:lnTo>
                  <a:pt x="944" y="1"/>
                </a:lnTo>
                <a:lnTo>
                  <a:pt x="945" y="0"/>
                </a:lnTo>
                <a:lnTo>
                  <a:pt x="946" y="0"/>
                </a:lnTo>
                <a:lnTo>
                  <a:pt x="946" y="2"/>
                </a:lnTo>
                <a:lnTo>
                  <a:pt x="948" y="5"/>
                </a:lnTo>
                <a:lnTo>
                  <a:pt x="950" y="10"/>
                </a:lnTo>
                <a:lnTo>
                  <a:pt x="953" y="15"/>
                </a:lnTo>
                <a:lnTo>
                  <a:pt x="956" y="22"/>
                </a:lnTo>
                <a:lnTo>
                  <a:pt x="960" y="30"/>
                </a:lnTo>
                <a:lnTo>
                  <a:pt x="965" y="39"/>
                </a:lnTo>
                <a:lnTo>
                  <a:pt x="970" y="50"/>
                </a:lnTo>
                <a:lnTo>
                  <a:pt x="976" y="61"/>
                </a:lnTo>
                <a:lnTo>
                  <a:pt x="982" y="74"/>
                </a:lnTo>
                <a:lnTo>
                  <a:pt x="990" y="88"/>
                </a:lnTo>
                <a:lnTo>
                  <a:pt x="997" y="104"/>
                </a:lnTo>
                <a:lnTo>
                  <a:pt x="1006" y="120"/>
                </a:lnTo>
                <a:lnTo>
                  <a:pt x="1014" y="138"/>
                </a:lnTo>
                <a:lnTo>
                  <a:pt x="1024" y="157"/>
                </a:lnTo>
                <a:lnTo>
                  <a:pt x="1034" y="176"/>
                </a:lnTo>
                <a:lnTo>
                  <a:pt x="1042" y="194"/>
                </a:lnTo>
                <a:lnTo>
                  <a:pt x="1051" y="211"/>
                </a:lnTo>
                <a:lnTo>
                  <a:pt x="1058" y="226"/>
                </a:lnTo>
                <a:lnTo>
                  <a:pt x="1066" y="240"/>
                </a:lnTo>
                <a:lnTo>
                  <a:pt x="1072" y="253"/>
                </a:lnTo>
                <a:lnTo>
                  <a:pt x="1078" y="265"/>
                </a:lnTo>
                <a:lnTo>
                  <a:pt x="1083" y="275"/>
                </a:lnTo>
                <a:lnTo>
                  <a:pt x="1088" y="285"/>
                </a:lnTo>
                <a:lnTo>
                  <a:pt x="1092" y="293"/>
                </a:lnTo>
                <a:lnTo>
                  <a:pt x="1095" y="299"/>
                </a:lnTo>
                <a:lnTo>
                  <a:pt x="1098" y="305"/>
                </a:lnTo>
                <a:lnTo>
                  <a:pt x="1100" y="309"/>
                </a:lnTo>
                <a:lnTo>
                  <a:pt x="1102" y="312"/>
                </a:lnTo>
                <a:lnTo>
                  <a:pt x="1102" y="314"/>
                </a:lnTo>
                <a:lnTo>
                  <a:pt x="1103" y="315"/>
                </a:lnTo>
                <a:lnTo>
                  <a:pt x="1103" y="314"/>
                </a:lnTo>
                <a:lnTo>
                  <a:pt x="1103" y="313"/>
                </a:lnTo>
                <a:lnTo>
                  <a:pt x="1104" y="311"/>
                </a:lnTo>
                <a:lnTo>
                  <a:pt x="1105" y="307"/>
                </a:lnTo>
                <a:lnTo>
                  <a:pt x="1107" y="303"/>
                </a:lnTo>
                <a:lnTo>
                  <a:pt x="1108" y="298"/>
                </a:lnTo>
                <a:lnTo>
                  <a:pt x="1110" y="292"/>
                </a:lnTo>
                <a:lnTo>
                  <a:pt x="1113" y="285"/>
                </a:lnTo>
                <a:lnTo>
                  <a:pt x="1115" y="277"/>
                </a:lnTo>
                <a:lnTo>
                  <a:pt x="1118" y="269"/>
                </a:lnTo>
                <a:lnTo>
                  <a:pt x="1121" y="259"/>
                </a:lnTo>
                <a:lnTo>
                  <a:pt x="1125" y="248"/>
                </a:lnTo>
                <a:lnTo>
                  <a:pt x="1129" y="237"/>
                </a:lnTo>
                <a:lnTo>
                  <a:pt x="1133" y="224"/>
                </a:lnTo>
                <a:lnTo>
                  <a:pt x="1137" y="211"/>
                </a:lnTo>
                <a:lnTo>
                  <a:pt x="1142" y="197"/>
                </a:lnTo>
                <a:lnTo>
                  <a:pt x="1147" y="182"/>
                </a:lnTo>
                <a:lnTo>
                  <a:pt x="1151" y="169"/>
                </a:lnTo>
                <a:lnTo>
                  <a:pt x="1156" y="156"/>
                </a:lnTo>
                <a:lnTo>
                  <a:pt x="1159" y="145"/>
                </a:lnTo>
                <a:lnTo>
                  <a:pt x="1163" y="134"/>
                </a:lnTo>
                <a:lnTo>
                  <a:pt x="1166" y="125"/>
                </a:lnTo>
                <a:lnTo>
                  <a:pt x="1169" y="116"/>
                </a:lnTo>
                <a:lnTo>
                  <a:pt x="1172" y="108"/>
                </a:lnTo>
                <a:lnTo>
                  <a:pt x="1174" y="101"/>
                </a:lnTo>
                <a:lnTo>
                  <a:pt x="1176" y="95"/>
                </a:lnTo>
                <a:lnTo>
                  <a:pt x="1178" y="90"/>
                </a:lnTo>
                <a:lnTo>
                  <a:pt x="1179" y="86"/>
                </a:lnTo>
                <a:lnTo>
                  <a:pt x="1180" y="83"/>
                </a:lnTo>
                <a:lnTo>
                  <a:pt x="1181" y="80"/>
                </a:lnTo>
                <a:lnTo>
                  <a:pt x="1181" y="79"/>
                </a:lnTo>
                <a:lnTo>
                  <a:pt x="1182" y="78"/>
                </a:lnTo>
                <a:lnTo>
                  <a:pt x="1182" y="79"/>
                </a:lnTo>
                <a:lnTo>
                  <a:pt x="1183" y="80"/>
                </a:lnTo>
                <a:lnTo>
                  <a:pt x="1184" y="83"/>
                </a:lnTo>
                <a:lnTo>
                  <a:pt x="1186" y="86"/>
                </a:lnTo>
                <a:lnTo>
                  <a:pt x="1189" y="90"/>
                </a:lnTo>
                <a:lnTo>
                  <a:pt x="1193" y="95"/>
                </a:lnTo>
                <a:lnTo>
                  <a:pt x="1197" y="101"/>
                </a:lnTo>
                <a:lnTo>
                  <a:pt x="1201" y="108"/>
                </a:lnTo>
                <a:lnTo>
                  <a:pt x="1206" y="116"/>
                </a:lnTo>
                <a:lnTo>
                  <a:pt x="1212" y="125"/>
                </a:lnTo>
                <a:lnTo>
                  <a:pt x="1219" y="134"/>
                </a:lnTo>
                <a:lnTo>
                  <a:pt x="1226" y="145"/>
                </a:lnTo>
                <a:lnTo>
                  <a:pt x="1233" y="156"/>
                </a:lnTo>
                <a:lnTo>
                  <a:pt x="1242" y="169"/>
                </a:lnTo>
                <a:lnTo>
                  <a:pt x="1251" y="182"/>
                </a:lnTo>
                <a:lnTo>
                  <a:pt x="1260" y="197"/>
                </a:lnTo>
                <a:lnTo>
                  <a:pt x="1270" y="211"/>
                </a:lnTo>
                <a:lnTo>
                  <a:pt x="1279" y="224"/>
                </a:lnTo>
                <a:lnTo>
                  <a:pt x="1287" y="237"/>
                </a:lnTo>
                <a:lnTo>
                  <a:pt x="1295" y="248"/>
                </a:lnTo>
                <a:lnTo>
                  <a:pt x="1302" y="259"/>
                </a:lnTo>
                <a:lnTo>
                  <a:pt x="1308" y="269"/>
                </a:lnTo>
                <a:lnTo>
                  <a:pt x="1314" y="277"/>
                </a:lnTo>
                <a:lnTo>
                  <a:pt x="1319" y="285"/>
                </a:lnTo>
                <a:lnTo>
                  <a:pt x="1324" y="292"/>
                </a:lnTo>
                <a:lnTo>
                  <a:pt x="1328" y="298"/>
                </a:lnTo>
                <a:lnTo>
                  <a:pt x="1331" y="303"/>
                </a:lnTo>
                <a:lnTo>
                  <a:pt x="1334" y="307"/>
                </a:lnTo>
                <a:lnTo>
                  <a:pt x="1336" y="311"/>
                </a:lnTo>
                <a:lnTo>
                  <a:pt x="1338" y="313"/>
                </a:lnTo>
                <a:lnTo>
                  <a:pt x="1339" y="314"/>
                </a:lnTo>
                <a:lnTo>
                  <a:pt x="1339" y="315"/>
                </a:lnTo>
                <a:lnTo>
                  <a:pt x="1339" y="314"/>
                </a:lnTo>
                <a:lnTo>
                  <a:pt x="1340" y="314"/>
                </a:lnTo>
                <a:lnTo>
                  <a:pt x="1340" y="312"/>
                </a:lnTo>
                <a:lnTo>
                  <a:pt x="1341" y="310"/>
                </a:lnTo>
                <a:lnTo>
                  <a:pt x="1343" y="307"/>
                </a:lnTo>
                <a:lnTo>
                  <a:pt x="1345" y="304"/>
                </a:lnTo>
                <a:lnTo>
                  <a:pt x="1347" y="300"/>
                </a:lnTo>
                <a:lnTo>
                  <a:pt x="1349" y="295"/>
                </a:lnTo>
                <a:lnTo>
                  <a:pt x="1351" y="290"/>
                </a:lnTo>
                <a:lnTo>
                  <a:pt x="1354" y="284"/>
                </a:lnTo>
                <a:lnTo>
                  <a:pt x="1358" y="278"/>
                </a:lnTo>
                <a:lnTo>
                  <a:pt x="1361" y="270"/>
                </a:lnTo>
                <a:lnTo>
                  <a:pt x="1365" y="263"/>
                </a:lnTo>
                <a:lnTo>
                  <a:pt x="1369" y="254"/>
                </a:lnTo>
                <a:lnTo>
                  <a:pt x="1374" y="246"/>
                </a:lnTo>
                <a:lnTo>
                  <a:pt x="1378" y="236"/>
                </a:lnTo>
                <a:lnTo>
                  <a:pt x="1383" y="226"/>
                </a:lnTo>
                <a:lnTo>
                  <a:pt x="1388" y="218"/>
                </a:lnTo>
                <a:lnTo>
                  <a:pt x="1392" y="209"/>
                </a:lnTo>
                <a:lnTo>
                  <a:pt x="1396" y="202"/>
                </a:lnTo>
                <a:lnTo>
                  <a:pt x="1399" y="194"/>
                </a:lnTo>
                <a:lnTo>
                  <a:pt x="1402" y="188"/>
                </a:lnTo>
                <a:lnTo>
                  <a:pt x="1405" y="182"/>
                </a:lnTo>
                <a:lnTo>
                  <a:pt x="1408" y="177"/>
                </a:lnTo>
                <a:lnTo>
                  <a:pt x="1410" y="172"/>
                </a:lnTo>
                <a:lnTo>
                  <a:pt x="1412" y="168"/>
                </a:lnTo>
                <a:lnTo>
                  <a:pt x="1414" y="165"/>
                </a:lnTo>
                <a:lnTo>
                  <a:pt x="1415" y="162"/>
                </a:lnTo>
                <a:lnTo>
                  <a:pt x="1416" y="160"/>
                </a:lnTo>
                <a:lnTo>
                  <a:pt x="1417" y="158"/>
                </a:lnTo>
                <a:lnTo>
                  <a:pt x="1418" y="158"/>
                </a:lnTo>
                <a:lnTo>
                  <a:pt x="1418" y="157"/>
                </a:lnTo>
                <a:lnTo>
                  <a:pt x="1419" y="157"/>
                </a:lnTo>
                <a:lnTo>
                  <a:pt x="1421" y="157"/>
                </a:lnTo>
                <a:lnTo>
                  <a:pt x="1423" y="157"/>
                </a:lnTo>
                <a:lnTo>
                  <a:pt x="1425" y="157"/>
                </a:lnTo>
                <a:lnTo>
                  <a:pt x="1429" y="157"/>
                </a:lnTo>
                <a:lnTo>
                  <a:pt x="1433" y="157"/>
                </a:lnTo>
                <a:lnTo>
                  <a:pt x="1437" y="157"/>
                </a:lnTo>
                <a:lnTo>
                  <a:pt x="1443" y="157"/>
                </a:lnTo>
                <a:lnTo>
                  <a:pt x="1449" y="157"/>
                </a:lnTo>
                <a:lnTo>
                  <a:pt x="1455" y="157"/>
                </a:lnTo>
                <a:lnTo>
                  <a:pt x="1462" y="157"/>
                </a:lnTo>
                <a:lnTo>
                  <a:pt x="1470" y="157"/>
                </a:lnTo>
                <a:lnTo>
                  <a:pt x="1478" y="157"/>
                </a:lnTo>
                <a:lnTo>
                  <a:pt x="1487" y="157"/>
                </a:lnTo>
                <a:lnTo>
                  <a:pt x="1497" y="157"/>
                </a:lnTo>
                <a:lnTo>
                  <a:pt x="1506" y="157"/>
                </a:lnTo>
                <a:lnTo>
                  <a:pt x="1515" y="157"/>
                </a:lnTo>
                <a:lnTo>
                  <a:pt x="1523" y="157"/>
                </a:lnTo>
                <a:lnTo>
                  <a:pt x="1531" y="157"/>
                </a:lnTo>
                <a:lnTo>
                  <a:pt x="1538" y="157"/>
                </a:lnTo>
                <a:lnTo>
                  <a:pt x="1544" y="157"/>
                </a:lnTo>
                <a:lnTo>
                  <a:pt x="1550" y="157"/>
                </a:lnTo>
                <a:lnTo>
                  <a:pt x="1556" y="157"/>
                </a:lnTo>
                <a:lnTo>
                  <a:pt x="1560" y="157"/>
                </a:lnTo>
                <a:lnTo>
                  <a:pt x="1564" y="157"/>
                </a:lnTo>
                <a:lnTo>
                  <a:pt x="1568" y="157"/>
                </a:lnTo>
                <a:lnTo>
                  <a:pt x="1570" y="157"/>
                </a:lnTo>
                <a:lnTo>
                  <a:pt x="1572" y="157"/>
                </a:lnTo>
                <a:lnTo>
                  <a:pt x="1574" y="157"/>
                </a:lnTo>
                <a:lnTo>
                  <a:pt x="1575" y="157"/>
                </a:lnTo>
                <a:lnTo>
                  <a:pt x="1575" y="156"/>
                </a:lnTo>
                <a:lnTo>
                  <a:pt x="1575" y="154"/>
                </a:lnTo>
                <a:lnTo>
                  <a:pt x="1575" y="152"/>
                </a:lnTo>
                <a:lnTo>
                  <a:pt x="1575" y="150"/>
                </a:lnTo>
                <a:lnTo>
                  <a:pt x="1575" y="146"/>
                </a:lnTo>
                <a:lnTo>
                  <a:pt x="1575" y="142"/>
                </a:lnTo>
                <a:lnTo>
                  <a:pt x="1575" y="138"/>
                </a:lnTo>
                <a:lnTo>
                  <a:pt x="1575" y="132"/>
                </a:lnTo>
                <a:lnTo>
                  <a:pt x="1575" y="126"/>
                </a:lnTo>
                <a:lnTo>
                  <a:pt x="1575" y="120"/>
                </a:lnTo>
                <a:lnTo>
                  <a:pt x="1575" y="113"/>
                </a:lnTo>
                <a:lnTo>
                  <a:pt x="1575" y="105"/>
                </a:lnTo>
                <a:lnTo>
                  <a:pt x="1575" y="97"/>
                </a:lnTo>
                <a:lnTo>
                  <a:pt x="1575" y="88"/>
                </a:lnTo>
                <a:lnTo>
                  <a:pt x="1575" y="78"/>
                </a:lnTo>
                <a:lnTo>
                  <a:pt x="1575" y="69"/>
                </a:lnTo>
                <a:lnTo>
                  <a:pt x="1575" y="60"/>
                </a:lnTo>
                <a:lnTo>
                  <a:pt x="1575" y="52"/>
                </a:lnTo>
                <a:lnTo>
                  <a:pt x="1575" y="44"/>
                </a:lnTo>
                <a:lnTo>
                  <a:pt x="1575" y="37"/>
                </a:lnTo>
                <a:lnTo>
                  <a:pt x="1575" y="31"/>
                </a:lnTo>
                <a:lnTo>
                  <a:pt x="1575" y="25"/>
                </a:lnTo>
                <a:lnTo>
                  <a:pt x="1575" y="19"/>
                </a:lnTo>
                <a:lnTo>
                  <a:pt x="1575" y="15"/>
                </a:lnTo>
                <a:lnTo>
                  <a:pt x="1575" y="11"/>
                </a:lnTo>
                <a:lnTo>
                  <a:pt x="1575" y="7"/>
                </a:lnTo>
                <a:lnTo>
                  <a:pt x="1575" y="5"/>
                </a:lnTo>
                <a:lnTo>
                  <a:pt x="1575" y="3"/>
                </a:lnTo>
                <a:lnTo>
                  <a:pt x="1575" y="1"/>
                </a:lnTo>
                <a:lnTo>
                  <a:pt x="1575" y="0"/>
                </a:lnTo>
                <a:lnTo>
                  <a:pt x="1576" y="1"/>
                </a:lnTo>
                <a:lnTo>
                  <a:pt x="1579" y="3"/>
                </a:lnTo>
                <a:lnTo>
                  <a:pt x="1584" y="8"/>
                </a:lnTo>
                <a:lnTo>
                  <a:pt x="1590" y="15"/>
                </a:lnTo>
                <a:lnTo>
                  <a:pt x="1598" y="23"/>
                </a:lnTo>
                <a:lnTo>
                  <a:pt x="1608" y="33"/>
                </a:lnTo>
                <a:lnTo>
                  <a:pt x="1620" y="45"/>
                </a:lnTo>
                <a:lnTo>
                  <a:pt x="1634" y="59"/>
                </a:lnTo>
                <a:lnTo>
                  <a:pt x="1650" y="75"/>
                </a:lnTo>
                <a:lnTo>
                  <a:pt x="1668" y="92"/>
                </a:lnTo>
                <a:lnTo>
                  <a:pt x="1687" y="111"/>
                </a:lnTo>
                <a:lnTo>
                  <a:pt x="1708" y="133"/>
                </a:lnTo>
                <a:lnTo>
                  <a:pt x="1731" y="156"/>
                </a:lnTo>
                <a:lnTo>
                  <a:pt x="1756" y="181"/>
                </a:lnTo>
                <a:lnTo>
                  <a:pt x="1783" y="207"/>
                </a:lnTo>
                <a:lnTo>
                  <a:pt x="1812" y="236"/>
                </a:lnTo>
                <a:lnTo>
                  <a:pt x="1839" y="266"/>
                </a:lnTo>
                <a:lnTo>
                  <a:pt x="1863" y="295"/>
                </a:lnTo>
                <a:lnTo>
                  <a:pt x="1883" y="325"/>
                </a:lnTo>
                <a:lnTo>
                  <a:pt x="1900" y="354"/>
                </a:lnTo>
                <a:lnTo>
                  <a:pt x="1913" y="384"/>
                </a:lnTo>
                <a:lnTo>
                  <a:pt x="1922" y="413"/>
                </a:lnTo>
                <a:lnTo>
                  <a:pt x="1928" y="443"/>
                </a:lnTo>
                <a:lnTo>
                  <a:pt x="1930" y="472"/>
                </a:lnTo>
                <a:lnTo>
                  <a:pt x="1928" y="502"/>
                </a:lnTo>
                <a:lnTo>
                  <a:pt x="1922" y="531"/>
                </a:lnTo>
                <a:lnTo>
                  <a:pt x="1913" y="561"/>
                </a:lnTo>
                <a:lnTo>
                  <a:pt x="1900" y="590"/>
                </a:lnTo>
                <a:lnTo>
                  <a:pt x="1883" y="620"/>
                </a:lnTo>
                <a:lnTo>
                  <a:pt x="1863" y="649"/>
                </a:lnTo>
                <a:lnTo>
                  <a:pt x="1839" y="679"/>
                </a:lnTo>
                <a:lnTo>
                  <a:pt x="1812" y="708"/>
                </a:lnTo>
                <a:lnTo>
                  <a:pt x="1783" y="737"/>
                </a:lnTo>
                <a:lnTo>
                  <a:pt x="1756" y="764"/>
                </a:lnTo>
                <a:lnTo>
                  <a:pt x="1731" y="789"/>
                </a:lnTo>
                <a:lnTo>
                  <a:pt x="1708" y="812"/>
                </a:lnTo>
                <a:lnTo>
                  <a:pt x="1687" y="833"/>
                </a:lnTo>
                <a:lnTo>
                  <a:pt x="1668" y="852"/>
                </a:lnTo>
                <a:lnTo>
                  <a:pt x="1650" y="870"/>
                </a:lnTo>
                <a:lnTo>
                  <a:pt x="1634" y="886"/>
                </a:lnTo>
                <a:lnTo>
                  <a:pt x="1620" y="900"/>
                </a:lnTo>
                <a:lnTo>
                  <a:pt x="1608" y="912"/>
                </a:lnTo>
                <a:lnTo>
                  <a:pt x="1598" y="922"/>
                </a:lnTo>
                <a:lnTo>
                  <a:pt x="1590" y="930"/>
                </a:lnTo>
                <a:lnTo>
                  <a:pt x="1584" y="936"/>
                </a:lnTo>
                <a:lnTo>
                  <a:pt x="1579" y="941"/>
                </a:lnTo>
                <a:lnTo>
                  <a:pt x="1576" y="944"/>
                </a:lnTo>
                <a:lnTo>
                  <a:pt x="1575" y="945"/>
                </a:lnTo>
                <a:lnTo>
                  <a:pt x="1575" y="944"/>
                </a:lnTo>
                <a:lnTo>
                  <a:pt x="1575" y="942"/>
                </a:lnTo>
                <a:lnTo>
                  <a:pt x="1575" y="940"/>
                </a:lnTo>
                <a:lnTo>
                  <a:pt x="1575" y="937"/>
                </a:lnTo>
                <a:lnTo>
                  <a:pt x="1575" y="934"/>
                </a:lnTo>
                <a:lnTo>
                  <a:pt x="1575" y="930"/>
                </a:lnTo>
                <a:lnTo>
                  <a:pt x="1575" y="925"/>
                </a:lnTo>
                <a:lnTo>
                  <a:pt x="1575" y="920"/>
                </a:lnTo>
                <a:lnTo>
                  <a:pt x="1575" y="914"/>
                </a:lnTo>
                <a:lnTo>
                  <a:pt x="1575" y="908"/>
                </a:lnTo>
                <a:lnTo>
                  <a:pt x="1575" y="900"/>
                </a:lnTo>
                <a:lnTo>
                  <a:pt x="1575" y="893"/>
                </a:lnTo>
                <a:lnTo>
                  <a:pt x="1575" y="884"/>
                </a:lnTo>
                <a:lnTo>
                  <a:pt x="1575" y="876"/>
                </a:lnTo>
                <a:lnTo>
                  <a:pt x="1575" y="866"/>
                </a:lnTo>
                <a:lnTo>
                  <a:pt x="1575" y="856"/>
                </a:lnTo>
                <a:lnTo>
                  <a:pt x="1575" y="848"/>
                </a:lnTo>
                <a:lnTo>
                  <a:pt x="1575" y="839"/>
                </a:lnTo>
                <a:lnTo>
                  <a:pt x="1575" y="832"/>
                </a:lnTo>
                <a:lnTo>
                  <a:pt x="1575" y="824"/>
                </a:lnTo>
                <a:lnTo>
                  <a:pt x="1575" y="818"/>
                </a:lnTo>
                <a:lnTo>
                  <a:pt x="1575" y="812"/>
                </a:lnTo>
                <a:lnTo>
                  <a:pt x="1575" y="807"/>
                </a:lnTo>
                <a:lnTo>
                  <a:pt x="1575" y="802"/>
                </a:lnTo>
                <a:lnTo>
                  <a:pt x="1575" y="798"/>
                </a:lnTo>
                <a:lnTo>
                  <a:pt x="1575" y="795"/>
                </a:lnTo>
                <a:lnTo>
                  <a:pt x="1575" y="792"/>
                </a:lnTo>
                <a:lnTo>
                  <a:pt x="1575" y="790"/>
                </a:lnTo>
                <a:lnTo>
                  <a:pt x="1575" y="788"/>
                </a:lnTo>
                <a:lnTo>
                  <a:pt x="1575" y="787"/>
                </a:lnTo>
                <a:lnTo>
                  <a:pt x="1574" y="787"/>
                </a:lnTo>
                <a:lnTo>
                  <a:pt x="1572" y="787"/>
                </a:lnTo>
                <a:lnTo>
                  <a:pt x="1570" y="787"/>
                </a:lnTo>
                <a:lnTo>
                  <a:pt x="1568" y="787"/>
                </a:lnTo>
                <a:lnTo>
                  <a:pt x="1564" y="787"/>
                </a:lnTo>
                <a:lnTo>
                  <a:pt x="1560" y="787"/>
                </a:lnTo>
                <a:lnTo>
                  <a:pt x="1556" y="787"/>
                </a:lnTo>
                <a:lnTo>
                  <a:pt x="1550" y="787"/>
                </a:lnTo>
                <a:lnTo>
                  <a:pt x="1544" y="787"/>
                </a:lnTo>
                <a:lnTo>
                  <a:pt x="1538" y="787"/>
                </a:lnTo>
                <a:lnTo>
                  <a:pt x="1531" y="787"/>
                </a:lnTo>
                <a:lnTo>
                  <a:pt x="1523" y="787"/>
                </a:lnTo>
                <a:lnTo>
                  <a:pt x="1515" y="787"/>
                </a:lnTo>
                <a:lnTo>
                  <a:pt x="1506" y="787"/>
                </a:lnTo>
                <a:lnTo>
                  <a:pt x="1497" y="787"/>
                </a:lnTo>
                <a:lnTo>
                  <a:pt x="1487" y="787"/>
                </a:lnTo>
                <a:lnTo>
                  <a:pt x="1478" y="787"/>
                </a:lnTo>
                <a:lnTo>
                  <a:pt x="1470" y="787"/>
                </a:lnTo>
                <a:lnTo>
                  <a:pt x="1462" y="787"/>
                </a:lnTo>
                <a:lnTo>
                  <a:pt x="1455" y="787"/>
                </a:lnTo>
                <a:lnTo>
                  <a:pt x="1449" y="787"/>
                </a:lnTo>
                <a:lnTo>
                  <a:pt x="1443" y="787"/>
                </a:lnTo>
                <a:lnTo>
                  <a:pt x="1437" y="787"/>
                </a:lnTo>
                <a:lnTo>
                  <a:pt x="1433" y="787"/>
                </a:lnTo>
                <a:lnTo>
                  <a:pt x="1429" y="787"/>
                </a:lnTo>
                <a:lnTo>
                  <a:pt x="1425" y="787"/>
                </a:lnTo>
                <a:lnTo>
                  <a:pt x="1423" y="787"/>
                </a:lnTo>
                <a:lnTo>
                  <a:pt x="1421" y="787"/>
                </a:lnTo>
                <a:lnTo>
                  <a:pt x="1419" y="787"/>
                </a:lnTo>
                <a:lnTo>
                  <a:pt x="1418" y="787"/>
                </a:lnTo>
                <a:lnTo>
                  <a:pt x="1418" y="788"/>
                </a:lnTo>
                <a:lnTo>
                  <a:pt x="1417" y="788"/>
                </a:lnTo>
                <a:lnTo>
                  <a:pt x="1416" y="790"/>
                </a:lnTo>
                <a:lnTo>
                  <a:pt x="1415" y="792"/>
                </a:lnTo>
                <a:lnTo>
                  <a:pt x="1414" y="795"/>
                </a:lnTo>
                <a:lnTo>
                  <a:pt x="1412" y="798"/>
                </a:lnTo>
                <a:lnTo>
                  <a:pt x="1410" y="802"/>
                </a:lnTo>
                <a:lnTo>
                  <a:pt x="1408" y="807"/>
                </a:lnTo>
                <a:lnTo>
                  <a:pt x="1405" y="812"/>
                </a:lnTo>
                <a:lnTo>
                  <a:pt x="1402" y="818"/>
                </a:lnTo>
                <a:lnTo>
                  <a:pt x="1399" y="824"/>
                </a:lnTo>
                <a:lnTo>
                  <a:pt x="1396" y="832"/>
                </a:lnTo>
                <a:lnTo>
                  <a:pt x="1392" y="839"/>
                </a:lnTo>
                <a:lnTo>
                  <a:pt x="1388" y="848"/>
                </a:lnTo>
                <a:lnTo>
                  <a:pt x="1383" y="856"/>
                </a:lnTo>
                <a:lnTo>
                  <a:pt x="1378" y="866"/>
                </a:lnTo>
                <a:lnTo>
                  <a:pt x="1374" y="876"/>
                </a:lnTo>
                <a:lnTo>
                  <a:pt x="1369" y="884"/>
                </a:lnTo>
                <a:lnTo>
                  <a:pt x="1365" y="893"/>
                </a:lnTo>
                <a:lnTo>
                  <a:pt x="1361" y="900"/>
                </a:lnTo>
                <a:lnTo>
                  <a:pt x="1358" y="908"/>
                </a:lnTo>
                <a:lnTo>
                  <a:pt x="1354" y="914"/>
                </a:lnTo>
                <a:lnTo>
                  <a:pt x="1351" y="920"/>
                </a:lnTo>
                <a:lnTo>
                  <a:pt x="1349" y="925"/>
                </a:lnTo>
                <a:lnTo>
                  <a:pt x="1347" y="930"/>
                </a:lnTo>
                <a:lnTo>
                  <a:pt x="1345" y="934"/>
                </a:lnTo>
                <a:lnTo>
                  <a:pt x="1343" y="937"/>
                </a:lnTo>
                <a:lnTo>
                  <a:pt x="1341" y="940"/>
                </a:lnTo>
                <a:lnTo>
                  <a:pt x="1340" y="942"/>
                </a:lnTo>
                <a:lnTo>
                  <a:pt x="1340" y="944"/>
                </a:lnTo>
                <a:lnTo>
                  <a:pt x="1339" y="944"/>
                </a:lnTo>
                <a:lnTo>
                  <a:pt x="1339" y="945"/>
                </a:lnTo>
                <a:lnTo>
                  <a:pt x="1339" y="944"/>
                </a:lnTo>
                <a:lnTo>
                  <a:pt x="1338" y="943"/>
                </a:lnTo>
                <a:lnTo>
                  <a:pt x="1336" y="941"/>
                </a:lnTo>
                <a:lnTo>
                  <a:pt x="1334" y="937"/>
                </a:lnTo>
                <a:lnTo>
                  <a:pt x="1331" y="933"/>
                </a:lnTo>
                <a:lnTo>
                  <a:pt x="1328" y="928"/>
                </a:lnTo>
                <a:lnTo>
                  <a:pt x="1324" y="922"/>
                </a:lnTo>
                <a:lnTo>
                  <a:pt x="1319" y="915"/>
                </a:lnTo>
                <a:lnTo>
                  <a:pt x="1314" y="907"/>
                </a:lnTo>
                <a:lnTo>
                  <a:pt x="1308" y="899"/>
                </a:lnTo>
                <a:lnTo>
                  <a:pt x="1302" y="889"/>
                </a:lnTo>
                <a:lnTo>
                  <a:pt x="1295" y="878"/>
                </a:lnTo>
                <a:lnTo>
                  <a:pt x="1287" y="867"/>
                </a:lnTo>
                <a:lnTo>
                  <a:pt x="1279" y="854"/>
                </a:lnTo>
                <a:lnTo>
                  <a:pt x="1270" y="841"/>
                </a:lnTo>
                <a:lnTo>
                  <a:pt x="1260" y="827"/>
                </a:lnTo>
                <a:lnTo>
                  <a:pt x="1251" y="812"/>
                </a:lnTo>
                <a:lnTo>
                  <a:pt x="1242" y="799"/>
                </a:lnTo>
                <a:lnTo>
                  <a:pt x="1233" y="786"/>
                </a:lnTo>
                <a:lnTo>
                  <a:pt x="1226" y="775"/>
                </a:lnTo>
                <a:lnTo>
                  <a:pt x="1219" y="764"/>
                </a:lnTo>
                <a:lnTo>
                  <a:pt x="1212" y="755"/>
                </a:lnTo>
                <a:lnTo>
                  <a:pt x="1206" y="746"/>
                </a:lnTo>
                <a:lnTo>
                  <a:pt x="1201" y="738"/>
                </a:lnTo>
                <a:lnTo>
                  <a:pt x="1197" y="731"/>
                </a:lnTo>
                <a:lnTo>
                  <a:pt x="1193" y="725"/>
                </a:lnTo>
                <a:lnTo>
                  <a:pt x="1189" y="720"/>
                </a:lnTo>
                <a:lnTo>
                  <a:pt x="1186" y="716"/>
                </a:lnTo>
                <a:lnTo>
                  <a:pt x="1184" y="713"/>
                </a:lnTo>
                <a:lnTo>
                  <a:pt x="1183" y="710"/>
                </a:lnTo>
                <a:lnTo>
                  <a:pt x="1182" y="709"/>
                </a:lnTo>
                <a:lnTo>
                  <a:pt x="1182" y="708"/>
                </a:lnTo>
                <a:lnTo>
                  <a:pt x="1181" y="709"/>
                </a:lnTo>
                <a:lnTo>
                  <a:pt x="1181" y="710"/>
                </a:lnTo>
                <a:lnTo>
                  <a:pt x="1180" y="713"/>
                </a:lnTo>
                <a:lnTo>
                  <a:pt x="1179" y="716"/>
                </a:lnTo>
                <a:lnTo>
                  <a:pt x="1178" y="720"/>
                </a:lnTo>
                <a:lnTo>
                  <a:pt x="1176" y="725"/>
                </a:lnTo>
                <a:lnTo>
                  <a:pt x="1174" y="731"/>
                </a:lnTo>
                <a:lnTo>
                  <a:pt x="1172" y="738"/>
                </a:lnTo>
                <a:lnTo>
                  <a:pt x="1169" y="746"/>
                </a:lnTo>
                <a:lnTo>
                  <a:pt x="1166" y="755"/>
                </a:lnTo>
                <a:lnTo>
                  <a:pt x="1163" y="764"/>
                </a:lnTo>
                <a:lnTo>
                  <a:pt x="1159" y="775"/>
                </a:lnTo>
                <a:lnTo>
                  <a:pt x="1156" y="786"/>
                </a:lnTo>
                <a:lnTo>
                  <a:pt x="1151" y="799"/>
                </a:lnTo>
                <a:lnTo>
                  <a:pt x="1147" y="812"/>
                </a:lnTo>
                <a:lnTo>
                  <a:pt x="1142" y="827"/>
                </a:lnTo>
                <a:lnTo>
                  <a:pt x="1137" y="841"/>
                </a:lnTo>
                <a:lnTo>
                  <a:pt x="1133" y="854"/>
                </a:lnTo>
                <a:lnTo>
                  <a:pt x="1129" y="867"/>
                </a:lnTo>
                <a:lnTo>
                  <a:pt x="1125" y="878"/>
                </a:lnTo>
                <a:lnTo>
                  <a:pt x="1121" y="889"/>
                </a:lnTo>
                <a:lnTo>
                  <a:pt x="1118" y="899"/>
                </a:lnTo>
                <a:lnTo>
                  <a:pt x="1115" y="907"/>
                </a:lnTo>
                <a:lnTo>
                  <a:pt x="1113" y="915"/>
                </a:lnTo>
                <a:lnTo>
                  <a:pt x="1110" y="922"/>
                </a:lnTo>
                <a:lnTo>
                  <a:pt x="1108" y="928"/>
                </a:lnTo>
                <a:lnTo>
                  <a:pt x="1107" y="933"/>
                </a:lnTo>
                <a:lnTo>
                  <a:pt x="1105" y="937"/>
                </a:lnTo>
                <a:lnTo>
                  <a:pt x="1104" y="941"/>
                </a:lnTo>
                <a:lnTo>
                  <a:pt x="1103" y="943"/>
                </a:lnTo>
                <a:lnTo>
                  <a:pt x="1103" y="944"/>
                </a:lnTo>
                <a:lnTo>
                  <a:pt x="1103" y="945"/>
                </a:lnTo>
                <a:lnTo>
                  <a:pt x="1102" y="944"/>
                </a:lnTo>
                <a:lnTo>
                  <a:pt x="1102" y="942"/>
                </a:lnTo>
                <a:lnTo>
                  <a:pt x="1100" y="939"/>
                </a:lnTo>
                <a:lnTo>
                  <a:pt x="1098" y="935"/>
                </a:lnTo>
                <a:lnTo>
                  <a:pt x="1095" y="929"/>
                </a:lnTo>
                <a:lnTo>
                  <a:pt x="1092" y="923"/>
                </a:lnTo>
                <a:lnTo>
                  <a:pt x="1088" y="915"/>
                </a:lnTo>
                <a:lnTo>
                  <a:pt x="1083" y="905"/>
                </a:lnTo>
                <a:lnTo>
                  <a:pt x="1078" y="895"/>
                </a:lnTo>
                <a:lnTo>
                  <a:pt x="1072" y="883"/>
                </a:lnTo>
                <a:lnTo>
                  <a:pt x="1066" y="870"/>
                </a:lnTo>
                <a:lnTo>
                  <a:pt x="1058" y="856"/>
                </a:lnTo>
                <a:lnTo>
                  <a:pt x="1051" y="841"/>
                </a:lnTo>
                <a:lnTo>
                  <a:pt x="1042" y="824"/>
                </a:lnTo>
                <a:lnTo>
                  <a:pt x="1034" y="806"/>
                </a:lnTo>
                <a:lnTo>
                  <a:pt x="1024" y="787"/>
                </a:lnTo>
                <a:lnTo>
                  <a:pt x="1014" y="768"/>
                </a:lnTo>
                <a:lnTo>
                  <a:pt x="1006" y="750"/>
                </a:lnTo>
                <a:lnTo>
                  <a:pt x="997" y="734"/>
                </a:lnTo>
                <a:lnTo>
                  <a:pt x="990" y="718"/>
                </a:lnTo>
                <a:lnTo>
                  <a:pt x="982" y="704"/>
                </a:lnTo>
                <a:lnTo>
                  <a:pt x="976" y="691"/>
                </a:lnTo>
                <a:lnTo>
                  <a:pt x="970" y="680"/>
                </a:lnTo>
                <a:lnTo>
                  <a:pt x="965" y="669"/>
                </a:lnTo>
                <a:lnTo>
                  <a:pt x="960" y="660"/>
                </a:lnTo>
                <a:lnTo>
                  <a:pt x="956" y="652"/>
                </a:lnTo>
                <a:lnTo>
                  <a:pt x="953" y="645"/>
                </a:lnTo>
                <a:lnTo>
                  <a:pt x="950" y="640"/>
                </a:lnTo>
                <a:lnTo>
                  <a:pt x="948" y="635"/>
                </a:lnTo>
                <a:lnTo>
                  <a:pt x="946" y="632"/>
                </a:lnTo>
                <a:lnTo>
                  <a:pt x="946" y="630"/>
                </a:lnTo>
                <a:lnTo>
                  <a:pt x="945" y="630"/>
                </a:lnTo>
                <a:lnTo>
                  <a:pt x="944" y="631"/>
                </a:lnTo>
                <a:lnTo>
                  <a:pt x="942" y="633"/>
                </a:lnTo>
                <a:lnTo>
                  <a:pt x="940" y="635"/>
                </a:lnTo>
                <a:lnTo>
                  <a:pt x="938" y="637"/>
                </a:lnTo>
                <a:lnTo>
                  <a:pt x="934" y="641"/>
                </a:lnTo>
                <a:lnTo>
                  <a:pt x="930" y="645"/>
                </a:lnTo>
                <a:lnTo>
                  <a:pt x="926" y="649"/>
                </a:lnTo>
                <a:lnTo>
                  <a:pt x="920" y="655"/>
                </a:lnTo>
                <a:lnTo>
                  <a:pt x="914" y="661"/>
                </a:lnTo>
                <a:lnTo>
                  <a:pt x="908" y="667"/>
                </a:lnTo>
                <a:lnTo>
                  <a:pt x="901" y="674"/>
                </a:lnTo>
                <a:lnTo>
                  <a:pt x="893" y="682"/>
                </a:lnTo>
                <a:lnTo>
                  <a:pt x="885" y="690"/>
                </a:lnTo>
                <a:lnTo>
                  <a:pt x="876" y="699"/>
                </a:lnTo>
                <a:lnTo>
                  <a:pt x="867" y="708"/>
                </a:lnTo>
                <a:lnTo>
                  <a:pt x="857" y="718"/>
                </a:lnTo>
                <a:lnTo>
                  <a:pt x="848" y="727"/>
                </a:lnTo>
                <a:lnTo>
                  <a:pt x="840" y="735"/>
                </a:lnTo>
                <a:lnTo>
                  <a:pt x="832" y="743"/>
                </a:lnTo>
                <a:lnTo>
                  <a:pt x="825" y="750"/>
                </a:lnTo>
                <a:lnTo>
                  <a:pt x="819" y="756"/>
                </a:lnTo>
                <a:lnTo>
                  <a:pt x="813" y="762"/>
                </a:lnTo>
                <a:lnTo>
                  <a:pt x="807" y="768"/>
                </a:lnTo>
                <a:lnTo>
                  <a:pt x="803" y="772"/>
                </a:lnTo>
                <a:lnTo>
                  <a:pt x="799" y="776"/>
                </a:lnTo>
                <a:lnTo>
                  <a:pt x="795" y="780"/>
                </a:lnTo>
                <a:lnTo>
                  <a:pt x="793" y="782"/>
                </a:lnTo>
                <a:lnTo>
                  <a:pt x="791" y="784"/>
                </a:lnTo>
                <a:lnTo>
                  <a:pt x="789" y="786"/>
                </a:lnTo>
                <a:lnTo>
                  <a:pt x="788" y="787"/>
                </a:lnTo>
                <a:lnTo>
                  <a:pt x="786" y="787"/>
                </a:lnTo>
                <a:lnTo>
                  <a:pt x="782" y="787"/>
                </a:lnTo>
                <a:lnTo>
                  <a:pt x="774" y="787"/>
                </a:lnTo>
                <a:lnTo>
                  <a:pt x="763" y="787"/>
                </a:lnTo>
                <a:lnTo>
                  <a:pt x="749" y="787"/>
                </a:lnTo>
                <a:lnTo>
                  <a:pt x="732" y="787"/>
                </a:lnTo>
                <a:lnTo>
                  <a:pt x="712" y="787"/>
                </a:lnTo>
                <a:lnTo>
                  <a:pt x="689" y="787"/>
                </a:lnTo>
                <a:lnTo>
                  <a:pt x="663" y="787"/>
                </a:lnTo>
                <a:lnTo>
                  <a:pt x="634" y="787"/>
                </a:lnTo>
                <a:lnTo>
                  <a:pt x="602" y="787"/>
                </a:lnTo>
                <a:lnTo>
                  <a:pt x="566" y="787"/>
                </a:lnTo>
                <a:lnTo>
                  <a:pt x="528" y="787"/>
                </a:lnTo>
                <a:lnTo>
                  <a:pt x="486" y="787"/>
                </a:lnTo>
                <a:lnTo>
                  <a:pt x="442" y="787"/>
                </a:lnTo>
                <a:lnTo>
                  <a:pt x="394" y="787"/>
                </a:lnTo>
                <a:lnTo>
                  <a:pt x="346" y="787"/>
                </a:lnTo>
                <a:lnTo>
                  <a:pt x="302" y="787"/>
                </a:lnTo>
                <a:lnTo>
                  <a:pt x="260" y="787"/>
                </a:lnTo>
                <a:lnTo>
                  <a:pt x="222" y="787"/>
                </a:lnTo>
                <a:lnTo>
                  <a:pt x="186" y="787"/>
                </a:lnTo>
                <a:lnTo>
                  <a:pt x="154" y="787"/>
                </a:lnTo>
                <a:lnTo>
                  <a:pt x="125" y="787"/>
                </a:lnTo>
                <a:lnTo>
                  <a:pt x="99" y="787"/>
                </a:lnTo>
                <a:lnTo>
                  <a:pt x="76" y="787"/>
                </a:lnTo>
                <a:lnTo>
                  <a:pt x="56" y="787"/>
                </a:lnTo>
                <a:lnTo>
                  <a:pt x="39" y="787"/>
                </a:lnTo>
                <a:lnTo>
                  <a:pt x="25" y="787"/>
                </a:lnTo>
                <a:lnTo>
                  <a:pt x="14" y="787"/>
                </a:lnTo>
                <a:lnTo>
                  <a:pt x="6" y="787"/>
                </a:lnTo>
                <a:lnTo>
                  <a:pt x="2" y="787"/>
                </a:lnTo>
                <a:lnTo>
                  <a:pt x="0" y="787"/>
                </a:lnTo>
                <a:lnTo>
                  <a:pt x="1" y="787"/>
                </a:lnTo>
                <a:lnTo>
                  <a:pt x="1" y="785"/>
                </a:lnTo>
                <a:lnTo>
                  <a:pt x="3" y="782"/>
                </a:lnTo>
                <a:lnTo>
                  <a:pt x="5" y="777"/>
                </a:lnTo>
                <a:lnTo>
                  <a:pt x="8" y="772"/>
                </a:lnTo>
                <a:lnTo>
                  <a:pt x="11" y="765"/>
                </a:lnTo>
                <a:lnTo>
                  <a:pt x="15" y="757"/>
                </a:lnTo>
                <a:lnTo>
                  <a:pt x="20" y="748"/>
                </a:lnTo>
                <a:lnTo>
                  <a:pt x="25" y="737"/>
                </a:lnTo>
                <a:lnTo>
                  <a:pt x="31" y="726"/>
                </a:lnTo>
                <a:lnTo>
                  <a:pt x="37" y="713"/>
                </a:lnTo>
                <a:lnTo>
                  <a:pt x="45" y="699"/>
                </a:lnTo>
                <a:lnTo>
                  <a:pt x="52" y="683"/>
                </a:lnTo>
                <a:lnTo>
                  <a:pt x="61" y="667"/>
                </a:lnTo>
                <a:lnTo>
                  <a:pt x="69" y="649"/>
                </a:lnTo>
                <a:lnTo>
                  <a:pt x="79" y="630"/>
                </a:lnTo>
                <a:lnTo>
                  <a:pt x="89" y="611"/>
                </a:lnTo>
                <a:lnTo>
                  <a:pt x="97" y="593"/>
                </a:lnTo>
                <a:lnTo>
                  <a:pt x="106" y="576"/>
                </a:lnTo>
                <a:lnTo>
                  <a:pt x="113" y="561"/>
                </a:lnTo>
                <a:lnTo>
                  <a:pt x="121" y="547"/>
                </a:lnTo>
                <a:lnTo>
                  <a:pt x="127" y="534"/>
                </a:lnTo>
                <a:lnTo>
                  <a:pt x="133" y="522"/>
                </a:lnTo>
                <a:lnTo>
                  <a:pt x="138" y="512"/>
                </a:lnTo>
                <a:lnTo>
                  <a:pt x="143" y="502"/>
                </a:lnTo>
                <a:lnTo>
                  <a:pt x="147" y="494"/>
                </a:lnTo>
                <a:lnTo>
                  <a:pt x="150" y="488"/>
                </a:lnTo>
                <a:lnTo>
                  <a:pt x="153" y="482"/>
                </a:lnTo>
                <a:lnTo>
                  <a:pt x="155" y="478"/>
                </a:lnTo>
                <a:lnTo>
                  <a:pt x="157" y="475"/>
                </a:lnTo>
                <a:lnTo>
                  <a:pt x="157" y="473"/>
                </a:lnTo>
                <a:lnTo>
                  <a:pt x="158" y="472"/>
                </a:lnTo>
                <a:lnTo>
                  <a:pt x="157" y="472"/>
                </a:lnTo>
                <a:lnTo>
                  <a:pt x="157" y="470"/>
                </a:lnTo>
                <a:lnTo>
                  <a:pt x="155" y="467"/>
                </a:lnTo>
                <a:lnTo>
                  <a:pt x="153" y="462"/>
                </a:lnTo>
                <a:lnTo>
                  <a:pt x="150" y="457"/>
                </a:lnTo>
                <a:lnTo>
                  <a:pt x="147" y="450"/>
                </a:lnTo>
                <a:lnTo>
                  <a:pt x="143" y="442"/>
                </a:lnTo>
                <a:lnTo>
                  <a:pt x="138" y="433"/>
                </a:lnTo>
                <a:lnTo>
                  <a:pt x="133" y="422"/>
                </a:lnTo>
                <a:lnTo>
                  <a:pt x="127" y="411"/>
                </a:lnTo>
                <a:lnTo>
                  <a:pt x="121" y="398"/>
                </a:lnTo>
                <a:lnTo>
                  <a:pt x="113" y="384"/>
                </a:lnTo>
                <a:lnTo>
                  <a:pt x="106" y="368"/>
                </a:lnTo>
                <a:lnTo>
                  <a:pt x="97" y="352"/>
                </a:lnTo>
                <a:lnTo>
                  <a:pt x="89" y="334"/>
                </a:lnTo>
                <a:lnTo>
                  <a:pt x="79" y="315"/>
                </a:lnTo>
                <a:close/>
              </a:path>
            </a:pathLst>
          </a:custGeom>
          <a:gradFill>
            <a:gsLst>
              <a:gs pos="0">
                <a:schemeClr val="accent4"/>
              </a:gs>
              <a:gs pos="100000">
                <a:schemeClr val="bg1">
                  <a:lumMod val="95000"/>
                </a:schemeClr>
              </a:gs>
            </a:gsLst>
            <a:lin ang="10800000" scaled="1"/>
          </a:gradFill>
          <a:ln w="12700" cap="flat" cmpd="sng">
            <a:noFill/>
            <a:prstDash val="solid"/>
            <a:round/>
            <a:headEnd/>
            <a:tailE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616BE041-621B-481B-8348-6DA7832A5142}"/>
              </a:ext>
            </a:extLst>
          </p:cNvPr>
          <p:cNvSpPr/>
          <p:nvPr/>
        </p:nvSpPr>
        <p:spPr>
          <a:xfrm>
            <a:off x="1073833" y="2648265"/>
            <a:ext cx="946091"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Drivers</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8C7F1115-026A-4763-A290-8431E400EA3B}"/>
              </a:ext>
            </a:extLst>
          </p:cNvPr>
          <p:cNvSpPr/>
          <p:nvPr/>
        </p:nvSpPr>
        <p:spPr>
          <a:xfrm>
            <a:off x="5262850" y="2648265"/>
            <a:ext cx="73609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Business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Drivers</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Rectangle: Rounded Corners 34">
            <a:extLst>
              <a:ext uri="{FF2B5EF4-FFF2-40B4-BE49-F238E27FC236}">
                <a16:creationId xmlns:a16="http://schemas.microsoft.com/office/drawing/2014/main" id="{DC0F4789-CBC4-4CE3-9E63-475F249E2A2F}"/>
              </a:ext>
            </a:extLst>
          </p:cNvPr>
          <p:cNvSpPr/>
          <p:nvPr/>
        </p:nvSpPr>
        <p:spPr>
          <a:xfrm>
            <a:off x="883479" y="4340743"/>
            <a:ext cx="2642958" cy="18789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Examples of </a:t>
            </a:r>
            <a:b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Operational Drivers</a:t>
            </a:r>
          </a:p>
          <a:p>
            <a:pPr marL="119063" marR="0" lvl="0" indent="-119063"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Increasing reliance on information technology for operations (E.g. tailor electricity distribution based on usage data from smart meters at homes)</a:t>
            </a:r>
          </a:p>
          <a:p>
            <a:pPr marL="119063" marR="0" lvl="0" indent="-119063"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Shortage of appropriately skilled resources</a:t>
            </a:r>
          </a:p>
          <a:p>
            <a:pPr marL="119063" marR="0" lvl="0" indent="-11906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53E236B7-CDD2-46CD-96CB-FD6BFA804253}"/>
              </a:ext>
            </a:extLst>
          </p:cNvPr>
          <p:cNvSpPr/>
          <p:nvPr/>
        </p:nvSpPr>
        <p:spPr>
          <a:xfrm>
            <a:off x="3633571" y="4349402"/>
            <a:ext cx="2642958" cy="187890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 tIns="45720" rIns="9144"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Examples of </a:t>
            </a:r>
            <a:b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Business Drivers</a:t>
            </a:r>
          </a:p>
          <a:p>
            <a:pPr marL="119063" marR="0" lvl="0" indent="-119063"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Increased need for real-time consumption of OT data</a:t>
            </a:r>
          </a:p>
          <a:p>
            <a:pPr marL="119063" marR="0" lvl="0" indent="-119063" algn="l" defTabSz="914400" rtl="0" eaLnBrk="1" fontAlgn="auto" latinLnBrk="0" hangingPunct="1">
              <a:lnSpc>
                <a:spcPct val="100000"/>
              </a:lnSpc>
              <a:spcBef>
                <a:spcPts val="0"/>
              </a:spcBef>
              <a:spcAft>
                <a:spcPts val="60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Increased regulatory pressures to establish a holistic approach to managing cybersecurity, safety, compliance and risk</a:t>
            </a:r>
          </a:p>
        </p:txBody>
      </p:sp>
      <p:sp>
        <p:nvSpPr>
          <p:cNvPr id="44" name="TextBox 43">
            <a:extLst>
              <a:ext uri="{FF2B5EF4-FFF2-40B4-BE49-F238E27FC236}">
                <a16:creationId xmlns:a16="http://schemas.microsoft.com/office/drawing/2014/main" id="{81BE3E73-8B94-4D5D-BC1D-89BAB4C90A87}"/>
              </a:ext>
            </a:extLst>
          </p:cNvPr>
          <p:cNvSpPr txBox="1"/>
          <p:nvPr/>
        </p:nvSpPr>
        <p:spPr>
          <a:xfrm>
            <a:off x="10116038" y="1028700"/>
            <a:ext cx="1383323" cy="222738"/>
          </a:xfrm>
          <a:prstGeom prst="rect">
            <a:avLst/>
          </a:prstGeom>
          <a:noFill/>
          <a:ln>
            <a:solidFill>
              <a:prstClr val="black"/>
            </a:solidFill>
          </a:ln>
        </p:spPr>
        <p:txBody>
          <a:bodyPr vert="horz" wrap="none" lIns="36830" tIns="36830" rIns="36830" bIns="36830" rtlCol="0" anchor="ctr" anchorCtr="0">
            <a:noAutofit/>
          </a:bodyPr>
          <a:lstStyle>
            <a:defPPr>
              <a:defRPr lang="en-US"/>
            </a:defPPr>
            <a:lvl1pPr algn="ctr">
              <a:defRPr sz="1200" b="1">
                <a:latin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41" name="Footer Placeholder 3">
            <a:extLst>
              <a:ext uri="{FF2B5EF4-FFF2-40B4-BE49-F238E27FC236}">
                <a16:creationId xmlns:a16="http://schemas.microsoft.com/office/drawing/2014/main" id="{5174BEA0-6A3C-44F9-B8E8-35DEAE637F8B}"/>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46" name="Text Placeholder 3">
            <a:extLst>
              <a:ext uri="{FF2B5EF4-FFF2-40B4-BE49-F238E27FC236}">
                <a16:creationId xmlns:a16="http://schemas.microsoft.com/office/drawing/2014/main" id="{2CC52DDD-5681-4DBF-BB6D-61A62312D1BE}"/>
              </a:ext>
            </a:extLst>
          </p:cNvPr>
          <p:cNvSpPr>
            <a:spLocks noGrp="1"/>
          </p:cNvSpPr>
          <p:nvPr>
            <p:ph type="body" sz="quarter" idx="11"/>
          </p:nvPr>
        </p:nvSpPr>
        <p:spPr>
          <a:xfrm>
            <a:off x="3573684" y="1112624"/>
            <a:ext cx="5044651" cy="2154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Integrated OT and IT Environments Drivers and Resulting Challenges</a:t>
            </a:r>
          </a:p>
        </p:txBody>
      </p:sp>
      <p:sp>
        <p:nvSpPr>
          <p:cNvPr id="47" name="Oval 46">
            <a:extLst>
              <a:ext uri="{FF2B5EF4-FFF2-40B4-BE49-F238E27FC236}">
                <a16:creationId xmlns:a16="http://schemas.microsoft.com/office/drawing/2014/main" id="{D16EB546-FC9F-41E6-96AE-F5DCC4E726CD}"/>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49" name="AutoShape 1177">
            <a:extLst>
              <a:ext uri="{FF2B5EF4-FFF2-40B4-BE49-F238E27FC236}">
                <a16:creationId xmlns:a16="http://schemas.microsoft.com/office/drawing/2014/main" id="{5A189729-B70A-4758-B0AD-CC561E399D26}"/>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 Cybersecurity Leader with Deep Expertise in Developing National and Sector Level Programs</a:t>
            </a:r>
          </a:p>
        </p:txBody>
      </p:sp>
    </p:spTree>
    <p:extLst>
      <p:ext uri="{BB962C8B-B14F-4D97-AF65-F5344CB8AC3E}">
        <p14:creationId xmlns:p14="http://schemas.microsoft.com/office/powerpoint/2010/main" val="501002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 name="Object 72" hidden="1">
            <a:extLst>
              <a:ext uri="{FF2B5EF4-FFF2-40B4-BE49-F238E27FC236}">
                <a16:creationId xmlns:a16="http://schemas.microsoft.com/office/drawing/2014/main" id="{783FFED0-FC60-4226-9498-62A1F2F9F582}"/>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73" name="Object 72" hidden="1">
                        <a:extLst>
                          <a:ext uri="{FF2B5EF4-FFF2-40B4-BE49-F238E27FC236}">
                            <a16:creationId xmlns:a16="http://schemas.microsoft.com/office/drawing/2014/main" id="{783FFED0-FC60-4226-9498-62A1F2F9F582}"/>
                          </a:ext>
                        </a:extLst>
                      </p:cNvPr>
                      <p:cNvPicPr/>
                      <p:nvPr/>
                    </p:nvPicPr>
                    <p:blipFill>
                      <a:blip r:embed="rId5"/>
                      <a:stretch>
                        <a:fillRect/>
                      </a:stretch>
                    </p:blipFill>
                    <p:spPr>
                      <a:xfrm>
                        <a:off x="1144588" y="1588"/>
                        <a:ext cx="1588" cy="1588"/>
                      </a:xfrm>
                      <a:prstGeom prst="rect">
                        <a:avLst/>
                      </a:prstGeom>
                    </p:spPr>
                  </p:pic>
                </p:oleObj>
              </mc:Fallback>
            </mc:AlternateContent>
          </a:graphicData>
        </a:graphic>
      </p:graphicFrame>
      <p:sp>
        <p:nvSpPr>
          <p:cNvPr id="72" name="Rectangle 71" hidden="1">
            <a:extLst>
              <a:ext uri="{FF2B5EF4-FFF2-40B4-BE49-F238E27FC236}">
                <a16:creationId xmlns:a16="http://schemas.microsoft.com/office/drawing/2014/main" id="{1C7378F7-9F4D-4204-8B0D-E319ABF29E63}"/>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75" name="Title 74">
            <a:extLst>
              <a:ext uri="{FF2B5EF4-FFF2-40B4-BE49-F238E27FC236}">
                <a16:creationId xmlns:a16="http://schemas.microsoft.com/office/drawing/2014/main" id="{E1212A77-BAAD-4EF4-9728-EE9F03C0AF43}"/>
              </a:ext>
            </a:extLst>
          </p:cNvPr>
          <p:cNvSpPr>
            <a:spLocks noGrp="1"/>
          </p:cNvSpPr>
          <p:nvPr>
            <p:ph type="title"/>
          </p:nvPr>
        </p:nvSpPr>
        <p:spPr/>
        <p:txBody>
          <a:bodyPr vert="horz"/>
          <a:lstStyle/>
          <a:p>
            <a:r>
              <a:rPr lang="en-US" dirty="0"/>
              <a:t>The output of our combined capabilities is the ability to deliver tailored Cyber Defense Programs across IT and OT</a:t>
            </a:r>
          </a:p>
        </p:txBody>
      </p:sp>
      <p:sp>
        <p:nvSpPr>
          <p:cNvPr id="98" name="TextBox 97">
            <a:extLst>
              <a:ext uri="{FF2B5EF4-FFF2-40B4-BE49-F238E27FC236}">
                <a16:creationId xmlns:a16="http://schemas.microsoft.com/office/drawing/2014/main" id="{3FF4681B-5C86-4082-9FEF-5BCA310EBA16}"/>
              </a:ext>
            </a:extLst>
          </p:cNvPr>
          <p:cNvSpPr txBox="1"/>
          <p:nvPr/>
        </p:nvSpPr>
        <p:spPr>
          <a:xfrm>
            <a:off x="1044518" y="1781832"/>
            <a:ext cx="4847700" cy="2113845"/>
          </a:xfrm>
          <a:prstGeom prst="rect">
            <a:avLst/>
          </a:prstGeom>
          <a:noFill/>
          <a:ln w="19050">
            <a:solidFill>
              <a:schemeClr val="bg1">
                <a:lumMod val="75000"/>
              </a:schemeClr>
            </a:solidFill>
            <a:prstDash val="dash"/>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8" name="Flowchart: Manual Operation 77">
            <a:extLst>
              <a:ext uri="{FF2B5EF4-FFF2-40B4-BE49-F238E27FC236}">
                <a16:creationId xmlns:a16="http://schemas.microsoft.com/office/drawing/2014/main" id="{BEBD43EF-2158-4F16-8DFB-1CAF6FDA4E20}"/>
              </a:ext>
            </a:extLst>
          </p:cNvPr>
          <p:cNvSpPr/>
          <p:nvPr/>
        </p:nvSpPr>
        <p:spPr>
          <a:xfrm rot="19964043">
            <a:off x="3545499" y="2971643"/>
            <a:ext cx="392016" cy="594047"/>
          </a:xfrm>
          <a:prstGeom prst="flowChartManualOperati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79" name="Flowchart: Manual Operation 78">
            <a:extLst>
              <a:ext uri="{FF2B5EF4-FFF2-40B4-BE49-F238E27FC236}">
                <a16:creationId xmlns:a16="http://schemas.microsoft.com/office/drawing/2014/main" id="{280661C4-3D3D-4CD7-815D-DA75C396E8E3}"/>
              </a:ext>
            </a:extLst>
          </p:cNvPr>
          <p:cNvSpPr/>
          <p:nvPr/>
        </p:nvSpPr>
        <p:spPr>
          <a:xfrm rot="18068070">
            <a:off x="3925801" y="2697383"/>
            <a:ext cx="305162" cy="763121"/>
          </a:xfrm>
          <a:prstGeom prst="flowChartManualOperati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80" name="Flowchart: Manual Operation 79">
            <a:extLst>
              <a:ext uri="{FF2B5EF4-FFF2-40B4-BE49-F238E27FC236}">
                <a16:creationId xmlns:a16="http://schemas.microsoft.com/office/drawing/2014/main" id="{9E5A1334-CA62-4243-8FD3-2883B40D7C23}"/>
              </a:ext>
            </a:extLst>
          </p:cNvPr>
          <p:cNvSpPr/>
          <p:nvPr/>
        </p:nvSpPr>
        <p:spPr>
          <a:xfrm rot="16200000">
            <a:off x="3983041" y="2411599"/>
            <a:ext cx="305162" cy="763121"/>
          </a:xfrm>
          <a:prstGeom prst="flowChartManualOperati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81" name="Flowchart: Manual Operation 80">
            <a:extLst>
              <a:ext uri="{FF2B5EF4-FFF2-40B4-BE49-F238E27FC236}">
                <a16:creationId xmlns:a16="http://schemas.microsoft.com/office/drawing/2014/main" id="{25D14FED-05AF-49D3-837D-0AF789963AF7}"/>
              </a:ext>
            </a:extLst>
          </p:cNvPr>
          <p:cNvSpPr/>
          <p:nvPr/>
        </p:nvSpPr>
        <p:spPr>
          <a:xfrm rot="14217286">
            <a:off x="3856143" y="2090157"/>
            <a:ext cx="305162" cy="763121"/>
          </a:xfrm>
          <a:prstGeom prst="flowChartManualOperati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82" name="Right Arrow 53">
            <a:extLst>
              <a:ext uri="{FF2B5EF4-FFF2-40B4-BE49-F238E27FC236}">
                <a16:creationId xmlns:a16="http://schemas.microsoft.com/office/drawing/2014/main" id="{7A977A93-1430-4C37-9AB8-F8176E840F36}"/>
              </a:ext>
            </a:extLst>
          </p:cNvPr>
          <p:cNvSpPr/>
          <p:nvPr/>
        </p:nvSpPr>
        <p:spPr>
          <a:xfrm>
            <a:off x="2180574" y="2555061"/>
            <a:ext cx="884215" cy="549655"/>
          </a:xfrm>
          <a:prstGeom prst="rightArrow">
            <a:avLst>
              <a:gd name="adj1" fmla="val 50000"/>
              <a:gd name="adj2" fmla="val 6632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83" name="TextBox 82">
            <a:extLst>
              <a:ext uri="{FF2B5EF4-FFF2-40B4-BE49-F238E27FC236}">
                <a16:creationId xmlns:a16="http://schemas.microsoft.com/office/drawing/2014/main" id="{7BBF486B-5AE5-4BF7-B5FD-B6C6F5BA3FA1}"/>
              </a:ext>
            </a:extLst>
          </p:cNvPr>
          <p:cNvSpPr txBox="1"/>
          <p:nvPr/>
        </p:nvSpPr>
        <p:spPr>
          <a:xfrm>
            <a:off x="1118229" y="1944873"/>
            <a:ext cx="100294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Now</a:t>
            </a:r>
          </a:p>
        </p:txBody>
      </p:sp>
      <p:sp>
        <p:nvSpPr>
          <p:cNvPr id="84" name="TextBox 83">
            <a:extLst>
              <a:ext uri="{FF2B5EF4-FFF2-40B4-BE49-F238E27FC236}">
                <a16:creationId xmlns:a16="http://schemas.microsoft.com/office/drawing/2014/main" id="{B2731745-A80A-4237-BEDF-E48B7B99D70B}"/>
              </a:ext>
            </a:extLst>
          </p:cNvPr>
          <p:cNvSpPr txBox="1"/>
          <p:nvPr/>
        </p:nvSpPr>
        <p:spPr>
          <a:xfrm>
            <a:off x="3185813" y="1944873"/>
            <a:ext cx="92825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Future</a:t>
            </a:r>
          </a:p>
        </p:txBody>
      </p:sp>
      <p:sp>
        <p:nvSpPr>
          <p:cNvPr id="85" name="Oval 84">
            <a:extLst>
              <a:ext uri="{FF2B5EF4-FFF2-40B4-BE49-F238E27FC236}">
                <a16:creationId xmlns:a16="http://schemas.microsoft.com/office/drawing/2014/main" id="{5E6E17C2-DC7F-4443-A6E2-83D367BA5664}"/>
              </a:ext>
            </a:extLst>
          </p:cNvPr>
          <p:cNvSpPr/>
          <p:nvPr/>
        </p:nvSpPr>
        <p:spPr>
          <a:xfrm>
            <a:off x="3118472" y="2443487"/>
            <a:ext cx="992749" cy="772800"/>
          </a:xfrm>
          <a:prstGeom prst="ellipse">
            <a:avLst/>
          </a:prstGeom>
          <a:solidFill>
            <a:schemeClr val="bg1"/>
          </a:solidFill>
          <a:ln>
            <a:solidFill>
              <a:schemeClr val="accent1"/>
            </a:solidFill>
          </a:ln>
          <a:effectLst>
            <a:glow rad="63500">
              <a:schemeClr val="tx2">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Connected Intn’l Energy Company</a:t>
            </a:r>
          </a:p>
        </p:txBody>
      </p:sp>
      <p:pic>
        <p:nvPicPr>
          <p:cNvPr id="86" name="Picture 85">
            <a:extLst>
              <a:ext uri="{FF2B5EF4-FFF2-40B4-BE49-F238E27FC236}">
                <a16:creationId xmlns:a16="http://schemas.microsoft.com/office/drawing/2014/main" id="{B9A6A181-8B04-4EEA-862A-0C6874AF72D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062137" y="2097054"/>
            <a:ext cx="396345" cy="259020"/>
          </a:xfrm>
          <a:prstGeom prst="rect">
            <a:avLst/>
          </a:prstGeom>
        </p:spPr>
      </p:pic>
      <p:pic>
        <p:nvPicPr>
          <p:cNvPr id="87" name="Picture 8">
            <a:extLst>
              <a:ext uri="{FF2B5EF4-FFF2-40B4-BE49-F238E27FC236}">
                <a16:creationId xmlns:a16="http://schemas.microsoft.com/office/drawing/2014/main" id="{6313E78E-0A79-47E0-9332-93166EC802A5}"/>
              </a:ext>
            </a:extLst>
          </p:cNvPr>
          <p:cNvPicPr>
            <a:picLocks noChangeAspect="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87725" y="2321282"/>
            <a:ext cx="300281" cy="228726"/>
          </a:xfrm>
          <a:prstGeom prst="rect">
            <a:avLst/>
          </a:prstGeom>
        </p:spPr>
      </p:pic>
      <p:sp>
        <p:nvSpPr>
          <p:cNvPr id="88" name="TextBox 87">
            <a:extLst>
              <a:ext uri="{FF2B5EF4-FFF2-40B4-BE49-F238E27FC236}">
                <a16:creationId xmlns:a16="http://schemas.microsoft.com/office/drawing/2014/main" id="{0164EFDC-F65D-4855-9509-0B5E0CF7776B}"/>
              </a:ext>
            </a:extLst>
          </p:cNvPr>
          <p:cNvSpPr txBox="1"/>
          <p:nvPr/>
        </p:nvSpPr>
        <p:spPr>
          <a:xfrm>
            <a:off x="4451512" y="2158727"/>
            <a:ext cx="80721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IT/OT Integration</a:t>
            </a:r>
          </a:p>
        </p:txBody>
      </p:sp>
      <p:pic>
        <p:nvPicPr>
          <p:cNvPr id="89" name="Picture 88">
            <a:extLst>
              <a:ext uri="{FF2B5EF4-FFF2-40B4-BE49-F238E27FC236}">
                <a16:creationId xmlns:a16="http://schemas.microsoft.com/office/drawing/2014/main" id="{8819CC93-65BF-405E-9211-CF3B6426F359}"/>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69037" y="2647210"/>
            <a:ext cx="369558" cy="287680"/>
          </a:xfrm>
          <a:prstGeom prst="rect">
            <a:avLst/>
          </a:prstGeom>
        </p:spPr>
      </p:pic>
      <p:sp>
        <p:nvSpPr>
          <p:cNvPr id="90" name="TextBox 89">
            <a:extLst>
              <a:ext uri="{FF2B5EF4-FFF2-40B4-BE49-F238E27FC236}">
                <a16:creationId xmlns:a16="http://schemas.microsoft.com/office/drawing/2014/main" id="{578659A1-D35B-4184-B810-4D127114F965}"/>
              </a:ext>
            </a:extLst>
          </p:cNvPr>
          <p:cNvSpPr txBox="1"/>
          <p:nvPr/>
        </p:nvSpPr>
        <p:spPr>
          <a:xfrm>
            <a:off x="4591773" y="2645512"/>
            <a:ext cx="8769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IoT-Enabled Business</a:t>
            </a:r>
          </a:p>
        </p:txBody>
      </p:sp>
      <p:pic>
        <p:nvPicPr>
          <p:cNvPr id="92" name="Picture 45">
            <a:extLst>
              <a:ext uri="{FF2B5EF4-FFF2-40B4-BE49-F238E27FC236}">
                <a16:creationId xmlns:a16="http://schemas.microsoft.com/office/drawing/2014/main" id="{6C49BE69-69CD-4C5C-A847-5C4B15E1E27F}"/>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87460" y="3308746"/>
            <a:ext cx="345979" cy="269326"/>
          </a:xfrm>
          <a:prstGeom prst="rect">
            <a:avLst/>
          </a:prstGeom>
        </p:spPr>
      </p:pic>
      <p:sp>
        <p:nvSpPr>
          <p:cNvPr id="93" name="TextBox 46">
            <a:extLst>
              <a:ext uri="{FF2B5EF4-FFF2-40B4-BE49-F238E27FC236}">
                <a16:creationId xmlns:a16="http://schemas.microsoft.com/office/drawing/2014/main" id="{0943B104-BACD-4778-AFC1-9E933C5F7015}"/>
              </a:ext>
            </a:extLst>
          </p:cNvPr>
          <p:cNvSpPr txBox="1"/>
          <p:nvPr/>
        </p:nvSpPr>
        <p:spPr>
          <a:xfrm>
            <a:off x="3984056" y="3523948"/>
            <a:ext cx="14936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Near-total Outsourcing &amp; 3</a:t>
            </a:r>
            <a:r>
              <a:rPr kumimoji="0" lang="en-US" sz="800" b="0" i="0" u="none" strike="noStrike" kern="1200" cap="none" spc="0" normalizeH="0" baseline="30000" noProof="0" dirty="0">
                <a:ln>
                  <a:noFill/>
                </a:ln>
                <a:solidFill>
                  <a:srgbClr val="000000"/>
                </a:solidFill>
                <a:effectLst/>
                <a:uLnTx/>
                <a:uFillTx/>
                <a:latin typeface="Calibri" panose="020F0502020204030204"/>
                <a:ea typeface="+mn-ea"/>
                <a:cs typeface="+mn-cs"/>
              </a:rPr>
              <a:t>rd</a:t>
            </a: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 Party Mkt. Services</a:t>
            </a:r>
          </a:p>
        </p:txBody>
      </p:sp>
      <p:pic>
        <p:nvPicPr>
          <p:cNvPr id="94" name="Picture 93">
            <a:extLst>
              <a:ext uri="{FF2B5EF4-FFF2-40B4-BE49-F238E27FC236}">
                <a16:creationId xmlns:a16="http://schemas.microsoft.com/office/drawing/2014/main" id="{E1A5ECC5-58F4-4BF8-89B4-4743F4332597}"/>
              </a:ext>
            </a:extLst>
          </p:cNvPr>
          <p:cNvPicPr>
            <a:picLocks noChangeAspect="1"/>
          </p:cNvPicPr>
          <p:nvPr/>
        </p:nvPicPr>
        <p:blipFill>
          <a:blip r:embed="rId10" cstate="email">
            <a:clrChange>
              <a:clrFrom>
                <a:srgbClr val="FFFFFF"/>
              </a:clrFrom>
              <a:clrTo>
                <a:srgbClr val="FFFFFF">
                  <a:alpha val="0"/>
                </a:srgbClr>
              </a:clrTo>
            </a:clrChange>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4345753" y="3095963"/>
            <a:ext cx="286698" cy="223178"/>
          </a:xfrm>
          <a:prstGeom prst="rect">
            <a:avLst/>
          </a:prstGeom>
        </p:spPr>
      </p:pic>
      <p:sp>
        <p:nvSpPr>
          <p:cNvPr id="95" name="TextBox 94">
            <a:extLst>
              <a:ext uri="{FF2B5EF4-FFF2-40B4-BE49-F238E27FC236}">
                <a16:creationId xmlns:a16="http://schemas.microsoft.com/office/drawing/2014/main" id="{82D8C5FC-A02A-4FEF-8DF6-3289A18BA441}"/>
              </a:ext>
            </a:extLst>
          </p:cNvPr>
          <p:cNvSpPr txBox="1"/>
          <p:nvPr/>
        </p:nvSpPr>
        <p:spPr>
          <a:xfrm>
            <a:off x="4587665" y="3030036"/>
            <a:ext cx="123084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Massive Value Through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rPr>
              <a:t>Information</a:t>
            </a:r>
          </a:p>
        </p:txBody>
      </p:sp>
      <p:sp>
        <p:nvSpPr>
          <p:cNvPr id="96" name="Oval 95">
            <a:extLst>
              <a:ext uri="{FF2B5EF4-FFF2-40B4-BE49-F238E27FC236}">
                <a16:creationId xmlns:a16="http://schemas.microsoft.com/office/drawing/2014/main" id="{6BB7D6C4-5838-45D3-9BC8-D9780664137E}"/>
              </a:ext>
            </a:extLst>
          </p:cNvPr>
          <p:cNvSpPr/>
          <p:nvPr/>
        </p:nvSpPr>
        <p:spPr>
          <a:xfrm>
            <a:off x="1144493" y="2443487"/>
            <a:ext cx="992749" cy="772800"/>
          </a:xfrm>
          <a:prstGeom prst="ellipse">
            <a:avLst/>
          </a:prstGeom>
          <a:solidFill>
            <a:schemeClr val="bg1"/>
          </a:solidFill>
          <a:ln>
            <a:solidFill>
              <a:schemeClr val="accent1"/>
            </a:solidFill>
          </a:ln>
          <a:effectLst>
            <a:glow rad="63500">
              <a:schemeClr val="tx2">
                <a:lumMod val="40000"/>
                <a:lumOff val="6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Intn’l Oil Company</a:t>
            </a:r>
          </a:p>
        </p:txBody>
      </p:sp>
      <p:sp>
        <p:nvSpPr>
          <p:cNvPr id="100" name="TextBox 99">
            <a:extLst>
              <a:ext uri="{FF2B5EF4-FFF2-40B4-BE49-F238E27FC236}">
                <a16:creationId xmlns:a16="http://schemas.microsoft.com/office/drawing/2014/main" id="{0E6A9343-86B4-4889-91E5-82FDD24FB221}"/>
              </a:ext>
            </a:extLst>
          </p:cNvPr>
          <p:cNvSpPr txBox="1"/>
          <p:nvPr/>
        </p:nvSpPr>
        <p:spPr>
          <a:xfrm>
            <a:off x="1044518" y="4239036"/>
            <a:ext cx="4847700" cy="2113845"/>
          </a:xfrm>
          <a:prstGeom prst="rect">
            <a:avLst/>
          </a:prstGeom>
          <a:noFill/>
          <a:ln w="19050">
            <a:solidFill>
              <a:schemeClr val="bg1">
                <a:lumMod val="75000"/>
              </a:schemeClr>
            </a:solidFill>
            <a:prstDash val="dash"/>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1" name="Down Arrow 33">
            <a:extLst>
              <a:ext uri="{FF2B5EF4-FFF2-40B4-BE49-F238E27FC236}">
                <a16:creationId xmlns:a16="http://schemas.microsoft.com/office/drawing/2014/main" id="{19B2FB8B-1603-4615-9BFB-4DF33A4C9D69}"/>
              </a:ext>
            </a:extLst>
          </p:cNvPr>
          <p:cNvSpPr/>
          <p:nvPr/>
        </p:nvSpPr>
        <p:spPr>
          <a:xfrm rot="10800000">
            <a:off x="5291446" y="5283368"/>
            <a:ext cx="216170" cy="30671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102" name="Down Arrow 34">
            <a:extLst>
              <a:ext uri="{FF2B5EF4-FFF2-40B4-BE49-F238E27FC236}">
                <a16:creationId xmlns:a16="http://schemas.microsoft.com/office/drawing/2014/main" id="{D5C5A7F9-2DC0-44D8-94CB-C420500CF46D}"/>
              </a:ext>
            </a:extLst>
          </p:cNvPr>
          <p:cNvSpPr/>
          <p:nvPr/>
        </p:nvSpPr>
        <p:spPr>
          <a:xfrm rot="10800000">
            <a:off x="1381011" y="5281971"/>
            <a:ext cx="216170" cy="30671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103" name="Down Arrow 5">
            <a:extLst>
              <a:ext uri="{FF2B5EF4-FFF2-40B4-BE49-F238E27FC236}">
                <a16:creationId xmlns:a16="http://schemas.microsoft.com/office/drawing/2014/main" id="{2CCC6165-D2EE-4B58-8038-36567A7EC2FA}"/>
              </a:ext>
            </a:extLst>
          </p:cNvPr>
          <p:cNvSpPr/>
          <p:nvPr/>
        </p:nvSpPr>
        <p:spPr>
          <a:xfrm rot="10800000">
            <a:off x="3443252" y="5283369"/>
            <a:ext cx="216170" cy="30671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104" name="Down Arrow 6">
            <a:extLst>
              <a:ext uri="{FF2B5EF4-FFF2-40B4-BE49-F238E27FC236}">
                <a16:creationId xmlns:a16="http://schemas.microsoft.com/office/drawing/2014/main" id="{9EB94452-0B17-44C5-9381-FB81C3B87D49}"/>
              </a:ext>
            </a:extLst>
          </p:cNvPr>
          <p:cNvSpPr/>
          <p:nvPr/>
        </p:nvSpPr>
        <p:spPr>
          <a:xfrm rot="10800000">
            <a:off x="4498690" y="5283369"/>
            <a:ext cx="216170" cy="30671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105" name="Down Arrow 8">
            <a:extLst>
              <a:ext uri="{FF2B5EF4-FFF2-40B4-BE49-F238E27FC236}">
                <a16:creationId xmlns:a16="http://schemas.microsoft.com/office/drawing/2014/main" id="{755D596D-CBCB-4270-99A1-12C2611CD2B1}"/>
              </a:ext>
            </a:extLst>
          </p:cNvPr>
          <p:cNvSpPr/>
          <p:nvPr/>
        </p:nvSpPr>
        <p:spPr>
          <a:xfrm rot="10800000">
            <a:off x="2339797" y="5283368"/>
            <a:ext cx="216170" cy="306716"/>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106" name="Rectangle 105">
            <a:extLst>
              <a:ext uri="{FF2B5EF4-FFF2-40B4-BE49-F238E27FC236}">
                <a16:creationId xmlns:a16="http://schemas.microsoft.com/office/drawing/2014/main" id="{1C39C4C1-DC66-4A07-A13A-7F5F973E977E}"/>
              </a:ext>
            </a:extLst>
          </p:cNvPr>
          <p:cNvSpPr/>
          <p:nvPr/>
        </p:nvSpPr>
        <p:spPr>
          <a:xfrm>
            <a:off x="1245324" y="5481978"/>
            <a:ext cx="4422545" cy="798321"/>
          </a:xfrm>
          <a:prstGeom prst="rect">
            <a:avLst/>
          </a:prstGeom>
          <a:solidFill>
            <a:schemeClr val="bg1"/>
          </a:solid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107" name="TextBox 106">
            <a:extLst>
              <a:ext uri="{FF2B5EF4-FFF2-40B4-BE49-F238E27FC236}">
                <a16:creationId xmlns:a16="http://schemas.microsoft.com/office/drawing/2014/main" id="{E817AB0A-024F-4C52-B25B-124759DCF063}"/>
              </a:ext>
            </a:extLst>
          </p:cNvPr>
          <p:cNvSpPr txBox="1"/>
          <p:nvPr/>
        </p:nvSpPr>
        <p:spPr>
          <a:xfrm>
            <a:off x="2597014" y="5500795"/>
            <a:ext cx="1718727"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dirty="0">
                <a:ln>
                  <a:noFill/>
                </a:ln>
                <a:solidFill>
                  <a:srgbClr val="000000"/>
                </a:solidFill>
                <a:effectLst/>
                <a:uLnTx/>
                <a:uFillTx/>
                <a:latin typeface="Calibri" panose="020F0502020204030204"/>
                <a:ea typeface="+mn-ea"/>
                <a:cs typeface="+mn-cs"/>
              </a:rPr>
              <a:t>Must drive cyber into:</a:t>
            </a:r>
          </a:p>
        </p:txBody>
      </p:sp>
      <p:sp>
        <p:nvSpPr>
          <p:cNvPr id="108" name="TextBox 107">
            <a:extLst>
              <a:ext uri="{FF2B5EF4-FFF2-40B4-BE49-F238E27FC236}">
                <a16:creationId xmlns:a16="http://schemas.microsoft.com/office/drawing/2014/main" id="{CFDB2E1D-CFBC-47F3-8878-2706A6F52F54}"/>
              </a:ext>
            </a:extLst>
          </p:cNvPr>
          <p:cNvSpPr txBox="1"/>
          <p:nvPr/>
        </p:nvSpPr>
        <p:spPr>
          <a:xfrm>
            <a:off x="1352249" y="5696956"/>
            <a:ext cx="4323838" cy="533834"/>
          </a:xfrm>
          <a:prstGeom prst="rect">
            <a:avLst/>
          </a:prstGeom>
          <a:noFill/>
        </p:spPr>
        <p:txBody>
          <a:bodyPr wrap="square" numCol="2" rtlCol="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OT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Strategic planning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Market services decisions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Tech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Supply chain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Physical security</a:t>
            </a:r>
          </a:p>
        </p:txBody>
      </p:sp>
      <p:cxnSp>
        <p:nvCxnSpPr>
          <p:cNvPr id="109" name="Straight Arrow Connector 35">
            <a:extLst>
              <a:ext uri="{FF2B5EF4-FFF2-40B4-BE49-F238E27FC236}">
                <a16:creationId xmlns:a16="http://schemas.microsoft.com/office/drawing/2014/main" id="{F9BF2D81-E329-4C0C-90DD-F5FBA81FBADD}"/>
              </a:ext>
            </a:extLst>
          </p:cNvPr>
          <p:cNvCxnSpPr/>
          <p:nvPr/>
        </p:nvCxnSpPr>
        <p:spPr>
          <a:xfrm>
            <a:off x="1352249" y="4652209"/>
            <a:ext cx="4349854" cy="53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0" name="Rectangle 36">
            <a:extLst>
              <a:ext uri="{FF2B5EF4-FFF2-40B4-BE49-F238E27FC236}">
                <a16:creationId xmlns:a16="http://schemas.microsoft.com/office/drawing/2014/main" id="{5D5309E4-5160-41D3-9D2A-8AE60BFE85BB}"/>
              </a:ext>
            </a:extLst>
          </p:cNvPr>
          <p:cNvSpPr/>
          <p:nvPr/>
        </p:nvSpPr>
        <p:spPr>
          <a:xfrm>
            <a:off x="1124104" y="4860642"/>
            <a:ext cx="743565" cy="138499"/>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Exploration</a:t>
            </a:r>
          </a:p>
        </p:txBody>
      </p:sp>
      <p:sp>
        <p:nvSpPr>
          <p:cNvPr id="111" name="Rectangle 37">
            <a:extLst>
              <a:ext uri="{FF2B5EF4-FFF2-40B4-BE49-F238E27FC236}">
                <a16:creationId xmlns:a16="http://schemas.microsoft.com/office/drawing/2014/main" id="{25330A21-BDB4-451D-8269-450B368FEE6C}"/>
              </a:ext>
            </a:extLst>
          </p:cNvPr>
          <p:cNvSpPr/>
          <p:nvPr/>
        </p:nvSpPr>
        <p:spPr>
          <a:xfrm>
            <a:off x="2977435" y="4791392"/>
            <a:ext cx="1039354" cy="276999"/>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Manufacturing &amp; Energy Production</a:t>
            </a:r>
          </a:p>
        </p:txBody>
      </p:sp>
      <p:sp>
        <p:nvSpPr>
          <p:cNvPr id="112" name="Rectangle 38">
            <a:extLst>
              <a:ext uri="{FF2B5EF4-FFF2-40B4-BE49-F238E27FC236}">
                <a16:creationId xmlns:a16="http://schemas.microsoft.com/office/drawing/2014/main" id="{33C72132-ED38-4C45-8A1A-F0980FEF8EBA}"/>
              </a:ext>
            </a:extLst>
          </p:cNvPr>
          <p:cNvSpPr/>
          <p:nvPr/>
        </p:nvSpPr>
        <p:spPr>
          <a:xfrm>
            <a:off x="2022029" y="4791392"/>
            <a:ext cx="801048" cy="276999"/>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Development &amp; Extraction</a:t>
            </a:r>
          </a:p>
        </p:txBody>
      </p:sp>
      <p:sp>
        <p:nvSpPr>
          <p:cNvPr id="113" name="Rectangle 41">
            <a:extLst>
              <a:ext uri="{FF2B5EF4-FFF2-40B4-BE49-F238E27FC236}">
                <a16:creationId xmlns:a16="http://schemas.microsoft.com/office/drawing/2014/main" id="{CFF5D7B2-28C8-4C99-A5E9-74E516315DC3}"/>
              </a:ext>
            </a:extLst>
          </p:cNvPr>
          <p:cNvSpPr/>
          <p:nvPr/>
        </p:nvSpPr>
        <p:spPr>
          <a:xfrm>
            <a:off x="4171146" y="4791392"/>
            <a:ext cx="743565" cy="276999"/>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Transport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Trading</a:t>
            </a:r>
          </a:p>
        </p:txBody>
      </p:sp>
      <p:sp>
        <p:nvSpPr>
          <p:cNvPr id="114" name="Rectangle 42">
            <a:extLst>
              <a:ext uri="{FF2B5EF4-FFF2-40B4-BE49-F238E27FC236}">
                <a16:creationId xmlns:a16="http://schemas.microsoft.com/office/drawing/2014/main" id="{3F3338D0-A8D2-4141-B685-0E69338DCFC2}"/>
              </a:ext>
            </a:extLst>
          </p:cNvPr>
          <p:cNvSpPr/>
          <p:nvPr/>
        </p:nvSpPr>
        <p:spPr>
          <a:xfrm>
            <a:off x="5069068" y="4791392"/>
            <a:ext cx="743565" cy="276999"/>
          </a:xfrm>
          <a:prstGeom prst="rect">
            <a:avLst/>
          </a:prstGeom>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Retail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B2B Sales</a:t>
            </a:r>
          </a:p>
        </p:txBody>
      </p:sp>
      <p:sp>
        <p:nvSpPr>
          <p:cNvPr id="115" name="TextBox 43">
            <a:extLst>
              <a:ext uri="{FF2B5EF4-FFF2-40B4-BE49-F238E27FC236}">
                <a16:creationId xmlns:a16="http://schemas.microsoft.com/office/drawing/2014/main" id="{F94DC348-ACB4-4E88-ADF2-CC4F278BDB67}"/>
              </a:ext>
            </a:extLst>
          </p:cNvPr>
          <p:cNvSpPr txBox="1"/>
          <p:nvPr/>
        </p:nvSpPr>
        <p:spPr>
          <a:xfrm>
            <a:off x="2785489" y="4531766"/>
            <a:ext cx="1483376" cy="246221"/>
          </a:xfrm>
          <a:prstGeom prst="rect">
            <a:avLst/>
          </a:prstGeom>
          <a:solidFill>
            <a:schemeClr val="bg1"/>
          </a:solid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Client’s Value Chain</a:t>
            </a:r>
          </a:p>
        </p:txBody>
      </p:sp>
      <p:sp>
        <p:nvSpPr>
          <p:cNvPr id="116" name="TextBox 44">
            <a:extLst>
              <a:ext uri="{FF2B5EF4-FFF2-40B4-BE49-F238E27FC236}">
                <a16:creationId xmlns:a16="http://schemas.microsoft.com/office/drawing/2014/main" id="{C706AA5F-A4FA-4579-A0EA-EF4453412B0F}"/>
              </a:ext>
            </a:extLst>
          </p:cNvPr>
          <p:cNvSpPr txBox="1"/>
          <p:nvPr/>
        </p:nvSpPr>
        <p:spPr>
          <a:xfrm>
            <a:off x="1183012" y="4419600"/>
            <a:ext cx="699230"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Upstream</a:t>
            </a:r>
          </a:p>
        </p:txBody>
      </p:sp>
      <p:sp>
        <p:nvSpPr>
          <p:cNvPr id="117" name="TextBox 45">
            <a:extLst>
              <a:ext uri="{FF2B5EF4-FFF2-40B4-BE49-F238E27FC236}">
                <a16:creationId xmlns:a16="http://schemas.microsoft.com/office/drawing/2014/main" id="{C5B5F5E9-C96A-4867-81EB-E412C4E19200}"/>
              </a:ext>
            </a:extLst>
          </p:cNvPr>
          <p:cNvSpPr txBox="1"/>
          <p:nvPr/>
        </p:nvSpPr>
        <p:spPr>
          <a:xfrm>
            <a:off x="4992454" y="4419600"/>
            <a:ext cx="854721"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Downstream</a:t>
            </a:r>
          </a:p>
        </p:txBody>
      </p:sp>
      <p:cxnSp>
        <p:nvCxnSpPr>
          <p:cNvPr id="118" name="Straight Connector 46">
            <a:extLst>
              <a:ext uri="{FF2B5EF4-FFF2-40B4-BE49-F238E27FC236}">
                <a16:creationId xmlns:a16="http://schemas.microsoft.com/office/drawing/2014/main" id="{32836F19-ED32-4D30-9FC3-09FC0BC3ACD8}"/>
              </a:ext>
            </a:extLst>
          </p:cNvPr>
          <p:cNvCxnSpPr/>
          <p:nvPr/>
        </p:nvCxnSpPr>
        <p:spPr>
          <a:xfrm>
            <a:off x="1944849" y="4765617"/>
            <a:ext cx="1" cy="328549"/>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19" name="Straight Connector 47">
            <a:extLst>
              <a:ext uri="{FF2B5EF4-FFF2-40B4-BE49-F238E27FC236}">
                <a16:creationId xmlns:a16="http://schemas.microsoft.com/office/drawing/2014/main" id="{EB76B283-EFBD-481E-B114-4EF02F797432}"/>
              </a:ext>
            </a:extLst>
          </p:cNvPr>
          <p:cNvCxnSpPr/>
          <p:nvPr/>
        </p:nvCxnSpPr>
        <p:spPr>
          <a:xfrm>
            <a:off x="2900255" y="4765617"/>
            <a:ext cx="1" cy="328549"/>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20" name="Straight Connector 48">
            <a:extLst>
              <a:ext uri="{FF2B5EF4-FFF2-40B4-BE49-F238E27FC236}">
                <a16:creationId xmlns:a16="http://schemas.microsoft.com/office/drawing/2014/main" id="{9CE65E50-36F5-48E5-A6A6-4EBF03217BE9}"/>
              </a:ext>
            </a:extLst>
          </p:cNvPr>
          <p:cNvCxnSpPr/>
          <p:nvPr/>
        </p:nvCxnSpPr>
        <p:spPr>
          <a:xfrm>
            <a:off x="4093968" y="4765617"/>
            <a:ext cx="1" cy="328549"/>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21" name="Straight Connector 49">
            <a:extLst>
              <a:ext uri="{FF2B5EF4-FFF2-40B4-BE49-F238E27FC236}">
                <a16:creationId xmlns:a16="http://schemas.microsoft.com/office/drawing/2014/main" id="{F97C4B35-9088-4C46-9493-71871F40ADE7}"/>
              </a:ext>
            </a:extLst>
          </p:cNvPr>
          <p:cNvCxnSpPr/>
          <p:nvPr/>
        </p:nvCxnSpPr>
        <p:spPr>
          <a:xfrm>
            <a:off x="4991891" y="4765617"/>
            <a:ext cx="1" cy="328549"/>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58C4E694-8773-4B00-BC0E-FA0069CC6689}"/>
              </a:ext>
            </a:extLst>
          </p:cNvPr>
          <p:cNvSpPr txBox="1"/>
          <p:nvPr/>
        </p:nvSpPr>
        <p:spPr>
          <a:xfrm>
            <a:off x="1193107" y="1617957"/>
            <a:ext cx="2466316"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Client’s business is </a:t>
            </a: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changing rapidly</a:t>
            </a:r>
          </a:p>
        </p:txBody>
      </p:sp>
      <p:sp>
        <p:nvSpPr>
          <p:cNvPr id="131" name="TextBox 130">
            <a:extLst>
              <a:ext uri="{FF2B5EF4-FFF2-40B4-BE49-F238E27FC236}">
                <a16:creationId xmlns:a16="http://schemas.microsoft.com/office/drawing/2014/main" id="{1EE4C8C9-3163-4097-A9FA-F9BDC4F5A8F0}"/>
              </a:ext>
            </a:extLst>
          </p:cNvPr>
          <p:cNvSpPr txBox="1"/>
          <p:nvPr/>
        </p:nvSpPr>
        <p:spPr>
          <a:xfrm>
            <a:off x="1193107" y="3997299"/>
            <a:ext cx="3875961"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Cyber Defense needs to be embedded </a:t>
            </a: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deeper and earlier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across the value chain</a:t>
            </a:r>
          </a:p>
        </p:txBody>
      </p:sp>
      <p:sp>
        <p:nvSpPr>
          <p:cNvPr id="129" name="Oval 128">
            <a:extLst>
              <a:ext uri="{FF2B5EF4-FFF2-40B4-BE49-F238E27FC236}">
                <a16:creationId xmlns:a16="http://schemas.microsoft.com/office/drawing/2014/main" id="{3FD95E40-436A-4B3D-B469-8F22E27E100A}"/>
              </a:ext>
            </a:extLst>
          </p:cNvPr>
          <p:cNvSpPr/>
          <p:nvPr/>
        </p:nvSpPr>
        <p:spPr>
          <a:xfrm>
            <a:off x="883478" y="1611602"/>
            <a:ext cx="322080" cy="3200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1</a:t>
            </a:r>
          </a:p>
        </p:txBody>
      </p:sp>
      <p:sp>
        <p:nvSpPr>
          <p:cNvPr id="130" name="Oval 129">
            <a:extLst>
              <a:ext uri="{FF2B5EF4-FFF2-40B4-BE49-F238E27FC236}">
                <a16:creationId xmlns:a16="http://schemas.microsoft.com/office/drawing/2014/main" id="{5CF85578-E95C-4395-A5A6-07FD5E63464B}"/>
              </a:ext>
            </a:extLst>
          </p:cNvPr>
          <p:cNvSpPr/>
          <p:nvPr/>
        </p:nvSpPr>
        <p:spPr>
          <a:xfrm>
            <a:off x="883478" y="4075581"/>
            <a:ext cx="322080" cy="3200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3</a:t>
            </a:r>
          </a:p>
        </p:txBody>
      </p:sp>
      <p:sp>
        <p:nvSpPr>
          <p:cNvPr id="133" name="TextBox 132">
            <a:extLst>
              <a:ext uri="{FF2B5EF4-FFF2-40B4-BE49-F238E27FC236}">
                <a16:creationId xmlns:a16="http://schemas.microsoft.com/office/drawing/2014/main" id="{A152E364-B253-443B-97BD-F3743765026B}"/>
              </a:ext>
            </a:extLst>
          </p:cNvPr>
          <p:cNvSpPr txBox="1"/>
          <p:nvPr/>
        </p:nvSpPr>
        <p:spPr>
          <a:xfrm>
            <a:off x="6492656" y="1781832"/>
            <a:ext cx="4847700" cy="2113845"/>
          </a:xfrm>
          <a:prstGeom prst="rect">
            <a:avLst/>
          </a:prstGeom>
          <a:noFill/>
          <a:ln w="19050">
            <a:solidFill>
              <a:schemeClr val="bg1">
                <a:lumMod val="75000"/>
              </a:schemeClr>
            </a:solidFill>
            <a:prstDash val="dash"/>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4" name="TextBox 153">
            <a:extLst>
              <a:ext uri="{FF2B5EF4-FFF2-40B4-BE49-F238E27FC236}">
                <a16:creationId xmlns:a16="http://schemas.microsoft.com/office/drawing/2014/main" id="{4FA0D627-2744-4EB3-92F6-9D812C523C79}"/>
              </a:ext>
            </a:extLst>
          </p:cNvPr>
          <p:cNvSpPr txBox="1"/>
          <p:nvPr/>
        </p:nvSpPr>
        <p:spPr>
          <a:xfrm>
            <a:off x="6492656" y="4239036"/>
            <a:ext cx="4847700" cy="2113845"/>
          </a:xfrm>
          <a:prstGeom prst="rect">
            <a:avLst/>
          </a:prstGeom>
          <a:noFill/>
          <a:ln w="19050">
            <a:solidFill>
              <a:schemeClr val="bg1">
                <a:lumMod val="75000"/>
              </a:schemeClr>
            </a:solidFill>
            <a:prstDash val="dash"/>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55" name="TextBox 154">
            <a:extLst>
              <a:ext uri="{FF2B5EF4-FFF2-40B4-BE49-F238E27FC236}">
                <a16:creationId xmlns:a16="http://schemas.microsoft.com/office/drawing/2014/main" id="{7283C4BD-BCC7-4E10-88E8-D7C8157AE174}"/>
              </a:ext>
            </a:extLst>
          </p:cNvPr>
          <p:cNvSpPr txBox="1"/>
          <p:nvPr/>
        </p:nvSpPr>
        <p:spPr>
          <a:xfrm>
            <a:off x="6641243" y="1617957"/>
            <a:ext cx="4061721"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Better cyber adversaries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targeting your </a:t>
            </a: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larger attack surface</a:t>
            </a:r>
          </a:p>
        </p:txBody>
      </p:sp>
      <p:sp>
        <p:nvSpPr>
          <p:cNvPr id="156" name="TextBox 155">
            <a:extLst>
              <a:ext uri="{FF2B5EF4-FFF2-40B4-BE49-F238E27FC236}">
                <a16:creationId xmlns:a16="http://schemas.microsoft.com/office/drawing/2014/main" id="{52755077-C988-41A7-8D19-5F19B6F20C50}"/>
              </a:ext>
            </a:extLst>
          </p:cNvPr>
          <p:cNvSpPr txBox="1"/>
          <p:nvPr/>
        </p:nvSpPr>
        <p:spPr>
          <a:xfrm>
            <a:off x="6641245" y="3997299"/>
            <a:ext cx="3864925" cy="461665"/>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srgbClr val="000000"/>
                </a:solidFill>
                <a:effectLst/>
                <a:uLnTx/>
                <a:uFillTx/>
                <a:latin typeface="Calibri" panose="020F0502020204030204"/>
                <a:ea typeface="+mn-ea"/>
                <a:cs typeface="+mn-cs"/>
              </a:rPr>
              <a:t>Act now</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 securing the entire business is hard and takes time to get right</a:t>
            </a:r>
          </a:p>
        </p:txBody>
      </p:sp>
      <p:sp>
        <p:nvSpPr>
          <p:cNvPr id="157" name="Oval 156">
            <a:extLst>
              <a:ext uri="{FF2B5EF4-FFF2-40B4-BE49-F238E27FC236}">
                <a16:creationId xmlns:a16="http://schemas.microsoft.com/office/drawing/2014/main" id="{65C0929D-A24A-4180-9E38-8C597620ECF1}"/>
              </a:ext>
            </a:extLst>
          </p:cNvPr>
          <p:cNvSpPr/>
          <p:nvPr/>
        </p:nvSpPr>
        <p:spPr>
          <a:xfrm>
            <a:off x="6331615" y="1611602"/>
            <a:ext cx="322080" cy="3200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2</a:t>
            </a:r>
          </a:p>
        </p:txBody>
      </p:sp>
      <p:sp>
        <p:nvSpPr>
          <p:cNvPr id="158" name="Oval 157">
            <a:extLst>
              <a:ext uri="{FF2B5EF4-FFF2-40B4-BE49-F238E27FC236}">
                <a16:creationId xmlns:a16="http://schemas.microsoft.com/office/drawing/2014/main" id="{F00AD07A-D77A-4E99-870F-F36870EADA92}"/>
              </a:ext>
            </a:extLst>
          </p:cNvPr>
          <p:cNvSpPr/>
          <p:nvPr/>
        </p:nvSpPr>
        <p:spPr>
          <a:xfrm>
            <a:off x="6331615" y="4075581"/>
            <a:ext cx="322080" cy="32004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4</a:t>
            </a:r>
          </a:p>
        </p:txBody>
      </p:sp>
      <p:pic>
        <p:nvPicPr>
          <p:cNvPr id="159" name="Picture 158">
            <a:extLst>
              <a:ext uri="{FF2B5EF4-FFF2-40B4-BE49-F238E27FC236}">
                <a16:creationId xmlns:a16="http://schemas.microsoft.com/office/drawing/2014/main" id="{33716F2C-42E0-4FF8-A2F9-C2CA176913D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b="15863"/>
          <a:stretch/>
        </p:blipFill>
        <p:spPr>
          <a:xfrm>
            <a:off x="6907449" y="2131705"/>
            <a:ext cx="911125" cy="593820"/>
          </a:xfrm>
          <a:prstGeom prst="rect">
            <a:avLst/>
          </a:prstGeom>
        </p:spPr>
      </p:pic>
      <p:pic>
        <p:nvPicPr>
          <p:cNvPr id="161" name="Picture 21">
            <a:extLst>
              <a:ext uri="{FF2B5EF4-FFF2-40B4-BE49-F238E27FC236}">
                <a16:creationId xmlns:a16="http://schemas.microsoft.com/office/drawing/2014/main" id="{5F93AE2F-5BB1-4846-A2A9-1B54DA387845}"/>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b="14346"/>
          <a:stretch/>
        </p:blipFill>
        <p:spPr>
          <a:xfrm>
            <a:off x="6939418" y="3118388"/>
            <a:ext cx="847180" cy="566883"/>
          </a:xfrm>
          <a:prstGeom prst="rect">
            <a:avLst/>
          </a:prstGeom>
        </p:spPr>
      </p:pic>
      <p:sp>
        <p:nvSpPr>
          <p:cNvPr id="163" name="TextBox 162">
            <a:extLst>
              <a:ext uri="{FF2B5EF4-FFF2-40B4-BE49-F238E27FC236}">
                <a16:creationId xmlns:a16="http://schemas.microsoft.com/office/drawing/2014/main" id="{50F34798-2241-4F06-AE23-BEBEF926981A}"/>
              </a:ext>
            </a:extLst>
          </p:cNvPr>
          <p:cNvSpPr txBox="1"/>
          <p:nvPr/>
        </p:nvSpPr>
        <p:spPr>
          <a:xfrm>
            <a:off x="7869506" y="2105785"/>
            <a:ext cx="2707542" cy="646331"/>
          </a:xfrm>
          <a:prstGeom prst="rect">
            <a:avLst/>
          </a:prstGeom>
          <a:noFill/>
        </p:spPr>
        <p:txBody>
          <a:bodyPr wrap="square" rtlCol="0">
            <a:noAutofit/>
          </a:bodyPr>
          <a:lstStyle/>
          <a:p>
            <a:pPr marL="1206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More numerous and diverse</a:t>
            </a:r>
          </a:p>
          <a:p>
            <a:pPr marL="1206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Enhanced tactics</a:t>
            </a:r>
          </a:p>
          <a:p>
            <a:pPr marL="1206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Better technology/capabilities</a:t>
            </a:r>
          </a:p>
          <a:p>
            <a:pPr marL="1206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More/different geographies</a:t>
            </a:r>
          </a:p>
        </p:txBody>
      </p:sp>
      <p:sp>
        <p:nvSpPr>
          <p:cNvPr id="164" name="TextBox 163">
            <a:extLst>
              <a:ext uri="{FF2B5EF4-FFF2-40B4-BE49-F238E27FC236}">
                <a16:creationId xmlns:a16="http://schemas.microsoft.com/office/drawing/2014/main" id="{E39D444E-B960-497C-B36F-85FD3EE82590}"/>
              </a:ext>
            </a:extLst>
          </p:cNvPr>
          <p:cNvSpPr txBox="1"/>
          <p:nvPr/>
        </p:nvSpPr>
        <p:spPr>
          <a:xfrm>
            <a:off x="6832814" y="1951896"/>
            <a:ext cx="1909492"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Cyber Adversaries</a:t>
            </a:r>
          </a:p>
        </p:txBody>
      </p:sp>
      <p:sp>
        <p:nvSpPr>
          <p:cNvPr id="165" name="TextBox 164">
            <a:extLst>
              <a:ext uri="{FF2B5EF4-FFF2-40B4-BE49-F238E27FC236}">
                <a16:creationId xmlns:a16="http://schemas.microsoft.com/office/drawing/2014/main" id="{F95B1A06-4E25-4B4D-A5CF-135912C1B332}"/>
              </a:ext>
            </a:extLst>
          </p:cNvPr>
          <p:cNvSpPr txBox="1"/>
          <p:nvPr/>
        </p:nvSpPr>
        <p:spPr>
          <a:xfrm>
            <a:off x="6832813" y="2814967"/>
            <a:ext cx="2203144"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Client’s Connected Business</a:t>
            </a:r>
          </a:p>
        </p:txBody>
      </p:sp>
      <p:sp>
        <p:nvSpPr>
          <p:cNvPr id="166" name="TextBox 165">
            <a:extLst>
              <a:ext uri="{FF2B5EF4-FFF2-40B4-BE49-F238E27FC236}">
                <a16:creationId xmlns:a16="http://schemas.microsoft.com/office/drawing/2014/main" id="{34AA6CB7-3175-4B12-A96D-E8E8B3B44D2F}"/>
              </a:ext>
            </a:extLst>
          </p:cNvPr>
          <p:cNvSpPr txBox="1"/>
          <p:nvPr/>
        </p:nvSpPr>
        <p:spPr>
          <a:xfrm>
            <a:off x="7874815" y="2995373"/>
            <a:ext cx="2945234" cy="812912"/>
          </a:xfrm>
          <a:prstGeom prst="rect">
            <a:avLst/>
          </a:prstGeom>
          <a:noFill/>
        </p:spPr>
        <p:txBody>
          <a:bodyPr wrap="square" rtlCol="0">
            <a:noAutofit/>
          </a:bodyPr>
          <a:lstStyle/>
          <a:p>
            <a:pPr marL="1206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Rapidly expanding attack surface</a:t>
            </a:r>
          </a:p>
          <a:p>
            <a:pPr marL="1206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Exposure of critical assets (e.g., upstream)</a:t>
            </a:r>
          </a:p>
          <a:p>
            <a:pPr marL="1206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Overwhelming diversity of tech (including OT)</a:t>
            </a:r>
          </a:p>
          <a:p>
            <a:pPr marL="1206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Security gaps at organizational seams</a:t>
            </a:r>
          </a:p>
          <a:p>
            <a:pPr marL="120650" marR="0" lvl="0" indent="-1206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Legacy system sprawl (e.g., patching)</a:t>
            </a:r>
          </a:p>
        </p:txBody>
      </p:sp>
      <p:sp>
        <p:nvSpPr>
          <p:cNvPr id="167" name="Down Arrow 29">
            <a:extLst>
              <a:ext uri="{FF2B5EF4-FFF2-40B4-BE49-F238E27FC236}">
                <a16:creationId xmlns:a16="http://schemas.microsoft.com/office/drawing/2014/main" id="{F1D6DAAF-39B0-497C-92D3-51F875F46E10}"/>
              </a:ext>
            </a:extLst>
          </p:cNvPr>
          <p:cNvSpPr/>
          <p:nvPr/>
        </p:nvSpPr>
        <p:spPr>
          <a:xfrm rot="10800000">
            <a:off x="10506170" y="2203182"/>
            <a:ext cx="781723" cy="1392921"/>
          </a:xfrm>
          <a:prstGeom prst="downArrow">
            <a:avLst>
              <a:gd name="adj1" fmla="val 64180"/>
              <a:gd name="adj2" fmla="val 50000"/>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68" name="TextBox 167">
            <a:extLst>
              <a:ext uri="{FF2B5EF4-FFF2-40B4-BE49-F238E27FC236}">
                <a16:creationId xmlns:a16="http://schemas.microsoft.com/office/drawing/2014/main" id="{D9A5C14A-445F-4381-AB26-C4FE0432AC9B}"/>
              </a:ext>
            </a:extLst>
          </p:cNvPr>
          <p:cNvSpPr txBox="1"/>
          <p:nvPr/>
        </p:nvSpPr>
        <p:spPr>
          <a:xfrm>
            <a:off x="10627739" y="2852619"/>
            <a:ext cx="521297"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rPr>
              <a:t>Risk</a:t>
            </a:r>
            <a:endParaRPr kumimoji="0" lang="en-US" sz="1200" b="0" i="0" u="none" strike="noStrike" kern="1200" cap="none" spc="0" normalizeH="0" baseline="0" noProof="0" dirty="0">
              <a:ln>
                <a:noFill/>
              </a:ln>
              <a:solidFill>
                <a:srgbClr val="000000"/>
              </a:solidFill>
              <a:effectLst/>
              <a:uLnTx/>
              <a:uFillTx/>
              <a:latin typeface="Arial Black" panose="020B0A04020102020204" pitchFamily="34" charset="0"/>
              <a:ea typeface="+mn-ea"/>
              <a:cs typeface="+mn-cs"/>
            </a:endParaRPr>
          </a:p>
        </p:txBody>
      </p:sp>
      <p:sp>
        <p:nvSpPr>
          <p:cNvPr id="169" name="Rectangle 168">
            <a:extLst>
              <a:ext uri="{FF2B5EF4-FFF2-40B4-BE49-F238E27FC236}">
                <a16:creationId xmlns:a16="http://schemas.microsoft.com/office/drawing/2014/main" id="{E2E2BD24-5297-409A-AB6C-46A1E3BADC0C}"/>
              </a:ext>
            </a:extLst>
          </p:cNvPr>
          <p:cNvSpPr/>
          <p:nvPr/>
        </p:nvSpPr>
        <p:spPr>
          <a:xfrm rot="16200000">
            <a:off x="6264533" y="2242739"/>
            <a:ext cx="796405" cy="21472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Threat</a:t>
            </a:r>
          </a:p>
        </p:txBody>
      </p:sp>
      <p:sp>
        <p:nvSpPr>
          <p:cNvPr id="170" name="Rectangle 169">
            <a:extLst>
              <a:ext uri="{FF2B5EF4-FFF2-40B4-BE49-F238E27FC236}">
                <a16:creationId xmlns:a16="http://schemas.microsoft.com/office/drawing/2014/main" id="{EEDC4AA1-79C7-454E-A469-D875356A0EA4}"/>
              </a:ext>
            </a:extLst>
          </p:cNvPr>
          <p:cNvSpPr/>
          <p:nvPr/>
        </p:nvSpPr>
        <p:spPr>
          <a:xfrm rot="16200000">
            <a:off x="6179318" y="3191024"/>
            <a:ext cx="966832" cy="21472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Vulnerability</a:t>
            </a:r>
          </a:p>
        </p:txBody>
      </p:sp>
      <p:graphicFrame>
        <p:nvGraphicFramePr>
          <p:cNvPr id="178" name="Diagram 52">
            <a:extLst>
              <a:ext uri="{FF2B5EF4-FFF2-40B4-BE49-F238E27FC236}">
                <a16:creationId xmlns:a16="http://schemas.microsoft.com/office/drawing/2014/main" id="{E317625E-6CBD-4CCC-BFA2-D2CD3A59A80A}"/>
              </a:ext>
            </a:extLst>
          </p:cNvPr>
          <p:cNvGraphicFramePr/>
          <p:nvPr/>
        </p:nvGraphicFramePr>
        <p:xfrm>
          <a:off x="7131928" y="4322470"/>
          <a:ext cx="3571036" cy="205500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7" name="TextBox 96">
            <a:extLst>
              <a:ext uri="{FF2B5EF4-FFF2-40B4-BE49-F238E27FC236}">
                <a16:creationId xmlns:a16="http://schemas.microsoft.com/office/drawing/2014/main" id="{0A08A8A4-12F7-4CBE-B33F-F38DD0B55605}"/>
              </a:ext>
            </a:extLst>
          </p:cNvPr>
          <p:cNvSpPr txBox="1"/>
          <p:nvPr/>
        </p:nvSpPr>
        <p:spPr>
          <a:xfrm>
            <a:off x="10116038" y="1028700"/>
            <a:ext cx="1383323" cy="222738"/>
          </a:xfrm>
          <a:prstGeom prst="rect">
            <a:avLst/>
          </a:prstGeom>
          <a:noFill/>
          <a:ln>
            <a:solidFill>
              <a:prstClr val="black"/>
            </a:solidFill>
          </a:ln>
        </p:spPr>
        <p:txBody>
          <a:bodyPr vert="horz" wrap="none" lIns="36830" tIns="36830" rIns="36830" bIns="36830" rtlCol="0" anchor="ctr" anchorCtr="0">
            <a:noAutofit/>
          </a:bodyPr>
          <a:lstStyle>
            <a:defPPr>
              <a:defRPr lang="en-US"/>
            </a:defPPr>
            <a:lvl1pPr algn="ctr">
              <a:defRPr sz="1200" b="1">
                <a:latin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99" name="Footer Placeholder 3">
            <a:extLst>
              <a:ext uri="{FF2B5EF4-FFF2-40B4-BE49-F238E27FC236}">
                <a16:creationId xmlns:a16="http://schemas.microsoft.com/office/drawing/2014/main" id="{25FBF277-9330-408D-B33F-83C5F3B57AEC}"/>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22" name="Text Placeholder 3">
            <a:extLst>
              <a:ext uri="{FF2B5EF4-FFF2-40B4-BE49-F238E27FC236}">
                <a16:creationId xmlns:a16="http://schemas.microsoft.com/office/drawing/2014/main" id="{25D73B1B-D384-479D-BB23-C41272276387}"/>
              </a:ext>
            </a:extLst>
          </p:cNvPr>
          <p:cNvSpPr>
            <a:spLocks noGrp="1"/>
          </p:cNvSpPr>
          <p:nvPr>
            <p:ph type="body" sz="quarter" idx="11"/>
          </p:nvPr>
        </p:nvSpPr>
        <p:spPr>
          <a:xfrm>
            <a:off x="4555009" y="1112624"/>
            <a:ext cx="3081998" cy="215444"/>
          </a:xfrm>
        </p:spPr>
        <p:txBody>
          <a:bodyPr/>
          <a:lstStyle/>
          <a:p>
            <a:r>
              <a:rPr lang="en-US" dirty="0"/>
              <a:t>Need of Tailored Cyber Defense Programs</a:t>
            </a:r>
          </a:p>
        </p:txBody>
      </p:sp>
      <p:sp>
        <p:nvSpPr>
          <p:cNvPr id="123" name="Oval 122">
            <a:extLst>
              <a:ext uri="{FF2B5EF4-FFF2-40B4-BE49-F238E27FC236}">
                <a16:creationId xmlns:a16="http://schemas.microsoft.com/office/drawing/2014/main" id="{9E9CC47E-3C31-46B1-AB98-FA4841728C9F}"/>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124" name="AutoShape 1177">
            <a:extLst>
              <a:ext uri="{FF2B5EF4-FFF2-40B4-BE49-F238E27FC236}">
                <a16:creationId xmlns:a16="http://schemas.microsoft.com/office/drawing/2014/main" id="{4C9755F0-F494-4BCA-A18D-E00C7FC3DBB8}"/>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 Cybersecurity Leader with Deep Expertise in Developing National and Sector Level Programs</a:t>
            </a:r>
          </a:p>
        </p:txBody>
      </p:sp>
    </p:spTree>
    <p:extLst>
      <p:ext uri="{BB962C8B-B14F-4D97-AF65-F5344CB8AC3E}">
        <p14:creationId xmlns:p14="http://schemas.microsoft.com/office/powerpoint/2010/main" val="1411407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6ABDABBC-3284-42FB-80B3-0834D3B4D1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7" name="Object 36" hidden="1">
                        <a:extLst>
                          <a:ext uri="{FF2B5EF4-FFF2-40B4-BE49-F238E27FC236}">
                            <a16:creationId xmlns:a16="http://schemas.microsoft.com/office/drawing/2014/main" id="{6ABDABBC-3284-42FB-80B3-0834D3B4D1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70599E0B-D819-4572-B5C4-06020D0B57AB}"/>
              </a:ext>
            </a:extLst>
          </p:cNvPr>
          <p:cNvSpPr>
            <a:spLocks noGrp="1"/>
          </p:cNvSpPr>
          <p:nvPr>
            <p:ph type="body" sz="quarter" idx="11"/>
          </p:nvPr>
        </p:nvSpPr>
        <p:spPr>
          <a:xfrm>
            <a:off x="5478463" y="1112624"/>
            <a:ext cx="1235082" cy="215444"/>
          </a:xfrm>
        </p:spPr>
        <p:txBody>
          <a:bodyPr/>
          <a:lstStyle/>
          <a:p>
            <a:r>
              <a:rPr lang="en-US" dirty="0"/>
              <a:t>NEOM Overview</a:t>
            </a:r>
          </a:p>
        </p:txBody>
      </p:sp>
      <p:pic>
        <p:nvPicPr>
          <p:cNvPr id="5" name="Picture 4">
            <a:extLst>
              <a:ext uri="{FF2B5EF4-FFF2-40B4-BE49-F238E27FC236}">
                <a16:creationId xmlns:a16="http://schemas.microsoft.com/office/drawing/2014/main" id="{520E2B36-044A-4357-9211-E9A1177CBBE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2283" y="1447800"/>
            <a:ext cx="10764458" cy="5012612"/>
          </a:xfrm>
          <a:prstGeom prst="rect">
            <a:avLst/>
          </a:prstGeom>
        </p:spPr>
      </p:pic>
      <p:sp>
        <p:nvSpPr>
          <p:cNvPr id="6" name="Rectangle 5">
            <a:extLst>
              <a:ext uri="{FF2B5EF4-FFF2-40B4-BE49-F238E27FC236}">
                <a16:creationId xmlns:a16="http://schemas.microsoft.com/office/drawing/2014/main" id="{947F507A-A5ED-4545-8C02-2A6FAFEFB3BF}"/>
              </a:ext>
            </a:extLst>
          </p:cNvPr>
          <p:cNvSpPr/>
          <p:nvPr/>
        </p:nvSpPr>
        <p:spPr>
          <a:xfrm>
            <a:off x="6722859" y="5410950"/>
            <a:ext cx="65" cy="184731"/>
          </a:xfrm>
          <a:prstGeom prst="rect">
            <a:avLst/>
          </a:prstGeom>
        </p:spPr>
        <p:txBody>
          <a:bodyPr wrap="none" lIns="0" tIns="0" rIns="0" bIns="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243646"/>
              </a:solidFill>
              <a:effectLst/>
              <a:uLnTx/>
              <a:uFillTx/>
              <a:latin typeface="Calibri" panose="020F0502020204030204"/>
              <a:ea typeface="+mn-ea"/>
              <a:cs typeface="Arial" panose="020B0604020202020204" pitchFamily="34" charset="0"/>
            </a:endParaRPr>
          </a:p>
        </p:txBody>
      </p:sp>
      <p:sp>
        <p:nvSpPr>
          <p:cNvPr id="7" name="Rectangle 6">
            <a:extLst>
              <a:ext uri="{FF2B5EF4-FFF2-40B4-BE49-F238E27FC236}">
                <a16:creationId xmlns:a16="http://schemas.microsoft.com/office/drawing/2014/main" id="{2740CFAD-1F6D-4C30-8DDA-7289EF6E62A5}"/>
              </a:ext>
            </a:extLst>
          </p:cNvPr>
          <p:cNvSpPr/>
          <p:nvPr/>
        </p:nvSpPr>
        <p:spPr>
          <a:xfrm>
            <a:off x="6928377" y="1852697"/>
            <a:ext cx="4430565" cy="969946"/>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F3237"/>
                </a:solidFill>
                <a:effectLst/>
                <a:uLnTx/>
                <a:uFillTx/>
                <a:latin typeface="Calibri" panose="020F0502020204030204"/>
                <a:ea typeface="+mn-ea"/>
                <a:cs typeface="Arial" panose="020B0604020202020204" pitchFamily="34" charset="0"/>
              </a:rPr>
              <a:t>Vision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The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land of the future</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 where the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greatest minds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and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best talents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are empowered to embody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pioneering ideas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and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exceed boundaries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 a world inspired by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imagination</a:t>
            </a:r>
          </a:p>
        </p:txBody>
      </p:sp>
      <p:sp>
        <p:nvSpPr>
          <p:cNvPr id="8" name="Oval 7">
            <a:extLst>
              <a:ext uri="{FF2B5EF4-FFF2-40B4-BE49-F238E27FC236}">
                <a16:creationId xmlns:a16="http://schemas.microsoft.com/office/drawing/2014/main" id="{C74AB42E-EEC6-4D09-9581-FB3C08AC0205}"/>
              </a:ext>
            </a:extLst>
          </p:cNvPr>
          <p:cNvSpPr/>
          <p:nvPr/>
        </p:nvSpPr>
        <p:spPr>
          <a:xfrm>
            <a:off x="5655602" y="1828800"/>
            <a:ext cx="1110414" cy="1110414"/>
          </a:xfrm>
          <a:prstGeom prst="ellipse">
            <a:avLst/>
          </a:prstGeom>
          <a:solidFill>
            <a:schemeClr val="bg1"/>
          </a:solidFill>
          <a:ln w="6350">
            <a:noFill/>
          </a:ln>
          <a:effectLst>
            <a:outerShdw blurRad="1905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endParaRPr>
          </a:p>
        </p:txBody>
      </p:sp>
      <p:pic>
        <p:nvPicPr>
          <p:cNvPr id="9" name="Graphic 8">
            <a:extLst>
              <a:ext uri="{FF2B5EF4-FFF2-40B4-BE49-F238E27FC236}">
                <a16:creationId xmlns:a16="http://schemas.microsoft.com/office/drawing/2014/main" id="{F36FAA8A-ED16-4788-88F0-F55BAAF9684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33395" y="2106593"/>
            <a:ext cx="554828" cy="554828"/>
          </a:xfrm>
          <a:prstGeom prst="rect">
            <a:avLst/>
          </a:prstGeom>
        </p:spPr>
      </p:pic>
      <p:sp>
        <p:nvSpPr>
          <p:cNvPr id="10" name="Rectangle 9">
            <a:extLst>
              <a:ext uri="{FF2B5EF4-FFF2-40B4-BE49-F238E27FC236}">
                <a16:creationId xmlns:a16="http://schemas.microsoft.com/office/drawing/2014/main" id="{8AD97C49-BB9F-4377-8ED5-E886A6078E45}"/>
              </a:ext>
            </a:extLst>
          </p:cNvPr>
          <p:cNvSpPr>
            <a:spLocks/>
          </p:cNvSpPr>
          <p:nvPr/>
        </p:nvSpPr>
        <p:spPr>
          <a:xfrm>
            <a:off x="7370405" y="3581567"/>
            <a:ext cx="4021095" cy="732958"/>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F3237"/>
                </a:solidFill>
                <a:effectLst/>
                <a:uLnTx/>
                <a:uFillTx/>
                <a:latin typeface="Calibri" panose="020F0502020204030204"/>
                <a:ea typeface="+mn-ea"/>
                <a:cs typeface="Arial" panose="020B0604020202020204" pitchFamily="34" charset="0"/>
              </a:rPr>
              <a:t>Mission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 unique location for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private participation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and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investment</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 within an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effective governance system</a:t>
            </a:r>
          </a:p>
        </p:txBody>
      </p:sp>
      <p:sp>
        <p:nvSpPr>
          <p:cNvPr id="11" name="Oval 10">
            <a:extLst>
              <a:ext uri="{FF2B5EF4-FFF2-40B4-BE49-F238E27FC236}">
                <a16:creationId xmlns:a16="http://schemas.microsoft.com/office/drawing/2014/main" id="{3677178C-3BA8-48A6-ABD2-65FD8042AC33}"/>
              </a:ext>
            </a:extLst>
          </p:cNvPr>
          <p:cNvSpPr/>
          <p:nvPr/>
        </p:nvSpPr>
        <p:spPr>
          <a:xfrm>
            <a:off x="6119077" y="3405376"/>
            <a:ext cx="1110414" cy="1110414"/>
          </a:xfrm>
          <a:prstGeom prst="ellipse">
            <a:avLst/>
          </a:prstGeom>
          <a:solidFill>
            <a:schemeClr val="bg1"/>
          </a:solidFill>
          <a:ln w="6350">
            <a:noFill/>
          </a:ln>
          <a:effectLst>
            <a:outerShdw blurRad="1905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45920" tIns="45720" rIns="4572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Arial" panose="020B0604020202020204" pitchFamily="34" charset="0"/>
            </a:endParaRPr>
          </a:p>
        </p:txBody>
      </p:sp>
      <p:pic>
        <p:nvPicPr>
          <p:cNvPr id="12" name="Graphic 11">
            <a:extLst>
              <a:ext uri="{FF2B5EF4-FFF2-40B4-BE49-F238E27FC236}">
                <a16:creationId xmlns:a16="http://schemas.microsoft.com/office/drawing/2014/main" id="{7A888B81-D720-4DF0-A663-ADF378466E0F}"/>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399865" y="3607665"/>
            <a:ext cx="548838" cy="548838"/>
          </a:xfrm>
          <a:prstGeom prst="rect">
            <a:avLst/>
          </a:prstGeom>
        </p:spPr>
      </p:pic>
      <p:sp>
        <p:nvSpPr>
          <p:cNvPr id="13" name="Rectangle 12">
            <a:extLst>
              <a:ext uri="{FF2B5EF4-FFF2-40B4-BE49-F238E27FC236}">
                <a16:creationId xmlns:a16="http://schemas.microsoft.com/office/drawing/2014/main" id="{BEBB0C95-A124-44A9-AAD3-6B25E893D26B}"/>
              </a:ext>
            </a:extLst>
          </p:cNvPr>
          <p:cNvSpPr/>
          <p:nvPr/>
        </p:nvSpPr>
        <p:spPr>
          <a:xfrm>
            <a:off x="6884574" y="5001769"/>
            <a:ext cx="4509560" cy="732958"/>
          </a:xfrm>
          <a:prstGeom prst="rect">
            <a:avLst/>
          </a:prstGeom>
        </p:spPr>
        <p:txBody>
          <a:bodyPr wrap="square" lIns="0" tIns="0" rIns="0" bIns="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F3237"/>
                </a:solidFill>
                <a:effectLst/>
                <a:uLnTx/>
                <a:uFillTx/>
                <a:latin typeface="Calibri" panose="020F0502020204030204"/>
                <a:ea typeface="+mn-ea"/>
                <a:cs typeface="Arial" panose="020B0604020202020204" pitchFamily="34" charset="0"/>
              </a:rPr>
              <a:t>Key Characteristics</a:t>
            </a:r>
          </a:p>
          <a:p>
            <a:pPr>
              <a:lnSpc>
                <a:spcPct val="110000"/>
              </a:lnSpc>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Comprised of a total area of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26,500 km² and backed by over USD 500 Bn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pledged by KSA, PIF and other investors</a:t>
            </a:r>
          </a:p>
        </p:txBody>
      </p:sp>
      <p:sp>
        <p:nvSpPr>
          <p:cNvPr id="14" name="Oval 13">
            <a:extLst>
              <a:ext uri="{FF2B5EF4-FFF2-40B4-BE49-F238E27FC236}">
                <a16:creationId xmlns:a16="http://schemas.microsoft.com/office/drawing/2014/main" id="{0D393431-8DA6-4E22-B15E-8AB22282723A}"/>
              </a:ext>
            </a:extLst>
          </p:cNvPr>
          <p:cNvSpPr/>
          <p:nvPr/>
        </p:nvSpPr>
        <p:spPr>
          <a:xfrm>
            <a:off x="5655602" y="4981951"/>
            <a:ext cx="1110414" cy="1110414"/>
          </a:xfrm>
          <a:prstGeom prst="ellipse">
            <a:avLst/>
          </a:prstGeom>
          <a:solidFill>
            <a:schemeClr val="bg1"/>
          </a:solidFill>
          <a:ln w="6350">
            <a:noFill/>
          </a:ln>
          <a:effectLst>
            <a:outerShdw blurRad="1905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243646"/>
              </a:solidFill>
              <a:effectLst/>
              <a:uLnTx/>
              <a:uFillTx/>
              <a:latin typeface="Calibri" panose="020F0502020204030204"/>
              <a:ea typeface="+mn-ea"/>
              <a:cs typeface="Arial" panose="020B0604020202020204" pitchFamily="34" charset="0"/>
            </a:endParaRPr>
          </a:p>
        </p:txBody>
      </p:sp>
      <p:grpSp>
        <p:nvGrpSpPr>
          <p:cNvPr id="15" name="Group 14">
            <a:extLst>
              <a:ext uri="{FF2B5EF4-FFF2-40B4-BE49-F238E27FC236}">
                <a16:creationId xmlns:a16="http://schemas.microsoft.com/office/drawing/2014/main" id="{FD336FFF-3651-4BD2-A1AD-E2AEA5B8DF31}"/>
              </a:ext>
            </a:extLst>
          </p:cNvPr>
          <p:cNvGrpSpPr/>
          <p:nvPr/>
        </p:nvGrpSpPr>
        <p:grpSpPr>
          <a:xfrm>
            <a:off x="5895827" y="5222181"/>
            <a:ext cx="629966" cy="629954"/>
            <a:chOff x="5867875" y="3743076"/>
            <a:chExt cx="552460" cy="552451"/>
          </a:xfrm>
          <a:solidFill>
            <a:schemeClr val="accent5"/>
          </a:solidFill>
        </p:grpSpPr>
        <p:sp>
          <p:nvSpPr>
            <p:cNvPr id="16" name="Freeform: Shape 15">
              <a:extLst>
                <a:ext uri="{FF2B5EF4-FFF2-40B4-BE49-F238E27FC236}">
                  <a16:creationId xmlns:a16="http://schemas.microsoft.com/office/drawing/2014/main" id="{0F778A59-9ACF-470E-92F1-2EE106CE9EB4}"/>
                </a:ext>
              </a:extLst>
            </p:cNvPr>
            <p:cNvSpPr/>
            <p:nvPr/>
          </p:nvSpPr>
          <p:spPr>
            <a:xfrm>
              <a:off x="6010561" y="3885952"/>
              <a:ext cx="365333" cy="365140"/>
            </a:xfrm>
            <a:custGeom>
              <a:avLst/>
              <a:gdLst>
                <a:gd name="connsiteX0" fmla="*/ 328864 w 365333"/>
                <a:gd name="connsiteY0" fmla="*/ 365140 h 365140"/>
                <a:gd name="connsiteX1" fmla="*/ 335598 w 365333"/>
                <a:gd name="connsiteY1" fmla="*/ 362350 h 365140"/>
                <a:gd name="connsiteX2" fmla="*/ 362544 w 365333"/>
                <a:gd name="connsiteY2" fmla="*/ 335403 h 365140"/>
                <a:gd name="connsiteX3" fmla="*/ 362544 w 365333"/>
                <a:gd name="connsiteY3" fmla="*/ 321935 h 365140"/>
                <a:gd name="connsiteX4" fmla="*/ 281715 w 365333"/>
                <a:gd name="connsiteY4" fmla="*/ 241106 h 365140"/>
                <a:gd name="connsiteX5" fmla="*/ 268247 w 365333"/>
                <a:gd name="connsiteY5" fmla="*/ 241106 h 365140"/>
                <a:gd name="connsiteX6" fmla="*/ 261513 w 365333"/>
                <a:gd name="connsiteY6" fmla="*/ 247850 h 365140"/>
                <a:gd name="connsiteX7" fmla="*/ 234233 w 365333"/>
                <a:gd name="connsiteY7" fmla="*/ 220560 h 365140"/>
                <a:gd name="connsiteX8" fmla="*/ 220560 w 365333"/>
                <a:gd name="connsiteY8" fmla="*/ 32471 h 365140"/>
                <a:gd name="connsiteX9" fmla="*/ 32471 w 365333"/>
                <a:gd name="connsiteY9" fmla="*/ 46144 h 365140"/>
                <a:gd name="connsiteX10" fmla="*/ 46144 w 365333"/>
                <a:gd name="connsiteY10" fmla="*/ 234233 h 365140"/>
                <a:gd name="connsiteX11" fmla="*/ 220774 w 365333"/>
                <a:gd name="connsiteY11" fmla="*/ 234048 h 365140"/>
                <a:gd name="connsiteX12" fmla="*/ 248044 w 365333"/>
                <a:gd name="connsiteY12" fmla="*/ 261318 h 365140"/>
                <a:gd name="connsiteX13" fmla="*/ 241310 w 365333"/>
                <a:gd name="connsiteY13" fmla="*/ 268062 h 365140"/>
                <a:gd name="connsiteX14" fmla="*/ 241310 w 365333"/>
                <a:gd name="connsiteY14" fmla="*/ 281530 h 365140"/>
                <a:gd name="connsiteX15" fmla="*/ 322139 w 365333"/>
                <a:gd name="connsiteY15" fmla="*/ 362350 h 365140"/>
                <a:gd name="connsiteX16" fmla="*/ 328864 w 365333"/>
                <a:gd name="connsiteY16" fmla="*/ 365140 h 365140"/>
                <a:gd name="connsiteX17" fmla="*/ 214364 w 365333"/>
                <a:gd name="connsiteY17" fmla="*/ 214169 h 365140"/>
                <a:gd name="connsiteX18" fmla="*/ 52719 w 365333"/>
                <a:gd name="connsiteY18" fmla="*/ 214175 h 365140"/>
                <a:gd name="connsiteX19" fmla="*/ 52714 w 365333"/>
                <a:gd name="connsiteY19" fmla="*/ 52530 h 365140"/>
                <a:gd name="connsiteX20" fmla="*/ 214359 w 365333"/>
                <a:gd name="connsiteY20" fmla="*/ 52525 h 365140"/>
                <a:gd name="connsiteX21" fmla="*/ 214364 w 365333"/>
                <a:gd name="connsiteY21" fmla="*/ 52530 h 365140"/>
                <a:gd name="connsiteX22" fmla="*/ 215480 w 365333"/>
                <a:gd name="connsiteY22" fmla="*/ 213053 h 365140"/>
                <a:gd name="connsiteX23" fmla="*/ 214364 w 365333"/>
                <a:gd name="connsiteY23" fmla="*/ 214169 h 365140"/>
                <a:gd name="connsiteX24" fmla="*/ 274981 w 365333"/>
                <a:gd name="connsiteY24" fmla="*/ 261318 h 365140"/>
                <a:gd name="connsiteX25" fmla="*/ 342332 w 365333"/>
                <a:gd name="connsiteY25" fmla="*/ 328669 h 365140"/>
                <a:gd name="connsiteX26" fmla="*/ 328864 w 365333"/>
                <a:gd name="connsiteY26" fmla="*/ 342147 h 365140"/>
                <a:gd name="connsiteX27" fmla="*/ 261513 w 365333"/>
                <a:gd name="connsiteY27" fmla="*/ 274796 h 36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5333" h="365140">
                  <a:moveTo>
                    <a:pt x="328864" y="365140"/>
                  </a:moveTo>
                  <a:cubicBezTo>
                    <a:pt x="331390" y="365140"/>
                    <a:pt x="333812" y="364136"/>
                    <a:pt x="335598" y="362350"/>
                  </a:cubicBezTo>
                  <a:lnTo>
                    <a:pt x="362544" y="335403"/>
                  </a:lnTo>
                  <a:cubicBezTo>
                    <a:pt x="366263" y="331684"/>
                    <a:pt x="366263" y="325655"/>
                    <a:pt x="362544" y="321935"/>
                  </a:cubicBezTo>
                  <a:lnTo>
                    <a:pt x="281715" y="241106"/>
                  </a:lnTo>
                  <a:cubicBezTo>
                    <a:pt x="277937" y="237533"/>
                    <a:pt x="272025" y="237533"/>
                    <a:pt x="268247" y="241106"/>
                  </a:cubicBezTo>
                  <a:lnTo>
                    <a:pt x="261513" y="247850"/>
                  </a:lnTo>
                  <a:lnTo>
                    <a:pt x="234233" y="220560"/>
                  </a:lnTo>
                  <a:cubicBezTo>
                    <a:pt x="282397" y="164845"/>
                    <a:pt x="276275" y="80635"/>
                    <a:pt x="220560" y="32471"/>
                  </a:cubicBezTo>
                  <a:cubicBezTo>
                    <a:pt x="164845" y="-15692"/>
                    <a:pt x="80635" y="-9571"/>
                    <a:pt x="32471" y="46144"/>
                  </a:cubicBezTo>
                  <a:cubicBezTo>
                    <a:pt x="-15692" y="101859"/>
                    <a:pt x="-9571" y="186069"/>
                    <a:pt x="46144" y="234233"/>
                  </a:cubicBezTo>
                  <a:cubicBezTo>
                    <a:pt x="96305" y="277595"/>
                    <a:pt x="170705" y="277517"/>
                    <a:pt x="220774" y="234048"/>
                  </a:cubicBezTo>
                  <a:lnTo>
                    <a:pt x="248044" y="261318"/>
                  </a:lnTo>
                  <a:lnTo>
                    <a:pt x="241310" y="268062"/>
                  </a:lnTo>
                  <a:cubicBezTo>
                    <a:pt x="237592" y="271781"/>
                    <a:pt x="237592" y="277810"/>
                    <a:pt x="241310" y="281530"/>
                  </a:cubicBezTo>
                  <a:lnTo>
                    <a:pt x="322139" y="362350"/>
                  </a:lnTo>
                  <a:cubicBezTo>
                    <a:pt x="323923" y="364134"/>
                    <a:pt x="326341" y="365137"/>
                    <a:pt x="328864" y="365140"/>
                  </a:cubicBezTo>
                  <a:close/>
                  <a:moveTo>
                    <a:pt x="214364" y="214169"/>
                  </a:moveTo>
                  <a:cubicBezTo>
                    <a:pt x="169728" y="258808"/>
                    <a:pt x="97358" y="258810"/>
                    <a:pt x="52719" y="214175"/>
                  </a:cubicBezTo>
                  <a:cubicBezTo>
                    <a:pt x="8081" y="169539"/>
                    <a:pt x="8078" y="97168"/>
                    <a:pt x="52714" y="52530"/>
                  </a:cubicBezTo>
                  <a:cubicBezTo>
                    <a:pt x="97349" y="7892"/>
                    <a:pt x="169720" y="7889"/>
                    <a:pt x="214359" y="52525"/>
                  </a:cubicBezTo>
                  <a:cubicBezTo>
                    <a:pt x="214360" y="52526"/>
                    <a:pt x="214362" y="52528"/>
                    <a:pt x="214364" y="52530"/>
                  </a:cubicBezTo>
                  <a:cubicBezTo>
                    <a:pt x="258999" y="96549"/>
                    <a:pt x="259499" y="168417"/>
                    <a:pt x="215480" y="213053"/>
                  </a:cubicBezTo>
                  <a:cubicBezTo>
                    <a:pt x="215111" y="213427"/>
                    <a:pt x="214739" y="213800"/>
                    <a:pt x="214364" y="214169"/>
                  </a:cubicBezTo>
                  <a:close/>
                  <a:moveTo>
                    <a:pt x="274981" y="261318"/>
                  </a:moveTo>
                  <a:lnTo>
                    <a:pt x="342332" y="328669"/>
                  </a:lnTo>
                  <a:lnTo>
                    <a:pt x="328864" y="342147"/>
                  </a:lnTo>
                  <a:lnTo>
                    <a:pt x="261513" y="274796"/>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1D0151FD-290E-496E-B445-4A12BD4401C0}"/>
                </a:ext>
              </a:extLst>
            </p:cNvPr>
            <p:cNvSpPr/>
            <p:nvPr/>
          </p:nvSpPr>
          <p:spPr>
            <a:xfrm>
              <a:off x="6248875" y="3743076"/>
              <a:ext cx="171460" cy="171451"/>
            </a:xfrm>
            <a:custGeom>
              <a:avLst/>
              <a:gdLst>
                <a:gd name="connsiteX0" fmla="*/ 170884 w 171460"/>
                <a:gd name="connsiteY0" fmla="*/ 65723 h 171451"/>
                <a:gd name="connsiteX1" fmla="*/ 169055 w 171460"/>
                <a:gd name="connsiteY1" fmla="*/ 52855 h 171451"/>
                <a:gd name="connsiteX2" fmla="*/ 156787 w 171460"/>
                <a:gd name="connsiteY2" fmla="*/ 32557 h 171451"/>
                <a:gd name="connsiteX3" fmla="*/ 133565 w 171460"/>
                <a:gd name="connsiteY3" fmla="*/ 26442 h 171451"/>
                <a:gd name="connsiteX4" fmla="*/ 129993 w 171460"/>
                <a:gd name="connsiteY4" fmla="*/ 28423 h 171451"/>
                <a:gd name="connsiteX5" fmla="*/ 115182 w 171460"/>
                <a:gd name="connsiteY5" fmla="*/ 20156 h 171451"/>
                <a:gd name="connsiteX6" fmla="*/ 115182 w 171460"/>
                <a:gd name="connsiteY6" fmla="*/ 16850 h 171451"/>
                <a:gd name="connsiteX7" fmla="*/ 98008 w 171460"/>
                <a:gd name="connsiteY7" fmla="*/ 1 h 171451"/>
                <a:gd name="connsiteX8" fmla="*/ 73453 w 171460"/>
                <a:gd name="connsiteY8" fmla="*/ 1 h 171451"/>
                <a:gd name="connsiteX9" fmla="*/ 56308 w 171460"/>
                <a:gd name="connsiteY9" fmla="*/ 16850 h 171451"/>
                <a:gd name="connsiteX10" fmla="*/ 56308 w 171460"/>
                <a:gd name="connsiteY10" fmla="*/ 20156 h 171451"/>
                <a:gd name="connsiteX11" fmla="*/ 41496 w 171460"/>
                <a:gd name="connsiteY11" fmla="*/ 28423 h 171451"/>
                <a:gd name="connsiteX12" fmla="*/ 37934 w 171460"/>
                <a:gd name="connsiteY12" fmla="*/ 26452 h 171451"/>
                <a:gd name="connsiteX13" fmla="*/ 14712 w 171460"/>
                <a:gd name="connsiteY13" fmla="*/ 32538 h 171451"/>
                <a:gd name="connsiteX14" fmla="*/ 2406 w 171460"/>
                <a:gd name="connsiteY14" fmla="*/ 52864 h 171451"/>
                <a:gd name="connsiteX15" fmla="*/ 577 w 171460"/>
                <a:gd name="connsiteY15" fmla="*/ 65723 h 171451"/>
                <a:gd name="connsiteX16" fmla="*/ 8759 w 171460"/>
                <a:gd name="connsiteY16" fmla="*/ 76124 h 171451"/>
                <a:gd name="connsiteX17" fmla="*/ 11902 w 171460"/>
                <a:gd name="connsiteY17" fmla="*/ 77858 h 171451"/>
                <a:gd name="connsiteX18" fmla="*/ 11902 w 171460"/>
                <a:gd name="connsiteY18" fmla="*/ 93593 h 171451"/>
                <a:gd name="connsiteX19" fmla="*/ 8759 w 171460"/>
                <a:gd name="connsiteY19" fmla="*/ 95327 h 171451"/>
                <a:gd name="connsiteX20" fmla="*/ 577 w 171460"/>
                <a:gd name="connsiteY20" fmla="*/ 105728 h 171451"/>
                <a:gd name="connsiteX21" fmla="*/ 2406 w 171460"/>
                <a:gd name="connsiteY21" fmla="*/ 118596 h 171451"/>
                <a:gd name="connsiteX22" fmla="*/ 14674 w 171460"/>
                <a:gd name="connsiteY22" fmla="*/ 138894 h 171451"/>
                <a:gd name="connsiteX23" fmla="*/ 37896 w 171460"/>
                <a:gd name="connsiteY23" fmla="*/ 145009 h 171451"/>
                <a:gd name="connsiteX24" fmla="*/ 41468 w 171460"/>
                <a:gd name="connsiteY24" fmla="*/ 143028 h 171451"/>
                <a:gd name="connsiteX25" fmla="*/ 56279 w 171460"/>
                <a:gd name="connsiteY25" fmla="*/ 151296 h 171451"/>
                <a:gd name="connsiteX26" fmla="*/ 56279 w 171460"/>
                <a:gd name="connsiteY26" fmla="*/ 154601 h 171451"/>
                <a:gd name="connsiteX27" fmla="*/ 73453 w 171460"/>
                <a:gd name="connsiteY27" fmla="*/ 171451 h 171451"/>
                <a:gd name="connsiteX28" fmla="*/ 98008 w 171460"/>
                <a:gd name="connsiteY28" fmla="*/ 171451 h 171451"/>
                <a:gd name="connsiteX29" fmla="*/ 115153 w 171460"/>
                <a:gd name="connsiteY29" fmla="*/ 154601 h 171451"/>
                <a:gd name="connsiteX30" fmla="*/ 115153 w 171460"/>
                <a:gd name="connsiteY30" fmla="*/ 151296 h 171451"/>
                <a:gd name="connsiteX31" fmla="*/ 129964 w 171460"/>
                <a:gd name="connsiteY31" fmla="*/ 143028 h 171451"/>
                <a:gd name="connsiteX32" fmla="*/ 133527 w 171460"/>
                <a:gd name="connsiteY32" fmla="*/ 145000 h 171451"/>
                <a:gd name="connsiteX33" fmla="*/ 156749 w 171460"/>
                <a:gd name="connsiteY33" fmla="*/ 138913 h 171451"/>
                <a:gd name="connsiteX34" fmla="*/ 169026 w 171460"/>
                <a:gd name="connsiteY34" fmla="*/ 118587 h 171451"/>
                <a:gd name="connsiteX35" fmla="*/ 170855 w 171460"/>
                <a:gd name="connsiteY35" fmla="*/ 105728 h 171451"/>
                <a:gd name="connsiteX36" fmla="*/ 162673 w 171460"/>
                <a:gd name="connsiteY36" fmla="*/ 95327 h 171451"/>
                <a:gd name="connsiteX37" fmla="*/ 159530 w 171460"/>
                <a:gd name="connsiteY37" fmla="*/ 93593 h 171451"/>
                <a:gd name="connsiteX38" fmla="*/ 159530 w 171460"/>
                <a:gd name="connsiteY38" fmla="*/ 77858 h 171451"/>
                <a:gd name="connsiteX39" fmla="*/ 162673 w 171460"/>
                <a:gd name="connsiteY39" fmla="*/ 76124 h 171451"/>
                <a:gd name="connsiteX40" fmla="*/ 170884 w 171460"/>
                <a:gd name="connsiteY40" fmla="*/ 65723 h 171451"/>
                <a:gd name="connsiteX41" fmla="*/ 140975 w 171460"/>
                <a:gd name="connsiteY41" fmla="*/ 85726 h 171451"/>
                <a:gd name="connsiteX42" fmla="*/ 140470 w 171460"/>
                <a:gd name="connsiteY42" fmla="*/ 92746 h 171451"/>
                <a:gd name="connsiteX43" fmla="*/ 149043 w 171460"/>
                <a:gd name="connsiteY43" fmla="*/ 109567 h 171451"/>
                <a:gd name="connsiteX44" fmla="*/ 151434 w 171460"/>
                <a:gd name="connsiteY44" fmla="*/ 110881 h 171451"/>
                <a:gd name="connsiteX45" fmla="*/ 141366 w 171460"/>
                <a:gd name="connsiteY45" fmla="*/ 127559 h 171451"/>
                <a:gd name="connsiteX46" fmla="*/ 138261 w 171460"/>
                <a:gd name="connsiteY46" fmla="*/ 125845 h 171451"/>
                <a:gd name="connsiteX47" fmla="*/ 119325 w 171460"/>
                <a:gd name="connsiteY47" fmla="*/ 127217 h 171451"/>
                <a:gd name="connsiteX48" fmla="*/ 107095 w 171460"/>
                <a:gd name="connsiteY48" fmla="*/ 134008 h 171451"/>
                <a:gd name="connsiteX49" fmla="*/ 96113 w 171460"/>
                <a:gd name="connsiteY49" fmla="*/ 149705 h 171451"/>
                <a:gd name="connsiteX50" fmla="*/ 96113 w 171460"/>
                <a:gd name="connsiteY50" fmla="*/ 152401 h 171451"/>
                <a:gd name="connsiteX51" fmla="*/ 75329 w 171460"/>
                <a:gd name="connsiteY51" fmla="*/ 152401 h 171451"/>
                <a:gd name="connsiteX52" fmla="*/ 75329 w 171460"/>
                <a:gd name="connsiteY52" fmla="*/ 149705 h 171451"/>
                <a:gd name="connsiteX53" fmla="*/ 64356 w 171460"/>
                <a:gd name="connsiteY53" fmla="*/ 134017 h 171451"/>
                <a:gd name="connsiteX54" fmla="*/ 52117 w 171460"/>
                <a:gd name="connsiteY54" fmla="*/ 127207 h 171451"/>
                <a:gd name="connsiteX55" fmla="*/ 33162 w 171460"/>
                <a:gd name="connsiteY55" fmla="*/ 125845 h 171451"/>
                <a:gd name="connsiteX56" fmla="*/ 30076 w 171460"/>
                <a:gd name="connsiteY56" fmla="*/ 127559 h 171451"/>
                <a:gd name="connsiteX57" fmla="*/ 20008 w 171460"/>
                <a:gd name="connsiteY57" fmla="*/ 110881 h 171451"/>
                <a:gd name="connsiteX58" fmla="*/ 22408 w 171460"/>
                <a:gd name="connsiteY58" fmla="*/ 109557 h 171451"/>
                <a:gd name="connsiteX59" fmla="*/ 30981 w 171460"/>
                <a:gd name="connsiteY59" fmla="*/ 92746 h 171451"/>
                <a:gd name="connsiteX60" fmla="*/ 30981 w 171460"/>
                <a:gd name="connsiteY60" fmla="*/ 78706 h 171451"/>
                <a:gd name="connsiteX61" fmla="*/ 22408 w 171460"/>
                <a:gd name="connsiteY61" fmla="*/ 61885 h 171451"/>
                <a:gd name="connsiteX62" fmla="*/ 20008 w 171460"/>
                <a:gd name="connsiteY62" fmla="*/ 60570 h 171451"/>
                <a:gd name="connsiteX63" fmla="*/ 30076 w 171460"/>
                <a:gd name="connsiteY63" fmla="*/ 43892 h 171451"/>
                <a:gd name="connsiteX64" fmla="*/ 33181 w 171460"/>
                <a:gd name="connsiteY64" fmla="*/ 45606 h 171451"/>
                <a:gd name="connsiteX65" fmla="*/ 52117 w 171460"/>
                <a:gd name="connsiteY65" fmla="*/ 44235 h 171451"/>
                <a:gd name="connsiteX66" fmla="*/ 64347 w 171460"/>
                <a:gd name="connsiteY66" fmla="*/ 37443 h 171451"/>
                <a:gd name="connsiteX67" fmla="*/ 75329 w 171460"/>
                <a:gd name="connsiteY67" fmla="*/ 21746 h 171451"/>
                <a:gd name="connsiteX68" fmla="*/ 75329 w 171460"/>
                <a:gd name="connsiteY68" fmla="*/ 19051 h 171451"/>
                <a:gd name="connsiteX69" fmla="*/ 96132 w 171460"/>
                <a:gd name="connsiteY69" fmla="*/ 19051 h 171451"/>
                <a:gd name="connsiteX70" fmla="*/ 96132 w 171460"/>
                <a:gd name="connsiteY70" fmla="*/ 21746 h 171451"/>
                <a:gd name="connsiteX71" fmla="*/ 107104 w 171460"/>
                <a:gd name="connsiteY71" fmla="*/ 37434 h 171451"/>
                <a:gd name="connsiteX72" fmla="*/ 119344 w 171460"/>
                <a:gd name="connsiteY72" fmla="*/ 44244 h 171451"/>
                <a:gd name="connsiteX73" fmla="*/ 138299 w 171460"/>
                <a:gd name="connsiteY73" fmla="*/ 45606 h 171451"/>
                <a:gd name="connsiteX74" fmla="*/ 141385 w 171460"/>
                <a:gd name="connsiteY74" fmla="*/ 43892 h 171451"/>
                <a:gd name="connsiteX75" fmla="*/ 151453 w 171460"/>
                <a:gd name="connsiteY75" fmla="*/ 60570 h 171451"/>
                <a:gd name="connsiteX76" fmla="*/ 149053 w 171460"/>
                <a:gd name="connsiteY76" fmla="*/ 61894 h 171451"/>
                <a:gd name="connsiteX77" fmla="*/ 140480 w 171460"/>
                <a:gd name="connsiteY77" fmla="*/ 78706 h 171451"/>
                <a:gd name="connsiteX78" fmla="*/ 140975 w 171460"/>
                <a:gd name="connsiteY78" fmla="*/ 85726 h 17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1460" h="171451">
                  <a:moveTo>
                    <a:pt x="170884" y="65723"/>
                  </a:moveTo>
                  <a:cubicBezTo>
                    <a:pt x="172070" y="61365"/>
                    <a:pt x="171409" y="56710"/>
                    <a:pt x="169055" y="52855"/>
                  </a:cubicBezTo>
                  <a:lnTo>
                    <a:pt x="156787" y="32557"/>
                  </a:lnTo>
                  <a:cubicBezTo>
                    <a:pt x="151893" y="24682"/>
                    <a:pt x="141702" y="21999"/>
                    <a:pt x="133565" y="26442"/>
                  </a:cubicBezTo>
                  <a:lnTo>
                    <a:pt x="129993" y="28423"/>
                  </a:lnTo>
                  <a:cubicBezTo>
                    <a:pt x="125382" y="25120"/>
                    <a:pt x="120414" y="22346"/>
                    <a:pt x="115182" y="20156"/>
                  </a:cubicBezTo>
                  <a:lnTo>
                    <a:pt x="115182" y="16850"/>
                  </a:lnTo>
                  <a:cubicBezTo>
                    <a:pt x="115082" y="7459"/>
                    <a:pt x="107399" y="-79"/>
                    <a:pt x="98008" y="1"/>
                  </a:cubicBezTo>
                  <a:lnTo>
                    <a:pt x="73453" y="1"/>
                  </a:lnTo>
                  <a:cubicBezTo>
                    <a:pt x="64072" y="-63"/>
                    <a:pt x="56407" y="7471"/>
                    <a:pt x="56308" y="16850"/>
                  </a:cubicBezTo>
                  <a:lnTo>
                    <a:pt x="56308" y="20156"/>
                  </a:lnTo>
                  <a:cubicBezTo>
                    <a:pt x="51076" y="22348"/>
                    <a:pt x="46108" y="25121"/>
                    <a:pt x="41496" y="28423"/>
                  </a:cubicBezTo>
                  <a:lnTo>
                    <a:pt x="37934" y="26452"/>
                  </a:lnTo>
                  <a:cubicBezTo>
                    <a:pt x="29804" y="22003"/>
                    <a:pt x="19615" y="24674"/>
                    <a:pt x="14712" y="32538"/>
                  </a:cubicBezTo>
                  <a:lnTo>
                    <a:pt x="2406" y="52864"/>
                  </a:lnTo>
                  <a:cubicBezTo>
                    <a:pt x="52" y="56716"/>
                    <a:pt x="-610" y="61368"/>
                    <a:pt x="577" y="65723"/>
                  </a:cubicBezTo>
                  <a:cubicBezTo>
                    <a:pt x="1781" y="70156"/>
                    <a:pt x="4734" y="73911"/>
                    <a:pt x="8759" y="76124"/>
                  </a:cubicBezTo>
                  <a:lnTo>
                    <a:pt x="11902" y="77858"/>
                  </a:lnTo>
                  <a:cubicBezTo>
                    <a:pt x="11280" y="83085"/>
                    <a:pt x="11280" y="88367"/>
                    <a:pt x="11902" y="93593"/>
                  </a:cubicBezTo>
                  <a:lnTo>
                    <a:pt x="8759" y="95327"/>
                  </a:lnTo>
                  <a:cubicBezTo>
                    <a:pt x="4734" y="97541"/>
                    <a:pt x="1781" y="101295"/>
                    <a:pt x="577" y="105728"/>
                  </a:cubicBezTo>
                  <a:cubicBezTo>
                    <a:pt x="-609" y="110087"/>
                    <a:pt x="52" y="114741"/>
                    <a:pt x="2406" y="118596"/>
                  </a:cubicBezTo>
                  <a:lnTo>
                    <a:pt x="14674" y="138894"/>
                  </a:lnTo>
                  <a:cubicBezTo>
                    <a:pt x="19567" y="146769"/>
                    <a:pt x="29758" y="149453"/>
                    <a:pt x="37896" y="145009"/>
                  </a:cubicBezTo>
                  <a:lnTo>
                    <a:pt x="41468" y="143028"/>
                  </a:lnTo>
                  <a:cubicBezTo>
                    <a:pt x="46078" y="146332"/>
                    <a:pt x="51047" y="149105"/>
                    <a:pt x="56279" y="151296"/>
                  </a:cubicBezTo>
                  <a:lnTo>
                    <a:pt x="56279" y="154601"/>
                  </a:lnTo>
                  <a:cubicBezTo>
                    <a:pt x="56378" y="163992"/>
                    <a:pt x="64061" y="171530"/>
                    <a:pt x="73453" y="171451"/>
                  </a:cubicBezTo>
                  <a:lnTo>
                    <a:pt x="98008" y="171451"/>
                  </a:lnTo>
                  <a:cubicBezTo>
                    <a:pt x="107388" y="171514"/>
                    <a:pt x="115054" y="163981"/>
                    <a:pt x="115153" y="154601"/>
                  </a:cubicBezTo>
                  <a:lnTo>
                    <a:pt x="115153" y="151296"/>
                  </a:lnTo>
                  <a:cubicBezTo>
                    <a:pt x="120384" y="149103"/>
                    <a:pt x="125352" y="146330"/>
                    <a:pt x="129964" y="143028"/>
                  </a:cubicBezTo>
                  <a:lnTo>
                    <a:pt x="133527" y="145000"/>
                  </a:lnTo>
                  <a:cubicBezTo>
                    <a:pt x="141655" y="149464"/>
                    <a:pt x="151855" y="146790"/>
                    <a:pt x="156749" y="138913"/>
                  </a:cubicBezTo>
                  <a:lnTo>
                    <a:pt x="169026" y="118587"/>
                  </a:lnTo>
                  <a:cubicBezTo>
                    <a:pt x="171381" y="114735"/>
                    <a:pt x="172042" y="110083"/>
                    <a:pt x="170855" y="105728"/>
                  </a:cubicBezTo>
                  <a:cubicBezTo>
                    <a:pt x="169652" y="101295"/>
                    <a:pt x="166698" y="97541"/>
                    <a:pt x="162673" y="95327"/>
                  </a:cubicBezTo>
                  <a:lnTo>
                    <a:pt x="159530" y="93593"/>
                  </a:lnTo>
                  <a:cubicBezTo>
                    <a:pt x="160152" y="88367"/>
                    <a:pt x="160152" y="83085"/>
                    <a:pt x="159530" y="77858"/>
                  </a:cubicBezTo>
                  <a:lnTo>
                    <a:pt x="162673" y="76124"/>
                  </a:lnTo>
                  <a:cubicBezTo>
                    <a:pt x="166709" y="73916"/>
                    <a:pt x="169673" y="70161"/>
                    <a:pt x="170884" y="65723"/>
                  </a:cubicBezTo>
                  <a:close/>
                  <a:moveTo>
                    <a:pt x="140975" y="85726"/>
                  </a:moveTo>
                  <a:cubicBezTo>
                    <a:pt x="140971" y="88075"/>
                    <a:pt x="140803" y="90420"/>
                    <a:pt x="140470" y="92746"/>
                  </a:cubicBezTo>
                  <a:cubicBezTo>
                    <a:pt x="139588" y="99584"/>
                    <a:pt x="142992" y="106262"/>
                    <a:pt x="149043" y="109567"/>
                  </a:cubicBezTo>
                  <a:lnTo>
                    <a:pt x="151434" y="110881"/>
                  </a:lnTo>
                  <a:lnTo>
                    <a:pt x="141366" y="127559"/>
                  </a:lnTo>
                  <a:lnTo>
                    <a:pt x="138261" y="125845"/>
                  </a:lnTo>
                  <a:cubicBezTo>
                    <a:pt x="132214" y="122603"/>
                    <a:pt x="124841" y="123137"/>
                    <a:pt x="119325" y="127217"/>
                  </a:cubicBezTo>
                  <a:cubicBezTo>
                    <a:pt x="115550" y="129985"/>
                    <a:pt x="111441" y="132267"/>
                    <a:pt x="107095" y="134008"/>
                  </a:cubicBezTo>
                  <a:cubicBezTo>
                    <a:pt x="100558" y="136488"/>
                    <a:pt x="96202" y="142714"/>
                    <a:pt x="96113" y="149705"/>
                  </a:cubicBezTo>
                  <a:lnTo>
                    <a:pt x="96113" y="152401"/>
                  </a:lnTo>
                  <a:lnTo>
                    <a:pt x="75329" y="152401"/>
                  </a:lnTo>
                  <a:lnTo>
                    <a:pt x="75329" y="149705"/>
                  </a:lnTo>
                  <a:cubicBezTo>
                    <a:pt x="75240" y="142719"/>
                    <a:pt x="70888" y="136497"/>
                    <a:pt x="64356" y="134017"/>
                  </a:cubicBezTo>
                  <a:cubicBezTo>
                    <a:pt x="60006" y="132272"/>
                    <a:pt x="55893" y="129983"/>
                    <a:pt x="52117" y="127207"/>
                  </a:cubicBezTo>
                  <a:cubicBezTo>
                    <a:pt x="46589" y="123139"/>
                    <a:pt x="39215" y="122609"/>
                    <a:pt x="33162" y="125845"/>
                  </a:cubicBezTo>
                  <a:lnTo>
                    <a:pt x="30076" y="127559"/>
                  </a:lnTo>
                  <a:lnTo>
                    <a:pt x="20008" y="110881"/>
                  </a:lnTo>
                  <a:lnTo>
                    <a:pt x="22408" y="109557"/>
                  </a:lnTo>
                  <a:cubicBezTo>
                    <a:pt x="28458" y="106256"/>
                    <a:pt x="31862" y="99581"/>
                    <a:pt x="30981" y="92746"/>
                  </a:cubicBezTo>
                  <a:cubicBezTo>
                    <a:pt x="30308" y="88090"/>
                    <a:pt x="30308" y="83361"/>
                    <a:pt x="30981" y="78706"/>
                  </a:cubicBezTo>
                  <a:cubicBezTo>
                    <a:pt x="31863" y="71868"/>
                    <a:pt x="28460" y="65189"/>
                    <a:pt x="22408" y="61885"/>
                  </a:cubicBezTo>
                  <a:lnTo>
                    <a:pt x="20008" y="60570"/>
                  </a:lnTo>
                  <a:lnTo>
                    <a:pt x="30076" y="43892"/>
                  </a:lnTo>
                  <a:lnTo>
                    <a:pt x="33181" y="45606"/>
                  </a:lnTo>
                  <a:cubicBezTo>
                    <a:pt x="39225" y="48858"/>
                    <a:pt x="46604" y="48323"/>
                    <a:pt x="52117" y="44235"/>
                  </a:cubicBezTo>
                  <a:cubicBezTo>
                    <a:pt x="55892" y="41466"/>
                    <a:pt x="60001" y="39185"/>
                    <a:pt x="64347" y="37443"/>
                  </a:cubicBezTo>
                  <a:cubicBezTo>
                    <a:pt x="70884" y="34963"/>
                    <a:pt x="75240" y="28738"/>
                    <a:pt x="75329" y="21746"/>
                  </a:cubicBezTo>
                  <a:lnTo>
                    <a:pt x="75329" y="19051"/>
                  </a:lnTo>
                  <a:lnTo>
                    <a:pt x="96132" y="19051"/>
                  </a:lnTo>
                  <a:lnTo>
                    <a:pt x="96132" y="21746"/>
                  </a:lnTo>
                  <a:cubicBezTo>
                    <a:pt x="96221" y="28733"/>
                    <a:pt x="100572" y="34954"/>
                    <a:pt x="107104" y="37434"/>
                  </a:cubicBezTo>
                  <a:cubicBezTo>
                    <a:pt x="111455" y="39180"/>
                    <a:pt x="115567" y="41468"/>
                    <a:pt x="119344" y="44244"/>
                  </a:cubicBezTo>
                  <a:cubicBezTo>
                    <a:pt x="124870" y="48317"/>
                    <a:pt x="132247" y="48847"/>
                    <a:pt x="138299" y="45606"/>
                  </a:cubicBezTo>
                  <a:lnTo>
                    <a:pt x="141385" y="43892"/>
                  </a:lnTo>
                  <a:lnTo>
                    <a:pt x="151453" y="60570"/>
                  </a:lnTo>
                  <a:lnTo>
                    <a:pt x="149053" y="61894"/>
                  </a:lnTo>
                  <a:cubicBezTo>
                    <a:pt x="143003" y="65195"/>
                    <a:pt x="139599" y="71870"/>
                    <a:pt x="140480" y="78706"/>
                  </a:cubicBezTo>
                  <a:cubicBezTo>
                    <a:pt x="140809" y="81031"/>
                    <a:pt x="140975" y="83377"/>
                    <a:pt x="140975" y="8572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FDCBAEBE-BF37-404A-9B0C-9542A517A497}"/>
                </a:ext>
              </a:extLst>
            </p:cNvPr>
            <p:cNvSpPr/>
            <p:nvPr/>
          </p:nvSpPr>
          <p:spPr>
            <a:xfrm>
              <a:off x="6296506" y="3790702"/>
              <a:ext cx="76200" cy="76200"/>
            </a:xfrm>
            <a:custGeom>
              <a:avLst/>
              <a:gdLst>
                <a:gd name="connsiteX0" fmla="*/ 38100 w 76200"/>
                <a:gd name="connsiteY0" fmla="*/ 0 h 76200"/>
                <a:gd name="connsiteX1" fmla="*/ 0 w 76200"/>
                <a:gd name="connsiteY1" fmla="*/ 38100 h 76200"/>
                <a:gd name="connsiteX2" fmla="*/ 38100 w 76200"/>
                <a:gd name="connsiteY2" fmla="*/ 76200 h 76200"/>
                <a:gd name="connsiteX3" fmla="*/ 76200 w 76200"/>
                <a:gd name="connsiteY3" fmla="*/ 38100 h 76200"/>
                <a:gd name="connsiteX4" fmla="*/ 38100 w 76200"/>
                <a:gd name="connsiteY4" fmla="*/ 0 h 76200"/>
                <a:gd name="connsiteX5" fmla="*/ 38100 w 76200"/>
                <a:gd name="connsiteY5" fmla="*/ 57150 h 76200"/>
                <a:gd name="connsiteX6" fmla="*/ 19050 w 76200"/>
                <a:gd name="connsiteY6" fmla="*/ 38100 h 76200"/>
                <a:gd name="connsiteX7" fmla="*/ 38100 w 76200"/>
                <a:gd name="connsiteY7" fmla="*/ 19050 h 76200"/>
                <a:gd name="connsiteX8" fmla="*/ 57150 w 76200"/>
                <a:gd name="connsiteY8" fmla="*/ 38100 h 76200"/>
                <a:gd name="connsiteX9" fmla="*/ 38100 w 76200"/>
                <a:gd name="connsiteY9" fmla="*/ 571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8100" y="0"/>
                  </a:moveTo>
                  <a:cubicBezTo>
                    <a:pt x="17058" y="0"/>
                    <a:pt x="0" y="17058"/>
                    <a:pt x="0" y="38100"/>
                  </a:cubicBezTo>
                  <a:cubicBezTo>
                    <a:pt x="0" y="59142"/>
                    <a:pt x="17058" y="76200"/>
                    <a:pt x="38100" y="76200"/>
                  </a:cubicBezTo>
                  <a:cubicBezTo>
                    <a:pt x="59142" y="76200"/>
                    <a:pt x="76200" y="59142"/>
                    <a:pt x="76200" y="38100"/>
                  </a:cubicBezTo>
                  <a:cubicBezTo>
                    <a:pt x="76200" y="17058"/>
                    <a:pt x="59142" y="0"/>
                    <a:pt x="38100" y="0"/>
                  </a:cubicBezTo>
                  <a:close/>
                  <a:moveTo>
                    <a:pt x="38100" y="57150"/>
                  </a:moveTo>
                  <a:cubicBezTo>
                    <a:pt x="27579" y="57150"/>
                    <a:pt x="19050" y="48621"/>
                    <a:pt x="19050" y="38100"/>
                  </a:cubicBezTo>
                  <a:cubicBezTo>
                    <a:pt x="19050" y="27579"/>
                    <a:pt x="27579" y="19050"/>
                    <a:pt x="38100" y="19050"/>
                  </a:cubicBezTo>
                  <a:cubicBezTo>
                    <a:pt x="48621" y="19050"/>
                    <a:pt x="57150" y="27579"/>
                    <a:pt x="57150" y="38100"/>
                  </a:cubicBezTo>
                  <a:cubicBezTo>
                    <a:pt x="57150" y="48621"/>
                    <a:pt x="48621" y="57150"/>
                    <a:pt x="38100" y="5715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AD4291C7-4804-4F38-A154-918FA7A664AF}"/>
                </a:ext>
              </a:extLst>
            </p:cNvPr>
            <p:cNvSpPr/>
            <p:nvPr/>
          </p:nvSpPr>
          <p:spPr>
            <a:xfrm>
              <a:off x="5867875" y="4124076"/>
              <a:ext cx="171460" cy="171451"/>
            </a:xfrm>
            <a:custGeom>
              <a:avLst/>
              <a:gdLst>
                <a:gd name="connsiteX0" fmla="*/ 37896 w 171460"/>
                <a:gd name="connsiteY0" fmla="*/ 145009 h 171451"/>
                <a:gd name="connsiteX1" fmla="*/ 41468 w 171460"/>
                <a:gd name="connsiteY1" fmla="*/ 143028 h 171451"/>
                <a:gd name="connsiteX2" fmla="*/ 56279 w 171460"/>
                <a:gd name="connsiteY2" fmla="*/ 151296 h 171451"/>
                <a:gd name="connsiteX3" fmla="*/ 56279 w 171460"/>
                <a:gd name="connsiteY3" fmla="*/ 154601 h 171451"/>
                <a:gd name="connsiteX4" fmla="*/ 73453 w 171460"/>
                <a:gd name="connsiteY4" fmla="*/ 171451 h 171451"/>
                <a:gd name="connsiteX5" fmla="*/ 98008 w 171460"/>
                <a:gd name="connsiteY5" fmla="*/ 171451 h 171451"/>
                <a:gd name="connsiteX6" fmla="*/ 115153 w 171460"/>
                <a:gd name="connsiteY6" fmla="*/ 154601 h 171451"/>
                <a:gd name="connsiteX7" fmla="*/ 115153 w 171460"/>
                <a:gd name="connsiteY7" fmla="*/ 151296 h 171451"/>
                <a:gd name="connsiteX8" fmla="*/ 129964 w 171460"/>
                <a:gd name="connsiteY8" fmla="*/ 143028 h 171451"/>
                <a:gd name="connsiteX9" fmla="*/ 133527 w 171460"/>
                <a:gd name="connsiteY9" fmla="*/ 145000 h 171451"/>
                <a:gd name="connsiteX10" fmla="*/ 156749 w 171460"/>
                <a:gd name="connsiteY10" fmla="*/ 138913 h 171451"/>
                <a:gd name="connsiteX11" fmla="*/ 169026 w 171460"/>
                <a:gd name="connsiteY11" fmla="*/ 118587 h 171451"/>
                <a:gd name="connsiteX12" fmla="*/ 170855 w 171460"/>
                <a:gd name="connsiteY12" fmla="*/ 105728 h 171451"/>
                <a:gd name="connsiteX13" fmla="*/ 162673 w 171460"/>
                <a:gd name="connsiteY13" fmla="*/ 95327 h 171451"/>
                <a:gd name="connsiteX14" fmla="*/ 159530 w 171460"/>
                <a:gd name="connsiteY14" fmla="*/ 93593 h 171451"/>
                <a:gd name="connsiteX15" fmla="*/ 159530 w 171460"/>
                <a:gd name="connsiteY15" fmla="*/ 77858 h 171451"/>
                <a:gd name="connsiteX16" fmla="*/ 162673 w 171460"/>
                <a:gd name="connsiteY16" fmla="*/ 76124 h 171451"/>
                <a:gd name="connsiteX17" fmla="*/ 170884 w 171460"/>
                <a:gd name="connsiteY17" fmla="*/ 65723 h 171451"/>
                <a:gd name="connsiteX18" fmla="*/ 169055 w 171460"/>
                <a:gd name="connsiteY18" fmla="*/ 52855 h 171451"/>
                <a:gd name="connsiteX19" fmla="*/ 156787 w 171460"/>
                <a:gd name="connsiteY19" fmla="*/ 32557 h 171451"/>
                <a:gd name="connsiteX20" fmla="*/ 133565 w 171460"/>
                <a:gd name="connsiteY20" fmla="*/ 26442 h 171451"/>
                <a:gd name="connsiteX21" fmla="*/ 129993 w 171460"/>
                <a:gd name="connsiteY21" fmla="*/ 28423 h 171451"/>
                <a:gd name="connsiteX22" fmla="*/ 115182 w 171460"/>
                <a:gd name="connsiteY22" fmla="*/ 20156 h 171451"/>
                <a:gd name="connsiteX23" fmla="*/ 115182 w 171460"/>
                <a:gd name="connsiteY23" fmla="*/ 16850 h 171451"/>
                <a:gd name="connsiteX24" fmla="*/ 98008 w 171460"/>
                <a:gd name="connsiteY24" fmla="*/ 1 h 171451"/>
                <a:gd name="connsiteX25" fmla="*/ 73453 w 171460"/>
                <a:gd name="connsiteY25" fmla="*/ 1 h 171451"/>
                <a:gd name="connsiteX26" fmla="*/ 56308 w 171460"/>
                <a:gd name="connsiteY26" fmla="*/ 16850 h 171451"/>
                <a:gd name="connsiteX27" fmla="*/ 56308 w 171460"/>
                <a:gd name="connsiteY27" fmla="*/ 20156 h 171451"/>
                <a:gd name="connsiteX28" fmla="*/ 41496 w 171460"/>
                <a:gd name="connsiteY28" fmla="*/ 28423 h 171451"/>
                <a:gd name="connsiteX29" fmla="*/ 37934 w 171460"/>
                <a:gd name="connsiteY29" fmla="*/ 26452 h 171451"/>
                <a:gd name="connsiteX30" fmla="*/ 14712 w 171460"/>
                <a:gd name="connsiteY30" fmla="*/ 32538 h 171451"/>
                <a:gd name="connsiteX31" fmla="*/ 2406 w 171460"/>
                <a:gd name="connsiteY31" fmla="*/ 52864 h 171451"/>
                <a:gd name="connsiteX32" fmla="*/ 577 w 171460"/>
                <a:gd name="connsiteY32" fmla="*/ 65723 h 171451"/>
                <a:gd name="connsiteX33" fmla="*/ 8759 w 171460"/>
                <a:gd name="connsiteY33" fmla="*/ 76124 h 171451"/>
                <a:gd name="connsiteX34" fmla="*/ 11902 w 171460"/>
                <a:gd name="connsiteY34" fmla="*/ 77858 h 171451"/>
                <a:gd name="connsiteX35" fmla="*/ 11902 w 171460"/>
                <a:gd name="connsiteY35" fmla="*/ 93593 h 171451"/>
                <a:gd name="connsiteX36" fmla="*/ 8759 w 171460"/>
                <a:gd name="connsiteY36" fmla="*/ 95327 h 171451"/>
                <a:gd name="connsiteX37" fmla="*/ 577 w 171460"/>
                <a:gd name="connsiteY37" fmla="*/ 105728 h 171451"/>
                <a:gd name="connsiteX38" fmla="*/ 2406 w 171460"/>
                <a:gd name="connsiteY38" fmla="*/ 118596 h 171451"/>
                <a:gd name="connsiteX39" fmla="*/ 14674 w 171460"/>
                <a:gd name="connsiteY39" fmla="*/ 138894 h 171451"/>
                <a:gd name="connsiteX40" fmla="*/ 37896 w 171460"/>
                <a:gd name="connsiteY40" fmla="*/ 145009 h 171451"/>
                <a:gd name="connsiteX41" fmla="*/ 30485 w 171460"/>
                <a:gd name="connsiteY41" fmla="*/ 85726 h 171451"/>
                <a:gd name="connsiteX42" fmla="*/ 30990 w 171460"/>
                <a:gd name="connsiteY42" fmla="*/ 78706 h 171451"/>
                <a:gd name="connsiteX43" fmla="*/ 22418 w 171460"/>
                <a:gd name="connsiteY43" fmla="*/ 61885 h 171451"/>
                <a:gd name="connsiteX44" fmla="*/ 20008 w 171460"/>
                <a:gd name="connsiteY44" fmla="*/ 60570 h 171451"/>
                <a:gd name="connsiteX45" fmla="*/ 30076 w 171460"/>
                <a:gd name="connsiteY45" fmla="*/ 43892 h 171451"/>
                <a:gd name="connsiteX46" fmla="*/ 33181 w 171460"/>
                <a:gd name="connsiteY46" fmla="*/ 45606 h 171451"/>
                <a:gd name="connsiteX47" fmla="*/ 52117 w 171460"/>
                <a:gd name="connsiteY47" fmla="*/ 44235 h 171451"/>
                <a:gd name="connsiteX48" fmla="*/ 64347 w 171460"/>
                <a:gd name="connsiteY48" fmla="*/ 37443 h 171451"/>
                <a:gd name="connsiteX49" fmla="*/ 75329 w 171460"/>
                <a:gd name="connsiteY49" fmla="*/ 21746 h 171451"/>
                <a:gd name="connsiteX50" fmla="*/ 75329 w 171460"/>
                <a:gd name="connsiteY50" fmla="*/ 19051 h 171451"/>
                <a:gd name="connsiteX51" fmla="*/ 96132 w 171460"/>
                <a:gd name="connsiteY51" fmla="*/ 19051 h 171451"/>
                <a:gd name="connsiteX52" fmla="*/ 96132 w 171460"/>
                <a:gd name="connsiteY52" fmla="*/ 21746 h 171451"/>
                <a:gd name="connsiteX53" fmla="*/ 107104 w 171460"/>
                <a:gd name="connsiteY53" fmla="*/ 37434 h 171451"/>
                <a:gd name="connsiteX54" fmla="*/ 119344 w 171460"/>
                <a:gd name="connsiteY54" fmla="*/ 44244 h 171451"/>
                <a:gd name="connsiteX55" fmla="*/ 138299 w 171460"/>
                <a:gd name="connsiteY55" fmla="*/ 45606 h 171451"/>
                <a:gd name="connsiteX56" fmla="*/ 141385 w 171460"/>
                <a:gd name="connsiteY56" fmla="*/ 43892 h 171451"/>
                <a:gd name="connsiteX57" fmla="*/ 151453 w 171460"/>
                <a:gd name="connsiteY57" fmla="*/ 60570 h 171451"/>
                <a:gd name="connsiteX58" fmla="*/ 149053 w 171460"/>
                <a:gd name="connsiteY58" fmla="*/ 61894 h 171451"/>
                <a:gd name="connsiteX59" fmla="*/ 140480 w 171460"/>
                <a:gd name="connsiteY59" fmla="*/ 78706 h 171451"/>
                <a:gd name="connsiteX60" fmla="*/ 140480 w 171460"/>
                <a:gd name="connsiteY60" fmla="*/ 92746 h 171451"/>
                <a:gd name="connsiteX61" fmla="*/ 149053 w 171460"/>
                <a:gd name="connsiteY61" fmla="*/ 109567 h 171451"/>
                <a:gd name="connsiteX62" fmla="*/ 151443 w 171460"/>
                <a:gd name="connsiteY62" fmla="*/ 110881 h 171451"/>
                <a:gd name="connsiteX63" fmla="*/ 141375 w 171460"/>
                <a:gd name="connsiteY63" fmla="*/ 127559 h 171451"/>
                <a:gd name="connsiteX64" fmla="*/ 138270 w 171460"/>
                <a:gd name="connsiteY64" fmla="*/ 125845 h 171451"/>
                <a:gd name="connsiteX65" fmla="*/ 119335 w 171460"/>
                <a:gd name="connsiteY65" fmla="*/ 127217 h 171451"/>
                <a:gd name="connsiteX66" fmla="*/ 107104 w 171460"/>
                <a:gd name="connsiteY66" fmla="*/ 134008 h 171451"/>
                <a:gd name="connsiteX67" fmla="*/ 96122 w 171460"/>
                <a:gd name="connsiteY67" fmla="*/ 149705 h 171451"/>
                <a:gd name="connsiteX68" fmla="*/ 96122 w 171460"/>
                <a:gd name="connsiteY68" fmla="*/ 152401 h 171451"/>
                <a:gd name="connsiteX69" fmla="*/ 75329 w 171460"/>
                <a:gd name="connsiteY69" fmla="*/ 152401 h 171451"/>
                <a:gd name="connsiteX70" fmla="*/ 75329 w 171460"/>
                <a:gd name="connsiteY70" fmla="*/ 149705 h 171451"/>
                <a:gd name="connsiteX71" fmla="*/ 64356 w 171460"/>
                <a:gd name="connsiteY71" fmla="*/ 134017 h 171451"/>
                <a:gd name="connsiteX72" fmla="*/ 52117 w 171460"/>
                <a:gd name="connsiteY72" fmla="*/ 127207 h 171451"/>
                <a:gd name="connsiteX73" fmla="*/ 33162 w 171460"/>
                <a:gd name="connsiteY73" fmla="*/ 125845 h 171451"/>
                <a:gd name="connsiteX74" fmla="*/ 30076 w 171460"/>
                <a:gd name="connsiteY74" fmla="*/ 127559 h 171451"/>
                <a:gd name="connsiteX75" fmla="*/ 20008 w 171460"/>
                <a:gd name="connsiteY75" fmla="*/ 110881 h 171451"/>
                <a:gd name="connsiteX76" fmla="*/ 22408 w 171460"/>
                <a:gd name="connsiteY76" fmla="*/ 109557 h 171451"/>
                <a:gd name="connsiteX77" fmla="*/ 30981 w 171460"/>
                <a:gd name="connsiteY77" fmla="*/ 92746 h 171451"/>
                <a:gd name="connsiteX78" fmla="*/ 30485 w 171460"/>
                <a:gd name="connsiteY78" fmla="*/ 85726 h 171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71460" h="171451">
                  <a:moveTo>
                    <a:pt x="37896" y="145009"/>
                  </a:moveTo>
                  <a:lnTo>
                    <a:pt x="41468" y="143028"/>
                  </a:lnTo>
                  <a:cubicBezTo>
                    <a:pt x="46078" y="146332"/>
                    <a:pt x="51047" y="149105"/>
                    <a:pt x="56279" y="151296"/>
                  </a:cubicBezTo>
                  <a:lnTo>
                    <a:pt x="56279" y="154601"/>
                  </a:lnTo>
                  <a:cubicBezTo>
                    <a:pt x="56378" y="163992"/>
                    <a:pt x="64061" y="171530"/>
                    <a:pt x="73453" y="171451"/>
                  </a:cubicBezTo>
                  <a:lnTo>
                    <a:pt x="98008" y="171451"/>
                  </a:lnTo>
                  <a:cubicBezTo>
                    <a:pt x="107388" y="171514"/>
                    <a:pt x="115054" y="163981"/>
                    <a:pt x="115153" y="154601"/>
                  </a:cubicBezTo>
                  <a:lnTo>
                    <a:pt x="115153" y="151296"/>
                  </a:lnTo>
                  <a:cubicBezTo>
                    <a:pt x="120384" y="149103"/>
                    <a:pt x="125352" y="146330"/>
                    <a:pt x="129964" y="143028"/>
                  </a:cubicBezTo>
                  <a:lnTo>
                    <a:pt x="133527" y="145000"/>
                  </a:lnTo>
                  <a:cubicBezTo>
                    <a:pt x="141655" y="149464"/>
                    <a:pt x="151855" y="146790"/>
                    <a:pt x="156749" y="138913"/>
                  </a:cubicBezTo>
                  <a:lnTo>
                    <a:pt x="169026" y="118587"/>
                  </a:lnTo>
                  <a:cubicBezTo>
                    <a:pt x="171381" y="114735"/>
                    <a:pt x="172042" y="110083"/>
                    <a:pt x="170855" y="105728"/>
                  </a:cubicBezTo>
                  <a:cubicBezTo>
                    <a:pt x="169652" y="101295"/>
                    <a:pt x="166698" y="97541"/>
                    <a:pt x="162673" y="95327"/>
                  </a:cubicBezTo>
                  <a:lnTo>
                    <a:pt x="159530" y="93593"/>
                  </a:lnTo>
                  <a:cubicBezTo>
                    <a:pt x="160152" y="88367"/>
                    <a:pt x="160152" y="83085"/>
                    <a:pt x="159530" y="77858"/>
                  </a:cubicBezTo>
                  <a:lnTo>
                    <a:pt x="162673" y="76124"/>
                  </a:lnTo>
                  <a:cubicBezTo>
                    <a:pt x="166709" y="73916"/>
                    <a:pt x="169673" y="70161"/>
                    <a:pt x="170884" y="65723"/>
                  </a:cubicBezTo>
                  <a:cubicBezTo>
                    <a:pt x="172070" y="61365"/>
                    <a:pt x="171408" y="56710"/>
                    <a:pt x="169055" y="52855"/>
                  </a:cubicBezTo>
                  <a:lnTo>
                    <a:pt x="156787" y="32557"/>
                  </a:lnTo>
                  <a:cubicBezTo>
                    <a:pt x="151893" y="24682"/>
                    <a:pt x="141702" y="21999"/>
                    <a:pt x="133565" y="26442"/>
                  </a:cubicBezTo>
                  <a:lnTo>
                    <a:pt x="129993" y="28423"/>
                  </a:lnTo>
                  <a:cubicBezTo>
                    <a:pt x="125382" y="25120"/>
                    <a:pt x="120414" y="22346"/>
                    <a:pt x="115182" y="20156"/>
                  </a:cubicBezTo>
                  <a:lnTo>
                    <a:pt x="115182" y="16850"/>
                  </a:lnTo>
                  <a:cubicBezTo>
                    <a:pt x="115082" y="7459"/>
                    <a:pt x="107399" y="-79"/>
                    <a:pt x="98008" y="1"/>
                  </a:cubicBezTo>
                  <a:lnTo>
                    <a:pt x="73453" y="1"/>
                  </a:lnTo>
                  <a:cubicBezTo>
                    <a:pt x="64073" y="-63"/>
                    <a:pt x="56407" y="7471"/>
                    <a:pt x="56308" y="16850"/>
                  </a:cubicBezTo>
                  <a:lnTo>
                    <a:pt x="56308" y="20156"/>
                  </a:lnTo>
                  <a:cubicBezTo>
                    <a:pt x="51076" y="22348"/>
                    <a:pt x="46108" y="25121"/>
                    <a:pt x="41496" y="28423"/>
                  </a:cubicBezTo>
                  <a:lnTo>
                    <a:pt x="37934" y="26452"/>
                  </a:lnTo>
                  <a:cubicBezTo>
                    <a:pt x="29804" y="22003"/>
                    <a:pt x="19615" y="24674"/>
                    <a:pt x="14712" y="32538"/>
                  </a:cubicBezTo>
                  <a:lnTo>
                    <a:pt x="2406" y="52864"/>
                  </a:lnTo>
                  <a:cubicBezTo>
                    <a:pt x="52" y="56716"/>
                    <a:pt x="-610" y="61368"/>
                    <a:pt x="577" y="65723"/>
                  </a:cubicBezTo>
                  <a:cubicBezTo>
                    <a:pt x="1781" y="70156"/>
                    <a:pt x="4734" y="73911"/>
                    <a:pt x="8759" y="76124"/>
                  </a:cubicBezTo>
                  <a:lnTo>
                    <a:pt x="11902" y="77858"/>
                  </a:lnTo>
                  <a:cubicBezTo>
                    <a:pt x="11280" y="83085"/>
                    <a:pt x="11280" y="88367"/>
                    <a:pt x="11902" y="93593"/>
                  </a:cubicBezTo>
                  <a:lnTo>
                    <a:pt x="8759" y="95327"/>
                  </a:lnTo>
                  <a:cubicBezTo>
                    <a:pt x="4734" y="97541"/>
                    <a:pt x="1781" y="101295"/>
                    <a:pt x="577" y="105728"/>
                  </a:cubicBezTo>
                  <a:cubicBezTo>
                    <a:pt x="-609" y="110086"/>
                    <a:pt x="52" y="114741"/>
                    <a:pt x="2406" y="118596"/>
                  </a:cubicBezTo>
                  <a:lnTo>
                    <a:pt x="14674" y="138894"/>
                  </a:lnTo>
                  <a:cubicBezTo>
                    <a:pt x="19567" y="146769"/>
                    <a:pt x="29758" y="149453"/>
                    <a:pt x="37896" y="145009"/>
                  </a:cubicBezTo>
                  <a:close/>
                  <a:moveTo>
                    <a:pt x="30485" y="85726"/>
                  </a:moveTo>
                  <a:cubicBezTo>
                    <a:pt x="30489" y="83377"/>
                    <a:pt x="30658" y="81031"/>
                    <a:pt x="30990" y="78706"/>
                  </a:cubicBezTo>
                  <a:cubicBezTo>
                    <a:pt x="31873" y="71868"/>
                    <a:pt x="28469" y="65189"/>
                    <a:pt x="22418" y="61885"/>
                  </a:cubicBezTo>
                  <a:lnTo>
                    <a:pt x="20008" y="60570"/>
                  </a:lnTo>
                  <a:lnTo>
                    <a:pt x="30076" y="43892"/>
                  </a:lnTo>
                  <a:lnTo>
                    <a:pt x="33181" y="45606"/>
                  </a:lnTo>
                  <a:cubicBezTo>
                    <a:pt x="39224" y="48862"/>
                    <a:pt x="46606" y="48328"/>
                    <a:pt x="52117" y="44235"/>
                  </a:cubicBezTo>
                  <a:cubicBezTo>
                    <a:pt x="55892" y="41466"/>
                    <a:pt x="60001" y="39185"/>
                    <a:pt x="64347" y="37443"/>
                  </a:cubicBezTo>
                  <a:cubicBezTo>
                    <a:pt x="70884" y="34963"/>
                    <a:pt x="75240" y="28738"/>
                    <a:pt x="75329" y="21746"/>
                  </a:cubicBezTo>
                  <a:lnTo>
                    <a:pt x="75329" y="19051"/>
                  </a:lnTo>
                  <a:lnTo>
                    <a:pt x="96132" y="19051"/>
                  </a:lnTo>
                  <a:lnTo>
                    <a:pt x="96132" y="21746"/>
                  </a:lnTo>
                  <a:cubicBezTo>
                    <a:pt x="96221" y="28733"/>
                    <a:pt x="100572" y="34954"/>
                    <a:pt x="107104" y="37434"/>
                  </a:cubicBezTo>
                  <a:cubicBezTo>
                    <a:pt x="111455" y="39180"/>
                    <a:pt x="115567" y="41468"/>
                    <a:pt x="119344" y="44244"/>
                  </a:cubicBezTo>
                  <a:cubicBezTo>
                    <a:pt x="124869" y="48321"/>
                    <a:pt x="132248" y="48852"/>
                    <a:pt x="138299" y="45606"/>
                  </a:cubicBezTo>
                  <a:lnTo>
                    <a:pt x="141385" y="43892"/>
                  </a:lnTo>
                  <a:lnTo>
                    <a:pt x="151453" y="60570"/>
                  </a:lnTo>
                  <a:lnTo>
                    <a:pt x="149053" y="61894"/>
                  </a:lnTo>
                  <a:cubicBezTo>
                    <a:pt x="143003" y="65195"/>
                    <a:pt x="139599" y="71871"/>
                    <a:pt x="140480" y="78706"/>
                  </a:cubicBezTo>
                  <a:cubicBezTo>
                    <a:pt x="141153" y="83361"/>
                    <a:pt x="141153" y="88090"/>
                    <a:pt x="140480" y="92746"/>
                  </a:cubicBezTo>
                  <a:cubicBezTo>
                    <a:pt x="139597" y="99584"/>
                    <a:pt x="143001" y="106262"/>
                    <a:pt x="149053" y="109567"/>
                  </a:cubicBezTo>
                  <a:lnTo>
                    <a:pt x="151443" y="110881"/>
                  </a:lnTo>
                  <a:lnTo>
                    <a:pt x="141375" y="127559"/>
                  </a:lnTo>
                  <a:lnTo>
                    <a:pt x="138270" y="125845"/>
                  </a:lnTo>
                  <a:cubicBezTo>
                    <a:pt x="132224" y="122603"/>
                    <a:pt x="124851" y="123137"/>
                    <a:pt x="119335" y="127217"/>
                  </a:cubicBezTo>
                  <a:cubicBezTo>
                    <a:pt x="115559" y="129985"/>
                    <a:pt x="111450" y="132267"/>
                    <a:pt x="107104" y="134008"/>
                  </a:cubicBezTo>
                  <a:cubicBezTo>
                    <a:pt x="100567" y="136488"/>
                    <a:pt x="96211" y="142714"/>
                    <a:pt x="96122" y="149705"/>
                  </a:cubicBezTo>
                  <a:lnTo>
                    <a:pt x="96122" y="152401"/>
                  </a:lnTo>
                  <a:lnTo>
                    <a:pt x="75329" y="152401"/>
                  </a:lnTo>
                  <a:lnTo>
                    <a:pt x="75329" y="149705"/>
                  </a:lnTo>
                  <a:cubicBezTo>
                    <a:pt x="75240" y="142719"/>
                    <a:pt x="70888" y="136497"/>
                    <a:pt x="64356" y="134017"/>
                  </a:cubicBezTo>
                  <a:cubicBezTo>
                    <a:pt x="60006" y="132272"/>
                    <a:pt x="55893" y="129983"/>
                    <a:pt x="52117" y="127207"/>
                  </a:cubicBezTo>
                  <a:cubicBezTo>
                    <a:pt x="46590" y="123134"/>
                    <a:pt x="39214" y="122604"/>
                    <a:pt x="33162" y="125845"/>
                  </a:cubicBezTo>
                  <a:lnTo>
                    <a:pt x="30076" y="127559"/>
                  </a:lnTo>
                  <a:lnTo>
                    <a:pt x="20008" y="110881"/>
                  </a:lnTo>
                  <a:lnTo>
                    <a:pt x="22408" y="109557"/>
                  </a:lnTo>
                  <a:cubicBezTo>
                    <a:pt x="28458" y="106256"/>
                    <a:pt x="31862" y="99581"/>
                    <a:pt x="30981" y="92746"/>
                  </a:cubicBezTo>
                  <a:cubicBezTo>
                    <a:pt x="30652" y="90420"/>
                    <a:pt x="30486" y="88074"/>
                    <a:pt x="30485" y="8572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CB525F12-4331-46A1-8770-9EC79DD703E2}"/>
                </a:ext>
              </a:extLst>
            </p:cNvPr>
            <p:cNvSpPr/>
            <p:nvPr/>
          </p:nvSpPr>
          <p:spPr>
            <a:xfrm>
              <a:off x="5915506" y="4171702"/>
              <a:ext cx="76200" cy="76200"/>
            </a:xfrm>
            <a:custGeom>
              <a:avLst/>
              <a:gdLst>
                <a:gd name="connsiteX0" fmla="*/ 38100 w 76200"/>
                <a:gd name="connsiteY0" fmla="*/ 76200 h 76200"/>
                <a:gd name="connsiteX1" fmla="*/ 76200 w 76200"/>
                <a:gd name="connsiteY1" fmla="*/ 38100 h 76200"/>
                <a:gd name="connsiteX2" fmla="*/ 38100 w 76200"/>
                <a:gd name="connsiteY2" fmla="*/ 0 h 76200"/>
                <a:gd name="connsiteX3" fmla="*/ 0 w 76200"/>
                <a:gd name="connsiteY3" fmla="*/ 38100 h 76200"/>
                <a:gd name="connsiteX4" fmla="*/ 38100 w 76200"/>
                <a:gd name="connsiteY4" fmla="*/ 76200 h 76200"/>
                <a:gd name="connsiteX5" fmla="*/ 38100 w 76200"/>
                <a:gd name="connsiteY5" fmla="*/ 19050 h 76200"/>
                <a:gd name="connsiteX6" fmla="*/ 57150 w 76200"/>
                <a:gd name="connsiteY6" fmla="*/ 38100 h 76200"/>
                <a:gd name="connsiteX7" fmla="*/ 38100 w 76200"/>
                <a:gd name="connsiteY7" fmla="*/ 57150 h 76200"/>
                <a:gd name="connsiteX8" fmla="*/ 19050 w 76200"/>
                <a:gd name="connsiteY8" fmla="*/ 38100 h 76200"/>
                <a:gd name="connsiteX9" fmla="*/ 38100 w 76200"/>
                <a:gd name="connsiteY9" fmla="*/ 190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8100" y="76200"/>
                  </a:moveTo>
                  <a:cubicBezTo>
                    <a:pt x="59142" y="76200"/>
                    <a:pt x="76200" y="59142"/>
                    <a:pt x="76200" y="38100"/>
                  </a:cubicBezTo>
                  <a:cubicBezTo>
                    <a:pt x="76200" y="17058"/>
                    <a:pt x="59142" y="0"/>
                    <a:pt x="38100" y="0"/>
                  </a:cubicBezTo>
                  <a:cubicBezTo>
                    <a:pt x="17058" y="0"/>
                    <a:pt x="0" y="17058"/>
                    <a:pt x="0" y="38100"/>
                  </a:cubicBezTo>
                  <a:cubicBezTo>
                    <a:pt x="0" y="59142"/>
                    <a:pt x="17058" y="76200"/>
                    <a:pt x="38100" y="76200"/>
                  </a:cubicBezTo>
                  <a:close/>
                  <a:moveTo>
                    <a:pt x="38100" y="19050"/>
                  </a:moveTo>
                  <a:cubicBezTo>
                    <a:pt x="48621" y="19050"/>
                    <a:pt x="57150" y="27579"/>
                    <a:pt x="57150" y="38100"/>
                  </a:cubicBezTo>
                  <a:cubicBezTo>
                    <a:pt x="57150" y="48621"/>
                    <a:pt x="48621" y="57150"/>
                    <a:pt x="38100" y="57150"/>
                  </a:cubicBezTo>
                  <a:cubicBezTo>
                    <a:pt x="27579" y="57150"/>
                    <a:pt x="19050" y="48621"/>
                    <a:pt x="19050" y="38100"/>
                  </a:cubicBezTo>
                  <a:cubicBezTo>
                    <a:pt x="19050" y="27579"/>
                    <a:pt x="27579" y="19050"/>
                    <a:pt x="38100" y="1905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04971A23-8256-4B27-922B-CD8055503C3E}"/>
                </a:ext>
              </a:extLst>
            </p:cNvPr>
            <p:cNvSpPr/>
            <p:nvPr/>
          </p:nvSpPr>
          <p:spPr>
            <a:xfrm>
              <a:off x="6086956" y="3923820"/>
              <a:ext cx="114300" cy="171681"/>
            </a:xfrm>
            <a:custGeom>
              <a:avLst/>
              <a:gdLst>
                <a:gd name="connsiteX0" fmla="*/ 85725 w 114300"/>
                <a:gd name="connsiteY0" fmla="*/ 66907 h 171681"/>
                <a:gd name="connsiteX1" fmla="*/ 82086 w 114300"/>
                <a:gd name="connsiteY1" fmla="*/ 66907 h 171681"/>
                <a:gd name="connsiteX2" fmla="*/ 85956 w 114300"/>
                <a:gd name="connsiteY2" fmla="*/ 13164 h 171681"/>
                <a:gd name="connsiteX3" fmla="*/ 32214 w 114300"/>
                <a:gd name="connsiteY3" fmla="*/ 9295 h 171681"/>
                <a:gd name="connsiteX4" fmla="*/ 28344 w 114300"/>
                <a:gd name="connsiteY4" fmla="*/ 63037 h 171681"/>
                <a:gd name="connsiteX5" fmla="*/ 32214 w 114300"/>
                <a:gd name="connsiteY5" fmla="*/ 66907 h 171681"/>
                <a:gd name="connsiteX6" fmla="*/ 28575 w 114300"/>
                <a:gd name="connsiteY6" fmla="*/ 66907 h 171681"/>
                <a:gd name="connsiteX7" fmla="*/ 0 w 114300"/>
                <a:gd name="connsiteY7" fmla="*/ 95482 h 171681"/>
                <a:gd name="connsiteX8" fmla="*/ 0 w 114300"/>
                <a:gd name="connsiteY8" fmla="*/ 162157 h 171681"/>
                <a:gd name="connsiteX9" fmla="*/ 9525 w 114300"/>
                <a:gd name="connsiteY9" fmla="*/ 171682 h 171681"/>
                <a:gd name="connsiteX10" fmla="*/ 104775 w 114300"/>
                <a:gd name="connsiteY10" fmla="*/ 171682 h 171681"/>
                <a:gd name="connsiteX11" fmla="*/ 114300 w 114300"/>
                <a:gd name="connsiteY11" fmla="*/ 162157 h 171681"/>
                <a:gd name="connsiteX12" fmla="*/ 114300 w 114300"/>
                <a:gd name="connsiteY12" fmla="*/ 95482 h 171681"/>
                <a:gd name="connsiteX13" fmla="*/ 85725 w 114300"/>
                <a:gd name="connsiteY13" fmla="*/ 66907 h 171681"/>
                <a:gd name="connsiteX14" fmla="*/ 57150 w 114300"/>
                <a:gd name="connsiteY14" fmla="*/ 19282 h 171681"/>
                <a:gd name="connsiteX15" fmla="*/ 76200 w 114300"/>
                <a:gd name="connsiteY15" fmla="*/ 38332 h 171681"/>
                <a:gd name="connsiteX16" fmla="*/ 57150 w 114300"/>
                <a:gd name="connsiteY16" fmla="*/ 57382 h 171681"/>
                <a:gd name="connsiteX17" fmla="*/ 38100 w 114300"/>
                <a:gd name="connsiteY17" fmla="*/ 38332 h 171681"/>
                <a:gd name="connsiteX18" fmla="*/ 57150 w 114300"/>
                <a:gd name="connsiteY18" fmla="*/ 19282 h 171681"/>
                <a:gd name="connsiteX19" fmla="*/ 95250 w 114300"/>
                <a:gd name="connsiteY19" fmla="*/ 152632 h 171681"/>
                <a:gd name="connsiteX20" fmla="*/ 19050 w 114300"/>
                <a:gd name="connsiteY20" fmla="*/ 152632 h 171681"/>
                <a:gd name="connsiteX21" fmla="*/ 19050 w 114300"/>
                <a:gd name="connsiteY21" fmla="*/ 95482 h 171681"/>
                <a:gd name="connsiteX22" fmla="*/ 28575 w 114300"/>
                <a:gd name="connsiteY22" fmla="*/ 85957 h 171681"/>
                <a:gd name="connsiteX23" fmla="*/ 85725 w 114300"/>
                <a:gd name="connsiteY23" fmla="*/ 85957 h 171681"/>
                <a:gd name="connsiteX24" fmla="*/ 95250 w 114300"/>
                <a:gd name="connsiteY24" fmla="*/ 95482 h 171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4300" h="171681">
                  <a:moveTo>
                    <a:pt x="85725" y="66907"/>
                  </a:moveTo>
                  <a:lnTo>
                    <a:pt x="82086" y="66907"/>
                  </a:lnTo>
                  <a:cubicBezTo>
                    <a:pt x="97996" y="53135"/>
                    <a:pt x="99728" y="29073"/>
                    <a:pt x="85956" y="13164"/>
                  </a:cubicBezTo>
                  <a:cubicBezTo>
                    <a:pt x="72184" y="-2745"/>
                    <a:pt x="48123" y="-4477"/>
                    <a:pt x="32214" y="9295"/>
                  </a:cubicBezTo>
                  <a:cubicBezTo>
                    <a:pt x="16304" y="23067"/>
                    <a:pt x="14572" y="47128"/>
                    <a:pt x="28344" y="63037"/>
                  </a:cubicBezTo>
                  <a:cubicBezTo>
                    <a:pt x="29539" y="64418"/>
                    <a:pt x="30833" y="65711"/>
                    <a:pt x="32214" y="66907"/>
                  </a:cubicBezTo>
                  <a:lnTo>
                    <a:pt x="28575" y="66907"/>
                  </a:lnTo>
                  <a:cubicBezTo>
                    <a:pt x="12793" y="66907"/>
                    <a:pt x="0" y="79700"/>
                    <a:pt x="0" y="95482"/>
                  </a:cubicBezTo>
                  <a:lnTo>
                    <a:pt x="0" y="162157"/>
                  </a:lnTo>
                  <a:cubicBezTo>
                    <a:pt x="0" y="167417"/>
                    <a:pt x="4264" y="171682"/>
                    <a:pt x="9525" y="171682"/>
                  </a:cubicBezTo>
                  <a:lnTo>
                    <a:pt x="104775" y="171682"/>
                  </a:lnTo>
                  <a:cubicBezTo>
                    <a:pt x="110036" y="171682"/>
                    <a:pt x="114300" y="167417"/>
                    <a:pt x="114300" y="162157"/>
                  </a:cubicBezTo>
                  <a:lnTo>
                    <a:pt x="114300" y="95482"/>
                  </a:lnTo>
                  <a:cubicBezTo>
                    <a:pt x="114300" y="79700"/>
                    <a:pt x="101507" y="66907"/>
                    <a:pt x="85725" y="66907"/>
                  </a:cubicBezTo>
                  <a:close/>
                  <a:moveTo>
                    <a:pt x="57150" y="19282"/>
                  </a:moveTo>
                  <a:cubicBezTo>
                    <a:pt x="67671" y="19282"/>
                    <a:pt x="76200" y="27811"/>
                    <a:pt x="76200" y="38332"/>
                  </a:cubicBezTo>
                  <a:cubicBezTo>
                    <a:pt x="76200" y="48853"/>
                    <a:pt x="67671" y="57382"/>
                    <a:pt x="57150" y="57382"/>
                  </a:cubicBezTo>
                  <a:cubicBezTo>
                    <a:pt x="46629" y="57382"/>
                    <a:pt x="38100" y="48853"/>
                    <a:pt x="38100" y="38332"/>
                  </a:cubicBezTo>
                  <a:cubicBezTo>
                    <a:pt x="38100" y="27811"/>
                    <a:pt x="46629" y="19282"/>
                    <a:pt x="57150" y="19282"/>
                  </a:cubicBezTo>
                  <a:close/>
                  <a:moveTo>
                    <a:pt x="95250" y="152632"/>
                  </a:moveTo>
                  <a:lnTo>
                    <a:pt x="19050" y="152632"/>
                  </a:lnTo>
                  <a:lnTo>
                    <a:pt x="19050" y="95482"/>
                  </a:lnTo>
                  <a:cubicBezTo>
                    <a:pt x="19050" y="90221"/>
                    <a:pt x="23314" y="85957"/>
                    <a:pt x="28575" y="85957"/>
                  </a:cubicBezTo>
                  <a:lnTo>
                    <a:pt x="85725" y="85957"/>
                  </a:lnTo>
                  <a:cubicBezTo>
                    <a:pt x="90986" y="85957"/>
                    <a:pt x="95250" y="90221"/>
                    <a:pt x="95250" y="9548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E056D88-04C4-451E-B960-CC6C28CEF484}"/>
                </a:ext>
              </a:extLst>
            </p:cNvPr>
            <p:cNvSpPr/>
            <p:nvPr/>
          </p:nvSpPr>
          <p:spPr>
            <a:xfrm>
              <a:off x="6144382" y="4273867"/>
              <a:ext cx="39281" cy="21659"/>
            </a:xfrm>
            <a:custGeom>
              <a:avLst/>
              <a:gdLst>
                <a:gd name="connsiteX0" fmla="*/ 0 w 39281"/>
                <a:gd name="connsiteY0" fmla="*/ 21660 h 21659"/>
                <a:gd name="connsiteX1" fmla="*/ 39281 w 39281"/>
                <a:gd name="connsiteY1" fmla="*/ 18859 h 21659"/>
                <a:gd name="connsiteX2" fmla="*/ 36576 w 39281"/>
                <a:gd name="connsiteY2" fmla="*/ 0 h 21659"/>
                <a:gd name="connsiteX3" fmla="*/ 0 w 39281"/>
                <a:gd name="connsiteY3" fmla="*/ 2610 h 21659"/>
              </a:gdLst>
              <a:ahLst/>
              <a:cxnLst>
                <a:cxn ang="0">
                  <a:pos x="connsiteX0" y="connsiteY0"/>
                </a:cxn>
                <a:cxn ang="0">
                  <a:pos x="connsiteX1" y="connsiteY1"/>
                </a:cxn>
                <a:cxn ang="0">
                  <a:pos x="connsiteX2" y="connsiteY2"/>
                </a:cxn>
                <a:cxn ang="0">
                  <a:pos x="connsiteX3" y="connsiteY3"/>
                </a:cxn>
              </a:cxnLst>
              <a:rect l="l" t="t" r="r" b="b"/>
              <a:pathLst>
                <a:path w="39281" h="21659">
                  <a:moveTo>
                    <a:pt x="0" y="21660"/>
                  </a:moveTo>
                  <a:cubicBezTo>
                    <a:pt x="13143" y="21656"/>
                    <a:pt x="26270" y="20720"/>
                    <a:pt x="39281" y="18859"/>
                  </a:cubicBezTo>
                  <a:lnTo>
                    <a:pt x="36576" y="0"/>
                  </a:lnTo>
                  <a:cubicBezTo>
                    <a:pt x="24461" y="1735"/>
                    <a:pt x="12238" y="2607"/>
                    <a:pt x="0" y="261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23FE69CA-D1F6-4EC3-A88D-C1D972334A67}"/>
                </a:ext>
              </a:extLst>
            </p:cNvPr>
            <p:cNvSpPr/>
            <p:nvPr/>
          </p:nvSpPr>
          <p:spPr>
            <a:xfrm>
              <a:off x="6066601" y="4266209"/>
              <a:ext cx="41186" cy="26584"/>
            </a:xfrm>
            <a:custGeom>
              <a:avLst/>
              <a:gdLst>
                <a:gd name="connsiteX0" fmla="*/ 38510 w 41186"/>
                <a:gd name="connsiteY0" fmla="*/ 26584 h 26584"/>
                <a:gd name="connsiteX1" fmla="*/ 41186 w 41186"/>
                <a:gd name="connsiteY1" fmla="*/ 7715 h 26584"/>
                <a:gd name="connsiteX2" fmla="*/ 5344 w 41186"/>
                <a:gd name="connsiteY2" fmla="*/ 0 h 26584"/>
                <a:gd name="connsiteX3" fmla="*/ 0 w 41186"/>
                <a:gd name="connsiteY3" fmla="*/ 18288 h 26584"/>
                <a:gd name="connsiteX4" fmla="*/ 38510 w 41186"/>
                <a:gd name="connsiteY4" fmla="*/ 26584 h 26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86" h="26584">
                  <a:moveTo>
                    <a:pt x="38510" y="26584"/>
                  </a:moveTo>
                  <a:lnTo>
                    <a:pt x="41186" y="7715"/>
                  </a:lnTo>
                  <a:cubicBezTo>
                    <a:pt x="29069" y="6008"/>
                    <a:pt x="17090" y="3429"/>
                    <a:pt x="5344" y="0"/>
                  </a:cubicBezTo>
                  <a:lnTo>
                    <a:pt x="0" y="18288"/>
                  </a:lnTo>
                  <a:cubicBezTo>
                    <a:pt x="12621" y="21972"/>
                    <a:pt x="25491" y="24744"/>
                    <a:pt x="38510" y="2658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10CD4392-7AB7-44C2-A79E-633FD3F4CC26}"/>
                </a:ext>
              </a:extLst>
            </p:cNvPr>
            <p:cNvSpPr/>
            <p:nvPr/>
          </p:nvSpPr>
          <p:spPr>
            <a:xfrm>
              <a:off x="6216781" y="4253226"/>
              <a:ext cx="42281" cy="31118"/>
            </a:xfrm>
            <a:custGeom>
              <a:avLst/>
              <a:gdLst>
                <a:gd name="connsiteX0" fmla="*/ 0 w 42281"/>
                <a:gd name="connsiteY0" fmla="*/ 12849 h 31118"/>
                <a:gd name="connsiteX1" fmla="*/ 5372 w 42281"/>
                <a:gd name="connsiteY1" fmla="*/ 31118 h 31118"/>
                <a:gd name="connsiteX2" fmla="*/ 42281 w 42281"/>
                <a:gd name="connsiteY2" fmla="*/ 17316 h 31118"/>
                <a:gd name="connsiteX3" fmla="*/ 34338 w 42281"/>
                <a:gd name="connsiteY3" fmla="*/ 0 h 31118"/>
                <a:gd name="connsiteX4" fmla="*/ 0 w 42281"/>
                <a:gd name="connsiteY4" fmla="*/ 12849 h 3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81" h="31118">
                  <a:moveTo>
                    <a:pt x="0" y="12849"/>
                  </a:moveTo>
                  <a:lnTo>
                    <a:pt x="5372" y="31118"/>
                  </a:lnTo>
                  <a:cubicBezTo>
                    <a:pt x="17989" y="27406"/>
                    <a:pt x="30324" y="22793"/>
                    <a:pt x="42281" y="17316"/>
                  </a:cubicBezTo>
                  <a:lnTo>
                    <a:pt x="34338" y="0"/>
                  </a:lnTo>
                  <a:cubicBezTo>
                    <a:pt x="23215" y="5102"/>
                    <a:pt x="11739" y="9396"/>
                    <a:pt x="0" y="1284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D389FEF7-83C1-4177-A5CD-9B4FC63655CF}"/>
                </a:ext>
              </a:extLst>
            </p:cNvPr>
            <p:cNvSpPr/>
            <p:nvPr/>
          </p:nvSpPr>
          <p:spPr>
            <a:xfrm>
              <a:off x="6378125" y="4091691"/>
              <a:ext cx="31099" cy="42338"/>
            </a:xfrm>
            <a:custGeom>
              <a:avLst/>
              <a:gdLst>
                <a:gd name="connsiteX0" fmla="*/ 17326 w 31099"/>
                <a:gd name="connsiteY0" fmla="*/ 42339 h 42338"/>
                <a:gd name="connsiteX1" fmla="*/ 31099 w 31099"/>
                <a:gd name="connsiteY1" fmla="*/ 5391 h 42338"/>
                <a:gd name="connsiteX2" fmla="*/ 12821 w 31099"/>
                <a:gd name="connsiteY2" fmla="*/ 0 h 42338"/>
                <a:gd name="connsiteX3" fmla="*/ 0 w 31099"/>
                <a:gd name="connsiteY3" fmla="*/ 34376 h 42338"/>
              </a:gdLst>
              <a:ahLst/>
              <a:cxnLst>
                <a:cxn ang="0">
                  <a:pos x="connsiteX0" y="connsiteY0"/>
                </a:cxn>
                <a:cxn ang="0">
                  <a:pos x="connsiteX1" y="connsiteY1"/>
                </a:cxn>
                <a:cxn ang="0">
                  <a:pos x="connsiteX2" y="connsiteY2"/>
                </a:cxn>
                <a:cxn ang="0">
                  <a:pos x="connsiteX3" y="connsiteY3"/>
                </a:cxn>
              </a:cxnLst>
              <a:rect l="l" t="t" r="r" b="b"/>
              <a:pathLst>
                <a:path w="31099" h="42338">
                  <a:moveTo>
                    <a:pt x="17326" y="42339"/>
                  </a:moveTo>
                  <a:cubicBezTo>
                    <a:pt x="22793" y="30367"/>
                    <a:pt x="27396" y="18020"/>
                    <a:pt x="31099" y="5391"/>
                  </a:cubicBezTo>
                  <a:lnTo>
                    <a:pt x="12821" y="0"/>
                  </a:lnTo>
                  <a:cubicBezTo>
                    <a:pt x="9374" y="11750"/>
                    <a:pt x="5089" y="23238"/>
                    <a:pt x="0" y="3437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B51A5813-E1C2-4789-8515-E42722C69241}"/>
                </a:ext>
              </a:extLst>
            </p:cNvPr>
            <p:cNvSpPr/>
            <p:nvPr/>
          </p:nvSpPr>
          <p:spPr>
            <a:xfrm>
              <a:off x="5870738" y="4056449"/>
              <a:ext cx="26669" cy="41186"/>
            </a:xfrm>
            <a:custGeom>
              <a:avLst/>
              <a:gdLst>
                <a:gd name="connsiteX0" fmla="*/ 0 w 26669"/>
                <a:gd name="connsiteY0" fmla="*/ 2686 h 41186"/>
                <a:gd name="connsiteX1" fmla="*/ 8420 w 26669"/>
                <a:gd name="connsiteY1" fmla="*/ 41186 h 41186"/>
                <a:gd name="connsiteX2" fmla="*/ 26670 w 26669"/>
                <a:gd name="connsiteY2" fmla="*/ 35785 h 41186"/>
                <a:gd name="connsiteX3" fmla="*/ 18850 w 26669"/>
                <a:gd name="connsiteY3" fmla="*/ 0 h 41186"/>
              </a:gdLst>
              <a:ahLst/>
              <a:cxnLst>
                <a:cxn ang="0">
                  <a:pos x="connsiteX0" y="connsiteY0"/>
                </a:cxn>
                <a:cxn ang="0">
                  <a:pos x="connsiteX1" y="connsiteY1"/>
                </a:cxn>
                <a:cxn ang="0">
                  <a:pos x="connsiteX2" y="connsiteY2"/>
                </a:cxn>
                <a:cxn ang="0">
                  <a:pos x="connsiteX3" y="connsiteY3"/>
                </a:cxn>
              </a:cxnLst>
              <a:rect l="l" t="t" r="r" b="b"/>
              <a:pathLst>
                <a:path w="26669" h="41186">
                  <a:moveTo>
                    <a:pt x="0" y="2686"/>
                  </a:moveTo>
                  <a:cubicBezTo>
                    <a:pt x="1884" y="15704"/>
                    <a:pt x="4698" y="28570"/>
                    <a:pt x="8420" y="41186"/>
                  </a:cubicBezTo>
                  <a:lnTo>
                    <a:pt x="26670" y="35785"/>
                  </a:lnTo>
                  <a:cubicBezTo>
                    <a:pt x="23210" y="24060"/>
                    <a:pt x="20596" y="12100"/>
                    <a:pt x="18850" y="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45EFD08-B9A8-470E-A727-770979A862EF}"/>
                </a:ext>
              </a:extLst>
            </p:cNvPr>
            <p:cNvSpPr/>
            <p:nvPr/>
          </p:nvSpPr>
          <p:spPr>
            <a:xfrm>
              <a:off x="6398699" y="4018206"/>
              <a:ext cx="21631" cy="40366"/>
            </a:xfrm>
            <a:custGeom>
              <a:avLst/>
              <a:gdLst>
                <a:gd name="connsiteX0" fmla="*/ 2581 w 21631"/>
                <a:gd name="connsiteY0" fmla="*/ 0 h 40366"/>
                <a:gd name="connsiteX1" fmla="*/ 2581 w 21631"/>
                <a:gd name="connsiteY1" fmla="*/ 1095 h 40366"/>
                <a:gd name="connsiteX2" fmla="*/ 0 w 21631"/>
                <a:gd name="connsiteY2" fmla="*/ 37671 h 40366"/>
                <a:gd name="connsiteX3" fmla="*/ 18850 w 21631"/>
                <a:gd name="connsiteY3" fmla="*/ 40367 h 40366"/>
                <a:gd name="connsiteX4" fmla="*/ 21631 w 21631"/>
                <a:gd name="connsiteY4" fmla="*/ 972 h 40366"/>
                <a:gd name="connsiteX5" fmla="*/ 21631 w 21631"/>
                <a:gd name="connsiteY5" fmla="*/ 19 h 4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631" h="40366">
                  <a:moveTo>
                    <a:pt x="2581" y="0"/>
                  </a:moveTo>
                  <a:lnTo>
                    <a:pt x="2581" y="1095"/>
                  </a:lnTo>
                  <a:cubicBezTo>
                    <a:pt x="2584" y="13333"/>
                    <a:pt x="1721" y="25555"/>
                    <a:pt x="0" y="37671"/>
                  </a:cubicBezTo>
                  <a:lnTo>
                    <a:pt x="18850" y="40367"/>
                  </a:lnTo>
                  <a:cubicBezTo>
                    <a:pt x="20709" y="27318"/>
                    <a:pt x="21638" y="14153"/>
                    <a:pt x="21631" y="972"/>
                  </a:cubicBezTo>
                  <a:lnTo>
                    <a:pt x="21631" y="1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C713B638-2F5B-437A-9E62-09104988F084}"/>
                </a:ext>
              </a:extLst>
            </p:cNvPr>
            <p:cNvSpPr/>
            <p:nvPr/>
          </p:nvSpPr>
          <p:spPr>
            <a:xfrm>
              <a:off x="5867881" y="3980592"/>
              <a:ext cx="21555" cy="39252"/>
            </a:xfrm>
            <a:custGeom>
              <a:avLst/>
              <a:gdLst>
                <a:gd name="connsiteX0" fmla="*/ 21555 w 21555"/>
                <a:gd name="connsiteY0" fmla="*/ 2638 h 39252"/>
                <a:gd name="connsiteX1" fmla="*/ 2696 w 21555"/>
                <a:gd name="connsiteY1" fmla="*/ 0 h 39252"/>
                <a:gd name="connsiteX2" fmla="*/ 0 w 21555"/>
                <a:gd name="connsiteY2" fmla="*/ 38710 h 39252"/>
                <a:gd name="connsiteX3" fmla="*/ 0 w 21555"/>
                <a:gd name="connsiteY3" fmla="*/ 39253 h 39252"/>
                <a:gd name="connsiteX4" fmla="*/ 19050 w 21555"/>
                <a:gd name="connsiteY4" fmla="*/ 38710 h 39252"/>
                <a:gd name="connsiteX5" fmla="*/ 21555 w 21555"/>
                <a:gd name="connsiteY5" fmla="*/ 2638 h 39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5" h="39252">
                  <a:moveTo>
                    <a:pt x="21555" y="2638"/>
                  </a:moveTo>
                  <a:lnTo>
                    <a:pt x="2696" y="0"/>
                  </a:lnTo>
                  <a:cubicBezTo>
                    <a:pt x="901" y="12825"/>
                    <a:pt x="0" y="25760"/>
                    <a:pt x="0" y="38710"/>
                  </a:cubicBezTo>
                  <a:lnTo>
                    <a:pt x="0" y="39253"/>
                  </a:lnTo>
                  <a:lnTo>
                    <a:pt x="19050" y="38710"/>
                  </a:lnTo>
                  <a:cubicBezTo>
                    <a:pt x="19049" y="26642"/>
                    <a:pt x="19886" y="14590"/>
                    <a:pt x="21555" y="263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C2A45DDD-F08E-4CFF-B2B3-BB69EA5C30A1}"/>
                </a:ext>
              </a:extLst>
            </p:cNvPr>
            <p:cNvSpPr/>
            <p:nvPr/>
          </p:nvSpPr>
          <p:spPr>
            <a:xfrm>
              <a:off x="6390641" y="3940434"/>
              <a:ext cx="26755" cy="41233"/>
            </a:xfrm>
            <a:custGeom>
              <a:avLst/>
              <a:gdLst>
                <a:gd name="connsiteX0" fmla="*/ 18259 w 26755"/>
                <a:gd name="connsiteY0" fmla="*/ 0 h 41233"/>
                <a:gd name="connsiteX1" fmla="*/ 0 w 26755"/>
                <a:gd name="connsiteY1" fmla="*/ 5429 h 41233"/>
                <a:gd name="connsiteX2" fmla="*/ 7906 w 26755"/>
                <a:gd name="connsiteY2" fmla="*/ 41234 h 41233"/>
                <a:gd name="connsiteX3" fmla="*/ 26756 w 26755"/>
                <a:gd name="connsiteY3" fmla="*/ 38462 h 41233"/>
                <a:gd name="connsiteX4" fmla="*/ 18259 w 26755"/>
                <a:gd name="connsiteY4" fmla="*/ 0 h 41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55" h="41233">
                  <a:moveTo>
                    <a:pt x="18259" y="0"/>
                  </a:moveTo>
                  <a:lnTo>
                    <a:pt x="0" y="5429"/>
                  </a:lnTo>
                  <a:cubicBezTo>
                    <a:pt x="3490" y="17159"/>
                    <a:pt x="6132" y="29125"/>
                    <a:pt x="7906" y="41234"/>
                  </a:cubicBezTo>
                  <a:lnTo>
                    <a:pt x="26756" y="38462"/>
                  </a:lnTo>
                  <a:cubicBezTo>
                    <a:pt x="24842" y="25456"/>
                    <a:pt x="22002" y="12602"/>
                    <a:pt x="18259" y="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40484F1F-BBE8-4217-86F6-2D5C8ECF803C}"/>
                </a:ext>
              </a:extLst>
            </p:cNvPr>
            <p:cNvSpPr/>
            <p:nvPr/>
          </p:nvSpPr>
          <p:spPr>
            <a:xfrm>
              <a:off x="5878825" y="3905087"/>
              <a:ext cx="31041" cy="42290"/>
            </a:xfrm>
            <a:custGeom>
              <a:avLst/>
              <a:gdLst>
                <a:gd name="connsiteX0" fmla="*/ 13697 w 31041"/>
                <a:gd name="connsiteY0" fmla="*/ 0 h 42290"/>
                <a:gd name="connsiteX1" fmla="*/ 0 w 31041"/>
                <a:gd name="connsiteY1" fmla="*/ 36976 h 42290"/>
                <a:gd name="connsiteX2" fmla="*/ 18298 w 31041"/>
                <a:gd name="connsiteY2" fmla="*/ 42291 h 42290"/>
                <a:gd name="connsiteX3" fmla="*/ 31042 w 31041"/>
                <a:gd name="connsiteY3" fmla="*/ 7887 h 42290"/>
              </a:gdLst>
              <a:ahLst/>
              <a:cxnLst>
                <a:cxn ang="0">
                  <a:pos x="connsiteX0" y="connsiteY0"/>
                </a:cxn>
                <a:cxn ang="0">
                  <a:pos x="connsiteX1" y="connsiteY1"/>
                </a:cxn>
                <a:cxn ang="0">
                  <a:pos x="connsiteX2" y="connsiteY2"/>
                </a:cxn>
                <a:cxn ang="0">
                  <a:pos x="connsiteX3" y="connsiteY3"/>
                </a:cxn>
              </a:cxnLst>
              <a:rect l="l" t="t" r="r" b="b"/>
              <a:pathLst>
                <a:path w="31041" h="42290">
                  <a:moveTo>
                    <a:pt x="13697" y="0"/>
                  </a:moveTo>
                  <a:cubicBezTo>
                    <a:pt x="8260" y="11985"/>
                    <a:pt x="3683" y="24342"/>
                    <a:pt x="0" y="36976"/>
                  </a:cubicBezTo>
                  <a:lnTo>
                    <a:pt x="18298" y="42291"/>
                  </a:lnTo>
                  <a:cubicBezTo>
                    <a:pt x="21722" y="30534"/>
                    <a:pt x="25981" y="19037"/>
                    <a:pt x="31042" y="788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63768F5A-1588-4854-81CC-A9935BBE4C55}"/>
                </a:ext>
              </a:extLst>
            </p:cNvPr>
            <p:cNvSpPr/>
            <p:nvPr/>
          </p:nvSpPr>
          <p:spPr>
            <a:xfrm>
              <a:off x="5911334" y="3838917"/>
              <a:ext cx="37976" cy="41833"/>
            </a:xfrm>
            <a:custGeom>
              <a:avLst/>
              <a:gdLst>
                <a:gd name="connsiteX0" fmla="*/ 16069 w 37976"/>
                <a:gd name="connsiteY0" fmla="*/ 41834 h 41833"/>
                <a:gd name="connsiteX1" fmla="*/ 37976 w 37976"/>
                <a:gd name="connsiteY1" fmla="*/ 12440 h 41833"/>
                <a:gd name="connsiteX2" fmla="*/ 23546 w 37976"/>
                <a:gd name="connsiteY2" fmla="*/ 0 h 41833"/>
                <a:gd name="connsiteX3" fmla="*/ 0 w 37976"/>
                <a:gd name="connsiteY3" fmla="*/ 31566 h 41833"/>
              </a:gdLst>
              <a:ahLst/>
              <a:cxnLst>
                <a:cxn ang="0">
                  <a:pos x="connsiteX0" y="connsiteY0"/>
                </a:cxn>
                <a:cxn ang="0">
                  <a:pos x="connsiteX1" y="connsiteY1"/>
                </a:cxn>
                <a:cxn ang="0">
                  <a:pos x="connsiteX2" y="connsiteY2"/>
                </a:cxn>
                <a:cxn ang="0">
                  <a:pos x="connsiteX3" y="connsiteY3"/>
                </a:cxn>
              </a:cxnLst>
              <a:rect l="l" t="t" r="r" b="b"/>
              <a:pathLst>
                <a:path w="37976" h="41833">
                  <a:moveTo>
                    <a:pt x="16069" y="41834"/>
                  </a:moveTo>
                  <a:cubicBezTo>
                    <a:pt x="22668" y="31531"/>
                    <a:pt x="29989" y="21708"/>
                    <a:pt x="37976" y="12440"/>
                  </a:cubicBezTo>
                  <a:lnTo>
                    <a:pt x="23546" y="0"/>
                  </a:lnTo>
                  <a:cubicBezTo>
                    <a:pt x="14960" y="9951"/>
                    <a:pt x="7091" y="20500"/>
                    <a:pt x="0" y="3156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78B7943E-B1A8-4AFE-9426-0A3ADE31D713}"/>
                </a:ext>
              </a:extLst>
            </p:cNvPr>
            <p:cNvSpPr/>
            <p:nvPr/>
          </p:nvSpPr>
          <p:spPr>
            <a:xfrm>
              <a:off x="5962711" y="3787292"/>
              <a:ext cx="41776" cy="38061"/>
            </a:xfrm>
            <a:custGeom>
              <a:avLst/>
              <a:gdLst>
                <a:gd name="connsiteX0" fmla="*/ 12506 w 41776"/>
                <a:gd name="connsiteY0" fmla="*/ 38062 h 38061"/>
                <a:gd name="connsiteX1" fmla="*/ 41777 w 41776"/>
                <a:gd name="connsiteY1" fmla="*/ 15992 h 38061"/>
                <a:gd name="connsiteX2" fmla="*/ 31433 w 41776"/>
                <a:gd name="connsiteY2" fmla="*/ 0 h 38061"/>
                <a:gd name="connsiteX3" fmla="*/ 0 w 41776"/>
                <a:gd name="connsiteY3" fmla="*/ 23698 h 38061"/>
              </a:gdLst>
              <a:ahLst/>
              <a:cxnLst>
                <a:cxn ang="0">
                  <a:pos x="connsiteX0" y="connsiteY0"/>
                </a:cxn>
                <a:cxn ang="0">
                  <a:pos x="connsiteX1" y="connsiteY1"/>
                </a:cxn>
                <a:cxn ang="0">
                  <a:pos x="connsiteX2" y="connsiteY2"/>
                </a:cxn>
                <a:cxn ang="0">
                  <a:pos x="connsiteX3" y="connsiteY3"/>
                </a:cxn>
              </a:cxnLst>
              <a:rect l="l" t="t" r="r" b="b"/>
              <a:pathLst>
                <a:path w="41776" h="38061">
                  <a:moveTo>
                    <a:pt x="12506" y="38062"/>
                  </a:moveTo>
                  <a:cubicBezTo>
                    <a:pt x="21724" y="30017"/>
                    <a:pt x="31506" y="22641"/>
                    <a:pt x="41777" y="15992"/>
                  </a:cubicBezTo>
                  <a:lnTo>
                    <a:pt x="31433" y="0"/>
                  </a:lnTo>
                  <a:cubicBezTo>
                    <a:pt x="20409" y="7149"/>
                    <a:pt x="9906" y="15068"/>
                    <a:pt x="0" y="2369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1B59C1FD-4420-46E4-9BA4-7CF7E8CBD3C7}"/>
                </a:ext>
              </a:extLst>
            </p:cNvPr>
            <p:cNvSpPr/>
            <p:nvPr/>
          </p:nvSpPr>
          <p:spPr>
            <a:xfrm>
              <a:off x="6028634" y="3754402"/>
              <a:ext cx="42262" cy="31194"/>
            </a:xfrm>
            <a:custGeom>
              <a:avLst/>
              <a:gdLst>
                <a:gd name="connsiteX0" fmla="*/ 36871 w 42262"/>
                <a:gd name="connsiteY0" fmla="*/ 0 h 31194"/>
                <a:gd name="connsiteX1" fmla="*/ 0 w 42262"/>
                <a:gd name="connsiteY1" fmla="*/ 13887 h 31194"/>
                <a:gd name="connsiteX2" fmla="*/ 7972 w 42262"/>
                <a:gd name="connsiteY2" fmla="*/ 31194 h 31194"/>
                <a:gd name="connsiteX3" fmla="*/ 42262 w 42262"/>
                <a:gd name="connsiteY3" fmla="*/ 18269 h 31194"/>
              </a:gdLst>
              <a:ahLst/>
              <a:cxnLst>
                <a:cxn ang="0">
                  <a:pos x="connsiteX0" y="connsiteY0"/>
                </a:cxn>
                <a:cxn ang="0">
                  <a:pos x="connsiteX1" y="connsiteY1"/>
                </a:cxn>
                <a:cxn ang="0">
                  <a:pos x="connsiteX2" y="connsiteY2"/>
                </a:cxn>
                <a:cxn ang="0">
                  <a:pos x="connsiteX3" y="connsiteY3"/>
                </a:cxn>
              </a:cxnLst>
              <a:rect l="l" t="t" r="r" b="b"/>
              <a:pathLst>
                <a:path w="42262" h="31194">
                  <a:moveTo>
                    <a:pt x="36871" y="0"/>
                  </a:moveTo>
                  <a:cubicBezTo>
                    <a:pt x="24269" y="3754"/>
                    <a:pt x="11948" y="8395"/>
                    <a:pt x="0" y="13887"/>
                  </a:cubicBezTo>
                  <a:lnTo>
                    <a:pt x="7972" y="31194"/>
                  </a:lnTo>
                  <a:cubicBezTo>
                    <a:pt x="19082" y="26079"/>
                    <a:pt x="30541" y="21760"/>
                    <a:pt x="42262" y="1826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F776D054-D045-44A8-ABFF-4FE993E36860}"/>
                </a:ext>
              </a:extLst>
            </p:cNvPr>
            <p:cNvSpPr/>
            <p:nvPr/>
          </p:nvSpPr>
          <p:spPr>
            <a:xfrm>
              <a:off x="6179910" y="3745734"/>
              <a:ext cx="41167" cy="26489"/>
            </a:xfrm>
            <a:custGeom>
              <a:avLst/>
              <a:gdLst>
                <a:gd name="connsiteX0" fmla="*/ 2629 w 41167"/>
                <a:gd name="connsiteY0" fmla="*/ 0 h 26489"/>
                <a:gd name="connsiteX1" fmla="*/ 0 w 41167"/>
                <a:gd name="connsiteY1" fmla="*/ 18869 h 26489"/>
                <a:gd name="connsiteX2" fmla="*/ 35852 w 41167"/>
                <a:gd name="connsiteY2" fmla="*/ 26489 h 26489"/>
                <a:gd name="connsiteX3" fmla="*/ 41167 w 41167"/>
                <a:gd name="connsiteY3" fmla="*/ 8211 h 26489"/>
                <a:gd name="connsiteX4" fmla="*/ 2629 w 41167"/>
                <a:gd name="connsiteY4" fmla="*/ 0 h 26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 h="26489">
                  <a:moveTo>
                    <a:pt x="2629" y="0"/>
                  </a:moveTo>
                  <a:lnTo>
                    <a:pt x="0" y="18869"/>
                  </a:lnTo>
                  <a:cubicBezTo>
                    <a:pt x="12117" y="20551"/>
                    <a:pt x="24098" y="23097"/>
                    <a:pt x="35852" y="26489"/>
                  </a:cubicBezTo>
                  <a:lnTo>
                    <a:pt x="41167" y="8211"/>
                  </a:lnTo>
                  <a:cubicBezTo>
                    <a:pt x="28535" y="4552"/>
                    <a:pt x="15655" y="1808"/>
                    <a:pt x="2629" y="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EF07A5E0-0F71-4D0D-BF34-5604E8DC9924}"/>
                </a:ext>
              </a:extLst>
            </p:cNvPr>
            <p:cNvSpPr/>
            <p:nvPr/>
          </p:nvSpPr>
          <p:spPr>
            <a:xfrm>
              <a:off x="6103986" y="3743077"/>
              <a:ext cx="39319" cy="21697"/>
            </a:xfrm>
            <a:custGeom>
              <a:avLst/>
              <a:gdLst>
                <a:gd name="connsiteX0" fmla="*/ 39281 w 39319"/>
                <a:gd name="connsiteY0" fmla="*/ 0 h 21697"/>
                <a:gd name="connsiteX1" fmla="*/ 0 w 39319"/>
                <a:gd name="connsiteY1" fmla="*/ 2857 h 21697"/>
                <a:gd name="connsiteX2" fmla="*/ 2743 w 39319"/>
                <a:gd name="connsiteY2" fmla="*/ 21698 h 21697"/>
                <a:gd name="connsiteX3" fmla="*/ 39319 w 39319"/>
                <a:gd name="connsiteY3" fmla="*/ 19050 h 21697"/>
              </a:gdLst>
              <a:ahLst/>
              <a:cxnLst>
                <a:cxn ang="0">
                  <a:pos x="connsiteX0" y="connsiteY0"/>
                </a:cxn>
                <a:cxn ang="0">
                  <a:pos x="connsiteX1" y="connsiteY1"/>
                </a:cxn>
                <a:cxn ang="0">
                  <a:pos x="connsiteX2" y="connsiteY2"/>
                </a:cxn>
                <a:cxn ang="0">
                  <a:pos x="connsiteX3" y="connsiteY3"/>
                </a:cxn>
              </a:cxnLst>
              <a:rect l="l" t="t" r="r" b="b"/>
              <a:pathLst>
                <a:path w="39319" h="21697">
                  <a:moveTo>
                    <a:pt x="39281" y="0"/>
                  </a:moveTo>
                  <a:cubicBezTo>
                    <a:pt x="26136" y="15"/>
                    <a:pt x="13009" y="970"/>
                    <a:pt x="0" y="2857"/>
                  </a:cubicBezTo>
                  <a:lnTo>
                    <a:pt x="2743" y="21698"/>
                  </a:lnTo>
                  <a:cubicBezTo>
                    <a:pt x="14858" y="19956"/>
                    <a:pt x="27080" y="19071"/>
                    <a:pt x="39319" y="1905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50" name="Title 1">
            <a:extLst>
              <a:ext uri="{FF2B5EF4-FFF2-40B4-BE49-F238E27FC236}">
                <a16:creationId xmlns:a16="http://schemas.microsoft.com/office/drawing/2014/main" id="{869F2462-032A-4A05-B34F-9402E91278DB}"/>
              </a:ext>
            </a:extLst>
          </p:cNvPr>
          <p:cNvSpPr txBox="1">
            <a:spLocks/>
          </p:cNvSpPr>
          <p:nvPr/>
        </p:nvSpPr>
        <p:spPr>
          <a:xfrm>
            <a:off x="722283" y="173774"/>
            <a:ext cx="10764458" cy="849809"/>
          </a:xfrm>
          <a:prstGeom prst="rect">
            <a:avLst/>
          </a:prstGeom>
        </p:spPr>
        <p:txBody>
          <a:bodyPr vert="horz" lIns="0" tIns="0" rIns="0" bIns="0" rtlCol="0" anchor="b">
            <a:noAutofit/>
          </a:bodyPr>
          <a:lstStyle>
            <a:lvl1pPr algn="l" defTabSz="914395" rtl="0" eaLnBrk="1" latinLnBrk="0" hangingPunct="1">
              <a:lnSpc>
                <a:spcPct val="90000"/>
              </a:lnSpc>
              <a:spcBef>
                <a:spcPct val="0"/>
              </a:spcBef>
              <a:buNone/>
              <a:defRPr lang="en-US" sz="2400" b="0" kern="1200" cap="none" spc="100" baseline="0" dirty="0">
                <a:solidFill>
                  <a:schemeClr val="tx1">
                    <a:lumMod val="95000"/>
                    <a:lumOff val="5000"/>
                  </a:schemeClr>
                </a:solidFill>
                <a:latin typeface="Oswald Light" panose="00000400000000000000" pitchFamily="2" charset="0"/>
                <a:ea typeface="Oswald Light" panose="00000400000000000000" pitchFamily="2" charset="0"/>
                <a:cs typeface="Arial" panose="020B0604020202020204" pitchFamily="34" charset="0"/>
              </a:defRPr>
            </a:lvl1pPr>
          </a:lstStyle>
          <a:p>
            <a:pPr marL="0" marR="0" lvl="0" indent="0" algn="l" defTabSz="914395"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dirty="0">
                <a:ln>
                  <a:noFill/>
                </a:ln>
                <a:solidFill>
                  <a:srgbClr val="000000">
                    <a:lumMod val="95000"/>
                    <a:lumOff val="5000"/>
                  </a:srgbClr>
                </a:solidFill>
                <a:effectLst/>
                <a:uLnTx/>
                <a:uFillTx/>
                <a:latin typeface="Oswald Light" panose="00000400000000000000" pitchFamily="2" charset="0"/>
                <a:cs typeface="Arial" panose="020B0604020202020204" pitchFamily="34" charset="0"/>
              </a:rPr>
              <a:t>Ideally situated at the crossroads of the world, towards the Northwest of Saudi Arabia, NEOM aims to become a new model for sustainable living through unique regional developments</a:t>
            </a:r>
            <a:endParaRPr kumimoji="0" lang="en-US" sz="2400" b="0" i="0" u="none" strike="noStrike" kern="1200" cap="none" spc="100" normalizeH="0" baseline="0" noProof="0" dirty="0">
              <a:ln>
                <a:noFill/>
              </a:ln>
              <a:solidFill>
                <a:srgbClr val="000000">
                  <a:lumMod val="95000"/>
                  <a:lumOff val="5000"/>
                </a:srgbClr>
              </a:solidFill>
              <a:effectLst/>
              <a:highlight>
                <a:srgbClr val="FFFF00"/>
              </a:highlight>
              <a:uLnTx/>
              <a:uFillTx/>
              <a:latin typeface="Oswald Light" panose="00000400000000000000" pitchFamily="2" charset="0"/>
              <a:cs typeface="Arial" panose="020B0604020202020204" pitchFamily="34" charset="0"/>
            </a:endParaRPr>
          </a:p>
        </p:txBody>
      </p:sp>
      <p:sp>
        <p:nvSpPr>
          <p:cNvPr id="38" name="Footer Placeholder 2">
            <a:extLst>
              <a:ext uri="{FF2B5EF4-FFF2-40B4-BE49-F238E27FC236}">
                <a16:creationId xmlns:a16="http://schemas.microsoft.com/office/drawing/2014/main" id="{9AFEE7CB-0A46-46AD-8A54-192E4C16986C}"/>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NEOM,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3237891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6CE7CAF5-3C93-44E1-9EAA-98138AC60965}"/>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95" imgH="396" progId="TCLayout.ActiveDocument.1">
                  <p:embed/>
                </p:oleObj>
              </mc:Choice>
              <mc:Fallback>
                <p:oleObj name="think-cell Slide" r:id="rId6" imgW="395" imgH="396" progId="TCLayout.ActiveDocument.1">
                  <p:embed/>
                  <p:pic>
                    <p:nvPicPr>
                      <p:cNvPr id="6" name="Object 5" hidden="1">
                        <a:extLst>
                          <a:ext uri="{FF2B5EF4-FFF2-40B4-BE49-F238E27FC236}">
                            <a16:creationId xmlns:a16="http://schemas.microsoft.com/office/drawing/2014/main" id="{6CE7CAF5-3C93-44E1-9EAA-98138AC60965}"/>
                          </a:ext>
                        </a:extLst>
                      </p:cNvPr>
                      <p:cNvPicPr/>
                      <p:nvPr/>
                    </p:nvPicPr>
                    <p:blipFill>
                      <a:blip r:embed="rId7"/>
                      <a:stretch>
                        <a:fillRect/>
                      </a:stretch>
                    </p:blipFill>
                    <p:spPr>
                      <a:xfrm>
                        <a:off x="1144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88A04B3F-FFF4-4A23-8489-1E480E96E788}"/>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5" name="Rectangle 4" hidden="1">
            <a:extLst>
              <a:ext uri="{FF2B5EF4-FFF2-40B4-BE49-F238E27FC236}">
                <a16:creationId xmlns:a16="http://schemas.microsoft.com/office/drawing/2014/main" id="{2528E67C-419D-46BC-9FD5-384F8256416C}"/>
              </a:ext>
            </a:extLst>
          </p:cNvPr>
          <p:cNvSpPr/>
          <p:nvPr>
            <p:custDataLst>
              <p:tags r:id="rId3"/>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3" name="Title 2">
            <a:extLst>
              <a:ext uri="{FF2B5EF4-FFF2-40B4-BE49-F238E27FC236}">
                <a16:creationId xmlns:a16="http://schemas.microsoft.com/office/drawing/2014/main" id="{A81D7645-BC69-485B-B1F8-90894DE852C0}"/>
              </a:ext>
            </a:extLst>
          </p:cNvPr>
          <p:cNvSpPr>
            <a:spLocks noGrp="1"/>
          </p:cNvSpPr>
          <p:nvPr>
            <p:ph type="title"/>
          </p:nvPr>
        </p:nvSpPr>
        <p:spPr/>
        <p:txBody>
          <a:bodyPr vert="horz"/>
          <a:lstStyle/>
          <a:p>
            <a:r>
              <a:rPr lang="en-US" dirty="0"/>
              <a:t>We have engaged in a wide range of cybersecurity projects regionally and globally with various national government entities while covering both strategy and implementation</a:t>
            </a:r>
          </a:p>
        </p:txBody>
      </p:sp>
      <p:sp>
        <p:nvSpPr>
          <p:cNvPr id="4" name="Text Placeholder 3">
            <a:extLst>
              <a:ext uri="{FF2B5EF4-FFF2-40B4-BE49-F238E27FC236}">
                <a16:creationId xmlns:a16="http://schemas.microsoft.com/office/drawing/2014/main" id="{79B20940-63BC-4894-A283-420A04C41A6E}"/>
              </a:ext>
            </a:extLst>
          </p:cNvPr>
          <p:cNvSpPr>
            <a:spLocks noGrp="1"/>
          </p:cNvSpPr>
          <p:nvPr>
            <p:ph type="body" sz="quarter" idx="11"/>
          </p:nvPr>
        </p:nvSpPr>
        <p:spPr/>
        <p:txBody>
          <a:bodyPr/>
          <a:lstStyle/>
          <a:p>
            <a:r>
              <a:rPr lang="en-US" dirty="0"/>
              <a:t>Regional and Global Cybersecurity Experience</a:t>
            </a:r>
          </a:p>
        </p:txBody>
      </p:sp>
      <p:sp>
        <p:nvSpPr>
          <p:cNvPr id="68" name="TextBox 67">
            <a:extLst>
              <a:ext uri="{FF2B5EF4-FFF2-40B4-BE49-F238E27FC236}">
                <a16:creationId xmlns:a16="http://schemas.microsoft.com/office/drawing/2014/main" id="{ADE91FD9-DA5D-4A3D-A0E1-54AB0B9C8DA1}"/>
              </a:ext>
            </a:extLst>
          </p:cNvPr>
          <p:cNvSpPr txBox="1"/>
          <p:nvPr/>
        </p:nvSpPr>
        <p:spPr>
          <a:xfrm rot="16200000">
            <a:off x="187246" y="4566140"/>
            <a:ext cx="953920"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Overview</a:t>
            </a:r>
          </a:p>
        </p:txBody>
      </p:sp>
      <p:sp>
        <p:nvSpPr>
          <p:cNvPr id="72" name="Oval 71">
            <a:extLst>
              <a:ext uri="{FF2B5EF4-FFF2-40B4-BE49-F238E27FC236}">
                <a16:creationId xmlns:a16="http://schemas.microsoft.com/office/drawing/2014/main" id="{71A6F90D-725A-4313-9070-B69C3FFAB7F6}"/>
              </a:ext>
            </a:extLst>
          </p:cNvPr>
          <p:cNvSpPr/>
          <p:nvPr/>
        </p:nvSpPr>
        <p:spPr>
          <a:xfrm>
            <a:off x="4718167" y="2754657"/>
            <a:ext cx="1021175" cy="10519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75" name="Oval 74">
            <a:extLst>
              <a:ext uri="{FF2B5EF4-FFF2-40B4-BE49-F238E27FC236}">
                <a16:creationId xmlns:a16="http://schemas.microsoft.com/office/drawing/2014/main" id="{33C0914C-87AB-45B8-BEA7-392527F89653}"/>
              </a:ext>
            </a:extLst>
          </p:cNvPr>
          <p:cNvSpPr/>
          <p:nvPr/>
        </p:nvSpPr>
        <p:spPr>
          <a:xfrm>
            <a:off x="6951230" y="2754657"/>
            <a:ext cx="1021175" cy="10519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76" name="Oval 75">
            <a:extLst>
              <a:ext uri="{FF2B5EF4-FFF2-40B4-BE49-F238E27FC236}">
                <a16:creationId xmlns:a16="http://schemas.microsoft.com/office/drawing/2014/main" id="{50A28BCC-C622-4B09-8659-FBF625BFFB32}"/>
              </a:ext>
            </a:extLst>
          </p:cNvPr>
          <p:cNvSpPr/>
          <p:nvPr/>
        </p:nvSpPr>
        <p:spPr>
          <a:xfrm>
            <a:off x="9184295" y="2715201"/>
            <a:ext cx="1021175" cy="10519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80" name="Oval 79">
            <a:extLst>
              <a:ext uri="{FF2B5EF4-FFF2-40B4-BE49-F238E27FC236}">
                <a16:creationId xmlns:a16="http://schemas.microsoft.com/office/drawing/2014/main" id="{D5F93C8B-6B2C-4A4A-B765-1859713A08FF}"/>
              </a:ext>
            </a:extLst>
          </p:cNvPr>
          <p:cNvSpPr/>
          <p:nvPr/>
        </p:nvSpPr>
        <p:spPr>
          <a:xfrm>
            <a:off x="1676400" y="2754657"/>
            <a:ext cx="1021175" cy="10519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cxnSp>
        <p:nvCxnSpPr>
          <p:cNvPr id="84" name="Straight Connector 83">
            <a:extLst>
              <a:ext uri="{FF2B5EF4-FFF2-40B4-BE49-F238E27FC236}">
                <a16:creationId xmlns:a16="http://schemas.microsoft.com/office/drawing/2014/main" id="{927DA701-1ADD-4477-A45A-52AE61EAA691}"/>
              </a:ext>
            </a:extLst>
          </p:cNvPr>
          <p:cNvCxnSpPr/>
          <p:nvPr/>
        </p:nvCxnSpPr>
        <p:spPr>
          <a:xfrm>
            <a:off x="6400800" y="2776115"/>
            <a:ext cx="0" cy="3335635"/>
          </a:xfrm>
          <a:prstGeom prst="line">
            <a:avLst/>
          </a:prstGeom>
          <a:noFill/>
          <a:ln w="6350" cap="flat" cmpd="sng" algn="ctr">
            <a:solidFill>
              <a:srgbClr val="FFFFFF">
                <a:lumMod val="65000"/>
              </a:srgbClr>
            </a:solidFill>
            <a:prstDash val="solid"/>
            <a:miter lim="800000"/>
            <a:tailEnd type="diamond" w="lg" len="lg"/>
          </a:ln>
          <a:effectLst/>
        </p:spPr>
      </p:cxnSp>
      <p:cxnSp>
        <p:nvCxnSpPr>
          <p:cNvPr id="86" name="Straight Connector 85">
            <a:extLst>
              <a:ext uri="{FF2B5EF4-FFF2-40B4-BE49-F238E27FC236}">
                <a16:creationId xmlns:a16="http://schemas.microsoft.com/office/drawing/2014/main" id="{E75EA9E2-0BEA-4F79-B29A-E98E0279F7E1}"/>
              </a:ext>
            </a:extLst>
          </p:cNvPr>
          <p:cNvCxnSpPr/>
          <p:nvPr/>
        </p:nvCxnSpPr>
        <p:spPr>
          <a:xfrm>
            <a:off x="9081533" y="2809701"/>
            <a:ext cx="0" cy="3335635"/>
          </a:xfrm>
          <a:prstGeom prst="line">
            <a:avLst/>
          </a:prstGeom>
          <a:noFill/>
          <a:ln w="6350" cap="flat" cmpd="sng" algn="ctr">
            <a:solidFill>
              <a:srgbClr val="FFFFFF">
                <a:lumMod val="65000"/>
              </a:srgbClr>
            </a:solidFill>
            <a:prstDash val="solid"/>
            <a:miter lim="800000"/>
            <a:tailEnd type="diamond" w="lg" len="lg"/>
          </a:ln>
          <a:effectLst/>
        </p:spPr>
      </p:cxnSp>
      <p:cxnSp>
        <p:nvCxnSpPr>
          <p:cNvPr id="82" name="Straight Connector 81">
            <a:extLst>
              <a:ext uri="{FF2B5EF4-FFF2-40B4-BE49-F238E27FC236}">
                <a16:creationId xmlns:a16="http://schemas.microsoft.com/office/drawing/2014/main" id="{8D1AE3D9-EECA-4CCF-8ECE-0D3702F27E06}"/>
              </a:ext>
            </a:extLst>
          </p:cNvPr>
          <p:cNvCxnSpPr/>
          <p:nvPr/>
        </p:nvCxnSpPr>
        <p:spPr>
          <a:xfrm>
            <a:off x="3675252" y="2776115"/>
            <a:ext cx="0" cy="3335635"/>
          </a:xfrm>
          <a:prstGeom prst="line">
            <a:avLst/>
          </a:prstGeom>
          <a:noFill/>
          <a:ln w="6350" cap="flat" cmpd="sng" algn="ctr">
            <a:solidFill>
              <a:srgbClr val="FFFFFF">
                <a:lumMod val="65000"/>
              </a:srgbClr>
            </a:solidFill>
            <a:prstDash val="solid"/>
            <a:miter lim="800000"/>
            <a:tailEnd type="diamond" w="lg" len="lg"/>
          </a:ln>
          <a:effectLst/>
        </p:spPr>
      </p:cxnSp>
      <p:sp>
        <p:nvSpPr>
          <p:cNvPr id="70" name="Rectangle 69">
            <a:extLst>
              <a:ext uri="{FF2B5EF4-FFF2-40B4-BE49-F238E27FC236}">
                <a16:creationId xmlns:a16="http://schemas.microsoft.com/office/drawing/2014/main" id="{3F1EF7B9-5C99-4796-AB6C-5328EFE10FBF}"/>
              </a:ext>
            </a:extLst>
          </p:cNvPr>
          <p:cNvSpPr/>
          <p:nvPr/>
        </p:nvSpPr>
        <p:spPr>
          <a:xfrm>
            <a:off x="6404085" y="1653338"/>
            <a:ext cx="2592661" cy="1633323"/>
          </a:xfrm>
          <a:prstGeom prst="rect">
            <a:avLst/>
          </a:prstGeom>
          <a:solidFill>
            <a:schemeClr val="accent1"/>
          </a:solidFill>
          <a:ln w="12700" cap="flat" cmpd="sng" algn="ctr">
            <a:noFill/>
            <a:prstDash val="solid"/>
            <a:miter lim="800000"/>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Cyber Defense, Analysis, Operations, and Strategic Planning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U.S Cyber Command</a:t>
            </a:r>
          </a:p>
        </p:txBody>
      </p:sp>
      <p:sp>
        <p:nvSpPr>
          <p:cNvPr id="91" name="Rectangle 90">
            <a:extLst>
              <a:ext uri="{FF2B5EF4-FFF2-40B4-BE49-F238E27FC236}">
                <a16:creationId xmlns:a16="http://schemas.microsoft.com/office/drawing/2014/main" id="{6C302545-ADAA-4A4B-B806-DD0601DC857F}"/>
              </a:ext>
            </a:extLst>
          </p:cNvPr>
          <p:cNvSpPr/>
          <p:nvPr/>
        </p:nvSpPr>
        <p:spPr>
          <a:xfrm>
            <a:off x="6461006" y="3988732"/>
            <a:ext cx="2509419" cy="1785104"/>
          </a:xfrm>
          <a:prstGeom prst="rect">
            <a:avLst/>
          </a:prstGeom>
        </p:spPr>
        <p:txBody>
          <a:bodyPr wrap="square" lIns="0" rIns="0">
            <a:spAutoFit/>
          </a:bodyPr>
          <a:lstStyle/>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Supported administration, workforce development,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business process reengineering, policy creation, and Cyber National Mission Force (CNMF) training and exercises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adversary analysis to identify trending cyberspace attack vector</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Located and pre-positioned actionable all-source intelligence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to enable quick, accurate, and informed decisions </a:t>
            </a:r>
          </a:p>
        </p:txBody>
      </p:sp>
      <p:sp>
        <p:nvSpPr>
          <p:cNvPr id="77" name="Rectangle 76">
            <a:extLst>
              <a:ext uri="{FF2B5EF4-FFF2-40B4-BE49-F238E27FC236}">
                <a16:creationId xmlns:a16="http://schemas.microsoft.com/office/drawing/2014/main" id="{E3512123-74EB-42C1-8AC1-5F33DA372F9B}"/>
              </a:ext>
            </a:extLst>
          </p:cNvPr>
          <p:cNvSpPr/>
          <p:nvPr/>
        </p:nvSpPr>
        <p:spPr>
          <a:xfrm>
            <a:off x="892228" y="3988732"/>
            <a:ext cx="2583514" cy="1661993"/>
          </a:xfrm>
          <a:prstGeom prst="rect">
            <a:avLst/>
          </a:prstGeom>
        </p:spPr>
        <p:txBody>
          <a:bodyPr wrap="square" lIns="0" rIns="0">
            <a:spAutoFit/>
          </a:bodyPr>
          <a:lstStyle/>
          <a:p>
            <a:pPr marL="18288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national baseline analysis and developed detailed assessment report</a:t>
            </a:r>
          </a:p>
          <a:p>
            <a:pPr marL="18288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a:t>
            </a:r>
            <a:r>
              <a:rPr kumimoji="0" lang="en-US" sz="1050" i="0" u="none" strike="noStrike" kern="1200" cap="none" spc="0" normalizeH="0" baseline="0" noProof="0" dirty="0">
                <a:ln>
                  <a:noFill/>
                </a:ln>
                <a:solidFill>
                  <a:srgbClr val="000000"/>
                </a:solidFill>
                <a:effectLst/>
                <a:uLnTx/>
                <a:uFillTx/>
                <a:latin typeface="Calibri" panose="020F0502020204030204"/>
                <a:ea typeface="+mn-ea"/>
                <a:cs typeface="+mn-cs"/>
              </a:rPr>
              <a:t>comprehensive</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 national cybersecurity strategies and operating models</a:t>
            </a:r>
          </a:p>
          <a:p>
            <a:pPr marL="18288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Created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detailed operational frameworks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based on key-Cybersecurity capabilities </a:t>
            </a:r>
          </a:p>
          <a:p>
            <a:pPr marL="182880" marR="0" lvl="0" indent="-171450" algn="l" defTabSz="914400" rtl="0" eaLnBrk="1" fontAlgn="auto"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Created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national-level and organization-level implementation roadmaps </a:t>
            </a:r>
          </a:p>
        </p:txBody>
      </p:sp>
      <p:cxnSp>
        <p:nvCxnSpPr>
          <p:cNvPr id="78" name="Straight Connector 77">
            <a:extLst>
              <a:ext uri="{FF2B5EF4-FFF2-40B4-BE49-F238E27FC236}">
                <a16:creationId xmlns:a16="http://schemas.microsoft.com/office/drawing/2014/main" id="{45BD60E9-CD33-46F2-83AB-2D073BD51CFF}"/>
              </a:ext>
            </a:extLst>
          </p:cNvPr>
          <p:cNvCxnSpPr/>
          <p:nvPr/>
        </p:nvCxnSpPr>
        <p:spPr>
          <a:xfrm>
            <a:off x="838597" y="2776115"/>
            <a:ext cx="0" cy="3335635"/>
          </a:xfrm>
          <a:prstGeom prst="line">
            <a:avLst/>
          </a:prstGeom>
          <a:noFill/>
          <a:ln w="6350" cap="flat" cmpd="sng" algn="ctr">
            <a:solidFill>
              <a:srgbClr val="FFFFFF">
                <a:lumMod val="65000"/>
              </a:srgbClr>
            </a:solidFill>
            <a:prstDash val="solid"/>
            <a:miter lim="800000"/>
            <a:tailEnd type="diamond" w="lg" len="lg"/>
          </a:ln>
          <a:effectLst/>
        </p:spPr>
      </p:cxnSp>
      <p:sp>
        <p:nvSpPr>
          <p:cNvPr id="79" name="Rectangle 78">
            <a:extLst>
              <a:ext uri="{FF2B5EF4-FFF2-40B4-BE49-F238E27FC236}">
                <a16:creationId xmlns:a16="http://schemas.microsoft.com/office/drawing/2014/main" id="{432CC315-515A-4029-9833-5C10B73C2493}"/>
              </a:ext>
            </a:extLst>
          </p:cNvPr>
          <p:cNvSpPr/>
          <p:nvPr/>
        </p:nvSpPr>
        <p:spPr>
          <a:xfrm>
            <a:off x="838597" y="1653338"/>
            <a:ext cx="2676701" cy="1633323"/>
          </a:xfrm>
          <a:prstGeom prst="rect">
            <a:avLst/>
          </a:prstGeom>
          <a:solidFill>
            <a:schemeClr val="accent1">
              <a:lumMod val="50000"/>
            </a:schemeClr>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National Cybersecurity Program and Strategy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GCC Government Entity</a:t>
            </a:r>
          </a:p>
        </p:txBody>
      </p:sp>
      <p:sp>
        <p:nvSpPr>
          <p:cNvPr id="69" name="Rectangle 68">
            <a:extLst>
              <a:ext uri="{FF2B5EF4-FFF2-40B4-BE49-F238E27FC236}">
                <a16:creationId xmlns:a16="http://schemas.microsoft.com/office/drawing/2014/main" id="{FE7A8228-08E7-4375-8FA0-239B41FADCAB}"/>
              </a:ext>
            </a:extLst>
          </p:cNvPr>
          <p:cNvSpPr/>
          <p:nvPr/>
        </p:nvSpPr>
        <p:spPr>
          <a:xfrm>
            <a:off x="3675252" y="1653338"/>
            <a:ext cx="2633844" cy="1633323"/>
          </a:xfrm>
          <a:prstGeom prst="rect">
            <a:avLst/>
          </a:prstGeom>
          <a:solidFill>
            <a:schemeClr val="accent1">
              <a:lumMod val="75000"/>
            </a:schemeClr>
          </a:solidFill>
          <a:ln w="12700" cap="flat" cmpd="sng" algn="ctr">
            <a:noFill/>
            <a:prstDash val="solid"/>
            <a:miter lim="800000"/>
          </a:ln>
          <a:effectLst/>
        </p:spPr>
        <p:txBody>
          <a:bodyPr lIns="91440" r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Telecom Cybersecurity Strategy Development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GCC Telecommunication Regulatory Authority</a:t>
            </a:r>
          </a:p>
        </p:txBody>
      </p:sp>
      <p:sp>
        <p:nvSpPr>
          <p:cNvPr id="89" name="Rectangle 88">
            <a:extLst>
              <a:ext uri="{FF2B5EF4-FFF2-40B4-BE49-F238E27FC236}">
                <a16:creationId xmlns:a16="http://schemas.microsoft.com/office/drawing/2014/main" id="{92C8B14E-D894-4AA5-99EF-E581FF49A307}"/>
              </a:ext>
            </a:extLst>
          </p:cNvPr>
          <p:cNvSpPr/>
          <p:nvPr/>
        </p:nvSpPr>
        <p:spPr>
          <a:xfrm>
            <a:off x="3742149" y="3988732"/>
            <a:ext cx="2502729" cy="1985159"/>
          </a:xfrm>
          <a:prstGeom prst="rect">
            <a:avLst/>
          </a:prstGeom>
        </p:spPr>
        <p:txBody>
          <a:bodyPr wrap="square" lIns="0" rIns="0">
            <a:spAutoFit/>
          </a:bodyPr>
          <a:lstStyle/>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Conducted a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comprehensive baseline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and identified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gaps against ICT regulations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based on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benchmarks and best practices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Compared the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GCC telecommunications sector current state against global and regional benchmarks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and best practices to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derive key strengths and improvement areas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 telecommunications sector’s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cybersecurity strategy and roadmap </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endPar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3" name="Oval 82">
            <a:extLst>
              <a:ext uri="{FF2B5EF4-FFF2-40B4-BE49-F238E27FC236}">
                <a16:creationId xmlns:a16="http://schemas.microsoft.com/office/drawing/2014/main" id="{7FE95211-9C2D-4A6C-8780-8B41E7180AF8}"/>
              </a:ext>
            </a:extLst>
          </p:cNvPr>
          <p:cNvSpPr/>
          <p:nvPr/>
        </p:nvSpPr>
        <p:spPr>
          <a:xfrm>
            <a:off x="4301391" y="2510927"/>
            <a:ext cx="1463040" cy="1460480"/>
          </a:xfrm>
          <a:prstGeom prst="ellipse">
            <a:avLst/>
          </a:prstGeom>
          <a:solidFill>
            <a:schemeClr val="bg1"/>
          </a:solidFill>
          <a:ln w="12700" cap="flat" cmpd="sng" algn="ctr">
            <a:solidFill>
              <a:srgbClr val="577F8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81" name="Oval 80">
            <a:extLst>
              <a:ext uri="{FF2B5EF4-FFF2-40B4-BE49-F238E27FC236}">
                <a16:creationId xmlns:a16="http://schemas.microsoft.com/office/drawing/2014/main" id="{C0051A1A-4CFF-4ADB-83F0-2BD82D452582}"/>
              </a:ext>
            </a:extLst>
          </p:cNvPr>
          <p:cNvSpPr/>
          <p:nvPr/>
        </p:nvSpPr>
        <p:spPr>
          <a:xfrm>
            <a:off x="1371600" y="2510927"/>
            <a:ext cx="1460480" cy="1460480"/>
          </a:xfrm>
          <a:prstGeom prst="ellipse">
            <a:avLst/>
          </a:prstGeom>
          <a:solidFill>
            <a:schemeClr val="bg1"/>
          </a:solidFill>
          <a:ln w="12700" cap="flat" cmpd="sng" algn="ctr">
            <a:solidFill>
              <a:srgbClr val="5C84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pic>
        <p:nvPicPr>
          <p:cNvPr id="65" name="Picture 64">
            <a:extLst>
              <a:ext uri="{FF2B5EF4-FFF2-40B4-BE49-F238E27FC236}">
                <a16:creationId xmlns:a16="http://schemas.microsoft.com/office/drawing/2014/main" id="{15A1A302-7A28-4DDA-8068-AF65C6AAF310}"/>
              </a:ext>
            </a:extLst>
          </p:cNvPr>
          <p:cNvPicPr preferRelativeResize="0">
            <a:picLocks/>
          </p:cNvPicPr>
          <p:nvPr/>
        </p:nvPicPr>
        <p:blipFill>
          <a:blip r:embed="rId8" cstate="email">
            <a:extLst>
              <a:ext uri="{28A0092B-C50C-407E-A947-70E740481C1C}">
                <a14:useLocalDpi xmlns:a14="http://schemas.microsoft.com/office/drawing/2010/main"/>
              </a:ext>
            </a:extLst>
          </a:blip>
          <a:stretch>
            <a:fillRect/>
          </a:stretch>
        </p:blipFill>
        <p:spPr>
          <a:xfrm>
            <a:off x="1471285" y="2610612"/>
            <a:ext cx="1280160" cy="1280160"/>
          </a:xfrm>
          <a:prstGeom prst="ellipse">
            <a:avLst/>
          </a:prstGeom>
        </p:spPr>
      </p:pic>
      <p:sp>
        <p:nvSpPr>
          <p:cNvPr id="85" name="Oval 84">
            <a:extLst>
              <a:ext uri="{FF2B5EF4-FFF2-40B4-BE49-F238E27FC236}">
                <a16:creationId xmlns:a16="http://schemas.microsoft.com/office/drawing/2014/main" id="{6D861D70-8CC9-4394-BAE9-42E66674EF21}"/>
              </a:ext>
            </a:extLst>
          </p:cNvPr>
          <p:cNvSpPr/>
          <p:nvPr/>
        </p:nvSpPr>
        <p:spPr>
          <a:xfrm>
            <a:off x="7004531" y="2510927"/>
            <a:ext cx="1463040" cy="1460480"/>
          </a:xfrm>
          <a:prstGeom prst="ellipse">
            <a:avLst/>
          </a:prstGeom>
          <a:solidFill>
            <a:schemeClr val="bg1"/>
          </a:solidFill>
          <a:ln w="12700" cap="flat" cmpd="sng" algn="ctr">
            <a:solidFill>
              <a:srgbClr val="537A7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pic>
        <p:nvPicPr>
          <p:cNvPr id="94" name="Picture 93">
            <a:extLst>
              <a:ext uri="{FF2B5EF4-FFF2-40B4-BE49-F238E27FC236}">
                <a16:creationId xmlns:a16="http://schemas.microsoft.com/office/drawing/2014/main" id="{761A081C-0082-4A99-ABAC-FAAC248B96FE}"/>
              </a:ext>
            </a:extLst>
          </p:cNvPr>
          <p:cNvPicPr preferRelativeResize="0">
            <a:picLocks/>
          </p:cNvPicPr>
          <p:nvPr/>
        </p:nvPicPr>
        <p:blipFill>
          <a:blip r:embed="rId9" cstate="email">
            <a:extLst>
              <a:ext uri="{28A0092B-C50C-407E-A947-70E740481C1C}">
                <a14:useLocalDpi xmlns:a14="http://schemas.microsoft.com/office/drawing/2010/main"/>
              </a:ext>
            </a:extLst>
          </a:blip>
          <a:srcRect/>
          <a:stretch/>
        </p:blipFill>
        <p:spPr>
          <a:xfrm>
            <a:off x="4392831" y="2601087"/>
            <a:ext cx="1280160" cy="1280160"/>
          </a:xfrm>
          <a:prstGeom prst="ellipse">
            <a:avLst/>
          </a:prstGeom>
        </p:spPr>
      </p:pic>
      <p:pic>
        <p:nvPicPr>
          <p:cNvPr id="98" name="Picture 97">
            <a:extLst>
              <a:ext uri="{FF2B5EF4-FFF2-40B4-BE49-F238E27FC236}">
                <a16:creationId xmlns:a16="http://schemas.microsoft.com/office/drawing/2014/main" id="{EC4D328E-44AF-494A-92CF-E3F6752B9553}"/>
              </a:ext>
            </a:extLst>
          </p:cNvPr>
          <p:cNvPicPr preferRelativeResize="0">
            <a:picLocks/>
          </p:cNvPicPr>
          <p:nvPr/>
        </p:nvPicPr>
        <p:blipFill>
          <a:blip r:embed="rId10" cstate="email">
            <a:extLst>
              <a:ext uri="{28A0092B-C50C-407E-A947-70E740481C1C}">
                <a14:useLocalDpi xmlns:a14="http://schemas.microsoft.com/office/drawing/2010/main"/>
              </a:ext>
            </a:extLst>
          </a:blip>
          <a:srcRect/>
          <a:stretch/>
        </p:blipFill>
        <p:spPr>
          <a:xfrm>
            <a:off x="7105496" y="2620137"/>
            <a:ext cx="1280160" cy="1280160"/>
          </a:xfrm>
          <a:prstGeom prst="ellipse">
            <a:avLst/>
          </a:prstGeom>
        </p:spPr>
      </p:pic>
      <p:sp>
        <p:nvSpPr>
          <p:cNvPr id="50" name="Rectangle 49">
            <a:extLst>
              <a:ext uri="{FF2B5EF4-FFF2-40B4-BE49-F238E27FC236}">
                <a16:creationId xmlns:a16="http://schemas.microsoft.com/office/drawing/2014/main" id="{D9971A69-5667-4AF2-AA7E-850EFE6C0E04}"/>
              </a:ext>
            </a:extLst>
          </p:cNvPr>
          <p:cNvSpPr/>
          <p:nvPr/>
        </p:nvSpPr>
        <p:spPr>
          <a:xfrm>
            <a:off x="6808169" y="6593706"/>
            <a:ext cx="344880" cy="20187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1" name="Rectangle 3">
            <a:extLst>
              <a:ext uri="{FF2B5EF4-FFF2-40B4-BE49-F238E27FC236}">
                <a16:creationId xmlns:a16="http://schemas.microsoft.com/office/drawing/2014/main" id="{9EA5A743-D6CC-4285-98C7-FF7B4AE6557C}"/>
              </a:ext>
            </a:extLst>
          </p:cNvPr>
          <p:cNvSpPr>
            <a:spLocks noChangeArrowheads="1"/>
          </p:cNvSpPr>
          <p:nvPr/>
        </p:nvSpPr>
        <p:spPr bwMode="auto">
          <a:xfrm>
            <a:off x="7237338" y="6592116"/>
            <a:ext cx="2856729" cy="205059"/>
          </a:xfrm>
          <a:prstGeom prst="rect">
            <a:avLst/>
          </a:prstGeom>
          <a:noFill/>
          <a:ln w="12700">
            <a:noFill/>
            <a:miter lim="800000"/>
            <a:headEnd/>
            <a:tailEnd/>
          </a:ln>
          <a:effec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900" b="1" i="1"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Additional Details in the Next Slide</a:t>
            </a:r>
          </a:p>
        </p:txBody>
      </p:sp>
      <p:sp>
        <p:nvSpPr>
          <p:cNvPr id="52" name="Rectangle 51">
            <a:extLst>
              <a:ext uri="{FF2B5EF4-FFF2-40B4-BE49-F238E27FC236}">
                <a16:creationId xmlns:a16="http://schemas.microsoft.com/office/drawing/2014/main" id="{1C20032E-F0F9-4190-8087-89C9519DD7E3}"/>
              </a:ext>
            </a:extLst>
          </p:cNvPr>
          <p:cNvSpPr/>
          <p:nvPr/>
        </p:nvSpPr>
        <p:spPr>
          <a:xfrm>
            <a:off x="769806" y="1600200"/>
            <a:ext cx="2789024" cy="46002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FD787E78-A1B4-4064-B49D-860CDE4A92ED}"/>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57" name="AutoShape 1177">
            <a:extLst>
              <a:ext uri="{FF2B5EF4-FFF2-40B4-BE49-F238E27FC236}">
                <a16:creationId xmlns:a16="http://schemas.microsoft.com/office/drawing/2014/main" id="{FAF9DBD6-A490-457A-B686-9094ECA9F8F8}"/>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 Cybersecurity Leader with Deep Expertise in Developing National and Sector Level Programs</a:t>
            </a:r>
          </a:p>
        </p:txBody>
      </p:sp>
      <p:sp>
        <p:nvSpPr>
          <p:cNvPr id="46" name="Rectangle 45">
            <a:extLst>
              <a:ext uri="{FF2B5EF4-FFF2-40B4-BE49-F238E27FC236}">
                <a16:creationId xmlns:a16="http://schemas.microsoft.com/office/drawing/2014/main" id="{1CCEE267-366D-465F-9346-EC2D5D1246A1}"/>
              </a:ext>
            </a:extLst>
          </p:cNvPr>
          <p:cNvSpPr/>
          <p:nvPr/>
        </p:nvSpPr>
        <p:spPr>
          <a:xfrm>
            <a:off x="3625726" y="1600200"/>
            <a:ext cx="2732519" cy="460022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STAMP">
            <a:extLst>
              <a:ext uri="{FF2B5EF4-FFF2-40B4-BE49-F238E27FC236}">
                <a16:creationId xmlns:a16="http://schemas.microsoft.com/office/drawing/2014/main" id="{E46CFA63-1CED-4233-A439-61F9DD3014D3}"/>
              </a:ext>
            </a:extLst>
          </p:cNvPr>
          <p:cNvSpPr txBox="1"/>
          <p:nvPr/>
        </p:nvSpPr>
        <p:spPr>
          <a:xfrm>
            <a:off x="10058400"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40" name="Oval 39">
            <a:extLst>
              <a:ext uri="{FF2B5EF4-FFF2-40B4-BE49-F238E27FC236}">
                <a16:creationId xmlns:a16="http://schemas.microsoft.com/office/drawing/2014/main" id="{FC9BFC22-6372-4F95-9A79-A3AC467CB0FE}"/>
              </a:ext>
            </a:extLst>
          </p:cNvPr>
          <p:cNvSpPr/>
          <p:nvPr/>
        </p:nvSpPr>
        <p:spPr>
          <a:xfrm>
            <a:off x="9184295" y="2715201"/>
            <a:ext cx="1021175" cy="10519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cxnSp>
        <p:nvCxnSpPr>
          <p:cNvPr id="43" name="Straight Connector 42">
            <a:extLst>
              <a:ext uri="{FF2B5EF4-FFF2-40B4-BE49-F238E27FC236}">
                <a16:creationId xmlns:a16="http://schemas.microsoft.com/office/drawing/2014/main" id="{84A7801C-6F05-4A87-9D39-47CDD21A3207}"/>
              </a:ext>
            </a:extLst>
          </p:cNvPr>
          <p:cNvCxnSpPr/>
          <p:nvPr/>
        </p:nvCxnSpPr>
        <p:spPr>
          <a:xfrm>
            <a:off x="9081533" y="2809701"/>
            <a:ext cx="0" cy="3335635"/>
          </a:xfrm>
          <a:prstGeom prst="line">
            <a:avLst/>
          </a:prstGeom>
          <a:noFill/>
          <a:ln w="6350" cap="flat" cmpd="sng" algn="ctr">
            <a:solidFill>
              <a:srgbClr val="FFFFFF">
                <a:lumMod val="65000"/>
              </a:srgbClr>
            </a:solidFill>
            <a:prstDash val="solid"/>
            <a:miter lim="800000"/>
            <a:tailEnd type="diamond" w="lg" len="lg"/>
          </a:ln>
          <a:effectLst/>
        </p:spPr>
      </p:cxnSp>
      <p:sp>
        <p:nvSpPr>
          <p:cNvPr id="44" name="Rectangle 43">
            <a:extLst>
              <a:ext uri="{FF2B5EF4-FFF2-40B4-BE49-F238E27FC236}">
                <a16:creationId xmlns:a16="http://schemas.microsoft.com/office/drawing/2014/main" id="{0733D4F9-2D45-4DB2-960E-2FE6E078E8EE}"/>
              </a:ext>
            </a:extLst>
          </p:cNvPr>
          <p:cNvSpPr/>
          <p:nvPr/>
        </p:nvSpPr>
        <p:spPr>
          <a:xfrm>
            <a:off x="9081533" y="1653338"/>
            <a:ext cx="2383038" cy="1633323"/>
          </a:xfrm>
          <a:prstGeom prst="rect">
            <a:avLst/>
          </a:prstGeom>
          <a:solidFill>
            <a:srgbClr val="869EB0"/>
          </a:solidFill>
          <a:ln w="12700" cap="flat" cmpd="sng" algn="ctr">
            <a:noFill/>
            <a:prstDash val="solid"/>
            <a:miter lim="800000"/>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Cybersecurity Assessment and Improvement Roadmap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Water/Wastewater Entity in the U.S.</a:t>
            </a:r>
          </a:p>
        </p:txBody>
      </p:sp>
      <p:sp>
        <p:nvSpPr>
          <p:cNvPr id="45" name="Rectangle 44">
            <a:extLst>
              <a:ext uri="{FF2B5EF4-FFF2-40B4-BE49-F238E27FC236}">
                <a16:creationId xmlns:a16="http://schemas.microsoft.com/office/drawing/2014/main" id="{B94E12C2-DDF8-49A6-892A-D34A95B18823}"/>
              </a:ext>
            </a:extLst>
          </p:cNvPr>
          <p:cNvSpPr/>
          <p:nvPr/>
        </p:nvSpPr>
        <p:spPr>
          <a:xfrm>
            <a:off x="9156007" y="3988732"/>
            <a:ext cx="2266188" cy="1985159"/>
          </a:xfrm>
          <a:prstGeom prst="rect">
            <a:avLst/>
          </a:prstGeom>
        </p:spPr>
        <p:txBody>
          <a:bodyPr wrap="square" lIns="0" rIns="0">
            <a:spAutoFit/>
          </a:bodyPr>
          <a:lstStyle/>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Developed</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 custom assessment framework</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utilizing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ISO 27001 and IEC 62443</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Evaluated waterworks’ security postures</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and developed individual reports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Determined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trends that existed across the sites </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and authored a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multi-page factsheet</a:t>
            </a: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 outlining no- to low- cost enhancement initiatives</a:t>
            </a:r>
          </a:p>
          <a:p>
            <a:pPr marL="171450" marR="0" lvl="0" indent="-171450" algn="l" defTabSz="914400" rtl="0" eaLnBrk="1" fontAlgn="base" latinLnBrk="0" hangingPunct="1">
              <a:lnSpc>
                <a:spcPct val="100000"/>
              </a:lnSpc>
              <a:spcBef>
                <a:spcPts val="0"/>
              </a:spcBef>
              <a:spcAft>
                <a:spcPts val="600"/>
              </a:spcAft>
              <a:buClrTx/>
              <a:buSzTx/>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09BA1628-419E-410B-9B37-22C5A7E9D3AB}"/>
              </a:ext>
            </a:extLst>
          </p:cNvPr>
          <p:cNvSpPr/>
          <p:nvPr/>
        </p:nvSpPr>
        <p:spPr>
          <a:xfrm>
            <a:off x="9641817" y="2510927"/>
            <a:ext cx="1463040" cy="1460480"/>
          </a:xfrm>
          <a:prstGeom prst="ellipse">
            <a:avLst/>
          </a:prstGeom>
          <a:solidFill>
            <a:schemeClr val="bg1"/>
          </a:solidFill>
          <a:ln w="12700" cap="flat" cmpd="sng" algn="ctr">
            <a:solidFill>
              <a:srgbClr val="537A7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pic>
        <p:nvPicPr>
          <p:cNvPr id="48" name="Picture 47">
            <a:extLst>
              <a:ext uri="{FF2B5EF4-FFF2-40B4-BE49-F238E27FC236}">
                <a16:creationId xmlns:a16="http://schemas.microsoft.com/office/drawing/2014/main" id="{62DA50AC-BD4B-4E14-A489-CF7E5730CBD6}"/>
              </a:ext>
            </a:extLst>
          </p:cNvPr>
          <p:cNvPicPr preferRelativeResize="0">
            <a:picLocks/>
          </p:cNvPicPr>
          <p:nvPr/>
        </p:nvPicPr>
        <p:blipFill>
          <a:blip r:embed="rId11" cstate="email">
            <a:extLst>
              <a:ext uri="{28A0092B-C50C-407E-A947-70E740481C1C}">
                <a14:useLocalDpi xmlns:a14="http://schemas.microsoft.com/office/drawing/2010/main"/>
              </a:ext>
            </a:extLst>
          </a:blip>
          <a:srcRect/>
          <a:stretch/>
        </p:blipFill>
        <p:spPr>
          <a:xfrm>
            <a:off x="9733257" y="2601087"/>
            <a:ext cx="1280160" cy="1280160"/>
          </a:xfrm>
          <a:prstGeom prst="ellipse">
            <a:avLst/>
          </a:prstGeom>
        </p:spPr>
      </p:pic>
      <p:sp>
        <p:nvSpPr>
          <p:cNvPr id="54" name="Footer Placeholder 3">
            <a:extLst>
              <a:ext uri="{FF2B5EF4-FFF2-40B4-BE49-F238E27FC236}">
                <a16:creationId xmlns:a16="http://schemas.microsoft.com/office/drawing/2014/main" id="{196A8791-0400-429A-B8AB-58F7066E1562}"/>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307328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3" name="Rectangle 72">
            <a:extLst>
              <a:ext uri="{FF2B5EF4-FFF2-40B4-BE49-F238E27FC236}">
                <a16:creationId xmlns:a16="http://schemas.microsoft.com/office/drawing/2014/main" id="{86F6143B-5805-4508-B4A9-ADB70B80527D}"/>
              </a:ext>
            </a:extLst>
          </p:cNvPr>
          <p:cNvSpPr/>
          <p:nvPr/>
        </p:nvSpPr>
        <p:spPr>
          <a:xfrm>
            <a:off x="4413593" y="5109478"/>
            <a:ext cx="3331992"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Detailed Operational Frameworks For Risk Management, Incident Response, And Information Sharing </a:t>
            </a:r>
          </a:p>
        </p:txBody>
      </p:sp>
      <p:sp>
        <p:nvSpPr>
          <p:cNvPr id="74" name="Rectangle 73">
            <a:extLst>
              <a:ext uri="{FF2B5EF4-FFF2-40B4-BE49-F238E27FC236}">
                <a16:creationId xmlns:a16="http://schemas.microsoft.com/office/drawing/2014/main" id="{12457DDA-7C19-4462-8C4E-C6B7A251E78A}"/>
              </a:ext>
            </a:extLst>
          </p:cNvPr>
          <p:cNvSpPr/>
          <p:nvPr/>
        </p:nvSpPr>
        <p:spPr>
          <a:xfrm>
            <a:off x="8190221" y="5109478"/>
            <a:ext cx="3331992"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National-level And Organizational-level Implementation Roadmaps </a:t>
            </a:r>
          </a:p>
        </p:txBody>
      </p:sp>
      <p:sp>
        <p:nvSpPr>
          <p:cNvPr id="13" name="Rectangle 12">
            <a:extLst>
              <a:ext uri="{FF2B5EF4-FFF2-40B4-BE49-F238E27FC236}">
                <a16:creationId xmlns:a16="http://schemas.microsoft.com/office/drawing/2014/main" id="{B44A036B-C958-4E6D-9313-A8BCBCE12EA6}"/>
              </a:ext>
            </a:extLst>
          </p:cNvPr>
          <p:cNvSpPr/>
          <p:nvPr/>
        </p:nvSpPr>
        <p:spPr>
          <a:xfrm>
            <a:off x="782808" y="2053855"/>
            <a:ext cx="50845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a cybersecurity strategy for a GCC National Government Entity</a:t>
            </a:r>
          </a:p>
        </p:txBody>
      </p:sp>
      <p:cxnSp>
        <p:nvCxnSpPr>
          <p:cNvPr id="54" name="Straight Connector 53">
            <a:extLst>
              <a:ext uri="{FF2B5EF4-FFF2-40B4-BE49-F238E27FC236}">
                <a16:creationId xmlns:a16="http://schemas.microsoft.com/office/drawing/2014/main" id="{17B66AF3-6C50-4988-8D93-BFDE793BF193}"/>
              </a:ext>
            </a:extLst>
          </p:cNvPr>
          <p:cNvCxnSpPr>
            <a:cxnSpLocks/>
          </p:cNvCxnSpPr>
          <p:nvPr/>
        </p:nvCxnSpPr>
        <p:spPr>
          <a:xfrm>
            <a:off x="734538" y="502259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5AD56EF-B026-4A65-947B-FBB2663B4F81}"/>
              </a:ext>
            </a:extLst>
          </p:cNvPr>
          <p:cNvCxnSpPr>
            <a:cxnSpLocks/>
          </p:cNvCxnSpPr>
          <p:nvPr/>
        </p:nvCxnSpPr>
        <p:spPr>
          <a:xfrm>
            <a:off x="734538" y="30351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05F049A-AC5F-4360-BB1E-74EA2B5544E0}"/>
              </a:ext>
            </a:extLst>
          </p:cNvPr>
          <p:cNvSpPr txBox="1"/>
          <p:nvPr/>
        </p:nvSpPr>
        <p:spPr>
          <a:xfrm>
            <a:off x="685800" y="2743200"/>
            <a:ext cx="151689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D7D95"/>
                </a:solidFill>
                <a:effectLst/>
                <a:uLnTx/>
                <a:uFillTx/>
                <a:latin typeface="Calibri" panose="020F0502020204030204"/>
                <a:ea typeface="+mn-ea"/>
                <a:cs typeface="+mn-cs"/>
              </a:rPr>
              <a:t>CONTRIBUTION</a:t>
            </a:r>
          </a:p>
        </p:txBody>
      </p:sp>
      <p:sp>
        <p:nvSpPr>
          <p:cNvPr id="55" name="TextBox 54">
            <a:extLst>
              <a:ext uri="{FF2B5EF4-FFF2-40B4-BE49-F238E27FC236}">
                <a16:creationId xmlns:a16="http://schemas.microsoft.com/office/drawing/2014/main" id="{5D06B551-FC5C-45A6-AA71-EAB9653F8607}"/>
              </a:ext>
            </a:extLst>
          </p:cNvPr>
          <p:cNvSpPr txBox="1"/>
          <p:nvPr/>
        </p:nvSpPr>
        <p:spPr>
          <a:xfrm>
            <a:off x="685800" y="4730620"/>
            <a:ext cx="1081193"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7AF99"/>
                </a:solidFill>
                <a:effectLst/>
                <a:uLnTx/>
                <a:uFillTx/>
                <a:latin typeface="Calibri" panose="020F0502020204030204"/>
                <a:ea typeface="+mn-ea"/>
                <a:cs typeface="+mn-cs"/>
              </a:rPr>
              <a:t>OUTCOME</a:t>
            </a:r>
          </a:p>
        </p:txBody>
      </p:sp>
      <p:sp>
        <p:nvSpPr>
          <p:cNvPr id="9" name="Rectangle 8">
            <a:extLst>
              <a:ext uri="{FF2B5EF4-FFF2-40B4-BE49-F238E27FC236}">
                <a16:creationId xmlns:a16="http://schemas.microsoft.com/office/drawing/2014/main" id="{8964281F-F34C-4A6E-B261-101D1202A7DE}"/>
              </a:ext>
            </a:extLst>
          </p:cNvPr>
          <p:cNvSpPr/>
          <p:nvPr/>
        </p:nvSpPr>
        <p:spPr>
          <a:xfrm>
            <a:off x="782808" y="3043994"/>
            <a:ext cx="10734226" cy="1740216"/>
          </a:xfrm>
          <a:prstGeom prst="rect">
            <a:avLst/>
          </a:prstGeom>
          <a:solidFill>
            <a:srgbClr val="EAEE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71B33E4-9787-44EE-B4E8-EFA06CA029C0}"/>
              </a:ext>
            </a:extLst>
          </p:cNvPr>
          <p:cNvSpPr/>
          <p:nvPr/>
        </p:nvSpPr>
        <p:spPr>
          <a:xfrm>
            <a:off x="782808" y="5109478"/>
            <a:ext cx="3331992"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a:t>
            </a:r>
            <a:r>
              <a:rPr kumimoji="0" lang="en-US" sz="1200" b="0" i="0" u="none" strike="noStrike" kern="1200" cap="none" spc="0" normalizeH="0" baseline="0" noProof="0" dirty="0" err="1">
                <a:ln>
                  <a:noFill/>
                </a:ln>
                <a:solidFill>
                  <a:srgbClr val="000000"/>
                </a:solidFill>
                <a:effectLst/>
                <a:uLnTx/>
                <a:uFillTx/>
                <a:latin typeface="Calibri" panose="020F0502020204030204"/>
                <a:ea typeface="+mn-ea"/>
                <a:cs typeface="+mn-cs"/>
              </a:rPr>
              <a:t>omprehensive</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National Cybersecurity Strategies And Operating Models</a:t>
            </a:r>
          </a:p>
        </p:txBody>
      </p:sp>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dirty="0">
                <a:solidFill>
                  <a:schemeClr val="tx1"/>
                </a:solidFill>
                <a:latin typeface="Oswald Light" panose="00000400000000000000" pitchFamily="2" charset="0"/>
              </a:rPr>
              <a:t>We previously supported a national government entity in establishing a national cybersecurity program and developing a cybersecurity strategy</a:t>
            </a:r>
            <a:endParaRPr lang="en-US" dirty="0">
              <a:solidFill>
                <a:schemeClr val="tx1"/>
              </a:solidFill>
            </a:endParaRP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a:xfrm>
            <a:off x="3062126" y="1112624"/>
            <a:ext cx="6067751" cy="215444"/>
          </a:xfrm>
        </p:spPr>
        <p:txBody>
          <a:bodyPr/>
          <a:lstStyle/>
          <a:p>
            <a:r>
              <a:rPr lang="en-US" dirty="0"/>
              <a:t>Case Study (1/2) – </a:t>
            </a:r>
            <a:r>
              <a:rPr lang="en-US" dirty="0">
                <a:solidFill>
                  <a:schemeClr val="tx1"/>
                </a:solidFill>
              </a:rPr>
              <a:t>GCC National Cybersecurity Program and Strategy Development</a:t>
            </a:r>
          </a:p>
        </p:txBody>
      </p:sp>
      <p:cxnSp>
        <p:nvCxnSpPr>
          <p:cNvPr id="8" name="Straight Connector 7">
            <a:extLst>
              <a:ext uri="{FF2B5EF4-FFF2-40B4-BE49-F238E27FC236}">
                <a16:creationId xmlns:a16="http://schemas.microsoft.com/office/drawing/2014/main" id="{06A7D358-3FE2-4524-8A5B-C7CD0207D0D6}"/>
              </a:ext>
            </a:extLst>
          </p:cNvPr>
          <p:cNvCxnSpPr>
            <a:cxnSpLocks/>
          </p:cNvCxnSpPr>
          <p:nvPr/>
        </p:nvCxnSpPr>
        <p:spPr>
          <a:xfrm>
            <a:off x="734538" y="15873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591216-E6C5-44BC-AF18-1ED3DF649770}"/>
              </a:ext>
            </a:extLst>
          </p:cNvPr>
          <p:cNvSpPr txBox="1"/>
          <p:nvPr/>
        </p:nvSpPr>
        <p:spPr>
          <a:xfrm>
            <a:off x="766562" y="1595746"/>
            <a:ext cx="10543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Develop a national-level and organizational-level cybersecurity strategy and program for a GCC Entity and the respective country</a:t>
            </a:r>
          </a:p>
        </p:txBody>
      </p:sp>
      <p:sp>
        <p:nvSpPr>
          <p:cNvPr id="59" name="TextBox 58">
            <a:extLst>
              <a:ext uri="{FF2B5EF4-FFF2-40B4-BE49-F238E27FC236}">
                <a16:creationId xmlns:a16="http://schemas.microsoft.com/office/drawing/2014/main" id="{A6FFDE55-CD94-4926-B26D-1FA8FBCBDBA1}"/>
              </a:ext>
            </a:extLst>
          </p:cNvPr>
          <p:cNvSpPr txBox="1"/>
          <p:nvPr/>
        </p:nvSpPr>
        <p:spPr>
          <a:xfrm>
            <a:off x="685800" y="1305743"/>
            <a:ext cx="271055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Calibri" panose="020F0502020204030204"/>
                <a:ea typeface="+mn-ea"/>
                <a:cs typeface="+mn-cs"/>
              </a:rPr>
              <a:t>SITUATION &amp; REQUIREMENTS</a:t>
            </a:r>
          </a:p>
        </p:txBody>
      </p:sp>
      <p:cxnSp>
        <p:nvCxnSpPr>
          <p:cNvPr id="12" name="Straight Connector 11">
            <a:extLst>
              <a:ext uri="{FF2B5EF4-FFF2-40B4-BE49-F238E27FC236}">
                <a16:creationId xmlns:a16="http://schemas.microsoft.com/office/drawing/2014/main" id="{A10C04D0-C128-4799-80B3-42635C5940DF}"/>
              </a:ext>
            </a:extLst>
          </p:cNvPr>
          <p:cNvCxnSpPr>
            <a:cxnSpLocks/>
          </p:cNvCxnSpPr>
          <p:nvPr/>
        </p:nvCxnSpPr>
        <p:spPr>
          <a:xfrm>
            <a:off x="3359286"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11BC3E-094F-426F-B6A9-BBE9531FC618}"/>
              </a:ext>
            </a:extLst>
          </p:cNvPr>
          <p:cNvCxnSpPr>
            <a:cxnSpLocks/>
          </p:cNvCxnSpPr>
          <p:nvPr/>
        </p:nvCxnSpPr>
        <p:spPr>
          <a:xfrm>
            <a:off x="6110214"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2039E03-94DC-49E3-8A01-BDEB2F983C9E}"/>
              </a:ext>
            </a:extLst>
          </p:cNvPr>
          <p:cNvGrpSpPr/>
          <p:nvPr/>
        </p:nvGrpSpPr>
        <p:grpSpPr>
          <a:xfrm>
            <a:off x="6437621" y="2053855"/>
            <a:ext cx="5084592" cy="674227"/>
            <a:chOff x="6508642" y="2053855"/>
            <a:chExt cx="5084592" cy="674227"/>
          </a:xfrm>
        </p:grpSpPr>
        <p:sp>
          <p:nvSpPr>
            <p:cNvPr id="71" name="Rectangle 70">
              <a:extLst>
                <a:ext uri="{FF2B5EF4-FFF2-40B4-BE49-F238E27FC236}">
                  <a16:creationId xmlns:a16="http://schemas.microsoft.com/office/drawing/2014/main" id="{8942925B-569B-4F7D-8DD2-EB7DE31F5A94}"/>
                </a:ext>
              </a:extLst>
            </p:cNvPr>
            <p:cNvSpPr/>
            <p:nvPr/>
          </p:nvSpPr>
          <p:spPr>
            <a:xfrm>
              <a:off x="6508642" y="2053855"/>
              <a:ext cx="50845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a cybersecurity strategy for a GCC Country</a:t>
              </a:r>
            </a:p>
          </p:txBody>
        </p:sp>
        <p:pic>
          <p:nvPicPr>
            <p:cNvPr id="51" name="Picture 10" descr="Destination ">
              <a:extLst>
                <a:ext uri="{FF2B5EF4-FFF2-40B4-BE49-F238E27FC236}">
                  <a16:creationId xmlns:a16="http://schemas.microsoft.com/office/drawing/2014/main" id="{7D04D19A-9F18-4822-8A96-1884F9B6F617}"/>
                </a:ext>
              </a:extLst>
            </p:cNvPr>
            <p:cNvPicPr>
              <a:picLocks noChangeAspect="1" noChangeArrowheads="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619581" y="2182786"/>
              <a:ext cx="416365" cy="41636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4" name="Straight Connector 63">
            <a:extLst>
              <a:ext uri="{FF2B5EF4-FFF2-40B4-BE49-F238E27FC236}">
                <a16:creationId xmlns:a16="http://schemas.microsoft.com/office/drawing/2014/main" id="{8BA4C34A-3FFD-4696-BC90-34D0B37F5D0A}"/>
              </a:ext>
            </a:extLst>
          </p:cNvPr>
          <p:cNvCxnSpPr>
            <a:cxnSpLocks/>
          </p:cNvCxnSpPr>
          <p:nvPr/>
        </p:nvCxnSpPr>
        <p:spPr>
          <a:xfrm>
            <a:off x="8861142"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39" name="Picture 4" descr="Strategy ">
            <a:extLst>
              <a:ext uri="{FF2B5EF4-FFF2-40B4-BE49-F238E27FC236}">
                <a16:creationId xmlns:a16="http://schemas.microsoft.com/office/drawing/2014/main" id="{2A957B5A-D221-4E31-91C0-6241A0409B1D}"/>
              </a:ext>
            </a:extLst>
          </p:cNvPr>
          <p:cNvPicPr>
            <a:picLocks noChangeAspect="1" noChangeArrowheads="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4189" y="2182786"/>
            <a:ext cx="416365" cy="41636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8AD48CC-9E5F-4E17-9821-D61D0BD658AE}"/>
              </a:ext>
            </a:extLst>
          </p:cNvPr>
          <p:cNvSpPr txBox="1"/>
          <p:nvPr/>
        </p:nvSpPr>
        <p:spPr>
          <a:xfrm>
            <a:off x="790428" y="3145301"/>
            <a:ext cx="2386788" cy="1638910"/>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National CS Baseline</a:t>
            </a:r>
            <a:endPar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Produced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national baseline report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that defined the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current state of cybersecurity in the country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to inform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cyber migration activities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as well as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drive strategic and operational activities</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 toward the desired target state</a:t>
            </a:r>
          </a:p>
        </p:txBody>
      </p:sp>
      <p:sp>
        <p:nvSpPr>
          <p:cNvPr id="57" name="TextBox 56">
            <a:extLst>
              <a:ext uri="{FF2B5EF4-FFF2-40B4-BE49-F238E27FC236}">
                <a16:creationId xmlns:a16="http://schemas.microsoft.com/office/drawing/2014/main" id="{86FEC387-E82F-477F-A6BC-E159081A92E3}"/>
              </a:ext>
            </a:extLst>
          </p:cNvPr>
          <p:cNvSpPr txBox="1"/>
          <p:nvPr/>
        </p:nvSpPr>
        <p:spPr>
          <a:xfrm>
            <a:off x="3541356" y="3145301"/>
            <a:ext cx="2386788" cy="1669688"/>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C</a:t>
            </a:r>
            <a:r>
              <a:rPr kumimoji="0" lang="en-US" sz="1400" b="1" i="0" u="none" strike="noStrike" kern="1200" cap="none" spc="0" normalizeH="0" baseline="0" noProof="0" dirty="0" err="1">
                <a:ln>
                  <a:noFill/>
                </a:ln>
                <a:solidFill>
                  <a:srgbClr val="5D7D95"/>
                </a:solidFill>
                <a:effectLst/>
                <a:uLnTx/>
                <a:uFillTx/>
                <a:latin typeface="Calibri" panose="020F0502020204030204"/>
                <a:ea typeface="+mn-ea"/>
                <a:cs typeface="+mn-cs"/>
              </a:rPr>
              <a:t>omprehensive</a:t>
            </a: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 National C</a:t>
            </a:r>
            <a:r>
              <a:rPr kumimoji="0" lang="en-US" sz="1400" b="1" i="0" u="none" strike="noStrike" kern="1200" cap="none" spc="0" normalizeH="0" baseline="0" noProof="0" dirty="0" err="1">
                <a:ln>
                  <a:noFill/>
                </a:ln>
                <a:solidFill>
                  <a:srgbClr val="5D7D95"/>
                </a:solidFill>
                <a:effectLst/>
                <a:uLnTx/>
                <a:uFillTx/>
                <a:latin typeface="Calibri" panose="020F0502020204030204"/>
                <a:ea typeface="+mn-ea"/>
                <a:cs typeface="+mn-cs"/>
              </a:rPr>
              <a:t>ybersecurity</a:t>
            </a: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 Strategy</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Developed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comprehensive national cybersecurity strategies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and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operating models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to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guide the entity toward desired target state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with a key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vision, mission, and national goals around securing the country</a:t>
            </a:r>
          </a:p>
        </p:txBody>
      </p:sp>
      <p:sp>
        <p:nvSpPr>
          <p:cNvPr id="60" name="TextBox 59">
            <a:extLst>
              <a:ext uri="{FF2B5EF4-FFF2-40B4-BE49-F238E27FC236}">
                <a16:creationId xmlns:a16="http://schemas.microsoft.com/office/drawing/2014/main" id="{F05ABB97-E3E9-4E07-9339-41C3424D0823}"/>
              </a:ext>
            </a:extLst>
          </p:cNvPr>
          <p:cNvSpPr txBox="1"/>
          <p:nvPr/>
        </p:nvSpPr>
        <p:spPr>
          <a:xfrm>
            <a:off x="6292284" y="3145301"/>
            <a:ext cx="2386788" cy="1638910"/>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O</a:t>
            </a:r>
            <a:r>
              <a:rPr kumimoji="0" lang="en-US" sz="1400" b="1" i="0" u="none" strike="noStrike" kern="1200" cap="none" spc="0" normalizeH="0" baseline="0" noProof="0" dirty="0" err="1">
                <a:ln>
                  <a:noFill/>
                </a:ln>
                <a:solidFill>
                  <a:srgbClr val="5D7D95"/>
                </a:solidFill>
                <a:effectLst/>
                <a:uLnTx/>
                <a:uFillTx/>
                <a:latin typeface="Calibri" panose="020F0502020204030204"/>
                <a:ea typeface="+mn-ea"/>
                <a:cs typeface="+mn-cs"/>
              </a:rPr>
              <a:t>perational</a:t>
            </a: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 Frameworks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Created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detailed operational frameworks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based on key cybersecurity capabilities needed to secure the country and support cyber hygiene and resilience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for risk management, incident response, and information sharing</a:t>
            </a:r>
          </a:p>
        </p:txBody>
      </p:sp>
      <p:sp>
        <p:nvSpPr>
          <p:cNvPr id="62" name="TextBox 61">
            <a:extLst>
              <a:ext uri="{FF2B5EF4-FFF2-40B4-BE49-F238E27FC236}">
                <a16:creationId xmlns:a16="http://schemas.microsoft.com/office/drawing/2014/main" id="{C0581693-95BF-4E1E-9614-52167E06D42D}"/>
              </a:ext>
            </a:extLst>
          </p:cNvPr>
          <p:cNvSpPr txBox="1"/>
          <p:nvPr/>
        </p:nvSpPr>
        <p:spPr>
          <a:xfrm>
            <a:off x="9043212" y="3145301"/>
            <a:ext cx="2386788" cy="1454244"/>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1" u="none" strike="noStrike" kern="1200" cap="none" spc="0" normalizeH="0" baseline="0" noProof="0" dirty="0">
                <a:ln>
                  <a:noFill/>
                </a:ln>
                <a:solidFill>
                  <a:srgbClr val="5D7D95"/>
                </a:solidFill>
                <a:effectLst/>
                <a:uLnTx/>
                <a:uFillTx/>
                <a:latin typeface="Calibri" panose="020F0502020204030204"/>
                <a:ea typeface="+mn-ea"/>
                <a:cs typeface="+mn-cs"/>
              </a:rPr>
              <a:t>Implementation Roadmap</a:t>
            </a:r>
            <a:endPar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Created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national-level and organizational-level implementation roadmaps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that provided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actionable projects and activities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to support implementation of cybersecurity strategy and operational frameworks</a:t>
            </a:r>
          </a:p>
        </p:txBody>
      </p:sp>
      <p:pic>
        <p:nvPicPr>
          <p:cNvPr id="14" name="Picture 13">
            <a:extLst>
              <a:ext uri="{FF2B5EF4-FFF2-40B4-BE49-F238E27FC236}">
                <a16:creationId xmlns:a16="http://schemas.microsoft.com/office/drawing/2014/main" id="{B516EA6E-DD8C-412E-BDEF-BAF532C7AA18}"/>
              </a:ext>
            </a:extLst>
          </p:cNvPr>
          <p:cNvPicPr>
            <a:picLocks noChangeAspect="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827688" y="5181762"/>
            <a:ext cx="503802" cy="503802"/>
          </a:xfrm>
          <a:prstGeom prst="rect">
            <a:avLst/>
          </a:prstGeom>
          <a:noFill/>
        </p:spPr>
      </p:pic>
      <p:pic>
        <p:nvPicPr>
          <p:cNvPr id="15" name="Picture 14">
            <a:extLst>
              <a:ext uri="{FF2B5EF4-FFF2-40B4-BE49-F238E27FC236}">
                <a16:creationId xmlns:a16="http://schemas.microsoft.com/office/drawing/2014/main" id="{DF181893-A6DE-48C4-AF40-CFD2CA9AE3E3}"/>
              </a:ext>
            </a:extLst>
          </p:cNvPr>
          <p:cNvPicPr>
            <a:picLocks noChangeAspect="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196903" y="5181762"/>
            <a:ext cx="503802" cy="503802"/>
          </a:xfrm>
          <a:prstGeom prst="rect">
            <a:avLst/>
          </a:prstGeom>
          <a:noFill/>
        </p:spPr>
      </p:pic>
      <p:pic>
        <p:nvPicPr>
          <p:cNvPr id="16" name="Picture 15">
            <a:extLst>
              <a:ext uri="{FF2B5EF4-FFF2-40B4-BE49-F238E27FC236}">
                <a16:creationId xmlns:a16="http://schemas.microsoft.com/office/drawing/2014/main" id="{096806C9-7949-46F5-82CA-511E4D16C78B}"/>
              </a:ext>
            </a:extLst>
          </p:cNvPr>
          <p:cNvPicPr>
            <a:picLocks noChangeAspect="1"/>
          </p:cNvPicPr>
          <p:nvPr/>
        </p:nvPicPr>
        <p:blipFill>
          <a:blip r:embed="rId10"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9604316" y="5181762"/>
            <a:ext cx="503802" cy="503802"/>
          </a:xfrm>
          <a:prstGeom prst="rect">
            <a:avLst/>
          </a:prstGeom>
          <a:noFill/>
        </p:spPr>
      </p:pic>
      <p:sp>
        <p:nvSpPr>
          <p:cNvPr id="56" name="Oval 55">
            <a:extLst>
              <a:ext uri="{FF2B5EF4-FFF2-40B4-BE49-F238E27FC236}">
                <a16:creationId xmlns:a16="http://schemas.microsoft.com/office/drawing/2014/main" id="{A39F61DF-208F-451C-9E3D-8BEB74A535E2}"/>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65" name="AutoShape 1177">
            <a:extLst>
              <a:ext uri="{FF2B5EF4-FFF2-40B4-BE49-F238E27FC236}">
                <a16:creationId xmlns:a16="http://schemas.microsoft.com/office/drawing/2014/main" id="{D6D1C032-ED38-408A-8501-8F055CC965C6}"/>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 Cybersecurity Leader with Deep Expertise in Developing National and Sector Level Programs</a:t>
            </a:r>
          </a:p>
        </p:txBody>
      </p:sp>
      <p:sp>
        <p:nvSpPr>
          <p:cNvPr id="37" name="STAMP">
            <a:extLst>
              <a:ext uri="{FF2B5EF4-FFF2-40B4-BE49-F238E27FC236}">
                <a16:creationId xmlns:a16="http://schemas.microsoft.com/office/drawing/2014/main" id="{73789417-A757-4E4C-87ED-591B8B49177A}"/>
              </a:ext>
            </a:extLst>
          </p:cNvPr>
          <p:cNvSpPr txBox="1"/>
          <p:nvPr/>
        </p:nvSpPr>
        <p:spPr>
          <a:xfrm>
            <a:off x="10058400"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38" name="Footer Placeholder 3">
            <a:extLst>
              <a:ext uri="{FF2B5EF4-FFF2-40B4-BE49-F238E27FC236}">
                <a16:creationId xmlns:a16="http://schemas.microsoft.com/office/drawing/2014/main" id="{B6651DA8-925C-454E-A931-87E6E8F4C10B}"/>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2959470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3" name="Rectangle 72">
            <a:extLst>
              <a:ext uri="{FF2B5EF4-FFF2-40B4-BE49-F238E27FC236}">
                <a16:creationId xmlns:a16="http://schemas.microsoft.com/office/drawing/2014/main" id="{86F6143B-5805-4508-B4A9-ADB70B80527D}"/>
              </a:ext>
            </a:extLst>
          </p:cNvPr>
          <p:cNvSpPr/>
          <p:nvPr/>
        </p:nvSpPr>
        <p:spPr>
          <a:xfrm>
            <a:off x="4413593" y="5109478"/>
            <a:ext cx="3331992"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4-year roadmap to guide the development of the initiatives</a:t>
            </a:r>
          </a:p>
        </p:txBody>
      </p:sp>
      <p:sp>
        <p:nvSpPr>
          <p:cNvPr id="74" name="Rectangle 73">
            <a:extLst>
              <a:ext uri="{FF2B5EF4-FFF2-40B4-BE49-F238E27FC236}">
                <a16:creationId xmlns:a16="http://schemas.microsoft.com/office/drawing/2014/main" id="{12457DDA-7C19-4462-8C4E-C6B7A251E78A}"/>
              </a:ext>
            </a:extLst>
          </p:cNvPr>
          <p:cNvSpPr/>
          <p:nvPr/>
        </p:nvSpPr>
        <p:spPr>
          <a:xfrm>
            <a:off x="8190221" y="5109478"/>
            <a:ext cx="3331992"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 set of Key Performance Indicators (KPIs) for each of the identified strategy initiatives</a:t>
            </a:r>
          </a:p>
        </p:txBody>
      </p:sp>
      <p:sp>
        <p:nvSpPr>
          <p:cNvPr id="13" name="Rectangle 12">
            <a:extLst>
              <a:ext uri="{FF2B5EF4-FFF2-40B4-BE49-F238E27FC236}">
                <a16:creationId xmlns:a16="http://schemas.microsoft.com/office/drawing/2014/main" id="{B44A036B-C958-4E6D-9313-A8BCBCE12EA6}"/>
              </a:ext>
            </a:extLst>
          </p:cNvPr>
          <p:cNvSpPr/>
          <p:nvPr/>
        </p:nvSpPr>
        <p:spPr>
          <a:xfrm>
            <a:off x="782808" y="2053855"/>
            <a:ext cx="50845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a 3-year cybersecurity strategy for a GCC telecommunication sector</a:t>
            </a:r>
          </a:p>
        </p:txBody>
      </p:sp>
      <p:cxnSp>
        <p:nvCxnSpPr>
          <p:cNvPr id="54" name="Straight Connector 53">
            <a:extLst>
              <a:ext uri="{FF2B5EF4-FFF2-40B4-BE49-F238E27FC236}">
                <a16:creationId xmlns:a16="http://schemas.microsoft.com/office/drawing/2014/main" id="{17B66AF3-6C50-4988-8D93-BFDE793BF193}"/>
              </a:ext>
            </a:extLst>
          </p:cNvPr>
          <p:cNvCxnSpPr>
            <a:cxnSpLocks/>
          </p:cNvCxnSpPr>
          <p:nvPr/>
        </p:nvCxnSpPr>
        <p:spPr>
          <a:xfrm>
            <a:off x="734538" y="502259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5AD56EF-B026-4A65-947B-FBB2663B4F81}"/>
              </a:ext>
            </a:extLst>
          </p:cNvPr>
          <p:cNvCxnSpPr>
            <a:cxnSpLocks/>
          </p:cNvCxnSpPr>
          <p:nvPr/>
        </p:nvCxnSpPr>
        <p:spPr>
          <a:xfrm>
            <a:off x="734538" y="30351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05F049A-AC5F-4360-BB1E-74EA2B5544E0}"/>
              </a:ext>
            </a:extLst>
          </p:cNvPr>
          <p:cNvSpPr txBox="1"/>
          <p:nvPr/>
        </p:nvSpPr>
        <p:spPr>
          <a:xfrm>
            <a:off x="685800" y="2743200"/>
            <a:ext cx="151689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D7D95"/>
                </a:solidFill>
                <a:effectLst/>
                <a:uLnTx/>
                <a:uFillTx/>
                <a:latin typeface="Calibri" panose="020F0502020204030204"/>
                <a:ea typeface="+mn-ea"/>
                <a:cs typeface="+mn-cs"/>
              </a:rPr>
              <a:t>CONTRIBUTION</a:t>
            </a:r>
          </a:p>
        </p:txBody>
      </p:sp>
      <p:sp>
        <p:nvSpPr>
          <p:cNvPr id="55" name="TextBox 54">
            <a:extLst>
              <a:ext uri="{FF2B5EF4-FFF2-40B4-BE49-F238E27FC236}">
                <a16:creationId xmlns:a16="http://schemas.microsoft.com/office/drawing/2014/main" id="{5D06B551-FC5C-45A6-AA71-EAB9653F8607}"/>
              </a:ext>
            </a:extLst>
          </p:cNvPr>
          <p:cNvSpPr txBox="1"/>
          <p:nvPr/>
        </p:nvSpPr>
        <p:spPr>
          <a:xfrm>
            <a:off x="685800" y="4730620"/>
            <a:ext cx="1081193"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7AF99"/>
                </a:solidFill>
                <a:effectLst/>
                <a:uLnTx/>
                <a:uFillTx/>
                <a:latin typeface="Calibri" panose="020F0502020204030204"/>
                <a:ea typeface="+mn-ea"/>
                <a:cs typeface="+mn-cs"/>
              </a:rPr>
              <a:t>OUTCOME</a:t>
            </a:r>
          </a:p>
        </p:txBody>
      </p:sp>
      <p:sp>
        <p:nvSpPr>
          <p:cNvPr id="9" name="Rectangle 8">
            <a:extLst>
              <a:ext uri="{FF2B5EF4-FFF2-40B4-BE49-F238E27FC236}">
                <a16:creationId xmlns:a16="http://schemas.microsoft.com/office/drawing/2014/main" id="{8964281F-F34C-4A6E-B261-101D1202A7DE}"/>
              </a:ext>
            </a:extLst>
          </p:cNvPr>
          <p:cNvSpPr/>
          <p:nvPr/>
        </p:nvSpPr>
        <p:spPr>
          <a:xfrm>
            <a:off x="782808" y="3043994"/>
            <a:ext cx="10734226" cy="1740216"/>
          </a:xfrm>
          <a:prstGeom prst="rect">
            <a:avLst/>
          </a:prstGeom>
          <a:solidFill>
            <a:srgbClr val="EAEE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71B33E4-9787-44EE-B4E8-EFA06CA029C0}"/>
              </a:ext>
            </a:extLst>
          </p:cNvPr>
          <p:cNvSpPr/>
          <p:nvPr/>
        </p:nvSpPr>
        <p:spPr>
          <a:xfrm>
            <a:off x="782808" y="5109478"/>
            <a:ext cx="3331992"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Internal and a public version of the telecommunications sector security strategy</a:t>
            </a:r>
          </a:p>
        </p:txBody>
      </p:sp>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dirty="0">
                <a:solidFill>
                  <a:schemeClr val="tx1"/>
                </a:solidFill>
                <a:latin typeface="Oswald Light" panose="00000400000000000000" pitchFamily="2" charset="0"/>
              </a:rPr>
              <a:t>We also developed a sectorial cybersecurity strategy for a GCC Telecommunications Regulatory Authority and identified regulatory gaps in comparison to benchmarks</a:t>
            </a:r>
            <a:endParaRPr lang="en-US" dirty="0">
              <a:solidFill>
                <a:schemeClr val="tx1"/>
              </a:solidFill>
            </a:endParaRP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a:xfrm>
            <a:off x="3388736" y="1112624"/>
            <a:ext cx="5414559" cy="215444"/>
          </a:xfrm>
        </p:spPr>
        <p:txBody>
          <a:bodyPr/>
          <a:lstStyle/>
          <a:p>
            <a:r>
              <a:rPr lang="en-US" dirty="0"/>
              <a:t>Case Study (2/2) – GCC Telecommunication Sector Cybersecurity Strategy</a:t>
            </a:r>
          </a:p>
        </p:txBody>
      </p:sp>
      <p:sp>
        <p:nvSpPr>
          <p:cNvPr id="27" name="STAMP">
            <a:extLst>
              <a:ext uri="{FF2B5EF4-FFF2-40B4-BE49-F238E27FC236}">
                <a16:creationId xmlns:a16="http://schemas.microsoft.com/office/drawing/2014/main" id="{6F5674EA-7F24-4D71-ADC8-7B1B68412016}"/>
              </a:ext>
            </a:extLst>
          </p:cNvPr>
          <p:cNvSpPr txBox="1"/>
          <p:nvPr/>
        </p:nvSpPr>
        <p:spPr>
          <a:xfrm>
            <a:off x="100584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cxnSp>
        <p:nvCxnSpPr>
          <p:cNvPr id="8" name="Straight Connector 7">
            <a:extLst>
              <a:ext uri="{FF2B5EF4-FFF2-40B4-BE49-F238E27FC236}">
                <a16:creationId xmlns:a16="http://schemas.microsoft.com/office/drawing/2014/main" id="{06A7D358-3FE2-4524-8A5B-C7CD0207D0D6}"/>
              </a:ext>
            </a:extLst>
          </p:cNvPr>
          <p:cNvCxnSpPr>
            <a:cxnSpLocks/>
          </p:cNvCxnSpPr>
          <p:nvPr/>
        </p:nvCxnSpPr>
        <p:spPr>
          <a:xfrm>
            <a:off x="734538" y="15873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591216-E6C5-44BC-AF18-1ED3DF649770}"/>
              </a:ext>
            </a:extLst>
          </p:cNvPr>
          <p:cNvSpPr txBox="1"/>
          <p:nvPr/>
        </p:nvSpPr>
        <p:spPr>
          <a:xfrm>
            <a:off x="766562" y="1595746"/>
            <a:ext cx="10543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Independent body regulating a GCC telecoms sector, presiding over licensing, regulation and policy making, consumer protection, and technical operations</a:t>
            </a:r>
          </a:p>
        </p:txBody>
      </p:sp>
      <p:sp>
        <p:nvSpPr>
          <p:cNvPr id="59" name="TextBox 58">
            <a:extLst>
              <a:ext uri="{FF2B5EF4-FFF2-40B4-BE49-F238E27FC236}">
                <a16:creationId xmlns:a16="http://schemas.microsoft.com/office/drawing/2014/main" id="{A6FFDE55-CD94-4926-B26D-1FA8FBCBDBA1}"/>
              </a:ext>
            </a:extLst>
          </p:cNvPr>
          <p:cNvSpPr txBox="1"/>
          <p:nvPr/>
        </p:nvSpPr>
        <p:spPr>
          <a:xfrm>
            <a:off x="685800" y="1305743"/>
            <a:ext cx="271055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Calibri" panose="020F0502020204030204"/>
                <a:ea typeface="+mn-ea"/>
                <a:cs typeface="+mn-cs"/>
              </a:rPr>
              <a:t>SITUATION &amp; REQUIREMENTS</a:t>
            </a:r>
          </a:p>
        </p:txBody>
      </p:sp>
      <p:cxnSp>
        <p:nvCxnSpPr>
          <p:cNvPr id="12" name="Straight Connector 11">
            <a:extLst>
              <a:ext uri="{FF2B5EF4-FFF2-40B4-BE49-F238E27FC236}">
                <a16:creationId xmlns:a16="http://schemas.microsoft.com/office/drawing/2014/main" id="{A10C04D0-C128-4799-80B3-42635C5940DF}"/>
              </a:ext>
            </a:extLst>
          </p:cNvPr>
          <p:cNvCxnSpPr>
            <a:cxnSpLocks/>
          </p:cNvCxnSpPr>
          <p:nvPr/>
        </p:nvCxnSpPr>
        <p:spPr>
          <a:xfrm>
            <a:off x="2929654"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117F3BB-7A46-4899-AE39-47196CB7E9ED}"/>
              </a:ext>
            </a:extLst>
          </p:cNvPr>
          <p:cNvCxnSpPr>
            <a:cxnSpLocks/>
          </p:cNvCxnSpPr>
          <p:nvPr/>
        </p:nvCxnSpPr>
        <p:spPr>
          <a:xfrm>
            <a:off x="9370192"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11BC3E-094F-426F-B6A9-BBE9531FC618}"/>
              </a:ext>
            </a:extLst>
          </p:cNvPr>
          <p:cNvCxnSpPr>
            <a:cxnSpLocks/>
          </p:cNvCxnSpPr>
          <p:nvPr/>
        </p:nvCxnSpPr>
        <p:spPr>
          <a:xfrm>
            <a:off x="5076500"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2039E03-94DC-49E3-8A01-BDEB2F983C9E}"/>
              </a:ext>
            </a:extLst>
          </p:cNvPr>
          <p:cNvGrpSpPr/>
          <p:nvPr/>
        </p:nvGrpSpPr>
        <p:grpSpPr>
          <a:xfrm>
            <a:off x="6437621" y="2053855"/>
            <a:ext cx="5084592" cy="674227"/>
            <a:chOff x="6508642" y="2053855"/>
            <a:chExt cx="5084592" cy="674227"/>
          </a:xfrm>
        </p:grpSpPr>
        <p:sp>
          <p:nvSpPr>
            <p:cNvPr id="71" name="Rectangle 70">
              <a:extLst>
                <a:ext uri="{FF2B5EF4-FFF2-40B4-BE49-F238E27FC236}">
                  <a16:creationId xmlns:a16="http://schemas.microsoft.com/office/drawing/2014/main" id="{8942925B-569B-4F7D-8DD2-EB7DE31F5A94}"/>
                </a:ext>
              </a:extLst>
            </p:cNvPr>
            <p:cNvSpPr/>
            <p:nvPr/>
          </p:nvSpPr>
          <p:spPr>
            <a:xfrm>
              <a:off x="6508642" y="2053855"/>
              <a:ext cx="50845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a comprehensive roadmap for adopting and implementing the strategy to achieve key objectives</a:t>
              </a:r>
            </a:p>
          </p:txBody>
        </p:sp>
        <p:pic>
          <p:nvPicPr>
            <p:cNvPr id="51" name="Picture 10" descr="Destination ">
              <a:extLst>
                <a:ext uri="{FF2B5EF4-FFF2-40B4-BE49-F238E27FC236}">
                  <a16:creationId xmlns:a16="http://schemas.microsoft.com/office/drawing/2014/main" id="{7D04D19A-9F18-4822-8A96-1884F9B6F617}"/>
                </a:ext>
              </a:extLst>
            </p:cNvPr>
            <p:cNvPicPr>
              <a:picLocks noChangeAspect="1" noChangeArrowheads="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619581" y="2182786"/>
              <a:ext cx="416365" cy="41636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4" name="Straight Connector 63">
            <a:extLst>
              <a:ext uri="{FF2B5EF4-FFF2-40B4-BE49-F238E27FC236}">
                <a16:creationId xmlns:a16="http://schemas.microsoft.com/office/drawing/2014/main" id="{8BA4C34A-3FFD-4696-BC90-34D0B37F5D0A}"/>
              </a:ext>
            </a:extLst>
          </p:cNvPr>
          <p:cNvCxnSpPr>
            <a:cxnSpLocks/>
          </p:cNvCxnSpPr>
          <p:nvPr/>
        </p:nvCxnSpPr>
        <p:spPr>
          <a:xfrm>
            <a:off x="7223346"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39" name="Picture 4" descr="Strategy ">
            <a:extLst>
              <a:ext uri="{FF2B5EF4-FFF2-40B4-BE49-F238E27FC236}">
                <a16:creationId xmlns:a16="http://schemas.microsoft.com/office/drawing/2014/main" id="{2A957B5A-D221-4E31-91C0-6241A0409B1D}"/>
              </a:ext>
            </a:extLst>
          </p:cNvPr>
          <p:cNvPicPr>
            <a:picLocks noChangeAspect="1" noChangeArrowheads="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4189" y="2182786"/>
            <a:ext cx="416365" cy="416365"/>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58AD48CC-9E5F-4E17-9821-D61D0BD658AE}"/>
              </a:ext>
            </a:extLst>
          </p:cNvPr>
          <p:cNvSpPr txBox="1"/>
          <p:nvPr/>
        </p:nvSpPr>
        <p:spPr>
          <a:xfrm>
            <a:off x="790428" y="3145301"/>
            <a:ext cx="2131606" cy="1638910"/>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Cybersecurity Events Study</a:t>
            </a:r>
            <a:endPar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Studied hundreds of historical Cybersecurity events</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 relevant to the GCC Telecommunications Regulatory Authority (TRA) and the telecommunications sector to identify relevant security concerns </a:t>
            </a:r>
          </a:p>
        </p:txBody>
      </p:sp>
      <p:sp>
        <p:nvSpPr>
          <p:cNvPr id="57" name="TextBox 56">
            <a:extLst>
              <a:ext uri="{FF2B5EF4-FFF2-40B4-BE49-F238E27FC236}">
                <a16:creationId xmlns:a16="http://schemas.microsoft.com/office/drawing/2014/main" id="{86FEC387-E82F-477F-A6BC-E159081A92E3}"/>
              </a:ext>
            </a:extLst>
          </p:cNvPr>
          <p:cNvSpPr txBox="1"/>
          <p:nvPr/>
        </p:nvSpPr>
        <p:spPr>
          <a:xfrm>
            <a:off x="2937274" y="3145301"/>
            <a:ext cx="2131606" cy="1485022"/>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GCC Telecommunication Sector Baseline</a:t>
            </a:r>
            <a:endPar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Developed a comprehensive baseline of the GCC Telecommunication sector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including reviewing TRA’s existing regulations and projects</a:t>
            </a:r>
          </a:p>
        </p:txBody>
      </p:sp>
      <p:sp>
        <p:nvSpPr>
          <p:cNvPr id="60" name="TextBox 59">
            <a:extLst>
              <a:ext uri="{FF2B5EF4-FFF2-40B4-BE49-F238E27FC236}">
                <a16:creationId xmlns:a16="http://schemas.microsoft.com/office/drawing/2014/main" id="{F05ABB97-E3E9-4E07-9339-41C3424D0823}"/>
              </a:ext>
            </a:extLst>
          </p:cNvPr>
          <p:cNvSpPr txBox="1"/>
          <p:nvPr/>
        </p:nvSpPr>
        <p:spPr>
          <a:xfrm>
            <a:off x="5084120" y="3145301"/>
            <a:ext cx="2131606" cy="1669688"/>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Global and Regional Benchmarks</a:t>
            </a:r>
            <a:endPar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Compared the GCC telecommunications sector current state against global and regional benchmarks and best practices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to derive key strengths and improvement areas</a:t>
            </a:r>
          </a:p>
        </p:txBody>
      </p:sp>
      <p:sp>
        <p:nvSpPr>
          <p:cNvPr id="62" name="TextBox 61">
            <a:extLst>
              <a:ext uri="{FF2B5EF4-FFF2-40B4-BE49-F238E27FC236}">
                <a16:creationId xmlns:a16="http://schemas.microsoft.com/office/drawing/2014/main" id="{C0581693-95BF-4E1E-9614-52167E06D42D}"/>
              </a:ext>
            </a:extLst>
          </p:cNvPr>
          <p:cNvSpPr txBox="1"/>
          <p:nvPr/>
        </p:nvSpPr>
        <p:spPr>
          <a:xfrm>
            <a:off x="7230966" y="3145301"/>
            <a:ext cx="2131606" cy="1115690"/>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1" u="none" strike="noStrike" kern="1200" cap="none" spc="0" normalizeH="0" baseline="0" noProof="0" dirty="0">
                <a:ln>
                  <a:noFill/>
                </a:ln>
                <a:solidFill>
                  <a:srgbClr val="5D7D95"/>
                </a:solidFill>
                <a:effectLst/>
                <a:uLnTx/>
                <a:uFillTx/>
                <a:latin typeface="Calibri" panose="020F0502020204030204"/>
                <a:ea typeface="+mn-ea"/>
                <a:cs typeface="+mn-cs"/>
              </a:rPr>
              <a:t>ICT Regulations Gap Assessment</a:t>
            </a:r>
            <a:endPar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Identified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gaps along current ICT regulations</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 based on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benchmarks and best practices</a:t>
            </a:r>
          </a:p>
        </p:txBody>
      </p:sp>
      <p:sp>
        <p:nvSpPr>
          <p:cNvPr id="63" name="TextBox 62">
            <a:extLst>
              <a:ext uri="{FF2B5EF4-FFF2-40B4-BE49-F238E27FC236}">
                <a16:creationId xmlns:a16="http://schemas.microsoft.com/office/drawing/2014/main" id="{99778134-9B0D-4EFB-A52E-33F121F127BA}"/>
              </a:ext>
            </a:extLst>
          </p:cNvPr>
          <p:cNvSpPr txBox="1"/>
          <p:nvPr/>
        </p:nvSpPr>
        <p:spPr>
          <a:xfrm>
            <a:off x="9377812" y="3145301"/>
            <a:ext cx="2131606" cy="1638910"/>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Security Strategy</a:t>
            </a:r>
            <a:endPar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Developed the telecommunications sector security strategy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including TRA’s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vision and strategic objectives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for the sector as well as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initiative charters</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 to address the identified security priorities</a:t>
            </a:r>
          </a:p>
        </p:txBody>
      </p:sp>
      <p:pic>
        <p:nvPicPr>
          <p:cNvPr id="76" name="Picture 20" descr="Strategy ">
            <a:extLst>
              <a:ext uri="{FF2B5EF4-FFF2-40B4-BE49-F238E27FC236}">
                <a16:creationId xmlns:a16="http://schemas.microsoft.com/office/drawing/2014/main" id="{8D2C8761-99CA-4C30-958E-27B70D0FE52C}"/>
              </a:ext>
            </a:extLst>
          </p:cNvPr>
          <p:cNvPicPr>
            <a:picLocks noChangeAspect="1" noChangeArrowheads="1"/>
          </p:cNvPicPr>
          <p:nvPr/>
        </p:nvPicPr>
        <p:blipFill>
          <a:blip r:embed="rId8"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2196903" y="5181762"/>
            <a:ext cx="503802" cy="50380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8" descr="Speedometer ">
            <a:extLst>
              <a:ext uri="{FF2B5EF4-FFF2-40B4-BE49-F238E27FC236}">
                <a16:creationId xmlns:a16="http://schemas.microsoft.com/office/drawing/2014/main" id="{C64BA61F-8643-49AF-BAA3-A373AD553779}"/>
              </a:ext>
            </a:extLst>
          </p:cNvPr>
          <p:cNvPicPr>
            <a:picLocks noChangeAspect="1" noChangeArrowheads="1"/>
          </p:cNvPicPr>
          <p:nvPr/>
        </p:nvPicPr>
        <p:blipFill>
          <a:blip r:embed="rId9"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604316" y="5181762"/>
            <a:ext cx="503802" cy="50380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Destination ">
            <a:extLst>
              <a:ext uri="{FF2B5EF4-FFF2-40B4-BE49-F238E27FC236}">
                <a16:creationId xmlns:a16="http://schemas.microsoft.com/office/drawing/2014/main" id="{CFC91B64-650D-4B1F-9B1F-61D0CE04D8E3}"/>
              </a:ext>
            </a:extLst>
          </p:cNvPr>
          <p:cNvPicPr>
            <a:picLocks noChangeAspect="1" noChangeArrowheads="1"/>
          </p:cNvPicPr>
          <p:nvPr/>
        </p:nvPicPr>
        <p:blipFill>
          <a:blip r:embed="rId10"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827688" y="5181762"/>
            <a:ext cx="503802" cy="503802"/>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E9CB28B7-E7E8-4C16-839F-B0BB2E5D44DF}"/>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3</a:t>
            </a:r>
          </a:p>
        </p:txBody>
      </p:sp>
      <p:sp>
        <p:nvSpPr>
          <p:cNvPr id="38" name="AutoShape 1177">
            <a:extLst>
              <a:ext uri="{FF2B5EF4-FFF2-40B4-BE49-F238E27FC236}">
                <a16:creationId xmlns:a16="http://schemas.microsoft.com/office/drawing/2014/main" id="{A02FC658-2EDF-45E8-8F07-09C5CB9F2FDA}"/>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Global Cybersecurity Leader with Deep Expertise in Developing National and Sector Level Programs</a:t>
            </a:r>
          </a:p>
        </p:txBody>
      </p:sp>
      <p:sp>
        <p:nvSpPr>
          <p:cNvPr id="41" name="Footer Placeholder 3">
            <a:extLst>
              <a:ext uri="{FF2B5EF4-FFF2-40B4-BE49-F238E27FC236}">
                <a16:creationId xmlns:a16="http://schemas.microsoft.com/office/drawing/2014/main" id="{7AF2D8B8-5E24-4DCC-BFDE-7FBE9C02A057}"/>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2506890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09A0BB3-3C0D-4BD7-9154-ADF1E97E307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Object 7" hidden="1">
                        <a:extLst>
                          <a:ext uri="{FF2B5EF4-FFF2-40B4-BE49-F238E27FC236}">
                            <a16:creationId xmlns:a16="http://schemas.microsoft.com/office/drawing/2014/main" id="{E09A0BB3-3C0D-4BD7-9154-ADF1E97E307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le 5">
            <a:extLst>
              <a:ext uri="{FF2B5EF4-FFF2-40B4-BE49-F238E27FC236}">
                <a16:creationId xmlns:a16="http://schemas.microsoft.com/office/drawing/2014/main" id="{35631544-4F2B-4A5B-ABDF-56CCB987795D}"/>
              </a:ext>
            </a:extLst>
          </p:cNvPr>
          <p:cNvSpPr>
            <a:spLocks noGrp="1"/>
          </p:cNvSpPr>
          <p:nvPr>
            <p:ph type="title"/>
          </p:nvPr>
        </p:nvSpPr>
        <p:spPr/>
        <p:txBody>
          <a:bodyPr vert="horz"/>
          <a:lstStyle/>
          <a:p>
            <a:r>
              <a:rPr lang="en-US" dirty="0">
                <a:latin typeface="Oswald"/>
              </a:rPr>
              <a:t>Booz Allen has engaged in a wide range of international IT/OT cybersecurity smart infrastructure assessments across various sectors such as utilities and manufacturing</a:t>
            </a:r>
          </a:p>
        </p:txBody>
      </p:sp>
      <p:sp>
        <p:nvSpPr>
          <p:cNvPr id="49" name="Footer Placeholder 3">
            <a:extLst>
              <a:ext uri="{FF2B5EF4-FFF2-40B4-BE49-F238E27FC236}">
                <a16:creationId xmlns:a16="http://schemas.microsoft.com/office/drawing/2014/main" id="{A4579A87-1CA1-42E8-B57A-55EA56640CC9}"/>
              </a:ext>
            </a:extLst>
          </p:cNvPr>
          <p:cNvSpPr>
            <a:spLocks noGrp="1"/>
          </p:cNvSpPr>
          <p:nvPr>
            <p:ph type="ftr" sz="quarter" idx="3"/>
          </p:nvPr>
        </p:nvSpPr>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7" name="Text Placeholder 6">
            <a:extLst>
              <a:ext uri="{FF2B5EF4-FFF2-40B4-BE49-F238E27FC236}">
                <a16:creationId xmlns:a16="http://schemas.microsoft.com/office/drawing/2014/main" id="{06CFD214-C982-4D1C-A5B3-0E8EB54B91BD}"/>
              </a:ext>
            </a:extLst>
          </p:cNvPr>
          <p:cNvSpPr>
            <a:spLocks noGrp="1"/>
          </p:cNvSpPr>
          <p:nvPr>
            <p:ph type="body" sz="quarter" idx="11"/>
          </p:nvPr>
        </p:nvSpPr>
        <p:spPr/>
        <p:txBody>
          <a:bodyPr/>
          <a:lstStyle/>
          <a:p>
            <a:r>
              <a:rPr lang="en-US" dirty="0"/>
              <a:t>IT/OT Cybersecurity Smart Infrastructure Assessment</a:t>
            </a:r>
          </a:p>
        </p:txBody>
      </p:sp>
      <p:sp>
        <p:nvSpPr>
          <p:cNvPr id="46" name="TextBox 45">
            <a:extLst>
              <a:ext uri="{FF2B5EF4-FFF2-40B4-BE49-F238E27FC236}">
                <a16:creationId xmlns:a16="http://schemas.microsoft.com/office/drawing/2014/main" id="{BFA13D72-264E-4794-B1AA-BAF28B7A33C7}"/>
              </a:ext>
            </a:extLst>
          </p:cNvPr>
          <p:cNvSpPr txBox="1"/>
          <p:nvPr/>
        </p:nvSpPr>
        <p:spPr>
          <a:xfrm rot="16200000">
            <a:off x="-170290" y="5132093"/>
            <a:ext cx="1604315"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Overview</a:t>
            </a:r>
          </a:p>
        </p:txBody>
      </p:sp>
      <p:sp>
        <p:nvSpPr>
          <p:cNvPr id="51" name="Rectangle 50">
            <a:extLst>
              <a:ext uri="{FF2B5EF4-FFF2-40B4-BE49-F238E27FC236}">
                <a16:creationId xmlns:a16="http://schemas.microsoft.com/office/drawing/2014/main" id="{128D9D7D-E566-49BF-ABB4-DED90CAB2137}"/>
              </a:ext>
            </a:extLst>
          </p:cNvPr>
          <p:cNvSpPr/>
          <p:nvPr/>
        </p:nvSpPr>
        <p:spPr>
          <a:xfrm>
            <a:off x="3514120" y="1476696"/>
            <a:ext cx="2466437" cy="1890292"/>
          </a:xfrm>
          <a:prstGeom prst="rect">
            <a:avLst/>
          </a:prstGeom>
          <a:solidFill>
            <a:srgbClr val="243646"/>
          </a:solidFill>
          <a:ln w="12700" cap="flat" cmpd="sng" algn="ctr">
            <a:noFill/>
            <a:prstDash val="solid"/>
            <a:miter lim="800000"/>
          </a:ln>
          <a:effectLst/>
        </p:spPr>
        <p:txBody>
          <a:bodyPr lIns="45720" r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Oil Field Smart Services Manufacturing OT Assessment</a:t>
            </a:r>
            <a:endParaRPr kumimoji="0" lang="en-US" sz="1400" b="1" i="0" u="none" strike="noStrike" kern="0" cap="none" spc="0" normalizeH="0" baseline="0" noProof="0" dirty="0">
              <a:ln>
                <a:noFill/>
              </a:ln>
              <a:solidFill>
                <a:prstClr val="white"/>
              </a:solidFill>
              <a:effectLst/>
              <a:highlight>
                <a:srgbClr val="FFFF00"/>
              </a:highlight>
              <a:uLnTx/>
              <a:uFillTx/>
              <a:latin typeface="Calibri" panose="020F0502020204030204"/>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Multinational Oil Field Services Company and Manufacturer</a:t>
            </a:r>
          </a:p>
        </p:txBody>
      </p:sp>
      <p:sp>
        <p:nvSpPr>
          <p:cNvPr id="57" name="Rectangle 56">
            <a:extLst>
              <a:ext uri="{FF2B5EF4-FFF2-40B4-BE49-F238E27FC236}">
                <a16:creationId xmlns:a16="http://schemas.microsoft.com/office/drawing/2014/main" id="{F64FDA72-EAF8-4A7F-978F-F2880AC7F2D1}"/>
              </a:ext>
            </a:extLst>
          </p:cNvPr>
          <p:cNvSpPr/>
          <p:nvPr/>
        </p:nvSpPr>
        <p:spPr>
          <a:xfrm>
            <a:off x="8686901" y="1476696"/>
            <a:ext cx="2466437" cy="1890292"/>
          </a:xfrm>
          <a:prstGeom prst="rect">
            <a:avLst/>
          </a:prstGeom>
          <a:solidFill>
            <a:srgbClr val="243646"/>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Smart Manufacturing Cybersecurity Analytics</a:t>
            </a:r>
            <a:endParaRPr kumimoji="0" lang="en-US" sz="1400" b="1" i="0" u="none" strike="noStrike" kern="0" cap="none" spc="0" normalizeH="0" baseline="0" noProof="0" dirty="0">
              <a:ln>
                <a:noFill/>
              </a:ln>
              <a:solidFill>
                <a:prstClr val="white"/>
              </a:solidFill>
              <a:effectLst/>
              <a:highlight>
                <a:srgbClr val="FFFF00"/>
              </a:highlight>
              <a:uLnTx/>
              <a:uFillTx/>
              <a:latin typeface="Calibri" panose="020F0502020204030204"/>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Fortune 50 Automotive OEM</a:t>
            </a:r>
          </a:p>
        </p:txBody>
      </p:sp>
      <p:sp>
        <p:nvSpPr>
          <p:cNvPr id="60" name="Rectangle 59">
            <a:extLst>
              <a:ext uri="{FF2B5EF4-FFF2-40B4-BE49-F238E27FC236}">
                <a16:creationId xmlns:a16="http://schemas.microsoft.com/office/drawing/2014/main" id="{CE0FBCF5-D1AB-4629-8902-7F7CF18BE9DA}"/>
              </a:ext>
            </a:extLst>
          </p:cNvPr>
          <p:cNvSpPr/>
          <p:nvPr/>
        </p:nvSpPr>
        <p:spPr>
          <a:xfrm>
            <a:off x="933732" y="1476696"/>
            <a:ext cx="2466437" cy="1890292"/>
          </a:xfrm>
          <a:prstGeom prst="rect">
            <a:avLst/>
          </a:prstGeom>
          <a:solidFill>
            <a:schemeClr val="tx2"/>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0" dirty="0">
                <a:solidFill>
                  <a:srgbClr val="FFFFFF"/>
                </a:solidFill>
                <a:latin typeface="Calibri" panose="020F0502020204030204"/>
                <a:cs typeface="Calibri" panose="020F0502020204030204" pitchFamily="34" charset="0"/>
              </a:rPr>
              <a:t>OT Cybersecurity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0" dirty="0">
                <a:solidFill>
                  <a:srgbClr val="FFFFFF"/>
                </a:solidFill>
                <a:latin typeface="Calibri" panose="020F0502020204030204"/>
                <a:cs typeface="Calibri" panose="020F0502020204030204" pitchFamily="34" charset="0"/>
              </a:rPr>
              <a:t> Assessment for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0" dirty="0">
                <a:solidFill>
                  <a:srgbClr val="FFFFFF"/>
                </a:solidFill>
                <a:latin typeface="Calibri" panose="020F0502020204030204"/>
                <a:cs typeface="Calibri" panose="020F0502020204030204" pitchFamily="34" charset="0"/>
              </a:rPr>
              <a:t>Smart Infrastructure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 Water, Power, and Irrigation</a:t>
            </a:r>
          </a:p>
        </p:txBody>
      </p:sp>
      <p:sp>
        <p:nvSpPr>
          <p:cNvPr id="62" name="Oval 61">
            <a:extLst>
              <a:ext uri="{FF2B5EF4-FFF2-40B4-BE49-F238E27FC236}">
                <a16:creationId xmlns:a16="http://schemas.microsoft.com/office/drawing/2014/main" id="{5C08F295-480A-4747-B7FA-A3010CEEEC89}"/>
              </a:ext>
            </a:extLst>
          </p:cNvPr>
          <p:cNvSpPr/>
          <p:nvPr/>
        </p:nvSpPr>
        <p:spPr>
          <a:xfrm>
            <a:off x="4160424" y="2706620"/>
            <a:ext cx="1181836" cy="12174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63" name="Oval 62">
            <a:extLst>
              <a:ext uri="{FF2B5EF4-FFF2-40B4-BE49-F238E27FC236}">
                <a16:creationId xmlns:a16="http://schemas.microsoft.com/office/drawing/2014/main" id="{76825BBC-D374-4AE6-B60F-D84272010764}"/>
              </a:ext>
            </a:extLst>
          </p:cNvPr>
          <p:cNvSpPr/>
          <p:nvPr/>
        </p:nvSpPr>
        <p:spPr>
          <a:xfrm>
            <a:off x="6744812" y="2706620"/>
            <a:ext cx="1181836" cy="12174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64" name="Oval 63">
            <a:extLst>
              <a:ext uri="{FF2B5EF4-FFF2-40B4-BE49-F238E27FC236}">
                <a16:creationId xmlns:a16="http://schemas.microsoft.com/office/drawing/2014/main" id="{1EF025D6-D3A2-4DB9-97E3-3B061B384078}"/>
              </a:ext>
            </a:extLst>
          </p:cNvPr>
          <p:cNvSpPr/>
          <p:nvPr/>
        </p:nvSpPr>
        <p:spPr>
          <a:xfrm>
            <a:off x="9329204" y="2660956"/>
            <a:ext cx="1181836" cy="12174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65" name="Rectangle 64">
            <a:extLst>
              <a:ext uri="{FF2B5EF4-FFF2-40B4-BE49-F238E27FC236}">
                <a16:creationId xmlns:a16="http://schemas.microsoft.com/office/drawing/2014/main" id="{EB1565BB-4BBB-4143-B63B-15EA1D3E41C0}"/>
              </a:ext>
            </a:extLst>
          </p:cNvPr>
          <p:cNvSpPr/>
          <p:nvPr/>
        </p:nvSpPr>
        <p:spPr>
          <a:xfrm>
            <a:off x="6152660" y="4140201"/>
            <a:ext cx="2412285" cy="2385268"/>
          </a:xfrm>
          <a:prstGeom prst="rect">
            <a:avLst/>
          </a:prstGeom>
        </p:spPr>
        <p:txBody>
          <a:bodyPr wrap="square" lIns="0" rIns="0">
            <a:spAutoFit/>
          </a:bodyPr>
          <a:lstStyle/>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Secured a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greenfield Electric Vehicle manufacture’s facilities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Developed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OT Threat Detection Design Plan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encompassing the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people, process, and technology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necessary to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detect and respond to threats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Conducted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evaluation of OT passive monitoring tools for implementation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across manufacturing plant and developed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next-gen smart initiatives</a:t>
            </a:r>
          </a:p>
        </p:txBody>
      </p:sp>
      <p:cxnSp>
        <p:nvCxnSpPr>
          <p:cNvPr id="66" name="Straight Connector 65">
            <a:extLst>
              <a:ext uri="{FF2B5EF4-FFF2-40B4-BE49-F238E27FC236}">
                <a16:creationId xmlns:a16="http://schemas.microsoft.com/office/drawing/2014/main" id="{CC10AC21-654C-45D1-9D9F-91C2BF6CFEA2}"/>
              </a:ext>
            </a:extLst>
          </p:cNvPr>
          <p:cNvCxnSpPr>
            <a:cxnSpLocks/>
          </p:cNvCxnSpPr>
          <p:nvPr/>
        </p:nvCxnSpPr>
        <p:spPr>
          <a:xfrm>
            <a:off x="933732" y="1476696"/>
            <a:ext cx="0" cy="4795871"/>
          </a:xfrm>
          <a:prstGeom prst="line">
            <a:avLst/>
          </a:prstGeom>
          <a:noFill/>
          <a:ln w="6350" cap="flat" cmpd="sng" algn="ctr">
            <a:solidFill>
              <a:srgbClr val="FFFFFF">
                <a:lumMod val="65000"/>
              </a:srgbClr>
            </a:solidFill>
            <a:prstDash val="solid"/>
            <a:miter lim="800000"/>
            <a:headEnd type="none" w="med" len="med"/>
            <a:tailEnd type="oval" w="med" len="med"/>
          </a:ln>
          <a:effectLst/>
        </p:spPr>
      </p:cxnSp>
      <p:sp>
        <p:nvSpPr>
          <p:cNvPr id="67" name="Rectangle 66">
            <a:extLst>
              <a:ext uri="{FF2B5EF4-FFF2-40B4-BE49-F238E27FC236}">
                <a16:creationId xmlns:a16="http://schemas.microsoft.com/office/drawing/2014/main" id="{47D91FE7-09A2-4EAD-974D-CE0D29DAE429}"/>
              </a:ext>
            </a:extLst>
          </p:cNvPr>
          <p:cNvSpPr/>
          <p:nvPr/>
        </p:nvSpPr>
        <p:spPr>
          <a:xfrm>
            <a:off x="6107951" y="1476696"/>
            <a:ext cx="2466437" cy="1890292"/>
          </a:xfrm>
          <a:prstGeom prst="rect">
            <a:avLst/>
          </a:prstGeom>
          <a:solidFill>
            <a:srgbClr val="243646"/>
          </a:solidFill>
          <a:ln w="12700" cap="flat" cmpd="sng" algn="ctr">
            <a:noFill/>
            <a:prstDash val="solid"/>
            <a:miter lim="800000"/>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Smart Manufacturing Threat Detection and Network Hardening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rPr>
              <a:t>Electric Vehicle Automaker</a:t>
            </a:r>
          </a:p>
        </p:txBody>
      </p:sp>
      <p:sp>
        <p:nvSpPr>
          <p:cNvPr id="73" name="Oval 72">
            <a:extLst>
              <a:ext uri="{FF2B5EF4-FFF2-40B4-BE49-F238E27FC236}">
                <a16:creationId xmlns:a16="http://schemas.microsoft.com/office/drawing/2014/main" id="{4FB6E381-323D-4205-8D66-6314659174DF}"/>
              </a:ext>
            </a:extLst>
          </p:cNvPr>
          <p:cNvSpPr/>
          <p:nvPr/>
        </p:nvSpPr>
        <p:spPr>
          <a:xfrm>
            <a:off x="1568614" y="2706620"/>
            <a:ext cx="1181836" cy="1217432"/>
          </a:xfrm>
          <a:prstGeom prst="ellipse">
            <a:avLst/>
          </a:prstGeom>
          <a:solidFill>
            <a:srgbClr val="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74" name="Oval 73">
            <a:extLst>
              <a:ext uri="{FF2B5EF4-FFF2-40B4-BE49-F238E27FC236}">
                <a16:creationId xmlns:a16="http://schemas.microsoft.com/office/drawing/2014/main" id="{A9EF6813-A243-40AE-9526-6AC18361D1B1}"/>
              </a:ext>
            </a:extLst>
          </p:cNvPr>
          <p:cNvSpPr/>
          <p:nvPr/>
        </p:nvSpPr>
        <p:spPr>
          <a:xfrm>
            <a:off x="1321823" y="2424544"/>
            <a:ext cx="1690256" cy="1690256"/>
          </a:xfrm>
          <a:prstGeom prst="ellipse">
            <a:avLst/>
          </a:prstGeom>
          <a:solidFill>
            <a:schemeClr val="bg1"/>
          </a:solidFill>
          <a:ln w="12700" cap="flat" cmpd="sng" algn="ctr">
            <a:solidFill>
              <a:srgbClr val="5C849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cxnSp>
        <p:nvCxnSpPr>
          <p:cNvPr id="75" name="Straight Connector 74">
            <a:extLst>
              <a:ext uri="{FF2B5EF4-FFF2-40B4-BE49-F238E27FC236}">
                <a16:creationId xmlns:a16="http://schemas.microsoft.com/office/drawing/2014/main" id="{DDC0849B-1A0D-4467-A21E-89FC6AFAE16A}"/>
              </a:ext>
            </a:extLst>
          </p:cNvPr>
          <p:cNvCxnSpPr>
            <a:cxnSpLocks/>
          </p:cNvCxnSpPr>
          <p:nvPr/>
        </p:nvCxnSpPr>
        <p:spPr>
          <a:xfrm>
            <a:off x="3514120" y="1476696"/>
            <a:ext cx="0" cy="4795871"/>
          </a:xfrm>
          <a:prstGeom prst="line">
            <a:avLst/>
          </a:prstGeom>
          <a:noFill/>
          <a:ln w="6350" cap="flat" cmpd="sng" algn="ctr">
            <a:solidFill>
              <a:srgbClr val="FFFFFF">
                <a:lumMod val="65000"/>
              </a:srgbClr>
            </a:solidFill>
            <a:prstDash val="solid"/>
            <a:miter lim="800000"/>
            <a:headEnd type="none" w="med" len="med"/>
            <a:tailEnd type="oval" w="med" len="med"/>
          </a:ln>
          <a:effectLst/>
        </p:spPr>
      </p:cxnSp>
      <p:sp>
        <p:nvSpPr>
          <p:cNvPr id="76" name="Oval 75">
            <a:extLst>
              <a:ext uri="{FF2B5EF4-FFF2-40B4-BE49-F238E27FC236}">
                <a16:creationId xmlns:a16="http://schemas.microsoft.com/office/drawing/2014/main" id="{C9847927-CFF8-4755-89FA-E7D2C77AE77B}"/>
              </a:ext>
            </a:extLst>
          </p:cNvPr>
          <p:cNvSpPr/>
          <p:nvPr/>
        </p:nvSpPr>
        <p:spPr>
          <a:xfrm>
            <a:off x="3902211" y="2424544"/>
            <a:ext cx="1690256" cy="1690256"/>
          </a:xfrm>
          <a:prstGeom prst="ellipse">
            <a:avLst/>
          </a:prstGeom>
          <a:solidFill>
            <a:schemeClr val="bg1"/>
          </a:solidFill>
          <a:ln w="12700" cap="flat" cmpd="sng" algn="ctr">
            <a:solidFill>
              <a:srgbClr val="577F8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cxnSp>
        <p:nvCxnSpPr>
          <p:cNvPr id="77" name="Straight Connector 76">
            <a:extLst>
              <a:ext uri="{FF2B5EF4-FFF2-40B4-BE49-F238E27FC236}">
                <a16:creationId xmlns:a16="http://schemas.microsoft.com/office/drawing/2014/main" id="{BCEB15F5-E72A-4F4C-B7C2-8C9278EE00F2}"/>
              </a:ext>
            </a:extLst>
          </p:cNvPr>
          <p:cNvCxnSpPr>
            <a:cxnSpLocks/>
          </p:cNvCxnSpPr>
          <p:nvPr/>
        </p:nvCxnSpPr>
        <p:spPr>
          <a:xfrm>
            <a:off x="6098510" y="1476696"/>
            <a:ext cx="0" cy="4795871"/>
          </a:xfrm>
          <a:prstGeom prst="line">
            <a:avLst/>
          </a:prstGeom>
          <a:noFill/>
          <a:ln w="6350" cap="flat" cmpd="sng" algn="ctr">
            <a:solidFill>
              <a:srgbClr val="FFFFFF">
                <a:lumMod val="65000"/>
              </a:srgbClr>
            </a:solidFill>
            <a:prstDash val="solid"/>
            <a:miter lim="800000"/>
            <a:headEnd type="none" w="med" len="med"/>
            <a:tailEnd type="oval" w="med" len="med"/>
          </a:ln>
          <a:effectLst/>
        </p:spPr>
      </p:cxnSp>
      <p:sp>
        <p:nvSpPr>
          <p:cNvPr id="78" name="Oval 77">
            <a:extLst>
              <a:ext uri="{FF2B5EF4-FFF2-40B4-BE49-F238E27FC236}">
                <a16:creationId xmlns:a16="http://schemas.microsoft.com/office/drawing/2014/main" id="{12365C5C-9EEA-41CF-95E6-230A6E126F98}"/>
              </a:ext>
            </a:extLst>
          </p:cNvPr>
          <p:cNvSpPr/>
          <p:nvPr/>
        </p:nvSpPr>
        <p:spPr>
          <a:xfrm>
            <a:off x="6486601" y="2424544"/>
            <a:ext cx="1690256" cy="1690256"/>
          </a:xfrm>
          <a:prstGeom prst="ellipse">
            <a:avLst/>
          </a:prstGeom>
          <a:solidFill>
            <a:schemeClr val="bg1"/>
          </a:solidFill>
          <a:ln w="12700" cap="flat" cmpd="sng" algn="ctr">
            <a:solidFill>
              <a:srgbClr val="537A73"/>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cxnSp>
        <p:nvCxnSpPr>
          <p:cNvPr id="79" name="Straight Connector 78">
            <a:extLst>
              <a:ext uri="{FF2B5EF4-FFF2-40B4-BE49-F238E27FC236}">
                <a16:creationId xmlns:a16="http://schemas.microsoft.com/office/drawing/2014/main" id="{82634F94-BD82-4D69-8B1F-E8690B6A9471}"/>
              </a:ext>
            </a:extLst>
          </p:cNvPr>
          <p:cNvCxnSpPr>
            <a:cxnSpLocks/>
          </p:cNvCxnSpPr>
          <p:nvPr/>
        </p:nvCxnSpPr>
        <p:spPr>
          <a:xfrm>
            <a:off x="8686901" y="1476696"/>
            <a:ext cx="0" cy="4795871"/>
          </a:xfrm>
          <a:prstGeom prst="line">
            <a:avLst/>
          </a:prstGeom>
          <a:noFill/>
          <a:ln w="6350" cap="flat" cmpd="sng" algn="ctr">
            <a:solidFill>
              <a:srgbClr val="FFFFFF">
                <a:lumMod val="65000"/>
              </a:srgbClr>
            </a:solidFill>
            <a:prstDash val="solid"/>
            <a:miter lim="800000"/>
            <a:headEnd type="none" w="med" len="med"/>
            <a:tailEnd type="oval" w="med" len="med"/>
          </a:ln>
          <a:effectLst/>
        </p:spPr>
      </p:cxnSp>
      <p:sp>
        <p:nvSpPr>
          <p:cNvPr id="80" name="Oval 79">
            <a:extLst>
              <a:ext uri="{FF2B5EF4-FFF2-40B4-BE49-F238E27FC236}">
                <a16:creationId xmlns:a16="http://schemas.microsoft.com/office/drawing/2014/main" id="{F9126782-B118-4AFD-83D1-D0B51423D89E}"/>
              </a:ext>
            </a:extLst>
          </p:cNvPr>
          <p:cNvSpPr/>
          <p:nvPr/>
        </p:nvSpPr>
        <p:spPr>
          <a:xfrm>
            <a:off x="9074992" y="2424544"/>
            <a:ext cx="1690256" cy="1690256"/>
          </a:xfrm>
          <a:prstGeom prst="ellipse">
            <a:avLst/>
          </a:prstGeom>
          <a:solidFill>
            <a:schemeClr val="bg1"/>
          </a:solidFill>
          <a:ln w="12700" cap="flat" cmpd="sng" algn="ctr">
            <a:solidFill>
              <a:srgbClr val="4F756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Calibri" panose="020F0502020204030204" pitchFamily="34" charset="0"/>
            </a:endParaRPr>
          </a:p>
        </p:txBody>
      </p:sp>
      <p:sp>
        <p:nvSpPr>
          <p:cNvPr id="82" name="Rectangle 81">
            <a:extLst>
              <a:ext uri="{FF2B5EF4-FFF2-40B4-BE49-F238E27FC236}">
                <a16:creationId xmlns:a16="http://schemas.microsoft.com/office/drawing/2014/main" id="{AA177473-5A83-4619-B5DB-22C65DE3CECB}"/>
              </a:ext>
            </a:extLst>
          </p:cNvPr>
          <p:cNvSpPr/>
          <p:nvPr/>
        </p:nvSpPr>
        <p:spPr>
          <a:xfrm>
            <a:off x="3576766" y="4140201"/>
            <a:ext cx="2399792" cy="1977464"/>
          </a:xfrm>
          <a:prstGeom prst="rect">
            <a:avLst/>
          </a:prstGeom>
        </p:spPr>
        <p:txBody>
          <a:bodyPr wrap="square" lIns="0" rIns="0">
            <a:spAutoFit/>
          </a:bodyPr>
          <a:lstStyle/>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Conducted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full-scale assessment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of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organizations 140+ global manufacturing plants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through visits to 8 diverse facilities, to aid in the enablement of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smart manufacturing initiatives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Developed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multi-year roadmap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including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prioritized site tiering</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operating model</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cost estimates, and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manpower modeling</a:t>
            </a:r>
          </a:p>
        </p:txBody>
      </p:sp>
      <p:sp>
        <p:nvSpPr>
          <p:cNvPr id="83" name="Rectangle 82">
            <a:extLst>
              <a:ext uri="{FF2B5EF4-FFF2-40B4-BE49-F238E27FC236}">
                <a16:creationId xmlns:a16="http://schemas.microsoft.com/office/drawing/2014/main" id="{877F63B0-E185-4020-9E0D-B28FB0298612}"/>
              </a:ext>
            </a:extLst>
          </p:cNvPr>
          <p:cNvSpPr/>
          <p:nvPr/>
        </p:nvSpPr>
        <p:spPr>
          <a:xfrm>
            <a:off x="8763981" y="4140201"/>
            <a:ext cx="2389358" cy="1977464"/>
          </a:xfrm>
          <a:prstGeom prst="rect">
            <a:avLst/>
          </a:prstGeom>
        </p:spPr>
        <p:txBody>
          <a:bodyPr wrap="square" lIns="0" rIns="0">
            <a:spAutoFit/>
          </a:bodyPr>
          <a:lstStyle/>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Define a </a:t>
            </a:r>
            <a:r>
              <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customized architecture </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that adheres to the client’s security and deployment requirements for a robust data pipeline and </a:t>
            </a:r>
            <a:r>
              <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smart infrastructure build</a:t>
            </a: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Build </a:t>
            </a:r>
            <a:r>
              <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centralized dashboards</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 providing insight into the </a:t>
            </a:r>
            <a:r>
              <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smart enterprise </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and</a:t>
            </a:r>
            <a:r>
              <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 centralized security event </a:t>
            </a:r>
            <a:r>
              <a:rPr kumimoji="0" lang="en-US" altLang="en-US" sz="1200" b="0" i="0"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collection from over 800 data feeds globally</a:t>
            </a:r>
            <a:endPar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BFBBDF56-8CF0-4CFF-BB61-264130B9AADE}"/>
              </a:ext>
            </a:extLst>
          </p:cNvPr>
          <p:cNvSpPr/>
          <p:nvPr/>
        </p:nvSpPr>
        <p:spPr>
          <a:xfrm>
            <a:off x="983150" y="4140201"/>
            <a:ext cx="2417019" cy="1977464"/>
          </a:xfrm>
          <a:prstGeom prst="rect">
            <a:avLst/>
          </a:prstGeom>
        </p:spPr>
        <p:txBody>
          <a:bodyPr wrap="square" lIns="0" rIns="0">
            <a:spAutoFit/>
          </a:bodyPr>
          <a:lstStyle/>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Conducted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IT and OT cybersecurity assessments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dozens of legacy and smart infrastructure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hydroelectric dams, irrigation projects, river basins, desalination plants, and support systems</a:t>
            </a:r>
          </a:p>
          <a:p>
            <a:pPr marL="182880" marR="0" lvl="0" indent="-171450" algn="l" defTabSz="914400" rtl="0" eaLnBrk="1" fontAlgn="base" latinLnBrk="0" hangingPunct="1">
              <a:lnSpc>
                <a:spcPct val="100000"/>
              </a:lnSpc>
              <a:spcBef>
                <a:spcPts val="0"/>
              </a:spcBef>
              <a:spcAft>
                <a:spcPts val="300"/>
              </a:spcAft>
              <a:buClrTx/>
              <a:buSzTx/>
              <a:buFont typeface="Wingdings" panose="05000000000000000000"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Supported the strategy, planning, and implementation of OT cybersecurity tools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including passive monitoring and data diodes </a:t>
            </a:r>
          </a:p>
        </p:txBody>
      </p:sp>
      <p:pic>
        <p:nvPicPr>
          <p:cNvPr id="92" name="Picture 91">
            <a:extLst>
              <a:ext uri="{FF2B5EF4-FFF2-40B4-BE49-F238E27FC236}">
                <a16:creationId xmlns:a16="http://schemas.microsoft.com/office/drawing/2014/main" id="{52FA7525-C1DA-4D04-8144-C70DECC53CA6}"/>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9179336" y="2528889"/>
            <a:ext cx="1481566" cy="1481566"/>
          </a:xfrm>
          <a:prstGeom prst="ellipse">
            <a:avLst/>
          </a:prstGeom>
        </p:spPr>
      </p:pic>
      <p:pic>
        <p:nvPicPr>
          <p:cNvPr id="94" name="Picture 8" descr="See the source image">
            <a:extLst>
              <a:ext uri="{FF2B5EF4-FFF2-40B4-BE49-F238E27FC236}">
                <a16:creationId xmlns:a16="http://schemas.microsoft.com/office/drawing/2014/main" id="{86F7422F-B69E-4CEC-B569-761CA593B81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426167" y="2528889"/>
            <a:ext cx="1483154" cy="1481566"/>
          </a:xfrm>
          <a:prstGeom prst="ellipse">
            <a:avLst/>
          </a:prstGeom>
          <a:noFill/>
          <a:extLst>
            <a:ext uri="{909E8E84-426E-40DD-AFC4-6F175D3DCCD1}">
              <a14:hiddenFill xmlns:a14="http://schemas.microsoft.com/office/drawing/2010/main">
                <a:solidFill>
                  <a:srgbClr val="FFFFFF"/>
                </a:solidFill>
              </a14:hiddenFill>
            </a:ext>
          </a:extLst>
        </p:spPr>
      </p:pic>
      <p:sp>
        <p:nvSpPr>
          <p:cNvPr id="44" name="Oval 43">
            <a:extLst>
              <a:ext uri="{FF2B5EF4-FFF2-40B4-BE49-F238E27FC236}">
                <a16:creationId xmlns:a16="http://schemas.microsoft.com/office/drawing/2014/main" id="{80232F3B-4839-49C1-80F3-ABAF5D12FD39}"/>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48" name="AutoShape 1177">
            <a:extLst>
              <a:ext uri="{FF2B5EF4-FFF2-40B4-BE49-F238E27FC236}">
                <a16:creationId xmlns:a16="http://schemas.microsoft.com/office/drawing/2014/main" id="{98AAC8C7-FDF6-46EA-B436-22502A4C1C8B}"/>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Calibri"/>
                <a:ea typeface="+mn-ea"/>
                <a:cs typeface="+mn-cs"/>
              </a:rPr>
              <a:t>Pioneers in Cybersecurity Design for Smart City and IT/OT Infrastructure</a:t>
            </a:r>
          </a:p>
        </p:txBody>
      </p:sp>
      <p:pic>
        <p:nvPicPr>
          <p:cNvPr id="56" name="Picture 55">
            <a:extLst>
              <a:ext uri="{FF2B5EF4-FFF2-40B4-BE49-F238E27FC236}">
                <a16:creationId xmlns:a16="http://schemas.microsoft.com/office/drawing/2014/main" id="{0A5055C9-0C03-4561-9DFD-E4F406E7668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590946" y="2528889"/>
            <a:ext cx="1481566" cy="1481566"/>
          </a:xfrm>
          <a:prstGeom prst="ellipse">
            <a:avLst/>
          </a:prstGeom>
        </p:spPr>
      </p:pic>
      <p:pic>
        <p:nvPicPr>
          <p:cNvPr id="53" name="Picture 52">
            <a:extLst>
              <a:ext uri="{FF2B5EF4-FFF2-40B4-BE49-F238E27FC236}">
                <a16:creationId xmlns:a16="http://schemas.microsoft.com/office/drawing/2014/main" id="{3C0914DE-9C1F-4369-AC9E-81C8973AE368}"/>
              </a:ext>
            </a:extLst>
          </p:cNvPr>
          <p:cNvPicPr>
            <a:picLocks/>
          </p:cNvPicPr>
          <p:nvPr/>
        </p:nvPicPr>
        <p:blipFill>
          <a:blip r:embed="rId8" cstate="email">
            <a:extLst>
              <a:ext uri="{28A0092B-C50C-407E-A947-70E740481C1C}">
                <a14:useLocalDpi xmlns:a14="http://schemas.microsoft.com/office/drawing/2010/main"/>
              </a:ext>
            </a:extLst>
          </a:blip>
          <a:srcRect/>
          <a:stretch/>
        </p:blipFill>
        <p:spPr>
          <a:xfrm>
            <a:off x="4006555" y="2528889"/>
            <a:ext cx="1481566" cy="1481566"/>
          </a:xfrm>
          <a:prstGeom prst="ellipse">
            <a:avLst/>
          </a:prstGeom>
        </p:spPr>
      </p:pic>
      <p:sp>
        <p:nvSpPr>
          <p:cNvPr id="34" name="STAMP">
            <a:extLst>
              <a:ext uri="{FF2B5EF4-FFF2-40B4-BE49-F238E27FC236}">
                <a16:creationId xmlns:a16="http://schemas.microsoft.com/office/drawing/2014/main" id="{50618217-D269-49CF-857D-A6FC7702D356}"/>
              </a:ext>
            </a:extLst>
          </p:cNvPr>
          <p:cNvSpPr txBox="1"/>
          <p:nvPr/>
        </p:nvSpPr>
        <p:spPr>
          <a:xfrm>
            <a:off x="10058400"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Tree>
    <p:extLst>
      <p:ext uri="{BB962C8B-B14F-4D97-AF65-F5344CB8AC3E}">
        <p14:creationId xmlns:p14="http://schemas.microsoft.com/office/powerpoint/2010/main" val="4181461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B44A036B-C958-4E6D-9313-A8BCBCE12EA6}"/>
              </a:ext>
            </a:extLst>
          </p:cNvPr>
          <p:cNvSpPr/>
          <p:nvPr/>
        </p:nvSpPr>
        <p:spPr>
          <a:xfrm>
            <a:off x="3491516" y="2053855"/>
            <a:ext cx="261354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Conduct IT and OT cybersecurity assessment across water and power infrastructure</a:t>
            </a:r>
          </a:p>
        </p:txBody>
      </p:sp>
      <p:sp>
        <p:nvSpPr>
          <p:cNvPr id="42" name="Rectangle 41">
            <a:extLst>
              <a:ext uri="{FF2B5EF4-FFF2-40B4-BE49-F238E27FC236}">
                <a16:creationId xmlns:a16="http://schemas.microsoft.com/office/drawing/2014/main" id="{1AF45FEE-FABD-4C92-A969-6C3649F0C0EF}"/>
              </a:ext>
            </a:extLst>
          </p:cNvPr>
          <p:cNvSpPr/>
          <p:nvPr/>
        </p:nvSpPr>
        <p:spPr>
          <a:xfrm>
            <a:off x="782808" y="2053855"/>
            <a:ext cx="261354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Support the strategy, planning, and implementation of OT cybersecurity tools </a:t>
            </a:r>
          </a:p>
        </p:txBody>
      </p:sp>
      <p:cxnSp>
        <p:nvCxnSpPr>
          <p:cNvPr id="54" name="Straight Connector 53">
            <a:extLst>
              <a:ext uri="{FF2B5EF4-FFF2-40B4-BE49-F238E27FC236}">
                <a16:creationId xmlns:a16="http://schemas.microsoft.com/office/drawing/2014/main" id="{17B66AF3-6C50-4988-8D93-BFDE793BF193}"/>
              </a:ext>
            </a:extLst>
          </p:cNvPr>
          <p:cNvCxnSpPr>
            <a:cxnSpLocks/>
          </p:cNvCxnSpPr>
          <p:nvPr/>
        </p:nvCxnSpPr>
        <p:spPr>
          <a:xfrm>
            <a:off x="734538" y="502259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5AD56EF-B026-4A65-947B-FBB2663B4F81}"/>
              </a:ext>
            </a:extLst>
          </p:cNvPr>
          <p:cNvCxnSpPr>
            <a:cxnSpLocks/>
          </p:cNvCxnSpPr>
          <p:nvPr/>
        </p:nvCxnSpPr>
        <p:spPr>
          <a:xfrm>
            <a:off x="734538" y="30351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05F049A-AC5F-4360-BB1E-74EA2B5544E0}"/>
              </a:ext>
            </a:extLst>
          </p:cNvPr>
          <p:cNvSpPr txBox="1"/>
          <p:nvPr/>
        </p:nvSpPr>
        <p:spPr>
          <a:xfrm>
            <a:off x="685800" y="2743200"/>
            <a:ext cx="151689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D7D95"/>
                </a:solidFill>
                <a:effectLst/>
                <a:uLnTx/>
                <a:uFillTx/>
                <a:latin typeface="Calibri" panose="020F0502020204030204"/>
                <a:ea typeface="+mn-ea"/>
                <a:cs typeface="+mn-cs"/>
              </a:rPr>
              <a:t>CONTRIBUTION</a:t>
            </a:r>
          </a:p>
        </p:txBody>
      </p:sp>
      <p:sp>
        <p:nvSpPr>
          <p:cNvPr id="55" name="TextBox 54">
            <a:extLst>
              <a:ext uri="{FF2B5EF4-FFF2-40B4-BE49-F238E27FC236}">
                <a16:creationId xmlns:a16="http://schemas.microsoft.com/office/drawing/2014/main" id="{5D06B551-FC5C-45A6-AA71-EAB9653F8607}"/>
              </a:ext>
            </a:extLst>
          </p:cNvPr>
          <p:cNvSpPr txBox="1"/>
          <p:nvPr/>
        </p:nvSpPr>
        <p:spPr>
          <a:xfrm>
            <a:off x="685800" y="4730620"/>
            <a:ext cx="1081193"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7AF99"/>
                </a:solidFill>
                <a:effectLst/>
                <a:uLnTx/>
                <a:uFillTx/>
                <a:latin typeface="Calibri" panose="020F0502020204030204"/>
                <a:ea typeface="+mn-ea"/>
                <a:cs typeface="+mn-cs"/>
              </a:rPr>
              <a:t>OUTCOME</a:t>
            </a:r>
          </a:p>
        </p:txBody>
      </p:sp>
      <p:sp>
        <p:nvSpPr>
          <p:cNvPr id="9" name="Rectangle 8">
            <a:extLst>
              <a:ext uri="{FF2B5EF4-FFF2-40B4-BE49-F238E27FC236}">
                <a16:creationId xmlns:a16="http://schemas.microsoft.com/office/drawing/2014/main" id="{8964281F-F34C-4A6E-B261-101D1202A7DE}"/>
              </a:ext>
            </a:extLst>
          </p:cNvPr>
          <p:cNvSpPr/>
          <p:nvPr/>
        </p:nvSpPr>
        <p:spPr>
          <a:xfrm>
            <a:off x="782808" y="3043994"/>
            <a:ext cx="10734226" cy="1740216"/>
          </a:xfrm>
          <a:prstGeom prst="rect">
            <a:avLst/>
          </a:prstGeom>
          <a:solidFill>
            <a:srgbClr val="EAEE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dirty="0">
                <a:solidFill>
                  <a:schemeClr val="tx1"/>
                </a:solidFill>
                <a:latin typeface="Oswald Light" panose="00000400000000000000" pitchFamily="2" charset="0"/>
              </a:rPr>
              <a:t>We supported a water, power, and irrigation provider in the strategy, planning, and implementation of OT cybersecurity tools </a:t>
            </a:r>
            <a:endParaRPr lang="en-US" dirty="0">
              <a:solidFill>
                <a:schemeClr val="tx1"/>
              </a:solidFill>
            </a:endParaRP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a:xfrm>
            <a:off x="2957015" y="1112624"/>
            <a:ext cx="6278002" cy="215444"/>
          </a:xfrm>
        </p:spPr>
        <p:txBody>
          <a:bodyPr/>
          <a:lstStyle/>
          <a:p>
            <a:r>
              <a:rPr lang="en-US" dirty="0"/>
              <a:t>Case Study (1/4) – Water and Power Management Agency OT Cybersecurity Support </a:t>
            </a:r>
          </a:p>
        </p:txBody>
      </p:sp>
      <p:cxnSp>
        <p:nvCxnSpPr>
          <p:cNvPr id="8" name="Straight Connector 7">
            <a:extLst>
              <a:ext uri="{FF2B5EF4-FFF2-40B4-BE49-F238E27FC236}">
                <a16:creationId xmlns:a16="http://schemas.microsoft.com/office/drawing/2014/main" id="{06A7D358-3FE2-4524-8A5B-C7CD0207D0D6}"/>
              </a:ext>
            </a:extLst>
          </p:cNvPr>
          <p:cNvCxnSpPr>
            <a:cxnSpLocks/>
          </p:cNvCxnSpPr>
          <p:nvPr/>
        </p:nvCxnSpPr>
        <p:spPr>
          <a:xfrm>
            <a:off x="734538" y="15873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591216-E6C5-44BC-AF18-1ED3DF649770}"/>
              </a:ext>
            </a:extLst>
          </p:cNvPr>
          <p:cNvSpPr txBox="1"/>
          <p:nvPr/>
        </p:nvSpPr>
        <p:spPr>
          <a:xfrm>
            <a:off x="766562" y="1595746"/>
            <a:ext cx="10543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Utility provider, under the U.S. Bureau of Reclamation, aiming at identifying and mitigating potential risks through OT cybersecurity support</a:t>
            </a:r>
          </a:p>
        </p:txBody>
      </p:sp>
      <p:sp>
        <p:nvSpPr>
          <p:cNvPr id="59" name="TextBox 58">
            <a:extLst>
              <a:ext uri="{FF2B5EF4-FFF2-40B4-BE49-F238E27FC236}">
                <a16:creationId xmlns:a16="http://schemas.microsoft.com/office/drawing/2014/main" id="{A6FFDE55-CD94-4926-B26D-1FA8FBCBDBA1}"/>
              </a:ext>
            </a:extLst>
          </p:cNvPr>
          <p:cNvSpPr txBox="1"/>
          <p:nvPr/>
        </p:nvSpPr>
        <p:spPr>
          <a:xfrm>
            <a:off x="685800" y="1305743"/>
            <a:ext cx="271055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Calibri" panose="020F0502020204030204"/>
                <a:ea typeface="+mn-ea"/>
                <a:cs typeface="+mn-cs"/>
              </a:rPr>
              <a:t>SITUATION &amp; REQUIREMENTS</a:t>
            </a:r>
          </a:p>
        </p:txBody>
      </p:sp>
      <p:cxnSp>
        <p:nvCxnSpPr>
          <p:cNvPr id="61" name="Straight Connector 60">
            <a:extLst>
              <a:ext uri="{FF2B5EF4-FFF2-40B4-BE49-F238E27FC236}">
                <a16:creationId xmlns:a16="http://schemas.microsoft.com/office/drawing/2014/main" id="{0F11BC3E-094F-426F-B6A9-BBE9531FC618}"/>
              </a:ext>
            </a:extLst>
          </p:cNvPr>
          <p:cNvCxnSpPr>
            <a:cxnSpLocks/>
          </p:cNvCxnSpPr>
          <p:nvPr/>
        </p:nvCxnSpPr>
        <p:spPr>
          <a:xfrm>
            <a:off x="3221135"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39" name="Picture 4" descr="Strategy ">
            <a:extLst>
              <a:ext uri="{FF2B5EF4-FFF2-40B4-BE49-F238E27FC236}">
                <a16:creationId xmlns:a16="http://schemas.microsoft.com/office/drawing/2014/main" id="{2A957B5A-D221-4E31-91C0-6241A0409B1D}"/>
              </a:ext>
            </a:extLst>
          </p:cNvPr>
          <p:cNvPicPr>
            <a:picLocks noChangeAspect="1" noChangeArrowheads="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4189" y="2182786"/>
            <a:ext cx="416365" cy="416365"/>
          </a:xfrm>
          <a:prstGeom prst="rect">
            <a:avLst/>
          </a:prstGeom>
          <a:solidFill>
            <a:srgbClr val="F2F2F2"/>
          </a:solidFill>
        </p:spPr>
      </p:pic>
      <p:sp>
        <p:nvSpPr>
          <p:cNvPr id="50" name="TextBox 49">
            <a:extLst>
              <a:ext uri="{FF2B5EF4-FFF2-40B4-BE49-F238E27FC236}">
                <a16:creationId xmlns:a16="http://schemas.microsoft.com/office/drawing/2014/main" id="{58AD48CC-9E5F-4E17-9821-D61D0BD658AE}"/>
              </a:ext>
            </a:extLst>
          </p:cNvPr>
          <p:cNvSpPr txBox="1"/>
          <p:nvPr/>
        </p:nvSpPr>
        <p:spPr>
          <a:xfrm>
            <a:off x="790428" y="3109148"/>
            <a:ext cx="2409972" cy="1892826"/>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IT and OT Cybersecurity Assessments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Conducted IT and OT cybersecurity assessments on dozens of legacy and smart infrastructure </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hydroelectric dams, irrigation projects, river basins, desalination plants, and support systems</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 </a:t>
            </a:r>
          </a:p>
        </p:txBody>
      </p:sp>
      <p:sp>
        <p:nvSpPr>
          <p:cNvPr id="57" name="TextBox 56">
            <a:extLst>
              <a:ext uri="{FF2B5EF4-FFF2-40B4-BE49-F238E27FC236}">
                <a16:creationId xmlns:a16="http://schemas.microsoft.com/office/drawing/2014/main" id="{86FEC387-E82F-477F-A6BC-E159081A92E3}"/>
              </a:ext>
            </a:extLst>
          </p:cNvPr>
          <p:cNvSpPr txBox="1"/>
          <p:nvPr/>
        </p:nvSpPr>
        <p:spPr>
          <a:xfrm>
            <a:off x="3241870" y="3109148"/>
            <a:ext cx="2784139" cy="1300356"/>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Strategy, Planning, and Implementation of OT Tools</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Supported the strategy, planning, and implementation of OT cybersecurity tools </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including passive monitoring and data diodes </a:t>
            </a:r>
          </a:p>
        </p:txBody>
      </p:sp>
      <p:sp>
        <p:nvSpPr>
          <p:cNvPr id="60" name="TextBox 59">
            <a:extLst>
              <a:ext uri="{FF2B5EF4-FFF2-40B4-BE49-F238E27FC236}">
                <a16:creationId xmlns:a16="http://schemas.microsoft.com/office/drawing/2014/main" id="{F05ABB97-E3E9-4E07-9339-41C3424D0823}"/>
              </a:ext>
            </a:extLst>
          </p:cNvPr>
          <p:cNvSpPr txBox="1"/>
          <p:nvPr/>
        </p:nvSpPr>
        <p:spPr>
          <a:xfrm>
            <a:off x="6041539" y="3103749"/>
            <a:ext cx="2679334" cy="1523494"/>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Technical Evaluations and Threat Hunts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altLang="en-US" sz="1200" b="1" i="1"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Conducted technical evaluations and threat hunts </a:t>
            </a:r>
            <a:r>
              <a:rPr kumimoji="0" lang="en-US" altLang="en-US" sz="1200" i="1"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across various water and power infrastructure to identify potential active threats and key vulnerabilities</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99778134-9B0D-4EFB-A52E-33F121F127BA}"/>
              </a:ext>
            </a:extLst>
          </p:cNvPr>
          <p:cNvSpPr txBox="1"/>
          <p:nvPr/>
        </p:nvSpPr>
        <p:spPr>
          <a:xfrm>
            <a:off x="8720877" y="3109147"/>
            <a:ext cx="2765863" cy="1123384"/>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Cybersecurity Tool Evaluations</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Conducted in-depth use-case driven cybersecurity tool evaluations </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within the Booz Allen OT Cybersecurity Lab</a:t>
            </a:r>
          </a:p>
        </p:txBody>
      </p:sp>
      <p:sp>
        <p:nvSpPr>
          <p:cNvPr id="41" name="Footer Placeholder 3">
            <a:extLst>
              <a:ext uri="{FF2B5EF4-FFF2-40B4-BE49-F238E27FC236}">
                <a16:creationId xmlns:a16="http://schemas.microsoft.com/office/drawing/2014/main" id="{7AF2D8B8-5E24-4DCC-BFDE-7FBE9C02A057}"/>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44" name="Rectangle 43">
            <a:extLst>
              <a:ext uri="{FF2B5EF4-FFF2-40B4-BE49-F238E27FC236}">
                <a16:creationId xmlns:a16="http://schemas.microsoft.com/office/drawing/2014/main" id="{89093772-B62F-4D41-B987-932D4212ABE4}"/>
              </a:ext>
            </a:extLst>
          </p:cNvPr>
          <p:cNvSpPr/>
          <p:nvPr/>
        </p:nvSpPr>
        <p:spPr>
          <a:xfrm>
            <a:off x="6232872" y="2053855"/>
            <a:ext cx="261354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Conduct threat evaluations across water and power infrastructure</a:t>
            </a:r>
          </a:p>
        </p:txBody>
      </p:sp>
      <p:pic>
        <p:nvPicPr>
          <p:cNvPr id="15" name="Graphic 14" descr="Illustrator with solid fill">
            <a:extLst>
              <a:ext uri="{FF2B5EF4-FFF2-40B4-BE49-F238E27FC236}">
                <a16:creationId xmlns:a16="http://schemas.microsoft.com/office/drawing/2014/main" id="{60BEBE50-36D6-460D-B864-4C74902E41D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04357" y="2139067"/>
            <a:ext cx="503802" cy="503802"/>
          </a:xfrm>
          <a:prstGeom prst="rect">
            <a:avLst/>
          </a:prstGeom>
        </p:spPr>
      </p:pic>
      <p:pic>
        <p:nvPicPr>
          <p:cNvPr id="17" name="Graphic 16" descr="Research with solid fill">
            <a:extLst>
              <a:ext uri="{FF2B5EF4-FFF2-40B4-BE49-F238E27FC236}">
                <a16:creationId xmlns:a16="http://schemas.microsoft.com/office/drawing/2014/main" id="{7D479E7F-B327-453F-8493-87CEAE878EA7}"/>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300680" y="2139067"/>
            <a:ext cx="503802" cy="503802"/>
          </a:xfrm>
          <a:prstGeom prst="rect">
            <a:avLst/>
          </a:prstGeom>
        </p:spPr>
      </p:pic>
      <p:sp>
        <p:nvSpPr>
          <p:cNvPr id="3" name="Rectangle 2">
            <a:extLst>
              <a:ext uri="{FF2B5EF4-FFF2-40B4-BE49-F238E27FC236}">
                <a16:creationId xmlns:a16="http://schemas.microsoft.com/office/drawing/2014/main" id="{871B33E4-9787-44EE-B4E8-EFA06CA029C0}"/>
              </a:ext>
            </a:extLst>
          </p:cNvPr>
          <p:cNvSpPr/>
          <p:nvPr/>
        </p:nvSpPr>
        <p:spPr bwMode="gray">
          <a:xfrm>
            <a:off x="791142" y="5109478"/>
            <a:ext cx="2590598"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Identified top cybersecurity risks across legacy and newly developed smart water and power infrastructure</a:t>
            </a:r>
          </a:p>
        </p:txBody>
      </p:sp>
      <p:sp>
        <p:nvSpPr>
          <p:cNvPr id="66" name="Rectangle 65">
            <a:extLst>
              <a:ext uri="{FF2B5EF4-FFF2-40B4-BE49-F238E27FC236}">
                <a16:creationId xmlns:a16="http://schemas.microsoft.com/office/drawing/2014/main" id="{A78726E7-686F-4AD2-BC46-804EFE564993}"/>
              </a:ext>
            </a:extLst>
          </p:cNvPr>
          <p:cNvSpPr/>
          <p:nvPr/>
        </p:nvSpPr>
        <p:spPr bwMode="gray">
          <a:xfrm>
            <a:off x="3505864" y="5111545"/>
            <a:ext cx="2590598"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Developed prioritized recommendations and actions plans to close identified risks and secure their infrastructure</a:t>
            </a:r>
          </a:p>
        </p:txBody>
      </p:sp>
      <p:sp>
        <p:nvSpPr>
          <p:cNvPr id="67" name="Rectangle 66">
            <a:extLst>
              <a:ext uri="{FF2B5EF4-FFF2-40B4-BE49-F238E27FC236}">
                <a16:creationId xmlns:a16="http://schemas.microsoft.com/office/drawing/2014/main" id="{0FAF6AEA-E4E1-4F3F-BCC2-0CCF4DCE1B55}"/>
              </a:ext>
            </a:extLst>
          </p:cNvPr>
          <p:cNvSpPr/>
          <p:nvPr/>
        </p:nvSpPr>
        <p:spPr bwMode="gray">
          <a:xfrm>
            <a:off x="6220586" y="5133668"/>
            <a:ext cx="2590598"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Identified fit-for-purpose cybersecurity tools based on the bureau’s unique requirements and infrastructure</a:t>
            </a:r>
          </a:p>
        </p:txBody>
      </p:sp>
      <p:sp>
        <p:nvSpPr>
          <p:cNvPr id="68" name="Rectangle 67">
            <a:extLst>
              <a:ext uri="{FF2B5EF4-FFF2-40B4-BE49-F238E27FC236}">
                <a16:creationId xmlns:a16="http://schemas.microsoft.com/office/drawing/2014/main" id="{E4919D05-A049-4A13-99CC-10B2104B5178}"/>
              </a:ext>
            </a:extLst>
          </p:cNvPr>
          <p:cNvSpPr/>
          <p:nvPr/>
        </p:nvSpPr>
        <p:spPr bwMode="gray">
          <a:xfrm>
            <a:off x="8935308" y="5115679"/>
            <a:ext cx="2590598"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Organized and supported the deployment of various OT cybersecurity tools including passive monitoring, data diodes, and network tap infrastructure</a:t>
            </a:r>
          </a:p>
        </p:txBody>
      </p:sp>
      <p:pic>
        <p:nvPicPr>
          <p:cNvPr id="26" name="Graphic 25" descr="Zoom in with solid fill">
            <a:extLst>
              <a:ext uri="{FF2B5EF4-FFF2-40B4-BE49-F238E27FC236}">
                <a16:creationId xmlns:a16="http://schemas.microsoft.com/office/drawing/2014/main" id="{B1DBC474-359D-47E0-AE09-A12A6F46F0AF}"/>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834540" y="5187454"/>
            <a:ext cx="503802" cy="503802"/>
          </a:xfrm>
          <a:prstGeom prst="rect">
            <a:avLst/>
          </a:prstGeom>
        </p:spPr>
      </p:pic>
      <p:sp>
        <p:nvSpPr>
          <p:cNvPr id="70" name="Oval 69">
            <a:extLst>
              <a:ext uri="{FF2B5EF4-FFF2-40B4-BE49-F238E27FC236}">
                <a16:creationId xmlns:a16="http://schemas.microsoft.com/office/drawing/2014/main" id="{DD389EB2-F2FF-4702-9187-5C914B4E4E8E}"/>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72" name="AutoShape 1177">
            <a:extLst>
              <a:ext uri="{FF2B5EF4-FFF2-40B4-BE49-F238E27FC236}">
                <a16:creationId xmlns:a16="http://schemas.microsoft.com/office/drawing/2014/main" id="{94962DA9-F29D-41EB-B8B0-DF871E979924}"/>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Calibri"/>
                <a:ea typeface="+mn-ea"/>
                <a:cs typeface="+mn-cs"/>
              </a:rPr>
              <a:t>Pioneers in Cybersecurity Design for Smart City and IT/OT Infrastructure</a:t>
            </a:r>
          </a:p>
        </p:txBody>
      </p:sp>
      <p:sp>
        <p:nvSpPr>
          <p:cNvPr id="45" name="Rectangle 44">
            <a:extLst>
              <a:ext uri="{FF2B5EF4-FFF2-40B4-BE49-F238E27FC236}">
                <a16:creationId xmlns:a16="http://schemas.microsoft.com/office/drawing/2014/main" id="{A4F4E08F-47B4-4F65-B015-0EE19C1EE744}"/>
              </a:ext>
            </a:extLst>
          </p:cNvPr>
          <p:cNvSpPr/>
          <p:nvPr/>
        </p:nvSpPr>
        <p:spPr>
          <a:xfrm>
            <a:off x="8943458" y="2053855"/>
            <a:ext cx="261354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Conduct cybersecurity tool evaluations</a:t>
            </a:r>
          </a:p>
        </p:txBody>
      </p:sp>
      <p:pic>
        <p:nvPicPr>
          <p:cNvPr id="14" name="Graphic 13" descr="Internet Of Things with solid fill">
            <a:extLst>
              <a:ext uri="{FF2B5EF4-FFF2-40B4-BE49-F238E27FC236}">
                <a16:creationId xmlns:a16="http://schemas.microsoft.com/office/drawing/2014/main" id="{F74B2704-23B3-4428-AFEF-9161BFC2A37B}"/>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011266" y="2139067"/>
            <a:ext cx="503802" cy="503802"/>
          </a:xfrm>
          <a:prstGeom prst="rect">
            <a:avLst/>
          </a:prstGeom>
        </p:spPr>
      </p:pic>
      <p:cxnSp>
        <p:nvCxnSpPr>
          <p:cNvPr id="71" name="Straight Connector 70">
            <a:extLst>
              <a:ext uri="{FF2B5EF4-FFF2-40B4-BE49-F238E27FC236}">
                <a16:creationId xmlns:a16="http://schemas.microsoft.com/office/drawing/2014/main" id="{B0E6A7BD-391F-403C-9F2B-B365DE49B4EB}"/>
              </a:ext>
            </a:extLst>
          </p:cNvPr>
          <p:cNvCxnSpPr>
            <a:cxnSpLocks/>
          </p:cNvCxnSpPr>
          <p:nvPr/>
        </p:nvCxnSpPr>
        <p:spPr>
          <a:xfrm>
            <a:off x="6026010"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72EF97-3797-4CEF-AF81-86A79FC77FF9}"/>
              </a:ext>
            </a:extLst>
          </p:cNvPr>
          <p:cNvCxnSpPr>
            <a:cxnSpLocks/>
          </p:cNvCxnSpPr>
          <p:nvPr/>
        </p:nvCxnSpPr>
        <p:spPr>
          <a:xfrm>
            <a:off x="8720877"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9" name="Graphic 18" descr="Clipboard Checked with solid fill">
            <a:extLst>
              <a:ext uri="{FF2B5EF4-FFF2-40B4-BE49-F238E27FC236}">
                <a16:creationId xmlns:a16="http://schemas.microsoft.com/office/drawing/2014/main" id="{1C13B14B-F348-4D29-9D18-25CAD13C9829}"/>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549262" y="5157957"/>
            <a:ext cx="503802" cy="503802"/>
          </a:xfrm>
          <a:prstGeom prst="rect">
            <a:avLst/>
          </a:prstGeom>
        </p:spPr>
      </p:pic>
      <p:pic>
        <p:nvPicPr>
          <p:cNvPr id="23" name="Graphic 22" descr="Wireless router with solid fill">
            <a:extLst>
              <a:ext uri="{FF2B5EF4-FFF2-40B4-BE49-F238E27FC236}">
                <a16:creationId xmlns:a16="http://schemas.microsoft.com/office/drawing/2014/main" id="{BC96AF42-8EFF-4971-A4CE-9CFA17B8FB9C}"/>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263984" y="5187454"/>
            <a:ext cx="503802" cy="503802"/>
          </a:xfrm>
          <a:prstGeom prst="rect">
            <a:avLst/>
          </a:prstGeom>
        </p:spPr>
      </p:pic>
      <p:pic>
        <p:nvPicPr>
          <p:cNvPr id="28" name="Graphic 27" descr="Processor with solid fill">
            <a:extLst>
              <a:ext uri="{FF2B5EF4-FFF2-40B4-BE49-F238E27FC236}">
                <a16:creationId xmlns:a16="http://schemas.microsoft.com/office/drawing/2014/main" id="{AD32A2F1-578B-462A-B889-F8DA04EE7194}"/>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978706" y="5157957"/>
            <a:ext cx="503802" cy="503802"/>
          </a:xfrm>
          <a:prstGeom prst="rect">
            <a:avLst/>
          </a:prstGeom>
        </p:spPr>
      </p:pic>
      <p:sp>
        <p:nvSpPr>
          <p:cNvPr id="46" name="STAMP">
            <a:extLst>
              <a:ext uri="{FF2B5EF4-FFF2-40B4-BE49-F238E27FC236}">
                <a16:creationId xmlns:a16="http://schemas.microsoft.com/office/drawing/2014/main" id="{BEA89E3A-06BC-4DD7-9619-A09B2BE4273A}"/>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Tree>
    <p:extLst>
      <p:ext uri="{BB962C8B-B14F-4D97-AF65-F5344CB8AC3E}">
        <p14:creationId xmlns:p14="http://schemas.microsoft.com/office/powerpoint/2010/main" val="15646905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54" name="Straight Connector 53">
            <a:extLst>
              <a:ext uri="{FF2B5EF4-FFF2-40B4-BE49-F238E27FC236}">
                <a16:creationId xmlns:a16="http://schemas.microsoft.com/office/drawing/2014/main" id="{17B66AF3-6C50-4988-8D93-BFDE793BF193}"/>
              </a:ext>
            </a:extLst>
          </p:cNvPr>
          <p:cNvCxnSpPr>
            <a:cxnSpLocks/>
          </p:cNvCxnSpPr>
          <p:nvPr/>
        </p:nvCxnSpPr>
        <p:spPr>
          <a:xfrm>
            <a:off x="734538" y="502259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5AD56EF-B026-4A65-947B-FBB2663B4F81}"/>
              </a:ext>
            </a:extLst>
          </p:cNvPr>
          <p:cNvCxnSpPr>
            <a:cxnSpLocks/>
          </p:cNvCxnSpPr>
          <p:nvPr/>
        </p:nvCxnSpPr>
        <p:spPr>
          <a:xfrm>
            <a:off x="734538" y="30351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05F049A-AC5F-4360-BB1E-74EA2B5544E0}"/>
              </a:ext>
            </a:extLst>
          </p:cNvPr>
          <p:cNvSpPr txBox="1"/>
          <p:nvPr/>
        </p:nvSpPr>
        <p:spPr>
          <a:xfrm>
            <a:off x="685800" y="2743200"/>
            <a:ext cx="151689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D7D95"/>
                </a:solidFill>
                <a:effectLst/>
                <a:uLnTx/>
                <a:uFillTx/>
                <a:latin typeface="Calibri" panose="020F0502020204030204"/>
                <a:ea typeface="+mn-ea"/>
                <a:cs typeface="+mn-cs"/>
              </a:rPr>
              <a:t>CONTRIBUTION</a:t>
            </a:r>
          </a:p>
        </p:txBody>
      </p:sp>
      <p:sp>
        <p:nvSpPr>
          <p:cNvPr id="55" name="TextBox 54">
            <a:extLst>
              <a:ext uri="{FF2B5EF4-FFF2-40B4-BE49-F238E27FC236}">
                <a16:creationId xmlns:a16="http://schemas.microsoft.com/office/drawing/2014/main" id="{5D06B551-FC5C-45A6-AA71-EAB9653F8607}"/>
              </a:ext>
            </a:extLst>
          </p:cNvPr>
          <p:cNvSpPr txBox="1"/>
          <p:nvPr/>
        </p:nvSpPr>
        <p:spPr>
          <a:xfrm>
            <a:off x="685800" y="4730620"/>
            <a:ext cx="1081193"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7AF99"/>
                </a:solidFill>
                <a:effectLst/>
                <a:uLnTx/>
                <a:uFillTx/>
                <a:latin typeface="Calibri" panose="020F0502020204030204"/>
                <a:ea typeface="+mn-ea"/>
                <a:cs typeface="+mn-cs"/>
              </a:rPr>
              <a:t>OUTCOME</a:t>
            </a:r>
          </a:p>
        </p:txBody>
      </p:sp>
      <p:sp>
        <p:nvSpPr>
          <p:cNvPr id="9" name="Rectangle 8">
            <a:extLst>
              <a:ext uri="{FF2B5EF4-FFF2-40B4-BE49-F238E27FC236}">
                <a16:creationId xmlns:a16="http://schemas.microsoft.com/office/drawing/2014/main" id="{8964281F-F34C-4A6E-B261-101D1202A7DE}"/>
              </a:ext>
            </a:extLst>
          </p:cNvPr>
          <p:cNvSpPr/>
          <p:nvPr/>
        </p:nvSpPr>
        <p:spPr>
          <a:xfrm>
            <a:off x="782808" y="3043994"/>
            <a:ext cx="10734226" cy="1740216"/>
          </a:xfrm>
          <a:prstGeom prst="rect">
            <a:avLst/>
          </a:prstGeom>
          <a:solidFill>
            <a:srgbClr val="EAEE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dirty="0">
                <a:solidFill>
                  <a:schemeClr val="tx1"/>
                </a:solidFill>
                <a:latin typeface="Oswald Light" panose="00000400000000000000" pitchFamily="2" charset="0"/>
              </a:rPr>
              <a:t>We also conducted a full-scale assessment for a multinational oil field services company and developed a multi-year implementation roadmap </a:t>
            </a:r>
            <a:endParaRPr lang="en-US" dirty="0">
              <a:solidFill>
                <a:schemeClr val="tx1"/>
              </a:solidFill>
            </a:endParaRP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a:xfrm>
            <a:off x="3597191" y="1112624"/>
            <a:ext cx="4997650" cy="215444"/>
          </a:xfrm>
        </p:spPr>
        <p:txBody>
          <a:bodyPr/>
          <a:lstStyle/>
          <a:p>
            <a:r>
              <a:rPr lang="en-US" dirty="0"/>
              <a:t>Case Study (2/4) – Oil Field Services Manufacturing OT Assessment </a:t>
            </a:r>
          </a:p>
        </p:txBody>
      </p:sp>
      <p:cxnSp>
        <p:nvCxnSpPr>
          <p:cNvPr id="8" name="Straight Connector 7">
            <a:extLst>
              <a:ext uri="{FF2B5EF4-FFF2-40B4-BE49-F238E27FC236}">
                <a16:creationId xmlns:a16="http://schemas.microsoft.com/office/drawing/2014/main" id="{06A7D358-3FE2-4524-8A5B-C7CD0207D0D6}"/>
              </a:ext>
            </a:extLst>
          </p:cNvPr>
          <p:cNvCxnSpPr>
            <a:cxnSpLocks/>
          </p:cNvCxnSpPr>
          <p:nvPr/>
        </p:nvCxnSpPr>
        <p:spPr>
          <a:xfrm>
            <a:off x="734538" y="15873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591216-E6C5-44BC-AF18-1ED3DF649770}"/>
              </a:ext>
            </a:extLst>
          </p:cNvPr>
          <p:cNvSpPr txBox="1"/>
          <p:nvPr/>
        </p:nvSpPr>
        <p:spPr>
          <a:xfrm>
            <a:off x="766562" y="1595746"/>
            <a:ext cx="10543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Oil Company focusing on enhance its security posture through targeted security initiatives to remediate potential risks</a:t>
            </a:r>
          </a:p>
        </p:txBody>
      </p:sp>
      <p:sp>
        <p:nvSpPr>
          <p:cNvPr id="59" name="TextBox 58">
            <a:extLst>
              <a:ext uri="{FF2B5EF4-FFF2-40B4-BE49-F238E27FC236}">
                <a16:creationId xmlns:a16="http://schemas.microsoft.com/office/drawing/2014/main" id="{A6FFDE55-CD94-4926-B26D-1FA8FBCBDBA1}"/>
              </a:ext>
            </a:extLst>
          </p:cNvPr>
          <p:cNvSpPr txBox="1"/>
          <p:nvPr/>
        </p:nvSpPr>
        <p:spPr>
          <a:xfrm>
            <a:off x="685800" y="1305743"/>
            <a:ext cx="271055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Calibri" panose="020F0502020204030204"/>
                <a:ea typeface="+mn-ea"/>
                <a:cs typeface="+mn-cs"/>
              </a:rPr>
              <a:t>SITUATION &amp; REQUIREMENTS</a:t>
            </a:r>
          </a:p>
        </p:txBody>
      </p:sp>
      <p:cxnSp>
        <p:nvCxnSpPr>
          <p:cNvPr id="61" name="Straight Connector 60">
            <a:extLst>
              <a:ext uri="{FF2B5EF4-FFF2-40B4-BE49-F238E27FC236}">
                <a16:creationId xmlns:a16="http://schemas.microsoft.com/office/drawing/2014/main" id="{0F11BC3E-094F-426F-B6A9-BBE9531FC618}"/>
              </a:ext>
            </a:extLst>
          </p:cNvPr>
          <p:cNvCxnSpPr>
            <a:cxnSpLocks/>
          </p:cNvCxnSpPr>
          <p:nvPr/>
        </p:nvCxnSpPr>
        <p:spPr>
          <a:xfrm>
            <a:off x="3221135"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8AD48CC-9E5F-4E17-9821-D61D0BD658AE}"/>
              </a:ext>
            </a:extLst>
          </p:cNvPr>
          <p:cNvSpPr txBox="1"/>
          <p:nvPr/>
        </p:nvSpPr>
        <p:spPr>
          <a:xfrm>
            <a:off x="790428" y="3109148"/>
            <a:ext cx="2409972" cy="1892826"/>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Full-scale Assessment of Organizations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Conducted full-scale assessment of organizations </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140+ global manufacturing plants, through visits to 8 diverse facilities, to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aid in the enablement of smart manufacturing initiatives</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 </a:t>
            </a:r>
          </a:p>
        </p:txBody>
      </p:sp>
      <p:sp>
        <p:nvSpPr>
          <p:cNvPr id="57" name="TextBox 56">
            <a:extLst>
              <a:ext uri="{FF2B5EF4-FFF2-40B4-BE49-F238E27FC236}">
                <a16:creationId xmlns:a16="http://schemas.microsoft.com/office/drawing/2014/main" id="{86FEC387-E82F-477F-A6BC-E159081A92E3}"/>
              </a:ext>
            </a:extLst>
          </p:cNvPr>
          <p:cNvSpPr txBox="1"/>
          <p:nvPr/>
        </p:nvSpPr>
        <p:spPr>
          <a:xfrm>
            <a:off x="3241870" y="3109148"/>
            <a:ext cx="2784139" cy="1154162"/>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Multi-year Roadmap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sz="1400" b="1" dirty="0">
              <a:solidFill>
                <a:srgbClr val="5D7D95"/>
              </a:solidFill>
              <a:latin typeface="Calibri" panose="020F0502020204030204"/>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Developed multi-year roadmap </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including prioritized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site tiering, operating model, cost estimates, and manpower modeling</a:t>
            </a:r>
          </a:p>
        </p:txBody>
      </p:sp>
      <p:sp>
        <p:nvSpPr>
          <p:cNvPr id="60" name="TextBox 59">
            <a:extLst>
              <a:ext uri="{FF2B5EF4-FFF2-40B4-BE49-F238E27FC236}">
                <a16:creationId xmlns:a16="http://schemas.microsoft.com/office/drawing/2014/main" id="{F05ABB97-E3E9-4E07-9339-41C3424D0823}"/>
              </a:ext>
            </a:extLst>
          </p:cNvPr>
          <p:cNvSpPr txBox="1"/>
          <p:nvPr/>
        </p:nvSpPr>
        <p:spPr>
          <a:xfrm>
            <a:off x="6041539" y="3103749"/>
            <a:ext cx="2679334" cy="1561966"/>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A High-level Site Survey </a:t>
            </a:r>
          </a:p>
          <a:p>
            <a:pPr marL="0" marR="0" lvl="0" indent="0" algn="l" defTabSz="914400" rtl="0" eaLnBrk="1" fontAlgn="auto" latinLnBrk="0" hangingPunct="1">
              <a:lnSpc>
                <a:spcPct val="100000"/>
              </a:lnSpc>
              <a:spcBef>
                <a:spcPts val="0"/>
              </a:spcBef>
              <a:spcAft>
                <a:spcPts val="300"/>
              </a:spcAft>
              <a:buClrTx/>
              <a:buSzTx/>
              <a:buFontTx/>
              <a:buNone/>
              <a:tabLst/>
              <a:defRPr/>
            </a:pPr>
            <a:endParaRPr lang="en-US" altLang="en-US" sz="1400" b="1" dirty="0">
              <a:solidFill>
                <a:srgbClr val="5D7D95"/>
              </a:solidFill>
              <a:latin typeface="Calibri" panose="020F0502020204030204"/>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altLang="en-US" sz="1200" b="1" i="1"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Conducted a high-level site survey </a:t>
            </a:r>
            <a:r>
              <a:rPr kumimoji="0" lang="en-US" altLang="en-US" sz="1200" i="1"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to gain an understanding of site complexities, interdependencies, and business operations</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99778134-9B0D-4EFB-A52E-33F121F127BA}"/>
              </a:ext>
            </a:extLst>
          </p:cNvPr>
          <p:cNvSpPr txBox="1"/>
          <p:nvPr/>
        </p:nvSpPr>
        <p:spPr>
          <a:xfrm>
            <a:off x="8720877" y="3109147"/>
            <a:ext cx="2765863" cy="1492716"/>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Build Asset List And Identify Vulnerabilities</a:t>
            </a:r>
            <a:endPar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Conducted series of workshops, collected system and network configurations, and PCAPs for analysis </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in the Booz Allen OT Cybersecurity Lab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to build asset list and identify vulnerabilities</a:t>
            </a:r>
          </a:p>
        </p:txBody>
      </p:sp>
      <p:sp>
        <p:nvSpPr>
          <p:cNvPr id="41" name="Footer Placeholder 3">
            <a:extLst>
              <a:ext uri="{FF2B5EF4-FFF2-40B4-BE49-F238E27FC236}">
                <a16:creationId xmlns:a16="http://schemas.microsoft.com/office/drawing/2014/main" id="{7AF2D8B8-5E24-4DCC-BFDE-7FBE9C02A057}"/>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3" name="Rectangle 2">
            <a:extLst>
              <a:ext uri="{FF2B5EF4-FFF2-40B4-BE49-F238E27FC236}">
                <a16:creationId xmlns:a16="http://schemas.microsoft.com/office/drawing/2014/main" id="{871B33E4-9787-44EE-B4E8-EFA06CA029C0}"/>
              </a:ext>
            </a:extLst>
          </p:cNvPr>
          <p:cNvSpPr/>
          <p:nvPr/>
        </p:nvSpPr>
        <p:spPr bwMode="gray">
          <a:xfrm>
            <a:off x="791142" y="5109478"/>
            <a:ext cx="2590598"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Assessed hundreds of control areas across eight manufacturing sites for both maturity and risk and developed detailed recommendations</a:t>
            </a:r>
          </a:p>
        </p:txBody>
      </p:sp>
      <p:sp>
        <p:nvSpPr>
          <p:cNvPr id="66" name="Rectangle 65">
            <a:extLst>
              <a:ext uri="{FF2B5EF4-FFF2-40B4-BE49-F238E27FC236}">
                <a16:creationId xmlns:a16="http://schemas.microsoft.com/office/drawing/2014/main" id="{A78726E7-686F-4AD2-BC46-804EFE564993}"/>
              </a:ext>
            </a:extLst>
          </p:cNvPr>
          <p:cNvSpPr/>
          <p:nvPr/>
        </p:nvSpPr>
        <p:spPr bwMode="gray">
          <a:xfrm>
            <a:off x="3505864" y="5111545"/>
            <a:ext cx="2590598"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Multi-year tiered roadmap to remediate all identified risks and bring all sites up to a designated level of maturity based on their criticality, supply chain risk, and revenue </a:t>
            </a:r>
          </a:p>
        </p:txBody>
      </p:sp>
      <p:sp>
        <p:nvSpPr>
          <p:cNvPr id="67" name="Rectangle 66">
            <a:extLst>
              <a:ext uri="{FF2B5EF4-FFF2-40B4-BE49-F238E27FC236}">
                <a16:creationId xmlns:a16="http://schemas.microsoft.com/office/drawing/2014/main" id="{0FAF6AEA-E4E1-4F3F-BCC2-0CCF4DCE1B55}"/>
              </a:ext>
            </a:extLst>
          </p:cNvPr>
          <p:cNvSpPr/>
          <p:nvPr/>
        </p:nvSpPr>
        <p:spPr bwMode="gray">
          <a:xfrm>
            <a:off x="6220586" y="5133668"/>
            <a:ext cx="2590598"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Developed detailed operating model, governance framework, staffing plan, and cost estimates needed to execute on the multi-year roadmap</a:t>
            </a:r>
          </a:p>
        </p:txBody>
      </p:sp>
      <p:sp>
        <p:nvSpPr>
          <p:cNvPr id="68" name="Rectangle 67">
            <a:extLst>
              <a:ext uri="{FF2B5EF4-FFF2-40B4-BE49-F238E27FC236}">
                <a16:creationId xmlns:a16="http://schemas.microsoft.com/office/drawing/2014/main" id="{E4919D05-A049-4A13-99CC-10B2104B5178}"/>
              </a:ext>
            </a:extLst>
          </p:cNvPr>
          <p:cNvSpPr/>
          <p:nvPr/>
        </p:nvSpPr>
        <p:spPr bwMode="gray">
          <a:xfrm>
            <a:off x="8935308" y="5115679"/>
            <a:ext cx="2590598"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a:solidFill>
                  <a:srgbClr val="000000"/>
                </a:solidFill>
                <a:latin typeface="Calibri" panose="020F0502020204030204"/>
              </a:rPr>
              <a:t> Inventory of all site assets, with particular emphasis on critical production assets, produced and consolidated</a:t>
            </a:r>
          </a:p>
        </p:txBody>
      </p:sp>
      <p:sp>
        <p:nvSpPr>
          <p:cNvPr id="70" name="Oval 69">
            <a:extLst>
              <a:ext uri="{FF2B5EF4-FFF2-40B4-BE49-F238E27FC236}">
                <a16:creationId xmlns:a16="http://schemas.microsoft.com/office/drawing/2014/main" id="{DD389EB2-F2FF-4702-9187-5C914B4E4E8E}"/>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72" name="AutoShape 1177">
            <a:extLst>
              <a:ext uri="{FF2B5EF4-FFF2-40B4-BE49-F238E27FC236}">
                <a16:creationId xmlns:a16="http://schemas.microsoft.com/office/drawing/2014/main" id="{94962DA9-F29D-41EB-B8B0-DF871E979924}"/>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Calibri"/>
                <a:ea typeface="+mn-ea"/>
                <a:cs typeface="+mn-cs"/>
              </a:rPr>
              <a:t>Pioneers in Cybersecurity Design for Smart City and IT/OT Infrastructure</a:t>
            </a:r>
          </a:p>
        </p:txBody>
      </p:sp>
      <p:cxnSp>
        <p:nvCxnSpPr>
          <p:cNvPr id="71" name="Straight Connector 70">
            <a:extLst>
              <a:ext uri="{FF2B5EF4-FFF2-40B4-BE49-F238E27FC236}">
                <a16:creationId xmlns:a16="http://schemas.microsoft.com/office/drawing/2014/main" id="{B0E6A7BD-391F-403C-9F2B-B365DE49B4EB}"/>
              </a:ext>
            </a:extLst>
          </p:cNvPr>
          <p:cNvCxnSpPr>
            <a:cxnSpLocks/>
          </p:cNvCxnSpPr>
          <p:nvPr/>
        </p:nvCxnSpPr>
        <p:spPr>
          <a:xfrm>
            <a:off x="6026010"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72EF97-3797-4CEF-AF81-86A79FC77FF9}"/>
              </a:ext>
            </a:extLst>
          </p:cNvPr>
          <p:cNvCxnSpPr>
            <a:cxnSpLocks/>
          </p:cNvCxnSpPr>
          <p:nvPr/>
        </p:nvCxnSpPr>
        <p:spPr>
          <a:xfrm>
            <a:off x="8720877"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5EAEFC27-33D1-4E35-8EA2-47EC9C575B7B}"/>
              </a:ext>
            </a:extLst>
          </p:cNvPr>
          <p:cNvSpPr/>
          <p:nvPr/>
        </p:nvSpPr>
        <p:spPr>
          <a:xfrm>
            <a:off x="782808" y="2053855"/>
            <a:ext cx="33319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Conduct OT assessment across all facilities</a:t>
            </a:r>
          </a:p>
        </p:txBody>
      </p:sp>
      <p:sp>
        <p:nvSpPr>
          <p:cNvPr id="49" name="Rectangle 48">
            <a:extLst>
              <a:ext uri="{FF2B5EF4-FFF2-40B4-BE49-F238E27FC236}">
                <a16:creationId xmlns:a16="http://schemas.microsoft.com/office/drawing/2014/main" id="{AABA8B6C-6355-477E-A093-3C181281E5BD}"/>
              </a:ext>
            </a:extLst>
          </p:cNvPr>
          <p:cNvSpPr/>
          <p:nvPr/>
        </p:nvSpPr>
        <p:spPr>
          <a:xfrm>
            <a:off x="4487896" y="2053855"/>
            <a:ext cx="33319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implementation roadmap for the smart manufacturing initiatives</a:t>
            </a:r>
          </a:p>
        </p:txBody>
      </p:sp>
      <p:sp>
        <p:nvSpPr>
          <p:cNvPr id="51" name="Rectangle 50">
            <a:extLst>
              <a:ext uri="{FF2B5EF4-FFF2-40B4-BE49-F238E27FC236}">
                <a16:creationId xmlns:a16="http://schemas.microsoft.com/office/drawing/2014/main" id="{D9A182DF-BE93-423A-8461-805BCAC2AB86}"/>
              </a:ext>
            </a:extLst>
          </p:cNvPr>
          <p:cNvSpPr/>
          <p:nvPr/>
        </p:nvSpPr>
        <p:spPr>
          <a:xfrm>
            <a:off x="8192985" y="2053855"/>
            <a:ext cx="33319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Conduct site surveys across its facilities</a:t>
            </a:r>
          </a:p>
        </p:txBody>
      </p:sp>
      <p:pic>
        <p:nvPicPr>
          <p:cNvPr id="56" name="Picture 4" descr="Strategy ">
            <a:extLst>
              <a:ext uri="{FF2B5EF4-FFF2-40B4-BE49-F238E27FC236}">
                <a16:creationId xmlns:a16="http://schemas.microsoft.com/office/drawing/2014/main" id="{77D15009-C155-49F1-A6DA-ED50206BDCB1}"/>
              </a:ext>
            </a:extLst>
          </p:cNvPr>
          <p:cNvPicPr>
            <a:picLocks noChangeAspect="1" noChangeArrowheads="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4189" y="2182786"/>
            <a:ext cx="416365" cy="416365"/>
          </a:xfrm>
          <a:prstGeom prst="rect">
            <a:avLst/>
          </a:prstGeom>
          <a:solidFill>
            <a:srgbClr val="F2F2F2"/>
          </a:solidFill>
        </p:spPr>
      </p:pic>
      <p:pic>
        <p:nvPicPr>
          <p:cNvPr id="58" name="Picture 10" descr="Destination ">
            <a:extLst>
              <a:ext uri="{FF2B5EF4-FFF2-40B4-BE49-F238E27FC236}">
                <a16:creationId xmlns:a16="http://schemas.microsoft.com/office/drawing/2014/main" id="{855D8502-937A-4216-B00C-A86276ABAB8B}"/>
              </a:ext>
            </a:extLst>
          </p:cNvPr>
          <p:cNvPicPr>
            <a:picLocks noChangeAspect="1" noChangeArrowheads="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609825" y="2182786"/>
            <a:ext cx="416365" cy="416365"/>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Clipboard with solid fill">
            <a:extLst>
              <a:ext uri="{FF2B5EF4-FFF2-40B4-BE49-F238E27FC236}">
                <a16:creationId xmlns:a16="http://schemas.microsoft.com/office/drawing/2014/main" id="{4C2C5AF7-2BF0-4A1B-B143-C48CF47C4358}"/>
              </a:ext>
            </a:extLst>
          </p:cNvPr>
          <p:cNvPicPr>
            <a:picLocks noChangeAspect="1"/>
          </p:cNvPicPr>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04508" y="2182786"/>
            <a:ext cx="416365" cy="416365"/>
          </a:xfrm>
          <a:prstGeom prst="rect">
            <a:avLst/>
          </a:prstGeom>
        </p:spPr>
      </p:pic>
      <p:pic>
        <p:nvPicPr>
          <p:cNvPr id="18" name="Graphic 17" descr="Treasure Map with solid fill">
            <a:extLst>
              <a:ext uri="{FF2B5EF4-FFF2-40B4-BE49-F238E27FC236}">
                <a16:creationId xmlns:a16="http://schemas.microsoft.com/office/drawing/2014/main" id="{1661D3A0-DB64-4E0E-8599-A39495A91DAC}"/>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490347" y="5192064"/>
            <a:ext cx="458002" cy="458002"/>
          </a:xfrm>
          <a:prstGeom prst="rect">
            <a:avLst/>
          </a:prstGeom>
        </p:spPr>
      </p:pic>
      <p:pic>
        <p:nvPicPr>
          <p:cNvPr id="21" name="Graphic 20" descr="Search Inventory with solid fill">
            <a:extLst>
              <a:ext uri="{FF2B5EF4-FFF2-40B4-BE49-F238E27FC236}">
                <a16:creationId xmlns:a16="http://schemas.microsoft.com/office/drawing/2014/main" id="{11C6CE5B-443F-40CC-B7D8-6FC7717554E3}"/>
              </a:ext>
            </a:extLst>
          </p:cNvPr>
          <p:cNvPicPr>
            <a:picLocks noChangeAspect="1"/>
          </p:cNvPicPr>
          <p:nvPr/>
        </p:nvPicPr>
        <p:blipFill>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51691" y="5192064"/>
            <a:ext cx="554182" cy="554182"/>
          </a:xfrm>
          <a:prstGeom prst="rect">
            <a:avLst/>
          </a:prstGeom>
        </p:spPr>
      </p:pic>
      <p:pic>
        <p:nvPicPr>
          <p:cNvPr id="25" name="Graphic 24" descr="Research with solid fill">
            <a:extLst>
              <a:ext uri="{FF2B5EF4-FFF2-40B4-BE49-F238E27FC236}">
                <a16:creationId xmlns:a16="http://schemas.microsoft.com/office/drawing/2014/main" id="{4A68E557-F1DC-444D-BCE8-317CAE92BA0A}"/>
              </a:ext>
            </a:extLst>
          </p:cNvPr>
          <p:cNvPicPr>
            <a:picLocks noChangeAspect="1"/>
          </p:cNvPicPr>
          <p:nvPr/>
        </p:nvPicPr>
        <p:blipFill>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857440" y="5192064"/>
            <a:ext cx="458002" cy="458002"/>
          </a:xfrm>
          <a:prstGeom prst="rect">
            <a:avLst/>
          </a:prstGeom>
        </p:spPr>
      </p:pic>
      <p:pic>
        <p:nvPicPr>
          <p:cNvPr id="30" name="Graphic 29" descr="Presentation with org chart with solid fill">
            <a:extLst>
              <a:ext uri="{FF2B5EF4-FFF2-40B4-BE49-F238E27FC236}">
                <a16:creationId xmlns:a16="http://schemas.microsoft.com/office/drawing/2014/main" id="{8E4076CF-4F78-4EDC-B870-A737718C4F68}"/>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238793" y="5192064"/>
            <a:ext cx="554182" cy="554182"/>
          </a:xfrm>
          <a:prstGeom prst="rect">
            <a:avLst/>
          </a:prstGeom>
        </p:spPr>
      </p:pic>
      <p:sp>
        <p:nvSpPr>
          <p:cNvPr id="39" name="STAMP">
            <a:extLst>
              <a:ext uri="{FF2B5EF4-FFF2-40B4-BE49-F238E27FC236}">
                <a16:creationId xmlns:a16="http://schemas.microsoft.com/office/drawing/2014/main" id="{F578B84B-7E37-4B0C-BF31-9B79CA030C9D}"/>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Tree>
    <p:extLst>
      <p:ext uri="{BB962C8B-B14F-4D97-AF65-F5344CB8AC3E}">
        <p14:creationId xmlns:p14="http://schemas.microsoft.com/office/powerpoint/2010/main" val="2442922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B44A036B-C958-4E6D-9313-A8BCBCE12EA6}"/>
              </a:ext>
            </a:extLst>
          </p:cNvPr>
          <p:cNvSpPr/>
          <p:nvPr/>
        </p:nvSpPr>
        <p:spPr>
          <a:xfrm>
            <a:off x="782808" y="2053855"/>
            <a:ext cx="33319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OT threat detection plan</a:t>
            </a:r>
          </a:p>
        </p:txBody>
      </p:sp>
      <p:cxnSp>
        <p:nvCxnSpPr>
          <p:cNvPr id="54" name="Straight Connector 53">
            <a:extLst>
              <a:ext uri="{FF2B5EF4-FFF2-40B4-BE49-F238E27FC236}">
                <a16:creationId xmlns:a16="http://schemas.microsoft.com/office/drawing/2014/main" id="{17B66AF3-6C50-4988-8D93-BFDE793BF193}"/>
              </a:ext>
            </a:extLst>
          </p:cNvPr>
          <p:cNvCxnSpPr>
            <a:cxnSpLocks/>
          </p:cNvCxnSpPr>
          <p:nvPr/>
        </p:nvCxnSpPr>
        <p:spPr>
          <a:xfrm>
            <a:off x="734538" y="502259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5AD56EF-B026-4A65-947B-FBB2663B4F81}"/>
              </a:ext>
            </a:extLst>
          </p:cNvPr>
          <p:cNvCxnSpPr>
            <a:cxnSpLocks/>
          </p:cNvCxnSpPr>
          <p:nvPr/>
        </p:nvCxnSpPr>
        <p:spPr>
          <a:xfrm>
            <a:off x="734538" y="30351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05F049A-AC5F-4360-BB1E-74EA2B5544E0}"/>
              </a:ext>
            </a:extLst>
          </p:cNvPr>
          <p:cNvSpPr txBox="1"/>
          <p:nvPr/>
        </p:nvSpPr>
        <p:spPr>
          <a:xfrm>
            <a:off x="685800" y="2743200"/>
            <a:ext cx="151689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D7D95"/>
                </a:solidFill>
                <a:effectLst/>
                <a:uLnTx/>
                <a:uFillTx/>
                <a:latin typeface="Calibri" panose="020F0502020204030204"/>
                <a:ea typeface="+mn-ea"/>
                <a:cs typeface="+mn-cs"/>
              </a:rPr>
              <a:t>CONTRIBUTION</a:t>
            </a:r>
          </a:p>
        </p:txBody>
      </p:sp>
      <p:sp>
        <p:nvSpPr>
          <p:cNvPr id="55" name="TextBox 54">
            <a:extLst>
              <a:ext uri="{FF2B5EF4-FFF2-40B4-BE49-F238E27FC236}">
                <a16:creationId xmlns:a16="http://schemas.microsoft.com/office/drawing/2014/main" id="{5D06B551-FC5C-45A6-AA71-EAB9653F8607}"/>
              </a:ext>
            </a:extLst>
          </p:cNvPr>
          <p:cNvSpPr txBox="1"/>
          <p:nvPr/>
        </p:nvSpPr>
        <p:spPr>
          <a:xfrm>
            <a:off x="685800" y="4730620"/>
            <a:ext cx="1081193"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7AF99"/>
                </a:solidFill>
                <a:effectLst/>
                <a:uLnTx/>
                <a:uFillTx/>
                <a:latin typeface="Calibri" panose="020F0502020204030204"/>
                <a:ea typeface="+mn-ea"/>
                <a:cs typeface="+mn-cs"/>
              </a:rPr>
              <a:t>OUTCOME</a:t>
            </a:r>
          </a:p>
        </p:txBody>
      </p:sp>
      <p:sp>
        <p:nvSpPr>
          <p:cNvPr id="9" name="Rectangle 8">
            <a:extLst>
              <a:ext uri="{FF2B5EF4-FFF2-40B4-BE49-F238E27FC236}">
                <a16:creationId xmlns:a16="http://schemas.microsoft.com/office/drawing/2014/main" id="{8964281F-F34C-4A6E-B261-101D1202A7DE}"/>
              </a:ext>
            </a:extLst>
          </p:cNvPr>
          <p:cNvSpPr/>
          <p:nvPr/>
        </p:nvSpPr>
        <p:spPr>
          <a:xfrm>
            <a:off x="782808" y="3043994"/>
            <a:ext cx="10734226" cy="1740216"/>
          </a:xfrm>
          <a:prstGeom prst="rect">
            <a:avLst/>
          </a:prstGeom>
          <a:solidFill>
            <a:srgbClr val="EAEE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dirty="0">
                <a:solidFill>
                  <a:schemeClr val="tx1"/>
                </a:solidFill>
                <a:latin typeface="Oswald Light" panose="00000400000000000000" pitchFamily="2" charset="0"/>
              </a:rPr>
              <a:t>In addition, we supported an electric vehicle automaker in developing OT threat detection design plan and evaluating its OT passive monitoring tools </a:t>
            </a:r>
            <a:endParaRPr lang="en-US" dirty="0">
              <a:solidFill>
                <a:schemeClr val="tx1"/>
              </a:solidFill>
            </a:endParaRP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a:xfrm>
            <a:off x="3028862" y="1112624"/>
            <a:ext cx="6134308" cy="215444"/>
          </a:xfrm>
        </p:spPr>
        <p:txBody>
          <a:bodyPr/>
          <a:lstStyle/>
          <a:p>
            <a:r>
              <a:rPr lang="en-US" dirty="0"/>
              <a:t>Case Study (3/4) – Smart Manufacturing Threat Detection and Network Hardening </a:t>
            </a:r>
          </a:p>
        </p:txBody>
      </p:sp>
      <p:cxnSp>
        <p:nvCxnSpPr>
          <p:cNvPr id="8" name="Straight Connector 7">
            <a:extLst>
              <a:ext uri="{FF2B5EF4-FFF2-40B4-BE49-F238E27FC236}">
                <a16:creationId xmlns:a16="http://schemas.microsoft.com/office/drawing/2014/main" id="{06A7D358-3FE2-4524-8A5B-C7CD0207D0D6}"/>
              </a:ext>
            </a:extLst>
          </p:cNvPr>
          <p:cNvCxnSpPr>
            <a:cxnSpLocks/>
          </p:cNvCxnSpPr>
          <p:nvPr/>
        </p:nvCxnSpPr>
        <p:spPr>
          <a:xfrm>
            <a:off x="734538" y="15873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591216-E6C5-44BC-AF18-1ED3DF649770}"/>
              </a:ext>
            </a:extLst>
          </p:cNvPr>
          <p:cNvSpPr txBox="1"/>
          <p:nvPr/>
        </p:nvSpPr>
        <p:spPr>
          <a:xfrm>
            <a:off x="766562" y="1595746"/>
            <a:ext cx="105431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Electric vehicle manufacturer aiming at enhancing its network security posture and developing an OT threat detection analytics </a:t>
            </a:r>
          </a:p>
        </p:txBody>
      </p:sp>
      <p:sp>
        <p:nvSpPr>
          <p:cNvPr id="59" name="TextBox 58">
            <a:extLst>
              <a:ext uri="{FF2B5EF4-FFF2-40B4-BE49-F238E27FC236}">
                <a16:creationId xmlns:a16="http://schemas.microsoft.com/office/drawing/2014/main" id="{A6FFDE55-CD94-4926-B26D-1FA8FBCBDBA1}"/>
              </a:ext>
            </a:extLst>
          </p:cNvPr>
          <p:cNvSpPr txBox="1"/>
          <p:nvPr/>
        </p:nvSpPr>
        <p:spPr>
          <a:xfrm>
            <a:off x="685800" y="1305743"/>
            <a:ext cx="271055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Calibri" panose="020F0502020204030204"/>
                <a:ea typeface="+mn-ea"/>
                <a:cs typeface="+mn-cs"/>
              </a:rPr>
              <a:t>SITUATION &amp; REQUIREMENTS</a:t>
            </a:r>
          </a:p>
        </p:txBody>
      </p:sp>
      <p:cxnSp>
        <p:nvCxnSpPr>
          <p:cNvPr id="12" name="Straight Connector 11">
            <a:extLst>
              <a:ext uri="{FF2B5EF4-FFF2-40B4-BE49-F238E27FC236}">
                <a16:creationId xmlns:a16="http://schemas.microsoft.com/office/drawing/2014/main" id="{A10C04D0-C128-4799-80B3-42635C5940DF}"/>
              </a:ext>
            </a:extLst>
          </p:cNvPr>
          <p:cNvCxnSpPr>
            <a:cxnSpLocks/>
          </p:cNvCxnSpPr>
          <p:nvPr/>
        </p:nvCxnSpPr>
        <p:spPr>
          <a:xfrm>
            <a:off x="2929654"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117F3BB-7A46-4899-AE39-47196CB7E9ED}"/>
              </a:ext>
            </a:extLst>
          </p:cNvPr>
          <p:cNvCxnSpPr>
            <a:cxnSpLocks/>
          </p:cNvCxnSpPr>
          <p:nvPr/>
        </p:nvCxnSpPr>
        <p:spPr>
          <a:xfrm>
            <a:off x="9370192"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11BC3E-094F-426F-B6A9-BBE9531FC618}"/>
              </a:ext>
            </a:extLst>
          </p:cNvPr>
          <p:cNvCxnSpPr>
            <a:cxnSpLocks/>
          </p:cNvCxnSpPr>
          <p:nvPr/>
        </p:nvCxnSpPr>
        <p:spPr>
          <a:xfrm>
            <a:off x="5076500"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A4C34A-3FFD-4696-BC90-34D0B37F5D0A}"/>
              </a:ext>
            </a:extLst>
          </p:cNvPr>
          <p:cNvCxnSpPr>
            <a:cxnSpLocks/>
          </p:cNvCxnSpPr>
          <p:nvPr/>
        </p:nvCxnSpPr>
        <p:spPr>
          <a:xfrm>
            <a:off x="7223346"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39" name="Picture 4" descr="Strategy ">
            <a:extLst>
              <a:ext uri="{FF2B5EF4-FFF2-40B4-BE49-F238E27FC236}">
                <a16:creationId xmlns:a16="http://schemas.microsoft.com/office/drawing/2014/main" id="{2A957B5A-D221-4E31-91C0-6241A0409B1D}"/>
              </a:ext>
            </a:extLst>
          </p:cNvPr>
          <p:cNvPicPr>
            <a:picLocks noChangeAspect="1" noChangeArrowheads="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4189" y="2182786"/>
            <a:ext cx="416365" cy="416365"/>
          </a:xfrm>
          <a:prstGeom prst="rect">
            <a:avLst/>
          </a:prstGeom>
          <a:solidFill>
            <a:srgbClr val="F2F2F2"/>
          </a:solidFill>
        </p:spPr>
      </p:pic>
      <p:sp>
        <p:nvSpPr>
          <p:cNvPr id="50" name="TextBox 49">
            <a:extLst>
              <a:ext uri="{FF2B5EF4-FFF2-40B4-BE49-F238E27FC236}">
                <a16:creationId xmlns:a16="http://schemas.microsoft.com/office/drawing/2014/main" id="{58AD48CC-9E5F-4E17-9821-D61D0BD658AE}"/>
              </a:ext>
            </a:extLst>
          </p:cNvPr>
          <p:cNvSpPr txBox="1"/>
          <p:nvPr/>
        </p:nvSpPr>
        <p:spPr>
          <a:xfrm>
            <a:off x="790428" y="3145301"/>
            <a:ext cx="2131606" cy="1708160"/>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OT Threat Detection Design Plan</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Developed OT Threat Detection Design Plan </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encompassing the people, process, and technology necessary to detect and respond to threats</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 </a:t>
            </a:r>
          </a:p>
        </p:txBody>
      </p:sp>
      <p:sp>
        <p:nvSpPr>
          <p:cNvPr id="57" name="TextBox 56">
            <a:extLst>
              <a:ext uri="{FF2B5EF4-FFF2-40B4-BE49-F238E27FC236}">
                <a16:creationId xmlns:a16="http://schemas.microsoft.com/office/drawing/2014/main" id="{86FEC387-E82F-477F-A6BC-E159081A92E3}"/>
              </a:ext>
            </a:extLst>
          </p:cNvPr>
          <p:cNvSpPr txBox="1"/>
          <p:nvPr/>
        </p:nvSpPr>
        <p:spPr>
          <a:xfrm>
            <a:off x="2937274" y="3145301"/>
            <a:ext cx="2131606" cy="1300356"/>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Evaluation Of OT Passive Monitoring Tools </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Conducted evaluation of OT passive monitoring tools </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for implementation across manufacturing plant</a:t>
            </a:r>
          </a:p>
        </p:txBody>
      </p:sp>
      <p:sp>
        <p:nvSpPr>
          <p:cNvPr id="60" name="TextBox 59">
            <a:extLst>
              <a:ext uri="{FF2B5EF4-FFF2-40B4-BE49-F238E27FC236}">
                <a16:creationId xmlns:a16="http://schemas.microsoft.com/office/drawing/2014/main" id="{F05ABB97-E3E9-4E07-9339-41C3424D0823}"/>
              </a:ext>
            </a:extLst>
          </p:cNvPr>
          <p:cNvSpPr txBox="1"/>
          <p:nvPr/>
        </p:nvSpPr>
        <p:spPr>
          <a:xfrm>
            <a:off x="5068880" y="3139902"/>
            <a:ext cx="2162086" cy="1523494"/>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OT Threat Detection Analytics</a:t>
            </a:r>
          </a:p>
          <a:p>
            <a:pPr>
              <a:spcAft>
                <a:spcPts val="300"/>
              </a:spcAft>
              <a:defRPr/>
            </a:pPr>
            <a:r>
              <a:rPr kumimoji="0" lang="en-US" altLang="en-US" sz="1200" b="1" i="1"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Developed OT threat detection analytics </a:t>
            </a:r>
            <a:r>
              <a:rPr kumimoji="0" lang="en-US" altLang="en-US" sz="1200" b="0" i="1"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to drive security and integrity alerts, dashboards, and reports</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C0581693-95BF-4E1E-9614-52167E06D42D}"/>
              </a:ext>
            </a:extLst>
          </p:cNvPr>
          <p:cNvSpPr txBox="1"/>
          <p:nvPr/>
        </p:nvSpPr>
        <p:spPr>
          <a:xfrm>
            <a:off x="7230966" y="3145301"/>
            <a:ext cx="2131606" cy="1115690"/>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u="none" strike="noStrike" kern="1200" cap="none" spc="0" normalizeH="0" baseline="0" noProof="0" dirty="0">
                <a:ln>
                  <a:noFill/>
                </a:ln>
                <a:solidFill>
                  <a:srgbClr val="5D7D95"/>
                </a:solidFill>
                <a:effectLst/>
                <a:uLnTx/>
                <a:uFillTx/>
                <a:latin typeface="Calibri" panose="020F0502020204030204"/>
                <a:ea typeface="+mn-ea"/>
                <a:cs typeface="+mn-cs"/>
              </a:rPr>
              <a:t>Analysis Of Network Communications</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Conducted thorough analysis of network communications </a:t>
            </a: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across plant</a:t>
            </a:r>
          </a:p>
        </p:txBody>
      </p:sp>
      <p:sp>
        <p:nvSpPr>
          <p:cNvPr id="63" name="TextBox 62">
            <a:extLst>
              <a:ext uri="{FF2B5EF4-FFF2-40B4-BE49-F238E27FC236}">
                <a16:creationId xmlns:a16="http://schemas.microsoft.com/office/drawing/2014/main" id="{99778134-9B0D-4EFB-A52E-33F121F127BA}"/>
              </a:ext>
            </a:extLst>
          </p:cNvPr>
          <p:cNvSpPr txBox="1"/>
          <p:nvPr/>
        </p:nvSpPr>
        <p:spPr>
          <a:xfrm>
            <a:off x="9377812" y="3145301"/>
            <a:ext cx="2131606" cy="931024"/>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Manufacturing Network and Firewalls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Segmented manufacturing network and hardened firewalls</a:t>
            </a:r>
          </a:p>
        </p:txBody>
      </p:sp>
      <p:sp>
        <p:nvSpPr>
          <p:cNvPr id="41" name="Footer Placeholder 3">
            <a:extLst>
              <a:ext uri="{FF2B5EF4-FFF2-40B4-BE49-F238E27FC236}">
                <a16:creationId xmlns:a16="http://schemas.microsoft.com/office/drawing/2014/main" id="{7AF2D8B8-5E24-4DCC-BFDE-7FBE9C02A057}"/>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42" name="Rectangle 41">
            <a:extLst>
              <a:ext uri="{FF2B5EF4-FFF2-40B4-BE49-F238E27FC236}">
                <a16:creationId xmlns:a16="http://schemas.microsoft.com/office/drawing/2014/main" id="{1AF45FEE-FABD-4C92-A969-6C3649F0C0EF}"/>
              </a:ext>
            </a:extLst>
          </p:cNvPr>
          <p:cNvSpPr/>
          <p:nvPr/>
        </p:nvSpPr>
        <p:spPr>
          <a:xfrm>
            <a:off x="4487896" y="2053855"/>
            <a:ext cx="33319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Evaluate OT passive monitoring tools</a:t>
            </a:r>
          </a:p>
        </p:txBody>
      </p:sp>
      <p:sp>
        <p:nvSpPr>
          <p:cNvPr id="44" name="Rectangle 43">
            <a:extLst>
              <a:ext uri="{FF2B5EF4-FFF2-40B4-BE49-F238E27FC236}">
                <a16:creationId xmlns:a16="http://schemas.microsoft.com/office/drawing/2014/main" id="{89093772-B62F-4D41-B987-932D4212ABE4}"/>
              </a:ext>
            </a:extLst>
          </p:cNvPr>
          <p:cNvSpPr/>
          <p:nvPr/>
        </p:nvSpPr>
        <p:spPr>
          <a:xfrm>
            <a:off x="8192985" y="2053855"/>
            <a:ext cx="33319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Analyze network communications across the plant</a:t>
            </a:r>
          </a:p>
        </p:txBody>
      </p:sp>
      <p:pic>
        <p:nvPicPr>
          <p:cNvPr id="15" name="Graphic 14" descr="Illustrator with solid fill">
            <a:extLst>
              <a:ext uri="{FF2B5EF4-FFF2-40B4-BE49-F238E27FC236}">
                <a16:creationId xmlns:a16="http://schemas.microsoft.com/office/drawing/2014/main" id="{60BEBE50-36D6-460D-B864-4C74902E41D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00737" y="2139067"/>
            <a:ext cx="503802" cy="503802"/>
          </a:xfrm>
          <a:prstGeom prst="rect">
            <a:avLst/>
          </a:prstGeom>
        </p:spPr>
      </p:pic>
      <p:pic>
        <p:nvPicPr>
          <p:cNvPr id="17" name="Graphic 16" descr="Research with solid fill">
            <a:extLst>
              <a:ext uri="{FF2B5EF4-FFF2-40B4-BE49-F238E27FC236}">
                <a16:creationId xmlns:a16="http://schemas.microsoft.com/office/drawing/2014/main" id="{7D479E7F-B327-453F-8493-87CEAE878EA7}"/>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60793" y="2139067"/>
            <a:ext cx="503802" cy="503802"/>
          </a:xfrm>
          <a:prstGeom prst="rect">
            <a:avLst/>
          </a:prstGeom>
        </p:spPr>
      </p:pic>
      <p:sp>
        <p:nvSpPr>
          <p:cNvPr id="3" name="Rectangle 2">
            <a:extLst>
              <a:ext uri="{FF2B5EF4-FFF2-40B4-BE49-F238E27FC236}">
                <a16:creationId xmlns:a16="http://schemas.microsoft.com/office/drawing/2014/main" id="{871B33E4-9787-44EE-B4E8-EFA06CA029C0}"/>
              </a:ext>
            </a:extLst>
          </p:cNvPr>
          <p:cNvSpPr/>
          <p:nvPr/>
        </p:nvSpPr>
        <p:spPr bwMode="gray">
          <a:xfrm>
            <a:off x="791143" y="5109478"/>
            <a:ext cx="2028257"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Increased visibility into cyber threats and risks within the highly automated smart manufacturing plant</a:t>
            </a:r>
          </a:p>
        </p:txBody>
      </p:sp>
      <p:sp>
        <p:nvSpPr>
          <p:cNvPr id="66" name="Rectangle 65">
            <a:extLst>
              <a:ext uri="{FF2B5EF4-FFF2-40B4-BE49-F238E27FC236}">
                <a16:creationId xmlns:a16="http://schemas.microsoft.com/office/drawing/2014/main" id="{A78726E7-686F-4AD2-BC46-804EFE564993}"/>
              </a:ext>
            </a:extLst>
          </p:cNvPr>
          <p:cNvSpPr/>
          <p:nvPr/>
        </p:nvSpPr>
        <p:spPr bwMode="gray">
          <a:xfrm>
            <a:off x="2959386" y="5111545"/>
            <a:ext cx="2028257"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Contextualized and correlated alerts to enable actionable response</a:t>
            </a:r>
          </a:p>
        </p:txBody>
      </p:sp>
      <p:sp>
        <p:nvSpPr>
          <p:cNvPr id="67" name="Rectangle 66">
            <a:extLst>
              <a:ext uri="{FF2B5EF4-FFF2-40B4-BE49-F238E27FC236}">
                <a16:creationId xmlns:a16="http://schemas.microsoft.com/office/drawing/2014/main" id="{0FAF6AEA-E4E1-4F3F-BCC2-0CCF4DCE1B55}"/>
              </a:ext>
            </a:extLst>
          </p:cNvPr>
          <p:cNvSpPr/>
          <p:nvPr/>
        </p:nvSpPr>
        <p:spPr bwMode="gray">
          <a:xfrm>
            <a:off x="5127629" y="5113612"/>
            <a:ext cx="2028257"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Manufacturing cybersecurity dashboards and reports to drive culture of cybersecurity amongst plant workforce</a:t>
            </a:r>
          </a:p>
        </p:txBody>
      </p:sp>
      <p:sp>
        <p:nvSpPr>
          <p:cNvPr id="68" name="Rectangle 67">
            <a:extLst>
              <a:ext uri="{FF2B5EF4-FFF2-40B4-BE49-F238E27FC236}">
                <a16:creationId xmlns:a16="http://schemas.microsoft.com/office/drawing/2014/main" id="{E4919D05-A049-4A13-99CC-10B2104B5178}"/>
              </a:ext>
            </a:extLst>
          </p:cNvPr>
          <p:cNvSpPr/>
          <p:nvPr/>
        </p:nvSpPr>
        <p:spPr bwMode="gray">
          <a:xfrm>
            <a:off x="7295872" y="5115679"/>
            <a:ext cx="2028257"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Segmented network and hardened firewall to greatly reduce the manufacturing plant’s attack surface</a:t>
            </a:r>
          </a:p>
        </p:txBody>
      </p:sp>
      <p:sp>
        <p:nvSpPr>
          <p:cNvPr id="69" name="Rectangle 68">
            <a:extLst>
              <a:ext uri="{FF2B5EF4-FFF2-40B4-BE49-F238E27FC236}">
                <a16:creationId xmlns:a16="http://schemas.microsoft.com/office/drawing/2014/main" id="{95CFC822-B416-4FB8-9238-C4C86D2EE3A6}"/>
              </a:ext>
            </a:extLst>
          </p:cNvPr>
          <p:cNvSpPr/>
          <p:nvPr/>
        </p:nvSpPr>
        <p:spPr bwMode="gray">
          <a:xfrm>
            <a:off x="9464116" y="5117746"/>
            <a:ext cx="2028257"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Zone and conduit based network segmentation controls to reduce blast radius of an attack</a:t>
            </a:r>
          </a:p>
        </p:txBody>
      </p:sp>
      <p:pic>
        <p:nvPicPr>
          <p:cNvPr id="20" name="Graphic 19" descr="Building Brick Wall with solid fill">
            <a:extLst>
              <a:ext uri="{FF2B5EF4-FFF2-40B4-BE49-F238E27FC236}">
                <a16:creationId xmlns:a16="http://schemas.microsoft.com/office/drawing/2014/main" id="{7EB0B0ED-BB4B-4B7C-B8F7-A0248F9A12D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058099" y="5157957"/>
            <a:ext cx="503802" cy="503802"/>
          </a:xfrm>
          <a:prstGeom prst="rect">
            <a:avLst/>
          </a:prstGeom>
        </p:spPr>
      </p:pic>
      <p:pic>
        <p:nvPicPr>
          <p:cNvPr id="22" name="Graphic 21" descr="Gauge with solid fill">
            <a:extLst>
              <a:ext uri="{FF2B5EF4-FFF2-40B4-BE49-F238E27FC236}">
                <a16:creationId xmlns:a16="http://schemas.microsoft.com/office/drawing/2014/main" id="{46AF7EE8-A263-46BB-8232-6139CFB6E4D2}"/>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889856" y="5157957"/>
            <a:ext cx="503802" cy="503802"/>
          </a:xfrm>
          <a:prstGeom prst="rect">
            <a:avLst/>
          </a:prstGeom>
        </p:spPr>
      </p:pic>
      <p:pic>
        <p:nvPicPr>
          <p:cNvPr id="24" name="Graphic 23" descr="Siren with solid fill">
            <a:extLst>
              <a:ext uri="{FF2B5EF4-FFF2-40B4-BE49-F238E27FC236}">
                <a16:creationId xmlns:a16="http://schemas.microsoft.com/office/drawing/2014/main" id="{A9136F75-F64D-4986-9700-CDA9F12A4F1C}"/>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721613" y="5157957"/>
            <a:ext cx="503802" cy="503802"/>
          </a:xfrm>
          <a:prstGeom prst="rect">
            <a:avLst/>
          </a:prstGeom>
        </p:spPr>
      </p:pic>
      <p:pic>
        <p:nvPicPr>
          <p:cNvPr id="26" name="Graphic 25" descr="Zoom in with solid fill">
            <a:extLst>
              <a:ext uri="{FF2B5EF4-FFF2-40B4-BE49-F238E27FC236}">
                <a16:creationId xmlns:a16="http://schemas.microsoft.com/office/drawing/2014/main" id="{B1DBC474-359D-47E0-AE09-A12A6F46F0AF}"/>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553370" y="5157957"/>
            <a:ext cx="503802" cy="503802"/>
          </a:xfrm>
          <a:prstGeom prst="rect">
            <a:avLst/>
          </a:prstGeom>
        </p:spPr>
      </p:pic>
      <p:pic>
        <p:nvPicPr>
          <p:cNvPr id="29" name="Graphic 28" descr="Target with solid fill">
            <a:extLst>
              <a:ext uri="{FF2B5EF4-FFF2-40B4-BE49-F238E27FC236}">
                <a16:creationId xmlns:a16="http://schemas.microsoft.com/office/drawing/2014/main" id="{2528A209-DC29-4797-8B52-7572F2F8B268}"/>
              </a:ext>
            </a:extLst>
          </p:cNvPr>
          <p:cNvPicPr>
            <a:picLocks noChangeAspect="1"/>
          </p:cNvPicPr>
          <p:nvPr/>
        </p:nvPicPr>
        <p:blipFill>
          <a:blip r:embed="rId19" cstate="email">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226343" y="5191722"/>
            <a:ext cx="503802" cy="503802"/>
          </a:xfrm>
          <a:prstGeom prst="rect">
            <a:avLst/>
          </a:prstGeom>
        </p:spPr>
      </p:pic>
      <p:sp>
        <p:nvSpPr>
          <p:cNvPr id="70" name="Oval 69">
            <a:extLst>
              <a:ext uri="{FF2B5EF4-FFF2-40B4-BE49-F238E27FC236}">
                <a16:creationId xmlns:a16="http://schemas.microsoft.com/office/drawing/2014/main" id="{DD389EB2-F2FF-4702-9187-5C914B4E4E8E}"/>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72" name="AutoShape 1177">
            <a:extLst>
              <a:ext uri="{FF2B5EF4-FFF2-40B4-BE49-F238E27FC236}">
                <a16:creationId xmlns:a16="http://schemas.microsoft.com/office/drawing/2014/main" id="{94962DA9-F29D-41EB-B8B0-DF871E979924}"/>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Calibri"/>
                <a:ea typeface="+mn-ea"/>
                <a:cs typeface="+mn-cs"/>
              </a:rPr>
              <a:t>Pioneers in Cybersecurity Design for Smart City and IT/OT Infrastructure</a:t>
            </a:r>
          </a:p>
        </p:txBody>
      </p:sp>
      <p:sp>
        <p:nvSpPr>
          <p:cNvPr id="45" name="STAMP">
            <a:extLst>
              <a:ext uri="{FF2B5EF4-FFF2-40B4-BE49-F238E27FC236}">
                <a16:creationId xmlns:a16="http://schemas.microsoft.com/office/drawing/2014/main" id="{A9BDB663-4E5B-4876-98E4-3628DA61A716}"/>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Tree>
    <p:extLst>
      <p:ext uri="{BB962C8B-B14F-4D97-AF65-F5344CB8AC3E}">
        <p14:creationId xmlns:p14="http://schemas.microsoft.com/office/powerpoint/2010/main" val="1357181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Rectangle 12">
            <a:extLst>
              <a:ext uri="{FF2B5EF4-FFF2-40B4-BE49-F238E27FC236}">
                <a16:creationId xmlns:a16="http://schemas.microsoft.com/office/drawing/2014/main" id="{B44A036B-C958-4E6D-9313-A8BCBCE12EA6}"/>
              </a:ext>
            </a:extLst>
          </p:cNvPr>
          <p:cNvSpPr/>
          <p:nvPr/>
        </p:nvSpPr>
        <p:spPr>
          <a:xfrm>
            <a:off x="782808" y="2053855"/>
            <a:ext cx="33319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Establishing and maintaining visibility into the corporate landscape</a:t>
            </a:r>
          </a:p>
        </p:txBody>
      </p:sp>
      <p:cxnSp>
        <p:nvCxnSpPr>
          <p:cNvPr id="54" name="Straight Connector 53">
            <a:extLst>
              <a:ext uri="{FF2B5EF4-FFF2-40B4-BE49-F238E27FC236}">
                <a16:creationId xmlns:a16="http://schemas.microsoft.com/office/drawing/2014/main" id="{17B66AF3-6C50-4988-8D93-BFDE793BF193}"/>
              </a:ext>
            </a:extLst>
          </p:cNvPr>
          <p:cNvCxnSpPr>
            <a:cxnSpLocks/>
          </p:cNvCxnSpPr>
          <p:nvPr/>
        </p:nvCxnSpPr>
        <p:spPr>
          <a:xfrm>
            <a:off x="734538" y="502259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5AD56EF-B026-4A65-947B-FBB2663B4F81}"/>
              </a:ext>
            </a:extLst>
          </p:cNvPr>
          <p:cNvCxnSpPr>
            <a:cxnSpLocks/>
          </p:cNvCxnSpPr>
          <p:nvPr/>
        </p:nvCxnSpPr>
        <p:spPr>
          <a:xfrm>
            <a:off x="734538" y="30351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05F049A-AC5F-4360-BB1E-74EA2B5544E0}"/>
              </a:ext>
            </a:extLst>
          </p:cNvPr>
          <p:cNvSpPr txBox="1"/>
          <p:nvPr/>
        </p:nvSpPr>
        <p:spPr>
          <a:xfrm>
            <a:off x="685800" y="2743200"/>
            <a:ext cx="151689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5D7D95"/>
                </a:solidFill>
                <a:effectLst/>
                <a:uLnTx/>
                <a:uFillTx/>
                <a:latin typeface="Calibri" panose="020F0502020204030204"/>
                <a:ea typeface="+mn-ea"/>
                <a:cs typeface="+mn-cs"/>
              </a:rPr>
              <a:t>CONTRIBUTION</a:t>
            </a:r>
          </a:p>
        </p:txBody>
      </p:sp>
      <p:sp>
        <p:nvSpPr>
          <p:cNvPr id="55" name="TextBox 54">
            <a:extLst>
              <a:ext uri="{FF2B5EF4-FFF2-40B4-BE49-F238E27FC236}">
                <a16:creationId xmlns:a16="http://schemas.microsoft.com/office/drawing/2014/main" id="{5D06B551-FC5C-45A6-AA71-EAB9653F8607}"/>
              </a:ext>
            </a:extLst>
          </p:cNvPr>
          <p:cNvSpPr txBox="1"/>
          <p:nvPr/>
        </p:nvSpPr>
        <p:spPr>
          <a:xfrm>
            <a:off x="685800" y="4730620"/>
            <a:ext cx="1081193"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7AF99"/>
                </a:solidFill>
                <a:effectLst/>
                <a:uLnTx/>
                <a:uFillTx/>
                <a:latin typeface="Calibri" panose="020F0502020204030204"/>
                <a:ea typeface="+mn-ea"/>
                <a:cs typeface="+mn-cs"/>
              </a:rPr>
              <a:t>OUTCOME</a:t>
            </a:r>
          </a:p>
        </p:txBody>
      </p:sp>
      <p:sp>
        <p:nvSpPr>
          <p:cNvPr id="9" name="Rectangle 8">
            <a:extLst>
              <a:ext uri="{FF2B5EF4-FFF2-40B4-BE49-F238E27FC236}">
                <a16:creationId xmlns:a16="http://schemas.microsoft.com/office/drawing/2014/main" id="{8964281F-F34C-4A6E-B261-101D1202A7DE}"/>
              </a:ext>
            </a:extLst>
          </p:cNvPr>
          <p:cNvSpPr/>
          <p:nvPr/>
        </p:nvSpPr>
        <p:spPr>
          <a:xfrm>
            <a:off x="782808" y="3043994"/>
            <a:ext cx="10734226" cy="1740216"/>
          </a:xfrm>
          <a:prstGeom prst="rect">
            <a:avLst/>
          </a:prstGeom>
          <a:solidFill>
            <a:srgbClr val="EAEE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fontScale="90000"/>
          </a:bodyPr>
          <a:lstStyle/>
          <a:p>
            <a:br>
              <a:rPr lang="en-US" dirty="0">
                <a:solidFill>
                  <a:schemeClr val="tx1"/>
                </a:solidFill>
                <a:latin typeface="Oswald Light" panose="00000400000000000000" pitchFamily="2" charset="0"/>
              </a:rPr>
            </a:br>
            <a:br>
              <a:rPr lang="en-US" dirty="0">
                <a:solidFill>
                  <a:schemeClr val="tx1"/>
                </a:solidFill>
                <a:latin typeface="Oswald Light" panose="00000400000000000000" pitchFamily="2" charset="0"/>
              </a:rPr>
            </a:br>
            <a:r>
              <a:rPr lang="en-US" dirty="0">
                <a:solidFill>
                  <a:schemeClr val="tx1"/>
                </a:solidFill>
                <a:latin typeface="Oswald Light" panose="00000400000000000000" pitchFamily="2" charset="0"/>
              </a:rPr>
              <a:t>Lastly, we developed a smart manufacturing cybersecurity analytics architecture that integrates with the client's enterprise and analyses data from over 800 data feeds </a:t>
            </a:r>
            <a:endParaRPr lang="en-US" dirty="0">
              <a:solidFill>
                <a:schemeClr val="tx1"/>
              </a:solidFill>
            </a:endParaRP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a:xfrm>
            <a:off x="4330692" y="1112624"/>
            <a:ext cx="3530647" cy="215444"/>
          </a:xfrm>
        </p:spPr>
        <p:txBody>
          <a:bodyPr/>
          <a:lstStyle/>
          <a:p>
            <a:r>
              <a:rPr lang="en-US" dirty="0"/>
              <a:t>Case </a:t>
            </a:r>
            <a:r>
              <a:rPr lang="en-US"/>
              <a:t>Study (4/4</a:t>
            </a:r>
            <a:r>
              <a:rPr lang="en-US" dirty="0"/>
              <a:t>) – Fortune 50 Automotive OEM</a:t>
            </a:r>
          </a:p>
        </p:txBody>
      </p:sp>
      <p:cxnSp>
        <p:nvCxnSpPr>
          <p:cNvPr id="8" name="Straight Connector 7">
            <a:extLst>
              <a:ext uri="{FF2B5EF4-FFF2-40B4-BE49-F238E27FC236}">
                <a16:creationId xmlns:a16="http://schemas.microsoft.com/office/drawing/2014/main" id="{06A7D358-3FE2-4524-8A5B-C7CD0207D0D6}"/>
              </a:ext>
            </a:extLst>
          </p:cNvPr>
          <p:cNvCxnSpPr>
            <a:cxnSpLocks/>
          </p:cNvCxnSpPr>
          <p:nvPr/>
        </p:nvCxnSpPr>
        <p:spPr>
          <a:xfrm>
            <a:off x="734538" y="1587371"/>
            <a:ext cx="107904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B591216-E6C5-44BC-AF18-1ED3DF649770}"/>
              </a:ext>
            </a:extLst>
          </p:cNvPr>
          <p:cNvSpPr txBox="1"/>
          <p:nvPr/>
        </p:nvSpPr>
        <p:spPr>
          <a:xfrm>
            <a:off x="766562" y="1595746"/>
            <a:ext cx="10543154" cy="461665"/>
          </a:xfrm>
          <a:prstGeom prst="rect">
            <a:avLst/>
          </a:prstGeom>
          <a:noFill/>
        </p:spPr>
        <p:txBody>
          <a:bodyPr wrap="square" rtlCol="0">
            <a:spAutoFit/>
          </a:bodyPr>
          <a:lstStyle/>
          <a:p>
            <a:pPr rtl="0"/>
            <a:r>
              <a:rPr lang="en-US" sz="1200" b="0" i="1" u="none" strike="noStrike" kern="1200" baseline="0" dirty="0">
                <a:solidFill>
                  <a:srgbClr val="000000"/>
                </a:solidFill>
                <a:latin typeface="Calibri" panose="020F0502020204030204" pitchFamily="34" charset="0"/>
              </a:rPr>
              <a:t>Fortune 50 Automotive OEM looking to transform the business, driving smart technology deployment and business consolidation across Global Affiliates on-prem and in the cloud</a:t>
            </a:r>
          </a:p>
        </p:txBody>
      </p:sp>
      <p:sp>
        <p:nvSpPr>
          <p:cNvPr id="59" name="TextBox 58">
            <a:extLst>
              <a:ext uri="{FF2B5EF4-FFF2-40B4-BE49-F238E27FC236}">
                <a16:creationId xmlns:a16="http://schemas.microsoft.com/office/drawing/2014/main" id="{A6FFDE55-CD94-4926-B26D-1FA8FBCBDBA1}"/>
              </a:ext>
            </a:extLst>
          </p:cNvPr>
          <p:cNvSpPr txBox="1"/>
          <p:nvPr/>
        </p:nvSpPr>
        <p:spPr>
          <a:xfrm>
            <a:off x="685800" y="1305743"/>
            <a:ext cx="2710550" cy="338554"/>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lumMod val="50000"/>
                  </a:srgbClr>
                </a:solidFill>
                <a:effectLst/>
                <a:uLnTx/>
                <a:uFillTx/>
                <a:latin typeface="Calibri" panose="020F0502020204030204"/>
                <a:ea typeface="+mn-ea"/>
                <a:cs typeface="+mn-cs"/>
              </a:rPr>
              <a:t>SITUATION &amp; REQUIREMENTS</a:t>
            </a:r>
          </a:p>
        </p:txBody>
      </p:sp>
      <p:cxnSp>
        <p:nvCxnSpPr>
          <p:cNvPr id="12" name="Straight Connector 11">
            <a:extLst>
              <a:ext uri="{FF2B5EF4-FFF2-40B4-BE49-F238E27FC236}">
                <a16:creationId xmlns:a16="http://schemas.microsoft.com/office/drawing/2014/main" id="{A10C04D0-C128-4799-80B3-42635C5940DF}"/>
              </a:ext>
            </a:extLst>
          </p:cNvPr>
          <p:cNvCxnSpPr>
            <a:cxnSpLocks/>
          </p:cNvCxnSpPr>
          <p:nvPr/>
        </p:nvCxnSpPr>
        <p:spPr>
          <a:xfrm>
            <a:off x="2929654"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117F3BB-7A46-4899-AE39-47196CB7E9ED}"/>
              </a:ext>
            </a:extLst>
          </p:cNvPr>
          <p:cNvCxnSpPr>
            <a:cxnSpLocks/>
          </p:cNvCxnSpPr>
          <p:nvPr/>
        </p:nvCxnSpPr>
        <p:spPr>
          <a:xfrm>
            <a:off x="9370192"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11BC3E-094F-426F-B6A9-BBE9531FC618}"/>
              </a:ext>
            </a:extLst>
          </p:cNvPr>
          <p:cNvCxnSpPr>
            <a:cxnSpLocks/>
          </p:cNvCxnSpPr>
          <p:nvPr/>
        </p:nvCxnSpPr>
        <p:spPr>
          <a:xfrm>
            <a:off x="5076500"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BA4C34A-3FFD-4696-BC90-34D0B37F5D0A}"/>
              </a:ext>
            </a:extLst>
          </p:cNvPr>
          <p:cNvCxnSpPr>
            <a:cxnSpLocks/>
          </p:cNvCxnSpPr>
          <p:nvPr/>
        </p:nvCxnSpPr>
        <p:spPr>
          <a:xfrm>
            <a:off x="7223346" y="3148992"/>
            <a:ext cx="0" cy="153022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39" name="Picture 4" descr="Strategy ">
            <a:extLst>
              <a:ext uri="{FF2B5EF4-FFF2-40B4-BE49-F238E27FC236}">
                <a16:creationId xmlns:a16="http://schemas.microsoft.com/office/drawing/2014/main" id="{2A957B5A-D221-4E31-91C0-6241A0409B1D}"/>
              </a:ext>
            </a:extLst>
          </p:cNvPr>
          <p:cNvPicPr>
            <a:picLocks noChangeAspect="1" noChangeArrowheads="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4189" y="2182786"/>
            <a:ext cx="416365" cy="416365"/>
          </a:xfrm>
          <a:prstGeom prst="rect">
            <a:avLst/>
          </a:prstGeom>
          <a:solidFill>
            <a:srgbClr val="F2F2F2"/>
          </a:solidFill>
        </p:spPr>
      </p:pic>
      <p:sp>
        <p:nvSpPr>
          <p:cNvPr id="50" name="TextBox 49">
            <a:extLst>
              <a:ext uri="{FF2B5EF4-FFF2-40B4-BE49-F238E27FC236}">
                <a16:creationId xmlns:a16="http://schemas.microsoft.com/office/drawing/2014/main" id="{58AD48CC-9E5F-4E17-9821-D61D0BD658AE}"/>
              </a:ext>
            </a:extLst>
          </p:cNvPr>
          <p:cNvSpPr txBox="1"/>
          <p:nvPr/>
        </p:nvSpPr>
        <p:spPr>
          <a:xfrm>
            <a:off x="790428" y="3145301"/>
            <a:ext cx="2131606" cy="1892826"/>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Customized Architecture and Smart Infrastructure</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Defined a customized architecture </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that adheres to the client’s security and deployment requirements for a robust data pipeline and smart infrastructure build</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 </a:t>
            </a:r>
          </a:p>
        </p:txBody>
      </p:sp>
      <p:sp>
        <p:nvSpPr>
          <p:cNvPr id="57" name="TextBox 56">
            <a:extLst>
              <a:ext uri="{FF2B5EF4-FFF2-40B4-BE49-F238E27FC236}">
                <a16:creationId xmlns:a16="http://schemas.microsoft.com/office/drawing/2014/main" id="{86FEC387-E82F-477F-A6BC-E159081A92E3}"/>
              </a:ext>
            </a:extLst>
          </p:cNvPr>
          <p:cNvSpPr txBox="1"/>
          <p:nvPr/>
        </p:nvSpPr>
        <p:spPr>
          <a:xfrm>
            <a:off x="2937274" y="3145301"/>
            <a:ext cx="2131606" cy="1485022"/>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Collect Data Through A Highly Secured Platform </a:t>
            </a:r>
            <a:endParaRPr lang="en-US" sz="1400" b="1" dirty="0">
              <a:solidFill>
                <a:srgbClr val="5D7D95"/>
              </a:solidFill>
              <a:latin typeface="Calibri" panose="020F0502020204030204"/>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Collect data through a highly secured platform to ingest, store, and analyze traffic </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in an aggregated and cost-effective fashion</a:t>
            </a:r>
          </a:p>
        </p:txBody>
      </p:sp>
      <p:sp>
        <p:nvSpPr>
          <p:cNvPr id="60" name="TextBox 59">
            <a:extLst>
              <a:ext uri="{FF2B5EF4-FFF2-40B4-BE49-F238E27FC236}">
                <a16:creationId xmlns:a16="http://schemas.microsoft.com/office/drawing/2014/main" id="{F05ABB97-E3E9-4E07-9339-41C3424D0823}"/>
              </a:ext>
            </a:extLst>
          </p:cNvPr>
          <p:cNvSpPr txBox="1"/>
          <p:nvPr/>
        </p:nvSpPr>
        <p:spPr>
          <a:xfrm>
            <a:off x="5068880" y="3139902"/>
            <a:ext cx="2162086" cy="1523494"/>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Cybersecurity Attack Scenarios</a:t>
            </a:r>
          </a:p>
          <a:p>
            <a:pPr>
              <a:spcAft>
                <a:spcPts val="300"/>
              </a:spcAft>
              <a:defRPr/>
            </a:pPr>
            <a:r>
              <a:rPr kumimoji="0" lang="en-US" altLang="en-US" sz="1200" b="1" i="1"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Identify cybersecurity attack scenarios </a:t>
            </a:r>
            <a:r>
              <a:rPr kumimoji="0" lang="en-US" altLang="en-US" sz="1200" i="1" u="none" strike="noStrike" kern="1200" cap="none" spc="0" normalizeH="0" baseline="0" noProof="0" dirty="0">
                <a:ln>
                  <a:noFill/>
                </a:ln>
                <a:solidFill>
                  <a:srgbClr val="000000"/>
                </a:solidFill>
                <a:effectLst/>
                <a:uLnTx/>
                <a:uFillTx/>
                <a:latin typeface="Calibri" panose="020F0502020204030204" pitchFamily="34" charset="0"/>
                <a:ea typeface="DengXian" panose="02010600030101010101" pitchFamily="2" charset="-122"/>
                <a:cs typeface="Calibri" panose="020F0502020204030204" pitchFamily="34" charset="0"/>
              </a:rPr>
              <a:t>across the enterprise and validate controls at enterprise offices and production plants</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C0581693-95BF-4E1E-9614-52167E06D42D}"/>
              </a:ext>
            </a:extLst>
          </p:cNvPr>
          <p:cNvSpPr txBox="1"/>
          <p:nvPr/>
        </p:nvSpPr>
        <p:spPr>
          <a:xfrm>
            <a:off x="7230966" y="3145301"/>
            <a:ext cx="2131606" cy="1738938"/>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u="none" strike="noStrike" kern="1200" cap="none" spc="0" normalizeH="0" baseline="0" noProof="0" dirty="0">
                <a:ln>
                  <a:noFill/>
                </a:ln>
                <a:solidFill>
                  <a:srgbClr val="5D7D95"/>
                </a:solidFill>
                <a:effectLst/>
                <a:uLnTx/>
                <a:uFillTx/>
                <a:latin typeface="Calibri" panose="020F0502020204030204"/>
                <a:ea typeface="+mn-ea"/>
                <a:cs typeface="+mn-cs"/>
              </a:rPr>
              <a:t>Advanced Alerting Techniques and Analytics Platform</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Develop and deploy Advanced Alerting Techniques</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 and a scalable </a:t>
            </a: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Advanced Analytics Platform</a:t>
            </a:r>
          </a:p>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99778134-9B0D-4EFB-A52E-33F121F127BA}"/>
              </a:ext>
            </a:extLst>
          </p:cNvPr>
          <p:cNvSpPr txBox="1"/>
          <p:nvPr/>
        </p:nvSpPr>
        <p:spPr>
          <a:xfrm>
            <a:off x="9377812" y="3145301"/>
            <a:ext cx="2131606" cy="1485022"/>
          </a:xfrm>
          <a:prstGeom prst="rect">
            <a:avLst/>
          </a:prstGeom>
          <a:noFill/>
        </p:spPr>
        <p:txBody>
          <a:bodyPr wrap="square" lIns="45720" rIns="0" rtlCol="0">
            <a:sp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400" b="1" i="0" u="none" strike="noStrike" kern="1200" cap="none" spc="0" normalizeH="0" baseline="0" noProof="0" dirty="0">
                <a:ln>
                  <a:noFill/>
                </a:ln>
                <a:solidFill>
                  <a:srgbClr val="5D7D95"/>
                </a:solidFill>
                <a:effectLst/>
                <a:uLnTx/>
                <a:uFillTx/>
                <a:latin typeface="Calibri" panose="020F0502020204030204"/>
                <a:ea typeface="+mn-ea"/>
                <a:cs typeface="+mn-cs"/>
              </a:rPr>
              <a:t>Build Centralized Dashboards</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Build centralized dashboards, providing insight into the smart enterprise and centralized security event </a:t>
            </a:r>
            <a:r>
              <a:rPr kumimoji="0" lang="en-US" sz="1200" i="1" u="none" strike="noStrike" kern="1200" cap="none" spc="0" normalizeH="0" baseline="0" noProof="0" dirty="0">
                <a:ln>
                  <a:noFill/>
                </a:ln>
                <a:solidFill>
                  <a:srgbClr val="000000"/>
                </a:solidFill>
                <a:effectLst/>
                <a:uLnTx/>
                <a:uFillTx/>
                <a:latin typeface="Calibri" panose="020F0502020204030204"/>
                <a:ea typeface="+mn-ea"/>
                <a:cs typeface="+mn-cs"/>
              </a:rPr>
              <a:t>collection from over 800 data feeds globally</a:t>
            </a:r>
          </a:p>
        </p:txBody>
      </p:sp>
      <p:sp>
        <p:nvSpPr>
          <p:cNvPr id="41" name="Footer Placeholder 3">
            <a:extLst>
              <a:ext uri="{FF2B5EF4-FFF2-40B4-BE49-F238E27FC236}">
                <a16:creationId xmlns:a16="http://schemas.microsoft.com/office/drawing/2014/main" id="{7AF2D8B8-5E24-4DCC-BFDE-7FBE9C02A057}"/>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42" name="Rectangle 41">
            <a:extLst>
              <a:ext uri="{FF2B5EF4-FFF2-40B4-BE49-F238E27FC236}">
                <a16:creationId xmlns:a16="http://schemas.microsoft.com/office/drawing/2014/main" id="{1AF45FEE-FABD-4C92-A969-6C3649F0C0EF}"/>
              </a:ext>
            </a:extLst>
          </p:cNvPr>
          <p:cNvSpPr/>
          <p:nvPr/>
        </p:nvSpPr>
        <p:spPr>
          <a:xfrm>
            <a:off x="8192985" y="2053855"/>
            <a:ext cx="33319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Simplify the current complexity for understanding threat actors and risk across the expanding attack surface</a:t>
            </a:r>
          </a:p>
        </p:txBody>
      </p:sp>
      <p:sp>
        <p:nvSpPr>
          <p:cNvPr id="44" name="Rectangle 43">
            <a:extLst>
              <a:ext uri="{FF2B5EF4-FFF2-40B4-BE49-F238E27FC236}">
                <a16:creationId xmlns:a16="http://schemas.microsoft.com/office/drawing/2014/main" id="{89093772-B62F-4D41-B987-932D4212ABE4}"/>
              </a:ext>
            </a:extLst>
          </p:cNvPr>
          <p:cNvSpPr/>
          <p:nvPr/>
        </p:nvSpPr>
        <p:spPr>
          <a:xfrm>
            <a:off x="4487896" y="2053855"/>
            <a:ext cx="3331992" cy="67422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008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a method to collect data from existing tools, while providing data in a highly secured and scalable platform</a:t>
            </a:r>
          </a:p>
        </p:txBody>
      </p:sp>
      <p:pic>
        <p:nvPicPr>
          <p:cNvPr id="15" name="Graphic 14" descr="Illustrator with solid fill">
            <a:extLst>
              <a:ext uri="{FF2B5EF4-FFF2-40B4-BE49-F238E27FC236}">
                <a16:creationId xmlns:a16="http://schemas.microsoft.com/office/drawing/2014/main" id="{60BEBE50-36D6-460D-B864-4C74902E41D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00737" y="2139067"/>
            <a:ext cx="503802" cy="503802"/>
          </a:xfrm>
          <a:prstGeom prst="rect">
            <a:avLst/>
          </a:prstGeom>
        </p:spPr>
      </p:pic>
      <p:pic>
        <p:nvPicPr>
          <p:cNvPr id="17" name="Graphic 16" descr="Research with solid fill">
            <a:extLst>
              <a:ext uri="{FF2B5EF4-FFF2-40B4-BE49-F238E27FC236}">
                <a16:creationId xmlns:a16="http://schemas.microsoft.com/office/drawing/2014/main" id="{7D479E7F-B327-453F-8493-87CEAE878EA7}"/>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60793" y="2139067"/>
            <a:ext cx="503802" cy="503802"/>
          </a:xfrm>
          <a:prstGeom prst="rect">
            <a:avLst/>
          </a:prstGeom>
        </p:spPr>
      </p:pic>
      <p:sp>
        <p:nvSpPr>
          <p:cNvPr id="3" name="Rectangle 2">
            <a:extLst>
              <a:ext uri="{FF2B5EF4-FFF2-40B4-BE49-F238E27FC236}">
                <a16:creationId xmlns:a16="http://schemas.microsoft.com/office/drawing/2014/main" id="{871B33E4-9787-44EE-B4E8-EFA06CA029C0}"/>
              </a:ext>
            </a:extLst>
          </p:cNvPr>
          <p:cNvSpPr/>
          <p:nvPr/>
        </p:nvSpPr>
        <p:spPr bwMode="gray">
          <a:xfrm>
            <a:off x="791143" y="5109478"/>
            <a:ext cx="2578309"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Centralized security event collection, a process for foundational collection, normalization, and aggregation across the smart enterprise </a:t>
            </a:r>
          </a:p>
        </p:txBody>
      </p:sp>
      <p:sp>
        <p:nvSpPr>
          <p:cNvPr id="66" name="Rectangle 65">
            <a:extLst>
              <a:ext uri="{FF2B5EF4-FFF2-40B4-BE49-F238E27FC236}">
                <a16:creationId xmlns:a16="http://schemas.microsoft.com/office/drawing/2014/main" id="{A78726E7-686F-4AD2-BC46-804EFE564993}"/>
              </a:ext>
            </a:extLst>
          </p:cNvPr>
          <p:cNvSpPr/>
          <p:nvPr/>
        </p:nvSpPr>
        <p:spPr bwMode="gray">
          <a:xfrm>
            <a:off x="3496185" y="5111545"/>
            <a:ext cx="2578309"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Lead to robust network visibility and information-driven decisions</a:t>
            </a:r>
          </a:p>
        </p:txBody>
      </p:sp>
      <p:sp>
        <p:nvSpPr>
          <p:cNvPr id="67" name="Rectangle 66">
            <a:extLst>
              <a:ext uri="{FF2B5EF4-FFF2-40B4-BE49-F238E27FC236}">
                <a16:creationId xmlns:a16="http://schemas.microsoft.com/office/drawing/2014/main" id="{0FAF6AEA-E4E1-4F3F-BCC2-0CCF4DCE1B55}"/>
              </a:ext>
            </a:extLst>
          </p:cNvPr>
          <p:cNvSpPr/>
          <p:nvPr/>
        </p:nvSpPr>
        <p:spPr bwMode="gray">
          <a:xfrm>
            <a:off x="6201227" y="5113612"/>
            <a:ext cx="2578309"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large cost savings by migrating storage and data analysis into cloud design and utilizing infrastructure as code for rapid and repeatable deployments</a:t>
            </a:r>
          </a:p>
        </p:txBody>
      </p:sp>
      <p:sp>
        <p:nvSpPr>
          <p:cNvPr id="68" name="Rectangle 67">
            <a:extLst>
              <a:ext uri="{FF2B5EF4-FFF2-40B4-BE49-F238E27FC236}">
                <a16:creationId xmlns:a16="http://schemas.microsoft.com/office/drawing/2014/main" id="{E4919D05-A049-4A13-99CC-10B2104B5178}"/>
              </a:ext>
            </a:extLst>
          </p:cNvPr>
          <p:cNvSpPr/>
          <p:nvPr/>
        </p:nvSpPr>
        <p:spPr bwMode="gray">
          <a:xfrm>
            <a:off x="8906270" y="5115679"/>
            <a:ext cx="2578309" cy="1252349"/>
          </a:xfrm>
          <a:prstGeom prst="rect">
            <a:avLst/>
          </a:prstGeom>
          <a:solidFill>
            <a:srgbClr val="E8F0E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640080" rIns="0" bIns="45720" numCol="1" spcCol="0" rtlCol="0" fromWordArt="0" anchor="ctr" anchorCtr="0" forceAA="0" compatLnSpc="1">
            <a:prstTxWarp prst="textNoShape">
              <a:avLst/>
            </a:prstTxWarp>
            <a:noAutofit/>
          </a:bodyPr>
          <a:lstStyle/>
          <a:p>
            <a:pPr algn="ctr">
              <a:lnSpc>
                <a:spcPts val="1200"/>
              </a:lnSpc>
            </a:pPr>
            <a:r>
              <a:rPr lang="en-US" sz="1200" dirty="0">
                <a:solidFill>
                  <a:srgbClr val="000000"/>
                </a:solidFill>
                <a:latin typeface="Calibri" panose="020F0502020204030204"/>
              </a:rPr>
              <a:t>Standardized and captured security event and new assets being introduced to the smart enterprise (IT/OT) environment to ensure proper controls and requirements</a:t>
            </a:r>
          </a:p>
        </p:txBody>
      </p:sp>
      <p:sp>
        <p:nvSpPr>
          <p:cNvPr id="70" name="Oval 69">
            <a:extLst>
              <a:ext uri="{FF2B5EF4-FFF2-40B4-BE49-F238E27FC236}">
                <a16:creationId xmlns:a16="http://schemas.microsoft.com/office/drawing/2014/main" id="{DD389EB2-F2FF-4702-9187-5C914B4E4E8E}"/>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4</a:t>
            </a:r>
          </a:p>
        </p:txBody>
      </p:sp>
      <p:sp>
        <p:nvSpPr>
          <p:cNvPr id="72" name="AutoShape 1177">
            <a:extLst>
              <a:ext uri="{FF2B5EF4-FFF2-40B4-BE49-F238E27FC236}">
                <a16:creationId xmlns:a16="http://schemas.microsoft.com/office/drawing/2014/main" id="{94962DA9-F29D-41EB-B8B0-DF871E979924}"/>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0000"/>
                </a:solidFill>
                <a:effectLst/>
                <a:uLnTx/>
                <a:uFillTx/>
                <a:latin typeface="Calibri"/>
                <a:ea typeface="+mn-ea"/>
                <a:cs typeface="+mn-cs"/>
              </a:rPr>
              <a:t>Pioneers in Cybersecurity Design for Smart City and IT/OT Infrastructure</a:t>
            </a:r>
          </a:p>
        </p:txBody>
      </p:sp>
      <p:pic>
        <p:nvPicPr>
          <p:cNvPr id="16" name="Graphic 15" descr="Cloud Computing with solid fill">
            <a:extLst>
              <a:ext uri="{FF2B5EF4-FFF2-40B4-BE49-F238E27FC236}">
                <a16:creationId xmlns:a16="http://schemas.microsoft.com/office/drawing/2014/main" id="{4B7312C2-9189-435C-833D-D43ED5ACC945}"/>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55337" y="5160818"/>
            <a:ext cx="554182" cy="554182"/>
          </a:xfrm>
          <a:prstGeom prst="rect">
            <a:avLst/>
          </a:prstGeom>
        </p:spPr>
      </p:pic>
      <p:pic>
        <p:nvPicPr>
          <p:cNvPr id="19" name="Graphic 18" descr="Eye Scan with solid fill">
            <a:extLst>
              <a:ext uri="{FF2B5EF4-FFF2-40B4-BE49-F238E27FC236}">
                <a16:creationId xmlns:a16="http://schemas.microsoft.com/office/drawing/2014/main" id="{E09EF0AE-E652-4357-8335-C3A9DB1E3151}"/>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473319" y="5163353"/>
            <a:ext cx="609600" cy="609600"/>
          </a:xfrm>
          <a:prstGeom prst="rect">
            <a:avLst/>
          </a:prstGeom>
        </p:spPr>
      </p:pic>
      <p:pic>
        <p:nvPicPr>
          <p:cNvPr id="23" name="Graphic 22" descr="Server with solid fill">
            <a:extLst>
              <a:ext uri="{FF2B5EF4-FFF2-40B4-BE49-F238E27FC236}">
                <a16:creationId xmlns:a16="http://schemas.microsoft.com/office/drawing/2014/main" id="{AF1884EF-F43E-4CC1-A536-F3A2CCE18B3B}"/>
              </a:ext>
            </a:extLst>
          </p:cNvPr>
          <p:cNvPicPr>
            <a:picLocks noChangeAspect="1"/>
          </p:cNvPicPr>
          <p:nvPr/>
        </p:nvPicPr>
        <p:blipFill>
          <a:blip r:embed="rId15" cstate="email">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881464" y="5157957"/>
            <a:ext cx="503802" cy="503802"/>
          </a:xfrm>
          <a:prstGeom prst="rect">
            <a:avLst/>
          </a:prstGeom>
        </p:spPr>
      </p:pic>
      <p:pic>
        <p:nvPicPr>
          <p:cNvPr id="28" name="Graphic 27" descr="Shield Tick with solid fill">
            <a:extLst>
              <a:ext uri="{FF2B5EF4-FFF2-40B4-BE49-F238E27FC236}">
                <a16:creationId xmlns:a16="http://schemas.microsoft.com/office/drawing/2014/main" id="{F9E44C31-CA62-4A14-9B56-F6343BC5558D}"/>
              </a:ext>
            </a:extLst>
          </p:cNvPr>
          <p:cNvPicPr>
            <a:picLocks noChangeAspect="1"/>
          </p:cNvPicPr>
          <p:nvPr/>
        </p:nvPicPr>
        <p:blipFill>
          <a:blip r:embed="rId17" cstate="email">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766337" y="5157957"/>
            <a:ext cx="503802" cy="503802"/>
          </a:xfrm>
          <a:prstGeom prst="rect">
            <a:avLst/>
          </a:prstGeom>
        </p:spPr>
      </p:pic>
      <p:sp>
        <p:nvSpPr>
          <p:cNvPr id="45" name="STAMP">
            <a:extLst>
              <a:ext uri="{FF2B5EF4-FFF2-40B4-BE49-F238E27FC236}">
                <a16:creationId xmlns:a16="http://schemas.microsoft.com/office/drawing/2014/main" id="{57313466-6A8E-4028-A874-466C49210DC5}"/>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Tree>
    <p:extLst>
      <p:ext uri="{BB962C8B-B14F-4D97-AF65-F5344CB8AC3E}">
        <p14:creationId xmlns:p14="http://schemas.microsoft.com/office/powerpoint/2010/main" val="2553406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a:solidFill>
                  <a:schemeClr val="tx1"/>
                </a:solidFill>
                <a:latin typeface="Oswald Light" panose="00000400000000000000" pitchFamily="2" charset="0"/>
              </a:rPr>
              <a:t>Our MENA senior advisory leadership have supported the most critical government entities and organizations across the GCC</a:t>
            </a:r>
            <a:endParaRPr lang="en-US" dirty="0">
              <a:solidFill>
                <a:schemeClr val="tx1"/>
              </a:solidFill>
              <a:highlight>
                <a:srgbClr val="00FFFF"/>
              </a:highlight>
              <a:latin typeface="Oswald Light" panose="00000400000000000000" pitchFamily="2" charset="0"/>
            </a:endParaRP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a:xfrm>
            <a:off x="4533907" y="1112624"/>
            <a:ext cx="3124189" cy="215444"/>
          </a:xfrm>
        </p:spPr>
        <p:txBody>
          <a:bodyPr/>
          <a:lstStyle/>
          <a:p>
            <a:r>
              <a:rPr lang="en-US" dirty="0"/>
              <a:t>Booz Allen MENA Senior Advisory Leaders</a:t>
            </a:r>
          </a:p>
        </p:txBody>
      </p:sp>
      <p:sp>
        <p:nvSpPr>
          <p:cNvPr id="61" name="Trapezoid 60">
            <a:extLst>
              <a:ext uri="{FF2B5EF4-FFF2-40B4-BE49-F238E27FC236}">
                <a16:creationId xmlns:a16="http://schemas.microsoft.com/office/drawing/2014/main" id="{76918B04-F956-4A8C-9617-386396F3377E}"/>
              </a:ext>
            </a:extLst>
          </p:cNvPr>
          <p:cNvSpPr/>
          <p:nvPr/>
        </p:nvSpPr>
        <p:spPr>
          <a:xfrm rot="16200000">
            <a:off x="526409" y="3265621"/>
            <a:ext cx="4644216" cy="1160970"/>
          </a:xfrm>
          <a:prstGeom prst="trapezoid">
            <a:avLst>
              <a:gd name="adj" fmla="val 132711"/>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B4FC8373-E414-4527-BF8C-47D8BCC97F36}"/>
              </a:ext>
            </a:extLst>
          </p:cNvPr>
          <p:cNvSpPr/>
          <p:nvPr/>
        </p:nvSpPr>
        <p:spPr>
          <a:xfrm>
            <a:off x="990600" y="2925057"/>
            <a:ext cx="2167803" cy="2224969"/>
          </a:xfrm>
          <a:prstGeom prst="ellipse">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0C7A157C-E340-4314-AA4A-EE8D3E63B7A0}"/>
              </a:ext>
            </a:extLst>
          </p:cNvPr>
          <p:cNvSpPr txBox="1"/>
          <p:nvPr/>
        </p:nvSpPr>
        <p:spPr>
          <a:xfrm>
            <a:off x="1073477" y="5221338"/>
            <a:ext cx="2002049"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Booz Allen’s SMEs have deep expertise across the sector and work hands-on to advance OXAGON’s Cybersecurity</a:t>
            </a:r>
          </a:p>
        </p:txBody>
      </p:sp>
      <p:sp>
        <p:nvSpPr>
          <p:cNvPr id="128" name="Freeform: Shape 127">
            <a:extLst>
              <a:ext uri="{FF2B5EF4-FFF2-40B4-BE49-F238E27FC236}">
                <a16:creationId xmlns:a16="http://schemas.microsoft.com/office/drawing/2014/main" id="{C81BE759-0100-43BA-855C-982036812105}"/>
              </a:ext>
            </a:extLst>
          </p:cNvPr>
          <p:cNvSpPr/>
          <p:nvPr/>
        </p:nvSpPr>
        <p:spPr>
          <a:xfrm>
            <a:off x="1088128" y="4493925"/>
            <a:ext cx="1972746" cy="656101"/>
          </a:xfrm>
          <a:custGeom>
            <a:avLst/>
            <a:gdLst>
              <a:gd name="connsiteX0" fmla="*/ 0 w 1972746"/>
              <a:gd name="connsiteY0" fmla="*/ 0 h 656101"/>
              <a:gd name="connsiteX1" fmla="*/ 1972746 w 1972746"/>
              <a:gd name="connsiteY1" fmla="*/ 0 h 656101"/>
              <a:gd name="connsiteX2" fmla="*/ 1885162 w 1972746"/>
              <a:gd name="connsiteY2" fmla="*/ 165617 h 656101"/>
              <a:gd name="connsiteX3" fmla="*/ 986373 w 1972746"/>
              <a:gd name="connsiteY3" fmla="*/ 656101 h 656101"/>
              <a:gd name="connsiteX4" fmla="*/ 87584 w 1972746"/>
              <a:gd name="connsiteY4" fmla="*/ 165617 h 656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746" h="656101">
                <a:moveTo>
                  <a:pt x="0" y="0"/>
                </a:moveTo>
                <a:lnTo>
                  <a:pt x="1972746" y="0"/>
                </a:lnTo>
                <a:lnTo>
                  <a:pt x="1885162" y="165617"/>
                </a:lnTo>
                <a:cubicBezTo>
                  <a:pt x="1690377" y="461540"/>
                  <a:pt x="1360512" y="656101"/>
                  <a:pt x="986373" y="656101"/>
                </a:cubicBezTo>
                <a:cubicBezTo>
                  <a:pt x="612234" y="656101"/>
                  <a:pt x="282369" y="461540"/>
                  <a:pt x="87584" y="165617"/>
                </a:cubicBezTo>
                <a:close/>
              </a:path>
            </a:pathLst>
          </a:custGeom>
          <a:solidFill>
            <a:srgbClr val="BDCB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ECBA783E-B429-4751-B945-F308DEF1A563}"/>
              </a:ext>
            </a:extLst>
          </p:cNvPr>
          <p:cNvSpPr/>
          <p:nvPr/>
        </p:nvSpPr>
        <p:spPr>
          <a:xfrm>
            <a:off x="1395548" y="4456825"/>
            <a:ext cx="1357907" cy="648575"/>
          </a:xfrm>
          <a:prstGeom prst="rect">
            <a:avLst/>
          </a:prstGeom>
          <a:noFill/>
          <a:ln w="952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Booz Allen’s SMEs</a:t>
            </a:r>
            <a:endParaRPr kumimoji="0" lang="en-US" sz="12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E955D677-F30F-441B-863E-D70B9B327A54}"/>
              </a:ext>
            </a:extLst>
          </p:cNvPr>
          <p:cNvSpPr/>
          <p:nvPr/>
        </p:nvSpPr>
        <p:spPr bwMode="gray">
          <a:xfrm>
            <a:off x="5421067" y="1523998"/>
            <a:ext cx="6085133" cy="886519"/>
          </a:xfrm>
          <a:prstGeom prst="rect">
            <a:avLst/>
          </a:prstGeom>
          <a:solidFill>
            <a:schemeClr val="bg1">
              <a:lumMod val="95000"/>
            </a:schemeClr>
          </a:solidFill>
          <a:ln>
            <a:noFill/>
          </a:ln>
        </p:spPr>
        <p:txBody>
          <a:bodyPr rot="0" spcFirstLastPara="0" vertOverflow="overflow" horzOverflow="overflow" vert="horz" wrap="square" lIns="91440" tIns="9144" rIns="27432" bIns="9144" numCol="1" spcCol="0" rtlCol="0" fromWordArt="0" anchor="ctr" anchorCtr="0" forceAA="0" compatLnSpc="1">
            <a:prstTxWarp prst="textNoShape">
              <a:avLst/>
            </a:prstTxWarp>
            <a:noAutofit/>
          </a:bodyPr>
          <a:lstStyle/>
          <a:p>
            <a:pPr marL="171450" marR="0" lvl="0" indent="-171450" algn="l" defTabSz="4572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30+ years of professional experience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with an expertise in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developing and managing strategy</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organization</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performance</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improvement</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human</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capital</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projects</a:t>
            </a:r>
          </a:p>
          <a:p>
            <a:pPr marL="171450" marR="0" lvl="0" indent="-171450" algn="l" defTabSz="457200" rtl="0" eaLnBrk="1" fontAlgn="auto" latinLnBrk="0" hangingPunct="1">
              <a:lnSpc>
                <a:spcPct val="100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Led</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the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restructuring of several large defense organizations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 the Middle East, including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visioning, defining the National Security, National Defense, and National Military strategies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t>
            </a:r>
          </a:p>
        </p:txBody>
      </p:sp>
      <p:sp>
        <p:nvSpPr>
          <p:cNvPr id="63" name="Rectangle 62">
            <a:extLst>
              <a:ext uri="{FF2B5EF4-FFF2-40B4-BE49-F238E27FC236}">
                <a16:creationId xmlns:a16="http://schemas.microsoft.com/office/drawing/2014/main" id="{16FCE643-4A4E-44F9-9181-EBBA119210DA}"/>
              </a:ext>
            </a:extLst>
          </p:cNvPr>
          <p:cNvSpPr/>
          <p:nvPr/>
        </p:nvSpPr>
        <p:spPr bwMode="gray">
          <a:xfrm>
            <a:off x="3502260" y="1523998"/>
            <a:ext cx="1839503" cy="886519"/>
          </a:xfrm>
          <a:prstGeom prst="rect">
            <a:avLst/>
          </a:prstGeom>
          <a:solidFill>
            <a:srgbClr val="BDCBD6"/>
          </a:solidFill>
          <a:ln>
            <a:noFill/>
          </a:ln>
        </p:spPr>
        <p:txBody>
          <a:bodyPr rot="0" spcFirstLastPara="0" vertOverflow="overflow" horzOverflow="overflow" vert="horz" wrap="square" lIns="45720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Souheil Moukaddem</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Executive Vice President</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MENA Managing Director</a:t>
            </a:r>
          </a:p>
        </p:txBody>
      </p:sp>
      <p:sp>
        <p:nvSpPr>
          <p:cNvPr id="64" name="Rectangle 63">
            <a:extLst>
              <a:ext uri="{FF2B5EF4-FFF2-40B4-BE49-F238E27FC236}">
                <a16:creationId xmlns:a16="http://schemas.microsoft.com/office/drawing/2014/main" id="{C1E3C418-F364-491B-B64A-C18FA6F54C6E}"/>
              </a:ext>
            </a:extLst>
          </p:cNvPr>
          <p:cNvSpPr/>
          <p:nvPr/>
        </p:nvSpPr>
        <p:spPr bwMode="gray">
          <a:xfrm>
            <a:off x="5421067" y="3403830"/>
            <a:ext cx="6085133" cy="886519"/>
          </a:xfrm>
          <a:prstGeom prst="rect">
            <a:avLst/>
          </a:prstGeom>
          <a:solidFill>
            <a:schemeClr val="bg1">
              <a:lumMod val="95000"/>
            </a:schemeClr>
          </a:solidFill>
          <a:ln>
            <a:noFill/>
          </a:ln>
        </p:spPr>
        <p:txBody>
          <a:bodyPr rot="0" spcFirstLastPara="0" vertOverflow="overflow" horzOverflow="overflow" vert="horz" wrap="square" lIns="91440" tIns="9144" rIns="27432" bIns="9144" numCol="1" spcCol="0" rtlCol="0" fromWordArt="0" anchor="ctr" anchorCtr="0" forceAA="0" compatLnSpc="1">
            <a:prstTxWarp prst="textNoShape">
              <a:avLst/>
            </a:prstTxWarp>
            <a:noAutofit/>
          </a:bodyPr>
          <a:lstStyle/>
          <a:p>
            <a:pPr marL="171450" marR="0" lvl="0" indent="-171450" algn="l" defTabSz="914400" rtl="0" eaLnBrk="1" fontAlgn="base" latinLnBrk="0" hangingPunct="1">
              <a:lnSpc>
                <a:spcPts val="1200"/>
              </a:lnSpc>
              <a:spcBef>
                <a:spcPts val="600"/>
              </a:spcBef>
              <a:spcAft>
                <a:spcPct val="0"/>
              </a:spcAft>
              <a:buClr>
                <a:srgbClr val="000000"/>
              </a:buClr>
              <a:buSzTx/>
              <a:buFont typeface="Wingdings" panose="05000000000000000000" pitchFamily="2" charset="2"/>
              <a:buChar char="§"/>
              <a:tabLst>
                <a:tab pos="1028700" algn="l"/>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12+ years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of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management and strategy consulting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experience in North America, France and the Middle East</a:t>
            </a:r>
          </a:p>
          <a:p>
            <a:pPr marL="171450" marR="0" lvl="0" indent="-171450" algn="l" defTabSz="914400" rtl="0" eaLnBrk="1" fontAlgn="base" latinLnBrk="0" hangingPunct="1">
              <a:lnSpc>
                <a:spcPts val="1200"/>
              </a:lnSpc>
              <a:spcBef>
                <a:spcPts val="600"/>
              </a:spcBef>
              <a:spcAft>
                <a:spcPct val="0"/>
              </a:spcAft>
              <a:buClr>
                <a:srgbClr val="000000"/>
              </a:buClr>
              <a:buSzTx/>
              <a:buFont typeface="Wingdings" panose="05000000000000000000" pitchFamily="2" charset="2"/>
              <a:buChar char="§"/>
              <a:tabLst>
                <a:tab pos="1028700" algn="l"/>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Financial Services experience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focused on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strategy &amp; transformation, operating model design, complex scenario formation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and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change management</a:t>
            </a:r>
          </a:p>
        </p:txBody>
      </p:sp>
      <p:sp>
        <p:nvSpPr>
          <p:cNvPr id="65" name="Rectangle 64">
            <a:extLst>
              <a:ext uri="{FF2B5EF4-FFF2-40B4-BE49-F238E27FC236}">
                <a16:creationId xmlns:a16="http://schemas.microsoft.com/office/drawing/2014/main" id="{F3C83D15-48FB-40B7-AFA4-3CEC83A6F554}"/>
              </a:ext>
            </a:extLst>
          </p:cNvPr>
          <p:cNvSpPr/>
          <p:nvPr/>
        </p:nvSpPr>
        <p:spPr bwMode="gray">
          <a:xfrm>
            <a:off x="3502260" y="3403830"/>
            <a:ext cx="1839503" cy="886519"/>
          </a:xfrm>
          <a:prstGeom prst="rect">
            <a:avLst/>
          </a:prstGeom>
          <a:solidFill>
            <a:srgbClr val="BDCBD6"/>
          </a:solidFill>
          <a:ln>
            <a:noFill/>
          </a:ln>
        </p:spPr>
        <p:txBody>
          <a:bodyPr rot="0" spcFirstLastPara="0" vertOverflow="overflow" horzOverflow="overflow" vert="horz" wrap="square" lIns="45720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Joe Mazloum</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Senior Vice President</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Real Estate Development and Investments Lead</a:t>
            </a:r>
          </a:p>
        </p:txBody>
      </p:sp>
      <p:sp>
        <p:nvSpPr>
          <p:cNvPr id="86" name="Rectangle 85">
            <a:extLst>
              <a:ext uri="{FF2B5EF4-FFF2-40B4-BE49-F238E27FC236}">
                <a16:creationId xmlns:a16="http://schemas.microsoft.com/office/drawing/2014/main" id="{B9A1077E-4F0E-4587-84DC-C8FBF270A606}"/>
              </a:ext>
            </a:extLst>
          </p:cNvPr>
          <p:cNvSpPr/>
          <p:nvPr/>
        </p:nvSpPr>
        <p:spPr bwMode="gray">
          <a:xfrm>
            <a:off x="5421067" y="5281695"/>
            <a:ext cx="6085133" cy="886519"/>
          </a:xfrm>
          <a:prstGeom prst="rect">
            <a:avLst/>
          </a:prstGeom>
          <a:solidFill>
            <a:schemeClr val="bg1">
              <a:lumMod val="95000"/>
            </a:schemeClr>
          </a:solidFill>
          <a:ln>
            <a:noFill/>
          </a:ln>
        </p:spPr>
        <p:txBody>
          <a:bodyPr rot="0" spcFirstLastPara="0" vertOverflow="overflow" horzOverflow="overflow" vert="horz" wrap="square" lIns="91440" tIns="9144" rIns="27432" bIns="9144" numCol="1" spcCol="0" rtlCol="0" fromWordArt="0" anchor="ctr" anchorCtr="0" forceAA="0" compatLnSpc="1">
            <a:prstTxWarp prst="textNoShape">
              <a:avLst/>
            </a:prstTxWarp>
            <a:noAutofit/>
          </a:bodyPr>
          <a:lstStyle/>
          <a:p>
            <a:pPr marL="171450" marR="0" lvl="0" indent="-171450" algn="l" defTabSz="457200" rtl="0" eaLnBrk="1" fontAlgn="auto" latinLnBrk="0" hangingPunct="1">
              <a:lnSpc>
                <a:spcPct val="90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20+ years of experience in leading IT and cyber security program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 large scale government and commercial environments</a:t>
            </a:r>
          </a:p>
          <a:p>
            <a:pPr marL="171450" marR="0" lvl="0" indent="-171450" algn="l" defTabSz="457200" rtl="0" eaLnBrk="1" fontAlgn="auto" latinLnBrk="0" hangingPunct="1">
              <a:lnSpc>
                <a:spcPct val="9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Focus on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technology strategy development, digitization, information security</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governance and operating model, business plan development, PMO, shared services and economic assessment</a:t>
            </a:r>
          </a:p>
        </p:txBody>
      </p:sp>
      <p:sp>
        <p:nvSpPr>
          <p:cNvPr id="88" name="Rectangle 87">
            <a:extLst>
              <a:ext uri="{FF2B5EF4-FFF2-40B4-BE49-F238E27FC236}">
                <a16:creationId xmlns:a16="http://schemas.microsoft.com/office/drawing/2014/main" id="{FBE115A0-1C21-4794-9CA9-345E7CA57813}"/>
              </a:ext>
            </a:extLst>
          </p:cNvPr>
          <p:cNvSpPr/>
          <p:nvPr/>
        </p:nvSpPr>
        <p:spPr bwMode="gray">
          <a:xfrm>
            <a:off x="3502260" y="5281695"/>
            <a:ext cx="1839503" cy="886519"/>
          </a:xfrm>
          <a:prstGeom prst="rect">
            <a:avLst/>
          </a:prstGeom>
          <a:solidFill>
            <a:srgbClr val="BDCBD6"/>
          </a:solidFill>
          <a:ln>
            <a:noFill/>
          </a:ln>
        </p:spPr>
        <p:txBody>
          <a:bodyPr rot="0" spcFirstLastPara="0" vertOverflow="overflow" horzOverflow="overflow" vert="horz" wrap="square" lIns="45720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Tarek Houbballah</a:t>
            </a:r>
          </a:p>
          <a:p>
            <a:pPr marL="0" marR="0" lvl="0" indent="0" algn="ctr" defTabSz="914400" rtl="0" eaLnBrk="1" fontAlgn="auto" latinLnBrk="0" hangingPunct="1">
              <a:lnSpc>
                <a:spcPct val="90000"/>
              </a:lnSpc>
              <a:spcBef>
                <a:spcPts val="20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Senior Associate</a:t>
            </a:r>
          </a:p>
          <a:p>
            <a:pPr marL="0" marR="0" lvl="0" indent="0" algn="ctr" defTabSz="914400" rtl="0" eaLnBrk="1" fontAlgn="auto" latinLnBrk="0" hangingPunct="1">
              <a:lnSpc>
                <a:spcPct val="90000"/>
              </a:lnSpc>
              <a:spcBef>
                <a:spcPts val="200"/>
              </a:spcBef>
              <a:spcAft>
                <a:spcPts val="10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Cybersecurity and Technology</a:t>
            </a:r>
          </a:p>
        </p:txBody>
      </p:sp>
      <p:sp>
        <p:nvSpPr>
          <p:cNvPr id="40" name="Rectangle 39">
            <a:extLst>
              <a:ext uri="{FF2B5EF4-FFF2-40B4-BE49-F238E27FC236}">
                <a16:creationId xmlns:a16="http://schemas.microsoft.com/office/drawing/2014/main" id="{35A93F83-59AF-4D5F-88A7-045CB5A451CC}"/>
              </a:ext>
            </a:extLst>
          </p:cNvPr>
          <p:cNvSpPr/>
          <p:nvPr/>
        </p:nvSpPr>
        <p:spPr bwMode="gray">
          <a:xfrm>
            <a:off x="5421067" y="4342762"/>
            <a:ext cx="6085133" cy="886519"/>
          </a:xfrm>
          <a:prstGeom prst="rect">
            <a:avLst/>
          </a:prstGeom>
          <a:solidFill>
            <a:schemeClr val="bg1">
              <a:lumMod val="95000"/>
            </a:schemeClr>
          </a:solidFill>
          <a:ln>
            <a:noFill/>
          </a:ln>
        </p:spPr>
        <p:txBody>
          <a:bodyPr rot="0" spcFirstLastPara="0" vertOverflow="overflow" horzOverflow="overflow" vert="horz" wrap="square" lIns="91440" tIns="9144" rIns="27432" bIns="9144" numCol="1" spcCol="0" rtlCol="0" fromWordArt="0" anchor="ctr" anchorCtr="0" forceAA="0" compatLnSpc="1">
            <a:prstTxWarp prst="textNoShape">
              <a:avLst/>
            </a:prstTxWarp>
            <a:noAutofit/>
          </a:bodyPr>
          <a:lstStyle/>
          <a:p>
            <a:pPr marL="171450" marR="0" lvl="0" indent="-171450" algn="l" defTabSz="457200" rtl="0" eaLnBrk="1" fontAlgn="auto" latinLnBrk="0" hangingPunct="1">
              <a:lnSpc>
                <a:spcPct val="90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15+ years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of management consulting experience in the MENA region</a:t>
            </a:r>
          </a:p>
          <a:p>
            <a:pPr marL="171450" marR="0" lvl="0" indent="-171450" algn="l" defTabSz="457200" rtl="0" eaLnBrk="1" fontAlgn="auto" latinLnBrk="0" hangingPunct="1">
              <a:lnSpc>
                <a:spcPct val="9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Expertise across a broad range of management consulting disciplines, including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Cybersecurity strategies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and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Cybersecurity maturity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and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risk assessment</a:t>
            </a:r>
          </a:p>
        </p:txBody>
      </p:sp>
      <p:sp>
        <p:nvSpPr>
          <p:cNvPr id="41" name="Rectangle 40">
            <a:extLst>
              <a:ext uri="{FF2B5EF4-FFF2-40B4-BE49-F238E27FC236}">
                <a16:creationId xmlns:a16="http://schemas.microsoft.com/office/drawing/2014/main" id="{B20D6F4F-AC07-447A-8E65-5C32E7720F87}"/>
              </a:ext>
            </a:extLst>
          </p:cNvPr>
          <p:cNvSpPr/>
          <p:nvPr/>
        </p:nvSpPr>
        <p:spPr bwMode="gray">
          <a:xfrm>
            <a:off x="3502260" y="4342762"/>
            <a:ext cx="1839503" cy="886519"/>
          </a:xfrm>
          <a:prstGeom prst="rect">
            <a:avLst/>
          </a:prstGeom>
          <a:solidFill>
            <a:srgbClr val="BDCBD6"/>
          </a:solidFill>
          <a:ln>
            <a:noFill/>
          </a:ln>
        </p:spPr>
        <p:txBody>
          <a:bodyPr rot="0" spcFirstLastPara="0" vertOverflow="overflow" horzOverflow="overflow" vert="horz" wrap="square" lIns="45720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Georges Choueiry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Principal</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Cybersecurity and Technology</a:t>
            </a:r>
          </a:p>
        </p:txBody>
      </p:sp>
      <p:sp>
        <p:nvSpPr>
          <p:cNvPr id="43" name="Rectangle 42">
            <a:extLst>
              <a:ext uri="{FF2B5EF4-FFF2-40B4-BE49-F238E27FC236}">
                <a16:creationId xmlns:a16="http://schemas.microsoft.com/office/drawing/2014/main" id="{39C79211-3075-4C4D-9DA3-AEA554A70EDF}"/>
              </a:ext>
            </a:extLst>
          </p:cNvPr>
          <p:cNvSpPr/>
          <p:nvPr/>
        </p:nvSpPr>
        <p:spPr bwMode="gray">
          <a:xfrm>
            <a:off x="5421067" y="2462930"/>
            <a:ext cx="6085133" cy="886519"/>
          </a:xfrm>
          <a:prstGeom prst="rect">
            <a:avLst/>
          </a:prstGeom>
          <a:solidFill>
            <a:schemeClr val="bg1">
              <a:lumMod val="95000"/>
            </a:schemeClr>
          </a:solidFill>
          <a:ln>
            <a:noFill/>
          </a:ln>
        </p:spPr>
        <p:txBody>
          <a:bodyPr rot="0" spcFirstLastPara="0" vertOverflow="overflow" horzOverflow="overflow" vert="horz" wrap="square" lIns="91440" tIns="9144" rIns="27432" bIns="9144" numCol="1" spcCol="0" rtlCol="0" fromWordArt="0" anchor="ctr" anchorCtr="0" forceAA="0" compatLnSpc="1">
            <a:prstTxWarp prst="textNoShape">
              <a:avLst/>
            </a:prstTxWarp>
            <a:noAutofit/>
          </a:bodyPr>
          <a:lstStyle/>
          <a:p>
            <a:pPr marL="171450" marR="0" lvl="0" indent="-171450" algn="l" defTabSz="457200" rtl="0" eaLnBrk="1" fontAlgn="auto" latinLnBrk="0" hangingPunct="1">
              <a:lnSpc>
                <a:spcPct val="90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21+ years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professional experience in the MENA region, North America, and Asia</a:t>
            </a:r>
          </a:p>
          <a:p>
            <a:pPr marL="171450" marR="0" lvl="0" indent="-171450" algn="l" defTabSz="457200" rtl="0" eaLnBrk="1" fontAlgn="auto" latinLnBrk="0" hangingPunct="1">
              <a:lnSpc>
                <a:spcPct val="90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Leads the technology and Cybersecurity practice in MENA</a:t>
            </a:r>
          </a:p>
          <a:p>
            <a:pPr marL="171450" marR="0" lvl="0" indent="-171450" algn="l" defTabSz="457200" rtl="0" eaLnBrk="1" fontAlgn="auto" latinLnBrk="0" hangingPunct="1">
              <a:lnSpc>
                <a:spcPct val="90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Robust industry experience across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Cybersecurity, telecom, digital, technology, and public sectors</a:t>
            </a:r>
          </a:p>
        </p:txBody>
      </p:sp>
      <p:sp>
        <p:nvSpPr>
          <p:cNvPr id="44" name="Rectangle 43">
            <a:extLst>
              <a:ext uri="{FF2B5EF4-FFF2-40B4-BE49-F238E27FC236}">
                <a16:creationId xmlns:a16="http://schemas.microsoft.com/office/drawing/2014/main" id="{81EA9316-CF27-461C-95A6-4A85A639220A}"/>
              </a:ext>
            </a:extLst>
          </p:cNvPr>
          <p:cNvSpPr/>
          <p:nvPr/>
        </p:nvSpPr>
        <p:spPr bwMode="gray">
          <a:xfrm>
            <a:off x="3502260" y="2462930"/>
            <a:ext cx="1839503" cy="886519"/>
          </a:xfrm>
          <a:prstGeom prst="rect">
            <a:avLst/>
          </a:prstGeom>
          <a:solidFill>
            <a:srgbClr val="BDCBD6"/>
          </a:solidFill>
          <a:ln>
            <a:noFill/>
          </a:ln>
        </p:spPr>
        <p:txBody>
          <a:bodyPr rot="0" spcFirstLastPara="0" vertOverflow="overflow" horzOverflow="overflow" vert="horz" wrap="square" lIns="45720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Ziad Nasrallah</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Vice President </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Cybersecurity and Technology Lead</a:t>
            </a:r>
          </a:p>
        </p:txBody>
      </p:sp>
      <p:pic>
        <p:nvPicPr>
          <p:cNvPr id="46" name="Picture 45">
            <a:extLst>
              <a:ext uri="{FF2B5EF4-FFF2-40B4-BE49-F238E27FC236}">
                <a16:creationId xmlns:a16="http://schemas.microsoft.com/office/drawing/2014/main" id="{F8EC2869-880B-49A2-8BFD-87B18CD86A72}"/>
              </a:ext>
            </a:extLst>
          </p:cNvPr>
          <p:cNvPicPr>
            <a:picLocks noChangeAspect="1"/>
          </p:cNvPicPr>
          <p:nvPr/>
        </p:nvPicPr>
        <p:blipFill>
          <a:blip r:embed="rId6"/>
          <a:stretch>
            <a:fillRect/>
          </a:stretch>
        </p:blipFill>
        <p:spPr>
          <a:xfrm>
            <a:off x="1464901" y="3100567"/>
            <a:ext cx="1219200" cy="1219200"/>
          </a:xfrm>
          <a:prstGeom prst="rect">
            <a:avLst/>
          </a:prstGeom>
        </p:spPr>
      </p:pic>
      <p:pic>
        <p:nvPicPr>
          <p:cNvPr id="35" name="Picture 34">
            <a:extLst>
              <a:ext uri="{FF2B5EF4-FFF2-40B4-BE49-F238E27FC236}">
                <a16:creationId xmlns:a16="http://schemas.microsoft.com/office/drawing/2014/main" id="{6A6AF205-C0D2-44C7-AF68-4AA06557958C}"/>
              </a:ext>
            </a:extLst>
          </p:cNvPr>
          <p:cNvPicPr preferRelativeResize="0">
            <a:picLocks/>
          </p:cNvPicPr>
          <p:nvPr/>
        </p:nvPicPr>
        <p:blipFill rotWithShape="1">
          <a:blip r:embed="rId7" cstate="email">
            <a:grayscl/>
            <a:extLst>
              <a:ext uri="{28A0092B-C50C-407E-A947-70E740481C1C}">
                <a14:useLocalDpi xmlns:a14="http://schemas.microsoft.com/office/drawing/2010/main"/>
              </a:ext>
            </a:extLst>
          </a:blip>
          <a:srcRect l="8641" r="8641"/>
          <a:stretch/>
        </p:blipFill>
        <p:spPr>
          <a:xfrm flipH="1">
            <a:off x="3534870" y="1682663"/>
            <a:ext cx="451175" cy="569190"/>
          </a:xfrm>
          <a:prstGeom prst="roundRect">
            <a:avLst/>
          </a:prstGeom>
          <a:solidFill>
            <a:srgbClr val="FFFFFF">
              <a:shade val="85000"/>
            </a:srgbClr>
          </a:solidFill>
          <a:ln w="3175">
            <a:noFill/>
          </a:ln>
          <a:effectLst>
            <a:outerShdw blurRad="50800" dist="38100" dir="5400000" algn="t" rotWithShape="0">
              <a:prstClr val="black">
                <a:alpha val="40000"/>
              </a:prstClr>
            </a:outerShdw>
          </a:effectLst>
        </p:spPr>
      </p:pic>
      <p:pic>
        <p:nvPicPr>
          <p:cNvPr id="39" name="Picture 38">
            <a:extLst>
              <a:ext uri="{FF2B5EF4-FFF2-40B4-BE49-F238E27FC236}">
                <a16:creationId xmlns:a16="http://schemas.microsoft.com/office/drawing/2014/main" id="{1F006FA8-C0E8-4B2C-9EFC-7BA40B807DF6}"/>
              </a:ext>
            </a:extLst>
          </p:cNvPr>
          <p:cNvPicPr preferRelativeResize="0">
            <a:picLocks/>
          </p:cNvPicPr>
          <p:nvPr/>
        </p:nvPicPr>
        <p:blipFill>
          <a:blip r:embed="rId8" cstate="email">
            <a:grayscl/>
            <a:extLst>
              <a:ext uri="{28A0092B-C50C-407E-A947-70E740481C1C}">
                <a14:useLocalDpi xmlns:a14="http://schemas.microsoft.com/office/drawing/2010/main"/>
              </a:ext>
            </a:extLst>
          </a:blip>
          <a:stretch>
            <a:fillRect/>
          </a:stretch>
        </p:blipFill>
        <p:spPr>
          <a:xfrm>
            <a:off x="3562195" y="3573924"/>
            <a:ext cx="451175" cy="569190"/>
          </a:xfrm>
          <a:prstGeom prst="roundRect">
            <a:avLst/>
          </a:prstGeom>
          <a:solidFill>
            <a:srgbClr val="FFFFFF">
              <a:shade val="85000"/>
            </a:srgbClr>
          </a:solidFill>
          <a:ln w="3175">
            <a:noFill/>
          </a:ln>
          <a:effectLst>
            <a:outerShdw blurRad="50800" dist="38100" dir="5400000" algn="t" rotWithShape="0">
              <a:prstClr val="black">
                <a:alpha val="40000"/>
              </a:prstClr>
            </a:outerShdw>
          </a:effectLst>
        </p:spPr>
      </p:pic>
      <p:pic>
        <p:nvPicPr>
          <p:cNvPr id="42" name="Picture 41">
            <a:extLst>
              <a:ext uri="{FF2B5EF4-FFF2-40B4-BE49-F238E27FC236}">
                <a16:creationId xmlns:a16="http://schemas.microsoft.com/office/drawing/2014/main" id="{F4EBDF13-CCEA-4EFF-BFCC-644A0CF956AB}"/>
              </a:ext>
            </a:extLst>
          </p:cNvPr>
          <p:cNvPicPr preferRelativeResize="0">
            <a:picLocks/>
          </p:cNvPicPr>
          <p:nvPr/>
        </p:nvPicPr>
        <p:blipFill rotWithShape="1">
          <a:blip r:embed="rId9" cstate="email">
            <a:grayscl/>
            <a:extLst>
              <a:ext uri="{28A0092B-C50C-407E-A947-70E740481C1C}">
                <a14:useLocalDpi xmlns:a14="http://schemas.microsoft.com/office/drawing/2010/main"/>
              </a:ext>
            </a:extLst>
          </a:blip>
          <a:srcRect l="15637" t="1146" r="9149" b="17735"/>
          <a:stretch/>
        </p:blipFill>
        <p:spPr>
          <a:xfrm>
            <a:off x="3534870" y="2633024"/>
            <a:ext cx="434102" cy="569615"/>
          </a:xfrm>
          <a:prstGeom prst="roundRect">
            <a:avLst/>
          </a:prstGeom>
          <a:solidFill>
            <a:srgbClr val="FFFFFF">
              <a:shade val="85000"/>
            </a:srgbClr>
          </a:solidFill>
          <a:ln w="3175">
            <a:noFill/>
          </a:ln>
          <a:effectLst>
            <a:outerShdw blurRad="50800" dist="38100" dir="5400000" algn="t" rotWithShape="0">
              <a:prstClr val="black">
                <a:alpha val="40000"/>
              </a:prstClr>
            </a:outerShdw>
          </a:effectLst>
        </p:spPr>
      </p:pic>
      <p:pic>
        <p:nvPicPr>
          <p:cNvPr id="45" name="Picture 44">
            <a:extLst>
              <a:ext uri="{FF2B5EF4-FFF2-40B4-BE49-F238E27FC236}">
                <a16:creationId xmlns:a16="http://schemas.microsoft.com/office/drawing/2014/main" id="{0FE783E1-49BC-4DA9-B994-03FB9C2DD72F}"/>
              </a:ext>
            </a:extLst>
          </p:cNvPr>
          <p:cNvPicPr preferRelativeResize="0">
            <a:picLocks/>
          </p:cNvPicPr>
          <p:nvPr/>
        </p:nvPicPr>
        <p:blipFill rotWithShape="1">
          <a:blip r:embed="rId10" cstate="email">
            <a:grayscl/>
            <a:extLst>
              <a:ext uri="{28A0092B-C50C-407E-A947-70E740481C1C}">
                <a14:useLocalDpi xmlns:a14="http://schemas.microsoft.com/office/drawing/2010/main"/>
              </a:ext>
            </a:extLst>
          </a:blip>
          <a:srcRect/>
          <a:stretch/>
        </p:blipFill>
        <p:spPr>
          <a:xfrm>
            <a:off x="3534870" y="4512855"/>
            <a:ext cx="434102" cy="569615"/>
          </a:xfrm>
          <a:prstGeom prst="roundRect">
            <a:avLst/>
          </a:prstGeom>
          <a:solidFill>
            <a:srgbClr val="FFFFFF">
              <a:shade val="85000"/>
            </a:srgbClr>
          </a:solidFill>
          <a:ln w="3175">
            <a:noFill/>
          </a:ln>
          <a:effectLst>
            <a:outerShdw blurRad="50800" dist="38100" dir="5400000" algn="t" rotWithShape="0">
              <a:prstClr val="black">
                <a:alpha val="40000"/>
              </a:prstClr>
            </a:outerShdw>
          </a:effectLst>
        </p:spPr>
      </p:pic>
      <p:pic>
        <p:nvPicPr>
          <p:cNvPr id="47" name="Picture 4" descr="C:\Users\575454\Desktop\tarek.png">
            <a:extLst>
              <a:ext uri="{FF2B5EF4-FFF2-40B4-BE49-F238E27FC236}">
                <a16:creationId xmlns:a16="http://schemas.microsoft.com/office/drawing/2014/main" id="{F03A25FC-B4D5-430D-AEF6-DE16DE3ED34B}"/>
              </a:ext>
            </a:extLst>
          </p:cNvPr>
          <p:cNvPicPr preferRelativeResize="0">
            <a:picLocks noChangeArrowheads="1"/>
          </p:cNvPicPr>
          <p:nvPr/>
        </p:nvPicPr>
        <p:blipFill rotWithShape="1">
          <a:blip r:embed="rId11" cstate="email">
            <a:grayscl/>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b="21653"/>
          <a:stretch/>
        </p:blipFill>
        <p:spPr bwMode="auto">
          <a:xfrm>
            <a:off x="3534870" y="5451789"/>
            <a:ext cx="434100" cy="569615"/>
          </a:xfrm>
          <a:prstGeom prst="roundRect">
            <a:avLst/>
          </a:prstGeom>
          <a:solidFill>
            <a:srgbClr val="FFFFFF">
              <a:shade val="85000"/>
            </a:srgbClr>
          </a:solidFill>
          <a:ln w="3175">
            <a:noFill/>
          </a:ln>
          <a:effectLst>
            <a:outerShdw blurRad="50800" dist="38100" dir="5400000" algn="t" rotWithShape="0">
              <a:prstClr val="black">
                <a:alpha val="40000"/>
              </a:prstClr>
            </a:outerShdw>
          </a:effectLst>
        </p:spPr>
      </p:pic>
      <p:sp>
        <p:nvSpPr>
          <p:cNvPr id="48" name="Oval 47">
            <a:extLst>
              <a:ext uri="{FF2B5EF4-FFF2-40B4-BE49-F238E27FC236}">
                <a16:creationId xmlns:a16="http://schemas.microsoft.com/office/drawing/2014/main" id="{B7670000-FF29-4F42-9EA7-ECC7E6E43FD7}"/>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5</a:t>
            </a:r>
          </a:p>
        </p:txBody>
      </p:sp>
      <p:sp>
        <p:nvSpPr>
          <p:cNvPr id="52" name="AutoShape 1177">
            <a:extLst>
              <a:ext uri="{FF2B5EF4-FFF2-40B4-BE49-F238E27FC236}">
                <a16:creationId xmlns:a16="http://schemas.microsoft.com/office/drawing/2014/main" id="{D1500F5D-A955-462C-8592-E259005DF31C}"/>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Experienced Multidisciplinary Team with Deep Subject Matter Expertise</a:t>
            </a:r>
          </a:p>
        </p:txBody>
      </p:sp>
      <p:sp>
        <p:nvSpPr>
          <p:cNvPr id="53" name="STAMP">
            <a:extLst>
              <a:ext uri="{FF2B5EF4-FFF2-40B4-BE49-F238E27FC236}">
                <a16:creationId xmlns:a16="http://schemas.microsoft.com/office/drawing/2014/main" id="{31F88BFA-8F76-4988-97E3-CAAA6593E418}"/>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31" name="Footer Placeholder 3">
            <a:extLst>
              <a:ext uri="{FF2B5EF4-FFF2-40B4-BE49-F238E27FC236}">
                <a16:creationId xmlns:a16="http://schemas.microsoft.com/office/drawing/2014/main" id="{8F7AD1FE-3C35-4E7F-97D7-287667111AA1}"/>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3164508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dirty="0">
                <a:solidFill>
                  <a:schemeClr val="tx1"/>
                </a:solidFill>
                <a:latin typeface="Oswald Light" panose="00000400000000000000" pitchFamily="2" charset="0"/>
              </a:rPr>
              <a:t>We also possess a wide range of subject-matter experts (SMEs) covering cybersecurity matters</a:t>
            </a:r>
            <a:endParaRPr lang="en-US" dirty="0">
              <a:solidFill>
                <a:schemeClr val="tx1"/>
              </a:solidFill>
              <a:highlight>
                <a:srgbClr val="00FFFF"/>
              </a:highlight>
              <a:latin typeface="Oswald Light" panose="00000400000000000000" pitchFamily="2" charset="0"/>
            </a:endParaRP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a:xfrm>
            <a:off x="4616333" y="1112624"/>
            <a:ext cx="2959336" cy="215444"/>
          </a:xfrm>
        </p:spPr>
        <p:txBody>
          <a:bodyPr/>
          <a:lstStyle/>
          <a:p>
            <a:r>
              <a:rPr lang="en-US" dirty="0"/>
              <a:t>Selected Booz Allen Cybersecurity SMEs</a:t>
            </a:r>
          </a:p>
        </p:txBody>
      </p:sp>
      <p:sp>
        <p:nvSpPr>
          <p:cNvPr id="61" name="Trapezoid 60">
            <a:extLst>
              <a:ext uri="{FF2B5EF4-FFF2-40B4-BE49-F238E27FC236}">
                <a16:creationId xmlns:a16="http://schemas.microsoft.com/office/drawing/2014/main" id="{76918B04-F956-4A8C-9617-386396F3377E}"/>
              </a:ext>
            </a:extLst>
          </p:cNvPr>
          <p:cNvSpPr/>
          <p:nvPr/>
        </p:nvSpPr>
        <p:spPr>
          <a:xfrm rot="16200000">
            <a:off x="526409" y="3265621"/>
            <a:ext cx="4644216" cy="1160970"/>
          </a:xfrm>
          <a:prstGeom prst="trapezoid">
            <a:avLst>
              <a:gd name="adj" fmla="val 132711"/>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7" name="Oval 66">
            <a:extLst>
              <a:ext uri="{FF2B5EF4-FFF2-40B4-BE49-F238E27FC236}">
                <a16:creationId xmlns:a16="http://schemas.microsoft.com/office/drawing/2014/main" id="{B4FC8373-E414-4527-BF8C-47D8BCC97F36}"/>
              </a:ext>
            </a:extLst>
          </p:cNvPr>
          <p:cNvSpPr/>
          <p:nvPr/>
        </p:nvSpPr>
        <p:spPr>
          <a:xfrm>
            <a:off x="990600" y="2925057"/>
            <a:ext cx="2167803" cy="2224969"/>
          </a:xfrm>
          <a:prstGeom prst="ellipse">
            <a:avLst/>
          </a:prstGeom>
          <a:solidFill>
            <a:schemeClr val="bg1"/>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0C7A157C-E340-4314-AA4A-EE8D3E63B7A0}"/>
              </a:ext>
            </a:extLst>
          </p:cNvPr>
          <p:cNvSpPr txBox="1"/>
          <p:nvPr/>
        </p:nvSpPr>
        <p:spPr>
          <a:xfrm>
            <a:off x="1073477" y="5221338"/>
            <a:ext cx="2002049"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Booz Allen’s SMEs have deep expertise across the sector and work hands-on to advance OXAGON’s Cybersecurity</a:t>
            </a:r>
          </a:p>
        </p:txBody>
      </p:sp>
      <p:sp>
        <p:nvSpPr>
          <p:cNvPr id="128" name="Freeform: Shape 127">
            <a:extLst>
              <a:ext uri="{FF2B5EF4-FFF2-40B4-BE49-F238E27FC236}">
                <a16:creationId xmlns:a16="http://schemas.microsoft.com/office/drawing/2014/main" id="{C81BE759-0100-43BA-855C-982036812105}"/>
              </a:ext>
            </a:extLst>
          </p:cNvPr>
          <p:cNvSpPr/>
          <p:nvPr/>
        </p:nvSpPr>
        <p:spPr>
          <a:xfrm>
            <a:off x="1088128" y="4493925"/>
            <a:ext cx="1972746" cy="656101"/>
          </a:xfrm>
          <a:custGeom>
            <a:avLst/>
            <a:gdLst>
              <a:gd name="connsiteX0" fmla="*/ 0 w 1972746"/>
              <a:gd name="connsiteY0" fmla="*/ 0 h 656101"/>
              <a:gd name="connsiteX1" fmla="*/ 1972746 w 1972746"/>
              <a:gd name="connsiteY1" fmla="*/ 0 h 656101"/>
              <a:gd name="connsiteX2" fmla="*/ 1885162 w 1972746"/>
              <a:gd name="connsiteY2" fmla="*/ 165617 h 656101"/>
              <a:gd name="connsiteX3" fmla="*/ 986373 w 1972746"/>
              <a:gd name="connsiteY3" fmla="*/ 656101 h 656101"/>
              <a:gd name="connsiteX4" fmla="*/ 87584 w 1972746"/>
              <a:gd name="connsiteY4" fmla="*/ 165617 h 656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2746" h="656101">
                <a:moveTo>
                  <a:pt x="0" y="0"/>
                </a:moveTo>
                <a:lnTo>
                  <a:pt x="1972746" y="0"/>
                </a:lnTo>
                <a:lnTo>
                  <a:pt x="1885162" y="165617"/>
                </a:lnTo>
                <a:cubicBezTo>
                  <a:pt x="1690377" y="461540"/>
                  <a:pt x="1360512" y="656101"/>
                  <a:pt x="986373" y="656101"/>
                </a:cubicBezTo>
                <a:cubicBezTo>
                  <a:pt x="612234" y="656101"/>
                  <a:pt x="282369" y="461540"/>
                  <a:pt x="87584" y="165617"/>
                </a:cubicBezTo>
                <a:close/>
              </a:path>
            </a:pathLst>
          </a:custGeom>
          <a:solidFill>
            <a:srgbClr val="BDCBD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ECBA783E-B429-4751-B945-F308DEF1A563}"/>
              </a:ext>
            </a:extLst>
          </p:cNvPr>
          <p:cNvSpPr/>
          <p:nvPr/>
        </p:nvSpPr>
        <p:spPr>
          <a:xfrm>
            <a:off x="1395548" y="4456825"/>
            <a:ext cx="1357907" cy="648575"/>
          </a:xfrm>
          <a:prstGeom prst="rect">
            <a:avLst/>
          </a:prstGeom>
          <a:noFill/>
          <a:ln w="952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Booz Allen’s SMEs</a:t>
            </a:r>
            <a:endParaRPr kumimoji="0" lang="en-US" sz="1200" b="1" i="0" u="none" strike="noStrike" kern="1200" cap="none" spc="0" normalizeH="0" baseline="0" noProof="0" dirty="0">
              <a:ln>
                <a:noFill/>
              </a:ln>
              <a:solidFill>
                <a:srgbClr val="5D7D95">
                  <a:lumMod val="50000"/>
                </a:srgbClr>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E733C7B5-D273-40FA-BE1C-A670391A8F9A}"/>
              </a:ext>
            </a:extLst>
          </p:cNvPr>
          <p:cNvGrpSpPr/>
          <p:nvPr/>
        </p:nvGrpSpPr>
        <p:grpSpPr>
          <a:xfrm>
            <a:off x="3502260" y="4342762"/>
            <a:ext cx="8003940" cy="886519"/>
            <a:chOff x="3502260" y="5281695"/>
            <a:chExt cx="8003940" cy="886519"/>
          </a:xfrm>
        </p:grpSpPr>
        <p:sp>
          <p:nvSpPr>
            <p:cNvPr id="86" name="Rectangle 85">
              <a:extLst>
                <a:ext uri="{FF2B5EF4-FFF2-40B4-BE49-F238E27FC236}">
                  <a16:creationId xmlns:a16="http://schemas.microsoft.com/office/drawing/2014/main" id="{B9A1077E-4F0E-4587-84DC-C8FBF270A606}"/>
                </a:ext>
              </a:extLst>
            </p:cNvPr>
            <p:cNvSpPr/>
            <p:nvPr/>
          </p:nvSpPr>
          <p:spPr bwMode="gray">
            <a:xfrm>
              <a:off x="5421067" y="5281695"/>
              <a:ext cx="6085133" cy="886519"/>
            </a:xfrm>
            <a:prstGeom prst="rect">
              <a:avLst/>
            </a:prstGeom>
            <a:solidFill>
              <a:schemeClr val="bg1">
                <a:lumMod val="95000"/>
              </a:schemeClr>
            </a:solidFill>
            <a:ln>
              <a:noFill/>
            </a:ln>
          </p:spPr>
          <p:txBody>
            <a:bodyPr rot="0" spcFirstLastPara="0" vertOverflow="overflow" horzOverflow="overflow" vert="horz" wrap="square" lIns="91440" tIns="9144" rIns="27432" bIns="9144" numCol="1" spcCol="0" rtlCol="0" fromWordArt="0" anchor="ctr" anchorCtr="0" forceAA="0" compatLnSpc="1">
              <a:prstTxWarp prst="textNoShape">
                <a:avLst/>
              </a:prstTxWarp>
              <a:noAutofit/>
            </a:bodyPr>
            <a:lstStyle/>
            <a:p>
              <a:pPr marL="171450" marR="0" lvl="0" indent="-171450" algn="l" defTabSz="457200" rtl="0" eaLnBrk="1" fontAlgn="auto" latinLnBrk="0" hangingPunct="1">
                <a:lnSpc>
                  <a:spcPct val="95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15+ years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professional experience in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project management</a:t>
              </a:r>
            </a:p>
            <a:p>
              <a:pPr marL="171450" marR="0" lvl="0" indent="-171450" algn="l" defTabSz="457200" rtl="0" eaLnBrk="1" fontAlgn="auto" latinLnBrk="0" hangingPunct="1">
                <a:lnSpc>
                  <a:spcPct val="95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Robust industry experience across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information technology change management</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technology strategy assessment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and implementation,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cybersecurity program implementation and documentation</a:t>
              </a:r>
            </a:p>
          </p:txBody>
        </p:sp>
        <p:sp>
          <p:nvSpPr>
            <p:cNvPr id="88" name="Rectangle 87">
              <a:extLst>
                <a:ext uri="{FF2B5EF4-FFF2-40B4-BE49-F238E27FC236}">
                  <a16:creationId xmlns:a16="http://schemas.microsoft.com/office/drawing/2014/main" id="{FBE115A0-1C21-4794-9CA9-345E7CA57813}"/>
                </a:ext>
              </a:extLst>
            </p:cNvPr>
            <p:cNvSpPr/>
            <p:nvPr/>
          </p:nvSpPr>
          <p:spPr bwMode="gray">
            <a:xfrm>
              <a:off x="3502260" y="5281695"/>
              <a:ext cx="1839503" cy="886519"/>
            </a:xfrm>
            <a:prstGeom prst="rect">
              <a:avLst/>
            </a:prstGeom>
            <a:solidFill>
              <a:srgbClr val="BDCBD6"/>
            </a:solidFill>
            <a:ln>
              <a:noFill/>
            </a:ln>
          </p:spPr>
          <p:txBody>
            <a:bodyPr rot="0" spcFirstLastPara="0" vertOverflow="overflow" horzOverflow="overflow" vert="horz" wrap="square" lIns="45720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Prashant Parsram</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Senior Associate Cybersecurity Strategy and Threat Intelligence SME </a:t>
              </a:r>
            </a:p>
          </p:txBody>
        </p:sp>
        <p:pic>
          <p:nvPicPr>
            <p:cNvPr id="133" name="Picture 23" descr="Prashant Parsram">
              <a:extLst>
                <a:ext uri="{FF2B5EF4-FFF2-40B4-BE49-F238E27FC236}">
                  <a16:creationId xmlns:a16="http://schemas.microsoft.com/office/drawing/2014/main" id="{C862B9BF-A1E2-4DAD-86BE-A6649B87C9C5}"/>
                </a:ext>
              </a:extLst>
            </p:cNvPr>
            <p:cNvPicPr preferRelativeResize="0">
              <a:picLocks noChangeArrowheads="1"/>
            </p:cNvPicPr>
            <p:nvPr/>
          </p:nvPicPr>
          <p:blipFill rotWithShape="1">
            <a:blip r:embed="rId6" cstate="email">
              <a:graysc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p:blipFill>
          <p:spPr bwMode="auto">
            <a:xfrm>
              <a:off x="3534870" y="5451789"/>
              <a:ext cx="451175" cy="569190"/>
            </a:xfrm>
            <a:prstGeom prst="roundRect">
              <a:avLst/>
            </a:prstGeom>
            <a:solidFill>
              <a:srgbClr val="FFFFFF">
                <a:shade val="85000"/>
              </a:srgbClr>
            </a:solidFill>
            <a:ln w="3175">
              <a:noFill/>
            </a:ln>
            <a:effectLst>
              <a:outerShdw blurRad="50800" dist="38100" dir="5400000" algn="t" rotWithShape="0">
                <a:prstClr val="black">
                  <a:alpha val="40000"/>
                </a:prstClr>
              </a:outerShdw>
            </a:effectLst>
          </p:spPr>
        </p:pic>
      </p:grpSp>
      <p:grpSp>
        <p:nvGrpSpPr>
          <p:cNvPr id="9" name="Group 8">
            <a:extLst>
              <a:ext uri="{FF2B5EF4-FFF2-40B4-BE49-F238E27FC236}">
                <a16:creationId xmlns:a16="http://schemas.microsoft.com/office/drawing/2014/main" id="{0FE8A16C-F324-4EBD-99F9-A95F73F51B91}"/>
              </a:ext>
            </a:extLst>
          </p:cNvPr>
          <p:cNvGrpSpPr/>
          <p:nvPr/>
        </p:nvGrpSpPr>
        <p:grpSpPr>
          <a:xfrm>
            <a:off x="3502260" y="2462930"/>
            <a:ext cx="8003940" cy="886519"/>
            <a:chOff x="3502260" y="1523998"/>
            <a:chExt cx="8003940" cy="886519"/>
          </a:xfrm>
        </p:grpSpPr>
        <p:sp>
          <p:nvSpPr>
            <p:cNvPr id="62" name="Rectangle 61">
              <a:extLst>
                <a:ext uri="{FF2B5EF4-FFF2-40B4-BE49-F238E27FC236}">
                  <a16:creationId xmlns:a16="http://schemas.microsoft.com/office/drawing/2014/main" id="{E955D677-F30F-441B-863E-D70B9B327A54}"/>
                </a:ext>
              </a:extLst>
            </p:cNvPr>
            <p:cNvSpPr/>
            <p:nvPr/>
          </p:nvSpPr>
          <p:spPr bwMode="gray">
            <a:xfrm>
              <a:off x="5421067" y="1523998"/>
              <a:ext cx="6085133" cy="886519"/>
            </a:xfrm>
            <a:prstGeom prst="rect">
              <a:avLst/>
            </a:prstGeom>
            <a:solidFill>
              <a:schemeClr val="bg1">
                <a:lumMod val="95000"/>
              </a:schemeClr>
            </a:solidFill>
            <a:ln>
              <a:noFill/>
            </a:ln>
          </p:spPr>
          <p:txBody>
            <a:bodyPr rot="0" spcFirstLastPara="0" vertOverflow="overflow" horzOverflow="overflow" vert="horz" wrap="square" lIns="91440" tIns="9144" rIns="27432" bIns="9144" numCol="1" spcCol="0" rtlCol="0" fromWordArt="0" anchor="ctr" anchorCtr="0" forceAA="0" compatLnSpc="1">
              <a:prstTxWarp prst="textNoShape">
                <a:avLst/>
              </a:prstTxWarp>
              <a:noAutofit/>
            </a:bodyPr>
            <a:lstStyle/>
            <a:p>
              <a:pPr marL="171450" marR="0" lvl="0" indent="-171450" algn="l" defTabSz="457200" rtl="0" eaLnBrk="1" fontAlgn="auto" latinLnBrk="0" hangingPunct="1">
                <a:lnSpc>
                  <a:spcPct val="95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15+ years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professional experience, as an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IACS/SCADA consultant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across the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defense</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utilities, and critical infrastructure sectors</a:t>
              </a:r>
            </a:p>
            <a:p>
              <a:pPr marL="171450" marR="0" lvl="0" indent="-171450" algn="l" defTabSz="457200" rtl="0" eaLnBrk="1" fontAlgn="auto" latinLnBrk="0" hangingPunct="1">
                <a:lnSpc>
                  <a:spcPct val="95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Specialized</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in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security design engineering</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designing the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architecture for secure control system networks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and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evaluations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as well as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enterprise-level</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OT systems</a:t>
              </a:r>
            </a:p>
          </p:txBody>
        </p:sp>
        <p:sp>
          <p:nvSpPr>
            <p:cNvPr id="63" name="Rectangle 62">
              <a:extLst>
                <a:ext uri="{FF2B5EF4-FFF2-40B4-BE49-F238E27FC236}">
                  <a16:creationId xmlns:a16="http://schemas.microsoft.com/office/drawing/2014/main" id="{16FCE643-4A4E-44F9-9181-EBBA119210DA}"/>
                </a:ext>
              </a:extLst>
            </p:cNvPr>
            <p:cNvSpPr/>
            <p:nvPr/>
          </p:nvSpPr>
          <p:spPr bwMode="gray">
            <a:xfrm>
              <a:off x="3502260" y="1523998"/>
              <a:ext cx="1839503" cy="886519"/>
            </a:xfrm>
            <a:prstGeom prst="rect">
              <a:avLst/>
            </a:prstGeom>
            <a:solidFill>
              <a:srgbClr val="BDCBD6"/>
            </a:solidFill>
            <a:ln>
              <a:noFill/>
            </a:ln>
          </p:spPr>
          <p:txBody>
            <a:bodyPr rot="0" spcFirstLastPara="0" vertOverflow="overflow" horzOverflow="overflow" vert="horz" wrap="square" lIns="45720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200"/>
                </a:spcBef>
                <a:spcAft>
                  <a:spcPts val="100"/>
                </a:spcAft>
                <a:buClrTx/>
                <a:buSzTx/>
                <a:buFontTx/>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Kyle Miller</a:t>
              </a:r>
            </a:p>
            <a:p>
              <a:pPr marL="0" marR="0" lvl="0" indent="0" algn="ctr" defTabSz="914400" rtl="0" eaLnBrk="1" fontAlgn="auto" latinLnBrk="0" hangingPunct="1">
                <a:lnSpc>
                  <a:spcPct val="80000"/>
                </a:lnSpc>
                <a:spcBef>
                  <a:spcPts val="200"/>
                </a:spcBef>
                <a:spcAft>
                  <a:spcPts val="20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Principal</a:t>
              </a:r>
            </a:p>
            <a:p>
              <a:pPr marL="0" marR="0" lvl="0" indent="0" algn="ctr" defTabSz="914400" rtl="0" eaLnBrk="1" fontAlgn="auto" latinLnBrk="0" hangingPunct="1">
                <a:lnSpc>
                  <a:spcPct val="80000"/>
                </a:lnSpc>
                <a:spcBef>
                  <a:spcPts val="200"/>
                </a:spcBef>
                <a:spcAft>
                  <a:spcPts val="20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Cybersecurity OT Assessment Expert</a:t>
              </a:r>
            </a:p>
          </p:txBody>
        </p:sp>
        <p:pic>
          <p:nvPicPr>
            <p:cNvPr id="37" name="Picture 36">
              <a:extLst>
                <a:ext uri="{FF2B5EF4-FFF2-40B4-BE49-F238E27FC236}">
                  <a16:creationId xmlns:a16="http://schemas.microsoft.com/office/drawing/2014/main" id="{6252B5DE-7AB5-4B11-AF09-09848A56D06E}"/>
                </a:ext>
              </a:extLst>
            </p:cNvPr>
            <p:cNvPicPr>
              <a:picLocks noChangeAspect="1"/>
            </p:cNvPicPr>
            <p:nvPr/>
          </p:nvPicPr>
          <p:blipFill rotWithShape="1">
            <a:blip r:embed="rId8" cstate="email">
              <a:grayscl/>
              <a:extLst>
                <a:ext uri="{28A0092B-C50C-407E-A947-70E740481C1C}">
                  <a14:useLocalDpi xmlns:a14="http://schemas.microsoft.com/office/drawing/2010/main"/>
                </a:ext>
              </a:extLst>
            </a:blip>
            <a:srcRect l="7791" r="4198"/>
            <a:stretch/>
          </p:blipFill>
          <p:spPr>
            <a:xfrm>
              <a:off x="3534870" y="1682663"/>
              <a:ext cx="451175" cy="569190"/>
            </a:xfrm>
            <a:prstGeom prst="roundRect">
              <a:avLst/>
            </a:prstGeom>
            <a:solidFill>
              <a:srgbClr val="FFFFFF">
                <a:shade val="85000"/>
              </a:srgbClr>
            </a:solidFill>
            <a:ln w="3175">
              <a:noFill/>
            </a:ln>
            <a:effectLst>
              <a:outerShdw blurRad="50800" dist="38100" dir="5400000" algn="t" rotWithShape="0">
                <a:prstClr val="black">
                  <a:alpha val="40000"/>
                </a:prstClr>
              </a:outerShdw>
            </a:effectLst>
          </p:spPr>
        </p:pic>
      </p:grpSp>
      <p:pic>
        <p:nvPicPr>
          <p:cNvPr id="46" name="Picture 45">
            <a:extLst>
              <a:ext uri="{FF2B5EF4-FFF2-40B4-BE49-F238E27FC236}">
                <a16:creationId xmlns:a16="http://schemas.microsoft.com/office/drawing/2014/main" id="{F8EC2869-880B-49A2-8BFD-87B18CD86A72}"/>
              </a:ext>
            </a:extLst>
          </p:cNvPr>
          <p:cNvPicPr>
            <a:picLocks noChangeAspect="1"/>
          </p:cNvPicPr>
          <p:nvPr/>
        </p:nvPicPr>
        <p:blipFill>
          <a:blip r:embed="rId9"/>
          <a:stretch>
            <a:fillRect/>
          </a:stretch>
        </p:blipFill>
        <p:spPr>
          <a:xfrm>
            <a:off x="1464901" y="3100567"/>
            <a:ext cx="1219200" cy="1219200"/>
          </a:xfrm>
          <a:prstGeom prst="rect">
            <a:avLst/>
          </a:prstGeom>
        </p:spPr>
      </p:pic>
      <p:grpSp>
        <p:nvGrpSpPr>
          <p:cNvPr id="3" name="Group 2">
            <a:extLst>
              <a:ext uri="{FF2B5EF4-FFF2-40B4-BE49-F238E27FC236}">
                <a16:creationId xmlns:a16="http://schemas.microsoft.com/office/drawing/2014/main" id="{B54F7732-EE28-4D34-8289-D8AF20836FCA}"/>
              </a:ext>
            </a:extLst>
          </p:cNvPr>
          <p:cNvGrpSpPr/>
          <p:nvPr/>
        </p:nvGrpSpPr>
        <p:grpSpPr>
          <a:xfrm>
            <a:off x="3502260" y="5281695"/>
            <a:ext cx="8003940" cy="886519"/>
            <a:chOff x="3502260" y="4342762"/>
            <a:chExt cx="8003940" cy="886519"/>
          </a:xfrm>
        </p:grpSpPr>
        <p:sp>
          <p:nvSpPr>
            <p:cNvPr id="40" name="Rectangle 39">
              <a:extLst>
                <a:ext uri="{FF2B5EF4-FFF2-40B4-BE49-F238E27FC236}">
                  <a16:creationId xmlns:a16="http://schemas.microsoft.com/office/drawing/2014/main" id="{35A93F83-59AF-4D5F-88A7-045CB5A451CC}"/>
                </a:ext>
              </a:extLst>
            </p:cNvPr>
            <p:cNvSpPr/>
            <p:nvPr/>
          </p:nvSpPr>
          <p:spPr bwMode="gray">
            <a:xfrm>
              <a:off x="5421067" y="4342762"/>
              <a:ext cx="6085133" cy="886519"/>
            </a:xfrm>
            <a:prstGeom prst="rect">
              <a:avLst/>
            </a:prstGeom>
            <a:solidFill>
              <a:schemeClr val="bg1">
                <a:lumMod val="95000"/>
              </a:schemeClr>
            </a:solidFill>
            <a:ln>
              <a:noFill/>
            </a:ln>
          </p:spPr>
          <p:txBody>
            <a:bodyPr rot="0" spcFirstLastPara="0" vertOverflow="overflow" horzOverflow="overflow" vert="horz" wrap="square" lIns="91440" tIns="9144" rIns="27432" bIns="9144" numCol="1" spcCol="0" rtlCol="0" fromWordArt="0" anchor="ctr" anchorCtr="0" forceAA="0" compatLnSpc="1">
              <a:prstTxWarp prst="textNoShape">
                <a:avLst/>
              </a:prstTxWarp>
              <a:noAutofit/>
            </a:bodyPr>
            <a:lstStyle/>
            <a:p>
              <a:pPr marL="171450" marR="0" lvl="0" indent="-171450" algn="l" defTabSz="457200" rtl="0" eaLnBrk="1" fontAlgn="auto" latinLnBrk="0" hangingPunct="1">
                <a:lnSpc>
                  <a:spcPct val="95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12+ years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of specialized experience in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Solution Architecture, Enterprise Architecture, Technical Product Management and Program Management </a:t>
              </a:r>
            </a:p>
            <a:p>
              <a:pPr marL="171450" marR="0" lvl="0" indent="-171450" algn="l" defTabSz="457200" rtl="0" eaLnBrk="1" fontAlgn="auto" latinLnBrk="0" hangingPunct="1">
                <a:lnSpc>
                  <a:spcPct val="95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Led projects for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assessment, design and implementation of complex solutions for Cloud, IT Infrastructure, Disaster Recovery, and Backup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for MENA Clients</a:t>
              </a:r>
            </a:p>
          </p:txBody>
        </p:sp>
        <p:sp>
          <p:nvSpPr>
            <p:cNvPr id="41" name="Rectangle 40">
              <a:extLst>
                <a:ext uri="{FF2B5EF4-FFF2-40B4-BE49-F238E27FC236}">
                  <a16:creationId xmlns:a16="http://schemas.microsoft.com/office/drawing/2014/main" id="{B20D6F4F-AC07-447A-8E65-5C32E7720F87}"/>
                </a:ext>
              </a:extLst>
            </p:cNvPr>
            <p:cNvSpPr/>
            <p:nvPr/>
          </p:nvSpPr>
          <p:spPr bwMode="gray">
            <a:xfrm>
              <a:off x="3502260" y="4342762"/>
              <a:ext cx="1839503" cy="886519"/>
            </a:xfrm>
            <a:prstGeom prst="rect">
              <a:avLst/>
            </a:prstGeom>
            <a:solidFill>
              <a:srgbClr val="BDCBD6"/>
            </a:solidFill>
            <a:ln>
              <a:noFill/>
            </a:ln>
          </p:spPr>
          <p:txBody>
            <a:bodyPr rot="0" spcFirstLastPara="0" vertOverflow="overflow" horzOverflow="overflow" vert="horz" wrap="square" lIns="45720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200"/>
                </a:spcBef>
                <a:spcAft>
                  <a:spcPts val="200"/>
                </a:spcAft>
                <a:buClrTx/>
                <a:buSzTx/>
                <a:buFontTx/>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Taha Tungekar</a:t>
              </a:r>
            </a:p>
            <a:p>
              <a:pPr marL="0" marR="0" lvl="0" indent="0" algn="ctr" defTabSz="914400" rtl="0" eaLnBrk="1" fontAlgn="auto" latinLnBrk="0" hangingPunct="1">
                <a:lnSpc>
                  <a:spcPct val="80000"/>
                </a:lnSpc>
                <a:spcBef>
                  <a:spcPts val="200"/>
                </a:spcBef>
                <a:spcAft>
                  <a:spcPts val="20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Senior Associate </a:t>
              </a:r>
            </a:p>
            <a:p>
              <a:pPr marL="0" marR="0" lvl="0" indent="0" algn="ctr" defTabSz="914400" rtl="0" eaLnBrk="1" fontAlgn="auto" latinLnBrk="0" hangingPunct="1">
                <a:lnSpc>
                  <a:spcPct val="80000"/>
                </a:lnSpc>
                <a:spcBef>
                  <a:spcPts val="200"/>
                </a:spcBef>
                <a:spcAft>
                  <a:spcPts val="20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Cyber Architecture SME</a:t>
              </a:r>
            </a:p>
          </p:txBody>
        </p:sp>
        <p:pic>
          <p:nvPicPr>
            <p:cNvPr id="50" name="Picture 23">
              <a:extLst>
                <a:ext uri="{FF2B5EF4-FFF2-40B4-BE49-F238E27FC236}">
                  <a16:creationId xmlns:a16="http://schemas.microsoft.com/office/drawing/2014/main" id="{D0B63946-552B-488D-B554-DC470795713F}"/>
                </a:ext>
              </a:extLst>
            </p:cNvPr>
            <p:cNvPicPr preferRelativeResize="0">
              <a:picLocks noChangeArrowheads="1"/>
            </p:cNvPicPr>
            <p:nvPr/>
          </p:nvPicPr>
          <p:blipFill rotWithShape="1">
            <a:blip r:embed="rId10" cstate="email">
              <a:grayscl/>
              <a:extLst>
                <a:ext uri="{28A0092B-C50C-407E-A947-70E740481C1C}">
                  <a14:useLocalDpi xmlns:a14="http://schemas.microsoft.com/office/drawing/2010/main"/>
                </a:ext>
              </a:extLst>
            </a:blip>
            <a:srcRect l="-401" r="-2654"/>
            <a:stretch/>
          </p:blipFill>
          <p:spPr bwMode="auto">
            <a:xfrm>
              <a:off x="3534870" y="4512855"/>
              <a:ext cx="451175" cy="569190"/>
            </a:xfrm>
            <a:prstGeom prst="roundRect">
              <a:avLst/>
            </a:prstGeom>
            <a:solidFill>
              <a:srgbClr val="FFFFFF">
                <a:shade val="85000"/>
              </a:srgbClr>
            </a:solidFill>
            <a:ln w="3175">
              <a:noFill/>
            </a:ln>
            <a:effectLst>
              <a:outerShdw blurRad="50800" dist="38100" dir="5400000" algn="t" rotWithShape="0">
                <a:prstClr val="black">
                  <a:alpha val="40000"/>
                </a:prstClr>
              </a:outerShdw>
            </a:effectLst>
          </p:spPr>
        </p:pic>
      </p:grpSp>
      <p:grpSp>
        <p:nvGrpSpPr>
          <p:cNvPr id="5" name="Group 4">
            <a:extLst>
              <a:ext uri="{FF2B5EF4-FFF2-40B4-BE49-F238E27FC236}">
                <a16:creationId xmlns:a16="http://schemas.microsoft.com/office/drawing/2014/main" id="{994F9BD9-0693-4C4B-A0B5-02413E03AAA0}"/>
              </a:ext>
            </a:extLst>
          </p:cNvPr>
          <p:cNvGrpSpPr/>
          <p:nvPr/>
        </p:nvGrpSpPr>
        <p:grpSpPr>
          <a:xfrm>
            <a:off x="3502260" y="3403830"/>
            <a:ext cx="8003940" cy="886519"/>
            <a:chOff x="3502260" y="2462930"/>
            <a:chExt cx="8003940" cy="886519"/>
          </a:xfrm>
        </p:grpSpPr>
        <p:sp>
          <p:nvSpPr>
            <p:cNvPr id="43" name="Rectangle 42">
              <a:extLst>
                <a:ext uri="{FF2B5EF4-FFF2-40B4-BE49-F238E27FC236}">
                  <a16:creationId xmlns:a16="http://schemas.microsoft.com/office/drawing/2014/main" id="{39C79211-3075-4C4D-9DA3-AEA554A70EDF}"/>
                </a:ext>
              </a:extLst>
            </p:cNvPr>
            <p:cNvSpPr/>
            <p:nvPr/>
          </p:nvSpPr>
          <p:spPr bwMode="gray">
            <a:xfrm>
              <a:off x="5421067" y="2462930"/>
              <a:ext cx="6085133" cy="886519"/>
            </a:xfrm>
            <a:prstGeom prst="rect">
              <a:avLst/>
            </a:prstGeom>
            <a:solidFill>
              <a:schemeClr val="bg1">
                <a:lumMod val="95000"/>
              </a:schemeClr>
            </a:solidFill>
            <a:ln>
              <a:noFill/>
            </a:ln>
          </p:spPr>
          <p:txBody>
            <a:bodyPr rot="0" spcFirstLastPara="0" vertOverflow="overflow" horzOverflow="overflow" vert="horz" wrap="square" lIns="91440" tIns="9144" rIns="27432" bIns="9144" numCol="1" spcCol="0" rtlCol="0" fromWordArt="0" anchor="ctr" anchorCtr="0" forceAA="0" compatLnSpc="1">
              <a:prstTxWarp prst="textNoShape">
                <a:avLst/>
              </a:prstTxWarp>
              <a:noAutofit/>
            </a:bodyPr>
            <a:lstStyle/>
            <a:p>
              <a:pPr marL="171450" marR="0" lvl="0" indent="-171450" algn="l" defTabSz="457200" rtl="0" eaLnBrk="1" fontAlgn="auto" latinLnBrk="0" hangingPunct="1">
                <a:lnSpc>
                  <a:spcPct val="95000"/>
                </a:lnSpc>
                <a:spcBef>
                  <a:spcPts val="0"/>
                </a:spcBef>
                <a:spcAft>
                  <a:spcPts val="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20+ years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of professional Information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Technology experience including</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Transformation of Security Programs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Assurance of Security Control Implementation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and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Development of Secure Network Architectures</a:t>
              </a:r>
            </a:p>
            <a:p>
              <a:pPr marL="171450" marR="0" lvl="0" indent="-171450" algn="l" defTabSz="457200" rtl="0" eaLnBrk="1" fontAlgn="auto" latinLnBrk="0" hangingPunct="1">
                <a:lnSpc>
                  <a:spcPct val="95000"/>
                </a:lnSpc>
                <a:spcBef>
                  <a:spcPts val="0"/>
                </a:spcBef>
                <a:spcAft>
                  <a:spcPts val="0"/>
                </a:spcAft>
                <a:buClrTx/>
                <a:buSzTx/>
                <a:buFont typeface="Wingdings"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Led the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security re-architecture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at a large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Global Pharma client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segmenting the manufacturing network from the enterprise network </a:t>
              </a:r>
            </a:p>
          </p:txBody>
        </p:sp>
        <p:sp>
          <p:nvSpPr>
            <p:cNvPr id="44" name="Rectangle 43">
              <a:extLst>
                <a:ext uri="{FF2B5EF4-FFF2-40B4-BE49-F238E27FC236}">
                  <a16:creationId xmlns:a16="http://schemas.microsoft.com/office/drawing/2014/main" id="{81EA9316-CF27-461C-95A6-4A85A639220A}"/>
                </a:ext>
              </a:extLst>
            </p:cNvPr>
            <p:cNvSpPr/>
            <p:nvPr/>
          </p:nvSpPr>
          <p:spPr bwMode="gray">
            <a:xfrm>
              <a:off x="3502260" y="2462930"/>
              <a:ext cx="1839503" cy="886519"/>
            </a:xfrm>
            <a:prstGeom prst="rect">
              <a:avLst/>
            </a:prstGeom>
            <a:solidFill>
              <a:srgbClr val="BDCBD6"/>
            </a:solidFill>
            <a:ln>
              <a:noFill/>
            </a:ln>
          </p:spPr>
          <p:txBody>
            <a:bodyPr rot="0" spcFirstLastPara="0" vertOverflow="overflow" horzOverflow="overflow" vert="horz" wrap="square" lIns="45720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200"/>
                </a:spcBef>
                <a:spcAft>
                  <a:spcPts val="200"/>
                </a:spcAft>
                <a:buClrTx/>
                <a:buSzTx/>
                <a:buFontTx/>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Brandon Oxford </a:t>
              </a: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Senior Associate</a:t>
              </a:r>
            </a:p>
            <a:p>
              <a:pPr marL="0" marR="0" lvl="0" indent="0" algn="ctr" defTabSz="914400" rtl="0" eaLnBrk="1" fontAlgn="auto" latinLnBrk="0" hangingPunct="1">
                <a:lnSpc>
                  <a:spcPct val="80000"/>
                </a:lnSpc>
                <a:spcBef>
                  <a:spcPts val="200"/>
                </a:spcBef>
                <a:spcAft>
                  <a:spcPts val="20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 Cyber Operations and IT/OT SME</a:t>
              </a:r>
            </a:p>
          </p:txBody>
        </p:sp>
        <p:pic>
          <p:nvPicPr>
            <p:cNvPr id="51" name="Picture 50">
              <a:extLst>
                <a:ext uri="{FF2B5EF4-FFF2-40B4-BE49-F238E27FC236}">
                  <a16:creationId xmlns:a16="http://schemas.microsoft.com/office/drawing/2014/main" id="{CDCE157E-A3D2-4BA9-BA1A-D623CF6FD751}"/>
                </a:ext>
              </a:extLst>
            </p:cNvPr>
            <p:cNvPicPr/>
            <p:nvPr/>
          </p:nvPicPr>
          <p:blipFill rotWithShape="1">
            <a:blip r:embed="rId11" cstate="email">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t="13599" b="13599"/>
            <a:stretch/>
          </p:blipFill>
          <p:spPr bwMode="auto">
            <a:xfrm>
              <a:off x="3534870" y="2633024"/>
              <a:ext cx="451175" cy="569190"/>
            </a:xfrm>
            <a:prstGeom prst="roundRect">
              <a:avLst/>
            </a:prstGeom>
            <a:solidFill>
              <a:srgbClr val="FFFFFF">
                <a:shade val="85000"/>
              </a:srgbClr>
            </a:solidFill>
            <a:ln w="3175">
              <a:noFill/>
            </a:ln>
            <a:effectLst>
              <a:outerShdw blurRad="50800" dist="38100" dir="5400000" algn="t" rotWithShape="0">
                <a:prstClr val="black">
                  <a:alpha val="40000"/>
                </a:prstClr>
              </a:outerShdw>
            </a:effectLst>
          </p:spPr>
        </p:pic>
      </p:grpSp>
      <p:sp>
        <p:nvSpPr>
          <p:cNvPr id="35" name="Oval 34">
            <a:extLst>
              <a:ext uri="{FF2B5EF4-FFF2-40B4-BE49-F238E27FC236}">
                <a16:creationId xmlns:a16="http://schemas.microsoft.com/office/drawing/2014/main" id="{9BA71099-AB25-4870-AA59-56468051F92D}"/>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5</a:t>
            </a:r>
          </a:p>
        </p:txBody>
      </p:sp>
      <p:sp>
        <p:nvSpPr>
          <p:cNvPr id="39" name="AutoShape 1177">
            <a:extLst>
              <a:ext uri="{FF2B5EF4-FFF2-40B4-BE49-F238E27FC236}">
                <a16:creationId xmlns:a16="http://schemas.microsoft.com/office/drawing/2014/main" id="{9FD7FC04-0777-4051-A75A-BCA9D3DC7A72}"/>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Experienced Multidisciplinary Team with Deep Subject Matter Expertise</a:t>
            </a:r>
          </a:p>
        </p:txBody>
      </p:sp>
      <p:sp>
        <p:nvSpPr>
          <p:cNvPr id="42" name="STAMP">
            <a:extLst>
              <a:ext uri="{FF2B5EF4-FFF2-40B4-BE49-F238E27FC236}">
                <a16:creationId xmlns:a16="http://schemas.microsoft.com/office/drawing/2014/main" id="{58F24FF4-9DF9-4DF3-98E7-C17D9B3C26F9}"/>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grpSp>
        <p:nvGrpSpPr>
          <p:cNvPr id="8" name="Group 7">
            <a:extLst>
              <a:ext uri="{FF2B5EF4-FFF2-40B4-BE49-F238E27FC236}">
                <a16:creationId xmlns:a16="http://schemas.microsoft.com/office/drawing/2014/main" id="{6979C045-5B04-48D5-8164-BA3D1DC10DEC}"/>
              </a:ext>
            </a:extLst>
          </p:cNvPr>
          <p:cNvGrpSpPr/>
          <p:nvPr/>
        </p:nvGrpSpPr>
        <p:grpSpPr>
          <a:xfrm>
            <a:off x="3502260" y="1523998"/>
            <a:ext cx="8003940" cy="886519"/>
            <a:chOff x="3502260" y="3403830"/>
            <a:chExt cx="8003940" cy="886519"/>
          </a:xfrm>
        </p:grpSpPr>
        <p:sp>
          <p:nvSpPr>
            <p:cNvPr id="64" name="Rectangle 63">
              <a:extLst>
                <a:ext uri="{FF2B5EF4-FFF2-40B4-BE49-F238E27FC236}">
                  <a16:creationId xmlns:a16="http://schemas.microsoft.com/office/drawing/2014/main" id="{C1E3C418-F364-491B-B64A-C18FA6F54C6E}"/>
                </a:ext>
              </a:extLst>
            </p:cNvPr>
            <p:cNvSpPr/>
            <p:nvPr/>
          </p:nvSpPr>
          <p:spPr bwMode="gray">
            <a:xfrm>
              <a:off x="5421067" y="3403830"/>
              <a:ext cx="6085133" cy="886519"/>
            </a:xfrm>
            <a:prstGeom prst="rect">
              <a:avLst/>
            </a:prstGeom>
            <a:solidFill>
              <a:schemeClr val="bg1">
                <a:lumMod val="95000"/>
              </a:schemeClr>
            </a:solidFill>
            <a:ln>
              <a:noFill/>
            </a:ln>
          </p:spPr>
          <p:txBody>
            <a:bodyPr rot="0" spcFirstLastPara="0" vertOverflow="overflow" horzOverflow="overflow" vert="horz" wrap="square" lIns="91440" tIns="9144" rIns="27432" bIns="9144" numCol="1" spcCol="0" rtlCol="0" fromWordArt="0" anchor="ctr" anchorCtr="0" forceAA="0" compatLnSpc="1">
              <a:prstTxWarp prst="textNoShape">
                <a:avLst/>
              </a:prstTxWarp>
              <a:noAutofit/>
            </a:bodyPr>
            <a:lstStyle/>
            <a:p>
              <a:pPr marL="171450" marR="0" lvl="0" indent="-171450" algn="l" defTabSz="457200" rtl="0" eaLnBrk="1" fontAlgn="auto" latinLnBrk="0" hangingPunct="1">
                <a:lnSpc>
                  <a:spcPct val="100000"/>
                </a:lnSpc>
                <a:spcBef>
                  <a:spcPts val="0"/>
                </a:spcBef>
                <a:spcAft>
                  <a:spcPts val="60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34+ years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of</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professional experience across a wide range of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complex large-scale enterprise IT, and telecommunications</a:t>
              </a:r>
            </a:p>
            <a:p>
              <a:pPr marL="171450" marR="0" lvl="0" indent="-171450" algn="l" defTabSz="457200" rtl="0" eaLnBrk="1" fontAlgn="auto" latinLnBrk="0" hangingPunct="1">
                <a:lnSpc>
                  <a:spcPct val="100000"/>
                </a:lnSpc>
                <a:spcBef>
                  <a:spcPts val="0"/>
                </a:spcBef>
                <a:spcAft>
                  <a:spcPts val="600"/>
                </a:spcAft>
                <a:buClrTx/>
                <a:buSzTx/>
                <a:buFont typeface="Wingdings" pitchFamily="2" charset="2"/>
                <a:buChar char="§"/>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Leads cybersecurity assessments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for multiple clients across different industry vertices</a:t>
              </a:r>
            </a:p>
          </p:txBody>
        </p:sp>
        <p:sp>
          <p:nvSpPr>
            <p:cNvPr id="65" name="Rectangle 64">
              <a:extLst>
                <a:ext uri="{FF2B5EF4-FFF2-40B4-BE49-F238E27FC236}">
                  <a16:creationId xmlns:a16="http://schemas.microsoft.com/office/drawing/2014/main" id="{F3C83D15-48FB-40B7-AFA4-3CEC83A6F554}"/>
                </a:ext>
              </a:extLst>
            </p:cNvPr>
            <p:cNvSpPr/>
            <p:nvPr/>
          </p:nvSpPr>
          <p:spPr bwMode="gray">
            <a:xfrm>
              <a:off x="3502260" y="3403830"/>
              <a:ext cx="1839503" cy="886519"/>
            </a:xfrm>
            <a:prstGeom prst="rect">
              <a:avLst/>
            </a:prstGeom>
            <a:solidFill>
              <a:srgbClr val="BDCBD6"/>
            </a:solidFill>
            <a:ln>
              <a:noFill/>
            </a:ln>
          </p:spPr>
          <p:txBody>
            <a:bodyPr rot="0" spcFirstLastPara="0" vertOverflow="overflow" horzOverflow="overflow" vert="horz" wrap="square" lIns="45720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80000"/>
                </a:lnSpc>
                <a:spcBef>
                  <a:spcPts val="200"/>
                </a:spcBef>
                <a:spcAft>
                  <a:spcPts val="200"/>
                </a:spcAft>
                <a:buClrTx/>
                <a:buSzTx/>
                <a:buFontTx/>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panose="020F0502020204030204"/>
                  <a:ea typeface="+mn-ea"/>
                  <a:cs typeface="+mn-cs"/>
                </a:rPr>
                <a:t>Thor Draper</a:t>
              </a:r>
            </a:p>
            <a:p>
              <a:pPr marL="0" marR="0" lvl="0" indent="0" algn="ctr" defTabSz="914400" rtl="0" eaLnBrk="1" fontAlgn="auto" latinLnBrk="0" hangingPunct="1">
                <a:lnSpc>
                  <a:spcPct val="80000"/>
                </a:lnSpc>
                <a:spcBef>
                  <a:spcPts val="200"/>
                </a:spcBef>
                <a:spcAft>
                  <a:spcPts val="20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Principal</a:t>
              </a:r>
            </a:p>
            <a:p>
              <a:pPr marL="0" marR="0" lvl="0" indent="0" algn="ctr" defTabSz="914400" rtl="0" eaLnBrk="1" fontAlgn="auto" latinLnBrk="0" hangingPunct="1">
                <a:lnSpc>
                  <a:spcPct val="80000"/>
                </a:lnSpc>
                <a:spcBef>
                  <a:spcPts val="200"/>
                </a:spcBef>
                <a:spcAft>
                  <a:spcPts val="20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Calibri" panose="020F0502020204030204"/>
                  <a:ea typeface="+mn-ea"/>
                  <a:cs typeface="+mn-cs"/>
                </a:rPr>
                <a:t> IT/OT Cybersecurity Architecture</a:t>
              </a:r>
            </a:p>
          </p:txBody>
        </p:sp>
        <p:pic>
          <p:nvPicPr>
            <p:cNvPr id="52" name="Picture 51">
              <a:extLst>
                <a:ext uri="{FF2B5EF4-FFF2-40B4-BE49-F238E27FC236}">
                  <a16:creationId xmlns:a16="http://schemas.microsoft.com/office/drawing/2014/main" id="{F1E69967-48D3-4F6A-B450-C702C7297C82}"/>
                </a:ext>
              </a:extLst>
            </p:cNvPr>
            <p:cNvPicPr preferRelativeResize="0">
              <a:picLocks/>
            </p:cNvPicPr>
            <p:nvPr/>
          </p:nvPicPr>
          <p:blipFill rotWithShape="1">
            <a:blip r:embed="rId13" cstate="email">
              <a:duotone>
                <a:prstClr val="black"/>
                <a:schemeClr val="tx2">
                  <a:tint val="45000"/>
                  <a:satMod val="400000"/>
                </a:schemeClr>
              </a:duotone>
              <a:extLst>
                <a:ext uri="{28A0092B-C50C-407E-A947-70E740481C1C}">
                  <a14:useLocalDpi xmlns:a14="http://schemas.microsoft.com/office/drawing/2010/main"/>
                </a:ext>
              </a:extLst>
            </a:blip>
            <a:srcRect t="-1"/>
            <a:stretch/>
          </p:blipFill>
          <p:spPr>
            <a:xfrm>
              <a:off x="3562195" y="3573924"/>
              <a:ext cx="413506" cy="569615"/>
            </a:xfrm>
            <a:prstGeom prst="roundRect">
              <a:avLst/>
            </a:prstGeom>
            <a:noFill/>
            <a:effectLst>
              <a:outerShdw blurRad="50800" dist="38100" dir="2700000" algn="tl" rotWithShape="0">
                <a:prstClr val="black">
                  <a:alpha val="40000"/>
                </a:prstClr>
              </a:outerShdw>
            </a:effectLst>
          </p:spPr>
        </p:pic>
      </p:grpSp>
      <p:sp>
        <p:nvSpPr>
          <p:cNvPr id="34" name="Footer Placeholder 3">
            <a:extLst>
              <a:ext uri="{FF2B5EF4-FFF2-40B4-BE49-F238E27FC236}">
                <a16:creationId xmlns:a16="http://schemas.microsoft.com/office/drawing/2014/main" id="{CCAAB9C1-1E2E-4554-A893-3F7DDAD91D69}"/>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1874522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F2E5597B-0831-4F9C-84F3-11A689B5AD81}"/>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27" name="Object 26" hidden="1">
                        <a:extLst>
                          <a:ext uri="{FF2B5EF4-FFF2-40B4-BE49-F238E27FC236}">
                            <a16:creationId xmlns:a16="http://schemas.microsoft.com/office/drawing/2014/main" id="{F2E5597B-0831-4F9C-84F3-11A689B5AD81}"/>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93" name="Diagonal Stripe 92">
            <a:extLst>
              <a:ext uri="{FF2B5EF4-FFF2-40B4-BE49-F238E27FC236}">
                <a16:creationId xmlns:a16="http://schemas.microsoft.com/office/drawing/2014/main" id="{D1E1DE54-89FA-4F6F-8B2F-11E317C7977B}"/>
              </a:ext>
            </a:extLst>
          </p:cNvPr>
          <p:cNvSpPr/>
          <p:nvPr/>
        </p:nvSpPr>
        <p:spPr>
          <a:xfrm rot="7959639">
            <a:off x="5965600" y="2322618"/>
            <a:ext cx="3599376" cy="3295493"/>
          </a:xfrm>
          <a:prstGeom prst="diagStripe">
            <a:avLst>
              <a:gd name="adj" fmla="val 74422"/>
            </a:avLst>
          </a:prstGeom>
          <a:solidFill>
            <a:srgbClr val="C6D3D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15740"/>
              </a:solidFill>
              <a:effectLst/>
              <a:uLnTx/>
              <a:uFillTx/>
              <a:latin typeface="Calibri" panose="020F0502020204030204"/>
              <a:ea typeface="+mn-ea"/>
              <a:cs typeface="+mn-cs"/>
            </a:endParaRPr>
          </a:p>
        </p:txBody>
      </p:sp>
      <p:sp>
        <p:nvSpPr>
          <p:cNvPr id="26" name="Rectangle 25" hidden="1">
            <a:extLst>
              <a:ext uri="{FF2B5EF4-FFF2-40B4-BE49-F238E27FC236}">
                <a16:creationId xmlns:a16="http://schemas.microsoft.com/office/drawing/2014/main" id="{4F8D310E-54A4-4126-BF2D-67025F47E2BD}"/>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a:ea typeface="+mn-ea"/>
              <a:cs typeface="+mn-cs"/>
              <a:sym typeface="Oswald Light" panose="02000303000000000000"/>
            </a:endParaRPr>
          </a:p>
        </p:txBody>
      </p:sp>
      <p:sp>
        <p:nvSpPr>
          <p:cNvPr id="3" name="Title 2">
            <a:extLst>
              <a:ext uri="{FF2B5EF4-FFF2-40B4-BE49-F238E27FC236}">
                <a16:creationId xmlns:a16="http://schemas.microsoft.com/office/drawing/2014/main" id="{095E70FF-B8B8-401D-9B61-E165B42A359D}"/>
              </a:ext>
            </a:extLst>
          </p:cNvPr>
          <p:cNvSpPr>
            <a:spLocks noGrp="1"/>
          </p:cNvSpPr>
          <p:nvPr>
            <p:ph type="title"/>
          </p:nvPr>
        </p:nvSpPr>
        <p:spPr/>
        <p:txBody>
          <a:bodyPr vert="horz"/>
          <a:lstStyle/>
          <a:p>
            <a:r>
              <a:rPr lang="en-US" dirty="0"/>
              <a:t>In this context, NEOM launched OXAGON, a smart industrial city with unmatched regulatory business environment, residential areas, and powered by 100% clean energy</a:t>
            </a:r>
          </a:p>
        </p:txBody>
      </p:sp>
      <p:sp>
        <p:nvSpPr>
          <p:cNvPr id="4" name="Text Placeholder 3">
            <a:extLst>
              <a:ext uri="{FF2B5EF4-FFF2-40B4-BE49-F238E27FC236}">
                <a16:creationId xmlns:a16="http://schemas.microsoft.com/office/drawing/2014/main" id="{A12DBE0B-F005-47F0-B644-AFF874F159D4}"/>
              </a:ext>
            </a:extLst>
          </p:cNvPr>
          <p:cNvSpPr>
            <a:spLocks noGrp="1"/>
          </p:cNvSpPr>
          <p:nvPr>
            <p:ph type="body" sz="quarter" idx="11"/>
          </p:nvPr>
        </p:nvSpPr>
        <p:spPr/>
        <p:txBody>
          <a:bodyPr/>
          <a:lstStyle/>
          <a:p>
            <a:r>
              <a:rPr lang="en-US" dirty="0"/>
              <a:t>OXAGON Overview</a:t>
            </a:r>
          </a:p>
        </p:txBody>
      </p:sp>
      <p:sp>
        <p:nvSpPr>
          <p:cNvPr id="310" name="Freeform 33">
            <a:extLst>
              <a:ext uri="{FF2B5EF4-FFF2-40B4-BE49-F238E27FC236}">
                <a16:creationId xmlns:a16="http://schemas.microsoft.com/office/drawing/2014/main" id="{DB152259-1A47-464E-AF65-6255993278B9}"/>
              </a:ext>
            </a:extLst>
          </p:cNvPr>
          <p:cNvSpPr>
            <a:spLocks/>
          </p:cNvSpPr>
          <p:nvPr/>
        </p:nvSpPr>
        <p:spPr bwMode="auto">
          <a:xfrm>
            <a:off x="722282" y="1524000"/>
            <a:ext cx="7051924" cy="4876798"/>
          </a:xfrm>
          <a:prstGeom prst="rect">
            <a:avLst/>
          </a:prstGeom>
          <a:solidFill>
            <a:srgbClr val="C6D3DC"/>
          </a:solidFill>
          <a:ln w="12700">
            <a:noFill/>
          </a:ln>
        </p:spPr>
        <p:txBody>
          <a:bodyPr vert="horz" wrap="square" lIns="84406" tIns="91440" rIns="84406" bIns="42203" numCol="1" anchor="t" anchorCtr="0" compatLnSpc="1">
            <a:prstTxWarp prst="textNoShape">
              <a:avLst/>
            </a:prstTxWarp>
          </a:bodyPr>
          <a:lstStyle/>
          <a:p>
            <a:pPr marL="0" marR="0" lvl="0" indent="0" algn="ctr" defTabSz="112524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Calibri" panose="020F0502020204030204"/>
                <a:ea typeface="+mn-ea"/>
                <a:cs typeface="+mn-cs"/>
              </a:rPr>
              <a:t>OXAGON Overview</a:t>
            </a:r>
          </a:p>
        </p:txBody>
      </p:sp>
      <p:sp>
        <p:nvSpPr>
          <p:cNvPr id="315" name="Rectangle 314">
            <a:extLst>
              <a:ext uri="{FF2B5EF4-FFF2-40B4-BE49-F238E27FC236}">
                <a16:creationId xmlns:a16="http://schemas.microsoft.com/office/drawing/2014/main" id="{D8B65CAB-3B7D-4CD2-A35A-CF978212191B}"/>
              </a:ext>
            </a:extLst>
          </p:cNvPr>
          <p:cNvSpPr/>
          <p:nvPr/>
        </p:nvSpPr>
        <p:spPr>
          <a:xfrm>
            <a:off x="842212" y="5817300"/>
            <a:ext cx="6734635" cy="488247"/>
          </a:xfrm>
          <a:prstGeom prst="rect">
            <a:avLst/>
          </a:prstGeom>
          <a:solidFill>
            <a:schemeClr val="accent1">
              <a:lumMod val="20000"/>
              <a:lumOff val="80000"/>
              <a:alpha val="37000"/>
            </a:schemeClr>
          </a:solidFill>
          <a:ln w="95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500"/>
              </a:lnSpc>
              <a:spcBef>
                <a:spcPts val="400"/>
              </a:spcBef>
              <a:spcAft>
                <a:spcPts val="400"/>
              </a:spcAft>
              <a:buClrTx/>
              <a:buSzTx/>
              <a:buFontTx/>
              <a:buNone/>
              <a:tabLst/>
              <a:defRPr/>
            </a:pPr>
            <a:r>
              <a:rPr kumimoji="0" lang="en-US" sz="1300" b="0" i="1" u="none" strike="noStrike" kern="0" cap="none" spc="0" normalizeH="0" baseline="0" noProof="0" dirty="0">
                <a:ln>
                  <a:noFill/>
                </a:ln>
                <a:solidFill>
                  <a:srgbClr val="000000"/>
                </a:solidFill>
                <a:effectLst/>
                <a:uLnTx/>
                <a:uFillTx/>
                <a:latin typeface="Calibri" panose="020F0502020204030204"/>
                <a:ea typeface="+mn-ea"/>
                <a:cs typeface="+mn-cs"/>
              </a:rPr>
              <a:t>OXAGON is a smart industrial city built within NEOM and represents the future of </a:t>
            </a:r>
            <a:r>
              <a:rPr kumimoji="0" lang="en-US" sz="1300" b="1" i="1" u="none" strike="noStrike" kern="0" cap="none" spc="0" normalizeH="0" baseline="0" noProof="0" dirty="0">
                <a:ln>
                  <a:noFill/>
                </a:ln>
                <a:solidFill>
                  <a:srgbClr val="000000"/>
                </a:solidFill>
                <a:effectLst/>
                <a:uLnTx/>
                <a:uFillTx/>
                <a:latin typeface="Calibri" panose="020F0502020204030204"/>
                <a:ea typeface="+mn-ea"/>
                <a:cs typeface="+mn-cs"/>
              </a:rPr>
              <a:t>advanced and clean industries,</a:t>
            </a:r>
            <a:r>
              <a:rPr kumimoji="0" lang="en-US" sz="1300" b="0" i="1" u="none" strike="noStrike" kern="0" cap="none" spc="0" normalizeH="0" baseline="0" noProof="0" dirty="0">
                <a:ln>
                  <a:noFill/>
                </a:ln>
                <a:solidFill>
                  <a:srgbClr val="000000"/>
                </a:solidFill>
                <a:effectLst/>
                <a:uLnTx/>
                <a:uFillTx/>
                <a:latin typeface="Calibri" panose="020F0502020204030204"/>
                <a:ea typeface="+mn-ea"/>
                <a:cs typeface="+mn-cs"/>
              </a:rPr>
              <a:t> and is enabled by a fully</a:t>
            </a:r>
            <a:r>
              <a:rPr kumimoji="0" lang="en-US" sz="1300" b="1" i="1" u="none" strike="noStrike" kern="0" cap="none" spc="0" normalizeH="0" baseline="0" noProof="0" dirty="0">
                <a:ln>
                  <a:noFill/>
                </a:ln>
                <a:solidFill>
                  <a:srgbClr val="000000"/>
                </a:solidFill>
                <a:effectLst/>
                <a:uLnTx/>
                <a:uFillTx/>
                <a:latin typeface="Calibri" panose="020F0502020204030204"/>
                <a:ea typeface="+mn-ea"/>
                <a:cs typeface="+mn-cs"/>
              </a:rPr>
              <a:t> automated port </a:t>
            </a:r>
            <a:r>
              <a:rPr kumimoji="0" lang="en-US" sz="1300" b="0" i="1" u="none" strike="noStrike" kern="0" cap="none" spc="0" normalizeH="0" baseline="0" noProof="0" dirty="0">
                <a:ln>
                  <a:noFill/>
                </a:ln>
                <a:solidFill>
                  <a:srgbClr val="000000"/>
                </a:solidFill>
                <a:effectLst/>
                <a:uLnTx/>
                <a:uFillTx/>
                <a:latin typeface="Calibri" panose="020F0502020204030204"/>
                <a:ea typeface="+mn-ea"/>
                <a:cs typeface="+mn-cs"/>
              </a:rPr>
              <a:t>through</a:t>
            </a:r>
            <a:r>
              <a:rPr kumimoji="0" lang="en-US" sz="1300" b="1" i="1" u="none" strike="noStrike" kern="0" cap="none" spc="0" normalizeH="0" baseline="0" noProof="0" dirty="0">
                <a:ln>
                  <a:noFill/>
                </a:ln>
                <a:solidFill>
                  <a:srgbClr val="000000"/>
                </a:solidFill>
                <a:effectLst/>
                <a:uLnTx/>
                <a:uFillTx/>
                <a:latin typeface="Calibri" panose="020F0502020204030204"/>
                <a:ea typeface="+mn-ea"/>
                <a:cs typeface="+mn-cs"/>
              </a:rPr>
              <a:t> state-of-the-art Industry 4.0</a:t>
            </a:r>
            <a:endParaRPr kumimoji="0" lang="en-US" sz="1200" b="1" i="1" u="none" strike="noStrike" kern="0" cap="none" spc="0" normalizeH="0" baseline="0" noProof="0" dirty="0">
              <a:ln>
                <a:noFill/>
              </a:ln>
              <a:solidFill>
                <a:srgbClr val="000000"/>
              </a:solidFill>
              <a:effectLst/>
              <a:uLnTx/>
              <a:uFillTx/>
              <a:latin typeface="Calibri" panose="020F0502020204030204"/>
              <a:ea typeface="+mn-ea"/>
              <a:cs typeface="+mn-cs"/>
            </a:endParaRPr>
          </a:p>
        </p:txBody>
      </p:sp>
      <p:pic>
        <p:nvPicPr>
          <p:cNvPr id="135" name="Picture 134">
            <a:extLst>
              <a:ext uri="{FF2B5EF4-FFF2-40B4-BE49-F238E27FC236}">
                <a16:creationId xmlns:a16="http://schemas.microsoft.com/office/drawing/2014/main" id="{9CD5423F-3AF2-4C96-816E-C5790CEAFB0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939263" y="1572787"/>
            <a:ext cx="337337" cy="365441"/>
          </a:xfrm>
          <a:prstGeom prst="rect">
            <a:avLst/>
          </a:prstGeom>
        </p:spPr>
      </p:pic>
      <p:sp>
        <p:nvSpPr>
          <p:cNvPr id="82" name="Rectangle 81">
            <a:extLst>
              <a:ext uri="{FF2B5EF4-FFF2-40B4-BE49-F238E27FC236}">
                <a16:creationId xmlns:a16="http://schemas.microsoft.com/office/drawing/2014/main" id="{09882686-4A94-4B5E-9EAF-E90F1A5A5BDA}"/>
              </a:ext>
            </a:extLst>
          </p:cNvPr>
          <p:cNvSpPr/>
          <p:nvPr/>
        </p:nvSpPr>
        <p:spPr>
          <a:xfrm>
            <a:off x="8229600" y="1520681"/>
            <a:ext cx="3327400" cy="4880117"/>
          </a:xfrm>
          <a:prstGeom prst="rect">
            <a:avLst/>
          </a:prstGeom>
          <a:solidFill>
            <a:schemeClr val="bg1"/>
          </a:solidFill>
          <a:ln>
            <a:solidFill>
              <a:schemeClr val="bg1">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F6A8C822-7BAF-48B8-A558-7D4C5335056C}"/>
              </a:ext>
            </a:extLst>
          </p:cNvPr>
          <p:cNvGrpSpPr/>
          <p:nvPr/>
        </p:nvGrpSpPr>
        <p:grpSpPr>
          <a:xfrm>
            <a:off x="8450239" y="1607228"/>
            <a:ext cx="2886122" cy="4709714"/>
            <a:chOff x="8162399" y="1607228"/>
            <a:chExt cx="2886122" cy="4709714"/>
          </a:xfrm>
        </p:grpSpPr>
        <p:sp>
          <p:nvSpPr>
            <p:cNvPr id="94" name="TextBox 93">
              <a:extLst>
                <a:ext uri="{FF2B5EF4-FFF2-40B4-BE49-F238E27FC236}">
                  <a16:creationId xmlns:a16="http://schemas.microsoft.com/office/drawing/2014/main" id="{8AA80E9B-9AAD-45E7-8DFA-C2677E53DEB9}"/>
                </a:ext>
              </a:extLst>
            </p:cNvPr>
            <p:cNvSpPr txBox="1"/>
            <p:nvPr/>
          </p:nvSpPr>
          <p:spPr>
            <a:xfrm>
              <a:off x="8319500" y="1607228"/>
              <a:ext cx="272902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5D7D95"/>
                  </a:solidFill>
                  <a:effectLst/>
                  <a:uLnTx/>
                  <a:uFillTx/>
                  <a:latin typeface="Calibri" panose="020F0502020204030204"/>
                  <a:ea typeface="+mn-ea"/>
                  <a:cs typeface="+mn-cs"/>
                </a:rPr>
                <a:t>OXAGON Value Proposition</a:t>
              </a:r>
            </a:p>
          </p:txBody>
        </p:sp>
        <p:sp>
          <p:nvSpPr>
            <p:cNvPr id="184" name="Rectangle: Rounded Corners 183">
              <a:extLst>
                <a:ext uri="{FF2B5EF4-FFF2-40B4-BE49-F238E27FC236}">
                  <a16:creationId xmlns:a16="http://schemas.microsoft.com/office/drawing/2014/main" id="{843679B4-34B4-4FC3-9053-D73643DE1653}"/>
                </a:ext>
              </a:extLst>
            </p:cNvPr>
            <p:cNvSpPr/>
            <p:nvPr/>
          </p:nvSpPr>
          <p:spPr>
            <a:xfrm>
              <a:off x="8566968" y="2039167"/>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Powered by 100% Clean Energy</a:t>
              </a:r>
            </a:p>
          </p:txBody>
        </p:sp>
        <p:grpSp>
          <p:nvGrpSpPr>
            <p:cNvPr id="185" name="Group 184">
              <a:extLst>
                <a:ext uri="{FF2B5EF4-FFF2-40B4-BE49-F238E27FC236}">
                  <a16:creationId xmlns:a16="http://schemas.microsoft.com/office/drawing/2014/main" id="{A8A26B3E-9F72-4634-8B16-095BA4BC0D04}"/>
                </a:ext>
              </a:extLst>
            </p:cNvPr>
            <p:cNvGrpSpPr/>
            <p:nvPr/>
          </p:nvGrpSpPr>
          <p:grpSpPr>
            <a:xfrm>
              <a:off x="8162399" y="2039166"/>
              <a:ext cx="594360" cy="617689"/>
              <a:chOff x="6246048" y="2269356"/>
              <a:chExt cx="533219" cy="533219"/>
            </a:xfrm>
          </p:grpSpPr>
          <p:sp>
            <p:nvSpPr>
              <p:cNvPr id="186" name="Oval 185">
                <a:extLst>
                  <a:ext uri="{FF2B5EF4-FFF2-40B4-BE49-F238E27FC236}">
                    <a16:creationId xmlns:a16="http://schemas.microsoft.com/office/drawing/2014/main" id="{74154617-3650-42B8-84DD-3C1BD7DCE9FB}"/>
                  </a:ext>
                </a:extLst>
              </p:cNvPr>
              <p:cNvSpPr/>
              <p:nvPr/>
            </p:nvSpPr>
            <p:spPr>
              <a:xfrm>
                <a:off x="6246048" y="2269356"/>
                <a:ext cx="533219" cy="533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7" name="Oval 186">
                <a:extLst>
                  <a:ext uri="{FF2B5EF4-FFF2-40B4-BE49-F238E27FC236}">
                    <a16:creationId xmlns:a16="http://schemas.microsoft.com/office/drawing/2014/main" id="{5CB53773-8858-44EF-8282-392BF761A28D}"/>
                  </a:ext>
                </a:extLst>
              </p:cNvPr>
              <p:cNvSpPr/>
              <p:nvPr/>
            </p:nvSpPr>
            <p:spPr>
              <a:xfrm>
                <a:off x="6270285" y="2293593"/>
                <a:ext cx="484745" cy="48474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8" name="Oval 187">
                <a:extLst>
                  <a:ext uri="{FF2B5EF4-FFF2-40B4-BE49-F238E27FC236}">
                    <a16:creationId xmlns:a16="http://schemas.microsoft.com/office/drawing/2014/main" id="{BA1871BA-E78C-46B0-BF45-88C941267BE6}"/>
                  </a:ext>
                </a:extLst>
              </p:cNvPr>
              <p:cNvSpPr/>
              <p:nvPr/>
            </p:nvSpPr>
            <p:spPr>
              <a:xfrm>
                <a:off x="6300027" y="2323335"/>
                <a:ext cx="425261" cy="425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89" name="Picture 60" descr="Reneweable energy ">
                <a:extLst>
                  <a:ext uri="{FF2B5EF4-FFF2-40B4-BE49-F238E27FC236}">
                    <a16:creationId xmlns:a16="http://schemas.microsoft.com/office/drawing/2014/main" id="{D1C8975D-C8C5-4547-84CD-29D3ED241FE5}"/>
                  </a:ext>
                </a:extLst>
              </p:cNvPr>
              <p:cNvPicPr>
                <a:picLocks noChangeAspect="1" noChangeArrowheads="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341342" y="2364650"/>
                <a:ext cx="342631" cy="342631"/>
              </a:xfrm>
              <a:prstGeom prst="rect">
                <a:avLst/>
              </a:prstGeom>
              <a:noFill/>
              <a:extLst>
                <a:ext uri="{909E8E84-426E-40DD-AFC4-6F175D3DCCD1}">
                  <a14:hiddenFill xmlns:a14="http://schemas.microsoft.com/office/drawing/2010/main">
                    <a:solidFill>
                      <a:srgbClr val="FFFFFF"/>
                    </a:solidFill>
                  </a14:hiddenFill>
                </a:ext>
              </a:extLst>
            </p:spPr>
          </p:pic>
        </p:grpSp>
        <p:sp>
          <p:nvSpPr>
            <p:cNvPr id="244" name="Rectangle: Rounded Corners 243">
              <a:extLst>
                <a:ext uri="{FF2B5EF4-FFF2-40B4-BE49-F238E27FC236}">
                  <a16:creationId xmlns:a16="http://schemas.microsoft.com/office/drawing/2014/main" id="{856D600A-50EF-45E1-90AC-ABB75F58D77E}"/>
                </a:ext>
              </a:extLst>
            </p:cNvPr>
            <p:cNvSpPr/>
            <p:nvPr/>
          </p:nvSpPr>
          <p:spPr>
            <a:xfrm>
              <a:off x="8566968" y="4967235"/>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Fostering Ecosystem for Research and Innovation</a:t>
              </a:r>
            </a:p>
          </p:txBody>
        </p:sp>
        <p:grpSp>
          <p:nvGrpSpPr>
            <p:cNvPr id="179" name="Group 178">
              <a:extLst>
                <a:ext uri="{FF2B5EF4-FFF2-40B4-BE49-F238E27FC236}">
                  <a16:creationId xmlns:a16="http://schemas.microsoft.com/office/drawing/2014/main" id="{E5BF9E9A-C4B5-4553-8BD8-8B54F890EC6F}"/>
                </a:ext>
              </a:extLst>
            </p:cNvPr>
            <p:cNvGrpSpPr/>
            <p:nvPr/>
          </p:nvGrpSpPr>
          <p:grpSpPr>
            <a:xfrm>
              <a:off x="8217293" y="4967234"/>
              <a:ext cx="594360" cy="617689"/>
              <a:chOff x="8910384" y="2269356"/>
              <a:chExt cx="533219" cy="533219"/>
            </a:xfrm>
          </p:grpSpPr>
          <p:sp>
            <p:nvSpPr>
              <p:cNvPr id="180" name="Oval 179">
                <a:extLst>
                  <a:ext uri="{FF2B5EF4-FFF2-40B4-BE49-F238E27FC236}">
                    <a16:creationId xmlns:a16="http://schemas.microsoft.com/office/drawing/2014/main" id="{4B51FDFF-FAC3-49ED-8400-43B750605975}"/>
                  </a:ext>
                </a:extLst>
              </p:cNvPr>
              <p:cNvSpPr/>
              <p:nvPr/>
            </p:nvSpPr>
            <p:spPr>
              <a:xfrm>
                <a:off x="8910384" y="2269356"/>
                <a:ext cx="533219" cy="5332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1" name="Oval 180">
                <a:extLst>
                  <a:ext uri="{FF2B5EF4-FFF2-40B4-BE49-F238E27FC236}">
                    <a16:creationId xmlns:a16="http://schemas.microsoft.com/office/drawing/2014/main" id="{4A29BC41-8E00-48C8-988A-C7CE221368C5}"/>
                  </a:ext>
                </a:extLst>
              </p:cNvPr>
              <p:cNvSpPr/>
              <p:nvPr/>
            </p:nvSpPr>
            <p:spPr>
              <a:xfrm>
                <a:off x="8934621" y="2293593"/>
                <a:ext cx="484745" cy="48474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2" name="Oval 181">
                <a:extLst>
                  <a:ext uri="{FF2B5EF4-FFF2-40B4-BE49-F238E27FC236}">
                    <a16:creationId xmlns:a16="http://schemas.microsoft.com/office/drawing/2014/main" id="{53287385-360E-4789-B6F9-C30920C7F8EC}"/>
                  </a:ext>
                </a:extLst>
              </p:cNvPr>
              <p:cNvSpPr/>
              <p:nvPr/>
            </p:nvSpPr>
            <p:spPr>
              <a:xfrm>
                <a:off x="8964363" y="2323335"/>
                <a:ext cx="425261" cy="4252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83" name="Picture 182">
                <a:extLst>
                  <a:ext uri="{FF2B5EF4-FFF2-40B4-BE49-F238E27FC236}">
                    <a16:creationId xmlns:a16="http://schemas.microsoft.com/office/drawing/2014/main" id="{224BD0FB-69F5-42C9-A6D7-953806D2F63B}"/>
                  </a:ext>
                </a:extLst>
              </p:cNvPr>
              <p:cNvPicPr>
                <a:picLocks noChangeAspect="1"/>
              </p:cNvPicPr>
              <p:nvPr/>
            </p:nvPicPr>
            <p:blipFill>
              <a:blip r:embed="rId9" cstate="email">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980071" y="2339043"/>
                <a:ext cx="393844" cy="393844"/>
              </a:xfrm>
              <a:prstGeom prst="rect">
                <a:avLst/>
              </a:prstGeom>
              <a:noFill/>
            </p:spPr>
          </p:pic>
        </p:grpSp>
        <p:sp>
          <p:nvSpPr>
            <p:cNvPr id="237" name="Rectangle: Rounded Corners 236">
              <a:extLst>
                <a:ext uri="{FF2B5EF4-FFF2-40B4-BE49-F238E27FC236}">
                  <a16:creationId xmlns:a16="http://schemas.microsoft.com/office/drawing/2014/main" id="{66F17A90-1640-49A7-B80F-7096F384B698}"/>
                </a:ext>
              </a:extLst>
            </p:cNvPr>
            <p:cNvSpPr/>
            <p:nvPr/>
          </p:nvSpPr>
          <p:spPr>
            <a:xfrm>
              <a:off x="8566968" y="5699253"/>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Exceptional Livability </a:t>
              </a:r>
            </a:p>
          </p:txBody>
        </p:sp>
        <p:sp>
          <p:nvSpPr>
            <p:cNvPr id="239" name="Oval 238">
              <a:extLst>
                <a:ext uri="{FF2B5EF4-FFF2-40B4-BE49-F238E27FC236}">
                  <a16:creationId xmlns:a16="http://schemas.microsoft.com/office/drawing/2014/main" id="{D7714E1C-5DA4-4CCC-B8C0-7A04F3D67874}"/>
                </a:ext>
              </a:extLst>
            </p:cNvPr>
            <p:cNvSpPr/>
            <p:nvPr/>
          </p:nvSpPr>
          <p:spPr>
            <a:xfrm>
              <a:off x="8162399" y="5699252"/>
              <a:ext cx="594360" cy="6176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0" name="Oval 239">
              <a:extLst>
                <a:ext uri="{FF2B5EF4-FFF2-40B4-BE49-F238E27FC236}">
                  <a16:creationId xmlns:a16="http://schemas.microsoft.com/office/drawing/2014/main" id="{F5B42193-DD17-4893-B2BA-DFF643CA0FAE}"/>
                </a:ext>
              </a:extLst>
            </p:cNvPr>
            <p:cNvSpPr/>
            <p:nvPr/>
          </p:nvSpPr>
          <p:spPr>
            <a:xfrm>
              <a:off x="8189415" y="5727329"/>
              <a:ext cx="540328" cy="56153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41" name="Oval 240">
              <a:extLst>
                <a:ext uri="{FF2B5EF4-FFF2-40B4-BE49-F238E27FC236}">
                  <a16:creationId xmlns:a16="http://schemas.microsoft.com/office/drawing/2014/main" id="{396C6DE9-D487-4E1D-A012-650B7A58EA53}"/>
                </a:ext>
              </a:extLst>
            </p:cNvPr>
            <p:cNvSpPr/>
            <p:nvPr/>
          </p:nvSpPr>
          <p:spPr>
            <a:xfrm>
              <a:off x="8222567" y="5761782"/>
              <a:ext cx="474023" cy="4926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62152" name="Picture 8" descr="Online ">
              <a:extLst>
                <a:ext uri="{FF2B5EF4-FFF2-40B4-BE49-F238E27FC236}">
                  <a16:creationId xmlns:a16="http://schemas.microsoft.com/office/drawing/2014/main" id="{5232C1D1-F67E-4EEA-B692-57EE112919FD}"/>
                </a:ext>
              </a:extLst>
            </p:cNvPr>
            <p:cNvPicPr>
              <a:picLocks noChangeAspect="1" noChangeArrowheads="1"/>
            </p:cNvPicPr>
            <p:nvPr/>
          </p:nvPicPr>
          <p:blipFill>
            <a:blip r:embed="rId10"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81601" y="5835604"/>
              <a:ext cx="355955" cy="355955"/>
            </a:xfrm>
            <a:prstGeom prst="rect">
              <a:avLst/>
            </a:prstGeom>
            <a:noFill/>
            <a:extLst>
              <a:ext uri="{909E8E84-426E-40DD-AFC4-6F175D3DCCD1}">
                <a14:hiddenFill xmlns:a14="http://schemas.microsoft.com/office/drawing/2010/main">
                  <a:solidFill>
                    <a:srgbClr val="FFFFFF"/>
                  </a:solidFill>
                </a14:hiddenFill>
              </a:ext>
            </a:extLst>
          </p:spPr>
        </p:pic>
        <p:sp>
          <p:nvSpPr>
            <p:cNvPr id="223" name="Rectangle: Rounded Corners 222">
              <a:extLst>
                <a:ext uri="{FF2B5EF4-FFF2-40B4-BE49-F238E27FC236}">
                  <a16:creationId xmlns:a16="http://schemas.microsoft.com/office/drawing/2014/main" id="{D6DB9E5E-EA57-4E08-BDFF-ED1942966434}"/>
                </a:ext>
              </a:extLst>
            </p:cNvPr>
            <p:cNvSpPr/>
            <p:nvPr/>
          </p:nvSpPr>
          <p:spPr>
            <a:xfrm>
              <a:off x="8566968" y="2771184"/>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Global Gateway for World Trade</a:t>
              </a:r>
            </a:p>
          </p:txBody>
        </p:sp>
        <p:sp>
          <p:nvSpPr>
            <p:cNvPr id="225" name="Oval 224">
              <a:extLst>
                <a:ext uri="{FF2B5EF4-FFF2-40B4-BE49-F238E27FC236}">
                  <a16:creationId xmlns:a16="http://schemas.microsoft.com/office/drawing/2014/main" id="{3E01072A-F223-405E-85D7-B92D7540A66E}"/>
                </a:ext>
              </a:extLst>
            </p:cNvPr>
            <p:cNvSpPr/>
            <p:nvPr/>
          </p:nvSpPr>
          <p:spPr>
            <a:xfrm>
              <a:off x="8162399" y="2771183"/>
              <a:ext cx="594360" cy="6176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6" name="Oval 225">
              <a:extLst>
                <a:ext uri="{FF2B5EF4-FFF2-40B4-BE49-F238E27FC236}">
                  <a16:creationId xmlns:a16="http://schemas.microsoft.com/office/drawing/2014/main" id="{468ACBA8-2F33-4782-A7D2-8E95CBB4B3E1}"/>
                </a:ext>
              </a:extLst>
            </p:cNvPr>
            <p:cNvSpPr/>
            <p:nvPr/>
          </p:nvSpPr>
          <p:spPr>
            <a:xfrm>
              <a:off x="8189415" y="2799260"/>
              <a:ext cx="540328" cy="56153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27" name="Oval 226">
              <a:extLst>
                <a:ext uri="{FF2B5EF4-FFF2-40B4-BE49-F238E27FC236}">
                  <a16:creationId xmlns:a16="http://schemas.microsoft.com/office/drawing/2014/main" id="{546C2046-8B5F-48DA-A2B3-9ACFBD497A75}"/>
                </a:ext>
              </a:extLst>
            </p:cNvPr>
            <p:cNvSpPr/>
            <p:nvPr/>
          </p:nvSpPr>
          <p:spPr>
            <a:xfrm>
              <a:off x="8222567" y="2833713"/>
              <a:ext cx="474023" cy="4926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57" name="Picture 49" descr="Trade">
              <a:extLst>
                <a:ext uri="{FF2B5EF4-FFF2-40B4-BE49-F238E27FC236}">
                  <a16:creationId xmlns:a16="http://schemas.microsoft.com/office/drawing/2014/main" id="{9C5FFDB8-A72E-4E71-967E-3393F42CB25F}"/>
                </a:ext>
              </a:extLst>
            </p:cNvPr>
            <p:cNvPicPr>
              <a:picLocks noChangeAspect="1" noChangeArrowheads="1"/>
            </p:cNvPicPr>
            <p:nvPr/>
          </p:nvPicPr>
          <p:blipFill>
            <a:blip r:embed="rId11" cstate="email">
              <a:duotone>
                <a:schemeClr val="accent1">
                  <a:shade val="45000"/>
                  <a:satMod val="135000"/>
                </a:schemeClr>
                <a:prstClr val="white"/>
              </a:duotone>
              <a:extLst>
                <a:ext uri="{BEBA8EAE-BF5A-486C-A8C5-ECC9F3942E4B}">
                  <a14:imgProps xmlns:a14="http://schemas.microsoft.com/office/drawing/2010/main">
                    <a14:imgLayer r:embed="rId12">
                      <a14:imgEffect>
                        <a14:colorTemperature colorTemp="11200"/>
                      </a14:imgEffect>
                    </a14:imgLayer>
                  </a14:imgProps>
                </a:ext>
                <a:ext uri="{28A0092B-C50C-407E-A947-70E740481C1C}">
                  <a14:useLocalDpi xmlns:a14="http://schemas.microsoft.com/office/drawing/2010/main"/>
                </a:ext>
              </a:extLst>
            </a:blip>
            <a:srcRect/>
            <a:stretch>
              <a:fillRect/>
            </a:stretch>
          </p:blipFill>
          <p:spPr bwMode="auto">
            <a:xfrm>
              <a:off x="8268620" y="2920922"/>
              <a:ext cx="368935" cy="368935"/>
            </a:xfrm>
            <a:prstGeom prst="rect">
              <a:avLst/>
            </a:prstGeom>
            <a:noFill/>
            <a:extLst>
              <a:ext uri="{909E8E84-426E-40DD-AFC4-6F175D3DCCD1}">
                <a14:hiddenFill xmlns:a14="http://schemas.microsoft.com/office/drawing/2010/main">
                  <a:solidFill>
                    <a:srgbClr val="FFFFFF"/>
                  </a:solidFill>
                </a14:hiddenFill>
              </a:ext>
            </a:extLst>
          </p:spPr>
        </p:pic>
        <p:sp>
          <p:nvSpPr>
            <p:cNvPr id="230" name="Rectangle: Rounded Corners 229">
              <a:extLst>
                <a:ext uri="{FF2B5EF4-FFF2-40B4-BE49-F238E27FC236}">
                  <a16:creationId xmlns:a16="http://schemas.microsoft.com/office/drawing/2014/main" id="{531CECA3-8F61-4F24-821D-E087821480C5}"/>
                </a:ext>
              </a:extLst>
            </p:cNvPr>
            <p:cNvSpPr/>
            <p:nvPr/>
          </p:nvSpPr>
          <p:spPr>
            <a:xfrm>
              <a:off x="8566968" y="3503201"/>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Catalyst for Advanced Transformational Industries</a:t>
              </a:r>
            </a:p>
          </p:txBody>
        </p:sp>
        <p:sp>
          <p:nvSpPr>
            <p:cNvPr id="232" name="Oval 231">
              <a:extLst>
                <a:ext uri="{FF2B5EF4-FFF2-40B4-BE49-F238E27FC236}">
                  <a16:creationId xmlns:a16="http://schemas.microsoft.com/office/drawing/2014/main" id="{B14B9E46-8AC9-40CE-A1C8-CA87B35C67E5}"/>
                </a:ext>
              </a:extLst>
            </p:cNvPr>
            <p:cNvSpPr/>
            <p:nvPr/>
          </p:nvSpPr>
          <p:spPr>
            <a:xfrm>
              <a:off x="8162399" y="3503200"/>
              <a:ext cx="594360" cy="6176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3" name="Oval 232">
              <a:extLst>
                <a:ext uri="{FF2B5EF4-FFF2-40B4-BE49-F238E27FC236}">
                  <a16:creationId xmlns:a16="http://schemas.microsoft.com/office/drawing/2014/main" id="{AF94F0BC-3C93-4251-B15A-B5D97F05E257}"/>
                </a:ext>
              </a:extLst>
            </p:cNvPr>
            <p:cNvSpPr/>
            <p:nvPr/>
          </p:nvSpPr>
          <p:spPr>
            <a:xfrm>
              <a:off x="8189415" y="3531277"/>
              <a:ext cx="540328" cy="56153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34" name="Oval 233">
              <a:extLst>
                <a:ext uri="{FF2B5EF4-FFF2-40B4-BE49-F238E27FC236}">
                  <a16:creationId xmlns:a16="http://schemas.microsoft.com/office/drawing/2014/main" id="{838AB827-5404-475D-A19D-5AF0CAC1DE79}"/>
                </a:ext>
              </a:extLst>
            </p:cNvPr>
            <p:cNvSpPr/>
            <p:nvPr/>
          </p:nvSpPr>
          <p:spPr>
            <a:xfrm>
              <a:off x="8222567" y="3565730"/>
              <a:ext cx="474023" cy="4926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62154" name="Picture 10" descr="Technology ">
              <a:extLst>
                <a:ext uri="{FF2B5EF4-FFF2-40B4-BE49-F238E27FC236}">
                  <a16:creationId xmlns:a16="http://schemas.microsoft.com/office/drawing/2014/main" id="{8DCA5FF9-835E-4123-9EDC-3330C0658F76}"/>
                </a:ext>
              </a:extLst>
            </p:cNvPr>
            <p:cNvPicPr>
              <a:picLocks noChangeAspect="1" noChangeArrowheads="1"/>
            </p:cNvPicPr>
            <p:nvPr/>
          </p:nvPicPr>
          <p:blipFill>
            <a:blip r:embed="rId13"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74971" y="3613591"/>
              <a:ext cx="368936" cy="368936"/>
            </a:xfrm>
            <a:prstGeom prst="rect">
              <a:avLst/>
            </a:prstGeom>
            <a:noFill/>
            <a:extLst>
              <a:ext uri="{909E8E84-426E-40DD-AFC4-6F175D3DCCD1}">
                <a14:hiddenFill xmlns:a14="http://schemas.microsoft.com/office/drawing/2010/main">
                  <a:solidFill>
                    <a:srgbClr val="FFFFFF"/>
                  </a:solidFill>
                </a14:hiddenFill>
              </a:ext>
            </a:extLst>
          </p:spPr>
        </p:pic>
        <p:sp>
          <p:nvSpPr>
            <p:cNvPr id="251" name="Rectangle: Rounded Corners 250">
              <a:extLst>
                <a:ext uri="{FF2B5EF4-FFF2-40B4-BE49-F238E27FC236}">
                  <a16:creationId xmlns:a16="http://schemas.microsoft.com/office/drawing/2014/main" id="{45B3F18E-0CF2-47F0-9FBB-34CD8D620A04}"/>
                </a:ext>
              </a:extLst>
            </p:cNvPr>
            <p:cNvSpPr/>
            <p:nvPr/>
          </p:nvSpPr>
          <p:spPr>
            <a:xfrm>
              <a:off x="8566968" y="4235218"/>
              <a:ext cx="2477471" cy="617689"/>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D7D95"/>
                  </a:solidFill>
                  <a:effectLst/>
                  <a:uLnTx/>
                  <a:uFillTx/>
                  <a:latin typeface="Calibri" panose="020F0502020204030204"/>
                  <a:ea typeface="+mn-ea"/>
                  <a:cs typeface="+mn-cs"/>
                </a:rPr>
                <a:t>Unmatched Regulatory Business Environment</a:t>
              </a:r>
            </a:p>
          </p:txBody>
        </p:sp>
        <p:sp>
          <p:nvSpPr>
            <p:cNvPr id="253" name="Oval 252">
              <a:extLst>
                <a:ext uri="{FF2B5EF4-FFF2-40B4-BE49-F238E27FC236}">
                  <a16:creationId xmlns:a16="http://schemas.microsoft.com/office/drawing/2014/main" id="{2FAB4BEC-D3CA-49E0-AE14-DA8FFF0B06D0}"/>
                </a:ext>
              </a:extLst>
            </p:cNvPr>
            <p:cNvSpPr/>
            <p:nvPr/>
          </p:nvSpPr>
          <p:spPr>
            <a:xfrm>
              <a:off x="8162399" y="4235217"/>
              <a:ext cx="594360" cy="6176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4" name="Oval 253">
              <a:extLst>
                <a:ext uri="{FF2B5EF4-FFF2-40B4-BE49-F238E27FC236}">
                  <a16:creationId xmlns:a16="http://schemas.microsoft.com/office/drawing/2014/main" id="{AF3C3F5E-12D3-4DD6-B1D7-72531B982911}"/>
                </a:ext>
              </a:extLst>
            </p:cNvPr>
            <p:cNvSpPr/>
            <p:nvPr/>
          </p:nvSpPr>
          <p:spPr>
            <a:xfrm>
              <a:off x="8189415" y="4263294"/>
              <a:ext cx="540328" cy="56153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5" name="Oval 254">
              <a:extLst>
                <a:ext uri="{FF2B5EF4-FFF2-40B4-BE49-F238E27FC236}">
                  <a16:creationId xmlns:a16="http://schemas.microsoft.com/office/drawing/2014/main" id="{105DEAB3-008C-4769-B897-6EF551F73896}"/>
                </a:ext>
              </a:extLst>
            </p:cNvPr>
            <p:cNvSpPr/>
            <p:nvPr/>
          </p:nvSpPr>
          <p:spPr>
            <a:xfrm>
              <a:off x="8222567" y="4297747"/>
              <a:ext cx="474023" cy="4926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62157" name="Picture 13" descr="Document ">
              <a:extLst>
                <a:ext uri="{FF2B5EF4-FFF2-40B4-BE49-F238E27FC236}">
                  <a16:creationId xmlns:a16="http://schemas.microsoft.com/office/drawing/2014/main" id="{0BE5EBEE-0B9C-47E1-AA5D-F92229D7C794}"/>
                </a:ext>
              </a:extLst>
            </p:cNvPr>
            <p:cNvPicPr>
              <a:picLocks noChangeAspect="1" noChangeArrowheads="1"/>
            </p:cNvPicPr>
            <p:nvPr/>
          </p:nvPicPr>
          <p:blipFill>
            <a:blip r:embed="rId14"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94583" y="4348005"/>
              <a:ext cx="370946" cy="370946"/>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Footer Placeholder 2">
            <a:extLst>
              <a:ext uri="{FF2B5EF4-FFF2-40B4-BE49-F238E27FC236}">
                <a16:creationId xmlns:a16="http://schemas.microsoft.com/office/drawing/2014/main" id="{87645E2A-65F4-4749-9FA0-458D82D8879E}"/>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OXAGON,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pic>
        <p:nvPicPr>
          <p:cNvPr id="70" name="Picture 69">
            <a:extLst>
              <a:ext uri="{FF2B5EF4-FFF2-40B4-BE49-F238E27FC236}">
                <a16:creationId xmlns:a16="http://schemas.microsoft.com/office/drawing/2014/main" id="{E5E33B45-F500-4F55-9CAB-9EA4F448802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42211" y="1967346"/>
            <a:ext cx="6733949" cy="3813858"/>
          </a:xfrm>
          <a:prstGeom prst="rect">
            <a:avLst/>
          </a:prstGeom>
        </p:spPr>
      </p:pic>
      <p:sp>
        <p:nvSpPr>
          <p:cNvPr id="5" name="Freeform: Shape 4">
            <a:extLst>
              <a:ext uri="{FF2B5EF4-FFF2-40B4-BE49-F238E27FC236}">
                <a16:creationId xmlns:a16="http://schemas.microsoft.com/office/drawing/2014/main" id="{8091305C-38B1-40DF-A6D7-5A4FEC652874}"/>
              </a:ext>
            </a:extLst>
          </p:cNvPr>
          <p:cNvSpPr/>
          <p:nvPr/>
        </p:nvSpPr>
        <p:spPr>
          <a:xfrm>
            <a:off x="3077469" y="3315563"/>
            <a:ext cx="1121210" cy="818139"/>
          </a:xfrm>
          <a:custGeom>
            <a:avLst/>
            <a:gdLst>
              <a:gd name="connsiteX0" fmla="*/ 358775 w 631825"/>
              <a:gd name="connsiteY0" fmla="*/ 0 h 558800"/>
              <a:gd name="connsiteX1" fmla="*/ 631825 w 631825"/>
              <a:gd name="connsiteY1" fmla="*/ 155575 h 558800"/>
              <a:gd name="connsiteX2" fmla="*/ 406400 w 631825"/>
              <a:gd name="connsiteY2" fmla="*/ 244475 h 558800"/>
              <a:gd name="connsiteX3" fmla="*/ 307975 w 631825"/>
              <a:gd name="connsiteY3" fmla="*/ 476250 h 558800"/>
              <a:gd name="connsiteX4" fmla="*/ 247650 w 631825"/>
              <a:gd name="connsiteY4" fmla="*/ 523875 h 558800"/>
              <a:gd name="connsiteX5" fmla="*/ 161925 w 631825"/>
              <a:gd name="connsiteY5" fmla="*/ 555625 h 558800"/>
              <a:gd name="connsiteX6" fmla="*/ 73025 w 631825"/>
              <a:gd name="connsiteY6" fmla="*/ 558800 h 558800"/>
              <a:gd name="connsiteX7" fmla="*/ 0 w 631825"/>
              <a:gd name="connsiteY7" fmla="*/ 555625 h 558800"/>
              <a:gd name="connsiteX8" fmla="*/ 19050 w 631825"/>
              <a:gd name="connsiteY8" fmla="*/ 469900 h 558800"/>
              <a:gd name="connsiteX9" fmla="*/ 47625 w 631825"/>
              <a:gd name="connsiteY9" fmla="*/ 422275 h 558800"/>
              <a:gd name="connsiteX10" fmla="*/ 358775 w 631825"/>
              <a:gd name="connsiteY10" fmla="*/ 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825" h="558800">
                <a:moveTo>
                  <a:pt x="358775" y="0"/>
                </a:moveTo>
                <a:lnTo>
                  <a:pt x="631825" y="155575"/>
                </a:lnTo>
                <a:lnTo>
                  <a:pt x="406400" y="244475"/>
                </a:lnTo>
                <a:lnTo>
                  <a:pt x="307975" y="476250"/>
                </a:lnTo>
                <a:lnTo>
                  <a:pt x="247650" y="523875"/>
                </a:lnTo>
                <a:lnTo>
                  <a:pt x="161925" y="555625"/>
                </a:lnTo>
                <a:lnTo>
                  <a:pt x="73025" y="558800"/>
                </a:lnTo>
                <a:lnTo>
                  <a:pt x="0" y="555625"/>
                </a:lnTo>
                <a:lnTo>
                  <a:pt x="19050" y="469900"/>
                </a:lnTo>
                <a:lnTo>
                  <a:pt x="47625" y="422275"/>
                </a:lnTo>
                <a:lnTo>
                  <a:pt x="358775" y="0"/>
                </a:lnTo>
                <a:close/>
              </a:path>
            </a:pathLst>
          </a:custGeom>
          <a:solidFill>
            <a:schemeClr val="accent6">
              <a:lumMod val="75000"/>
              <a:alpha val="38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Freeform: Shape 7">
            <a:extLst>
              <a:ext uri="{FF2B5EF4-FFF2-40B4-BE49-F238E27FC236}">
                <a16:creationId xmlns:a16="http://schemas.microsoft.com/office/drawing/2014/main" id="{7907CB07-D304-4202-9AA6-2A74046FE642}"/>
              </a:ext>
            </a:extLst>
          </p:cNvPr>
          <p:cNvSpPr/>
          <p:nvPr/>
        </p:nvSpPr>
        <p:spPr>
          <a:xfrm>
            <a:off x="2461930" y="3174932"/>
            <a:ext cx="963452" cy="805356"/>
          </a:xfrm>
          <a:custGeom>
            <a:avLst/>
            <a:gdLst>
              <a:gd name="connsiteX0" fmla="*/ 116682 w 542925"/>
              <a:gd name="connsiteY0" fmla="*/ 550069 h 550069"/>
              <a:gd name="connsiteX1" fmla="*/ 0 w 542925"/>
              <a:gd name="connsiteY1" fmla="*/ 514350 h 550069"/>
              <a:gd name="connsiteX2" fmla="*/ 440532 w 542925"/>
              <a:gd name="connsiteY2" fmla="*/ 0 h 550069"/>
              <a:gd name="connsiteX3" fmla="*/ 542925 w 542925"/>
              <a:gd name="connsiteY3" fmla="*/ 16669 h 550069"/>
              <a:gd name="connsiteX4" fmla="*/ 116682 w 542925"/>
              <a:gd name="connsiteY4" fmla="*/ 550069 h 550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925" h="550069">
                <a:moveTo>
                  <a:pt x="116682" y="550069"/>
                </a:moveTo>
                <a:lnTo>
                  <a:pt x="0" y="514350"/>
                </a:lnTo>
                <a:lnTo>
                  <a:pt x="440532" y="0"/>
                </a:lnTo>
                <a:lnTo>
                  <a:pt x="542925" y="16669"/>
                </a:lnTo>
                <a:lnTo>
                  <a:pt x="116682" y="550069"/>
                </a:lnTo>
                <a:close/>
              </a:path>
            </a:pathLst>
          </a:custGeom>
          <a:solidFill>
            <a:srgbClr val="00B0F0">
              <a:alpha val="38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Shape 9">
            <a:extLst>
              <a:ext uri="{FF2B5EF4-FFF2-40B4-BE49-F238E27FC236}">
                <a16:creationId xmlns:a16="http://schemas.microsoft.com/office/drawing/2014/main" id="{B4D6ABD3-6401-41F8-AF50-9BD3F01E165A}"/>
              </a:ext>
            </a:extLst>
          </p:cNvPr>
          <p:cNvSpPr/>
          <p:nvPr/>
        </p:nvSpPr>
        <p:spPr>
          <a:xfrm>
            <a:off x="2167188" y="2884518"/>
            <a:ext cx="2957966" cy="997106"/>
          </a:xfrm>
          <a:custGeom>
            <a:avLst/>
            <a:gdLst>
              <a:gd name="connsiteX0" fmla="*/ 1316831 w 1666875"/>
              <a:gd name="connsiteY0" fmla="*/ 366712 h 681037"/>
              <a:gd name="connsiteX1" fmla="*/ 1666875 w 1666875"/>
              <a:gd name="connsiteY1" fmla="*/ 83344 h 681037"/>
              <a:gd name="connsiteX2" fmla="*/ 1457325 w 1666875"/>
              <a:gd name="connsiteY2" fmla="*/ 0 h 681037"/>
              <a:gd name="connsiteX3" fmla="*/ 521493 w 1666875"/>
              <a:gd name="connsiteY3" fmla="*/ 47625 h 681037"/>
              <a:gd name="connsiteX4" fmla="*/ 0 w 1666875"/>
              <a:gd name="connsiteY4" fmla="*/ 614362 h 681037"/>
              <a:gd name="connsiteX5" fmla="*/ 145256 w 1666875"/>
              <a:gd name="connsiteY5" fmla="*/ 681037 h 681037"/>
              <a:gd name="connsiteX6" fmla="*/ 585787 w 1666875"/>
              <a:gd name="connsiteY6" fmla="*/ 173831 h 681037"/>
              <a:gd name="connsiteX7" fmla="*/ 735806 w 1666875"/>
              <a:gd name="connsiteY7" fmla="*/ 204787 h 681037"/>
              <a:gd name="connsiteX8" fmla="*/ 892968 w 1666875"/>
              <a:gd name="connsiteY8" fmla="*/ 147637 h 681037"/>
              <a:gd name="connsiteX9" fmla="*/ 1038225 w 1666875"/>
              <a:gd name="connsiteY9" fmla="*/ 200025 h 681037"/>
              <a:gd name="connsiteX10" fmla="*/ 1038225 w 1666875"/>
              <a:gd name="connsiteY10" fmla="*/ 276225 h 681037"/>
              <a:gd name="connsiteX11" fmla="*/ 1316831 w 1666875"/>
              <a:gd name="connsiteY11" fmla="*/ 366712 h 6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6875" h="681037">
                <a:moveTo>
                  <a:pt x="1316831" y="366712"/>
                </a:moveTo>
                <a:lnTo>
                  <a:pt x="1666875" y="83344"/>
                </a:lnTo>
                <a:lnTo>
                  <a:pt x="1457325" y="0"/>
                </a:lnTo>
                <a:lnTo>
                  <a:pt x="521493" y="47625"/>
                </a:lnTo>
                <a:lnTo>
                  <a:pt x="0" y="614362"/>
                </a:lnTo>
                <a:lnTo>
                  <a:pt x="145256" y="681037"/>
                </a:lnTo>
                <a:lnTo>
                  <a:pt x="585787" y="173831"/>
                </a:lnTo>
                <a:lnTo>
                  <a:pt x="735806" y="204787"/>
                </a:lnTo>
                <a:lnTo>
                  <a:pt x="892968" y="147637"/>
                </a:lnTo>
                <a:lnTo>
                  <a:pt x="1038225" y="200025"/>
                </a:lnTo>
                <a:lnTo>
                  <a:pt x="1038225" y="276225"/>
                </a:lnTo>
                <a:lnTo>
                  <a:pt x="1316831" y="366712"/>
                </a:lnTo>
                <a:close/>
              </a:path>
            </a:pathLst>
          </a:custGeom>
          <a:solidFill>
            <a:schemeClr val="accent5">
              <a:alpha val="38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Freeform: Shape 11">
            <a:extLst>
              <a:ext uri="{FF2B5EF4-FFF2-40B4-BE49-F238E27FC236}">
                <a16:creationId xmlns:a16="http://schemas.microsoft.com/office/drawing/2014/main" id="{AAC1ED46-9E9A-46CA-917F-324E4839E46B}"/>
              </a:ext>
            </a:extLst>
          </p:cNvPr>
          <p:cNvSpPr/>
          <p:nvPr/>
        </p:nvSpPr>
        <p:spPr>
          <a:xfrm>
            <a:off x="1719622" y="2985518"/>
            <a:ext cx="1295871" cy="748411"/>
          </a:xfrm>
          <a:custGeom>
            <a:avLst/>
            <a:gdLst>
              <a:gd name="connsiteX0" fmla="*/ 244475 w 730250"/>
              <a:gd name="connsiteY0" fmla="*/ 511175 h 511175"/>
              <a:gd name="connsiteX1" fmla="*/ 730250 w 730250"/>
              <a:gd name="connsiteY1" fmla="*/ 0 h 511175"/>
              <a:gd name="connsiteX2" fmla="*/ 41275 w 730250"/>
              <a:gd name="connsiteY2" fmla="*/ 288925 h 511175"/>
              <a:gd name="connsiteX3" fmla="*/ 0 w 730250"/>
              <a:gd name="connsiteY3" fmla="*/ 434975 h 511175"/>
              <a:gd name="connsiteX4" fmla="*/ 184150 w 730250"/>
              <a:gd name="connsiteY4" fmla="*/ 460375 h 511175"/>
              <a:gd name="connsiteX5" fmla="*/ 244475 w 730250"/>
              <a:gd name="connsiteY5" fmla="*/ 511175 h 51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0250" h="511175">
                <a:moveTo>
                  <a:pt x="244475" y="511175"/>
                </a:moveTo>
                <a:lnTo>
                  <a:pt x="730250" y="0"/>
                </a:lnTo>
                <a:lnTo>
                  <a:pt x="41275" y="288925"/>
                </a:lnTo>
                <a:lnTo>
                  <a:pt x="0" y="434975"/>
                </a:lnTo>
                <a:lnTo>
                  <a:pt x="184150" y="460375"/>
                </a:lnTo>
                <a:lnTo>
                  <a:pt x="244475" y="511175"/>
                </a:lnTo>
                <a:close/>
              </a:path>
            </a:pathLst>
          </a:custGeom>
          <a:solidFill>
            <a:schemeClr val="accent6">
              <a:lumMod val="75000"/>
              <a:alpha val="38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Rectangle 16">
            <a:extLst>
              <a:ext uri="{FF2B5EF4-FFF2-40B4-BE49-F238E27FC236}">
                <a16:creationId xmlns:a16="http://schemas.microsoft.com/office/drawing/2014/main" id="{4BEE1F36-5F8D-4B93-86CA-C2E9EA32635B}"/>
              </a:ext>
            </a:extLst>
          </p:cNvPr>
          <p:cNvSpPr/>
          <p:nvPr/>
        </p:nvSpPr>
        <p:spPr>
          <a:xfrm>
            <a:off x="5289977" y="2477415"/>
            <a:ext cx="969199" cy="1843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Manufacturing </a:t>
            </a:r>
          </a:p>
        </p:txBody>
      </p:sp>
      <p:cxnSp>
        <p:nvCxnSpPr>
          <p:cNvPr id="19" name="Connector: Elbow 18">
            <a:extLst>
              <a:ext uri="{FF2B5EF4-FFF2-40B4-BE49-F238E27FC236}">
                <a16:creationId xmlns:a16="http://schemas.microsoft.com/office/drawing/2014/main" id="{7B2E418D-EC13-4230-B475-B8449FF4F796}"/>
              </a:ext>
            </a:extLst>
          </p:cNvPr>
          <p:cNvCxnSpPr>
            <a:cxnSpLocks/>
          </p:cNvCxnSpPr>
          <p:nvPr/>
        </p:nvCxnSpPr>
        <p:spPr>
          <a:xfrm rot="10800000" flipV="1">
            <a:off x="5092001" y="2569614"/>
            <a:ext cx="164823" cy="436927"/>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11F905ED-1279-4675-B6A1-A7AB66DC4963}"/>
              </a:ext>
            </a:extLst>
          </p:cNvPr>
          <p:cNvSpPr/>
          <p:nvPr/>
        </p:nvSpPr>
        <p:spPr>
          <a:xfrm>
            <a:off x="856051" y="2987827"/>
            <a:ext cx="1066119" cy="1843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OXAGON Village</a:t>
            </a:r>
          </a:p>
        </p:txBody>
      </p:sp>
      <p:sp>
        <p:nvSpPr>
          <p:cNvPr id="95" name="Rectangle 94">
            <a:extLst>
              <a:ext uri="{FF2B5EF4-FFF2-40B4-BE49-F238E27FC236}">
                <a16:creationId xmlns:a16="http://schemas.microsoft.com/office/drawing/2014/main" id="{3F7D15C9-403E-4680-A83A-20EC1B8C8106}"/>
              </a:ext>
            </a:extLst>
          </p:cNvPr>
          <p:cNvSpPr/>
          <p:nvPr/>
        </p:nvSpPr>
        <p:spPr>
          <a:xfrm>
            <a:off x="4495953" y="3436859"/>
            <a:ext cx="969199" cy="1843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Port Logistics </a:t>
            </a:r>
          </a:p>
        </p:txBody>
      </p:sp>
      <p:sp>
        <p:nvSpPr>
          <p:cNvPr id="53" name="Freeform: Shape 52">
            <a:extLst>
              <a:ext uri="{FF2B5EF4-FFF2-40B4-BE49-F238E27FC236}">
                <a16:creationId xmlns:a16="http://schemas.microsoft.com/office/drawing/2014/main" id="{38414161-F4F0-4A5F-B9AB-760EA64690E7}"/>
              </a:ext>
            </a:extLst>
          </p:cNvPr>
          <p:cNvSpPr/>
          <p:nvPr/>
        </p:nvSpPr>
        <p:spPr>
          <a:xfrm>
            <a:off x="2813050" y="4518025"/>
            <a:ext cx="603250" cy="530225"/>
          </a:xfrm>
          <a:custGeom>
            <a:avLst/>
            <a:gdLst>
              <a:gd name="connsiteX0" fmla="*/ 415925 w 603250"/>
              <a:gd name="connsiteY0" fmla="*/ 0 h 530225"/>
              <a:gd name="connsiteX1" fmla="*/ 603250 w 603250"/>
              <a:gd name="connsiteY1" fmla="*/ 28575 h 530225"/>
              <a:gd name="connsiteX2" fmla="*/ 241300 w 603250"/>
              <a:gd name="connsiteY2" fmla="*/ 530225 h 530225"/>
              <a:gd name="connsiteX3" fmla="*/ 0 w 603250"/>
              <a:gd name="connsiteY3" fmla="*/ 422275 h 530225"/>
              <a:gd name="connsiteX4" fmla="*/ 88900 w 603250"/>
              <a:gd name="connsiteY4" fmla="*/ 349250 h 530225"/>
              <a:gd name="connsiteX5" fmla="*/ 161925 w 603250"/>
              <a:gd name="connsiteY5" fmla="*/ 371475 h 530225"/>
              <a:gd name="connsiteX6" fmla="*/ 415925 w 603250"/>
              <a:gd name="connsiteY6" fmla="*/ 0 h 530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3250" h="530225">
                <a:moveTo>
                  <a:pt x="415925" y="0"/>
                </a:moveTo>
                <a:lnTo>
                  <a:pt x="603250" y="28575"/>
                </a:lnTo>
                <a:lnTo>
                  <a:pt x="241300" y="530225"/>
                </a:lnTo>
                <a:lnTo>
                  <a:pt x="0" y="422275"/>
                </a:lnTo>
                <a:lnTo>
                  <a:pt x="88900" y="349250"/>
                </a:lnTo>
                <a:lnTo>
                  <a:pt x="161925" y="371475"/>
                </a:lnTo>
                <a:lnTo>
                  <a:pt x="415925" y="0"/>
                </a:lnTo>
                <a:close/>
              </a:path>
            </a:pathLst>
          </a:custGeom>
          <a:solidFill>
            <a:srgbClr val="00B0F0">
              <a:alpha val="38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D011615E-0393-4CB0-A10E-A176E076ED5F}"/>
              </a:ext>
            </a:extLst>
          </p:cNvPr>
          <p:cNvSpPr/>
          <p:nvPr/>
        </p:nvSpPr>
        <p:spPr>
          <a:xfrm>
            <a:off x="3506201" y="5326312"/>
            <a:ext cx="1008694" cy="184399"/>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Cruise Terminal</a:t>
            </a:r>
          </a:p>
        </p:txBody>
      </p:sp>
      <p:cxnSp>
        <p:nvCxnSpPr>
          <p:cNvPr id="115" name="Connector: Elbow 114">
            <a:extLst>
              <a:ext uri="{FF2B5EF4-FFF2-40B4-BE49-F238E27FC236}">
                <a16:creationId xmlns:a16="http://schemas.microsoft.com/office/drawing/2014/main" id="{B075CF4C-18F7-44D3-9C63-B48C524B143B}"/>
              </a:ext>
            </a:extLst>
          </p:cNvPr>
          <p:cNvCxnSpPr>
            <a:cxnSpLocks/>
            <a:stCxn id="114" idx="1"/>
            <a:endCxn id="53" idx="2"/>
          </p:cNvCxnSpPr>
          <p:nvPr/>
        </p:nvCxnSpPr>
        <p:spPr>
          <a:xfrm rot="10800000">
            <a:off x="3054351" y="5048250"/>
            <a:ext cx="451851" cy="370262"/>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E597501-D426-4E76-9272-D0E58F51D26D}"/>
              </a:ext>
            </a:extLst>
          </p:cNvPr>
          <p:cNvSpPr/>
          <p:nvPr/>
        </p:nvSpPr>
        <p:spPr>
          <a:xfrm>
            <a:off x="917190" y="3802841"/>
            <a:ext cx="588114" cy="24854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Innovation </a:t>
            </a:r>
          </a:p>
          <a:p>
            <a:pPr algn="ctr"/>
            <a:r>
              <a:rPr lang="en-US" sz="1000" i="1" dirty="0">
                <a:solidFill>
                  <a:schemeClr val="bg1"/>
                </a:solidFill>
                <a:latin typeface="Calibri" panose="020F0502020204030204"/>
              </a:rPr>
              <a:t>and R&amp;D</a:t>
            </a:r>
          </a:p>
        </p:txBody>
      </p:sp>
      <p:cxnSp>
        <p:nvCxnSpPr>
          <p:cNvPr id="127" name="Connector: Elbow 126">
            <a:extLst>
              <a:ext uri="{FF2B5EF4-FFF2-40B4-BE49-F238E27FC236}">
                <a16:creationId xmlns:a16="http://schemas.microsoft.com/office/drawing/2014/main" id="{E37B81C6-3C66-447B-A6D0-1C8D1745C864}"/>
              </a:ext>
            </a:extLst>
          </p:cNvPr>
          <p:cNvCxnSpPr>
            <a:cxnSpLocks/>
            <a:stCxn id="126" idx="2"/>
          </p:cNvCxnSpPr>
          <p:nvPr/>
        </p:nvCxnSpPr>
        <p:spPr>
          <a:xfrm rot="16200000" flipH="1">
            <a:off x="1632272" y="3630359"/>
            <a:ext cx="163816" cy="1005867"/>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34F0CE78-E212-4A7A-AEBA-CB28CC3CD097}"/>
              </a:ext>
            </a:extLst>
          </p:cNvPr>
          <p:cNvCxnSpPr>
            <a:cxnSpLocks/>
          </p:cNvCxnSpPr>
          <p:nvPr/>
        </p:nvCxnSpPr>
        <p:spPr>
          <a:xfrm rot="16200000" flipH="1">
            <a:off x="1754878" y="2806461"/>
            <a:ext cx="956827" cy="1688358"/>
          </a:xfrm>
          <a:prstGeom prst="bentConnector4">
            <a:avLst>
              <a:gd name="adj1" fmla="val 7490"/>
              <a:gd name="adj2" fmla="val 70235"/>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ACC1AAD-D9D9-4E46-AE37-901F6247FA8C}"/>
              </a:ext>
            </a:extLst>
          </p:cNvPr>
          <p:cNvCxnSpPr>
            <a:cxnSpLocks/>
            <a:stCxn id="8" idx="3"/>
            <a:endCxn id="95" idx="1"/>
          </p:cNvCxnSpPr>
          <p:nvPr/>
        </p:nvCxnSpPr>
        <p:spPr>
          <a:xfrm>
            <a:off x="3425382" y="3199337"/>
            <a:ext cx="1070571" cy="3297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STAMP">
            <a:extLst>
              <a:ext uri="{FF2B5EF4-FFF2-40B4-BE49-F238E27FC236}">
                <a16:creationId xmlns:a16="http://schemas.microsoft.com/office/drawing/2014/main" id="{7BDB2A83-4F1F-41B1-BD5E-BD2B6395876C}"/>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67" name="TextBox 66">
            <a:extLst>
              <a:ext uri="{FF2B5EF4-FFF2-40B4-BE49-F238E27FC236}">
                <a16:creationId xmlns:a16="http://schemas.microsoft.com/office/drawing/2014/main" id="{7DBE266F-07F8-42AF-9BFC-C0211720C071}"/>
              </a:ext>
            </a:extLst>
          </p:cNvPr>
          <p:cNvSpPr txBox="1"/>
          <p:nvPr/>
        </p:nvSpPr>
        <p:spPr>
          <a:xfrm>
            <a:off x="6705600" y="6582310"/>
            <a:ext cx="1245534" cy="184666"/>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1" u="none" strike="noStrike" kern="1200" cap="none" spc="0" normalizeH="0" baseline="0" noProof="0" dirty="0">
                <a:ln>
                  <a:noFill/>
                </a:ln>
                <a:solidFill>
                  <a:srgbClr val="000000"/>
                </a:solidFill>
                <a:effectLst/>
                <a:uLnTx/>
                <a:uFillTx/>
                <a:latin typeface="Calibri "/>
                <a:ea typeface="+mn-ea"/>
                <a:cs typeface="+mn-cs"/>
              </a:rPr>
              <a:t>Main Business Units</a:t>
            </a:r>
          </a:p>
        </p:txBody>
      </p:sp>
      <p:sp>
        <p:nvSpPr>
          <p:cNvPr id="75" name="Rectangle 74">
            <a:extLst>
              <a:ext uri="{FF2B5EF4-FFF2-40B4-BE49-F238E27FC236}">
                <a16:creationId xmlns:a16="http://schemas.microsoft.com/office/drawing/2014/main" id="{194A1F7B-3D00-456D-AB64-B59639A947CD}"/>
              </a:ext>
            </a:extLst>
          </p:cNvPr>
          <p:cNvSpPr/>
          <p:nvPr/>
        </p:nvSpPr>
        <p:spPr>
          <a:xfrm>
            <a:off x="6019800" y="6590826"/>
            <a:ext cx="659202" cy="1676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i="1" dirty="0">
              <a:solidFill>
                <a:schemeClr val="bg1"/>
              </a:solidFill>
              <a:latin typeface="Calibri" panose="020F0502020204030204"/>
            </a:endParaRPr>
          </a:p>
        </p:txBody>
      </p:sp>
      <p:sp>
        <p:nvSpPr>
          <p:cNvPr id="77" name="Rectangle 76">
            <a:extLst>
              <a:ext uri="{FF2B5EF4-FFF2-40B4-BE49-F238E27FC236}">
                <a16:creationId xmlns:a16="http://schemas.microsoft.com/office/drawing/2014/main" id="{D69DCB90-0280-430E-9C1B-0C5F4FB6BE61}"/>
              </a:ext>
            </a:extLst>
          </p:cNvPr>
          <p:cNvSpPr/>
          <p:nvPr/>
        </p:nvSpPr>
        <p:spPr>
          <a:xfrm>
            <a:off x="6457679" y="2920922"/>
            <a:ext cx="1060726" cy="329220"/>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Oceanographic Research Center</a:t>
            </a:r>
          </a:p>
        </p:txBody>
      </p:sp>
      <p:cxnSp>
        <p:nvCxnSpPr>
          <p:cNvPr id="78" name="Connector: Elbow 77">
            <a:extLst>
              <a:ext uri="{FF2B5EF4-FFF2-40B4-BE49-F238E27FC236}">
                <a16:creationId xmlns:a16="http://schemas.microsoft.com/office/drawing/2014/main" id="{01CF7F3A-4233-4233-829F-6AD0308F86FF}"/>
              </a:ext>
            </a:extLst>
          </p:cNvPr>
          <p:cNvCxnSpPr>
            <a:cxnSpLocks/>
            <a:stCxn id="77" idx="2"/>
          </p:cNvCxnSpPr>
          <p:nvPr/>
        </p:nvCxnSpPr>
        <p:spPr>
          <a:xfrm rot="5400000">
            <a:off x="6613367" y="3008395"/>
            <a:ext cx="132928" cy="616423"/>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C8B90F35-1574-4FD3-9612-30DDF9D5FBAA}"/>
              </a:ext>
            </a:extLst>
          </p:cNvPr>
          <p:cNvSpPr/>
          <p:nvPr/>
        </p:nvSpPr>
        <p:spPr>
          <a:xfrm>
            <a:off x="1212823" y="5061145"/>
            <a:ext cx="1004327" cy="444394"/>
          </a:xfrm>
          <a:prstGeom prst="rect">
            <a:avLst/>
          </a:prstGeom>
          <a:solidFill>
            <a:schemeClr val="tx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chemeClr val="bg1"/>
                </a:solidFill>
                <a:latin typeface="Calibri" panose="020F0502020204030204"/>
              </a:rPr>
              <a:t>Energy, Food </a:t>
            </a:r>
          </a:p>
          <a:p>
            <a:pPr algn="ctr"/>
            <a:r>
              <a:rPr lang="en-US" sz="1000" i="1" dirty="0">
                <a:solidFill>
                  <a:schemeClr val="bg1"/>
                </a:solidFill>
                <a:latin typeface="Calibri" panose="020F0502020204030204"/>
              </a:rPr>
              <a:t>&amp; Water Innovation Hub</a:t>
            </a:r>
          </a:p>
        </p:txBody>
      </p:sp>
      <p:sp>
        <p:nvSpPr>
          <p:cNvPr id="39" name="Freeform: Shape 38">
            <a:extLst>
              <a:ext uri="{FF2B5EF4-FFF2-40B4-BE49-F238E27FC236}">
                <a16:creationId xmlns:a16="http://schemas.microsoft.com/office/drawing/2014/main" id="{781A5564-94E2-45E5-923B-682742F47107}"/>
              </a:ext>
            </a:extLst>
          </p:cNvPr>
          <p:cNvSpPr/>
          <p:nvPr/>
        </p:nvSpPr>
        <p:spPr>
          <a:xfrm>
            <a:off x="5638800" y="3169920"/>
            <a:ext cx="1442720" cy="1600200"/>
          </a:xfrm>
          <a:custGeom>
            <a:avLst/>
            <a:gdLst>
              <a:gd name="connsiteX0" fmla="*/ 314960 w 1442720"/>
              <a:gd name="connsiteY0" fmla="*/ 0 h 1600200"/>
              <a:gd name="connsiteX1" fmla="*/ 0 w 1442720"/>
              <a:gd name="connsiteY1" fmla="*/ 1457960 h 1600200"/>
              <a:gd name="connsiteX2" fmla="*/ 721360 w 1442720"/>
              <a:gd name="connsiteY2" fmla="*/ 1600200 h 1600200"/>
              <a:gd name="connsiteX3" fmla="*/ 1442720 w 1442720"/>
              <a:gd name="connsiteY3" fmla="*/ 894080 h 1600200"/>
              <a:gd name="connsiteX4" fmla="*/ 635000 w 1442720"/>
              <a:gd name="connsiteY4" fmla="*/ 71120 h 1600200"/>
              <a:gd name="connsiteX5" fmla="*/ 314960 w 1442720"/>
              <a:gd name="connsiteY5"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2720" h="1600200">
                <a:moveTo>
                  <a:pt x="314960" y="0"/>
                </a:moveTo>
                <a:lnTo>
                  <a:pt x="0" y="1457960"/>
                </a:lnTo>
                <a:lnTo>
                  <a:pt x="721360" y="1600200"/>
                </a:lnTo>
                <a:lnTo>
                  <a:pt x="1442720" y="894080"/>
                </a:lnTo>
                <a:lnTo>
                  <a:pt x="635000" y="71120"/>
                </a:lnTo>
                <a:lnTo>
                  <a:pt x="314960" y="0"/>
                </a:lnTo>
                <a:close/>
              </a:path>
            </a:pathLst>
          </a:custGeom>
          <a:solidFill>
            <a:schemeClr val="accent3">
              <a:lumMod val="75000"/>
              <a:alpha val="38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Freeform: Shape 39">
            <a:extLst>
              <a:ext uri="{FF2B5EF4-FFF2-40B4-BE49-F238E27FC236}">
                <a16:creationId xmlns:a16="http://schemas.microsoft.com/office/drawing/2014/main" id="{05F102C9-4198-41E3-AE7E-E7FF1C53A628}"/>
              </a:ext>
            </a:extLst>
          </p:cNvPr>
          <p:cNvSpPr/>
          <p:nvPr/>
        </p:nvSpPr>
        <p:spPr>
          <a:xfrm>
            <a:off x="1998133" y="4368800"/>
            <a:ext cx="491067" cy="321733"/>
          </a:xfrm>
          <a:custGeom>
            <a:avLst/>
            <a:gdLst>
              <a:gd name="connsiteX0" fmla="*/ 0 w 491067"/>
              <a:gd name="connsiteY0" fmla="*/ 203200 h 321733"/>
              <a:gd name="connsiteX1" fmla="*/ 177800 w 491067"/>
              <a:gd name="connsiteY1" fmla="*/ 0 h 321733"/>
              <a:gd name="connsiteX2" fmla="*/ 491067 w 491067"/>
              <a:gd name="connsiteY2" fmla="*/ 118533 h 321733"/>
              <a:gd name="connsiteX3" fmla="*/ 177800 w 491067"/>
              <a:gd name="connsiteY3" fmla="*/ 321733 h 321733"/>
              <a:gd name="connsiteX4" fmla="*/ 0 w 491067"/>
              <a:gd name="connsiteY4" fmla="*/ 203200 h 321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067" h="321733">
                <a:moveTo>
                  <a:pt x="0" y="203200"/>
                </a:moveTo>
                <a:lnTo>
                  <a:pt x="177800" y="0"/>
                </a:lnTo>
                <a:lnTo>
                  <a:pt x="491067" y="118533"/>
                </a:lnTo>
                <a:lnTo>
                  <a:pt x="177800" y="321733"/>
                </a:lnTo>
                <a:lnTo>
                  <a:pt x="0" y="203200"/>
                </a:lnTo>
                <a:close/>
              </a:path>
            </a:pathLst>
          </a:custGeom>
          <a:solidFill>
            <a:schemeClr val="tx1">
              <a:lumMod val="50000"/>
              <a:lumOff val="50000"/>
              <a:alpha val="38000"/>
            </a:scheme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04" name="Connector: Elbow 103">
            <a:extLst>
              <a:ext uri="{FF2B5EF4-FFF2-40B4-BE49-F238E27FC236}">
                <a16:creationId xmlns:a16="http://schemas.microsoft.com/office/drawing/2014/main" id="{DF93150C-9C66-456C-A704-16D40A5101FB}"/>
              </a:ext>
            </a:extLst>
          </p:cNvPr>
          <p:cNvCxnSpPr>
            <a:cxnSpLocks/>
            <a:stCxn id="40" idx="3"/>
          </p:cNvCxnSpPr>
          <p:nvPr/>
        </p:nvCxnSpPr>
        <p:spPr>
          <a:xfrm flipH="1">
            <a:off x="1716778" y="4690533"/>
            <a:ext cx="459155" cy="374090"/>
          </a:xfrm>
          <a:prstGeom prst="bentConnector3">
            <a:avLst>
              <a:gd name="adj1" fmla="val 99574"/>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1F494040-6C64-4615-BD5C-FC5E1AECB68B}"/>
              </a:ext>
            </a:extLst>
          </p:cNvPr>
          <p:cNvSpPr/>
          <p:nvPr/>
        </p:nvSpPr>
        <p:spPr>
          <a:xfrm rot="151615">
            <a:off x="2109384" y="4096335"/>
            <a:ext cx="635000" cy="397934"/>
          </a:xfrm>
          <a:custGeom>
            <a:avLst/>
            <a:gdLst>
              <a:gd name="connsiteX0" fmla="*/ 440267 w 635000"/>
              <a:gd name="connsiteY0" fmla="*/ 397934 h 397934"/>
              <a:gd name="connsiteX1" fmla="*/ 0 w 635000"/>
              <a:gd name="connsiteY1" fmla="*/ 254000 h 397934"/>
              <a:gd name="connsiteX2" fmla="*/ 186267 w 635000"/>
              <a:gd name="connsiteY2" fmla="*/ 0 h 397934"/>
              <a:gd name="connsiteX3" fmla="*/ 635000 w 635000"/>
              <a:gd name="connsiteY3" fmla="*/ 118534 h 397934"/>
              <a:gd name="connsiteX4" fmla="*/ 440267 w 635000"/>
              <a:gd name="connsiteY4" fmla="*/ 397934 h 3979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397934">
                <a:moveTo>
                  <a:pt x="440267" y="397934"/>
                </a:moveTo>
                <a:lnTo>
                  <a:pt x="0" y="254000"/>
                </a:lnTo>
                <a:lnTo>
                  <a:pt x="186267" y="0"/>
                </a:lnTo>
                <a:lnTo>
                  <a:pt x="635000" y="118534"/>
                </a:lnTo>
                <a:lnTo>
                  <a:pt x="440267" y="397934"/>
                </a:lnTo>
                <a:close/>
              </a:path>
            </a:pathLst>
          </a:custGeom>
          <a:solidFill>
            <a:srgbClr val="7030A0">
              <a:alpha val="38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866953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dirty="0">
                <a:solidFill>
                  <a:schemeClr val="tx1"/>
                </a:solidFill>
                <a:latin typeface="Oswald Light" panose="00000400000000000000" pitchFamily="2" charset="0"/>
              </a:rPr>
              <a:t>Additionally, our Booz Allen team benefits from reach back to a network of 5,000+ cybersecurity experts and professionals across the firm</a:t>
            </a:r>
            <a:endParaRPr lang="en-US" dirty="0">
              <a:solidFill>
                <a:schemeClr val="tx1"/>
              </a:solidFill>
              <a:highlight>
                <a:srgbClr val="00FFFF"/>
              </a:highlight>
              <a:latin typeface="Oswald Light" panose="00000400000000000000" pitchFamily="2" charset="0"/>
            </a:endParaRPr>
          </a:p>
        </p:txBody>
      </p:sp>
      <p:sp>
        <p:nvSpPr>
          <p:cNvPr id="47" name="Footer Placeholder 3">
            <a:extLst>
              <a:ext uri="{FF2B5EF4-FFF2-40B4-BE49-F238E27FC236}">
                <a16:creationId xmlns:a16="http://schemas.microsoft.com/office/drawing/2014/main" id="{8B1920DC-56EB-46D3-8438-92BEA6CC1164}"/>
              </a:ext>
            </a:extLst>
          </p:cNvPr>
          <p:cNvSpPr>
            <a:spLocks noGrp="1"/>
          </p:cNvSpPr>
          <p:nvPr>
            <p:ph type="ftr" sz="quarter" idx="3"/>
          </p:nvPr>
        </p:nvSpPr>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p:txBody>
          <a:bodyPr/>
          <a:lstStyle/>
          <a:p>
            <a:r>
              <a:rPr lang="en-US" dirty="0"/>
              <a:t>Booz Allen’s Global Cybersecurity Expert Network Capability Areas </a:t>
            </a:r>
          </a:p>
        </p:txBody>
      </p:sp>
      <p:sp>
        <p:nvSpPr>
          <p:cNvPr id="28" name="Trapezoid 27">
            <a:extLst>
              <a:ext uri="{FF2B5EF4-FFF2-40B4-BE49-F238E27FC236}">
                <a16:creationId xmlns:a16="http://schemas.microsoft.com/office/drawing/2014/main" id="{5E99DE1A-6567-42BA-8CA3-B1D9B6D6E3B5}"/>
              </a:ext>
            </a:extLst>
          </p:cNvPr>
          <p:cNvSpPr/>
          <p:nvPr/>
        </p:nvSpPr>
        <p:spPr>
          <a:xfrm rot="16200000">
            <a:off x="735953" y="3486131"/>
            <a:ext cx="4706474" cy="796473"/>
          </a:xfrm>
          <a:prstGeom prst="trapezoid">
            <a:avLst>
              <a:gd name="adj" fmla="val 201165"/>
            </a:avLst>
          </a:prstGeom>
          <a:gradFill>
            <a:gsLst>
              <a:gs pos="9000">
                <a:schemeClr val="bg1"/>
              </a:gs>
              <a:gs pos="100000">
                <a:schemeClr val="accent1">
                  <a:lumMod val="40000"/>
                  <a:lumOff val="60000"/>
                </a:schemeClr>
              </a:gs>
            </a:gsLst>
            <a:lin ang="5400000" scaled="1"/>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9" name="Rounded Rectangle 45">
            <a:extLst>
              <a:ext uri="{FF2B5EF4-FFF2-40B4-BE49-F238E27FC236}">
                <a16:creationId xmlns:a16="http://schemas.microsoft.com/office/drawing/2014/main" id="{9D8E05CE-C68A-4C41-B474-CB83E3B96FBD}"/>
              </a:ext>
            </a:extLst>
          </p:cNvPr>
          <p:cNvSpPr/>
          <p:nvPr/>
        </p:nvSpPr>
        <p:spPr bwMode="auto">
          <a:xfrm>
            <a:off x="987441" y="3124788"/>
            <a:ext cx="1785414" cy="1519159"/>
          </a:xfrm>
          <a:prstGeom prst="roundRect">
            <a:avLst>
              <a:gd name="adj" fmla="val 7213"/>
            </a:avLst>
          </a:prstGeom>
          <a:solidFill>
            <a:schemeClr val="accent3">
              <a:lumMod val="20000"/>
              <a:lumOff val="8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Reach back to our network of 5,000+ cybersecurity experts and professionals</a:t>
            </a:r>
          </a:p>
        </p:txBody>
      </p:sp>
      <p:sp>
        <p:nvSpPr>
          <p:cNvPr id="30" name="Rectangle 29">
            <a:extLst>
              <a:ext uri="{FF2B5EF4-FFF2-40B4-BE49-F238E27FC236}">
                <a16:creationId xmlns:a16="http://schemas.microsoft.com/office/drawing/2014/main" id="{2EEF35BE-142F-42C0-9417-A173430024BC}"/>
              </a:ext>
            </a:extLst>
          </p:cNvPr>
          <p:cNvSpPr/>
          <p:nvPr/>
        </p:nvSpPr>
        <p:spPr>
          <a:xfrm>
            <a:off x="3487424" y="1531131"/>
            <a:ext cx="7993681" cy="4706472"/>
          </a:xfrm>
          <a:prstGeom prst="rect">
            <a:avLst/>
          </a:prstGeom>
          <a:solidFill>
            <a:srgbClr val="F0F0F0"/>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FA65D99C-1F98-42D5-9C43-DC35F28868C5}"/>
              </a:ext>
            </a:extLst>
          </p:cNvPr>
          <p:cNvSpPr txBox="1"/>
          <p:nvPr/>
        </p:nvSpPr>
        <p:spPr>
          <a:xfrm>
            <a:off x="11093562" y="3389867"/>
            <a:ext cx="546050" cy="44177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33" name="Rounded Rectangle 6">
            <a:extLst>
              <a:ext uri="{FF2B5EF4-FFF2-40B4-BE49-F238E27FC236}">
                <a16:creationId xmlns:a16="http://schemas.microsoft.com/office/drawing/2014/main" id="{814D4282-0547-484B-8345-F70869A079B9}"/>
              </a:ext>
            </a:extLst>
          </p:cNvPr>
          <p:cNvSpPr/>
          <p:nvPr/>
        </p:nvSpPr>
        <p:spPr bwMode="auto">
          <a:xfrm>
            <a:off x="5040269" y="4480150"/>
            <a:ext cx="1792546" cy="1526736"/>
          </a:xfrm>
          <a:prstGeom prst="hexagon">
            <a:avLst/>
          </a:prstGeom>
          <a:gradFill>
            <a:gsLst>
              <a:gs pos="0">
                <a:schemeClr val="tx2">
                  <a:lumMod val="60000"/>
                  <a:lumOff val="40000"/>
                </a:schemeClr>
              </a:gs>
              <a:gs pos="100000">
                <a:schemeClr val="tx2">
                  <a:lumMod val="40000"/>
                  <a:lumOff val="60000"/>
                </a:schemeClr>
              </a:gs>
            </a:gsLst>
            <a:path path="circle">
              <a:fillToRect t="100000" r="100000"/>
            </a:path>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0" tIns="54864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Ethical </a:t>
            </a:r>
            <a:b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Hacking</a:t>
            </a:r>
          </a:p>
        </p:txBody>
      </p:sp>
      <p:sp>
        <p:nvSpPr>
          <p:cNvPr id="34" name="Rounded Rectangle 7">
            <a:extLst>
              <a:ext uri="{FF2B5EF4-FFF2-40B4-BE49-F238E27FC236}">
                <a16:creationId xmlns:a16="http://schemas.microsoft.com/office/drawing/2014/main" id="{2C0C1A16-A5D4-4C27-A5B1-B60380E2BA01}"/>
              </a:ext>
            </a:extLst>
          </p:cNvPr>
          <p:cNvSpPr/>
          <p:nvPr/>
        </p:nvSpPr>
        <p:spPr bwMode="auto">
          <a:xfrm>
            <a:off x="6507366" y="3685557"/>
            <a:ext cx="1792546" cy="1526736"/>
          </a:xfrm>
          <a:prstGeom prst="hexagon">
            <a:avLst/>
          </a:prstGeom>
          <a:gradFill>
            <a:gsLst>
              <a:gs pos="0">
                <a:schemeClr val="tx2">
                  <a:lumMod val="50000"/>
                </a:schemeClr>
              </a:gs>
              <a:gs pos="100000">
                <a:schemeClr val="tx2"/>
              </a:gs>
            </a:gsLst>
            <a:path path="circle">
              <a:fillToRect t="100000" r="100000"/>
            </a:path>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0" tIns="45720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Incident Response and Business Continuity</a:t>
            </a:r>
          </a:p>
        </p:txBody>
      </p:sp>
      <p:sp>
        <p:nvSpPr>
          <p:cNvPr id="36" name="Rounded Rectangle 8">
            <a:extLst>
              <a:ext uri="{FF2B5EF4-FFF2-40B4-BE49-F238E27FC236}">
                <a16:creationId xmlns:a16="http://schemas.microsoft.com/office/drawing/2014/main" id="{8C78A4AC-C641-4658-A3DF-A6069DCD1DC3}"/>
              </a:ext>
            </a:extLst>
          </p:cNvPr>
          <p:cNvSpPr/>
          <p:nvPr/>
        </p:nvSpPr>
        <p:spPr bwMode="auto">
          <a:xfrm>
            <a:off x="3573173" y="3685557"/>
            <a:ext cx="1792546" cy="1526736"/>
          </a:xfrm>
          <a:prstGeom prst="hexagon">
            <a:avLst/>
          </a:prstGeom>
          <a:gradFill>
            <a:gsLst>
              <a:gs pos="21000">
                <a:schemeClr val="accent1"/>
              </a:gs>
              <a:gs pos="100000">
                <a:schemeClr val="accent1">
                  <a:lumMod val="75000"/>
                </a:schemeClr>
              </a:gs>
            </a:gsLst>
            <a:path path="circle">
              <a:fillToRect t="100000" r="100000"/>
            </a:path>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0" tIns="54864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Security Operations Centers </a:t>
            </a:r>
          </a:p>
        </p:txBody>
      </p:sp>
      <p:sp>
        <p:nvSpPr>
          <p:cNvPr id="37" name="Rounded Rectangle 9">
            <a:extLst>
              <a:ext uri="{FF2B5EF4-FFF2-40B4-BE49-F238E27FC236}">
                <a16:creationId xmlns:a16="http://schemas.microsoft.com/office/drawing/2014/main" id="{24503A76-278D-43A5-A884-FBE522B1F9D6}"/>
              </a:ext>
            </a:extLst>
          </p:cNvPr>
          <p:cNvSpPr/>
          <p:nvPr/>
        </p:nvSpPr>
        <p:spPr bwMode="auto">
          <a:xfrm>
            <a:off x="5040269" y="2890960"/>
            <a:ext cx="1792546" cy="1526736"/>
          </a:xfrm>
          <a:prstGeom prst="hexagon">
            <a:avLst/>
          </a:prstGeom>
          <a:gradFill>
            <a:gsLst>
              <a:gs pos="0">
                <a:schemeClr val="tx2">
                  <a:lumMod val="20000"/>
                  <a:lumOff val="80000"/>
                </a:schemeClr>
              </a:gs>
              <a:gs pos="100000">
                <a:schemeClr val="accent1">
                  <a:lumMod val="20000"/>
                  <a:lumOff val="80000"/>
                </a:schemeClr>
              </a:gs>
            </a:gsLst>
            <a:path path="circle">
              <a:fillToRect t="100000" r="100000"/>
            </a:path>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0" tIns="54864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Operating Model and Governance</a:t>
            </a:r>
          </a:p>
        </p:txBody>
      </p:sp>
      <p:sp>
        <p:nvSpPr>
          <p:cNvPr id="38" name="Rounded Rectangle 10">
            <a:extLst>
              <a:ext uri="{FF2B5EF4-FFF2-40B4-BE49-F238E27FC236}">
                <a16:creationId xmlns:a16="http://schemas.microsoft.com/office/drawing/2014/main" id="{528AC489-24E2-4E69-BC49-00E7CD136BCC}"/>
              </a:ext>
            </a:extLst>
          </p:cNvPr>
          <p:cNvSpPr/>
          <p:nvPr/>
        </p:nvSpPr>
        <p:spPr bwMode="auto">
          <a:xfrm>
            <a:off x="3573173" y="2096365"/>
            <a:ext cx="1792546" cy="1526736"/>
          </a:xfrm>
          <a:prstGeom prst="hexagon">
            <a:avLst/>
          </a:prstGeom>
          <a:gradFill>
            <a:gsLst>
              <a:gs pos="21000">
                <a:schemeClr val="accent1">
                  <a:lumMod val="75000"/>
                </a:schemeClr>
              </a:gs>
              <a:gs pos="100000">
                <a:schemeClr val="tx2">
                  <a:lumMod val="75000"/>
                </a:schemeClr>
              </a:gs>
            </a:gsLst>
            <a:path path="circle">
              <a:fillToRect t="100000" r="100000"/>
            </a:path>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0" tIns="54864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Cybersecurity Strategy</a:t>
            </a:r>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ounded Rectangle 11">
            <a:extLst>
              <a:ext uri="{FF2B5EF4-FFF2-40B4-BE49-F238E27FC236}">
                <a16:creationId xmlns:a16="http://schemas.microsoft.com/office/drawing/2014/main" id="{B5ABDB98-3CDB-48D9-851C-97E14CE180B3}"/>
              </a:ext>
            </a:extLst>
          </p:cNvPr>
          <p:cNvSpPr/>
          <p:nvPr/>
        </p:nvSpPr>
        <p:spPr bwMode="auto">
          <a:xfrm>
            <a:off x="9441558" y="2074569"/>
            <a:ext cx="1792546" cy="1526736"/>
          </a:xfrm>
          <a:prstGeom prst="hexagon">
            <a:avLst/>
          </a:prstGeom>
          <a:gradFill>
            <a:gsLst>
              <a:gs pos="21000">
                <a:schemeClr val="accent1">
                  <a:lumMod val="75000"/>
                </a:schemeClr>
              </a:gs>
              <a:gs pos="100000">
                <a:schemeClr val="tx2">
                  <a:lumMod val="75000"/>
                </a:schemeClr>
              </a:gs>
            </a:gsLst>
            <a:path path="circle">
              <a:fillToRect t="100000" r="100000"/>
            </a:path>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0" tIns="54864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Risk Assessment</a:t>
            </a:r>
          </a:p>
        </p:txBody>
      </p:sp>
      <p:sp>
        <p:nvSpPr>
          <p:cNvPr id="52" name="Rounded Rectangle 12">
            <a:extLst>
              <a:ext uri="{FF2B5EF4-FFF2-40B4-BE49-F238E27FC236}">
                <a16:creationId xmlns:a16="http://schemas.microsoft.com/office/drawing/2014/main" id="{F6720406-FE0E-45C4-90DB-1469FD3D67D4}"/>
              </a:ext>
            </a:extLst>
          </p:cNvPr>
          <p:cNvSpPr/>
          <p:nvPr/>
        </p:nvSpPr>
        <p:spPr bwMode="auto">
          <a:xfrm>
            <a:off x="6507366" y="2074569"/>
            <a:ext cx="1792546" cy="1526736"/>
          </a:xfrm>
          <a:prstGeom prst="hexagon">
            <a:avLst/>
          </a:prstGeom>
          <a:gradFill>
            <a:gsLst>
              <a:gs pos="0">
                <a:schemeClr val="tx2">
                  <a:lumMod val="40000"/>
                  <a:lumOff val="60000"/>
                </a:schemeClr>
              </a:gs>
              <a:gs pos="100000">
                <a:schemeClr val="accent1">
                  <a:lumMod val="40000"/>
                  <a:lumOff val="60000"/>
                </a:schemeClr>
              </a:gs>
            </a:gsLst>
            <a:path path="circle">
              <a:fillToRect t="100000" r="100000"/>
            </a:path>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0" tIns="54864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Capability Build Up and Trainings</a:t>
            </a:r>
          </a:p>
        </p:txBody>
      </p:sp>
      <p:sp>
        <p:nvSpPr>
          <p:cNvPr id="53" name="Rounded Rectangle 13">
            <a:extLst>
              <a:ext uri="{FF2B5EF4-FFF2-40B4-BE49-F238E27FC236}">
                <a16:creationId xmlns:a16="http://schemas.microsoft.com/office/drawing/2014/main" id="{501DFD2D-E3A8-468B-A2E6-76A4D9E8B7F5}"/>
              </a:ext>
            </a:extLst>
          </p:cNvPr>
          <p:cNvSpPr/>
          <p:nvPr/>
        </p:nvSpPr>
        <p:spPr bwMode="auto">
          <a:xfrm>
            <a:off x="9441558" y="3685557"/>
            <a:ext cx="1792546" cy="1526736"/>
          </a:xfrm>
          <a:prstGeom prst="hexagon">
            <a:avLst/>
          </a:prstGeom>
          <a:gradFill>
            <a:gsLst>
              <a:gs pos="0">
                <a:schemeClr val="tx2">
                  <a:lumMod val="60000"/>
                  <a:lumOff val="40000"/>
                </a:schemeClr>
              </a:gs>
              <a:gs pos="100000">
                <a:schemeClr val="tx2">
                  <a:lumMod val="40000"/>
                  <a:lumOff val="60000"/>
                </a:schemeClr>
              </a:gs>
            </a:gsLst>
            <a:path path="circle">
              <a:fillToRect t="100000" r="100000"/>
            </a:path>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0" tIns="54864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Operational Technology</a:t>
            </a:r>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4" name="Rounded Rectangle 14">
            <a:extLst>
              <a:ext uri="{FF2B5EF4-FFF2-40B4-BE49-F238E27FC236}">
                <a16:creationId xmlns:a16="http://schemas.microsoft.com/office/drawing/2014/main" id="{DEAF363B-F847-40FF-8356-DDA08AB57DE4}"/>
              </a:ext>
            </a:extLst>
          </p:cNvPr>
          <p:cNvSpPr/>
          <p:nvPr/>
        </p:nvSpPr>
        <p:spPr bwMode="auto">
          <a:xfrm>
            <a:off x="7974461" y="2890961"/>
            <a:ext cx="1792546" cy="1526736"/>
          </a:xfrm>
          <a:prstGeom prst="hexagon">
            <a:avLst/>
          </a:prstGeom>
          <a:gradFill>
            <a:gsLst>
              <a:gs pos="21000">
                <a:schemeClr val="accent1"/>
              </a:gs>
              <a:gs pos="100000">
                <a:schemeClr val="accent1">
                  <a:lumMod val="75000"/>
                </a:schemeClr>
              </a:gs>
            </a:gsLst>
            <a:path path="circle">
              <a:fillToRect t="100000" r="100000"/>
            </a:path>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0" tIns="54864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Technology Hubs</a:t>
            </a:r>
          </a:p>
        </p:txBody>
      </p:sp>
      <p:sp>
        <p:nvSpPr>
          <p:cNvPr id="55" name="Rounded Rectangle 15">
            <a:extLst>
              <a:ext uri="{FF2B5EF4-FFF2-40B4-BE49-F238E27FC236}">
                <a16:creationId xmlns:a16="http://schemas.microsoft.com/office/drawing/2014/main" id="{73820CC3-5DF9-4057-BFC4-021E2F4597AF}"/>
              </a:ext>
            </a:extLst>
          </p:cNvPr>
          <p:cNvSpPr/>
          <p:nvPr/>
        </p:nvSpPr>
        <p:spPr bwMode="auto">
          <a:xfrm>
            <a:off x="7974461" y="4480150"/>
            <a:ext cx="1792546" cy="1526736"/>
          </a:xfrm>
          <a:prstGeom prst="hexagon">
            <a:avLst/>
          </a:prstGeom>
          <a:gradFill>
            <a:gsLst>
              <a:gs pos="0">
                <a:schemeClr val="tx2">
                  <a:lumMod val="20000"/>
                  <a:lumOff val="80000"/>
                </a:schemeClr>
              </a:gs>
              <a:gs pos="100000">
                <a:schemeClr val="accent1">
                  <a:lumMod val="20000"/>
                  <a:lumOff val="80000"/>
                </a:schemeClr>
              </a:gs>
            </a:gsLst>
            <a:path path="circle">
              <a:fillToRect t="100000" r="100000"/>
            </a:path>
          </a:gra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0" tIns="548640" rIns="0" bIns="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Data Analytics</a:t>
            </a:r>
          </a:p>
        </p:txBody>
      </p:sp>
      <p:pic>
        <p:nvPicPr>
          <p:cNvPr id="56" name="Picture 64" descr="https://static.thenounproject.com/png/922034-200.png">
            <a:extLst>
              <a:ext uri="{FF2B5EF4-FFF2-40B4-BE49-F238E27FC236}">
                <a16:creationId xmlns:a16="http://schemas.microsoft.com/office/drawing/2014/main" id="{B552A2CC-41CB-470A-9A0B-77A3376C940E}"/>
              </a:ext>
            </a:extLst>
          </p:cNvPr>
          <p:cNvPicPr>
            <a:picLocks noChangeAspect="1" noChangeArrowheads="1"/>
          </p:cNvPicPr>
          <p:nvPr/>
        </p:nvPicPr>
        <p:blipFill rotWithShape="1">
          <a:blip r:embed="rId6" cstate="email">
            <a:lum bright="70000" contrast="-70000"/>
            <a:extLst>
              <a:ext uri="{28A0092B-C50C-407E-A947-70E740481C1C}">
                <a14:useLocalDpi xmlns:a14="http://schemas.microsoft.com/office/drawing/2010/main"/>
              </a:ext>
            </a:extLst>
          </a:blip>
          <a:srcRect/>
          <a:stretch/>
        </p:blipFill>
        <p:spPr bwMode="auto">
          <a:xfrm>
            <a:off x="4182580" y="2188607"/>
            <a:ext cx="573728" cy="58831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6" descr="https://static.thenounproject.com/png/2174380-200.png">
            <a:extLst>
              <a:ext uri="{FF2B5EF4-FFF2-40B4-BE49-F238E27FC236}">
                <a16:creationId xmlns:a16="http://schemas.microsoft.com/office/drawing/2014/main" id="{007F99A9-099B-4C2A-82F0-162EC7C7E271}"/>
              </a:ext>
            </a:extLst>
          </p:cNvPr>
          <p:cNvPicPr>
            <a:picLocks noChangeAspect="1" noChangeArrowheads="1"/>
          </p:cNvPicPr>
          <p:nvPr/>
        </p:nvPicPr>
        <p:blipFill>
          <a:blip r:embed="rId7" cstate="email">
            <a:biLevel thresh="75000"/>
            <a:extLst>
              <a:ext uri="{28A0092B-C50C-407E-A947-70E740481C1C}">
                <a14:useLocalDpi xmlns:a14="http://schemas.microsoft.com/office/drawing/2010/main"/>
              </a:ext>
            </a:extLst>
          </a:blip>
          <a:srcRect/>
          <a:stretch>
            <a:fillRect/>
          </a:stretch>
        </p:blipFill>
        <p:spPr bwMode="auto">
          <a:xfrm>
            <a:off x="5701366" y="3068197"/>
            <a:ext cx="470348" cy="47034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8" descr="https://static.thenounproject.com/png/2344392-200.png">
            <a:extLst>
              <a:ext uri="{FF2B5EF4-FFF2-40B4-BE49-F238E27FC236}">
                <a16:creationId xmlns:a16="http://schemas.microsoft.com/office/drawing/2014/main" id="{0D03F706-6BD7-4EC9-9D7F-9C5D09789A1D}"/>
              </a:ext>
            </a:extLst>
          </p:cNvPr>
          <p:cNvPicPr>
            <a:picLocks noChangeAspect="1" noChangeArrowheads="1"/>
          </p:cNvPicPr>
          <p:nvPr/>
        </p:nvPicPr>
        <p:blipFill rotWithShape="1">
          <a:blip r:embed="rId8" cstate="email">
            <a:lum bright="70000" contrast="-70000"/>
            <a:extLst>
              <a:ext uri="{28A0092B-C50C-407E-A947-70E740481C1C}">
                <a14:useLocalDpi xmlns:a14="http://schemas.microsoft.com/office/drawing/2010/main"/>
              </a:ext>
            </a:extLst>
          </a:blip>
          <a:srcRect/>
          <a:stretch/>
        </p:blipFill>
        <p:spPr bwMode="auto">
          <a:xfrm>
            <a:off x="4293908" y="3835953"/>
            <a:ext cx="351074" cy="44694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70" descr="https://static.thenounproject.com/png/641977-200.png">
            <a:extLst>
              <a:ext uri="{FF2B5EF4-FFF2-40B4-BE49-F238E27FC236}">
                <a16:creationId xmlns:a16="http://schemas.microsoft.com/office/drawing/2014/main" id="{3135C4A0-7335-4868-A4DD-A808821540D7}"/>
              </a:ext>
            </a:extLst>
          </p:cNvPr>
          <p:cNvPicPr>
            <a:picLocks noChangeAspect="1" noChangeArrowheads="1"/>
          </p:cNvPicPr>
          <p:nvPr/>
        </p:nvPicPr>
        <p:blipFill>
          <a:blip r:embed="rId9" cstate="email">
            <a:lum bright="70000" contrast="-70000"/>
            <a:extLst>
              <a:ext uri="{28A0092B-C50C-407E-A947-70E740481C1C}">
                <a14:useLocalDpi xmlns:a14="http://schemas.microsoft.com/office/drawing/2010/main"/>
              </a:ext>
            </a:extLst>
          </a:blip>
          <a:srcRect/>
          <a:stretch>
            <a:fillRect/>
          </a:stretch>
        </p:blipFill>
        <p:spPr bwMode="auto">
          <a:xfrm>
            <a:off x="5729026" y="4777788"/>
            <a:ext cx="415028" cy="41502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73" descr="https://static.thenounproject.com/png/2130885-200.png">
            <a:extLst>
              <a:ext uri="{FF2B5EF4-FFF2-40B4-BE49-F238E27FC236}">
                <a16:creationId xmlns:a16="http://schemas.microsoft.com/office/drawing/2014/main" id="{155DD1D0-F770-4B8D-83F0-992F2CA64FAB}"/>
              </a:ext>
            </a:extLst>
          </p:cNvPr>
          <p:cNvPicPr>
            <a:picLocks noChangeAspect="1" noChangeArrowheads="1"/>
          </p:cNvPicPr>
          <p:nvPr/>
        </p:nvPicPr>
        <p:blipFill rotWithShape="1">
          <a:blip r:embed="rId10" cstate="email">
            <a:biLevel thresh="75000"/>
            <a:extLst>
              <a:ext uri="{28A0092B-C50C-407E-A947-70E740481C1C}">
                <a14:useLocalDpi xmlns:a14="http://schemas.microsoft.com/office/drawing/2010/main"/>
              </a:ext>
            </a:extLst>
          </a:blip>
          <a:srcRect/>
          <a:stretch/>
        </p:blipFill>
        <p:spPr bwMode="auto">
          <a:xfrm>
            <a:off x="7172895" y="2330883"/>
            <a:ext cx="461483" cy="48290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77" descr="https://static.thenounproject.com/png/2152709-200.png">
            <a:extLst>
              <a:ext uri="{FF2B5EF4-FFF2-40B4-BE49-F238E27FC236}">
                <a16:creationId xmlns:a16="http://schemas.microsoft.com/office/drawing/2014/main" id="{319B67EF-97D4-42A6-A155-59199B629B94}"/>
              </a:ext>
            </a:extLst>
          </p:cNvPr>
          <p:cNvPicPr>
            <a:picLocks noChangeAspect="1" noChangeArrowheads="1"/>
          </p:cNvPicPr>
          <p:nvPr/>
        </p:nvPicPr>
        <p:blipFill rotWithShape="1">
          <a:blip r:embed="rId11" cstate="email">
            <a:lum bright="70000" contrast="-70000"/>
            <a:extLst>
              <a:ext uri="{28A0092B-C50C-407E-A947-70E740481C1C}">
                <a14:useLocalDpi xmlns:a14="http://schemas.microsoft.com/office/drawing/2010/main"/>
              </a:ext>
            </a:extLst>
          </a:blip>
          <a:srcRect/>
          <a:stretch/>
        </p:blipFill>
        <p:spPr bwMode="auto">
          <a:xfrm>
            <a:off x="7142544" y="3779463"/>
            <a:ext cx="522190" cy="45213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9" descr="https://static.thenounproject.com/png/1484652-200.png">
            <a:extLst>
              <a:ext uri="{FF2B5EF4-FFF2-40B4-BE49-F238E27FC236}">
                <a16:creationId xmlns:a16="http://schemas.microsoft.com/office/drawing/2014/main" id="{1AB4B8B8-97ED-4E28-A5FB-78D9067DCB9E}"/>
              </a:ext>
            </a:extLst>
          </p:cNvPr>
          <p:cNvPicPr>
            <a:picLocks noChangeAspect="1" noChangeArrowheads="1"/>
          </p:cNvPicPr>
          <p:nvPr/>
        </p:nvPicPr>
        <p:blipFill rotWithShape="1">
          <a:blip r:embed="rId12" cstate="email">
            <a:lum bright="70000" contrast="-70000"/>
            <a:extLst>
              <a:ext uri="{28A0092B-C50C-407E-A947-70E740481C1C}">
                <a14:useLocalDpi xmlns:a14="http://schemas.microsoft.com/office/drawing/2010/main"/>
              </a:ext>
            </a:extLst>
          </a:blip>
          <a:srcRect/>
          <a:stretch/>
        </p:blipFill>
        <p:spPr bwMode="auto">
          <a:xfrm>
            <a:off x="8616919" y="3165267"/>
            <a:ext cx="507631" cy="52029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1" descr="https://static.thenounproject.com/png/391514-200.png">
            <a:extLst>
              <a:ext uri="{FF2B5EF4-FFF2-40B4-BE49-F238E27FC236}">
                <a16:creationId xmlns:a16="http://schemas.microsoft.com/office/drawing/2014/main" id="{46913054-048A-4552-BDE4-5F8A5F325084}"/>
              </a:ext>
            </a:extLst>
          </p:cNvPr>
          <p:cNvPicPr>
            <a:picLocks noChangeAspect="1" noChangeArrowheads="1"/>
          </p:cNvPicPr>
          <p:nvPr/>
        </p:nvPicPr>
        <p:blipFill>
          <a:blip r:embed="rId13" cstate="email">
            <a:biLevel thresh="75000"/>
            <a:extLst>
              <a:ext uri="{28A0092B-C50C-407E-A947-70E740481C1C}">
                <a14:useLocalDpi xmlns:a14="http://schemas.microsoft.com/office/drawing/2010/main"/>
              </a:ext>
            </a:extLst>
          </a:blip>
          <a:srcRect/>
          <a:stretch>
            <a:fillRect/>
          </a:stretch>
        </p:blipFill>
        <p:spPr bwMode="auto">
          <a:xfrm>
            <a:off x="8600530" y="4715100"/>
            <a:ext cx="540408" cy="540407"/>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3" descr="https://static.thenounproject.com/png/944880-200.png">
            <a:extLst>
              <a:ext uri="{FF2B5EF4-FFF2-40B4-BE49-F238E27FC236}">
                <a16:creationId xmlns:a16="http://schemas.microsoft.com/office/drawing/2014/main" id="{E9B6DD81-34D2-4DC3-A31F-3C93FCF3CE7A}"/>
              </a:ext>
            </a:extLst>
          </p:cNvPr>
          <p:cNvPicPr>
            <a:picLocks noChangeAspect="1" noChangeArrowheads="1"/>
          </p:cNvPicPr>
          <p:nvPr/>
        </p:nvPicPr>
        <p:blipFill rotWithShape="1">
          <a:blip r:embed="rId14" cstate="email">
            <a:lum bright="70000" contrast="-70000"/>
            <a:extLst>
              <a:ext uri="{28A0092B-C50C-407E-A947-70E740481C1C}">
                <a14:useLocalDpi xmlns:a14="http://schemas.microsoft.com/office/drawing/2010/main"/>
              </a:ext>
            </a:extLst>
          </a:blip>
          <a:srcRect/>
          <a:stretch/>
        </p:blipFill>
        <p:spPr bwMode="auto">
          <a:xfrm>
            <a:off x="10084015" y="2408139"/>
            <a:ext cx="507631" cy="42798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7" descr="https://static.thenounproject.com/png/1965040-200.png">
            <a:extLst>
              <a:ext uri="{FF2B5EF4-FFF2-40B4-BE49-F238E27FC236}">
                <a16:creationId xmlns:a16="http://schemas.microsoft.com/office/drawing/2014/main" id="{6194BB98-20CF-482A-B36D-A0C0DA40D94B}"/>
              </a:ext>
            </a:extLst>
          </p:cNvPr>
          <p:cNvPicPr>
            <a:picLocks noChangeAspect="1" noChangeArrowheads="1"/>
          </p:cNvPicPr>
          <p:nvPr/>
        </p:nvPicPr>
        <p:blipFill rotWithShape="1">
          <a:blip r:embed="rId15" cstate="email">
            <a:lum bright="70000" contrast="-70000"/>
            <a:extLst>
              <a:ext uri="{28A0092B-C50C-407E-A947-70E740481C1C}">
                <a14:useLocalDpi xmlns:a14="http://schemas.microsoft.com/office/drawing/2010/main"/>
              </a:ext>
            </a:extLst>
          </a:blip>
          <a:srcRect/>
          <a:stretch/>
        </p:blipFill>
        <p:spPr bwMode="auto">
          <a:xfrm>
            <a:off x="10064966" y="3982850"/>
            <a:ext cx="545738" cy="399893"/>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0D8ABE22-2371-42D8-A789-DA2DE507E52F}"/>
              </a:ext>
            </a:extLst>
          </p:cNvPr>
          <p:cNvSpPr/>
          <p:nvPr/>
        </p:nvSpPr>
        <p:spPr>
          <a:xfrm>
            <a:off x="6623643" y="1524000"/>
            <a:ext cx="1721240" cy="33855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Areas of Expertise</a:t>
            </a:r>
          </a:p>
        </p:txBody>
      </p:sp>
      <p:sp>
        <p:nvSpPr>
          <p:cNvPr id="35" name="Oval 34">
            <a:extLst>
              <a:ext uri="{FF2B5EF4-FFF2-40B4-BE49-F238E27FC236}">
                <a16:creationId xmlns:a16="http://schemas.microsoft.com/office/drawing/2014/main" id="{4218946D-3D4F-4942-B6FD-66F6C8427EE5}"/>
              </a:ext>
            </a:extLst>
          </p:cNvPr>
          <p:cNvSpPr/>
          <p:nvPr/>
        </p:nvSpPr>
        <p:spPr>
          <a:xfrm>
            <a:off x="450257" y="61758"/>
            <a:ext cx="202239" cy="20223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Calibri" panose="020F0502020204030204" pitchFamily="34" charset="0"/>
              </a:rPr>
              <a:t>5</a:t>
            </a:r>
          </a:p>
        </p:txBody>
      </p:sp>
      <p:sp>
        <p:nvSpPr>
          <p:cNvPr id="39" name="AutoShape 1177">
            <a:extLst>
              <a:ext uri="{FF2B5EF4-FFF2-40B4-BE49-F238E27FC236}">
                <a16:creationId xmlns:a16="http://schemas.microsoft.com/office/drawing/2014/main" id="{C5530A0D-9CE1-4941-97CF-919CAA7A8AC4}"/>
              </a:ext>
            </a:extLst>
          </p:cNvPr>
          <p:cNvSpPr>
            <a:spLocks noChangeArrowheads="1"/>
          </p:cNvSpPr>
          <p:nvPr/>
        </p:nvSpPr>
        <p:spPr bwMode="auto">
          <a:xfrm>
            <a:off x="717822" y="42097"/>
            <a:ext cx="8003055" cy="262703"/>
          </a:xfrm>
          <a:prstGeom prst="rect">
            <a:avLst/>
          </a:prstGeom>
          <a:noFill/>
          <a:ln w="12700">
            <a:noFill/>
            <a:miter lim="800000"/>
            <a:headEnd/>
            <a:tailEnd/>
          </a:ln>
          <a:effectLst/>
        </p:spPr>
        <p:txBody>
          <a:bodyPr wrap="square" lIns="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Experienced Multidisciplinary Team with Deep Subject Matter Expertise</a:t>
            </a:r>
          </a:p>
        </p:txBody>
      </p:sp>
      <p:sp>
        <p:nvSpPr>
          <p:cNvPr id="41" name="STAMP">
            <a:extLst>
              <a:ext uri="{FF2B5EF4-FFF2-40B4-BE49-F238E27FC236}">
                <a16:creationId xmlns:a16="http://schemas.microsoft.com/office/drawing/2014/main" id="{E0E57ECE-FB72-4C81-96FA-6F4D1F452546}"/>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Tree>
    <p:extLst>
      <p:ext uri="{BB962C8B-B14F-4D97-AF65-F5344CB8AC3E}">
        <p14:creationId xmlns:p14="http://schemas.microsoft.com/office/powerpoint/2010/main" val="3520011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5616945-1FE6-487A-8029-5EC77E86DE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73" imgH="473" progId="TCLayout.ActiveDocument.1">
                  <p:embed/>
                </p:oleObj>
              </mc:Choice>
              <mc:Fallback>
                <p:oleObj name="think-cell Slide" r:id="rId5" imgW="473" imgH="473" progId="TCLayout.ActiveDocument.1">
                  <p:embed/>
                  <p:pic>
                    <p:nvPicPr>
                      <p:cNvPr id="7" name="Object 6" hidden="1">
                        <a:extLst>
                          <a:ext uri="{FF2B5EF4-FFF2-40B4-BE49-F238E27FC236}">
                            <a16:creationId xmlns:a16="http://schemas.microsoft.com/office/drawing/2014/main" id="{15616945-1FE6-487A-8029-5EC77E86DE3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182A0D1-FF53-4982-AFEB-369597154430}"/>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2" name="Title 1">
            <a:extLst>
              <a:ext uri="{FF2B5EF4-FFF2-40B4-BE49-F238E27FC236}">
                <a16:creationId xmlns:a16="http://schemas.microsoft.com/office/drawing/2014/main" id="{C721EFA4-9F10-4D54-B241-5EC30E0E4622}"/>
              </a:ext>
            </a:extLst>
          </p:cNvPr>
          <p:cNvSpPr>
            <a:spLocks noGrp="1"/>
          </p:cNvSpPr>
          <p:nvPr>
            <p:ph type="title"/>
          </p:nvPr>
        </p:nvSpPr>
        <p:spPr/>
        <p:txBody>
          <a:bodyPr/>
          <a:lstStyle/>
          <a:p>
            <a:r>
              <a:rPr lang="en-US" altLang="en-US" dirty="0"/>
              <a:t>Table of Contents</a:t>
            </a:r>
            <a:endParaRPr lang="en-US" dirty="0"/>
          </a:p>
        </p:txBody>
      </p:sp>
      <p:sp>
        <p:nvSpPr>
          <p:cNvPr id="16" name="Footer Placeholder 3">
            <a:extLst>
              <a:ext uri="{FF2B5EF4-FFF2-40B4-BE49-F238E27FC236}">
                <a16:creationId xmlns:a16="http://schemas.microsoft.com/office/drawing/2014/main" id="{0DC4F653-CC96-47CE-A98D-CC16794FB342}"/>
              </a:ext>
            </a:extLst>
          </p:cNvPr>
          <p:cNvSpPr txBox="1">
            <a:spLocks/>
          </p:cNvSpPr>
          <p:nvPr/>
        </p:nvSpPr>
        <p:spPr>
          <a:xfrm>
            <a:off x="4881686" y="6477000"/>
            <a:ext cx="4937760"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chemeClr val="bg1"/>
                </a:solidFill>
                <a:effectLst/>
                <a:uLnTx/>
                <a:uFillTx/>
                <a:latin typeface="Georgia" charset="0"/>
              </a:rPr>
              <a:t>This document is confidential and intended solely for OXAGON in the context of Booz Allen's proposal review.</a:t>
            </a:r>
          </a:p>
        </p:txBody>
      </p:sp>
      <p:cxnSp>
        <p:nvCxnSpPr>
          <p:cNvPr id="18" name="Straight Connector 17">
            <a:extLst>
              <a:ext uri="{FF2B5EF4-FFF2-40B4-BE49-F238E27FC236}">
                <a16:creationId xmlns:a16="http://schemas.microsoft.com/office/drawing/2014/main" id="{596610AA-F96E-4F23-AD2B-3CBA5B81944A}"/>
              </a:ext>
            </a:extLst>
          </p:cNvPr>
          <p:cNvCxnSpPr>
            <a:cxnSpLocks/>
          </p:cNvCxnSpPr>
          <p:nvPr/>
        </p:nvCxnSpPr>
        <p:spPr>
          <a:xfrm>
            <a:off x="4953000" y="3176953"/>
            <a:ext cx="5494975"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Rectangle 18">
            <a:hlinkClick r:id="rId7" action="ppaction://hlinksldjump"/>
            <a:extLst>
              <a:ext uri="{FF2B5EF4-FFF2-40B4-BE49-F238E27FC236}">
                <a16:creationId xmlns:a16="http://schemas.microsoft.com/office/drawing/2014/main" id="{5B5B1F6C-915A-47CA-8888-A271AEEE7A75}"/>
              </a:ext>
            </a:extLst>
          </p:cNvPr>
          <p:cNvSpPr/>
          <p:nvPr/>
        </p:nvSpPr>
        <p:spPr>
          <a:xfrm>
            <a:off x="4881686" y="1219200"/>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EXECUTIVE SUMMARY</a:t>
            </a:r>
          </a:p>
        </p:txBody>
      </p:sp>
      <p:sp>
        <p:nvSpPr>
          <p:cNvPr id="20" name="Rectangle 19">
            <a:hlinkClick r:id="rId8" action="ppaction://hlinksldjump"/>
            <a:extLst>
              <a:ext uri="{FF2B5EF4-FFF2-40B4-BE49-F238E27FC236}">
                <a16:creationId xmlns:a16="http://schemas.microsoft.com/office/drawing/2014/main" id="{E6C31621-D4F0-4F2C-8D15-39A316AF2956}"/>
              </a:ext>
            </a:extLst>
          </p:cNvPr>
          <p:cNvSpPr/>
          <p:nvPr/>
        </p:nvSpPr>
        <p:spPr>
          <a:xfrm>
            <a:off x="4881686" y="17664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UNDERSTANDING OF THE SITUATION</a:t>
            </a:r>
          </a:p>
        </p:txBody>
      </p:sp>
      <p:sp>
        <p:nvSpPr>
          <p:cNvPr id="21" name="Rectangle 20">
            <a:hlinkClick r:id="rId9" action="ppaction://hlinksldjump"/>
            <a:extLst>
              <a:ext uri="{FF2B5EF4-FFF2-40B4-BE49-F238E27FC236}">
                <a16:creationId xmlns:a16="http://schemas.microsoft.com/office/drawing/2014/main" id="{B54FEC38-5BF1-48AB-BD9E-181C72F93066}"/>
              </a:ext>
            </a:extLst>
          </p:cNvPr>
          <p:cNvSpPr/>
          <p:nvPr/>
        </p:nvSpPr>
        <p:spPr>
          <a:xfrm>
            <a:off x="4881686" y="2313766"/>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WHY BOOZ ALLEN HAMILTON</a:t>
            </a:r>
          </a:p>
        </p:txBody>
      </p:sp>
      <p:sp>
        <p:nvSpPr>
          <p:cNvPr id="22" name="Rectangle 21">
            <a:hlinkClick r:id="rId10" action="ppaction://hlinksldjump"/>
            <a:extLst>
              <a:ext uri="{FF2B5EF4-FFF2-40B4-BE49-F238E27FC236}">
                <a16:creationId xmlns:a16="http://schemas.microsoft.com/office/drawing/2014/main" id="{EAACF0D9-7E20-4089-9AD4-529F7DFBEB59}"/>
              </a:ext>
            </a:extLst>
          </p:cNvPr>
          <p:cNvSpPr/>
          <p:nvPr/>
        </p:nvSpPr>
        <p:spPr>
          <a:xfrm>
            <a:off x="4881686" y="2861049"/>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FFFFFF"/>
                </a:solidFill>
                <a:latin typeface="Calibri" panose="020F0502020204030204"/>
              </a:rPr>
              <a:t>PROPOSED PROJECT APPROACH</a:t>
            </a:r>
          </a:p>
        </p:txBody>
      </p:sp>
      <p:sp>
        <p:nvSpPr>
          <p:cNvPr id="23" name="Rectangle 22">
            <a:hlinkClick r:id="rId11" action="ppaction://hlinksldjump"/>
            <a:extLst>
              <a:ext uri="{FF2B5EF4-FFF2-40B4-BE49-F238E27FC236}">
                <a16:creationId xmlns:a16="http://schemas.microsoft.com/office/drawing/2014/main" id="{086EC324-BD32-4737-A66A-7EA70D0EF1E2}"/>
              </a:ext>
            </a:extLst>
          </p:cNvPr>
          <p:cNvSpPr/>
          <p:nvPr/>
        </p:nvSpPr>
        <p:spPr>
          <a:xfrm>
            <a:off x="4881686" y="3408332"/>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Calibri" panose="020F0502020204030204"/>
              </a:rPr>
              <a:t>TIMELINE &amp; TEAM STRUCTURE</a:t>
            </a:r>
          </a:p>
        </p:txBody>
      </p:sp>
      <p:sp>
        <p:nvSpPr>
          <p:cNvPr id="24" name="Rectangle 23">
            <a:hlinkClick r:id="rId12" action="ppaction://hlinksldjump"/>
            <a:extLst>
              <a:ext uri="{FF2B5EF4-FFF2-40B4-BE49-F238E27FC236}">
                <a16:creationId xmlns:a16="http://schemas.microsoft.com/office/drawing/2014/main" id="{BCD02641-0CB6-473D-9690-FA15CCB57EB6}"/>
              </a:ext>
            </a:extLst>
          </p:cNvPr>
          <p:cNvSpPr/>
          <p:nvPr/>
        </p:nvSpPr>
        <p:spPr>
          <a:xfrm>
            <a:off x="4881686" y="3955615"/>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QUALIFICATIONS</a:t>
            </a:r>
          </a:p>
        </p:txBody>
      </p:sp>
      <p:sp>
        <p:nvSpPr>
          <p:cNvPr id="25" name="Rectangle 24">
            <a:hlinkClick r:id="rId13" action="ppaction://hlinksldjump"/>
            <a:extLst>
              <a:ext uri="{FF2B5EF4-FFF2-40B4-BE49-F238E27FC236}">
                <a16:creationId xmlns:a16="http://schemas.microsoft.com/office/drawing/2014/main" id="{603E4BD1-920F-41C2-B4C5-A2796AA92E00}"/>
              </a:ext>
            </a:extLst>
          </p:cNvPr>
          <p:cNvSpPr/>
          <p:nvPr/>
        </p:nvSpPr>
        <p:spPr>
          <a:xfrm>
            <a:off x="4881686" y="4502898"/>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TEAM RESUMES</a:t>
            </a:r>
          </a:p>
        </p:txBody>
      </p:sp>
      <p:sp>
        <p:nvSpPr>
          <p:cNvPr id="26" name="Rectangle 25">
            <a:hlinkClick r:id="rId14" action="ppaction://hlinksldjump"/>
            <a:extLst>
              <a:ext uri="{FF2B5EF4-FFF2-40B4-BE49-F238E27FC236}">
                <a16:creationId xmlns:a16="http://schemas.microsoft.com/office/drawing/2014/main" id="{EAAE76AB-237A-43AC-982F-ACD0934C07BE}"/>
              </a:ext>
            </a:extLst>
          </p:cNvPr>
          <p:cNvSpPr/>
          <p:nvPr/>
        </p:nvSpPr>
        <p:spPr>
          <a:xfrm>
            <a:off x="4881686" y="5050183"/>
            <a:ext cx="3698541" cy="3047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CORPORATE DOCUMENTS</a:t>
            </a:r>
          </a:p>
        </p:txBody>
      </p:sp>
    </p:spTree>
    <p:extLst>
      <p:ext uri="{BB962C8B-B14F-4D97-AF65-F5344CB8AC3E}">
        <p14:creationId xmlns:p14="http://schemas.microsoft.com/office/powerpoint/2010/main" val="17596708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B8909AD7-0DEB-413E-B2AE-472CFB30BAE5}"/>
              </a:ext>
            </a:extLst>
          </p:cNvPr>
          <p:cNvSpPr/>
          <p:nvPr/>
        </p:nvSpPr>
        <p:spPr bwMode="auto">
          <a:xfrm>
            <a:off x="1246641" y="1651968"/>
            <a:ext cx="10495057" cy="557832"/>
          </a:xfrm>
          <a:prstGeom prst="roundRect">
            <a:avLst>
              <a:gd name="adj" fmla="val 8653"/>
            </a:avLst>
          </a:prstGeom>
          <a:solidFill>
            <a:srgbClr val="D0CEC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1371600" numCol="1" spcCol="0" rtlCol="0" fromWordArt="0" anchor="t" anchorCtr="0" forceAA="0" compatLnSpc="1">
            <a:prstTxWarp prst="textNoShape">
              <a:avLst/>
            </a:prstTxWarp>
            <a:noAutofit/>
          </a:bodyPr>
          <a:lstStyle/>
          <a:p>
            <a:pPr marL="0" marR="0" lvl="0" indent="0" defTabSz="914357"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DF586638-2BE7-4A28-AC22-57197C5F4D5F}"/>
              </a:ext>
            </a:extLst>
          </p:cNvPr>
          <p:cNvGrpSpPr/>
          <p:nvPr/>
        </p:nvGrpSpPr>
        <p:grpSpPr>
          <a:xfrm>
            <a:off x="1246641" y="5737971"/>
            <a:ext cx="10495057" cy="601767"/>
            <a:chOff x="1246642" y="5737971"/>
            <a:chExt cx="9914570" cy="601767"/>
          </a:xfrm>
        </p:grpSpPr>
        <p:sp>
          <p:nvSpPr>
            <p:cNvPr id="10" name="Rectangle: Rounded Corners 9">
              <a:extLst>
                <a:ext uri="{FF2B5EF4-FFF2-40B4-BE49-F238E27FC236}">
                  <a16:creationId xmlns:a16="http://schemas.microsoft.com/office/drawing/2014/main" id="{0BD3974A-7F6A-4BA0-ADF5-427C01C0B6C0}"/>
                </a:ext>
              </a:extLst>
            </p:cNvPr>
            <p:cNvSpPr/>
            <p:nvPr/>
          </p:nvSpPr>
          <p:spPr bwMode="auto">
            <a:xfrm>
              <a:off x="1246642" y="5737971"/>
              <a:ext cx="9914570" cy="601767"/>
            </a:xfrm>
            <a:prstGeom prst="roundRect">
              <a:avLst/>
            </a:prstGeom>
            <a:solidFill>
              <a:srgbClr val="99B3C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640080" numCol="1" spcCol="0" rtlCol="0" fromWordArt="0" anchor="t"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A8C8A3CC-D595-40A2-8B05-451232D7CBC9}"/>
                </a:ext>
              </a:extLst>
            </p:cNvPr>
            <p:cNvGrpSpPr/>
            <p:nvPr/>
          </p:nvGrpSpPr>
          <p:grpSpPr>
            <a:xfrm>
              <a:off x="1424219" y="5862030"/>
              <a:ext cx="9559416" cy="353649"/>
              <a:chOff x="1424219" y="6063594"/>
              <a:chExt cx="9559416" cy="353649"/>
            </a:xfrm>
          </p:grpSpPr>
          <p:sp>
            <p:nvSpPr>
              <p:cNvPr id="12" name="Rectangle: Rounded Corners 11">
                <a:extLst>
                  <a:ext uri="{FF2B5EF4-FFF2-40B4-BE49-F238E27FC236}">
                    <a16:creationId xmlns:a16="http://schemas.microsoft.com/office/drawing/2014/main" id="{328B10A1-F699-4819-BD57-119869D3785E}"/>
                  </a:ext>
                </a:extLst>
              </p:cNvPr>
              <p:cNvSpPr/>
              <p:nvPr/>
            </p:nvSpPr>
            <p:spPr>
              <a:xfrm>
                <a:off x="5289535" y="6063594"/>
                <a:ext cx="182878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Communication</a:t>
                </a:r>
              </a:p>
            </p:txBody>
          </p:sp>
          <p:sp>
            <p:nvSpPr>
              <p:cNvPr id="13" name="Rectangle: Rounded Corners 12">
                <a:extLst>
                  <a:ext uri="{FF2B5EF4-FFF2-40B4-BE49-F238E27FC236}">
                    <a16:creationId xmlns:a16="http://schemas.microsoft.com/office/drawing/2014/main" id="{4F71FCE8-2E3A-4842-8AA1-AD8A85363486}"/>
                  </a:ext>
                </a:extLst>
              </p:cNvPr>
              <p:cNvSpPr/>
              <p:nvPr/>
            </p:nvSpPr>
            <p:spPr>
              <a:xfrm>
                <a:off x="3356877" y="6063594"/>
                <a:ext cx="182878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Partnerships</a:t>
                </a:r>
              </a:p>
            </p:txBody>
          </p:sp>
          <p:sp>
            <p:nvSpPr>
              <p:cNvPr id="14" name="Rectangle: Rounded Corners 13">
                <a:extLst>
                  <a:ext uri="{FF2B5EF4-FFF2-40B4-BE49-F238E27FC236}">
                    <a16:creationId xmlns:a16="http://schemas.microsoft.com/office/drawing/2014/main" id="{228CECAF-0663-46B8-8842-F8BAEAC47540}"/>
                  </a:ext>
                </a:extLst>
              </p:cNvPr>
              <p:cNvSpPr/>
              <p:nvPr/>
            </p:nvSpPr>
            <p:spPr>
              <a:xfrm>
                <a:off x="1424219" y="6063594"/>
                <a:ext cx="182878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Funding</a:t>
                </a:r>
              </a:p>
            </p:txBody>
          </p:sp>
          <p:sp>
            <p:nvSpPr>
              <p:cNvPr id="15" name="Rectangle: Rounded Corners 14">
                <a:extLst>
                  <a:ext uri="{FF2B5EF4-FFF2-40B4-BE49-F238E27FC236}">
                    <a16:creationId xmlns:a16="http://schemas.microsoft.com/office/drawing/2014/main" id="{DBABB4C2-4A03-4199-8DA1-19D158052DFD}"/>
                  </a:ext>
                </a:extLst>
              </p:cNvPr>
              <p:cNvSpPr/>
              <p:nvPr/>
            </p:nvSpPr>
            <p:spPr>
              <a:xfrm>
                <a:off x="7222193" y="6063594"/>
                <a:ext cx="182878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Information Sharing</a:t>
                </a:r>
              </a:p>
            </p:txBody>
          </p:sp>
          <p:sp>
            <p:nvSpPr>
              <p:cNvPr id="16" name="Rectangle: Rounded Corners 15">
                <a:extLst>
                  <a:ext uri="{FF2B5EF4-FFF2-40B4-BE49-F238E27FC236}">
                    <a16:creationId xmlns:a16="http://schemas.microsoft.com/office/drawing/2014/main" id="{C1E2FA57-6B96-4578-9D7D-546265ACBD95}"/>
                  </a:ext>
                </a:extLst>
              </p:cNvPr>
              <p:cNvSpPr/>
              <p:nvPr/>
            </p:nvSpPr>
            <p:spPr>
              <a:xfrm>
                <a:off x="9154852" y="6063594"/>
                <a:ext cx="182878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Performance Management</a:t>
                </a:r>
              </a:p>
            </p:txBody>
          </p:sp>
          <p:pic>
            <p:nvPicPr>
              <p:cNvPr id="17" name="Picture 5" descr="Money bag">
                <a:extLst>
                  <a:ext uri="{FF2B5EF4-FFF2-40B4-BE49-F238E27FC236}">
                    <a16:creationId xmlns:a16="http://schemas.microsoft.com/office/drawing/2014/main" id="{992B3236-BC0B-4005-83CC-55FD8F519F68}"/>
                  </a:ext>
                </a:extLst>
              </p:cNvPr>
              <p:cNvPicPr>
                <a:picLocks noChangeAspect="1" noChangeArrowheads="1"/>
              </p:cNvPicPr>
              <p:nvPr/>
            </p:nvPicPr>
            <p:blipFill>
              <a:blip r:embed="rId6" cstate="email">
                <a:alphaModFix amt="70000"/>
                <a:biLevel thresh="75000"/>
                <a:extLst>
                  <a:ext uri="{28A0092B-C50C-407E-A947-70E740481C1C}">
                    <a14:useLocalDpi xmlns:a14="http://schemas.microsoft.com/office/drawing/2010/main"/>
                  </a:ext>
                </a:extLst>
              </a:blip>
              <a:srcRect/>
              <a:stretch>
                <a:fillRect/>
              </a:stretch>
            </p:blipFill>
            <p:spPr bwMode="auto">
              <a:xfrm>
                <a:off x="1548511" y="6084007"/>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7" descr="Handshake ">
                <a:extLst>
                  <a:ext uri="{FF2B5EF4-FFF2-40B4-BE49-F238E27FC236}">
                    <a16:creationId xmlns:a16="http://schemas.microsoft.com/office/drawing/2014/main" id="{6EBCF353-C112-4996-878E-E0D678D10D2B}"/>
                  </a:ext>
                </a:extLst>
              </p:cNvPr>
              <p:cNvPicPr>
                <a:picLocks noChangeAspect="1" noChangeArrowheads="1"/>
              </p:cNvPicPr>
              <p:nvPr/>
            </p:nvPicPr>
            <p:blipFill>
              <a:blip r:embed="rId7" cstate="email">
                <a:alphaModFix amt="70000"/>
                <a:biLevel thresh="75000"/>
                <a:extLst>
                  <a:ext uri="{28A0092B-C50C-407E-A947-70E740481C1C}">
                    <a14:useLocalDpi xmlns:a14="http://schemas.microsoft.com/office/drawing/2010/main"/>
                  </a:ext>
                </a:extLst>
              </a:blip>
              <a:srcRect/>
              <a:stretch>
                <a:fillRect/>
              </a:stretch>
            </p:blipFill>
            <p:spPr bwMode="auto">
              <a:xfrm>
                <a:off x="3481169" y="6084007"/>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ommunication ">
                <a:extLst>
                  <a:ext uri="{FF2B5EF4-FFF2-40B4-BE49-F238E27FC236}">
                    <a16:creationId xmlns:a16="http://schemas.microsoft.com/office/drawing/2014/main" id="{659A1B4F-C89F-4C7A-BB86-B74CFA243831}"/>
                  </a:ext>
                </a:extLst>
              </p:cNvPr>
              <p:cNvPicPr>
                <a:picLocks noChangeAspect="1" noChangeArrowheads="1"/>
              </p:cNvPicPr>
              <p:nvPr/>
            </p:nvPicPr>
            <p:blipFill>
              <a:blip r:embed="rId8" cstate="email">
                <a:alphaModFix amt="70000"/>
                <a:biLevel thresh="75000"/>
                <a:extLst>
                  <a:ext uri="{28A0092B-C50C-407E-A947-70E740481C1C}">
                    <a14:useLocalDpi xmlns:a14="http://schemas.microsoft.com/office/drawing/2010/main"/>
                  </a:ext>
                </a:extLst>
              </a:blip>
              <a:srcRect/>
              <a:stretch>
                <a:fillRect/>
              </a:stretch>
            </p:blipFill>
            <p:spPr bwMode="auto">
              <a:xfrm>
                <a:off x="5357265" y="6084007"/>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1" descr="Information ">
                <a:extLst>
                  <a:ext uri="{FF2B5EF4-FFF2-40B4-BE49-F238E27FC236}">
                    <a16:creationId xmlns:a16="http://schemas.microsoft.com/office/drawing/2014/main" id="{8AAE7D14-047B-4DFB-8E70-09D95E63D685}"/>
                  </a:ext>
                </a:extLst>
              </p:cNvPr>
              <p:cNvPicPr>
                <a:picLocks noChangeAspect="1" noChangeArrowheads="1"/>
              </p:cNvPicPr>
              <p:nvPr/>
            </p:nvPicPr>
            <p:blipFill>
              <a:blip r:embed="rId9" cstate="email">
                <a:alphaModFix amt="70000"/>
                <a:biLevel thresh="75000"/>
                <a:extLst>
                  <a:ext uri="{28A0092B-C50C-407E-A947-70E740481C1C}">
                    <a14:useLocalDpi xmlns:a14="http://schemas.microsoft.com/office/drawing/2010/main"/>
                  </a:ext>
                </a:extLst>
              </a:blip>
              <a:srcRect/>
              <a:stretch>
                <a:fillRect/>
              </a:stretch>
            </p:blipFill>
            <p:spPr bwMode="auto">
              <a:xfrm>
                <a:off x="7239000" y="6084007"/>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3" descr="Speedometer ">
                <a:extLst>
                  <a:ext uri="{FF2B5EF4-FFF2-40B4-BE49-F238E27FC236}">
                    <a16:creationId xmlns:a16="http://schemas.microsoft.com/office/drawing/2014/main" id="{B03E5280-A0FA-4F02-A2F0-F1C0EE7BCC7A}"/>
                  </a:ext>
                </a:extLst>
              </p:cNvPr>
              <p:cNvPicPr>
                <a:picLocks noChangeAspect="1" noChangeArrowheads="1"/>
              </p:cNvPicPr>
              <p:nvPr/>
            </p:nvPicPr>
            <p:blipFill>
              <a:blip r:embed="rId10" cstate="email">
                <a:alphaModFix amt="70000"/>
                <a:biLevel thresh="75000"/>
                <a:extLst>
                  <a:ext uri="{28A0092B-C50C-407E-A947-70E740481C1C}">
                    <a14:useLocalDpi xmlns:a14="http://schemas.microsoft.com/office/drawing/2010/main"/>
                  </a:ext>
                </a:extLst>
              </a:blip>
              <a:srcRect/>
              <a:stretch>
                <a:fillRect/>
              </a:stretch>
            </p:blipFill>
            <p:spPr bwMode="auto">
              <a:xfrm>
                <a:off x="9279144" y="6084007"/>
                <a:ext cx="312822" cy="31282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889E96E4-74A3-4139-A64E-592626023FA9}"/>
              </a:ext>
            </a:extLst>
          </p:cNvPr>
          <p:cNvGrpSpPr/>
          <p:nvPr/>
        </p:nvGrpSpPr>
        <p:grpSpPr>
          <a:xfrm>
            <a:off x="1246641" y="5068996"/>
            <a:ext cx="10495057" cy="601767"/>
            <a:chOff x="1246642" y="5104579"/>
            <a:chExt cx="9914570" cy="601767"/>
          </a:xfrm>
        </p:grpSpPr>
        <p:sp>
          <p:nvSpPr>
            <p:cNvPr id="23" name="Rectangle: Rounded Corners 22">
              <a:extLst>
                <a:ext uri="{FF2B5EF4-FFF2-40B4-BE49-F238E27FC236}">
                  <a16:creationId xmlns:a16="http://schemas.microsoft.com/office/drawing/2014/main" id="{1BEB9572-18A1-4CEA-962F-0B620767619C}"/>
                </a:ext>
              </a:extLst>
            </p:cNvPr>
            <p:cNvSpPr/>
            <p:nvPr/>
          </p:nvSpPr>
          <p:spPr bwMode="auto">
            <a:xfrm>
              <a:off x="1246642" y="5104579"/>
              <a:ext cx="9914570" cy="601767"/>
            </a:xfrm>
            <a:prstGeom prst="roundRect">
              <a:avLst/>
            </a:prstGeom>
            <a:solidFill>
              <a:srgbClr val="B5C8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640080" numCol="1" spcCol="0" rtlCol="0" fromWordArt="0" anchor="t"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38A169AF-05AD-4ED9-8B11-3CC7CD17C411}"/>
                </a:ext>
              </a:extLst>
            </p:cNvPr>
            <p:cNvGrpSpPr/>
            <p:nvPr/>
          </p:nvGrpSpPr>
          <p:grpSpPr>
            <a:xfrm>
              <a:off x="1424219" y="5228638"/>
              <a:ext cx="9559416" cy="353649"/>
              <a:chOff x="1424219" y="5430299"/>
              <a:chExt cx="9559416" cy="353649"/>
            </a:xfrm>
          </p:grpSpPr>
          <p:sp>
            <p:nvSpPr>
              <p:cNvPr id="25" name="Rectangle: Rounded Corners 24">
                <a:extLst>
                  <a:ext uri="{FF2B5EF4-FFF2-40B4-BE49-F238E27FC236}">
                    <a16:creationId xmlns:a16="http://schemas.microsoft.com/office/drawing/2014/main" id="{9ED763FF-F123-4135-B643-B1D5C505151E}"/>
                  </a:ext>
                </a:extLst>
              </p:cNvPr>
              <p:cNvSpPr/>
              <p:nvPr/>
            </p:nvSpPr>
            <p:spPr>
              <a:xfrm>
                <a:off x="6354627" y="5430299"/>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Processes</a:t>
                </a:r>
              </a:p>
            </p:txBody>
          </p:sp>
          <p:sp>
            <p:nvSpPr>
              <p:cNvPr id="26" name="Rectangle: Rounded Corners 25">
                <a:extLst>
                  <a:ext uri="{FF2B5EF4-FFF2-40B4-BE49-F238E27FC236}">
                    <a16:creationId xmlns:a16="http://schemas.microsoft.com/office/drawing/2014/main" id="{98D7B358-1968-4727-9FBC-A23E35A0CF81}"/>
                  </a:ext>
                </a:extLst>
              </p:cNvPr>
              <p:cNvSpPr/>
              <p:nvPr/>
            </p:nvSpPr>
            <p:spPr>
              <a:xfrm>
                <a:off x="3889423" y="5430299"/>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Governance</a:t>
                </a:r>
              </a:p>
            </p:txBody>
          </p:sp>
          <p:sp>
            <p:nvSpPr>
              <p:cNvPr id="27" name="Rectangle: Rounded Corners 26">
                <a:extLst>
                  <a:ext uri="{FF2B5EF4-FFF2-40B4-BE49-F238E27FC236}">
                    <a16:creationId xmlns:a16="http://schemas.microsoft.com/office/drawing/2014/main" id="{11E9BFB3-4594-4C64-9B67-FAB284AD5BB9}"/>
                  </a:ext>
                </a:extLst>
              </p:cNvPr>
              <p:cNvSpPr/>
              <p:nvPr/>
            </p:nvSpPr>
            <p:spPr>
              <a:xfrm>
                <a:off x="1424219" y="5430299"/>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Organization</a:t>
                </a:r>
              </a:p>
            </p:txBody>
          </p:sp>
          <p:sp>
            <p:nvSpPr>
              <p:cNvPr id="28" name="Rectangle: Rounded Corners 27">
                <a:extLst>
                  <a:ext uri="{FF2B5EF4-FFF2-40B4-BE49-F238E27FC236}">
                    <a16:creationId xmlns:a16="http://schemas.microsoft.com/office/drawing/2014/main" id="{47442A36-E84D-41E0-B6BB-49B3E477C458}"/>
                  </a:ext>
                </a:extLst>
              </p:cNvPr>
              <p:cNvSpPr/>
              <p:nvPr/>
            </p:nvSpPr>
            <p:spPr>
              <a:xfrm>
                <a:off x="8819832" y="5430299"/>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Technology</a:t>
                </a:r>
              </a:p>
            </p:txBody>
          </p:sp>
          <p:pic>
            <p:nvPicPr>
              <p:cNvPr id="29" name="Picture 15" descr="Organization structure ">
                <a:extLst>
                  <a:ext uri="{FF2B5EF4-FFF2-40B4-BE49-F238E27FC236}">
                    <a16:creationId xmlns:a16="http://schemas.microsoft.com/office/drawing/2014/main" id="{0AED3744-5132-4E03-ABCE-8E646CE98427}"/>
                  </a:ext>
                </a:extLst>
              </p:cNvPr>
              <p:cNvPicPr>
                <a:picLocks noChangeAspect="1" noChangeArrowheads="1"/>
              </p:cNvPicPr>
              <p:nvPr/>
            </p:nvPicPr>
            <p:blipFill>
              <a:blip r:embed="rId11" cstate="email">
                <a:alphaModFix amt="70000"/>
                <a:biLevel thresh="75000"/>
                <a:extLst>
                  <a:ext uri="{28A0092B-C50C-407E-A947-70E740481C1C}">
                    <a14:useLocalDpi xmlns:a14="http://schemas.microsoft.com/office/drawing/2010/main"/>
                  </a:ext>
                </a:extLst>
              </a:blip>
              <a:srcRect/>
              <a:stretch>
                <a:fillRect/>
              </a:stretch>
            </p:blipFill>
            <p:spPr bwMode="auto">
              <a:xfrm>
                <a:off x="4111711" y="5450712"/>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7" descr="Organize ">
                <a:extLst>
                  <a:ext uri="{FF2B5EF4-FFF2-40B4-BE49-F238E27FC236}">
                    <a16:creationId xmlns:a16="http://schemas.microsoft.com/office/drawing/2014/main" id="{B08D1D56-E8A8-46C0-9F59-6058570CC2E1}"/>
                  </a:ext>
                </a:extLst>
              </p:cNvPr>
              <p:cNvPicPr>
                <a:picLocks noChangeAspect="1" noChangeArrowheads="1"/>
              </p:cNvPicPr>
              <p:nvPr/>
            </p:nvPicPr>
            <p:blipFill>
              <a:blip r:embed="rId12" cstate="email">
                <a:alphaModFix amt="70000"/>
                <a:biLevel thresh="75000"/>
                <a:extLst>
                  <a:ext uri="{28A0092B-C50C-407E-A947-70E740481C1C}">
                    <a14:useLocalDpi xmlns:a14="http://schemas.microsoft.com/office/drawing/2010/main"/>
                  </a:ext>
                </a:extLst>
              </a:blip>
              <a:srcRect/>
              <a:stretch>
                <a:fillRect/>
              </a:stretch>
            </p:blipFill>
            <p:spPr bwMode="auto">
              <a:xfrm>
                <a:off x="1646507" y="5450712"/>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9" descr="Flow chart ">
                <a:extLst>
                  <a:ext uri="{FF2B5EF4-FFF2-40B4-BE49-F238E27FC236}">
                    <a16:creationId xmlns:a16="http://schemas.microsoft.com/office/drawing/2014/main" id="{7DE31172-0CE2-4972-9F57-FA0C3BE2D7AD}"/>
                  </a:ext>
                </a:extLst>
              </p:cNvPr>
              <p:cNvPicPr>
                <a:picLocks noChangeAspect="1" noChangeArrowheads="1"/>
              </p:cNvPicPr>
              <p:nvPr/>
            </p:nvPicPr>
            <p:blipFill>
              <a:blip r:embed="rId13" cstate="email">
                <a:alphaModFix amt="70000"/>
                <a:biLevel thresh="75000"/>
                <a:extLst>
                  <a:ext uri="{28A0092B-C50C-407E-A947-70E740481C1C}">
                    <a14:useLocalDpi xmlns:a14="http://schemas.microsoft.com/office/drawing/2010/main"/>
                  </a:ext>
                </a:extLst>
              </a:blip>
              <a:srcRect/>
              <a:stretch>
                <a:fillRect/>
              </a:stretch>
            </p:blipFill>
            <p:spPr bwMode="auto">
              <a:xfrm>
                <a:off x="6576915" y="5450712"/>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1" descr="Technology ">
                <a:extLst>
                  <a:ext uri="{FF2B5EF4-FFF2-40B4-BE49-F238E27FC236}">
                    <a16:creationId xmlns:a16="http://schemas.microsoft.com/office/drawing/2014/main" id="{85A60933-F959-49B7-B407-D717385CF78E}"/>
                  </a:ext>
                </a:extLst>
              </p:cNvPr>
              <p:cNvPicPr>
                <a:picLocks noChangeAspect="1" noChangeArrowheads="1"/>
              </p:cNvPicPr>
              <p:nvPr/>
            </p:nvPicPr>
            <p:blipFill>
              <a:blip r:embed="rId14" cstate="email">
                <a:alphaModFix amt="70000"/>
                <a:biLevel thresh="75000"/>
                <a:extLst>
                  <a:ext uri="{28A0092B-C50C-407E-A947-70E740481C1C}">
                    <a14:useLocalDpi xmlns:a14="http://schemas.microsoft.com/office/drawing/2010/main"/>
                  </a:ext>
                </a:extLst>
              </a:blip>
              <a:srcRect/>
              <a:stretch>
                <a:fillRect/>
              </a:stretch>
            </p:blipFill>
            <p:spPr bwMode="auto">
              <a:xfrm>
                <a:off x="9042120" y="5450712"/>
                <a:ext cx="312822" cy="31282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Group 32">
            <a:extLst>
              <a:ext uri="{FF2B5EF4-FFF2-40B4-BE49-F238E27FC236}">
                <a16:creationId xmlns:a16="http://schemas.microsoft.com/office/drawing/2014/main" id="{EEEB8DCF-4F3A-4E67-866A-631B0072A435}"/>
              </a:ext>
            </a:extLst>
          </p:cNvPr>
          <p:cNvGrpSpPr/>
          <p:nvPr/>
        </p:nvGrpSpPr>
        <p:grpSpPr>
          <a:xfrm>
            <a:off x="1246641" y="4400023"/>
            <a:ext cx="10495057" cy="601767"/>
            <a:chOff x="1246642" y="4471188"/>
            <a:chExt cx="9914570" cy="601767"/>
          </a:xfrm>
        </p:grpSpPr>
        <p:sp>
          <p:nvSpPr>
            <p:cNvPr id="34" name="Rectangle: Rounded Corners 33">
              <a:extLst>
                <a:ext uri="{FF2B5EF4-FFF2-40B4-BE49-F238E27FC236}">
                  <a16:creationId xmlns:a16="http://schemas.microsoft.com/office/drawing/2014/main" id="{5EC7539B-7565-4347-8B7F-6BCC102A00A4}"/>
                </a:ext>
              </a:extLst>
            </p:cNvPr>
            <p:cNvSpPr/>
            <p:nvPr/>
          </p:nvSpPr>
          <p:spPr bwMode="auto">
            <a:xfrm>
              <a:off x="1246642" y="4471188"/>
              <a:ext cx="9914570" cy="601767"/>
            </a:xfrm>
            <a:prstGeom prst="roundRect">
              <a:avLst/>
            </a:prstGeom>
            <a:solidFill>
              <a:srgbClr val="D1DDE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640080" numCol="1" spcCol="0" rtlCol="0" fromWordArt="0" anchor="t"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35" name="Group 34">
              <a:extLst>
                <a:ext uri="{FF2B5EF4-FFF2-40B4-BE49-F238E27FC236}">
                  <a16:creationId xmlns:a16="http://schemas.microsoft.com/office/drawing/2014/main" id="{B4539212-43DF-4B7C-B727-C223B9D35C04}"/>
                </a:ext>
              </a:extLst>
            </p:cNvPr>
            <p:cNvGrpSpPr/>
            <p:nvPr/>
          </p:nvGrpSpPr>
          <p:grpSpPr>
            <a:xfrm>
              <a:off x="1424219" y="4595247"/>
              <a:ext cx="9559416" cy="353649"/>
              <a:chOff x="1424219" y="4797552"/>
              <a:chExt cx="9559416" cy="353649"/>
            </a:xfrm>
          </p:grpSpPr>
          <p:sp>
            <p:nvSpPr>
              <p:cNvPr id="36" name="Rectangle: Rounded Corners 35">
                <a:extLst>
                  <a:ext uri="{FF2B5EF4-FFF2-40B4-BE49-F238E27FC236}">
                    <a16:creationId xmlns:a16="http://schemas.microsoft.com/office/drawing/2014/main" id="{F700FA50-F076-4D65-9D60-DD20409AD971}"/>
                  </a:ext>
                </a:extLst>
              </p:cNvPr>
              <p:cNvSpPr/>
              <p:nvPr/>
            </p:nvSpPr>
            <p:spPr>
              <a:xfrm>
                <a:off x="6354627" y="4797552"/>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Partial Outsourcing</a:t>
                </a:r>
              </a:p>
            </p:txBody>
          </p:sp>
          <p:sp>
            <p:nvSpPr>
              <p:cNvPr id="37" name="Rectangle: Rounded Corners 36">
                <a:extLst>
                  <a:ext uri="{FF2B5EF4-FFF2-40B4-BE49-F238E27FC236}">
                    <a16:creationId xmlns:a16="http://schemas.microsoft.com/office/drawing/2014/main" id="{184F2E96-9897-4BDA-935F-985CBFA072F7}"/>
                  </a:ext>
                </a:extLst>
              </p:cNvPr>
              <p:cNvSpPr/>
              <p:nvPr/>
            </p:nvSpPr>
            <p:spPr>
              <a:xfrm>
                <a:off x="3889423" y="4797552"/>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Staff Augmentation</a:t>
                </a:r>
              </a:p>
            </p:txBody>
          </p:sp>
          <p:sp>
            <p:nvSpPr>
              <p:cNvPr id="38" name="Rectangle: Rounded Corners 37">
                <a:extLst>
                  <a:ext uri="{FF2B5EF4-FFF2-40B4-BE49-F238E27FC236}">
                    <a16:creationId xmlns:a16="http://schemas.microsoft.com/office/drawing/2014/main" id="{6F495456-8875-4CFB-ACDA-4C5582FE7B79}"/>
                  </a:ext>
                </a:extLst>
              </p:cNvPr>
              <p:cNvSpPr/>
              <p:nvPr/>
            </p:nvSpPr>
            <p:spPr>
              <a:xfrm>
                <a:off x="1424219" y="4797552"/>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In-house</a:t>
                </a:r>
              </a:p>
            </p:txBody>
          </p:sp>
          <p:sp>
            <p:nvSpPr>
              <p:cNvPr id="39" name="Rectangle: Rounded Corners 38">
                <a:extLst>
                  <a:ext uri="{FF2B5EF4-FFF2-40B4-BE49-F238E27FC236}">
                    <a16:creationId xmlns:a16="http://schemas.microsoft.com/office/drawing/2014/main" id="{ABD9CFF4-68D0-47F4-9E0D-D6AE8A157462}"/>
                  </a:ext>
                </a:extLst>
              </p:cNvPr>
              <p:cNvSpPr/>
              <p:nvPr/>
            </p:nvSpPr>
            <p:spPr>
              <a:xfrm>
                <a:off x="8819832" y="4797552"/>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Managed Services </a:t>
                </a:r>
              </a:p>
            </p:txBody>
          </p:sp>
          <p:pic>
            <p:nvPicPr>
              <p:cNvPr id="40" name="Picture 24" descr="Home Icon Silhouette">
                <a:extLst>
                  <a:ext uri="{FF2B5EF4-FFF2-40B4-BE49-F238E27FC236}">
                    <a16:creationId xmlns:a16="http://schemas.microsoft.com/office/drawing/2014/main" id="{860AFC0A-BF5E-4080-AB3A-1D76446FEA30}"/>
                  </a:ext>
                </a:extLst>
              </p:cNvPr>
              <p:cNvPicPr>
                <a:picLocks noChangeAspect="1" noChangeArrowheads="1"/>
              </p:cNvPicPr>
              <p:nvPr/>
            </p:nvPicPr>
            <p:blipFill>
              <a:blip r:embed="rId15" cstate="email">
                <a:alphaModFix amt="70000"/>
                <a:biLevel thresh="75000"/>
                <a:extLst>
                  <a:ext uri="{28A0092B-C50C-407E-A947-70E740481C1C}">
                    <a14:useLocalDpi xmlns:a14="http://schemas.microsoft.com/office/drawing/2010/main"/>
                  </a:ext>
                </a:extLst>
              </a:blip>
              <a:srcRect/>
              <a:stretch>
                <a:fillRect/>
              </a:stretch>
            </p:blipFill>
            <p:spPr bwMode="auto">
              <a:xfrm>
                <a:off x="1646507" y="4817965"/>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6" descr="Management">
                <a:extLst>
                  <a:ext uri="{FF2B5EF4-FFF2-40B4-BE49-F238E27FC236}">
                    <a16:creationId xmlns:a16="http://schemas.microsoft.com/office/drawing/2014/main" id="{81D67C08-35BB-49ED-A3C7-C08EF716F671}"/>
                  </a:ext>
                </a:extLst>
              </p:cNvPr>
              <p:cNvPicPr>
                <a:picLocks noChangeAspect="1" noChangeArrowheads="1"/>
              </p:cNvPicPr>
              <p:nvPr/>
            </p:nvPicPr>
            <p:blipFill>
              <a:blip r:embed="rId16" cstate="email">
                <a:alphaModFix amt="70000"/>
                <a:biLevel thresh="75000"/>
                <a:extLst>
                  <a:ext uri="{28A0092B-C50C-407E-A947-70E740481C1C}">
                    <a14:useLocalDpi xmlns:a14="http://schemas.microsoft.com/office/drawing/2010/main"/>
                  </a:ext>
                </a:extLst>
              </a:blip>
              <a:srcRect/>
              <a:stretch>
                <a:fillRect/>
              </a:stretch>
            </p:blipFill>
            <p:spPr bwMode="auto">
              <a:xfrm>
                <a:off x="4064576" y="4817965"/>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8" descr="Outsourcing ">
                <a:extLst>
                  <a:ext uri="{FF2B5EF4-FFF2-40B4-BE49-F238E27FC236}">
                    <a16:creationId xmlns:a16="http://schemas.microsoft.com/office/drawing/2014/main" id="{9C517A03-55B6-4582-AF0E-1ED8F4B08D58}"/>
                  </a:ext>
                </a:extLst>
              </p:cNvPr>
              <p:cNvPicPr>
                <a:picLocks noChangeAspect="1" noChangeArrowheads="1"/>
              </p:cNvPicPr>
              <p:nvPr/>
            </p:nvPicPr>
            <p:blipFill>
              <a:blip r:embed="rId17" cstate="email">
                <a:alphaModFix amt="70000"/>
                <a:biLevel thresh="75000"/>
                <a:extLst>
                  <a:ext uri="{28A0092B-C50C-407E-A947-70E740481C1C}">
                    <a14:useLocalDpi xmlns:a14="http://schemas.microsoft.com/office/drawing/2010/main"/>
                  </a:ext>
                </a:extLst>
              </a:blip>
              <a:srcRect/>
              <a:stretch>
                <a:fillRect/>
              </a:stretch>
            </p:blipFill>
            <p:spPr bwMode="auto">
              <a:xfrm>
                <a:off x="6451308" y="4817965"/>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0" descr="Customer ">
                <a:extLst>
                  <a:ext uri="{FF2B5EF4-FFF2-40B4-BE49-F238E27FC236}">
                    <a16:creationId xmlns:a16="http://schemas.microsoft.com/office/drawing/2014/main" id="{A697C75E-F404-4D4D-906C-6B7D51456C44}"/>
                  </a:ext>
                </a:extLst>
              </p:cNvPr>
              <p:cNvPicPr>
                <a:picLocks noChangeAspect="1" noChangeArrowheads="1"/>
              </p:cNvPicPr>
              <p:nvPr/>
            </p:nvPicPr>
            <p:blipFill>
              <a:blip r:embed="rId18" cstate="email">
                <a:alphaModFix amt="70000"/>
                <a:biLevel thresh="75000"/>
                <a:extLst>
                  <a:ext uri="{28A0092B-C50C-407E-A947-70E740481C1C}">
                    <a14:useLocalDpi xmlns:a14="http://schemas.microsoft.com/office/drawing/2010/main"/>
                  </a:ext>
                </a:extLst>
              </a:blip>
              <a:srcRect/>
              <a:stretch>
                <a:fillRect/>
              </a:stretch>
            </p:blipFill>
            <p:spPr bwMode="auto">
              <a:xfrm>
                <a:off x="8972746" y="4817965"/>
                <a:ext cx="312822" cy="31282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4" name="Group 43">
            <a:extLst>
              <a:ext uri="{FF2B5EF4-FFF2-40B4-BE49-F238E27FC236}">
                <a16:creationId xmlns:a16="http://schemas.microsoft.com/office/drawing/2014/main" id="{E7286F5B-3E23-4214-8B1A-0A0BEA1FFF63}"/>
              </a:ext>
            </a:extLst>
          </p:cNvPr>
          <p:cNvGrpSpPr/>
          <p:nvPr/>
        </p:nvGrpSpPr>
        <p:grpSpPr>
          <a:xfrm>
            <a:off x="1246641" y="2244735"/>
            <a:ext cx="10495057" cy="601767"/>
            <a:chOff x="1246642" y="2363583"/>
            <a:chExt cx="9914570" cy="601767"/>
          </a:xfrm>
        </p:grpSpPr>
        <p:sp>
          <p:nvSpPr>
            <p:cNvPr id="45" name="Rectangle: Rounded Corners 44">
              <a:extLst>
                <a:ext uri="{FF2B5EF4-FFF2-40B4-BE49-F238E27FC236}">
                  <a16:creationId xmlns:a16="http://schemas.microsoft.com/office/drawing/2014/main" id="{28882B7D-B428-4996-90BB-E3B1A99A1A4E}"/>
                </a:ext>
              </a:extLst>
            </p:cNvPr>
            <p:cNvSpPr/>
            <p:nvPr/>
          </p:nvSpPr>
          <p:spPr bwMode="auto">
            <a:xfrm>
              <a:off x="1246642" y="2363583"/>
              <a:ext cx="9914570" cy="601767"/>
            </a:xfrm>
            <a:prstGeom prst="roundRect">
              <a:avLst/>
            </a:prstGeom>
            <a:solidFill>
              <a:srgbClr val="E7E6E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621792" numCol="1" spcCol="0" rtlCol="0" fromWordArt="0" anchor="t"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0DC00D79-CDDE-4893-A279-C48021AAA3FE}"/>
                </a:ext>
              </a:extLst>
            </p:cNvPr>
            <p:cNvGrpSpPr/>
            <p:nvPr/>
          </p:nvGrpSpPr>
          <p:grpSpPr>
            <a:xfrm>
              <a:off x="1424219" y="2487642"/>
              <a:ext cx="9559416" cy="353649"/>
              <a:chOff x="1424219" y="2691161"/>
              <a:chExt cx="9559416" cy="353649"/>
            </a:xfrm>
          </p:grpSpPr>
          <p:sp>
            <p:nvSpPr>
              <p:cNvPr id="47" name="Rectangle: Rounded Corners 46">
                <a:extLst>
                  <a:ext uri="{FF2B5EF4-FFF2-40B4-BE49-F238E27FC236}">
                    <a16:creationId xmlns:a16="http://schemas.microsoft.com/office/drawing/2014/main" id="{E6D7D5FE-BAB2-4588-A513-62AF706E3FA4}"/>
                  </a:ext>
                </a:extLst>
              </p:cNvPr>
              <p:cNvSpPr/>
              <p:nvPr/>
            </p:nvSpPr>
            <p:spPr>
              <a:xfrm>
                <a:off x="6354627" y="2691161"/>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Strategic Objectives</a:t>
                </a:r>
              </a:p>
            </p:txBody>
          </p:sp>
          <p:sp>
            <p:nvSpPr>
              <p:cNvPr id="48" name="Rectangle: Rounded Corners 47">
                <a:extLst>
                  <a:ext uri="{FF2B5EF4-FFF2-40B4-BE49-F238E27FC236}">
                    <a16:creationId xmlns:a16="http://schemas.microsoft.com/office/drawing/2014/main" id="{06B06281-1323-47B5-AAEB-5E75F26193EF}"/>
                  </a:ext>
                </a:extLst>
              </p:cNvPr>
              <p:cNvSpPr/>
              <p:nvPr/>
            </p:nvSpPr>
            <p:spPr>
              <a:xfrm>
                <a:off x="3889423" y="2691161"/>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Mission</a:t>
                </a:r>
              </a:p>
            </p:txBody>
          </p:sp>
          <p:sp>
            <p:nvSpPr>
              <p:cNvPr id="49" name="Rectangle: Rounded Corners 48">
                <a:extLst>
                  <a:ext uri="{FF2B5EF4-FFF2-40B4-BE49-F238E27FC236}">
                    <a16:creationId xmlns:a16="http://schemas.microsoft.com/office/drawing/2014/main" id="{B59C20CF-A1AE-4D08-BA9C-0E7E35F8490C}"/>
                  </a:ext>
                </a:extLst>
              </p:cNvPr>
              <p:cNvSpPr/>
              <p:nvPr/>
            </p:nvSpPr>
            <p:spPr>
              <a:xfrm>
                <a:off x="1424219" y="2691161"/>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Vision</a:t>
                </a:r>
              </a:p>
            </p:txBody>
          </p:sp>
          <p:sp>
            <p:nvSpPr>
              <p:cNvPr id="50" name="Rectangle: Rounded Corners 49">
                <a:extLst>
                  <a:ext uri="{FF2B5EF4-FFF2-40B4-BE49-F238E27FC236}">
                    <a16:creationId xmlns:a16="http://schemas.microsoft.com/office/drawing/2014/main" id="{0EFD15B1-A143-4B1E-96E3-EE257DC71A96}"/>
                  </a:ext>
                </a:extLst>
              </p:cNvPr>
              <p:cNvSpPr/>
              <p:nvPr/>
            </p:nvSpPr>
            <p:spPr>
              <a:xfrm>
                <a:off x="8819832" y="2691161"/>
                <a:ext cx="2163803" cy="353649"/>
              </a:xfrm>
              <a:prstGeom prst="round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274320" tIns="37148" rIns="74295" bIns="37148"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Strategic KPIs</a:t>
                </a:r>
              </a:p>
            </p:txBody>
          </p:sp>
          <p:pic>
            <p:nvPicPr>
              <p:cNvPr id="51" name="Picture 43" descr="Eye ">
                <a:extLst>
                  <a:ext uri="{FF2B5EF4-FFF2-40B4-BE49-F238E27FC236}">
                    <a16:creationId xmlns:a16="http://schemas.microsoft.com/office/drawing/2014/main" id="{0D90CB43-97E3-438E-A98C-3F7BB998FBA5}"/>
                  </a:ext>
                </a:extLst>
              </p:cNvPr>
              <p:cNvPicPr>
                <a:picLocks noChangeAspect="1" noChangeArrowheads="1"/>
              </p:cNvPicPr>
              <p:nvPr/>
            </p:nvPicPr>
            <p:blipFill>
              <a:blip r:embed="rId19" cstate="email">
                <a:alphaModFix amt="70000"/>
                <a:biLevel thresh="75000"/>
                <a:extLst>
                  <a:ext uri="{28A0092B-C50C-407E-A947-70E740481C1C}">
                    <a14:useLocalDpi xmlns:a14="http://schemas.microsoft.com/office/drawing/2010/main"/>
                  </a:ext>
                </a:extLst>
              </a:blip>
              <a:srcRect/>
              <a:stretch>
                <a:fillRect/>
              </a:stretch>
            </p:blipFill>
            <p:spPr bwMode="auto">
              <a:xfrm>
                <a:off x="1646507" y="2711574"/>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5" descr="Mission accomplished ">
                <a:extLst>
                  <a:ext uri="{FF2B5EF4-FFF2-40B4-BE49-F238E27FC236}">
                    <a16:creationId xmlns:a16="http://schemas.microsoft.com/office/drawing/2014/main" id="{5416EABD-19A8-4558-9179-9C7CDA395616}"/>
                  </a:ext>
                </a:extLst>
              </p:cNvPr>
              <p:cNvPicPr>
                <a:picLocks noChangeAspect="1" noChangeArrowheads="1"/>
              </p:cNvPicPr>
              <p:nvPr/>
            </p:nvPicPr>
            <p:blipFill>
              <a:blip r:embed="rId20" cstate="email">
                <a:alphaModFix amt="70000"/>
                <a:biLevel thresh="75000"/>
                <a:extLst>
                  <a:ext uri="{28A0092B-C50C-407E-A947-70E740481C1C}">
                    <a14:useLocalDpi xmlns:a14="http://schemas.microsoft.com/office/drawing/2010/main"/>
                  </a:ext>
                </a:extLst>
              </a:blip>
              <a:srcRect/>
              <a:stretch>
                <a:fillRect/>
              </a:stretch>
            </p:blipFill>
            <p:spPr bwMode="auto">
              <a:xfrm>
                <a:off x="4111711" y="2711574"/>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7" descr="Mission ">
                <a:extLst>
                  <a:ext uri="{FF2B5EF4-FFF2-40B4-BE49-F238E27FC236}">
                    <a16:creationId xmlns:a16="http://schemas.microsoft.com/office/drawing/2014/main" id="{A720F362-E595-459B-B915-0538A0DF3469}"/>
                  </a:ext>
                </a:extLst>
              </p:cNvPr>
              <p:cNvPicPr>
                <a:picLocks noChangeAspect="1" noChangeArrowheads="1"/>
              </p:cNvPicPr>
              <p:nvPr/>
            </p:nvPicPr>
            <p:blipFill>
              <a:blip r:embed="rId21" cstate="email">
                <a:alphaModFix amt="70000"/>
                <a:biLevel thresh="75000"/>
                <a:extLst>
                  <a:ext uri="{28A0092B-C50C-407E-A947-70E740481C1C}">
                    <a14:useLocalDpi xmlns:a14="http://schemas.microsoft.com/office/drawing/2010/main"/>
                  </a:ext>
                </a:extLst>
              </a:blip>
              <a:srcRect/>
              <a:stretch>
                <a:fillRect/>
              </a:stretch>
            </p:blipFill>
            <p:spPr bwMode="auto">
              <a:xfrm>
                <a:off x="6495854" y="2711574"/>
                <a:ext cx="312822" cy="31282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9" descr="Kpi ">
                <a:extLst>
                  <a:ext uri="{FF2B5EF4-FFF2-40B4-BE49-F238E27FC236}">
                    <a16:creationId xmlns:a16="http://schemas.microsoft.com/office/drawing/2014/main" id="{78CB7EF4-7D83-4E84-9DA3-E19176D43CF2}"/>
                  </a:ext>
                </a:extLst>
              </p:cNvPr>
              <p:cNvPicPr>
                <a:picLocks noChangeAspect="1" noChangeArrowheads="1"/>
              </p:cNvPicPr>
              <p:nvPr/>
            </p:nvPicPr>
            <p:blipFill>
              <a:blip r:embed="rId22" cstate="email">
                <a:alphaModFix amt="70000"/>
                <a:biLevel thresh="75000"/>
                <a:extLst>
                  <a:ext uri="{28A0092B-C50C-407E-A947-70E740481C1C}">
                    <a14:useLocalDpi xmlns:a14="http://schemas.microsoft.com/office/drawing/2010/main"/>
                  </a:ext>
                </a:extLst>
              </a:blip>
              <a:srcRect/>
              <a:stretch>
                <a:fillRect/>
              </a:stretch>
            </p:blipFill>
            <p:spPr bwMode="auto">
              <a:xfrm>
                <a:off x="9042120" y="2711574"/>
                <a:ext cx="312822" cy="31282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5" name="Group 54">
            <a:extLst>
              <a:ext uri="{FF2B5EF4-FFF2-40B4-BE49-F238E27FC236}">
                <a16:creationId xmlns:a16="http://schemas.microsoft.com/office/drawing/2014/main" id="{C767E6EF-083E-421D-A0AE-F3BEBD08A5E1}"/>
              </a:ext>
            </a:extLst>
          </p:cNvPr>
          <p:cNvGrpSpPr/>
          <p:nvPr/>
        </p:nvGrpSpPr>
        <p:grpSpPr>
          <a:xfrm>
            <a:off x="1246641" y="2913708"/>
            <a:ext cx="10495057" cy="1419109"/>
            <a:chOff x="1246642" y="3008714"/>
            <a:chExt cx="9914570" cy="1419109"/>
          </a:xfrm>
        </p:grpSpPr>
        <p:sp>
          <p:nvSpPr>
            <p:cNvPr id="56" name="Rectangle: Rounded Corners 55">
              <a:extLst>
                <a:ext uri="{FF2B5EF4-FFF2-40B4-BE49-F238E27FC236}">
                  <a16:creationId xmlns:a16="http://schemas.microsoft.com/office/drawing/2014/main" id="{E5976DCC-6A6B-47C9-8CC1-0B4295F98244}"/>
                </a:ext>
              </a:extLst>
            </p:cNvPr>
            <p:cNvSpPr/>
            <p:nvPr/>
          </p:nvSpPr>
          <p:spPr bwMode="auto">
            <a:xfrm>
              <a:off x="1246642" y="3008714"/>
              <a:ext cx="9914570" cy="1419109"/>
            </a:xfrm>
            <a:prstGeom prst="roundRect">
              <a:avLst>
                <a:gd name="adj" fmla="val 8541"/>
              </a:avLst>
            </a:prstGeom>
            <a:solidFill>
              <a:srgbClr val="E1E8E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1453896" numCol="1" spcCol="0" rtlCol="0" fromWordArt="0" anchor="t"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57" name="Group 56">
              <a:extLst>
                <a:ext uri="{FF2B5EF4-FFF2-40B4-BE49-F238E27FC236}">
                  <a16:creationId xmlns:a16="http://schemas.microsoft.com/office/drawing/2014/main" id="{20EAE4E5-FBD4-4567-9688-D5A85945A79C}"/>
                </a:ext>
              </a:extLst>
            </p:cNvPr>
            <p:cNvGrpSpPr/>
            <p:nvPr/>
          </p:nvGrpSpPr>
          <p:grpSpPr>
            <a:xfrm>
              <a:off x="1424219" y="3142405"/>
              <a:ext cx="9559416" cy="1151726"/>
              <a:chOff x="1424219" y="3345959"/>
              <a:chExt cx="9559416" cy="1151726"/>
            </a:xfrm>
          </p:grpSpPr>
          <p:sp>
            <p:nvSpPr>
              <p:cNvPr id="58" name="Rectangle: Rounded Corners 57">
                <a:extLst>
                  <a:ext uri="{FF2B5EF4-FFF2-40B4-BE49-F238E27FC236}">
                    <a16:creationId xmlns:a16="http://schemas.microsoft.com/office/drawing/2014/main" id="{EAB695AF-C511-435E-AD44-95DE47147E2A}"/>
                  </a:ext>
                </a:extLst>
              </p:cNvPr>
              <p:cNvSpPr/>
              <p:nvPr/>
            </p:nvSpPr>
            <p:spPr>
              <a:xfrm>
                <a:off x="1424219" y="3345959"/>
                <a:ext cx="2323078" cy="1151726"/>
              </a:xfrm>
              <a:prstGeom prst="roundRect">
                <a:avLst>
                  <a:gd name="adj" fmla="val 7234"/>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74295" tIns="0" rIns="0" bIns="37148" numCol="1" spcCol="0" rtlCol="0" fromWordArt="0" anchor="t" anchorCtr="0" forceAA="0" compatLnSpc="1">
                <a:prstTxWarp prst="textNoShape">
                  <a:avLst/>
                </a:prstTxWarp>
                <a:noAutofit/>
              </a:bodyPr>
              <a:lstStyle/>
              <a:p>
                <a:pPr algn="ctr"/>
                <a:r>
                  <a:rPr lang="en-US" sz="1200" b="1" dirty="0">
                    <a:solidFill>
                      <a:schemeClr val="tx1"/>
                    </a:solidFill>
                    <a:latin typeface="Calibri" panose="020F0502020204030204"/>
                  </a:rPr>
                  <a:t>Governance, Risk, Compliance</a:t>
                </a:r>
              </a:p>
              <a:p>
                <a:pPr marL="171450" indent="-171450">
                  <a:lnSpc>
                    <a:spcPts val="1200"/>
                  </a:lnSpc>
                  <a:buFont typeface="Wingdings" panose="05000000000000000000" pitchFamily="2" charset="2"/>
                  <a:buChar char="§"/>
                </a:pPr>
                <a:r>
                  <a:rPr lang="en-US" sz="1050" i="1" dirty="0">
                    <a:solidFill>
                      <a:srgbClr val="000000"/>
                    </a:solidFill>
                    <a:latin typeface="Calibri" panose="020F0502020204030204"/>
                  </a:rPr>
                  <a:t>Cybersecurity Risk Management</a:t>
                </a:r>
              </a:p>
              <a:p>
                <a:pPr marL="171450" indent="-171450">
                  <a:lnSpc>
                    <a:spcPts val="1200"/>
                  </a:lnSpc>
                  <a:buFont typeface="Wingdings" panose="05000000000000000000" pitchFamily="2" charset="2"/>
                  <a:buChar char="§"/>
                </a:pPr>
                <a:r>
                  <a:rPr lang="en-US" sz="1050" i="1" dirty="0">
                    <a:solidFill>
                      <a:srgbClr val="000000"/>
                    </a:solidFill>
                    <a:latin typeface="Calibri" panose="020F0502020204030204"/>
                  </a:rPr>
                  <a:t>Supply Chain and 3</a:t>
                </a:r>
                <a:r>
                  <a:rPr lang="en-US" sz="1050" i="1" baseline="30000" dirty="0">
                    <a:solidFill>
                      <a:srgbClr val="000000"/>
                    </a:solidFill>
                    <a:latin typeface="Calibri" panose="020F0502020204030204"/>
                  </a:rPr>
                  <a:t>rd</a:t>
                </a:r>
                <a:r>
                  <a:rPr lang="en-US" sz="1050" i="1" dirty="0">
                    <a:solidFill>
                      <a:srgbClr val="000000"/>
                    </a:solidFill>
                    <a:latin typeface="Calibri" panose="020F0502020204030204"/>
                  </a:rPr>
                  <a:t> Party Risk Mgmt.</a:t>
                </a:r>
              </a:p>
              <a:p>
                <a:pPr marL="171450" indent="-171450">
                  <a:lnSpc>
                    <a:spcPts val="1200"/>
                  </a:lnSpc>
                  <a:buFont typeface="Wingdings" panose="05000000000000000000" pitchFamily="2" charset="2"/>
                  <a:buChar char="§"/>
                </a:pPr>
                <a:r>
                  <a:rPr lang="en-US" sz="1050" i="1" dirty="0">
                    <a:solidFill>
                      <a:srgbClr val="000000"/>
                    </a:solidFill>
                    <a:latin typeface="Calibri" panose="020F0502020204030204"/>
                  </a:rPr>
                  <a:t>Audit and Compliance Management</a:t>
                </a:r>
              </a:p>
              <a:p>
                <a:pPr marL="171450" indent="-171450">
                  <a:lnSpc>
                    <a:spcPts val="1200"/>
                  </a:lnSpc>
                  <a:buFont typeface="Wingdings" panose="05000000000000000000" pitchFamily="2" charset="2"/>
                  <a:buChar char="§"/>
                </a:pPr>
                <a:r>
                  <a:rPr lang="en-US" sz="1050" i="1" dirty="0">
                    <a:solidFill>
                      <a:srgbClr val="000000"/>
                    </a:solidFill>
                    <a:latin typeface="Calibri" panose="020F0502020204030204"/>
                  </a:rPr>
                  <a:t>Policy, Standards &amp; Guidelines Mgmt.</a:t>
                </a:r>
              </a:p>
              <a:p>
                <a:pPr marL="171450" indent="-171450">
                  <a:lnSpc>
                    <a:spcPts val="1200"/>
                  </a:lnSpc>
                  <a:buFont typeface="Wingdings" panose="05000000000000000000" pitchFamily="2" charset="2"/>
                  <a:buChar char="§"/>
                </a:pPr>
                <a:r>
                  <a:rPr lang="en-US" sz="1050" i="1" dirty="0">
                    <a:solidFill>
                      <a:srgbClr val="000000"/>
                    </a:solidFill>
                    <a:latin typeface="Calibri" panose="020F0502020204030204"/>
                  </a:rPr>
                  <a:t>Awareness and Training</a:t>
                </a:r>
              </a:p>
            </p:txBody>
          </p:sp>
          <p:sp>
            <p:nvSpPr>
              <p:cNvPr id="59" name="Rectangle: Rounded Corners 58">
                <a:extLst>
                  <a:ext uri="{FF2B5EF4-FFF2-40B4-BE49-F238E27FC236}">
                    <a16:creationId xmlns:a16="http://schemas.microsoft.com/office/drawing/2014/main" id="{2FDEFE31-36B1-43E1-B570-BDE766ED1C54}"/>
                  </a:ext>
                </a:extLst>
              </p:cNvPr>
              <p:cNvSpPr/>
              <p:nvPr/>
            </p:nvSpPr>
            <p:spPr>
              <a:xfrm>
                <a:off x="3836332" y="3345959"/>
                <a:ext cx="2323078" cy="1151726"/>
              </a:xfrm>
              <a:prstGeom prst="roundRect">
                <a:avLst>
                  <a:gd name="adj" fmla="val 7234"/>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64008" tIns="0" rIns="0" bIns="37148" numCol="1" spcCol="0" rtlCol="0" fromWordArt="0" anchor="t" anchorCtr="0" forceAA="0" compatLnSpc="1">
                <a:prstTxWarp prst="textNoShape">
                  <a:avLst/>
                </a:prstTxWarp>
                <a:noAutofit/>
              </a:bodyPr>
              <a:lstStyle/>
              <a:p>
                <a:pPr marL="112713" marR="0" lvl="0" indent="0" algn="ctr" defTabSz="914400" rtl="0" eaLnBrk="1" fontAlgn="auto" latinLnBrk="0" hangingPunct="1">
                  <a:lnSpc>
                    <a:spcPct val="100000"/>
                  </a:lnSpc>
                  <a:spcBef>
                    <a:spcPts val="0"/>
                  </a:spcBef>
                  <a:buClrTx/>
                  <a:buSzTx/>
                  <a:buFontTx/>
                  <a:buNone/>
                  <a:tabLst/>
                  <a:defRPr/>
                </a:pPr>
                <a:r>
                  <a:rPr lang="en-US" sz="1200" b="1" dirty="0">
                    <a:latin typeface="Calibri" panose="020F0502020204030204"/>
                  </a:rPr>
                  <a:t>OT/IT Architecture &amp; Engineering</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Cybersecurity Architecture</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Data Protection Management</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Identity &amp; Access Management</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OT/ICS Security</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Cloud Security Management</a:t>
                </a:r>
              </a:p>
            </p:txBody>
          </p:sp>
          <p:sp>
            <p:nvSpPr>
              <p:cNvPr id="60" name="Rectangle: Rounded Corners 59">
                <a:extLst>
                  <a:ext uri="{FF2B5EF4-FFF2-40B4-BE49-F238E27FC236}">
                    <a16:creationId xmlns:a16="http://schemas.microsoft.com/office/drawing/2014/main" id="{F6E8A3B3-43D8-4DBB-B9CB-8DDE5B991878}"/>
                  </a:ext>
                </a:extLst>
              </p:cNvPr>
              <p:cNvSpPr/>
              <p:nvPr/>
            </p:nvSpPr>
            <p:spPr>
              <a:xfrm>
                <a:off x="6248445" y="3345959"/>
                <a:ext cx="2323078" cy="1151726"/>
              </a:xfrm>
              <a:prstGeom prst="roundRect">
                <a:avLst>
                  <a:gd name="adj" fmla="val 7234"/>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74295" tIns="0" rIns="0" bIns="37148" numCol="1" spcCol="0" rtlCol="0" fromWordArt="0" anchor="t" anchorCtr="0" forceAA="0" compatLnSpc="1">
                <a:prstTxWarp prst="textNoShape">
                  <a:avLst/>
                </a:prstTxWarp>
                <a:noAutofit/>
              </a:bodyPr>
              <a:lstStyle/>
              <a:p>
                <a:pPr marL="112713" algn="ctr">
                  <a:defRPr/>
                </a:pPr>
                <a:r>
                  <a:rPr lang="en-US" sz="1200" b="1" dirty="0">
                    <a:latin typeface="Calibri" panose="020F0502020204030204"/>
                  </a:rPr>
                  <a:t>Operations</a:t>
                </a:r>
              </a:p>
              <a:p>
                <a:pPr marL="171450" indent="-171450">
                  <a:lnSpc>
                    <a:spcPts val="1200"/>
                  </a:lnSpc>
                  <a:buFont typeface="Wingdings" panose="05000000000000000000" pitchFamily="2" charset="2"/>
                  <a:buChar char="§"/>
                  <a:defRPr/>
                </a:pPr>
                <a:r>
                  <a:rPr lang="en-US" sz="1050" i="1" dirty="0">
                    <a:solidFill>
                      <a:srgbClr val="000000"/>
                    </a:solidFill>
                    <a:latin typeface="Calibri" panose="020F0502020204030204"/>
                  </a:rPr>
                  <a:t>Threat Intelligence</a:t>
                </a:r>
              </a:p>
              <a:p>
                <a:pPr marL="171450" indent="-171450">
                  <a:lnSpc>
                    <a:spcPts val="1200"/>
                  </a:lnSpc>
                  <a:buFont typeface="Wingdings" panose="05000000000000000000" pitchFamily="2" charset="2"/>
                  <a:buChar char="§"/>
                  <a:defRPr/>
                </a:pPr>
                <a:r>
                  <a:rPr lang="en-US" sz="1050" i="1" dirty="0">
                    <a:latin typeface="Calibri" panose="020F0502020204030204"/>
                  </a:rPr>
                  <a:t>Incident Detection and Response</a:t>
                </a:r>
              </a:p>
              <a:p>
                <a:pPr marL="171450" indent="-171450">
                  <a:lnSpc>
                    <a:spcPts val="1200"/>
                  </a:lnSpc>
                  <a:buFont typeface="Wingdings" panose="05000000000000000000" pitchFamily="2" charset="2"/>
                  <a:buChar char="§"/>
                  <a:defRPr/>
                </a:pPr>
                <a:r>
                  <a:rPr lang="en-US" sz="1050" i="1" dirty="0">
                    <a:solidFill>
                      <a:srgbClr val="000000"/>
                    </a:solidFill>
                    <a:latin typeface="Calibri" panose="020F0502020204030204"/>
                  </a:rPr>
                  <a:t>Pen-testing &amp; Vulnerability Management</a:t>
                </a:r>
              </a:p>
              <a:p>
                <a:pPr marL="171450" indent="-171450">
                  <a:lnSpc>
                    <a:spcPts val="1200"/>
                  </a:lnSpc>
                  <a:buFont typeface="Wingdings" panose="05000000000000000000" pitchFamily="2" charset="2"/>
                  <a:buChar char="§"/>
                  <a:defRPr/>
                </a:pPr>
                <a:r>
                  <a:rPr lang="en-US" sz="1050" i="1" dirty="0">
                    <a:solidFill>
                      <a:srgbClr val="000000"/>
                    </a:solidFill>
                    <a:latin typeface="Calibri" panose="020F0502020204030204"/>
                  </a:rPr>
                  <a:t>Forensics &amp; Investigation</a:t>
                </a:r>
              </a:p>
            </p:txBody>
          </p:sp>
          <p:sp>
            <p:nvSpPr>
              <p:cNvPr id="61" name="Rectangle: Rounded Corners 60">
                <a:extLst>
                  <a:ext uri="{FF2B5EF4-FFF2-40B4-BE49-F238E27FC236}">
                    <a16:creationId xmlns:a16="http://schemas.microsoft.com/office/drawing/2014/main" id="{A5AE1790-7FB3-4278-8131-1805577C66EE}"/>
                  </a:ext>
                </a:extLst>
              </p:cNvPr>
              <p:cNvSpPr/>
              <p:nvPr/>
            </p:nvSpPr>
            <p:spPr>
              <a:xfrm>
                <a:off x="8660557" y="3345959"/>
                <a:ext cx="2323078" cy="1151726"/>
              </a:xfrm>
              <a:prstGeom prst="roundRect">
                <a:avLst>
                  <a:gd name="adj" fmla="val 7234"/>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74295" tIns="0" rIns="0" bIns="37148" numCol="1" spcCol="0" rtlCol="0" fromWordArt="0" anchor="t" anchorCtr="0" forceAA="0" compatLnSpc="1">
                <a:prstTxWarp prst="textNoShape">
                  <a:avLst/>
                </a:prstTxWarp>
                <a:noAutofit/>
              </a:bodyPr>
              <a:lstStyle/>
              <a:p>
                <a:pPr marL="112713" marR="0" lvl="0" indent="0" algn="ctr" fontAlgn="auto">
                  <a:lnSpc>
                    <a:spcPct val="100000"/>
                  </a:lnSpc>
                  <a:spcBef>
                    <a:spcPts val="0"/>
                  </a:spcBef>
                  <a:buClrTx/>
                  <a:buSzTx/>
                  <a:buFontTx/>
                  <a:buNone/>
                  <a:tabLst/>
                  <a:defRPr/>
                </a:pPr>
                <a:r>
                  <a:rPr lang="en-US" sz="1200" b="1" dirty="0">
                    <a:latin typeface="Calibri" panose="020F0502020204030204"/>
                  </a:rPr>
                  <a:t>Resilience</a:t>
                </a:r>
              </a:p>
              <a:p>
                <a:pPr marL="171450" marR="0" lvl="0" indent="-171450" fontAlgn="auto">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Business Continuity and DR</a:t>
                </a:r>
              </a:p>
              <a:p>
                <a:pPr marL="171450" marR="0" lvl="0" indent="-171450" fontAlgn="auto">
                  <a:lnSpc>
                    <a:spcPts val="1200"/>
                  </a:lnSpc>
                  <a:spcBef>
                    <a:spcPts val="0"/>
                  </a:spcBef>
                  <a:spcAft>
                    <a:spcPts val="0"/>
                  </a:spcAft>
                  <a:buClrTx/>
                  <a:buSzTx/>
                  <a:buFont typeface="Wingdings" panose="05000000000000000000" pitchFamily="2" charset="2"/>
                  <a:buChar char="§"/>
                  <a:tabLst/>
                  <a:defRPr/>
                </a:pPr>
                <a:r>
                  <a:rPr lang="en-US" sz="1050" i="1" dirty="0">
                    <a:solidFill>
                      <a:srgbClr val="000000"/>
                    </a:solidFill>
                    <a:latin typeface="Calibri" panose="020F0502020204030204"/>
                  </a:rPr>
                  <a:t>Exercise / Drill / Wargaming</a:t>
                </a:r>
              </a:p>
            </p:txBody>
          </p:sp>
          <p:pic>
            <p:nvPicPr>
              <p:cNvPr id="62" name="Picture 34" descr="Risk management ">
                <a:extLst>
                  <a:ext uri="{FF2B5EF4-FFF2-40B4-BE49-F238E27FC236}">
                    <a16:creationId xmlns:a16="http://schemas.microsoft.com/office/drawing/2014/main" id="{ABBD98C6-5FE3-4AD5-8A0A-898DB26FA740}"/>
                  </a:ext>
                </a:extLst>
              </p:cNvPr>
              <p:cNvPicPr>
                <a:picLocks noChangeAspect="1" noChangeArrowheads="1"/>
              </p:cNvPicPr>
              <p:nvPr/>
            </p:nvPicPr>
            <p:blipFill>
              <a:blip r:embed="rId23" cstate="email">
                <a:alphaModFix amt="70000"/>
                <a:biLevel thresh="75000"/>
                <a:extLst>
                  <a:ext uri="{28A0092B-C50C-407E-A947-70E740481C1C}">
                    <a14:useLocalDpi xmlns:a14="http://schemas.microsoft.com/office/drawing/2010/main"/>
                  </a:ext>
                </a:extLst>
              </a:blip>
              <a:srcRect/>
              <a:stretch>
                <a:fillRect/>
              </a:stretch>
            </p:blipFill>
            <p:spPr bwMode="auto">
              <a:xfrm>
                <a:off x="1463030" y="3367545"/>
                <a:ext cx="173646" cy="1736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6" descr="Blueprint ">
                <a:extLst>
                  <a:ext uri="{FF2B5EF4-FFF2-40B4-BE49-F238E27FC236}">
                    <a16:creationId xmlns:a16="http://schemas.microsoft.com/office/drawing/2014/main" id="{B8C9623C-512D-4B65-A165-AF760B346AB6}"/>
                  </a:ext>
                </a:extLst>
              </p:cNvPr>
              <p:cNvPicPr>
                <a:picLocks noChangeAspect="1" noChangeArrowheads="1"/>
              </p:cNvPicPr>
              <p:nvPr/>
            </p:nvPicPr>
            <p:blipFill>
              <a:blip r:embed="rId24" cstate="email">
                <a:alphaModFix amt="70000"/>
                <a:biLevel thresh="75000"/>
                <a:extLst>
                  <a:ext uri="{28A0092B-C50C-407E-A947-70E740481C1C}">
                    <a14:useLocalDpi xmlns:a14="http://schemas.microsoft.com/office/drawing/2010/main"/>
                  </a:ext>
                </a:extLst>
              </a:blip>
              <a:srcRect/>
              <a:stretch>
                <a:fillRect/>
              </a:stretch>
            </p:blipFill>
            <p:spPr bwMode="auto">
              <a:xfrm>
                <a:off x="3874945" y="3384055"/>
                <a:ext cx="133643" cy="13364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38" descr="Settings ">
                <a:extLst>
                  <a:ext uri="{FF2B5EF4-FFF2-40B4-BE49-F238E27FC236}">
                    <a16:creationId xmlns:a16="http://schemas.microsoft.com/office/drawing/2014/main" id="{1840AC0A-FECA-4008-8D81-579D0278FC6B}"/>
                  </a:ext>
                </a:extLst>
              </p:cNvPr>
              <p:cNvPicPr>
                <a:picLocks noChangeAspect="1" noChangeArrowheads="1"/>
              </p:cNvPicPr>
              <p:nvPr/>
            </p:nvPicPr>
            <p:blipFill>
              <a:blip r:embed="rId25" cstate="email">
                <a:alphaModFix amt="70000"/>
                <a:biLevel thresh="75000"/>
                <a:extLst>
                  <a:ext uri="{28A0092B-C50C-407E-A947-70E740481C1C}">
                    <a14:useLocalDpi xmlns:a14="http://schemas.microsoft.com/office/drawing/2010/main"/>
                  </a:ext>
                </a:extLst>
              </a:blip>
              <a:srcRect/>
              <a:stretch>
                <a:fillRect/>
              </a:stretch>
            </p:blipFill>
            <p:spPr bwMode="auto">
              <a:xfrm>
                <a:off x="6859749" y="3375534"/>
                <a:ext cx="171927" cy="17192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0" descr="Success ">
                <a:extLst>
                  <a:ext uri="{FF2B5EF4-FFF2-40B4-BE49-F238E27FC236}">
                    <a16:creationId xmlns:a16="http://schemas.microsoft.com/office/drawing/2014/main" id="{E40B406E-E395-45BF-A883-995913C499D6}"/>
                  </a:ext>
                </a:extLst>
              </p:cNvPr>
              <p:cNvPicPr>
                <a:picLocks noChangeAspect="1" noChangeArrowheads="1"/>
              </p:cNvPicPr>
              <p:nvPr/>
            </p:nvPicPr>
            <p:blipFill>
              <a:blip r:embed="rId26" cstate="email">
                <a:alphaModFix amt="70000"/>
                <a:biLevel thresh="75000"/>
                <a:extLst>
                  <a:ext uri="{28A0092B-C50C-407E-A947-70E740481C1C}">
                    <a14:useLocalDpi xmlns:a14="http://schemas.microsoft.com/office/drawing/2010/main"/>
                  </a:ext>
                </a:extLst>
              </a:blip>
              <a:srcRect/>
              <a:stretch>
                <a:fillRect/>
              </a:stretch>
            </p:blipFill>
            <p:spPr bwMode="auto">
              <a:xfrm>
                <a:off x="9317787" y="3362040"/>
                <a:ext cx="207704" cy="207704"/>
              </a:xfrm>
              <a:prstGeom prst="rect">
                <a:avLst/>
              </a:prstGeom>
              <a:noFill/>
              <a:extLst>
                <a:ext uri="{909E8E84-426E-40DD-AFC4-6F175D3DCCD1}">
                  <a14:hiddenFill xmlns:a14="http://schemas.microsoft.com/office/drawing/2010/main">
                    <a:solidFill>
                      <a:srgbClr val="FFFFFF"/>
                    </a:solidFill>
                  </a14:hiddenFill>
                </a:ext>
              </a:extLst>
            </p:spPr>
          </p:pic>
        </p:grpSp>
      </p:grpSp>
      <p:graphicFrame>
        <p:nvGraphicFramePr>
          <p:cNvPr id="66" name="Object 65" hidden="1">
            <a:extLst>
              <a:ext uri="{FF2B5EF4-FFF2-40B4-BE49-F238E27FC236}">
                <a16:creationId xmlns:a16="http://schemas.microsoft.com/office/drawing/2014/main" id="{224E4189-B311-4EA5-A693-CD0C7A98B834}"/>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526" imgH="526" progId="TCLayout.ActiveDocument.1">
                  <p:embed/>
                </p:oleObj>
              </mc:Choice>
              <mc:Fallback>
                <p:oleObj name="think-cell Slide" r:id="rId27" imgW="526" imgH="526" progId="TCLayout.ActiveDocument.1">
                  <p:embed/>
                  <p:pic>
                    <p:nvPicPr>
                      <p:cNvPr id="66" name="Object 65" hidden="1">
                        <a:extLst>
                          <a:ext uri="{FF2B5EF4-FFF2-40B4-BE49-F238E27FC236}">
                            <a16:creationId xmlns:a16="http://schemas.microsoft.com/office/drawing/2014/main" id="{224E4189-B311-4EA5-A693-CD0C7A98B834}"/>
                          </a:ext>
                        </a:extLst>
                      </p:cNvPr>
                      <p:cNvPicPr/>
                      <p:nvPr/>
                    </p:nvPicPr>
                    <p:blipFill>
                      <a:blip r:embed="rId28"/>
                      <a:stretch>
                        <a:fillRect/>
                      </a:stretch>
                    </p:blipFill>
                    <p:spPr>
                      <a:xfrm>
                        <a:off x="1144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42E065A8-72A5-4B76-9DE8-320758A164B7}"/>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sym typeface="Arial Narrow" panose="020B0606020202030204" pitchFamily="34" charset="0"/>
            </a:endParaRPr>
          </a:p>
        </p:txBody>
      </p:sp>
      <p:sp>
        <p:nvSpPr>
          <p:cNvPr id="67" name="Rectangle 66" hidden="1">
            <a:extLst>
              <a:ext uri="{FF2B5EF4-FFF2-40B4-BE49-F238E27FC236}">
                <a16:creationId xmlns:a16="http://schemas.microsoft.com/office/drawing/2014/main" id="{76DC6363-AC5C-4714-9B1B-25989A82EADC}"/>
              </a:ext>
            </a:extLst>
          </p:cNvPr>
          <p:cNvSpPr/>
          <p:nvPr>
            <p:custDataLst>
              <p:tags r:id="rId3"/>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sym typeface="Arial Narrow" panose="020B0606020202030204" pitchFamily="34" charset="0"/>
            </a:endParaRPr>
          </a:p>
        </p:txBody>
      </p:sp>
      <p:sp>
        <p:nvSpPr>
          <p:cNvPr id="2" name="Title 1">
            <a:extLst>
              <a:ext uri="{FF2B5EF4-FFF2-40B4-BE49-F238E27FC236}">
                <a16:creationId xmlns:a16="http://schemas.microsoft.com/office/drawing/2014/main" id="{BED3BEA1-C267-4DCB-914E-785AC4F27341}"/>
              </a:ext>
            </a:extLst>
          </p:cNvPr>
          <p:cNvSpPr>
            <a:spLocks noGrp="1"/>
          </p:cNvSpPr>
          <p:nvPr>
            <p:ph type="title"/>
          </p:nvPr>
        </p:nvSpPr>
        <p:spPr/>
        <p:txBody>
          <a:bodyPr vert="horz"/>
          <a:lstStyle/>
          <a:p>
            <a:r>
              <a:rPr lang="en-US" dirty="0"/>
              <a:t>We will leverage Booz Allen’s Cybersecurity Framework to develop the OXAGON Cybersecurity strategy and implementation roadmap</a:t>
            </a:r>
          </a:p>
        </p:txBody>
      </p:sp>
      <p:sp>
        <p:nvSpPr>
          <p:cNvPr id="5" name="Rectangle 4" hidden="1">
            <a:extLst>
              <a:ext uri="{FF2B5EF4-FFF2-40B4-BE49-F238E27FC236}">
                <a16:creationId xmlns:a16="http://schemas.microsoft.com/office/drawing/2014/main" id="{E059022D-1BE0-455A-84C6-BC0A8BAA03D1}"/>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endParaRPr>
          </a:p>
        </p:txBody>
      </p:sp>
      <p:sp>
        <p:nvSpPr>
          <p:cNvPr id="6" name="Rectangle 5" hidden="1">
            <a:extLst>
              <a:ext uri="{FF2B5EF4-FFF2-40B4-BE49-F238E27FC236}">
                <a16:creationId xmlns:a16="http://schemas.microsoft.com/office/drawing/2014/main" id="{8B2B9B86-4926-4A8D-88B0-6449B711A0C5}"/>
              </a:ext>
            </a:extLst>
          </p:cNvPr>
          <p:cNvSpPr/>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Arial" panose="020B0604020202020204" pitchFamily="34" charset="0"/>
            </a:endParaRPr>
          </a:p>
        </p:txBody>
      </p:sp>
      <p:sp>
        <p:nvSpPr>
          <p:cNvPr id="81" name="TextBox 80">
            <a:extLst>
              <a:ext uri="{FF2B5EF4-FFF2-40B4-BE49-F238E27FC236}">
                <a16:creationId xmlns:a16="http://schemas.microsoft.com/office/drawing/2014/main" id="{D1230925-1260-4699-BAF4-DE4F3A09D7FD}"/>
              </a:ext>
            </a:extLst>
          </p:cNvPr>
          <p:cNvSpPr txBox="1"/>
          <p:nvPr/>
        </p:nvSpPr>
        <p:spPr>
          <a:xfrm>
            <a:off x="450301" y="1639669"/>
            <a:ext cx="826502" cy="646331"/>
          </a:xfrm>
          <a:prstGeom prst="rect">
            <a:avLst/>
          </a:prstGeom>
          <a:noFill/>
        </p:spPr>
        <p:txBody>
          <a:bodyPr wrap="square" rtlCol="0">
            <a:spAutoFit/>
          </a:bodyPr>
          <a:lstStyle/>
          <a:p>
            <a:pPr algn="ctr"/>
            <a:r>
              <a:rPr lang="en-US" sz="1200" b="1" dirty="0"/>
              <a:t>OXAGONBusiness</a:t>
            </a:r>
          </a:p>
          <a:p>
            <a:pPr algn="ctr"/>
            <a:r>
              <a:rPr lang="en-US" sz="1200" b="1" dirty="0"/>
              <a:t>Units</a:t>
            </a:r>
          </a:p>
        </p:txBody>
      </p:sp>
      <p:sp>
        <p:nvSpPr>
          <p:cNvPr id="82" name="TextBox 81">
            <a:extLst>
              <a:ext uri="{FF2B5EF4-FFF2-40B4-BE49-F238E27FC236}">
                <a16:creationId xmlns:a16="http://schemas.microsoft.com/office/drawing/2014/main" id="{F4A7F2F5-D09A-4E84-A58D-D846A5F62AD3}"/>
              </a:ext>
            </a:extLst>
          </p:cNvPr>
          <p:cNvSpPr txBox="1"/>
          <p:nvPr/>
        </p:nvSpPr>
        <p:spPr>
          <a:xfrm>
            <a:off x="450301" y="2314786"/>
            <a:ext cx="826502" cy="461665"/>
          </a:xfrm>
          <a:prstGeom prst="rect">
            <a:avLst/>
          </a:prstGeom>
          <a:noFill/>
        </p:spPr>
        <p:txBody>
          <a:bodyPr wrap="square" rtlCol="0">
            <a:spAutoFit/>
          </a:bodyPr>
          <a:lstStyle/>
          <a:p>
            <a:pPr algn="ctr"/>
            <a:r>
              <a:rPr lang="en-US" sz="1200" b="1" dirty="0"/>
              <a:t>Strategic Direction</a:t>
            </a:r>
          </a:p>
        </p:txBody>
      </p:sp>
      <p:sp>
        <p:nvSpPr>
          <p:cNvPr id="83" name="TextBox 82">
            <a:extLst>
              <a:ext uri="{FF2B5EF4-FFF2-40B4-BE49-F238E27FC236}">
                <a16:creationId xmlns:a16="http://schemas.microsoft.com/office/drawing/2014/main" id="{BD458FA0-FF79-4D1A-8DA8-8AF4D43D6824}"/>
              </a:ext>
            </a:extLst>
          </p:cNvPr>
          <p:cNvSpPr txBox="1"/>
          <p:nvPr/>
        </p:nvSpPr>
        <p:spPr>
          <a:xfrm>
            <a:off x="450301" y="3352800"/>
            <a:ext cx="826502" cy="461665"/>
          </a:xfrm>
          <a:prstGeom prst="rect">
            <a:avLst/>
          </a:prstGeom>
          <a:noFill/>
        </p:spPr>
        <p:txBody>
          <a:bodyPr wrap="square" rtlCol="0">
            <a:spAutoFit/>
          </a:bodyPr>
          <a:lstStyle/>
          <a:p>
            <a:pPr algn="ctr"/>
            <a:r>
              <a:rPr lang="en-US" sz="1200" b="1" dirty="0"/>
              <a:t>CS Services</a:t>
            </a:r>
          </a:p>
        </p:txBody>
      </p:sp>
      <p:sp>
        <p:nvSpPr>
          <p:cNvPr id="84" name="TextBox 83">
            <a:extLst>
              <a:ext uri="{FF2B5EF4-FFF2-40B4-BE49-F238E27FC236}">
                <a16:creationId xmlns:a16="http://schemas.microsoft.com/office/drawing/2014/main" id="{1ECDB5B1-8BFF-4488-A6E7-F3C4EEDFA965}"/>
              </a:ext>
            </a:extLst>
          </p:cNvPr>
          <p:cNvSpPr txBox="1"/>
          <p:nvPr/>
        </p:nvSpPr>
        <p:spPr>
          <a:xfrm>
            <a:off x="450301" y="4378018"/>
            <a:ext cx="826502" cy="646331"/>
          </a:xfrm>
          <a:prstGeom prst="rect">
            <a:avLst/>
          </a:prstGeom>
          <a:noFill/>
        </p:spPr>
        <p:txBody>
          <a:bodyPr wrap="square" rtlCol="0">
            <a:spAutoFit/>
          </a:bodyPr>
          <a:lstStyle/>
          <a:p>
            <a:pPr algn="ctr"/>
            <a:r>
              <a:rPr lang="en-US" sz="1200" b="1" dirty="0"/>
              <a:t>Service Delivery Model</a:t>
            </a:r>
          </a:p>
        </p:txBody>
      </p:sp>
      <p:sp>
        <p:nvSpPr>
          <p:cNvPr id="85" name="TextBox 84">
            <a:extLst>
              <a:ext uri="{FF2B5EF4-FFF2-40B4-BE49-F238E27FC236}">
                <a16:creationId xmlns:a16="http://schemas.microsoft.com/office/drawing/2014/main" id="{CA1E24A4-C937-4E3E-9A98-A9A261991FA4}"/>
              </a:ext>
            </a:extLst>
          </p:cNvPr>
          <p:cNvSpPr txBox="1"/>
          <p:nvPr/>
        </p:nvSpPr>
        <p:spPr>
          <a:xfrm>
            <a:off x="450301" y="5139047"/>
            <a:ext cx="826502" cy="461665"/>
          </a:xfrm>
          <a:prstGeom prst="rect">
            <a:avLst/>
          </a:prstGeom>
          <a:noFill/>
        </p:spPr>
        <p:txBody>
          <a:bodyPr wrap="square" rtlCol="0">
            <a:spAutoFit/>
          </a:bodyPr>
          <a:lstStyle/>
          <a:p>
            <a:pPr algn="ctr"/>
            <a:r>
              <a:rPr lang="en-US" sz="1200" b="1" dirty="0"/>
              <a:t>Operating Model</a:t>
            </a:r>
          </a:p>
        </p:txBody>
      </p:sp>
      <p:sp>
        <p:nvSpPr>
          <p:cNvPr id="87" name="TextBox 86">
            <a:extLst>
              <a:ext uri="{FF2B5EF4-FFF2-40B4-BE49-F238E27FC236}">
                <a16:creationId xmlns:a16="http://schemas.microsoft.com/office/drawing/2014/main" id="{CEA699E3-5A79-4A72-B5CA-7B64D9FE2E21}"/>
              </a:ext>
            </a:extLst>
          </p:cNvPr>
          <p:cNvSpPr txBox="1"/>
          <p:nvPr/>
        </p:nvSpPr>
        <p:spPr>
          <a:xfrm>
            <a:off x="485650" y="5900355"/>
            <a:ext cx="755805" cy="276999"/>
          </a:xfrm>
          <a:prstGeom prst="rect">
            <a:avLst/>
          </a:prstGeom>
          <a:noFill/>
        </p:spPr>
        <p:txBody>
          <a:bodyPr wrap="square" rtlCol="0">
            <a:spAutoFit/>
          </a:bodyPr>
          <a:lstStyle/>
          <a:p>
            <a:pPr algn="ctr"/>
            <a:r>
              <a:rPr lang="en-US" sz="1200" b="1" dirty="0"/>
              <a:t>Enablers</a:t>
            </a:r>
          </a:p>
        </p:txBody>
      </p:sp>
      <p:sp>
        <p:nvSpPr>
          <p:cNvPr id="89" name="Footer Placeholder 3">
            <a:extLst>
              <a:ext uri="{FF2B5EF4-FFF2-40B4-BE49-F238E27FC236}">
                <a16:creationId xmlns:a16="http://schemas.microsoft.com/office/drawing/2014/main" id="{4B2450A6-041C-4F58-A2A2-170FFFAB9938}"/>
              </a:ext>
            </a:extLst>
          </p:cNvPr>
          <p:cNvSpPr>
            <a:spLocks noGrp="1"/>
          </p:cNvSpPr>
          <p:nvPr>
            <p:ph type="ftr" sz="quarter" idx="3"/>
          </p:nvPr>
        </p:nvSpPr>
        <p:spPr>
          <a:xfrm>
            <a:off x="766562" y="6484951"/>
            <a:ext cx="6003202" cy="375315"/>
          </a:xfrm>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solidFill>
                  <a:srgbClr val="243646"/>
                </a:solidFill>
              </a:rPr>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grpSp>
        <p:nvGrpSpPr>
          <p:cNvPr id="3" name="Group 2">
            <a:extLst>
              <a:ext uri="{FF2B5EF4-FFF2-40B4-BE49-F238E27FC236}">
                <a16:creationId xmlns:a16="http://schemas.microsoft.com/office/drawing/2014/main" id="{E25C6283-F4DF-4E90-A7D8-54562C0B8B68}"/>
              </a:ext>
            </a:extLst>
          </p:cNvPr>
          <p:cNvGrpSpPr/>
          <p:nvPr/>
        </p:nvGrpSpPr>
        <p:grpSpPr>
          <a:xfrm>
            <a:off x="1413879" y="1735226"/>
            <a:ext cx="10215987" cy="391317"/>
            <a:chOff x="1413879" y="1742283"/>
            <a:chExt cx="10215987" cy="391317"/>
          </a:xfrm>
        </p:grpSpPr>
        <p:sp>
          <p:nvSpPr>
            <p:cNvPr id="101" name="Chevron 34">
              <a:extLst>
                <a:ext uri="{FF2B5EF4-FFF2-40B4-BE49-F238E27FC236}">
                  <a16:creationId xmlns:a16="http://schemas.microsoft.com/office/drawing/2014/main" id="{C457C9D9-4ABB-41AC-8575-F413DD0835B7}"/>
                </a:ext>
              </a:extLst>
            </p:cNvPr>
            <p:cNvSpPr/>
            <p:nvPr/>
          </p:nvSpPr>
          <p:spPr>
            <a:xfrm>
              <a:off x="1413879" y="1747442"/>
              <a:ext cx="1647666" cy="370681"/>
            </a:xfrm>
            <a:prstGeom prst="roundRect">
              <a:avLst/>
            </a:prstGeom>
            <a:solidFill>
              <a:schemeClr val="accent3">
                <a:alpha val="74000"/>
              </a:schemeClr>
            </a:solidFill>
            <a:ln w="3175" cap="flat" cmpd="sng" algn="ctr">
              <a:solidFill>
                <a:schemeClr val="bg1"/>
              </a:solidFill>
              <a:prstDash val="solid"/>
              <a:miter lim="800000"/>
            </a:ln>
            <a:effectLst>
              <a:outerShdw blurRad="50800" dist="38100" dir="2700000" algn="tl" rotWithShape="0">
                <a:prstClr val="black">
                  <a:alpha val="40000"/>
                </a:prstClr>
              </a:outerShdw>
            </a:effectLst>
          </p:spPr>
          <p:txBody>
            <a:bodyPr lIns="0" rIns="0" rtlCol="0" anchor="ctr" anchorCtr="0"/>
            <a:lstStyle/>
            <a:p>
              <a:pPr marL="0" marR="0" lvl="0" indent="0" algn="ctr" defTabSz="914400" eaLnBrk="1" fontAlgn="auto" latinLnBrk="0" hangingPunct="1">
                <a:lnSpc>
                  <a:spcPts val="15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Calibri" panose="020F0502020204030204"/>
                  <a:ea typeface="+mn-ea"/>
                  <a:cs typeface="Arial Narrow"/>
                </a:rPr>
                <a:t>Supply Chain &amp; Logistics</a:t>
              </a:r>
            </a:p>
          </p:txBody>
        </p:sp>
        <p:sp>
          <p:nvSpPr>
            <p:cNvPr id="103" name="Chevron 34">
              <a:extLst>
                <a:ext uri="{FF2B5EF4-FFF2-40B4-BE49-F238E27FC236}">
                  <a16:creationId xmlns:a16="http://schemas.microsoft.com/office/drawing/2014/main" id="{57F9A1CB-D52B-469A-AAAC-C0EBCFC0066C}"/>
                </a:ext>
              </a:extLst>
            </p:cNvPr>
            <p:cNvSpPr/>
            <p:nvPr/>
          </p:nvSpPr>
          <p:spPr>
            <a:xfrm>
              <a:off x="5698039" y="1742283"/>
              <a:ext cx="1647666" cy="370681"/>
            </a:xfrm>
            <a:prstGeom prst="roundRect">
              <a:avLst/>
            </a:prstGeom>
            <a:solidFill>
              <a:schemeClr val="accent3">
                <a:alpha val="74000"/>
              </a:schemeClr>
            </a:solidFill>
            <a:ln w="3175" cap="flat" cmpd="sng" algn="ctr">
              <a:solidFill>
                <a:schemeClr val="bg1"/>
              </a:solidFill>
              <a:prstDash val="solid"/>
              <a:miter lim="800000"/>
            </a:ln>
            <a:effectLst>
              <a:outerShdw blurRad="50800" dist="38100" dir="2700000" algn="tl" rotWithShape="0">
                <a:prstClr val="black">
                  <a:alpha val="40000"/>
                </a:prstClr>
              </a:outerShdw>
            </a:effectLst>
          </p:spPr>
          <p:txBody>
            <a:bodyPr lIns="91440" rIns="91440" rtlCol="0" anchor="ctr" anchorCtr="0"/>
            <a:lstStyle/>
            <a:p>
              <a:pPr marL="0" marR="0" lvl="0" indent="0" algn="ctr" defTabSz="914400" rtl="0" eaLnBrk="1" fontAlgn="auto" latinLnBrk="0" hangingPunct="1">
                <a:lnSpc>
                  <a:spcPts val="1500"/>
                </a:lnSpc>
                <a:spcBef>
                  <a:spcPts val="0"/>
                </a:spcBef>
                <a:spcAft>
                  <a:spcPts val="0"/>
                </a:spcAft>
                <a:buClrTx/>
                <a:buSzTx/>
                <a:buFontTx/>
                <a:buNone/>
                <a:tabLst/>
                <a:defRPr/>
              </a:pPr>
              <a:r>
                <a:rPr lang="en-US" sz="1100" b="1" kern="0" dirty="0">
                  <a:solidFill>
                    <a:srgbClr val="FFFFFF"/>
                  </a:solidFill>
                  <a:latin typeface="Calibri" panose="020F0502020204030204"/>
                  <a:cs typeface="Arial Narrow"/>
                </a:rPr>
                <a:t>Clean Manufacturing</a:t>
              </a:r>
              <a:endParaRPr kumimoji="0" lang="en-US" sz="1100" b="1" i="0" u="none" strike="noStrike" kern="0" cap="none" spc="0" normalizeH="0" baseline="0" noProof="0" dirty="0">
                <a:ln>
                  <a:noFill/>
                </a:ln>
                <a:solidFill>
                  <a:srgbClr val="FFFFFF"/>
                </a:solidFill>
                <a:effectLst/>
                <a:uLnTx/>
                <a:uFillTx/>
                <a:latin typeface="Calibri" panose="020F0502020204030204"/>
                <a:ea typeface="+mn-ea"/>
                <a:cs typeface="Arial Narrow"/>
              </a:endParaRPr>
            </a:p>
          </p:txBody>
        </p:sp>
        <p:sp>
          <p:nvSpPr>
            <p:cNvPr id="102" name="Chevron 34">
              <a:extLst>
                <a:ext uri="{FF2B5EF4-FFF2-40B4-BE49-F238E27FC236}">
                  <a16:creationId xmlns:a16="http://schemas.microsoft.com/office/drawing/2014/main" id="{4C38AA88-1B70-40A1-A5A5-1069C1159B13}"/>
                </a:ext>
              </a:extLst>
            </p:cNvPr>
            <p:cNvSpPr/>
            <p:nvPr/>
          </p:nvSpPr>
          <p:spPr>
            <a:xfrm>
              <a:off x="7840119" y="1757760"/>
              <a:ext cx="1647666" cy="370681"/>
            </a:xfrm>
            <a:prstGeom prst="roundRect">
              <a:avLst/>
            </a:prstGeom>
            <a:solidFill>
              <a:schemeClr val="accent3">
                <a:alpha val="74000"/>
              </a:schemeClr>
            </a:solidFill>
            <a:ln w="3175" cap="flat" cmpd="sng" algn="ctr">
              <a:solidFill>
                <a:schemeClr val="bg1"/>
              </a:solidFill>
              <a:prstDash val="solid"/>
              <a:miter lim="800000"/>
            </a:ln>
            <a:effectLst>
              <a:outerShdw blurRad="50800" dist="38100" dir="2700000" algn="tl" rotWithShape="0">
                <a:prstClr val="black">
                  <a:alpha val="40000"/>
                </a:prstClr>
              </a:outerShdw>
            </a:effectLst>
          </p:spPr>
          <p:txBody>
            <a:bodyPr lIns="0" rIns="0" rtlCol="0" anchor="ctr" anchorCtr="0"/>
            <a:lstStyle/>
            <a:p>
              <a:pPr algn="ctr">
                <a:lnSpc>
                  <a:spcPts val="1500"/>
                </a:lnSpc>
              </a:pPr>
              <a:r>
                <a:rPr lang="en-US" sz="1100" b="1" kern="0" dirty="0">
                  <a:solidFill>
                    <a:srgbClr val="FFFFFF"/>
                  </a:solidFill>
                  <a:latin typeface="Calibri" panose="020F0502020204030204"/>
                </a:rPr>
                <a:t>OXAGON Village</a:t>
              </a:r>
            </a:p>
          </p:txBody>
        </p:sp>
        <p:sp>
          <p:nvSpPr>
            <p:cNvPr id="110" name="Chevron 34">
              <a:extLst>
                <a:ext uri="{FF2B5EF4-FFF2-40B4-BE49-F238E27FC236}">
                  <a16:creationId xmlns:a16="http://schemas.microsoft.com/office/drawing/2014/main" id="{12B66344-C1AF-408B-AA40-6CCE3409340B}"/>
                </a:ext>
              </a:extLst>
            </p:cNvPr>
            <p:cNvSpPr/>
            <p:nvPr/>
          </p:nvSpPr>
          <p:spPr>
            <a:xfrm>
              <a:off x="3555959" y="1752601"/>
              <a:ext cx="1647666" cy="370681"/>
            </a:xfrm>
            <a:prstGeom prst="roundRect">
              <a:avLst/>
            </a:prstGeom>
            <a:solidFill>
              <a:schemeClr val="accent3">
                <a:alpha val="74000"/>
              </a:schemeClr>
            </a:solidFill>
            <a:ln w="3175" cap="flat" cmpd="sng" algn="ctr">
              <a:solidFill>
                <a:schemeClr val="bg1"/>
              </a:solidFill>
              <a:prstDash val="solid"/>
              <a:miter lim="800000"/>
            </a:ln>
            <a:effectLst>
              <a:outerShdw blurRad="50800" dist="38100" dir="2700000" algn="tl" rotWithShape="0">
                <a:prstClr val="black">
                  <a:alpha val="40000"/>
                </a:prstClr>
              </a:outerShdw>
            </a:effectLst>
          </p:spPr>
          <p:txBody>
            <a:bodyPr lIns="0" rIns="0" rtlCol="0" anchor="ctr" anchorCtr="0"/>
            <a:lstStyle/>
            <a:p>
              <a:pPr algn="ctr">
                <a:lnSpc>
                  <a:spcPts val="1500"/>
                </a:lnSpc>
              </a:pPr>
              <a:r>
                <a:rPr lang="en-US" sz="1100" b="1" kern="0" dirty="0">
                  <a:solidFill>
                    <a:srgbClr val="FFFFFF"/>
                  </a:solidFill>
                  <a:latin typeface="Calibri" panose="020F0502020204030204"/>
                </a:rPr>
                <a:t>Maritime &amp; Port</a:t>
              </a:r>
            </a:p>
          </p:txBody>
        </p:sp>
        <p:sp>
          <p:nvSpPr>
            <p:cNvPr id="95" name="Chevron 34">
              <a:extLst>
                <a:ext uri="{FF2B5EF4-FFF2-40B4-BE49-F238E27FC236}">
                  <a16:creationId xmlns:a16="http://schemas.microsoft.com/office/drawing/2014/main" id="{2CCCF5ED-A60D-4DC5-8074-76D0A0967DE2}"/>
                </a:ext>
              </a:extLst>
            </p:cNvPr>
            <p:cNvSpPr/>
            <p:nvPr/>
          </p:nvSpPr>
          <p:spPr>
            <a:xfrm>
              <a:off x="9982200" y="1762919"/>
              <a:ext cx="1647666" cy="370681"/>
            </a:xfrm>
            <a:prstGeom prst="roundRect">
              <a:avLst/>
            </a:prstGeom>
            <a:solidFill>
              <a:schemeClr val="accent3">
                <a:alpha val="74000"/>
              </a:schemeClr>
            </a:solidFill>
            <a:ln w="3175" cap="flat" cmpd="sng" algn="ctr">
              <a:solidFill>
                <a:schemeClr val="bg1"/>
              </a:solidFill>
              <a:prstDash val="solid"/>
              <a:miter lim="800000"/>
            </a:ln>
            <a:effectLst>
              <a:outerShdw blurRad="50800" dist="38100" dir="2700000" algn="tl" rotWithShape="0">
                <a:prstClr val="black">
                  <a:alpha val="40000"/>
                </a:prstClr>
              </a:outerShdw>
            </a:effectLst>
          </p:spPr>
          <p:txBody>
            <a:bodyPr lIns="0" rIns="0" rtlCol="0" anchor="ctr" anchorCtr="0"/>
            <a:lstStyle/>
            <a:p>
              <a:pPr algn="ctr">
                <a:lnSpc>
                  <a:spcPts val="1500"/>
                </a:lnSpc>
              </a:pPr>
              <a:r>
                <a:rPr lang="en-US" sz="1100" b="1" i="1" kern="0" dirty="0">
                  <a:solidFill>
                    <a:srgbClr val="FFFFFF"/>
                  </a:solidFill>
                  <a:latin typeface="Calibri" panose="020F0502020204030204"/>
                </a:rPr>
                <a:t>Others</a:t>
              </a:r>
              <a:r>
                <a:rPr lang="en-US" sz="1100" b="1" i="1" kern="0" baseline="30000" dirty="0">
                  <a:solidFill>
                    <a:srgbClr val="FFFFFF"/>
                  </a:solidFill>
                  <a:latin typeface="Calibri" panose="020F0502020204030204"/>
                </a:rPr>
                <a:t>1</a:t>
              </a:r>
              <a:endParaRPr lang="en-US" sz="1100" b="1" i="1" kern="0" dirty="0">
                <a:solidFill>
                  <a:srgbClr val="FFFFFF"/>
                </a:solidFill>
                <a:latin typeface="Calibri" panose="020F0502020204030204"/>
              </a:endParaRPr>
            </a:p>
          </p:txBody>
        </p:sp>
      </p:grpSp>
      <p:sp>
        <p:nvSpPr>
          <p:cNvPr id="104" name="Text Placeholder 23">
            <a:extLst>
              <a:ext uri="{FF2B5EF4-FFF2-40B4-BE49-F238E27FC236}">
                <a16:creationId xmlns:a16="http://schemas.microsoft.com/office/drawing/2014/main" id="{D6B0E158-D104-4C80-B79D-F0A50FE6BFE0}"/>
              </a:ext>
            </a:extLst>
          </p:cNvPr>
          <p:cNvSpPr>
            <a:spLocks noGrp="1"/>
          </p:cNvSpPr>
          <p:nvPr>
            <p:ph type="body" sz="quarter" idx="11"/>
          </p:nvPr>
        </p:nvSpPr>
        <p:spPr>
          <a:xfrm>
            <a:off x="4787572" y="1112624"/>
            <a:ext cx="2616870" cy="215444"/>
          </a:xfrm>
        </p:spPr>
        <p:txBody>
          <a:bodyPr/>
          <a:lstStyle/>
          <a:p>
            <a:r>
              <a:rPr lang="en-US" dirty="0"/>
              <a:t>OXAGON Cybersecurity Framework</a:t>
            </a:r>
          </a:p>
        </p:txBody>
      </p:sp>
      <p:sp>
        <p:nvSpPr>
          <p:cNvPr id="91" name="Footer Placeholder 2">
            <a:extLst>
              <a:ext uri="{FF2B5EF4-FFF2-40B4-BE49-F238E27FC236}">
                <a16:creationId xmlns:a16="http://schemas.microsoft.com/office/drawing/2014/main" id="{B2FF2E7A-1E0F-4CB8-945D-4D5E1BDD5C78}"/>
              </a:ext>
            </a:extLst>
          </p:cNvPr>
          <p:cNvSpPr txBox="1">
            <a:spLocks/>
          </p:cNvSpPr>
          <p:nvPr/>
        </p:nvSpPr>
        <p:spPr>
          <a:xfrm>
            <a:off x="762000" y="6332551"/>
            <a:ext cx="10277879" cy="21185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1) Water, Energy, Communication, Residential &amp; Recreational Areas, R&amp;D, Agriculture</a:t>
            </a:r>
          </a:p>
        </p:txBody>
      </p:sp>
    </p:spTree>
    <p:extLst>
      <p:ext uri="{BB962C8B-B14F-4D97-AF65-F5344CB8AC3E}">
        <p14:creationId xmlns:p14="http://schemas.microsoft.com/office/powerpoint/2010/main" val="534910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 name="Object 88" hidden="1">
            <a:extLst>
              <a:ext uri="{FF2B5EF4-FFF2-40B4-BE49-F238E27FC236}">
                <a16:creationId xmlns:a16="http://schemas.microsoft.com/office/drawing/2014/main" id="{134E5DF3-82B8-4575-9275-831D460CEDED}"/>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3" imgW="532" imgH="533" progId="TCLayout.ActiveDocument.1">
                  <p:embed/>
                </p:oleObj>
              </mc:Choice>
              <mc:Fallback>
                <p:oleObj name="think-cell Slide" r:id="rId3" imgW="532" imgH="533" progId="TCLayout.ActiveDocument.1">
                  <p:embed/>
                  <p:pic>
                    <p:nvPicPr>
                      <p:cNvPr id="89" name="Object 88" hidden="1">
                        <a:extLst>
                          <a:ext uri="{FF2B5EF4-FFF2-40B4-BE49-F238E27FC236}">
                            <a16:creationId xmlns:a16="http://schemas.microsoft.com/office/drawing/2014/main" id="{134E5DF3-82B8-4575-9275-831D460CEDED}"/>
                          </a:ext>
                        </a:extLst>
                      </p:cNvPr>
                      <p:cNvPicPr/>
                      <p:nvPr/>
                    </p:nvPicPr>
                    <p:blipFill>
                      <a:blip r:embed="rId4"/>
                      <a:stretch>
                        <a:fillRect/>
                      </a:stretch>
                    </p:blipFill>
                    <p:spPr>
                      <a:xfrm>
                        <a:off x="1144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48AB7F1F-2216-4B3E-8CDB-11A2765A1A11}"/>
              </a:ext>
            </a:extLst>
          </p:cNvPr>
          <p:cNvSpPr>
            <a:spLocks noGrp="1"/>
          </p:cNvSpPr>
          <p:nvPr>
            <p:ph type="title"/>
          </p:nvPr>
        </p:nvSpPr>
        <p:spPr>
          <a:xfrm>
            <a:off x="722283" y="173774"/>
            <a:ext cx="10764458" cy="849809"/>
          </a:xfrm>
        </p:spPr>
        <p:txBody>
          <a:bodyPr vert="horz"/>
          <a:lstStyle/>
          <a:p>
            <a:r>
              <a:rPr lang="en-US" dirty="0">
                <a:solidFill>
                  <a:schemeClr val="tx1"/>
                </a:solidFill>
              </a:rPr>
              <a:t>We propose a 14-step approach along five phases to develop OXAGON’s Cybersecurity strategy and management controls</a:t>
            </a:r>
          </a:p>
        </p:txBody>
      </p:sp>
      <p:sp>
        <p:nvSpPr>
          <p:cNvPr id="77" name="Footer Placeholder 3">
            <a:extLst>
              <a:ext uri="{FF2B5EF4-FFF2-40B4-BE49-F238E27FC236}">
                <a16:creationId xmlns:a16="http://schemas.microsoft.com/office/drawing/2014/main" id="{675F619D-AE45-4458-AD5F-3863342EF7C1}"/>
              </a:ext>
            </a:extLst>
          </p:cNvPr>
          <p:cNvSpPr>
            <a:spLocks noGrp="1"/>
          </p:cNvSpPr>
          <p:nvPr>
            <p:ph type="ftr" sz="quarter" idx="3"/>
          </p:nvPr>
        </p:nvSpPr>
        <p:spPr>
          <a:xfrm>
            <a:off x="766562" y="6477000"/>
            <a:ext cx="6003202" cy="375315"/>
          </a:xfrm>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solidFill>
                  <a:srgbClr val="243646"/>
                </a:solidFill>
              </a:rPr>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83" name="Rectangle 82">
            <a:extLst>
              <a:ext uri="{FF2B5EF4-FFF2-40B4-BE49-F238E27FC236}">
                <a16:creationId xmlns:a16="http://schemas.microsoft.com/office/drawing/2014/main" id="{B211074E-DEE7-4D2E-848C-980C0EFFA716}"/>
              </a:ext>
            </a:extLst>
          </p:cNvPr>
          <p:cNvSpPr/>
          <p:nvPr/>
        </p:nvSpPr>
        <p:spPr>
          <a:xfrm>
            <a:off x="4401569" y="3570326"/>
            <a:ext cx="4815210" cy="2456054"/>
          </a:xfrm>
          <a:prstGeom prst="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B8F75AE9-84D1-4F4A-9121-8D6CD1D9F119}"/>
              </a:ext>
            </a:extLst>
          </p:cNvPr>
          <p:cNvSpPr/>
          <p:nvPr/>
        </p:nvSpPr>
        <p:spPr>
          <a:xfrm>
            <a:off x="1868285" y="1523868"/>
            <a:ext cx="2481205" cy="4495815"/>
          </a:xfrm>
          <a:prstGeom prst="rect">
            <a:avLst/>
          </a:prstGeom>
          <a:solidFill>
            <a:schemeClr val="accent3">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FA922460-8496-4F9F-B347-78F78215F744}"/>
              </a:ext>
            </a:extLst>
          </p:cNvPr>
          <p:cNvSpPr/>
          <p:nvPr/>
        </p:nvSpPr>
        <p:spPr>
          <a:xfrm>
            <a:off x="10715340" y="1523869"/>
            <a:ext cx="1279612" cy="4495814"/>
          </a:xfrm>
          <a:prstGeom prst="rect">
            <a:avLst/>
          </a:prstGeom>
          <a:solidFill>
            <a:schemeClr val="accent3">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5BA2C5D7-202E-437E-87DB-4FCB7C8B662F}"/>
              </a:ext>
            </a:extLst>
          </p:cNvPr>
          <p:cNvSpPr/>
          <p:nvPr/>
        </p:nvSpPr>
        <p:spPr>
          <a:xfrm>
            <a:off x="9272524" y="1523869"/>
            <a:ext cx="1373901" cy="4495814"/>
          </a:xfrm>
          <a:prstGeom prst="rect">
            <a:avLst/>
          </a:prstGeom>
          <a:solidFill>
            <a:schemeClr val="accent3">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9FCDC4D0-75F8-4788-A2F8-586CDECE78C2}"/>
              </a:ext>
            </a:extLst>
          </p:cNvPr>
          <p:cNvSpPr/>
          <p:nvPr/>
        </p:nvSpPr>
        <p:spPr>
          <a:xfrm>
            <a:off x="4403662" y="1523868"/>
            <a:ext cx="4813117" cy="1970255"/>
          </a:xfrm>
          <a:prstGeom prst="rect">
            <a:avLst/>
          </a:prstGeom>
          <a:solidFill>
            <a:schemeClr val="accent3">
              <a:lumMod val="20000"/>
              <a:lumOff val="80000"/>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5229EF7F-E2F2-4246-8334-3AC295B4798D}"/>
              </a:ext>
            </a:extLst>
          </p:cNvPr>
          <p:cNvCxnSpPr>
            <a:cxnSpLocks/>
          </p:cNvCxnSpPr>
          <p:nvPr/>
        </p:nvCxnSpPr>
        <p:spPr>
          <a:xfrm>
            <a:off x="521988" y="1316045"/>
            <a:ext cx="1333060"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0B0E2255-824B-4DD5-BC78-49C578DAB6FC}"/>
              </a:ext>
            </a:extLst>
          </p:cNvPr>
          <p:cNvCxnSpPr>
            <a:cxnSpLocks/>
          </p:cNvCxnSpPr>
          <p:nvPr/>
        </p:nvCxnSpPr>
        <p:spPr>
          <a:xfrm>
            <a:off x="1897835" y="1316045"/>
            <a:ext cx="2455847"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CCD10C7B-0A35-4071-80FB-F0C374EDA854}"/>
              </a:ext>
            </a:extLst>
          </p:cNvPr>
          <p:cNvCxnSpPr>
            <a:cxnSpLocks/>
          </p:cNvCxnSpPr>
          <p:nvPr/>
        </p:nvCxnSpPr>
        <p:spPr>
          <a:xfrm>
            <a:off x="9253409" y="1316045"/>
            <a:ext cx="1393016"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92FBB062-6779-4C0D-BDAE-174B00A4E417}"/>
              </a:ext>
            </a:extLst>
          </p:cNvPr>
          <p:cNvCxnSpPr>
            <a:cxnSpLocks/>
          </p:cNvCxnSpPr>
          <p:nvPr/>
        </p:nvCxnSpPr>
        <p:spPr>
          <a:xfrm>
            <a:off x="10715340" y="1316045"/>
            <a:ext cx="1279612"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39AEBDF-9B8E-4585-B5A7-B8B416215DEA}"/>
              </a:ext>
            </a:extLst>
          </p:cNvPr>
          <p:cNvCxnSpPr>
            <a:cxnSpLocks/>
          </p:cNvCxnSpPr>
          <p:nvPr/>
        </p:nvCxnSpPr>
        <p:spPr>
          <a:xfrm>
            <a:off x="4373246" y="1316046"/>
            <a:ext cx="4890970"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943EE4C8-2F6D-49FC-BC87-19E890268FC2}"/>
              </a:ext>
            </a:extLst>
          </p:cNvPr>
          <p:cNvSpPr txBox="1"/>
          <p:nvPr/>
        </p:nvSpPr>
        <p:spPr bwMode="gray">
          <a:xfrm>
            <a:off x="851265" y="1228663"/>
            <a:ext cx="674507" cy="174765"/>
          </a:xfrm>
          <a:prstGeom prst="rect">
            <a:avLst/>
          </a:prstGeom>
          <a:solidFill>
            <a:schemeClr val="bg1"/>
          </a:solidFill>
          <a:ln w="9525" algn="ctr">
            <a:noFill/>
            <a:miter lim="800000"/>
            <a:headEnd/>
            <a:tailEnd/>
          </a:ln>
        </p:spPr>
        <p:txBody>
          <a:bodyPr wrap="square" lIns="0" tIns="0" rIns="0" bIns="0" rtlCol="0" anchor="b" anchorCtr="0">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A. Kick-off</a:t>
            </a:r>
          </a:p>
        </p:txBody>
      </p:sp>
      <p:sp>
        <p:nvSpPr>
          <p:cNvPr id="125" name="TextBox 124">
            <a:extLst>
              <a:ext uri="{FF2B5EF4-FFF2-40B4-BE49-F238E27FC236}">
                <a16:creationId xmlns:a16="http://schemas.microsoft.com/office/drawing/2014/main" id="{F6ED69A1-DA2D-40B7-92B6-ED5720016CC5}"/>
              </a:ext>
            </a:extLst>
          </p:cNvPr>
          <p:cNvSpPr txBox="1"/>
          <p:nvPr/>
        </p:nvSpPr>
        <p:spPr bwMode="gray">
          <a:xfrm>
            <a:off x="2212922" y="1228663"/>
            <a:ext cx="1825673" cy="174765"/>
          </a:xfrm>
          <a:prstGeom prst="rect">
            <a:avLst/>
          </a:prstGeom>
          <a:solidFill>
            <a:schemeClr val="bg1"/>
          </a:solidFill>
          <a:ln w="9525" algn="ctr">
            <a:noFill/>
            <a:miter lim="800000"/>
            <a:headEnd/>
            <a:tailEnd/>
          </a:ln>
        </p:spPr>
        <p:txBody>
          <a:bodyPr wrap="square" lIns="0" tIns="0" rIns="0" bIns="0" rtlCol="0" anchor="b" anchorCtr="0">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B. Current State Assessment</a:t>
            </a:r>
          </a:p>
        </p:txBody>
      </p:sp>
      <p:sp>
        <p:nvSpPr>
          <p:cNvPr id="126" name="TextBox 125">
            <a:extLst>
              <a:ext uri="{FF2B5EF4-FFF2-40B4-BE49-F238E27FC236}">
                <a16:creationId xmlns:a16="http://schemas.microsoft.com/office/drawing/2014/main" id="{FCF7FA7E-EA92-4FE3-A685-AC2B578B5FB5}"/>
              </a:ext>
            </a:extLst>
          </p:cNvPr>
          <p:cNvSpPr txBox="1"/>
          <p:nvPr/>
        </p:nvSpPr>
        <p:spPr bwMode="gray">
          <a:xfrm>
            <a:off x="9550506" y="1166656"/>
            <a:ext cx="798821" cy="298778"/>
          </a:xfrm>
          <a:prstGeom prst="rect">
            <a:avLst/>
          </a:prstGeom>
          <a:solidFill>
            <a:schemeClr val="bg1"/>
          </a:solidFill>
          <a:ln w="9525" algn="ctr">
            <a:noFill/>
            <a:miter lim="800000"/>
            <a:headEnd/>
            <a:tailEnd/>
          </a:ln>
        </p:spPr>
        <p:txBody>
          <a:bodyPr wrap="square" lIns="0" tIns="0" rIns="0" bIns="0" rtlCol="0" anchor="b" anchorCtr="0">
            <a:no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D. Roadmap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Formulation</a:t>
            </a:r>
          </a:p>
        </p:txBody>
      </p:sp>
      <p:sp>
        <p:nvSpPr>
          <p:cNvPr id="127" name="TextBox 126">
            <a:extLst>
              <a:ext uri="{FF2B5EF4-FFF2-40B4-BE49-F238E27FC236}">
                <a16:creationId xmlns:a16="http://schemas.microsoft.com/office/drawing/2014/main" id="{5118DE8C-9B37-43D2-A217-272DE79A5B4E}"/>
              </a:ext>
            </a:extLst>
          </p:cNvPr>
          <p:cNvSpPr txBox="1"/>
          <p:nvPr/>
        </p:nvSpPr>
        <p:spPr bwMode="gray">
          <a:xfrm>
            <a:off x="10770950" y="1228663"/>
            <a:ext cx="1168393" cy="174765"/>
          </a:xfrm>
          <a:prstGeom prst="rect">
            <a:avLst/>
          </a:prstGeom>
          <a:solidFill>
            <a:schemeClr val="bg1"/>
          </a:solidFill>
          <a:ln w="9525" algn="ctr">
            <a:noFill/>
            <a:miter lim="800000"/>
            <a:headEnd/>
            <a:tailEnd/>
          </a:ln>
        </p:spPr>
        <p:txBody>
          <a:bodyPr wrap="square" lIns="0" tIns="0" rIns="0" bIns="0" rtlCol="0" anchor="b" anchorCtr="0">
            <a:no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E. Implementation</a:t>
            </a:r>
            <a:endParaRPr lang="en-US" sz="1100" dirty="0">
              <a:solidFill>
                <a:srgbClr val="000000"/>
              </a:solidFill>
              <a:latin typeface="Calibri" panose="020F0502020204030204"/>
            </a:endParaRPr>
          </a:p>
        </p:txBody>
      </p:sp>
      <p:sp>
        <p:nvSpPr>
          <p:cNvPr id="128" name="TextBox 127">
            <a:extLst>
              <a:ext uri="{FF2B5EF4-FFF2-40B4-BE49-F238E27FC236}">
                <a16:creationId xmlns:a16="http://schemas.microsoft.com/office/drawing/2014/main" id="{5DBE110E-0593-47AE-AB91-CF0B2D51473D}"/>
              </a:ext>
            </a:extLst>
          </p:cNvPr>
          <p:cNvSpPr txBox="1"/>
          <p:nvPr/>
        </p:nvSpPr>
        <p:spPr bwMode="gray">
          <a:xfrm>
            <a:off x="6023519" y="1228663"/>
            <a:ext cx="1431882" cy="174765"/>
          </a:xfrm>
          <a:prstGeom prst="rect">
            <a:avLst/>
          </a:prstGeom>
          <a:solidFill>
            <a:schemeClr val="bg1"/>
          </a:solidFill>
          <a:ln w="9525" algn="ctr">
            <a:noFill/>
            <a:miter lim="800000"/>
            <a:headEnd/>
            <a:tailEnd/>
          </a:ln>
        </p:spPr>
        <p:txBody>
          <a:bodyPr wrap="square" lIns="0" tIns="0" rIns="0" bIns="0" rtlCol="0" anchor="b" anchorCtr="0">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C. Target State Design</a:t>
            </a:r>
          </a:p>
        </p:txBody>
      </p:sp>
      <p:sp>
        <p:nvSpPr>
          <p:cNvPr id="137" name="Rectangle 136">
            <a:extLst>
              <a:ext uri="{FF2B5EF4-FFF2-40B4-BE49-F238E27FC236}">
                <a16:creationId xmlns:a16="http://schemas.microsoft.com/office/drawing/2014/main" id="{7525BE88-9372-41D9-9349-FC401AEFDF15}"/>
              </a:ext>
            </a:extLst>
          </p:cNvPr>
          <p:cNvSpPr/>
          <p:nvPr/>
        </p:nvSpPr>
        <p:spPr>
          <a:xfrm flipH="1">
            <a:off x="541537" y="1523869"/>
            <a:ext cx="1279267" cy="4495814"/>
          </a:xfrm>
          <a:prstGeom prst="rect">
            <a:avLst/>
          </a:prstGeom>
          <a:solidFill>
            <a:schemeClr val="bg2">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5" name="Rectangle 284">
            <a:extLst>
              <a:ext uri="{FF2B5EF4-FFF2-40B4-BE49-F238E27FC236}">
                <a16:creationId xmlns:a16="http://schemas.microsoft.com/office/drawing/2014/main" id="{52F6A86E-ED9F-4BE8-8102-D921C10E7E4F}"/>
              </a:ext>
            </a:extLst>
          </p:cNvPr>
          <p:cNvSpPr/>
          <p:nvPr/>
        </p:nvSpPr>
        <p:spPr>
          <a:xfrm>
            <a:off x="541537" y="6076732"/>
            <a:ext cx="11453415" cy="324068"/>
          </a:xfrm>
          <a:prstGeom prst="rect">
            <a:avLst/>
          </a:prstGeom>
          <a:solidFill>
            <a:schemeClr val="accent6">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rgbClr val="000000"/>
                </a:solidFill>
                <a:latin typeface="Calibri" panose="020F0502020204030204"/>
              </a:rPr>
              <a:t>Track 3 – Project Management</a:t>
            </a:r>
          </a:p>
        </p:txBody>
      </p:sp>
      <p:grpSp>
        <p:nvGrpSpPr>
          <p:cNvPr id="24" name="Group 23">
            <a:extLst>
              <a:ext uri="{FF2B5EF4-FFF2-40B4-BE49-F238E27FC236}">
                <a16:creationId xmlns:a16="http://schemas.microsoft.com/office/drawing/2014/main" id="{59414198-91C8-493E-BD0E-A55D25A01FC8}"/>
              </a:ext>
            </a:extLst>
          </p:cNvPr>
          <p:cNvGrpSpPr/>
          <p:nvPr/>
        </p:nvGrpSpPr>
        <p:grpSpPr>
          <a:xfrm>
            <a:off x="636052" y="2971800"/>
            <a:ext cx="1090237" cy="1218016"/>
            <a:chOff x="530741" y="3201834"/>
            <a:chExt cx="1107497" cy="935880"/>
          </a:xfrm>
        </p:grpSpPr>
        <p:sp>
          <p:nvSpPr>
            <p:cNvPr id="139" name="Rectangle 138">
              <a:extLst>
                <a:ext uri="{FF2B5EF4-FFF2-40B4-BE49-F238E27FC236}">
                  <a16:creationId xmlns:a16="http://schemas.microsoft.com/office/drawing/2014/main" id="{30CD4866-0B57-47BD-818E-F07DC81224A5}"/>
                </a:ext>
              </a:extLst>
            </p:cNvPr>
            <p:cNvSpPr/>
            <p:nvPr/>
          </p:nvSpPr>
          <p:spPr bwMode="auto">
            <a:xfrm>
              <a:off x="530741" y="3202362"/>
              <a:ext cx="1107497" cy="935352"/>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Ascertain OXAGON stakeholders’ cybersecurity </a:t>
              </a:r>
              <a:r>
                <a:rPr lang="en-US" sz="1000" dirty="0">
                  <a:solidFill>
                    <a:srgbClr val="000000"/>
                  </a:solidFill>
                  <a:latin typeface="Calibri" panose="020F0502020204030204"/>
                </a:rPr>
                <a:t>a</a:t>
              </a:r>
              <a:r>
                <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rPr>
                <a:t>spirations</a:t>
              </a:r>
            </a:p>
          </p:txBody>
        </p:sp>
        <p:sp>
          <p:nvSpPr>
            <p:cNvPr id="140" name="Rectangle: Rounded Corners 139">
              <a:extLst>
                <a:ext uri="{FF2B5EF4-FFF2-40B4-BE49-F238E27FC236}">
                  <a16:creationId xmlns:a16="http://schemas.microsoft.com/office/drawing/2014/main" id="{8F86DE5D-3C37-4303-96F3-32F6BBBED38C}"/>
                </a:ext>
              </a:extLst>
            </p:cNvPr>
            <p:cNvSpPr/>
            <p:nvPr/>
          </p:nvSpPr>
          <p:spPr bwMode="auto">
            <a:xfrm>
              <a:off x="531819" y="3201834"/>
              <a:ext cx="217189" cy="145732"/>
            </a:xfrm>
            <a:prstGeom prst="roundRect">
              <a:avLst/>
            </a:prstGeom>
            <a:solidFill>
              <a:schemeClr val="bg1">
                <a:lumMod val="50000"/>
              </a:schemeClr>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0</a:t>
              </a:r>
            </a:p>
          </p:txBody>
        </p:sp>
      </p:grpSp>
      <p:grpSp>
        <p:nvGrpSpPr>
          <p:cNvPr id="7" name="Group 6">
            <a:extLst>
              <a:ext uri="{FF2B5EF4-FFF2-40B4-BE49-F238E27FC236}">
                <a16:creationId xmlns:a16="http://schemas.microsoft.com/office/drawing/2014/main" id="{53D31C9E-6D28-488D-BEB2-AFEB45E3DB41}"/>
              </a:ext>
            </a:extLst>
          </p:cNvPr>
          <p:cNvGrpSpPr/>
          <p:nvPr/>
        </p:nvGrpSpPr>
        <p:grpSpPr>
          <a:xfrm>
            <a:off x="3190835" y="1905000"/>
            <a:ext cx="1090237" cy="1218016"/>
            <a:chOff x="2556960" y="4933078"/>
            <a:chExt cx="1161288" cy="1012715"/>
          </a:xfrm>
        </p:grpSpPr>
        <p:sp>
          <p:nvSpPr>
            <p:cNvPr id="151" name="Rectangle 150">
              <a:extLst>
                <a:ext uri="{FF2B5EF4-FFF2-40B4-BE49-F238E27FC236}">
                  <a16:creationId xmlns:a16="http://schemas.microsoft.com/office/drawing/2014/main" id="{0E75ED1C-E8BD-433E-A4C0-1C7E50F908B8}"/>
                </a:ext>
              </a:extLst>
            </p:cNvPr>
            <p:cNvSpPr/>
            <p:nvPr/>
          </p:nvSpPr>
          <p:spPr bwMode="auto">
            <a:xfrm>
              <a:off x="2556960" y="4933649"/>
              <a:ext cx="1161288" cy="1012144"/>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Benchmark Cities Comparable to OXAGON and Derive Best Practices and Trends</a:t>
              </a:r>
            </a:p>
          </p:txBody>
        </p:sp>
        <p:sp>
          <p:nvSpPr>
            <p:cNvPr id="152" name="Rectangle: Rounded Corners 151">
              <a:extLst>
                <a:ext uri="{FF2B5EF4-FFF2-40B4-BE49-F238E27FC236}">
                  <a16:creationId xmlns:a16="http://schemas.microsoft.com/office/drawing/2014/main" id="{A9B2D9CB-2AC4-4B5E-AB72-9463DEB709A1}"/>
                </a:ext>
              </a:extLst>
            </p:cNvPr>
            <p:cNvSpPr/>
            <p:nvPr/>
          </p:nvSpPr>
          <p:spPr bwMode="auto">
            <a:xfrm>
              <a:off x="2556960" y="4933078"/>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1.3</a:t>
              </a:r>
            </a:p>
          </p:txBody>
        </p:sp>
      </p:grpSp>
      <p:grpSp>
        <p:nvGrpSpPr>
          <p:cNvPr id="5" name="Group 4">
            <a:extLst>
              <a:ext uri="{FF2B5EF4-FFF2-40B4-BE49-F238E27FC236}">
                <a16:creationId xmlns:a16="http://schemas.microsoft.com/office/drawing/2014/main" id="{796C5303-B741-4E00-92A6-B37A01F517E2}"/>
              </a:ext>
            </a:extLst>
          </p:cNvPr>
          <p:cNvGrpSpPr/>
          <p:nvPr/>
        </p:nvGrpSpPr>
        <p:grpSpPr>
          <a:xfrm>
            <a:off x="1924245" y="4087810"/>
            <a:ext cx="1090237" cy="1218016"/>
            <a:chOff x="2556960" y="2816100"/>
            <a:chExt cx="1161288" cy="1012144"/>
          </a:xfrm>
        </p:grpSpPr>
        <p:sp>
          <p:nvSpPr>
            <p:cNvPr id="157" name="Rectangle 156">
              <a:extLst>
                <a:ext uri="{FF2B5EF4-FFF2-40B4-BE49-F238E27FC236}">
                  <a16:creationId xmlns:a16="http://schemas.microsoft.com/office/drawing/2014/main" id="{BA450F63-2494-45BA-B90B-EA5C23535913}"/>
                </a:ext>
              </a:extLst>
            </p:cNvPr>
            <p:cNvSpPr/>
            <p:nvPr/>
          </p:nvSpPr>
          <p:spPr bwMode="auto">
            <a:xfrm>
              <a:off x="2556960" y="2816100"/>
              <a:ext cx="1161288" cy="1012144"/>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Understand NEOM and OXAGON Cybersecurity Regulatory Context</a:t>
              </a:r>
            </a:p>
          </p:txBody>
        </p:sp>
        <p:sp>
          <p:nvSpPr>
            <p:cNvPr id="158" name="Rectangle: Rounded Corners 157">
              <a:extLst>
                <a:ext uri="{FF2B5EF4-FFF2-40B4-BE49-F238E27FC236}">
                  <a16:creationId xmlns:a16="http://schemas.microsoft.com/office/drawing/2014/main" id="{E5752FFB-ED06-4622-9282-82D7A245C674}"/>
                </a:ext>
              </a:extLst>
            </p:cNvPr>
            <p:cNvSpPr/>
            <p:nvPr/>
          </p:nvSpPr>
          <p:spPr bwMode="auto">
            <a:xfrm>
              <a:off x="2556960" y="2816100"/>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1.2</a:t>
              </a:r>
            </a:p>
          </p:txBody>
        </p:sp>
      </p:grpSp>
      <p:grpSp>
        <p:nvGrpSpPr>
          <p:cNvPr id="4" name="Group 3">
            <a:extLst>
              <a:ext uri="{FF2B5EF4-FFF2-40B4-BE49-F238E27FC236}">
                <a16:creationId xmlns:a16="http://schemas.microsoft.com/office/drawing/2014/main" id="{85822CBD-3233-4BE6-87B1-CC4D537FE6EE}"/>
              </a:ext>
            </a:extLst>
          </p:cNvPr>
          <p:cNvGrpSpPr/>
          <p:nvPr/>
        </p:nvGrpSpPr>
        <p:grpSpPr>
          <a:xfrm>
            <a:off x="1945580" y="1905000"/>
            <a:ext cx="1090237" cy="1218016"/>
            <a:chOff x="2556960" y="1757896"/>
            <a:chExt cx="1161288" cy="1012145"/>
          </a:xfrm>
        </p:grpSpPr>
        <p:sp>
          <p:nvSpPr>
            <p:cNvPr id="245" name="Rectangle 244">
              <a:extLst>
                <a:ext uri="{FF2B5EF4-FFF2-40B4-BE49-F238E27FC236}">
                  <a16:creationId xmlns:a16="http://schemas.microsoft.com/office/drawing/2014/main" id="{77AC489D-687B-4CF7-8308-2D544A3D662F}"/>
                </a:ext>
              </a:extLst>
            </p:cNvPr>
            <p:cNvSpPr/>
            <p:nvPr/>
          </p:nvSpPr>
          <p:spPr bwMode="auto">
            <a:xfrm>
              <a:off x="2556960" y="1757896"/>
              <a:ext cx="1161288" cy="1012145"/>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Calibri" panose="020F0502020204030204"/>
                  <a:ea typeface="+mn-ea"/>
                  <a:cs typeface="+mn-cs"/>
                </a:rPr>
                <a:t>Understand</a:t>
              </a:r>
            </a:p>
            <a:p>
              <a:pPr marL="0" marR="0" lvl="0" indent="0" algn="ctr" defTabSz="914400" rtl="0" eaLnBrk="0" fontAlgn="base" latinLnBrk="0" hangingPunct="0">
                <a:lnSpc>
                  <a:spcPct val="100000"/>
                </a:lnSpc>
                <a:spcBef>
                  <a:spcPts val="0"/>
                </a:spcBef>
                <a:spcAft>
                  <a:spcPts val="0"/>
                </a:spcAft>
                <a:buClrTx/>
                <a:buSzTx/>
                <a:buFontTx/>
                <a:buNone/>
                <a:tabLst/>
                <a:defRPr/>
              </a:pPr>
              <a:r>
                <a:rPr lang="en-US" sz="1000" dirty="0">
                  <a:latin typeface="Calibri" panose="020F0502020204030204"/>
                </a:rPr>
                <a:t>C</a:t>
              </a:r>
              <a:r>
                <a:rPr kumimoji="0" lang="en-US" sz="1000" b="0" i="0" u="none" strike="noStrike" kern="1200" cap="none" spc="0" normalizeH="0" baseline="0" noProof="0" dirty="0">
                  <a:ln>
                    <a:noFill/>
                  </a:ln>
                  <a:effectLst/>
                  <a:uLnTx/>
                  <a:uFillTx/>
                  <a:latin typeface="Calibri" panose="020F0502020204030204"/>
                  <a:ea typeface="+mn-ea"/>
                  <a:cs typeface="+mn-cs"/>
                </a:rPr>
                <a:t>urrent State </a:t>
              </a:r>
            </a:p>
            <a:p>
              <a:pPr marL="0" marR="0" lvl="0" indent="0" algn="ctr" defTabSz="914400" rtl="0" eaLnBrk="0" fontAlgn="base"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Calibri" panose="020F0502020204030204"/>
                  <a:ea typeface="+mn-ea"/>
                  <a:cs typeface="+mn-cs"/>
                </a:rPr>
                <a:t>of NEOM and OXAGON </a:t>
              </a:r>
              <a:r>
                <a:rPr lang="en-US" sz="1000" dirty="0">
                  <a:latin typeface="Calibri" panose="020F0502020204030204"/>
                </a:rPr>
                <a:t>O</a:t>
              </a:r>
              <a:r>
                <a:rPr kumimoji="0" lang="en-US" sz="1000" b="0" i="0" u="none" strike="noStrike" kern="1200" cap="none" spc="0" normalizeH="0" baseline="0" noProof="0" dirty="0">
                  <a:ln>
                    <a:noFill/>
                  </a:ln>
                  <a:effectLst/>
                  <a:uLnTx/>
                  <a:uFillTx/>
                  <a:latin typeface="Calibri" panose="020F0502020204030204"/>
                  <a:ea typeface="+mn-ea"/>
                  <a:cs typeface="+mn-cs"/>
                </a:rPr>
                <a:t>verall Business Strategy and Drivers</a:t>
              </a:r>
            </a:p>
          </p:txBody>
        </p:sp>
        <p:sp>
          <p:nvSpPr>
            <p:cNvPr id="246" name="Rectangle: Rounded Corners 245">
              <a:extLst>
                <a:ext uri="{FF2B5EF4-FFF2-40B4-BE49-F238E27FC236}">
                  <a16:creationId xmlns:a16="http://schemas.microsoft.com/office/drawing/2014/main" id="{CA57CC3C-650F-4EE7-A51A-A6E98F38C903}"/>
                </a:ext>
              </a:extLst>
            </p:cNvPr>
            <p:cNvSpPr/>
            <p:nvPr/>
          </p:nvSpPr>
          <p:spPr bwMode="auto">
            <a:xfrm>
              <a:off x="2556960" y="1757896"/>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1.1</a:t>
              </a:r>
            </a:p>
          </p:txBody>
        </p:sp>
      </p:grpSp>
      <p:grpSp>
        <p:nvGrpSpPr>
          <p:cNvPr id="6" name="Group 5">
            <a:extLst>
              <a:ext uri="{FF2B5EF4-FFF2-40B4-BE49-F238E27FC236}">
                <a16:creationId xmlns:a16="http://schemas.microsoft.com/office/drawing/2014/main" id="{80CB02F9-CA3E-4758-9855-BEED51F3C103}"/>
              </a:ext>
            </a:extLst>
          </p:cNvPr>
          <p:cNvGrpSpPr/>
          <p:nvPr/>
        </p:nvGrpSpPr>
        <p:grpSpPr>
          <a:xfrm>
            <a:off x="3169500" y="4087810"/>
            <a:ext cx="1090237" cy="1218016"/>
            <a:chOff x="2556960" y="3874303"/>
            <a:chExt cx="1161288" cy="1012716"/>
          </a:xfrm>
        </p:grpSpPr>
        <p:sp>
          <p:nvSpPr>
            <p:cNvPr id="250" name="Rectangle 249">
              <a:extLst>
                <a:ext uri="{FF2B5EF4-FFF2-40B4-BE49-F238E27FC236}">
                  <a16:creationId xmlns:a16="http://schemas.microsoft.com/office/drawing/2014/main" id="{83821737-E6BA-49D7-ABE4-7FFA5B20EE67}"/>
                </a:ext>
              </a:extLst>
            </p:cNvPr>
            <p:cNvSpPr/>
            <p:nvPr/>
          </p:nvSpPr>
          <p:spPr bwMode="auto">
            <a:xfrm>
              <a:off x="2556960" y="3874874"/>
              <a:ext cx="1161288" cy="1012145"/>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Assess Cybersecurity Threat landscape and Identify Potential Risks</a:t>
              </a:r>
            </a:p>
          </p:txBody>
        </p:sp>
        <p:sp>
          <p:nvSpPr>
            <p:cNvPr id="251" name="Rectangle: Rounded Corners 250">
              <a:extLst>
                <a:ext uri="{FF2B5EF4-FFF2-40B4-BE49-F238E27FC236}">
                  <a16:creationId xmlns:a16="http://schemas.microsoft.com/office/drawing/2014/main" id="{91AA80D3-06EE-4685-B5ED-703FD4BD7DF0}"/>
                </a:ext>
              </a:extLst>
            </p:cNvPr>
            <p:cNvSpPr/>
            <p:nvPr/>
          </p:nvSpPr>
          <p:spPr bwMode="auto">
            <a:xfrm>
              <a:off x="2556960" y="3874303"/>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900" b="1" dirty="0">
                  <a:solidFill>
                    <a:srgbClr val="FFFFFF"/>
                  </a:solidFill>
                  <a:latin typeface="Calibri" panose="020F0502020204030204"/>
                </a:rPr>
                <a:t>1.4</a:t>
              </a:r>
            </a:p>
          </p:txBody>
        </p:sp>
      </p:grpSp>
      <p:grpSp>
        <p:nvGrpSpPr>
          <p:cNvPr id="11" name="Group 10">
            <a:extLst>
              <a:ext uri="{FF2B5EF4-FFF2-40B4-BE49-F238E27FC236}">
                <a16:creationId xmlns:a16="http://schemas.microsoft.com/office/drawing/2014/main" id="{95083C13-8282-4CFA-97C0-FF7F41182B69}"/>
              </a:ext>
            </a:extLst>
          </p:cNvPr>
          <p:cNvGrpSpPr/>
          <p:nvPr/>
        </p:nvGrpSpPr>
        <p:grpSpPr>
          <a:xfrm>
            <a:off x="7941969" y="1905000"/>
            <a:ext cx="1090237" cy="1218016"/>
            <a:chOff x="8045097" y="2128380"/>
            <a:chExt cx="1161288" cy="1012716"/>
          </a:xfrm>
        </p:grpSpPr>
        <p:sp>
          <p:nvSpPr>
            <p:cNvPr id="263" name="Rectangle 262">
              <a:extLst>
                <a:ext uri="{FF2B5EF4-FFF2-40B4-BE49-F238E27FC236}">
                  <a16:creationId xmlns:a16="http://schemas.microsoft.com/office/drawing/2014/main" id="{D3E7E977-AFAD-454A-9014-B0D5BDA090A5}"/>
                </a:ext>
              </a:extLst>
            </p:cNvPr>
            <p:cNvSpPr/>
            <p:nvPr/>
          </p:nvSpPr>
          <p:spPr bwMode="auto">
            <a:xfrm>
              <a:off x="8045097" y="2128951"/>
              <a:ext cx="1161288" cy="1012145"/>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Design OXAGON’s Cybersecurity Target Organization, Governance, and Processes</a:t>
              </a:r>
            </a:p>
          </p:txBody>
        </p:sp>
        <p:sp>
          <p:nvSpPr>
            <p:cNvPr id="264" name="Rectangle: Rounded Corners 263">
              <a:extLst>
                <a:ext uri="{FF2B5EF4-FFF2-40B4-BE49-F238E27FC236}">
                  <a16:creationId xmlns:a16="http://schemas.microsoft.com/office/drawing/2014/main" id="{7736AFD5-6720-4B6A-A948-DF15891423F6}"/>
                </a:ext>
              </a:extLst>
            </p:cNvPr>
            <p:cNvSpPr/>
            <p:nvPr/>
          </p:nvSpPr>
          <p:spPr bwMode="auto">
            <a:xfrm>
              <a:off x="8045097" y="2128380"/>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1.7</a:t>
              </a:r>
            </a:p>
          </p:txBody>
        </p:sp>
      </p:grpSp>
      <p:grpSp>
        <p:nvGrpSpPr>
          <p:cNvPr id="20" name="Group 19">
            <a:extLst>
              <a:ext uri="{FF2B5EF4-FFF2-40B4-BE49-F238E27FC236}">
                <a16:creationId xmlns:a16="http://schemas.microsoft.com/office/drawing/2014/main" id="{C264E3B4-DA62-45BD-B90C-48BEE50D9FA6}"/>
              </a:ext>
            </a:extLst>
          </p:cNvPr>
          <p:cNvGrpSpPr/>
          <p:nvPr/>
        </p:nvGrpSpPr>
        <p:grpSpPr>
          <a:xfrm>
            <a:off x="10824058" y="2971800"/>
            <a:ext cx="1090237" cy="1218016"/>
            <a:chOff x="10932103" y="3395917"/>
            <a:chExt cx="1107497" cy="935880"/>
          </a:xfrm>
        </p:grpSpPr>
        <p:sp>
          <p:nvSpPr>
            <p:cNvPr id="143" name="Rectangle 142">
              <a:extLst>
                <a:ext uri="{FF2B5EF4-FFF2-40B4-BE49-F238E27FC236}">
                  <a16:creationId xmlns:a16="http://schemas.microsoft.com/office/drawing/2014/main" id="{850AF47F-02C3-4C75-83CF-B865BA430C69}"/>
                </a:ext>
              </a:extLst>
            </p:cNvPr>
            <p:cNvSpPr/>
            <p:nvPr/>
          </p:nvSpPr>
          <p:spPr bwMode="auto">
            <a:xfrm>
              <a:off x="10932103" y="3396445"/>
              <a:ext cx="1107497" cy="935352"/>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Develop Requests for Proposals to Implement Selected Cybersecurity Initiatives</a:t>
              </a:r>
            </a:p>
          </p:txBody>
        </p:sp>
        <p:sp>
          <p:nvSpPr>
            <p:cNvPr id="145" name="Rectangle: Rounded Corners 144">
              <a:extLst>
                <a:ext uri="{FF2B5EF4-FFF2-40B4-BE49-F238E27FC236}">
                  <a16:creationId xmlns:a16="http://schemas.microsoft.com/office/drawing/2014/main" id="{7E21F7FF-5DCE-44D9-BE19-D0C301684893}"/>
                </a:ext>
              </a:extLst>
            </p:cNvPr>
            <p:cNvSpPr/>
            <p:nvPr/>
          </p:nvSpPr>
          <p:spPr bwMode="auto">
            <a:xfrm>
              <a:off x="10932103" y="3395917"/>
              <a:ext cx="217189" cy="145732"/>
            </a:xfrm>
            <a:prstGeom prst="roundRect">
              <a:avLst/>
            </a:prstGeom>
            <a:solidFill>
              <a:schemeClr val="accent3"/>
            </a:solidFill>
            <a:ln>
              <a:noFill/>
            </a:ln>
          </p:spPr>
          <p:txBody>
            <a:bodyPr rot="0" spcFirstLastPara="0" vertOverflow="overflow" horzOverflow="overflow" vert="horz" wrap="non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50" b="1" dirty="0">
                  <a:solidFill>
                    <a:srgbClr val="FFFFFF"/>
                  </a:solidFill>
                  <a:latin typeface="Calibri" panose="020F0502020204030204"/>
                </a:rPr>
                <a:t>1.10</a:t>
              </a:r>
              <a:endParaRPr kumimoji="0" lang="en-US" sz="85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36BC20AC-8BBB-48CA-86C6-37309250FFC1}"/>
              </a:ext>
            </a:extLst>
          </p:cNvPr>
          <p:cNvGrpSpPr/>
          <p:nvPr/>
        </p:nvGrpSpPr>
        <p:grpSpPr>
          <a:xfrm>
            <a:off x="9414357" y="1905000"/>
            <a:ext cx="1090237" cy="1218016"/>
            <a:chOff x="9585515" y="2907810"/>
            <a:chExt cx="1107497" cy="935352"/>
          </a:xfrm>
        </p:grpSpPr>
        <p:sp>
          <p:nvSpPr>
            <p:cNvPr id="261" name="Rectangle 260">
              <a:extLst>
                <a:ext uri="{FF2B5EF4-FFF2-40B4-BE49-F238E27FC236}">
                  <a16:creationId xmlns:a16="http://schemas.microsoft.com/office/drawing/2014/main" id="{269EA28A-636B-40F1-B630-C89A6D7611B5}"/>
                </a:ext>
              </a:extLst>
            </p:cNvPr>
            <p:cNvSpPr/>
            <p:nvPr/>
          </p:nvSpPr>
          <p:spPr bwMode="auto">
            <a:xfrm>
              <a:off x="9585515" y="2907810"/>
              <a:ext cx="1107497" cy="935352"/>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r>
                <a:rPr lang="en-US" sz="1000" dirty="0">
                  <a:latin typeface="Calibri" panose="020F0502020204030204"/>
                </a:rPr>
                <a:t>Derive Initiatives and Develop Charters along with Performance Management Metrics </a:t>
              </a:r>
            </a:p>
          </p:txBody>
        </p:sp>
        <p:sp>
          <p:nvSpPr>
            <p:cNvPr id="262" name="Rectangle: Rounded Corners 261">
              <a:extLst>
                <a:ext uri="{FF2B5EF4-FFF2-40B4-BE49-F238E27FC236}">
                  <a16:creationId xmlns:a16="http://schemas.microsoft.com/office/drawing/2014/main" id="{15197F0B-8E70-4E64-903F-830AF9A106D7}"/>
                </a:ext>
              </a:extLst>
            </p:cNvPr>
            <p:cNvSpPr/>
            <p:nvPr/>
          </p:nvSpPr>
          <p:spPr bwMode="auto">
            <a:xfrm>
              <a:off x="9585515" y="2908927"/>
              <a:ext cx="217189" cy="145732"/>
            </a:xfrm>
            <a:prstGeom prst="roundRect">
              <a:avLst/>
            </a:prstGeom>
            <a:solidFill>
              <a:schemeClr val="accent3"/>
            </a:solidFill>
            <a:ln>
              <a:noFill/>
            </a:ln>
          </p:spPr>
          <p:txBody>
            <a:bodyPr rot="0" spcFirstLastPara="0" vertOverflow="overflow" horzOverflow="overflow" vert="horz" wrap="non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srgbClr val="FFFFFF"/>
                  </a:solidFill>
                  <a:effectLst/>
                  <a:uLnTx/>
                  <a:uFillTx/>
                  <a:latin typeface="Calibri" panose="020F0502020204030204"/>
                  <a:ea typeface="+mn-ea"/>
                  <a:cs typeface="+mn-cs"/>
                </a:rPr>
                <a:t>1.8</a:t>
              </a:r>
            </a:p>
          </p:txBody>
        </p:sp>
      </p:grpSp>
      <p:sp>
        <p:nvSpPr>
          <p:cNvPr id="266" name="Rectangle 265">
            <a:extLst>
              <a:ext uri="{FF2B5EF4-FFF2-40B4-BE49-F238E27FC236}">
                <a16:creationId xmlns:a16="http://schemas.microsoft.com/office/drawing/2014/main" id="{445CC422-1641-4534-BC49-ACA5BF5292FD}"/>
              </a:ext>
            </a:extLst>
          </p:cNvPr>
          <p:cNvSpPr/>
          <p:nvPr/>
        </p:nvSpPr>
        <p:spPr bwMode="auto">
          <a:xfrm>
            <a:off x="9420941" y="4098805"/>
            <a:ext cx="1090237" cy="1207021"/>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r>
              <a:rPr lang="en-US" sz="1000" dirty="0">
                <a:latin typeface="Calibri" panose="020F0502020204030204"/>
              </a:rPr>
              <a:t>Define 3-year Implementation Roadmap</a:t>
            </a:r>
          </a:p>
        </p:txBody>
      </p:sp>
      <p:sp>
        <p:nvSpPr>
          <p:cNvPr id="267" name="Rectangle: Rounded Corners 266">
            <a:extLst>
              <a:ext uri="{FF2B5EF4-FFF2-40B4-BE49-F238E27FC236}">
                <a16:creationId xmlns:a16="http://schemas.microsoft.com/office/drawing/2014/main" id="{2B15F25B-87F6-46E9-A5E2-F3D0CEB3E28A}"/>
              </a:ext>
            </a:extLst>
          </p:cNvPr>
          <p:cNvSpPr/>
          <p:nvPr/>
        </p:nvSpPr>
        <p:spPr bwMode="auto">
          <a:xfrm>
            <a:off x="9420941" y="4087810"/>
            <a:ext cx="213804" cy="188059"/>
          </a:xfrm>
          <a:prstGeom prst="roundRect">
            <a:avLst/>
          </a:prstGeom>
          <a:solidFill>
            <a:schemeClr val="accent3"/>
          </a:solidFill>
          <a:ln>
            <a:noFill/>
          </a:ln>
        </p:spPr>
        <p:txBody>
          <a:bodyPr rot="0" spcFirstLastPara="0" vertOverflow="overflow" horzOverflow="overflow" vert="horz" wrap="non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50" b="1" i="0" u="none" strike="noStrike" kern="1200" cap="none" spc="0" normalizeH="0" baseline="0" noProof="0" dirty="0">
                <a:ln>
                  <a:noFill/>
                </a:ln>
                <a:solidFill>
                  <a:srgbClr val="FFFFFF"/>
                </a:solidFill>
                <a:effectLst/>
                <a:uLnTx/>
                <a:uFillTx/>
                <a:latin typeface="Calibri" panose="020F0502020204030204"/>
                <a:ea typeface="+mn-ea"/>
                <a:cs typeface="+mn-cs"/>
              </a:rPr>
              <a:t>1.9</a:t>
            </a:r>
          </a:p>
        </p:txBody>
      </p:sp>
      <p:grpSp>
        <p:nvGrpSpPr>
          <p:cNvPr id="9" name="Group 8">
            <a:extLst>
              <a:ext uri="{FF2B5EF4-FFF2-40B4-BE49-F238E27FC236}">
                <a16:creationId xmlns:a16="http://schemas.microsoft.com/office/drawing/2014/main" id="{003BB74C-7D17-438E-B58E-37A10E66CE1B}"/>
              </a:ext>
            </a:extLst>
          </p:cNvPr>
          <p:cNvGrpSpPr/>
          <p:nvPr/>
        </p:nvGrpSpPr>
        <p:grpSpPr>
          <a:xfrm>
            <a:off x="4644594" y="1905000"/>
            <a:ext cx="1090237" cy="1218016"/>
            <a:chOff x="5476874" y="2128380"/>
            <a:chExt cx="1161288" cy="1012716"/>
          </a:xfrm>
        </p:grpSpPr>
        <p:sp>
          <p:nvSpPr>
            <p:cNvPr id="280" name="Rectangle 279">
              <a:extLst>
                <a:ext uri="{FF2B5EF4-FFF2-40B4-BE49-F238E27FC236}">
                  <a16:creationId xmlns:a16="http://schemas.microsoft.com/office/drawing/2014/main" id="{AC79E261-1317-4BA6-B669-3DCB2F7720EF}"/>
                </a:ext>
              </a:extLst>
            </p:cNvPr>
            <p:cNvSpPr/>
            <p:nvPr/>
          </p:nvSpPr>
          <p:spPr bwMode="auto">
            <a:xfrm>
              <a:off x="5476874" y="2128951"/>
              <a:ext cx="1161288" cy="1012145"/>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r>
                <a:rPr lang="en-US" sz="1000" dirty="0">
                  <a:latin typeface="Calibri" panose="020F0502020204030204"/>
                </a:rPr>
                <a:t>Develop OXAGON’s Cybersecurity Vision, Mission and Strategic Objectives</a:t>
              </a:r>
            </a:p>
          </p:txBody>
        </p:sp>
        <p:sp>
          <p:nvSpPr>
            <p:cNvPr id="281" name="Rectangle: Rounded Corners 280">
              <a:extLst>
                <a:ext uri="{FF2B5EF4-FFF2-40B4-BE49-F238E27FC236}">
                  <a16:creationId xmlns:a16="http://schemas.microsoft.com/office/drawing/2014/main" id="{D3D2DCBA-3D89-4EA5-86A4-60F3CAF2BEEB}"/>
                </a:ext>
              </a:extLst>
            </p:cNvPr>
            <p:cNvSpPr/>
            <p:nvPr/>
          </p:nvSpPr>
          <p:spPr bwMode="auto">
            <a:xfrm>
              <a:off x="5476874" y="2128380"/>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1.5</a:t>
              </a:r>
            </a:p>
          </p:txBody>
        </p:sp>
      </p:grpSp>
      <p:grpSp>
        <p:nvGrpSpPr>
          <p:cNvPr id="10" name="Group 9">
            <a:extLst>
              <a:ext uri="{FF2B5EF4-FFF2-40B4-BE49-F238E27FC236}">
                <a16:creationId xmlns:a16="http://schemas.microsoft.com/office/drawing/2014/main" id="{7AC60FEE-2BAF-416F-9671-ACD948B6F387}"/>
              </a:ext>
            </a:extLst>
          </p:cNvPr>
          <p:cNvGrpSpPr/>
          <p:nvPr/>
        </p:nvGrpSpPr>
        <p:grpSpPr>
          <a:xfrm>
            <a:off x="6293281" y="1905000"/>
            <a:ext cx="1090237" cy="1218016"/>
            <a:chOff x="6760985" y="2128380"/>
            <a:chExt cx="1161288" cy="1012716"/>
          </a:xfrm>
        </p:grpSpPr>
        <p:sp>
          <p:nvSpPr>
            <p:cNvPr id="278" name="Rectangle 277">
              <a:extLst>
                <a:ext uri="{FF2B5EF4-FFF2-40B4-BE49-F238E27FC236}">
                  <a16:creationId xmlns:a16="http://schemas.microsoft.com/office/drawing/2014/main" id="{F12C2F70-6DB9-47D4-8928-D35C782236A0}"/>
                </a:ext>
              </a:extLst>
            </p:cNvPr>
            <p:cNvSpPr/>
            <p:nvPr/>
          </p:nvSpPr>
          <p:spPr bwMode="auto">
            <a:xfrm>
              <a:off x="6760985" y="2128951"/>
              <a:ext cx="1161288" cy="1012145"/>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r>
                <a:rPr lang="en-US" sz="1000" dirty="0">
                  <a:latin typeface="Calibri" panose="020F0502020204030204"/>
                </a:rPr>
                <a:t>Design OXAGON’s Cybersecurity Services and Delivery Model </a:t>
              </a:r>
            </a:p>
          </p:txBody>
        </p:sp>
        <p:sp>
          <p:nvSpPr>
            <p:cNvPr id="279" name="Rectangle: Rounded Corners 278">
              <a:extLst>
                <a:ext uri="{FF2B5EF4-FFF2-40B4-BE49-F238E27FC236}">
                  <a16:creationId xmlns:a16="http://schemas.microsoft.com/office/drawing/2014/main" id="{A7ED327A-9256-4DD1-8913-8D545A431BC8}"/>
                </a:ext>
              </a:extLst>
            </p:cNvPr>
            <p:cNvSpPr/>
            <p:nvPr/>
          </p:nvSpPr>
          <p:spPr bwMode="auto">
            <a:xfrm>
              <a:off x="6760985" y="2128380"/>
              <a:ext cx="227738" cy="157696"/>
            </a:xfrm>
            <a:prstGeom prst="roundRect">
              <a:avLst/>
            </a:prstGeom>
            <a:solidFill>
              <a:schemeClr val="accent3"/>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1.6</a:t>
              </a:r>
            </a:p>
          </p:txBody>
        </p:sp>
      </p:grpSp>
      <p:sp>
        <p:nvSpPr>
          <p:cNvPr id="122" name="Rectangle 121">
            <a:extLst>
              <a:ext uri="{FF2B5EF4-FFF2-40B4-BE49-F238E27FC236}">
                <a16:creationId xmlns:a16="http://schemas.microsoft.com/office/drawing/2014/main" id="{F51052BE-F825-4542-930E-F1E73905A31D}"/>
              </a:ext>
            </a:extLst>
          </p:cNvPr>
          <p:cNvSpPr/>
          <p:nvPr/>
        </p:nvSpPr>
        <p:spPr bwMode="auto">
          <a:xfrm>
            <a:off x="7941969" y="4087810"/>
            <a:ext cx="1090237" cy="1217998"/>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r>
              <a:rPr lang="en-US" sz="1000" dirty="0">
                <a:latin typeface="Calibri" panose="020F0502020204030204"/>
              </a:rPr>
              <a:t>Develop OXAGON’s Cybersecurity Operating Procedures and Playbooks</a:t>
            </a:r>
          </a:p>
        </p:txBody>
      </p:sp>
      <p:sp>
        <p:nvSpPr>
          <p:cNvPr id="133" name="Rectangle 132">
            <a:extLst>
              <a:ext uri="{FF2B5EF4-FFF2-40B4-BE49-F238E27FC236}">
                <a16:creationId xmlns:a16="http://schemas.microsoft.com/office/drawing/2014/main" id="{32616865-AD22-4B6D-9667-F3A5E4AE5E03}"/>
              </a:ext>
            </a:extLst>
          </p:cNvPr>
          <p:cNvSpPr/>
          <p:nvPr/>
        </p:nvSpPr>
        <p:spPr bwMode="auto">
          <a:xfrm>
            <a:off x="6293281" y="4088487"/>
            <a:ext cx="1090237" cy="1217339"/>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r>
              <a:rPr lang="en-US" sz="1000" dirty="0">
                <a:latin typeface="Calibri" panose="020F0502020204030204"/>
              </a:rPr>
              <a:t>Develop OXAGON’s Cybersecurity Policies and Standards</a:t>
            </a:r>
          </a:p>
          <a:p>
            <a:pPr algn="ctr" eaLnBrk="0" fontAlgn="base" hangingPunct="0"/>
            <a:r>
              <a:rPr lang="en-US" sz="1000" dirty="0">
                <a:latin typeface="Calibri" panose="020F0502020204030204"/>
              </a:rPr>
              <a:t>in Alignment with Local Regulations</a:t>
            </a:r>
          </a:p>
        </p:txBody>
      </p:sp>
      <p:sp>
        <p:nvSpPr>
          <p:cNvPr id="134" name="Rectangle: Rounded Corners 133">
            <a:extLst>
              <a:ext uri="{FF2B5EF4-FFF2-40B4-BE49-F238E27FC236}">
                <a16:creationId xmlns:a16="http://schemas.microsoft.com/office/drawing/2014/main" id="{B4B5DE73-5FF5-4ABA-B754-4F2C63D779CE}"/>
              </a:ext>
            </a:extLst>
          </p:cNvPr>
          <p:cNvSpPr/>
          <p:nvPr/>
        </p:nvSpPr>
        <p:spPr bwMode="auto">
          <a:xfrm>
            <a:off x="6293281" y="4088487"/>
            <a:ext cx="213804" cy="188059"/>
          </a:xfrm>
          <a:prstGeom prst="roundRect">
            <a:avLst/>
          </a:prstGeom>
          <a:solidFill>
            <a:schemeClr val="tx2">
              <a:lumMod val="60000"/>
              <a:lumOff val="40000"/>
            </a:schemeClr>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2.2</a:t>
            </a:r>
          </a:p>
        </p:txBody>
      </p:sp>
      <p:grpSp>
        <p:nvGrpSpPr>
          <p:cNvPr id="17" name="Group 16">
            <a:extLst>
              <a:ext uri="{FF2B5EF4-FFF2-40B4-BE49-F238E27FC236}">
                <a16:creationId xmlns:a16="http://schemas.microsoft.com/office/drawing/2014/main" id="{16E0A619-DAB5-4DEC-A6B8-479CF14AEB25}"/>
              </a:ext>
            </a:extLst>
          </p:cNvPr>
          <p:cNvGrpSpPr/>
          <p:nvPr/>
        </p:nvGrpSpPr>
        <p:grpSpPr>
          <a:xfrm>
            <a:off x="4644594" y="4087810"/>
            <a:ext cx="1090237" cy="1218016"/>
            <a:chOff x="4630484" y="4252304"/>
            <a:chExt cx="1107497" cy="935353"/>
          </a:xfrm>
        </p:grpSpPr>
        <p:sp>
          <p:nvSpPr>
            <p:cNvPr id="276" name="Rectangle 275">
              <a:extLst>
                <a:ext uri="{FF2B5EF4-FFF2-40B4-BE49-F238E27FC236}">
                  <a16:creationId xmlns:a16="http://schemas.microsoft.com/office/drawing/2014/main" id="{B57B35AC-D22E-4031-87F5-DAC5779D7CB5}"/>
                </a:ext>
              </a:extLst>
            </p:cNvPr>
            <p:cNvSpPr/>
            <p:nvPr/>
          </p:nvSpPr>
          <p:spPr bwMode="auto">
            <a:xfrm>
              <a:off x="4630484" y="4252304"/>
              <a:ext cx="1107497" cy="935353"/>
            </a:xfrm>
            <a:prstGeom prst="rect">
              <a:avLst/>
            </a:prstGeom>
            <a:solidFill>
              <a:schemeClr val="bg1"/>
            </a:solidFill>
            <a:ln w="19050">
              <a:solidFill>
                <a:schemeClr val="bg1">
                  <a:lumMod val="85000"/>
                </a:schemeClr>
              </a:solid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r>
                <a:rPr lang="en-US" sz="1000" dirty="0">
                  <a:latin typeface="Calibri" panose="020F0502020204030204"/>
                </a:rPr>
                <a:t>Develop CSMS Frameworks (IT/OT control framework, risk management framework) </a:t>
              </a:r>
            </a:p>
          </p:txBody>
        </p:sp>
        <p:sp>
          <p:nvSpPr>
            <p:cNvPr id="277" name="Rectangle: Rounded Corners 276">
              <a:extLst>
                <a:ext uri="{FF2B5EF4-FFF2-40B4-BE49-F238E27FC236}">
                  <a16:creationId xmlns:a16="http://schemas.microsoft.com/office/drawing/2014/main" id="{F17B6C05-3BE3-4170-9FB0-A6C1D3239006}"/>
                </a:ext>
              </a:extLst>
            </p:cNvPr>
            <p:cNvSpPr/>
            <p:nvPr/>
          </p:nvSpPr>
          <p:spPr bwMode="auto">
            <a:xfrm>
              <a:off x="4630484" y="4252304"/>
              <a:ext cx="217189" cy="145732"/>
            </a:xfrm>
            <a:prstGeom prst="roundRect">
              <a:avLst/>
            </a:prstGeom>
            <a:solidFill>
              <a:schemeClr val="tx2">
                <a:lumMod val="60000"/>
                <a:lumOff val="40000"/>
              </a:schemeClr>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2.1</a:t>
              </a:r>
            </a:p>
          </p:txBody>
        </p:sp>
      </p:grpSp>
      <p:sp>
        <p:nvSpPr>
          <p:cNvPr id="74" name="TextBox 73">
            <a:extLst>
              <a:ext uri="{FF2B5EF4-FFF2-40B4-BE49-F238E27FC236}">
                <a16:creationId xmlns:a16="http://schemas.microsoft.com/office/drawing/2014/main" id="{61871E55-7D4B-43F6-AF36-FB27D81DBC55}"/>
              </a:ext>
            </a:extLst>
          </p:cNvPr>
          <p:cNvSpPr txBox="1"/>
          <p:nvPr/>
        </p:nvSpPr>
        <p:spPr>
          <a:xfrm>
            <a:off x="4401569" y="3570326"/>
            <a:ext cx="2014333" cy="307777"/>
          </a:xfrm>
          <a:prstGeom prst="rect">
            <a:avLst/>
          </a:prstGeom>
          <a:solidFill>
            <a:srgbClr val="EDF1F3"/>
          </a:solid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Track 2 – Cybersecurity Management Controls (Frameworks and Policy Set)</a:t>
            </a:r>
          </a:p>
        </p:txBody>
      </p:sp>
      <p:sp>
        <p:nvSpPr>
          <p:cNvPr id="75" name="TextBox 74">
            <a:extLst>
              <a:ext uri="{FF2B5EF4-FFF2-40B4-BE49-F238E27FC236}">
                <a16:creationId xmlns:a16="http://schemas.microsoft.com/office/drawing/2014/main" id="{61F8DB7F-328C-476B-984D-756EF3F7CEE1}"/>
              </a:ext>
            </a:extLst>
          </p:cNvPr>
          <p:cNvSpPr txBox="1"/>
          <p:nvPr/>
        </p:nvSpPr>
        <p:spPr>
          <a:xfrm>
            <a:off x="1929788" y="1521023"/>
            <a:ext cx="2431078" cy="307777"/>
          </a:xfrm>
          <a:prstGeom prst="rect">
            <a:avLst/>
          </a:prstGeom>
          <a:noFill/>
        </p:spPr>
        <p:txBody>
          <a:bodyPr wrap="square" lIns="0" tIns="0" rIns="0" bIns="0" rtlCol="0" anchor="ctr" anchorCtr="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rPr>
              <a:t>Track 1 – </a:t>
            </a:r>
            <a:r>
              <a:rPr lang="en-US" sz="1000" b="1" dirty="0">
                <a:solidFill>
                  <a:srgbClr val="000000"/>
                </a:solidFill>
                <a:latin typeface="Calibri" panose="020F0502020204030204"/>
              </a:rPr>
              <a:t>Cybersecurity Strategy and Implementation Roadmap</a:t>
            </a:r>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52D2122E-FB22-4E06-9420-117DA6C202EB}"/>
              </a:ext>
            </a:extLst>
          </p:cNvPr>
          <p:cNvSpPr/>
          <p:nvPr/>
        </p:nvSpPr>
        <p:spPr bwMode="auto">
          <a:xfrm>
            <a:off x="7941969" y="4088487"/>
            <a:ext cx="213804" cy="188059"/>
          </a:xfrm>
          <a:prstGeom prst="roundRect">
            <a:avLst/>
          </a:prstGeom>
          <a:solidFill>
            <a:schemeClr val="tx2">
              <a:lumMod val="60000"/>
              <a:lumOff val="40000"/>
            </a:schemeClr>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Calibri" panose="020F0502020204030204"/>
                <a:ea typeface="+mn-ea"/>
                <a:cs typeface="+mn-cs"/>
              </a:rPr>
              <a:t>2.3</a:t>
            </a:r>
          </a:p>
        </p:txBody>
      </p:sp>
      <p:sp>
        <p:nvSpPr>
          <p:cNvPr id="76" name="Rectangle 75">
            <a:extLst>
              <a:ext uri="{FF2B5EF4-FFF2-40B4-BE49-F238E27FC236}">
                <a16:creationId xmlns:a16="http://schemas.microsoft.com/office/drawing/2014/main" id="{C76F1650-65F9-4CC3-BC34-F0AD5BE8E5F3}"/>
              </a:ext>
            </a:extLst>
          </p:cNvPr>
          <p:cNvSpPr/>
          <p:nvPr/>
        </p:nvSpPr>
        <p:spPr bwMode="auto">
          <a:xfrm>
            <a:off x="8448751" y="6587007"/>
            <a:ext cx="1086415" cy="176988"/>
          </a:xfrm>
          <a:prstGeom prst="rect">
            <a:avLst/>
          </a:prstGeom>
          <a:solidFill>
            <a:schemeClr val="bg1"/>
          </a:solidFill>
          <a:ln w="19050">
            <a:solidFill>
              <a:schemeClr val="accent3">
                <a:lumMod val="40000"/>
                <a:lumOff val="60000"/>
              </a:schemeClr>
            </a:solidFill>
          </a:ln>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panose="020F0502020204030204"/>
                <a:ea typeface="+mn-ea"/>
                <a:cs typeface="+mn-cs"/>
              </a:rPr>
              <a:t>Steps </a:t>
            </a:r>
          </a:p>
        </p:txBody>
      </p:sp>
      <p:grpSp>
        <p:nvGrpSpPr>
          <p:cNvPr id="78" name="Group 77">
            <a:extLst>
              <a:ext uri="{FF2B5EF4-FFF2-40B4-BE49-F238E27FC236}">
                <a16:creationId xmlns:a16="http://schemas.microsoft.com/office/drawing/2014/main" id="{A3B5B501-8772-4AA0-9A38-BA894ADF56F2}"/>
              </a:ext>
            </a:extLst>
          </p:cNvPr>
          <p:cNvGrpSpPr/>
          <p:nvPr/>
        </p:nvGrpSpPr>
        <p:grpSpPr>
          <a:xfrm>
            <a:off x="6848544" y="6606252"/>
            <a:ext cx="1076256" cy="138499"/>
            <a:chOff x="6848544" y="6588668"/>
            <a:chExt cx="1076256" cy="138499"/>
          </a:xfrm>
        </p:grpSpPr>
        <p:cxnSp>
          <p:nvCxnSpPr>
            <p:cNvPr id="81" name="Straight Arrow Connector 80">
              <a:extLst>
                <a:ext uri="{FF2B5EF4-FFF2-40B4-BE49-F238E27FC236}">
                  <a16:creationId xmlns:a16="http://schemas.microsoft.com/office/drawing/2014/main" id="{47FCDDA1-0EC9-4E47-A3AC-3E88A4891E09}"/>
                </a:ext>
              </a:extLst>
            </p:cNvPr>
            <p:cNvCxnSpPr>
              <a:cxnSpLocks/>
            </p:cNvCxnSpPr>
            <p:nvPr/>
          </p:nvCxnSpPr>
          <p:spPr>
            <a:xfrm>
              <a:off x="6848544" y="6657917"/>
              <a:ext cx="1076256" cy="0"/>
            </a:xfrm>
            <a:prstGeom prst="straightConnector1">
              <a:avLst/>
            </a:prstGeom>
            <a:ln w="28575">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DB31DAF-E262-4660-AA59-D0AFA2AA8CC7}"/>
                </a:ext>
              </a:extLst>
            </p:cNvPr>
            <p:cNvSpPr txBox="1"/>
            <p:nvPr/>
          </p:nvSpPr>
          <p:spPr bwMode="gray">
            <a:xfrm>
              <a:off x="7116519" y="6588668"/>
              <a:ext cx="540306" cy="138499"/>
            </a:xfrm>
            <a:prstGeom prst="rect">
              <a:avLst/>
            </a:prstGeom>
            <a:solidFill>
              <a:schemeClr val="bg1"/>
            </a:solidFill>
            <a:ln w="9525" algn="ctr">
              <a:noFill/>
              <a:miter lim="800000"/>
              <a:headEnd/>
              <a:tailEnd/>
            </a:ln>
          </p:spPr>
          <p:txBody>
            <a:bodyPr wrap="square" lIns="0" tIns="0" rIns="0" bIns="0" rtlCol="0" anchor="b" anchorCtr="0">
              <a:spAutoFit/>
            </a:bodyPr>
            <a:lstStyle>
              <a:defPPr>
                <a:defRPr lang="en-US"/>
              </a:defPPr>
              <a:lvl1pPr algn="ctr">
                <a:defRPr sz="9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Calibri" panose="020F0502020204030204"/>
                  <a:ea typeface="+mn-ea"/>
                  <a:cs typeface="+mn-cs"/>
                </a:rPr>
                <a:t>Phases</a:t>
              </a:r>
            </a:p>
          </p:txBody>
        </p:sp>
      </p:grpSp>
      <p:sp>
        <p:nvSpPr>
          <p:cNvPr id="12" name="Arrow: Up-Down 11">
            <a:extLst>
              <a:ext uri="{FF2B5EF4-FFF2-40B4-BE49-F238E27FC236}">
                <a16:creationId xmlns:a16="http://schemas.microsoft.com/office/drawing/2014/main" id="{C826D690-2A48-4AC1-A92F-4E5F02CFC3B4}"/>
              </a:ext>
            </a:extLst>
          </p:cNvPr>
          <p:cNvSpPr/>
          <p:nvPr/>
        </p:nvSpPr>
        <p:spPr>
          <a:xfrm>
            <a:off x="6695517" y="3350144"/>
            <a:ext cx="229407" cy="36604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3590559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0, we will identify and start engaging with key NEOM and OXAGON stakeholders to gauge their needs, and identify main challenges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551458" y="1112624"/>
            <a:ext cx="5089085" cy="215444"/>
          </a:xfrm>
        </p:spPr>
        <p:txBody>
          <a:bodyPr/>
          <a:lstStyle/>
          <a:p>
            <a:r>
              <a:rPr lang="en-US" dirty="0"/>
              <a:t>Step 0: Ascertain OXAGON stakeholders’ cybersecurity aspirations</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1" indent="0" algn="l" defTabSz="914400" rtl="0" eaLnBrk="1" fontAlgn="auto" latinLnBrk="0" hangingPunct="1">
              <a:lnSpc>
                <a:spcPct val="100000"/>
              </a:lnSpc>
              <a:spcBef>
                <a:spcPts val="600"/>
              </a:spcBef>
              <a:buClr>
                <a:srgbClr val="243646"/>
              </a:buClr>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Project Kick-off</a:t>
            </a:r>
          </a:p>
          <a:p>
            <a:pPr marL="171450" marR="0" lvl="1" indent="-171450" algn="l" defTabSz="914400" rtl="0" eaLnBrk="1" fontAlgn="auto" latinLnBrk="0" hangingPunct="1">
              <a:lnSpc>
                <a:spcPct val="100000"/>
              </a:lnSpc>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Prepare and align on project management overview (e.g., timeline, team, meetings schedule, and deliverable acceptance process)</a:t>
            </a:r>
          </a:p>
          <a:p>
            <a:pPr marL="171450" marR="0" lvl="1" indent="-171450" algn="l" defTabSz="914400" rtl="0" eaLnBrk="1" fontAlgn="auto" latinLnBrk="0" hangingPunct="1">
              <a:lnSpc>
                <a:spcPct val="100000"/>
              </a:lnSpc>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Review project management reporting templates (e.g., progress updates, issues and risks log)</a:t>
            </a:r>
          </a:p>
          <a:p>
            <a:pPr marL="171450" marR="0" lvl="1" indent="-171450" algn="l" defTabSz="914400" rtl="0" eaLnBrk="1" fontAlgn="auto" latinLnBrk="0" hangingPunct="1">
              <a:lnSpc>
                <a:spcPct val="100000"/>
              </a:lnSpc>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Identify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potential key risks and develop mitigation plan</a:t>
            </a:r>
          </a:p>
          <a:p>
            <a:pPr marL="171450" marR="0" lvl="1" indent="-171450" algn="l" defTabSz="914400" rtl="0" eaLnBrk="1" fontAlgn="auto" latinLnBrk="0" hangingPunct="1">
              <a:lnSpc>
                <a:spcPct val="100000"/>
              </a:lnSpc>
              <a:spcBef>
                <a:spcPts val="0"/>
              </a:spcBef>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Coordinate Booz Allen and OXAGON’s team schedules and agree on project milestones to guide teamwork, promote coordination, communication, and accountability</a:t>
            </a:r>
          </a:p>
          <a:p>
            <a:pPr marL="171450" marR="0" lvl="1" indent="-171450" algn="l" defTabSz="914400" rtl="0" eaLnBrk="1" fontAlgn="auto" latinLnBrk="0" hangingPunct="1">
              <a:lnSpc>
                <a:spcPct val="100000"/>
              </a:lnSpc>
              <a:spcBef>
                <a:spcPts val="0"/>
              </a:spcBef>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and review project execution plan outlining approach, project team organization covering OXAGON and Booz Allen team member by function, resources, detailed work schedule and milestones associated with each phase and major activity throughout the project duration</a:t>
            </a:r>
          </a:p>
          <a:p>
            <a:pPr marL="171450" marR="0" lvl="1" indent="-171450" algn="l" defTabSz="914400" rtl="0" eaLnBrk="1" fontAlgn="auto" latinLnBrk="0" hangingPunct="1">
              <a:lnSpc>
                <a:spcPct val="100000"/>
              </a:lnSpc>
              <a:spcBef>
                <a:spcPts val="0"/>
              </a:spcBef>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and review project charter, describing and confirming the scope, schedule, and including a list of tasks, deliverables, assumptions, constraints, resources and effort of the team</a:t>
            </a:r>
          </a:p>
          <a:p>
            <a:pPr marL="0" lvl="1">
              <a:spcBef>
                <a:spcPts val="600"/>
              </a:spcBef>
              <a:buClr>
                <a:srgbClr val="243646"/>
              </a:buClr>
              <a:defRPr/>
            </a:pPr>
            <a:r>
              <a:rPr lang="en-US" sz="1200" b="1" i="1" dirty="0">
                <a:solidFill>
                  <a:srgbClr val="000000"/>
                </a:solidFill>
                <a:latin typeface="Calibri" panose="020F0502020204030204"/>
                <a:cs typeface="Arial" pitchFamily="34" charset="0"/>
              </a:rPr>
              <a:t>Stakeholder Identification and Engagement Plan</a:t>
            </a:r>
          </a:p>
          <a:p>
            <a:pPr marL="171450" marR="0" lvl="1" indent="-171450" algn="l" defTabSz="914400" rtl="0" eaLnBrk="1" fontAlgn="auto" latinLnBrk="0" hangingPunct="1">
              <a:lnSpc>
                <a:spcPct val="100000"/>
              </a:lnSpc>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Identify a list of key NEOM and OXAGON internal and external stakeholders (e.g., NEOM Chief Information Security Officer, OXAGON Head of cybersecurity, OXAGON Leadership, business unit's representatives such as ports and maritime) that will be involved in the project</a:t>
            </a:r>
          </a:p>
          <a:p>
            <a:pPr marL="171450" marR="0" lvl="1" indent="-171450" algn="l" defTabSz="914400" rtl="0" eaLnBrk="1" fontAlgn="auto" latinLnBrk="0" hangingPunct="1">
              <a:lnSpc>
                <a:spcPct val="100000"/>
              </a:lnSpc>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Determine level of involvement of each stakeholder and engagement method (e.g., data request, surveys, interviews, workshops)</a:t>
            </a:r>
          </a:p>
          <a:p>
            <a:pPr marL="171450" marR="0" lvl="1" indent="-171450" algn="l" defTabSz="914400" rtl="0" eaLnBrk="1" fontAlgn="auto" latinLnBrk="0" hangingPunct="1">
              <a:lnSpc>
                <a:spcPct val="100000"/>
              </a:lnSpc>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Develop and align on a high-level stakeholder engagement plan with OXAGON project leadership</a:t>
            </a:r>
          </a:p>
          <a:p>
            <a:pPr marL="171450" marR="0" lvl="1" indent="-171450" algn="l" defTabSz="914400" rtl="0" eaLnBrk="1" fontAlgn="auto" latinLnBrk="0" hangingPunct="1">
              <a:lnSpc>
                <a:spcPct val="100000"/>
              </a:lnSpc>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Schedule interviews and meetings with selected stakeholders and prepare interview customized questionnaires</a:t>
            </a:r>
          </a:p>
          <a:p>
            <a:pPr marL="0" lvl="1">
              <a:spcBef>
                <a:spcPts val="600"/>
              </a:spcBef>
              <a:buClr>
                <a:srgbClr val="243646"/>
              </a:buClr>
              <a:defRPr/>
            </a:pPr>
            <a:r>
              <a:rPr lang="en-US" sz="1200" b="1" i="1" dirty="0">
                <a:solidFill>
                  <a:srgbClr val="000000"/>
                </a:solidFill>
                <a:latin typeface="Calibri" panose="020F0502020204030204"/>
                <a:cs typeface="Arial" pitchFamily="34" charset="0"/>
              </a:rPr>
              <a:t>Stakeholder Aspirations</a:t>
            </a:r>
          </a:p>
          <a:p>
            <a:pPr marL="171450" marR="0" lvl="1" indent="-171450" algn="l" defTabSz="914400" rtl="0" eaLnBrk="1" fontAlgn="auto" latinLnBrk="0" hangingPunct="1">
              <a:lnSpc>
                <a:spcPct val="100000"/>
              </a:lnSpc>
              <a:buClr>
                <a:srgbClr val="243646"/>
              </a:buClr>
              <a:buSzTx/>
              <a:buFont typeface="Wingdings" panose="05000000000000000000" pitchFamily="2" charset="2"/>
              <a:buChar char="§"/>
              <a:tabLst/>
              <a:defRPr/>
            </a:pPr>
            <a:r>
              <a:rPr lang="en-US" sz="1200" dirty="0">
                <a:solidFill>
                  <a:srgbClr val="000000"/>
                </a:solidFill>
                <a:latin typeface="Calibri" panose="020F0502020204030204"/>
                <a:cs typeface="Arial" pitchFamily="34" charset="0"/>
              </a:rPr>
              <a:t>Conduct interviews with identified strategic and senior stakeholders to identify their aspirations, needs and envisioned goals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for OXAGON’s cybersecurity and risk management capabilities</a:t>
            </a:r>
          </a:p>
          <a:p>
            <a:pPr marL="171450" marR="0" lvl="1" indent="-171450" algn="l" defTabSz="914400" rtl="0" eaLnBrk="1" fontAlgn="auto" latinLnBrk="0" hangingPunct="1">
              <a:lnSpc>
                <a:spcPct val="100000"/>
              </a:lnSpc>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Derive OXAGON’s key pain points and challenges pertaining to c</a:t>
            </a:r>
            <a:r>
              <a:rPr lang="en-US" sz="1200" dirty="0" err="1">
                <a:solidFill>
                  <a:srgbClr val="000000"/>
                </a:solidFill>
                <a:latin typeface="Calibri" panose="020F0502020204030204"/>
                <a:cs typeface="Arial" pitchFamily="34" charset="0"/>
              </a:rPr>
              <a:t>ybers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ecurity capabilities, threat landscape, and governance landscape</a:t>
            </a:r>
          </a:p>
          <a:p>
            <a:pPr marL="171450" marR="0" lvl="1" indent="-171450" algn="l" defTabSz="914400" rtl="0" eaLnBrk="1" fontAlgn="auto" latinLnBrk="0" hangingPunct="1">
              <a:lnSpc>
                <a:spcPct val="100000"/>
              </a:lnSpc>
              <a:buClr>
                <a:srgbClr val="243646"/>
              </a:buClr>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endParaRPr>
          </a:p>
        </p:txBody>
      </p:sp>
      <p:grpSp>
        <p:nvGrpSpPr>
          <p:cNvPr id="18" name="Group 17">
            <a:extLst>
              <a:ext uri="{FF2B5EF4-FFF2-40B4-BE49-F238E27FC236}">
                <a16:creationId xmlns:a16="http://schemas.microsoft.com/office/drawing/2014/main" id="{C8C2ECD5-465D-4746-9D42-A7DCB20DD369}"/>
              </a:ext>
            </a:extLst>
          </p:cNvPr>
          <p:cNvGrpSpPr/>
          <p:nvPr/>
        </p:nvGrpSpPr>
        <p:grpSpPr>
          <a:xfrm>
            <a:off x="9384181" y="3956896"/>
            <a:ext cx="2137935" cy="2342901"/>
            <a:chOff x="9386637" y="1503189"/>
            <a:chExt cx="2137935" cy="2342901"/>
          </a:xfrm>
        </p:grpSpPr>
        <p:sp>
          <p:nvSpPr>
            <p:cNvPr id="21" name="Rectangle 20">
              <a:extLst>
                <a:ext uri="{FF2B5EF4-FFF2-40B4-BE49-F238E27FC236}">
                  <a16:creationId xmlns:a16="http://schemas.microsoft.com/office/drawing/2014/main" id="{CDF4DE6A-9CE0-4E0C-B4A0-BFCF1F8FC1F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2" name="Rectangle 21">
              <a:extLst>
                <a:ext uri="{FF2B5EF4-FFF2-40B4-BE49-F238E27FC236}">
                  <a16:creationId xmlns:a16="http://schemas.microsoft.com/office/drawing/2014/main" id="{730C1184-637E-4BE4-9E05-423A2205A02B}"/>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Project Plan</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Project Management Reporting Templates</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Project Engagement Plan </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Stakeholder Meeting Minutes </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Key Stakeholder Aspirations</a:t>
              </a:r>
            </a:p>
          </p:txBody>
        </p:sp>
      </p:grpSp>
      <p:sp>
        <p:nvSpPr>
          <p:cNvPr id="23" name="Rectangle 22">
            <a:extLst>
              <a:ext uri="{FF2B5EF4-FFF2-40B4-BE49-F238E27FC236}">
                <a16:creationId xmlns:a16="http://schemas.microsoft.com/office/drawing/2014/main" id="{A62A5875-A61D-4876-9B03-2F2ACA49CDD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24" name="Rectangle 23">
            <a:extLst>
              <a:ext uri="{FF2B5EF4-FFF2-40B4-BE49-F238E27FC236}">
                <a16:creationId xmlns:a16="http://schemas.microsoft.com/office/drawing/2014/main" id="{CB058346-6900-451C-9010-6672E03BBCD9}"/>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Project scope, objectives, goals, approach, assumptions, roles and responsibilities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List of key NEOM and OXAGON stakeholders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Booz Allen interview guides</a:t>
            </a:r>
          </a:p>
        </p:txBody>
      </p:sp>
      <p:sp>
        <p:nvSpPr>
          <p:cNvPr id="16" name="Footer Placeholder 2">
            <a:extLst>
              <a:ext uri="{FF2B5EF4-FFF2-40B4-BE49-F238E27FC236}">
                <a16:creationId xmlns:a16="http://schemas.microsoft.com/office/drawing/2014/main" id="{BC06F6AD-AD4D-498F-93EC-5180BBAA4138}"/>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4" name="Rectangle: Rounded Corners 13">
            <a:extLst>
              <a:ext uri="{FF2B5EF4-FFF2-40B4-BE49-F238E27FC236}">
                <a16:creationId xmlns:a16="http://schemas.microsoft.com/office/drawing/2014/main" id="{B6318F0B-19B0-4F7E-AAE0-A70D2DD3BE2A}"/>
              </a:ext>
            </a:extLst>
          </p:cNvPr>
          <p:cNvSpPr/>
          <p:nvPr/>
        </p:nvSpPr>
        <p:spPr>
          <a:xfrm>
            <a:off x="1606848" y="97028"/>
            <a:ext cx="381000" cy="169582"/>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0</a:t>
            </a:r>
          </a:p>
        </p:txBody>
      </p:sp>
      <p:sp>
        <p:nvSpPr>
          <p:cNvPr id="15" name="TextBox 14">
            <a:extLst>
              <a:ext uri="{FF2B5EF4-FFF2-40B4-BE49-F238E27FC236}">
                <a16:creationId xmlns:a16="http://schemas.microsoft.com/office/drawing/2014/main" id="{F26AFC52-1CBD-4352-9371-0515FAD600EF}"/>
              </a:ext>
            </a:extLst>
          </p:cNvPr>
          <p:cNvSpPr txBox="1"/>
          <p:nvPr/>
        </p:nvSpPr>
        <p:spPr>
          <a:xfrm>
            <a:off x="1939454" y="44165"/>
            <a:ext cx="6266867" cy="276999"/>
          </a:xfrm>
          <a:prstGeom prst="rect">
            <a:avLst/>
          </a:prstGeom>
          <a:noFill/>
        </p:spPr>
        <p:txBody>
          <a:bodyPr wrap="square">
            <a:spAutoFit/>
          </a:bodyPr>
          <a:lstStyle/>
          <a:p>
            <a:pPr>
              <a:defRPr/>
            </a:pPr>
            <a:r>
              <a:rPr lang="en-US" sz="1200" b="1" dirty="0">
                <a:solidFill>
                  <a:srgbClr val="000000"/>
                </a:solidFill>
                <a:latin typeface="Calibri" panose="020F0502020204030204"/>
              </a:rPr>
              <a:t>Ascertain OXAGON stakeholders’ cybersecurity aspirations</a:t>
            </a:r>
          </a:p>
        </p:txBody>
      </p:sp>
      <p:sp>
        <p:nvSpPr>
          <p:cNvPr id="95" name="Rectangle 94">
            <a:extLst>
              <a:ext uri="{FF2B5EF4-FFF2-40B4-BE49-F238E27FC236}">
                <a16:creationId xmlns:a16="http://schemas.microsoft.com/office/drawing/2014/main" id="{FC505974-5A28-4800-9192-AAB6FB37DEE6}"/>
              </a:ext>
            </a:extLst>
          </p:cNvPr>
          <p:cNvSpPr/>
          <p:nvPr/>
        </p:nvSpPr>
        <p:spPr bwMode="auto">
          <a:xfrm>
            <a:off x="613621" y="131503"/>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0085382E-79A7-4401-BEDA-0FE03E055305}"/>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7" name="Rectangle 96">
            <a:extLst>
              <a:ext uri="{FF2B5EF4-FFF2-40B4-BE49-F238E27FC236}">
                <a16:creationId xmlns:a16="http://schemas.microsoft.com/office/drawing/2014/main" id="{CDC88D0C-D1FE-4E55-87F7-87B4FE411A2B}"/>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8" name="Rectangle 97">
            <a:extLst>
              <a:ext uri="{FF2B5EF4-FFF2-40B4-BE49-F238E27FC236}">
                <a16:creationId xmlns:a16="http://schemas.microsoft.com/office/drawing/2014/main" id="{DD197399-FC35-4789-B3E1-23706B3BB628}"/>
              </a:ext>
            </a:extLst>
          </p:cNvPr>
          <p:cNvSpPr/>
          <p:nvPr/>
        </p:nvSpPr>
        <p:spPr bwMode="auto">
          <a:xfrm>
            <a:off x="704428" y="68528"/>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D61BF1F-C42B-4F5C-AB46-FB3DDBA4D904}"/>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0" name="Rectangle 99">
            <a:extLst>
              <a:ext uri="{FF2B5EF4-FFF2-40B4-BE49-F238E27FC236}">
                <a16:creationId xmlns:a16="http://schemas.microsoft.com/office/drawing/2014/main" id="{15039E9D-69FB-4971-A61B-96052B3CB234}"/>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1" name="Rectangle 100">
            <a:extLst>
              <a:ext uri="{FF2B5EF4-FFF2-40B4-BE49-F238E27FC236}">
                <a16:creationId xmlns:a16="http://schemas.microsoft.com/office/drawing/2014/main" id="{C115BFB9-1525-4233-A9B9-595E65215D3C}"/>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2" name="Rectangle 101">
            <a:extLst>
              <a:ext uri="{FF2B5EF4-FFF2-40B4-BE49-F238E27FC236}">
                <a16:creationId xmlns:a16="http://schemas.microsoft.com/office/drawing/2014/main" id="{DFFE2FAA-CC19-400E-8AE8-0D2A8FF344BC}"/>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3" name="Rectangle 102">
            <a:extLst>
              <a:ext uri="{FF2B5EF4-FFF2-40B4-BE49-F238E27FC236}">
                <a16:creationId xmlns:a16="http://schemas.microsoft.com/office/drawing/2014/main" id="{B450D70E-04E2-416F-ABC1-B868A98DD4FB}"/>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4" name="Rectangle 103">
            <a:extLst>
              <a:ext uri="{FF2B5EF4-FFF2-40B4-BE49-F238E27FC236}">
                <a16:creationId xmlns:a16="http://schemas.microsoft.com/office/drawing/2014/main" id="{F0DB6994-E4A3-465E-954B-91F5A5C08452}"/>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05" name="Rectangle 104">
            <a:extLst>
              <a:ext uri="{FF2B5EF4-FFF2-40B4-BE49-F238E27FC236}">
                <a16:creationId xmlns:a16="http://schemas.microsoft.com/office/drawing/2014/main" id="{89BE49A0-EA5E-4428-9DA9-7D78E113F1BB}"/>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6" name="Rectangle 105">
            <a:extLst>
              <a:ext uri="{FF2B5EF4-FFF2-40B4-BE49-F238E27FC236}">
                <a16:creationId xmlns:a16="http://schemas.microsoft.com/office/drawing/2014/main" id="{2D4EAF8B-FF58-4C6F-B294-1F8FABE13CF9}"/>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7" name="Rectangle 106">
            <a:extLst>
              <a:ext uri="{FF2B5EF4-FFF2-40B4-BE49-F238E27FC236}">
                <a16:creationId xmlns:a16="http://schemas.microsoft.com/office/drawing/2014/main" id="{BC94F08C-8579-40FE-A6BE-DEA39B317E8B}"/>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8" name="Rectangle 107">
            <a:extLst>
              <a:ext uri="{FF2B5EF4-FFF2-40B4-BE49-F238E27FC236}">
                <a16:creationId xmlns:a16="http://schemas.microsoft.com/office/drawing/2014/main" id="{DE1DCF2B-60E2-4108-8AEA-D52274FE5C57}"/>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9" name="Rectangle 108">
            <a:extLst>
              <a:ext uri="{FF2B5EF4-FFF2-40B4-BE49-F238E27FC236}">
                <a16:creationId xmlns:a16="http://schemas.microsoft.com/office/drawing/2014/main" id="{F86A4710-D762-4962-A015-A8D1650DB177}"/>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195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Isosceles Triangle 9">
            <a:extLst>
              <a:ext uri="{FF2B5EF4-FFF2-40B4-BE49-F238E27FC236}">
                <a16:creationId xmlns:a16="http://schemas.microsoft.com/office/drawing/2014/main" id="{EA73C495-041E-4C6E-9546-F2AF56142D3D}"/>
              </a:ext>
            </a:extLst>
          </p:cNvPr>
          <p:cNvSpPr/>
          <p:nvPr/>
        </p:nvSpPr>
        <p:spPr>
          <a:xfrm rot="16200000">
            <a:off x="1591466" y="3473170"/>
            <a:ext cx="4711177" cy="1036108"/>
          </a:xfrm>
          <a:prstGeom prst="triangle">
            <a:avLst/>
          </a:prstGeom>
          <a:solidFill>
            <a:srgbClr val="C9D4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 name="Rectangle 8">
            <a:extLst>
              <a:ext uri="{FF2B5EF4-FFF2-40B4-BE49-F238E27FC236}">
                <a16:creationId xmlns:a16="http://schemas.microsoft.com/office/drawing/2014/main" id="{F22D5687-90FB-44FA-98B2-596AB38D5875}"/>
              </a:ext>
            </a:extLst>
          </p:cNvPr>
          <p:cNvSpPr/>
          <p:nvPr/>
        </p:nvSpPr>
        <p:spPr>
          <a:xfrm>
            <a:off x="4465107" y="1635635"/>
            <a:ext cx="6916474" cy="4711178"/>
          </a:xfrm>
          <a:prstGeom prst="rect">
            <a:avLst/>
          </a:prstGeom>
          <a:solidFill>
            <a:srgbClr val="C9D4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a:xfrm>
            <a:off x="722283" y="173774"/>
            <a:ext cx="10764458" cy="849809"/>
          </a:xfrm>
        </p:spPr>
        <p:txBody>
          <a:bodyPr vert="horz" lIns="0" tIns="0" rIns="0" bIns="0" rtlCol="0" anchor="b">
            <a:noAutofit/>
          </a:bodyPr>
          <a:lstStyle/>
          <a:p>
            <a:r>
              <a:rPr lang="en-US" dirty="0">
                <a:solidFill>
                  <a:schemeClr val="tx1"/>
                </a:solidFill>
              </a:rPr>
              <a:t>First, we will conduct a kick-off meeting to agree on engagement scope, objectives, goals, approach, assumptions, and timeline </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5104031" y="1112624"/>
            <a:ext cx="1983940" cy="215444"/>
          </a:xfrm>
        </p:spPr>
        <p:txBody>
          <a:bodyPr/>
          <a:lstStyle/>
          <a:p>
            <a:pPr algn="ctr" eaLnBrk="0" fontAlgn="base" hangingPunct="0"/>
            <a:r>
              <a:rPr lang="en-US" dirty="0"/>
              <a:t>Kick-off Meeting Overview</a:t>
            </a:r>
          </a:p>
        </p:txBody>
      </p:sp>
      <p:sp>
        <p:nvSpPr>
          <p:cNvPr id="143" name="Rectangle 142">
            <a:extLst>
              <a:ext uri="{FF2B5EF4-FFF2-40B4-BE49-F238E27FC236}">
                <a16:creationId xmlns:a16="http://schemas.microsoft.com/office/drawing/2014/main" id="{AD017995-C355-4F30-B554-E1E4335454F2}"/>
              </a:ext>
            </a:extLst>
          </p:cNvPr>
          <p:cNvSpPr/>
          <p:nvPr/>
        </p:nvSpPr>
        <p:spPr bwMode="gray">
          <a:xfrm>
            <a:off x="4582731" y="1704545"/>
            <a:ext cx="6716533" cy="4573357"/>
          </a:xfrm>
          <a:prstGeom prst="rect">
            <a:avLst/>
          </a:prstGeom>
          <a:solidFill>
            <a:schemeClr val="bg1"/>
          </a:solidFill>
          <a:ln w="9525" cap="flat" cmpd="sng" algn="ctr">
            <a:solidFill>
              <a:srgbClr val="919191"/>
            </a:solidFill>
            <a:prstDash val="solid"/>
            <a:round/>
            <a:headEnd type="none" w="med" len="med"/>
            <a:tailEnd type="none" w="med" len="med"/>
          </a:ln>
          <a:effectLst/>
        </p:spPr>
        <p:txBody>
          <a:bodyPr rot="0" spcFirstLastPara="0" vertOverflow="overflow" horzOverflow="overflow" vert="horz" wrap="none" lIns="45720" tIns="45720" rIns="4572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9" name="Rounded Rectangle 205">
            <a:extLst>
              <a:ext uri="{FF2B5EF4-FFF2-40B4-BE49-F238E27FC236}">
                <a16:creationId xmlns:a16="http://schemas.microsoft.com/office/drawing/2014/main" id="{6E1195BA-6416-422C-AB77-7152F1E98D1B}"/>
              </a:ext>
            </a:extLst>
          </p:cNvPr>
          <p:cNvSpPr/>
          <p:nvPr/>
        </p:nvSpPr>
        <p:spPr bwMode="gray">
          <a:xfrm>
            <a:off x="5049370" y="2559973"/>
            <a:ext cx="2674445" cy="888983"/>
          </a:xfrm>
          <a:prstGeom prst="roundRect">
            <a:avLst/>
          </a:prstGeom>
          <a:gradFill>
            <a:gsLst>
              <a:gs pos="0">
                <a:schemeClr val="accent1">
                  <a:lumMod val="75000"/>
                </a:schemeClr>
              </a:gs>
              <a:gs pos="100000">
                <a:schemeClr val="accent1">
                  <a:lumMod val="50000"/>
                </a:schemeClr>
              </a:gs>
            </a:gsLst>
            <a:lin ang="5400000" scaled="1"/>
          </a:gradFill>
          <a:ln>
            <a:noFill/>
          </a:ln>
        </p:spPr>
        <p:style>
          <a:lnRef idx="1">
            <a:schemeClr val="accent1"/>
          </a:lnRef>
          <a:fillRef idx="0">
            <a:schemeClr val="accent1"/>
          </a:fillRef>
          <a:effectRef idx="0">
            <a:schemeClr val="accent1"/>
          </a:effectRef>
          <a:fontRef idx="minor">
            <a:schemeClr val="tx1"/>
          </a:fontRef>
        </p:style>
        <p:txBody>
          <a:bodyPr l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Engagement Scope</a:t>
            </a:r>
          </a:p>
        </p:txBody>
      </p:sp>
      <p:pic>
        <p:nvPicPr>
          <p:cNvPr id="150" name="Picture 24" descr="Hands and Scope ">
            <a:extLst>
              <a:ext uri="{FF2B5EF4-FFF2-40B4-BE49-F238E27FC236}">
                <a16:creationId xmlns:a16="http://schemas.microsoft.com/office/drawing/2014/main" id="{CDAB3E45-E8CE-46B4-97D0-A3022C35E517}"/>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5257799" y="2691643"/>
            <a:ext cx="625643" cy="625643"/>
          </a:xfrm>
          <a:prstGeom prst="rect">
            <a:avLst/>
          </a:prstGeom>
          <a:noFill/>
          <a:extLst>
            <a:ext uri="{909E8E84-426E-40DD-AFC4-6F175D3DCCD1}">
              <a14:hiddenFill xmlns:a14="http://schemas.microsoft.com/office/drawing/2010/main">
                <a:solidFill>
                  <a:srgbClr val="FFFFFF"/>
                </a:solidFill>
              </a14:hiddenFill>
            </a:ext>
          </a:extLst>
        </p:spPr>
      </p:pic>
      <p:sp>
        <p:nvSpPr>
          <p:cNvPr id="151" name="Rounded Rectangle 205">
            <a:extLst>
              <a:ext uri="{FF2B5EF4-FFF2-40B4-BE49-F238E27FC236}">
                <a16:creationId xmlns:a16="http://schemas.microsoft.com/office/drawing/2014/main" id="{21F8F28D-9992-43D8-B2BE-6F13C0FEB5B5}"/>
              </a:ext>
            </a:extLst>
          </p:cNvPr>
          <p:cNvSpPr/>
          <p:nvPr/>
        </p:nvSpPr>
        <p:spPr bwMode="gray">
          <a:xfrm>
            <a:off x="8382000" y="2559973"/>
            <a:ext cx="2674445" cy="888983"/>
          </a:xfrm>
          <a:prstGeom prst="roundRect">
            <a:avLst/>
          </a:prstGeom>
          <a:gradFill>
            <a:gsLst>
              <a:gs pos="0">
                <a:schemeClr val="accent1">
                  <a:lumMod val="75000"/>
                </a:schemeClr>
              </a:gs>
              <a:gs pos="100000">
                <a:schemeClr val="accent1">
                  <a:lumMod val="50000"/>
                </a:schemeClr>
              </a:gs>
            </a:gsLst>
            <a:lin ang="5400000" scaled="1"/>
          </a:gradFill>
          <a:ln>
            <a:noFill/>
          </a:ln>
        </p:spPr>
        <p:style>
          <a:lnRef idx="1">
            <a:schemeClr val="accent1"/>
          </a:lnRef>
          <a:fillRef idx="0">
            <a:schemeClr val="accent1"/>
          </a:fillRef>
          <a:effectRef idx="0">
            <a:schemeClr val="accent1"/>
          </a:effectRef>
          <a:fontRef idx="minor">
            <a:schemeClr val="tx1"/>
          </a:fontRef>
        </p:style>
        <p:txBody>
          <a:bodyPr l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Engagement Objectives </a:t>
            </a:r>
          </a:p>
        </p:txBody>
      </p:sp>
      <p:pic>
        <p:nvPicPr>
          <p:cNvPr id="152" name="Picture 26" descr="Objective ">
            <a:extLst>
              <a:ext uri="{FF2B5EF4-FFF2-40B4-BE49-F238E27FC236}">
                <a16:creationId xmlns:a16="http://schemas.microsoft.com/office/drawing/2014/main" id="{84B33B1C-DFFD-47F3-A094-C35E80243881}"/>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486369" y="2669509"/>
            <a:ext cx="625643" cy="625643"/>
          </a:xfrm>
          <a:prstGeom prst="rect">
            <a:avLst/>
          </a:prstGeom>
          <a:noFill/>
          <a:extLst>
            <a:ext uri="{909E8E84-426E-40DD-AFC4-6F175D3DCCD1}">
              <a14:hiddenFill xmlns:a14="http://schemas.microsoft.com/office/drawing/2010/main">
                <a:solidFill>
                  <a:srgbClr val="FFFFFF"/>
                </a:solidFill>
              </a14:hiddenFill>
            </a:ext>
          </a:extLst>
        </p:spPr>
      </p:pic>
      <p:sp>
        <p:nvSpPr>
          <p:cNvPr id="153" name="Rectangle 152">
            <a:extLst>
              <a:ext uri="{FF2B5EF4-FFF2-40B4-BE49-F238E27FC236}">
                <a16:creationId xmlns:a16="http://schemas.microsoft.com/office/drawing/2014/main" id="{57EDA937-2D1B-4462-B04D-53518A1892B9}"/>
              </a:ext>
            </a:extLst>
          </p:cNvPr>
          <p:cNvSpPr/>
          <p:nvPr/>
        </p:nvSpPr>
        <p:spPr>
          <a:xfrm>
            <a:off x="6888354" y="1865406"/>
            <a:ext cx="2105287" cy="4692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a:ea typeface="+mn-ea"/>
                <a:cs typeface="+mn-cs"/>
              </a:rPr>
              <a:t>Meeting Agenda</a:t>
            </a:r>
          </a:p>
        </p:txBody>
      </p:sp>
      <p:sp>
        <p:nvSpPr>
          <p:cNvPr id="154" name="Rounded Rectangle 205">
            <a:extLst>
              <a:ext uri="{FF2B5EF4-FFF2-40B4-BE49-F238E27FC236}">
                <a16:creationId xmlns:a16="http://schemas.microsoft.com/office/drawing/2014/main" id="{DB519C7E-AADF-436F-999D-BB964B2165E3}"/>
              </a:ext>
            </a:extLst>
          </p:cNvPr>
          <p:cNvSpPr/>
          <p:nvPr/>
        </p:nvSpPr>
        <p:spPr bwMode="gray">
          <a:xfrm>
            <a:off x="5049370" y="3753153"/>
            <a:ext cx="2674445" cy="888983"/>
          </a:xfrm>
          <a:prstGeom prst="roundRect">
            <a:avLst/>
          </a:prstGeom>
          <a:gradFill>
            <a:gsLst>
              <a:gs pos="0">
                <a:schemeClr val="accent1">
                  <a:lumMod val="75000"/>
                </a:schemeClr>
              </a:gs>
              <a:gs pos="100000">
                <a:schemeClr val="accent1">
                  <a:lumMod val="50000"/>
                </a:schemeClr>
              </a:gs>
            </a:gsLst>
            <a:lin ang="5400000" scaled="1"/>
          </a:gradFill>
          <a:ln>
            <a:noFill/>
          </a:ln>
        </p:spPr>
        <p:style>
          <a:lnRef idx="1">
            <a:schemeClr val="accent1"/>
          </a:lnRef>
          <a:fillRef idx="0">
            <a:schemeClr val="accent1"/>
          </a:fillRef>
          <a:effectRef idx="0">
            <a:schemeClr val="accent1"/>
          </a:effectRef>
          <a:fontRef idx="minor">
            <a:schemeClr val="tx1"/>
          </a:fontRef>
        </p:style>
        <p:txBody>
          <a:bodyPr l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Engagement Goals </a:t>
            </a:r>
          </a:p>
        </p:txBody>
      </p:sp>
      <p:pic>
        <p:nvPicPr>
          <p:cNvPr id="155" name="Picture 28" descr="Target ">
            <a:extLst>
              <a:ext uri="{FF2B5EF4-FFF2-40B4-BE49-F238E27FC236}">
                <a16:creationId xmlns:a16="http://schemas.microsoft.com/office/drawing/2014/main" id="{833FC357-033C-4834-B128-0837C81D3376}"/>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5257798" y="3884823"/>
            <a:ext cx="625643" cy="625643"/>
          </a:xfrm>
          <a:prstGeom prst="rect">
            <a:avLst/>
          </a:prstGeom>
          <a:noFill/>
          <a:extLst>
            <a:ext uri="{909E8E84-426E-40DD-AFC4-6F175D3DCCD1}">
              <a14:hiddenFill xmlns:a14="http://schemas.microsoft.com/office/drawing/2010/main">
                <a:solidFill>
                  <a:srgbClr val="FFFFFF"/>
                </a:solidFill>
              </a14:hiddenFill>
            </a:ext>
          </a:extLst>
        </p:spPr>
      </p:pic>
      <p:sp>
        <p:nvSpPr>
          <p:cNvPr id="156" name="Rounded Rectangle 205">
            <a:extLst>
              <a:ext uri="{FF2B5EF4-FFF2-40B4-BE49-F238E27FC236}">
                <a16:creationId xmlns:a16="http://schemas.microsoft.com/office/drawing/2014/main" id="{8D5AD9A0-87F3-4621-8E02-DCD7C1B2686C}"/>
              </a:ext>
            </a:extLst>
          </p:cNvPr>
          <p:cNvSpPr/>
          <p:nvPr/>
        </p:nvSpPr>
        <p:spPr bwMode="gray">
          <a:xfrm>
            <a:off x="8382000" y="3753153"/>
            <a:ext cx="2674445" cy="888983"/>
          </a:xfrm>
          <a:prstGeom prst="roundRect">
            <a:avLst/>
          </a:prstGeom>
          <a:gradFill>
            <a:gsLst>
              <a:gs pos="0">
                <a:schemeClr val="accent1">
                  <a:lumMod val="75000"/>
                </a:schemeClr>
              </a:gs>
              <a:gs pos="100000">
                <a:schemeClr val="accent1">
                  <a:lumMod val="50000"/>
                </a:schemeClr>
              </a:gs>
            </a:gsLst>
            <a:lin ang="5400000" scaled="1"/>
          </a:gradFill>
          <a:ln>
            <a:noFill/>
          </a:ln>
        </p:spPr>
        <p:style>
          <a:lnRef idx="1">
            <a:schemeClr val="accent1"/>
          </a:lnRef>
          <a:fillRef idx="0">
            <a:schemeClr val="accent1"/>
          </a:fillRef>
          <a:effectRef idx="0">
            <a:schemeClr val="accent1"/>
          </a:effectRef>
          <a:fontRef idx="minor">
            <a:schemeClr val="tx1"/>
          </a:fontRef>
        </p:style>
        <p:txBody>
          <a:bodyPr l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Engagement Approach</a:t>
            </a:r>
          </a:p>
        </p:txBody>
      </p:sp>
      <p:pic>
        <p:nvPicPr>
          <p:cNvPr id="157" name="Picture 31" descr="Planning ">
            <a:extLst>
              <a:ext uri="{FF2B5EF4-FFF2-40B4-BE49-F238E27FC236}">
                <a16:creationId xmlns:a16="http://schemas.microsoft.com/office/drawing/2014/main" id="{9CA253FD-88D3-40C7-9BE1-3B7EC0E5DFFD}"/>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486369" y="3884823"/>
            <a:ext cx="625643" cy="625643"/>
          </a:xfrm>
          <a:prstGeom prst="rect">
            <a:avLst/>
          </a:prstGeom>
          <a:noFill/>
          <a:extLst>
            <a:ext uri="{909E8E84-426E-40DD-AFC4-6F175D3DCCD1}">
              <a14:hiddenFill xmlns:a14="http://schemas.microsoft.com/office/drawing/2010/main">
                <a:solidFill>
                  <a:srgbClr val="FFFFFF"/>
                </a:solidFill>
              </a14:hiddenFill>
            </a:ext>
          </a:extLst>
        </p:spPr>
      </p:pic>
      <p:sp>
        <p:nvSpPr>
          <p:cNvPr id="158" name="Rounded Rectangle 237">
            <a:extLst>
              <a:ext uri="{FF2B5EF4-FFF2-40B4-BE49-F238E27FC236}">
                <a16:creationId xmlns:a16="http://schemas.microsoft.com/office/drawing/2014/main" id="{1ED1B37A-54FE-4F8E-8DE7-C21BA799337B}"/>
              </a:ext>
            </a:extLst>
          </p:cNvPr>
          <p:cNvSpPr/>
          <p:nvPr/>
        </p:nvSpPr>
        <p:spPr bwMode="gray">
          <a:xfrm>
            <a:off x="5049370" y="4946333"/>
            <a:ext cx="2674445" cy="888983"/>
          </a:xfrm>
          <a:prstGeom prst="roundRect">
            <a:avLst/>
          </a:prstGeom>
          <a:gradFill>
            <a:gsLst>
              <a:gs pos="0">
                <a:schemeClr val="accent1">
                  <a:lumMod val="75000"/>
                </a:schemeClr>
              </a:gs>
              <a:gs pos="100000">
                <a:schemeClr val="accent1">
                  <a:lumMod val="50000"/>
                </a:schemeClr>
              </a:gs>
            </a:gsLst>
            <a:lin ang="5400000" scaled="1"/>
          </a:gradFill>
          <a:ln>
            <a:noFill/>
          </a:ln>
        </p:spPr>
        <p:style>
          <a:lnRef idx="1">
            <a:schemeClr val="accent1"/>
          </a:lnRef>
          <a:fillRef idx="0">
            <a:schemeClr val="accent1"/>
          </a:fillRef>
          <a:effectRef idx="0">
            <a:schemeClr val="accent1"/>
          </a:effectRef>
          <a:fontRef idx="minor">
            <a:schemeClr val="tx1"/>
          </a:fontRef>
        </p:style>
        <p:txBody>
          <a:bodyPr l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Engagement Timeline</a:t>
            </a:r>
          </a:p>
        </p:txBody>
      </p:sp>
      <p:pic>
        <p:nvPicPr>
          <p:cNvPr id="159" name="Picture 33" descr="Timeline ">
            <a:extLst>
              <a:ext uri="{FF2B5EF4-FFF2-40B4-BE49-F238E27FC236}">
                <a16:creationId xmlns:a16="http://schemas.microsoft.com/office/drawing/2014/main" id="{D4045F7C-DDD2-410C-BE64-1DA520AED71C}"/>
              </a:ext>
            </a:extLst>
          </p:cNvPr>
          <p:cNvPicPr>
            <a:picLocks noChangeAspect="1" noChangeArrowheads="1"/>
          </p:cNvPicPr>
          <p:nvPr/>
        </p:nvPicPr>
        <p:blipFill>
          <a:blip r:embed="rId14" cstate="email">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5257798" y="5078003"/>
            <a:ext cx="625643" cy="625643"/>
          </a:xfrm>
          <a:prstGeom prst="rect">
            <a:avLst/>
          </a:prstGeom>
          <a:noFill/>
          <a:extLst>
            <a:ext uri="{909E8E84-426E-40DD-AFC4-6F175D3DCCD1}">
              <a14:hiddenFill xmlns:a14="http://schemas.microsoft.com/office/drawing/2010/main">
                <a:solidFill>
                  <a:srgbClr val="FFFFFF"/>
                </a:solidFill>
              </a14:hiddenFill>
            </a:ext>
          </a:extLst>
        </p:spPr>
      </p:pic>
      <p:sp>
        <p:nvSpPr>
          <p:cNvPr id="160" name="Rounded Rectangle 237">
            <a:extLst>
              <a:ext uri="{FF2B5EF4-FFF2-40B4-BE49-F238E27FC236}">
                <a16:creationId xmlns:a16="http://schemas.microsoft.com/office/drawing/2014/main" id="{5702A057-76C4-4DD3-AF9A-6A257F7BC4C8}"/>
              </a:ext>
            </a:extLst>
          </p:cNvPr>
          <p:cNvSpPr/>
          <p:nvPr/>
        </p:nvSpPr>
        <p:spPr bwMode="gray">
          <a:xfrm>
            <a:off x="8382000" y="4946333"/>
            <a:ext cx="2674445" cy="888983"/>
          </a:xfrm>
          <a:prstGeom prst="roundRect">
            <a:avLst/>
          </a:prstGeom>
          <a:gradFill>
            <a:gsLst>
              <a:gs pos="0">
                <a:schemeClr val="accent1">
                  <a:lumMod val="75000"/>
                </a:schemeClr>
              </a:gs>
              <a:gs pos="100000">
                <a:schemeClr val="accent1">
                  <a:lumMod val="50000"/>
                </a:schemeClr>
              </a:gs>
            </a:gsLst>
            <a:lin ang="5400000" scaled="1"/>
          </a:gradFill>
          <a:ln>
            <a:noFill/>
          </a:ln>
        </p:spPr>
        <p:style>
          <a:lnRef idx="1">
            <a:schemeClr val="accent1"/>
          </a:lnRef>
          <a:fillRef idx="0">
            <a:schemeClr val="accent1"/>
          </a:fillRef>
          <a:effectRef idx="0">
            <a:schemeClr val="accent1"/>
          </a:effectRef>
          <a:fontRef idx="minor">
            <a:schemeClr val="tx1"/>
          </a:fontRef>
        </p:style>
        <p:txBody>
          <a:bodyPr lIns="91440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Engagement Assumptions </a:t>
            </a:r>
          </a:p>
        </p:txBody>
      </p:sp>
      <p:pic>
        <p:nvPicPr>
          <p:cNvPr id="161" name="Picture 35" descr="Assumption ">
            <a:extLst>
              <a:ext uri="{FF2B5EF4-FFF2-40B4-BE49-F238E27FC236}">
                <a16:creationId xmlns:a16="http://schemas.microsoft.com/office/drawing/2014/main" id="{6A882F2E-19EA-4B02-A428-94BAAC8AADE5}"/>
              </a:ext>
            </a:extLst>
          </p:cNvPr>
          <p:cNvPicPr>
            <a:picLocks noChangeAspect="1" noChangeArrowheads="1"/>
          </p:cNvPicPr>
          <p:nvPr/>
        </p:nvPicPr>
        <p:blipFill>
          <a:blip r:embed="rId16" cstate="email">
            <a:lum bright="70000" contrast="-70000"/>
            <a:extLst>
              <a:ext uri="{BEBA8EAE-BF5A-486C-A8C5-ECC9F3942E4B}">
                <a14:imgProps xmlns:a14="http://schemas.microsoft.com/office/drawing/2010/main">
                  <a14:imgLayer r:embed="rId1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8486369" y="5078003"/>
            <a:ext cx="625643" cy="62564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E71AB51-C670-42AE-888B-39B85625F01C}"/>
              </a:ext>
            </a:extLst>
          </p:cNvPr>
          <p:cNvGrpSpPr/>
          <p:nvPr/>
        </p:nvGrpSpPr>
        <p:grpSpPr>
          <a:xfrm>
            <a:off x="1126491" y="3184468"/>
            <a:ext cx="2977754" cy="1613512"/>
            <a:chOff x="1126491" y="3184468"/>
            <a:chExt cx="2977754" cy="1613512"/>
          </a:xfrm>
        </p:grpSpPr>
        <p:sp>
          <p:nvSpPr>
            <p:cNvPr id="91" name="AutoShape 59">
              <a:extLst>
                <a:ext uri="{FF2B5EF4-FFF2-40B4-BE49-F238E27FC236}">
                  <a16:creationId xmlns:a16="http://schemas.microsoft.com/office/drawing/2014/main" id="{D7EC0AF0-B0EE-4E9F-A331-CDC6774A52BD}"/>
                </a:ext>
              </a:extLst>
            </p:cNvPr>
            <p:cNvSpPr>
              <a:spLocks noChangeAspect="1" noChangeArrowheads="1" noTextEdit="1"/>
            </p:cNvSpPr>
            <p:nvPr/>
          </p:nvSpPr>
          <p:spPr bwMode="gray">
            <a:xfrm>
              <a:off x="1126491" y="3184468"/>
              <a:ext cx="2977754" cy="16135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92" name="Freeform 60">
              <a:extLst>
                <a:ext uri="{FF2B5EF4-FFF2-40B4-BE49-F238E27FC236}">
                  <a16:creationId xmlns:a16="http://schemas.microsoft.com/office/drawing/2014/main" id="{EE06DB9E-C6B0-452E-9221-BF8EE9340317}"/>
                </a:ext>
              </a:extLst>
            </p:cNvPr>
            <p:cNvSpPr>
              <a:spLocks/>
            </p:cNvSpPr>
            <p:nvPr/>
          </p:nvSpPr>
          <p:spPr bwMode="gray">
            <a:xfrm>
              <a:off x="1653748" y="3818253"/>
              <a:ext cx="145624" cy="258795"/>
            </a:xfrm>
            <a:custGeom>
              <a:avLst/>
              <a:gdLst>
                <a:gd name="T0" fmla="*/ 91 w 101"/>
                <a:gd name="T1" fmla="*/ 14 h 233"/>
                <a:gd name="T2" fmla="*/ 69 w 101"/>
                <a:gd name="T3" fmla="*/ 11 h 233"/>
                <a:gd name="T4" fmla="*/ 30 w 101"/>
                <a:gd name="T5" fmla="*/ 8 h 233"/>
                <a:gd name="T6" fmla="*/ 1 w 101"/>
                <a:gd name="T7" fmla="*/ 7 h 233"/>
                <a:gd name="T8" fmla="*/ 0 w 101"/>
                <a:gd name="T9" fmla="*/ 5 h 233"/>
                <a:gd name="T10" fmla="*/ 23 w 101"/>
                <a:gd name="T11" fmla="*/ 4 h 233"/>
                <a:gd name="T12" fmla="*/ 52 w 101"/>
                <a:gd name="T13" fmla="*/ 3 h 233"/>
                <a:gd name="T14" fmla="*/ 79 w 101"/>
                <a:gd name="T15" fmla="*/ 3 h 233"/>
                <a:gd name="T16" fmla="*/ 91 w 101"/>
                <a:gd name="T17" fmla="*/ 3 h 233"/>
                <a:gd name="T18" fmla="*/ 243 w 101"/>
                <a:gd name="T19" fmla="*/ 0 h 233"/>
                <a:gd name="T20" fmla="*/ 486 w 101"/>
                <a:gd name="T21" fmla="*/ 13 h 233"/>
                <a:gd name="T22" fmla="*/ 532 w 101"/>
                <a:gd name="T23" fmla="*/ 24 h 233"/>
                <a:gd name="T24" fmla="*/ 284 w 101"/>
                <a:gd name="T25" fmla="*/ 29 h 233"/>
                <a:gd name="T26" fmla="*/ 91 w 101"/>
                <a:gd name="T27" fmla="*/ 14 h 23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1" h="233">
                  <a:moveTo>
                    <a:pt x="17" y="111"/>
                  </a:moveTo>
                  <a:lnTo>
                    <a:pt x="13" y="90"/>
                  </a:lnTo>
                  <a:lnTo>
                    <a:pt x="6" y="69"/>
                  </a:lnTo>
                  <a:lnTo>
                    <a:pt x="1" y="51"/>
                  </a:lnTo>
                  <a:lnTo>
                    <a:pt x="0" y="41"/>
                  </a:lnTo>
                  <a:lnTo>
                    <a:pt x="4" y="33"/>
                  </a:lnTo>
                  <a:lnTo>
                    <a:pt x="10" y="21"/>
                  </a:lnTo>
                  <a:lnTo>
                    <a:pt x="15" y="11"/>
                  </a:lnTo>
                  <a:lnTo>
                    <a:pt x="17" y="6"/>
                  </a:lnTo>
                  <a:lnTo>
                    <a:pt x="46" y="0"/>
                  </a:lnTo>
                  <a:lnTo>
                    <a:pt x="92" y="106"/>
                  </a:lnTo>
                  <a:lnTo>
                    <a:pt x="101" y="187"/>
                  </a:lnTo>
                  <a:lnTo>
                    <a:pt x="54" y="233"/>
                  </a:lnTo>
                  <a:lnTo>
                    <a:pt x="17" y="111"/>
                  </a:lnTo>
                  <a:close/>
                </a:path>
              </a:pathLst>
            </a:custGeom>
            <a:solidFill>
              <a:srgbClr val="93939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93" name="Freeform 61">
              <a:extLst>
                <a:ext uri="{FF2B5EF4-FFF2-40B4-BE49-F238E27FC236}">
                  <a16:creationId xmlns:a16="http://schemas.microsoft.com/office/drawing/2014/main" id="{E0BC9626-DDB6-4A3C-948D-822B7ECA9E4D}"/>
                </a:ext>
              </a:extLst>
            </p:cNvPr>
            <p:cNvSpPr>
              <a:spLocks/>
            </p:cNvSpPr>
            <p:nvPr/>
          </p:nvSpPr>
          <p:spPr bwMode="gray">
            <a:xfrm>
              <a:off x="2910382" y="4309436"/>
              <a:ext cx="934000" cy="488542"/>
            </a:xfrm>
            <a:custGeom>
              <a:avLst/>
              <a:gdLst>
                <a:gd name="T0" fmla="*/ 1603 w 655"/>
                <a:gd name="T1" fmla="*/ 0 h 436"/>
                <a:gd name="T2" fmla="*/ 574 w 655"/>
                <a:gd name="T3" fmla="*/ 42 h 436"/>
                <a:gd name="T4" fmla="*/ 487 w 655"/>
                <a:gd name="T5" fmla="*/ 91 h 436"/>
                <a:gd name="T6" fmla="*/ 452 w 655"/>
                <a:gd name="T7" fmla="*/ 101 h 436"/>
                <a:gd name="T8" fmla="*/ 53 w 655"/>
                <a:gd name="T9" fmla="*/ 75 h 436"/>
                <a:gd name="T10" fmla="*/ 0 w 655"/>
                <a:gd name="T11" fmla="*/ 104 h 436"/>
                <a:gd name="T12" fmla="*/ 103 w 655"/>
                <a:gd name="T13" fmla="*/ 117 h 436"/>
                <a:gd name="T14" fmla="*/ 445 w 655"/>
                <a:gd name="T15" fmla="*/ 117 h 436"/>
                <a:gd name="T16" fmla="*/ 1470 w 655"/>
                <a:gd name="T17" fmla="*/ 104 h 436"/>
                <a:gd name="T18" fmla="*/ 1529 w 655"/>
                <a:gd name="T19" fmla="*/ 93 h 436"/>
                <a:gd name="T20" fmla="*/ 1571 w 655"/>
                <a:gd name="T21" fmla="*/ 83 h 436"/>
                <a:gd name="T22" fmla="*/ 1612 w 655"/>
                <a:gd name="T23" fmla="*/ 74 h 436"/>
                <a:gd name="T24" fmla="*/ 1640 w 655"/>
                <a:gd name="T25" fmla="*/ 68 h 436"/>
                <a:gd name="T26" fmla="*/ 1664 w 655"/>
                <a:gd name="T27" fmla="*/ 63 h 436"/>
                <a:gd name="T28" fmla="*/ 1673 w 655"/>
                <a:gd name="T29" fmla="*/ 59 h 436"/>
                <a:gd name="T30" fmla="*/ 1681 w 655"/>
                <a:gd name="T31" fmla="*/ 59 h 436"/>
                <a:gd name="T32" fmla="*/ 1687 w 655"/>
                <a:gd name="T33" fmla="*/ 58 h 436"/>
                <a:gd name="T34" fmla="*/ 1814 w 655"/>
                <a:gd name="T35" fmla="*/ 16 h 436"/>
                <a:gd name="T36" fmla="*/ 1603 w 655"/>
                <a:gd name="T37" fmla="*/ 0 h 4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55" h="436">
                  <a:moveTo>
                    <a:pt x="578" y="0"/>
                  </a:moveTo>
                  <a:lnTo>
                    <a:pt x="208" y="160"/>
                  </a:lnTo>
                  <a:lnTo>
                    <a:pt x="176" y="337"/>
                  </a:lnTo>
                  <a:lnTo>
                    <a:pt x="163" y="376"/>
                  </a:lnTo>
                  <a:lnTo>
                    <a:pt x="19" y="280"/>
                  </a:lnTo>
                  <a:lnTo>
                    <a:pt x="0" y="389"/>
                  </a:lnTo>
                  <a:lnTo>
                    <a:pt x="37" y="436"/>
                  </a:lnTo>
                  <a:lnTo>
                    <a:pt x="161" y="436"/>
                  </a:lnTo>
                  <a:lnTo>
                    <a:pt x="530" y="388"/>
                  </a:lnTo>
                  <a:lnTo>
                    <a:pt x="551" y="343"/>
                  </a:lnTo>
                  <a:lnTo>
                    <a:pt x="567" y="305"/>
                  </a:lnTo>
                  <a:lnTo>
                    <a:pt x="581" y="275"/>
                  </a:lnTo>
                  <a:lnTo>
                    <a:pt x="592" y="251"/>
                  </a:lnTo>
                  <a:lnTo>
                    <a:pt x="600" y="235"/>
                  </a:lnTo>
                  <a:lnTo>
                    <a:pt x="604" y="223"/>
                  </a:lnTo>
                  <a:lnTo>
                    <a:pt x="607" y="217"/>
                  </a:lnTo>
                  <a:lnTo>
                    <a:pt x="608" y="215"/>
                  </a:lnTo>
                  <a:lnTo>
                    <a:pt x="655" y="61"/>
                  </a:lnTo>
                  <a:lnTo>
                    <a:pt x="578" y="0"/>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94" name="Freeform 62">
              <a:extLst>
                <a:ext uri="{FF2B5EF4-FFF2-40B4-BE49-F238E27FC236}">
                  <a16:creationId xmlns:a16="http://schemas.microsoft.com/office/drawing/2014/main" id="{91EF0D93-5003-41C2-97C0-E026670119AA}"/>
                </a:ext>
              </a:extLst>
            </p:cNvPr>
            <p:cNvSpPr>
              <a:spLocks/>
            </p:cNvSpPr>
            <p:nvPr/>
          </p:nvSpPr>
          <p:spPr bwMode="gray">
            <a:xfrm>
              <a:off x="1740370" y="4404505"/>
              <a:ext cx="945299" cy="393475"/>
            </a:xfrm>
            <a:custGeom>
              <a:avLst/>
              <a:gdLst>
                <a:gd name="T0" fmla="*/ 377 w 664"/>
                <a:gd name="T1" fmla="*/ 97 h 350"/>
                <a:gd name="T2" fmla="*/ 321 w 664"/>
                <a:gd name="T3" fmla="*/ 89 h 350"/>
                <a:gd name="T4" fmla="*/ 257 w 664"/>
                <a:gd name="T5" fmla="*/ 80 h 350"/>
                <a:gd name="T6" fmla="*/ 193 w 664"/>
                <a:gd name="T7" fmla="*/ 69 h 350"/>
                <a:gd name="T8" fmla="*/ 132 w 664"/>
                <a:gd name="T9" fmla="*/ 59 h 350"/>
                <a:gd name="T10" fmla="*/ 79 w 664"/>
                <a:gd name="T11" fmla="*/ 48 h 350"/>
                <a:gd name="T12" fmla="*/ 36 w 664"/>
                <a:gd name="T13" fmla="*/ 37 h 350"/>
                <a:gd name="T14" fmla="*/ 3 w 664"/>
                <a:gd name="T15" fmla="*/ 28 h 350"/>
                <a:gd name="T16" fmla="*/ 0 w 664"/>
                <a:gd name="T17" fmla="*/ 20 h 350"/>
                <a:gd name="T18" fmla="*/ 2 w 664"/>
                <a:gd name="T19" fmla="*/ 17 h 350"/>
                <a:gd name="T20" fmla="*/ 14 w 664"/>
                <a:gd name="T21" fmla="*/ 14 h 350"/>
                <a:gd name="T22" fmla="*/ 26 w 664"/>
                <a:gd name="T23" fmla="*/ 11 h 350"/>
                <a:gd name="T24" fmla="*/ 47 w 664"/>
                <a:gd name="T25" fmla="*/ 8 h 350"/>
                <a:gd name="T26" fmla="*/ 75 w 664"/>
                <a:gd name="T27" fmla="*/ 6 h 350"/>
                <a:gd name="T28" fmla="*/ 110 w 664"/>
                <a:gd name="T29" fmla="*/ 3 h 350"/>
                <a:gd name="T30" fmla="*/ 149 w 664"/>
                <a:gd name="T31" fmla="*/ 3 h 350"/>
                <a:gd name="T32" fmla="*/ 199 w 664"/>
                <a:gd name="T33" fmla="*/ 0 h 350"/>
                <a:gd name="T34" fmla="*/ 1326 w 664"/>
                <a:gd name="T35" fmla="*/ 22 h 350"/>
                <a:gd name="T36" fmla="*/ 1836 w 664"/>
                <a:gd name="T37" fmla="*/ 58 h 350"/>
                <a:gd name="T38" fmla="*/ 1692 w 664"/>
                <a:gd name="T39" fmla="*/ 97 h 350"/>
                <a:gd name="T40" fmla="*/ 377 w 664"/>
                <a:gd name="T41" fmla="*/ 97 h 35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64" h="350">
                  <a:moveTo>
                    <a:pt x="136" y="350"/>
                  </a:moveTo>
                  <a:lnTo>
                    <a:pt x="116" y="322"/>
                  </a:lnTo>
                  <a:lnTo>
                    <a:pt x="93" y="287"/>
                  </a:lnTo>
                  <a:lnTo>
                    <a:pt x="70" y="251"/>
                  </a:lnTo>
                  <a:lnTo>
                    <a:pt x="48" y="212"/>
                  </a:lnTo>
                  <a:lnTo>
                    <a:pt x="29" y="173"/>
                  </a:lnTo>
                  <a:lnTo>
                    <a:pt x="13" y="136"/>
                  </a:lnTo>
                  <a:lnTo>
                    <a:pt x="3" y="102"/>
                  </a:lnTo>
                  <a:lnTo>
                    <a:pt x="0" y="72"/>
                  </a:lnTo>
                  <a:lnTo>
                    <a:pt x="2" y="63"/>
                  </a:lnTo>
                  <a:lnTo>
                    <a:pt x="5" y="51"/>
                  </a:lnTo>
                  <a:lnTo>
                    <a:pt x="10" y="40"/>
                  </a:lnTo>
                  <a:lnTo>
                    <a:pt x="17" y="28"/>
                  </a:lnTo>
                  <a:lnTo>
                    <a:pt x="27" y="19"/>
                  </a:lnTo>
                  <a:lnTo>
                    <a:pt x="40" y="11"/>
                  </a:lnTo>
                  <a:lnTo>
                    <a:pt x="54" y="3"/>
                  </a:lnTo>
                  <a:lnTo>
                    <a:pt x="72" y="0"/>
                  </a:lnTo>
                  <a:lnTo>
                    <a:pt x="480" y="78"/>
                  </a:lnTo>
                  <a:lnTo>
                    <a:pt x="664" y="208"/>
                  </a:lnTo>
                  <a:lnTo>
                    <a:pt x="612" y="350"/>
                  </a:lnTo>
                  <a:lnTo>
                    <a:pt x="136" y="350"/>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95" name="Freeform 63">
              <a:extLst>
                <a:ext uri="{FF2B5EF4-FFF2-40B4-BE49-F238E27FC236}">
                  <a16:creationId xmlns:a16="http://schemas.microsoft.com/office/drawing/2014/main" id="{5AB1062C-852A-440A-B545-60B8356868B8}"/>
                </a:ext>
              </a:extLst>
            </p:cNvPr>
            <p:cNvSpPr>
              <a:spLocks/>
            </p:cNvSpPr>
            <p:nvPr/>
          </p:nvSpPr>
          <p:spPr bwMode="gray">
            <a:xfrm>
              <a:off x="1126491" y="3191071"/>
              <a:ext cx="2977754" cy="1600307"/>
            </a:xfrm>
            <a:custGeom>
              <a:avLst/>
              <a:gdLst>
                <a:gd name="T0" fmla="*/ 6388 w 2084"/>
                <a:gd name="T1" fmla="*/ 159 h 1424"/>
                <a:gd name="T2" fmla="*/ 5584 w 2084"/>
                <a:gd name="T3" fmla="*/ 186 h 1424"/>
                <a:gd name="T4" fmla="*/ 6015 w 2084"/>
                <a:gd name="T5" fmla="*/ 192 h 1424"/>
                <a:gd name="T6" fmla="*/ 6606 w 2084"/>
                <a:gd name="T7" fmla="*/ 201 h 1424"/>
                <a:gd name="T8" fmla="*/ 6821 w 2084"/>
                <a:gd name="T9" fmla="*/ 180 h 1424"/>
                <a:gd name="T10" fmla="*/ 8116 w 2084"/>
                <a:gd name="T11" fmla="*/ 153 h 1424"/>
                <a:gd name="T12" fmla="*/ 8855 w 2084"/>
                <a:gd name="T13" fmla="*/ 165 h 1424"/>
                <a:gd name="T14" fmla="*/ 8667 w 2084"/>
                <a:gd name="T15" fmla="*/ 180 h 1424"/>
                <a:gd name="T16" fmla="*/ 8624 w 2084"/>
                <a:gd name="T17" fmla="*/ 184 h 1424"/>
                <a:gd name="T18" fmla="*/ 8930 w 2084"/>
                <a:gd name="T19" fmla="*/ 168 h 1424"/>
                <a:gd name="T20" fmla="*/ 8994 w 2084"/>
                <a:gd name="T21" fmla="*/ 153 h 1424"/>
                <a:gd name="T22" fmla="*/ 9760 w 2084"/>
                <a:gd name="T23" fmla="*/ 116 h 1424"/>
                <a:gd name="T24" fmla="*/ 9189 w 2084"/>
                <a:gd name="T25" fmla="*/ 106 h 1424"/>
                <a:gd name="T26" fmla="*/ 9076 w 2084"/>
                <a:gd name="T27" fmla="*/ 85 h 1424"/>
                <a:gd name="T28" fmla="*/ 8419 w 2084"/>
                <a:gd name="T29" fmla="*/ 80 h 1424"/>
                <a:gd name="T30" fmla="*/ 8527 w 2084"/>
                <a:gd name="T31" fmla="*/ 104 h 1424"/>
                <a:gd name="T32" fmla="*/ 8052 w 2084"/>
                <a:gd name="T33" fmla="*/ 122 h 1424"/>
                <a:gd name="T34" fmla="*/ 7615 w 2084"/>
                <a:gd name="T35" fmla="*/ 111 h 1424"/>
                <a:gd name="T36" fmla="*/ 7846 w 2084"/>
                <a:gd name="T37" fmla="*/ 80 h 1424"/>
                <a:gd name="T38" fmla="*/ 7216 w 2084"/>
                <a:gd name="T39" fmla="*/ 66 h 1424"/>
                <a:gd name="T40" fmla="*/ 6999 w 2084"/>
                <a:gd name="T41" fmla="*/ 6 h 1424"/>
                <a:gd name="T42" fmla="*/ 6071 w 2084"/>
                <a:gd name="T43" fmla="*/ 47 h 1424"/>
                <a:gd name="T44" fmla="*/ 6910 w 2084"/>
                <a:gd name="T45" fmla="*/ 51 h 1424"/>
                <a:gd name="T46" fmla="*/ 7052 w 2084"/>
                <a:gd name="T47" fmla="*/ 81 h 1424"/>
                <a:gd name="T48" fmla="*/ 6547 w 2084"/>
                <a:gd name="T49" fmla="*/ 54 h 1424"/>
                <a:gd name="T50" fmla="*/ 5445 w 2084"/>
                <a:gd name="T51" fmla="*/ 78 h 1424"/>
                <a:gd name="T52" fmla="*/ 5540 w 2084"/>
                <a:gd name="T53" fmla="*/ 51 h 1424"/>
                <a:gd name="T54" fmla="*/ 5993 w 2084"/>
                <a:gd name="T55" fmla="*/ 40 h 1424"/>
                <a:gd name="T56" fmla="*/ 5518 w 2084"/>
                <a:gd name="T57" fmla="*/ 19 h 1424"/>
                <a:gd name="T58" fmla="*/ 5222 w 2084"/>
                <a:gd name="T59" fmla="*/ 3 h 1424"/>
                <a:gd name="T60" fmla="*/ 4866 w 2084"/>
                <a:gd name="T61" fmla="*/ 22 h 1424"/>
                <a:gd name="T62" fmla="*/ 4750 w 2084"/>
                <a:gd name="T63" fmla="*/ 42 h 1424"/>
                <a:gd name="T64" fmla="*/ 5033 w 2084"/>
                <a:gd name="T65" fmla="*/ 76 h 1424"/>
                <a:gd name="T66" fmla="*/ 4044 w 2084"/>
                <a:gd name="T67" fmla="*/ 66 h 1424"/>
                <a:gd name="T68" fmla="*/ 3969 w 2084"/>
                <a:gd name="T69" fmla="*/ 49 h 1424"/>
                <a:gd name="T70" fmla="*/ 3568 w 2084"/>
                <a:gd name="T71" fmla="*/ 55 h 1424"/>
                <a:gd name="T72" fmla="*/ 3223 w 2084"/>
                <a:gd name="T73" fmla="*/ 72 h 1424"/>
                <a:gd name="T74" fmla="*/ 2613 w 2084"/>
                <a:gd name="T75" fmla="*/ 73 h 1424"/>
                <a:gd name="T76" fmla="*/ 2535 w 2084"/>
                <a:gd name="T77" fmla="*/ 57 h 1424"/>
                <a:gd name="T78" fmla="*/ 2051 w 2084"/>
                <a:gd name="T79" fmla="*/ 72 h 1424"/>
                <a:gd name="T80" fmla="*/ 2134 w 2084"/>
                <a:gd name="T81" fmla="*/ 90 h 1424"/>
                <a:gd name="T82" fmla="*/ 2120 w 2084"/>
                <a:gd name="T83" fmla="*/ 92 h 1424"/>
                <a:gd name="T84" fmla="*/ 1930 w 2084"/>
                <a:gd name="T85" fmla="*/ 116 h 1424"/>
                <a:gd name="T86" fmla="*/ 1772 w 2084"/>
                <a:gd name="T87" fmla="*/ 88 h 1424"/>
                <a:gd name="T88" fmla="*/ 1719 w 2084"/>
                <a:gd name="T89" fmla="*/ 68 h 1424"/>
                <a:gd name="T90" fmla="*/ 1128 w 2084"/>
                <a:gd name="T91" fmla="*/ 91 h 1424"/>
                <a:gd name="T92" fmla="*/ 818 w 2084"/>
                <a:gd name="T93" fmla="*/ 116 h 1424"/>
                <a:gd name="T94" fmla="*/ 0 w 2084"/>
                <a:gd name="T95" fmla="*/ 124 h 1424"/>
                <a:gd name="T96" fmla="*/ 400 w 2084"/>
                <a:gd name="T97" fmla="*/ 153 h 1424"/>
                <a:gd name="T98" fmla="*/ 1316 w 2084"/>
                <a:gd name="T99" fmla="*/ 175 h 1424"/>
                <a:gd name="T100" fmla="*/ 628 w 2084"/>
                <a:gd name="T101" fmla="*/ 196 h 1424"/>
                <a:gd name="T102" fmla="*/ 1686 w 2084"/>
                <a:gd name="T103" fmla="*/ 178 h 1424"/>
                <a:gd name="T104" fmla="*/ 2115 w 2084"/>
                <a:gd name="T105" fmla="*/ 193 h 1424"/>
                <a:gd name="T106" fmla="*/ 2143 w 2084"/>
                <a:gd name="T107" fmla="*/ 180 h 1424"/>
                <a:gd name="T108" fmla="*/ 2143 w 2084"/>
                <a:gd name="T109" fmla="*/ 178 h 1424"/>
                <a:gd name="T110" fmla="*/ 2622 w 2084"/>
                <a:gd name="T111" fmla="*/ 160 h 1424"/>
                <a:gd name="T112" fmla="*/ 3382 w 2084"/>
                <a:gd name="T113" fmla="*/ 163 h 1424"/>
                <a:gd name="T114" fmla="*/ 4630 w 2084"/>
                <a:gd name="T115" fmla="*/ 199 h 1424"/>
                <a:gd name="T116" fmla="*/ 4447 w 2084"/>
                <a:gd name="T117" fmla="*/ 203 h 1424"/>
                <a:gd name="T118" fmla="*/ 5037 w 2084"/>
                <a:gd name="T119" fmla="*/ 192 h 1424"/>
                <a:gd name="T120" fmla="*/ 5206 w 2084"/>
                <a:gd name="T121" fmla="*/ 184 h 1424"/>
                <a:gd name="T122" fmla="*/ 4877 w 2084"/>
                <a:gd name="T123" fmla="*/ 166 h 1424"/>
                <a:gd name="T124" fmla="*/ 4684 w 2084"/>
                <a:gd name="T125" fmla="*/ 157 h 14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084" h="1424">
                  <a:moveTo>
                    <a:pt x="1270" y="1087"/>
                  </a:moveTo>
                  <a:lnTo>
                    <a:pt x="1270" y="1086"/>
                  </a:lnTo>
                  <a:lnTo>
                    <a:pt x="1275" y="1083"/>
                  </a:lnTo>
                  <a:lnTo>
                    <a:pt x="1281" y="1081"/>
                  </a:lnTo>
                  <a:lnTo>
                    <a:pt x="1286" y="1078"/>
                  </a:lnTo>
                  <a:lnTo>
                    <a:pt x="1291" y="1075"/>
                  </a:lnTo>
                  <a:lnTo>
                    <a:pt x="1295" y="1072"/>
                  </a:lnTo>
                  <a:lnTo>
                    <a:pt x="1301" y="1068"/>
                  </a:lnTo>
                  <a:lnTo>
                    <a:pt x="1305" y="1065"/>
                  </a:lnTo>
                  <a:lnTo>
                    <a:pt x="1310" y="1061"/>
                  </a:lnTo>
                  <a:lnTo>
                    <a:pt x="1317" y="1059"/>
                  </a:lnTo>
                  <a:lnTo>
                    <a:pt x="1326" y="1056"/>
                  </a:lnTo>
                  <a:lnTo>
                    <a:pt x="1333" y="1053"/>
                  </a:lnTo>
                  <a:lnTo>
                    <a:pt x="1341" y="1048"/>
                  </a:lnTo>
                  <a:lnTo>
                    <a:pt x="1343" y="1052"/>
                  </a:lnTo>
                  <a:lnTo>
                    <a:pt x="1344" y="1056"/>
                  </a:lnTo>
                  <a:lnTo>
                    <a:pt x="1344" y="1063"/>
                  </a:lnTo>
                  <a:lnTo>
                    <a:pt x="1344" y="1069"/>
                  </a:lnTo>
                  <a:lnTo>
                    <a:pt x="1346" y="1078"/>
                  </a:lnTo>
                  <a:lnTo>
                    <a:pt x="1348" y="1086"/>
                  </a:lnTo>
                  <a:lnTo>
                    <a:pt x="1350" y="1094"/>
                  </a:lnTo>
                  <a:lnTo>
                    <a:pt x="1351" y="1102"/>
                  </a:lnTo>
                  <a:lnTo>
                    <a:pt x="1350" y="1104"/>
                  </a:lnTo>
                  <a:lnTo>
                    <a:pt x="1350" y="1105"/>
                  </a:lnTo>
                  <a:lnTo>
                    <a:pt x="1351" y="1106"/>
                  </a:lnTo>
                  <a:lnTo>
                    <a:pt x="1350" y="1113"/>
                  </a:lnTo>
                  <a:lnTo>
                    <a:pt x="1349" y="1119"/>
                  </a:lnTo>
                  <a:lnTo>
                    <a:pt x="1347" y="1125"/>
                  </a:lnTo>
                  <a:lnTo>
                    <a:pt x="1346" y="1131"/>
                  </a:lnTo>
                  <a:lnTo>
                    <a:pt x="1346" y="1133"/>
                  </a:lnTo>
                  <a:lnTo>
                    <a:pt x="1346" y="1136"/>
                  </a:lnTo>
                  <a:lnTo>
                    <a:pt x="1346" y="1138"/>
                  </a:lnTo>
                  <a:lnTo>
                    <a:pt x="1345" y="1140"/>
                  </a:lnTo>
                  <a:lnTo>
                    <a:pt x="1335" y="1133"/>
                  </a:lnTo>
                  <a:lnTo>
                    <a:pt x="1326" y="1126"/>
                  </a:lnTo>
                  <a:lnTo>
                    <a:pt x="1317" y="1119"/>
                  </a:lnTo>
                  <a:lnTo>
                    <a:pt x="1308" y="1112"/>
                  </a:lnTo>
                  <a:lnTo>
                    <a:pt x="1299" y="1105"/>
                  </a:lnTo>
                  <a:lnTo>
                    <a:pt x="1290" y="1098"/>
                  </a:lnTo>
                  <a:lnTo>
                    <a:pt x="1281" y="1092"/>
                  </a:lnTo>
                  <a:lnTo>
                    <a:pt x="1270" y="1087"/>
                  </a:lnTo>
                  <a:lnTo>
                    <a:pt x="1187" y="1070"/>
                  </a:lnTo>
                  <a:lnTo>
                    <a:pt x="1177" y="1086"/>
                  </a:lnTo>
                  <a:lnTo>
                    <a:pt x="1174" y="1104"/>
                  </a:lnTo>
                  <a:lnTo>
                    <a:pt x="1173" y="1122"/>
                  </a:lnTo>
                  <a:lnTo>
                    <a:pt x="1174" y="1143"/>
                  </a:lnTo>
                  <a:lnTo>
                    <a:pt x="1176" y="1171"/>
                  </a:lnTo>
                  <a:lnTo>
                    <a:pt x="1177" y="1202"/>
                  </a:lnTo>
                  <a:lnTo>
                    <a:pt x="1178" y="1232"/>
                  </a:lnTo>
                  <a:lnTo>
                    <a:pt x="1179" y="1260"/>
                  </a:lnTo>
                  <a:lnTo>
                    <a:pt x="1178" y="1274"/>
                  </a:lnTo>
                  <a:lnTo>
                    <a:pt x="1181" y="1286"/>
                  </a:lnTo>
                  <a:lnTo>
                    <a:pt x="1184" y="1298"/>
                  </a:lnTo>
                  <a:lnTo>
                    <a:pt x="1189" y="1307"/>
                  </a:lnTo>
                  <a:lnTo>
                    <a:pt x="1194" y="1315"/>
                  </a:lnTo>
                  <a:lnTo>
                    <a:pt x="1201" y="1325"/>
                  </a:lnTo>
                  <a:lnTo>
                    <a:pt x="1207" y="1334"/>
                  </a:lnTo>
                  <a:lnTo>
                    <a:pt x="1212" y="1345"/>
                  </a:lnTo>
                  <a:lnTo>
                    <a:pt x="1213" y="1346"/>
                  </a:lnTo>
                  <a:lnTo>
                    <a:pt x="1215" y="1348"/>
                  </a:lnTo>
                  <a:lnTo>
                    <a:pt x="1216" y="1351"/>
                  </a:lnTo>
                  <a:lnTo>
                    <a:pt x="1217" y="1352"/>
                  </a:lnTo>
                  <a:lnTo>
                    <a:pt x="1222" y="1358"/>
                  </a:lnTo>
                  <a:lnTo>
                    <a:pt x="1226" y="1364"/>
                  </a:lnTo>
                  <a:lnTo>
                    <a:pt x="1230" y="1370"/>
                  </a:lnTo>
                  <a:lnTo>
                    <a:pt x="1234" y="1376"/>
                  </a:lnTo>
                  <a:lnTo>
                    <a:pt x="1239" y="1382"/>
                  </a:lnTo>
                  <a:lnTo>
                    <a:pt x="1244" y="1387"/>
                  </a:lnTo>
                  <a:lnTo>
                    <a:pt x="1249" y="1392"/>
                  </a:lnTo>
                  <a:lnTo>
                    <a:pt x="1253" y="1398"/>
                  </a:lnTo>
                  <a:lnTo>
                    <a:pt x="1282" y="1398"/>
                  </a:lnTo>
                  <a:lnTo>
                    <a:pt x="1277" y="1391"/>
                  </a:lnTo>
                  <a:lnTo>
                    <a:pt x="1275" y="1387"/>
                  </a:lnTo>
                  <a:lnTo>
                    <a:pt x="1273" y="1384"/>
                  </a:lnTo>
                  <a:lnTo>
                    <a:pt x="1271" y="1380"/>
                  </a:lnTo>
                  <a:lnTo>
                    <a:pt x="1268" y="1377"/>
                  </a:lnTo>
                  <a:lnTo>
                    <a:pt x="1270" y="1359"/>
                  </a:lnTo>
                  <a:lnTo>
                    <a:pt x="1272" y="1341"/>
                  </a:lnTo>
                  <a:lnTo>
                    <a:pt x="1273" y="1325"/>
                  </a:lnTo>
                  <a:lnTo>
                    <a:pt x="1275" y="1307"/>
                  </a:lnTo>
                  <a:lnTo>
                    <a:pt x="1276" y="1307"/>
                  </a:lnTo>
                  <a:lnTo>
                    <a:pt x="1276" y="1305"/>
                  </a:lnTo>
                  <a:lnTo>
                    <a:pt x="1276" y="1302"/>
                  </a:lnTo>
                  <a:lnTo>
                    <a:pt x="1277" y="1300"/>
                  </a:lnTo>
                  <a:lnTo>
                    <a:pt x="1278" y="1299"/>
                  </a:lnTo>
                  <a:lnTo>
                    <a:pt x="1286" y="1307"/>
                  </a:lnTo>
                  <a:lnTo>
                    <a:pt x="1292" y="1314"/>
                  </a:lnTo>
                  <a:lnTo>
                    <a:pt x="1298" y="1321"/>
                  </a:lnTo>
                  <a:lnTo>
                    <a:pt x="1305" y="1328"/>
                  </a:lnTo>
                  <a:lnTo>
                    <a:pt x="1311" y="1335"/>
                  </a:lnTo>
                  <a:lnTo>
                    <a:pt x="1317" y="1344"/>
                  </a:lnTo>
                  <a:lnTo>
                    <a:pt x="1324" y="1351"/>
                  </a:lnTo>
                  <a:lnTo>
                    <a:pt x="1330" y="1359"/>
                  </a:lnTo>
                  <a:lnTo>
                    <a:pt x="1334" y="1365"/>
                  </a:lnTo>
                  <a:lnTo>
                    <a:pt x="1340" y="1370"/>
                  </a:lnTo>
                  <a:lnTo>
                    <a:pt x="1344" y="1376"/>
                  </a:lnTo>
                  <a:lnTo>
                    <a:pt x="1349" y="1380"/>
                  </a:lnTo>
                  <a:lnTo>
                    <a:pt x="1354" y="1384"/>
                  </a:lnTo>
                  <a:lnTo>
                    <a:pt x="1360" y="1387"/>
                  </a:lnTo>
                  <a:lnTo>
                    <a:pt x="1366" y="1391"/>
                  </a:lnTo>
                  <a:lnTo>
                    <a:pt x="1373" y="1392"/>
                  </a:lnTo>
                  <a:lnTo>
                    <a:pt x="1380" y="1391"/>
                  </a:lnTo>
                  <a:lnTo>
                    <a:pt x="1384" y="1389"/>
                  </a:lnTo>
                  <a:lnTo>
                    <a:pt x="1389" y="1387"/>
                  </a:lnTo>
                  <a:lnTo>
                    <a:pt x="1393" y="1389"/>
                  </a:lnTo>
                  <a:lnTo>
                    <a:pt x="1397" y="1390"/>
                  </a:lnTo>
                  <a:lnTo>
                    <a:pt x="1402" y="1391"/>
                  </a:lnTo>
                  <a:lnTo>
                    <a:pt x="1406" y="1391"/>
                  </a:lnTo>
                  <a:lnTo>
                    <a:pt x="1409" y="1390"/>
                  </a:lnTo>
                  <a:lnTo>
                    <a:pt x="1414" y="1376"/>
                  </a:lnTo>
                  <a:lnTo>
                    <a:pt x="1420" y="1360"/>
                  </a:lnTo>
                  <a:lnTo>
                    <a:pt x="1428" y="1348"/>
                  </a:lnTo>
                  <a:lnTo>
                    <a:pt x="1438" y="1339"/>
                  </a:lnTo>
                  <a:lnTo>
                    <a:pt x="1438" y="1338"/>
                  </a:lnTo>
                  <a:lnTo>
                    <a:pt x="1437" y="1337"/>
                  </a:lnTo>
                  <a:lnTo>
                    <a:pt x="1436" y="1337"/>
                  </a:lnTo>
                  <a:lnTo>
                    <a:pt x="1435" y="1335"/>
                  </a:lnTo>
                  <a:lnTo>
                    <a:pt x="1433" y="1329"/>
                  </a:lnTo>
                  <a:lnTo>
                    <a:pt x="1431" y="1322"/>
                  </a:lnTo>
                  <a:lnTo>
                    <a:pt x="1430" y="1316"/>
                  </a:lnTo>
                  <a:lnTo>
                    <a:pt x="1432" y="1309"/>
                  </a:lnTo>
                  <a:lnTo>
                    <a:pt x="1432" y="1302"/>
                  </a:lnTo>
                  <a:lnTo>
                    <a:pt x="1434" y="1298"/>
                  </a:lnTo>
                  <a:lnTo>
                    <a:pt x="1435" y="1293"/>
                  </a:lnTo>
                  <a:lnTo>
                    <a:pt x="1435" y="1287"/>
                  </a:lnTo>
                  <a:lnTo>
                    <a:pt x="1436" y="1287"/>
                  </a:lnTo>
                  <a:lnTo>
                    <a:pt x="1438" y="1270"/>
                  </a:lnTo>
                  <a:lnTo>
                    <a:pt x="1441" y="1268"/>
                  </a:lnTo>
                  <a:lnTo>
                    <a:pt x="1441" y="1263"/>
                  </a:lnTo>
                  <a:lnTo>
                    <a:pt x="1441" y="1259"/>
                  </a:lnTo>
                  <a:lnTo>
                    <a:pt x="1443" y="1256"/>
                  </a:lnTo>
                  <a:lnTo>
                    <a:pt x="1443" y="1257"/>
                  </a:lnTo>
                  <a:lnTo>
                    <a:pt x="1443" y="1250"/>
                  </a:lnTo>
                  <a:lnTo>
                    <a:pt x="1444" y="1243"/>
                  </a:lnTo>
                  <a:lnTo>
                    <a:pt x="1445" y="1238"/>
                  </a:lnTo>
                  <a:lnTo>
                    <a:pt x="1446" y="1234"/>
                  </a:lnTo>
                  <a:lnTo>
                    <a:pt x="1446" y="1235"/>
                  </a:lnTo>
                  <a:lnTo>
                    <a:pt x="1447" y="1219"/>
                  </a:lnTo>
                  <a:lnTo>
                    <a:pt x="1448" y="1219"/>
                  </a:lnTo>
                  <a:lnTo>
                    <a:pt x="1448" y="1221"/>
                  </a:lnTo>
                  <a:lnTo>
                    <a:pt x="1448" y="1218"/>
                  </a:lnTo>
                  <a:lnTo>
                    <a:pt x="1448" y="1215"/>
                  </a:lnTo>
                  <a:lnTo>
                    <a:pt x="1448" y="1212"/>
                  </a:lnTo>
                  <a:lnTo>
                    <a:pt x="1449" y="1209"/>
                  </a:lnTo>
                  <a:lnTo>
                    <a:pt x="1450" y="1209"/>
                  </a:lnTo>
                  <a:lnTo>
                    <a:pt x="1453" y="1192"/>
                  </a:lnTo>
                  <a:lnTo>
                    <a:pt x="1460" y="1178"/>
                  </a:lnTo>
                  <a:lnTo>
                    <a:pt x="1468" y="1166"/>
                  </a:lnTo>
                  <a:lnTo>
                    <a:pt x="1479" y="1157"/>
                  </a:lnTo>
                  <a:lnTo>
                    <a:pt x="1501" y="1150"/>
                  </a:lnTo>
                  <a:lnTo>
                    <a:pt x="1523" y="1141"/>
                  </a:lnTo>
                  <a:lnTo>
                    <a:pt x="1545" y="1134"/>
                  </a:lnTo>
                  <a:lnTo>
                    <a:pt x="1566" y="1126"/>
                  </a:lnTo>
                  <a:lnTo>
                    <a:pt x="1588" y="1118"/>
                  </a:lnTo>
                  <a:lnTo>
                    <a:pt x="1610" y="1109"/>
                  </a:lnTo>
                  <a:lnTo>
                    <a:pt x="1631" y="1101"/>
                  </a:lnTo>
                  <a:lnTo>
                    <a:pt x="1653" y="1092"/>
                  </a:lnTo>
                  <a:lnTo>
                    <a:pt x="1674" y="1082"/>
                  </a:lnTo>
                  <a:lnTo>
                    <a:pt x="1696" y="1073"/>
                  </a:lnTo>
                  <a:lnTo>
                    <a:pt x="1718" y="1063"/>
                  </a:lnTo>
                  <a:lnTo>
                    <a:pt x="1738" y="1053"/>
                  </a:lnTo>
                  <a:lnTo>
                    <a:pt x="1759" y="1042"/>
                  </a:lnTo>
                  <a:lnTo>
                    <a:pt x="1779" y="1031"/>
                  </a:lnTo>
                  <a:lnTo>
                    <a:pt x="1799" y="1020"/>
                  </a:lnTo>
                  <a:lnTo>
                    <a:pt x="1819" y="1008"/>
                  </a:lnTo>
                  <a:lnTo>
                    <a:pt x="1825" y="1005"/>
                  </a:lnTo>
                  <a:lnTo>
                    <a:pt x="1831" y="1005"/>
                  </a:lnTo>
                  <a:lnTo>
                    <a:pt x="1837" y="1007"/>
                  </a:lnTo>
                  <a:lnTo>
                    <a:pt x="1843" y="1009"/>
                  </a:lnTo>
                  <a:lnTo>
                    <a:pt x="1847" y="1013"/>
                  </a:lnTo>
                  <a:lnTo>
                    <a:pt x="1852" y="1016"/>
                  </a:lnTo>
                  <a:lnTo>
                    <a:pt x="1857" y="1020"/>
                  </a:lnTo>
                  <a:lnTo>
                    <a:pt x="1861" y="1023"/>
                  </a:lnTo>
                  <a:lnTo>
                    <a:pt x="1866" y="1028"/>
                  </a:lnTo>
                  <a:lnTo>
                    <a:pt x="1872" y="1031"/>
                  </a:lnTo>
                  <a:lnTo>
                    <a:pt x="1878" y="1036"/>
                  </a:lnTo>
                  <a:lnTo>
                    <a:pt x="1883" y="1040"/>
                  </a:lnTo>
                  <a:lnTo>
                    <a:pt x="1888" y="1044"/>
                  </a:lnTo>
                  <a:lnTo>
                    <a:pt x="1892" y="1049"/>
                  </a:lnTo>
                  <a:lnTo>
                    <a:pt x="1896" y="1055"/>
                  </a:lnTo>
                  <a:lnTo>
                    <a:pt x="1899" y="1061"/>
                  </a:lnTo>
                  <a:lnTo>
                    <a:pt x="1897" y="1075"/>
                  </a:lnTo>
                  <a:lnTo>
                    <a:pt x="1893" y="1088"/>
                  </a:lnTo>
                  <a:lnTo>
                    <a:pt x="1889" y="1102"/>
                  </a:lnTo>
                  <a:lnTo>
                    <a:pt x="1884" y="1115"/>
                  </a:lnTo>
                  <a:lnTo>
                    <a:pt x="1879" y="1130"/>
                  </a:lnTo>
                  <a:lnTo>
                    <a:pt x="1873" y="1143"/>
                  </a:lnTo>
                  <a:lnTo>
                    <a:pt x="1869" y="1156"/>
                  </a:lnTo>
                  <a:lnTo>
                    <a:pt x="1865" y="1167"/>
                  </a:lnTo>
                  <a:lnTo>
                    <a:pt x="1864" y="1167"/>
                  </a:lnTo>
                  <a:lnTo>
                    <a:pt x="1864" y="1171"/>
                  </a:lnTo>
                  <a:lnTo>
                    <a:pt x="1865" y="1171"/>
                  </a:lnTo>
                  <a:lnTo>
                    <a:pt x="1864" y="1175"/>
                  </a:lnTo>
                  <a:lnTo>
                    <a:pt x="1863" y="1177"/>
                  </a:lnTo>
                  <a:lnTo>
                    <a:pt x="1862" y="1179"/>
                  </a:lnTo>
                  <a:lnTo>
                    <a:pt x="1861" y="1182"/>
                  </a:lnTo>
                  <a:lnTo>
                    <a:pt x="1861" y="1179"/>
                  </a:lnTo>
                  <a:lnTo>
                    <a:pt x="1862" y="1184"/>
                  </a:lnTo>
                  <a:lnTo>
                    <a:pt x="1861" y="1188"/>
                  </a:lnTo>
                  <a:lnTo>
                    <a:pt x="1860" y="1190"/>
                  </a:lnTo>
                  <a:lnTo>
                    <a:pt x="1860" y="1195"/>
                  </a:lnTo>
                  <a:lnTo>
                    <a:pt x="1858" y="1197"/>
                  </a:lnTo>
                  <a:lnTo>
                    <a:pt x="1858" y="1201"/>
                  </a:lnTo>
                  <a:lnTo>
                    <a:pt x="1858" y="1204"/>
                  </a:lnTo>
                  <a:lnTo>
                    <a:pt x="1855" y="1205"/>
                  </a:lnTo>
                  <a:lnTo>
                    <a:pt x="1854" y="1212"/>
                  </a:lnTo>
                  <a:lnTo>
                    <a:pt x="1852" y="1219"/>
                  </a:lnTo>
                  <a:lnTo>
                    <a:pt x="1849" y="1225"/>
                  </a:lnTo>
                  <a:lnTo>
                    <a:pt x="1846" y="1230"/>
                  </a:lnTo>
                  <a:lnTo>
                    <a:pt x="1846" y="1229"/>
                  </a:lnTo>
                  <a:lnTo>
                    <a:pt x="1843" y="1236"/>
                  </a:lnTo>
                  <a:lnTo>
                    <a:pt x="1839" y="1243"/>
                  </a:lnTo>
                  <a:lnTo>
                    <a:pt x="1834" y="1250"/>
                  </a:lnTo>
                  <a:lnTo>
                    <a:pt x="1831" y="1256"/>
                  </a:lnTo>
                  <a:lnTo>
                    <a:pt x="1831" y="1255"/>
                  </a:lnTo>
                  <a:lnTo>
                    <a:pt x="1827" y="1264"/>
                  </a:lnTo>
                  <a:lnTo>
                    <a:pt x="1823" y="1275"/>
                  </a:lnTo>
                  <a:lnTo>
                    <a:pt x="1819" y="1285"/>
                  </a:lnTo>
                  <a:lnTo>
                    <a:pt x="1814" y="1295"/>
                  </a:lnTo>
                  <a:lnTo>
                    <a:pt x="1809" y="1305"/>
                  </a:lnTo>
                  <a:lnTo>
                    <a:pt x="1805" y="1314"/>
                  </a:lnTo>
                  <a:lnTo>
                    <a:pt x="1801" y="1324"/>
                  </a:lnTo>
                  <a:lnTo>
                    <a:pt x="1797" y="1333"/>
                  </a:lnTo>
                  <a:lnTo>
                    <a:pt x="1797" y="1332"/>
                  </a:lnTo>
                  <a:lnTo>
                    <a:pt x="1791" y="1345"/>
                  </a:lnTo>
                  <a:lnTo>
                    <a:pt x="1785" y="1357"/>
                  </a:lnTo>
                  <a:lnTo>
                    <a:pt x="1779" y="1368"/>
                  </a:lnTo>
                  <a:lnTo>
                    <a:pt x="1771" y="1382"/>
                  </a:lnTo>
                  <a:lnTo>
                    <a:pt x="1774" y="1382"/>
                  </a:lnTo>
                  <a:lnTo>
                    <a:pt x="1782" y="1370"/>
                  </a:lnTo>
                  <a:lnTo>
                    <a:pt x="1788" y="1358"/>
                  </a:lnTo>
                  <a:lnTo>
                    <a:pt x="1793" y="1345"/>
                  </a:lnTo>
                  <a:lnTo>
                    <a:pt x="1800" y="1332"/>
                  </a:lnTo>
                  <a:lnTo>
                    <a:pt x="1805" y="1320"/>
                  </a:lnTo>
                  <a:lnTo>
                    <a:pt x="1810" y="1307"/>
                  </a:lnTo>
                  <a:lnTo>
                    <a:pt x="1817" y="1294"/>
                  </a:lnTo>
                  <a:lnTo>
                    <a:pt x="1823" y="1282"/>
                  </a:lnTo>
                  <a:lnTo>
                    <a:pt x="1823" y="1279"/>
                  </a:lnTo>
                  <a:lnTo>
                    <a:pt x="1824" y="1276"/>
                  </a:lnTo>
                  <a:lnTo>
                    <a:pt x="1826" y="1275"/>
                  </a:lnTo>
                  <a:lnTo>
                    <a:pt x="1827" y="1273"/>
                  </a:lnTo>
                  <a:lnTo>
                    <a:pt x="1827" y="1275"/>
                  </a:lnTo>
                  <a:lnTo>
                    <a:pt x="1833" y="1260"/>
                  </a:lnTo>
                  <a:lnTo>
                    <a:pt x="1841" y="1244"/>
                  </a:lnTo>
                  <a:lnTo>
                    <a:pt x="1848" y="1230"/>
                  </a:lnTo>
                  <a:lnTo>
                    <a:pt x="1857" y="1216"/>
                  </a:lnTo>
                  <a:lnTo>
                    <a:pt x="1857" y="1217"/>
                  </a:lnTo>
                  <a:lnTo>
                    <a:pt x="1858" y="1211"/>
                  </a:lnTo>
                  <a:lnTo>
                    <a:pt x="1859" y="1208"/>
                  </a:lnTo>
                  <a:lnTo>
                    <a:pt x="1859" y="1204"/>
                  </a:lnTo>
                  <a:lnTo>
                    <a:pt x="1861" y="1202"/>
                  </a:lnTo>
                  <a:lnTo>
                    <a:pt x="1861" y="1204"/>
                  </a:lnTo>
                  <a:lnTo>
                    <a:pt x="1861" y="1202"/>
                  </a:lnTo>
                  <a:lnTo>
                    <a:pt x="1864" y="1189"/>
                  </a:lnTo>
                  <a:lnTo>
                    <a:pt x="1867" y="1178"/>
                  </a:lnTo>
                  <a:lnTo>
                    <a:pt x="1870" y="1166"/>
                  </a:lnTo>
                  <a:lnTo>
                    <a:pt x="1873" y="1154"/>
                  </a:lnTo>
                  <a:lnTo>
                    <a:pt x="1874" y="1154"/>
                  </a:lnTo>
                  <a:lnTo>
                    <a:pt x="1876" y="1154"/>
                  </a:lnTo>
                  <a:lnTo>
                    <a:pt x="1877" y="1154"/>
                  </a:lnTo>
                  <a:lnTo>
                    <a:pt x="1877" y="1156"/>
                  </a:lnTo>
                  <a:lnTo>
                    <a:pt x="1881" y="1158"/>
                  </a:lnTo>
                  <a:lnTo>
                    <a:pt x="1885" y="1160"/>
                  </a:lnTo>
                  <a:lnTo>
                    <a:pt x="1889" y="1162"/>
                  </a:lnTo>
                  <a:lnTo>
                    <a:pt x="1894" y="1160"/>
                  </a:lnTo>
                  <a:lnTo>
                    <a:pt x="1899" y="1159"/>
                  </a:lnTo>
                  <a:lnTo>
                    <a:pt x="1902" y="1157"/>
                  </a:lnTo>
                  <a:lnTo>
                    <a:pt x="1904" y="1153"/>
                  </a:lnTo>
                  <a:lnTo>
                    <a:pt x="1906" y="1149"/>
                  </a:lnTo>
                  <a:lnTo>
                    <a:pt x="1907" y="1144"/>
                  </a:lnTo>
                  <a:lnTo>
                    <a:pt x="1907" y="1138"/>
                  </a:lnTo>
                  <a:lnTo>
                    <a:pt x="1906" y="1133"/>
                  </a:lnTo>
                  <a:lnTo>
                    <a:pt x="1904" y="1130"/>
                  </a:lnTo>
                  <a:lnTo>
                    <a:pt x="1905" y="1128"/>
                  </a:lnTo>
                  <a:lnTo>
                    <a:pt x="1907" y="1127"/>
                  </a:lnTo>
                  <a:lnTo>
                    <a:pt x="1909" y="1126"/>
                  </a:lnTo>
                  <a:lnTo>
                    <a:pt x="1910" y="1125"/>
                  </a:lnTo>
                  <a:lnTo>
                    <a:pt x="1910" y="1120"/>
                  </a:lnTo>
                  <a:lnTo>
                    <a:pt x="1910" y="1114"/>
                  </a:lnTo>
                  <a:lnTo>
                    <a:pt x="1910" y="1109"/>
                  </a:lnTo>
                  <a:lnTo>
                    <a:pt x="1910" y="1105"/>
                  </a:lnTo>
                  <a:lnTo>
                    <a:pt x="1910" y="1100"/>
                  </a:lnTo>
                  <a:lnTo>
                    <a:pt x="1907" y="1098"/>
                  </a:lnTo>
                  <a:lnTo>
                    <a:pt x="1902" y="1098"/>
                  </a:lnTo>
                  <a:lnTo>
                    <a:pt x="1897" y="1096"/>
                  </a:lnTo>
                  <a:lnTo>
                    <a:pt x="1897" y="1088"/>
                  </a:lnTo>
                  <a:lnTo>
                    <a:pt x="1898" y="1080"/>
                  </a:lnTo>
                  <a:lnTo>
                    <a:pt x="1900" y="1074"/>
                  </a:lnTo>
                  <a:lnTo>
                    <a:pt x="1901" y="1068"/>
                  </a:lnTo>
                  <a:lnTo>
                    <a:pt x="1902" y="1068"/>
                  </a:lnTo>
                  <a:lnTo>
                    <a:pt x="1902" y="1062"/>
                  </a:lnTo>
                  <a:lnTo>
                    <a:pt x="1902" y="1056"/>
                  </a:lnTo>
                  <a:lnTo>
                    <a:pt x="1900" y="1052"/>
                  </a:lnTo>
                  <a:lnTo>
                    <a:pt x="1897" y="1047"/>
                  </a:lnTo>
                  <a:lnTo>
                    <a:pt x="1906" y="1039"/>
                  </a:lnTo>
                  <a:lnTo>
                    <a:pt x="1914" y="1029"/>
                  </a:lnTo>
                  <a:lnTo>
                    <a:pt x="1924" y="1018"/>
                  </a:lnTo>
                  <a:lnTo>
                    <a:pt x="1933" y="1009"/>
                  </a:lnTo>
                  <a:lnTo>
                    <a:pt x="1942" y="998"/>
                  </a:lnTo>
                  <a:lnTo>
                    <a:pt x="1949" y="988"/>
                  </a:lnTo>
                  <a:lnTo>
                    <a:pt x="1957" y="978"/>
                  </a:lnTo>
                  <a:lnTo>
                    <a:pt x="1963" y="969"/>
                  </a:lnTo>
                  <a:lnTo>
                    <a:pt x="1966" y="963"/>
                  </a:lnTo>
                  <a:lnTo>
                    <a:pt x="1970" y="956"/>
                  </a:lnTo>
                  <a:lnTo>
                    <a:pt x="1974" y="950"/>
                  </a:lnTo>
                  <a:lnTo>
                    <a:pt x="1977" y="944"/>
                  </a:lnTo>
                  <a:lnTo>
                    <a:pt x="1978" y="942"/>
                  </a:lnTo>
                  <a:lnTo>
                    <a:pt x="1979" y="939"/>
                  </a:lnTo>
                  <a:lnTo>
                    <a:pt x="1980" y="938"/>
                  </a:lnTo>
                  <a:lnTo>
                    <a:pt x="1981" y="936"/>
                  </a:lnTo>
                  <a:lnTo>
                    <a:pt x="1993" y="919"/>
                  </a:lnTo>
                  <a:lnTo>
                    <a:pt x="2005" y="904"/>
                  </a:lnTo>
                  <a:lnTo>
                    <a:pt x="2016" y="887"/>
                  </a:lnTo>
                  <a:lnTo>
                    <a:pt x="2024" y="872"/>
                  </a:lnTo>
                  <a:lnTo>
                    <a:pt x="2033" y="855"/>
                  </a:lnTo>
                  <a:lnTo>
                    <a:pt x="2043" y="839"/>
                  </a:lnTo>
                  <a:lnTo>
                    <a:pt x="2052" y="822"/>
                  </a:lnTo>
                  <a:lnTo>
                    <a:pt x="2064" y="806"/>
                  </a:lnTo>
                  <a:lnTo>
                    <a:pt x="2070" y="794"/>
                  </a:lnTo>
                  <a:lnTo>
                    <a:pt x="2076" y="783"/>
                  </a:lnTo>
                  <a:lnTo>
                    <a:pt x="2081" y="771"/>
                  </a:lnTo>
                  <a:lnTo>
                    <a:pt x="2084" y="759"/>
                  </a:lnTo>
                  <a:lnTo>
                    <a:pt x="2081" y="751"/>
                  </a:lnTo>
                  <a:lnTo>
                    <a:pt x="2076" y="744"/>
                  </a:lnTo>
                  <a:lnTo>
                    <a:pt x="2070" y="738"/>
                  </a:lnTo>
                  <a:lnTo>
                    <a:pt x="2064" y="732"/>
                  </a:lnTo>
                  <a:lnTo>
                    <a:pt x="2058" y="727"/>
                  </a:lnTo>
                  <a:lnTo>
                    <a:pt x="2050" y="724"/>
                  </a:lnTo>
                  <a:lnTo>
                    <a:pt x="2043" y="720"/>
                  </a:lnTo>
                  <a:lnTo>
                    <a:pt x="2035" y="718"/>
                  </a:lnTo>
                  <a:lnTo>
                    <a:pt x="2025" y="727"/>
                  </a:lnTo>
                  <a:lnTo>
                    <a:pt x="2016" y="736"/>
                  </a:lnTo>
                  <a:lnTo>
                    <a:pt x="2006" y="745"/>
                  </a:lnTo>
                  <a:lnTo>
                    <a:pt x="1996" y="753"/>
                  </a:lnTo>
                  <a:lnTo>
                    <a:pt x="1986" y="762"/>
                  </a:lnTo>
                  <a:lnTo>
                    <a:pt x="1976" y="770"/>
                  </a:lnTo>
                  <a:lnTo>
                    <a:pt x="1964" y="778"/>
                  </a:lnTo>
                  <a:lnTo>
                    <a:pt x="1953" y="787"/>
                  </a:lnTo>
                  <a:lnTo>
                    <a:pt x="1949" y="787"/>
                  </a:lnTo>
                  <a:lnTo>
                    <a:pt x="1948" y="777"/>
                  </a:lnTo>
                  <a:lnTo>
                    <a:pt x="1946" y="769"/>
                  </a:lnTo>
                  <a:lnTo>
                    <a:pt x="1945" y="761"/>
                  </a:lnTo>
                  <a:lnTo>
                    <a:pt x="1946" y="752"/>
                  </a:lnTo>
                  <a:lnTo>
                    <a:pt x="1945" y="743"/>
                  </a:lnTo>
                  <a:lnTo>
                    <a:pt x="1943" y="738"/>
                  </a:lnTo>
                  <a:lnTo>
                    <a:pt x="1942" y="733"/>
                  </a:lnTo>
                  <a:lnTo>
                    <a:pt x="1943" y="730"/>
                  </a:lnTo>
                  <a:lnTo>
                    <a:pt x="1943" y="725"/>
                  </a:lnTo>
                  <a:lnTo>
                    <a:pt x="1942" y="720"/>
                  </a:lnTo>
                  <a:lnTo>
                    <a:pt x="1939" y="711"/>
                  </a:lnTo>
                  <a:lnTo>
                    <a:pt x="1938" y="703"/>
                  </a:lnTo>
                  <a:lnTo>
                    <a:pt x="1938" y="694"/>
                  </a:lnTo>
                  <a:lnTo>
                    <a:pt x="1936" y="685"/>
                  </a:lnTo>
                  <a:lnTo>
                    <a:pt x="1933" y="678"/>
                  </a:lnTo>
                  <a:lnTo>
                    <a:pt x="1927" y="674"/>
                  </a:lnTo>
                  <a:lnTo>
                    <a:pt x="1919" y="673"/>
                  </a:lnTo>
                  <a:lnTo>
                    <a:pt x="1912" y="671"/>
                  </a:lnTo>
                  <a:lnTo>
                    <a:pt x="1914" y="657"/>
                  </a:lnTo>
                  <a:lnTo>
                    <a:pt x="1918" y="647"/>
                  </a:lnTo>
                  <a:lnTo>
                    <a:pt x="1921" y="638"/>
                  </a:lnTo>
                  <a:lnTo>
                    <a:pt x="1922" y="626"/>
                  </a:lnTo>
                  <a:lnTo>
                    <a:pt x="1922" y="627"/>
                  </a:lnTo>
                  <a:lnTo>
                    <a:pt x="1921" y="622"/>
                  </a:lnTo>
                  <a:lnTo>
                    <a:pt x="1922" y="622"/>
                  </a:lnTo>
                  <a:lnTo>
                    <a:pt x="1920" y="614"/>
                  </a:lnTo>
                  <a:lnTo>
                    <a:pt x="1920" y="606"/>
                  </a:lnTo>
                  <a:lnTo>
                    <a:pt x="1920" y="599"/>
                  </a:lnTo>
                  <a:lnTo>
                    <a:pt x="1919" y="590"/>
                  </a:lnTo>
                  <a:lnTo>
                    <a:pt x="1920" y="590"/>
                  </a:lnTo>
                  <a:lnTo>
                    <a:pt x="1920" y="591"/>
                  </a:lnTo>
                  <a:lnTo>
                    <a:pt x="1918" y="584"/>
                  </a:lnTo>
                  <a:lnTo>
                    <a:pt x="1916" y="577"/>
                  </a:lnTo>
                  <a:lnTo>
                    <a:pt x="1912" y="570"/>
                  </a:lnTo>
                  <a:lnTo>
                    <a:pt x="1908" y="564"/>
                  </a:lnTo>
                  <a:lnTo>
                    <a:pt x="1903" y="561"/>
                  </a:lnTo>
                  <a:lnTo>
                    <a:pt x="1899" y="556"/>
                  </a:lnTo>
                  <a:lnTo>
                    <a:pt x="1894" y="551"/>
                  </a:lnTo>
                  <a:lnTo>
                    <a:pt x="1890" y="548"/>
                  </a:lnTo>
                  <a:lnTo>
                    <a:pt x="1885" y="544"/>
                  </a:lnTo>
                  <a:lnTo>
                    <a:pt x="1881" y="541"/>
                  </a:lnTo>
                  <a:lnTo>
                    <a:pt x="1876" y="538"/>
                  </a:lnTo>
                  <a:lnTo>
                    <a:pt x="1869" y="536"/>
                  </a:lnTo>
                  <a:lnTo>
                    <a:pt x="1863" y="536"/>
                  </a:lnTo>
                  <a:lnTo>
                    <a:pt x="1857" y="534"/>
                  </a:lnTo>
                  <a:lnTo>
                    <a:pt x="1850" y="532"/>
                  </a:lnTo>
                  <a:lnTo>
                    <a:pt x="1845" y="530"/>
                  </a:lnTo>
                  <a:lnTo>
                    <a:pt x="1839" y="529"/>
                  </a:lnTo>
                  <a:lnTo>
                    <a:pt x="1833" y="529"/>
                  </a:lnTo>
                  <a:lnTo>
                    <a:pt x="1828" y="530"/>
                  </a:lnTo>
                  <a:lnTo>
                    <a:pt x="1823" y="532"/>
                  </a:lnTo>
                  <a:lnTo>
                    <a:pt x="1818" y="535"/>
                  </a:lnTo>
                  <a:lnTo>
                    <a:pt x="1811" y="536"/>
                  </a:lnTo>
                  <a:lnTo>
                    <a:pt x="1806" y="538"/>
                  </a:lnTo>
                  <a:lnTo>
                    <a:pt x="1802" y="543"/>
                  </a:lnTo>
                  <a:lnTo>
                    <a:pt x="1790" y="550"/>
                  </a:lnTo>
                  <a:lnTo>
                    <a:pt x="1782" y="560"/>
                  </a:lnTo>
                  <a:lnTo>
                    <a:pt x="1777" y="571"/>
                  </a:lnTo>
                  <a:lnTo>
                    <a:pt x="1775" y="586"/>
                  </a:lnTo>
                  <a:lnTo>
                    <a:pt x="1771" y="601"/>
                  </a:lnTo>
                  <a:lnTo>
                    <a:pt x="1773" y="615"/>
                  </a:lnTo>
                  <a:lnTo>
                    <a:pt x="1778" y="630"/>
                  </a:lnTo>
                  <a:lnTo>
                    <a:pt x="1781" y="646"/>
                  </a:lnTo>
                  <a:lnTo>
                    <a:pt x="1782" y="651"/>
                  </a:lnTo>
                  <a:lnTo>
                    <a:pt x="1785" y="654"/>
                  </a:lnTo>
                  <a:lnTo>
                    <a:pt x="1787" y="659"/>
                  </a:lnTo>
                  <a:lnTo>
                    <a:pt x="1788" y="665"/>
                  </a:lnTo>
                  <a:lnTo>
                    <a:pt x="1790" y="667"/>
                  </a:lnTo>
                  <a:lnTo>
                    <a:pt x="1790" y="671"/>
                  </a:lnTo>
                  <a:lnTo>
                    <a:pt x="1790" y="675"/>
                  </a:lnTo>
                  <a:lnTo>
                    <a:pt x="1791" y="678"/>
                  </a:lnTo>
                  <a:lnTo>
                    <a:pt x="1790" y="677"/>
                  </a:lnTo>
                  <a:lnTo>
                    <a:pt x="1793" y="680"/>
                  </a:lnTo>
                  <a:lnTo>
                    <a:pt x="1797" y="684"/>
                  </a:lnTo>
                  <a:lnTo>
                    <a:pt x="1799" y="687"/>
                  </a:lnTo>
                  <a:lnTo>
                    <a:pt x="1799" y="691"/>
                  </a:lnTo>
                  <a:lnTo>
                    <a:pt x="1801" y="696"/>
                  </a:lnTo>
                  <a:lnTo>
                    <a:pt x="1803" y="699"/>
                  </a:lnTo>
                  <a:lnTo>
                    <a:pt x="1806" y="703"/>
                  </a:lnTo>
                  <a:lnTo>
                    <a:pt x="1807" y="707"/>
                  </a:lnTo>
                  <a:lnTo>
                    <a:pt x="1804" y="716"/>
                  </a:lnTo>
                  <a:lnTo>
                    <a:pt x="1797" y="718"/>
                  </a:lnTo>
                  <a:lnTo>
                    <a:pt x="1787" y="717"/>
                  </a:lnTo>
                  <a:lnTo>
                    <a:pt x="1779" y="718"/>
                  </a:lnTo>
                  <a:lnTo>
                    <a:pt x="1775" y="723"/>
                  </a:lnTo>
                  <a:lnTo>
                    <a:pt x="1771" y="727"/>
                  </a:lnTo>
                  <a:lnTo>
                    <a:pt x="1767" y="732"/>
                  </a:lnTo>
                  <a:lnTo>
                    <a:pt x="1763" y="737"/>
                  </a:lnTo>
                  <a:lnTo>
                    <a:pt x="1759" y="742"/>
                  </a:lnTo>
                  <a:lnTo>
                    <a:pt x="1754" y="746"/>
                  </a:lnTo>
                  <a:lnTo>
                    <a:pt x="1750" y="752"/>
                  </a:lnTo>
                  <a:lnTo>
                    <a:pt x="1747" y="757"/>
                  </a:lnTo>
                  <a:lnTo>
                    <a:pt x="1746" y="768"/>
                  </a:lnTo>
                  <a:lnTo>
                    <a:pt x="1742" y="777"/>
                  </a:lnTo>
                  <a:lnTo>
                    <a:pt x="1738" y="785"/>
                  </a:lnTo>
                  <a:lnTo>
                    <a:pt x="1735" y="795"/>
                  </a:lnTo>
                  <a:lnTo>
                    <a:pt x="1737" y="802"/>
                  </a:lnTo>
                  <a:lnTo>
                    <a:pt x="1735" y="809"/>
                  </a:lnTo>
                  <a:lnTo>
                    <a:pt x="1734" y="815"/>
                  </a:lnTo>
                  <a:lnTo>
                    <a:pt x="1731" y="821"/>
                  </a:lnTo>
                  <a:lnTo>
                    <a:pt x="1728" y="828"/>
                  </a:lnTo>
                  <a:lnTo>
                    <a:pt x="1726" y="836"/>
                  </a:lnTo>
                  <a:lnTo>
                    <a:pt x="1724" y="845"/>
                  </a:lnTo>
                  <a:lnTo>
                    <a:pt x="1722" y="853"/>
                  </a:lnTo>
                  <a:lnTo>
                    <a:pt x="1716" y="848"/>
                  </a:lnTo>
                  <a:lnTo>
                    <a:pt x="1711" y="848"/>
                  </a:lnTo>
                  <a:lnTo>
                    <a:pt x="1706" y="847"/>
                  </a:lnTo>
                  <a:lnTo>
                    <a:pt x="1703" y="842"/>
                  </a:lnTo>
                  <a:lnTo>
                    <a:pt x="1702" y="837"/>
                  </a:lnTo>
                  <a:lnTo>
                    <a:pt x="1700" y="834"/>
                  </a:lnTo>
                  <a:lnTo>
                    <a:pt x="1696" y="830"/>
                  </a:lnTo>
                  <a:lnTo>
                    <a:pt x="1695" y="826"/>
                  </a:lnTo>
                  <a:lnTo>
                    <a:pt x="1691" y="820"/>
                  </a:lnTo>
                  <a:lnTo>
                    <a:pt x="1687" y="814"/>
                  </a:lnTo>
                  <a:lnTo>
                    <a:pt x="1683" y="809"/>
                  </a:lnTo>
                  <a:lnTo>
                    <a:pt x="1679" y="803"/>
                  </a:lnTo>
                  <a:lnTo>
                    <a:pt x="1674" y="801"/>
                  </a:lnTo>
                  <a:lnTo>
                    <a:pt x="1670" y="801"/>
                  </a:lnTo>
                  <a:lnTo>
                    <a:pt x="1665" y="801"/>
                  </a:lnTo>
                  <a:lnTo>
                    <a:pt x="1661" y="803"/>
                  </a:lnTo>
                  <a:lnTo>
                    <a:pt x="1656" y="801"/>
                  </a:lnTo>
                  <a:lnTo>
                    <a:pt x="1651" y="801"/>
                  </a:lnTo>
                  <a:lnTo>
                    <a:pt x="1647" y="802"/>
                  </a:lnTo>
                  <a:lnTo>
                    <a:pt x="1643" y="804"/>
                  </a:lnTo>
                  <a:lnTo>
                    <a:pt x="1639" y="807"/>
                  </a:lnTo>
                  <a:lnTo>
                    <a:pt x="1634" y="810"/>
                  </a:lnTo>
                  <a:lnTo>
                    <a:pt x="1630" y="814"/>
                  </a:lnTo>
                  <a:lnTo>
                    <a:pt x="1627" y="816"/>
                  </a:lnTo>
                  <a:lnTo>
                    <a:pt x="1625" y="813"/>
                  </a:lnTo>
                  <a:lnTo>
                    <a:pt x="1624" y="808"/>
                  </a:lnTo>
                  <a:lnTo>
                    <a:pt x="1624" y="804"/>
                  </a:lnTo>
                  <a:lnTo>
                    <a:pt x="1622" y="800"/>
                  </a:lnTo>
                  <a:lnTo>
                    <a:pt x="1619" y="790"/>
                  </a:lnTo>
                  <a:lnTo>
                    <a:pt x="1615" y="782"/>
                  </a:lnTo>
                  <a:lnTo>
                    <a:pt x="1611" y="775"/>
                  </a:lnTo>
                  <a:lnTo>
                    <a:pt x="1609" y="768"/>
                  </a:lnTo>
                  <a:lnTo>
                    <a:pt x="1607" y="756"/>
                  </a:lnTo>
                  <a:lnTo>
                    <a:pt x="1608" y="756"/>
                  </a:lnTo>
                  <a:lnTo>
                    <a:pt x="1607" y="752"/>
                  </a:lnTo>
                  <a:lnTo>
                    <a:pt x="1606" y="749"/>
                  </a:lnTo>
                  <a:lnTo>
                    <a:pt x="1605" y="745"/>
                  </a:lnTo>
                  <a:lnTo>
                    <a:pt x="1604" y="740"/>
                  </a:lnTo>
                  <a:lnTo>
                    <a:pt x="1602" y="730"/>
                  </a:lnTo>
                  <a:lnTo>
                    <a:pt x="1604" y="720"/>
                  </a:lnTo>
                  <a:lnTo>
                    <a:pt x="1609" y="711"/>
                  </a:lnTo>
                  <a:lnTo>
                    <a:pt x="1613" y="700"/>
                  </a:lnTo>
                  <a:lnTo>
                    <a:pt x="1613" y="701"/>
                  </a:lnTo>
                  <a:lnTo>
                    <a:pt x="1616" y="690"/>
                  </a:lnTo>
                  <a:lnTo>
                    <a:pt x="1622" y="678"/>
                  </a:lnTo>
                  <a:lnTo>
                    <a:pt x="1626" y="667"/>
                  </a:lnTo>
                  <a:lnTo>
                    <a:pt x="1630" y="655"/>
                  </a:lnTo>
                  <a:lnTo>
                    <a:pt x="1630" y="657"/>
                  </a:lnTo>
                  <a:lnTo>
                    <a:pt x="1631" y="652"/>
                  </a:lnTo>
                  <a:lnTo>
                    <a:pt x="1632" y="648"/>
                  </a:lnTo>
                  <a:lnTo>
                    <a:pt x="1633" y="643"/>
                  </a:lnTo>
                  <a:lnTo>
                    <a:pt x="1635" y="640"/>
                  </a:lnTo>
                  <a:lnTo>
                    <a:pt x="1640" y="622"/>
                  </a:lnTo>
                  <a:lnTo>
                    <a:pt x="1645" y="606"/>
                  </a:lnTo>
                  <a:lnTo>
                    <a:pt x="1650" y="588"/>
                  </a:lnTo>
                  <a:lnTo>
                    <a:pt x="1654" y="571"/>
                  </a:lnTo>
                  <a:lnTo>
                    <a:pt x="1660" y="554"/>
                  </a:lnTo>
                  <a:lnTo>
                    <a:pt x="1664" y="537"/>
                  </a:lnTo>
                  <a:lnTo>
                    <a:pt x="1667" y="518"/>
                  </a:lnTo>
                  <a:lnTo>
                    <a:pt x="1670" y="499"/>
                  </a:lnTo>
                  <a:lnTo>
                    <a:pt x="1671" y="499"/>
                  </a:lnTo>
                  <a:lnTo>
                    <a:pt x="1672" y="494"/>
                  </a:lnTo>
                  <a:lnTo>
                    <a:pt x="1672" y="490"/>
                  </a:lnTo>
                  <a:lnTo>
                    <a:pt x="1671" y="485"/>
                  </a:lnTo>
                  <a:lnTo>
                    <a:pt x="1669" y="481"/>
                  </a:lnTo>
                  <a:lnTo>
                    <a:pt x="1664" y="477"/>
                  </a:lnTo>
                  <a:lnTo>
                    <a:pt x="1659" y="472"/>
                  </a:lnTo>
                  <a:lnTo>
                    <a:pt x="1652" y="467"/>
                  </a:lnTo>
                  <a:lnTo>
                    <a:pt x="1648" y="464"/>
                  </a:lnTo>
                  <a:lnTo>
                    <a:pt x="1636" y="455"/>
                  </a:lnTo>
                  <a:lnTo>
                    <a:pt x="1625" y="447"/>
                  </a:lnTo>
                  <a:lnTo>
                    <a:pt x="1612" y="440"/>
                  </a:lnTo>
                  <a:lnTo>
                    <a:pt x="1599" y="434"/>
                  </a:lnTo>
                  <a:lnTo>
                    <a:pt x="1585" y="428"/>
                  </a:lnTo>
                  <a:lnTo>
                    <a:pt x="1570" y="424"/>
                  </a:lnTo>
                  <a:lnTo>
                    <a:pt x="1555" y="420"/>
                  </a:lnTo>
                  <a:lnTo>
                    <a:pt x="1540" y="418"/>
                  </a:lnTo>
                  <a:lnTo>
                    <a:pt x="1536" y="424"/>
                  </a:lnTo>
                  <a:lnTo>
                    <a:pt x="1533" y="428"/>
                  </a:lnTo>
                  <a:lnTo>
                    <a:pt x="1531" y="433"/>
                  </a:lnTo>
                  <a:lnTo>
                    <a:pt x="1530" y="440"/>
                  </a:lnTo>
                  <a:lnTo>
                    <a:pt x="1528" y="442"/>
                  </a:lnTo>
                  <a:lnTo>
                    <a:pt x="1528" y="447"/>
                  </a:lnTo>
                  <a:lnTo>
                    <a:pt x="1527" y="451"/>
                  </a:lnTo>
                  <a:lnTo>
                    <a:pt x="1526" y="453"/>
                  </a:lnTo>
                  <a:lnTo>
                    <a:pt x="1526" y="452"/>
                  </a:lnTo>
                  <a:lnTo>
                    <a:pt x="1526" y="457"/>
                  </a:lnTo>
                  <a:lnTo>
                    <a:pt x="1525" y="461"/>
                  </a:lnTo>
                  <a:lnTo>
                    <a:pt x="1524" y="465"/>
                  </a:lnTo>
                  <a:lnTo>
                    <a:pt x="1524" y="471"/>
                  </a:lnTo>
                  <a:lnTo>
                    <a:pt x="1523" y="473"/>
                  </a:lnTo>
                  <a:lnTo>
                    <a:pt x="1522" y="480"/>
                  </a:lnTo>
                  <a:lnTo>
                    <a:pt x="1520" y="487"/>
                  </a:lnTo>
                  <a:lnTo>
                    <a:pt x="1517" y="492"/>
                  </a:lnTo>
                  <a:lnTo>
                    <a:pt x="1513" y="465"/>
                  </a:lnTo>
                  <a:lnTo>
                    <a:pt x="1508" y="415"/>
                  </a:lnTo>
                  <a:lnTo>
                    <a:pt x="1503" y="366"/>
                  </a:lnTo>
                  <a:lnTo>
                    <a:pt x="1501" y="336"/>
                  </a:lnTo>
                  <a:lnTo>
                    <a:pt x="1619" y="341"/>
                  </a:lnTo>
                  <a:lnTo>
                    <a:pt x="1623" y="280"/>
                  </a:lnTo>
                  <a:lnTo>
                    <a:pt x="1629" y="178"/>
                  </a:lnTo>
                  <a:lnTo>
                    <a:pt x="1633" y="82"/>
                  </a:lnTo>
                  <a:lnTo>
                    <a:pt x="1633" y="37"/>
                  </a:lnTo>
                  <a:lnTo>
                    <a:pt x="1630" y="37"/>
                  </a:lnTo>
                  <a:lnTo>
                    <a:pt x="1621" y="37"/>
                  </a:lnTo>
                  <a:lnTo>
                    <a:pt x="1606" y="37"/>
                  </a:lnTo>
                  <a:lnTo>
                    <a:pt x="1586" y="37"/>
                  </a:lnTo>
                  <a:lnTo>
                    <a:pt x="1563" y="37"/>
                  </a:lnTo>
                  <a:lnTo>
                    <a:pt x="1537" y="37"/>
                  </a:lnTo>
                  <a:lnTo>
                    <a:pt x="1509" y="37"/>
                  </a:lnTo>
                  <a:lnTo>
                    <a:pt x="1480" y="37"/>
                  </a:lnTo>
                  <a:lnTo>
                    <a:pt x="1450" y="38"/>
                  </a:lnTo>
                  <a:lnTo>
                    <a:pt x="1421" y="38"/>
                  </a:lnTo>
                  <a:lnTo>
                    <a:pt x="1392" y="38"/>
                  </a:lnTo>
                  <a:lnTo>
                    <a:pt x="1366" y="38"/>
                  </a:lnTo>
                  <a:lnTo>
                    <a:pt x="1343" y="38"/>
                  </a:lnTo>
                  <a:lnTo>
                    <a:pt x="1323" y="38"/>
                  </a:lnTo>
                  <a:lnTo>
                    <a:pt x="1308" y="38"/>
                  </a:lnTo>
                  <a:lnTo>
                    <a:pt x="1297" y="38"/>
                  </a:lnTo>
                  <a:lnTo>
                    <a:pt x="1294" y="72"/>
                  </a:lnTo>
                  <a:lnTo>
                    <a:pt x="1291" y="131"/>
                  </a:lnTo>
                  <a:lnTo>
                    <a:pt x="1289" y="189"/>
                  </a:lnTo>
                  <a:lnTo>
                    <a:pt x="1287" y="220"/>
                  </a:lnTo>
                  <a:lnTo>
                    <a:pt x="1285" y="222"/>
                  </a:lnTo>
                  <a:lnTo>
                    <a:pt x="1282" y="222"/>
                  </a:lnTo>
                  <a:lnTo>
                    <a:pt x="1279" y="222"/>
                  </a:lnTo>
                  <a:lnTo>
                    <a:pt x="1276" y="221"/>
                  </a:lnTo>
                  <a:lnTo>
                    <a:pt x="1284" y="270"/>
                  </a:lnTo>
                  <a:lnTo>
                    <a:pt x="1285" y="274"/>
                  </a:lnTo>
                  <a:lnTo>
                    <a:pt x="1285" y="279"/>
                  </a:lnTo>
                  <a:lnTo>
                    <a:pt x="1284" y="284"/>
                  </a:lnTo>
                  <a:lnTo>
                    <a:pt x="1284" y="289"/>
                  </a:lnTo>
                  <a:lnTo>
                    <a:pt x="1282" y="322"/>
                  </a:lnTo>
                  <a:lnTo>
                    <a:pt x="1281" y="322"/>
                  </a:lnTo>
                  <a:lnTo>
                    <a:pt x="1284" y="324"/>
                  </a:lnTo>
                  <a:lnTo>
                    <a:pt x="1381" y="329"/>
                  </a:lnTo>
                  <a:lnTo>
                    <a:pt x="1383" y="334"/>
                  </a:lnTo>
                  <a:lnTo>
                    <a:pt x="1394" y="330"/>
                  </a:lnTo>
                  <a:lnTo>
                    <a:pt x="1448" y="334"/>
                  </a:lnTo>
                  <a:lnTo>
                    <a:pt x="1460" y="334"/>
                  </a:lnTo>
                  <a:lnTo>
                    <a:pt x="1488" y="335"/>
                  </a:lnTo>
                  <a:lnTo>
                    <a:pt x="1489" y="337"/>
                  </a:lnTo>
                  <a:lnTo>
                    <a:pt x="1494" y="383"/>
                  </a:lnTo>
                  <a:lnTo>
                    <a:pt x="1502" y="445"/>
                  </a:lnTo>
                  <a:lnTo>
                    <a:pt x="1507" y="502"/>
                  </a:lnTo>
                  <a:lnTo>
                    <a:pt x="1507" y="534"/>
                  </a:lnTo>
                  <a:lnTo>
                    <a:pt x="1504" y="538"/>
                  </a:lnTo>
                  <a:lnTo>
                    <a:pt x="1503" y="544"/>
                  </a:lnTo>
                  <a:lnTo>
                    <a:pt x="1500" y="549"/>
                  </a:lnTo>
                  <a:lnTo>
                    <a:pt x="1494" y="550"/>
                  </a:lnTo>
                  <a:lnTo>
                    <a:pt x="1495" y="548"/>
                  </a:lnTo>
                  <a:lnTo>
                    <a:pt x="1496" y="544"/>
                  </a:lnTo>
                  <a:lnTo>
                    <a:pt x="1496" y="542"/>
                  </a:lnTo>
                  <a:lnTo>
                    <a:pt x="1497" y="539"/>
                  </a:lnTo>
                  <a:lnTo>
                    <a:pt x="1497" y="536"/>
                  </a:lnTo>
                  <a:lnTo>
                    <a:pt x="1496" y="531"/>
                  </a:lnTo>
                  <a:lnTo>
                    <a:pt x="1495" y="526"/>
                  </a:lnTo>
                  <a:lnTo>
                    <a:pt x="1492" y="523"/>
                  </a:lnTo>
                  <a:lnTo>
                    <a:pt x="1465" y="519"/>
                  </a:lnTo>
                  <a:lnTo>
                    <a:pt x="1465" y="480"/>
                  </a:lnTo>
                  <a:lnTo>
                    <a:pt x="1463" y="418"/>
                  </a:lnTo>
                  <a:lnTo>
                    <a:pt x="1461" y="360"/>
                  </a:lnTo>
                  <a:lnTo>
                    <a:pt x="1460" y="334"/>
                  </a:lnTo>
                  <a:lnTo>
                    <a:pt x="1448" y="334"/>
                  </a:lnTo>
                  <a:lnTo>
                    <a:pt x="1449" y="368"/>
                  </a:lnTo>
                  <a:lnTo>
                    <a:pt x="1451" y="425"/>
                  </a:lnTo>
                  <a:lnTo>
                    <a:pt x="1452" y="483"/>
                  </a:lnTo>
                  <a:lnTo>
                    <a:pt x="1452" y="518"/>
                  </a:lnTo>
                  <a:lnTo>
                    <a:pt x="1445" y="518"/>
                  </a:lnTo>
                  <a:lnTo>
                    <a:pt x="1437" y="517"/>
                  </a:lnTo>
                  <a:lnTo>
                    <a:pt x="1430" y="517"/>
                  </a:lnTo>
                  <a:lnTo>
                    <a:pt x="1422" y="516"/>
                  </a:lnTo>
                  <a:lnTo>
                    <a:pt x="1414" y="516"/>
                  </a:lnTo>
                  <a:lnTo>
                    <a:pt x="1406" y="515"/>
                  </a:lnTo>
                  <a:lnTo>
                    <a:pt x="1398" y="515"/>
                  </a:lnTo>
                  <a:lnTo>
                    <a:pt x="1390" y="515"/>
                  </a:lnTo>
                  <a:lnTo>
                    <a:pt x="1387" y="520"/>
                  </a:lnTo>
                  <a:lnTo>
                    <a:pt x="1386" y="526"/>
                  </a:lnTo>
                  <a:lnTo>
                    <a:pt x="1387" y="535"/>
                  </a:lnTo>
                  <a:lnTo>
                    <a:pt x="1389" y="543"/>
                  </a:lnTo>
                  <a:lnTo>
                    <a:pt x="1393" y="544"/>
                  </a:lnTo>
                  <a:lnTo>
                    <a:pt x="1398" y="544"/>
                  </a:lnTo>
                  <a:lnTo>
                    <a:pt x="1402" y="545"/>
                  </a:lnTo>
                  <a:lnTo>
                    <a:pt x="1404" y="549"/>
                  </a:lnTo>
                  <a:lnTo>
                    <a:pt x="1403" y="550"/>
                  </a:lnTo>
                  <a:lnTo>
                    <a:pt x="1404" y="552"/>
                  </a:lnTo>
                  <a:lnTo>
                    <a:pt x="1405" y="555"/>
                  </a:lnTo>
                  <a:lnTo>
                    <a:pt x="1406" y="557"/>
                  </a:lnTo>
                  <a:lnTo>
                    <a:pt x="1492" y="565"/>
                  </a:lnTo>
                  <a:lnTo>
                    <a:pt x="1492" y="574"/>
                  </a:lnTo>
                  <a:lnTo>
                    <a:pt x="1491" y="575"/>
                  </a:lnTo>
                  <a:lnTo>
                    <a:pt x="1491" y="577"/>
                  </a:lnTo>
                  <a:lnTo>
                    <a:pt x="1491" y="580"/>
                  </a:lnTo>
                  <a:lnTo>
                    <a:pt x="1490" y="582"/>
                  </a:lnTo>
                  <a:lnTo>
                    <a:pt x="1483" y="576"/>
                  </a:lnTo>
                  <a:lnTo>
                    <a:pt x="1473" y="571"/>
                  </a:lnTo>
                  <a:lnTo>
                    <a:pt x="1464" y="568"/>
                  </a:lnTo>
                  <a:lnTo>
                    <a:pt x="1453" y="565"/>
                  </a:lnTo>
                  <a:lnTo>
                    <a:pt x="1443" y="565"/>
                  </a:lnTo>
                  <a:lnTo>
                    <a:pt x="1432" y="567"/>
                  </a:lnTo>
                  <a:lnTo>
                    <a:pt x="1423" y="569"/>
                  </a:lnTo>
                  <a:lnTo>
                    <a:pt x="1413" y="574"/>
                  </a:lnTo>
                  <a:lnTo>
                    <a:pt x="1406" y="578"/>
                  </a:lnTo>
                  <a:lnTo>
                    <a:pt x="1398" y="581"/>
                  </a:lnTo>
                  <a:lnTo>
                    <a:pt x="1390" y="580"/>
                  </a:lnTo>
                  <a:lnTo>
                    <a:pt x="1383" y="577"/>
                  </a:lnTo>
                  <a:lnTo>
                    <a:pt x="1374" y="574"/>
                  </a:lnTo>
                  <a:lnTo>
                    <a:pt x="1365" y="570"/>
                  </a:lnTo>
                  <a:lnTo>
                    <a:pt x="1356" y="567"/>
                  </a:lnTo>
                  <a:lnTo>
                    <a:pt x="1348" y="565"/>
                  </a:lnTo>
                  <a:lnTo>
                    <a:pt x="1349" y="554"/>
                  </a:lnTo>
                  <a:lnTo>
                    <a:pt x="1353" y="526"/>
                  </a:lnTo>
                  <a:lnTo>
                    <a:pt x="1361" y="490"/>
                  </a:lnTo>
                  <a:lnTo>
                    <a:pt x="1368" y="450"/>
                  </a:lnTo>
                  <a:lnTo>
                    <a:pt x="1376" y="408"/>
                  </a:lnTo>
                  <a:lnTo>
                    <a:pt x="1385" y="371"/>
                  </a:lnTo>
                  <a:lnTo>
                    <a:pt x="1391" y="343"/>
                  </a:lnTo>
                  <a:lnTo>
                    <a:pt x="1394" y="330"/>
                  </a:lnTo>
                  <a:lnTo>
                    <a:pt x="1383" y="334"/>
                  </a:lnTo>
                  <a:lnTo>
                    <a:pt x="1378" y="354"/>
                  </a:lnTo>
                  <a:lnTo>
                    <a:pt x="1372" y="383"/>
                  </a:lnTo>
                  <a:lnTo>
                    <a:pt x="1365" y="420"/>
                  </a:lnTo>
                  <a:lnTo>
                    <a:pt x="1357" y="459"/>
                  </a:lnTo>
                  <a:lnTo>
                    <a:pt x="1349" y="497"/>
                  </a:lnTo>
                  <a:lnTo>
                    <a:pt x="1343" y="530"/>
                  </a:lnTo>
                  <a:lnTo>
                    <a:pt x="1337" y="552"/>
                  </a:lnTo>
                  <a:lnTo>
                    <a:pt x="1335" y="563"/>
                  </a:lnTo>
                  <a:lnTo>
                    <a:pt x="1325" y="561"/>
                  </a:lnTo>
                  <a:lnTo>
                    <a:pt x="1313" y="558"/>
                  </a:lnTo>
                  <a:lnTo>
                    <a:pt x="1302" y="557"/>
                  </a:lnTo>
                  <a:lnTo>
                    <a:pt x="1291" y="555"/>
                  </a:lnTo>
                  <a:lnTo>
                    <a:pt x="1279" y="554"/>
                  </a:lnTo>
                  <a:lnTo>
                    <a:pt x="1268" y="551"/>
                  </a:lnTo>
                  <a:lnTo>
                    <a:pt x="1256" y="550"/>
                  </a:lnTo>
                  <a:lnTo>
                    <a:pt x="1245" y="548"/>
                  </a:lnTo>
                  <a:lnTo>
                    <a:pt x="1233" y="547"/>
                  </a:lnTo>
                  <a:lnTo>
                    <a:pt x="1222" y="545"/>
                  </a:lnTo>
                  <a:lnTo>
                    <a:pt x="1210" y="544"/>
                  </a:lnTo>
                  <a:lnTo>
                    <a:pt x="1198" y="543"/>
                  </a:lnTo>
                  <a:lnTo>
                    <a:pt x="1187" y="543"/>
                  </a:lnTo>
                  <a:lnTo>
                    <a:pt x="1176" y="542"/>
                  </a:lnTo>
                  <a:lnTo>
                    <a:pt x="1165" y="541"/>
                  </a:lnTo>
                  <a:lnTo>
                    <a:pt x="1153" y="541"/>
                  </a:lnTo>
                  <a:lnTo>
                    <a:pt x="1152" y="534"/>
                  </a:lnTo>
                  <a:lnTo>
                    <a:pt x="1152" y="535"/>
                  </a:lnTo>
                  <a:lnTo>
                    <a:pt x="1152" y="526"/>
                  </a:lnTo>
                  <a:lnTo>
                    <a:pt x="1153" y="518"/>
                  </a:lnTo>
                  <a:lnTo>
                    <a:pt x="1153" y="510"/>
                  </a:lnTo>
                  <a:lnTo>
                    <a:pt x="1153" y="499"/>
                  </a:lnTo>
                  <a:lnTo>
                    <a:pt x="1154" y="499"/>
                  </a:lnTo>
                  <a:lnTo>
                    <a:pt x="1154" y="485"/>
                  </a:lnTo>
                  <a:lnTo>
                    <a:pt x="1155" y="470"/>
                  </a:lnTo>
                  <a:lnTo>
                    <a:pt x="1157" y="454"/>
                  </a:lnTo>
                  <a:lnTo>
                    <a:pt x="1159" y="439"/>
                  </a:lnTo>
                  <a:lnTo>
                    <a:pt x="1159" y="433"/>
                  </a:lnTo>
                  <a:lnTo>
                    <a:pt x="1164" y="431"/>
                  </a:lnTo>
                  <a:lnTo>
                    <a:pt x="1169" y="428"/>
                  </a:lnTo>
                  <a:lnTo>
                    <a:pt x="1171" y="422"/>
                  </a:lnTo>
                  <a:lnTo>
                    <a:pt x="1170" y="414"/>
                  </a:lnTo>
                  <a:lnTo>
                    <a:pt x="1169" y="406"/>
                  </a:lnTo>
                  <a:lnTo>
                    <a:pt x="1169" y="397"/>
                  </a:lnTo>
                  <a:lnTo>
                    <a:pt x="1169" y="388"/>
                  </a:lnTo>
                  <a:lnTo>
                    <a:pt x="1171" y="388"/>
                  </a:lnTo>
                  <a:lnTo>
                    <a:pt x="1171" y="374"/>
                  </a:lnTo>
                  <a:lnTo>
                    <a:pt x="1172" y="374"/>
                  </a:lnTo>
                  <a:lnTo>
                    <a:pt x="1171" y="370"/>
                  </a:lnTo>
                  <a:lnTo>
                    <a:pt x="1172" y="370"/>
                  </a:lnTo>
                  <a:lnTo>
                    <a:pt x="1172" y="367"/>
                  </a:lnTo>
                  <a:lnTo>
                    <a:pt x="1172" y="362"/>
                  </a:lnTo>
                  <a:lnTo>
                    <a:pt x="1172" y="356"/>
                  </a:lnTo>
                  <a:lnTo>
                    <a:pt x="1172" y="349"/>
                  </a:lnTo>
                  <a:lnTo>
                    <a:pt x="1171" y="332"/>
                  </a:lnTo>
                  <a:lnTo>
                    <a:pt x="1170" y="314"/>
                  </a:lnTo>
                  <a:lnTo>
                    <a:pt x="1169" y="295"/>
                  </a:lnTo>
                  <a:lnTo>
                    <a:pt x="1169" y="277"/>
                  </a:lnTo>
                  <a:lnTo>
                    <a:pt x="1171" y="277"/>
                  </a:lnTo>
                  <a:lnTo>
                    <a:pt x="1171" y="271"/>
                  </a:lnTo>
                  <a:lnTo>
                    <a:pt x="1173" y="266"/>
                  </a:lnTo>
                  <a:lnTo>
                    <a:pt x="1175" y="261"/>
                  </a:lnTo>
                  <a:lnTo>
                    <a:pt x="1176" y="256"/>
                  </a:lnTo>
                  <a:lnTo>
                    <a:pt x="1183" y="263"/>
                  </a:lnTo>
                  <a:lnTo>
                    <a:pt x="1187" y="271"/>
                  </a:lnTo>
                  <a:lnTo>
                    <a:pt x="1192" y="279"/>
                  </a:lnTo>
                  <a:lnTo>
                    <a:pt x="1201" y="285"/>
                  </a:lnTo>
                  <a:lnTo>
                    <a:pt x="1205" y="285"/>
                  </a:lnTo>
                  <a:lnTo>
                    <a:pt x="1210" y="284"/>
                  </a:lnTo>
                  <a:lnTo>
                    <a:pt x="1214" y="283"/>
                  </a:lnTo>
                  <a:lnTo>
                    <a:pt x="1219" y="282"/>
                  </a:lnTo>
                  <a:lnTo>
                    <a:pt x="1224" y="282"/>
                  </a:lnTo>
                  <a:lnTo>
                    <a:pt x="1229" y="280"/>
                  </a:lnTo>
                  <a:lnTo>
                    <a:pt x="1233" y="279"/>
                  </a:lnTo>
                  <a:lnTo>
                    <a:pt x="1238" y="279"/>
                  </a:lnTo>
                  <a:lnTo>
                    <a:pt x="1245" y="278"/>
                  </a:lnTo>
                  <a:lnTo>
                    <a:pt x="1250" y="278"/>
                  </a:lnTo>
                  <a:lnTo>
                    <a:pt x="1256" y="277"/>
                  </a:lnTo>
                  <a:lnTo>
                    <a:pt x="1262" y="276"/>
                  </a:lnTo>
                  <a:lnTo>
                    <a:pt x="1268" y="274"/>
                  </a:lnTo>
                  <a:lnTo>
                    <a:pt x="1273" y="272"/>
                  </a:lnTo>
                  <a:lnTo>
                    <a:pt x="1278" y="271"/>
                  </a:lnTo>
                  <a:lnTo>
                    <a:pt x="1284" y="270"/>
                  </a:lnTo>
                  <a:lnTo>
                    <a:pt x="1276" y="221"/>
                  </a:lnTo>
                  <a:lnTo>
                    <a:pt x="1271" y="224"/>
                  </a:lnTo>
                  <a:lnTo>
                    <a:pt x="1265" y="226"/>
                  </a:lnTo>
                  <a:lnTo>
                    <a:pt x="1258" y="227"/>
                  </a:lnTo>
                  <a:lnTo>
                    <a:pt x="1252" y="228"/>
                  </a:lnTo>
                  <a:lnTo>
                    <a:pt x="1246" y="231"/>
                  </a:lnTo>
                  <a:lnTo>
                    <a:pt x="1241" y="233"/>
                  </a:lnTo>
                  <a:lnTo>
                    <a:pt x="1234" y="235"/>
                  </a:lnTo>
                  <a:lnTo>
                    <a:pt x="1229" y="239"/>
                  </a:lnTo>
                  <a:lnTo>
                    <a:pt x="1225" y="234"/>
                  </a:lnTo>
                  <a:lnTo>
                    <a:pt x="1219" y="233"/>
                  </a:lnTo>
                  <a:lnTo>
                    <a:pt x="1214" y="233"/>
                  </a:lnTo>
                  <a:lnTo>
                    <a:pt x="1210" y="227"/>
                  </a:lnTo>
                  <a:lnTo>
                    <a:pt x="1209" y="220"/>
                  </a:lnTo>
                  <a:lnTo>
                    <a:pt x="1205" y="215"/>
                  </a:lnTo>
                  <a:lnTo>
                    <a:pt x="1202" y="212"/>
                  </a:lnTo>
                  <a:lnTo>
                    <a:pt x="1203" y="205"/>
                  </a:lnTo>
                  <a:lnTo>
                    <a:pt x="1196" y="188"/>
                  </a:lnTo>
                  <a:lnTo>
                    <a:pt x="1190" y="170"/>
                  </a:lnTo>
                  <a:lnTo>
                    <a:pt x="1185" y="154"/>
                  </a:lnTo>
                  <a:lnTo>
                    <a:pt x="1182" y="136"/>
                  </a:lnTo>
                  <a:lnTo>
                    <a:pt x="1176" y="134"/>
                  </a:lnTo>
                  <a:lnTo>
                    <a:pt x="1172" y="131"/>
                  </a:lnTo>
                  <a:lnTo>
                    <a:pt x="1167" y="129"/>
                  </a:lnTo>
                  <a:lnTo>
                    <a:pt x="1163" y="127"/>
                  </a:lnTo>
                  <a:lnTo>
                    <a:pt x="1158" y="124"/>
                  </a:lnTo>
                  <a:lnTo>
                    <a:pt x="1154" y="122"/>
                  </a:lnTo>
                  <a:lnTo>
                    <a:pt x="1149" y="118"/>
                  </a:lnTo>
                  <a:lnTo>
                    <a:pt x="1145" y="116"/>
                  </a:lnTo>
                  <a:lnTo>
                    <a:pt x="1150" y="107"/>
                  </a:lnTo>
                  <a:lnTo>
                    <a:pt x="1156" y="97"/>
                  </a:lnTo>
                  <a:lnTo>
                    <a:pt x="1163" y="86"/>
                  </a:lnTo>
                  <a:lnTo>
                    <a:pt x="1166" y="75"/>
                  </a:lnTo>
                  <a:lnTo>
                    <a:pt x="1168" y="72"/>
                  </a:lnTo>
                  <a:lnTo>
                    <a:pt x="1169" y="70"/>
                  </a:lnTo>
                  <a:lnTo>
                    <a:pt x="1171" y="68"/>
                  </a:lnTo>
                  <a:lnTo>
                    <a:pt x="1172" y="64"/>
                  </a:lnTo>
                  <a:lnTo>
                    <a:pt x="1175" y="53"/>
                  </a:lnTo>
                  <a:lnTo>
                    <a:pt x="1176" y="40"/>
                  </a:lnTo>
                  <a:lnTo>
                    <a:pt x="1173" y="27"/>
                  </a:lnTo>
                  <a:lnTo>
                    <a:pt x="1168" y="15"/>
                  </a:lnTo>
                  <a:lnTo>
                    <a:pt x="1164" y="8"/>
                  </a:lnTo>
                  <a:lnTo>
                    <a:pt x="1157" y="4"/>
                  </a:lnTo>
                  <a:lnTo>
                    <a:pt x="1149" y="1"/>
                  </a:lnTo>
                  <a:lnTo>
                    <a:pt x="1140" y="0"/>
                  </a:lnTo>
                  <a:lnTo>
                    <a:pt x="1132" y="1"/>
                  </a:lnTo>
                  <a:lnTo>
                    <a:pt x="1124" y="4"/>
                  </a:lnTo>
                  <a:lnTo>
                    <a:pt x="1116" y="7"/>
                  </a:lnTo>
                  <a:lnTo>
                    <a:pt x="1110" y="11"/>
                  </a:lnTo>
                  <a:lnTo>
                    <a:pt x="1106" y="18"/>
                  </a:lnTo>
                  <a:lnTo>
                    <a:pt x="1104" y="24"/>
                  </a:lnTo>
                  <a:lnTo>
                    <a:pt x="1100" y="31"/>
                  </a:lnTo>
                  <a:lnTo>
                    <a:pt x="1097" y="39"/>
                  </a:lnTo>
                  <a:lnTo>
                    <a:pt x="1098" y="41"/>
                  </a:lnTo>
                  <a:lnTo>
                    <a:pt x="1099" y="46"/>
                  </a:lnTo>
                  <a:lnTo>
                    <a:pt x="1100" y="51"/>
                  </a:lnTo>
                  <a:lnTo>
                    <a:pt x="1102" y="53"/>
                  </a:lnTo>
                  <a:lnTo>
                    <a:pt x="1099" y="57"/>
                  </a:lnTo>
                  <a:lnTo>
                    <a:pt x="1098" y="60"/>
                  </a:lnTo>
                  <a:lnTo>
                    <a:pt x="1097" y="65"/>
                  </a:lnTo>
                  <a:lnTo>
                    <a:pt x="1097" y="70"/>
                  </a:lnTo>
                  <a:lnTo>
                    <a:pt x="1102" y="76"/>
                  </a:lnTo>
                  <a:lnTo>
                    <a:pt x="1104" y="84"/>
                  </a:lnTo>
                  <a:lnTo>
                    <a:pt x="1104" y="94"/>
                  </a:lnTo>
                  <a:lnTo>
                    <a:pt x="1106" y="102"/>
                  </a:lnTo>
                  <a:lnTo>
                    <a:pt x="1100" y="105"/>
                  </a:lnTo>
                  <a:lnTo>
                    <a:pt x="1095" y="109"/>
                  </a:lnTo>
                  <a:lnTo>
                    <a:pt x="1090" y="111"/>
                  </a:lnTo>
                  <a:lnTo>
                    <a:pt x="1085" y="114"/>
                  </a:lnTo>
                  <a:lnTo>
                    <a:pt x="1078" y="116"/>
                  </a:lnTo>
                  <a:lnTo>
                    <a:pt x="1073" y="118"/>
                  </a:lnTo>
                  <a:lnTo>
                    <a:pt x="1068" y="121"/>
                  </a:lnTo>
                  <a:lnTo>
                    <a:pt x="1062" y="122"/>
                  </a:lnTo>
                  <a:lnTo>
                    <a:pt x="1052" y="124"/>
                  </a:lnTo>
                  <a:lnTo>
                    <a:pt x="1044" y="127"/>
                  </a:lnTo>
                  <a:lnTo>
                    <a:pt x="1037" y="130"/>
                  </a:lnTo>
                  <a:lnTo>
                    <a:pt x="1034" y="141"/>
                  </a:lnTo>
                  <a:lnTo>
                    <a:pt x="1029" y="156"/>
                  </a:lnTo>
                  <a:lnTo>
                    <a:pt x="1024" y="173"/>
                  </a:lnTo>
                  <a:lnTo>
                    <a:pt x="1019" y="188"/>
                  </a:lnTo>
                  <a:lnTo>
                    <a:pt x="1015" y="204"/>
                  </a:lnTo>
                  <a:lnTo>
                    <a:pt x="1012" y="219"/>
                  </a:lnTo>
                  <a:lnTo>
                    <a:pt x="1008" y="234"/>
                  </a:lnTo>
                  <a:lnTo>
                    <a:pt x="1004" y="251"/>
                  </a:lnTo>
                  <a:lnTo>
                    <a:pt x="998" y="266"/>
                  </a:lnTo>
                  <a:lnTo>
                    <a:pt x="1040" y="263"/>
                  </a:lnTo>
                  <a:lnTo>
                    <a:pt x="1047" y="251"/>
                  </a:lnTo>
                  <a:lnTo>
                    <a:pt x="1048" y="264"/>
                  </a:lnTo>
                  <a:lnTo>
                    <a:pt x="1048" y="278"/>
                  </a:lnTo>
                  <a:lnTo>
                    <a:pt x="1048" y="292"/>
                  </a:lnTo>
                  <a:lnTo>
                    <a:pt x="1048" y="306"/>
                  </a:lnTo>
                  <a:lnTo>
                    <a:pt x="1045" y="303"/>
                  </a:lnTo>
                  <a:lnTo>
                    <a:pt x="1044" y="297"/>
                  </a:lnTo>
                  <a:lnTo>
                    <a:pt x="1043" y="291"/>
                  </a:lnTo>
                  <a:lnTo>
                    <a:pt x="1040" y="286"/>
                  </a:lnTo>
                  <a:lnTo>
                    <a:pt x="1042" y="278"/>
                  </a:lnTo>
                  <a:lnTo>
                    <a:pt x="1038" y="272"/>
                  </a:lnTo>
                  <a:lnTo>
                    <a:pt x="1036" y="267"/>
                  </a:lnTo>
                  <a:lnTo>
                    <a:pt x="1040" y="263"/>
                  </a:lnTo>
                  <a:lnTo>
                    <a:pt x="998" y="266"/>
                  </a:lnTo>
                  <a:lnTo>
                    <a:pt x="999" y="270"/>
                  </a:lnTo>
                  <a:lnTo>
                    <a:pt x="1000" y="274"/>
                  </a:lnTo>
                  <a:lnTo>
                    <a:pt x="1000" y="278"/>
                  </a:lnTo>
                  <a:lnTo>
                    <a:pt x="1000" y="283"/>
                  </a:lnTo>
                  <a:lnTo>
                    <a:pt x="1004" y="293"/>
                  </a:lnTo>
                  <a:lnTo>
                    <a:pt x="1007" y="304"/>
                  </a:lnTo>
                  <a:lnTo>
                    <a:pt x="1010" y="314"/>
                  </a:lnTo>
                  <a:lnTo>
                    <a:pt x="1014" y="322"/>
                  </a:lnTo>
                  <a:lnTo>
                    <a:pt x="1015" y="330"/>
                  </a:lnTo>
                  <a:lnTo>
                    <a:pt x="1018" y="337"/>
                  </a:lnTo>
                  <a:lnTo>
                    <a:pt x="1021" y="344"/>
                  </a:lnTo>
                  <a:lnTo>
                    <a:pt x="1026" y="350"/>
                  </a:lnTo>
                  <a:lnTo>
                    <a:pt x="1031" y="356"/>
                  </a:lnTo>
                  <a:lnTo>
                    <a:pt x="1036" y="362"/>
                  </a:lnTo>
                  <a:lnTo>
                    <a:pt x="1040" y="368"/>
                  </a:lnTo>
                  <a:lnTo>
                    <a:pt x="1046" y="374"/>
                  </a:lnTo>
                  <a:lnTo>
                    <a:pt x="1046" y="377"/>
                  </a:lnTo>
                  <a:lnTo>
                    <a:pt x="1046" y="382"/>
                  </a:lnTo>
                  <a:lnTo>
                    <a:pt x="1046" y="387"/>
                  </a:lnTo>
                  <a:lnTo>
                    <a:pt x="1045" y="389"/>
                  </a:lnTo>
                  <a:lnTo>
                    <a:pt x="1044" y="393"/>
                  </a:lnTo>
                  <a:lnTo>
                    <a:pt x="1046" y="396"/>
                  </a:lnTo>
                  <a:lnTo>
                    <a:pt x="1050" y="397"/>
                  </a:lnTo>
                  <a:lnTo>
                    <a:pt x="1053" y="400"/>
                  </a:lnTo>
                  <a:lnTo>
                    <a:pt x="1057" y="440"/>
                  </a:lnTo>
                  <a:lnTo>
                    <a:pt x="1056" y="441"/>
                  </a:lnTo>
                  <a:lnTo>
                    <a:pt x="1057" y="455"/>
                  </a:lnTo>
                  <a:lnTo>
                    <a:pt x="1059" y="467"/>
                  </a:lnTo>
                  <a:lnTo>
                    <a:pt x="1062" y="480"/>
                  </a:lnTo>
                  <a:lnTo>
                    <a:pt x="1064" y="493"/>
                  </a:lnTo>
                  <a:lnTo>
                    <a:pt x="1064" y="507"/>
                  </a:lnTo>
                  <a:lnTo>
                    <a:pt x="1065" y="519"/>
                  </a:lnTo>
                  <a:lnTo>
                    <a:pt x="1066" y="530"/>
                  </a:lnTo>
                  <a:lnTo>
                    <a:pt x="1064" y="538"/>
                  </a:lnTo>
                  <a:lnTo>
                    <a:pt x="1051" y="538"/>
                  </a:lnTo>
                  <a:lnTo>
                    <a:pt x="1038" y="539"/>
                  </a:lnTo>
                  <a:lnTo>
                    <a:pt x="1027" y="539"/>
                  </a:lnTo>
                  <a:lnTo>
                    <a:pt x="1015" y="541"/>
                  </a:lnTo>
                  <a:lnTo>
                    <a:pt x="1003" y="542"/>
                  </a:lnTo>
                  <a:lnTo>
                    <a:pt x="991" y="544"/>
                  </a:lnTo>
                  <a:lnTo>
                    <a:pt x="978" y="545"/>
                  </a:lnTo>
                  <a:lnTo>
                    <a:pt x="966" y="547"/>
                  </a:lnTo>
                  <a:lnTo>
                    <a:pt x="959" y="542"/>
                  </a:lnTo>
                  <a:lnTo>
                    <a:pt x="952" y="539"/>
                  </a:lnTo>
                  <a:lnTo>
                    <a:pt x="944" y="537"/>
                  </a:lnTo>
                  <a:lnTo>
                    <a:pt x="936" y="536"/>
                  </a:lnTo>
                  <a:lnTo>
                    <a:pt x="930" y="538"/>
                  </a:lnTo>
                  <a:lnTo>
                    <a:pt x="921" y="539"/>
                  </a:lnTo>
                  <a:lnTo>
                    <a:pt x="913" y="541"/>
                  </a:lnTo>
                  <a:lnTo>
                    <a:pt x="906" y="541"/>
                  </a:lnTo>
                  <a:lnTo>
                    <a:pt x="903" y="538"/>
                  </a:lnTo>
                  <a:lnTo>
                    <a:pt x="897" y="538"/>
                  </a:lnTo>
                  <a:lnTo>
                    <a:pt x="893" y="538"/>
                  </a:lnTo>
                  <a:lnTo>
                    <a:pt x="889" y="537"/>
                  </a:lnTo>
                  <a:lnTo>
                    <a:pt x="880" y="522"/>
                  </a:lnTo>
                  <a:lnTo>
                    <a:pt x="873" y="506"/>
                  </a:lnTo>
                  <a:lnTo>
                    <a:pt x="866" y="490"/>
                  </a:lnTo>
                  <a:lnTo>
                    <a:pt x="862" y="472"/>
                  </a:lnTo>
                  <a:lnTo>
                    <a:pt x="856" y="458"/>
                  </a:lnTo>
                  <a:lnTo>
                    <a:pt x="852" y="441"/>
                  </a:lnTo>
                  <a:lnTo>
                    <a:pt x="847" y="425"/>
                  </a:lnTo>
                  <a:lnTo>
                    <a:pt x="840" y="410"/>
                  </a:lnTo>
                  <a:lnTo>
                    <a:pt x="837" y="409"/>
                  </a:lnTo>
                  <a:lnTo>
                    <a:pt x="834" y="409"/>
                  </a:lnTo>
                  <a:lnTo>
                    <a:pt x="831" y="408"/>
                  </a:lnTo>
                  <a:lnTo>
                    <a:pt x="829" y="406"/>
                  </a:lnTo>
                  <a:lnTo>
                    <a:pt x="834" y="403"/>
                  </a:lnTo>
                  <a:lnTo>
                    <a:pt x="838" y="402"/>
                  </a:lnTo>
                  <a:lnTo>
                    <a:pt x="844" y="400"/>
                  </a:lnTo>
                  <a:lnTo>
                    <a:pt x="847" y="396"/>
                  </a:lnTo>
                  <a:lnTo>
                    <a:pt x="847" y="393"/>
                  </a:lnTo>
                  <a:lnTo>
                    <a:pt x="846" y="390"/>
                  </a:lnTo>
                  <a:lnTo>
                    <a:pt x="844" y="388"/>
                  </a:lnTo>
                  <a:lnTo>
                    <a:pt x="845" y="384"/>
                  </a:lnTo>
                  <a:lnTo>
                    <a:pt x="847" y="382"/>
                  </a:lnTo>
                  <a:lnTo>
                    <a:pt x="846" y="379"/>
                  </a:lnTo>
                  <a:lnTo>
                    <a:pt x="845" y="376"/>
                  </a:lnTo>
                  <a:lnTo>
                    <a:pt x="847" y="374"/>
                  </a:lnTo>
                  <a:lnTo>
                    <a:pt x="845" y="369"/>
                  </a:lnTo>
                  <a:lnTo>
                    <a:pt x="846" y="366"/>
                  </a:lnTo>
                  <a:lnTo>
                    <a:pt x="848" y="362"/>
                  </a:lnTo>
                  <a:lnTo>
                    <a:pt x="850" y="360"/>
                  </a:lnTo>
                  <a:lnTo>
                    <a:pt x="847" y="356"/>
                  </a:lnTo>
                  <a:lnTo>
                    <a:pt x="844" y="353"/>
                  </a:lnTo>
                  <a:lnTo>
                    <a:pt x="840" y="348"/>
                  </a:lnTo>
                  <a:lnTo>
                    <a:pt x="840" y="342"/>
                  </a:lnTo>
                  <a:lnTo>
                    <a:pt x="839" y="336"/>
                  </a:lnTo>
                  <a:lnTo>
                    <a:pt x="836" y="330"/>
                  </a:lnTo>
                  <a:lnTo>
                    <a:pt x="834" y="325"/>
                  </a:lnTo>
                  <a:lnTo>
                    <a:pt x="838" y="322"/>
                  </a:lnTo>
                  <a:lnTo>
                    <a:pt x="841" y="319"/>
                  </a:lnTo>
                  <a:lnTo>
                    <a:pt x="844" y="317"/>
                  </a:lnTo>
                  <a:lnTo>
                    <a:pt x="845" y="314"/>
                  </a:lnTo>
                  <a:lnTo>
                    <a:pt x="844" y="310"/>
                  </a:lnTo>
                  <a:lnTo>
                    <a:pt x="838" y="306"/>
                  </a:lnTo>
                  <a:lnTo>
                    <a:pt x="832" y="303"/>
                  </a:lnTo>
                  <a:lnTo>
                    <a:pt x="826" y="299"/>
                  </a:lnTo>
                  <a:lnTo>
                    <a:pt x="818" y="299"/>
                  </a:lnTo>
                  <a:lnTo>
                    <a:pt x="810" y="297"/>
                  </a:lnTo>
                  <a:lnTo>
                    <a:pt x="802" y="296"/>
                  </a:lnTo>
                  <a:lnTo>
                    <a:pt x="794" y="296"/>
                  </a:lnTo>
                  <a:lnTo>
                    <a:pt x="787" y="297"/>
                  </a:lnTo>
                  <a:lnTo>
                    <a:pt x="778" y="299"/>
                  </a:lnTo>
                  <a:lnTo>
                    <a:pt x="772" y="303"/>
                  </a:lnTo>
                  <a:lnTo>
                    <a:pt x="766" y="306"/>
                  </a:lnTo>
                  <a:lnTo>
                    <a:pt x="760" y="311"/>
                  </a:lnTo>
                  <a:lnTo>
                    <a:pt x="753" y="323"/>
                  </a:lnTo>
                  <a:lnTo>
                    <a:pt x="750" y="336"/>
                  </a:lnTo>
                  <a:lnTo>
                    <a:pt x="748" y="349"/>
                  </a:lnTo>
                  <a:lnTo>
                    <a:pt x="749" y="362"/>
                  </a:lnTo>
                  <a:lnTo>
                    <a:pt x="753" y="366"/>
                  </a:lnTo>
                  <a:lnTo>
                    <a:pt x="754" y="371"/>
                  </a:lnTo>
                  <a:lnTo>
                    <a:pt x="755" y="377"/>
                  </a:lnTo>
                  <a:lnTo>
                    <a:pt x="757" y="382"/>
                  </a:lnTo>
                  <a:lnTo>
                    <a:pt x="758" y="388"/>
                  </a:lnTo>
                  <a:lnTo>
                    <a:pt x="761" y="393"/>
                  </a:lnTo>
                  <a:lnTo>
                    <a:pt x="765" y="397"/>
                  </a:lnTo>
                  <a:lnTo>
                    <a:pt x="765" y="402"/>
                  </a:lnTo>
                  <a:lnTo>
                    <a:pt x="753" y="407"/>
                  </a:lnTo>
                  <a:lnTo>
                    <a:pt x="746" y="418"/>
                  </a:lnTo>
                  <a:lnTo>
                    <a:pt x="740" y="432"/>
                  </a:lnTo>
                  <a:lnTo>
                    <a:pt x="735" y="444"/>
                  </a:lnTo>
                  <a:lnTo>
                    <a:pt x="733" y="447"/>
                  </a:lnTo>
                  <a:lnTo>
                    <a:pt x="731" y="452"/>
                  </a:lnTo>
                  <a:lnTo>
                    <a:pt x="729" y="455"/>
                  </a:lnTo>
                  <a:lnTo>
                    <a:pt x="727" y="459"/>
                  </a:lnTo>
                  <a:lnTo>
                    <a:pt x="726" y="464"/>
                  </a:lnTo>
                  <a:lnTo>
                    <a:pt x="726" y="468"/>
                  </a:lnTo>
                  <a:lnTo>
                    <a:pt x="726" y="472"/>
                  </a:lnTo>
                  <a:lnTo>
                    <a:pt x="723" y="476"/>
                  </a:lnTo>
                  <a:lnTo>
                    <a:pt x="719" y="478"/>
                  </a:lnTo>
                  <a:lnTo>
                    <a:pt x="715" y="480"/>
                  </a:lnTo>
                  <a:lnTo>
                    <a:pt x="711" y="483"/>
                  </a:lnTo>
                  <a:lnTo>
                    <a:pt x="707" y="485"/>
                  </a:lnTo>
                  <a:lnTo>
                    <a:pt x="702" y="489"/>
                  </a:lnTo>
                  <a:lnTo>
                    <a:pt x="699" y="491"/>
                  </a:lnTo>
                  <a:lnTo>
                    <a:pt x="695" y="493"/>
                  </a:lnTo>
                  <a:lnTo>
                    <a:pt x="692" y="497"/>
                  </a:lnTo>
                  <a:lnTo>
                    <a:pt x="691" y="497"/>
                  </a:lnTo>
                  <a:lnTo>
                    <a:pt x="683" y="504"/>
                  </a:lnTo>
                  <a:lnTo>
                    <a:pt x="676" y="511"/>
                  </a:lnTo>
                  <a:lnTo>
                    <a:pt x="669" y="518"/>
                  </a:lnTo>
                  <a:lnTo>
                    <a:pt x="661" y="526"/>
                  </a:lnTo>
                  <a:lnTo>
                    <a:pt x="666" y="545"/>
                  </a:lnTo>
                  <a:lnTo>
                    <a:pt x="671" y="564"/>
                  </a:lnTo>
                  <a:lnTo>
                    <a:pt x="675" y="584"/>
                  </a:lnTo>
                  <a:lnTo>
                    <a:pt x="679" y="604"/>
                  </a:lnTo>
                  <a:lnTo>
                    <a:pt x="593" y="640"/>
                  </a:lnTo>
                  <a:lnTo>
                    <a:pt x="586" y="636"/>
                  </a:lnTo>
                  <a:lnTo>
                    <a:pt x="581" y="630"/>
                  </a:lnTo>
                  <a:lnTo>
                    <a:pt x="578" y="623"/>
                  </a:lnTo>
                  <a:lnTo>
                    <a:pt x="578" y="615"/>
                  </a:lnTo>
                  <a:lnTo>
                    <a:pt x="577" y="609"/>
                  </a:lnTo>
                  <a:lnTo>
                    <a:pt x="578" y="609"/>
                  </a:lnTo>
                  <a:lnTo>
                    <a:pt x="575" y="601"/>
                  </a:lnTo>
                  <a:lnTo>
                    <a:pt x="571" y="594"/>
                  </a:lnTo>
                  <a:lnTo>
                    <a:pt x="566" y="587"/>
                  </a:lnTo>
                  <a:lnTo>
                    <a:pt x="560" y="580"/>
                  </a:lnTo>
                  <a:lnTo>
                    <a:pt x="557" y="564"/>
                  </a:lnTo>
                  <a:lnTo>
                    <a:pt x="552" y="551"/>
                  </a:lnTo>
                  <a:lnTo>
                    <a:pt x="543" y="538"/>
                  </a:lnTo>
                  <a:lnTo>
                    <a:pt x="534" y="526"/>
                  </a:lnTo>
                  <a:lnTo>
                    <a:pt x="534" y="520"/>
                  </a:lnTo>
                  <a:lnTo>
                    <a:pt x="535" y="513"/>
                  </a:lnTo>
                  <a:lnTo>
                    <a:pt x="540" y="511"/>
                  </a:lnTo>
                  <a:lnTo>
                    <a:pt x="547" y="511"/>
                  </a:lnTo>
                  <a:lnTo>
                    <a:pt x="553" y="510"/>
                  </a:lnTo>
                  <a:lnTo>
                    <a:pt x="558" y="507"/>
                  </a:lnTo>
                  <a:lnTo>
                    <a:pt x="559" y="502"/>
                  </a:lnTo>
                  <a:lnTo>
                    <a:pt x="560" y="496"/>
                  </a:lnTo>
                  <a:lnTo>
                    <a:pt x="562" y="489"/>
                  </a:lnTo>
                  <a:lnTo>
                    <a:pt x="561" y="486"/>
                  </a:lnTo>
                  <a:lnTo>
                    <a:pt x="562" y="483"/>
                  </a:lnTo>
                  <a:lnTo>
                    <a:pt x="564" y="480"/>
                  </a:lnTo>
                  <a:lnTo>
                    <a:pt x="562" y="477"/>
                  </a:lnTo>
                  <a:lnTo>
                    <a:pt x="562" y="474"/>
                  </a:lnTo>
                  <a:lnTo>
                    <a:pt x="563" y="472"/>
                  </a:lnTo>
                  <a:lnTo>
                    <a:pt x="567" y="471"/>
                  </a:lnTo>
                  <a:lnTo>
                    <a:pt x="568" y="470"/>
                  </a:lnTo>
                  <a:lnTo>
                    <a:pt x="567" y="464"/>
                  </a:lnTo>
                  <a:lnTo>
                    <a:pt x="564" y="460"/>
                  </a:lnTo>
                  <a:lnTo>
                    <a:pt x="561" y="457"/>
                  </a:lnTo>
                  <a:lnTo>
                    <a:pt x="558" y="451"/>
                  </a:lnTo>
                  <a:lnTo>
                    <a:pt x="559" y="444"/>
                  </a:lnTo>
                  <a:lnTo>
                    <a:pt x="559" y="437"/>
                  </a:lnTo>
                  <a:lnTo>
                    <a:pt x="558" y="431"/>
                  </a:lnTo>
                  <a:lnTo>
                    <a:pt x="555" y="425"/>
                  </a:lnTo>
                  <a:lnTo>
                    <a:pt x="562" y="418"/>
                  </a:lnTo>
                  <a:lnTo>
                    <a:pt x="561" y="413"/>
                  </a:lnTo>
                  <a:lnTo>
                    <a:pt x="557" y="408"/>
                  </a:lnTo>
                  <a:lnTo>
                    <a:pt x="552" y="405"/>
                  </a:lnTo>
                  <a:lnTo>
                    <a:pt x="548" y="400"/>
                  </a:lnTo>
                  <a:lnTo>
                    <a:pt x="542" y="397"/>
                  </a:lnTo>
                  <a:lnTo>
                    <a:pt x="537" y="395"/>
                  </a:lnTo>
                  <a:lnTo>
                    <a:pt x="532" y="393"/>
                  </a:lnTo>
                  <a:lnTo>
                    <a:pt x="526" y="392"/>
                  </a:lnTo>
                  <a:lnTo>
                    <a:pt x="520" y="392"/>
                  </a:lnTo>
                  <a:lnTo>
                    <a:pt x="514" y="392"/>
                  </a:lnTo>
                  <a:lnTo>
                    <a:pt x="508" y="392"/>
                  </a:lnTo>
                  <a:lnTo>
                    <a:pt x="502" y="393"/>
                  </a:lnTo>
                  <a:lnTo>
                    <a:pt x="496" y="393"/>
                  </a:lnTo>
                  <a:lnTo>
                    <a:pt x="491" y="394"/>
                  </a:lnTo>
                  <a:lnTo>
                    <a:pt x="486" y="396"/>
                  </a:lnTo>
                  <a:lnTo>
                    <a:pt x="481" y="400"/>
                  </a:lnTo>
                  <a:lnTo>
                    <a:pt x="477" y="403"/>
                  </a:lnTo>
                  <a:lnTo>
                    <a:pt x="472" y="408"/>
                  </a:lnTo>
                  <a:lnTo>
                    <a:pt x="468" y="412"/>
                  </a:lnTo>
                  <a:lnTo>
                    <a:pt x="462" y="415"/>
                  </a:lnTo>
                  <a:lnTo>
                    <a:pt x="457" y="421"/>
                  </a:lnTo>
                  <a:lnTo>
                    <a:pt x="456" y="429"/>
                  </a:lnTo>
                  <a:lnTo>
                    <a:pt x="454" y="438"/>
                  </a:lnTo>
                  <a:lnTo>
                    <a:pt x="449" y="444"/>
                  </a:lnTo>
                  <a:lnTo>
                    <a:pt x="442" y="453"/>
                  </a:lnTo>
                  <a:lnTo>
                    <a:pt x="440" y="464"/>
                  </a:lnTo>
                  <a:lnTo>
                    <a:pt x="439" y="476"/>
                  </a:lnTo>
                  <a:lnTo>
                    <a:pt x="435" y="485"/>
                  </a:lnTo>
                  <a:lnTo>
                    <a:pt x="431" y="485"/>
                  </a:lnTo>
                  <a:lnTo>
                    <a:pt x="430" y="489"/>
                  </a:lnTo>
                  <a:lnTo>
                    <a:pt x="431" y="493"/>
                  </a:lnTo>
                  <a:lnTo>
                    <a:pt x="431" y="497"/>
                  </a:lnTo>
                  <a:lnTo>
                    <a:pt x="434" y="503"/>
                  </a:lnTo>
                  <a:lnTo>
                    <a:pt x="435" y="509"/>
                  </a:lnTo>
                  <a:lnTo>
                    <a:pt x="434" y="516"/>
                  </a:lnTo>
                  <a:lnTo>
                    <a:pt x="433" y="524"/>
                  </a:lnTo>
                  <a:lnTo>
                    <a:pt x="437" y="530"/>
                  </a:lnTo>
                  <a:lnTo>
                    <a:pt x="439" y="538"/>
                  </a:lnTo>
                  <a:lnTo>
                    <a:pt x="440" y="547"/>
                  </a:lnTo>
                  <a:lnTo>
                    <a:pt x="442" y="554"/>
                  </a:lnTo>
                  <a:lnTo>
                    <a:pt x="445" y="558"/>
                  </a:lnTo>
                  <a:lnTo>
                    <a:pt x="449" y="562"/>
                  </a:lnTo>
                  <a:lnTo>
                    <a:pt x="453" y="563"/>
                  </a:lnTo>
                  <a:lnTo>
                    <a:pt x="457" y="563"/>
                  </a:lnTo>
                  <a:lnTo>
                    <a:pt x="459" y="568"/>
                  </a:lnTo>
                  <a:lnTo>
                    <a:pt x="458" y="573"/>
                  </a:lnTo>
                  <a:lnTo>
                    <a:pt x="454" y="578"/>
                  </a:lnTo>
                  <a:lnTo>
                    <a:pt x="452" y="584"/>
                  </a:lnTo>
                  <a:lnTo>
                    <a:pt x="452" y="589"/>
                  </a:lnTo>
                  <a:lnTo>
                    <a:pt x="452" y="594"/>
                  </a:lnTo>
                  <a:lnTo>
                    <a:pt x="452" y="597"/>
                  </a:lnTo>
                  <a:lnTo>
                    <a:pt x="452" y="601"/>
                  </a:lnTo>
                  <a:lnTo>
                    <a:pt x="451" y="604"/>
                  </a:lnTo>
                  <a:lnTo>
                    <a:pt x="451" y="609"/>
                  </a:lnTo>
                  <a:lnTo>
                    <a:pt x="451" y="614"/>
                  </a:lnTo>
                  <a:lnTo>
                    <a:pt x="452" y="617"/>
                  </a:lnTo>
                  <a:lnTo>
                    <a:pt x="451" y="619"/>
                  </a:lnTo>
                  <a:lnTo>
                    <a:pt x="451" y="620"/>
                  </a:lnTo>
                  <a:lnTo>
                    <a:pt x="451" y="621"/>
                  </a:lnTo>
                  <a:lnTo>
                    <a:pt x="452" y="622"/>
                  </a:lnTo>
                  <a:lnTo>
                    <a:pt x="452" y="626"/>
                  </a:lnTo>
                  <a:lnTo>
                    <a:pt x="452" y="629"/>
                  </a:lnTo>
                  <a:lnTo>
                    <a:pt x="452" y="633"/>
                  </a:lnTo>
                  <a:lnTo>
                    <a:pt x="452" y="636"/>
                  </a:lnTo>
                  <a:lnTo>
                    <a:pt x="448" y="628"/>
                  </a:lnTo>
                  <a:lnTo>
                    <a:pt x="443" y="621"/>
                  </a:lnTo>
                  <a:lnTo>
                    <a:pt x="440" y="614"/>
                  </a:lnTo>
                  <a:lnTo>
                    <a:pt x="438" y="607"/>
                  </a:lnTo>
                  <a:lnTo>
                    <a:pt x="437" y="608"/>
                  </a:lnTo>
                  <a:lnTo>
                    <a:pt x="432" y="595"/>
                  </a:lnTo>
                  <a:lnTo>
                    <a:pt x="427" y="582"/>
                  </a:lnTo>
                  <a:lnTo>
                    <a:pt x="420" y="569"/>
                  </a:lnTo>
                  <a:lnTo>
                    <a:pt x="414" y="556"/>
                  </a:lnTo>
                  <a:lnTo>
                    <a:pt x="407" y="556"/>
                  </a:lnTo>
                  <a:lnTo>
                    <a:pt x="399" y="557"/>
                  </a:lnTo>
                  <a:lnTo>
                    <a:pt x="392" y="560"/>
                  </a:lnTo>
                  <a:lnTo>
                    <a:pt x="385" y="562"/>
                  </a:lnTo>
                  <a:lnTo>
                    <a:pt x="398" y="560"/>
                  </a:lnTo>
                  <a:lnTo>
                    <a:pt x="405" y="560"/>
                  </a:lnTo>
                  <a:lnTo>
                    <a:pt x="412" y="558"/>
                  </a:lnTo>
                  <a:lnTo>
                    <a:pt x="416" y="561"/>
                  </a:lnTo>
                  <a:lnTo>
                    <a:pt x="419" y="568"/>
                  </a:lnTo>
                  <a:lnTo>
                    <a:pt x="425" y="583"/>
                  </a:lnTo>
                  <a:lnTo>
                    <a:pt x="433" y="600"/>
                  </a:lnTo>
                  <a:lnTo>
                    <a:pt x="440" y="619"/>
                  </a:lnTo>
                  <a:lnTo>
                    <a:pt x="449" y="638"/>
                  </a:lnTo>
                  <a:lnTo>
                    <a:pt x="456" y="660"/>
                  </a:lnTo>
                  <a:lnTo>
                    <a:pt x="459" y="684"/>
                  </a:lnTo>
                  <a:lnTo>
                    <a:pt x="459" y="710"/>
                  </a:lnTo>
                  <a:lnTo>
                    <a:pt x="461" y="735"/>
                  </a:lnTo>
                  <a:lnTo>
                    <a:pt x="429" y="772"/>
                  </a:lnTo>
                  <a:lnTo>
                    <a:pt x="420" y="743"/>
                  </a:lnTo>
                  <a:lnTo>
                    <a:pt x="413" y="714"/>
                  </a:lnTo>
                  <a:lnTo>
                    <a:pt x="405" y="686"/>
                  </a:lnTo>
                  <a:lnTo>
                    <a:pt x="398" y="658"/>
                  </a:lnTo>
                  <a:lnTo>
                    <a:pt x="396" y="658"/>
                  </a:lnTo>
                  <a:lnTo>
                    <a:pt x="395" y="658"/>
                  </a:lnTo>
                  <a:lnTo>
                    <a:pt x="393" y="659"/>
                  </a:lnTo>
                  <a:lnTo>
                    <a:pt x="392" y="659"/>
                  </a:lnTo>
                  <a:lnTo>
                    <a:pt x="389" y="661"/>
                  </a:lnTo>
                  <a:lnTo>
                    <a:pt x="387" y="662"/>
                  </a:lnTo>
                  <a:lnTo>
                    <a:pt x="385" y="665"/>
                  </a:lnTo>
                  <a:lnTo>
                    <a:pt x="385" y="667"/>
                  </a:lnTo>
                  <a:lnTo>
                    <a:pt x="393" y="699"/>
                  </a:lnTo>
                  <a:lnTo>
                    <a:pt x="400" y="731"/>
                  </a:lnTo>
                  <a:lnTo>
                    <a:pt x="408" y="762"/>
                  </a:lnTo>
                  <a:lnTo>
                    <a:pt x="415" y="795"/>
                  </a:lnTo>
                  <a:lnTo>
                    <a:pt x="413" y="797"/>
                  </a:lnTo>
                  <a:lnTo>
                    <a:pt x="412" y="800"/>
                  </a:lnTo>
                  <a:lnTo>
                    <a:pt x="411" y="802"/>
                  </a:lnTo>
                  <a:lnTo>
                    <a:pt x="410" y="806"/>
                  </a:lnTo>
                  <a:lnTo>
                    <a:pt x="408" y="806"/>
                  </a:lnTo>
                  <a:lnTo>
                    <a:pt x="407" y="803"/>
                  </a:lnTo>
                  <a:lnTo>
                    <a:pt x="407" y="801"/>
                  </a:lnTo>
                  <a:lnTo>
                    <a:pt x="405" y="798"/>
                  </a:lnTo>
                  <a:lnTo>
                    <a:pt x="402" y="780"/>
                  </a:lnTo>
                  <a:lnTo>
                    <a:pt x="398" y="761"/>
                  </a:lnTo>
                  <a:lnTo>
                    <a:pt x="392" y="743"/>
                  </a:lnTo>
                  <a:lnTo>
                    <a:pt x="381" y="727"/>
                  </a:lnTo>
                  <a:lnTo>
                    <a:pt x="381" y="724"/>
                  </a:lnTo>
                  <a:lnTo>
                    <a:pt x="379" y="720"/>
                  </a:lnTo>
                  <a:lnTo>
                    <a:pt x="378" y="717"/>
                  </a:lnTo>
                  <a:lnTo>
                    <a:pt x="376" y="713"/>
                  </a:lnTo>
                  <a:lnTo>
                    <a:pt x="374" y="706"/>
                  </a:lnTo>
                  <a:lnTo>
                    <a:pt x="371" y="699"/>
                  </a:lnTo>
                  <a:lnTo>
                    <a:pt x="368" y="692"/>
                  </a:lnTo>
                  <a:lnTo>
                    <a:pt x="365" y="685"/>
                  </a:lnTo>
                  <a:lnTo>
                    <a:pt x="362" y="672"/>
                  </a:lnTo>
                  <a:lnTo>
                    <a:pt x="359" y="659"/>
                  </a:lnTo>
                  <a:lnTo>
                    <a:pt x="355" y="647"/>
                  </a:lnTo>
                  <a:lnTo>
                    <a:pt x="351" y="636"/>
                  </a:lnTo>
                  <a:lnTo>
                    <a:pt x="345" y="630"/>
                  </a:lnTo>
                  <a:lnTo>
                    <a:pt x="345" y="623"/>
                  </a:lnTo>
                  <a:lnTo>
                    <a:pt x="350" y="616"/>
                  </a:lnTo>
                  <a:lnTo>
                    <a:pt x="353" y="609"/>
                  </a:lnTo>
                  <a:lnTo>
                    <a:pt x="358" y="608"/>
                  </a:lnTo>
                  <a:lnTo>
                    <a:pt x="364" y="607"/>
                  </a:lnTo>
                  <a:lnTo>
                    <a:pt x="370" y="606"/>
                  </a:lnTo>
                  <a:lnTo>
                    <a:pt x="375" y="603"/>
                  </a:lnTo>
                  <a:lnTo>
                    <a:pt x="376" y="601"/>
                  </a:lnTo>
                  <a:lnTo>
                    <a:pt x="377" y="597"/>
                  </a:lnTo>
                  <a:lnTo>
                    <a:pt x="376" y="594"/>
                  </a:lnTo>
                  <a:lnTo>
                    <a:pt x="375" y="591"/>
                  </a:lnTo>
                  <a:lnTo>
                    <a:pt x="374" y="586"/>
                  </a:lnTo>
                  <a:lnTo>
                    <a:pt x="377" y="581"/>
                  </a:lnTo>
                  <a:lnTo>
                    <a:pt x="379" y="576"/>
                  </a:lnTo>
                  <a:lnTo>
                    <a:pt x="376" y="570"/>
                  </a:lnTo>
                  <a:lnTo>
                    <a:pt x="378" y="565"/>
                  </a:lnTo>
                  <a:lnTo>
                    <a:pt x="379" y="560"/>
                  </a:lnTo>
                  <a:lnTo>
                    <a:pt x="381" y="555"/>
                  </a:lnTo>
                  <a:lnTo>
                    <a:pt x="387" y="552"/>
                  </a:lnTo>
                  <a:lnTo>
                    <a:pt x="385" y="545"/>
                  </a:lnTo>
                  <a:lnTo>
                    <a:pt x="382" y="541"/>
                  </a:lnTo>
                  <a:lnTo>
                    <a:pt x="378" y="535"/>
                  </a:lnTo>
                  <a:lnTo>
                    <a:pt x="376" y="529"/>
                  </a:lnTo>
                  <a:lnTo>
                    <a:pt x="377" y="520"/>
                  </a:lnTo>
                  <a:lnTo>
                    <a:pt x="376" y="511"/>
                  </a:lnTo>
                  <a:lnTo>
                    <a:pt x="374" y="503"/>
                  </a:lnTo>
                  <a:lnTo>
                    <a:pt x="372" y="496"/>
                  </a:lnTo>
                  <a:lnTo>
                    <a:pt x="375" y="494"/>
                  </a:lnTo>
                  <a:lnTo>
                    <a:pt x="378" y="492"/>
                  </a:lnTo>
                  <a:lnTo>
                    <a:pt x="380" y="490"/>
                  </a:lnTo>
                  <a:lnTo>
                    <a:pt x="382" y="486"/>
                  </a:lnTo>
                  <a:lnTo>
                    <a:pt x="382" y="481"/>
                  </a:lnTo>
                  <a:lnTo>
                    <a:pt x="375" y="474"/>
                  </a:lnTo>
                  <a:lnTo>
                    <a:pt x="365" y="470"/>
                  </a:lnTo>
                  <a:lnTo>
                    <a:pt x="357" y="464"/>
                  </a:lnTo>
                  <a:lnTo>
                    <a:pt x="348" y="460"/>
                  </a:lnTo>
                  <a:lnTo>
                    <a:pt x="337" y="458"/>
                  </a:lnTo>
                  <a:lnTo>
                    <a:pt x="326" y="455"/>
                  </a:lnTo>
                  <a:lnTo>
                    <a:pt x="316" y="454"/>
                  </a:lnTo>
                  <a:lnTo>
                    <a:pt x="305" y="454"/>
                  </a:lnTo>
                  <a:lnTo>
                    <a:pt x="298" y="455"/>
                  </a:lnTo>
                  <a:lnTo>
                    <a:pt x="291" y="458"/>
                  </a:lnTo>
                  <a:lnTo>
                    <a:pt x="282" y="460"/>
                  </a:lnTo>
                  <a:lnTo>
                    <a:pt x="275" y="463"/>
                  </a:lnTo>
                  <a:lnTo>
                    <a:pt x="268" y="466"/>
                  </a:lnTo>
                  <a:lnTo>
                    <a:pt x="261" y="472"/>
                  </a:lnTo>
                  <a:lnTo>
                    <a:pt x="256" y="478"/>
                  </a:lnTo>
                  <a:lnTo>
                    <a:pt x="253" y="486"/>
                  </a:lnTo>
                  <a:lnTo>
                    <a:pt x="245" y="502"/>
                  </a:lnTo>
                  <a:lnTo>
                    <a:pt x="243" y="519"/>
                  </a:lnTo>
                  <a:lnTo>
                    <a:pt x="243" y="539"/>
                  </a:lnTo>
                  <a:lnTo>
                    <a:pt x="244" y="560"/>
                  </a:lnTo>
                  <a:lnTo>
                    <a:pt x="250" y="567"/>
                  </a:lnTo>
                  <a:lnTo>
                    <a:pt x="252" y="576"/>
                  </a:lnTo>
                  <a:lnTo>
                    <a:pt x="254" y="586"/>
                  </a:lnTo>
                  <a:lnTo>
                    <a:pt x="259" y="593"/>
                  </a:lnTo>
                  <a:lnTo>
                    <a:pt x="255" y="603"/>
                  </a:lnTo>
                  <a:lnTo>
                    <a:pt x="246" y="607"/>
                  </a:lnTo>
                  <a:lnTo>
                    <a:pt x="242" y="614"/>
                  </a:lnTo>
                  <a:lnTo>
                    <a:pt x="240" y="623"/>
                  </a:lnTo>
                  <a:lnTo>
                    <a:pt x="238" y="632"/>
                  </a:lnTo>
                  <a:lnTo>
                    <a:pt x="232" y="645"/>
                  </a:lnTo>
                  <a:lnTo>
                    <a:pt x="226" y="657"/>
                  </a:lnTo>
                  <a:lnTo>
                    <a:pt x="220" y="670"/>
                  </a:lnTo>
                  <a:lnTo>
                    <a:pt x="216" y="681"/>
                  </a:lnTo>
                  <a:lnTo>
                    <a:pt x="211" y="694"/>
                  </a:lnTo>
                  <a:lnTo>
                    <a:pt x="208" y="707"/>
                  </a:lnTo>
                  <a:lnTo>
                    <a:pt x="204" y="720"/>
                  </a:lnTo>
                  <a:lnTo>
                    <a:pt x="202" y="735"/>
                  </a:lnTo>
                  <a:lnTo>
                    <a:pt x="201" y="735"/>
                  </a:lnTo>
                  <a:lnTo>
                    <a:pt x="201" y="762"/>
                  </a:lnTo>
                  <a:lnTo>
                    <a:pt x="200" y="766"/>
                  </a:lnTo>
                  <a:lnTo>
                    <a:pt x="199" y="772"/>
                  </a:lnTo>
                  <a:lnTo>
                    <a:pt x="199" y="778"/>
                  </a:lnTo>
                  <a:lnTo>
                    <a:pt x="199" y="783"/>
                  </a:lnTo>
                  <a:lnTo>
                    <a:pt x="198" y="802"/>
                  </a:lnTo>
                  <a:lnTo>
                    <a:pt x="200" y="820"/>
                  </a:lnTo>
                  <a:lnTo>
                    <a:pt x="201" y="840"/>
                  </a:lnTo>
                  <a:lnTo>
                    <a:pt x="200" y="861"/>
                  </a:lnTo>
                  <a:lnTo>
                    <a:pt x="197" y="860"/>
                  </a:lnTo>
                  <a:lnTo>
                    <a:pt x="195" y="856"/>
                  </a:lnTo>
                  <a:lnTo>
                    <a:pt x="193" y="853"/>
                  </a:lnTo>
                  <a:lnTo>
                    <a:pt x="191" y="849"/>
                  </a:lnTo>
                  <a:lnTo>
                    <a:pt x="184" y="841"/>
                  </a:lnTo>
                  <a:lnTo>
                    <a:pt x="181" y="829"/>
                  </a:lnTo>
                  <a:lnTo>
                    <a:pt x="178" y="816"/>
                  </a:lnTo>
                  <a:lnTo>
                    <a:pt x="175" y="806"/>
                  </a:lnTo>
                  <a:lnTo>
                    <a:pt x="174" y="806"/>
                  </a:lnTo>
                  <a:lnTo>
                    <a:pt x="172" y="797"/>
                  </a:lnTo>
                  <a:lnTo>
                    <a:pt x="169" y="787"/>
                  </a:lnTo>
                  <a:lnTo>
                    <a:pt x="165" y="777"/>
                  </a:lnTo>
                  <a:lnTo>
                    <a:pt x="162" y="768"/>
                  </a:lnTo>
                  <a:lnTo>
                    <a:pt x="157" y="751"/>
                  </a:lnTo>
                  <a:lnTo>
                    <a:pt x="152" y="736"/>
                  </a:lnTo>
                  <a:lnTo>
                    <a:pt x="145" y="722"/>
                  </a:lnTo>
                  <a:lnTo>
                    <a:pt x="138" y="707"/>
                  </a:lnTo>
                  <a:lnTo>
                    <a:pt x="130" y="707"/>
                  </a:lnTo>
                  <a:lnTo>
                    <a:pt x="120" y="707"/>
                  </a:lnTo>
                  <a:lnTo>
                    <a:pt x="112" y="707"/>
                  </a:lnTo>
                  <a:lnTo>
                    <a:pt x="103" y="710"/>
                  </a:lnTo>
                  <a:lnTo>
                    <a:pt x="94" y="712"/>
                  </a:lnTo>
                  <a:lnTo>
                    <a:pt x="86" y="716"/>
                  </a:lnTo>
                  <a:lnTo>
                    <a:pt x="78" y="720"/>
                  </a:lnTo>
                  <a:lnTo>
                    <a:pt x="71" y="725"/>
                  </a:lnTo>
                  <a:lnTo>
                    <a:pt x="57" y="737"/>
                  </a:lnTo>
                  <a:lnTo>
                    <a:pt x="44" y="749"/>
                  </a:lnTo>
                  <a:lnTo>
                    <a:pt x="34" y="761"/>
                  </a:lnTo>
                  <a:lnTo>
                    <a:pt x="24" y="774"/>
                  </a:lnTo>
                  <a:lnTo>
                    <a:pt x="16" y="788"/>
                  </a:lnTo>
                  <a:lnTo>
                    <a:pt x="10" y="804"/>
                  </a:lnTo>
                  <a:lnTo>
                    <a:pt x="4" y="821"/>
                  </a:lnTo>
                  <a:lnTo>
                    <a:pt x="1" y="840"/>
                  </a:lnTo>
                  <a:lnTo>
                    <a:pt x="0" y="840"/>
                  </a:lnTo>
                  <a:lnTo>
                    <a:pt x="0" y="849"/>
                  </a:lnTo>
                  <a:lnTo>
                    <a:pt x="0" y="859"/>
                  </a:lnTo>
                  <a:lnTo>
                    <a:pt x="2" y="867"/>
                  </a:lnTo>
                  <a:lnTo>
                    <a:pt x="3" y="875"/>
                  </a:lnTo>
                  <a:lnTo>
                    <a:pt x="5" y="881"/>
                  </a:lnTo>
                  <a:lnTo>
                    <a:pt x="6" y="887"/>
                  </a:lnTo>
                  <a:lnTo>
                    <a:pt x="8" y="892"/>
                  </a:lnTo>
                  <a:lnTo>
                    <a:pt x="13" y="897"/>
                  </a:lnTo>
                  <a:lnTo>
                    <a:pt x="17" y="906"/>
                  </a:lnTo>
                  <a:lnTo>
                    <a:pt x="22" y="916"/>
                  </a:lnTo>
                  <a:lnTo>
                    <a:pt x="26" y="925"/>
                  </a:lnTo>
                  <a:lnTo>
                    <a:pt x="28" y="936"/>
                  </a:lnTo>
                  <a:lnTo>
                    <a:pt x="27" y="934"/>
                  </a:lnTo>
                  <a:lnTo>
                    <a:pt x="30" y="938"/>
                  </a:lnTo>
                  <a:lnTo>
                    <a:pt x="31" y="942"/>
                  </a:lnTo>
                  <a:lnTo>
                    <a:pt x="33" y="945"/>
                  </a:lnTo>
                  <a:lnTo>
                    <a:pt x="33" y="949"/>
                  </a:lnTo>
                  <a:lnTo>
                    <a:pt x="32" y="947"/>
                  </a:lnTo>
                  <a:lnTo>
                    <a:pt x="35" y="952"/>
                  </a:lnTo>
                  <a:lnTo>
                    <a:pt x="36" y="958"/>
                  </a:lnTo>
                  <a:lnTo>
                    <a:pt x="38" y="964"/>
                  </a:lnTo>
                  <a:lnTo>
                    <a:pt x="40" y="969"/>
                  </a:lnTo>
                  <a:lnTo>
                    <a:pt x="41" y="973"/>
                  </a:lnTo>
                  <a:lnTo>
                    <a:pt x="43" y="979"/>
                  </a:lnTo>
                  <a:lnTo>
                    <a:pt x="44" y="984"/>
                  </a:lnTo>
                  <a:lnTo>
                    <a:pt x="46" y="990"/>
                  </a:lnTo>
                  <a:lnTo>
                    <a:pt x="59" y="1015"/>
                  </a:lnTo>
                  <a:lnTo>
                    <a:pt x="73" y="1040"/>
                  </a:lnTo>
                  <a:lnTo>
                    <a:pt x="85" y="1065"/>
                  </a:lnTo>
                  <a:lnTo>
                    <a:pt x="99" y="1088"/>
                  </a:lnTo>
                  <a:lnTo>
                    <a:pt x="113" y="1113"/>
                  </a:lnTo>
                  <a:lnTo>
                    <a:pt x="126" y="1138"/>
                  </a:lnTo>
                  <a:lnTo>
                    <a:pt x="141" y="1163"/>
                  </a:lnTo>
                  <a:lnTo>
                    <a:pt x="155" y="1188"/>
                  </a:lnTo>
                  <a:lnTo>
                    <a:pt x="155" y="1186"/>
                  </a:lnTo>
                  <a:lnTo>
                    <a:pt x="166" y="1209"/>
                  </a:lnTo>
                  <a:lnTo>
                    <a:pt x="184" y="1203"/>
                  </a:lnTo>
                  <a:lnTo>
                    <a:pt x="202" y="1197"/>
                  </a:lnTo>
                  <a:lnTo>
                    <a:pt x="221" y="1192"/>
                  </a:lnTo>
                  <a:lnTo>
                    <a:pt x="240" y="1186"/>
                  </a:lnTo>
                  <a:lnTo>
                    <a:pt x="259" y="1182"/>
                  </a:lnTo>
                  <a:lnTo>
                    <a:pt x="278" y="1176"/>
                  </a:lnTo>
                  <a:lnTo>
                    <a:pt x="296" y="1170"/>
                  </a:lnTo>
                  <a:lnTo>
                    <a:pt x="314" y="1164"/>
                  </a:lnTo>
                  <a:lnTo>
                    <a:pt x="316" y="1167"/>
                  </a:lnTo>
                  <a:lnTo>
                    <a:pt x="317" y="1172"/>
                  </a:lnTo>
                  <a:lnTo>
                    <a:pt x="319" y="1176"/>
                  </a:lnTo>
                  <a:lnTo>
                    <a:pt x="322" y="1177"/>
                  </a:lnTo>
                  <a:lnTo>
                    <a:pt x="323" y="1180"/>
                  </a:lnTo>
                  <a:lnTo>
                    <a:pt x="324" y="1184"/>
                  </a:lnTo>
                  <a:lnTo>
                    <a:pt x="325" y="1189"/>
                  </a:lnTo>
                  <a:lnTo>
                    <a:pt x="323" y="1192"/>
                  </a:lnTo>
                  <a:lnTo>
                    <a:pt x="312" y="1197"/>
                  </a:lnTo>
                  <a:lnTo>
                    <a:pt x="301" y="1203"/>
                  </a:lnTo>
                  <a:lnTo>
                    <a:pt x="290" y="1208"/>
                  </a:lnTo>
                  <a:lnTo>
                    <a:pt x="278" y="1214"/>
                  </a:lnTo>
                  <a:lnTo>
                    <a:pt x="268" y="1218"/>
                  </a:lnTo>
                  <a:lnTo>
                    <a:pt x="256" y="1224"/>
                  </a:lnTo>
                  <a:lnTo>
                    <a:pt x="244" y="1229"/>
                  </a:lnTo>
                  <a:lnTo>
                    <a:pt x="233" y="1234"/>
                  </a:lnTo>
                  <a:lnTo>
                    <a:pt x="221" y="1240"/>
                  </a:lnTo>
                  <a:lnTo>
                    <a:pt x="211" y="1244"/>
                  </a:lnTo>
                  <a:lnTo>
                    <a:pt x="199" y="1249"/>
                  </a:lnTo>
                  <a:lnTo>
                    <a:pt x="187" y="1255"/>
                  </a:lnTo>
                  <a:lnTo>
                    <a:pt x="176" y="1260"/>
                  </a:lnTo>
                  <a:lnTo>
                    <a:pt x="164" y="1264"/>
                  </a:lnTo>
                  <a:lnTo>
                    <a:pt x="153" y="1270"/>
                  </a:lnTo>
                  <a:lnTo>
                    <a:pt x="141" y="1275"/>
                  </a:lnTo>
                  <a:lnTo>
                    <a:pt x="137" y="1281"/>
                  </a:lnTo>
                  <a:lnTo>
                    <a:pt x="137" y="1287"/>
                  </a:lnTo>
                  <a:lnTo>
                    <a:pt x="137" y="1293"/>
                  </a:lnTo>
                  <a:lnTo>
                    <a:pt x="138" y="1302"/>
                  </a:lnTo>
                  <a:lnTo>
                    <a:pt x="134" y="1308"/>
                  </a:lnTo>
                  <a:lnTo>
                    <a:pt x="132" y="1314"/>
                  </a:lnTo>
                  <a:lnTo>
                    <a:pt x="129" y="1320"/>
                  </a:lnTo>
                  <a:lnTo>
                    <a:pt x="123" y="1325"/>
                  </a:lnTo>
                  <a:lnTo>
                    <a:pt x="121" y="1331"/>
                  </a:lnTo>
                  <a:lnTo>
                    <a:pt x="121" y="1337"/>
                  </a:lnTo>
                  <a:lnTo>
                    <a:pt x="122" y="1341"/>
                  </a:lnTo>
                  <a:lnTo>
                    <a:pt x="124" y="1347"/>
                  </a:lnTo>
                  <a:lnTo>
                    <a:pt x="125" y="1346"/>
                  </a:lnTo>
                  <a:lnTo>
                    <a:pt x="129" y="1351"/>
                  </a:lnTo>
                  <a:lnTo>
                    <a:pt x="133" y="1353"/>
                  </a:lnTo>
                  <a:lnTo>
                    <a:pt x="138" y="1355"/>
                  </a:lnTo>
                  <a:lnTo>
                    <a:pt x="143" y="1355"/>
                  </a:lnTo>
                  <a:lnTo>
                    <a:pt x="149" y="1352"/>
                  </a:lnTo>
                  <a:lnTo>
                    <a:pt x="153" y="1348"/>
                  </a:lnTo>
                  <a:lnTo>
                    <a:pt x="156" y="1344"/>
                  </a:lnTo>
                  <a:lnTo>
                    <a:pt x="157" y="1337"/>
                  </a:lnTo>
                  <a:lnTo>
                    <a:pt x="155" y="1331"/>
                  </a:lnTo>
                  <a:lnTo>
                    <a:pt x="157" y="1325"/>
                  </a:lnTo>
                  <a:lnTo>
                    <a:pt x="158" y="1318"/>
                  </a:lnTo>
                  <a:lnTo>
                    <a:pt x="159" y="1313"/>
                  </a:lnTo>
                  <a:lnTo>
                    <a:pt x="171" y="1307"/>
                  </a:lnTo>
                  <a:lnTo>
                    <a:pt x="183" y="1301"/>
                  </a:lnTo>
                  <a:lnTo>
                    <a:pt x="195" y="1296"/>
                  </a:lnTo>
                  <a:lnTo>
                    <a:pt x="206" y="1290"/>
                  </a:lnTo>
                  <a:lnTo>
                    <a:pt x="219" y="1285"/>
                  </a:lnTo>
                  <a:lnTo>
                    <a:pt x="231" y="1279"/>
                  </a:lnTo>
                  <a:lnTo>
                    <a:pt x="242" y="1273"/>
                  </a:lnTo>
                  <a:lnTo>
                    <a:pt x="255" y="1267"/>
                  </a:lnTo>
                  <a:lnTo>
                    <a:pt x="266" y="1261"/>
                  </a:lnTo>
                  <a:lnTo>
                    <a:pt x="278" y="1256"/>
                  </a:lnTo>
                  <a:lnTo>
                    <a:pt x="291" y="1250"/>
                  </a:lnTo>
                  <a:lnTo>
                    <a:pt x="302" y="1244"/>
                  </a:lnTo>
                  <a:lnTo>
                    <a:pt x="314" y="1238"/>
                  </a:lnTo>
                  <a:lnTo>
                    <a:pt x="325" y="1234"/>
                  </a:lnTo>
                  <a:lnTo>
                    <a:pt x="337" y="1228"/>
                  </a:lnTo>
                  <a:lnTo>
                    <a:pt x="349" y="1223"/>
                  </a:lnTo>
                  <a:lnTo>
                    <a:pt x="356" y="1231"/>
                  </a:lnTo>
                  <a:lnTo>
                    <a:pt x="364" y="1241"/>
                  </a:lnTo>
                  <a:lnTo>
                    <a:pt x="372" y="1249"/>
                  </a:lnTo>
                  <a:lnTo>
                    <a:pt x="379" y="1257"/>
                  </a:lnTo>
                  <a:lnTo>
                    <a:pt x="387" y="1267"/>
                  </a:lnTo>
                  <a:lnTo>
                    <a:pt x="394" y="1275"/>
                  </a:lnTo>
                  <a:lnTo>
                    <a:pt x="401" y="1283"/>
                  </a:lnTo>
                  <a:lnTo>
                    <a:pt x="409" y="1292"/>
                  </a:lnTo>
                  <a:lnTo>
                    <a:pt x="412" y="1295"/>
                  </a:lnTo>
                  <a:lnTo>
                    <a:pt x="416" y="1300"/>
                  </a:lnTo>
                  <a:lnTo>
                    <a:pt x="419" y="1305"/>
                  </a:lnTo>
                  <a:lnTo>
                    <a:pt x="421" y="1309"/>
                  </a:lnTo>
                  <a:lnTo>
                    <a:pt x="421" y="1316"/>
                  </a:lnTo>
                  <a:lnTo>
                    <a:pt x="419" y="1321"/>
                  </a:lnTo>
                  <a:lnTo>
                    <a:pt x="415" y="1325"/>
                  </a:lnTo>
                  <a:lnTo>
                    <a:pt x="413" y="1329"/>
                  </a:lnTo>
                  <a:lnTo>
                    <a:pt x="412" y="1335"/>
                  </a:lnTo>
                  <a:lnTo>
                    <a:pt x="413" y="1339"/>
                  </a:lnTo>
                  <a:lnTo>
                    <a:pt x="415" y="1344"/>
                  </a:lnTo>
                  <a:lnTo>
                    <a:pt x="416" y="1348"/>
                  </a:lnTo>
                  <a:lnTo>
                    <a:pt x="420" y="1351"/>
                  </a:lnTo>
                  <a:lnTo>
                    <a:pt x="425" y="1353"/>
                  </a:lnTo>
                  <a:lnTo>
                    <a:pt x="430" y="1354"/>
                  </a:lnTo>
                  <a:lnTo>
                    <a:pt x="434" y="1355"/>
                  </a:lnTo>
                  <a:lnTo>
                    <a:pt x="438" y="1353"/>
                  </a:lnTo>
                  <a:lnTo>
                    <a:pt x="442" y="1350"/>
                  </a:lnTo>
                  <a:lnTo>
                    <a:pt x="447" y="1346"/>
                  </a:lnTo>
                  <a:lnTo>
                    <a:pt x="448" y="1341"/>
                  </a:lnTo>
                  <a:lnTo>
                    <a:pt x="449" y="1335"/>
                  </a:lnTo>
                  <a:lnTo>
                    <a:pt x="448" y="1329"/>
                  </a:lnTo>
                  <a:lnTo>
                    <a:pt x="444" y="1325"/>
                  </a:lnTo>
                  <a:lnTo>
                    <a:pt x="442" y="1320"/>
                  </a:lnTo>
                  <a:lnTo>
                    <a:pt x="442" y="1312"/>
                  </a:lnTo>
                  <a:lnTo>
                    <a:pt x="438" y="1307"/>
                  </a:lnTo>
                  <a:lnTo>
                    <a:pt x="435" y="1302"/>
                  </a:lnTo>
                  <a:lnTo>
                    <a:pt x="436" y="1294"/>
                  </a:lnTo>
                  <a:lnTo>
                    <a:pt x="428" y="1285"/>
                  </a:lnTo>
                  <a:lnTo>
                    <a:pt x="419" y="1275"/>
                  </a:lnTo>
                  <a:lnTo>
                    <a:pt x="411" y="1266"/>
                  </a:lnTo>
                  <a:lnTo>
                    <a:pt x="401" y="1256"/>
                  </a:lnTo>
                  <a:lnTo>
                    <a:pt x="393" y="1247"/>
                  </a:lnTo>
                  <a:lnTo>
                    <a:pt x="384" y="1236"/>
                  </a:lnTo>
                  <a:lnTo>
                    <a:pt x="376" y="1227"/>
                  </a:lnTo>
                  <a:lnTo>
                    <a:pt x="369" y="1216"/>
                  </a:lnTo>
                  <a:lnTo>
                    <a:pt x="376" y="1211"/>
                  </a:lnTo>
                  <a:lnTo>
                    <a:pt x="383" y="1206"/>
                  </a:lnTo>
                  <a:lnTo>
                    <a:pt x="391" y="1203"/>
                  </a:lnTo>
                  <a:lnTo>
                    <a:pt x="399" y="1198"/>
                  </a:lnTo>
                  <a:lnTo>
                    <a:pt x="407" y="1195"/>
                  </a:lnTo>
                  <a:lnTo>
                    <a:pt x="414" y="1191"/>
                  </a:lnTo>
                  <a:lnTo>
                    <a:pt x="421" y="1189"/>
                  </a:lnTo>
                  <a:lnTo>
                    <a:pt x="429" y="1185"/>
                  </a:lnTo>
                  <a:lnTo>
                    <a:pt x="433" y="1186"/>
                  </a:lnTo>
                  <a:lnTo>
                    <a:pt x="442" y="1215"/>
                  </a:lnTo>
                  <a:lnTo>
                    <a:pt x="454" y="1243"/>
                  </a:lnTo>
                  <a:lnTo>
                    <a:pt x="465" y="1272"/>
                  </a:lnTo>
                  <a:lnTo>
                    <a:pt x="478" y="1298"/>
                  </a:lnTo>
                  <a:lnTo>
                    <a:pt x="493" y="1325"/>
                  </a:lnTo>
                  <a:lnTo>
                    <a:pt x="508" y="1350"/>
                  </a:lnTo>
                  <a:lnTo>
                    <a:pt x="524" y="1374"/>
                  </a:lnTo>
                  <a:lnTo>
                    <a:pt x="542" y="1399"/>
                  </a:lnTo>
                  <a:lnTo>
                    <a:pt x="548" y="1406"/>
                  </a:lnTo>
                  <a:lnTo>
                    <a:pt x="553" y="1413"/>
                  </a:lnTo>
                  <a:lnTo>
                    <a:pt x="558" y="1419"/>
                  </a:lnTo>
                  <a:lnTo>
                    <a:pt x="563" y="1424"/>
                  </a:lnTo>
                  <a:lnTo>
                    <a:pt x="558" y="1416"/>
                  </a:lnTo>
                  <a:lnTo>
                    <a:pt x="553" y="1408"/>
                  </a:lnTo>
                  <a:lnTo>
                    <a:pt x="547" y="1399"/>
                  </a:lnTo>
                  <a:lnTo>
                    <a:pt x="540" y="1390"/>
                  </a:lnTo>
                  <a:lnTo>
                    <a:pt x="538" y="1390"/>
                  </a:lnTo>
                  <a:lnTo>
                    <a:pt x="537" y="1387"/>
                  </a:lnTo>
                  <a:lnTo>
                    <a:pt x="536" y="1385"/>
                  </a:lnTo>
                  <a:lnTo>
                    <a:pt x="534" y="1383"/>
                  </a:lnTo>
                  <a:lnTo>
                    <a:pt x="520" y="1365"/>
                  </a:lnTo>
                  <a:lnTo>
                    <a:pt x="509" y="1347"/>
                  </a:lnTo>
                  <a:lnTo>
                    <a:pt x="498" y="1331"/>
                  </a:lnTo>
                  <a:lnTo>
                    <a:pt x="489" y="1313"/>
                  </a:lnTo>
                  <a:lnTo>
                    <a:pt x="480" y="1295"/>
                  </a:lnTo>
                  <a:lnTo>
                    <a:pt x="472" y="1277"/>
                  </a:lnTo>
                  <a:lnTo>
                    <a:pt x="462" y="1257"/>
                  </a:lnTo>
                  <a:lnTo>
                    <a:pt x="454" y="1237"/>
                  </a:lnTo>
                  <a:lnTo>
                    <a:pt x="454" y="1234"/>
                  </a:lnTo>
                  <a:lnTo>
                    <a:pt x="451" y="1229"/>
                  </a:lnTo>
                  <a:lnTo>
                    <a:pt x="449" y="1223"/>
                  </a:lnTo>
                  <a:lnTo>
                    <a:pt x="448" y="1218"/>
                  </a:lnTo>
                  <a:lnTo>
                    <a:pt x="445" y="1212"/>
                  </a:lnTo>
                  <a:lnTo>
                    <a:pt x="442" y="1209"/>
                  </a:lnTo>
                  <a:lnTo>
                    <a:pt x="441" y="1203"/>
                  </a:lnTo>
                  <a:lnTo>
                    <a:pt x="440" y="1198"/>
                  </a:lnTo>
                  <a:lnTo>
                    <a:pt x="438" y="1193"/>
                  </a:lnTo>
                  <a:lnTo>
                    <a:pt x="437" y="1185"/>
                  </a:lnTo>
                  <a:lnTo>
                    <a:pt x="434" y="1175"/>
                  </a:lnTo>
                  <a:lnTo>
                    <a:pt x="432" y="1165"/>
                  </a:lnTo>
                  <a:lnTo>
                    <a:pt x="430" y="1157"/>
                  </a:lnTo>
                  <a:lnTo>
                    <a:pt x="432" y="1143"/>
                  </a:lnTo>
                  <a:lnTo>
                    <a:pt x="437" y="1128"/>
                  </a:lnTo>
                  <a:lnTo>
                    <a:pt x="444" y="1117"/>
                  </a:lnTo>
                  <a:lnTo>
                    <a:pt x="454" y="1106"/>
                  </a:lnTo>
                  <a:lnTo>
                    <a:pt x="462" y="1099"/>
                  </a:lnTo>
                  <a:lnTo>
                    <a:pt x="472" y="1094"/>
                  </a:lnTo>
                  <a:lnTo>
                    <a:pt x="482" y="1091"/>
                  </a:lnTo>
                  <a:lnTo>
                    <a:pt x="493" y="1088"/>
                  </a:lnTo>
                  <a:lnTo>
                    <a:pt x="504" y="1088"/>
                  </a:lnTo>
                  <a:lnTo>
                    <a:pt x="516" y="1089"/>
                  </a:lnTo>
                  <a:lnTo>
                    <a:pt x="528" y="1092"/>
                  </a:lnTo>
                  <a:lnTo>
                    <a:pt x="538" y="1095"/>
                  </a:lnTo>
                  <a:lnTo>
                    <a:pt x="543" y="1100"/>
                  </a:lnTo>
                  <a:lnTo>
                    <a:pt x="549" y="1104"/>
                  </a:lnTo>
                  <a:lnTo>
                    <a:pt x="554" y="1107"/>
                  </a:lnTo>
                  <a:lnTo>
                    <a:pt x="559" y="1112"/>
                  </a:lnTo>
                  <a:lnTo>
                    <a:pt x="568" y="1114"/>
                  </a:lnTo>
                  <a:lnTo>
                    <a:pt x="574" y="1121"/>
                  </a:lnTo>
                  <a:lnTo>
                    <a:pt x="579" y="1128"/>
                  </a:lnTo>
                  <a:lnTo>
                    <a:pt x="588" y="1131"/>
                  </a:lnTo>
                  <a:lnTo>
                    <a:pt x="588" y="1130"/>
                  </a:lnTo>
                  <a:lnTo>
                    <a:pt x="588" y="1128"/>
                  </a:lnTo>
                  <a:lnTo>
                    <a:pt x="587" y="1127"/>
                  </a:lnTo>
                  <a:lnTo>
                    <a:pt x="586" y="1126"/>
                  </a:lnTo>
                  <a:lnTo>
                    <a:pt x="593" y="1124"/>
                  </a:lnTo>
                  <a:lnTo>
                    <a:pt x="600" y="1125"/>
                  </a:lnTo>
                  <a:lnTo>
                    <a:pt x="608" y="1128"/>
                  </a:lnTo>
                  <a:lnTo>
                    <a:pt x="615" y="1128"/>
                  </a:lnTo>
                  <a:lnTo>
                    <a:pt x="621" y="1127"/>
                  </a:lnTo>
                  <a:lnTo>
                    <a:pt x="628" y="1128"/>
                  </a:lnTo>
                  <a:lnTo>
                    <a:pt x="634" y="1131"/>
                  </a:lnTo>
                  <a:lnTo>
                    <a:pt x="639" y="1133"/>
                  </a:lnTo>
                  <a:lnTo>
                    <a:pt x="646" y="1137"/>
                  </a:lnTo>
                  <a:lnTo>
                    <a:pt x="651" y="1139"/>
                  </a:lnTo>
                  <a:lnTo>
                    <a:pt x="658" y="1141"/>
                  </a:lnTo>
                  <a:lnTo>
                    <a:pt x="665" y="1141"/>
                  </a:lnTo>
                  <a:lnTo>
                    <a:pt x="672" y="1138"/>
                  </a:lnTo>
                  <a:lnTo>
                    <a:pt x="680" y="1136"/>
                  </a:lnTo>
                  <a:lnTo>
                    <a:pt x="689" y="1136"/>
                  </a:lnTo>
                  <a:lnTo>
                    <a:pt x="698" y="1137"/>
                  </a:lnTo>
                  <a:lnTo>
                    <a:pt x="707" y="1137"/>
                  </a:lnTo>
                  <a:lnTo>
                    <a:pt x="715" y="1137"/>
                  </a:lnTo>
                  <a:lnTo>
                    <a:pt x="723" y="1136"/>
                  </a:lnTo>
                  <a:lnTo>
                    <a:pt x="731" y="1131"/>
                  </a:lnTo>
                  <a:lnTo>
                    <a:pt x="905" y="1154"/>
                  </a:lnTo>
                  <a:lnTo>
                    <a:pt x="917" y="1160"/>
                  </a:lnTo>
                  <a:lnTo>
                    <a:pt x="925" y="1172"/>
                  </a:lnTo>
                  <a:lnTo>
                    <a:pt x="929" y="1185"/>
                  </a:lnTo>
                  <a:lnTo>
                    <a:pt x="932" y="1197"/>
                  </a:lnTo>
                  <a:lnTo>
                    <a:pt x="932" y="1196"/>
                  </a:lnTo>
                  <a:lnTo>
                    <a:pt x="935" y="1203"/>
                  </a:lnTo>
                  <a:lnTo>
                    <a:pt x="937" y="1210"/>
                  </a:lnTo>
                  <a:lnTo>
                    <a:pt x="938" y="1217"/>
                  </a:lnTo>
                  <a:lnTo>
                    <a:pt x="939" y="1224"/>
                  </a:lnTo>
                  <a:lnTo>
                    <a:pt x="944" y="1235"/>
                  </a:lnTo>
                  <a:lnTo>
                    <a:pt x="946" y="1248"/>
                  </a:lnTo>
                  <a:lnTo>
                    <a:pt x="949" y="1261"/>
                  </a:lnTo>
                  <a:lnTo>
                    <a:pt x="952" y="1273"/>
                  </a:lnTo>
                  <a:lnTo>
                    <a:pt x="955" y="1288"/>
                  </a:lnTo>
                  <a:lnTo>
                    <a:pt x="955" y="1306"/>
                  </a:lnTo>
                  <a:lnTo>
                    <a:pt x="956" y="1322"/>
                  </a:lnTo>
                  <a:lnTo>
                    <a:pt x="964" y="1335"/>
                  </a:lnTo>
                  <a:lnTo>
                    <a:pt x="969" y="1340"/>
                  </a:lnTo>
                  <a:lnTo>
                    <a:pt x="974" y="1347"/>
                  </a:lnTo>
                  <a:lnTo>
                    <a:pt x="978" y="1353"/>
                  </a:lnTo>
                  <a:lnTo>
                    <a:pt x="983" y="1360"/>
                  </a:lnTo>
                  <a:lnTo>
                    <a:pt x="986" y="1366"/>
                  </a:lnTo>
                  <a:lnTo>
                    <a:pt x="985" y="1373"/>
                  </a:lnTo>
                  <a:lnTo>
                    <a:pt x="980" y="1380"/>
                  </a:lnTo>
                  <a:lnTo>
                    <a:pt x="977" y="1386"/>
                  </a:lnTo>
                  <a:lnTo>
                    <a:pt x="974" y="1392"/>
                  </a:lnTo>
                  <a:lnTo>
                    <a:pt x="972" y="1398"/>
                  </a:lnTo>
                  <a:lnTo>
                    <a:pt x="970" y="1402"/>
                  </a:lnTo>
                  <a:lnTo>
                    <a:pt x="966" y="1404"/>
                  </a:lnTo>
                  <a:lnTo>
                    <a:pt x="963" y="1396"/>
                  </a:lnTo>
                  <a:lnTo>
                    <a:pt x="959" y="1387"/>
                  </a:lnTo>
                  <a:lnTo>
                    <a:pt x="957" y="1378"/>
                  </a:lnTo>
                  <a:lnTo>
                    <a:pt x="955" y="1368"/>
                  </a:lnTo>
                  <a:lnTo>
                    <a:pt x="945" y="1333"/>
                  </a:lnTo>
                  <a:lnTo>
                    <a:pt x="936" y="1294"/>
                  </a:lnTo>
                  <a:lnTo>
                    <a:pt x="930" y="1255"/>
                  </a:lnTo>
                  <a:lnTo>
                    <a:pt x="926" y="1217"/>
                  </a:lnTo>
                  <a:lnTo>
                    <a:pt x="925" y="1217"/>
                  </a:lnTo>
                  <a:lnTo>
                    <a:pt x="919" y="1224"/>
                  </a:lnTo>
                  <a:lnTo>
                    <a:pt x="915" y="1230"/>
                  </a:lnTo>
                  <a:lnTo>
                    <a:pt x="910" y="1235"/>
                  </a:lnTo>
                  <a:lnTo>
                    <a:pt x="905" y="1240"/>
                  </a:lnTo>
                  <a:lnTo>
                    <a:pt x="905" y="1250"/>
                  </a:lnTo>
                  <a:lnTo>
                    <a:pt x="907" y="1262"/>
                  </a:lnTo>
                  <a:lnTo>
                    <a:pt x="908" y="1272"/>
                  </a:lnTo>
                  <a:lnTo>
                    <a:pt x="909" y="1281"/>
                  </a:lnTo>
                  <a:lnTo>
                    <a:pt x="914" y="1313"/>
                  </a:lnTo>
                  <a:lnTo>
                    <a:pt x="920" y="1346"/>
                  </a:lnTo>
                  <a:lnTo>
                    <a:pt x="928" y="1378"/>
                  </a:lnTo>
                  <a:lnTo>
                    <a:pt x="935" y="1411"/>
                  </a:lnTo>
                  <a:lnTo>
                    <a:pt x="941" y="1411"/>
                  </a:lnTo>
                  <a:lnTo>
                    <a:pt x="949" y="1410"/>
                  </a:lnTo>
                  <a:lnTo>
                    <a:pt x="956" y="1410"/>
                  </a:lnTo>
                  <a:lnTo>
                    <a:pt x="964" y="1410"/>
                  </a:lnTo>
                  <a:lnTo>
                    <a:pt x="971" y="1410"/>
                  </a:lnTo>
                  <a:lnTo>
                    <a:pt x="978" y="1409"/>
                  </a:lnTo>
                  <a:lnTo>
                    <a:pt x="985" y="1409"/>
                  </a:lnTo>
                  <a:lnTo>
                    <a:pt x="990" y="1408"/>
                  </a:lnTo>
                  <a:lnTo>
                    <a:pt x="994" y="1398"/>
                  </a:lnTo>
                  <a:lnTo>
                    <a:pt x="997" y="1389"/>
                  </a:lnTo>
                  <a:lnTo>
                    <a:pt x="1001" y="1380"/>
                  </a:lnTo>
                  <a:lnTo>
                    <a:pt x="1006" y="1372"/>
                  </a:lnTo>
                  <a:lnTo>
                    <a:pt x="1014" y="1367"/>
                  </a:lnTo>
                  <a:lnTo>
                    <a:pt x="1021" y="1360"/>
                  </a:lnTo>
                  <a:lnTo>
                    <a:pt x="1027" y="1351"/>
                  </a:lnTo>
                  <a:lnTo>
                    <a:pt x="1032" y="1341"/>
                  </a:lnTo>
                  <a:lnTo>
                    <a:pt x="1036" y="1332"/>
                  </a:lnTo>
                  <a:lnTo>
                    <a:pt x="1039" y="1321"/>
                  </a:lnTo>
                  <a:lnTo>
                    <a:pt x="1044" y="1313"/>
                  </a:lnTo>
                  <a:lnTo>
                    <a:pt x="1048" y="1305"/>
                  </a:lnTo>
                  <a:lnTo>
                    <a:pt x="1050" y="1298"/>
                  </a:lnTo>
                  <a:lnTo>
                    <a:pt x="1052" y="1292"/>
                  </a:lnTo>
                  <a:lnTo>
                    <a:pt x="1054" y="1287"/>
                  </a:lnTo>
                  <a:lnTo>
                    <a:pt x="1058" y="1282"/>
                  </a:lnTo>
                  <a:lnTo>
                    <a:pt x="1062" y="1292"/>
                  </a:lnTo>
                  <a:lnTo>
                    <a:pt x="1064" y="1302"/>
                  </a:lnTo>
                  <a:lnTo>
                    <a:pt x="1065" y="1312"/>
                  </a:lnTo>
                  <a:lnTo>
                    <a:pt x="1066" y="1322"/>
                  </a:lnTo>
                  <a:lnTo>
                    <a:pt x="1063" y="1334"/>
                  </a:lnTo>
                  <a:lnTo>
                    <a:pt x="1058" y="1345"/>
                  </a:lnTo>
                  <a:lnTo>
                    <a:pt x="1054" y="1355"/>
                  </a:lnTo>
                  <a:lnTo>
                    <a:pt x="1049" y="1366"/>
                  </a:lnTo>
                  <a:lnTo>
                    <a:pt x="1045" y="1377"/>
                  </a:lnTo>
                  <a:lnTo>
                    <a:pt x="1039" y="1386"/>
                  </a:lnTo>
                  <a:lnTo>
                    <a:pt x="1035" y="1397"/>
                  </a:lnTo>
                  <a:lnTo>
                    <a:pt x="1031" y="1408"/>
                  </a:lnTo>
                  <a:lnTo>
                    <a:pt x="1035" y="1408"/>
                  </a:lnTo>
                  <a:lnTo>
                    <a:pt x="1040" y="1408"/>
                  </a:lnTo>
                  <a:lnTo>
                    <a:pt x="1045" y="1408"/>
                  </a:lnTo>
                  <a:lnTo>
                    <a:pt x="1049" y="1408"/>
                  </a:lnTo>
                  <a:lnTo>
                    <a:pt x="1053" y="1397"/>
                  </a:lnTo>
                  <a:lnTo>
                    <a:pt x="1058" y="1386"/>
                  </a:lnTo>
                  <a:lnTo>
                    <a:pt x="1063" y="1376"/>
                  </a:lnTo>
                  <a:lnTo>
                    <a:pt x="1068" y="1365"/>
                  </a:lnTo>
                  <a:lnTo>
                    <a:pt x="1072" y="1354"/>
                  </a:lnTo>
                  <a:lnTo>
                    <a:pt x="1077" y="1344"/>
                  </a:lnTo>
                  <a:lnTo>
                    <a:pt x="1082" y="1334"/>
                  </a:lnTo>
                  <a:lnTo>
                    <a:pt x="1086" y="1325"/>
                  </a:lnTo>
                  <a:lnTo>
                    <a:pt x="1085" y="1314"/>
                  </a:lnTo>
                  <a:lnTo>
                    <a:pt x="1088" y="1305"/>
                  </a:lnTo>
                  <a:lnTo>
                    <a:pt x="1093" y="1296"/>
                  </a:lnTo>
                  <a:lnTo>
                    <a:pt x="1097" y="1287"/>
                  </a:lnTo>
                  <a:lnTo>
                    <a:pt x="1099" y="1281"/>
                  </a:lnTo>
                  <a:lnTo>
                    <a:pt x="1102" y="1275"/>
                  </a:lnTo>
                  <a:lnTo>
                    <a:pt x="1104" y="1270"/>
                  </a:lnTo>
                  <a:lnTo>
                    <a:pt x="1107" y="1264"/>
                  </a:lnTo>
                  <a:lnTo>
                    <a:pt x="1107" y="1266"/>
                  </a:lnTo>
                  <a:lnTo>
                    <a:pt x="1108" y="1261"/>
                  </a:lnTo>
                  <a:lnTo>
                    <a:pt x="1110" y="1255"/>
                  </a:lnTo>
                  <a:lnTo>
                    <a:pt x="1112" y="1250"/>
                  </a:lnTo>
                  <a:lnTo>
                    <a:pt x="1115" y="1247"/>
                  </a:lnTo>
                  <a:lnTo>
                    <a:pt x="1115" y="1248"/>
                  </a:lnTo>
                  <a:lnTo>
                    <a:pt x="1115" y="1234"/>
                  </a:lnTo>
                  <a:lnTo>
                    <a:pt x="1114" y="1217"/>
                  </a:lnTo>
                  <a:lnTo>
                    <a:pt x="1112" y="1199"/>
                  </a:lnTo>
                  <a:lnTo>
                    <a:pt x="1110" y="1182"/>
                  </a:lnTo>
                  <a:lnTo>
                    <a:pt x="1107" y="1173"/>
                  </a:lnTo>
                  <a:lnTo>
                    <a:pt x="1099" y="1170"/>
                  </a:lnTo>
                  <a:lnTo>
                    <a:pt x="1092" y="1166"/>
                  </a:lnTo>
                  <a:lnTo>
                    <a:pt x="1091" y="1158"/>
                  </a:lnTo>
                  <a:lnTo>
                    <a:pt x="1087" y="1147"/>
                  </a:lnTo>
                  <a:lnTo>
                    <a:pt x="1082" y="1140"/>
                  </a:lnTo>
                  <a:lnTo>
                    <a:pt x="1074" y="1136"/>
                  </a:lnTo>
                  <a:lnTo>
                    <a:pt x="1064" y="1133"/>
                  </a:lnTo>
                  <a:lnTo>
                    <a:pt x="1058" y="1134"/>
                  </a:lnTo>
                  <a:lnTo>
                    <a:pt x="1054" y="1136"/>
                  </a:lnTo>
                  <a:lnTo>
                    <a:pt x="1049" y="1137"/>
                  </a:lnTo>
                  <a:lnTo>
                    <a:pt x="1044" y="1139"/>
                  </a:lnTo>
                  <a:lnTo>
                    <a:pt x="1039" y="1141"/>
                  </a:lnTo>
                  <a:lnTo>
                    <a:pt x="1035" y="1144"/>
                  </a:lnTo>
                  <a:lnTo>
                    <a:pt x="1032" y="1146"/>
                  </a:lnTo>
                  <a:lnTo>
                    <a:pt x="1030" y="1150"/>
                  </a:lnTo>
                  <a:lnTo>
                    <a:pt x="1028" y="1150"/>
                  </a:lnTo>
                  <a:lnTo>
                    <a:pt x="1020" y="1158"/>
                  </a:lnTo>
                  <a:lnTo>
                    <a:pt x="1015" y="1166"/>
                  </a:lnTo>
                  <a:lnTo>
                    <a:pt x="1010" y="1175"/>
                  </a:lnTo>
                  <a:lnTo>
                    <a:pt x="1006" y="1183"/>
                  </a:lnTo>
                  <a:lnTo>
                    <a:pt x="1003" y="1192"/>
                  </a:lnTo>
                  <a:lnTo>
                    <a:pt x="998" y="1202"/>
                  </a:lnTo>
                  <a:lnTo>
                    <a:pt x="994" y="1211"/>
                  </a:lnTo>
                  <a:lnTo>
                    <a:pt x="989" y="1221"/>
                  </a:lnTo>
                  <a:lnTo>
                    <a:pt x="989" y="1223"/>
                  </a:lnTo>
                  <a:lnTo>
                    <a:pt x="988" y="1224"/>
                  </a:lnTo>
                  <a:lnTo>
                    <a:pt x="987" y="1224"/>
                  </a:lnTo>
                  <a:lnTo>
                    <a:pt x="985" y="1224"/>
                  </a:lnTo>
                  <a:lnTo>
                    <a:pt x="986" y="1218"/>
                  </a:lnTo>
                  <a:lnTo>
                    <a:pt x="987" y="1211"/>
                  </a:lnTo>
                  <a:lnTo>
                    <a:pt x="987" y="1203"/>
                  </a:lnTo>
                  <a:lnTo>
                    <a:pt x="988" y="1198"/>
                  </a:lnTo>
                  <a:lnTo>
                    <a:pt x="988" y="1192"/>
                  </a:lnTo>
                  <a:lnTo>
                    <a:pt x="989" y="1186"/>
                  </a:lnTo>
                  <a:lnTo>
                    <a:pt x="989" y="1182"/>
                  </a:lnTo>
                  <a:lnTo>
                    <a:pt x="988" y="1176"/>
                  </a:lnTo>
                  <a:lnTo>
                    <a:pt x="988" y="1150"/>
                  </a:lnTo>
                  <a:lnTo>
                    <a:pt x="990" y="1127"/>
                  </a:lnTo>
                  <a:lnTo>
                    <a:pt x="993" y="1107"/>
                  </a:lnTo>
                  <a:lnTo>
                    <a:pt x="991" y="1087"/>
                  </a:lnTo>
                  <a:lnTo>
                    <a:pt x="990" y="1086"/>
                  </a:lnTo>
                  <a:lnTo>
                    <a:pt x="989" y="1082"/>
                  </a:lnTo>
                  <a:lnTo>
                    <a:pt x="989" y="1079"/>
                  </a:lnTo>
                  <a:lnTo>
                    <a:pt x="989" y="1075"/>
                  </a:lnTo>
                  <a:lnTo>
                    <a:pt x="1003" y="1075"/>
                  </a:lnTo>
                  <a:lnTo>
                    <a:pt x="1015" y="1074"/>
                  </a:lnTo>
                  <a:lnTo>
                    <a:pt x="1029" y="1074"/>
                  </a:lnTo>
                  <a:lnTo>
                    <a:pt x="1043" y="1073"/>
                  </a:lnTo>
                  <a:lnTo>
                    <a:pt x="1055" y="1073"/>
                  </a:lnTo>
                  <a:lnTo>
                    <a:pt x="1069" y="1072"/>
                  </a:lnTo>
                  <a:lnTo>
                    <a:pt x="1083" y="1070"/>
                  </a:lnTo>
                  <a:lnTo>
                    <a:pt x="1095" y="1069"/>
                  </a:lnTo>
                  <a:lnTo>
                    <a:pt x="1108" y="1068"/>
                  </a:lnTo>
                  <a:lnTo>
                    <a:pt x="1122" y="1067"/>
                  </a:lnTo>
                  <a:lnTo>
                    <a:pt x="1134" y="1066"/>
                  </a:lnTo>
                  <a:lnTo>
                    <a:pt x="1147" y="1063"/>
                  </a:lnTo>
                  <a:lnTo>
                    <a:pt x="1160" y="1062"/>
                  </a:lnTo>
                  <a:lnTo>
                    <a:pt x="1173" y="1060"/>
                  </a:lnTo>
                  <a:lnTo>
                    <a:pt x="1186" y="1057"/>
                  </a:lnTo>
                  <a:lnTo>
                    <a:pt x="1198" y="1055"/>
                  </a:lnTo>
                  <a:lnTo>
                    <a:pt x="1203" y="1062"/>
                  </a:lnTo>
                  <a:lnTo>
                    <a:pt x="1198" y="1065"/>
                  </a:lnTo>
                  <a:lnTo>
                    <a:pt x="1192" y="1067"/>
                  </a:lnTo>
                  <a:lnTo>
                    <a:pt x="1187" y="1070"/>
                  </a:lnTo>
                  <a:lnTo>
                    <a:pt x="1270" y="1087"/>
                  </a:lnTo>
                  <a:close/>
                </a:path>
              </a:pathLst>
            </a:custGeom>
            <a:solidFill>
              <a:srgbClr val="000000"/>
            </a:solidFill>
            <a:ln w="9525">
              <a:solidFill>
                <a:srgbClr val="54534A"/>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96" name="Freeform 64">
              <a:extLst>
                <a:ext uri="{FF2B5EF4-FFF2-40B4-BE49-F238E27FC236}">
                  <a16:creationId xmlns:a16="http://schemas.microsoft.com/office/drawing/2014/main" id="{D2AC8C4A-9E37-4B31-B2D7-89481C084553}"/>
                </a:ext>
              </a:extLst>
            </p:cNvPr>
            <p:cNvSpPr>
              <a:spLocks/>
            </p:cNvSpPr>
            <p:nvPr/>
          </p:nvSpPr>
          <p:spPr bwMode="gray">
            <a:xfrm>
              <a:off x="2964363" y="3241245"/>
              <a:ext cx="488342" cy="327456"/>
            </a:xfrm>
            <a:custGeom>
              <a:avLst/>
              <a:gdLst>
                <a:gd name="T0" fmla="*/ 1604 w 342"/>
                <a:gd name="T1" fmla="*/ 3 h 291"/>
                <a:gd name="T2" fmla="*/ 1594 w 342"/>
                <a:gd name="T3" fmla="*/ 5 h 291"/>
                <a:gd name="T4" fmla="*/ 1592 w 342"/>
                <a:gd name="T5" fmla="*/ 7 h 291"/>
                <a:gd name="T6" fmla="*/ 1592 w 342"/>
                <a:gd name="T7" fmla="*/ 8 h 291"/>
                <a:gd name="T8" fmla="*/ 1592 w 342"/>
                <a:gd name="T9" fmla="*/ 10 h 291"/>
                <a:gd name="T10" fmla="*/ 1581 w 342"/>
                <a:gd name="T11" fmla="*/ 14 h 291"/>
                <a:gd name="T12" fmla="*/ 1582 w 342"/>
                <a:gd name="T13" fmla="*/ 14 h 291"/>
                <a:gd name="T14" fmla="*/ 1581 w 342"/>
                <a:gd name="T15" fmla="*/ 15 h 291"/>
                <a:gd name="T16" fmla="*/ 1574 w 342"/>
                <a:gd name="T17" fmla="*/ 19 h 291"/>
                <a:gd name="T18" fmla="*/ 1574 w 342"/>
                <a:gd name="T19" fmla="*/ 20 h 291"/>
                <a:gd name="T20" fmla="*/ 1574 w 342"/>
                <a:gd name="T21" fmla="*/ 20 h 291"/>
                <a:gd name="T22" fmla="*/ 1563 w 342"/>
                <a:gd name="T23" fmla="*/ 25 h 291"/>
                <a:gd name="T24" fmla="*/ 1556 w 342"/>
                <a:gd name="T25" fmla="*/ 30 h 291"/>
                <a:gd name="T26" fmla="*/ 1556 w 342"/>
                <a:gd name="T27" fmla="*/ 31 h 291"/>
                <a:gd name="T28" fmla="*/ 1538 w 342"/>
                <a:gd name="T29" fmla="*/ 36 h 291"/>
                <a:gd name="T30" fmla="*/ 1538 w 342"/>
                <a:gd name="T31" fmla="*/ 36 h 291"/>
                <a:gd name="T32" fmla="*/ 1554 w 342"/>
                <a:gd name="T33" fmla="*/ 37 h 291"/>
                <a:gd name="T34" fmla="*/ 1534 w 342"/>
                <a:gd name="T35" fmla="*/ 37 h 291"/>
                <a:gd name="T36" fmla="*/ 1538 w 342"/>
                <a:gd name="T37" fmla="*/ 37 h 291"/>
                <a:gd name="T38" fmla="*/ 1534 w 342"/>
                <a:gd name="T39" fmla="*/ 40 h 291"/>
                <a:gd name="T40" fmla="*/ 1534 w 342"/>
                <a:gd name="T41" fmla="*/ 41 h 291"/>
                <a:gd name="T42" fmla="*/ 1447 w 342"/>
                <a:gd name="T43" fmla="*/ 43 h 291"/>
                <a:gd name="T44" fmla="*/ 1298 w 342"/>
                <a:gd name="T45" fmla="*/ 43 h 291"/>
                <a:gd name="T46" fmla="*/ 1136 w 342"/>
                <a:gd name="T47" fmla="*/ 43 h 291"/>
                <a:gd name="T48" fmla="*/ 983 w 342"/>
                <a:gd name="T49" fmla="*/ 42 h 291"/>
                <a:gd name="T50" fmla="*/ 830 w 342"/>
                <a:gd name="T51" fmla="*/ 42 h 291"/>
                <a:gd name="T52" fmla="*/ 678 w 342"/>
                <a:gd name="T53" fmla="*/ 41 h 291"/>
                <a:gd name="T54" fmla="*/ 516 w 342"/>
                <a:gd name="T55" fmla="*/ 41 h 291"/>
                <a:gd name="T56" fmla="*/ 373 w 342"/>
                <a:gd name="T57" fmla="*/ 41 h 291"/>
                <a:gd name="T58" fmla="*/ 1 w 342"/>
                <a:gd name="T59" fmla="*/ 41 h 291"/>
                <a:gd name="T60" fmla="*/ 0 w 342"/>
                <a:gd name="T61" fmla="*/ 37 h 291"/>
                <a:gd name="T62" fmla="*/ 2 w 342"/>
                <a:gd name="T63" fmla="*/ 37 h 291"/>
                <a:gd name="T64" fmla="*/ 2 w 342"/>
                <a:gd name="T65" fmla="*/ 37 h 291"/>
                <a:gd name="T66" fmla="*/ 2 w 342"/>
                <a:gd name="T67" fmla="*/ 35 h 291"/>
                <a:gd name="T68" fmla="*/ 2 w 342"/>
                <a:gd name="T69" fmla="*/ 32 h 291"/>
                <a:gd name="T70" fmla="*/ 36 w 342"/>
                <a:gd name="T71" fmla="*/ 30 h 291"/>
                <a:gd name="T72" fmla="*/ 77 w 342"/>
                <a:gd name="T73" fmla="*/ 30 h 291"/>
                <a:gd name="T74" fmla="*/ 124 w 342"/>
                <a:gd name="T75" fmla="*/ 30 h 291"/>
                <a:gd name="T76" fmla="*/ 162 w 342"/>
                <a:gd name="T77" fmla="*/ 29 h 291"/>
                <a:gd name="T78" fmla="*/ 205 w 342"/>
                <a:gd name="T79" fmla="*/ 27 h 291"/>
                <a:gd name="T80" fmla="*/ 209 w 342"/>
                <a:gd name="T81" fmla="*/ 27 h 291"/>
                <a:gd name="T82" fmla="*/ 235 w 342"/>
                <a:gd name="T83" fmla="*/ 27 h 291"/>
                <a:gd name="T84" fmla="*/ 233 w 342"/>
                <a:gd name="T85" fmla="*/ 26 h 291"/>
                <a:gd name="T86" fmla="*/ 265 w 342"/>
                <a:gd name="T87" fmla="*/ 26 h 291"/>
                <a:gd name="T88" fmla="*/ 321 w 342"/>
                <a:gd name="T89" fmla="*/ 25 h 291"/>
                <a:gd name="T90" fmla="*/ 321 w 342"/>
                <a:gd name="T91" fmla="*/ 24 h 291"/>
                <a:gd name="T92" fmla="*/ 264 w 342"/>
                <a:gd name="T93" fmla="*/ 23 h 291"/>
                <a:gd name="T94" fmla="*/ 191 w 342"/>
                <a:gd name="T95" fmla="*/ 23 h 291"/>
                <a:gd name="T96" fmla="*/ 130 w 342"/>
                <a:gd name="T97" fmla="*/ 23 h 291"/>
                <a:gd name="T98" fmla="*/ 28 w 342"/>
                <a:gd name="T99" fmla="*/ 25 h 291"/>
                <a:gd name="T100" fmla="*/ 32 w 342"/>
                <a:gd name="T101" fmla="*/ 20 h 291"/>
                <a:gd name="T102" fmla="*/ 41 w 342"/>
                <a:gd name="T103" fmla="*/ 14 h 291"/>
                <a:gd name="T104" fmla="*/ 36 w 342"/>
                <a:gd name="T105" fmla="*/ 12 h 291"/>
                <a:gd name="T106" fmla="*/ 41 w 342"/>
                <a:gd name="T107" fmla="*/ 10 h 291"/>
                <a:gd name="T108" fmla="*/ 47 w 342"/>
                <a:gd name="T109" fmla="*/ 9 h 291"/>
                <a:gd name="T110" fmla="*/ 53 w 342"/>
                <a:gd name="T111" fmla="*/ 8 h 291"/>
                <a:gd name="T112" fmla="*/ 47 w 342"/>
                <a:gd name="T113" fmla="*/ 7 h 291"/>
                <a:gd name="T114" fmla="*/ 57 w 342"/>
                <a:gd name="T115" fmla="*/ 4 h 291"/>
                <a:gd name="T116" fmla="*/ 57 w 342"/>
                <a:gd name="T117" fmla="*/ 3 h 291"/>
                <a:gd name="T118" fmla="*/ 57 w 342"/>
                <a:gd name="T119" fmla="*/ 3 h 291"/>
                <a:gd name="T120" fmla="*/ 65 w 342"/>
                <a:gd name="T121" fmla="*/ 2 h 291"/>
                <a:gd name="T122" fmla="*/ 1597 w 342"/>
                <a:gd name="T123" fmla="*/ 1 h 29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42" h="291">
                  <a:moveTo>
                    <a:pt x="341" y="1"/>
                  </a:moveTo>
                  <a:lnTo>
                    <a:pt x="342" y="12"/>
                  </a:lnTo>
                  <a:lnTo>
                    <a:pt x="341" y="22"/>
                  </a:lnTo>
                  <a:lnTo>
                    <a:pt x="340" y="34"/>
                  </a:lnTo>
                  <a:lnTo>
                    <a:pt x="340" y="47"/>
                  </a:lnTo>
                  <a:lnTo>
                    <a:pt x="339" y="47"/>
                  </a:lnTo>
                  <a:lnTo>
                    <a:pt x="340" y="53"/>
                  </a:lnTo>
                  <a:lnTo>
                    <a:pt x="339" y="52"/>
                  </a:lnTo>
                  <a:lnTo>
                    <a:pt x="339" y="60"/>
                  </a:lnTo>
                  <a:lnTo>
                    <a:pt x="339" y="72"/>
                  </a:lnTo>
                  <a:lnTo>
                    <a:pt x="339" y="82"/>
                  </a:lnTo>
                  <a:lnTo>
                    <a:pt x="337" y="92"/>
                  </a:lnTo>
                  <a:lnTo>
                    <a:pt x="338" y="94"/>
                  </a:lnTo>
                  <a:lnTo>
                    <a:pt x="338" y="97"/>
                  </a:lnTo>
                  <a:lnTo>
                    <a:pt x="337" y="99"/>
                  </a:lnTo>
                  <a:lnTo>
                    <a:pt x="337" y="103"/>
                  </a:lnTo>
                  <a:lnTo>
                    <a:pt x="336" y="127"/>
                  </a:lnTo>
                  <a:lnTo>
                    <a:pt x="336" y="126"/>
                  </a:lnTo>
                  <a:lnTo>
                    <a:pt x="335" y="129"/>
                  </a:lnTo>
                  <a:lnTo>
                    <a:pt x="336" y="130"/>
                  </a:lnTo>
                  <a:lnTo>
                    <a:pt x="336" y="131"/>
                  </a:lnTo>
                  <a:lnTo>
                    <a:pt x="336" y="133"/>
                  </a:lnTo>
                  <a:lnTo>
                    <a:pt x="334" y="168"/>
                  </a:lnTo>
                  <a:lnTo>
                    <a:pt x="333" y="203"/>
                  </a:lnTo>
                  <a:lnTo>
                    <a:pt x="332" y="203"/>
                  </a:lnTo>
                  <a:lnTo>
                    <a:pt x="333" y="208"/>
                  </a:lnTo>
                  <a:lnTo>
                    <a:pt x="332" y="208"/>
                  </a:lnTo>
                  <a:lnTo>
                    <a:pt x="331" y="242"/>
                  </a:lnTo>
                  <a:lnTo>
                    <a:pt x="329" y="242"/>
                  </a:lnTo>
                  <a:lnTo>
                    <a:pt x="329" y="243"/>
                  </a:lnTo>
                  <a:lnTo>
                    <a:pt x="331" y="246"/>
                  </a:lnTo>
                  <a:lnTo>
                    <a:pt x="329" y="247"/>
                  </a:lnTo>
                  <a:lnTo>
                    <a:pt x="328" y="249"/>
                  </a:lnTo>
                  <a:lnTo>
                    <a:pt x="329" y="253"/>
                  </a:lnTo>
                  <a:lnTo>
                    <a:pt x="329" y="259"/>
                  </a:lnTo>
                  <a:lnTo>
                    <a:pt x="329" y="265"/>
                  </a:lnTo>
                  <a:lnTo>
                    <a:pt x="328" y="271"/>
                  </a:lnTo>
                  <a:lnTo>
                    <a:pt x="326" y="275"/>
                  </a:lnTo>
                  <a:lnTo>
                    <a:pt x="328" y="276"/>
                  </a:lnTo>
                  <a:lnTo>
                    <a:pt x="326" y="291"/>
                  </a:lnTo>
                  <a:lnTo>
                    <a:pt x="309" y="291"/>
                  </a:lnTo>
                  <a:lnTo>
                    <a:pt x="293" y="289"/>
                  </a:lnTo>
                  <a:lnTo>
                    <a:pt x="277" y="289"/>
                  </a:lnTo>
                  <a:lnTo>
                    <a:pt x="260" y="288"/>
                  </a:lnTo>
                  <a:lnTo>
                    <a:pt x="243" y="287"/>
                  </a:lnTo>
                  <a:lnTo>
                    <a:pt x="226" y="287"/>
                  </a:lnTo>
                  <a:lnTo>
                    <a:pt x="210" y="286"/>
                  </a:lnTo>
                  <a:lnTo>
                    <a:pt x="194" y="285"/>
                  </a:lnTo>
                  <a:lnTo>
                    <a:pt x="177" y="285"/>
                  </a:lnTo>
                  <a:lnTo>
                    <a:pt x="161" y="284"/>
                  </a:lnTo>
                  <a:lnTo>
                    <a:pt x="144" y="282"/>
                  </a:lnTo>
                  <a:lnTo>
                    <a:pt x="127" y="282"/>
                  </a:lnTo>
                  <a:lnTo>
                    <a:pt x="111" y="281"/>
                  </a:lnTo>
                  <a:lnTo>
                    <a:pt x="96" y="280"/>
                  </a:lnTo>
                  <a:lnTo>
                    <a:pt x="79" y="280"/>
                  </a:lnTo>
                  <a:lnTo>
                    <a:pt x="63" y="279"/>
                  </a:lnTo>
                  <a:lnTo>
                    <a:pt x="1" y="275"/>
                  </a:lnTo>
                  <a:lnTo>
                    <a:pt x="0" y="268"/>
                  </a:lnTo>
                  <a:lnTo>
                    <a:pt x="0" y="261"/>
                  </a:lnTo>
                  <a:lnTo>
                    <a:pt x="0" y="256"/>
                  </a:lnTo>
                  <a:lnTo>
                    <a:pt x="2" y="250"/>
                  </a:lnTo>
                  <a:lnTo>
                    <a:pt x="0" y="248"/>
                  </a:lnTo>
                  <a:lnTo>
                    <a:pt x="2" y="247"/>
                  </a:lnTo>
                  <a:lnTo>
                    <a:pt x="1" y="246"/>
                  </a:lnTo>
                  <a:lnTo>
                    <a:pt x="2" y="236"/>
                  </a:lnTo>
                  <a:lnTo>
                    <a:pt x="2" y="226"/>
                  </a:lnTo>
                  <a:lnTo>
                    <a:pt x="2" y="215"/>
                  </a:lnTo>
                  <a:lnTo>
                    <a:pt x="4" y="205"/>
                  </a:lnTo>
                  <a:lnTo>
                    <a:pt x="8" y="202"/>
                  </a:lnTo>
                  <a:lnTo>
                    <a:pt x="12" y="201"/>
                  </a:lnTo>
                  <a:lnTo>
                    <a:pt x="17" y="201"/>
                  </a:lnTo>
                  <a:lnTo>
                    <a:pt x="22" y="201"/>
                  </a:lnTo>
                  <a:lnTo>
                    <a:pt x="26" y="201"/>
                  </a:lnTo>
                  <a:lnTo>
                    <a:pt x="30" y="200"/>
                  </a:lnTo>
                  <a:lnTo>
                    <a:pt x="35" y="198"/>
                  </a:lnTo>
                  <a:lnTo>
                    <a:pt x="38" y="194"/>
                  </a:lnTo>
                  <a:lnTo>
                    <a:pt x="43" y="192"/>
                  </a:lnTo>
                  <a:lnTo>
                    <a:pt x="44" y="188"/>
                  </a:lnTo>
                  <a:lnTo>
                    <a:pt x="45" y="182"/>
                  </a:lnTo>
                  <a:lnTo>
                    <a:pt x="49" y="181"/>
                  </a:lnTo>
                  <a:lnTo>
                    <a:pt x="50" y="178"/>
                  </a:lnTo>
                  <a:lnTo>
                    <a:pt x="50" y="176"/>
                  </a:lnTo>
                  <a:lnTo>
                    <a:pt x="49" y="174"/>
                  </a:lnTo>
                  <a:lnTo>
                    <a:pt x="49" y="171"/>
                  </a:lnTo>
                  <a:lnTo>
                    <a:pt x="56" y="170"/>
                  </a:lnTo>
                  <a:lnTo>
                    <a:pt x="63" y="170"/>
                  </a:lnTo>
                  <a:lnTo>
                    <a:pt x="69" y="169"/>
                  </a:lnTo>
                  <a:lnTo>
                    <a:pt x="76" y="168"/>
                  </a:lnTo>
                  <a:lnTo>
                    <a:pt x="69" y="165"/>
                  </a:lnTo>
                  <a:lnTo>
                    <a:pt x="62" y="165"/>
                  </a:lnTo>
                  <a:lnTo>
                    <a:pt x="55" y="164"/>
                  </a:lnTo>
                  <a:lnTo>
                    <a:pt x="47" y="163"/>
                  </a:lnTo>
                  <a:lnTo>
                    <a:pt x="41" y="159"/>
                  </a:lnTo>
                  <a:lnTo>
                    <a:pt x="35" y="156"/>
                  </a:lnTo>
                  <a:lnTo>
                    <a:pt x="28" y="153"/>
                  </a:lnTo>
                  <a:lnTo>
                    <a:pt x="21" y="156"/>
                  </a:lnTo>
                  <a:lnTo>
                    <a:pt x="6" y="169"/>
                  </a:lnTo>
                  <a:lnTo>
                    <a:pt x="6" y="150"/>
                  </a:lnTo>
                  <a:lnTo>
                    <a:pt x="7" y="130"/>
                  </a:lnTo>
                  <a:lnTo>
                    <a:pt x="8" y="111"/>
                  </a:lnTo>
                  <a:lnTo>
                    <a:pt x="9" y="91"/>
                  </a:lnTo>
                  <a:lnTo>
                    <a:pt x="8" y="84"/>
                  </a:lnTo>
                  <a:lnTo>
                    <a:pt x="8" y="79"/>
                  </a:lnTo>
                  <a:lnTo>
                    <a:pt x="9" y="73"/>
                  </a:lnTo>
                  <a:lnTo>
                    <a:pt x="10" y="67"/>
                  </a:lnTo>
                  <a:lnTo>
                    <a:pt x="10" y="60"/>
                  </a:lnTo>
                  <a:lnTo>
                    <a:pt x="10" y="54"/>
                  </a:lnTo>
                  <a:lnTo>
                    <a:pt x="11" y="49"/>
                  </a:lnTo>
                  <a:lnTo>
                    <a:pt x="12" y="45"/>
                  </a:lnTo>
                  <a:lnTo>
                    <a:pt x="10" y="43"/>
                  </a:lnTo>
                  <a:lnTo>
                    <a:pt x="11" y="36"/>
                  </a:lnTo>
                  <a:lnTo>
                    <a:pt x="12" y="28"/>
                  </a:lnTo>
                  <a:lnTo>
                    <a:pt x="12" y="19"/>
                  </a:lnTo>
                  <a:lnTo>
                    <a:pt x="12" y="10"/>
                  </a:lnTo>
                  <a:lnTo>
                    <a:pt x="14" y="12"/>
                  </a:lnTo>
                  <a:lnTo>
                    <a:pt x="12" y="7"/>
                  </a:lnTo>
                  <a:lnTo>
                    <a:pt x="14" y="7"/>
                  </a:lnTo>
                  <a:lnTo>
                    <a:pt x="14" y="2"/>
                  </a:lnTo>
                  <a:lnTo>
                    <a:pt x="228" y="0"/>
                  </a:lnTo>
                  <a:lnTo>
                    <a:pt x="34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97" name="Freeform 65">
              <a:extLst>
                <a:ext uri="{FF2B5EF4-FFF2-40B4-BE49-F238E27FC236}">
                  <a16:creationId xmlns:a16="http://schemas.microsoft.com/office/drawing/2014/main" id="{FC2195D6-99B2-4E81-AE28-6007FA4B6E3E}"/>
                </a:ext>
              </a:extLst>
            </p:cNvPr>
            <p:cNvSpPr>
              <a:spLocks/>
            </p:cNvSpPr>
            <p:nvPr/>
          </p:nvSpPr>
          <p:spPr bwMode="gray">
            <a:xfrm>
              <a:off x="3260630" y="3666409"/>
              <a:ext cx="247309" cy="225785"/>
            </a:xfrm>
            <a:custGeom>
              <a:avLst/>
              <a:gdLst>
                <a:gd name="T0" fmla="*/ 510 w 173"/>
                <a:gd name="T1" fmla="*/ 18 h 201"/>
                <a:gd name="T2" fmla="*/ 496 w 173"/>
                <a:gd name="T3" fmla="*/ 18 h 201"/>
                <a:gd name="T4" fmla="*/ 486 w 173"/>
                <a:gd name="T5" fmla="*/ 22 h 201"/>
                <a:gd name="T6" fmla="*/ 465 w 173"/>
                <a:gd name="T7" fmla="*/ 26 h 201"/>
                <a:gd name="T8" fmla="*/ 462 w 173"/>
                <a:gd name="T9" fmla="*/ 31 h 201"/>
                <a:gd name="T10" fmla="*/ 438 w 173"/>
                <a:gd name="T11" fmla="*/ 37 h 201"/>
                <a:gd name="T12" fmla="*/ 405 w 173"/>
                <a:gd name="T13" fmla="*/ 49 h 201"/>
                <a:gd name="T14" fmla="*/ 371 w 173"/>
                <a:gd name="T15" fmla="*/ 55 h 201"/>
                <a:gd name="T16" fmla="*/ 343 w 173"/>
                <a:gd name="T17" fmla="*/ 55 h 201"/>
                <a:gd name="T18" fmla="*/ 335 w 173"/>
                <a:gd name="T19" fmla="*/ 54 h 201"/>
                <a:gd name="T20" fmla="*/ 343 w 173"/>
                <a:gd name="T21" fmla="*/ 51 h 201"/>
                <a:gd name="T22" fmla="*/ 325 w 173"/>
                <a:gd name="T23" fmla="*/ 47 h 201"/>
                <a:gd name="T24" fmla="*/ 245 w 173"/>
                <a:gd name="T25" fmla="*/ 46 h 201"/>
                <a:gd name="T26" fmla="*/ 165 w 173"/>
                <a:gd name="T27" fmla="*/ 46 h 201"/>
                <a:gd name="T28" fmla="*/ 84 w 173"/>
                <a:gd name="T29" fmla="*/ 46 h 201"/>
                <a:gd name="T30" fmla="*/ 1 w 173"/>
                <a:gd name="T31" fmla="*/ 45 h 201"/>
                <a:gd name="T32" fmla="*/ 0 w 173"/>
                <a:gd name="T33" fmla="*/ 43 h 201"/>
                <a:gd name="T34" fmla="*/ 1 w 173"/>
                <a:gd name="T35" fmla="*/ 42 h 201"/>
                <a:gd name="T36" fmla="*/ 3 w 173"/>
                <a:gd name="T37" fmla="*/ 39 h 201"/>
                <a:gd name="T38" fmla="*/ 15 w 173"/>
                <a:gd name="T39" fmla="*/ 39 h 201"/>
                <a:gd name="T40" fmla="*/ 60 w 173"/>
                <a:gd name="T41" fmla="*/ 28 h 201"/>
                <a:gd name="T42" fmla="*/ 84 w 173"/>
                <a:gd name="T43" fmla="*/ 16 h 201"/>
                <a:gd name="T44" fmla="*/ 92 w 173"/>
                <a:gd name="T45" fmla="*/ 14 h 201"/>
                <a:gd name="T46" fmla="*/ 96 w 173"/>
                <a:gd name="T47" fmla="*/ 10 h 201"/>
                <a:gd name="T48" fmla="*/ 103 w 173"/>
                <a:gd name="T49" fmla="*/ 8 h 201"/>
                <a:gd name="T50" fmla="*/ 106 w 173"/>
                <a:gd name="T51" fmla="*/ 6 h 201"/>
                <a:gd name="T52" fmla="*/ 110 w 173"/>
                <a:gd name="T53" fmla="*/ 4 h 201"/>
                <a:gd name="T54" fmla="*/ 118 w 173"/>
                <a:gd name="T55" fmla="*/ 3 h 201"/>
                <a:gd name="T56" fmla="*/ 135 w 173"/>
                <a:gd name="T57" fmla="*/ 3 h 201"/>
                <a:gd name="T58" fmla="*/ 187 w 173"/>
                <a:gd name="T59" fmla="*/ 3 h 201"/>
                <a:gd name="T60" fmla="*/ 290 w 173"/>
                <a:gd name="T61" fmla="*/ 3 h 201"/>
                <a:gd name="T62" fmla="*/ 390 w 173"/>
                <a:gd name="T63" fmla="*/ 9 h 201"/>
                <a:gd name="T64" fmla="*/ 470 w 173"/>
                <a:gd name="T65" fmla="*/ 14 h 2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73" h="201">
                  <a:moveTo>
                    <a:pt x="173" y="63"/>
                  </a:moveTo>
                  <a:lnTo>
                    <a:pt x="173" y="65"/>
                  </a:lnTo>
                  <a:lnTo>
                    <a:pt x="171" y="65"/>
                  </a:lnTo>
                  <a:lnTo>
                    <a:pt x="168" y="65"/>
                  </a:lnTo>
                  <a:lnTo>
                    <a:pt x="166" y="67"/>
                  </a:lnTo>
                  <a:lnTo>
                    <a:pt x="165" y="77"/>
                  </a:lnTo>
                  <a:lnTo>
                    <a:pt x="161" y="89"/>
                  </a:lnTo>
                  <a:lnTo>
                    <a:pt x="158" y="100"/>
                  </a:lnTo>
                  <a:lnTo>
                    <a:pt x="155" y="110"/>
                  </a:lnTo>
                  <a:lnTo>
                    <a:pt x="156" y="112"/>
                  </a:lnTo>
                  <a:lnTo>
                    <a:pt x="155" y="112"/>
                  </a:lnTo>
                  <a:lnTo>
                    <a:pt x="149" y="134"/>
                  </a:lnTo>
                  <a:lnTo>
                    <a:pt x="144" y="158"/>
                  </a:lnTo>
                  <a:lnTo>
                    <a:pt x="137" y="180"/>
                  </a:lnTo>
                  <a:lnTo>
                    <a:pt x="130" y="201"/>
                  </a:lnTo>
                  <a:lnTo>
                    <a:pt x="126" y="201"/>
                  </a:lnTo>
                  <a:lnTo>
                    <a:pt x="121" y="201"/>
                  </a:lnTo>
                  <a:lnTo>
                    <a:pt x="117" y="201"/>
                  </a:lnTo>
                  <a:lnTo>
                    <a:pt x="113" y="201"/>
                  </a:lnTo>
                  <a:lnTo>
                    <a:pt x="114" y="195"/>
                  </a:lnTo>
                  <a:lnTo>
                    <a:pt x="116" y="191"/>
                  </a:lnTo>
                  <a:lnTo>
                    <a:pt x="117" y="185"/>
                  </a:lnTo>
                  <a:lnTo>
                    <a:pt x="116" y="178"/>
                  </a:lnTo>
                  <a:lnTo>
                    <a:pt x="111" y="169"/>
                  </a:lnTo>
                  <a:lnTo>
                    <a:pt x="96" y="168"/>
                  </a:lnTo>
                  <a:lnTo>
                    <a:pt x="82" y="168"/>
                  </a:lnTo>
                  <a:lnTo>
                    <a:pt x="69" y="167"/>
                  </a:lnTo>
                  <a:lnTo>
                    <a:pt x="56" y="167"/>
                  </a:lnTo>
                  <a:lnTo>
                    <a:pt x="42" y="167"/>
                  </a:lnTo>
                  <a:lnTo>
                    <a:pt x="29" y="166"/>
                  </a:lnTo>
                  <a:lnTo>
                    <a:pt x="15" y="165"/>
                  </a:lnTo>
                  <a:lnTo>
                    <a:pt x="1" y="164"/>
                  </a:lnTo>
                  <a:lnTo>
                    <a:pt x="0" y="161"/>
                  </a:lnTo>
                  <a:lnTo>
                    <a:pt x="0" y="158"/>
                  </a:lnTo>
                  <a:lnTo>
                    <a:pt x="0" y="155"/>
                  </a:lnTo>
                  <a:lnTo>
                    <a:pt x="1" y="152"/>
                  </a:lnTo>
                  <a:lnTo>
                    <a:pt x="2" y="152"/>
                  </a:lnTo>
                  <a:lnTo>
                    <a:pt x="3" y="141"/>
                  </a:lnTo>
                  <a:lnTo>
                    <a:pt x="3" y="142"/>
                  </a:lnTo>
                  <a:lnTo>
                    <a:pt x="5" y="142"/>
                  </a:lnTo>
                  <a:lnTo>
                    <a:pt x="11" y="122"/>
                  </a:lnTo>
                  <a:lnTo>
                    <a:pt x="20" y="103"/>
                  </a:lnTo>
                  <a:lnTo>
                    <a:pt x="27" y="83"/>
                  </a:lnTo>
                  <a:lnTo>
                    <a:pt x="29" y="61"/>
                  </a:lnTo>
                  <a:lnTo>
                    <a:pt x="30" y="55"/>
                  </a:lnTo>
                  <a:lnTo>
                    <a:pt x="31" y="49"/>
                  </a:lnTo>
                  <a:lnTo>
                    <a:pt x="33" y="44"/>
                  </a:lnTo>
                  <a:lnTo>
                    <a:pt x="33" y="37"/>
                  </a:lnTo>
                  <a:lnTo>
                    <a:pt x="34" y="37"/>
                  </a:lnTo>
                  <a:lnTo>
                    <a:pt x="34" y="29"/>
                  </a:lnTo>
                  <a:lnTo>
                    <a:pt x="36" y="29"/>
                  </a:lnTo>
                  <a:lnTo>
                    <a:pt x="36" y="19"/>
                  </a:lnTo>
                  <a:lnTo>
                    <a:pt x="37" y="19"/>
                  </a:lnTo>
                  <a:lnTo>
                    <a:pt x="38" y="15"/>
                  </a:lnTo>
                  <a:lnTo>
                    <a:pt x="39" y="15"/>
                  </a:lnTo>
                  <a:lnTo>
                    <a:pt x="39" y="9"/>
                  </a:lnTo>
                  <a:lnTo>
                    <a:pt x="41" y="6"/>
                  </a:lnTo>
                  <a:lnTo>
                    <a:pt x="45" y="4"/>
                  </a:lnTo>
                  <a:lnTo>
                    <a:pt x="46" y="0"/>
                  </a:lnTo>
                  <a:lnTo>
                    <a:pt x="63" y="4"/>
                  </a:lnTo>
                  <a:lnTo>
                    <a:pt x="82" y="7"/>
                  </a:lnTo>
                  <a:lnTo>
                    <a:pt x="99" y="13"/>
                  </a:lnTo>
                  <a:lnTo>
                    <a:pt x="116" y="20"/>
                  </a:lnTo>
                  <a:lnTo>
                    <a:pt x="132" y="30"/>
                  </a:lnTo>
                  <a:lnTo>
                    <a:pt x="147" y="39"/>
                  </a:lnTo>
                  <a:lnTo>
                    <a:pt x="160" y="51"/>
                  </a:lnTo>
                  <a:lnTo>
                    <a:pt x="173" y="63"/>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98" name="Freeform 66">
              <a:extLst>
                <a:ext uri="{FF2B5EF4-FFF2-40B4-BE49-F238E27FC236}">
                  <a16:creationId xmlns:a16="http://schemas.microsoft.com/office/drawing/2014/main" id="{D9836F56-CAC5-4B33-B64C-DFCD7327669B}"/>
                </a:ext>
              </a:extLst>
            </p:cNvPr>
            <p:cNvSpPr>
              <a:spLocks/>
            </p:cNvSpPr>
            <p:nvPr/>
          </p:nvSpPr>
          <p:spPr bwMode="gray">
            <a:xfrm>
              <a:off x="3333443" y="3683574"/>
              <a:ext cx="131815" cy="150524"/>
            </a:xfrm>
            <a:custGeom>
              <a:avLst/>
              <a:gdLst>
                <a:gd name="T0" fmla="*/ 383 w 93"/>
                <a:gd name="T1" fmla="*/ 7 h 133"/>
                <a:gd name="T2" fmla="*/ 399 w 93"/>
                <a:gd name="T3" fmla="*/ 9 h 133"/>
                <a:gd name="T4" fmla="*/ 399 w 93"/>
                <a:gd name="T5" fmla="*/ 8 h 133"/>
                <a:gd name="T6" fmla="*/ 390 w 93"/>
                <a:gd name="T7" fmla="*/ 8 h 133"/>
                <a:gd name="T8" fmla="*/ 387 w 93"/>
                <a:gd name="T9" fmla="*/ 11 h 133"/>
                <a:gd name="T10" fmla="*/ 373 w 93"/>
                <a:gd name="T11" fmla="*/ 13 h 133"/>
                <a:gd name="T12" fmla="*/ 365 w 93"/>
                <a:gd name="T13" fmla="*/ 15 h 133"/>
                <a:gd name="T14" fmla="*/ 345 w 93"/>
                <a:gd name="T15" fmla="*/ 18 h 133"/>
                <a:gd name="T16" fmla="*/ 345 w 93"/>
                <a:gd name="T17" fmla="*/ 18 h 133"/>
                <a:gd name="T18" fmla="*/ 343 w 93"/>
                <a:gd name="T19" fmla="*/ 18 h 133"/>
                <a:gd name="T20" fmla="*/ 339 w 93"/>
                <a:gd name="T21" fmla="*/ 18 h 133"/>
                <a:gd name="T22" fmla="*/ 339 w 93"/>
                <a:gd name="T23" fmla="*/ 18 h 133"/>
                <a:gd name="T24" fmla="*/ 339 w 93"/>
                <a:gd name="T25" fmla="*/ 20 h 133"/>
                <a:gd name="T26" fmla="*/ 339 w 93"/>
                <a:gd name="T27" fmla="*/ 18 h 133"/>
                <a:gd name="T28" fmla="*/ 332 w 93"/>
                <a:gd name="T29" fmla="*/ 20 h 133"/>
                <a:gd name="T30" fmla="*/ 326 w 93"/>
                <a:gd name="T31" fmla="*/ 21 h 133"/>
                <a:gd name="T32" fmla="*/ 324 w 93"/>
                <a:gd name="T33" fmla="*/ 21 h 133"/>
                <a:gd name="T34" fmla="*/ 313 w 93"/>
                <a:gd name="T35" fmla="*/ 21 h 133"/>
                <a:gd name="T36" fmla="*/ 323 w 93"/>
                <a:gd name="T37" fmla="*/ 21 h 133"/>
                <a:gd name="T38" fmla="*/ 324 w 93"/>
                <a:gd name="T39" fmla="*/ 20 h 133"/>
                <a:gd name="T40" fmla="*/ 330 w 93"/>
                <a:gd name="T41" fmla="*/ 20 h 133"/>
                <a:gd name="T42" fmla="*/ 332 w 93"/>
                <a:gd name="T43" fmla="*/ 18 h 133"/>
                <a:gd name="T44" fmla="*/ 332 w 93"/>
                <a:gd name="T45" fmla="*/ 18 h 133"/>
                <a:gd name="T46" fmla="*/ 339 w 93"/>
                <a:gd name="T47" fmla="*/ 18 h 133"/>
                <a:gd name="T48" fmla="*/ 343 w 93"/>
                <a:gd name="T49" fmla="*/ 18 h 133"/>
                <a:gd name="T50" fmla="*/ 343 w 93"/>
                <a:gd name="T51" fmla="*/ 18 h 133"/>
                <a:gd name="T52" fmla="*/ 345 w 93"/>
                <a:gd name="T53" fmla="*/ 17 h 133"/>
                <a:gd name="T54" fmla="*/ 345 w 93"/>
                <a:gd name="T55" fmla="*/ 17 h 133"/>
                <a:gd name="T56" fmla="*/ 345 w 93"/>
                <a:gd name="T57" fmla="*/ 15 h 133"/>
                <a:gd name="T58" fmla="*/ 345 w 93"/>
                <a:gd name="T59" fmla="*/ 15 h 133"/>
                <a:gd name="T60" fmla="*/ 345 w 93"/>
                <a:gd name="T61" fmla="*/ 16 h 133"/>
                <a:gd name="T62" fmla="*/ 353 w 93"/>
                <a:gd name="T63" fmla="*/ 15 h 133"/>
                <a:gd name="T64" fmla="*/ 356 w 93"/>
                <a:gd name="T65" fmla="*/ 15 h 133"/>
                <a:gd name="T66" fmla="*/ 365 w 93"/>
                <a:gd name="T67" fmla="*/ 15 h 133"/>
                <a:gd name="T68" fmla="*/ 365 w 93"/>
                <a:gd name="T69" fmla="*/ 15 h 133"/>
                <a:gd name="T70" fmla="*/ 366 w 93"/>
                <a:gd name="T71" fmla="*/ 15 h 133"/>
                <a:gd name="T72" fmla="*/ 366 w 93"/>
                <a:gd name="T73" fmla="*/ 15 h 133"/>
                <a:gd name="T74" fmla="*/ 368 w 93"/>
                <a:gd name="T75" fmla="*/ 13 h 133"/>
                <a:gd name="T76" fmla="*/ 373 w 93"/>
                <a:gd name="T77" fmla="*/ 13 h 133"/>
                <a:gd name="T78" fmla="*/ 375 w 93"/>
                <a:gd name="T79" fmla="*/ 13 h 133"/>
                <a:gd name="T80" fmla="*/ 373 w 93"/>
                <a:gd name="T81" fmla="*/ 13 h 133"/>
                <a:gd name="T82" fmla="*/ 375 w 93"/>
                <a:gd name="T83" fmla="*/ 11 h 133"/>
                <a:gd name="T84" fmla="*/ 383 w 93"/>
                <a:gd name="T85" fmla="*/ 10 h 133"/>
                <a:gd name="T86" fmla="*/ 383 w 93"/>
                <a:gd name="T87" fmla="*/ 9 h 133"/>
                <a:gd name="T88" fmla="*/ 383 w 93"/>
                <a:gd name="T89" fmla="*/ 8 h 133"/>
                <a:gd name="T90" fmla="*/ 339 w 93"/>
                <a:gd name="T91" fmla="*/ 7 h 133"/>
                <a:gd name="T92" fmla="*/ 294 w 93"/>
                <a:gd name="T93" fmla="*/ 6 h 133"/>
                <a:gd name="T94" fmla="*/ 245 w 93"/>
                <a:gd name="T95" fmla="*/ 4 h 133"/>
                <a:gd name="T96" fmla="*/ 203 w 93"/>
                <a:gd name="T97" fmla="*/ 3 h 133"/>
                <a:gd name="T98" fmla="*/ 158 w 93"/>
                <a:gd name="T99" fmla="*/ 3 h 133"/>
                <a:gd name="T100" fmla="*/ 100 w 93"/>
                <a:gd name="T101" fmla="*/ 3 h 133"/>
                <a:gd name="T102" fmla="*/ 53 w 93"/>
                <a:gd name="T103" fmla="*/ 3 h 133"/>
                <a:gd name="T104" fmla="*/ 0 w 93"/>
                <a:gd name="T105" fmla="*/ 0 h 133"/>
                <a:gd name="T106" fmla="*/ 60 w 93"/>
                <a:gd name="T107" fmla="*/ 3 h 133"/>
                <a:gd name="T108" fmla="*/ 110 w 93"/>
                <a:gd name="T109" fmla="*/ 3 h 133"/>
                <a:gd name="T110" fmla="*/ 159 w 93"/>
                <a:gd name="T111" fmla="*/ 3 h 133"/>
                <a:gd name="T112" fmla="*/ 203 w 93"/>
                <a:gd name="T113" fmla="*/ 3 h 133"/>
                <a:gd name="T114" fmla="*/ 245 w 93"/>
                <a:gd name="T115" fmla="*/ 3 h 133"/>
                <a:gd name="T116" fmla="*/ 292 w 93"/>
                <a:gd name="T117" fmla="*/ 5 h 133"/>
                <a:gd name="T118" fmla="*/ 339 w 93"/>
                <a:gd name="T119" fmla="*/ 6 h 133"/>
                <a:gd name="T120" fmla="*/ 383 w 93"/>
                <a:gd name="T121" fmla="*/ 7 h 13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3" h="133">
                  <a:moveTo>
                    <a:pt x="89" y="47"/>
                  </a:moveTo>
                  <a:lnTo>
                    <a:pt x="93" y="56"/>
                  </a:lnTo>
                  <a:lnTo>
                    <a:pt x="93" y="55"/>
                  </a:lnTo>
                  <a:lnTo>
                    <a:pt x="91" y="55"/>
                  </a:lnTo>
                  <a:lnTo>
                    <a:pt x="90" y="72"/>
                  </a:lnTo>
                  <a:lnTo>
                    <a:pt x="87" y="87"/>
                  </a:lnTo>
                  <a:lnTo>
                    <a:pt x="84" y="103"/>
                  </a:lnTo>
                  <a:lnTo>
                    <a:pt x="81" y="116"/>
                  </a:lnTo>
                  <a:lnTo>
                    <a:pt x="80" y="116"/>
                  </a:lnTo>
                  <a:lnTo>
                    <a:pt x="79" y="117"/>
                  </a:lnTo>
                  <a:lnTo>
                    <a:pt x="79" y="119"/>
                  </a:lnTo>
                  <a:lnTo>
                    <a:pt x="79" y="122"/>
                  </a:lnTo>
                  <a:lnTo>
                    <a:pt x="79" y="120"/>
                  </a:lnTo>
                  <a:lnTo>
                    <a:pt x="78" y="123"/>
                  </a:lnTo>
                  <a:lnTo>
                    <a:pt x="76" y="126"/>
                  </a:lnTo>
                  <a:lnTo>
                    <a:pt x="75" y="130"/>
                  </a:lnTo>
                  <a:lnTo>
                    <a:pt x="73" y="133"/>
                  </a:lnTo>
                  <a:lnTo>
                    <a:pt x="74" y="130"/>
                  </a:lnTo>
                  <a:lnTo>
                    <a:pt x="75" y="125"/>
                  </a:lnTo>
                  <a:lnTo>
                    <a:pt x="77" y="122"/>
                  </a:lnTo>
                  <a:lnTo>
                    <a:pt x="78" y="116"/>
                  </a:lnTo>
                  <a:lnTo>
                    <a:pt x="78" y="117"/>
                  </a:lnTo>
                  <a:lnTo>
                    <a:pt x="79" y="114"/>
                  </a:lnTo>
                  <a:lnTo>
                    <a:pt x="80" y="112"/>
                  </a:lnTo>
                  <a:lnTo>
                    <a:pt x="80" y="110"/>
                  </a:lnTo>
                  <a:lnTo>
                    <a:pt x="81" y="106"/>
                  </a:lnTo>
                  <a:lnTo>
                    <a:pt x="81" y="103"/>
                  </a:lnTo>
                  <a:lnTo>
                    <a:pt x="81" y="104"/>
                  </a:lnTo>
                  <a:lnTo>
                    <a:pt x="82" y="103"/>
                  </a:lnTo>
                  <a:lnTo>
                    <a:pt x="83" y="101"/>
                  </a:lnTo>
                  <a:lnTo>
                    <a:pt x="84" y="98"/>
                  </a:lnTo>
                  <a:lnTo>
                    <a:pt x="84" y="96"/>
                  </a:lnTo>
                  <a:lnTo>
                    <a:pt x="85" y="96"/>
                  </a:lnTo>
                  <a:lnTo>
                    <a:pt x="85" y="91"/>
                  </a:lnTo>
                  <a:lnTo>
                    <a:pt x="86" y="86"/>
                  </a:lnTo>
                  <a:lnTo>
                    <a:pt x="87" y="81"/>
                  </a:lnTo>
                  <a:lnTo>
                    <a:pt x="88" y="77"/>
                  </a:lnTo>
                  <a:lnTo>
                    <a:pt x="87" y="77"/>
                  </a:lnTo>
                  <a:lnTo>
                    <a:pt x="88" y="72"/>
                  </a:lnTo>
                  <a:lnTo>
                    <a:pt x="89" y="65"/>
                  </a:lnTo>
                  <a:lnTo>
                    <a:pt x="89" y="58"/>
                  </a:lnTo>
                  <a:lnTo>
                    <a:pt x="89" y="51"/>
                  </a:lnTo>
                  <a:lnTo>
                    <a:pt x="79" y="42"/>
                  </a:lnTo>
                  <a:lnTo>
                    <a:pt x="69" y="35"/>
                  </a:lnTo>
                  <a:lnTo>
                    <a:pt x="58" y="28"/>
                  </a:lnTo>
                  <a:lnTo>
                    <a:pt x="47" y="21"/>
                  </a:lnTo>
                  <a:lnTo>
                    <a:pt x="36" y="15"/>
                  </a:lnTo>
                  <a:lnTo>
                    <a:pt x="24" y="9"/>
                  </a:lnTo>
                  <a:lnTo>
                    <a:pt x="12" y="4"/>
                  </a:lnTo>
                  <a:lnTo>
                    <a:pt x="0" y="0"/>
                  </a:lnTo>
                  <a:lnTo>
                    <a:pt x="14" y="3"/>
                  </a:lnTo>
                  <a:lnTo>
                    <a:pt x="25" y="7"/>
                  </a:lnTo>
                  <a:lnTo>
                    <a:pt x="37" y="13"/>
                  </a:lnTo>
                  <a:lnTo>
                    <a:pt x="47" y="17"/>
                  </a:lnTo>
                  <a:lnTo>
                    <a:pt x="58" y="25"/>
                  </a:lnTo>
                  <a:lnTo>
                    <a:pt x="68" y="32"/>
                  </a:lnTo>
                  <a:lnTo>
                    <a:pt x="79" y="39"/>
                  </a:lnTo>
                  <a:lnTo>
                    <a:pt x="89"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99" name="Freeform 67">
              <a:extLst>
                <a:ext uri="{FF2B5EF4-FFF2-40B4-BE49-F238E27FC236}">
                  <a16:creationId xmlns:a16="http://schemas.microsoft.com/office/drawing/2014/main" id="{D9DAEF82-8F11-47A6-8A0E-D2FAAD89FBCF}"/>
                </a:ext>
              </a:extLst>
            </p:cNvPr>
            <p:cNvSpPr>
              <a:spLocks/>
            </p:cNvSpPr>
            <p:nvPr/>
          </p:nvSpPr>
          <p:spPr bwMode="gray">
            <a:xfrm>
              <a:off x="2081833" y="3728466"/>
              <a:ext cx="100430" cy="133359"/>
            </a:xfrm>
            <a:custGeom>
              <a:avLst/>
              <a:gdLst>
                <a:gd name="T0" fmla="*/ 175 w 69"/>
                <a:gd name="T1" fmla="*/ 6 h 119"/>
                <a:gd name="T2" fmla="*/ 182 w 69"/>
                <a:gd name="T3" fmla="*/ 10 h 119"/>
                <a:gd name="T4" fmla="*/ 197 w 69"/>
                <a:gd name="T5" fmla="*/ 14 h 119"/>
                <a:gd name="T6" fmla="*/ 200 w 69"/>
                <a:gd name="T7" fmla="*/ 20 h 119"/>
                <a:gd name="T8" fmla="*/ 200 w 69"/>
                <a:gd name="T9" fmla="*/ 24 h 119"/>
                <a:gd name="T10" fmla="*/ 200 w 69"/>
                <a:gd name="T11" fmla="*/ 25 h 119"/>
                <a:gd name="T12" fmla="*/ 203 w 69"/>
                <a:gd name="T13" fmla="*/ 25 h 119"/>
                <a:gd name="T14" fmla="*/ 203 w 69"/>
                <a:gd name="T15" fmla="*/ 25 h 119"/>
                <a:gd name="T16" fmla="*/ 203 w 69"/>
                <a:gd name="T17" fmla="*/ 27 h 119"/>
                <a:gd name="T18" fmla="*/ 189 w 69"/>
                <a:gd name="T19" fmla="*/ 28 h 119"/>
                <a:gd name="T20" fmla="*/ 175 w 69"/>
                <a:gd name="T21" fmla="*/ 28 h 119"/>
                <a:gd name="T22" fmla="*/ 155 w 69"/>
                <a:gd name="T23" fmla="*/ 28 h 119"/>
                <a:gd name="T24" fmla="*/ 139 w 69"/>
                <a:gd name="T25" fmla="*/ 28 h 119"/>
                <a:gd name="T26" fmla="*/ 124 w 69"/>
                <a:gd name="T27" fmla="*/ 29 h 119"/>
                <a:gd name="T28" fmla="*/ 108 w 69"/>
                <a:gd name="T29" fmla="*/ 29 h 119"/>
                <a:gd name="T30" fmla="*/ 92 w 69"/>
                <a:gd name="T31" fmla="*/ 29 h 119"/>
                <a:gd name="T32" fmla="*/ 79 w 69"/>
                <a:gd name="T33" fmla="*/ 29 h 119"/>
                <a:gd name="T34" fmla="*/ 70 w 69"/>
                <a:gd name="T35" fmla="*/ 29 h 119"/>
                <a:gd name="T36" fmla="*/ 70 w 69"/>
                <a:gd name="T37" fmla="*/ 28 h 119"/>
                <a:gd name="T38" fmla="*/ 69 w 69"/>
                <a:gd name="T39" fmla="*/ 28 h 119"/>
                <a:gd name="T40" fmla="*/ 61 w 69"/>
                <a:gd name="T41" fmla="*/ 27 h 119"/>
                <a:gd name="T42" fmla="*/ 53 w 69"/>
                <a:gd name="T43" fmla="*/ 24 h 119"/>
                <a:gd name="T44" fmla="*/ 38 w 69"/>
                <a:gd name="T45" fmla="*/ 20 h 119"/>
                <a:gd name="T46" fmla="*/ 22 w 69"/>
                <a:gd name="T47" fmla="*/ 17 h 119"/>
                <a:gd name="T48" fmla="*/ 15 w 69"/>
                <a:gd name="T49" fmla="*/ 13 h 119"/>
                <a:gd name="T50" fmla="*/ 0 w 69"/>
                <a:gd name="T51" fmla="*/ 12 h 119"/>
                <a:gd name="T52" fmla="*/ 15 w 69"/>
                <a:gd name="T53" fmla="*/ 10 h 119"/>
                <a:gd name="T54" fmla="*/ 33 w 69"/>
                <a:gd name="T55" fmla="*/ 8 h 119"/>
                <a:gd name="T56" fmla="*/ 53 w 69"/>
                <a:gd name="T57" fmla="*/ 7 h 119"/>
                <a:gd name="T58" fmla="*/ 74 w 69"/>
                <a:gd name="T59" fmla="*/ 6 h 119"/>
                <a:gd name="T60" fmla="*/ 92 w 69"/>
                <a:gd name="T61" fmla="*/ 4 h 119"/>
                <a:gd name="T62" fmla="*/ 118 w 69"/>
                <a:gd name="T63" fmla="*/ 3 h 119"/>
                <a:gd name="T64" fmla="*/ 139 w 69"/>
                <a:gd name="T65" fmla="*/ 3 h 119"/>
                <a:gd name="T66" fmla="*/ 159 w 69"/>
                <a:gd name="T67" fmla="*/ 0 h 119"/>
                <a:gd name="T68" fmla="*/ 172 w 69"/>
                <a:gd name="T69" fmla="*/ 3 h 119"/>
                <a:gd name="T70" fmla="*/ 175 w 69"/>
                <a:gd name="T71" fmla="*/ 3 h 119"/>
                <a:gd name="T72" fmla="*/ 172 w 69"/>
                <a:gd name="T73" fmla="*/ 5 h 119"/>
                <a:gd name="T74" fmla="*/ 175 w 69"/>
                <a:gd name="T75" fmla="*/ 6 h 1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9" h="119">
                  <a:moveTo>
                    <a:pt x="59" y="24"/>
                  </a:moveTo>
                  <a:lnTo>
                    <a:pt x="62" y="40"/>
                  </a:lnTo>
                  <a:lnTo>
                    <a:pt x="66" y="59"/>
                  </a:lnTo>
                  <a:lnTo>
                    <a:pt x="68" y="79"/>
                  </a:lnTo>
                  <a:lnTo>
                    <a:pt x="68" y="99"/>
                  </a:lnTo>
                  <a:lnTo>
                    <a:pt x="68" y="102"/>
                  </a:lnTo>
                  <a:lnTo>
                    <a:pt x="69" y="103"/>
                  </a:lnTo>
                  <a:lnTo>
                    <a:pt x="69" y="104"/>
                  </a:lnTo>
                  <a:lnTo>
                    <a:pt x="69" y="108"/>
                  </a:lnTo>
                  <a:lnTo>
                    <a:pt x="64" y="109"/>
                  </a:lnTo>
                  <a:lnTo>
                    <a:pt x="59" y="111"/>
                  </a:lnTo>
                  <a:lnTo>
                    <a:pt x="52" y="112"/>
                  </a:lnTo>
                  <a:lnTo>
                    <a:pt x="47" y="113"/>
                  </a:lnTo>
                  <a:lnTo>
                    <a:pt x="42" y="116"/>
                  </a:lnTo>
                  <a:lnTo>
                    <a:pt x="37" y="117"/>
                  </a:lnTo>
                  <a:lnTo>
                    <a:pt x="31" y="118"/>
                  </a:lnTo>
                  <a:lnTo>
                    <a:pt x="26" y="119"/>
                  </a:lnTo>
                  <a:lnTo>
                    <a:pt x="24" y="117"/>
                  </a:lnTo>
                  <a:lnTo>
                    <a:pt x="24" y="113"/>
                  </a:lnTo>
                  <a:lnTo>
                    <a:pt x="23" y="111"/>
                  </a:lnTo>
                  <a:lnTo>
                    <a:pt x="21" y="108"/>
                  </a:lnTo>
                  <a:lnTo>
                    <a:pt x="18" y="93"/>
                  </a:lnTo>
                  <a:lnTo>
                    <a:pt x="13" y="79"/>
                  </a:lnTo>
                  <a:lnTo>
                    <a:pt x="8" y="65"/>
                  </a:lnTo>
                  <a:lnTo>
                    <a:pt x="5" y="51"/>
                  </a:lnTo>
                  <a:lnTo>
                    <a:pt x="0" y="46"/>
                  </a:lnTo>
                  <a:lnTo>
                    <a:pt x="5" y="39"/>
                  </a:lnTo>
                  <a:lnTo>
                    <a:pt x="11" y="33"/>
                  </a:lnTo>
                  <a:lnTo>
                    <a:pt x="18" y="27"/>
                  </a:lnTo>
                  <a:lnTo>
                    <a:pt x="25" y="21"/>
                  </a:lnTo>
                  <a:lnTo>
                    <a:pt x="31" y="16"/>
                  </a:lnTo>
                  <a:lnTo>
                    <a:pt x="39" y="11"/>
                  </a:lnTo>
                  <a:lnTo>
                    <a:pt x="47" y="6"/>
                  </a:lnTo>
                  <a:lnTo>
                    <a:pt x="54" y="0"/>
                  </a:lnTo>
                  <a:lnTo>
                    <a:pt x="58" y="5"/>
                  </a:lnTo>
                  <a:lnTo>
                    <a:pt x="59" y="12"/>
                  </a:lnTo>
                  <a:lnTo>
                    <a:pt x="58" y="18"/>
                  </a:lnTo>
                  <a:lnTo>
                    <a:pt x="59" y="24"/>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0" name="Freeform 68">
              <a:extLst>
                <a:ext uri="{FF2B5EF4-FFF2-40B4-BE49-F238E27FC236}">
                  <a16:creationId xmlns:a16="http://schemas.microsoft.com/office/drawing/2014/main" id="{1DA68C4C-CDD8-44F1-B5F2-48FBBCD7C773}"/>
                </a:ext>
              </a:extLst>
            </p:cNvPr>
            <p:cNvSpPr>
              <a:spLocks/>
            </p:cNvSpPr>
            <p:nvPr/>
          </p:nvSpPr>
          <p:spPr bwMode="gray">
            <a:xfrm>
              <a:off x="2124516" y="3753554"/>
              <a:ext cx="28874" cy="93748"/>
            </a:xfrm>
            <a:custGeom>
              <a:avLst/>
              <a:gdLst>
                <a:gd name="T0" fmla="*/ 31 w 23"/>
                <a:gd name="T1" fmla="*/ 1 h 81"/>
                <a:gd name="T2" fmla="*/ 25 w 23"/>
                <a:gd name="T3" fmla="*/ 3 h 81"/>
                <a:gd name="T4" fmla="*/ 10 w 23"/>
                <a:gd name="T5" fmla="*/ 5 h 81"/>
                <a:gd name="T6" fmla="*/ 3 w 23"/>
                <a:gd name="T7" fmla="*/ 7 h 81"/>
                <a:gd name="T8" fmla="*/ 3 w 23"/>
                <a:gd name="T9" fmla="*/ 10 h 81"/>
                <a:gd name="T10" fmla="*/ 3 w 23"/>
                <a:gd name="T11" fmla="*/ 10 h 81"/>
                <a:gd name="T12" fmla="*/ 3 w 23"/>
                <a:gd name="T13" fmla="*/ 11 h 81"/>
                <a:gd name="T14" fmla="*/ 4 w 23"/>
                <a:gd name="T15" fmla="*/ 12 h 81"/>
                <a:gd name="T16" fmla="*/ 4 w 23"/>
                <a:gd name="T17" fmla="*/ 14 h 81"/>
                <a:gd name="T18" fmla="*/ 5 w 23"/>
                <a:gd name="T19" fmla="*/ 14 h 81"/>
                <a:gd name="T20" fmla="*/ 5 w 23"/>
                <a:gd name="T21" fmla="*/ 14 h 81"/>
                <a:gd name="T22" fmla="*/ 5 w 23"/>
                <a:gd name="T23" fmla="*/ 14 h 81"/>
                <a:gd name="T24" fmla="*/ 5 w 23"/>
                <a:gd name="T25" fmla="*/ 12 h 81"/>
                <a:gd name="T26" fmla="*/ 6 w 23"/>
                <a:gd name="T27" fmla="*/ 14 h 81"/>
                <a:gd name="T28" fmla="*/ 9 w 23"/>
                <a:gd name="T29" fmla="*/ 17 h 81"/>
                <a:gd name="T30" fmla="*/ 11 w 23"/>
                <a:gd name="T31" fmla="*/ 19 h 81"/>
                <a:gd name="T32" fmla="*/ 22 w 23"/>
                <a:gd name="T33" fmla="*/ 21 h 81"/>
                <a:gd name="T34" fmla="*/ 20 w 23"/>
                <a:gd name="T35" fmla="*/ 22 h 81"/>
                <a:gd name="T36" fmla="*/ 21 w 23"/>
                <a:gd name="T37" fmla="*/ 22 h 81"/>
                <a:gd name="T38" fmla="*/ 22 w 23"/>
                <a:gd name="T39" fmla="*/ 22 h 81"/>
                <a:gd name="T40" fmla="*/ 22 w 23"/>
                <a:gd name="T41" fmla="*/ 22 h 81"/>
                <a:gd name="T42" fmla="*/ 20 w 23"/>
                <a:gd name="T43" fmla="*/ 23 h 81"/>
                <a:gd name="T44" fmla="*/ 20 w 23"/>
                <a:gd name="T45" fmla="*/ 21 h 81"/>
                <a:gd name="T46" fmla="*/ 11 w 23"/>
                <a:gd name="T47" fmla="*/ 20 h 81"/>
                <a:gd name="T48" fmla="*/ 9 w 23"/>
                <a:gd name="T49" fmla="*/ 20 h 81"/>
                <a:gd name="T50" fmla="*/ 8 w 23"/>
                <a:gd name="T51" fmla="*/ 19 h 81"/>
                <a:gd name="T52" fmla="*/ 9 w 23"/>
                <a:gd name="T53" fmla="*/ 19 h 81"/>
                <a:gd name="T54" fmla="*/ 8 w 23"/>
                <a:gd name="T55" fmla="*/ 18 h 81"/>
                <a:gd name="T56" fmla="*/ 6 w 23"/>
                <a:gd name="T57" fmla="*/ 17 h 81"/>
                <a:gd name="T58" fmla="*/ 5 w 23"/>
                <a:gd name="T59" fmla="*/ 16 h 81"/>
                <a:gd name="T60" fmla="*/ 5 w 23"/>
                <a:gd name="T61" fmla="*/ 14 h 81"/>
                <a:gd name="T62" fmla="*/ 4 w 23"/>
                <a:gd name="T63" fmla="*/ 14 h 81"/>
                <a:gd name="T64" fmla="*/ 0 w 23"/>
                <a:gd name="T65" fmla="*/ 8 h 81"/>
                <a:gd name="T66" fmla="*/ 31 w 23"/>
                <a:gd name="T67" fmla="*/ 0 h 81"/>
                <a:gd name="T68" fmla="*/ 31 w 23"/>
                <a:gd name="T69" fmla="*/ 1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3" h="81">
                  <a:moveTo>
                    <a:pt x="23" y="1"/>
                  </a:moveTo>
                  <a:lnTo>
                    <a:pt x="17" y="10"/>
                  </a:lnTo>
                  <a:lnTo>
                    <a:pt x="10" y="18"/>
                  </a:lnTo>
                  <a:lnTo>
                    <a:pt x="3" y="25"/>
                  </a:lnTo>
                  <a:lnTo>
                    <a:pt x="3" y="35"/>
                  </a:lnTo>
                  <a:lnTo>
                    <a:pt x="3" y="37"/>
                  </a:lnTo>
                  <a:lnTo>
                    <a:pt x="3" y="40"/>
                  </a:lnTo>
                  <a:lnTo>
                    <a:pt x="4" y="45"/>
                  </a:lnTo>
                  <a:lnTo>
                    <a:pt x="4" y="49"/>
                  </a:lnTo>
                  <a:lnTo>
                    <a:pt x="5" y="49"/>
                  </a:lnTo>
                  <a:lnTo>
                    <a:pt x="5" y="48"/>
                  </a:lnTo>
                  <a:lnTo>
                    <a:pt x="5" y="46"/>
                  </a:lnTo>
                  <a:lnTo>
                    <a:pt x="6" y="52"/>
                  </a:lnTo>
                  <a:lnTo>
                    <a:pt x="9" y="59"/>
                  </a:lnTo>
                  <a:lnTo>
                    <a:pt x="11" y="68"/>
                  </a:lnTo>
                  <a:lnTo>
                    <a:pt x="14" y="75"/>
                  </a:lnTo>
                  <a:lnTo>
                    <a:pt x="12" y="77"/>
                  </a:lnTo>
                  <a:lnTo>
                    <a:pt x="13" y="77"/>
                  </a:lnTo>
                  <a:lnTo>
                    <a:pt x="14" y="78"/>
                  </a:lnTo>
                  <a:lnTo>
                    <a:pt x="14" y="79"/>
                  </a:lnTo>
                  <a:lnTo>
                    <a:pt x="12" y="81"/>
                  </a:lnTo>
                  <a:lnTo>
                    <a:pt x="12" y="76"/>
                  </a:lnTo>
                  <a:lnTo>
                    <a:pt x="11" y="74"/>
                  </a:lnTo>
                  <a:lnTo>
                    <a:pt x="9" y="70"/>
                  </a:lnTo>
                  <a:lnTo>
                    <a:pt x="8" y="66"/>
                  </a:lnTo>
                  <a:lnTo>
                    <a:pt x="9" y="68"/>
                  </a:lnTo>
                  <a:lnTo>
                    <a:pt x="8" y="64"/>
                  </a:lnTo>
                  <a:lnTo>
                    <a:pt x="6" y="61"/>
                  </a:lnTo>
                  <a:lnTo>
                    <a:pt x="5" y="56"/>
                  </a:lnTo>
                  <a:lnTo>
                    <a:pt x="5" y="50"/>
                  </a:lnTo>
                  <a:lnTo>
                    <a:pt x="4" y="50"/>
                  </a:lnTo>
                  <a:lnTo>
                    <a:pt x="0" y="26"/>
                  </a:lnTo>
                  <a:lnTo>
                    <a:pt x="23" y="0"/>
                  </a:lnTo>
                  <a:lnTo>
                    <a:pt x="23" y="1"/>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1" name="Freeform 69">
              <a:extLst>
                <a:ext uri="{FF2B5EF4-FFF2-40B4-BE49-F238E27FC236}">
                  <a16:creationId xmlns:a16="http://schemas.microsoft.com/office/drawing/2014/main" id="{9A180C9A-20EF-4558-B642-DC3DFCF24049}"/>
                </a:ext>
              </a:extLst>
            </p:cNvPr>
            <p:cNvSpPr>
              <a:spLocks/>
            </p:cNvSpPr>
            <p:nvPr/>
          </p:nvSpPr>
          <p:spPr bwMode="gray">
            <a:xfrm>
              <a:off x="3115007" y="3773361"/>
              <a:ext cx="145624" cy="19806"/>
            </a:xfrm>
            <a:custGeom>
              <a:avLst/>
              <a:gdLst>
                <a:gd name="T0" fmla="*/ 260 w 103"/>
                <a:gd name="T1" fmla="*/ 2 h 20"/>
                <a:gd name="T2" fmla="*/ 269 w 103"/>
                <a:gd name="T3" fmla="*/ 2 h 20"/>
                <a:gd name="T4" fmla="*/ 269 w 103"/>
                <a:gd name="T5" fmla="*/ 2 h 20"/>
                <a:gd name="T6" fmla="*/ 260 w 103"/>
                <a:gd name="T7" fmla="*/ 3 h 20"/>
                <a:gd name="T8" fmla="*/ 256 w 103"/>
                <a:gd name="T9" fmla="*/ 3 h 20"/>
                <a:gd name="T10" fmla="*/ 225 w 103"/>
                <a:gd name="T11" fmla="*/ 3 h 20"/>
                <a:gd name="T12" fmla="*/ 194 w 103"/>
                <a:gd name="T13" fmla="*/ 3 h 20"/>
                <a:gd name="T14" fmla="*/ 161 w 103"/>
                <a:gd name="T15" fmla="*/ 3 h 20"/>
                <a:gd name="T16" fmla="*/ 128 w 103"/>
                <a:gd name="T17" fmla="*/ 3 h 20"/>
                <a:gd name="T18" fmla="*/ 98 w 103"/>
                <a:gd name="T19" fmla="*/ 2 h 20"/>
                <a:gd name="T20" fmla="*/ 61 w 103"/>
                <a:gd name="T21" fmla="*/ 2 h 20"/>
                <a:gd name="T22" fmla="*/ 33 w 103"/>
                <a:gd name="T23" fmla="*/ 2 h 20"/>
                <a:gd name="T24" fmla="*/ 0 w 103"/>
                <a:gd name="T25" fmla="*/ 2 h 20"/>
                <a:gd name="T26" fmla="*/ 0 w 103"/>
                <a:gd name="T27" fmla="*/ 2 h 20"/>
                <a:gd name="T28" fmla="*/ 0 w 103"/>
                <a:gd name="T29" fmla="*/ 2 h 20"/>
                <a:gd name="T30" fmla="*/ 1 w 103"/>
                <a:gd name="T31" fmla="*/ 1 h 20"/>
                <a:gd name="T32" fmla="*/ 2 w 103"/>
                <a:gd name="T33" fmla="*/ 0 h 20"/>
                <a:gd name="T34" fmla="*/ 260 w 103"/>
                <a:gd name="T35" fmla="*/ 2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 h="20">
                  <a:moveTo>
                    <a:pt x="101" y="9"/>
                  </a:moveTo>
                  <a:lnTo>
                    <a:pt x="103" y="12"/>
                  </a:lnTo>
                  <a:lnTo>
                    <a:pt x="103" y="15"/>
                  </a:lnTo>
                  <a:lnTo>
                    <a:pt x="101" y="18"/>
                  </a:lnTo>
                  <a:lnTo>
                    <a:pt x="99" y="20"/>
                  </a:lnTo>
                  <a:lnTo>
                    <a:pt x="87" y="19"/>
                  </a:lnTo>
                  <a:lnTo>
                    <a:pt x="75" y="18"/>
                  </a:lnTo>
                  <a:lnTo>
                    <a:pt x="62" y="18"/>
                  </a:lnTo>
                  <a:lnTo>
                    <a:pt x="50" y="17"/>
                  </a:lnTo>
                  <a:lnTo>
                    <a:pt x="37" y="15"/>
                  </a:lnTo>
                  <a:lnTo>
                    <a:pt x="24" y="13"/>
                  </a:lnTo>
                  <a:lnTo>
                    <a:pt x="12" y="12"/>
                  </a:lnTo>
                  <a:lnTo>
                    <a:pt x="0" y="9"/>
                  </a:lnTo>
                  <a:lnTo>
                    <a:pt x="0" y="7"/>
                  </a:lnTo>
                  <a:lnTo>
                    <a:pt x="0" y="3"/>
                  </a:lnTo>
                  <a:lnTo>
                    <a:pt x="1" y="1"/>
                  </a:lnTo>
                  <a:lnTo>
                    <a:pt x="2" y="0"/>
                  </a:lnTo>
                  <a:lnTo>
                    <a:pt x="101" y="9"/>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2" name="Freeform 70">
              <a:extLst>
                <a:ext uri="{FF2B5EF4-FFF2-40B4-BE49-F238E27FC236}">
                  <a16:creationId xmlns:a16="http://schemas.microsoft.com/office/drawing/2014/main" id="{396D39FF-F8E1-4742-AEAB-88B359104F81}"/>
                </a:ext>
              </a:extLst>
            </p:cNvPr>
            <p:cNvSpPr>
              <a:spLocks/>
            </p:cNvSpPr>
            <p:nvPr/>
          </p:nvSpPr>
          <p:spPr bwMode="gray">
            <a:xfrm>
              <a:off x="3115007" y="3789204"/>
              <a:ext cx="145624" cy="22446"/>
            </a:xfrm>
            <a:custGeom>
              <a:avLst/>
              <a:gdLst>
                <a:gd name="T0" fmla="*/ 285 w 102"/>
                <a:gd name="T1" fmla="*/ 5 h 20"/>
                <a:gd name="T2" fmla="*/ 285 w 102"/>
                <a:gd name="T3" fmla="*/ 5 h 20"/>
                <a:gd name="T4" fmla="*/ 285 w 102"/>
                <a:gd name="T5" fmla="*/ 7 h 20"/>
                <a:gd name="T6" fmla="*/ 282 w 102"/>
                <a:gd name="T7" fmla="*/ 9 h 20"/>
                <a:gd name="T8" fmla="*/ 280 w 102"/>
                <a:gd name="T9" fmla="*/ 9 h 20"/>
                <a:gd name="T10" fmla="*/ 0 w 102"/>
                <a:gd name="T11" fmla="*/ 5 h 20"/>
                <a:gd name="T12" fmla="*/ 0 w 102"/>
                <a:gd name="T13" fmla="*/ 5 h 20"/>
                <a:gd name="T14" fmla="*/ 0 w 102"/>
                <a:gd name="T15" fmla="*/ 4 h 20"/>
                <a:gd name="T16" fmla="*/ 0 w 102"/>
                <a:gd name="T17" fmla="*/ 1 h 20"/>
                <a:gd name="T18" fmla="*/ 0 w 102"/>
                <a:gd name="T19" fmla="*/ 0 h 20"/>
                <a:gd name="T20" fmla="*/ 36 w 102"/>
                <a:gd name="T21" fmla="*/ 2 h 20"/>
                <a:gd name="T22" fmla="*/ 68 w 102"/>
                <a:gd name="T23" fmla="*/ 5 h 20"/>
                <a:gd name="T24" fmla="*/ 107 w 102"/>
                <a:gd name="T25" fmla="*/ 5 h 20"/>
                <a:gd name="T26" fmla="*/ 143 w 102"/>
                <a:gd name="T27" fmla="*/ 5 h 20"/>
                <a:gd name="T28" fmla="*/ 180 w 102"/>
                <a:gd name="T29" fmla="*/ 5 h 20"/>
                <a:gd name="T30" fmla="*/ 218 w 102"/>
                <a:gd name="T31" fmla="*/ 5 h 20"/>
                <a:gd name="T32" fmla="*/ 251 w 102"/>
                <a:gd name="T33" fmla="*/ 5 h 20"/>
                <a:gd name="T34" fmla="*/ 285 w 102"/>
                <a:gd name="T35" fmla="*/ 5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2" h="20">
                  <a:moveTo>
                    <a:pt x="102" y="11"/>
                  </a:moveTo>
                  <a:lnTo>
                    <a:pt x="102" y="13"/>
                  </a:lnTo>
                  <a:lnTo>
                    <a:pt x="102" y="15"/>
                  </a:lnTo>
                  <a:lnTo>
                    <a:pt x="101" y="19"/>
                  </a:lnTo>
                  <a:lnTo>
                    <a:pt x="99" y="20"/>
                  </a:lnTo>
                  <a:lnTo>
                    <a:pt x="0" y="9"/>
                  </a:lnTo>
                  <a:lnTo>
                    <a:pt x="0" y="7"/>
                  </a:lnTo>
                  <a:lnTo>
                    <a:pt x="0" y="4"/>
                  </a:lnTo>
                  <a:lnTo>
                    <a:pt x="0" y="1"/>
                  </a:lnTo>
                  <a:lnTo>
                    <a:pt x="0" y="0"/>
                  </a:lnTo>
                  <a:lnTo>
                    <a:pt x="13" y="2"/>
                  </a:lnTo>
                  <a:lnTo>
                    <a:pt x="25" y="5"/>
                  </a:lnTo>
                  <a:lnTo>
                    <a:pt x="38" y="6"/>
                  </a:lnTo>
                  <a:lnTo>
                    <a:pt x="52" y="7"/>
                  </a:lnTo>
                  <a:lnTo>
                    <a:pt x="64" y="8"/>
                  </a:lnTo>
                  <a:lnTo>
                    <a:pt x="78" y="9"/>
                  </a:lnTo>
                  <a:lnTo>
                    <a:pt x="90" y="9"/>
                  </a:lnTo>
                  <a:lnTo>
                    <a:pt x="102" y="11"/>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3" name="Freeform 71">
              <a:extLst>
                <a:ext uri="{FF2B5EF4-FFF2-40B4-BE49-F238E27FC236}">
                  <a16:creationId xmlns:a16="http://schemas.microsoft.com/office/drawing/2014/main" id="{07AB362A-1ED1-4195-B1F4-835E7CEBE04C}"/>
                </a:ext>
              </a:extLst>
            </p:cNvPr>
            <p:cNvSpPr>
              <a:spLocks/>
            </p:cNvSpPr>
            <p:nvPr/>
          </p:nvSpPr>
          <p:spPr bwMode="gray">
            <a:xfrm>
              <a:off x="1717773" y="3801087"/>
              <a:ext cx="1443684" cy="565125"/>
            </a:xfrm>
            <a:custGeom>
              <a:avLst/>
              <a:gdLst>
                <a:gd name="T0" fmla="*/ 4477 w 1011"/>
                <a:gd name="T1" fmla="*/ 21 h 504"/>
                <a:gd name="T2" fmla="*/ 4639 w 1011"/>
                <a:gd name="T3" fmla="*/ 30 h 504"/>
                <a:gd name="T4" fmla="*/ 4713 w 1011"/>
                <a:gd name="T5" fmla="*/ 36 h 504"/>
                <a:gd name="T6" fmla="*/ 4567 w 1011"/>
                <a:gd name="T7" fmla="*/ 39 h 504"/>
                <a:gd name="T8" fmla="*/ 4376 w 1011"/>
                <a:gd name="T9" fmla="*/ 34 h 504"/>
                <a:gd name="T10" fmla="*/ 4212 w 1011"/>
                <a:gd name="T11" fmla="*/ 31 h 504"/>
                <a:gd name="T12" fmla="*/ 4192 w 1011"/>
                <a:gd name="T13" fmla="*/ 27 h 504"/>
                <a:gd name="T14" fmla="*/ 4205 w 1011"/>
                <a:gd name="T15" fmla="*/ 38 h 504"/>
                <a:gd name="T16" fmla="*/ 4123 w 1011"/>
                <a:gd name="T17" fmla="*/ 42 h 504"/>
                <a:gd name="T18" fmla="*/ 3949 w 1011"/>
                <a:gd name="T19" fmla="*/ 42 h 504"/>
                <a:gd name="T20" fmla="*/ 3875 w 1011"/>
                <a:gd name="T21" fmla="*/ 39 h 504"/>
                <a:gd name="T22" fmla="*/ 3910 w 1011"/>
                <a:gd name="T23" fmla="*/ 31 h 504"/>
                <a:gd name="T24" fmla="*/ 3833 w 1011"/>
                <a:gd name="T25" fmla="*/ 35 h 504"/>
                <a:gd name="T26" fmla="*/ 3808 w 1011"/>
                <a:gd name="T27" fmla="*/ 40 h 504"/>
                <a:gd name="T28" fmla="*/ 3729 w 1011"/>
                <a:gd name="T29" fmla="*/ 47 h 504"/>
                <a:gd name="T30" fmla="*/ 3743 w 1011"/>
                <a:gd name="T31" fmla="*/ 54 h 504"/>
                <a:gd name="T32" fmla="*/ 3639 w 1011"/>
                <a:gd name="T33" fmla="*/ 57 h 504"/>
                <a:gd name="T34" fmla="*/ 3651 w 1011"/>
                <a:gd name="T35" fmla="*/ 65 h 504"/>
                <a:gd name="T36" fmla="*/ 3278 w 1011"/>
                <a:gd name="T37" fmla="*/ 70 h 504"/>
                <a:gd name="T38" fmla="*/ 2695 w 1011"/>
                <a:gd name="T39" fmla="*/ 71 h 504"/>
                <a:gd name="T40" fmla="*/ 2449 w 1011"/>
                <a:gd name="T41" fmla="*/ 69 h 504"/>
                <a:gd name="T42" fmla="*/ 2646 w 1011"/>
                <a:gd name="T43" fmla="*/ 59 h 504"/>
                <a:gd name="T44" fmla="*/ 2128 w 1011"/>
                <a:gd name="T45" fmla="*/ 50 h 504"/>
                <a:gd name="T46" fmla="*/ 2042 w 1011"/>
                <a:gd name="T47" fmla="*/ 50 h 504"/>
                <a:gd name="T48" fmla="*/ 2049 w 1011"/>
                <a:gd name="T49" fmla="*/ 46 h 504"/>
                <a:gd name="T50" fmla="*/ 1897 w 1011"/>
                <a:gd name="T51" fmla="*/ 50 h 504"/>
                <a:gd name="T52" fmla="*/ 1811 w 1011"/>
                <a:gd name="T53" fmla="*/ 51 h 504"/>
                <a:gd name="T54" fmla="*/ 1842 w 1011"/>
                <a:gd name="T55" fmla="*/ 56 h 504"/>
                <a:gd name="T56" fmla="*/ 1877 w 1011"/>
                <a:gd name="T57" fmla="*/ 58 h 504"/>
                <a:gd name="T58" fmla="*/ 1762 w 1011"/>
                <a:gd name="T59" fmla="*/ 53 h 504"/>
                <a:gd name="T60" fmla="*/ 1573 w 1011"/>
                <a:gd name="T61" fmla="*/ 43 h 504"/>
                <a:gd name="T62" fmla="*/ 1650 w 1011"/>
                <a:gd name="T63" fmla="*/ 33 h 504"/>
                <a:gd name="T64" fmla="*/ 1422 w 1011"/>
                <a:gd name="T65" fmla="*/ 22 h 504"/>
                <a:gd name="T66" fmla="*/ 1112 w 1011"/>
                <a:gd name="T67" fmla="*/ 22 h 504"/>
                <a:gd name="T68" fmla="*/ 863 w 1011"/>
                <a:gd name="T69" fmla="*/ 26 h 504"/>
                <a:gd name="T70" fmla="*/ 710 w 1011"/>
                <a:gd name="T71" fmla="*/ 28 h 504"/>
                <a:gd name="T72" fmla="*/ 587 w 1011"/>
                <a:gd name="T73" fmla="*/ 26 h 504"/>
                <a:gd name="T74" fmla="*/ 373 w 1011"/>
                <a:gd name="T75" fmla="*/ 28 h 504"/>
                <a:gd name="T76" fmla="*/ 388 w 1011"/>
                <a:gd name="T77" fmla="*/ 31 h 504"/>
                <a:gd name="T78" fmla="*/ 179 w 1011"/>
                <a:gd name="T79" fmla="*/ 35 h 504"/>
                <a:gd name="T80" fmla="*/ 28 w 1011"/>
                <a:gd name="T81" fmla="*/ 37 h 504"/>
                <a:gd name="T82" fmla="*/ 238 w 1011"/>
                <a:gd name="T83" fmla="*/ 27 h 504"/>
                <a:gd name="T84" fmla="*/ 632 w 1011"/>
                <a:gd name="T85" fmla="*/ 25 h 504"/>
                <a:gd name="T86" fmla="*/ 929 w 1011"/>
                <a:gd name="T87" fmla="*/ 24 h 504"/>
                <a:gd name="T88" fmla="*/ 1166 w 1011"/>
                <a:gd name="T89" fmla="*/ 21 h 504"/>
                <a:gd name="T90" fmla="*/ 1650 w 1011"/>
                <a:gd name="T91" fmla="*/ 20 h 504"/>
                <a:gd name="T92" fmla="*/ 1291 w 1011"/>
                <a:gd name="T93" fmla="*/ 10 h 504"/>
                <a:gd name="T94" fmla="*/ 982 w 1011"/>
                <a:gd name="T95" fmla="*/ 17 h 504"/>
                <a:gd name="T96" fmla="*/ 760 w 1011"/>
                <a:gd name="T97" fmla="*/ 17 h 504"/>
                <a:gd name="T98" fmla="*/ 897 w 1011"/>
                <a:gd name="T99" fmla="*/ 14 h 504"/>
                <a:gd name="T100" fmla="*/ 1373 w 1011"/>
                <a:gd name="T101" fmla="*/ 8 h 504"/>
                <a:gd name="T102" fmla="*/ 1701 w 1011"/>
                <a:gd name="T103" fmla="*/ 6 h 504"/>
                <a:gd name="T104" fmla="*/ 2021 w 1011"/>
                <a:gd name="T105" fmla="*/ 6 h 504"/>
                <a:gd name="T106" fmla="*/ 2345 w 1011"/>
                <a:gd name="T107" fmla="*/ 3 h 504"/>
                <a:gd name="T108" fmla="*/ 2548 w 1011"/>
                <a:gd name="T109" fmla="*/ 4 h 504"/>
                <a:gd name="T110" fmla="*/ 2943 w 1011"/>
                <a:gd name="T111" fmla="*/ 1 h 504"/>
                <a:gd name="T112" fmla="*/ 3778 w 1011"/>
                <a:gd name="T113" fmla="*/ 3 h 50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011" h="504">
                  <a:moveTo>
                    <a:pt x="974" y="41"/>
                  </a:moveTo>
                  <a:lnTo>
                    <a:pt x="980" y="45"/>
                  </a:lnTo>
                  <a:lnTo>
                    <a:pt x="965" y="65"/>
                  </a:lnTo>
                  <a:lnTo>
                    <a:pt x="957" y="88"/>
                  </a:lnTo>
                  <a:lnTo>
                    <a:pt x="953" y="115"/>
                  </a:lnTo>
                  <a:lnTo>
                    <a:pt x="954" y="143"/>
                  </a:lnTo>
                  <a:lnTo>
                    <a:pt x="953" y="144"/>
                  </a:lnTo>
                  <a:lnTo>
                    <a:pt x="954" y="146"/>
                  </a:lnTo>
                  <a:lnTo>
                    <a:pt x="955" y="148"/>
                  </a:lnTo>
                  <a:lnTo>
                    <a:pt x="954" y="150"/>
                  </a:lnTo>
                  <a:lnTo>
                    <a:pt x="958" y="162"/>
                  </a:lnTo>
                  <a:lnTo>
                    <a:pt x="963" y="172"/>
                  </a:lnTo>
                  <a:lnTo>
                    <a:pt x="969" y="183"/>
                  </a:lnTo>
                  <a:lnTo>
                    <a:pt x="974" y="195"/>
                  </a:lnTo>
                  <a:lnTo>
                    <a:pt x="979" y="203"/>
                  </a:lnTo>
                  <a:lnTo>
                    <a:pt x="988" y="210"/>
                  </a:lnTo>
                  <a:lnTo>
                    <a:pt x="994" y="216"/>
                  </a:lnTo>
                  <a:lnTo>
                    <a:pt x="998" y="226"/>
                  </a:lnTo>
                  <a:lnTo>
                    <a:pt x="1002" y="228"/>
                  </a:lnTo>
                  <a:lnTo>
                    <a:pt x="1005" y="232"/>
                  </a:lnTo>
                  <a:lnTo>
                    <a:pt x="1009" y="235"/>
                  </a:lnTo>
                  <a:lnTo>
                    <a:pt x="1011" y="241"/>
                  </a:lnTo>
                  <a:lnTo>
                    <a:pt x="1009" y="247"/>
                  </a:lnTo>
                  <a:lnTo>
                    <a:pt x="1005" y="253"/>
                  </a:lnTo>
                  <a:lnTo>
                    <a:pt x="1002" y="258"/>
                  </a:lnTo>
                  <a:lnTo>
                    <a:pt x="999" y="262"/>
                  </a:lnTo>
                  <a:lnTo>
                    <a:pt x="995" y="267"/>
                  </a:lnTo>
                  <a:lnTo>
                    <a:pt x="991" y="271"/>
                  </a:lnTo>
                  <a:lnTo>
                    <a:pt x="985" y="273"/>
                  </a:lnTo>
                  <a:lnTo>
                    <a:pt x="979" y="275"/>
                  </a:lnTo>
                  <a:lnTo>
                    <a:pt x="975" y="277"/>
                  </a:lnTo>
                  <a:lnTo>
                    <a:pt x="973" y="274"/>
                  </a:lnTo>
                  <a:lnTo>
                    <a:pt x="970" y="271"/>
                  </a:lnTo>
                  <a:lnTo>
                    <a:pt x="967" y="268"/>
                  </a:lnTo>
                  <a:lnTo>
                    <a:pt x="962" y="262"/>
                  </a:lnTo>
                  <a:lnTo>
                    <a:pt x="957" y="256"/>
                  </a:lnTo>
                  <a:lnTo>
                    <a:pt x="952" y="252"/>
                  </a:lnTo>
                  <a:lnTo>
                    <a:pt x="945" y="247"/>
                  </a:lnTo>
                  <a:lnTo>
                    <a:pt x="939" y="243"/>
                  </a:lnTo>
                  <a:lnTo>
                    <a:pt x="932" y="241"/>
                  </a:lnTo>
                  <a:lnTo>
                    <a:pt x="924" y="241"/>
                  </a:lnTo>
                  <a:lnTo>
                    <a:pt x="916" y="241"/>
                  </a:lnTo>
                  <a:lnTo>
                    <a:pt x="903" y="246"/>
                  </a:lnTo>
                  <a:lnTo>
                    <a:pt x="902" y="242"/>
                  </a:lnTo>
                  <a:lnTo>
                    <a:pt x="901" y="239"/>
                  </a:lnTo>
                  <a:lnTo>
                    <a:pt x="900" y="235"/>
                  </a:lnTo>
                  <a:lnTo>
                    <a:pt x="900" y="230"/>
                  </a:lnTo>
                  <a:lnTo>
                    <a:pt x="898" y="227"/>
                  </a:lnTo>
                  <a:lnTo>
                    <a:pt x="897" y="222"/>
                  </a:lnTo>
                  <a:lnTo>
                    <a:pt x="896" y="219"/>
                  </a:lnTo>
                  <a:lnTo>
                    <a:pt x="894" y="215"/>
                  </a:lnTo>
                  <a:lnTo>
                    <a:pt x="894" y="204"/>
                  </a:lnTo>
                  <a:lnTo>
                    <a:pt x="898" y="196"/>
                  </a:lnTo>
                  <a:lnTo>
                    <a:pt x="900" y="190"/>
                  </a:lnTo>
                  <a:lnTo>
                    <a:pt x="894" y="187"/>
                  </a:lnTo>
                  <a:lnTo>
                    <a:pt x="892" y="194"/>
                  </a:lnTo>
                  <a:lnTo>
                    <a:pt x="889" y="201"/>
                  </a:lnTo>
                  <a:lnTo>
                    <a:pt x="886" y="208"/>
                  </a:lnTo>
                  <a:lnTo>
                    <a:pt x="889" y="216"/>
                  </a:lnTo>
                  <a:lnTo>
                    <a:pt x="892" y="228"/>
                  </a:lnTo>
                  <a:lnTo>
                    <a:pt x="896" y="241"/>
                  </a:lnTo>
                  <a:lnTo>
                    <a:pt x="899" y="253"/>
                  </a:lnTo>
                  <a:lnTo>
                    <a:pt x="896" y="265"/>
                  </a:lnTo>
                  <a:lnTo>
                    <a:pt x="897" y="269"/>
                  </a:lnTo>
                  <a:lnTo>
                    <a:pt x="900" y="273"/>
                  </a:lnTo>
                  <a:lnTo>
                    <a:pt x="903" y="278"/>
                  </a:lnTo>
                  <a:lnTo>
                    <a:pt x="904" y="282"/>
                  </a:lnTo>
                  <a:lnTo>
                    <a:pt x="898" y="285"/>
                  </a:lnTo>
                  <a:lnTo>
                    <a:pt x="892" y="288"/>
                  </a:lnTo>
                  <a:lnTo>
                    <a:pt x="888" y="292"/>
                  </a:lnTo>
                  <a:lnTo>
                    <a:pt x="883" y="294"/>
                  </a:lnTo>
                  <a:lnTo>
                    <a:pt x="879" y="298"/>
                  </a:lnTo>
                  <a:lnTo>
                    <a:pt x="874" y="300"/>
                  </a:lnTo>
                  <a:lnTo>
                    <a:pt x="869" y="303"/>
                  </a:lnTo>
                  <a:lnTo>
                    <a:pt x="862" y="304"/>
                  </a:lnTo>
                  <a:lnTo>
                    <a:pt x="858" y="306"/>
                  </a:lnTo>
                  <a:lnTo>
                    <a:pt x="853" y="308"/>
                  </a:lnTo>
                  <a:lnTo>
                    <a:pt x="849" y="310"/>
                  </a:lnTo>
                  <a:lnTo>
                    <a:pt x="843" y="311"/>
                  </a:lnTo>
                  <a:lnTo>
                    <a:pt x="841" y="305"/>
                  </a:lnTo>
                  <a:lnTo>
                    <a:pt x="840" y="297"/>
                  </a:lnTo>
                  <a:lnTo>
                    <a:pt x="839" y="291"/>
                  </a:lnTo>
                  <a:lnTo>
                    <a:pt x="833" y="291"/>
                  </a:lnTo>
                  <a:lnTo>
                    <a:pt x="832" y="287"/>
                  </a:lnTo>
                  <a:lnTo>
                    <a:pt x="831" y="284"/>
                  </a:lnTo>
                  <a:lnTo>
                    <a:pt x="830" y="279"/>
                  </a:lnTo>
                  <a:lnTo>
                    <a:pt x="829" y="275"/>
                  </a:lnTo>
                  <a:lnTo>
                    <a:pt x="826" y="271"/>
                  </a:lnTo>
                  <a:lnTo>
                    <a:pt x="824" y="266"/>
                  </a:lnTo>
                  <a:lnTo>
                    <a:pt x="822" y="260"/>
                  </a:lnTo>
                  <a:lnTo>
                    <a:pt x="821" y="254"/>
                  </a:lnTo>
                  <a:lnTo>
                    <a:pt x="823" y="247"/>
                  </a:lnTo>
                  <a:lnTo>
                    <a:pt x="828" y="240"/>
                  </a:lnTo>
                  <a:lnTo>
                    <a:pt x="832" y="233"/>
                  </a:lnTo>
                  <a:lnTo>
                    <a:pt x="835" y="226"/>
                  </a:lnTo>
                  <a:lnTo>
                    <a:pt x="834" y="226"/>
                  </a:lnTo>
                  <a:lnTo>
                    <a:pt x="833" y="226"/>
                  </a:lnTo>
                  <a:lnTo>
                    <a:pt x="833" y="224"/>
                  </a:lnTo>
                  <a:lnTo>
                    <a:pt x="833" y="223"/>
                  </a:lnTo>
                  <a:lnTo>
                    <a:pt x="828" y="224"/>
                  </a:lnTo>
                  <a:lnTo>
                    <a:pt x="824" y="228"/>
                  </a:lnTo>
                  <a:lnTo>
                    <a:pt x="821" y="233"/>
                  </a:lnTo>
                  <a:lnTo>
                    <a:pt x="819" y="239"/>
                  </a:lnTo>
                  <a:lnTo>
                    <a:pt x="818" y="243"/>
                  </a:lnTo>
                  <a:lnTo>
                    <a:pt x="817" y="248"/>
                  </a:lnTo>
                  <a:lnTo>
                    <a:pt x="816" y="254"/>
                  </a:lnTo>
                  <a:lnTo>
                    <a:pt x="816" y="260"/>
                  </a:lnTo>
                  <a:lnTo>
                    <a:pt x="818" y="260"/>
                  </a:lnTo>
                  <a:lnTo>
                    <a:pt x="822" y="278"/>
                  </a:lnTo>
                  <a:lnTo>
                    <a:pt x="818" y="278"/>
                  </a:lnTo>
                  <a:lnTo>
                    <a:pt x="814" y="279"/>
                  </a:lnTo>
                  <a:lnTo>
                    <a:pt x="811" y="282"/>
                  </a:lnTo>
                  <a:lnTo>
                    <a:pt x="809" y="286"/>
                  </a:lnTo>
                  <a:lnTo>
                    <a:pt x="808" y="293"/>
                  </a:lnTo>
                  <a:lnTo>
                    <a:pt x="810" y="301"/>
                  </a:lnTo>
                  <a:lnTo>
                    <a:pt x="809" y="308"/>
                  </a:lnTo>
                  <a:lnTo>
                    <a:pt x="802" y="312"/>
                  </a:lnTo>
                  <a:lnTo>
                    <a:pt x="802" y="319"/>
                  </a:lnTo>
                  <a:lnTo>
                    <a:pt x="799" y="325"/>
                  </a:lnTo>
                  <a:lnTo>
                    <a:pt x="796" y="331"/>
                  </a:lnTo>
                  <a:lnTo>
                    <a:pt x="794" y="337"/>
                  </a:lnTo>
                  <a:lnTo>
                    <a:pt x="791" y="346"/>
                  </a:lnTo>
                  <a:lnTo>
                    <a:pt x="791" y="353"/>
                  </a:lnTo>
                  <a:lnTo>
                    <a:pt x="793" y="362"/>
                  </a:lnTo>
                  <a:lnTo>
                    <a:pt x="795" y="371"/>
                  </a:lnTo>
                  <a:lnTo>
                    <a:pt x="796" y="375"/>
                  </a:lnTo>
                  <a:lnTo>
                    <a:pt x="797" y="377"/>
                  </a:lnTo>
                  <a:lnTo>
                    <a:pt x="797" y="379"/>
                  </a:lnTo>
                  <a:lnTo>
                    <a:pt x="795" y="382"/>
                  </a:lnTo>
                  <a:lnTo>
                    <a:pt x="793" y="382"/>
                  </a:lnTo>
                  <a:lnTo>
                    <a:pt x="793" y="389"/>
                  </a:lnTo>
                  <a:lnTo>
                    <a:pt x="791" y="394"/>
                  </a:lnTo>
                  <a:lnTo>
                    <a:pt x="788" y="397"/>
                  </a:lnTo>
                  <a:lnTo>
                    <a:pt x="782" y="401"/>
                  </a:lnTo>
                  <a:lnTo>
                    <a:pt x="778" y="403"/>
                  </a:lnTo>
                  <a:lnTo>
                    <a:pt x="775" y="408"/>
                  </a:lnTo>
                  <a:lnTo>
                    <a:pt x="774" y="413"/>
                  </a:lnTo>
                  <a:lnTo>
                    <a:pt x="775" y="421"/>
                  </a:lnTo>
                  <a:lnTo>
                    <a:pt x="776" y="429"/>
                  </a:lnTo>
                  <a:lnTo>
                    <a:pt x="779" y="436"/>
                  </a:lnTo>
                  <a:lnTo>
                    <a:pt x="780" y="442"/>
                  </a:lnTo>
                  <a:lnTo>
                    <a:pt x="775" y="448"/>
                  </a:lnTo>
                  <a:lnTo>
                    <a:pt x="776" y="457"/>
                  </a:lnTo>
                  <a:lnTo>
                    <a:pt x="778" y="465"/>
                  </a:lnTo>
                  <a:lnTo>
                    <a:pt x="780" y="473"/>
                  </a:lnTo>
                  <a:lnTo>
                    <a:pt x="782" y="481"/>
                  </a:lnTo>
                  <a:lnTo>
                    <a:pt x="779" y="485"/>
                  </a:lnTo>
                  <a:lnTo>
                    <a:pt x="763" y="487"/>
                  </a:lnTo>
                  <a:lnTo>
                    <a:pt x="747" y="489"/>
                  </a:lnTo>
                  <a:lnTo>
                    <a:pt x="732" y="492"/>
                  </a:lnTo>
                  <a:lnTo>
                    <a:pt x="716" y="494"/>
                  </a:lnTo>
                  <a:lnTo>
                    <a:pt x="700" y="497"/>
                  </a:lnTo>
                  <a:lnTo>
                    <a:pt x="684" y="498"/>
                  </a:lnTo>
                  <a:lnTo>
                    <a:pt x="669" y="499"/>
                  </a:lnTo>
                  <a:lnTo>
                    <a:pt x="654" y="500"/>
                  </a:lnTo>
                  <a:lnTo>
                    <a:pt x="638" y="501"/>
                  </a:lnTo>
                  <a:lnTo>
                    <a:pt x="622" y="502"/>
                  </a:lnTo>
                  <a:lnTo>
                    <a:pt x="606" y="502"/>
                  </a:lnTo>
                  <a:lnTo>
                    <a:pt x="591" y="504"/>
                  </a:lnTo>
                  <a:lnTo>
                    <a:pt x="575" y="504"/>
                  </a:lnTo>
                  <a:lnTo>
                    <a:pt x="559" y="504"/>
                  </a:lnTo>
                  <a:lnTo>
                    <a:pt x="543" y="504"/>
                  </a:lnTo>
                  <a:lnTo>
                    <a:pt x="526" y="504"/>
                  </a:lnTo>
                  <a:lnTo>
                    <a:pt x="521" y="500"/>
                  </a:lnTo>
                  <a:lnTo>
                    <a:pt x="522" y="498"/>
                  </a:lnTo>
                  <a:lnTo>
                    <a:pt x="521" y="497"/>
                  </a:lnTo>
                  <a:lnTo>
                    <a:pt x="521" y="494"/>
                  </a:lnTo>
                  <a:lnTo>
                    <a:pt x="521" y="492"/>
                  </a:lnTo>
                  <a:lnTo>
                    <a:pt x="520" y="491"/>
                  </a:lnTo>
                  <a:lnTo>
                    <a:pt x="519" y="486"/>
                  </a:lnTo>
                  <a:lnTo>
                    <a:pt x="517" y="480"/>
                  </a:lnTo>
                  <a:lnTo>
                    <a:pt x="514" y="475"/>
                  </a:lnTo>
                  <a:lnTo>
                    <a:pt x="513" y="469"/>
                  </a:lnTo>
                  <a:lnTo>
                    <a:pt x="581" y="430"/>
                  </a:lnTo>
                  <a:lnTo>
                    <a:pt x="582" y="427"/>
                  </a:lnTo>
                  <a:lnTo>
                    <a:pt x="564" y="418"/>
                  </a:lnTo>
                  <a:lnTo>
                    <a:pt x="548" y="410"/>
                  </a:lnTo>
                  <a:lnTo>
                    <a:pt x="533" y="402"/>
                  </a:lnTo>
                  <a:lnTo>
                    <a:pt x="518" y="394"/>
                  </a:lnTo>
                  <a:lnTo>
                    <a:pt x="503" y="385"/>
                  </a:lnTo>
                  <a:lnTo>
                    <a:pt x="487" y="376"/>
                  </a:lnTo>
                  <a:lnTo>
                    <a:pt x="473" y="368"/>
                  </a:lnTo>
                  <a:lnTo>
                    <a:pt x="456" y="358"/>
                  </a:lnTo>
                  <a:lnTo>
                    <a:pt x="453" y="359"/>
                  </a:lnTo>
                  <a:lnTo>
                    <a:pt x="449" y="362"/>
                  </a:lnTo>
                  <a:lnTo>
                    <a:pt x="445" y="363"/>
                  </a:lnTo>
                  <a:lnTo>
                    <a:pt x="442" y="363"/>
                  </a:lnTo>
                  <a:lnTo>
                    <a:pt x="442" y="361"/>
                  </a:lnTo>
                  <a:lnTo>
                    <a:pt x="441" y="358"/>
                  </a:lnTo>
                  <a:lnTo>
                    <a:pt x="440" y="357"/>
                  </a:lnTo>
                  <a:lnTo>
                    <a:pt x="439" y="355"/>
                  </a:lnTo>
                  <a:lnTo>
                    <a:pt x="435" y="356"/>
                  </a:lnTo>
                  <a:lnTo>
                    <a:pt x="433" y="355"/>
                  </a:lnTo>
                  <a:lnTo>
                    <a:pt x="429" y="352"/>
                  </a:lnTo>
                  <a:lnTo>
                    <a:pt x="428" y="350"/>
                  </a:lnTo>
                  <a:lnTo>
                    <a:pt x="441" y="333"/>
                  </a:lnTo>
                  <a:lnTo>
                    <a:pt x="440" y="332"/>
                  </a:lnTo>
                  <a:lnTo>
                    <a:pt x="439" y="330"/>
                  </a:lnTo>
                  <a:lnTo>
                    <a:pt x="438" y="329"/>
                  </a:lnTo>
                  <a:lnTo>
                    <a:pt x="437" y="327"/>
                  </a:lnTo>
                  <a:lnTo>
                    <a:pt x="433" y="330"/>
                  </a:lnTo>
                  <a:lnTo>
                    <a:pt x="428" y="334"/>
                  </a:lnTo>
                  <a:lnTo>
                    <a:pt x="425" y="339"/>
                  </a:lnTo>
                  <a:lnTo>
                    <a:pt x="422" y="343"/>
                  </a:lnTo>
                  <a:lnTo>
                    <a:pt x="418" y="347"/>
                  </a:lnTo>
                  <a:lnTo>
                    <a:pt x="414" y="352"/>
                  </a:lnTo>
                  <a:lnTo>
                    <a:pt x="409" y="355"/>
                  </a:lnTo>
                  <a:lnTo>
                    <a:pt x="404" y="356"/>
                  </a:lnTo>
                  <a:lnTo>
                    <a:pt x="401" y="358"/>
                  </a:lnTo>
                  <a:lnTo>
                    <a:pt x="399" y="362"/>
                  </a:lnTo>
                  <a:lnTo>
                    <a:pt x="396" y="363"/>
                  </a:lnTo>
                  <a:lnTo>
                    <a:pt x="392" y="362"/>
                  </a:lnTo>
                  <a:lnTo>
                    <a:pt x="391" y="362"/>
                  </a:lnTo>
                  <a:lnTo>
                    <a:pt x="388" y="363"/>
                  </a:lnTo>
                  <a:lnTo>
                    <a:pt x="387" y="364"/>
                  </a:lnTo>
                  <a:lnTo>
                    <a:pt x="386" y="366"/>
                  </a:lnTo>
                  <a:lnTo>
                    <a:pt x="387" y="374"/>
                  </a:lnTo>
                  <a:lnTo>
                    <a:pt x="391" y="378"/>
                  </a:lnTo>
                  <a:lnTo>
                    <a:pt x="391" y="384"/>
                  </a:lnTo>
                  <a:lnTo>
                    <a:pt x="387" y="390"/>
                  </a:lnTo>
                  <a:lnTo>
                    <a:pt x="392" y="388"/>
                  </a:lnTo>
                  <a:lnTo>
                    <a:pt x="393" y="391"/>
                  </a:lnTo>
                  <a:lnTo>
                    <a:pt x="393" y="394"/>
                  </a:lnTo>
                  <a:lnTo>
                    <a:pt x="393" y="396"/>
                  </a:lnTo>
                  <a:lnTo>
                    <a:pt x="394" y="398"/>
                  </a:lnTo>
                  <a:lnTo>
                    <a:pt x="398" y="396"/>
                  </a:lnTo>
                  <a:lnTo>
                    <a:pt x="402" y="398"/>
                  </a:lnTo>
                  <a:lnTo>
                    <a:pt x="404" y="403"/>
                  </a:lnTo>
                  <a:lnTo>
                    <a:pt x="407" y="407"/>
                  </a:lnTo>
                  <a:lnTo>
                    <a:pt x="407" y="410"/>
                  </a:lnTo>
                  <a:lnTo>
                    <a:pt x="403" y="409"/>
                  </a:lnTo>
                  <a:lnTo>
                    <a:pt x="400" y="410"/>
                  </a:lnTo>
                  <a:lnTo>
                    <a:pt x="396" y="411"/>
                  </a:lnTo>
                  <a:lnTo>
                    <a:pt x="392" y="411"/>
                  </a:lnTo>
                  <a:lnTo>
                    <a:pt x="389" y="405"/>
                  </a:lnTo>
                  <a:lnTo>
                    <a:pt x="385" y="401"/>
                  </a:lnTo>
                  <a:lnTo>
                    <a:pt x="380" y="396"/>
                  </a:lnTo>
                  <a:lnTo>
                    <a:pt x="375" y="394"/>
                  </a:lnTo>
                  <a:lnTo>
                    <a:pt x="376" y="383"/>
                  </a:lnTo>
                  <a:lnTo>
                    <a:pt x="375" y="372"/>
                  </a:lnTo>
                  <a:lnTo>
                    <a:pt x="372" y="362"/>
                  </a:lnTo>
                  <a:lnTo>
                    <a:pt x="367" y="352"/>
                  </a:lnTo>
                  <a:lnTo>
                    <a:pt x="362" y="344"/>
                  </a:lnTo>
                  <a:lnTo>
                    <a:pt x="355" y="337"/>
                  </a:lnTo>
                  <a:lnTo>
                    <a:pt x="347" y="330"/>
                  </a:lnTo>
                  <a:lnTo>
                    <a:pt x="339" y="323"/>
                  </a:lnTo>
                  <a:lnTo>
                    <a:pt x="336" y="317"/>
                  </a:lnTo>
                  <a:lnTo>
                    <a:pt x="335" y="308"/>
                  </a:lnTo>
                  <a:lnTo>
                    <a:pt x="336" y="299"/>
                  </a:lnTo>
                  <a:lnTo>
                    <a:pt x="336" y="291"/>
                  </a:lnTo>
                  <a:lnTo>
                    <a:pt x="339" y="284"/>
                  </a:lnTo>
                  <a:lnTo>
                    <a:pt x="339" y="274"/>
                  </a:lnTo>
                  <a:lnTo>
                    <a:pt x="340" y="264"/>
                  </a:lnTo>
                  <a:lnTo>
                    <a:pt x="345" y="258"/>
                  </a:lnTo>
                  <a:lnTo>
                    <a:pt x="349" y="246"/>
                  </a:lnTo>
                  <a:lnTo>
                    <a:pt x="352" y="232"/>
                  </a:lnTo>
                  <a:lnTo>
                    <a:pt x="351" y="215"/>
                  </a:lnTo>
                  <a:lnTo>
                    <a:pt x="345" y="202"/>
                  </a:lnTo>
                  <a:lnTo>
                    <a:pt x="341" y="193"/>
                  </a:lnTo>
                  <a:lnTo>
                    <a:pt x="336" y="183"/>
                  </a:lnTo>
                  <a:lnTo>
                    <a:pt x="328" y="175"/>
                  </a:lnTo>
                  <a:lnTo>
                    <a:pt x="319" y="168"/>
                  </a:lnTo>
                  <a:lnTo>
                    <a:pt x="312" y="163"/>
                  </a:lnTo>
                  <a:lnTo>
                    <a:pt x="303" y="159"/>
                  </a:lnTo>
                  <a:lnTo>
                    <a:pt x="295" y="156"/>
                  </a:lnTo>
                  <a:lnTo>
                    <a:pt x="287" y="155"/>
                  </a:lnTo>
                  <a:lnTo>
                    <a:pt x="278" y="154"/>
                  </a:lnTo>
                  <a:lnTo>
                    <a:pt x="269" y="155"/>
                  </a:lnTo>
                  <a:lnTo>
                    <a:pt x="261" y="156"/>
                  </a:lnTo>
                  <a:lnTo>
                    <a:pt x="252" y="158"/>
                  </a:lnTo>
                  <a:lnTo>
                    <a:pt x="244" y="162"/>
                  </a:lnTo>
                  <a:lnTo>
                    <a:pt x="237" y="164"/>
                  </a:lnTo>
                  <a:lnTo>
                    <a:pt x="229" y="167"/>
                  </a:lnTo>
                  <a:lnTo>
                    <a:pt x="222" y="170"/>
                  </a:lnTo>
                  <a:lnTo>
                    <a:pt x="215" y="174"/>
                  </a:lnTo>
                  <a:lnTo>
                    <a:pt x="208" y="178"/>
                  </a:lnTo>
                  <a:lnTo>
                    <a:pt x="202" y="183"/>
                  </a:lnTo>
                  <a:lnTo>
                    <a:pt x="197" y="189"/>
                  </a:lnTo>
                  <a:lnTo>
                    <a:pt x="190" y="190"/>
                  </a:lnTo>
                  <a:lnTo>
                    <a:pt x="184" y="193"/>
                  </a:lnTo>
                  <a:lnTo>
                    <a:pt x="178" y="194"/>
                  </a:lnTo>
                  <a:lnTo>
                    <a:pt x="173" y="196"/>
                  </a:lnTo>
                  <a:lnTo>
                    <a:pt x="166" y="197"/>
                  </a:lnTo>
                  <a:lnTo>
                    <a:pt x="160" y="200"/>
                  </a:lnTo>
                  <a:lnTo>
                    <a:pt x="154" y="201"/>
                  </a:lnTo>
                  <a:lnTo>
                    <a:pt x="147" y="202"/>
                  </a:lnTo>
                  <a:lnTo>
                    <a:pt x="147" y="197"/>
                  </a:lnTo>
                  <a:lnTo>
                    <a:pt x="151" y="195"/>
                  </a:lnTo>
                  <a:lnTo>
                    <a:pt x="156" y="194"/>
                  </a:lnTo>
                  <a:lnTo>
                    <a:pt x="158" y="190"/>
                  </a:lnTo>
                  <a:lnTo>
                    <a:pt x="153" y="189"/>
                  </a:lnTo>
                  <a:lnTo>
                    <a:pt x="147" y="187"/>
                  </a:lnTo>
                  <a:lnTo>
                    <a:pt x="143" y="184"/>
                  </a:lnTo>
                  <a:lnTo>
                    <a:pt x="139" y="182"/>
                  </a:lnTo>
                  <a:lnTo>
                    <a:pt x="133" y="182"/>
                  </a:lnTo>
                  <a:lnTo>
                    <a:pt x="126" y="182"/>
                  </a:lnTo>
                  <a:lnTo>
                    <a:pt x="120" y="183"/>
                  </a:lnTo>
                  <a:lnTo>
                    <a:pt x="115" y="184"/>
                  </a:lnTo>
                  <a:lnTo>
                    <a:pt x="109" y="187"/>
                  </a:lnTo>
                  <a:lnTo>
                    <a:pt x="104" y="189"/>
                  </a:lnTo>
                  <a:lnTo>
                    <a:pt x="99" y="191"/>
                  </a:lnTo>
                  <a:lnTo>
                    <a:pt x="95" y="195"/>
                  </a:lnTo>
                  <a:lnTo>
                    <a:pt x="87" y="196"/>
                  </a:lnTo>
                  <a:lnTo>
                    <a:pt x="79" y="196"/>
                  </a:lnTo>
                  <a:lnTo>
                    <a:pt x="71" y="198"/>
                  </a:lnTo>
                  <a:lnTo>
                    <a:pt x="66" y="201"/>
                  </a:lnTo>
                  <a:lnTo>
                    <a:pt x="69" y="207"/>
                  </a:lnTo>
                  <a:lnTo>
                    <a:pt x="76" y="206"/>
                  </a:lnTo>
                  <a:lnTo>
                    <a:pt x="82" y="204"/>
                  </a:lnTo>
                  <a:lnTo>
                    <a:pt x="89" y="204"/>
                  </a:lnTo>
                  <a:lnTo>
                    <a:pt x="86" y="213"/>
                  </a:lnTo>
                  <a:lnTo>
                    <a:pt x="82" y="219"/>
                  </a:lnTo>
                  <a:lnTo>
                    <a:pt x="77" y="224"/>
                  </a:lnTo>
                  <a:lnTo>
                    <a:pt x="70" y="229"/>
                  </a:lnTo>
                  <a:lnTo>
                    <a:pt x="64" y="233"/>
                  </a:lnTo>
                  <a:lnTo>
                    <a:pt x="58" y="236"/>
                  </a:lnTo>
                  <a:lnTo>
                    <a:pt x="51" y="240"/>
                  </a:lnTo>
                  <a:lnTo>
                    <a:pt x="45" y="245"/>
                  </a:lnTo>
                  <a:lnTo>
                    <a:pt x="41" y="246"/>
                  </a:lnTo>
                  <a:lnTo>
                    <a:pt x="37" y="248"/>
                  </a:lnTo>
                  <a:lnTo>
                    <a:pt x="32" y="251"/>
                  </a:lnTo>
                  <a:lnTo>
                    <a:pt x="29" y="253"/>
                  </a:lnTo>
                  <a:lnTo>
                    <a:pt x="25" y="254"/>
                  </a:lnTo>
                  <a:lnTo>
                    <a:pt x="21" y="256"/>
                  </a:lnTo>
                  <a:lnTo>
                    <a:pt x="17" y="258"/>
                  </a:lnTo>
                  <a:lnTo>
                    <a:pt x="11" y="258"/>
                  </a:lnTo>
                  <a:lnTo>
                    <a:pt x="9" y="260"/>
                  </a:lnTo>
                  <a:lnTo>
                    <a:pt x="6" y="264"/>
                  </a:lnTo>
                  <a:lnTo>
                    <a:pt x="3" y="265"/>
                  </a:lnTo>
                  <a:lnTo>
                    <a:pt x="0" y="265"/>
                  </a:lnTo>
                  <a:lnTo>
                    <a:pt x="6" y="252"/>
                  </a:lnTo>
                  <a:lnTo>
                    <a:pt x="14" y="239"/>
                  </a:lnTo>
                  <a:lnTo>
                    <a:pt x="22" y="227"/>
                  </a:lnTo>
                  <a:lnTo>
                    <a:pt x="31" y="215"/>
                  </a:lnTo>
                  <a:lnTo>
                    <a:pt x="41" y="204"/>
                  </a:lnTo>
                  <a:lnTo>
                    <a:pt x="51" y="194"/>
                  </a:lnTo>
                  <a:lnTo>
                    <a:pt x="62" y="184"/>
                  </a:lnTo>
                  <a:lnTo>
                    <a:pt x="73" y="175"/>
                  </a:lnTo>
                  <a:lnTo>
                    <a:pt x="83" y="175"/>
                  </a:lnTo>
                  <a:lnTo>
                    <a:pt x="94" y="176"/>
                  </a:lnTo>
                  <a:lnTo>
                    <a:pt x="104" y="175"/>
                  </a:lnTo>
                  <a:lnTo>
                    <a:pt x="115" y="175"/>
                  </a:lnTo>
                  <a:lnTo>
                    <a:pt x="124" y="174"/>
                  </a:lnTo>
                  <a:lnTo>
                    <a:pt x="135" y="174"/>
                  </a:lnTo>
                  <a:lnTo>
                    <a:pt x="144" y="172"/>
                  </a:lnTo>
                  <a:lnTo>
                    <a:pt x="154" y="172"/>
                  </a:lnTo>
                  <a:lnTo>
                    <a:pt x="160" y="171"/>
                  </a:lnTo>
                  <a:lnTo>
                    <a:pt x="167" y="171"/>
                  </a:lnTo>
                  <a:lnTo>
                    <a:pt x="175" y="171"/>
                  </a:lnTo>
                  <a:lnTo>
                    <a:pt x="182" y="171"/>
                  </a:lnTo>
                  <a:lnTo>
                    <a:pt x="190" y="170"/>
                  </a:lnTo>
                  <a:lnTo>
                    <a:pt x="198" y="168"/>
                  </a:lnTo>
                  <a:lnTo>
                    <a:pt x="204" y="164"/>
                  </a:lnTo>
                  <a:lnTo>
                    <a:pt x="209" y="159"/>
                  </a:lnTo>
                  <a:lnTo>
                    <a:pt x="217" y="156"/>
                  </a:lnTo>
                  <a:lnTo>
                    <a:pt x="223" y="155"/>
                  </a:lnTo>
                  <a:lnTo>
                    <a:pt x="229" y="152"/>
                  </a:lnTo>
                  <a:lnTo>
                    <a:pt x="237" y="151"/>
                  </a:lnTo>
                  <a:lnTo>
                    <a:pt x="243" y="151"/>
                  </a:lnTo>
                  <a:lnTo>
                    <a:pt x="249" y="151"/>
                  </a:lnTo>
                  <a:lnTo>
                    <a:pt x="256" y="150"/>
                  </a:lnTo>
                  <a:lnTo>
                    <a:pt x="263" y="150"/>
                  </a:lnTo>
                  <a:lnTo>
                    <a:pt x="267" y="146"/>
                  </a:lnTo>
                  <a:lnTo>
                    <a:pt x="273" y="142"/>
                  </a:lnTo>
                  <a:lnTo>
                    <a:pt x="276" y="138"/>
                  </a:lnTo>
                  <a:lnTo>
                    <a:pt x="278" y="133"/>
                  </a:lnTo>
                  <a:lnTo>
                    <a:pt x="345" y="152"/>
                  </a:lnTo>
                  <a:lnTo>
                    <a:pt x="352" y="142"/>
                  </a:lnTo>
                  <a:lnTo>
                    <a:pt x="359" y="129"/>
                  </a:lnTo>
                  <a:lnTo>
                    <a:pt x="366" y="117"/>
                  </a:lnTo>
                  <a:lnTo>
                    <a:pt x="375" y="105"/>
                  </a:lnTo>
                  <a:lnTo>
                    <a:pt x="378" y="100"/>
                  </a:lnTo>
                  <a:lnTo>
                    <a:pt x="381" y="97"/>
                  </a:lnTo>
                  <a:lnTo>
                    <a:pt x="384" y="94"/>
                  </a:lnTo>
                  <a:lnTo>
                    <a:pt x="386" y="90"/>
                  </a:lnTo>
                  <a:lnTo>
                    <a:pt x="275" y="71"/>
                  </a:lnTo>
                  <a:lnTo>
                    <a:pt x="267" y="78"/>
                  </a:lnTo>
                  <a:lnTo>
                    <a:pt x="260" y="85"/>
                  </a:lnTo>
                  <a:lnTo>
                    <a:pt x="252" y="93"/>
                  </a:lnTo>
                  <a:lnTo>
                    <a:pt x="244" y="100"/>
                  </a:lnTo>
                  <a:lnTo>
                    <a:pt x="236" y="106"/>
                  </a:lnTo>
                  <a:lnTo>
                    <a:pt x="227" y="112"/>
                  </a:lnTo>
                  <a:lnTo>
                    <a:pt x="219" y="117"/>
                  </a:lnTo>
                  <a:lnTo>
                    <a:pt x="209" y="120"/>
                  </a:lnTo>
                  <a:lnTo>
                    <a:pt x="203" y="118"/>
                  </a:lnTo>
                  <a:lnTo>
                    <a:pt x="197" y="118"/>
                  </a:lnTo>
                  <a:lnTo>
                    <a:pt x="190" y="120"/>
                  </a:lnTo>
                  <a:lnTo>
                    <a:pt x="183" y="120"/>
                  </a:lnTo>
                  <a:lnTo>
                    <a:pt x="178" y="120"/>
                  </a:lnTo>
                  <a:lnTo>
                    <a:pt x="173" y="120"/>
                  </a:lnTo>
                  <a:lnTo>
                    <a:pt x="167" y="120"/>
                  </a:lnTo>
                  <a:lnTo>
                    <a:pt x="163" y="122"/>
                  </a:lnTo>
                  <a:lnTo>
                    <a:pt x="158" y="122"/>
                  </a:lnTo>
                  <a:lnTo>
                    <a:pt x="153" y="123"/>
                  </a:lnTo>
                  <a:lnTo>
                    <a:pt x="148" y="123"/>
                  </a:lnTo>
                  <a:lnTo>
                    <a:pt x="143" y="123"/>
                  </a:lnTo>
                  <a:lnTo>
                    <a:pt x="155" y="117"/>
                  </a:lnTo>
                  <a:lnTo>
                    <a:pt x="166" y="110"/>
                  </a:lnTo>
                  <a:lnTo>
                    <a:pt x="179" y="104"/>
                  </a:lnTo>
                  <a:lnTo>
                    <a:pt x="191" y="98"/>
                  </a:lnTo>
                  <a:lnTo>
                    <a:pt x="203" y="92"/>
                  </a:lnTo>
                  <a:lnTo>
                    <a:pt x="216" y="87"/>
                  </a:lnTo>
                  <a:lnTo>
                    <a:pt x="228" y="81"/>
                  </a:lnTo>
                  <a:lnTo>
                    <a:pt x="241" y="77"/>
                  </a:lnTo>
                  <a:lnTo>
                    <a:pt x="255" y="71"/>
                  </a:lnTo>
                  <a:lnTo>
                    <a:pt x="267" y="66"/>
                  </a:lnTo>
                  <a:lnTo>
                    <a:pt x="280" y="61"/>
                  </a:lnTo>
                  <a:lnTo>
                    <a:pt x="293" y="57"/>
                  </a:lnTo>
                  <a:lnTo>
                    <a:pt x="306" y="53"/>
                  </a:lnTo>
                  <a:lnTo>
                    <a:pt x="319" y="48"/>
                  </a:lnTo>
                  <a:lnTo>
                    <a:pt x="333" y="45"/>
                  </a:lnTo>
                  <a:lnTo>
                    <a:pt x="345" y="41"/>
                  </a:lnTo>
                  <a:lnTo>
                    <a:pt x="349" y="40"/>
                  </a:lnTo>
                  <a:lnTo>
                    <a:pt x="354" y="40"/>
                  </a:lnTo>
                  <a:lnTo>
                    <a:pt x="358" y="41"/>
                  </a:lnTo>
                  <a:lnTo>
                    <a:pt x="362" y="42"/>
                  </a:lnTo>
                  <a:lnTo>
                    <a:pt x="366" y="44"/>
                  </a:lnTo>
                  <a:lnTo>
                    <a:pt x="371" y="45"/>
                  </a:lnTo>
                  <a:lnTo>
                    <a:pt x="376" y="45"/>
                  </a:lnTo>
                  <a:lnTo>
                    <a:pt x="380" y="44"/>
                  </a:lnTo>
                  <a:lnTo>
                    <a:pt x="393" y="44"/>
                  </a:lnTo>
                  <a:lnTo>
                    <a:pt x="405" y="44"/>
                  </a:lnTo>
                  <a:lnTo>
                    <a:pt x="418" y="42"/>
                  </a:lnTo>
                  <a:lnTo>
                    <a:pt x="431" y="41"/>
                  </a:lnTo>
                  <a:lnTo>
                    <a:pt x="443" y="40"/>
                  </a:lnTo>
                  <a:lnTo>
                    <a:pt x="456" y="39"/>
                  </a:lnTo>
                  <a:lnTo>
                    <a:pt x="467" y="38"/>
                  </a:lnTo>
                  <a:lnTo>
                    <a:pt x="480" y="36"/>
                  </a:lnTo>
                  <a:lnTo>
                    <a:pt x="483" y="32"/>
                  </a:lnTo>
                  <a:lnTo>
                    <a:pt x="488" y="29"/>
                  </a:lnTo>
                  <a:lnTo>
                    <a:pt x="494" y="27"/>
                  </a:lnTo>
                  <a:lnTo>
                    <a:pt x="500" y="25"/>
                  </a:lnTo>
                  <a:lnTo>
                    <a:pt x="505" y="26"/>
                  </a:lnTo>
                  <a:lnTo>
                    <a:pt x="511" y="26"/>
                  </a:lnTo>
                  <a:lnTo>
                    <a:pt x="516" y="26"/>
                  </a:lnTo>
                  <a:lnTo>
                    <a:pt x="521" y="26"/>
                  </a:lnTo>
                  <a:lnTo>
                    <a:pt x="526" y="26"/>
                  </a:lnTo>
                  <a:lnTo>
                    <a:pt x="532" y="26"/>
                  </a:lnTo>
                  <a:lnTo>
                    <a:pt x="537" y="27"/>
                  </a:lnTo>
                  <a:lnTo>
                    <a:pt x="542" y="29"/>
                  </a:lnTo>
                  <a:lnTo>
                    <a:pt x="550" y="27"/>
                  </a:lnTo>
                  <a:lnTo>
                    <a:pt x="558" y="26"/>
                  </a:lnTo>
                  <a:lnTo>
                    <a:pt x="564" y="23"/>
                  </a:lnTo>
                  <a:lnTo>
                    <a:pt x="566" y="14"/>
                  </a:lnTo>
                  <a:lnTo>
                    <a:pt x="561" y="9"/>
                  </a:lnTo>
                  <a:lnTo>
                    <a:pt x="583" y="6"/>
                  </a:lnTo>
                  <a:lnTo>
                    <a:pt x="605" y="3"/>
                  </a:lnTo>
                  <a:lnTo>
                    <a:pt x="627" y="1"/>
                  </a:lnTo>
                  <a:lnTo>
                    <a:pt x="650" y="0"/>
                  </a:lnTo>
                  <a:lnTo>
                    <a:pt x="671" y="0"/>
                  </a:lnTo>
                  <a:lnTo>
                    <a:pt x="694" y="0"/>
                  </a:lnTo>
                  <a:lnTo>
                    <a:pt x="716" y="1"/>
                  </a:lnTo>
                  <a:lnTo>
                    <a:pt x="738" y="2"/>
                  </a:lnTo>
                  <a:lnTo>
                    <a:pt x="760" y="3"/>
                  </a:lnTo>
                  <a:lnTo>
                    <a:pt x="782" y="6"/>
                  </a:lnTo>
                  <a:lnTo>
                    <a:pt x="805" y="8"/>
                  </a:lnTo>
                  <a:lnTo>
                    <a:pt x="828" y="10"/>
                  </a:lnTo>
                  <a:lnTo>
                    <a:pt x="851" y="14"/>
                  </a:lnTo>
                  <a:lnTo>
                    <a:pt x="873" y="18"/>
                  </a:lnTo>
                  <a:lnTo>
                    <a:pt x="896" y="21"/>
                  </a:lnTo>
                  <a:lnTo>
                    <a:pt x="919" y="25"/>
                  </a:lnTo>
                  <a:lnTo>
                    <a:pt x="974" y="4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4" name="Freeform 72">
              <a:extLst>
                <a:ext uri="{FF2B5EF4-FFF2-40B4-BE49-F238E27FC236}">
                  <a16:creationId xmlns:a16="http://schemas.microsoft.com/office/drawing/2014/main" id="{5A65C6C1-51F7-49F4-B599-CB52E461BF6A}"/>
                </a:ext>
              </a:extLst>
            </p:cNvPr>
            <p:cNvSpPr>
              <a:spLocks/>
            </p:cNvSpPr>
            <p:nvPr/>
          </p:nvSpPr>
          <p:spPr bwMode="gray">
            <a:xfrm>
              <a:off x="1692666" y="3820894"/>
              <a:ext cx="67790" cy="188815"/>
            </a:xfrm>
            <a:custGeom>
              <a:avLst/>
              <a:gdLst>
                <a:gd name="T0" fmla="*/ 23 w 47"/>
                <a:gd name="T1" fmla="*/ 5 h 168"/>
                <a:gd name="T2" fmla="*/ 30 w 47"/>
                <a:gd name="T3" fmla="*/ 6 h 168"/>
                <a:gd name="T4" fmla="*/ 34 w 47"/>
                <a:gd name="T5" fmla="*/ 7 h 168"/>
                <a:gd name="T6" fmla="*/ 52 w 47"/>
                <a:gd name="T7" fmla="*/ 7 h 168"/>
                <a:gd name="T8" fmla="*/ 74 w 47"/>
                <a:gd name="T9" fmla="*/ 8 h 168"/>
                <a:gd name="T10" fmla="*/ 149 w 47"/>
                <a:gd name="T11" fmla="*/ 10 h 168"/>
                <a:gd name="T12" fmla="*/ 196 w 47"/>
                <a:gd name="T13" fmla="*/ 12 h 168"/>
                <a:gd name="T14" fmla="*/ 211 w 47"/>
                <a:gd name="T15" fmla="*/ 16 h 168"/>
                <a:gd name="T16" fmla="*/ 213 w 47"/>
                <a:gd name="T17" fmla="*/ 19 h 168"/>
                <a:gd name="T18" fmla="*/ 218 w 47"/>
                <a:gd name="T19" fmla="*/ 22 h 168"/>
                <a:gd name="T20" fmla="*/ 237 w 47"/>
                <a:gd name="T21" fmla="*/ 22 h 168"/>
                <a:gd name="T22" fmla="*/ 242 w 47"/>
                <a:gd name="T23" fmla="*/ 22 h 168"/>
                <a:gd name="T24" fmla="*/ 247 w 47"/>
                <a:gd name="T25" fmla="*/ 25 h 168"/>
                <a:gd name="T26" fmla="*/ 218 w 47"/>
                <a:gd name="T27" fmla="*/ 22 h 168"/>
                <a:gd name="T28" fmla="*/ 211 w 47"/>
                <a:gd name="T29" fmla="*/ 21 h 168"/>
                <a:gd name="T30" fmla="*/ 196 w 47"/>
                <a:gd name="T31" fmla="*/ 19 h 168"/>
                <a:gd name="T32" fmla="*/ 187 w 47"/>
                <a:gd name="T33" fmla="*/ 16 h 168"/>
                <a:gd name="T34" fmla="*/ 196 w 47"/>
                <a:gd name="T35" fmla="*/ 16 h 168"/>
                <a:gd name="T36" fmla="*/ 206 w 47"/>
                <a:gd name="T37" fmla="*/ 16 h 168"/>
                <a:gd name="T38" fmla="*/ 196 w 47"/>
                <a:gd name="T39" fmla="*/ 16 h 168"/>
                <a:gd name="T40" fmla="*/ 187 w 47"/>
                <a:gd name="T41" fmla="*/ 16 h 168"/>
                <a:gd name="T42" fmla="*/ 187 w 47"/>
                <a:gd name="T43" fmla="*/ 16 h 168"/>
                <a:gd name="T44" fmla="*/ 196 w 47"/>
                <a:gd name="T45" fmla="*/ 16 h 168"/>
                <a:gd name="T46" fmla="*/ 196 w 47"/>
                <a:gd name="T47" fmla="*/ 16 h 168"/>
                <a:gd name="T48" fmla="*/ 187 w 47"/>
                <a:gd name="T49" fmla="*/ 16 h 168"/>
                <a:gd name="T50" fmla="*/ 187 w 47"/>
                <a:gd name="T51" fmla="*/ 16 h 168"/>
                <a:gd name="T52" fmla="*/ 196 w 47"/>
                <a:gd name="T53" fmla="*/ 16 h 168"/>
                <a:gd name="T54" fmla="*/ 196 w 47"/>
                <a:gd name="T55" fmla="*/ 14 h 168"/>
                <a:gd name="T56" fmla="*/ 179 w 47"/>
                <a:gd name="T57" fmla="*/ 12 h 168"/>
                <a:gd name="T58" fmla="*/ 136 w 47"/>
                <a:gd name="T59" fmla="*/ 10 h 168"/>
                <a:gd name="T60" fmla="*/ 91 w 47"/>
                <a:gd name="T61" fmla="*/ 9 h 168"/>
                <a:gd name="T62" fmla="*/ 39 w 47"/>
                <a:gd name="T63" fmla="*/ 8 h 168"/>
                <a:gd name="T64" fmla="*/ 2 w 47"/>
                <a:gd name="T65" fmla="*/ 6 h 168"/>
                <a:gd name="T66" fmla="*/ 0 w 47"/>
                <a:gd name="T67" fmla="*/ 4 h 168"/>
                <a:gd name="T68" fmla="*/ 23 w 47"/>
                <a:gd name="T69" fmla="*/ 3 h 168"/>
                <a:gd name="T70" fmla="*/ 26 w 47"/>
                <a:gd name="T71" fmla="*/ 3 h 168"/>
                <a:gd name="T72" fmla="*/ 34 w 47"/>
                <a:gd name="T73" fmla="*/ 3 h 168"/>
                <a:gd name="T74" fmla="*/ 45 w 47"/>
                <a:gd name="T75" fmla="*/ 2 h 168"/>
                <a:gd name="T76" fmla="*/ 74 w 47"/>
                <a:gd name="T77" fmla="*/ 0 h 168"/>
                <a:gd name="T78" fmla="*/ 45 w 47"/>
                <a:gd name="T79" fmla="*/ 3 h 168"/>
                <a:gd name="T80" fmla="*/ 26 w 47"/>
                <a:gd name="T81" fmla="*/ 3 h 168"/>
                <a:gd name="T82" fmla="*/ 3 w 47"/>
                <a:gd name="T83" fmla="*/ 3 h 168"/>
                <a:gd name="T84" fmla="*/ 23 w 47"/>
                <a:gd name="T85" fmla="*/ 5 h 16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 h="168">
                  <a:moveTo>
                    <a:pt x="4" y="34"/>
                  </a:moveTo>
                  <a:lnTo>
                    <a:pt x="6" y="38"/>
                  </a:lnTo>
                  <a:lnTo>
                    <a:pt x="7" y="42"/>
                  </a:lnTo>
                  <a:lnTo>
                    <a:pt x="10" y="47"/>
                  </a:lnTo>
                  <a:lnTo>
                    <a:pt x="14" y="52"/>
                  </a:lnTo>
                  <a:lnTo>
                    <a:pt x="28" y="67"/>
                  </a:lnTo>
                  <a:lnTo>
                    <a:pt x="37" y="88"/>
                  </a:lnTo>
                  <a:lnTo>
                    <a:pt x="39" y="113"/>
                  </a:lnTo>
                  <a:lnTo>
                    <a:pt x="40" y="139"/>
                  </a:lnTo>
                  <a:lnTo>
                    <a:pt x="42" y="146"/>
                  </a:lnTo>
                  <a:lnTo>
                    <a:pt x="44" y="153"/>
                  </a:lnTo>
                  <a:lnTo>
                    <a:pt x="45" y="161"/>
                  </a:lnTo>
                  <a:lnTo>
                    <a:pt x="47" y="168"/>
                  </a:lnTo>
                  <a:lnTo>
                    <a:pt x="42" y="157"/>
                  </a:lnTo>
                  <a:lnTo>
                    <a:pt x="39" y="143"/>
                  </a:lnTo>
                  <a:lnTo>
                    <a:pt x="37" y="129"/>
                  </a:lnTo>
                  <a:lnTo>
                    <a:pt x="36" y="116"/>
                  </a:lnTo>
                  <a:lnTo>
                    <a:pt x="37" y="116"/>
                  </a:lnTo>
                  <a:lnTo>
                    <a:pt x="38" y="114"/>
                  </a:lnTo>
                  <a:lnTo>
                    <a:pt x="37" y="113"/>
                  </a:lnTo>
                  <a:lnTo>
                    <a:pt x="36" y="113"/>
                  </a:lnTo>
                  <a:lnTo>
                    <a:pt x="36" y="112"/>
                  </a:lnTo>
                  <a:lnTo>
                    <a:pt x="37" y="111"/>
                  </a:lnTo>
                  <a:lnTo>
                    <a:pt x="37" y="110"/>
                  </a:lnTo>
                  <a:lnTo>
                    <a:pt x="36" y="107"/>
                  </a:lnTo>
                  <a:lnTo>
                    <a:pt x="36" y="106"/>
                  </a:lnTo>
                  <a:lnTo>
                    <a:pt x="37" y="106"/>
                  </a:lnTo>
                  <a:lnTo>
                    <a:pt x="37" y="91"/>
                  </a:lnTo>
                  <a:lnTo>
                    <a:pt x="33" y="79"/>
                  </a:lnTo>
                  <a:lnTo>
                    <a:pt x="25" y="68"/>
                  </a:lnTo>
                  <a:lnTo>
                    <a:pt x="17" y="58"/>
                  </a:lnTo>
                  <a:lnTo>
                    <a:pt x="8" y="48"/>
                  </a:lnTo>
                  <a:lnTo>
                    <a:pt x="2" y="38"/>
                  </a:lnTo>
                  <a:lnTo>
                    <a:pt x="0" y="27"/>
                  </a:lnTo>
                  <a:lnTo>
                    <a:pt x="4" y="13"/>
                  </a:lnTo>
                  <a:lnTo>
                    <a:pt x="5" y="8"/>
                  </a:lnTo>
                  <a:lnTo>
                    <a:pt x="7" y="4"/>
                  </a:lnTo>
                  <a:lnTo>
                    <a:pt x="9" y="2"/>
                  </a:lnTo>
                  <a:lnTo>
                    <a:pt x="14" y="0"/>
                  </a:lnTo>
                  <a:lnTo>
                    <a:pt x="9" y="6"/>
                  </a:lnTo>
                  <a:lnTo>
                    <a:pt x="5" y="14"/>
                  </a:lnTo>
                  <a:lnTo>
                    <a:pt x="3" y="23"/>
                  </a:lnTo>
                  <a:lnTo>
                    <a:pt x="4" y="34"/>
                  </a:lnTo>
                  <a:close/>
                </a:path>
              </a:pathLst>
            </a:custGeom>
            <a:solidFill>
              <a:srgbClr val="93939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5" name="Freeform 73">
              <a:extLst>
                <a:ext uri="{FF2B5EF4-FFF2-40B4-BE49-F238E27FC236}">
                  <a16:creationId xmlns:a16="http://schemas.microsoft.com/office/drawing/2014/main" id="{4CCCB028-5D2E-45A4-A7A2-EE11E653F6C8}"/>
                </a:ext>
              </a:extLst>
            </p:cNvPr>
            <p:cNvSpPr>
              <a:spLocks/>
            </p:cNvSpPr>
            <p:nvPr/>
          </p:nvSpPr>
          <p:spPr bwMode="gray">
            <a:xfrm>
              <a:off x="3276950" y="3857865"/>
              <a:ext cx="145624" cy="17165"/>
            </a:xfrm>
            <a:custGeom>
              <a:avLst/>
              <a:gdLst>
                <a:gd name="T0" fmla="*/ 281 w 102"/>
                <a:gd name="T1" fmla="*/ 1 h 14"/>
                <a:gd name="T2" fmla="*/ 281 w 102"/>
                <a:gd name="T3" fmla="*/ 3 h 14"/>
                <a:gd name="T4" fmla="*/ 282 w 102"/>
                <a:gd name="T5" fmla="*/ 6 h 14"/>
                <a:gd name="T6" fmla="*/ 285 w 102"/>
                <a:gd name="T7" fmla="*/ 7 h 14"/>
                <a:gd name="T8" fmla="*/ 285 w 102"/>
                <a:gd name="T9" fmla="*/ 7 h 14"/>
                <a:gd name="T10" fmla="*/ 265 w 102"/>
                <a:gd name="T11" fmla="*/ 7 h 14"/>
                <a:gd name="T12" fmla="*/ 32 w 102"/>
                <a:gd name="T13" fmla="*/ 7 h 14"/>
                <a:gd name="T14" fmla="*/ 0 w 102"/>
                <a:gd name="T15" fmla="*/ 0 h 14"/>
                <a:gd name="T16" fmla="*/ 32 w 102"/>
                <a:gd name="T17" fmla="*/ 0 h 14"/>
                <a:gd name="T18" fmla="*/ 66 w 102"/>
                <a:gd name="T19" fmla="*/ 0 h 14"/>
                <a:gd name="T20" fmla="*/ 106 w 102"/>
                <a:gd name="T21" fmla="*/ 0 h 14"/>
                <a:gd name="T22" fmla="*/ 139 w 102"/>
                <a:gd name="T23" fmla="*/ 0 h 14"/>
                <a:gd name="T24" fmla="*/ 179 w 102"/>
                <a:gd name="T25" fmla="*/ 0 h 14"/>
                <a:gd name="T26" fmla="*/ 210 w 102"/>
                <a:gd name="T27" fmla="*/ 0 h 14"/>
                <a:gd name="T28" fmla="*/ 247 w 102"/>
                <a:gd name="T29" fmla="*/ 1 h 14"/>
                <a:gd name="T30" fmla="*/ 281 w 102"/>
                <a:gd name="T31" fmla="*/ 1 h 1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02" h="14">
                  <a:moveTo>
                    <a:pt x="100" y="1"/>
                  </a:moveTo>
                  <a:lnTo>
                    <a:pt x="100" y="3"/>
                  </a:lnTo>
                  <a:lnTo>
                    <a:pt x="101" y="6"/>
                  </a:lnTo>
                  <a:lnTo>
                    <a:pt x="102" y="7"/>
                  </a:lnTo>
                  <a:lnTo>
                    <a:pt x="102" y="10"/>
                  </a:lnTo>
                  <a:lnTo>
                    <a:pt x="94" y="14"/>
                  </a:lnTo>
                  <a:lnTo>
                    <a:pt x="11" y="12"/>
                  </a:lnTo>
                  <a:lnTo>
                    <a:pt x="0" y="0"/>
                  </a:lnTo>
                  <a:lnTo>
                    <a:pt x="11" y="0"/>
                  </a:lnTo>
                  <a:lnTo>
                    <a:pt x="24" y="0"/>
                  </a:lnTo>
                  <a:lnTo>
                    <a:pt x="37" y="0"/>
                  </a:lnTo>
                  <a:lnTo>
                    <a:pt x="49" y="0"/>
                  </a:lnTo>
                  <a:lnTo>
                    <a:pt x="63" y="0"/>
                  </a:lnTo>
                  <a:lnTo>
                    <a:pt x="76" y="0"/>
                  </a:lnTo>
                  <a:lnTo>
                    <a:pt x="88" y="1"/>
                  </a:lnTo>
                  <a:lnTo>
                    <a:pt x="100" y="1"/>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6" name="Freeform 74">
              <a:extLst>
                <a:ext uri="{FF2B5EF4-FFF2-40B4-BE49-F238E27FC236}">
                  <a16:creationId xmlns:a16="http://schemas.microsoft.com/office/drawing/2014/main" id="{5F08B8B5-A764-4454-8AA0-71F22D5ACF8E}"/>
                </a:ext>
              </a:extLst>
            </p:cNvPr>
            <p:cNvSpPr>
              <a:spLocks/>
            </p:cNvSpPr>
            <p:nvPr/>
          </p:nvSpPr>
          <p:spPr bwMode="gray">
            <a:xfrm>
              <a:off x="3294528" y="3878992"/>
              <a:ext cx="128048" cy="13203"/>
            </a:xfrm>
            <a:custGeom>
              <a:avLst/>
              <a:gdLst>
                <a:gd name="T0" fmla="*/ 266 w 89"/>
                <a:gd name="T1" fmla="*/ 2 h 13"/>
                <a:gd name="T2" fmla="*/ 266 w 89"/>
                <a:gd name="T3" fmla="*/ 2 h 13"/>
                <a:gd name="T4" fmla="*/ 260 w 89"/>
                <a:gd name="T5" fmla="*/ 2 h 13"/>
                <a:gd name="T6" fmla="*/ 251 w 89"/>
                <a:gd name="T7" fmla="*/ 2 h 13"/>
                <a:gd name="T8" fmla="*/ 246 w 89"/>
                <a:gd name="T9" fmla="*/ 2 h 13"/>
                <a:gd name="T10" fmla="*/ 19 w 89"/>
                <a:gd name="T11" fmla="*/ 2 h 13"/>
                <a:gd name="T12" fmla="*/ 0 w 89"/>
                <a:gd name="T13" fmla="*/ 2 h 13"/>
                <a:gd name="T14" fmla="*/ 3 w 89"/>
                <a:gd name="T15" fmla="*/ 0 h 13"/>
                <a:gd name="T16" fmla="*/ 266 w 89"/>
                <a:gd name="T17" fmla="*/ 2 h 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9" h="13">
                  <a:moveTo>
                    <a:pt x="89" y="2"/>
                  </a:moveTo>
                  <a:lnTo>
                    <a:pt x="89" y="6"/>
                  </a:lnTo>
                  <a:lnTo>
                    <a:pt x="87" y="9"/>
                  </a:lnTo>
                  <a:lnTo>
                    <a:pt x="85" y="11"/>
                  </a:lnTo>
                  <a:lnTo>
                    <a:pt x="83" y="13"/>
                  </a:lnTo>
                  <a:lnTo>
                    <a:pt x="7" y="11"/>
                  </a:lnTo>
                  <a:lnTo>
                    <a:pt x="0" y="3"/>
                  </a:lnTo>
                  <a:lnTo>
                    <a:pt x="3" y="0"/>
                  </a:lnTo>
                  <a:lnTo>
                    <a:pt x="89" y="2"/>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7" name="Freeform 75">
              <a:extLst>
                <a:ext uri="{FF2B5EF4-FFF2-40B4-BE49-F238E27FC236}">
                  <a16:creationId xmlns:a16="http://schemas.microsoft.com/office/drawing/2014/main" id="{F2A76BCF-B7D2-463D-BF60-B97565F08850}"/>
                </a:ext>
              </a:extLst>
            </p:cNvPr>
            <p:cNvSpPr>
              <a:spLocks/>
            </p:cNvSpPr>
            <p:nvPr/>
          </p:nvSpPr>
          <p:spPr bwMode="gray">
            <a:xfrm>
              <a:off x="2051703" y="3885592"/>
              <a:ext cx="209647" cy="80543"/>
            </a:xfrm>
            <a:custGeom>
              <a:avLst/>
              <a:gdLst>
                <a:gd name="T0" fmla="*/ 730 w 146"/>
                <a:gd name="T1" fmla="*/ 3 h 71"/>
                <a:gd name="T2" fmla="*/ 698 w 146"/>
                <a:gd name="T3" fmla="*/ 4 h 71"/>
                <a:gd name="T4" fmla="*/ 657 w 146"/>
                <a:gd name="T5" fmla="*/ 6 h 71"/>
                <a:gd name="T6" fmla="*/ 621 w 146"/>
                <a:gd name="T7" fmla="*/ 8 h 71"/>
                <a:gd name="T8" fmla="*/ 589 w 146"/>
                <a:gd name="T9" fmla="*/ 9 h 71"/>
                <a:gd name="T10" fmla="*/ 589 w 146"/>
                <a:gd name="T11" fmla="*/ 9 h 71"/>
                <a:gd name="T12" fmla="*/ 581 w 146"/>
                <a:gd name="T13" fmla="*/ 9 h 71"/>
                <a:gd name="T14" fmla="*/ 571 w 146"/>
                <a:gd name="T15" fmla="*/ 11 h 71"/>
                <a:gd name="T16" fmla="*/ 567 w 146"/>
                <a:gd name="T17" fmla="*/ 11 h 71"/>
                <a:gd name="T18" fmla="*/ 558 w 146"/>
                <a:gd name="T19" fmla="*/ 11 h 71"/>
                <a:gd name="T20" fmla="*/ 522 w 146"/>
                <a:gd name="T21" fmla="*/ 11 h 71"/>
                <a:gd name="T22" fmla="*/ 480 w 146"/>
                <a:gd name="T23" fmla="*/ 11 h 71"/>
                <a:gd name="T24" fmla="*/ 436 w 146"/>
                <a:gd name="T25" fmla="*/ 11 h 71"/>
                <a:gd name="T26" fmla="*/ 393 w 146"/>
                <a:gd name="T27" fmla="*/ 9 h 71"/>
                <a:gd name="T28" fmla="*/ 353 w 146"/>
                <a:gd name="T29" fmla="*/ 9 h 71"/>
                <a:gd name="T30" fmla="*/ 317 w 146"/>
                <a:gd name="T31" fmla="*/ 9 h 71"/>
                <a:gd name="T32" fmla="*/ 271 w 146"/>
                <a:gd name="T33" fmla="*/ 9 h 71"/>
                <a:gd name="T34" fmla="*/ 236 w 146"/>
                <a:gd name="T35" fmla="*/ 8 h 71"/>
                <a:gd name="T36" fmla="*/ 218 w 146"/>
                <a:gd name="T37" fmla="*/ 8 h 71"/>
                <a:gd name="T38" fmla="*/ 217 w 146"/>
                <a:gd name="T39" fmla="*/ 8 h 71"/>
                <a:gd name="T40" fmla="*/ 216 w 146"/>
                <a:gd name="T41" fmla="*/ 8 h 71"/>
                <a:gd name="T42" fmla="*/ 212 w 146"/>
                <a:gd name="T43" fmla="*/ 8 h 71"/>
                <a:gd name="T44" fmla="*/ 236 w 146"/>
                <a:gd name="T45" fmla="*/ 8 h 71"/>
                <a:gd name="T46" fmla="*/ 248 w 146"/>
                <a:gd name="T47" fmla="*/ 8 h 71"/>
                <a:gd name="T48" fmla="*/ 271 w 146"/>
                <a:gd name="T49" fmla="*/ 8 h 71"/>
                <a:gd name="T50" fmla="*/ 299 w 146"/>
                <a:gd name="T51" fmla="*/ 7 h 71"/>
                <a:gd name="T52" fmla="*/ 248 w 146"/>
                <a:gd name="T53" fmla="*/ 7 h 71"/>
                <a:gd name="T54" fmla="*/ 217 w 146"/>
                <a:gd name="T55" fmla="*/ 7 h 71"/>
                <a:gd name="T56" fmla="*/ 189 w 146"/>
                <a:gd name="T57" fmla="*/ 6 h 71"/>
                <a:gd name="T58" fmla="*/ 162 w 146"/>
                <a:gd name="T59" fmla="*/ 5 h 71"/>
                <a:gd name="T60" fmla="*/ 142 w 146"/>
                <a:gd name="T61" fmla="*/ 5 h 71"/>
                <a:gd name="T62" fmla="*/ 120 w 146"/>
                <a:gd name="T63" fmla="*/ 5 h 71"/>
                <a:gd name="T64" fmla="*/ 98 w 146"/>
                <a:gd name="T65" fmla="*/ 5 h 71"/>
                <a:gd name="T66" fmla="*/ 73 w 146"/>
                <a:gd name="T67" fmla="*/ 5 h 71"/>
                <a:gd name="T68" fmla="*/ 56 w 146"/>
                <a:gd name="T69" fmla="*/ 6 h 71"/>
                <a:gd name="T70" fmla="*/ 38 w 146"/>
                <a:gd name="T71" fmla="*/ 6 h 71"/>
                <a:gd name="T72" fmla="*/ 22 w 146"/>
                <a:gd name="T73" fmla="*/ 6 h 71"/>
                <a:gd name="T74" fmla="*/ 0 w 146"/>
                <a:gd name="T75" fmla="*/ 6 h 71"/>
                <a:gd name="T76" fmla="*/ 25 w 146"/>
                <a:gd name="T77" fmla="*/ 5 h 71"/>
                <a:gd name="T78" fmla="*/ 49 w 146"/>
                <a:gd name="T79" fmla="*/ 4 h 71"/>
                <a:gd name="T80" fmla="*/ 73 w 146"/>
                <a:gd name="T81" fmla="*/ 3 h 71"/>
                <a:gd name="T82" fmla="*/ 105 w 146"/>
                <a:gd name="T83" fmla="*/ 3 h 71"/>
                <a:gd name="T84" fmla="*/ 126 w 146"/>
                <a:gd name="T85" fmla="*/ 3 h 71"/>
                <a:gd name="T86" fmla="*/ 146 w 146"/>
                <a:gd name="T87" fmla="*/ 3 h 71"/>
                <a:gd name="T88" fmla="*/ 180 w 146"/>
                <a:gd name="T89" fmla="*/ 3 h 71"/>
                <a:gd name="T90" fmla="*/ 207 w 146"/>
                <a:gd name="T91" fmla="*/ 0 h 71"/>
                <a:gd name="T92" fmla="*/ 270 w 146"/>
                <a:gd name="T93" fmla="*/ 3 h 71"/>
                <a:gd name="T94" fmla="*/ 326 w 146"/>
                <a:gd name="T95" fmla="*/ 3 h 71"/>
                <a:gd name="T96" fmla="*/ 404 w 146"/>
                <a:gd name="T97" fmla="*/ 3 h 71"/>
                <a:gd name="T98" fmla="*/ 464 w 146"/>
                <a:gd name="T99" fmla="*/ 3 h 71"/>
                <a:gd name="T100" fmla="*/ 531 w 146"/>
                <a:gd name="T101" fmla="*/ 3 h 71"/>
                <a:gd name="T102" fmla="*/ 604 w 146"/>
                <a:gd name="T103" fmla="*/ 3 h 71"/>
                <a:gd name="T104" fmla="*/ 669 w 146"/>
                <a:gd name="T105" fmla="*/ 3 h 71"/>
                <a:gd name="T106" fmla="*/ 730 w 146"/>
                <a:gd name="T107" fmla="*/ 3 h 7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46" h="71">
                  <a:moveTo>
                    <a:pt x="146" y="18"/>
                  </a:moveTo>
                  <a:lnTo>
                    <a:pt x="139" y="29"/>
                  </a:lnTo>
                  <a:lnTo>
                    <a:pt x="131" y="40"/>
                  </a:lnTo>
                  <a:lnTo>
                    <a:pt x="124" y="50"/>
                  </a:lnTo>
                  <a:lnTo>
                    <a:pt x="118" y="61"/>
                  </a:lnTo>
                  <a:lnTo>
                    <a:pt x="115" y="63"/>
                  </a:lnTo>
                  <a:lnTo>
                    <a:pt x="114" y="66"/>
                  </a:lnTo>
                  <a:lnTo>
                    <a:pt x="113" y="69"/>
                  </a:lnTo>
                  <a:lnTo>
                    <a:pt x="112" y="71"/>
                  </a:lnTo>
                  <a:lnTo>
                    <a:pt x="104" y="70"/>
                  </a:lnTo>
                  <a:lnTo>
                    <a:pt x="95" y="69"/>
                  </a:lnTo>
                  <a:lnTo>
                    <a:pt x="87" y="67"/>
                  </a:lnTo>
                  <a:lnTo>
                    <a:pt x="79" y="64"/>
                  </a:lnTo>
                  <a:lnTo>
                    <a:pt x="70" y="63"/>
                  </a:lnTo>
                  <a:lnTo>
                    <a:pt x="63" y="60"/>
                  </a:lnTo>
                  <a:lnTo>
                    <a:pt x="54" y="57"/>
                  </a:lnTo>
                  <a:lnTo>
                    <a:pt x="46" y="55"/>
                  </a:lnTo>
                  <a:lnTo>
                    <a:pt x="45" y="54"/>
                  </a:lnTo>
                  <a:lnTo>
                    <a:pt x="44" y="53"/>
                  </a:lnTo>
                  <a:lnTo>
                    <a:pt x="43" y="50"/>
                  </a:lnTo>
                  <a:lnTo>
                    <a:pt x="42" y="48"/>
                  </a:lnTo>
                  <a:lnTo>
                    <a:pt x="46" y="48"/>
                  </a:lnTo>
                  <a:lnTo>
                    <a:pt x="50" y="48"/>
                  </a:lnTo>
                  <a:lnTo>
                    <a:pt x="54" y="48"/>
                  </a:lnTo>
                  <a:lnTo>
                    <a:pt x="59" y="45"/>
                  </a:lnTo>
                  <a:lnTo>
                    <a:pt x="50" y="44"/>
                  </a:lnTo>
                  <a:lnTo>
                    <a:pt x="44" y="42"/>
                  </a:lnTo>
                  <a:lnTo>
                    <a:pt x="38" y="37"/>
                  </a:lnTo>
                  <a:lnTo>
                    <a:pt x="32" y="31"/>
                  </a:lnTo>
                  <a:lnTo>
                    <a:pt x="28" y="31"/>
                  </a:lnTo>
                  <a:lnTo>
                    <a:pt x="24" y="31"/>
                  </a:lnTo>
                  <a:lnTo>
                    <a:pt x="20" y="32"/>
                  </a:lnTo>
                  <a:lnTo>
                    <a:pt x="15" y="34"/>
                  </a:lnTo>
                  <a:lnTo>
                    <a:pt x="11" y="35"/>
                  </a:lnTo>
                  <a:lnTo>
                    <a:pt x="8" y="36"/>
                  </a:lnTo>
                  <a:lnTo>
                    <a:pt x="4" y="37"/>
                  </a:lnTo>
                  <a:lnTo>
                    <a:pt x="0" y="37"/>
                  </a:lnTo>
                  <a:lnTo>
                    <a:pt x="5" y="32"/>
                  </a:lnTo>
                  <a:lnTo>
                    <a:pt x="10" y="28"/>
                  </a:lnTo>
                  <a:lnTo>
                    <a:pt x="15" y="23"/>
                  </a:lnTo>
                  <a:lnTo>
                    <a:pt x="21" y="18"/>
                  </a:lnTo>
                  <a:lnTo>
                    <a:pt x="25" y="15"/>
                  </a:lnTo>
                  <a:lnTo>
                    <a:pt x="30" y="10"/>
                  </a:lnTo>
                  <a:lnTo>
                    <a:pt x="35" y="5"/>
                  </a:lnTo>
                  <a:lnTo>
                    <a:pt x="41" y="0"/>
                  </a:lnTo>
                  <a:lnTo>
                    <a:pt x="53" y="3"/>
                  </a:lnTo>
                  <a:lnTo>
                    <a:pt x="66" y="4"/>
                  </a:lnTo>
                  <a:lnTo>
                    <a:pt x="80" y="6"/>
                  </a:lnTo>
                  <a:lnTo>
                    <a:pt x="93" y="8"/>
                  </a:lnTo>
                  <a:lnTo>
                    <a:pt x="106" y="10"/>
                  </a:lnTo>
                  <a:lnTo>
                    <a:pt x="120" y="12"/>
                  </a:lnTo>
                  <a:lnTo>
                    <a:pt x="133" y="16"/>
                  </a:lnTo>
                  <a:lnTo>
                    <a:pt x="146"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8" name="Freeform 76">
              <a:extLst>
                <a:ext uri="{FF2B5EF4-FFF2-40B4-BE49-F238E27FC236}">
                  <a16:creationId xmlns:a16="http://schemas.microsoft.com/office/drawing/2014/main" id="{BF7F9A22-0135-405F-A3BD-E710344E77B6}"/>
                </a:ext>
              </a:extLst>
            </p:cNvPr>
            <p:cNvSpPr>
              <a:spLocks/>
            </p:cNvSpPr>
            <p:nvPr/>
          </p:nvSpPr>
          <p:spPr bwMode="gray">
            <a:xfrm>
              <a:off x="3315869" y="3910680"/>
              <a:ext cx="124283" cy="76583"/>
            </a:xfrm>
            <a:custGeom>
              <a:avLst/>
              <a:gdLst>
                <a:gd name="T0" fmla="*/ 265 w 86"/>
                <a:gd name="T1" fmla="*/ 3 h 69"/>
                <a:gd name="T2" fmla="*/ 245 w 86"/>
                <a:gd name="T3" fmla="*/ 6 h 69"/>
                <a:gd name="T4" fmla="*/ 229 w 86"/>
                <a:gd name="T5" fmla="*/ 10 h 69"/>
                <a:gd name="T6" fmla="*/ 211 w 86"/>
                <a:gd name="T7" fmla="*/ 15 h 69"/>
                <a:gd name="T8" fmla="*/ 188 w 86"/>
                <a:gd name="T9" fmla="*/ 20 h 69"/>
                <a:gd name="T10" fmla="*/ 183 w 86"/>
                <a:gd name="T11" fmla="*/ 20 h 69"/>
                <a:gd name="T12" fmla="*/ 163 w 86"/>
                <a:gd name="T13" fmla="*/ 17 h 69"/>
                <a:gd name="T14" fmla="*/ 143 w 86"/>
                <a:gd name="T15" fmla="*/ 14 h 69"/>
                <a:gd name="T16" fmla="*/ 123 w 86"/>
                <a:gd name="T17" fmla="*/ 11 h 69"/>
                <a:gd name="T18" fmla="*/ 104 w 86"/>
                <a:gd name="T19" fmla="*/ 9 h 69"/>
                <a:gd name="T20" fmla="*/ 78 w 86"/>
                <a:gd name="T21" fmla="*/ 7 h 69"/>
                <a:gd name="T22" fmla="*/ 58 w 86"/>
                <a:gd name="T23" fmla="*/ 5 h 69"/>
                <a:gd name="T24" fmla="*/ 32 w 86"/>
                <a:gd name="T25" fmla="*/ 3 h 69"/>
                <a:gd name="T26" fmla="*/ 0 w 86"/>
                <a:gd name="T27" fmla="*/ 3 h 69"/>
                <a:gd name="T28" fmla="*/ 1 w 86"/>
                <a:gd name="T29" fmla="*/ 0 h 69"/>
                <a:gd name="T30" fmla="*/ 35 w 86"/>
                <a:gd name="T31" fmla="*/ 1 h 69"/>
                <a:gd name="T32" fmla="*/ 68 w 86"/>
                <a:gd name="T33" fmla="*/ 1 h 69"/>
                <a:gd name="T34" fmla="*/ 104 w 86"/>
                <a:gd name="T35" fmla="*/ 1 h 69"/>
                <a:gd name="T36" fmla="*/ 138 w 86"/>
                <a:gd name="T37" fmla="*/ 1 h 69"/>
                <a:gd name="T38" fmla="*/ 172 w 86"/>
                <a:gd name="T39" fmla="*/ 2 h 69"/>
                <a:gd name="T40" fmla="*/ 205 w 86"/>
                <a:gd name="T41" fmla="*/ 2 h 69"/>
                <a:gd name="T42" fmla="*/ 231 w 86"/>
                <a:gd name="T43" fmla="*/ 3 h 69"/>
                <a:gd name="T44" fmla="*/ 265 w 86"/>
                <a:gd name="T45" fmla="*/ 3 h 6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6" h="69">
                  <a:moveTo>
                    <a:pt x="86" y="5"/>
                  </a:moveTo>
                  <a:lnTo>
                    <a:pt x="80" y="20"/>
                  </a:lnTo>
                  <a:lnTo>
                    <a:pt x="74" y="35"/>
                  </a:lnTo>
                  <a:lnTo>
                    <a:pt x="68" y="52"/>
                  </a:lnTo>
                  <a:lnTo>
                    <a:pt x="61" y="67"/>
                  </a:lnTo>
                  <a:lnTo>
                    <a:pt x="59" y="69"/>
                  </a:lnTo>
                  <a:lnTo>
                    <a:pt x="53" y="58"/>
                  </a:lnTo>
                  <a:lnTo>
                    <a:pt x="47" y="48"/>
                  </a:lnTo>
                  <a:lnTo>
                    <a:pt x="40" y="40"/>
                  </a:lnTo>
                  <a:lnTo>
                    <a:pt x="33" y="32"/>
                  </a:lnTo>
                  <a:lnTo>
                    <a:pt x="25" y="24"/>
                  </a:lnTo>
                  <a:lnTo>
                    <a:pt x="18" y="17"/>
                  </a:lnTo>
                  <a:lnTo>
                    <a:pt x="10" y="9"/>
                  </a:lnTo>
                  <a:lnTo>
                    <a:pt x="0" y="3"/>
                  </a:lnTo>
                  <a:lnTo>
                    <a:pt x="1" y="0"/>
                  </a:lnTo>
                  <a:lnTo>
                    <a:pt x="11" y="1"/>
                  </a:lnTo>
                  <a:lnTo>
                    <a:pt x="22" y="1"/>
                  </a:lnTo>
                  <a:lnTo>
                    <a:pt x="33" y="1"/>
                  </a:lnTo>
                  <a:lnTo>
                    <a:pt x="44" y="1"/>
                  </a:lnTo>
                  <a:lnTo>
                    <a:pt x="55" y="2"/>
                  </a:lnTo>
                  <a:lnTo>
                    <a:pt x="67" y="2"/>
                  </a:lnTo>
                  <a:lnTo>
                    <a:pt x="76" y="3"/>
                  </a:lnTo>
                  <a:lnTo>
                    <a:pt x="86" y="5"/>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09" name="Freeform 77">
              <a:extLst>
                <a:ext uri="{FF2B5EF4-FFF2-40B4-BE49-F238E27FC236}">
                  <a16:creationId xmlns:a16="http://schemas.microsoft.com/office/drawing/2014/main" id="{5ED5FC68-4AF1-4D92-8247-F73F49A31A84}"/>
                </a:ext>
              </a:extLst>
            </p:cNvPr>
            <p:cNvSpPr>
              <a:spLocks/>
            </p:cNvSpPr>
            <p:nvPr/>
          </p:nvSpPr>
          <p:spPr bwMode="gray">
            <a:xfrm>
              <a:off x="3303314" y="3922565"/>
              <a:ext cx="115495" cy="130718"/>
            </a:xfrm>
            <a:custGeom>
              <a:avLst/>
              <a:gdLst>
                <a:gd name="T0" fmla="*/ 368 w 80"/>
                <a:gd name="T1" fmla="*/ 10 h 117"/>
                <a:gd name="T2" fmla="*/ 381 w 80"/>
                <a:gd name="T3" fmla="*/ 11 h 117"/>
                <a:gd name="T4" fmla="*/ 405 w 80"/>
                <a:gd name="T5" fmla="*/ 13 h 117"/>
                <a:gd name="T6" fmla="*/ 427 w 80"/>
                <a:gd name="T7" fmla="*/ 14 h 117"/>
                <a:gd name="T8" fmla="*/ 429 w 80"/>
                <a:gd name="T9" fmla="*/ 15 h 117"/>
                <a:gd name="T10" fmla="*/ 429 w 80"/>
                <a:gd name="T11" fmla="*/ 15 h 117"/>
                <a:gd name="T12" fmla="*/ 429 w 80"/>
                <a:gd name="T13" fmla="*/ 15 h 117"/>
                <a:gd name="T14" fmla="*/ 429 w 80"/>
                <a:gd name="T15" fmla="*/ 15 h 117"/>
                <a:gd name="T16" fmla="*/ 427 w 80"/>
                <a:gd name="T17" fmla="*/ 15 h 117"/>
                <a:gd name="T18" fmla="*/ 385 w 80"/>
                <a:gd name="T19" fmla="*/ 15 h 117"/>
                <a:gd name="T20" fmla="*/ 359 w 80"/>
                <a:gd name="T21" fmla="*/ 14 h 117"/>
                <a:gd name="T22" fmla="*/ 323 w 80"/>
                <a:gd name="T23" fmla="*/ 14 h 117"/>
                <a:gd name="T24" fmla="*/ 278 w 80"/>
                <a:gd name="T25" fmla="*/ 13 h 117"/>
                <a:gd name="T26" fmla="*/ 244 w 80"/>
                <a:gd name="T27" fmla="*/ 14 h 117"/>
                <a:gd name="T28" fmla="*/ 212 w 80"/>
                <a:gd name="T29" fmla="*/ 14 h 117"/>
                <a:gd name="T30" fmla="*/ 183 w 80"/>
                <a:gd name="T31" fmla="*/ 15 h 117"/>
                <a:gd name="T32" fmla="*/ 143 w 80"/>
                <a:gd name="T33" fmla="*/ 15 h 117"/>
                <a:gd name="T34" fmla="*/ 113 w 80"/>
                <a:gd name="T35" fmla="*/ 15 h 117"/>
                <a:gd name="T36" fmla="*/ 81 w 80"/>
                <a:gd name="T37" fmla="*/ 15 h 117"/>
                <a:gd name="T38" fmla="*/ 43 w 80"/>
                <a:gd name="T39" fmla="*/ 15 h 117"/>
                <a:gd name="T40" fmla="*/ 2 w 80"/>
                <a:gd name="T41" fmla="*/ 15 h 117"/>
                <a:gd name="T42" fmla="*/ 0 w 80"/>
                <a:gd name="T43" fmla="*/ 15 h 117"/>
                <a:gd name="T44" fmla="*/ 1 w 80"/>
                <a:gd name="T45" fmla="*/ 14 h 117"/>
                <a:gd name="T46" fmla="*/ 3 w 80"/>
                <a:gd name="T47" fmla="*/ 14 h 117"/>
                <a:gd name="T48" fmla="*/ 3 w 80"/>
                <a:gd name="T49" fmla="*/ 13 h 117"/>
                <a:gd name="T50" fmla="*/ 28 w 80"/>
                <a:gd name="T51" fmla="*/ 13 h 117"/>
                <a:gd name="T52" fmla="*/ 32 w 80"/>
                <a:gd name="T53" fmla="*/ 12 h 117"/>
                <a:gd name="T54" fmla="*/ 37 w 80"/>
                <a:gd name="T55" fmla="*/ 11 h 117"/>
                <a:gd name="T56" fmla="*/ 43 w 80"/>
                <a:gd name="T57" fmla="*/ 10 h 117"/>
                <a:gd name="T58" fmla="*/ 49 w 80"/>
                <a:gd name="T59" fmla="*/ 10 h 117"/>
                <a:gd name="T60" fmla="*/ 56 w 80"/>
                <a:gd name="T61" fmla="*/ 9 h 117"/>
                <a:gd name="T62" fmla="*/ 61 w 80"/>
                <a:gd name="T63" fmla="*/ 9 h 117"/>
                <a:gd name="T64" fmla="*/ 61 w 80"/>
                <a:gd name="T65" fmla="*/ 8 h 117"/>
                <a:gd name="T66" fmla="*/ 61 w 80"/>
                <a:gd name="T67" fmla="*/ 8 h 117"/>
                <a:gd name="T68" fmla="*/ 61 w 80"/>
                <a:gd name="T69" fmla="*/ 7 h 117"/>
                <a:gd name="T70" fmla="*/ 56 w 80"/>
                <a:gd name="T71" fmla="*/ 6 h 117"/>
                <a:gd name="T72" fmla="*/ 61 w 80"/>
                <a:gd name="T73" fmla="*/ 7 h 117"/>
                <a:gd name="T74" fmla="*/ 56 w 80"/>
                <a:gd name="T75" fmla="*/ 6 h 117"/>
                <a:gd name="T76" fmla="*/ 49 w 80"/>
                <a:gd name="T77" fmla="*/ 4 h 117"/>
                <a:gd name="T78" fmla="*/ 43 w 80"/>
                <a:gd name="T79" fmla="*/ 3 h 117"/>
                <a:gd name="T80" fmla="*/ 49 w 80"/>
                <a:gd name="T81" fmla="*/ 3 h 117"/>
                <a:gd name="T82" fmla="*/ 49 w 80"/>
                <a:gd name="T83" fmla="*/ 3 h 117"/>
                <a:gd name="T84" fmla="*/ 49 w 80"/>
                <a:gd name="T85" fmla="*/ 3 h 117"/>
                <a:gd name="T86" fmla="*/ 49 w 80"/>
                <a:gd name="T87" fmla="*/ 3 h 117"/>
                <a:gd name="T88" fmla="*/ 49 w 80"/>
                <a:gd name="T89" fmla="*/ 0 h 117"/>
                <a:gd name="T90" fmla="*/ 107 w 80"/>
                <a:gd name="T91" fmla="*/ 3 h 117"/>
                <a:gd name="T92" fmla="*/ 159 w 80"/>
                <a:gd name="T93" fmla="*/ 3 h 117"/>
                <a:gd name="T94" fmla="*/ 199 w 80"/>
                <a:gd name="T95" fmla="*/ 3 h 117"/>
                <a:gd name="T96" fmla="*/ 242 w 80"/>
                <a:gd name="T97" fmla="*/ 4 h 117"/>
                <a:gd name="T98" fmla="*/ 278 w 80"/>
                <a:gd name="T99" fmla="*/ 6 h 117"/>
                <a:gd name="T100" fmla="*/ 306 w 80"/>
                <a:gd name="T101" fmla="*/ 7 h 117"/>
                <a:gd name="T102" fmla="*/ 335 w 80"/>
                <a:gd name="T103" fmla="*/ 8 h 117"/>
                <a:gd name="T104" fmla="*/ 368 w 80"/>
                <a:gd name="T105" fmla="*/ 10 h 1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0" h="117">
                  <a:moveTo>
                    <a:pt x="68" y="73"/>
                  </a:moveTo>
                  <a:lnTo>
                    <a:pt x="71" y="83"/>
                  </a:lnTo>
                  <a:lnTo>
                    <a:pt x="76" y="94"/>
                  </a:lnTo>
                  <a:lnTo>
                    <a:pt x="79" y="104"/>
                  </a:lnTo>
                  <a:lnTo>
                    <a:pt x="80" y="116"/>
                  </a:lnTo>
                  <a:lnTo>
                    <a:pt x="80" y="117"/>
                  </a:lnTo>
                  <a:lnTo>
                    <a:pt x="79" y="117"/>
                  </a:lnTo>
                  <a:lnTo>
                    <a:pt x="72" y="113"/>
                  </a:lnTo>
                  <a:lnTo>
                    <a:pt x="67" y="106"/>
                  </a:lnTo>
                  <a:lnTo>
                    <a:pt x="60" y="100"/>
                  </a:lnTo>
                  <a:lnTo>
                    <a:pt x="51" y="99"/>
                  </a:lnTo>
                  <a:lnTo>
                    <a:pt x="45" y="101"/>
                  </a:lnTo>
                  <a:lnTo>
                    <a:pt x="39" y="103"/>
                  </a:lnTo>
                  <a:lnTo>
                    <a:pt x="33" y="107"/>
                  </a:lnTo>
                  <a:lnTo>
                    <a:pt x="27" y="109"/>
                  </a:lnTo>
                  <a:lnTo>
                    <a:pt x="21" y="112"/>
                  </a:lnTo>
                  <a:lnTo>
                    <a:pt x="15" y="113"/>
                  </a:lnTo>
                  <a:lnTo>
                    <a:pt x="8" y="115"/>
                  </a:lnTo>
                  <a:lnTo>
                    <a:pt x="2" y="116"/>
                  </a:lnTo>
                  <a:lnTo>
                    <a:pt x="0" y="110"/>
                  </a:lnTo>
                  <a:lnTo>
                    <a:pt x="1" y="106"/>
                  </a:lnTo>
                  <a:lnTo>
                    <a:pt x="3" y="101"/>
                  </a:lnTo>
                  <a:lnTo>
                    <a:pt x="3" y="95"/>
                  </a:lnTo>
                  <a:lnTo>
                    <a:pt x="5" y="91"/>
                  </a:lnTo>
                  <a:lnTo>
                    <a:pt x="6" y="86"/>
                  </a:lnTo>
                  <a:lnTo>
                    <a:pt x="7" y="81"/>
                  </a:lnTo>
                  <a:lnTo>
                    <a:pt x="8" y="76"/>
                  </a:lnTo>
                  <a:lnTo>
                    <a:pt x="9" y="76"/>
                  </a:lnTo>
                  <a:lnTo>
                    <a:pt x="10" y="68"/>
                  </a:lnTo>
                  <a:lnTo>
                    <a:pt x="11" y="68"/>
                  </a:lnTo>
                  <a:lnTo>
                    <a:pt x="11" y="61"/>
                  </a:lnTo>
                  <a:lnTo>
                    <a:pt x="11" y="55"/>
                  </a:lnTo>
                  <a:lnTo>
                    <a:pt x="11" y="49"/>
                  </a:lnTo>
                  <a:lnTo>
                    <a:pt x="10" y="45"/>
                  </a:lnTo>
                  <a:lnTo>
                    <a:pt x="11" y="47"/>
                  </a:lnTo>
                  <a:lnTo>
                    <a:pt x="10" y="41"/>
                  </a:lnTo>
                  <a:lnTo>
                    <a:pt x="9" y="32"/>
                  </a:lnTo>
                  <a:lnTo>
                    <a:pt x="8" y="25"/>
                  </a:lnTo>
                  <a:lnTo>
                    <a:pt x="9" y="19"/>
                  </a:lnTo>
                  <a:lnTo>
                    <a:pt x="9" y="16"/>
                  </a:lnTo>
                  <a:lnTo>
                    <a:pt x="9" y="10"/>
                  </a:lnTo>
                  <a:lnTo>
                    <a:pt x="9" y="5"/>
                  </a:lnTo>
                  <a:lnTo>
                    <a:pt x="9" y="0"/>
                  </a:lnTo>
                  <a:lnTo>
                    <a:pt x="20" y="8"/>
                  </a:lnTo>
                  <a:lnTo>
                    <a:pt x="29" y="15"/>
                  </a:lnTo>
                  <a:lnTo>
                    <a:pt x="37" y="23"/>
                  </a:lnTo>
                  <a:lnTo>
                    <a:pt x="44" y="32"/>
                  </a:lnTo>
                  <a:lnTo>
                    <a:pt x="51" y="42"/>
                  </a:lnTo>
                  <a:lnTo>
                    <a:pt x="57" y="51"/>
                  </a:lnTo>
                  <a:lnTo>
                    <a:pt x="63" y="62"/>
                  </a:lnTo>
                  <a:lnTo>
                    <a:pt x="68"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10" name="Freeform 78">
              <a:extLst>
                <a:ext uri="{FF2B5EF4-FFF2-40B4-BE49-F238E27FC236}">
                  <a16:creationId xmlns:a16="http://schemas.microsoft.com/office/drawing/2014/main" id="{35315565-8CB2-44D6-8A68-5E21142DD078}"/>
                </a:ext>
              </a:extLst>
            </p:cNvPr>
            <p:cNvSpPr>
              <a:spLocks/>
            </p:cNvSpPr>
            <p:nvPr/>
          </p:nvSpPr>
          <p:spPr bwMode="gray">
            <a:xfrm>
              <a:off x="1130256" y="3989903"/>
              <a:ext cx="284970" cy="400077"/>
            </a:xfrm>
            <a:custGeom>
              <a:avLst/>
              <a:gdLst>
                <a:gd name="T0" fmla="*/ 431 w 197"/>
                <a:gd name="T1" fmla="*/ 7 h 358"/>
                <a:gd name="T2" fmla="*/ 474 w 197"/>
                <a:gd name="T3" fmla="*/ 15 h 358"/>
                <a:gd name="T4" fmla="*/ 491 w 197"/>
                <a:gd name="T5" fmla="*/ 21 h 358"/>
                <a:gd name="T6" fmla="*/ 511 w 197"/>
                <a:gd name="T7" fmla="*/ 25 h 358"/>
                <a:gd name="T8" fmla="*/ 527 w 197"/>
                <a:gd name="T9" fmla="*/ 31 h 358"/>
                <a:gd name="T10" fmla="*/ 529 w 197"/>
                <a:gd name="T11" fmla="*/ 34 h 358"/>
                <a:gd name="T12" fmla="*/ 555 w 197"/>
                <a:gd name="T13" fmla="*/ 37 h 358"/>
                <a:gd name="T14" fmla="*/ 572 w 197"/>
                <a:gd name="T15" fmla="*/ 40 h 358"/>
                <a:gd name="T16" fmla="*/ 586 w 197"/>
                <a:gd name="T17" fmla="*/ 41 h 358"/>
                <a:gd name="T18" fmla="*/ 586 w 197"/>
                <a:gd name="T19" fmla="*/ 44 h 358"/>
                <a:gd name="T20" fmla="*/ 586 w 197"/>
                <a:gd name="T21" fmla="*/ 50 h 358"/>
                <a:gd name="T22" fmla="*/ 591 w 197"/>
                <a:gd name="T23" fmla="*/ 58 h 358"/>
                <a:gd name="T24" fmla="*/ 584 w 197"/>
                <a:gd name="T25" fmla="*/ 66 h 358"/>
                <a:gd name="T26" fmla="*/ 575 w 197"/>
                <a:gd name="T27" fmla="*/ 74 h 358"/>
                <a:gd name="T28" fmla="*/ 544 w 197"/>
                <a:gd name="T29" fmla="*/ 75 h 358"/>
                <a:gd name="T30" fmla="*/ 513 w 197"/>
                <a:gd name="T31" fmla="*/ 77 h 358"/>
                <a:gd name="T32" fmla="*/ 475 w 197"/>
                <a:gd name="T33" fmla="*/ 78 h 358"/>
                <a:gd name="T34" fmla="*/ 444 w 197"/>
                <a:gd name="T35" fmla="*/ 78 h 358"/>
                <a:gd name="T36" fmla="*/ 430 w 197"/>
                <a:gd name="T37" fmla="*/ 81 h 358"/>
                <a:gd name="T38" fmla="*/ 422 w 197"/>
                <a:gd name="T39" fmla="*/ 81 h 358"/>
                <a:gd name="T40" fmla="*/ 421 w 197"/>
                <a:gd name="T41" fmla="*/ 82 h 358"/>
                <a:gd name="T42" fmla="*/ 428 w 197"/>
                <a:gd name="T43" fmla="*/ 85 h 358"/>
                <a:gd name="T44" fmla="*/ 444 w 197"/>
                <a:gd name="T45" fmla="*/ 86 h 358"/>
                <a:gd name="T46" fmla="*/ 461 w 197"/>
                <a:gd name="T47" fmla="*/ 89 h 358"/>
                <a:gd name="T48" fmla="*/ 461 w 197"/>
                <a:gd name="T49" fmla="*/ 92 h 358"/>
                <a:gd name="T50" fmla="*/ 327 w 197"/>
                <a:gd name="T51" fmla="*/ 91 h 358"/>
                <a:gd name="T52" fmla="*/ 285 w 197"/>
                <a:gd name="T53" fmla="*/ 85 h 358"/>
                <a:gd name="T54" fmla="*/ 243 w 197"/>
                <a:gd name="T55" fmla="*/ 78 h 358"/>
                <a:gd name="T56" fmla="*/ 202 w 197"/>
                <a:gd name="T57" fmla="*/ 72 h 358"/>
                <a:gd name="T58" fmla="*/ 162 w 197"/>
                <a:gd name="T59" fmla="*/ 63 h 358"/>
                <a:gd name="T60" fmla="*/ 125 w 197"/>
                <a:gd name="T61" fmla="*/ 53 h 358"/>
                <a:gd name="T62" fmla="*/ 109 w 197"/>
                <a:gd name="T63" fmla="*/ 49 h 358"/>
                <a:gd name="T64" fmla="*/ 107 w 197"/>
                <a:gd name="T65" fmla="*/ 47 h 358"/>
                <a:gd name="T66" fmla="*/ 107 w 197"/>
                <a:gd name="T67" fmla="*/ 47 h 358"/>
                <a:gd name="T68" fmla="*/ 99 w 197"/>
                <a:gd name="T69" fmla="*/ 45 h 358"/>
                <a:gd name="T70" fmla="*/ 75 w 197"/>
                <a:gd name="T71" fmla="*/ 44 h 358"/>
                <a:gd name="T72" fmla="*/ 52 w 197"/>
                <a:gd name="T73" fmla="*/ 45 h 358"/>
                <a:gd name="T74" fmla="*/ 42 w 197"/>
                <a:gd name="T75" fmla="*/ 47 h 358"/>
                <a:gd name="T76" fmla="*/ 48 w 197"/>
                <a:gd name="T77" fmla="*/ 49 h 358"/>
                <a:gd name="T78" fmla="*/ 39 w 197"/>
                <a:gd name="T79" fmla="*/ 49 h 358"/>
                <a:gd name="T80" fmla="*/ 23 w 197"/>
                <a:gd name="T81" fmla="*/ 47 h 358"/>
                <a:gd name="T82" fmla="*/ 2 w 197"/>
                <a:gd name="T83" fmla="*/ 44 h 358"/>
                <a:gd name="T84" fmla="*/ 1 w 197"/>
                <a:gd name="T85" fmla="*/ 39 h 358"/>
                <a:gd name="T86" fmla="*/ 1 w 197"/>
                <a:gd name="T87" fmla="*/ 36 h 358"/>
                <a:gd name="T88" fmla="*/ 1 w 197"/>
                <a:gd name="T89" fmla="*/ 33 h 358"/>
                <a:gd name="T90" fmla="*/ 20 w 197"/>
                <a:gd name="T91" fmla="*/ 27 h 358"/>
                <a:gd name="T92" fmla="*/ 30 w 197"/>
                <a:gd name="T93" fmla="*/ 25 h 358"/>
                <a:gd name="T94" fmla="*/ 81 w 197"/>
                <a:gd name="T95" fmla="*/ 17 h 358"/>
                <a:gd name="T96" fmla="*/ 143 w 197"/>
                <a:gd name="T97" fmla="*/ 9 h 358"/>
                <a:gd name="T98" fmla="*/ 223 w 197"/>
                <a:gd name="T99" fmla="*/ 4 h 358"/>
                <a:gd name="T100" fmla="*/ 325 w 197"/>
                <a:gd name="T101" fmla="*/ 1 h 358"/>
                <a:gd name="T102" fmla="*/ 377 w 197"/>
                <a:gd name="T103" fmla="*/ 0 h 358"/>
                <a:gd name="T104" fmla="*/ 413 w 197"/>
                <a:gd name="T105" fmla="*/ 3 h 35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7" h="358">
                  <a:moveTo>
                    <a:pt x="138" y="7"/>
                  </a:moveTo>
                  <a:lnTo>
                    <a:pt x="144" y="25"/>
                  </a:lnTo>
                  <a:lnTo>
                    <a:pt x="151" y="42"/>
                  </a:lnTo>
                  <a:lnTo>
                    <a:pt x="158" y="60"/>
                  </a:lnTo>
                  <a:lnTo>
                    <a:pt x="163" y="79"/>
                  </a:lnTo>
                  <a:lnTo>
                    <a:pt x="163" y="78"/>
                  </a:lnTo>
                  <a:lnTo>
                    <a:pt x="167" y="87"/>
                  </a:lnTo>
                  <a:lnTo>
                    <a:pt x="170" y="98"/>
                  </a:lnTo>
                  <a:lnTo>
                    <a:pt x="173" y="107"/>
                  </a:lnTo>
                  <a:lnTo>
                    <a:pt x="175" y="118"/>
                  </a:lnTo>
                  <a:lnTo>
                    <a:pt x="175" y="117"/>
                  </a:lnTo>
                  <a:lnTo>
                    <a:pt x="176" y="126"/>
                  </a:lnTo>
                  <a:lnTo>
                    <a:pt x="180" y="133"/>
                  </a:lnTo>
                  <a:lnTo>
                    <a:pt x="186" y="142"/>
                  </a:lnTo>
                  <a:lnTo>
                    <a:pt x="190" y="149"/>
                  </a:lnTo>
                  <a:lnTo>
                    <a:pt x="191" y="153"/>
                  </a:lnTo>
                  <a:lnTo>
                    <a:pt x="194" y="157"/>
                  </a:lnTo>
                  <a:lnTo>
                    <a:pt x="195" y="161"/>
                  </a:lnTo>
                  <a:lnTo>
                    <a:pt x="194" y="163"/>
                  </a:lnTo>
                  <a:lnTo>
                    <a:pt x="195" y="164"/>
                  </a:lnTo>
                  <a:lnTo>
                    <a:pt x="194" y="178"/>
                  </a:lnTo>
                  <a:lnTo>
                    <a:pt x="195" y="191"/>
                  </a:lnTo>
                  <a:lnTo>
                    <a:pt x="196" y="204"/>
                  </a:lnTo>
                  <a:lnTo>
                    <a:pt x="197" y="219"/>
                  </a:lnTo>
                  <a:lnTo>
                    <a:pt x="195" y="235"/>
                  </a:lnTo>
                  <a:lnTo>
                    <a:pt x="194" y="252"/>
                  </a:lnTo>
                  <a:lnTo>
                    <a:pt x="193" y="268"/>
                  </a:lnTo>
                  <a:lnTo>
                    <a:pt x="192" y="282"/>
                  </a:lnTo>
                  <a:lnTo>
                    <a:pt x="187" y="285"/>
                  </a:lnTo>
                  <a:lnTo>
                    <a:pt x="181" y="287"/>
                  </a:lnTo>
                  <a:lnTo>
                    <a:pt x="176" y="289"/>
                  </a:lnTo>
                  <a:lnTo>
                    <a:pt x="171" y="291"/>
                  </a:lnTo>
                  <a:lnTo>
                    <a:pt x="164" y="293"/>
                  </a:lnTo>
                  <a:lnTo>
                    <a:pt x="159" y="294"/>
                  </a:lnTo>
                  <a:lnTo>
                    <a:pt x="153" y="297"/>
                  </a:lnTo>
                  <a:lnTo>
                    <a:pt x="147" y="299"/>
                  </a:lnTo>
                  <a:lnTo>
                    <a:pt x="146" y="301"/>
                  </a:lnTo>
                  <a:lnTo>
                    <a:pt x="143" y="305"/>
                  </a:lnTo>
                  <a:lnTo>
                    <a:pt x="142" y="307"/>
                  </a:lnTo>
                  <a:lnTo>
                    <a:pt x="141" y="311"/>
                  </a:lnTo>
                  <a:lnTo>
                    <a:pt x="142" y="311"/>
                  </a:lnTo>
                  <a:lnTo>
                    <a:pt x="140" y="314"/>
                  </a:lnTo>
                  <a:lnTo>
                    <a:pt x="141" y="317"/>
                  </a:lnTo>
                  <a:lnTo>
                    <a:pt x="142" y="320"/>
                  </a:lnTo>
                  <a:lnTo>
                    <a:pt x="144" y="324"/>
                  </a:lnTo>
                  <a:lnTo>
                    <a:pt x="147" y="327"/>
                  </a:lnTo>
                  <a:lnTo>
                    <a:pt x="152" y="330"/>
                  </a:lnTo>
                  <a:lnTo>
                    <a:pt x="153" y="336"/>
                  </a:lnTo>
                  <a:lnTo>
                    <a:pt x="153" y="342"/>
                  </a:lnTo>
                  <a:lnTo>
                    <a:pt x="153" y="347"/>
                  </a:lnTo>
                  <a:lnTo>
                    <a:pt x="116" y="358"/>
                  </a:lnTo>
                  <a:lnTo>
                    <a:pt x="109" y="345"/>
                  </a:lnTo>
                  <a:lnTo>
                    <a:pt x="102" y="333"/>
                  </a:lnTo>
                  <a:lnTo>
                    <a:pt x="95" y="321"/>
                  </a:lnTo>
                  <a:lnTo>
                    <a:pt x="88" y="308"/>
                  </a:lnTo>
                  <a:lnTo>
                    <a:pt x="80" y="297"/>
                  </a:lnTo>
                  <a:lnTo>
                    <a:pt x="74" y="285"/>
                  </a:lnTo>
                  <a:lnTo>
                    <a:pt x="67" y="273"/>
                  </a:lnTo>
                  <a:lnTo>
                    <a:pt x="60" y="260"/>
                  </a:lnTo>
                  <a:lnTo>
                    <a:pt x="54" y="241"/>
                  </a:lnTo>
                  <a:lnTo>
                    <a:pt x="49" y="223"/>
                  </a:lnTo>
                  <a:lnTo>
                    <a:pt x="42" y="206"/>
                  </a:lnTo>
                  <a:lnTo>
                    <a:pt x="38" y="188"/>
                  </a:lnTo>
                  <a:lnTo>
                    <a:pt x="37" y="185"/>
                  </a:lnTo>
                  <a:lnTo>
                    <a:pt x="36" y="183"/>
                  </a:lnTo>
                  <a:lnTo>
                    <a:pt x="36" y="181"/>
                  </a:lnTo>
                  <a:lnTo>
                    <a:pt x="37" y="178"/>
                  </a:lnTo>
                  <a:lnTo>
                    <a:pt x="36" y="176"/>
                  </a:lnTo>
                  <a:lnTo>
                    <a:pt x="34" y="174"/>
                  </a:lnTo>
                  <a:lnTo>
                    <a:pt x="33" y="171"/>
                  </a:lnTo>
                  <a:lnTo>
                    <a:pt x="31" y="169"/>
                  </a:lnTo>
                  <a:lnTo>
                    <a:pt x="25" y="168"/>
                  </a:lnTo>
                  <a:lnTo>
                    <a:pt x="21" y="169"/>
                  </a:lnTo>
                  <a:lnTo>
                    <a:pt x="17" y="171"/>
                  </a:lnTo>
                  <a:lnTo>
                    <a:pt x="14" y="175"/>
                  </a:lnTo>
                  <a:lnTo>
                    <a:pt x="14" y="179"/>
                  </a:lnTo>
                  <a:lnTo>
                    <a:pt x="15" y="183"/>
                  </a:lnTo>
                  <a:lnTo>
                    <a:pt x="16" y="187"/>
                  </a:lnTo>
                  <a:lnTo>
                    <a:pt x="17" y="191"/>
                  </a:lnTo>
                  <a:lnTo>
                    <a:pt x="13" y="188"/>
                  </a:lnTo>
                  <a:lnTo>
                    <a:pt x="10" y="183"/>
                  </a:lnTo>
                  <a:lnTo>
                    <a:pt x="8" y="178"/>
                  </a:lnTo>
                  <a:lnTo>
                    <a:pt x="5" y="174"/>
                  </a:lnTo>
                  <a:lnTo>
                    <a:pt x="2" y="166"/>
                  </a:lnTo>
                  <a:lnTo>
                    <a:pt x="1" y="157"/>
                  </a:lnTo>
                  <a:lnTo>
                    <a:pt x="1" y="148"/>
                  </a:lnTo>
                  <a:lnTo>
                    <a:pt x="0" y="142"/>
                  </a:lnTo>
                  <a:lnTo>
                    <a:pt x="1" y="138"/>
                  </a:lnTo>
                  <a:lnTo>
                    <a:pt x="0" y="137"/>
                  </a:lnTo>
                  <a:lnTo>
                    <a:pt x="1" y="125"/>
                  </a:lnTo>
                  <a:lnTo>
                    <a:pt x="3" y="113"/>
                  </a:lnTo>
                  <a:lnTo>
                    <a:pt x="7" y="103"/>
                  </a:lnTo>
                  <a:lnTo>
                    <a:pt x="11" y="93"/>
                  </a:lnTo>
                  <a:lnTo>
                    <a:pt x="10" y="92"/>
                  </a:lnTo>
                  <a:lnTo>
                    <a:pt x="17" y="78"/>
                  </a:lnTo>
                  <a:lnTo>
                    <a:pt x="27" y="64"/>
                  </a:lnTo>
                  <a:lnTo>
                    <a:pt x="36" y="49"/>
                  </a:lnTo>
                  <a:lnTo>
                    <a:pt x="48" y="36"/>
                  </a:lnTo>
                  <a:lnTo>
                    <a:pt x="59" y="25"/>
                  </a:lnTo>
                  <a:lnTo>
                    <a:pt x="74" y="15"/>
                  </a:lnTo>
                  <a:lnTo>
                    <a:pt x="90" y="7"/>
                  </a:lnTo>
                  <a:lnTo>
                    <a:pt x="108" y="1"/>
                  </a:lnTo>
                  <a:lnTo>
                    <a:pt x="116" y="1"/>
                  </a:lnTo>
                  <a:lnTo>
                    <a:pt x="126" y="0"/>
                  </a:lnTo>
                  <a:lnTo>
                    <a:pt x="133" y="2"/>
                  </a:lnTo>
                  <a:lnTo>
                    <a:pt x="138" y="7"/>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11" name="Freeform 79">
              <a:extLst>
                <a:ext uri="{FF2B5EF4-FFF2-40B4-BE49-F238E27FC236}">
                  <a16:creationId xmlns:a16="http://schemas.microsoft.com/office/drawing/2014/main" id="{D7AEC7B8-53C5-4DC0-A29B-1B090C7F73B8}"/>
                </a:ext>
              </a:extLst>
            </p:cNvPr>
            <p:cNvSpPr>
              <a:spLocks/>
            </p:cNvSpPr>
            <p:nvPr/>
          </p:nvSpPr>
          <p:spPr bwMode="gray">
            <a:xfrm>
              <a:off x="1211857" y="3996506"/>
              <a:ext cx="107963" cy="330097"/>
            </a:xfrm>
            <a:custGeom>
              <a:avLst/>
              <a:gdLst>
                <a:gd name="T0" fmla="*/ 371 w 73"/>
                <a:gd name="T1" fmla="*/ 3 h 294"/>
                <a:gd name="T2" fmla="*/ 229 w 73"/>
                <a:gd name="T3" fmla="*/ 3 h 294"/>
                <a:gd name="T4" fmla="*/ 118 w 73"/>
                <a:gd name="T5" fmla="*/ 7 h 294"/>
                <a:gd name="T6" fmla="*/ 40 w 73"/>
                <a:gd name="T7" fmla="*/ 10 h 294"/>
                <a:gd name="T8" fmla="*/ 29 w 73"/>
                <a:gd name="T9" fmla="*/ 12 h 294"/>
                <a:gd name="T10" fmla="*/ 25 w 73"/>
                <a:gd name="T11" fmla="*/ 14 h 294"/>
                <a:gd name="T12" fmla="*/ 2 w 73"/>
                <a:gd name="T13" fmla="*/ 14 h 294"/>
                <a:gd name="T14" fmla="*/ 1 w 73"/>
                <a:gd name="T15" fmla="*/ 14 h 294"/>
                <a:gd name="T16" fmla="*/ 25 w 73"/>
                <a:gd name="T17" fmla="*/ 19 h 294"/>
                <a:gd name="T18" fmla="*/ 118 w 73"/>
                <a:gd name="T19" fmla="*/ 25 h 294"/>
                <a:gd name="T20" fmla="*/ 205 w 73"/>
                <a:gd name="T21" fmla="*/ 29 h 294"/>
                <a:gd name="T22" fmla="*/ 270 w 73"/>
                <a:gd name="T23" fmla="*/ 32 h 294"/>
                <a:gd name="T24" fmla="*/ 315 w 73"/>
                <a:gd name="T25" fmla="*/ 34 h 294"/>
                <a:gd name="T26" fmla="*/ 388 w 73"/>
                <a:gd name="T27" fmla="*/ 37 h 294"/>
                <a:gd name="T28" fmla="*/ 457 w 73"/>
                <a:gd name="T29" fmla="*/ 40 h 294"/>
                <a:gd name="T30" fmla="*/ 494 w 73"/>
                <a:gd name="T31" fmla="*/ 41 h 294"/>
                <a:gd name="T32" fmla="*/ 521 w 73"/>
                <a:gd name="T33" fmla="*/ 42 h 294"/>
                <a:gd name="T34" fmla="*/ 512 w 73"/>
                <a:gd name="T35" fmla="*/ 42 h 294"/>
                <a:gd name="T36" fmla="*/ 435 w 73"/>
                <a:gd name="T37" fmla="*/ 39 h 294"/>
                <a:gd name="T38" fmla="*/ 349 w 73"/>
                <a:gd name="T39" fmla="*/ 37 h 294"/>
                <a:gd name="T40" fmla="*/ 270 w 73"/>
                <a:gd name="T41" fmla="*/ 33 h 294"/>
                <a:gd name="T42" fmla="*/ 194 w 73"/>
                <a:gd name="T43" fmla="*/ 30 h 294"/>
                <a:gd name="T44" fmla="*/ 174 w 73"/>
                <a:gd name="T45" fmla="*/ 29 h 294"/>
                <a:gd name="T46" fmla="*/ 145 w 73"/>
                <a:gd name="T47" fmla="*/ 26 h 294"/>
                <a:gd name="T48" fmla="*/ 123 w 73"/>
                <a:gd name="T49" fmla="*/ 26 h 294"/>
                <a:gd name="T50" fmla="*/ 40 w 73"/>
                <a:gd name="T51" fmla="*/ 20 h 294"/>
                <a:gd name="T52" fmla="*/ 0 w 73"/>
                <a:gd name="T53" fmla="*/ 14 h 294"/>
                <a:gd name="T54" fmla="*/ 1 w 73"/>
                <a:gd name="T55" fmla="*/ 14 h 294"/>
                <a:gd name="T56" fmla="*/ 29 w 73"/>
                <a:gd name="T57" fmla="*/ 10 h 294"/>
                <a:gd name="T58" fmla="*/ 77 w 73"/>
                <a:gd name="T59" fmla="*/ 8 h 294"/>
                <a:gd name="T60" fmla="*/ 148 w 73"/>
                <a:gd name="T61" fmla="*/ 5 h 294"/>
                <a:gd name="T62" fmla="*/ 250 w 73"/>
                <a:gd name="T63" fmla="*/ 3 h 294"/>
                <a:gd name="T64" fmla="*/ 375 w 73"/>
                <a:gd name="T65" fmla="*/ 3 h 2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3" h="294">
                  <a:moveTo>
                    <a:pt x="63" y="0"/>
                  </a:moveTo>
                  <a:lnTo>
                    <a:pt x="52" y="7"/>
                  </a:lnTo>
                  <a:lnTo>
                    <a:pt x="41" y="14"/>
                  </a:lnTo>
                  <a:lnTo>
                    <a:pt x="32" y="23"/>
                  </a:lnTo>
                  <a:lnTo>
                    <a:pt x="23" y="34"/>
                  </a:lnTo>
                  <a:lnTo>
                    <a:pt x="16" y="46"/>
                  </a:lnTo>
                  <a:lnTo>
                    <a:pt x="11" y="58"/>
                  </a:lnTo>
                  <a:lnTo>
                    <a:pt x="6" y="71"/>
                  </a:lnTo>
                  <a:lnTo>
                    <a:pt x="3" y="85"/>
                  </a:lnTo>
                  <a:lnTo>
                    <a:pt x="4" y="86"/>
                  </a:lnTo>
                  <a:lnTo>
                    <a:pt x="3" y="89"/>
                  </a:lnTo>
                  <a:lnTo>
                    <a:pt x="3" y="92"/>
                  </a:lnTo>
                  <a:lnTo>
                    <a:pt x="2" y="97"/>
                  </a:lnTo>
                  <a:lnTo>
                    <a:pt x="2" y="99"/>
                  </a:lnTo>
                  <a:lnTo>
                    <a:pt x="3" y="99"/>
                  </a:lnTo>
                  <a:lnTo>
                    <a:pt x="1" y="104"/>
                  </a:lnTo>
                  <a:lnTo>
                    <a:pt x="3" y="104"/>
                  </a:lnTo>
                  <a:lnTo>
                    <a:pt x="3" y="128"/>
                  </a:lnTo>
                  <a:lnTo>
                    <a:pt x="9" y="149"/>
                  </a:lnTo>
                  <a:lnTo>
                    <a:pt x="16" y="170"/>
                  </a:lnTo>
                  <a:lnTo>
                    <a:pt x="22" y="191"/>
                  </a:lnTo>
                  <a:lnTo>
                    <a:pt x="29" y="203"/>
                  </a:lnTo>
                  <a:lnTo>
                    <a:pt x="34" y="216"/>
                  </a:lnTo>
                  <a:lnTo>
                    <a:pt x="38" y="228"/>
                  </a:lnTo>
                  <a:lnTo>
                    <a:pt x="43" y="241"/>
                  </a:lnTo>
                  <a:lnTo>
                    <a:pt x="44" y="240"/>
                  </a:lnTo>
                  <a:lnTo>
                    <a:pt x="49" y="251"/>
                  </a:lnTo>
                  <a:lnTo>
                    <a:pt x="54" y="260"/>
                  </a:lnTo>
                  <a:lnTo>
                    <a:pt x="60" y="271"/>
                  </a:lnTo>
                  <a:lnTo>
                    <a:pt x="64" y="281"/>
                  </a:lnTo>
                  <a:lnTo>
                    <a:pt x="67" y="282"/>
                  </a:lnTo>
                  <a:lnTo>
                    <a:pt x="69" y="286"/>
                  </a:lnTo>
                  <a:lnTo>
                    <a:pt x="71" y="291"/>
                  </a:lnTo>
                  <a:lnTo>
                    <a:pt x="73" y="294"/>
                  </a:lnTo>
                  <a:lnTo>
                    <a:pt x="72" y="292"/>
                  </a:lnTo>
                  <a:lnTo>
                    <a:pt x="71" y="293"/>
                  </a:lnTo>
                  <a:lnTo>
                    <a:pt x="65" y="282"/>
                  </a:lnTo>
                  <a:lnTo>
                    <a:pt x="60" y="273"/>
                  </a:lnTo>
                  <a:lnTo>
                    <a:pt x="54" y="264"/>
                  </a:lnTo>
                  <a:lnTo>
                    <a:pt x="49" y="253"/>
                  </a:lnTo>
                  <a:lnTo>
                    <a:pt x="43" y="243"/>
                  </a:lnTo>
                  <a:lnTo>
                    <a:pt x="38" y="233"/>
                  </a:lnTo>
                  <a:lnTo>
                    <a:pt x="33" y="221"/>
                  </a:lnTo>
                  <a:lnTo>
                    <a:pt x="27" y="208"/>
                  </a:lnTo>
                  <a:lnTo>
                    <a:pt x="27" y="209"/>
                  </a:lnTo>
                  <a:lnTo>
                    <a:pt x="25" y="202"/>
                  </a:lnTo>
                  <a:lnTo>
                    <a:pt x="23" y="195"/>
                  </a:lnTo>
                  <a:lnTo>
                    <a:pt x="20" y="188"/>
                  </a:lnTo>
                  <a:lnTo>
                    <a:pt x="18" y="181"/>
                  </a:lnTo>
                  <a:lnTo>
                    <a:pt x="17" y="182"/>
                  </a:lnTo>
                  <a:lnTo>
                    <a:pt x="12" y="163"/>
                  </a:lnTo>
                  <a:lnTo>
                    <a:pt x="6" y="144"/>
                  </a:lnTo>
                  <a:lnTo>
                    <a:pt x="2" y="124"/>
                  </a:lnTo>
                  <a:lnTo>
                    <a:pt x="0" y="100"/>
                  </a:lnTo>
                  <a:lnTo>
                    <a:pt x="0" y="102"/>
                  </a:lnTo>
                  <a:lnTo>
                    <a:pt x="1" y="93"/>
                  </a:lnTo>
                  <a:lnTo>
                    <a:pt x="2" y="83"/>
                  </a:lnTo>
                  <a:lnTo>
                    <a:pt x="4" y="73"/>
                  </a:lnTo>
                  <a:lnTo>
                    <a:pt x="7" y="66"/>
                  </a:lnTo>
                  <a:lnTo>
                    <a:pt x="11" y="55"/>
                  </a:lnTo>
                  <a:lnTo>
                    <a:pt x="16" y="45"/>
                  </a:lnTo>
                  <a:lnTo>
                    <a:pt x="21" y="34"/>
                  </a:lnTo>
                  <a:lnTo>
                    <a:pt x="27" y="25"/>
                  </a:lnTo>
                  <a:lnTo>
                    <a:pt x="35" y="16"/>
                  </a:lnTo>
                  <a:lnTo>
                    <a:pt x="43" y="9"/>
                  </a:lnTo>
                  <a:lnTo>
                    <a:pt x="53" y="3"/>
                  </a:lnTo>
                  <a:lnTo>
                    <a:pt x="6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12" name="Freeform 80">
              <a:extLst>
                <a:ext uri="{FF2B5EF4-FFF2-40B4-BE49-F238E27FC236}">
                  <a16:creationId xmlns:a16="http://schemas.microsoft.com/office/drawing/2014/main" id="{71C60364-0EFA-4D8F-BD3A-0EACA29393B3}"/>
                </a:ext>
              </a:extLst>
            </p:cNvPr>
            <p:cNvSpPr>
              <a:spLocks/>
            </p:cNvSpPr>
            <p:nvPr/>
          </p:nvSpPr>
          <p:spPr bwMode="gray">
            <a:xfrm>
              <a:off x="3658586" y="4007069"/>
              <a:ext cx="441892" cy="359145"/>
            </a:xfrm>
            <a:custGeom>
              <a:avLst/>
              <a:gdLst>
                <a:gd name="T0" fmla="*/ 875 w 308"/>
                <a:gd name="T1" fmla="*/ 13 h 318"/>
                <a:gd name="T2" fmla="*/ 802 w 308"/>
                <a:gd name="T3" fmla="*/ 20 h 318"/>
                <a:gd name="T4" fmla="*/ 658 w 308"/>
                <a:gd name="T5" fmla="*/ 32 h 318"/>
                <a:gd name="T6" fmla="*/ 502 w 308"/>
                <a:gd name="T7" fmla="*/ 41 h 318"/>
                <a:gd name="T8" fmla="*/ 408 w 308"/>
                <a:gd name="T9" fmla="*/ 42 h 318"/>
                <a:gd name="T10" fmla="*/ 359 w 308"/>
                <a:gd name="T11" fmla="*/ 37 h 318"/>
                <a:gd name="T12" fmla="*/ 310 w 308"/>
                <a:gd name="T13" fmla="*/ 34 h 318"/>
                <a:gd name="T14" fmla="*/ 359 w 308"/>
                <a:gd name="T15" fmla="*/ 37 h 318"/>
                <a:gd name="T16" fmla="*/ 399 w 308"/>
                <a:gd name="T17" fmla="*/ 43 h 318"/>
                <a:gd name="T18" fmla="*/ 487 w 308"/>
                <a:gd name="T19" fmla="*/ 43 h 318"/>
                <a:gd name="T20" fmla="*/ 655 w 308"/>
                <a:gd name="T21" fmla="*/ 33 h 318"/>
                <a:gd name="T22" fmla="*/ 807 w 308"/>
                <a:gd name="T23" fmla="*/ 22 h 318"/>
                <a:gd name="T24" fmla="*/ 848 w 308"/>
                <a:gd name="T25" fmla="*/ 20 h 318"/>
                <a:gd name="T26" fmla="*/ 792 w 308"/>
                <a:gd name="T27" fmla="*/ 29 h 318"/>
                <a:gd name="T28" fmla="*/ 735 w 308"/>
                <a:gd name="T29" fmla="*/ 37 h 318"/>
                <a:gd name="T30" fmla="*/ 696 w 308"/>
                <a:gd name="T31" fmla="*/ 45 h 318"/>
                <a:gd name="T32" fmla="*/ 655 w 308"/>
                <a:gd name="T33" fmla="*/ 52 h 318"/>
                <a:gd name="T34" fmla="*/ 609 w 308"/>
                <a:gd name="T35" fmla="*/ 57 h 318"/>
                <a:gd name="T36" fmla="*/ 587 w 308"/>
                <a:gd name="T37" fmla="*/ 61 h 318"/>
                <a:gd name="T38" fmla="*/ 573 w 308"/>
                <a:gd name="T39" fmla="*/ 62 h 318"/>
                <a:gd name="T40" fmla="*/ 558 w 308"/>
                <a:gd name="T41" fmla="*/ 66 h 318"/>
                <a:gd name="T42" fmla="*/ 521 w 308"/>
                <a:gd name="T43" fmla="*/ 72 h 318"/>
                <a:gd name="T44" fmla="*/ 456 w 308"/>
                <a:gd name="T45" fmla="*/ 79 h 318"/>
                <a:gd name="T46" fmla="*/ 381 w 308"/>
                <a:gd name="T47" fmla="*/ 86 h 318"/>
                <a:gd name="T48" fmla="*/ 322 w 308"/>
                <a:gd name="T49" fmla="*/ 86 h 318"/>
                <a:gd name="T50" fmla="*/ 278 w 308"/>
                <a:gd name="T51" fmla="*/ 83 h 318"/>
                <a:gd name="T52" fmla="*/ 229 w 308"/>
                <a:gd name="T53" fmla="*/ 79 h 318"/>
                <a:gd name="T54" fmla="*/ 264 w 308"/>
                <a:gd name="T55" fmla="*/ 72 h 318"/>
                <a:gd name="T56" fmla="*/ 299 w 308"/>
                <a:gd name="T57" fmla="*/ 65 h 318"/>
                <a:gd name="T58" fmla="*/ 323 w 308"/>
                <a:gd name="T59" fmla="*/ 59 h 318"/>
                <a:gd name="T60" fmla="*/ 327 w 308"/>
                <a:gd name="T61" fmla="*/ 57 h 318"/>
                <a:gd name="T62" fmla="*/ 363 w 308"/>
                <a:gd name="T63" fmla="*/ 48 h 318"/>
                <a:gd name="T64" fmla="*/ 354 w 308"/>
                <a:gd name="T65" fmla="*/ 44 h 318"/>
                <a:gd name="T66" fmla="*/ 323 w 308"/>
                <a:gd name="T67" fmla="*/ 45 h 318"/>
                <a:gd name="T68" fmla="*/ 310 w 308"/>
                <a:gd name="T69" fmla="*/ 50 h 318"/>
                <a:gd name="T70" fmla="*/ 262 w 308"/>
                <a:gd name="T71" fmla="*/ 60 h 318"/>
                <a:gd name="T72" fmla="*/ 201 w 308"/>
                <a:gd name="T73" fmla="*/ 71 h 318"/>
                <a:gd name="T74" fmla="*/ 145 w 308"/>
                <a:gd name="T75" fmla="*/ 78 h 318"/>
                <a:gd name="T76" fmla="*/ 98 w 308"/>
                <a:gd name="T77" fmla="*/ 79 h 318"/>
                <a:gd name="T78" fmla="*/ 56 w 308"/>
                <a:gd name="T79" fmla="*/ 81 h 318"/>
                <a:gd name="T80" fmla="*/ 19 w 308"/>
                <a:gd name="T81" fmla="*/ 81 h 318"/>
                <a:gd name="T82" fmla="*/ 2 w 308"/>
                <a:gd name="T83" fmla="*/ 78 h 318"/>
                <a:gd name="T84" fmla="*/ 53 w 308"/>
                <a:gd name="T85" fmla="*/ 73 h 318"/>
                <a:gd name="T86" fmla="*/ 94 w 308"/>
                <a:gd name="T87" fmla="*/ 67 h 318"/>
                <a:gd name="T88" fmla="*/ 106 w 308"/>
                <a:gd name="T89" fmla="*/ 63 h 318"/>
                <a:gd name="T90" fmla="*/ 145 w 308"/>
                <a:gd name="T91" fmla="*/ 56 h 318"/>
                <a:gd name="T92" fmla="*/ 201 w 308"/>
                <a:gd name="T93" fmla="*/ 50 h 318"/>
                <a:gd name="T94" fmla="*/ 249 w 308"/>
                <a:gd name="T95" fmla="*/ 42 h 318"/>
                <a:gd name="T96" fmla="*/ 290 w 308"/>
                <a:gd name="T97" fmla="*/ 32 h 318"/>
                <a:gd name="T98" fmla="*/ 487 w 308"/>
                <a:gd name="T99" fmla="*/ 21 h 318"/>
                <a:gd name="T100" fmla="*/ 657 w 308"/>
                <a:gd name="T101" fmla="*/ 9 h 318"/>
                <a:gd name="T102" fmla="*/ 786 w 308"/>
                <a:gd name="T103" fmla="*/ 1 h 318"/>
                <a:gd name="T104" fmla="*/ 843 w 308"/>
                <a:gd name="T105" fmla="*/ 3 h 318"/>
                <a:gd name="T106" fmla="*/ 888 w 308"/>
                <a:gd name="T107" fmla="*/ 8 h 31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308" h="318">
                  <a:moveTo>
                    <a:pt x="308" y="33"/>
                  </a:moveTo>
                  <a:lnTo>
                    <a:pt x="307" y="41"/>
                  </a:lnTo>
                  <a:lnTo>
                    <a:pt x="301" y="47"/>
                  </a:lnTo>
                  <a:lnTo>
                    <a:pt x="296" y="52"/>
                  </a:lnTo>
                  <a:lnTo>
                    <a:pt x="292" y="58"/>
                  </a:lnTo>
                  <a:lnTo>
                    <a:pt x="276" y="73"/>
                  </a:lnTo>
                  <a:lnTo>
                    <a:pt x="260" y="88"/>
                  </a:lnTo>
                  <a:lnTo>
                    <a:pt x="244" y="101"/>
                  </a:lnTo>
                  <a:lnTo>
                    <a:pt x="227" y="114"/>
                  </a:lnTo>
                  <a:lnTo>
                    <a:pt x="209" y="127"/>
                  </a:lnTo>
                  <a:lnTo>
                    <a:pt x="191" y="137"/>
                  </a:lnTo>
                  <a:lnTo>
                    <a:pt x="172" y="148"/>
                  </a:lnTo>
                  <a:lnTo>
                    <a:pt x="153" y="159"/>
                  </a:lnTo>
                  <a:lnTo>
                    <a:pt x="145" y="157"/>
                  </a:lnTo>
                  <a:lnTo>
                    <a:pt x="140" y="151"/>
                  </a:lnTo>
                  <a:lnTo>
                    <a:pt x="135" y="143"/>
                  </a:lnTo>
                  <a:lnTo>
                    <a:pt x="130" y="137"/>
                  </a:lnTo>
                  <a:lnTo>
                    <a:pt x="124" y="133"/>
                  </a:lnTo>
                  <a:lnTo>
                    <a:pt x="118" y="127"/>
                  </a:lnTo>
                  <a:lnTo>
                    <a:pt x="113" y="122"/>
                  </a:lnTo>
                  <a:lnTo>
                    <a:pt x="106" y="121"/>
                  </a:lnTo>
                  <a:lnTo>
                    <a:pt x="112" y="125"/>
                  </a:lnTo>
                  <a:lnTo>
                    <a:pt x="118" y="131"/>
                  </a:lnTo>
                  <a:lnTo>
                    <a:pt x="124" y="136"/>
                  </a:lnTo>
                  <a:lnTo>
                    <a:pt x="128" y="142"/>
                  </a:lnTo>
                  <a:lnTo>
                    <a:pt x="133" y="148"/>
                  </a:lnTo>
                  <a:lnTo>
                    <a:pt x="137" y="154"/>
                  </a:lnTo>
                  <a:lnTo>
                    <a:pt x="141" y="159"/>
                  </a:lnTo>
                  <a:lnTo>
                    <a:pt x="146" y="164"/>
                  </a:lnTo>
                  <a:lnTo>
                    <a:pt x="167" y="155"/>
                  </a:lnTo>
                  <a:lnTo>
                    <a:pt x="187" y="144"/>
                  </a:lnTo>
                  <a:lnTo>
                    <a:pt x="206" y="133"/>
                  </a:lnTo>
                  <a:lnTo>
                    <a:pt x="224" y="120"/>
                  </a:lnTo>
                  <a:lnTo>
                    <a:pt x="241" y="107"/>
                  </a:lnTo>
                  <a:lnTo>
                    <a:pt x="259" y="92"/>
                  </a:lnTo>
                  <a:lnTo>
                    <a:pt x="277" y="77"/>
                  </a:lnTo>
                  <a:lnTo>
                    <a:pt x="295" y="62"/>
                  </a:lnTo>
                  <a:lnTo>
                    <a:pt x="296" y="62"/>
                  </a:lnTo>
                  <a:lnTo>
                    <a:pt x="291" y="72"/>
                  </a:lnTo>
                  <a:lnTo>
                    <a:pt x="285" y="84"/>
                  </a:lnTo>
                  <a:lnTo>
                    <a:pt x="278" y="95"/>
                  </a:lnTo>
                  <a:lnTo>
                    <a:pt x="272" y="105"/>
                  </a:lnTo>
                  <a:lnTo>
                    <a:pt x="266" y="116"/>
                  </a:lnTo>
                  <a:lnTo>
                    <a:pt x="259" y="127"/>
                  </a:lnTo>
                  <a:lnTo>
                    <a:pt x="253" y="137"/>
                  </a:lnTo>
                  <a:lnTo>
                    <a:pt x="248" y="148"/>
                  </a:lnTo>
                  <a:lnTo>
                    <a:pt x="244" y="156"/>
                  </a:lnTo>
                  <a:lnTo>
                    <a:pt x="239" y="163"/>
                  </a:lnTo>
                  <a:lnTo>
                    <a:pt x="234" y="170"/>
                  </a:lnTo>
                  <a:lnTo>
                    <a:pt x="229" y="178"/>
                  </a:lnTo>
                  <a:lnTo>
                    <a:pt x="224" y="185"/>
                  </a:lnTo>
                  <a:lnTo>
                    <a:pt x="218" y="192"/>
                  </a:lnTo>
                  <a:lnTo>
                    <a:pt x="213" y="199"/>
                  </a:lnTo>
                  <a:lnTo>
                    <a:pt x="209" y="207"/>
                  </a:lnTo>
                  <a:lnTo>
                    <a:pt x="209" y="206"/>
                  </a:lnTo>
                  <a:lnTo>
                    <a:pt x="206" y="211"/>
                  </a:lnTo>
                  <a:lnTo>
                    <a:pt x="202" y="217"/>
                  </a:lnTo>
                  <a:lnTo>
                    <a:pt x="199" y="222"/>
                  </a:lnTo>
                  <a:lnTo>
                    <a:pt x="196" y="228"/>
                  </a:lnTo>
                  <a:lnTo>
                    <a:pt x="196" y="227"/>
                  </a:lnTo>
                  <a:lnTo>
                    <a:pt x="195" y="227"/>
                  </a:lnTo>
                  <a:lnTo>
                    <a:pt x="194" y="233"/>
                  </a:lnTo>
                  <a:lnTo>
                    <a:pt x="192" y="237"/>
                  </a:lnTo>
                  <a:lnTo>
                    <a:pt x="189" y="241"/>
                  </a:lnTo>
                  <a:lnTo>
                    <a:pt x="186" y="246"/>
                  </a:lnTo>
                  <a:lnTo>
                    <a:pt x="179" y="257"/>
                  </a:lnTo>
                  <a:lnTo>
                    <a:pt x="172" y="266"/>
                  </a:lnTo>
                  <a:lnTo>
                    <a:pt x="165" y="276"/>
                  </a:lnTo>
                  <a:lnTo>
                    <a:pt x="157" y="285"/>
                  </a:lnTo>
                  <a:lnTo>
                    <a:pt x="149" y="295"/>
                  </a:lnTo>
                  <a:lnTo>
                    <a:pt x="140" y="303"/>
                  </a:lnTo>
                  <a:lnTo>
                    <a:pt x="131" y="310"/>
                  </a:lnTo>
                  <a:lnTo>
                    <a:pt x="120" y="318"/>
                  </a:lnTo>
                  <a:lnTo>
                    <a:pt x="115" y="314"/>
                  </a:lnTo>
                  <a:lnTo>
                    <a:pt x="110" y="309"/>
                  </a:lnTo>
                  <a:lnTo>
                    <a:pt x="105" y="305"/>
                  </a:lnTo>
                  <a:lnTo>
                    <a:pt x="99" y="301"/>
                  </a:lnTo>
                  <a:lnTo>
                    <a:pt x="95" y="297"/>
                  </a:lnTo>
                  <a:lnTo>
                    <a:pt x="90" y="293"/>
                  </a:lnTo>
                  <a:lnTo>
                    <a:pt x="83" y="289"/>
                  </a:lnTo>
                  <a:lnTo>
                    <a:pt x="78" y="285"/>
                  </a:lnTo>
                  <a:lnTo>
                    <a:pt x="82" y="276"/>
                  </a:lnTo>
                  <a:lnTo>
                    <a:pt x="87" y="267"/>
                  </a:lnTo>
                  <a:lnTo>
                    <a:pt x="91" y="258"/>
                  </a:lnTo>
                  <a:lnTo>
                    <a:pt x="95" y="248"/>
                  </a:lnTo>
                  <a:lnTo>
                    <a:pt x="98" y="239"/>
                  </a:lnTo>
                  <a:lnTo>
                    <a:pt x="102" y="231"/>
                  </a:lnTo>
                  <a:lnTo>
                    <a:pt x="107" y="221"/>
                  </a:lnTo>
                  <a:lnTo>
                    <a:pt x="111" y="213"/>
                  </a:lnTo>
                  <a:lnTo>
                    <a:pt x="111" y="211"/>
                  </a:lnTo>
                  <a:lnTo>
                    <a:pt x="112" y="209"/>
                  </a:lnTo>
                  <a:lnTo>
                    <a:pt x="113" y="208"/>
                  </a:lnTo>
                  <a:lnTo>
                    <a:pt x="113" y="206"/>
                  </a:lnTo>
                  <a:lnTo>
                    <a:pt x="117" y="196"/>
                  </a:lnTo>
                  <a:lnTo>
                    <a:pt x="121" y="186"/>
                  </a:lnTo>
                  <a:lnTo>
                    <a:pt x="125" y="175"/>
                  </a:lnTo>
                  <a:lnTo>
                    <a:pt x="127" y="163"/>
                  </a:lnTo>
                  <a:lnTo>
                    <a:pt x="125" y="162"/>
                  </a:lnTo>
                  <a:lnTo>
                    <a:pt x="121" y="159"/>
                  </a:lnTo>
                  <a:lnTo>
                    <a:pt x="117" y="157"/>
                  </a:lnTo>
                  <a:lnTo>
                    <a:pt x="113" y="159"/>
                  </a:lnTo>
                  <a:lnTo>
                    <a:pt x="111" y="162"/>
                  </a:lnTo>
                  <a:lnTo>
                    <a:pt x="109" y="167"/>
                  </a:lnTo>
                  <a:lnTo>
                    <a:pt x="107" y="173"/>
                  </a:lnTo>
                  <a:lnTo>
                    <a:pt x="106" y="178"/>
                  </a:lnTo>
                  <a:lnTo>
                    <a:pt x="100" y="191"/>
                  </a:lnTo>
                  <a:lnTo>
                    <a:pt x="94" y="204"/>
                  </a:lnTo>
                  <a:lnTo>
                    <a:pt x="89" y="215"/>
                  </a:lnTo>
                  <a:lnTo>
                    <a:pt x="82" y="228"/>
                  </a:lnTo>
                  <a:lnTo>
                    <a:pt x="75" y="240"/>
                  </a:lnTo>
                  <a:lnTo>
                    <a:pt x="69" y="253"/>
                  </a:lnTo>
                  <a:lnTo>
                    <a:pt x="61" y="265"/>
                  </a:lnTo>
                  <a:lnTo>
                    <a:pt x="55" y="278"/>
                  </a:lnTo>
                  <a:lnTo>
                    <a:pt x="50" y="278"/>
                  </a:lnTo>
                  <a:lnTo>
                    <a:pt x="43" y="280"/>
                  </a:lnTo>
                  <a:lnTo>
                    <a:pt x="38" y="282"/>
                  </a:lnTo>
                  <a:lnTo>
                    <a:pt x="34" y="284"/>
                  </a:lnTo>
                  <a:lnTo>
                    <a:pt x="29" y="288"/>
                  </a:lnTo>
                  <a:lnTo>
                    <a:pt x="23" y="291"/>
                  </a:lnTo>
                  <a:lnTo>
                    <a:pt x="19" y="293"/>
                  </a:lnTo>
                  <a:lnTo>
                    <a:pt x="14" y="297"/>
                  </a:lnTo>
                  <a:lnTo>
                    <a:pt x="10" y="295"/>
                  </a:lnTo>
                  <a:lnTo>
                    <a:pt x="7" y="292"/>
                  </a:lnTo>
                  <a:lnTo>
                    <a:pt x="3" y="289"/>
                  </a:lnTo>
                  <a:lnTo>
                    <a:pt x="0" y="285"/>
                  </a:lnTo>
                  <a:lnTo>
                    <a:pt x="2" y="280"/>
                  </a:lnTo>
                  <a:lnTo>
                    <a:pt x="8" y="274"/>
                  </a:lnTo>
                  <a:lnTo>
                    <a:pt x="13" y="269"/>
                  </a:lnTo>
                  <a:lnTo>
                    <a:pt x="18" y="263"/>
                  </a:lnTo>
                  <a:lnTo>
                    <a:pt x="22" y="256"/>
                  </a:lnTo>
                  <a:lnTo>
                    <a:pt x="28" y="250"/>
                  </a:lnTo>
                  <a:lnTo>
                    <a:pt x="32" y="243"/>
                  </a:lnTo>
                  <a:lnTo>
                    <a:pt x="35" y="235"/>
                  </a:lnTo>
                  <a:lnTo>
                    <a:pt x="38" y="228"/>
                  </a:lnTo>
                  <a:lnTo>
                    <a:pt x="36" y="228"/>
                  </a:lnTo>
                  <a:lnTo>
                    <a:pt x="40" y="219"/>
                  </a:lnTo>
                  <a:lnTo>
                    <a:pt x="45" y="211"/>
                  </a:lnTo>
                  <a:lnTo>
                    <a:pt x="50" y="202"/>
                  </a:lnTo>
                  <a:lnTo>
                    <a:pt x="56" y="195"/>
                  </a:lnTo>
                  <a:lnTo>
                    <a:pt x="62" y="187"/>
                  </a:lnTo>
                  <a:lnTo>
                    <a:pt x="69" y="179"/>
                  </a:lnTo>
                  <a:lnTo>
                    <a:pt x="75" y="170"/>
                  </a:lnTo>
                  <a:lnTo>
                    <a:pt x="81" y="162"/>
                  </a:lnTo>
                  <a:lnTo>
                    <a:pt x="86" y="150"/>
                  </a:lnTo>
                  <a:lnTo>
                    <a:pt x="90" y="138"/>
                  </a:lnTo>
                  <a:lnTo>
                    <a:pt x="95" y="127"/>
                  </a:lnTo>
                  <a:lnTo>
                    <a:pt x="100" y="116"/>
                  </a:lnTo>
                  <a:lnTo>
                    <a:pt x="124" y="103"/>
                  </a:lnTo>
                  <a:lnTo>
                    <a:pt x="146" y="90"/>
                  </a:lnTo>
                  <a:lnTo>
                    <a:pt x="167" y="76"/>
                  </a:lnTo>
                  <a:lnTo>
                    <a:pt x="187" y="62"/>
                  </a:lnTo>
                  <a:lnTo>
                    <a:pt x="206" y="47"/>
                  </a:lnTo>
                  <a:lnTo>
                    <a:pt x="226" y="33"/>
                  </a:lnTo>
                  <a:lnTo>
                    <a:pt x="244" y="17"/>
                  </a:lnTo>
                  <a:lnTo>
                    <a:pt x="263" y="0"/>
                  </a:lnTo>
                  <a:lnTo>
                    <a:pt x="270" y="1"/>
                  </a:lnTo>
                  <a:lnTo>
                    <a:pt x="277" y="4"/>
                  </a:lnTo>
                  <a:lnTo>
                    <a:pt x="284" y="7"/>
                  </a:lnTo>
                  <a:lnTo>
                    <a:pt x="290" y="12"/>
                  </a:lnTo>
                  <a:lnTo>
                    <a:pt x="295" y="17"/>
                  </a:lnTo>
                  <a:lnTo>
                    <a:pt x="300" y="21"/>
                  </a:lnTo>
                  <a:lnTo>
                    <a:pt x="305" y="27"/>
                  </a:lnTo>
                  <a:lnTo>
                    <a:pt x="308" y="33"/>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13" name="Freeform 81">
              <a:extLst>
                <a:ext uri="{FF2B5EF4-FFF2-40B4-BE49-F238E27FC236}">
                  <a16:creationId xmlns:a16="http://schemas.microsoft.com/office/drawing/2014/main" id="{AE15241D-9999-47C2-8996-29406E54C362}"/>
                </a:ext>
              </a:extLst>
            </p:cNvPr>
            <p:cNvSpPr>
              <a:spLocks/>
            </p:cNvSpPr>
            <p:nvPr/>
          </p:nvSpPr>
          <p:spPr bwMode="gray">
            <a:xfrm>
              <a:off x="1884738" y="4020272"/>
              <a:ext cx="102941" cy="117515"/>
            </a:xfrm>
            <a:custGeom>
              <a:avLst/>
              <a:gdLst>
                <a:gd name="T0" fmla="*/ 343 w 72"/>
                <a:gd name="T1" fmla="*/ 0 h 105"/>
                <a:gd name="T2" fmla="*/ 319 w 72"/>
                <a:gd name="T3" fmla="*/ 3 h 105"/>
                <a:gd name="T4" fmla="*/ 300 w 72"/>
                <a:gd name="T5" fmla="*/ 3 h 105"/>
                <a:gd name="T6" fmla="*/ 273 w 72"/>
                <a:gd name="T7" fmla="*/ 3 h 105"/>
                <a:gd name="T8" fmla="*/ 264 w 72"/>
                <a:gd name="T9" fmla="*/ 3 h 105"/>
                <a:gd name="T10" fmla="*/ 268 w 72"/>
                <a:gd name="T11" fmla="*/ 3 h 105"/>
                <a:gd name="T12" fmla="*/ 270 w 72"/>
                <a:gd name="T13" fmla="*/ 3 h 105"/>
                <a:gd name="T14" fmla="*/ 270 w 72"/>
                <a:gd name="T15" fmla="*/ 4 h 105"/>
                <a:gd name="T16" fmla="*/ 270 w 72"/>
                <a:gd name="T17" fmla="*/ 4 h 105"/>
                <a:gd name="T18" fmla="*/ 232 w 72"/>
                <a:gd name="T19" fmla="*/ 6 h 105"/>
                <a:gd name="T20" fmla="*/ 190 w 72"/>
                <a:gd name="T21" fmla="*/ 8 h 105"/>
                <a:gd name="T22" fmla="*/ 159 w 72"/>
                <a:gd name="T23" fmla="*/ 10 h 105"/>
                <a:gd name="T24" fmla="*/ 141 w 72"/>
                <a:gd name="T25" fmla="*/ 12 h 105"/>
                <a:gd name="T26" fmla="*/ 140 w 72"/>
                <a:gd name="T27" fmla="*/ 13 h 105"/>
                <a:gd name="T28" fmla="*/ 141 w 72"/>
                <a:gd name="T29" fmla="*/ 14 h 105"/>
                <a:gd name="T30" fmla="*/ 141 w 72"/>
                <a:gd name="T31" fmla="*/ 14 h 105"/>
                <a:gd name="T32" fmla="*/ 140 w 72"/>
                <a:gd name="T33" fmla="*/ 14 h 105"/>
                <a:gd name="T34" fmla="*/ 99 w 72"/>
                <a:gd name="T35" fmla="*/ 13 h 105"/>
                <a:gd name="T36" fmla="*/ 62 w 72"/>
                <a:gd name="T37" fmla="*/ 12 h 105"/>
                <a:gd name="T38" fmla="*/ 28 w 72"/>
                <a:gd name="T39" fmla="*/ 10 h 105"/>
                <a:gd name="T40" fmla="*/ 0 w 72"/>
                <a:gd name="T41" fmla="*/ 8 h 105"/>
                <a:gd name="T42" fmla="*/ 32 w 72"/>
                <a:gd name="T43" fmla="*/ 7 h 105"/>
                <a:gd name="T44" fmla="*/ 81 w 72"/>
                <a:gd name="T45" fmla="*/ 6 h 105"/>
                <a:gd name="T46" fmla="*/ 109 w 72"/>
                <a:gd name="T47" fmla="*/ 5 h 105"/>
                <a:gd name="T48" fmla="*/ 120 w 72"/>
                <a:gd name="T49" fmla="*/ 3 h 105"/>
                <a:gd name="T50" fmla="*/ 129 w 72"/>
                <a:gd name="T51" fmla="*/ 3 h 105"/>
                <a:gd name="T52" fmla="*/ 129 w 72"/>
                <a:gd name="T53" fmla="*/ 3 h 105"/>
                <a:gd name="T54" fmla="*/ 129 w 72"/>
                <a:gd name="T55" fmla="*/ 3 h 105"/>
                <a:gd name="T56" fmla="*/ 124 w 72"/>
                <a:gd name="T57" fmla="*/ 3 h 105"/>
                <a:gd name="T58" fmla="*/ 156 w 72"/>
                <a:gd name="T59" fmla="*/ 3 h 105"/>
                <a:gd name="T60" fmla="*/ 181 w 72"/>
                <a:gd name="T61" fmla="*/ 3 h 105"/>
                <a:gd name="T62" fmla="*/ 206 w 72"/>
                <a:gd name="T63" fmla="*/ 3 h 105"/>
                <a:gd name="T64" fmla="*/ 235 w 72"/>
                <a:gd name="T65" fmla="*/ 3 h 105"/>
                <a:gd name="T66" fmla="*/ 264 w 72"/>
                <a:gd name="T67" fmla="*/ 3 h 105"/>
                <a:gd name="T68" fmla="*/ 284 w 72"/>
                <a:gd name="T69" fmla="*/ 2 h 105"/>
                <a:gd name="T70" fmla="*/ 311 w 72"/>
                <a:gd name="T71" fmla="*/ 1 h 105"/>
                <a:gd name="T72" fmla="*/ 343 w 72"/>
                <a:gd name="T73" fmla="*/ 0 h 10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2" h="105">
                  <a:moveTo>
                    <a:pt x="72" y="0"/>
                  </a:moveTo>
                  <a:lnTo>
                    <a:pt x="67" y="6"/>
                  </a:lnTo>
                  <a:lnTo>
                    <a:pt x="62" y="12"/>
                  </a:lnTo>
                  <a:lnTo>
                    <a:pt x="58" y="19"/>
                  </a:lnTo>
                  <a:lnTo>
                    <a:pt x="55" y="26"/>
                  </a:lnTo>
                  <a:lnTo>
                    <a:pt x="56" y="27"/>
                  </a:lnTo>
                  <a:lnTo>
                    <a:pt x="57" y="28"/>
                  </a:lnTo>
                  <a:lnTo>
                    <a:pt x="57" y="31"/>
                  </a:lnTo>
                  <a:lnTo>
                    <a:pt x="57" y="32"/>
                  </a:lnTo>
                  <a:lnTo>
                    <a:pt x="48" y="43"/>
                  </a:lnTo>
                  <a:lnTo>
                    <a:pt x="40" y="56"/>
                  </a:lnTo>
                  <a:lnTo>
                    <a:pt x="33" y="70"/>
                  </a:lnTo>
                  <a:lnTo>
                    <a:pt x="30" y="86"/>
                  </a:lnTo>
                  <a:lnTo>
                    <a:pt x="29" y="91"/>
                  </a:lnTo>
                  <a:lnTo>
                    <a:pt x="30" y="96"/>
                  </a:lnTo>
                  <a:lnTo>
                    <a:pt x="30" y="99"/>
                  </a:lnTo>
                  <a:lnTo>
                    <a:pt x="29" y="105"/>
                  </a:lnTo>
                  <a:lnTo>
                    <a:pt x="21" y="93"/>
                  </a:lnTo>
                  <a:lnTo>
                    <a:pt x="13" y="82"/>
                  </a:lnTo>
                  <a:lnTo>
                    <a:pt x="6" y="70"/>
                  </a:lnTo>
                  <a:lnTo>
                    <a:pt x="0" y="57"/>
                  </a:lnTo>
                  <a:lnTo>
                    <a:pt x="7" y="48"/>
                  </a:lnTo>
                  <a:lnTo>
                    <a:pt x="17" y="44"/>
                  </a:lnTo>
                  <a:lnTo>
                    <a:pt x="23" y="38"/>
                  </a:lnTo>
                  <a:lnTo>
                    <a:pt x="25" y="27"/>
                  </a:lnTo>
                  <a:lnTo>
                    <a:pt x="27" y="25"/>
                  </a:lnTo>
                  <a:lnTo>
                    <a:pt x="27" y="21"/>
                  </a:lnTo>
                  <a:lnTo>
                    <a:pt x="27" y="16"/>
                  </a:lnTo>
                  <a:lnTo>
                    <a:pt x="26" y="13"/>
                  </a:lnTo>
                  <a:lnTo>
                    <a:pt x="32" y="11"/>
                  </a:lnTo>
                  <a:lnTo>
                    <a:pt x="38" y="9"/>
                  </a:lnTo>
                  <a:lnTo>
                    <a:pt x="43" y="7"/>
                  </a:lnTo>
                  <a:lnTo>
                    <a:pt x="49" y="6"/>
                  </a:lnTo>
                  <a:lnTo>
                    <a:pt x="55" y="3"/>
                  </a:lnTo>
                  <a:lnTo>
                    <a:pt x="60" y="2"/>
                  </a:lnTo>
                  <a:lnTo>
                    <a:pt x="66" y="1"/>
                  </a:lnTo>
                  <a:lnTo>
                    <a:pt x="72"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14" name="Freeform 82">
              <a:extLst>
                <a:ext uri="{FF2B5EF4-FFF2-40B4-BE49-F238E27FC236}">
                  <a16:creationId xmlns:a16="http://schemas.microsoft.com/office/drawing/2014/main" id="{B8BC913E-12B7-4EDA-8932-4E0267BBBEC7}"/>
                </a:ext>
              </a:extLst>
            </p:cNvPr>
            <p:cNvSpPr>
              <a:spLocks/>
            </p:cNvSpPr>
            <p:nvPr/>
          </p:nvSpPr>
          <p:spPr bwMode="gray">
            <a:xfrm>
              <a:off x="1747902" y="4087611"/>
              <a:ext cx="175753" cy="180893"/>
            </a:xfrm>
            <a:custGeom>
              <a:avLst/>
              <a:gdLst>
                <a:gd name="T0" fmla="*/ 367 w 125"/>
                <a:gd name="T1" fmla="*/ 0 h 160"/>
                <a:gd name="T2" fmla="*/ 398 w 125"/>
                <a:gd name="T3" fmla="*/ 3 h 160"/>
                <a:gd name="T4" fmla="*/ 430 w 125"/>
                <a:gd name="T5" fmla="*/ 3 h 160"/>
                <a:gd name="T6" fmla="*/ 459 w 125"/>
                <a:gd name="T7" fmla="*/ 6 h 160"/>
                <a:gd name="T8" fmla="*/ 489 w 125"/>
                <a:gd name="T9" fmla="*/ 8 h 160"/>
                <a:gd name="T10" fmla="*/ 475 w 125"/>
                <a:gd name="T11" fmla="*/ 9 h 160"/>
                <a:gd name="T12" fmla="*/ 460 w 125"/>
                <a:gd name="T13" fmla="*/ 11 h 160"/>
                <a:gd name="T14" fmla="*/ 457 w 125"/>
                <a:gd name="T15" fmla="*/ 13 h 160"/>
                <a:gd name="T16" fmla="*/ 442 w 125"/>
                <a:gd name="T17" fmla="*/ 14 h 160"/>
                <a:gd name="T18" fmla="*/ 446 w 125"/>
                <a:gd name="T19" fmla="*/ 15 h 160"/>
                <a:gd name="T20" fmla="*/ 441 w 125"/>
                <a:gd name="T21" fmla="*/ 15 h 160"/>
                <a:gd name="T22" fmla="*/ 441 w 125"/>
                <a:gd name="T23" fmla="*/ 17 h 160"/>
                <a:gd name="T24" fmla="*/ 435 w 125"/>
                <a:gd name="T25" fmla="*/ 18 h 160"/>
                <a:gd name="T26" fmla="*/ 417 w 125"/>
                <a:gd name="T27" fmla="*/ 20 h 160"/>
                <a:gd name="T28" fmla="*/ 410 w 125"/>
                <a:gd name="T29" fmla="*/ 20 h 160"/>
                <a:gd name="T30" fmla="*/ 408 w 125"/>
                <a:gd name="T31" fmla="*/ 20 h 160"/>
                <a:gd name="T32" fmla="*/ 395 w 125"/>
                <a:gd name="T33" fmla="*/ 20 h 160"/>
                <a:gd name="T34" fmla="*/ 390 w 125"/>
                <a:gd name="T35" fmla="*/ 20 h 160"/>
                <a:gd name="T36" fmla="*/ 394 w 125"/>
                <a:gd name="T37" fmla="*/ 21 h 160"/>
                <a:gd name="T38" fmla="*/ 408 w 125"/>
                <a:gd name="T39" fmla="*/ 21 h 160"/>
                <a:gd name="T40" fmla="*/ 417 w 125"/>
                <a:gd name="T41" fmla="*/ 21 h 160"/>
                <a:gd name="T42" fmla="*/ 417 w 125"/>
                <a:gd name="T43" fmla="*/ 22 h 160"/>
                <a:gd name="T44" fmla="*/ 410 w 125"/>
                <a:gd name="T45" fmla="*/ 23 h 160"/>
                <a:gd name="T46" fmla="*/ 395 w 125"/>
                <a:gd name="T47" fmla="*/ 24 h 160"/>
                <a:gd name="T48" fmla="*/ 394 w 125"/>
                <a:gd name="T49" fmla="*/ 24 h 160"/>
                <a:gd name="T50" fmla="*/ 390 w 125"/>
                <a:gd name="T51" fmla="*/ 24 h 160"/>
                <a:gd name="T52" fmla="*/ 327 w 125"/>
                <a:gd name="T53" fmla="*/ 24 h 160"/>
                <a:gd name="T54" fmla="*/ 270 w 125"/>
                <a:gd name="T55" fmla="*/ 23 h 160"/>
                <a:gd name="T56" fmla="*/ 224 w 125"/>
                <a:gd name="T57" fmla="*/ 21 h 160"/>
                <a:gd name="T58" fmla="*/ 170 w 125"/>
                <a:gd name="T59" fmla="*/ 21 h 160"/>
                <a:gd name="T60" fmla="*/ 121 w 125"/>
                <a:gd name="T61" fmla="*/ 18 h 160"/>
                <a:gd name="T62" fmla="*/ 84 w 125"/>
                <a:gd name="T63" fmla="*/ 17 h 160"/>
                <a:gd name="T64" fmla="*/ 38 w 125"/>
                <a:gd name="T65" fmla="*/ 15 h 160"/>
                <a:gd name="T66" fmla="*/ 0 w 125"/>
                <a:gd name="T67" fmla="*/ 13 h 160"/>
                <a:gd name="T68" fmla="*/ 30 w 125"/>
                <a:gd name="T69" fmla="*/ 11 h 160"/>
                <a:gd name="T70" fmla="*/ 69 w 125"/>
                <a:gd name="T71" fmla="*/ 11 h 160"/>
                <a:gd name="T72" fmla="*/ 101 w 125"/>
                <a:gd name="T73" fmla="*/ 9 h 160"/>
                <a:gd name="T74" fmla="*/ 142 w 125"/>
                <a:gd name="T75" fmla="*/ 9 h 160"/>
                <a:gd name="T76" fmla="*/ 170 w 125"/>
                <a:gd name="T77" fmla="*/ 8 h 160"/>
                <a:gd name="T78" fmla="*/ 208 w 125"/>
                <a:gd name="T79" fmla="*/ 8 h 160"/>
                <a:gd name="T80" fmla="*/ 250 w 125"/>
                <a:gd name="T81" fmla="*/ 7 h 160"/>
                <a:gd name="T82" fmla="*/ 290 w 125"/>
                <a:gd name="T83" fmla="*/ 7 h 160"/>
                <a:gd name="T84" fmla="*/ 309 w 125"/>
                <a:gd name="T85" fmla="*/ 6 h 160"/>
                <a:gd name="T86" fmla="*/ 327 w 125"/>
                <a:gd name="T87" fmla="*/ 6 h 160"/>
                <a:gd name="T88" fmla="*/ 338 w 125"/>
                <a:gd name="T89" fmla="*/ 5 h 160"/>
                <a:gd name="T90" fmla="*/ 346 w 125"/>
                <a:gd name="T91" fmla="*/ 3 h 160"/>
                <a:gd name="T92" fmla="*/ 348 w 125"/>
                <a:gd name="T93" fmla="*/ 3 h 160"/>
                <a:gd name="T94" fmla="*/ 353 w 125"/>
                <a:gd name="T95" fmla="*/ 3 h 160"/>
                <a:gd name="T96" fmla="*/ 364 w 125"/>
                <a:gd name="T97" fmla="*/ 3 h 160"/>
                <a:gd name="T98" fmla="*/ 364 w 125"/>
                <a:gd name="T99" fmla="*/ 3 h 160"/>
                <a:gd name="T100" fmla="*/ 353 w 125"/>
                <a:gd name="T101" fmla="*/ 3 h 160"/>
                <a:gd name="T102" fmla="*/ 348 w 125"/>
                <a:gd name="T103" fmla="*/ 3 h 160"/>
                <a:gd name="T104" fmla="*/ 348 w 125"/>
                <a:gd name="T105" fmla="*/ 2 h 160"/>
                <a:gd name="T106" fmla="*/ 367 w 125"/>
                <a:gd name="T107" fmla="*/ 0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25" h="160">
                  <a:moveTo>
                    <a:pt x="95" y="0"/>
                  </a:moveTo>
                  <a:lnTo>
                    <a:pt x="103" y="13"/>
                  </a:lnTo>
                  <a:lnTo>
                    <a:pt x="110" y="24"/>
                  </a:lnTo>
                  <a:lnTo>
                    <a:pt x="118" y="36"/>
                  </a:lnTo>
                  <a:lnTo>
                    <a:pt x="125" y="49"/>
                  </a:lnTo>
                  <a:lnTo>
                    <a:pt x="122" y="58"/>
                  </a:lnTo>
                  <a:lnTo>
                    <a:pt x="119" y="69"/>
                  </a:lnTo>
                  <a:lnTo>
                    <a:pt x="116" y="80"/>
                  </a:lnTo>
                  <a:lnTo>
                    <a:pt x="114" y="89"/>
                  </a:lnTo>
                  <a:lnTo>
                    <a:pt x="115" y="90"/>
                  </a:lnTo>
                  <a:lnTo>
                    <a:pt x="113" y="99"/>
                  </a:lnTo>
                  <a:lnTo>
                    <a:pt x="113" y="108"/>
                  </a:lnTo>
                  <a:lnTo>
                    <a:pt x="111" y="116"/>
                  </a:lnTo>
                  <a:lnTo>
                    <a:pt x="107" y="123"/>
                  </a:lnTo>
                  <a:lnTo>
                    <a:pt x="105" y="125"/>
                  </a:lnTo>
                  <a:lnTo>
                    <a:pt x="104" y="125"/>
                  </a:lnTo>
                  <a:lnTo>
                    <a:pt x="102" y="125"/>
                  </a:lnTo>
                  <a:lnTo>
                    <a:pt x="100" y="125"/>
                  </a:lnTo>
                  <a:lnTo>
                    <a:pt x="101" y="128"/>
                  </a:lnTo>
                  <a:lnTo>
                    <a:pt x="104" y="132"/>
                  </a:lnTo>
                  <a:lnTo>
                    <a:pt x="107" y="136"/>
                  </a:lnTo>
                  <a:lnTo>
                    <a:pt x="107" y="141"/>
                  </a:lnTo>
                  <a:lnTo>
                    <a:pt x="105" y="146"/>
                  </a:lnTo>
                  <a:lnTo>
                    <a:pt x="102" y="151"/>
                  </a:lnTo>
                  <a:lnTo>
                    <a:pt x="101" y="155"/>
                  </a:lnTo>
                  <a:lnTo>
                    <a:pt x="100" y="160"/>
                  </a:lnTo>
                  <a:lnTo>
                    <a:pt x="84" y="153"/>
                  </a:lnTo>
                  <a:lnTo>
                    <a:pt x="70" y="146"/>
                  </a:lnTo>
                  <a:lnTo>
                    <a:pt x="57" y="136"/>
                  </a:lnTo>
                  <a:lnTo>
                    <a:pt x="44" y="127"/>
                  </a:lnTo>
                  <a:lnTo>
                    <a:pt x="31" y="116"/>
                  </a:lnTo>
                  <a:lnTo>
                    <a:pt x="21" y="105"/>
                  </a:lnTo>
                  <a:lnTo>
                    <a:pt x="10" y="93"/>
                  </a:lnTo>
                  <a:lnTo>
                    <a:pt x="0" y="80"/>
                  </a:lnTo>
                  <a:lnTo>
                    <a:pt x="8" y="74"/>
                  </a:lnTo>
                  <a:lnTo>
                    <a:pt x="18" y="68"/>
                  </a:lnTo>
                  <a:lnTo>
                    <a:pt x="26" y="62"/>
                  </a:lnTo>
                  <a:lnTo>
                    <a:pt x="36" y="57"/>
                  </a:lnTo>
                  <a:lnTo>
                    <a:pt x="44" y="52"/>
                  </a:lnTo>
                  <a:lnTo>
                    <a:pt x="54" y="49"/>
                  </a:lnTo>
                  <a:lnTo>
                    <a:pt x="63" y="45"/>
                  </a:lnTo>
                  <a:lnTo>
                    <a:pt x="74" y="42"/>
                  </a:lnTo>
                  <a:lnTo>
                    <a:pt x="79" y="38"/>
                  </a:lnTo>
                  <a:lnTo>
                    <a:pt x="84" y="36"/>
                  </a:lnTo>
                  <a:lnTo>
                    <a:pt x="87" y="31"/>
                  </a:lnTo>
                  <a:lnTo>
                    <a:pt x="88" y="25"/>
                  </a:lnTo>
                  <a:lnTo>
                    <a:pt x="89" y="24"/>
                  </a:lnTo>
                  <a:lnTo>
                    <a:pt x="91" y="24"/>
                  </a:lnTo>
                  <a:lnTo>
                    <a:pt x="93" y="23"/>
                  </a:lnTo>
                  <a:lnTo>
                    <a:pt x="93" y="21"/>
                  </a:lnTo>
                  <a:lnTo>
                    <a:pt x="91" y="15"/>
                  </a:lnTo>
                  <a:lnTo>
                    <a:pt x="89" y="8"/>
                  </a:lnTo>
                  <a:lnTo>
                    <a:pt x="89" y="2"/>
                  </a:lnTo>
                  <a:lnTo>
                    <a:pt x="95"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15" name="Freeform 83">
              <a:extLst>
                <a:ext uri="{FF2B5EF4-FFF2-40B4-BE49-F238E27FC236}">
                  <a16:creationId xmlns:a16="http://schemas.microsoft.com/office/drawing/2014/main" id="{845C7D6F-C307-418B-9656-76A3AF876D7C}"/>
                </a:ext>
              </a:extLst>
            </p:cNvPr>
            <p:cNvSpPr>
              <a:spLocks/>
            </p:cNvSpPr>
            <p:nvPr/>
          </p:nvSpPr>
          <p:spPr bwMode="gray">
            <a:xfrm>
              <a:off x="2896572" y="4124583"/>
              <a:ext cx="7533" cy="13203"/>
            </a:xfrm>
            <a:custGeom>
              <a:avLst/>
              <a:gdLst>
                <a:gd name="T0" fmla="*/ 3 w 7"/>
                <a:gd name="T1" fmla="*/ 3 h 12"/>
                <a:gd name="T2" fmla="*/ 3 w 7"/>
                <a:gd name="T3" fmla="*/ 3 h 12"/>
                <a:gd name="T4" fmla="*/ 3 w 7"/>
                <a:gd name="T5" fmla="*/ 3 h 12"/>
                <a:gd name="T6" fmla="*/ 3 w 7"/>
                <a:gd name="T7" fmla="*/ 3 h 12"/>
                <a:gd name="T8" fmla="*/ 3 w 7"/>
                <a:gd name="T9" fmla="*/ 3 h 12"/>
                <a:gd name="T10" fmla="*/ 3 w 7"/>
                <a:gd name="T11" fmla="*/ 3 h 12"/>
                <a:gd name="T12" fmla="*/ 1 w 7"/>
                <a:gd name="T13" fmla="*/ 3 h 12"/>
                <a:gd name="T14" fmla="*/ 0 w 7"/>
                <a:gd name="T15" fmla="*/ 3 h 12"/>
                <a:gd name="T16" fmla="*/ 2 w 7"/>
                <a:gd name="T17" fmla="*/ 0 h 12"/>
                <a:gd name="T18" fmla="*/ 3 w 7"/>
                <a:gd name="T19" fmla="*/ 3 h 12"/>
                <a:gd name="T20" fmla="*/ 3 w 7"/>
                <a:gd name="T21" fmla="*/ 3 h 12"/>
                <a:gd name="T22" fmla="*/ 3 w 7"/>
                <a:gd name="T23" fmla="*/ 3 h 12"/>
                <a:gd name="T24" fmla="*/ 3 w 7"/>
                <a:gd name="T25" fmla="*/ 3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 h="12">
                  <a:moveTo>
                    <a:pt x="7" y="11"/>
                  </a:moveTo>
                  <a:lnTo>
                    <a:pt x="6" y="11"/>
                  </a:lnTo>
                  <a:lnTo>
                    <a:pt x="5" y="12"/>
                  </a:lnTo>
                  <a:lnTo>
                    <a:pt x="4" y="12"/>
                  </a:lnTo>
                  <a:lnTo>
                    <a:pt x="4" y="9"/>
                  </a:lnTo>
                  <a:lnTo>
                    <a:pt x="1" y="6"/>
                  </a:lnTo>
                  <a:lnTo>
                    <a:pt x="0" y="3"/>
                  </a:lnTo>
                  <a:lnTo>
                    <a:pt x="2" y="0"/>
                  </a:lnTo>
                  <a:lnTo>
                    <a:pt x="4" y="3"/>
                  </a:lnTo>
                  <a:lnTo>
                    <a:pt x="5" y="5"/>
                  </a:lnTo>
                  <a:lnTo>
                    <a:pt x="6" y="7"/>
                  </a:lnTo>
                  <a:lnTo>
                    <a:pt x="7"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16" name="Freeform 84">
              <a:extLst>
                <a:ext uri="{FF2B5EF4-FFF2-40B4-BE49-F238E27FC236}">
                  <a16:creationId xmlns:a16="http://schemas.microsoft.com/office/drawing/2014/main" id="{9047E872-11F9-491D-82C9-06BE1BF09FD4}"/>
                </a:ext>
              </a:extLst>
            </p:cNvPr>
            <p:cNvSpPr>
              <a:spLocks/>
            </p:cNvSpPr>
            <p:nvPr/>
          </p:nvSpPr>
          <p:spPr bwMode="gray">
            <a:xfrm>
              <a:off x="3457725" y="4131185"/>
              <a:ext cx="16320" cy="26408"/>
            </a:xfrm>
            <a:custGeom>
              <a:avLst/>
              <a:gdLst>
                <a:gd name="T0" fmla="*/ 7 w 14"/>
                <a:gd name="T1" fmla="*/ 3 h 23"/>
                <a:gd name="T2" fmla="*/ 7 w 14"/>
                <a:gd name="T3" fmla="*/ 4 h 23"/>
                <a:gd name="T4" fmla="*/ 7 w 14"/>
                <a:gd name="T5" fmla="*/ 4 h 23"/>
                <a:gd name="T6" fmla="*/ 7 w 14"/>
                <a:gd name="T7" fmla="*/ 4 h 23"/>
                <a:gd name="T8" fmla="*/ 5 w 14"/>
                <a:gd name="T9" fmla="*/ 4 h 23"/>
                <a:gd name="T10" fmla="*/ 2 w 14"/>
                <a:gd name="T11" fmla="*/ 4 h 23"/>
                <a:gd name="T12" fmla="*/ 2 w 14"/>
                <a:gd name="T13" fmla="*/ 3 h 23"/>
                <a:gd name="T14" fmla="*/ 1 w 14"/>
                <a:gd name="T15" fmla="*/ 3 h 23"/>
                <a:gd name="T16" fmla="*/ 0 w 14"/>
                <a:gd name="T17" fmla="*/ 3 h 23"/>
                <a:gd name="T18" fmla="*/ 0 w 14"/>
                <a:gd name="T19" fmla="*/ 0 h 23"/>
                <a:gd name="T20" fmla="*/ 4 w 14"/>
                <a:gd name="T21" fmla="*/ 3 h 23"/>
                <a:gd name="T22" fmla="*/ 7 w 14"/>
                <a:gd name="T23" fmla="*/ 3 h 23"/>
                <a:gd name="T24" fmla="*/ 7 w 14"/>
                <a:gd name="T25" fmla="*/ 3 h 23"/>
                <a:gd name="T26" fmla="*/ 7 w 14"/>
                <a:gd name="T27" fmla="*/ 3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 h="23">
                  <a:moveTo>
                    <a:pt x="14" y="13"/>
                  </a:moveTo>
                  <a:lnTo>
                    <a:pt x="14" y="23"/>
                  </a:lnTo>
                  <a:lnTo>
                    <a:pt x="12" y="22"/>
                  </a:lnTo>
                  <a:lnTo>
                    <a:pt x="9" y="22"/>
                  </a:lnTo>
                  <a:lnTo>
                    <a:pt x="5" y="23"/>
                  </a:lnTo>
                  <a:lnTo>
                    <a:pt x="2" y="23"/>
                  </a:lnTo>
                  <a:lnTo>
                    <a:pt x="2" y="16"/>
                  </a:lnTo>
                  <a:lnTo>
                    <a:pt x="1" y="11"/>
                  </a:lnTo>
                  <a:lnTo>
                    <a:pt x="0" y="6"/>
                  </a:lnTo>
                  <a:lnTo>
                    <a:pt x="0" y="0"/>
                  </a:lnTo>
                  <a:lnTo>
                    <a:pt x="4" y="3"/>
                  </a:lnTo>
                  <a:lnTo>
                    <a:pt x="9" y="5"/>
                  </a:lnTo>
                  <a:lnTo>
                    <a:pt x="12" y="9"/>
                  </a:lnTo>
                  <a:lnTo>
                    <a:pt x="14" y="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17" name="Freeform 85">
              <a:extLst>
                <a:ext uri="{FF2B5EF4-FFF2-40B4-BE49-F238E27FC236}">
                  <a16:creationId xmlns:a16="http://schemas.microsoft.com/office/drawing/2014/main" id="{0E3524C8-4E7D-4801-8D7B-ABBA3E7625F2}"/>
                </a:ext>
              </a:extLst>
            </p:cNvPr>
            <p:cNvSpPr>
              <a:spLocks/>
            </p:cNvSpPr>
            <p:nvPr/>
          </p:nvSpPr>
          <p:spPr bwMode="gray">
            <a:xfrm>
              <a:off x="2917915" y="4133825"/>
              <a:ext cx="110474" cy="145242"/>
            </a:xfrm>
            <a:custGeom>
              <a:avLst/>
              <a:gdLst>
                <a:gd name="T0" fmla="*/ 243 w 78"/>
                <a:gd name="T1" fmla="*/ 0 h 129"/>
                <a:gd name="T2" fmla="*/ 255 w 78"/>
                <a:gd name="T3" fmla="*/ 3 h 129"/>
                <a:gd name="T4" fmla="*/ 269 w 78"/>
                <a:gd name="T5" fmla="*/ 3 h 129"/>
                <a:gd name="T6" fmla="*/ 290 w 78"/>
                <a:gd name="T7" fmla="*/ 3 h 129"/>
                <a:gd name="T8" fmla="*/ 292 w 78"/>
                <a:gd name="T9" fmla="*/ 3 h 129"/>
                <a:gd name="T10" fmla="*/ 303 w 78"/>
                <a:gd name="T11" fmla="*/ 3 h 129"/>
                <a:gd name="T12" fmla="*/ 314 w 78"/>
                <a:gd name="T13" fmla="*/ 3 h 129"/>
                <a:gd name="T14" fmla="*/ 325 w 78"/>
                <a:gd name="T15" fmla="*/ 3 h 129"/>
                <a:gd name="T16" fmla="*/ 329 w 78"/>
                <a:gd name="T17" fmla="*/ 3 h 129"/>
                <a:gd name="T18" fmla="*/ 329 w 78"/>
                <a:gd name="T19" fmla="*/ 3 h 129"/>
                <a:gd name="T20" fmla="*/ 325 w 78"/>
                <a:gd name="T21" fmla="*/ 3 h 129"/>
                <a:gd name="T22" fmla="*/ 324 w 78"/>
                <a:gd name="T23" fmla="*/ 3 h 129"/>
                <a:gd name="T24" fmla="*/ 314 w 78"/>
                <a:gd name="T25" fmla="*/ 3 h 129"/>
                <a:gd name="T26" fmla="*/ 309 w 78"/>
                <a:gd name="T27" fmla="*/ 4 h 129"/>
                <a:gd name="T28" fmla="*/ 305 w 78"/>
                <a:gd name="T29" fmla="*/ 6 h 129"/>
                <a:gd name="T30" fmla="*/ 305 w 78"/>
                <a:gd name="T31" fmla="*/ 8 h 129"/>
                <a:gd name="T32" fmla="*/ 294 w 78"/>
                <a:gd name="T33" fmla="*/ 10 h 129"/>
                <a:gd name="T34" fmla="*/ 261 w 78"/>
                <a:gd name="T35" fmla="*/ 11 h 129"/>
                <a:gd name="T36" fmla="*/ 243 w 78"/>
                <a:gd name="T37" fmla="*/ 12 h 129"/>
                <a:gd name="T38" fmla="*/ 231 w 78"/>
                <a:gd name="T39" fmla="*/ 12 h 129"/>
                <a:gd name="T40" fmla="*/ 226 w 78"/>
                <a:gd name="T41" fmla="*/ 12 h 129"/>
                <a:gd name="T42" fmla="*/ 211 w 78"/>
                <a:gd name="T43" fmla="*/ 14 h 129"/>
                <a:gd name="T44" fmla="*/ 179 w 78"/>
                <a:gd name="T45" fmla="*/ 14 h 129"/>
                <a:gd name="T46" fmla="*/ 159 w 78"/>
                <a:gd name="T47" fmla="*/ 15 h 129"/>
                <a:gd name="T48" fmla="*/ 141 w 78"/>
                <a:gd name="T49" fmla="*/ 17 h 129"/>
                <a:gd name="T50" fmla="*/ 127 w 78"/>
                <a:gd name="T51" fmla="*/ 17 h 129"/>
                <a:gd name="T52" fmla="*/ 100 w 78"/>
                <a:gd name="T53" fmla="*/ 17 h 129"/>
                <a:gd name="T54" fmla="*/ 87 w 78"/>
                <a:gd name="T55" fmla="*/ 18 h 129"/>
                <a:gd name="T56" fmla="*/ 70 w 78"/>
                <a:gd name="T57" fmla="*/ 19 h 129"/>
                <a:gd name="T58" fmla="*/ 60 w 78"/>
                <a:gd name="T59" fmla="*/ 19 h 129"/>
                <a:gd name="T60" fmla="*/ 47 w 78"/>
                <a:gd name="T61" fmla="*/ 17 h 129"/>
                <a:gd name="T62" fmla="*/ 29 w 78"/>
                <a:gd name="T63" fmla="*/ 17 h 129"/>
                <a:gd name="T64" fmla="*/ 20 w 78"/>
                <a:gd name="T65" fmla="*/ 14 h 129"/>
                <a:gd name="T66" fmla="*/ 23 w 78"/>
                <a:gd name="T67" fmla="*/ 14 h 129"/>
                <a:gd name="T68" fmla="*/ 2 w 78"/>
                <a:gd name="T69" fmla="*/ 13 h 129"/>
                <a:gd name="T70" fmla="*/ 1 w 78"/>
                <a:gd name="T71" fmla="*/ 12 h 129"/>
                <a:gd name="T72" fmla="*/ 1 w 78"/>
                <a:gd name="T73" fmla="*/ 12 h 129"/>
                <a:gd name="T74" fmla="*/ 0 w 78"/>
                <a:gd name="T75" fmla="*/ 12 h 129"/>
                <a:gd name="T76" fmla="*/ 20 w 78"/>
                <a:gd name="T77" fmla="*/ 10 h 129"/>
                <a:gd name="T78" fmla="*/ 33 w 78"/>
                <a:gd name="T79" fmla="*/ 9 h 129"/>
                <a:gd name="T80" fmla="*/ 42 w 78"/>
                <a:gd name="T81" fmla="*/ 8 h 129"/>
                <a:gd name="T82" fmla="*/ 42 w 78"/>
                <a:gd name="T83" fmla="*/ 6 h 129"/>
                <a:gd name="T84" fmla="*/ 42 w 78"/>
                <a:gd name="T85" fmla="*/ 6 h 129"/>
                <a:gd name="T86" fmla="*/ 37 w 78"/>
                <a:gd name="T87" fmla="*/ 5 h 129"/>
                <a:gd name="T88" fmla="*/ 33 w 78"/>
                <a:gd name="T89" fmla="*/ 4 h 129"/>
                <a:gd name="T90" fmla="*/ 33 w 78"/>
                <a:gd name="T91" fmla="*/ 3 h 129"/>
                <a:gd name="T92" fmla="*/ 55 w 78"/>
                <a:gd name="T93" fmla="*/ 3 h 129"/>
                <a:gd name="T94" fmla="*/ 79 w 78"/>
                <a:gd name="T95" fmla="*/ 3 h 129"/>
                <a:gd name="T96" fmla="*/ 100 w 78"/>
                <a:gd name="T97" fmla="*/ 3 h 129"/>
                <a:gd name="T98" fmla="*/ 127 w 78"/>
                <a:gd name="T99" fmla="*/ 3 h 129"/>
                <a:gd name="T100" fmla="*/ 147 w 78"/>
                <a:gd name="T101" fmla="*/ 3 h 129"/>
                <a:gd name="T102" fmla="*/ 177 w 78"/>
                <a:gd name="T103" fmla="*/ 3 h 129"/>
                <a:gd name="T104" fmla="*/ 202 w 78"/>
                <a:gd name="T105" fmla="*/ 3 h 129"/>
                <a:gd name="T106" fmla="*/ 226 w 78"/>
                <a:gd name="T107" fmla="*/ 2 h 129"/>
                <a:gd name="T108" fmla="*/ 228 w 78"/>
                <a:gd name="T109" fmla="*/ 1 h 129"/>
                <a:gd name="T110" fmla="*/ 231 w 78"/>
                <a:gd name="T111" fmla="*/ 0 h 129"/>
                <a:gd name="T112" fmla="*/ 238 w 78"/>
                <a:gd name="T113" fmla="*/ 0 h 129"/>
                <a:gd name="T114" fmla="*/ 243 w 78"/>
                <a:gd name="T115" fmla="*/ 0 h 12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8" h="129">
                  <a:moveTo>
                    <a:pt x="58" y="0"/>
                  </a:moveTo>
                  <a:lnTo>
                    <a:pt x="59" y="4"/>
                  </a:lnTo>
                  <a:lnTo>
                    <a:pt x="63" y="6"/>
                  </a:lnTo>
                  <a:lnTo>
                    <a:pt x="68" y="7"/>
                  </a:lnTo>
                  <a:lnTo>
                    <a:pt x="69" y="11"/>
                  </a:lnTo>
                  <a:lnTo>
                    <a:pt x="71" y="13"/>
                  </a:lnTo>
                  <a:lnTo>
                    <a:pt x="74" y="11"/>
                  </a:lnTo>
                  <a:lnTo>
                    <a:pt x="76" y="10"/>
                  </a:lnTo>
                  <a:lnTo>
                    <a:pt x="78" y="10"/>
                  </a:lnTo>
                  <a:lnTo>
                    <a:pt x="78" y="15"/>
                  </a:lnTo>
                  <a:lnTo>
                    <a:pt x="76" y="17"/>
                  </a:lnTo>
                  <a:lnTo>
                    <a:pt x="75" y="20"/>
                  </a:lnTo>
                  <a:lnTo>
                    <a:pt x="74" y="23"/>
                  </a:lnTo>
                  <a:lnTo>
                    <a:pt x="73" y="26"/>
                  </a:lnTo>
                  <a:lnTo>
                    <a:pt x="72" y="40"/>
                  </a:lnTo>
                  <a:lnTo>
                    <a:pt x="72" y="54"/>
                  </a:lnTo>
                  <a:lnTo>
                    <a:pt x="70" y="66"/>
                  </a:lnTo>
                  <a:lnTo>
                    <a:pt x="62" y="75"/>
                  </a:lnTo>
                  <a:lnTo>
                    <a:pt x="58" y="78"/>
                  </a:lnTo>
                  <a:lnTo>
                    <a:pt x="55" y="80"/>
                  </a:lnTo>
                  <a:lnTo>
                    <a:pt x="52" y="85"/>
                  </a:lnTo>
                  <a:lnTo>
                    <a:pt x="50" y="90"/>
                  </a:lnTo>
                  <a:lnTo>
                    <a:pt x="42" y="95"/>
                  </a:lnTo>
                  <a:lnTo>
                    <a:pt x="37" y="103"/>
                  </a:lnTo>
                  <a:lnTo>
                    <a:pt x="33" y="111"/>
                  </a:lnTo>
                  <a:lnTo>
                    <a:pt x="30" y="119"/>
                  </a:lnTo>
                  <a:lnTo>
                    <a:pt x="24" y="119"/>
                  </a:lnTo>
                  <a:lnTo>
                    <a:pt x="20" y="121"/>
                  </a:lnTo>
                  <a:lnTo>
                    <a:pt x="17" y="125"/>
                  </a:lnTo>
                  <a:lnTo>
                    <a:pt x="14" y="129"/>
                  </a:lnTo>
                  <a:lnTo>
                    <a:pt x="11" y="119"/>
                  </a:lnTo>
                  <a:lnTo>
                    <a:pt x="7" y="111"/>
                  </a:lnTo>
                  <a:lnTo>
                    <a:pt x="4" y="100"/>
                  </a:lnTo>
                  <a:lnTo>
                    <a:pt x="5" y="90"/>
                  </a:lnTo>
                  <a:lnTo>
                    <a:pt x="2" y="88"/>
                  </a:lnTo>
                  <a:lnTo>
                    <a:pt x="1" y="87"/>
                  </a:lnTo>
                  <a:lnTo>
                    <a:pt x="1" y="84"/>
                  </a:lnTo>
                  <a:lnTo>
                    <a:pt x="0" y="81"/>
                  </a:lnTo>
                  <a:lnTo>
                    <a:pt x="4" y="72"/>
                  </a:lnTo>
                  <a:lnTo>
                    <a:pt x="8" y="61"/>
                  </a:lnTo>
                  <a:lnTo>
                    <a:pt x="10" y="50"/>
                  </a:lnTo>
                  <a:lnTo>
                    <a:pt x="10" y="39"/>
                  </a:lnTo>
                  <a:lnTo>
                    <a:pt x="10" y="35"/>
                  </a:lnTo>
                  <a:lnTo>
                    <a:pt x="9" y="30"/>
                  </a:lnTo>
                  <a:lnTo>
                    <a:pt x="8" y="27"/>
                  </a:lnTo>
                  <a:lnTo>
                    <a:pt x="8" y="23"/>
                  </a:lnTo>
                  <a:lnTo>
                    <a:pt x="13" y="21"/>
                  </a:lnTo>
                  <a:lnTo>
                    <a:pt x="19" y="17"/>
                  </a:lnTo>
                  <a:lnTo>
                    <a:pt x="24" y="15"/>
                  </a:lnTo>
                  <a:lnTo>
                    <a:pt x="30" y="13"/>
                  </a:lnTo>
                  <a:lnTo>
                    <a:pt x="35" y="9"/>
                  </a:lnTo>
                  <a:lnTo>
                    <a:pt x="41" y="7"/>
                  </a:lnTo>
                  <a:lnTo>
                    <a:pt x="47" y="4"/>
                  </a:lnTo>
                  <a:lnTo>
                    <a:pt x="52" y="2"/>
                  </a:lnTo>
                  <a:lnTo>
                    <a:pt x="53" y="1"/>
                  </a:lnTo>
                  <a:lnTo>
                    <a:pt x="55" y="0"/>
                  </a:lnTo>
                  <a:lnTo>
                    <a:pt x="56" y="0"/>
                  </a:lnTo>
                  <a:lnTo>
                    <a:pt x="5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18" name="Freeform 86">
              <a:extLst>
                <a:ext uri="{FF2B5EF4-FFF2-40B4-BE49-F238E27FC236}">
                  <a16:creationId xmlns:a16="http://schemas.microsoft.com/office/drawing/2014/main" id="{C6D48FB4-E296-4E88-908D-35D917828749}"/>
                </a:ext>
              </a:extLst>
            </p:cNvPr>
            <p:cNvSpPr>
              <a:spLocks/>
            </p:cNvSpPr>
            <p:nvPr/>
          </p:nvSpPr>
          <p:spPr bwMode="gray">
            <a:xfrm>
              <a:off x="1319818" y="4150991"/>
              <a:ext cx="51470" cy="108272"/>
            </a:xfrm>
            <a:custGeom>
              <a:avLst/>
              <a:gdLst>
                <a:gd name="T0" fmla="*/ 178 w 36"/>
                <a:gd name="T1" fmla="*/ 1 h 96"/>
                <a:gd name="T2" fmla="*/ 147 w 36"/>
                <a:gd name="T3" fmla="*/ 3 h 96"/>
                <a:gd name="T4" fmla="*/ 129 w 36"/>
                <a:gd name="T5" fmla="*/ 3 h 96"/>
                <a:gd name="T6" fmla="*/ 105 w 36"/>
                <a:gd name="T7" fmla="*/ 6 h 96"/>
                <a:gd name="T8" fmla="*/ 87 w 36"/>
                <a:gd name="T9" fmla="*/ 7 h 96"/>
                <a:gd name="T10" fmla="*/ 62 w 36"/>
                <a:gd name="T11" fmla="*/ 9 h 96"/>
                <a:gd name="T12" fmla="*/ 41 w 36"/>
                <a:gd name="T13" fmla="*/ 11 h 96"/>
                <a:gd name="T14" fmla="*/ 25 w 36"/>
                <a:gd name="T15" fmla="*/ 13 h 96"/>
                <a:gd name="T16" fmla="*/ 1 w 36"/>
                <a:gd name="T17" fmla="*/ 15 h 96"/>
                <a:gd name="T18" fmla="*/ 0 w 36"/>
                <a:gd name="T19" fmla="*/ 15 h 96"/>
                <a:gd name="T20" fmla="*/ 0 w 36"/>
                <a:gd name="T21" fmla="*/ 14 h 96"/>
                <a:gd name="T22" fmla="*/ 1 w 36"/>
                <a:gd name="T23" fmla="*/ 14 h 96"/>
                <a:gd name="T24" fmla="*/ 1 w 36"/>
                <a:gd name="T25" fmla="*/ 14 h 96"/>
                <a:gd name="T26" fmla="*/ 25 w 36"/>
                <a:gd name="T27" fmla="*/ 13 h 96"/>
                <a:gd name="T28" fmla="*/ 41 w 36"/>
                <a:gd name="T29" fmla="*/ 11 h 96"/>
                <a:gd name="T30" fmla="*/ 59 w 36"/>
                <a:gd name="T31" fmla="*/ 9 h 96"/>
                <a:gd name="T32" fmla="*/ 81 w 36"/>
                <a:gd name="T33" fmla="*/ 7 h 96"/>
                <a:gd name="T34" fmla="*/ 99 w 36"/>
                <a:gd name="T35" fmla="*/ 5 h 96"/>
                <a:gd name="T36" fmla="*/ 120 w 36"/>
                <a:gd name="T37" fmla="*/ 3 h 96"/>
                <a:gd name="T38" fmla="*/ 141 w 36"/>
                <a:gd name="T39" fmla="*/ 3 h 96"/>
                <a:gd name="T40" fmla="*/ 167 w 36"/>
                <a:gd name="T41" fmla="*/ 0 h 96"/>
                <a:gd name="T42" fmla="*/ 178 w 36"/>
                <a:gd name="T43" fmla="*/ 1 h 9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6" h="96">
                  <a:moveTo>
                    <a:pt x="36" y="1"/>
                  </a:moveTo>
                  <a:lnTo>
                    <a:pt x="31" y="12"/>
                  </a:lnTo>
                  <a:lnTo>
                    <a:pt x="27" y="24"/>
                  </a:lnTo>
                  <a:lnTo>
                    <a:pt x="22" y="35"/>
                  </a:lnTo>
                  <a:lnTo>
                    <a:pt x="18" y="47"/>
                  </a:lnTo>
                  <a:lnTo>
                    <a:pt x="13" y="59"/>
                  </a:lnTo>
                  <a:lnTo>
                    <a:pt x="9" y="71"/>
                  </a:lnTo>
                  <a:lnTo>
                    <a:pt x="5" y="84"/>
                  </a:lnTo>
                  <a:lnTo>
                    <a:pt x="1" y="96"/>
                  </a:lnTo>
                  <a:lnTo>
                    <a:pt x="0" y="96"/>
                  </a:lnTo>
                  <a:lnTo>
                    <a:pt x="0" y="91"/>
                  </a:lnTo>
                  <a:lnTo>
                    <a:pt x="1" y="91"/>
                  </a:lnTo>
                  <a:lnTo>
                    <a:pt x="1" y="92"/>
                  </a:lnTo>
                  <a:lnTo>
                    <a:pt x="5" y="80"/>
                  </a:lnTo>
                  <a:lnTo>
                    <a:pt x="9" y="69"/>
                  </a:lnTo>
                  <a:lnTo>
                    <a:pt x="12" y="57"/>
                  </a:lnTo>
                  <a:lnTo>
                    <a:pt x="17" y="45"/>
                  </a:lnTo>
                  <a:lnTo>
                    <a:pt x="21" y="34"/>
                  </a:lnTo>
                  <a:lnTo>
                    <a:pt x="25" y="22"/>
                  </a:lnTo>
                  <a:lnTo>
                    <a:pt x="30" y="12"/>
                  </a:lnTo>
                  <a:lnTo>
                    <a:pt x="35" y="0"/>
                  </a:lnTo>
                  <a:lnTo>
                    <a:pt x="36" y="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19" name="Freeform 87">
              <a:extLst>
                <a:ext uri="{FF2B5EF4-FFF2-40B4-BE49-F238E27FC236}">
                  <a16:creationId xmlns:a16="http://schemas.microsoft.com/office/drawing/2014/main" id="{137ADE4F-59BF-4275-829C-6E2B21C7EF84}"/>
                </a:ext>
              </a:extLst>
            </p:cNvPr>
            <p:cNvSpPr>
              <a:spLocks/>
            </p:cNvSpPr>
            <p:nvPr/>
          </p:nvSpPr>
          <p:spPr bwMode="gray">
            <a:xfrm>
              <a:off x="3461490" y="4161554"/>
              <a:ext cx="200860" cy="147883"/>
            </a:xfrm>
            <a:custGeom>
              <a:avLst/>
              <a:gdLst>
                <a:gd name="T0" fmla="*/ 66 w 142"/>
                <a:gd name="T1" fmla="*/ 3 h 131"/>
                <a:gd name="T2" fmla="*/ 74 w 142"/>
                <a:gd name="T3" fmla="*/ 6 h 131"/>
                <a:gd name="T4" fmla="*/ 78 w 142"/>
                <a:gd name="T5" fmla="*/ 7 h 131"/>
                <a:gd name="T6" fmla="*/ 87 w 142"/>
                <a:gd name="T7" fmla="*/ 9 h 131"/>
                <a:gd name="T8" fmla="*/ 88 w 142"/>
                <a:gd name="T9" fmla="*/ 11 h 131"/>
                <a:gd name="T10" fmla="*/ 99 w 142"/>
                <a:gd name="T11" fmla="*/ 13 h 131"/>
                <a:gd name="T12" fmla="*/ 110 w 142"/>
                <a:gd name="T13" fmla="*/ 15 h 131"/>
                <a:gd name="T14" fmla="*/ 126 w 142"/>
                <a:gd name="T15" fmla="*/ 17 h 131"/>
                <a:gd name="T16" fmla="*/ 140 w 142"/>
                <a:gd name="T17" fmla="*/ 20 h 131"/>
                <a:gd name="T18" fmla="*/ 151 w 142"/>
                <a:gd name="T19" fmla="*/ 20 h 131"/>
                <a:gd name="T20" fmla="*/ 174 w 142"/>
                <a:gd name="T21" fmla="*/ 23 h 131"/>
                <a:gd name="T22" fmla="*/ 189 w 142"/>
                <a:gd name="T23" fmla="*/ 23 h 131"/>
                <a:gd name="T24" fmla="*/ 212 w 142"/>
                <a:gd name="T25" fmla="*/ 24 h 131"/>
                <a:gd name="T26" fmla="*/ 224 w 142"/>
                <a:gd name="T27" fmla="*/ 27 h 131"/>
                <a:gd name="T28" fmla="*/ 239 w 142"/>
                <a:gd name="T29" fmla="*/ 27 h 131"/>
                <a:gd name="T30" fmla="*/ 249 w 142"/>
                <a:gd name="T31" fmla="*/ 27 h 131"/>
                <a:gd name="T32" fmla="*/ 261 w 142"/>
                <a:gd name="T33" fmla="*/ 28 h 131"/>
                <a:gd name="T34" fmla="*/ 281 w 142"/>
                <a:gd name="T35" fmla="*/ 28 h 131"/>
                <a:gd name="T36" fmla="*/ 294 w 142"/>
                <a:gd name="T37" fmla="*/ 28 h 131"/>
                <a:gd name="T38" fmla="*/ 311 w 142"/>
                <a:gd name="T39" fmla="*/ 28 h 131"/>
                <a:gd name="T40" fmla="*/ 329 w 142"/>
                <a:gd name="T41" fmla="*/ 28 h 131"/>
                <a:gd name="T42" fmla="*/ 343 w 142"/>
                <a:gd name="T43" fmla="*/ 28 h 131"/>
                <a:gd name="T44" fmla="*/ 357 w 142"/>
                <a:gd name="T45" fmla="*/ 29 h 131"/>
                <a:gd name="T46" fmla="*/ 368 w 142"/>
                <a:gd name="T47" fmla="*/ 31 h 131"/>
                <a:gd name="T48" fmla="*/ 370 w 142"/>
                <a:gd name="T49" fmla="*/ 32 h 131"/>
                <a:gd name="T50" fmla="*/ 368 w 142"/>
                <a:gd name="T51" fmla="*/ 32 h 131"/>
                <a:gd name="T52" fmla="*/ 370 w 142"/>
                <a:gd name="T53" fmla="*/ 32 h 131"/>
                <a:gd name="T54" fmla="*/ 368 w 142"/>
                <a:gd name="T55" fmla="*/ 32 h 131"/>
                <a:gd name="T56" fmla="*/ 368 w 142"/>
                <a:gd name="T57" fmla="*/ 33 h 131"/>
                <a:gd name="T58" fmla="*/ 364 w 142"/>
                <a:gd name="T59" fmla="*/ 35 h 131"/>
                <a:gd name="T60" fmla="*/ 358 w 142"/>
                <a:gd name="T61" fmla="*/ 36 h 131"/>
                <a:gd name="T62" fmla="*/ 357 w 142"/>
                <a:gd name="T63" fmla="*/ 37 h 131"/>
                <a:gd name="T64" fmla="*/ 339 w 142"/>
                <a:gd name="T65" fmla="*/ 38 h 131"/>
                <a:gd name="T66" fmla="*/ 317 w 142"/>
                <a:gd name="T67" fmla="*/ 38 h 131"/>
                <a:gd name="T68" fmla="*/ 303 w 142"/>
                <a:gd name="T69" fmla="*/ 37 h 131"/>
                <a:gd name="T70" fmla="*/ 287 w 142"/>
                <a:gd name="T71" fmla="*/ 35 h 131"/>
                <a:gd name="T72" fmla="*/ 272 w 142"/>
                <a:gd name="T73" fmla="*/ 33 h 131"/>
                <a:gd name="T74" fmla="*/ 258 w 142"/>
                <a:gd name="T75" fmla="*/ 32 h 131"/>
                <a:gd name="T76" fmla="*/ 241 w 142"/>
                <a:gd name="T77" fmla="*/ 32 h 131"/>
                <a:gd name="T78" fmla="*/ 229 w 142"/>
                <a:gd name="T79" fmla="*/ 30 h 131"/>
                <a:gd name="T80" fmla="*/ 201 w 142"/>
                <a:gd name="T81" fmla="*/ 27 h 131"/>
                <a:gd name="T82" fmla="*/ 174 w 142"/>
                <a:gd name="T83" fmla="*/ 25 h 131"/>
                <a:gd name="T84" fmla="*/ 144 w 142"/>
                <a:gd name="T85" fmla="*/ 23 h 131"/>
                <a:gd name="T86" fmla="*/ 119 w 142"/>
                <a:gd name="T87" fmla="*/ 20 h 131"/>
                <a:gd name="T88" fmla="*/ 90 w 142"/>
                <a:gd name="T89" fmla="*/ 17 h 131"/>
                <a:gd name="T90" fmla="*/ 66 w 142"/>
                <a:gd name="T91" fmla="*/ 15 h 131"/>
                <a:gd name="T92" fmla="*/ 37 w 142"/>
                <a:gd name="T93" fmla="*/ 13 h 131"/>
                <a:gd name="T94" fmla="*/ 3 w 142"/>
                <a:gd name="T95" fmla="*/ 11 h 131"/>
                <a:gd name="T96" fmla="*/ 1 w 142"/>
                <a:gd name="T97" fmla="*/ 9 h 131"/>
                <a:gd name="T98" fmla="*/ 1 w 142"/>
                <a:gd name="T99" fmla="*/ 7 h 131"/>
                <a:gd name="T100" fmla="*/ 0 w 142"/>
                <a:gd name="T101" fmla="*/ 5 h 131"/>
                <a:gd name="T102" fmla="*/ 0 w 142"/>
                <a:gd name="T103" fmla="*/ 3 h 131"/>
                <a:gd name="T104" fmla="*/ 0 w 142"/>
                <a:gd name="T105" fmla="*/ 3 h 131"/>
                <a:gd name="T106" fmla="*/ 0 w 142"/>
                <a:gd name="T107" fmla="*/ 3 h 131"/>
                <a:gd name="T108" fmla="*/ 0 w 142"/>
                <a:gd name="T109" fmla="*/ 3 h 131"/>
                <a:gd name="T110" fmla="*/ 0 w 142"/>
                <a:gd name="T111" fmla="*/ 3 h 131"/>
                <a:gd name="T112" fmla="*/ 0 w 142"/>
                <a:gd name="T113" fmla="*/ 3 h 131"/>
                <a:gd name="T114" fmla="*/ 18 w 142"/>
                <a:gd name="T115" fmla="*/ 0 h 131"/>
                <a:gd name="T116" fmla="*/ 37 w 142"/>
                <a:gd name="T117" fmla="*/ 2 h 131"/>
                <a:gd name="T118" fmla="*/ 53 w 142"/>
                <a:gd name="T119" fmla="*/ 3 h 131"/>
                <a:gd name="T120" fmla="*/ 66 w 142"/>
                <a:gd name="T121" fmla="*/ 3 h 13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2" h="131">
                  <a:moveTo>
                    <a:pt x="25" y="13"/>
                  </a:moveTo>
                  <a:lnTo>
                    <a:pt x="28" y="19"/>
                  </a:lnTo>
                  <a:lnTo>
                    <a:pt x="30" y="24"/>
                  </a:lnTo>
                  <a:lnTo>
                    <a:pt x="33" y="30"/>
                  </a:lnTo>
                  <a:lnTo>
                    <a:pt x="34" y="37"/>
                  </a:lnTo>
                  <a:lnTo>
                    <a:pt x="38" y="44"/>
                  </a:lnTo>
                  <a:lnTo>
                    <a:pt x="42" y="53"/>
                  </a:lnTo>
                  <a:lnTo>
                    <a:pt x="48" y="60"/>
                  </a:lnTo>
                  <a:lnTo>
                    <a:pt x="53" y="67"/>
                  </a:lnTo>
                  <a:lnTo>
                    <a:pt x="59" y="73"/>
                  </a:lnTo>
                  <a:lnTo>
                    <a:pt x="67" y="79"/>
                  </a:lnTo>
                  <a:lnTo>
                    <a:pt x="73" y="83"/>
                  </a:lnTo>
                  <a:lnTo>
                    <a:pt x="81" y="87"/>
                  </a:lnTo>
                  <a:lnTo>
                    <a:pt x="86" y="92"/>
                  </a:lnTo>
                  <a:lnTo>
                    <a:pt x="91" y="96"/>
                  </a:lnTo>
                  <a:lnTo>
                    <a:pt x="96" y="99"/>
                  </a:lnTo>
                  <a:lnTo>
                    <a:pt x="101" y="101"/>
                  </a:lnTo>
                  <a:lnTo>
                    <a:pt x="108" y="102"/>
                  </a:lnTo>
                  <a:lnTo>
                    <a:pt x="114" y="102"/>
                  </a:lnTo>
                  <a:lnTo>
                    <a:pt x="120" y="102"/>
                  </a:lnTo>
                  <a:lnTo>
                    <a:pt x="127" y="101"/>
                  </a:lnTo>
                  <a:lnTo>
                    <a:pt x="132" y="102"/>
                  </a:lnTo>
                  <a:lnTo>
                    <a:pt x="137" y="103"/>
                  </a:lnTo>
                  <a:lnTo>
                    <a:pt x="141" y="106"/>
                  </a:lnTo>
                  <a:lnTo>
                    <a:pt x="142" y="110"/>
                  </a:lnTo>
                  <a:lnTo>
                    <a:pt x="141" y="113"/>
                  </a:lnTo>
                  <a:lnTo>
                    <a:pt x="142" y="114"/>
                  </a:lnTo>
                  <a:lnTo>
                    <a:pt x="141" y="116"/>
                  </a:lnTo>
                  <a:lnTo>
                    <a:pt x="141" y="119"/>
                  </a:lnTo>
                  <a:lnTo>
                    <a:pt x="140" y="122"/>
                  </a:lnTo>
                  <a:lnTo>
                    <a:pt x="138" y="125"/>
                  </a:lnTo>
                  <a:lnTo>
                    <a:pt x="137" y="128"/>
                  </a:lnTo>
                  <a:lnTo>
                    <a:pt x="130" y="131"/>
                  </a:lnTo>
                  <a:lnTo>
                    <a:pt x="122" y="131"/>
                  </a:lnTo>
                  <a:lnTo>
                    <a:pt x="116" y="128"/>
                  </a:lnTo>
                  <a:lnTo>
                    <a:pt x="110" y="123"/>
                  </a:lnTo>
                  <a:lnTo>
                    <a:pt x="105" y="119"/>
                  </a:lnTo>
                  <a:lnTo>
                    <a:pt x="99" y="113"/>
                  </a:lnTo>
                  <a:lnTo>
                    <a:pt x="93" y="108"/>
                  </a:lnTo>
                  <a:lnTo>
                    <a:pt x="88" y="105"/>
                  </a:lnTo>
                  <a:lnTo>
                    <a:pt x="77" y="96"/>
                  </a:lnTo>
                  <a:lnTo>
                    <a:pt x="67" y="88"/>
                  </a:lnTo>
                  <a:lnTo>
                    <a:pt x="56" y="80"/>
                  </a:lnTo>
                  <a:lnTo>
                    <a:pt x="46" y="70"/>
                  </a:lnTo>
                  <a:lnTo>
                    <a:pt x="35" y="62"/>
                  </a:lnTo>
                  <a:lnTo>
                    <a:pt x="25" y="54"/>
                  </a:lnTo>
                  <a:lnTo>
                    <a:pt x="14" y="44"/>
                  </a:lnTo>
                  <a:lnTo>
                    <a:pt x="3" y="36"/>
                  </a:lnTo>
                  <a:lnTo>
                    <a:pt x="1" y="30"/>
                  </a:lnTo>
                  <a:lnTo>
                    <a:pt x="1" y="23"/>
                  </a:lnTo>
                  <a:lnTo>
                    <a:pt x="0" y="17"/>
                  </a:lnTo>
                  <a:lnTo>
                    <a:pt x="0" y="13"/>
                  </a:lnTo>
                  <a:lnTo>
                    <a:pt x="0" y="11"/>
                  </a:lnTo>
                  <a:lnTo>
                    <a:pt x="0" y="9"/>
                  </a:lnTo>
                  <a:lnTo>
                    <a:pt x="0" y="6"/>
                  </a:lnTo>
                  <a:lnTo>
                    <a:pt x="0" y="3"/>
                  </a:lnTo>
                  <a:lnTo>
                    <a:pt x="7" y="0"/>
                  </a:lnTo>
                  <a:lnTo>
                    <a:pt x="14" y="2"/>
                  </a:lnTo>
                  <a:lnTo>
                    <a:pt x="20" y="6"/>
                  </a:lnTo>
                  <a:lnTo>
                    <a:pt x="25" y="13"/>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0" name="Freeform 88">
              <a:extLst>
                <a:ext uri="{FF2B5EF4-FFF2-40B4-BE49-F238E27FC236}">
                  <a16:creationId xmlns:a16="http://schemas.microsoft.com/office/drawing/2014/main" id="{1CD00116-0DC5-4B21-A855-E94BC5842B8F}"/>
                </a:ext>
              </a:extLst>
            </p:cNvPr>
            <p:cNvSpPr>
              <a:spLocks/>
            </p:cNvSpPr>
            <p:nvPr/>
          </p:nvSpPr>
          <p:spPr bwMode="gray">
            <a:xfrm>
              <a:off x="1730327" y="4181359"/>
              <a:ext cx="163199" cy="110912"/>
            </a:xfrm>
            <a:custGeom>
              <a:avLst/>
              <a:gdLst>
                <a:gd name="T0" fmla="*/ 37 w 115"/>
                <a:gd name="T1" fmla="*/ 0 h 100"/>
                <a:gd name="T2" fmla="*/ 85 w 115"/>
                <a:gd name="T3" fmla="*/ 3 h 100"/>
                <a:gd name="T4" fmla="*/ 139 w 115"/>
                <a:gd name="T5" fmla="*/ 3 h 100"/>
                <a:gd name="T6" fmla="*/ 180 w 115"/>
                <a:gd name="T7" fmla="*/ 5 h 100"/>
                <a:gd name="T8" fmla="*/ 241 w 115"/>
                <a:gd name="T9" fmla="*/ 6 h 100"/>
                <a:gd name="T10" fmla="*/ 301 w 115"/>
                <a:gd name="T11" fmla="*/ 7 h 100"/>
                <a:gd name="T12" fmla="*/ 364 w 115"/>
                <a:gd name="T13" fmla="*/ 8 h 100"/>
                <a:gd name="T14" fmla="*/ 423 w 115"/>
                <a:gd name="T15" fmla="*/ 10 h 100"/>
                <a:gd name="T16" fmla="*/ 492 w 115"/>
                <a:gd name="T17" fmla="*/ 10 h 100"/>
                <a:gd name="T18" fmla="*/ 501 w 115"/>
                <a:gd name="T19" fmla="*/ 11 h 100"/>
                <a:gd name="T20" fmla="*/ 501 w 115"/>
                <a:gd name="T21" fmla="*/ 11 h 100"/>
                <a:gd name="T22" fmla="*/ 499 w 115"/>
                <a:gd name="T23" fmla="*/ 12 h 100"/>
                <a:gd name="T24" fmla="*/ 492 w 115"/>
                <a:gd name="T25" fmla="*/ 12 h 100"/>
                <a:gd name="T26" fmla="*/ 471 w 115"/>
                <a:gd name="T27" fmla="*/ 12 h 100"/>
                <a:gd name="T28" fmla="*/ 400 w 115"/>
                <a:gd name="T29" fmla="*/ 11 h 100"/>
                <a:gd name="T30" fmla="*/ 330 w 115"/>
                <a:gd name="T31" fmla="*/ 10 h 100"/>
                <a:gd name="T32" fmla="*/ 266 w 115"/>
                <a:gd name="T33" fmla="*/ 8 h 100"/>
                <a:gd name="T34" fmla="*/ 203 w 115"/>
                <a:gd name="T35" fmla="*/ 7 h 100"/>
                <a:gd name="T36" fmla="*/ 146 w 115"/>
                <a:gd name="T37" fmla="*/ 6 h 100"/>
                <a:gd name="T38" fmla="*/ 96 w 115"/>
                <a:gd name="T39" fmla="*/ 4 h 100"/>
                <a:gd name="T40" fmla="*/ 47 w 115"/>
                <a:gd name="T41" fmla="*/ 3 h 100"/>
                <a:gd name="T42" fmla="*/ 0 w 115"/>
                <a:gd name="T43" fmla="*/ 3 h 100"/>
                <a:gd name="T44" fmla="*/ 2 w 115"/>
                <a:gd name="T45" fmla="*/ 3 h 100"/>
                <a:gd name="T46" fmla="*/ 20 w 115"/>
                <a:gd name="T47" fmla="*/ 1 h 100"/>
                <a:gd name="T48" fmla="*/ 29 w 115"/>
                <a:gd name="T49" fmla="*/ 0 h 100"/>
                <a:gd name="T50" fmla="*/ 37 w 115"/>
                <a:gd name="T51" fmla="*/ 0 h 10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5" h="100">
                  <a:moveTo>
                    <a:pt x="9" y="0"/>
                  </a:moveTo>
                  <a:lnTo>
                    <a:pt x="19" y="13"/>
                  </a:lnTo>
                  <a:lnTo>
                    <a:pt x="31" y="26"/>
                  </a:lnTo>
                  <a:lnTo>
                    <a:pt x="42" y="38"/>
                  </a:lnTo>
                  <a:lnTo>
                    <a:pt x="56" y="49"/>
                  </a:lnTo>
                  <a:lnTo>
                    <a:pt x="69" y="59"/>
                  </a:lnTo>
                  <a:lnTo>
                    <a:pt x="83" y="69"/>
                  </a:lnTo>
                  <a:lnTo>
                    <a:pt x="98" y="77"/>
                  </a:lnTo>
                  <a:lnTo>
                    <a:pt x="113" y="84"/>
                  </a:lnTo>
                  <a:lnTo>
                    <a:pt x="115" y="87"/>
                  </a:lnTo>
                  <a:lnTo>
                    <a:pt x="115" y="90"/>
                  </a:lnTo>
                  <a:lnTo>
                    <a:pt x="114" y="94"/>
                  </a:lnTo>
                  <a:lnTo>
                    <a:pt x="113" y="96"/>
                  </a:lnTo>
                  <a:lnTo>
                    <a:pt x="109" y="100"/>
                  </a:lnTo>
                  <a:lnTo>
                    <a:pt x="92" y="91"/>
                  </a:lnTo>
                  <a:lnTo>
                    <a:pt x="76" y="82"/>
                  </a:lnTo>
                  <a:lnTo>
                    <a:pt x="61" y="71"/>
                  </a:lnTo>
                  <a:lnTo>
                    <a:pt x="47" y="59"/>
                  </a:lnTo>
                  <a:lnTo>
                    <a:pt x="34" y="46"/>
                  </a:lnTo>
                  <a:lnTo>
                    <a:pt x="21" y="33"/>
                  </a:lnTo>
                  <a:lnTo>
                    <a:pt x="11" y="19"/>
                  </a:lnTo>
                  <a:lnTo>
                    <a:pt x="0" y="5"/>
                  </a:lnTo>
                  <a:lnTo>
                    <a:pt x="2" y="4"/>
                  </a:lnTo>
                  <a:lnTo>
                    <a:pt x="4" y="1"/>
                  </a:lnTo>
                  <a:lnTo>
                    <a:pt x="7" y="0"/>
                  </a:lnTo>
                  <a:lnTo>
                    <a:pt x="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1" name="Freeform 89">
              <a:extLst>
                <a:ext uri="{FF2B5EF4-FFF2-40B4-BE49-F238E27FC236}">
                  <a16:creationId xmlns:a16="http://schemas.microsoft.com/office/drawing/2014/main" id="{31837A36-1C98-4D6F-9A3E-FAADB026A32B}"/>
                </a:ext>
              </a:extLst>
            </p:cNvPr>
            <p:cNvSpPr>
              <a:spLocks/>
            </p:cNvSpPr>
            <p:nvPr/>
          </p:nvSpPr>
          <p:spPr bwMode="gray">
            <a:xfrm>
              <a:off x="2356759" y="4209088"/>
              <a:ext cx="183286" cy="113553"/>
            </a:xfrm>
            <a:custGeom>
              <a:avLst/>
              <a:gdLst>
                <a:gd name="T0" fmla="*/ 573 w 129"/>
                <a:gd name="T1" fmla="*/ 8 h 103"/>
                <a:gd name="T2" fmla="*/ 573 w 129"/>
                <a:gd name="T3" fmla="*/ 8 h 103"/>
                <a:gd name="T4" fmla="*/ 531 w 129"/>
                <a:gd name="T5" fmla="*/ 8 h 103"/>
                <a:gd name="T6" fmla="*/ 503 w 129"/>
                <a:gd name="T7" fmla="*/ 9 h 103"/>
                <a:gd name="T8" fmla="*/ 465 w 129"/>
                <a:gd name="T9" fmla="*/ 9 h 103"/>
                <a:gd name="T10" fmla="*/ 427 w 129"/>
                <a:gd name="T11" fmla="*/ 9 h 103"/>
                <a:gd name="T12" fmla="*/ 396 w 129"/>
                <a:gd name="T13" fmla="*/ 11 h 103"/>
                <a:gd name="T14" fmla="*/ 363 w 129"/>
                <a:gd name="T15" fmla="*/ 11 h 103"/>
                <a:gd name="T16" fmla="*/ 328 w 129"/>
                <a:gd name="T17" fmla="*/ 11 h 103"/>
                <a:gd name="T18" fmla="*/ 294 w 129"/>
                <a:gd name="T19" fmla="*/ 12 h 103"/>
                <a:gd name="T20" fmla="*/ 272 w 129"/>
                <a:gd name="T21" fmla="*/ 11 h 103"/>
                <a:gd name="T22" fmla="*/ 260 w 129"/>
                <a:gd name="T23" fmla="*/ 9 h 103"/>
                <a:gd name="T24" fmla="*/ 240 w 129"/>
                <a:gd name="T25" fmla="*/ 9 h 103"/>
                <a:gd name="T26" fmla="*/ 203 w 129"/>
                <a:gd name="T27" fmla="*/ 8 h 103"/>
                <a:gd name="T28" fmla="*/ 186 w 129"/>
                <a:gd name="T29" fmla="*/ 8 h 103"/>
                <a:gd name="T30" fmla="*/ 165 w 129"/>
                <a:gd name="T31" fmla="*/ 7 h 103"/>
                <a:gd name="T32" fmla="*/ 145 w 129"/>
                <a:gd name="T33" fmla="*/ 7 h 103"/>
                <a:gd name="T34" fmla="*/ 124 w 129"/>
                <a:gd name="T35" fmla="*/ 7 h 103"/>
                <a:gd name="T36" fmla="*/ 113 w 129"/>
                <a:gd name="T37" fmla="*/ 6 h 103"/>
                <a:gd name="T38" fmla="*/ 88 w 129"/>
                <a:gd name="T39" fmla="*/ 6 h 103"/>
                <a:gd name="T40" fmla="*/ 61 w 129"/>
                <a:gd name="T41" fmla="*/ 6 h 103"/>
                <a:gd name="T42" fmla="*/ 33 w 129"/>
                <a:gd name="T43" fmla="*/ 5 h 103"/>
                <a:gd name="T44" fmla="*/ 33 w 129"/>
                <a:gd name="T45" fmla="*/ 4 h 103"/>
                <a:gd name="T46" fmla="*/ 29 w 129"/>
                <a:gd name="T47" fmla="*/ 3 h 103"/>
                <a:gd name="T48" fmla="*/ 23 w 129"/>
                <a:gd name="T49" fmla="*/ 3 h 103"/>
                <a:gd name="T50" fmla="*/ 3 w 129"/>
                <a:gd name="T51" fmla="*/ 3 h 103"/>
                <a:gd name="T52" fmla="*/ 2 w 129"/>
                <a:gd name="T53" fmla="*/ 3 h 103"/>
                <a:gd name="T54" fmla="*/ 1 w 129"/>
                <a:gd name="T55" fmla="*/ 3 h 103"/>
                <a:gd name="T56" fmla="*/ 0 w 129"/>
                <a:gd name="T57" fmla="*/ 3 h 103"/>
                <a:gd name="T58" fmla="*/ 0 w 129"/>
                <a:gd name="T59" fmla="*/ 3 h 103"/>
                <a:gd name="T60" fmla="*/ 42 w 129"/>
                <a:gd name="T61" fmla="*/ 0 h 103"/>
                <a:gd name="T62" fmla="*/ 110 w 129"/>
                <a:gd name="T63" fmla="*/ 3 h 103"/>
                <a:gd name="T64" fmla="*/ 177 w 129"/>
                <a:gd name="T65" fmla="*/ 3 h 103"/>
                <a:gd name="T66" fmla="*/ 239 w 129"/>
                <a:gd name="T67" fmla="*/ 3 h 103"/>
                <a:gd name="T68" fmla="*/ 306 w 129"/>
                <a:gd name="T69" fmla="*/ 4 h 103"/>
                <a:gd name="T70" fmla="*/ 371 w 129"/>
                <a:gd name="T71" fmla="*/ 5 h 103"/>
                <a:gd name="T72" fmla="*/ 436 w 129"/>
                <a:gd name="T73" fmla="*/ 7 h 103"/>
                <a:gd name="T74" fmla="*/ 503 w 129"/>
                <a:gd name="T75" fmla="*/ 7 h 103"/>
                <a:gd name="T76" fmla="*/ 573 w 129"/>
                <a:gd name="T77" fmla="*/ 8 h 10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9" h="103">
                  <a:moveTo>
                    <a:pt x="129" y="65"/>
                  </a:moveTo>
                  <a:lnTo>
                    <a:pt x="129" y="67"/>
                  </a:lnTo>
                  <a:lnTo>
                    <a:pt x="120" y="72"/>
                  </a:lnTo>
                  <a:lnTo>
                    <a:pt x="113" y="75"/>
                  </a:lnTo>
                  <a:lnTo>
                    <a:pt x="105" y="80"/>
                  </a:lnTo>
                  <a:lnTo>
                    <a:pt x="97" y="85"/>
                  </a:lnTo>
                  <a:lnTo>
                    <a:pt x="90" y="90"/>
                  </a:lnTo>
                  <a:lnTo>
                    <a:pt x="82" y="94"/>
                  </a:lnTo>
                  <a:lnTo>
                    <a:pt x="74" y="99"/>
                  </a:lnTo>
                  <a:lnTo>
                    <a:pt x="67" y="103"/>
                  </a:lnTo>
                  <a:lnTo>
                    <a:pt x="62" y="93"/>
                  </a:lnTo>
                  <a:lnTo>
                    <a:pt x="59" y="82"/>
                  </a:lnTo>
                  <a:lnTo>
                    <a:pt x="55" y="75"/>
                  </a:lnTo>
                  <a:lnTo>
                    <a:pt x="46" y="71"/>
                  </a:lnTo>
                  <a:lnTo>
                    <a:pt x="42" y="64"/>
                  </a:lnTo>
                  <a:lnTo>
                    <a:pt x="38" y="60"/>
                  </a:lnTo>
                  <a:lnTo>
                    <a:pt x="33" y="56"/>
                  </a:lnTo>
                  <a:lnTo>
                    <a:pt x="28" y="53"/>
                  </a:lnTo>
                  <a:lnTo>
                    <a:pt x="26" y="46"/>
                  </a:lnTo>
                  <a:lnTo>
                    <a:pt x="20" y="43"/>
                  </a:lnTo>
                  <a:lnTo>
                    <a:pt x="14" y="43"/>
                  </a:lnTo>
                  <a:lnTo>
                    <a:pt x="8" y="41"/>
                  </a:lnTo>
                  <a:lnTo>
                    <a:pt x="8" y="34"/>
                  </a:lnTo>
                  <a:lnTo>
                    <a:pt x="7" y="28"/>
                  </a:lnTo>
                  <a:lnTo>
                    <a:pt x="5" y="22"/>
                  </a:lnTo>
                  <a:lnTo>
                    <a:pt x="3" y="15"/>
                  </a:lnTo>
                  <a:lnTo>
                    <a:pt x="2" y="13"/>
                  </a:lnTo>
                  <a:lnTo>
                    <a:pt x="1" y="9"/>
                  </a:lnTo>
                  <a:lnTo>
                    <a:pt x="0" y="7"/>
                  </a:lnTo>
                  <a:lnTo>
                    <a:pt x="0" y="4"/>
                  </a:lnTo>
                  <a:lnTo>
                    <a:pt x="10" y="0"/>
                  </a:lnTo>
                  <a:lnTo>
                    <a:pt x="25" y="8"/>
                  </a:lnTo>
                  <a:lnTo>
                    <a:pt x="39" y="16"/>
                  </a:lnTo>
                  <a:lnTo>
                    <a:pt x="54" y="26"/>
                  </a:lnTo>
                  <a:lnTo>
                    <a:pt x="69" y="34"/>
                  </a:lnTo>
                  <a:lnTo>
                    <a:pt x="84" y="42"/>
                  </a:lnTo>
                  <a:lnTo>
                    <a:pt x="98" y="51"/>
                  </a:lnTo>
                  <a:lnTo>
                    <a:pt x="113" y="58"/>
                  </a:lnTo>
                  <a:lnTo>
                    <a:pt x="129"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2" name="Freeform 90">
              <a:extLst>
                <a:ext uri="{FF2B5EF4-FFF2-40B4-BE49-F238E27FC236}">
                  <a16:creationId xmlns:a16="http://schemas.microsoft.com/office/drawing/2014/main" id="{1F073C6A-23B5-4949-B27A-16E788C5216D}"/>
                </a:ext>
              </a:extLst>
            </p:cNvPr>
            <p:cNvSpPr>
              <a:spLocks/>
            </p:cNvSpPr>
            <p:nvPr/>
          </p:nvSpPr>
          <p:spPr bwMode="gray">
            <a:xfrm>
              <a:off x="3465258" y="4209088"/>
              <a:ext cx="184540" cy="113553"/>
            </a:xfrm>
            <a:custGeom>
              <a:avLst/>
              <a:gdLst>
                <a:gd name="T0" fmla="*/ 309 w 130"/>
                <a:gd name="T1" fmla="*/ 22 h 103"/>
                <a:gd name="T2" fmla="*/ 313 w 130"/>
                <a:gd name="T3" fmla="*/ 22 h 103"/>
                <a:gd name="T4" fmla="*/ 329 w 130"/>
                <a:gd name="T5" fmla="*/ 23 h 103"/>
                <a:gd name="T6" fmla="*/ 340 w 130"/>
                <a:gd name="T7" fmla="*/ 23 h 103"/>
                <a:gd name="T8" fmla="*/ 349 w 130"/>
                <a:gd name="T9" fmla="*/ 22 h 103"/>
                <a:gd name="T10" fmla="*/ 345 w 130"/>
                <a:gd name="T11" fmla="*/ 23 h 103"/>
                <a:gd name="T12" fmla="*/ 336 w 130"/>
                <a:gd name="T13" fmla="*/ 23 h 103"/>
                <a:gd name="T14" fmla="*/ 329 w 130"/>
                <a:gd name="T15" fmla="*/ 23 h 103"/>
                <a:gd name="T16" fmla="*/ 321 w 130"/>
                <a:gd name="T17" fmla="*/ 23 h 103"/>
                <a:gd name="T18" fmla="*/ 310 w 130"/>
                <a:gd name="T19" fmla="*/ 24 h 103"/>
                <a:gd name="T20" fmla="*/ 302 w 130"/>
                <a:gd name="T21" fmla="*/ 24 h 103"/>
                <a:gd name="T22" fmla="*/ 292 w 130"/>
                <a:gd name="T23" fmla="*/ 24 h 103"/>
                <a:gd name="T24" fmla="*/ 287 w 130"/>
                <a:gd name="T25" fmla="*/ 23 h 103"/>
                <a:gd name="T26" fmla="*/ 253 w 130"/>
                <a:gd name="T27" fmla="*/ 22 h 103"/>
                <a:gd name="T28" fmla="*/ 222 w 130"/>
                <a:gd name="T29" fmla="*/ 19 h 103"/>
                <a:gd name="T30" fmla="*/ 185 w 130"/>
                <a:gd name="T31" fmla="*/ 16 h 103"/>
                <a:gd name="T32" fmla="*/ 146 w 130"/>
                <a:gd name="T33" fmla="*/ 13 h 103"/>
                <a:gd name="T34" fmla="*/ 114 w 130"/>
                <a:gd name="T35" fmla="*/ 11 h 103"/>
                <a:gd name="T36" fmla="*/ 77 w 130"/>
                <a:gd name="T37" fmla="*/ 8 h 103"/>
                <a:gd name="T38" fmla="*/ 42 w 130"/>
                <a:gd name="T39" fmla="*/ 7 h 103"/>
                <a:gd name="T40" fmla="*/ 3 w 130"/>
                <a:gd name="T41" fmla="*/ 3 h 103"/>
                <a:gd name="T42" fmla="*/ 2 w 130"/>
                <a:gd name="T43" fmla="*/ 3 h 103"/>
                <a:gd name="T44" fmla="*/ 0 w 130"/>
                <a:gd name="T45" fmla="*/ 3 h 103"/>
                <a:gd name="T46" fmla="*/ 0 w 130"/>
                <a:gd name="T47" fmla="*/ 3 h 103"/>
                <a:gd name="T48" fmla="*/ 0 w 130"/>
                <a:gd name="T49" fmla="*/ 0 h 103"/>
                <a:gd name="T50" fmla="*/ 40 w 130"/>
                <a:gd name="T51" fmla="*/ 3 h 103"/>
                <a:gd name="T52" fmla="*/ 79 w 130"/>
                <a:gd name="T53" fmla="*/ 6 h 103"/>
                <a:gd name="T54" fmla="*/ 123 w 130"/>
                <a:gd name="T55" fmla="*/ 8 h 103"/>
                <a:gd name="T56" fmla="*/ 157 w 130"/>
                <a:gd name="T57" fmla="*/ 11 h 103"/>
                <a:gd name="T58" fmla="*/ 197 w 130"/>
                <a:gd name="T59" fmla="*/ 13 h 103"/>
                <a:gd name="T60" fmla="*/ 233 w 130"/>
                <a:gd name="T61" fmla="*/ 16 h 103"/>
                <a:gd name="T62" fmla="*/ 270 w 130"/>
                <a:gd name="T63" fmla="*/ 19 h 103"/>
                <a:gd name="T64" fmla="*/ 309 w 130"/>
                <a:gd name="T65" fmla="*/ 22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0" h="103">
                  <a:moveTo>
                    <a:pt x="115" y="91"/>
                  </a:moveTo>
                  <a:lnTo>
                    <a:pt x="118" y="92"/>
                  </a:lnTo>
                  <a:lnTo>
                    <a:pt x="123" y="93"/>
                  </a:lnTo>
                  <a:lnTo>
                    <a:pt x="127" y="93"/>
                  </a:lnTo>
                  <a:lnTo>
                    <a:pt x="130" y="92"/>
                  </a:lnTo>
                  <a:lnTo>
                    <a:pt x="129" y="94"/>
                  </a:lnTo>
                  <a:lnTo>
                    <a:pt x="126" y="98"/>
                  </a:lnTo>
                  <a:lnTo>
                    <a:pt x="123" y="100"/>
                  </a:lnTo>
                  <a:lnTo>
                    <a:pt x="119" y="102"/>
                  </a:lnTo>
                  <a:lnTo>
                    <a:pt x="116" y="103"/>
                  </a:lnTo>
                  <a:lnTo>
                    <a:pt x="113" y="103"/>
                  </a:lnTo>
                  <a:lnTo>
                    <a:pt x="110" y="103"/>
                  </a:lnTo>
                  <a:lnTo>
                    <a:pt x="108" y="100"/>
                  </a:lnTo>
                  <a:lnTo>
                    <a:pt x="95" y="90"/>
                  </a:lnTo>
                  <a:lnTo>
                    <a:pt x="82" y="79"/>
                  </a:lnTo>
                  <a:lnTo>
                    <a:pt x="69" y="67"/>
                  </a:lnTo>
                  <a:lnTo>
                    <a:pt x="55" y="57"/>
                  </a:lnTo>
                  <a:lnTo>
                    <a:pt x="43" y="46"/>
                  </a:lnTo>
                  <a:lnTo>
                    <a:pt x="29" y="35"/>
                  </a:lnTo>
                  <a:lnTo>
                    <a:pt x="16" y="25"/>
                  </a:lnTo>
                  <a:lnTo>
                    <a:pt x="3" y="13"/>
                  </a:lnTo>
                  <a:lnTo>
                    <a:pt x="2" y="11"/>
                  </a:lnTo>
                  <a:lnTo>
                    <a:pt x="0" y="7"/>
                  </a:lnTo>
                  <a:lnTo>
                    <a:pt x="0" y="3"/>
                  </a:lnTo>
                  <a:lnTo>
                    <a:pt x="0" y="0"/>
                  </a:lnTo>
                  <a:lnTo>
                    <a:pt x="15" y="12"/>
                  </a:lnTo>
                  <a:lnTo>
                    <a:pt x="30" y="24"/>
                  </a:lnTo>
                  <a:lnTo>
                    <a:pt x="45" y="35"/>
                  </a:lnTo>
                  <a:lnTo>
                    <a:pt x="58" y="47"/>
                  </a:lnTo>
                  <a:lnTo>
                    <a:pt x="73" y="58"/>
                  </a:lnTo>
                  <a:lnTo>
                    <a:pt x="87" y="70"/>
                  </a:lnTo>
                  <a:lnTo>
                    <a:pt x="101" y="80"/>
                  </a:lnTo>
                  <a:lnTo>
                    <a:pt x="115" y="91"/>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3" name="Freeform 91">
              <a:extLst>
                <a:ext uri="{FF2B5EF4-FFF2-40B4-BE49-F238E27FC236}">
                  <a16:creationId xmlns:a16="http://schemas.microsoft.com/office/drawing/2014/main" id="{478D09BD-70DA-4070-BF71-B17B3155B806}"/>
                </a:ext>
              </a:extLst>
            </p:cNvPr>
            <p:cNvSpPr>
              <a:spLocks/>
            </p:cNvSpPr>
            <p:nvPr/>
          </p:nvSpPr>
          <p:spPr bwMode="gray">
            <a:xfrm>
              <a:off x="1337394" y="4265864"/>
              <a:ext cx="286226" cy="93748"/>
            </a:xfrm>
            <a:custGeom>
              <a:avLst/>
              <a:gdLst>
                <a:gd name="T0" fmla="*/ 546 w 202"/>
                <a:gd name="T1" fmla="*/ 3 h 82"/>
                <a:gd name="T2" fmla="*/ 552 w 202"/>
                <a:gd name="T3" fmla="*/ 4 h 82"/>
                <a:gd name="T4" fmla="*/ 546 w 202"/>
                <a:gd name="T5" fmla="*/ 6 h 82"/>
                <a:gd name="T6" fmla="*/ 536 w 202"/>
                <a:gd name="T7" fmla="*/ 7 h 82"/>
                <a:gd name="T8" fmla="*/ 527 w 202"/>
                <a:gd name="T9" fmla="*/ 7 h 82"/>
                <a:gd name="T10" fmla="*/ 29 w 202"/>
                <a:gd name="T11" fmla="*/ 20 h 82"/>
                <a:gd name="T12" fmla="*/ 18 w 202"/>
                <a:gd name="T13" fmla="*/ 20 h 82"/>
                <a:gd name="T14" fmla="*/ 12 w 202"/>
                <a:gd name="T15" fmla="*/ 19 h 82"/>
                <a:gd name="T16" fmla="*/ 1 w 202"/>
                <a:gd name="T17" fmla="*/ 18 h 82"/>
                <a:gd name="T18" fmla="*/ 0 w 202"/>
                <a:gd name="T19" fmla="*/ 17 h 82"/>
                <a:gd name="T20" fmla="*/ 3 w 202"/>
                <a:gd name="T21" fmla="*/ 17 h 82"/>
                <a:gd name="T22" fmla="*/ 3 w 202"/>
                <a:gd name="T23" fmla="*/ 16 h 82"/>
                <a:gd name="T24" fmla="*/ 12 w 202"/>
                <a:gd name="T25" fmla="*/ 16 h 82"/>
                <a:gd name="T26" fmla="*/ 14 w 202"/>
                <a:gd name="T27" fmla="*/ 16 h 82"/>
                <a:gd name="T28" fmla="*/ 14 w 202"/>
                <a:gd name="T29" fmla="*/ 14 h 82"/>
                <a:gd name="T30" fmla="*/ 14 w 202"/>
                <a:gd name="T31" fmla="*/ 14 h 82"/>
                <a:gd name="T32" fmla="*/ 42 w 202"/>
                <a:gd name="T33" fmla="*/ 14 h 82"/>
                <a:gd name="T34" fmla="*/ 76 w 202"/>
                <a:gd name="T35" fmla="*/ 12 h 82"/>
                <a:gd name="T36" fmla="*/ 108 w 202"/>
                <a:gd name="T37" fmla="*/ 12 h 82"/>
                <a:gd name="T38" fmla="*/ 141 w 202"/>
                <a:gd name="T39" fmla="*/ 11 h 82"/>
                <a:gd name="T40" fmla="*/ 171 w 202"/>
                <a:gd name="T41" fmla="*/ 10 h 82"/>
                <a:gd name="T42" fmla="*/ 201 w 202"/>
                <a:gd name="T43" fmla="*/ 9 h 82"/>
                <a:gd name="T44" fmla="*/ 232 w 202"/>
                <a:gd name="T45" fmla="*/ 8 h 82"/>
                <a:gd name="T46" fmla="*/ 263 w 202"/>
                <a:gd name="T47" fmla="*/ 7 h 82"/>
                <a:gd name="T48" fmla="*/ 292 w 202"/>
                <a:gd name="T49" fmla="*/ 7 h 82"/>
                <a:gd name="T50" fmla="*/ 324 w 202"/>
                <a:gd name="T51" fmla="*/ 6 h 82"/>
                <a:gd name="T52" fmla="*/ 359 w 202"/>
                <a:gd name="T53" fmla="*/ 5 h 82"/>
                <a:gd name="T54" fmla="*/ 392 w 202"/>
                <a:gd name="T55" fmla="*/ 4 h 82"/>
                <a:gd name="T56" fmla="*/ 419 w 202"/>
                <a:gd name="T57" fmla="*/ 3 h 82"/>
                <a:gd name="T58" fmla="*/ 450 w 202"/>
                <a:gd name="T59" fmla="*/ 3 h 82"/>
                <a:gd name="T60" fmla="*/ 481 w 202"/>
                <a:gd name="T61" fmla="*/ 3 h 82"/>
                <a:gd name="T62" fmla="*/ 510 w 202"/>
                <a:gd name="T63" fmla="*/ 0 h 82"/>
                <a:gd name="T64" fmla="*/ 523 w 202"/>
                <a:gd name="T65" fmla="*/ 1 h 82"/>
                <a:gd name="T66" fmla="*/ 535 w 202"/>
                <a:gd name="T67" fmla="*/ 3 h 82"/>
                <a:gd name="T68" fmla="*/ 538 w 202"/>
                <a:gd name="T69" fmla="*/ 3 h 82"/>
                <a:gd name="T70" fmla="*/ 546 w 202"/>
                <a:gd name="T71" fmla="*/ 3 h 8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2" h="82">
                  <a:moveTo>
                    <a:pt x="201" y="10"/>
                  </a:moveTo>
                  <a:lnTo>
                    <a:pt x="202" y="16"/>
                  </a:lnTo>
                  <a:lnTo>
                    <a:pt x="201" y="21"/>
                  </a:lnTo>
                  <a:lnTo>
                    <a:pt x="197" y="26"/>
                  </a:lnTo>
                  <a:lnTo>
                    <a:pt x="193" y="28"/>
                  </a:lnTo>
                  <a:lnTo>
                    <a:pt x="11" y="82"/>
                  </a:lnTo>
                  <a:lnTo>
                    <a:pt x="7" y="80"/>
                  </a:lnTo>
                  <a:lnTo>
                    <a:pt x="4" y="76"/>
                  </a:lnTo>
                  <a:lnTo>
                    <a:pt x="1" y="73"/>
                  </a:lnTo>
                  <a:lnTo>
                    <a:pt x="0" y="68"/>
                  </a:lnTo>
                  <a:lnTo>
                    <a:pt x="3" y="68"/>
                  </a:lnTo>
                  <a:lnTo>
                    <a:pt x="3" y="63"/>
                  </a:lnTo>
                  <a:lnTo>
                    <a:pt x="4" y="63"/>
                  </a:lnTo>
                  <a:lnTo>
                    <a:pt x="5" y="62"/>
                  </a:lnTo>
                  <a:lnTo>
                    <a:pt x="5" y="60"/>
                  </a:lnTo>
                  <a:lnTo>
                    <a:pt x="5" y="59"/>
                  </a:lnTo>
                  <a:lnTo>
                    <a:pt x="16" y="55"/>
                  </a:lnTo>
                  <a:lnTo>
                    <a:pt x="28" y="50"/>
                  </a:lnTo>
                  <a:lnTo>
                    <a:pt x="39" y="47"/>
                  </a:lnTo>
                  <a:lnTo>
                    <a:pt x="51" y="43"/>
                  </a:lnTo>
                  <a:lnTo>
                    <a:pt x="63" y="40"/>
                  </a:lnTo>
                  <a:lnTo>
                    <a:pt x="74" y="36"/>
                  </a:lnTo>
                  <a:lnTo>
                    <a:pt x="85" y="33"/>
                  </a:lnTo>
                  <a:lnTo>
                    <a:pt x="96" y="29"/>
                  </a:lnTo>
                  <a:lnTo>
                    <a:pt x="108" y="26"/>
                  </a:lnTo>
                  <a:lnTo>
                    <a:pt x="119" y="22"/>
                  </a:lnTo>
                  <a:lnTo>
                    <a:pt x="131" y="18"/>
                  </a:lnTo>
                  <a:lnTo>
                    <a:pt x="143" y="15"/>
                  </a:lnTo>
                  <a:lnTo>
                    <a:pt x="154" y="11"/>
                  </a:lnTo>
                  <a:lnTo>
                    <a:pt x="166" y="8"/>
                  </a:lnTo>
                  <a:lnTo>
                    <a:pt x="176" y="3"/>
                  </a:lnTo>
                  <a:lnTo>
                    <a:pt x="188" y="0"/>
                  </a:lnTo>
                  <a:lnTo>
                    <a:pt x="192" y="1"/>
                  </a:lnTo>
                  <a:lnTo>
                    <a:pt x="196" y="3"/>
                  </a:lnTo>
                  <a:lnTo>
                    <a:pt x="198" y="7"/>
                  </a:lnTo>
                  <a:lnTo>
                    <a:pt x="201" y="10"/>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4" name="Freeform 92">
              <a:extLst>
                <a:ext uri="{FF2B5EF4-FFF2-40B4-BE49-F238E27FC236}">
                  <a16:creationId xmlns:a16="http://schemas.microsoft.com/office/drawing/2014/main" id="{891E5E76-4942-4DB9-B52B-573F41373E80}"/>
                </a:ext>
              </a:extLst>
            </p:cNvPr>
            <p:cNvSpPr>
              <a:spLocks/>
            </p:cNvSpPr>
            <p:nvPr/>
          </p:nvSpPr>
          <p:spPr bwMode="gray">
            <a:xfrm>
              <a:off x="3791657" y="4276426"/>
              <a:ext cx="97919" cy="39611"/>
            </a:xfrm>
            <a:custGeom>
              <a:avLst/>
              <a:gdLst>
                <a:gd name="T0" fmla="*/ 0 w 68"/>
                <a:gd name="T1" fmla="*/ 2 h 37"/>
                <a:gd name="T2" fmla="*/ 52 w 68"/>
                <a:gd name="T3" fmla="*/ 2 h 37"/>
                <a:gd name="T4" fmla="*/ 99 w 68"/>
                <a:gd name="T5" fmla="*/ 2 h 37"/>
                <a:gd name="T6" fmla="*/ 141 w 68"/>
                <a:gd name="T7" fmla="*/ 2 h 37"/>
                <a:gd name="T8" fmla="*/ 186 w 68"/>
                <a:gd name="T9" fmla="*/ 2 h 37"/>
                <a:gd name="T10" fmla="*/ 226 w 68"/>
                <a:gd name="T11" fmla="*/ 2 h 37"/>
                <a:gd name="T12" fmla="*/ 279 w 68"/>
                <a:gd name="T13" fmla="*/ 2 h 37"/>
                <a:gd name="T14" fmla="*/ 311 w 68"/>
                <a:gd name="T15" fmla="*/ 2 h 37"/>
                <a:gd name="T16" fmla="*/ 351 w 68"/>
                <a:gd name="T17" fmla="*/ 0 h 37"/>
                <a:gd name="T18" fmla="*/ 320 w 68"/>
                <a:gd name="T19" fmla="*/ 2 h 37"/>
                <a:gd name="T20" fmla="*/ 279 w 68"/>
                <a:gd name="T21" fmla="*/ 2 h 37"/>
                <a:gd name="T22" fmla="*/ 236 w 68"/>
                <a:gd name="T23" fmla="*/ 2 h 37"/>
                <a:gd name="T24" fmla="*/ 197 w 68"/>
                <a:gd name="T25" fmla="*/ 2 h 37"/>
                <a:gd name="T26" fmla="*/ 157 w 68"/>
                <a:gd name="T27" fmla="*/ 2 h 37"/>
                <a:gd name="T28" fmla="*/ 104 w 68"/>
                <a:gd name="T29" fmla="*/ 2 h 37"/>
                <a:gd name="T30" fmla="*/ 60 w 68"/>
                <a:gd name="T31" fmla="*/ 2 h 37"/>
                <a:gd name="T32" fmla="*/ 0 w 68"/>
                <a:gd name="T33" fmla="*/ 2 h 3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68" h="37">
                  <a:moveTo>
                    <a:pt x="0" y="37"/>
                  </a:moveTo>
                  <a:lnTo>
                    <a:pt x="10" y="33"/>
                  </a:lnTo>
                  <a:lnTo>
                    <a:pt x="19" y="28"/>
                  </a:lnTo>
                  <a:lnTo>
                    <a:pt x="27" y="25"/>
                  </a:lnTo>
                  <a:lnTo>
                    <a:pt x="36" y="20"/>
                  </a:lnTo>
                  <a:lnTo>
                    <a:pt x="44" y="15"/>
                  </a:lnTo>
                  <a:lnTo>
                    <a:pt x="53" y="11"/>
                  </a:lnTo>
                  <a:lnTo>
                    <a:pt x="60" y="5"/>
                  </a:lnTo>
                  <a:lnTo>
                    <a:pt x="68" y="0"/>
                  </a:lnTo>
                  <a:lnTo>
                    <a:pt x="61" y="6"/>
                  </a:lnTo>
                  <a:lnTo>
                    <a:pt x="53" y="12"/>
                  </a:lnTo>
                  <a:lnTo>
                    <a:pt x="45" y="18"/>
                  </a:lnTo>
                  <a:lnTo>
                    <a:pt x="38" y="21"/>
                  </a:lnTo>
                  <a:lnTo>
                    <a:pt x="30" y="26"/>
                  </a:lnTo>
                  <a:lnTo>
                    <a:pt x="20" y="30"/>
                  </a:lnTo>
                  <a:lnTo>
                    <a:pt x="11" y="33"/>
                  </a:lnTo>
                  <a:lnTo>
                    <a:pt x="0" y="3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5" name="Freeform 93">
              <a:extLst>
                <a:ext uri="{FF2B5EF4-FFF2-40B4-BE49-F238E27FC236}">
                  <a16:creationId xmlns:a16="http://schemas.microsoft.com/office/drawing/2014/main" id="{803ACB85-25E9-41CB-B24E-43AE5E9E820A}"/>
                </a:ext>
              </a:extLst>
            </p:cNvPr>
            <p:cNvSpPr>
              <a:spLocks/>
            </p:cNvSpPr>
            <p:nvPr/>
          </p:nvSpPr>
          <p:spPr bwMode="gray">
            <a:xfrm>
              <a:off x="1352457" y="4298873"/>
              <a:ext cx="274928" cy="88466"/>
            </a:xfrm>
            <a:custGeom>
              <a:avLst/>
              <a:gdLst>
                <a:gd name="T0" fmla="*/ 550 w 191"/>
                <a:gd name="T1" fmla="*/ 3 h 78"/>
                <a:gd name="T2" fmla="*/ 549 w 191"/>
                <a:gd name="T3" fmla="*/ 4 h 78"/>
                <a:gd name="T4" fmla="*/ 536 w 191"/>
                <a:gd name="T5" fmla="*/ 6 h 78"/>
                <a:gd name="T6" fmla="*/ 531 w 191"/>
                <a:gd name="T7" fmla="*/ 7 h 78"/>
                <a:gd name="T8" fmla="*/ 519 w 191"/>
                <a:gd name="T9" fmla="*/ 8 h 78"/>
                <a:gd name="T10" fmla="*/ 494 w 191"/>
                <a:gd name="T11" fmla="*/ 9 h 78"/>
                <a:gd name="T12" fmla="*/ 463 w 191"/>
                <a:gd name="T13" fmla="*/ 9 h 78"/>
                <a:gd name="T14" fmla="*/ 433 w 191"/>
                <a:gd name="T15" fmla="*/ 11 h 78"/>
                <a:gd name="T16" fmla="*/ 399 w 191"/>
                <a:gd name="T17" fmla="*/ 11 h 78"/>
                <a:gd name="T18" fmla="*/ 370 w 191"/>
                <a:gd name="T19" fmla="*/ 13 h 78"/>
                <a:gd name="T20" fmla="*/ 340 w 191"/>
                <a:gd name="T21" fmla="*/ 13 h 78"/>
                <a:gd name="T22" fmla="*/ 307 w 191"/>
                <a:gd name="T23" fmla="*/ 15 h 78"/>
                <a:gd name="T24" fmla="*/ 280 w 191"/>
                <a:gd name="T25" fmla="*/ 15 h 78"/>
                <a:gd name="T26" fmla="*/ 249 w 191"/>
                <a:gd name="T27" fmla="*/ 15 h 78"/>
                <a:gd name="T28" fmla="*/ 219 w 191"/>
                <a:gd name="T29" fmla="*/ 17 h 78"/>
                <a:gd name="T30" fmla="*/ 187 w 191"/>
                <a:gd name="T31" fmla="*/ 18 h 78"/>
                <a:gd name="T32" fmla="*/ 159 w 191"/>
                <a:gd name="T33" fmla="*/ 19 h 78"/>
                <a:gd name="T34" fmla="*/ 126 w 191"/>
                <a:gd name="T35" fmla="*/ 21 h 78"/>
                <a:gd name="T36" fmla="*/ 95 w 191"/>
                <a:gd name="T37" fmla="*/ 21 h 78"/>
                <a:gd name="T38" fmla="*/ 64 w 191"/>
                <a:gd name="T39" fmla="*/ 21 h 78"/>
                <a:gd name="T40" fmla="*/ 35 w 191"/>
                <a:gd name="T41" fmla="*/ 23 h 78"/>
                <a:gd name="T42" fmla="*/ 19 w 191"/>
                <a:gd name="T43" fmla="*/ 23 h 78"/>
                <a:gd name="T44" fmla="*/ 13 w 191"/>
                <a:gd name="T45" fmla="*/ 21 h 78"/>
                <a:gd name="T46" fmla="*/ 2 w 191"/>
                <a:gd name="T47" fmla="*/ 21 h 78"/>
                <a:gd name="T48" fmla="*/ 0 w 191"/>
                <a:gd name="T49" fmla="*/ 19 h 78"/>
                <a:gd name="T50" fmla="*/ 0 w 191"/>
                <a:gd name="T51" fmla="*/ 18 h 78"/>
                <a:gd name="T52" fmla="*/ 1 w 191"/>
                <a:gd name="T53" fmla="*/ 17 h 78"/>
                <a:gd name="T54" fmla="*/ 2 w 191"/>
                <a:gd name="T55" fmla="*/ 17 h 78"/>
                <a:gd name="T56" fmla="*/ 13 w 191"/>
                <a:gd name="T57" fmla="*/ 15 h 78"/>
                <a:gd name="T58" fmla="*/ 46 w 191"/>
                <a:gd name="T59" fmla="*/ 15 h 78"/>
                <a:gd name="T60" fmla="*/ 75 w 191"/>
                <a:gd name="T61" fmla="*/ 14 h 78"/>
                <a:gd name="T62" fmla="*/ 108 w 191"/>
                <a:gd name="T63" fmla="*/ 13 h 78"/>
                <a:gd name="T64" fmla="*/ 144 w 191"/>
                <a:gd name="T65" fmla="*/ 12 h 78"/>
                <a:gd name="T66" fmla="*/ 172 w 191"/>
                <a:gd name="T67" fmla="*/ 11 h 78"/>
                <a:gd name="T68" fmla="*/ 207 w 191"/>
                <a:gd name="T69" fmla="*/ 10 h 78"/>
                <a:gd name="T70" fmla="*/ 236 w 191"/>
                <a:gd name="T71" fmla="*/ 9 h 78"/>
                <a:gd name="T72" fmla="*/ 269 w 191"/>
                <a:gd name="T73" fmla="*/ 8 h 78"/>
                <a:gd name="T74" fmla="*/ 302 w 191"/>
                <a:gd name="T75" fmla="*/ 7 h 78"/>
                <a:gd name="T76" fmla="*/ 333 w 191"/>
                <a:gd name="T77" fmla="*/ 6 h 78"/>
                <a:gd name="T78" fmla="*/ 365 w 191"/>
                <a:gd name="T79" fmla="*/ 5 h 78"/>
                <a:gd name="T80" fmla="*/ 399 w 191"/>
                <a:gd name="T81" fmla="*/ 4 h 78"/>
                <a:gd name="T82" fmla="*/ 434 w 191"/>
                <a:gd name="T83" fmla="*/ 3 h 78"/>
                <a:gd name="T84" fmla="*/ 465 w 191"/>
                <a:gd name="T85" fmla="*/ 3 h 78"/>
                <a:gd name="T86" fmla="*/ 496 w 191"/>
                <a:gd name="T87" fmla="*/ 3 h 78"/>
                <a:gd name="T88" fmla="*/ 531 w 191"/>
                <a:gd name="T89" fmla="*/ 0 h 78"/>
                <a:gd name="T90" fmla="*/ 535 w 191"/>
                <a:gd name="T91" fmla="*/ 1 h 78"/>
                <a:gd name="T92" fmla="*/ 547 w 191"/>
                <a:gd name="T93" fmla="*/ 3 h 78"/>
                <a:gd name="T94" fmla="*/ 549 w 191"/>
                <a:gd name="T95" fmla="*/ 3 h 78"/>
                <a:gd name="T96" fmla="*/ 550 w 191"/>
                <a:gd name="T97" fmla="*/ 3 h 7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1" h="78">
                  <a:moveTo>
                    <a:pt x="191" y="10"/>
                  </a:moveTo>
                  <a:lnTo>
                    <a:pt x="190" y="14"/>
                  </a:lnTo>
                  <a:lnTo>
                    <a:pt x="187" y="19"/>
                  </a:lnTo>
                  <a:lnTo>
                    <a:pt x="184" y="23"/>
                  </a:lnTo>
                  <a:lnTo>
                    <a:pt x="181" y="26"/>
                  </a:lnTo>
                  <a:lnTo>
                    <a:pt x="171" y="30"/>
                  </a:lnTo>
                  <a:lnTo>
                    <a:pt x="160" y="32"/>
                  </a:lnTo>
                  <a:lnTo>
                    <a:pt x="150" y="36"/>
                  </a:lnTo>
                  <a:lnTo>
                    <a:pt x="139" y="39"/>
                  </a:lnTo>
                  <a:lnTo>
                    <a:pt x="128" y="42"/>
                  </a:lnTo>
                  <a:lnTo>
                    <a:pt x="118" y="45"/>
                  </a:lnTo>
                  <a:lnTo>
                    <a:pt x="107" y="49"/>
                  </a:lnTo>
                  <a:lnTo>
                    <a:pt x="97" y="52"/>
                  </a:lnTo>
                  <a:lnTo>
                    <a:pt x="86" y="55"/>
                  </a:lnTo>
                  <a:lnTo>
                    <a:pt x="76" y="58"/>
                  </a:lnTo>
                  <a:lnTo>
                    <a:pt x="65" y="62"/>
                  </a:lnTo>
                  <a:lnTo>
                    <a:pt x="55" y="65"/>
                  </a:lnTo>
                  <a:lnTo>
                    <a:pt x="44" y="69"/>
                  </a:lnTo>
                  <a:lnTo>
                    <a:pt x="33" y="71"/>
                  </a:lnTo>
                  <a:lnTo>
                    <a:pt x="22" y="75"/>
                  </a:lnTo>
                  <a:lnTo>
                    <a:pt x="12" y="78"/>
                  </a:lnTo>
                  <a:lnTo>
                    <a:pt x="7" y="77"/>
                  </a:lnTo>
                  <a:lnTo>
                    <a:pt x="4" y="74"/>
                  </a:lnTo>
                  <a:lnTo>
                    <a:pt x="2" y="70"/>
                  </a:lnTo>
                  <a:lnTo>
                    <a:pt x="0" y="65"/>
                  </a:lnTo>
                  <a:lnTo>
                    <a:pt x="0" y="61"/>
                  </a:lnTo>
                  <a:lnTo>
                    <a:pt x="1" y="58"/>
                  </a:lnTo>
                  <a:lnTo>
                    <a:pt x="2" y="57"/>
                  </a:lnTo>
                  <a:lnTo>
                    <a:pt x="4" y="55"/>
                  </a:lnTo>
                  <a:lnTo>
                    <a:pt x="16" y="51"/>
                  </a:lnTo>
                  <a:lnTo>
                    <a:pt x="26" y="48"/>
                  </a:lnTo>
                  <a:lnTo>
                    <a:pt x="38" y="44"/>
                  </a:lnTo>
                  <a:lnTo>
                    <a:pt x="50" y="41"/>
                  </a:lnTo>
                  <a:lnTo>
                    <a:pt x="60" y="37"/>
                  </a:lnTo>
                  <a:lnTo>
                    <a:pt x="72" y="35"/>
                  </a:lnTo>
                  <a:lnTo>
                    <a:pt x="82" y="31"/>
                  </a:lnTo>
                  <a:lnTo>
                    <a:pt x="94" y="28"/>
                  </a:lnTo>
                  <a:lnTo>
                    <a:pt x="105" y="24"/>
                  </a:lnTo>
                  <a:lnTo>
                    <a:pt x="116" y="20"/>
                  </a:lnTo>
                  <a:lnTo>
                    <a:pt x="127" y="18"/>
                  </a:lnTo>
                  <a:lnTo>
                    <a:pt x="139" y="14"/>
                  </a:lnTo>
                  <a:lnTo>
                    <a:pt x="151" y="11"/>
                  </a:lnTo>
                  <a:lnTo>
                    <a:pt x="161" y="7"/>
                  </a:lnTo>
                  <a:lnTo>
                    <a:pt x="173" y="4"/>
                  </a:lnTo>
                  <a:lnTo>
                    <a:pt x="184" y="0"/>
                  </a:lnTo>
                  <a:lnTo>
                    <a:pt x="186" y="1"/>
                  </a:lnTo>
                  <a:lnTo>
                    <a:pt x="189" y="3"/>
                  </a:lnTo>
                  <a:lnTo>
                    <a:pt x="190" y="6"/>
                  </a:lnTo>
                  <a:lnTo>
                    <a:pt x="191" y="10"/>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6" name="Freeform 94">
              <a:extLst>
                <a:ext uri="{FF2B5EF4-FFF2-40B4-BE49-F238E27FC236}">
                  <a16:creationId xmlns:a16="http://schemas.microsoft.com/office/drawing/2014/main" id="{5FA75BBB-5881-4EBE-B236-5ADD6B9C8D61}"/>
                </a:ext>
              </a:extLst>
            </p:cNvPr>
            <p:cNvSpPr>
              <a:spLocks/>
            </p:cNvSpPr>
            <p:nvPr/>
          </p:nvSpPr>
          <p:spPr bwMode="gray">
            <a:xfrm>
              <a:off x="3479068" y="4309437"/>
              <a:ext cx="136836" cy="84505"/>
            </a:xfrm>
            <a:custGeom>
              <a:avLst/>
              <a:gdLst>
                <a:gd name="T0" fmla="*/ 216 w 95"/>
                <a:gd name="T1" fmla="*/ 5 h 74"/>
                <a:gd name="T2" fmla="*/ 248 w 95"/>
                <a:gd name="T3" fmla="*/ 6 h 74"/>
                <a:gd name="T4" fmla="*/ 280 w 95"/>
                <a:gd name="T5" fmla="*/ 7 h 74"/>
                <a:gd name="T6" fmla="*/ 313 w 95"/>
                <a:gd name="T7" fmla="*/ 7 h 74"/>
                <a:gd name="T8" fmla="*/ 350 w 95"/>
                <a:gd name="T9" fmla="*/ 8 h 74"/>
                <a:gd name="T10" fmla="*/ 388 w 95"/>
                <a:gd name="T11" fmla="*/ 8 h 74"/>
                <a:gd name="T12" fmla="*/ 421 w 95"/>
                <a:gd name="T13" fmla="*/ 8 h 74"/>
                <a:gd name="T14" fmla="*/ 450 w 95"/>
                <a:gd name="T15" fmla="*/ 9 h 74"/>
                <a:gd name="T16" fmla="*/ 493 w 95"/>
                <a:gd name="T17" fmla="*/ 9 h 74"/>
                <a:gd name="T18" fmla="*/ 491 w 95"/>
                <a:gd name="T19" fmla="*/ 9 h 74"/>
                <a:gd name="T20" fmla="*/ 248 w 95"/>
                <a:gd name="T21" fmla="*/ 13 h 74"/>
                <a:gd name="T22" fmla="*/ 216 w 95"/>
                <a:gd name="T23" fmla="*/ 12 h 74"/>
                <a:gd name="T24" fmla="*/ 186 w 95"/>
                <a:gd name="T25" fmla="*/ 11 h 74"/>
                <a:gd name="T26" fmla="*/ 150 w 95"/>
                <a:gd name="T27" fmla="*/ 10 h 74"/>
                <a:gd name="T28" fmla="*/ 125 w 95"/>
                <a:gd name="T29" fmla="*/ 9 h 74"/>
                <a:gd name="T30" fmla="*/ 95 w 95"/>
                <a:gd name="T31" fmla="*/ 9 h 74"/>
                <a:gd name="T32" fmla="*/ 69 w 95"/>
                <a:gd name="T33" fmla="*/ 8 h 74"/>
                <a:gd name="T34" fmla="*/ 30 w 95"/>
                <a:gd name="T35" fmla="*/ 7 h 74"/>
                <a:gd name="T36" fmla="*/ 0 w 95"/>
                <a:gd name="T37" fmla="*/ 6 h 74"/>
                <a:gd name="T38" fmla="*/ 0 w 95"/>
                <a:gd name="T39" fmla="*/ 3 h 74"/>
                <a:gd name="T40" fmla="*/ 1 w 95"/>
                <a:gd name="T41" fmla="*/ 3 h 74"/>
                <a:gd name="T42" fmla="*/ 1 w 95"/>
                <a:gd name="T43" fmla="*/ 3 h 74"/>
                <a:gd name="T44" fmla="*/ 1 w 95"/>
                <a:gd name="T45" fmla="*/ 3 h 74"/>
                <a:gd name="T46" fmla="*/ 1 w 95"/>
                <a:gd name="T47" fmla="*/ 2 h 74"/>
                <a:gd name="T48" fmla="*/ 2 w 95"/>
                <a:gd name="T49" fmla="*/ 0 h 74"/>
                <a:gd name="T50" fmla="*/ 34 w 95"/>
                <a:gd name="T51" fmla="*/ 3 h 74"/>
                <a:gd name="T52" fmla="*/ 63 w 95"/>
                <a:gd name="T53" fmla="*/ 3 h 74"/>
                <a:gd name="T54" fmla="*/ 91 w 95"/>
                <a:gd name="T55" fmla="*/ 3 h 74"/>
                <a:gd name="T56" fmla="*/ 114 w 95"/>
                <a:gd name="T57" fmla="*/ 3 h 74"/>
                <a:gd name="T58" fmla="*/ 141 w 95"/>
                <a:gd name="T59" fmla="*/ 3 h 74"/>
                <a:gd name="T60" fmla="*/ 172 w 95"/>
                <a:gd name="T61" fmla="*/ 3 h 74"/>
                <a:gd name="T62" fmla="*/ 197 w 95"/>
                <a:gd name="T63" fmla="*/ 4 h 74"/>
                <a:gd name="T64" fmla="*/ 216 w 95"/>
                <a:gd name="T65" fmla="*/ 5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5" h="74">
                  <a:moveTo>
                    <a:pt x="42" y="28"/>
                  </a:moveTo>
                  <a:lnTo>
                    <a:pt x="48" y="33"/>
                  </a:lnTo>
                  <a:lnTo>
                    <a:pt x="54" y="36"/>
                  </a:lnTo>
                  <a:lnTo>
                    <a:pt x="60" y="40"/>
                  </a:lnTo>
                  <a:lnTo>
                    <a:pt x="67" y="42"/>
                  </a:lnTo>
                  <a:lnTo>
                    <a:pt x="74" y="46"/>
                  </a:lnTo>
                  <a:lnTo>
                    <a:pt x="80" y="47"/>
                  </a:lnTo>
                  <a:lnTo>
                    <a:pt x="87" y="48"/>
                  </a:lnTo>
                  <a:lnTo>
                    <a:pt x="95" y="49"/>
                  </a:lnTo>
                  <a:lnTo>
                    <a:pt x="94" y="54"/>
                  </a:lnTo>
                  <a:lnTo>
                    <a:pt x="48" y="74"/>
                  </a:lnTo>
                  <a:lnTo>
                    <a:pt x="42" y="70"/>
                  </a:lnTo>
                  <a:lnTo>
                    <a:pt x="36" y="64"/>
                  </a:lnTo>
                  <a:lnTo>
                    <a:pt x="29" y="59"/>
                  </a:lnTo>
                  <a:lnTo>
                    <a:pt x="24" y="53"/>
                  </a:lnTo>
                  <a:lnTo>
                    <a:pt x="18" y="48"/>
                  </a:lnTo>
                  <a:lnTo>
                    <a:pt x="13" y="44"/>
                  </a:lnTo>
                  <a:lnTo>
                    <a:pt x="6" y="38"/>
                  </a:lnTo>
                  <a:lnTo>
                    <a:pt x="0" y="33"/>
                  </a:lnTo>
                  <a:lnTo>
                    <a:pt x="0" y="14"/>
                  </a:lnTo>
                  <a:lnTo>
                    <a:pt x="1" y="14"/>
                  </a:lnTo>
                  <a:lnTo>
                    <a:pt x="1" y="10"/>
                  </a:lnTo>
                  <a:lnTo>
                    <a:pt x="1" y="6"/>
                  </a:lnTo>
                  <a:lnTo>
                    <a:pt x="1" y="2"/>
                  </a:lnTo>
                  <a:lnTo>
                    <a:pt x="2" y="0"/>
                  </a:lnTo>
                  <a:lnTo>
                    <a:pt x="7" y="3"/>
                  </a:lnTo>
                  <a:lnTo>
                    <a:pt x="12" y="7"/>
                  </a:lnTo>
                  <a:lnTo>
                    <a:pt x="17" y="10"/>
                  </a:lnTo>
                  <a:lnTo>
                    <a:pt x="22" y="13"/>
                  </a:lnTo>
                  <a:lnTo>
                    <a:pt x="27" y="16"/>
                  </a:lnTo>
                  <a:lnTo>
                    <a:pt x="33" y="20"/>
                  </a:lnTo>
                  <a:lnTo>
                    <a:pt x="38" y="23"/>
                  </a:lnTo>
                  <a:lnTo>
                    <a:pt x="42" y="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7" name="Freeform 95">
              <a:extLst>
                <a:ext uri="{FF2B5EF4-FFF2-40B4-BE49-F238E27FC236}">
                  <a16:creationId xmlns:a16="http://schemas.microsoft.com/office/drawing/2014/main" id="{B48F1E07-9546-4B1D-801B-D2407C4894DC}"/>
                </a:ext>
              </a:extLst>
            </p:cNvPr>
            <p:cNvSpPr>
              <a:spLocks/>
            </p:cNvSpPr>
            <p:nvPr/>
          </p:nvSpPr>
          <p:spPr bwMode="gray">
            <a:xfrm>
              <a:off x="1820714" y="4333204"/>
              <a:ext cx="69046" cy="84505"/>
            </a:xfrm>
            <a:custGeom>
              <a:avLst/>
              <a:gdLst>
                <a:gd name="T0" fmla="*/ 143 w 48"/>
                <a:gd name="T1" fmla="*/ 0 h 75"/>
                <a:gd name="T2" fmla="*/ 141 w 48"/>
                <a:gd name="T3" fmla="*/ 3 h 75"/>
                <a:gd name="T4" fmla="*/ 127 w 48"/>
                <a:gd name="T5" fmla="*/ 3 h 75"/>
                <a:gd name="T6" fmla="*/ 127 w 48"/>
                <a:gd name="T7" fmla="*/ 5 h 75"/>
                <a:gd name="T8" fmla="*/ 146 w 48"/>
                <a:gd name="T9" fmla="*/ 6 h 75"/>
                <a:gd name="T10" fmla="*/ 167 w 48"/>
                <a:gd name="T11" fmla="*/ 7 h 75"/>
                <a:gd name="T12" fmla="*/ 188 w 48"/>
                <a:gd name="T13" fmla="*/ 9 h 75"/>
                <a:gd name="T14" fmla="*/ 215 w 48"/>
                <a:gd name="T15" fmla="*/ 9 h 75"/>
                <a:gd name="T16" fmla="*/ 246 w 48"/>
                <a:gd name="T17" fmla="*/ 11 h 75"/>
                <a:gd name="T18" fmla="*/ 235 w 48"/>
                <a:gd name="T19" fmla="*/ 11 h 75"/>
                <a:gd name="T20" fmla="*/ 207 w 48"/>
                <a:gd name="T21" fmla="*/ 11 h 75"/>
                <a:gd name="T22" fmla="*/ 167 w 48"/>
                <a:gd name="T23" fmla="*/ 11 h 75"/>
                <a:gd name="T24" fmla="*/ 143 w 48"/>
                <a:gd name="T25" fmla="*/ 11 h 75"/>
                <a:gd name="T26" fmla="*/ 111 w 48"/>
                <a:gd name="T27" fmla="*/ 11 h 75"/>
                <a:gd name="T28" fmla="*/ 83 w 48"/>
                <a:gd name="T29" fmla="*/ 11 h 75"/>
                <a:gd name="T30" fmla="*/ 50 w 48"/>
                <a:gd name="T31" fmla="*/ 10 h 75"/>
                <a:gd name="T32" fmla="*/ 25 w 48"/>
                <a:gd name="T33" fmla="*/ 10 h 75"/>
                <a:gd name="T34" fmla="*/ 0 w 48"/>
                <a:gd name="T35" fmla="*/ 10 h 75"/>
                <a:gd name="T36" fmla="*/ 2 w 48"/>
                <a:gd name="T37" fmla="*/ 8 h 75"/>
                <a:gd name="T38" fmla="*/ 3 w 48"/>
                <a:gd name="T39" fmla="*/ 6 h 75"/>
                <a:gd name="T40" fmla="*/ 2 w 48"/>
                <a:gd name="T41" fmla="*/ 3 h 75"/>
                <a:gd name="T42" fmla="*/ 2 w 48"/>
                <a:gd name="T43" fmla="*/ 3 h 75"/>
                <a:gd name="T44" fmla="*/ 38 w 48"/>
                <a:gd name="T45" fmla="*/ 3 h 75"/>
                <a:gd name="T46" fmla="*/ 72 w 48"/>
                <a:gd name="T47" fmla="*/ 2 h 75"/>
                <a:gd name="T48" fmla="*/ 111 w 48"/>
                <a:gd name="T49" fmla="*/ 1 h 75"/>
                <a:gd name="T50" fmla="*/ 143 w 48"/>
                <a:gd name="T51" fmla="*/ 0 h 7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8" h="75">
                  <a:moveTo>
                    <a:pt x="28" y="0"/>
                  </a:moveTo>
                  <a:lnTo>
                    <a:pt x="27" y="11"/>
                  </a:lnTo>
                  <a:lnTo>
                    <a:pt x="25" y="21"/>
                  </a:lnTo>
                  <a:lnTo>
                    <a:pt x="25" y="31"/>
                  </a:lnTo>
                  <a:lnTo>
                    <a:pt x="29" y="38"/>
                  </a:lnTo>
                  <a:lnTo>
                    <a:pt x="33" y="47"/>
                  </a:lnTo>
                  <a:lnTo>
                    <a:pt x="37" y="57"/>
                  </a:lnTo>
                  <a:lnTo>
                    <a:pt x="42" y="65"/>
                  </a:lnTo>
                  <a:lnTo>
                    <a:pt x="48" y="72"/>
                  </a:lnTo>
                  <a:lnTo>
                    <a:pt x="45" y="75"/>
                  </a:lnTo>
                  <a:lnTo>
                    <a:pt x="40" y="73"/>
                  </a:lnTo>
                  <a:lnTo>
                    <a:pt x="33" y="71"/>
                  </a:lnTo>
                  <a:lnTo>
                    <a:pt x="28" y="70"/>
                  </a:lnTo>
                  <a:lnTo>
                    <a:pt x="22" y="69"/>
                  </a:lnTo>
                  <a:lnTo>
                    <a:pt x="16" y="69"/>
                  </a:lnTo>
                  <a:lnTo>
                    <a:pt x="10" y="67"/>
                  </a:lnTo>
                  <a:lnTo>
                    <a:pt x="5" y="67"/>
                  </a:lnTo>
                  <a:lnTo>
                    <a:pt x="0" y="67"/>
                  </a:lnTo>
                  <a:lnTo>
                    <a:pt x="2" y="53"/>
                  </a:lnTo>
                  <a:lnTo>
                    <a:pt x="3" y="38"/>
                  </a:lnTo>
                  <a:lnTo>
                    <a:pt x="2" y="21"/>
                  </a:lnTo>
                  <a:lnTo>
                    <a:pt x="2" y="6"/>
                  </a:lnTo>
                  <a:lnTo>
                    <a:pt x="8" y="5"/>
                  </a:lnTo>
                  <a:lnTo>
                    <a:pt x="14" y="2"/>
                  </a:lnTo>
                  <a:lnTo>
                    <a:pt x="22" y="1"/>
                  </a:lnTo>
                  <a:lnTo>
                    <a:pt x="2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8" name="Freeform 96">
              <a:extLst>
                <a:ext uri="{FF2B5EF4-FFF2-40B4-BE49-F238E27FC236}">
                  <a16:creationId xmlns:a16="http://schemas.microsoft.com/office/drawing/2014/main" id="{C053C6A9-397F-4B04-A60B-9C2E42D5DD34}"/>
                </a:ext>
              </a:extLst>
            </p:cNvPr>
            <p:cNvSpPr>
              <a:spLocks/>
            </p:cNvSpPr>
            <p:nvPr/>
          </p:nvSpPr>
          <p:spPr bwMode="gray">
            <a:xfrm>
              <a:off x="1636173" y="4339806"/>
              <a:ext cx="179518" cy="147883"/>
            </a:xfrm>
            <a:custGeom>
              <a:avLst/>
              <a:gdLst>
                <a:gd name="T0" fmla="*/ 574 w 126"/>
                <a:gd name="T1" fmla="*/ 3 h 131"/>
                <a:gd name="T2" fmla="*/ 574 w 126"/>
                <a:gd name="T3" fmla="*/ 3 h 131"/>
                <a:gd name="T4" fmla="*/ 574 w 126"/>
                <a:gd name="T5" fmla="*/ 4 h 131"/>
                <a:gd name="T6" fmla="*/ 573 w 126"/>
                <a:gd name="T7" fmla="*/ 6 h 131"/>
                <a:gd name="T8" fmla="*/ 571 w 126"/>
                <a:gd name="T9" fmla="*/ 8 h 131"/>
                <a:gd name="T10" fmla="*/ 555 w 126"/>
                <a:gd name="T11" fmla="*/ 9 h 131"/>
                <a:gd name="T12" fmla="*/ 507 w 126"/>
                <a:gd name="T13" fmla="*/ 11 h 131"/>
                <a:gd name="T14" fmla="*/ 469 w 126"/>
                <a:gd name="T15" fmla="*/ 11 h 131"/>
                <a:gd name="T16" fmla="*/ 436 w 126"/>
                <a:gd name="T17" fmla="*/ 13 h 131"/>
                <a:gd name="T18" fmla="*/ 394 w 126"/>
                <a:gd name="T19" fmla="*/ 13 h 131"/>
                <a:gd name="T20" fmla="*/ 375 w 126"/>
                <a:gd name="T21" fmla="*/ 15 h 131"/>
                <a:gd name="T22" fmla="*/ 347 w 126"/>
                <a:gd name="T23" fmla="*/ 15 h 131"/>
                <a:gd name="T24" fmla="*/ 333 w 126"/>
                <a:gd name="T25" fmla="*/ 17 h 131"/>
                <a:gd name="T26" fmla="*/ 306 w 126"/>
                <a:gd name="T27" fmla="*/ 18 h 131"/>
                <a:gd name="T28" fmla="*/ 283 w 126"/>
                <a:gd name="T29" fmla="*/ 19 h 131"/>
                <a:gd name="T30" fmla="*/ 249 w 126"/>
                <a:gd name="T31" fmla="*/ 20 h 131"/>
                <a:gd name="T32" fmla="*/ 210 w 126"/>
                <a:gd name="T33" fmla="*/ 20 h 131"/>
                <a:gd name="T34" fmla="*/ 182 w 126"/>
                <a:gd name="T35" fmla="*/ 20 h 131"/>
                <a:gd name="T36" fmla="*/ 149 w 126"/>
                <a:gd name="T37" fmla="*/ 20 h 131"/>
                <a:gd name="T38" fmla="*/ 112 w 126"/>
                <a:gd name="T39" fmla="*/ 20 h 131"/>
                <a:gd name="T40" fmla="*/ 87 w 126"/>
                <a:gd name="T41" fmla="*/ 20 h 131"/>
                <a:gd name="T42" fmla="*/ 60 w 126"/>
                <a:gd name="T43" fmla="*/ 20 h 131"/>
                <a:gd name="T44" fmla="*/ 50 w 126"/>
                <a:gd name="T45" fmla="*/ 20 h 131"/>
                <a:gd name="T46" fmla="*/ 30 w 126"/>
                <a:gd name="T47" fmla="*/ 20 h 131"/>
                <a:gd name="T48" fmla="*/ 20 w 126"/>
                <a:gd name="T49" fmla="*/ 20 h 131"/>
                <a:gd name="T50" fmla="*/ 2 w 126"/>
                <a:gd name="T51" fmla="*/ 20 h 131"/>
                <a:gd name="T52" fmla="*/ 23 w 126"/>
                <a:gd name="T53" fmla="*/ 20 h 131"/>
                <a:gd name="T54" fmla="*/ 50 w 126"/>
                <a:gd name="T55" fmla="*/ 20 h 131"/>
                <a:gd name="T56" fmla="*/ 68 w 126"/>
                <a:gd name="T57" fmla="*/ 20 h 131"/>
                <a:gd name="T58" fmla="*/ 87 w 126"/>
                <a:gd name="T59" fmla="*/ 19 h 131"/>
                <a:gd name="T60" fmla="*/ 65 w 126"/>
                <a:gd name="T61" fmla="*/ 16 h 131"/>
                <a:gd name="T62" fmla="*/ 44 w 126"/>
                <a:gd name="T63" fmla="*/ 14 h 131"/>
                <a:gd name="T64" fmla="*/ 23 w 126"/>
                <a:gd name="T65" fmla="*/ 11 h 131"/>
                <a:gd name="T66" fmla="*/ 0 w 126"/>
                <a:gd name="T67" fmla="*/ 9 h 131"/>
                <a:gd name="T68" fmla="*/ 26 w 126"/>
                <a:gd name="T69" fmla="*/ 9 h 131"/>
                <a:gd name="T70" fmla="*/ 57 w 126"/>
                <a:gd name="T71" fmla="*/ 9 h 131"/>
                <a:gd name="T72" fmla="*/ 84 w 126"/>
                <a:gd name="T73" fmla="*/ 9 h 131"/>
                <a:gd name="T74" fmla="*/ 109 w 126"/>
                <a:gd name="T75" fmla="*/ 9 h 131"/>
                <a:gd name="T76" fmla="*/ 141 w 126"/>
                <a:gd name="T77" fmla="*/ 9 h 131"/>
                <a:gd name="T78" fmla="*/ 169 w 126"/>
                <a:gd name="T79" fmla="*/ 9 h 131"/>
                <a:gd name="T80" fmla="*/ 200 w 126"/>
                <a:gd name="T81" fmla="*/ 9 h 131"/>
                <a:gd name="T82" fmla="*/ 232 w 126"/>
                <a:gd name="T83" fmla="*/ 9 h 131"/>
                <a:gd name="T84" fmla="*/ 237 w 126"/>
                <a:gd name="T85" fmla="*/ 9 h 131"/>
                <a:gd name="T86" fmla="*/ 237 w 126"/>
                <a:gd name="T87" fmla="*/ 9 h 131"/>
                <a:gd name="T88" fmla="*/ 237 w 126"/>
                <a:gd name="T89" fmla="*/ 8 h 131"/>
                <a:gd name="T90" fmla="*/ 238 w 126"/>
                <a:gd name="T91" fmla="*/ 8 h 131"/>
                <a:gd name="T92" fmla="*/ 263 w 126"/>
                <a:gd name="T93" fmla="*/ 6 h 131"/>
                <a:gd name="T94" fmla="*/ 270 w 126"/>
                <a:gd name="T95" fmla="*/ 4 h 131"/>
                <a:gd name="T96" fmla="*/ 283 w 126"/>
                <a:gd name="T97" fmla="*/ 3 h 131"/>
                <a:gd name="T98" fmla="*/ 298 w 126"/>
                <a:gd name="T99" fmla="*/ 3 h 131"/>
                <a:gd name="T100" fmla="*/ 333 w 126"/>
                <a:gd name="T101" fmla="*/ 3 h 131"/>
                <a:gd name="T102" fmla="*/ 365 w 126"/>
                <a:gd name="T103" fmla="*/ 3 h 131"/>
                <a:gd name="T104" fmla="*/ 394 w 126"/>
                <a:gd name="T105" fmla="*/ 3 h 131"/>
                <a:gd name="T106" fmla="*/ 436 w 126"/>
                <a:gd name="T107" fmla="*/ 3 h 131"/>
                <a:gd name="T108" fmla="*/ 469 w 126"/>
                <a:gd name="T109" fmla="*/ 3 h 131"/>
                <a:gd name="T110" fmla="*/ 506 w 126"/>
                <a:gd name="T111" fmla="*/ 1 h 131"/>
                <a:gd name="T112" fmla="*/ 540 w 126"/>
                <a:gd name="T113" fmla="*/ 0 h 131"/>
                <a:gd name="T114" fmla="*/ 573 w 126"/>
                <a:gd name="T115" fmla="*/ 0 h 131"/>
                <a:gd name="T116" fmla="*/ 574 w 126"/>
                <a:gd name="T117" fmla="*/ 3 h 13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6" h="131">
                  <a:moveTo>
                    <a:pt x="126" y="16"/>
                  </a:moveTo>
                  <a:lnTo>
                    <a:pt x="126" y="17"/>
                  </a:lnTo>
                  <a:lnTo>
                    <a:pt x="126" y="29"/>
                  </a:lnTo>
                  <a:lnTo>
                    <a:pt x="125" y="40"/>
                  </a:lnTo>
                  <a:lnTo>
                    <a:pt x="124" y="52"/>
                  </a:lnTo>
                  <a:lnTo>
                    <a:pt x="122" y="64"/>
                  </a:lnTo>
                  <a:lnTo>
                    <a:pt x="112" y="68"/>
                  </a:lnTo>
                  <a:lnTo>
                    <a:pt x="102" y="72"/>
                  </a:lnTo>
                  <a:lnTo>
                    <a:pt x="95" y="78"/>
                  </a:lnTo>
                  <a:lnTo>
                    <a:pt x="87" y="85"/>
                  </a:lnTo>
                  <a:lnTo>
                    <a:pt x="82" y="92"/>
                  </a:lnTo>
                  <a:lnTo>
                    <a:pt x="77" y="102"/>
                  </a:lnTo>
                  <a:lnTo>
                    <a:pt x="73" y="111"/>
                  </a:lnTo>
                  <a:lnTo>
                    <a:pt x="68" y="121"/>
                  </a:lnTo>
                  <a:lnTo>
                    <a:pt x="62" y="123"/>
                  </a:lnTo>
                  <a:lnTo>
                    <a:pt x="55" y="124"/>
                  </a:lnTo>
                  <a:lnTo>
                    <a:pt x="47" y="124"/>
                  </a:lnTo>
                  <a:lnTo>
                    <a:pt x="40" y="126"/>
                  </a:lnTo>
                  <a:lnTo>
                    <a:pt x="33" y="126"/>
                  </a:lnTo>
                  <a:lnTo>
                    <a:pt x="25" y="127"/>
                  </a:lnTo>
                  <a:lnTo>
                    <a:pt x="19" y="129"/>
                  </a:lnTo>
                  <a:lnTo>
                    <a:pt x="13" y="131"/>
                  </a:lnTo>
                  <a:lnTo>
                    <a:pt x="11" y="131"/>
                  </a:lnTo>
                  <a:lnTo>
                    <a:pt x="7" y="131"/>
                  </a:lnTo>
                  <a:lnTo>
                    <a:pt x="4" y="131"/>
                  </a:lnTo>
                  <a:lnTo>
                    <a:pt x="2" y="131"/>
                  </a:lnTo>
                  <a:lnTo>
                    <a:pt x="5" y="128"/>
                  </a:lnTo>
                  <a:lnTo>
                    <a:pt x="11" y="127"/>
                  </a:lnTo>
                  <a:lnTo>
                    <a:pt x="15" y="126"/>
                  </a:lnTo>
                  <a:lnTo>
                    <a:pt x="19" y="123"/>
                  </a:lnTo>
                  <a:lnTo>
                    <a:pt x="14" y="105"/>
                  </a:lnTo>
                  <a:lnTo>
                    <a:pt x="10" y="90"/>
                  </a:lnTo>
                  <a:lnTo>
                    <a:pt x="5" y="73"/>
                  </a:lnTo>
                  <a:lnTo>
                    <a:pt x="0" y="57"/>
                  </a:lnTo>
                  <a:lnTo>
                    <a:pt x="6" y="57"/>
                  </a:lnTo>
                  <a:lnTo>
                    <a:pt x="12" y="56"/>
                  </a:lnTo>
                  <a:lnTo>
                    <a:pt x="18" y="56"/>
                  </a:lnTo>
                  <a:lnTo>
                    <a:pt x="24" y="57"/>
                  </a:lnTo>
                  <a:lnTo>
                    <a:pt x="31" y="57"/>
                  </a:lnTo>
                  <a:lnTo>
                    <a:pt x="37" y="58"/>
                  </a:lnTo>
                  <a:lnTo>
                    <a:pt x="43" y="59"/>
                  </a:lnTo>
                  <a:lnTo>
                    <a:pt x="50" y="60"/>
                  </a:lnTo>
                  <a:lnTo>
                    <a:pt x="52" y="59"/>
                  </a:lnTo>
                  <a:lnTo>
                    <a:pt x="52" y="56"/>
                  </a:lnTo>
                  <a:lnTo>
                    <a:pt x="52" y="52"/>
                  </a:lnTo>
                  <a:lnTo>
                    <a:pt x="53" y="49"/>
                  </a:lnTo>
                  <a:lnTo>
                    <a:pt x="57" y="38"/>
                  </a:lnTo>
                  <a:lnTo>
                    <a:pt x="60" y="27"/>
                  </a:lnTo>
                  <a:lnTo>
                    <a:pt x="62" y="17"/>
                  </a:lnTo>
                  <a:lnTo>
                    <a:pt x="65" y="5"/>
                  </a:lnTo>
                  <a:lnTo>
                    <a:pt x="73" y="6"/>
                  </a:lnTo>
                  <a:lnTo>
                    <a:pt x="80" y="6"/>
                  </a:lnTo>
                  <a:lnTo>
                    <a:pt x="87" y="5"/>
                  </a:lnTo>
                  <a:lnTo>
                    <a:pt x="95" y="4"/>
                  </a:lnTo>
                  <a:lnTo>
                    <a:pt x="102" y="3"/>
                  </a:lnTo>
                  <a:lnTo>
                    <a:pt x="111" y="1"/>
                  </a:lnTo>
                  <a:lnTo>
                    <a:pt x="118" y="0"/>
                  </a:lnTo>
                  <a:lnTo>
                    <a:pt x="125" y="0"/>
                  </a:lnTo>
                  <a:lnTo>
                    <a:pt x="126" y="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29" name="Freeform 97">
              <a:extLst>
                <a:ext uri="{FF2B5EF4-FFF2-40B4-BE49-F238E27FC236}">
                  <a16:creationId xmlns:a16="http://schemas.microsoft.com/office/drawing/2014/main" id="{FE5049A2-D7DE-4DAD-BCA1-8C5489C8F853}"/>
                </a:ext>
              </a:extLst>
            </p:cNvPr>
            <p:cNvSpPr>
              <a:spLocks/>
            </p:cNvSpPr>
            <p:nvPr/>
          </p:nvSpPr>
          <p:spPr bwMode="gray">
            <a:xfrm>
              <a:off x="2467233" y="4350368"/>
              <a:ext cx="369080" cy="46213"/>
            </a:xfrm>
            <a:custGeom>
              <a:avLst/>
              <a:gdLst>
                <a:gd name="T0" fmla="*/ 1134 w 260"/>
                <a:gd name="T1" fmla="*/ 3 h 42"/>
                <a:gd name="T2" fmla="*/ 1070 w 260"/>
                <a:gd name="T3" fmla="*/ 3 h 42"/>
                <a:gd name="T4" fmla="*/ 996 w 260"/>
                <a:gd name="T5" fmla="*/ 3 h 42"/>
                <a:gd name="T6" fmla="*/ 925 w 260"/>
                <a:gd name="T7" fmla="*/ 4 h 42"/>
                <a:gd name="T8" fmla="*/ 859 w 260"/>
                <a:gd name="T9" fmla="*/ 4 h 42"/>
                <a:gd name="T10" fmla="*/ 779 w 260"/>
                <a:gd name="T11" fmla="*/ 4 h 42"/>
                <a:gd name="T12" fmla="*/ 708 w 260"/>
                <a:gd name="T13" fmla="*/ 5 h 42"/>
                <a:gd name="T14" fmla="*/ 646 w 260"/>
                <a:gd name="T15" fmla="*/ 5 h 42"/>
                <a:gd name="T16" fmla="*/ 571 w 260"/>
                <a:gd name="T17" fmla="*/ 5 h 42"/>
                <a:gd name="T18" fmla="*/ 499 w 260"/>
                <a:gd name="T19" fmla="*/ 5 h 42"/>
                <a:gd name="T20" fmla="*/ 422 w 260"/>
                <a:gd name="T21" fmla="*/ 5 h 42"/>
                <a:gd name="T22" fmla="*/ 354 w 260"/>
                <a:gd name="T23" fmla="*/ 5 h 42"/>
                <a:gd name="T24" fmla="*/ 277 w 260"/>
                <a:gd name="T25" fmla="*/ 5 h 42"/>
                <a:gd name="T26" fmla="*/ 211 w 260"/>
                <a:gd name="T27" fmla="*/ 5 h 42"/>
                <a:gd name="T28" fmla="*/ 142 w 260"/>
                <a:gd name="T29" fmla="*/ 5 h 42"/>
                <a:gd name="T30" fmla="*/ 75 w 260"/>
                <a:gd name="T31" fmla="*/ 5 h 42"/>
                <a:gd name="T32" fmla="*/ 1 w 260"/>
                <a:gd name="T33" fmla="*/ 5 h 42"/>
                <a:gd name="T34" fmla="*/ 1 w 260"/>
                <a:gd name="T35" fmla="*/ 5 h 42"/>
                <a:gd name="T36" fmla="*/ 1 w 260"/>
                <a:gd name="T37" fmla="*/ 4 h 42"/>
                <a:gd name="T38" fmla="*/ 0 w 260"/>
                <a:gd name="T39" fmla="*/ 3 h 42"/>
                <a:gd name="T40" fmla="*/ 0 w 260"/>
                <a:gd name="T41" fmla="*/ 3 h 42"/>
                <a:gd name="T42" fmla="*/ 68 w 260"/>
                <a:gd name="T43" fmla="*/ 3 h 42"/>
                <a:gd name="T44" fmla="*/ 140 w 260"/>
                <a:gd name="T45" fmla="*/ 3 h 42"/>
                <a:gd name="T46" fmla="*/ 211 w 260"/>
                <a:gd name="T47" fmla="*/ 3 h 42"/>
                <a:gd name="T48" fmla="*/ 277 w 260"/>
                <a:gd name="T49" fmla="*/ 3 h 42"/>
                <a:gd name="T50" fmla="*/ 354 w 260"/>
                <a:gd name="T51" fmla="*/ 3 h 42"/>
                <a:gd name="T52" fmla="*/ 430 w 260"/>
                <a:gd name="T53" fmla="*/ 3 h 42"/>
                <a:gd name="T54" fmla="*/ 505 w 260"/>
                <a:gd name="T55" fmla="*/ 3 h 42"/>
                <a:gd name="T56" fmla="*/ 574 w 260"/>
                <a:gd name="T57" fmla="*/ 3 h 42"/>
                <a:gd name="T58" fmla="*/ 649 w 260"/>
                <a:gd name="T59" fmla="*/ 3 h 42"/>
                <a:gd name="T60" fmla="*/ 721 w 260"/>
                <a:gd name="T61" fmla="*/ 3 h 42"/>
                <a:gd name="T62" fmla="*/ 789 w 260"/>
                <a:gd name="T63" fmla="*/ 3 h 42"/>
                <a:gd name="T64" fmla="*/ 859 w 260"/>
                <a:gd name="T65" fmla="*/ 3 h 42"/>
                <a:gd name="T66" fmla="*/ 925 w 260"/>
                <a:gd name="T67" fmla="*/ 3 h 42"/>
                <a:gd name="T68" fmla="*/ 996 w 260"/>
                <a:gd name="T69" fmla="*/ 3 h 42"/>
                <a:gd name="T70" fmla="*/ 1065 w 260"/>
                <a:gd name="T71" fmla="*/ 3 h 42"/>
                <a:gd name="T72" fmla="*/ 1126 w 260"/>
                <a:gd name="T73" fmla="*/ 0 h 42"/>
                <a:gd name="T74" fmla="*/ 1126 w 260"/>
                <a:gd name="T75" fmla="*/ 3 h 42"/>
                <a:gd name="T76" fmla="*/ 1131 w 260"/>
                <a:gd name="T77" fmla="*/ 3 h 42"/>
                <a:gd name="T78" fmla="*/ 1134 w 260"/>
                <a:gd name="T79" fmla="*/ 3 h 42"/>
                <a:gd name="T80" fmla="*/ 1134 w 260"/>
                <a:gd name="T81" fmla="*/ 3 h 4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60" h="42">
                  <a:moveTo>
                    <a:pt x="260" y="20"/>
                  </a:moveTo>
                  <a:lnTo>
                    <a:pt x="245" y="24"/>
                  </a:lnTo>
                  <a:lnTo>
                    <a:pt x="228" y="26"/>
                  </a:lnTo>
                  <a:lnTo>
                    <a:pt x="212" y="30"/>
                  </a:lnTo>
                  <a:lnTo>
                    <a:pt x="196" y="32"/>
                  </a:lnTo>
                  <a:lnTo>
                    <a:pt x="179" y="33"/>
                  </a:lnTo>
                  <a:lnTo>
                    <a:pt x="162" y="36"/>
                  </a:lnTo>
                  <a:lnTo>
                    <a:pt x="147" y="37"/>
                  </a:lnTo>
                  <a:lnTo>
                    <a:pt x="130" y="38"/>
                  </a:lnTo>
                  <a:lnTo>
                    <a:pt x="114" y="39"/>
                  </a:lnTo>
                  <a:lnTo>
                    <a:pt x="97" y="40"/>
                  </a:lnTo>
                  <a:lnTo>
                    <a:pt x="81" y="40"/>
                  </a:lnTo>
                  <a:lnTo>
                    <a:pt x="64" y="40"/>
                  </a:lnTo>
                  <a:lnTo>
                    <a:pt x="49" y="42"/>
                  </a:lnTo>
                  <a:lnTo>
                    <a:pt x="33" y="42"/>
                  </a:lnTo>
                  <a:lnTo>
                    <a:pt x="17" y="42"/>
                  </a:lnTo>
                  <a:lnTo>
                    <a:pt x="1" y="42"/>
                  </a:lnTo>
                  <a:lnTo>
                    <a:pt x="1" y="36"/>
                  </a:lnTo>
                  <a:lnTo>
                    <a:pt x="1" y="31"/>
                  </a:lnTo>
                  <a:lnTo>
                    <a:pt x="0" y="26"/>
                  </a:lnTo>
                  <a:lnTo>
                    <a:pt x="0" y="22"/>
                  </a:lnTo>
                  <a:lnTo>
                    <a:pt x="16" y="22"/>
                  </a:lnTo>
                  <a:lnTo>
                    <a:pt x="32" y="22"/>
                  </a:lnTo>
                  <a:lnTo>
                    <a:pt x="49" y="20"/>
                  </a:lnTo>
                  <a:lnTo>
                    <a:pt x="64" y="20"/>
                  </a:lnTo>
                  <a:lnTo>
                    <a:pt x="81" y="19"/>
                  </a:lnTo>
                  <a:lnTo>
                    <a:pt x="98" y="19"/>
                  </a:lnTo>
                  <a:lnTo>
                    <a:pt x="115" y="18"/>
                  </a:lnTo>
                  <a:lnTo>
                    <a:pt x="131" y="17"/>
                  </a:lnTo>
                  <a:lnTo>
                    <a:pt x="148" y="16"/>
                  </a:lnTo>
                  <a:lnTo>
                    <a:pt x="165" y="14"/>
                  </a:lnTo>
                  <a:lnTo>
                    <a:pt x="180" y="13"/>
                  </a:lnTo>
                  <a:lnTo>
                    <a:pt x="196" y="11"/>
                  </a:lnTo>
                  <a:lnTo>
                    <a:pt x="212" y="9"/>
                  </a:lnTo>
                  <a:lnTo>
                    <a:pt x="228" y="6"/>
                  </a:lnTo>
                  <a:lnTo>
                    <a:pt x="244" y="4"/>
                  </a:lnTo>
                  <a:lnTo>
                    <a:pt x="258" y="0"/>
                  </a:lnTo>
                  <a:lnTo>
                    <a:pt x="258" y="6"/>
                  </a:lnTo>
                  <a:lnTo>
                    <a:pt x="259" y="11"/>
                  </a:lnTo>
                  <a:lnTo>
                    <a:pt x="260" y="16"/>
                  </a:lnTo>
                  <a:lnTo>
                    <a:pt x="260"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0" name="Freeform 98">
              <a:extLst>
                <a:ext uri="{FF2B5EF4-FFF2-40B4-BE49-F238E27FC236}">
                  <a16:creationId xmlns:a16="http://schemas.microsoft.com/office/drawing/2014/main" id="{40C92131-86AB-4A30-A9D3-2E6AD3AB7190}"/>
                </a:ext>
              </a:extLst>
            </p:cNvPr>
            <p:cNvSpPr>
              <a:spLocks/>
            </p:cNvSpPr>
            <p:nvPr/>
          </p:nvSpPr>
          <p:spPr bwMode="gray">
            <a:xfrm>
              <a:off x="3479068" y="4356970"/>
              <a:ext cx="59003" cy="56777"/>
            </a:xfrm>
            <a:custGeom>
              <a:avLst/>
              <a:gdLst>
                <a:gd name="T0" fmla="*/ 162 w 42"/>
                <a:gd name="T1" fmla="*/ 5 h 51"/>
                <a:gd name="T2" fmla="*/ 150 w 42"/>
                <a:gd name="T3" fmla="*/ 5 h 51"/>
                <a:gd name="T4" fmla="*/ 134 w 42"/>
                <a:gd name="T5" fmla="*/ 5 h 51"/>
                <a:gd name="T6" fmla="*/ 118 w 42"/>
                <a:gd name="T7" fmla="*/ 6 h 51"/>
                <a:gd name="T8" fmla="*/ 98 w 42"/>
                <a:gd name="T9" fmla="*/ 6 h 51"/>
                <a:gd name="T10" fmla="*/ 84 w 42"/>
                <a:gd name="T11" fmla="*/ 6 h 51"/>
                <a:gd name="T12" fmla="*/ 67 w 42"/>
                <a:gd name="T13" fmla="*/ 7 h 51"/>
                <a:gd name="T14" fmla="*/ 48 w 42"/>
                <a:gd name="T15" fmla="*/ 7 h 51"/>
                <a:gd name="T16" fmla="*/ 27 w 42"/>
                <a:gd name="T17" fmla="*/ 7 h 51"/>
                <a:gd name="T18" fmla="*/ 24 w 42"/>
                <a:gd name="T19" fmla="*/ 5 h 51"/>
                <a:gd name="T20" fmla="*/ 21 w 42"/>
                <a:gd name="T21" fmla="*/ 3 h 51"/>
                <a:gd name="T22" fmla="*/ 3 w 42"/>
                <a:gd name="T23" fmla="*/ 3 h 51"/>
                <a:gd name="T24" fmla="*/ 0 w 42"/>
                <a:gd name="T25" fmla="*/ 3 h 51"/>
                <a:gd name="T26" fmla="*/ 1 w 42"/>
                <a:gd name="T27" fmla="*/ 0 h 51"/>
                <a:gd name="T28" fmla="*/ 24 w 42"/>
                <a:gd name="T29" fmla="*/ 3 h 51"/>
                <a:gd name="T30" fmla="*/ 48 w 42"/>
                <a:gd name="T31" fmla="*/ 3 h 51"/>
                <a:gd name="T32" fmla="*/ 67 w 42"/>
                <a:gd name="T33" fmla="*/ 3 h 51"/>
                <a:gd name="T34" fmla="*/ 86 w 42"/>
                <a:gd name="T35" fmla="*/ 3 h 51"/>
                <a:gd name="T36" fmla="*/ 105 w 42"/>
                <a:gd name="T37" fmla="*/ 3 h 51"/>
                <a:gd name="T38" fmla="*/ 128 w 42"/>
                <a:gd name="T39" fmla="*/ 3 h 51"/>
                <a:gd name="T40" fmla="*/ 143 w 42"/>
                <a:gd name="T41" fmla="*/ 4 h 51"/>
                <a:gd name="T42" fmla="*/ 162 w 42"/>
                <a:gd name="T43" fmla="*/ 5 h 5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 h="51">
                  <a:moveTo>
                    <a:pt x="42" y="36"/>
                  </a:moveTo>
                  <a:lnTo>
                    <a:pt x="39" y="38"/>
                  </a:lnTo>
                  <a:lnTo>
                    <a:pt x="35" y="40"/>
                  </a:lnTo>
                  <a:lnTo>
                    <a:pt x="30" y="43"/>
                  </a:lnTo>
                  <a:lnTo>
                    <a:pt x="26" y="45"/>
                  </a:lnTo>
                  <a:lnTo>
                    <a:pt x="21" y="46"/>
                  </a:lnTo>
                  <a:lnTo>
                    <a:pt x="17" y="49"/>
                  </a:lnTo>
                  <a:lnTo>
                    <a:pt x="12" y="50"/>
                  </a:lnTo>
                  <a:lnTo>
                    <a:pt x="7" y="51"/>
                  </a:lnTo>
                  <a:lnTo>
                    <a:pt x="6" y="39"/>
                  </a:lnTo>
                  <a:lnTo>
                    <a:pt x="5" y="27"/>
                  </a:lnTo>
                  <a:lnTo>
                    <a:pt x="3" y="16"/>
                  </a:lnTo>
                  <a:lnTo>
                    <a:pt x="0" y="4"/>
                  </a:lnTo>
                  <a:lnTo>
                    <a:pt x="1" y="0"/>
                  </a:lnTo>
                  <a:lnTo>
                    <a:pt x="6" y="4"/>
                  </a:lnTo>
                  <a:lnTo>
                    <a:pt x="12" y="8"/>
                  </a:lnTo>
                  <a:lnTo>
                    <a:pt x="17" y="13"/>
                  </a:lnTo>
                  <a:lnTo>
                    <a:pt x="22" y="17"/>
                  </a:lnTo>
                  <a:lnTo>
                    <a:pt x="27" y="21"/>
                  </a:lnTo>
                  <a:lnTo>
                    <a:pt x="33" y="26"/>
                  </a:lnTo>
                  <a:lnTo>
                    <a:pt x="37" y="31"/>
                  </a:lnTo>
                  <a:lnTo>
                    <a:pt x="42" y="3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1" name="Freeform 99">
              <a:extLst>
                <a:ext uri="{FF2B5EF4-FFF2-40B4-BE49-F238E27FC236}">
                  <a16:creationId xmlns:a16="http://schemas.microsoft.com/office/drawing/2014/main" id="{B12CDC64-670A-4A36-BA12-C9896E4B20C0}"/>
                </a:ext>
              </a:extLst>
            </p:cNvPr>
            <p:cNvSpPr>
              <a:spLocks/>
            </p:cNvSpPr>
            <p:nvPr/>
          </p:nvSpPr>
          <p:spPr bwMode="gray">
            <a:xfrm>
              <a:off x="3290760" y="4383377"/>
              <a:ext cx="534791" cy="199379"/>
            </a:xfrm>
            <a:custGeom>
              <a:avLst/>
              <a:gdLst>
                <a:gd name="T0" fmla="*/ 1781 w 374"/>
                <a:gd name="T1" fmla="*/ 3 h 175"/>
                <a:gd name="T2" fmla="*/ 1686 w 374"/>
                <a:gd name="T3" fmla="*/ 3 h 175"/>
                <a:gd name="T4" fmla="*/ 1575 w 374"/>
                <a:gd name="T5" fmla="*/ 5 h 175"/>
                <a:gd name="T6" fmla="*/ 1480 w 374"/>
                <a:gd name="T7" fmla="*/ 7 h 175"/>
                <a:gd name="T8" fmla="*/ 1368 w 374"/>
                <a:gd name="T9" fmla="*/ 9 h 175"/>
                <a:gd name="T10" fmla="*/ 1268 w 374"/>
                <a:gd name="T11" fmla="*/ 10 h 175"/>
                <a:gd name="T12" fmla="*/ 1157 w 374"/>
                <a:gd name="T13" fmla="*/ 13 h 175"/>
                <a:gd name="T14" fmla="*/ 1038 w 374"/>
                <a:gd name="T15" fmla="*/ 15 h 175"/>
                <a:gd name="T16" fmla="*/ 929 w 374"/>
                <a:gd name="T17" fmla="*/ 16 h 175"/>
                <a:gd name="T18" fmla="*/ 816 w 374"/>
                <a:gd name="T19" fmla="*/ 19 h 175"/>
                <a:gd name="T20" fmla="*/ 694 w 374"/>
                <a:gd name="T21" fmla="*/ 21 h 175"/>
                <a:gd name="T22" fmla="*/ 582 w 374"/>
                <a:gd name="T23" fmla="*/ 22 h 175"/>
                <a:gd name="T24" fmla="*/ 469 w 374"/>
                <a:gd name="T25" fmla="*/ 24 h 175"/>
                <a:gd name="T26" fmla="*/ 351 w 374"/>
                <a:gd name="T27" fmla="*/ 26 h 175"/>
                <a:gd name="T28" fmla="*/ 237 w 374"/>
                <a:gd name="T29" fmla="*/ 26 h 175"/>
                <a:gd name="T30" fmla="*/ 120 w 374"/>
                <a:gd name="T31" fmla="*/ 28 h 175"/>
                <a:gd name="T32" fmla="*/ 0 w 374"/>
                <a:gd name="T33" fmla="*/ 30 h 175"/>
                <a:gd name="T34" fmla="*/ 120 w 374"/>
                <a:gd name="T35" fmla="*/ 28 h 175"/>
                <a:gd name="T36" fmla="*/ 235 w 374"/>
                <a:gd name="T37" fmla="*/ 26 h 175"/>
                <a:gd name="T38" fmla="*/ 343 w 374"/>
                <a:gd name="T39" fmla="*/ 26 h 175"/>
                <a:gd name="T40" fmla="*/ 456 w 374"/>
                <a:gd name="T41" fmla="*/ 24 h 175"/>
                <a:gd name="T42" fmla="*/ 576 w 374"/>
                <a:gd name="T43" fmla="*/ 22 h 175"/>
                <a:gd name="T44" fmla="*/ 690 w 374"/>
                <a:gd name="T45" fmla="*/ 20 h 175"/>
                <a:gd name="T46" fmla="*/ 800 w 374"/>
                <a:gd name="T47" fmla="*/ 19 h 175"/>
                <a:gd name="T48" fmla="*/ 911 w 374"/>
                <a:gd name="T49" fmla="*/ 16 h 175"/>
                <a:gd name="T50" fmla="*/ 1024 w 374"/>
                <a:gd name="T51" fmla="*/ 15 h 175"/>
                <a:gd name="T52" fmla="*/ 1137 w 374"/>
                <a:gd name="T53" fmla="*/ 13 h 175"/>
                <a:gd name="T54" fmla="*/ 1244 w 374"/>
                <a:gd name="T55" fmla="*/ 10 h 175"/>
                <a:gd name="T56" fmla="*/ 1351 w 374"/>
                <a:gd name="T57" fmla="*/ 9 h 175"/>
                <a:gd name="T58" fmla="*/ 1465 w 374"/>
                <a:gd name="T59" fmla="*/ 7 h 175"/>
                <a:gd name="T60" fmla="*/ 1574 w 374"/>
                <a:gd name="T61" fmla="*/ 4 h 175"/>
                <a:gd name="T62" fmla="*/ 1680 w 374"/>
                <a:gd name="T63" fmla="*/ 3 h 175"/>
                <a:gd name="T64" fmla="*/ 1781 w 374"/>
                <a:gd name="T65" fmla="*/ 0 h 175"/>
                <a:gd name="T66" fmla="*/ 1781 w 374"/>
                <a:gd name="T67" fmla="*/ 3 h 17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74" h="175">
                  <a:moveTo>
                    <a:pt x="374" y="4"/>
                  </a:moveTo>
                  <a:lnTo>
                    <a:pt x="353" y="17"/>
                  </a:lnTo>
                  <a:lnTo>
                    <a:pt x="331" y="30"/>
                  </a:lnTo>
                  <a:lnTo>
                    <a:pt x="310" y="42"/>
                  </a:lnTo>
                  <a:lnTo>
                    <a:pt x="287" y="53"/>
                  </a:lnTo>
                  <a:lnTo>
                    <a:pt x="265" y="65"/>
                  </a:lnTo>
                  <a:lnTo>
                    <a:pt x="241" y="77"/>
                  </a:lnTo>
                  <a:lnTo>
                    <a:pt x="218" y="88"/>
                  </a:lnTo>
                  <a:lnTo>
                    <a:pt x="195" y="98"/>
                  </a:lnTo>
                  <a:lnTo>
                    <a:pt x="171" y="109"/>
                  </a:lnTo>
                  <a:lnTo>
                    <a:pt x="147" y="120"/>
                  </a:lnTo>
                  <a:lnTo>
                    <a:pt x="122" y="129"/>
                  </a:lnTo>
                  <a:lnTo>
                    <a:pt x="98" y="139"/>
                  </a:lnTo>
                  <a:lnTo>
                    <a:pt x="74" y="148"/>
                  </a:lnTo>
                  <a:lnTo>
                    <a:pt x="50" y="157"/>
                  </a:lnTo>
                  <a:lnTo>
                    <a:pt x="25" y="167"/>
                  </a:lnTo>
                  <a:lnTo>
                    <a:pt x="0" y="175"/>
                  </a:lnTo>
                  <a:lnTo>
                    <a:pt x="25" y="166"/>
                  </a:lnTo>
                  <a:lnTo>
                    <a:pt x="49" y="156"/>
                  </a:lnTo>
                  <a:lnTo>
                    <a:pt x="72" y="148"/>
                  </a:lnTo>
                  <a:lnTo>
                    <a:pt x="96" y="139"/>
                  </a:lnTo>
                  <a:lnTo>
                    <a:pt x="120" y="128"/>
                  </a:lnTo>
                  <a:lnTo>
                    <a:pt x="144" y="118"/>
                  </a:lnTo>
                  <a:lnTo>
                    <a:pt x="168" y="108"/>
                  </a:lnTo>
                  <a:lnTo>
                    <a:pt x="191" y="98"/>
                  </a:lnTo>
                  <a:lnTo>
                    <a:pt x="215" y="88"/>
                  </a:lnTo>
                  <a:lnTo>
                    <a:pt x="238" y="76"/>
                  </a:lnTo>
                  <a:lnTo>
                    <a:pt x="261" y="64"/>
                  </a:lnTo>
                  <a:lnTo>
                    <a:pt x="284" y="52"/>
                  </a:lnTo>
                  <a:lnTo>
                    <a:pt x="307" y="40"/>
                  </a:lnTo>
                  <a:lnTo>
                    <a:pt x="330" y="27"/>
                  </a:lnTo>
                  <a:lnTo>
                    <a:pt x="352" y="14"/>
                  </a:lnTo>
                  <a:lnTo>
                    <a:pt x="374" y="0"/>
                  </a:lnTo>
                  <a:lnTo>
                    <a:pt x="37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2" name="Freeform 100">
              <a:extLst>
                <a:ext uri="{FF2B5EF4-FFF2-40B4-BE49-F238E27FC236}">
                  <a16:creationId xmlns:a16="http://schemas.microsoft.com/office/drawing/2014/main" id="{C2455289-2694-43D3-9926-95E541B65794}"/>
                </a:ext>
              </a:extLst>
            </p:cNvPr>
            <p:cNvSpPr>
              <a:spLocks/>
            </p:cNvSpPr>
            <p:nvPr/>
          </p:nvSpPr>
          <p:spPr bwMode="gray">
            <a:xfrm>
              <a:off x="1348693" y="4393941"/>
              <a:ext cx="278694" cy="117515"/>
            </a:xfrm>
            <a:custGeom>
              <a:avLst/>
              <a:gdLst>
                <a:gd name="T0" fmla="*/ 425 w 194"/>
                <a:gd name="T1" fmla="*/ 2 h 107"/>
                <a:gd name="T2" fmla="*/ 562 w 194"/>
                <a:gd name="T3" fmla="*/ 2 h 107"/>
                <a:gd name="T4" fmla="*/ 606 w 194"/>
                <a:gd name="T5" fmla="*/ 2 h 107"/>
                <a:gd name="T6" fmla="*/ 652 w 194"/>
                <a:gd name="T7" fmla="*/ 2 h 107"/>
                <a:gd name="T8" fmla="*/ 697 w 194"/>
                <a:gd name="T9" fmla="*/ 2 h 107"/>
                <a:gd name="T10" fmla="*/ 736 w 194"/>
                <a:gd name="T11" fmla="*/ 2 h 107"/>
                <a:gd name="T12" fmla="*/ 779 w 194"/>
                <a:gd name="T13" fmla="*/ 2 h 107"/>
                <a:gd name="T14" fmla="*/ 831 w 194"/>
                <a:gd name="T15" fmla="*/ 2 h 107"/>
                <a:gd name="T16" fmla="*/ 861 w 194"/>
                <a:gd name="T17" fmla="*/ 2 h 107"/>
                <a:gd name="T18" fmla="*/ 907 w 194"/>
                <a:gd name="T19" fmla="*/ 2 h 107"/>
                <a:gd name="T20" fmla="*/ 918 w 194"/>
                <a:gd name="T21" fmla="*/ 2 h 107"/>
                <a:gd name="T22" fmla="*/ 938 w 194"/>
                <a:gd name="T23" fmla="*/ 4 h 107"/>
                <a:gd name="T24" fmla="*/ 972 w 194"/>
                <a:gd name="T25" fmla="*/ 5 h 107"/>
                <a:gd name="T26" fmla="*/ 978 w 194"/>
                <a:gd name="T27" fmla="*/ 6 h 107"/>
                <a:gd name="T28" fmla="*/ 918 w 194"/>
                <a:gd name="T29" fmla="*/ 7 h 107"/>
                <a:gd name="T30" fmla="*/ 861 w 194"/>
                <a:gd name="T31" fmla="*/ 7 h 107"/>
                <a:gd name="T32" fmla="*/ 811 w 194"/>
                <a:gd name="T33" fmla="*/ 7 h 107"/>
                <a:gd name="T34" fmla="*/ 752 w 194"/>
                <a:gd name="T35" fmla="*/ 7 h 107"/>
                <a:gd name="T36" fmla="*/ 701 w 194"/>
                <a:gd name="T37" fmla="*/ 8 h 107"/>
                <a:gd name="T38" fmla="*/ 652 w 194"/>
                <a:gd name="T39" fmla="*/ 8 h 107"/>
                <a:gd name="T40" fmla="*/ 604 w 194"/>
                <a:gd name="T41" fmla="*/ 8 h 107"/>
                <a:gd name="T42" fmla="*/ 546 w 194"/>
                <a:gd name="T43" fmla="*/ 8 h 107"/>
                <a:gd name="T44" fmla="*/ 491 w 194"/>
                <a:gd name="T45" fmla="*/ 10 h 107"/>
                <a:gd name="T46" fmla="*/ 429 w 194"/>
                <a:gd name="T47" fmla="*/ 10 h 107"/>
                <a:gd name="T48" fmla="*/ 383 w 194"/>
                <a:gd name="T49" fmla="*/ 10 h 107"/>
                <a:gd name="T50" fmla="*/ 325 w 194"/>
                <a:gd name="T51" fmla="*/ 10 h 107"/>
                <a:gd name="T52" fmla="*/ 278 w 194"/>
                <a:gd name="T53" fmla="*/ 10 h 107"/>
                <a:gd name="T54" fmla="*/ 217 w 194"/>
                <a:gd name="T55" fmla="*/ 10 h 107"/>
                <a:gd name="T56" fmla="*/ 171 w 194"/>
                <a:gd name="T57" fmla="*/ 12 h 107"/>
                <a:gd name="T58" fmla="*/ 114 w 194"/>
                <a:gd name="T59" fmla="*/ 12 h 107"/>
                <a:gd name="T60" fmla="*/ 105 w 194"/>
                <a:gd name="T61" fmla="*/ 11 h 107"/>
                <a:gd name="T62" fmla="*/ 92 w 194"/>
                <a:gd name="T63" fmla="*/ 10 h 107"/>
                <a:gd name="T64" fmla="*/ 73 w 194"/>
                <a:gd name="T65" fmla="*/ 10 h 107"/>
                <a:gd name="T66" fmla="*/ 64 w 194"/>
                <a:gd name="T67" fmla="*/ 10 h 107"/>
                <a:gd name="T68" fmla="*/ 43 w 194"/>
                <a:gd name="T69" fmla="*/ 8 h 107"/>
                <a:gd name="T70" fmla="*/ 29 w 194"/>
                <a:gd name="T71" fmla="*/ 8 h 107"/>
                <a:gd name="T72" fmla="*/ 3 w 194"/>
                <a:gd name="T73" fmla="*/ 7 h 107"/>
                <a:gd name="T74" fmla="*/ 0 w 194"/>
                <a:gd name="T75" fmla="*/ 7 h 107"/>
                <a:gd name="T76" fmla="*/ 43 w 194"/>
                <a:gd name="T77" fmla="*/ 6 h 107"/>
                <a:gd name="T78" fmla="*/ 84 w 194"/>
                <a:gd name="T79" fmla="*/ 6 h 107"/>
                <a:gd name="T80" fmla="*/ 120 w 194"/>
                <a:gd name="T81" fmla="*/ 6 h 107"/>
                <a:gd name="T82" fmla="*/ 149 w 194"/>
                <a:gd name="T83" fmla="*/ 5 h 107"/>
                <a:gd name="T84" fmla="*/ 181 w 194"/>
                <a:gd name="T85" fmla="*/ 4 h 107"/>
                <a:gd name="T86" fmla="*/ 206 w 194"/>
                <a:gd name="T87" fmla="*/ 3 h 107"/>
                <a:gd name="T88" fmla="*/ 217 w 194"/>
                <a:gd name="T89" fmla="*/ 2 h 107"/>
                <a:gd name="T90" fmla="*/ 236 w 194"/>
                <a:gd name="T91" fmla="*/ 2 h 107"/>
                <a:gd name="T92" fmla="*/ 243 w 194"/>
                <a:gd name="T93" fmla="*/ 2 h 107"/>
                <a:gd name="T94" fmla="*/ 243 w 194"/>
                <a:gd name="T95" fmla="*/ 2 h 107"/>
                <a:gd name="T96" fmla="*/ 247 w 194"/>
                <a:gd name="T97" fmla="*/ 2 h 107"/>
                <a:gd name="T98" fmla="*/ 271 w 194"/>
                <a:gd name="T99" fmla="*/ 0 h 107"/>
                <a:gd name="T100" fmla="*/ 309 w 194"/>
                <a:gd name="T101" fmla="*/ 2 h 107"/>
                <a:gd name="T102" fmla="*/ 343 w 194"/>
                <a:gd name="T103" fmla="*/ 2 h 107"/>
                <a:gd name="T104" fmla="*/ 391 w 194"/>
                <a:gd name="T105" fmla="*/ 2 h 107"/>
                <a:gd name="T106" fmla="*/ 425 w 194"/>
                <a:gd name="T107" fmla="*/ 2 h 10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94" h="107">
                  <a:moveTo>
                    <a:pt x="84" y="11"/>
                  </a:moveTo>
                  <a:lnTo>
                    <a:pt x="112" y="3"/>
                  </a:lnTo>
                  <a:lnTo>
                    <a:pt x="120" y="4"/>
                  </a:lnTo>
                  <a:lnTo>
                    <a:pt x="129" y="5"/>
                  </a:lnTo>
                  <a:lnTo>
                    <a:pt x="138" y="6"/>
                  </a:lnTo>
                  <a:lnTo>
                    <a:pt x="146" y="7"/>
                  </a:lnTo>
                  <a:lnTo>
                    <a:pt x="155" y="9"/>
                  </a:lnTo>
                  <a:lnTo>
                    <a:pt x="164" y="10"/>
                  </a:lnTo>
                  <a:lnTo>
                    <a:pt x="172" y="11"/>
                  </a:lnTo>
                  <a:lnTo>
                    <a:pt x="180" y="11"/>
                  </a:lnTo>
                  <a:lnTo>
                    <a:pt x="183" y="24"/>
                  </a:lnTo>
                  <a:lnTo>
                    <a:pt x="187" y="35"/>
                  </a:lnTo>
                  <a:lnTo>
                    <a:pt x="192" y="46"/>
                  </a:lnTo>
                  <a:lnTo>
                    <a:pt x="194" y="58"/>
                  </a:lnTo>
                  <a:lnTo>
                    <a:pt x="183" y="61"/>
                  </a:lnTo>
                  <a:lnTo>
                    <a:pt x="172" y="64"/>
                  </a:lnTo>
                  <a:lnTo>
                    <a:pt x="161" y="68"/>
                  </a:lnTo>
                  <a:lnTo>
                    <a:pt x="150" y="70"/>
                  </a:lnTo>
                  <a:lnTo>
                    <a:pt x="140" y="74"/>
                  </a:lnTo>
                  <a:lnTo>
                    <a:pt x="129" y="77"/>
                  </a:lnTo>
                  <a:lnTo>
                    <a:pt x="119" y="80"/>
                  </a:lnTo>
                  <a:lnTo>
                    <a:pt x="108" y="83"/>
                  </a:lnTo>
                  <a:lnTo>
                    <a:pt x="98" y="87"/>
                  </a:lnTo>
                  <a:lnTo>
                    <a:pt x="86" y="89"/>
                  </a:lnTo>
                  <a:lnTo>
                    <a:pt x="76" y="93"/>
                  </a:lnTo>
                  <a:lnTo>
                    <a:pt x="65" y="95"/>
                  </a:lnTo>
                  <a:lnTo>
                    <a:pt x="55" y="98"/>
                  </a:lnTo>
                  <a:lnTo>
                    <a:pt x="44" y="101"/>
                  </a:lnTo>
                  <a:lnTo>
                    <a:pt x="34" y="104"/>
                  </a:lnTo>
                  <a:lnTo>
                    <a:pt x="23" y="107"/>
                  </a:lnTo>
                  <a:lnTo>
                    <a:pt x="21" y="102"/>
                  </a:lnTo>
                  <a:lnTo>
                    <a:pt x="18" y="97"/>
                  </a:lnTo>
                  <a:lnTo>
                    <a:pt x="15" y="94"/>
                  </a:lnTo>
                  <a:lnTo>
                    <a:pt x="13" y="89"/>
                  </a:lnTo>
                  <a:lnTo>
                    <a:pt x="9" y="83"/>
                  </a:lnTo>
                  <a:lnTo>
                    <a:pt x="6" y="76"/>
                  </a:lnTo>
                  <a:lnTo>
                    <a:pt x="3" y="70"/>
                  </a:lnTo>
                  <a:lnTo>
                    <a:pt x="0" y="63"/>
                  </a:lnTo>
                  <a:lnTo>
                    <a:pt x="9" y="59"/>
                  </a:lnTo>
                  <a:lnTo>
                    <a:pt x="17" y="56"/>
                  </a:lnTo>
                  <a:lnTo>
                    <a:pt x="24" y="50"/>
                  </a:lnTo>
                  <a:lnTo>
                    <a:pt x="30" y="44"/>
                  </a:lnTo>
                  <a:lnTo>
                    <a:pt x="36" y="38"/>
                  </a:lnTo>
                  <a:lnTo>
                    <a:pt x="40" y="31"/>
                  </a:lnTo>
                  <a:lnTo>
                    <a:pt x="44" y="23"/>
                  </a:lnTo>
                  <a:lnTo>
                    <a:pt x="46" y="16"/>
                  </a:lnTo>
                  <a:lnTo>
                    <a:pt x="48" y="12"/>
                  </a:lnTo>
                  <a:lnTo>
                    <a:pt x="48" y="7"/>
                  </a:lnTo>
                  <a:lnTo>
                    <a:pt x="49" y="3"/>
                  </a:lnTo>
                  <a:lnTo>
                    <a:pt x="54" y="0"/>
                  </a:lnTo>
                  <a:lnTo>
                    <a:pt x="61" y="4"/>
                  </a:lnTo>
                  <a:lnTo>
                    <a:pt x="68" y="7"/>
                  </a:lnTo>
                  <a:lnTo>
                    <a:pt x="77" y="9"/>
                  </a:lnTo>
                  <a:lnTo>
                    <a:pt x="84"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3" name="Freeform 101">
              <a:extLst>
                <a:ext uri="{FF2B5EF4-FFF2-40B4-BE49-F238E27FC236}">
                  <a16:creationId xmlns:a16="http://schemas.microsoft.com/office/drawing/2014/main" id="{2D82DA7A-B5DC-4110-8A6C-F4FF7FE8E3C6}"/>
                </a:ext>
              </a:extLst>
            </p:cNvPr>
            <p:cNvSpPr>
              <a:spLocks/>
            </p:cNvSpPr>
            <p:nvPr/>
          </p:nvSpPr>
          <p:spPr bwMode="gray">
            <a:xfrm>
              <a:off x="1318564" y="4396583"/>
              <a:ext cx="95408" cy="60738"/>
            </a:xfrm>
            <a:custGeom>
              <a:avLst/>
              <a:gdLst>
                <a:gd name="T0" fmla="*/ 183 w 66"/>
                <a:gd name="T1" fmla="*/ 0 h 53"/>
                <a:gd name="T2" fmla="*/ 181 w 66"/>
                <a:gd name="T3" fmla="*/ 3 h 53"/>
                <a:gd name="T4" fmla="*/ 176 w 66"/>
                <a:gd name="T5" fmla="*/ 6 h 53"/>
                <a:gd name="T6" fmla="*/ 163 w 66"/>
                <a:gd name="T7" fmla="*/ 9 h 53"/>
                <a:gd name="T8" fmla="*/ 155 w 66"/>
                <a:gd name="T9" fmla="*/ 10 h 53"/>
                <a:gd name="T10" fmla="*/ 136 w 66"/>
                <a:gd name="T11" fmla="*/ 13 h 53"/>
                <a:gd name="T12" fmla="*/ 120 w 66"/>
                <a:gd name="T13" fmla="*/ 15 h 53"/>
                <a:gd name="T14" fmla="*/ 97 w 66"/>
                <a:gd name="T15" fmla="*/ 16 h 53"/>
                <a:gd name="T16" fmla="*/ 75 w 66"/>
                <a:gd name="T17" fmla="*/ 17 h 53"/>
                <a:gd name="T18" fmla="*/ 65 w 66"/>
                <a:gd name="T19" fmla="*/ 17 h 53"/>
                <a:gd name="T20" fmla="*/ 53 w 66"/>
                <a:gd name="T21" fmla="*/ 17 h 53"/>
                <a:gd name="T22" fmla="*/ 44 w 66"/>
                <a:gd name="T23" fmla="*/ 17 h 53"/>
                <a:gd name="T24" fmla="*/ 39 w 66"/>
                <a:gd name="T25" fmla="*/ 15 h 53"/>
                <a:gd name="T26" fmla="*/ 28 w 66"/>
                <a:gd name="T27" fmla="*/ 13 h 53"/>
                <a:gd name="T28" fmla="*/ 17 w 66"/>
                <a:gd name="T29" fmla="*/ 11 h 53"/>
                <a:gd name="T30" fmla="*/ 2 w 66"/>
                <a:gd name="T31" fmla="*/ 9 h 53"/>
                <a:gd name="T32" fmla="*/ 0 w 66"/>
                <a:gd name="T33" fmla="*/ 7 h 53"/>
                <a:gd name="T34" fmla="*/ 22 w 66"/>
                <a:gd name="T35" fmla="*/ 6 h 53"/>
                <a:gd name="T36" fmla="*/ 44 w 66"/>
                <a:gd name="T37" fmla="*/ 5 h 53"/>
                <a:gd name="T38" fmla="*/ 66 w 66"/>
                <a:gd name="T39" fmla="*/ 3 h 53"/>
                <a:gd name="T40" fmla="*/ 88 w 66"/>
                <a:gd name="T41" fmla="*/ 3 h 53"/>
                <a:gd name="T42" fmla="*/ 110 w 66"/>
                <a:gd name="T43" fmla="*/ 3 h 53"/>
                <a:gd name="T44" fmla="*/ 136 w 66"/>
                <a:gd name="T45" fmla="*/ 3 h 53"/>
                <a:gd name="T46" fmla="*/ 158 w 66"/>
                <a:gd name="T47" fmla="*/ 2 h 53"/>
                <a:gd name="T48" fmla="*/ 180 w 66"/>
                <a:gd name="T49" fmla="*/ 0 h 53"/>
                <a:gd name="T50" fmla="*/ 183 w 66"/>
                <a:gd name="T51" fmla="*/ 0 h 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6" h="53">
                  <a:moveTo>
                    <a:pt x="66" y="0"/>
                  </a:moveTo>
                  <a:lnTo>
                    <a:pt x="65" y="9"/>
                  </a:lnTo>
                  <a:lnTo>
                    <a:pt x="63" y="18"/>
                  </a:lnTo>
                  <a:lnTo>
                    <a:pt x="59" y="26"/>
                  </a:lnTo>
                  <a:lnTo>
                    <a:pt x="55" y="33"/>
                  </a:lnTo>
                  <a:lnTo>
                    <a:pt x="48" y="39"/>
                  </a:lnTo>
                  <a:lnTo>
                    <a:pt x="42" y="45"/>
                  </a:lnTo>
                  <a:lnTo>
                    <a:pt x="35" y="50"/>
                  </a:lnTo>
                  <a:lnTo>
                    <a:pt x="27" y="53"/>
                  </a:lnTo>
                  <a:lnTo>
                    <a:pt x="23" y="53"/>
                  </a:lnTo>
                  <a:lnTo>
                    <a:pt x="19" y="53"/>
                  </a:lnTo>
                  <a:lnTo>
                    <a:pt x="16" y="52"/>
                  </a:lnTo>
                  <a:lnTo>
                    <a:pt x="14" y="47"/>
                  </a:lnTo>
                  <a:lnTo>
                    <a:pt x="10" y="40"/>
                  </a:lnTo>
                  <a:lnTo>
                    <a:pt x="6" y="34"/>
                  </a:lnTo>
                  <a:lnTo>
                    <a:pt x="2" y="27"/>
                  </a:lnTo>
                  <a:lnTo>
                    <a:pt x="0" y="20"/>
                  </a:lnTo>
                  <a:lnTo>
                    <a:pt x="8" y="18"/>
                  </a:lnTo>
                  <a:lnTo>
                    <a:pt x="16" y="15"/>
                  </a:lnTo>
                  <a:lnTo>
                    <a:pt x="24" y="12"/>
                  </a:lnTo>
                  <a:lnTo>
                    <a:pt x="32" y="9"/>
                  </a:lnTo>
                  <a:lnTo>
                    <a:pt x="40" y="7"/>
                  </a:lnTo>
                  <a:lnTo>
                    <a:pt x="48" y="5"/>
                  </a:lnTo>
                  <a:lnTo>
                    <a:pt x="56" y="2"/>
                  </a:lnTo>
                  <a:lnTo>
                    <a:pt x="64" y="0"/>
                  </a:lnTo>
                  <a:lnTo>
                    <a:pt x="66" y="0"/>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4" name="Freeform 102">
              <a:extLst>
                <a:ext uri="{FF2B5EF4-FFF2-40B4-BE49-F238E27FC236}">
                  <a16:creationId xmlns:a16="http://schemas.microsoft.com/office/drawing/2014/main" id="{7765DA4F-9B9B-45D7-B482-F57D26AC3A52}"/>
                </a:ext>
              </a:extLst>
            </p:cNvPr>
            <p:cNvSpPr>
              <a:spLocks/>
            </p:cNvSpPr>
            <p:nvPr/>
          </p:nvSpPr>
          <p:spPr bwMode="gray">
            <a:xfrm>
              <a:off x="2326631" y="4400542"/>
              <a:ext cx="149390" cy="47534"/>
            </a:xfrm>
            <a:custGeom>
              <a:avLst/>
              <a:gdLst>
                <a:gd name="T0" fmla="*/ 471 w 105"/>
                <a:gd name="T1" fmla="*/ 2 h 44"/>
                <a:gd name="T2" fmla="*/ 445 w 105"/>
                <a:gd name="T3" fmla="*/ 2 h 44"/>
                <a:gd name="T4" fmla="*/ 413 w 105"/>
                <a:gd name="T5" fmla="*/ 2 h 44"/>
                <a:gd name="T6" fmla="*/ 383 w 105"/>
                <a:gd name="T7" fmla="*/ 2 h 44"/>
                <a:gd name="T8" fmla="*/ 338 w 105"/>
                <a:gd name="T9" fmla="*/ 2 h 44"/>
                <a:gd name="T10" fmla="*/ 298 w 105"/>
                <a:gd name="T11" fmla="*/ 2 h 44"/>
                <a:gd name="T12" fmla="*/ 249 w 105"/>
                <a:gd name="T13" fmla="*/ 3 h 44"/>
                <a:gd name="T14" fmla="*/ 210 w 105"/>
                <a:gd name="T15" fmla="*/ 3 h 44"/>
                <a:gd name="T16" fmla="*/ 171 w 105"/>
                <a:gd name="T17" fmla="*/ 4 h 44"/>
                <a:gd name="T18" fmla="*/ 145 w 105"/>
                <a:gd name="T19" fmla="*/ 4 h 44"/>
                <a:gd name="T20" fmla="*/ 125 w 105"/>
                <a:gd name="T21" fmla="*/ 4 h 44"/>
                <a:gd name="T22" fmla="*/ 97 w 105"/>
                <a:gd name="T23" fmla="*/ 4 h 44"/>
                <a:gd name="T24" fmla="*/ 76 w 105"/>
                <a:gd name="T25" fmla="*/ 4 h 44"/>
                <a:gd name="T26" fmla="*/ 54 w 105"/>
                <a:gd name="T27" fmla="*/ 4 h 44"/>
                <a:gd name="T28" fmla="*/ 33 w 105"/>
                <a:gd name="T29" fmla="*/ 4 h 44"/>
                <a:gd name="T30" fmla="*/ 20 w 105"/>
                <a:gd name="T31" fmla="*/ 3 h 44"/>
                <a:gd name="T32" fmla="*/ 0 w 105"/>
                <a:gd name="T33" fmla="*/ 3 h 44"/>
                <a:gd name="T34" fmla="*/ 33 w 105"/>
                <a:gd name="T35" fmla="*/ 3 h 44"/>
                <a:gd name="T36" fmla="*/ 67 w 105"/>
                <a:gd name="T37" fmla="*/ 3 h 44"/>
                <a:gd name="T38" fmla="*/ 96 w 105"/>
                <a:gd name="T39" fmla="*/ 3 h 44"/>
                <a:gd name="T40" fmla="*/ 128 w 105"/>
                <a:gd name="T41" fmla="*/ 3 h 44"/>
                <a:gd name="T42" fmla="*/ 160 w 105"/>
                <a:gd name="T43" fmla="*/ 3 h 44"/>
                <a:gd name="T44" fmla="*/ 182 w 105"/>
                <a:gd name="T45" fmla="*/ 3 h 44"/>
                <a:gd name="T46" fmla="*/ 211 w 105"/>
                <a:gd name="T47" fmla="*/ 2 h 44"/>
                <a:gd name="T48" fmla="*/ 239 w 105"/>
                <a:gd name="T49" fmla="*/ 2 h 44"/>
                <a:gd name="T50" fmla="*/ 270 w 105"/>
                <a:gd name="T51" fmla="*/ 2 h 44"/>
                <a:gd name="T52" fmla="*/ 299 w 105"/>
                <a:gd name="T53" fmla="*/ 2 h 44"/>
                <a:gd name="T54" fmla="*/ 329 w 105"/>
                <a:gd name="T55" fmla="*/ 2 h 44"/>
                <a:gd name="T56" fmla="*/ 356 w 105"/>
                <a:gd name="T57" fmla="*/ 2 h 44"/>
                <a:gd name="T58" fmla="*/ 383 w 105"/>
                <a:gd name="T59" fmla="*/ 2 h 44"/>
                <a:gd name="T60" fmla="*/ 403 w 105"/>
                <a:gd name="T61" fmla="*/ 2 h 44"/>
                <a:gd name="T62" fmla="*/ 425 w 105"/>
                <a:gd name="T63" fmla="*/ 2 h 44"/>
                <a:gd name="T64" fmla="*/ 444 w 105"/>
                <a:gd name="T65" fmla="*/ 0 h 44"/>
                <a:gd name="T66" fmla="*/ 447 w 105"/>
                <a:gd name="T67" fmla="*/ 1 h 44"/>
                <a:gd name="T68" fmla="*/ 468 w 105"/>
                <a:gd name="T69" fmla="*/ 1 h 44"/>
                <a:gd name="T70" fmla="*/ 471 w 105"/>
                <a:gd name="T71" fmla="*/ 2 h 44"/>
                <a:gd name="T72" fmla="*/ 471 w 105"/>
                <a:gd name="T73" fmla="*/ 2 h 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05" h="44">
                  <a:moveTo>
                    <a:pt x="105" y="6"/>
                  </a:moveTo>
                  <a:lnTo>
                    <a:pt x="99" y="14"/>
                  </a:lnTo>
                  <a:lnTo>
                    <a:pt x="92" y="21"/>
                  </a:lnTo>
                  <a:lnTo>
                    <a:pt x="85" y="25"/>
                  </a:lnTo>
                  <a:lnTo>
                    <a:pt x="75" y="29"/>
                  </a:lnTo>
                  <a:lnTo>
                    <a:pt x="66" y="32"/>
                  </a:lnTo>
                  <a:lnTo>
                    <a:pt x="56" y="34"/>
                  </a:lnTo>
                  <a:lnTo>
                    <a:pt x="47" y="38"/>
                  </a:lnTo>
                  <a:lnTo>
                    <a:pt x="38" y="43"/>
                  </a:lnTo>
                  <a:lnTo>
                    <a:pt x="33" y="43"/>
                  </a:lnTo>
                  <a:lnTo>
                    <a:pt x="28" y="44"/>
                  </a:lnTo>
                  <a:lnTo>
                    <a:pt x="22" y="44"/>
                  </a:lnTo>
                  <a:lnTo>
                    <a:pt x="17" y="44"/>
                  </a:lnTo>
                  <a:lnTo>
                    <a:pt x="12" y="44"/>
                  </a:lnTo>
                  <a:lnTo>
                    <a:pt x="8" y="42"/>
                  </a:lnTo>
                  <a:lnTo>
                    <a:pt x="4" y="39"/>
                  </a:lnTo>
                  <a:lnTo>
                    <a:pt x="0" y="36"/>
                  </a:lnTo>
                  <a:lnTo>
                    <a:pt x="8" y="37"/>
                  </a:lnTo>
                  <a:lnTo>
                    <a:pt x="15" y="38"/>
                  </a:lnTo>
                  <a:lnTo>
                    <a:pt x="21" y="38"/>
                  </a:lnTo>
                  <a:lnTo>
                    <a:pt x="29" y="37"/>
                  </a:lnTo>
                  <a:lnTo>
                    <a:pt x="35" y="36"/>
                  </a:lnTo>
                  <a:lnTo>
                    <a:pt x="41" y="33"/>
                  </a:lnTo>
                  <a:lnTo>
                    <a:pt x="48" y="30"/>
                  </a:lnTo>
                  <a:lnTo>
                    <a:pt x="54" y="26"/>
                  </a:lnTo>
                  <a:lnTo>
                    <a:pt x="60" y="26"/>
                  </a:lnTo>
                  <a:lnTo>
                    <a:pt x="67" y="24"/>
                  </a:lnTo>
                  <a:lnTo>
                    <a:pt x="73" y="21"/>
                  </a:lnTo>
                  <a:lnTo>
                    <a:pt x="79" y="19"/>
                  </a:lnTo>
                  <a:lnTo>
                    <a:pt x="85" y="16"/>
                  </a:lnTo>
                  <a:lnTo>
                    <a:pt x="90" y="11"/>
                  </a:lnTo>
                  <a:lnTo>
                    <a:pt x="95" y="6"/>
                  </a:lnTo>
                  <a:lnTo>
                    <a:pt x="98" y="0"/>
                  </a:lnTo>
                  <a:lnTo>
                    <a:pt x="100" y="1"/>
                  </a:lnTo>
                  <a:lnTo>
                    <a:pt x="104" y="1"/>
                  </a:lnTo>
                  <a:lnTo>
                    <a:pt x="105" y="3"/>
                  </a:lnTo>
                  <a:lnTo>
                    <a:pt x="105" y="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5" name="Freeform 103">
              <a:extLst>
                <a:ext uri="{FF2B5EF4-FFF2-40B4-BE49-F238E27FC236}">
                  <a16:creationId xmlns:a16="http://schemas.microsoft.com/office/drawing/2014/main" id="{0A29C7E4-7A2A-4AA2-B4F6-2BC48A0F99F7}"/>
                </a:ext>
              </a:extLst>
            </p:cNvPr>
            <p:cNvSpPr>
              <a:spLocks/>
            </p:cNvSpPr>
            <p:nvPr/>
          </p:nvSpPr>
          <p:spPr bwMode="gray">
            <a:xfrm>
              <a:off x="2497362" y="4471844"/>
              <a:ext cx="179518" cy="235028"/>
            </a:xfrm>
            <a:custGeom>
              <a:avLst/>
              <a:gdLst>
                <a:gd name="T0" fmla="*/ 309 w 128"/>
                <a:gd name="T1" fmla="*/ 7 h 207"/>
                <a:gd name="T2" fmla="*/ 296 w 128"/>
                <a:gd name="T3" fmla="*/ 10 h 207"/>
                <a:gd name="T4" fmla="*/ 276 w 128"/>
                <a:gd name="T5" fmla="*/ 16 h 207"/>
                <a:gd name="T6" fmla="*/ 265 w 128"/>
                <a:gd name="T7" fmla="*/ 19 h 207"/>
                <a:gd name="T8" fmla="*/ 264 w 128"/>
                <a:gd name="T9" fmla="*/ 19 h 207"/>
                <a:gd name="T10" fmla="*/ 255 w 128"/>
                <a:gd name="T11" fmla="*/ 19 h 207"/>
                <a:gd name="T12" fmla="*/ 252 w 128"/>
                <a:gd name="T13" fmla="*/ 21 h 207"/>
                <a:gd name="T14" fmla="*/ 248 w 128"/>
                <a:gd name="T15" fmla="*/ 22 h 207"/>
                <a:gd name="T16" fmla="*/ 241 w 128"/>
                <a:gd name="T17" fmla="*/ 22 h 207"/>
                <a:gd name="T18" fmla="*/ 235 w 128"/>
                <a:gd name="T19" fmla="*/ 26 h 207"/>
                <a:gd name="T20" fmla="*/ 222 w 128"/>
                <a:gd name="T21" fmla="*/ 29 h 207"/>
                <a:gd name="T22" fmla="*/ 200 w 128"/>
                <a:gd name="T23" fmla="*/ 33 h 207"/>
                <a:gd name="T24" fmla="*/ 189 w 128"/>
                <a:gd name="T25" fmla="*/ 37 h 207"/>
                <a:gd name="T26" fmla="*/ 183 w 128"/>
                <a:gd name="T27" fmla="*/ 37 h 207"/>
                <a:gd name="T28" fmla="*/ 181 w 128"/>
                <a:gd name="T29" fmla="*/ 39 h 207"/>
                <a:gd name="T30" fmla="*/ 163 w 128"/>
                <a:gd name="T31" fmla="*/ 43 h 207"/>
                <a:gd name="T32" fmla="*/ 147 w 128"/>
                <a:gd name="T33" fmla="*/ 48 h 207"/>
                <a:gd name="T34" fmla="*/ 130 w 128"/>
                <a:gd name="T35" fmla="*/ 51 h 207"/>
                <a:gd name="T36" fmla="*/ 104 w 128"/>
                <a:gd name="T37" fmla="*/ 55 h 207"/>
                <a:gd name="T38" fmla="*/ 74 w 128"/>
                <a:gd name="T39" fmla="*/ 57 h 207"/>
                <a:gd name="T40" fmla="*/ 40 w 128"/>
                <a:gd name="T41" fmla="*/ 55 h 207"/>
                <a:gd name="T42" fmla="*/ 15 w 128"/>
                <a:gd name="T43" fmla="*/ 51 h 207"/>
                <a:gd name="T44" fmla="*/ 0 w 128"/>
                <a:gd name="T45" fmla="*/ 46 h 207"/>
                <a:gd name="T46" fmla="*/ 2 w 128"/>
                <a:gd name="T47" fmla="*/ 43 h 207"/>
                <a:gd name="T48" fmla="*/ 3 w 128"/>
                <a:gd name="T49" fmla="*/ 42 h 207"/>
                <a:gd name="T50" fmla="*/ 44 w 128"/>
                <a:gd name="T51" fmla="*/ 32 h 207"/>
                <a:gd name="T52" fmla="*/ 80 w 128"/>
                <a:gd name="T53" fmla="*/ 25 h 207"/>
                <a:gd name="T54" fmla="*/ 111 w 128"/>
                <a:gd name="T55" fmla="*/ 16 h 207"/>
                <a:gd name="T56" fmla="*/ 139 w 128"/>
                <a:gd name="T57" fmla="*/ 9 h 207"/>
                <a:gd name="T58" fmla="*/ 147 w 128"/>
                <a:gd name="T59" fmla="*/ 8 h 207"/>
                <a:gd name="T60" fmla="*/ 179 w 128"/>
                <a:gd name="T61" fmla="*/ 3 h 207"/>
                <a:gd name="T62" fmla="*/ 212 w 128"/>
                <a:gd name="T63" fmla="*/ 3 h 207"/>
                <a:gd name="T64" fmla="*/ 255 w 128"/>
                <a:gd name="T65" fmla="*/ 0 h 207"/>
                <a:gd name="T66" fmla="*/ 285 w 128"/>
                <a:gd name="T67" fmla="*/ 2 h 207"/>
                <a:gd name="T68" fmla="*/ 302 w 128"/>
                <a:gd name="T69" fmla="*/ 3 h 2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8" h="207">
                  <a:moveTo>
                    <a:pt x="128" y="12"/>
                  </a:moveTo>
                  <a:lnTo>
                    <a:pt x="127" y="24"/>
                  </a:lnTo>
                  <a:lnTo>
                    <a:pt x="126" y="24"/>
                  </a:lnTo>
                  <a:lnTo>
                    <a:pt x="122" y="35"/>
                  </a:lnTo>
                  <a:lnTo>
                    <a:pt x="117" y="46"/>
                  </a:lnTo>
                  <a:lnTo>
                    <a:pt x="113" y="57"/>
                  </a:lnTo>
                  <a:lnTo>
                    <a:pt x="109" y="67"/>
                  </a:lnTo>
                  <a:lnTo>
                    <a:pt x="109" y="66"/>
                  </a:lnTo>
                  <a:lnTo>
                    <a:pt x="108" y="66"/>
                  </a:lnTo>
                  <a:lnTo>
                    <a:pt x="108" y="68"/>
                  </a:lnTo>
                  <a:lnTo>
                    <a:pt x="107" y="71"/>
                  </a:lnTo>
                  <a:lnTo>
                    <a:pt x="106" y="72"/>
                  </a:lnTo>
                  <a:lnTo>
                    <a:pt x="106" y="76"/>
                  </a:lnTo>
                  <a:lnTo>
                    <a:pt x="104" y="77"/>
                  </a:lnTo>
                  <a:lnTo>
                    <a:pt x="104" y="79"/>
                  </a:lnTo>
                  <a:lnTo>
                    <a:pt x="102" y="80"/>
                  </a:lnTo>
                  <a:lnTo>
                    <a:pt x="101" y="80"/>
                  </a:lnTo>
                  <a:lnTo>
                    <a:pt x="99" y="85"/>
                  </a:lnTo>
                  <a:lnTo>
                    <a:pt x="98" y="90"/>
                  </a:lnTo>
                  <a:lnTo>
                    <a:pt x="96" y="94"/>
                  </a:lnTo>
                  <a:lnTo>
                    <a:pt x="93" y="98"/>
                  </a:lnTo>
                  <a:lnTo>
                    <a:pt x="91" y="106"/>
                  </a:lnTo>
                  <a:lnTo>
                    <a:pt x="87" y="115"/>
                  </a:lnTo>
                  <a:lnTo>
                    <a:pt x="82" y="122"/>
                  </a:lnTo>
                  <a:lnTo>
                    <a:pt x="79" y="129"/>
                  </a:lnTo>
                  <a:lnTo>
                    <a:pt x="78" y="132"/>
                  </a:lnTo>
                  <a:lnTo>
                    <a:pt x="77" y="136"/>
                  </a:lnTo>
                  <a:lnTo>
                    <a:pt x="76" y="139"/>
                  </a:lnTo>
                  <a:lnTo>
                    <a:pt x="76" y="142"/>
                  </a:lnTo>
                  <a:lnTo>
                    <a:pt x="74" y="142"/>
                  </a:lnTo>
                  <a:lnTo>
                    <a:pt x="71" y="150"/>
                  </a:lnTo>
                  <a:lnTo>
                    <a:pt x="67" y="160"/>
                  </a:lnTo>
                  <a:lnTo>
                    <a:pt x="65" y="168"/>
                  </a:lnTo>
                  <a:lnTo>
                    <a:pt x="61" y="175"/>
                  </a:lnTo>
                  <a:lnTo>
                    <a:pt x="57" y="183"/>
                  </a:lnTo>
                  <a:lnTo>
                    <a:pt x="53" y="190"/>
                  </a:lnTo>
                  <a:lnTo>
                    <a:pt x="49" y="197"/>
                  </a:lnTo>
                  <a:lnTo>
                    <a:pt x="42" y="203"/>
                  </a:lnTo>
                  <a:lnTo>
                    <a:pt x="36" y="207"/>
                  </a:lnTo>
                  <a:lnTo>
                    <a:pt x="30" y="207"/>
                  </a:lnTo>
                  <a:lnTo>
                    <a:pt x="23" y="206"/>
                  </a:lnTo>
                  <a:lnTo>
                    <a:pt x="17" y="204"/>
                  </a:lnTo>
                  <a:lnTo>
                    <a:pt x="11" y="197"/>
                  </a:lnTo>
                  <a:lnTo>
                    <a:pt x="6" y="190"/>
                  </a:lnTo>
                  <a:lnTo>
                    <a:pt x="1" y="181"/>
                  </a:lnTo>
                  <a:lnTo>
                    <a:pt x="0" y="169"/>
                  </a:lnTo>
                  <a:lnTo>
                    <a:pt x="0" y="170"/>
                  </a:lnTo>
                  <a:lnTo>
                    <a:pt x="2" y="156"/>
                  </a:lnTo>
                  <a:lnTo>
                    <a:pt x="3" y="156"/>
                  </a:lnTo>
                  <a:lnTo>
                    <a:pt x="3" y="152"/>
                  </a:lnTo>
                  <a:lnTo>
                    <a:pt x="11" y="135"/>
                  </a:lnTo>
                  <a:lnTo>
                    <a:pt x="18" y="119"/>
                  </a:lnTo>
                  <a:lnTo>
                    <a:pt x="26" y="105"/>
                  </a:lnTo>
                  <a:lnTo>
                    <a:pt x="33" y="90"/>
                  </a:lnTo>
                  <a:lnTo>
                    <a:pt x="39" y="74"/>
                  </a:lnTo>
                  <a:lnTo>
                    <a:pt x="46" y="60"/>
                  </a:lnTo>
                  <a:lnTo>
                    <a:pt x="51" y="47"/>
                  </a:lnTo>
                  <a:lnTo>
                    <a:pt x="57" y="33"/>
                  </a:lnTo>
                  <a:lnTo>
                    <a:pt x="57" y="34"/>
                  </a:lnTo>
                  <a:lnTo>
                    <a:pt x="61" y="27"/>
                  </a:lnTo>
                  <a:lnTo>
                    <a:pt x="67" y="20"/>
                  </a:lnTo>
                  <a:lnTo>
                    <a:pt x="73" y="13"/>
                  </a:lnTo>
                  <a:lnTo>
                    <a:pt x="79" y="8"/>
                  </a:lnTo>
                  <a:lnTo>
                    <a:pt x="88" y="3"/>
                  </a:lnTo>
                  <a:lnTo>
                    <a:pt x="96" y="1"/>
                  </a:lnTo>
                  <a:lnTo>
                    <a:pt x="106" y="0"/>
                  </a:lnTo>
                  <a:lnTo>
                    <a:pt x="115" y="1"/>
                  </a:lnTo>
                  <a:lnTo>
                    <a:pt x="118" y="2"/>
                  </a:lnTo>
                  <a:lnTo>
                    <a:pt x="121" y="6"/>
                  </a:lnTo>
                  <a:lnTo>
                    <a:pt x="125" y="8"/>
                  </a:lnTo>
                  <a:lnTo>
                    <a:pt x="128" y="12"/>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6" name="Freeform 104">
              <a:extLst>
                <a:ext uri="{FF2B5EF4-FFF2-40B4-BE49-F238E27FC236}">
                  <a16:creationId xmlns:a16="http://schemas.microsoft.com/office/drawing/2014/main" id="{3C2CE000-CCA8-4AFC-B30D-4282FEF049F8}"/>
                </a:ext>
              </a:extLst>
            </p:cNvPr>
            <p:cNvSpPr>
              <a:spLocks/>
            </p:cNvSpPr>
            <p:nvPr/>
          </p:nvSpPr>
          <p:spPr bwMode="gray">
            <a:xfrm>
              <a:off x="1769244" y="4487690"/>
              <a:ext cx="630199" cy="95067"/>
            </a:xfrm>
            <a:custGeom>
              <a:avLst/>
              <a:gdLst>
                <a:gd name="T0" fmla="*/ 2035 w 442"/>
                <a:gd name="T1" fmla="*/ 13 h 84"/>
                <a:gd name="T2" fmla="*/ 1917 w 442"/>
                <a:gd name="T3" fmla="*/ 13 h 84"/>
                <a:gd name="T4" fmla="*/ 1792 w 442"/>
                <a:gd name="T5" fmla="*/ 13 h 84"/>
                <a:gd name="T6" fmla="*/ 1672 w 442"/>
                <a:gd name="T7" fmla="*/ 13 h 84"/>
                <a:gd name="T8" fmla="*/ 1551 w 442"/>
                <a:gd name="T9" fmla="*/ 12 h 84"/>
                <a:gd name="T10" fmla="*/ 1429 w 442"/>
                <a:gd name="T11" fmla="*/ 11 h 84"/>
                <a:gd name="T12" fmla="*/ 1311 w 442"/>
                <a:gd name="T13" fmla="*/ 11 h 84"/>
                <a:gd name="T14" fmla="*/ 1187 w 442"/>
                <a:gd name="T15" fmla="*/ 10 h 84"/>
                <a:gd name="T16" fmla="*/ 1062 w 442"/>
                <a:gd name="T17" fmla="*/ 9 h 84"/>
                <a:gd name="T18" fmla="*/ 947 w 442"/>
                <a:gd name="T19" fmla="*/ 9 h 84"/>
                <a:gd name="T20" fmla="*/ 823 w 442"/>
                <a:gd name="T21" fmla="*/ 8 h 84"/>
                <a:gd name="T22" fmla="*/ 700 w 442"/>
                <a:gd name="T23" fmla="*/ 7 h 84"/>
                <a:gd name="T24" fmla="*/ 579 w 442"/>
                <a:gd name="T25" fmla="*/ 6 h 84"/>
                <a:gd name="T26" fmla="*/ 463 w 442"/>
                <a:gd name="T27" fmla="*/ 5 h 84"/>
                <a:gd name="T28" fmla="*/ 338 w 442"/>
                <a:gd name="T29" fmla="*/ 4 h 84"/>
                <a:gd name="T30" fmla="*/ 220 w 442"/>
                <a:gd name="T31" fmla="*/ 3 h 84"/>
                <a:gd name="T32" fmla="*/ 99 w 442"/>
                <a:gd name="T33" fmla="*/ 3 h 84"/>
                <a:gd name="T34" fmla="*/ 0 w 442"/>
                <a:gd name="T35" fmla="*/ 2 h 84"/>
                <a:gd name="T36" fmla="*/ 0 w 442"/>
                <a:gd name="T37" fmla="*/ 0 h 84"/>
                <a:gd name="T38" fmla="*/ 123 w 442"/>
                <a:gd name="T39" fmla="*/ 3 h 84"/>
                <a:gd name="T40" fmla="*/ 240 w 442"/>
                <a:gd name="T41" fmla="*/ 3 h 84"/>
                <a:gd name="T42" fmla="*/ 367 w 442"/>
                <a:gd name="T43" fmla="*/ 3 h 84"/>
                <a:gd name="T44" fmla="*/ 495 w 442"/>
                <a:gd name="T45" fmla="*/ 5 h 84"/>
                <a:gd name="T46" fmla="*/ 616 w 442"/>
                <a:gd name="T47" fmla="*/ 6 h 84"/>
                <a:gd name="T48" fmla="*/ 747 w 442"/>
                <a:gd name="T49" fmla="*/ 7 h 84"/>
                <a:gd name="T50" fmla="*/ 875 w 442"/>
                <a:gd name="T51" fmla="*/ 8 h 84"/>
                <a:gd name="T52" fmla="*/ 1005 w 442"/>
                <a:gd name="T53" fmla="*/ 9 h 84"/>
                <a:gd name="T54" fmla="*/ 1129 w 442"/>
                <a:gd name="T55" fmla="*/ 9 h 84"/>
                <a:gd name="T56" fmla="*/ 1258 w 442"/>
                <a:gd name="T57" fmla="*/ 10 h 84"/>
                <a:gd name="T58" fmla="*/ 1394 w 442"/>
                <a:gd name="T59" fmla="*/ 11 h 84"/>
                <a:gd name="T60" fmla="*/ 1521 w 442"/>
                <a:gd name="T61" fmla="*/ 11 h 84"/>
                <a:gd name="T62" fmla="*/ 1651 w 442"/>
                <a:gd name="T63" fmla="*/ 12 h 84"/>
                <a:gd name="T64" fmla="*/ 1774 w 442"/>
                <a:gd name="T65" fmla="*/ 13 h 84"/>
                <a:gd name="T66" fmla="*/ 1901 w 442"/>
                <a:gd name="T67" fmla="*/ 13 h 84"/>
                <a:gd name="T68" fmla="*/ 2035 w 442"/>
                <a:gd name="T69" fmla="*/ 13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42" h="84">
                  <a:moveTo>
                    <a:pt x="442" y="84"/>
                  </a:moveTo>
                  <a:lnTo>
                    <a:pt x="416" y="83"/>
                  </a:lnTo>
                  <a:lnTo>
                    <a:pt x="389" y="81"/>
                  </a:lnTo>
                  <a:lnTo>
                    <a:pt x="363" y="78"/>
                  </a:lnTo>
                  <a:lnTo>
                    <a:pt x="337" y="76"/>
                  </a:lnTo>
                  <a:lnTo>
                    <a:pt x="310" y="73"/>
                  </a:lnTo>
                  <a:lnTo>
                    <a:pt x="284" y="69"/>
                  </a:lnTo>
                  <a:lnTo>
                    <a:pt x="258" y="65"/>
                  </a:lnTo>
                  <a:lnTo>
                    <a:pt x="231" y="61"/>
                  </a:lnTo>
                  <a:lnTo>
                    <a:pt x="205" y="56"/>
                  </a:lnTo>
                  <a:lnTo>
                    <a:pt x="179" y="51"/>
                  </a:lnTo>
                  <a:lnTo>
                    <a:pt x="152" y="45"/>
                  </a:lnTo>
                  <a:lnTo>
                    <a:pt x="126" y="39"/>
                  </a:lnTo>
                  <a:lnTo>
                    <a:pt x="100" y="34"/>
                  </a:lnTo>
                  <a:lnTo>
                    <a:pt x="73" y="26"/>
                  </a:lnTo>
                  <a:lnTo>
                    <a:pt x="48" y="19"/>
                  </a:lnTo>
                  <a:lnTo>
                    <a:pt x="22" y="11"/>
                  </a:lnTo>
                  <a:lnTo>
                    <a:pt x="0" y="2"/>
                  </a:lnTo>
                  <a:lnTo>
                    <a:pt x="0" y="0"/>
                  </a:lnTo>
                  <a:lnTo>
                    <a:pt x="26" y="10"/>
                  </a:lnTo>
                  <a:lnTo>
                    <a:pt x="53" y="18"/>
                  </a:lnTo>
                  <a:lnTo>
                    <a:pt x="80" y="25"/>
                  </a:lnTo>
                  <a:lnTo>
                    <a:pt x="107" y="32"/>
                  </a:lnTo>
                  <a:lnTo>
                    <a:pt x="134" y="39"/>
                  </a:lnTo>
                  <a:lnTo>
                    <a:pt x="162" y="45"/>
                  </a:lnTo>
                  <a:lnTo>
                    <a:pt x="190" y="51"/>
                  </a:lnTo>
                  <a:lnTo>
                    <a:pt x="218" y="56"/>
                  </a:lnTo>
                  <a:lnTo>
                    <a:pt x="245" y="61"/>
                  </a:lnTo>
                  <a:lnTo>
                    <a:pt x="273" y="65"/>
                  </a:lnTo>
                  <a:lnTo>
                    <a:pt x="302" y="69"/>
                  </a:lnTo>
                  <a:lnTo>
                    <a:pt x="329" y="73"/>
                  </a:lnTo>
                  <a:lnTo>
                    <a:pt x="358" y="76"/>
                  </a:lnTo>
                  <a:lnTo>
                    <a:pt x="386" y="80"/>
                  </a:lnTo>
                  <a:lnTo>
                    <a:pt x="413" y="82"/>
                  </a:lnTo>
                  <a:lnTo>
                    <a:pt x="442" y="8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7" name="Freeform 105">
              <a:extLst>
                <a:ext uri="{FF2B5EF4-FFF2-40B4-BE49-F238E27FC236}">
                  <a16:creationId xmlns:a16="http://schemas.microsoft.com/office/drawing/2014/main" id="{2E9D9A5A-3CED-4DEC-8284-2432B8257840}"/>
                </a:ext>
              </a:extLst>
            </p:cNvPr>
            <p:cNvSpPr>
              <a:spLocks/>
            </p:cNvSpPr>
            <p:nvPr/>
          </p:nvSpPr>
          <p:spPr bwMode="gray">
            <a:xfrm>
              <a:off x="2891551" y="4498251"/>
              <a:ext cx="257352" cy="228427"/>
            </a:xfrm>
            <a:custGeom>
              <a:avLst/>
              <a:gdLst>
                <a:gd name="T0" fmla="*/ 299 w 181"/>
                <a:gd name="T1" fmla="*/ 21 h 202"/>
                <a:gd name="T2" fmla="*/ 321 w 181"/>
                <a:gd name="T3" fmla="*/ 24 h 202"/>
                <a:gd name="T4" fmla="*/ 347 w 181"/>
                <a:gd name="T5" fmla="*/ 27 h 202"/>
                <a:gd name="T6" fmla="*/ 365 w 181"/>
                <a:gd name="T7" fmla="*/ 29 h 202"/>
                <a:gd name="T8" fmla="*/ 385 w 181"/>
                <a:gd name="T9" fmla="*/ 33 h 202"/>
                <a:gd name="T10" fmla="*/ 412 w 181"/>
                <a:gd name="T11" fmla="*/ 36 h 202"/>
                <a:gd name="T12" fmla="*/ 435 w 181"/>
                <a:gd name="T13" fmla="*/ 39 h 202"/>
                <a:gd name="T14" fmla="*/ 462 w 181"/>
                <a:gd name="T15" fmla="*/ 42 h 202"/>
                <a:gd name="T16" fmla="*/ 482 w 181"/>
                <a:gd name="T17" fmla="*/ 45 h 202"/>
                <a:gd name="T18" fmla="*/ 489 w 181"/>
                <a:gd name="T19" fmla="*/ 47 h 202"/>
                <a:gd name="T20" fmla="*/ 492 w 181"/>
                <a:gd name="T21" fmla="*/ 51 h 202"/>
                <a:gd name="T22" fmla="*/ 484 w 181"/>
                <a:gd name="T23" fmla="*/ 53 h 202"/>
                <a:gd name="T24" fmla="*/ 473 w 181"/>
                <a:gd name="T25" fmla="*/ 55 h 202"/>
                <a:gd name="T26" fmla="*/ 456 w 181"/>
                <a:gd name="T27" fmla="*/ 57 h 202"/>
                <a:gd name="T28" fmla="*/ 436 w 181"/>
                <a:gd name="T29" fmla="*/ 58 h 202"/>
                <a:gd name="T30" fmla="*/ 419 w 181"/>
                <a:gd name="T31" fmla="*/ 59 h 202"/>
                <a:gd name="T32" fmla="*/ 396 w 181"/>
                <a:gd name="T33" fmla="*/ 59 h 202"/>
                <a:gd name="T34" fmla="*/ 368 w 181"/>
                <a:gd name="T35" fmla="*/ 57 h 202"/>
                <a:gd name="T36" fmla="*/ 350 w 181"/>
                <a:gd name="T37" fmla="*/ 55 h 202"/>
                <a:gd name="T38" fmla="*/ 332 w 181"/>
                <a:gd name="T39" fmla="*/ 53 h 202"/>
                <a:gd name="T40" fmla="*/ 313 w 181"/>
                <a:gd name="T41" fmla="*/ 51 h 202"/>
                <a:gd name="T42" fmla="*/ 300 w 181"/>
                <a:gd name="T43" fmla="*/ 49 h 202"/>
                <a:gd name="T44" fmla="*/ 283 w 181"/>
                <a:gd name="T45" fmla="*/ 47 h 202"/>
                <a:gd name="T46" fmla="*/ 265 w 181"/>
                <a:gd name="T47" fmla="*/ 45 h 202"/>
                <a:gd name="T48" fmla="*/ 251 w 181"/>
                <a:gd name="T49" fmla="*/ 44 h 202"/>
                <a:gd name="T50" fmla="*/ 222 w 181"/>
                <a:gd name="T51" fmla="*/ 39 h 202"/>
                <a:gd name="T52" fmla="*/ 194 w 181"/>
                <a:gd name="T53" fmla="*/ 35 h 202"/>
                <a:gd name="T54" fmla="*/ 161 w 181"/>
                <a:gd name="T55" fmla="*/ 31 h 202"/>
                <a:gd name="T56" fmla="*/ 128 w 181"/>
                <a:gd name="T57" fmla="*/ 27 h 202"/>
                <a:gd name="T58" fmla="*/ 97 w 181"/>
                <a:gd name="T59" fmla="*/ 23 h 202"/>
                <a:gd name="T60" fmla="*/ 66 w 181"/>
                <a:gd name="T61" fmla="*/ 19 h 202"/>
                <a:gd name="T62" fmla="*/ 36 w 181"/>
                <a:gd name="T63" fmla="*/ 15 h 202"/>
                <a:gd name="T64" fmla="*/ 2 w 181"/>
                <a:gd name="T65" fmla="*/ 11 h 202"/>
                <a:gd name="T66" fmla="*/ 2 w 181"/>
                <a:gd name="T67" fmla="*/ 9 h 202"/>
                <a:gd name="T68" fmla="*/ 1 w 181"/>
                <a:gd name="T69" fmla="*/ 9 h 202"/>
                <a:gd name="T70" fmla="*/ 1 w 181"/>
                <a:gd name="T71" fmla="*/ 8 h 202"/>
                <a:gd name="T72" fmla="*/ 0 w 181"/>
                <a:gd name="T73" fmla="*/ 8 h 202"/>
                <a:gd name="T74" fmla="*/ 0 w 181"/>
                <a:gd name="T75" fmla="*/ 6 h 202"/>
                <a:gd name="T76" fmla="*/ 0 w 181"/>
                <a:gd name="T77" fmla="*/ 3 h 202"/>
                <a:gd name="T78" fmla="*/ 3 w 181"/>
                <a:gd name="T79" fmla="*/ 3 h 202"/>
                <a:gd name="T80" fmla="*/ 26 w 181"/>
                <a:gd name="T81" fmla="*/ 1 h 202"/>
                <a:gd name="T82" fmla="*/ 76 w 181"/>
                <a:gd name="T83" fmla="*/ 0 h 202"/>
                <a:gd name="T84" fmla="*/ 114 w 181"/>
                <a:gd name="T85" fmla="*/ 3 h 202"/>
                <a:gd name="T86" fmla="*/ 151 w 181"/>
                <a:gd name="T87" fmla="*/ 3 h 202"/>
                <a:gd name="T88" fmla="*/ 185 w 181"/>
                <a:gd name="T89" fmla="*/ 7 h 202"/>
                <a:gd name="T90" fmla="*/ 211 w 181"/>
                <a:gd name="T91" fmla="*/ 10 h 202"/>
                <a:gd name="T92" fmla="*/ 240 w 181"/>
                <a:gd name="T93" fmla="*/ 15 h 202"/>
                <a:gd name="T94" fmla="*/ 265 w 181"/>
                <a:gd name="T95" fmla="*/ 18 h 202"/>
                <a:gd name="T96" fmla="*/ 299 w 181"/>
                <a:gd name="T97" fmla="*/ 21 h 20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1" h="202">
                  <a:moveTo>
                    <a:pt x="110" y="73"/>
                  </a:moveTo>
                  <a:lnTo>
                    <a:pt x="118" y="83"/>
                  </a:lnTo>
                  <a:lnTo>
                    <a:pt x="127" y="92"/>
                  </a:lnTo>
                  <a:lnTo>
                    <a:pt x="135" y="103"/>
                  </a:lnTo>
                  <a:lnTo>
                    <a:pt x="143" y="112"/>
                  </a:lnTo>
                  <a:lnTo>
                    <a:pt x="152" y="123"/>
                  </a:lnTo>
                  <a:lnTo>
                    <a:pt x="161" y="134"/>
                  </a:lnTo>
                  <a:lnTo>
                    <a:pt x="170" y="144"/>
                  </a:lnTo>
                  <a:lnTo>
                    <a:pt x="178" y="155"/>
                  </a:lnTo>
                  <a:lnTo>
                    <a:pt x="180" y="164"/>
                  </a:lnTo>
                  <a:lnTo>
                    <a:pt x="181" y="174"/>
                  </a:lnTo>
                  <a:lnTo>
                    <a:pt x="179" y="182"/>
                  </a:lnTo>
                  <a:lnTo>
                    <a:pt x="175" y="191"/>
                  </a:lnTo>
                  <a:lnTo>
                    <a:pt x="169" y="197"/>
                  </a:lnTo>
                  <a:lnTo>
                    <a:pt x="162" y="201"/>
                  </a:lnTo>
                  <a:lnTo>
                    <a:pt x="155" y="202"/>
                  </a:lnTo>
                  <a:lnTo>
                    <a:pt x="147" y="202"/>
                  </a:lnTo>
                  <a:lnTo>
                    <a:pt x="136" y="197"/>
                  </a:lnTo>
                  <a:lnTo>
                    <a:pt x="130" y="190"/>
                  </a:lnTo>
                  <a:lnTo>
                    <a:pt x="123" y="183"/>
                  </a:lnTo>
                  <a:lnTo>
                    <a:pt x="116" y="175"/>
                  </a:lnTo>
                  <a:lnTo>
                    <a:pt x="111" y="168"/>
                  </a:lnTo>
                  <a:lnTo>
                    <a:pt x="104" y="161"/>
                  </a:lnTo>
                  <a:lnTo>
                    <a:pt x="98" y="154"/>
                  </a:lnTo>
                  <a:lnTo>
                    <a:pt x="93" y="148"/>
                  </a:lnTo>
                  <a:lnTo>
                    <a:pt x="82" y="134"/>
                  </a:lnTo>
                  <a:lnTo>
                    <a:pt x="71" y="121"/>
                  </a:lnTo>
                  <a:lnTo>
                    <a:pt x="59" y="106"/>
                  </a:lnTo>
                  <a:lnTo>
                    <a:pt x="48" y="92"/>
                  </a:lnTo>
                  <a:lnTo>
                    <a:pt x="36" y="79"/>
                  </a:lnTo>
                  <a:lnTo>
                    <a:pt x="24" y="65"/>
                  </a:lnTo>
                  <a:lnTo>
                    <a:pt x="13" y="51"/>
                  </a:lnTo>
                  <a:lnTo>
                    <a:pt x="2" y="37"/>
                  </a:lnTo>
                  <a:lnTo>
                    <a:pt x="2" y="34"/>
                  </a:lnTo>
                  <a:lnTo>
                    <a:pt x="1" y="32"/>
                  </a:lnTo>
                  <a:lnTo>
                    <a:pt x="1" y="29"/>
                  </a:lnTo>
                  <a:lnTo>
                    <a:pt x="0" y="27"/>
                  </a:lnTo>
                  <a:lnTo>
                    <a:pt x="0" y="19"/>
                  </a:lnTo>
                  <a:lnTo>
                    <a:pt x="0" y="12"/>
                  </a:lnTo>
                  <a:lnTo>
                    <a:pt x="3" y="5"/>
                  </a:lnTo>
                  <a:lnTo>
                    <a:pt x="10" y="1"/>
                  </a:lnTo>
                  <a:lnTo>
                    <a:pt x="28" y="0"/>
                  </a:lnTo>
                  <a:lnTo>
                    <a:pt x="43" y="3"/>
                  </a:lnTo>
                  <a:lnTo>
                    <a:pt x="56" y="12"/>
                  </a:lnTo>
                  <a:lnTo>
                    <a:pt x="68" y="22"/>
                  </a:lnTo>
                  <a:lnTo>
                    <a:pt x="78" y="35"/>
                  </a:lnTo>
                  <a:lnTo>
                    <a:pt x="89" y="50"/>
                  </a:lnTo>
                  <a:lnTo>
                    <a:pt x="98" y="63"/>
                  </a:lnTo>
                  <a:lnTo>
                    <a:pt x="110" y="73"/>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8" name="Freeform 106">
              <a:extLst>
                <a:ext uri="{FF2B5EF4-FFF2-40B4-BE49-F238E27FC236}">
                  <a16:creationId xmlns:a16="http://schemas.microsoft.com/office/drawing/2014/main" id="{3BBB7DA2-7944-47F4-9BB2-0CC885F7E565}"/>
                </a:ext>
              </a:extLst>
            </p:cNvPr>
            <p:cNvSpPr>
              <a:spLocks/>
            </p:cNvSpPr>
            <p:nvPr/>
          </p:nvSpPr>
          <p:spPr bwMode="gray">
            <a:xfrm>
              <a:off x="2527490" y="4504853"/>
              <a:ext cx="151900" cy="221825"/>
            </a:xfrm>
            <a:custGeom>
              <a:avLst/>
              <a:gdLst>
                <a:gd name="T0" fmla="*/ 268 w 110"/>
                <a:gd name="T1" fmla="*/ 4 h 197"/>
                <a:gd name="T2" fmla="*/ 265 w 110"/>
                <a:gd name="T3" fmla="*/ 4 h 197"/>
                <a:gd name="T4" fmla="*/ 264 w 110"/>
                <a:gd name="T5" fmla="*/ 9 h 197"/>
                <a:gd name="T6" fmla="*/ 252 w 110"/>
                <a:gd name="T7" fmla="*/ 12 h 197"/>
                <a:gd name="T8" fmla="*/ 235 w 110"/>
                <a:gd name="T9" fmla="*/ 16 h 197"/>
                <a:gd name="T10" fmla="*/ 223 w 110"/>
                <a:gd name="T11" fmla="*/ 20 h 197"/>
                <a:gd name="T12" fmla="*/ 209 w 110"/>
                <a:gd name="T13" fmla="*/ 25 h 197"/>
                <a:gd name="T14" fmla="*/ 189 w 110"/>
                <a:gd name="T15" fmla="*/ 29 h 197"/>
                <a:gd name="T16" fmla="*/ 180 w 110"/>
                <a:gd name="T17" fmla="*/ 32 h 197"/>
                <a:gd name="T18" fmla="*/ 163 w 110"/>
                <a:gd name="T19" fmla="*/ 37 h 197"/>
                <a:gd name="T20" fmla="*/ 146 w 110"/>
                <a:gd name="T21" fmla="*/ 40 h 197"/>
                <a:gd name="T22" fmla="*/ 134 w 110"/>
                <a:gd name="T23" fmla="*/ 43 h 197"/>
                <a:gd name="T24" fmla="*/ 121 w 110"/>
                <a:gd name="T25" fmla="*/ 48 h 197"/>
                <a:gd name="T26" fmla="*/ 108 w 110"/>
                <a:gd name="T27" fmla="*/ 51 h 197"/>
                <a:gd name="T28" fmla="*/ 97 w 110"/>
                <a:gd name="T29" fmla="*/ 52 h 197"/>
                <a:gd name="T30" fmla="*/ 86 w 110"/>
                <a:gd name="T31" fmla="*/ 54 h 197"/>
                <a:gd name="T32" fmla="*/ 66 w 110"/>
                <a:gd name="T33" fmla="*/ 55 h 197"/>
                <a:gd name="T34" fmla="*/ 44 w 110"/>
                <a:gd name="T35" fmla="*/ 55 h 197"/>
                <a:gd name="T36" fmla="*/ 29 w 110"/>
                <a:gd name="T37" fmla="*/ 55 h 197"/>
                <a:gd name="T38" fmla="*/ 17 w 110"/>
                <a:gd name="T39" fmla="*/ 53 h 197"/>
                <a:gd name="T40" fmla="*/ 2 w 110"/>
                <a:gd name="T41" fmla="*/ 52 h 197"/>
                <a:gd name="T42" fmla="*/ 0 w 110"/>
                <a:gd name="T43" fmla="*/ 51 h 197"/>
                <a:gd name="T44" fmla="*/ 17 w 110"/>
                <a:gd name="T45" fmla="*/ 51 h 197"/>
                <a:gd name="T46" fmla="*/ 35 w 110"/>
                <a:gd name="T47" fmla="*/ 50 h 197"/>
                <a:gd name="T48" fmla="*/ 50 w 110"/>
                <a:gd name="T49" fmla="*/ 49 h 197"/>
                <a:gd name="T50" fmla="*/ 69 w 110"/>
                <a:gd name="T51" fmla="*/ 49 h 197"/>
                <a:gd name="T52" fmla="*/ 81 w 110"/>
                <a:gd name="T53" fmla="*/ 45 h 197"/>
                <a:gd name="T54" fmla="*/ 93 w 110"/>
                <a:gd name="T55" fmla="*/ 43 h 197"/>
                <a:gd name="T56" fmla="*/ 104 w 110"/>
                <a:gd name="T57" fmla="*/ 41 h 197"/>
                <a:gd name="T58" fmla="*/ 116 w 110"/>
                <a:gd name="T59" fmla="*/ 38 h 197"/>
                <a:gd name="T60" fmla="*/ 121 w 110"/>
                <a:gd name="T61" fmla="*/ 36 h 197"/>
                <a:gd name="T62" fmla="*/ 131 w 110"/>
                <a:gd name="T63" fmla="*/ 33 h 197"/>
                <a:gd name="T64" fmla="*/ 142 w 110"/>
                <a:gd name="T65" fmla="*/ 32 h 197"/>
                <a:gd name="T66" fmla="*/ 149 w 110"/>
                <a:gd name="T67" fmla="*/ 29 h 197"/>
                <a:gd name="T68" fmla="*/ 151 w 110"/>
                <a:gd name="T69" fmla="*/ 27 h 197"/>
                <a:gd name="T70" fmla="*/ 161 w 110"/>
                <a:gd name="T71" fmla="*/ 26 h 197"/>
                <a:gd name="T72" fmla="*/ 162 w 110"/>
                <a:gd name="T73" fmla="*/ 26 h 197"/>
                <a:gd name="T74" fmla="*/ 167 w 110"/>
                <a:gd name="T75" fmla="*/ 23 h 197"/>
                <a:gd name="T76" fmla="*/ 180 w 110"/>
                <a:gd name="T77" fmla="*/ 21 h 197"/>
                <a:gd name="T78" fmla="*/ 188 w 110"/>
                <a:gd name="T79" fmla="*/ 19 h 197"/>
                <a:gd name="T80" fmla="*/ 202 w 110"/>
                <a:gd name="T81" fmla="*/ 15 h 197"/>
                <a:gd name="T82" fmla="*/ 211 w 110"/>
                <a:gd name="T83" fmla="*/ 12 h 197"/>
                <a:gd name="T84" fmla="*/ 225 w 110"/>
                <a:gd name="T85" fmla="*/ 9 h 197"/>
                <a:gd name="T86" fmla="*/ 235 w 110"/>
                <a:gd name="T87" fmla="*/ 7 h 197"/>
                <a:gd name="T88" fmla="*/ 247 w 110"/>
                <a:gd name="T89" fmla="*/ 3 h 197"/>
                <a:gd name="T90" fmla="*/ 263 w 110"/>
                <a:gd name="T91" fmla="*/ 0 h 197"/>
                <a:gd name="T92" fmla="*/ 264 w 110"/>
                <a:gd name="T93" fmla="*/ 3 h 197"/>
                <a:gd name="T94" fmla="*/ 265 w 110"/>
                <a:gd name="T95" fmla="*/ 3 h 197"/>
                <a:gd name="T96" fmla="*/ 265 w 110"/>
                <a:gd name="T97" fmla="*/ 3 h 197"/>
                <a:gd name="T98" fmla="*/ 268 w 110"/>
                <a:gd name="T99" fmla="*/ 4 h 19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10" h="197">
                  <a:moveTo>
                    <a:pt x="110" y="14"/>
                  </a:moveTo>
                  <a:lnTo>
                    <a:pt x="109" y="14"/>
                  </a:lnTo>
                  <a:lnTo>
                    <a:pt x="108" y="30"/>
                  </a:lnTo>
                  <a:lnTo>
                    <a:pt x="103" y="45"/>
                  </a:lnTo>
                  <a:lnTo>
                    <a:pt x="96" y="58"/>
                  </a:lnTo>
                  <a:lnTo>
                    <a:pt x="91" y="73"/>
                  </a:lnTo>
                  <a:lnTo>
                    <a:pt x="85" y="88"/>
                  </a:lnTo>
                  <a:lnTo>
                    <a:pt x="78" y="103"/>
                  </a:lnTo>
                  <a:lnTo>
                    <a:pt x="73" y="116"/>
                  </a:lnTo>
                  <a:lnTo>
                    <a:pt x="67" y="130"/>
                  </a:lnTo>
                  <a:lnTo>
                    <a:pt x="60" y="143"/>
                  </a:lnTo>
                  <a:lnTo>
                    <a:pt x="55" y="156"/>
                  </a:lnTo>
                  <a:lnTo>
                    <a:pt x="50" y="169"/>
                  </a:lnTo>
                  <a:lnTo>
                    <a:pt x="45" y="183"/>
                  </a:lnTo>
                  <a:lnTo>
                    <a:pt x="40" y="189"/>
                  </a:lnTo>
                  <a:lnTo>
                    <a:pt x="35" y="194"/>
                  </a:lnTo>
                  <a:lnTo>
                    <a:pt x="27" y="196"/>
                  </a:lnTo>
                  <a:lnTo>
                    <a:pt x="18" y="197"/>
                  </a:lnTo>
                  <a:lnTo>
                    <a:pt x="12" y="195"/>
                  </a:lnTo>
                  <a:lnTo>
                    <a:pt x="7" y="191"/>
                  </a:lnTo>
                  <a:lnTo>
                    <a:pt x="2" y="186"/>
                  </a:lnTo>
                  <a:lnTo>
                    <a:pt x="0" y="181"/>
                  </a:lnTo>
                  <a:lnTo>
                    <a:pt x="7" y="181"/>
                  </a:lnTo>
                  <a:lnTo>
                    <a:pt x="14" y="179"/>
                  </a:lnTo>
                  <a:lnTo>
                    <a:pt x="21" y="176"/>
                  </a:lnTo>
                  <a:lnTo>
                    <a:pt x="28" y="172"/>
                  </a:lnTo>
                  <a:lnTo>
                    <a:pt x="33" y="163"/>
                  </a:lnTo>
                  <a:lnTo>
                    <a:pt x="38" y="153"/>
                  </a:lnTo>
                  <a:lnTo>
                    <a:pt x="42" y="145"/>
                  </a:lnTo>
                  <a:lnTo>
                    <a:pt x="47" y="137"/>
                  </a:lnTo>
                  <a:lnTo>
                    <a:pt x="50" y="129"/>
                  </a:lnTo>
                  <a:lnTo>
                    <a:pt x="54" y="120"/>
                  </a:lnTo>
                  <a:lnTo>
                    <a:pt x="57" y="112"/>
                  </a:lnTo>
                  <a:lnTo>
                    <a:pt x="61" y="104"/>
                  </a:lnTo>
                  <a:lnTo>
                    <a:pt x="63" y="100"/>
                  </a:lnTo>
                  <a:lnTo>
                    <a:pt x="65" y="94"/>
                  </a:lnTo>
                  <a:lnTo>
                    <a:pt x="66" y="90"/>
                  </a:lnTo>
                  <a:lnTo>
                    <a:pt x="68" y="86"/>
                  </a:lnTo>
                  <a:lnTo>
                    <a:pt x="73" y="76"/>
                  </a:lnTo>
                  <a:lnTo>
                    <a:pt x="77" y="66"/>
                  </a:lnTo>
                  <a:lnTo>
                    <a:pt x="83" y="55"/>
                  </a:lnTo>
                  <a:lnTo>
                    <a:pt x="87" y="45"/>
                  </a:lnTo>
                  <a:lnTo>
                    <a:pt x="92" y="33"/>
                  </a:lnTo>
                  <a:lnTo>
                    <a:pt x="96" y="22"/>
                  </a:lnTo>
                  <a:lnTo>
                    <a:pt x="101" y="10"/>
                  </a:lnTo>
                  <a:lnTo>
                    <a:pt x="107" y="0"/>
                  </a:lnTo>
                  <a:lnTo>
                    <a:pt x="108" y="3"/>
                  </a:lnTo>
                  <a:lnTo>
                    <a:pt x="109" y="7"/>
                  </a:lnTo>
                  <a:lnTo>
                    <a:pt x="109" y="10"/>
                  </a:lnTo>
                  <a:lnTo>
                    <a:pt x="110" y="14"/>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39" name="Freeform 107">
              <a:extLst>
                <a:ext uri="{FF2B5EF4-FFF2-40B4-BE49-F238E27FC236}">
                  <a16:creationId xmlns:a16="http://schemas.microsoft.com/office/drawing/2014/main" id="{DD54AC95-7A56-4AB4-9E63-2C18A3AF3733}"/>
                </a:ext>
              </a:extLst>
            </p:cNvPr>
            <p:cNvSpPr>
              <a:spLocks/>
            </p:cNvSpPr>
            <p:nvPr/>
          </p:nvSpPr>
          <p:spPr bwMode="gray">
            <a:xfrm>
              <a:off x="2660560" y="4508815"/>
              <a:ext cx="55236" cy="147883"/>
            </a:xfrm>
            <a:custGeom>
              <a:avLst/>
              <a:gdLst>
                <a:gd name="T0" fmla="*/ 105 w 38"/>
                <a:gd name="T1" fmla="*/ 3 h 131"/>
                <a:gd name="T2" fmla="*/ 108 w 38"/>
                <a:gd name="T3" fmla="*/ 6 h 131"/>
                <a:gd name="T4" fmla="*/ 105 w 38"/>
                <a:gd name="T5" fmla="*/ 6 h 131"/>
                <a:gd name="T6" fmla="*/ 113 w 38"/>
                <a:gd name="T7" fmla="*/ 9 h 131"/>
                <a:gd name="T8" fmla="*/ 122 w 38"/>
                <a:gd name="T9" fmla="*/ 13 h 131"/>
                <a:gd name="T10" fmla="*/ 122 w 38"/>
                <a:gd name="T11" fmla="*/ 18 h 131"/>
                <a:gd name="T12" fmla="*/ 118 w 38"/>
                <a:gd name="T13" fmla="*/ 22 h 131"/>
                <a:gd name="T14" fmla="*/ 102 w 38"/>
                <a:gd name="T15" fmla="*/ 26 h 131"/>
                <a:gd name="T16" fmla="*/ 78 w 38"/>
                <a:gd name="T17" fmla="*/ 28 h 131"/>
                <a:gd name="T18" fmla="*/ 58 w 38"/>
                <a:gd name="T19" fmla="*/ 32 h 131"/>
                <a:gd name="T20" fmla="*/ 36 w 38"/>
                <a:gd name="T21" fmla="*/ 38 h 131"/>
                <a:gd name="T22" fmla="*/ 29 w 38"/>
                <a:gd name="T23" fmla="*/ 37 h 131"/>
                <a:gd name="T24" fmla="*/ 19 w 38"/>
                <a:gd name="T25" fmla="*/ 32 h 131"/>
                <a:gd name="T26" fmla="*/ 14 w 38"/>
                <a:gd name="T27" fmla="*/ 29 h 131"/>
                <a:gd name="T28" fmla="*/ 2 w 38"/>
                <a:gd name="T29" fmla="*/ 27 h 131"/>
                <a:gd name="T30" fmla="*/ 0 w 38"/>
                <a:gd name="T31" fmla="*/ 22 h 131"/>
                <a:gd name="T32" fmla="*/ 1 w 38"/>
                <a:gd name="T33" fmla="*/ 23 h 131"/>
                <a:gd name="T34" fmla="*/ 1 w 38"/>
                <a:gd name="T35" fmla="*/ 22 h 131"/>
                <a:gd name="T36" fmla="*/ 0 w 38"/>
                <a:gd name="T37" fmla="*/ 20 h 131"/>
                <a:gd name="T38" fmla="*/ 0 w 38"/>
                <a:gd name="T39" fmla="*/ 20 h 131"/>
                <a:gd name="T40" fmla="*/ 0 w 38"/>
                <a:gd name="T41" fmla="*/ 19 h 131"/>
                <a:gd name="T42" fmla="*/ 0 w 38"/>
                <a:gd name="T43" fmla="*/ 19 h 131"/>
                <a:gd name="T44" fmla="*/ 2 w 38"/>
                <a:gd name="T45" fmla="*/ 19 h 131"/>
                <a:gd name="T46" fmla="*/ 3 w 38"/>
                <a:gd name="T47" fmla="*/ 17 h 131"/>
                <a:gd name="T48" fmla="*/ 14 w 38"/>
                <a:gd name="T49" fmla="*/ 17 h 131"/>
                <a:gd name="T50" fmla="*/ 19 w 38"/>
                <a:gd name="T51" fmla="*/ 15 h 131"/>
                <a:gd name="T52" fmla="*/ 29 w 38"/>
                <a:gd name="T53" fmla="*/ 13 h 131"/>
                <a:gd name="T54" fmla="*/ 29 w 38"/>
                <a:gd name="T55" fmla="*/ 13 h 131"/>
                <a:gd name="T56" fmla="*/ 36 w 38"/>
                <a:gd name="T57" fmla="*/ 13 h 131"/>
                <a:gd name="T58" fmla="*/ 42 w 38"/>
                <a:gd name="T59" fmla="*/ 11 h 131"/>
                <a:gd name="T60" fmla="*/ 49 w 38"/>
                <a:gd name="T61" fmla="*/ 9 h 131"/>
                <a:gd name="T62" fmla="*/ 58 w 38"/>
                <a:gd name="T63" fmla="*/ 8 h 131"/>
                <a:gd name="T64" fmla="*/ 58 w 38"/>
                <a:gd name="T65" fmla="*/ 0 h 131"/>
                <a:gd name="T66" fmla="*/ 76 w 38"/>
                <a:gd name="T67" fmla="*/ 0 h 131"/>
                <a:gd name="T68" fmla="*/ 93 w 38"/>
                <a:gd name="T69" fmla="*/ 3 h 131"/>
                <a:gd name="T70" fmla="*/ 104 w 38"/>
                <a:gd name="T71" fmla="*/ 3 h 131"/>
                <a:gd name="T72" fmla="*/ 105 w 38"/>
                <a:gd name="T73" fmla="*/ 3 h 1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8" h="131">
                  <a:moveTo>
                    <a:pt x="33" y="12"/>
                  </a:moveTo>
                  <a:lnTo>
                    <a:pt x="34" y="19"/>
                  </a:lnTo>
                  <a:lnTo>
                    <a:pt x="33" y="19"/>
                  </a:lnTo>
                  <a:lnTo>
                    <a:pt x="35" y="31"/>
                  </a:lnTo>
                  <a:lnTo>
                    <a:pt x="38" y="46"/>
                  </a:lnTo>
                  <a:lnTo>
                    <a:pt x="38" y="63"/>
                  </a:lnTo>
                  <a:lnTo>
                    <a:pt x="36" y="77"/>
                  </a:lnTo>
                  <a:lnTo>
                    <a:pt x="31" y="90"/>
                  </a:lnTo>
                  <a:lnTo>
                    <a:pt x="24" y="102"/>
                  </a:lnTo>
                  <a:lnTo>
                    <a:pt x="18" y="116"/>
                  </a:lnTo>
                  <a:lnTo>
                    <a:pt x="11" y="131"/>
                  </a:lnTo>
                  <a:lnTo>
                    <a:pt x="9" y="130"/>
                  </a:lnTo>
                  <a:lnTo>
                    <a:pt x="6" y="115"/>
                  </a:lnTo>
                  <a:lnTo>
                    <a:pt x="4" y="103"/>
                  </a:lnTo>
                  <a:lnTo>
                    <a:pt x="2" y="91"/>
                  </a:lnTo>
                  <a:lnTo>
                    <a:pt x="0" y="77"/>
                  </a:lnTo>
                  <a:lnTo>
                    <a:pt x="1" y="78"/>
                  </a:lnTo>
                  <a:lnTo>
                    <a:pt x="1" y="76"/>
                  </a:lnTo>
                  <a:lnTo>
                    <a:pt x="0" y="73"/>
                  </a:lnTo>
                  <a:lnTo>
                    <a:pt x="0" y="70"/>
                  </a:lnTo>
                  <a:lnTo>
                    <a:pt x="0" y="66"/>
                  </a:lnTo>
                  <a:lnTo>
                    <a:pt x="2" y="66"/>
                  </a:lnTo>
                  <a:lnTo>
                    <a:pt x="3" y="62"/>
                  </a:lnTo>
                  <a:lnTo>
                    <a:pt x="4" y="57"/>
                  </a:lnTo>
                  <a:lnTo>
                    <a:pt x="6" y="52"/>
                  </a:lnTo>
                  <a:lnTo>
                    <a:pt x="9" y="47"/>
                  </a:lnTo>
                  <a:lnTo>
                    <a:pt x="11" y="43"/>
                  </a:lnTo>
                  <a:lnTo>
                    <a:pt x="13" y="38"/>
                  </a:lnTo>
                  <a:lnTo>
                    <a:pt x="15" y="32"/>
                  </a:lnTo>
                  <a:lnTo>
                    <a:pt x="18" y="29"/>
                  </a:lnTo>
                  <a:lnTo>
                    <a:pt x="18" y="0"/>
                  </a:lnTo>
                  <a:lnTo>
                    <a:pt x="23" y="0"/>
                  </a:lnTo>
                  <a:lnTo>
                    <a:pt x="29" y="3"/>
                  </a:lnTo>
                  <a:lnTo>
                    <a:pt x="32" y="6"/>
                  </a:lnTo>
                  <a:lnTo>
                    <a:pt x="33" y="12"/>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40" name="Freeform 108">
              <a:extLst>
                <a:ext uri="{FF2B5EF4-FFF2-40B4-BE49-F238E27FC236}">
                  <a16:creationId xmlns:a16="http://schemas.microsoft.com/office/drawing/2014/main" id="{DFC0EA0B-30DE-46C3-9B9B-8AABBB285550}"/>
                </a:ext>
              </a:extLst>
            </p:cNvPr>
            <p:cNvSpPr>
              <a:spLocks/>
            </p:cNvSpPr>
            <p:nvPr/>
          </p:nvSpPr>
          <p:spPr bwMode="gray">
            <a:xfrm>
              <a:off x="2891550" y="4548427"/>
              <a:ext cx="234755" cy="202019"/>
            </a:xfrm>
            <a:custGeom>
              <a:avLst/>
              <a:gdLst>
                <a:gd name="T0" fmla="*/ 279 w 167"/>
                <a:gd name="T1" fmla="*/ 33 h 181"/>
                <a:gd name="T2" fmla="*/ 279 w 167"/>
                <a:gd name="T3" fmla="*/ 34 h 181"/>
                <a:gd name="T4" fmla="*/ 285 w 167"/>
                <a:gd name="T5" fmla="*/ 35 h 181"/>
                <a:gd name="T6" fmla="*/ 290 w 167"/>
                <a:gd name="T7" fmla="*/ 35 h 181"/>
                <a:gd name="T8" fmla="*/ 292 w 167"/>
                <a:gd name="T9" fmla="*/ 35 h 181"/>
                <a:gd name="T10" fmla="*/ 304 w 167"/>
                <a:gd name="T11" fmla="*/ 35 h 181"/>
                <a:gd name="T12" fmla="*/ 310 w 167"/>
                <a:gd name="T13" fmla="*/ 37 h 181"/>
                <a:gd name="T14" fmla="*/ 321 w 167"/>
                <a:gd name="T15" fmla="*/ 38 h 181"/>
                <a:gd name="T16" fmla="*/ 330 w 167"/>
                <a:gd name="T17" fmla="*/ 39 h 181"/>
                <a:gd name="T18" fmla="*/ 342 w 167"/>
                <a:gd name="T19" fmla="*/ 41 h 181"/>
                <a:gd name="T20" fmla="*/ 353 w 167"/>
                <a:gd name="T21" fmla="*/ 41 h 181"/>
                <a:gd name="T22" fmla="*/ 367 w 167"/>
                <a:gd name="T23" fmla="*/ 42 h 181"/>
                <a:gd name="T24" fmla="*/ 385 w 167"/>
                <a:gd name="T25" fmla="*/ 43 h 181"/>
                <a:gd name="T26" fmla="*/ 432 w 167"/>
                <a:gd name="T27" fmla="*/ 41 h 181"/>
                <a:gd name="T28" fmla="*/ 418 w 167"/>
                <a:gd name="T29" fmla="*/ 44 h 181"/>
                <a:gd name="T30" fmla="*/ 404 w 167"/>
                <a:gd name="T31" fmla="*/ 46 h 181"/>
                <a:gd name="T32" fmla="*/ 385 w 167"/>
                <a:gd name="T33" fmla="*/ 46 h 181"/>
                <a:gd name="T34" fmla="*/ 361 w 167"/>
                <a:gd name="T35" fmla="*/ 47 h 181"/>
                <a:gd name="T36" fmla="*/ 333 w 167"/>
                <a:gd name="T37" fmla="*/ 46 h 181"/>
                <a:gd name="T38" fmla="*/ 310 w 167"/>
                <a:gd name="T39" fmla="*/ 45 h 181"/>
                <a:gd name="T40" fmla="*/ 290 w 167"/>
                <a:gd name="T41" fmla="*/ 43 h 181"/>
                <a:gd name="T42" fmla="*/ 270 w 167"/>
                <a:gd name="T43" fmla="*/ 41 h 181"/>
                <a:gd name="T44" fmla="*/ 253 w 167"/>
                <a:gd name="T45" fmla="*/ 38 h 181"/>
                <a:gd name="T46" fmla="*/ 240 w 167"/>
                <a:gd name="T47" fmla="*/ 36 h 181"/>
                <a:gd name="T48" fmla="*/ 217 w 167"/>
                <a:gd name="T49" fmla="*/ 35 h 181"/>
                <a:gd name="T50" fmla="*/ 200 w 167"/>
                <a:gd name="T51" fmla="*/ 32 h 181"/>
                <a:gd name="T52" fmla="*/ 182 w 167"/>
                <a:gd name="T53" fmla="*/ 30 h 181"/>
                <a:gd name="T54" fmla="*/ 162 w 167"/>
                <a:gd name="T55" fmla="*/ 28 h 181"/>
                <a:gd name="T56" fmla="*/ 144 w 167"/>
                <a:gd name="T57" fmla="*/ 25 h 181"/>
                <a:gd name="T58" fmla="*/ 127 w 167"/>
                <a:gd name="T59" fmla="*/ 24 h 181"/>
                <a:gd name="T60" fmla="*/ 105 w 167"/>
                <a:gd name="T61" fmla="*/ 21 h 181"/>
                <a:gd name="T62" fmla="*/ 88 w 167"/>
                <a:gd name="T63" fmla="*/ 18 h 181"/>
                <a:gd name="T64" fmla="*/ 69 w 167"/>
                <a:gd name="T65" fmla="*/ 16 h 181"/>
                <a:gd name="T66" fmla="*/ 48 w 167"/>
                <a:gd name="T67" fmla="*/ 14 h 181"/>
                <a:gd name="T68" fmla="*/ 47 w 167"/>
                <a:gd name="T69" fmla="*/ 13 h 181"/>
                <a:gd name="T70" fmla="*/ 42 w 167"/>
                <a:gd name="T71" fmla="*/ 13 h 181"/>
                <a:gd name="T72" fmla="*/ 37 w 167"/>
                <a:gd name="T73" fmla="*/ 12 h 181"/>
                <a:gd name="T74" fmla="*/ 37 w 167"/>
                <a:gd name="T75" fmla="*/ 11 h 181"/>
                <a:gd name="T76" fmla="*/ 29 w 167"/>
                <a:gd name="T77" fmla="*/ 10 h 181"/>
                <a:gd name="T78" fmla="*/ 20 w 167"/>
                <a:gd name="T79" fmla="*/ 9 h 181"/>
                <a:gd name="T80" fmla="*/ 14 w 167"/>
                <a:gd name="T81" fmla="*/ 7 h 181"/>
                <a:gd name="T82" fmla="*/ 3 w 167"/>
                <a:gd name="T83" fmla="*/ 6 h 181"/>
                <a:gd name="T84" fmla="*/ 2 w 167"/>
                <a:gd name="T85" fmla="*/ 5 h 181"/>
                <a:gd name="T86" fmla="*/ 1 w 167"/>
                <a:gd name="T87" fmla="*/ 3 h 181"/>
                <a:gd name="T88" fmla="*/ 0 w 167"/>
                <a:gd name="T89" fmla="*/ 3 h 181"/>
                <a:gd name="T90" fmla="*/ 0 w 167"/>
                <a:gd name="T91" fmla="*/ 3 h 181"/>
                <a:gd name="T92" fmla="*/ 0 w 167"/>
                <a:gd name="T93" fmla="*/ 3 h 181"/>
                <a:gd name="T94" fmla="*/ 0 w 167"/>
                <a:gd name="T95" fmla="*/ 3 h 181"/>
                <a:gd name="T96" fmla="*/ 0 w 167"/>
                <a:gd name="T97" fmla="*/ 1 h 181"/>
                <a:gd name="T98" fmla="*/ 1 w 167"/>
                <a:gd name="T99" fmla="*/ 0 h 181"/>
                <a:gd name="T100" fmla="*/ 38 w 167"/>
                <a:gd name="T101" fmla="*/ 4 h 181"/>
                <a:gd name="T102" fmla="*/ 74 w 167"/>
                <a:gd name="T103" fmla="*/ 8 h 181"/>
                <a:gd name="T104" fmla="*/ 102 w 167"/>
                <a:gd name="T105" fmla="*/ 13 h 181"/>
                <a:gd name="T106" fmla="*/ 141 w 167"/>
                <a:gd name="T107" fmla="*/ 16 h 181"/>
                <a:gd name="T108" fmla="*/ 171 w 167"/>
                <a:gd name="T109" fmla="*/ 21 h 181"/>
                <a:gd name="T110" fmla="*/ 205 w 167"/>
                <a:gd name="T111" fmla="*/ 25 h 181"/>
                <a:gd name="T112" fmla="*/ 242 w 167"/>
                <a:gd name="T113" fmla="*/ 30 h 181"/>
                <a:gd name="T114" fmla="*/ 279 w 167"/>
                <a:gd name="T115" fmla="*/ 33 h 1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67" h="181">
                  <a:moveTo>
                    <a:pt x="108" y="126"/>
                  </a:moveTo>
                  <a:lnTo>
                    <a:pt x="108" y="129"/>
                  </a:lnTo>
                  <a:lnTo>
                    <a:pt x="110" y="130"/>
                  </a:lnTo>
                  <a:lnTo>
                    <a:pt x="112" y="131"/>
                  </a:lnTo>
                  <a:lnTo>
                    <a:pt x="113" y="132"/>
                  </a:lnTo>
                  <a:lnTo>
                    <a:pt x="117" y="136"/>
                  </a:lnTo>
                  <a:lnTo>
                    <a:pt x="120" y="140"/>
                  </a:lnTo>
                  <a:lnTo>
                    <a:pt x="124" y="145"/>
                  </a:lnTo>
                  <a:lnTo>
                    <a:pt x="128" y="151"/>
                  </a:lnTo>
                  <a:lnTo>
                    <a:pt x="132" y="155"/>
                  </a:lnTo>
                  <a:lnTo>
                    <a:pt x="137" y="159"/>
                  </a:lnTo>
                  <a:lnTo>
                    <a:pt x="142" y="162"/>
                  </a:lnTo>
                  <a:lnTo>
                    <a:pt x="149" y="163"/>
                  </a:lnTo>
                  <a:lnTo>
                    <a:pt x="167" y="159"/>
                  </a:lnTo>
                  <a:lnTo>
                    <a:pt x="162" y="168"/>
                  </a:lnTo>
                  <a:lnTo>
                    <a:pt x="156" y="175"/>
                  </a:lnTo>
                  <a:lnTo>
                    <a:pt x="149" y="178"/>
                  </a:lnTo>
                  <a:lnTo>
                    <a:pt x="140" y="181"/>
                  </a:lnTo>
                  <a:lnTo>
                    <a:pt x="130" y="177"/>
                  </a:lnTo>
                  <a:lnTo>
                    <a:pt x="120" y="172"/>
                  </a:lnTo>
                  <a:lnTo>
                    <a:pt x="112" y="165"/>
                  </a:lnTo>
                  <a:lnTo>
                    <a:pt x="104" y="157"/>
                  </a:lnTo>
                  <a:lnTo>
                    <a:pt x="98" y="147"/>
                  </a:lnTo>
                  <a:lnTo>
                    <a:pt x="92" y="139"/>
                  </a:lnTo>
                  <a:lnTo>
                    <a:pt x="84" y="131"/>
                  </a:lnTo>
                  <a:lnTo>
                    <a:pt x="77" y="123"/>
                  </a:lnTo>
                  <a:lnTo>
                    <a:pt x="71" y="114"/>
                  </a:lnTo>
                  <a:lnTo>
                    <a:pt x="63" y="106"/>
                  </a:lnTo>
                  <a:lnTo>
                    <a:pt x="56" y="98"/>
                  </a:lnTo>
                  <a:lnTo>
                    <a:pt x="49" y="90"/>
                  </a:lnTo>
                  <a:lnTo>
                    <a:pt x="41" y="80"/>
                  </a:lnTo>
                  <a:lnTo>
                    <a:pt x="34" y="71"/>
                  </a:lnTo>
                  <a:lnTo>
                    <a:pt x="27" y="62"/>
                  </a:lnTo>
                  <a:lnTo>
                    <a:pt x="19" y="53"/>
                  </a:lnTo>
                  <a:lnTo>
                    <a:pt x="18" y="51"/>
                  </a:lnTo>
                  <a:lnTo>
                    <a:pt x="16" y="48"/>
                  </a:lnTo>
                  <a:lnTo>
                    <a:pt x="14" y="46"/>
                  </a:lnTo>
                  <a:lnTo>
                    <a:pt x="14" y="43"/>
                  </a:lnTo>
                  <a:lnTo>
                    <a:pt x="11" y="39"/>
                  </a:lnTo>
                  <a:lnTo>
                    <a:pt x="8" y="34"/>
                  </a:lnTo>
                  <a:lnTo>
                    <a:pt x="5" y="28"/>
                  </a:lnTo>
                  <a:lnTo>
                    <a:pt x="3" y="22"/>
                  </a:lnTo>
                  <a:lnTo>
                    <a:pt x="2" y="19"/>
                  </a:lnTo>
                  <a:lnTo>
                    <a:pt x="1" y="14"/>
                  </a:lnTo>
                  <a:lnTo>
                    <a:pt x="0" y="10"/>
                  </a:lnTo>
                  <a:lnTo>
                    <a:pt x="0" y="8"/>
                  </a:lnTo>
                  <a:lnTo>
                    <a:pt x="0" y="6"/>
                  </a:lnTo>
                  <a:lnTo>
                    <a:pt x="0" y="3"/>
                  </a:lnTo>
                  <a:lnTo>
                    <a:pt x="0" y="1"/>
                  </a:lnTo>
                  <a:lnTo>
                    <a:pt x="1" y="0"/>
                  </a:lnTo>
                  <a:lnTo>
                    <a:pt x="15" y="15"/>
                  </a:lnTo>
                  <a:lnTo>
                    <a:pt x="28" y="30"/>
                  </a:lnTo>
                  <a:lnTo>
                    <a:pt x="40" y="47"/>
                  </a:lnTo>
                  <a:lnTo>
                    <a:pt x="54" y="62"/>
                  </a:lnTo>
                  <a:lnTo>
                    <a:pt x="67" y="79"/>
                  </a:lnTo>
                  <a:lnTo>
                    <a:pt x="80" y="94"/>
                  </a:lnTo>
                  <a:lnTo>
                    <a:pt x="94" y="111"/>
                  </a:lnTo>
                  <a:lnTo>
                    <a:pt x="108" y="126"/>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41" name="Freeform 109">
              <a:extLst>
                <a:ext uri="{FF2B5EF4-FFF2-40B4-BE49-F238E27FC236}">
                  <a16:creationId xmlns:a16="http://schemas.microsoft.com/office/drawing/2014/main" id="{52289E94-0AC4-48A6-A5B8-61BC0D72A7C7}"/>
                </a:ext>
              </a:extLst>
            </p:cNvPr>
            <p:cNvSpPr>
              <a:spLocks/>
            </p:cNvSpPr>
            <p:nvPr/>
          </p:nvSpPr>
          <p:spPr bwMode="gray">
            <a:xfrm>
              <a:off x="2818739" y="4564271"/>
              <a:ext cx="106706" cy="176931"/>
            </a:xfrm>
            <a:custGeom>
              <a:avLst/>
              <a:gdLst>
                <a:gd name="T0" fmla="*/ 179 w 73"/>
                <a:gd name="T1" fmla="*/ 5 h 160"/>
                <a:gd name="T2" fmla="*/ 182 w 73"/>
                <a:gd name="T3" fmla="*/ 6 h 160"/>
                <a:gd name="T4" fmla="*/ 189 w 73"/>
                <a:gd name="T5" fmla="*/ 6 h 160"/>
                <a:gd name="T6" fmla="*/ 189 w 73"/>
                <a:gd name="T7" fmla="*/ 6 h 160"/>
                <a:gd name="T8" fmla="*/ 189 w 73"/>
                <a:gd name="T9" fmla="*/ 6 h 160"/>
                <a:gd name="T10" fmla="*/ 189 w 73"/>
                <a:gd name="T11" fmla="*/ 6 h 160"/>
                <a:gd name="T12" fmla="*/ 204 w 73"/>
                <a:gd name="T13" fmla="*/ 8 h 160"/>
                <a:gd name="T14" fmla="*/ 217 w 73"/>
                <a:gd name="T15" fmla="*/ 10 h 160"/>
                <a:gd name="T16" fmla="*/ 231 w 73"/>
                <a:gd name="T17" fmla="*/ 12 h 160"/>
                <a:gd name="T18" fmla="*/ 247 w 73"/>
                <a:gd name="T19" fmla="*/ 14 h 160"/>
                <a:gd name="T20" fmla="*/ 245 w 73"/>
                <a:gd name="T21" fmla="*/ 18 h 160"/>
                <a:gd name="T22" fmla="*/ 232 w 73"/>
                <a:gd name="T23" fmla="*/ 24 h 160"/>
                <a:gd name="T24" fmla="*/ 226 w 73"/>
                <a:gd name="T25" fmla="*/ 29 h 160"/>
                <a:gd name="T26" fmla="*/ 220 w 73"/>
                <a:gd name="T27" fmla="*/ 34 h 160"/>
                <a:gd name="T28" fmla="*/ 220 w 73"/>
                <a:gd name="T29" fmla="*/ 34 h 160"/>
                <a:gd name="T30" fmla="*/ 217 w 73"/>
                <a:gd name="T31" fmla="*/ 35 h 160"/>
                <a:gd name="T32" fmla="*/ 212 w 73"/>
                <a:gd name="T33" fmla="*/ 37 h 160"/>
                <a:gd name="T34" fmla="*/ 210 w 73"/>
                <a:gd name="T35" fmla="*/ 40 h 160"/>
                <a:gd name="T36" fmla="*/ 210 w 73"/>
                <a:gd name="T37" fmla="*/ 41 h 160"/>
                <a:gd name="T38" fmla="*/ 189 w 73"/>
                <a:gd name="T39" fmla="*/ 41 h 160"/>
                <a:gd name="T40" fmla="*/ 170 w 73"/>
                <a:gd name="T41" fmla="*/ 38 h 160"/>
                <a:gd name="T42" fmla="*/ 156 w 73"/>
                <a:gd name="T43" fmla="*/ 37 h 160"/>
                <a:gd name="T44" fmla="*/ 139 w 73"/>
                <a:gd name="T45" fmla="*/ 35 h 160"/>
                <a:gd name="T46" fmla="*/ 107 w 73"/>
                <a:gd name="T47" fmla="*/ 32 h 160"/>
                <a:gd name="T48" fmla="*/ 107 w 73"/>
                <a:gd name="T49" fmla="*/ 32 h 160"/>
                <a:gd name="T50" fmla="*/ 90 w 73"/>
                <a:gd name="T51" fmla="*/ 30 h 160"/>
                <a:gd name="T52" fmla="*/ 77 w 73"/>
                <a:gd name="T53" fmla="*/ 29 h 160"/>
                <a:gd name="T54" fmla="*/ 59 w 73"/>
                <a:gd name="T55" fmla="*/ 26 h 160"/>
                <a:gd name="T56" fmla="*/ 42 w 73"/>
                <a:gd name="T57" fmla="*/ 25 h 160"/>
                <a:gd name="T58" fmla="*/ 30 w 73"/>
                <a:gd name="T59" fmla="*/ 22 h 160"/>
                <a:gd name="T60" fmla="*/ 19 w 73"/>
                <a:gd name="T61" fmla="*/ 21 h 160"/>
                <a:gd name="T62" fmla="*/ 3 w 73"/>
                <a:gd name="T63" fmla="*/ 19 h 160"/>
                <a:gd name="T64" fmla="*/ 0 w 73"/>
                <a:gd name="T65" fmla="*/ 18 h 160"/>
                <a:gd name="T66" fmla="*/ 1 w 73"/>
                <a:gd name="T67" fmla="*/ 18 h 160"/>
                <a:gd name="T68" fmla="*/ 1 w 73"/>
                <a:gd name="T69" fmla="*/ 16 h 160"/>
                <a:gd name="T70" fmla="*/ 2 w 73"/>
                <a:gd name="T71" fmla="*/ 14 h 160"/>
                <a:gd name="T72" fmla="*/ 14 w 73"/>
                <a:gd name="T73" fmla="*/ 13 h 160"/>
                <a:gd name="T74" fmla="*/ 19 w 73"/>
                <a:gd name="T75" fmla="*/ 12 h 160"/>
                <a:gd name="T76" fmla="*/ 14 w 73"/>
                <a:gd name="T77" fmla="*/ 12 h 160"/>
                <a:gd name="T78" fmla="*/ 14 w 73"/>
                <a:gd name="T79" fmla="*/ 8 h 160"/>
                <a:gd name="T80" fmla="*/ 19 w 73"/>
                <a:gd name="T81" fmla="*/ 8 h 160"/>
                <a:gd name="T82" fmla="*/ 19 w 73"/>
                <a:gd name="T83" fmla="*/ 6 h 160"/>
                <a:gd name="T84" fmla="*/ 22 w 73"/>
                <a:gd name="T85" fmla="*/ 5 h 160"/>
                <a:gd name="T86" fmla="*/ 26 w 73"/>
                <a:gd name="T87" fmla="*/ 5 h 160"/>
                <a:gd name="T88" fmla="*/ 26 w 73"/>
                <a:gd name="T89" fmla="*/ 4 h 160"/>
                <a:gd name="T90" fmla="*/ 30 w 73"/>
                <a:gd name="T91" fmla="*/ 3 h 160"/>
                <a:gd name="T92" fmla="*/ 42 w 73"/>
                <a:gd name="T93" fmla="*/ 3 h 160"/>
                <a:gd name="T94" fmla="*/ 66 w 73"/>
                <a:gd name="T95" fmla="*/ 3 h 160"/>
                <a:gd name="T96" fmla="*/ 90 w 73"/>
                <a:gd name="T97" fmla="*/ 2 h 160"/>
                <a:gd name="T98" fmla="*/ 122 w 73"/>
                <a:gd name="T99" fmla="*/ 0 h 160"/>
                <a:gd name="T100" fmla="*/ 146 w 73"/>
                <a:gd name="T101" fmla="*/ 0 h 160"/>
                <a:gd name="T102" fmla="*/ 162 w 73"/>
                <a:gd name="T103" fmla="*/ 3 h 160"/>
                <a:gd name="T104" fmla="*/ 170 w 73"/>
                <a:gd name="T105" fmla="*/ 3 h 160"/>
                <a:gd name="T106" fmla="*/ 179 w 73"/>
                <a:gd name="T107" fmla="*/ 5 h 1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73" h="160">
                  <a:moveTo>
                    <a:pt x="52" y="19"/>
                  </a:moveTo>
                  <a:lnTo>
                    <a:pt x="54" y="24"/>
                  </a:lnTo>
                  <a:lnTo>
                    <a:pt x="56" y="24"/>
                  </a:lnTo>
                  <a:lnTo>
                    <a:pt x="56" y="22"/>
                  </a:lnTo>
                  <a:lnTo>
                    <a:pt x="60" y="32"/>
                  </a:lnTo>
                  <a:lnTo>
                    <a:pt x="64" y="39"/>
                  </a:lnTo>
                  <a:lnTo>
                    <a:pt x="68" y="45"/>
                  </a:lnTo>
                  <a:lnTo>
                    <a:pt x="73" y="53"/>
                  </a:lnTo>
                  <a:lnTo>
                    <a:pt x="72" y="71"/>
                  </a:lnTo>
                  <a:lnTo>
                    <a:pt x="69" y="90"/>
                  </a:lnTo>
                  <a:lnTo>
                    <a:pt x="67" y="109"/>
                  </a:lnTo>
                  <a:lnTo>
                    <a:pt x="65" y="129"/>
                  </a:lnTo>
                  <a:lnTo>
                    <a:pt x="64" y="136"/>
                  </a:lnTo>
                  <a:lnTo>
                    <a:pt x="63" y="144"/>
                  </a:lnTo>
                  <a:lnTo>
                    <a:pt x="62" y="153"/>
                  </a:lnTo>
                  <a:lnTo>
                    <a:pt x="62" y="160"/>
                  </a:lnTo>
                  <a:lnTo>
                    <a:pt x="56" y="155"/>
                  </a:lnTo>
                  <a:lnTo>
                    <a:pt x="50" y="149"/>
                  </a:lnTo>
                  <a:lnTo>
                    <a:pt x="46" y="143"/>
                  </a:lnTo>
                  <a:lnTo>
                    <a:pt x="41" y="138"/>
                  </a:lnTo>
                  <a:lnTo>
                    <a:pt x="32" y="124"/>
                  </a:lnTo>
                  <a:lnTo>
                    <a:pt x="32" y="125"/>
                  </a:lnTo>
                  <a:lnTo>
                    <a:pt x="27" y="117"/>
                  </a:lnTo>
                  <a:lnTo>
                    <a:pt x="23" y="109"/>
                  </a:lnTo>
                  <a:lnTo>
                    <a:pt x="18" y="102"/>
                  </a:lnTo>
                  <a:lnTo>
                    <a:pt x="13" y="95"/>
                  </a:lnTo>
                  <a:lnTo>
                    <a:pt x="9" y="88"/>
                  </a:lnTo>
                  <a:lnTo>
                    <a:pt x="6" y="80"/>
                  </a:lnTo>
                  <a:lnTo>
                    <a:pt x="3" y="75"/>
                  </a:lnTo>
                  <a:lnTo>
                    <a:pt x="0" y="67"/>
                  </a:lnTo>
                  <a:lnTo>
                    <a:pt x="1" y="67"/>
                  </a:lnTo>
                  <a:lnTo>
                    <a:pt x="1" y="62"/>
                  </a:lnTo>
                  <a:lnTo>
                    <a:pt x="2" y="56"/>
                  </a:lnTo>
                  <a:lnTo>
                    <a:pt x="4" y="50"/>
                  </a:lnTo>
                  <a:lnTo>
                    <a:pt x="6" y="44"/>
                  </a:lnTo>
                  <a:lnTo>
                    <a:pt x="4" y="44"/>
                  </a:lnTo>
                  <a:lnTo>
                    <a:pt x="4" y="30"/>
                  </a:lnTo>
                  <a:lnTo>
                    <a:pt x="6" y="30"/>
                  </a:lnTo>
                  <a:lnTo>
                    <a:pt x="6" y="21"/>
                  </a:lnTo>
                  <a:lnTo>
                    <a:pt x="7" y="20"/>
                  </a:lnTo>
                  <a:lnTo>
                    <a:pt x="8" y="18"/>
                  </a:lnTo>
                  <a:lnTo>
                    <a:pt x="8" y="15"/>
                  </a:lnTo>
                  <a:lnTo>
                    <a:pt x="9" y="13"/>
                  </a:lnTo>
                  <a:lnTo>
                    <a:pt x="13" y="7"/>
                  </a:lnTo>
                  <a:lnTo>
                    <a:pt x="20" y="4"/>
                  </a:lnTo>
                  <a:lnTo>
                    <a:pt x="27" y="2"/>
                  </a:lnTo>
                  <a:lnTo>
                    <a:pt x="36" y="0"/>
                  </a:lnTo>
                  <a:lnTo>
                    <a:pt x="43" y="0"/>
                  </a:lnTo>
                  <a:lnTo>
                    <a:pt x="48" y="5"/>
                  </a:lnTo>
                  <a:lnTo>
                    <a:pt x="50" y="11"/>
                  </a:lnTo>
                  <a:lnTo>
                    <a:pt x="52" y="19"/>
                  </a:lnTo>
                  <a:close/>
                </a:path>
              </a:pathLst>
            </a:custGeom>
            <a:solidFill>
              <a:srgbClr val="FFFFFF">
                <a:lumMod val="6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42" name="Freeform 110">
              <a:extLst>
                <a:ext uri="{FF2B5EF4-FFF2-40B4-BE49-F238E27FC236}">
                  <a16:creationId xmlns:a16="http://schemas.microsoft.com/office/drawing/2014/main" id="{D02F4651-3661-4D46-A3BB-D630C65C83A0}"/>
                </a:ext>
              </a:extLst>
            </p:cNvPr>
            <p:cNvSpPr>
              <a:spLocks/>
            </p:cNvSpPr>
            <p:nvPr/>
          </p:nvSpPr>
          <p:spPr bwMode="gray">
            <a:xfrm>
              <a:off x="3195352" y="4572194"/>
              <a:ext cx="81599" cy="184854"/>
            </a:xfrm>
            <a:custGeom>
              <a:avLst/>
              <a:gdLst>
                <a:gd name="T0" fmla="*/ 325 w 56"/>
                <a:gd name="T1" fmla="*/ 3 h 165"/>
                <a:gd name="T2" fmla="*/ 330 w 56"/>
                <a:gd name="T3" fmla="*/ 3 h 165"/>
                <a:gd name="T4" fmla="*/ 332 w 56"/>
                <a:gd name="T5" fmla="*/ 3 h 165"/>
                <a:gd name="T6" fmla="*/ 332 w 56"/>
                <a:gd name="T7" fmla="*/ 3 h 165"/>
                <a:gd name="T8" fmla="*/ 332 w 56"/>
                <a:gd name="T9" fmla="*/ 3 h 165"/>
                <a:gd name="T10" fmla="*/ 330 w 56"/>
                <a:gd name="T11" fmla="*/ 3 h 165"/>
                <a:gd name="T12" fmla="*/ 325 w 56"/>
                <a:gd name="T13" fmla="*/ 5 h 165"/>
                <a:gd name="T14" fmla="*/ 310 w 56"/>
                <a:gd name="T15" fmla="*/ 7 h 165"/>
                <a:gd name="T16" fmla="*/ 302 w 56"/>
                <a:gd name="T17" fmla="*/ 9 h 165"/>
                <a:gd name="T18" fmla="*/ 286 w 56"/>
                <a:gd name="T19" fmla="*/ 12 h 165"/>
                <a:gd name="T20" fmla="*/ 286 w 56"/>
                <a:gd name="T21" fmla="*/ 12 h 165"/>
                <a:gd name="T22" fmla="*/ 284 w 56"/>
                <a:gd name="T23" fmla="*/ 12 h 165"/>
                <a:gd name="T24" fmla="*/ 267 w 56"/>
                <a:gd name="T25" fmla="*/ 13 h 165"/>
                <a:gd name="T26" fmla="*/ 261 w 56"/>
                <a:gd name="T27" fmla="*/ 14 h 165"/>
                <a:gd name="T28" fmla="*/ 261 w 56"/>
                <a:gd name="T29" fmla="*/ 14 h 165"/>
                <a:gd name="T30" fmla="*/ 260 w 56"/>
                <a:gd name="T31" fmla="*/ 14 h 165"/>
                <a:gd name="T32" fmla="*/ 252 w 56"/>
                <a:gd name="T33" fmla="*/ 15 h 165"/>
                <a:gd name="T34" fmla="*/ 252 w 56"/>
                <a:gd name="T35" fmla="*/ 16 h 165"/>
                <a:gd name="T36" fmla="*/ 252 w 56"/>
                <a:gd name="T37" fmla="*/ 16 h 165"/>
                <a:gd name="T38" fmla="*/ 252 w 56"/>
                <a:gd name="T39" fmla="*/ 16 h 165"/>
                <a:gd name="T40" fmla="*/ 246 w 56"/>
                <a:gd name="T41" fmla="*/ 17 h 165"/>
                <a:gd name="T42" fmla="*/ 240 w 56"/>
                <a:gd name="T43" fmla="*/ 17 h 165"/>
                <a:gd name="T44" fmla="*/ 230 w 56"/>
                <a:gd name="T45" fmla="*/ 18 h 165"/>
                <a:gd name="T46" fmla="*/ 230 w 56"/>
                <a:gd name="T47" fmla="*/ 19 h 165"/>
                <a:gd name="T48" fmla="*/ 230 w 56"/>
                <a:gd name="T49" fmla="*/ 19 h 165"/>
                <a:gd name="T50" fmla="*/ 225 w 56"/>
                <a:gd name="T51" fmla="*/ 19 h 165"/>
                <a:gd name="T52" fmla="*/ 217 w 56"/>
                <a:gd name="T53" fmla="*/ 20 h 165"/>
                <a:gd name="T54" fmla="*/ 212 w 56"/>
                <a:gd name="T55" fmla="*/ 21 h 165"/>
                <a:gd name="T56" fmla="*/ 212 w 56"/>
                <a:gd name="T57" fmla="*/ 22 h 165"/>
                <a:gd name="T58" fmla="*/ 198 w 56"/>
                <a:gd name="T59" fmla="*/ 22 h 165"/>
                <a:gd name="T60" fmla="*/ 194 w 56"/>
                <a:gd name="T61" fmla="*/ 22 h 165"/>
                <a:gd name="T62" fmla="*/ 194 w 56"/>
                <a:gd name="T63" fmla="*/ 22 h 165"/>
                <a:gd name="T64" fmla="*/ 194 w 56"/>
                <a:gd name="T65" fmla="*/ 22 h 165"/>
                <a:gd name="T66" fmla="*/ 167 w 56"/>
                <a:gd name="T67" fmla="*/ 22 h 165"/>
                <a:gd name="T68" fmla="*/ 147 w 56"/>
                <a:gd name="T69" fmla="*/ 22 h 165"/>
                <a:gd name="T70" fmla="*/ 124 w 56"/>
                <a:gd name="T71" fmla="*/ 22 h 165"/>
                <a:gd name="T72" fmla="*/ 103 w 56"/>
                <a:gd name="T73" fmla="*/ 22 h 165"/>
                <a:gd name="T74" fmla="*/ 75 w 56"/>
                <a:gd name="T75" fmla="*/ 22 h 165"/>
                <a:gd name="T76" fmla="*/ 41 w 56"/>
                <a:gd name="T77" fmla="*/ 22 h 165"/>
                <a:gd name="T78" fmla="*/ 26 w 56"/>
                <a:gd name="T79" fmla="*/ 22 h 165"/>
                <a:gd name="T80" fmla="*/ 0 w 56"/>
                <a:gd name="T81" fmla="*/ 23 h 165"/>
                <a:gd name="T82" fmla="*/ 0 w 56"/>
                <a:gd name="T83" fmla="*/ 22 h 165"/>
                <a:gd name="T84" fmla="*/ 1 w 56"/>
                <a:gd name="T85" fmla="*/ 22 h 165"/>
                <a:gd name="T86" fmla="*/ 2 w 56"/>
                <a:gd name="T87" fmla="*/ 22 h 165"/>
                <a:gd name="T88" fmla="*/ 2 w 56"/>
                <a:gd name="T89" fmla="*/ 22 h 165"/>
                <a:gd name="T90" fmla="*/ 77 w 56"/>
                <a:gd name="T91" fmla="*/ 16 h 165"/>
                <a:gd name="T92" fmla="*/ 124 w 56"/>
                <a:gd name="T93" fmla="*/ 11 h 165"/>
                <a:gd name="T94" fmla="*/ 161 w 56"/>
                <a:gd name="T95" fmla="*/ 5 h 165"/>
                <a:gd name="T96" fmla="*/ 193 w 56"/>
                <a:gd name="T97" fmla="*/ 0 h 165"/>
                <a:gd name="T98" fmla="*/ 224 w 56"/>
                <a:gd name="T99" fmla="*/ 3 h 165"/>
                <a:gd name="T100" fmla="*/ 252 w 56"/>
                <a:gd name="T101" fmla="*/ 3 h 165"/>
                <a:gd name="T102" fmla="*/ 284 w 56"/>
                <a:gd name="T103" fmla="*/ 3 h 165"/>
                <a:gd name="T104" fmla="*/ 325 w 56"/>
                <a:gd name="T105" fmla="*/ 3 h 16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 h="165">
                  <a:moveTo>
                    <a:pt x="54" y="12"/>
                  </a:moveTo>
                  <a:lnTo>
                    <a:pt x="55" y="15"/>
                  </a:lnTo>
                  <a:lnTo>
                    <a:pt x="56" y="16"/>
                  </a:lnTo>
                  <a:lnTo>
                    <a:pt x="56" y="19"/>
                  </a:lnTo>
                  <a:lnTo>
                    <a:pt x="56" y="22"/>
                  </a:lnTo>
                  <a:lnTo>
                    <a:pt x="55" y="22"/>
                  </a:lnTo>
                  <a:lnTo>
                    <a:pt x="54" y="38"/>
                  </a:lnTo>
                  <a:lnTo>
                    <a:pt x="52" y="52"/>
                  </a:lnTo>
                  <a:lnTo>
                    <a:pt x="50" y="66"/>
                  </a:lnTo>
                  <a:lnTo>
                    <a:pt x="48" y="81"/>
                  </a:lnTo>
                  <a:lnTo>
                    <a:pt x="47" y="86"/>
                  </a:lnTo>
                  <a:lnTo>
                    <a:pt x="45" y="92"/>
                  </a:lnTo>
                  <a:lnTo>
                    <a:pt x="44" y="98"/>
                  </a:lnTo>
                  <a:lnTo>
                    <a:pt x="44" y="105"/>
                  </a:lnTo>
                  <a:lnTo>
                    <a:pt x="43" y="106"/>
                  </a:lnTo>
                  <a:lnTo>
                    <a:pt x="42" y="109"/>
                  </a:lnTo>
                  <a:lnTo>
                    <a:pt x="42" y="112"/>
                  </a:lnTo>
                  <a:lnTo>
                    <a:pt x="42" y="116"/>
                  </a:lnTo>
                  <a:lnTo>
                    <a:pt x="42" y="114"/>
                  </a:lnTo>
                  <a:lnTo>
                    <a:pt x="41" y="119"/>
                  </a:lnTo>
                  <a:lnTo>
                    <a:pt x="40" y="124"/>
                  </a:lnTo>
                  <a:lnTo>
                    <a:pt x="39" y="130"/>
                  </a:lnTo>
                  <a:lnTo>
                    <a:pt x="39" y="136"/>
                  </a:lnTo>
                  <a:lnTo>
                    <a:pt x="39" y="133"/>
                  </a:lnTo>
                  <a:lnTo>
                    <a:pt x="38" y="138"/>
                  </a:lnTo>
                  <a:lnTo>
                    <a:pt x="36" y="142"/>
                  </a:lnTo>
                  <a:lnTo>
                    <a:pt x="35" y="148"/>
                  </a:lnTo>
                  <a:lnTo>
                    <a:pt x="35" y="154"/>
                  </a:lnTo>
                  <a:lnTo>
                    <a:pt x="34" y="155"/>
                  </a:lnTo>
                  <a:lnTo>
                    <a:pt x="33" y="157"/>
                  </a:lnTo>
                  <a:lnTo>
                    <a:pt x="33" y="159"/>
                  </a:lnTo>
                  <a:lnTo>
                    <a:pt x="33" y="162"/>
                  </a:lnTo>
                  <a:lnTo>
                    <a:pt x="28" y="163"/>
                  </a:lnTo>
                  <a:lnTo>
                    <a:pt x="25" y="163"/>
                  </a:lnTo>
                  <a:lnTo>
                    <a:pt x="21" y="163"/>
                  </a:lnTo>
                  <a:lnTo>
                    <a:pt x="17" y="163"/>
                  </a:lnTo>
                  <a:lnTo>
                    <a:pt x="12" y="163"/>
                  </a:lnTo>
                  <a:lnTo>
                    <a:pt x="7" y="164"/>
                  </a:lnTo>
                  <a:lnTo>
                    <a:pt x="4" y="164"/>
                  </a:lnTo>
                  <a:lnTo>
                    <a:pt x="0" y="165"/>
                  </a:lnTo>
                  <a:lnTo>
                    <a:pt x="0" y="161"/>
                  </a:lnTo>
                  <a:lnTo>
                    <a:pt x="1" y="158"/>
                  </a:lnTo>
                  <a:lnTo>
                    <a:pt x="2" y="156"/>
                  </a:lnTo>
                  <a:lnTo>
                    <a:pt x="2" y="154"/>
                  </a:lnTo>
                  <a:lnTo>
                    <a:pt x="13" y="118"/>
                  </a:lnTo>
                  <a:lnTo>
                    <a:pt x="21" y="79"/>
                  </a:lnTo>
                  <a:lnTo>
                    <a:pt x="27" y="39"/>
                  </a:lnTo>
                  <a:lnTo>
                    <a:pt x="32" y="0"/>
                  </a:lnTo>
                  <a:lnTo>
                    <a:pt x="37" y="3"/>
                  </a:lnTo>
                  <a:lnTo>
                    <a:pt x="42" y="7"/>
                  </a:lnTo>
                  <a:lnTo>
                    <a:pt x="47" y="10"/>
                  </a:lnTo>
                  <a:lnTo>
                    <a:pt x="5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grpSp>
      <p:sp>
        <p:nvSpPr>
          <p:cNvPr id="186" name="Footer Placeholder 2">
            <a:extLst>
              <a:ext uri="{FF2B5EF4-FFF2-40B4-BE49-F238E27FC236}">
                <a16:creationId xmlns:a16="http://schemas.microsoft.com/office/drawing/2014/main" id="{A7DA5A0D-57F9-40D2-9066-0FD8068A8693}"/>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grpSp>
        <p:nvGrpSpPr>
          <p:cNvPr id="188" name="Group 187">
            <a:extLst>
              <a:ext uri="{FF2B5EF4-FFF2-40B4-BE49-F238E27FC236}">
                <a16:creationId xmlns:a16="http://schemas.microsoft.com/office/drawing/2014/main" id="{AA59B58D-9EE7-44F1-9CFA-1D96E826DB92}"/>
              </a:ext>
            </a:extLst>
          </p:cNvPr>
          <p:cNvGrpSpPr>
            <a:grpSpLocks noChangeAspect="1"/>
          </p:cNvGrpSpPr>
          <p:nvPr/>
        </p:nvGrpSpPr>
        <p:grpSpPr>
          <a:xfrm>
            <a:off x="3027144" y="3272396"/>
            <a:ext cx="375085" cy="135384"/>
            <a:chOff x="8867302" y="5901647"/>
            <a:chExt cx="1113389" cy="323516"/>
          </a:xfrm>
        </p:grpSpPr>
        <p:pic>
          <p:nvPicPr>
            <p:cNvPr id="189" name="Picture 104" descr="image">
              <a:extLst>
                <a:ext uri="{FF2B5EF4-FFF2-40B4-BE49-F238E27FC236}">
                  <a16:creationId xmlns:a16="http://schemas.microsoft.com/office/drawing/2014/main" id="{68488366-736C-4851-B785-4C824D9A0C60}"/>
                </a:ext>
              </a:extLst>
            </p:cNvPr>
            <p:cNvPicPr>
              <a:picLocks noChangeAspect="1" noChangeArrowheads="1"/>
            </p:cNvPicPr>
            <p:nvPr userDrawn="1"/>
          </p:nvPicPr>
          <p:blipFill rotWithShape="1">
            <a:blip r:embed="rId18" cstate="email">
              <a:extLst>
                <a:ext uri="{28A0092B-C50C-407E-A947-70E740481C1C}">
                  <a14:useLocalDpi xmlns:a14="http://schemas.microsoft.com/office/drawing/2010/main"/>
                </a:ext>
              </a:extLst>
            </a:blip>
            <a:srcRect l="18214" t="9249" r="18739" b="39639"/>
            <a:stretch/>
          </p:blipFill>
          <p:spPr bwMode="auto">
            <a:xfrm>
              <a:off x="8867302" y="5901647"/>
              <a:ext cx="316484" cy="32351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104" descr="image">
              <a:extLst>
                <a:ext uri="{FF2B5EF4-FFF2-40B4-BE49-F238E27FC236}">
                  <a16:creationId xmlns:a16="http://schemas.microsoft.com/office/drawing/2014/main" id="{6A3D0B9E-1E64-4648-A2E4-7C2110B05D3B}"/>
                </a:ext>
              </a:extLst>
            </p:cNvPr>
            <p:cNvPicPr>
              <a:picLocks noChangeAspect="1" noChangeArrowheads="1"/>
            </p:cNvPicPr>
            <p:nvPr userDrawn="1"/>
          </p:nvPicPr>
          <p:blipFill rotWithShape="1">
            <a:blip r:embed="rId19" cstate="email">
              <a:extLst>
                <a:ext uri="{28A0092B-C50C-407E-A947-70E740481C1C}">
                  <a14:useLocalDpi xmlns:a14="http://schemas.microsoft.com/office/drawing/2010/main"/>
                </a:ext>
              </a:extLst>
            </a:blip>
            <a:srcRect l="12609" t="65638" r="11734" b="9913"/>
            <a:stretch/>
          </p:blipFill>
          <p:spPr bwMode="auto">
            <a:xfrm>
              <a:off x="9240607" y="5912619"/>
              <a:ext cx="740084" cy="301573"/>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Rectangle: Rounded Corners 79">
            <a:extLst>
              <a:ext uri="{FF2B5EF4-FFF2-40B4-BE49-F238E27FC236}">
                <a16:creationId xmlns:a16="http://schemas.microsoft.com/office/drawing/2014/main" id="{895FD12F-3895-418F-9442-93D8DE6235C8}"/>
              </a:ext>
            </a:extLst>
          </p:cNvPr>
          <p:cNvSpPr/>
          <p:nvPr/>
        </p:nvSpPr>
        <p:spPr>
          <a:xfrm>
            <a:off x="1606848" y="97028"/>
            <a:ext cx="381000" cy="169582"/>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0</a:t>
            </a:r>
          </a:p>
        </p:txBody>
      </p:sp>
      <p:sp>
        <p:nvSpPr>
          <p:cNvPr id="81" name="TextBox 80">
            <a:extLst>
              <a:ext uri="{FF2B5EF4-FFF2-40B4-BE49-F238E27FC236}">
                <a16:creationId xmlns:a16="http://schemas.microsoft.com/office/drawing/2014/main" id="{68AD9846-2C89-4AA0-B35F-3D269F4B61EA}"/>
              </a:ext>
            </a:extLst>
          </p:cNvPr>
          <p:cNvSpPr txBox="1"/>
          <p:nvPr/>
        </p:nvSpPr>
        <p:spPr>
          <a:xfrm>
            <a:off x="1939454" y="44165"/>
            <a:ext cx="6266867" cy="276999"/>
          </a:xfrm>
          <a:prstGeom prst="rect">
            <a:avLst/>
          </a:prstGeom>
          <a:noFill/>
        </p:spPr>
        <p:txBody>
          <a:bodyPr wrap="square">
            <a:spAutoFit/>
          </a:bodyPr>
          <a:lstStyle/>
          <a:p>
            <a:pPr>
              <a:defRPr/>
            </a:pPr>
            <a:r>
              <a:rPr lang="en-US" sz="1200" b="1" dirty="0">
                <a:solidFill>
                  <a:srgbClr val="000000"/>
                </a:solidFill>
                <a:latin typeface="Calibri" panose="020F0502020204030204"/>
              </a:rPr>
              <a:t>Ascertain OXAGON stakeholders’ cybersecurity aspirations</a:t>
            </a:r>
          </a:p>
        </p:txBody>
      </p:sp>
      <p:sp>
        <p:nvSpPr>
          <p:cNvPr id="82" name="STAMP">
            <a:extLst>
              <a:ext uri="{FF2B5EF4-FFF2-40B4-BE49-F238E27FC236}">
                <a16:creationId xmlns:a16="http://schemas.microsoft.com/office/drawing/2014/main" id="{6B9A3A24-ABB8-4458-A95F-9EAAEDF19B3A}"/>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algn="ctr">
              <a:defRPr/>
            </a:pPr>
            <a:r>
              <a:rPr lang="en-US" sz="1200" b="1" dirty="0">
                <a:solidFill>
                  <a:srgbClr val="000000"/>
                </a:solidFill>
                <a:latin typeface="Calibri" panose="020F0502020204030204" pitchFamily="34" charset="0"/>
              </a:rPr>
              <a:t>ILLUSTRATIVE</a:t>
            </a:r>
          </a:p>
        </p:txBody>
      </p:sp>
      <p:sp>
        <p:nvSpPr>
          <p:cNvPr id="163" name="Rectangle 162">
            <a:extLst>
              <a:ext uri="{FF2B5EF4-FFF2-40B4-BE49-F238E27FC236}">
                <a16:creationId xmlns:a16="http://schemas.microsoft.com/office/drawing/2014/main" id="{3641094D-D958-4254-8FE6-165AFEBBDEF2}"/>
              </a:ext>
            </a:extLst>
          </p:cNvPr>
          <p:cNvSpPr/>
          <p:nvPr/>
        </p:nvSpPr>
        <p:spPr bwMode="auto">
          <a:xfrm>
            <a:off x="613621" y="131503"/>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97E9424C-E7A3-4FB5-B8AD-D84205D7CC27}"/>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65" name="Rectangle 164">
            <a:extLst>
              <a:ext uri="{FF2B5EF4-FFF2-40B4-BE49-F238E27FC236}">
                <a16:creationId xmlns:a16="http://schemas.microsoft.com/office/drawing/2014/main" id="{D2781EF6-FE93-4A17-B61F-EA6EA309AC5A}"/>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66" name="Rectangle 165">
            <a:extLst>
              <a:ext uri="{FF2B5EF4-FFF2-40B4-BE49-F238E27FC236}">
                <a16:creationId xmlns:a16="http://schemas.microsoft.com/office/drawing/2014/main" id="{B0B7BF92-F343-405E-A657-37F0246AEA96}"/>
              </a:ext>
            </a:extLst>
          </p:cNvPr>
          <p:cNvSpPr/>
          <p:nvPr/>
        </p:nvSpPr>
        <p:spPr bwMode="auto">
          <a:xfrm>
            <a:off x="704428" y="68528"/>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136C48BE-C434-4398-B2E6-EDA421599F37}"/>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68" name="Rectangle 167">
            <a:extLst>
              <a:ext uri="{FF2B5EF4-FFF2-40B4-BE49-F238E27FC236}">
                <a16:creationId xmlns:a16="http://schemas.microsoft.com/office/drawing/2014/main" id="{B23C4EF8-C1B2-44A4-A894-D7A3889C473D}"/>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69" name="Rectangle 168">
            <a:extLst>
              <a:ext uri="{FF2B5EF4-FFF2-40B4-BE49-F238E27FC236}">
                <a16:creationId xmlns:a16="http://schemas.microsoft.com/office/drawing/2014/main" id="{83D37EE5-05A3-4E1D-AC8F-B77F3CD379B0}"/>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70" name="Rectangle 169">
            <a:extLst>
              <a:ext uri="{FF2B5EF4-FFF2-40B4-BE49-F238E27FC236}">
                <a16:creationId xmlns:a16="http://schemas.microsoft.com/office/drawing/2014/main" id="{B55D226C-E55B-4974-AA2E-44E7E4AAE114}"/>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71" name="Rectangle 170">
            <a:extLst>
              <a:ext uri="{FF2B5EF4-FFF2-40B4-BE49-F238E27FC236}">
                <a16:creationId xmlns:a16="http://schemas.microsoft.com/office/drawing/2014/main" id="{BD9C8AA3-EF2F-418F-9250-72AF43EAF842}"/>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72" name="Rectangle 171">
            <a:extLst>
              <a:ext uri="{FF2B5EF4-FFF2-40B4-BE49-F238E27FC236}">
                <a16:creationId xmlns:a16="http://schemas.microsoft.com/office/drawing/2014/main" id="{03808913-313E-4025-B860-E0513A51DF6A}"/>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73" name="Rectangle 172">
            <a:extLst>
              <a:ext uri="{FF2B5EF4-FFF2-40B4-BE49-F238E27FC236}">
                <a16:creationId xmlns:a16="http://schemas.microsoft.com/office/drawing/2014/main" id="{6BB583E7-EBBF-4F44-A4B3-39BD632DDAC2}"/>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74" name="Rectangle 173">
            <a:extLst>
              <a:ext uri="{FF2B5EF4-FFF2-40B4-BE49-F238E27FC236}">
                <a16:creationId xmlns:a16="http://schemas.microsoft.com/office/drawing/2014/main" id="{1471DF57-5E59-4E89-BD0D-A9BA66745573}"/>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75" name="Rectangle 174">
            <a:extLst>
              <a:ext uri="{FF2B5EF4-FFF2-40B4-BE49-F238E27FC236}">
                <a16:creationId xmlns:a16="http://schemas.microsoft.com/office/drawing/2014/main" id="{D61EB08B-C6BD-499D-B993-8F3796A56872}"/>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76" name="Rectangle 175">
            <a:extLst>
              <a:ext uri="{FF2B5EF4-FFF2-40B4-BE49-F238E27FC236}">
                <a16:creationId xmlns:a16="http://schemas.microsoft.com/office/drawing/2014/main" id="{770CAE8C-3F10-41D4-8CA6-94DCE5FCB044}"/>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77" name="Rectangle 176">
            <a:extLst>
              <a:ext uri="{FF2B5EF4-FFF2-40B4-BE49-F238E27FC236}">
                <a16:creationId xmlns:a16="http://schemas.microsoft.com/office/drawing/2014/main" id="{BC4A5057-11AA-4556-93C9-188DD5C6D03A}"/>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455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103" name="Rectangle 18">
            <a:extLst>
              <a:ext uri="{FF2B5EF4-FFF2-40B4-BE49-F238E27FC236}">
                <a16:creationId xmlns:a16="http://schemas.microsoft.com/office/drawing/2014/main" id="{FA07D9E5-9BD3-438B-915E-D33F8DF85B50}"/>
              </a:ext>
            </a:extLst>
          </p:cNvPr>
          <p:cNvSpPr>
            <a:spLocks noChangeArrowheads="1"/>
          </p:cNvSpPr>
          <p:nvPr/>
        </p:nvSpPr>
        <p:spPr bwMode="gray">
          <a:xfrm>
            <a:off x="1201903" y="2126362"/>
            <a:ext cx="2478683" cy="1920725"/>
          </a:xfrm>
          <a:prstGeom prst="rect">
            <a:avLst/>
          </a:prstGeom>
          <a:noFill/>
          <a:ln w="9525"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lumMod val="20000"/>
                    <a:lumOff val="80000"/>
                  </a:schemeClr>
                </a:solidFill>
              </a14:hiddenFill>
            </a:ext>
          </a:extLst>
        </p:spPr>
        <p:txBody>
          <a:bodyPr wrap="square" lIns="62307" tIns="32400" rIns="62307" bIns="32400" anchor="ctr"/>
          <a:lstStyle/>
          <a:p>
            <a:pPr marL="0" marR="0" lvl="0" indent="0" algn="ctr" defTabSz="742915" rtl="0" eaLnBrk="1" fontAlgn="auto" latinLnBrk="0" hangingPunct="1">
              <a:lnSpc>
                <a:spcPct val="100000"/>
              </a:lnSpc>
              <a:spcBef>
                <a:spcPts val="0"/>
              </a:spcBef>
              <a:spcAft>
                <a:spcPts val="0"/>
              </a:spcAft>
              <a:buClrTx/>
              <a:buSzTx/>
              <a:buFontTx/>
              <a:buNone/>
              <a:tabLst/>
              <a:defRPr/>
            </a:pPr>
            <a:endParaRPr kumimoji="0" lang="en-US" sz="894" b="1" i="1" u="none" strike="noStrike" kern="0" cap="none" spc="0" normalizeH="0" baseline="0" noProof="0" dirty="0">
              <a:ln>
                <a:noFill/>
              </a:ln>
              <a:solidFill>
                <a:srgbClr val="243646">
                  <a:lumMod val="75000"/>
                </a:srgbClr>
              </a:solidFill>
              <a:effectLst/>
              <a:uLnTx/>
              <a:uFillTx/>
              <a:latin typeface="Calibri" panose="020F0502020204030204"/>
              <a:ea typeface="+mn-ea"/>
              <a:cs typeface="Dubai" panose="020B0503030403030204" pitchFamily="34" charset="-78"/>
            </a:endParaRPr>
          </a:p>
        </p:txBody>
      </p:sp>
      <p:sp>
        <p:nvSpPr>
          <p:cNvPr id="105" name="Rectangle 18">
            <a:extLst>
              <a:ext uri="{FF2B5EF4-FFF2-40B4-BE49-F238E27FC236}">
                <a16:creationId xmlns:a16="http://schemas.microsoft.com/office/drawing/2014/main" id="{156EB4C0-BCAC-4FB2-AADE-51712CCC72E7}"/>
              </a:ext>
            </a:extLst>
          </p:cNvPr>
          <p:cNvSpPr>
            <a:spLocks noChangeArrowheads="1"/>
          </p:cNvSpPr>
          <p:nvPr/>
        </p:nvSpPr>
        <p:spPr bwMode="gray">
          <a:xfrm>
            <a:off x="907091" y="1793280"/>
            <a:ext cx="3055309" cy="4531320"/>
          </a:xfrm>
          <a:prstGeom prst="rect">
            <a:avLst/>
          </a:prstGeom>
          <a:noFill/>
          <a:ln w="2857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a:solidFill>
                  <a:schemeClr val="accent1">
                    <a:lumMod val="20000"/>
                    <a:lumOff val="80000"/>
                  </a:schemeClr>
                </a:solidFill>
              </a14:hiddenFill>
            </a:ext>
          </a:extLst>
        </p:spPr>
        <p:txBody>
          <a:bodyPr wrap="square" lIns="62307" tIns="32400" rIns="62307" bIns="32400" anchor="ctr"/>
          <a:lstStyle/>
          <a:p>
            <a:pPr marL="0" marR="0" lvl="0" indent="0" algn="ctr" defTabSz="742915" rtl="0" eaLnBrk="1" fontAlgn="auto" latinLnBrk="0" hangingPunct="1">
              <a:lnSpc>
                <a:spcPct val="100000"/>
              </a:lnSpc>
              <a:spcBef>
                <a:spcPts val="0"/>
              </a:spcBef>
              <a:spcAft>
                <a:spcPts val="0"/>
              </a:spcAft>
              <a:buClrTx/>
              <a:buSzTx/>
              <a:buFontTx/>
              <a:buNone/>
              <a:tabLst/>
              <a:defRPr/>
            </a:pPr>
            <a:endParaRPr kumimoji="0" lang="en-US" sz="894" b="1" i="1" u="none" strike="noStrike" kern="0" cap="none" spc="0" normalizeH="0" baseline="0" noProof="0" dirty="0">
              <a:ln>
                <a:noFill/>
              </a:ln>
              <a:solidFill>
                <a:srgbClr val="243646">
                  <a:lumMod val="75000"/>
                </a:srgbClr>
              </a:solidFill>
              <a:effectLst/>
              <a:uLnTx/>
              <a:uFillTx/>
              <a:latin typeface="Calibri" panose="020F0502020204030204"/>
              <a:ea typeface="+mn-ea"/>
              <a:cs typeface="Dubai" panose="020B0503030403030204" pitchFamily="34" charset="-78"/>
            </a:endParaRPr>
          </a:p>
        </p:txBody>
      </p:sp>
      <p:sp>
        <p:nvSpPr>
          <p:cNvPr id="63" name="Rectangle 18">
            <a:extLst>
              <a:ext uri="{FF2B5EF4-FFF2-40B4-BE49-F238E27FC236}">
                <a16:creationId xmlns:a16="http://schemas.microsoft.com/office/drawing/2014/main" id="{C6BC2474-3010-4AE8-BEF9-79BFFC277CE8}"/>
              </a:ext>
            </a:extLst>
          </p:cNvPr>
          <p:cNvSpPr>
            <a:spLocks noChangeArrowheads="1"/>
          </p:cNvSpPr>
          <p:nvPr/>
        </p:nvSpPr>
        <p:spPr bwMode="gray">
          <a:xfrm>
            <a:off x="1358532" y="2481556"/>
            <a:ext cx="2165424" cy="1500459"/>
          </a:xfrm>
          <a:prstGeom prst="rect">
            <a:avLst/>
          </a:prstGeom>
          <a:solidFill>
            <a:schemeClr val="bg1">
              <a:lumMod val="95000"/>
            </a:schemeClr>
          </a:solidFill>
          <a:ln w="9525" cap="flat" cmpd="sng" algn="ctr">
            <a:noFill/>
            <a:prstDash val="dash"/>
            <a:round/>
            <a:headEnd type="none" w="med" len="med"/>
            <a:tailEnd type="none" w="med" len="med"/>
          </a:ln>
          <a:effectLst/>
        </p:spPr>
        <p:txBody>
          <a:bodyPr wrap="square" lIns="62307" tIns="32400" rIns="62307" bIns="32400" anchor="ctr"/>
          <a:lstStyle/>
          <a:p>
            <a:pPr marL="0" marR="0" lvl="0" indent="0" algn="ctr" defTabSz="742915" rtl="0" eaLnBrk="1" fontAlgn="auto" latinLnBrk="0" hangingPunct="1">
              <a:lnSpc>
                <a:spcPct val="100000"/>
              </a:lnSpc>
              <a:spcBef>
                <a:spcPts val="0"/>
              </a:spcBef>
              <a:spcAft>
                <a:spcPts val="0"/>
              </a:spcAft>
              <a:buClrTx/>
              <a:buSzTx/>
              <a:buFontTx/>
              <a:buNone/>
              <a:tabLst/>
              <a:defRPr/>
            </a:pPr>
            <a:endParaRPr kumimoji="0" lang="en-US" sz="894" b="1" i="1" u="none" strike="noStrike" kern="0" cap="none" spc="0" normalizeH="0" baseline="0" noProof="0" dirty="0">
              <a:ln>
                <a:noFill/>
              </a:ln>
              <a:solidFill>
                <a:srgbClr val="243646">
                  <a:lumMod val="75000"/>
                </a:srgbClr>
              </a:solidFill>
              <a:effectLst/>
              <a:uLnTx/>
              <a:uFillTx/>
              <a:latin typeface="Calibri" panose="020F0502020204030204"/>
              <a:ea typeface="+mn-ea"/>
              <a:cs typeface="Dubai" panose="020B0503030403030204" pitchFamily="34" charset="-78"/>
            </a:endParaRPr>
          </a:p>
        </p:txBody>
      </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a:xfrm>
            <a:off x="722283" y="173774"/>
            <a:ext cx="10764458" cy="849809"/>
          </a:xfrm>
        </p:spPr>
        <p:txBody>
          <a:bodyPr vert="horz" lIns="0" tIns="0" rIns="0" bIns="0" rtlCol="0" anchor="b">
            <a:noAutofit/>
          </a:bodyPr>
          <a:lstStyle/>
          <a:p>
            <a:r>
              <a:rPr lang="en-US" dirty="0">
                <a:solidFill>
                  <a:schemeClr val="tx1"/>
                </a:solidFill>
              </a:rPr>
              <a:t>We will also engage with key internal and external stakeholders to better understand the project’s context and aspirations and gather relevant information to execute the project</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5169722" y="1112624"/>
            <a:ext cx="1852558" cy="215444"/>
          </a:xfrm>
        </p:spPr>
        <p:txBody>
          <a:bodyPr/>
          <a:lstStyle/>
          <a:p>
            <a:pPr algn="ctr" eaLnBrk="0" fontAlgn="base" hangingPunct="0"/>
            <a:r>
              <a:rPr lang="en-US" dirty="0"/>
              <a:t>Stakeholder Engagement</a:t>
            </a:r>
          </a:p>
        </p:txBody>
      </p:sp>
      <p:sp>
        <p:nvSpPr>
          <p:cNvPr id="45" name="Right Arrow 24">
            <a:extLst>
              <a:ext uri="{FF2B5EF4-FFF2-40B4-BE49-F238E27FC236}">
                <a16:creationId xmlns:a16="http://schemas.microsoft.com/office/drawing/2014/main" id="{89537228-4F94-47F4-96A1-E3712AB35AA4}"/>
              </a:ext>
            </a:extLst>
          </p:cNvPr>
          <p:cNvSpPr/>
          <p:nvPr/>
        </p:nvSpPr>
        <p:spPr bwMode="auto">
          <a:xfrm>
            <a:off x="3810000" y="3436145"/>
            <a:ext cx="5029200" cy="984635"/>
          </a:xfrm>
          <a:prstGeom prst="rightArrow">
            <a:avLst>
              <a:gd name="adj1" fmla="val 50000"/>
              <a:gd name="adj2" fmla="val 30867"/>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rot="0" spcFirstLastPara="0" vertOverflow="overflow" horzOverflow="overflow" vert="horz" wrap="square" lIns="63304" tIns="31653" rIns="63304" bIns="31653" numCol="1" spcCol="0" rtlCol="0" fromWordArt="0" anchor="ctr" anchorCtr="0" forceAA="0" compatLnSpc="1">
            <a:prstTxWarp prst="textNoShape">
              <a:avLst/>
            </a:prstTxWarp>
            <a:noAutofit/>
          </a:bodyPr>
          <a:lstStyle/>
          <a:p>
            <a:pPr marL="0" marR="0" lvl="0" indent="0" algn="ctr" defTabSz="742915"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TextBox 45">
            <a:extLst>
              <a:ext uri="{FF2B5EF4-FFF2-40B4-BE49-F238E27FC236}">
                <a16:creationId xmlns:a16="http://schemas.microsoft.com/office/drawing/2014/main" id="{0FFEB8D0-8EDE-453F-AD48-A1DB959D6867}"/>
              </a:ext>
            </a:extLst>
          </p:cNvPr>
          <p:cNvSpPr txBox="1"/>
          <p:nvPr/>
        </p:nvSpPr>
        <p:spPr bwMode="gray">
          <a:xfrm>
            <a:off x="9706361" y="1680375"/>
            <a:ext cx="857686" cy="17504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7148" tIns="38025" rIns="37148" bIns="38025" anchor="ctr" anchorCtr="0">
            <a:noAutofit/>
          </a:bodyPr>
          <a:lstStyle>
            <a:defPPr>
              <a:defRPr lang="en-US"/>
            </a:defPPr>
            <a:lvl1pPr algn="ctr" defTabSz="914400" eaLnBrk="0" fontAlgn="base" hangingPunct="0">
              <a:spcBef>
                <a:spcPct val="50000"/>
              </a:spcBef>
              <a:spcAft>
                <a:spcPct val="0"/>
              </a:spcAft>
              <a:defRPr sz="1400" b="1">
                <a:solidFill>
                  <a:srgbClr val="000000"/>
                </a:soli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ctr" defTabSz="74295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Output</a:t>
            </a:r>
          </a:p>
        </p:txBody>
      </p:sp>
      <p:grpSp>
        <p:nvGrpSpPr>
          <p:cNvPr id="47" name="Group 46">
            <a:extLst>
              <a:ext uri="{FF2B5EF4-FFF2-40B4-BE49-F238E27FC236}">
                <a16:creationId xmlns:a16="http://schemas.microsoft.com/office/drawing/2014/main" id="{11F8682F-9879-4102-942C-23A6002D8A18}"/>
              </a:ext>
            </a:extLst>
          </p:cNvPr>
          <p:cNvGrpSpPr/>
          <p:nvPr/>
        </p:nvGrpSpPr>
        <p:grpSpPr>
          <a:xfrm>
            <a:off x="4322104" y="1544172"/>
            <a:ext cx="3983696" cy="4768580"/>
            <a:chOff x="4603839" y="1907601"/>
            <a:chExt cx="3074570" cy="3828088"/>
          </a:xfrm>
        </p:grpSpPr>
        <p:sp>
          <p:nvSpPr>
            <p:cNvPr id="48" name="AutoShape 4">
              <a:extLst>
                <a:ext uri="{FF2B5EF4-FFF2-40B4-BE49-F238E27FC236}">
                  <a16:creationId xmlns:a16="http://schemas.microsoft.com/office/drawing/2014/main" id="{9CE0B947-85AC-46F6-988C-94D7A3272B89}"/>
                </a:ext>
              </a:extLst>
            </p:cNvPr>
            <p:cNvSpPr>
              <a:spLocks noChangeArrowheads="1"/>
            </p:cNvSpPr>
            <p:nvPr/>
          </p:nvSpPr>
          <p:spPr bwMode="auto">
            <a:xfrm>
              <a:off x="4603839" y="2220923"/>
              <a:ext cx="3074570" cy="3514766"/>
            </a:xfrm>
            <a:prstGeom prst="roundRect">
              <a:avLst>
                <a:gd name="adj" fmla="val 4071"/>
              </a:avLst>
            </a:prstGeom>
            <a:solidFill>
              <a:schemeClr val="accent1"/>
            </a:solidFill>
            <a:ln w="9525" cap="flat" cmpd="sng" algn="ctr">
              <a:noFill/>
              <a:prstDash val="solid"/>
              <a:round/>
              <a:headEnd type="none" w="med" len="med"/>
              <a:tailEnd type="none" w="med" len="med"/>
            </a:ln>
            <a:effectLst/>
          </p:spPr>
          <p:txBody>
            <a:bodyPr wrap="square" lIns="62307" tIns="32400" rIns="62307" bIns="32400" anchor="ctr"/>
            <a:lstStyle/>
            <a:p>
              <a:pPr marL="0" marR="0" lvl="0" indent="0" algn="l" defTabSz="742915" rtl="0" eaLnBrk="1" fontAlgn="auto" latinLnBrk="0" hangingPunct="1">
                <a:lnSpc>
                  <a:spcPct val="100000"/>
                </a:lnSpc>
                <a:spcBef>
                  <a:spcPts val="0"/>
                </a:spcBef>
                <a:spcAft>
                  <a:spcPts val="0"/>
                </a:spcAft>
                <a:buClrTx/>
                <a:buSzTx/>
                <a:buFontTx/>
                <a:buNone/>
                <a:tabLst/>
                <a:defRPr/>
              </a:pPr>
              <a:endParaRPr kumimoji="0" lang="en-US" altLang="en-US" sz="692" b="1"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
          <p:nvSpPr>
            <p:cNvPr id="49" name="Rectangle 6">
              <a:extLst>
                <a:ext uri="{FF2B5EF4-FFF2-40B4-BE49-F238E27FC236}">
                  <a16:creationId xmlns:a16="http://schemas.microsoft.com/office/drawing/2014/main" id="{B0AAD57A-10D5-4D3B-AA38-C49723011414}"/>
                </a:ext>
              </a:extLst>
            </p:cNvPr>
            <p:cNvSpPr>
              <a:spLocks noChangeArrowheads="1"/>
            </p:cNvSpPr>
            <p:nvPr/>
          </p:nvSpPr>
          <p:spPr bwMode="auto">
            <a:xfrm>
              <a:off x="4770530" y="2336291"/>
              <a:ext cx="2741188" cy="29315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742915" rtl="0" eaLnBrk="1" fontAlgn="auto" latinLnBrk="0" hangingPunct="1">
                <a:lnSpc>
                  <a:spcPct val="100000"/>
                </a:lnSpc>
                <a:spcBef>
                  <a:spcPts val="0"/>
                </a:spcBef>
                <a:spcAft>
                  <a:spcPts val="0"/>
                </a:spcAft>
                <a:buClrTx/>
                <a:buSzTx/>
                <a:buFontTx/>
                <a:buNone/>
                <a:tabLst/>
                <a:defRPr/>
              </a:pPr>
              <a:endParaRPr kumimoji="0" lang="en-US" sz="1246"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4" name="Rectangle 7">
              <a:extLst>
                <a:ext uri="{FF2B5EF4-FFF2-40B4-BE49-F238E27FC236}">
                  <a16:creationId xmlns:a16="http://schemas.microsoft.com/office/drawing/2014/main" id="{7CF6D2EF-9D79-4F48-9A64-DB04DD67BB5D}"/>
                </a:ext>
              </a:extLst>
            </p:cNvPr>
            <p:cNvSpPr>
              <a:spLocks noChangeArrowheads="1"/>
            </p:cNvSpPr>
            <p:nvPr/>
          </p:nvSpPr>
          <p:spPr bwMode="auto">
            <a:xfrm>
              <a:off x="4736170" y="2361135"/>
              <a:ext cx="2809909" cy="29315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742915" rtl="0" eaLnBrk="1" fontAlgn="auto" latinLnBrk="0" hangingPunct="1">
                <a:lnSpc>
                  <a:spcPct val="100000"/>
                </a:lnSpc>
                <a:spcBef>
                  <a:spcPts val="0"/>
                </a:spcBef>
                <a:spcAft>
                  <a:spcPts val="0"/>
                </a:spcAft>
                <a:buClrTx/>
                <a:buSzTx/>
                <a:buFontTx/>
                <a:buNone/>
                <a:tabLst/>
                <a:defRPr/>
              </a:pPr>
              <a:endParaRPr kumimoji="0" lang="en-US" sz="1246"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5" name="Rectangle 8">
              <a:extLst>
                <a:ext uri="{FF2B5EF4-FFF2-40B4-BE49-F238E27FC236}">
                  <a16:creationId xmlns:a16="http://schemas.microsoft.com/office/drawing/2014/main" id="{143C98FC-6BF3-47FE-8F32-A2F79C711286}"/>
                </a:ext>
              </a:extLst>
            </p:cNvPr>
            <p:cNvSpPr>
              <a:spLocks noChangeArrowheads="1"/>
            </p:cNvSpPr>
            <p:nvPr/>
          </p:nvSpPr>
          <p:spPr bwMode="auto">
            <a:xfrm>
              <a:off x="4703718" y="2394258"/>
              <a:ext cx="2874812" cy="3228002"/>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742915" rtl="0" eaLnBrk="1" fontAlgn="auto" latinLnBrk="0" hangingPunct="1">
                <a:lnSpc>
                  <a:spcPct val="100000"/>
                </a:lnSpc>
                <a:spcBef>
                  <a:spcPts val="0"/>
                </a:spcBef>
                <a:spcAft>
                  <a:spcPts val="0"/>
                </a:spcAft>
                <a:buClrTx/>
                <a:buSzTx/>
                <a:buFontTx/>
                <a:buNone/>
                <a:tabLst/>
                <a:defRPr/>
              </a:pPr>
              <a:endParaRPr kumimoji="0" lang="en-US" sz="1246"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 name="Freeform 10">
              <a:extLst>
                <a:ext uri="{FF2B5EF4-FFF2-40B4-BE49-F238E27FC236}">
                  <a16:creationId xmlns:a16="http://schemas.microsoft.com/office/drawing/2014/main" id="{166E0CA2-3E44-4A69-9F54-ADB0A7213B40}"/>
                </a:ext>
              </a:extLst>
            </p:cNvPr>
            <p:cNvSpPr>
              <a:spLocks/>
            </p:cNvSpPr>
            <p:nvPr/>
          </p:nvSpPr>
          <p:spPr bwMode="auto">
            <a:xfrm>
              <a:off x="6419919" y="2288115"/>
              <a:ext cx="336255" cy="105224"/>
            </a:xfrm>
            <a:custGeom>
              <a:avLst/>
              <a:gdLst>
                <a:gd name="T0" fmla="*/ 24 w 237"/>
                <a:gd name="T1" fmla="*/ 3 h 80"/>
                <a:gd name="T2" fmla="*/ 67 w 237"/>
                <a:gd name="T3" fmla="*/ 8 h 80"/>
                <a:gd name="T4" fmla="*/ 106 w 237"/>
                <a:gd name="T5" fmla="*/ 13 h 80"/>
                <a:gd name="T6" fmla="*/ 138 w 237"/>
                <a:gd name="T7" fmla="*/ 19 h 80"/>
                <a:gd name="T8" fmla="*/ 165 w 237"/>
                <a:gd name="T9" fmla="*/ 25 h 80"/>
                <a:gd name="T10" fmla="*/ 187 w 237"/>
                <a:gd name="T11" fmla="*/ 32 h 80"/>
                <a:gd name="T12" fmla="*/ 203 w 237"/>
                <a:gd name="T13" fmla="*/ 39 h 80"/>
                <a:gd name="T14" fmla="*/ 213 w 237"/>
                <a:gd name="T15" fmla="*/ 46 h 80"/>
                <a:gd name="T16" fmla="*/ 219 w 237"/>
                <a:gd name="T17" fmla="*/ 53 h 80"/>
                <a:gd name="T18" fmla="*/ 223 w 237"/>
                <a:gd name="T19" fmla="*/ 59 h 80"/>
                <a:gd name="T20" fmla="*/ 227 w 237"/>
                <a:gd name="T21" fmla="*/ 65 h 80"/>
                <a:gd name="T22" fmla="*/ 230 w 237"/>
                <a:gd name="T23" fmla="*/ 69 h 80"/>
                <a:gd name="T24" fmla="*/ 232 w 237"/>
                <a:gd name="T25" fmla="*/ 73 h 80"/>
                <a:gd name="T26" fmla="*/ 234 w 237"/>
                <a:gd name="T27" fmla="*/ 76 h 80"/>
                <a:gd name="T28" fmla="*/ 235 w 237"/>
                <a:gd name="T29" fmla="*/ 78 h 80"/>
                <a:gd name="T30" fmla="*/ 236 w 237"/>
                <a:gd name="T31" fmla="*/ 79 h 80"/>
                <a:gd name="T32" fmla="*/ 236 w 237"/>
                <a:gd name="T33" fmla="*/ 79 h 80"/>
                <a:gd name="T34" fmla="*/ 232 w 237"/>
                <a:gd name="T35" fmla="*/ 79 h 80"/>
                <a:gd name="T36" fmla="*/ 225 w 237"/>
                <a:gd name="T37" fmla="*/ 79 h 80"/>
                <a:gd name="T38" fmla="*/ 214 w 237"/>
                <a:gd name="T39" fmla="*/ 79 h 80"/>
                <a:gd name="T40" fmla="*/ 199 w 237"/>
                <a:gd name="T41" fmla="*/ 79 h 80"/>
                <a:gd name="T42" fmla="*/ 180 w 237"/>
                <a:gd name="T43" fmla="*/ 79 h 80"/>
                <a:gd name="T44" fmla="*/ 158 w 237"/>
                <a:gd name="T45" fmla="*/ 79 h 80"/>
                <a:gd name="T46" fmla="*/ 132 w 237"/>
                <a:gd name="T47" fmla="*/ 79 h 80"/>
                <a:gd name="T48" fmla="*/ 104 w 237"/>
                <a:gd name="T49" fmla="*/ 79 h 80"/>
                <a:gd name="T50" fmla="*/ 78 w 237"/>
                <a:gd name="T51" fmla="*/ 79 h 80"/>
                <a:gd name="T52" fmla="*/ 56 w 237"/>
                <a:gd name="T53" fmla="*/ 79 h 80"/>
                <a:gd name="T54" fmla="*/ 37 w 237"/>
                <a:gd name="T55" fmla="*/ 79 h 80"/>
                <a:gd name="T56" fmla="*/ 22 w 237"/>
                <a:gd name="T57" fmla="*/ 79 h 80"/>
                <a:gd name="T58" fmla="*/ 11 w 237"/>
                <a:gd name="T59" fmla="*/ 79 h 80"/>
                <a:gd name="T60" fmla="*/ 4 w 237"/>
                <a:gd name="T61" fmla="*/ 79 h 80"/>
                <a:gd name="T62" fmla="*/ 0 w 237"/>
                <a:gd name="T63" fmla="*/ 79 h 80"/>
                <a:gd name="T64" fmla="*/ 0 w 237"/>
                <a:gd name="T65" fmla="*/ 79 h 80"/>
                <a:gd name="T66" fmla="*/ 0 w 237"/>
                <a:gd name="T67" fmla="*/ 76 h 80"/>
                <a:gd name="T68" fmla="*/ 0 w 237"/>
                <a:gd name="T69" fmla="*/ 71 h 80"/>
                <a:gd name="T70" fmla="*/ 0 w 237"/>
                <a:gd name="T71" fmla="*/ 64 h 80"/>
                <a:gd name="T72" fmla="*/ 0 w 237"/>
                <a:gd name="T73" fmla="*/ 54 h 80"/>
                <a:gd name="T74" fmla="*/ 0 w 237"/>
                <a:gd name="T75" fmla="*/ 42 h 80"/>
                <a:gd name="T76" fmla="*/ 0 w 237"/>
                <a:gd name="T77" fmla="*/ 27 h 80"/>
                <a:gd name="T78" fmla="*/ 0 w 237"/>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7" h="80">
                  <a:moveTo>
                    <a:pt x="0" y="0"/>
                  </a:moveTo>
                  <a:lnTo>
                    <a:pt x="24" y="3"/>
                  </a:lnTo>
                  <a:lnTo>
                    <a:pt x="46" y="5"/>
                  </a:lnTo>
                  <a:lnTo>
                    <a:pt x="67" y="8"/>
                  </a:lnTo>
                  <a:lnTo>
                    <a:pt x="87" y="11"/>
                  </a:lnTo>
                  <a:lnTo>
                    <a:pt x="106" y="13"/>
                  </a:lnTo>
                  <a:lnTo>
                    <a:pt x="123" y="16"/>
                  </a:lnTo>
                  <a:lnTo>
                    <a:pt x="138" y="19"/>
                  </a:lnTo>
                  <a:lnTo>
                    <a:pt x="152" y="22"/>
                  </a:lnTo>
                  <a:lnTo>
                    <a:pt x="165" y="25"/>
                  </a:lnTo>
                  <a:lnTo>
                    <a:pt x="177" y="29"/>
                  </a:lnTo>
                  <a:lnTo>
                    <a:pt x="187" y="32"/>
                  </a:lnTo>
                  <a:lnTo>
                    <a:pt x="196" y="35"/>
                  </a:lnTo>
                  <a:lnTo>
                    <a:pt x="203" y="39"/>
                  </a:lnTo>
                  <a:lnTo>
                    <a:pt x="209" y="42"/>
                  </a:lnTo>
                  <a:lnTo>
                    <a:pt x="213" y="46"/>
                  </a:lnTo>
                  <a:lnTo>
                    <a:pt x="216" y="49"/>
                  </a:lnTo>
                  <a:lnTo>
                    <a:pt x="219" y="53"/>
                  </a:lnTo>
                  <a:lnTo>
                    <a:pt x="221" y="56"/>
                  </a:lnTo>
                  <a:lnTo>
                    <a:pt x="223" y="59"/>
                  </a:lnTo>
                  <a:lnTo>
                    <a:pt x="225" y="62"/>
                  </a:lnTo>
                  <a:lnTo>
                    <a:pt x="227" y="65"/>
                  </a:lnTo>
                  <a:lnTo>
                    <a:pt x="228" y="67"/>
                  </a:lnTo>
                  <a:lnTo>
                    <a:pt x="230" y="69"/>
                  </a:lnTo>
                  <a:lnTo>
                    <a:pt x="231" y="71"/>
                  </a:lnTo>
                  <a:lnTo>
                    <a:pt x="232" y="73"/>
                  </a:lnTo>
                  <a:lnTo>
                    <a:pt x="233" y="75"/>
                  </a:lnTo>
                  <a:lnTo>
                    <a:pt x="234" y="76"/>
                  </a:lnTo>
                  <a:lnTo>
                    <a:pt x="235" y="77"/>
                  </a:lnTo>
                  <a:lnTo>
                    <a:pt x="235" y="78"/>
                  </a:lnTo>
                  <a:lnTo>
                    <a:pt x="236" y="78"/>
                  </a:lnTo>
                  <a:lnTo>
                    <a:pt x="236" y="79"/>
                  </a:lnTo>
                  <a:lnTo>
                    <a:pt x="234" y="79"/>
                  </a:lnTo>
                  <a:lnTo>
                    <a:pt x="232" y="79"/>
                  </a:lnTo>
                  <a:lnTo>
                    <a:pt x="229" y="79"/>
                  </a:lnTo>
                  <a:lnTo>
                    <a:pt x="225" y="79"/>
                  </a:lnTo>
                  <a:lnTo>
                    <a:pt x="220" y="79"/>
                  </a:lnTo>
                  <a:lnTo>
                    <a:pt x="214" y="79"/>
                  </a:lnTo>
                  <a:lnTo>
                    <a:pt x="207" y="79"/>
                  </a:lnTo>
                  <a:lnTo>
                    <a:pt x="199" y="79"/>
                  </a:lnTo>
                  <a:lnTo>
                    <a:pt x="190" y="79"/>
                  </a:lnTo>
                  <a:lnTo>
                    <a:pt x="180" y="79"/>
                  </a:lnTo>
                  <a:lnTo>
                    <a:pt x="170" y="79"/>
                  </a:lnTo>
                  <a:lnTo>
                    <a:pt x="158" y="79"/>
                  </a:lnTo>
                  <a:lnTo>
                    <a:pt x="146" y="79"/>
                  </a:lnTo>
                  <a:lnTo>
                    <a:pt x="132" y="79"/>
                  </a:lnTo>
                  <a:lnTo>
                    <a:pt x="118" y="79"/>
                  </a:lnTo>
                  <a:lnTo>
                    <a:pt x="104" y="79"/>
                  </a:lnTo>
                  <a:lnTo>
                    <a:pt x="90" y="79"/>
                  </a:lnTo>
                  <a:lnTo>
                    <a:pt x="78" y="79"/>
                  </a:lnTo>
                  <a:lnTo>
                    <a:pt x="66" y="79"/>
                  </a:lnTo>
                  <a:lnTo>
                    <a:pt x="56" y="79"/>
                  </a:lnTo>
                  <a:lnTo>
                    <a:pt x="46" y="79"/>
                  </a:lnTo>
                  <a:lnTo>
                    <a:pt x="37" y="79"/>
                  </a:lnTo>
                  <a:lnTo>
                    <a:pt x="29" y="79"/>
                  </a:lnTo>
                  <a:lnTo>
                    <a:pt x="22" y="79"/>
                  </a:lnTo>
                  <a:lnTo>
                    <a:pt x="16" y="79"/>
                  </a:lnTo>
                  <a:lnTo>
                    <a:pt x="11" y="79"/>
                  </a:lnTo>
                  <a:lnTo>
                    <a:pt x="7" y="79"/>
                  </a:lnTo>
                  <a:lnTo>
                    <a:pt x="4" y="79"/>
                  </a:lnTo>
                  <a:lnTo>
                    <a:pt x="2" y="79"/>
                  </a:lnTo>
                  <a:lnTo>
                    <a:pt x="0" y="79"/>
                  </a:lnTo>
                  <a:lnTo>
                    <a:pt x="0" y="78"/>
                  </a:lnTo>
                  <a:lnTo>
                    <a:pt x="0" y="76"/>
                  </a:lnTo>
                  <a:lnTo>
                    <a:pt x="0" y="74"/>
                  </a:lnTo>
                  <a:lnTo>
                    <a:pt x="0" y="71"/>
                  </a:lnTo>
                  <a:lnTo>
                    <a:pt x="0" y="68"/>
                  </a:lnTo>
                  <a:lnTo>
                    <a:pt x="0" y="64"/>
                  </a:lnTo>
                  <a:lnTo>
                    <a:pt x="0" y="59"/>
                  </a:lnTo>
                  <a:lnTo>
                    <a:pt x="0" y="54"/>
                  </a:lnTo>
                  <a:lnTo>
                    <a:pt x="0" y="48"/>
                  </a:lnTo>
                  <a:lnTo>
                    <a:pt x="0" y="42"/>
                  </a:lnTo>
                  <a:lnTo>
                    <a:pt x="0" y="35"/>
                  </a:lnTo>
                  <a:lnTo>
                    <a:pt x="0" y="27"/>
                  </a:lnTo>
                  <a:lnTo>
                    <a:pt x="0" y="19"/>
                  </a:lnTo>
                  <a:lnTo>
                    <a:pt x="0" y="10"/>
                  </a:lnTo>
                  <a:lnTo>
                    <a:pt x="0" y="0"/>
                  </a:lnTo>
                  <a:close/>
                </a:path>
              </a:pathLst>
            </a:custGeom>
            <a:solidFill>
              <a:srgbClr val="BFBFBF"/>
            </a:solidFill>
            <a:ln w="9525" cap="flat" cmpd="sng">
              <a:solidFill>
                <a:schemeClr val="tx2"/>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742915"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7" name="Freeform 11">
              <a:extLst>
                <a:ext uri="{FF2B5EF4-FFF2-40B4-BE49-F238E27FC236}">
                  <a16:creationId xmlns:a16="http://schemas.microsoft.com/office/drawing/2014/main" id="{1043650E-F69B-418A-B7F2-C248DDF69E45}"/>
                </a:ext>
              </a:extLst>
            </p:cNvPr>
            <p:cNvSpPr>
              <a:spLocks/>
            </p:cNvSpPr>
            <p:nvPr/>
          </p:nvSpPr>
          <p:spPr bwMode="auto">
            <a:xfrm>
              <a:off x="5526077" y="2288115"/>
              <a:ext cx="336255" cy="105224"/>
            </a:xfrm>
            <a:custGeom>
              <a:avLst/>
              <a:gdLst>
                <a:gd name="T0" fmla="*/ 212 w 237"/>
                <a:gd name="T1" fmla="*/ 3 h 80"/>
                <a:gd name="T2" fmla="*/ 169 w 237"/>
                <a:gd name="T3" fmla="*/ 8 h 80"/>
                <a:gd name="T4" fmla="*/ 130 w 237"/>
                <a:gd name="T5" fmla="*/ 13 h 80"/>
                <a:gd name="T6" fmla="*/ 98 w 237"/>
                <a:gd name="T7" fmla="*/ 19 h 80"/>
                <a:gd name="T8" fmla="*/ 71 w 237"/>
                <a:gd name="T9" fmla="*/ 25 h 80"/>
                <a:gd name="T10" fmla="*/ 49 w 237"/>
                <a:gd name="T11" fmla="*/ 32 h 80"/>
                <a:gd name="T12" fmla="*/ 33 w 237"/>
                <a:gd name="T13" fmla="*/ 39 h 80"/>
                <a:gd name="T14" fmla="*/ 23 w 237"/>
                <a:gd name="T15" fmla="*/ 46 h 80"/>
                <a:gd name="T16" fmla="*/ 17 w 237"/>
                <a:gd name="T17" fmla="*/ 53 h 80"/>
                <a:gd name="T18" fmla="*/ 13 w 237"/>
                <a:gd name="T19" fmla="*/ 59 h 80"/>
                <a:gd name="T20" fmla="*/ 9 w 237"/>
                <a:gd name="T21" fmla="*/ 65 h 80"/>
                <a:gd name="T22" fmla="*/ 6 w 237"/>
                <a:gd name="T23" fmla="*/ 69 h 80"/>
                <a:gd name="T24" fmla="*/ 4 w 237"/>
                <a:gd name="T25" fmla="*/ 73 h 80"/>
                <a:gd name="T26" fmla="*/ 2 w 237"/>
                <a:gd name="T27" fmla="*/ 76 h 80"/>
                <a:gd name="T28" fmla="*/ 1 w 237"/>
                <a:gd name="T29" fmla="*/ 78 h 80"/>
                <a:gd name="T30" fmla="*/ 0 w 237"/>
                <a:gd name="T31" fmla="*/ 79 h 80"/>
                <a:gd name="T32" fmla="*/ 0 w 237"/>
                <a:gd name="T33" fmla="*/ 79 h 80"/>
                <a:gd name="T34" fmla="*/ 4 w 237"/>
                <a:gd name="T35" fmla="*/ 79 h 80"/>
                <a:gd name="T36" fmla="*/ 11 w 237"/>
                <a:gd name="T37" fmla="*/ 79 h 80"/>
                <a:gd name="T38" fmla="*/ 22 w 237"/>
                <a:gd name="T39" fmla="*/ 79 h 80"/>
                <a:gd name="T40" fmla="*/ 37 w 237"/>
                <a:gd name="T41" fmla="*/ 79 h 80"/>
                <a:gd name="T42" fmla="*/ 56 w 237"/>
                <a:gd name="T43" fmla="*/ 79 h 80"/>
                <a:gd name="T44" fmla="*/ 78 w 237"/>
                <a:gd name="T45" fmla="*/ 79 h 80"/>
                <a:gd name="T46" fmla="*/ 104 w 237"/>
                <a:gd name="T47" fmla="*/ 79 h 80"/>
                <a:gd name="T48" fmla="*/ 132 w 237"/>
                <a:gd name="T49" fmla="*/ 79 h 80"/>
                <a:gd name="T50" fmla="*/ 158 w 237"/>
                <a:gd name="T51" fmla="*/ 79 h 80"/>
                <a:gd name="T52" fmla="*/ 180 w 237"/>
                <a:gd name="T53" fmla="*/ 79 h 80"/>
                <a:gd name="T54" fmla="*/ 199 w 237"/>
                <a:gd name="T55" fmla="*/ 79 h 80"/>
                <a:gd name="T56" fmla="*/ 214 w 237"/>
                <a:gd name="T57" fmla="*/ 79 h 80"/>
                <a:gd name="T58" fmla="*/ 225 w 237"/>
                <a:gd name="T59" fmla="*/ 79 h 80"/>
                <a:gd name="T60" fmla="*/ 232 w 237"/>
                <a:gd name="T61" fmla="*/ 79 h 80"/>
                <a:gd name="T62" fmla="*/ 236 w 237"/>
                <a:gd name="T63" fmla="*/ 79 h 80"/>
                <a:gd name="T64" fmla="*/ 236 w 237"/>
                <a:gd name="T65" fmla="*/ 79 h 80"/>
                <a:gd name="T66" fmla="*/ 236 w 237"/>
                <a:gd name="T67" fmla="*/ 76 h 80"/>
                <a:gd name="T68" fmla="*/ 236 w 237"/>
                <a:gd name="T69" fmla="*/ 71 h 80"/>
                <a:gd name="T70" fmla="*/ 236 w 237"/>
                <a:gd name="T71" fmla="*/ 64 h 80"/>
                <a:gd name="T72" fmla="*/ 236 w 237"/>
                <a:gd name="T73" fmla="*/ 54 h 80"/>
                <a:gd name="T74" fmla="*/ 236 w 237"/>
                <a:gd name="T75" fmla="*/ 42 h 80"/>
                <a:gd name="T76" fmla="*/ 236 w 237"/>
                <a:gd name="T77" fmla="*/ 27 h 80"/>
                <a:gd name="T78" fmla="*/ 236 w 237"/>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7" h="80">
                  <a:moveTo>
                    <a:pt x="236" y="0"/>
                  </a:moveTo>
                  <a:lnTo>
                    <a:pt x="212" y="3"/>
                  </a:lnTo>
                  <a:lnTo>
                    <a:pt x="190" y="5"/>
                  </a:lnTo>
                  <a:lnTo>
                    <a:pt x="169" y="8"/>
                  </a:lnTo>
                  <a:lnTo>
                    <a:pt x="149" y="11"/>
                  </a:lnTo>
                  <a:lnTo>
                    <a:pt x="130" y="13"/>
                  </a:lnTo>
                  <a:lnTo>
                    <a:pt x="113" y="16"/>
                  </a:lnTo>
                  <a:lnTo>
                    <a:pt x="98" y="19"/>
                  </a:lnTo>
                  <a:lnTo>
                    <a:pt x="84" y="22"/>
                  </a:lnTo>
                  <a:lnTo>
                    <a:pt x="71" y="25"/>
                  </a:lnTo>
                  <a:lnTo>
                    <a:pt x="59" y="29"/>
                  </a:lnTo>
                  <a:lnTo>
                    <a:pt x="49" y="32"/>
                  </a:lnTo>
                  <a:lnTo>
                    <a:pt x="40" y="35"/>
                  </a:lnTo>
                  <a:lnTo>
                    <a:pt x="33" y="39"/>
                  </a:lnTo>
                  <a:lnTo>
                    <a:pt x="27" y="42"/>
                  </a:lnTo>
                  <a:lnTo>
                    <a:pt x="23" y="46"/>
                  </a:lnTo>
                  <a:lnTo>
                    <a:pt x="20" y="49"/>
                  </a:lnTo>
                  <a:lnTo>
                    <a:pt x="17" y="53"/>
                  </a:lnTo>
                  <a:lnTo>
                    <a:pt x="15" y="56"/>
                  </a:lnTo>
                  <a:lnTo>
                    <a:pt x="13" y="59"/>
                  </a:lnTo>
                  <a:lnTo>
                    <a:pt x="11" y="62"/>
                  </a:lnTo>
                  <a:lnTo>
                    <a:pt x="9" y="65"/>
                  </a:lnTo>
                  <a:lnTo>
                    <a:pt x="8" y="67"/>
                  </a:lnTo>
                  <a:lnTo>
                    <a:pt x="6" y="69"/>
                  </a:lnTo>
                  <a:lnTo>
                    <a:pt x="5" y="71"/>
                  </a:lnTo>
                  <a:lnTo>
                    <a:pt x="4" y="73"/>
                  </a:lnTo>
                  <a:lnTo>
                    <a:pt x="3" y="75"/>
                  </a:lnTo>
                  <a:lnTo>
                    <a:pt x="2" y="76"/>
                  </a:lnTo>
                  <a:lnTo>
                    <a:pt x="1" y="77"/>
                  </a:lnTo>
                  <a:lnTo>
                    <a:pt x="1" y="78"/>
                  </a:lnTo>
                  <a:lnTo>
                    <a:pt x="0" y="78"/>
                  </a:lnTo>
                  <a:lnTo>
                    <a:pt x="0" y="79"/>
                  </a:lnTo>
                  <a:lnTo>
                    <a:pt x="2" y="79"/>
                  </a:lnTo>
                  <a:lnTo>
                    <a:pt x="4" y="79"/>
                  </a:lnTo>
                  <a:lnTo>
                    <a:pt x="7" y="79"/>
                  </a:lnTo>
                  <a:lnTo>
                    <a:pt x="11" y="79"/>
                  </a:lnTo>
                  <a:lnTo>
                    <a:pt x="16" y="79"/>
                  </a:lnTo>
                  <a:lnTo>
                    <a:pt x="22" y="79"/>
                  </a:lnTo>
                  <a:lnTo>
                    <a:pt x="29" y="79"/>
                  </a:lnTo>
                  <a:lnTo>
                    <a:pt x="37" y="79"/>
                  </a:lnTo>
                  <a:lnTo>
                    <a:pt x="46" y="79"/>
                  </a:lnTo>
                  <a:lnTo>
                    <a:pt x="56" y="79"/>
                  </a:lnTo>
                  <a:lnTo>
                    <a:pt x="66" y="79"/>
                  </a:lnTo>
                  <a:lnTo>
                    <a:pt x="78" y="79"/>
                  </a:lnTo>
                  <a:lnTo>
                    <a:pt x="90" y="79"/>
                  </a:lnTo>
                  <a:lnTo>
                    <a:pt x="104" y="79"/>
                  </a:lnTo>
                  <a:lnTo>
                    <a:pt x="118" y="79"/>
                  </a:lnTo>
                  <a:lnTo>
                    <a:pt x="132" y="79"/>
                  </a:lnTo>
                  <a:lnTo>
                    <a:pt x="146" y="79"/>
                  </a:lnTo>
                  <a:lnTo>
                    <a:pt x="158" y="79"/>
                  </a:lnTo>
                  <a:lnTo>
                    <a:pt x="170" y="79"/>
                  </a:lnTo>
                  <a:lnTo>
                    <a:pt x="180" y="79"/>
                  </a:lnTo>
                  <a:lnTo>
                    <a:pt x="190" y="79"/>
                  </a:lnTo>
                  <a:lnTo>
                    <a:pt x="199" y="79"/>
                  </a:lnTo>
                  <a:lnTo>
                    <a:pt x="207" y="79"/>
                  </a:lnTo>
                  <a:lnTo>
                    <a:pt x="214" y="79"/>
                  </a:lnTo>
                  <a:lnTo>
                    <a:pt x="220" y="79"/>
                  </a:lnTo>
                  <a:lnTo>
                    <a:pt x="225" y="79"/>
                  </a:lnTo>
                  <a:lnTo>
                    <a:pt x="229" y="79"/>
                  </a:lnTo>
                  <a:lnTo>
                    <a:pt x="232" y="79"/>
                  </a:lnTo>
                  <a:lnTo>
                    <a:pt x="234" y="79"/>
                  </a:lnTo>
                  <a:lnTo>
                    <a:pt x="236" y="79"/>
                  </a:lnTo>
                  <a:lnTo>
                    <a:pt x="236" y="78"/>
                  </a:lnTo>
                  <a:lnTo>
                    <a:pt x="236" y="76"/>
                  </a:lnTo>
                  <a:lnTo>
                    <a:pt x="236" y="74"/>
                  </a:lnTo>
                  <a:lnTo>
                    <a:pt x="236" y="71"/>
                  </a:lnTo>
                  <a:lnTo>
                    <a:pt x="236" y="68"/>
                  </a:lnTo>
                  <a:lnTo>
                    <a:pt x="236" y="64"/>
                  </a:lnTo>
                  <a:lnTo>
                    <a:pt x="236" y="59"/>
                  </a:lnTo>
                  <a:lnTo>
                    <a:pt x="236" y="54"/>
                  </a:lnTo>
                  <a:lnTo>
                    <a:pt x="236" y="48"/>
                  </a:lnTo>
                  <a:lnTo>
                    <a:pt x="236" y="42"/>
                  </a:lnTo>
                  <a:lnTo>
                    <a:pt x="236" y="35"/>
                  </a:lnTo>
                  <a:lnTo>
                    <a:pt x="236" y="27"/>
                  </a:lnTo>
                  <a:lnTo>
                    <a:pt x="236" y="19"/>
                  </a:lnTo>
                  <a:lnTo>
                    <a:pt x="236" y="10"/>
                  </a:lnTo>
                  <a:lnTo>
                    <a:pt x="236" y="0"/>
                  </a:lnTo>
                  <a:close/>
                </a:path>
              </a:pathLst>
            </a:custGeom>
            <a:solidFill>
              <a:srgbClr val="BFBFBF"/>
            </a:solidFill>
            <a:ln w="9525" cap="flat" cmpd="sng">
              <a:solidFill>
                <a:schemeClr val="tx2"/>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742915"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377D8961-DF14-45A1-ACAF-B310C243AD7D}"/>
                </a:ext>
              </a:extLst>
            </p:cNvPr>
            <p:cNvGrpSpPr/>
            <p:nvPr/>
          </p:nvGrpSpPr>
          <p:grpSpPr>
            <a:xfrm>
              <a:off x="5069147" y="1907601"/>
              <a:ext cx="2143954" cy="541565"/>
              <a:chOff x="4832181" y="1583267"/>
              <a:chExt cx="2638712" cy="714620"/>
            </a:xfrm>
          </p:grpSpPr>
          <p:sp>
            <p:nvSpPr>
              <p:cNvPr id="80" name="Freeform 12">
                <a:extLst>
                  <a:ext uri="{FF2B5EF4-FFF2-40B4-BE49-F238E27FC236}">
                    <a16:creationId xmlns:a16="http://schemas.microsoft.com/office/drawing/2014/main" id="{39F146BB-1322-433A-8DFE-3DBC30E98A05}"/>
                  </a:ext>
                </a:extLst>
              </p:cNvPr>
              <p:cNvSpPr>
                <a:spLocks/>
              </p:cNvSpPr>
              <p:nvPr/>
            </p:nvSpPr>
            <p:spPr bwMode="auto">
              <a:xfrm>
                <a:off x="4832181" y="1583267"/>
                <a:ext cx="2638712" cy="714620"/>
              </a:xfrm>
              <a:custGeom>
                <a:avLst/>
                <a:gdLst>
                  <a:gd name="T0" fmla="*/ 2 w 1103"/>
                  <a:gd name="T1" fmla="*/ 432 h 439"/>
                  <a:gd name="T2" fmla="*/ 9 w 1103"/>
                  <a:gd name="T3" fmla="*/ 410 h 439"/>
                  <a:gd name="T4" fmla="*/ 22 w 1103"/>
                  <a:gd name="T5" fmla="*/ 372 h 439"/>
                  <a:gd name="T6" fmla="*/ 63 w 1103"/>
                  <a:gd name="T7" fmla="*/ 339 h 439"/>
                  <a:gd name="T8" fmla="*/ 142 w 1103"/>
                  <a:gd name="T9" fmla="*/ 322 h 439"/>
                  <a:gd name="T10" fmla="*/ 250 w 1103"/>
                  <a:gd name="T11" fmla="*/ 320 h 439"/>
                  <a:gd name="T12" fmla="*/ 324 w 1103"/>
                  <a:gd name="T13" fmla="*/ 320 h 439"/>
                  <a:gd name="T14" fmla="*/ 354 w 1103"/>
                  <a:gd name="T15" fmla="*/ 320 h 439"/>
                  <a:gd name="T16" fmla="*/ 354 w 1103"/>
                  <a:gd name="T17" fmla="*/ 317 h 439"/>
                  <a:gd name="T18" fmla="*/ 354 w 1103"/>
                  <a:gd name="T19" fmla="*/ 306 h 439"/>
                  <a:gd name="T20" fmla="*/ 354 w 1103"/>
                  <a:gd name="T21" fmla="*/ 287 h 439"/>
                  <a:gd name="T22" fmla="*/ 354 w 1103"/>
                  <a:gd name="T23" fmla="*/ 270 h 439"/>
                  <a:gd name="T24" fmla="*/ 354 w 1103"/>
                  <a:gd name="T25" fmla="*/ 262 h 439"/>
                  <a:gd name="T26" fmla="*/ 356 w 1103"/>
                  <a:gd name="T27" fmla="*/ 261 h 439"/>
                  <a:gd name="T28" fmla="*/ 367 w 1103"/>
                  <a:gd name="T29" fmla="*/ 261 h 439"/>
                  <a:gd name="T30" fmla="*/ 389 w 1103"/>
                  <a:gd name="T31" fmla="*/ 261 h 439"/>
                  <a:gd name="T32" fmla="*/ 418 w 1103"/>
                  <a:gd name="T33" fmla="*/ 259 h 439"/>
                  <a:gd name="T34" fmla="*/ 448 w 1103"/>
                  <a:gd name="T35" fmla="*/ 252 h 439"/>
                  <a:gd name="T36" fmla="*/ 477 w 1103"/>
                  <a:gd name="T37" fmla="*/ 239 h 439"/>
                  <a:gd name="T38" fmla="*/ 492 w 1103"/>
                  <a:gd name="T39" fmla="*/ 220 h 439"/>
                  <a:gd name="T40" fmla="*/ 484 w 1103"/>
                  <a:gd name="T41" fmla="*/ 196 h 439"/>
                  <a:gd name="T42" fmla="*/ 459 w 1103"/>
                  <a:gd name="T43" fmla="*/ 167 h 439"/>
                  <a:gd name="T44" fmla="*/ 444 w 1103"/>
                  <a:gd name="T45" fmla="*/ 135 h 439"/>
                  <a:gd name="T46" fmla="*/ 442 w 1103"/>
                  <a:gd name="T47" fmla="*/ 100 h 439"/>
                  <a:gd name="T48" fmla="*/ 453 w 1103"/>
                  <a:gd name="T49" fmla="*/ 65 h 439"/>
                  <a:gd name="T50" fmla="*/ 475 w 1103"/>
                  <a:gd name="T51" fmla="*/ 35 h 439"/>
                  <a:gd name="T52" fmla="*/ 508 w 1103"/>
                  <a:gd name="T53" fmla="*/ 12 h 439"/>
                  <a:gd name="T54" fmla="*/ 545 w 1103"/>
                  <a:gd name="T55" fmla="*/ 0 h 439"/>
                  <a:gd name="T56" fmla="*/ 582 w 1103"/>
                  <a:gd name="T57" fmla="*/ 6 h 439"/>
                  <a:gd name="T58" fmla="*/ 617 w 1103"/>
                  <a:gd name="T59" fmla="*/ 27 h 439"/>
                  <a:gd name="T60" fmla="*/ 643 w 1103"/>
                  <a:gd name="T61" fmla="*/ 54 h 439"/>
                  <a:gd name="T62" fmla="*/ 658 w 1103"/>
                  <a:gd name="T63" fmla="*/ 88 h 439"/>
                  <a:gd name="T64" fmla="*/ 661 w 1103"/>
                  <a:gd name="T65" fmla="*/ 124 h 439"/>
                  <a:gd name="T66" fmla="*/ 650 w 1103"/>
                  <a:gd name="T67" fmla="*/ 157 h 439"/>
                  <a:gd name="T68" fmla="*/ 625 w 1103"/>
                  <a:gd name="T69" fmla="*/ 187 h 439"/>
                  <a:gd name="T70" fmla="*/ 610 w 1103"/>
                  <a:gd name="T71" fmla="*/ 213 h 439"/>
                  <a:gd name="T72" fmla="*/ 618 w 1103"/>
                  <a:gd name="T73" fmla="*/ 233 h 439"/>
                  <a:gd name="T74" fmla="*/ 645 w 1103"/>
                  <a:gd name="T75" fmla="*/ 248 h 439"/>
                  <a:gd name="T76" fmla="*/ 674 w 1103"/>
                  <a:gd name="T77" fmla="*/ 257 h 439"/>
                  <a:gd name="T78" fmla="*/ 704 w 1103"/>
                  <a:gd name="T79" fmla="*/ 261 h 439"/>
                  <a:gd name="T80" fmla="*/ 729 w 1103"/>
                  <a:gd name="T81" fmla="*/ 261 h 439"/>
                  <a:gd name="T82" fmla="*/ 744 w 1103"/>
                  <a:gd name="T83" fmla="*/ 261 h 439"/>
                  <a:gd name="T84" fmla="*/ 748 w 1103"/>
                  <a:gd name="T85" fmla="*/ 261 h 439"/>
                  <a:gd name="T86" fmla="*/ 748 w 1103"/>
                  <a:gd name="T87" fmla="*/ 267 h 439"/>
                  <a:gd name="T88" fmla="*/ 748 w 1103"/>
                  <a:gd name="T89" fmla="*/ 281 h 439"/>
                  <a:gd name="T90" fmla="*/ 748 w 1103"/>
                  <a:gd name="T91" fmla="*/ 301 h 439"/>
                  <a:gd name="T92" fmla="*/ 748 w 1103"/>
                  <a:gd name="T93" fmla="*/ 314 h 439"/>
                  <a:gd name="T94" fmla="*/ 748 w 1103"/>
                  <a:gd name="T95" fmla="*/ 320 h 439"/>
                  <a:gd name="T96" fmla="*/ 763 w 1103"/>
                  <a:gd name="T97" fmla="*/ 320 h 439"/>
                  <a:gd name="T98" fmla="*/ 822 w 1103"/>
                  <a:gd name="T99" fmla="*/ 320 h 439"/>
                  <a:gd name="T100" fmla="*/ 925 w 1103"/>
                  <a:gd name="T101" fmla="*/ 320 h 439"/>
                  <a:gd name="T102" fmla="*/ 1017 w 1103"/>
                  <a:gd name="T103" fmla="*/ 331 h 439"/>
                  <a:gd name="T104" fmla="*/ 1070 w 1103"/>
                  <a:gd name="T105" fmla="*/ 359 h 439"/>
                  <a:gd name="T106" fmla="*/ 1089 w 1103"/>
                  <a:gd name="T107" fmla="*/ 399 h 439"/>
                  <a:gd name="T108" fmla="*/ 1098 w 1103"/>
                  <a:gd name="T109" fmla="*/ 427 h 439"/>
                  <a:gd name="T110" fmla="*/ 1102 w 1103"/>
                  <a:gd name="T111" fmla="*/ 438 h 439"/>
                  <a:gd name="T112" fmla="*/ 1048 w 1103"/>
                  <a:gd name="T113" fmla="*/ 438 h 439"/>
                  <a:gd name="T114" fmla="*/ 842 w 1103"/>
                  <a:gd name="T115" fmla="*/ 438 h 439"/>
                  <a:gd name="T116" fmla="*/ 484 w 1103"/>
                  <a:gd name="T117" fmla="*/ 438 h 439"/>
                  <a:gd name="T118" fmla="*/ 174 w 1103"/>
                  <a:gd name="T119" fmla="*/ 438 h 439"/>
                  <a:gd name="T120" fmla="*/ 19 w 1103"/>
                  <a:gd name="T121" fmla="*/ 438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3" h="439">
                    <a:moveTo>
                      <a:pt x="0" y="438"/>
                    </a:moveTo>
                    <a:lnTo>
                      <a:pt x="0" y="438"/>
                    </a:lnTo>
                    <a:lnTo>
                      <a:pt x="0" y="437"/>
                    </a:lnTo>
                    <a:lnTo>
                      <a:pt x="0" y="436"/>
                    </a:lnTo>
                    <a:lnTo>
                      <a:pt x="1" y="435"/>
                    </a:lnTo>
                    <a:lnTo>
                      <a:pt x="2" y="432"/>
                    </a:lnTo>
                    <a:lnTo>
                      <a:pt x="3" y="430"/>
                    </a:lnTo>
                    <a:lnTo>
                      <a:pt x="4" y="427"/>
                    </a:lnTo>
                    <a:lnTo>
                      <a:pt x="5" y="423"/>
                    </a:lnTo>
                    <a:lnTo>
                      <a:pt x="6" y="420"/>
                    </a:lnTo>
                    <a:lnTo>
                      <a:pt x="7" y="415"/>
                    </a:lnTo>
                    <a:lnTo>
                      <a:pt x="9" y="410"/>
                    </a:lnTo>
                    <a:lnTo>
                      <a:pt x="11" y="405"/>
                    </a:lnTo>
                    <a:lnTo>
                      <a:pt x="13" y="399"/>
                    </a:lnTo>
                    <a:lnTo>
                      <a:pt x="15" y="393"/>
                    </a:lnTo>
                    <a:lnTo>
                      <a:pt x="17" y="386"/>
                    </a:lnTo>
                    <a:lnTo>
                      <a:pt x="19" y="379"/>
                    </a:lnTo>
                    <a:lnTo>
                      <a:pt x="22" y="372"/>
                    </a:lnTo>
                    <a:lnTo>
                      <a:pt x="27" y="365"/>
                    </a:lnTo>
                    <a:lnTo>
                      <a:pt x="32" y="359"/>
                    </a:lnTo>
                    <a:lnTo>
                      <a:pt x="38" y="353"/>
                    </a:lnTo>
                    <a:lnTo>
                      <a:pt x="45" y="348"/>
                    </a:lnTo>
                    <a:lnTo>
                      <a:pt x="54" y="343"/>
                    </a:lnTo>
                    <a:lnTo>
                      <a:pt x="63" y="339"/>
                    </a:lnTo>
                    <a:lnTo>
                      <a:pt x="74" y="335"/>
                    </a:lnTo>
                    <a:lnTo>
                      <a:pt x="85" y="331"/>
                    </a:lnTo>
                    <a:lnTo>
                      <a:pt x="98" y="328"/>
                    </a:lnTo>
                    <a:lnTo>
                      <a:pt x="112" y="326"/>
                    </a:lnTo>
                    <a:lnTo>
                      <a:pt x="126" y="324"/>
                    </a:lnTo>
                    <a:lnTo>
                      <a:pt x="142" y="322"/>
                    </a:lnTo>
                    <a:lnTo>
                      <a:pt x="159" y="321"/>
                    </a:lnTo>
                    <a:lnTo>
                      <a:pt x="177" y="320"/>
                    </a:lnTo>
                    <a:lnTo>
                      <a:pt x="197" y="320"/>
                    </a:lnTo>
                    <a:lnTo>
                      <a:pt x="216" y="320"/>
                    </a:lnTo>
                    <a:lnTo>
                      <a:pt x="234" y="320"/>
                    </a:lnTo>
                    <a:lnTo>
                      <a:pt x="250" y="320"/>
                    </a:lnTo>
                    <a:lnTo>
                      <a:pt x="266" y="320"/>
                    </a:lnTo>
                    <a:lnTo>
                      <a:pt x="280" y="320"/>
                    </a:lnTo>
                    <a:lnTo>
                      <a:pt x="293" y="320"/>
                    </a:lnTo>
                    <a:lnTo>
                      <a:pt x="304" y="320"/>
                    </a:lnTo>
                    <a:lnTo>
                      <a:pt x="315" y="320"/>
                    </a:lnTo>
                    <a:lnTo>
                      <a:pt x="324" y="320"/>
                    </a:lnTo>
                    <a:lnTo>
                      <a:pt x="332" y="320"/>
                    </a:lnTo>
                    <a:lnTo>
                      <a:pt x="339" y="320"/>
                    </a:lnTo>
                    <a:lnTo>
                      <a:pt x="344" y="320"/>
                    </a:lnTo>
                    <a:lnTo>
                      <a:pt x="349" y="320"/>
                    </a:lnTo>
                    <a:lnTo>
                      <a:pt x="352" y="320"/>
                    </a:lnTo>
                    <a:lnTo>
                      <a:pt x="354" y="320"/>
                    </a:lnTo>
                    <a:lnTo>
                      <a:pt x="354" y="319"/>
                    </a:lnTo>
                    <a:lnTo>
                      <a:pt x="354" y="318"/>
                    </a:lnTo>
                    <a:lnTo>
                      <a:pt x="354" y="317"/>
                    </a:lnTo>
                    <a:lnTo>
                      <a:pt x="354" y="316"/>
                    </a:lnTo>
                    <a:lnTo>
                      <a:pt x="354" y="314"/>
                    </a:lnTo>
                    <a:lnTo>
                      <a:pt x="354" y="313"/>
                    </a:lnTo>
                    <a:lnTo>
                      <a:pt x="354" y="311"/>
                    </a:lnTo>
                    <a:lnTo>
                      <a:pt x="354" y="309"/>
                    </a:lnTo>
                    <a:lnTo>
                      <a:pt x="354" y="306"/>
                    </a:lnTo>
                    <a:lnTo>
                      <a:pt x="354" y="304"/>
                    </a:lnTo>
                    <a:lnTo>
                      <a:pt x="354" y="301"/>
                    </a:lnTo>
                    <a:lnTo>
                      <a:pt x="354" y="298"/>
                    </a:lnTo>
                    <a:lnTo>
                      <a:pt x="354" y="294"/>
                    </a:lnTo>
                    <a:lnTo>
                      <a:pt x="354" y="291"/>
                    </a:lnTo>
                    <a:lnTo>
                      <a:pt x="354" y="287"/>
                    </a:lnTo>
                    <a:lnTo>
                      <a:pt x="354" y="284"/>
                    </a:lnTo>
                    <a:lnTo>
                      <a:pt x="354" y="281"/>
                    </a:lnTo>
                    <a:lnTo>
                      <a:pt x="354" y="278"/>
                    </a:lnTo>
                    <a:lnTo>
                      <a:pt x="354" y="275"/>
                    </a:lnTo>
                    <a:lnTo>
                      <a:pt x="354" y="273"/>
                    </a:lnTo>
                    <a:lnTo>
                      <a:pt x="354" y="270"/>
                    </a:lnTo>
                    <a:lnTo>
                      <a:pt x="354" y="268"/>
                    </a:lnTo>
                    <a:lnTo>
                      <a:pt x="354" y="267"/>
                    </a:lnTo>
                    <a:lnTo>
                      <a:pt x="354" y="265"/>
                    </a:lnTo>
                    <a:lnTo>
                      <a:pt x="354" y="264"/>
                    </a:lnTo>
                    <a:lnTo>
                      <a:pt x="354" y="263"/>
                    </a:lnTo>
                    <a:lnTo>
                      <a:pt x="354" y="262"/>
                    </a:lnTo>
                    <a:lnTo>
                      <a:pt x="354" y="261"/>
                    </a:lnTo>
                    <a:lnTo>
                      <a:pt x="355" y="261"/>
                    </a:lnTo>
                    <a:lnTo>
                      <a:pt x="356" y="261"/>
                    </a:lnTo>
                    <a:lnTo>
                      <a:pt x="357" y="261"/>
                    </a:lnTo>
                    <a:lnTo>
                      <a:pt x="358" y="261"/>
                    </a:lnTo>
                    <a:lnTo>
                      <a:pt x="360" y="261"/>
                    </a:lnTo>
                    <a:lnTo>
                      <a:pt x="362" y="261"/>
                    </a:lnTo>
                    <a:lnTo>
                      <a:pt x="364" y="261"/>
                    </a:lnTo>
                    <a:lnTo>
                      <a:pt x="367" y="261"/>
                    </a:lnTo>
                    <a:lnTo>
                      <a:pt x="370" y="261"/>
                    </a:lnTo>
                    <a:lnTo>
                      <a:pt x="373" y="261"/>
                    </a:lnTo>
                    <a:lnTo>
                      <a:pt x="376" y="261"/>
                    </a:lnTo>
                    <a:lnTo>
                      <a:pt x="380" y="261"/>
                    </a:lnTo>
                    <a:lnTo>
                      <a:pt x="384" y="261"/>
                    </a:lnTo>
                    <a:lnTo>
                      <a:pt x="389" y="261"/>
                    </a:lnTo>
                    <a:lnTo>
                      <a:pt x="394" y="261"/>
                    </a:lnTo>
                    <a:lnTo>
                      <a:pt x="398" y="261"/>
                    </a:lnTo>
                    <a:lnTo>
                      <a:pt x="403" y="261"/>
                    </a:lnTo>
                    <a:lnTo>
                      <a:pt x="408" y="260"/>
                    </a:lnTo>
                    <a:lnTo>
                      <a:pt x="413" y="260"/>
                    </a:lnTo>
                    <a:lnTo>
                      <a:pt x="418" y="259"/>
                    </a:lnTo>
                    <a:lnTo>
                      <a:pt x="423" y="258"/>
                    </a:lnTo>
                    <a:lnTo>
                      <a:pt x="428" y="257"/>
                    </a:lnTo>
                    <a:lnTo>
                      <a:pt x="433" y="256"/>
                    </a:lnTo>
                    <a:lnTo>
                      <a:pt x="438" y="255"/>
                    </a:lnTo>
                    <a:lnTo>
                      <a:pt x="443" y="253"/>
                    </a:lnTo>
                    <a:lnTo>
                      <a:pt x="448" y="252"/>
                    </a:lnTo>
                    <a:lnTo>
                      <a:pt x="453" y="250"/>
                    </a:lnTo>
                    <a:lnTo>
                      <a:pt x="457" y="248"/>
                    </a:lnTo>
                    <a:lnTo>
                      <a:pt x="462" y="246"/>
                    </a:lnTo>
                    <a:lnTo>
                      <a:pt x="467" y="244"/>
                    </a:lnTo>
                    <a:lnTo>
                      <a:pt x="472" y="241"/>
                    </a:lnTo>
                    <a:lnTo>
                      <a:pt x="477" y="239"/>
                    </a:lnTo>
                    <a:lnTo>
                      <a:pt x="481" y="236"/>
                    </a:lnTo>
                    <a:lnTo>
                      <a:pt x="484" y="233"/>
                    </a:lnTo>
                    <a:lnTo>
                      <a:pt x="487" y="230"/>
                    </a:lnTo>
                    <a:lnTo>
                      <a:pt x="489" y="227"/>
                    </a:lnTo>
                    <a:lnTo>
                      <a:pt x="491" y="224"/>
                    </a:lnTo>
                    <a:lnTo>
                      <a:pt x="492" y="220"/>
                    </a:lnTo>
                    <a:lnTo>
                      <a:pt x="492" y="217"/>
                    </a:lnTo>
                    <a:lnTo>
                      <a:pt x="492" y="213"/>
                    </a:lnTo>
                    <a:lnTo>
                      <a:pt x="491" y="209"/>
                    </a:lnTo>
                    <a:lnTo>
                      <a:pt x="489" y="205"/>
                    </a:lnTo>
                    <a:lnTo>
                      <a:pt x="487" y="201"/>
                    </a:lnTo>
                    <a:lnTo>
                      <a:pt x="484" y="196"/>
                    </a:lnTo>
                    <a:lnTo>
                      <a:pt x="481" y="192"/>
                    </a:lnTo>
                    <a:lnTo>
                      <a:pt x="477" y="187"/>
                    </a:lnTo>
                    <a:lnTo>
                      <a:pt x="472" y="182"/>
                    </a:lnTo>
                    <a:lnTo>
                      <a:pt x="468" y="177"/>
                    </a:lnTo>
                    <a:lnTo>
                      <a:pt x="463" y="172"/>
                    </a:lnTo>
                    <a:lnTo>
                      <a:pt x="459" y="167"/>
                    </a:lnTo>
                    <a:lnTo>
                      <a:pt x="456" y="162"/>
                    </a:lnTo>
                    <a:lnTo>
                      <a:pt x="452" y="157"/>
                    </a:lnTo>
                    <a:lnTo>
                      <a:pt x="450" y="151"/>
                    </a:lnTo>
                    <a:lnTo>
                      <a:pt x="447" y="146"/>
                    </a:lnTo>
                    <a:lnTo>
                      <a:pt x="445" y="140"/>
                    </a:lnTo>
                    <a:lnTo>
                      <a:pt x="444" y="135"/>
                    </a:lnTo>
                    <a:lnTo>
                      <a:pt x="442" y="129"/>
                    </a:lnTo>
                    <a:lnTo>
                      <a:pt x="441" y="124"/>
                    </a:lnTo>
                    <a:lnTo>
                      <a:pt x="441" y="118"/>
                    </a:lnTo>
                    <a:lnTo>
                      <a:pt x="441" y="112"/>
                    </a:lnTo>
                    <a:lnTo>
                      <a:pt x="441" y="106"/>
                    </a:lnTo>
                    <a:lnTo>
                      <a:pt x="442" y="100"/>
                    </a:lnTo>
                    <a:lnTo>
                      <a:pt x="443" y="94"/>
                    </a:lnTo>
                    <a:lnTo>
                      <a:pt x="444" y="88"/>
                    </a:lnTo>
                    <a:lnTo>
                      <a:pt x="446" y="82"/>
                    </a:lnTo>
                    <a:lnTo>
                      <a:pt x="448" y="76"/>
                    </a:lnTo>
                    <a:lnTo>
                      <a:pt x="450" y="70"/>
                    </a:lnTo>
                    <a:lnTo>
                      <a:pt x="453" y="65"/>
                    </a:lnTo>
                    <a:lnTo>
                      <a:pt x="456" y="60"/>
                    </a:lnTo>
                    <a:lnTo>
                      <a:pt x="459" y="54"/>
                    </a:lnTo>
                    <a:lnTo>
                      <a:pt x="462" y="49"/>
                    </a:lnTo>
                    <a:lnTo>
                      <a:pt x="466" y="45"/>
                    </a:lnTo>
                    <a:lnTo>
                      <a:pt x="470" y="40"/>
                    </a:lnTo>
                    <a:lnTo>
                      <a:pt x="475" y="35"/>
                    </a:lnTo>
                    <a:lnTo>
                      <a:pt x="480" y="31"/>
                    </a:lnTo>
                    <a:lnTo>
                      <a:pt x="485" y="27"/>
                    </a:lnTo>
                    <a:lnTo>
                      <a:pt x="490" y="23"/>
                    </a:lnTo>
                    <a:lnTo>
                      <a:pt x="496" y="19"/>
                    </a:lnTo>
                    <a:lnTo>
                      <a:pt x="502" y="15"/>
                    </a:lnTo>
                    <a:lnTo>
                      <a:pt x="508" y="12"/>
                    </a:lnTo>
                    <a:lnTo>
                      <a:pt x="514" y="9"/>
                    </a:lnTo>
                    <a:lnTo>
                      <a:pt x="520" y="6"/>
                    </a:lnTo>
                    <a:lnTo>
                      <a:pt x="526" y="4"/>
                    </a:lnTo>
                    <a:lnTo>
                      <a:pt x="533" y="2"/>
                    </a:lnTo>
                    <a:lnTo>
                      <a:pt x="539" y="1"/>
                    </a:lnTo>
                    <a:lnTo>
                      <a:pt x="545" y="0"/>
                    </a:lnTo>
                    <a:lnTo>
                      <a:pt x="551" y="0"/>
                    </a:lnTo>
                    <a:lnTo>
                      <a:pt x="557" y="0"/>
                    </a:lnTo>
                    <a:lnTo>
                      <a:pt x="563" y="1"/>
                    </a:lnTo>
                    <a:lnTo>
                      <a:pt x="569" y="2"/>
                    </a:lnTo>
                    <a:lnTo>
                      <a:pt x="576" y="4"/>
                    </a:lnTo>
                    <a:lnTo>
                      <a:pt x="582" y="6"/>
                    </a:lnTo>
                    <a:lnTo>
                      <a:pt x="588" y="9"/>
                    </a:lnTo>
                    <a:lnTo>
                      <a:pt x="594" y="12"/>
                    </a:lnTo>
                    <a:lnTo>
                      <a:pt x="600" y="15"/>
                    </a:lnTo>
                    <a:lnTo>
                      <a:pt x="606" y="19"/>
                    </a:lnTo>
                    <a:lnTo>
                      <a:pt x="612" y="23"/>
                    </a:lnTo>
                    <a:lnTo>
                      <a:pt x="617" y="27"/>
                    </a:lnTo>
                    <a:lnTo>
                      <a:pt x="622" y="31"/>
                    </a:lnTo>
                    <a:lnTo>
                      <a:pt x="627" y="35"/>
                    </a:lnTo>
                    <a:lnTo>
                      <a:pt x="632" y="40"/>
                    </a:lnTo>
                    <a:lnTo>
                      <a:pt x="636" y="45"/>
                    </a:lnTo>
                    <a:lnTo>
                      <a:pt x="640" y="49"/>
                    </a:lnTo>
                    <a:lnTo>
                      <a:pt x="643" y="54"/>
                    </a:lnTo>
                    <a:lnTo>
                      <a:pt x="646" y="60"/>
                    </a:lnTo>
                    <a:lnTo>
                      <a:pt x="649" y="65"/>
                    </a:lnTo>
                    <a:lnTo>
                      <a:pt x="652" y="70"/>
                    </a:lnTo>
                    <a:lnTo>
                      <a:pt x="654" y="76"/>
                    </a:lnTo>
                    <a:lnTo>
                      <a:pt x="656" y="82"/>
                    </a:lnTo>
                    <a:lnTo>
                      <a:pt x="658" y="88"/>
                    </a:lnTo>
                    <a:lnTo>
                      <a:pt x="659" y="94"/>
                    </a:lnTo>
                    <a:lnTo>
                      <a:pt x="660" y="100"/>
                    </a:lnTo>
                    <a:lnTo>
                      <a:pt x="661" y="106"/>
                    </a:lnTo>
                    <a:lnTo>
                      <a:pt x="661" y="112"/>
                    </a:lnTo>
                    <a:lnTo>
                      <a:pt x="661" y="118"/>
                    </a:lnTo>
                    <a:lnTo>
                      <a:pt x="661" y="124"/>
                    </a:lnTo>
                    <a:lnTo>
                      <a:pt x="660" y="129"/>
                    </a:lnTo>
                    <a:lnTo>
                      <a:pt x="658" y="135"/>
                    </a:lnTo>
                    <a:lnTo>
                      <a:pt x="657" y="140"/>
                    </a:lnTo>
                    <a:lnTo>
                      <a:pt x="655" y="146"/>
                    </a:lnTo>
                    <a:lnTo>
                      <a:pt x="652" y="151"/>
                    </a:lnTo>
                    <a:lnTo>
                      <a:pt x="650" y="157"/>
                    </a:lnTo>
                    <a:lnTo>
                      <a:pt x="646" y="162"/>
                    </a:lnTo>
                    <a:lnTo>
                      <a:pt x="643" y="167"/>
                    </a:lnTo>
                    <a:lnTo>
                      <a:pt x="639" y="172"/>
                    </a:lnTo>
                    <a:lnTo>
                      <a:pt x="634" y="177"/>
                    </a:lnTo>
                    <a:lnTo>
                      <a:pt x="630" y="182"/>
                    </a:lnTo>
                    <a:lnTo>
                      <a:pt x="625" y="187"/>
                    </a:lnTo>
                    <a:lnTo>
                      <a:pt x="621" y="192"/>
                    </a:lnTo>
                    <a:lnTo>
                      <a:pt x="618" y="196"/>
                    </a:lnTo>
                    <a:lnTo>
                      <a:pt x="615" y="201"/>
                    </a:lnTo>
                    <a:lnTo>
                      <a:pt x="613" y="205"/>
                    </a:lnTo>
                    <a:lnTo>
                      <a:pt x="611" y="209"/>
                    </a:lnTo>
                    <a:lnTo>
                      <a:pt x="610" y="213"/>
                    </a:lnTo>
                    <a:lnTo>
                      <a:pt x="610" y="217"/>
                    </a:lnTo>
                    <a:lnTo>
                      <a:pt x="610" y="220"/>
                    </a:lnTo>
                    <a:lnTo>
                      <a:pt x="611" y="224"/>
                    </a:lnTo>
                    <a:lnTo>
                      <a:pt x="613" y="227"/>
                    </a:lnTo>
                    <a:lnTo>
                      <a:pt x="615" y="230"/>
                    </a:lnTo>
                    <a:lnTo>
                      <a:pt x="618" y="233"/>
                    </a:lnTo>
                    <a:lnTo>
                      <a:pt x="621" y="236"/>
                    </a:lnTo>
                    <a:lnTo>
                      <a:pt x="625" y="239"/>
                    </a:lnTo>
                    <a:lnTo>
                      <a:pt x="630" y="241"/>
                    </a:lnTo>
                    <a:lnTo>
                      <a:pt x="635" y="244"/>
                    </a:lnTo>
                    <a:lnTo>
                      <a:pt x="640" y="246"/>
                    </a:lnTo>
                    <a:lnTo>
                      <a:pt x="645" y="248"/>
                    </a:lnTo>
                    <a:lnTo>
                      <a:pt x="649" y="250"/>
                    </a:lnTo>
                    <a:lnTo>
                      <a:pt x="654" y="252"/>
                    </a:lnTo>
                    <a:lnTo>
                      <a:pt x="659" y="253"/>
                    </a:lnTo>
                    <a:lnTo>
                      <a:pt x="664" y="255"/>
                    </a:lnTo>
                    <a:lnTo>
                      <a:pt x="669" y="256"/>
                    </a:lnTo>
                    <a:lnTo>
                      <a:pt x="674" y="257"/>
                    </a:lnTo>
                    <a:lnTo>
                      <a:pt x="679" y="258"/>
                    </a:lnTo>
                    <a:lnTo>
                      <a:pt x="684" y="259"/>
                    </a:lnTo>
                    <a:lnTo>
                      <a:pt x="689" y="260"/>
                    </a:lnTo>
                    <a:lnTo>
                      <a:pt x="694" y="260"/>
                    </a:lnTo>
                    <a:lnTo>
                      <a:pt x="699" y="261"/>
                    </a:lnTo>
                    <a:lnTo>
                      <a:pt x="704" y="261"/>
                    </a:lnTo>
                    <a:lnTo>
                      <a:pt x="709" y="261"/>
                    </a:lnTo>
                    <a:lnTo>
                      <a:pt x="713" y="261"/>
                    </a:lnTo>
                    <a:lnTo>
                      <a:pt x="718" y="261"/>
                    </a:lnTo>
                    <a:lnTo>
                      <a:pt x="722" y="261"/>
                    </a:lnTo>
                    <a:lnTo>
                      <a:pt x="726" y="261"/>
                    </a:lnTo>
                    <a:lnTo>
                      <a:pt x="729" y="261"/>
                    </a:lnTo>
                    <a:lnTo>
                      <a:pt x="732" y="261"/>
                    </a:lnTo>
                    <a:lnTo>
                      <a:pt x="735" y="261"/>
                    </a:lnTo>
                    <a:lnTo>
                      <a:pt x="738" y="261"/>
                    </a:lnTo>
                    <a:lnTo>
                      <a:pt x="740" y="261"/>
                    </a:lnTo>
                    <a:lnTo>
                      <a:pt x="742" y="261"/>
                    </a:lnTo>
                    <a:lnTo>
                      <a:pt x="744" y="261"/>
                    </a:lnTo>
                    <a:lnTo>
                      <a:pt x="745" y="261"/>
                    </a:lnTo>
                    <a:lnTo>
                      <a:pt x="746" y="261"/>
                    </a:lnTo>
                    <a:lnTo>
                      <a:pt x="747" y="261"/>
                    </a:lnTo>
                    <a:lnTo>
                      <a:pt x="748" y="261"/>
                    </a:lnTo>
                    <a:lnTo>
                      <a:pt x="748" y="262"/>
                    </a:lnTo>
                    <a:lnTo>
                      <a:pt x="748" y="263"/>
                    </a:lnTo>
                    <a:lnTo>
                      <a:pt x="748" y="264"/>
                    </a:lnTo>
                    <a:lnTo>
                      <a:pt x="748" y="265"/>
                    </a:lnTo>
                    <a:lnTo>
                      <a:pt x="748" y="267"/>
                    </a:lnTo>
                    <a:lnTo>
                      <a:pt x="748" y="268"/>
                    </a:lnTo>
                    <a:lnTo>
                      <a:pt x="748" y="270"/>
                    </a:lnTo>
                    <a:lnTo>
                      <a:pt x="748" y="273"/>
                    </a:lnTo>
                    <a:lnTo>
                      <a:pt x="748" y="275"/>
                    </a:lnTo>
                    <a:lnTo>
                      <a:pt x="748" y="278"/>
                    </a:lnTo>
                    <a:lnTo>
                      <a:pt x="748" y="281"/>
                    </a:lnTo>
                    <a:lnTo>
                      <a:pt x="748" y="284"/>
                    </a:lnTo>
                    <a:lnTo>
                      <a:pt x="748" y="287"/>
                    </a:lnTo>
                    <a:lnTo>
                      <a:pt x="748" y="291"/>
                    </a:lnTo>
                    <a:lnTo>
                      <a:pt x="748" y="294"/>
                    </a:lnTo>
                    <a:lnTo>
                      <a:pt x="748" y="298"/>
                    </a:lnTo>
                    <a:lnTo>
                      <a:pt x="748" y="301"/>
                    </a:lnTo>
                    <a:lnTo>
                      <a:pt x="748" y="304"/>
                    </a:lnTo>
                    <a:lnTo>
                      <a:pt x="748" y="306"/>
                    </a:lnTo>
                    <a:lnTo>
                      <a:pt x="748" y="309"/>
                    </a:lnTo>
                    <a:lnTo>
                      <a:pt x="748" y="311"/>
                    </a:lnTo>
                    <a:lnTo>
                      <a:pt x="748" y="313"/>
                    </a:lnTo>
                    <a:lnTo>
                      <a:pt x="748" y="314"/>
                    </a:lnTo>
                    <a:lnTo>
                      <a:pt x="748" y="316"/>
                    </a:lnTo>
                    <a:lnTo>
                      <a:pt x="748" y="317"/>
                    </a:lnTo>
                    <a:lnTo>
                      <a:pt x="748" y="318"/>
                    </a:lnTo>
                    <a:lnTo>
                      <a:pt x="748" y="319"/>
                    </a:lnTo>
                    <a:lnTo>
                      <a:pt x="748" y="320"/>
                    </a:lnTo>
                    <a:lnTo>
                      <a:pt x="750" y="320"/>
                    </a:lnTo>
                    <a:lnTo>
                      <a:pt x="753" y="320"/>
                    </a:lnTo>
                    <a:lnTo>
                      <a:pt x="758" y="320"/>
                    </a:lnTo>
                    <a:lnTo>
                      <a:pt x="763" y="320"/>
                    </a:lnTo>
                    <a:lnTo>
                      <a:pt x="770" y="320"/>
                    </a:lnTo>
                    <a:lnTo>
                      <a:pt x="778" y="320"/>
                    </a:lnTo>
                    <a:lnTo>
                      <a:pt x="787" y="320"/>
                    </a:lnTo>
                    <a:lnTo>
                      <a:pt x="798" y="320"/>
                    </a:lnTo>
                    <a:lnTo>
                      <a:pt x="809" y="320"/>
                    </a:lnTo>
                    <a:lnTo>
                      <a:pt x="822" y="320"/>
                    </a:lnTo>
                    <a:lnTo>
                      <a:pt x="836" y="320"/>
                    </a:lnTo>
                    <a:lnTo>
                      <a:pt x="852" y="320"/>
                    </a:lnTo>
                    <a:lnTo>
                      <a:pt x="868" y="320"/>
                    </a:lnTo>
                    <a:lnTo>
                      <a:pt x="886" y="320"/>
                    </a:lnTo>
                    <a:lnTo>
                      <a:pt x="905" y="320"/>
                    </a:lnTo>
                    <a:lnTo>
                      <a:pt x="925" y="320"/>
                    </a:lnTo>
                    <a:lnTo>
                      <a:pt x="943" y="321"/>
                    </a:lnTo>
                    <a:lnTo>
                      <a:pt x="960" y="322"/>
                    </a:lnTo>
                    <a:lnTo>
                      <a:pt x="976" y="324"/>
                    </a:lnTo>
                    <a:lnTo>
                      <a:pt x="990" y="326"/>
                    </a:lnTo>
                    <a:lnTo>
                      <a:pt x="1004" y="328"/>
                    </a:lnTo>
                    <a:lnTo>
                      <a:pt x="1017" y="331"/>
                    </a:lnTo>
                    <a:lnTo>
                      <a:pt x="1028" y="335"/>
                    </a:lnTo>
                    <a:lnTo>
                      <a:pt x="1039" y="339"/>
                    </a:lnTo>
                    <a:lnTo>
                      <a:pt x="1048" y="343"/>
                    </a:lnTo>
                    <a:lnTo>
                      <a:pt x="1057" y="348"/>
                    </a:lnTo>
                    <a:lnTo>
                      <a:pt x="1064" y="353"/>
                    </a:lnTo>
                    <a:lnTo>
                      <a:pt x="1070" y="359"/>
                    </a:lnTo>
                    <a:lnTo>
                      <a:pt x="1075" y="365"/>
                    </a:lnTo>
                    <a:lnTo>
                      <a:pt x="1080" y="372"/>
                    </a:lnTo>
                    <a:lnTo>
                      <a:pt x="1083" y="379"/>
                    </a:lnTo>
                    <a:lnTo>
                      <a:pt x="1085" y="386"/>
                    </a:lnTo>
                    <a:lnTo>
                      <a:pt x="1087" y="393"/>
                    </a:lnTo>
                    <a:lnTo>
                      <a:pt x="1089" y="399"/>
                    </a:lnTo>
                    <a:lnTo>
                      <a:pt x="1091" y="405"/>
                    </a:lnTo>
                    <a:lnTo>
                      <a:pt x="1093" y="410"/>
                    </a:lnTo>
                    <a:lnTo>
                      <a:pt x="1095" y="415"/>
                    </a:lnTo>
                    <a:lnTo>
                      <a:pt x="1096" y="420"/>
                    </a:lnTo>
                    <a:lnTo>
                      <a:pt x="1097" y="423"/>
                    </a:lnTo>
                    <a:lnTo>
                      <a:pt x="1098" y="427"/>
                    </a:lnTo>
                    <a:lnTo>
                      <a:pt x="1099" y="430"/>
                    </a:lnTo>
                    <a:lnTo>
                      <a:pt x="1100" y="432"/>
                    </a:lnTo>
                    <a:lnTo>
                      <a:pt x="1101" y="435"/>
                    </a:lnTo>
                    <a:lnTo>
                      <a:pt x="1102" y="436"/>
                    </a:lnTo>
                    <a:lnTo>
                      <a:pt x="1102" y="437"/>
                    </a:lnTo>
                    <a:lnTo>
                      <a:pt x="1102" y="438"/>
                    </a:lnTo>
                    <a:lnTo>
                      <a:pt x="1100" y="438"/>
                    </a:lnTo>
                    <a:lnTo>
                      <a:pt x="1094" y="438"/>
                    </a:lnTo>
                    <a:lnTo>
                      <a:pt x="1083" y="438"/>
                    </a:lnTo>
                    <a:lnTo>
                      <a:pt x="1068" y="438"/>
                    </a:lnTo>
                    <a:lnTo>
                      <a:pt x="1048" y="438"/>
                    </a:lnTo>
                    <a:lnTo>
                      <a:pt x="1025" y="438"/>
                    </a:lnTo>
                    <a:lnTo>
                      <a:pt x="997" y="438"/>
                    </a:lnTo>
                    <a:lnTo>
                      <a:pt x="964" y="438"/>
                    </a:lnTo>
                    <a:lnTo>
                      <a:pt x="928" y="438"/>
                    </a:lnTo>
                    <a:lnTo>
                      <a:pt x="887" y="438"/>
                    </a:lnTo>
                    <a:lnTo>
                      <a:pt x="842" y="438"/>
                    </a:lnTo>
                    <a:lnTo>
                      <a:pt x="792" y="438"/>
                    </a:lnTo>
                    <a:lnTo>
                      <a:pt x="738" y="438"/>
                    </a:lnTo>
                    <a:lnTo>
                      <a:pt x="680" y="438"/>
                    </a:lnTo>
                    <a:lnTo>
                      <a:pt x="618" y="438"/>
                    </a:lnTo>
                    <a:lnTo>
                      <a:pt x="551" y="438"/>
                    </a:lnTo>
                    <a:lnTo>
                      <a:pt x="484" y="438"/>
                    </a:lnTo>
                    <a:lnTo>
                      <a:pt x="422" y="438"/>
                    </a:lnTo>
                    <a:lnTo>
                      <a:pt x="364" y="438"/>
                    </a:lnTo>
                    <a:lnTo>
                      <a:pt x="310" y="438"/>
                    </a:lnTo>
                    <a:lnTo>
                      <a:pt x="260" y="438"/>
                    </a:lnTo>
                    <a:lnTo>
                      <a:pt x="215" y="438"/>
                    </a:lnTo>
                    <a:lnTo>
                      <a:pt x="174" y="438"/>
                    </a:lnTo>
                    <a:lnTo>
                      <a:pt x="138" y="438"/>
                    </a:lnTo>
                    <a:lnTo>
                      <a:pt x="105" y="438"/>
                    </a:lnTo>
                    <a:lnTo>
                      <a:pt x="77" y="438"/>
                    </a:lnTo>
                    <a:lnTo>
                      <a:pt x="54" y="438"/>
                    </a:lnTo>
                    <a:lnTo>
                      <a:pt x="34" y="438"/>
                    </a:lnTo>
                    <a:lnTo>
                      <a:pt x="19" y="438"/>
                    </a:lnTo>
                    <a:lnTo>
                      <a:pt x="8" y="438"/>
                    </a:lnTo>
                    <a:lnTo>
                      <a:pt x="2" y="438"/>
                    </a:lnTo>
                    <a:lnTo>
                      <a:pt x="0" y="438"/>
                    </a:lnTo>
                    <a:close/>
                  </a:path>
                </a:pathLst>
              </a:custGeom>
              <a:solidFill>
                <a:srgbClr val="DCDCDC"/>
              </a:solidFill>
              <a:ln w="6350" cap="flat">
                <a:solidFill>
                  <a:schemeClr val="tx2"/>
                </a:solid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742915"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1" name="Oval 13">
                <a:extLst>
                  <a:ext uri="{FF2B5EF4-FFF2-40B4-BE49-F238E27FC236}">
                    <a16:creationId xmlns:a16="http://schemas.microsoft.com/office/drawing/2014/main" id="{92038A57-F7A8-4B54-92F0-40DC1DF96691}"/>
                  </a:ext>
                </a:extLst>
              </p:cNvPr>
              <p:cNvSpPr>
                <a:spLocks noChangeArrowheads="1"/>
              </p:cNvSpPr>
              <p:nvPr/>
            </p:nvSpPr>
            <p:spPr bwMode="auto">
              <a:xfrm>
                <a:off x="6053334" y="1608481"/>
                <a:ext cx="196406" cy="351070"/>
              </a:xfrm>
              <a:prstGeom prst="ellipse">
                <a:avLst/>
              </a:prstGeom>
              <a:solidFill>
                <a:schemeClr val="tx2"/>
              </a:solidFill>
              <a:ln w="6350">
                <a:solidFill>
                  <a:schemeClr val="tx2"/>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Book Antiqua" panose="02040602050305030304" pitchFamily="18" charset="0"/>
                  </a:defRPr>
                </a:lvl1pPr>
                <a:lvl2pPr marL="357188">
                  <a:defRPr sz="2400">
                    <a:solidFill>
                      <a:schemeClr val="tx1"/>
                    </a:solidFill>
                    <a:latin typeface="Book Antiqua" panose="02040602050305030304" pitchFamily="18" charset="0"/>
                  </a:defRPr>
                </a:lvl2pPr>
                <a:lvl3pPr marL="1014413" indent="-219075">
                  <a:defRPr sz="2400">
                    <a:solidFill>
                      <a:schemeClr val="tx1"/>
                    </a:solidFill>
                    <a:latin typeface="Book Antiqua" panose="02040602050305030304" pitchFamily="18" charset="0"/>
                  </a:defRPr>
                </a:lvl3pPr>
                <a:lvl4pPr marL="1425575" indent="-220663">
                  <a:defRPr sz="2400">
                    <a:solidFill>
                      <a:schemeClr val="tx1"/>
                    </a:solidFill>
                    <a:latin typeface="Book Antiqua" panose="02040602050305030304" pitchFamily="18" charset="0"/>
                  </a:defRPr>
                </a:lvl4pPr>
                <a:lvl5pPr marL="1784350" indent="-168275">
                  <a:defRPr sz="2400">
                    <a:solidFill>
                      <a:schemeClr val="tx1"/>
                    </a:solidFill>
                    <a:latin typeface="Book Antiqua" panose="02040602050305030304" pitchFamily="18" charset="0"/>
                  </a:defRPr>
                </a:lvl5pPr>
                <a:lvl6pPr marL="2241550" indent="-168275" eaLnBrk="0" fontAlgn="base" hangingPunct="0">
                  <a:spcBef>
                    <a:spcPct val="0"/>
                  </a:spcBef>
                  <a:spcAft>
                    <a:spcPct val="0"/>
                  </a:spcAft>
                  <a:defRPr sz="2400">
                    <a:solidFill>
                      <a:schemeClr val="tx1"/>
                    </a:solidFill>
                    <a:latin typeface="Book Antiqua" panose="02040602050305030304" pitchFamily="18" charset="0"/>
                  </a:defRPr>
                </a:lvl6pPr>
                <a:lvl7pPr marL="2698750" indent="-168275" eaLnBrk="0" fontAlgn="base" hangingPunct="0">
                  <a:spcBef>
                    <a:spcPct val="0"/>
                  </a:spcBef>
                  <a:spcAft>
                    <a:spcPct val="0"/>
                  </a:spcAft>
                  <a:defRPr sz="2400">
                    <a:solidFill>
                      <a:schemeClr val="tx1"/>
                    </a:solidFill>
                    <a:latin typeface="Book Antiqua" panose="02040602050305030304" pitchFamily="18" charset="0"/>
                  </a:defRPr>
                </a:lvl7pPr>
                <a:lvl8pPr marL="3155950" indent="-168275" eaLnBrk="0" fontAlgn="base" hangingPunct="0">
                  <a:spcBef>
                    <a:spcPct val="0"/>
                  </a:spcBef>
                  <a:spcAft>
                    <a:spcPct val="0"/>
                  </a:spcAft>
                  <a:defRPr sz="2400">
                    <a:solidFill>
                      <a:schemeClr val="tx1"/>
                    </a:solidFill>
                    <a:latin typeface="Book Antiqua" panose="02040602050305030304" pitchFamily="18" charset="0"/>
                  </a:defRPr>
                </a:lvl8pPr>
                <a:lvl9pPr marL="3613150" indent="-168275" eaLnBrk="0" fontAlgn="base" hangingPunct="0">
                  <a:spcBef>
                    <a:spcPct val="0"/>
                  </a:spcBef>
                  <a:spcAft>
                    <a:spcPct val="0"/>
                  </a:spcAft>
                  <a:defRPr sz="2400">
                    <a:solidFill>
                      <a:schemeClr val="tx1"/>
                    </a:solidFill>
                    <a:latin typeface="Book Antiqua" panose="02040602050305030304" pitchFamily="18" charset="0"/>
                  </a:defRPr>
                </a:lvl9pPr>
              </a:lstStyle>
              <a:p>
                <a:pPr marL="0" marR="0" lvl="0" indent="0" algn="ctr" defTabSz="742915" rtl="0" eaLnBrk="1" fontAlgn="auto" latinLnBrk="0" hangingPunct="1">
                  <a:lnSpc>
                    <a:spcPct val="100000"/>
                  </a:lnSpc>
                  <a:spcBef>
                    <a:spcPts val="0"/>
                  </a:spcBef>
                  <a:spcAft>
                    <a:spcPts val="0"/>
                  </a:spcAft>
                  <a:buClrTx/>
                  <a:buSzTx/>
                  <a:buFontTx/>
                  <a:buNone/>
                  <a:tabLst/>
                  <a:defRPr/>
                </a:pPr>
                <a:endParaRPr kumimoji="0" lang="en-US" altLang="en-US" sz="831"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79" name="Text Box 14">
              <a:extLst>
                <a:ext uri="{FF2B5EF4-FFF2-40B4-BE49-F238E27FC236}">
                  <a16:creationId xmlns:a16="http://schemas.microsoft.com/office/drawing/2014/main" id="{0A4CA303-7E2A-4793-9297-117D493846C6}"/>
                </a:ext>
              </a:extLst>
            </p:cNvPr>
            <p:cNvSpPr txBox="1">
              <a:spLocks noChangeArrowheads="1"/>
            </p:cNvSpPr>
            <p:nvPr/>
          </p:nvSpPr>
          <p:spPr bwMode="auto">
            <a:xfrm>
              <a:off x="4788897" y="2548391"/>
              <a:ext cx="2704456" cy="164604"/>
            </a:xfrm>
            <a:prstGeom prst="rect">
              <a:avLst/>
            </a:prstGeom>
            <a:noFill/>
            <a:ln>
              <a:noFill/>
            </a:ln>
            <a:effectLst/>
            <a:extLst>
              <a:ext uri="{909E8E84-426E-40dd-AFC4-6F175D3DCCD1}">
                <a14:hiddenFill xmlns:a14="http://schemas.microsoft.com/office/drawing/2010/main" xmlns="">
                  <a:solidFill>
                    <a:srgbClr val="EEEEEE"/>
                  </a:solidFill>
                </a14:hiddenFill>
              </a:ext>
              <a:ext uri="{91240B29-F687-4f45-9708-019B960494DF}">
                <a14:hiddenLine xmlns:a14="http://schemas.microsoft.com/office/drawing/2010/main" xmlns="" w="6350">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0" tIns="0" rIns="0" bIns="0"/>
            <a:lstStyle>
              <a:lvl1pPr defTabSz="331788">
                <a:defRPr sz="2400">
                  <a:solidFill>
                    <a:schemeClr val="tx1"/>
                  </a:solidFill>
                  <a:latin typeface="Book Antiqua" panose="02040602050305030304" pitchFamily="18" charset="0"/>
                </a:defRPr>
              </a:lvl1pPr>
              <a:lvl2pPr marL="584200" defTabSz="331788">
                <a:defRPr sz="2400">
                  <a:solidFill>
                    <a:schemeClr val="tx1"/>
                  </a:solidFill>
                  <a:latin typeface="Book Antiqua" panose="02040602050305030304" pitchFamily="18" charset="0"/>
                </a:defRPr>
              </a:lvl2pPr>
              <a:lvl3pPr marL="839788" defTabSz="331788">
                <a:defRPr sz="2400">
                  <a:solidFill>
                    <a:schemeClr val="tx1"/>
                  </a:solidFill>
                  <a:latin typeface="Book Antiqua" panose="02040602050305030304" pitchFamily="18" charset="0"/>
                </a:defRPr>
              </a:lvl3pPr>
              <a:lvl4pPr marL="1260475" defTabSz="331788">
                <a:defRPr sz="2400">
                  <a:solidFill>
                    <a:schemeClr val="tx1"/>
                  </a:solidFill>
                  <a:latin typeface="Book Antiqua" panose="02040602050305030304" pitchFamily="18" charset="0"/>
                </a:defRPr>
              </a:lvl4pPr>
              <a:lvl5pPr marL="1681163" defTabSz="331788">
                <a:defRPr sz="2400">
                  <a:solidFill>
                    <a:schemeClr val="tx1"/>
                  </a:solidFill>
                  <a:latin typeface="Book Antiqua" panose="02040602050305030304" pitchFamily="18" charset="0"/>
                </a:defRPr>
              </a:lvl5pPr>
              <a:lvl6pPr marL="2138363" defTabSz="331788" eaLnBrk="0" fontAlgn="base" hangingPunct="0">
                <a:spcBef>
                  <a:spcPct val="0"/>
                </a:spcBef>
                <a:spcAft>
                  <a:spcPct val="0"/>
                </a:spcAft>
                <a:defRPr sz="2400">
                  <a:solidFill>
                    <a:schemeClr val="tx1"/>
                  </a:solidFill>
                  <a:latin typeface="Book Antiqua" panose="02040602050305030304" pitchFamily="18" charset="0"/>
                </a:defRPr>
              </a:lvl6pPr>
              <a:lvl7pPr marL="2595563" defTabSz="331788" eaLnBrk="0" fontAlgn="base" hangingPunct="0">
                <a:spcBef>
                  <a:spcPct val="0"/>
                </a:spcBef>
                <a:spcAft>
                  <a:spcPct val="0"/>
                </a:spcAft>
                <a:defRPr sz="2400">
                  <a:solidFill>
                    <a:schemeClr val="tx1"/>
                  </a:solidFill>
                  <a:latin typeface="Book Antiqua" panose="02040602050305030304" pitchFamily="18" charset="0"/>
                </a:defRPr>
              </a:lvl7pPr>
              <a:lvl8pPr marL="3052763" defTabSz="331788" eaLnBrk="0" fontAlgn="base" hangingPunct="0">
                <a:spcBef>
                  <a:spcPct val="0"/>
                </a:spcBef>
                <a:spcAft>
                  <a:spcPct val="0"/>
                </a:spcAft>
                <a:defRPr sz="2400">
                  <a:solidFill>
                    <a:schemeClr val="tx1"/>
                  </a:solidFill>
                  <a:latin typeface="Book Antiqua" panose="02040602050305030304" pitchFamily="18" charset="0"/>
                </a:defRPr>
              </a:lvl8pPr>
              <a:lvl9pPr marL="3509963" defTabSz="331788" eaLnBrk="0" fontAlgn="base" hangingPunct="0">
                <a:spcBef>
                  <a:spcPct val="0"/>
                </a:spcBef>
                <a:spcAft>
                  <a:spcPct val="0"/>
                </a:spcAft>
                <a:defRPr sz="2400">
                  <a:solidFill>
                    <a:schemeClr val="tx1"/>
                  </a:solidFill>
                  <a:latin typeface="Book Antiqua" panose="02040602050305030304" pitchFamily="18" charset="0"/>
                </a:defRPr>
              </a:lvl9pPr>
            </a:lstStyle>
            <a:p>
              <a:pPr marL="0" marR="0" lvl="0" indent="0" algn="ctr" defTabSz="269578" rtl="0" eaLnBrk="1" fontAlgn="auto" latinLnBrk="0" hangingPunct="1">
                <a:lnSpc>
                  <a:spcPts val="1500"/>
                </a:lnSpc>
                <a:spcBef>
                  <a:spcPts val="65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Interview Template</a:t>
              </a:r>
            </a:p>
            <a:p>
              <a:pPr marL="0" marR="0" lvl="0" indent="0" algn="ctr" defTabSz="269578" rtl="0" eaLnBrk="1" fontAlgn="auto" latinLnBrk="0" hangingPunct="1">
                <a:lnSpc>
                  <a:spcPts val="1500"/>
                </a:lnSpc>
                <a:spcBef>
                  <a:spcPts val="300"/>
                </a:spcBef>
                <a:spcAft>
                  <a:spcPts val="0"/>
                </a:spcAft>
                <a:buClrTx/>
                <a:buSzTx/>
                <a:buFontTx/>
                <a:buNone/>
                <a:tabLst/>
                <a:defRPr/>
              </a:pPr>
              <a:r>
                <a:rPr kumimoji="0" lang="en-US" sz="1050" b="0" i="1" u="none" strike="noStrike" kern="1200" cap="none" spc="0" normalizeH="0" baseline="0" noProof="0" dirty="0">
                  <a:ln>
                    <a:noFill/>
                  </a:ln>
                  <a:solidFill>
                    <a:srgbClr val="000000"/>
                  </a:solidFill>
                  <a:effectLst/>
                  <a:uLnTx/>
                  <a:uFillTx/>
                  <a:latin typeface="Calibri" panose="020F0502020204030204"/>
                  <a:ea typeface="+mn-ea"/>
                  <a:cs typeface="+mn-cs"/>
                </a:rPr>
                <a:t>(Tailored to Interviewee)</a:t>
              </a:r>
            </a:p>
            <a:p>
              <a:pPr marL="0" marR="0" lvl="0" indent="0" algn="ctr" defTabSz="269578" rtl="0" eaLnBrk="1" fontAlgn="auto" latinLnBrk="0" hangingPunct="1">
                <a:lnSpc>
                  <a:spcPts val="1500"/>
                </a:lnSpc>
                <a:spcBef>
                  <a:spcPts val="300"/>
                </a:spcBef>
                <a:spcAft>
                  <a:spcPts val="0"/>
                </a:spcAft>
                <a:buClrTx/>
                <a:buSzTx/>
                <a:buFontTx/>
                <a:buNone/>
                <a:tabLst/>
                <a:defRPr/>
              </a:pPr>
              <a:endParaRPr kumimoji="0" lang="en-US" sz="1050" b="0" i="1" u="none" strike="noStrike" kern="1200" cap="none" spc="0" normalizeH="0" baseline="0" noProof="0" dirty="0">
                <a:ln>
                  <a:noFill/>
                </a:ln>
                <a:solidFill>
                  <a:srgbClr val="000000"/>
                </a:solidFill>
                <a:effectLst/>
                <a:uLnTx/>
                <a:uFillTx/>
                <a:latin typeface="Calibri" panose="020F0502020204030204"/>
                <a:ea typeface="+mn-ea"/>
                <a:cs typeface="+mn-cs"/>
              </a:endParaRPr>
            </a:p>
            <a:p>
              <a:pPr marL="139303" marR="0" lvl="0" indent="-139303" algn="l" defTabSz="331788" rtl="0" eaLnBrk="1" fontAlgn="auto" latinLnBrk="0" hangingPunct="1">
                <a:lnSpc>
                  <a:spcPts val="1500"/>
                </a:lnSpc>
                <a:spcBef>
                  <a:spcPts val="300"/>
                </a:spcBef>
                <a:spcAft>
                  <a:spcPts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What are your perspectives on the project objectives and goals?</a:t>
              </a:r>
            </a:p>
            <a:p>
              <a:pPr marL="139303" marR="0" lvl="0" indent="-139303" algn="l" defTabSz="331788" rtl="0" eaLnBrk="1" fontAlgn="auto" latinLnBrk="0" hangingPunct="1">
                <a:lnSpc>
                  <a:spcPts val="1500"/>
                </a:lnSpc>
                <a:spcBef>
                  <a:spcPts val="300"/>
                </a:spcBef>
                <a:spcAft>
                  <a:spcPts val="0"/>
                </a:spcAft>
                <a:buClrTx/>
                <a:buSzTx/>
                <a:buFont typeface="Wingdings" panose="05000000000000000000" pitchFamily="2" charset="2"/>
                <a:buChar char="q"/>
                <a:tabLst/>
                <a:defRPr/>
              </a:pPr>
              <a:r>
                <a:rPr lang="en-US" sz="1100" dirty="0">
                  <a:solidFill>
                    <a:srgbClr val="000000"/>
                  </a:solidFill>
                  <a:latin typeface="Calibri" panose="020F0502020204030204"/>
                </a:rPr>
                <a:t>What cybersecurity solutions have been adopted and/or are currently planned? </a:t>
              </a:r>
            </a:p>
            <a:p>
              <a:pPr marL="139303" marR="0" lvl="0" indent="-139303" algn="l" defTabSz="331788" rtl="0" eaLnBrk="1" fontAlgn="auto" latinLnBrk="0" hangingPunct="1">
                <a:lnSpc>
                  <a:spcPts val="1500"/>
                </a:lnSpc>
                <a:spcBef>
                  <a:spcPts val="300"/>
                </a:spcBef>
                <a:spcAft>
                  <a:spcPts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Who are the key internal and external stakeholders that can support in achieving the project objectives and deliver aspiration?</a:t>
              </a:r>
            </a:p>
            <a:p>
              <a:pPr marL="139303" marR="0" lvl="0" indent="-139303" algn="l" defTabSz="331788" rtl="0" eaLnBrk="1" fontAlgn="auto" latinLnBrk="0" hangingPunct="1">
                <a:lnSpc>
                  <a:spcPts val="1500"/>
                </a:lnSpc>
                <a:spcBef>
                  <a:spcPts val="300"/>
                </a:spcBef>
                <a:spcAft>
                  <a:spcPts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What are the cybersecurity capability expectations for OXAGON and its business units (BUs)</a:t>
              </a:r>
            </a:p>
            <a:p>
              <a:pPr marL="139303" marR="0" lvl="0" indent="-139303" algn="l" defTabSz="331788" rtl="0" eaLnBrk="1" fontAlgn="auto" latinLnBrk="0" hangingPunct="1">
                <a:lnSpc>
                  <a:spcPts val="1500"/>
                </a:lnSpc>
                <a:spcBef>
                  <a:spcPts val="300"/>
                </a:spcBef>
                <a:spcAft>
                  <a:spcPts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Have there been any previously conducted security risk assessments, and if so, what are they key outcomes? </a:t>
              </a:r>
            </a:p>
            <a:p>
              <a:pPr marL="139303" marR="0" lvl="0" indent="-139303" algn="l" defTabSz="331788" rtl="0" eaLnBrk="1" fontAlgn="auto" latinLnBrk="0" hangingPunct="1">
                <a:lnSpc>
                  <a:spcPts val="1500"/>
                </a:lnSpc>
                <a:spcBef>
                  <a:spcPts val="300"/>
                </a:spcBef>
                <a:spcAft>
                  <a:spcPts val="0"/>
                </a:spcAft>
                <a:buClrTx/>
                <a:buSzTx/>
                <a:buFont typeface="Wingdings" panose="05000000000000000000" pitchFamily="2" charset="2"/>
                <a:buChar char="q"/>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Do you have a defined policy or procedure for managing cybersecurity risks and incidents communicated from the CISO office?</a:t>
              </a:r>
            </a:p>
            <a:p>
              <a:pPr marL="0" marR="0" lvl="0" indent="0" algn="ctr" defTabSz="331788" rtl="0" eaLnBrk="1" fontAlgn="auto" latinLnBrk="0" hangingPunct="1">
                <a:lnSpc>
                  <a:spcPts val="1500"/>
                </a:lnSpc>
                <a:spcBef>
                  <a:spcPts val="163"/>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a:t>
              </a:r>
            </a:p>
          </p:txBody>
        </p:sp>
      </p:grpSp>
      <p:grpSp>
        <p:nvGrpSpPr>
          <p:cNvPr id="82" name="Group 81">
            <a:extLst>
              <a:ext uri="{FF2B5EF4-FFF2-40B4-BE49-F238E27FC236}">
                <a16:creationId xmlns:a16="http://schemas.microsoft.com/office/drawing/2014/main" id="{58204C62-F1C1-451E-BAC4-BE4115B46B6D}"/>
              </a:ext>
            </a:extLst>
          </p:cNvPr>
          <p:cNvGrpSpPr/>
          <p:nvPr/>
        </p:nvGrpSpPr>
        <p:grpSpPr>
          <a:xfrm>
            <a:off x="9069009" y="1964052"/>
            <a:ext cx="2132391" cy="3928821"/>
            <a:chOff x="9069009" y="2514021"/>
            <a:chExt cx="2132391" cy="2857384"/>
          </a:xfrm>
        </p:grpSpPr>
        <p:sp>
          <p:nvSpPr>
            <p:cNvPr id="83" name="Rectangle 18">
              <a:extLst>
                <a:ext uri="{FF2B5EF4-FFF2-40B4-BE49-F238E27FC236}">
                  <a16:creationId xmlns:a16="http://schemas.microsoft.com/office/drawing/2014/main" id="{E106FB0E-4584-4F89-A547-38C4658528C4}"/>
                </a:ext>
              </a:extLst>
            </p:cNvPr>
            <p:cNvSpPr>
              <a:spLocks noChangeArrowheads="1"/>
            </p:cNvSpPr>
            <p:nvPr/>
          </p:nvSpPr>
          <p:spPr bwMode="gray">
            <a:xfrm>
              <a:off x="9069009" y="2514022"/>
              <a:ext cx="1646414" cy="796315"/>
            </a:xfrm>
            <a:prstGeom prst="rect">
              <a:avLst/>
            </a:prstGeom>
            <a:solidFill>
              <a:schemeClr val="accent1"/>
            </a:solidFill>
            <a:ln w="9525" cap="flat" cmpd="sng" algn="ctr">
              <a:noFill/>
              <a:prstDash val="solid"/>
              <a:round/>
              <a:headEnd type="none" w="med" len="med"/>
              <a:tailEnd type="none" w="med" len="med"/>
            </a:ln>
            <a:effectLst/>
          </p:spPr>
          <p:txBody>
            <a:bodyPr wrap="square" lIns="46731" tIns="24300" rIns="46731" bIns="24300" anchor="ctr"/>
            <a:lstStyle/>
            <a:p>
              <a:pPr marL="0" marR="0" lvl="0" indent="0" algn="ctr" defTabSz="557213" rtl="0" eaLnBrk="1" fontAlgn="auto" latinLnBrk="0" hangingPunct="1">
                <a:lnSpc>
                  <a:spcPct val="100000"/>
                </a:lnSpc>
                <a:spcBef>
                  <a:spcPts val="0"/>
                </a:spcBef>
                <a:spcAft>
                  <a:spcPts val="0"/>
                </a:spcAft>
                <a:buClrTx/>
                <a:buSzTx/>
                <a:buFontTx/>
                <a:buNone/>
                <a:tabLst/>
                <a:defRPr/>
              </a:pPr>
              <a:r>
                <a:rPr lang="en-US" sz="1200" b="1" kern="0" dirty="0">
                  <a:solidFill>
                    <a:srgbClr val="FFFFFF"/>
                  </a:solidFill>
                  <a:latin typeface="Calibri" panose="020F0502020204030204"/>
                </a:rPr>
                <a:t>Validate</a:t>
              </a:r>
              <a:r>
                <a:rPr kumimoji="0" lang="en-US" sz="1200" b="1" i="0" u="none" strike="noStrike" kern="0" cap="none" spc="0" normalizeH="0" baseline="0" noProof="0" dirty="0">
                  <a:ln>
                    <a:noFill/>
                  </a:ln>
                  <a:solidFill>
                    <a:srgbClr val="FFFFFF"/>
                  </a:solidFill>
                  <a:effectLst/>
                  <a:uLnTx/>
                  <a:uFillTx/>
                  <a:latin typeface="Calibri" panose="020F0502020204030204"/>
                  <a:ea typeface="+mn-ea"/>
                  <a:cs typeface="+mn-cs"/>
                </a:rPr>
                <a:t> OXAGON’s objectives and aspirations</a:t>
              </a:r>
            </a:p>
          </p:txBody>
        </p:sp>
        <p:sp>
          <p:nvSpPr>
            <p:cNvPr id="84" name="Rectangle 18">
              <a:extLst>
                <a:ext uri="{FF2B5EF4-FFF2-40B4-BE49-F238E27FC236}">
                  <a16:creationId xmlns:a16="http://schemas.microsoft.com/office/drawing/2014/main" id="{ACCDBA3F-F902-4761-9DDA-A3BBCB4BA3CE}"/>
                </a:ext>
              </a:extLst>
            </p:cNvPr>
            <p:cNvSpPr>
              <a:spLocks noChangeArrowheads="1"/>
            </p:cNvSpPr>
            <p:nvPr/>
          </p:nvSpPr>
          <p:spPr bwMode="gray">
            <a:xfrm>
              <a:off x="10770445" y="2514021"/>
              <a:ext cx="430955" cy="796315"/>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wrap="none" lIns="46731" tIns="24300" rIns="46731" bIns="24300" anchor="ctr"/>
            <a:lstStyle/>
            <a:p>
              <a:pPr marL="0" marR="0" lvl="0" indent="0" algn="ctr" defTabSz="557213" rtl="0" eaLnBrk="1" fontAlgn="auto" latinLnBrk="0" hangingPunct="1">
                <a:lnSpc>
                  <a:spcPct val="100000"/>
                </a:lnSpc>
                <a:spcBef>
                  <a:spcPts val="0"/>
                </a:spcBef>
                <a:spcAft>
                  <a:spcPts val="0"/>
                </a:spcAft>
                <a:buClrTx/>
                <a:buSzTx/>
                <a:buFontTx/>
                <a:buNone/>
                <a:tabLst/>
                <a:defRPr/>
              </a:pPr>
              <a:r>
                <a:rPr kumimoji="0" lang="en-US" sz="1950" b="1" i="0" u="none" strike="noStrike" kern="0" cap="none" spc="0" normalizeH="0" baseline="0" noProof="0" dirty="0">
                  <a:ln>
                    <a:noFill/>
                  </a:ln>
                  <a:solidFill>
                    <a:srgbClr val="243646"/>
                  </a:solidFill>
                  <a:effectLst/>
                  <a:uLnTx/>
                  <a:uFillTx/>
                  <a:latin typeface="Calibri" panose="020F0502020204030204"/>
                  <a:ea typeface="+mn-ea"/>
                  <a:cs typeface="+mn-cs"/>
                  <a:sym typeface="Wingdings" panose="05000000000000000000" pitchFamily="2" charset="2"/>
                </a:rPr>
                <a:t></a:t>
              </a:r>
              <a:endParaRPr kumimoji="0" lang="en-US" sz="1950" b="1" i="0" u="none" strike="noStrike" kern="0" cap="none" spc="0" normalizeH="0" baseline="0" noProof="0" dirty="0">
                <a:ln>
                  <a:noFill/>
                </a:ln>
                <a:solidFill>
                  <a:srgbClr val="243646"/>
                </a:solidFill>
                <a:effectLst/>
                <a:uLnTx/>
                <a:uFillTx/>
                <a:latin typeface="Calibri" panose="020F0502020204030204"/>
                <a:ea typeface="+mn-ea"/>
                <a:cs typeface="+mn-cs"/>
              </a:endParaRPr>
            </a:p>
          </p:txBody>
        </p:sp>
        <p:sp>
          <p:nvSpPr>
            <p:cNvPr id="85" name="Rectangle 18">
              <a:extLst>
                <a:ext uri="{FF2B5EF4-FFF2-40B4-BE49-F238E27FC236}">
                  <a16:creationId xmlns:a16="http://schemas.microsoft.com/office/drawing/2014/main" id="{D0A9A6DA-34DC-49A9-BC09-2757F0BE3AAC}"/>
                </a:ext>
              </a:extLst>
            </p:cNvPr>
            <p:cNvSpPr>
              <a:spLocks noChangeArrowheads="1"/>
            </p:cNvSpPr>
            <p:nvPr/>
          </p:nvSpPr>
          <p:spPr bwMode="gray">
            <a:xfrm>
              <a:off x="9069009" y="3377485"/>
              <a:ext cx="1646414" cy="796316"/>
            </a:xfrm>
            <a:prstGeom prst="rect">
              <a:avLst/>
            </a:prstGeom>
            <a:solidFill>
              <a:schemeClr val="accent1"/>
            </a:solidFill>
            <a:ln w="9525" cap="flat" cmpd="sng" algn="ctr">
              <a:noFill/>
              <a:prstDash val="solid"/>
              <a:round/>
              <a:headEnd type="none" w="med" len="med"/>
              <a:tailEnd type="none" w="med" len="med"/>
            </a:ln>
            <a:effectLst/>
          </p:spPr>
          <p:txBody>
            <a:bodyPr wrap="square" lIns="46731" tIns="24300" rIns="46731" bIns="24300" anchor="ctr"/>
            <a:lstStyle/>
            <a:p>
              <a:pPr marL="0" marR="0" lvl="0" indent="0" algn="ctr" defTabSz="557213"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mn-ea"/>
                  <a:cs typeface="+mn-cs"/>
                </a:rPr>
                <a:t>Understand </a:t>
              </a:r>
              <a:r>
                <a:rPr lang="en-US" sz="1200" b="1" kern="0" dirty="0">
                  <a:solidFill>
                    <a:srgbClr val="FFFFFF"/>
                  </a:solidFill>
                  <a:latin typeface="Calibri" panose="020F0502020204030204"/>
                </a:rPr>
                <a:t>c</a:t>
              </a:r>
              <a:r>
                <a:rPr kumimoji="0" lang="en-US" sz="1200" b="1" i="0" u="none" strike="noStrike" kern="0" cap="none" spc="0" normalizeH="0" baseline="0" noProof="0" dirty="0">
                  <a:ln>
                    <a:noFill/>
                  </a:ln>
                  <a:solidFill>
                    <a:srgbClr val="FFFFFF"/>
                  </a:solidFill>
                  <a:effectLst/>
                  <a:uLnTx/>
                  <a:uFillTx/>
                  <a:latin typeface="Calibri" panose="020F0502020204030204"/>
                  <a:ea typeface="+mn-ea"/>
                  <a:cs typeface="+mn-cs"/>
                </a:rPr>
                <a:t>ybersecurity challenges and opportunities</a:t>
              </a:r>
            </a:p>
          </p:txBody>
        </p:sp>
        <p:sp>
          <p:nvSpPr>
            <p:cNvPr id="86" name="Rectangle 18">
              <a:extLst>
                <a:ext uri="{FF2B5EF4-FFF2-40B4-BE49-F238E27FC236}">
                  <a16:creationId xmlns:a16="http://schemas.microsoft.com/office/drawing/2014/main" id="{A75BF9AA-30E0-45D3-AB89-BEA0BFA075EB}"/>
                </a:ext>
              </a:extLst>
            </p:cNvPr>
            <p:cNvSpPr>
              <a:spLocks noChangeArrowheads="1"/>
            </p:cNvSpPr>
            <p:nvPr/>
          </p:nvSpPr>
          <p:spPr bwMode="gray">
            <a:xfrm>
              <a:off x="10770445" y="3375928"/>
              <a:ext cx="430955" cy="796316"/>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wrap="none" lIns="46731" tIns="24300" rIns="46731" bIns="24300" anchor="ctr"/>
            <a:lstStyle/>
            <a:p>
              <a:pPr marL="0" marR="0" lvl="0" indent="0" algn="ctr" defTabSz="557213" rtl="0" eaLnBrk="1" fontAlgn="auto" latinLnBrk="0" hangingPunct="1">
                <a:lnSpc>
                  <a:spcPct val="100000"/>
                </a:lnSpc>
                <a:spcBef>
                  <a:spcPts val="0"/>
                </a:spcBef>
                <a:spcAft>
                  <a:spcPts val="0"/>
                </a:spcAft>
                <a:buClrTx/>
                <a:buSzTx/>
                <a:buFontTx/>
                <a:buNone/>
                <a:tabLst/>
                <a:defRPr/>
              </a:pPr>
              <a:r>
                <a:rPr kumimoji="0" lang="en-US" sz="1950" b="1" i="0" u="none" strike="noStrike" kern="0" cap="none" spc="0" normalizeH="0" baseline="0" noProof="0" dirty="0">
                  <a:ln>
                    <a:noFill/>
                  </a:ln>
                  <a:solidFill>
                    <a:srgbClr val="243646"/>
                  </a:solidFill>
                  <a:effectLst/>
                  <a:uLnTx/>
                  <a:uFillTx/>
                  <a:latin typeface="Calibri" panose="020F0502020204030204"/>
                  <a:ea typeface="+mn-ea"/>
                  <a:cs typeface="+mn-cs"/>
                  <a:sym typeface="Wingdings" panose="05000000000000000000" pitchFamily="2" charset="2"/>
                </a:rPr>
                <a:t></a:t>
              </a:r>
              <a:endParaRPr kumimoji="0" lang="en-US" sz="1950" b="1" i="0" u="none" strike="noStrike" kern="0" cap="none" spc="0" normalizeH="0" baseline="0" noProof="0" dirty="0">
                <a:ln>
                  <a:noFill/>
                </a:ln>
                <a:solidFill>
                  <a:srgbClr val="243646"/>
                </a:solidFill>
                <a:effectLst/>
                <a:uLnTx/>
                <a:uFillTx/>
                <a:latin typeface="Calibri" panose="020F0502020204030204"/>
                <a:ea typeface="+mn-ea"/>
                <a:cs typeface="+mn-cs"/>
              </a:endParaRPr>
            </a:p>
          </p:txBody>
        </p:sp>
        <p:sp>
          <p:nvSpPr>
            <p:cNvPr id="88" name="Rectangle 18">
              <a:extLst>
                <a:ext uri="{FF2B5EF4-FFF2-40B4-BE49-F238E27FC236}">
                  <a16:creationId xmlns:a16="http://schemas.microsoft.com/office/drawing/2014/main" id="{204643DF-513A-4A24-8BB7-4BCF19B06182}"/>
                </a:ext>
              </a:extLst>
            </p:cNvPr>
            <p:cNvSpPr>
              <a:spLocks noChangeArrowheads="1"/>
            </p:cNvSpPr>
            <p:nvPr/>
          </p:nvSpPr>
          <p:spPr bwMode="gray">
            <a:xfrm>
              <a:off x="9069009" y="4575089"/>
              <a:ext cx="1646414" cy="796316"/>
            </a:xfrm>
            <a:prstGeom prst="rect">
              <a:avLst/>
            </a:prstGeom>
            <a:solidFill>
              <a:schemeClr val="accent1"/>
            </a:solidFill>
            <a:ln w="9525" cap="flat" cmpd="sng" algn="ctr">
              <a:noFill/>
              <a:prstDash val="solid"/>
              <a:round/>
              <a:headEnd type="none" w="med" len="med"/>
              <a:tailEnd type="none" w="med" len="med"/>
            </a:ln>
            <a:effectLst/>
          </p:spPr>
          <p:txBody>
            <a:bodyPr wrap="square" lIns="46731" tIns="24300" rIns="46731" bIns="24300" anchor="ctr"/>
            <a:lstStyle/>
            <a:p>
              <a:pPr marL="0" marR="0" lvl="0" indent="0" algn="ctr" defTabSz="557213"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mn-ea"/>
                  <a:cs typeface="+mn-cs"/>
                </a:rPr>
                <a:t>Identify areas of </a:t>
              </a:r>
              <a:br>
                <a:rPr kumimoji="0" lang="en-US" sz="1200" b="1" i="0" u="none" strike="noStrike" kern="0" cap="none" spc="0" normalizeH="0" baseline="0" noProof="0" dirty="0">
                  <a:ln>
                    <a:noFill/>
                  </a:ln>
                  <a:solidFill>
                    <a:srgbClr val="FFFFFF"/>
                  </a:solidFill>
                  <a:effectLst/>
                  <a:uLnTx/>
                  <a:uFillTx/>
                  <a:latin typeface="Calibri" panose="020F0502020204030204"/>
                  <a:ea typeface="+mn-ea"/>
                  <a:cs typeface="+mn-cs"/>
                </a:rPr>
              </a:br>
              <a:r>
                <a:rPr kumimoji="0" lang="en-US" sz="1200" b="1" i="0" u="none" strike="noStrike" kern="0" cap="none" spc="0" normalizeH="0" baseline="0" noProof="0" dirty="0">
                  <a:ln>
                    <a:noFill/>
                  </a:ln>
                  <a:solidFill>
                    <a:srgbClr val="FFFFFF"/>
                  </a:solidFill>
                  <a:effectLst/>
                  <a:uLnTx/>
                  <a:uFillTx/>
                  <a:latin typeface="Calibri" panose="020F0502020204030204"/>
                  <a:ea typeface="+mn-ea"/>
                  <a:cs typeface="+mn-cs"/>
                </a:rPr>
                <a:t>alignment and divergence</a:t>
              </a:r>
            </a:p>
          </p:txBody>
        </p:sp>
        <p:sp>
          <p:nvSpPr>
            <p:cNvPr id="91" name="Rectangle 18">
              <a:extLst>
                <a:ext uri="{FF2B5EF4-FFF2-40B4-BE49-F238E27FC236}">
                  <a16:creationId xmlns:a16="http://schemas.microsoft.com/office/drawing/2014/main" id="{3F010495-49C0-4D6C-AAAA-E2C5CE066CF3}"/>
                </a:ext>
              </a:extLst>
            </p:cNvPr>
            <p:cNvSpPr>
              <a:spLocks noChangeArrowheads="1"/>
            </p:cNvSpPr>
            <p:nvPr/>
          </p:nvSpPr>
          <p:spPr bwMode="gray">
            <a:xfrm>
              <a:off x="10770445" y="4573532"/>
              <a:ext cx="430955" cy="796316"/>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wrap="none" lIns="46731" tIns="24300" rIns="46731" bIns="24300" anchor="ctr"/>
            <a:lstStyle/>
            <a:p>
              <a:pPr marL="0" marR="0" lvl="0" indent="0" algn="ctr" defTabSz="557213" rtl="0" eaLnBrk="1" fontAlgn="auto" latinLnBrk="0" hangingPunct="1">
                <a:lnSpc>
                  <a:spcPct val="100000"/>
                </a:lnSpc>
                <a:spcBef>
                  <a:spcPts val="0"/>
                </a:spcBef>
                <a:spcAft>
                  <a:spcPts val="0"/>
                </a:spcAft>
                <a:buClrTx/>
                <a:buSzTx/>
                <a:buFontTx/>
                <a:buNone/>
                <a:tabLst/>
                <a:defRPr/>
              </a:pPr>
              <a:r>
                <a:rPr kumimoji="0" lang="en-US" sz="1950" b="1" i="0" u="none" strike="noStrike" kern="0" cap="none" spc="0" normalizeH="0" baseline="0" noProof="0" dirty="0">
                  <a:ln>
                    <a:noFill/>
                  </a:ln>
                  <a:solidFill>
                    <a:srgbClr val="243646"/>
                  </a:solidFill>
                  <a:effectLst/>
                  <a:uLnTx/>
                  <a:uFillTx/>
                  <a:latin typeface="Calibri" panose="020F0502020204030204"/>
                  <a:ea typeface="+mn-ea"/>
                  <a:cs typeface="+mn-cs"/>
                  <a:sym typeface="Wingdings" panose="05000000000000000000" pitchFamily="2" charset="2"/>
                </a:rPr>
                <a:t></a:t>
              </a:r>
              <a:endParaRPr kumimoji="0" lang="en-US" sz="1950" b="1" i="0" u="none" strike="noStrike" kern="0" cap="none" spc="0" normalizeH="0" baseline="0" noProof="0" dirty="0">
                <a:ln>
                  <a:noFill/>
                </a:ln>
                <a:solidFill>
                  <a:srgbClr val="243646"/>
                </a:solidFill>
                <a:effectLst/>
                <a:uLnTx/>
                <a:uFillTx/>
                <a:latin typeface="Calibri" panose="020F0502020204030204"/>
                <a:ea typeface="+mn-ea"/>
                <a:cs typeface="+mn-cs"/>
              </a:endParaRPr>
            </a:p>
          </p:txBody>
        </p:sp>
        <p:sp>
          <p:nvSpPr>
            <p:cNvPr id="92" name="Rectangle 18">
              <a:extLst>
                <a:ext uri="{FF2B5EF4-FFF2-40B4-BE49-F238E27FC236}">
                  <a16:creationId xmlns:a16="http://schemas.microsoft.com/office/drawing/2014/main" id="{C2176D8F-3DD0-45C2-9486-22DE64C2F2EB}"/>
                </a:ext>
              </a:extLst>
            </p:cNvPr>
            <p:cNvSpPr>
              <a:spLocks noChangeArrowheads="1"/>
            </p:cNvSpPr>
            <p:nvPr/>
          </p:nvSpPr>
          <p:spPr bwMode="gray">
            <a:xfrm>
              <a:off x="9069009" y="4239915"/>
              <a:ext cx="1646414" cy="268026"/>
            </a:xfrm>
            <a:prstGeom prst="rect">
              <a:avLst/>
            </a:prstGeom>
            <a:solidFill>
              <a:schemeClr val="bg1">
                <a:lumMod val="65000"/>
              </a:schemeClr>
            </a:solidFill>
            <a:ln w="9525" cap="flat" cmpd="sng" algn="ctr">
              <a:noFill/>
              <a:prstDash val="solid"/>
              <a:round/>
              <a:headEnd type="none" w="med" len="med"/>
              <a:tailEnd type="none" w="med" len="med"/>
            </a:ln>
            <a:effectLst/>
          </p:spPr>
          <p:txBody>
            <a:bodyPr wrap="none" lIns="46731" tIns="24300" rIns="46731" bIns="24300" anchor="ctr"/>
            <a:lstStyle/>
            <a:p>
              <a:pPr marL="0" marR="0" lvl="0" indent="0" algn="ctr" defTabSz="557213" rtl="0" eaLnBrk="1" fontAlgn="auto" latinLnBrk="0" hangingPunct="1">
                <a:lnSpc>
                  <a:spcPct val="100000"/>
                </a:lnSpc>
                <a:spcBef>
                  <a:spcPts val="0"/>
                </a:spcBef>
                <a:spcAft>
                  <a:spcPts val="0"/>
                </a:spcAft>
                <a:buClrTx/>
                <a:buSzTx/>
                <a:buFontTx/>
                <a:buNone/>
                <a:tabLst/>
                <a:defRPr/>
              </a:pPr>
              <a:r>
                <a:rPr kumimoji="0" lang="en-US" sz="1463" b="1" i="0" u="none" strike="noStrike" kern="0" cap="none" spc="0" normalizeH="0" baseline="0" noProof="0" dirty="0">
                  <a:ln>
                    <a:noFill/>
                  </a:ln>
                  <a:solidFill>
                    <a:srgbClr val="243646"/>
                  </a:solidFill>
                  <a:effectLst/>
                  <a:uLnTx/>
                  <a:uFillTx/>
                  <a:latin typeface="Calibri" panose="020F0502020204030204"/>
                  <a:ea typeface="+mn-ea"/>
                  <a:cs typeface="+mn-cs"/>
                </a:rPr>
                <a:t>…</a:t>
              </a:r>
            </a:p>
          </p:txBody>
        </p:sp>
        <p:sp>
          <p:nvSpPr>
            <p:cNvPr id="93" name="Rectangle 18">
              <a:extLst>
                <a:ext uri="{FF2B5EF4-FFF2-40B4-BE49-F238E27FC236}">
                  <a16:creationId xmlns:a16="http://schemas.microsoft.com/office/drawing/2014/main" id="{0DCFAA85-CA1C-468C-9608-0C7D4AFB57B0}"/>
                </a:ext>
              </a:extLst>
            </p:cNvPr>
            <p:cNvSpPr>
              <a:spLocks noChangeArrowheads="1"/>
            </p:cNvSpPr>
            <p:nvPr/>
          </p:nvSpPr>
          <p:spPr bwMode="gray">
            <a:xfrm>
              <a:off x="10770445" y="4239391"/>
              <a:ext cx="430955" cy="268026"/>
            </a:xfrm>
            <a:prstGeom prst="rect">
              <a:avLst/>
            </a:prstGeom>
            <a:solidFill>
              <a:schemeClr val="bg1">
                <a:lumMod val="85000"/>
              </a:schemeClr>
            </a:solidFill>
            <a:ln w="9525" cap="flat" cmpd="sng" algn="ctr">
              <a:noFill/>
              <a:prstDash val="solid"/>
              <a:round/>
              <a:headEnd type="none" w="med" len="med"/>
              <a:tailEnd type="none" w="med" len="med"/>
            </a:ln>
            <a:effectLst/>
          </p:spPr>
          <p:txBody>
            <a:bodyPr wrap="none" lIns="46731" tIns="24300" rIns="46731" bIns="24300" anchor="ctr"/>
            <a:lstStyle/>
            <a:p>
              <a:pPr marL="0" marR="0" lvl="0" indent="0" algn="ctr" defTabSz="557213" rtl="0" eaLnBrk="1" fontAlgn="auto" latinLnBrk="0" hangingPunct="1">
                <a:lnSpc>
                  <a:spcPct val="100000"/>
                </a:lnSpc>
                <a:spcBef>
                  <a:spcPts val="0"/>
                </a:spcBef>
                <a:spcAft>
                  <a:spcPts val="0"/>
                </a:spcAft>
                <a:buClrTx/>
                <a:buSzTx/>
                <a:buFontTx/>
                <a:buNone/>
                <a:tabLst/>
                <a:defRPr/>
              </a:pPr>
              <a:r>
                <a:rPr kumimoji="0" lang="en-US" sz="1463" b="1" i="0" u="none" strike="noStrike" kern="0" cap="none" spc="0" normalizeH="0" baseline="0" noProof="0" dirty="0">
                  <a:ln>
                    <a:noFill/>
                  </a:ln>
                  <a:solidFill>
                    <a:srgbClr val="243646"/>
                  </a:solidFill>
                  <a:effectLst/>
                  <a:uLnTx/>
                  <a:uFillTx/>
                  <a:latin typeface="Calibri" panose="020F0502020204030204"/>
                  <a:ea typeface="+mn-ea"/>
                  <a:cs typeface="+mn-cs"/>
                  <a:sym typeface="Wingdings" panose="05000000000000000000" pitchFamily="2" charset="2"/>
                </a:rPr>
                <a:t>…</a:t>
              </a:r>
              <a:endParaRPr kumimoji="0" lang="en-US" sz="1463" b="1" i="0" u="none" strike="noStrike" kern="0" cap="none" spc="0" normalizeH="0" baseline="0" noProof="0" dirty="0">
                <a:ln>
                  <a:noFill/>
                </a:ln>
                <a:solidFill>
                  <a:srgbClr val="243646"/>
                </a:solidFill>
                <a:effectLst/>
                <a:uLnTx/>
                <a:uFillTx/>
                <a:latin typeface="Calibri" panose="020F0502020204030204"/>
                <a:ea typeface="+mn-ea"/>
                <a:cs typeface="+mn-cs"/>
              </a:endParaRPr>
            </a:p>
          </p:txBody>
        </p:sp>
      </p:grpSp>
      <p:sp>
        <p:nvSpPr>
          <p:cNvPr id="94" name="TextBox 93">
            <a:extLst>
              <a:ext uri="{FF2B5EF4-FFF2-40B4-BE49-F238E27FC236}">
                <a16:creationId xmlns:a16="http://schemas.microsoft.com/office/drawing/2014/main" id="{C106D0ED-A778-4DA7-845B-003325C460E4}"/>
              </a:ext>
            </a:extLst>
          </p:cNvPr>
          <p:cNvSpPr txBox="1"/>
          <p:nvPr/>
        </p:nvSpPr>
        <p:spPr bwMode="gray">
          <a:xfrm rot="16200000">
            <a:off x="654864" y="3006361"/>
            <a:ext cx="840786" cy="1607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7148" tIns="38025" rIns="37148" bIns="38025" anchor="ctr" anchorCtr="0">
            <a:noAutofit/>
          </a:bodyPr>
          <a:lstStyle>
            <a:defPPr>
              <a:defRPr lang="en-US"/>
            </a:defPPr>
            <a:lvl1pPr algn="ctr" defTabSz="914400" eaLnBrk="0" fontAlgn="base" hangingPunct="0">
              <a:spcBef>
                <a:spcPct val="50000"/>
              </a:spcBef>
              <a:spcAft>
                <a:spcPct val="0"/>
              </a:spcAft>
              <a:defRPr sz="1400" b="1">
                <a:solidFill>
                  <a:srgbClr val="000000"/>
                </a:soli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Dubai" panose="020B0503030403030204" pitchFamily="34" charset="-78"/>
              </a:rPr>
              <a:t>Internal</a:t>
            </a:r>
          </a:p>
        </p:txBody>
      </p:sp>
      <p:sp>
        <p:nvSpPr>
          <p:cNvPr id="95" name="Rectangle 18">
            <a:extLst>
              <a:ext uri="{FF2B5EF4-FFF2-40B4-BE49-F238E27FC236}">
                <a16:creationId xmlns:a16="http://schemas.microsoft.com/office/drawing/2014/main" id="{DB1AAD72-4409-4C3E-BB31-FB693FCD4BD1}"/>
              </a:ext>
            </a:extLst>
          </p:cNvPr>
          <p:cNvSpPr>
            <a:spLocks noChangeArrowheads="1"/>
          </p:cNvSpPr>
          <p:nvPr/>
        </p:nvSpPr>
        <p:spPr bwMode="gray">
          <a:xfrm>
            <a:off x="1201903" y="4345637"/>
            <a:ext cx="2478683" cy="1794202"/>
          </a:xfrm>
          <a:prstGeom prst="rect">
            <a:avLst/>
          </a:prstGeom>
          <a:noFill/>
          <a:ln w="9525" cap="flat" cmpd="sng" algn="ctr">
            <a:solidFill>
              <a:schemeClr val="accent1"/>
            </a:solidFill>
            <a:prstDash val="dash"/>
            <a:round/>
            <a:headEnd type="none" w="med" len="med"/>
            <a:tailEnd type="none" w="med" len="med"/>
          </a:ln>
          <a:effectLst/>
          <a:extLst>
            <a:ext uri="{909E8E84-426E-40DD-AFC4-6F175D3DCCD1}">
              <a14:hiddenFill xmlns:a14="http://schemas.microsoft.com/office/drawing/2010/main">
                <a:solidFill>
                  <a:schemeClr val="accent1">
                    <a:lumMod val="20000"/>
                    <a:lumOff val="80000"/>
                  </a:schemeClr>
                </a:solidFill>
              </a14:hiddenFill>
            </a:ext>
          </a:extLst>
        </p:spPr>
        <p:txBody>
          <a:bodyPr wrap="square" lIns="62307" tIns="32400" rIns="62307" bIns="32400" anchor="ctr"/>
          <a:lstStyle/>
          <a:p>
            <a:pPr marL="0" marR="0" lvl="0" indent="0" algn="ctr" defTabSz="742915" rtl="0" eaLnBrk="1" fontAlgn="auto" latinLnBrk="0" hangingPunct="1">
              <a:lnSpc>
                <a:spcPct val="100000"/>
              </a:lnSpc>
              <a:spcBef>
                <a:spcPts val="0"/>
              </a:spcBef>
              <a:spcAft>
                <a:spcPts val="0"/>
              </a:spcAft>
              <a:buClrTx/>
              <a:buSzTx/>
              <a:buFontTx/>
              <a:buNone/>
              <a:tabLst/>
              <a:defRPr/>
            </a:pPr>
            <a:endParaRPr kumimoji="0" lang="en-US" sz="894" b="1" i="1" u="none" strike="noStrike" kern="0" cap="none" spc="0" normalizeH="0" baseline="0" noProof="0" dirty="0">
              <a:ln>
                <a:noFill/>
              </a:ln>
              <a:solidFill>
                <a:srgbClr val="243646">
                  <a:lumMod val="75000"/>
                </a:srgbClr>
              </a:solidFill>
              <a:effectLst/>
              <a:uLnTx/>
              <a:uFillTx/>
              <a:latin typeface="Calibri" panose="020F0502020204030204"/>
              <a:ea typeface="+mn-ea"/>
              <a:cs typeface="Dubai" panose="020B0503030403030204" pitchFamily="34" charset="-78"/>
            </a:endParaRPr>
          </a:p>
        </p:txBody>
      </p:sp>
      <p:pic>
        <p:nvPicPr>
          <p:cNvPr id="96" name="Picture 15" descr="yesser">
            <a:extLst>
              <a:ext uri="{FF2B5EF4-FFF2-40B4-BE49-F238E27FC236}">
                <a16:creationId xmlns:a16="http://schemas.microsoft.com/office/drawing/2014/main" id="{3F545812-11EA-4356-B06F-87B3C4613706}"/>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1287416" y="4291703"/>
            <a:ext cx="1296880" cy="66861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8" descr="mcit-logo">
            <a:extLst>
              <a:ext uri="{FF2B5EF4-FFF2-40B4-BE49-F238E27FC236}">
                <a16:creationId xmlns:a16="http://schemas.microsoft.com/office/drawing/2014/main" id="{14BF7385-641A-4154-B13E-CD09190DC57A}"/>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2709315" y="4566142"/>
            <a:ext cx="901917" cy="400341"/>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5DC2C731-E299-47EF-97C5-42C9D3B2A43F}"/>
              </a:ext>
            </a:extLst>
          </p:cNvPr>
          <p:cNvSpPr txBox="1"/>
          <p:nvPr/>
        </p:nvSpPr>
        <p:spPr bwMode="gray">
          <a:xfrm rot="16200000">
            <a:off x="654864" y="5162375"/>
            <a:ext cx="840786" cy="1607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7148" tIns="38025" rIns="37148" bIns="38025" anchor="ctr" anchorCtr="0">
            <a:noAutofit/>
          </a:bodyPr>
          <a:lstStyle>
            <a:defPPr>
              <a:defRPr lang="en-US"/>
            </a:defPPr>
            <a:lvl1pPr algn="ctr" defTabSz="914400" eaLnBrk="0" fontAlgn="base" hangingPunct="0">
              <a:spcBef>
                <a:spcPct val="50000"/>
              </a:spcBef>
              <a:spcAft>
                <a:spcPct val="0"/>
              </a:spcAft>
              <a:defRPr sz="1400" b="1">
                <a:solidFill>
                  <a:srgbClr val="000000"/>
                </a:soli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Dubai" panose="020B0503030403030204" pitchFamily="34" charset="-78"/>
              </a:rPr>
              <a:t>External</a:t>
            </a:r>
          </a:p>
        </p:txBody>
      </p:sp>
      <p:sp>
        <p:nvSpPr>
          <p:cNvPr id="106" name="TextBox 105">
            <a:extLst>
              <a:ext uri="{FF2B5EF4-FFF2-40B4-BE49-F238E27FC236}">
                <a16:creationId xmlns:a16="http://schemas.microsoft.com/office/drawing/2014/main" id="{EAE1A5D1-A3B4-466B-8E80-C7CBB97AD581}"/>
              </a:ext>
            </a:extLst>
          </p:cNvPr>
          <p:cNvSpPr txBox="1"/>
          <p:nvPr/>
        </p:nvSpPr>
        <p:spPr bwMode="gray">
          <a:xfrm>
            <a:off x="2020851" y="1529013"/>
            <a:ext cx="840786" cy="16072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37148" tIns="38025" rIns="37148" bIns="38025" anchor="ctr" anchorCtr="0">
            <a:noAutofit/>
          </a:bodyPr>
          <a:lstStyle>
            <a:defPPr>
              <a:defRPr lang="en-US"/>
            </a:defPPr>
            <a:lvl1pPr algn="ctr" defTabSz="914400" eaLnBrk="0" fontAlgn="base" hangingPunct="0">
              <a:spcBef>
                <a:spcPct val="50000"/>
              </a:spcBef>
              <a:spcAft>
                <a:spcPct val="0"/>
              </a:spcAft>
              <a:defRPr sz="1400" b="1">
                <a:solidFill>
                  <a:srgbClr val="000000"/>
                </a:solidFill>
              </a:defRPr>
            </a:lvl1pPr>
            <a:lvl2pPr marL="457200" defTabSz="914400"/>
            <a:lvl3pPr marL="914400" defTabSz="914400"/>
            <a:lvl4pPr marL="1371600" defTabSz="914400"/>
            <a:lvl5pPr marL="1828800" defTabSz="914400"/>
            <a:lvl6pPr marL="2286000" defTabSz="914400"/>
            <a:lvl7pPr marL="2743200" defTabSz="914400"/>
            <a:lvl8pPr marL="3200400" defTabSz="914400"/>
            <a:lvl9pPr marL="3657600" defTabSz="91440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u="none" strike="noStrike" kern="1200" cap="none" spc="0" normalizeH="0" baseline="0" noProof="0" dirty="0">
                <a:ln>
                  <a:noFill/>
                </a:ln>
                <a:solidFill>
                  <a:srgbClr val="000000"/>
                </a:solidFill>
                <a:effectLst/>
                <a:uLnTx/>
                <a:uFillTx/>
                <a:latin typeface="Calibri" panose="020F0502020204030204"/>
                <a:ea typeface="+mn-ea"/>
                <a:cs typeface="Dubai" panose="020B0503030403030204" pitchFamily="34" charset="-78"/>
              </a:rPr>
              <a:t>Potential Stakeholders</a:t>
            </a:r>
          </a:p>
        </p:txBody>
      </p:sp>
      <p:sp>
        <p:nvSpPr>
          <p:cNvPr id="107" name="TextBox 106">
            <a:extLst>
              <a:ext uri="{FF2B5EF4-FFF2-40B4-BE49-F238E27FC236}">
                <a16:creationId xmlns:a16="http://schemas.microsoft.com/office/drawing/2014/main" id="{CB73A91E-5FB5-425C-9519-364D2A782753}"/>
              </a:ext>
            </a:extLst>
          </p:cNvPr>
          <p:cNvSpPr txBox="1"/>
          <p:nvPr/>
        </p:nvSpPr>
        <p:spPr>
          <a:xfrm>
            <a:off x="2267158" y="3665915"/>
            <a:ext cx="348172" cy="369332"/>
          </a:xfrm>
          <a:prstGeom prst="rect">
            <a:avLst/>
          </a:prstGeom>
          <a:noFill/>
        </p:spPr>
        <p:txBody>
          <a:bodyPr wrap="none" rtlCol="0">
            <a:spAutoFit/>
          </a:bodyPr>
          <a:lstStyle/>
          <a:p>
            <a:r>
              <a:rPr lang="en-US" b="1" dirty="0"/>
              <a:t>…</a:t>
            </a:r>
          </a:p>
        </p:txBody>
      </p:sp>
      <p:sp>
        <p:nvSpPr>
          <p:cNvPr id="108" name="TextBox 107">
            <a:extLst>
              <a:ext uri="{FF2B5EF4-FFF2-40B4-BE49-F238E27FC236}">
                <a16:creationId xmlns:a16="http://schemas.microsoft.com/office/drawing/2014/main" id="{7F912839-B53F-490E-9462-D305989CA105}"/>
              </a:ext>
            </a:extLst>
          </p:cNvPr>
          <p:cNvSpPr txBox="1"/>
          <p:nvPr/>
        </p:nvSpPr>
        <p:spPr>
          <a:xfrm>
            <a:off x="2267158" y="5831074"/>
            <a:ext cx="348172" cy="369332"/>
          </a:xfrm>
          <a:prstGeom prst="rect">
            <a:avLst/>
          </a:prstGeom>
          <a:noFill/>
        </p:spPr>
        <p:txBody>
          <a:bodyPr wrap="none" rtlCol="0">
            <a:spAutoFit/>
          </a:bodyPr>
          <a:lstStyle/>
          <a:p>
            <a:r>
              <a:rPr lang="en-US" b="1" dirty="0"/>
              <a:t>…</a:t>
            </a:r>
          </a:p>
        </p:txBody>
      </p:sp>
      <p:sp>
        <p:nvSpPr>
          <p:cNvPr id="109" name="TextBox 108">
            <a:extLst>
              <a:ext uri="{FF2B5EF4-FFF2-40B4-BE49-F238E27FC236}">
                <a16:creationId xmlns:a16="http://schemas.microsoft.com/office/drawing/2014/main" id="{8BF6ED77-FD3D-4387-8F0D-A06AC2FE7CAF}"/>
              </a:ext>
            </a:extLst>
          </p:cNvPr>
          <p:cNvSpPr txBox="1"/>
          <p:nvPr/>
        </p:nvSpPr>
        <p:spPr>
          <a:xfrm>
            <a:off x="1752600" y="2438400"/>
            <a:ext cx="1606530" cy="600164"/>
          </a:xfrm>
          <a:prstGeom prst="rect">
            <a:avLst/>
          </a:prstGeom>
          <a:noFill/>
        </p:spPr>
        <p:txBody>
          <a:bodyPr wrap="none" rtlCol="0">
            <a:spAutoFit/>
          </a:bodyPr>
          <a:lstStyle/>
          <a:p>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OXAGON and its BUs’</a:t>
            </a:r>
          </a:p>
          <a:p>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Cybersecurity &amp; Data </a:t>
            </a:r>
          </a:p>
          <a:p>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Governance Department</a:t>
            </a:r>
            <a:endParaRPr lang="en-US" sz="1100" i="1" dirty="0"/>
          </a:p>
        </p:txBody>
      </p:sp>
      <p:sp>
        <p:nvSpPr>
          <p:cNvPr id="110" name="TextBox 109">
            <a:extLst>
              <a:ext uri="{FF2B5EF4-FFF2-40B4-BE49-F238E27FC236}">
                <a16:creationId xmlns:a16="http://schemas.microsoft.com/office/drawing/2014/main" id="{F0BCB4EC-42D6-4292-9CD3-539AE327925D}"/>
              </a:ext>
            </a:extLst>
          </p:cNvPr>
          <p:cNvSpPr txBox="1"/>
          <p:nvPr/>
        </p:nvSpPr>
        <p:spPr>
          <a:xfrm>
            <a:off x="1752600" y="3048000"/>
            <a:ext cx="1407758" cy="430887"/>
          </a:xfrm>
          <a:prstGeom prst="rect">
            <a:avLst/>
          </a:prstGeom>
          <a:noFill/>
        </p:spPr>
        <p:txBody>
          <a:bodyPr wrap="none" rtlCol="0">
            <a:spAutoFit/>
          </a:bodyPr>
          <a:lstStyle/>
          <a:p>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OXAGON and its BUs’</a:t>
            </a:r>
          </a:p>
          <a:p>
            <a:r>
              <a:rPr lang="en-US" sz="1100" i="1" dirty="0"/>
              <a:t>IT Department</a:t>
            </a:r>
          </a:p>
        </p:txBody>
      </p:sp>
      <p:sp>
        <p:nvSpPr>
          <p:cNvPr id="112" name="TextBox 111">
            <a:extLst>
              <a:ext uri="{FF2B5EF4-FFF2-40B4-BE49-F238E27FC236}">
                <a16:creationId xmlns:a16="http://schemas.microsoft.com/office/drawing/2014/main" id="{59D231AB-9713-4A5C-8A21-0584962CB9D1}"/>
              </a:ext>
            </a:extLst>
          </p:cNvPr>
          <p:cNvSpPr txBox="1"/>
          <p:nvPr/>
        </p:nvSpPr>
        <p:spPr>
          <a:xfrm>
            <a:off x="1752600" y="3496607"/>
            <a:ext cx="1282723" cy="430887"/>
          </a:xfrm>
          <a:prstGeom prst="rect">
            <a:avLst/>
          </a:prstGeom>
          <a:noFill/>
        </p:spPr>
        <p:txBody>
          <a:bodyPr wrap="none" rtlCol="0">
            <a:spAutoFit/>
          </a:bodyPr>
          <a:lstStyle/>
          <a:p>
            <a:r>
              <a:rPr lang="en-US" sz="1100" i="1" dirty="0"/>
              <a:t>Relevant Executive </a:t>
            </a:r>
          </a:p>
          <a:p>
            <a:r>
              <a:rPr lang="en-US" sz="1100" i="1" dirty="0"/>
              <a:t>Committees</a:t>
            </a:r>
          </a:p>
        </p:txBody>
      </p:sp>
      <p:pic>
        <p:nvPicPr>
          <p:cNvPr id="114" name="Picture 113">
            <a:extLst>
              <a:ext uri="{FF2B5EF4-FFF2-40B4-BE49-F238E27FC236}">
                <a16:creationId xmlns:a16="http://schemas.microsoft.com/office/drawing/2014/main" id="{F0799D5D-C2C8-4D06-9E62-06E3B67A715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524000" y="2539279"/>
            <a:ext cx="237675" cy="237675"/>
          </a:xfrm>
          <a:prstGeom prst="rect">
            <a:avLst/>
          </a:prstGeom>
        </p:spPr>
      </p:pic>
      <p:pic>
        <p:nvPicPr>
          <p:cNvPr id="115" name="Picture 114">
            <a:extLst>
              <a:ext uri="{FF2B5EF4-FFF2-40B4-BE49-F238E27FC236}">
                <a16:creationId xmlns:a16="http://schemas.microsoft.com/office/drawing/2014/main" id="{C3873374-BA2D-4F04-B1A4-66E7C2101FD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24000" y="3066206"/>
            <a:ext cx="237675" cy="237675"/>
          </a:xfrm>
          <a:prstGeom prst="rect">
            <a:avLst/>
          </a:prstGeom>
        </p:spPr>
      </p:pic>
      <p:pic>
        <p:nvPicPr>
          <p:cNvPr id="117" name="Picture 116">
            <a:extLst>
              <a:ext uri="{FF2B5EF4-FFF2-40B4-BE49-F238E27FC236}">
                <a16:creationId xmlns:a16="http://schemas.microsoft.com/office/drawing/2014/main" id="{325075DD-450B-459E-A9EB-F7F5425EEF2A}"/>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524000" y="3613619"/>
            <a:ext cx="237675" cy="237675"/>
          </a:xfrm>
          <a:prstGeom prst="rect">
            <a:avLst/>
          </a:prstGeom>
        </p:spPr>
      </p:pic>
      <p:pic>
        <p:nvPicPr>
          <p:cNvPr id="1726598" name="Picture 134" descr="Image result for Saudi - National Cybersecurity Authority">
            <a:extLst>
              <a:ext uri="{FF2B5EF4-FFF2-40B4-BE49-F238E27FC236}">
                <a16:creationId xmlns:a16="http://schemas.microsoft.com/office/drawing/2014/main" id="{E105853A-2720-4477-A556-80FB191E228D}"/>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686658" y="5490093"/>
            <a:ext cx="697330" cy="603189"/>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4888713E-E2FE-412E-ADBB-3FBDAE3FD49A}"/>
              </a:ext>
            </a:extLst>
          </p:cNvPr>
          <p:cNvSpPr txBox="1"/>
          <p:nvPr/>
        </p:nvSpPr>
        <p:spPr>
          <a:xfrm>
            <a:off x="6139866" y="5721410"/>
            <a:ext cx="348172" cy="369332"/>
          </a:xfrm>
          <a:prstGeom prst="rect">
            <a:avLst/>
          </a:prstGeom>
          <a:noFill/>
        </p:spPr>
        <p:txBody>
          <a:bodyPr wrap="none" rtlCol="0">
            <a:spAutoFit/>
          </a:bodyPr>
          <a:lstStyle/>
          <a:p>
            <a:r>
              <a:rPr lang="en-US" b="1" dirty="0"/>
              <a:t>…</a:t>
            </a:r>
          </a:p>
        </p:txBody>
      </p:sp>
      <p:sp>
        <p:nvSpPr>
          <p:cNvPr id="134" name="Footer Placeholder 2">
            <a:extLst>
              <a:ext uri="{FF2B5EF4-FFF2-40B4-BE49-F238E27FC236}">
                <a16:creationId xmlns:a16="http://schemas.microsoft.com/office/drawing/2014/main" id="{FCBB178C-911E-47C3-9933-B66191D7413D}"/>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grpSp>
        <p:nvGrpSpPr>
          <p:cNvPr id="137" name="Group 136">
            <a:extLst>
              <a:ext uri="{FF2B5EF4-FFF2-40B4-BE49-F238E27FC236}">
                <a16:creationId xmlns:a16="http://schemas.microsoft.com/office/drawing/2014/main" id="{7DDD6C34-CF82-4786-B8C0-83A1A6610784}"/>
              </a:ext>
            </a:extLst>
          </p:cNvPr>
          <p:cNvGrpSpPr>
            <a:grpSpLocks noChangeAspect="1"/>
          </p:cNvGrpSpPr>
          <p:nvPr/>
        </p:nvGrpSpPr>
        <p:grpSpPr>
          <a:xfrm>
            <a:off x="1914358" y="2185098"/>
            <a:ext cx="760459" cy="220965"/>
            <a:chOff x="8867302" y="5901647"/>
            <a:chExt cx="1113389" cy="323516"/>
          </a:xfrm>
        </p:grpSpPr>
        <p:pic>
          <p:nvPicPr>
            <p:cNvPr id="138" name="Picture 104" descr="image">
              <a:extLst>
                <a:ext uri="{FF2B5EF4-FFF2-40B4-BE49-F238E27FC236}">
                  <a16:creationId xmlns:a16="http://schemas.microsoft.com/office/drawing/2014/main" id="{844F6FF4-8321-486E-88FF-8316C5AF4A6D}"/>
                </a:ext>
              </a:extLst>
            </p:cNvPr>
            <p:cNvPicPr>
              <a:picLocks noChangeAspect="1" noChangeArrowheads="1"/>
            </p:cNvPicPr>
            <p:nvPr userDrawn="1"/>
          </p:nvPicPr>
          <p:blipFill rotWithShape="1">
            <a:blip r:embed="rId12" cstate="email">
              <a:extLst>
                <a:ext uri="{28A0092B-C50C-407E-A947-70E740481C1C}">
                  <a14:useLocalDpi xmlns:a14="http://schemas.microsoft.com/office/drawing/2010/main"/>
                </a:ext>
              </a:extLst>
            </a:blip>
            <a:srcRect l="18214" t="9249" r="18739" b="39639"/>
            <a:stretch/>
          </p:blipFill>
          <p:spPr bwMode="auto">
            <a:xfrm>
              <a:off x="8867302" y="5901647"/>
              <a:ext cx="316484" cy="323516"/>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04" descr="image">
              <a:extLst>
                <a:ext uri="{FF2B5EF4-FFF2-40B4-BE49-F238E27FC236}">
                  <a16:creationId xmlns:a16="http://schemas.microsoft.com/office/drawing/2014/main" id="{26A81A6E-CD58-4A7D-95FC-3CD3F7DEF10B}"/>
                </a:ext>
              </a:extLst>
            </p:cNvPr>
            <p:cNvPicPr>
              <a:picLocks noChangeAspect="1" noChangeArrowheads="1"/>
            </p:cNvPicPr>
            <p:nvPr userDrawn="1"/>
          </p:nvPicPr>
          <p:blipFill rotWithShape="1">
            <a:blip r:embed="rId13" cstate="email">
              <a:extLst>
                <a:ext uri="{28A0092B-C50C-407E-A947-70E740481C1C}">
                  <a14:useLocalDpi xmlns:a14="http://schemas.microsoft.com/office/drawing/2010/main"/>
                </a:ext>
              </a:extLst>
            </a:blip>
            <a:srcRect l="12609" t="65638" r="11734" b="9913"/>
            <a:stretch/>
          </p:blipFill>
          <p:spPr bwMode="auto">
            <a:xfrm>
              <a:off x="9240607" y="5912619"/>
              <a:ext cx="740084" cy="301573"/>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Rectangle: Rounded Corners 58">
            <a:extLst>
              <a:ext uri="{FF2B5EF4-FFF2-40B4-BE49-F238E27FC236}">
                <a16:creationId xmlns:a16="http://schemas.microsoft.com/office/drawing/2014/main" id="{869651A1-94CE-405D-AA4B-6354AB1E43A3}"/>
              </a:ext>
            </a:extLst>
          </p:cNvPr>
          <p:cNvSpPr/>
          <p:nvPr/>
        </p:nvSpPr>
        <p:spPr>
          <a:xfrm>
            <a:off x="1606848" y="97028"/>
            <a:ext cx="381000" cy="169582"/>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0</a:t>
            </a:r>
          </a:p>
        </p:txBody>
      </p:sp>
      <p:sp>
        <p:nvSpPr>
          <p:cNvPr id="60" name="TextBox 59">
            <a:extLst>
              <a:ext uri="{FF2B5EF4-FFF2-40B4-BE49-F238E27FC236}">
                <a16:creationId xmlns:a16="http://schemas.microsoft.com/office/drawing/2014/main" id="{569A4ED7-FC52-4F28-A362-C911D07BD3BA}"/>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Ascertain OXAGON stakeholders’ cybersecurity aspirations </a:t>
            </a:r>
          </a:p>
        </p:txBody>
      </p:sp>
      <p:pic>
        <p:nvPicPr>
          <p:cNvPr id="113" name="Picture 642">
            <a:extLst>
              <a:ext uri="{FF2B5EF4-FFF2-40B4-BE49-F238E27FC236}">
                <a16:creationId xmlns:a16="http://schemas.microsoft.com/office/drawing/2014/main" id="{5839A07D-4191-495C-9F0E-AF0878E4CAE4}"/>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l="11934" t="25649" r="14290" b="22763"/>
          <a:stretch/>
        </p:blipFill>
        <p:spPr bwMode="auto">
          <a:xfrm>
            <a:off x="1680076" y="5125487"/>
            <a:ext cx="1243655" cy="480863"/>
          </a:xfrm>
          <a:prstGeom prst="rect">
            <a:avLst/>
          </a:prstGeom>
          <a:noFill/>
          <a:extLst>
            <a:ext uri="{909E8E84-426E-40DD-AFC4-6F175D3DCCD1}">
              <a14:hiddenFill xmlns:a14="http://schemas.microsoft.com/office/drawing/2010/main">
                <a:solidFill>
                  <a:srgbClr val="FFFFFF"/>
                </a:solidFill>
              </a14:hiddenFill>
            </a:ext>
          </a:extLst>
        </p:spPr>
      </p:pic>
      <p:sp>
        <p:nvSpPr>
          <p:cNvPr id="55" name="STAMP">
            <a:extLst>
              <a:ext uri="{FF2B5EF4-FFF2-40B4-BE49-F238E27FC236}">
                <a16:creationId xmlns:a16="http://schemas.microsoft.com/office/drawing/2014/main" id="{69B3599F-5F58-46FD-9920-8FB61DD5124B}"/>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algn="ctr">
              <a:defRPr/>
            </a:pPr>
            <a:r>
              <a:rPr lang="en-US" sz="1200" b="1" dirty="0">
                <a:solidFill>
                  <a:srgbClr val="000000"/>
                </a:solidFill>
                <a:latin typeface="Calibri" panose="020F0502020204030204" pitchFamily="34" charset="0"/>
              </a:rPr>
              <a:t>ILLUSTRATIVE</a:t>
            </a:r>
          </a:p>
        </p:txBody>
      </p:sp>
      <p:sp>
        <p:nvSpPr>
          <p:cNvPr id="87" name="Rectangle 86">
            <a:extLst>
              <a:ext uri="{FF2B5EF4-FFF2-40B4-BE49-F238E27FC236}">
                <a16:creationId xmlns:a16="http://schemas.microsoft.com/office/drawing/2014/main" id="{473319E6-0010-489E-A7C6-DD31B7BAD160}"/>
              </a:ext>
            </a:extLst>
          </p:cNvPr>
          <p:cNvSpPr/>
          <p:nvPr/>
        </p:nvSpPr>
        <p:spPr bwMode="auto">
          <a:xfrm>
            <a:off x="613621" y="131503"/>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10A10423-3659-47CC-822A-0FEAD1F15A41}"/>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0" name="Rectangle 89">
            <a:extLst>
              <a:ext uri="{FF2B5EF4-FFF2-40B4-BE49-F238E27FC236}">
                <a16:creationId xmlns:a16="http://schemas.microsoft.com/office/drawing/2014/main" id="{B8ED031C-FA26-44E8-84D9-796D5B038A00}"/>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7" name="Rectangle 96">
            <a:extLst>
              <a:ext uri="{FF2B5EF4-FFF2-40B4-BE49-F238E27FC236}">
                <a16:creationId xmlns:a16="http://schemas.microsoft.com/office/drawing/2014/main" id="{C1587809-3E8B-43B0-8D2A-C816C17562BC}"/>
              </a:ext>
            </a:extLst>
          </p:cNvPr>
          <p:cNvSpPr/>
          <p:nvPr/>
        </p:nvSpPr>
        <p:spPr bwMode="auto">
          <a:xfrm>
            <a:off x="704428" y="68528"/>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4BE7449C-BDDF-4C14-B5B7-05193820A5D8}"/>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0" name="Rectangle 99">
            <a:extLst>
              <a:ext uri="{FF2B5EF4-FFF2-40B4-BE49-F238E27FC236}">
                <a16:creationId xmlns:a16="http://schemas.microsoft.com/office/drawing/2014/main" id="{F1F16283-F137-41E1-9721-1C39602B9B65}"/>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1" name="Rectangle 100">
            <a:extLst>
              <a:ext uri="{FF2B5EF4-FFF2-40B4-BE49-F238E27FC236}">
                <a16:creationId xmlns:a16="http://schemas.microsoft.com/office/drawing/2014/main" id="{4D3CFCF1-A617-4B41-89B1-80F33A7597B7}"/>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2" name="Rectangle 101">
            <a:extLst>
              <a:ext uri="{FF2B5EF4-FFF2-40B4-BE49-F238E27FC236}">
                <a16:creationId xmlns:a16="http://schemas.microsoft.com/office/drawing/2014/main" id="{41F9E068-F7CE-466A-9A8C-A36FCADF5F96}"/>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1" name="Rectangle 110">
            <a:extLst>
              <a:ext uri="{FF2B5EF4-FFF2-40B4-BE49-F238E27FC236}">
                <a16:creationId xmlns:a16="http://schemas.microsoft.com/office/drawing/2014/main" id="{DB19BF59-A8B4-43D0-9824-B07FC7C96490}"/>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6" name="Rectangle 115">
            <a:extLst>
              <a:ext uri="{FF2B5EF4-FFF2-40B4-BE49-F238E27FC236}">
                <a16:creationId xmlns:a16="http://schemas.microsoft.com/office/drawing/2014/main" id="{231E08F9-C9B1-44D9-924F-9CF022ACF2D2}"/>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18" name="Rectangle 117">
            <a:extLst>
              <a:ext uri="{FF2B5EF4-FFF2-40B4-BE49-F238E27FC236}">
                <a16:creationId xmlns:a16="http://schemas.microsoft.com/office/drawing/2014/main" id="{EA52708D-14AB-48FC-8F04-7DEDF7531B14}"/>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9" name="Rectangle 118">
            <a:extLst>
              <a:ext uri="{FF2B5EF4-FFF2-40B4-BE49-F238E27FC236}">
                <a16:creationId xmlns:a16="http://schemas.microsoft.com/office/drawing/2014/main" id="{132AB809-C755-47BC-ACBC-B376C646C4AB}"/>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0" name="Rectangle 119">
            <a:extLst>
              <a:ext uri="{FF2B5EF4-FFF2-40B4-BE49-F238E27FC236}">
                <a16:creationId xmlns:a16="http://schemas.microsoft.com/office/drawing/2014/main" id="{80B84EE2-9080-4F55-956A-58C6BBB41F58}"/>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1" name="Rectangle 120">
            <a:extLst>
              <a:ext uri="{FF2B5EF4-FFF2-40B4-BE49-F238E27FC236}">
                <a16:creationId xmlns:a16="http://schemas.microsoft.com/office/drawing/2014/main" id="{87872635-1B89-4EE6-9A85-8943D3EB662F}"/>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2" name="Rectangle 121">
            <a:extLst>
              <a:ext uri="{FF2B5EF4-FFF2-40B4-BE49-F238E27FC236}">
                <a16:creationId xmlns:a16="http://schemas.microsoft.com/office/drawing/2014/main" id="{6489DB09-4567-4586-BCA2-4C2D8C52ED32}"/>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10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1.1, we will understand the current state of NEOM and OXAGON overall business strategy/drivers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2343152" y="1112624"/>
            <a:ext cx="7505709" cy="215444"/>
          </a:xfrm>
        </p:spPr>
        <p:txBody>
          <a:bodyPr/>
          <a:lstStyle/>
          <a:p>
            <a:r>
              <a:rPr lang="en-US" dirty="0"/>
              <a:t>Step 1.1: Understand the Current State of NEOM and OXAGON Overall Business Strategy/Drivers (1/2)</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a:lnSpc>
                <a:spcPts val="1550"/>
              </a:lnSpc>
              <a:spcBef>
                <a:spcPts val="600"/>
              </a:spcBef>
              <a:buClr>
                <a:srgbClr val="243646"/>
              </a:buClr>
              <a:defRPr/>
            </a:pPr>
            <a:r>
              <a:rPr lang="en-US" sz="1200" b="1" i="1" dirty="0">
                <a:solidFill>
                  <a:srgbClr val="000000"/>
                </a:solidFill>
                <a:latin typeface="Calibri" panose="020F0502020204030204"/>
                <a:cs typeface="Arial" pitchFamily="34" charset="0"/>
              </a:rPr>
              <a:t>Understand the current state of NEOM and OXAGON overall business strategy/drivers</a:t>
            </a:r>
          </a:p>
          <a:p>
            <a:pPr marL="171450" marR="0" lvl="1" indent="-171450" algn="l" defTabSz="914400" rtl="0" eaLnBrk="1" fontAlgn="auto" latinLnBrk="0" hangingPunct="1">
              <a:lnSpc>
                <a:spcPts val="1550"/>
              </a:lnSpc>
              <a:spcBef>
                <a:spcPts val="300"/>
              </a:spcBef>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Adapt Booz Allen’s </a:t>
            </a:r>
            <a:r>
              <a:rPr lang="en-US" sz="1200" dirty="0">
                <a:solidFill>
                  <a:srgbClr val="000000"/>
                </a:solidFill>
                <a:latin typeface="Calibri" panose="020F0502020204030204"/>
                <a:cs typeface="Arial" pitchFamily="34" charset="0"/>
              </a:rPr>
              <a:t>Cybersecurity</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 Framework to NEOM’s and OXAGON’s context, including key dimensions such as mandate (vision, mission, objectives), organization (structure, roles, manpower), governance (bodies, interactions, decision rights), processes (process model, definition, and maps), and service portfolio (services and delivery model)</a:t>
            </a:r>
          </a:p>
          <a:p>
            <a:pPr marL="171450" marR="0" lvl="1" indent="-171450" algn="l" defTabSz="914400" rtl="0" eaLnBrk="1" fontAlgn="auto" latinLnBrk="0" hangingPunct="1">
              <a:lnSpc>
                <a:spcPts val="1550"/>
              </a:lnSpc>
              <a:spcBef>
                <a:spcPts val="300"/>
              </a:spcBef>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Socialize the c</a:t>
            </a:r>
            <a:r>
              <a:rPr lang="en-US" sz="1200" dirty="0">
                <a:solidFill>
                  <a:srgbClr val="000000"/>
                </a:solidFill>
                <a:latin typeface="Calibri" panose="020F0502020204030204"/>
                <a:cs typeface="Arial" pitchFamily="34" charset="0"/>
              </a:rPr>
              <a:t>ybersecurity</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 framework and secure alignment on the key framework dimensions</a:t>
            </a:r>
          </a:p>
          <a:p>
            <a:pPr marL="171450" marR="0" lvl="1" indent="-171450" algn="l" defTabSz="914400" rtl="0" eaLnBrk="1" fontAlgn="auto" latinLnBrk="0" hangingPunct="1">
              <a:lnSpc>
                <a:spcPts val="1550"/>
              </a:lnSpc>
              <a:spcBef>
                <a:spcPts val="300"/>
              </a:spcBef>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Conduct interviews with key senior internal stakeholders (at least one interview per </a:t>
            </a:r>
            <a:r>
              <a:rPr lang="en-US" sz="1200" dirty="0">
                <a:solidFill>
                  <a:srgbClr val="000000"/>
                </a:solidFill>
                <a:latin typeface="Calibri" panose="020F0502020204030204"/>
                <a:cs typeface="Arial" pitchFamily="34" charset="0"/>
              </a:rPr>
              <a:t>business unit</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 to capture their views and project aspirations and understand NEOM’s and OXAGON’s strategic directions and cybersecurity aspirations</a:t>
            </a:r>
          </a:p>
          <a:p>
            <a:pPr marL="171450" marR="0" lvl="1" indent="-171450" algn="l" defTabSz="914400" rtl="0" eaLnBrk="1" fontAlgn="auto" latinLnBrk="0" hangingPunct="1">
              <a:lnSpc>
                <a:spcPts val="1550"/>
              </a:lnSpc>
              <a:spcBef>
                <a:spcPts val="300"/>
              </a:spcBef>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Review and understand the current state of NEOM and OXAGON overall business strategy/drivers, with focus on OXAGON’s business units (i.e., </a:t>
            </a:r>
            <a:r>
              <a:rPr lang="en-US" sz="1200" dirty="0">
                <a:solidFill>
                  <a:srgbClr val="000000"/>
                </a:solidFill>
                <a:latin typeface="Calibri" panose="020F0502020204030204"/>
                <a:cs typeface="Arial" pitchFamily="34" charset="0"/>
              </a:rPr>
              <a:t>next-gen fully automated and integrated supply chain and logistics with global connectivity,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maritime and port, </a:t>
            </a:r>
            <a:r>
              <a:rPr lang="en-US" sz="1200" dirty="0">
                <a:solidFill>
                  <a:srgbClr val="000000"/>
                </a:solidFill>
                <a:latin typeface="Calibri" panose="020F0502020204030204"/>
                <a:cs typeface="Arial" pitchFamily="34" charset="0"/>
              </a:rPr>
              <a:t>advanced/clean manufacturing and innovation center,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OXAGON village (exceptional livability</a:t>
            </a:r>
            <a:r>
              <a:rPr lang="en-US" sz="1200" dirty="0">
                <a:solidFill>
                  <a:srgbClr val="000000"/>
                </a:solidFill>
                <a:latin typeface="Calibri" panose="020F0502020204030204"/>
                <a:cs typeface="Arial" pitchFamily="34" charset="0"/>
              </a:rPr>
              <a:t>), and others), including:</a:t>
            </a:r>
          </a:p>
          <a:p>
            <a:pPr lvl="1" indent="-171450">
              <a:lnSpc>
                <a:spcPts val="1550"/>
              </a:lnSpc>
              <a:spcBef>
                <a:spcPts val="300"/>
              </a:spcBef>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Review OXAGON strategy, governance structure, with a focus on the role that OXAGON plays in NEOM and in KSA</a:t>
            </a:r>
          </a:p>
          <a:p>
            <a:pPr lvl="1" indent="-171450">
              <a:lnSpc>
                <a:spcPts val="1550"/>
              </a:lnSpc>
              <a:spcBef>
                <a:spcPts val="300"/>
              </a:spcBef>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Build an understanding of OXAGON’s contribution to Vision 2030 as well as its role in the context of NEOM</a:t>
            </a:r>
          </a:p>
          <a:p>
            <a:pPr lvl="1" indent="-171450">
              <a:lnSpc>
                <a:spcPts val="1550"/>
              </a:lnSpc>
              <a:spcBef>
                <a:spcPts val="300"/>
              </a:spcBef>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Build an understanding of OXAGON’s governance and organization including the roles and responsibilities of key departments</a:t>
            </a:r>
          </a:p>
          <a:p>
            <a:pPr lvl="1" indent="-171450">
              <a:lnSpc>
                <a:spcPts val="1550"/>
              </a:lnSpc>
              <a:spcBef>
                <a:spcPts val="300"/>
              </a:spcBef>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Review and align with OXAGON’s Technology and Science as well as digital strategy, drivers, and current/planned initiatives</a:t>
            </a:r>
          </a:p>
          <a:p>
            <a:pPr lvl="1" indent="-171450">
              <a:lnSpc>
                <a:spcPts val="1550"/>
              </a:lnSpc>
              <a:spcBef>
                <a:spcPts val="300"/>
              </a:spcBef>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Review the services provided by NEOM and OXAGON and develop an understanding of NEOM’s and OXAGON’s service delivery models and their effectiveness </a:t>
            </a:r>
          </a:p>
          <a:p>
            <a:pPr lvl="1" indent="-171450">
              <a:lnSpc>
                <a:spcPts val="1550"/>
              </a:lnSpc>
              <a:spcBef>
                <a:spcPts val="300"/>
              </a:spcBef>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Review any existing IT, digital, or technology strategies, programs, or projects currently being implemented within NEOM and OXAGON</a:t>
            </a:r>
          </a:p>
          <a:p>
            <a:pPr lvl="1" indent="-171450">
              <a:lnSpc>
                <a:spcPts val="1550"/>
              </a:lnSpc>
              <a:spcBef>
                <a:spcPts val="300"/>
              </a:spcBef>
              <a:buClr>
                <a:srgbClr val="243646"/>
              </a:buClr>
              <a:buFont typeface="Calibri" panose="020F0502020204030204" pitchFamily="34" charset="0"/>
              <a:buChar char="―"/>
              <a:defRPr/>
            </a:pPr>
            <a:endParaRPr lang="en-US" sz="1200" dirty="0">
              <a:solidFill>
                <a:srgbClr val="000000"/>
              </a:solidFill>
              <a:latin typeface="Calibri" panose="020F0502020204030204"/>
              <a:cs typeface="Arial" pitchFamily="34" charset="0"/>
            </a:endParaRPr>
          </a:p>
        </p:txBody>
      </p:sp>
      <p:grpSp>
        <p:nvGrpSpPr>
          <p:cNvPr id="3" name="Group 2">
            <a:extLst>
              <a:ext uri="{FF2B5EF4-FFF2-40B4-BE49-F238E27FC236}">
                <a16:creationId xmlns:a16="http://schemas.microsoft.com/office/drawing/2014/main" id="{7E865CFB-5D81-43D0-A233-1844E565EE34}"/>
              </a:ext>
            </a:extLst>
          </p:cNvPr>
          <p:cNvGrpSpPr/>
          <p:nvPr/>
        </p:nvGrpSpPr>
        <p:grpSpPr>
          <a:xfrm>
            <a:off x="9384181" y="3956896"/>
            <a:ext cx="2137935" cy="2342901"/>
            <a:chOff x="9386637" y="1503189"/>
            <a:chExt cx="2137935" cy="2342901"/>
          </a:xfrm>
        </p:grpSpPr>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OXAGON CS Current State Assessment Report Highlighting </a:t>
              </a:r>
              <a:r>
                <a:rPr lang="en-US" sz="1200" dirty="0">
                  <a:solidFill>
                    <a:srgbClr val="000000"/>
                  </a:solidFill>
                  <a:latin typeface="Calibri" panose="020F0502020204030204"/>
                </a:rPr>
                <a:t>C</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urrent Gaps/Risks and Recommendations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OXAGON CS Requirements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13" name="Rectangle 12">
            <a:extLst>
              <a:ext uri="{FF2B5EF4-FFF2-40B4-BE49-F238E27FC236}">
                <a16:creationId xmlns:a16="http://schemas.microsoft.com/office/drawing/2014/main" id="{2EDAC561-3F59-4566-ABD8-6C149E6082C1}"/>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4" name="Rectangle 13">
            <a:extLst>
              <a:ext uri="{FF2B5EF4-FFF2-40B4-BE49-F238E27FC236}">
                <a16:creationId xmlns:a16="http://schemas.microsoft.com/office/drawing/2014/main" id="{20B89D60-CAF1-4A16-B6D9-1FCB2586311D}"/>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171450" lvl="1" indent="-171450">
              <a:spcAft>
                <a:spcPts val="200"/>
              </a:spcAft>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Standards and Regulations Relevant to OXAGON</a:t>
            </a:r>
          </a:p>
          <a:p>
            <a:pPr marL="171450" lvl="1" indent="-171450">
              <a:spcAft>
                <a:spcPts val="200"/>
              </a:spcAft>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OXAGON Vision, Mission, Objectives, Strategy, Organization, and Governance</a:t>
            </a:r>
          </a:p>
          <a:p>
            <a:pPr marL="171450" lvl="1" indent="-171450">
              <a:spcAft>
                <a:spcPts val="200"/>
              </a:spcAft>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NEOM’s and OXAGON business drivers</a:t>
            </a:r>
          </a:p>
          <a:p>
            <a:pPr marL="171450" lvl="1" indent="-171450">
              <a:spcAft>
                <a:spcPts val="200"/>
              </a:spcAft>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OXAGON’s IT, Digital and Technology Strategies and Plans</a:t>
            </a:r>
          </a:p>
          <a:p>
            <a:pPr marL="0" marR="0" lvl="1" algn="l" defTabSz="914400" rtl="0" eaLnBrk="1" fontAlgn="auto" latinLnBrk="0" hangingPunct="1">
              <a:lnSpc>
                <a:spcPct val="100000"/>
              </a:lnSpc>
              <a:spcBef>
                <a:spcPts val="0"/>
              </a:spcBef>
              <a:spcAft>
                <a:spcPts val="200"/>
              </a:spcAft>
              <a:buClr>
                <a:srgbClr val="243646"/>
              </a:buClr>
              <a:buSzTx/>
              <a:tabLst/>
              <a:defRPr/>
            </a:pP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5" name="Footer Placeholder 2">
            <a:extLst>
              <a:ext uri="{FF2B5EF4-FFF2-40B4-BE49-F238E27FC236}">
                <a16:creationId xmlns:a16="http://schemas.microsoft.com/office/drawing/2014/main" id="{E58FBC12-0B60-4E31-9450-18907090211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8" name="Rectangle: Rounded Corners 17">
            <a:extLst>
              <a:ext uri="{FF2B5EF4-FFF2-40B4-BE49-F238E27FC236}">
                <a16:creationId xmlns:a16="http://schemas.microsoft.com/office/drawing/2014/main" id="{D66F1C27-6989-44FE-9B9D-6430FF4D3FA4}"/>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1.1</a:t>
            </a:r>
          </a:p>
        </p:txBody>
      </p:sp>
      <p:sp>
        <p:nvSpPr>
          <p:cNvPr id="21" name="TextBox 20">
            <a:extLst>
              <a:ext uri="{FF2B5EF4-FFF2-40B4-BE49-F238E27FC236}">
                <a16:creationId xmlns:a16="http://schemas.microsoft.com/office/drawing/2014/main" id="{911AB42F-5246-4F07-A5EB-1528878043F8}"/>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Understand the Current State of NEOM and OXAGON Overall Business Strategy and Drivers</a:t>
            </a:r>
          </a:p>
        </p:txBody>
      </p:sp>
      <p:sp>
        <p:nvSpPr>
          <p:cNvPr id="35" name="Rectangle 34">
            <a:extLst>
              <a:ext uri="{FF2B5EF4-FFF2-40B4-BE49-F238E27FC236}">
                <a16:creationId xmlns:a16="http://schemas.microsoft.com/office/drawing/2014/main" id="{58E8964F-61DE-4A2F-929B-33C40D4BE9A4}"/>
              </a:ext>
            </a:extLst>
          </p:cNvPr>
          <p:cNvSpPr/>
          <p:nvPr/>
        </p:nvSpPr>
        <p:spPr bwMode="auto">
          <a:xfrm>
            <a:off x="704428" y="68528"/>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E779FC15-AE3F-43BB-8CCE-AC4A2907949F}"/>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7" name="Rectangle 36">
            <a:extLst>
              <a:ext uri="{FF2B5EF4-FFF2-40B4-BE49-F238E27FC236}">
                <a16:creationId xmlns:a16="http://schemas.microsoft.com/office/drawing/2014/main" id="{C3D623C6-FDE5-4E1E-9719-B48378C56645}"/>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A97570B9-63D7-44FC-A671-D1CD3F1D9442}"/>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E6500E7-A70E-4741-8FE2-220B0D2DEFA9}"/>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0" name="Rectangle 39">
            <a:extLst>
              <a:ext uri="{FF2B5EF4-FFF2-40B4-BE49-F238E27FC236}">
                <a16:creationId xmlns:a16="http://schemas.microsoft.com/office/drawing/2014/main" id="{71F2B147-F69D-4F55-986E-D0B853C05148}"/>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C0AE6D80-815B-4AD2-B8D5-081149F01EA8}"/>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D27AA7FA-9D38-4BB6-843B-2F0E70BF497D}"/>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18D19305-F43E-4D5E-B82E-45FCD2A809D0}"/>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4" name="Rectangle 43">
            <a:extLst>
              <a:ext uri="{FF2B5EF4-FFF2-40B4-BE49-F238E27FC236}">
                <a16:creationId xmlns:a16="http://schemas.microsoft.com/office/drawing/2014/main" id="{E883F046-DA8F-4C0A-8778-9594A5A68400}"/>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CA9E3430-C9E3-4FEC-9252-E7418954E7B9}"/>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6" name="Rectangle 45">
            <a:extLst>
              <a:ext uri="{FF2B5EF4-FFF2-40B4-BE49-F238E27FC236}">
                <a16:creationId xmlns:a16="http://schemas.microsoft.com/office/drawing/2014/main" id="{BB54AA5B-2AD1-48D4-8DEA-46864F0C5828}"/>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7" name="Rectangle 46">
            <a:extLst>
              <a:ext uri="{FF2B5EF4-FFF2-40B4-BE49-F238E27FC236}">
                <a16:creationId xmlns:a16="http://schemas.microsoft.com/office/drawing/2014/main" id="{386927AE-97F8-4397-8691-5FAF8F6A6432}"/>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8" name="Rectangle 47">
            <a:extLst>
              <a:ext uri="{FF2B5EF4-FFF2-40B4-BE49-F238E27FC236}">
                <a16:creationId xmlns:a16="http://schemas.microsoft.com/office/drawing/2014/main" id="{92AEC9B2-7563-473C-9933-2E88010664E5}"/>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9" name="Rectangle 48">
            <a:extLst>
              <a:ext uri="{FF2B5EF4-FFF2-40B4-BE49-F238E27FC236}">
                <a16:creationId xmlns:a16="http://schemas.microsoft.com/office/drawing/2014/main" id="{5F21DADC-33D8-408C-A8EC-72DD20916D90}"/>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01925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1.1, we will understand the current state of NEOM and OXAGON overall business strategy/drivers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2343152" y="1112624"/>
            <a:ext cx="7505709" cy="215444"/>
          </a:xfrm>
        </p:spPr>
        <p:txBody>
          <a:bodyPr/>
          <a:lstStyle/>
          <a:p>
            <a:r>
              <a:rPr lang="en-US" dirty="0"/>
              <a:t>Step 1.1: Understand the Current State of NEOM and OXAGON Overall Business Strategy/Drivers (2/2)</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a:lnSpc>
                <a:spcPct val="150000"/>
              </a:lnSpc>
              <a:buClr>
                <a:srgbClr val="243646"/>
              </a:buClr>
              <a:defRPr/>
            </a:pPr>
            <a:r>
              <a:rPr lang="en-US" sz="1200" b="1" i="1" dirty="0">
                <a:solidFill>
                  <a:srgbClr val="000000"/>
                </a:solidFill>
                <a:latin typeface="Calibri" panose="020F0502020204030204"/>
                <a:cs typeface="Arial" pitchFamily="34" charset="0"/>
              </a:rPr>
              <a:t>Understand the current state of NEOM and OXAGON overall business strategy/drivers (cont’d)</a:t>
            </a:r>
            <a:endParaRPr lang="en-US" sz="1200" dirty="0">
              <a:solidFill>
                <a:srgbClr val="000000"/>
              </a:solidFill>
              <a:latin typeface="Calibri" panose="020F0502020204030204"/>
              <a:cs typeface="Arial" pitchFamily="34" charset="0"/>
            </a:endParaRPr>
          </a:p>
          <a:p>
            <a:pPr marL="171450" marR="0" lvl="1" indent="-171450" algn="l" defTabSz="914400" rtl="0" eaLnBrk="1" fontAlgn="auto" latinLnBrk="0" hangingPunct="1">
              <a:lnSpc>
                <a:spcPct val="150000"/>
              </a:lnSpc>
              <a:buClr>
                <a:srgbClr val="243646"/>
              </a:buClr>
              <a:buSzTx/>
              <a:buFont typeface="Wingdings" panose="05000000000000000000" pitchFamily="2" charset="2"/>
              <a:buChar char="§"/>
              <a:tabLst/>
              <a:defRPr/>
            </a:pPr>
            <a:r>
              <a:rPr lang="en-US" sz="1200" dirty="0">
                <a:solidFill>
                  <a:srgbClr val="000000"/>
                </a:solidFill>
                <a:latin typeface="Calibri" panose="020F0502020204030204"/>
                <a:cs typeface="Arial" pitchFamily="34" charset="0"/>
              </a:rPr>
              <a:t>Prepare data request and collect the relevant cybersecurity data from NEOM and OXAGON including but not limited to:</a:t>
            </a:r>
          </a:p>
          <a:p>
            <a:pPr lvl="1" indent="-171450">
              <a:lnSpc>
                <a:spcPct val="150000"/>
              </a:lnSpc>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NEOM and OXAGON vision, mission, objectives, strategy, organization, and governance</a:t>
            </a:r>
          </a:p>
          <a:p>
            <a:pPr lvl="1" indent="-171450">
              <a:lnSpc>
                <a:spcPct val="150000"/>
              </a:lnSpc>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NEOM’s CS Service Portfolio, CS policies</a:t>
            </a:r>
          </a:p>
          <a:p>
            <a:pPr lvl="1" indent="-171450">
              <a:lnSpc>
                <a:spcPct val="150000"/>
              </a:lnSpc>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NEOM’s and OXAGON‘s IT, Digital and Technology Strategies and Plans</a:t>
            </a:r>
          </a:p>
          <a:p>
            <a:pPr lvl="1" indent="-171450">
              <a:lnSpc>
                <a:spcPct val="150000"/>
              </a:lnSpc>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OXAGON‘s existing CS requirements</a:t>
            </a:r>
          </a:p>
          <a:p>
            <a:pPr lvl="1" indent="-171450">
              <a:lnSpc>
                <a:spcPct val="150000"/>
              </a:lnSpc>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OXAGON OT assets</a:t>
            </a:r>
          </a:p>
          <a:p>
            <a:pPr lvl="1" indent="-171450">
              <a:lnSpc>
                <a:spcPct val="150000"/>
              </a:lnSpc>
              <a:buClr>
                <a:srgbClr val="243646"/>
              </a:buClr>
              <a:buFont typeface="Calibri" panose="020F0502020204030204" pitchFamily="34" charset="0"/>
              <a:buChar char="―"/>
              <a:defRPr/>
            </a:pPr>
            <a:r>
              <a:rPr lang="en-US" sz="1200" dirty="0">
                <a:solidFill>
                  <a:srgbClr val="000000"/>
                </a:solidFill>
                <a:latin typeface="Calibri" panose="020F0502020204030204"/>
                <a:cs typeface="Arial" pitchFamily="34" charset="0"/>
              </a:rPr>
              <a:t>NEOM and OXAGON IT and OT operations and maintenance regimes</a:t>
            </a:r>
          </a:p>
          <a:p>
            <a:pPr marR="0" lvl="1" indent="-171450" algn="l" defTabSz="914400" rtl="0" eaLnBrk="1" fontAlgn="auto" latinLnBrk="0" hangingPunct="1">
              <a:lnSpc>
                <a:spcPct val="150000"/>
              </a:lnSpc>
              <a:buClr>
                <a:srgbClr val="243646"/>
              </a:buClr>
              <a:buSzTx/>
              <a:buFont typeface="Calibri" panose="020F0502020204030204" pitchFamily="34" charset="0"/>
              <a:buChar char="―"/>
              <a:tabLst/>
              <a:defRPr/>
            </a:pPr>
            <a:r>
              <a:rPr lang="en-US" sz="1200" dirty="0">
                <a:solidFill>
                  <a:srgbClr val="000000"/>
                </a:solidFill>
                <a:latin typeface="Calibri" panose="020F0502020204030204"/>
                <a:cs typeface="Arial" pitchFamily="34" charset="0"/>
              </a:rPr>
              <a:t>Additional relevant Cybersecurity or corporate requirements</a:t>
            </a:r>
          </a:p>
          <a:p>
            <a:pPr marL="171450" lvl="1" indent="-171450">
              <a:lnSpc>
                <a:spcPct val="150000"/>
              </a:lnSpc>
              <a:buClr>
                <a:srgbClr val="243646"/>
              </a:buClr>
              <a:buFont typeface="Wingdings" panose="05000000000000000000" pitchFamily="2" charset="2"/>
              <a:buChar char="§"/>
              <a:defRPr/>
            </a:pPr>
            <a:r>
              <a:rPr lang="en-US" sz="1200" dirty="0">
                <a:solidFill>
                  <a:srgbClr val="000000"/>
                </a:solidFill>
                <a:latin typeface="Calibri" panose="020F0502020204030204"/>
                <a:cs typeface="Arial" pitchFamily="34" charset="0"/>
              </a:rPr>
              <a:t>Review and align with OXAGON’ Cybersecurity (CISO) Office and OXAGON Head of Cybersecurity drivers, and current/planned initiatives</a:t>
            </a:r>
          </a:p>
        </p:txBody>
      </p:sp>
      <p:grpSp>
        <p:nvGrpSpPr>
          <p:cNvPr id="3" name="Group 2">
            <a:extLst>
              <a:ext uri="{FF2B5EF4-FFF2-40B4-BE49-F238E27FC236}">
                <a16:creationId xmlns:a16="http://schemas.microsoft.com/office/drawing/2014/main" id="{7E865CFB-5D81-43D0-A233-1844E565EE34}"/>
              </a:ext>
            </a:extLst>
          </p:cNvPr>
          <p:cNvGrpSpPr/>
          <p:nvPr/>
        </p:nvGrpSpPr>
        <p:grpSpPr>
          <a:xfrm>
            <a:off x="9384181" y="3956896"/>
            <a:ext cx="2137935" cy="2342901"/>
            <a:chOff x="9386637" y="1503189"/>
            <a:chExt cx="2137935" cy="2342901"/>
          </a:xfrm>
        </p:grpSpPr>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OXAGON CS Current State Assessment Report Highlighting </a:t>
              </a:r>
              <a:r>
                <a:rPr lang="en-US" sz="1200" dirty="0">
                  <a:solidFill>
                    <a:srgbClr val="000000"/>
                  </a:solidFill>
                  <a:latin typeface="Calibri" panose="020F0502020204030204"/>
                </a:rPr>
                <a:t>C</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urrent Gaps/Risks and Recommendations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OXAGON CS Requirements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13" name="Rectangle 12">
            <a:extLst>
              <a:ext uri="{FF2B5EF4-FFF2-40B4-BE49-F238E27FC236}">
                <a16:creationId xmlns:a16="http://schemas.microsoft.com/office/drawing/2014/main" id="{2EDAC561-3F59-4566-ABD8-6C149E6082C1}"/>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4" name="Rectangle 13">
            <a:extLst>
              <a:ext uri="{FF2B5EF4-FFF2-40B4-BE49-F238E27FC236}">
                <a16:creationId xmlns:a16="http://schemas.microsoft.com/office/drawing/2014/main" id="{20B89D60-CAF1-4A16-B6D9-1FCB2586311D}"/>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marL="171450" lvl="1" indent="-171450">
              <a:spcAft>
                <a:spcPts val="200"/>
              </a:spcAft>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Standards and Regulations Relevant to OXAGON</a:t>
            </a:r>
          </a:p>
          <a:p>
            <a:pPr marL="171450" lvl="1" indent="-171450">
              <a:spcAft>
                <a:spcPts val="200"/>
              </a:spcAft>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OXAGON Vision, Mission, Objectives, Strategy, Organization, and Governance</a:t>
            </a:r>
          </a:p>
          <a:p>
            <a:pPr marL="171450" lvl="1" indent="-171450">
              <a:spcAft>
                <a:spcPts val="200"/>
              </a:spcAft>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NEOM’s and OXAGON business drivers</a:t>
            </a:r>
          </a:p>
          <a:p>
            <a:pPr marL="171450" lvl="1" indent="-171450">
              <a:spcAft>
                <a:spcPts val="200"/>
              </a:spcAft>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OXAGON’s IT, Digital and Technology Strategies and Plans</a:t>
            </a:r>
          </a:p>
          <a:p>
            <a:pPr marL="0" marR="0" lvl="1" algn="l" defTabSz="914400" rtl="0" eaLnBrk="1" fontAlgn="auto" latinLnBrk="0" hangingPunct="1">
              <a:lnSpc>
                <a:spcPct val="100000"/>
              </a:lnSpc>
              <a:spcBef>
                <a:spcPts val="0"/>
              </a:spcBef>
              <a:spcAft>
                <a:spcPts val="200"/>
              </a:spcAft>
              <a:buClr>
                <a:srgbClr val="243646"/>
              </a:buClr>
              <a:buSzTx/>
              <a:tabLst/>
              <a:defRPr/>
            </a:pP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5" name="Footer Placeholder 2">
            <a:extLst>
              <a:ext uri="{FF2B5EF4-FFF2-40B4-BE49-F238E27FC236}">
                <a16:creationId xmlns:a16="http://schemas.microsoft.com/office/drawing/2014/main" id="{E58FBC12-0B60-4E31-9450-18907090211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8" name="Rectangle: Rounded Corners 17">
            <a:extLst>
              <a:ext uri="{FF2B5EF4-FFF2-40B4-BE49-F238E27FC236}">
                <a16:creationId xmlns:a16="http://schemas.microsoft.com/office/drawing/2014/main" id="{D66F1C27-6989-44FE-9B9D-6430FF4D3FA4}"/>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1.1</a:t>
            </a:r>
          </a:p>
        </p:txBody>
      </p:sp>
      <p:sp>
        <p:nvSpPr>
          <p:cNvPr id="21" name="TextBox 20">
            <a:extLst>
              <a:ext uri="{FF2B5EF4-FFF2-40B4-BE49-F238E27FC236}">
                <a16:creationId xmlns:a16="http://schemas.microsoft.com/office/drawing/2014/main" id="{911AB42F-5246-4F07-A5EB-1528878043F8}"/>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Understand the Current State of NEOM and OXAGON Overall Business Strategy and Drivers</a:t>
            </a:r>
          </a:p>
        </p:txBody>
      </p:sp>
      <p:sp>
        <p:nvSpPr>
          <p:cNvPr id="49" name="Rectangle 48">
            <a:extLst>
              <a:ext uri="{FF2B5EF4-FFF2-40B4-BE49-F238E27FC236}">
                <a16:creationId xmlns:a16="http://schemas.microsoft.com/office/drawing/2014/main" id="{862AFFD3-1CDE-4A9F-B985-6D3C313348CE}"/>
              </a:ext>
            </a:extLst>
          </p:cNvPr>
          <p:cNvSpPr/>
          <p:nvPr/>
        </p:nvSpPr>
        <p:spPr bwMode="auto">
          <a:xfrm>
            <a:off x="704428" y="68528"/>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ADBA15C2-8109-4A8A-AB44-CA427AD808D0}"/>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1" name="Rectangle 50">
            <a:extLst>
              <a:ext uri="{FF2B5EF4-FFF2-40B4-BE49-F238E27FC236}">
                <a16:creationId xmlns:a16="http://schemas.microsoft.com/office/drawing/2014/main" id="{17A541A1-CA92-4F4F-87AE-47A853EFF25B}"/>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2" name="Rectangle 51">
            <a:extLst>
              <a:ext uri="{FF2B5EF4-FFF2-40B4-BE49-F238E27FC236}">
                <a16:creationId xmlns:a16="http://schemas.microsoft.com/office/drawing/2014/main" id="{78437142-391F-4543-8D88-5884707C8168}"/>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31916831-2396-445E-99B8-20E8C5531EDC}"/>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4" name="Rectangle 53">
            <a:extLst>
              <a:ext uri="{FF2B5EF4-FFF2-40B4-BE49-F238E27FC236}">
                <a16:creationId xmlns:a16="http://schemas.microsoft.com/office/drawing/2014/main" id="{C0C74794-139E-4612-886F-6BC56537E477}"/>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5" name="Rectangle 54">
            <a:extLst>
              <a:ext uri="{FF2B5EF4-FFF2-40B4-BE49-F238E27FC236}">
                <a16:creationId xmlns:a16="http://schemas.microsoft.com/office/drawing/2014/main" id="{2A38EB17-1CBA-4837-95FD-A66C1C3EEB2E}"/>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6" name="Rectangle 55">
            <a:extLst>
              <a:ext uri="{FF2B5EF4-FFF2-40B4-BE49-F238E27FC236}">
                <a16:creationId xmlns:a16="http://schemas.microsoft.com/office/drawing/2014/main" id="{99D20267-E1C7-482E-88D2-2555E62ECFAC}"/>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7" name="Rectangle 56">
            <a:extLst>
              <a:ext uri="{FF2B5EF4-FFF2-40B4-BE49-F238E27FC236}">
                <a16:creationId xmlns:a16="http://schemas.microsoft.com/office/drawing/2014/main" id="{B7D2F94B-1512-40F3-8A7C-92BEB974D7C5}"/>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8" name="Rectangle 57">
            <a:extLst>
              <a:ext uri="{FF2B5EF4-FFF2-40B4-BE49-F238E27FC236}">
                <a16:creationId xmlns:a16="http://schemas.microsoft.com/office/drawing/2014/main" id="{B46A3808-F57F-438D-AF07-C97DAF0A254A}"/>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59" name="Rectangle 58">
            <a:extLst>
              <a:ext uri="{FF2B5EF4-FFF2-40B4-BE49-F238E27FC236}">
                <a16:creationId xmlns:a16="http://schemas.microsoft.com/office/drawing/2014/main" id="{85763CBA-A7AB-495B-90B7-C8E361C39EB8}"/>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0" name="Rectangle 59">
            <a:extLst>
              <a:ext uri="{FF2B5EF4-FFF2-40B4-BE49-F238E27FC236}">
                <a16:creationId xmlns:a16="http://schemas.microsoft.com/office/drawing/2014/main" id="{E3A6502E-C6CB-41AA-A73B-0D09703130C1}"/>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1" name="Rectangle 60">
            <a:extLst>
              <a:ext uri="{FF2B5EF4-FFF2-40B4-BE49-F238E27FC236}">
                <a16:creationId xmlns:a16="http://schemas.microsoft.com/office/drawing/2014/main" id="{0ED9FAF4-86E4-44AE-A202-FEC1E395F1EB}"/>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2" name="Rectangle 61">
            <a:extLst>
              <a:ext uri="{FF2B5EF4-FFF2-40B4-BE49-F238E27FC236}">
                <a16:creationId xmlns:a16="http://schemas.microsoft.com/office/drawing/2014/main" id="{83834565-9B59-41A7-801A-F871538F49FC}"/>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3" name="Rectangle 62">
            <a:extLst>
              <a:ext uri="{FF2B5EF4-FFF2-40B4-BE49-F238E27FC236}">
                <a16:creationId xmlns:a16="http://schemas.microsoft.com/office/drawing/2014/main" id="{44216DD5-49DF-4B70-BCCA-692129D6F791}"/>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3733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nvPr>
        </p:nvGraphicFramePr>
        <p:xfrm>
          <a:off x="1525192" y="858442"/>
          <a:ext cx="1190" cy="1190"/>
        </p:xfrm>
        <a:graphic>
          <a:graphicData uri="http://schemas.openxmlformats.org/presentationml/2006/ole">
            <mc:AlternateContent xmlns:mc="http://schemas.openxmlformats.org/markup-compatibility/2006">
              <mc:Choice xmlns:v="urn:schemas-microsoft-com:vml" Requires="v">
                <p:oleObj name="think-cell Slide" r:id="rId4" imgW="526" imgH="526" progId="TCLayout.ActiveDocument.1">
                  <p:embed/>
                </p:oleObj>
              </mc:Choice>
              <mc:Fallback>
                <p:oleObj name="think-cell Slide" r:id="rId4" imgW="526" imgH="526" progId="TCLayout.ActiveDocument.1">
                  <p:embed/>
                  <p:pic>
                    <p:nvPicPr>
                      <p:cNvPr id="9" name="Object 8" hidden="1"/>
                      <p:cNvPicPr/>
                      <p:nvPr/>
                    </p:nvPicPr>
                    <p:blipFill>
                      <a:blip r:embed="rId5"/>
                      <a:stretch>
                        <a:fillRect/>
                      </a:stretch>
                    </p:blipFill>
                    <p:spPr>
                      <a:xfrm>
                        <a:off x="1525192" y="858442"/>
                        <a:ext cx="1190" cy="1190"/>
                      </a:xfrm>
                      <a:prstGeom prst="rect">
                        <a:avLst/>
                      </a:prstGeom>
                    </p:spPr>
                  </p:pic>
                </p:oleObj>
              </mc:Fallback>
            </mc:AlternateContent>
          </a:graphicData>
        </a:graphic>
      </p:graphicFrame>
      <p:sp>
        <p:nvSpPr>
          <p:cNvPr id="15" name="Rectangle 14" hidden="1">
            <a:extLst>
              <a:ext uri="{FF2B5EF4-FFF2-40B4-BE49-F238E27FC236}">
                <a16:creationId xmlns:a16="http://schemas.microsoft.com/office/drawing/2014/main" id="{E0CD9DFF-1C6E-4C47-9E01-5CC63BB4D065}"/>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kumimoji="0" lang="en-US" sz="2400" u="none" strike="noStrike" kern="1200" cap="none" spc="0" normalizeH="0" noProof="0" dirty="0">
              <a:ln>
                <a:noFill/>
              </a:ln>
              <a:solidFill>
                <a:srgbClr val="FFFFFF"/>
              </a:solidFill>
              <a:effectLst/>
              <a:uLnTx/>
              <a:uFillTx/>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a:xfrm>
            <a:off x="722283" y="173774"/>
            <a:ext cx="10764458" cy="849809"/>
          </a:xfrm>
        </p:spPr>
        <p:txBody>
          <a:bodyPr vert="horz">
            <a:normAutofit/>
          </a:bodyPr>
          <a:lstStyle/>
          <a:p>
            <a:r>
              <a:rPr lang="en-US" dirty="0"/>
              <a:t>Relevant documents will be reviewed to extract key information to understand the current state of NEOM and OXAGON overall business strategy/drivers</a:t>
            </a:r>
          </a:p>
        </p:txBody>
      </p:sp>
      <p:sp>
        <p:nvSpPr>
          <p:cNvPr id="5" name="Text Placeholder 4">
            <a:extLst>
              <a:ext uri="{FF2B5EF4-FFF2-40B4-BE49-F238E27FC236}">
                <a16:creationId xmlns:a16="http://schemas.microsoft.com/office/drawing/2014/main" id="{B3429776-D162-4ADC-81B9-3D43A991D2DB}"/>
              </a:ext>
            </a:extLst>
          </p:cNvPr>
          <p:cNvSpPr>
            <a:spLocks noGrp="1"/>
          </p:cNvSpPr>
          <p:nvPr>
            <p:ph type="body" sz="quarter" idx="11"/>
          </p:nvPr>
        </p:nvSpPr>
        <p:spPr/>
        <p:txBody>
          <a:bodyPr/>
          <a:lstStyle/>
          <a:p>
            <a:r>
              <a:rPr lang="de-DE" dirty="0"/>
              <a:t>Examples of Documents for Review</a:t>
            </a:r>
          </a:p>
        </p:txBody>
      </p:sp>
      <p:sp>
        <p:nvSpPr>
          <p:cNvPr id="49" name="Isosceles Triangle 48">
            <a:extLst>
              <a:ext uri="{FF2B5EF4-FFF2-40B4-BE49-F238E27FC236}">
                <a16:creationId xmlns:a16="http://schemas.microsoft.com/office/drawing/2014/main" id="{92C364AD-3635-44EA-934D-F57D3245A5B1}"/>
              </a:ext>
            </a:extLst>
          </p:cNvPr>
          <p:cNvSpPr/>
          <p:nvPr/>
        </p:nvSpPr>
        <p:spPr>
          <a:xfrm rot="5400000">
            <a:off x="5324033" y="3766420"/>
            <a:ext cx="2743200" cy="30480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BE1FD475-3100-4AE2-8AA2-27D21C9220DA}"/>
              </a:ext>
            </a:extLst>
          </p:cNvPr>
          <p:cNvSpPr/>
          <p:nvPr/>
        </p:nvSpPr>
        <p:spPr>
          <a:xfrm>
            <a:off x="7292217" y="1882348"/>
            <a:ext cx="4191000" cy="443157"/>
          </a:xfrm>
          <a:prstGeom prst="rect">
            <a:avLst/>
          </a:prstGeom>
          <a:solidFill>
            <a:schemeClr val="accent2">
              <a:lumMod val="60000"/>
              <a:lumOff val="40000"/>
            </a:schemeClr>
          </a:solidFill>
          <a:ln>
            <a:no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Key Takeaways</a:t>
            </a:r>
          </a:p>
        </p:txBody>
      </p:sp>
      <p:sp>
        <p:nvSpPr>
          <p:cNvPr id="51" name="Rectangle 50">
            <a:extLst>
              <a:ext uri="{FF2B5EF4-FFF2-40B4-BE49-F238E27FC236}">
                <a16:creationId xmlns:a16="http://schemas.microsoft.com/office/drawing/2014/main" id="{95DE2FAF-CD36-4619-B134-5268CFC0A1D4}"/>
              </a:ext>
            </a:extLst>
          </p:cNvPr>
          <p:cNvSpPr/>
          <p:nvPr/>
        </p:nvSpPr>
        <p:spPr>
          <a:xfrm>
            <a:off x="7292217" y="2353495"/>
            <a:ext cx="4191000" cy="3601797"/>
          </a:xfrm>
          <a:prstGeom prst="rect">
            <a:avLst/>
          </a:prstGeom>
          <a:solidFill>
            <a:schemeClr val="bg1"/>
          </a:solidFill>
          <a:ln>
            <a:gradFill flip="none" rotWithShape="1">
              <a:gsLst>
                <a:gs pos="0">
                  <a:schemeClr val="accent1">
                    <a:lumMod val="5000"/>
                    <a:lumOff val="95000"/>
                  </a:schemeClr>
                </a:gs>
                <a:gs pos="100000">
                  <a:schemeClr val="accent1">
                    <a:lumMod val="75000"/>
                  </a:schemeClr>
                </a:gs>
              </a:gsLst>
              <a:lin ang="5400000" scaled="1"/>
              <a:tileRect/>
            </a:gradFill>
            <a:prstDash val="solid"/>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 name="Oval 75">
            <a:extLst>
              <a:ext uri="{FF2B5EF4-FFF2-40B4-BE49-F238E27FC236}">
                <a16:creationId xmlns:a16="http://schemas.microsoft.com/office/drawing/2014/main" id="{96FD98A9-F0FE-4B34-9290-B68753534484}"/>
              </a:ext>
            </a:extLst>
          </p:cNvPr>
          <p:cNvSpPr/>
          <p:nvPr/>
        </p:nvSpPr>
        <p:spPr>
          <a:xfrm>
            <a:off x="7655702" y="2495285"/>
            <a:ext cx="663854" cy="6638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30452C97-4960-41C6-8EAA-CE0F11AB14DC}"/>
              </a:ext>
            </a:extLst>
          </p:cNvPr>
          <p:cNvSpPr/>
          <p:nvPr/>
        </p:nvSpPr>
        <p:spPr>
          <a:xfrm>
            <a:off x="2954653" y="5331687"/>
            <a:ext cx="3141347" cy="1071250"/>
          </a:xfrm>
          <a:prstGeom prst="rect">
            <a:avLst/>
          </a:prstGeom>
          <a:solidFill>
            <a:schemeClr val="bg1"/>
          </a:solidFill>
          <a:ln>
            <a:gradFill flip="none" rotWithShape="1">
              <a:gsLst>
                <a:gs pos="0">
                  <a:schemeClr val="accent1">
                    <a:lumMod val="5000"/>
                    <a:lumOff val="95000"/>
                  </a:schemeClr>
                </a:gs>
                <a:gs pos="100000">
                  <a:schemeClr val="bg1">
                    <a:lumMod val="65000"/>
                  </a:schemeClr>
                </a:gs>
              </a:gsLst>
              <a:lin ang="0" scaled="1"/>
              <a:tileRect/>
            </a:gradFill>
            <a:prstDash val="soli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NEOM’s Cybersecurity Strategies and Plans</a:t>
            </a:r>
          </a:p>
          <a:p>
            <a:pPr marL="119063" marR="0" lvl="0" indent="-11906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Goals and implementation plans </a:t>
            </a:r>
          </a:p>
          <a:p>
            <a:pPr marL="119063" marR="0" lvl="0" indent="-119063"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50" dirty="0">
                <a:solidFill>
                  <a:srgbClr val="000000"/>
                </a:solidFill>
                <a:latin typeface="Calibri" panose="020F0502020204030204"/>
              </a:rPr>
              <a:t>Digital assets, functions, roles, policies …</a:t>
            </a: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610A600A-6F8E-45E2-B305-C271D2768901}"/>
              </a:ext>
            </a:extLst>
          </p:cNvPr>
          <p:cNvSpPr/>
          <p:nvPr/>
        </p:nvSpPr>
        <p:spPr>
          <a:xfrm>
            <a:off x="2957701" y="2733698"/>
            <a:ext cx="3141347" cy="1071250"/>
          </a:xfrm>
          <a:prstGeom prst="rect">
            <a:avLst/>
          </a:prstGeom>
          <a:solidFill>
            <a:schemeClr val="bg1"/>
          </a:solidFill>
          <a:ln>
            <a:gradFill flip="none" rotWithShape="1">
              <a:gsLst>
                <a:gs pos="0">
                  <a:schemeClr val="accent1">
                    <a:lumMod val="5000"/>
                    <a:lumOff val="95000"/>
                  </a:schemeClr>
                </a:gs>
                <a:gs pos="100000">
                  <a:schemeClr val="bg1">
                    <a:lumMod val="65000"/>
                  </a:schemeClr>
                </a:gs>
              </a:gsLst>
              <a:lin ang="0" scaled="1"/>
              <a:tileRect/>
            </a:gradFill>
            <a:prstDash val="soli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000000"/>
                </a:solidFill>
                <a:latin typeface="Calibri" panose="020F0502020204030204"/>
              </a:rPr>
              <a:t>OXAGON </a:t>
            </a: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Strategy:</a:t>
            </a:r>
          </a:p>
          <a:p>
            <a:pPr marL="169863" marR="0" lvl="1" indent="-11112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Vision Elements </a:t>
            </a:r>
          </a:p>
          <a:p>
            <a:pPr marL="169863" marR="0" lvl="1" indent="-11112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Key Guiding Principles</a:t>
            </a:r>
          </a:p>
          <a:p>
            <a:pPr marL="169863" marR="0" lvl="1" indent="-11112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Concept Development Framework</a:t>
            </a:r>
          </a:p>
          <a:p>
            <a:pPr marL="169863" marR="0" lvl="1" indent="-11112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Development Program</a:t>
            </a:r>
          </a:p>
          <a:p>
            <a:pPr marL="169863" marR="0" lvl="1" indent="-11112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Financial analysis </a:t>
            </a:r>
          </a:p>
        </p:txBody>
      </p:sp>
      <p:sp>
        <p:nvSpPr>
          <p:cNvPr id="27" name="Rectangle 26">
            <a:extLst>
              <a:ext uri="{FF2B5EF4-FFF2-40B4-BE49-F238E27FC236}">
                <a16:creationId xmlns:a16="http://schemas.microsoft.com/office/drawing/2014/main" id="{A79524CC-0FBE-4831-A686-02D25FEE26B0}"/>
              </a:ext>
            </a:extLst>
          </p:cNvPr>
          <p:cNvSpPr/>
          <p:nvPr/>
        </p:nvSpPr>
        <p:spPr>
          <a:xfrm>
            <a:off x="2954653" y="1434703"/>
            <a:ext cx="3141347" cy="1071250"/>
          </a:xfrm>
          <a:prstGeom prst="rect">
            <a:avLst/>
          </a:prstGeom>
          <a:solidFill>
            <a:schemeClr val="bg1"/>
          </a:solidFill>
          <a:ln>
            <a:gradFill flip="none" rotWithShape="1">
              <a:gsLst>
                <a:gs pos="0">
                  <a:schemeClr val="accent1">
                    <a:lumMod val="5000"/>
                    <a:lumOff val="95000"/>
                  </a:schemeClr>
                </a:gs>
                <a:gs pos="100000">
                  <a:schemeClr val="bg1">
                    <a:lumMod val="65000"/>
                  </a:schemeClr>
                </a:gs>
              </a:gsLst>
              <a:lin ang="0" scaled="1"/>
              <a:tileRect/>
            </a:gradFill>
            <a:prstDash val="soli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NEOM Strategy:</a:t>
            </a:r>
          </a:p>
          <a:p>
            <a:pPr marL="168275" marR="0" lvl="0" indent="-109538"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NEOM Vision</a:t>
            </a:r>
          </a:p>
          <a:p>
            <a:pPr marL="168275" marR="0" lvl="0" indent="-109538"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Core Economic Sectors selection</a:t>
            </a:r>
          </a:p>
          <a:p>
            <a:pPr marL="168275" marR="0" lvl="0" indent="-109538"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Governance concept</a:t>
            </a:r>
          </a:p>
          <a:p>
            <a:pPr marL="168275" marR="0" lvl="0" indent="-109538"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Regulatory framework</a:t>
            </a:r>
          </a:p>
          <a:p>
            <a:pPr marL="168275" marR="0" lvl="0" indent="-109538"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Financing and Funding vehicles</a:t>
            </a:r>
          </a:p>
        </p:txBody>
      </p:sp>
      <p:pic>
        <p:nvPicPr>
          <p:cNvPr id="6" name="Picture 5">
            <a:extLst>
              <a:ext uri="{FF2B5EF4-FFF2-40B4-BE49-F238E27FC236}">
                <a16:creationId xmlns:a16="http://schemas.microsoft.com/office/drawing/2014/main" id="{4016E654-7082-4D61-987F-F77AD730EDEE}"/>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787875" y="4039772"/>
            <a:ext cx="2064911" cy="1057091"/>
          </a:xfrm>
          <a:prstGeom prst="rect">
            <a:avLst/>
          </a:prstGeom>
          <a:ln>
            <a:solidFill>
              <a:schemeClr val="bg1">
                <a:lumMod val="75000"/>
              </a:schemeClr>
            </a:solidFill>
          </a:ln>
        </p:spPr>
      </p:pic>
      <p:pic>
        <p:nvPicPr>
          <p:cNvPr id="47" name="Picture 46">
            <a:extLst>
              <a:ext uri="{FF2B5EF4-FFF2-40B4-BE49-F238E27FC236}">
                <a16:creationId xmlns:a16="http://schemas.microsoft.com/office/drawing/2014/main" id="{0265CBBB-CD62-4D88-B25B-73B86A4D125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2524" y="1434703"/>
            <a:ext cx="2071414" cy="1071250"/>
          </a:xfrm>
          <a:prstGeom prst="rect">
            <a:avLst/>
          </a:prstGeom>
          <a:ln>
            <a:solidFill>
              <a:schemeClr val="bg1">
                <a:lumMod val="75000"/>
              </a:schemeClr>
            </a:solidFill>
          </a:ln>
        </p:spPr>
      </p:pic>
      <p:sp>
        <p:nvSpPr>
          <p:cNvPr id="54" name="Rectangle 53">
            <a:extLst>
              <a:ext uri="{FF2B5EF4-FFF2-40B4-BE49-F238E27FC236}">
                <a16:creationId xmlns:a16="http://schemas.microsoft.com/office/drawing/2014/main" id="{65852EB4-57D9-4334-A99E-57B7F994FCE6}"/>
              </a:ext>
            </a:extLst>
          </p:cNvPr>
          <p:cNvSpPr/>
          <p:nvPr/>
        </p:nvSpPr>
        <p:spPr>
          <a:xfrm>
            <a:off x="2954653" y="4032693"/>
            <a:ext cx="3141347" cy="1071250"/>
          </a:xfrm>
          <a:prstGeom prst="rect">
            <a:avLst/>
          </a:prstGeom>
          <a:solidFill>
            <a:schemeClr val="bg1"/>
          </a:solidFill>
          <a:ln>
            <a:gradFill flip="none" rotWithShape="1">
              <a:gsLst>
                <a:gs pos="0">
                  <a:schemeClr val="accent1">
                    <a:lumMod val="5000"/>
                    <a:lumOff val="95000"/>
                  </a:schemeClr>
                </a:gs>
                <a:gs pos="100000">
                  <a:schemeClr val="bg1">
                    <a:lumMod val="65000"/>
                  </a:schemeClr>
                </a:gs>
              </a:gsLst>
              <a:lin ang="0" scaled="1"/>
              <a:tileRect/>
            </a:gradFill>
            <a:prstDash val="solid"/>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Calibri" panose="020F0502020204030204"/>
                <a:ea typeface="+mn-ea"/>
                <a:cs typeface="+mn-cs"/>
              </a:rPr>
              <a:t>OXAGON Business Units’ mandates </a:t>
            </a:r>
          </a:p>
          <a:p>
            <a:pPr marL="169863" marR="0" lvl="1" indent="-11112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rPr>
              <a:t>Business units’ strategy, drivers</a:t>
            </a:r>
          </a:p>
          <a:p>
            <a:pPr marL="169863" marR="0" lvl="1" indent="-111125"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50" dirty="0">
                <a:solidFill>
                  <a:srgbClr val="000000"/>
                </a:solidFill>
                <a:latin typeface="Calibri" panose="020F0502020204030204"/>
              </a:rPr>
              <a:t>Business units’ Cybersecurity requirements</a:t>
            </a:r>
            <a:endParaRPr kumimoji="0" lang="en-US" sz="105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nvGrpSpPr>
          <p:cNvPr id="32" name="Group 31">
            <a:extLst>
              <a:ext uri="{FF2B5EF4-FFF2-40B4-BE49-F238E27FC236}">
                <a16:creationId xmlns:a16="http://schemas.microsoft.com/office/drawing/2014/main" id="{11288E97-948F-4009-8EF7-D41A06415FBE}"/>
              </a:ext>
            </a:extLst>
          </p:cNvPr>
          <p:cNvGrpSpPr/>
          <p:nvPr/>
        </p:nvGrpSpPr>
        <p:grpSpPr>
          <a:xfrm>
            <a:off x="6520341" y="5274809"/>
            <a:ext cx="304267" cy="304267"/>
            <a:chOff x="8291949" y="3774996"/>
            <a:chExt cx="329897" cy="339894"/>
          </a:xfrm>
        </p:grpSpPr>
        <p:sp>
          <p:nvSpPr>
            <p:cNvPr id="34" name="Oval 33">
              <a:extLst>
                <a:ext uri="{FF2B5EF4-FFF2-40B4-BE49-F238E27FC236}">
                  <a16:creationId xmlns:a16="http://schemas.microsoft.com/office/drawing/2014/main" id="{3402C8DE-802C-4376-8C7A-3C714191A88B}"/>
                </a:ext>
              </a:extLst>
            </p:cNvPr>
            <p:cNvSpPr/>
            <p:nvPr/>
          </p:nvSpPr>
          <p:spPr>
            <a:xfrm rot="16200000">
              <a:off x="8286951" y="3779995"/>
              <a:ext cx="339893" cy="329897"/>
            </a:xfrm>
            <a:prstGeom prst="ellipse">
              <a:avLst/>
            </a:prstGeom>
            <a:solidFill>
              <a:schemeClr val="bg1"/>
            </a:solidFill>
            <a:ln w="9525" cap="flat" cmpd="sng" algn="ctr">
              <a:noFill/>
              <a:prstDash val="solid"/>
              <a:miter lim="800000"/>
            </a:ln>
            <a:effectLst>
              <a:outerShdw blurRad="50800" sx="105000" sy="105000" algn="ctr" rotWithShape="0">
                <a:prstClr val="black">
                  <a:alpha val="57000"/>
                </a:prstClr>
              </a:outerShdw>
            </a:effectLst>
          </p:spPr>
          <p:txBody>
            <a:bodyPr rot="0" spcFirstLastPara="0" vertOverflow="overflow" horzOverflow="overflow" vert="horz" wrap="square" lIns="89620" tIns="44810" rIns="89620" bIns="44810" numCol="1" spcCol="0" rtlCol="0" fromWordArt="0" anchor="ctr" anchorCtr="0" forceAA="0" compatLnSpc="1">
              <a:prstTxWarp prst="textNoShape">
                <a:avLst/>
              </a:prstTxWarp>
              <a:noAutofit/>
            </a:bodyPr>
            <a:lstStyle/>
            <a:p>
              <a:pPr marL="0" marR="0" lvl="0" indent="0" algn="ctr" defTabSz="89620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DIN Next LT Arabic Medium" panose="020B0603020203050203" pitchFamily="34" charset="-78"/>
                <a:ea typeface="+mn-ea"/>
                <a:cs typeface="DIN Next LT Arabic Medium" panose="020B0603020203050203" pitchFamily="34" charset="-78"/>
              </a:endParaRPr>
            </a:p>
          </p:txBody>
        </p:sp>
        <p:sp>
          <p:nvSpPr>
            <p:cNvPr id="35" name="Freeform 6">
              <a:extLst>
                <a:ext uri="{FF2B5EF4-FFF2-40B4-BE49-F238E27FC236}">
                  <a16:creationId xmlns:a16="http://schemas.microsoft.com/office/drawing/2014/main" id="{F0D06A8B-CC00-4D9B-9D5E-3BEDABE0D4C9}"/>
                </a:ext>
              </a:extLst>
            </p:cNvPr>
            <p:cNvSpPr>
              <a:spLocks/>
            </p:cNvSpPr>
            <p:nvPr/>
          </p:nvSpPr>
          <p:spPr bwMode="gray">
            <a:xfrm rot="16200000" flipV="1">
              <a:off x="8229963" y="3862515"/>
              <a:ext cx="260344" cy="136371"/>
            </a:xfrm>
            <a:custGeom>
              <a:avLst/>
              <a:gdLst/>
              <a:ahLst/>
              <a:cxnLst>
                <a:cxn ang="0">
                  <a:pos x="159" y="31"/>
                </a:cxn>
                <a:cxn ang="0">
                  <a:pos x="173" y="39"/>
                </a:cxn>
                <a:cxn ang="0">
                  <a:pos x="152" y="0"/>
                </a:cxn>
                <a:cxn ang="0">
                  <a:pos x="110" y="3"/>
                </a:cxn>
                <a:cxn ang="0">
                  <a:pos x="125" y="12"/>
                </a:cxn>
                <a:cxn ang="0">
                  <a:pos x="33" y="18"/>
                </a:cxn>
                <a:cxn ang="0">
                  <a:pos x="0" y="36"/>
                </a:cxn>
                <a:cxn ang="0">
                  <a:pos x="159" y="31"/>
                </a:cxn>
              </a:cxnLst>
              <a:rect l="0" t="0" r="r" b="b"/>
              <a:pathLst>
                <a:path w="173" h="92">
                  <a:moveTo>
                    <a:pt x="159" y="31"/>
                  </a:moveTo>
                  <a:lnTo>
                    <a:pt x="173" y="39"/>
                  </a:lnTo>
                  <a:lnTo>
                    <a:pt x="152" y="0"/>
                  </a:lnTo>
                  <a:lnTo>
                    <a:pt x="110" y="3"/>
                  </a:lnTo>
                  <a:lnTo>
                    <a:pt x="125" y="12"/>
                  </a:lnTo>
                  <a:cubicBezTo>
                    <a:pt x="103" y="46"/>
                    <a:pt x="57" y="48"/>
                    <a:pt x="33" y="18"/>
                  </a:cubicBezTo>
                  <a:lnTo>
                    <a:pt x="0" y="36"/>
                  </a:lnTo>
                  <a:cubicBezTo>
                    <a:pt x="36" y="89"/>
                    <a:pt x="120" y="92"/>
                    <a:pt x="159" y="31"/>
                  </a:cubicBezTo>
                </a:path>
              </a:pathLst>
            </a:custGeom>
            <a:solidFill>
              <a:schemeClr val="tx2">
                <a:lumMod val="40000"/>
                <a:lumOff val="60000"/>
              </a:schemeClr>
            </a:solidFill>
            <a:ln w="6350" cmpd="sng">
              <a:solidFill>
                <a:schemeClr val="bg1"/>
              </a:solidFill>
              <a:prstDash val="solid"/>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36" name="Freeform 7">
              <a:extLst>
                <a:ext uri="{FF2B5EF4-FFF2-40B4-BE49-F238E27FC236}">
                  <a16:creationId xmlns:a16="http://schemas.microsoft.com/office/drawing/2014/main" id="{0856ABC0-EFAC-41D8-91F1-701E663A0257}"/>
                </a:ext>
              </a:extLst>
            </p:cNvPr>
            <p:cNvSpPr>
              <a:spLocks/>
            </p:cNvSpPr>
            <p:nvPr/>
          </p:nvSpPr>
          <p:spPr bwMode="gray">
            <a:xfrm rot="16200000" flipV="1">
              <a:off x="8403200" y="3924319"/>
              <a:ext cx="159394" cy="221746"/>
            </a:xfrm>
            <a:custGeom>
              <a:avLst/>
              <a:gdLst/>
              <a:ahLst/>
              <a:cxnLst>
                <a:cxn ang="0">
                  <a:pos x="106" y="0"/>
                </a:cxn>
                <a:cxn ang="0">
                  <a:pos x="32" y="142"/>
                </a:cxn>
                <a:cxn ang="0">
                  <a:pos x="18" y="150"/>
                </a:cxn>
                <a:cxn ang="0">
                  <a:pos x="62" y="149"/>
                </a:cxn>
                <a:cxn ang="0">
                  <a:pos x="80" y="114"/>
                </a:cxn>
                <a:cxn ang="0">
                  <a:pos x="64" y="123"/>
                </a:cxn>
                <a:cxn ang="0">
                  <a:pos x="106" y="38"/>
                </a:cxn>
                <a:cxn ang="0">
                  <a:pos x="106" y="0"/>
                </a:cxn>
              </a:cxnLst>
              <a:rect l="0" t="0" r="r" b="b"/>
              <a:pathLst>
                <a:path w="106" h="150">
                  <a:moveTo>
                    <a:pt x="106" y="0"/>
                  </a:moveTo>
                  <a:cubicBezTo>
                    <a:pt x="28" y="10"/>
                    <a:pt x="0" y="90"/>
                    <a:pt x="32" y="142"/>
                  </a:cubicBezTo>
                  <a:lnTo>
                    <a:pt x="18" y="150"/>
                  </a:lnTo>
                  <a:lnTo>
                    <a:pt x="62" y="149"/>
                  </a:lnTo>
                  <a:lnTo>
                    <a:pt x="80" y="114"/>
                  </a:lnTo>
                  <a:lnTo>
                    <a:pt x="64" y="123"/>
                  </a:lnTo>
                  <a:cubicBezTo>
                    <a:pt x="46" y="93"/>
                    <a:pt x="62" y="44"/>
                    <a:pt x="106" y="38"/>
                  </a:cubicBezTo>
                  <a:lnTo>
                    <a:pt x="106" y="0"/>
                  </a:lnTo>
                </a:path>
              </a:pathLst>
            </a:custGeom>
            <a:solidFill>
              <a:schemeClr val="tx2">
                <a:lumMod val="60000"/>
                <a:lumOff val="40000"/>
              </a:schemeClr>
            </a:solidFill>
            <a:ln w="6350" cmpd="sng">
              <a:solidFill>
                <a:schemeClr val="bg1"/>
              </a:solidFill>
              <a:prstDash val="solid"/>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
          <p:nvSpPr>
            <p:cNvPr id="38" name="Freeform 8">
              <a:extLst>
                <a:ext uri="{FF2B5EF4-FFF2-40B4-BE49-F238E27FC236}">
                  <a16:creationId xmlns:a16="http://schemas.microsoft.com/office/drawing/2014/main" id="{CEF8B05B-B798-4795-9A56-98040F60459B}"/>
                </a:ext>
              </a:extLst>
            </p:cNvPr>
            <p:cNvSpPr>
              <a:spLocks/>
            </p:cNvSpPr>
            <p:nvPr/>
          </p:nvSpPr>
          <p:spPr bwMode="gray">
            <a:xfrm rot="16200000" flipV="1">
              <a:off x="8408308" y="3763064"/>
              <a:ext cx="201605" cy="225470"/>
            </a:xfrm>
            <a:custGeom>
              <a:avLst/>
              <a:gdLst/>
              <a:ahLst/>
              <a:cxnLst>
                <a:cxn ang="0">
                  <a:pos x="829" y="1174"/>
                </a:cxn>
                <a:cxn ang="0">
                  <a:pos x="742" y="1014"/>
                </a:cxn>
                <a:cxn ang="0">
                  <a:pos x="570" y="1020"/>
                </a:cxn>
                <a:cxn ang="0">
                  <a:pos x="185" y="439"/>
                </a:cxn>
                <a:cxn ang="0">
                  <a:pos x="185" y="585"/>
                </a:cxn>
                <a:cxn ang="0">
                  <a:pos x="0" y="293"/>
                </a:cxn>
                <a:cxn ang="0">
                  <a:pos x="185" y="0"/>
                </a:cxn>
                <a:cxn ang="0">
                  <a:pos x="185" y="146"/>
                </a:cxn>
                <a:cxn ang="0">
                  <a:pos x="832" y="1170"/>
                </a:cxn>
              </a:cxnLst>
              <a:rect l="0" t="0" r="r" b="b"/>
              <a:pathLst>
                <a:path w="1032" h="1174">
                  <a:moveTo>
                    <a:pt x="829" y="1174"/>
                  </a:moveTo>
                  <a:lnTo>
                    <a:pt x="742" y="1014"/>
                  </a:lnTo>
                  <a:lnTo>
                    <a:pt x="570" y="1020"/>
                  </a:lnTo>
                  <a:cubicBezTo>
                    <a:pt x="662" y="758"/>
                    <a:pt x="508" y="462"/>
                    <a:pt x="185" y="439"/>
                  </a:cubicBezTo>
                  <a:lnTo>
                    <a:pt x="185" y="585"/>
                  </a:lnTo>
                  <a:lnTo>
                    <a:pt x="0" y="293"/>
                  </a:lnTo>
                  <a:lnTo>
                    <a:pt x="185" y="0"/>
                  </a:lnTo>
                  <a:lnTo>
                    <a:pt x="185" y="146"/>
                  </a:lnTo>
                  <a:cubicBezTo>
                    <a:pt x="739" y="162"/>
                    <a:pt x="1032" y="731"/>
                    <a:pt x="832" y="1170"/>
                  </a:cubicBezTo>
                </a:path>
              </a:pathLst>
            </a:custGeom>
            <a:solidFill>
              <a:schemeClr val="tx2"/>
            </a:solidFill>
            <a:ln w="6350" cmpd="sng">
              <a:solidFill>
                <a:schemeClr val="bg1"/>
              </a:solidFill>
              <a:prstDash val="solid"/>
              <a:round/>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grpSp>
      <p:sp>
        <p:nvSpPr>
          <p:cNvPr id="45" name="Text Placeholder 4">
            <a:extLst>
              <a:ext uri="{FF2B5EF4-FFF2-40B4-BE49-F238E27FC236}">
                <a16:creationId xmlns:a16="http://schemas.microsoft.com/office/drawing/2014/main" id="{0FF6571F-20C8-4CF3-BC25-C4FB82A2544D}"/>
              </a:ext>
            </a:extLst>
          </p:cNvPr>
          <p:cNvSpPr txBox="1">
            <a:spLocks/>
          </p:cNvSpPr>
          <p:nvPr/>
        </p:nvSpPr>
        <p:spPr>
          <a:xfrm>
            <a:off x="6261304" y="5684642"/>
            <a:ext cx="822340" cy="33855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100" i="1" dirty="0">
                <a:solidFill>
                  <a:srgbClr val="C00000"/>
                </a:solidFill>
              </a:rPr>
              <a:t>Meeting with </a:t>
            </a:r>
          </a:p>
          <a:p>
            <a:r>
              <a:rPr lang="de-DE" sz="1100" i="1" dirty="0">
                <a:solidFill>
                  <a:srgbClr val="C00000"/>
                </a:solidFill>
              </a:rPr>
              <a:t>Stakeholders</a:t>
            </a:r>
          </a:p>
        </p:txBody>
      </p:sp>
      <p:sp>
        <p:nvSpPr>
          <p:cNvPr id="56" name="Footer Placeholder 2">
            <a:extLst>
              <a:ext uri="{FF2B5EF4-FFF2-40B4-BE49-F238E27FC236}">
                <a16:creationId xmlns:a16="http://schemas.microsoft.com/office/drawing/2014/main" id="{4E653D5A-D759-4AF4-ABC1-10836DF604A5}"/>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NEOM; Booz Allen analysis</a:t>
            </a:r>
          </a:p>
          <a:p>
            <a:r>
              <a:rPr lang="en-US" dirty="0"/>
              <a:t>This document is confidential and intended solely for OXAGON in the context of Booz Allen's proposal review.</a:t>
            </a:r>
          </a:p>
        </p:txBody>
      </p:sp>
      <p:sp>
        <p:nvSpPr>
          <p:cNvPr id="86" name="STAMP">
            <a:extLst>
              <a:ext uri="{FF2B5EF4-FFF2-40B4-BE49-F238E27FC236}">
                <a16:creationId xmlns:a16="http://schemas.microsoft.com/office/drawing/2014/main" id="{C5DF1672-62CF-4C7C-BA0F-8CAB12FAA32E}"/>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algn="ctr">
              <a:defRPr/>
            </a:pPr>
            <a:r>
              <a:rPr lang="en-US" sz="1200" b="1" dirty="0">
                <a:solidFill>
                  <a:srgbClr val="000000"/>
                </a:solidFill>
                <a:latin typeface="Calibri" panose="020F0502020204030204" pitchFamily="34" charset="0"/>
              </a:rPr>
              <a:t>ILLUSTRATIVE</a:t>
            </a:r>
          </a:p>
        </p:txBody>
      </p:sp>
      <p:pic>
        <p:nvPicPr>
          <p:cNvPr id="230435" name="Picture 35" descr="https://static.thenounproject.com/png/1726544-200.png">
            <a:extLst>
              <a:ext uri="{FF2B5EF4-FFF2-40B4-BE49-F238E27FC236}">
                <a16:creationId xmlns:a16="http://schemas.microsoft.com/office/drawing/2014/main" id="{4523D31D-21F6-4275-9E0E-F0354CE17F3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743599" y="2548828"/>
            <a:ext cx="488058" cy="495567"/>
          </a:xfrm>
          <a:prstGeom prst="rect">
            <a:avLst/>
          </a:prstGeom>
          <a:noFill/>
          <a:extLst>
            <a:ext uri="{909E8E84-426E-40DD-AFC4-6F175D3DCCD1}">
              <a14:hiddenFill xmlns:a14="http://schemas.microsoft.com/office/drawing/2010/main">
                <a:solidFill>
                  <a:srgbClr val="FFFFFF"/>
                </a:solidFill>
              </a14:hiddenFill>
            </a:ext>
          </a:extLst>
        </p:spPr>
      </p:pic>
      <p:sp>
        <p:nvSpPr>
          <p:cNvPr id="93" name="Oval 92">
            <a:extLst>
              <a:ext uri="{FF2B5EF4-FFF2-40B4-BE49-F238E27FC236}">
                <a16:creationId xmlns:a16="http://schemas.microsoft.com/office/drawing/2014/main" id="{60379F87-F85D-4975-97B4-0218CA0C33DA}"/>
              </a:ext>
            </a:extLst>
          </p:cNvPr>
          <p:cNvSpPr/>
          <p:nvPr/>
        </p:nvSpPr>
        <p:spPr>
          <a:xfrm>
            <a:off x="7655701" y="3383144"/>
            <a:ext cx="663854" cy="6638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0" name="Graphic 19" descr="Ui Ux outline">
            <a:extLst>
              <a:ext uri="{FF2B5EF4-FFF2-40B4-BE49-F238E27FC236}">
                <a16:creationId xmlns:a16="http://schemas.microsoft.com/office/drawing/2014/main" id="{121BD2A2-8DFB-4275-BCB1-6E8685B3BF7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745933" y="3467287"/>
            <a:ext cx="495567" cy="495567"/>
          </a:xfrm>
          <a:prstGeom prst="rect">
            <a:avLst/>
          </a:prstGeom>
        </p:spPr>
      </p:pic>
      <p:sp>
        <p:nvSpPr>
          <p:cNvPr id="92" name="Rectangle: Rounded Corners 91">
            <a:extLst>
              <a:ext uri="{FF2B5EF4-FFF2-40B4-BE49-F238E27FC236}">
                <a16:creationId xmlns:a16="http://schemas.microsoft.com/office/drawing/2014/main" id="{04DE2B36-3D34-46CE-9EE0-4F6EB29DD4DB}"/>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1.1</a:t>
            </a:r>
          </a:p>
        </p:txBody>
      </p:sp>
      <p:sp>
        <p:nvSpPr>
          <p:cNvPr id="94" name="TextBox 93">
            <a:extLst>
              <a:ext uri="{FF2B5EF4-FFF2-40B4-BE49-F238E27FC236}">
                <a16:creationId xmlns:a16="http://schemas.microsoft.com/office/drawing/2014/main" id="{B46759A7-6FF5-4607-BA09-DF8CE3A00BF9}"/>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Understand the Current State of NEOM and OXAGON Overall Business Strategy and Drivers</a:t>
            </a:r>
          </a:p>
        </p:txBody>
      </p:sp>
      <p:sp>
        <p:nvSpPr>
          <p:cNvPr id="88" name="Oval 87">
            <a:extLst>
              <a:ext uri="{FF2B5EF4-FFF2-40B4-BE49-F238E27FC236}">
                <a16:creationId xmlns:a16="http://schemas.microsoft.com/office/drawing/2014/main" id="{3897C0CB-EC33-4664-8CCB-9A13FE1B1521}"/>
              </a:ext>
            </a:extLst>
          </p:cNvPr>
          <p:cNvSpPr/>
          <p:nvPr/>
        </p:nvSpPr>
        <p:spPr>
          <a:xfrm>
            <a:off x="7655702" y="5175644"/>
            <a:ext cx="663854" cy="6638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4" name="Graphic 13" descr="Server outline">
            <a:extLst>
              <a:ext uri="{FF2B5EF4-FFF2-40B4-BE49-F238E27FC236}">
                <a16:creationId xmlns:a16="http://schemas.microsoft.com/office/drawing/2014/main" id="{585CC625-A6EB-45DA-B2D5-62216A071123}"/>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51109" y="5235286"/>
            <a:ext cx="495567" cy="495567"/>
          </a:xfrm>
          <a:prstGeom prst="rect">
            <a:avLst/>
          </a:prstGeom>
        </p:spPr>
      </p:pic>
      <p:pic>
        <p:nvPicPr>
          <p:cNvPr id="21" name="Picture 20">
            <a:extLst>
              <a:ext uri="{FF2B5EF4-FFF2-40B4-BE49-F238E27FC236}">
                <a16:creationId xmlns:a16="http://schemas.microsoft.com/office/drawing/2014/main" id="{2A114C2F-BAC4-4AEF-BC7F-7BAB510A295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82522" y="2733698"/>
            <a:ext cx="2019153" cy="1071250"/>
          </a:xfrm>
          <a:prstGeom prst="rect">
            <a:avLst/>
          </a:prstGeom>
        </p:spPr>
      </p:pic>
      <p:grpSp>
        <p:nvGrpSpPr>
          <p:cNvPr id="25" name="Group 24">
            <a:extLst>
              <a:ext uri="{FF2B5EF4-FFF2-40B4-BE49-F238E27FC236}">
                <a16:creationId xmlns:a16="http://schemas.microsoft.com/office/drawing/2014/main" id="{68F83D56-02E4-4D15-8444-682067BE1D8A}"/>
              </a:ext>
            </a:extLst>
          </p:cNvPr>
          <p:cNvGrpSpPr/>
          <p:nvPr/>
        </p:nvGrpSpPr>
        <p:grpSpPr>
          <a:xfrm>
            <a:off x="812259" y="5354815"/>
            <a:ext cx="2013800" cy="1048122"/>
            <a:chOff x="165304" y="620531"/>
            <a:chExt cx="12192000" cy="5868759"/>
          </a:xfrm>
        </p:grpSpPr>
        <p:pic>
          <p:nvPicPr>
            <p:cNvPr id="23" name="Picture 22">
              <a:extLst>
                <a:ext uri="{FF2B5EF4-FFF2-40B4-BE49-F238E27FC236}">
                  <a16:creationId xmlns:a16="http://schemas.microsoft.com/office/drawing/2014/main" id="{AC07B256-FFC3-49E2-8AF4-9DE217ABF95B}"/>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65304" y="620531"/>
              <a:ext cx="12192000" cy="5868759"/>
            </a:xfrm>
            <a:prstGeom prst="rect">
              <a:avLst/>
            </a:prstGeom>
          </p:spPr>
        </p:pic>
        <p:sp>
          <p:nvSpPr>
            <p:cNvPr id="24" name="Rectangle 23">
              <a:extLst>
                <a:ext uri="{FF2B5EF4-FFF2-40B4-BE49-F238E27FC236}">
                  <a16:creationId xmlns:a16="http://schemas.microsoft.com/office/drawing/2014/main" id="{00BECD5B-481A-4B6E-BC2E-1A768EF7D082}"/>
                </a:ext>
              </a:extLst>
            </p:cNvPr>
            <p:cNvSpPr/>
            <p:nvPr/>
          </p:nvSpPr>
          <p:spPr>
            <a:xfrm>
              <a:off x="2037636" y="1028479"/>
              <a:ext cx="7702651" cy="201835"/>
            </a:xfrm>
            <a:prstGeom prst="rect">
              <a:avLst/>
            </a:prstGeom>
            <a:solidFill>
              <a:srgbClr val="1D1F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230433" name="Picture 33" descr="https://static.thenounproject.com/png/1126596-200.png">
            <a:extLst>
              <a:ext uri="{FF2B5EF4-FFF2-40B4-BE49-F238E27FC236}">
                <a16:creationId xmlns:a16="http://schemas.microsoft.com/office/drawing/2014/main" id="{17C2F3E4-CF07-4608-823E-C83843B2DD40}"/>
              </a:ext>
            </a:extLst>
          </p:cNvPr>
          <p:cNvPicPr>
            <a:picLocks noChangeArrowheads="1"/>
          </p:cNvPicPr>
          <p:nvPr/>
        </p:nvPicPr>
        <p:blipFill rotWithShape="1">
          <a:blip r:embed="rId15" cstate="email">
            <a:extLst>
              <a:ext uri="{28A0092B-C50C-407E-A947-70E740481C1C}">
                <a14:useLocalDpi xmlns:a14="http://schemas.microsoft.com/office/drawing/2010/main"/>
              </a:ext>
            </a:extLst>
          </a:blip>
          <a:srcRect/>
          <a:stretch/>
        </p:blipFill>
        <p:spPr bwMode="auto">
          <a:xfrm>
            <a:off x="7655701" y="4277306"/>
            <a:ext cx="663854" cy="663854"/>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95F7A810-98D5-4527-8487-6DFFFD3A455D}"/>
              </a:ext>
            </a:extLst>
          </p:cNvPr>
          <p:cNvSpPr/>
          <p:nvPr/>
        </p:nvSpPr>
        <p:spPr>
          <a:xfrm>
            <a:off x="8262813" y="4357337"/>
            <a:ext cx="2922843" cy="4549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344488" marR="0" lvl="0" indent="-344488"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6" name="Text Placeholder 4">
            <a:extLst>
              <a:ext uri="{FF2B5EF4-FFF2-40B4-BE49-F238E27FC236}">
                <a16:creationId xmlns:a16="http://schemas.microsoft.com/office/drawing/2014/main" id="{A1C9A90C-A8DB-4343-8865-79EACEE7F52A}"/>
              </a:ext>
            </a:extLst>
          </p:cNvPr>
          <p:cNvSpPr txBox="1">
            <a:spLocks/>
          </p:cNvSpPr>
          <p:nvPr/>
        </p:nvSpPr>
        <p:spPr>
          <a:xfrm>
            <a:off x="8452580" y="2719490"/>
            <a:ext cx="3034161" cy="215444"/>
          </a:xfrm>
          <a:prstGeom prst="rect">
            <a:avLst/>
          </a:prstGeom>
        </p:spPr>
        <p:txBody>
          <a:bodyPr wrap="square" lIns="0" tIns="0" rIns="0" bIns="0">
            <a:spAutoFit/>
          </a:bodyPr>
          <a:lstStyle>
            <a:defPPr>
              <a:defRPr lang="en-US"/>
            </a:defPPr>
            <a:lvl1pPr marL="344488" indent="-344488" defTabSz="914395">
              <a:lnSpc>
                <a:spcPct val="100000"/>
              </a:lnSpc>
              <a:spcBef>
                <a:spcPts val="0"/>
              </a:spcBef>
              <a:spcAft>
                <a:spcPts val="0"/>
              </a:spcAft>
              <a:buFont typeface="Arial" charset="0"/>
              <a:buNone/>
              <a:defRPr sz="1400" b="1" cap="none" spc="0" baseline="0">
                <a:solidFill>
                  <a:srgbClr val="000000"/>
                </a:solidFill>
                <a:latin typeface="Calibri" panose="020F0502020204030204"/>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r>
              <a:rPr lang="en-US" dirty="0"/>
              <a:t>Synergies between NEOM and OXAGON </a:t>
            </a:r>
          </a:p>
        </p:txBody>
      </p:sp>
      <p:sp>
        <p:nvSpPr>
          <p:cNvPr id="48" name="Text Placeholder 4">
            <a:extLst>
              <a:ext uri="{FF2B5EF4-FFF2-40B4-BE49-F238E27FC236}">
                <a16:creationId xmlns:a16="http://schemas.microsoft.com/office/drawing/2014/main" id="{8A80ED3D-EA22-4FB8-BD2E-562C6E8B514B}"/>
              </a:ext>
            </a:extLst>
          </p:cNvPr>
          <p:cNvSpPr txBox="1">
            <a:spLocks/>
          </p:cNvSpPr>
          <p:nvPr/>
        </p:nvSpPr>
        <p:spPr>
          <a:xfrm>
            <a:off x="8452580" y="3616207"/>
            <a:ext cx="3034161" cy="215444"/>
          </a:xfrm>
          <a:prstGeom prst="rect">
            <a:avLst/>
          </a:prstGeom>
        </p:spPr>
        <p:txBody>
          <a:bodyPr wrap="square" lIns="0" tIns="0" rIns="0" bIns="0">
            <a:spAutoFit/>
          </a:bodyPr>
          <a:lstStyle>
            <a:defPPr>
              <a:defRPr lang="en-US"/>
            </a:defPPr>
            <a:lvl1pPr marL="344488" indent="-344488" defTabSz="914395">
              <a:lnSpc>
                <a:spcPct val="100000"/>
              </a:lnSpc>
              <a:spcBef>
                <a:spcPts val="0"/>
              </a:spcBef>
              <a:spcAft>
                <a:spcPts val="0"/>
              </a:spcAft>
              <a:buFont typeface="Arial" charset="0"/>
              <a:buNone/>
              <a:defRPr sz="1400" b="1" cap="none" spc="0" baseline="0">
                <a:solidFill>
                  <a:srgbClr val="000000"/>
                </a:solidFill>
                <a:latin typeface="Calibri" panose="020F0502020204030204"/>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r>
              <a:rPr lang="en-US" dirty="0"/>
              <a:t>NEOM Cybersecurity Service Portfolio</a:t>
            </a:r>
          </a:p>
        </p:txBody>
      </p:sp>
      <p:sp>
        <p:nvSpPr>
          <p:cNvPr id="53" name="Text Placeholder 4">
            <a:extLst>
              <a:ext uri="{FF2B5EF4-FFF2-40B4-BE49-F238E27FC236}">
                <a16:creationId xmlns:a16="http://schemas.microsoft.com/office/drawing/2014/main" id="{891CEC31-A75A-4A0E-BFD5-8F964D96888B}"/>
              </a:ext>
            </a:extLst>
          </p:cNvPr>
          <p:cNvSpPr txBox="1">
            <a:spLocks/>
          </p:cNvSpPr>
          <p:nvPr/>
        </p:nvSpPr>
        <p:spPr>
          <a:xfrm>
            <a:off x="8452580" y="5409642"/>
            <a:ext cx="3008994" cy="195858"/>
          </a:xfrm>
          <a:prstGeom prst="rect">
            <a:avLst/>
          </a:prstGeom>
        </p:spPr>
        <p:txBody>
          <a:bodyPr wrap="squar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4488" indent="-344488" algn="l">
              <a:defRPr/>
            </a:pPr>
            <a:r>
              <a:rPr lang="en-US" sz="1400" dirty="0">
                <a:solidFill>
                  <a:srgbClr val="000000"/>
                </a:solidFill>
                <a:latin typeface="Calibri" panose="020F0502020204030204"/>
              </a:rPr>
              <a:t>OXAGON Business Units’ Drivers</a:t>
            </a:r>
          </a:p>
        </p:txBody>
      </p:sp>
      <p:sp>
        <p:nvSpPr>
          <p:cNvPr id="55" name="Text Placeholder 4">
            <a:extLst>
              <a:ext uri="{FF2B5EF4-FFF2-40B4-BE49-F238E27FC236}">
                <a16:creationId xmlns:a16="http://schemas.microsoft.com/office/drawing/2014/main" id="{A8A64555-E5D6-49C4-B19D-A78F7D1E6A11}"/>
              </a:ext>
            </a:extLst>
          </p:cNvPr>
          <p:cNvSpPr txBox="1">
            <a:spLocks/>
          </p:cNvSpPr>
          <p:nvPr/>
        </p:nvSpPr>
        <p:spPr>
          <a:xfrm>
            <a:off x="8452580" y="4512924"/>
            <a:ext cx="3034161" cy="215444"/>
          </a:xfrm>
          <a:prstGeom prst="rect">
            <a:avLst/>
          </a:prstGeom>
        </p:spPr>
        <p:txBody>
          <a:bodyPr wrap="square" lIns="0" tIns="0" rIns="0" bIns="0">
            <a:spAutoFit/>
          </a:bodyPr>
          <a:lstStyle>
            <a:defPPr>
              <a:defRPr lang="en-US"/>
            </a:defPPr>
            <a:lvl1pPr marL="344488" indent="-344488" defTabSz="914395">
              <a:lnSpc>
                <a:spcPct val="100000"/>
              </a:lnSpc>
              <a:spcBef>
                <a:spcPts val="0"/>
              </a:spcBef>
              <a:spcAft>
                <a:spcPts val="0"/>
              </a:spcAft>
              <a:buFont typeface="Arial" charset="0"/>
              <a:buNone/>
              <a:defRPr sz="1400" b="1" cap="none" spc="0" baseline="0">
                <a:solidFill>
                  <a:srgbClr val="000000"/>
                </a:solidFill>
                <a:latin typeface="Calibri" panose="020F0502020204030204"/>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r>
              <a:rPr lang="en-US" dirty="0"/>
              <a:t>OXAGON Cybersecurity Drivers</a:t>
            </a:r>
          </a:p>
        </p:txBody>
      </p:sp>
      <p:sp>
        <p:nvSpPr>
          <p:cNvPr id="84" name="Rectangle 83">
            <a:extLst>
              <a:ext uri="{FF2B5EF4-FFF2-40B4-BE49-F238E27FC236}">
                <a16:creationId xmlns:a16="http://schemas.microsoft.com/office/drawing/2014/main" id="{46C47CFA-2652-4854-B1BA-C7418E2242BF}"/>
              </a:ext>
            </a:extLst>
          </p:cNvPr>
          <p:cNvSpPr/>
          <p:nvPr/>
        </p:nvSpPr>
        <p:spPr bwMode="auto">
          <a:xfrm>
            <a:off x="704428" y="68528"/>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4C1F77FB-E118-44E0-9DDB-8F19D97C5FA6}"/>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7" name="Rectangle 86">
            <a:extLst>
              <a:ext uri="{FF2B5EF4-FFF2-40B4-BE49-F238E27FC236}">
                <a16:creationId xmlns:a16="http://schemas.microsoft.com/office/drawing/2014/main" id="{F901B01E-5172-46CE-8B2C-9E3A97B551E7}"/>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9" name="Rectangle 88">
            <a:extLst>
              <a:ext uri="{FF2B5EF4-FFF2-40B4-BE49-F238E27FC236}">
                <a16:creationId xmlns:a16="http://schemas.microsoft.com/office/drawing/2014/main" id="{B6D58A1D-BC09-48E8-8C1B-488328DC6BED}"/>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C3B7F006-C726-4FF7-A8ED-3CA9BCFA41D1}"/>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1" name="Rectangle 90">
            <a:extLst>
              <a:ext uri="{FF2B5EF4-FFF2-40B4-BE49-F238E27FC236}">
                <a16:creationId xmlns:a16="http://schemas.microsoft.com/office/drawing/2014/main" id="{29250283-1872-4E1D-9B9B-6F87E7B3C320}"/>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5" name="Rectangle 94">
            <a:extLst>
              <a:ext uri="{FF2B5EF4-FFF2-40B4-BE49-F238E27FC236}">
                <a16:creationId xmlns:a16="http://schemas.microsoft.com/office/drawing/2014/main" id="{F5DBD6FA-97E5-46A9-B37D-12C6A2BEE85E}"/>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6" name="Rectangle 95">
            <a:extLst>
              <a:ext uri="{FF2B5EF4-FFF2-40B4-BE49-F238E27FC236}">
                <a16:creationId xmlns:a16="http://schemas.microsoft.com/office/drawing/2014/main" id="{C467926F-AF24-4B4E-91CD-0AEFC5BA116E}"/>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7" name="Rectangle 96">
            <a:extLst>
              <a:ext uri="{FF2B5EF4-FFF2-40B4-BE49-F238E27FC236}">
                <a16:creationId xmlns:a16="http://schemas.microsoft.com/office/drawing/2014/main" id="{9D820848-09CC-423A-8104-4A5CF0F365A6}"/>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8" name="Rectangle 97">
            <a:extLst>
              <a:ext uri="{FF2B5EF4-FFF2-40B4-BE49-F238E27FC236}">
                <a16:creationId xmlns:a16="http://schemas.microsoft.com/office/drawing/2014/main" id="{6A576DC2-F463-437B-9095-2C00666426C4}"/>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99" name="Rectangle 98">
            <a:extLst>
              <a:ext uri="{FF2B5EF4-FFF2-40B4-BE49-F238E27FC236}">
                <a16:creationId xmlns:a16="http://schemas.microsoft.com/office/drawing/2014/main" id="{47F1A7CC-2DE3-4AF7-996F-4AAF22470023}"/>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0" name="Rectangle 99">
            <a:extLst>
              <a:ext uri="{FF2B5EF4-FFF2-40B4-BE49-F238E27FC236}">
                <a16:creationId xmlns:a16="http://schemas.microsoft.com/office/drawing/2014/main" id="{3D8816F5-1119-4DD6-A57F-E79FCD2D9361}"/>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1" name="Rectangle 100">
            <a:extLst>
              <a:ext uri="{FF2B5EF4-FFF2-40B4-BE49-F238E27FC236}">
                <a16:creationId xmlns:a16="http://schemas.microsoft.com/office/drawing/2014/main" id="{AC1C4092-D5A2-436E-891A-9A64F2CBB760}"/>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2" name="Rectangle 101">
            <a:extLst>
              <a:ext uri="{FF2B5EF4-FFF2-40B4-BE49-F238E27FC236}">
                <a16:creationId xmlns:a16="http://schemas.microsoft.com/office/drawing/2014/main" id="{68F47360-96A7-497B-B319-7E9BE6FE2190}"/>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3" name="Rectangle 102">
            <a:extLst>
              <a:ext uri="{FF2B5EF4-FFF2-40B4-BE49-F238E27FC236}">
                <a16:creationId xmlns:a16="http://schemas.microsoft.com/office/drawing/2014/main" id="{293F02D7-646A-49D3-A3F9-6912350E4BE6}"/>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7208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 name="Object 36" hidden="1">
            <a:extLst>
              <a:ext uri="{FF2B5EF4-FFF2-40B4-BE49-F238E27FC236}">
                <a16:creationId xmlns:a16="http://schemas.microsoft.com/office/drawing/2014/main" id="{CE075DBD-A070-4574-A1AA-5D458CAE52E6}"/>
              </a:ext>
            </a:extLst>
          </p:cNvPr>
          <p:cNvGraphicFramePr>
            <a:graphicFrameLocks noChangeAspect="1"/>
          </p:cNvGraphicFramePr>
          <p:nvPr>
            <p:custDataLst>
              <p:tags r:id="rId1"/>
            </p:custDataLst>
            <p:extLst>
              <p:ext uri="{D42A27DB-BD31-4B8C-83A1-F6EECF244321}">
                <p14:modId xmlns:p14="http://schemas.microsoft.com/office/powerpoint/2010/main" val="32656943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37" name="Object 36" hidden="1">
                        <a:extLst>
                          <a:ext uri="{FF2B5EF4-FFF2-40B4-BE49-F238E27FC236}">
                            <a16:creationId xmlns:a16="http://schemas.microsoft.com/office/drawing/2014/main" id="{CE075DBD-A070-4574-A1AA-5D458CAE52E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A527754-9CB6-4B0C-8CDC-A2112DBEB6E6}"/>
              </a:ext>
            </a:extLst>
          </p:cNvPr>
          <p:cNvSpPr>
            <a:spLocks noGrp="1"/>
          </p:cNvSpPr>
          <p:nvPr>
            <p:ph type="title"/>
          </p:nvPr>
        </p:nvSpPr>
        <p:spPr/>
        <p:txBody>
          <a:bodyPr vert="horz"/>
          <a:lstStyle/>
          <a:p>
            <a:r>
              <a:rPr lang="en-US" dirty="0"/>
              <a:t>Cities similar to OXAGON have been exposed to numerous Cyber attacks with various shapes and forms, ranging from malware to ransomware</a:t>
            </a:r>
          </a:p>
        </p:txBody>
      </p:sp>
      <p:sp>
        <p:nvSpPr>
          <p:cNvPr id="4" name="Text Placeholder 3">
            <a:extLst>
              <a:ext uri="{FF2B5EF4-FFF2-40B4-BE49-F238E27FC236}">
                <a16:creationId xmlns:a16="http://schemas.microsoft.com/office/drawing/2014/main" id="{78EC40C9-4A64-4F21-884B-906D5D00C14D}"/>
              </a:ext>
            </a:extLst>
          </p:cNvPr>
          <p:cNvSpPr>
            <a:spLocks noGrp="1"/>
          </p:cNvSpPr>
          <p:nvPr>
            <p:ph type="body" sz="quarter" idx="11"/>
          </p:nvPr>
        </p:nvSpPr>
        <p:spPr/>
        <p:txBody>
          <a:bodyPr/>
          <a:lstStyle/>
          <a:p>
            <a:r>
              <a:rPr lang="en-US" dirty="0"/>
              <a:t>Examples of Cybersecurity Threats</a:t>
            </a:r>
          </a:p>
        </p:txBody>
      </p:sp>
      <p:grpSp>
        <p:nvGrpSpPr>
          <p:cNvPr id="16" name="Group 15">
            <a:extLst>
              <a:ext uri="{FF2B5EF4-FFF2-40B4-BE49-F238E27FC236}">
                <a16:creationId xmlns:a16="http://schemas.microsoft.com/office/drawing/2014/main" id="{4FC1C9D7-0B83-4C03-BAD0-8A5FABF6371C}"/>
              </a:ext>
            </a:extLst>
          </p:cNvPr>
          <p:cNvGrpSpPr/>
          <p:nvPr/>
        </p:nvGrpSpPr>
        <p:grpSpPr>
          <a:xfrm>
            <a:off x="810835" y="1536797"/>
            <a:ext cx="10570331" cy="588698"/>
            <a:chOff x="810835" y="1536797"/>
            <a:chExt cx="10570331" cy="588698"/>
          </a:xfrm>
        </p:grpSpPr>
        <p:sp>
          <p:nvSpPr>
            <p:cNvPr id="42" name="Rounded Rectangle 10">
              <a:extLst>
                <a:ext uri="{FF2B5EF4-FFF2-40B4-BE49-F238E27FC236}">
                  <a16:creationId xmlns:a16="http://schemas.microsoft.com/office/drawing/2014/main" id="{86B9F62A-72EB-462C-AC34-A6CD55BAD598}"/>
                </a:ext>
              </a:extLst>
            </p:cNvPr>
            <p:cNvSpPr/>
            <p:nvPr/>
          </p:nvSpPr>
          <p:spPr>
            <a:xfrm>
              <a:off x="810835" y="1536797"/>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Malware</a:t>
              </a:r>
            </a:p>
          </p:txBody>
        </p:sp>
        <p:sp>
          <p:nvSpPr>
            <p:cNvPr id="44" name="Rounded Rectangle 22">
              <a:extLst>
                <a:ext uri="{FF2B5EF4-FFF2-40B4-BE49-F238E27FC236}">
                  <a16:creationId xmlns:a16="http://schemas.microsoft.com/office/drawing/2014/main" id="{3446C265-D653-4841-9F49-5E9150345656}"/>
                </a:ext>
              </a:extLst>
            </p:cNvPr>
            <p:cNvSpPr>
              <a:spLocks noChangeArrowheads="1"/>
            </p:cNvSpPr>
            <p:nvPr/>
          </p:nvSpPr>
          <p:spPr bwMode="auto">
            <a:xfrm>
              <a:off x="3763178" y="1536797"/>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a:t>
              </a:r>
              <a:r>
                <a:rPr kumimoji="0" lang="en-US" sz="1300" b="0" i="0" u="none" strike="noStrike" kern="1200" cap="none" spc="0" normalizeH="0" baseline="0" noProof="0" dirty="0" err="1">
                  <a:ln>
                    <a:noFill/>
                  </a:ln>
                  <a:solidFill>
                    <a:srgbClr val="000000"/>
                  </a:solidFill>
                  <a:effectLst/>
                  <a:uLnTx/>
                  <a:uFillTx/>
                  <a:latin typeface="Calibri" panose="020F0502020204030204"/>
                  <a:ea typeface="+mn-ea"/>
                  <a:cs typeface="Tahoma" panose="020B0604030504040204" pitchFamily="34" charset="0"/>
                </a:rPr>
                <a:t>ype</a:t>
              </a:r>
              <a:r>
                <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of attack where </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m</a:t>
              </a:r>
              <a:r>
                <a:rPr kumimoji="0" lang="en-US" sz="1300" b="1" i="0" u="none" strike="noStrike" kern="1200" cap="none" spc="0" normalizeH="0" baseline="0" noProof="0" dirty="0" err="1">
                  <a:ln>
                    <a:noFill/>
                  </a:ln>
                  <a:solidFill>
                    <a:srgbClr val="000000"/>
                  </a:solidFill>
                  <a:effectLst/>
                  <a:uLnTx/>
                  <a:uFillTx/>
                  <a:latin typeface="Calibri" panose="020F0502020204030204"/>
                  <a:ea typeface="+mn-ea"/>
                  <a:cs typeface="Tahoma" panose="020B0604030504040204" pitchFamily="34" charset="0"/>
                </a:rPr>
                <a:t>alicious</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software </a:t>
              </a:r>
              <a:r>
                <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such as </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spyware, ransomware, viruses and worms</a:t>
              </a:r>
              <a:r>
                <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is activated </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when a user clicks on a malicious link or attachment</a:t>
              </a:r>
              <a:r>
                <a:rPr kumimoji="0" lang="en-US" sz="1300" b="0"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which leads to </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installing dangerous software</a:t>
              </a:r>
            </a:p>
          </p:txBody>
        </p:sp>
        <p:sp>
          <p:nvSpPr>
            <p:cNvPr id="48" name="Isosceles Triangle 47">
              <a:extLst>
                <a:ext uri="{FF2B5EF4-FFF2-40B4-BE49-F238E27FC236}">
                  <a16:creationId xmlns:a16="http://schemas.microsoft.com/office/drawing/2014/main" id="{2CEBA2D0-8066-4B8C-8816-5F09E2F0E17D}"/>
                </a:ext>
              </a:extLst>
            </p:cNvPr>
            <p:cNvSpPr/>
            <p:nvPr/>
          </p:nvSpPr>
          <p:spPr>
            <a:xfrm rot="5400000">
              <a:off x="3333144" y="1721418"/>
              <a:ext cx="457200" cy="219456"/>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1" name="Picture 20">
              <a:extLst>
                <a:ext uri="{FF2B5EF4-FFF2-40B4-BE49-F238E27FC236}">
                  <a16:creationId xmlns:a16="http://schemas.microsoft.com/office/drawing/2014/main" id="{79014E86-335B-48DA-A309-A2FB48783051}"/>
                </a:ext>
              </a:extLst>
            </p:cNvPr>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886044" y="1642791"/>
              <a:ext cx="324657" cy="324657"/>
            </a:xfrm>
            <a:prstGeom prst="rect">
              <a:avLst/>
            </a:prstGeom>
          </p:spPr>
        </p:pic>
      </p:grpSp>
      <p:grpSp>
        <p:nvGrpSpPr>
          <p:cNvPr id="15" name="Group 14">
            <a:extLst>
              <a:ext uri="{FF2B5EF4-FFF2-40B4-BE49-F238E27FC236}">
                <a16:creationId xmlns:a16="http://schemas.microsoft.com/office/drawing/2014/main" id="{5FA7C78C-BFE9-4EFC-A3CF-C3838F56C809}"/>
              </a:ext>
            </a:extLst>
          </p:cNvPr>
          <p:cNvGrpSpPr/>
          <p:nvPr/>
        </p:nvGrpSpPr>
        <p:grpSpPr>
          <a:xfrm>
            <a:off x="810835" y="2245863"/>
            <a:ext cx="10570331" cy="588699"/>
            <a:chOff x="810835" y="2258020"/>
            <a:chExt cx="10570331" cy="588699"/>
          </a:xfrm>
        </p:grpSpPr>
        <p:sp>
          <p:nvSpPr>
            <p:cNvPr id="58" name="Rounded Rectangle 10">
              <a:extLst>
                <a:ext uri="{FF2B5EF4-FFF2-40B4-BE49-F238E27FC236}">
                  <a16:creationId xmlns:a16="http://schemas.microsoft.com/office/drawing/2014/main" id="{C5597C3F-5EEA-42EB-8B08-A0BA38E0360A}"/>
                </a:ext>
              </a:extLst>
            </p:cNvPr>
            <p:cNvSpPr/>
            <p:nvPr/>
          </p:nvSpPr>
          <p:spPr>
            <a:xfrm>
              <a:off x="810835" y="2258020"/>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Denial of Service</a:t>
              </a:r>
            </a:p>
          </p:txBody>
        </p:sp>
        <p:sp>
          <p:nvSpPr>
            <p:cNvPr id="59" name="Rounded Rectangle 22">
              <a:extLst>
                <a:ext uri="{FF2B5EF4-FFF2-40B4-BE49-F238E27FC236}">
                  <a16:creationId xmlns:a16="http://schemas.microsoft.com/office/drawing/2014/main" id="{FB5555B4-F6D2-4517-96AA-6F27D28AED1A}"/>
                </a:ext>
              </a:extLst>
            </p:cNvPr>
            <p:cNvSpPr>
              <a:spLocks noChangeArrowheads="1"/>
            </p:cNvSpPr>
            <p:nvPr/>
          </p:nvSpPr>
          <p:spPr bwMode="auto">
            <a:xfrm>
              <a:off x="3763178" y="2258021"/>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a:t>
              </a:r>
              <a:r>
                <a:rPr kumimoji="0" lang="en-US" sz="1300" b="1" i="0" u="none" strike="noStrike" kern="1200" cap="none" spc="0" normalizeH="0" baseline="0" noProof="0" dirty="0" err="1">
                  <a:ln>
                    <a:noFill/>
                  </a:ln>
                  <a:solidFill>
                    <a:srgbClr val="000000"/>
                  </a:solidFill>
                  <a:effectLst/>
                  <a:uLnTx/>
                  <a:uFillTx/>
                  <a:latin typeface="Calibri" panose="020F0502020204030204"/>
                  <a:ea typeface="+mn-ea"/>
                  <a:cs typeface="Tahoma" panose="020B0604030504040204" pitchFamily="34" charset="0"/>
                </a:rPr>
                <a:t>ype</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of attack meant to shut down a machine or network, making it inaccessible to its intended users, by flooding the target with traffic, or sending it information that triggers a crash</a:t>
              </a:r>
            </a:p>
          </p:txBody>
        </p:sp>
        <p:sp>
          <p:nvSpPr>
            <p:cNvPr id="60" name="Isosceles Triangle 59">
              <a:extLst>
                <a:ext uri="{FF2B5EF4-FFF2-40B4-BE49-F238E27FC236}">
                  <a16:creationId xmlns:a16="http://schemas.microsoft.com/office/drawing/2014/main" id="{BD80439D-39A3-481E-ACD4-2FED4634A22B}"/>
                </a:ext>
              </a:extLst>
            </p:cNvPr>
            <p:cNvSpPr/>
            <p:nvPr/>
          </p:nvSpPr>
          <p:spPr>
            <a:xfrm rot="5400000">
              <a:off x="3335563" y="2445061"/>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2" name="Picture 21">
              <a:extLst>
                <a:ext uri="{FF2B5EF4-FFF2-40B4-BE49-F238E27FC236}">
                  <a16:creationId xmlns:a16="http://schemas.microsoft.com/office/drawing/2014/main" id="{2A95058E-8E89-4E27-B2C2-8FED280B16E7}"/>
                </a:ext>
              </a:extLst>
            </p:cNvPr>
            <p:cNvPicPr>
              <a:picLocks noChangeAspect="1"/>
            </p:cNvPicPr>
            <p:nvPr/>
          </p:nvPicPr>
          <p:blipFill>
            <a:blip r:embed="rId7" cstate="email">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tretch>
              <a:fillRect/>
            </a:stretch>
          </p:blipFill>
          <p:spPr>
            <a:xfrm>
              <a:off x="886044" y="2364017"/>
              <a:ext cx="324657" cy="324657"/>
            </a:xfrm>
            <a:prstGeom prst="rect">
              <a:avLst/>
            </a:prstGeom>
          </p:spPr>
        </p:pic>
      </p:grpSp>
      <p:grpSp>
        <p:nvGrpSpPr>
          <p:cNvPr id="14" name="Group 13">
            <a:extLst>
              <a:ext uri="{FF2B5EF4-FFF2-40B4-BE49-F238E27FC236}">
                <a16:creationId xmlns:a16="http://schemas.microsoft.com/office/drawing/2014/main" id="{C2CF79BC-A483-4383-A6C4-2E2736D6E44A}"/>
              </a:ext>
            </a:extLst>
          </p:cNvPr>
          <p:cNvGrpSpPr/>
          <p:nvPr/>
        </p:nvGrpSpPr>
        <p:grpSpPr>
          <a:xfrm>
            <a:off x="810835" y="2954930"/>
            <a:ext cx="10570331" cy="588699"/>
            <a:chOff x="810835" y="2979246"/>
            <a:chExt cx="10570331" cy="588699"/>
          </a:xfrm>
        </p:grpSpPr>
        <p:sp>
          <p:nvSpPr>
            <p:cNvPr id="62" name="Rounded Rectangle 10">
              <a:extLst>
                <a:ext uri="{FF2B5EF4-FFF2-40B4-BE49-F238E27FC236}">
                  <a16:creationId xmlns:a16="http://schemas.microsoft.com/office/drawing/2014/main" id="{ED11CE05-FB44-4B43-82BB-FD579F050C04}"/>
                </a:ext>
              </a:extLst>
            </p:cNvPr>
            <p:cNvSpPr/>
            <p:nvPr/>
          </p:nvSpPr>
          <p:spPr>
            <a:xfrm>
              <a:off x="810835" y="2979246"/>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Man in the Middle</a:t>
              </a:r>
            </a:p>
          </p:txBody>
        </p:sp>
        <p:sp>
          <p:nvSpPr>
            <p:cNvPr id="63" name="Rounded Rectangle 22">
              <a:extLst>
                <a:ext uri="{FF2B5EF4-FFF2-40B4-BE49-F238E27FC236}">
                  <a16:creationId xmlns:a16="http://schemas.microsoft.com/office/drawing/2014/main" id="{4BBEB749-0508-4CFE-84D7-6DAA44BD93C5}"/>
                </a:ext>
              </a:extLst>
            </p:cNvPr>
            <p:cNvSpPr>
              <a:spLocks noChangeArrowheads="1"/>
            </p:cNvSpPr>
            <p:nvPr/>
          </p:nvSpPr>
          <p:spPr bwMode="auto">
            <a:xfrm>
              <a:off x="3763178" y="2979247"/>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a:t>
              </a:r>
              <a:r>
                <a:rPr kumimoji="0" lang="en-US" sz="1300" b="1" i="0" u="none" strike="noStrike" kern="1200" cap="none" spc="0" normalizeH="0" baseline="0" noProof="0" dirty="0" err="1">
                  <a:ln>
                    <a:noFill/>
                  </a:ln>
                  <a:solidFill>
                    <a:srgbClr val="000000"/>
                  </a:solidFill>
                  <a:effectLst/>
                  <a:uLnTx/>
                  <a:uFillTx/>
                  <a:latin typeface="Calibri" panose="020F0502020204030204"/>
                  <a:ea typeface="+mn-ea"/>
                  <a:cs typeface="Tahoma" panose="020B0604030504040204" pitchFamily="34" charset="0"/>
                </a:rPr>
                <a:t>ype</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of attack where hackers insert themselves into a two-party transaction and can potentially filter and steal data following an interruption of traffic</a:t>
              </a:r>
            </a:p>
          </p:txBody>
        </p:sp>
        <p:sp>
          <p:nvSpPr>
            <p:cNvPr id="64" name="Isosceles Triangle 63">
              <a:extLst>
                <a:ext uri="{FF2B5EF4-FFF2-40B4-BE49-F238E27FC236}">
                  <a16:creationId xmlns:a16="http://schemas.microsoft.com/office/drawing/2014/main" id="{B2D37456-9BA5-471D-B1C3-8ACF86DAC1C2}"/>
                </a:ext>
              </a:extLst>
            </p:cNvPr>
            <p:cNvSpPr/>
            <p:nvPr/>
          </p:nvSpPr>
          <p:spPr>
            <a:xfrm rot="5400000">
              <a:off x="3335563" y="3166287"/>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3" name="Picture 22">
              <a:extLst>
                <a:ext uri="{FF2B5EF4-FFF2-40B4-BE49-F238E27FC236}">
                  <a16:creationId xmlns:a16="http://schemas.microsoft.com/office/drawing/2014/main" id="{89B5C3BB-7907-4DE2-8CAD-0A498472B2BF}"/>
                </a:ext>
              </a:extLst>
            </p:cNvPr>
            <p:cNvPicPr>
              <a:picLocks noChangeAspect="1"/>
            </p:cNvPicPr>
            <p:nvPr/>
          </p:nvPicPr>
          <p:blipFill>
            <a:blip r:embed="rId9" cstate="email">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tretch>
              <a:fillRect/>
            </a:stretch>
          </p:blipFill>
          <p:spPr>
            <a:xfrm>
              <a:off x="886044" y="3085243"/>
              <a:ext cx="324657" cy="324657"/>
            </a:xfrm>
            <a:prstGeom prst="rect">
              <a:avLst/>
            </a:prstGeom>
          </p:spPr>
        </p:pic>
      </p:grpSp>
      <p:grpSp>
        <p:nvGrpSpPr>
          <p:cNvPr id="13" name="Group 12">
            <a:extLst>
              <a:ext uri="{FF2B5EF4-FFF2-40B4-BE49-F238E27FC236}">
                <a16:creationId xmlns:a16="http://schemas.microsoft.com/office/drawing/2014/main" id="{2FE83D1F-37E0-4CB7-9F5B-008703BED9A0}"/>
              </a:ext>
            </a:extLst>
          </p:cNvPr>
          <p:cNvGrpSpPr/>
          <p:nvPr/>
        </p:nvGrpSpPr>
        <p:grpSpPr>
          <a:xfrm>
            <a:off x="810835" y="3663997"/>
            <a:ext cx="10570331" cy="588699"/>
            <a:chOff x="810835" y="3700472"/>
            <a:chExt cx="10570331" cy="588699"/>
          </a:xfrm>
        </p:grpSpPr>
        <p:sp>
          <p:nvSpPr>
            <p:cNvPr id="66" name="Rounded Rectangle 10">
              <a:extLst>
                <a:ext uri="{FF2B5EF4-FFF2-40B4-BE49-F238E27FC236}">
                  <a16:creationId xmlns:a16="http://schemas.microsoft.com/office/drawing/2014/main" id="{1389D4ED-6C78-4682-B4FA-1E9850161793}"/>
                </a:ext>
              </a:extLst>
            </p:cNvPr>
            <p:cNvSpPr/>
            <p:nvPr/>
          </p:nvSpPr>
          <p:spPr>
            <a:xfrm>
              <a:off x="810835" y="3700472"/>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Phishing</a:t>
              </a:r>
            </a:p>
          </p:txBody>
        </p:sp>
        <p:sp>
          <p:nvSpPr>
            <p:cNvPr id="67" name="Rounded Rectangle 22">
              <a:extLst>
                <a:ext uri="{FF2B5EF4-FFF2-40B4-BE49-F238E27FC236}">
                  <a16:creationId xmlns:a16="http://schemas.microsoft.com/office/drawing/2014/main" id="{11F79EC7-E4DA-46AB-9037-56901CBE91CE}"/>
                </a:ext>
              </a:extLst>
            </p:cNvPr>
            <p:cNvSpPr>
              <a:spLocks noChangeArrowheads="1"/>
            </p:cNvSpPr>
            <p:nvPr/>
          </p:nvSpPr>
          <p:spPr bwMode="auto">
            <a:xfrm>
              <a:off x="3763178" y="3700473"/>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Type of attack where hackers use fake communication, such as an email, to trick the receiver into opening it and carrying out the instructions inside, such as providing a credit card number</a:t>
              </a:r>
            </a:p>
          </p:txBody>
        </p:sp>
        <p:sp>
          <p:nvSpPr>
            <p:cNvPr id="68" name="Isosceles Triangle 67">
              <a:extLst>
                <a:ext uri="{FF2B5EF4-FFF2-40B4-BE49-F238E27FC236}">
                  <a16:creationId xmlns:a16="http://schemas.microsoft.com/office/drawing/2014/main" id="{8C84EC8E-EABA-4623-8C10-73CD2D37F44C}"/>
                </a:ext>
              </a:extLst>
            </p:cNvPr>
            <p:cNvSpPr/>
            <p:nvPr/>
          </p:nvSpPr>
          <p:spPr>
            <a:xfrm rot="5400000">
              <a:off x="3335563" y="3887513"/>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6" name="Picture 25">
              <a:extLst>
                <a:ext uri="{FF2B5EF4-FFF2-40B4-BE49-F238E27FC236}">
                  <a16:creationId xmlns:a16="http://schemas.microsoft.com/office/drawing/2014/main" id="{EDC38450-ADC7-48C8-A9D3-284B0A305C89}"/>
                </a:ext>
              </a:extLst>
            </p:cNvPr>
            <p:cNvPicPr>
              <a:picLocks noChangeAspect="1"/>
            </p:cNvPicPr>
            <p:nvPr/>
          </p:nvPicPr>
          <p:blipFill>
            <a:blip r:embed="rId11" cstate="email">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a:ext>
              </a:extLst>
            </a:blip>
            <a:stretch>
              <a:fillRect/>
            </a:stretch>
          </p:blipFill>
          <p:spPr>
            <a:xfrm>
              <a:off x="886044" y="3806469"/>
              <a:ext cx="324657" cy="324657"/>
            </a:xfrm>
            <a:prstGeom prst="rect">
              <a:avLst/>
            </a:prstGeom>
          </p:spPr>
        </p:pic>
      </p:grpSp>
      <p:grpSp>
        <p:nvGrpSpPr>
          <p:cNvPr id="12" name="Group 11">
            <a:extLst>
              <a:ext uri="{FF2B5EF4-FFF2-40B4-BE49-F238E27FC236}">
                <a16:creationId xmlns:a16="http://schemas.microsoft.com/office/drawing/2014/main" id="{61F83301-97A1-44FB-8318-F8AFBA70159D}"/>
              </a:ext>
            </a:extLst>
          </p:cNvPr>
          <p:cNvGrpSpPr/>
          <p:nvPr/>
        </p:nvGrpSpPr>
        <p:grpSpPr>
          <a:xfrm>
            <a:off x="810835" y="4373064"/>
            <a:ext cx="10570331" cy="588699"/>
            <a:chOff x="810835" y="4421698"/>
            <a:chExt cx="10570331" cy="588699"/>
          </a:xfrm>
        </p:grpSpPr>
        <p:sp>
          <p:nvSpPr>
            <p:cNvPr id="70" name="Rounded Rectangle 10">
              <a:extLst>
                <a:ext uri="{FF2B5EF4-FFF2-40B4-BE49-F238E27FC236}">
                  <a16:creationId xmlns:a16="http://schemas.microsoft.com/office/drawing/2014/main" id="{500DC58A-BFAB-42D6-BD2F-E223974C19F6}"/>
                </a:ext>
              </a:extLst>
            </p:cNvPr>
            <p:cNvSpPr/>
            <p:nvPr/>
          </p:nvSpPr>
          <p:spPr>
            <a:xfrm>
              <a:off x="810835" y="4421698"/>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SQL Injection</a:t>
              </a:r>
            </a:p>
          </p:txBody>
        </p:sp>
        <p:sp>
          <p:nvSpPr>
            <p:cNvPr id="71" name="Rounded Rectangle 22">
              <a:extLst>
                <a:ext uri="{FF2B5EF4-FFF2-40B4-BE49-F238E27FC236}">
                  <a16:creationId xmlns:a16="http://schemas.microsoft.com/office/drawing/2014/main" id="{54F450DE-EE66-4C1F-90F5-9DD39DA6E4B9}"/>
                </a:ext>
              </a:extLst>
            </p:cNvPr>
            <p:cNvSpPr>
              <a:spLocks noChangeArrowheads="1"/>
            </p:cNvSpPr>
            <p:nvPr/>
          </p:nvSpPr>
          <p:spPr bwMode="auto">
            <a:xfrm>
              <a:off x="3763178" y="4421699"/>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a:t>
              </a:r>
              <a:r>
                <a:rPr kumimoji="0" lang="en-US" sz="1300" b="1" i="0" u="none" strike="noStrike" kern="1200" cap="none" spc="0" normalizeH="0" baseline="0" noProof="0" dirty="0" err="1">
                  <a:ln>
                    <a:noFill/>
                  </a:ln>
                  <a:solidFill>
                    <a:srgbClr val="000000"/>
                  </a:solidFill>
                  <a:effectLst/>
                  <a:uLnTx/>
                  <a:uFillTx/>
                  <a:latin typeface="Calibri" panose="020F0502020204030204"/>
                  <a:ea typeface="+mn-ea"/>
                  <a:cs typeface="Tahoma" panose="020B0604030504040204" pitchFamily="34" charset="0"/>
                </a:rPr>
                <a:t>ype</a:t>
              </a: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 of attack that results from inserting malicious code into a server that uses SQL</a:t>
              </a:r>
            </a:p>
          </p:txBody>
        </p:sp>
        <p:sp>
          <p:nvSpPr>
            <p:cNvPr id="72" name="Isosceles Triangle 71">
              <a:extLst>
                <a:ext uri="{FF2B5EF4-FFF2-40B4-BE49-F238E27FC236}">
                  <a16:creationId xmlns:a16="http://schemas.microsoft.com/office/drawing/2014/main" id="{855D0E7E-2CAA-46C7-B58D-56BCAE752DC5}"/>
                </a:ext>
              </a:extLst>
            </p:cNvPr>
            <p:cNvSpPr/>
            <p:nvPr/>
          </p:nvSpPr>
          <p:spPr>
            <a:xfrm rot="5400000">
              <a:off x="3335563" y="4608739"/>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7" name="Picture 26">
              <a:extLst>
                <a:ext uri="{FF2B5EF4-FFF2-40B4-BE49-F238E27FC236}">
                  <a16:creationId xmlns:a16="http://schemas.microsoft.com/office/drawing/2014/main" id="{E8E607F8-BC30-4745-B067-BF3C05EDDD73}"/>
                </a:ext>
              </a:extLst>
            </p:cNvPr>
            <p:cNvPicPr>
              <a:picLocks noChangeAspect="1"/>
            </p:cNvPicPr>
            <p:nvPr/>
          </p:nvPicPr>
          <p:blipFill>
            <a:blip r:embed="rId13" cstate="email">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tretch>
              <a:fillRect/>
            </a:stretch>
          </p:blipFill>
          <p:spPr>
            <a:xfrm>
              <a:off x="886044" y="4527695"/>
              <a:ext cx="324657" cy="324657"/>
            </a:xfrm>
            <a:prstGeom prst="rect">
              <a:avLst/>
            </a:prstGeom>
          </p:spPr>
        </p:pic>
      </p:grpSp>
      <p:grpSp>
        <p:nvGrpSpPr>
          <p:cNvPr id="11" name="Group 10">
            <a:extLst>
              <a:ext uri="{FF2B5EF4-FFF2-40B4-BE49-F238E27FC236}">
                <a16:creationId xmlns:a16="http://schemas.microsoft.com/office/drawing/2014/main" id="{3F8A4139-7894-4A86-AB87-052D2D0742FA}"/>
              </a:ext>
            </a:extLst>
          </p:cNvPr>
          <p:cNvGrpSpPr/>
          <p:nvPr/>
        </p:nvGrpSpPr>
        <p:grpSpPr>
          <a:xfrm>
            <a:off x="810835" y="5082131"/>
            <a:ext cx="10570331" cy="588699"/>
            <a:chOff x="810835" y="5142924"/>
            <a:chExt cx="10570331" cy="588699"/>
          </a:xfrm>
        </p:grpSpPr>
        <p:sp>
          <p:nvSpPr>
            <p:cNvPr id="74" name="Rounded Rectangle 10">
              <a:extLst>
                <a:ext uri="{FF2B5EF4-FFF2-40B4-BE49-F238E27FC236}">
                  <a16:creationId xmlns:a16="http://schemas.microsoft.com/office/drawing/2014/main" id="{F0AEB205-DC2A-4FC9-82AE-A1AE2F7CA365}"/>
                </a:ext>
              </a:extLst>
            </p:cNvPr>
            <p:cNvSpPr/>
            <p:nvPr/>
          </p:nvSpPr>
          <p:spPr>
            <a:xfrm>
              <a:off x="810835" y="5142924"/>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Social Engineering</a:t>
              </a:r>
            </a:p>
          </p:txBody>
        </p:sp>
        <p:sp>
          <p:nvSpPr>
            <p:cNvPr id="75" name="Rounded Rectangle 22">
              <a:extLst>
                <a:ext uri="{FF2B5EF4-FFF2-40B4-BE49-F238E27FC236}">
                  <a16:creationId xmlns:a16="http://schemas.microsoft.com/office/drawing/2014/main" id="{608EA85D-BE57-4A5A-884E-D1F259E17CE7}"/>
                </a:ext>
              </a:extLst>
            </p:cNvPr>
            <p:cNvSpPr>
              <a:spLocks noChangeArrowheads="1"/>
            </p:cNvSpPr>
            <p:nvPr/>
          </p:nvSpPr>
          <p:spPr bwMode="auto">
            <a:xfrm>
              <a:off x="3763178" y="5142925"/>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Type of attack where hackers relies heavily on human interaction and often involves tricking people into breaking standard security practices</a:t>
              </a:r>
            </a:p>
          </p:txBody>
        </p:sp>
        <p:sp>
          <p:nvSpPr>
            <p:cNvPr id="76" name="Isosceles Triangle 75">
              <a:extLst>
                <a:ext uri="{FF2B5EF4-FFF2-40B4-BE49-F238E27FC236}">
                  <a16:creationId xmlns:a16="http://schemas.microsoft.com/office/drawing/2014/main" id="{09CDB509-9F05-43FB-B284-5CF0D0FEFFBC}"/>
                </a:ext>
              </a:extLst>
            </p:cNvPr>
            <p:cNvSpPr/>
            <p:nvPr/>
          </p:nvSpPr>
          <p:spPr>
            <a:xfrm rot="5400000">
              <a:off x="3335563" y="5329965"/>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8" name="Picture 27">
              <a:extLst>
                <a:ext uri="{FF2B5EF4-FFF2-40B4-BE49-F238E27FC236}">
                  <a16:creationId xmlns:a16="http://schemas.microsoft.com/office/drawing/2014/main" id="{16F3075E-5F5C-4D1B-BF37-967E03BAA456}"/>
                </a:ext>
              </a:extLst>
            </p:cNvPr>
            <p:cNvPicPr>
              <a:picLocks noChangeAspect="1"/>
            </p:cNvPicPr>
            <p:nvPr/>
          </p:nvPicPr>
          <p:blipFill>
            <a:blip r:embed="rId15" cstate="email">
              <a:lum bright="70000" contrast="-70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a:ext>
              </a:extLst>
            </a:blip>
            <a:stretch>
              <a:fillRect/>
            </a:stretch>
          </p:blipFill>
          <p:spPr>
            <a:xfrm>
              <a:off x="886044" y="5248921"/>
              <a:ext cx="324657" cy="324657"/>
            </a:xfrm>
            <a:prstGeom prst="rect">
              <a:avLst/>
            </a:prstGeom>
          </p:spPr>
        </p:pic>
      </p:grpSp>
      <p:grpSp>
        <p:nvGrpSpPr>
          <p:cNvPr id="17" name="Group 16">
            <a:extLst>
              <a:ext uri="{FF2B5EF4-FFF2-40B4-BE49-F238E27FC236}">
                <a16:creationId xmlns:a16="http://schemas.microsoft.com/office/drawing/2014/main" id="{80428BE9-5D3A-49E1-86CB-CC60AD8179EB}"/>
              </a:ext>
            </a:extLst>
          </p:cNvPr>
          <p:cNvGrpSpPr/>
          <p:nvPr/>
        </p:nvGrpSpPr>
        <p:grpSpPr>
          <a:xfrm>
            <a:off x="810835" y="5791200"/>
            <a:ext cx="10570331" cy="588699"/>
            <a:chOff x="810835" y="5791200"/>
            <a:chExt cx="10570331" cy="588699"/>
          </a:xfrm>
        </p:grpSpPr>
        <p:sp>
          <p:nvSpPr>
            <p:cNvPr id="78" name="Rounded Rectangle 10">
              <a:extLst>
                <a:ext uri="{FF2B5EF4-FFF2-40B4-BE49-F238E27FC236}">
                  <a16:creationId xmlns:a16="http://schemas.microsoft.com/office/drawing/2014/main" id="{EC57331C-8BD4-476B-B395-32679470A13A}"/>
                </a:ext>
              </a:extLst>
            </p:cNvPr>
            <p:cNvSpPr/>
            <p:nvPr/>
          </p:nvSpPr>
          <p:spPr>
            <a:xfrm>
              <a:off x="810835" y="5791200"/>
              <a:ext cx="2554317" cy="588698"/>
            </a:xfrm>
            <a:prstGeom prst="roundRect">
              <a:avLst/>
            </a:prstGeom>
            <a:solidFill>
              <a:schemeClr val="accent1"/>
            </a:solidFill>
            <a:ln w="9525" cap="flat" cmpd="sng" algn="ctr">
              <a:noFill/>
              <a:prstDash val="solid"/>
            </a:ln>
            <a:effectLst>
              <a:outerShdw blurRad="50800" dist="38100" dir="2700000" algn="tl" rotWithShape="0">
                <a:prstClr val="black">
                  <a:alpha val="40000"/>
                </a:prstClr>
              </a:outerShdw>
            </a:effectLst>
          </p:spPr>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Arial"/>
                </a:rPr>
                <a:t>Ransomware</a:t>
              </a:r>
            </a:p>
          </p:txBody>
        </p:sp>
        <p:sp>
          <p:nvSpPr>
            <p:cNvPr id="79" name="Rounded Rectangle 22">
              <a:extLst>
                <a:ext uri="{FF2B5EF4-FFF2-40B4-BE49-F238E27FC236}">
                  <a16:creationId xmlns:a16="http://schemas.microsoft.com/office/drawing/2014/main" id="{17D746E5-C152-424F-9A3E-A9D75E2D0EC2}"/>
                </a:ext>
              </a:extLst>
            </p:cNvPr>
            <p:cNvSpPr>
              <a:spLocks noChangeArrowheads="1"/>
            </p:cNvSpPr>
            <p:nvPr/>
          </p:nvSpPr>
          <p:spPr bwMode="auto">
            <a:xfrm>
              <a:off x="3763178" y="5791201"/>
              <a:ext cx="7617988" cy="588698"/>
            </a:xfrm>
            <a:prstGeom prst="roundRect">
              <a:avLst>
                <a:gd name="adj" fmla="val 16667"/>
              </a:avLst>
            </a:prstGeom>
            <a:solidFill>
              <a:schemeClr val="bg1">
                <a:lumMod val="95000"/>
              </a:schemeClr>
            </a:solidFill>
            <a:ln w="9525">
              <a:noFill/>
              <a:round/>
              <a:headEnd/>
              <a:tailEnd/>
            </a:ln>
            <a:effectLst>
              <a:outerShdw blurRad="50800" dist="38100" dir="2700000" algn="tl" rotWithShape="0">
                <a:prstClr val="black">
                  <a:alpha val="40000"/>
                </a:prstClr>
              </a:outerShdw>
            </a:effectLst>
          </p:spPr>
          <p:txBody>
            <a:bodyPr lIns="91440" tIns="0" rIns="90000" bIns="0"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300" b="1" i="0" u="none" strike="noStrike" kern="1200" cap="none" spc="0" normalizeH="0" baseline="0" noProof="0" dirty="0">
                  <a:ln>
                    <a:noFill/>
                  </a:ln>
                  <a:solidFill>
                    <a:srgbClr val="000000"/>
                  </a:solidFill>
                  <a:effectLst/>
                  <a:uLnTx/>
                  <a:uFillTx/>
                  <a:latin typeface="Calibri" panose="020F0502020204030204"/>
                  <a:ea typeface="+mn-ea"/>
                  <a:cs typeface="Tahoma" panose="020B0604030504040204" pitchFamily="34" charset="0"/>
                </a:rPr>
                <a:t>Type of attack that involves encrypting data on the target system and demanding a ransom in exchange for letting the user have access to the data again</a:t>
              </a:r>
            </a:p>
          </p:txBody>
        </p:sp>
        <p:sp>
          <p:nvSpPr>
            <p:cNvPr id="80" name="Isosceles Triangle 79">
              <a:extLst>
                <a:ext uri="{FF2B5EF4-FFF2-40B4-BE49-F238E27FC236}">
                  <a16:creationId xmlns:a16="http://schemas.microsoft.com/office/drawing/2014/main" id="{143D0EDF-1114-4B83-89CF-67FEE8E4D572}"/>
                </a:ext>
              </a:extLst>
            </p:cNvPr>
            <p:cNvSpPr/>
            <p:nvPr/>
          </p:nvSpPr>
          <p:spPr>
            <a:xfrm rot="5400000">
              <a:off x="3335563" y="5978241"/>
              <a:ext cx="457200" cy="214618"/>
            </a:xfrm>
            <a:prstGeom prst="triangle">
              <a:avLst/>
            </a:prstGeom>
            <a:solidFill>
              <a:schemeClr val="accent1">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Arial"/>
              </a:endParaRPr>
            </a:p>
          </p:txBody>
        </p:sp>
        <p:pic>
          <p:nvPicPr>
            <p:cNvPr id="29" name="Picture 28">
              <a:extLst>
                <a:ext uri="{FF2B5EF4-FFF2-40B4-BE49-F238E27FC236}">
                  <a16:creationId xmlns:a16="http://schemas.microsoft.com/office/drawing/2014/main" id="{811EFE26-5094-4DCC-90D8-9BA6748527F3}"/>
                </a:ext>
              </a:extLst>
            </p:cNvPr>
            <p:cNvPicPr>
              <a:picLocks noChangeAspect="1"/>
            </p:cNvPicPr>
            <p:nvPr/>
          </p:nvPicPr>
          <p:blipFill>
            <a:blip r:embed="rId17" cstate="email">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a:ext>
              </a:extLst>
            </a:blip>
            <a:stretch>
              <a:fillRect/>
            </a:stretch>
          </p:blipFill>
          <p:spPr>
            <a:xfrm>
              <a:off x="886044" y="5897197"/>
              <a:ext cx="324657" cy="324657"/>
            </a:xfrm>
            <a:prstGeom prst="rect">
              <a:avLst/>
            </a:prstGeom>
          </p:spPr>
        </p:pic>
      </p:grpSp>
      <p:sp>
        <p:nvSpPr>
          <p:cNvPr id="45" name="Footer Placeholder 2">
            <a:extLst>
              <a:ext uri="{FF2B5EF4-FFF2-40B4-BE49-F238E27FC236}">
                <a16:creationId xmlns:a16="http://schemas.microsoft.com/office/drawing/2014/main" id="{7DA78A5B-E446-42CD-950A-CDD263BB34A2}"/>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University of North Dakota, Booz Allen analysis </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47" name="STAMP">
            <a:extLst>
              <a:ext uri="{FF2B5EF4-FFF2-40B4-BE49-F238E27FC236}">
                <a16:creationId xmlns:a16="http://schemas.microsoft.com/office/drawing/2014/main" id="{C89D22B4-DA51-4EE3-873A-96115E09CFB9}"/>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Tree>
    <p:extLst>
      <p:ext uri="{BB962C8B-B14F-4D97-AF65-F5344CB8AC3E}">
        <p14:creationId xmlns:p14="http://schemas.microsoft.com/office/powerpoint/2010/main" val="3150666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
            </p:custDataLst>
          </p:nvPr>
        </p:nvGraphicFramePr>
        <p:xfrm>
          <a:off x="1525192" y="858442"/>
          <a:ext cx="1190" cy="1190"/>
        </p:xfrm>
        <a:graphic>
          <a:graphicData uri="http://schemas.openxmlformats.org/presentationml/2006/ole">
            <mc:AlternateContent xmlns:mc="http://schemas.openxmlformats.org/markup-compatibility/2006">
              <mc:Choice xmlns:v="urn:schemas-microsoft-com:vml" Requires="v">
                <p:oleObj name="think-cell Slide" r:id="rId4" imgW="526" imgH="526" progId="TCLayout.ActiveDocument.1">
                  <p:embed/>
                </p:oleObj>
              </mc:Choice>
              <mc:Fallback>
                <p:oleObj name="think-cell Slide" r:id="rId4" imgW="526" imgH="526" progId="TCLayout.ActiveDocument.1">
                  <p:embed/>
                  <p:pic>
                    <p:nvPicPr>
                      <p:cNvPr id="9" name="Object 8" hidden="1"/>
                      <p:cNvPicPr/>
                      <p:nvPr/>
                    </p:nvPicPr>
                    <p:blipFill>
                      <a:blip r:embed="rId5"/>
                      <a:stretch>
                        <a:fillRect/>
                      </a:stretch>
                    </p:blipFill>
                    <p:spPr>
                      <a:xfrm>
                        <a:off x="1525192" y="858442"/>
                        <a:ext cx="1190" cy="1190"/>
                      </a:xfrm>
                      <a:prstGeom prst="rect">
                        <a:avLst/>
                      </a:prstGeom>
                    </p:spPr>
                  </p:pic>
                </p:oleObj>
              </mc:Fallback>
            </mc:AlternateContent>
          </a:graphicData>
        </a:graphic>
      </p:graphicFrame>
      <p:sp>
        <p:nvSpPr>
          <p:cNvPr id="87" name="Rectangle 86">
            <a:extLst>
              <a:ext uri="{FF2B5EF4-FFF2-40B4-BE49-F238E27FC236}">
                <a16:creationId xmlns:a16="http://schemas.microsoft.com/office/drawing/2014/main" id="{4179BE59-9E01-4306-B37F-46660C4AAEBF}"/>
              </a:ext>
            </a:extLst>
          </p:cNvPr>
          <p:cNvSpPr/>
          <p:nvPr/>
        </p:nvSpPr>
        <p:spPr>
          <a:xfrm>
            <a:off x="1576873" y="1923123"/>
            <a:ext cx="2110321" cy="48907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900" b="1" i="1" dirty="0">
                <a:solidFill>
                  <a:schemeClr val="bg1">
                    <a:lumMod val="50000"/>
                  </a:schemeClr>
                </a:solidFill>
              </a:rPr>
              <a:t>Set policies overseeing areas of safety and security for the industrial sectors</a:t>
            </a:r>
          </a:p>
        </p:txBody>
      </p:sp>
      <p:sp>
        <p:nvSpPr>
          <p:cNvPr id="64" name="Isosceles Triangle 63">
            <a:extLst>
              <a:ext uri="{FF2B5EF4-FFF2-40B4-BE49-F238E27FC236}">
                <a16:creationId xmlns:a16="http://schemas.microsoft.com/office/drawing/2014/main" id="{7B603111-A502-4BEF-A1A9-779D940AB849}"/>
              </a:ext>
            </a:extLst>
          </p:cNvPr>
          <p:cNvSpPr/>
          <p:nvPr/>
        </p:nvSpPr>
        <p:spPr>
          <a:xfrm rot="13924946">
            <a:off x="4400179" y="4758486"/>
            <a:ext cx="1260757" cy="609503"/>
          </a:xfrm>
          <a:prstGeom prst="triangle">
            <a:avLst>
              <a:gd name="adj" fmla="val 61507"/>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Rectangle 14" hidden="1">
            <a:extLst>
              <a:ext uri="{FF2B5EF4-FFF2-40B4-BE49-F238E27FC236}">
                <a16:creationId xmlns:a16="http://schemas.microsoft.com/office/drawing/2014/main" id="{E0CD9DFF-1C6E-4C47-9E01-5CC63BB4D065}"/>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kumimoji="0" lang="en-US" sz="2400" u="none" strike="noStrike" kern="1200" cap="none" spc="0" normalizeH="0" noProof="0" dirty="0">
              <a:ln>
                <a:noFill/>
              </a:ln>
              <a:solidFill>
                <a:srgbClr val="FFFFFF"/>
              </a:solidFill>
              <a:effectLst/>
              <a:uLnTx/>
              <a:uFillTx/>
              <a:latin typeface="Arial Narrow" panose="020B0606020202030204" pitchFamily="34" charset="0"/>
              <a:cs typeface="Arial" panose="020B0604020202020204" pitchFamily="34" charset="0"/>
              <a:sym typeface="Arial Narrow" panose="020B0606020202030204" pitchFamily="34" charset="0"/>
            </a:endParaRPr>
          </a:p>
        </p:txBody>
      </p:sp>
      <p:sp>
        <p:nvSpPr>
          <p:cNvPr id="2" name="Title 1"/>
          <p:cNvSpPr>
            <a:spLocks noGrp="1"/>
          </p:cNvSpPr>
          <p:nvPr>
            <p:ph type="title"/>
          </p:nvPr>
        </p:nvSpPr>
        <p:spPr>
          <a:xfrm>
            <a:off x="722283" y="173774"/>
            <a:ext cx="10764458" cy="849809"/>
          </a:xfrm>
        </p:spPr>
        <p:txBody>
          <a:bodyPr vert="horz">
            <a:normAutofit/>
          </a:bodyPr>
          <a:lstStyle/>
          <a:p>
            <a:r>
              <a:rPr lang="en-US" dirty="0"/>
              <a:t>We will develop a solid understanding of OXAGON’s cybersecurity and business ecosystem to better inform the current state of OXAGON</a:t>
            </a:r>
          </a:p>
        </p:txBody>
      </p:sp>
      <p:sp>
        <p:nvSpPr>
          <p:cNvPr id="5" name="Text Placeholder 4">
            <a:extLst>
              <a:ext uri="{FF2B5EF4-FFF2-40B4-BE49-F238E27FC236}">
                <a16:creationId xmlns:a16="http://schemas.microsoft.com/office/drawing/2014/main" id="{B3429776-D162-4ADC-81B9-3D43A991D2DB}"/>
              </a:ext>
            </a:extLst>
          </p:cNvPr>
          <p:cNvSpPr>
            <a:spLocks noGrp="1"/>
          </p:cNvSpPr>
          <p:nvPr>
            <p:ph type="body" sz="quarter" idx="11"/>
          </p:nvPr>
        </p:nvSpPr>
        <p:spPr>
          <a:xfrm>
            <a:off x="4953641" y="1112624"/>
            <a:ext cx="2284729" cy="215444"/>
          </a:xfrm>
        </p:spPr>
        <p:txBody>
          <a:bodyPr/>
          <a:lstStyle/>
          <a:p>
            <a:r>
              <a:rPr lang="de-DE" dirty="0"/>
              <a:t>OXAGON Ecosystem Overview </a:t>
            </a:r>
          </a:p>
        </p:txBody>
      </p:sp>
      <p:sp>
        <p:nvSpPr>
          <p:cNvPr id="4" name="Flowchart: Connector 3">
            <a:extLst>
              <a:ext uri="{FF2B5EF4-FFF2-40B4-BE49-F238E27FC236}">
                <a16:creationId xmlns:a16="http://schemas.microsoft.com/office/drawing/2014/main" id="{A795E417-32C6-4F0B-A233-4975F161AF57}"/>
              </a:ext>
            </a:extLst>
          </p:cNvPr>
          <p:cNvSpPr/>
          <p:nvPr/>
        </p:nvSpPr>
        <p:spPr>
          <a:xfrm>
            <a:off x="4593032" y="2746127"/>
            <a:ext cx="2997403" cy="299923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6" name="Flowchart: Connector 5">
            <a:extLst>
              <a:ext uri="{FF2B5EF4-FFF2-40B4-BE49-F238E27FC236}">
                <a16:creationId xmlns:a16="http://schemas.microsoft.com/office/drawing/2014/main" id="{C6B1FD22-A526-41B0-ADC6-CBAF01476837}"/>
              </a:ext>
            </a:extLst>
          </p:cNvPr>
          <p:cNvSpPr/>
          <p:nvPr/>
        </p:nvSpPr>
        <p:spPr>
          <a:xfrm>
            <a:off x="5355961" y="3508130"/>
            <a:ext cx="1471544" cy="1475232"/>
          </a:xfrm>
          <a:prstGeom prst="flowChartConnector">
            <a:avLst/>
          </a:prstGeom>
          <a:solidFill>
            <a:srgbClr val="DEE5EA"/>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OXAGON</a:t>
            </a:r>
          </a:p>
        </p:txBody>
      </p:sp>
      <p:sp>
        <p:nvSpPr>
          <p:cNvPr id="7" name="Flowchart: Connector 6">
            <a:extLst>
              <a:ext uri="{FF2B5EF4-FFF2-40B4-BE49-F238E27FC236}">
                <a16:creationId xmlns:a16="http://schemas.microsoft.com/office/drawing/2014/main" id="{A39F5923-17E5-4410-8911-6455AB1DA41A}"/>
              </a:ext>
            </a:extLst>
          </p:cNvPr>
          <p:cNvSpPr/>
          <p:nvPr/>
        </p:nvSpPr>
        <p:spPr>
          <a:xfrm>
            <a:off x="4350217" y="2486994"/>
            <a:ext cx="3483033" cy="3479264"/>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lowchart: Connector 10">
            <a:extLst>
              <a:ext uri="{FF2B5EF4-FFF2-40B4-BE49-F238E27FC236}">
                <a16:creationId xmlns:a16="http://schemas.microsoft.com/office/drawing/2014/main" id="{FF219FFB-046C-4F24-8A82-1822B6A46884}"/>
              </a:ext>
            </a:extLst>
          </p:cNvPr>
          <p:cNvSpPr>
            <a:spLocks noChangeAspect="1"/>
          </p:cNvSpPr>
          <p:nvPr/>
        </p:nvSpPr>
        <p:spPr>
          <a:xfrm>
            <a:off x="6826422" y="2694945"/>
            <a:ext cx="1150681" cy="1147018"/>
          </a:xfrm>
          <a:prstGeom prst="flowChartConnector">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b="1" i="1" dirty="0">
                <a:solidFill>
                  <a:schemeClr val="tx1"/>
                </a:solidFill>
              </a:rPr>
              <a:t>Business Units</a:t>
            </a:r>
            <a:r>
              <a:rPr lang="en-US" sz="1050" b="1" i="1" baseline="30000" dirty="0">
                <a:solidFill>
                  <a:schemeClr val="tx1"/>
                </a:solidFill>
              </a:rPr>
              <a:t>1</a:t>
            </a:r>
            <a:endParaRPr lang="en-US" sz="1050" b="1" i="1" dirty="0">
              <a:solidFill>
                <a:schemeClr val="tx1"/>
              </a:solidFill>
            </a:endParaRPr>
          </a:p>
        </p:txBody>
      </p:sp>
      <p:sp>
        <p:nvSpPr>
          <p:cNvPr id="18" name="Flowchart: Connector 17">
            <a:extLst>
              <a:ext uri="{FF2B5EF4-FFF2-40B4-BE49-F238E27FC236}">
                <a16:creationId xmlns:a16="http://schemas.microsoft.com/office/drawing/2014/main" id="{DDB7C6A4-AF04-4A60-B8E3-D6CB5CFAA7B8}"/>
              </a:ext>
            </a:extLst>
          </p:cNvPr>
          <p:cNvSpPr>
            <a:spLocks noChangeAspect="1"/>
          </p:cNvSpPr>
          <p:nvPr/>
        </p:nvSpPr>
        <p:spPr>
          <a:xfrm>
            <a:off x="4214898" y="2694945"/>
            <a:ext cx="1150681" cy="1147018"/>
          </a:xfrm>
          <a:prstGeom prst="flowChartConnector">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ts val="1000"/>
              </a:lnSpc>
            </a:pPr>
            <a:r>
              <a:rPr lang="en-US" sz="1050" b="1" i="1" dirty="0">
                <a:solidFill>
                  <a:schemeClr val="tx1"/>
                </a:solidFill>
              </a:rPr>
              <a:t>Authorities/ Commissions</a:t>
            </a:r>
          </a:p>
        </p:txBody>
      </p:sp>
      <p:sp>
        <p:nvSpPr>
          <p:cNvPr id="19" name="Flowchart: Connector 18">
            <a:extLst>
              <a:ext uri="{FF2B5EF4-FFF2-40B4-BE49-F238E27FC236}">
                <a16:creationId xmlns:a16="http://schemas.microsoft.com/office/drawing/2014/main" id="{3CF6694B-8B71-44B1-9348-1B67FC9A4FC5}"/>
              </a:ext>
            </a:extLst>
          </p:cNvPr>
          <p:cNvSpPr>
            <a:spLocks noChangeAspect="1"/>
          </p:cNvSpPr>
          <p:nvPr/>
        </p:nvSpPr>
        <p:spPr>
          <a:xfrm>
            <a:off x="6826422" y="4664331"/>
            <a:ext cx="1150681" cy="1147018"/>
          </a:xfrm>
          <a:prstGeom prst="flowChartConnector">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b="1" i="1" dirty="0">
                <a:solidFill>
                  <a:schemeClr val="tx1"/>
                </a:solidFill>
              </a:rPr>
              <a:t>Ministries</a:t>
            </a:r>
          </a:p>
        </p:txBody>
      </p:sp>
      <p:sp>
        <p:nvSpPr>
          <p:cNvPr id="20" name="Flowchart: Connector 19">
            <a:extLst>
              <a:ext uri="{FF2B5EF4-FFF2-40B4-BE49-F238E27FC236}">
                <a16:creationId xmlns:a16="http://schemas.microsoft.com/office/drawing/2014/main" id="{2A40C12F-7FD8-4331-BFED-A19BFDAED4AE}"/>
              </a:ext>
            </a:extLst>
          </p:cNvPr>
          <p:cNvSpPr>
            <a:spLocks noChangeAspect="1"/>
          </p:cNvSpPr>
          <p:nvPr/>
        </p:nvSpPr>
        <p:spPr>
          <a:xfrm>
            <a:off x="4214898" y="4664331"/>
            <a:ext cx="1150681" cy="1147018"/>
          </a:xfrm>
          <a:prstGeom prst="flowChartConnector">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50" b="1" i="1" dirty="0">
                <a:solidFill>
                  <a:schemeClr val="tx1"/>
                </a:solidFill>
              </a:rPr>
              <a:t>NEOM</a:t>
            </a:r>
          </a:p>
        </p:txBody>
      </p:sp>
      <p:cxnSp>
        <p:nvCxnSpPr>
          <p:cNvPr id="17" name="Straight Connector 16">
            <a:extLst>
              <a:ext uri="{FF2B5EF4-FFF2-40B4-BE49-F238E27FC236}">
                <a16:creationId xmlns:a16="http://schemas.microsoft.com/office/drawing/2014/main" id="{67443BFA-92CC-4175-9573-B03AE59E5DAB}"/>
              </a:ext>
            </a:extLst>
          </p:cNvPr>
          <p:cNvCxnSpPr>
            <a:cxnSpLocks noChangeAspect="1"/>
            <a:stCxn id="18" idx="1"/>
            <a:endCxn id="38" idx="7"/>
          </p:cNvCxnSpPr>
          <p:nvPr/>
        </p:nvCxnSpPr>
        <p:spPr>
          <a:xfrm flipH="1" flipV="1">
            <a:off x="3697166" y="2614567"/>
            <a:ext cx="686245" cy="248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F72C1E5-BD2E-467A-BBD3-01889FAC3BE5}"/>
              </a:ext>
            </a:extLst>
          </p:cNvPr>
          <p:cNvCxnSpPr>
            <a:cxnSpLocks noChangeAspect="1"/>
            <a:stCxn id="18" idx="2"/>
            <a:endCxn id="40" idx="7"/>
          </p:cNvCxnSpPr>
          <p:nvPr/>
        </p:nvCxnSpPr>
        <p:spPr>
          <a:xfrm flipH="1">
            <a:off x="3469906" y="3268454"/>
            <a:ext cx="744992" cy="3294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69A3D89-6BA5-438F-A555-564AC68B5726}"/>
              </a:ext>
            </a:extLst>
          </p:cNvPr>
          <p:cNvCxnSpPr>
            <a:cxnSpLocks noChangeAspect="1"/>
            <a:stCxn id="20" idx="3"/>
            <a:endCxn id="787460" idx="3"/>
          </p:cNvCxnSpPr>
          <p:nvPr/>
        </p:nvCxnSpPr>
        <p:spPr>
          <a:xfrm flipH="1">
            <a:off x="4023257" y="5643372"/>
            <a:ext cx="360154" cy="20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988897E-FFB8-4E6A-BABB-F3054AEB21AE}"/>
              </a:ext>
            </a:extLst>
          </p:cNvPr>
          <p:cNvCxnSpPr>
            <a:cxnSpLocks/>
            <a:stCxn id="43" idx="2"/>
            <a:endCxn id="19" idx="7"/>
          </p:cNvCxnSpPr>
          <p:nvPr/>
        </p:nvCxnSpPr>
        <p:spPr>
          <a:xfrm flipH="1">
            <a:off x="7808590" y="4603952"/>
            <a:ext cx="435101" cy="228356"/>
          </a:xfrm>
          <a:prstGeom prst="line">
            <a:avLst/>
          </a:prstGeom>
        </p:spPr>
        <p:style>
          <a:lnRef idx="1">
            <a:schemeClr val="accent1"/>
          </a:lnRef>
          <a:fillRef idx="0">
            <a:schemeClr val="accent1"/>
          </a:fillRef>
          <a:effectRef idx="0">
            <a:schemeClr val="accent1"/>
          </a:effectRef>
          <a:fontRef idx="minor">
            <a:schemeClr val="tx1"/>
          </a:fontRef>
        </p:style>
      </p:cxnSp>
      <p:pic>
        <p:nvPicPr>
          <p:cNvPr id="787468" name="Picture 12" descr="See the source image">
            <a:extLst>
              <a:ext uri="{FF2B5EF4-FFF2-40B4-BE49-F238E27FC236}">
                <a16:creationId xmlns:a16="http://schemas.microsoft.com/office/drawing/2014/main" id="{D4A9DE76-782D-46FF-931C-1F429C2E81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0846"/>
          <a:stretch/>
        </p:blipFill>
        <p:spPr bwMode="auto">
          <a:xfrm>
            <a:off x="552831" y="3209213"/>
            <a:ext cx="7805" cy="8479"/>
          </a:xfrm>
          <a:prstGeom prst="rect">
            <a:avLst/>
          </a:prstGeom>
          <a:noFill/>
          <a:extLst>
            <a:ext uri="{909E8E84-426E-40DD-AFC4-6F175D3DCCD1}">
              <a14:hiddenFill xmlns:a14="http://schemas.microsoft.com/office/drawing/2010/main">
                <a:solidFill>
                  <a:srgbClr val="FFFFFF"/>
                </a:solidFill>
              </a14:hiddenFill>
            </a:ext>
          </a:extLst>
        </p:spPr>
      </p:pic>
      <p:grpSp>
        <p:nvGrpSpPr>
          <p:cNvPr id="61" name="Group 60">
            <a:extLst>
              <a:ext uri="{FF2B5EF4-FFF2-40B4-BE49-F238E27FC236}">
                <a16:creationId xmlns:a16="http://schemas.microsoft.com/office/drawing/2014/main" id="{B1A6C82D-139F-4F14-9116-BE6C17E30730}"/>
              </a:ext>
            </a:extLst>
          </p:cNvPr>
          <p:cNvGrpSpPr/>
          <p:nvPr/>
        </p:nvGrpSpPr>
        <p:grpSpPr>
          <a:xfrm>
            <a:off x="3394033" y="5620026"/>
            <a:ext cx="629224" cy="632707"/>
            <a:chOff x="3456872" y="5430762"/>
            <a:chExt cx="629224" cy="632707"/>
          </a:xfrm>
        </p:grpSpPr>
        <p:sp>
          <p:nvSpPr>
            <p:cNvPr id="32" name="Flowchart: Connector 31">
              <a:extLst>
                <a:ext uri="{FF2B5EF4-FFF2-40B4-BE49-F238E27FC236}">
                  <a16:creationId xmlns:a16="http://schemas.microsoft.com/office/drawing/2014/main" id="{1D06E615-BCF3-4C7C-B094-33A5169BDD2A}"/>
                </a:ext>
              </a:extLst>
            </p:cNvPr>
            <p:cNvSpPr>
              <a:spLocks noChangeAspect="1"/>
            </p:cNvSpPr>
            <p:nvPr/>
          </p:nvSpPr>
          <p:spPr>
            <a:xfrm>
              <a:off x="3456872" y="5430762"/>
              <a:ext cx="629224" cy="63270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65760" rIns="0" bIns="0" numCol="1" spcCol="0" rtlCol="0" fromWordArt="0" anchor="ctr" anchorCtr="0" forceAA="0" compatLnSpc="1">
              <a:prstTxWarp prst="textNoShape">
                <a:avLst/>
              </a:prstTxWarp>
              <a:noAutofit/>
            </a:bodyPr>
            <a:lstStyle/>
            <a:p>
              <a:pPr algn="ctr"/>
              <a:r>
                <a:rPr lang="en-US" sz="600" b="1" dirty="0">
                  <a:solidFill>
                    <a:schemeClr val="tx1"/>
                  </a:solidFill>
                </a:rPr>
                <a:t>NEOM CISO Office</a:t>
              </a:r>
            </a:p>
          </p:txBody>
        </p:sp>
        <p:pic>
          <p:nvPicPr>
            <p:cNvPr id="787460" name="Picture 4" descr="See the source image">
              <a:extLst>
                <a:ext uri="{FF2B5EF4-FFF2-40B4-BE49-F238E27FC236}">
                  <a16:creationId xmlns:a16="http://schemas.microsoft.com/office/drawing/2014/main" id="{C69732AB-9558-42CA-B0DC-CEBB4B9B651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474709" y="5494636"/>
              <a:ext cx="611387" cy="338061"/>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49">
            <a:extLst>
              <a:ext uri="{FF2B5EF4-FFF2-40B4-BE49-F238E27FC236}">
                <a16:creationId xmlns:a16="http://schemas.microsoft.com/office/drawing/2014/main" id="{E4E29688-FAC7-4C50-9C0B-A60820792146}"/>
              </a:ext>
            </a:extLst>
          </p:cNvPr>
          <p:cNvSpPr/>
          <p:nvPr/>
        </p:nvSpPr>
        <p:spPr>
          <a:xfrm>
            <a:off x="1476376" y="5818371"/>
            <a:ext cx="1918474" cy="44937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900" b="1" i="1" dirty="0">
                <a:solidFill>
                  <a:schemeClr val="bg1">
                    <a:lumMod val="50000"/>
                  </a:schemeClr>
                </a:solidFill>
              </a:rPr>
              <a:t>Oversee NEOM’s internal cybersecurity efforts</a:t>
            </a:r>
          </a:p>
        </p:txBody>
      </p:sp>
      <p:sp>
        <p:nvSpPr>
          <p:cNvPr id="38" name="Flowchart: Connector 37">
            <a:extLst>
              <a:ext uri="{FF2B5EF4-FFF2-40B4-BE49-F238E27FC236}">
                <a16:creationId xmlns:a16="http://schemas.microsoft.com/office/drawing/2014/main" id="{ED6A9EB4-35CC-437E-857B-28EFA0CE6751}"/>
              </a:ext>
            </a:extLst>
          </p:cNvPr>
          <p:cNvSpPr>
            <a:spLocks noChangeAspect="1"/>
          </p:cNvSpPr>
          <p:nvPr/>
        </p:nvSpPr>
        <p:spPr>
          <a:xfrm>
            <a:off x="3160090" y="2521909"/>
            <a:ext cx="629224" cy="63270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0" rIns="0" bIns="0" numCol="1" spcCol="0" rtlCol="0" fromWordArt="0" anchor="ctr" anchorCtr="0" forceAA="0" compatLnSpc="1">
            <a:prstTxWarp prst="textNoShape">
              <a:avLst/>
            </a:prstTxWarp>
            <a:noAutofit/>
          </a:bodyPr>
          <a:lstStyle/>
          <a:p>
            <a:pPr algn="ctr"/>
            <a:r>
              <a:rPr lang="en-US" sz="600" b="1" dirty="0">
                <a:solidFill>
                  <a:schemeClr val="tx1"/>
                </a:solidFill>
              </a:rPr>
              <a:t>NDMO</a:t>
            </a:r>
          </a:p>
        </p:txBody>
      </p:sp>
      <p:sp>
        <p:nvSpPr>
          <p:cNvPr id="66" name="Rectangle 65">
            <a:extLst>
              <a:ext uri="{FF2B5EF4-FFF2-40B4-BE49-F238E27FC236}">
                <a16:creationId xmlns:a16="http://schemas.microsoft.com/office/drawing/2014/main" id="{F6E1CE99-6FB7-49FE-8E03-34D1D163195F}"/>
              </a:ext>
            </a:extLst>
          </p:cNvPr>
          <p:cNvSpPr/>
          <p:nvPr/>
        </p:nvSpPr>
        <p:spPr>
          <a:xfrm>
            <a:off x="1036184" y="2500283"/>
            <a:ext cx="2110321" cy="48907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900" b="1" i="1" dirty="0">
                <a:solidFill>
                  <a:schemeClr val="bg1">
                    <a:lumMod val="50000"/>
                  </a:schemeClr>
                </a:solidFill>
              </a:rPr>
              <a:t>Coordinate with the ICT ecosystem to develop regulations and development plans, and enable national data to build national capabilities, assets and their governance</a:t>
            </a:r>
          </a:p>
        </p:txBody>
      </p:sp>
      <p:sp>
        <p:nvSpPr>
          <p:cNvPr id="41" name="Flowchart: Connector 40">
            <a:extLst>
              <a:ext uri="{FF2B5EF4-FFF2-40B4-BE49-F238E27FC236}">
                <a16:creationId xmlns:a16="http://schemas.microsoft.com/office/drawing/2014/main" id="{462F6863-872D-4961-B1C7-BA9C46EE95F6}"/>
              </a:ext>
            </a:extLst>
          </p:cNvPr>
          <p:cNvSpPr>
            <a:spLocks noChangeAspect="1"/>
          </p:cNvSpPr>
          <p:nvPr/>
        </p:nvSpPr>
        <p:spPr>
          <a:xfrm>
            <a:off x="3207864" y="4495800"/>
            <a:ext cx="629224" cy="63270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48640" rIns="0" bIns="0" numCol="1" spcCol="0" rtlCol="0" fromWordArt="0" anchor="b" anchorCtr="0" forceAA="0" compatLnSpc="1">
            <a:prstTxWarp prst="textNoShape">
              <a:avLst/>
            </a:prstTxWarp>
            <a:noAutofit/>
          </a:bodyPr>
          <a:lstStyle/>
          <a:p>
            <a:pPr algn="ctr"/>
            <a:r>
              <a:rPr lang="en-US" sz="600" b="1" dirty="0">
                <a:solidFill>
                  <a:schemeClr val="tx1"/>
                </a:solidFill>
              </a:rPr>
              <a:t>Saudi Digital Government Authority </a:t>
            </a:r>
          </a:p>
        </p:txBody>
      </p:sp>
      <p:pic>
        <p:nvPicPr>
          <p:cNvPr id="787470" name="Picture 14" descr="See the source image">
            <a:extLst>
              <a:ext uri="{FF2B5EF4-FFF2-40B4-BE49-F238E27FC236}">
                <a16:creationId xmlns:a16="http://schemas.microsoft.com/office/drawing/2014/main" id="{B6C2EEAA-5A84-4D91-9993-862E7481D7E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356204" y="4572000"/>
            <a:ext cx="284831" cy="20168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9982CBEE-7648-4CC7-A986-72FF48C863E5}"/>
              </a:ext>
            </a:extLst>
          </p:cNvPr>
          <p:cNvSpPr/>
          <p:nvPr/>
        </p:nvSpPr>
        <p:spPr>
          <a:xfrm>
            <a:off x="1053632" y="4572000"/>
            <a:ext cx="2110321" cy="62913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900" b="1" i="1" dirty="0">
                <a:solidFill>
                  <a:schemeClr val="bg1">
                    <a:lumMod val="50000"/>
                  </a:schemeClr>
                </a:solidFill>
              </a:rPr>
              <a:t>Lead digital transformation efforts including overseeing and regulating digital governance across governmental entities within the ICT ecosystem</a:t>
            </a:r>
          </a:p>
        </p:txBody>
      </p:sp>
      <p:sp>
        <p:nvSpPr>
          <p:cNvPr id="43" name="Flowchart: Connector 42">
            <a:extLst>
              <a:ext uri="{FF2B5EF4-FFF2-40B4-BE49-F238E27FC236}">
                <a16:creationId xmlns:a16="http://schemas.microsoft.com/office/drawing/2014/main" id="{01A25751-7906-4181-8312-C2A25D8ED127}"/>
              </a:ext>
            </a:extLst>
          </p:cNvPr>
          <p:cNvSpPr/>
          <p:nvPr/>
        </p:nvSpPr>
        <p:spPr>
          <a:xfrm>
            <a:off x="8243691" y="4287598"/>
            <a:ext cx="629224" cy="63270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0" rIns="0" bIns="0" numCol="1" spcCol="0" rtlCol="0" fromWordArt="0" anchor="ctr" anchorCtr="0" forceAA="0" compatLnSpc="1">
            <a:prstTxWarp prst="textNoShape">
              <a:avLst/>
            </a:prstTxWarp>
            <a:noAutofit/>
          </a:bodyPr>
          <a:lstStyle/>
          <a:p>
            <a:pPr algn="ctr"/>
            <a:r>
              <a:rPr lang="en-US" sz="600" b="1" dirty="0">
                <a:solidFill>
                  <a:schemeClr val="tx1"/>
                </a:solidFill>
              </a:rPr>
              <a:t>Ministry of Industry and Mineral Resources </a:t>
            </a:r>
          </a:p>
          <a:p>
            <a:pPr algn="ctr"/>
            <a:endParaRPr lang="en-US" sz="600" b="1" dirty="0">
              <a:solidFill>
                <a:schemeClr val="tx1"/>
              </a:solidFill>
            </a:endParaRPr>
          </a:p>
        </p:txBody>
      </p:sp>
      <p:sp>
        <p:nvSpPr>
          <p:cNvPr id="70" name="Rectangle 69">
            <a:extLst>
              <a:ext uri="{FF2B5EF4-FFF2-40B4-BE49-F238E27FC236}">
                <a16:creationId xmlns:a16="http://schemas.microsoft.com/office/drawing/2014/main" id="{F98FD2FF-C709-4E14-A86A-4223747CD841}"/>
              </a:ext>
            </a:extLst>
          </p:cNvPr>
          <p:cNvSpPr/>
          <p:nvPr/>
        </p:nvSpPr>
        <p:spPr>
          <a:xfrm>
            <a:off x="8915400" y="4320068"/>
            <a:ext cx="2110321" cy="504343"/>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900" b="1" i="1" dirty="0">
                <a:solidFill>
                  <a:schemeClr val="bg1">
                    <a:lumMod val="50000"/>
                  </a:schemeClr>
                </a:solidFill>
              </a:rPr>
              <a:t>Supervise all industrial and mining activities in the Kingdom </a:t>
            </a:r>
            <a:r>
              <a:rPr lang="en-US" sz="900" i="1" dirty="0">
                <a:solidFill>
                  <a:schemeClr val="bg1">
                    <a:lumMod val="50000"/>
                  </a:schemeClr>
                </a:solidFill>
              </a:rPr>
              <a:t>(e.g., issuing chemical clearances, issuing industrial licenses, customs, etc.)</a:t>
            </a:r>
          </a:p>
        </p:txBody>
      </p:sp>
      <p:cxnSp>
        <p:nvCxnSpPr>
          <p:cNvPr id="74" name="Straight Connector 73">
            <a:extLst>
              <a:ext uri="{FF2B5EF4-FFF2-40B4-BE49-F238E27FC236}">
                <a16:creationId xmlns:a16="http://schemas.microsoft.com/office/drawing/2014/main" id="{2F46729B-6E85-434D-A619-2567C5C2D835}"/>
              </a:ext>
            </a:extLst>
          </p:cNvPr>
          <p:cNvCxnSpPr>
            <a:cxnSpLocks/>
            <a:stCxn id="19" idx="5"/>
            <a:endCxn id="75" idx="2"/>
          </p:cNvCxnSpPr>
          <p:nvPr/>
        </p:nvCxnSpPr>
        <p:spPr>
          <a:xfrm>
            <a:off x="7808590" y="5643372"/>
            <a:ext cx="671162" cy="414828"/>
          </a:xfrm>
          <a:prstGeom prst="line">
            <a:avLst/>
          </a:prstGeom>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0CC0811C-F3FF-4A93-9995-EC5407C4F28B}"/>
              </a:ext>
            </a:extLst>
          </p:cNvPr>
          <p:cNvSpPr/>
          <p:nvPr/>
        </p:nvSpPr>
        <p:spPr>
          <a:xfrm>
            <a:off x="9144000" y="5911184"/>
            <a:ext cx="2130142" cy="37531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900" b="1" i="1" dirty="0">
                <a:solidFill>
                  <a:schemeClr val="bg1">
                    <a:lumMod val="50000"/>
                  </a:schemeClr>
                </a:solidFill>
              </a:rPr>
              <a:t>Lead environmental and sustainability efforts across the Kingdom</a:t>
            </a:r>
          </a:p>
        </p:txBody>
      </p:sp>
      <p:cxnSp>
        <p:nvCxnSpPr>
          <p:cNvPr id="78" name="Straight Connector 77">
            <a:extLst>
              <a:ext uri="{FF2B5EF4-FFF2-40B4-BE49-F238E27FC236}">
                <a16:creationId xmlns:a16="http://schemas.microsoft.com/office/drawing/2014/main" id="{B647C101-B536-4DE7-8B82-B5D3073594F4}"/>
              </a:ext>
            </a:extLst>
          </p:cNvPr>
          <p:cNvCxnSpPr>
            <a:cxnSpLocks/>
            <a:stCxn id="79" idx="1"/>
            <a:endCxn id="19" idx="6"/>
          </p:cNvCxnSpPr>
          <p:nvPr/>
        </p:nvCxnSpPr>
        <p:spPr>
          <a:xfrm flipH="1">
            <a:off x="7977103" y="5138047"/>
            <a:ext cx="722721" cy="99793"/>
          </a:xfrm>
          <a:prstGeom prst="line">
            <a:avLst/>
          </a:prstGeom>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2E97AA0C-5B5E-43DF-8716-A1DF153AF612}"/>
              </a:ext>
            </a:extLst>
          </p:cNvPr>
          <p:cNvGrpSpPr/>
          <p:nvPr/>
        </p:nvGrpSpPr>
        <p:grpSpPr>
          <a:xfrm>
            <a:off x="8479752" y="5741846"/>
            <a:ext cx="629224" cy="632707"/>
            <a:chOff x="3108549" y="5670736"/>
            <a:chExt cx="629224" cy="632707"/>
          </a:xfrm>
        </p:grpSpPr>
        <p:sp>
          <p:nvSpPr>
            <p:cNvPr id="75" name="Flowchart: Connector 74">
              <a:extLst>
                <a:ext uri="{FF2B5EF4-FFF2-40B4-BE49-F238E27FC236}">
                  <a16:creationId xmlns:a16="http://schemas.microsoft.com/office/drawing/2014/main" id="{4332168A-CD9E-4828-B453-CD544B569B77}"/>
                </a:ext>
              </a:extLst>
            </p:cNvPr>
            <p:cNvSpPr/>
            <p:nvPr/>
          </p:nvSpPr>
          <p:spPr>
            <a:xfrm>
              <a:off x="3108549" y="5670736"/>
              <a:ext cx="629224" cy="63270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82880" rIns="0" bIns="0" numCol="1" spcCol="0" rtlCol="0" fromWordArt="0" anchor="ctr" anchorCtr="0" forceAA="0" compatLnSpc="1">
              <a:prstTxWarp prst="textNoShape">
                <a:avLst/>
              </a:prstTxWarp>
              <a:noAutofit/>
            </a:bodyPr>
            <a:lstStyle/>
            <a:p>
              <a:pPr algn="ctr"/>
              <a:r>
                <a:rPr lang="en-US" sz="600" b="1" dirty="0">
                  <a:solidFill>
                    <a:schemeClr val="tx1"/>
                  </a:solidFill>
                </a:rPr>
                <a:t>Ministry of Environment &amp; Agriculture</a:t>
              </a:r>
            </a:p>
          </p:txBody>
        </p:sp>
        <p:pic>
          <p:nvPicPr>
            <p:cNvPr id="787482" name="Picture 26" descr="Image result for saudi ministry of environmentlogo">
              <a:extLst>
                <a:ext uri="{FF2B5EF4-FFF2-40B4-BE49-F238E27FC236}">
                  <a16:creationId xmlns:a16="http://schemas.microsoft.com/office/drawing/2014/main" id="{E2DB1307-80CE-49E9-9B4A-DB3CD5D2D140}"/>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316909" y="5715000"/>
              <a:ext cx="214332" cy="1961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6D80CF70-725B-410E-BCA5-3207BC68C34F}"/>
              </a:ext>
            </a:extLst>
          </p:cNvPr>
          <p:cNvGrpSpPr/>
          <p:nvPr/>
        </p:nvGrpSpPr>
        <p:grpSpPr>
          <a:xfrm>
            <a:off x="837949" y="3505200"/>
            <a:ext cx="2724105" cy="632707"/>
            <a:chOff x="811991" y="2743200"/>
            <a:chExt cx="2724105" cy="632707"/>
          </a:xfrm>
        </p:grpSpPr>
        <p:sp>
          <p:nvSpPr>
            <p:cNvPr id="68" name="Rectangle 67">
              <a:extLst>
                <a:ext uri="{FF2B5EF4-FFF2-40B4-BE49-F238E27FC236}">
                  <a16:creationId xmlns:a16="http://schemas.microsoft.com/office/drawing/2014/main" id="{0FD5753E-E467-43B0-B108-18AEF51C62FF}"/>
                </a:ext>
              </a:extLst>
            </p:cNvPr>
            <p:cNvSpPr/>
            <p:nvPr/>
          </p:nvSpPr>
          <p:spPr>
            <a:xfrm>
              <a:off x="811991" y="2794902"/>
              <a:ext cx="2068767" cy="470606"/>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r>
                <a:rPr lang="en-US" sz="900" b="1" i="1" dirty="0">
                  <a:solidFill>
                    <a:schemeClr val="bg1">
                      <a:lumMod val="50000"/>
                    </a:schemeClr>
                  </a:solidFill>
                </a:rPr>
                <a:t>Coordinate with the ICT ecosystem to draft the national strategy for cybersecurity and oversee its implementation</a:t>
              </a:r>
            </a:p>
          </p:txBody>
        </p:sp>
        <p:grpSp>
          <p:nvGrpSpPr>
            <p:cNvPr id="3" name="Group 2">
              <a:extLst>
                <a:ext uri="{FF2B5EF4-FFF2-40B4-BE49-F238E27FC236}">
                  <a16:creationId xmlns:a16="http://schemas.microsoft.com/office/drawing/2014/main" id="{706FA635-05EF-469F-8D1F-05DD5884025E}"/>
                </a:ext>
              </a:extLst>
            </p:cNvPr>
            <p:cNvGrpSpPr/>
            <p:nvPr/>
          </p:nvGrpSpPr>
          <p:grpSpPr>
            <a:xfrm>
              <a:off x="2906872" y="2743200"/>
              <a:ext cx="629224" cy="632707"/>
              <a:chOff x="2906872" y="2632350"/>
              <a:chExt cx="629224" cy="632707"/>
            </a:xfrm>
          </p:grpSpPr>
          <p:sp>
            <p:nvSpPr>
              <p:cNvPr id="40" name="Flowchart: Connector 39">
                <a:extLst>
                  <a:ext uri="{FF2B5EF4-FFF2-40B4-BE49-F238E27FC236}">
                    <a16:creationId xmlns:a16="http://schemas.microsoft.com/office/drawing/2014/main" id="{31E820FD-5DEB-4D36-B89F-BED9DF3AAC44}"/>
                  </a:ext>
                </a:extLst>
              </p:cNvPr>
              <p:cNvSpPr>
                <a:spLocks noChangeAspect="1"/>
              </p:cNvSpPr>
              <p:nvPr/>
            </p:nvSpPr>
            <p:spPr>
              <a:xfrm>
                <a:off x="2906872" y="2632350"/>
                <a:ext cx="629224" cy="63270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0" rIns="0" bIns="0" numCol="1" spcCol="0" rtlCol="0" fromWordArt="0" anchor="ctr" anchorCtr="0" forceAA="0" compatLnSpc="1">
                <a:prstTxWarp prst="textNoShape">
                  <a:avLst/>
                </a:prstTxWarp>
                <a:noAutofit/>
              </a:bodyPr>
              <a:lstStyle/>
              <a:p>
                <a:pPr algn="ctr"/>
                <a:r>
                  <a:rPr lang="en-US" sz="600" b="1" dirty="0">
                    <a:solidFill>
                      <a:schemeClr val="tx1"/>
                    </a:solidFill>
                  </a:rPr>
                  <a:t>National Cybersecurity Authority </a:t>
                </a:r>
              </a:p>
            </p:txBody>
          </p:sp>
          <p:pic>
            <p:nvPicPr>
              <p:cNvPr id="787484" name="Picture 28" descr="See the source image">
                <a:extLst>
                  <a:ext uri="{FF2B5EF4-FFF2-40B4-BE49-F238E27FC236}">
                    <a16:creationId xmlns:a16="http://schemas.microsoft.com/office/drawing/2014/main" id="{003C8704-63E2-4388-B311-C713C07F4A20}"/>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l="73381"/>
              <a:stretch/>
            </p:blipFill>
            <p:spPr bwMode="auto">
              <a:xfrm>
                <a:off x="3112345" y="2698538"/>
                <a:ext cx="200299" cy="23828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88" name="Straight Connector 87">
            <a:extLst>
              <a:ext uri="{FF2B5EF4-FFF2-40B4-BE49-F238E27FC236}">
                <a16:creationId xmlns:a16="http://schemas.microsoft.com/office/drawing/2014/main" id="{35713015-691E-4E75-95E0-C005194804C3}"/>
              </a:ext>
            </a:extLst>
          </p:cNvPr>
          <p:cNvCxnSpPr>
            <a:cxnSpLocks/>
            <a:stCxn id="89" idx="3"/>
            <a:endCxn id="11" idx="7"/>
          </p:cNvCxnSpPr>
          <p:nvPr/>
        </p:nvCxnSpPr>
        <p:spPr>
          <a:xfrm flipH="1">
            <a:off x="7808590" y="2285680"/>
            <a:ext cx="413556" cy="57724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A54B1A6-3FEF-4BC1-94BC-728C8EC0FA46}"/>
              </a:ext>
            </a:extLst>
          </p:cNvPr>
          <p:cNvCxnSpPr>
            <a:cxnSpLocks/>
            <a:stCxn id="95" idx="2"/>
            <a:endCxn id="11" idx="6"/>
          </p:cNvCxnSpPr>
          <p:nvPr/>
        </p:nvCxnSpPr>
        <p:spPr>
          <a:xfrm flipH="1">
            <a:off x="7977103" y="2904092"/>
            <a:ext cx="618717" cy="3643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CD868DD-CD19-4ADB-BAA6-C856325052A6}"/>
              </a:ext>
            </a:extLst>
          </p:cNvPr>
          <p:cNvCxnSpPr>
            <a:cxnSpLocks/>
            <a:stCxn id="97" idx="2"/>
            <a:endCxn id="11" idx="5"/>
          </p:cNvCxnSpPr>
          <p:nvPr/>
        </p:nvCxnSpPr>
        <p:spPr>
          <a:xfrm flipH="1" flipV="1">
            <a:off x="7808590" y="3673986"/>
            <a:ext cx="770626" cy="49507"/>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99C34C75-2D7C-412A-BA16-1981CF660DAE}"/>
              </a:ext>
            </a:extLst>
          </p:cNvPr>
          <p:cNvSpPr txBox="1"/>
          <p:nvPr/>
        </p:nvSpPr>
        <p:spPr>
          <a:xfrm>
            <a:off x="8723144" y="3887404"/>
            <a:ext cx="358600" cy="369332"/>
          </a:xfrm>
          <a:prstGeom prst="rect">
            <a:avLst/>
          </a:prstGeom>
          <a:noFill/>
        </p:spPr>
        <p:txBody>
          <a:bodyPr wrap="square" rtlCol="0">
            <a:spAutoFit/>
          </a:bodyPr>
          <a:lstStyle/>
          <a:p>
            <a:r>
              <a:rPr lang="en-US" dirty="0"/>
              <a:t>… </a:t>
            </a:r>
          </a:p>
        </p:txBody>
      </p:sp>
      <p:grpSp>
        <p:nvGrpSpPr>
          <p:cNvPr id="35" name="Group 34">
            <a:extLst>
              <a:ext uri="{FF2B5EF4-FFF2-40B4-BE49-F238E27FC236}">
                <a16:creationId xmlns:a16="http://schemas.microsoft.com/office/drawing/2014/main" id="{588B81F3-C544-4CCA-8AB4-0629A990E4AA}"/>
              </a:ext>
            </a:extLst>
          </p:cNvPr>
          <p:cNvGrpSpPr/>
          <p:nvPr/>
        </p:nvGrpSpPr>
        <p:grpSpPr>
          <a:xfrm>
            <a:off x="8129998" y="1745631"/>
            <a:ext cx="629224" cy="632707"/>
            <a:chOff x="8445694" y="1919889"/>
            <a:chExt cx="629224" cy="632707"/>
          </a:xfrm>
        </p:grpSpPr>
        <p:sp>
          <p:nvSpPr>
            <p:cNvPr id="89" name="Flowchart: Connector 88">
              <a:extLst>
                <a:ext uri="{FF2B5EF4-FFF2-40B4-BE49-F238E27FC236}">
                  <a16:creationId xmlns:a16="http://schemas.microsoft.com/office/drawing/2014/main" id="{D94A7DEF-C6F3-4C92-8BA9-CAE2B94C01B9}"/>
                </a:ext>
              </a:extLst>
            </p:cNvPr>
            <p:cNvSpPr/>
            <p:nvPr/>
          </p:nvSpPr>
          <p:spPr>
            <a:xfrm>
              <a:off x="8445694" y="1919889"/>
              <a:ext cx="629224" cy="63270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0" rIns="0" bIns="0" numCol="1" spcCol="0" rtlCol="0" fromWordArt="0" anchor="ctr" anchorCtr="0" forceAA="0" compatLnSpc="1">
              <a:prstTxWarp prst="textNoShape">
                <a:avLst/>
              </a:prstTxWarp>
              <a:noAutofit/>
            </a:bodyPr>
            <a:lstStyle/>
            <a:p>
              <a:pPr algn="ctr"/>
              <a:r>
                <a:rPr lang="en-US" sz="600" b="1" dirty="0">
                  <a:solidFill>
                    <a:schemeClr val="tx1"/>
                  </a:solidFill>
                </a:rPr>
                <a:t>Maritime &amp; Port</a:t>
              </a:r>
            </a:p>
          </p:txBody>
        </p:sp>
        <p:pic>
          <p:nvPicPr>
            <p:cNvPr id="787486" name="Picture 30" descr="Port ">
              <a:extLst>
                <a:ext uri="{FF2B5EF4-FFF2-40B4-BE49-F238E27FC236}">
                  <a16:creationId xmlns:a16="http://schemas.microsoft.com/office/drawing/2014/main" id="{E0600848-CB1E-48DD-AF82-89F016E0B9F3}"/>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639699" y="2003119"/>
              <a:ext cx="241214" cy="241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7371DFEB-9523-4362-9170-90FDC4314AAA}"/>
              </a:ext>
            </a:extLst>
          </p:cNvPr>
          <p:cNvGrpSpPr/>
          <p:nvPr/>
        </p:nvGrpSpPr>
        <p:grpSpPr>
          <a:xfrm>
            <a:off x="8595820" y="2587738"/>
            <a:ext cx="629224" cy="632707"/>
            <a:chOff x="8595820" y="2587738"/>
            <a:chExt cx="629224" cy="632707"/>
          </a:xfrm>
        </p:grpSpPr>
        <p:sp>
          <p:nvSpPr>
            <p:cNvPr id="95" name="Flowchart: Connector 94">
              <a:extLst>
                <a:ext uri="{FF2B5EF4-FFF2-40B4-BE49-F238E27FC236}">
                  <a16:creationId xmlns:a16="http://schemas.microsoft.com/office/drawing/2014/main" id="{ADED264A-30FB-49A7-B3B4-DA5337EAED70}"/>
                </a:ext>
              </a:extLst>
            </p:cNvPr>
            <p:cNvSpPr/>
            <p:nvPr/>
          </p:nvSpPr>
          <p:spPr>
            <a:xfrm>
              <a:off x="8595820" y="2587738"/>
              <a:ext cx="629224" cy="63270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0" rIns="0" bIns="0" numCol="1" spcCol="0" rtlCol="0" fromWordArt="0" anchor="ctr" anchorCtr="0" forceAA="0" compatLnSpc="1">
              <a:prstTxWarp prst="textNoShape">
                <a:avLst/>
              </a:prstTxWarp>
              <a:noAutofit/>
            </a:bodyPr>
            <a:lstStyle/>
            <a:p>
              <a:pPr algn="ctr"/>
              <a:r>
                <a:rPr lang="en-US" sz="600" b="1" dirty="0">
                  <a:solidFill>
                    <a:schemeClr val="tx1"/>
                  </a:solidFill>
                </a:rPr>
                <a:t>Supply Chain &amp; Logistics</a:t>
              </a:r>
            </a:p>
          </p:txBody>
        </p:sp>
        <p:pic>
          <p:nvPicPr>
            <p:cNvPr id="787488" name="Picture 32" descr="Supply chain management ">
              <a:extLst>
                <a:ext uri="{FF2B5EF4-FFF2-40B4-BE49-F238E27FC236}">
                  <a16:creationId xmlns:a16="http://schemas.microsoft.com/office/drawing/2014/main" id="{4CE7D839-AFDE-4289-BE7E-847578686E1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789825" y="2668422"/>
              <a:ext cx="241214" cy="241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E0769D13-81B8-49DC-B4A7-9D30ED7C3915}"/>
              </a:ext>
            </a:extLst>
          </p:cNvPr>
          <p:cNvGrpSpPr/>
          <p:nvPr/>
        </p:nvGrpSpPr>
        <p:grpSpPr>
          <a:xfrm>
            <a:off x="8607676" y="5045389"/>
            <a:ext cx="629224" cy="632707"/>
            <a:chOff x="4877886" y="5804699"/>
            <a:chExt cx="629224" cy="632707"/>
          </a:xfrm>
        </p:grpSpPr>
        <p:sp>
          <p:nvSpPr>
            <p:cNvPr id="79" name="Flowchart: Connector 78">
              <a:extLst>
                <a:ext uri="{FF2B5EF4-FFF2-40B4-BE49-F238E27FC236}">
                  <a16:creationId xmlns:a16="http://schemas.microsoft.com/office/drawing/2014/main" id="{68D60D99-FB31-4E9A-900F-5056E0130196}"/>
                </a:ext>
              </a:extLst>
            </p:cNvPr>
            <p:cNvSpPr/>
            <p:nvPr/>
          </p:nvSpPr>
          <p:spPr>
            <a:xfrm>
              <a:off x="4877886" y="5804699"/>
              <a:ext cx="629224" cy="63270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0" rIns="0" bIns="0" numCol="1" spcCol="0" rtlCol="0" fromWordArt="0" anchor="ctr" anchorCtr="0" forceAA="0" compatLnSpc="1">
              <a:prstTxWarp prst="textNoShape">
                <a:avLst/>
              </a:prstTxWarp>
              <a:noAutofit/>
            </a:bodyPr>
            <a:lstStyle/>
            <a:p>
              <a:pPr algn="ctr"/>
              <a:r>
                <a:rPr lang="en-US" sz="600" b="1" dirty="0">
                  <a:solidFill>
                    <a:schemeClr val="tx1"/>
                  </a:solidFill>
                </a:rPr>
                <a:t>Ministry of Transport</a:t>
              </a:r>
            </a:p>
          </p:txBody>
        </p:sp>
        <p:pic>
          <p:nvPicPr>
            <p:cNvPr id="787480" name="Picture 24" descr="Image result for saudi ministry of transport logo">
              <a:extLst>
                <a:ext uri="{FF2B5EF4-FFF2-40B4-BE49-F238E27FC236}">
                  <a16:creationId xmlns:a16="http://schemas.microsoft.com/office/drawing/2014/main" id="{EDBEB7E1-EC69-4071-A59C-5CA25D07AC4B}"/>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5070281" y="5917556"/>
              <a:ext cx="225831" cy="228170"/>
            </a:xfrm>
            <a:prstGeom prst="rect">
              <a:avLst/>
            </a:prstGeom>
            <a:noFill/>
            <a:extLst>
              <a:ext uri="{909E8E84-426E-40DD-AFC4-6F175D3DCCD1}">
                <a14:hiddenFill xmlns:a14="http://schemas.microsoft.com/office/drawing/2010/main">
                  <a:solidFill>
                    <a:srgbClr val="FFFFFF"/>
                  </a:solidFill>
                </a14:hiddenFill>
              </a:ext>
            </a:extLst>
          </p:spPr>
        </p:pic>
      </p:grpSp>
      <p:sp>
        <p:nvSpPr>
          <p:cNvPr id="107" name="Rectangle 106">
            <a:extLst>
              <a:ext uri="{FF2B5EF4-FFF2-40B4-BE49-F238E27FC236}">
                <a16:creationId xmlns:a16="http://schemas.microsoft.com/office/drawing/2014/main" id="{4F25704C-79E2-4A58-915A-745B4EBBC3C6}"/>
              </a:ext>
            </a:extLst>
          </p:cNvPr>
          <p:cNvSpPr/>
          <p:nvPr/>
        </p:nvSpPr>
        <p:spPr>
          <a:xfrm>
            <a:off x="9343294" y="5069682"/>
            <a:ext cx="2110321" cy="47760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900" b="1" i="1" dirty="0">
                <a:solidFill>
                  <a:schemeClr val="bg1">
                    <a:lumMod val="50000"/>
                  </a:schemeClr>
                </a:solidFill>
              </a:rPr>
              <a:t>Oversee all transport nodes across the Kingdom including roads, railways, and ports </a:t>
            </a:r>
            <a:r>
              <a:rPr lang="en-US" sz="900" i="1" dirty="0">
                <a:solidFill>
                  <a:schemeClr val="bg1">
                    <a:lumMod val="50000"/>
                  </a:schemeClr>
                </a:solidFill>
              </a:rPr>
              <a:t>(e.g., conducts transportation planning, budgeting, etc.)</a:t>
            </a:r>
          </a:p>
        </p:txBody>
      </p:sp>
      <p:sp>
        <p:nvSpPr>
          <p:cNvPr id="109" name="Rectangle 108">
            <a:extLst>
              <a:ext uri="{FF2B5EF4-FFF2-40B4-BE49-F238E27FC236}">
                <a16:creationId xmlns:a16="http://schemas.microsoft.com/office/drawing/2014/main" id="{B1A00C35-C63F-4563-89C4-631A50FE25FB}"/>
              </a:ext>
            </a:extLst>
          </p:cNvPr>
          <p:cNvSpPr/>
          <p:nvPr/>
        </p:nvSpPr>
        <p:spPr>
          <a:xfrm>
            <a:off x="8805776" y="1691041"/>
            <a:ext cx="2110321" cy="52412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900" b="1" i="1" dirty="0">
                <a:solidFill>
                  <a:schemeClr val="bg1">
                    <a:lumMod val="50000"/>
                  </a:schemeClr>
                </a:solidFill>
              </a:rPr>
              <a:t>Encompass a state-of-the-art and fully automated floating infrastructure which will be a key contributor to NEOM and OXAGON’s economies </a:t>
            </a:r>
          </a:p>
        </p:txBody>
      </p:sp>
      <p:sp>
        <p:nvSpPr>
          <p:cNvPr id="110" name="Rectangle 109">
            <a:extLst>
              <a:ext uri="{FF2B5EF4-FFF2-40B4-BE49-F238E27FC236}">
                <a16:creationId xmlns:a16="http://schemas.microsoft.com/office/drawing/2014/main" id="{F650DFC4-2A11-49E8-B76E-16BAB327DABC}"/>
              </a:ext>
            </a:extLst>
          </p:cNvPr>
          <p:cNvSpPr/>
          <p:nvPr/>
        </p:nvSpPr>
        <p:spPr>
          <a:xfrm>
            <a:off x="9264005" y="2563643"/>
            <a:ext cx="2110321" cy="59663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900" b="1" i="1" dirty="0">
                <a:solidFill>
                  <a:schemeClr val="bg1">
                    <a:lumMod val="50000"/>
                  </a:schemeClr>
                </a:solidFill>
              </a:rPr>
              <a:t>Host a fully integrated port and supply chain controlled by a single digital platform to allow for real time planning and on-time deliveries</a:t>
            </a:r>
          </a:p>
        </p:txBody>
      </p:sp>
      <p:sp>
        <p:nvSpPr>
          <p:cNvPr id="111" name="Rectangle 110">
            <a:extLst>
              <a:ext uri="{FF2B5EF4-FFF2-40B4-BE49-F238E27FC236}">
                <a16:creationId xmlns:a16="http://schemas.microsoft.com/office/drawing/2014/main" id="{7F910E1A-39E2-4142-953D-6A0B3C2D34EB}"/>
              </a:ext>
            </a:extLst>
          </p:cNvPr>
          <p:cNvSpPr/>
          <p:nvPr/>
        </p:nvSpPr>
        <p:spPr>
          <a:xfrm>
            <a:off x="9225044" y="3476625"/>
            <a:ext cx="2346823" cy="596635"/>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900" b="1" i="1" dirty="0">
                <a:solidFill>
                  <a:schemeClr val="bg1">
                    <a:lumMod val="50000"/>
                  </a:schemeClr>
                </a:solidFill>
              </a:rPr>
              <a:t>Represent NEOM’s hub for advanced and clean manufacturing using innovative and breakthrough technologies</a:t>
            </a:r>
          </a:p>
        </p:txBody>
      </p:sp>
      <p:sp>
        <p:nvSpPr>
          <p:cNvPr id="76" name="STAMP">
            <a:extLst>
              <a:ext uri="{FF2B5EF4-FFF2-40B4-BE49-F238E27FC236}">
                <a16:creationId xmlns:a16="http://schemas.microsoft.com/office/drawing/2014/main" id="{3782C9AD-7D09-4363-A11F-02274544E90B}"/>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80" name="STAMP">
            <a:extLst>
              <a:ext uri="{FF2B5EF4-FFF2-40B4-BE49-F238E27FC236}">
                <a16:creationId xmlns:a16="http://schemas.microsoft.com/office/drawing/2014/main" id="{BE6131D9-0D52-49A3-AFE7-4548497AEBC0}"/>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grpSp>
        <p:nvGrpSpPr>
          <p:cNvPr id="102" name="Group 101">
            <a:extLst>
              <a:ext uri="{FF2B5EF4-FFF2-40B4-BE49-F238E27FC236}">
                <a16:creationId xmlns:a16="http://schemas.microsoft.com/office/drawing/2014/main" id="{A8E2BA1A-EDF1-47C2-B8E9-0294CB3E7BAD}"/>
              </a:ext>
            </a:extLst>
          </p:cNvPr>
          <p:cNvGrpSpPr/>
          <p:nvPr/>
        </p:nvGrpSpPr>
        <p:grpSpPr>
          <a:xfrm>
            <a:off x="8579216" y="3407139"/>
            <a:ext cx="629224" cy="632707"/>
            <a:chOff x="8491656" y="3304384"/>
            <a:chExt cx="629224" cy="632707"/>
          </a:xfrm>
        </p:grpSpPr>
        <p:sp>
          <p:nvSpPr>
            <p:cNvPr id="97" name="Flowchart: Connector 96">
              <a:extLst>
                <a:ext uri="{FF2B5EF4-FFF2-40B4-BE49-F238E27FC236}">
                  <a16:creationId xmlns:a16="http://schemas.microsoft.com/office/drawing/2014/main" id="{5B6B6EF5-4620-4668-9959-B963C4C4B9FF}"/>
                </a:ext>
              </a:extLst>
            </p:cNvPr>
            <p:cNvSpPr/>
            <p:nvPr/>
          </p:nvSpPr>
          <p:spPr>
            <a:xfrm>
              <a:off x="8491656" y="3304384"/>
              <a:ext cx="629224" cy="63270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0" rIns="0" bIns="0" numCol="1" spcCol="0" rtlCol="0" fromWordArt="0" anchor="ctr" anchorCtr="0" forceAA="0" compatLnSpc="1">
              <a:prstTxWarp prst="textNoShape">
                <a:avLst/>
              </a:prstTxWarp>
              <a:noAutofit/>
            </a:bodyPr>
            <a:lstStyle/>
            <a:p>
              <a:pPr algn="ctr"/>
              <a:r>
                <a:rPr lang="en-US" sz="600" b="1" dirty="0">
                  <a:solidFill>
                    <a:schemeClr val="tx1"/>
                  </a:solidFill>
                </a:rPr>
                <a:t>Clean Manufact-uring</a:t>
              </a:r>
            </a:p>
          </p:txBody>
        </p:sp>
        <p:pic>
          <p:nvPicPr>
            <p:cNvPr id="787497" name="Picture 41" descr="Power plant ">
              <a:extLst>
                <a:ext uri="{FF2B5EF4-FFF2-40B4-BE49-F238E27FC236}">
                  <a16:creationId xmlns:a16="http://schemas.microsoft.com/office/drawing/2014/main" id="{8C858F9E-0207-4D64-9ADF-A4A5C900BA84}"/>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8680359" y="3352075"/>
              <a:ext cx="241214" cy="2412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E44265D3-B825-4659-A238-5A183DB373F3}"/>
              </a:ext>
            </a:extLst>
          </p:cNvPr>
          <p:cNvGrpSpPr/>
          <p:nvPr/>
        </p:nvGrpSpPr>
        <p:grpSpPr>
          <a:xfrm>
            <a:off x="1606848" y="44165"/>
            <a:ext cx="6599473" cy="276999"/>
            <a:chOff x="1606848" y="44165"/>
            <a:chExt cx="6599473" cy="276999"/>
          </a:xfrm>
        </p:grpSpPr>
        <p:sp>
          <p:nvSpPr>
            <p:cNvPr id="83" name="Rectangle: Rounded Corners 82">
              <a:extLst>
                <a:ext uri="{FF2B5EF4-FFF2-40B4-BE49-F238E27FC236}">
                  <a16:creationId xmlns:a16="http://schemas.microsoft.com/office/drawing/2014/main" id="{58C02293-669B-47E2-AFE7-46B998386A50}"/>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1.1</a:t>
              </a:r>
            </a:p>
          </p:txBody>
        </p:sp>
        <p:sp>
          <p:nvSpPr>
            <p:cNvPr id="84" name="TextBox 83">
              <a:extLst>
                <a:ext uri="{FF2B5EF4-FFF2-40B4-BE49-F238E27FC236}">
                  <a16:creationId xmlns:a16="http://schemas.microsoft.com/office/drawing/2014/main" id="{21337661-DFA7-4AEA-BD1E-5A0C33B05D05}"/>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Understand the Current State of NEOM and OXAGON Overall Business Strategy and Drivers</a:t>
              </a:r>
            </a:p>
          </p:txBody>
        </p:sp>
      </p:grpSp>
      <p:cxnSp>
        <p:nvCxnSpPr>
          <p:cNvPr id="108" name="Straight Connector 107">
            <a:extLst>
              <a:ext uri="{FF2B5EF4-FFF2-40B4-BE49-F238E27FC236}">
                <a16:creationId xmlns:a16="http://schemas.microsoft.com/office/drawing/2014/main" id="{FB18A5A6-725B-4D49-BC63-55C9B3E09302}"/>
              </a:ext>
            </a:extLst>
          </p:cNvPr>
          <p:cNvCxnSpPr>
            <a:cxnSpLocks noChangeAspect="1"/>
            <a:stCxn id="18" idx="3"/>
            <a:endCxn id="41" idx="7"/>
          </p:cNvCxnSpPr>
          <p:nvPr/>
        </p:nvCxnSpPr>
        <p:spPr>
          <a:xfrm flipH="1">
            <a:off x="3744940" y="3673986"/>
            <a:ext cx="638471" cy="914472"/>
          </a:xfrm>
          <a:prstGeom prst="line">
            <a:avLst/>
          </a:prstGeom>
        </p:spPr>
        <p:style>
          <a:lnRef idx="1">
            <a:schemeClr val="accent1"/>
          </a:lnRef>
          <a:fillRef idx="0">
            <a:schemeClr val="accent1"/>
          </a:fillRef>
          <a:effectRef idx="0">
            <a:schemeClr val="accent1"/>
          </a:effectRef>
          <a:fontRef idx="minor">
            <a:schemeClr val="tx1"/>
          </a:fontRef>
        </p:style>
      </p:cxnSp>
      <p:pic>
        <p:nvPicPr>
          <p:cNvPr id="787503" name="Picture 47" descr="Ministry of Industry and Mineral Resources | LinkedIn">
            <a:extLst>
              <a:ext uri="{FF2B5EF4-FFF2-40B4-BE49-F238E27FC236}">
                <a16:creationId xmlns:a16="http://schemas.microsoft.com/office/drawing/2014/main" id="{118CD8D3-3E3D-4C08-95BB-185AEA42D674}"/>
              </a:ext>
            </a:extLst>
          </p:cNvPr>
          <p:cNvPicPr>
            <a:picLocks noChangeAspect="1" noChangeArrowheads="1"/>
          </p:cNvPicPr>
          <p:nvPr/>
        </p:nvPicPr>
        <p:blipFill>
          <a:blip r:embed="rId15" cstate="email">
            <a:clrChange>
              <a:clrFrom>
                <a:srgbClr val="E4E4E4"/>
              </a:clrFrom>
              <a:clrTo>
                <a:srgbClr val="E4E4E4">
                  <a:alpha val="0"/>
                </a:srgbClr>
              </a:clrTo>
            </a:clrChange>
            <a:extLst>
              <a:ext uri="{28A0092B-C50C-407E-A947-70E740481C1C}">
                <a14:useLocalDpi xmlns:a14="http://schemas.microsoft.com/office/drawing/2010/main"/>
              </a:ext>
            </a:extLst>
          </a:blip>
          <a:srcRect/>
          <a:stretch>
            <a:fillRect/>
          </a:stretch>
        </p:blipFill>
        <p:spPr bwMode="auto">
          <a:xfrm>
            <a:off x="8478383" y="4339680"/>
            <a:ext cx="159840" cy="15984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04" descr="image">
            <a:extLst>
              <a:ext uri="{FF2B5EF4-FFF2-40B4-BE49-F238E27FC236}">
                <a16:creationId xmlns:a16="http://schemas.microsoft.com/office/drawing/2014/main" id="{FB748FF9-B1C3-4537-B8CA-0D958C7751BE}"/>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l="18214" t="9249" r="18739" b="39639"/>
          <a:stretch/>
        </p:blipFill>
        <p:spPr bwMode="auto">
          <a:xfrm>
            <a:off x="5783365" y="3789157"/>
            <a:ext cx="616737" cy="630443"/>
          </a:xfrm>
          <a:prstGeom prst="rect">
            <a:avLst/>
          </a:prstGeom>
          <a:noFill/>
          <a:extLst>
            <a:ext uri="{909E8E84-426E-40DD-AFC4-6F175D3DCCD1}">
              <a14:hiddenFill xmlns:a14="http://schemas.microsoft.com/office/drawing/2010/main">
                <a:solidFill>
                  <a:srgbClr val="FFFFFF"/>
                </a:solidFill>
              </a14:hiddenFill>
            </a:ext>
          </a:extLst>
        </p:spPr>
      </p:pic>
      <p:sp>
        <p:nvSpPr>
          <p:cNvPr id="86" name="Flowchart: Connector 85">
            <a:extLst>
              <a:ext uri="{FF2B5EF4-FFF2-40B4-BE49-F238E27FC236}">
                <a16:creationId xmlns:a16="http://schemas.microsoft.com/office/drawing/2014/main" id="{FD99D7B3-5937-4545-8546-EA0052D78E2A}"/>
              </a:ext>
            </a:extLst>
          </p:cNvPr>
          <p:cNvSpPr>
            <a:spLocks noChangeAspect="1"/>
          </p:cNvSpPr>
          <p:nvPr/>
        </p:nvSpPr>
        <p:spPr>
          <a:xfrm>
            <a:off x="3720993" y="1831749"/>
            <a:ext cx="629224" cy="632707"/>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74320" rIns="0" bIns="0" numCol="1" spcCol="0" rtlCol="0" fromWordArt="0" anchor="ctr" anchorCtr="0" forceAA="0" compatLnSpc="1">
            <a:prstTxWarp prst="textNoShape">
              <a:avLst/>
            </a:prstTxWarp>
            <a:noAutofit/>
          </a:bodyPr>
          <a:lstStyle/>
          <a:p>
            <a:pPr algn="ctr"/>
            <a:r>
              <a:rPr lang="en-US" sz="600" b="1" dirty="0">
                <a:solidFill>
                  <a:schemeClr val="tx1"/>
                </a:solidFill>
              </a:rPr>
              <a:t>HCIS </a:t>
            </a:r>
          </a:p>
        </p:txBody>
      </p:sp>
      <p:cxnSp>
        <p:nvCxnSpPr>
          <p:cNvPr id="90" name="Straight Connector 89">
            <a:extLst>
              <a:ext uri="{FF2B5EF4-FFF2-40B4-BE49-F238E27FC236}">
                <a16:creationId xmlns:a16="http://schemas.microsoft.com/office/drawing/2014/main" id="{9E23762A-ED18-49EB-AD1A-CDC53BFC3FE2}"/>
              </a:ext>
            </a:extLst>
          </p:cNvPr>
          <p:cNvCxnSpPr>
            <a:cxnSpLocks noChangeAspect="1"/>
            <a:stCxn id="18" idx="0"/>
            <a:endCxn id="86" idx="5"/>
          </p:cNvCxnSpPr>
          <p:nvPr/>
        </p:nvCxnSpPr>
        <p:spPr>
          <a:xfrm flipH="1" flipV="1">
            <a:off x="4258069" y="2371798"/>
            <a:ext cx="532170" cy="323147"/>
          </a:xfrm>
          <a:prstGeom prst="line">
            <a:avLst/>
          </a:prstGeom>
        </p:spPr>
        <p:style>
          <a:lnRef idx="1">
            <a:schemeClr val="accent1"/>
          </a:lnRef>
          <a:fillRef idx="0">
            <a:schemeClr val="accent1"/>
          </a:fillRef>
          <a:effectRef idx="0">
            <a:schemeClr val="accent1"/>
          </a:effectRef>
          <a:fontRef idx="minor">
            <a:schemeClr val="tx1"/>
          </a:fontRef>
        </p:style>
      </p:cxnSp>
      <p:pic>
        <p:nvPicPr>
          <p:cNvPr id="797704" name="Picture 8" descr="NDMO">
            <a:extLst>
              <a:ext uri="{FF2B5EF4-FFF2-40B4-BE49-F238E27FC236}">
                <a16:creationId xmlns:a16="http://schemas.microsoft.com/office/drawing/2014/main" id="{E5999DEA-9160-4E21-8526-A3122705F42C}"/>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3324753" y="2599189"/>
            <a:ext cx="299898" cy="279305"/>
          </a:xfrm>
          <a:prstGeom prst="rect">
            <a:avLst/>
          </a:prstGeom>
          <a:noFill/>
          <a:extLst>
            <a:ext uri="{909E8E84-426E-40DD-AFC4-6F175D3DCCD1}">
              <a14:hiddenFill xmlns:a14="http://schemas.microsoft.com/office/drawing/2010/main">
                <a:solidFill>
                  <a:srgbClr val="FFFFFF"/>
                </a:solidFill>
              </a14:hiddenFill>
            </a:ext>
          </a:extLst>
        </p:spPr>
      </p:pic>
      <p:pic>
        <p:nvPicPr>
          <p:cNvPr id="797706" name="Picture 10" descr="The High Commission for Industrial Security (HCIS) - SGW Consulting">
            <a:extLst>
              <a:ext uri="{FF2B5EF4-FFF2-40B4-BE49-F238E27FC236}">
                <a16:creationId xmlns:a16="http://schemas.microsoft.com/office/drawing/2014/main" id="{B65C8435-89FC-4708-AB77-877701297A24}"/>
              </a:ext>
            </a:extLst>
          </p:cNvPr>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3877813" y="1907559"/>
            <a:ext cx="315585" cy="295284"/>
          </a:xfrm>
          <a:prstGeom prst="rect">
            <a:avLst/>
          </a:prstGeom>
          <a:noFill/>
          <a:extLst>
            <a:ext uri="{909E8E84-426E-40DD-AFC4-6F175D3DCCD1}">
              <a14:hiddenFill xmlns:a14="http://schemas.microsoft.com/office/drawing/2010/main">
                <a:solidFill>
                  <a:srgbClr val="FFFFFF"/>
                </a:solidFill>
              </a14:hiddenFill>
            </a:ext>
          </a:extLst>
        </p:spPr>
      </p:pic>
      <p:sp>
        <p:nvSpPr>
          <p:cNvPr id="113" name="Rectangle 112">
            <a:extLst>
              <a:ext uri="{FF2B5EF4-FFF2-40B4-BE49-F238E27FC236}">
                <a16:creationId xmlns:a16="http://schemas.microsoft.com/office/drawing/2014/main" id="{4BB4352A-6CF3-45CF-98A8-56D40E5BD43A}"/>
              </a:ext>
            </a:extLst>
          </p:cNvPr>
          <p:cNvSpPr/>
          <p:nvPr/>
        </p:nvSpPr>
        <p:spPr bwMode="auto">
          <a:xfrm>
            <a:off x="704428" y="68528"/>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92BF6DB6-331E-4430-908C-270E9BC8143E}"/>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5" name="Rectangle 114">
            <a:extLst>
              <a:ext uri="{FF2B5EF4-FFF2-40B4-BE49-F238E27FC236}">
                <a16:creationId xmlns:a16="http://schemas.microsoft.com/office/drawing/2014/main" id="{ACE298F3-3AC0-4A34-AD91-FC5AEA58E750}"/>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6" name="Rectangle 115">
            <a:extLst>
              <a:ext uri="{FF2B5EF4-FFF2-40B4-BE49-F238E27FC236}">
                <a16:creationId xmlns:a16="http://schemas.microsoft.com/office/drawing/2014/main" id="{BC5D39AE-E155-4E4B-B1CD-EE773BA26B90}"/>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17" name="Rectangle 116">
            <a:extLst>
              <a:ext uri="{FF2B5EF4-FFF2-40B4-BE49-F238E27FC236}">
                <a16:creationId xmlns:a16="http://schemas.microsoft.com/office/drawing/2014/main" id="{403899D4-55E4-41E8-82DA-F0FFBE5E5B93}"/>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8" name="Rectangle 117">
            <a:extLst>
              <a:ext uri="{FF2B5EF4-FFF2-40B4-BE49-F238E27FC236}">
                <a16:creationId xmlns:a16="http://schemas.microsoft.com/office/drawing/2014/main" id="{1A67E0AB-EA1A-4AB5-A1D5-02D353DA69AF}"/>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9" name="Rectangle 118">
            <a:extLst>
              <a:ext uri="{FF2B5EF4-FFF2-40B4-BE49-F238E27FC236}">
                <a16:creationId xmlns:a16="http://schemas.microsoft.com/office/drawing/2014/main" id="{763E8C5E-3D60-4350-A2C3-F065067520FC}"/>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20" name="Rectangle 119">
            <a:extLst>
              <a:ext uri="{FF2B5EF4-FFF2-40B4-BE49-F238E27FC236}">
                <a16:creationId xmlns:a16="http://schemas.microsoft.com/office/drawing/2014/main" id="{AEDEAC27-A864-4DAF-AB8D-55EEBECE6822}"/>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21" name="Rectangle 120">
            <a:extLst>
              <a:ext uri="{FF2B5EF4-FFF2-40B4-BE49-F238E27FC236}">
                <a16:creationId xmlns:a16="http://schemas.microsoft.com/office/drawing/2014/main" id="{1DA1C42D-DF98-44F2-9168-D1C8F01BE2EB}"/>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2" name="Rectangle 121">
            <a:extLst>
              <a:ext uri="{FF2B5EF4-FFF2-40B4-BE49-F238E27FC236}">
                <a16:creationId xmlns:a16="http://schemas.microsoft.com/office/drawing/2014/main" id="{0B10FE99-8236-4D2B-A37D-D37749ACFFEC}"/>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23" name="Rectangle 122">
            <a:extLst>
              <a:ext uri="{FF2B5EF4-FFF2-40B4-BE49-F238E27FC236}">
                <a16:creationId xmlns:a16="http://schemas.microsoft.com/office/drawing/2014/main" id="{60E9DACD-43D0-4733-84C6-4269DB78AB30}"/>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4" name="Rectangle 123">
            <a:extLst>
              <a:ext uri="{FF2B5EF4-FFF2-40B4-BE49-F238E27FC236}">
                <a16:creationId xmlns:a16="http://schemas.microsoft.com/office/drawing/2014/main" id="{C89A7D66-B574-4725-AB94-EE1CF2EDD621}"/>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5" name="Rectangle 124">
            <a:extLst>
              <a:ext uri="{FF2B5EF4-FFF2-40B4-BE49-F238E27FC236}">
                <a16:creationId xmlns:a16="http://schemas.microsoft.com/office/drawing/2014/main" id="{9FBA7BD7-6A0F-49A3-93DF-616D9393346B}"/>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6" name="Rectangle 125">
            <a:extLst>
              <a:ext uri="{FF2B5EF4-FFF2-40B4-BE49-F238E27FC236}">
                <a16:creationId xmlns:a16="http://schemas.microsoft.com/office/drawing/2014/main" id="{44D8C540-B82F-4987-8540-61C3B9CAF8A9}"/>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7" name="Rectangle 126">
            <a:extLst>
              <a:ext uri="{FF2B5EF4-FFF2-40B4-BE49-F238E27FC236}">
                <a16:creationId xmlns:a16="http://schemas.microsoft.com/office/drawing/2014/main" id="{074B3626-BE30-4CD7-BA96-C852C3101FE2}"/>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28" name="Footer Placeholder 2">
            <a:extLst>
              <a:ext uri="{FF2B5EF4-FFF2-40B4-BE49-F238E27FC236}">
                <a16:creationId xmlns:a16="http://schemas.microsoft.com/office/drawing/2014/main" id="{2B38FE31-323E-43B0-82AC-019FC92A7B3F}"/>
              </a:ext>
            </a:extLst>
          </p:cNvPr>
          <p:cNvSpPr txBox="1">
            <a:spLocks/>
          </p:cNvSpPr>
          <p:nvPr/>
        </p:nvSpPr>
        <p:spPr>
          <a:xfrm>
            <a:off x="762000" y="6324600"/>
            <a:ext cx="10277879" cy="21185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en-US" sz="700" b="0" i="1" u="none" strike="noStrike" kern="1200" cap="none" spc="0" normalizeH="0" baseline="0" noProof="0" dirty="0">
                <a:ln>
                  <a:noFill/>
                </a:ln>
                <a:solidFill>
                  <a:srgbClr val="243646"/>
                </a:solidFill>
                <a:effectLst/>
                <a:uLnTx/>
                <a:uFillTx/>
                <a:latin typeface="Georgia" panose="02040502050405020303" pitchFamily="18" charset="0"/>
              </a:rPr>
              <a:t>1) </a:t>
            </a:r>
            <a:r>
              <a:rPr kumimoji="0" lang="en-US" sz="700" b="0" i="1" u="none" strike="noStrike" kern="1200" cap="none" spc="0" normalizeH="0" baseline="0" noProof="0" dirty="0">
                <a:ln>
                  <a:noFill/>
                </a:ln>
                <a:solidFill>
                  <a:srgbClr val="243646"/>
                </a:solidFill>
                <a:effectLst/>
                <a:uLnTx/>
                <a:uFillTx/>
                <a:latin typeface="Georgia" charset="0"/>
              </a:rPr>
              <a:t>Non-</a:t>
            </a:r>
            <a:r>
              <a:rPr kumimoji="0" lang="en-US" sz="700" b="0" i="1" u="none" strike="noStrike" kern="1200" cap="none" spc="0" normalizeH="0" baseline="0" noProof="0" dirty="0" err="1">
                <a:ln>
                  <a:noFill/>
                </a:ln>
                <a:solidFill>
                  <a:srgbClr val="243646"/>
                </a:solidFill>
                <a:effectLst/>
                <a:uLnTx/>
                <a:uFillTx/>
                <a:latin typeface="Georgia" charset="0"/>
              </a:rPr>
              <a:t>Exhasutive</a:t>
            </a:r>
            <a:r>
              <a:rPr kumimoji="0" lang="en-US" sz="700" b="0" i="1" u="none" strike="noStrike" kern="1200" cap="none" spc="0" normalizeH="0" baseline="0" noProof="0" dirty="0">
                <a:ln>
                  <a:noFill/>
                </a:ln>
                <a:solidFill>
                  <a:srgbClr val="243646"/>
                </a:solidFill>
                <a:effectLst/>
                <a:uLnTx/>
                <a:uFillTx/>
                <a:latin typeface="Georgia" charset="0"/>
              </a:rPr>
              <a:t> list of OXAGON’s Business Units</a:t>
            </a:r>
          </a:p>
        </p:txBody>
      </p:sp>
      <p:sp>
        <p:nvSpPr>
          <p:cNvPr id="131" name="Footer Placeholder 2">
            <a:extLst>
              <a:ext uri="{FF2B5EF4-FFF2-40B4-BE49-F238E27FC236}">
                <a16:creationId xmlns:a16="http://schemas.microsoft.com/office/drawing/2014/main" id="{9D771C7D-7AD8-491E-B13F-F3C732FAB620}"/>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Source: NEOM; Booz Allen analysis</a:t>
            </a:r>
          </a:p>
          <a:p>
            <a:r>
              <a:rPr lang="en-US" dirty="0"/>
              <a:t>This document is confidential and intended solely for OXAGON in the context of Booz Allen's proposal review.</a:t>
            </a:r>
          </a:p>
        </p:txBody>
      </p:sp>
    </p:spTree>
    <p:extLst>
      <p:ext uri="{BB962C8B-B14F-4D97-AF65-F5344CB8AC3E}">
        <p14:creationId xmlns:p14="http://schemas.microsoft.com/office/powerpoint/2010/main" val="4294900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1.2, we will understand NEOM and OXAGON Regulatory Context</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761708" y="1112624"/>
            <a:ext cx="4668586" cy="215444"/>
          </a:xfrm>
        </p:spPr>
        <p:txBody>
          <a:bodyPr/>
          <a:lstStyle/>
          <a:p>
            <a:r>
              <a:rPr lang="en-US" dirty="0"/>
              <a:t>Step 1.2: Understand NEOM and OXAGON Regulatory Context</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1" indent="0" algn="l" defTabSz="914400" rtl="0" eaLnBrk="1" fontAlgn="auto" latinLnBrk="0" hangingPunct="1">
              <a:lnSpc>
                <a:spcPct val="150000"/>
              </a:lnSpc>
              <a:spcBef>
                <a:spcPts val="600"/>
              </a:spcBef>
              <a:spcAft>
                <a:spcPts val="0"/>
              </a:spcAft>
              <a:buClr>
                <a:srgbClr val="243646"/>
              </a:buClr>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Identify Relevant National Cybersecurity Regulations </a:t>
            </a:r>
          </a:p>
          <a:p>
            <a:pPr marL="171450" marR="0" lvl="1" indent="-171450" algn="l" defTabSz="914400" rtl="0" eaLnBrk="1" fontAlgn="auto" latinLnBrk="0" hangingPunct="1">
              <a:lnSpc>
                <a:spcPct val="150000"/>
              </a:lnSpc>
              <a:spcBef>
                <a:spcPts val="0"/>
              </a:spcBef>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Identify Relevant Cybersecurity regulations issued by NCA (e.g., Essential Cybersecurity Controls, Critical Systems Cybersecurity Controls, Operational Technology Cybersecurity Controls, and the Cloud Cybersecurity Controls), along regulations issued by the HCIS (e.g., Security Directives for Industrial Security, SEC-12 Cybersecurity) as well as any additional relevant authorities to OXAGON (e.g., </a:t>
            </a:r>
            <a:r>
              <a:rPr lang="en-US" sz="1200" dirty="0">
                <a:solidFill>
                  <a:srgbClr val="000000"/>
                </a:solidFill>
                <a:latin typeface="Calibri" panose="020F0502020204030204"/>
                <a:cs typeface="Arial" pitchFamily="34" charset="0"/>
              </a:rPr>
              <a:t>NEOM CISO Office, The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Saudi Authority for Data and Artificial Intelligence (SDAIA) and all relevant bodies linked to it such as The National Data Management Office (NDMO)) </a:t>
            </a:r>
          </a:p>
          <a:p>
            <a:pPr marL="171450" marR="0" lvl="1" indent="-171450" algn="l" defTabSz="914400" rtl="0" eaLnBrk="1" fontAlgn="auto" latinLnBrk="0" hangingPunct="1">
              <a:lnSpc>
                <a:spcPct val="150000"/>
              </a:lnSpc>
              <a:spcBef>
                <a:spcPts val="0"/>
              </a:spcBef>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Extract from these regulations a set of </a:t>
            </a:r>
            <a:r>
              <a:rPr lang="en-US" sz="1200" dirty="0">
                <a:solidFill>
                  <a:srgbClr val="000000"/>
                </a:solidFill>
                <a:latin typeface="Calibri" panose="020F0502020204030204"/>
                <a:cs typeface="Arial" pitchFamily="34" charset="0"/>
              </a:rPr>
              <a:t>Cybersecurity</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 requirements and controls applicable to OXAGON</a:t>
            </a:r>
          </a:p>
          <a:p>
            <a:pPr marL="171450" marR="0" lvl="1" indent="-171450" algn="l" defTabSz="914400" rtl="0" eaLnBrk="1" fontAlgn="auto" latinLnBrk="0" hangingPunct="1">
              <a:lnSpc>
                <a:spcPct val="150000"/>
              </a:lnSpc>
              <a:spcBef>
                <a:spcPts val="0"/>
              </a:spcBef>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Socialize the national and local Cybersecurity requirements and secure stakeholder alignment</a:t>
            </a:r>
          </a:p>
          <a:p>
            <a:pPr marL="0" marR="0" lvl="1" indent="0" algn="l" defTabSz="914400" rtl="0" eaLnBrk="1" fontAlgn="auto" latinLnBrk="0" hangingPunct="1">
              <a:lnSpc>
                <a:spcPct val="150000"/>
              </a:lnSpc>
              <a:spcBef>
                <a:spcPts val="600"/>
              </a:spcBef>
              <a:spcAft>
                <a:spcPts val="0"/>
              </a:spcAft>
              <a:buClr>
                <a:srgbClr val="243646"/>
              </a:buClr>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Identify Relevant International Standards and Best Practices</a:t>
            </a:r>
          </a:p>
          <a:p>
            <a:pPr marL="171450" marR="0" lvl="1" indent="-171450" algn="l" defTabSz="914400" rtl="0" eaLnBrk="1" fontAlgn="auto" latinLnBrk="0" hangingPunct="1">
              <a:lnSpc>
                <a:spcPct val="150000"/>
              </a:lnSpc>
              <a:spcBef>
                <a:spcPts val="0"/>
              </a:spcBef>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Identify and review Cybersecurity standards and best practices relevant to OXAGON (e.g., ISO 27001, NIST Cybersecurity Framework, IEC 62443, CIS Critical Controls)</a:t>
            </a:r>
          </a:p>
          <a:p>
            <a:pPr marL="171450" marR="0" lvl="1" indent="-171450" algn="l" defTabSz="914400" rtl="0" eaLnBrk="1" fontAlgn="auto" latinLnBrk="0" hangingPunct="1">
              <a:lnSpc>
                <a:spcPct val="150000"/>
              </a:lnSpc>
              <a:spcBef>
                <a:spcPts val="0"/>
              </a:spcBef>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Extract from these standards a set of best practices applicable to OXAGON</a:t>
            </a:r>
          </a:p>
          <a:p>
            <a:pPr marL="171450" marR="0" lvl="1" indent="-171450" algn="l" defTabSz="914400" rtl="0" eaLnBrk="1" fontAlgn="auto" latinLnBrk="0" hangingPunct="1">
              <a:lnSpc>
                <a:spcPct val="150000"/>
              </a:lnSpc>
              <a:spcBef>
                <a:spcPts val="0"/>
              </a:spcBef>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Consolidate a list of Cybersecurity requirements and best practices relevant to OXAGON, driving the development of its Cybersecurity framework and program</a:t>
            </a:r>
          </a:p>
          <a:p>
            <a:pPr marL="171450" marR="0" lvl="1" indent="-171450" algn="l" defTabSz="914400" rtl="0" eaLnBrk="1" fontAlgn="auto" latinLnBrk="0" hangingPunct="1">
              <a:lnSpc>
                <a:spcPct val="150000"/>
              </a:lnSpc>
              <a:spcBef>
                <a:spcPts val="0"/>
              </a:spcBef>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Socialize the Cybersecurity requirements and secure stakeholder alignment</a:t>
            </a:r>
          </a:p>
        </p:txBody>
      </p:sp>
      <p:grpSp>
        <p:nvGrpSpPr>
          <p:cNvPr id="3" name="Group 2">
            <a:extLst>
              <a:ext uri="{FF2B5EF4-FFF2-40B4-BE49-F238E27FC236}">
                <a16:creationId xmlns:a16="http://schemas.microsoft.com/office/drawing/2014/main" id="{7E865CFB-5D81-43D0-A233-1844E565EE34}"/>
              </a:ext>
            </a:extLst>
          </p:cNvPr>
          <p:cNvGrpSpPr/>
          <p:nvPr/>
        </p:nvGrpSpPr>
        <p:grpSpPr>
          <a:xfrm>
            <a:off x="9384181" y="3956896"/>
            <a:ext cx="2137935" cy="2342901"/>
            <a:chOff x="9386637" y="1503189"/>
            <a:chExt cx="2137935" cy="2342901"/>
          </a:xfrm>
        </p:grpSpPr>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lvl="1" indent="-171450">
                <a:spcAft>
                  <a:spcPts val="200"/>
                </a:spcAft>
                <a:buClr>
                  <a:srgbClr val="243646"/>
                </a:buClr>
                <a:buFont typeface="Wingdings" panose="05000000000000000000" pitchFamily="2" charset="2"/>
                <a:buChar char="§"/>
                <a:defRPr/>
              </a:pPr>
              <a:r>
                <a:rPr lang="en-US" sz="1200" dirty="0">
                  <a:solidFill>
                    <a:srgbClr val="000000"/>
                  </a:solidFill>
                  <a:latin typeface="Calibri" panose="020F0502020204030204"/>
                </a:rPr>
                <a:t>OXAGON Cybersecurity Regulatory Context </a:t>
              </a:r>
            </a:p>
            <a:p>
              <a:pPr marL="0" marR="0" lvl="1" algn="l" defTabSz="914400" rtl="0" eaLnBrk="1" fontAlgn="auto" latinLnBrk="0" hangingPunct="1">
                <a:lnSpc>
                  <a:spcPct val="100000"/>
                </a:lnSpc>
                <a:spcBef>
                  <a:spcPts val="0"/>
                </a:spcBef>
                <a:spcAft>
                  <a:spcPts val="200"/>
                </a:spcAft>
                <a:buClr>
                  <a:srgbClr val="243646"/>
                </a:buClr>
                <a:buSzTx/>
                <a:tabLst/>
                <a:defRPr/>
              </a:pPr>
              <a:endParaRPr lang="en-US" sz="1200" dirty="0">
                <a:solidFill>
                  <a:srgbClr val="000000"/>
                </a:solidFill>
                <a:latin typeface="Calibri" panose="020F0502020204030204"/>
              </a:endParaRPr>
            </a:p>
          </p:txBody>
        </p:sp>
      </p:grpSp>
      <p:sp>
        <p:nvSpPr>
          <p:cNvPr id="13" name="Rectangle 12">
            <a:extLst>
              <a:ext uri="{FF2B5EF4-FFF2-40B4-BE49-F238E27FC236}">
                <a16:creationId xmlns:a16="http://schemas.microsoft.com/office/drawing/2014/main" id="{2EDAC561-3F59-4566-ABD8-6C149E6082C1}"/>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5" name="Footer Placeholder 2">
            <a:extLst>
              <a:ext uri="{FF2B5EF4-FFF2-40B4-BE49-F238E27FC236}">
                <a16:creationId xmlns:a16="http://schemas.microsoft.com/office/drawing/2014/main" id="{A8FCFF90-5D8A-47A3-9BD5-1D3214CCC795}"/>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8" name="Rectangle: Rounded Corners 17">
            <a:extLst>
              <a:ext uri="{FF2B5EF4-FFF2-40B4-BE49-F238E27FC236}">
                <a16:creationId xmlns:a16="http://schemas.microsoft.com/office/drawing/2014/main" id="{C9311954-DD66-4823-BFCF-0492AF5B01D1}"/>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1.2</a:t>
            </a:r>
          </a:p>
        </p:txBody>
      </p:sp>
      <p:sp>
        <p:nvSpPr>
          <p:cNvPr id="21" name="TextBox 20">
            <a:extLst>
              <a:ext uri="{FF2B5EF4-FFF2-40B4-BE49-F238E27FC236}">
                <a16:creationId xmlns:a16="http://schemas.microsoft.com/office/drawing/2014/main" id="{B14FB8D0-C3AC-459E-9AE3-E02B12D27DC0}"/>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Understand NEOM and OXAGON Cybersecurity Regulatory Context</a:t>
            </a:r>
          </a:p>
        </p:txBody>
      </p:sp>
      <p:sp>
        <p:nvSpPr>
          <p:cNvPr id="16" name="Rectangle 15">
            <a:extLst>
              <a:ext uri="{FF2B5EF4-FFF2-40B4-BE49-F238E27FC236}">
                <a16:creationId xmlns:a16="http://schemas.microsoft.com/office/drawing/2014/main" id="{33040BEC-034B-42C5-BB67-7F2EDAE7A378}"/>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National Cybersecurity regulations (e.g.,</a:t>
            </a:r>
            <a:r>
              <a:rPr lang="en-US" sz="1200" kern="0" dirty="0">
                <a:solidFill>
                  <a:srgbClr val="000000"/>
                </a:solidFill>
                <a:latin typeface="Calibri" panose="020F0502020204030204"/>
              </a:rPr>
              <a:t> NCA ECC-1:2018, NCA CSCC-1:2019, NCA CCC-1:2020, NCA OCTT-1:2022, HCIS SEC-12:2017), </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NEOM Cybersecurity regulations, SDAIA/</a:t>
            </a:r>
            <a:r>
              <a:rPr lang="en-US" sz="1200" kern="0" dirty="0">
                <a:solidFill>
                  <a:srgbClr val="000000"/>
                </a:solidFill>
                <a:latin typeface="Calibri" panose="020F0502020204030204"/>
              </a:rPr>
              <a:t>NDMO- Data Governance</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B4A08A0D-4759-49A4-B965-F5E1B273614A}"/>
              </a:ext>
            </a:extLst>
          </p:cNvPr>
          <p:cNvSpPr/>
          <p:nvPr/>
        </p:nvSpPr>
        <p:spPr bwMode="auto">
          <a:xfrm>
            <a:off x="808010" y="68619"/>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9C3CBB3-C182-4237-B1C8-31B6954DB99F}"/>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A23A7112-9B92-4C50-ADEF-FE34D2B06FC0}"/>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9" name="Rectangle 38">
            <a:extLst>
              <a:ext uri="{FF2B5EF4-FFF2-40B4-BE49-F238E27FC236}">
                <a16:creationId xmlns:a16="http://schemas.microsoft.com/office/drawing/2014/main" id="{5003B52C-4946-4805-AB49-4131522BBD74}"/>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2EBE5F13-2037-4F56-8442-3E07C0AE6E84}"/>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4AC5FC39-57AC-410F-AF54-C76BC36398AA}"/>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651CFE9B-874C-4AA2-89C7-A8F8C55C5BDD}"/>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D2930954-18FD-4DFF-86A9-F80BF7252264}"/>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4" name="Rectangle 43">
            <a:extLst>
              <a:ext uri="{FF2B5EF4-FFF2-40B4-BE49-F238E27FC236}">
                <a16:creationId xmlns:a16="http://schemas.microsoft.com/office/drawing/2014/main" id="{215F9C9D-6CCE-4DE9-BBD4-94B6576B1F14}"/>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5" name="Rectangle 44">
            <a:extLst>
              <a:ext uri="{FF2B5EF4-FFF2-40B4-BE49-F238E27FC236}">
                <a16:creationId xmlns:a16="http://schemas.microsoft.com/office/drawing/2014/main" id="{10359A58-2279-476C-871E-7BF9788B36D9}"/>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6" name="Rectangle 45">
            <a:extLst>
              <a:ext uri="{FF2B5EF4-FFF2-40B4-BE49-F238E27FC236}">
                <a16:creationId xmlns:a16="http://schemas.microsoft.com/office/drawing/2014/main" id="{A8887C99-FAA1-4581-B5EA-EF6CED1814A0}"/>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7" name="Rectangle 46">
            <a:extLst>
              <a:ext uri="{FF2B5EF4-FFF2-40B4-BE49-F238E27FC236}">
                <a16:creationId xmlns:a16="http://schemas.microsoft.com/office/drawing/2014/main" id="{EA6996B3-63D9-4F85-84A6-CD4C6F36100E}"/>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8" name="Rectangle 47">
            <a:extLst>
              <a:ext uri="{FF2B5EF4-FFF2-40B4-BE49-F238E27FC236}">
                <a16:creationId xmlns:a16="http://schemas.microsoft.com/office/drawing/2014/main" id="{C250F02F-D736-4B73-BE12-3C28107EA2A0}"/>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9" name="Rectangle 48">
            <a:extLst>
              <a:ext uri="{FF2B5EF4-FFF2-40B4-BE49-F238E27FC236}">
                <a16:creationId xmlns:a16="http://schemas.microsoft.com/office/drawing/2014/main" id="{AD8CC6DA-66DF-4D67-8007-F0A775ACE7C6}"/>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AA682E4E-9584-48FC-AF53-F9F6265B275C}"/>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3433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1595041396"/>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Rectangle 30">
            <a:extLst>
              <a:ext uri="{FF2B5EF4-FFF2-40B4-BE49-F238E27FC236}">
                <a16:creationId xmlns:a16="http://schemas.microsoft.com/office/drawing/2014/main" id="{272E3625-4AC0-4FDB-BE2A-EA3CD878DFF8}"/>
              </a:ext>
            </a:extLst>
          </p:cNvPr>
          <p:cNvSpPr/>
          <p:nvPr/>
        </p:nvSpPr>
        <p:spPr>
          <a:xfrm>
            <a:off x="1192251" y="5482352"/>
            <a:ext cx="10097682" cy="9163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400" b="1" dirty="0">
                <a:solidFill>
                  <a:schemeClr val="tx1"/>
                </a:solidFill>
                <a:latin typeface="Calibri"/>
              </a:rPr>
              <a:t>OXAGON Cybersecurity Requirements</a:t>
            </a:r>
          </a:p>
        </p:txBody>
      </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We will identify requirements relevant to cybersecurity issued by local regulators in addition to relevant international cybersecurity standards and best practices </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r>
              <a:rPr lang="en-US" dirty="0"/>
              <a:t>KSA Regulatory Requirements and International Best Practices</a:t>
            </a:r>
          </a:p>
        </p:txBody>
      </p:sp>
      <p:sp>
        <p:nvSpPr>
          <p:cNvPr id="121" name="Footer Placeholder 2">
            <a:extLst>
              <a:ext uri="{FF2B5EF4-FFF2-40B4-BE49-F238E27FC236}">
                <a16:creationId xmlns:a16="http://schemas.microsoft.com/office/drawing/2014/main" id="{3B2DB861-2683-4EC7-83C1-1196EEF8BBFB}"/>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59" name="Rectangle: Rounded Corners 158">
            <a:extLst>
              <a:ext uri="{FF2B5EF4-FFF2-40B4-BE49-F238E27FC236}">
                <a16:creationId xmlns:a16="http://schemas.microsoft.com/office/drawing/2014/main" id="{08846FA0-013F-460D-B443-4B699C0882EF}"/>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1.2</a:t>
            </a:r>
          </a:p>
        </p:txBody>
      </p:sp>
      <p:sp>
        <p:nvSpPr>
          <p:cNvPr id="160" name="TextBox 159">
            <a:extLst>
              <a:ext uri="{FF2B5EF4-FFF2-40B4-BE49-F238E27FC236}">
                <a16:creationId xmlns:a16="http://schemas.microsoft.com/office/drawing/2014/main" id="{1D2178C7-EF72-4B0D-9319-E9248EC2A4A4}"/>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Understand NEOM and OXAGON Cybersecurity Regulatory Context</a:t>
            </a:r>
          </a:p>
        </p:txBody>
      </p:sp>
      <p:sp>
        <p:nvSpPr>
          <p:cNvPr id="130" name="STAMP">
            <a:extLst>
              <a:ext uri="{FF2B5EF4-FFF2-40B4-BE49-F238E27FC236}">
                <a16:creationId xmlns:a16="http://schemas.microsoft.com/office/drawing/2014/main" id="{054666AB-EACA-4C0C-A6ED-709E8B365D09}"/>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cxnSp>
        <p:nvCxnSpPr>
          <p:cNvPr id="12" name="Straight Connector 11">
            <a:extLst>
              <a:ext uri="{FF2B5EF4-FFF2-40B4-BE49-F238E27FC236}">
                <a16:creationId xmlns:a16="http://schemas.microsoft.com/office/drawing/2014/main" id="{B64BB83E-47EE-484C-BD3C-F28E35911EA9}"/>
              </a:ext>
            </a:extLst>
          </p:cNvPr>
          <p:cNvCxnSpPr>
            <a:cxnSpLocks/>
          </p:cNvCxnSpPr>
          <p:nvPr/>
        </p:nvCxnSpPr>
        <p:spPr>
          <a:xfrm>
            <a:off x="6211812" y="1447800"/>
            <a:ext cx="0" cy="3657600"/>
          </a:xfrm>
          <a:prstGeom prst="line">
            <a:avLst/>
          </a:prstGeom>
          <a:ln>
            <a:solidFill>
              <a:schemeClr val="accent1"/>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08B166A4-5CB1-49F7-B7F7-D1FE58757B4F}"/>
              </a:ext>
            </a:extLst>
          </p:cNvPr>
          <p:cNvGrpSpPr/>
          <p:nvPr/>
        </p:nvGrpSpPr>
        <p:grpSpPr>
          <a:xfrm>
            <a:off x="6544956" y="1447800"/>
            <a:ext cx="4744960" cy="401318"/>
            <a:chOff x="6544956" y="1532849"/>
            <a:chExt cx="4744960" cy="401318"/>
          </a:xfrm>
        </p:grpSpPr>
        <p:sp>
          <p:nvSpPr>
            <p:cNvPr id="14" name="Rectangle: Rounded Corners 13">
              <a:extLst>
                <a:ext uri="{FF2B5EF4-FFF2-40B4-BE49-F238E27FC236}">
                  <a16:creationId xmlns:a16="http://schemas.microsoft.com/office/drawing/2014/main" id="{2E31D0F6-F4F2-4D22-8350-36C2D0C69D67}"/>
                </a:ext>
              </a:extLst>
            </p:cNvPr>
            <p:cNvSpPr/>
            <p:nvPr/>
          </p:nvSpPr>
          <p:spPr>
            <a:xfrm>
              <a:off x="6544956" y="1532849"/>
              <a:ext cx="4744960" cy="401318"/>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8640" tIns="54864" rIns="109728" bIns="5486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International Cybersecurity Best Practices</a:t>
              </a:r>
            </a:p>
          </p:txBody>
        </p:sp>
        <p:pic>
          <p:nvPicPr>
            <p:cNvPr id="15" name="Picture 14">
              <a:extLst>
                <a:ext uri="{FF2B5EF4-FFF2-40B4-BE49-F238E27FC236}">
                  <a16:creationId xmlns:a16="http://schemas.microsoft.com/office/drawing/2014/main" id="{4E1FA8EC-2ED3-4102-8216-00BA35CB8976}"/>
                </a:ext>
              </a:extLst>
            </p:cNvPr>
            <p:cNvPicPr>
              <a:picLocks noChangeAspect="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tretch>
              <a:fillRect/>
            </a:stretch>
          </p:blipFill>
          <p:spPr>
            <a:xfrm>
              <a:off x="6674059" y="1568119"/>
              <a:ext cx="330778" cy="330778"/>
            </a:xfrm>
            <a:prstGeom prst="rect">
              <a:avLst/>
            </a:prstGeom>
          </p:spPr>
        </p:pic>
      </p:grpSp>
      <p:grpSp>
        <p:nvGrpSpPr>
          <p:cNvPr id="9" name="Group 8">
            <a:extLst>
              <a:ext uri="{FF2B5EF4-FFF2-40B4-BE49-F238E27FC236}">
                <a16:creationId xmlns:a16="http://schemas.microsoft.com/office/drawing/2014/main" id="{4788193A-8884-45F4-8340-EAE30EA2AA81}"/>
              </a:ext>
            </a:extLst>
          </p:cNvPr>
          <p:cNvGrpSpPr/>
          <p:nvPr/>
        </p:nvGrpSpPr>
        <p:grpSpPr>
          <a:xfrm>
            <a:off x="1133709" y="1447800"/>
            <a:ext cx="4744960" cy="401318"/>
            <a:chOff x="1133709" y="1628458"/>
            <a:chExt cx="4744960" cy="401318"/>
          </a:xfrm>
        </p:grpSpPr>
        <p:sp>
          <p:nvSpPr>
            <p:cNvPr id="13" name="Rectangle: Rounded Corners 12">
              <a:extLst>
                <a:ext uri="{FF2B5EF4-FFF2-40B4-BE49-F238E27FC236}">
                  <a16:creationId xmlns:a16="http://schemas.microsoft.com/office/drawing/2014/main" id="{45BE52EB-529D-47F3-8FF4-5C8B25E167F9}"/>
                </a:ext>
              </a:extLst>
            </p:cNvPr>
            <p:cNvSpPr/>
            <p:nvPr/>
          </p:nvSpPr>
          <p:spPr>
            <a:xfrm>
              <a:off x="1133709" y="1628458"/>
              <a:ext cx="4744960" cy="401318"/>
            </a:xfrm>
            <a:prstGeom prst="roundRect">
              <a:avLst/>
            </a:prstGeom>
            <a:solidFill>
              <a:srgbClr val="24364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548640" tIns="54864" rIns="109728" bIns="5486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KSA Cybersecurity Standards </a:t>
              </a:r>
            </a:p>
          </p:txBody>
        </p:sp>
        <p:pic>
          <p:nvPicPr>
            <p:cNvPr id="54" name="Picture 53">
              <a:extLst>
                <a:ext uri="{FF2B5EF4-FFF2-40B4-BE49-F238E27FC236}">
                  <a16:creationId xmlns:a16="http://schemas.microsoft.com/office/drawing/2014/main" id="{5CB8BBA8-73D6-4FE8-8015-D44CF14D0CD0}"/>
                </a:ext>
              </a:extLst>
            </p:cNvPr>
            <p:cNvPicPr>
              <a:picLocks noChangeAspect="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tretch>
              <a:fillRect/>
            </a:stretch>
          </p:blipFill>
          <p:spPr>
            <a:xfrm>
              <a:off x="1281596" y="1663728"/>
              <a:ext cx="330778" cy="330778"/>
            </a:xfrm>
            <a:prstGeom prst="rect">
              <a:avLst/>
            </a:prstGeom>
          </p:spPr>
        </p:pic>
      </p:grpSp>
      <p:grpSp>
        <p:nvGrpSpPr>
          <p:cNvPr id="71" name="Group 70">
            <a:extLst>
              <a:ext uri="{FF2B5EF4-FFF2-40B4-BE49-F238E27FC236}">
                <a16:creationId xmlns:a16="http://schemas.microsoft.com/office/drawing/2014/main" id="{522B4BB7-DB58-4F7F-8A5A-74B5226101AA}"/>
              </a:ext>
            </a:extLst>
          </p:cNvPr>
          <p:cNvGrpSpPr/>
          <p:nvPr/>
        </p:nvGrpSpPr>
        <p:grpSpPr>
          <a:xfrm>
            <a:off x="6872827" y="2413911"/>
            <a:ext cx="63916" cy="193726"/>
            <a:chOff x="788025" y="2544954"/>
            <a:chExt cx="53263" cy="188225"/>
          </a:xfrm>
        </p:grpSpPr>
        <p:sp>
          <p:nvSpPr>
            <p:cNvPr id="72" name="Oval 71">
              <a:extLst>
                <a:ext uri="{FF2B5EF4-FFF2-40B4-BE49-F238E27FC236}">
                  <a16:creationId xmlns:a16="http://schemas.microsoft.com/office/drawing/2014/main" id="{8B602C3F-B4AC-4FF2-B863-AC89270ADA8E}"/>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73" name="Oval 72">
              <a:extLst>
                <a:ext uri="{FF2B5EF4-FFF2-40B4-BE49-F238E27FC236}">
                  <a16:creationId xmlns:a16="http://schemas.microsoft.com/office/drawing/2014/main" id="{4D7E3F45-2D70-4596-A0AE-5A1341BDDCBD}"/>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74" name="Oval 73">
              <a:extLst>
                <a:ext uri="{FF2B5EF4-FFF2-40B4-BE49-F238E27FC236}">
                  <a16:creationId xmlns:a16="http://schemas.microsoft.com/office/drawing/2014/main" id="{0F0FECE5-A31E-4A2E-8220-94A875CB606C}"/>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99" name="Group 198">
            <a:extLst>
              <a:ext uri="{FF2B5EF4-FFF2-40B4-BE49-F238E27FC236}">
                <a16:creationId xmlns:a16="http://schemas.microsoft.com/office/drawing/2014/main" id="{B5C1C0A1-7061-450F-9A89-4FB9ECDC562E}"/>
              </a:ext>
            </a:extLst>
          </p:cNvPr>
          <p:cNvGrpSpPr/>
          <p:nvPr/>
        </p:nvGrpSpPr>
        <p:grpSpPr>
          <a:xfrm>
            <a:off x="6872827" y="3074216"/>
            <a:ext cx="63916" cy="193726"/>
            <a:chOff x="788025" y="2544954"/>
            <a:chExt cx="53263" cy="188225"/>
          </a:xfrm>
        </p:grpSpPr>
        <p:sp>
          <p:nvSpPr>
            <p:cNvPr id="200" name="Oval 199">
              <a:extLst>
                <a:ext uri="{FF2B5EF4-FFF2-40B4-BE49-F238E27FC236}">
                  <a16:creationId xmlns:a16="http://schemas.microsoft.com/office/drawing/2014/main" id="{AB95E208-C7E5-485A-AC57-15B249CF44B5}"/>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201" name="Oval 200">
              <a:extLst>
                <a:ext uri="{FF2B5EF4-FFF2-40B4-BE49-F238E27FC236}">
                  <a16:creationId xmlns:a16="http://schemas.microsoft.com/office/drawing/2014/main" id="{37E7B364-AAAA-40D1-B2D6-4E175443ED5A}"/>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202" name="Oval 201">
              <a:extLst>
                <a:ext uri="{FF2B5EF4-FFF2-40B4-BE49-F238E27FC236}">
                  <a16:creationId xmlns:a16="http://schemas.microsoft.com/office/drawing/2014/main" id="{2E185005-9D9C-4E08-9DBE-744326E68B2A}"/>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03" name="Group 202">
            <a:extLst>
              <a:ext uri="{FF2B5EF4-FFF2-40B4-BE49-F238E27FC236}">
                <a16:creationId xmlns:a16="http://schemas.microsoft.com/office/drawing/2014/main" id="{B31C7682-4FC0-43CC-BA53-63833C801139}"/>
              </a:ext>
            </a:extLst>
          </p:cNvPr>
          <p:cNvGrpSpPr/>
          <p:nvPr/>
        </p:nvGrpSpPr>
        <p:grpSpPr>
          <a:xfrm>
            <a:off x="6872827" y="3738949"/>
            <a:ext cx="63916" cy="193726"/>
            <a:chOff x="788025" y="2544954"/>
            <a:chExt cx="53263" cy="188225"/>
          </a:xfrm>
        </p:grpSpPr>
        <p:sp>
          <p:nvSpPr>
            <p:cNvPr id="204" name="Oval 203">
              <a:extLst>
                <a:ext uri="{FF2B5EF4-FFF2-40B4-BE49-F238E27FC236}">
                  <a16:creationId xmlns:a16="http://schemas.microsoft.com/office/drawing/2014/main" id="{4C348762-ED41-4D9A-8038-4E26B29A0FF2}"/>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205" name="Oval 204">
              <a:extLst>
                <a:ext uri="{FF2B5EF4-FFF2-40B4-BE49-F238E27FC236}">
                  <a16:creationId xmlns:a16="http://schemas.microsoft.com/office/drawing/2014/main" id="{DE665A16-80F0-4895-AC4A-80B44B531166}"/>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206" name="Oval 205">
              <a:extLst>
                <a:ext uri="{FF2B5EF4-FFF2-40B4-BE49-F238E27FC236}">
                  <a16:creationId xmlns:a16="http://schemas.microsoft.com/office/drawing/2014/main" id="{205F755B-DB7F-40BC-845B-449C2E2D1E97}"/>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61" name="Group 160">
            <a:extLst>
              <a:ext uri="{FF2B5EF4-FFF2-40B4-BE49-F238E27FC236}">
                <a16:creationId xmlns:a16="http://schemas.microsoft.com/office/drawing/2014/main" id="{A7EEF397-8E90-42B4-8FBC-FC88C15FF248}"/>
              </a:ext>
            </a:extLst>
          </p:cNvPr>
          <p:cNvGrpSpPr/>
          <p:nvPr/>
        </p:nvGrpSpPr>
        <p:grpSpPr>
          <a:xfrm>
            <a:off x="1380156" y="3442509"/>
            <a:ext cx="63916" cy="193726"/>
            <a:chOff x="788025" y="2544954"/>
            <a:chExt cx="53263" cy="188225"/>
          </a:xfrm>
        </p:grpSpPr>
        <p:sp>
          <p:nvSpPr>
            <p:cNvPr id="162" name="Oval 161">
              <a:extLst>
                <a:ext uri="{FF2B5EF4-FFF2-40B4-BE49-F238E27FC236}">
                  <a16:creationId xmlns:a16="http://schemas.microsoft.com/office/drawing/2014/main" id="{529F9CEB-E360-4EC6-860F-31AE187FDE2A}"/>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163" name="Oval 162">
              <a:extLst>
                <a:ext uri="{FF2B5EF4-FFF2-40B4-BE49-F238E27FC236}">
                  <a16:creationId xmlns:a16="http://schemas.microsoft.com/office/drawing/2014/main" id="{BA8B05C2-FF14-4413-B031-59168FBA116E}"/>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164" name="Oval 163">
              <a:extLst>
                <a:ext uri="{FF2B5EF4-FFF2-40B4-BE49-F238E27FC236}">
                  <a16:creationId xmlns:a16="http://schemas.microsoft.com/office/drawing/2014/main" id="{D603D2BA-4517-4253-AF8A-14A2A24F9160}"/>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55" name="Group 154">
            <a:extLst>
              <a:ext uri="{FF2B5EF4-FFF2-40B4-BE49-F238E27FC236}">
                <a16:creationId xmlns:a16="http://schemas.microsoft.com/office/drawing/2014/main" id="{6053BF81-C08D-4429-BE4E-956B52EA317F}"/>
              </a:ext>
            </a:extLst>
          </p:cNvPr>
          <p:cNvGrpSpPr/>
          <p:nvPr/>
        </p:nvGrpSpPr>
        <p:grpSpPr>
          <a:xfrm>
            <a:off x="1380156" y="2899897"/>
            <a:ext cx="63916" cy="193726"/>
            <a:chOff x="788025" y="2544954"/>
            <a:chExt cx="53263" cy="188225"/>
          </a:xfrm>
        </p:grpSpPr>
        <p:sp>
          <p:nvSpPr>
            <p:cNvPr id="156" name="Oval 155">
              <a:extLst>
                <a:ext uri="{FF2B5EF4-FFF2-40B4-BE49-F238E27FC236}">
                  <a16:creationId xmlns:a16="http://schemas.microsoft.com/office/drawing/2014/main" id="{038E66D1-CF30-4C96-AD09-A19E1790665C}"/>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157" name="Oval 156">
              <a:extLst>
                <a:ext uri="{FF2B5EF4-FFF2-40B4-BE49-F238E27FC236}">
                  <a16:creationId xmlns:a16="http://schemas.microsoft.com/office/drawing/2014/main" id="{06BA601E-9617-49AA-A481-8BBEC57A7598}"/>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158" name="Oval 157">
              <a:extLst>
                <a:ext uri="{FF2B5EF4-FFF2-40B4-BE49-F238E27FC236}">
                  <a16:creationId xmlns:a16="http://schemas.microsoft.com/office/drawing/2014/main" id="{5A7C84D7-21D5-49EE-982B-017579B1E70C}"/>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FEB51EFF-CAD6-448F-80EB-9EA38F2D22C0}"/>
              </a:ext>
            </a:extLst>
          </p:cNvPr>
          <p:cNvGrpSpPr/>
          <p:nvPr/>
        </p:nvGrpSpPr>
        <p:grpSpPr>
          <a:xfrm>
            <a:off x="1380156" y="2434574"/>
            <a:ext cx="63916" cy="193726"/>
            <a:chOff x="788025" y="2544954"/>
            <a:chExt cx="53263" cy="188225"/>
          </a:xfrm>
        </p:grpSpPr>
        <p:sp>
          <p:nvSpPr>
            <p:cNvPr id="107" name="Oval 106">
              <a:extLst>
                <a:ext uri="{FF2B5EF4-FFF2-40B4-BE49-F238E27FC236}">
                  <a16:creationId xmlns:a16="http://schemas.microsoft.com/office/drawing/2014/main" id="{2CFAF601-80DD-4BC5-9C10-04B8D6ED36AA}"/>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108" name="Oval 107">
              <a:extLst>
                <a:ext uri="{FF2B5EF4-FFF2-40B4-BE49-F238E27FC236}">
                  <a16:creationId xmlns:a16="http://schemas.microsoft.com/office/drawing/2014/main" id="{E9A679D2-BCB5-443A-97F0-18A6B9C05C59}"/>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109" name="Oval 108">
              <a:extLst>
                <a:ext uri="{FF2B5EF4-FFF2-40B4-BE49-F238E27FC236}">
                  <a16:creationId xmlns:a16="http://schemas.microsoft.com/office/drawing/2014/main" id="{58600CEC-7017-4644-80EB-669235F0A99A}"/>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16" name="Group 15">
            <a:extLst>
              <a:ext uri="{FF2B5EF4-FFF2-40B4-BE49-F238E27FC236}">
                <a16:creationId xmlns:a16="http://schemas.microsoft.com/office/drawing/2014/main" id="{A7D0E4E1-B9BE-4DA1-AF4E-8F89DB11B6B2}"/>
              </a:ext>
            </a:extLst>
          </p:cNvPr>
          <p:cNvGrpSpPr/>
          <p:nvPr/>
        </p:nvGrpSpPr>
        <p:grpSpPr>
          <a:xfrm>
            <a:off x="1375177" y="3856376"/>
            <a:ext cx="63916" cy="193726"/>
            <a:chOff x="788025" y="2544954"/>
            <a:chExt cx="53263" cy="188225"/>
          </a:xfrm>
        </p:grpSpPr>
        <p:sp>
          <p:nvSpPr>
            <p:cNvPr id="17" name="Oval 16">
              <a:extLst>
                <a:ext uri="{FF2B5EF4-FFF2-40B4-BE49-F238E27FC236}">
                  <a16:creationId xmlns:a16="http://schemas.microsoft.com/office/drawing/2014/main" id="{D6015772-5BB5-4E24-B4DA-AD7A2B13A7CD}"/>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21" name="Oval 20">
              <a:extLst>
                <a:ext uri="{FF2B5EF4-FFF2-40B4-BE49-F238E27FC236}">
                  <a16:creationId xmlns:a16="http://schemas.microsoft.com/office/drawing/2014/main" id="{B598824B-AD71-4CAE-8207-F885EE7CF25F}"/>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22" name="Oval 21">
              <a:extLst>
                <a:ext uri="{FF2B5EF4-FFF2-40B4-BE49-F238E27FC236}">
                  <a16:creationId xmlns:a16="http://schemas.microsoft.com/office/drawing/2014/main" id="{C17FF920-20D4-4192-B85B-246B8F157141}"/>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23" name="Group 22">
            <a:extLst>
              <a:ext uri="{FF2B5EF4-FFF2-40B4-BE49-F238E27FC236}">
                <a16:creationId xmlns:a16="http://schemas.microsoft.com/office/drawing/2014/main" id="{8F83B735-AFB4-4F22-8CD6-A89BA984BA1B}"/>
              </a:ext>
            </a:extLst>
          </p:cNvPr>
          <p:cNvGrpSpPr/>
          <p:nvPr/>
        </p:nvGrpSpPr>
        <p:grpSpPr>
          <a:xfrm>
            <a:off x="1375177" y="3192581"/>
            <a:ext cx="63916" cy="193726"/>
            <a:chOff x="788025" y="2544954"/>
            <a:chExt cx="53263" cy="188225"/>
          </a:xfrm>
        </p:grpSpPr>
        <p:sp>
          <p:nvSpPr>
            <p:cNvPr id="24" name="Oval 23">
              <a:extLst>
                <a:ext uri="{FF2B5EF4-FFF2-40B4-BE49-F238E27FC236}">
                  <a16:creationId xmlns:a16="http://schemas.microsoft.com/office/drawing/2014/main" id="{223382C6-2EBE-4855-B1B5-33B4407CF7C2}"/>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26" name="Oval 25">
              <a:extLst>
                <a:ext uri="{FF2B5EF4-FFF2-40B4-BE49-F238E27FC236}">
                  <a16:creationId xmlns:a16="http://schemas.microsoft.com/office/drawing/2014/main" id="{47DD97D7-F850-4887-98B3-22417D4B9B23}"/>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27" name="Oval 26">
              <a:extLst>
                <a:ext uri="{FF2B5EF4-FFF2-40B4-BE49-F238E27FC236}">
                  <a16:creationId xmlns:a16="http://schemas.microsoft.com/office/drawing/2014/main" id="{22F9A3FE-902C-426B-A7FF-88422E4D05ED}"/>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sp>
        <p:nvSpPr>
          <p:cNvPr id="43" name="Rectangle: Rounded Corners 42">
            <a:extLst>
              <a:ext uri="{FF2B5EF4-FFF2-40B4-BE49-F238E27FC236}">
                <a16:creationId xmlns:a16="http://schemas.microsoft.com/office/drawing/2014/main" id="{D1D079EB-0F34-4521-B97A-F97B86F73A56}"/>
              </a:ext>
            </a:extLst>
          </p:cNvPr>
          <p:cNvSpPr/>
          <p:nvPr/>
        </p:nvSpPr>
        <p:spPr bwMode="gray">
          <a:xfrm>
            <a:off x="1952599" y="2510774"/>
            <a:ext cx="3828350" cy="443089"/>
          </a:xfrm>
          <a:prstGeom prst="roundRect">
            <a:avLst/>
          </a:prstGeom>
          <a:solidFill>
            <a:schemeClr val="accent1">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NCA Essential Cybersecurity Controls</a:t>
            </a:r>
          </a:p>
        </p:txBody>
      </p:sp>
      <p:sp>
        <p:nvSpPr>
          <p:cNvPr id="51" name="Rectangle: Rounded Corners 50">
            <a:extLst>
              <a:ext uri="{FF2B5EF4-FFF2-40B4-BE49-F238E27FC236}">
                <a16:creationId xmlns:a16="http://schemas.microsoft.com/office/drawing/2014/main" id="{5222F261-D59B-448B-B878-257C88E38A0D}"/>
              </a:ext>
            </a:extLst>
          </p:cNvPr>
          <p:cNvSpPr/>
          <p:nvPr/>
        </p:nvSpPr>
        <p:spPr bwMode="gray">
          <a:xfrm>
            <a:off x="1952599" y="1958239"/>
            <a:ext cx="3828350" cy="443089"/>
          </a:xfrm>
          <a:prstGeom prst="roundRect">
            <a:avLst/>
          </a:prstGeom>
          <a:solidFill>
            <a:schemeClr val="accent1">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NCA Critical Systems Cybersecurity Controls</a:t>
            </a:r>
          </a:p>
        </p:txBody>
      </p:sp>
      <p:grpSp>
        <p:nvGrpSpPr>
          <p:cNvPr id="20" name="Group 19">
            <a:extLst>
              <a:ext uri="{FF2B5EF4-FFF2-40B4-BE49-F238E27FC236}">
                <a16:creationId xmlns:a16="http://schemas.microsoft.com/office/drawing/2014/main" id="{97803536-5EB8-4250-80F2-BC2D952C6471}"/>
              </a:ext>
            </a:extLst>
          </p:cNvPr>
          <p:cNvGrpSpPr/>
          <p:nvPr/>
        </p:nvGrpSpPr>
        <p:grpSpPr>
          <a:xfrm>
            <a:off x="1192251" y="4053549"/>
            <a:ext cx="4571262" cy="443089"/>
            <a:chOff x="1209687" y="4644374"/>
            <a:chExt cx="4571262" cy="443089"/>
          </a:xfrm>
        </p:grpSpPr>
        <p:grpSp>
          <p:nvGrpSpPr>
            <p:cNvPr id="111" name="Group 110">
              <a:extLst>
                <a:ext uri="{FF2B5EF4-FFF2-40B4-BE49-F238E27FC236}">
                  <a16:creationId xmlns:a16="http://schemas.microsoft.com/office/drawing/2014/main" id="{4016B4CE-1347-467D-BE14-D1EB6413DA17}"/>
                </a:ext>
              </a:extLst>
            </p:cNvPr>
            <p:cNvGrpSpPr/>
            <p:nvPr/>
          </p:nvGrpSpPr>
          <p:grpSpPr>
            <a:xfrm>
              <a:off x="1375177" y="4755448"/>
              <a:ext cx="63916" cy="193726"/>
              <a:chOff x="788025" y="2544954"/>
              <a:chExt cx="53263" cy="188225"/>
            </a:xfrm>
          </p:grpSpPr>
          <p:sp>
            <p:nvSpPr>
              <p:cNvPr id="112" name="Oval 111">
                <a:extLst>
                  <a:ext uri="{FF2B5EF4-FFF2-40B4-BE49-F238E27FC236}">
                    <a16:creationId xmlns:a16="http://schemas.microsoft.com/office/drawing/2014/main" id="{06982841-C8E9-4992-BD98-B391023AA7DC}"/>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113" name="Oval 112">
                <a:extLst>
                  <a:ext uri="{FF2B5EF4-FFF2-40B4-BE49-F238E27FC236}">
                    <a16:creationId xmlns:a16="http://schemas.microsoft.com/office/drawing/2014/main" id="{86A74BE9-8095-41AF-AFAE-7E34858DE828}"/>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114" name="Oval 113">
                <a:extLst>
                  <a:ext uri="{FF2B5EF4-FFF2-40B4-BE49-F238E27FC236}">
                    <a16:creationId xmlns:a16="http://schemas.microsoft.com/office/drawing/2014/main" id="{52ABBD7A-76BE-4D72-A22E-FCB7F07C396E}"/>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sp>
          <p:nvSpPr>
            <p:cNvPr id="50" name="Rectangle: Rounded Corners 49">
              <a:extLst>
                <a:ext uri="{FF2B5EF4-FFF2-40B4-BE49-F238E27FC236}">
                  <a16:creationId xmlns:a16="http://schemas.microsoft.com/office/drawing/2014/main" id="{60FA16E7-C25C-47FC-915E-6F2F9940E402}"/>
                </a:ext>
              </a:extLst>
            </p:cNvPr>
            <p:cNvSpPr/>
            <p:nvPr/>
          </p:nvSpPr>
          <p:spPr bwMode="gray">
            <a:xfrm>
              <a:off x="1952599" y="4644374"/>
              <a:ext cx="3828350" cy="443089"/>
            </a:xfrm>
            <a:prstGeom prst="roundRect">
              <a:avLst/>
            </a:prstGeom>
            <a:solidFill>
              <a:schemeClr val="accent1">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HCIS Security Directives for Industrial Security, SEC-12 Cybersecurity</a:t>
              </a:r>
            </a:p>
          </p:txBody>
        </p:sp>
        <p:grpSp>
          <p:nvGrpSpPr>
            <p:cNvPr id="57" name="Group 56">
              <a:extLst>
                <a:ext uri="{FF2B5EF4-FFF2-40B4-BE49-F238E27FC236}">
                  <a16:creationId xmlns:a16="http://schemas.microsoft.com/office/drawing/2014/main" id="{ECBD64C2-636B-40FF-8EB3-2ADEE8285304}"/>
                </a:ext>
              </a:extLst>
            </p:cNvPr>
            <p:cNvGrpSpPr/>
            <p:nvPr/>
          </p:nvGrpSpPr>
          <p:grpSpPr>
            <a:xfrm>
              <a:off x="1209687" y="4650513"/>
              <a:ext cx="429768" cy="430811"/>
              <a:chOff x="380944" y="4921039"/>
              <a:chExt cx="429768" cy="430811"/>
            </a:xfrm>
          </p:grpSpPr>
          <p:grpSp>
            <p:nvGrpSpPr>
              <p:cNvPr id="146" name="Group 145">
                <a:extLst>
                  <a:ext uri="{FF2B5EF4-FFF2-40B4-BE49-F238E27FC236}">
                    <a16:creationId xmlns:a16="http://schemas.microsoft.com/office/drawing/2014/main" id="{79D005FA-380D-4146-8DF2-0D3D5C0545DF}"/>
                  </a:ext>
                </a:extLst>
              </p:cNvPr>
              <p:cNvGrpSpPr/>
              <p:nvPr/>
            </p:nvGrpSpPr>
            <p:grpSpPr>
              <a:xfrm>
                <a:off x="380944" y="4921039"/>
                <a:ext cx="429768" cy="430811"/>
                <a:chOff x="1133710" y="2230921"/>
                <a:chExt cx="622369" cy="628593"/>
              </a:xfrm>
            </p:grpSpPr>
            <p:sp>
              <p:nvSpPr>
                <p:cNvPr id="148" name="Oval 147">
                  <a:extLst>
                    <a:ext uri="{FF2B5EF4-FFF2-40B4-BE49-F238E27FC236}">
                      <a16:creationId xmlns:a16="http://schemas.microsoft.com/office/drawing/2014/main" id="{82347E1D-0F0A-428F-8220-F2EBB8455FFF}"/>
                    </a:ext>
                  </a:extLst>
                </p:cNvPr>
                <p:cNvSpPr/>
                <p:nvPr/>
              </p:nvSpPr>
              <p:spPr>
                <a:xfrm>
                  <a:off x="1133710" y="2230921"/>
                  <a:ext cx="622369" cy="628593"/>
                </a:xfrm>
                <a:prstGeom prst="ellipse">
                  <a:avLst/>
                </a:prstGeom>
                <a:solidFill>
                  <a:schemeClr val="bg1"/>
                </a:solidFill>
                <a:ln w="25400">
                  <a:solidFill>
                    <a:srgbClr val="1F497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sp>
              <p:nvSpPr>
                <p:cNvPr id="149" name="Oval 148">
                  <a:extLst>
                    <a:ext uri="{FF2B5EF4-FFF2-40B4-BE49-F238E27FC236}">
                      <a16:creationId xmlns:a16="http://schemas.microsoft.com/office/drawing/2014/main" id="{7C585991-97B9-4359-97EF-ED5B87B6E566}"/>
                    </a:ext>
                  </a:extLst>
                </p:cNvPr>
                <p:cNvSpPr/>
                <p:nvPr/>
              </p:nvSpPr>
              <p:spPr>
                <a:xfrm>
                  <a:off x="1165470" y="2260689"/>
                  <a:ext cx="557844" cy="569057"/>
                </a:xfrm>
                <a:prstGeom prst="ellipse">
                  <a:avLst/>
                </a:prstGeom>
                <a:no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grpSp>
          <p:pic>
            <p:nvPicPr>
              <p:cNvPr id="3" name="Picture 2">
                <a:extLst>
                  <a:ext uri="{FF2B5EF4-FFF2-40B4-BE49-F238E27FC236}">
                    <a16:creationId xmlns:a16="http://schemas.microsoft.com/office/drawing/2014/main" id="{A68B2B68-23BF-4B4E-B896-1D9362BD282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l="22840" t="32696" r="29615" b="45943"/>
              <a:stretch/>
            </p:blipFill>
            <p:spPr>
              <a:xfrm>
                <a:off x="446830" y="5087305"/>
                <a:ext cx="297996" cy="98279"/>
              </a:xfrm>
              <a:prstGeom prst="rect">
                <a:avLst/>
              </a:prstGeom>
            </p:spPr>
          </p:pic>
        </p:grpSp>
      </p:grpSp>
      <p:sp>
        <p:nvSpPr>
          <p:cNvPr id="52" name="Rectangle: Rounded Corners 51">
            <a:extLst>
              <a:ext uri="{FF2B5EF4-FFF2-40B4-BE49-F238E27FC236}">
                <a16:creationId xmlns:a16="http://schemas.microsoft.com/office/drawing/2014/main" id="{E7657FB3-E48D-49EE-9376-727880FBDAB5}"/>
              </a:ext>
            </a:extLst>
          </p:cNvPr>
          <p:cNvSpPr/>
          <p:nvPr/>
        </p:nvSpPr>
        <p:spPr bwMode="gray">
          <a:xfrm>
            <a:off x="1952599" y="3044174"/>
            <a:ext cx="3828350" cy="443089"/>
          </a:xfrm>
          <a:prstGeom prst="roundRect">
            <a:avLst/>
          </a:prstGeom>
          <a:solidFill>
            <a:schemeClr val="accent1">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NCA Cloud Cybersecurity Controls</a:t>
            </a:r>
          </a:p>
        </p:txBody>
      </p:sp>
      <p:grpSp>
        <p:nvGrpSpPr>
          <p:cNvPr id="30" name="Group 29">
            <a:extLst>
              <a:ext uri="{FF2B5EF4-FFF2-40B4-BE49-F238E27FC236}">
                <a16:creationId xmlns:a16="http://schemas.microsoft.com/office/drawing/2014/main" id="{D620393D-CC06-4689-8890-28D8B69FF485}"/>
              </a:ext>
            </a:extLst>
          </p:cNvPr>
          <p:cNvGrpSpPr/>
          <p:nvPr/>
        </p:nvGrpSpPr>
        <p:grpSpPr>
          <a:xfrm>
            <a:off x="1192251" y="1964378"/>
            <a:ext cx="429768" cy="430811"/>
            <a:chOff x="1133709" y="2271444"/>
            <a:chExt cx="429768" cy="430811"/>
          </a:xfrm>
        </p:grpSpPr>
        <p:grpSp>
          <p:nvGrpSpPr>
            <p:cNvPr id="4" name="Group 3">
              <a:extLst>
                <a:ext uri="{FF2B5EF4-FFF2-40B4-BE49-F238E27FC236}">
                  <a16:creationId xmlns:a16="http://schemas.microsoft.com/office/drawing/2014/main" id="{8CC0110C-AD8B-469C-8A9B-0D9920664F02}"/>
                </a:ext>
              </a:extLst>
            </p:cNvPr>
            <p:cNvGrpSpPr/>
            <p:nvPr/>
          </p:nvGrpSpPr>
          <p:grpSpPr>
            <a:xfrm>
              <a:off x="1133709" y="2271444"/>
              <a:ext cx="429768" cy="430811"/>
              <a:chOff x="1133710" y="2230921"/>
              <a:chExt cx="622369" cy="628593"/>
            </a:xfrm>
          </p:grpSpPr>
          <p:sp>
            <p:nvSpPr>
              <p:cNvPr id="39" name="Oval 38">
                <a:extLst>
                  <a:ext uri="{FF2B5EF4-FFF2-40B4-BE49-F238E27FC236}">
                    <a16:creationId xmlns:a16="http://schemas.microsoft.com/office/drawing/2014/main" id="{BCD3E8EA-5B62-43DF-831C-1B488B1B322E}"/>
                  </a:ext>
                </a:extLst>
              </p:cNvPr>
              <p:cNvSpPr/>
              <p:nvPr/>
            </p:nvSpPr>
            <p:spPr>
              <a:xfrm>
                <a:off x="1133710" y="2230921"/>
                <a:ext cx="622369" cy="628593"/>
              </a:xfrm>
              <a:prstGeom prst="ellipse">
                <a:avLst/>
              </a:prstGeom>
              <a:solidFill>
                <a:schemeClr val="bg1"/>
              </a:solidFill>
              <a:ln w="25400">
                <a:solidFill>
                  <a:srgbClr val="1F497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sp>
            <p:nvSpPr>
              <p:cNvPr id="40" name="Oval 39">
                <a:extLst>
                  <a:ext uri="{FF2B5EF4-FFF2-40B4-BE49-F238E27FC236}">
                    <a16:creationId xmlns:a16="http://schemas.microsoft.com/office/drawing/2014/main" id="{493EEEDD-AA9E-4F37-A4A5-CF565DFA2242}"/>
                  </a:ext>
                </a:extLst>
              </p:cNvPr>
              <p:cNvSpPr/>
              <p:nvPr/>
            </p:nvSpPr>
            <p:spPr>
              <a:xfrm>
                <a:off x="1165470" y="2260689"/>
                <a:ext cx="557844" cy="569057"/>
              </a:xfrm>
              <a:prstGeom prst="ellipse">
                <a:avLst/>
              </a:prstGeom>
              <a:no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grpSp>
        <p:pic>
          <p:nvPicPr>
            <p:cNvPr id="110" name="Picture 109">
              <a:extLst>
                <a:ext uri="{FF2B5EF4-FFF2-40B4-BE49-F238E27FC236}">
                  <a16:creationId xmlns:a16="http://schemas.microsoft.com/office/drawing/2014/main" id="{C58EDB0A-8175-4414-8D16-6FDA7A988644}"/>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69846" t="23563" r="2991" b="24277"/>
            <a:stretch/>
          </p:blipFill>
          <p:spPr>
            <a:xfrm>
              <a:off x="1197087" y="2323966"/>
              <a:ext cx="303012" cy="343034"/>
            </a:xfrm>
            <a:prstGeom prst="rect">
              <a:avLst/>
            </a:prstGeom>
          </p:spPr>
        </p:pic>
      </p:grpSp>
      <p:grpSp>
        <p:nvGrpSpPr>
          <p:cNvPr id="59" name="Group 58">
            <a:extLst>
              <a:ext uri="{FF2B5EF4-FFF2-40B4-BE49-F238E27FC236}">
                <a16:creationId xmlns:a16="http://schemas.microsoft.com/office/drawing/2014/main" id="{93130AB5-A381-4124-952B-49EAA61705DF}"/>
              </a:ext>
            </a:extLst>
          </p:cNvPr>
          <p:cNvGrpSpPr/>
          <p:nvPr/>
        </p:nvGrpSpPr>
        <p:grpSpPr>
          <a:xfrm>
            <a:off x="6921919" y="2586513"/>
            <a:ext cx="63916" cy="193726"/>
            <a:chOff x="788025" y="2544954"/>
            <a:chExt cx="53263" cy="188225"/>
          </a:xfrm>
        </p:grpSpPr>
        <p:sp>
          <p:nvSpPr>
            <p:cNvPr id="60" name="Oval 59">
              <a:extLst>
                <a:ext uri="{FF2B5EF4-FFF2-40B4-BE49-F238E27FC236}">
                  <a16:creationId xmlns:a16="http://schemas.microsoft.com/office/drawing/2014/main" id="{2BE0F30A-7A7A-4BB5-9A30-ECE69CCBA561}"/>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61" name="Oval 60">
              <a:extLst>
                <a:ext uri="{FF2B5EF4-FFF2-40B4-BE49-F238E27FC236}">
                  <a16:creationId xmlns:a16="http://schemas.microsoft.com/office/drawing/2014/main" id="{98B3C7C0-839E-48CC-9FDF-061B86FF4454}"/>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62" name="Oval 61">
              <a:extLst>
                <a:ext uri="{FF2B5EF4-FFF2-40B4-BE49-F238E27FC236}">
                  <a16:creationId xmlns:a16="http://schemas.microsoft.com/office/drawing/2014/main" id="{20F2C524-3DFE-41B3-8B50-8ADA46BC46B0}"/>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63" name="Group 62">
            <a:extLst>
              <a:ext uri="{FF2B5EF4-FFF2-40B4-BE49-F238E27FC236}">
                <a16:creationId xmlns:a16="http://schemas.microsoft.com/office/drawing/2014/main" id="{98756168-271C-489F-9583-9FB7BBD927DC}"/>
              </a:ext>
            </a:extLst>
          </p:cNvPr>
          <p:cNvGrpSpPr/>
          <p:nvPr/>
        </p:nvGrpSpPr>
        <p:grpSpPr>
          <a:xfrm>
            <a:off x="6921919" y="3403583"/>
            <a:ext cx="63916" cy="193726"/>
            <a:chOff x="788025" y="2544954"/>
            <a:chExt cx="53263" cy="188225"/>
          </a:xfrm>
        </p:grpSpPr>
        <p:sp>
          <p:nvSpPr>
            <p:cNvPr id="64" name="Oval 63">
              <a:extLst>
                <a:ext uri="{FF2B5EF4-FFF2-40B4-BE49-F238E27FC236}">
                  <a16:creationId xmlns:a16="http://schemas.microsoft.com/office/drawing/2014/main" id="{2F3B72AF-5A85-45D0-A8CB-7115B2E8DA5B}"/>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65" name="Oval 64">
              <a:extLst>
                <a:ext uri="{FF2B5EF4-FFF2-40B4-BE49-F238E27FC236}">
                  <a16:creationId xmlns:a16="http://schemas.microsoft.com/office/drawing/2014/main" id="{D9B9B8E4-E5F9-416A-AFBC-6754A6ECBA5E}"/>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66" name="Oval 65">
              <a:extLst>
                <a:ext uri="{FF2B5EF4-FFF2-40B4-BE49-F238E27FC236}">
                  <a16:creationId xmlns:a16="http://schemas.microsoft.com/office/drawing/2014/main" id="{323F9A02-5708-4904-B301-82A7DA9183CA}"/>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sp>
        <p:nvSpPr>
          <p:cNvPr id="75" name="Rectangle: Rounded Corners 74">
            <a:extLst>
              <a:ext uri="{FF2B5EF4-FFF2-40B4-BE49-F238E27FC236}">
                <a16:creationId xmlns:a16="http://schemas.microsoft.com/office/drawing/2014/main" id="{BAF009E7-5211-46C0-8F00-67CCE6ACA80B}"/>
              </a:ext>
            </a:extLst>
          </p:cNvPr>
          <p:cNvSpPr/>
          <p:nvPr/>
        </p:nvSpPr>
        <p:spPr bwMode="gray">
          <a:xfrm>
            <a:off x="7461583" y="2578281"/>
            <a:ext cx="3828350" cy="531402"/>
          </a:xfrm>
          <a:prstGeom prst="roundRect">
            <a:avLst/>
          </a:prstGeom>
          <a:solidFill>
            <a:schemeClr val="accent1">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NIST Series (e.g., Cybersecurity Framework)</a:t>
            </a:r>
          </a:p>
        </p:txBody>
      </p:sp>
      <p:sp>
        <p:nvSpPr>
          <p:cNvPr id="83" name="Rectangle: Rounded Corners 82">
            <a:extLst>
              <a:ext uri="{FF2B5EF4-FFF2-40B4-BE49-F238E27FC236}">
                <a16:creationId xmlns:a16="http://schemas.microsoft.com/office/drawing/2014/main" id="{20FC8A88-F4D8-4949-8CED-93A13CB6B9C4}"/>
              </a:ext>
            </a:extLst>
          </p:cNvPr>
          <p:cNvSpPr/>
          <p:nvPr/>
        </p:nvSpPr>
        <p:spPr bwMode="gray">
          <a:xfrm>
            <a:off x="7461583" y="3242036"/>
            <a:ext cx="3828350" cy="531402"/>
          </a:xfrm>
          <a:prstGeom prst="roundRect">
            <a:avLst/>
          </a:prstGeom>
          <a:solidFill>
            <a:schemeClr val="accent1">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IEC 62443 Series</a:t>
            </a:r>
          </a:p>
        </p:txBody>
      </p:sp>
      <p:sp>
        <p:nvSpPr>
          <p:cNvPr id="94" name="Rectangle: Rounded Corners 93">
            <a:extLst>
              <a:ext uri="{FF2B5EF4-FFF2-40B4-BE49-F238E27FC236}">
                <a16:creationId xmlns:a16="http://schemas.microsoft.com/office/drawing/2014/main" id="{E88CCA2D-7FC0-402F-B5A5-44F892AC592D}"/>
              </a:ext>
            </a:extLst>
          </p:cNvPr>
          <p:cNvSpPr/>
          <p:nvPr/>
        </p:nvSpPr>
        <p:spPr bwMode="gray">
          <a:xfrm>
            <a:off x="7461583" y="1921352"/>
            <a:ext cx="3828350" cy="531402"/>
          </a:xfrm>
          <a:prstGeom prst="roundRect">
            <a:avLst/>
          </a:prstGeom>
          <a:solidFill>
            <a:schemeClr val="accent1">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ISO 27000 Series</a:t>
            </a:r>
          </a:p>
        </p:txBody>
      </p:sp>
      <p:grpSp>
        <p:nvGrpSpPr>
          <p:cNvPr id="6" name="Group 5">
            <a:extLst>
              <a:ext uri="{FF2B5EF4-FFF2-40B4-BE49-F238E27FC236}">
                <a16:creationId xmlns:a16="http://schemas.microsoft.com/office/drawing/2014/main" id="{863261A4-E45B-4FFB-8ECA-3F2590684934}"/>
              </a:ext>
            </a:extLst>
          </p:cNvPr>
          <p:cNvGrpSpPr/>
          <p:nvPr/>
        </p:nvGrpSpPr>
        <p:grpSpPr>
          <a:xfrm>
            <a:off x="6642693" y="1912733"/>
            <a:ext cx="548640" cy="548640"/>
            <a:chOff x="6642693" y="2230921"/>
            <a:chExt cx="548640" cy="548640"/>
          </a:xfrm>
        </p:grpSpPr>
        <p:grpSp>
          <p:nvGrpSpPr>
            <p:cNvPr id="77" name="Group 76">
              <a:extLst>
                <a:ext uri="{FF2B5EF4-FFF2-40B4-BE49-F238E27FC236}">
                  <a16:creationId xmlns:a16="http://schemas.microsoft.com/office/drawing/2014/main" id="{C0A80422-309A-438B-A2CF-2C9573899EFA}"/>
                </a:ext>
              </a:extLst>
            </p:cNvPr>
            <p:cNvGrpSpPr/>
            <p:nvPr/>
          </p:nvGrpSpPr>
          <p:grpSpPr>
            <a:xfrm>
              <a:off x="6642693" y="2230921"/>
              <a:ext cx="548640" cy="548640"/>
              <a:chOff x="4954929" y="1786620"/>
              <a:chExt cx="822960" cy="822960"/>
            </a:xfrm>
          </p:grpSpPr>
          <p:sp>
            <p:nvSpPr>
              <p:cNvPr id="78" name="Oval 77">
                <a:extLst>
                  <a:ext uri="{FF2B5EF4-FFF2-40B4-BE49-F238E27FC236}">
                    <a16:creationId xmlns:a16="http://schemas.microsoft.com/office/drawing/2014/main" id="{9FF88794-ECE9-4157-ABE8-74146CF07E5C}"/>
                  </a:ext>
                </a:extLst>
              </p:cNvPr>
              <p:cNvSpPr/>
              <p:nvPr/>
            </p:nvSpPr>
            <p:spPr>
              <a:xfrm>
                <a:off x="4954929" y="1786620"/>
                <a:ext cx="822960" cy="822960"/>
              </a:xfrm>
              <a:prstGeom prst="ellipse">
                <a:avLst/>
              </a:prstGeom>
              <a:solidFill>
                <a:schemeClr val="bg1"/>
              </a:solidFill>
              <a:ln w="25400">
                <a:solidFill>
                  <a:srgbClr val="4F81B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sp>
            <p:nvSpPr>
              <p:cNvPr id="79" name="Oval 78">
                <a:extLst>
                  <a:ext uri="{FF2B5EF4-FFF2-40B4-BE49-F238E27FC236}">
                    <a16:creationId xmlns:a16="http://schemas.microsoft.com/office/drawing/2014/main" id="{B1CE3994-8C86-45A5-AAAF-FFF86216A535}"/>
                  </a:ext>
                </a:extLst>
              </p:cNvPr>
              <p:cNvSpPr/>
              <p:nvPr/>
            </p:nvSpPr>
            <p:spPr>
              <a:xfrm>
                <a:off x="4996931" y="1825593"/>
                <a:ext cx="737638" cy="745015"/>
              </a:xfrm>
              <a:prstGeom prst="ellipse">
                <a:avLst/>
              </a:prstGeom>
              <a:no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grpSp>
        <p:pic>
          <p:nvPicPr>
            <p:cNvPr id="96" name="Picture 95">
              <a:extLst>
                <a:ext uri="{FF2B5EF4-FFF2-40B4-BE49-F238E27FC236}">
                  <a16:creationId xmlns:a16="http://schemas.microsoft.com/office/drawing/2014/main" id="{EC012F7D-7114-4218-B5F2-815D5F485C0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713972" y="2294986"/>
              <a:ext cx="395288" cy="395288"/>
            </a:xfrm>
            <a:prstGeom prst="rect">
              <a:avLst/>
            </a:prstGeom>
          </p:spPr>
        </p:pic>
      </p:grpSp>
      <p:sp>
        <p:nvSpPr>
          <p:cNvPr id="117" name="Rectangle: Rounded Corners 116">
            <a:extLst>
              <a:ext uri="{FF2B5EF4-FFF2-40B4-BE49-F238E27FC236}">
                <a16:creationId xmlns:a16="http://schemas.microsoft.com/office/drawing/2014/main" id="{6323E992-68BD-4473-A409-44C732BA5B51}"/>
              </a:ext>
            </a:extLst>
          </p:cNvPr>
          <p:cNvSpPr/>
          <p:nvPr/>
        </p:nvSpPr>
        <p:spPr bwMode="gray">
          <a:xfrm>
            <a:off x="1952599" y="3577574"/>
            <a:ext cx="3828350" cy="443089"/>
          </a:xfrm>
          <a:prstGeom prst="roundRect">
            <a:avLst/>
          </a:prstGeom>
          <a:solidFill>
            <a:schemeClr val="accent1">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NCA Operational Technology Cybersecurity Controls</a:t>
            </a:r>
          </a:p>
        </p:txBody>
      </p:sp>
      <p:grpSp>
        <p:nvGrpSpPr>
          <p:cNvPr id="129" name="Group 128">
            <a:extLst>
              <a:ext uri="{FF2B5EF4-FFF2-40B4-BE49-F238E27FC236}">
                <a16:creationId xmlns:a16="http://schemas.microsoft.com/office/drawing/2014/main" id="{B7444DBC-FB3F-4D06-AF45-21C8FF64C103}"/>
              </a:ext>
            </a:extLst>
          </p:cNvPr>
          <p:cNvGrpSpPr/>
          <p:nvPr/>
        </p:nvGrpSpPr>
        <p:grpSpPr>
          <a:xfrm>
            <a:off x="1192251" y="3583713"/>
            <a:ext cx="429768" cy="430811"/>
            <a:chOff x="1133709" y="2271444"/>
            <a:chExt cx="429768" cy="430811"/>
          </a:xfrm>
        </p:grpSpPr>
        <p:grpSp>
          <p:nvGrpSpPr>
            <p:cNvPr id="131" name="Group 130">
              <a:extLst>
                <a:ext uri="{FF2B5EF4-FFF2-40B4-BE49-F238E27FC236}">
                  <a16:creationId xmlns:a16="http://schemas.microsoft.com/office/drawing/2014/main" id="{DDC29A66-FB64-47BC-A230-FB09A2849B02}"/>
                </a:ext>
              </a:extLst>
            </p:cNvPr>
            <p:cNvGrpSpPr/>
            <p:nvPr/>
          </p:nvGrpSpPr>
          <p:grpSpPr>
            <a:xfrm>
              <a:off x="1133709" y="2271444"/>
              <a:ext cx="429768" cy="430811"/>
              <a:chOff x="1133710" y="2230921"/>
              <a:chExt cx="622369" cy="628593"/>
            </a:xfrm>
          </p:grpSpPr>
          <p:sp>
            <p:nvSpPr>
              <p:cNvPr id="133" name="Oval 132">
                <a:extLst>
                  <a:ext uri="{FF2B5EF4-FFF2-40B4-BE49-F238E27FC236}">
                    <a16:creationId xmlns:a16="http://schemas.microsoft.com/office/drawing/2014/main" id="{0F90CEDE-7495-449B-B297-31BE327A3AE8}"/>
                  </a:ext>
                </a:extLst>
              </p:cNvPr>
              <p:cNvSpPr/>
              <p:nvPr/>
            </p:nvSpPr>
            <p:spPr>
              <a:xfrm>
                <a:off x="1133710" y="2230921"/>
                <a:ext cx="622369" cy="628593"/>
              </a:xfrm>
              <a:prstGeom prst="ellipse">
                <a:avLst/>
              </a:prstGeom>
              <a:solidFill>
                <a:schemeClr val="bg1"/>
              </a:solidFill>
              <a:ln w="25400">
                <a:solidFill>
                  <a:srgbClr val="1F497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sp>
            <p:nvSpPr>
              <p:cNvPr id="134" name="Oval 133">
                <a:extLst>
                  <a:ext uri="{FF2B5EF4-FFF2-40B4-BE49-F238E27FC236}">
                    <a16:creationId xmlns:a16="http://schemas.microsoft.com/office/drawing/2014/main" id="{5D01AF04-5622-4ABB-A197-077A873AD6C6}"/>
                  </a:ext>
                </a:extLst>
              </p:cNvPr>
              <p:cNvSpPr/>
              <p:nvPr/>
            </p:nvSpPr>
            <p:spPr>
              <a:xfrm>
                <a:off x="1165470" y="2260689"/>
                <a:ext cx="557844" cy="569057"/>
              </a:xfrm>
              <a:prstGeom prst="ellipse">
                <a:avLst/>
              </a:prstGeom>
              <a:no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grpSp>
        <p:pic>
          <p:nvPicPr>
            <p:cNvPr id="132" name="Picture 131">
              <a:extLst>
                <a:ext uri="{FF2B5EF4-FFF2-40B4-BE49-F238E27FC236}">
                  <a16:creationId xmlns:a16="http://schemas.microsoft.com/office/drawing/2014/main" id="{8278D08E-6720-4075-B8CB-ECA9F0791A38}"/>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69846" t="23563" r="2991" b="24277"/>
            <a:stretch/>
          </p:blipFill>
          <p:spPr>
            <a:xfrm>
              <a:off x="1197087" y="2323966"/>
              <a:ext cx="303012" cy="343034"/>
            </a:xfrm>
            <a:prstGeom prst="rect">
              <a:avLst/>
            </a:prstGeom>
          </p:spPr>
        </p:pic>
      </p:grpSp>
      <p:grpSp>
        <p:nvGrpSpPr>
          <p:cNvPr id="135" name="Group 134">
            <a:extLst>
              <a:ext uri="{FF2B5EF4-FFF2-40B4-BE49-F238E27FC236}">
                <a16:creationId xmlns:a16="http://schemas.microsoft.com/office/drawing/2014/main" id="{A935B9AF-157E-4468-A31C-051A8090B0CA}"/>
              </a:ext>
            </a:extLst>
          </p:cNvPr>
          <p:cNvGrpSpPr/>
          <p:nvPr/>
        </p:nvGrpSpPr>
        <p:grpSpPr>
          <a:xfrm>
            <a:off x="1192251" y="3050313"/>
            <a:ext cx="429768" cy="430811"/>
            <a:chOff x="1133709" y="2271444"/>
            <a:chExt cx="429768" cy="430811"/>
          </a:xfrm>
        </p:grpSpPr>
        <p:grpSp>
          <p:nvGrpSpPr>
            <p:cNvPr id="136" name="Group 135">
              <a:extLst>
                <a:ext uri="{FF2B5EF4-FFF2-40B4-BE49-F238E27FC236}">
                  <a16:creationId xmlns:a16="http://schemas.microsoft.com/office/drawing/2014/main" id="{664B3E5B-B165-4A86-9624-6A9D7E2D9E4C}"/>
                </a:ext>
              </a:extLst>
            </p:cNvPr>
            <p:cNvGrpSpPr/>
            <p:nvPr/>
          </p:nvGrpSpPr>
          <p:grpSpPr>
            <a:xfrm>
              <a:off x="1133709" y="2271444"/>
              <a:ext cx="429768" cy="430811"/>
              <a:chOff x="1133710" y="2230921"/>
              <a:chExt cx="622369" cy="628593"/>
            </a:xfrm>
          </p:grpSpPr>
          <p:sp>
            <p:nvSpPr>
              <p:cNvPr id="138" name="Oval 137">
                <a:extLst>
                  <a:ext uri="{FF2B5EF4-FFF2-40B4-BE49-F238E27FC236}">
                    <a16:creationId xmlns:a16="http://schemas.microsoft.com/office/drawing/2014/main" id="{756C7B5C-1D0E-485B-AB85-16C371A139CE}"/>
                  </a:ext>
                </a:extLst>
              </p:cNvPr>
              <p:cNvSpPr/>
              <p:nvPr/>
            </p:nvSpPr>
            <p:spPr>
              <a:xfrm>
                <a:off x="1133710" y="2230921"/>
                <a:ext cx="622369" cy="628593"/>
              </a:xfrm>
              <a:prstGeom prst="ellipse">
                <a:avLst/>
              </a:prstGeom>
              <a:solidFill>
                <a:schemeClr val="bg1"/>
              </a:solidFill>
              <a:ln w="25400">
                <a:solidFill>
                  <a:srgbClr val="1F497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sp>
            <p:nvSpPr>
              <p:cNvPr id="139" name="Oval 138">
                <a:extLst>
                  <a:ext uri="{FF2B5EF4-FFF2-40B4-BE49-F238E27FC236}">
                    <a16:creationId xmlns:a16="http://schemas.microsoft.com/office/drawing/2014/main" id="{BCA18C39-1D25-4111-A63D-9A02468F0BC9}"/>
                  </a:ext>
                </a:extLst>
              </p:cNvPr>
              <p:cNvSpPr/>
              <p:nvPr/>
            </p:nvSpPr>
            <p:spPr>
              <a:xfrm>
                <a:off x="1165470" y="2260689"/>
                <a:ext cx="557844" cy="569057"/>
              </a:xfrm>
              <a:prstGeom prst="ellipse">
                <a:avLst/>
              </a:prstGeom>
              <a:no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grpSp>
        <p:pic>
          <p:nvPicPr>
            <p:cNvPr id="137" name="Picture 136">
              <a:extLst>
                <a:ext uri="{FF2B5EF4-FFF2-40B4-BE49-F238E27FC236}">
                  <a16:creationId xmlns:a16="http://schemas.microsoft.com/office/drawing/2014/main" id="{D612B362-AE24-4DF1-87C7-7DF519D4F16E}"/>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69846" t="23563" r="2991" b="24277"/>
            <a:stretch/>
          </p:blipFill>
          <p:spPr>
            <a:xfrm>
              <a:off x="1197087" y="2323966"/>
              <a:ext cx="303012" cy="343034"/>
            </a:xfrm>
            <a:prstGeom prst="rect">
              <a:avLst/>
            </a:prstGeom>
          </p:spPr>
        </p:pic>
      </p:grpSp>
      <p:grpSp>
        <p:nvGrpSpPr>
          <p:cNvPr id="140" name="Group 139">
            <a:extLst>
              <a:ext uri="{FF2B5EF4-FFF2-40B4-BE49-F238E27FC236}">
                <a16:creationId xmlns:a16="http://schemas.microsoft.com/office/drawing/2014/main" id="{20568576-1613-45AF-9C60-C567442988FB}"/>
              </a:ext>
            </a:extLst>
          </p:cNvPr>
          <p:cNvGrpSpPr/>
          <p:nvPr/>
        </p:nvGrpSpPr>
        <p:grpSpPr>
          <a:xfrm>
            <a:off x="1192251" y="2516913"/>
            <a:ext cx="429768" cy="430811"/>
            <a:chOff x="1133709" y="2271444"/>
            <a:chExt cx="429768" cy="430811"/>
          </a:xfrm>
        </p:grpSpPr>
        <p:grpSp>
          <p:nvGrpSpPr>
            <p:cNvPr id="141" name="Group 140">
              <a:extLst>
                <a:ext uri="{FF2B5EF4-FFF2-40B4-BE49-F238E27FC236}">
                  <a16:creationId xmlns:a16="http://schemas.microsoft.com/office/drawing/2014/main" id="{39250A9F-6E74-44B3-A198-CDA065267F31}"/>
                </a:ext>
              </a:extLst>
            </p:cNvPr>
            <p:cNvGrpSpPr/>
            <p:nvPr/>
          </p:nvGrpSpPr>
          <p:grpSpPr>
            <a:xfrm>
              <a:off x="1133709" y="2271444"/>
              <a:ext cx="429768" cy="430811"/>
              <a:chOff x="1133710" y="2230921"/>
              <a:chExt cx="622369" cy="628593"/>
            </a:xfrm>
          </p:grpSpPr>
          <p:sp>
            <p:nvSpPr>
              <p:cNvPr id="143" name="Oval 142">
                <a:extLst>
                  <a:ext uri="{FF2B5EF4-FFF2-40B4-BE49-F238E27FC236}">
                    <a16:creationId xmlns:a16="http://schemas.microsoft.com/office/drawing/2014/main" id="{653E96D9-4EEE-494D-9AD2-98DEDDDCDAE9}"/>
                  </a:ext>
                </a:extLst>
              </p:cNvPr>
              <p:cNvSpPr/>
              <p:nvPr/>
            </p:nvSpPr>
            <p:spPr>
              <a:xfrm>
                <a:off x="1133710" y="2230921"/>
                <a:ext cx="622369" cy="628593"/>
              </a:xfrm>
              <a:prstGeom prst="ellipse">
                <a:avLst/>
              </a:prstGeom>
              <a:solidFill>
                <a:schemeClr val="bg1"/>
              </a:solidFill>
              <a:ln w="25400">
                <a:solidFill>
                  <a:srgbClr val="1F497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sp>
            <p:nvSpPr>
              <p:cNvPr id="144" name="Oval 143">
                <a:extLst>
                  <a:ext uri="{FF2B5EF4-FFF2-40B4-BE49-F238E27FC236}">
                    <a16:creationId xmlns:a16="http://schemas.microsoft.com/office/drawing/2014/main" id="{DF0B9C42-938A-455B-93A4-60B060FCDC2D}"/>
                  </a:ext>
                </a:extLst>
              </p:cNvPr>
              <p:cNvSpPr/>
              <p:nvPr/>
            </p:nvSpPr>
            <p:spPr>
              <a:xfrm>
                <a:off x="1165470" y="2260689"/>
                <a:ext cx="557844" cy="569057"/>
              </a:xfrm>
              <a:prstGeom prst="ellipse">
                <a:avLst/>
              </a:prstGeom>
              <a:no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grpSp>
        <p:pic>
          <p:nvPicPr>
            <p:cNvPr id="142" name="Picture 141">
              <a:extLst>
                <a:ext uri="{FF2B5EF4-FFF2-40B4-BE49-F238E27FC236}">
                  <a16:creationId xmlns:a16="http://schemas.microsoft.com/office/drawing/2014/main" id="{21A2310D-53D7-496C-A17B-1C8FDBA2F033}"/>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69846" t="23563" r="2991" b="24277"/>
            <a:stretch/>
          </p:blipFill>
          <p:spPr>
            <a:xfrm>
              <a:off x="1197087" y="2323966"/>
              <a:ext cx="303012" cy="343034"/>
            </a:xfrm>
            <a:prstGeom prst="rect">
              <a:avLst/>
            </a:prstGeom>
          </p:spPr>
        </p:pic>
      </p:grpSp>
      <p:grpSp>
        <p:nvGrpSpPr>
          <p:cNvPr id="33" name="Group 32">
            <a:extLst>
              <a:ext uri="{FF2B5EF4-FFF2-40B4-BE49-F238E27FC236}">
                <a16:creationId xmlns:a16="http://schemas.microsoft.com/office/drawing/2014/main" id="{3B895798-062A-402D-AC21-725ABF4969C2}"/>
              </a:ext>
            </a:extLst>
          </p:cNvPr>
          <p:cNvGrpSpPr/>
          <p:nvPr/>
        </p:nvGrpSpPr>
        <p:grpSpPr>
          <a:xfrm>
            <a:off x="1397592" y="4530674"/>
            <a:ext cx="63916" cy="193726"/>
            <a:chOff x="788025" y="2544954"/>
            <a:chExt cx="53263" cy="188225"/>
          </a:xfrm>
        </p:grpSpPr>
        <p:sp>
          <p:nvSpPr>
            <p:cNvPr id="34" name="Oval 33">
              <a:extLst>
                <a:ext uri="{FF2B5EF4-FFF2-40B4-BE49-F238E27FC236}">
                  <a16:creationId xmlns:a16="http://schemas.microsoft.com/office/drawing/2014/main" id="{9133F72A-1A2B-48AD-AF03-7145B2E534F3}"/>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35" name="Oval 34">
              <a:extLst>
                <a:ext uri="{FF2B5EF4-FFF2-40B4-BE49-F238E27FC236}">
                  <a16:creationId xmlns:a16="http://schemas.microsoft.com/office/drawing/2014/main" id="{1944E45C-7948-4F00-BC1D-1834B78C5B14}"/>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36" name="Oval 35">
              <a:extLst>
                <a:ext uri="{FF2B5EF4-FFF2-40B4-BE49-F238E27FC236}">
                  <a16:creationId xmlns:a16="http://schemas.microsoft.com/office/drawing/2014/main" id="{37FF7D69-80B0-48C3-A558-226229556D6E}"/>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sp>
        <p:nvSpPr>
          <p:cNvPr id="101" name="Rectangle: Rounded Corners 100">
            <a:extLst>
              <a:ext uri="{FF2B5EF4-FFF2-40B4-BE49-F238E27FC236}">
                <a16:creationId xmlns:a16="http://schemas.microsoft.com/office/drawing/2014/main" id="{28C4C759-37F8-4F54-B121-8084067DF5C4}"/>
              </a:ext>
            </a:extLst>
          </p:cNvPr>
          <p:cNvSpPr/>
          <p:nvPr/>
        </p:nvSpPr>
        <p:spPr bwMode="gray">
          <a:xfrm>
            <a:off x="1970035" y="4708855"/>
            <a:ext cx="3828350" cy="443089"/>
          </a:xfrm>
          <a:prstGeom prst="roundRect">
            <a:avLst/>
          </a:prstGeom>
          <a:solidFill>
            <a:schemeClr val="accent1">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a:t>
            </a:r>
          </a:p>
        </p:txBody>
      </p:sp>
      <p:grpSp>
        <p:nvGrpSpPr>
          <p:cNvPr id="56" name="Group 55">
            <a:extLst>
              <a:ext uri="{FF2B5EF4-FFF2-40B4-BE49-F238E27FC236}">
                <a16:creationId xmlns:a16="http://schemas.microsoft.com/office/drawing/2014/main" id="{B24DD43C-2229-40FA-B7B6-00520E8816F0}"/>
              </a:ext>
            </a:extLst>
          </p:cNvPr>
          <p:cNvGrpSpPr/>
          <p:nvPr/>
        </p:nvGrpSpPr>
        <p:grpSpPr>
          <a:xfrm>
            <a:off x="1209687" y="4714994"/>
            <a:ext cx="429768" cy="430811"/>
            <a:chOff x="-562663" y="3949596"/>
            <a:chExt cx="429768" cy="430811"/>
          </a:xfrm>
        </p:grpSpPr>
        <p:sp>
          <p:nvSpPr>
            <p:cNvPr id="153" name="Oval 152">
              <a:extLst>
                <a:ext uri="{FF2B5EF4-FFF2-40B4-BE49-F238E27FC236}">
                  <a16:creationId xmlns:a16="http://schemas.microsoft.com/office/drawing/2014/main" id="{F5D8CF3C-6593-4567-9F4E-D0719625A6FE}"/>
                </a:ext>
              </a:extLst>
            </p:cNvPr>
            <p:cNvSpPr/>
            <p:nvPr/>
          </p:nvSpPr>
          <p:spPr>
            <a:xfrm>
              <a:off x="-562663" y="3949596"/>
              <a:ext cx="429768" cy="430811"/>
            </a:xfrm>
            <a:prstGeom prst="ellipse">
              <a:avLst/>
            </a:prstGeom>
            <a:solidFill>
              <a:schemeClr val="bg1"/>
            </a:solidFill>
            <a:ln w="25400">
              <a:solidFill>
                <a:srgbClr val="1F497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sp>
          <p:nvSpPr>
            <p:cNvPr id="154" name="Oval 153">
              <a:extLst>
                <a:ext uri="{FF2B5EF4-FFF2-40B4-BE49-F238E27FC236}">
                  <a16:creationId xmlns:a16="http://schemas.microsoft.com/office/drawing/2014/main" id="{7C7B7F54-F84D-4DF4-AE8F-BD9C680958F6}"/>
                </a:ext>
              </a:extLst>
            </p:cNvPr>
            <p:cNvSpPr/>
            <p:nvPr/>
          </p:nvSpPr>
          <p:spPr>
            <a:xfrm>
              <a:off x="-540731" y="3969996"/>
              <a:ext cx="385211" cy="390007"/>
            </a:xfrm>
            <a:prstGeom prst="ellipse">
              <a:avLst/>
            </a:prstGeom>
            <a:no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pic>
          <p:nvPicPr>
            <p:cNvPr id="53" name="Picture 52">
              <a:extLst>
                <a:ext uri="{FF2B5EF4-FFF2-40B4-BE49-F238E27FC236}">
                  <a16:creationId xmlns:a16="http://schemas.microsoft.com/office/drawing/2014/main" id="{223D4C70-8D6C-45CB-977B-F7AF4D66037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79682" y="4033098"/>
              <a:ext cx="263806" cy="263806"/>
            </a:xfrm>
            <a:prstGeom prst="rect">
              <a:avLst/>
            </a:prstGeom>
          </p:spPr>
        </p:pic>
      </p:grpSp>
      <p:grpSp>
        <p:nvGrpSpPr>
          <p:cNvPr id="11" name="Group 10">
            <a:extLst>
              <a:ext uri="{FF2B5EF4-FFF2-40B4-BE49-F238E27FC236}">
                <a16:creationId xmlns:a16="http://schemas.microsoft.com/office/drawing/2014/main" id="{6BB56296-8166-425B-ACBC-A1A690160876}"/>
              </a:ext>
            </a:extLst>
          </p:cNvPr>
          <p:cNvGrpSpPr/>
          <p:nvPr/>
        </p:nvGrpSpPr>
        <p:grpSpPr>
          <a:xfrm>
            <a:off x="6630905" y="2569662"/>
            <a:ext cx="548640" cy="548640"/>
            <a:chOff x="11528505" y="2919688"/>
            <a:chExt cx="548640" cy="548640"/>
          </a:xfrm>
        </p:grpSpPr>
        <p:grpSp>
          <p:nvGrpSpPr>
            <p:cNvPr id="180" name="Group 179">
              <a:extLst>
                <a:ext uri="{FF2B5EF4-FFF2-40B4-BE49-F238E27FC236}">
                  <a16:creationId xmlns:a16="http://schemas.microsoft.com/office/drawing/2014/main" id="{582114FC-3F32-44F2-9E36-7DBBDDF9B523}"/>
                </a:ext>
              </a:extLst>
            </p:cNvPr>
            <p:cNvGrpSpPr/>
            <p:nvPr/>
          </p:nvGrpSpPr>
          <p:grpSpPr>
            <a:xfrm>
              <a:off x="11528505" y="2919688"/>
              <a:ext cx="548640" cy="548640"/>
              <a:chOff x="4954929" y="1786620"/>
              <a:chExt cx="822960" cy="822960"/>
            </a:xfrm>
          </p:grpSpPr>
          <p:sp>
            <p:nvSpPr>
              <p:cNvPr id="182" name="Oval 181">
                <a:extLst>
                  <a:ext uri="{FF2B5EF4-FFF2-40B4-BE49-F238E27FC236}">
                    <a16:creationId xmlns:a16="http://schemas.microsoft.com/office/drawing/2014/main" id="{14D0E168-3533-470F-83C4-C1394999462D}"/>
                  </a:ext>
                </a:extLst>
              </p:cNvPr>
              <p:cNvSpPr/>
              <p:nvPr/>
            </p:nvSpPr>
            <p:spPr>
              <a:xfrm>
                <a:off x="4954929" y="1786620"/>
                <a:ext cx="822960" cy="822960"/>
              </a:xfrm>
              <a:prstGeom prst="ellipse">
                <a:avLst/>
              </a:prstGeom>
              <a:solidFill>
                <a:schemeClr val="bg1"/>
              </a:solidFill>
              <a:ln w="25400">
                <a:solidFill>
                  <a:srgbClr val="4F81B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sp>
            <p:nvSpPr>
              <p:cNvPr id="183" name="Oval 182">
                <a:extLst>
                  <a:ext uri="{FF2B5EF4-FFF2-40B4-BE49-F238E27FC236}">
                    <a16:creationId xmlns:a16="http://schemas.microsoft.com/office/drawing/2014/main" id="{9DEF4891-5B3A-497B-B532-A5DCB8D5E781}"/>
                  </a:ext>
                </a:extLst>
              </p:cNvPr>
              <p:cNvSpPr/>
              <p:nvPr/>
            </p:nvSpPr>
            <p:spPr>
              <a:xfrm>
                <a:off x="4996931" y="1825593"/>
                <a:ext cx="737638" cy="745015"/>
              </a:xfrm>
              <a:prstGeom prst="ellipse">
                <a:avLst/>
              </a:prstGeom>
              <a:no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grpSp>
        <p:pic>
          <p:nvPicPr>
            <p:cNvPr id="97" name="Picture 96">
              <a:extLst>
                <a:ext uri="{FF2B5EF4-FFF2-40B4-BE49-F238E27FC236}">
                  <a16:creationId xmlns:a16="http://schemas.microsoft.com/office/drawing/2014/main" id="{16436D0A-CFEE-4944-8BA9-21DC3C61D0F2}"/>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t="33908" b="35247"/>
            <a:stretch/>
          </p:blipFill>
          <p:spPr>
            <a:xfrm>
              <a:off x="11585161" y="3126870"/>
              <a:ext cx="435328" cy="134276"/>
            </a:xfrm>
            <a:prstGeom prst="rect">
              <a:avLst/>
            </a:prstGeom>
          </p:spPr>
        </p:pic>
      </p:grpSp>
      <p:grpSp>
        <p:nvGrpSpPr>
          <p:cNvPr id="25" name="Group 24">
            <a:extLst>
              <a:ext uri="{FF2B5EF4-FFF2-40B4-BE49-F238E27FC236}">
                <a16:creationId xmlns:a16="http://schemas.microsoft.com/office/drawing/2014/main" id="{5FA0580D-350C-442E-947E-CCBE1FC4FC91}"/>
              </a:ext>
            </a:extLst>
          </p:cNvPr>
          <p:cNvGrpSpPr/>
          <p:nvPr/>
        </p:nvGrpSpPr>
        <p:grpSpPr>
          <a:xfrm>
            <a:off x="6630905" y="3233417"/>
            <a:ext cx="548640" cy="548640"/>
            <a:chOff x="11448201" y="3521004"/>
            <a:chExt cx="548640" cy="548640"/>
          </a:xfrm>
        </p:grpSpPr>
        <p:grpSp>
          <p:nvGrpSpPr>
            <p:cNvPr id="175" name="Group 174">
              <a:extLst>
                <a:ext uri="{FF2B5EF4-FFF2-40B4-BE49-F238E27FC236}">
                  <a16:creationId xmlns:a16="http://schemas.microsoft.com/office/drawing/2014/main" id="{9AF4694E-9049-4FBE-AB5F-B2F6B5B0507C}"/>
                </a:ext>
              </a:extLst>
            </p:cNvPr>
            <p:cNvGrpSpPr/>
            <p:nvPr/>
          </p:nvGrpSpPr>
          <p:grpSpPr>
            <a:xfrm>
              <a:off x="11448201" y="3521004"/>
              <a:ext cx="548640" cy="548640"/>
              <a:chOff x="4954929" y="1786620"/>
              <a:chExt cx="822960" cy="822960"/>
            </a:xfrm>
          </p:grpSpPr>
          <p:sp>
            <p:nvSpPr>
              <p:cNvPr id="177" name="Oval 176">
                <a:extLst>
                  <a:ext uri="{FF2B5EF4-FFF2-40B4-BE49-F238E27FC236}">
                    <a16:creationId xmlns:a16="http://schemas.microsoft.com/office/drawing/2014/main" id="{05B6220F-7D5F-439F-B45E-618AF60A9894}"/>
                  </a:ext>
                </a:extLst>
              </p:cNvPr>
              <p:cNvSpPr/>
              <p:nvPr/>
            </p:nvSpPr>
            <p:spPr>
              <a:xfrm>
                <a:off x="4954929" y="1786620"/>
                <a:ext cx="822960" cy="822960"/>
              </a:xfrm>
              <a:prstGeom prst="ellipse">
                <a:avLst/>
              </a:prstGeom>
              <a:solidFill>
                <a:schemeClr val="bg1"/>
              </a:solidFill>
              <a:ln w="25400">
                <a:solidFill>
                  <a:srgbClr val="4F81B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sp>
            <p:nvSpPr>
              <p:cNvPr id="178" name="Oval 177">
                <a:extLst>
                  <a:ext uri="{FF2B5EF4-FFF2-40B4-BE49-F238E27FC236}">
                    <a16:creationId xmlns:a16="http://schemas.microsoft.com/office/drawing/2014/main" id="{0B5E5431-0C59-445D-81ED-C09A324AA548}"/>
                  </a:ext>
                </a:extLst>
              </p:cNvPr>
              <p:cNvSpPr/>
              <p:nvPr/>
            </p:nvSpPr>
            <p:spPr>
              <a:xfrm>
                <a:off x="4996931" y="1825593"/>
                <a:ext cx="737638" cy="745015"/>
              </a:xfrm>
              <a:prstGeom prst="ellipse">
                <a:avLst/>
              </a:prstGeom>
              <a:no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grpSp>
        <p:pic>
          <p:nvPicPr>
            <p:cNvPr id="8" name="Picture 7">
              <a:extLst>
                <a:ext uri="{FF2B5EF4-FFF2-40B4-BE49-F238E27FC236}">
                  <a16:creationId xmlns:a16="http://schemas.microsoft.com/office/drawing/2014/main" id="{B497ECE7-366D-4AB5-BC3C-E8EC82C58B14}"/>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l="18787" r="15835"/>
            <a:stretch/>
          </p:blipFill>
          <p:spPr>
            <a:xfrm>
              <a:off x="11534802" y="3651758"/>
              <a:ext cx="375438" cy="287133"/>
            </a:xfrm>
            <a:prstGeom prst="rect">
              <a:avLst/>
            </a:prstGeom>
          </p:spPr>
        </p:pic>
      </p:grpSp>
      <p:grpSp>
        <p:nvGrpSpPr>
          <p:cNvPr id="207" name="Group 206">
            <a:extLst>
              <a:ext uri="{FF2B5EF4-FFF2-40B4-BE49-F238E27FC236}">
                <a16:creationId xmlns:a16="http://schemas.microsoft.com/office/drawing/2014/main" id="{5605B481-3E69-47DF-8F8D-5F8662BFFF08}"/>
              </a:ext>
            </a:extLst>
          </p:cNvPr>
          <p:cNvGrpSpPr/>
          <p:nvPr/>
        </p:nvGrpSpPr>
        <p:grpSpPr>
          <a:xfrm>
            <a:off x="6872827" y="4378274"/>
            <a:ext cx="63916" cy="193726"/>
            <a:chOff x="788025" y="2544954"/>
            <a:chExt cx="53263" cy="188225"/>
          </a:xfrm>
        </p:grpSpPr>
        <p:sp>
          <p:nvSpPr>
            <p:cNvPr id="208" name="Oval 207">
              <a:extLst>
                <a:ext uri="{FF2B5EF4-FFF2-40B4-BE49-F238E27FC236}">
                  <a16:creationId xmlns:a16="http://schemas.microsoft.com/office/drawing/2014/main" id="{DEFBE366-7821-41C0-909E-88A259761D5A}"/>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209" name="Oval 208">
              <a:extLst>
                <a:ext uri="{FF2B5EF4-FFF2-40B4-BE49-F238E27FC236}">
                  <a16:creationId xmlns:a16="http://schemas.microsoft.com/office/drawing/2014/main" id="{4928D66C-EDE2-4A8B-8807-47C47C6B837A}"/>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210" name="Oval 209">
              <a:extLst>
                <a:ext uri="{FF2B5EF4-FFF2-40B4-BE49-F238E27FC236}">
                  <a16:creationId xmlns:a16="http://schemas.microsoft.com/office/drawing/2014/main" id="{0BF51877-662D-4883-B1E2-4068F63D5861}"/>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67" name="Group 66">
            <a:extLst>
              <a:ext uri="{FF2B5EF4-FFF2-40B4-BE49-F238E27FC236}">
                <a16:creationId xmlns:a16="http://schemas.microsoft.com/office/drawing/2014/main" id="{5BE67893-D622-4C13-9A1D-A373BA0E032B}"/>
              </a:ext>
            </a:extLst>
          </p:cNvPr>
          <p:cNvGrpSpPr/>
          <p:nvPr/>
        </p:nvGrpSpPr>
        <p:grpSpPr>
          <a:xfrm>
            <a:off x="6921919" y="4921413"/>
            <a:ext cx="63916" cy="193726"/>
            <a:chOff x="788025" y="2544954"/>
            <a:chExt cx="53263" cy="188225"/>
          </a:xfrm>
        </p:grpSpPr>
        <p:sp>
          <p:nvSpPr>
            <p:cNvPr id="68" name="Oval 67">
              <a:extLst>
                <a:ext uri="{FF2B5EF4-FFF2-40B4-BE49-F238E27FC236}">
                  <a16:creationId xmlns:a16="http://schemas.microsoft.com/office/drawing/2014/main" id="{D44D1653-15EA-4E3F-A3BA-A024954C53B5}"/>
                </a:ext>
              </a:extLst>
            </p:cNvPr>
            <p:cNvSpPr/>
            <p:nvPr/>
          </p:nvSpPr>
          <p:spPr>
            <a:xfrm>
              <a:off x="788025" y="2544954"/>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69" name="Oval 68">
              <a:extLst>
                <a:ext uri="{FF2B5EF4-FFF2-40B4-BE49-F238E27FC236}">
                  <a16:creationId xmlns:a16="http://schemas.microsoft.com/office/drawing/2014/main" id="{61A50DE6-868B-4AE8-B6F4-A5D98066FD2F}"/>
                </a:ext>
              </a:extLst>
            </p:cNvPr>
            <p:cNvSpPr/>
            <p:nvPr/>
          </p:nvSpPr>
          <p:spPr>
            <a:xfrm>
              <a:off x="788025" y="2612430"/>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sp>
          <p:nvSpPr>
            <p:cNvPr id="70" name="Oval 69">
              <a:extLst>
                <a:ext uri="{FF2B5EF4-FFF2-40B4-BE49-F238E27FC236}">
                  <a16:creationId xmlns:a16="http://schemas.microsoft.com/office/drawing/2014/main" id="{6AEE43D9-3BE6-440B-87F2-568703367D48}"/>
                </a:ext>
              </a:extLst>
            </p:cNvPr>
            <p:cNvSpPr/>
            <p:nvPr/>
          </p:nvSpPr>
          <p:spPr>
            <a:xfrm>
              <a:off x="788025" y="2679916"/>
              <a:ext cx="53263" cy="53263"/>
            </a:xfrm>
            <a:prstGeom prst="ellipse">
              <a:avLst/>
            </a:prstGeom>
            <a:solidFill>
              <a:schemeClr val="bg1">
                <a:lumMod val="85000"/>
              </a:schemeClr>
            </a:solidFill>
            <a:ln w="254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1" u="none" strike="noStrike" kern="1200" cap="none" spc="0" normalizeH="0" baseline="0" noProof="0" dirty="0">
                <a:ln>
                  <a:noFill/>
                </a:ln>
                <a:solidFill>
                  <a:srgbClr val="000000"/>
                </a:solidFill>
                <a:effectLst/>
                <a:uLnTx/>
                <a:uFillTx/>
                <a:latin typeface="Calibri"/>
                <a:ea typeface="+mn-ea"/>
                <a:cs typeface="+mn-cs"/>
              </a:endParaRPr>
            </a:p>
          </p:txBody>
        </p:sp>
      </p:grpSp>
      <p:sp>
        <p:nvSpPr>
          <p:cNvPr id="95" name="Rectangle: Rounded Corners 94">
            <a:extLst>
              <a:ext uri="{FF2B5EF4-FFF2-40B4-BE49-F238E27FC236}">
                <a16:creationId xmlns:a16="http://schemas.microsoft.com/office/drawing/2014/main" id="{B8424EF3-4483-4781-8371-D32BA4BDBA20}"/>
              </a:ext>
            </a:extLst>
          </p:cNvPr>
          <p:cNvSpPr/>
          <p:nvPr/>
        </p:nvSpPr>
        <p:spPr bwMode="gray">
          <a:xfrm>
            <a:off x="7461583" y="4565379"/>
            <a:ext cx="3828350" cy="531402"/>
          </a:xfrm>
          <a:prstGeom prst="roundRect">
            <a:avLst/>
          </a:prstGeom>
          <a:solidFill>
            <a:schemeClr val="accent1">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a:t>
            </a:r>
          </a:p>
        </p:txBody>
      </p:sp>
      <p:grpSp>
        <p:nvGrpSpPr>
          <p:cNvPr id="19" name="Group 18">
            <a:extLst>
              <a:ext uri="{FF2B5EF4-FFF2-40B4-BE49-F238E27FC236}">
                <a16:creationId xmlns:a16="http://schemas.microsoft.com/office/drawing/2014/main" id="{44C86460-383E-43EE-AA12-4B21948EE6E4}"/>
              </a:ext>
            </a:extLst>
          </p:cNvPr>
          <p:cNvGrpSpPr/>
          <p:nvPr/>
        </p:nvGrpSpPr>
        <p:grpSpPr>
          <a:xfrm>
            <a:off x="6630905" y="4556760"/>
            <a:ext cx="548640" cy="548640"/>
            <a:chOff x="11486741" y="4152753"/>
            <a:chExt cx="548640" cy="548640"/>
          </a:xfrm>
        </p:grpSpPr>
        <p:grpSp>
          <p:nvGrpSpPr>
            <p:cNvPr id="170" name="Group 169">
              <a:extLst>
                <a:ext uri="{FF2B5EF4-FFF2-40B4-BE49-F238E27FC236}">
                  <a16:creationId xmlns:a16="http://schemas.microsoft.com/office/drawing/2014/main" id="{9C404CCC-099C-4732-867B-7C647BA865D7}"/>
                </a:ext>
              </a:extLst>
            </p:cNvPr>
            <p:cNvGrpSpPr/>
            <p:nvPr/>
          </p:nvGrpSpPr>
          <p:grpSpPr>
            <a:xfrm>
              <a:off x="11486741" y="4152753"/>
              <a:ext cx="548640" cy="548640"/>
              <a:chOff x="4954929" y="1786620"/>
              <a:chExt cx="822960" cy="822960"/>
            </a:xfrm>
          </p:grpSpPr>
          <p:sp>
            <p:nvSpPr>
              <p:cNvPr id="172" name="Oval 171">
                <a:extLst>
                  <a:ext uri="{FF2B5EF4-FFF2-40B4-BE49-F238E27FC236}">
                    <a16:creationId xmlns:a16="http://schemas.microsoft.com/office/drawing/2014/main" id="{7B39458B-FBE7-4307-A110-ADD105BA0D95}"/>
                  </a:ext>
                </a:extLst>
              </p:cNvPr>
              <p:cNvSpPr/>
              <p:nvPr/>
            </p:nvSpPr>
            <p:spPr>
              <a:xfrm>
                <a:off x="4954929" y="1786620"/>
                <a:ext cx="822960" cy="822960"/>
              </a:xfrm>
              <a:prstGeom prst="ellipse">
                <a:avLst/>
              </a:prstGeom>
              <a:solidFill>
                <a:schemeClr val="bg1"/>
              </a:solidFill>
              <a:ln w="25400">
                <a:solidFill>
                  <a:srgbClr val="4F81B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sp>
            <p:nvSpPr>
              <p:cNvPr id="173" name="Oval 172">
                <a:extLst>
                  <a:ext uri="{FF2B5EF4-FFF2-40B4-BE49-F238E27FC236}">
                    <a16:creationId xmlns:a16="http://schemas.microsoft.com/office/drawing/2014/main" id="{3E7380C2-2A90-4EC3-B008-D7485BB9FB8B}"/>
                  </a:ext>
                </a:extLst>
              </p:cNvPr>
              <p:cNvSpPr/>
              <p:nvPr/>
            </p:nvSpPr>
            <p:spPr>
              <a:xfrm>
                <a:off x="4996931" y="1825593"/>
                <a:ext cx="737638" cy="745015"/>
              </a:xfrm>
              <a:prstGeom prst="ellipse">
                <a:avLst/>
              </a:prstGeom>
              <a:no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grpSp>
        <p:pic>
          <p:nvPicPr>
            <p:cNvPr id="100" name="Picture 99">
              <a:extLst>
                <a:ext uri="{FF2B5EF4-FFF2-40B4-BE49-F238E27FC236}">
                  <a16:creationId xmlns:a16="http://schemas.microsoft.com/office/drawing/2014/main" id="{932DD356-478A-4521-80CD-5085672EE783}"/>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1593581" y="4259593"/>
              <a:ext cx="334961" cy="334961"/>
            </a:xfrm>
            <a:prstGeom prst="rect">
              <a:avLst/>
            </a:prstGeom>
          </p:spPr>
        </p:pic>
      </p:grpSp>
      <p:grpSp>
        <p:nvGrpSpPr>
          <p:cNvPr id="37" name="Group 36">
            <a:extLst>
              <a:ext uri="{FF2B5EF4-FFF2-40B4-BE49-F238E27FC236}">
                <a16:creationId xmlns:a16="http://schemas.microsoft.com/office/drawing/2014/main" id="{BAFD30F5-2EFA-4CFD-89FD-7F11E09256B9}"/>
              </a:ext>
            </a:extLst>
          </p:cNvPr>
          <p:cNvGrpSpPr/>
          <p:nvPr/>
        </p:nvGrpSpPr>
        <p:grpSpPr>
          <a:xfrm>
            <a:off x="6630905" y="3899816"/>
            <a:ext cx="4659028" cy="548640"/>
            <a:chOff x="6630905" y="4556760"/>
            <a:chExt cx="4659028" cy="548640"/>
          </a:xfrm>
        </p:grpSpPr>
        <p:sp>
          <p:nvSpPr>
            <p:cNvPr id="93" name="Rectangle: Rounded Corners 92">
              <a:extLst>
                <a:ext uri="{FF2B5EF4-FFF2-40B4-BE49-F238E27FC236}">
                  <a16:creationId xmlns:a16="http://schemas.microsoft.com/office/drawing/2014/main" id="{3D925F75-9544-4F29-AD08-8DBBE94A1505}"/>
                </a:ext>
              </a:extLst>
            </p:cNvPr>
            <p:cNvSpPr/>
            <p:nvPr/>
          </p:nvSpPr>
          <p:spPr bwMode="gray">
            <a:xfrm>
              <a:off x="7461583" y="4565379"/>
              <a:ext cx="3828350" cy="531402"/>
            </a:xfrm>
            <a:prstGeom prst="roundRect">
              <a:avLst/>
            </a:prstGeom>
            <a:solidFill>
              <a:schemeClr val="accent1">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CIS Critical Controls</a:t>
              </a:r>
            </a:p>
          </p:txBody>
        </p:sp>
        <p:grpSp>
          <p:nvGrpSpPr>
            <p:cNvPr id="18" name="Group 17">
              <a:extLst>
                <a:ext uri="{FF2B5EF4-FFF2-40B4-BE49-F238E27FC236}">
                  <a16:creationId xmlns:a16="http://schemas.microsoft.com/office/drawing/2014/main" id="{64CB4615-D4DD-4BCC-9C04-5D563A99C121}"/>
                </a:ext>
              </a:extLst>
            </p:cNvPr>
            <p:cNvGrpSpPr/>
            <p:nvPr/>
          </p:nvGrpSpPr>
          <p:grpSpPr>
            <a:xfrm>
              <a:off x="6630905" y="4556760"/>
              <a:ext cx="548640" cy="548640"/>
              <a:chOff x="11474988" y="4910990"/>
              <a:chExt cx="548640" cy="548640"/>
            </a:xfrm>
          </p:grpSpPr>
          <p:grpSp>
            <p:nvGrpSpPr>
              <p:cNvPr id="147" name="Group 146">
                <a:extLst>
                  <a:ext uri="{FF2B5EF4-FFF2-40B4-BE49-F238E27FC236}">
                    <a16:creationId xmlns:a16="http://schemas.microsoft.com/office/drawing/2014/main" id="{DE727264-198E-44F6-9319-A968E5079C8B}"/>
                  </a:ext>
                </a:extLst>
              </p:cNvPr>
              <p:cNvGrpSpPr/>
              <p:nvPr/>
            </p:nvGrpSpPr>
            <p:grpSpPr>
              <a:xfrm>
                <a:off x="11474988" y="4910990"/>
                <a:ext cx="548640" cy="548640"/>
                <a:chOff x="4954929" y="1786620"/>
                <a:chExt cx="822960" cy="822960"/>
              </a:xfrm>
            </p:grpSpPr>
            <p:sp>
              <p:nvSpPr>
                <p:cNvPr id="151" name="Oval 150">
                  <a:extLst>
                    <a:ext uri="{FF2B5EF4-FFF2-40B4-BE49-F238E27FC236}">
                      <a16:creationId xmlns:a16="http://schemas.microsoft.com/office/drawing/2014/main" id="{3D4C1539-CF1E-450F-B719-EFFEACDA0158}"/>
                    </a:ext>
                  </a:extLst>
                </p:cNvPr>
                <p:cNvSpPr/>
                <p:nvPr/>
              </p:nvSpPr>
              <p:spPr>
                <a:xfrm>
                  <a:off x="4954929" y="1786620"/>
                  <a:ext cx="822960" cy="822960"/>
                </a:xfrm>
                <a:prstGeom prst="ellipse">
                  <a:avLst/>
                </a:prstGeom>
                <a:solidFill>
                  <a:schemeClr val="bg1"/>
                </a:solidFill>
                <a:ln w="25400">
                  <a:solidFill>
                    <a:srgbClr val="4F81BD"/>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sp>
              <p:nvSpPr>
                <p:cNvPr id="152" name="Oval 151">
                  <a:extLst>
                    <a:ext uri="{FF2B5EF4-FFF2-40B4-BE49-F238E27FC236}">
                      <a16:creationId xmlns:a16="http://schemas.microsoft.com/office/drawing/2014/main" id="{14EE56B0-CDB7-4B51-9674-5997E664ACCC}"/>
                    </a:ext>
                  </a:extLst>
                </p:cNvPr>
                <p:cNvSpPr/>
                <p:nvPr/>
              </p:nvSpPr>
              <p:spPr>
                <a:xfrm>
                  <a:off x="4996931" y="1825593"/>
                  <a:ext cx="737638" cy="745015"/>
                </a:xfrm>
                <a:prstGeom prst="ellipse">
                  <a:avLst/>
                </a:prstGeom>
                <a:noFill/>
                <a:ln w="254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0" b="1" i="1" u="none" strike="noStrike" kern="1200" cap="none" spc="0" normalizeH="0" baseline="0" noProof="0" dirty="0">
                    <a:ln>
                      <a:noFill/>
                    </a:ln>
                    <a:solidFill>
                      <a:srgbClr val="000000"/>
                    </a:solidFill>
                    <a:effectLst/>
                    <a:uLnTx/>
                    <a:uFillTx/>
                    <a:latin typeface="Calibri"/>
                    <a:ea typeface="+mn-ea"/>
                    <a:cs typeface="+mn-cs"/>
                  </a:endParaRPr>
                </a:p>
              </p:txBody>
            </p:sp>
          </p:grpSp>
          <p:pic>
            <p:nvPicPr>
              <p:cNvPr id="161885" name="Picture 93" descr="CIS Critical Security Controls">
                <a:extLst>
                  <a:ext uri="{FF2B5EF4-FFF2-40B4-BE49-F238E27FC236}">
                    <a16:creationId xmlns:a16="http://schemas.microsoft.com/office/drawing/2014/main" id="{56BE298F-13DD-4D74-A417-AE562E145757}"/>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r="81679"/>
              <a:stretch/>
            </p:blipFill>
            <p:spPr bwMode="auto">
              <a:xfrm>
                <a:off x="11585294" y="5020399"/>
                <a:ext cx="328029" cy="3298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69" name="Isosceles Triangle 168">
            <a:extLst>
              <a:ext uri="{FF2B5EF4-FFF2-40B4-BE49-F238E27FC236}">
                <a16:creationId xmlns:a16="http://schemas.microsoft.com/office/drawing/2014/main" id="{0784BB62-3A16-45FC-9152-F4FA80007207}"/>
              </a:ext>
            </a:extLst>
          </p:cNvPr>
          <p:cNvSpPr/>
          <p:nvPr/>
        </p:nvSpPr>
        <p:spPr>
          <a:xfrm rot="10800000">
            <a:off x="2057428" y="5220941"/>
            <a:ext cx="8367329" cy="191558"/>
          </a:xfrm>
          <a:prstGeom prst="triangl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319" name="Picture 70" descr="http://www.graphicsfuel.com/wp-content/uploads/2011/12/search-icon-512.png">
            <a:extLst>
              <a:ext uri="{FF2B5EF4-FFF2-40B4-BE49-F238E27FC236}">
                <a16:creationId xmlns:a16="http://schemas.microsoft.com/office/drawing/2014/main" id="{E40400B0-A859-49D6-840F-69984B1E46B9}"/>
              </a:ext>
            </a:extLst>
          </p:cNvPr>
          <p:cNvPicPr>
            <a:picLocks noChangeAspect="1" noChangeArrowheads="1"/>
          </p:cNvPicPr>
          <p:nvPr/>
        </p:nvPicPr>
        <p:blipFill>
          <a:blip r:embed="rId17" cstate="email">
            <a:extLst>
              <a:ext uri="{BEBA8EAE-BF5A-486C-A8C5-ECC9F3942E4B}">
                <a14:imgProps xmlns:a14="http://schemas.microsoft.com/office/drawing/2010/main">
                  <a14:imgLayer r:embed="rId18">
                    <a14:imgEffect>
                      <a14:saturation sat="0"/>
                    </a14:imgEffect>
                  </a14:imgLayer>
                </a14:imgProps>
              </a:ext>
              <a:ext uri="{28A0092B-C50C-407E-A947-70E740481C1C}">
                <a14:useLocalDpi xmlns:a14="http://schemas.microsoft.com/office/drawing/2010/main"/>
              </a:ext>
            </a:extLst>
          </a:blip>
          <a:srcRect/>
          <a:stretch>
            <a:fillRect/>
          </a:stretch>
        </p:blipFill>
        <p:spPr bwMode="gray">
          <a:xfrm rot="20671526">
            <a:off x="2132304" y="5727535"/>
            <a:ext cx="649753" cy="649753"/>
          </a:xfrm>
          <a:prstGeom prst="rect">
            <a:avLst/>
          </a:prstGeom>
          <a:noFill/>
          <a:extLst>
            <a:ext uri="{909E8E84-426E-40DD-AFC4-6F175D3DCCD1}">
              <a14:hiddenFill xmlns:a14="http://schemas.microsoft.com/office/drawing/2010/main">
                <a:solidFill>
                  <a:srgbClr val="FFFFFF"/>
                </a:solidFill>
              </a14:hiddenFill>
            </a:ext>
          </a:extLst>
        </p:spPr>
      </p:pic>
      <p:grpSp>
        <p:nvGrpSpPr>
          <p:cNvPr id="123" name="Group 122">
            <a:extLst>
              <a:ext uri="{FF2B5EF4-FFF2-40B4-BE49-F238E27FC236}">
                <a16:creationId xmlns:a16="http://schemas.microsoft.com/office/drawing/2014/main" id="{3BBE1BEA-B9DB-4630-BBBC-42A34F0C5C86}"/>
              </a:ext>
            </a:extLst>
          </p:cNvPr>
          <p:cNvGrpSpPr/>
          <p:nvPr/>
        </p:nvGrpSpPr>
        <p:grpSpPr>
          <a:xfrm>
            <a:off x="1447998" y="5629673"/>
            <a:ext cx="611632" cy="700006"/>
            <a:chOff x="9891467" y="2641664"/>
            <a:chExt cx="1406923" cy="1782638"/>
          </a:xfrm>
        </p:grpSpPr>
        <p:sp>
          <p:nvSpPr>
            <p:cNvPr id="124" name="Rectangle 123">
              <a:extLst>
                <a:ext uri="{FF2B5EF4-FFF2-40B4-BE49-F238E27FC236}">
                  <a16:creationId xmlns:a16="http://schemas.microsoft.com/office/drawing/2014/main" id="{7B3F2990-729C-43B5-95BB-ADCCBFFCDF23}"/>
                </a:ext>
              </a:extLst>
            </p:cNvPr>
            <p:cNvSpPr/>
            <p:nvPr/>
          </p:nvSpPr>
          <p:spPr>
            <a:xfrm>
              <a:off x="9891467" y="2641664"/>
              <a:ext cx="1406923" cy="178263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5" name="Rectangle 124">
              <a:extLst>
                <a:ext uri="{FF2B5EF4-FFF2-40B4-BE49-F238E27FC236}">
                  <a16:creationId xmlns:a16="http://schemas.microsoft.com/office/drawing/2014/main" id="{4ECB2B94-E9D2-4598-8E3D-23D4073856DF}"/>
                </a:ext>
              </a:extLst>
            </p:cNvPr>
            <p:cNvSpPr/>
            <p:nvPr/>
          </p:nvSpPr>
          <p:spPr>
            <a:xfrm>
              <a:off x="9952190" y="3352800"/>
              <a:ext cx="1285470" cy="269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500" b="1" i="1" dirty="0">
                  <a:solidFill>
                    <a:schemeClr val="tx2">
                      <a:lumMod val="60000"/>
                      <a:lumOff val="40000"/>
                    </a:schemeClr>
                  </a:solidFill>
                  <a:latin typeface="Calibri" panose="020F0502020204030204"/>
                </a:rPr>
                <a:t>OXAGON Cybersecurity Requirements</a:t>
              </a:r>
            </a:p>
          </p:txBody>
        </p:sp>
        <p:grpSp>
          <p:nvGrpSpPr>
            <p:cNvPr id="126" name="Group 125">
              <a:extLst>
                <a:ext uri="{FF2B5EF4-FFF2-40B4-BE49-F238E27FC236}">
                  <a16:creationId xmlns:a16="http://schemas.microsoft.com/office/drawing/2014/main" id="{E75E8517-7F6C-42CE-9CB8-872FF4261813}"/>
                </a:ext>
              </a:extLst>
            </p:cNvPr>
            <p:cNvGrpSpPr/>
            <p:nvPr/>
          </p:nvGrpSpPr>
          <p:grpSpPr>
            <a:xfrm>
              <a:off x="10103926" y="2768568"/>
              <a:ext cx="968684" cy="279432"/>
              <a:chOff x="8867302" y="5901647"/>
              <a:chExt cx="1113389" cy="323516"/>
            </a:xfrm>
          </p:grpSpPr>
          <p:pic>
            <p:nvPicPr>
              <p:cNvPr id="127" name="Picture 104" descr="image">
                <a:extLst>
                  <a:ext uri="{FF2B5EF4-FFF2-40B4-BE49-F238E27FC236}">
                    <a16:creationId xmlns:a16="http://schemas.microsoft.com/office/drawing/2014/main" id="{2CD7AA4E-843A-427C-983C-63B01A408C9A}"/>
                  </a:ext>
                </a:extLst>
              </p:cNvPr>
              <p:cNvPicPr>
                <a:picLocks noChangeAspect="1" noChangeArrowheads="1"/>
              </p:cNvPicPr>
              <p:nvPr userDrawn="1"/>
            </p:nvPicPr>
            <p:blipFill rotWithShape="1">
              <a:blip r:embed="rId19" cstate="email">
                <a:extLst>
                  <a:ext uri="{28A0092B-C50C-407E-A947-70E740481C1C}">
                    <a14:useLocalDpi xmlns:a14="http://schemas.microsoft.com/office/drawing/2010/main"/>
                  </a:ext>
                </a:extLst>
              </a:blip>
              <a:srcRect l="18214" t="9249" r="18739" b="39639"/>
              <a:stretch/>
            </p:blipFill>
            <p:spPr bwMode="auto">
              <a:xfrm>
                <a:off x="8867302" y="5901647"/>
                <a:ext cx="316484" cy="323516"/>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04" descr="image">
                <a:extLst>
                  <a:ext uri="{FF2B5EF4-FFF2-40B4-BE49-F238E27FC236}">
                    <a16:creationId xmlns:a16="http://schemas.microsoft.com/office/drawing/2014/main" id="{26BD80CD-5139-42BE-89BE-4EFC4E40BFD9}"/>
                  </a:ext>
                </a:extLst>
              </p:cNvPr>
              <p:cNvPicPr>
                <a:picLocks noChangeAspect="1" noChangeArrowheads="1"/>
              </p:cNvPicPr>
              <p:nvPr userDrawn="1"/>
            </p:nvPicPr>
            <p:blipFill rotWithShape="1">
              <a:blip r:embed="rId20" cstate="email">
                <a:extLst>
                  <a:ext uri="{28A0092B-C50C-407E-A947-70E740481C1C}">
                    <a14:useLocalDpi xmlns:a14="http://schemas.microsoft.com/office/drawing/2010/main"/>
                  </a:ext>
                </a:extLst>
              </a:blip>
              <a:srcRect l="12609" t="65638" r="11734" b="9913"/>
              <a:stretch/>
            </p:blipFill>
            <p:spPr bwMode="auto">
              <a:xfrm>
                <a:off x="9240607" y="5912619"/>
                <a:ext cx="740084" cy="30157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17" name="Rectangle: Rounded Corners 316">
            <a:extLst>
              <a:ext uri="{FF2B5EF4-FFF2-40B4-BE49-F238E27FC236}">
                <a16:creationId xmlns:a16="http://schemas.microsoft.com/office/drawing/2014/main" id="{36467605-7DDB-46C5-ACAD-58A5098BF31D}"/>
              </a:ext>
            </a:extLst>
          </p:cNvPr>
          <p:cNvSpPr/>
          <p:nvPr/>
        </p:nvSpPr>
        <p:spPr bwMode="gray">
          <a:xfrm>
            <a:off x="2652188" y="5778517"/>
            <a:ext cx="2515424" cy="513369"/>
          </a:xfrm>
          <a:prstGeom prst="roundRect">
            <a:avLst/>
          </a:prstGeom>
          <a:solidFill>
            <a:schemeClr val="bg1">
              <a:lumMod val="95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a:defRPr/>
            </a:pPr>
            <a:r>
              <a:rPr lang="en-US" sz="1050" i="1" dirty="0">
                <a:solidFill>
                  <a:srgbClr val="000000"/>
                </a:solidFill>
                <a:latin typeface="Calibri"/>
              </a:rPr>
              <a:t>All software development projects must include secure coding standards </a:t>
            </a:r>
          </a:p>
        </p:txBody>
      </p:sp>
      <p:sp>
        <p:nvSpPr>
          <p:cNvPr id="320" name="Rectangle: Rounded Corners 319">
            <a:extLst>
              <a:ext uri="{FF2B5EF4-FFF2-40B4-BE49-F238E27FC236}">
                <a16:creationId xmlns:a16="http://schemas.microsoft.com/office/drawing/2014/main" id="{12CA519B-B759-4653-9CDE-5827F5D546CF}"/>
              </a:ext>
            </a:extLst>
          </p:cNvPr>
          <p:cNvSpPr/>
          <p:nvPr/>
        </p:nvSpPr>
        <p:spPr bwMode="gray">
          <a:xfrm>
            <a:off x="5260209" y="5778517"/>
            <a:ext cx="2515424" cy="513369"/>
          </a:xfrm>
          <a:prstGeom prst="roundRect">
            <a:avLst/>
          </a:prstGeom>
          <a:solidFill>
            <a:schemeClr val="bg1">
              <a:lumMod val="95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a:defRPr/>
            </a:pPr>
            <a:r>
              <a:rPr lang="en-US" sz="1050" i="1" dirty="0">
                <a:solidFill>
                  <a:srgbClr val="000000"/>
                </a:solidFill>
                <a:latin typeface="Calibri"/>
              </a:rPr>
              <a:t>All email services must be protected with multi-factor authentication for remote and webmail access</a:t>
            </a:r>
          </a:p>
        </p:txBody>
      </p:sp>
      <p:sp>
        <p:nvSpPr>
          <p:cNvPr id="321" name="Rectangle: Rounded Corners 320">
            <a:extLst>
              <a:ext uri="{FF2B5EF4-FFF2-40B4-BE49-F238E27FC236}">
                <a16:creationId xmlns:a16="http://schemas.microsoft.com/office/drawing/2014/main" id="{75EA17BA-C692-4D71-891F-3098F56DECBF}"/>
              </a:ext>
            </a:extLst>
          </p:cNvPr>
          <p:cNvSpPr/>
          <p:nvPr/>
        </p:nvSpPr>
        <p:spPr bwMode="gray">
          <a:xfrm>
            <a:off x="7868230" y="5778517"/>
            <a:ext cx="2515424" cy="513369"/>
          </a:xfrm>
          <a:prstGeom prst="roundRect">
            <a:avLst/>
          </a:prstGeom>
          <a:solidFill>
            <a:schemeClr val="bg1">
              <a:lumMod val="95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defRPr/>
            </a:pPr>
            <a:r>
              <a:rPr lang="en-US" sz="1050" i="1" dirty="0">
                <a:solidFill>
                  <a:srgbClr val="000000"/>
                </a:solidFill>
                <a:latin typeface="Calibri"/>
              </a:rPr>
              <a:t>Penetration testing must be done periodically </a:t>
            </a:r>
          </a:p>
        </p:txBody>
      </p:sp>
      <p:sp>
        <p:nvSpPr>
          <p:cNvPr id="322" name="Rectangle: Rounded Corners 321">
            <a:extLst>
              <a:ext uri="{FF2B5EF4-FFF2-40B4-BE49-F238E27FC236}">
                <a16:creationId xmlns:a16="http://schemas.microsoft.com/office/drawing/2014/main" id="{1A5BBC6B-353C-43CC-A3B2-0A6D2654D0E6}"/>
              </a:ext>
            </a:extLst>
          </p:cNvPr>
          <p:cNvSpPr/>
          <p:nvPr/>
        </p:nvSpPr>
        <p:spPr bwMode="gray">
          <a:xfrm>
            <a:off x="10476251" y="5778517"/>
            <a:ext cx="557936" cy="513369"/>
          </a:xfrm>
          <a:prstGeom prst="roundRect">
            <a:avLst/>
          </a:prstGeom>
          <a:solidFill>
            <a:schemeClr val="bg1">
              <a:lumMod val="95000"/>
            </a:schemeClr>
          </a:solidFill>
          <a:ln>
            <a:noFill/>
          </a:ln>
          <a:effectLst/>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09728" tIns="109728" rIns="109728" bIns="10972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a:ea typeface="+mn-ea"/>
                <a:cs typeface="+mn-cs"/>
              </a:rPr>
              <a:t>…</a:t>
            </a:r>
          </a:p>
        </p:txBody>
      </p:sp>
      <p:sp>
        <p:nvSpPr>
          <p:cNvPr id="189" name="Rectangle 188">
            <a:extLst>
              <a:ext uri="{FF2B5EF4-FFF2-40B4-BE49-F238E27FC236}">
                <a16:creationId xmlns:a16="http://schemas.microsoft.com/office/drawing/2014/main" id="{C05449A7-FBE4-4C0D-8E61-464ED6FC1522}"/>
              </a:ext>
            </a:extLst>
          </p:cNvPr>
          <p:cNvSpPr/>
          <p:nvPr/>
        </p:nvSpPr>
        <p:spPr bwMode="auto">
          <a:xfrm>
            <a:off x="808010" y="68619"/>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C57E8FDF-6F6E-40C4-AFC7-FC720FF3E7D7}"/>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91" name="Rectangle 190">
            <a:extLst>
              <a:ext uri="{FF2B5EF4-FFF2-40B4-BE49-F238E27FC236}">
                <a16:creationId xmlns:a16="http://schemas.microsoft.com/office/drawing/2014/main" id="{02EDBDCB-73D0-4B74-B50B-2E4E0AA665F2}"/>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92" name="Rectangle 191">
            <a:extLst>
              <a:ext uri="{FF2B5EF4-FFF2-40B4-BE49-F238E27FC236}">
                <a16:creationId xmlns:a16="http://schemas.microsoft.com/office/drawing/2014/main" id="{D23BCCE4-BD22-4F5B-AFBD-34C40DE1FE3C}"/>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631B036D-5489-4CD5-88C6-7C27021905B3}"/>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94" name="Rectangle 193">
            <a:extLst>
              <a:ext uri="{FF2B5EF4-FFF2-40B4-BE49-F238E27FC236}">
                <a16:creationId xmlns:a16="http://schemas.microsoft.com/office/drawing/2014/main" id="{561D04D2-26BF-4FF1-9B62-6658E61D4549}"/>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95" name="Rectangle 194">
            <a:extLst>
              <a:ext uri="{FF2B5EF4-FFF2-40B4-BE49-F238E27FC236}">
                <a16:creationId xmlns:a16="http://schemas.microsoft.com/office/drawing/2014/main" id="{AF1BD469-CDB2-426A-925E-9916001E8291}"/>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96" name="Rectangle 195">
            <a:extLst>
              <a:ext uri="{FF2B5EF4-FFF2-40B4-BE49-F238E27FC236}">
                <a16:creationId xmlns:a16="http://schemas.microsoft.com/office/drawing/2014/main" id="{469EE62B-ABA2-4BBD-897A-21B28C58912F}"/>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97" name="Rectangle 196">
            <a:extLst>
              <a:ext uri="{FF2B5EF4-FFF2-40B4-BE49-F238E27FC236}">
                <a16:creationId xmlns:a16="http://schemas.microsoft.com/office/drawing/2014/main" id="{C698B39E-5397-4C26-B3B4-644D89443014}"/>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98" name="Rectangle 197">
            <a:extLst>
              <a:ext uri="{FF2B5EF4-FFF2-40B4-BE49-F238E27FC236}">
                <a16:creationId xmlns:a16="http://schemas.microsoft.com/office/drawing/2014/main" id="{44417514-68CF-46EA-8F60-37ADBF2CC091}"/>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211" name="Rectangle 210">
            <a:extLst>
              <a:ext uri="{FF2B5EF4-FFF2-40B4-BE49-F238E27FC236}">
                <a16:creationId xmlns:a16="http://schemas.microsoft.com/office/drawing/2014/main" id="{8347D99D-1279-4667-9410-B66CA0C525C5}"/>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12" name="Rectangle 211">
            <a:extLst>
              <a:ext uri="{FF2B5EF4-FFF2-40B4-BE49-F238E27FC236}">
                <a16:creationId xmlns:a16="http://schemas.microsoft.com/office/drawing/2014/main" id="{A858CDB9-2402-4942-BE3B-59ECAD700791}"/>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13" name="Rectangle 212">
            <a:extLst>
              <a:ext uri="{FF2B5EF4-FFF2-40B4-BE49-F238E27FC236}">
                <a16:creationId xmlns:a16="http://schemas.microsoft.com/office/drawing/2014/main" id="{D072E04A-0364-44B9-9496-EC2A01FD638D}"/>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14" name="Rectangle 213">
            <a:extLst>
              <a:ext uri="{FF2B5EF4-FFF2-40B4-BE49-F238E27FC236}">
                <a16:creationId xmlns:a16="http://schemas.microsoft.com/office/drawing/2014/main" id="{813FF8A8-823B-42FD-90CC-3C020E73F1DC}"/>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15" name="Rectangle 214">
            <a:extLst>
              <a:ext uri="{FF2B5EF4-FFF2-40B4-BE49-F238E27FC236}">
                <a16:creationId xmlns:a16="http://schemas.microsoft.com/office/drawing/2014/main" id="{DA85FA42-5719-4493-858B-2B085DE47A51}"/>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4140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1519639043"/>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In Step 1.3, we will benchmark relevant smart industrial cities/hubs comparable to OXAGON in order to derive cybersecurity best practices and trends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2752043" y="1112624"/>
            <a:ext cx="6687921" cy="215444"/>
          </a:xfrm>
        </p:spPr>
        <p:txBody>
          <a:bodyPr/>
          <a:lstStyle/>
          <a:p>
            <a:pPr algn="ctr" eaLnBrk="0" fontAlgn="base" hangingPunct="0"/>
            <a:r>
              <a:rPr lang="en-US" dirty="0"/>
              <a:t>Step 1.3 – </a:t>
            </a:r>
            <a:r>
              <a:rPr lang="en-US" sz="1400" dirty="0"/>
              <a:t>Benchmark Cities Comparable to </a:t>
            </a:r>
            <a:r>
              <a:rPr lang="en-US" dirty="0"/>
              <a:t>OXAGON</a:t>
            </a:r>
            <a:r>
              <a:rPr lang="en-US" sz="1400" dirty="0"/>
              <a:t> and Derive Best Practices and Trends</a:t>
            </a:r>
          </a:p>
        </p:txBody>
      </p:sp>
      <p:sp>
        <p:nvSpPr>
          <p:cNvPr id="10" name="Rectangle 9">
            <a:extLst>
              <a:ext uri="{FF2B5EF4-FFF2-40B4-BE49-F238E27FC236}">
                <a16:creationId xmlns:a16="http://schemas.microsoft.com/office/drawing/2014/main" id="{9F05A729-8CF4-4876-8BCC-E635D969FFA6}"/>
              </a:ext>
            </a:extLst>
          </p:cNvPr>
          <p:cNvSpPr/>
          <p:nvPr/>
        </p:nvSpPr>
        <p:spPr>
          <a:xfrm>
            <a:off x="722282" y="1503189"/>
            <a:ext cx="8497917" cy="378593"/>
          </a:xfrm>
          <a:prstGeom prst="rect">
            <a:avLst/>
          </a:prstGeom>
          <a:solidFill>
            <a:srgbClr val="5D7D9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722282" y="1868949"/>
            <a:ext cx="8497917" cy="441966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1" indent="0" algn="l" defTabSz="914400" rtl="0" eaLnBrk="1" fontAlgn="auto" latinLnBrk="0" hangingPunct="1">
              <a:lnSpc>
                <a:spcPts val="1800"/>
              </a:lnSpc>
              <a:spcBef>
                <a:spcPts val="600"/>
              </a:spcBef>
              <a:spcAft>
                <a:spcPts val="0"/>
              </a:spcAft>
              <a:buClr>
                <a:srgbClr val="243646"/>
              </a:buClr>
              <a:buSzTx/>
              <a:buFontTx/>
              <a:buNone/>
              <a:tabLst/>
              <a:defRPr/>
            </a:pPr>
            <a:r>
              <a:rPr kumimoji="0" lang="en-US" sz="1200" b="1" i="1" strike="noStrike" kern="0" cap="none" spc="0" normalizeH="0" baseline="0" noProof="0" dirty="0">
                <a:ln>
                  <a:noFill/>
                </a:ln>
                <a:solidFill>
                  <a:srgbClr val="000000"/>
                </a:solidFill>
                <a:effectLst/>
                <a:uLnTx/>
                <a:uFillTx/>
                <a:latin typeface="Calibri" panose="020F0502020204030204"/>
                <a:ea typeface="+mn-ea"/>
                <a:cs typeface="+mn-cs"/>
              </a:rPr>
              <a:t>Benchmark </a:t>
            </a:r>
            <a:r>
              <a:rPr lang="en-US" sz="1200" b="1" i="1" kern="0" dirty="0" err="1">
                <a:solidFill>
                  <a:srgbClr val="000000"/>
                </a:solidFill>
                <a:latin typeface="Calibri" panose="020F0502020204030204"/>
              </a:rPr>
              <a:t>Cyberse</a:t>
            </a:r>
            <a:r>
              <a:rPr kumimoji="0" lang="en-US" sz="1200" b="1" i="1" strike="noStrike" kern="0" cap="none" spc="0" normalizeH="0" baseline="0" noProof="0" dirty="0">
                <a:ln>
                  <a:noFill/>
                </a:ln>
                <a:solidFill>
                  <a:srgbClr val="000000"/>
                </a:solidFill>
                <a:effectLst/>
                <a:uLnTx/>
                <a:uFillTx/>
                <a:latin typeface="Calibri" panose="020F0502020204030204"/>
                <a:ea typeface="+mn-ea"/>
                <a:cs typeface="+mn-cs"/>
              </a:rPr>
              <a:t>curity Capabilities and Derive Best Practices and Trends</a:t>
            </a:r>
          </a:p>
          <a:p>
            <a:pPr marL="171450" indent="-171450">
              <a:lnSpc>
                <a:spcPts val="1800"/>
              </a:lnSpc>
              <a:buFont typeface="Wingdings" panose="05000000000000000000" pitchFamily="2" charset="2"/>
              <a:buChar char="§"/>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Define a set of criteria to select relevant smart industrial cities (e.g., </a:t>
            </a:r>
            <a:r>
              <a:rPr kumimoji="0" lang="en-US" altLang="zh-TW" sz="12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Arial" panose="020B0604020202020204" pitchFamily="34" charset="0"/>
              </a:rPr>
              <a:t>comparable threat landscape,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industry diversification, geographical coverage, availability of data) </a:t>
            </a:r>
            <a:r>
              <a:rPr kumimoji="0" lang="en-US" altLang="zh-TW" sz="12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Arial" panose="020B0604020202020204" pitchFamily="34" charset="0"/>
              </a:rPr>
              <a:t>and align with </a:t>
            </a:r>
            <a:r>
              <a:rPr lang="en-US" altLang="zh-TW" sz="1200" dirty="0">
                <a:solidFill>
                  <a:srgbClr val="000000"/>
                </a:solidFill>
                <a:latin typeface="Calibri" panose="020F0502020204030204"/>
                <a:ea typeface="新細明體" panose="02020500000000000000" pitchFamily="18" charset="-120"/>
                <a:cs typeface="Arial" panose="020B0604020202020204" pitchFamily="34" charset="0"/>
              </a:rPr>
              <a:t>OXAGON</a:t>
            </a:r>
            <a:r>
              <a:rPr kumimoji="0" lang="en-US" altLang="zh-TW" sz="12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Arial" panose="020B0604020202020204" pitchFamily="34" charset="0"/>
              </a:rPr>
              <a:t> team on the criteria and on </a:t>
            </a:r>
            <a:r>
              <a:rPr lang="en-US" altLang="zh-TW" sz="1200" dirty="0">
                <a:solidFill>
                  <a:srgbClr val="000000"/>
                </a:solidFill>
                <a:latin typeface="Calibri" panose="020F0502020204030204"/>
                <a:ea typeface="新細明體" panose="02020500000000000000" pitchFamily="18" charset="-120"/>
                <a:cs typeface="Arial" panose="020B0604020202020204" pitchFamily="34" charset="0"/>
              </a:rPr>
              <a:t>selected Ports and Industrial Cities (e.g., </a:t>
            </a:r>
            <a:r>
              <a:rPr lang="en-US" sz="1200" dirty="0">
                <a:solidFill>
                  <a:srgbClr val="000000"/>
                </a:solidFill>
                <a:latin typeface="Calibri" panose="020F0502020204030204"/>
                <a:ea typeface="新細明體" panose="02020500000000000000" pitchFamily="18" charset="-120"/>
                <a:cs typeface="Arial" panose="020B0604020202020204" pitchFamily="34" charset="0"/>
              </a:rPr>
              <a:t>Port of Singapore, Port of Rotterdam, Port of Los Angeles, and Busan Eco Delta Smart City)</a:t>
            </a:r>
          </a:p>
          <a:p>
            <a:pPr marL="171450" indent="-171450">
              <a:lnSpc>
                <a:spcPts val="1800"/>
              </a:lnSpc>
              <a:buFont typeface="Wingdings" panose="05000000000000000000" pitchFamily="2" charset="2"/>
              <a:buChar char="§"/>
              <a:defRPr/>
            </a:pPr>
            <a:r>
              <a:rPr lang="en-US" sz="1200" dirty="0">
                <a:solidFill>
                  <a:srgbClr val="000000"/>
                </a:solidFill>
                <a:latin typeface="Calibri" panose="020F0502020204030204"/>
                <a:ea typeface="新細明體" panose="02020500000000000000" pitchFamily="18" charset="-120"/>
                <a:cs typeface="Arial" panose="020B0604020202020204" pitchFamily="34" charset="0"/>
              </a:rPr>
              <a:t>Collect Open-Source Intelligence (OSINT), threat and event reports related to selected ports and smart industrial cities, as well as input from Booz Allen’s Managed Threat Services (MTS) threat database and understand c</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ybersecurity threat landscape </a:t>
            </a:r>
            <a:r>
              <a:rPr lang="en-US" sz="1200" dirty="0">
                <a:solidFill>
                  <a:srgbClr val="000000"/>
                </a:solidFill>
                <a:latin typeface="Calibri" panose="020F0502020204030204" pitchFamily="34" charset="0"/>
                <a:cs typeface="Arial" panose="020B0604020202020204" pitchFamily="34" charset="0"/>
              </a:rPr>
              <a:t>for ports and smart industrial cities</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endParaRPr>
          </a:p>
          <a:p>
            <a:pPr marL="171450" marR="0" lvl="0" indent="-171450" algn="l" defTabSz="914400" rtl="0" eaLnBrk="1" fontAlgn="auto" latinLnBrk="0" hangingPunct="1">
              <a:lnSpc>
                <a:spcPts val="18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Identify and document benchmark cities’ c</a:t>
            </a:r>
            <a:r>
              <a:rPr lang="en-US" sz="1200" dirty="0">
                <a:solidFill>
                  <a:srgbClr val="000000"/>
                </a:solidFill>
                <a:latin typeface="Calibri" panose="020F0502020204030204"/>
                <a:cs typeface="Arial" panose="020B0604020202020204" pitchFamily="34" charset="0"/>
              </a:rPr>
              <a:t>ybersecurity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capabilities across the </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Booz Allen Cybersecurity Framework dimensions, including:</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endParaRPr>
          </a:p>
          <a:p>
            <a:pPr marL="347663" marR="0" lvl="1" indent="-171450" algn="l" defTabSz="914400" rtl="0" eaLnBrk="1" fontAlgn="auto" latinLnBrk="0" hangingPunct="1">
              <a:lnSpc>
                <a:spcPts val="1800"/>
              </a:lnSpc>
              <a:spcBef>
                <a:spcPts val="0"/>
              </a:spcBef>
              <a:spcAft>
                <a:spcPts val="0"/>
              </a:spcAft>
              <a:buClrTx/>
              <a:buSzTx/>
              <a:buFont typeface="Calibri" panose="020F0502020204030204" pitchFamily="34" charset="0"/>
              <a:buChar char="–"/>
              <a:tabLst>
                <a:tab pos="914400" algn="l"/>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Cybersecurity strategic directions including vision, </a:t>
            </a:r>
            <a:r>
              <a:rPr kumimoji="0" lang="en-US" sz="12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Arial" panose="020B0604020202020204" pitchFamily="34" charset="0"/>
              </a:rPr>
              <a:t>missi</a:t>
            </a:r>
            <a:r>
              <a:rPr lang="en-US" sz="1200" dirty="0">
                <a:solidFill>
                  <a:srgbClr val="000000"/>
                </a:solidFill>
                <a:latin typeface="Calibri" panose="020F0502020204030204" pitchFamily="34" charset="0"/>
                <a:cs typeface="Arial" panose="020B0604020202020204" pitchFamily="34" charset="0"/>
              </a:rPr>
              <a:t>on and objectives</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endParaRPr>
          </a:p>
          <a:p>
            <a:pPr marL="347663" marR="0" lvl="1" indent="-171450" algn="l" defTabSz="914400" rtl="0" eaLnBrk="1" fontAlgn="auto" latinLnBrk="0" hangingPunct="1">
              <a:lnSpc>
                <a:spcPts val="1800"/>
              </a:lnSpc>
              <a:spcBef>
                <a:spcPts val="0"/>
              </a:spcBef>
              <a:spcAft>
                <a:spcPts val="0"/>
              </a:spcAft>
              <a:buClrTx/>
              <a:buSzTx/>
              <a:buFont typeface="Calibri" panose="020F0502020204030204" pitchFamily="34" charset="0"/>
              <a:buChar char="–"/>
              <a:tabLst>
                <a:tab pos="914400" algn="l"/>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Cybersecurity services across the different domains (Governance, and Risk Compliance, OT/IT Architecture &amp; Engineering, Operations, and Resilience) and the corresponding service delivery model (e.g., in-house, outsources)</a:t>
            </a:r>
          </a:p>
          <a:p>
            <a:pPr marL="347663" marR="0" lvl="1" indent="-171450" algn="l" defTabSz="914400" rtl="0" eaLnBrk="1" fontAlgn="auto" latinLnBrk="0" hangingPunct="1">
              <a:lnSpc>
                <a:spcPts val="1800"/>
              </a:lnSpc>
              <a:spcBef>
                <a:spcPts val="0"/>
              </a:spcBef>
              <a:spcAft>
                <a:spcPts val="0"/>
              </a:spcAft>
              <a:buClrTx/>
              <a:buSzTx/>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Various model of cybersecurity organization structure (e.g., function model, NIST model, interaction model)</a:t>
            </a:r>
          </a:p>
          <a:p>
            <a:pPr marL="347663" marR="0" lvl="1" indent="-171450" algn="l" defTabSz="914400" rtl="0" eaLnBrk="1" fontAlgn="auto" latinLnBrk="0" hangingPunct="1">
              <a:lnSpc>
                <a:spcPts val="1800"/>
              </a:lnSpc>
              <a:spcBef>
                <a:spcPts val="0"/>
              </a:spcBef>
              <a:spcAft>
                <a:spcPts val="0"/>
              </a:spcAft>
              <a:buClrTx/>
              <a:buSzTx/>
              <a:buFont typeface="Calibri" panose="020F0502020204030204" pitchFamily="34" charset="0"/>
              <a:buChar char="–"/>
              <a:tabLst>
                <a:tab pos="914400" algn="l"/>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Cybersecurity operating model (e.g., roles and responsibilities of cybersecurity authorities within a smart city)</a:t>
            </a:r>
          </a:p>
          <a:p>
            <a:pPr marL="347663" marR="0" lvl="1" indent="-171450" algn="l" defTabSz="914400" rtl="0" eaLnBrk="1" fontAlgn="auto" latinLnBrk="0" hangingPunct="1">
              <a:lnSpc>
                <a:spcPts val="1800"/>
              </a:lnSpc>
              <a:spcBef>
                <a:spcPts val="0"/>
              </a:spcBef>
              <a:spcAft>
                <a:spcPts val="0"/>
              </a:spcAft>
              <a:buClrTx/>
              <a:buSzTx/>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Partnerships and ecosystem</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endParaRPr>
          </a:p>
          <a:p>
            <a:pPr marL="171450" marR="0" lvl="0" indent="-171450" algn="l" defTabSz="914400" rtl="0" eaLnBrk="1" fontAlgn="auto" latinLnBrk="0" hangingPunct="1">
              <a:lnSpc>
                <a:spcPts val="18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Engage with key relevant stakeholders, socialize the results, gather feedback, and refine the findings as needed</a:t>
            </a:r>
          </a:p>
          <a:p>
            <a:pPr marL="0" marR="0" lvl="0" indent="0" algn="l" defTabSz="914400" rtl="0" eaLnBrk="1" fontAlgn="auto" latinLnBrk="0" hangingPunct="1">
              <a:lnSpc>
                <a:spcPts val="1800"/>
              </a:lnSpc>
              <a:spcBef>
                <a:spcPts val="0"/>
              </a:spcBef>
              <a:spcAft>
                <a:spcPts val="0"/>
              </a:spcAft>
              <a:buClrTx/>
              <a:buSzTx/>
              <a:buFontTx/>
              <a:buNone/>
              <a:tabLst/>
              <a:defRPr/>
            </a:pPr>
            <a:endParaRPr kumimoji="0" lang="en-US" sz="1200" b="1" i="0" u="sng"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8DA82B8-2906-44F3-967C-C6FFA4226BC4}"/>
              </a:ext>
            </a:extLst>
          </p:cNvPr>
          <p:cNvSpPr>
            <a:spLocks noChangeArrowheads="1"/>
          </p:cNvSpPr>
          <p:nvPr/>
        </p:nvSpPr>
        <p:spPr bwMode="gray">
          <a:xfrm>
            <a:off x="9348806" y="1503189"/>
            <a:ext cx="2137935" cy="365760"/>
          </a:xfrm>
          <a:prstGeom prst="rect">
            <a:avLst/>
          </a:prstGeom>
          <a:solidFill>
            <a:srgbClr val="5D7D95"/>
          </a:solidFill>
          <a:ln w="19050">
            <a:no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23" name="Rectangle 22">
            <a:extLst>
              <a:ext uri="{FF2B5EF4-FFF2-40B4-BE49-F238E27FC236}">
                <a16:creationId xmlns:a16="http://schemas.microsoft.com/office/drawing/2014/main" id="{6C47C8A8-40FE-4FCB-9667-186D501DCD5E}"/>
              </a:ext>
            </a:extLst>
          </p:cNvPr>
          <p:cNvSpPr>
            <a:spLocks noChangeArrowheads="1"/>
          </p:cNvSpPr>
          <p:nvPr/>
        </p:nvSpPr>
        <p:spPr bwMode="gray">
          <a:xfrm>
            <a:off x="9348806" y="1868949"/>
            <a:ext cx="2137935" cy="1965960"/>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4572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Open-source Data</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Open-Source Intelligence (OSINT)</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Benchmark Cities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Booz Allen Cybersecurity Framework</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0C57428-A747-4595-87A2-6C3B1E05BD80}"/>
              </a:ext>
            </a:extLst>
          </p:cNvPr>
          <p:cNvSpPr>
            <a:spLocks noChangeArrowheads="1"/>
          </p:cNvSpPr>
          <p:nvPr/>
        </p:nvSpPr>
        <p:spPr bwMode="gray">
          <a:xfrm>
            <a:off x="9348806" y="3956896"/>
            <a:ext cx="2137935" cy="365760"/>
          </a:xfrm>
          <a:prstGeom prst="rect">
            <a:avLst/>
          </a:prstGeom>
          <a:solidFill>
            <a:srgbClr val="5D7D95"/>
          </a:solidFill>
          <a:ln w="19050">
            <a:no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19" name="Rectangle 18">
            <a:extLst>
              <a:ext uri="{FF2B5EF4-FFF2-40B4-BE49-F238E27FC236}">
                <a16:creationId xmlns:a16="http://schemas.microsoft.com/office/drawing/2014/main" id="{9D00BE6A-9210-4BAA-9044-1AB2BCA4AB4A}"/>
              </a:ext>
            </a:extLst>
          </p:cNvPr>
          <p:cNvSpPr>
            <a:spLocks noChangeArrowheads="1"/>
          </p:cNvSpPr>
          <p:nvPr/>
        </p:nvSpPr>
        <p:spPr bwMode="gray">
          <a:xfrm>
            <a:off x="9348806" y="4322656"/>
            <a:ext cx="2137935" cy="1965960"/>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4572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Benchmark Report </a:t>
            </a:r>
          </a:p>
        </p:txBody>
      </p:sp>
      <p:sp>
        <p:nvSpPr>
          <p:cNvPr id="15" name="Footer Placeholder 2">
            <a:extLst>
              <a:ext uri="{FF2B5EF4-FFF2-40B4-BE49-F238E27FC236}">
                <a16:creationId xmlns:a16="http://schemas.microsoft.com/office/drawing/2014/main" id="{2E22CE11-1021-4BE9-B6DD-6CBF28281A1F}"/>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39" name="Rectangle: Rounded Corners 38">
            <a:extLst>
              <a:ext uri="{FF2B5EF4-FFF2-40B4-BE49-F238E27FC236}">
                <a16:creationId xmlns:a16="http://schemas.microsoft.com/office/drawing/2014/main" id="{192E0051-B2F5-4F8E-9F3D-07103BEAEDBA}"/>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1.3</a:t>
            </a:r>
          </a:p>
        </p:txBody>
      </p:sp>
      <p:sp>
        <p:nvSpPr>
          <p:cNvPr id="40" name="TextBox 39">
            <a:extLst>
              <a:ext uri="{FF2B5EF4-FFF2-40B4-BE49-F238E27FC236}">
                <a16:creationId xmlns:a16="http://schemas.microsoft.com/office/drawing/2014/main" id="{48E0903D-6900-4F08-8A19-FA999923BC2A}"/>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Benchmark Cities Comparable to OXAGON and Derive Best Practices and Trends</a:t>
            </a:r>
          </a:p>
        </p:txBody>
      </p:sp>
      <p:sp>
        <p:nvSpPr>
          <p:cNvPr id="35" name="Rectangle 34">
            <a:extLst>
              <a:ext uri="{FF2B5EF4-FFF2-40B4-BE49-F238E27FC236}">
                <a16:creationId xmlns:a16="http://schemas.microsoft.com/office/drawing/2014/main" id="{43D1103C-D9D4-4E55-A163-0201A63888B7}"/>
              </a:ext>
            </a:extLst>
          </p:cNvPr>
          <p:cNvSpPr/>
          <p:nvPr/>
        </p:nvSpPr>
        <p:spPr bwMode="auto">
          <a:xfrm>
            <a:off x="702949" y="194479"/>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565C4C39-7C39-4AFE-8E84-A81AA70E203D}"/>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7" name="Rectangle 36">
            <a:extLst>
              <a:ext uri="{FF2B5EF4-FFF2-40B4-BE49-F238E27FC236}">
                <a16:creationId xmlns:a16="http://schemas.microsoft.com/office/drawing/2014/main" id="{783ADF7E-D750-4974-A381-060B4EDE93C3}"/>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7ADFFEA1-F988-4D7A-9926-987FABC7CAA2}"/>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68C19401-3694-45AE-9D15-078DD3ADB85A}"/>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7B639A0F-ADE5-49BF-A296-46F0FF5CAA45}"/>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82D5DE8A-4524-4832-87A6-48DD6C090731}"/>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4" name="Rectangle 43">
            <a:extLst>
              <a:ext uri="{FF2B5EF4-FFF2-40B4-BE49-F238E27FC236}">
                <a16:creationId xmlns:a16="http://schemas.microsoft.com/office/drawing/2014/main" id="{8019124F-8AEC-4972-AF0E-17797D46384E}"/>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28BFEA00-4FA0-472E-8340-612D1609734C}"/>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6" name="Rectangle 45">
            <a:extLst>
              <a:ext uri="{FF2B5EF4-FFF2-40B4-BE49-F238E27FC236}">
                <a16:creationId xmlns:a16="http://schemas.microsoft.com/office/drawing/2014/main" id="{A30FE8F8-DA75-4530-A2A2-7427A994D88E}"/>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7" name="Rectangle 46">
            <a:extLst>
              <a:ext uri="{FF2B5EF4-FFF2-40B4-BE49-F238E27FC236}">
                <a16:creationId xmlns:a16="http://schemas.microsoft.com/office/drawing/2014/main" id="{D8AB094D-D520-40B9-A3D8-9E68403A710E}"/>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8" name="Rectangle 47">
            <a:extLst>
              <a:ext uri="{FF2B5EF4-FFF2-40B4-BE49-F238E27FC236}">
                <a16:creationId xmlns:a16="http://schemas.microsoft.com/office/drawing/2014/main" id="{A2406C73-4E90-493E-ACA8-26877094330F}"/>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9" name="Rectangle 48">
            <a:extLst>
              <a:ext uri="{FF2B5EF4-FFF2-40B4-BE49-F238E27FC236}">
                <a16:creationId xmlns:a16="http://schemas.microsoft.com/office/drawing/2014/main" id="{B2F5FD3D-B409-4CAA-A538-91C83AB7247A}"/>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62715D82-8225-4767-B8A3-CE534303BBA5}"/>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1" name="Rectangle 50">
            <a:extLst>
              <a:ext uri="{FF2B5EF4-FFF2-40B4-BE49-F238E27FC236}">
                <a16:creationId xmlns:a16="http://schemas.microsoft.com/office/drawing/2014/main" id="{4C3CFA0D-8733-4044-98D5-0E8C3213717E}"/>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626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88B9A697-99AB-457F-B8AC-6891CED419B9}"/>
              </a:ext>
            </a:extLst>
          </p:cNvPr>
          <p:cNvGraphicFramePr>
            <a:graphicFrameLocks noChangeAspect="1"/>
          </p:cNvGraphicFramePr>
          <p:nvPr>
            <p:custDataLst>
              <p:tags r:id="rId1"/>
            </p:custDataLst>
            <p:extLst>
              <p:ext uri="{D42A27DB-BD31-4B8C-83A1-F6EECF244321}">
                <p14:modId xmlns:p14="http://schemas.microsoft.com/office/powerpoint/2010/main" val="3490138641"/>
              </p:ex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4" imgW="526" imgH="526" progId="TCLayout.ActiveDocument.1">
                  <p:embed/>
                </p:oleObj>
              </mc:Choice>
              <mc:Fallback>
                <p:oleObj name="think-cell Slide" r:id="rId4" imgW="526" imgH="526" progId="TCLayout.ActiveDocument.1">
                  <p:embed/>
                  <p:pic>
                    <p:nvPicPr>
                      <p:cNvPr id="11" name="Object 10" hidden="1">
                        <a:extLst>
                          <a:ext uri="{FF2B5EF4-FFF2-40B4-BE49-F238E27FC236}">
                            <a16:creationId xmlns:a16="http://schemas.microsoft.com/office/drawing/2014/main" id="{88B9A697-99AB-457F-B8AC-6891CED419B9}"/>
                          </a:ext>
                        </a:extLst>
                      </p:cNvPr>
                      <p:cNvPicPr/>
                      <p:nvPr/>
                    </p:nvPicPr>
                    <p:blipFill>
                      <a:blip r:embed="rId5"/>
                      <a:stretch>
                        <a:fillRect/>
                      </a:stretch>
                    </p:blipFill>
                    <p:spPr>
                      <a:xfrm>
                        <a:off x="1144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A1E11E3E-0EE3-4875-96F3-FF3F9FB1662E}"/>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3" name="Title 2">
            <a:extLst>
              <a:ext uri="{FF2B5EF4-FFF2-40B4-BE49-F238E27FC236}">
                <a16:creationId xmlns:a16="http://schemas.microsoft.com/office/drawing/2014/main" id="{31191D05-9338-4398-AA28-7A07B554C7B9}"/>
              </a:ext>
            </a:extLst>
          </p:cNvPr>
          <p:cNvSpPr>
            <a:spLocks noGrp="1"/>
          </p:cNvSpPr>
          <p:nvPr>
            <p:ph type="title"/>
          </p:nvPr>
        </p:nvSpPr>
        <p:spPr/>
        <p:txBody>
          <a:bodyPr vert="horz"/>
          <a:lstStyle/>
          <a:p>
            <a:r>
              <a:rPr lang="en-US" dirty="0">
                <a:solidFill>
                  <a:schemeClr val="tx1"/>
                </a:solidFill>
              </a:rPr>
              <a:t>In this step, we will benchmark destinations comparable to OXAGON in order to understand cybersecurity best practices and trends against Booz Allen CS Framework dimensions</a:t>
            </a:r>
          </a:p>
        </p:txBody>
      </p:sp>
      <p:sp>
        <p:nvSpPr>
          <p:cNvPr id="46" name="Footer Placeholder 3">
            <a:extLst>
              <a:ext uri="{FF2B5EF4-FFF2-40B4-BE49-F238E27FC236}">
                <a16:creationId xmlns:a16="http://schemas.microsoft.com/office/drawing/2014/main" id="{9D638397-4E64-47F2-BD37-5CEE09CC717A}"/>
              </a:ext>
            </a:extLst>
          </p:cNvPr>
          <p:cNvSpPr>
            <a:spLocks noGrp="1"/>
          </p:cNvSpPr>
          <p:nvPr>
            <p:ph type="ftr" sz="quarter" idx="3"/>
          </p:nvPr>
        </p:nvSpPr>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6" name="Text Placeholder 5">
            <a:extLst>
              <a:ext uri="{FF2B5EF4-FFF2-40B4-BE49-F238E27FC236}">
                <a16:creationId xmlns:a16="http://schemas.microsoft.com/office/drawing/2014/main" id="{07320C24-D9BD-42AB-8023-430F697FDB3C}"/>
              </a:ext>
            </a:extLst>
          </p:cNvPr>
          <p:cNvSpPr>
            <a:spLocks noGrp="1"/>
          </p:cNvSpPr>
          <p:nvPr>
            <p:ph type="body" sz="quarter" idx="11"/>
          </p:nvPr>
        </p:nvSpPr>
        <p:spPr/>
        <p:txBody>
          <a:bodyPr/>
          <a:lstStyle/>
          <a:p>
            <a:r>
              <a:rPr lang="en-US" dirty="0"/>
              <a:t>Best Practices Identification Overview</a:t>
            </a:r>
          </a:p>
        </p:txBody>
      </p:sp>
      <p:sp>
        <p:nvSpPr>
          <p:cNvPr id="50" name="Rectangle: Rounded Corners 49">
            <a:extLst>
              <a:ext uri="{FF2B5EF4-FFF2-40B4-BE49-F238E27FC236}">
                <a16:creationId xmlns:a16="http://schemas.microsoft.com/office/drawing/2014/main" id="{E8E62933-D0F5-4B89-8B9B-4F38190F6F28}"/>
              </a:ext>
            </a:extLst>
          </p:cNvPr>
          <p:cNvSpPr/>
          <p:nvPr/>
        </p:nvSpPr>
        <p:spPr>
          <a:xfrm>
            <a:off x="728729" y="1529066"/>
            <a:ext cx="2206544" cy="4643136"/>
          </a:xfrm>
          <a:prstGeom prst="roundRect">
            <a:avLst>
              <a:gd name="adj" fmla="val 7943"/>
            </a:avLst>
          </a:prstGeom>
          <a:pattFill prst="ltUpDiag">
            <a:fgClr>
              <a:schemeClr val="accent1">
                <a:lumMod val="20000"/>
                <a:lumOff val="80000"/>
              </a:schemeClr>
            </a:fgClr>
            <a:bgClr>
              <a:schemeClr val="bg1"/>
            </a:bgClr>
          </a:pattFill>
          <a:ln w="3175">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Inputs</a:t>
            </a:r>
          </a:p>
        </p:txBody>
      </p:sp>
      <p:sp>
        <p:nvSpPr>
          <p:cNvPr id="51" name="Isosceles Triangle 50">
            <a:extLst>
              <a:ext uri="{FF2B5EF4-FFF2-40B4-BE49-F238E27FC236}">
                <a16:creationId xmlns:a16="http://schemas.microsoft.com/office/drawing/2014/main" id="{D25303DA-4CDA-4A2D-A379-F74F4B76B1A9}"/>
              </a:ext>
            </a:extLst>
          </p:cNvPr>
          <p:cNvSpPr/>
          <p:nvPr/>
        </p:nvSpPr>
        <p:spPr>
          <a:xfrm rot="5400000">
            <a:off x="1435477" y="3703425"/>
            <a:ext cx="3501984" cy="294419"/>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52" name="Group 51">
            <a:extLst>
              <a:ext uri="{FF2B5EF4-FFF2-40B4-BE49-F238E27FC236}">
                <a16:creationId xmlns:a16="http://schemas.microsoft.com/office/drawing/2014/main" id="{E02538CD-CA61-428C-BF46-792C4E4DA243}"/>
              </a:ext>
            </a:extLst>
          </p:cNvPr>
          <p:cNvGrpSpPr/>
          <p:nvPr/>
        </p:nvGrpSpPr>
        <p:grpSpPr>
          <a:xfrm>
            <a:off x="1024656" y="5577838"/>
            <a:ext cx="1910617" cy="290056"/>
            <a:chOff x="1069429" y="5403672"/>
            <a:chExt cx="1910617" cy="290056"/>
          </a:xfrm>
        </p:grpSpPr>
        <p:pic>
          <p:nvPicPr>
            <p:cNvPr id="53" name="Picture 52">
              <a:extLst>
                <a:ext uri="{FF2B5EF4-FFF2-40B4-BE49-F238E27FC236}">
                  <a16:creationId xmlns:a16="http://schemas.microsoft.com/office/drawing/2014/main" id="{1AA21081-A462-42C1-B634-B2DDC6B2E022}"/>
                </a:ext>
              </a:extLst>
            </p:cNvPr>
            <p:cNvPicPr>
              <a:picLocks noChangeAspect="1"/>
            </p:cNvPicPr>
            <p:nvPr/>
          </p:nvPicPr>
          <p:blipFill>
            <a:blip r:embed="rId6" cstate="email">
              <a:biLevel thresh="75000"/>
              <a:extLst>
                <a:ext uri="{28A0092B-C50C-407E-A947-70E740481C1C}">
                  <a14:useLocalDpi xmlns:a14="http://schemas.microsoft.com/office/drawing/2010/main"/>
                </a:ext>
              </a:extLst>
            </a:blip>
            <a:stretch>
              <a:fillRect/>
            </a:stretch>
          </p:blipFill>
          <p:spPr>
            <a:xfrm>
              <a:off x="1069429" y="5403672"/>
              <a:ext cx="416365" cy="290056"/>
            </a:xfrm>
            <a:prstGeom prst="rect">
              <a:avLst/>
            </a:prstGeom>
          </p:spPr>
        </p:pic>
        <p:sp>
          <p:nvSpPr>
            <p:cNvPr id="54" name="Rectangle 53">
              <a:extLst>
                <a:ext uri="{FF2B5EF4-FFF2-40B4-BE49-F238E27FC236}">
                  <a16:creationId xmlns:a16="http://schemas.microsoft.com/office/drawing/2014/main" id="{CE55759A-7B53-4812-8630-8DDA8B6C044F}"/>
                </a:ext>
              </a:extLst>
            </p:cNvPr>
            <p:cNvSpPr/>
            <p:nvPr/>
          </p:nvSpPr>
          <p:spPr bwMode="gray">
            <a:xfrm>
              <a:off x="1621463" y="5425590"/>
              <a:ext cx="1358583" cy="246221"/>
            </a:xfrm>
            <a:prstGeom prst="rect">
              <a:avLst/>
            </a:prstGeom>
          </p:spPr>
          <p:txBody>
            <a:bodyPr wrap="square" anchor="ctr">
              <a:spAutoFit/>
            </a:bodyPr>
            <a:lstStyle/>
            <a:p>
              <a:pPr>
                <a:defRPr/>
              </a:pPr>
              <a:r>
                <a:rPr lang="en-US" sz="1000" b="1" dirty="0">
                  <a:solidFill>
                    <a:srgbClr val="000000"/>
                  </a:solidFill>
                  <a:latin typeface="Calibri" panose="020F0502020204030204"/>
                  <a:cs typeface="Arial" panose="020B0604020202020204" pitchFamily="34" charset="0"/>
                </a:rPr>
                <a:t>SMEs Input</a:t>
              </a:r>
            </a:p>
          </p:txBody>
        </p:sp>
      </p:grpSp>
      <p:grpSp>
        <p:nvGrpSpPr>
          <p:cNvPr id="55" name="Group 54">
            <a:extLst>
              <a:ext uri="{FF2B5EF4-FFF2-40B4-BE49-F238E27FC236}">
                <a16:creationId xmlns:a16="http://schemas.microsoft.com/office/drawing/2014/main" id="{651A78DA-F316-45F1-93A2-722FCA777C48}"/>
              </a:ext>
            </a:extLst>
          </p:cNvPr>
          <p:cNvGrpSpPr/>
          <p:nvPr/>
        </p:nvGrpSpPr>
        <p:grpSpPr>
          <a:xfrm>
            <a:off x="1024656" y="2070784"/>
            <a:ext cx="1910617" cy="553998"/>
            <a:chOff x="1069429" y="2175290"/>
            <a:chExt cx="1910617" cy="553998"/>
          </a:xfrm>
        </p:grpSpPr>
        <p:sp>
          <p:nvSpPr>
            <p:cNvPr id="56" name="Rectangle 55">
              <a:extLst>
                <a:ext uri="{FF2B5EF4-FFF2-40B4-BE49-F238E27FC236}">
                  <a16:creationId xmlns:a16="http://schemas.microsoft.com/office/drawing/2014/main" id="{C2C64FB8-350E-485B-95C3-BFB5C29FC842}"/>
                </a:ext>
              </a:extLst>
            </p:cNvPr>
            <p:cNvSpPr/>
            <p:nvPr/>
          </p:nvSpPr>
          <p:spPr bwMode="gray">
            <a:xfrm>
              <a:off x="1621463" y="2175290"/>
              <a:ext cx="1358583" cy="553998"/>
            </a:xfrm>
            <a:prstGeom prst="rect">
              <a:avLst/>
            </a:prstGeom>
          </p:spPr>
          <p:txBody>
            <a:bodyPr wrap="square" anchor="ctr">
              <a:spAutoFit/>
            </a:bodyPr>
            <a:lstStyle/>
            <a:p>
              <a:pPr>
                <a:defRPr/>
              </a:pPr>
              <a:r>
                <a:rPr lang="en-US" sz="1000" b="1" dirty="0">
                  <a:solidFill>
                    <a:srgbClr val="000000"/>
                  </a:solidFill>
                  <a:latin typeface="Calibri" panose="020F0502020204030204"/>
                  <a:cs typeface="Arial" panose="020B0604020202020204" pitchFamily="34" charset="0"/>
                </a:rPr>
                <a:t>OXAGON Business and Regulatory Context</a:t>
              </a:r>
            </a:p>
          </p:txBody>
        </p:sp>
        <p:pic>
          <p:nvPicPr>
            <p:cNvPr id="57" name="Picture 4" descr="Worldwide ">
              <a:extLst>
                <a:ext uri="{FF2B5EF4-FFF2-40B4-BE49-F238E27FC236}">
                  <a16:creationId xmlns:a16="http://schemas.microsoft.com/office/drawing/2014/main" id="{11B6D7B0-8EF1-43E4-8DC5-0892E0BF38F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69429" y="2244107"/>
              <a:ext cx="416365" cy="4163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AE08D797-F24E-4CD1-81F6-0D12247AD3B0}"/>
              </a:ext>
            </a:extLst>
          </p:cNvPr>
          <p:cNvGrpSpPr/>
          <p:nvPr/>
        </p:nvGrpSpPr>
        <p:grpSpPr>
          <a:xfrm>
            <a:off x="1024656" y="3352800"/>
            <a:ext cx="1910618" cy="416365"/>
            <a:chOff x="1069429" y="3823889"/>
            <a:chExt cx="1910618" cy="416365"/>
          </a:xfrm>
        </p:grpSpPr>
        <p:sp>
          <p:nvSpPr>
            <p:cNvPr id="62" name="Rectangle 61">
              <a:extLst>
                <a:ext uri="{FF2B5EF4-FFF2-40B4-BE49-F238E27FC236}">
                  <a16:creationId xmlns:a16="http://schemas.microsoft.com/office/drawing/2014/main" id="{FE0195A8-7F67-4E84-90BE-5818519D57E1}"/>
                </a:ext>
              </a:extLst>
            </p:cNvPr>
            <p:cNvSpPr/>
            <p:nvPr/>
          </p:nvSpPr>
          <p:spPr bwMode="gray">
            <a:xfrm>
              <a:off x="1621464" y="3832016"/>
              <a:ext cx="1358583" cy="400110"/>
            </a:xfrm>
            <a:prstGeom prst="rect">
              <a:avLst/>
            </a:prstGeom>
          </p:spPr>
          <p:txBody>
            <a:bodyPr wrap="square" anchor="ctr">
              <a:spAutoFit/>
            </a:bodyPr>
            <a:lstStyle/>
            <a:p>
              <a:pPr>
                <a:defRPr/>
              </a:pPr>
              <a:r>
                <a:rPr lang="en-US" sz="1000" b="1" dirty="0">
                  <a:solidFill>
                    <a:srgbClr val="000000"/>
                  </a:solidFill>
                  <a:latin typeface="Calibri" panose="020F0502020204030204"/>
                  <a:cs typeface="Arial" panose="020B0604020202020204" pitchFamily="34" charset="0"/>
                </a:rPr>
                <a:t>Booz Allen Hamilton Threat Library</a:t>
              </a:r>
            </a:p>
          </p:txBody>
        </p:sp>
        <p:pic>
          <p:nvPicPr>
            <p:cNvPr id="63" name="Picture 8" descr="Book ">
              <a:extLst>
                <a:ext uri="{FF2B5EF4-FFF2-40B4-BE49-F238E27FC236}">
                  <a16:creationId xmlns:a16="http://schemas.microsoft.com/office/drawing/2014/main" id="{80EC7253-CF2B-49A6-8FE1-F5196E78D5E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69429" y="3823889"/>
              <a:ext cx="416365" cy="4163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68016AB5-C923-4A36-955E-FC749AA6E4E6}"/>
              </a:ext>
            </a:extLst>
          </p:cNvPr>
          <p:cNvGrpSpPr/>
          <p:nvPr/>
        </p:nvGrpSpPr>
        <p:grpSpPr>
          <a:xfrm>
            <a:off x="1024656" y="4495800"/>
            <a:ext cx="1910617" cy="416365"/>
            <a:chOff x="1069429" y="4613780"/>
            <a:chExt cx="1910617" cy="416365"/>
          </a:xfrm>
        </p:grpSpPr>
        <p:sp>
          <p:nvSpPr>
            <p:cNvPr id="65" name="Rectangle 64">
              <a:extLst>
                <a:ext uri="{FF2B5EF4-FFF2-40B4-BE49-F238E27FC236}">
                  <a16:creationId xmlns:a16="http://schemas.microsoft.com/office/drawing/2014/main" id="{B629F4C7-7DF7-4CFC-85EC-640DCCD7EBA1}"/>
                </a:ext>
              </a:extLst>
            </p:cNvPr>
            <p:cNvSpPr/>
            <p:nvPr/>
          </p:nvSpPr>
          <p:spPr bwMode="gray">
            <a:xfrm>
              <a:off x="1621463" y="4621907"/>
              <a:ext cx="1358583" cy="400110"/>
            </a:xfrm>
            <a:prstGeom prst="rect">
              <a:avLst/>
            </a:prstGeom>
          </p:spPr>
          <p:txBody>
            <a:bodyPr wrap="square" anchor="ctr">
              <a:spAutoFit/>
            </a:bodyPr>
            <a:lstStyle/>
            <a:p>
              <a:pPr>
                <a:defRPr/>
              </a:pPr>
              <a:r>
                <a:rPr lang="en-US" sz="1000" b="1" dirty="0">
                  <a:solidFill>
                    <a:srgbClr val="000000"/>
                  </a:solidFill>
                  <a:latin typeface="Calibri" panose="020F0502020204030204"/>
                  <a:cs typeface="Arial" panose="020B0604020202020204" pitchFamily="34" charset="0"/>
                </a:rPr>
                <a:t>Open-source Databases</a:t>
              </a:r>
              <a:endParaRPr lang="en-US" sz="1000" b="1" baseline="30000" dirty="0">
                <a:solidFill>
                  <a:srgbClr val="000000"/>
                </a:solidFill>
                <a:latin typeface="Calibri" panose="020F0502020204030204"/>
                <a:cs typeface="Arial" panose="020B0604020202020204" pitchFamily="34" charset="0"/>
              </a:endParaRPr>
            </a:p>
          </p:txBody>
        </p:sp>
        <p:pic>
          <p:nvPicPr>
            <p:cNvPr id="66" name="Picture 10" descr="Database ">
              <a:extLst>
                <a:ext uri="{FF2B5EF4-FFF2-40B4-BE49-F238E27FC236}">
                  <a16:creationId xmlns:a16="http://schemas.microsoft.com/office/drawing/2014/main" id="{1F9F0F08-EB57-44BF-985F-8CF530D9240F}"/>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69429" y="4613780"/>
              <a:ext cx="416365" cy="416365"/>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Isosceles Triangle 66">
            <a:extLst>
              <a:ext uri="{FF2B5EF4-FFF2-40B4-BE49-F238E27FC236}">
                <a16:creationId xmlns:a16="http://schemas.microsoft.com/office/drawing/2014/main" id="{AEDA683F-199A-4B57-AB04-FA3722B189CA}"/>
              </a:ext>
            </a:extLst>
          </p:cNvPr>
          <p:cNvSpPr/>
          <p:nvPr/>
        </p:nvSpPr>
        <p:spPr>
          <a:xfrm rot="5400000">
            <a:off x="7766875" y="3703426"/>
            <a:ext cx="3501984" cy="294419"/>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9" name="Rectangle: Rounded Corners 68">
            <a:extLst>
              <a:ext uri="{FF2B5EF4-FFF2-40B4-BE49-F238E27FC236}">
                <a16:creationId xmlns:a16="http://schemas.microsoft.com/office/drawing/2014/main" id="{6AB8E3ED-3A89-4B94-B361-00799774C1CF}"/>
              </a:ext>
            </a:extLst>
          </p:cNvPr>
          <p:cNvSpPr/>
          <p:nvPr/>
        </p:nvSpPr>
        <p:spPr>
          <a:xfrm>
            <a:off x="3437664" y="1708183"/>
            <a:ext cx="5829007" cy="4449134"/>
          </a:xfrm>
          <a:prstGeom prst="roundRect">
            <a:avLst>
              <a:gd name="adj" fmla="val 4099"/>
            </a:avLst>
          </a:prstGeom>
          <a:no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1400" b="1" dirty="0">
              <a:solidFill>
                <a:srgbClr val="000000"/>
              </a:solidFill>
              <a:latin typeface="Calibri" panose="020F0502020204030204"/>
            </a:endParaRPr>
          </a:p>
        </p:txBody>
      </p:sp>
      <p:sp>
        <p:nvSpPr>
          <p:cNvPr id="70" name="Rectangle: Rounded Corners 69">
            <a:extLst>
              <a:ext uri="{FF2B5EF4-FFF2-40B4-BE49-F238E27FC236}">
                <a16:creationId xmlns:a16="http://schemas.microsoft.com/office/drawing/2014/main" id="{1F6A1E4F-265B-43BB-9665-E8402C8F974D}"/>
              </a:ext>
            </a:extLst>
          </p:cNvPr>
          <p:cNvSpPr/>
          <p:nvPr/>
        </p:nvSpPr>
        <p:spPr>
          <a:xfrm>
            <a:off x="3715190" y="1909253"/>
            <a:ext cx="5273954" cy="1190678"/>
          </a:xfrm>
          <a:prstGeom prst="roundRect">
            <a:avLst>
              <a:gd name="adj" fmla="val 13144"/>
            </a:avLst>
          </a:prstGeom>
          <a:solidFill>
            <a:schemeClr val="bg1"/>
          </a:soli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0" tIns="0" rIns="0" bIns="0" numCol="1" spcCol="0" rtlCol="0" fromWordArt="0" anchor="ctr" anchorCtr="0" forceAA="0" compatLnSpc="1">
            <a:prstTxWarp prst="textNoShape">
              <a:avLst/>
            </a:prstTxWarp>
            <a:noAutofit/>
          </a:bodyPr>
          <a:lstStyle/>
          <a:p>
            <a:pPr algn="ctr">
              <a:defRPr/>
            </a:pPr>
            <a:r>
              <a:rPr lang="en-US" sz="1200" dirty="0">
                <a:solidFill>
                  <a:srgbClr val="000000"/>
                </a:solidFill>
                <a:latin typeface="Calibri" panose="020F0502020204030204"/>
              </a:rPr>
              <a:t>Selected organizations to derive </a:t>
            </a:r>
            <a:r>
              <a:rPr lang="en-US" sz="1200" b="1" dirty="0">
                <a:solidFill>
                  <a:srgbClr val="000000"/>
                </a:solidFill>
                <a:latin typeface="Calibri" panose="020F0502020204030204"/>
              </a:rPr>
              <a:t>best practices and trends </a:t>
            </a:r>
            <a:r>
              <a:rPr lang="en-US" sz="1200" dirty="0">
                <a:solidFill>
                  <a:srgbClr val="000000"/>
                </a:solidFill>
                <a:latin typeface="Calibri" panose="020F0502020204030204"/>
              </a:rPr>
              <a:t>across </a:t>
            </a:r>
            <a:r>
              <a:rPr kumimoji="0" lang="en-US" sz="1200" b="1" i="0" u="none" strike="noStrike" kern="0" cap="none" spc="0" normalizeH="0" baseline="0" noProof="0" dirty="0">
                <a:ln>
                  <a:noFill/>
                </a:ln>
                <a:solidFill>
                  <a:schemeClr val="tx1"/>
                </a:solidFill>
                <a:effectLst/>
                <a:uLnTx/>
                <a:uFillTx/>
                <a:latin typeface="Calibri" panose="020F0502020204030204"/>
                <a:ea typeface="+mn-ea"/>
                <a:cs typeface="+mn-cs"/>
              </a:rPr>
              <a:t>Booz Allen Cybersecurity Framework dimensions</a:t>
            </a:r>
            <a:endParaRPr lang="en-US" sz="1200" b="1" dirty="0">
              <a:solidFill>
                <a:srgbClr val="000000"/>
              </a:solidFill>
              <a:latin typeface="Calibri" panose="020F0502020204030204"/>
            </a:endParaRPr>
          </a:p>
        </p:txBody>
      </p:sp>
      <p:sp>
        <p:nvSpPr>
          <p:cNvPr id="73" name="Rectangle: Rounded Corners 72">
            <a:extLst>
              <a:ext uri="{FF2B5EF4-FFF2-40B4-BE49-F238E27FC236}">
                <a16:creationId xmlns:a16="http://schemas.microsoft.com/office/drawing/2014/main" id="{8C405644-9505-4CBD-9942-5E921BCB4643}"/>
              </a:ext>
            </a:extLst>
          </p:cNvPr>
          <p:cNvSpPr/>
          <p:nvPr/>
        </p:nvSpPr>
        <p:spPr>
          <a:xfrm>
            <a:off x="3715190" y="3259738"/>
            <a:ext cx="5273954" cy="1190678"/>
          </a:xfrm>
          <a:prstGeom prst="roundRect">
            <a:avLst>
              <a:gd name="adj" fmla="val 11823"/>
            </a:avLst>
          </a:prstGeom>
          <a:solidFill>
            <a:schemeClr val="bg1"/>
          </a:soli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0" tIns="0" rIns="0" bIns="0" numCol="1" spcCol="0" rtlCol="0" fromWordArt="0" anchor="ctr" anchorCtr="0" forceAA="0" compatLnSpc="1">
            <a:prstTxWarp prst="textNoShape">
              <a:avLst/>
            </a:prstTxWarp>
            <a:noAutofit/>
          </a:bodyPr>
          <a:lstStyle/>
          <a:p>
            <a:pPr algn="ctr">
              <a:defRPr/>
            </a:pPr>
            <a:r>
              <a:rPr lang="en-US" sz="1200" dirty="0">
                <a:solidFill>
                  <a:srgbClr val="000000"/>
                </a:solidFill>
                <a:latin typeface="Calibri" panose="020F0502020204030204"/>
              </a:rPr>
              <a:t>Selected organizations to derive </a:t>
            </a:r>
            <a:r>
              <a:rPr lang="en-US" sz="1200" b="1" dirty="0">
                <a:solidFill>
                  <a:srgbClr val="000000"/>
                </a:solidFill>
                <a:latin typeface="Calibri" panose="020F0502020204030204"/>
              </a:rPr>
              <a:t>benchmark controls maturity scores </a:t>
            </a:r>
            <a:r>
              <a:rPr lang="en-US" sz="1200" dirty="0">
                <a:solidFill>
                  <a:srgbClr val="000000"/>
                </a:solidFill>
                <a:latin typeface="Calibri" panose="020F0502020204030204"/>
              </a:rPr>
              <a:t>across </a:t>
            </a:r>
            <a:r>
              <a:rPr lang="en-US" sz="1200" b="1" dirty="0">
                <a:solidFill>
                  <a:srgbClr val="000000"/>
                </a:solidFill>
                <a:latin typeface="Calibri" panose="020F0502020204030204"/>
              </a:rPr>
              <a:t>Booz Allen’s Cybersecurity Defense Framework (CDF) domains</a:t>
            </a:r>
          </a:p>
        </p:txBody>
      </p:sp>
      <p:sp>
        <p:nvSpPr>
          <p:cNvPr id="76" name="TextBox 75">
            <a:extLst>
              <a:ext uri="{FF2B5EF4-FFF2-40B4-BE49-F238E27FC236}">
                <a16:creationId xmlns:a16="http://schemas.microsoft.com/office/drawing/2014/main" id="{7BD75950-8CCE-4228-A73E-1ABC868854A2}"/>
              </a:ext>
            </a:extLst>
          </p:cNvPr>
          <p:cNvSpPr txBox="1"/>
          <p:nvPr/>
        </p:nvSpPr>
        <p:spPr>
          <a:xfrm>
            <a:off x="5403562" y="1543952"/>
            <a:ext cx="1956668" cy="307777"/>
          </a:xfrm>
          <a:prstGeom prst="rect">
            <a:avLst/>
          </a:prstGeom>
          <a:solidFill>
            <a:schemeClr val="bg1"/>
          </a:solidFill>
        </p:spPr>
        <p:txBody>
          <a:bodyPr wrap="square" rtlCol="0">
            <a:spAutoFit/>
          </a:bodyPr>
          <a:lstStyle/>
          <a:p>
            <a:pPr algn="ctr"/>
            <a:r>
              <a:rPr lang="en-US" sz="1400" b="1" dirty="0">
                <a:solidFill>
                  <a:srgbClr val="000000"/>
                </a:solidFill>
                <a:latin typeface="Calibri" panose="020F0502020204030204"/>
              </a:rPr>
              <a:t>Benchmarking Exercise</a:t>
            </a:r>
          </a:p>
        </p:txBody>
      </p:sp>
      <p:sp>
        <p:nvSpPr>
          <p:cNvPr id="78" name="Rectangle: Rounded Corners 77">
            <a:extLst>
              <a:ext uri="{FF2B5EF4-FFF2-40B4-BE49-F238E27FC236}">
                <a16:creationId xmlns:a16="http://schemas.microsoft.com/office/drawing/2014/main" id="{8430E806-A4C8-41EF-B532-FBD4A6F03BAA}"/>
              </a:ext>
            </a:extLst>
          </p:cNvPr>
          <p:cNvSpPr/>
          <p:nvPr/>
        </p:nvSpPr>
        <p:spPr>
          <a:xfrm>
            <a:off x="9769061" y="1869008"/>
            <a:ext cx="1905000" cy="3963252"/>
          </a:xfrm>
          <a:prstGeom prst="roundRect">
            <a:avLst>
              <a:gd name="adj" fmla="val 4099"/>
            </a:avLst>
          </a:prstGeom>
          <a:solidFill>
            <a:schemeClr val="accent3">
              <a:lumMod val="20000"/>
              <a:lumOff val="80000"/>
            </a:schemeClr>
          </a:solidFill>
          <a:ln w="952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400" b="1" dirty="0">
                <a:solidFill>
                  <a:srgbClr val="000000"/>
                </a:solidFill>
                <a:latin typeface="Calibri" panose="020F0502020204030204"/>
              </a:rPr>
              <a:t>Key Outputs</a:t>
            </a:r>
          </a:p>
        </p:txBody>
      </p:sp>
      <p:grpSp>
        <p:nvGrpSpPr>
          <p:cNvPr id="79" name="Group 78">
            <a:extLst>
              <a:ext uri="{FF2B5EF4-FFF2-40B4-BE49-F238E27FC236}">
                <a16:creationId xmlns:a16="http://schemas.microsoft.com/office/drawing/2014/main" id="{0EDC59DF-E449-448A-84A5-94853B6DAFFD}"/>
              </a:ext>
            </a:extLst>
          </p:cNvPr>
          <p:cNvGrpSpPr/>
          <p:nvPr/>
        </p:nvGrpSpPr>
        <p:grpSpPr>
          <a:xfrm>
            <a:off x="9845261" y="4810275"/>
            <a:ext cx="1752600" cy="828525"/>
            <a:chOff x="8991600" y="2325607"/>
            <a:chExt cx="1752600" cy="828525"/>
          </a:xfrm>
        </p:grpSpPr>
        <p:sp>
          <p:nvSpPr>
            <p:cNvPr id="83" name="Rectangle: Rounded Corners 82">
              <a:extLst>
                <a:ext uri="{FF2B5EF4-FFF2-40B4-BE49-F238E27FC236}">
                  <a16:creationId xmlns:a16="http://schemas.microsoft.com/office/drawing/2014/main" id="{9CFC9E84-B2C8-496E-8725-AC3195F5A431}"/>
                </a:ext>
              </a:extLst>
            </p:cNvPr>
            <p:cNvSpPr/>
            <p:nvPr/>
          </p:nvSpPr>
          <p:spPr>
            <a:xfrm>
              <a:off x="8991600" y="2895600"/>
              <a:ext cx="1752600" cy="258532"/>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200" b="1" dirty="0">
                  <a:solidFill>
                    <a:srgbClr val="000000"/>
                  </a:solidFill>
                  <a:latin typeface="Calibri" panose="020F0502020204030204"/>
                </a:rPr>
                <a:t>Cybersecurity Controls Maturity Benchmarks</a:t>
              </a:r>
            </a:p>
          </p:txBody>
        </p:sp>
        <p:pic>
          <p:nvPicPr>
            <p:cNvPr id="84" name="Picture 83">
              <a:extLst>
                <a:ext uri="{FF2B5EF4-FFF2-40B4-BE49-F238E27FC236}">
                  <a16:creationId xmlns:a16="http://schemas.microsoft.com/office/drawing/2014/main" id="{2831C5A2-8BA9-49F7-9BE9-001C9BDBFDB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65216" y="2325607"/>
              <a:ext cx="405369" cy="405369"/>
            </a:xfrm>
            <a:prstGeom prst="rect">
              <a:avLst/>
            </a:prstGeom>
          </p:spPr>
        </p:pic>
      </p:grpSp>
      <p:grpSp>
        <p:nvGrpSpPr>
          <p:cNvPr id="80" name="Group 79">
            <a:extLst>
              <a:ext uri="{FF2B5EF4-FFF2-40B4-BE49-F238E27FC236}">
                <a16:creationId xmlns:a16="http://schemas.microsoft.com/office/drawing/2014/main" id="{AF96F38E-FB0D-45B6-BB28-D842735DABEC}"/>
              </a:ext>
            </a:extLst>
          </p:cNvPr>
          <p:cNvGrpSpPr/>
          <p:nvPr/>
        </p:nvGrpSpPr>
        <p:grpSpPr>
          <a:xfrm>
            <a:off x="9845261" y="3580892"/>
            <a:ext cx="1752600" cy="825686"/>
            <a:chOff x="8991600" y="4264608"/>
            <a:chExt cx="1752600" cy="825686"/>
          </a:xfrm>
        </p:grpSpPr>
        <p:sp>
          <p:nvSpPr>
            <p:cNvPr id="81" name="Rectangle: Rounded Corners 80">
              <a:extLst>
                <a:ext uri="{FF2B5EF4-FFF2-40B4-BE49-F238E27FC236}">
                  <a16:creationId xmlns:a16="http://schemas.microsoft.com/office/drawing/2014/main" id="{3936F5AF-9643-49AD-86BA-76AC34ED683F}"/>
                </a:ext>
              </a:extLst>
            </p:cNvPr>
            <p:cNvSpPr/>
            <p:nvPr/>
          </p:nvSpPr>
          <p:spPr>
            <a:xfrm>
              <a:off x="8991600" y="4831762"/>
              <a:ext cx="1752600" cy="258532"/>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200" b="1" dirty="0">
                  <a:solidFill>
                    <a:srgbClr val="000000"/>
                  </a:solidFill>
                  <a:latin typeface="Calibri" panose="020F0502020204030204"/>
                </a:rPr>
                <a:t>Cybersecurity Capabilities, Best Practices &amp; Trends</a:t>
              </a:r>
            </a:p>
          </p:txBody>
        </p:sp>
        <p:pic>
          <p:nvPicPr>
            <p:cNvPr id="82" name="Picture 81">
              <a:extLst>
                <a:ext uri="{FF2B5EF4-FFF2-40B4-BE49-F238E27FC236}">
                  <a16:creationId xmlns:a16="http://schemas.microsoft.com/office/drawing/2014/main" id="{AA0F49BC-C2F3-48DD-AC24-3F7E1431BEE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665216" y="4264608"/>
              <a:ext cx="405369" cy="405369"/>
            </a:xfrm>
            <a:prstGeom prst="rect">
              <a:avLst/>
            </a:prstGeom>
          </p:spPr>
        </p:pic>
      </p:grpSp>
      <p:sp>
        <p:nvSpPr>
          <p:cNvPr id="71" name="Oval 70">
            <a:extLst>
              <a:ext uri="{FF2B5EF4-FFF2-40B4-BE49-F238E27FC236}">
                <a16:creationId xmlns:a16="http://schemas.microsoft.com/office/drawing/2014/main" id="{B5805863-EF1E-4085-B78C-0E6338769B22}"/>
              </a:ext>
            </a:extLst>
          </p:cNvPr>
          <p:cNvSpPr/>
          <p:nvPr/>
        </p:nvSpPr>
        <p:spPr>
          <a:xfrm>
            <a:off x="3582629" y="3109864"/>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100" b="1" dirty="0">
                <a:solidFill>
                  <a:srgbClr val="FFFFFF"/>
                </a:solidFill>
                <a:latin typeface="Calibri" panose="020F0502020204030204"/>
              </a:rPr>
              <a:t>2</a:t>
            </a:r>
          </a:p>
        </p:txBody>
      </p:sp>
      <p:sp>
        <p:nvSpPr>
          <p:cNvPr id="74" name="Oval 73">
            <a:extLst>
              <a:ext uri="{FF2B5EF4-FFF2-40B4-BE49-F238E27FC236}">
                <a16:creationId xmlns:a16="http://schemas.microsoft.com/office/drawing/2014/main" id="{A5EEDED4-2409-4B87-B969-B6971F3FE25E}"/>
              </a:ext>
            </a:extLst>
          </p:cNvPr>
          <p:cNvSpPr/>
          <p:nvPr/>
        </p:nvSpPr>
        <p:spPr>
          <a:xfrm>
            <a:off x="3623287" y="1777746"/>
            <a:ext cx="274320" cy="2743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100" b="1" dirty="0">
                <a:solidFill>
                  <a:srgbClr val="FFFFFF"/>
                </a:solidFill>
                <a:latin typeface="Calibri" panose="020F0502020204030204"/>
              </a:rPr>
              <a:t>1</a:t>
            </a:r>
          </a:p>
        </p:txBody>
      </p:sp>
      <p:sp>
        <p:nvSpPr>
          <p:cNvPr id="111" name="Rectangle: Rounded Corners 110">
            <a:extLst>
              <a:ext uri="{FF2B5EF4-FFF2-40B4-BE49-F238E27FC236}">
                <a16:creationId xmlns:a16="http://schemas.microsoft.com/office/drawing/2014/main" id="{3F1220D8-71F7-4BFA-8299-3F7D96848778}"/>
              </a:ext>
            </a:extLst>
          </p:cNvPr>
          <p:cNvSpPr/>
          <p:nvPr/>
        </p:nvSpPr>
        <p:spPr>
          <a:xfrm>
            <a:off x="3715190" y="4667870"/>
            <a:ext cx="5273954" cy="1374244"/>
          </a:xfrm>
          <a:prstGeom prst="roundRect">
            <a:avLst>
              <a:gd name="adj" fmla="val 0"/>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a:defRPr/>
            </a:pPr>
            <a:r>
              <a:rPr lang="en-US" sz="1200" dirty="0">
                <a:solidFill>
                  <a:srgbClr val="000000"/>
                </a:solidFill>
                <a:latin typeface="Calibri" panose="020F0502020204030204"/>
              </a:rPr>
              <a:t>Benchmarked organizations will be selected based on predefined criteria, such as:</a:t>
            </a:r>
            <a:endParaRPr lang="en-US" sz="1200" b="1" dirty="0">
              <a:solidFill>
                <a:srgbClr val="000000"/>
              </a:solidFill>
              <a:latin typeface="Calibri" panose="020F0502020204030204"/>
            </a:endParaRPr>
          </a:p>
        </p:txBody>
      </p:sp>
      <p:sp>
        <p:nvSpPr>
          <p:cNvPr id="112" name="Rectangle: Rounded Corners 111">
            <a:extLst>
              <a:ext uri="{FF2B5EF4-FFF2-40B4-BE49-F238E27FC236}">
                <a16:creationId xmlns:a16="http://schemas.microsoft.com/office/drawing/2014/main" id="{8DCFD5A4-70FE-4E4B-B005-19C00F99F11B}"/>
              </a:ext>
            </a:extLst>
          </p:cNvPr>
          <p:cNvSpPr/>
          <p:nvPr/>
        </p:nvSpPr>
        <p:spPr>
          <a:xfrm>
            <a:off x="6564721" y="5520817"/>
            <a:ext cx="2180044" cy="409550"/>
          </a:xfrm>
          <a:prstGeom prst="roundRect">
            <a:avLst>
              <a:gd name="adj" fmla="val 0"/>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defRPr/>
            </a:pPr>
            <a:r>
              <a:rPr lang="en-US" sz="1050" dirty="0">
                <a:solidFill>
                  <a:srgbClr val="000000"/>
                </a:solidFill>
                <a:latin typeface="Calibri" panose="020F0502020204030204"/>
              </a:rPr>
              <a:t>Availability of Data</a:t>
            </a:r>
            <a:endParaRPr lang="en-US" sz="1050" b="1" dirty="0">
              <a:solidFill>
                <a:srgbClr val="000000"/>
              </a:solidFill>
              <a:latin typeface="Calibri" panose="020F0502020204030204"/>
            </a:endParaRPr>
          </a:p>
        </p:txBody>
      </p:sp>
      <p:sp>
        <p:nvSpPr>
          <p:cNvPr id="113" name="Rectangle: Rounded Corners 112">
            <a:extLst>
              <a:ext uri="{FF2B5EF4-FFF2-40B4-BE49-F238E27FC236}">
                <a16:creationId xmlns:a16="http://schemas.microsoft.com/office/drawing/2014/main" id="{C60C9CAA-841A-4FA2-B820-7FF0B3DF72B6}"/>
              </a:ext>
            </a:extLst>
          </p:cNvPr>
          <p:cNvSpPr/>
          <p:nvPr/>
        </p:nvSpPr>
        <p:spPr>
          <a:xfrm>
            <a:off x="4051009" y="4989448"/>
            <a:ext cx="2180044" cy="409550"/>
          </a:xfrm>
          <a:prstGeom prst="roundRect">
            <a:avLst>
              <a:gd name="adj" fmla="val 0"/>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defRPr/>
            </a:pPr>
            <a:r>
              <a:rPr lang="en-US" sz="1050" dirty="0">
                <a:solidFill>
                  <a:srgbClr val="000000"/>
                </a:solidFill>
                <a:latin typeface="Calibri" panose="020F0502020204030204"/>
              </a:rPr>
              <a:t>Geographical Coverage</a:t>
            </a:r>
            <a:endParaRPr lang="en-US" sz="1050" b="1" dirty="0">
              <a:solidFill>
                <a:srgbClr val="000000"/>
              </a:solidFill>
              <a:latin typeface="Calibri" panose="020F0502020204030204"/>
            </a:endParaRPr>
          </a:p>
        </p:txBody>
      </p:sp>
      <p:sp>
        <p:nvSpPr>
          <p:cNvPr id="114" name="Rectangle: Rounded Corners 113">
            <a:extLst>
              <a:ext uri="{FF2B5EF4-FFF2-40B4-BE49-F238E27FC236}">
                <a16:creationId xmlns:a16="http://schemas.microsoft.com/office/drawing/2014/main" id="{E7440232-7957-4EEF-964A-31310282C54A}"/>
              </a:ext>
            </a:extLst>
          </p:cNvPr>
          <p:cNvSpPr/>
          <p:nvPr/>
        </p:nvSpPr>
        <p:spPr>
          <a:xfrm>
            <a:off x="4051009" y="5520817"/>
            <a:ext cx="2180044" cy="409550"/>
          </a:xfrm>
          <a:prstGeom prst="roundRect">
            <a:avLst>
              <a:gd name="adj" fmla="val 0"/>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defRPr/>
            </a:pPr>
            <a:r>
              <a:rPr lang="en-US" sz="1050" dirty="0">
                <a:solidFill>
                  <a:srgbClr val="000000"/>
                </a:solidFill>
                <a:latin typeface="Calibri" panose="020F0502020204030204"/>
              </a:rPr>
              <a:t>Comparable Industries (e.g., manufacturing)</a:t>
            </a:r>
            <a:endParaRPr lang="en-US" sz="1050" b="1" dirty="0">
              <a:solidFill>
                <a:srgbClr val="000000"/>
              </a:solidFill>
              <a:latin typeface="Calibri" panose="020F0502020204030204"/>
            </a:endParaRPr>
          </a:p>
        </p:txBody>
      </p:sp>
      <p:sp>
        <p:nvSpPr>
          <p:cNvPr id="116" name="Rectangle: Rounded Corners 115">
            <a:extLst>
              <a:ext uri="{FF2B5EF4-FFF2-40B4-BE49-F238E27FC236}">
                <a16:creationId xmlns:a16="http://schemas.microsoft.com/office/drawing/2014/main" id="{9B564F56-D804-47AD-A663-D9FC93977A2B}"/>
              </a:ext>
            </a:extLst>
          </p:cNvPr>
          <p:cNvSpPr/>
          <p:nvPr/>
        </p:nvSpPr>
        <p:spPr>
          <a:xfrm>
            <a:off x="6564721" y="4989448"/>
            <a:ext cx="2180044" cy="409550"/>
          </a:xfrm>
          <a:prstGeom prst="roundRect">
            <a:avLst>
              <a:gd name="adj" fmla="val 0"/>
            </a:avLst>
          </a:prstGeom>
          <a:solidFill>
            <a:schemeClr val="bg1"/>
          </a:soli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a:defRPr/>
            </a:pPr>
            <a:r>
              <a:rPr lang="en-US" sz="1050" dirty="0">
                <a:solidFill>
                  <a:srgbClr val="000000"/>
                </a:solidFill>
                <a:latin typeface="Calibri" panose="020F0502020204030204"/>
              </a:rPr>
              <a:t>Comparable Threat Landscape</a:t>
            </a:r>
            <a:endParaRPr lang="en-US" sz="1050" b="1" dirty="0">
              <a:solidFill>
                <a:srgbClr val="000000"/>
              </a:solidFill>
              <a:latin typeface="Calibri" panose="020F0502020204030204"/>
            </a:endParaRPr>
          </a:p>
        </p:txBody>
      </p:sp>
      <p:sp>
        <p:nvSpPr>
          <p:cNvPr id="118" name="Oval 2">
            <a:extLst>
              <a:ext uri="{FF2B5EF4-FFF2-40B4-BE49-F238E27FC236}">
                <a16:creationId xmlns:a16="http://schemas.microsoft.com/office/drawing/2014/main" id="{C58058C0-9412-460A-86F6-2F32AD308DDD}"/>
              </a:ext>
            </a:extLst>
          </p:cNvPr>
          <p:cNvSpPr>
            <a:spLocks noChangeArrowheads="1"/>
          </p:cNvSpPr>
          <p:nvPr/>
        </p:nvSpPr>
        <p:spPr bwMode="gray">
          <a:xfrm>
            <a:off x="3959569" y="4924466"/>
            <a:ext cx="182880" cy="182880"/>
          </a:xfrm>
          <a:prstGeom prst="ellipse">
            <a:avLst/>
          </a:prstGeom>
          <a:solidFill>
            <a:srgbClr val="D90D3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lgn="ctr" eaLnBrk="0" hangingPunct="0">
              <a:defRPr/>
            </a:pPr>
            <a:r>
              <a:rPr lang="en-US" sz="1100" b="1" dirty="0">
                <a:solidFill>
                  <a:srgbClr val="FFFFFF"/>
                </a:solidFill>
                <a:latin typeface="Calibri"/>
              </a:rPr>
              <a:t>1</a:t>
            </a:r>
          </a:p>
        </p:txBody>
      </p:sp>
      <p:sp>
        <p:nvSpPr>
          <p:cNvPr id="120" name="Oval 2">
            <a:extLst>
              <a:ext uri="{FF2B5EF4-FFF2-40B4-BE49-F238E27FC236}">
                <a16:creationId xmlns:a16="http://schemas.microsoft.com/office/drawing/2014/main" id="{FE1E5469-FC96-400C-B25F-5A432D76125C}"/>
              </a:ext>
            </a:extLst>
          </p:cNvPr>
          <p:cNvSpPr>
            <a:spLocks noChangeArrowheads="1"/>
          </p:cNvSpPr>
          <p:nvPr/>
        </p:nvSpPr>
        <p:spPr bwMode="gray">
          <a:xfrm>
            <a:off x="6473281" y="4924466"/>
            <a:ext cx="182880" cy="182880"/>
          </a:xfrm>
          <a:prstGeom prst="ellipse">
            <a:avLst/>
          </a:prstGeom>
          <a:solidFill>
            <a:srgbClr val="D90D3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lgn="ctr" eaLnBrk="0" hangingPunct="0">
              <a:defRPr/>
            </a:pPr>
            <a:r>
              <a:rPr lang="en-US" sz="1100" b="1" dirty="0">
                <a:solidFill>
                  <a:srgbClr val="FFFFFF"/>
                </a:solidFill>
                <a:latin typeface="Calibri"/>
              </a:rPr>
              <a:t>3</a:t>
            </a:r>
          </a:p>
        </p:txBody>
      </p:sp>
      <p:sp>
        <p:nvSpPr>
          <p:cNvPr id="121" name="Oval 2">
            <a:extLst>
              <a:ext uri="{FF2B5EF4-FFF2-40B4-BE49-F238E27FC236}">
                <a16:creationId xmlns:a16="http://schemas.microsoft.com/office/drawing/2014/main" id="{1EA961E6-D2EC-42DE-ABC3-DB8EADF473F1}"/>
              </a:ext>
            </a:extLst>
          </p:cNvPr>
          <p:cNvSpPr>
            <a:spLocks noChangeArrowheads="1"/>
          </p:cNvSpPr>
          <p:nvPr/>
        </p:nvSpPr>
        <p:spPr bwMode="gray">
          <a:xfrm>
            <a:off x="3959569" y="5445472"/>
            <a:ext cx="182880" cy="182880"/>
          </a:xfrm>
          <a:prstGeom prst="ellipse">
            <a:avLst/>
          </a:prstGeom>
          <a:solidFill>
            <a:srgbClr val="D90D3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lgn="ctr" eaLnBrk="0" hangingPunct="0">
              <a:defRPr/>
            </a:pPr>
            <a:r>
              <a:rPr lang="en-US" sz="1100" b="1" dirty="0">
                <a:solidFill>
                  <a:srgbClr val="FFFFFF"/>
                </a:solidFill>
                <a:latin typeface="Calibri"/>
              </a:rPr>
              <a:t>2</a:t>
            </a:r>
          </a:p>
        </p:txBody>
      </p:sp>
      <p:sp>
        <p:nvSpPr>
          <p:cNvPr id="123" name="Oval 2">
            <a:extLst>
              <a:ext uri="{FF2B5EF4-FFF2-40B4-BE49-F238E27FC236}">
                <a16:creationId xmlns:a16="http://schemas.microsoft.com/office/drawing/2014/main" id="{DF505A0D-24EF-4AA6-A45F-A1A5F6DF5D77}"/>
              </a:ext>
            </a:extLst>
          </p:cNvPr>
          <p:cNvSpPr>
            <a:spLocks noChangeArrowheads="1"/>
          </p:cNvSpPr>
          <p:nvPr/>
        </p:nvSpPr>
        <p:spPr bwMode="gray">
          <a:xfrm>
            <a:off x="6473281" y="5445472"/>
            <a:ext cx="182880" cy="182880"/>
          </a:xfrm>
          <a:prstGeom prst="ellipse">
            <a:avLst/>
          </a:prstGeom>
          <a:solidFill>
            <a:srgbClr val="D90D3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0" bIns="0" anchor="ctr"/>
          <a:lstStyle/>
          <a:p>
            <a:pPr algn="ctr" eaLnBrk="0" hangingPunct="0">
              <a:defRPr/>
            </a:pPr>
            <a:r>
              <a:rPr lang="en-US" sz="1100" b="1" dirty="0">
                <a:solidFill>
                  <a:srgbClr val="FFFFFF"/>
                </a:solidFill>
                <a:latin typeface="Calibri"/>
              </a:rPr>
              <a:t>4</a:t>
            </a:r>
          </a:p>
        </p:txBody>
      </p:sp>
      <p:pic>
        <p:nvPicPr>
          <p:cNvPr id="124" name="Picture 123">
            <a:extLst>
              <a:ext uri="{FF2B5EF4-FFF2-40B4-BE49-F238E27FC236}">
                <a16:creationId xmlns:a16="http://schemas.microsoft.com/office/drawing/2014/main" id="{98708202-FAA8-420D-8DD6-E2648D9AA19F}"/>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130934" y="5084581"/>
            <a:ext cx="219285" cy="219285"/>
          </a:xfrm>
          <a:prstGeom prst="rect">
            <a:avLst/>
          </a:prstGeom>
        </p:spPr>
      </p:pic>
      <p:pic>
        <p:nvPicPr>
          <p:cNvPr id="125" name="Picture 124">
            <a:extLst>
              <a:ext uri="{FF2B5EF4-FFF2-40B4-BE49-F238E27FC236}">
                <a16:creationId xmlns:a16="http://schemas.microsoft.com/office/drawing/2014/main" id="{B1350010-C4EA-4088-B90A-F4F4299D558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130934" y="5615950"/>
            <a:ext cx="219285" cy="219285"/>
          </a:xfrm>
          <a:prstGeom prst="rect">
            <a:avLst/>
          </a:prstGeom>
        </p:spPr>
      </p:pic>
      <p:pic>
        <p:nvPicPr>
          <p:cNvPr id="128" name="Picture 127">
            <a:extLst>
              <a:ext uri="{FF2B5EF4-FFF2-40B4-BE49-F238E27FC236}">
                <a16:creationId xmlns:a16="http://schemas.microsoft.com/office/drawing/2014/main" id="{50B1BBB3-E375-4970-8BE8-5657318E0F3F}"/>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662482" y="5084581"/>
            <a:ext cx="219285" cy="219285"/>
          </a:xfrm>
          <a:prstGeom prst="rect">
            <a:avLst/>
          </a:prstGeom>
        </p:spPr>
      </p:pic>
      <p:pic>
        <p:nvPicPr>
          <p:cNvPr id="129" name="Picture 128">
            <a:extLst>
              <a:ext uri="{FF2B5EF4-FFF2-40B4-BE49-F238E27FC236}">
                <a16:creationId xmlns:a16="http://schemas.microsoft.com/office/drawing/2014/main" id="{1988E172-F530-40DD-B9C7-65B836257FF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662482" y="5615950"/>
            <a:ext cx="219285" cy="219285"/>
          </a:xfrm>
          <a:prstGeom prst="rect">
            <a:avLst/>
          </a:prstGeom>
        </p:spPr>
      </p:pic>
      <p:sp>
        <p:nvSpPr>
          <p:cNvPr id="77" name="Rectangle: Rounded Corners 76">
            <a:extLst>
              <a:ext uri="{FF2B5EF4-FFF2-40B4-BE49-F238E27FC236}">
                <a16:creationId xmlns:a16="http://schemas.microsoft.com/office/drawing/2014/main" id="{D7E8A90A-ED91-4198-841E-778B79C24DED}"/>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1.3</a:t>
            </a:r>
          </a:p>
        </p:txBody>
      </p:sp>
      <p:sp>
        <p:nvSpPr>
          <p:cNvPr id="85" name="TextBox 84">
            <a:extLst>
              <a:ext uri="{FF2B5EF4-FFF2-40B4-BE49-F238E27FC236}">
                <a16:creationId xmlns:a16="http://schemas.microsoft.com/office/drawing/2014/main" id="{7C565677-9137-4C94-8301-5A001FAE044C}"/>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Benchmark Cities Comparable to OXAGON and Derive Best Practices and Trends</a:t>
            </a:r>
          </a:p>
        </p:txBody>
      </p:sp>
      <p:sp>
        <p:nvSpPr>
          <p:cNvPr id="87" name="Rectangle: Rounded Corners 86">
            <a:extLst>
              <a:ext uri="{FF2B5EF4-FFF2-40B4-BE49-F238E27FC236}">
                <a16:creationId xmlns:a16="http://schemas.microsoft.com/office/drawing/2014/main" id="{925DA3FB-90AB-4928-BA44-5D6C96B426BF}"/>
              </a:ext>
            </a:extLst>
          </p:cNvPr>
          <p:cNvSpPr/>
          <p:nvPr/>
        </p:nvSpPr>
        <p:spPr>
          <a:xfrm>
            <a:off x="9845261" y="2918663"/>
            <a:ext cx="1752600" cy="258532"/>
          </a:xfrm>
          <a:prstGeom prst="round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200" b="1" dirty="0">
                <a:solidFill>
                  <a:srgbClr val="000000"/>
                </a:solidFill>
                <a:latin typeface="Calibri" panose="020F0502020204030204"/>
              </a:rPr>
              <a:t>Cybersecurity Vision and Mission Themes </a:t>
            </a:r>
          </a:p>
        </p:txBody>
      </p:sp>
      <p:pic>
        <p:nvPicPr>
          <p:cNvPr id="89" name="Picture 6" descr="analysis Icon">
            <a:extLst>
              <a:ext uri="{FF2B5EF4-FFF2-40B4-BE49-F238E27FC236}">
                <a16:creationId xmlns:a16="http://schemas.microsoft.com/office/drawing/2014/main" id="{3BAE41BF-B4D6-45AA-A5C2-22AC913BBB10}"/>
              </a:ext>
            </a:extLst>
          </p:cNvPr>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10515645" y="2337447"/>
            <a:ext cx="411833" cy="416082"/>
          </a:xfrm>
          <a:prstGeom prst="rect">
            <a:avLst/>
          </a:prstGeom>
          <a:noFill/>
          <a:extLst>
            <a:ext uri="{909E8E84-426E-40dd-AFC4-6F175D3DCCD1}">
              <a14:hiddenFill xmlns:a14="http://schemas.microsoft.com/office/drawing/2010/main" xmlns="">
                <a:solidFill>
                  <a:srgbClr val="FFFFFF"/>
                </a:solidFill>
              </a14:hiddenFill>
            </a:ext>
          </a:extLst>
        </p:spPr>
      </p:pic>
      <p:sp>
        <p:nvSpPr>
          <p:cNvPr id="90" name="STAMP">
            <a:extLst>
              <a:ext uri="{FF2B5EF4-FFF2-40B4-BE49-F238E27FC236}">
                <a16:creationId xmlns:a16="http://schemas.microsoft.com/office/drawing/2014/main" id="{15EF4478-D59C-4718-9EEE-DDF871D3EAD9}"/>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91" name="STAMP">
            <a:extLst>
              <a:ext uri="{FF2B5EF4-FFF2-40B4-BE49-F238E27FC236}">
                <a16:creationId xmlns:a16="http://schemas.microsoft.com/office/drawing/2014/main" id="{CA18F923-FB55-44D3-B20F-03C0DC65D06F}"/>
              </a:ext>
            </a:extLst>
          </p:cNvPr>
          <p:cNvSpPr txBox="1"/>
          <p:nvPr/>
        </p:nvSpPr>
        <p:spPr>
          <a:xfrm>
            <a:off x="9982200" y="12676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pic>
        <p:nvPicPr>
          <p:cNvPr id="7" name="Picture 6">
            <a:extLst>
              <a:ext uri="{FF2B5EF4-FFF2-40B4-BE49-F238E27FC236}">
                <a16:creationId xmlns:a16="http://schemas.microsoft.com/office/drawing/2014/main" id="{4DD581DD-74D5-49D4-BE05-4F241F6A4121}"/>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805703" y="2043448"/>
            <a:ext cx="1640439" cy="922288"/>
          </a:xfrm>
          <a:prstGeom prst="rect">
            <a:avLst/>
          </a:prstGeom>
        </p:spPr>
      </p:pic>
      <p:pic>
        <p:nvPicPr>
          <p:cNvPr id="187" name="Picture 186">
            <a:extLst>
              <a:ext uri="{FF2B5EF4-FFF2-40B4-BE49-F238E27FC236}">
                <a16:creationId xmlns:a16="http://schemas.microsoft.com/office/drawing/2014/main" id="{DB6F9767-EA58-4054-8172-7B811ADD1129}"/>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3857992" y="3389816"/>
            <a:ext cx="1620787" cy="964790"/>
          </a:xfrm>
          <a:prstGeom prst="rect">
            <a:avLst/>
          </a:prstGeom>
        </p:spPr>
      </p:pic>
      <p:sp>
        <p:nvSpPr>
          <p:cNvPr id="98" name="Rectangle 97">
            <a:extLst>
              <a:ext uri="{FF2B5EF4-FFF2-40B4-BE49-F238E27FC236}">
                <a16:creationId xmlns:a16="http://schemas.microsoft.com/office/drawing/2014/main" id="{FEE9B904-CB9E-4DDF-9590-B9E9251BB0EB}"/>
              </a:ext>
            </a:extLst>
          </p:cNvPr>
          <p:cNvSpPr/>
          <p:nvPr/>
        </p:nvSpPr>
        <p:spPr bwMode="auto">
          <a:xfrm>
            <a:off x="702949" y="194479"/>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83D0BEE6-8348-4D26-89E0-08D94E5F3509}"/>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0" name="Rectangle 99">
            <a:extLst>
              <a:ext uri="{FF2B5EF4-FFF2-40B4-BE49-F238E27FC236}">
                <a16:creationId xmlns:a16="http://schemas.microsoft.com/office/drawing/2014/main" id="{5EB9CC02-258D-40C9-BE4D-257B281F6255}"/>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1" name="Rectangle 100">
            <a:extLst>
              <a:ext uri="{FF2B5EF4-FFF2-40B4-BE49-F238E27FC236}">
                <a16:creationId xmlns:a16="http://schemas.microsoft.com/office/drawing/2014/main" id="{AE72B617-018F-4A18-99AF-07FFC1775D47}"/>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02" name="Rectangle 101">
            <a:extLst>
              <a:ext uri="{FF2B5EF4-FFF2-40B4-BE49-F238E27FC236}">
                <a16:creationId xmlns:a16="http://schemas.microsoft.com/office/drawing/2014/main" id="{BB9F8965-8E06-4733-A375-DBD5EC4A34F1}"/>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3" name="Rectangle 102">
            <a:extLst>
              <a:ext uri="{FF2B5EF4-FFF2-40B4-BE49-F238E27FC236}">
                <a16:creationId xmlns:a16="http://schemas.microsoft.com/office/drawing/2014/main" id="{ED0380D6-CF13-4354-839D-57860597C121}"/>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4" name="Rectangle 103">
            <a:extLst>
              <a:ext uri="{FF2B5EF4-FFF2-40B4-BE49-F238E27FC236}">
                <a16:creationId xmlns:a16="http://schemas.microsoft.com/office/drawing/2014/main" id="{5D4BC2F0-C132-493F-9D42-BD76B6D2761B}"/>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5" name="Rectangle 104">
            <a:extLst>
              <a:ext uri="{FF2B5EF4-FFF2-40B4-BE49-F238E27FC236}">
                <a16:creationId xmlns:a16="http://schemas.microsoft.com/office/drawing/2014/main" id="{5CBB5F72-7AAE-46EB-B277-032711BB186F}"/>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6" name="Rectangle 105">
            <a:extLst>
              <a:ext uri="{FF2B5EF4-FFF2-40B4-BE49-F238E27FC236}">
                <a16:creationId xmlns:a16="http://schemas.microsoft.com/office/drawing/2014/main" id="{83141B39-5865-478C-B435-416234C7D4D7}"/>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7" name="Rectangle 106">
            <a:extLst>
              <a:ext uri="{FF2B5EF4-FFF2-40B4-BE49-F238E27FC236}">
                <a16:creationId xmlns:a16="http://schemas.microsoft.com/office/drawing/2014/main" id="{42709FA4-1B9E-46B4-9843-0590A1680637}"/>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08" name="Rectangle 107">
            <a:extLst>
              <a:ext uri="{FF2B5EF4-FFF2-40B4-BE49-F238E27FC236}">
                <a16:creationId xmlns:a16="http://schemas.microsoft.com/office/drawing/2014/main" id="{21D2C409-8D2D-4987-9508-D8B93F3E5D95}"/>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9" name="Rectangle 108">
            <a:extLst>
              <a:ext uri="{FF2B5EF4-FFF2-40B4-BE49-F238E27FC236}">
                <a16:creationId xmlns:a16="http://schemas.microsoft.com/office/drawing/2014/main" id="{04F00D04-C37E-4E4E-8C07-9CCB006C26BF}"/>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0" name="Rectangle 109">
            <a:extLst>
              <a:ext uri="{FF2B5EF4-FFF2-40B4-BE49-F238E27FC236}">
                <a16:creationId xmlns:a16="http://schemas.microsoft.com/office/drawing/2014/main" id="{2C193179-81BA-4159-B786-ADFEDD425776}"/>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5" name="Rectangle 114">
            <a:extLst>
              <a:ext uri="{FF2B5EF4-FFF2-40B4-BE49-F238E27FC236}">
                <a16:creationId xmlns:a16="http://schemas.microsoft.com/office/drawing/2014/main" id="{D2F3CEE4-39BA-417F-BDF8-DA2E9C82F0C5}"/>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7" name="Rectangle 116">
            <a:extLst>
              <a:ext uri="{FF2B5EF4-FFF2-40B4-BE49-F238E27FC236}">
                <a16:creationId xmlns:a16="http://schemas.microsoft.com/office/drawing/2014/main" id="{AC8D2C69-911B-476C-87A7-551CFBF37315}"/>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4322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3C2CACC-72C5-489E-9EBC-6C9F722454BD}"/>
              </a:ext>
            </a:extLst>
          </p:cNvPr>
          <p:cNvGraphicFramePr>
            <a:graphicFrameLocks noChangeAspect="1"/>
          </p:cNvGraphicFramePr>
          <p:nvPr>
            <p:custDataLst>
              <p:tags r:id="rId1"/>
            </p:custDataLst>
            <p:extLst>
              <p:ext uri="{D42A27DB-BD31-4B8C-83A1-F6EECF244321}">
                <p14:modId xmlns:p14="http://schemas.microsoft.com/office/powerpoint/2010/main" val="14695164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Object 7" hidden="1">
                        <a:extLst>
                          <a:ext uri="{FF2B5EF4-FFF2-40B4-BE49-F238E27FC236}">
                            <a16:creationId xmlns:a16="http://schemas.microsoft.com/office/drawing/2014/main" id="{23C2CACC-72C5-489E-9EBC-6C9F722454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0BD2E5DE-5A30-4661-948D-0443767C9A68}"/>
              </a:ext>
            </a:extLst>
          </p:cNvPr>
          <p:cNvSpPr>
            <a:spLocks noGrp="1"/>
          </p:cNvSpPr>
          <p:nvPr>
            <p:ph type="body" sz="quarter" idx="11"/>
          </p:nvPr>
        </p:nvSpPr>
        <p:spPr>
          <a:xfrm>
            <a:off x="4993935" y="1112624"/>
            <a:ext cx="2204130" cy="215444"/>
          </a:xfrm>
        </p:spPr>
        <p:txBody>
          <a:bodyPr/>
          <a:lstStyle/>
          <a:p>
            <a:r>
              <a:rPr lang="en-US" dirty="0"/>
              <a:t>Case Study – Los Angeles Port</a:t>
            </a:r>
          </a:p>
        </p:txBody>
      </p:sp>
      <p:sp>
        <p:nvSpPr>
          <p:cNvPr id="60" name="Footer Placeholder 2">
            <a:extLst>
              <a:ext uri="{FF2B5EF4-FFF2-40B4-BE49-F238E27FC236}">
                <a16:creationId xmlns:a16="http://schemas.microsoft.com/office/drawing/2014/main" id="{571BB7F4-AAFC-4BA6-9781-E4DE968C1C3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Los Angeles Port,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89" name="Rectangle: Rounded Corners 88">
            <a:extLst>
              <a:ext uri="{FF2B5EF4-FFF2-40B4-BE49-F238E27FC236}">
                <a16:creationId xmlns:a16="http://schemas.microsoft.com/office/drawing/2014/main" id="{AE1C4F16-9C7F-4AAD-8CE7-3A2F610A9BFD}"/>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1.3</a:t>
            </a:r>
          </a:p>
        </p:txBody>
      </p:sp>
      <p:sp>
        <p:nvSpPr>
          <p:cNvPr id="105" name="TextBox 104">
            <a:extLst>
              <a:ext uri="{FF2B5EF4-FFF2-40B4-BE49-F238E27FC236}">
                <a16:creationId xmlns:a16="http://schemas.microsoft.com/office/drawing/2014/main" id="{06D3C645-D4D3-4AD1-8DB6-0496E4702292}"/>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Benchmark Cities Comparable to OXAGON and Derive Best Practices and Trends</a:t>
            </a:r>
          </a:p>
        </p:txBody>
      </p:sp>
      <p:sp>
        <p:nvSpPr>
          <p:cNvPr id="108" name="Title 1">
            <a:extLst>
              <a:ext uri="{FF2B5EF4-FFF2-40B4-BE49-F238E27FC236}">
                <a16:creationId xmlns:a16="http://schemas.microsoft.com/office/drawing/2014/main" id="{D17F1510-FD83-41DC-9809-91C5DFDD370C}"/>
              </a:ext>
            </a:extLst>
          </p:cNvPr>
          <p:cNvSpPr>
            <a:spLocks noGrp="1"/>
          </p:cNvSpPr>
          <p:nvPr>
            <p:ph type="title"/>
          </p:nvPr>
        </p:nvSpPr>
        <p:spPr>
          <a:xfrm>
            <a:off x="722283" y="173774"/>
            <a:ext cx="10764458" cy="849809"/>
          </a:xfrm>
        </p:spPr>
        <p:txBody>
          <a:bodyPr vert="horz"/>
          <a:lstStyle/>
          <a:p>
            <a:r>
              <a:rPr lang="en-US" dirty="0">
                <a:solidFill>
                  <a:schemeClr val="tx1"/>
                </a:solidFill>
              </a:rPr>
              <a:t>For example, we will examine benchmarks such as the Los Angeles port, which constitutes a leading example in providing cybersecurity operations center (CSOC) services</a:t>
            </a:r>
          </a:p>
        </p:txBody>
      </p:sp>
      <p:pic>
        <p:nvPicPr>
          <p:cNvPr id="19" name="Picture 18">
            <a:extLst>
              <a:ext uri="{FF2B5EF4-FFF2-40B4-BE49-F238E27FC236}">
                <a16:creationId xmlns:a16="http://schemas.microsoft.com/office/drawing/2014/main" id="{F2235BE4-661B-4C3F-A49B-F1A89E1C59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9661" y="1447800"/>
            <a:ext cx="2707605" cy="647349"/>
          </a:xfrm>
          <a:prstGeom prst="rect">
            <a:avLst/>
          </a:prstGeom>
        </p:spPr>
      </p:pic>
      <p:pic>
        <p:nvPicPr>
          <p:cNvPr id="26" name="Picture 25">
            <a:extLst>
              <a:ext uri="{FF2B5EF4-FFF2-40B4-BE49-F238E27FC236}">
                <a16:creationId xmlns:a16="http://schemas.microsoft.com/office/drawing/2014/main" id="{63727FD2-A1A5-4C05-8596-7B547AF7A32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0197" y="2155841"/>
            <a:ext cx="3239562" cy="1889354"/>
          </a:xfrm>
          <a:prstGeom prst="rect">
            <a:avLst/>
          </a:prstGeom>
        </p:spPr>
      </p:pic>
      <p:sp>
        <p:nvSpPr>
          <p:cNvPr id="30" name="Rectangle: Rounded Corners 29">
            <a:extLst>
              <a:ext uri="{FF2B5EF4-FFF2-40B4-BE49-F238E27FC236}">
                <a16:creationId xmlns:a16="http://schemas.microsoft.com/office/drawing/2014/main" id="{130768BB-2444-49C8-B732-DD4C6FEBC6EA}"/>
              </a:ext>
            </a:extLst>
          </p:cNvPr>
          <p:cNvSpPr/>
          <p:nvPr/>
        </p:nvSpPr>
        <p:spPr>
          <a:xfrm>
            <a:off x="798444" y="4138204"/>
            <a:ext cx="3251315" cy="2262595"/>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sz="1100" dirty="0">
                <a:solidFill>
                  <a:schemeClr val="tx1"/>
                </a:solidFill>
              </a:rPr>
              <a:t>The port of Los Angeles has increasingly focused on </a:t>
            </a:r>
            <a:r>
              <a:rPr lang="en-US" sz="1100" b="1" dirty="0">
                <a:solidFill>
                  <a:schemeClr val="tx1"/>
                </a:solidFill>
              </a:rPr>
              <a:t>expanding the digitization of its operations</a:t>
            </a:r>
            <a:r>
              <a:rPr lang="en-US" sz="1100" dirty="0">
                <a:solidFill>
                  <a:schemeClr val="tx1"/>
                </a:solidFill>
              </a:rPr>
              <a:t> and creating an enhanced ‘smart port’ community</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The increased use of digital technologies has prompted the need for the port to develop more sophisticated systems to </a:t>
            </a:r>
            <a:r>
              <a:rPr lang="en-US" sz="1100" b="1" dirty="0">
                <a:solidFill>
                  <a:schemeClr val="tx1"/>
                </a:solidFill>
              </a:rPr>
              <a:t>protect against cybersecurity risks and disruption threats</a:t>
            </a:r>
            <a:r>
              <a:rPr lang="en-US" sz="1100" dirty="0">
                <a:solidFill>
                  <a:schemeClr val="tx1"/>
                </a:solidFill>
              </a:rPr>
              <a:t>, which entailed the establishment of the Cyber Security Operations Center and the Cyber Resilience Center</a:t>
            </a:r>
          </a:p>
        </p:txBody>
      </p:sp>
      <p:sp>
        <p:nvSpPr>
          <p:cNvPr id="116" name="TextBox 115">
            <a:extLst>
              <a:ext uri="{FF2B5EF4-FFF2-40B4-BE49-F238E27FC236}">
                <a16:creationId xmlns:a16="http://schemas.microsoft.com/office/drawing/2014/main" id="{C4A7C9DB-FD5E-4054-A385-8AB917A22BE9}"/>
              </a:ext>
            </a:extLst>
          </p:cNvPr>
          <p:cNvSpPr txBox="1"/>
          <p:nvPr/>
        </p:nvSpPr>
        <p:spPr>
          <a:xfrm>
            <a:off x="5256335" y="1752600"/>
            <a:ext cx="3164777" cy="215444"/>
          </a:xfrm>
          <a:prstGeom prst="rect">
            <a:avLst/>
          </a:prstGeom>
          <a:noFill/>
          <a:ln>
            <a:noFill/>
          </a:ln>
        </p:spPr>
        <p:txBody>
          <a:bodyPr wrap="none" lIns="0" tIns="0" rIns="0" bIns="0">
            <a:spAutoFit/>
          </a:bodyPr>
          <a:lstStyle>
            <a:defPPr>
              <a:defRPr lang="en-US"/>
            </a:defPPr>
            <a:lvl1pPr algn="ctr" defTabSz="914395">
              <a:defRPr sz="1400" b="1"/>
            </a:lvl1pPr>
          </a:lstStyle>
          <a:p>
            <a:r>
              <a:rPr lang="en-US" dirty="0"/>
              <a:t>Cyber Security Operations Center (LA Port)</a:t>
            </a:r>
          </a:p>
        </p:txBody>
      </p:sp>
      <p:pic>
        <p:nvPicPr>
          <p:cNvPr id="22" name="Picture 21">
            <a:extLst>
              <a:ext uri="{FF2B5EF4-FFF2-40B4-BE49-F238E27FC236}">
                <a16:creationId xmlns:a16="http://schemas.microsoft.com/office/drawing/2014/main" id="{A572591F-A9AE-46EC-9A1A-1327C0C2F2A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437233" y="2129007"/>
            <a:ext cx="2802971" cy="1875594"/>
          </a:xfrm>
          <a:prstGeom prst="rect">
            <a:avLst/>
          </a:prstGeom>
          <a:solidFill>
            <a:schemeClr val="bg1"/>
          </a:solidFill>
          <a:ln>
            <a:solidFill>
              <a:schemeClr val="tx1"/>
            </a:solidFill>
          </a:ln>
        </p:spPr>
      </p:pic>
      <p:sp>
        <p:nvSpPr>
          <p:cNvPr id="129" name="Rectangle: Rounded Corners 128">
            <a:extLst>
              <a:ext uri="{FF2B5EF4-FFF2-40B4-BE49-F238E27FC236}">
                <a16:creationId xmlns:a16="http://schemas.microsoft.com/office/drawing/2014/main" id="{5A46CBB0-39FC-45DB-9077-0712CA66EFE0}"/>
              </a:ext>
            </a:extLst>
          </p:cNvPr>
          <p:cNvSpPr/>
          <p:nvPr/>
        </p:nvSpPr>
        <p:spPr>
          <a:xfrm>
            <a:off x="5437233" y="4103145"/>
            <a:ext cx="2802970" cy="2262595"/>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sz="1100" dirty="0">
                <a:solidFill>
                  <a:schemeClr val="tx1"/>
                </a:solidFill>
              </a:rPr>
              <a:t>The </a:t>
            </a:r>
            <a:r>
              <a:rPr lang="en-US" sz="1100" b="1" dirty="0">
                <a:solidFill>
                  <a:schemeClr val="tx1"/>
                </a:solidFill>
              </a:rPr>
              <a:t>Cybersecurity Operations Center </a:t>
            </a:r>
            <a:r>
              <a:rPr lang="en-US" sz="1100" dirty="0">
                <a:solidFill>
                  <a:schemeClr val="tx1"/>
                </a:solidFill>
              </a:rPr>
              <a:t>(CSOC) currently serves as a centralized hub for proactively monitoring the port’s own technology environment to </a:t>
            </a:r>
            <a:r>
              <a:rPr lang="en-US" sz="1100" b="1" dirty="0">
                <a:solidFill>
                  <a:schemeClr val="tx1"/>
                </a:solidFill>
              </a:rPr>
              <a:t>prevent and detect cyber incidents</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In 2015, the port also became the first to achieve </a:t>
            </a:r>
            <a:r>
              <a:rPr lang="en-US" sz="1100" dirty="0">
                <a:solidFill>
                  <a:schemeClr val="tx1"/>
                </a:solidFill>
                <a:hlinkClick r:id="rId8">
                  <a:extLst>
                    <a:ext uri="{A12FA001-AC4F-418D-AE19-62706E023703}">
                      <ahyp:hlinkClr xmlns:ahyp="http://schemas.microsoft.com/office/drawing/2018/hyperlinkcolor" val="tx"/>
                    </a:ext>
                  </a:extLst>
                </a:hlinkClick>
              </a:rPr>
              <a:t>ISO 27001</a:t>
            </a:r>
            <a:r>
              <a:rPr lang="en-US" sz="1100" dirty="0">
                <a:solidFill>
                  <a:schemeClr val="tx1"/>
                </a:solidFill>
              </a:rPr>
              <a:t> information security management certification</a:t>
            </a:r>
          </a:p>
        </p:txBody>
      </p:sp>
      <p:sp>
        <p:nvSpPr>
          <p:cNvPr id="117" name="TextBox 116">
            <a:extLst>
              <a:ext uri="{FF2B5EF4-FFF2-40B4-BE49-F238E27FC236}">
                <a16:creationId xmlns:a16="http://schemas.microsoft.com/office/drawing/2014/main" id="{58024971-972A-4DE4-A331-3E94CFD77F84}"/>
              </a:ext>
            </a:extLst>
          </p:cNvPr>
          <p:cNvSpPr txBox="1"/>
          <p:nvPr/>
        </p:nvSpPr>
        <p:spPr>
          <a:xfrm>
            <a:off x="8908182" y="1752600"/>
            <a:ext cx="2481705" cy="215444"/>
          </a:xfrm>
          <a:prstGeom prst="rect">
            <a:avLst/>
          </a:prstGeom>
          <a:noFill/>
          <a:ln>
            <a:noFill/>
          </a:ln>
        </p:spPr>
        <p:txBody>
          <a:bodyPr wrap="none" lIns="0" tIns="0" rIns="0" bIns="0">
            <a:spAutoFit/>
          </a:bodyPr>
          <a:lstStyle>
            <a:defPPr>
              <a:defRPr lang="en-US"/>
            </a:defPPr>
            <a:lvl1pPr algn="ctr" defTabSz="914395">
              <a:defRPr sz="1400" b="1"/>
            </a:lvl1pPr>
          </a:lstStyle>
          <a:p>
            <a:r>
              <a:rPr lang="en-US" dirty="0"/>
              <a:t>Cyber Resilience Center (LA Port) </a:t>
            </a:r>
          </a:p>
        </p:txBody>
      </p:sp>
      <p:pic>
        <p:nvPicPr>
          <p:cNvPr id="24" name="Picture 23">
            <a:extLst>
              <a:ext uri="{FF2B5EF4-FFF2-40B4-BE49-F238E27FC236}">
                <a16:creationId xmlns:a16="http://schemas.microsoft.com/office/drawing/2014/main" id="{7ACBC777-8C36-4EBF-9C44-F2B8D93D395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064074" y="2129007"/>
            <a:ext cx="2169918" cy="1875594"/>
          </a:xfrm>
          <a:prstGeom prst="rect">
            <a:avLst/>
          </a:prstGeom>
          <a:solidFill>
            <a:schemeClr val="bg1"/>
          </a:solidFill>
          <a:ln>
            <a:solidFill>
              <a:schemeClr val="tx1"/>
            </a:solidFill>
          </a:ln>
        </p:spPr>
      </p:pic>
      <p:sp>
        <p:nvSpPr>
          <p:cNvPr id="130" name="Rectangle: Rounded Corners 129">
            <a:extLst>
              <a:ext uri="{FF2B5EF4-FFF2-40B4-BE49-F238E27FC236}">
                <a16:creationId xmlns:a16="http://schemas.microsoft.com/office/drawing/2014/main" id="{BD391E08-FA15-47AF-BA72-C1431263151A}"/>
              </a:ext>
            </a:extLst>
          </p:cNvPr>
          <p:cNvSpPr/>
          <p:nvPr/>
        </p:nvSpPr>
        <p:spPr>
          <a:xfrm>
            <a:off x="8747548" y="4103145"/>
            <a:ext cx="2802970" cy="2262595"/>
          </a:xfrm>
          <a:prstGeom prst="round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en-US" sz="1100" dirty="0">
                <a:solidFill>
                  <a:schemeClr val="tx1"/>
                </a:solidFill>
              </a:rPr>
              <a:t>In 2021, the </a:t>
            </a:r>
            <a:r>
              <a:rPr lang="en-US" sz="1100" b="1" dirty="0">
                <a:solidFill>
                  <a:schemeClr val="tx1"/>
                </a:solidFill>
              </a:rPr>
              <a:t>port was the first in the world to establish a Cyber Resilience Center </a:t>
            </a:r>
            <a:r>
              <a:rPr lang="en-US" sz="1100" dirty="0">
                <a:solidFill>
                  <a:schemeClr val="tx1"/>
                </a:solidFill>
              </a:rPr>
              <a:t>(CRC), which is an automated port community cyber defense solution</a:t>
            </a:r>
          </a:p>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The </a:t>
            </a:r>
            <a:r>
              <a:rPr lang="en-US" sz="1100" b="1" dirty="0">
                <a:solidFill>
                  <a:schemeClr val="tx1"/>
                </a:solidFill>
              </a:rPr>
              <a:t>Cyber Security Operations Center was collaboratively designed by port of Los Angeles supply chain stakeholders </a:t>
            </a:r>
            <a:r>
              <a:rPr lang="en-US" sz="1100" dirty="0">
                <a:solidFill>
                  <a:schemeClr val="tx1"/>
                </a:solidFill>
              </a:rPr>
              <a:t>and is being operated by IBM</a:t>
            </a:r>
          </a:p>
        </p:txBody>
      </p:sp>
      <p:sp>
        <p:nvSpPr>
          <p:cNvPr id="131" name="Isosceles Triangle 80">
            <a:extLst>
              <a:ext uri="{FF2B5EF4-FFF2-40B4-BE49-F238E27FC236}">
                <a16:creationId xmlns:a16="http://schemas.microsoft.com/office/drawing/2014/main" id="{AA1974B0-9F28-48C3-82A7-F80734F55072}"/>
              </a:ext>
            </a:extLst>
          </p:cNvPr>
          <p:cNvSpPr/>
          <p:nvPr/>
        </p:nvSpPr>
        <p:spPr bwMode="auto">
          <a:xfrm rot="16200000">
            <a:off x="2214693" y="3497376"/>
            <a:ext cx="4787885" cy="1145932"/>
          </a:xfrm>
          <a:custGeom>
            <a:avLst/>
            <a:gdLst>
              <a:gd name="connsiteX0" fmla="*/ 0 w 8045618"/>
              <a:gd name="connsiteY0" fmla="*/ 494513 h 494513"/>
              <a:gd name="connsiteX1" fmla="*/ 4022809 w 8045618"/>
              <a:gd name="connsiteY1" fmla="*/ 0 h 494513"/>
              <a:gd name="connsiteX2" fmla="*/ 8045618 w 8045618"/>
              <a:gd name="connsiteY2" fmla="*/ 494513 h 494513"/>
              <a:gd name="connsiteX3" fmla="*/ 0 w 8045618"/>
              <a:gd name="connsiteY3" fmla="*/ 494513 h 494513"/>
              <a:gd name="connsiteX0" fmla="*/ 0 w 8045618"/>
              <a:gd name="connsiteY0" fmla="*/ 708268 h 708268"/>
              <a:gd name="connsiteX1" fmla="*/ 4153438 w 8045618"/>
              <a:gd name="connsiteY1" fmla="*/ 0 h 708268"/>
              <a:gd name="connsiteX2" fmla="*/ 8045618 w 8045618"/>
              <a:gd name="connsiteY2" fmla="*/ 708268 h 708268"/>
              <a:gd name="connsiteX3" fmla="*/ 0 w 8045618"/>
              <a:gd name="connsiteY3" fmla="*/ 708268 h 708268"/>
              <a:gd name="connsiteX0" fmla="*/ 0 w 8045618"/>
              <a:gd name="connsiteY0" fmla="*/ 708268 h 708268"/>
              <a:gd name="connsiteX1" fmla="*/ 3512082 w 8045618"/>
              <a:gd name="connsiteY1" fmla="*/ 116706 h 708268"/>
              <a:gd name="connsiteX2" fmla="*/ 4153438 w 8045618"/>
              <a:gd name="connsiteY2" fmla="*/ 0 h 708268"/>
              <a:gd name="connsiteX3" fmla="*/ 8045618 w 8045618"/>
              <a:gd name="connsiteY3" fmla="*/ 708268 h 708268"/>
              <a:gd name="connsiteX4" fmla="*/ 0 w 8045618"/>
              <a:gd name="connsiteY4" fmla="*/ 708268 h 708268"/>
              <a:gd name="connsiteX0" fmla="*/ 0 w 8045618"/>
              <a:gd name="connsiteY0" fmla="*/ 708268 h 708268"/>
              <a:gd name="connsiteX1" fmla="*/ 3761464 w 8045618"/>
              <a:gd name="connsiteY1" fmla="*/ 152332 h 708268"/>
              <a:gd name="connsiteX2" fmla="*/ 4153438 w 8045618"/>
              <a:gd name="connsiteY2" fmla="*/ 0 h 708268"/>
              <a:gd name="connsiteX3" fmla="*/ 8045618 w 8045618"/>
              <a:gd name="connsiteY3" fmla="*/ 708268 h 708268"/>
              <a:gd name="connsiteX4" fmla="*/ 0 w 8045618"/>
              <a:gd name="connsiteY4" fmla="*/ 708268 h 708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5618" h="708268">
                <a:moveTo>
                  <a:pt x="0" y="708268"/>
                </a:moveTo>
                <a:lnTo>
                  <a:pt x="3761464" y="152332"/>
                </a:lnTo>
                <a:lnTo>
                  <a:pt x="4153438" y="0"/>
                </a:lnTo>
                <a:lnTo>
                  <a:pt x="8045618" y="708268"/>
                </a:lnTo>
                <a:lnTo>
                  <a:pt x="0" y="708268"/>
                </a:lnTo>
                <a:close/>
              </a:path>
            </a:pathLst>
          </a:custGeom>
          <a:gradFill flip="none" rotWithShape="1">
            <a:gsLst>
              <a:gs pos="32000">
                <a:schemeClr val="bg1"/>
              </a:gs>
              <a:gs pos="73000">
                <a:schemeClr val="bg1">
                  <a:lumMod val="95000"/>
                </a:schemeClr>
              </a:gs>
              <a:gs pos="100000">
                <a:schemeClr val="bg1">
                  <a:lumMod val="85000"/>
                </a:schemeClr>
              </a:gs>
            </a:gsLst>
            <a:lin ang="540000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2" name="STAMP">
            <a:extLst>
              <a:ext uri="{FF2B5EF4-FFF2-40B4-BE49-F238E27FC236}">
                <a16:creationId xmlns:a16="http://schemas.microsoft.com/office/drawing/2014/main" id="{C6411741-72B3-433C-B83D-E217AAFB92D9}"/>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38" name="Rectangle 37">
            <a:extLst>
              <a:ext uri="{FF2B5EF4-FFF2-40B4-BE49-F238E27FC236}">
                <a16:creationId xmlns:a16="http://schemas.microsoft.com/office/drawing/2014/main" id="{2405DA6F-97FF-4F2C-9F18-9C52967ECF07}"/>
              </a:ext>
            </a:extLst>
          </p:cNvPr>
          <p:cNvSpPr/>
          <p:nvPr/>
        </p:nvSpPr>
        <p:spPr bwMode="auto">
          <a:xfrm>
            <a:off x="702949" y="194479"/>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DCF9C19D-0219-4E90-AF0E-68486EDCE2E0}"/>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0" name="Rectangle 39">
            <a:extLst>
              <a:ext uri="{FF2B5EF4-FFF2-40B4-BE49-F238E27FC236}">
                <a16:creationId xmlns:a16="http://schemas.microsoft.com/office/drawing/2014/main" id="{2A6A3E12-F873-414B-9F54-DEA63AD7EAFD}"/>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83133711-1B02-4E7C-9D80-15C7BE0C11D7}"/>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63B1AF4A-D4F4-4D11-A2E1-0372B079DB8A}"/>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9B4C6E12-2196-49E7-BBFB-277CB7A183BD}"/>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4" name="Rectangle 43">
            <a:extLst>
              <a:ext uri="{FF2B5EF4-FFF2-40B4-BE49-F238E27FC236}">
                <a16:creationId xmlns:a16="http://schemas.microsoft.com/office/drawing/2014/main" id="{A57BB0E1-F64F-4003-B5DA-76C64BF9A69D}"/>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83E9C90C-0E03-4BE7-A1C8-37673C01A2B9}"/>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6" name="Rectangle 45">
            <a:extLst>
              <a:ext uri="{FF2B5EF4-FFF2-40B4-BE49-F238E27FC236}">
                <a16:creationId xmlns:a16="http://schemas.microsoft.com/office/drawing/2014/main" id="{DAE958A7-E880-45DA-A067-CF8FCA5C654E}"/>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7" name="Rectangle 46">
            <a:extLst>
              <a:ext uri="{FF2B5EF4-FFF2-40B4-BE49-F238E27FC236}">
                <a16:creationId xmlns:a16="http://schemas.microsoft.com/office/drawing/2014/main" id="{A872EC71-5232-4D38-863F-43FC5BA2D494}"/>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8" name="Rectangle 47">
            <a:extLst>
              <a:ext uri="{FF2B5EF4-FFF2-40B4-BE49-F238E27FC236}">
                <a16:creationId xmlns:a16="http://schemas.microsoft.com/office/drawing/2014/main" id="{D7FD1512-19FD-4C51-ABBA-F8F480C6E81C}"/>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9" name="Rectangle 48">
            <a:extLst>
              <a:ext uri="{FF2B5EF4-FFF2-40B4-BE49-F238E27FC236}">
                <a16:creationId xmlns:a16="http://schemas.microsoft.com/office/drawing/2014/main" id="{5FEA0276-D7DA-4DEA-98FB-C6F47D5ADA2D}"/>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5BD979BD-A76C-46C5-A41B-6A26AD388706}"/>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1" name="Rectangle 50">
            <a:extLst>
              <a:ext uri="{FF2B5EF4-FFF2-40B4-BE49-F238E27FC236}">
                <a16:creationId xmlns:a16="http://schemas.microsoft.com/office/drawing/2014/main" id="{B46C5FD0-7230-434E-B718-34352BC7A50C}"/>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2" name="Rectangle 51">
            <a:extLst>
              <a:ext uri="{FF2B5EF4-FFF2-40B4-BE49-F238E27FC236}">
                <a16:creationId xmlns:a16="http://schemas.microsoft.com/office/drawing/2014/main" id="{C02B6EEC-6DF5-45C3-AD26-F6FF8EA333DC}"/>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37537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2152604313"/>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We will gather historical cybersecurity events witnessed by benchmarked cities, spanning across different threat actors and geographical locations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pPr algn="ctr" eaLnBrk="0" fontAlgn="base" hangingPunct="0"/>
            <a:r>
              <a:rPr lang="en-US" dirty="0"/>
              <a:t>Overview of Shortlisted Recent Events</a:t>
            </a:r>
          </a:p>
        </p:txBody>
      </p:sp>
      <p:sp>
        <p:nvSpPr>
          <p:cNvPr id="77" name="Footer Placeholder 2">
            <a:extLst>
              <a:ext uri="{FF2B5EF4-FFF2-40B4-BE49-F238E27FC236}">
                <a16:creationId xmlns:a16="http://schemas.microsoft.com/office/drawing/2014/main" id="{0C6A3C23-375A-4524-93CA-850BDC1CE1AB}"/>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Economic Times, France 24, S&amp;P Global, AFP News Agency,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80" name="Rectangle: Rounded Corners 79">
            <a:extLst>
              <a:ext uri="{FF2B5EF4-FFF2-40B4-BE49-F238E27FC236}">
                <a16:creationId xmlns:a16="http://schemas.microsoft.com/office/drawing/2014/main" id="{4E76A24A-454C-4127-9541-C9E93114BE3B}"/>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1.3</a:t>
            </a:r>
          </a:p>
        </p:txBody>
      </p:sp>
      <p:sp>
        <p:nvSpPr>
          <p:cNvPr id="82" name="TextBox 81">
            <a:extLst>
              <a:ext uri="{FF2B5EF4-FFF2-40B4-BE49-F238E27FC236}">
                <a16:creationId xmlns:a16="http://schemas.microsoft.com/office/drawing/2014/main" id="{2D9B46D1-D183-4DA2-BECF-DF74F83B6D28}"/>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Benchmark Cities Comparable to OXAGON and Derive Best Practices and Trends</a:t>
            </a:r>
          </a:p>
        </p:txBody>
      </p:sp>
      <p:sp>
        <p:nvSpPr>
          <p:cNvPr id="63" name="STAMP">
            <a:extLst>
              <a:ext uri="{FF2B5EF4-FFF2-40B4-BE49-F238E27FC236}">
                <a16:creationId xmlns:a16="http://schemas.microsoft.com/office/drawing/2014/main" id="{E61A964E-3151-45CD-9E83-55850A5B63AD}"/>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64" name="STAMP">
            <a:extLst>
              <a:ext uri="{FF2B5EF4-FFF2-40B4-BE49-F238E27FC236}">
                <a16:creationId xmlns:a16="http://schemas.microsoft.com/office/drawing/2014/main" id="{593492AE-B0E7-43E6-BBF7-0756C2B710A1}"/>
              </a:ext>
            </a:extLst>
          </p:cNvPr>
          <p:cNvSpPr txBox="1"/>
          <p:nvPr/>
        </p:nvSpPr>
        <p:spPr>
          <a:xfrm>
            <a:off x="9982200" y="12676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73" name="Rectangle 72">
            <a:extLst>
              <a:ext uri="{FF2B5EF4-FFF2-40B4-BE49-F238E27FC236}">
                <a16:creationId xmlns:a16="http://schemas.microsoft.com/office/drawing/2014/main" id="{00730C94-6B7A-47FA-8E65-FD1B190E4E4E}"/>
              </a:ext>
            </a:extLst>
          </p:cNvPr>
          <p:cNvSpPr/>
          <p:nvPr/>
        </p:nvSpPr>
        <p:spPr>
          <a:xfrm>
            <a:off x="2981611" y="1561179"/>
            <a:ext cx="1630373" cy="364062"/>
          </a:xfrm>
          <a:prstGeom prst="rect">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Target</a:t>
            </a:r>
          </a:p>
        </p:txBody>
      </p:sp>
      <p:sp>
        <p:nvSpPr>
          <p:cNvPr id="76" name="Rectangle 75">
            <a:extLst>
              <a:ext uri="{FF2B5EF4-FFF2-40B4-BE49-F238E27FC236}">
                <a16:creationId xmlns:a16="http://schemas.microsoft.com/office/drawing/2014/main" id="{09E848B4-714C-41B3-AF75-F2FB3EE4A56E}"/>
              </a:ext>
            </a:extLst>
          </p:cNvPr>
          <p:cNvSpPr/>
          <p:nvPr/>
        </p:nvSpPr>
        <p:spPr>
          <a:xfrm>
            <a:off x="7362694" y="1561179"/>
            <a:ext cx="1383292" cy="364062"/>
          </a:xfrm>
          <a:prstGeom prst="rect">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Sector</a:t>
            </a:r>
          </a:p>
        </p:txBody>
      </p:sp>
      <p:sp>
        <p:nvSpPr>
          <p:cNvPr id="79" name="Rectangle 78">
            <a:extLst>
              <a:ext uri="{FF2B5EF4-FFF2-40B4-BE49-F238E27FC236}">
                <a16:creationId xmlns:a16="http://schemas.microsoft.com/office/drawing/2014/main" id="{C403FE9F-A117-4CF2-98D7-601320FE5B6A}"/>
              </a:ext>
            </a:extLst>
          </p:cNvPr>
          <p:cNvSpPr/>
          <p:nvPr/>
        </p:nvSpPr>
        <p:spPr>
          <a:xfrm>
            <a:off x="8823883" y="1561179"/>
            <a:ext cx="1012333" cy="364062"/>
          </a:xfrm>
          <a:prstGeom prst="rect">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Year</a:t>
            </a:r>
          </a:p>
        </p:txBody>
      </p:sp>
      <p:sp>
        <p:nvSpPr>
          <p:cNvPr id="83" name="Rectangle 82">
            <a:extLst>
              <a:ext uri="{FF2B5EF4-FFF2-40B4-BE49-F238E27FC236}">
                <a16:creationId xmlns:a16="http://schemas.microsoft.com/office/drawing/2014/main" id="{DFEA252D-0E08-4B95-A8F4-A686DB07C85C}"/>
              </a:ext>
            </a:extLst>
          </p:cNvPr>
          <p:cNvSpPr/>
          <p:nvPr/>
        </p:nvSpPr>
        <p:spPr>
          <a:xfrm>
            <a:off x="774675" y="1561179"/>
            <a:ext cx="2129039" cy="364062"/>
          </a:xfrm>
          <a:prstGeom prst="rect">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Target Site </a:t>
            </a:r>
          </a:p>
        </p:txBody>
      </p:sp>
      <p:sp>
        <p:nvSpPr>
          <p:cNvPr id="81" name="Rectangle 80">
            <a:extLst>
              <a:ext uri="{FF2B5EF4-FFF2-40B4-BE49-F238E27FC236}">
                <a16:creationId xmlns:a16="http://schemas.microsoft.com/office/drawing/2014/main" id="{7823A27E-DF7B-46E8-AF4F-D5B0BB7F26E9}"/>
              </a:ext>
            </a:extLst>
          </p:cNvPr>
          <p:cNvSpPr/>
          <p:nvPr/>
        </p:nvSpPr>
        <p:spPr>
          <a:xfrm>
            <a:off x="9914114" y="1561179"/>
            <a:ext cx="1630373" cy="364062"/>
          </a:xfrm>
          <a:prstGeom prst="rect">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Geography</a:t>
            </a:r>
          </a:p>
        </p:txBody>
      </p:sp>
      <p:sp>
        <p:nvSpPr>
          <p:cNvPr id="78" name="Rectangle 77">
            <a:extLst>
              <a:ext uri="{FF2B5EF4-FFF2-40B4-BE49-F238E27FC236}">
                <a16:creationId xmlns:a16="http://schemas.microsoft.com/office/drawing/2014/main" id="{19F35B95-0801-4908-AEF1-55359839C0D8}"/>
              </a:ext>
            </a:extLst>
          </p:cNvPr>
          <p:cNvSpPr/>
          <p:nvPr/>
        </p:nvSpPr>
        <p:spPr>
          <a:xfrm>
            <a:off x="4689881" y="1561179"/>
            <a:ext cx="2594916" cy="364062"/>
          </a:xfrm>
          <a:prstGeom prst="rect">
            <a:avLst/>
          </a:prstGeom>
          <a:solidFill>
            <a:schemeClr val="tx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Description</a:t>
            </a:r>
          </a:p>
        </p:txBody>
      </p:sp>
      <p:sp>
        <p:nvSpPr>
          <p:cNvPr id="131" name="Rectangle 130">
            <a:extLst>
              <a:ext uri="{FF2B5EF4-FFF2-40B4-BE49-F238E27FC236}">
                <a16:creationId xmlns:a16="http://schemas.microsoft.com/office/drawing/2014/main" id="{D3740D36-EB1B-4F18-A5B3-ADB8430A4E32}"/>
              </a:ext>
            </a:extLst>
          </p:cNvPr>
          <p:cNvSpPr/>
          <p:nvPr/>
        </p:nvSpPr>
        <p:spPr>
          <a:xfrm>
            <a:off x="2981611" y="1968445"/>
            <a:ext cx="1630373"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alibri" panose="020F0502020204030204" pitchFamily="34" charset="0"/>
                <a:cs typeface="Calibri" panose="020F0502020204030204" pitchFamily="34" charset="0"/>
              </a:rPr>
              <a:t>OT Systems for Oil Facility </a:t>
            </a:r>
          </a:p>
        </p:txBody>
      </p:sp>
      <p:sp>
        <p:nvSpPr>
          <p:cNvPr id="132" name="Rectangle 131">
            <a:extLst>
              <a:ext uri="{FF2B5EF4-FFF2-40B4-BE49-F238E27FC236}">
                <a16:creationId xmlns:a16="http://schemas.microsoft.com/office/drawing/2014/main" id="{8A36AC4B-775A-4E67-B6FA-75FC4B958690}"/>
              </a:ext>
            </a:extLst>
          </p:cNvPr>
          <p:cNvSpPr/>
          <p:nvPr/>
        </p:nvSpPr>
        <p:spPr>
          <a:xfrm>
            <a:off x="7362694" y="1968445"/>
            <a:ext cx="1383292"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Supply Chain</a:t>
            </a:r>
          </a:p>
        </p:txBody>
      </p:sp>
      <p:sp>
        <p:nvSpPr>
          <p:cNvPr id="134" name="Rectangle 133">
            <a:extLst>
              <a:ext uri="{FF2B5EF4-FFF2-40B4-BE49-F238E27FC236}">
                <a16:creationId xmlns:a16="http://schemas.microsoft.com/office/drawing/2014/main" id="{0365A7E3-F1E6-4B82-AFD0-A8335491623A}"/>
              </a:ext>
            </a:extLst>
          </p:cNvPr>
          <p:cNvSpPr/>
          <p:nvPr/>
        </p:nvSpPr>
        <p:spPr>
          <a:xfrm>
            <a:off x="8823883" y="1968445"/>
            <a:ext cx="1012333" cy="920533"/>
          </a:xfrm>
          <a:prstGeom prst="rect">
            <a:avLst/>
          </a:prstGeom>
          <a:solidFill>
            <a:schemeClr val="bg1"/>
          </a:solidFill>
          <a:ln>
            <a:solidFill>
              <a:schemeClr val="bg1">
                <a:lumMod val="85000"/>
              </a:schemeClr>
            </a:solidFill>
          </a:ln>
        </p:spPr>
        <p:txBody>
          <a:bodyPr wrap="square" lIns="91440" tIns="91440" r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alibri" panose="020F0502020204030204" pitchFamily="34" charset="0"/>
                <a:cs typeface="Calibri" panose="020F0502020204030204" pitchFamily="34" charset="0"/>
              </a:rPr>
              <a:t>2022</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8" name="Rectangle 137">
            <a:extLst>
              <a:ext uri="{FF2B5EF4-FFF2-40B4-BE49-F238E27FC236}">
                <a16:creationId xmlns:a16="http://schemas.microsoft.com/office/drawing/2014/main" id="{A83B2E21-65FC-4601-8BF0-E5EF48060D35}"/>
              </a:ext>
            </a:extLst>
          </p:cNvPr>
          <p:cNvSpPr/>
          <p:nvPr/>
        </p:nvSpPr>
        <p:spPr>
          <a:xfrm>
            <a:off x="774675" y="1968445"/>
            <a:ext cx="2129039" cy="920533"/>
          </a:xfrm>
          <a:prstGeom prst="rect">
            <a:avLst/>
          </a:prstGeom>
          <a:solidFill>
            <a:schemeClr val="accent1">
              <a:lumMod val="20000"/>
              <a:lumOff val="80000"/>
            </a:schemeClr>
          </a:solidFill>
          <a:ln>
            <a:noFill/>
          </a:ln>
        </p:spPr>
        <p:txBody>
          <a:bodyPr wrap="square" lIns="36576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Calibri" panose="020F0502020204030204" pitchFamily="34" charset="0"/>
                <a:cs typeface="Calibri" panose="020F0502020204030204" pitchFamily="34" charset="0"/>
              </a:rPr>
              <a:t>Antwerp Port</a:t>
            </a:r>
            <a:endPar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39" name="Oval 138">
            <a:extLst>
              <a:ext uri="{FF2B5EF4-FFF2-40B4-BE49-F238E27FC236}">
                <a16:creationId xmlns:a16="http://schemas.microsoft.com/office/drawing/2014/main" id="{7460E361-C0AE-4222-B54C-4A4B5ACF8F18}"/>
              </a:ext>
            </a:extLst>
          </p:cNvPr>
          <p:cNvSpPr>
            <a:spLocks/>
          </p:cNvSpPr>
          <p:nvPr/>
        </p:nvSpPr>
        <p:spPr>
          <a:xfrm>
            <a:off x="624610" y="2265279"/>
            <a:ext cx="314005" cy="326865"/>
          </a:xfrm>
          <a:prstGeom prst="ellipse">
            <a:avLst/>
          </a:prstGeom>
          <a:solidFill>
            <a:schemeClr val="accent1">
              <a:lumMod val="75000"/>
            </a:schemeClr>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Calibri"/>
              </a:rPr>
              <a:t>1</a:t>
            </a:r>
            <a:endParaRPr kumimoji="0" lang="en-US" sz="14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37" name="Rectangle 136">
            <a:extLst>
              <a:ext uri="{FF2B5EF4-FFF2-40B4-BE49-F238E27FC236}">
                <a16:creationId xmlns:a16="http://schemas.microsoft.com/office/drawing/2014/main" id="{2E6C0D42-0CEC-479E-98C3-145FB1EF26FF}"/>
              </a:ext>
            </a:extLst>
          </p:cNvPr>
          <p:cNvSpPr/>
          <p:nvPr/>
        </p:nvSpPr>
        <p:spPr>
          <a:xfrm>
            <a:off x="9914114" y="1968445"/>
            <a:ext cx="1630373"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40" name="Picture 139">
            <a:extLst>
              <a:ext uri="{FF2B5EF4-FFF2-40B4-BE49-F238E27FC236}">
                <a16:creationId xmlns:a16="http://schemas.microsoft.com/office/drawing/2014/main" id="{0FC4546F-39D9-4EBC-99CC-624AF394DFC4}"/>
              </a:ext>
            </a:extLst>
          </p:cNvPr>
          <p:cNvPicPr>
            <a:picLocks/>
          </p:cNvPicPr>
          <p:nvPr/>
        </p:nvPicPr>
        <p:blipFill>
          <a:blip r:embed="rId6" cstate="email">
            <a:extLst>
              <a:ext uri="{28A0092B-C50C-407E-A947-70E740481C1C}">
                <a14:useLocalDpi xmlns:a14="http://schemas.microsoft.com/office/drawing/2010/main"/>
              </a:ext>
            </a:extLst>
          </a:blip>
          <a:stretch>
            <a:fillRect/>
          </a:stretch>
        </p:blipFill>
        <p:spPr>
          <a:xfrm>
            <a:off x="10445166" y="2133600"/>
            <a:ext cx="548640" cy="548640"/>
          </a:xfrm>
          <a:prstGeom prst="rect">
            <a:avLst/>
          </a:prstGeom>
          <a:effectLst>
            <a:outerShdw blurRad="50800" dist="38100" dir="2700000" algn="tl" rotWithShape="0">
              <a:prstClr val="black">
                <a:alpha val="40000"/>
              </a:prstClr>
            </a:outerShdw>
          </a:effectLst>
        </p:spPr>
      </p:pic>
      <p:sp>
        <p:nvSpPr>
          <p:cNvPr id="133" name="Rectangle 132">
            <a:extLst>
              <a:ext uri="{FF2B5EF4-FFF2-40B4-BE49-F238E27FC236}">
                <a16:creationId xmlns:a16="http://schemas.microsoft.com/office/drawing/2014/main" id="{ADE19CF3-9858-49BA-9703-B233BBB6657E}"/>
              </a:ext>
            </a:extLst>
          </p:cNvPr>
          <p:cNvSpPr/>
          <p:nvPr/>
        </p:nvSpPr>
        <p:spPr>
          <a:xfrm>
            <a:off x="4689881" y="1968445"/>
            <a:ext cx="2594916"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A0A0A"/>
                </a:solidFill>
                <a:latin typeface="Conv_Akk_Pro"/>
              </a:rPr>
              <a:t>Cyber attack which resulted in disrupting the unloading of barges and congestion of the port with oil tankers</a:t>
            </a:r>
          </a:p>
        </p:txBody>
      </p:sp>
      <p:sp>
        <p:nvSpPr>
          <p:cNvPr id="167" name="Rectangle 166">
            <a:extLst>
              <a:ext uri="{FF2B5EF4-FFF2-40B4-BE49-F238E27FC236}">
                <a16:creationId xmlns:a16="http://schemas.microsoft.com/office/drawing/2014/main" id="{9796E0AC-E098-4F98-A688-56DA2896DA75}"/>
              </a:ext>
            </a:extLst>
          </p:cNvPr>
          <p:cNvSpPr/>
          <p:nvPr/>
        </p:nvSpPr>
        <p:spPr>
          <a:xfrm>
            <a:off x="2981611" y="4055660"/>
            <a:ext cx="1630373"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City Water and Sewage Data Center</a:t>
            </a:r>
          </a:p>
        </p:txBody>
      </p:sp>
      <p:sp>
        <p:nvSpPr>
          <p:cNvPr id="168" name="Rectangle 167">
            <a:extLst>
              <a:ext uri="{FF2B5EF4-FFF2-40B4-BE49-F238E27FC236}">
                <a16:creationId xmlns:a16="http://schemas.microsoft.com/office/drawing/2014/main" id="{51B71AD6-D575-41B4-A62E-3CA647346227}"/>
              </a:ext>
            </a:extLst>
          </p:cNvPr>
          <p:cNvSpPr/>
          <p:nvPr/>
        </p:nvSpPr>
        <p:spPr>
          <a:xfrm>
            <a:off x="7362694" y="4055660"/>
            <a:ext cx="1383292"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Utilities </a:t>
            </a:r>
          </a:p>
        </p:txBody>
      </p:sp>
      <p:sp>
        <p:nvSpPr>
          <p:cNvPr id="170" name="Rectangle 169">
            <a:extLst>
              <a:ext uri="{FF2B5EF4-FFF2-40B4-BE49-F238E27FC236}">
                <a16:creationId xmlns:a16="http://schemas.microsoft.com/office/drawing/2014/main" id="{F57D5BB4-9909-4C80-AB8A-A32F3F03B940}"/>
              </a:ext>
            </a:extLst>
          </p:cNvPr>
          <p:cNvSpPr/>
          <p:nvPr/>
        </p:nvSpPr>
        <p:spPr>
          <a:xfrm>
            <a:off x="8823883" y="4055660"/>
            <a:ext cx="1012333" cy="920533"/>
          </a:xfrm>
          <a:prstGeom prst="rect">
            <a:avLst/>
          </a:prstGeom>
          <a:solidFill>
            <a:schemeClr val="bg1"/>
          </a:solidFill>
          <a:ln>
            <a:solidFill>
              <a:schemeClr val="bg1">
                <a:lumMod val="85000"/>
              </a:schemeClr>
            </a:solidFill>
          </a:ln>
        </p:spPr>
        <p:txBody>
          <a:bodyPr wrap="square" lIns="91440" tIns="91440" r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2020</a:t>
            </a:r>
          </a:p>
        </p:txBody>
      </p:sp>
      <p:sp>
        <p:nvSpPr>
          <p:cNvPr id="172" name="Rectangle 171">
            <a:extLst>
              <a:ext uri="{FF2B5EF4-FFF2-40B4-BE49-F238E27FC236}">
                <a16:creationId xmlns:a16="http://schemas.microsoft.com/office/drawing/2014/main" id="{F52D7FC6-0A81-4C9F-BDC4-6C07FCE1A812}"/>
              </a:ext>
            </a:extLst>
          </p:cNvPr>
          <p:cNvSpPr/>
          <p:nvPr/>
        </p:nvSpPr>
        <p:spPr>
          <a:xfrm>
            <a:off x="774675" y="4055660"/>
            <a:ext cx="2129039" cy="920533"/>
          </a:xfrm>
          <a:prstGeom prst="rect">
            <a:avLst/>
          </a:prstGeom>
          <a:solidFill>
            <a:schemeClr val="accent1">
              <a:lumMod val="20000"/>
              <a:lumOff val="80000"/>
            </a:schemeClr>
          </a:solidFill>
          <a:ln>
            <a:noFill/>
          </a:ln>
        </p:spPr>
        <p:txBody>
          <a:bodyPr wrap="square" lIns="36576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Jersey City Utilities Agency </a:t>
            </a:r>
          </a:p>
        </p:txBody>
      </p:sp>
      <p:sp>
        <p:nvSpPr>
          <p:cNvPr id="173" name="Oval 172">
            <a:extLst>
              <a:ext uri="{FF2B5EF4-FFF2-40B4-BE49-F238E27FC236}">
                <a16:creationId xmlns:a16="http://schemas.microsoft.com/office/drawing/2014/main" id="{74523586-D8ED-4123-920E-1998BBFE24B6}"/>
              </a:ext>
            </a:extLst>
          </p:cNvPr>
          <p:cNvSpPr>
            <a:spLocks/>
          </p:cNvSpPr>
          <p:nvPr/>
        </p:nvSpPr>
        <p:spPr>
          <a:xfrm>
            <a:off x="624610" y="4352494"/>
            <a:ext cx="314005" cy="326865"/>
          </a:xfrm>
          <a:prstGeom prst="ellipse">
            <a:avLst/>
          </a:prstGeom>
          <a:solidFill>
            <a:schemeClr val="accent1">
              <a:lumMod val="75000"/>
            </a:schemeClr>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Calibri"/>
              </a:rPr>
              <a:t>3</a:t>
            </a:r>
            <a:endParaRPr kumimoji="0" lang="en-US" sz="14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71" name="Rectangle 170">
            <a:extLst>
              <a:ext uri="{FF2B5EF4-FFF2-40B4-BE49-F238E27FC236}">
                <a16:creationId xmlns:a16="http://schemas.microsoft.com/office/drawing/2014/main" id="{AC8DB3CC-6CF8-4302-A8A8-2F858789FF43}"/>
              </a:ext>
            </a:extLst>
          </p:cNvPr>
          <p:cNvSpPr/>
          <p:nvPr/>
        </p:nvSpPr>
        <p:spPr>
          <a:xfrm>
            <a:off x="9914114" y="4055660"/>
            <a:ext cx="1630373"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74" name="Picture 173">
            <a:extLst>
              <a:ext uri="{FF2B5EF4-FFF2-40B4-BE49-F238E27FC236}">
                <a16:creationId xmlns:a16="http://schemas.microsoft.com/office/drawing/2014/main" id="{1717C626-0A6C-4AF0-9F11-309CA66D22D6}"/>
              </a:ext>
            </a:extLst>
          </p:cNvPr>
          <p:cNvPicPr>
            <a:picLocks/>
          </p:cNvPicPr>
          <p:nvPr/>
        </p:nvPicPr>
        <p:blipFill>
          <a:blip r:embed="rId7" cstate="email">
            <a:extLst>
              <a:ext uri="{28A0092B-C50C-407E-A947-70E740481C1C}">
                <a14:useLocalDpi xmlns:a14="http://schemas.microsoft.com/office/drawing/2010/main"/>
              </a:ext>
            </a:extLst>
          </a:blip>
          <a:stretch>
            <a:fillRect/>
          </a:stretch>
        </p:blipFill>
        <p:spPr>
          <a:xfrm>
            <a:off x="10444379" y="4194761"/>
            <a:ext cx="548640" cy="548640"/>
          </a:xfrm>
          <a:prstGeom prst="rect">
            <a:avLst/>
          </a:prstGeom>
          <a:effectLst>
            <a:outerShdw blurRad="50800" dist="38100" dir="2700000" algn="tl" rotWithShape="0">
              <a:prstClr val="black">
                <a:alpha val="40000"/>
              </a:prstClr>
            </a:outerShdw>
          </a:effectLst>
        </p:spPr>
      </p:pic>
      <p:sp>
        <p:nvSpPr>
          <p:cNvPr id="169" name="Rectangle 168">
            <a:extLst>
              <a:ext uri="{FF2B5EF4-FFF2-40B4-BE49-F238E27FC236}">
                <a16:creationId xmlns:a16="http://schemas.microsoft.com/office/drawing/2014/main" id="{573CE3A8-1DF5-4D5C-96A8-712318461FCE}"/>
              </a:ext>
            </a:extLst>
          </p:cNvPr>
          <p:cNvSpPr/>
          <p:nvPr/>
        </p:nvSpPr>
        <p:spPr>
          <a:xfrm>
            <a:off x="4689881" y="4055660"/>
            <a:ext cx="2594916" cy="899435"/>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A2A2A"/>
                </a:solidFill>
                <a:latin typeface="Benton Sans"/>
              </a:rPr>
              <a:t>C</a:t>
            </a:r>
            <a:r>
              <a:rPr lang="en-US" sz="1400" b="0" i="0" dirty="0">
                <a:solidFill>
                  <a:srgbClr val="2A2A2A"/>
                </a:solidFill>
                <a:effectLst/>
                <a:latin typeface="Benton Sans"/>
              </a:rPr>
              <a:t>yber attack that blocked access to vital information related to the provision of water and sewage</a:t>
            </a:r>
            <a:endParaRPr lang="en-US" sz="1400" dirty="0">
              <a:solidFill>
                <a:srgbClr val="000000"/>
              </a:solidFill>
              <a:latin typeface="Calibri" panose="020F0502020204030204" pitchFamily="34" charset="0"/>
              <a:cs typeface="Calibri" panose="020F0502020204030204" pitchFamily="34" charset="0"/>
            </a:endParaRPr>
          </a:p>
        </p:txBody>
      </p:sp>
      <p:sp>
        <p:nvSpPr>
          <p:cNvPr id="156" name="Rectangle 155">
            <a:extLst>
              <a:ext uri="{FF2B5EF4-FFF2-40B4-BE49-F238E27FC236}">
                <a16:creationId xmlns:a16="http://schemas.microsoft.com/office/drawing/2014/main" id="{73039591-F080-4A20-82F7-BBA93FB4DD01}"/>
              </a:ext>
            </a:extLst>
          </p:cNvPr>
          <p:cNvSpPr/>
          <p:nvPr/>
        </p:nvSpPr>
        <p:spPr>
          <a:xfrm>
            <a:off x="2981611" y="5099267"/>
            <a:ext cx="1630373" cy="920533"/>
          </a:xfrm>
          <a:prstGeom prst="rect">
            <a:avLst/>
          </a:prstGeom>
          <a:solidFill>
            <a:schemeClr val="bg1">
              <a:lumMod val="95000"/>
            </a:schemeClr>
          </a:solidFill>
          <a:ln>
            <a:noFill/>
          </a:ln>
        </p:spPr>
        <p:txBody>
          <a:bodyPr wrap="square" lIns="91440" tIns="91440" rIns="0" rtlCol="0" anchor="ctr">
            <a:noAutofit/>
          </a:bodyPr>
          <a:lstStyle/>
          <a:p>
            <a:r>
              <a:rPr lang="en-US" sz="1400" dirty="0">
                <a:solidFill>
                  <a:srgbClr val="000000"/>
                </a:solidFill>
                <a:latin typeface="Calibri" panose="020F0502020204030204" pitchFamily="34" charset="0"/>
                <a:cs typeface="Calibri" panose="020F0502020204030204" pitchFamily="34" charset="0"/>
              </a:rPr>
              <a:t>Municipality Data Servers</a:t>
            </a:r>
          </a:p>
        </p:txBody>
      </p:sp>
      <p:sp>
        <p:nvSpPr>
          <p:cNvPr id="158" name="Rectangle 157">
            <a:extLst>
              <a:ext uri="{FF2B5EF4-FFF2-40B4-BE49-F238E27FC236}">
                <a16:creationId xmlns:a16="http://schemas.microsoft.com/office/drawing/2014/main" id="{D236B17F-F0D2-4A17-B9F4-A2AE1E5F4B36}"/>
              </a:ext>
            </a:extLst>
          </p:cNvPr>
          <p:cNvSpPr/>
          <p:nvPr/>
        </p:nvSpPr>
        <p:spPr>
          <a:xfrm>
            <a:off x="7362694" y="5099267"/>
            <a:ext cx="1383292"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Smart Cities </a:t>
            </a:r>
          </a:p>
        </p:txBody>
      </p:sp>
      <p:sp>
        <p:nvSpPr>
          <p:cNvPr id="160" name="Rectangle 159">
            <a:extLst>
              <a:ext uri="{FF2B5EF4-FFF2-40B4-BE49-F238E27FC236}">
                <a16:creationId xmlns:a16="http://schemas.microsoft.com/office/drawing/2014/main" id="{60916F30-441F-48FC-A69F-894F5DA9041F}"/>
              </a:ext>
            </a:extLst>
          </p:cNvPr>
          <p:cNvSpPr/>
          <p:nvPr/>
        </p:nvSpPr>
        <p:spPr>
          <a:xfrm>
            <a:off x="8823883" y="5099267"/>
            <a:ext cx="1012333" cy="920533"/>
          </a:xfrm>
          <a:prstGeom prst="rect">
            <a:avLst/>
          </a:prstGeom>
          <a:solidFill>
            <a:schemeClr val="bg1"/>
          </a:solidFill>
          <a:ln>
            <a:solidFill>
              <a:schemeClr val="bg1">
                <a:lumMod val="85000"/>
              </a:schemeClr>
            </a:solidFill>
          </a:ln>
        </p:spPr>
        <p:txBody>
          <a:bodyPr wrap="square" lIns="91440" tIns="91440" r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2019</a:t>
            </a:r>
          </a:p>
        </p:txBody>
      </p:sp>
      <p:sp>
        <p:nvSpPr>
          <p:cNvPr id="164" name="Rectangle 163">
            <a:extLst>
              <a:ext uri="{FF2B5EF4-FFF2-40B4-BE49-F238E27FC236}">
                <a16:creationId xmlns:a16="http://schemas.microsoft.com/office/drawing/2014/main" id="{80EF0069-A01F-41A1-BF91-2E3E177B5104}"/>
              </a:ext>
            </a:extLst>
          </p:cNvPr>
          <p:cNvSpPr/>
          <p:nvPr/>
        </p:nvSpPr>
        <p:spPr>
          <a:xfrm>
            <a:off x="774675" y="5099267"/>
            <a:ext cx="2129039" cy="920533"/>
          </a:xfrm>
          <a:prstGeom prst="rect">
            <a:avLst/>
          </a:prstGeom>
          <a:solidFill>
            <a:schemeClr val="accent1">
              <a:lumMod val="20000"/>
              <a:lumOff val="80000"/>
            </a:schemeClr>
          </a:solidFill>
          <a:ln>
            <a:noFill/>
          </a:ln>
        </p:spPr>
        <p:txBody>
          <a:bodyPr wrap="square" lIns="365760" rIns="0" rtlCol="0" anchor="ctr">
            <a:noAutofit/>
          </a:bodyPr>
          <a:lstStyle/>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Baltimore City Municipality</a:t>
            </a:r>
          </a:p>
        </p:txBody>
      </p:sp>
      <p:sp>
        <p:nvSpPr>
          <p:cNvPr id="165" name="Oval 164">
            <a:extLst>
              <a:ext uri="{FF2B5EF4-FFF2-40B4-BE49-F238E27FC236}">
                <a16:creationId xmlns:a16="http://schemas.microsoft.com/office/drawing/2014/main" id="{8B253AB1-71D5-4CEB-AE3F-86FFF8B72D95}"/>
              </a:ext>
            </a:extLst>
          </p:cNvPr>
          <p:cNvSpPr>
            <a:spLocks/>
          </p:cNvSpPr>
          <p:nvPr/>
        </p:nvSpPr>
        <p:spPr>
          <a:xfrm>
            <a:off x="624610" y="5396101"/>
            <a:ext cx="314005" cy="326865"/>
          </a:xfrm>
          <a:prstGeom prst="ellipse">
            <a:avLst/>
          </a:prstGeom>
          <a:solidFill>
            <a:schemeClr val="accent1">
              <a:lumMod val="75000"/>
            </a:schemeClr>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4</a:t>
            </a:r>
          </a:p>
        </p:txBody>
      </p:sp>
      <p:sp>
        <p:nvSpPr>
          <p:cNvPr id="161" name="Rectangle 160">
            <a:extLst>
              <a:ext uri="{FF2B5EF4-FFF2-40B4-BE49-F238E27FC236}">
                <a16:creationId xmlns:a16="http://schemas.microsoft.com/office/drawing/2014/main" id="{7411AB8E-B1C7-4666-A28A-9DAFCEC9E683}"/>
              </a:ext>
            </a:extLst>
          </p:cNvPr>
          <p:cNvSpPr/>
          <p:nvPr/>
        </p:nvSpPr>
        <p:spPr>
          <a:xfrm>
            <a:off x="9914114" y="5099267"/>
            <a:ext cx="1630373"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66" name="Picture 165">
            <a:extLst>
              <a:ext uri="{FF2B5EF4-FFF2-40B4-BE49-F238E27FC236}">
                <a16:creationId xmlns:a16="http://schemas.microsoft.com/office/drawing/2014/main" id="{E6BC7D64-08A0-4CAF-9520-9AC7BB1E2FE3}"/>
              </a:ext>
            </a:extLst>
          </p:cNvPr>
          <p:cNvPicPr>
            <a:picLocks/>
          </p:cNvPicPr>
          <p:nvPr/>
        </p:nvPicPr>
        <p:blipFill>
          <a:blip r:embed="rId7" cstate="email">
            <a:extLst>
              <a:ext uri="{28A0092B-C50C-407E-A947-70E740481C1C}">
                <a14:useLocalDpi xmlns:a14="http://schemas.microsoft.com/office/drawing/2010/main"/>
              </a:ext>
            </a:extLst>
          </a:blip>
          <a:stretch>
            <a:fillRect/>
          </a:stretch>
        </p:blipFill>
        <p:spPr>
          <a:xfrm>
            <a:off x="10444379" y="5238368"/>
            <a:ext cx="548640" cy="548640"/>
          </a:xfrm>
          <a:prstGeom prst="rect">
            <a:avLst/>
          </a:prstGeom>
          <a:effectLst>
            <a:outerShdw blurRad="50800" dist="38100" dir="2700000" algn="tl" rotWithShape="0">
              <a:prstClr val="black">
                <a:alpha val="40000"/>
              </a:prstClr>
            </a:outerShdw>
          </a:effectLst>
        </p:spPr>
      </p:pic>
      <p:sp>
        <p:nvSpPr>
          <p:cNvPr id="159" name="Rectangle 158">
            <a:extLst>
              <a:ext uri="{FF2B5EF4-FFF2-40B4-BE49-F238E27FC236}">
                <a16:creationId xmlns:a16="http://schemas.microsoft.com/office/drawing/2014/main" id="{8B9FF1D6-BF25-4D61-A534-58E42D7B6BFC}"/>
              </a:ext>
            </a:extLst>
          </p:cNvPr>
          <p:cNvSpPr/>
          <p:nvPr/>
        </p:nvSpPr>
        <p:spPr>
          <a:xfrm>
            <a:off x="4689881" y="5099267"/>
            <a:ext cx="2594916"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2A2A2A"/>
                </a:solidFill>
                <a:latin typeface="Benton Sans"/>
              </a:rPr>
              <a:t>Cyber attack on data servers resulting in the disruption of the city’s online services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147" name="Rectangle 146">
            <a:extLst>
              <a:ext uri="{FF2B5EF4-FFF2-40B4-BE49-F238E27FC236}">
                <a16:creationId xmlns:a16="http://schemas.microsoft.com/office/drawing/2014/main" id="{18D4A794-5566-4736-844D-FB591388DABE}"/>
              </a:ext>
            </a:extLst>
          </p:cNvPr>
          <p:cNvSpPr/>
          <p:nvPr/>
        </p:nvSpPr>
        <p:spPr>
          <a:xfrm>
            <a:off x="2981611" y="3012052"/>
            <a:ext cx="1630373"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Smart City Municipal Data Servers</a:t>
            </a:r>
          </a:p>
        </p:txBody>
      </p:sp>
      <p:sp>
        <p:nvSpPr>
          <p:cNvPr id="148" name="Rectangle 147">
            <a:extLst>
              <a:ext uri="{FF2B5EF4-FFF2-40B4-BE49-F238E27FC236}">
                <a16:creationId xmlns:a16="http://schemas.microsoft.com/office/drawing/2014/main" id="{3D17057B-2F30-440A-BC37-0AF57D27461C}"/>
              </a:ext>
            </a:extLst>
          </p:cNvPr>
          <p:cNvSpPr/>
          <p:nvPr/>
        </p:nvSpPr>
        <p:spPr>
          <a:xfrm>
            <a:off x="7362694" y="3012052"/>
            <a:ext cx="1383292"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Smart Cities </a:t>
            </a:r>
          </a:p>
        </p:txBody>
      </p:sp>
      <p:sp>
        <p:nvSpPr>
          <p:cNvPr id="150" name="Rectangle 149">
            <a:extLst>
              <a:ext uri="{FF2B5EF4-FFF2-40B4-BE49-F238E27FC236}">
                <a16:creationId xmlns:a16="http://schemas.microsoft.com/office/drawing/2014/main" id="{A4F03AE5-1F63-403C-8984-E9D6328533D7}"/>
              </a:ext>
            </a:extLst>
          </p:cNvPr>
          <p:cNvSpPr/>
          <p:nvPr/>
        </p:nvSpPr>
        <p:spPr>
          <a:xfrm>
            <a:off x="8823883" y="3012052"/>
            <a:ext cx="1012333" cy="920533"/>
          </a:xfrm>
          <a:prstGeom prst="rect">
            <a:avLst/>
          </a:prstGeom>
          <a:solidFill>
            <a:schemeClr val="bg1"/>
          </a:solidFill>
          <a:ln>
            <a:solidFill>
              <a:schemeClr val="bg1">
                <a:lumMod val="85000"/>
              </a:schemeClr>
            </a:solidFill>
          </a:ln>
        </p:spPr>
        <p:txBody>
          <a:bodyPr wrap="square" lIns="91440" tIns="91440" rIns="9144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2021</a:t>
            </a:r>
          </a:p>
        </p:txBody>
      </p:sp>
      <p:sp>
        <p:nvSpPr>
          <p:cNvPr id="152" name="Rectangle 151">
            <a:extLst>
              <a:ext uri="{FF2B5EF4-FFF2-40B4-BE49-F238E27FC236}">
                <a16:creationId xmlns:a16="http://schemas.microsoft.com/office/drawing/2014/main" id="{4BA692F7-350C-4553-BEA0-08DAB77C41D6}"/>
              </a:ext>
            </a:extLst>
          </p:cNvPr>
          <p:cNvSpPr/>
          <p:nvPr/>
        </p:nvSpPr>
        <p:spPr>
          <a:xfrm>
            <a:off x="774675" y="3012052"/>
            <a:ext cx="2129039" cy="920533"/>
          </a:xfrm>
          <a:prstGeom prst="rect">
            <a:avLst/>
          </a:prstGeom>
          <a:solidFill>
            <a:schemeClr val="accent1">
              <a:lumMod val="20000"/>
              <a:lumOff val="80000"/>
            </a:schemeClr>
          </a:solidFill>
          <a:ln>
            <a:noFill/>
          </a:ln>
        </p:spPr>
        <p:txBody>
          <a:bodyPr wrap="square" lIns="36576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Pimpri Chinchwad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Smart City Municipal Corporation</a:t>
            </a:r>
          </a:p>
        </p:txBody>
      </p:sp>
      <p:sp>
        <p:nvSpPr>
          <p:cNvPr id="153" name="Oval 152">
            <a:extLst>
              <a:ext uri="{FF2B5EF4-FFF2-40B4-BE49-F238E27FC236}">
                <a16:creationId xmlns:a16="http://schemas.microsoft.com/office/drawing/2014/main" id="{0F1ED991-44CB-4B81-AC4A-F29E9EE09A1E}"/>
              </a:ext>
            </a:extLst>
          </p:cNvPr>
          <p:cNvSpPr>
            <a:spLocks/>
          </p:cNvSpPr>
          <p:nvPr/>
        </p:nvSpPr>
        <p:spPr>
          <a:xfrm>
            <a:off x="624610" y="3308886"/>
            <a:ext cx="314005" cy="326865"/>
          </a:xfrm>
          <a:prstGeom prst="ellipse">
            <a:avLst/>
          </a:prstGeom>
          <a:solidFill>
            <a:schemeClr val="accent1">
              <a:lumMod val="75000"/>
            </a:schemeClr>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a:ea typeface="+mn-ea"/>
                <a:cs typeface="+mn-cs"/>
              </a:rPr>
              <a:t>2</a:t>
            </a:r>
          </a:p>
        </p:txBody>
      </p:sp>
      <p:sp>
        <p:nvSpPr>
          <p:cNvPr id="151" name="Rectangle 150">
            <a:extLst>
              <a:ext uri="{FF2B5EF4-FFF2-40B4-BE49-F238E27FC236}">
                <a16:creationId xmlns:a16="http://schemas.microsoft.com/office/drawing/2014/main" id="{2308B499-B4AD-4761-A8B9-6A13F16AEF1E}"/>
              </a:ext>
            </a:extLst>
          </p:cNvPr>
          <p:cNvSpPr/>
          <p:nvPr/>
        </p:nvSpPr>
        <p:spPr>
          <a:xfrm>
            <a:off x="9914114" y="3012052"/>
            <a:ext cx="1630373"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pic>
        <p:nvPicPr>
          <p:cNvPr id="154" name="Picture 153">
            <a:extLst>
              <a:ext uri="{FF2B5EF4-FFF2-40B4-BE49-F238E27FC236}">
                <a16:creationId xmlns:a16="http://schemas.microsoft.com/office/drawing/2014/main" id="{5806CDD0-706D-4371-932E-ACCE83C55C2F}"/>
              </a:ext>
            </a:extLst>
          </p:cNvPr>
          <p:cNvPicPr>
            <a:picLocks/>
          </p:cNvPicPr>
          <p:nvPr/>
        </p:nvPicPr>
        <p:blipFill>
          <a:blip r:embed="rId8" cstate="email">
            <a:extLst>
              <a:ext uri="{28A0092B-C50C-407E-A947-70E740481C1C}">
                <a14:useLocalDpi xmlns:a14="http://schemas.microsoft.com/office/drawing/2010/main"/>
              </a:ext>
            </a:extLst>
          </a:blip>
          <a:stretch>
            <a:fillRect/>
          </a:stretch>
        </p:blipFill>
        <p:spPr>
          <a:xfrm>
            <a:off x="10444379" y="3151153"/>
            <a:ext cx="548640" cy="548640"/>
          </a:xfrm>
          <a:prstGeom prst="rect">
            <a:avLst/>
          </a:prstGeom>
          <a:effectLst>
            <a:outerShdw blurRad="50800" dist="38100" dir="2700000" algn="tl" rotWithShape="0">
              <a:prstClr val="black">
                <a:alpha val="40000"/>
              </a:prstClr>
            </a:outerShdw>
          </a:effectLst>
        </p:spPr>
      </p:pic>
      <p:sp>
        <p:nvSpPr>
          <p:cNvPr id="149" name="Rectangle 148">
            <a:extLst>
              <a:ext uri="{FF2B5EF4-FFF2-40B4-BE49-F238E27FC236}">
                <a16:creationId xmlns:a16="http://schemas.microsoft.com/office/drawing/2014/main" id="{A73A0F64-DC7F-4F7B-A52A-9F5682001CA3}"/>
              </a:ext>
            </a:extLst>
          </p:cNvPr>
          <p:cNvSpPr/>
          <p:nvPr/>
        </p:nvSpPr>
        <p:spPr>
          <a:xfrm>
            <a:off x="4689881" y="3012052"/>
            <a:ext cx="2594916" cy="920533"/>
          </a:xfrm>
          <a:prstGeom prst="rect">
            <a:avLst/>
          </a:prstGeom>
          <a:solidFill>
            <a:schemeClr val="bg1">
              <a:lumMod val="95000"/>
            </a:schemeClr>
          </a:solidFill>
          <a:ln>
            <a:noFill/>
          </a:ln>
        </p:spPr>
        <p:txBody>
          <a:bodyPr wrap="square" lIns="91440" tIns="91440" r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alibri" panose="020F0502020204030204" pitchFamily="34" charset="0"/>
                <a:cs typeface="Calibri" panose="020F0502020204030204" pitchFamily="34" charset="0"/>
              </a:rPr>
              <a:t>Ransomware attack which impacted critical data servers that needed to be fully rebuilt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65" name="Rectangle 64">
            <a:extLst>
              <a:ext uri="{FF2B5EF4-FFF2-40B4-BE49-F238E27FC236}">
                <a16:creationId xmlns:a16="http://schemas.microsoft.com/office/drawing/2014/main" id="{18924ACC-F12E-4FAE-A89F-EDA360D8FA44}"/>
              </a:ext>
            </a:extLst>
          </p:cNvPr>
          <p:cNvSpPr/>
          <p:nvPr/>
        </p:nvSpPr>
        <p:spPr bwMode="auto">
          <a:xfrm>
            <a:off x="702949" y="194479"/>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B58A91B9-A67A-459A-BD97-A9709406602D}"/>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7" name="Rectangle 66">
            <a:extLst>
              <a:ext uri="{FF2B5EF4-FFF2-40B4-BE49-F238E27FC236}">
                <a16:creationId xmlns:a16="http://schemas.microsoft.com/office/drawing/2014/main" id="{50EA5DBF-A3DB-4572-8E9E-C7FF8EC40F06}"/>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8" name="Rectangle 67">
            <a:extLst>
              <a:ext uri="{FF2B5EF4-FFF2-40B4-BE49-F238E27FC236}">
                <a16:creationId xmlns:a16="http://schemas.microsoft.com/office/drawing/2014/main" id="{B25C8A44-BFF4-4C0F-93EC-02D3A12488DB}"/>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6CC3AF1E-1F2C-487E-8131-8C70891570AA}"/>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0" name="Rectangle 69">
            <a:extLst>
              <a:ext uri="{FF2B5EF4-FFF2-40B4-BE49-F238E27FC236}">
                <a16:creationId xmlns:a16="http://schemas.microsoft.com/office/drawing/2014/main" id="{A6BED93C-BB69-4CCD-83FE-B5825B76CAC0}"/>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1" name="Rectangle 70">
            <a:extLst>
              <a:ext uri="{FF2B5EF4-FFF2-40B4-BE49-F238E27FC236}">
                <a16:creationId xmlns:a16="http://schemas.microsoft.com/office/drawing/2014/main" id="{9476209F-0319-40C8-A4B7-F3FCA6EC331B}"/>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2" name="Rectangle 71">
            <a:extLst>
              <a:ext uri="{FF2B5EF4-FFF2-40B4-BE49-F238E27FC236}">
                <a16:creationId xmlns:a16="http://schemas.microsoft.com/office/drawing/2014/main" id="{076BC6DF-0424-497E-976D-07236FAD4C11}"/>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4" name="Rectangle 73">
            <a:extLst>
              <a:ext uri="{FF2B5EF4-FFF2-40B4-BE49-F238E27FC236}">
                <a16:creationId xmlns:a16="http://schemas.microsoft.com/office/drawing/2014/main" id="{A4607A65-ADC9-4966-985E-A161528619B0}"/>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5" name="Rectangle 74">
            <a:extLst>
              <a:ext uri="{FF2B5EF4-FFF2-40B4-BE49-F238E27FC236}">
                <a16:creationId xmlns:a16="http://schemas.microsoft.com/office/drawing/2014/main" id="{78DF19F1-53C8-4E34-904B-DB6D7D43B64C}"/>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84" name="Rectangle 83">
            <a:extLst>
              <a:ext uri="{FF2B5EF4-FFF2-40B4-BE49-F238E27FC236}">
                <a16:creationId xmlns:a16="http://schemas.microsoft.com/office/drawing/2014/main" id="{B329EE34-262A-4CF6-A02B-DF087F8F0FBB}"/>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5" name="Rectangle 84">
            <a:extLst>
              <a:ext uri="{FF2B5EF4-FFF2-40B4-BE49-F238E27FC236}">
                <a16:creationId xmlns:a16="http://schemas.microsoft.com/office/drawing/2014/main" id="{28F83B69-63D9-4AF7-8304-6980EF7D0C68}"/>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6" name="Rectangle 85">
            <a:extLst>
              <a:ext uri="{FF2B5EF4-FFF2-40B4-BE49-F238E27FC236}">
                <a16:creationId xmlns:a16="http://schemas.microsoft.com/office/drawing/2014/main" id="{D7AC7964-279D-4977-BEAC-9683119FD076}"/>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7" name="Rectangle 86">
            <a:extLst>
              <a:ext uri="{FF2B5EF4-FFF2-40B4-BE49-F238E27FC236}">
                <a16:creationId xmlns:a16="http://schemas.microsoft.com/office/drawing/2014/main" id="{E6A4E0C7-17F4-4EDB-BD80-459859587F0E}"/>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8" name="Rectangle 87">
            <a:extLst>
              <a:ext uri="{FF2B5EF4-FFF2-40B4-BE49-F238E27FC236}">
                <a16:creationId xmlns:a16="http://schemas.microsoft.com/office/drawing/2014/main" id="{8DEB2BAB-575F-4BF3-A76E-D843C5741252}"/>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6140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A34E16B6-8F74-4938-9DA8-8A0F70124F8C}"/>
              </a:ext>
            </a:extLst>
          </p:cNvPr>
          <p:cNvGraphicFramePr>
            <a:graphicFrameLocks noChangeAspect="1"/>
          </p:cNvGraphicFramePr>
          <p:nvPr>
            <p:custDataLst>
              <p:tags r:id="rId1"/>
            </p:custDataLst>
            <p:extLst>
              <p:ext uri="{D42A27DB-BD31-4B8C-83A1-F6EECF244321}">
                <p14:modId xmlns:p14="http://schemas.microsoft.com/office/powerpoint/2010/main" val="39014425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6" progId="TCLayout.ActiveDocument.1">
                  <p:embed/>
                </p:oleObj>
              </mc:Choice>
              <mc:Fallback>
                <p:oleObj name="think-cell Slide" r:id="rId3" imgW="473" imgH="476" progId="TCLayout.ActiveDocument.1">
                  <p:embed/>
                  <p:pic>
                    <p:nvPicPr>
                      <p:cNvPr id="11" name="Object 10" hidden="1">
                        <a:extLst>
                          <a:ext uri="{FF2B5EF4-FFF2-40B4-BE49-F238E27FC236}">
                            <a16:creationId xmlns:a16="http://schemas.microsoft.com/office/drawing/2014/main" id="{A34E16B6-8F74-4938-9DA8-8A0F70124F8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B30741F-4679-4B47-9825-421B41DC181A}"/>
              </a:ext>
            </a:extLst>
          </p:cNvPr>
          <p:cNvSpPr>
            <a:spLocks noGrp="1"/>
          </p:cNvSpPr>
          <p:nvPr>
            <p:ph type="title"/>
          </p:nvPr>
        </p:nvSpPr>
        <p:spPr/>
        <p:txBody>
          <a:bodyPr vert="horz"/>
          <a:lstStyle/>
          <a:p>
            <a:r>
              <a:rPr lang="en-US" dirty="0">
                <a:solidFill>
                  <a:schemeClr val="tx1"/>
                </a:solidFill>
              </a:rPr>
              <a:t>We will benchmark cybersecurity mandates of leading similar BUs in order to retain best practices around formulating the Mission, Vision, and Strategic Objectives  </a:t>
            </a:r>
          </a:p>
        </p:txBody>
      </p:sp>
      <p:sp>
        <p:nvSpPr>
          <p:cNvPr id="4" name="Text Placeholder 3">
            <a:extLst>
              <a:ext uri="{FF2B5EF4-FFF2-40B4-BE49-F238E27FC236}">
                <a16:creationId xmlns:a16="http://schemas.microsoft.com/office/drawing/2014/main" id="{8E62DA17-41A7-498F-B7E3-66A43AE7B99F}"/>
              </a:ext>
            </a:extLst>
          </p:cNvPr>
          <p:cNvSpPr>
            <a:spLocks noGrp="1"/>
          </p:cNvSpPr>
          <p:nvPr>
            <p:ph type="body" sz="quarter" idx="11"/>
          </p:nvPr>
        </p:nvSpPr>
        <p:spPr>
          <a:xfrm>
            <a:off x="5294351" y="1112624"/>
            <a:ext cx="1603324" cy="215444"/>
          </a:xfrm>
        </p:spPr>
        <p:txBody>
          <a:bodyPr/>
          <a:lstStyle/>
          <a:p>
            <a:r>
              <a:rPr lang="en-US" dirty="0"/>
              <a:t>Relevant Benchmarks</a:t>
            </a:r>
          </a:p>
        </p:txBody>
      </p:sp>
      <p:sp>
        <p:nvSpPr>
          <p:cNvPr id="28" name="Footer Placeholder 2">
            <a:extLst>
              <a:ext uri="{FF2B5EF4-FFF2-40B4-BE49-F238E27FC236}">
                <a16:creationId xmlns:a16="http://schemas.microsoft.com/office/drawing/2014/main" id="{C8A9D178-57EC-44C4-864C-7CE90F42CAA5}"/>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Maritime Gateway, Singapore Government Agency, Los Angeles Port, World Port Sustainability Program, FERM, RESILIENT ROTTERDAM,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4" name="Isosceles Triangle 13">
            <a:extLst>
              <a:ext uri="{FF2B5EF4-FFF2-40B4-BE49-F238E27FC236}">
                <a16:creationId xmlns:a16="http://schemas.microsoft.com/office/drawing/2014/main" id="{4FB4419D-3EB8-4389-B21B-867233ADBB3B}"/>
              </a:ext>
            </a:extLst>
          </p:cNvPr>
          <p:cNvSpPr/>
          <p:nvPr/>
        </p:nvSpPr>
        <p:spPr>
          <a:xfrm rot="5400000">
            <a:off x="6109326" y="3561136"/>
            <a:ext cx="4807539" cy="871790"/>
          </a:xfrm>
          <a:prstGeom prst="triangl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Rectangle 12">
            <a:extLst>
              <a:ext uri="{FF2B5EF4-FFF2-40B4-BE49-F238E27FC236}">
                <a16:creationId xmlns:a16="http://schemas.microsoft.com/office/drawing/2014/main" id="{98A7C03B-FB2F-47DD-BF22-E29ECCBDC182}"/>
              </a:ext>
            </a:extLst>
          </p:cNvPr>
          <p:cNvSpPr/>
          <p:nvPr/>
        </p:nvSpPr>
        <p:spPr>
          <a:xfrm>
            <a:off x="609600" y="1600200"/>
            <a:ext cx="2443861" cy="4724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tx1"/>
              </a:solidFill>
            </a:endParaRPr>
          </a:p>
        </p:txBody>
      </p:sp>
      <p:sp>
        <p:nvSpPr>
          <p:cNvPr id="15" name="Rectangle 14">
            <a:extLst>
              <a:ext uri="{FF2B5EF4-FFF2-40B4-BE49-F238E27FC236}">
                <a16:creationId xmlns:a16="http://schemas.microsoft.com/office/drawing/2014/main" id="{D7362553-1B62-4D98-9CEE-8226E7333B69}"/>
              </a:ext>
            </a:extLst>
          </p:cNvPr>
          <p:cNvSpPr/>
          <p:nvPr/>
        </p:nvSpPr>
        <p:spPr>
          <a:xfrm>
            <a:off x="1072693" y="1593259"/>
            <a:ext cx="2214376" cy="148897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Port of Singapore</a:t>
            </a:r>
          </a:p>
          <a:p>
            <a:pPr algn="ctr"/>
            <a:r>
              <a:rPr lang="en-US" sz="1400" b="1" dirty="0">
                <a:solidFill>
                  <a:schemeClr val="tx1"/>
                </a:solidFill>
              </a:rPr>
              <a:t> Maritime Cybersecurity</a:t>
            </a:r>
          </a:p>
          <a:p>
            <a:pPr algn="ctr"/>
            <a:r>
              <a:rPr lang="en-US" sz="1400" b="1" dirty="0">
                <a:solidFill>
                  <a:schemeClr val="tx1"/>
                </a:solidFill>
              </a:rPr>
              <a:t> Operations Center</a:t>
            </a:r>
          </a:p>
        </p:txBody>
      </p:sp>
      <p:sp>
        <p:nvSpPr>
          <p:cNvPr id="81" name="Rectangle 80">
            <a:extLst>
              <a:ext uri="{FF2B5EF4-FFF2-40B4-BE49-F238E27FC236}">
                <a16:creationId xmlns:a16="http://schemas.microsoft.com/office/drawing/2014/main" id="{6D28FDA5-09C1-453C-831B-2D692CADF270}"/>
              </a:ext>
            </a:extLst>
          </p:cNvPr>
          <p:cNvSpPr/>
          <p:nvPr/>
        </p:nvSpPr>
        <p:spPr>
          <a:xfrm>
            <a:off x="3434677" y="1593259"/>
            <a:ext cx="2214376" cy="148897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400" b="1" dirty="0">
              <a:solidFill>
                <a:schemeClr val="tx1"/>
              </a:solidFill>
            </a:endParaRPr>
          </a:p>
          <a:p>
            <a:pPr algn="ctr"/>
            <a:endParaRPr lang="en-US" sz="1400" b="1" dirty="0">
              <a:solidFill>
                <a:schemeClr val="tx1"/>
              </a:solidFill>
            </a:endParaRPr>
          </a:p>
          <a:p>
            <a:pPr algn="ctr"/>
            <a:r>
              <a:rPr lang="en-US" sz="1400" b="1" dirty="0">
                <a:solidFill>
                  <a:schemeClr val="tx1"/>
                </a:solidFill>
              </a:rPr>
              <a:t>Port of Los Angeles </a:t>
            </a:r>
          </a:p>
          <a:p>
            <a:pPr algn="ctr"/>
            <a:r>
              <a:rPr lang="en-US" sz="1400" b="1" dirty="0">
                <a:solidFill>
                  <a:schemeClr val="tx1"/>
                </a:solidFill>
              </a:rPr>
              <a:t>Cybersecurity </a:t>
            </a:r>
          </a:p>
          <a:p>
            <a:pPr algn="ctr"/>
            <a:r>
              <a:rPr lang="en-US" sz="1400" b="1" dirty="0">
                <a:solidFill>
                  <a:schemeClr val="tx1"/>
                </a:solidFill>
              </a:rPr>
              <a:t>Operations Center</a:t>
            </a:r>
          </a:p>
        </p:txBody>
      </p:sp>
      <p:sp>
        <p:nvSpPr>
          <p:cNvPr id="85" name="Rectangle 84">
            <a:extLst>
              <a:ext uri="{FF2B5EF4-FFF2-40B4-BE49-F238E27FC236}">
                <a16:creationId xmlns:a16="http://schemas.microsoft.com/office/drawing/2014/main" id="{102387E4-F23D-43D2-AF1D-83BEBCDCF4CA}"/>
              </a:ext>
            </a:extLst>
          </p:cNvPr>
          <p:cNvSpPr/>
          <p:nvPr/>
        </p:nvSpPr>
        <p:spPr>
          <a:xfrm>
            <a:off x="5796660" y="1593259"/>
            <a:ext cx="2214376" cy="148897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400" b="1" dirty="0">
              <a:solidFill>
                <a:schemeClr val="tx1"/>
              </a:solidFill>
            </a:endParaRPr>
          </a:p>
          <a:p>
            <a:pPr algn="ctr"/>
            <a:r>
              <a:rPr lang="en-US" sz="1400" b="1" dirty="0">
                <a:solidFill>
                  <a:schemeClr val="tx1"/>
                </a:solidFill>
              </a:rPr>
              <a:t>Rotterdam Port </a:t>
            </a:r>
          </a:p>
          <a:p>
            <a:pPr algn="ctr"/>
            <a:r>
              <a:rPr lang="en-US" sz="1400" b="1" dirty="0">
                <a:solidFill>
                  <a:schemeClr val="tx1"/>
                </a:solidFill>
              </a:rPr>
              <a:t>FERM Program </a:t>
            </a:r>
          </a:p>
        </p:txBody>
      </p:sp>
      <p:sp>
        <p:nvSpPr>
          <p:cNvPr id="88" name="Rectangle 87">
            <a:extLst>
              <a:ext uri="{FF2B5EF4-FFF2-40B4-BE49-F238E27FC236}">
                <a16:creationId xmlns:a16="http://schemas.microsoft.com/office/drawing/2014/main" id="{4A860D42-7EE8-4D8C-86BE-4E0F3F6EEC77}"/>
              </a:ext>
            </a:extLst>
          </p:cNvPr>
          <p:cNvSpPr/>
          <p:nvPr/>
        </p:nvSpPr>
        <p:spPr>
          <a:xfrm>
            <a:off x="1072693" y="3219183"/>
            <a:ext cx="2214376" cy="140296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200" dirty="0">
                <a:solidFill>
                  <a:schemeClr val="tx1"/>
                </a:solidFill>
              </a:rPr>
              <a:t>Responsible of conducting 24/7 monitoring and correlate data activities across all maritime Critical Information Infrastructure </a:t>
            </a:r>
          </a:p>
        </p:txBody>
      </p:sp>
      <p:sp>
        <p:nvSpPr>
          <p:cNvPr id="89" name="Rectangle 88">
            <a:extLst>
              <a:ext uri="{FF2B5EF4-FFF2-40B4-BE49-F238E27FC236}">
                <a16:creationId xmlns:a16="http://schemas.microsoft.com/office/drawing/2014/main" id="{53EDD004-5C40-4E02-85F9-4A07FBD43C07}"/>
              </a:ext>
            </a:extLst>
          </p:cNvPr>
          <p:cNvSpPr/>
          <p:nvPr/>
        </p:nvSpPr>
        <p:spPr>
          <a:xfrm>
            <a:off x="1072694" y="4746171"/>
            <a:ext cx="2214376" cy="1654629"/>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indent="-171450">
              <a:buFont typeface="Wingdings" panose="05000000000000000000" pitchFamily="2" charset="2"/>
              <a:buChar char="§"/>
            </a:pPr>
            <a:r>
              <a:rPr lang="en-US" sz="1200" dirty="0">
                <a:solidFill>
                  <a:schemeClr val="tx1"/>
                </a:solidFill>
              </a:rPr>
              <a:t>Detect and monitor cyber attacks by analyzing activities in the IT environment</a:t>
            </a:r>
          </a:p>
          <a:p>
            <a:pPr marL="171450" indent="-171450">
              <a:buFont typeface="Wingdings" panose="05000000000000000000" pitchFamily="2" charset="2"/>
              <a:buChar char="§"/>
            </a:pPr>
            <a:r>
              <a:rPr lang="en-US" sz="1200" dirty="0">
                <a:solidFill>
                  <a:schemeClr val="tx1"/>
                </a:solidFill>
              </a:rPr>
              <a:t>Detect anomalies and threats</a:t>
            </a:r>
          </a:p>
          <a:p>
            <a:pPr marL="171450" indent="-171450">
              <a:buFont typeface="Wingdings" panose="05000000000000000000" pitchFamily="2" charset="2"/>
              <a:buChar char="§"/>
            </a:pPr>
            <a:r>
              <a:rPr lang="en-US" sz="1200" dirty="0">
                <a:solidFill>
                  <a:schemeClr val="tx1"/>
                </a:solidFill>
              </a:rPr>
              <a:t>Respond to the cyber security incidents using available technology solutions</a:t>
            </a:r>
          </a:p>
        </p:txBody>
      </p:sp>
      <p:sp>
        <p:nvSpPr>
          <p:cNvPr id="91" name="Rectangle 90">
            <a:extLst>
              <a:ext uri="{FF2B5EF4-FFF2-40B4-BE49-F238E27FC236}">
                <a16:creationId xmlns:a16="http://schemas.microsoft.com/office/drawing/2014/main" id="{CF8107BE-C75A-4431-95B4-01959462FF71}"/>
              </a:ext>
            </a:extLst>
          </p:cNvPr>
          <p:cNvSpPr/>
          <p:nvPr/>
        </p:nvSpPr>
        <p:spPr>
          <a:xfrm>
            <a:off x="3434677" y="3219183"/>
            <a:ext cx="2214376" cy="1402966"/>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200" dirty="0">
                <a:solidFill>
                  <a:schemeClr val="tx1"/>
                </a:solidFill>
              </a:rPr>
              <a:t>Serves as a technical nerve center operating for 24-hours for prevention, detection, and monitoring of and response to cyber security incidents targeting the port’s computer system and information</a:t>
            </a:r>
          </a:p>
        </p:txBody>
      </p:sp>
      <p:sp>
        <p:nvSpPr>
          <p:cNvPr id="93" name="Rectangle 92">
            <a:extLst>
              <a:ext uri="{FF2B5EF4-FFF2-40B4-BE49-F238E27FC236}">
                <a16:creationId xmlns:a16="http://schemas.microsoft.com/office/drawing/2014/main" id="{27FEBA3A-516D-4923-8787-59C60E4733D6}"/>
              </a:ext>
            </a:extLst>
          </p:cNvPr>
          <p:cNvSpPr/>
          <p:nvPr/>
        </p:nvSpPr>
        <p:spPr>
          <a:xfrm>
            <a:off x="3459301" y="4746171"/>
            <a:ext cx="2214376" cy="1654629"/>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indent="-171450">
              <a:buFont typeface="Wingdings" panose="05000000000000000000" pitchFamily="2" charset="2"/>
              <a:buChar char="§"/>
            </a:pPr>
            <a:r>
              <a:rPr lang="en-US" sz="1200" dirty="0">
                <a:solidFill>
                  <a:schemeClr val="tx1"/>
                </a:solidFill>
              </a:rPr>
              <a:t>Protect the port against more frequent, sophisticated and damaging attacks</a:t>
            </a:r>
          </a:p>
          <a:p>
            <a:pPr marL="171450" indent="-171450">
              <a:buFont typeface="Wingdings" panose="05000000000000000000" pitchFamily="2" charset="2"/>
              <a:buChar char="§"/>
            </a:pPr>
            <a:r>
              <a:rPr lang="en-US" sz="1200" dirty="0">
                <a:solidFill>
                  <a:schemeClr val="tx1"/>
                </a:solidFill>
              </a:rPr>
              <a:t>Proactively monitor the port’s own technology</a:t>
            </a:r>
          </a:p>
          <a:p>
            <a:pPr marL="171450" indent="-171450">
              <a:buFont typeface="Wingdings" panose="05000000000000000000" pitchFamily="2" charset="2"/>
              <a:buChar char="§"/>
            </a:pPr>
            <a:r>
              <a:rPr lang="en-US" sz="1200" dirty="0">
                <a:solidFill>
                  <a:schemeClr val="tx1"/>
                </a:solidFill>
              </a:rPr>
              <a:t>Prevent and detect cyber incidents</a:t>
            </a:r>
          </a:p>
        </p:txBody>
      </p:sp>
      <p:sp>
        <p:nvSpPr>
          <p:cNvPr id="96" name="Rectangle 95">
            <a:extLst>
              <a:ext uri="{FF2B5EF4-FFF2-40B4-BE49-F238E27FC236}">
                <a16:creationId xmlns:a16="http://schemas.microsoft.com/office/drawing/2014/main" id="{4C8E9646-98BD-474C-AC9C-8942DDC4EEE6}"/>
              </a:ext>
            </a:extLst>
          </p:cNvPr>
          <p:cNvSpPr/>
          <p:nvPr/>
        </p:nvSpPr>
        <p:spPr>
          <a:xfrm>
            <a:off x="5811008" y="4746171"/>
            <a:ext cx="2214376" cy="1654629"/>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71450" indent="-171450">
              <a:buFont typeface="Wingdings" panose="05000000000000000000" pitchFamily="2" charset="2"/>
              <a:buChar char="§"/>
            </a:pPr>
            <a:r>
              <a:rPr lang="en-US" sz="1200" dirty="0">
                <a:solidFill>
                  <a:schemeClr val="tx1"/>
                </a:solidFill>
              </a:rPr>
              <a:t>Guarantee the digital security of companies and port</a:t>
            </a:r>
          </a:p>
          <a:p>
            <a:pPr marL="171450" indent="-171450">
              <a:buFont typeface="Wingdings" panose="05000000000000000000" pitchFamily="2" charset="2"/>
              <a:buChar char="§"/>
            </a:pPr>
            <a:r>
              <a:rPr lang="en-US" sz="1200" dirty="0">
                <a:solidFill>
                  <a:schemeClr val="tx1"/>
                </a:solidFill>
              </a:rPr>
              <a:t>Create economic value and employment</a:t>
            </a:r>
          </a:p>
          <a:p>
            <a:pPr marL="171450" indent="-171450">
              <a:buFont typeface="Wingdings" panose="05000000000000000000" pitchFamily="2" charset="2"/>
              <a:buChar char="§"/>
            </a:pPr>
            <a:r>
              <a:rPr lang="en-US" sz="1200" dirty="0">
                <a:solidFill>
                  <a:schemeClr val="tx1"/>
                </a:solidFill>
              </a:rPr>
              <a:t>Bear responsibility for services within the port</a:t>
            </a:r>
          </a:p>
        </p:txBody>
      </p:sp>
      <p:sp>
        <p:nvSpPr>
          <p:cNvPr id="97" name="Rectangle 96">
            <a:extLst>
              <a:ext uri="{FF2B5EF4-FFF2-40B4-BE49-F238E27FC236}">
                <a16:creationId xmlns:a16="http://schemas.microsoft.com/office/drawing/2014/main" id="{2524E62B-0045-4496-9412-76364498085B}"/>
              </a:ext>
            </a:extLst>
          </p:cNvPr>
          <p:cNvSpPr/>
          <p:nvPr/>
        </p:nvSpPr>
        <p:spPr>
          <a:xfrm>
            <a:off x="5796660" y="3219182"/>
            <a:ext cx="2214376" cy="1402967"/>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1200" dirty="0">
                <a:solidFill>
                  <a:schemeClr val="tx1"/>
                </a:solidFill>
              </a:rPr>
              <a:t>Aim to stimulate cooperation between companies in the port and to raise awareness about cyber risks in order to become the best digitally secured port in the world</a:t>
            </a:r>
          </a:p>
        </p:txBody>
      </p:sp>
      <p:cxnSp>
        <p:nvCxnSpPr>
          <p:cNvPr id="99" name="Straight Arrow Connector 98">
            <a:extLst>
              <a:ext uri="{FF2B5EF4-FFF2-40B4-BE49-F238E27FC236}">
                <a16:creationId xmlns:a16="http://schemas.microsoft.com/office/drawing/2014/main" id="{9A4D7DE1-2092-4B9E-A233-AED1C2DF5EA4}"/>
              </a:ext>
            </a:extLst>
          </p:cNvPr>
          <p:cNvCxnSpPr>
            <a:cxnSpLocks/>
          </p:cNvCxnSpPr>
          <p:nvPr/>
        </p:nvCxnSpPr>
        <p:spPr>
          <a:xfrm flipV="1">
            <a:off x="741494" y="3246120"/>
            <a:ext cx="4176" cy="1376029"/>
          </a:xfrm>
          <a:prstGeom prst="straightConnector1">
            <a:avLst/>
          </a:prstGeom>
          <a:ln w="9525" cap="rnd">
            <a:solidFill>
              <a:schemeClr val="accent1">
                <a:lumMod val="50000"/>
                <a:lumOff val="5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516F94E-6B8D-41E8-9AA2-3228E0552188}"/>
              </a:ext>
            </a:extLst>
          </p:cNvPr>
          <p:cNvSpPr txBox="1"/>
          <p:nvPr/>
        </p:nvSpPr>
        <p:spPr>
          <a:xfrm rot="16200000">
            <a:off x="318859" y="3782167"/>
            <a:ext cx="822960" cy="276999"/>
          </a:xfrm>
          <a:prstGeom prst="rect">
            <a:avLst/>
          </a:prstGeom>
          <a:solidFill>
            <a:schemeClr val="bg1"/>
          </a:solidFill>
        </p:spPr>
        <p:txBody>
          <a:bodyPr wrap="square" anchor="ctr">
            <a:spAutoFit/>
          </a:bodyPr>
          <a:lstStyle/>
          <a:p>
            <a:pPr algn="ctr"/>
            <a:r>
              <a:rPr lang="en-US" sz="1200" b="1" i="1" dirty="0">
                <a:solidFill>
                  <a:schemeClr val="accent1">
                    <a:lumMod val="90000"/>
                    <a:lumOff val="10000"/>
                  </a:schemeClr>
                </a:solidFill>
                <a:latin typeface="+mj-lt"/>
                <a:cs typeface="DIN Next LT Arabic" panose="020B0503020203050203" pitchFamily="34" charset="-78"/>
              </a:rPr>
              <a:t>Mission</a:t>
            </a:r>
          </a:p>
        </p:txBody>
      </p:sp>
      <p:pic>
        <p:nvPicPr>
          <p:cNvPr id="104" name="Picture 103">
            <a:extLst>
              <a:ext uri="{FF2B5EF4-FFF2-40B4-BE49-F238E27FC236}">
                <a16:creationId xmlns:a16="http://schemas.microsoft.com/office/drawing/2014/main" id="{3842417C-CAD3-4584-88EB-17CCCBF07BB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39933" y="1642036"/>
            <a:ext cx="479896" cy="479896"/>
          </a:xfrm>
          <a:prstGeom prst="rect">
            <a:avLst/>
          </a:prstGeom>
          <a:effectLst>
            <a:outerShdw blurRad="50800" dist="38100" dir="2700000" algn="tl" rotWithShape="0">
              <a:prstClr val="black">
                <a:alpha val="30000"/>
              </a:prstClr>
            </a:outerShdw>
          </a:effectLst>
        </p:spPr>
      </p:pic>
      <p:pic>
        <p:nvPicPr>
          <p:cNvPr id="105" name="Picture 104">
            <a:extLst>
              <a:ext uri="{FF2B5EF4-FFF2-40B4-BE49-F238E27FC236}">
                <a16:creationId xmlns:a16="http://schemas.microsoft.com/office/drawing/2014/main" id="{F2168FF6-2094-4EDC-8578-970DCB6BEC65}"/>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6663900" y="1642036"/>
            <a:ext cx="479896" cy="479896"/>
          </a:xfrm>
          <a:prstGeom prst="rect">
            <a:avLst/>
          </a:prstGeom>
          <a:effectLst>
            <a:outerShdw blurRad="50800" dist="38100" dir="2700000" algn="tl" rotWithShape="0">
              <a:prstClr val="black">
                <a:alpha val="30000"/>
              </a:prstClr>
            </a:outerShdw>
          </a:effectLst>
        </p:spPr>
      </p:pic>
      <p:pic>
        <p:nvPicPr>
          <p:cNvPr id="106" name="Picture 105">
            <a:extLst>
              <a:ext uri="{FF2B5EF4-FFF2-40B4-BE49-F238E27FC236}">
                <a16:creationId xmlns:a16="http://schemas.microsoft.com/office/drawing/2014/main" id="{041C75B2-A987-41AE-AEF6-6D69D72EDE5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301917" y="1642036"/>
            <a:ext cx="479896" cy="479896"/>
          </a:xfrm>
          <a:prstGeom prst="rect">
            <a:avLst/>
          </a:prstGeom>
          <a:effectLst>
            <a:outerShdw blurRad="50800" dist="38100" dir="2700000" algn="tl" rotWithShape="0">
              <a:prstClr val="black">
                <a:alpha val="30000"/>
              </a:prstClr>
            </a:outerShdw>
          </a:effectLst>
        </p:spPr>
      </p:pic>
      <p:cxnSp>
        <p:nvCxnSpPr>
          <p:cNvPr id="108" name="Straight Arrow Connector 107">
            <a:extLst>
              <a:ext uri="{FF2B5EF4-FFF2-40B4-BE49-F238E27FC236}">
                <a16:creationId xmlns:a16="http://schemas.microsoft.com/office/drawing/2014/main" id="{7DFAD556-ED01-4BF5-83F7-49617A1717CD}"/>
              </a:ext>
            </a:extLst>
          </p:cNvPr>
          <p:cNvCxnSpPr>
            <a:cxnSpLocks/>
          </p:cNvCxnSpPr>
          <p:nvPr/>
        </p:nvCxnSpPr>
        <p:spPr>
          <a:xfrm flipH="1" flipV="1">
            <a:off x="741494" y="4746171"/>
            <a:ext cx="15332" cy="1639285"/>
          </a:xfrm>
          <a:prstGeom prst="straightConnector1">
            <a:avLst/>
          </a:prstGeom>
          <a:ln w="9525" cap="rnd">
            <a:solidFill>
              <a:schemeClr val="accent1">
                <a:lumMod val="50000"/>
                <a:lumOff val="5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34C3EF92-391C-4A6E-B9AD-DC8B1D15B13B}"/>
              </a:ext>
            </a:extLst>
          </p:cNvPr>
          <p:cNvSpPr txBox="1"/>
          <p:nvPr/>
        </p:nvSpPr>
        <p:spPr>
          <a:xfrm rot="16200000">
            <a:off x="308005" y="5342653"/>
            <a:ext cx="866979" cy="461665"/>
          </a:xfrm>
          <a:prstGeom prst="rect">
            <a:avLst/>
          </a:prstGeom>
          <a:solidFill>
            <a:schemeClr val="bg1"/>
          </a:solidFill>
        </p:spPr>
        <p:txBody>
          <a:bodyPr wrap="square" anchor="ctr">
            <a:spAutoFit/>
          </a:bodyPr>
          <a:lstStyle/>
          <a:p>
            <a:pPr algn="ctr"/>
            <a:r>
              <a:rPr lang="en-US" sz="1200" b="1" i="1" dirty="0">
                <a:solidFill>
                  <a:schemeClr val="accent1">
                    <a:lumMod val="90000"/>
                    <a:lumOff val="10000"/>
                  </a:schemeClr>
                </a:solidFill>
                <a:latin typeface="+mj-lt"/>
                <a:cs typeface="DIN Next LT Arabic" panose="020B0503020203050203" pitchFamily="34" charset="-78"/>
              </a:rPr>
              <a:t>Strategic </a:t>
            </a:r>
          </a:p>
          <a:p>
            <a:pPr algn="ctr"/>
            <a:r>
              <a:rPr lang="en-US" sz="1200" b="1" i="1" dirty="0">
                <a:solidFill>
                  <a:schemeClr val="accent1">
                    <a:lumMod val="90000"/>
                    <a:lumOff val="10000"/>
                  </a:schemeClr>
                </a:solidFill>
                <a:latin typeface="+mj-lt"/>
                <a:cs typeface="DIN Next LT Arabic" panose="020B0503020203050203" pitchFamily="34" charset="-78"/>
              </a:rPr>
              <a:t>Objectives</a:t>
            </a:r>
          </a:p>
        </p:txBody>
      </p:sp>
      <p:cxnSp>
        <p:nvCxnSpPr>
          <p:cNvPr id="114" name="Straight Arrow Connector 113">
            <a:extLst>
              <a:ext uri="{FF2B5EF4-FFF2-40B4-BE49-F238E27FC236}">
                <a16:creationId xmlns:a16="http://schemas.microsoft.com/office/drawing/2014/main" id="{3344B4A3-E925-440A-B72D-4939C5F42D45}"/>
              </a:ext>
            </a:extLst>
          </p:cNvPr>
          <p:cNvCxnSpPr>
            <a:cxnSpLocks/>
          </p:cNvCxnSpPr>
          <p:nvPr/>
        </p:nvCxnSpPr>
        <p:spPr>
          <a:xfrm flipV="1">
            <a:off x="726694" y="1593259"/>
            <a:ext cx="4176" cy="1461024"/>
          </a:xfrm>
          <a:prstGeom prst="straightConnector1">
            <a:avLst/>
          </a:prstGeom>
          <a:ln w="9525" cap="rnd">
            <a:solidFill>
              <a:schemeClr val="accent1">
                <a:lumMod val="50000"/>
                <a:lumOff val="50000"/>
              </a:schemeClr>
            </a:solidFill>
            <a:prstDash val="solid"/>
            <a:round/>
            <a:headEnd type="oval"/>
            <a:tailEnd type="ova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D8C3A57-E94D-4224-96B2-6625532D1331}"/>
              </a:ext>
            </a:extLst>
          </p:cNvPr>
          <p:cNvSpPr txBox="1"/>
          <p:nvPr/>
        </p:nvSpPr>
        <p:spPr>
          <a:xfrm rot="16200000">
            <a:off x="304059" y="2199248"/>
            <a:ext cx="822960" cy="276999"/>
          </a:xfrm>
          <a:prstGeom prst="rect">
            <a:avLst/>
          </a:prstGeom>
          <a:solidFill>
            <a:schemeClr val="bg1"/>
          </a:solidFill>
        </p:spPr>
        <p:txBody>
          <a:bodyPr wrap="square" anchor="ctr">
            <a:spAutoFit/>
          </a:bodyPr>
          <a:lstStyle/>
          <a:p>
            <a:pPr algn="ctr"/>
            <a:r>
              <a:rPr lang="en-US" sz="1200" b="1" i="1" dirty="0">
                <a:solidFill>
                  <a:schemeClr val="accent1">
                    <a:lumMod val="90000"/>
                    <a:lumOff val="10000"/>
                  </a:schemeClr>
                </a:solidFill>
                <a:latin typeface="+mj-lt"/>
                <a:cs typeface="DIN Next LT Arabic" panose="020B0503020203050203" pitchFamily="34" charset="-78"/>
              </a:rPr>
              <a:t>Port</a:t>
            </a:r>
          </a:p>
        </p:txBody>
      </p:sp>
      <p:sp>
        <p:nvSpPr>
          <p:cNvPr id="77" name="Rectangle 76">
            <a:extLst>
              <a:ext uri="{FF2B5EF4-FFF2-40B4-BE49-F238E27FC236}">
                <a16:creationId xmlns:a16="http://schemas.microsoft.com/office/drawing/2014/main" id="{ED3AFA64-A0B8-4757-BC47-BE2F974DEAF9}"/>
              </a:ext>
            </a:extLst>
          </p:cNvPr>
          <p:cNvSpPr/>
          <p:nvPr/>
        </p:nvSpPr>
        <p:spPr>
          <a:xfrm>
            <a:off x="8991600" y="1600200"/>
            <a:ext cx="2443861" cy="4807540"/>
          </a:xfrm>
          <a:prstGeom prst="rect">
            <a:avLst/>
          </a:prstGeom>
          <a:solidFill>
            <a:schemeClr val="bg1">
              <a:lumMod val="95000"/>
            </a:schemeClr>
          </a:solidFill>
          <a:ln w="3175">
            <a:solidFill>
              <a:srgbClr val="E6E6E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500" b="1" i="1" dirty="0">
                <a:solidFill>
                  <a:schemeClr val="tx1"/>
                </a:solidFill>
              </a:rPr>
              <a:t>Key Insights </a:t>
            </a:r>
          </a:p>
        </p:txBody>
      </p:sp>
      <p:sp>
        <p:nvSpPr>
          <p:cNvPr id="113" name="TextBox 112">
            <a:extLst>
              <a:ext uri="{FF2B5EF4-FFF2-40B4-BE49-F238E27FC236}">
                <a16:creationId xmlns:a16="http://schemas.microsoft.com/office/drawing/2014/main" id="{F0BF0DAE-0D74-4B75-BD8E-C1BEB52B62C1}"/>
              </a:ext>
            </a:extLst>
          </p:cNvPr>
          <p:cNvSpPr txBox="1"/>
          <p:nvPr/>
        </p:nvSpPr>
        <p:spPr>
          <a:xfrm>
            <a:off x="9489514" y="2552700"/>
            <a:ext cx="1448033" cy="3785652"/>
          </a:xfrm>
          <a:prstGeom prst="rect">
            <a:avLst/>
          </a:prstGeom>
          <a:noFill/>
        </p:spPr>
        <p:txBody>
          <a:bodyPr wrap="square">
            <a:spAutoFit/>
          </a:bodyPr>
          <a:lstStyle/>
          <a:p>
            <a:pPr algn="ctr"/>
            <a:r>
              <a:rPr lang="en-US" sz="1500" b="1" i="1" dirty="0"/>
              <a:t>Macro View on Cybersecurity</a:t>
            </a:r>
          </a:p>
          <a:p>
            <a:pPr algn="ctr"/>
            <a:endParaRPr lang="en-US" sz="1500" b="1" i="1" dirty="0"/>
          </a:p>
          <a:p>
            <a:pPr algn="ctr"/>
            <a:endParaRPr lang="en-US" sz="1500" b="1" dirty="0"/>
          </a:p>
          <a:p>
            <a:pPr algn="ctr"/>
            <a:endParaRPr lang="en-US" sz="1500" b="1" dirty="0"/>
          </a:p>
          <a:p>
            <a:pPr algn="ctr"/>
            <a:endParaRPr lang="en-US" sz="1500" b="1" dirty="0"/>
          </a:p>
          <a:p>
            <a:pPr algn="ctr"/>
            <a:r>
              <a:rPr lang="en-US" sz="1500" b="1" dirty="0"/>
              <a:t>Forward Looking Objectives </a:t>
            </a:r>
          </a:p>
          <a:p>
            <a:pPr algn="ctr"/>
            <a:endParaRPr lang="en-US" sz="1500" b="1" i="1" dirty="0"/>
          </a:p>
          <a:p>
            <a:pPr algn="ctr"/>
            <a:endParaRPr lang="en-US" sz="1500" b="1" i="1" dirty="0"/>
          </a:p>
          <a:p>
            <a:pPr algn="ctr"/>
            <a:endParaRPr lang="en-US" sz="1500" b="1" i="1" dirty="0"/>
          </a:p>
          <a:p>
            <a:pPr algn="ctr"/>
            <a:endParaRPr lang="en-US" sz="1500" b="1" i="1" dirty="0"/>
          </a:p>
          <a:p>
            <a:pPr algn="ctr"/>
            <a:r>
              <a:rPr lang="en-US" sz="1500" b="1" i="1" dirty="0"/>
              <a:t>Sustainable, Achievable and Resilient Goals</a:t>
            </a:r>
          </a:p>
        </p:txBody>
      </p:sp>
      <p:pic>
        <p:nvPicPr>
          <p:cNvPr id="117" name="Picture 13" descr="https://static.thenounproject.com/png/787823-200.png">
            <a:extLst>
              <a:ext uri="{FF2B5EF4-FFF2-40B4-BE49-F238E27FC236}">
                <a16:creationId xmlns:a16="http://schemas.microsoft.com/office/drawing/2014/main" id="{8A71B621-3B20-416A-8ACA-FD3A373A0EBA}"/>
              </a:ext>
            </a:extLst>
          </p:cNvPr>
          <p:cNvPicPr>
            <a:picLocks noChangeAspect="1" noChangeArrowheads="1"/>
          </p:cNvPicPr>
          <p:nvPr/>
        </p:nvPicPr>
        <p:blipFill rotWithShape="1">
          <a:blip r:embed="rId8" cstate="email">
            <a:duotone>
              <a:prstClr val="black"/>
              <a:schemeClr val="accent1">
                <a:tint val="45000"/>
                <a:satMod val="400000"/>
              </a:schemeClr>
            </a:duotone>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t="14140" b="13733"/>
          <a:stretch/>
        </p:blipFill>
        <p:spPr bwMode="auto">
          <a:xfrm>
            <a:off x="9928505" y="2053734"/>
            <a:ext cx="570051" cy="399068"/>
          </a:xfrm>
          <a:prstGeom prst="rect">
            <a:avLst/>
          </a:prstGeom>
          <a:noFill/>
          <a:extLst>
            <a:ext uri="{909E8E84-426E-40DD-AFC4-6F175D3DCCD1}">
              <a14:hiddenFill xmlns:a14="http://schemas.microsoft.com/office/drawing/2010/main">
                <a:solidFill>
                  <a:srgbClr val="FFFFFF"/>
                </a:solidFill>
              </a14:hiddenFill>
            </a:ext>
          </a:extLst>
        </p:spPr>
      </p:pic>
      <p:pic>
        <p:nvPicPr>
          <p:cNvPr id="555050" name="Picture 42" descr="Career ">
            <a:extLst>
              <a:ext uri="{FF2B5EF4-FFF2-40B4-BE49-F238E27FC236}">
                <a16:creationId xmlns:a16="http://schemas.microsoft.com/office/drawing/2014/main" id="{E7533991-3273-43B8-8138-8D74387EEB19}"/>
              </a:ext>
            </a:extLst>
          </p:cNvPr>
          <p:cNvPicPr>
            <a:picLocks noChangeAspect="1" noChangeArrowheads="1"/>
          </p:cNvPicPr>
          <p:nvPr/>
        </p:nvPicPr>
        <p:blipFill>
          <a:blip r:embed="rId10"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10013996" y="3410932"/>
            <a:ext cx="399068" cy="399068"/>
          </a:xfrm>
          <a:prstGeom prst="rect">
            <a:avLst/>
          </a:prstGeom>
          <a:noFill/>
          <a:extLst>
            <a:ext uri="{909E8E84-426E-40DD-AFC4-6F175D3DCCD1}">
              <a14:hiddenFill xmlns:a14="http://schemas.microsoft.com/office/drawing/2010/main">
                <a:solidFill>
                  <a:srgbClr val="FFFFFF"/>
                </a:solidFill>
              </a14:hiddenFill>
            </a:ext>
          </a:extLst>
        </p:spPr>
      </p:pic>
      <p:pic>
        <p:nvPicPr>
          <p:cNvPr id="555053" name="Picture 45" descr="Trophy">
            <a:extLst>
              <a:ext uri="{FF2B5EF4-FFF2-40B4-BE49-F238E27FC236}">
                <a16:creationId xmlns:a16="http://schemas.microsoft.com/office/drawing/2014/main" id="{E12303AD-FE3F-44C4-9142-39B86A0BC2CF}"/>
              </a:ext>
            </a:extLst>
          </p:cNvPr>
          <p:cNvPicPr>
            <a:picLocks noChangeAspect="1" noChangeArrowheads="1"/>
          </p:cNvPicPr>
          <p:nvPr/>
        </p:nvPicPr>
        <p:blipFill>
          <a:blip r:embed="rId11" cstate="email">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9975825" y="4934789"/>
            <a:ext cx="475411" cy="47541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Rounded Corners 33">
            <a:extLst>
              <a:ext uri="{FF2B5EF4-FFF2-40B4-BE49-F238E27FC236}">
                <a16:creationId xmlns:a16="http://schemas.microsoft.com/office/drawing/2014/main" id="{E4D5261E-06B3-4607-8067-F5BCE698A2F7}"/>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1.3</a:t>
            </a:r>
          </a:p>
        </p:txBody>
      </p:sp>
      <p:sp>
        <p:nvSpPr>
          <p:cNvPr id="35" name="TextBox 34">
            <a:extLst>
              <a:ext uri="{FF2B5EF4-FFF2-40B4-BE49-F238E27FC236}">
                <a16:creationId xmlns:a16="http://schemas.microsoft.com/office/drawing/2014/main" id="{F6FAC8C0-353E-4DD9-9C58-6FC23876E21A}"/>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Benchmark Cities Comparable to OXAGON and Derive Best Practices and Trends</a:t>
            </a:r>
          </a:p>
        </p:txBody>
      </p:sp>
      <p:sp>
        <p:nvSpPr>
          <p:cNvPr id="36" name="STAMP">
            <a:extLst>
              <a:ext uri="{FF2B5EF4-FFF2-40B4-BE49-F238E27FC236}">
                <a16:creationId xmlns:a16="http://schemas.microsoft.com/office/drawing/2014/main" id="{4C9C4671-0A6A-4184-8F50-F7866576672C}"/>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37" name="STAMP">
            <a:extLst>
              <a:ext uri="{FF2B5EF4-FFF2-40B4-BE49-F238E27FC236}">
                <a16:creationId xmlns:a16="http://schemas.microsoft.com/office/drawing/2014/main" id="{DD720816-1D58-4212-A96C-F7A83F9B397F}"/>
              </a:ext>
            </a:extLst>
          </p:cNvPr>
          <p:cNvSpPr txBox="1"/>
          <p:nvPr/>
        </p:nvSpPr>
        <p:spPr>
          <a:xfrm>
            <a:off x="9982200" y="12676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52" name="Rectangle 51">
            <a:extLst>
              <a:ext uri="{FF2B5EF4-FFF2-40B4-BE49-F238E27FC236}">
                <a16:creationId xmlns:a16="http://schemas.microsoft.com/office/drawing/2014/main" id="{4B66C376-88CE-4CFB-A7C9-0A4843F97DE4}"/>
              </a:ext>
            </a:extLst>
          </p:cNvPr>
          <p:cNvSpPr/>
          <p:nvPr/>
        </p:nvSpPr>
        <p:spPr bwMode="auto">
          <a:xfrm>
            <a:off x="702949" y="194479"/>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728D53CB-5547-405E-BA53-B7A3A11219EC}"/>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4" name="Rectangle 53">
            <a:extLst>
              <a:ext uri="{FF2B5EF4-FFF2-40B4-BE49-F238E27FC236}">
                <a16:creationId xmlns:a16="http://schemas.microsoft.com/office/drawing/2014/main" id="{2C69AC18-CF4F-46D2-8148-FA9BCD4F11B6}"/>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5" name="Rectangle 54">
            <a:extLst>
              <a:ext uri="{FF2B5EF4-FFF2-40B4-BE49-F238E27FC236}">
                <a16:creationId xmlns:a16="http://schemas.microsoft.com/office/drawing/2014/main" id="{DCA61878-A730-4F3A-943E-638FF3291266}"/>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E2859BFE-D47A-4608-B966-15548D81E446}"/>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7" name="Rectangle 56">
            <a:extLst>
              <a:ext uri="{FF2B5EF4-FFF2-40B4-BE49-F238E27FC236}">
                <a16:creationId xmlns:a16="http://schemas.microsoft.com/office/drawing/2014/main" id="{2C79A6F0-C539-4A16-A436-9FFEBC6FDAA2}"/>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8" name="Rectangle 57">
            <a:extLst>
              <a:ext uri="{FF2B5EF4-FFF2-40B4-BE49-F238E27FC236}">
                <a16:creationId xmlns:a16="http://schemas.microsoft.com/office/drawing/2014/main" id="{2FBFAA33-8642-4D78-8C5F-CD7E532DC43C}"/>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9" name="Rectangle 58">
            <a:extLst>
              <a:ext uri="{FF2B5EF4-FFF2-40B4-BE49-F238E27FC236}">
                <a16:creationId xmlns:a16="http://schemas.microsoft.com/office/drawing/2014/main" id="{CFCACFD5-3CD1-482E-999C-F6E750DC4814}"/>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0" name="Rectangle 59">
            <a:extLst>
              <a:ext uri="{FF2B5EF4-FFF2-40B4-BE49-F238E27FC236}">
                <a16:creationId xmlns:a16="http://schemas.microsoft.com/office/drawing/2014/main" id="{76194DC7-D1F2-42FC-84C7-F023A9231846}"/>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1" name="Rectangle 60">
            <a:extLst>
              <a:ext uri="{FF2B5EF4-FFF2-40B4-BE49-F238E27FC236}">
                <a16:creationId xmlns:a16="http://schemas.microsoft.com/office/drawing/2014/main" id="{117DE714-AF22-47DC-BE05-7CDD07A83481}"/>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62" name="Rectangle 61">
            <a:extLst>
              <a:ext uri="{FF2B5EF4-FFF2-40B4-BE49-F238E27FC236}">
                <a16:creationId xmlns:a16="http://schemas.microsoft.com/office/drawing/2014/main" id="{EEDD75CD-221E-4FE0-9573-64E0DF7DE1B2}"/>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3" name="Rectangle 62">
            <a:extLst>
              <a:ext uri="{FF2B5EF4-FFF2-40B4-BE49-F238E27FC236}">
                <a16:creationId xmlns:a16="http://schemas.microsoft.com/office/drawing/2014/main" id="{50F213B5-78FB-4771-B951-6BDB554DDA23}"/>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4" name="Rectangle 63">
            <a:extLst>
              <a:ext uri="{FF2B5EF4-FFF2-40B4-BE49-F238E27FC236}">
                <a16:creationId xmlns:a16="http://schemas.microsoft.com/office/drawing/2014/main" id="{C60CB22C-B6BE-4FA3-BA8F-6D11AF02A287}"/>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5" name="Rectangle 64">
            <a:extLst>
              <a:ext uri="{FF2B5EF4-FFF2-40B4-BE49-F238E27FC236}">
                <a16:creationId xmlns:a16="http://schemas.microsoft.com/office/drawing/2014/main" id="{4E5E86B0-892B-4477-99C4-AB4B43EF3ED7}"/>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6" name="Rectangle 65">
            <a:extLst>
              <a:ext uri="{FF2B5EF4-FFF2-40B4-BE49-F238E27FC236}">
                <a16:creationId xmlns:a16="http://schemas.microsoft.com/office/drawing/2014/main" id="{E7710DF1-5FF8-43A2-999A-C9613A06A5D6}"/>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82813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3C2CACC-72C5-489E-9EBC-6C9F722454BD}"/>
              </a:ext>
            </a:extLst>
          </p:cNvPr>
          <p:cNvGraphicFramePr>
            <a:graphicFrameLocks noChangeAspect="1"/>
          </p:cNvGraphicFramePr>
          <p:nvPr>
            <p:custDataLst>
              <p:tags r:id="rId1"/>
            </p:custDataLst>
            <p:extLst>
              <p:ext uri="{D42A27DB-BD31-4B8C-83A1-F6EECF244321}">
                <p14:modId xmlns:p14="http://schemas.microsoft.com/office/powerpoint/2010/main" val="552793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Object 7" hidden="1">
                        <a:extLst>
                          <a:ext uri="{FF2B5EF4-FFF2-40B4-BE49-F238E27FC236}">
                            <a16:creationId xmlns:a16="http://schemas.microsoft.com/office/drawing/2014/main" id="{23C2CACC-72C5-489E-9EBC-6C9F722454B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3">
            <a:extLst>
              <a:ext uri="{FF2B5EF4-FFF2-40B4-BE49-F238E27FC236}">
                <a16:creationId xmlns:a16="http://schemas.microsoft.com/office/drawing/2014/main" id="{0BD2E5DE-5A30-4661-948D-0443767C9A68}"/>
              </a:ext>
            </a:extLst>
          </p:cNvPr>
          <p:cNvSpPr>
            <a:spLocks noGrp="1"/>
          </p:cNvSpPr>
          <p:nvPr>
            <p:ph type="body" sz="quarter" idx="11"/>
          </p:nvPr>
        </p:nvSpPr>
        <p:spPr>
          <a:xfrm>
            <a:off x="5109705" y="1112624"/>
            <a:ext cx="1972591" cy="215444"/>
          </a:xfrm>
        </p:spPr>
        <p:txBody>
          <a:bodyPr/>
          <a:lstStyle/>
          <a:p>
            <a:r>
              <a:rPr lang="en-US" dirty="0"/>
              <a:t>Key Cybersecurity Services</a:t>
            </a:r>
          </a:p>
        </p:txBody>
      </p:sp>
      <p:sp>
        <p:nvSpPr>
          <p:cNvPr id="60" name="Footer Placeholder 2">
            <a:extLst>
              <a:ext uri="{FF2B5EF4-FFF2-40B4-BE49-F238E27FC236}">
                <a16:creationId xmlns:a16="http://schemas.microsoft.com/office/drawing/2014/main" id="{571BB7F4-AAFC-4BA6-9781-E4DE968C1C3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The Port of Los Angeles, FERM, Port of Singapore, Busan Port Authority Sustainability Report 2021,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89" name="Rectangle: Rounded Corners 88">
            <a:extLst>
              <a:ext uri="{FF2B5EF4-FFF2-40B4-BE49-F238E27FC236}">
                <a16:creationId xmlns:a16="http://schemas.microsoft.com/office/drawing/2014/main" id="{AE1C4F16-9C7F-4AAD-8CE7-3A2F610A9BFD}"/>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1.3</a:t>
            </a:r>
          </a:p>
        </p:txBody>
      </p:sp>
      <p:sp>
        <p:nvSpPr>
          <p:cNvPr id="105" name="TextBox 104">
            <a:extLst>
              <a:ext uri="{FF2B5EF4-FFF2-40B4-BE49-F238E27FC236}">
                <a16:creationId xmlns:a16="http://schemas.microsoft.com/office/drawing/2014/main" id="{06D3C645-D4D3-4AD1-8DB6-0496E4702292}"/>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Benchmark Cities Comparable to OXAGON and Derive Best Practices and Trends</a:t>
            </a:r>
          </a:p>
        </p:txBody>
      </p:sp>
      <p:sp>
        <p:nvSpPr>
          <p:cNvPr id="108" name="Title 1">
            <a:extLst>
              <a:ext uri="{FF2B5EF4-FFF2-40B4-BE49-F238E27FC236}">
                <a16:creationId xmlns:a16="http://schemas.microsoft.com/office/drawing/2014/main" id="{D17F1510-FD83-41DC-9809-91C5DFDD370C}"/>
              </a:ext>
            </a:extLst>
          </p:cNvPr>
          <p:cNvSpPr>
            <a:spLocks noGrp="1"/>
          </p:cNvSpPr>
          <p:nvPr>
            <p:ph type="title"/>
          </p:nvPr>
        </p:nvSpPr>
        <p:spPr>
          <a:xfrm>
            <a:off x="722283" y="173774"/>
            <a:ext cx="10764458" cy="849809"/>
          </a:xfrm>
        </p:spPr>
        <p:txBody>
          <a:bodyPr vert="horz"/>
          <a:lstStyle/>
          <a:p>
            <a:r>
              <a:rPr lang="en-US" dirty="0">
                <a:solidFill>
                  <a:schemeClr val="tx1"/>
                </a:solidFill>
              </a:rPr>
              <a:t>We will benchmark key cybersecurity services offered by leading similar business units and derive lessons learned</a:t>
            </a:r>
          </a:p>
        </p:txBody>
      </p:sp>
      <p:sp>
        <p:nvSpPr>
          <p:cNvPr id="132" name="STAMP">
            <a:extLst>
              <a:ext uri="{FF2B5EF4-FFF2-40B4-BE49-F238E27FC236}">
                <a16:creationId xmlns:a16="http://schemas.microsoft.com/office/drawing/2014/main" id="{C6411741-72B3-433C-B83D-E217AAFB92D9}"/>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25" name="Content Placeholder 1">
            <a:extLst>
              <a:ext uri="{FF2B5EF4-FFF2-40B4-BE49-F238E27FC236}">
                <a16:creationId xmlns:a16="http://schemas.microsoft.com/office/drawing/2014/main" id="{16B54DF1-3073-44CF-A135-45AE660192D8}"/>
              </a:ext>
            </a:extLst>
          </p:cNvPr>
          <p:cNvSpPr txBox="1">
            <a:spLocks/>
          </p:cNvSpPr>
          <p:nvPr/>
        </p:nvSpPr>
        <p:spPr>
          <a:xfrm>
            <a:off x="816514" y="1565086"/>
            <a:ext cx="1310257" cy="304800"/>
          </a:xfrm>
          <a:prstGeom prst="rect">
            <a:avLst/>
          </a:prstGeom>
        </p:spPr>
        <p:txBody>
          <a:bodyPr wrap="square" lIns="0" tIns="0" rIns="0" bIns="0" anchor="ctr"/>
          <a:lstStyle>
            <a:lvl1pPr marL="63500" indent="0" algn="ctr" defTabSz="914400" rtl="0" eaLnBrk="1" latinLnBrk="0" hangingPunct="1">
              <a:lnSpc>
                <a:spcPct val="100000"/>
              </a:lnSpc>
              <a:spcBef>
                <a:spcPts val="600"/>
              </a:spcBef>
              <a:buFont typeface="Wingdings" panose="05000000000000000000" pitchFamily="2" charset="2"/>
              <a:buNone/>
              <a:defRPr sz="1600" b="1" kern="1200" cap="none" spc="0" baseline="0">
                <a:solidFill>
                  <a:schemeClr val="tx1"/>
                </a:solidFill>
                <a:latin typeface="+mn-lt"/>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i="1" dirty="0"/>
              <a:t>Cybersecurity Services Examples</a:t>
            </a:r>
          </a:p>
        </p:txBody>
      </p:sp>
      <p:sp>
        <p:nvSpPr>
          <p:cNvPr id="29" name="Content Placeholder 1">
            <a:extLst>
              <a:ext uri="{FF2B5EF4-FFF2-40B4-BE49-F238E27FC236}">
                <a16:creationId xmlns:a16="http://schemas.microsoft.com/office/drawing/2014/main" id="{CD7C7550-7151-4B52-BC1E-C6B9A4886243}"/>
              </a:ext>
            </a:extLst>
          </p:cNvPr>
          <p:cNvSpPr txBox="1">
            <a:spLocks/>
          </p:cNvSpPr>
          <p:nvPr/>
        </p:nvSpPr>
        <p:spPr>
          <a:xfrm>
            <a:off x="2982561" y="1565086"/>
            <a:ext cx="3916767" cy="304800"/>
          </a:xfrm>
          <a:prstGeom prst="rect">
            <a:avLst/>
          </a:prstGeom>
        </p:spPr>
        <p:txBody>
          <a:bodyPr wrap="square" lIns="0" tIns="0" rIns="0" bIns="0" anchor="ctr"/>
          <a:lstStyle>
            <a:defPPr>
              <a:defRPr lang="en-US"/>
            </a:defPPr>
            <a:lvl1pPr marL="63500" indent="0" algn="ctr">
              <a:lnSpc>
                <a:spcPct val="100000"/>
              </a:lnSpc>
              <a:spcBef>
                <a:spcPts val="600"/>
              </a:spcBef>
              <a:buFont typeface="Wingdings" panose="05000000000000000000" pitchFamily="2" charset="2"/>
              <a:buNone/>
              <a:defRPr sz="1200" b="1" i="1" cap="none" spc="0" baseline="0"/>
            </a:lvl1pPr>
            <a:lvl2pPr indent="-177800">
              <a:lnSpc>
                <a:spcPct val="100000"/>
              </a:lnSpc>
              <a:spcBef>
                <a:spcPts val="0"/>
              </a:spcBef>
              <a:spcAft>
                <a:spcPts val="0"/>
              </a:spcAft>
              <a:buFont typeface="LucidaGrande" charset="0"/>
              <a:buChar char="-"/>
              <a:tabLst/>
              <a:defRPr sz="1600" i="0">
                <a:latin typeface="Arial" panose="020B0604020202020204" pitchFamily="34" charset="0"/>
                <a:ea typeface="Calibri" charset="0"/>
                <a:cs typeface="Calibri" charset="0"/>
              </a:defRPr>
            </a:lvl2pPr>
            <a:lvl3pPr marL="11113" indent="0">
              <a:lnSpc>
                <a:spcPct val="100000"/>
              </a:lnSpc>
              <a:spcBef>
                <a:spcPts val="1200"/>
              </a:spcBef>
              <a:buFont typeface="Arial" panose="020B0604020202020204" pitchFamily="34" charset="0"/>
              <a:buNone/>
              <a:tabLst/>
              <a:defRPr sz="1600" b="1" cap="all" spc="100" baseline="0">
                <a:solidFill>
                  <a:schemeClr val="accent2"/>
                </a:solidFill>
                <a:latin typeface="Arial" panose="020B0604020202020204" pitchFamily="34" charset="0"/>
              </a:defRPr>
            </a:lvl3pPr>
            <a:lvl4pPr marL="7938" indent="0">
              <a:lnSpc>
                <a:spcPct val="100000"/>
              </a:lnSpc>
              <a:spcBef>
                <a:spcPts val="0"/>
              </a:spcBef>
              <a:buFont typeface=".AppleSystemUIFont" charset="-120"/>
              <a:buNone/>
              <a:tabLst/>
              <a:defRPr sz="1400" i="1">
                <a:latin typeface="Arial" panose="020B0604020202020204" pitchFamily="34" charset="0"/>
                <a:ea typeface="Georgia" charset="0"/>
                <a:cs typeface="Georgia" charset="0"/>
              </a:defRPr>
            </a:lvl4pPr>
            <a:lvl5pPr marL="11113" indent="0">
              <a:lnSpc>
                <a:spcPct val="100000"/>
              </a:lnSpc>
              <a:spcBef>
                <a:spcPts val="1200"/>
              </a:spcBef>
              <a:buFont typeface="Arial" panose="020B0604020202020204" pitchFamily="34" charset="0"/>
              <a:buNone/>
              <a:tabLst/>
              <a:defRPr sz="1100" i="1">
                <a:latin typeface="Arial" panose="020B0604020202020204" pitchFamily="34" charset="0"/>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Sample Benchmark Cities</a:t>
            </a:r>
          </a:p>
        </p:txBody>
      </p:sp>
      <p:sp>
        <p:nvSpPr>
          <p:cNvPr id="31" name="Rectangle 30">
            <a:extLst>
              <a:ext uri="{FF2B5EF4-FFF2-40B4-BE49-F238E27FC236}">
                <a16:creationId xmlns:a16="http://schemas.microsoft.com/office/drawing/2014/main" id="{E81396CA-F648-45A8-8883-CD0553AD75F2}"/>
              </a:ext>
            </a:extLst>
          </p:cNvPr>
          <p:cNvSpPr/>
          <p:nvPr/>
        </p:nvSpPr>
        <p:spPr>
          <a:xfrm>
            <a:off x="2237834" y="3121629"/>
            <a:ext cx="5393644" cy="967402"/>
          </a:xfrm>
          <a:prstGeom prst="rect">
            <a:avLst/>
          </a:prstGeom>
          <a:solidFill>
            <a:schemeClr val="bg1"/>
          </a:solidFill>
          <a:ln w="3175">
            <a:solidFill>
              <a:schemeClr val="bg1">
                <a:lumMod val="75000"/>
              </a:schemeClr>
            </a:solidFill>
          </a:ln>
          <a:effectLst>
            <a:outerShdw blurRad="38100" dist="38100" dir="2700000" algn="tl" rotWithShape="0">
              <a:prstClr val="black">
                <a:alpha val="40000"/>
              </a:prstClr>
            </a:outerShdw>
          </a:effectLst>
        </p:spPr>
        <p:txBody>
          <a:bodyPr wrap="square" lIns="548640" rIns="91440" rtlCol="0" anchor="ctr">
            <a:noAutofit/>
          </a:bodyPr>
          <a:lstStyle/>
          <a:p>
            <a:pPr>
              <a:lnSpc>
                <a:spcPts val="1200"/>
              </a:lnSpc>
              <a:spcAft>
                <a:spcPts val="200"/>
              </a:spcAft>
            </a:pPr>
            <a:r>
              <a:rPr lang="en-US" sz="1200" b="1" i="1" spc="-10" dirty="0">
                <a:solidFill>
                  <a:srgbClr val="000000"/>
                </a:solidFill>
              </a:rPr>
              <a:t>Port of Los Angeles, USA</a:t>
            </a:r>
          </a:p>
          <a:p>
            <a:pPr>
              <a:lnSpc>
                <a:spcPts val="1200"/>
              </a:lnSpc>
              <a:spcAft>
                <a:spcPts val="200"/>
              </a:spcAft>
            </a:pPr>
            <a:r>
              <a:rPr lang="en-US" sz="1200" i="1" spc="-10" dirty="0">
                <a:solidFill>
                  <a:srgbClr val="000000"/>
                </a:solidFill>
              </a:rPr>
              <a:t>Cyber Resilience Center is an automated port community cyber defense solution, focused on detecting and protecting against malicious cyber incidents potentially impacting cargo flow. CRC enables participants—such as tenants and cargo handlers—to quickly share cyber threat indicators with each other and better coordinate defensive responses as needed</a:t>
            </a:r>
          </a:p>
        </p:txBody>
      </p:sp>
      <p:sp>
        <p:nvSpPr>
          <p:cNvPr id="32" name="Rectangle 31">
            <a:extLst>
              <a:ext uri="{FF2B5EF4-FFF2-40B4-BE49-F238E27FC236}">
                <a16:creationId xmlns:a16="http://schemas.microsoft.com/office/drawing/2014/main" id="{B125C7A7-DE40-4E4A-9318-1991E168DE8C}"/>
              </a:ext>
            </a:extLst>
          </p:cNvPr>
          <p:cNvSpPr/>
          <p:nvPr/>
        </p:nvSpPr>
        <p:spPr>
          <a:xfrm>
            <a:off x="2237834" y="5286995"/>
            <a:ext cx="5393644" cy="967402"/>
          </a:xfrm>
          <a:prstGeom prst="rect">
            <a:avLst/>
          </a:prstGeom>
          <a:solidFill>
            <a:schemeClr val="bg1"/>
          </a:solidFill>
          <a:ln w="3175">
            <a:solidFill>
              <a:schemeClr val="bg1">
                <a:lumMod val="75000"/>
              </a:schemeClr>
            </a:solidFill>
          </a:ln>
          <a:effectLst>
            <a:outerShdw blurRad="38100" dist="38100" dir="2700000" algn="tl" rotWithShape="0">
              <a:prstClr val="black">
                <a:alpha val="40000"/>
              </a:prstClr>
            </a:outerShdw>
          </a:effectLst>
        </p:spPr>
        <p:txBody>
          <a:bodyPr wrap="square" lIns="548640" rIns="91440" rtlCol="0" anchor="ctr">
            <a:noAutofit/>
          </a:bodyPr>
          <a:lstStyle/>
          <a:p>
            <a:pPr>
              <a:lnSpc>
                <a:spcPts val="1200"/>
              </a:lnSpc>
              <a:spcAft>
                <a:spcPts val="200"/>
              </a:spcAft>
            </a:pPr>
            <a:r>
              <a:rPr lang="en-US" sz="1200" b="1" i="1" spc="-10" dirty="0">
                <a:solidFill>
                  <a:srgbClr val="000000"/>
                </a:solidFill>
              </a:rPr>
              <a:t>Port of Rotterdam, Netherlands</a:t>
            </a:r>
          </a:p>
          <a:p>
            <a:pPr>
              <a:lnSpc>
                <a:spcPts val="1200"/>
              </a:lnSpc>
              <a:spcAft>
                <a:spcPts val="200"/>
              </a:spcAft>
            </a:pPr>
            <a:r>
              <a:rPr lang="en-US" sz="1200" i="1" spc="-10" dirty="0">
                <a:solidFill>
                  <a:srgbClr val="000000"/>
                </a:solidFill>
              </a:rPr>
              <a:t>FERM program brings companies and knowledge together and facilitates the mutual exchange of threat information, solutions and best practices. It organizes joint training courses so that staff can also keep up with the latest developments. FERM support in purchasing Cybersecurity services to achieve a unique economies of scale</a:t>
            </a:r>
          </a:p>
        </p:txBody>
      </p:sp>
      <p:pic>
        <p:nvPicPr>
          <p:cNvPr id="33" name="Picture 32">
            <a:extLst>
              <a:ext uri="{FF2B5EF4-FFF2-40B4-BE49-F238E27FC236}">
                <a16:creationId xmlns:a16="http://schemas.microsoft.com/office/drawing/2014/main" id="{41C73815-EA57-4282-A970-FED5BF55CDE3}"/>
              </a:ext>
            </a:extLst>
          </p:cNvPr>
          <p:cNvPicPr>
            <a:picLocks/>
          </p:cNvPicPr>
          <p:nvPr/>
        </p:nvPicPr>
        <p:blipFill>
          <a:blip r:embed="rId5" cstate="email">
            <a:extLst>
              <a:ext uri="{28A0092B-C50C-407E-A947-70E740481C1C}">
                <a14:useLocalDpi xmlns:a14="http://schemas.microsoft.com/office/drawing/2010/main"/>
              </a:ext>
            </a:extLst>
          </a:blip>
          <a:stretch>
            <a:fillRect/>
          </a:stretch>
        </p:blipFill>
        <p:spPr>
          <a:xfrm>
            <a:off x="2348381" y="3454454"/>
            <a:ext cx="301752" cy="301752"/>
          </a:xfrm>
          <a:prstGeom prst="ellipse">
            <a:avLst/>
          </a:prstGeom>
          <a:ln w="6350">
            <a:solidFill>
              <a:schemeClr val="tx1"/>
            </a:solidFill>
          </a:ln>
          <a:effectLst>
            <a:outerShdw blurRad="50800" dist="38100" dir="2700000" sx="92000" sy="92000" algn="tl" rotWithShape="0">
              <a:prstClr val="black">
                <a:alpha val="40000"/>
              </a:prstClr>
            </a:outerShdw>
          </a:effectLst>
        </p:spPr>
      </p:pic>
      <p:sp>
        <p:nvSpPr>
          <p:cNvPr id="35" name="Rectangle 34">
            <a:extLst>
              <a:ext uri="{FF2B5EF4-FFF2-40B4-BE49-F238E27FC236}">
                <a16:creationId xmlns:a16="http://schemas.microsoft.com/office/drawing/2014/main" id="{BB7FD0E8-0157-48A5-8D73-50A4C8F07A37}"/>
              </a:ext>
            </a:extLst>
          </p:cNvPr>
          <p:cNvSpPr/>
          <p:nvPr/>
        </p:nvSpPr>
        <p:spPr>
          <a:xfrm>
            <a:off x="2237834" y="2038946"/>
            <a:ext cx="5393644" cy="967402"/>
          </a:xfrm>
          <a:prstGeom prst="rect">
            <a:avLst/>
          </a:prstGeom>
          <a:solidFill>
            <a:schemeClr val="bg1"/>
          </a:solidFill>
          <a:ln w="3175">
            <a:solidFill>
              <a:schemeClr val="bg1">
                <a:lumMod val="75000"/>
              </a:schemeClr>
            </a:solidFill>
          </a:ln>
          <a:effectLst>
            <a:outerShdw blurRad="38100" dist="38100" dir="2700000" algn="tl" rotWithShape="0">
              <a:prstClr val="black">
                <a:alpha val="40000"/>
              </a:prstClr>
            </a:outerShdw>
          </a:effectLst>
        </p:spPr>
        <p:txBody>
          <a:bodyPr wrap="square" lIns="548640" rIns="91440" rtlCol="0" anchor="ctr">
            <a:noAutofit/>
          </a:bodyPr>
          <a:lstStyle/>
          <a:p>
            <a:pPr lvl="0">
              <a:lnSpc>
                <a:spcPts val="1200"/>
              </a:lnSpc>
              <a:spcAft>
                <a:spcPts val="200"/>
              </a:spcAft>
              <a:defRPr/>
            </a:pPr>
            <a:r>
              <a:rPr lang="en-US" sz="1200" b="1" i="1" spc="-10" dirty="0">
                <a:solidFill>
                  <a:srgbClr val="000000"/>
                </a:solidFill>
              </a:rPr>
              <a:t>Port of Singapore, Singapore</a:t>
            </a:r>
            <a:endParaRPr lang="en-US" sz="1200" i="1" spc="-10" dirty="0">
              <a:solidFill>
                <a:srgbClr val="000000"/>
              </a:solidFill>
            </a:endParaRPr>
          </a:p>
          <a:p>
            <a:pPr lvl="0">
              <a:lnSpc>
                <a:spcPts val="1200"/>
              </a:lnSpc>
              <a:spcAft>
                <a:spcPts val="200"/>
              </a:spcAft>
              <a:defRPr/>
            </a:pPr>
            <a:r>
              <a:rPr lang="en-US" sz="1200" i="1" spc="-10" dirty="0">
                <a:solidFill>
                  <a:srgbClr val="000000"/>
                </a:solidFill>
              </a:rPr>
              <a:t>The Port of Singapore strives to develop a generative culture towards security through training, sensitizing, drills and exercises. All staff and port users will eventually be trained to adopt the 3Rs’ approach of “Recognize”, “Report” and “Resolve” any security threat through the usage of the Threat-Oriented Persons Screening Integrated System</a:t>
            </a:r>
          </a:p>
        </p:txBody>
      </p:sp>
      <p:pic>
        <p:nvPicPr>
          <p:cNvPr id="36" name="Picture 35">
            <a:extLst>
              <a:ext uri="{FF2B5EF4-FFF2-40B4-BE49-F238E27FC236}">
                <a16:creationId xmlns:a16="http://schemas.microsoft.com/office/drawing/2014/main" id="{3CFD62FC-5231-4028-8250-4229742AE441}"/>
              </a:ext>
            </a:extLst>
          </p:cNvPr>
          <p:cNvPicPr>
            <a:picLocks/>
          </p:cNvPicPr>
          <p:nvPr/>
        </p:nvPicPr>
        <p:blipFill>
          <a:blip r:embed="rId6" cstate="email">
            <a:extLst>
              <a:ext uri="{28A0092B-C50C-407E-A947-70E740481C1C}">
                <a14:useLocalDpi xmlns:a14="http://schemas.microsoft.com/office/drawing/2010/main"/>
              </a:ext>
            </a:extLst>
          </a:blip>
          <a:stretch>
            <a:fillRect/>
          </a:stretch>
        </p:blipFill>
        <p:spPr>
          <a:xfrm>
            <a:off x="2348381" y="2371771"/>
            <a:ext cx="301752" cy="301752"/>
          </a:xfrm>
          <a:prstGeom prst="ellipse">
            <a:avLst/>
          </a:prstGeom>
          <a:ln w="6350">
            <a:solidFill>
              <a:schemeClr val="tx1"/>
            </a:solidFill>
          </a:ln>
          <a:effectLst>
            <a:outerShdw blurRad="50800" dist="38100" dir="2700000" sx="92000" sy="92000" algn="tl" rotWithShape="0">
              <a:prstClr val="black">
                <a:alpha val="40000"/>
              </a:prstClr>
            </a:outerShdw>
          </a:effectLst>
        </p:spPr>
      </p:pic>
      <p:sp>
        <p:nvSpPr>
          <p:cNvPr id="37" name="Rectangle 36">
            <a:extLst>
              <a:ext uri="{FF2B5EF4-FFF2-40B4-BE49-F238E27FC236}">
                <a16:creationId xmlns:a16="http://schemas.microsoft.com/office/drawing/2014/main" id="{DFF003CE-F1E5-4C4A-AD26-DBC79E636DFE}"/>
              </a:ext>
            </a:extLst>
          </p:cNvPr>
          <p:cNvSpPr/>
          <p:nvPr/>
        </p:nvSpPr>
        <p:spPr>
          <a:xfrm>
            <a:off x="2237834" y="4204312"/>
            <a:ext cx="5393644" cy="967402"/>
          </a:xfrm>
          <a:prstGeom prst="rect">
            <a:avLst/>
          </a:prstGeom>
          <a:solidFill>
            <a:schemeClr val="bg1"/>
          </a:solidFill>
          <a:ln w="3175">
            <a:solidFill>
              <a:schemeClr val="bg1">
                <a:lumMod val="75000"/>
              </a:schemeClr>
            </a:solidFill>
          </a:ln>
          <a:effectLst>
            <a:outerShdw blurRad="38100" dist="38100" dir="2700000" algn="tl" rotWithShape="0">
              <a:prstClr val="black">
                <a:alpha val="40000"/>
              </a:prstClr>
            </a:outerShdw>
          </a:effectLst>
        </p:spPr>
        <p:txBody>
          <a:bodyPr wrap="square" lIns="548640" rIns="91440" rtlCol="0" anchor="ctr">
            <a:noAutofit/>
          </a:bodyPr>
          <a:lstStyle/>
          <a:p>
            <a:pPr>
              <a:lnSpc>
                <a:spcPts val="1200"/>
              </a:lnSpc>
              <a:spcAft>
                <a:spcPts val="200"/>
              </a:spcAft>
            </a:pPr>
            <a:r>
              <a:rPr lang="en-US" sz="1200" b="1" i="1" spc="-10" dirty="0">
                <a:solidFill>
                  <a:srgbClr val="000000"/>
                </a:solidFill>
              </a:rPr>
              <a:t>Busan Port, South Korea</a:t>
            </a:r>
            <a:endParaRPr lang="en-US" sz="1200" i="1" spc="-10" dirty="0">
              <a:solidFill>
                <a:srgbClr val="000000"/>
              </a:solidFill>
            </a:endParaRPr>
          </a:p>
          <a:p>
            <a:pPr>
              <a:lnSpc>
                <a:spcPts val="1200"/>
              </a:lnSpc>
              <a:spcAft>
                <a:spcPts val="200"/>
              </a:spcAft>
            </a:pPr>
            <a:r>
              <a:rPr lang="en-US" sz="1200" i="1" spc="-10" dirty="0">
                <a:solidFill>
                  <a:srgbClr val="000000"/>
                </a:solidFill>
              </a:rPr>
              <a:t>Possesses Cybersecurity architecture centered around three main pillars aimed to Improve and expand the field-oriented privacy management system, reinforce cyber safety through pre-emptive response to information security threats, and expand security management and diagnosing information security level</a:t>
            </a:r>
          </a:p>
        </p:txBody>
      </p:sp>
      <p:grpSp>
        <p:nvGrpSpPr>
          <p:cNvPr id="39" name="Group 38">
            <a:extLst>
              <a:ext uri="{FF2B5EF4-FFF2-40B4-BE49-F238E27FC236}">
                <a16:creationId xmlns:a16="http://schemas.microsoft.com/office/drawing/2014/main" id="{54E38DF6-32D5-48FE-9FF2-0AD7BC91593A}"/>
              </a:ext>
            </a:extLst>
          </p:cNvPr>
          <p:cNvGrpSpPr/>
          <p:nvPr/>
        </p:nvGrpSpPr>
        <p:grpSpPr>
          <a:xfrm>
            <a:off x="7699402" y="1565086"/>
            <a:ext cx="3660748" cy="4682944"/>
            <a:chOff x="7118531" y="1565086"/>
            <a:chExt cx="4206240" cy="4682944"/>
          </a:xfrm>
        </p:grpSpPr>
        <p:sp>
          <p:nvSpPr>
            <p:cNvPr id="40" name="Rectangle 39">
              <a:extLst>
                <a:ext uri="{FF2B5EF4-FFF2-40B4-BE49-F238E27FC236}">
                  <a16:creationId xmlns:a16="http://schemas.microsoft.com/office/drawing/2014/main" id="{AFB38E40-52CB-41C4-9502-3CC0F1C2B34F}"/>
                </a:ext>
              </a:extLst>
            </p:cNvPr>
            <p:cNvSpPr/>
            <p:nvPr/>
          </p:nvSpPr>
          <p:spPr>
            <a:xfrm>
              <a:off x="7118531" y="5280628"/>
              <a:ext cx="4206240" cy="967402"/>
            </a:xfrm>
            <a:prstGeom prst="rect">
              <a:avLst/>
            </a:prstGeom>
            <a:solidFill>
              <a:srgbClr val="E7EFEB"/>
            </a:solidFill>
            <a:ln w="3175">
              <a:solidFill>
                <a:schemeClr val="bg1"/>
              </a:solidFill>
            </a:ln>
          </p:spPr>
          <p:txBody>
            <a:bodyPr wrap="square" lIns="91440" rIns="91440" rtlCol="0" anchor="ctr">
              <a:noAutofit/>
            </a:bodyPr>
            <a:lstStyle/>
            <a:p>
              <a:pPr algn="ctr" eaLnBrk="0" hangingPunct="0">
                <a:spcBef>
                  <a:spcPts val="600"/>
                </a:spcBef>
              </a:pPr>
              <a:r>
                <a:rPr lang="en-US" sz="1200" dirty="0">
                  <a:solidFill>
                    <a:srgbClr val="000000"/>
                  </a:solidFill>
                </a:rPr>
                <a:t>Continuous </a:t>
              </a:r>
              <a:r>
                <a:rPr lang="en-US" sz="1200" b="1" dirty="0">
                  <a:solidFill>
                    <a:srgbClr val="000000"/>
                  </a:solidFill>
                </a:rPr>
                <a:t>knowledge sharing and training among</a:t>
              </a:r>
              <a:r>
                <a:rPr lang="en-US" sz="1200" dirty="0">
                  <a:solidFill>
                    <a:srgbClr val="000000"/>
                  </a:solidFill>
                </a:rPr>
                <a:t> individuals and companies will </a:t>
              </a:r>
              <a:r>
                <a:rPr lang="en-US" sz="1200" b="1" dirty="0">
                  <a:solidFill>
                    <a:srgbClr val="000000"/>
                  </a:solidFill>
                </a:rPr>
                <a:t>lead to an increase in awareness</a:t>
              </a:r>
              <a:r>
                <a:rPr lang="en-US" sz="1200" dirty="0">
                  <a:solidFill>
                    <a:srgbClr val="000000"/>
                  </a:solidFill>
                </a:rPr>
                <a:t> regarding </a:t>
              </a:r>
              <a:r>
                <a:rPr lang="en-US" sz="1200" b="1" dirty="0">
                  <a:solidFill>
                    <a:srgbClr val="000000"/>
                  </a:solidFill>
                </a:rPr>
                <a:t>cyber threats </a:t>
              </a:r>
              <a:r>
                <a:rPr lang="en-US" sz="1200" dirty="0">
                  <a:solidFill>
                    <a:srgbClr val="000000"/>
                  </a:solidFill>
                </a:rPr>
                <a:t>which, in turn, will help </a:t>
              </a:r>
              <a:r>
                <a:rPr lang="en-US" sz="1200" b="1" dirty="0">
                  <a:solidFill>
                    <a:srgbClr val="000000"/>
                  </a:solidFill>
                </a:rPr>
                <a:t>expand the cyber protection capabilities </a:t>
              </a:r>
              <a:r>
                <a:rPr lang="en-US" sz="1200" dirty="0">
                  <a:solidFill>
                    <a:srgbClr val="000000"/>
                  </a:solidFill>
                </a:rPr>
                <a:t>of diverse entities  </a:t>
              </a:r>
            </a:p>
          </p:txBody>
        </p:sp>
        <p:sp>
          <p:nvSpPr>
            <p:cNvPr id="42" name="Rectangle 41">
              <a:extLst>
                <a:ext uri="{FF2B5EF4-FFF2-40B4-BE49-F238E27FC236}">
                  <a16:creationId xmlns:a16="http://schemas.microsoft.com/office/drawing/2014/main" id="{3075DCF4-A042-401D-BFC3-DEEA658317B9}"/>
                </a:ext>
              </a:extLst>
            </p:cNvPr>
            <p:cNvSpPr/>
            <p:nvPr/>
          </p:nvSpPr>
          <p:spPr>
            <a:xfrm>
              <a:off x="7118531" y="4200068"/>
              <a:ext cx="4206240" cy="967402"/>
            </a:xfrm>
            <a:prstGeom prst="rect">
              <a:avLst/>
            </a:prstGeom>
            <a:solidFill>
              <a:srgbClr val="E7EFEB"/>
            </a:solidFill>
            <a:ln w="3175">
              <a:solidFill>
                <a:schemeClr val="bg1"/>
              </a:solidFill>
            </a:ln>
          </p:spPr>
          <p:txBody>
            <a:bodyPr wrap="square" lIns="91440" rIns="91440" rtlCol="0" anchor="ctr">
              <a:noAutofit/>
            </a:bodyPr>
            <a:lstStyle/>
            <a:p>
              <a:pPr algn="ctr" eaLnBrk="0" hangingPunct="0">
                <a:spcBef>
                  <a:spcPts val="600"/>
                </a:spcBef>
              </a:pPr>
              <a:r>
                <a:rPr lang="en-US" sz="1200" b="1" dirty="0">
                  <a:solidFill>
                    <a:srgbClr val="000000"/>
                  </a:solidFill>
                </a:rPr>
                <a:t>Pre-emptive response, diagnostics and a field oriented cyber architecture</a:t>
              </a:r>
              <a:r>
                <a:rPr lang="en-US" sz="1200" dirty="0">
                  <a:solidFill>
                    <a:srgbClr val="000000"/>
                  </a:solidFill>
                </a:rPr>
                <a:t> retains information security and decreases the threat of data breaches by </a:t>
              </a:r>
              <a:r>
                <a:rPr lang="en-US" sz="1200" b="1" dirty="0">
                  <a:solidFill>
                    <a:srgbClr val="000000"/>
                  </a:solidFill>
                </a:rPr>
                <a:t>strengthening telecommunications and sub-branch data management</a:t>
              </a:r>
            </a:p>
          </p:txBody>
        </p:sp>
        <p:sp>
          <p:nvSpPr>
            <p:cNvPr id="43" name="Rectangle 42">
              <a:extLst>
                <a:ext uri="{FF2B5EF4-FFF2-40B4-BE49-F238E27FC236}">
                  <a16:creationId xmlns:a16="http://schemas.microsoft.com/office/drawing/2014/main" id="{B9AF10A6-ABED-4108-9446-6FF7BD0FB5C9}"/>
                </a:ext>
              </a:extLst>
            </p:cNvPr>
            <p:cNvSpPr/>
            <p:nvPr/>
          </p:nvSpPr>
          <p:spPr>
            <a:xfrm>
              <a:off x="7118531" y="3119507"/>
              <a:ext cx="4206240" cy="967402"/>
            </a:xfrm>
            <a:prstGeom prst="rect">
              <a:avLst/>
            </a:prstGeom>
            <a:solidFill>
              <a:srgbClr val="E7EFEB"/>
            </a:solidFill>
            <a:ln w="3175">
              <a:solidFill>
                <a:schemeClr val="bg1"/>
              </a:solidFill>
            </a:ln>
          </p:spPr>
          <p:txBody>
            <a:bodyPr wrap="square" lIns="91440" rIns="91440" rtlCol="0" anchor="ctr">
              <a:noAutofit/>
            </a:bodyPr>
            <a:lstStyle/>
            <a:p>
              <a:pPr algn="ctr" eaLnBrk="0" hangingPunct="0">
                <a:spcBef>
                  <a:spcPts val="600"/>
                </a:spcBef>
              </a:pPr>
              <a:r>
                <a:rPr lang="en-US" sz="1200" dirty="0"/>
                <a:t>The Cyber Resilience Center is a great tool that will allow the </a:t>
              </a:r>
              <a:r>
                <a:rPr lang="en-US" sz="1200" b="1" dirty="0"/>
                <a:t>protection of the port </a:t>
              </a:r>
              <a:r>
                <a:rPr lang="en-US" sz="1200" dirty="0"/>
                <a:t>through the </a:t>
              </a:r>
              <a:r>
                <a:rPr lang="en-US" sz="1200" b="1" dirty="0"/>
                <a:t>detection of cyber incidents </a:t>
              </a:r>
              <a:r>
                <a:rPr lang="en-US" sz="1200" dirty="0"/>
                <a:t>and the launching of </a:t>
              </a:r>
              <a:r>
                <a:rPr lang="en-US" sz="1200" b="1" dirty="0"/>
                <a:t>correct response</a:t>
              </a:r>
              <a:r>
                <a:rPr lang="en-US" sz="1200" dirty="0"/>
                <a:t> to </a:t>
              </a:r>
              <a:r>
                <a:rPr lang="en-US" sz="1200" b="1" dirty="0"/>
                <a:t>decrease the effects of attacks </a:t>
              </a:r>
              <a:r>
                <a:rPr lang="en-US" sz="1200" dirty="0"/>
                <a:t>which could sometimes be detrimental</a:t>
              </a:r>
              <a:endParaRPr lang="en-US" sz="1200" dirty="0">
                <a:solidFill>
                  <a:srgbClr val="000000"/>
                </a:solidFill>
              </a:endParaRPr>
            </a:p>
          </p:txBody>
        </p:sp>
        <p:sp>
          <p:nvSpPr>
            <p:cNvPr id="44" name="Rectangle 43">
              <a:extLst>
                <a:ext uri="{FF2B5EF4-FFF2-40B4-BE49-F238E27FC236}">
                  <a16:creationId xmlns:a16="http://schemas.microsoft.com/office/drawing/2014/main" id="{DCEA62B2-34D9-452D-8D99-37EB5C7E31B6}"/>
                </a:ext>
              </a:extLst>
            </p:cNvPr>
            <p:cNvSpPr/>
            <p:nvPr/>
          </p:nvSpPr>
          <p:spPr>
            <a:xfrm>
              <a:off x="7118531" y="2038946"/>
              <a:ext cx="4206240" cy="967402"/>
            </a:xfrm>
            <a:prstGeom prst="rect">
              <a:avLst/>
            </a:prstGeom>
            <a:solidFill>
              <a:srgbClr val="E7EFEB"/>
            </a:solidFill>
            <a:ln w="3175">
              <a:solidFill>
                <a:schemeClr val="bg1"/>
              </a:solidFill>
            </a:ln>
          </p:spPr>
          <p:txBody>
            <a:bodyPr wrap="square" lIns="91440" rIns="91440" rtlCol="0" anchor="ctr">
              <a:noAutofit/>
            </a:bodyPr>
            <a:lstStyle/>
            <a:p>
              <a:pPr algn="ctr" eaLnBrk="0" hangingPunct="0">
                <a:spcBef>
                  <a:spcPts val="600"/>
                </a:spcBef>
              </a:pPr>
              <a:r>
                <a:rPr lang="en-US" sz="1200" dirty="0"/>
                <a:t>The early and preventive detection of possible threats using </a:t>
              </a:r>
              <a:r>
                <a:rPr lang="en-US" sz="1200" b="1" dirty="0"/>
                <a:t>drills and exercises</a:t>
              </a:r>
              <a:r>
                <a:rPr lang="en-US" sz="1200" dirty="0"/>
                <a:t> based on technology and cybersecurity will allow an </a:t>
              </a:r>
              <a:r>
                <a:rPr lang="en-US" sz="1200" b="1" dirty="0"/>
                <a:t>increase in the port’s security and will permit continuity of business and trading </a:t>
              </a:r>
              <a:r>
                <a:rPr lang="en-US" sz="1200" dirty="0"/>
                <a:t>without any type of disruptions  </a:t>
              </a:r>
            </a:p>
          </p:txBody>
        </p:sp>
        <p:sp>
          <p:nvSpPr>
            <p:cNvPr id="45" name="Content Placeholder 1">
              <a:extLst>
                <a:ext uri="{FF2B5EF4-FFF2-40B4-BE49-F238E27FC236}">
                  <a16:creationId xmlns:a16="http://schemas.microsoft.com/office/drawing/2014/main" id="{2C4CA848-7150-4678-813F-DBDCE61A2CC8}"/>
                </a:ext>
              </a:extLst>
            </p:cNvPr>
            <p:cNvSpPr txBox="1">
              <a:spLocks/>
            </p:cNvSpPr>
            <p:nvPr/>
          </p:nvSpPr>
          <p:spPr>
            <a:xfrm>
              <a:off x="7786557" y="1565086"/>
              <a:ext cx="2870188" cy="304800"/>
            </a:xfrm>
            <a:prstGeom prst="rect">
              <a:avLst/>
            </a:prstGeom>
            <a:effectLst/>
          </p:spPr>
          <p:txBody>
            <a:bodyPr wrap="square" lIns="0" tIns="0" rIns="0" bIns="0" anchor="ctr"/>
            <a:lstStyle>
              <a:defPPr>
                <a:defRPr lang="en-US"/>
              </a:defPPr>
              <a:lvl1pPr marL="63500" indent="0" algn="ctr">
                <a:lnSpc>
                  <a:spcPct val="100000"/>
                </a:lnSpc>
                <a:spcBef>
                  <a:spcPts val="600"/>
                </a:spcBef>
                <a:buFont typeface="Wingdings" panose="05000000000000000000" pitchFamily="2" charset="2"/>
                <a:buNone/>
                <a:defRPr sz="1200" b="1" i="1" cap="none" spc="0" baseline="0"/>
              </a:lvl1pPr>
              <a:lvl2pPr indent="-177800">
                <a:lnSpc>
                  <a:spcPct val="100000"/>
                </a:lnSpc>
                <a:spcBef>
                  <a:spcPts val="0"/>
                </a:spcBef>
                <a:spcAft>
                  <a:spcPts val="0"/>
                </a:spcAft>
                <a:buFont typeface="LucidaGrande" charset="0"/>
                <a:buChar char="-"/>
                <a:tabLst/>
                <a:defRPr sz="1600" i="0">
                  <a:latin typeface="Arial" panose="020B0604020202020204" pitchFamily="34" charset="0"/>
                  <a:ea typeface="Calibri" charset="0"/>
                  <a:cs typeface="Calibri" charset="0"/>
                </a:defRPr>
              </a:lvl2pPr>
              <a:lvl3pPr marL="11113" indent="0">
                <a:lnSpc>
                  <a:spcPct val="100000"/>
                </a:lnSpc>
                <a:spcBef>
                  <a:spcPts val="1200"/>
                </a:spcBef>
                <a:buFont typeface="Arial" panose="020B0604020202020204" pitchFamily="34" charset="0"/>
                <a:buNone/>
                <a:tabLst/>
                <a:defRPr sz="1600" b="1" cap="all" spc="100" baseline="0">
                  <a:solidFill>
                    <a:schemeClr val="accent2"/>
                  </a:solidFill>
                  <a:latin typeface="Arial" panose="020B0604020202020204" pitchFamily="34" charset="0"/>
                </a:defRPr>
              </a:lvl3pPr>
              <a:lvl4pPr marL="7938" indent="0">
                <a:lnSpc>
                  <a:spcPct val="100000"/>
                </a:lnSpc>
                <a:spcBef>
                  <a:spcPts val="0"/>
                </a:spcBef>
                <a:buFont typeface=".AppleSystemUIFont" charset="-120"/>
                <a:buNone/>
                <a:tabLst/>
                <a:defRPr sz="1400" i="1">
                  <a:latin typeface="Arial" panose="020B0604020202020204" pitchFamily="34" charset="0"/>
                  <a:ea typeface="Georgia" charset="0"/>
                  <a:cs typeface="Georgia" charset="0"/>
                </a:defRPr>
              </a:lvl4pPr>
              <a:lvl5pPr marL="11113" indent="0">
                <a:lnSpc>
                  <a:spcPct val="100000"/>
                </a:lnSpc>
                <a:spcBef>
                  <a:spcPts val="1200"/>
                </a:spcBef>
                <a:buFont typeface="Arial" panose="020B0604020202020204" pitchFamily="34" charset="0"/>
                <a:buNone/>
                <a:tabLst/>
                <a:defRPr sz="1100" i="1">
                  <a:latin typeface="Arial" panose="020B0604020202020204" pitchFamily="34" charset="0"/>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Lessons Learned</a:t>
              </a:r>
            </a:p>
          </p:txBody>
        </p:sp>
      </p:grpSp>
      <p:sp>
        <p:nvSpPr>
          <p:cNvPr id="46" name="Rectangle 45">
            <a:extLst>
              <a:ext uri="{FF2B5EF4-FFF2-40B4-BE49-F238E27FC236}">
                <a16:creationId xmlns:a16="http://schemas.microsoft.com/office/drawing/2014/main" id="{8C23B81D-D5F3-442D-B9A2-01E9944EA235}"/>
              </a:ext>
            </a:extLst>
          </p:cNvPr>
          <p:cNvSpPr/>
          <p:nvPr/>
        </p:nvSpPr>
        <p:spPr>
          <a:xfrm flipH="1">
            <a:off x="2108559" y="5286995"/>
            <a:ext cx="74050" cy="967402"/>
          </a:xfrm>
          <a:prstGeom prst="rect">
            <a:avLst/>
          </a:prstGeom>
          <a:solidFill>
            <a:srgbClr val="2E3F4A"/>
          </a:solidFill>
          <a:ln>
            <a:solidFill>
              <a:srgbClr val="9BB0BF"/>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7" name="Rectangle 46">
            <a:extLst>
              <a:ext uri="{FF2B5EF4-FFF2-40B4-BE49-F238E27FC236}">
                <a16:creationId xmlns:a16="http://schemas.microsoft.com/office/drawing/2014/main" id="{AED050F9-681D-45AD-8E22-493C92FBCC72}"/>
              </a:ext>
            </a:extLst>
          </p:cNvPr>
          <p:cNvSpPr/>
          <p:nvPr/>
        </p:nvSpPr>
        <p:spPr>
          <a:xfrm>
            <a:off x="872352" y="5286995"/>
            <a:ext cx="1231418" cy="967402"/>
          </a:xfrm>
          <a:prstGeom prst="rect">
            <a:avLst/>
          </a:prstGeom>
          <a:solidFill>
            <a:srgbClr val="5D7D9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algn="ctr">
              <a:lnSpc>
                <a:spcPct val="80000"/>
              </a:lnSpc>
            </a:pPr>
            <a:r>
              <a:rPr lang="en-US" sz="1400" b="1" dirty="0">
                <a:solidFill>
                  <a:schemeClr val="bg1"/>
                </a:solidFill>
              </a:rPr>
              <a:t>Awareness and Training</a:t>
            </a:r>
          </a:p>
        </p:txBody>
      </p:sp>
      <p:sp>
        <p:nvSpPr>
          <p:cNvPr id="48" name="Rectangle 47">
            <a:extLst>
              <a:ext uri="{FF2B5EF4-FFF2-40B4-BE49-F238E27FC236}">
                <a16:creationId xmlns:a16="http://schemas.microsoft.com/office/drawing/2014/main" id="{B74381A0-C494-44A0-9B3F-B41838AF1DCC}"/>
              </a:ext>
            </a:extLst>
          </p:cNvPr>
          <p:cNvSpPr/>
          <p:nvPr/>
        </p:nvSpPr>
        <p:spPr>
          <a:xfrm flipH="1">
            <a:off x="2108559" y="3121629"/>
            <a:ext cx="74050" cy="967402"/>
          </a:xfrm>
          <a:prstGeom prst="rect">
            <a:avLst/>
          </a:prstGeom>
          <a:solidFill>
            <a:srgbClr val="2E3F4A"/>
          </a:solidFill>
          <a:ln>
            <a:solidFill>
              <a:srgbClr val="9BB0BF"/>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9" name="Rectangle 48">
            <a:extLst>
              <a:ext uri="{FF2B5EF4-FFF2-40B4-BE49-F238E27FC236}">
                <a16:creationId xmlns:a16="http://schemas.microsoft.com/office/drawing/2014/main" id="{26BAC0CF-F9D4-40A2-B568-1CEF407A37D9}"/>
              </a:ext>
            </a:extLst>
          </p:cNvPr>
          <p:cNvSpPr/>
          <p:nvPr/>
        </p:nvSpPr>
        <p:spPr>
          <a:xfrm>
            <a:off x="872352" y="3121629"/>
            <a:ext cx="1231418" cy="967402"/>
          </a:xfrm>
          <a:prstGeom prst="rect">
            <a:avLst/>
          </a:prstGeom>
          <a:solidFill>
            <a:srgbClr val="5D7D9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algn="ctr">
              <a:lnSpc>
                <a:spcPct val="80000"/>
              </a:lnSpc>
            </a:pPr>
            <a:r>
              <a:rPr lang="en-US" sz="1400" b="1" dirty="0">
                <a:solidFill>
                  <a:schemeClr val="bg1"/>
                </a:solidFill>
              </a:rPr>
              <a:t>Incident Detection and Response</a:t>
            </a:r>
          </a:p>
        </p:txBody>
      </p:sp>
      <p:sp>
        <p:nvSpPr>
          <p:cNvPr id="50" name="Rectangle 49">
            <a:extLst>
              <a:ext uri="{FF2B5EF4-FFF2-40B4-BE49-F238E27FC236}">
                <a16:creationId xmlns:a16="http://schemas.microsoft.com/office/drawing/2014/main" id="{50ADF49D-A6D0-4F95-8352-0BAB2A7826F8}"/>
              </a:ext>
            </a:extLst>
          </p:cNvPr>
          <p:cNvSpPr/>
          <p:nvPr/>
        </p:nvSpPr>
        <p:spPr>
          <a:xfrm flipH="1">
            <a:off x="2108559" y="2038946"/>
            <a:ext cx="74050" cy="967402"/>
          </a:xfrm>
          <a:prstGeom prst="rect">
            <a:avLst/>
          </a:prstGeom>
          <a:solidFill>
            <a:srgbClr val="2E3F4A"/>
          </a:solidFill>
          <a:ln>
            <a:solidFill>
              <a:srgbClr val="9BB0BF"/>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1" name="Rectangle 50">
            <a:extLst>
              <a:ext uri="{FF2B5EF4-FFF2-40B4-BE49-F238E27FC236}">
                <a16:creationId xmlns:a16="http://schemas.microsoft.com/office/drawing/2014/main" id="{B7892145-B88A-40DD-B854-86A3E027BE26}"/>
              </a:ext>
            </a:extLst>
          </p:cNvPr>
          <p:cNvSpPr/>
          <p:nvPr/>
        </p:nvSpPr>
        <p:spPr>
          <a:xfrm>
            <a:off x="872352" y="2038946"/>
            <a:ext cx="1231418" cy="967402"/>
          </a:xfrm>
          <a:prstGeom prst="rect">
            <a:avLst/>
          </a:prstGeom>
          <a:solidFill>
            <a:srgbClr val="5D7D9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algn="ctr">
              <a:lnSpc>
                <a:spcPct val="80000"/>
              </a:lnSpc>
            </a:pPr>
            <a:r>
              <a:rPr lang="en-US" sz="1400" b="1" dirty="0">
                <a:solidFill>
                  <a:schemeClr val="bg1"/>
                </a:solidFill>
              </a:rPr>
              <a:t>Drills &amp; Exercises</a:t>
            </a:r>
          </a:p>
        </p:txBody>
      </p:sp>
      <p:sp>
        <p:nvSpPr>
          <p:cNvPr id="52" name="Rectangle 51">
            <a:extLst>
              <a:ext uri="{FF2B5EF4-FFF2-40B4-BE49-F238E27FC236}">
                <a16:creationId xmlns:a16="http://schemas.microsoft.com/office/drawing/2014/main" id="{CD52A282-D435-4C0F-8852-3435508A8703}"/>
              </a:ext>
            </a:extLst>
          </p:cNvPr>
          <p:cNvSpPr/>
          <p:nvPr/>
        </p:nvSpPr>
        <p:spPr>
          <a:xfrm flipH="1">
            <a:off x="2108559" y="4204312"/>
            <a:ext cx="74050" cy="967402"/>
          </a:xfrm>
          <a:prstGeom prst="rect">
            <a:avLst/>
          </a:prstGeom>
          <a:solidFill>
            <a:srgbClr val="2E3F4A"/>
          </a:solidFill>
          <a:ln>
            <a:solidFill>
              <a:srgbClr val="9BB0BF"/>
            </a:solidFill>
          </a:ln>
          <a:effectLst>
            <a:outerShdw blurRad="50800" dist="38100" dir="8100000" algn="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3" name="Rectangle 52">
            <a:extLst>
              <a:ext uri="{FF2B5EF4-FFF2-40B4-BE49-F238E27FC236}">
                <a16:creationId xmlns:a16="http://schemas.microsoft.com/office/drawing/2014/main" id="{59C41296-CC93-45D6-B148-459D8983172E}"/>
              </a:ext>
            </a:extLst>
          </p:cNvPr>
          <p:cNvSpPr/>
          <p:nvPr/>
        </p:nvSpPr>
        <p:spPr>
          <a:xfrm>
            <a:off x="872352" y="4204312"/>
            <a:ext cx="1231418" cy="967402"/>
          </a:xfrm>
          <a:prstGeom prst="rect">
            <a:avLst/>
          </a:prstGeom>
          <a:solidFill>
            <a:srgbClr val="5D7D9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0" rIns="91440" bIns="45720" numCol="1" spcCol="0" rtlCol="0" fromWordArt="0" anchor="ctr" anchorCtr="0" forceAA="0" compatLnSpc="1">
            <a:prstTxWarp prst="textNoShape">
              <a:avLst/>
            </a:prstTxWarp>
            <a:noAutofit/>
          </a:bodyPr>
          <a:lstStyle/>
          <a:p>
            <a:pPr algn="ctr">
              <a:lnSpc>
                <a:spcPct val="80000"/>
              </a:lnSpc>
            </a:pPr>
            <a:r>
              <a:rPr lang="en-US" sz="1400" b="1" dirty="0">
                <a:solidFill>
                  <a:schemeClr val="bg1"/>
                </a:solidFill>
              </a:rPr>
              <a:t>Cybersecurity Architecture </a:t>
            </a:r>
          </a:p>
        </p:txBody>
      </p:sp>
      <p:sp>
        <p:nvSpPr>
          <p:cNvPr id="59" name="STAMP">
            <a:extLst>
              <a:ext uri="{FF2B5EF4-FFF2-40B4-BE49-F238E27FC236}">
                <a16:creationId xmlns:a16="http://schemas.microsoft.com/office/drawing/2014/main" id="{79900789-0B46-42F2-8602-0FE8E37EE5D7}"/>
              </a:ext>
            </a:extLst>
          </p:cNvPr>
          <p:cNvSpPr txBox="1"/>
          <p:nvPr/>
        </p:nvSpPr>
        <p:spPr>
          <a:xfrm>
            <a:off x="9982200" y="12676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pic>
        <p:nvPicPr>
          <p:cNvPr id="58" name="Picture 57">
            <a:extLst>
              <a:ext uri="{FF2B5EF4-FFF2-40B4-BE49-F238E27FC236}">
                <a16:creationId xmlns:a16="http://schemas.microsoft.com/office/drawing/2014/main" id="{D41BA2FF-7D90-4011-BE9B-E0CC78A5A2DE}"/>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2348381" y="5619820"/>
            <a:ext cx="301752" cy="301752"/>
          </a:xfrm>
          <a:prstGeom prst="rect">
            <a:avLst/>
          </a:prstGeom>
          <a:effectLst>
            <a:outerShdw blurRad="50800" dist="38100" dir="2700000" algn="tl" rotWithShape="0">
              <a:prstClr val="black">
                <a:alpha val="30000"/>
              </a:prstClr>
            </a:outerShdw>
          </a:effectLst>
        </p:spPr>
      </p:pic>
      <p:pic>
        <p:nvPicPr>
          <p:cNvPr id="760842" name="Picture 10" descr="Fault ">
            <a:extLst>
              <a:ext uri="{FF2B5EF4-FFF2-40B4-BE49-F238E27FC236}">
                <a16:creationId xmlns:a16="http://schemas.microsoft.com/office/drawing/2014/main" id="{470F5825-697C-45A3-A9CC-ADE7F63A0E57}"/>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1299957" y="3160658"/>
            <a:ext cx="376208" cy="376208"/>
          </a:xfrm>
          <a:prstGeom prst="rect">
            <a:avLst/>
          </a:prstGeom>
          <a:noFill/>
          <a:extLst>
            <a:ext uri="{909E8E84-426E-40DD-AFC4-6F175D3DCCD1}">
              <a14:hiddenFill xmlns:a14="http://schemas.microsoft.com/office/drawing/2010/main">
                <a:solidFill>
                  <a:srgbClr val="FFFFFF"/>
                </a:solidFill>
              </a14:hiddenFill>
            </a:ext>
          </a:extLst>
        </p:spPr>
      </p:pic>
      <p:pic>
        <p:nvPicPr>
          <p:cNvPr id="760844" name="Picture 12" descr="Training ">
            <a:extLst>
              <a:ext uri="{FF2B5EF4-FFF2-40B4-BE49-F238E27FC236}">
                <a16:creationId xmlns:a16="http://schemas.microsoft.com/office/drawing/2014/main" id="{B2496C7E-6C53-4E70-83E3-9DBB4C71F069}"/>
              </a:ext>
            </a:extLst>
          </p:cNvPr>
          <p:cNvPicPr>
            <a:picLocks noChangeAspect="1" noChangeArrowheads="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1284126" y="5362825"/>
            <a:ext cx="407871" cy="407871"/>
          </a:xfrm>
          <a:prstGeom prst="rect">
            <a:avLst/>
          </a:prstGeom>
          <a:noFill/>
          <a:extLst>
            <a:ext uri="{909E8E84-426E-40DD-AFC4-6F175D3DCCD1}">
              <a14:hiddenFill xmlns:a14="http://schemas.microsoft.com/office/drawing/2010/main">
                <a:solidFill>
                  <a:srgbClr val="FFFFFF"/>
                </a:solidFill>
              </a14:hiddenFill>
            </a:ext>
          </a:extLst>
        </p:spPr>
      </p:pic>
      <p:pic>
        <p:nvPicPr>
          <p:cNvPr id="760848" name="Picture 16" descr="Shield ">
            <a:extLst>
              <a:ext uri="{FF2B5EF4-FFF2-40B4-BE49-F238E27FC236}">
                <a16:creationId xmlns:a16="http://schemas.microsoft.com/office/drawing/2014/main" id="{93952305-E9C2-406A-B2CB-BEBC5ED1C85E}"/>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1260833" y="2077225"/>
            <a:ext cx="454456" cy="45445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C1C618AE-3A0C-422B-A3F5-974D83E39592}"/>
              </a:ext>
            </a:extLst>
          </p:cNvPr>
          <p:cNvPicPr>
            <a:picLocks noChangeAspect="1"/>
          </p:cNvPicPr>
          <p:nvPr/>
        </p:nvPicPr>
        <p:blipFill>
          <a:blip r:embed="rId14" cstate="email">
            <a:extLst>
              <a:ext uri="{28A0092B-C50C-407E-A947-70E740481C1C}">
                <a14:useLocalDpi xmlns:a14="http://schemas.microsoft.com/office/drawing/2010/main"/>
              </a:ext>
            </a:extLst>
          </a:blip>
          <a:srcRect/>
          <a:stretch/>
        </p:blipFill>
        <p:spPr>
          <a:xfrm>
            <a:off x="2348381" y="4537137"/>
            <a:ext cx="301752" cy="301752"/>
          </a:xfrm>
          <a:prstGeom prst="rect">
            <a:avLst/>
          </a:prstGeom>
          <a:effectLst>
            <a:outerShdw blurRad="50800" dist="38100" dir="2700000" algn="tl" rotWithShape="0">
              <a:prstClr val="black">
                <a:alpha val="30000"/>
              </a:prstClr>
            </a:outerShdw>
          </a:effectLst>
        </p:spPr>
      </p:pic>
      <p:pic>
        <p:nvPicPr>
          <p:cNvPr id="760858" name="Picture 26" descr="Cyber security ">
            <a:extLst>
              <a:ext uri="{FF2B5EF4-FFF2-40B4-BE49-F238E27FC236}">
                <a16:creationId xmlns:a16="http://schemas.microsoft.com/office/drawing/2014/main" id="{BFBAFEDB-2950-4F85-A188-D4B199F861D0}"/>
              </a:ext>
            </a:extLst>
          </p:cNvPr>
          <p:cNvPicPr>
            <a:picLocks noChangeAspect="1" noChangeArrowheads="1"/>
          </p:cNvPicPr>
          <p:nvPr/>
        </p:nvPicPr>
        <p:blipFill>
          <a:blip r:embed="rId15" cstate="email">
            <a:lum bright="70000" contrast="-70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1292134" y="4276018"/>
            <a:ext cx="391854" cy="391854"/>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6640BC34-EC9F-4AE2-9292-D60D687E7883}"/>
              </a:ext>
            </a:extLst>
          </p:cNvPr>
          <p:cNvSpPr/>
          <p:nvPr/>
        </p:nvSpPr>
        <p:spPr bwMode="auto">
          <a:xfrm>
            <a:off x="702949" y="194479"/>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5F25740-CD8C-4E7B-B4EE-CFB5AAC85A5F}"/>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2" name="Rectangle 71">
            <a:extLst>
              <a:ext uri="{FF2B5EF4-FFF2-40B4-BE49-F238E27FC236}">
                <a16:creationId xmlns:a16="http://schemas.microsoft.com/office/drawing/2014/main" id="{B1BFA8F4-A73B-4A48-A7A7-2445433B20EB}"/>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3" name="Rectangle 72">
            <a:extLst>
              <a:ext uri="{FF2B5EF4-FFF2-40B4-BE49-F238E27FC236}">
                <a16:creationId xmlns:a16="http://schemas.microsoft.com/office/drawing/2014/main" id="{81BF4E9B-22FB-40B2-9CAE-1D34BFF1D9D4}"/>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49D97700-2347-4BDA-B3E1-6BFB502EFCDC}"/>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5" name="Rectangle 74">
            <a:extLst>
              <a:ext uri="{FF2B5EF4-FFF2-40B4-BE49-F238E27FC236}">
                <a16:creationId xmlns:a16="http://schemas.microsoft.com/office/drawing/2014/main" id="{D31B8658-78F5-4279-B0F6-EC2AF6B28E3B}"/>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6" name="Rectangle 75">
            <a:extLst>
              <a:ext uri="{FF2B5EF4-FFF2-40B4-BE49-F238E27FC236}">
                <a16:creationId xmlns:a16="http://schemas.microsoft.com/office/drawing/2014/main" id="{CEAAB9A4-3A34-4A07-A90C-54E940C123BE}"/>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7" name="Rectangle 76">
            <a:extLst>
              <a:ext uri="{FF2B5EF4-FFF2-40B4-BE49-F238E27FC236}">
                <a16:creationId xmlns:a16="http://schemas.microsoft.com/office/drawing/2014/main" id="{F12703DD-F517-446A-86CD-91806F465F3F}"/>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8" name="Rectangle 77">
            <a:extLst>
              <a:ext uri="{FF2B5EF4-FFF2-40B4-BE49-F238E27FC236}">
                <a16:creationId xmlns:a16="http://schemas.microsoft.com/office/drawing/2014/main" id="{A2AF2A9E-9670-4A23-9F8E-ABDC3A2CC5E0}"/>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9" name="Rectangle 78">
            <a:extLst>
              <a:ext uri="{FF2B5EF4-FFF2-40B4-BE49-F238E27FC236}">
                <a16:creationId xmlns:a16="http://schemas.microsoft.com/office/drawing/2014/main" id="{BCC7CFB9-AA42-4C7A-B017-E46DEA9BDC3C}"/>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80" name="Rectangle 79">
            <a:extLst>
              <a:ext uri="{FF2B5EF4-FFF2-40B4-BE49-F238E27FC236}">
                <a16:creationId xmlns:a16="http://schemas.microsoft.com/office/drawing/2014/main" id="{8C20C712-FC5A-4942-87AF-56A00F5DE4A6}"/>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1" name="Rectangle 80">
            <a:extLst>
              <a:ext uri="{FF2B5EF4-FFF2-40B4-BE49-F238E27FC236}">
                <a16:creationId xmlns:a16="http://schemas.microsoft.com/office/drawing/2014/main" id="{D5DD7443-8016-4649-AAFD-3174EBC49B85}"/>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2" name="Rectangle 81">
            <a:extLst>
              <a:ext uri="{FF2B5EF4-FFF2-40B4-BE49-F238E27FC236}">
                <a16:creationId xmlns:a16="http://schemas.microsoft.com/office/drawing/2014/main" id="{0B398612-425E-4E13-A415-6A0352184DAB}"/>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3" name="Rectangle 82">
            <a:extLst>
              <a:ext uri="{FF2B5EF4-FFF2-40B4-BE49-F238E27FC236}">
                <a16:creationId xmlns:a16="http://schemas.microsoft.com/office/drawing/2014/main" id="{D845D5C3-7510-4747-ACA2-CCF9A871F385}"/>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4" name="Rectangle 83">
            <a:extLst>
              <a:ext uri="{FF2B5EF4-FFF2-40B4-BE49-F238E27FC236}">
                <a16:creationId xmlns:a16="http://schemas.microsoft.com/office/drawing/2014/main" id="{BABF0295-C192-424E-9174-8BF00C5D36E6}"/>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042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Object 50" hidden="1">
            <a:extLst>
              <a:ext uri="{FF2B5EF4-FFF2-40B4-BE49-F238E27FC236}">
                <a16:creationId xmlns:a16="http://schemas.microsoft.com/office/drawing/2014/main" id="{1F60181E-2033-4A0A-A134-FC60CE219A84}"/>
              </a:ext>
            </a:extLst>
          </p:cNvPr>
          <p:cNvGraphicFramePr>
            <a:graphicFrameLocks noChangeAspect="1"/>
          </p:cNvGraphicFramePr>
          <p:nvPr>
            <p:custDataLst>
              <p:tags r:id="rId1"/>
            </p:custDataLst>
            <p:extLst>
              <p:ext uri="{D42A27DB-BD31-4B8C-83A1-F6EECF244321}">
                <p14:modId xmlns:p14="http://schemas.microsoft.com/office/powerpoint/2010/main" val="18163782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51" name="Object 50" hidden="1">
                        <a:extLst>
                          <a:ext uri="{FF2B5EF4-FFF2-40B4-BE49-F238E27FC236}">
                            <a16:creationId xmlns:a16="http://schemas.microsoft.com/office/drawing/2014/main" id="{1F60181E-2033-4A0A-A134-FC60CE219A8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0" name="Rectangle 49" hidden="1">
            <a:extLst>
              <a:ext uri="{FF2B5EF4-FFF2-40B4-BE49-F238E27FC236}">
                <a16:creationId xmlns:a16="http://schemas.microsoft.com/office/drawing/2014/main" id="{4CA86233-732D-4332-A02E-B5658A781ED8}"/>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a:latin typeface="Arial Narrow" panose="020B0606020202030204" pitchFamily="34" charset="0"/>
              <a:sym typeface="Arial Narrow" panose="020B0606020202030204" pitchFamily="34" charset="0"/>
            </a:endParaRPr>
          </a:p>
        </p:txBody>
      </p:sp>
      <p:sp>
        <p:nvSpPr>
          <p:cNvPr id="2" name="Title 1">
            <a:extLst>
              <a:ext uri="{FF2B5EF4-FFF2-40B4-BE49-F238E27FC236}">
                <a16:creationId xmlns:a16="http://schemas.microsoft.com/office/drawing/2014/main" id="{6B9D53D7-ADD5-47AE-AE4D-715E6276C64A}"/>
              </a:ext>
            </a:extLst>
          </p:cNvPr>
          <p:cNvSpPr>
            <a:spLocks noGrp="1"/>
          </p:cNvSpPr>
          <p:nvPr>
            <p:ph type="title"/>
          </p:nvPr>
        </p:nvSpPr>
        <p:spPr>
          <a:xfrm>
            <a:off x="685800" y="373113"/>
            <a:ext cx="10470321" cy="664797"/>
          </a:xfrm>
        </p:spPr>
        <p:txBody>
          <a:bodyPr vert="horz"/>
          <a:lstStyle/>
          <a:p>
            <a:r>
              <a:rPr lang="en-US" dirty="0">
                <a:solidFill>
                  <a:schemeClr val="tx1"/>
                </a:solidFill>
              </a:rPr>
              <a:t>We will also benchmark different cybersecurity organization models and tailor the best-fit option for OXAGON’s cybersecurity department/BU</a:t>
            </a:r>
          </a:p>
        </p:txBody>
      </p:sp>
      <p:graphicFrame>
        <p:nvGraphicFramePr>
          <p:cNvPr id="6" name="Group 123">
            <a:extLst>
              <a:ext uri="{FF2B5EF4-FFF2-40B4-BE49-F238E27FC236}">
                <a16:creationId xmlns:a16="http://schemas.microsoft.com/office/drawing/2014/main" id="{C7375ECC-AEC0-4B25-B222-80CFCE473517}"/>
              </a:ext>
            </a:extLst>
          </p:cNvPr>
          <p:cNvGraphicFramePr>
            <a:graphicFrameLocks noGrp="1"/>
          </p:cNvGraphicFramePr>
          <p:nvPr/>
        </p:nvGraphicFramePr>
        <p:xfrm>
          <a:off x="879536" y="1707337"/>
          <a:ext cx="10470321" cy="4660378"/>
        </p:xfrm>
        <a:graphic>
          <a:graphicData uri="http://schemas.openxmlformats.org/drawingml/2006/table">
            <a:tbl>
              <a:tblPr/>
              <a:tblGrid>
                <a:gridCol w="4622773">
                  <a:extLst>
                    <a:ext uri="{9D8B030D-6E8A-4147-A177-3AD203B41FA5}">
                      <a16:colId xmlns:a16="http://schemas.microsoft.com/office/drawing/2014/main" val="20000"/>
                    </a:ext>
                  </a:extLst>
                </a:gridCol>
                <a:gridCol w="2923774">
                  <a:extLst>
                    <a:ext uri="{9D8B030D-6E8A-4147-A177-3AD203B41FA5}">
                      <a16:colId xmlns:a16="http://schemas.microsoft.com/office/drawing/2014/main" val="20002"/>
                    </a:ext>
                  </a:extLst>
                </a:gridCol>
                <a:gridCol w="2923774">
                  <a:extLst>
                    <a:ext uri="{9D8B030D-6E8A-4147-A177-3AD203B41FA5}">
                      <a16:colId xmlns:a16="http://schemas.microsoft.com/office/drawing/2014/main" val="20003"/>
                    </a:ext>
                  </a:extLst>
                </a:gridCol>
              </a:tblGrid>
              <a:tr h="237409">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100" b="1" i="0" u="none" strike="noStrike" cap="none" normalizeH="0" baseline="0" dirty="0">
                          <a:ln>
                            <a:noFill/>
                          </a:ln>
                          <a:solidFill>
                            <a:schemeClr val="bg1"/>
                          </a:solidFill>
                          <a:effectLst/>
                          <a:latin typeface="+mn-lt"/>
                        </a:rPr>
                        <a:t>Cybersecurity (CS) Organization Design Model</a:t>
                      </a:r>
                    </a:p>
                  </a:txBody>
                  <a:tcPr marL="9144" marR="9144"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D7D95"/>
                    </a:solidFill>
                  </a:tcPr>
                </a:tc>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100" b="1" i="0" u="none" strike="noStrike" cap="none" normalizeH="0" baseline="0" dirty="0">
                          <a:ln>
                            <a:noFill/>
                          </a:ln>
                          <a:solidFill>
                            <a:schemeClr val="bg1"/>
                          </a:solidFill>
                          <a:effectLst/>
                          <a:latin typeface="+mn-lt"/>
                        </a:rPr>
                        <a:t>Advantages for OXAGON</a:t>
                      </a:r>
                    </a:p>
                  </a:txBody>
                  <a:tcPr marL="9144" marR="9144"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D7D95"/>
                    </a:solidFill>
                  </a:tcPr>
                </a:tc>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100" b="1" i="0" u="none" strike="noStrike" cap="none" normalizeH="0" baseline="0" dirty="0">
                          <a:ln>
                            <a:noFill/>
                          </a:ln>
                          <a:solidFill>
                            <a:schemeClr val="bg1"/>
                          </a:solidFill>
                          <a:effectLst/>
                          <a:latin typeface="+mn-lt"/>
                        </a:rPr>
                        <a:t>Disadvantages for OXAGON</a:t>
                      </a:r>
                    </a:p>
                  </a:txBody>
                  <a:tcPr marL="9144" marR="9144" marT="27432" marB="27432"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D7D95"/>
                    </a:solidFill>
                  </a:tcPr>
                </a:tc>
                <a:extLst>
                  <a:ext uri="{0D108BD9-81ED-4DB2-BD59-A6C34878D82A}">
                    <a16:rowId xmlns:a16="http://schemas.microsoft.com/office/drawing/2014/main" val="10000"/>
                  </a:ext>
                </a:extLst>
              </a:tr>
              <a:tr h="1463483">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100" b="1" i="0" u="none" strike="noStrike" kern="1200" cap="none" normalizeH="0" baseline="0" dirty="0">
                          <a:ln>
                            <a:noFill/>
                          </a:ln>
                          <a:solidFill>
                            <a:schemeClr val="tx1"/>
                          </a:solidFill>
                          <a:effectLst/>
                          <a:latin typeface="+mn-lt"/>
                          <a:ea typeface="+mn-ea"/>
                          <a:cs typeface="+mn-cs"/>
                        </a:rPr>
                        <a:t>“Functional” Model</a:t>
                      </a:r>
                      <a:endParaRPr kumimoji="0" lang="en-US" sz="105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90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90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90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90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90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90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90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900" b="0" i="1" u="none" strike="noStrike" kern="1200" cap="none" normalizeH="0" baseline="0" dirty="0">
                          <a:ln>
                            <a:noFill/>
                          </a:ln>
                          <a:solidFill>
                            <a:schemeClr val="tx1"/>
                          </a:solidFill>
                          <a:effectLst/>
                          <a:latin typeface="+mn-lt"/>
                          <a:ea typeface="+mn-ea"/>
                          <a:cs typeface="+mn-cs"/>
                        </a:rPr>
                        <a:t>Splits up CISO’s direct reports by process value chain and ownership</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kern="1200" cap="none" normalizeH="0" baseline="0" dirty="0">
                          <a:ln>
                            <a:noFill/>
                          </a:ln>
                          <a:solidFill>
                            <a:schemeClr val="tx1"/>
                          </a:solidFill>
                          <a:effectLst/>
                          <a:latin typeface="+mn-lt"/>
                          <a:ea typeface="+mn-ea"/>
                          <a:cs typeface="+mn-cs"/>
                        </a:rPr>
                        <a:t>Optimizes manpower by grouping similar skillsets under the same functional group</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kern="1200" cap="none" normalizeH="0" baseline="0" dirty="0">
                          <a:ln>
                            <a:noFill/>
                          </a:ln>
                          <a:solidFill>
                            <a:schemeClr val="tx1"/>
                          </a:solidFill>
                          <a:effectLst/>
                          <a:latin typeface="+mn-lt"/>
                          <a:ea typeface="+mn-ea"/>
                          <a:cs typeface="+mn-cs"/>
                        </a:rPr>
                        <a:t>Provides a clear segregation of duties and enables checks and balances</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kern="1200" cap="none" normalizeH="0" baseline="0" dirty="0">
                          <a:ln>
                            <a:noFill/>
                          </a:ln>
                          <a:solidFill>
                            <a:schemeClr val="tx1"/>
                          </a:solidFill>
                          <a:effectLst/>
                          <a:latin typeface="+mn-lt"/>
                          <a:ea typeface="+mn-ea"/>
                          <a:cs typeface="+mn-cs"/>
                        </a:rPr>
                        <a:t>Provides CISO with direct access to all security functions</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kern="1200" cap="none" normalizeH="0" baseline="0" dirty="0">
                          <a:ln>
                            <a:noFill/>
                          </a:ln>
                          <a:solidFill>
                            <a:schemeClr val="tx1"/>
                          </a:solidFill>
                          <a:effectLst/>
                          <a:latin typeface="+mn-lt"/>
                          <a:ea typeface="+mn-ea"/>
                          <a:cs typeface="+mn-cs"/>
                        </a:rPr>
                        <a:t>Allows for gradual and effective ramp-up of CS capabilities</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kern="1200" cap="none" normalizeH="0" baseline="0" dirty="0">
                          <a:ln>
                            <a:noFill/>
                          </a:ln>
                          <a:solidFill>
                            <a:schemeClr val="tx1"/>
                          </a:solidFill>
                          <a:effectLst/>
                          <a:latin typeface="+mn-lt"/>
                          <a:ea typeface="+mn-ea"/>
                          <a:cs typeface="+mn-cs"/>
                        </a:rPr>
                        <a:t>Increases the CISO’s span of control</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kern="1200" cap="none" normalizeH="0" baseline="0" dirty="0">
                          <a:ln>
                            <a:noFill/>
                          </a:ln>
                          <a:solidFill>
                            <a:schemeClr val="tx1"/>
                          </a:solidFill>
                          <a:effectLst/>
                          <a:latin typeface="+mn-lt"/>
                          <a:ea typeface="+mn-ea"/>
                          <a:cs typeface="+mn-cs"/>
                        </a:rPr>
                        <a:t>Imposes difficulties in coordinating many direct reports</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kern="1200" cap="none" normalizeH="0" baseline="0" dirty="0">
                          <a:ln>
                            <a:noFill/>
                          </a:ln>
                          <a:solidFill>
                            <a:schemeClr val="tx1"/>
                          </a:solidFill>
                          <a:effectLst/>
                          <a:latin typeface="+mn-lt"/>
                          <a:ea typeface="+mn-ea"/>
                          <a:cs typeface="+mn-cs"/>
                        </a:rPr>
                        <a:t>More difficult to coordinate many direct reports</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kern="1200" cap="none" normalizeH="0" baseline="0" dirty="0">
                          <a:ln>
                            <a:noFill/>
                          </a:ln>
                          <a:solidFill>
                            <a:schemeClr val="tx1"/>
                          </a:solidFill>
                          <a:effectLst/>
                          <a:latin typeface="+mn-lt"/>
                          <a:ea typeface="+mn-ea"/>
                          <a:cs typeface="+mn-cs"/>
                        </a:rPr>
                        <a:t>Difficult to oversee end-to-end Cybersecurity activities</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1268351">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100" b="1" i="0" u="none" strike="noStrike" cap="none" normalizeH="0" baseline="0" dirty="0">
                          <a:ln>
                            <a:noFill/>
                          </a:ln>
                          <a:solidFill>
                            <a:schemeClr val="tx1"/>
                          </a:solidFill>
                          <a:effectLst/>
                          <a:latin typeface="+mn-lt"/>
                        </a:rPr>
                        <a:t>“NIST” Model</a:t>
                      </a:r>
                      <a:endParaRPr kumimoji="0" lang="en-US" sz="1050" b="1" i="0"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1050" b="1" i="0"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1050" b="1" i="0"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90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90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1050" b="1" i="0"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900" b="0" i="1" u="none" strike="noStrike" kern="1200" cap="none" normalizeH="0" baseline="0" dirty="0">
                          <a:ln>
                            <a:noFill/>
                          </a:ln>
                          <a:solidFill>
                            <a:schemeClr val="tx1"/>
                          </a:solidFill>
                          <a:effectLst/>
                          <a:latin typeface="+mn-lt"/>
                          <a:ea typeface="+mn-ea"/>
                          <a:cs typeface="+mn-cs"/>
                        </a:rPr>
                        <a:t>Organized based on the primary functions in the NIST Framework</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Enables an operation-driven organization</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Creates strong functions focused on mastering their service offering and allows for deep functional expertise</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Provides opportunities for focusing spend (e.g., a more strategic organization would focus spend on Protect and Detect)</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defRPr/>
                      </a:pPr>
                      <a:r>
                        <a:rPr kumimoji="0" lang="en-US" sz="1000" b="0" i="0" u="none" strike="noStrike" kern="1200" cap="none" normalizeH="0" baseline="0" dirty="0">
                          <a:ln>
                            <a:noFill/>
                          </a:ln>
                          <a:solidFill>
                            <a:schemeClr val="tx1"/>
                          </a:solidFill>
                          <a:effectLst/>
                          <a:latin typeface="+mn-lt"/>
                          <a:ea typeface="+mn-ea"/>
                          <a:cs typeface="+mn-cs"/>
                        </a:rPr>
                        <a:t>Increases the CISO’s span of control</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defRPr/>
                      </a:pPr>
                      <a:r>
                        <a:rPr kumimoji="0" lang="en-US" sz="1000" b="0" i="0" u="none" strike="noStrike" kern="1200" cap="none" normalizeH="0" baseline="0" dirty="0">
                          <a:ln>
                            <a:noFill/>
                          </a:ln>
                          <a:solidFill>
                            <a:schemeClr val="tx1"/>
                          </a:solidFill>
                          <a:effectLst/>
                          <a:latin typeface="+mn-lt"/>
                          <a:ea typeface="+mn-ea"/>
                          <a:cs typeface="+mn-cs"/>
                        </a:rPr>
                        <a:t>Imposes difficulties in coordinating many direct reports</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Creates siloes between interlinked lines of service</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Duplicates service delivery activities</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Difficulty providing end-to-end services</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extLst>
                  <a:ext uri="{0D108BD9-81ED-4DB2-BD59-A6C34878D82A}">
                    <a16:rowId xmlns:a16="http://schemas.microsoft.com/office/drawing/2014/main" val="10002"/>
                  </a:ext>
                </a:extLst>
              </a:tr>
              <a:tr h="1691135">
                <a:tc>
                  <a:txBody>
                    <a:bodyPr/>
                    <a:lstStyle/>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1100" b="1" i="0" u="none" strike="noStrike" cap="none" normalizeH="0" baseline="0" dirty="0">
                          <a:ln>
                            <a:noFill/>
                          </a:ln>
                          <a:solidFill>
                            <a:schemeClr val="tx1"/>
                          </a:solidFill>
                          <a:effectLst/>
                          <a:latin typeface="+mn-lt"/>
                        </a:rPr>
                        <a:t>“Interaction” Model</a:t>
                      </a:r>
                      <a:endParaRPr kumimoji="0" lang="en-US" sz="1050" b="1" i="0" u="none" strike="noStrike" cap="none" normalizeH="0" baseline="0" dirty="0">
                        <a:ln>
                          <a:noFill/>
                        </a:ln>
                        <a:solidFill>
                          <a:schemeClr val="tx1"/>
                        </a:solidFill>
                        <a:effectLst/>
                        <a:latin typeface="+mn-lt"/>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105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105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105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105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105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105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105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endParaRPr kumimoji="0" lang="en-US" sz="1050" b="1" i="0" u="none" strike="noStrike" kern="1200" cap="none" normalizeH="0" baseline="0" dirty="0">
                        <a:ln>
                          <a:noFill/>
                        </a:ln>
                        <a:solidFill>
                          <a:schemeClr val="tx1"/>
                        </a:solidFill>
                        <a:effectLst/>
                        <a:latin typeface="+mn-lt"/>
                        <a:ea typeface="+mn-ea"/>
                        <a:cs typeface="+mn-cs"/>
                      </a:endParaRPr>
                    </a:p>
                    <a:p>
                      <a:pPr marL="0" marR="0" lvl="0" indent="0" algn="ctr" defTabSz="914400" rtl="0" eaLnBrk="0" fontAlgn="base" latinLnBrk="0" hangingPunct="0">
                        <a:lnSpc>
                          <a:spcPct val="100000"/>
                        </a:lnSpc>
                        <a:spcBef>
                          <a:spcPct val="0"/>
                        </a:spcBef>
                        <a:spcAft>
                          <a:spcPct val="0"/>
                        </a:spcAft>
                        <a:buClr>
                          <a:srgbClr val="0B1F65"/>
                        </a:buClr>
                        <a:buSzTx/>
                        <a:buFont typeface="Webdings" pitchFamily="18" charset="2"/>
                        <a:buNone/>
                        <a:tabLst/>
                      </a:pPr>
                      <a:r>
                        <a:rPr kumimoji="0" lang="en-US" sz="900" b="0" i="1" u="none" strike="noStrike" kern="1200" cap="none" normalizeH="0" baseline="0" dirty="0">
                          <a:ln>
                            <a:noFill/>
                          </a:ln>
                          <a:solidFill>
                            <a:schemeClr val="tx1"/>
                          </a:solidFill>
                          <a:effectLst/>
                          <a:latin typeface="+mn-lt"/>
                          <a:ea typeface="+mn-ea"/>
                          <a:cs typeface="+mn-cs"/>
                        </a:rPr>
                        <a:t>Creates checks and balances between governance and operations</a:t>
                      </a:r>
                    </a:p>
                  </a:txBody>
                  <a:tcPr marL="0" marR="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Empowers the segregation of governance and operations activities and allows for checks and balances</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Allows for checks and balances of Governance and Operations</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Optimizes the CISO’s span of control</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defRPr/>
                      </a:pPr>
                      <a:r>
                        <a:rPr kumimoji="0" lang="en-US" sz="1000" b="0" i="0" u="none" strike="noStrike" kern="1200" cap="none" normalizeH="0" baseline="0" dirty="0">
                          <a:ln>
                            <a:noFill/>
                          </a:ln>
                          <a:solidFill>
                            <a:schemeClr val="tx1"/>
                          </a:solidFill>
                          <a:effectLst/>
                          <a:latin typeface="+mn-lt"/>
                          <a:ea typeface="+mn-ea"/>
                          <a:cs typeface="+mn-cs"/>
                        </a:rPr>
                        <a:t>Facilitates the coordination of direct reports</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tc>
                  <a:txBody>
                    <a:bodyPr/>
                    <a:lstStyle/>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Causes potential tension between section heads (CISO deputies)</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Unnecessarily limits the CISO’s span of control</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Hinders coordination for valuable lessons learned across services</a:t>
                      </a:r>
                    </a:p>
                    <a:p>
                      <a:pPr marL="171450" marR="0" lvl="0" indent="-171450" algn="l" defTabSz="914400" rtl="0" eaLnBrk="0" fontAlgn="base" latinLnBrk="0" hangingPunct="0">
                        <a:lnSpc>
                          <a:spcPct val="100000"/>
                        </a:lnSpc>
                        <a:spcBef>
                          <a:spcPct val="0"/>
                        </a:spcBef>
                        <a:spcAft>
                          <a:spcPts val="0"/>
                        </a:spcAft>
                        <a:buClrTx/>
                        <a:buSzTx/>
                        <a:buFont typeface="Wingdings" panose="05000000000000000000" pitchFamily="2" charset="2"/>
                        <a:buChar char="§"/>
                        <a:tabLst/>
                      </a:pPr>
                      <a:r>
                        <a:rPr kumimoji="0" lang="en-US" sz="1000" b="0" i="0" u="none" strike="noStrike" cap="none" normalizeH="0" baseline="0" dirty="0">
                          <a:ln>
                            <a:noFill/>
                          </a:ln>
                          <a:solidFill>
                            <a:schemeClr val="tx1"/>
                          </a:solidFill>
                          <a:effectLst/>
                          <a:latin typeface="+mn-lt"/>
                        </a:rPr>
                        <a:t>Creates potential role overlaps</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711203031"/>
                  </a:ext>
                </a:extLst>
              </a:tr>
            </a:tbl>
          </a:graphicData>
        </a:graphic>
      </p:graphicFrame>
      <p:grpSp>
        <p:nvGrpSpPr>
          <p:cNvPr id="7" name="Group 6">
            <a:extLst>
              <a:ext uri="{FF2B5EF4-FFF2-40B4-BE49-F238E27FC236}">
                <a16:creationId xmlns:a16="http://schemas.microsoft.com/office/drawing/2014/main" id="{8B2020F9-BE51-41DF-8BBB-235FD1DE4266}"/>
              </a:ext>
            </a:extLst>
          </p:cNvPr>
          <p:cNvGrpSpPr/>
          <p:nvPr/>
        </p:nvGrpSpPr>
        <p:grpSpPr>
          <a:xfrm>
            <a:off x="977398" y="2221600"/>
            <a:ext cx="4407015" cy="3900863"/>
            <a:chOff x="942536" y="2309373"/>
            <a:chExt cx="3369127" cy="3655953"/>
          </a:xfrm>
        </p:grpSpPr>
        <p:sp>
          <p:nvSpPr>
            <p:cNvPr id="8" name="TextBox 7">
              <a:extLst>
                <a:ext uri="{FF2B5EF4-FFF2-40B4-BE49-F238E27FC236}">
                  <a16:creationId xmlns:a16="http://schemas.microsoft.com/office/drawing/2014/main" id="{D0DC9882-98D0-45AA-860D-519535584633}"/>
                </a:ext>
              </a:extLst>
            </p:cNvPr>
            <p:cNvSpPr txBox="1"/>
            <p:nvPr/>
          </p:nvSpPr>
          <p:spPr>
            <a:xfrm>
              <a:off x="2242162" y="5209492"/>
              <a:ext cx="812989" cy="200055"/>
            </a:xfrm>
            <a:prstGeom prst="rect">
              <a:avLst/>
            </a:prstGeom>
            <a:noFill/>
          </p:spPr>
          <p:txBody>
            <a:bodyPr wrap="square" lIns="0" rIns="0" rtlCol="0">
              <a:spAutoFit/>
            </a:bodyPr>
            <a:lstStyle/>
            <a:p>
              <a:pPr algn="ctr">
                <a:defRPr/>
              </a:pPr>
              <a:r>
                <a:rPr lang="en-US" sz="700" dirty="0">
                  <a:solidFill>
                    <a:prstClr val="black"/>
                  </a:solidFill>
                  <a:latin typeface="Calibri" panose="020F0502020204030204"/>
                </a:rPr>
                <a:t>“Checks &amp; balances”</a:t>
              </a:r>
            </a:p>
          </p:txBody>
        </p:sp>
        <p:sp>
          <p:nvSpPr>
            <p:cNvPr id="9" name="Rectangle 15">
              <a:extLst>
                <a:ext uri="{FF2B5EF4-FFF2-40B4-BE49-F238E27FC236}">
                  <a16:creationId xmlns:a16="http://schemas.microsoft.com/office/drawing/2014/main" id="{25C94BF4-22E6-4D1B-A7BC-9277B75CEDB6}"/>
                </a:ext>
              </a:extLst>
            </p:cNvPr>
            <p:cNvSpPr>
              <a:spLocks noChangeArrowheads="1"/>
            </p:cNvSpPr>
            <p:nvPr/>
          </p:nvSpPr>
          <p:spPr bwMode="gray">
            <a:xfrm>
              <a:off x="2185718" y="2309373"/>
              <a:ext cx="877465" cy="230487"/>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latin typeface="Calibri" panose="020F0502020204030204"/>
                </a:rPr>
                <a:t>CS Department</a:t>
              </a:r>
            </a:p>
          </p:txBody>
        </p:sp>
        <p:sp>
          <p:nvSpPr>
            <p:cNvPr id="10" name="Rounded Rectangle 11">
              <a:extLst>
                <a:ext uri="{FF2B5EF4-FFF2-40B4-BE49-F238E27FC236}">
                  <a16:creationId xmlns:a16="http://schemas.microsoft.com/office/drawing/2014/main" id="{A3BAD11A-510B-483A-BBBD-F0CFD4AC4658}"/>
                </a:ext>
              </a:extLst>
            </p:cNvPr>
            <p:cNvSpPr/>
            <p:nvPr/>
          </p:nvSpPr>
          <p:spPr>
            <a:xfrm>
              <a:off x="1040686" y="2699035"/>
              <a:ext cx="725177" cy="413726"/>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latin typeface="Calibri" panose="020F0502020204030204"/>
                </a:rPr>
                <a:t>Section 1</a:t>
              </a:r>
              <a:br>
                <a:rPr lang="en-US" sz="900" b="1" dirty="0">
                  <a:solidFill>
                    <a:prstClr val="white"/>
                  </a:solidFill>
                  <a:latin typeface="Calibri" panose="020F0502020204030204"/>
                </a:rPr>
              </a:br>
              <a:r>
                <a:rPr lang="en-US" sz="800" b="1" dirty="0">
                  <a:solidFill>
                    <a:prstClr val="white"/>
                  </a:solidFill>
                </a:rPr>
                <a:t>(CS Strategy</a:t>
              </a:r>
              <a:r>
                <a:rPr lang="en-US" sz="800" b="1" dirty="0">
                  <a:solidFill>
                    <a:prstClr val="white"/>
                  </a:solidFill>
                  <a:latin typeface="Calibri" panose="020F0502020204030204"/>
                </a:rPr>
                <a:t>)</a:t>
              </a:r>
              <a:endParaRPr lang="en-US" sz="900" b="1" dirty="0">
                <a:solidFill>
                  <a:prstClr val="white"/>
                </a:solidFill>
                <a:latin typeface="Calibri" panose="020F0502020204030204"/>
              </a:endParaRPr>
            </a:p>
          </p:txBody>
        </p:sp>
        <p:sp>
          <p:nvSpPr>
            <p:cNvPr id="11" name="Rounded Rectangle 12">
              <a:extLst>
                <a:ext uri="{FF2B5EF4-FFF2-40B4-BE49-F238E27FC236}">
                  <a16:creationId xmlns:a16="http://schemas.microsoft.com/office/drawing/2014/main" id="{0A2918B0-AFE2-47E5-A635-58E36AE9D827}"/>
                </a:ext>
              </a:extLst>
            </p:cNvPr>
            <p:cNvSpPr/>
            <p:nvPr/>
          </p:nvSpPr>
          <p:spPr>
            <a:xfrm>
              <a:off x="1868244" y="2699035"/>
              <a:ext cx="725177" cy="413726"/>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rPr>
                <a:t>Section </a:t>
              </a:r>
              <a:r>
                <a:rPr lang="en-US" sz="900" b="1" dirty="0">
                  <a:solidFill>
                    <a:prstClr val="white"/>
                  </a:solidFill>
                  <a:latin typeface="Calibri" panose="020F0502020204030204"/>
                </a:rPr>
                <a:t>2</a:t>
              </a:r>
              <a:br>
                <a:rPr lang="en-US" sz="900" b="1" dirty="0">
                  <a:solidFill>
                    <a:prstClr val="white"/>
                  </a:solidFill>
                  <a:latin typeface="Calibri" panose="020F0502020204030204"/>
                </a:rPr>
              </a:br>
              <a:r>
                <a:rPr lang="en-US" sz="800" b="1" dirty="0">
                  <a:solidFill>
                    <a:prstClr val="white"/>
                  </a:solidFill>
                </a:rPr>
                <a:t>(CS Governance</a:t>
              </a:r>
              <a:r>
                <a:rPr lang="en-US" sz="800" b="1" dirty="0">
                  <a:solidFill>
                    <a:prstClr val="white"/>
                  </a:solidFill>
                  <a:latin typeface="Calibri" panose="020F0502020204030204"/>
                </a:rPr>
                <a:t>)</a:t>
              </a:r>
              <a:endParaRPr lang="en-US" sz="900" b="1" dirty="0">
                <a:solidFill>
                  <a:prstClr val="white"/>
                </a:solidFill>
                <a:latin typeface="Calibri" panose="020F0502020204030204"/>
              </a:endParaRPr>
            </a:p>
          </p:txBody>
        </p:sp>
        <p:sp>
          <p:nvSpPr>
            <p:cNvPr id="12" name="Rounded Rectangle 45">
              <a:extLst>
                <a:ext uri="{FF2B5EF4-FFF2-40B4-BE49-F238E27FC236}">
                  <a16:creationId xmlns:a16="http://schemas.microsoft.com/office/drawing/2014/main" id="{4ECEB17B-9BFC-4747-821B-975FBCC546CE}"/>
                </a:ext>
              </a:extLst>
            </p:cNvPr>
            <p:cNvSpPr/>
            <p:nvPr/>
          </p:nvSpPr>
          <p:spPr>
            <a:xfrm>
              <a:off x="2695802" y="2699035"/>
              <a:ext cx="725177" cy="413726"/>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rPr>
                <a:t>Section </a:t>
              </a:r>
              <a:r>
                <a:rPr lang="en-US" sz="900" b="1" dirty="0">
                  <a:solidFill>
                    <a:prstClr val="white"/>
                  </a:solidFill>
                  <a:latin typeface="Calibri" panose="020F0502020204030204"/>
                </a:rPr>
                <a:t>3</a:t>
              </a:r>
              <a:br>
                <a:rPr lang="en-US" sz="900" b="1" dirty="0">
                  <a:solidFill>
                    <a:prstClr val="white"/>
                  </a:solidFill>
                  <a:latin typeface="Calibri" panose="020F0502020204030204"/>
                </a:rPr>
              </a:br>
              <a:r>
                <a:rPr lang="en-US" sz="800" b="1" dirty="0">
                  <a:solidFill>
                    <a:prstClr val="white"/>
                  </a:solidFill>
                </a:rPr>
                <a:t>(CS Engineering</a:t>
              </a:r>
              <a:r>
                <a:rPr lang="en-US" sz="800" b="1" dirty="0">
                  <a:solidFill>
                    <a:prstClr val="white"/>
                  </a:solidFill>
                  <a:latin typeface="Calibri" panose="020F0502020204030204"/>
                </a:rPr>
                <a:t>)</a:t>
              </a:r>
              <a:endParaRPr lang="en-US" sz="900" b="1" dirty="0">
                <a:solidFill>
                  <a:prstClr val="white"/>
                </a:solidFill>
                <a:latin typeface="Calibri" panose="020F0502020204030204"/>
              </a:endParaRPr>
            </a:p>
          </p:txBody>
        </p:sp>
        <p:sp>
          <p:nvSpPr>
            <p:cNvPr id="13" name="Rounded Rectangle 46">
              <a:extLst>
                <a:ext uri="{FF2B5EF4-FFF2-40B4-BE49-F238E27FC236}">
                  <a16:creationId xmlns:a16="http://schemas.microsoft.com/office/drawing/2014/main" id="{96071882-E7C6-42D0-BBD8-F40180EB2040}"/>
                </a:ext>
              </a:extLst>
            </p:cNvPr>
            <p:cNvSpPr/>
            <p:nvPr/>
          </p:nvSpPr>
          <p:spPr>
            <a:xfrm>
              <a:off x="3523361" y="2699035"/>
              <a:ext cx="725177" cy="413726"/>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rPr>
                <a:t>Section </a:t>
              </a:r>
              <a:r>
                <a:rPr lang="en-US" sz="900" b="1" dirty="0">
                  <a:solidFill>
                    <a:prstClr val="white"/>
                  </a:solidFill>
                  <a:latin typeface="Calibri" panose="020F0502020204030204"/>
                </a:rPr>
                <a:t>4</a:t>
              </a:r>
              <a:br>
                <a:rPr lang="en-US" sz="900" b="1" dirty="0">
                  <a:solidFill>
                    <a:prstClr val="white"/>
                  </a:solidFill>
                  <a:latin typeface="Calibri" panose="020F0502020204030204"/>
                </a:rPr>
              </a:br>
              <a:r>
                <a:rPr lang="en-US" sz="800" b="1" dirty="0">
                  <a:solidFill>
                    <a:prstClr val="white"/>
                  </a:solidFill>
                </a:rPr>
                <a:t>(CS Operations</a:t>
              </a:r>
              <a:r>
                <a:rPr lang="en-US" sz="800" b="1" dirty="0">
                  <a:solidFill>
                    <a:prstClr val="white"/>
                  </a:solidFill>
                  <a:latin typeface="Calibri" panose="020F0502020204030204"/>
                </a:rPr>
                <a:t>)</a:t>
              </a:r>
              <a:endParaRPr lang="en-US" sz="900" b="1" dirty="0">
                <a:solidFill>
                  <a:prstClr val="white"/>
                </a:solidFill>
                <a:latin typeface="Calibri" panose="020F0502020204030204"/>
              </a:endParaRPr>
            </a:p>
          </p:txBody>
        </p:sp>
        <p:cxnSp>
          <p:nvCxnSpPr>
            <p:cNvPr id="14" name="Connector: Elbow 13">
              <a:extLst>
                <a:ext uri="{FF2B5EF4-FFF2-40B4-BE49-F238E27FC236}">
                  <a16:creationId xmlns:a16="http://schemas.microsoft.com/office/drawing/2014/main" id="{6203286C-DC82-4D21-BA6B-D9DB32EF2DBC}"/>
                </a:ext>
              </a:extLst>
            </p:cNvPr>
            <p:cNvCxnSpPr>
              <a:cxnSpLocks/>
              <a:stCxn id="9" idx="2"/>
              <a:endCxn id="10" idx="0"/>
            </p:cNvCxnSpPr>
            <p:nvPr/>
          </p:nvCxnSpPr>
          <p:spPr>
            <a:xfrm rot="5400000">
              <a:off x="1934276" y="2008859"/>
              <a:ext cx="159175" cy="1221176"/>
            </a:xfrm>
            <a:prstGeom prst="bent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1DBECEBE-A815-4335-975F-2FDEC7DF5745}"/>
                </a:ext>
              </a:extLst>
            </p:cNvPr>
            <p:cNvCxnSpPr>
              <a:cxnSpLocks/>
              <a:stCxn id="9" idx="2"/>
              <a:endCxn id="11" idx="0"/>
            </p:cNvCxnSpPr>
            <p:nvPr/>
          </p:nvCxnSpPr>
          <p:spPr>
            <a:xfrm rot="5400000">
              <a:off x="2348055" y="2422638"/>
              <a:ext cx="159175" cy="393618"/>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75ED00C6-276F-4393-A113-9B61F015834F}"/>
                </a:ext>
              </a:extLst>
            </p:cNvPr>
            <p:cNvCxnSpPr>
              <a:cxnSpLocks/>
              <a:stCxn id="9" idx="2"/>
              <a:endCxn id="12" idx="0"/>
            </p:cNvCxnSpPr>
            <p:nvPr/>
          </p:nvCxnSpPr>
          <p:spPr>
            <a:xfrm rot="16200000" flipH="1">
              <a:off x="2761834" y="2402477"/>
              <a:ext cx="159175" cy="43394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BF0E07E-3801-407E-8D36-EE4EF825D3BB}"/>
                </a:ext>
              </a:extLst>
            </p:cNvPr>
            <p:cNvCxnSpPr>
              <a:cxnSpLocks/>
              <a:stCxn id="9" idx="2"/>
              <a:endCxn id="13" idx="0"/>
            </p:cNvCxnSpPr>
            <p:nvPr/>
          </p:nvCxnSpPr>
          <p:spPr>
            <a:xfrm rot="16200000" flipH="1">
              <a:off x="3175613" y="1988697"/>
              <a:ext cx="159175" cy="1261499"/>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Rectangle 15">
              <a:extLst>
                <a:ext uri="{FF2B5EF4-FFF2-40B4-BE49-F238E27FC236}">
                  <a16:creationId xmlns:a16="http://schemas.microsoft.com/office/drawing/2014/main" id="{E485B1B6-2292-4A28-801C-2FC108725623}"/>
                </a:ext>
              </a:extLst>
            </p:cNvPr>
            <p:cNvSpPr>
              <a:spLocks noChangeArrowheads="1"/>
            </p:cNvSpPr>
            <p:nvPr/>
          </p:nvSpPr>
          <p:spPr bwMode="gray">
            <a:xfrm>
              <a:off x="2185718" y="3681896"/>
              <a:ext cx="877465" cy="230487"/>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rPr>
                <a:t>CS Department</a:t>
              </a:r>
            </a:p>
          </p:txBody>
        </p:sp>
        <p:sp>
          <p:nvSpPr>
            <p:cNvPr id="19" name="Rounded Rectangle 11">
              <a:extLst>
                <a:ext uri="{FF2B5EF4-FFF2-40B4-BE49-F238E27FC236}">
                  <a16:creationId xmlns:a16="http://schemas.microsoft.com/office/drawing/2014/main" id="{31763F9B-24B5-4A3D-A687-DE2E3293BFE2}"/>
                </a:ext>
              </a:extLst>
            </p:cNvPr>
            <p:cNvSpPr/>
            <p:nvPr/>
          </p:nvSpPr>
          <p:spPr>
            <a:xfrm>
              <a:off x="942536" y="4071558"/>
              <a:ext cx="599320" cy="278890"/>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rPr>
                <a:t>Section </a:t>
              </a:r>
              <a:r>
                <a:rPr lang="en-US" sz="900" b="1" dirty="0">
                  <a:solidFill>
                    <a:prstClr val="white"/>
                  </a:solidFill>
                  <a:latin typeface="Calibri" panose="020F0502020204030204"/>
                </a:rPr>
                <a:t>1</a:t>
              </a:r>
              <a:br>
                <a:rPr lang="en-US" sz="900" b="1" dirty="0">
                  <a:solidFill>
                    <a:prstClr val="white"/>
                  </a:solidFill>
                  <a:latin typeface="Calibri" panose="020F0502020204030204"/>
                </a:rPr>
              </a:br>
              <a:r>
                <a:rPr lang="en-US" sz="800" b="1" dirty="0">
                  <a:solidFill>
                    <a:prstClr val="white"/>
                  </a:solidFill>
                  <a:latin typeface="Calibri" panose="020F0502020204030204"/>
                </a:rPr>
                <a:t>(Identify)</a:t>
              </a:r>
              <a:endParaRPr lang="en-US" sz="900" b="1" dirty="0">
                <a:solidFill>
                  <a:prstClr val="white"/>
                </a:solidFill>
                <a:latin typeface="Calibri" panose="020F0502020204030204"/>
              </a:endParaRPr>
            </a:p>
          </p:txBody>
        </p:sp>
        <p:sp>
          <p:nvSpPr>
            <p:cNvPr id="20" name="Rounded Rectangle 12">
              <a:extLst>
                <a:ext uri="{FF2B5EF4-FFF2-40B4-BE49-F238E27FC236}">
                  <a16:creationId xmlns:a16="http://schemas.microsoft.com/office/drawing/2014/main" id="{02233D9E-04E6-4D6E-A4ED-919EA6F791DC}"/>
                </a:ext>
              </a:extLst>
            </p:cNvPr>
            <p:cNvSpPr/>
            <p:nvPr/>
          </p:nvSpPr>
          <p:spPr>
            <a:xfrm>
              <a:off x="1634988" y="4071558"/>
              <a:ext cx="599320" cy="278890"/>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rPr>
                <a:t>Section </a:t>
              </a:r>
              <a:r>
                <a:rPr lang="en-US" sz="900" b="1" dirty="0">
                  <a:solidFill>
                    <a:prstClr val="white"/>
                  </a:solidFill>
                  <a:latin typeface="Calibri" panose="020F0502020204030204"/>
                </a:rPr>
                <a:t>2</a:t>
              </a:r>
              <a:br>
                <a:rPr lang="en-US" sz="900" b="1" dirty="0">
                  <a:solidFill>
                    <a:prstClr val="white"/>
                  </a:solidFill>
                  <a:latin typeface="Calibri" panose="020F0502020204030204"/>
                </a:rPr>
              </a:br>
              <a:r>
                <a:rPr lang="en-US" sz="800" b="1" dirty="0">
                  <a:solidFill>
                    <a:prstClr val="white"/>
                  </a:solidFill>
                  <a:latin typeface="Calibri" panose="020F0502020204030204"/>
                </a:rPr>
                <a:t>(Protect)</a:t>
              </a:r>
              <a:endParaRPr lang="en-US" sz="900" b="1" dirty="0">
                <a:solidFill>
                  <a:prstClr val="white"/>
                </a:solidFill>
                <a:latin typeface="Calibri" panose="020F0502020204030204"/>
              </a:endParaRPr>
            </a:p>
          </p:txBody>
        </p:sp>
        <p:sp>
          <p:nvSpPr>
            <p:cNvPr id="21" name="Rounded Rectangle 45">
              <a:extLst>
                <a:ext uri="{FF2B5EF4-FFF2-40B4-BE49-F238E27FC236}">
                  <a16:creationId xmlns:a16="http://schemas.microsoft.com/office/drawing/2014/main" id="{FE627EBC-12AD-41B7-8500-39E85DA00C2E}"/>
                </a:ext>
              </a:extLst>
            </p:cNvPr>
            <p:cNvSpPr/>
            <p:nvPr/>
          </p:nvSpPr>
          <p:spPr>
            <a:xfrm>
              <a:off x="2327439" y="4071558"/>
              <a:ext cx="599320" cy="278890"/>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rPr>
                <a:t>Section </a:t>
              </a:r>
              <a:r>
                <a:rPr lang="en-US" sz="900" b="1" dirty="0">
                  <a:solidFill>
                    <a:prstClr val="white"/>
                  </a:solidFill>
                  <a:latin typeface="Calibri" panose="020F0502020204030204"/>
                </a:rPr>
                <a:t>3</a:t>
              </a:r>
              <a:br>
                <a:rPr lang="en-US" sz="900" b="1" dirty="0">
                  <a:solidFill>
                    <a:prstClr val="white"/>
                  </a:solidFill>
                  <a:latin typeface="Calibri" panose="020F0502020204030204"/>
                </a:rPr>
              </a:br>
              <a:r>
                <a:rPr lang="en-US" sz="800" b="1" dirty="0">
                  <a:solidFill>
                    <a:prstClr val="white"/>
                  </a:solidFill>
                  <a:latin typeface="Calibri" panose="020F0502020204030204"/>
                </a:rPr>
                <a:t>(Detect)</a:t>
              </a:r>
              <a:endParaRPr lang="en-US" sz="900" b="1" dirty="0">
                <a:solidFill>
                  <a:prstClr val="white"/>
                </a:solidFill>
                <a:latin typeface="Calibri" panose="020F0502020204030204"/>
              </a:endParaRPr>
            </a:p>
          </p:txBody>
        </p:sp>
        <p:sp>
          <p:nvSpPr>
            <p:cNvPr id="22" name="Rounded Rectangle 46">
              <a:extLst>
                <a:ext uri="{FF2B5EF4-FFF2-40B4-BE49-F238E27FC236}">
                  <a16:creationId xmlns:a16="http://schemas.microsoft.com/office/drawing/2014/main" id="{3388C018-3356-43C1-B19E-6F31D0EDBCCC}"/>
                </a:ext>
              </a:extLst>
            </p:cNvPr>
            <p:cNvSpPr/>
            <p:nvPr/>
          </p:nvSpPr>
          <p:spPr>
            <a:xfrm>
              <a:off x="3019891" y="4071558"/>
              <a:ext cx="599320" cy="278890"/>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wrap="none" lIns="0" rIns="0" anchor="ctr"/>
            <a:lstStyle/>
            <a:p>
              <a:pPr algn="ctr" defTabSz="844083">
                <a:defRPr/>
              </a:pPr>
              <a:r>
                <a:rPr lang="en-US" sz="900" b="1" dirty="0">
                  <a:solidFill>
                    <a:prstClr val="white"/>
                  </a:solidFill>
                </a:rPr>
                <a:t>Section </a:t>
              </a:r>
              <a:r>
                <a:rPr lang="en-US" sz="900" b="1" dirty="0">
                  <a:solidFill>
                    <a:prstClr val="white"/>
                  </a:solidFill>
                  <a:latin typeface="Calibri" panose="020F0502020204030204"/>
                </a:rPr>
                <a:t>4</a:t>
              </a:r>
              <a:br>
                <a:rPr lang="en-US" sz="900" b="1" dirty="0">
                  <a:solidFill>
                    <a:prstClr val="white"/>
                  </a:solidFill>
                  <a:latin typeface="Calibri" panose="020F0502020204030204"/>
                </a:rPr>
              </a:br>
              <a:r>
                <a:rPr lang="en-US" sz="800" b="1" dirty="0">
                  <a:solidFill>
                    <a:prstClr val="white"/>
                  </a:solidFill>
                  <a:latin typeface="Calibri" panose="020F0502020204030204"/>
                </a:rPr>
                <a:t>(Respond)</a:t>
              </a:r>
              <a:endParaRPr lang="en-US" sz="900" b="1" dirty="0">
                <a:solidFill>
                  <a:prstClr val="white"/>
                </a:solidFill>
                <a:latin typeface="Calibri" panose="020F0502020204030204"/>
              </a:endParaRPr>
            </a:p>
          </p:txBody>
        </p:sp>
        <p:cxnSp>
          <p:nvCxnSpPr>
            <p:cNvPr id="23" name="Connector: Elbow 22">
              <a:extLst>
                <a:ext uri="{FF2B5EF4-FFF2-40B4-BE49-F238E27FC236}">
                  <a16:creationId xmlns:a16="http://schemas.microsoft.com/office/drawing/2014/main" id="{E620BB75-E3EC-4C70-B612-553998AC21DA}"/>
                </a:ext>
              </a:extLst>
            </p:cNvPr>
            <p:cNvCxnSpPr>
              <a:stCxn id="18" idx="2"/>
              <a:endCxn id="19" idx="0"/>
            </p:cNvCxnSpPr>
            <p:nvPr/>
          </p:nvCxnSpPr>
          <p:spPr>
            <a:xfrm rot="5400000">
              <a:off x="1853736" y="3300843"/>
              <a:ext cx="159175" cy="1382254"/>
            </a:xfrm>
            <a:prstGeom prst="bent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592E37D-F8C3-437B-802E-5CC38B5A4769}"/>
                </a:ext>
              </a:extLst>
            </p:cNvPr>
            <p:cNvCxnSpPr>
              <a:cxnSpLocks/>
              <a:stCxn id="18" idx="2"/>
              <a:endCxn id="20" idx="0"/>
            </p:cNvCxnSpPr>
            <p:nvPr/>
          </p:nvCxnSpPr>
          <p:spPr>
            <a:xfrm rot="5400000">
              <a:off x="2199962" y="3647068"/>
              <a:ext cx="159175" cy="689803"/>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Connector: Elbow 91">
              <a:extLst>
                <a:ext uri="{FF2B5EF4-FFF2-40B4-BE49-F238E27FC236}">
                  <a16:creationId xmlns:a16="http://schemas.microsoft.com/office/drawing/2014/main" id="{B7A580DA-0A2F-4431-962B-DADE35FB54A7}"/>
                </a:ext>
              </a:extLst>
            </p:cNvPr>
            <p:cNvCxnSpPr>
              <a:cxnSpLocks/>
              <a:stCxn id="18" idx="2"/>
              <a:endCxn id="21" idx="0"/>
            </p:cNvCxnSpPr>
            <p:nvPr/>
          </p:nvCxnSpPr>
          <p:spPr>
            <a:xfrm>
              <a:off x="2624451" y="3912383"/>
              <a:ext cx="2648" cy="159175"/>
            </a:xfrm>
            <a:prstGeom prst="straightConnector1">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EAE984-5E54-4E10-9CC0-648FE4E3F667}"/>
                </a:ext>
              </a:extLst>
            </p:cNvPr>
            <p:cNvCxnSpPr>
              <a:cxnSpLocks/>
              <a:stCxn id="18" idx="2"/>
              <a:endCxn id="22" idx="0"/>
            </p:cNvCxnSpPr>
            <p:nvPr/>
          </p:nvCxnSpPr>
          <p:spPr>
            <a:xfrm rot="16200000" flipH="1">
              <a:off x="2892414" y="3644420"/>
              <a:ext cx="159175" cy="695100"/>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Rectangle 15">
              <a:extLst>
                <a:ext uri="{FF2B5EF4-FFF2-40B4-BE49-F238E27FC236}">
                  <a16:creationId xmlns:a16="http://schemas.microsoft.com/office/drawing/2014/main" id="{7728163F-87E5-44D4-AF47-935AC6F8504C}"/>
                </a:ext>
              </a:extLst>
            </p:cNvPr>
            <p:cNvSpPr>
              <a:spLocks noChangeArrowheads="1"/>
            </p:cNvSpPr>
            <p:nvPr/>
          </p:nvSpPr>
          <p:spPr bwMode="gray">
            <a:xfrm>
              <a:off x="2185718" y="4824005"/>
              <a:ext cx="877465" cy="230487"/>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rPr>
                <a:t>CS Department</a:t>
              </a:r>
            </a:p>
          </p:txBody>
        </p:sp>
        <p:sp>
          <p:nvSpPr>
            <p:cNvPr id="28" name="Rounded Rectangle 11">
              <a:extLst>
                <a:ext uri="{FF2B5EF4-FFF2-40B4-BE49-F238E27FC236}">
                  <a16:creationId xmlns:a16="http://schemas.microsoft.com/office/drawing/2014/main" id="{4169EE17-05B5-45D8-8405-5F8DFADAB7AF}"/>
                </a:ext>
              </a:extLst>
            </p:cNvPr>
            <p:cNvSpPr/>
            <p:nvPr/>
          </p:nvSpPr>
          <p:spPr>
            <a:xfrm>
              <a:off x="1393591" y="5226367"/>
              <a:ext cx="861519" cy="162131"/>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latin typeface="Calibri" panose="020F0502020204030204"/>
                </a:rPr>
                <a:t>Section 1</a:t>
              </a:r>
            </a:p>
          </p:txBody>
        </p:sp>
        <p:sp>
          <p:nvSpPr>
            <p:cNvPr id="29" name="Rounded Rectangle 45">
              <a:extLst>
                <a:ext uri="{FF2B5EF4-FFF2-40B4-BE49-F238E27FC236}">
                  <a16:creationId xmlns:a16="http://schemas.microsoft.com/office/drawing/2014/main" id="{5BB60A63-9920-47BE-9665-A9F0CB74FA5D}"/>
                </a:ext>
              </a:extLst>
            </p:cNvPr>
            <p:cNvSpPr/>
            <p:nvPr/>
          </p:nvSpPr>
          <p:spPr>
            <a:xfrm>
              <a:off x="3042203" y="5226367"/>
              <a:ext cx="861519" cy="162131"/>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900" b="1" dirty="0">
                  <a:solidFill>
                    <a:prstClr val="white"/>
                  </a:solidFill>
                  <a:latin typeface="Calibri" panose="020F0502020204030204"/>
                </a:rPr>
                <a:t>Section 2</a:t>
              </a:r>
            </a:p>
          </p:txBody>
        </p:sp>
        <p:cxnSp>
          <p:nvCxnSpPr>
            <p:cNvPr id="30" name="Connector: Elbow 29">
              <a:extLst>
                <a:ext uri="{FF2B5EF4-FFF2-40B4-BE49-F238E27FC236}">
                  <a16:creationId xmlns:a16="http://schemas.microsoft.com/office/drawing/2014/main" id="{5C714F49-50B2-47D5-AB3F-F4ED56460785}"/>
                </a:ext>
              </a:extLst>
            </p:cNvPr>
            <p:cNvCxnSpPr>
              <a:cxnSpLocks/>
              <a:stCxn id="27" idx="2"/>
              <a:endCxn id="28" idx="0"/>
            </p:cNvCxnSpPr>
            <p:nvPr/>
          </p:nvCxnSpPr>
          <p:spPr>
            <a:xfrm rot="5400000">
              <a:off x="2138464" y="4740379"/>
              <a:ext cx="171875" cy="800100"/>
            </a:xfrm>
            <a:prstGeom prst="bentConnector3">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AC797B8F-D1B0-4AC0-973F-84DA598FAD59}"/>
                </a:ext>
              </a:extLst>
            </p:cNvPr>
            <p:cNvCxnSpPr>
              <a:cxnSpLocks/>
              <a:stCxn id="27" idx="2"/>
              <a:endCxn id="29" idx="0"/>
            </p:cNvCxnSpPr>
            <p:nvPr/>
          </p:nvCxnSpPr>
          <p:spPr>
            <a:xfrm rot="16200000" flipH="1">
              <a:off x="2962769" y="4716173"/>
              <a:ext cx="171875" cy="848512"/>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Rounded Rectangle 11">
              <a:extLst>
                <a:ext uri="{FF2B5EF4-FFF2-40B4-BE49-F238E27FC236}">
                  <a16:creationId xmlns:a16="http://schemas.microsoft.com/office/drawing/2014/main" id="{F954B585-F92C-4184-98D2-7C102E51F342}"/>
                </a:ext>
              </a:extLst>
            </p:cNvPr>
            <p:cNvSpPr/>
            <p:nvPr/>
          </p:nvSpPr>
          <p:spPr>
            <a:xfrm>
              <a:off x="1040686" y="5491620"/>
              <a:ext cx="725177" cy="278890"/>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800" b="1" dirty="0">
                  <a:solidFill>
                    <a:prstClr val="white"/>
                  </a:solidFill>
                </a:rPr>
                <a:t>Functional Resp. </a:t>
              </a:r>
              <a:r>
                <a:rPr lang="en-US" sz="900" b="1" dirty="0">
                  <a:solidFill>
                    <a:prstClr val="white"/>
                  </a:solidFill>
                  <a:latin typeface="Calibri" panose="020F0502020204030204"/>
                </a:rPr>
                <a:t>1</a:t>
              </a:r>
              <a:br>
                <a:rPr lang="en-US" sz="900" b="1" dirty="0">
                  <a:solidFill>
                    <a:prstClr val="white"/>
                  </a:solidFill>
                  <a:latin typeface="Calibri" panose="020F0502020204030204"/>
                </a:rPr>
              </a:br>
              <a:r>
                <a:rPr lang="en-US" sz="800" b="1" dirty="0">
                  <a:solidFill>
                    <a:prstClr val="white"/>
                  </a:solidFill>
                  <a:latin typeface="Calibri" panose="020F0502020204030204"/>
                </a:rPr>
                <a:t>(CS Strategy)</a:t>
              </a:r>
              <a:endParaRPr lang="en-US" sz="900" b="1" dirty="0">
                <a:solidFill>
                  <a:prstClr val="white"/>
                </a:solidFill>
                <a:latin typeface="Calibri" panose="020F0502020204030204"/>
              </a:endParaRPr>
            </a:p>
          </p:txBody>
        </p:sp>
        <p:sp>
          <p:nvSpPr>
            <p:cNvPr id="33" name="Rounded Rectangle 12">
              <a:extLst>
                <a:ext uri="{FF2B5EF4-FFF2-40B4-BE49-F238E27FC236}">
                  <a16:creationId xmlns:a16="http://schemas.microsoft.com/office/drawing/2014/main" id="{9A023E4E-6377-4FFC-9824-036A3088A069}"/>
                </a:ext>
              </a:extLst>
            </p:cNvPr>
            <p:cNvSpPr/>
            <p:nvPr/>
          </p:nvSpPr>
          <p:spPr>
            <a:xfrm>
              <a:off x="1868244" y="5491620"/>
              <a:ext cx="725177" cy="278890"/>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800" b="1" dirty="0">
                  <a:solidFill>
                    <a:prstClr val="white"/>
                  </a:solidFill>
                </a:rPr>
                <a:t>Functional Resp.</a:t>
              </a:r>
              <a:r>
                <a:rPr lang="en-US" sz="900" b="1" dirty="0">
                  <a:solidFill>
                    <a:prstClr val="white"/>
                  </a:solidFill>
                </a:rPr>
                <a:t> </a:t>
              </a:r>
              <a:r>
                <a:rPr lang="en-US" sz="900" b="1" dirty="0">
                  <a:solidFill>
                    <a:prstClr val="white"/>
                  </a:solidFill>
                  <a:latin typeface="Calibri" panose="020F0502020204030204"/>
                </a:rPr>
                <a:t>2</a:t>
              </a:r>
              <a:br>
                <a:rPr lang="en-US" sz="900" b="1" dirty="0">
                  <a:solidFill>
                    <a:prstClr val="white"/>
                  </a:solidFill>
                  <a:latin typeface="Calibri" panose="020F0502020204030204"/>
                </a:rPr>
              </a:br>
              <a:r>
                <a:rPr lang="en-US" sz="800" b="1" dirty="0">
                  <a:solidFill>
                    <a:prstClr val="white"/>
                  </a:solidFill>
                  <a:latin typeface="Calibri" panose="020F0502020204030204"/>
                </a:rPr>
                <a:t>(CS Governance)</a:t>
              </a:r>
              <a:endParaRPr lang="en-US" sz="900" b="1" dirty="0">
                <a:solidFill>
                  <a:prstClr val="white"/>
                </a:solidFill>
                <a:latin typeface="Calibri" panose="020F0502020204030204"/>
              </a:endParaRPr>
            </a:p>
          </p:txBody>
        </p:sp>
        <p:sp>
          <p:nvSpPr>
            <p:cNvPr id="34" name="Rounded Rectangle 45">
              <a:extLst>
                <a:ext uri="{FF2B5EF4-FFF2-40B4-BE49-F238E27FC236}">
                  <a16:creationId xmlns:a16="http://schemas.microsoft.com/office/drawing/2014/main" id="{7716E4FA-52C0-4763-9BB3-6274552E0ED1}"/>
                </a:ext>
              </a:extLst>
            </p:cNvPr>
            <p:cNvSpPr/>
            <p:nvPr/>
          </p:nvSpPr>
          <p:spPr>
            <a:xfrm>
              <a:off x="2695802" y="5491620"/>
              <a:ext cx="725177" cy="278890"/>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800" b="1" dirty="0">
                  <a:solidFill>
                    <a:prstClr val="white"/>
                  </a:solidFill>
                </a:rPr>
                <a:t>Functional Resp. </a:t>
              </a:r>
              <a:r>
                <a:rPr lang="en-US" sz="900" b="1" dirty="0">
                  <a:solidFill>
                    <a:prstClr val="white"/>
                  </a:solidFill>
                  <a:latin typeface="Calibri" panose="020F0502020204030204"/>
                </a:rPr>
                <a:t>3</a:t>
              </a:r>
              <a:br>
                <a:rPr lang="en-US" sz="900" b="1" dirty="0">
                  <a:solidFill>
                    <a:prstClr val="white"/>
                  </a:solidFill>
                  <a:latin typeface="Calibri" panose="020F0502020204030204"/>
                </a:rPr>
              </a:br>
              <a:r>
                <a:rPr lang="en-US" sz="800" b="1" dirty="0">
                  <a:solidFill>
                    <a:prstClr val="white"/>
                  </a:solidFill>
                  <a:latin typeface="Calibri" panose="020F0502020204030204"/>
                </a:rPr>
                <a:t>(CS Engineering)</a:t>
              </a:r>
              <a:endParaRPr lang="en-US" sz="900" b="1" dirty="0">
                <a:solidFill>
                  <a:prstClr val="white"/>
                </a:solidFill>
                <a:latin typeface="Calibri" panose="020F0502020204030204"/>
              </a:endParaRPr>
            </a:p>
          </p:txBody>
        </p:sp>
        <p:sp>
          <p:nvSpPr>
            <p:cNvPr id="35" name="Rounded Rectangle 46">
              <a:extLst>
                <a:ext uri="{FF2B5EF4-FFF2-40B4-BE49-F238E27FC236}">
                  <a16:creationId xmlns:a16="http://schemas.microsoft.com/office/drawing/2014/main" id="{6775D8A2-E5C6-4373-AAEC-125E4273FCFB}"/>
                </a:ext>
              </a:extLst>
            </p:cNvPr>
            <p:cNvSpPr/>
            <p:nvPr/>
          </p:nvSpPr>
          <p:spPr>
            <a:xfrm>
              <a:off x="3523361" y="5491620"/>
              <a:ext cx="725177" cy="278890"/>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lIns="0" rIns="0" anchor="ctr"/>
            <a:lstStyle/>
            <a:p>
              <a:pPr algn="ctr" defTabSz="844083">
                <a:defRPr/>
              </a:pPr>
              <a:r>
                <a:rPr lang="en-US" sz="800" b="1" dirty="0">
                  <a:solidFill>
                    <a:prstClr val="white"/>
                  </a:solidFill>
                </a:rPr>
                <a:t>Functional Resp.</a:t>
              </a:r>
              <a:r>
                <a:rPr lang="en-US" sz="900" b="1" dirty="0">
                  <a:solidFill>
                    <a:prstClr val="white"/>
                  </a:solidFill>
                </a:rPr>
                <a:t> </a:t>
              </a:r>
              <a:r>
                <a:rPr lang="en-US" sz="900" b="1" dirty="0">
                  <a:solidFill>
                    <a:prstClr val="white"/>
                  </a:solidFill>
                  <a:latin typeface="Calibri" panose="020F0502020204030204"/>
                </a:rPr>
                <a:t>4</a:t>
              </a:r>
              <a:br>
                <a:rPr lang="en-US" sz="900" b="1" dirty="0">
                  <a:solidFill>
                    <a:prstClr val="white"/>
                  </a:solidFill>
                  <a:latin typeface="Calibri" panose="020F0502020204030204"/>
                </a:rPr>
              </a:br>
              <a:r>
                <a:rPr lang="en-US" sz="800" b="1" dirty="0">
                  <a:solidFill>
                    <a:prstClr val="white"/>
                  </a:solidFill>
                  <a:latin typeface="Calibri" panose="020F0502020204030204"/>
                </a:rPr>
                <a:t>(CS Operations)</a:t>
              </a:r>
              <a:endParaRPr lang="en-US" sz="900" b="1" dirty="0">
                <a:solidFill>
                  <a:prstClr val="white"/>
                </a:solidFill>
                <a:latin typeface="Calibri" panose="020F0502020204030204"/>
              </a:endParaRPr>
            </a:p>
          </p:txBody>
        </p:sp>
        <p:sp>
          <p:nvSpPr>
            <p:cNvPr id="36" name="Rectangle 35">
              <a:extLst>
                <a:ext uri="{FF2B5EF4-FFF2-40B4-BE49-F238E27FC236}">
                  <a16:creationId xmlns:a16="http://schemas.microsoft.com/office/drawing/2014/main" id="{8BB482FB-C65E-4A4C-9B11-F640709F7A5C}"/>
                </a:ext>
              </a:extLst>
            </p:cNvPr>
            <p:cNvSpPr/>
            <p:nvPr/>
          </p:nvSpPr>
          <p:spPr>
            <a:xfrm>
              <a:off x="1024249" y="5462406"/>
              <a:ext cx="1600200" cy="502920"/>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8288" numCol="1" spcCol="0" rtlCol="0" fromWordArt="0" anchor="b" anchorCtr="0" forceAA="0" compatLnSpc="1">
              <a:prstTxWarp prst="textNoShape">
                <a:avLst/>
              </a:prstTxWarp>
              <a:noAutofit/>
            </a:bodyPr>
            <a:lstStyle/>
            <a:p>
              <a:pPr algn="ctr">
                <a:defRPr/>
              </a:pPr>
              <a:r>
                <a:rPr lang="en-US" sz="900" b="1" i="1" dirty="0">
                  <a:solidFill>
                    <a:srgbClr val="000000"/>
                  </a:solidFill>
                  <a:latin typeface="Calibri" panose="020F0502020204030204"/>
                </a:rPr>
                <a:t>Mgmt. &amp; Governance</a:t>
              </a:r>
            </a:p>
          </p:txBody>
        </p:sp>
        <p:sp>
          <p:nvSpPr>
            <p:cNvPr id="37" name="Rectangle 36">
              <a:extLst>
                <a:ext uri="{FF2B5EF4-FFF2-40B4-BE49-F238E27FC236}">
                  <a16:creationId xmlns:a16="http://schemas.microsoft.com/office/drawing/2014/main" id="{A0C27043-1DFE-4F4A-9BEF-59F17D960E81}"/>
                </a:ext>
              </a:extLst>
            </p:cNvPr>
            <p:cNvSpPr/>
            <p:nvPr/>
          </p:nvSpPr>
          <p:spPr>
            <a:xfrm>
              <a:off x="2672861" y="5462406"/>
              <a:ext cx="1600200" cy="502920"/>
            </a:xfrm>
            <a:prstGeom prst="rect">
              <a:avLst/>
            </a:prstGeom>
            <a:noFill/>
            <a:ln w="9525">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18288" numCol="1" spcCol="0" rtlCol="0" fromWordArt="0" anchor="b" anchorCtr="0" forceAA="0" compatLnSpc="1">
              <a:prstTxWarp prst="textNoShape">
                <a:avLst/>
              </a:prstTxWarp>
              <a:noAutofit/>
            </a:bodyPr>
            <a:lstStyle/>
            <a:p>
              <a:pPr algn="ctr">
                <a:defRPr/>
              </a:pPr>
              <a:r>
                <a:rPr lang="en-US" sz="900" b="1" i="1" dirty="0">
                  <a:solidFill>
                    <a:srgbClr val="000000"/>
                  </a:solidFill>
                  <a:latin typeface="Calibri" panose="020F0502020204030204"/>
                </a:rPr>
                <a:t>Tech &amp; Operations</a:t>
              </a:r>
            </a:p>
          </p:txBody>
        </p:sp>
        <p:cxnSp>
          <p:nvCxnSpPr>
            <p:cNvPr id="38" name="Connector: Elbow 37">
              <a:extLst>
                <a:ext uri="{FF2B5EF4-FFF2-40B4-BE49-F238E27FC236}">
                  <a16:creationId xmlns:a16="http://schemas.microsoft.com/office/drawing/2014/main" id="{96396B46-933C-438B-884C-20BE2D8FFA1A}"/>
                </a:ext>
              </a:extLst>
            </p:cNvPr>
            <p:cNvCxnSpPr>
              <a:cxnSpLocks/>
              <a:stCxn id="28" idx="2"/>
              <a:endCxn id="32" idx="0"/>
            </p:cNvCxnSpPr>
            <p:nvPr/>
          </p:nvCxnSpPr>
          <p:spPr>
            <a:xfrm rot="5400000">
              <a:off x="1562252" y="5229520"/>
              <a:ext cx="103123" cy="421076"/>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F2B20AA-4992-4517-B769-498DE3DB52FF}"/>
                </a:ext>
              </a:extLst>
            </p:cNvPr>
            <p:cNvCxnSpPr>
              <a:cxnSpLocks/>
              <a:stCxn id="28" idx="2"/>
              <a:endCxn id="33" idx="0"/>
            </p:cNvCxnSpPr>
            <p:nvPr/>
          </p:nvCxnSpPr>
          <p:spPr>
            <a:xfrm rot="16200000" flipH="1">
              <a:off x="1976031" y="5236817"/>
              <a:ext cx="103123" cy="406482"/>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336F514-F55D-45C6-89E5-705ADDA96E2E}"/>
                </a:ext>
              </a:extLst>
            </p:cNvPr>
            <p:cNvCxnSpPr>
              <a:cxnSpLocks/>
              <a:stCxn id="29" idx="2"/>
              <a:endCxn id="35" idx="0"/>
            </p:cNvCxnSpPr>
            <p:nvPr/>
          </p:nvCxnSpPr>
          <p:spPr>
            <a:xfrm rot="16200000" flipH="1">
              <a:off x="3627895" y="5233565"/>
              <a:ext cx="103123" cy="412987"/>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D2C3E877-D33D-4A93-AA0E-994A34563299}"/>
                </a:ext>
              </a:extLst>
            </p:cNvPr>
            <p:cNvCxnSpPr>
              <a:cxnSpLocks/>
              <a:stCxn id="29" idx="2"/>
              <a:endCxn id="34" idx="0"/>
            </p:cNvCxnSpPr>
            <p:nvPr/>
          </p:nvCxnSpPr>
          <p:spPr>
            <a:xfrm rot="5400000">
              <a:off x="3214116" y="5232772"/>
              <a:ext cx="103123" cy="414572"/>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42" name="Rounded Rectangle 46">
              <a:extLst>
                <a:ext uri="{FF2B5EF4-FFF2-40B4-BE49-F238E27FC236}">
                  <a16:creationId xmlns:a16="http://schemas.microsoft.com/office/drawing/2014/main" id="{C4C6B367-8C44-4FD5-B30E-5606B23D5F54}"/>
                </a:ext>
              </a:extLst>
            </p:cNvPr>
            <p:cNvSpPr/>
            <p:nvPr/>
          </p:nvSpPr>
          <p:spPr>
            <a:xfrm>
              <a:off x="3712343" y="4071558"/>
              <a:ext cx="599320" cy="278890"/>
            </a:xfrm>
            <a:prstGeom prst="rect">
              <a:avLst/>
            </a:prstGeom>
            <a:solidFill>
              <a:schemeClr val="accent2"/>
            </a:solidFill>
            <a:ln w="9525">
              <a:solidFill>
                <a:schemeClr val="accent2"/>
              </a:solidFill>
              <a:miter lim="800000"/>
              <a:headEnd/>
              <a:tailEnd/>
            </a:ln>
            <a:effectLst>
              <a:outerShdw blurRad="63500" sx="102000" sy="102000" algn="ctr" rotWithShape="0">
                <a:prstClr val="black">
                  <a:alpha val="40000"/>
                </a:prstClr>
              </a:outerShdw>
            </a:effectLst>
          </p:spPr>
          <p:txBody>
            <a:bodyPr wrap="none" lIns="0" rIns="0" anchor="ctr"/>
            <a:lstStyle/>
            <a:p>
              <a:pPr algn="ctr" defTabSz="844083">
                <a:defRPr/>
              </a:pPr>
              <a:r>
                <a:rPr lang="en-US" sz="900" b="1" dirty="0">
                  <a:solidFill>
                    <a:prstClr val="white"/>
                  </a:solidFill>
                </a:rPr>
                <a:t>Section </a:t>
              </a:r>
              <a:r>
                <a:rPr lang="en-US" sz="900" b="1" dirty="0">
                  <a:solidFill>
                    <a:prstClr val="white"/>
                  </a:solidFill>
                  <a:latin typeface="Calibri" panose="020F0502020204030204"/>
                </a:rPr>
                <a:t>5</a:t>
              </a:r>
              <a:br>
                <a:rPr lang="en-US" sz="900" b="1" dirty="0">
                  <a:solidFill>
                    <a:prstClr val="white"/>
                  </a:solidFill>
                  <a:latin typeface="Calibri" panose="020F0502020204030204"/>
                </a:rPr>
              </a:br>
              <a:r>
                <a:rPr lang="en-US" sz="800" b="1" dirty="0">
                  <a:solidFill>
                    <a:prstClr val="white"/>
                  </a:solidFill>
                  <a:latin typeface="Calibri" panose="020F0502020204030204"/>
                </a:rPr>
                <a:t>(Recover)</a:t>
              </a:r>
              <a:endParaRPr lang="en-US" sz="900" b="1" dirty="0">
                <a:solidFill>
                  <a:prstClr val="white"/>
                </a:solidFill>
                <a:latin typeface="Calibri" panose="020F0502020204030204"/>
              </a:endParaRPr>
            </a:p>
          </p:txBody>
        </p:sp>
        <p:cxnSp>
          <p:nvCxnSpPr>
            <p:cNvPr id="43" name="Connector: Elbow 42">
              <a:extLst>
                <a:ext uri="{FF2B5EF4-FFF2-40B4-BE49-F238E27FC236}">
                  <a16:creationId xmlns:a16="http://schemas.microsoft.com/office/drawing/2014/main" id="{0FB8B133-741F-403F-A3F4-38A355E80384}"/>
                </a:ext>
              </a:extLst>
            </p:cNvPr>
            <p:cNvCxnSpPr>
              <a:cxnSpLocks/>
              <a:stCxn id="18" idx="2"/>
              <a:endCxn id="42" idx="0"/>
            </p:cNvCxnSpPr>
            <p:nvPr/>
          </p:nvCxnSpPr>
          <p:spPr>
            <a:xfrm rot="16200000" flipH="1">
              <a:off x="3238640" y="3298194"/>
              <a:ext cx="159175" cy="1387552"/>
            </a:xfrm>
            <a:prstGeom prst="bentConnector3">
              <a:avLst>
                <a:gd name="adj1"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7" name="Oval 46">
            <a:extLst>
              <a:ext uri="{FF2B5EF4-FFF2-40B4-BE49-F238E27FC236}">
                <a16:creationId xmlns:a16="http://schemas.microsoft.com/office/drawing/2014/main" id="{639534B2-60B1-4447-97A3-35E9B8992654}"/>
              </a:ext>
            </a:extLst>
          </p:cNvPr>
          <p:cNvSpPr/>
          <p:nvPr/>
        </p:nvSpPr>
        <p:spPr>
          <a:xfrm>
            <a:off x="879536" y="1953845"/>
            <a:ext cx="267755" cy="267755"/>
          </a:xfrm>
          <a:prstGeom prst="ellipse">
            <a:avLst/>
          </a:prstGeom>
          <a:solidFill>
            <a:srgbClr val="C00000"/>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r>
              <a:rPr lang="en-US" sz="1200" b="1" dirty="0">
                <a:solidFill>
                  <a:schemeClr val="bg1"/>
                </a:solidFill>
                <a:latin typeface="Calibri"/>
              </a:rPr>
              <a:t>1</a:t>
            </a:r>
          </a:p>
        </p:txBody>
      </p:sp>
      <p:sp>
        <p:nvSpPr>
          <p:cNvPr id="48" name="Oval 47">
            <a:extLst>
              <a:ext uri="{FF2B5EF4-FFF2-40B4-BE49-F238E27FC236}">
                <a16:creationId xmlns:a16="http://schemas.microsoft.com/office/drawing/2014/main" id="{2BAE4C8F-ED9B-4858-AF87-7FC5F7EB9D70}"/>
              </a:ext>
            </a:extLst>
          </p:cNvPr>
          <p:cNvSpPr/>
          <p:nvPr/>
        </p:nvSpPr>
        <p:spPr>
          <a:xfrm>
            <a:off x="879536" y="3429000"/>
            <a:ext cx="267755" cy="267755"/>
          </a:xfrm>
          <a:prstGeom prst="ellipse">
            <a:avLst/>
          </a:prstGeom>
          <a:solidFill>
            <a:srgbClr val="C00000"/>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r>
              <a:rPr lang="en-US" sz="1200" b="1" dirty="0">
                <a:solidFill>
                  <a:schemeClr val="bg1"/>
                </a:solidFill>
                <a:latin typeface="Calibri"/>
              </a:rPr>
              <a:t>2</a:t>
            </a:r>
          </a:p>
        </p:txBody>
      </p:sp>
      <p:sp>
        <p:nvSpPr>
          <p:cNvPr id="49" name="Oval 48">
            <a:extLst>
              <a:ext uri="{FF2B5EF4-FFF2-40B4-BE49-F238E27FC236}">
                <a16:creationId xmlns:a16="http://schemas.microsoft.com/office/drawing/2014/main" id="{469A073A-AD47-440F-991A-901A6A56C350}"/>
              </a:ext>
            </a:extLst>
          </p:cNvPr>
          <p:cNvSpPr/>
          <p:nvPr/>
        </p:nvSpPr>
        <p:spPr>
          <a:xfrm>
            <a:off x="879536" y="4683906"/>
            <a:ext cx="267755" cy="267755"/>
          </a:xfrm>
          <a:prstGeom prst="ellipse">
            <a:avLst/>
          </a:prstGeom>
          <a:solidFill>
            <a:srgbClr val="C00000"/>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r>
              <a:rPr lang="en-US" sz="1200" b="1" dirty="0">
                <a:solidFill>
                  <a:schemeClr val="bg1"/>
                </a:solidFill>
                <a:latin typeface="Calibri"/>
              </a:rPr>
              <a:t>3</a:t>
            </a:r>
          </a:p>
        </p:txBody>
      </p:sp>
      <p:sp>
        <p:nvSpPr>
          <p:cNvPr id="56" name="Rectangle: Rounded Corners 55">
            <a:extLst>
              <a:ext uri="{FF2B5EF4-FFF2-40B4-BE49-F238E27FC236}">
                <a16:creationId xmlns:a16="http://schemas.microsoft.com/office/drawing/2014/main" id="{6330BD8A-0B32-4E19-821E-A587FA316A09}"/>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1.3</a:t>
            </a:r>
          </a:p>
        </p:txBody>
      </p:sp>
      <p:sp>
        <p:nvSpPr>
          <p:cNvPr id="57" name="TextBox 56">
            <a:extLst>
              <a:ext uri="{FF2B5EF4-FFF2-40B4-BE49-F238E27FC236}">
                <a16:creationId xmlns:a16="http://schemas.microsoft.com/office/drawing/2014/main" id="{F4DF9B4F-FE20-4C18-A186-AEE8BD2D35D5}"/>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Benchmark Cities Comparable to OXAGON and Derive Best Practices and Trends</a:t>
            </a:r>
          </a:p>
        </p:txBody>
      </p:sp>
      <p:sp>
        <p:nvSpPr>
          <p:cNvPr id="60" name="STAMP">
            <a:extLst>
              <a:ext uri="{FF2B5EF4-FFF2-40B4-BE49-F238E27FC236}">
                <a16:creationId xmlns:a16="http://schemas.microsoft.com/office/drawing/2014/main" id="{F01CF94F-2A7E-4581-AA85-FEDDC3F73F08}"/>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61" name="STAMP">
            <a:extLst>
              <a:ext uri="{FF2B5EF4-FFF2-40B4-BE49-F238E27FC236}">
                <a16:creationId xmlns:a16="http://schemas.microsoft.com/office/drawing/2014/main" id="{571AAF4E-0C41-46BE-91D3-FCE493587A49}"/>
              </a:ext>
            </a:extLst>
          </p:cNvPr>
          <p:cNvSpPr txBox="1"/>
          <p:nvPr/>
        </p:nvSpPr>
        <p:spPr>
          <a:xfrm>
            <a:off x="9982200" y="12676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62" name="Text Placeholder 3">
            <a:extLst>
              <a:ext uri="{FF2B5EF4-FFF2-40B4-BE49-F238E27FC236}">
                <a16:creationId xmlns:a16="http://schemas.microsoft.com/office/drawing/2014/main" id="{BA0E0656-8BF0-48AE-BA53-CFFE48C583B2}"/>
              </a:ext>
            </a:extLst>
          </p:cNvPr>
          <p:cNvSpPr txBox="1">
            <a:spLocks/>
          </p:cNvSpPr>
          <p:nvPr/>
        </p:nvSpPr>
        <p:spPr>
          <a:xfrm>
            <a:off x="4337601" y="1112624"/>
            <a:ext cx="3516797" cy="215444"/>
          </a:xfrm>
          <a:prstGeom prst="rect">
            <a:avLst/>
          </a:prstGeom>
        </p:spPr>
        <p:txBody>
          <a:bodyPr vert="horz" wrap="none" lIns="0" tIns="0" rIns="0" bIns="0" rtlCol="0" anchor="t" anchorCtr="0">
            <a:spAutoFit/>
          </a:bodyPr>
          <a:lstStyle>
            <a:lvl1pPr marL="63500" indent="0" algn="ctr" defTabSz="914395">
              <a:lnSpc>
                <a:spcPct val="100000"/>
              </a:lnSpc>
              <a:spcBef>
                <a:spcPts val="600"/>
              </a:spcBef>
              <a:buFont typeface="Arial" charset="0"/>
              <a:buNone/>
              <a:defRPr sz="1400" b="1" cap="none" spc="0" baseline="0">
                <a:latin typeface="Calibri" panose="020F0502020204030204" pitchFamily="34" charset="0"/>
                <a:cs typeface="Calibri" panose="020F0502020204030204" pitchFamily="34" charset="0"/>
              </a:defRPr>
            </a:lvl1pPr>
            <a:lvl2pPr marL="515935" indent="-244474" defTabSz="914395">
              <a:lnSpc>
                <a:spcPct val="100000"/>
              </a:lnSpc>
              <a:spcBef>
                <a:spcPts val="0"/>
              </a:spcBef>
              <a:spcAft>
                <a:spcPts val="0"/>
              </a:spcAft>
              <a:buFont typeface="LucidaGrande" charset="0"/>
              <a:buChar char="-"/>
              <a:tabLst/>
              <a:defRPr sz="1600" i="0">
                <a:latin typeface="Calibri" charset="0"/>
                <a:ea typeface="Calibri" charset="0"/>
                <a:cs typeface="Calibri" charset="0"/>
              </a:defRPr>
            </a:lvl2pPr>
            <a:lvl3pPr marL="11113" indent="0" defTabSz="914395">
              <a:lnSpc>
                <a:spcPct val="100000"/>
              </a:lnSpc>
              <a:spcBef>
                <a:spcPts val="1200"/>
              </a:spcBef>
              <a:buFont typeface="Arial" panose="020B0604020202020204" pitchFamily="34" charset="0"/>
              <a:buNone/>
              <a:tabLst/>
              <a:defRPr sz="1600" b="1" cap="all" spc="100" baseline="0">
                <a:solidFill>
                  <a:schemeClr val="accent2"/>
                </a:solidFill>
              </a:defRPr>
            </a:lvl3pPr>
            <a:lvl4pPr marL="7938" indent="0" defTabSz="914395">
              <a:lnSpc>
                <a:spcPct val="100000"/>
              </a:lnSpc>
              <a:spcBef>
                <a:spcPts val="0"/>
              </a:spcBef>
              <a:buFont typeface=".AppleSystemUIFont" charset="-120"/>
              <a:buNone/>
              <a:tabLst/>
              <a:defRPr sz="1400" i="1">
                <a:latin typeface="Georgia" charset="0"/>
                <a:ea typeface="Georgia" charset="0"/>
                <a:cs typeface="Georgia" charset="0"/>
              </a:defRPr>
            </a:lvl4pPr>
            <a:lvl5pPr marL="11113" indent="0" defTabSz="914395">
              <a:lnSpc>
                <a:spcPct val="100000"/>
              </a:lnSpc>
              <a:spcBef>
                <a:spcPts val="1200"/>
              </a:spcBef>
              <a:buFont typeface="Arial" panose="020B0604020202020204" pitchFamily="34" charset="0"/>
              <a:buNone/>
              <a:tabLst/>
              <a:defRPr sz="1100" i="1">
                <a:latin typeface="Calibri" charset="0"/>
                <a:ea typeface="Calibri" charset="0"/>
                <a:cs typeface="Calibri" charset="0"/>
              </a:defRPr>
            </a:lvl5pPr>
            <a:lvl6pPr marL="0" indent="0" defTabSz="914395">
              <a:lnSpc>
                <a:spcPct val="90000"/>
              </a:lnSpc>
              <a:spcBef>
                <a:spcPts val="500"/>
              </a:spcBef>
              <a:buFontTx/>
              <a:buNone/>
              <a:defRPr sz="1400" i="1">
                <a:solidFill>
                  <a:schemeClr val="accent5"/>
                </a:solidFill>
                <a:latin typeface="Georgia" panose="02040502050405020303" pitchFamily="18" charset="0"/>
              </a:defRPr>
            </a:lvl6pPr>
            <a:lvl7pPr marL="2971783" indent="-228598" defTabSz="914395">
              <a:lnSpc>
                <a:spcPct val="90000"/>
              </a:lnSpc>
              <a:spcBef>
                <a:spcPts val="500"/>
              </a:spcBef>
              <a:buFont typeface="Arial" panose="020B0604020202020204" pitchFamily="34" charset="0"/>
              <a:buChar char="•"/>
            </a:lvl7pPr>
            <a:lvl8pPr marL="3428980" indent="-228598" defTabSz="914395">
              <a:lnSpc>
                <a:spcPct val="90000"/>
              </a:lnSpc>
              <a:spcBef>
                <a:spcPts val="500"/>
              </a:spcBef>
              <a:buFont typeface="Arial" panose="020B0604020202020204" pitchFamily="34" charset="0"/>
              <a:buChar char="•"/>
            </a:lvl8pPr>
            <a:lvl9pPr marL="3886177" indent="-228598" defTabSz="914395">
              <a:lnSpc>
                <a:spcPct val="90000"/>
              </a:lnSpc>
              <a:spcBef>
                <a:spcPts val="500"/>
              </a:spcBef>
              <a:buFont typeface="Arial" panose="020B0604020202020204" pitchFamily="34" charset="0"/>
              <a:buChar char="•"/>
            </a:lvl9pPr>
          </a:lstStyle>
          <a:p>
            <a:r>
              <a:rPr lang="en-US" dirty="0"/>
              <a:t>Cybersecurity Organization Model Assessment</a:t>
            </a:r>
          </a:p>
        </p:txBody>
      </p:sp>
      <p:sp>
        <p:nvSpPr>
          <p:cNvPr id="55" name="Footer Placeholder 2">
            <a:extLst>
              <a:ext uri="{FF2B5EF4-FFF2-40B4-BE49-F238E27FC236}">
                <a16:creationId xmlns:a16="http://schemas.microsoft.com/office/drawing/2014/main" id="{EC440A3F-4215-4876-9898-661C12BE7126}"/>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grpSp>
        <p:nvGrpSpPr>
          <p:cNvPr id="58" name="Group 57">
            <a:extLst>
              <a:ext uri="{FF2B5EF4-FFF2-40B4-BE49-F238E27FC236}">
                <a16:creationId xmlns:a16="http://schemas.microsoft.com/office/drawing/2014/main" id="{35225364-78AD-4EF2-9144-1C740BFE7FFF}"/>
              </a:ext>
            </a:extLst>
          </p:cNvPr>
          <p:cNvGrpSpPr/>
          <p:nvPr/>
        </p:nvGrpSpPr>
        <p:grpSpPr>
          <a:xfrm>
            <a:off x="9753600" y="6496720"/>
            <a:ext cx="1113389" cy="323516"/>
            <a:chOff x="8867302" y="5901647"/>
            <a:chExt cx="1113389" cy="323516"/>
          </a:xfrm>
        </p:grpSpPr>
        <p:pic>
          <p:nvPicPr>
            <p:cNvPr id="59" name="Picture 104" descr="image">
              <a:extLst>
                <a:ext uri="{FF2B5EF4-FFF2-40B4-BE49-F238E27FC236}">
                  <a16:creationId xmlns:a16="http://schemas.microsoft.com/office/drawing/2014/main" id="{CD536AA2-0265-43F6-AAF6-97E1034ADA7E}"/>
                </a:ext>
              </a:extLst>
            </p:cNvPr>
            <p:cNvPicPr>
              <a:picLocks noChangeAspect="1" noChangeArrowheads="1"/>
            </p:cNvPicPr>
            <p:nvPr userDrawn="1"/>
          </p:nvPicPr>
          <p:blipFill rotWithShape="1">
            <a:blip r:embed="rId6" cstate="email">
              <a:extLst>
                <a:ext uri="{28A0092B-C50C-407E-A947-70E740481C1C}">
                  <a14:useLocalDpi xmlns:a14="http://schemas.microsoft.com/office/drawing/2010/main"/>
                </a:ext>
              </a:extLst>
            </a:blip>
            <a:srcRect l="18214" t="9249" r="18739" b="39639"/>
            <a:stretch/>
          </p:blipFill>
          <p:spPr bwMode="auto">
            <a:xfrm>
              <a:off x="8867302" y="5901647"/>
              <a:ext cx="316484" cy="32351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4" descr="image">
              <a:extLst>
                <a:ext uri="{FF2B5EF4-FFF2-40B4-BE49-F238E27FC236}">
                  <a16:creationId xmlns:a16="http://schemas.microsoft.com/office/drawing/2014/main" id="{0F6AFC9D-E7D4-4834-ACBE-46ACE7FA8D0F}"/>
                </a:ext>
              </a:extLst>
            </p:cNvPr>
            <p:cNvPicPr>
              <a:picLocks noChangeAspect="1" noChangeArrowheads="1"/>
            </p:cNvPicPr>
            <p:nvPr userDrawn="1"/>
          </p:nvPicPr>
          <p:blipFill rotWithShape="1">
            <a:blip r:embed="rId7" cstate="email">
              <a:extLst>
                <a:ext uri="{28A0092B-C50C-407E-A947-70E740481C1C}">
                  <a14:useLocalDpi xmlns:a14="http://schemas.microsoft.com/office/drawing/2010/main"/>
                </a:ext>
              </a:extLst>
            </a:blip>
            <a:srcRect l="12609" t="65638" r="11734" b="9913"/>
            <a:stretch/>
          </p:blipFill>
          <p:spPr bwMode="auto">
            <a:xfrm>
              <a:off x="9240607" y="5912619"/>
              <a:ext cx="740084" cy="301573"/>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Rectangle 77">
            <a:extLst>
              <a:ext uri="{FF2B5EF4-FFF2-40B4-BE49-F238E27FC236}">
                <a16:creationId xmlns:a16="http://schemas.microsoft.com/office/drawing/2014/main" id="{10FBE20B-C3FE-4F4C-A5B8-44E301501307}"/>
              </a:ext>
            </a:extLst>
          </p:cNvPr>
          <p:cNvSpPr/>
          <p:nvPr/>
        </p:nvSpPr>
        <p:spPr bwMode="auto">
          <a:xfrm>
            <a:off x="702949" y="194479"/>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A61AC800-4D1A-4DCD-B1E6-17DA4C538696}"/>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0" name="Rectangle 79">
            <a:extLst>
              <a:ext uri="{FF2B5EF4-FFF2-40B4-BE49-F238E27FC236}">
                <a16:creationId xmlns:a16="http://schemas.microsoft.com/office/drawing/2014/main" id="{0102B169-1BEE-4392-A420-BDCD82B80B67}"/>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1" name="Rectangle 80">
            <a:extLst>
              <a:ext uri="{FF2B5EF4-FFF2-40B4-BE49-F238E27FC236}">
                <a16:creationId xmlns:a16="http://schemas.microsoft.com/office/drawing/2014/main" id="{75751FE1-098E-4525-9356-0EB672A40F37}"/>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C3D8901A-B7F5-4C10-8112-A92730D9C210}"/>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3" name="Rectangle 82">
            <a:extLst>
              <a:ext uri="{FF2B5EF4-FFF2-40B4-BE49-F238E27FC236}">
                <a16:creationId xmlns:a16="http://schemas.microsoft.com/office/drawing/2014/main" id="{45D7450C-AF81-4285-9804-F4E86456A582}"/>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4" name="Rectangle 83">
            <a:extLst>
              <a:ext uri="{FF2B5EF4-FFF2-40B4-BE49-F238E27FC236}">
                <a16:creationId xmlns:a16="http://schemas.microsoft.com/office/drawing/2014/main" id="{568137AE-2868-4014-956C-57936E4B4F0C}"/>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5" name="Rectangle 84">
            <a:extLst>
              <a:ext uri="{FF2B5EF4-FFF2-40B4-BE49-F238E27FC236}">
                <a16:creationId xmlns:a16="http://schemas.microsoft.com/office/drawing/2014/main" id="{2B5CE223-CFB2-4EEA-AAFD-D01562AC9962}"/>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6" name="Rectangle 85">
            <a:extLst>
              <a:ext uri="{FF2B5EF4-FFF2-40B4-BE49-F238E27FC236}">
                <a16:creationId xmlns:a16="http://schemas.microsoft.com/office/drawing/2014/main" id="{3EB161D7-72AB-4BA9-A664-867835860833}"/>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7" name="Rectangle 86">
            <a:extLst>
              <a:ext uri="{FF2B5EF4-FFF2-40B4-BE49-F238E27FC236}">
                <a16:creationId xmlns:a16="http://schemas.microsoft.com/office/drawing/2014/main" id="{B15DAF47-95D5-42A9-BF53-12DFB1A5B29E}"/>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88" name="Rectangle 87">
            <a:extLst>
              <a:ext uri="{FF2B5EF4-FFF2-40B4-BE49-F238E27FC236}">
                <a16:creationId xmlns:a16="http://schemas.microsoft.com/office/drawing/2014/main" id="{E8282D0F-CD61-4F78-A4B6-0B8C41619D09}"/>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9" name="Rectangle 88">
            <a:extLst>
              <a:ext uri="{FF2B5EF4-FFF2-40B4-BE49-F238E27FC236}">
                <a16:creationId xmlns:a16="http://schemas.microsoft.com/office/drawing/2014/main" id="{109771F5-6BAB-4C58-BEF1-7C9BAC82298E}"/>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0" name="Rectangle 89">
            <a:extLst>
              <a:ext uri="{FF2B5EF4-FFF2-40B4-BE49-F238E27FC236}">
                <a16:creationId xmlns:a16="http://schemas.microsoft.com/office/drawing/2014/main" id="{0480D20F-368F-47D2-833D-5C8B52EA4461}"/>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1" name="Rectangle 90">
            <a:extLst>
              <a:ext uri="{FF2B5EF4-FFF2-40B4-BE49-F238E27FC236}">
                <a16:creationId xmlns:a16="http://schemas.microsoft.com/office/drawing/2014/main" id="{FBD0E4D4-CD8A-4C77-802E-2D76B21F6B6C}"/>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2" name="Rectangle 91">
            <a:extLst>
              <a:ext uri="{FF2B5EF4-FFF2-40B4-BE49-F238E27FC236}">
                <a16:creationId xmlns:a16="http://schemas.microsoft.com/office/drawing/2014/main" id="{4206859C-840F-4980-B2C6-11F615A6C2EB}"/>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658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Object 41" hidden="1">
            <a:extLst>
              <a:ext uri="{FF2B5EF4-FFF2-40B4-BE49-F238E27FC236}">
                <a16:creationId xmlns:a16="http://schemas.microsoft.com/office/drawing/2014/main" id="{577B9D53-D9C7-4FBA-A153-BF6D92FEB7D6}"/>
              </a:ext>
            </a:extLst>
          </p:cNvPr>
          <p:cNvGraphicFramePr>
            <a:graphicFrameLocks noChangeAspect="1"/>
          </p:cNvGraphicFramePr>
          <p:nvPr>
            <p:custDataLst>
              <p:tags r:id="rId1"/>
            </p:custDataLst>
            <p:extLst>
              <p:ext uri="{D42A27DB-BD31-4B8C-83A1-F6EECF244321}">
                <p14:modId xmlns:p14="http://schemas.microsoft.com/office/powerpoint/2010/main" val="2507314655"/>
              </p:ex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3" imgH="394" progId="TCLayout.ActiveDocument.1">
                  <p:embed/>
                </p:oleObj>
              </mc:Choice>
              <mc:Fallback>
                <p:oleObj name="think-cell Slide" r:id="rId3" imgW="393" imgH="394" progId="TCLayout.ActiveDocument.1">
                  <p:embed/>
                  <p:pic>
                    <p:nvPicPr>
                      <p:cNvPr id="42" name="Object 41" hidden="1">
                        <a:extLst>
                          <a:ext uri="{FF2B5EF4-FFF2-40B4-BE49-F238E27FC236}">
                            <a16:creationId xmlns:a16="http://schemas.microsoft.com/office/drawing/2014/main" id="{577B9D53-D9C7-4FBA-A153-BF6D92FEB7D6}"/>
                          </a:ext>
                        </a:extLst>
                      </p:cNvPr>
                      <p:cNvPicPr/>
                      <p:nvPr/>
                    </p:nvPicPr>
                    <p:blipFill>
                      <a:blip r:embed="rId4"/>
                      <a:stretch>
                        <a:fillRect/>
                      </a:stretch>
                    </p:blipFill>
                    <p:spPr>
                      <a:xfrm>
                        <a:off x="1144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D888E0BD-C225-423E-B5B7-633DC5052633}"/>
              </a:ext>
            </a:extLst>
          </p:cNvPr>
          <p:cNvSpPr>
            <a:spLocks noGrp="1"/>
          </p:cNvSpPr>
          <p:nvPr>
            <p:ph type="title"/>
          </p:nvPr>
        </p:nvSpPr>
        <p:spPr/>
        <p:txBody>
          <a:bodyPr vert="horz"/>
          <a:lstStyle/>
          <a:p>
            <a:r>
              <a:rPr lang="en-US" dirty="0"/>
              <a:t>As such, in order to proactively protect services offered, OXAGON is seeking a consulting partner to assist in the development of its cybersecurity strategy and program development</a:t>
            </a:r>
          </a:p>
        </p:txBody>
      </p:sp>
      <p:sp>
        <p:nvSpPr>
          <p:cNvPr id="4" name="Text Placeholder 3">
            <a:extLst>
              <a:ext uri="{FF2B5EF4-FFF2-40B4-BE49-F238E27FC236}">
                <a16:creationId xmlns:a16="http://schemas.microsoft.com/office/drawing/2014/main" id="{B15E12AB-D798-4659-B23A-12FEA2B7C3D0}"/>
              </a:ext>
            </a:extLst>
          </p:cNvPr>
          <p:cNvSpPr>
            <a:spLocks noGrp="1"/>
          </p:cNvSpPr>
          <p:nvPr>
            <p:ph type="body" sz="quarter" idx="11"/>
          </p:nvPr>
        </p:nvSpPr>
        <p:spPr/>
        <p:txBody>
          <a:bodyPr/>
          <a:lstStyle/>
          <a:p>
            <a:r>
              <a:rPr lang="en-US" dirty="0"/>
              <a:t>RFP Overview</a:t>
            </a:r>
          </a:p>
        </p:txBody>
      </p:sp>
      <p:sp>
        <p:nvSpPr>
          <p:cNvPr id="49" name="Striped Right Arrow 45">
            <a:extLst>
              <a:ext uri="{FF2B5EF4-FFF2-40B4-BE49-F238E27FC236}">
                <a16:creationId xmlns:a16="http://schemas.microsoft.com/office/drawing/2014/main" id="{2C16E899-55C8-4C5C-AE7D-0F3FD109C499}"/>
              </a:ext>
            </a:extLst>
          </p:cNvPr>
          <p:cNvSpPr/>
          <p:nvPr/>
        </p:nvSpPr>
        <p:spPr bwMode="auto">
          <a:xfrm>
            <a:off x="609600" y="3363319"/>
            <a:ext cx="3428999" cy="1249130"/>
          </a:xfrm>
          <a:prstGeom prst="stripedRightArrow">
            <a:avLst>
              <a:gd name="adj1" fmla="val 50000"/>
              <a:gd name="adj2" fmla="val 27295"/>
            </a:avLst>
          </a:prstGeom>
          <a:gradFill flip="none" rotWithShape="1">
            <a:gsLst>
              <a:gs pos="100000">
                <a:schemeClr val="accent1">
                  <a:lumMod val="40000"/>
                  <a:lumOff val="60000"/>
                </a:schemeClr>
              </a:gs>
              <a:gs pos="0">
                <a:schemeClr val="accent1">
                  <a:alpha val="77000"/>
                  <a:lumMod val="18000"/>
                  <a:lumOff val="82000"/>
                </a:schemeClr>
              </a:gs>
            </a:gsLst>
            <a:lin ang="0" scaled="1"/>
            <a:tileRect/>
          </a:gra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51" name="Rectangle 50">
            <a:extLst>
              <a:ext uri="{FF2B5EF4-FFF2-40B4-BE49-F238E27FC236}">
                <a16:creationId xmlns:a16="http://schemas.microsoft.com/office/drawing/2014/main" id="{FA7BBF40-A6E6-44D6-BD68-7E47905EB6F3}"/>
              </a:ext>
            </a:extLst>
          </p:cNvPr>
          <p:cNvSpPr/>
          <p:nvPr/>
        </p:nvSpPr>
        <p:spPr bwMode="auto">
          <a:xfrm>
            <a:off x="1049939" y="3997404"/>
            <a:ext cx="2324079" cy="1453129"/>
          </a:xfrm>
          <a:prstGeom prst="rect">
            <a:avLst/>
          </a:prstGeom>
          <a:solidFill>
            <a:schemeClr val="tx2">
              <a:lumMod val="20000"/>
              <a:lumOff val="80000"/>
            </a:schemeClr>
          </a:solidFill>
          <a:ln>
            <a:noFill/>
          </a:ln>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52" name="Rectangle 51">
            <a:extLst>
              <a:ext uri="{FF2B5EF4-FFF2-40B4-BE49-F238E27FC236}">
                <a16:creationId xmlns:a16="http://schemas.microsoft.com/office/drawing/2014/main" id="{1A0C1E6B-EFBE-4130-B60C-E3D47492DD54}"/>
              </a:ext>
            </a:extLst>
          </p:cNvPr>
          <p:cNvSpPr/>
          <p:nvPr/>
        </p:nvSpPr>
        <p:spPr bwMode="auto">
          <a:xfrm>
            <a:off x="1049939" y="2525238"/>
            <a:ext cx="2324079" cy="1453129"/>
          </a:xfrm>
          <a:prstGeom prst="rect">
            <a:avLst/>
          </a:prstGeom>
          <a:solidFill>
            <a:schemeClr val="bg1">
              <a:lumMod val="95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grpSp>
        <p:nvGrpSpPr>
          <p:cNvPr id="53" name="Group 52">
            <a:extLst>
              <a:ext uri="{FF2B5EF4-FFF2-40B4-BE49-F238E27FC236}">
                <a16:creationId xmlns:a16="http://schemas.microsoft.com/office/drawing/2014/main" id="{B9B49061-0103-4D0B-A77A-F54467D1BCAC}"/>
              </a:ext>
            </a:extLst>
          </p:cNvPr>
          <p:cNvGrpSpPr/>
          <p:nvPr/>
        </p:nvGrpSpPr>
        <p:grpSpPr>
          <a:xfrm>
            <a:off x="1702248" y="3477667"/>
            <a:ext cx="1019460" cy="1020440"/>
            <a:chOff x="1154662" y="3552043"/>
            <a:chExt cx="931476" cy="1010155"/>
          </a:xfrm>
        </p:grpSpPr>
        <p:grpSp>
          <p:nvGrpSpPr>
            <p:cNvPr id="55" name="Group 54">
              <a:extLst>
                <a:ext uri="{FF2B5EF4-FFF2-40B4-BE49-F238E27FC236}">
                  <a16:creationId xmlns:a16="http://schemas.microsoft.com/office/drawing/2014/main" id="{CAEE08EF-3A6B-4F68-AB37-604A5DAA115E}"/>
                </a:ext>
              </a:extLst>
            </p:cNvPr>
            <p:cNvGrpSpPr/>
            <p:nvPr/>
          </p:nvGrpSpPr>
          <p:grpSpPr>
            <a:xfrm rot="16200000" flipV="1">
              <a:off x="1115322" y="3591383"/>
              <a:ext cx="1010155" cy="931476"/>
              <a:chOff x="1108403" y="3516026"/>
              <a:chExt cx="958415" cy="931476"/>
            </a:xfrm>
          </p:grpSpPr>
          <p:sp>
            <p:nvSpPr>
              <p:cNvPr id="58" name="Pie 80">
                <a:extLst>
                  <a:ext uri="{FF2B5EF4-FFF2-40B4-BE49-F238E27FC236}">
                    <a16:creationId xmlns:a16="http://schemas.microsoft.com/office/drawing/2014/main" id="{0AF88C5E-E81E-43E2-8294-4B45A1F059A5}"/>
                  </a:ext>
                </a:extLst>
              </p:cNvPr>
              <p:cNvSpPr/>
              <p:nvPr/>
            </p:nvSpPr>
            <p:spPr bwMode="auto">
              <a:xfrm flipH="1" flipV="1">
                <a:off x="1108403" y="3516026"/>
                <a:ext cx="941772" cy="931476"/>
              </a:xfrm>
              <a:prstGeom prst="pie">
                <a:avLst>
                  <a:gd name="adj1" fmla="val 5440825"/>
                  <a:gd name="adj2" fmla="val 16111019"/>
                </a:avLst>
              </a:prstGeom>
              <a:solidFill>
                <a:srgbClr val="DADADA"/>
              </a:solidFill>
              <a:ln w="28575">
                <a:solidFill>
                  <a:srgbClr val="FFFFFF"/>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sp>
            <p:nvSpPr>
              <p:cNvPr id="59" name="Pie 81">
                <a:extLst>
                  <a:ext uri="{FF2B5EF4-FFF2-40B4-BE49-F238E27FC236}">
                    <a16:creationId xmlns:a16="http://schemas.microsoft.com/office/drawing/2014/main" id="{4AAD5A43-B3F2-490C-A1B5-63817B35EFCA}"/>
                  </a:ext>
                </a:extLst>
              </p:cNvPr>
              <p:cNvSpPr/>
              <p:nvPr/>
            </p:nvSpPr>
            <p:spPr bwMode="auto">
              <a:xfrm flipV="1">
                <a:off x="1125047" y="3516026"/>
                <a:ext cx="941771" cy="931476"/>
              </a:xfrm>
              <a:prstGeom prst="pie">
                <a:avLst>
                  <a:gd name="adj1" fmla="val 5399082"/>
                  <a:gd name="adj2" fmla="val 16200000"/>
                </a:avLst>
              </a:prstGeom>
              <a:solidFill>
                <a:schemeClr val="accent2"/>
              </a:solidFill>
              <a:ln w="28575">
                <a:solidFill>
                  <a:srgbClr val="FFFFFF"/>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grpSp>
        <p:sp>
          <p:nvSpPr>
            <p:cNvPr id="56" name="Oval 55">
              <a:extLst>
                <a:ext uri="{FF2B5EF4-FFF2-40B4-BE49-F238E27FC236}">
                  <a16:creationId xmlns:a16="http://schemas.microsoft.com/office/drawing/2014/main" id="{1656B157-3713-460B-9BBE-2535CB4FFFE1}"/>
                </a:ext>
              </a:extLst>
            </p:cNvPr>
            <p:cNvSpPr/>
            <p:nvPr/>
          </p:nvSpPr>
          <p:spPr bwMode="auto">
            <a:xfrm flipH="1" flipV="1">
              <a:off x="1338941" y="3755036"/>
              <a:ext cx="579552" cy="604161"/>
            </a:xfrm>
            <a:prstGeom prst="ellipse">
              <a:avLst/>
            </a:prstGeom>
            <a:solidFill>
              <a:srgbClr val="FFFFFF"/>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FFFFFF"/>
                </a:solidFill>
                <a:effectLst/>
                <a:uLnTx/>
                <a:uFillTx/>
                <a:latin typeface="Calibri" panose="020F0502020204030204"/>
                <a:ea typeface="+mn-ea"/>
                <a:cs typeface="Arial" panose="020B0604020202020204" pitchFamily="34" charset="0"/>
              </a:endParaRPr>
            </a:p>
          </p:txBody>
        </p:sp>
        <p:pic>
          <p:nvPicPr>
            <p:cNvPr id="57" name="Picture 8" descr="Handshake Icon">
              <a:extLst>
                <a:ext uri="{FF2B5EF4-FFF2-40B4-BE49-F238E27FC236}">
                  <a16:creationId xmlns:a16="http://schemas.microsoft.com/office/drawing/2014/main" id="{2449CA47-0657-4516-BF81-7160242A7408}"/>
                </a:ext>
              </a:extLst>
            </p:cNvPr>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391350" y="3831484"/>
              <a:ext cx="488466" cy="504355"/>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4" name="Group 23">
            <a:extLst>
              <a:ext uri="{FF2B5EF4-FFF2-40B4-BE49-F238E27FC236}">
                <a16:creationId xmlns:a16="http://schemas.microsoft.com/office/drawing/2014/main" id="{AFDBF367-84E8-433C-9330-80CA1E88531A}"/>
              </a:ext>
            </a:extLst>
          </p:cNvPr>
          <p:cNvGrpSpPr/>
          <p:nvPr/>
        </p:nvGrpSpPr>
        <p:grpSpPr>
          <a:xfrm>
            <a:off x="1484289" y="2601355"/>
            <a:ext cx="1455379" cy="685847"/>
            <a:chOff x="1005431" y="2677064"/>
            <a:chExt cx="1455379" cy="685847"/>
          </a:xfrm>
        </p:grpSpPr>
        <p:pic>
          <p:nvPicPr>
            <p:cNvPr id="25" name="Picture 24">
              <a:extLst>
                <a:ext uri="{FF2B5EF4-FFF2-40B4-BE49-F238E27FC236}">
                  <a16:creationId xmlns:a16="http://schemas.microsoft.com/office/drawing/2014/main" id="{DE32F66C-DA81-4700-930B-E4D0EA6EAB1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05431" y="2677064"/>
              <a:ext cx="806535" cy="685847"/>
            </a:xfrm>
            <a:prstGeom prst="rect">
              <a:avLst/>
            </a:prstGeom>
          </p:spPr>
        </p:pic>
        <p:pic>
          <p:nvPicPr>
            <p:cNvPr id="26" name="Picture 25">
              <a:extLst>
                <a:ext uri="{FF2B5EF4-FFF2-40B4-BE49-F238E27FC236}">
                  <a16:creationId xmlns:a16="http://schemas.microsoft.com/office/drawing/2014/main" id="{B8666751-4A32-48C7-960E-8F1B5A192D10}"/>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654275" y="2841470"/>
              <a:ext cx="806535" cy="357034"/>
            </a:xfrm>
            <a:prstGeom prst="rect">
              <a:avLst/>
            </a:prstGeom>
          </p:spPr>
        </p:pic>
      </p:grpSp>
      <p:pic>
        <p:nvPicPr>
          <p:cNvPr id="27" name="Picture 26">
            <a:extLst>
              <a:ext uri="{FF2B5EF4-FFF2-40B4-BE49-F238E27FC236}">
                <a16:creationId xmlns:a16="http://schemas.microsoft.com/office/drawing/2014/main" id="{41FE1AF9-1041-4C7D-AF97-AD674E508B6E}"/>
              </a:ext>
            </a:extLst>
          </p:cNvPr>
          <p:cNvPicPr>
            <a:picLocks noChangeAspect="1"/>
          </p:cNvPicPr>
          <p:nvPr/>
        </p:nvPicPr>
        <p:blipFill>
          <a:blip r:embed="rId8" cstate="email">
            <a:biLevel thresh="75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tretch>
            <a:fillRect/>
          </a:stretch>
        </p:blipFill>
        <p:spPr>
          <a:xfrm>
            <a:off x="1331123" y="4785522"/>
            <a:ext cx="1761710" cy="180208"/>
          </a:xfrm>
          <a:prstGeom prst="rect">
            <a:avLst/>
          </a:prstGeom>
        </p:spPr>
      </p:pic>
      <p:grpSp>
        <p:nvGrpSpPr>
          <p:cNvPr id="8" name="Group 7">
            <a:extLst>
              <a:ext uri="{FF2B5EF4-FFF2-40B4-BE49-F238E27FC236}">
                <a16:creationId xmlns:a16="http://schemas.microsoft.com/office/drawing/2014/main" id="{DA254F15-2F62-4861-996A-529D5F4A8C65}"/>
              </a:ext>
            </a:extLst>
          </p:cNvPr>
          <p:cNvGrpSpPr/>
          <p:nvPr/>
        </p:nvGrpSpPr>
        <p:grpSpPr>
          <a:xfrm>
            <a:off x="4088269" y="1417109"/>
            <a:ext cx="7417931" cy="4990302"/>
            <a:chOff x="4088269" y="1417109"/>
            <a:chExt cx="7417931" cy="4990302"/>
          </a:xfrm>
        </p:grpSpPr>
        <p:sp>
          <p:nvSpPr>
            <p:cNvPr id="62" name="Rectangle 11">
              <a:extLst>
                <a:ext uri="{FF2B5EF4-FFF2-40B4-BE49-F238E27FC236}">
                  <a16:creationId xmlns:a16="http://schemas.microsoft.com/office/drawing/2014/main" id="{D04A6F8C-B333-4F10-A402-87CA7D5ECD56}"/>
                </a:ext>
              </a:extLst>
            </p:cNvPr>
            <p:cNvSpPr>
              <a:spLocks noChangeArrowheads="1"/>
            </p:cNvSpPr>
            <p:nvPr/>
          </p:nvSpPr>
          <p:spPr bwMode="gray">
            <a:xfrm>
              <a:off x="4088269" y="2677461"/>
              <a:ext cx="7417930" cy="312468"/>
            </a:xfrm>
            <a:prstGeom prst="rect">
              <a:avLst/>
            </a:prstGeom>
            <a:solidFill>
              <a:srgbClr val="5D7D95"/>
            </a:solidFill>
            <a:ln w="1270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wrap="square" anchor="ctr"/>
            <a:lstStyle/>
            <a:p>
              <a:pPr marL="0" marR="0" lvl="0" indent="0" algn="ctr" defTabSz="844083"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Project Scope of Work</a:t>
              </a:r>
            </a:p>
          </p:txBody>
        </p:sp>
        <p:sp>
          <p:nvSpPr>
            <p:cNvPr id="63" name="Rectangle 11">
              <a:extLst>
                <a:ext uri="{FF2B5EF4-FFF2-40B4-BE49-F238E27FC236}">
                  <a16:creationId xmlns:a16="http://schemas.microsoft.com/office/drawing/2014/main" id="{ED245A31-9E4F-46F5-8A9A-659B9C2AFF69}"/>
                </a:ext>
              </a:extLst>
            </p:cNvPr>
            <p:cNvSpPr>
              <a:spLocks noChangeArrowheads="1"/>
            </p:cNvSpPr>
            <p:nvPr/>
          </p:nvSpPr>
          <p:spPr bwMode="gray">
            <a:xfrm>
              <a:off x="4088269" y="1417109"/>
              <a:ext cx="7417930" cy="312468"/>
            </a:xfrm>
            <a:prstGeom prst="rect">
              <a:avLst/>
            </a:prstGeom>
            <a:solidFill>
              <a:srgbClr val="5D7D95"/>
            </a:solidFill>
            <a:ln w="1270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wrap="square" anchor="ctr"/>
            <a:lstStyle/>
            <a:p>
              <a:pPr marL="0" marR="0" lvl="0" indent="0" algn="ctr" defTabSz="844083" rtl="0" eaLnBrk="0" fontAlgn="auto" latinLnBrk="0" hangingPunct="0">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Arial" panose="020B0604020202020204" pitchFamily="34" charset="0"/>
                </a:rPr>
                <a:t>Project Objectives</a:t>
              </a:r>
            </a:p>
          </p:txBody>
        </p:sp>
        <p:sp>
          <p:nvSpPr>
            <p:cNvPr id="64" name="Rectangle 24">
              <a:extLst>
                <a:ext uri="{FF2B5EF4-FFF2-40B4-BE49-F238E27FC236}">
                  <a16:creationId xmlns:a16="http://schemas.microsoft.com/office/drawing/2014/main" id="{AE78F7C9-E911-41FC-ACA3-6113035001FC}"/>
                </a:ext>
              </a:extLst>
            </p:cNvPr>
            <p:cNvSpPr>
              <a:spLocks noChangeArrowheads="1"/>
            </p:cNvSpPr>
            <p:nvPr/>
          </p:nvSpPr>
          <p:spPr bwMode="gray">
            <a:xfrm>
              <a:off x="4088269" y="1800520"/>
              <a:ext cx="7417930" cy="805998"/>
            </a:xfrm>
            <a:prstGeom prst="rect">
              <a:avLst/>
            </a:prstGeom>
            <a:solidFill>
              <a:schemeClr val="bg1"/>
            </a:solidFill>
            <a:ln>
              <a:solidFill>
                <a:schemeClr val="bg1">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Assist NEOM’s OXAGON region with the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initial phase of establishing a holistic and business-aligned Cybersecurity strategy and implementation program </a:t>
              </a: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and developing the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cybersecurity governance artifacts and enablers</a:t>
              </a:r>
            </a:p>
          </p:txBody>
        </p:sp>
        <p:grpSp>
          <p:nvGrpSpPr>
            <p:cNvPr id="6" name="Group 5">
              <a:extLst>
                <a:ext uri="{FF2B5EF4-FFF2-40B4-BE49-F238E27FC236}">
                  <a16:creationId xmlns:a16="http://schemas.microsoft.com/office/drawing/2014/main" id="{FB7A5FDF-5C1A-46F9-97C6-4E7718A3567F}"/>
                </a:ext>
              </a:extLst>
            </p:cNvPr>
            <p:cNvGrpSpPr/>
            <p:nvPr/>
          </p:nvGrpSpPr>
          <p:grpSpPr>
            <a:xfrm>
              <a:off x="4088269" y="3060872"/>
              <a:ext cx="7417931" cy="1637799"/>
              <a:chOff x="4088269" y="3052700"/>
              <a:chExt cx="7417931" cy="1637799"/>
            </a:xfrm>
          </p:grpSpPr>
          <p:sp>
            <p:nvSpPr>
              <p:cNvPr id="61" name="Rectangle 60">
                <a:extLst>
                  <a:ext uri="{FF2B5EF4-FFF2-40B4-BE49-F238E27FC236}">
                    <a16:creationId xmlns:a16="http://schemas.microsoft.com/office/drawing/2014/main" id="{136EB8A4-7244-4A17-B390-92DF8D4BB4A8}"/>
                  </a:ext>
                </a:extLst>
              </p:cNvPr>
              <p:cNvSpPr/>
              <p:nvPr/>
            </p:nvSpPr>
            <p:spPr>
              <a:xfrm>
                <a:off x="4088269" y="3052700"/>
                <a:ext cx="7417930" cy="1637799"/>
              </a:xfrm>
              <a:prstGeom prst="rect">
                <a:avLst/>
              </a:prstGeom>
              <a:solidFill>
                <a:schemeClr val="bg1"/>
              </a:solidFill>
              <a:ln>
                <a:solidFill>
                  <a:schemeClr val="bg1">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Conduct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international benchmarks of relevant infrastructure providers and business/smart industrial cities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to define best practices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Define the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Cybersecurity strategy for OXAGON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Setup a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Performance Management Framework</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Setup a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Cybersecurity Target Operating model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Define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key initiatives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including an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implementation roadmap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Support in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developing relevant RFP</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technical evaluation requirements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and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selection criteria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for target projects</a:t>
                </a:r>
              </a:p>
            </p:txBody>
          </p:sp>
          <p:sp>
            <p:nvSpPr>
              <p:cNvPr id="28" name="Rectangle: Rounded Corners 27">
                <a:extLst>
                  <a:ext uri="{FF2B5EF4-FFF2-40B4-BE49-F238E27FC236}">
                    <a16:creationId xmlns:a16="http://schemas.microsoft.com/office/drawing/2014/main" id="{E16BEA04-E11C-4C93-9252-7037949BD818}"/>
                  </a:ext>
                </a:extLst>
              </p:cNvPr>
              <p:cNvSpPr/>
              <p:nvPr/>
            </p:nvSpPr>
            <p:spPr>
              <a:xfrm>
                <a:off x="4088270" y="3052700"/>
                <a:ext cx="7417930" cy="2286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Workstream 1: Cybersecurity Strategy and Implementation Roadmap</a:t>
                </a:r>
              </a:p>
            </p:txBody>
          </p:sp>
        </p:grpSp>
        <p:grpSp>
          <p:nvGrpSpPr>
            <p:cNvPr id="7" name="Group 6">
              <a:extLst>
                <a:ext uri="{FF2B5EF4-FFF2-40B4-BE49-F238E27FC236}">
                  <a16:creationId xmlns:a16="http://schemas.microsoft.com/office/drawing/2014/main" id="{FF540F30-B71B-46F6-8F73-E6DDFEAFA79A}"/>
                </a:ext>
              </a:extLst>
            </p:cNvPr>
            <p:cNvGrpSpPr/>
            <p:nvPr/>
          </p:nvGrpSpPr>
          <p:grpSpPr>
            <a:xfrm>
              <a:off x="4088269" y="4769612"/>
              <a:ext cx="7417931" cy="1637799"/>
              <a:chOff x="4088269" y="4769612"/>
              <a:chExt cx="7417931" cy="1637799"/>
            </a:xfrm>
          </p:grpSpPr>
          <p:sp>
            <p:nvSpPr>
              <p:cNvPr id="29" name="Rectangle 28">
                <a:extLst>
                  <a:ext uri="{FF2B5EF4-FFF2-40B4-BE49-F238E27FC236}">
                    <a16:creationId xmlns:a16="http://schemas.microsoft.com/office/drawing/2014/main" id="{23716802-76A0-4C48-8A72-C6B42C87ED16}"/>
                  </a:ext>
                </a:extLst>
              </p:cNvPr>
              <p:cNvSpPr/>
              <p:nvPr/>
            </p:nvSpPr>
            <p:spPr>
              <a:xfrm>
                <a:off x="4088269" y="4769612"/>
                <a:ext cx="7417930" cy="1637799"/>
              </a:xfrm>
              <a:prstGeom prst="rect">
                <a:avLst/>
              </a:prstGeom>
              <a:solidFill>
                <a:schemeClr val="bg1"/>
              </a:solidFill>
              <a:ln>
                <a:solidFill>
                  <a:schemeClr val="bg1">
                    <a:lumMod val="7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Build and develop a comprehensive </a:t>
                </a: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full-fledged and business-aligned cybersecurity governance and management controls, artifacts, and enablers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 including but not limited to:</a:t>
                </a:r>
              </a:p>
              <a:p>
                <a:pPr marL="54864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Cybersecurity Frameworks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including (Cybersecurity Management System (CSMS) and other relevant frameworks</a:t>
                </a:r>
              </a:p>
              <a:p>
                <a:pPr marL="54864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Cybersecurity Policies</a:t>
                </a:r>
              </a:p>
              <a:p>
                <a:pPr marL="54864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OXAGON-Specific Cybersecurity Standards</a:t>
                </a:r>
              </a:p>
              <a:p>
                <a:pPr marL="548640" marR="0" lvl="0"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sym typeface="Calibri" panose="020F0502020204030204" pitchFamily="34" charset="0"/>
                  </a:rPr>
                  <a:t>OXAGON-Specific Cybersecurity Operating Procedures and Playbooks</a:t>
                </a:r>
              </a:p>
            </p:txBody>
          </p:sp>
          <p:sp>
            <p:nvSpPr>
              <p:cNvPr id="30" name="Rectangle: Rounded Corners 29">
                <a:extLst>
                  <a:ext uri="{FF2B5EF4-FFF2-40B4-BE49-F238E27FC236}">
                    <a16:creationId xmlns:a16="http://schemas.microsoft.com/office/drawing/2014/main" id="{D22B0921-D983-469B-82CE-5048C0EF13F3}"/>
                  </a:ext>
                </a:extLst>
              </p:cNvPr>
              <p:cNvSpPr/>
              <p:nvPr/>
            </p:nvSpPr>
            <p:spPr>
              <a:xfrm>
                <a:off x="4088270" y="4769612"/>
                <a:ext cx="7417930" cy="2286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Workstream 2: Cybersecurity Management Controls (Frameworks and Policy Set)</a:t>
                </a:r>
              </a:p>
            </p:txBody>
          </p:sp>
        </p:grpSp>
      </p:grpSp>
      <p:sp>
        <p:nvSpPr>
          <p:cNvPr id="31" name="Footer Placeholder 2">
            <a:extLst>
              <a:ext uri="{FF2B5EF4-FFF2-40B4-BE49-F238E27FC236}">
                <a16:creationId xmlns:a16="http://schemas.microsoft.com/office/drawing/2014/main" id="{712CF440-B9DD-463A-947F-06C6E8EA43B3}"/>
              </a:ext>
            </a:extLst>
          </p:cNvPr>
          <p:cNvSpPr txBox="1">
            <a:spLocks/>
          </p:cNvSpPr>
          <p:nvPr/>
        </p:nvSpPr>
        <p:spPr>
          <a:xfrm>
            <a:off x="766561" y="6496568"/>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a:t>
            </a:r>
            <a:r>
              <a:rPr kumimoji="0" lang="en-US" sz="700" b="0" i="1" u="none" strike="noStrike" kern="1200" cap="none" spc="0" normalizeH="0" baseline="0" noProof="0" dirty="0" err="1">
                <a:ln>
                  <a:noFill/>
                </a:ln>
                <a:solidFill>
                  <a:srgbClr val="243646"/>
                </a:solidFill>
                <a:effectLst/>
                <a:uLnTx/>
                <a:uFillTx/>
                <a:latin typeface="Georgia" charset="0"/>
              </a:rPr>
              <a:t>RfP</a:t>
            </a:r>
            <a:r>
              <a:rPr kumimoji="0" lang="en-US" sz="700" b="0" i="1" u="none" strike="noStrike" kern="1200" cap="none" spc="0" normalizeH="0" baseline="0" noProof="0" dirty="0">
                <a:ln>
                  <a:noFill/>
                </a:ln>
                <a:solidFill>
                  <a:srgbClr val="243646"/>
                </a:solidFill>
                <a:effectLst/>
                <a:uLnTx/>
                <a:uFillTx/>
                <a:latin typeface="Georgia" charset="0"/>
              </a:rPr>
              <a:t>, Booz Allen analysis </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Tree>
    <p:extLst>
      <p:ext uri="{BB962C8B-B14F-4D97-AF65-F5344CB8AC3E}">
        <p14:creationId xmlns:p14="http://schemas.microsoft.com/office/powerpoint/2010/main" val="37429906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3980631010"/>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In Step 1.4, we will assess the cybersecurity threat landscape of OXAGON and identify and prioritize the most relevant threats and risks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025642" y="1112624"/>
            <a:ext cx="6140720" cy="215444"/>
          </a:xfrm>
        </p:spPr>
        <p:txBody>
          <a:bodyPr/>
          <a:lstStyle/>
          <a:p>
            <a:pPr algn="ctr" eaLnBrk="0" fontAlgn="base" hangingPunct="0"/>
            <a:r>
              <a:rPr lang="en-US" dirty="0"/>
              <a:t>Step 1.4: </a:t>
            </a:r>
            <a:r>
              <a:rPr lang="en-US" sz="1400" dirty="0"/>
              <a:t>Assess </a:t>
            </a:r>
            <a:r>
              <a:rPr lang="en-US" dirty="0"/>
              <a:t>OXAGON</a:t>
            </a:r>
            <a:r>
              <a:rPr lang="en-US" sz="1400" dirty="0"/>
              <a:t> Cybersecurity Threat Landscape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and Identify Risks (1/2)</a:t>
            </a:r>
            <a:endParaRPr lang="en-US" sz="1400" dirty="0"/>
          </a:p>
        </p:txBody>
      </p:sp>
      <p:sp>
        <p:nvSpPr>
          <p:cNvPr id="10" name="Rectangle 9">
            <a:extLst>
              <a:ext uri="{FF2B5EF4-FFF2-40B4-BE49-F238E27FC236}">
                <a16:creationId xmlns:a16="http://schemas.microsoft.com/office/drawing/2014/main" id="{9F05A729-8CF4-4876-8BCC-E635D969FFA6}"/>
              </a:ext>
            </a:extLst>
          </p:cNvPr>
          <p:cNvSpPr/>
          <p:nvPr/>
        </p:nvSpPr>
        <p:spPr>
          <a:xfrm>
            <a:off x="722282" y="1503189"/>
            <a:ext cx="8497917" cy="378593"/>
          </a:xfrm>
          <a:prstGeom prst="rect">
            <a:avLst/>
          </a:prstGeom>
          <a:solidFill>
            <a:srgbClr val="5D7D9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722282" y="1868949"/>
            <a:ext cx="8497917" cy="441966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1" indent="0" algn="l" defTabSz="914400" rtl="0" eaLnBrk="1" fontAlgn="auto" latinLnBrk="0" hangingPunct="1">
              <a:lnSpc>
                <a:spcPts val="1600"/>
              </a:lnSpc>
              <a:spcBef>
                <a:spcPts val="600"/>
              </a:spcBef>
              <a:spcAft>
                <a:spcPts val="0"/>
              </a:spcAft>
              <a:buClr>
                <a:srgbClr val="243646"/>
              </a:buClr>
              <a:buSzTx/>
              <a:buFontTx/>
              <a:buNone/>
              <a:tabLst/>
              <a:defRPr/>
            </a:pPr>
            <a:r>
              <a:rPr kumimoji="0" lang="en-US" sz="1200" b="1" i="1" strike="noStrike" kern="0" cap="none" spc="0" normalizeH="0" baseline="0" noProof="0" dirty="0">
                <a:ln>
                  <a:noFill/>
                </a:ln>
                <a:solidFill>
                  <a:srgbClr val="000000"/>
                </a:solidFill>
                <a:effectLst/>
                <a:uLnTx/>
                <a:uFillTx/>
                <a:latin typeface="Calibri" panose="020F0502020204030204"/>
                <a:ea typeface="+mn-ea"/>
                <a:cs typeface="+mn-cs"/>
              </a:rPr>
              <a:t>Assess Cybersecurity Threat Landscape and Identify Risks</a:t>
            </a:r>
          </a:p>
          <a:p>
            <a:pPr marL="171450" marR="0" lvl="0" indent="-171450" algn="l" defTabSz="914400" rtl="0" eaLnBrk="1" fontAlgn="auto" latinLnBrk="0" hangingPunct="1">
              <a:lnSpc>
                <a:spcPts val="16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Identify key historical </a:t>
            </a:r>
            <a:r>
              <a:rPr kumimoji="0" lang="en-US" sz="120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cybersecurity events relevant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to OXAGON based on mandate, role, technology stack (e.g., Internet of Things (IoT), Smart City Services, etc.), target profile, attack date, geographical location (e.g., global, regional, national), and impact</a:t>
            </a:r>
          </a:p>
          <a:p>
            <a:pPr marL="171450" marR="0" lvl="0" indent="-171450" algn="l" defTabSz="914400" rtl="0" eaLnBrk="1" fontAlgn="auto" latinLnBrk="0" hangingPunct="1">
              <a:lnSpc>
                <a:spcPts val="16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Catalog identified events capturing the following characteristics:</a:t>
            </a:r>
          </a:p>
          <a:p>
            <a:pPr marL="347663" marR="0" lvl="1" indent="-171450" algn="l" defTabSz="914400" rtl="0" eaLnBrk="1" fontAlgn="auto" latinLnBrk="0" hangingPunct="1">
              <a:lnSpc>
                <a:spcPts val="1600"/>
              </a:lnSpc>
              <a:spcBef>
                <a:spcPts val="0"/>
              </a:spcBef>
              <a:spcAft>
                <a:spcPts val="0"/>
              </a:spcAft>
              <a:buClrTx/>
              <a:buSzTx/>
              <a:buFont typeface="Calibri" panose="020F0502020204030204" pitchFamily="34" charset="0"/>
              <a:buChar char="–"/>
              <a:tabLst>
                <a:tab pos="914400" algn="l"/>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Geographical Relevance (KSA, Gulf Cooperation Council, Regional, International)</a:t>
            </a:r>
          </a:p>
          <a:p>
            <a:pPr marL="347663" marR="0" lvl="1" indent="-171450" algn="l" defTabSz="914400" rtl="0" eaLnBrk="1" fontAlgn="auto" latinLnBrk="0" hangingPunct="1">
              <a:lnSpc>
                <a:spcPts val="1600"/>
              </a:lnSpc>
              <a:spcBef>
                <a:spcPts val="0"/>
              </a:spcBef>
              <a:spcAft>
                <a:spcPts val="0"/>
              </a:spcAft>
              <a:buClrTx/>
              <a:buSzTx/>
              <a:buFont typeface="Calibri" panose="020F0502020204030204" pitchFamily="34" charset="0"/>
              <a:buChar char="–"/>
              <a:tabLst>
                <a:tab pos="914400" algn="l"/>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Threat Actor Identification (Nation-State, Organized Crime, Hacktivists, Opportunistic, etc.)</a:t>
            </a:r>
          </a:p>
          <a:p>
            <a:pPr marL="347663" marR="0" lvl="1" indent="-171450" algn="l" defTabSz="914400" rtl="0" eaLnBrk="1" fontAlgn="auto" latinLnBrk="0" hangingPunct="1">
              <a:lnSpc>
                <a:spcPts val="1600"/>
              </a:lnSpc>
              <a:spcBef>
                <a:spcPts val="0"/>
              </a:spcBef>
              <a:spcAft>
                <a:spcPts val="0"/>
              </a:spcAft>
              <a:buClrTx/>
              <a:buSzTx/>
              <a:buFont typeface="Calibri" panose="020F0502020204030204" pitchFamily="34" charset="0"/>
              <a:buChar char="–"/>
              <a:tabLst>
                <a:tab pos="914400" algn="l"/>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Threat Actor Objectives (Sabotage, Espionage, Deception)</a:t>
            </a:r>
          </a:p>
          <a:p>
            <a:pPr marL="347663" marR="0" lvl="1" indent="-171450" algn="l" defTabSz="914400" rtl="0" eaLnBrk="1" fontAlgn="auto" latinLnBrk="0" hangingPunct="1">
              <a:lnSpc>
                <a:spcPts val="1600"/>
              </a:lnSpc>
              <a:spcBef>
                <a:spcPts val="0"/>
              </a:spcBef>
              <a:spcAft>
                <a:spcPts val="0"/>
              </a:spcAft>
              <a:buClrTx/>
              <a:buSzTx/>
              <a:buFont typeface="Calibri" panose="020F0502020204030204" pitchFamily="34" charset="0"/>
              <a:buChar char="–"/>
              <a:tabLst>
                <a:tab pos="914400" algn="l"/>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Threat Actor Impacts (Confidentiality, Integrity, Availability)</a:t>
            </a:r>
          </a:p>
          <a:p>
            <a:pPr marL="171450" marR="0" lvl="0" indent="-171450" algn="l" defTabSz="914400" rtl="0" eaLnBrk="1" fontAlgn="auto" latinLnBrk="0" hangingPunct="1">
              <a:lnSpc>
                <a:spcPts val="1600"/>
              </a:lnSpc>
              <a:spcBef>
                <a:spcPts val="0"/>
              </a:spcBef>
              <a:spcAft>
                <a:spcPts val="0"/>
              </a:spcAft>
              <a:buClrTx/>
              <a:buSzTx/>
              <a:buFont typeface="Wingdings" panose="05000000000000000000" pitchFamily="2" charset="2"/>
              <a:buChar char="§"/>
              <a:tabLst/>
              <a:defRPr/>
            </a:pPr>
            <a:r>
              <a:rPr lang="en-US" sz="1200" dirty="0">
                <a:solidFill>
                  <a:srgbClr val="000000"/>
                </a:solidFill>
                <a:latin typeface="Calibri" panose="020F0502020204030204" pitchFamily="34" charset="0"/>
                <a:cs typeface="Arial" panose="020B0604020202020204" pitchFamily="34" charset="0"/>
              </a:rPr>
              <a:t>Identify up to 5 comprehensive, high-level OXAGON threat scenarios encompassing the most relevant identified events by leveraging Booz Allen Hamilton Threat Modelling Scenario Library, industry and proprietary frameworks and best practices (e.g., MITRE Adversarial Tactics, Techniques, and Common Knowledge (ATT&amp;CK) framework, Office of the Director of National Intelligence (ODNI), NIST's Cybersecurity Framework (CSF), 3rd Generation Partnership Project (3GPP))</a:t>
            </a:r>
          </a:p>
          <a:p>
            <a:pPr marL="171450" marR="0" lvl="0" indent="-171450" algn="l" defTabSz="914400" rtl="0" eaLnBrk="1" fontAlgn="auto" latinLnBrk="0" hangingPunct="1">
              <a:lnSpc>
                <a:spcPts val="16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Develop relevant high-level threat scenarios by leveraging industry and proprietary frameworks (e.g., Booz Allen CDF), aligning the list of identified historical cyberthreats and calculate the likelihood of each threat scenario against the following characteristics contextualized to OXAGON’s environment, considering previous CS incidents:</a:t>
            </a:r>
          </a:p>
          <a:p>
            <a:pPr marL="347663" marR="0" lvl="1" indent="-171450" algn="l" defTabSz="914400" rtl="0" eaLnBrk="1" fontAlgn="auto" latinLnBrk="0" hangingPunct="1">
              <a:lnSpc>
                <a:spcPts val="1600"/>
              </a:lnSpc>
              <a:spcBef>
                <a:spcPts val="0"/>
              </a:spcBef>
              <a:spcAft>
                <a:spcPts val="0"/>
              </a:spcAft>
              <a:buClrTx/>
              <a:buSzTx/>
              <a:buFont typeface="Calibri" panose="020F0502020204030204" pitchFamily="34" charset="0"/>
              <a:buChar char="–"/>
              <a:tabLst>
                <a:tab pos="914400" algn="l"/>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Capability – likelihood identified threat actor or group possesses required technical attributes to execute identified threat</a:t>
            </a:r>
          </a:p>
          <a:p>
            <a:pPr marL="347663" marR="0" lvl="1" indent="-171450" algn="l" defTabSz="914400" rtl="0" eaLnBrk="1" fontAlgn="auto" latinLnBrk="0" hangingPunct="1">
              <a:lnSpc>
                <a:spcPts val="1600"/>
              </a:lnSpc>
              <a:spcBef>
                <a:spcPts val="0"/>
              </a:spcBef>
              <a:spcAft>
                <a:spcPts val="0"/>
              </a:spcAft>
              <a:buClrTx/>
              <a:buSzTx/>
              <a:buFont typeface="Calibri" panose="020F0502020204030204" pitchFamily="34" charset="0"/>
              <a:buChar char="–"/>
              <a:tabLst>
                <a:tab pos="914400" algn="l"/>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Opportunity – likelihood identified threat actor or group has or will have the correct set of circumstances (industry, geographical relevance, etc.) to execute identified threat taking into account the risks arising from people, process, and technology</a:t>
            </a:r>
          </a:p>
          <a:p>
            <a:pPr marL="347663" marR="0" lvl="1" indent="-171450" algn="l" defTabSz="914400" rtl="0" eaLnBrk="1" fontAlgn="auto" latinLnBrk="0" hangingPunct="1">
              <a:lnSpc>
                <a:spcPts val="1600"/>
              </a:lnSpc>
              <a:spcBef>
                <a:spcPts val="0"/>
              </a:spcBef>
              <a:spcAft>
                <a:spcPts val="0"/>
              </a:spcAft>
              <a:buClrTx/>
              <a:buSzTx/>
              <a:buFont typeface="Calibri" panose="020F0502020204030204" pitchFamily="34" charset="0"/>
              <a:buChar char="–"/>
              <a:tabLst>
                <a:tab pos="914400" algn="l"/>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Intent – likelihood identified threat actor or group possesses the necessary motivation (e.g., geopolitics, monetization, retaliation, blackmail) to execute identified threat</a:t>
            </a:r>
          </a:p>
        </p:txBody>
      </p:sp>
      <p:sp>
        <p:nvSpPr>
          <p:cNvPr id="20" name="Rectangle 19">
            <a:extLst>
              <a:ext uri="{FF2B5EF4-FFF2-40B4-BE49-F238E27FC236}">
                <a16:creationId xmlns:a16="http://schemas.microsoft.com/office/drawing/2014/main" id="{D8DA82B8-2906-44F3-967C-C6FFA4226BC4}"/>
              </a:ext>
            </a:extLst>
          </p:cNvPr>
          <p:cNvSpPr>
            <a:spLocks noChangeArrowheads="1"/>
          </p:cNvSpPr>
          <p:nvPr/>
        </p:nvSpPr>
        <p:spPr bwMode="gray">
          <a:xfrm>
            <a:off x="9348806" y="1503189"/>
            <a:ext cx="2137935" cy="365760"/>
          </a:xfrm>
          <a:prstGeom prst="rect">
            <a:avLst/>
          </a:prstGeom>
          <a:solidFill>
            <a:srgbClr val="5D7D95"/>
          </a:solidFill>
          <a:ln w="19050">
            <a:no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23" name="Rectangle 22">
            <a:extLst>
              <a:ext uri="{FF2B5EF4-FFF2-40B4-BE49-F238E27FC236}">
                <a16:creationId xmlns:a16="http://schemas.microsoft.com/office/drawing/2014/main" id="{6C47C8A8-40FE-4FCB-9667-186D501DCD5E}"/>
              </a:ext>
            </a:extLst>
          </p:cNvPr>
          <p:cNvSpPr>
            <a:spLocks noChangeArrowheads="1"/>
          </p:cNvSpPr>
          <p:nvPr/>
        </p:nvSpPr>
        <p:spPr bwMode="gray">
          <a:xfrm>
            <a:off x="9348806" y="1868949"/>
            <a:ext cx="2137935" cy="1965960"/>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4572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OXAGON</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 Stakeholders' Aspirations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Smart Industrial Cities, Manufacturing, Ports related Threat and Event Reports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Booz Allen Hamilton Threat Modelling Scenario Library</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A0C57428-A747-4595-87A2-6C3B1E05BD80}"/>
              </a:ext>
            </a:extLst>
          </p:cNvPr>
          <p:cNvSpPr>
            <a:spLocks noChangeArrowheads="1"/>
          </p:cNvSpPr>
          <p:nvPr/>
        </p:nvSpPr>
        <p:spPr bwMode="gray">
          <a:xfrm>
            <a:off x="9348806" y="3956896"/>
            <a:ext cx="2137935" cy="365760"/>
          </a:xfrm>
          <a:prstGeom prst="rect">
            <a:avLst/>
          </a:prstGeom>
          <a:solidFill>
            <a:srgbClr val="5D7D95"/>
          </a:solidFill>
          <a:ln w="19050">
            <a:no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19" name="Rectangle 18">
            <a:extLst>
              <a:ext uri="{FF2B5EF4-FFF2-40B4-BE49-F238E27FC236}">
                <a16:creationId xmlns:a16="http://schemas.microsoft.com/office/drawing/2014/main" id="{9D00BE6A-9210-4BAA-9044-1AB2BCA4AB4A}"/>
              </a:ext>
            </a:extLst>
          </p:cNvPr>
          <p:cNvSpPr>
            <a:spLocks noChangeArrowheads="1"/>
          </p:cNvSpPr>
          <p:nvPr/>
        </p:nvSpPr>
        <p:spPr bwMode="gray">
          <a:xfrm>
            <a:off x="9348806" y="4322656"/>
            <a:ext cx="2137935" cy="1965960"/>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4572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OXAGON Cybersecurity Threat Landscape </a:t>
            </a:r>
            <a:r>
              <a:rPr kumimoji="0" lang="fr-FR" sz="1200" b="0" i="0" u="none" strike="noStrike" kern="0" cap="none" spc="0" normalizeH="0" baseline="0" noProof="0" dirty="0">
                <a:ln>
                  <a:noFill/>
                </a:ln>
                <a:solidFill>
                  <a:srgbClr val="000000"/>
                </a:solidFill>
                <a:effectLst/>
                <a:uLnTx/>
                <a:uFillTx/>
                <a:latin typeface="Calibri" panose="020F0502020204030204"/>
                <a:ea typeface="+mn-ea"/>
                <a:cs typeface="+mn-cs"/>
              </a:rPr>
              <a:t>Report</a:t>
            </a:r>
          </a:p>
        </p:txBody>
      </p:sp>
      <p:sp>
        <p:nvSpPr>
          <p:cNvPr id="33" name="Footer Placeholder 2">
            <a:extLst>
              <a:ext uri="{FF2B5EF4-FFF2-40B4-BE49-F238E27FC236}">
                <a16:creationId xmlns:a16="http://schemas.microsoft.com/office/drawing/2014/main" id="{92936C9F-E85C-45F6-9E76-5233F62E5914}"/>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47" name="Rectangle: Rounded Corners 46">
            <a:extLst>
              <a:ext uri="{FF2B5EF4-FFF2-40B4-BE49-F238E27FC236}">
                <a16:creationId xmlns:a16="http://schemas.microsoft.com/office/drawing/2014/main" id="{CCBEE621-09F2-4043-8521-BF95A3A1AB2F}"/>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1.4</a:t>
            </a:r>
          </a:p>
        </p:txBody>
      </p:sp>
      <p:sp>
        <p:nvSpPr>
          <p:cNvPr id="48" name="TextBox 47">
            <a:extLst>
              <a:ext uri="{FF2B5EF4-FFF2-40B4-BE49-F238E27FC236}">
                <a16:creationId xmlns:a16="http://schemas.microsoft.com/office/drawing/2014/main" id="{3FB4FCC2-AB7F-4E7C-8A36-C317844FA25B}"/>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Assess Cybersecurity Threat landscape and Identify Potential Risks</a:t>
            </a:r>
          </a:p>
        </p:txBody>
      </p:sp>
      <p:sp>
        <p:nvSpPr>
          <p:cNvPr id="35" name="Rectangle 34">
            <a:extLst>
              <a:ext uri="{FF2B5EF4-FFF2-40B4-BE49-F238E27FC236}">
                <a16:creationId xmlns:a16="http://schemas.microsoft.com/office/drawing/2014/main" id="{0A4E6647-8BFA-4686-A6A0-B329284E9526}"/>
              </a:ext>
            </a:extLst>
          </p:cNvPr>
          <p:cNvSpPr/>
          <p:nvPr/>
        </p:nvSpPr>
        <p:spPr bwMode="auto">
          <a:xfrm>
            <a:off x="806918" y="19453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4D080FB5-4349-4F75-A9C2-268ABB0CE008}"/>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7" name="Rectangle 36">
            <a:extLst>
              <a:ext uri="{FF2B5EF4-FFF2-40B4-BE49-F238E27FC236}">
                <a16:creationId xmlns:a16="http://schemas.microsoft.com/office/drawing/2014/main" id="{53851C4A-A964-4B57-8A49-DF6369686926}"/>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DAC218D4-B778-41DB-B934-C858D0569EBA}"/>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4E41E5DD-0675-487D-8C48-E4525E2D15E9}"/>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0" name="Rectangle 39">
            <a:extLst>
              <a:ext uri="{FF2B5EF4-FFF2-40B4-BE49-F238E27FC236}">
                <a16:creationId xmlns:a16="http://schemas.microsoft.com/office/drawing/2014/main" id="{9F4FCC58-7231-4288-950E-EDF2AE150F81}"/>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D6F48CCA-0305-4DAA-9C14-A506EE4D8D2B}"/>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3AAE91BB-DB36-4100-9E45-36BA439C2E10}"/>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003F43A7-4E8F-4D5E-BAC2-BD11D4F9401D}"/>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4" name="Rectangle 43">
            <a:extLst>
              <a:ext uri="{FF2B5EF4-FFF2-40B4-BE49-F238E27FC236}">
                <a16:creationId xmlns:a16="http://schemas.microsoft.com/office/drawing/2014/main" id="{8D9315A9-B378-4265-A8A1-000148A2CA44}"/>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243A6F13-8734-4D17-8064-DC5EC19B23F2}"/>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6" name="Rectangle 45">
            <a:extLst>
              <a:ext uri="{FF2B5EF4-FFF2-40B4-BE49-F238E27FC236}">
                <a16:creationId xmlns:a16="http://schemas.microsoft.com/office/drawing/2014/main" id="{0987B0DC-6570-4D23-897B-2A984EA8C635}"/>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9" name="Rectangle 48">
            <a:extLst>
              <a:ext uri="{FF2B5EF4-FFF2-40B4-BE49-F238E27FC236}">
                <a16:creationId xmlns:a16="http://schemas.microsoft.com/office/drawing/2014/main" id="{5B23BA5A-E42A-4995-AD84-225AC7CBA760}"/>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793A4AB8-55A1-4E9C-AC16-DF1231BDD016}"/>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1" name="Rectangle 50">
            <a:extLst>
              <a:ext uri="{FF2B5EF4-FFF2-40B4-BE49-F238E27FC236}">
                <a16:creationId xmlns:a16="http://schemas.microsoft.com/office/drawing/2014/main" id="{603CE4F8-AD9E-43EE-96F2-7575ABC1A6C4}"/>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2878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In Step 1.4, we will assess the Cybersecurity threat landscape of OXAGON and identify and prioritize the most relevant threats and risks (cont’d)</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038466" y="1112624"/>
            <a:ext cx="6115072" cy="215444"/>
          </a:xfrm>
        </p:spPr>
        <p:txBody>
          <a:bodyPr/>
          <a:lstStyle/>
          <a:p>
            <a:pPr algn="ctr" eaLnBrk="0" fontAlgn="base" hangingPunct="0"/>
            <a:r>
              <a:rPr lang="en-US" dirty="0"/>
              <a:t>Step 1.4: </a:t>
            </a:r>
            <a:r>
              <a:rPr lang="en-US" sz="1400" dirty="0"/>
              <a:t>Assess </a:t>
            </a:r>
            <a:r>
              <a:rPr lang="en-US" dirty="0"/>
              <a:t>OXAGON</a:t>
            </a:r>
            <a:r>
              <a:rPr lang="en-US" sz="1400" dirty="0"/>
              <a:t> Cybersecurity Threat Landscape </a:t>
            </a: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and Identify Risks (2/2)</a:t>
            </a:r>
            <a:endParaRPr lang="en-US" sz="1400" dirty="0"/>
          </a:p>
        </p:txBody>
      </p:sp>
      <p:sp>
        <p:nvSpPr>
          <p:cNvPr id="10" name="Rectangle 9">
            <a:extLst>
              <a:ext uri="{FF2B5EF4-FFF2-40B4-BE49-F238E27FC236}">
                <a16:creationId xmlns:a16="http://schemas.microsoft.com/office/drawing/2014/main" id="{9F05A729-8CF4-4876-8BCC-E635D969FFA6}"/>
              </a:ext>
            </a:extLst>
          </p:cNvPr>
          <p:cNvSpPr/>
          <p:nvPr/>
        </p:nvSpPr>
        <p:spPr>
          <a:xfrm>
            <a:off x="722282" y="1503189"/>
            <a:ext cx="8497917" cy="378593"/>
          </a:xfrm>
          <a:prstGeom prst="rect">
            <a:avLst/>
          </a:prstGeom>
          <a:solidFill>
            <a:srgbClr val="5D7D9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722282" y="1868949"/>
            <a:ext cx="8497917" cy="4419667"/>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a:lnSpc>
                <a:spcPts val="1600"/>
              </a:lnSpc>
              <a:spcBef>
                <a:spcPts val="600"/>
              </a:spcBef>
              <a:buClr>
                <a:srgbClr val="243646"/>
              </a:buClr>
              <a:defRPr/>
            </a:pPr>
            <a:r>
              <a:rPr lang="en-US" sz="1200" b="1" i="1" kern="0" dirty="0">
                <a:solidFill>
                  <a:srgbClr val="000000"/>
                </a:solidFill>
                <a:latin typeface="Calibri" panose="020F0502020204030204"/>
              </a:rPr>
              <a:t>Assess Cybersecurity Threat Landscape and Identify Risks (cont’d)</a:t>
            </a:r>
          </a:p>
          <a:p>
            <a:pPr marL="171450" indent="-171450">
              <a:lnSpc>
                <a:spcPct val="150000"/>
              </a:lnSpc>
              <a:buFont typeface="Wingdings" panose="05000000000000000000" pitchFamily="2" charset="2"/>
              <a:buChar char="§"/>
              <a:defRPr/>
            </a:pPr>
            <a:r>
              <a:rPr lang="en-US" sz="1200" dirty="0">
                <a:solidFill>
                  <a:srgbClr val="000000"/>
                </a:solidFill>
                <a:latin typeface="Calibri" panose="020F0502020204030204" pitchFamily="34" charset="0"/>
                <a:cs typeface="Arial" panose="020B0604020202020204" pitchFamily="34" charset="0"/>
              </a:rPr>
              <a:t>Socialize the OXAGON threat landscape assessment outcomes with key stakeholders</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Determine potential risks of identified assets related to Cybersecurity (e.g., data leak by hacktivists)</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Formulate the characteristics for every identified risk including risk sources and event description</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Assess the risk likelihood and consequences (e.g., reputational, financial, disruption of services) to include dependencies that could potentially have cascading effects leading to major impact consequences </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Consolidate findings into a Risk Ledger</a:t>
            </a:r>
          </a:p>
          <a:p>
            <a:pPr marL="171450" marR="0" lvl="0" indent="-1714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anose="020B0604020202020204" pitchFamily="34" charset="0"/>
              </a:rPr>
              <a:t>Engage with key relevant stakeholders, socialize the Risk Ledger, gather feedback, and refine the findings as needed</a:t>
            </a:r>
            <a:endParaRPr kumimoji="0" lang="en-US" sz="1200" b="1" i="0" u="sng"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8DA82B8-2906-44F3-967C-C6FFA4226BC4}"/>
              </a:ext>
            </a:extLst>
          </p:cNvPr>
          <p:cNvSpPr>
            <a:spLocks noChangeArrowheads="1"/>
          </p:cNvSpPr>
          <p:nvPr/>
        </p:nvSpPr>
        <p:spPr bwMode="gray">
          <a:xfrm>
            <a:off x="9348806" y="1503189"/>
            <a:ext cx="2137935" cy="365760"/>
          </a:xfrm>
          <a:prstGeom prst="rect">
            <a:avLst/>
          </a:prstGeom>
          <a:solidFill>
            <a:srgbClr val="5D7D95"/>
          </a:solidFill>
          <a:ln w="19050">
            <a:no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23" name="Rectangle 22">
            <a:extLst>
              <a:ext uri="{FF2B5EF4-FFF2-40B4-BE49-F238E27FC236}">
                <a16:creationId xmlns:a16="http://schemas.microsoft.com/office/drawing/2014/main" id="{6C47C8A8-40FE-4FCB-9667-186D501DCD5E}"/>
              </a:ext>
            </a:extLst>
          </p:cNvPr>
          <p:cNvSpPr>
            <a:spLocks noChangeArrowheads="1"/>
          </p:cNvSpPr>
          <p:nvPr/>
        </p:nvSpPr>
        <p:spPr bwMode="gray">
          <a:xfrm>
            <a:off x="9348806" y="1868949"/>
            <a:ext cx="2137935" cy="1965960"/>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4572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OXAGON Stakeholders' Aspirations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 Threat and Event Reports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Booz Allen Hamilton Threat Modelling Scenario Library</a:t>
            </a:r>
          </a:p>
        </p:txBody>
      </p:sp>
      <p:sp>
        <p:nvSpPr>
          <p:cNvPr id="18" name="Rectangle 17">
            <a:extLst>
              <a:ext uri="{FF2B5EF4-FFF2-40B4-BE49-F238E27FC236}">
                <a16:creationId xmlns:a16="http://schemas.microsoft.com/office/drawing/2014/main" id="{A0C57428-A747-4595-87A2-6C3B1E05BD80}"/>
              </a:ext>
            </a:extLst>
          </p:cNvPr>
          <p:cNvSpPr>
            <a:spLocks noChangeArrowheads="1"/>
          </p:cNvSpPr>
          <p:nvPr/>
        </p:nvSpPr>
        <p:spPr bwMode="gray">
          <a:xfrm>
            <a:off x="9348806" y="3956896"/>
            <a:ext cx="2137935" cy="365760"/>
          </a:xfrm>
          <a:prstGeom prst="rect">
            <a:avLst/>
          </a:prstGeom>
          <a:solidFill>
            <a:srgbClr val="5D7D95"/>
          </a:solidFill>
          <a:ln w="19050">
            <a:no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19" name="Rectangle 18">
            <a:extLst>
              <a:ext uri="{FF2B5EF4-FFF2-40B4-BE49-F238E27FC236}">
                <a16:creationId xmlns:a16="http://schemas.microsoft.com/office/drawing/2014/main" id="{9D00BE6A-9210-4BAA-9044-1AB2BCA4AB4A}"/>
              </a:ext>
            </a:extLst>
          </p:cNvPr>
          <p:cNvSpPr>
            <a:spLocks noChangeArrowheads="1"/>
          </p:cNvSpPr>
          <p:nvPr/>
        </p:nvSpPr>
        <p:spPr bwMode="gray">
          <a:xfrm>
            <a:off x="9348806" y="4322656"/>
            <a:ext cx="2137935" cy="1965960"/>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tIns="45720"/>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OXAGON Cybersecurity Threat Landscape Report</a:t>
            </a:r>
          </a:p>
        </p:txBody>
      </p:sp>
      <p:sp>
        <p:nvSpPr>
          <p:cNvPr id="31" name="Footer Placeholder 2">
            <a:extLst>
              <a:ext uri="{FF2B5EF4-FFF2-40B4-BE49-F238E27FC236}">
                <a16:creationId xmlns:a16="http://schemas.microsoft.com/office/drawing/2014/main" id="{6CC54181-4F15-4D71-AF81-08BAF8679BA6}"/>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86" name="Rectangle: Rounded Corners 85">
            <a:extLst>
              <a:ext uri="{FF2B5EF4-FFF2-40B4-BE49-F238E27FC236}">
                <a16:creationId xmlns:a16="http://schemas.microsoft.com/office/drawing/2014/main" id="{3BE880E1-E380-432B-BDD5-67FE2CF09DDD}"/>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1.4</a:t>
            </a:r>
          </a:p>
        </p:txBody>
      </p:sp>
      <p:sp>
        <p:nvSpPr>
          <p:cNvPr id="87" name="TextBox 86">
            <a:extLst>
              <a:ext uri="{FF2B5EF4-FFF2-40B4-BE49-F238E27FC236}">
                <a16:creationId xmlns:a16="http://schemas.microsoft.com/office/drawing/2014/main" id="{96F3102F-2C39-4406-835B-843F99888EF9}"/>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Assess Cybersecurity Threat landscape and Identify Potential Risks</a:t>
            </a:r>
          </a:p>
        </p:txBody>
      </p:sp>
      <p:sp>
        <p:nvSpPr>
          <p:cNvPr id="35" name="Rectangle 34">
            <a:extLst>
              <a:ext uri="{FF2B5EF4-FFF2-40B4-BE49-F238E27FC236}">
                <a16:creationId xmlns:a16="http://schemas.microsoft.com/office/drawing/2014/main" id="{4C664D0F-EFAF-42A8-946E-167F3E7B822C}"/>
              </a:ext>
            </a:extLst>
          </p:cNvPr>
          <p:cNvSpPr/>
          <p:nvPr/>
        </p:nvSpPr>
        <p:spPr bwMode="auto">
          <a:xfrm>
            <a:off x="806918" y="19453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B6C0EEC3-DD21-4810-AC88-D0CED65E1532}"/>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7" name="Rectangle 36">
            <a:extLst>
              <a:ext uri="{FF2B5EF4-FFF2-40B4-BE49-F238E27FC236}">
                <a16:creationId xmlns:a16="http://schemas.microsoft.com/office/drawing/2014/main" id="{B42A0355-D3BE-426D-B079-79A75573F0BB}"/>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629A363D-55A4-4D94-BF37-003293414DB8}"/>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6EB3D328-0781-43BB-9E8D-E0583E344409}"/>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0" name="Rectangle 39">
            <a:extLst>
              <a:ext uri="{FF2B5EF4-FFF2-40B4-BE49-F238E27FC236}">
                <a16:creationId xmlns:a16="http://schemas.microsoft.com/office/drawing/2014/main" id="{52277A8B-B896-40BC-BD63-577C7BFFFCC9}"/>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D96BF225-DB48-4456-965A-9FB707E038C1}"/>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97AB382B-57A6-4986-B99C-32675B7124D1}"/>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AF59F4A9-10ED-4257-961F-83CF4D7BB4CF}"/>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4" name="Rectangle 43">
            <a:extLst>
              <a:ext uri="{FF2B5EF4-FFF2-40B4-BE49-F238E27FC236}">
                <a16:creationId xmlns:a16="http://schemas.microsoft.com/office/drawing/2014/main" id="{E492F74C-02CC-4DDB-9C7B-C37C0E473B05}"/>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3436EC0F-C774-4ECC-ADA6-595EF504E684}"/>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6" name="Rectangle 45">
            <a:extLst>
              <a:ext uri="{FF2B5EF4-FFF2-40B4-BE49-F238E27FC236}">
                <a16:creationId xmlns:a16="http://schemas.microsoft.com/office/drawing/2014/main" id="{F7590A39-59E3-40EA-A1DB-DAF974A6355D}"/>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7" name="Rectangle 46">
            <a:extLst>
              <a:ext uri="{FF2B5EF4-FFF2-40B4-BE49-F238E27FC236}">
                <a16:creationId xmlns:a16="http://schemas.microsoft.com/office/drawing/2014/main" id="{92C3A81E-3605-40D0-AF9A-02BFAAB3E8C2}"/>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8" name="Rectangle 47">
            <a:extLst>
              <a:ext uri="{FF2B5EF4-FFF2-40B4-BE49-F238E27FC236}">
                <a16:creationId xmlns:a16="http://schemas.microsoft.com/office/drawing/2014/main" id="{8A32451C-433E-4205-9BE8-D0813A3C0712}"/>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9" name="Rectangle 48">
            <a:extLst>
              <a:ext uri="{FF2B5EF4-FFF2-40B4-BE49-F238E27FC236}">
                <a16:creationId xmlns:a16="http://schemas.microsoft.com/office/drawing/2014/main" id="{D0E49D60-B5B8-4679-9DB3-F66399AA0E9D}"/>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895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We will then pinpoint the different threat actors that are critical to OXAGON’s operations based on its threat landscape</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pPr algn="ctr" eaLnBrk="0" fontAlgn="base" hangingPunct="0"/>
            <a:r>
              <a:rPr lang="en-US" dirty="0"/>
              <a:t>Threat Actors Overview</a:t>
            </a:r>
          </a:p>
        </p:txBody>
      </p:sp>
      <p:grpSp>
        <p:nvGrpSpPr>
          <p:cNvPr id="10" name="Group 9">
            <a:extLst>
              <a:ext uri="{FF2B5EF4-FFF2-40B4-BE49-F238E27FC236}">
                <a16:creationId xmlns:a16="http://schemas.microsoft.com/office/drawing/2014/main" id="{638EEA62-4FFD-4F9F-A7BD-86FE4C615733}"/>
              </a:ext>
            </a:extLst>
          </p:cNvPr>
          <p:cNvGrpSpPr/>
          <p:nvPr/>
        </p:nvGrpSpPr>
        <p:grpSpPr>
          <a:xfrm>
            <a:off x="699633" y="1535442"/>
            <a:ext cx="10792734" cy="4839072"/>
            <a:chOff x="879700" y="1535442"/>
            <a:chExt cx="10792734" cy="4839072"/>
          </a:xfrm>
        </p:grpSpPr>
        <p:pic>
          <p:nvPicPr>
            <p:cNvPr id="15" name="Picture 2" descr="https://static.thenounproject.com/png/1472677-200.png">
              <a:extLst>
                <a:ext uri="{FF2B5EF4-FFF2-40B4-BE49-F238E27FC236}">
                  <a16:creationId xmlns:a16="http://schemas.microsoft.com/office/drawing/2014/main" id="{29D85241-2B29-4B98-8BFB-67EE2A1C8CD1}"/>
                </a:ext>
              </a:extLst>
            </p:cNvPr>
            <p:cNvPicPr>
              <a:picLocks noChangeAspect="1" noChangeArrowheads="1"/>
            </p:cNvPicPr>
            <p:nvPr/>
          </p:nvPicPr>
          <p:blipFill>
            <a:blip r:embed="rId6" cstate="email">
              <a:lum bright="70000" contrast="-70000"/>
              <a:alphaModFix amt="60000"/>
              <a:extLst>
                <a:ext uri="{BEBA8EAE-BF5A-486C-A8C5-ECC9F3942E4B}">
                  <a14:imgProps xmlns:a14="http://schemas.microsoft.com/office/drawing/2010/main">
                    <a14:imgLayer r:embed="rId7">
                      <a14:imgEffect>
                        <a14:saturation sat="99000"/>
                      </a14:imgEffect>
                    </a14:imgLayer>
                  </a14:imgProps>
                </a:ext>
                <a:ext uri="{28A0092B-C50C-407E-A947-70E740481C1C}">
                  <a14:useLocalDpi xmlns:a14="http://schemas.microsoft.com/office/drawing/2010/main"/>
                </a:ext>
              </a:extLst>
            </a:blip>
            <a:srcRect/>
            <a:stretch>
              <a:fillRect/>
            </a:stretch>
          </p:blipFill>
          <p:spPr bwMode="auto">
            <a:xfrm>
              <a:off x="7523842" y="4496357"/>
              <a:ext cx="1188980" cy="1085029"/>
            </a:xfrm>
            <a:prstGeom prst="rect">
              <a:avLst/>
            </a:prstGeom>
            <a:noFill/>
          </p:spPr>
        </p:pic>
        <p:pic>
          <p:nvPicPr>
            <p:cNvPr id="16" name="Picture 2" descr="terrorist Icon 3102796">
              <a:extLst>
                <a:ext uri="{FF2B5EF4-FFF2-40B4-BE49-F238E27FC236}">
                  <a16:creationId xmlns:a16="http://schemas.microsoft.com/office/drawing/2014/main" id="{5AD013D4-5D58-4C65-878B-6933F8225054}"/>
                </a:ext>
              </a:extLst>
            </p:cNvPr>
            <p:cNvPicPr>
              <a:picLocks noChangeAspect="1" noChangeArrowheads="1"/>
            </p:cNvPicPr>
            <p:nvPr/>
          </p:nvPicPr>
          <p:blipFill>
            <a:blip r:embed="rId8" cstate="email">
              <a:lum bright="70000" contrast="-70000"/>
              <a:alphaModFix amt="40000"/>
              <a:extLst>
                <a:ext uri="{28A0092B-C50C-407E-A947-70E740481C1C}">
                  <a14:useLocalDpi xmlns:a14="http://schemas.microsoft.com/office/drawing/2010/main"/>
                </a:ext>
              </a:extLst>
            </a:blip>
            <a:srcRect/>
            <a:stretch>
              <a:fillRect/>
            </a:stretch>
          </p:blipFill>
          <p:spPr bwMode="auto">
            <a:xfrm>
              <a:off x="3899060" y="4530240"/>
              <a:ext cx="1069490" cy="101725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descr="https://static.thenounproject.com/png/1773548-200.png">
              <a:extLst>
                <a:ext uri="{FF2B5EF4-FFF2-40B4-BE49-F238E27FC236}">
                  <a16:creationId xmlns:a16="http://schemas.microsoft.com/office/drawing/2014/main" id="{97C98E10-5AA4-496F-A9CA-BBADDA2CBE87}"/>
                </a:ext>
              </a:extLst>
            </p:cNvPr>
            <p:cNvPicPr>
              <a:picLocks noChangeAspect="1" noChangeArrowheads="1"/>
            </p:cNvPicPr>
            <p:nvPr/>
          </p:nvPicPr>
          <p:blipFill>
            <a:blip r:embed="rId9" cstate="email">
              <a:lum bright="70000" contrast="-70000"/>
              <a:alphaModFix amt="40000"/>
              <a:extLst>
                <a:ext uri="{28A0092B-C50C-407E-A947-70E740481C1C}">
                  <a14:useLocalDpi xmlns:a14="http://schemas.microsoft.com/office/drawing/2010/main"/>
                </a:ext>
              </a:extLst>
            </a:blip>
            <a:srcRect/>
            <a:stretch>
              <a:fillRect/>
            </a:stretch>
          </p:blipFill>
          <p:spPr bwMode="auto">
            <a:xfrm>
              <a:off x="9422392" y="2059417"/>
              <a:ext cx="1076406" cy="982295"/>
            </a:xfrm>
            <a:prstGeom prst="rect">
              <a:avLst/>
            </a:prstGeom>
            <a:noFill/>
          </p:spPr>
        </p:pic>
        <p:pic>
          <p:nvPicPr>
            <p:cNvPr id="21" name="Picture 8" descr="https://static.thenounproject.com/png/2389071-200.png">
              <a:extLst>
                <a:ext uri="{FF2B5EF4-FFF2-40B4-BE49-F238E27FC236}">
                  <a16:creationId xmlns:a16="http://schemas.microsoft.com/office/drawing/2014/main" id="{E203E9BA-F6D9-4284-87C8-9394A0785886}"/>
                </a:ext>
              </a:extLst>
            </p:cNvPr>
            <p:cNvPicPr>
              <a:picLocks noChangeAspect="1" noChangeArrowheads="1"/>
            </p:cNvPicPr>
            <p:nvPr/>
          </p:nvPicPr>
          <p:blipFill>
            <a:blip r:embed="rId10" cstate="email">
              <a:lum bright="70000" contrast="-70000"/>
              <a:alphaModFix amt="40000"/>
              <a:extLst>
                <a:ext uri="{28A0092B-C50C-407E-A947-70E740481C1C}">
                  <a14:useLocalDpi xmlns:a14="http://schemas.microsoft.com/office/drawing/2010/main"/>
                </a:ext>
              </a:extLst>
            </a:blip>
            <a:srcRect/>
            <a:stretch>
              <a:fillRect/>
            </a:stretch>
          </p:blipFill>
          <p:spPr bwMode="auto">
            <a:xfrm>
              <a:off x="5737866" y="2044972"/>
              <a:ext cx="1076406" cy="982293"/>
            </a:xfrm>
            <a:prstGeom prst="rect">
              <a:avLst/>
            </a:prstGeom>
            <a:noFill/>
          </p:spPr>
        </p:pic>
        <p:pic>
          <p:nvPicPr>
            <p:cNvPr id="22" name="Picture 5" descr="https://static.thenounproject.com/png/2085722-200.png">
              <a:extLst>
                <a:ext uri="{FF2B5EF4-FFF2-40B4-BE49-F238E27FC236}">
                  <a16:creationId xmlns:a16="http://schemas.microsoft.com/office/drawing/2014/main" id="{720DD39E-3904-4F03-BFB7-FE77F2C3AA27}"/>
                </a:ext>
              </a:extLst>
            </p:cNvPr>
            <p:cNvPicPr>
              <a:picLocks noChangeAspect="1" noChangeArrowheads="1"/>
            </p:cNvPicPr>
            <p:nvPr/>
          </p:nvPicPr>
          <p:blipFill>
            <a:blip r:embed="rId11" cstate="email">
              <a:lum bright="70000" contrast="-70000"/>
              <a:alphaModFix amt="40000"/>
              <a:extLst>
                <a:ext uri="{28A0092B-C50C-407E-A947-70E740481C1C}">
                  <a14:useLocalDpi xmlns:a14="http://schemas.microsoft.com/office/drawing/2010/main"/>
                </a:ext>
              </a:extLst>
            </a:blip>
            <a:srcRect/>
            <a:stretch>
              <a:fillRect/>
            </a:stretch>
          </p:blipFill>
          <p:spPr bwMode="auto">
            <a:xfrm>
              <a:off x="1999520" y="2010305"/>
              <a:ext cx="1184042" cy="1080515"/>
            </a:xfrm>
            <a:prstGeom prst="rect">
              <a:avLst/>
            </a:prstGeom>
            <a:noFill/>
          </p:spPr>
        </p:pic>
        <p:sp>
          <p:nvSpPr>
            <p:cNvPr id="24" name="Rectangle 23">
              <a:extLst>
                <a:ext uri="{FF2B5EF4-FFF2-40B4-BE49-F238E27FC236}">
                  <a16:creationId xmlns:a16="http://schemas.microsoft.com/office/drawing/2014/main" id="{30A0C4E3-DD7A-4001-B6FE-6C03DFA68AA1}"/>
                </a:ext>
              </a:extLst>
            </p:cNvPr>
            <p:cNvSpPr/>
            <p:nvPr/>
          </p:nvSpPr>
          <p:spPr>
            <a:xfrm>
              <a:off x="879700" y="1535443"/>
              <a:ext cx="3423682" cy="333572"/>
            </a:xfrm>
            <a:prstGeom prst="rect">
              <a:avLst/>
            </a:prstGeom>
            <a:solidFill>
              <a:schemeClr val="accent1"/>
            </a:solidFill>
            <a:ln w="952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Nation States</a:t>
              </a:r>
            </a:p>
          </p:txBody>
        </p:sp>
        <p:sp>
          <p:nvSpPr>
            <p:cNvPr id="25" name="Rectangle 24">
              <a:extLst>
                <a:ext uri="{FF2B5EF4-FFF2-40B4-BE49-F238E27FC236}">
                  <a16:creationId xmlns:a16="http://schemas.microsoft.com/office/drawing/2014/main" id="{C4704FC5-C07E-49EA-84F9-23EE51774303}"/>
                </a:ext>
              </a:extLst>
            </p:cNvPr>
            <p:cNvSpPr/>
            <p:nvPr/>
          </p:nvSpPr>
          <p:spPr>
            <a:xfrm>
              <a:off x="4564226" y="1535443"/>
              <a:ext cx="3423682" cy="333572"/>
            </a:xfrm>
            <a:prstGeom prst="rect">
              <a:avLst/>
            </a:prstGeom>
            <a:solidFill>
              <a:schemeClr val="accent1"/>
            </a:solidFill>
            <a:ln w="952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Organized Crime</a:t>
              </a:r>
            </a:p>
          </p:txBody>
        </p:sp>
        <p:sp>
          <p:nvSpPr>
            <p:cNvPr id="26" name="Rectangle 25">
              <a:extLst>
                <a:ext uri="{FF2B5EF4-FFF2-40B4-BE49-F238E27FC236}">
                  <a16:creationId xmlns:a16="http://schemas.microsoft.com/office/drawing/2014/main" id="{028B7414-1EE5-4F2A-9BF1-258F3396EDA5}"/>
                </a:ext>
              </a:extLst>
            </p:cNvPr>
            <p:cNvSpPr/>
            <p:nvPr/>
          </p:nvSpPr>
          <p:spPr>
            <a:xfrm>
              <a:off x="8248752" y="1535442"/>
              <a:ext cx="3423682" cy="333572"/>
            </a:xfrm>
            <a:prstGeom prst="rect">
              <a:avLst/>
            </a:prstGeom>
            <a:solidFill>
              <a:schemeClr val="accent1"/>
            </a:solidFill>
            <a:ln w="952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Hacktivists</a:t>
              </a:r>
            </a:p>
          </p:txBody>
        </p:sp>
        <p:sp>
          <p:nvSpPr>
            <p:cNvPr id="28" name="Rectangle 27">
              <a:extLst>
                <a:ext uri="{FF2B5EF4-FFF2-40B4-BE49-F238E27FC236}">
                  <a16:creationId xmlns:a16="http://schemas.microsoft.com/office/drawing/2014/main" id="{57F9EEE5-BEAD-4DA4-91BC-F711417D6DF3}"/>
                </a:ext>
              </a:extLst>
            </p:cNvPr>
            <p:cNvSpPr/>
            <p:nvPr/>
          </p:nvSpPr>
          <p:spPr>
            <a:xfrm>
              <a:off x="2721965" y="4023750"/>
              <a:ext cx="3423682" cy="333572"/>
            </a:xfrm>
            <a:prstGeom prst="rect">
              <a:avLst/>
            </a:prstGeom>
            <a:solidFill>
              <a:schemeClr val="accent1"/>
            </a:solidFill>
            <a:ln w="952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Terrorists</a:t>
              </a:r>
            </a:p>
          </p:txBody>
        </p:sp>
        <p:sp>
          <p:nvSpPr>
            <p:cNvPr id="29" name="Rectangle 28">
              <a:extLst>
                <a:ext uri="{FF2B5EF4-FFF2-40B4-BE49-F238E27FC236}">
                  <a16:creationId xmlns:a16="http://schemas.microsoft.com/office/drawing/2014/main" id="{707F2893-7515-4A68-BC3E-582182DF965C}"/>
                </a:ext>
              </a:extLst>
            </p:cNvPr>
            <p:cNvSpPr/>
            <p:nvPr/>
          </p:nvSpPr>
          <p:spPr>
            <a:xfrm>
              <a:off x="6406491" y="4023750"/>
              <a:ext cx="3423682" cy="333572"/>
            </a:xfrm>
            <a:prstGeom prst="rect">
              <a:avLst/>
            </a:prstGeom>
            <a:solidFill>
              <a:schemeClr val="accent1"/>
            </a:solidFill>
            <a:ln w="952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Insider Threats</a:t>
              </a:r>
            </a:p>
          </p:txBody>
        </p:sp>
        <p:sp>
          <p:nvSpPr>
            <p:cNvPr id="30" name="Rectangle 29">
              <a:extLst>
                <a:ext uri="{FF2B5EF4-FFF2-40B4-BE49-F238E27FC236}">
                  <a16:creationId xmlns:a16="http://schemas.microsoft.com/office/drawing/2014/main" id="{44C34C9D-A4C8-4ED2-8BF7-898B03DEEC71}"/>
                </a:ext>
              </a:extLst>
            </p:cNvPr>
            <p:cNvSpPr/>
            <p:nvPr/>
          </p:nvSpPr>
          <p:spPr>
            <a:xfrm>
              <a:off x="879700" y="1941830"/>
              <a:ext cx="3423682" cy="1217466"/>
            </a:xfrm>
            <a:prstGeom prst="rect">
              <a:avLst/>
            </a:prstGeom>
            <a:noFill/>
            <a:ln w="9525"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State-sponsored cyber-attacks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looking to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gain money or information, or disrupt operations</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(also known as Advanced Persistent Threats or APTs)</a:t>
              </a:r>
            </a:p>
          </p:txBody>
        </p:sp>
        <p:sp>
          <p:nvSpPr>
            <p:cNvPr id="31" name="Rectangle 30">
              <a:extLst>
                <a:ext uri="{FF2B5EF4-FFF2-40B4-BE49-F238E27FC236}">
                  <a16:creationId xmlns:a16="http://schemas.microsoft.com/office/drawing/2014/main" id="{AD9938EC-F485-4DC3-9213-212E6258061A}"/>
                </a:ext>
              </a:extLst>
            </p:cNvPr>
            <p:cNvSpPr/>
            <p:nvPr/>
          </p:nvSpPr>
          <p:spPr>
            <a:xfrm>
              <a:off x="4564226" y="1941830"/>
              <a:ext cx="3423682" cy="1217466"/>
            </a:xfrm>
            <a:prstGeom prst="rect">
              <a:avLst/>
            </a:prstGeom>
            <a:noFill/>
            <a:ln w="9525"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Criminals conducting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illicit activities in a country or using a country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as a transit stop to conduct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illicit activities elsewhere</a:t>
              </a:r>
            </a:p>
          </p:txBody>
        </p:sp>
        <p:sp>
          <p:nvSpPr>
            <p:cNvPr id="33" name="Rectangle 32">
              <a:extLst>
                <a:ext uri="{FF2B5EF4-FFF2-40B4-BE49-F238E27FC236}">
                  <a16:creationId xmlns:a16="http://schemas.microsoft.com/office/drawing/2014/main" id="{2661FA24-4BA1-4CE4-AA2C-2366170744A6}"/>
                </a:ext>
              </a:extLst>
            </p:cNvPr>
            <p:cNvSpPr/>
            <p:nvPr/>
          </p:nvSpPr>
          <p:spPr>
            <a:xfrm>
              <a:off x="8248752" y="1941830"/>
              <a:ext cx="3423682" cy="1217466"/>
            </a:xfrm>
            <a:prstGeom prst="rect">
              <a:avLst/>
            </a:prstGeom>
            <a:noFill/>
            <a:ln w="9525"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Decentralized group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of generally low-skilled individuals</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motivated by political/social grievances or perceived injustices</a:t>
              </a:r>
            </a:p>
          </p:txBody>
        </p:sp>
        <p:sp>
          <p:nvSpPr>
            <p:cNvPr id="34" name="Rectangle 33">
              <a:extLst>
                <a:ext uri="{FF2B5EF4-FFF2-40B4-BE49-F238E27FC236}">
                  <a16:creationId xmlns:a16="http://schemas.microsoft.com/office/drawing/2014/main" id="{3339254E-2DD0-4BDA-94B8-690502E55909}"/>
                </a:ext>
              </a:extLst>
            </p:cNvPr>
            <p:cNvSpPr/>
            <p:nvPr/>
          </p:nvSpPr>
          <p:spPr>
            <a:xfrm>
              <a:off x="2721964" y="4430137"/>
              <a:ext cx="3423682" cy="1217466"/>
            </a:xfrm>
            <a:prstGeom prst="rect">
              <a:avLst/>
            </a:prstGeom>
            <a:noFill/>
            <a:ln w="9525"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Individuals aiming to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conduct terrorist activities, or provide support or sympathy to terrorist groups</a:t>
              </a:r>
            </a:p>
          </p:txBody>
        </p:sp>
        <p:sp>
          <p:nvSpPr>
            <p:cNvPr id="35" name="Rectangle 34">
              <a:extLst>
                <a:ext uri="{FF2B5EF4-FFF2-40B4-BE49-F238E27FC236}">
                  <a16:creationId xmlns:a16="http://schemas.microsoft.com/office/drawing/2014/main" id="{BB7E81E5-50DA-4628-9F7E-56D3EF7C0C7E}"/>
                </a:ext>
              </a:extLst>
            </p:cNvPr>
            <p:cNvSpPr/>
            <p:nvPr/>
          </p:nvSpPr>
          <p:spPr>
            <a:xfrm>
              <a:off x="6406489" y="4430137"/>
              <a:ext cx="3423682" cy="1217466"/>
            </a:xfrm>
            <a:prstGeom prst="rect">
              <a:avLst/>
            </a:prstGeom>
            <a:noFill/>
            <a:ln w="9525" cap="flat" cmpd="sng" algn="ctr">
              <a:solidFill>
                <a:schemeClr val="accent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Malicious individuals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working within an entity aiming to cause harm to that entity or </a:t>
              </a: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negligent insiders </a:t>
              </a:r>
              <a:r>
                <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harming the entity by not following adequate security controls</a:t>
              </a:r>
            </a:p>
          </p:txBody>
        </p:sp>
        <p:sp>
          <p:nvSpPr>
            <p:cNvPr id="36" name="Rectangle 35">
              <a:extLst>
                <a:ext uri="{FF2B5EF4-FFF2-40B4-BE49-F238E27FC236}">
                  <a16:creationId xmlns:a16="http://schemas.microsoft.com/office/drawing/2014/main" id="{E43D54B3-BB30-446F-B0BF-5FC608094023}"/>
                </a:ext>
              </a:extLst>
            </p:cNvPr>
            <p:cNvSpPr/>
            <p:nvPr/>
          </p:nvSpPr>
          <p:spPr>
            <a:xfrm>
              <a:off x="879700" y="3232111"/>
              <a:ext cx="3423682" cy="654088"/>
            </a:xfrm>
            <a:prstGeom prst="rect">
              <a:avLst/>
            </a:prstGeom>
            <a:solidFill>
              <a:schemeClr val="tx2">
                <a:lumMod val="20000"/>
                <a:lumOff val="80000"/>
              </a:schemeClr>
            </a:solidFill>
            <a:ln w="952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25000"/>
                </a:spcBef>
                <a:spcAft>
                  <a:spcPct val="0"/>
                </a:spcAft>
                <a:buClrTx/>
                <a:buSzTx/>
                <a:buFontTx/>
                <a:buNone/>
                <a:tabLst/>
                <a:defRPr/>
              </a:pPr>
              <a:r>
                <a:rPr kumimoji="0" lang="en-US" sz="1400" b="1" i="1" u="sng"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Example:</a:t>
              </a:r>
            </a:p>
            <a:p>
              <a:pPr marL="0" marR="0" lvl="0" indent="0" algn="l"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APT 34 (Iran), APT 12 (China)</a:t>
              </a:r>
            </a:p>
          </p:txBody>
        </p:sp>
        <p:sp>
          <p:nvSpPr>
            <p:cNvPr id="37" name="Rectangle 36">
              <a:extLst>
                <a:ext uri="{FF2B5EF4-FFF2-40B4-BE49-F238E27FC236}">
                  <a16:creationId xmlns:a16="http://schemas.microsoft.com/office/drawing/2014/main" id="{F8F18F97-7889-44FB-8BC3-DDDBA7D9361E}"/>
                </a:ext>
              </a:extLst>
            </p:cNvPr>
            <p:cNvSpPr/>
            <p:nvPr/>
          </p:nvSpPr>
          <p:spPr>
            <a:xfrm>
              <a:off x="4564226" y="3232110"/>
              <a:ext cx="3423682" cy="654088"/>
            </a:xfrm>
            <a:prstGeom prst="rect">
              <a:avLst/>
            </a:prstGeom>
            <a:solidFill>
              <a:schemeClr val="tx2">
                <a:lumMod val="20000"/>
                <a:lumOff val="80000"/>
              </a:schemeClr>
            </a:solidFill>
            <a:ln w="952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25000"/>
                </a:spcBef>
                <a:spcAft>
                  <a:spcPct val="0"/>
                </a:spcAft>
                <a:buClrTx/>
                <a:buSzTx/>
                <a:buFontTx/>
                <a:buNone/>
                <a:tabLst/>
                <a:defRPr/>
              </a:pPr>
              <a:r>
                <a:rPr kumimoji="0" lang="en-US" sz="1400" b="1" i="1" u="sng"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Example:</a:t>
              </a:r>
            </a:p>
            <a:p>
              <a:pPr marL="0" marR="0" lvl="0" indent="0" algn="l"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REvil, Mustang Panda</a:t>
              </a:r>
            </a:p>
          </p:txBody>
        </p:sp>
        <p:sp>
          <p:nvSpPr>
            <p:cNvPr id="38" name="Rectangle 37">
              <a:extLst>
                <a:ext uri="{FF2B5EF4-FFF2-40B4-BE49-F238E27FC236}">
                  <a16:creationId xmlns:a16="http://schemas.microsoft.com/office/drawing/2014/main" id="{59C16999-5A7E-4136-BAC8-8D03F043EA7F}"/>
                </a:ext>
              </a:extLst>
            </p:cNvPr>
            <p:cNvSpPr/>
            <p:nvPr/>
          </p:nvSpPr>
          <p:spPr>
            <a:xfrm>
              <a:off x="8248752" y="3232112"/>
              <a:ext cx="3423682" cy="654088"/>
            </a:xfrm>
            <a:prstGeom prst="rect">
              <a:avLst/>
            </a:prstGeom>
            <a:solidFill>
              <a:schemeClr val="tx2">
                <a:lumMod val="20000"/>
                <a:lumOff val="80000"/>
              </a:schemeClr>
            </a:solidFill>
            <a:ln w="952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25000"/>
                </a:spcBef>
                <a:spcAft>
                  <a:spcPct val="0"/>
                </a:spcAft>
                <a:buClrTx/>
                <a:buSzTx/>
                <a:buFontTx/>
                <a:buNone/>
                <a:tabLst/>
                <a:defRPr/>
              </a:pPr>
              <a:r>
                <a:rPr kumimoji="0" lang="en-US" sz="1400" b="1" i="1" u="sng"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Example:</a:t>
              </a:r>
              <a:endParaRPr kumimoji="0" lang="en-US" sz="1400" b="1" i="0" u="sng"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a:p>
              <a:pPr marL="0" marR="0" lvl="0" indent="0" algn="l"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Lizard Squad</a:t>
              </a:r>
            </a:p>
          </p:txBody>
        </p:sp>
        <p:sp>
          <p:nvSpPr>
            <p:cNvPr id="39" name="Rectangle 38">
              <a:extLst>
                <a:ext uri="{FF2B5EF4-FFF2-40B4-BE49-F238E27FC236}">
                  <a16:creationId xmlns:a16="http://schemas.microsoft.com/office/drawing/2014/main" id="{2193F580-D4E8-48F5-8BEE-B6F6353C7A34}"/>
                </a:ext>
              </a:extLst>
            </p:cNvPr>
            <p:cNvSpPr/>
            <p:nvPr/>
          </p:nvSpPr>
          <p:spPr>
            <a:xfrm>
              <a:off x="2721966" y="5720421"/>
              <a:ext cx="3423682" cy="654088"/>
            </a:xfrm>
            <a:prstGeom prst="rect">
              <a:avLst/>
            </a:prstGeom>
            <a:solidFill>
              <a:schemeClr val="tx2">
                <a:lumMod val="20000"/>
                <a:lumOff val="80000"/>
              </a:schemeClr>
            </a:solidFill>
            <a:ln w="952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25000"/>
                </a:spcBef>
                <a:spcAft>
                  <a:spcPct val="0"/>
                </a:spcAft>
                <a:buClrTx/>
                <a:buSzTx/>
                <a:buFontTx/>
                <a:buNone/>
                <a:tabLst/>
                <a:defRPr/>
              </a:pPr>
              <a:r>
                <a:rPr kumimoji="0" lang="en-US" sz="1400" b="1" i="1" u="sng"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Example:</a:t>
              </a:r>
            </a:p>
            <a:p>
              <a:pPr marL="0" marR="0" lvl="0" indent="0" algn="l"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Islamic State Hacking Division, Yemen Cyber Army, Al Qaeda Electronic</a:t>
              </a:r>
            </a:p>
          </p:txBody>
        </p:sp>
        <p:sp>
          <p:nvSpPr>
            <p:cNvPr id="40" name="Rectangle 39">
              <a:extLst>
                <a:ext uri="{FF2B5EF4-FFF2-40B4-BE49-F238E27FC236}">
                  <a16:creationId xmlns:a16="http://schemas.microsoft.com/office/drawing/2014/main" id="{9793C099-2F3E-4FCB-AD1E-A59E738C0723}"/>
                </a:ext>
              </a:extLst>
            </p:cNvPr>
            <p:cNvSpPr/>
            <p:nvPr/>
          </p:nvSpPr>
          <p:spPr>
            <a:xfrm>
              <a:off x="6406491" y="5720426"/>
              <a:ext cx="3423682" cy="654088"/>
            </a:xfrm>
            <a:prstGeom prst="rect">
              <a:avLst/>
            </a:prstGeom>
            <a:solidFill>
              <a:schemeClr val="tx2">
                <a:lumMod val="20000"/>
                <a:lumOff val="80000"/>
              </a:schemeClr>
            </a:solidFill>
            <a:ln w="9525"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4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25000"/>
                </a:spcBef>
                <a:spcAft>
                  <a:spcPct val="0"/>
                </a:spcAft>
                <a:buClrTx/>
                <a:buSzTx/>
                <a:buFontTx/>
                <a:buNone/>
                <a:tabLst/>
                <a:defRPr/>
              </a:pPr>
              <a:r>
                <a:rPr kumimoji="0" lang="en-US" sz="1400" b="1" i="1" u="sng"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Example:</a:t>
              </a:r>
            </a:p>
            <a:p>
              <a:pPr marL="0" marR="0" lvl="0" indent="0" algn="l"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Negligent Insiders, Malicious Individuals</a:t>
              </a:r>
            </a:p>
          </p:txBody>
        </p:sp>
      </p:grpSp>
      <p:sp>
        <p:nvSpPr>
          <p:cNvPr id="55" name="Footer Placeholder 2">
            <a:extLst>
              <a:ext uri="{FF2B5EF4-FFF2-40B4-BE49-F238E27FC236}">
                <a16:creationId xmlns:a16="http://schemas.microsoft.com/office/drawing/2014/main" id="{CAB3D4A4-D0B4-4059-8CEF-D97C38909529}"/>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97" name="Rectangle: Rounded Corners 96">
            <a:extLst>
              <a:ext uri="{FF2B5EF4-FFF2-40B4-BE49-F238E27FC236}">
                <a16:creationId xmlns:a16="http://schemas.microsoft.com/office/drawing/2014/main" id="{DCB3EF7A-0627-4D96-8E23-8B86E2BC0F07}"/>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1.4</a:t>
            </a:r>
          </a:p>
        </p:txBody>
      </p:sp>
      <p:sp>
        <p:nvSpPr>
          <p:cNvPr id="98" name="TextBox 97">
            <a:extLst>
              <a:ext uri="{FF2B5EF4-FFF2-40B4-BE49-F238E27FC236}">
                <a16:creationId xmlns:a16="http://schemas.microsoft.com/office/drawing/2014/main" id="{59F8DB87-E8E8-4899-BE28-51441579E29A}"/>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Assess Cybersecurity Threat landscape and Identify Potential Risks</a:t>
            </a:r>
          </a:p>
        </p:txBody>
      </p:sp>
      <p:sp>
        <p:nvSpPr>
          <p:cNvPr id="71" name="STAMP">
            <a:extLst>
              <a:ext uri="{FF2B5EF4-FFF2-40B4-BE49-F238E27FC236}">
                <a16:creationId xmlns:a16="http://schemas.microsoft.com/office/drawing/2014/main" id="{620A8394-054F-4127-8945-B92530040589}"/>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56" name="Rectangle 55">
            <a:extLst>
              <a:ext uri="{FF2B5EF4-FFF2-40B4-BE49-F238E27FC236}">
                <a16:creationId xmlns:a16="http://schemas.microsoft.com/office/drawing/2014/main" id="{95A7B697-CCE1-4158-AA7D-26A6AF2ECB12}"/>
              </a:ext>
            </a:extLst>
          </p:cNvPr>
          <p:cNvSpPr/>
          <p:nvPr/>
        </p:nvSpPr>
        <p:spPr bwMode="auto">
          <a:xfrm>
            <a:off x="806918" y="19453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911B34A4-D833-4C65-9CDF-F7D986D6996D}"/>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8" name="Rectangle 57">
            <a:extLst>
              <a:ext uri="{FF2B5EF4-FFF2-40B4-BE49-F238E27FC236}">
                <a16:creationId xmlns:a16="http://schemas.microsoft.com/office/drawing/2014/main" id="{3120E7F5-1753-410C-9DC3-D2AD279425A1}"/>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9" name="Rectangle 58">
            <a:extLst>
              <a:ext uri="{FF2B5EF4-FFF2-40B4-BE49-F238E27FC236}">
                <a16:creationId xmlns:a16="http://schemas.microsoft.com/office/drawing/2014/main" id="{55072A59-4099-4DAF-8237-366CE4C2BA11}"/>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0E991018-9FE0-4905-B5E8-C98B22983ED4}"/>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1" name="Rectangle 60">
            <a:extLst>
              <a:ext uri="{FF2B5EF4-FFF2-40B4-BE49-F238E27FC236}">
                <a16:creationId xmlns:a16="http://schemas.microsoft.com/office/drawing/2014/main" id="{C8C4FF01-5BB8-4F9A-9C95-078D9C9356B3}"/>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2" name="Rectangle 61">
            <a:extLst>
              <a:ext uri="{FF2B5EF4-FFF2-40B4-BE49-F238E27FC236}">
                <a16:creationId xmlns:a16="http://schemas.microsoft.com/office/drawing/2014/main" id="{A68F3889-15D4-4D37-8C4E-63BA58402555}"/>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3" name="Rectangle 62">
            <a:extLst>
              <a:ext uri="{FF2B5EF4-FFF2-40B4-BE49-F238E27FC236}">
                <a16:creationId xmlns:a16="http://schemas.microsoft.com/office/drawing/2014/main" id="{9C886E23-70C8-41A7-BA7F-C949A7266FF5}"/>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4" name="Rectangle 63">
            <a:extLst>
              <a:ext uri="{FF2B5EF4-FFF2-40B4-BE49-F238E27FC236}">
                <a16:creationId xmlns:a16="http://schemas.microsoft.com/office/drawing/2014/main" id="{BE32C172-E559-4DC0-A314-4B4B75C3D190}"/>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5" name="Rectangle 64">
            <a:extLst>
              <a:ext uri="{FF2B5EF4-FFF2-40B4-BE49-F238E27FC236}">
                <a16:creationId xmlns:a16="http://schemas.microsoft.com/office/drawing/2014/main" id="{2AF8CF43-0186-4DA8-8031-4E1AFBE3D978}"/>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66" name="Rectangle 65">
            <a:extLst>
              <a:ext uri="{FF2B5EF4-FFF2-40B4-BE49-F238E27FC236}">
                <a16:creationId xmlns:a16="http://schemas.microsoft.com/office/drawing/2014/main" id="{34EBAF76-8A44-400A-8BF5-E0217DDF457E}"/>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7" name="Rectangle 66">
            <a:extLst>
              <a:ext uri="{FF2B5EF4-FFF2-40B4-BE49-F238E27FC236}">
                <a16:creationId xmlns:a16="http://schemas.microsoft.com/office/drawing/2014/main" id="{AE9E34E9-20F0-4693-B002-E427E1E1E33D}"/>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8" name="Rectangle 67">
            <a:extLst>
              <a:ext uri="{FF2B5EF4-FFF2-40B4-BE49-F238E27FC236}">
                <a16:creationId xmlns:a16="http://schemas.microsoft.com/office/drawing/2014/main" id="{37DC7193-48AE-4AA0-BFF6-8CB435700436}"/>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9" name="Rectangle 68">
            <a:extLst>
              <a:ext uri="{FF2B5EF4-FFF2-40B4-BE49-F238E27FC236}">
                <a16:creationId xmlns:a16="http://schemas.microsoft.com/office/drawing/2014/main" id="{DC50D8E9-103E-48BE-98E2-DDD5794E656E}"/>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0" name="Rectangle 69">
            <a:extLst>
              <a:ext uri="{FF2B5EF4-FFF2-40B4-BE49-F238E27FC236}">
                <a16:creationId xmlns:a16="http://schemas.microsoft.com/office/drawing/2014/main" id="{B5EF205B-4E1A-4F58-95EE-5787CE02E833}"/>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09759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also structure the identified threat events based on the actors’ intent, opportunity, and capability to identify and develop OXAGON’s threat scenarios </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r>
              <a:rPr lang="en-US" dirty="0"/>
              <a:t>Detailed Cybersecurity Events</a:t>
            </a:r>
          </a:p>
        </p:txBody>
      </p:sp>
      <p:sp>
        <p:nvSpPr>
          <p:cNvPr id="68" name="Rectangle 67">
            <a:extLst>
              <a:ext uri="{FF2B5EF4-FFF2-40B4-BE49-F238E27FC236}">
                <a16:creationId xmlns:a16="http://schemas.microsoft.com/office/drawing/2014/main" id="{49EE7516-7B77-4FA5-A6A2-B11D140F3253}"/>
              </a:ext>
            </a:extLst>
          </p:cNvPr>
          <p:cNvSpPr/>
          <p:nvPr/>
        </p:nvSpPr>
        <p:spPr>
          <a:xfrm>
            <a:off x="3848607" y="1320558"/>
            <a:ext cx="4536368" cy="5031736"/>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5F26B4C0-8FE5-488B-A0B6-2BE73CB1FB4C}"/>
              </a:ext>
            </a:extLst>
          </p:cNvPr>
          <p:cNvSpPr/>
          <p:nvPr/>
        </p:nvSpPr>
        <p:spPr>
          <a:xfrm>
            <a:off x="766561" y="1632368"/>
            <a:ext cx="2652300" cy="452017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2" name="Rectangle: Rounded Corners 71">
            <a:extLst>
              <a:ext uri="{FF2B5EF4-FFF2-40B4-BE49-F238E27FC236}">
                <a16:creationId xmlns:a16="http://schemas.microsoft.com/office/drawing/2014/main" id="{0FE334BF-7201-4EC3-9C97-AE4DA7A00880}"/>
              </a:ext>
            </a:extLst>
          </p:cNvPr>
          <p:cNvSpPr/>
          <p:nvPr/>
        </p:nvSpPr>
        <p:spPr>
          <a:xfrm>
            <a:off x="896197" y="2105822"/>
            <a:ext cx="2397213" cy="578882"/>
          </a:xfrm>
          <a:prstGeom prst="roundRect">
            <a:avLst/>
          </a:prstGeom>
          <a:solidFill>
            <a:schemeClr val="accent1"/>
          </a:solidFill>
          <a:ln>
            <a:solidFill>
              <a:schemeClr val="bg1"/>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FFFFFF"/>
                </a:solidFill>
                <a:effectLst/>
                <a:uLnTx/>
                <a:uFillTx/>
                <a:latin typeface="Calibri"/>
                <a:ea typeface="+mn-ea"/>
                <a:cs typeface="+mn-cs"/>
              </a:rPr>
              <a:t>List of Selected Cybersecurity Events</a:t>
            </a:r>
          </a:p>
        </p:txBody>
      </p:sp>
      <p:grpSp>
        <p:nvGrpSpPr>
          <p:cNvPr id="101" name="Group 100">
            <a:extLst>
              <a:ext uri="{FF2B5EF4-FFF2-40B4-BE49-F238E27FC236}">
                <a16:creationId xmlns:a16="http://schemas.microsoft.com/office/drawing/2014/main" id="{244B5C00-80DE-456F-8C32-2F7A3D786959}"/>
              </a:ext>
            </a:extLst>
          </p:cNvPr>
          <p:cNvGrpSpPr/>
          <p:nvPr/>
        </p:nvGrpSpPr>
        <p:grpSpPr>
          <a:xfrm>
            <a:off x="3462795" y="1496447"/>
            <a:ext cx="5259732" cy="4724178"/>
            <a:chOff x="3462795" y="1496447"/>
            <a:chExt cx="5259732" cy="4724178"/>
          </a:xfrm>
        </p:grpSpPr>
        <p:grpSp>
          <p:nvGrpSpPr>
            <p:cNvPr id="102" name="Group 101">
              <a:extLst>
                <a:ext uri="{FF2B5EF4-FFF2-40B4-BE49-F238E27FC236}">
                  <a16:creationId xmlns:a16="http://schemas.microsoft.com/office/drawing/2014/main" id="{E0B23ACD-E2EC-4699-BDFB-1D14EFBE4391}"/>
                </a:ext>
              </a:extLst>
            </p:cNvPr>
            <p:cNvGrpSpPr/>
            <p:nvPr/>
          </p:nvGrpSpPr>
          <p:grpSpPr>
            <a:xfrm>
              <a:off x="8381490" y="1496449"/>
              <a:ext cx="341037" cy="4724176"/>
              <a:chOff x="6904962" y="2402640"/>
              <a:chExt cx="240006" cy="3324656"/>
            </a:xfrm>
          </p:grpSpPr>
          <p:cxnSp>
            <p:nvCxnSpPr>
              <p:cNvPr id="109" name="Straight Connector 108">
                <a:extLst>
                  <a:ext uri="{FF2B5EF4-FFF2-40B4-BE49-F238E27FC236}">
                    <a16:creationId xmlns:a16="http://schemas.microsoft.com/office/drawing/2014/main" id="{56CC7B50-398A-4857-8AB6-F011389059D2}"/>
                  </a:ext>
                </a:extLst>
              </p:cNvPr>
              <p:cNvCxnSpPr>
                <a:cxnSpLocks/>
              </p:cNvCxnSpPr>
              <p:nvPr/>
            </p:nvCxnSpPr>
            <p:spPr>
              <a:xfrm>
                <a:off x="7027158" y="2402640"/>
                <a:ext cx="0" cy="3324656"/>
              </a:xfrm>
              <a:prstGeom prst="line">
                <a:avLst/>
              </a:prstGeom>
              <a:ln w="12700" cap="flat" cmpd="sng" algn="ctr">
                <a:solidFill>
                  <a:schemeClr val="bg1">
                    <a:lumMod val="65000"/>
                  </a:schemeClr>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0" name="Group 109">
                <a:extLst>
                  <a:ext uri="{FF2B5EF4-FFF2-40B4-BE49-F238E27FC236}">
                    <a16:creationId xmlns:a16="http://schemas.microsoft.com/office/drawing/2014/main" id="{945B6208-EBA6-4D93-BC23-F7AC86FE4F09}"/>
                  </a:ext>
                </a:extLst>
              </p:cNvPr>
              <p:cNvGrpSpPr>
                <a:grpSpLocks noChangeAspect="1"/>
              </p:cNvGrpSpPr>
              <p:nvPr/>
            </p:nvGrpSpPr>
            <p:grpSpPr>
              <a:xfrm>
                <a:off x="6904962" y="3944964"/>
                <a:ext cx="240006" cy="240006"/>
                <a:chOff x="9514505" y="3687776"/>
                <a:chExt cx="296245" cy="296245"/>
              </a:xfrm>
            </p:grpSpPr>
            <p:sp>
              <p:nvSpPr>
                <p:cNvPr id="112" name="Oval 111">
                  <a:extLst>
                    <a:ext uri="{FF2B5EF4-FFF2-40B4-BE49-F238E27FC236}">
                      <a16:creationId xmlns:a16="http://schemas.microsoft.com/office/drawing/2014/main" id="{6B1AF53A-C78B-4D9D-B0C2-2D21D73A5CA3}"/>
                    </a:ext>
                  </a:extLst>
                </p:cNvPr>
                <p:cNvSpPr/>
                <p:nvPr/>
              </p:nvSpPr>
              <p:spPr>
                <a:xfrm rot="16200000">
                  <a:off x="9514505" y="3687776"/>
                  <a:ext cx="296245" cy="296245"/>
                </a:xfrm>
                <a:prstGeom prst="ellipse">
                  <a:avLst/>
                </a:prstGeom>
                <a:solidFill>
                  <a:schemeClr val="bg1"/>
                </a:solidFill>
                <a:ln w="9525"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67215" tIns="33608" rIns="67215" bIns="33608" numCol="1" spcCol="0" rtlCol="0" fromWordArt="0" anchor="ctr" anchorCtr="0" forceAA="0" compatLnSpc="1">
                  <a:prstTxWarp prst="textNoShape">
                    <a:avLst/>
                  </a:prstTxWarp>
                  <a:noAutofit/>
                </a:bodyPr>
                <a:lstStyle/>
                <a:p>
                  <a:pPr marL="0" marR="0" lvl="0" indent="0" algn="ctr" defTabSz="672152"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latin typeface="DIN Next LT Arabic Medium" panose="020B0603020203050203" pitchFamily="34" charset="-78"/>
                    <a:ea typeface="+mn-ea"/>
                    <a:cs typeface="DIN Next LT Arabic Medium" panose="020B0603020203050203" pitchFamily="34" charset="-78"/>
                  </a:endParaRPr>
                </a:p>
              </p:txBody>
            </p:sp>
            <p:sp>
              <p:nvSpPr>
                <p:cNvPr id="113" name="Chevron 89">
                  <a:extLst>
                    <a:ext uri="{FF2B5EF4-FFF2-40B4-BE49-F238E27FC236}">
                      <a16:creationId xmlns:a16="http://schemas.microsoft.com/office/drawing/2014/main" id="{5134DE2F-1B59-4529-B6F9-4E4972025466}"/>
                    </a:ext>
                  </a:extLst>
                </p:cNvPr>
                <p:cNvSpPr/>
                <p:nvPr/>
              </p:nvSpPr>
              <p:spPr>
                <a:xfrm>
                  <a:off x="9623972" y="3748418"/>
                  <a:ext cx="133907" cy="174961"/>
                </a:xfrm>
                <a:prstGeom prst="chevron">
                  <a:avLst>
                    <a:gd name="adj" fmla="val 43126"/>
                  </a:avLst>
                </a:prstGeom>
                <a:solidFill>
                  <a:schemeClr val="accent1">
                    <a:lumMod val="75000"/>
                  </a:schemeClr>
                </a:solidFill>
                <a:ln w="9525" cap="flat" cmpd="sng" algn="ctr">
                  <a:noFill/>
                  <a:prstDash val="solid"/>
                  <a:miter lim="800000"/>
                </a:ln>
                <a:effectLst/>
              </p:spPr>
              <p:txBody>
                <a:bodyPr rot="0" spcFirstLastPara="0" vertOverflow="overflow" horzOverflow="overflow" vert="horz" wrap="square" lIns="67215" tIns="33608" rIns="67215" bIns="33608" numCol="1" spcCol="0" rtlCol="0" fromWordArt="0" anchor="ctr" anchorCtr="0" forceAA="0" compatLnSpc="1">
                  <a:prstTxWarp prst="textNoShape">
                    <a:avLst/>
                  </a:prstTxWarp>
                  <a:noAutofit/>
                </a:bodyPr>
                <a:lstStyle/>
                <a:p>
                  <a:pPr marL="0" marR="0" lvl="0" indent="0" algn="ctr" defTabSz="672152"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latin typeface="DIN Next LT Arabic Medium" panose="020B0603020203050203" pitchFamily="34" charset="-78"/>
                    <a:ea typeface="+mn-ea"/>
                    <a:cs typeface="DIN Next LT Arabic Medium" panose="020B0603020203050203" pitchFamily="34" charset="-78"/>
                  </a:endParaRPr>
                </a:p>
              </p:txBody>
            </p:sp>
            <p:sp>
              <p:nvSpPr>
                <p:cNvPr id="114" name="Chevron 90">
                  <a:extLst>
                    <a:ext uri="{FF2B5EF4-FFF2-40B4-BE49-F238E27FC236}">
                      <a16:creationId xmlns:a16="http://schemas.microsoft.com/office/drawing/2014/main" id="{0BC6911C-D838-4982-9CD1-75858254D858}"/>
                    </a:ext>
                  </a:extLst>
                </p:cNvPr>
                <p:cNvSpPr/>
                <p:nvPr/>
              </p:nvSpPr>
              <p:spPr>
                <a:xfrm>
                  <a:off x="9567377" y="3771299"/>
                  <a:ext cx="98883" cy="129198"/>
                </a:xfrm>
                <a:prstGeom prst="chevron">
                  <a:avLst>
                    <a:gd name="adj" fmla="val 43126"/>
                  </a:avLst>
                </a:prstGeom>
                <a:solidFill>
                  <a:schemeClr val="bg1">
                    <a:lumMod val="75000"/>
                  </a:schemeClr>
                </a:solidFill>
                <a:ln w="9525" cap="flat" cmpd="sng" algn="ctr">
                  <a:noFill/>
                  <a:prstDash val="solid"/>
                  <a:miter lim="800000"/>
                </a:ln>
                <a:effectLst/>
              </p:spPr>
              <p:txBody>
                <a:bodyPr rot="0" spcFirstLastPara="0" vertOverflow="overflow" horzOverflow="overflow" vert="horz" wrap="square" lIns="67215" tIns="33608" rIns="67215" bIns="33608" numCol="1" spcCol="0" rtlCol="0" fromWordArt="0" anchor="ctr" anchorCtr="0" forceAA="0" compatLnSpc="1">
                  <a:prstTxWarp prst="textNoShape">
                    <a:avLst/>
                  </a:prstTxWarp>
                  <a:noAutofit/>
                </a:bodyPr>
                <a:lstStyle/>
                <a:p>
                  <a:pPr marL="0" marR="0" lvl="0" indent="0" algn="ctr" defTabSz="672152"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latin typeface="DIN Next LT Arabic Medium" panose="020B0603020203050203" pitchFamily="34" charset="-78"/>
                    <a:ea typeface="+mn-ea"/>
                    <a:cs typeface="DIN Next LT Arabic Medium" panose="020B0603020203050203" pitchFamily="34" charset="-78"/>
                  </a:endParaRPr>
                </a:p>
              </p:txBody>
            </p:sp>
          </p:grpSp>
        </p:grpSp>
        <p:grpSp>
          <p:nvGrpSpPr>
            <p:cNvPr id="103" name="Group 102">
              <a:extLst>
                <a:ext uri="{FF2B5EF4-FFF2-40B4-BE49-F238E27FC236}">
                  <a16:creationId xmlns:a16="http://schemas.microsoft.com/office/drawing/2014/main" id="{F3B6DA2B-E41B-4A54-B9CD-9786DE9E6275}"/>
                </a:ext>
              </a:extLst>
            </p:cNvPr>
            <p:cNvGrpSpPr/>
            <p:nvPr/>
          </p:nvGrpSpPr>
          <p:grpSpPr>
            <a:xfrm>
              <a:off x="3462795" y="1496447"/>
              <a:ext cx="341037" cy="4724176"/>
              <a:chOff x="2683424" y="2402638"/>
              <a:chExt cx="240006" cy="3324656"/>
            </a:xfrm>
          </p:grpSpPr>
          <p:cxnSp>
            <p:nvCxnSpPr>
              <p:cNvPr id="104" name="Straight Connector 103">
                <a:extLst>
                  <a:ext uri="{FF2B5EF4-FFF2-40B4-BE49-F238E27FC236}">
                    <a16:creationId xmlns:a16="http://schemas.microsoft.com/office/drawing/2014/main" id="{E2480FBF-D437-4B0C-92C8-9CA9D0FD71A2}"/>
                  </a:ext>
                </a:extLst>
              </p:cNvPr>
              <p:cNvCxnSpPr>
                <a:cxnSpLocks/>
              </p:cNvCxnSpPr>
              <p:nvPr/>
            </p:nvCxnSpPr>
            <p:spPr>
              <a:xfrm>
                <a:off x="2805620" y="2402638"/>
                <a:ext cx="0" cy="3324656"/>
              </a:xfrm>
              <a:prstGeom prst="line">
                <a:avLst/>
              </a:prstGeom>
              <a:ln w="12700" cap="flat" cmpd="sng" algn="ctr">
                <a:solidFill>
                  <a:schemeClr val="bg1">
                    <a:lumMod val="65000"/>
                  </a:schemeClr>
                </a:solidFill>
                <a:prstDash val="dash"/>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42AB677-ACF6-4C1B-BE6D-D9CE5C9E2CD4}"/>
                  </a:ext>
                </a:extLst>
              </p:cNvPr>
              <p:cNvGrpSpPr>
                <a:grpSpLocks noChangeAspect="1"/>
              </p:cNvGrpSpPr>
              <p:nvPr/>
            </p:nvGrpSpPr>
            <p:grpSpPr>
              <a:xfrm>
                <a:off x="2683424" y="3944962"/>
                <a:ext cx="240006" cy="240006"/>
                <a:chOff x="9514505" y="3687776"/>
                <a:chExt cx="296245" cy="296245"/>
              </a:xfrm>
            </p:grpSpPr>
            <p:sp>
              <p:nvSpPr>
                <p:cNvPr id="106" name="Oval 105">
                  <a:extLst>
                    <a:ext uri="{FF2B5EF4-FFF2-40B4-BE49-F238E27FC236}">
                      <a16:creationId xmlns:a16="http://schemas.microsoft.com/office/drawing/2014/main" id="{08B41D96-C86A-442C-BE7A-EC53D5955DB9}"/>
                    </a:ext>
                  </a:extLst>
                </p:cNvPr>
                <p:cNvSpPr/>
                <p:nvPr/>
              </p:nvSpPr>
              <p:spPr>
                <a:xfrm rot="16200000">
                  <a:off x="9514505" y="3687776"/>
                  <a:ext cx="296245" cy="296245"/>
                </a:xfrm>
                <a:prstGeom prst="ellipse">
                  <a:avLst/>
                </a:prstGeom>
                <a:solidFill>
                  <a:schemeClr val="bg1"/>
                </a:solidFill>
                <a:ln w="9525" cap="flat" cmpd="sng" algn="ctr">
                  <a:noFill/>
                  <a:prstDash val="solid"/>
                  <a:miter lim="800000"/>
                </a:ln>
                <a:effectLst>
                  <a:outerShdw blurRad="63500" sx="102000" sy="102000" algn="ctr" rotWithShape="0">
                    <a:prstClr val="black">
                      <a:alpha val="40000"/>
                    </a:prstClr>
                  </a:outerShdw>
                </a:effectLst>
              </p:spPr>
              <p:txBody>
                <a:bodyPr rot="0" spcFirstLastPara="0" vertOverflow="overflow" horzOverflow="overflow" vert="horz" wrap="square" lIns="67215" tIns="33608" rIns="67215" bIns="33608" numCol="1" spcCol="0" rtlCol="0" fromWordArt="0" anchor="ctr" anchorCtr="0" forceAA="0" compatLnSpc="1">
                  <a:prstTxWarp prst="textNoShape">
                    <a:avLst/>
                  </a:prstTxWarp>
                  <a:noAutofit/>
                </a:bodyPr>
                <a:lstStyle/>
                <a:p>
                  <a:pPr marL="0" marR="0" lvl="0" indent="0" algn="ctr" defTabSz="672152"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latin typeface="DIN Next LT Arabic Medium" panose="020B0603020203050203" pitchFamily="34" charset="-78"/>
                    <a:ea typeface="+mn-ea"/>
                    <a:cs typeface="DIN Next LT Arabic Medium" panose="020B0603020203050203" pitchFamily="34" charset="-78"/>
                  </a:endParaRPr>
                </a:p>
              </p:txBody>
            </p:sp>
            <p:sp>
              <p:nvSpPr>
                <p:cNvPr id="107" name="Chevron 89">
                  <a:extLst>
                    <a:ext uri="{FF2B5EF4-FFF2-40B4-BE49-F238E27FC236}">
                      <a16:creationId xmlns:a16="http://schemas.microsoft.com/office/drawing/2014/main" id="{263E298C-71F3-4864-AC9C-950D1B1B21DC}"/>
                    </a:ext>
                  </a:extLst>
                </p:cNvPr>
                <p:cNvSpPr/>
                <p:nvPr/>
              </p:nvSpPr>
              <p:spPr>
                <a:xfrm>
                  <a:off x="9623972" y="3748418"/>
                  <a:ext cx="133907" cy="174961"/>
                </a:xfrm>
                <a:prstGeom prst="chevron">
                  <a:avLst>
                    <a:gd name="adj" fmla="val 43126"/>
                  </a:avLst>
                </a:prstGeom>
                <a:solidFill>
                  <a:schemeClr val="accent1">
                    <a:lumMod val="75000"/>
                  </a:schemeClr>
                </a:solidFill>
                <a:ln w="9525" cap="flat" cmpd="sng" algn="ctr">
                  <a:noFill/>
                  <a:prstDash val="solid"/>
                  <a:miter lim="800000"/>
                </a:ln>
                <a:effectLst/>
              </p:spPr>
              <p:txBody>
                <a:bodyPr rot="0" spcFirstLastPara="0" vertOverflow="overflow" horzOverflow="overflow" vert="horz" wrap="square" lIns="67215" tIns="33608" rIns="67215" bIns="33608" numCol="1" spcCol="0" rtlCol="0" fromWordArt="0" anchor="ctr" anchorCtr="0" forceAA="0" compatLnSpc="1">
                  <a:prstTxWarp prst="textNoShape">
                    <a:avLst/>
                  </a:prstTxWarp>
                  <a:noAutofit/>
                </a:bodyPr>
                <a:lstStyle/>
                <a:p>
                  <a:pPr marL="0" marR="0" lvl="0" indent="0" algn="ctr" defTabSz="672152"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latin typeface="DIN Next LT Arabic Medium" panose="020B0603020203050203" pitchFamily="34" charset="-78"/>
                    <a:ea typeface="+mn-ea"/>
                    <a:cs typeface="DIN Next LT Arabic Medium" panose="020B0603020203050203" pitchFamily="34" charset="-78"/>
                  </a:endParaRPr>
                </a:p>
              </p:txBody>
            </p:sp>
            <p:sp>
              <p:nvSpPr>
                <p:cNvPr id="108" name="Chevron 90">
                  <a:extLst>
                    <a:ext uri="{FF2B5EF4-FFF2-40B4-BE49-F238E27FC236}">
                      <a16:creationId xmlns:a16="http://schemas.microsoft.com/office/drawing/2014/main" id="{D8B85A6E-B9F8-43FA-AF3D-10094DFD535D}"/>
                    </a:ext>
                  </a:extLst>
                </p:cNvPr>
                <p:cNvSpPr/>
                <p:nvPr/>
              </p:nvSpPr>
              <p:spPr>
                <a:xfrm>
                  <a:off x="9567377" y="3771299"/>
                  <a:ext cx="98883" cy="129198"/>
                </a:xfrm>
                <a:prstGeom prst="chevron">
                  <a:avLst>
                    <a:gd name="adj" fmla="val 43126"/>
                  </a:avLst>
                </a:prstGeom>
                <a:solidFill>
                  <a:schemeClr val="bg1">
                    <a:lumMod val="75000"/>
                  </a:schemeClr>
                </a:solidFill>
                <a:ln w="9525" cap="flat" cmpd="sng" algn="ctr">
                  <a:noFill/>
                  <a:prstDash val="solid"/>
                  <a:miter lim="800000"/>
                </a:ln>
                <a:effectLst/>
              </p:spPr>
              <p:txBody>
                <a:bodyPr rot="0" spcFirstLastPara="0" vertOverflow="overflow" horzOverflow="overflow" vert="horz" wrap="square" lIns="67215" tIns="33608" rIns="67215" bIns="33608" numCol="1" spcCol="0" rtlCol="0" fromWordArt="0" anchor="ctr" anchorCtr="0" forceAA="0" compatLnSpc="1">
                  <a:prstTxWarp prst="textNoShape">
                    <a:avLst/>
                  </a:prstTxWarp>
                  <a:noAutofit/>
                </a:bodyPr>
                <a:lstStyle/>
                <a:p>
                  <a:pPr marL="0" marR="0" lvl="0" indent="0" algn="ctr" defTabSz="672152"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rgbClr val="000000"/>
                    </a:solidFill>
                    <a:effectLst/>
                    <a:uLnTx/>
                    <a:uFillTx/>
                    <a:latin typeface="DIN Next LT Arabic Medium" panose="020B0603020203050203" pitchFamily="34" charset="-78"/>
                    <a:ea typeface="+mn-ea"/>
                    <a:cs typeface="DIN Next LT Arabic Medium" panose="020B0603020203050203" pitchFamily="34" charset="-78"/>
                  </a:endParaRPr>
                </a:p>
              </p:txBody>
            </p:sp>
          </p:grpSp>
        </p:grpSp>
      </p:grpSp>
      <p:sp>
        <p:nvSpPr>
          <p:cNvPr id="115" name="Rectangle 114">
            <a:extLst>
              <a:ext uri="{FF2B5EF4-FFF2-40B4-BE49-F238E27FC236}">
                <a16:creationId xmlns:a16="http://schemas.microsoft.com/office/drawing/2014/main" id="{827CE819-6BEF-430C-87A8-F2AE172A5800}"/>
              </a:ext>
            </a:extLst>
          </p:cNvPr>
          <p:cNvSpPr>
            <a:spLocks/>
          </p:cNvSpPr>
          <p:nvPr/>
        </p:nvSpPr>
        <p:spPr>
          <a:xfrm>
            <a:off x="8814721" y="1634692"/>
            <a:ext cx="2574956" cy="439464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6BEA6728-0D58-41EB-A35E-722F1FB4D297}"/>
              </a:ext>
            </a:extLst>
          </p:cNvPr>
          <p:cNvGrpSpPr>
            <a:grpSpLocks noChangeAspect="1"/>
          </p:cNvGrpSpPr>
          <p:nvPr/>
        </p:nvGrpSpPr>
        <p:grpSpPr>
          <a:xfrm>
            <a:off x="3946397" y="1651175"/>
            <a:ext cx="4318183" cy="4047714"/>
            <a:chOff x="3180917" y="2478160"/>
            <a:chExt cx="3656004" cy="3427011"/>
          </a:xfrm>
        </p:grpSpPr>
        <p:sp>
          <p:nvSpPr>
            <p:cNvPr id="117" name="Freeform: Shape 116">
              <a:extLst>
                <a:ext uri="{FF2B5EF4-FFF2-40B4-BE49-F238E27FC236}">
                  <a16:creationId xmlns:a16="http://schemas.microsoft.com/office/drawing/2014/main" id="{19852035-3BCE-48DC-9383-BE6CABA80613}"/>
                </a:ext>
              </a:extLst>
            </p:cNvPr>
            <p:cNvSpPr/>
            <p:nvPr/>
          </p:nvSpPr>
          <p:spPr>
            <a:xfrm>
              <a:off x="3947156" y="2478160"/>
              <a:ext cx="2123526" cy="2123526"/>
            </a:xfrm>
            <a:custGeom>
              <a:avLst/>
              <a:gdLst>
                <a:gd name="connsiteX0" fmla="*/ 0 w 2368916"/>
                <a:gd name="connsiteY0" fmla="*/ 1184458 h 2368916"/>
                <a:gd name="connsiteX1" fmla="*/ 1184458 w 2368916"/>
                <a:gd name="connsiteY1" fmla="*/ 0 h 2368916"/>
                <a:gd name="connsiteX2" fmla="*/ 2368916 w 2368916"/>
                <a:gd name="connsiteY2" fmla="*/ 1184458 h 2368916"/>
                <a:gd name="connsiteX3" fmla="*/ 1184458 w 2368916"/>
                <a:gd name="connsiteY3" fmla="*/ 2368916 h 2368916"/>
                <a:gd name="connsiteX4" fmla="*/ 0 w 2368916"/>
                <a:gd name="connsiteY4" fmla="*/ 1184458 h 236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916" h="2368916">
                  <a:moveTo>
                    <a:pt x="0" y="1184458"/>
                  </a:moveTo>
                  <a:cubicBezTo>
                    <a:pt x="0" y="530300"/>
                    <a:pt x="530300" y="0"/>
                    <a:pt x="1184458" y="0"/>
                  </a:cubicBezTo>
                  <a:cubicBezTo>
                    <a:pt x="1838616" y="0"/>
                    <a:pt x="2368916" y="530300"/>
                    <a:pt x="2368916" y="1184458"/>
                  </a:cubicBezTo>
                  <a:cubicBezTo>
                    <a:pt x="2368916" y="1838616"/>
                    <a:pt x="1838616" y="2368916"/>
                    <a:pt x="1184458" y="2368916"/>
                  </a:cubicBezTo>
                  <a:cubicBezTo>
                    <a:pt x="530300" y="2368916"/>
                    <a:pt x="0" y="1838616"/>
                    <a:pt x="0" y="1184458"/>
                  </a:cubicBezTo>
                  <a:close/>
                </a:path>
              </a:pathLst>
            </a:custGeom>
            <a:solidFill>
              <a:schemeClr val="bg2">
                <a:lumMod val="25000"/>
                <a:alpha val="50000"/>
              </a:schemeClr>
            </a:solidFill>
            <a:ln>
              <a:solidFill>
                <a:schemeClr val="bg2">
                  <a:lumMod val="25000"/>
                </a:schemeClr>
              </a:solidFill>
            </a:ln>
          </p:spPr>
          <p:style>
            <a:lnRef idx="0">
              <a:scrgbClr r="0" g="0" b="0"/>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315855" tIns="414560" rIns="315856" bIns="888344"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Arial Narrow" charset="0"/>
                <a:cs typeface="Calibri" panose="020F0502020204030204" pitchFamily="34" charset="0"/>
              </a:endParaRPr>
            </a:p>
          </p:txBody>
        </p:sp>
        <p:sp>
          <p:nvSpPr>
            <p:cNvPr id="118" name="Freeform: Shape 117">
              <a:extLst>
                <a:ext uri="{FF2B5EF4-FFF2-40B4-BE49-F238E27FC236}">
                  <a16:creationId xmlns:a16="http://schemas.microsoft.com/office/drawing/2014/main" id="{D069F83F-CE57-48BC-8C09-6EFA33CA2283}"/>
                </a:ext>
              </a:extLst>
            </p:cNvPr>
            <p:cNvSpPr/>
            <p:nvPr/>
          </p:nvSpPr>
          <p:spPr>
            <a:xfrm>
              <a:off x="4713395" y="3781645"/>
              <a:ext cx="2123526" cy="2123526"/>
            </a:xfrm>
            <a:custGeom>
              <a:avLst/>
              <a:gdLst>
                <a:gd name="connsiteX0" fmla="*/ 0 w 2368916"/>
                <a:gd name="connsiteY0" fmla="*/ 1184458 h 2368916"/>
                <a:gd name="connsiteX1" fmla="*/ 1184458 w 2368916"/>
                <a:gd name="connsiteY1" fmla="*/ 0 h 2368916"/>
                <a:gd name="connsiteX2" fmla="*/ 2368916 w 2368916"/>
                <a:gd name="connsiteY2" fmla="*/ 1184458 h 2368916"/>
                <a:gd name="connsiteX3" fmla="*/ 1184458 w 2368916"/>
                <a:gd name="connsiteY3" fmla="*/ 2368916 h 2368916"/>
                <a:gd name="connsiteX4" fmla="*/ 0 w 2368916"/>
                <a:gd name="connsiteY4" fmla="*/ 1184458 h 236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916" h="2368916">
                  <a:moveTo>
                    <a:pt x="0" y="1184458"/>
                  </a:moveTo>
                  <a:cubicBezTo>
                    <a:pt x="0" y="530300"/>
                    <a:pt x="530300" y="0"/>
                    <a:pt x="1184458" y="0"/>
                  </a:cubicBezTo>
                  <a:cubicBezTo>
                    <a:pt x="1838616" y="0"/>
                    <a:pt x="2368916" y="530300"/>
                    <a:pt x="2368916" y="1184458"/>
                  </a:cubicBezTo>
                  <a:cubicBezTo>
                    <a:pt x="2368916" y="1838616"/>
                    <a:pt x="1838616" y="2368916"/>
                    <a:pt x="1184458" y="2368916"/>
                  </a:cubicBezTo>
                  <a:cubicBezTo>
                    <a:pt x="530300" y="2368916"/>
                    <a:pt x="0" y="1838616"/>
                    <a:pt x="0" y="1184458"/>
                  </a:cubicBezTo>
                  <a:close/>
                </a:path>
              </a:pathLst>
            </a:custGeom>
            <a:solidFill>
              <a:schemeClr val="accent1">
                <a:lumMod val="75000"/>
                <a:alpha val="61000"/>
              </a:schemeClr>
            </a:solidFill>
            <a:ln>
              <a:solidFill>
                <a:schemeClr val="accent1">
                  <a:lumMod val="75000"/>
                </a:schemeClr>
              </a:solidFill>
            </a:ln>
          </p:spPr>
          <p:style>
            <a:lnRef idx="0">
              <a:scrgbClr r="0" g="0" b="0"/>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724493" tIns="611970" rIns="223074" bIns="454042"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Arial Narrow" charset="0"/>
                <a:cs typeface="Calibri" panose="020F0502020204030204" pitchFamily="34" charset="0"/>
              </a:endParaRPr>
            </a:p>
          </p:txBody>
        </p:sp>
        <p:sp>
          <p:nvSpPr>
            <p:cNvPr id="119" name="Freeform: Shape 118">
              <a:extLst>
                <a:ext uri="{FF2B5EF4-FFF2-40B4-BE49-F238E27FC236}">
                  <a16:creationId xmlns:a16="http://schemas.microsoft.com/office/drawing/2014/main" id="{AADB3B95-D6E7-4AB4-80FB-8E25ACD64EFF}"/>
                </a:ext>
              </a:extLst>
            </p:cNvPr>
            <p:cNvSpPr/>
            <p:nvPr/>
          </p:nvSpPr>
          <p:spPr>
            <a:xfrm>
              <a:off x="3180917" y="3781645"/>
              <a:ext cx="2123526" cy="2123526"/>
            </a:xfrm>
            <a:custGeom>
              <a:avLst/>
              <a:gdLst>
                <a:gd name="connsiteX0" fmla="*/ 0 w 2368916"/>
                <a:gd name="connsiteY0" fmla="*/ 1184458 h 2368916"/>
                <a:gd name="connsiteX1" fmla="*/ 1184458 w 2368916"/>
                <a:gd name="connsiteY1" fmla="*/ 0 h 2368916"/>
                <a:gd name="connsiteX2" fmla="*/ 2368916 w 2368916"/>
                <a:gd name="connsiteY2" fmla="*/ 1184458 h 2368916"/>
                <a:gd name="connsiteX3" fmla="*/ 1184458 w 2368916"/>
                <a:gd name="connsiteY3" fmla="*/ 2368916 h 2368916"/>
                <a:gd name="connsiteX4" fmla="*/ 0 w 2368916"/>
                <a:gd name="connsiteY4" fmla="*/ 1184458 h 236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8916" h="2368916">
                  <a:moveTo>
                    <a:pt x="0" y="1184458"/>
                  </a:moveTo>
                  <a:cubicBezTo>
                    <a:pt x="0" y="530300"/>
                    <a:pt x="530300" y="0"/>
                    <a:pt x="1184458" y="0"/>
                  </a:cubicBezTo>
                  <a:cubicBezTo>
                    <a:pt x="1838616" y="0"/>
                    <a:pt x="2368916" y="530300"/>
                    <a:pt x="2368916" y="1184458"/>
                  </a:cubicBezTo>
                  <a:cubicBezTo>
                    <a:pt x="2368916" y="1838616"/>
                    <a:pt x="1838616" y="2368916"/>
                    <a:pt x="1184458" y="2368916"/>
                  </a:cubicBezTo>
                  <a:cubicBezTo>
                    <a:pt x="530300" y="2368916"/>
                    <a:pt x="0" y="1838616"/>
                    <a:pt x="0" y="1184458"/>
                  </a:cubicBezTo>
                  <a:close/>
                </a:path>
              </a:pathLst>
            </a:custGeom>
            <a:solidFill>
              <a:schemeClr val="accent2">
                <a:lumMod val="60000"/>
                <a:lumOff val="40000"/>
                <a:alpha val="58000"/>
              </a:schemeClr>
            </a:solidFill>
            <a:ln>
              <a:solidFill>
                <a:schemeClr val="accent2">
                  <a:lumMod val="60000"/>
                  <a:lumOff val="40000"/>
                </a:schemeClr>
              </a:solidFill>
            </a:ln>
          </p:spPr>
          <p:style>
            <a:lnRef idx="0">
              <a:scrgbClr r="0" g="0" b="0"/>
            </a:lnRef>
            <a:fillRef idx="3">
              <a:scrgbClr r="0" g="0" b="0"/>
            </a:fillRef>
            <a:effectRef idx="0">
              <a:schemeClr val="accent1">
                <a:alpha val="50000"/>
                <a:hueOff val="0"/>
                <a:satOff val="0"/>
                <a:lumOff val="0"/>
                <a:alphaOff val="0"/>
              </a:schemeClr>
            </a:effectRef>
            <a:fontRef idx="minor">
              <a:schemeClr val="tx1"/>
            </a:fontRef>
          </p:style>
          <p:txBody>
            <a:bodyPr spcFirstLastPara="0" vert="horz" wrap="square" lIns="223073" tIns="611970" rIns="724494" bIns="454042"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Arial Narrow" charset="0"/>
                <a:cs typeface="Calibri" panose="020F0502020204030204" pitchFamily="34" charset="0"/>
              </a:endParaRPr>
            </a:p>
          </p:txBody>
        </p:sp>
        <p:sp>
          <p:nvSpPr>
            <p:cNvPr id="120" name="TextBox 119">
              <a:extLst>
                <a:ext uri="{FF2B5EF4-FFF2-40B4-BE49-F238E27FC236}">
                  <a16:creationId xmlns:a16="http://schemas.microsoft.com/office/drawing/2014/main" id="{70F0A4E6-12E8-4D1C-A833-C0E07A57BC91}"/>
                </a:ext>
              </a:extLst>
            </p:cNvPr>
            <p:cNvSpPr txBox="1"/>
            <p:nvPr/>
          </p:nvSpPr>
          <p:spPr>
            <a:xfrm>
              <a:off x="4715961" y="4320551"/>
              <a:ext cx="585913" cy="2692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lumMod val="95000"/>
                    </a:srgbClr>
                  </a:solidFill>
                  <a:effectLst/>
                  <a:uLnTx/>
                  <a:uFillTx/>
                  <a:latin typeface="Calibri" panose="020F0502020204030204" pitchFamily="34" charset="0"/>
                  <a:ea typeface="+mn-ea"/>
                  <a:cs typeface="Calibri" panose="020F0502020204030204" pitchFamily="34" charset="0"/>
                </a:rPr>
                <a:t>Threat</a:t>
              </a:r>
            </a:p>
          </p:txBody>
        </p:sp>
        <p:sp>
          <p:nvSpPr>
            <p:cNvPr id="121" name="TextBox 120">
              <a:extLst>
                <a:ext uri="{FF2B5EF4-FFF2-40B4-BE49-F238E27FC236}">
                  <a16:creationId xmlns:a16="http://schemas.microsoft.com/office/drawing/2014/main" id="{F4F68B08-AABE-49D3-A9EB-3297D764A830}"/>
                </a:ext>
              </a:extLst>
            </p:cNvPr>
            <p:cNvSpPr txBox="1"/>
            <p:nvPr/>
          </p:nvSpPr>
          <p:spPr>
            <a:xfrm>
              <a:off x="4677771" y="2710705"/>
              <a:ext cx="662299" cy="308268"/>
            </a:xfrm>
            <a:prstGeom prst="roundRect">
              <a:avLst/>
            </a:prstGeom>
            <a:solidFill>
              <a:schemeClr val="bg2">
                <a:lumMod val="90000"/>
              </a:schemeClr>
            </a:solidFill>
            <a:ln>
              <a:solidFill>
                <a:schemeClr val="bg2">
                  <a:lumMod val="50000"/>
                </a:schemeClr>
              </a:solidFill>
            </a:ln>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Intent</a:t>
              </a:r>
            </a:p>
          </p:txBody>
        </p:sp>
        <p:sp>
          <p:nvSpPr>
            <p:cNvPr id="122" name="TextBox 121">
              <a:extLst>
                <a:ext uri="{FF2B5EF4-FFF2-40B4-BE49-F238E27FC236}">
                  <a16:creationId xmlns:a16="http://schemas.microsoft.com/office/drawing/2014/main" id="{15268E6B-0EE0-4C04-80CA-E862791D22A6}"/>
                </a:ext>
              </a:extLst>
            </p:cNvPr>
            <p:cNvSpPr txBox="1"/>
            <p:nvPr/>
          </p:nvSpPr>
          <p:spPr>
            <a:xfrm>
              <a:off x="3478534" y="4528318"/>
              <a:ext cx="1101764" cy="306488"/>
            </a:xfrm>
            <a:prstGeom prst="roundRect">
              <a:avLst/>
            </a:prstGeom>
            <a:solidFill>
              <a:srgbClr val="DEE5EA"/>
            </a:solidFill>
            <a:ln>
              <a:solidFill>
                <a:schemeClr val="accent1">
                  <a:lumMod val="75000"/>
                </a:schemeClr>
              </a:solidFill>
            </a:ln>
          </p:spPr>
          <p:txBody>
            <a:bodyPr wrap="none" rtlCol="0" anchor="ctr">
              <a:no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latin typeface="Calibri" panose="020F0502020204030204" pitchFamily="34"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Opportunity</a:t>
              </a:r>
            </a:p>
          </p:txBody>
        </p:sp>
        <p:sp>
          <p:nvSpPr>
            <p:cNvPr id="123" name="TextBox 122">
              <a:extLst>
                <a:ext uri="{FF2B5EF4-FFF2-40B4-BE49-F238E27FC236}">
                  <a16:creationId xmlns:a16="http://schemas.microsoft.com/office/drawing/2014/main" id="{06689967-1022-483A-B9EC-C6DF72CB43FE}"/>
                </a:ext>
              </a:extLst>
            </p:cNvPr>
            <p:cNvSpPr txBox="1"/>
            <p:nvPr/>
          </p:nvSpPr>
          <p:spPr>
            <a:xfrm>
              <a:off x="5509658" y="4528318"/>
              <a:ext cx="926171" cy="306488"/>
            </a:xfrm>
            <a:prstGeom prst="roundRect">
              <a:avLst/>
            </a:prstGeom>
            <a:solidFill>
              <a:srgbClr val="DEE5EA"/>
            </a:solidFill>
            <a:ln>
              <a:solidFill>
                <a:schemeClr val="accent1">
                  <a:lumMod val="75000"/>
                </a:schemeClr>
              </a:solidFill>
            </a:ln>
          </p:spPr>
          <p:txBody>
            <a:bodyPr wrap="none" rtlCol="0" anchor="ctr">
              <a:noAutofit/>
            </a:bodyPr>
            <a:lstStyle>
              <a:defPPr>
                <a:defRPr lang="en-US"/>
              </a:defPPr>
              <a:lvl1pPr algn="ctr">
                <a:defRPr sz="1400" b="1">
                  <a:latin typeface="Calibri" panose="020F0502020204030204" pitchFamily="34" charset="0"/>
                  <a:cs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Capability</a:t>
              </a:r>
            </a:p>
          </p:txBody>
        </p:sp>
        <p:sp>
          <p:nvSpPr>
            <p:cNvPr id="124" name="TextBox 123">
              <a:extLst>
                <a:ext uri="{FF2B5EF4-FFF2-40B4-BE49-F238E27FC236}">
                  <a16:creationId xmlns:a16="http://schemas.microsoft.com/office/drawing/2014/main" id="{C80158C5-F6A0-484B-993E-0008BB797E45}"/>
                </a:ext>
              </a:extLst>
            </p:cNvPr>
            <p:cNvSpPr txBox="1"/>
            <p:nvPr/>
          </p:nvSpPr>
          <p:spPr>
            <a:xfrm>
              <a:off x="4056579" y="4000510"/>
              <a:ext cx="961120" cy="26840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lumMod val="95000"/>
                    </a:srgbClr>
                  </a:solidFill>
                  <a:effectLst/>
                  <a:uLnTx/>
                  <a:uFillTx/>
                  <a:latin typeface="Calibri" panose="020F0502020204030204" pitchFamily="34" charset="0"/>
                  <a:ea typeface="+mn-ea"/>
                  <a:cs typeface="Calibri" panose="020F0502020204030204" pitchFamily="34" charset="0"/>
                </a:rPr>
                <a:t>Insubstantial</a:t>
              </a:r>
            </a:p>
          </p:txBody>
        </p:sp>
        <p:sp>
          <p:nvSpPr>
            <p:cNvPr id="125" name="TextBox 124">
              <a:extLst>
                <a:ext uri="{FF2B5EF4-FFF2-40B4-BE49-F238E27FC236}">
                  <a16:creationId xmlns:a16="http://schemas.microsoft.com/office/drawing/2014/main" id="{371A3EBF-DF81-45ED-A27C-0FB94293E014}"/>
                </a:ext>
              </a:extLst>
            </p:cNvPr>
            <p:cNvSpPr txBox="1"/>
            <p:nvPr/>
          </p:nvSpPr>
          <p:spPr>
            <a:xfrm>
              <a:off x="4641453" y="4820550"/>
              <a:ext cx="734935" cy="2692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lumMod val="95000"/>
                    </a:srgbClr>
                  </a:solidFill>
                  <a:effectLst/>
                  <a:uLnTx/>
                  <a:uFillTx/>
                  <a:latin typeface="Calibri" panose="020F0502020204030204" pitchFamily="34" charset="0"/>
                  <a:ea typeface="+mn-ea"/>
                  <a:cs typeface="Calibri" panose="020F0502020204030204" pitchFamily="34" charset="0"/>
                </a:rPr>
                <a:t>Potential</a:t>
              </a:r>
            </a:p>
          </p:txBody>
        </p:sp>
        <p:sp>
          <p:nvSpPr>
            <p:cNvPr id="126" name="TextBox 125">
              <a:extLst>
                <a:ext uri="{FF2B5EF4-FFF2-40B4-BE49-F238E27FC236}">
                  <a16:creationId xmlns:a16="http://schemas.microsoft.com/office/drawing/2014/main" id="{EE0ADBC0-AF7E-4D3E-882C-B6DC53FD6F95}"/>
                </a:ext>
              </a:extLst>
            </p:cNvPr>
            <p:cNvSpPr txBox="1"/>
            <p:nvPr/>
          </p:nvSpPr>
          <p:spPr>
            <a:xfrm>
              <a:off x="5106220" y="4000510"/>
              <a:ext cx="748960" cy="26928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FFFFFF">
                      <a:lumMod val="95000"/>
                    </a:srgbClr>
                  </a:solidFill>
                  <a:effectLst/>
                  <a:uLnTx/>
                  <a:uFillTx/>
                  <a:latin typeface="Calibri" panose="020F0502020204030204" pitchFamily="34" charset="0"/>
                  <a:ea typeface="+mn-ea"/>
                  <a:cs typeface="Calibri" panose="020F0502020204030204" pitchFamily="34" charset="0"/>
                </a:rPr>
                <a:t>Impeding</a:t>
              </a:r>
            </a:p>
          </p:txBody>
        </p:sp>
        <p:sp>
          <p:nvSpPr>
            <p:cNvPr id="127" name="TextBox 126">
              <a:extLst>
                <a:ext uri="{FF2B5EF4-FFF2-40B4-BE49-F238E27FC236}">
                  <a16:creationId xmlns:a16="http://schemas.microsoft.com/office/drawing/2014/main" id="{F652239E-71C6-471C-98C7-1C81A9549332}"/>
                </a:ext>
              </a:extLst>
            </p:cNvPr>
            <p:cNvSpPr txBox="1"/>
            <p:nvPr/>
          </p:nvSpPr>
          <p:spPr>
            <a:xfrm>
              <a:off x="4285533" y="3066002"/>
              <a:ext cx="1446773" cy="66213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The motivation of a threat actor to carry out an action</a:t>
              </a:r>
            </a:p>
          </p:txBody>
        </p:sp>
        <p:sp>
          <p:nvSpPr>
            <p:cNvPr id="128" name="TextBox 127">
              <a:extLst>
                <a:ext uri="{FF2B5EF4-FFF2-40B4-BE49-F238E27FC236}">
                  <a16:creationId xmlns:a16="http://schemas.microsoft.com/office/drawing/2014/main" id="{D4177DB2-7093-46E8-ADE6-013BFB84E74F}"/>
                </a:ext>
              </a:extLst>
            </p:cNvPr>
            <p:cNvSpPr txBox="1"/>
            <p:nvPr/>
          </p:nvSpPr>
          <p:spPr>
            <a:xfrm>
              <a:off x="3306029" y="4811770"/>
              <a:ext cx="1446773" cy="10404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The resources and positioning required by a threat actor to carry out an action</a:t>
              </a:r>
            </a:p>
          </p:txBody>
        </p:sp>
        <p:sp>
          <p:nvSpPr>
            <p:cNvPr id="129" name="TextBox 128">
              <a:extLst>
                <a:ext uri="{FF2B5EF4-FFF2-40B4-BE49-F238E27FC236}">
                  <a16:creationId xmlns:a16="http://schemas.microsoft.com/office/drawing/2014/main" id="{957119CA-9452-448E-B323-F80D333A27D3}"/>
                </a:ext>
              </a:extLst>
            </p:cNvPr>
            <p:cNvSpPr txBox="1"/>
            <p:nvPr/>
          </p:nvSpPr>
          <p:spPr>
            <a:xfrm>
              <a:off x="5249357" y="4840525"/>
              <a:ext cx="1446773" cy="8513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The knowledge and skill set required by a threat actor to carry out an event</a:t>
              </a:r>
            </a:p>
          </p:txBody>
        </p:sp>
      </p:grpSp>
      <p:sp>
        <p:nvSpPr>
          <p:cNvPr id="130" name="TextBox 129">
            <a:extLst>
              <a:ext uri="{FF2B5EF4-FFF2-40B4-BE49-F238E27FC236}">
                <a16:creationId xmlns:a16="http://schemas.microsoft.com/office/drawing/2014/main" id="{53468AC9-FF56-41AD-980F-42E94D7C19CE}"/>
              </a:ext>
            </a:extLst>
          </p:cNvPr>
          <p:cNvSpPr txBox="1"/>
          <p:nvPr/>
        </p:nvSpPr>
        <p:spPr bwMode="gray">
          <a:xfrm>
            <a:off x="4872957" y="1371600"/>
            <a:ext cx="2446084" cy="197146"/>
          </a:xfrm>
          <a:prstGeom prst="rect">
            <a:avLst/>
          </a:prstGeom>
          <a:noFill/>
        </p:spPr>
        <p:txBody>
          <a:bodyPr vert="horz" wrap="square" lIns="0" tIns="0" rIns="0" bIns="0" rtlCol="0" anchor="ctr" anchorCtr="1">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Threat Dimensions</a:t>
            </a:r>
          </a:p>
        </p:txBody>
      </p:sp>
      <p:sp>
        <p:nvSpPr>
          <p:cNvPr id="131" name="Rectangle 130">
            <a:extLst>
              <a:ext uri="{FF2B5EF4-FFF2-40B4-BE49-F238E27FC236}">
                <a16:creationId xmlns:a16="http://schemas.microsoft.com/office/drawing/2014/main" id="{75B9FED5-AB15-45BE-AE41-9FC8D963CF65}"/>
              </a:ext>
            </a:extLst>
          </p:cNvPr>
          <p:cNvSpPr/>
          <p:nvPr/>
        </p:nvSpPr>
        <p:spPr>
          <a:xfrm>
            <a:off x="4316850" y="5819532"/>
            <a:ext cx="3687241" cy="469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ts val="144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a:ea typeface="+mn-ea"/>
                <a:cs typeface="+mn-cs"/>
              </a:rPr>
              <a:t>We will review the selected cybersecurity threats and structure them based on the following three dimensions: Intent, Opportunity, and Capability </a:t>
            </a:r>
          </a:p>
        </p:txBody>
      </p:sp>
      <p:pic>
        <p:nvPicPr>
          <p:cNvPr id="132" name="Picture 131">
            <a:extLst>
              <a:ext uri="{FF2B5EF4-FFF2-40B4-BE49-F238E27FC236}">
                <a16:creationId xmlns:a16="http://schemas.microsoft.com/office/drawing/2014/main" id="{D0DF9BDE-5DBE-47C9-83E2-C39DEB8BB1D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b="9701"/>
          <a:stretch/>
        </p:blipFill>
        <p:spPr>
          <a:xfrm>
            <a:off x="899583" y="3155852"/>
            <a:ext cx="2299512" cy="1167997"/>
          </a:xfrm>
          <a:prstGeom prst="rect">
            <a:avLst/>
          </a:prstGeom>
          <a:effectLst>
            <a:outerShdw blurRad="50800" dist="38100" dir="2700000" algn="tl" rotWithShape="0">
              <a:prstClr val="black">
                <a:alpha val="40000"/>
              </a:prstClr>
            </a:outerShdw>
          </a:effectLst>
        </p:spPr>
      </p:pic>
      <p:pic>
        <p:nvPicPr>
          <p:cNvPr id="133" name="Picture 132">
            <a:extLst>
              <a:ext uri="{FF2B5EF4-FFF2-40B4-BE49-F238E27FC236}">
                <a16:creationId xmlns:a16="http://schemas.microsoft.com/office/drawing/2014/main" id="{341B3550-F010-4A0D-A0E0-21E05B131134}"/>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37305" y="3385130"/>
            <a:ext cx="2299512" cy="1167997"/>
          </a:xfrm>
          <a:prstGeom prst="rect">
            <a:avLst/>
          </a:prstGeom>
          <a:effectLst>
            <a:outerShdw blurRad="50800" dist="38100" dir="2700000" algn="tl" rotWithShape="0">
              <a:prstClr val="black">
                <a:alpha val="40000"/>
              </a:prstClr>
            </a:outerShdw>
          </a:effectLst>
        </p:spPr>
      </p:pic>
      <p:sp>
        <p:nvSpPr>
          <p:cNvPr id="134" name="Rectangle: Rounded Corners 133">
            <a:extLst>
              <a:ext uri="{FF2B5EF4-FFF2-40B4-BE49-F238E27FC236}">
                <a16:creationId xmlns:a16="http://schemas.microsoft.com/office/drawing/2014/main" id="{D645C677-F16A-4967-8F39-C0CFC360BB0D}"/>
              </a:ext>
            </a:extLst>
          </p:cNvPr>
          <p:cNvSpPr/>
          <p:nvPr/>
        </p:nvSpPr>
        <p:spPr>
          <a:xfrm>
            <a:off x="8903593" y="1938800"/>
            <a:ext cx="2397213" cy="578882"/>
          </a:xfrm>
          <a:prstGeom prst="roundRect">
            <a:avLst/>
          </a:prstGeom>
          <a:solidFill>
            <a:schemeClr val="accent1"/>
          </a:solidFill>
          <a:ln>
            <a:solidFill>
              <a:schemeClr val="bg1"/>
            </a:solidFill>
          </a:ln>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FFFFFF"/>
                </a:solidFill>
                <a:effectLst/>
                <a:uLnTx/>
                <a:uFillTx/>
                <a:latin typeface="Calibri"/>
                <a:ea typeface="+mn-ea"/>
                <a:cs typeface="+mn-cs"/>
              </a:rPr>
              <a:t>List of Threat Scenarios Relevant to OXAGON</a:t>
            </a:r>
          </a:p>
        </p:txBody>
      </p:sp>
      <p:pic>
        <p:nvPicPr>
          <p:cNvPr id="135" name="Picture 134">
            <a:extLst>
              <a:ext uri="{FF2B5EF4-FFF2-40B4-BE49-F238E27FC236}">
                <a16:creationId xmlns:a16="http://schemas.microsoft.com/office/drawing/2014/main" id="{A897D995-2278-4CBC-A7B7-0E7134B532F8}"/>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b="5614"/>
          <a:stretch/>
        </p:blipFill>
        <p:spPr>
          <a:xfrm>
            <a:off x="8952443" y="2738392"/>
            <a:ext cx="2299512" cy="1220851"/>
          </a:xfrm>
          <a:prstGeom prst="rect">
            <a:avLst/>
          </a:prstGeom>
          <a:effectLst>
            <a:outerShdw blurRad="50800" dist="38100" dir="2700000" algn="tl" rotWithShape="0">
              <a:prstClr val="black">
                <a:alpha val="40000"/>
              </a:prstClr>
            </a:outerShdw>
          </a:effectLst>
        </p:spPr>
      </p:pic>
      <p:sp>
        <p:nvSpPr>
          <p:cNvPr id="136" name="Rectangle 135">
            <a:extLst>
              <a:ext uri="{FF2B5EF4-FFF2-40B4-BE49-F238E27FC236}">
                <a16:creationId xmlns:a16="http://schemas.microsoft.com/office/drawing/2014/main" id="{45D3F74D-2D41-4991-B727-760C04F176D5}"/>
              </a:ext>
            </a:extLst>
          </p:cNvPr>
          <p:cNvSpPr/>
          <p:nvPr/>
        </p:nvSpPr>
        <p:spPr>
          <a:xfrm>
            <a:off x="8931765" y="4252578"/>
            <a:ext cx="2340869" cy="1576278"/>
          </a:xfrm>
          <a:prstGeom prst="rect">
            <a:avLst/>
          </a:prstGeom>
          <a:solidFill>
            <a:srgbClr val="FEF6E6"/>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We will leverage </a:t>
            </a: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Booz Allen’s Threat Modelling Scenario Library </a:t>
            </a:r>
            <a:r>
              <a:rPr kumimoji="0" lang="en-US" sz="1400" b="0" i="1" u="none" strike="noStrike" kern="1200" cap="none" spc="0" normalizeH="0" baseline="0" noProof="0" dirty="0">
                <a:ln>
                  <a:noFill/>
                </a:ln>
                <a:solidFill>
                  <a:srgbClr val="000000"/>
                </a:solidFill>
                <a:effectLst/>
                <a:uLnTx/>
                <a:uFillTx/>
                <a:latin typeface="Calibri" panose="020F0502020204030204"/>
                <a:ea typeface="+mn-ea"/>
                <a:cs typeface="+mn-cs"/>
              </a:rPr>
              <a:t>to identify a list of threat scenarios relevant to OXAGON and tailored to the relevant events identified</a:t>
            </a:r>
          </a:p>
        </p:txBody>
      </p:sp>
      <p:sp>
        <p:nvSpPr>
          <p:cNvPr id="61" name="Footer Placeholder 2">
            <a:extLst>
              <a:ext uri="{FF2B5EF4-FFF2-40B4-BE49-F238E27FC236}">
                <a16:creationId xmlns:a16="http://schemas.microsoft.com/office/drawing/2014/main" id="{2E5CB806-7EB6-4767-A8A7-E7477E5274A4}"/>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54" name="Rectangle: Rounded Corners 153">
            <a:extLst>
              <a:ext uri="{FF2B5EF4-FFF2-40B4-BE49-F238E27FC236}">
                <a16:creationId xmlns:a16="http://schemas.microsoft.com/office/drawing/2014/main" id="{BE9D8200-B309-42B1-9827-05AB920DF338}"/>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1.4</a:t>
            </a:r>
          </a:p>
        </p:txBody>
      </p:sp>
      <p:sp>
        <p:nvSpPr>
          <p:cNvPr id="155" name="TextBox 154">
            <a:extLst>
              <a:ext uri="{FF2B5EF4-FFF2-40B4-BE49-F238E27FC236}">
                <a16:creationId xmlns:a16="http://schemas.microsoft.com/office/drawing/2014/main" id="{29FB12A6-F85D-4DA2-B9C9-4B96590C9D20}"/>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Assess Cybersecurity Threat landscape and Identify Potential Risks</a:t>
            </a:r>
          </a:p>
        </p:txBody>
      </p:sp>
      <p:sp>
        <p:nvSpPr>
          <p:cNvPr id="66" name="STAMP">
            <a:extLst>
              <a:ext uri="{FF2B5EF4-FFF2-40B4-BE49-F238E27FC236}">
                <a16:creationId xmlns:a16="http://schemas.microsoft.com/office/drawing/2014/main" id="{5F229BB0-4B19-4947-BA30-918EE9CD0EC8}"/>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63" name="Rectangle 62">
            <a:extLst>
              <a:ext uri="{FF2B5EF4-FFF2-40B4-BE49-F238E27FC236}">
                <a16:creationId xmlns:a16="http://schemas.microsoft.com/office/drawing/2014/main" id="{0F1D9361-1B87-4566-AFF0-59DCA52E6443}"/>
              </a:ext>
            </a:extLst>
          </p:cNvPr>
          <p:cNvSpPr/>
          <p:nvPr/>
        </p:nvSpPr>
        <p:spPr bwMode="auto">
          <a:xfrm>
            <a:off x="806918" y="19453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58F37119-C6E3-46E7-9AFC-E192F70F4332}"/>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5" name="Rectangle 64">
            <a:extLst>
              <a:ext uri="{FF2B5EF4-FFF2-40B4-BE49-F238E27FC236}">
                <a16:creationId xmlns:a16="http://schemas.microsoft.com/office/drawing/2014/main" id="{B5C08754-65C6-4027-B836-198C52E24247}"/>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7" name="Rectangle 66">
            <a:extLst>
              <a:ext uri="{FF2B5EF4-FFF2-40B4-BE49-F238E27FC236}">
                <a16:creationId xmlns:a16="http://schemas.microsoft.com/office/drawing/2014/main" id="{829344FF-BFE5-468A-A2D0-40A7C90B0B6E}"/>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B25921CF-89C1-499B-BA00-1FAD23FAC4A4}"/>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1" name="Rectangle 70">
            <a:extLst>
              <a:ext uri="{FF2B5EF4-FFF2-40B4-BE49-F238E27FC236}">
                <a16:creationId xmlns:a16="http://schemas.microsoft.com/office/drawing/2014/main" id="{2271DE4C-C5A1-4789-8D6E-590E7003DFB3}"/>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3" name="Rectangle 72">
            <a:extLst>
              <a:ext uri="{FF2B5EF4-FFF2-40B4-BE49-F238E27FC236}">
                <a16:creationId xmlns:a16="http://schemas.microsoft.com/office/drawing/2014/main" id="{E8F4568D-8F12-4D1C-B86B-31714863CA12}"/>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4" name="Rectangle 73">
            <a:extLst>
              <a:ext uri="{FF2B5EF4-FFF2-40B4-BE49-F238E27FC236}">
                <a16:creationId xmlns:a16="http://schemas.microsoft.com/office/drawing/2014/main" id="{5E1C71A0-7D24-4CD6-AE16-A602EEA5C96C}"/>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5" name="Rectangle 74">
            <a:extLst>
              <a:ext uri="{FF2B5EF4-FFF2-40B4-BE49-F238E27FC236}">
                <a16:creationId xmlns:a16="http://schemas.microsoft.com/office/drawing/2014/main" id="{767FB5A5-7AF4-4528-978B-C49FE6BA420D}"/>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6" name="Rectangle 75">
            <a:extLst>
              <a:ext uri="{FF2B5EF4-FFF2-40B4-BE49-F238E27FC236}">
                <a16:creationId xmlns:a16="http://schemas.microsoft.com/office/drawing/2014/main" id="{CC141676-5381-4B95-A1A3-6BBBC5BB04D7}"/>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77" name="Rectangle 76">
            <a:extLst>
              <a:ext uri="{FF2B5EF4-FFF2-40B4-BE49-F238E27FC236}">
                <a16:creationId xmlns:a16="http://schemas.microsoft.com/office/drawing/2014/main" id="{FE58A11E-B00D-4D9E-80C3-179E87DB1D70}"/>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8" name="Rectangle 77">
            <a:extLst>
              <a:ext uri="{FF2B5EF4-FFF2-40B4-BE49-F238E27FC236}">
                <a16:creationId xmlns:a16="http://schemas.microsoft.com/office/drawing/2014/main" id="{1A957F05-894B-4C43-9F57-A378727A0C73}"/>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9" name="Rectangle 78">
            <a:extLst>
              <a:ext uri="{FF2B5EF4-FFF2-40B4-BE49-F238E27FC236}">
                <a16:creationId xmlns:a16="http://schemas.microsoft.com/office/drawing/2014/main" id="{36710535-0C1E-4614-9274-E737FBA753C7}"/>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0" name="Rectangle 79">
            <a:extLst>
              <a:ext uri="{FF2B5EF4-FFF2-40B4-BE49-F238E27FC236}">
                <a16:creationId xmlns:a16="http://schemas.microsoft.com/office/drawing/2014/main" id="{EC2B61EE-8CE8-4531-B24E-DACF001F3D98}"/>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1" name="Rectangle 80">
            <a:extLst>
              <a:ext uri="{FF2B5EF4-FFF2-40B4-BE49-F238E27FC236}">
                <a16:creationId xmlns:a16="http://schemas.microsoft.com/office/drawing/2014/main" id="{B9E9B3A4-0E94-4743-9745-FD9364AD1388}"/>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2593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define the threat scenario, cite examples, capture trends, and detail key characteristics – Intent, Opportunity, and Capability for all catalogued threats </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r>
              <a:rPr lang="en-US" dirty="0"/>
              <a:t>Sample Threat Scenario</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116" name="Group 115">
            <a:extLst>
              <a:ext uri="{FF2B5EF4-FFF2-40B4-BE49-F238E27FC236}">
                <a16:creationId xmlns:a16="http://schemas.microsoft.com/office/drawing/2014/main" id="{EBA555DB-58A8-42FA-9615-420D22D63DCA}"/>
              </a:ext>
            </a:extLst>
          </p:cNvPr>
          <p:cNvGrpSpPr/>
          <p:nvPr/>
        </p:nvGrpSpPr>
        <p:grpSpPr>
          <a:xfrm>
            <a:off x="766560" y="1553120"/>
            <a:ext cx="10790439" cy="4695281"/>
            <a:chOff x="1586550" y="1644096"/>
            <a:chExt cx="9256788" cy="4470161"/>
          </a:xfrm>
        </p:grpSpPr>
        <p:sp>
          <p:nvSpPr>
            <p:cNvPr id="117" name="Isosceles Triangle 116">
              <a:extLst>
                <a:ext uri="{FF2B5EF4-FFF2-40B4-BE49-F238E27FC236}">
                  <a16:creationId xmlns:a16="http://schemas.microsoft.com/office/drawing/2014/main" id="{D92E1711-D56C-4072-B262-CCF5B9344E2F}"/>
                </a:ext>
              </a:extLst>
            </p:cNvPr>
            <p:cNvSpPr/>
            <p:nvPr/>
          </p:nvSpPr>
          <p:spPr>
            <a:xfrm>
              <a:off x="1586550" y="2345230"/>
              <a:ext cx="9256788" cy="247744"/>
            </a:xfrm>
            <a:prstGeom prst="triangle">
              <a:avLst>
                <a:gd name="adj" fmla="val 1662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defRPr/>
              </a:pPr>
              <a:endParaRPr lang="en-US" dirty="0">
                <a:solidFill>
                  <a:srgbClr val="FFFFFF"/>
                </a:solidFill>
                <a:latin typeface="Calibri Light" panose="020F0302020204030204"/>
                <a:cs typeface="Segoe UI" panose="020B0502040204020203" pitchFamily="34" charset="0"/>
              </a:endParaRPr>
            </a:p>
          </p:txBody>
        </p:sp>
        <p:sp>
          <p:nvSpPr>
            <p:cNvPr id="118" name="Rectangle 117">
              <a:extLst>
                <a:ext uri="{FF2B5EF4-FFF2-40B4-BE49-F238E27FC236}">
                  <a16:creationId xmlns:a16="http://schemas.microsoft.com/office/drawing/2014/main" id="{97B53339-5CAA-4013-99A0-1A3584932569}"/>
                </a:ext>
              </a:extLst>
            </p:cNvPr>
            <p:cNvSpPr/>
            <p:nvPr/>
          </p:nvSpPr>
          <p:spPr>
            <a:xfrm>
              <a:off x="1647475" y="2609605"/>
              <a:ext cx="9134938" cy="3504652"/>
            </a:xfrm>
            <a:prstGeom prst="rect">
              <a:avLst/>
            </a:prstGeom>
            <a:solidFill>
              <a:schemeClr val="bg1"/>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defRPr/>
              </a:pPr>
              <a:endParaRPr lang="en-US" dirty="0">
                <a:solidFill>
                  <a:srgbClr val="FFFFFF"/>
                </a:solidFill>
                <a:latin typeface="Calibri" panose="020F0502020204030204"/>
              </a:endParaRPr>
            </a:p>
          </p:txBody>
        </p:sp>
        <p:sp>
          <p:nvSpPr>
            <p:cNvPr id="119" name="Rectangle 118">
              <a:extLst>
                <a:ext uri="{FF2B5EF4-FFF2-40B4-BE49-F238E27FC236}">
                  <a16:creationId xmlns:a16="http://schemas.microsoft.com/office/drawing/2014/main" id="{E7B6E8AC-F670-4125-B12C-3EDE1EA3D7C2}"/>
                </a:ext>
              </a:extLst>
            </p:cNvPr>
            <p:cNvSpPr/>
            <p:nvPr/>
          </p:nvSpPr>
          <p:spPr>
            <a:xfrm>
              <a:off x="1700589" y="2689256"/>
              <a:ext cx="3207767" cy="1170872"/>
            </a:xfrm>
            <a:prstGeom prst="rect">
              <a:avLst/>
            </a:prstGeom>
            <a:solidFill>
              <a:srgbClr val="5D7D95">
                <a:lumMod val="20000"/>
                <a:lumOff val="80000"/>
              </a:srgbClr>
            </a:solidFill>
            <a:ln w="9525" cap="flat" cmpd="sng" algn="ctr">
              <a:solidFill>
                <a:srgbClr val="B3B3B3"/>
              </a:solidFill>
              <a:prstDash val="solid"/>
              <a:miter lim="800000"/>
            </a:ln>
            <a:effectLst/>
          </p:spPr>
          <p:txBody>
            <a:bodyPr rot="0" spcFirstLastPara="0" vertOverflow="overflow" horzOverflow="overflow" vert="horz" wrap="square" lIns="74295" tIns="0" rIns="0" bIns="0" numCol="1" spcCol="0" rtlCol="0" fromWordArt="0" anchor="ctr" anchorCtr="0" forceAA="0" compatLnSpc="1">
              <a:prstTxWarp prst="textNoShape">
                <a:avLst/>
              </a:prstTxWarp>
              <a:noAutofit/>
            </a:bodyPr>
            <a:lstStyle/>
            <a:p>
              <a:pPr algn="ctr" defTabSz="742950">
                <a:spcBef>
                  <a:spcPct val="25000"/>
                </a:spcBef>
                <a:spcAft>
                  <a:spcPct val="0"/>
                </a:spcAft>
                <a:defRPr/>
              </a:pPr>
              <a:r>
                <a:rPr lang="en-US" sz="1050" b="1" kern="0" dirty="0">
                  <a:solidFill>
                    <a:srgbClr val="000000"/>
                  </a:solidFill>
                  <a:latin typeface="Calibri" panose="020F0502020204030204"/>
                </a:rPr>
                <a:t>State-sponsored cyber attackers looking to gain money or information, or disrupt operations</a:t>
              </a:r>
            </a:p>
          </p:txBody>
        </p:sp>
        <p:sp>
          <p:nvSpPr>
            <p:cNvPr id="120" name="Rectangle 119">
              <a:extLst>
                <a:ext uri="{FF2B5EF4-FFF2-40B4-BE49-F238E27FC236}">
                  <a16:creationId xmlns:a16="http://schemas.microsoft.com/office/drawing/2014/main" id="{27B6C106-30E0-4FCF-9853-134A9AC47F84}"/>
                </a:ext>
              </a:extLst>
            </p:cNvPr>
            <p:cNvSpPr/>
            <p:nvPr/>
          </p:nvSpPr>
          <p:spPr>
            <a:xfrm>
              <a:off x="7494424" y="2689256"/>
              <a:ext cx="3207767" cy="1170872"/>
            </a:xfrm>
            <a:prstGeom prst="rect">
              <a:avLst/>
            </a:prstGeom>
            <a:noFill/>
            <a:ln w="9525" cap="flat" cmpd="sng" algn="ctr">
              <a:solidFill>
                <a:srgbClr val="B3B3B3"/>
              </a:solidFill>
              <a:prstDash val="solid"/>
              <a:miter lim="800000"/>
            </a:ln>
            <a:effectLst/>
          </p:spPr>
          <p:txBody>
            <a:bodyPr rot="0" spcFirstLastPara="0" vertOverflow="overflow" horzOverflow="overflow" vert="horz" wrap="square" lIns="74295" tIns="0" rIns="0" bIns="0" numCol="1" spcCol="0" rtlCol="0" fromWordArt="0" anchor="ctr" anchorCtr="0" forceAA="0" compatLnSpc="1">
              <a:prstTxWarp prst="textNoShape">
                <a:avLst/>
              </a:prstTxWarp>
              <a:noAutofit/>
            </a:bodyPr>
            <a:lstStyle/>
            <a:p>
              <a:pPr marL="0" lvl="4" algn="ctr" defTabSz="742950">
                <a:defRPr/>
              </a:pPr>
              <a:endParaRPr lang="en-US" sz="1050" b="1" i="1" dirty="0">
                <a:solidFill>
                  <a:srgbClr val="000000"/>
                </a:solidFill>
                <a:latin typeface="Calibri" panose="020F0502020204030204"/>
              </a:endParaRPr>
            </a:p>
            <a:p>
              <a:pPr marL="0" lvl="4" algn="ctr" defTabSz="742950">
                <a:defRPr/>
              </a:pPr>
              <a:r>
                <a:rPr lang="en-US" sz="1050" b="1" i="1" dirty="0">
                  <a:solidFill>
                    <a:srgbClr val="000000"/>
                  </a:solidFill>
                  <a:latin typeface="Calibri" panose="020F0502020204030204"/>
                </a:rPr>
                <a:t>State-Sponsored Operations Increasing Frequency: </a:t>
              </a:r>
              <a:r>
                <a:rPr lang="en-US" sz="1050" dirty="0">
                  <a:solidFill>
                    <a:srgbClr val="000000"/>
                  </a:solidFill>
                  <a:latin typeface="Calibri" panose="020F0502020204030204"/>
                </a:rPr>
                <a:t>Most state-sponsored operations remain </a:t>
              </a:r>
              <a:r>
                <a:rPr lang="en-US" sz="1050" b="1" dirty="0">
                  <a:solidFill>
                    <a:srgbClr val="000000"/>
                  </a:solidFill>
                  <a:latin typeface="Calibri" panose="020F0502020204030204"/>
                </a:rPr>
                <a:t>geared toward financial intelligence collection, </a:t>
              </a:r>
              <a:r>
                <a:rPr lang="en-US" sz="1050" dirty="0">
                  <a:solidFill>
                    <a:srgbClr val="000000"/>
                  </a:solidFill>
                  <a:latin typeface="Calibri" panose="020F0502020204030204"/>
                </a:rPr>
                <a:t>potentially focusing on </a:t>
              </a:r>
              <a:r>
                <a:rPr lang="en-US" sz="1050" b="1" dirty="0">
                  <a:solidFill>
                    <a:srgbClr val="000000"/>
                  </a:solidFill>
                  <a:latin typeface="Calibri" panose="020F0502020204030204"/>
                </a:rPr>
                <a:t>economic intelligence</a:t>
              </a:r>
            </a:p>
          </p:txBody>
        </p:sp>
        <p:sp>
          <p:nvSpPr>
            <p:cNvPr id="121" name="TextBox 120">
              <a:extLst>
                <a:ext uri="{FF2B5EF4-FFF2-40B4-BE49-F238E27FC236}">
                  <a16:creationId xmlns:a16="http://schemas.microsoft.com/office/drawing/2014/main" id="{16280EA5-1BC2-40A8-BFBA-8CF18BF7E7FB}"/>
                </a:ext>
              </a:extLst>
            </p:cNvPr>
            <p:cNvSpPr txBox="1"/>
            <p:nvPr/>
          </p:nvSpPr>
          <p:spPr>
            <a:xfrm>
              <a:off x="2444983" y="2668910"/>
              <a:ext cx="1718974" cy="293020"/>
            </a:xfrm>
            <a:prstGeom prst="rect">
              <a:avLst/>
            </a:prstGeom>
            <a:noFill/>
          </p:spPr>
          <p:txBody>
            <a:bodyPr wrap="square" lIns="74295" rtlCol="0">
              <a:spAutoFit/>
            </a:bodyPr>
            <a:lstStyle/>
            <a:p>
              <a:pPr algn="ctr" defTabSz="742950">
                <a:defRPr/>
              </a:pPr>
              <a:r>
                <a:rPr lang="en-US" sz="1400" b="1" i="1" dirty="0">
                  <a:solidFill>
                    <a:srgbClr val="000000"/>
                  </a:solidFill>
                  <a:latin typeface="Calibri" panose="020F0502020204030204"/>
                </a:rPr>
                <a:t>Definition</a:t>
              </a:r>
            </a:p>
          </p:txBody>
        </p:sp>
        <p:sp>
          <p:nvSpPr>
            <p:cNvPr id="122" name="TextBox 121">
              <a:extLst>
                <a:ext uri="{FF2B5EF4-FFF2-40B4-BE49-F238E27FC236}">
                  <a16:creationId xmlns:a16="http://schemas.microsoft.com/office/drawing/2014/main" id="{5F8F7FB1-0294-4247-9EEB-BA683CCEC1C5}"/>
                </a:ext>
              </a:extLst>
            </p:cNvPr>
            <p:cNvSpPr txBox="1"/>
            <p:nvPr/>
          </p:nvSpPr>
          <p:spPr>
            <a:xfrm>
              <a:off x="8238778" y="2657920"/>
              <a:ext cx="1718974" cy="293020"/>
            </a:xfrm>
            <a:prstGeom prst="rect">
              <a:avLst/>
            </a:prstGeom>
            <a:noFill/>
          </p:spPr>
          <p:txBody>
            <a:bodyPr wrap="square" lIns="74295" rtlCol="0">
              <a:spAutoFit/>
            </a:bodyPr>
            <a:lstStyle/>
            <a:p>
              <a:pPr algn="ctr" defTabSz="742950">
                <a:defRPr/>
              </a:pPr>
              <a:r>
                <a:rPr lang="en-US" sz="1400" b="1" i="1" dirty="0">
                  <a:solidFill>
                    <a:srgbClr val="000000"/>
                  </a:solidFill>
                  <a:latin typeface="Calibri" panose="020F0502020204030204"/>
                </a:rPr>
                <a:t>Trends</a:t>
              </a:r>
              <a:r>
                <a:rPr lang="en-US" sz="1400" b="1" i="1" baseline="30000" dirty="0">
                  <a:solidFill>
                    <a:srgbClr val="000000"/>
                  </a:solidFill>
                  <a:latin typeface="Calibri" panose="020F0502020204030204"/>
                </a:rPr>
                <a:t>1</a:t>
              </a:r>
              <a:endParaRPr lang="en-US" sz="1400" b="1" i="1" dirty="0">
                <a:solidFill>
                  <a:srgbClr val="000000"/>
                </a:solidFill>
                <a:latin typeface="Calibri" panose="020F0502020204030204"/>
              </a:endParaRPr>
            </a:p>
          </p:txBody>
        </p:sp>
        <p:sp>
          <p:nvSpPr>
            <p:cNvPr id="123" name="Rectangle 122">
              <a:extLst>
                <a:ext uri="{FF2B5EF4-FFF2-40B4-BE49-F238E27FC236}">
                  <a16:creationId xmlns:a16="http://schemas.microsoft.com/office/drawing/2014/main" id="{BD8D910A-484D-409E-A7F5-9C56B3E712AB}"/>
                </a:ext>
              </a:extLst>
            </p:cNvPr>
            <p:cNvSpPr/>
            <p:nvPr/>
          </p:nvSpPr>
          <p:spPr>
            <a:xfrm>
              <a:off x="1700588" y="3967440"/>
              <a:ext cx="2875776" cy="2035306"/>
            </a:xfrm>
            <a:prstGeom prst="rect">
              <a:avLst/>
            </a:prstGeom>
            <a:solidFill>
              <a:schemeClr val="accent3">
                <a:lumMod val="20000"/>
                <a:lumOff val="80000"/>
              </a:schemeClr>
            </a:solidFill>
            <a:ln w="9525" cap="flat" cmpd="sng" algn="ctr">
              <a:solidFill>
                <a:srgbClr val="B3B3B3"/>
              </a:solidFill>
              <a:prstDash val="solid"/>
              <a:miter lim="800000"/>
            </a:ln>
            <a:effectLst/>
          </p:spPr>
          <p:txBody>
            <a:bodyPr rot="0" spcFirstLastPara="0" vertOverflow="overflow" horzOverflow="overflow" vert="horz" wrap="square" lIns="74295" tIns="0" rIns="0" bIns="0" numCol="1" spcCol="0" rtlCol="0" fromWordArt="0" anchor="ctr" anchorCtr="0" forceAA="0" compatLnSpc="1">
              <a:prstTxWarp prst="textNoShape">
                <a:avLst/>
              </a:prstTxWarp>
              <a:noAutofit/>
            </a:bodyPr>
            <a:lstStyle/>
            <a:p>
              <a:pPr defTabSz="742950">
                <a:defRPr/>
              </a:pPr>
              <a:r>
                <a:rPr lang="en-US" sz="1050" dirty="0">
                  <a:solidFill>
                    <a:srgbClr val="000000"/>
                  </a:solidFill>
                  <a:latin typeface="Calibri" panose="020F0502020204030204"/>
                </a:rPr>
                <a:t>State-Backed groups are typically controlled or directed by the intelligence services of governments. Common motivations are:</a:t>
              </a:r>
            </a:p>
            <a:p>
              <a:pPr marL="139303" indent="-139303" defTabSz="742950">
                <a:buFont typeface="Arial" panose="020B0604020202020204" pitchFamily="34" charset="0"/>
                <a:buChar char="•"/>
                <a:defRPr/>
              </a:pPr>
              <a:r>
                <a:rPr lang="en-US" sz="1050" dirty="0">
                  <a:solidFill>
                    <a:srgbClr val="000000"/>
                  </a:solidFill>
                  <a:latin typeface="Calibri" panose="020F0502020204030204"/>
                </a:rPr>
                <a:t>Political messaging or damage</a:t>
              </a:r>
            </a:p>
            <a:p>
              <a:pPr marL="139303" indent="-139303" defTabSz="742950">
                <a:buFont typeface="Arial" panose="020B0604020202020204" pitchFamily="34" charset="0"/>
                <a:buChar char="•"/>
                <a:defRPr/>
              </a:pPr>
              <a:r>
                <a:rPr lang="en-US" sz="1050" dirty="0">
                  <a:solidFill>
                    <a:srgbClr val="000000"/>
                  </a:solidFill>
                  <a:latin typeface="Calibri" panose="020F0502020204030204"/>
                </a:rPr>
                <a:t>Economic Espionage</a:t>
              </a:r>
            </a:p>
            <a:p>
              <a:pPr marL="139303" indent="-139303" defTabSz="742950">
                <a:buFont typeface="Arial" panose="020B0604020202020204" pitchFamily="34" charset="0"/>
                <a:buChar char="•"/>
                <a:defRPr/>
              </a:pPr>
              <a:r>
                <a:rPr lang="en-US" sz="1050" dirty="0">
                  <a:solidFill>
                    <a:srgbClr val="000000"/>
                  </a:solidFill>
                  <a:latin typeface="Calibri" panose="020F0502020204030204"/>
                </a:rPr>
                <a:t>Disruption or Destruction</a:t>
              </a:r>
            </a:p>
            <a:p>
              <a:pPr marL="139303" indent="-139303" defTabSz="742950">
                <a:buFont typeface="Arial" panose="020B0604020202020204" pitchFamily="34" charset="0"/>
                <a:buChar char="•"/>
                <a:defRPr/>
              </a:pPr>
              <a:r>
                <a:rPr lang="en-US" sz="1050" dirty="0">
                  <a:solidFill>
                    <a:srgbClr val="000000"/>
                  </a:solidFill>
                  <a:latin typeface="Calibri" panose="020F0502020204030204"/>
                </a:rPr>
                <a:t>Reputational Damage</a:t>
              </a:r>
            </a:p>
          </p:txBody>
        </p:sp>
        <p:sp>
          <p:nvSpPr>
            <p:cNvPr id="124" name="Rectangle 123">
              <a:extLst>
                <a:ext uri="{FF2B5EF4-FFF2-40B4-BE49-F238E27FC236}">
                  <a16:creationId xmlns:a16="http://schemas.microsoft.com/office/drawing/2014/main" id="{539BC0A2-3814-4E7D-A367-1C6E99ABB9B8}"/>
                </a:ext>
              </a:extLst>
            </p:cNvPr>
            <p:cNvSpPr/>
            <p:nvPr/>
          </p:nvSpPr>
          <p:spPr>
            <a:xfrm>
              <a:off x="4763501" y="3967440"/>
              <a:ext cx="2875776" cy="2035306"/>
            </a:xfrm>
            <a:prstGeom prst="rect">
              <a:avLst/>
            </a:prstGeom>
            <a:solidFill>
              <a:schemeClr val="accent3">
                <a:lumMod val="20000"/>
                <a:lumOff val="80000"/>
              </a:schemeClr>
            </a:solidFill>
            <a:ln w="9525" cap="flat" cmpd="sng" algn="ctr">
              <a:solidFill>
                <a:srgbClr val="B3B3B3"/>
              </a:solidFill>
              <a:prstDash val="solid"/>
              <a:miter lim="800000"/>
            </a:ln>
            <a:effectLst/>
          </p:spPr>
          <p:txBody>
            <a:bodyPr rot="0" spcFirstLastPara="0" vertOverflow="overflow" horzOverflow="overflow" vert="horz" wrap="square" lIns="74295" tIns="0" rIns="0" bIns="0" numCol="1" spcCol="0" rtlCol="0" fromWordArt="0" anchor="ctr" anchorCtr="0" forceAA="0" compatLnSpc="1">
              <a:prstTxWarp prst="textNoShape">
                <a:avLst/>
              </a:prstTxWarp>
              <a:noAutofit/>
            </a:bodyPr>
            <a:lstStyle/>
            <a:p>
              <a:pPr defTabSz="742950">
                <a:defRPr/>
              </a:pPr>
              <a:endParaRPr lang="en-US" sz="1050" dirty="0">
                <a:solidFill>
                  <a:srgbClr val="000000"/>
                </a:solidFill>
                <a:latin typeface="Calibri" panose="020F0502020204030204"/>
              </a:endParaRPr>
            </a:p>
            <a:p>
              <a:pPr defTabSz="742950">
                <a:defRPr/>
              </a:pPr>
              <a:r>
                <a:rPr lang="en-US" sz="1050" dirty="0">
                  <a:solidFill>
                    <a:srgbClr val="000000"/>
                  </a:solidFill>
                  <a:latin typeface="Calibri" panose="020F0502020204030204"/>
                </a:rPr>
                <a:t>In addition to common low-effort vulnerabilities, state-backed groups are often capable of executing difficult and multi-staged attacks, even in the face of strong security measures. Common opportunities include</a:t>
              </a:r>
            </a:p>
            <a:p>
              <a:pPr marL="139303" indent="-139303" defTabSz="742950">
                <a:buFont typeface="Arial" panose="020B0604020202020204" pitchFamily="34" charset="0"/>
                <a:buChar char="•"/>
                <a:defRPr/>
              </a:pPr>
              <a:r>
                <a:rPr lang="en-US" sz="1050" dirty="0">
                  <a:solidFill>
                    <a:srgbClr val="000000"/>
                  </a:solidFill>
                  <a:latin typeface="Calibri" panose="020F0502020204030204"/>
                </a:rPr>
                <a:t>Zero-day vulnerabilities</a:t>
              </a:r>
            </a:p>
            <a:p>
              <a:pPr marL="139303" indent="-139303" defTabSz="742950">
                <a:buFont typeface="Arial" panose="020B0604020202020204" pitchFamily="34" charset="0"/>
                <a:buChar char="•"/>
                <a:defRPr/>
              </a:pPr>
              <a:r>
                <a:rPr lang="en-US" sz="1050" dirty="0">
                  <a:solidFill>
                    <a:srgbClr val="000000"/>
                  </a:solidFill>
                  <a:latin typeface="Calibri" panose="020F0502020204030204"/>
                </a:rPr>
                <a:t>Gaps in physical and IT security</a:t>
              </a:r>
            </a:p>
            <a:p>
              <a:pPr marL="139303" indent="-139303" defTabSz="742950">
                <a:buFont typeface="Arial" panose="020B0604020202020204" pitchFamily="34" charset="0"/>
                <a:buChar char="•"/>
                <a:defRPr/>
              </a:pPr>
              <a:r>
                <a:rPr lang="en-US" sz="1050" dirty="0">
                  <a:solidFill>
                    <a:srgbClr val="000000"/>
                  </a:solidFill>
                  <a:latin typeface="Calibri" panose="020F0502020204030204"/>
                </a:rPr>
                <a:t>Blackmail</a:t>
              </a:r>
            </a:p>
          </p:txBody>
        </p:sp>
        <p:sp>
          <p:nvSpPr>
            <p:cNvPr id="125" name="Rectangle 124">
              <a:extLst>
                <a:ext uri="{FF2B5EF4-FFF2-40B4-BE49-F238E27FC236}">
                  <a16:creationId xmlns:a16="http://schemas.microsoft.com/office/drawing/2014/main" id="{5A956CF8-5FCE-4B18-B0BB-DB9713C16A56}"/>
                </a:ext>
              </a:extLst>
            </p:cNvPr>
            <p:cNvSpPr/>
            <p:nvPr/>
          </p:nvSpPr>
          <p:spPr>
            <a:xfrm>
              <a:off x="7826414" y="3967440"/>
              <a:ext cx="2875776" cy="2035306"/>
            </a:xfrm>
            <a:prstGeom prst="rect">
              <a:avLst/>
            </a:prstGeom>
            <a:solidFill>
              <a:schemeClr val="accent3">
                <a:lumMod val="20000"/>
                <a:lumOff val="80000"/>
              </a:schemeClr>
            </a:solidFill>
            <a:ln w="9525" cap="flat" cmpd="sng" algn="ctr">
              <a:solidFill>
                <a:srgbClr val="B3B3B3"/>
              </a:solidFill>
              <a:prstDash val="solid"/>
              <a:miter lim="800000"/>
            </a:ln>
            <a:effectLst/>
          </p:spPr>
          <p:txBody>
            <a:bodyPr rot="0" spcFirstLastPara="0" vertOverflow="overflow" horzOverflow="overflow" vert="horz" wrap="square" lIns="74295" tIns="0" rIns="0" bIns="0" numCol="1" spcCol="0" rtlCol="0" fromWordArt="0" anchor="ctr" anchorCtr="0" forceAA="0" compatLnSpc="1">
              <a:prstTxWarp prst="textNoShape">
                <a:avLst/>
              </a:prstTxWarp>
              <a:noAutofit/>
            </a:bodyPr>
            <a:lstStyle/>
            <a:p>
              <a:pPr defTabSz="742950">
                <a:defRPr/>
              </a:pPr>
              <a:endParaRPr lang="en-US" sz="1050" dirty="0">
                <a:solidFill>
                  <a:srgbClr val="000000"/>
                </a:solidFill>
                <a:latin typeface="Calibri" panose="020F0502020204030204"/>
              </a:endParaRPr>
            </a:p>
            <a:p>
              <a:pPr defTabSz="742950">
                <a:defRPr/>
              </a:pPr>
              <a:r>
                <a:rPr lang="en-US" sz="1050" dirty="0">
                  <a:solidFill>
                    <a:srgbClr val="000000"/>
                  </a:solidFill>
                  <a:latin typeface="Calibri" panose="020F0502020204030204"/>
                </a:rPr>
                <a:t>State groups are typically the most well-trained and well-funded attackers. A such, common attributes include:</a:t>
              </a:r>
            </a:p>
            <a:p>
              <a:pPr marL="139303" indent="-139303" defTabSz="742950">
                <a:buFont typeface="Arial" panose="020B0604020202020204" pitchFamily="34" charset="0"/>
                <a:buChar char="•"/>
                <a:defRPr/>
              </a:pPr>
              <a:r>
                <a:rPr lang="en-US" sz="1050" dirty="0">
                  <a:solidFill>
                    <a:srgbClr val="000000"/>
                  </a:solidFill>
                  <a:latin typeface="Calibri" panose="020F0502020204030204"/>
                </a:rPr>
                <a:t>Advanced tools, persistent, and growing in sophistication</a:t>
              </a:r>
            </a:p>
            <a:p>
              <a:pPr marL="139303" indent="-139303" defTabSz="742950">
                <a:buFont typeface="Arial" panose="020B0604020202020204" pitchFamily="34" charset="0"/>
                <a:buChar char="•"/>
                <a:defRPr/>
              </a:pPr>
              <a:r>
                <a:rPr lang="en-US" sz="1050" dirty="0">
                  <a:solidFill>
                    <a:srgbClr val="000000"/>
                  </a:solidFill>
                  <a:latin typeface="Calibri" panose="020F0502020204030204"/>
                </a:rPr>
                <a:t>Supporting national goals and objectives</a:t>
              </a:r>
            </a:p>
            <a:p>
              <a:pPr marL="139303" indent="-139303" defTabSz="742950">
                <a:buFont typeface="Arial" panose="020B0604020202020204" pitchFamily="34" charset="0"/>
                <a:buChar char="•"/>
                <a:defRPr/>
              </a:pPr>
              <a:r>
                <a:rPr lang="en-US" sz="1050" dirty="0">
                  <a:solidFill>
                    <a:srgbClr val="000000"/>
                  </a:solidFill>
                  <a:latin typeface="Calibri" panose="020F0502020204030204"/>
                </a:rPr>
                <a:t>Fully funded with advanced infrastructure</a:t>
              </a:r>
            </a:p>
            <a:p>
              <a:pPr marL="139303" indent="-139303" defTabSz="742950">
                <a:buFont typeface="Arial" panose="020B0604020202020204" pitchFamily="34" charset="0"/>
                <a:buChar char="•"/>
                <a:defRPr/>
              </a:pPr>
              <a:r>
                <a:rPr lang="en-US" sz="1050" dirty="0">
                  <a:solidFill>
                    <a:srgbClr val="000000"/>
                  </a:solidFill>
                  <a:latin typeface="Calibri" panose="020F0502020204030204"/>
                </a:rPr>
                <a:t>Seeking more dangerous and heavily-protected targets</a:t>
              </a:r>
            </a:p>
          </p:txBody>
        </p:sp>
        <p:sp>
          <p:nvSpPr>
            <p:cNvPr id="126" name="TextBox 125">
              <a:extLst>
                <a:ext uri="{FF2B5EF4-FFF2-40B4-BE49-F238E27FC236}">
                  <a16:creationId xmlns:a16="http://schemas.microsoft.com/office/drawing/2014/main" id="{5EAF4509-9450-4AAA-9E35-3A2434FEBB03}"/>
                </a:ext>
              </a:extLst>
            </p:cNvPr>
            <p:cNvSpPr txBox="1"/>
            <p:nvPr/>
          </p:nvSpPr>
          <p:spPr>
            <a:xfrm>
              <a:off x="2278989" y="3970654"/>
              <a:ext cx="1718974" cy="293020"/>
            </a:xfrm>
            <a:prstGeom prst="rect">
              <a:avLst/>
            </a:prstGeom>
            <a:noFill/>
          </p:spPr>
          <p:txBody>
            <a:bodyPr wrap="square" lIns="74295" rtlCol="0">
              <a:spAutoFit/>
            </a:bodyPr>
            <a:lstStyle/>
            <a:p>
              <a:pPr algn="ctr" defTabSz="742950">
                <a:defRPr/>
              </a:pPr>
              <a:r>
                <a:rPr lang="en-US" sz="1400" b="1" i="1" dirty="0">
                  <a:solidFill>
                    <a:srgbClr val="000000"/>
                  </a:solidFill>
                  <a:latin typeface="Calibri" panose="020F0502020204030204"/>
                </a:rPr>
                <a:t>Intent</a:t>
              </a:r>
            </a:p>
          </p:txBody>
        </p:sp>
        <p:sp>
          <p:nvSpPr>
            <p:cNvPr id="127" name="TextBox 126">
              <a:extLst>
                <a:ext uri="{FF2B5EF4-FFF2-40B4-BE49-F238E27FC236}">
                  <a16:creationId xmlns:a16="http://schemas.microsoft.com/office/drawing/2014/main" id="{9DDCD3B4-120A-41C8-ABEE-2C8798E87386}"/>
                </a:ext>
              </a:extLst>
            </p:cNvPr>
            <p:cNvSpPr txBox="1"/>
            <p:nvPr/>
          </p:nvSpPr>
          <p:spPr>
            <a:xfrm>
              <a:off x="5341902" y="3970654"/>
              <a:ext cx="1718974" cy="293020"/>
            </a:xfrm>
            <a:prstGeom prst="rect">
              <a:avLst/>
            </a:prstGeom>
            <a:noFill/>
          </p:spPr>
          <p:txBody>
            <a:bodyPr wrap="square" lIns="74295" rtlCol="0">
              <a:spAutoFit/>
            </a:bodyPr>
            <a:lstStyle/>
            <a:p>
              <a:pPr algn="ctr" defTabSz="742950">
                <a:defRPr/>
              </a:pPr>
              <a:r>
                <a:rPr lang="en-US" sz="1400" b="1" i="1" dirty="0">
                  <a:solidFill>
                    <a:srgbClr val="000000"/>
                  </a:solidFill>
                  <a:latin typeface="Calibri" panose="020F0502020204030204"/>
                </a:rPr>
                <a:t>Opportunity</a:t>
              </a:r>
            </a:p>
          </p:txBody>
        </p:sp>
        <p:sp>
          <p:nvSpPr>
            <p:cNvPr id="128" name="TextBox 127">
              <a:extLst>
                <a:ext uri="{FF2B5EF4-FFF2-40B4-BE49-F238E27FC236}">
                  <a16:creationId xmlns:a16="http://schemas.microsoft.com/office/drawing/2014/main" id="{1BEA9EC0-1CC7-4A4E-9C5C-B7780C8DD604}"/>
                </a:ext>
              </a:extLst>
            </p:cNvPr>
            <p:cNvSpPr txBox="1"/>
            <p:nvPr/>
          </p:nvSpPr>
          <p:spPr>
            <a:xfrm>
              <a:off x="8404815" y="3970654"/>
              <a:ext cx="1718974" cy="293020"/>
            </a:xfrm>
            <a:prstGeom prst="rect">
              <a:avLst/>
            </a:prstGeom>
            <a:noFill/>
          </p:spPr>
          <p:txBody>
            <a:bodyPr wrap="square" lIns="74295" rtlCol="0">
              <a:spAutoFit/>
            </a:bodyPr>
            <a:lstStyle/>
            <a:p>
              <a:pPr algn="ctr" defTabSz="742950">
                <a:defRPr/>
              </a:pPr>
              <a:r>
                <a:rPr lang="en-US" sz="1400" b="1" i="1" dirty="0">
                  <a:solidFill>
                    <a:srgbClr val="000000"/>
                  </a:solidFill>
                  <a:latin typeface="Calibri" panose="020F0502020204030204"/>
                </a:rPr>
                <a:t>Capability</a:t>
              </a:r>
            </a:p>
          </p:txBody>
        </p:sp>
        <p:sp>
          <p:nvSpPr>
            <p:cNvPr id="129" name="TextBox 128">
              <a:extLst>
                <a:ext uri="{FF2B5EF4-FFF2-40B4-BE49-F238E27FC236}">
                  <a16:creationId xmlns:a16="http://schemas.microsoft.com/office/drawing/2014/main" id="{65154025-A57E-4EAA-B6F3-AFB13E533E76}"/>
                </a:ext>
              </a:extLst>
            </p:cNvPr>
            <p:cNvSpPr txBox="1"/>
            <p:nvPr/>
          </p:nvSpPr>
          <p:spPr>
            <a:xfrm>
              <a:off x="1647475" y="1690098"/>
              <a:ext cx="651948" cy="647995"/>
            </a:xfrm>
            <a:prstGeom prst="rect">
              <a:avLst/>
            </a:prstGeom>
            <a:solidFill>
              <a:schemeClr val="tx2"/>
            </a:solidFill>
            <a:ln>
              <a:noFill/>
            </a:ln>
          </p:spPr>
          <p:txBody>
            <a:bodyPr wrap="square" lIns="0" rIns="0" rtlCol="0" anchor="ctr">
              <a:noAutofit/>
            </a:bodyPr>
            <a:lstStyle>
              <a:defPPr>
                <a:defRPr lang="en-US"/>
              </a:defPPr>
              <a:lvl1pPr algn="ctr">
                <a:defRPr sz="1400">
                  <a:latin typeface="Oswald" panose="02000503000000000000" pitchFamily="2" charset="0"/>
                </a:defRPr>
              </a:lvl1pPr>
            </a:lstStyle>
            <a:p>
              <a:pPr defTabSz="742950">
                <a:defRPr/>
              </a:pPr>
              <a:r>
                <a:rPr lang="en-US" b="1" kern="0" dirty="0">
                  <a:solidFill>
                    <a:srgbClr val="FFFFFF"/>
                  </a:solidFill>
                  <a:latin typeface="Calibri"/>
                  <a:ea typeface="Arial" charset="0"/>
                  <a:cs typeface="Arial" charset="0"/>
                </a:rPr>
                <a:t>Threat </a:t>
              </a:r>
            </a:p>
            <a:p>
              <a:pPr defTabSz="742950">
                <a:defRPr/>
              </a:pPr>
              <a:r>
                <a:rPr lang="en-US" b="1" kern="0" dirty="0">
                  <a:solidFill>
                    <a:srgbClr val="FFFFFF"/>
                  </a:solidFill>
                  <a:latin typeface="Calibri"/>
                  <a:ea typeface="Arial" charset="0"/>
                  <a:cs typeface="Arial" charset="0"/>
                </a:rPr>
                <a:t>Actors</a:t>
              </a:r>
            </a:p>
          </p:txBody>
        </p:sp>
        <p:sp>
          <p:nvSpPr>
            <p:cNvPr id="130" name="Rectangle 129">
              <a:extLst>
                <a:ext uri="{FF2B5EF4-FFF2-40B4-BE49-F238E27FC236}">
                  <a16:creationId xmlns:a16="http://schemas.microsoft.com/office/drawing/2014/main" id="{735ECDC7-A6A8-4A87-B070-68287EE4DD32}"/>
                </a:ext>
              </a:extLst>
            </p:cNvPr>
            <p:cNvSpPr/>
            <p:nvPr/>
          </p:nvSpPr>
          <p:spPr>
            <a:xfrm>
              <a:off x="2367859" y="1690098"/>
              <a:ext cx="1569979" cy="647995"/>
            </a:xfrm>
            <a:prstGeom prst="rect">
              <a:avLst/>
            </a:prstGeom>
            <a:solidFill>
              <a:schemeClr val="bg1">
                <a:lumMod val="50000"/>
              </a:schemeClr>
            </a:solidFill>
            <a:ln w="9525" cap="flat" cmpd="sng" algn="ctr">
              <a:noFill/>
              <a:prstDash val="solid"/>
              <a:miter lim="800000"/>
            </a:ln>
            <a:effectLst/>
          </p:spPr>
          <p:txBody>
            <a:bodyPr rot="0" spcFirstLastPara="0" vertOverflow="overflow" horzOverflow="overflow" vert="horz" wrap="square" lIns="371475" tIns="37148" rIns="74295" bIns="37148" numCol="1" spcCol="0" rtlCol="0" fromWordArt="0" anchor="ctr" anchorCtr="0" forceAA="0" compatLnSpc="1">
              <a:prstTxWarp prst="textNoShape">
                <a:avLst/>
              </a:prstTxWarp>
              <a:noAutofit/>
            </a:bodyPr>
            <a:lstStyle/>
            <a:p>
              <a:pPr algn="ctr" defTabSz="742950">
                <a:spcBef>
                  <a:spcPct val="25000"/>
                </a:spcBef>
                <a:spcAft>
                  <a:spcPct val="0"/>
                </a:spcAft>
                <a:defRPr/>
              </a:pPr>
              <a:r>
                <a:rPr lang="en-US" sz="1400" b="1" kern="0" dirty="0">
                  <a:solidFill>
                    <a:srgbClr val="FFFFFF"/>
                  </a:solidFill>
                  <a:latin typeface="Calibri"/>
                </a:rPr>
                <a:t>Nation States</a:t>
              </a:r>
            </a:p>
          </p:txBody>
        </p:sp>
        <p:pic>
          <p:nvPicPr>
            <p:cNvPr id="131" name="Picture 5" descr="https://static.thenounproject.com/png/2085722-200.png">
              <a:extLst>
                <a:ext uri="{FF2B5EF4-FFF2-40B4-BE49-F238E27FC236}">
                  <a16:creationId xmlns:a16="http://schemas.microsoft.com/office/drawing/2014/main" id="{51245E5E-7B96-4F41-9143-4EE850A857D3}"/>
                </a:ext>
              </a:extLst>
            </p:cNvPr>
            <p:cNvPicPr>
              <a:picLocks noChangeAspect="1" noChangeArrowheads="1"/>
            </p:cNvPicPr>
            <p:nvPr/>
          </p:nvPicPr>
          <p:blipFill>
            <a:blip r:embed="rId6" cstate="email">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2322594" y="1792329"/>
              <a:ext cx="500566" cy="443533"/>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131">
              <a:extLst>
                <a:ext uri="{FF2B5EF4-FFF2-40B4-BE49-F238E27FC236}">
                  <a16:creationId xmlns:a16="http://schemas.microsoft.com/office/drawing/2014/main" id="{D63EE782-6B30-4935-9CC1-B95FA896C1AB}"/>
                </a:ext>
              </a:extLst>
            </p:cNvPr>
            <p:cNvSpPr/>
            <p:nvPr/>
          </p:nvSpPr>
          <p:spPr>
            <a:xfrm>
              <a:off x="4079003" y="1690098"/>
              <a:ext cx="1569979" cy="647995"/>
            </a:xfrm>
            <a:prstGeom prst="rect">
              <a:avLst/>
            </a:prstGeom>
            <a:solidFill>
              <a:schemeClr val="bg1">
                <a:lumMod val="50000"/>
              </a:schemeClr>
            </a:solidFill>
            <a:ln w="9525" cap="flat" cmpd="sng" algn="ctr">
              <a:noFill/>
              <a:prstDash val="solid"/>
              <a:miter lim="800000"/>
            </a:ln>
            <a:effectLst/>
          </p:spPr>
          <p:txBody>
            <a:bodyPr rot="0" spcFirstLastPara="0" vertOverflow="overflow" horzOverflow="overflow" vert="horz" wrap="square" lIns="371475" tIns="37148" rIns="74295" bIns="37148" numCol="1" spcCol="0" rtlCol="0" fromWordArt="0" anchor="ctr" anchorCtr="0" forceAA="0" compatLnSpc="1">
              <a:prstTxWarp prst="textNoShape">
                <a:avLst/>
              </a:prstTxWarp>
              <a:noAutofit/>
            </a:bodyPr>
            <a:lstStyle/>
            <a:p>
              <a:pPr algn="ctr" defTabSz="742950">
                <a:spcBef>
                  <a:spcPct val="25000"/>
                </a:spcBef>
                <a:spcAft>
                  <a:spcPct val="0"/>
                </a:spcAft>
                <a:defRPr/>
              </a:pPr>
              <a:r>
                <a:rPr lang="en-US" sz="1400" b="1" kern="0" dirty="0">
                  <a:solidFill>
                    <a:srgbClr val="FFFFFF"/>
                  </a:solidFill>
                  <a:latin typeface="Calibri" panose="020F0502020204030204"/>
                </a:rPr>
                <a:t>Organized Crime</a:t>
              </a:r>
            </a:p>
          </p:txBody>
        </p:sp>
        <p:sp>
          <p:nvSpPr>
            <p:cNvPr id="133" name="Rectangle 132">
              <a:extLst>
                <a:ext uri="{FF2B5EF4-FFF2-40B4-BE49-F238E27FC236}">
                  <a16:creationId xmlns:a16="http://schemas.microsoft.com/office/drawing/2014/main" id="{42D4EC16-F4AA-4F69-99AA-0340ADBBD191}"/>
                </a:ext>
              </a:extLst>
            </p:cNvPr>
            <p:cNvSpPr/>
            <p:nvPr/>
          </p:nvSpPr>
          <p:spPr>
            <a:xfrm>
              <a:off x="5790148" y="1690098"/>
              <a:ext cx="1569979" cy="647995"/>
            </a:xfrm>
            <a:prstGeom prst="rect">
              <a:avLst/>
            </a:prstGeom>
            <a:solidFill>
              <a:schemeClr val="bg1">
                <a:lumMod val="50000"/>
              </a:schemeClr>
            </a:solidFill>
            <a:ln w="9525" cap="flat" cmpd="sng" algn="ctr">
              <a:noFill/>
              <a:prstDash val="solid"/>
              <a:miter lim="800000"/>
            </a:ln>
            <a:effectLst/>
          </p:spPr>
          <p:txBody>
            <a:bodyPr rot="0" spcFirstLastPara="0" vertOverflow="overflow" horzOverflow="overflow" vert="horz" wrap="square" lIns="371475" tIns="37148" rIns="74295" bIns="37148" numCol="1" spcCol="0" rtlCol="0" fromWordArt="0" anchor="ctr" anchorCtr="0" forceAA="0" compatLnSpc="1">
              <a:prstTxWarp prst="textNoShape">
                <a:avLst/>
              </a:prstTxWarp>
              <a:noAutofit/>
            </a:bodyPr>
            <a:lstStyle/>
            <a:p>
              <a:pPr algn="ctr" defTabSz="742950">
                <a:spcBef>
                  <a:spcPct val="25000"/>
                </a:spcBef>
                <a:spcAft>
                  <a:spcPct val="0"/>
                </a:spcAft>
                <a:defRPr/>
              </a:pPr>
              <a:r>
                <a:rPr lang="en-US" sz="1400" b="1" kern="0" dirty="0">
                  <a:solidFill>
                    <a:srgbClr val="FFFFFF"/>
                  </a:solidFill>
                  <a:latin typeface="Calibri" panose="020F0502020204030204"/>
                </a:rPr>
                <a:t>Terrorists</a:t>
              </a:r>
            </a:p>
          </p:txBody>
        </p:sp>
        <p:sp>
          <p:nvSpPr>
            <p:cNvPr id="134" name="Rectangle 133">
              <a:extLst>
                <a:ext uri="{FF2B5EF4-FFF2-40B4-BE49-F238E27FC236}">
                  <a16:creationId xmlns:a16="http://schemas.microsoft.com/office/drawing/2014/main" id="{FD25083D-67A0-4CF1-8A2E-76943045923D}"/>
                </a:ext>
              </a:extLst>
            </p:cNvPr>
            <p:cNvSpPr/>
            <p:nvPr/>
          </p:nvSpPr>
          <p:spPr>
            <a:xfrm>
              <a:off x="7501293" y="1690098"/>
              <a:ext cx="1569979" cy="647995"/>
            </a:xfrm>
            <a:prstGeom prst="rect">
              <a:avLst/>
            </a:prstGeom>
            <a:solidFill>
              <a:schemeClr val="bg1">
                <a:lumMod val="50000"/>
              </a:schemeClr>
            </a:solidFill>
            <a:ln w="9525" cap="flat" cmpd="sng" algn="ctr">
              <a:noFill/>
              <a:prstDash val="solid"/>
              <a:miter lim="800000"/>
            </a:ln>
            <a:effectLst/>
          </p:spPr>
          <p:txBody>
            <a:bodyPr rot="0" spcFirstLastPara="0" vertOverflow="overflow" horzOverflow="overflow" vert="horz" wrap="square" lIns="371475" tIns="37148" rIns="74295" bIns="37148" numCol="1" spcCol="0" rtlCol="0" fromWordArt="0" anchor="ctr" anchorCtr="0" forceAA="0" compatLnSpc="1">
              <a:prstTxWarp prst="textNoShape">
                <a:avLst/>
              </a:prstTxWarp>
              <a:noAutofit/>
            </a:bodyPr>
            <a:lstStyle/>
            <a:p>
              <a:pPr algn="ctr" defTabSz="742950">
                <a:spcBef>
                  <a:spcPct val="25000"/>
                </a:spcBef>
                <a:spcAft>
                  <a:spcPct val="0"/>
                </a:spcAft>
                <a:defRPr/>
              </a:pPr>
              <a:r>
                <a:rPr lang="en-US" sz="1400" b="1" kern="0" dirty="0">
                  <a:solidFill>
                    <a:srgbClr val="FFFFFF"/>
                  </a:solidFill>
                  <a:latin typeface="Calibri" panose="020F0502020204030204"/>
                </a:rPr>
                <a:t>Insider Threats</a:t>
              </a:r>
            </a:p>
          </p:txBody>
        </p:sp>
        <p:sp>
          <p:nvSpPr>
            <p:cNvPr id="135" name="Rectangle 134">
              <a:extLst>
                <a:ext uri="{FF2B5EF4-FFF2-40B4-BE49-F238E27FC236}">
                  <a16:creationId xmlns:a16="http://schemas.microsoft.com/office/drawing/2014/main" id="{ABDFB37F-47C5-4FA7-BE3C-F2BF983EB5D3}"/>
                </a:ext>
              </a:extLst>
            </p:cNvPr>
            <p:cNvSpPr/>
            <p:nvPr/>
          </p:nvSpPr>
          <p:spPr>
            <a:xfrm>
              <a:off x="9212435" y="1690098"/>
              <a:ext cx="1569979" cy="647995"/>
            </a:xfrm>
            <a:prstGeom prst="rect">
              <a:avLst/>
            </a:prstGeom>
            <a:solidFill>
              <a:schemeClr val="bg1">
                <a:lumMod val="50000"/>
              </a:schemeClr>
            </a:solidFill>
            <a:ln w="9525" cap="flat" cmpd="sng" algn="ctr">
              <a:noFill/>
              <a:prstDash val="solid"/>
              <a:miter lim="800000"/>
            </a:ln>
            <a:effectLst/>
          </p:spPr>
          <p:txBody>
            <a:bodyPr rot="0" spcFirstLastPara="0" vertOverflow="overflow" horzOverflow="overflow" vert="horz" wrap="square" lIns="371475" tIns="37148" rIns="74295" bIns="37148" numCol="1" spcCol="0" rtlCol="0" fromWordArt="0" anchor="ctr" anchorCtr="0" forceAA="0" compatLnSpc="1">
              <a:prstTxWarp prst="textNoShape">
                <a:avLst/>
              </a:prstTxWarp>
              <a:noAutofit/>
            </a:bodyPr>
            <a:lstStyle/>
            <a:p>
              <a:pPr algn="ctr" defTabSz="742950">
                <a:spcBef>
                  <a:spcPct val="25000"/>
                </a:spcBef>
                <a:spcAft>
                  <a:spcPct val="0"/>
                </a:spcAft>
                <a:defRPr/>
              </a:pPr>
              <a:r>
                <a:rPr lang="en-US" sz="1400" b="1" kern="0" dirty="0">
                  <a:solidFill>
                    <a:srgbClr val="FFFFFF"/>
                  </a:solidFill>
                  <a:latin typeface="Calibri" panose="020F0502020204030204"/>
                </a:rPr>
                <a:t>Hacktivists</a:t>
              </a:r>
            </a:p>
          </p:txBody>
        </p:sp>
        <p:pic>
          <p:nvPicPr>
            <p:cNvPr id="136" name="Picture 8" descr="https://static.thenounproject.com/png/2389071-200.png">
              <a:extLst>
                <a:ext uri="{FF2B5EF4-FFF2-40B4-BE49-F238E27FC236}">
                  <a16:creationId xmlns:a16="http://schemas.microsoft.com/office/drawing/2014/main" id="{CA748B95-C999-4C77-8CAD-461F25EEB49F}"/>
                </a:ext>
              </a:extLst>
            </p:cNvPr>
            <p:cNvPicPr>
              <a:picLocks noChangeAspect="1" noChangeArrowheads="1"/>
            </p:cNvPicPr>
            <p:nvPr/>
          </p:nvPicPr>
          <p:blipFill>
            <a:blip r:embed="rId8" cstate="email">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4137209" y="1830816"/>
              <a:ext cx="338022" cy="366558"/>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36">
              <a:extLst>
                <a:ext uri="{FF2B5EF4-FFF2-40B4-BE49-F238E27FC236}">
                  <a16:creationId xmlns:a16="http://schemas.microsoft.com/office/drawing/2014/main" id="{F8431B24-37EA-45BA-AEB4-0123639C1161}"/>
                </a:ext>
              </a:extLst>
            </p:cNvPr>
            <p:cNvPicPr>
              <a:picLocks noChangeAspect="1"/>
            </p:cNvPicPr>
            <p:nvPr/>
          </p:nvPicPr>
          <p:blipFill>
            <a:blip r:embed="rId10" cstate="email">
              <a:lum bright="70000" contrast="-70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tretch>
              <a:fillRect/>
            </a:stretch>
          </p:blipFill>
          <p:spPr>
            <a:xfrm>
              <a:off x="5826294" y="1812487"/>
              <a:ext cx="375959" cy="403214"/>
            </a:xfrm>
            <a:prstGeom prst="rect">
              <a:avLst/>
            </a:prstGeom>
            <a:noFill/>
          </p:spPr>
        </p:pic>
        <p:pic>
          <p:nvPicPr>
            <p:cNvPr id="138" name="Picture 2" descr="https://static.thenounproject.com/png/1472677-200.png">
              <a:extLst>
                <a:ext uri="{FF2B5EF4-FFF2-40B4-BE49-F238E27FC236}">
                  <a16:creationId xmlns:a16="http://schemas.microsoft.com/office/drawing/2014/main" id="{47FF47D3-869E-445F-916D-35BDAE86146A}"/>
                </a:ext>
              </a:extLst>
            </p:cNvPr>
            <p:cNvPicPr>
              <a:picLocks noChangeAspect="1" noChangeArrowheads="1"/>
            </p:cNvPicPr>
            <p:nvPr/>
          </p:nvPicPr>
          <p:blipFill>
            <a:blip r:embed="rId12" cstate="email">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7550869" y="1791403"/>
              <a:ext cx="395635" cy="445385"/>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1" descr="https://static.thenounproject.com/png/1773548-200.png">
              <a:extLst>
                <a:ext uri="{FF2B5EF4-FFF2-40B4-BE49-F238E27FC236}">
                  <a16:creationId xmlns:a16="http://schemas.microsoft.com/office/drawing/2014/main" id="{3B4A01FC-C224-48AE-B26F-602063E1F085}"/>
                </a:ext>
              </a:extLst>
            </p:cNvPr>
            <p:cNvPicPr>
              <a:picLocks noChangeAspect="1" noChangeArrowheads="1"/>
            </p:cNvPicPr>
            <p:nvPr/>
          </p:nvPicPr>
          <p:blipFill>
            <a:blip r:embed="rId14" cstate="email">
              <a:lum bright="70000" contrast="-70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9234075" y="1812487"/>
              <a:ext cx="455062" cy="403214"/>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F5B3D53D-01D8-4140-B00C-075C5C414EF4}"/>
                </a:ext>
              </a:extLst>
            </p:cNvPr>
            <p:cNvSpPr/>
            <p:nvPr/>
          </p:nvSpPr>
          <p:spPr>
            <a:xfrm>
              <a:off x="4045717" y="1644096"/>
              <a:ext cx="1639416" cy="701134"/>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defRPr/>
              </a:pPr>
              <a:endParaRPr lang="en-US" dirty="0">
                <a:solidFill>
                  <a:srgbClr val="FFFFFF"/>
                </a:solidFill>
                <a:latin typeface="Calibri" panose="020F0502020204030204"/>
              </a:endParaRPr>
            </a:p>
          </p:txBody>
        </p:sp>
        <p:sp>
          <p:nvSpPr>
            <p:cNvPr id="141" name="Rectangle 140">
              <a:extLst>
                <a:ext uri="{FF2B5EF4-FFF2-40B4-BE49-F238E27FC236}">
                  <a16:creationId xmlns:a16="http://schemas.microsoft.com/office/drawing/2014/main" id="{CC9F7613-F481-4D2C-B9CF-B73386BD4B0D}"/>
                </a:ext>
              </a:extLst>
            </p:cNvPr>
            <p:cNvSpPr/>
            <p:nvPr/>
          </p:nvSpPr>
          <p:spPr>
            <a:xfrm>
              <a:off x="5790149" y="1690098"/>
              <a:ext cx="1569979" cy="64799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defRPr/>
              </a:pPr>
              <a:endParaRPr lang="en-US" dirty="0">
                <a:solidFill>
                  <a:srgbClr val="FFFFFF"/>
                </a:solidFill>
                <a:latin typeface="Calibri" panose="020F0502020204030204"/>
              </a:endParaRPr>
            </a:p>
          </p:txBody>
        </p:sp>
        <p:sp>
          <p:nvSpPr>
            <p:cNvPr id="142" name="Rectangle 141">
              <a:extLst>
                <a:ext uri="{FF2B5EF4-FFF2-40B4-BE49-F238E27FC236}">
                  <a16:creationId xmlns:a16="http://schemas.microsoft.com/office/drawing/2014/main" id="{EBB1E5DF-E31F-4281-A4C9-B08B56031034}"/>
                </a:ext>
              </a:extLst>
            </p:cNvPr>
            <p:cNvSpPr/>
            <p:nvPr/>
          </p:nvSpPr>
          <p:spPr>
            <a:xfrm>
              <a:off x="7501294" y="1690098"/>
              <a:ext cx="1569979" cy="64799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defRPr/>
              </a:pPr>
              <a:endParaRPr lang="en-US" dirty="0">
                <a:solidFill>
                  <a:srgbClr val="FFFFFF"/>
                </a:solidFill>
                <a:latin typeface="Calibri" panose="020F0502020204030204"/>
              </a:endParaRPr>
            </a:p>
          </p:txBody>
        </p:sp>
        <p:sp>
          <p:nvSpPr>
            <p:cNvPr id="143" name="Rectangle 142">
              <a:extLst>
                <a:ext uri="{FF2B5EF4-FFF2-40B4-BE49-F238E27FC236}">
                  <a16:creationId xmlns:a16="http://schemas.microsoft.com/office/drawing/2014/main" id="{079B1D49-D721-42D8-9016-2B701BC84C7D}"/>
                </a:ext>
              </a:extLst>
            </p:cNvPr>
            <p:cNvSpPr/>
            <p:nvPr/>
          </p:nvSpPr>
          <p:spPr>
            <a:xfrm>
              <a:off x="9212436" y="1690098"/>
              <a:ext cx="1569980" cy="64799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defTabSz="742950">
                <a:defRPr/>
              </a:pPr>
              <a:endParaRPr lang="en-US" dirty="0">
                <a:solidFill>
                  <a:srgbClr val="FFFFFF"/>
                </a:solidFill>
                <a:latin typeface="Calibri" panose="020F0502020204030204"/>
              </a:endParaRPr>
            </a:p>
          </p:txBody>
        </p:sp>
        <p:sp>
          <p:nvSpPr>
            <p:cNvPr id="144" name="Rectangle 143">
              <a:extLst>
                <a:ext uri="{FF2B5EF4-FFF2-40B4-BE49-F238E27FC236}">
                  <a16:creationId xmlns:a16="http://schemas.microsoft.com/office/drawing/2014/main" id="{DDF42151-A7BE-4F6C-9AE5-ABF9C9956215}"/>
                </a:ext>
              </a:extLst>
            </p:cNvPr>
            <p:cNvSpPr/>
            <p:nvPr/>
          </p:nvSpPr>
          <p:spPr>
            <a:xfrm>
              <a:off x="5006990" y="2699336"/>
              <a:ext cx="2361768" cy="1170872"/>
            </a:xfrm>
            <a:prstGeom prst="rect">
              <a:avLst/>
            </a:prstGeom>
            <a:solidFill>
              <a:srgbClr val="5D7D95">
                <a:lumMod val="20000"/>
                <a:lumOff val="80000"/>
              </a:srgbClr>
            </a:solidFill>
            <a:ln w="9525" cap="flat" cmpd="sng" algn="ctr">
              <a:solidFill>
                <a:srgbClr val="B3B3B3"/>
              </a:solidFill>
              <a:prstDash val="solid"/>
              <a:miter lim="800000"/>
            </a:ln>
            <a:effectLst/>
          </p:spPr>
          <p:txBody>
            <a:bodyPr rot="0" spcFirstLastPara="0" vertOverflow="overflow" horzOverflow="overflow" vert="horz" wrap="square" lIns="74295" tIns="0" rIns="0" bIns="0" numCol="1" spcCol="0" rtlCol="0" fromWordArt="0" anchor="ctr" anchorCtr="0" forceAA="0" compatLnSpc="1">
              <a:prstTxWarp prst="textNoShape">
                <a:avLst/>
              </a:prstTxWarp>
              <a:noAutofit/>
            </a:bodyPr>
            <a:lstStyle/>
            <a:p>
              <a:pPr marL="139303" indent="-139303" defTabSz="742950">
                <a:spcBef>
                  <a:spcPct val="25000"/>
                </a:spcBef>
                <a:spcAft>
                  <a:spcPct val="0"/>
                </a:spcAft>
                <a:buFont typeface="Arial" panose="020B0604020202020204" pitchFamily="34" charset="0"/>
                <a:buChar char="•"/>
                <a:defRPr/>
              </a:pPr>
              <a:r>
                <a:rPr lang="en-US" sz="1050" b="1" kern="0" dirty="0">
                  <a:solidFill>
                    <a:srgbClr val="000000"/>
                  </a:solidFill>
                  <a:latin typeface="Calibri" panose="020F0502020204030204"/>
                </a:rPr>
                <a:t>APT 33 (Iran)</a:t>
              </a:r>
            </a:p>
            <a:p>
              <a:pPr marL="139303" indent="-139303" defTabSz="742950">
                <a:spcBef>
                  <a:spcPct val="25000"/>
                </a:spcBef>
                <a:spcAft>
                  <a:spcPct val="0"/>
                </a:spcAft>
                <a:buFont typeface="Arial" panose="020B0604020202020204" pitchFamily="34" charset="0"/>
                <a:buChar char="•"/>
                <a:defRPr/>
              </a:pPr>
              <a:r>
                <a:rPr lang="en-US" sz="1050" b="1" kern="0" dirty="0">
                  <a:solidFill>
                    <a:srgbClr val="000000"/>
                  </a:solidFill>
                  <a:latin typeface="Calibri" panose="020F0502020204030204"/>
                </a:rPr>
                <a:t>Oilrig (Iran)</a:t>
              </a:r>
            </a:p>
            <a:p>
              <a:pPr marL="139303" indent="-139303" defTabSz="742950">
                <a:spcBef>
                  <a:spcPct val="25000"/>
                </a:spcBef>
                <a:spcAft>
                  <a:spcPct val="0"/>
                </a:spcAft>
                <a:buFont typeface="Arial" panose="020B0604020202020204" pitchFamily="34" charset="0"/>
                <a:buChar char="•"/>
                <a:defRPr/>
              </a:pPr>
              <a:r>
                <a:rPr lang="en-US" sz="1050" b="1" kern="0" dirty="0">
                  <a:solidFill>
                    <a:srgbClr val="000000"/>
                  </a:solidFill>
                  <a:latin typeface="Calibri" panose="020F0502020204030204"/>
                </a:rPr>
                <a:t>Fancy Bear (Russia)</a:t>
              </a:r>
            </a:p>
          </p:txBody>
        </p:sp>
        <p:sp>
          <p:nvSpPr>
            <p:cNvPr id="145" name="TextBox 144">
              <a:extLst>
                <a:ext uri="{FF2B5EF4-FFF2-40B4-BE49-F238E27FC236}">
                  <a16:creationId xmlns:a16="http://schemas.microsoft.com/office/drawing/2014/main" id="{B4675A3F-46F1-45B9-8E2F-C328D2A7A803}"/>
                </a:ext>
              </a:extLst>
            </p:cNvPr>
            <p:cNvSpPr txBox="1"/>
            <p:nvPr/>
          </p:nvSpPr>
          <p:spPr>
            <a:xfrm>
              <a:off x="5568579" y="2668910"/>
              <a:ext cx="1265621" cy="293020"/>
            </a:xfrm>
            <a:prstGeom prst="rect">
              <a:avLst/>
            </a:prstGeom>
            <a:noFill/>
          </p:spPr>
          <p:txBody>
            <a:bodyPr wrap="square" lIns="74295" rtlCol="0">
              <a:spAutoFit/>
            </a:bodyPr>
            <a:lstStyle/>
            <a:p>
              <a:pPr algn="ctr" defTabSz="742950">
                <a:defRPr/>
              </a:pPr>
              <a:r>
                <a:rPr lang="en-US" sz="1400" b="1" i="1" dirty="0">
                  <a:solidFill>
                    <a:srgbClr val="000000"/>
                  </a:solidFill>
                  <a:latin typeface="Calibri" panose="020F0502020204030204"/>
                </a:rPr>
                <a:t>Examples</a:t>
              </a:r>
            </a:p>
          </p:txBody>
        </p:sp>
      </p:grpSp>
      <p:sp>
        <p:nvSpPr>
          <p:cNvPr id="54" name="Rectangle: Rounded Corners 53">
            <a:extLst>
              <a:ext uri="{FF2B5EF4-FFF2-40B4-BE49-F238E27FC236}">
                <a16:creationId xmlns:a16="http://schemas.microsoft.com/office/drawing/2014/main" id="{EDF5FA9D-1416-46C6-853D-E6F6742427D8}"/>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1.4</a:t>
            </a:r>
          </a:p>
        </p:txBody>
      </p:sp>
      <p:sp>
        <p:nvSpPr>
          <p:cNvPr id="55" name="TextBox 54">
            <a:extLst>
              <a:ext uri="{FF2B5EF4-FFF2-40B4-BE49-F238E27FC236}">
                <a16:creationId xmlns:a16="http://schemas.microsoft.com/office/drawing/2014/main" id="{56444123-08B2-4E43-AA59-75CB9DBF0A2E}"/>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Assess Cybersecurity Threat landscape and Identify Potential Risks</a:t>
            </a:r>
          </a:p>
        </p:txBody>
      </p:sp>
      <p:sp>
        <p:nvSpPr>
          <p:cNvPr id="58" name="STAMP">
            <a:extLst>
              <a:ext uri="{FF2B5EF4-FFF2-40B4-BE49-F238E27FC236}">
                <a16:creationId xmlns:a16="http://schemas.microsoft.com/office/drawing/2014/main" id="{7F46B884-01A8-4FD8-84F4-BD84DB9DD7CE}"/>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56" name="Rectangle 55">
            <a:extLst>
              <a:ext uri="{FF2B5EF4-FFF2-40B4-BE49-F238E27FC236}">
                <a16:creationId xmlns:a16="http://schemas.microsoft.com/office/drawing/2014/main" id="{7D7040F8-A92C-4B51-A8A9-BA09FA66A560}"/>
              </a:ext>
            </a:extLst>
          </p:cNvPr>
          <p:cNvSpPr/>
          <p:nvPr/>
        </p:nvSpPr>
        <p:spPr bwMode="auto">
          <a:xfrm>
            <a:off x="806918" y="19453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6C941AE4-5C37-4E6C-8843-E409A7A7B36B}"/>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9" name="Rectangle 58">
            <a:extLst>
              <a:ext uri="{FF2B5EF4-FFF2-40B4-BE49-F238E27FC236}">
                <a16:creationId xmlns:a16="http://schemas.microsoft.com/office/drawing/2014/main" id="{24A21CA5-2E74-4608-A582-398CA24BF6BB}"/>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0" name="Rectangle 59">
            <a:extLst>
              <a:ext uri="{FF2B5EF4-FFF2-40B4-BE49-F238E27FC236}">
                <a16:creationId xmlns:a16="http://schemas.microsoft.com/office/drawing/2014/main" id="{50CEF93D-6CAB-4617-9D0D-B9A9C084B274}"/>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5BDFF087-317A-41D2-B453-D109A58482C4}"/>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2" name="Rectangle 61">
            <a:extLst>
              <a:ext uri="{FF2B5EF4-FFF2-40B4-BE49-F238E27FC236}">
                <a16:creationId xmlns:a16="http://schemas.microsoft.com/office/drawing/2014/main" id="{8D8CE0D3-1C4E-4B0C-9296-50F4C3DAF404}"/>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3" name="Rectangle 62">
            <a:extLst>
              <a:ext uri="{FF2B5EF4-FFF2-40B4-BE49-F238E27FC236}">
                <a16:creationId xmlns:a16="http://schemas.microsoft.com/office/drawing/2014/main" id="{C00AF891-6383-4668-8001-D18D962073E3}"/>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4" name="Rectangle 63">
            <a:extLst>
              <a:ext uri="{FF2B5EF4-FFF2-40B4-BE49-F238E27FC236}">
                <a16:creationId xmlns:a16="http://schemas.microsoft.com/office/drawing/2014/main" id="{1B8BBB49-1DC9-44DA-8079-A9405D97E6CF}"/>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5" name="Rectangle 64">
            <a:extLst>
              <a:ext uri="{FF2B5EF4-FFF2-40B4-BE49-F238E27FC236}">
                <a16:creationId xmlns:a16="http://schemas.microsoft.com/office/drawing/2014/main" id="{EFFD6B8F-47FE-4200-869F-C6A7A71A2C36}"/>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6" name="Rectangle 65">
            <a:extLst>
              <a:ext uri="{FF2B5EF4-FFF2-40B4-BE49-F238E27FC236}">
                <a16:creationId xmlns:a16="http://schemas.microsoft.com/office/drawing/2014/main" id="{0A9246E0-A3A5-4C94-A9E5-E5D2ED564576}"/>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67" name="Rectangle 66">
            <a:extLst>
              <a:ext uri="{FF2B5EF4-FFF2-40B4-BE49-F238E27FC236}">
                <a16:creationId xmlns:a16="http://schemas.microsoft.com/office/drawing/2014/main" id="{D6DBAB5A-9B1F-4259-971C-2F35E684F2AF}"/>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8" name="Rectangle 67">
            <a:extLst>
              <a:ext uri="{FF2B5EF4-FFF2-40B4-BE49-F238E27FC236}">
                <a16:creationId xmlns:a16="http://schemas.microsoft.com/office/drawing/2014/main" id="{1A26705F-67C3-40D2-94A2-1D77378B345F}"/>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9" name="Rectangle 68">
            <a:extLst>
              <a:ext uri="{FF2B5EF4-FFF2-40B4-BE49-F238E27FC236}">
                <a16:creationId xmlns:a16="http://schemas.microsoft.com/office/drawing/2014/main" id="{F6BAAA7A-5093-43C5-ACD2-5C8086A2059A}"/>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0" name="Rectangle 69">
            <a:extLst>
              <a:ext uri="{FF2B5EF4-FFF2-40B4-BE49-F238E27FC236}">
                <a16:creationId xmlns:a16="http://schemas.microsoft.com/office/drawing/2014/main" id="{87E4693E-7C5B-4E5E-95F3-95EF6816CB24}"/>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1" name="Rectangle 70">
            <a:extLst>
              <a:ext uri="{FF2B5EF4-FFF2-40B4-BE49-F238E27FC236}">
                <a16:creationId xmlns:a16="http://schemas.microsoft.com/office/drawing/2014/main" id="{BA614EC2-4B22-4292-B8AE-BB04DB8DFED8}"/>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7259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165" name="Isosceles Triangle 164">
            <a:extLst>
              <a:ext uri="{FF2B5EF4-FFF2-40B4-BE49-F238E27FC236}">
                <a16:creationId xmlns:a16="http://schemas.microsoft.com/office/drawing/2014/main" id="{DABCE639-878D-4441-ABA4-B3EAEA965D79}"/>
              </a:ext>
            </a:extLst>
          </p:cNvPr>
          <p:cNvSpPr/>
          <p:nvPr/>
        </p:nvSpPr>
        <p:spPr>
          <a:xfrm rot="5400000">
            <a:off x="1320767" y="3703425"/>
            <a:ext cx="3501984" cy="294419"/>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6" name="Rectangle: Rounded Corners 165">
            <a:extLst>
              <a:ext uri="{FF2B5EF4-FFF2-40B4-BE49-F238E27FC236}">
                <a16:creationId xmlns:a16="http://schemas.microsoft.com/office/drawing/2014/main" id="{E8C4EA09-F0C4-420B-BCAA-9B0BF04783FE}"/>
              </a:ext>
            </a:extLst>
          </p:cNvPr>
          <p:cNvSpPr/>
          <p:nvPr/>
        </p:nvSpPr>
        <p:spPr>
          <a:xfrm>
            <a:off x="724473" y="1529066"/>
            <a:ext cx="2094927" cy="4643136"/>
          </a:xfrm>
          <a:prstGeom prst="roundRect">
            <a:avLst>
              <a:gd name="adj" fmla="val 6275"/>
            </a:avLst>
          </a:prstGeom>
          <a:noFill/>
          <a:ln w="28575">
            <a:solidFill>
              <a:srgbClr val="5D7D95"/>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Cybersecurity Risks</a:t>
            </a:r>
          </a:p>
        </p:txBody>
      </p:sp>
      <p:sp>
        <p:nvSpPr>
          <p:cNvPr id="167" name="Isosceles Triangle 166">
            <a:extLst>
              <a:ext uri="{FF2B5EF4-FFF2-40B4-BE49-F238E27FC236}">
                <a16:creationId xmlns:a16="http://schemas.microsoft.com/office/drawing/2014/main" id="{8ECD368F-C3C4-4520-AC7D-F99B13FB19B3}"/>
              </a:ext>
            </a:extLst>
          </p:cNvPr>
          <p:cNvSpPr/>
          <p:nvPr/>
        </p:nvSpPr>
        <p:spPr>
          <a:xfrm rot="5400000">
            <a:off x="4687870" y="3703427"/>
            <a:ext cx="3501984" cy="294419"/>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8" name="Rectangle: Rounded Corners 167">
            <a:extLst>
              <a:ext uri="{FF2B5EF4-FFF2-40B4-BE49-F238E27FC236}">
                <a16:creationId xmlns:a16="http://schemas.microsoft.com/office/drawing/2014/main" id="{A6B163BD-A1BB-4D8C-850F-D5BB4FC6CB73}"/>
              </a:ext>
            </a:extLst>
          </p:cNvPr>
          <p:cNvSpPr/>
          <p:nvPr/>
        </p:nvSpPr>
        <p:spPr>
          <a:xfrm>
            <a:off x="3324117" y="1529066"/>
            <a:ext cx="2862387" cy="4643136"/>
          </a:xfrm>
          <a:prstGeom prst="roundRect">
            <a:avLst>
              <a:gd name="adj" fmla="val 0"/>
            </a:avLst>
          </a:prstGeom>
          <a:solidFill>
            <a:schemeClr val="bg1"/>
          </a:solidFill>
          <a:ln w="3175">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9" name="Rectangle: Rounded Corners 168">
            <a:extLst>
              <a:ext uri="{FF2B5EF4-FFF2-40B4-BE49-F238E27FC236}">
                <a16:creationId xmlns:a16="http://schemas.microsoft.com/office/drawing/2014/main" id="{7F4FCBC5-D84D-4685-8C48-9FECE39F84E9}"/>
              </a:ext>
            </a:extLst>
          </p:cNvPr>
          <p:cNvSpPr/>
          <p:nvPr/>
        </p:nvSpPr>
        <p:spPr>
          <a:xfrm>
            <a:off x="6691219" y="2164787"/>
            <a:ext cx="5141960" cy="3371694"/>
          </a:xfrm>
          <a:prstGeom prst="roundRect">
            <a:avLst>
              <a:gd name="adj" fmla="val 0"/>
            </a:avLst>
          </a:prstGeom>
          <a:solidFill>
            <a:schemeClr val="bg1"/>
          </a:solidFill>
          <a:ln w="3175">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Risk Criticality Matrix </a:t>
            </a:r>
          </a:p>
        </p:txBody>
      </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We will assess the likelihood for potential risks of identified assets and map them across a risk criticality matrix </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168690" y="1112624"/>
            <a:ext cx="3854646" cy="215444"/>
          </a:xfrm>
        </p:spPr>
        <p:txBody>
          <a:bodyPr/>
          <a:lstStyle/>
          <a:p>
            <a:pPr algn="ctr" eaLnBrk="0" fontAlgn="base" hangingPunct="0"/>
            <a:r>
              <a:rPr lang="en-US" dirty="0"/>
              <a:t>Likelihood and Risk Criticality Assessment Overview</a:t>
            </a:r>
            <a:endParaRPr lang="en-US" sz="1400" dirty="0"/>
          </a:p>
        </p:txBody>
      </p:sp>
      <p:grpSp>
        <p:nvGrpSpPr>
          <p:cNvPr id="6" name="Group 5">
            <a:extLst>
              <a:ext uri="{FF2B5EF4-FFF2-40B4-BE49-F238E27FC236}">
                <a16:creationId xmlns:a16="http://schemas.microsoft.com/office/drawing/2014/main" id="{F13E6C2D-6381-47D8-AF2E-37C58497A1AA}"/>
              </a:ext>
            </a:extLst>
          </p:cNvPr>
          <p:cNvGrpSpPr/>
          <p:nvPr/>
        </p:nvGrpSpPr>
        <p:grpSpPr>
          <a:xfrm>
            <a:off x="6683946" y="2446077"/>
            <a:ext cx="5073744" cy="3009277"/>
            <a:chOff x="4754119" y="1828800"/>
            <a:chExt cx="6753149" cy="4005349"/>
          </a:xfrm>
        </p:grpSpPr>
        <p:sp>
          <p:nvSpPr>
            <p:cNvPr id="26" name="Rectangle 25">
              <a:extLst>
                <a:ext uri="{FF2B5EF4-FFF2-40B4-BE49-F238E27FC236}">
                  <a16:creationId xmlns:a16="http://schemas.microsoft.com/office/drawing/2014/main" id="{B7970A9B-FE10-4A2F-B411-366D96F17121}"/>
                </a:ext>
              </a:extLst>
            </p:cNvPr>
            <p:cNvSpPr/>
            <p:nvPr/>
          </p:nvSpPr>
          <p:spPr>
            <a:xfrm rot="16200000">
              <a:off x="5116043" y="4817889"/>
              <a:ext cx="196844" cy="272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a:t>
              </a:r>
            </a:p>
          </p:txBody>
        </p:sp>
        <p:sp>
          <p:nvSpPr>
            <p:cNvPr id="29" name="Rectangle 28">
              <a:extLst>
                <a:ext uri="{FF2B5EF4-FFF2-40B4-BE49-F238E27FC236}">
                  <a16:creationId xmlns:a16="http://schemas.microsoft.com/office/drawing/2014/main" id="{0BEAAF70-9549-48C3-98CF-3C7B3DC9E79C}"/>
                </a:ext>
              </a:extLst>
            </p:cNvPr>
            <p:cNvSpPr/>
            <p:nvPr/>
          </p:nvSpPr>
          <p:spPr>
            <a:xfrm rot="16200000">
              <a:off x="5695452" y="5262256"/>
              <a:ext cx="230845" cy="289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3</a:t>
              </a:r>
            </a:p>
          </p:txBody>
        </p:sp>
        <p:cxnSp>
          <p:nvCxnSpPr>
            <p:cNvPr id="43" name="Straight Connector 42">
              <a:extLst>
                <a:ext uri="{FF2B5EF4-FFF2-40B4-BE49-F238E27FC236}">
                  <a16:creationId xmlns:a16="http://schemas.microsoft.com/office/drawing/2014/main" id="{0E487A9C-C5A1-486A-9ACA-29309EBEDF00}"/>
                </a:ext>
              </a:extLst>
            </p:cNvPr>
            <p:cNvCxnSpPr>
              <a:cxnSpLocks/>
            </p:cNvCxnSpPr>
            <p:nvPr/>
          </p:nvCxnSpPr>
          <p:spPr>
            <a:xfrm>
              <a:off x="5078251" y="1938585"/>
              <a:ext cx="0" cy="3321099"/>
            </a:xfrm>
            <a:prstGeom prst="line">
              <a:avLst/>
            </a:prstGeom>
            <a:ln>
              <a:solidFill>
                <a:srgbClr val="00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35A0C32-ED6F-4563-9E54-32B6F0AB0DD2}"/>
                </a:ext>
              </a:extLst>
            </p:cNvPr>
            <p:cNvCxnSpPr>
              <a:cxnSpLocks/>
            </p:cNvCxnSpPr>
            <p:nvPr/>
          </p:nvCxnSpPr>
          <p:spPr>
            <a:xfrm flipH="1">
              <a:off x="5337530" y="5522592"/>
              <a:ext cx="4666452" cy="0"/>
            </a:xfrm>
            <a:prstGeom prst="line">
              <a:avLst/>
            </a:prstGeom>
            <a:ln>
              <a:solidFill>
                <a:srgbClr val="00000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2B6EC44-516D-4F1C-8DDA-09AF6267F37C}"/>
                </a:ext>
              </a:extLst>
            </p:cNvPr>
            <p:cNvSpPr txBox="1"/>
            <p:nvPr/>
          </p:nvSpPr>
          <p:spPr>
            <a:xfrm rot="16200000">
              <a:off x="4435848" y="3394310"/>
              <a:ext cx="1046191" cy="40965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Likelihood</a:t>
              </a:r>
            </a:p>
          </p:txBody>
        </p:sp>
        <p:sp>
          <p:nvSpPr>
            <p:cNvPr id="46" name="TextBox 45">
              <a:extLst>
                <a:ext uri="{FF2B5EF4-FFF2-40B4-BE49-F238E27FC236}">
                  <a16:creationId xmlns:a16="http://schemas.microsoft.com/office/drawing/2014/main" id="{4BF6FF19-77BC-44DD-BADA-028807123959}"/>
                </a:ext>
              </a:extLst>
            </p:cNvPr>
            <p:cNvSpPr txBox="1"/>
            <p:nvPr/>
          </p:nvSpPr>
          <p:spPr>
            <a:xfrm>
              <a:off x="7191554" y="5487174"/>
              <a:ext cx="1173431" cy="34697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Impact</a:t>
              </a:r>
            </a:p>
          </p:txBody>
        </p:sp>
        <p:sp>
          <p:nvSpPr>
            <p:cNvPr id="47" name="Rectangle 46">
              <a:extLst>
                <a:ext uri="{FF2B5EF4-FFF2-40B4-BE49-F238E27FC236}">
                  <a16:creationId xmlns:a16="http://schemas.microsoft.com/office/drawing/2014/main" id="{56ED2D45-3E58-4EE9-B14C-EE37B0EAFCBD}"/>
                </a:ext>
              </a:extLst>
            </p:cNvPr>
            <p:cNvSpPr/>
            <p:nvPr/>
          </p:nvSpPr>
          <p:spPr>
            <a:xfrm rot="16200000">
              <a:off x="6634662" y="5262256"/>
              <a:ext cx="230845" cy="289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6</a:t>
              </a:r>
            </a:p>
          </p:txBody>
        </p:sp>
        <p:sp>
          <p:nvSpPr>
            <p:cNvPr id="48" name="Rectangle 47">
              <a:extLst>
                <a:ext uri="{FF2B5EF4-FFF2-40B4-BE49-F238E27FC236}">
                  <a16:creationId xmlns:a16="http://schemas.microsoft.com/office/drawing/2014/main" id="{961AA8B8-909F-4133-A227-C494E133201A}"/>
                </a:ext>
              </a:extLst>
            </p:cNvPr>
            <p:cNvSpPr/>
            <p:nvPr/>
          </p:nvSpPr>
          <p:spPr>
            <a:xfrm rot="16200000">
              <a:off x="7573872" y="5262255"/>
              <a:ext cx="230845" cy="2898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9</a:t>
              </a:r>
            </a:p>
          </p:txBody>
        </p:sp>
        <p:sp>
          <p:nvSpPr>
            <p:cNvPr id="49" name="Rectangle 48">
              <a:extLst>
                <a:ext uri="{FF2B5EF4-FFF2-40B4-BE49-F238E27FC236}">
                  <a16:creationId xmlns:a16="http://schemas.microsoft.com/office/drawing/2014/main" id="{83005DFA-C590-41D6-BF51-A3367D1E9C56}"/>
                </a:ext>
              </a:extLst>
            </p:cNvPr>
            <p:cNvSpPr/>
            <p:nvPr/>
          </p:nvSpPr>
          <p:spPr>
            <a:xfrm rot="16200000">
              <a:off x="8513081" y="5173784"/>
              <a:ext cx="230845" cy="466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12</a:t>
              </a:r>
            </a:p>
          </p:txBody>
        </p:sp>
        <p:sp>
          <p:nvSpPr>
            <p:cNvPr id="50" name="Rectangle 49">
              <a:extLst>
                <a:ext uri="{FF2B5EF4-FFF2-40B4-BE49-F238E27FC236}">
                  <a16:creationId xmlns:a16="http://schemas.microsoft.com/office/drawing/2014/main" id="{594B6CF1-439A-400E-BEBB-017BFD98D5B8}"/>
                </a:ext>
              </a:extLst>
            </p:cNvPr>
            <p:cNvSpPr/>
            <p:nvPr/>
          </p:nvSpPr>
          <p:spPr>
            <a:xfrm rot="16200000">
              <a:off x="9460226" y="5231824"/>
              <a:ext cx="214977" cy="3506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15</a:t>
              </a:r>
            </a:p>
          </p:txBody>
        </p:sp>
        <p:sp>
          <p:nvSpPr>
            <p:cNvPr id="51" name="Rectangle 50">
              <a:extLst>
                <a:ext uri="{FF2B5EF4-FFF2-40B4-BE49-F238E27FC236}">
                  <a16:creationId xmlns:a16="http://schemas.microsoft.com/office/drawing/2014/main" id="{581DE73F-050B-4E82-8128-37FA14EBBF9E}"/>
                </a:ext>
              </a:extLst>
            </p:cNvPr>
            <p:cNvSpPr/>
            <p:nvPr/>
          </p:nvSpPr>
          <p:spPr>
            <a:xfrm>
              <a:off x="5356069" y="2625153"/>
              <a:ext cx="909611" cy="643939"/>
            </a:xfrm>
            <a:prstGeom prst="rect">
              <a:avLst/>
            </a:prstGeom>
            <a:solidFill>
              <a:schemeClr val="tx2">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52" name="Rectangle 51">
              <a:extLst>
                <a:ext uri="{FF2B5EF4-FFF2-40B4-BE49-F238E27FC236}">
                  <a16:creationId xmlns:a16="http://schemas.microsoft.com/office/drawing/2014/main" id="{D235C40A-7B98-49AA-8E8D-DF5EB020627E}"/>
                </a:ext>
              </a:extLst>
            </p:cNvPr>
            <p:cNvSpPr/>
            <p:nvPr/>
          </p:nvSpPr>
          <p:spPr>
            <a:xfrm>
              <a:off x="6295279" y="2625153"/>
              <a:ext cx="909611" cy="643939"/>
            </a:xfrm>
            <a:prstGeom prst="rect">
              <a:avLst/>
            </a:prstGeom>
            <a:solidFill>
              <a:schemeClr val="accent3">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53" name="Rectangle 52">
              <a:extLst>
                <a:ext uri="{FF2B5EF4-FFF2-40B4-BE49-F238E27FC236}">
                  <a16:creationId xmlns:a16="http://schemas.microsoft.com/office/drawing/2014/main" id="{26BC620B-4261-4A2B-8A57-450054185635}"/>
                </a:ext>
              </a:extLst>
            </p:cNvPr>
            <p:cNvSpPr/>
            <p:nvPr/>
          </p:nvSpPr>
          <p:spPr>
            <a:xfrm>
              <a:off x="7234490" y="2625153"/>
              <a:ext cx="909611" cy="643939"/>
            </a:xfrm>
            <a:prstGeom prst="rect">
              <a:avLst/>
            </a:prstGeom>
            <a:solidFill>
              <a:schemeClr val="accent6">
                <a:lumMod val="60000"/>
                <a:lumOff val="4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54" name="Rectangle 53">
              <a:extLst>
                <a:ext uri="{FF2B5EF4-FFF2-40B4-BE49-F238E27FC236}">
                  <a16:creationId xmlns:a16="http://schemas.microsoft.com/office/drawing/2014/main" id="{1581AEE9-BA49-49CB-8334-28E8FB10DCBC}"/>
                </a:ext>
              </a:extLst>
            </p:cNvPr>
            <p:cNvSpPr/>
            <p:nvPr/>
          </p:nvSpPr>
          <p:spPr>
            <a:xfrm>
              <a:off x="5356069" y="3294147"/>
              <a:ext cx="909611" cy="643939"/>
            </a:xfrm>
            <a:prstGeom prst="rect">
              <a:avLst/>
            </a:prstGeom>
            <a:solidFill>
              <a:schemeClr val="tx2">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55" name="Rectangle 54">
              <a:extLst>
                <a:ext uri="{FF2B5EF4-FFF2-40B4-BE49-F238E27FC236}">
                  <a16:creationId xmlns:a16="http://schemas.microsoft.com/office/drawing/2014/main" id="{9C07DBFB-D652-4734-8DAD-EB724C77E88B}"/>
                </a:ext>
              </a:extLst>
            </p:cNvPr>
            <p:cNvSpPr/>
            <p:nvPr/>
          </p:nvSpPr>
          <p:spPr>
            <a:xfrm>
              <a:off x="6295279" y="3294147"/>
              <a:ext cx="909611" cy="643939"/>
            </a:xfrm>
            <a:prstGeom prst="rect">
              <a:avLst/>
            </a:prstGeom>
            <a:solidFill>
              <a:schemeClr val="accent3">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56" name="Rectangle 55">
              <a:extLst>
                <a:ext uri="{FF2B5EF4-FFF2-40B4-BE49-F238E27FC236}">
                  <a16:creationId xmlns:a16="http://schemas.microsoft.com/office/drawing/2014/main" id="{8B54A392-25FD-4992-AA13-EC7878E27B23}"/>
                </a:ext>
              </a:extLst>
            </p:cNvPr>
            <p:cNvSpPr/>
            <p:nvPr/>
          </p:nvSpPr>
          <p:spPr>
            <a:xfrm>
              <a:off x="7234490" y="3294147"/>
              <a:ext cx="909611" cy="643939"/>
            </a:xfrm>
            <a:prstGeom prst="rect">
              <a:avLst/>
            </a:prstGeom>
            <a:solidFill>
              <a:schemeClr val="accent6">
                <a:lumMod val="60000"/>
                <a:lumOff val="4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57" name="Rectangle 56">
              <a:extLst>
                <a:ext uri="{FF2B5EF4-FFF2-40B4-BE49-F238E27FC236}">
                  <a16:creationId xmlns:a16="http://schemas.microsoft.com/office/drawing/2014/main" id="{43251C35-6AED-41AA-920E-3565198BEFA0}"/>
                </a:ext>
              </a:extLst>
            </p:cNvPr>
            <p:cNvSpPr/>
            <p:nvPr/>
          </p:nvSpPr>
          <p:spPr>
            <a:xfrm>
              <a:off x="8173700" y="3294147"/>
              <a:ext cx="909611" cy="643939"/>
            </a:xfrm>
            <a:prstGeom prst="rect">
              <a:avLst/>
            </a:prstGeom>
            <a:solidFill>
              <a:schemeClr val="accent6">
                <a:lumMod val="60000"/>
                <a:lumOff val="4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58" name="Rectangle 57">
              <a:extLst>
                <a:ext uri="{FF2B5EF4-FFF2-40B4-BE49-F238E27FC236}">
                  <a16:creationId xmlns:a16="http://schemas.microsoft.com/office/drawing/2014/main" id="{F427956A-B2FD-4C6C-AACD-49D389BCDD7F}"/>
                </a:ext>
              </a:extLst>
            </p:cNvPr>
            <p:cNvSpPr/>
            <p:nvPr/>
          </p:nvSpPr>
          <p:spPr>
            <a:xfrm>
              <a:off x="8173700" y="2625153"/>
              <a:ext cx="909611" cy="643939"/>
            </a:xfrm>
            <a:prstGeom prst="rect">
              <a:avLst/>
            </a:prstGeom>
            <a:solidFill>
              <a:srgbClr val="E08469"/>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59" name="Rectangle 58">
              <a:extLst>
                <a:ext uri="{FF2B5EF4-FFF2-40B4-BE49-F238E27FC236}">
                  <a16:creationId xmlns:a16="http://schemas.microsoft.com/office/drawing/2014/main" id="{A5F0DEE2-CF33-44D1-967E-D04E72246A3A}"/>
                </a:ext>
              </a:extLst>
            </p:cNvPr>
            <p:cNvSpPr/>
            <p:nvPr/>
          </p:nvSpPr>
          <p:spPr>
            <a:xfrm>
              <a:off x="5356069" y="3963142"/>
              <a:ext cx="909611" cy="643939"/>
            </a:xfrm>
            <a:prstGeom prst="rect">
              <a:avLst/>
            </a:prstGeom>
            <a:solidFill>
              <a:schemeClr val="bg2"/>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60" name="Rectangle 59">
              <a:extLst>
                <a:ext uri="{FF2B5EF4-FFF2-40B4-BE49-F238E27FC236}">
                  <a16:creationId xmlns:a16="http://schemas.microsoft.com/office/drawing/2014/main" id="{BF08A0E4-6F6A-4968-924E-32154A3741F7}"/>
                </a:ext>
              </a:extLst>
            </p:cNvPr>
            <p:cNvSpPr/>
            <p:nvPr/>
          </p:nvSpPr>
          <p:spPr>
            <a:xfrm>
              <a:off x="6295279" y="3963142"/>
              <a:ext cx="909611" cy="643939"/>
            </a:xfrm>
            <a:prstGeom prst="rect">
              <a:avLst/>
            </a:prstGeom>
            <a:solidFill>
              <a:schemeClr val="tx2">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61" name="Rectangle 60">
              <a:extLst>
                <a:ext uri="{FF2B5EF4-FFF2-40B4-BE49-F238E27FC236}">
                  <a16:creationId xmlns:a16="http://schemas.microsoft.com/office/drawing/2014/main" id="{E30F4853-D6F2-498D-99B5-A42E9FC5C2DE}"/>
                </a:ext>
              </a:extLst>
            </p:cNvPr>
            <p:cNvSpPr/>
            <p:nvPr/>
          </p:nvSpPr>
          <p:spPr>
            <a:xfrm>
              <a:off x="7234490" y="3963142"/>
              <a:ext cx="909611" cy="643939"/>
            </a:xfrm>
            <a:prstGeom prst="rect">
              <a:avLst/>
            </a:prstGeom>
            <a:solidFill>
              <a:schemeClr val="accent3">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62" name="Rectangle 61">
              <a:extLst>
                <a:ext uri="{FF2B5EF4-FFF2-40B4-BE49-F238E27FC236}">
                  <a16:creationId xmlns:a16="http://schemas.microsoft.com/office/drawing/2014/main" id="{DF3DFF3F-B74F-4EEF-BB2A-A5C556A03D64}"/>
                </a:ext>
              </a:extLst>
            </p:cNvPr>
            <p:cNvSpPr/>
            <p:nvPr/>
          </p:nvSpPr>
          <p:spPr>
            <a:xfrm>
              <a:off x="8173700" y="3963142"/>
              <a:ext cx="909611" cy="643939"/>
            </a:xfrm>
            <a:prstGeom prst="rect">
              <a:avLst/>
            </a:prstGeom>
            <a:solidFill>
              <a:schemeClr val="accent3">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63" name="Rectangle 62">
              <a:extLst>
                <a:ext uri="{FF2B5EF4-FFF2-40B4-BE49-F238E27FC236}">
                  <a16:creationId xmlns:a16="http://schemas.microsoft.com/office/drawing/2014/main" id="{7B6818E0-59A2-4433-9868-2B7350C78A5E}"/>
                </a:ext>
              </a:extLst>
            </p:cNvPr>
            <p:cNvSpPr/>
            <p:nvPr/>
          </p:nvSpPr>
          <p:spPr>
            <a:xfrm>
              <a:off x="5356069" y="4632135"/>
              <a:ext cx="909611" cy="643939"/>
            </a:xfrm>
            <a:prstGeom prst="rect">
              <a:avLst/>
            </a:prstGeom>
            <a:solidFill>
              <a:schemeClr val="bg2"/>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64" name="Rectangle 63">
              <a:extLst>
                <a:ext uri="{FF2B5EF4-FFF2-40B4-BE49-F238E27FC236}">
                  <a16:creationId xmlns:a16="http://schemas.microsoft.com/office/drawing/2014/main" id="{85F6CA9E-EBAE-432A-8831-AD46F09CE11F}"/>
                </a:ext>
              </a:extLst>
            </p:cNvPr>
            <p:cNvSpPr/>
            <p:nvPr/>
          </p:nvSpPr>
          <p:spPr>
            <a:xfrm>
              <a:off x="6295279" y="4632135"/>
              <a:ext cx="909611" cy="643939"/>
            </a:xfrm>
            <a:prstGeom prst="rect">
              <a:avLst/>
            </a:prstGeom>
            <a:solidFill>
              <a:schemeClr val="bg2"/>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65" name="Rectangle 64">
              <a:extLst>
                <a:ext uri="{FF2B5EF4-FFF2-40B4-BE49-F238E27FC236}">
                  <a16:creationId xmlns:a16="http://schemas.microsoft.com/office/drawing/2014/main" id="{22025FF3-E6EA-4D22-9B4A-A01717102831}"/>
                </a:ext>
              </a:extLst>
            </p:cNvPr>
            <p:cNvSpPr/>
            <p:nvPr/>
          </p:nvSpPr>
          <p:spPr>
            <a:xfrm>
              <a:off x="7234490" y="4632135"/>
              <a:ext cx="909611" cy="643939"/>
            </a:xfrm>
            <a:prstGeom prst="rect">
              <a:avLst/>
            </a:prstGeom>
            <a:solidFill>
              <a:schemeClr val="tx2">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66" name="Rectangle 65">
              <a:extLst>
                <a:ext uri="{FF2B5EF4-FFF2-40B4-BE49-F238E27FC236}">
                  <a16:creationId xmlns:a16="http://schemas.microsoft.com/office/drawing/2014/main" id="{49233C1C-7950-417D-A24E-27AF91F703BA}"/>
                </a:ext>
              </a:extLst>
            </p:cNvPr>
            <p:cNvSpPr/>
            <p:nvPr/>
          </p:nvSpPr>
          <p:spPr>
            <a:xfrm>
              <a:off x="8173700" y="4632135"/>
              <a:ext cx="909611" cy="643939"/>
            </a:xfrm>
            <a:prstGeom prst="rect">
              <a:avLst/>
            </a:prstGeom>
            <a:solidFill>
              <a:schemeClr val="tx2">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67" name="Rectangle 66">
              <a:extLst>
                <a:ext uri="{FF2B5EF4-FFF2-40B4-BE49-F238E27FC236}">
                  <a16:creationId xmlns:a16="http://schemas.microsoft.com/office/drawing/2014/main" id="{5E9A9998-5851-4B1D-A7AF-63E958B2853D}"/>
                </a:ext>
              </a:extLst>
            </p:cNvPr>
            <p:cNvSpPr/>
            <p:nvPr/>
          </p:nvSpPr>
          <p:spPr>
            <a:xfrm>
              <a:off x="9112909" y="3294147"/>
              <a:ext cx="909611" cy="643939"/>
            </a:xfrm>
            <a:prstGeom prst="rect">
              <a:avLst/>
            </a:prstGeom>
            <a:solidFill>
              <a:srgbClr val="E08469"/>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68" name="Rectangle 67">
              <a:extLst>
                <a:ext uri="{FF2B5EF4-FFF2-40B4-BE49-F238E27FC236}">
                  <a16:creationId xmlns:a16="http://schemas.microsoft.com/office/drawing/2014/main" id="{0C90E203-B80A-4AF9-86C5-BECF34B88A06}"/>
                </a:ext>
              </a:extLst>
            </p:cNvPr>
            <p:cNvSpPr/>
            <p:nvPr/>
          </p:nvSpPr>
          <p:spPr>
            <a:xfrm>
              <a:off x="9112909" y="2625153"/>
              <a:ext cx="909611" cy="643939"/>
            </a:xfrm>
            <a:prstGeom prst="rect">
              <a:avLst/>
            </a:prstGeom>
            <a:solidFill>
              <a:srgbClr val="E08469"/>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69" name="Rectangle 68">
              <a:extLst>
                <a:ext uri="{FF2B5EF4-FFF2-40B4-BE49-F238E27FC236}">
                  <a16:creationId xmlns:a16="http://schemas.microsoft.com/office/drawing/2014/main" id="{4031E594-E1E5-4C10-A6B8-6ECBD7F5C9D3}"/>
                </a:ext>
              </a:extLst>
            </p:cNvPr>
            <p:cNvSpPr/>
            <p:nvPr/>
          </p:nvSpPr>
          <p:spPr>
            <a:xfrm>
              <a:off x="9112909" y="3963142"/>
              <a:ext cx="909611" cy="643939"/>
            </a:xfrm>
            <a:prstGeom prst="rect">
              <a:avLst/>
            </a:prstGeom>
            <a:solidFill>
              <a:schemeClr val="accent6">
                <a:lumMod val="60000"/>
                <a:lumOff val="4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70" name="Rectangle 69">
              <a:extLst>
                <a:ext uri="{FF2B5EF4-FFF2-40B4-BE49-F238E27FC236}">
                  <a16:creationId xmlns:a16="http://schemas.microsoft.com/office/drawing/2014/main" id="{12D5C9E4-541D-42EA-85DB-28D9B9732AD7}"/>
                </a:ext>
              </a:extLst>
            </p:cNvPr>
            <p:cNvSpPr/>
            <p:nvPr/>
          </p:nvSpPr>
          <p:spPr>
            <a:xfrm>
              <a:off x="9112909" y="4632135"/>
              <a:ext cx="909611" cy="643939"/>
            </a:xfrm>
            <a:prstGeom prst="rect">
              <a:avLst/>
            </a:prstGeom>
            <a:solidFill>
              <a:schemeClr val="accent3">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71" name="Rectangle 70">
              <a:extLst>
                <a:ext uri="{FF2B5EF4-FFF2-40B4-BE49-F238E27FC236}">
                  <a16:creationId xmlns:a16="http://schemas.microsoft.com/office/drawing/2014/main" id="{5A75C512-02F4-4FC5-968B-76635DDF90FA}"/>
                </a:ext>
              </a:extLst>
            </p:cNvPr>
            <p:cNvSpPr/>
            <p:nvPr/>
          </p:nvSpPr>
          <p:spPr>
            <a:xfrm>
              <a:off x="5356069" y="1954975"/>
              <a:ext cx="909611" cy="643939"/>
            </a:xfrm>
            <a:prstGeom prst="rect">
              <a:avLst/>
            </a:prstGeom>
            <a:solidFill>
              <a:schemeClr val="accent3">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72" name="Rectangle 71">
              <a:extLst>
                <a:ext uri="{FF2B5EF4-FFF2-40B4-BE49-F238E27FC236}">
                  <a16:creationId xmlns:a16="http://schemas.microsoft.com/office/drawing/2014/main" id="{1CF57654-63F7-44B3-9F34-D280432BE157}"/>
                </a:ext>
              </a:extLst>
            </p:cNvPr>
            <p:cNvSpPr/>
            <p:nvPr/>
          </p:nvSpPr>
          <p:spPr>
            <a:xfrm>
              <a:off x="6295279" y="1954975"/>
              <a:ext cx="909611" cy="643939"/>
            </a:xfrm>
            <a:prstGeom prst="rect">
              <a:avLst/>
            </a:prstGeom>
            <a:solidFill>
              <a:schemeClr val="accent6">
                <a:lumMod val="60000"/>
                <a:lumOff val="4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73" name="Rectangle 72">
              <a:extLst>
                <a:ext uri="{FF2B5EF4-FFF2-40B4-BE49-F238E27FC236}">
                  <a16:creationId xmlns:a16="http://schemas.microsoft.com/office/drawing/2014/main" id="{133B9DFE-AD76-46F6-A57D-FA31A4A96CE9}"/>
                </a:ext>
              </a:extLst>
            </p:cNvPr>
            <p:cNvSpPr/>
            <p:nvPr/>
          </p:nvSpPr>
          <p:spPr>
            <a:xfrm>
              <a:off x="7234490" y="1954975"/>
              <a:ext cx="909611" cy="643939"/>
            </a:xfrm>
            <a:prstGeom prst="rect">
              <a:avLst/>
            </a:prstGeom>
            <a:solidFill>
              <a:srgbClr val="E08469"/>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74" name="Rectangle 73">
              <a:extLst>
                <a:ext uri="{FF2B5EF4-FFF2-40B4-BE49-F238E27FC236}">
                  <a16:creationId xmlns:a16="http://schemas.microsoft.com/office/drawing/2014/main" id="{43CD8E9E-3762-42D8-B428-348C31350A4E}"/>
                </a:ext>
              </a:extLst>
            </p:cNvPr>
            <p:cNvSpPr/>
            <p:nvPr/>
          </p:nvSpPr>
          <p:spPr>
            <a:xfrm>
              <a:off x="8173700" y="1954975"/>
              <a:ext cx="909611" cy="643939"/>
            </a:xfrm>
            <a:prstGeom prst="rect">
              <a:avLst/>
            </a:prstGeom>
            <a:solidFill>
              <a:srgbClr val="E08469"/>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75" name="Rectangle 74">
              <a:extLst>
                <a:ext uri="{FF2B5EF4-FFF2-40B4-BE49-F238E27FC236}">
                  <a16:creationId xmlns:a16="http://schemas.microsoft.com/office/drawing/2014/main" id="{D7A2F259-2D5F-4983-9663-2928C25BE96E}"/>
                </a:ext>
              </a:extLst>
            </p:cNvPr>
            <p:cNvSpPr/>
            <p:nvPr/>
          </p:nvSpPr>
          <p:spPr>
            <a:xfrm>
              <a:off x="9112909" y="1954975"/>
              <a:ext cx="909611" cy="643939"/>
            </a:xfrm>
            <a:prstGeom prst="rect">
              <a:avLst/>
            </a:prstGeom>
            <a:solidFill>
              <a:srgbClr val="E08469"/>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000000"/>
                </a:solidFill>
                <a:effectLst/>
                <a:uLnTx/>
                <a:uFillTx/>
                <a:latin typeface="Optima"/>
                <a:ea typeface="+mn-ea"/>
                <a:cs typeface="+mn-cs"/>
              </a:endParaRPr>
            </a:p>
          </p:txBody>
        </p:sp>
        <p:sp>
          <p:nvSpPr>
            <p:cNvPr id="76" name="Rectangle 75">
              <a:extLst>
                <a:ext uri="{FF2B5EF4-FFF2-40B4-BE49-F238E27FC236}">
                  <a16:creationId xmlns:a16="http://schemas.microsoft.com/office/drawing/2014/main" id="{B8C89A59-B51F-4632-BDA1-839050F13295}"/>
                </a:ext>
              </a:extLst>
            </p:cNvPr>
            <p:cNvSpPr/>
            <p:nvPr/>
          </p:nvSpPr>
          <p:spPr>
            <a:xfrm rot="16200000">
              <a:off x="5116043" y="4148897"/>
              <a:ext cx="196844" cy="272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2</a:t>
              </a:r>
            </a:p>
          </p:txBody>
        </p:sp>
        <p:sp>
          <p:nvSpPr>
            <p:cNvPr id="77" name="Rectangle 76">
              <a:extLst>
                <a:ext uri="{FF2B5EF4-FFF2-40B4-BE49-F238E27FC236}">
                  <a16:creationId xmlns:a16="http://schemas.microsoft.com/office/drawing/2014/main" id="{6645C7EA-4310-44BB-BBFB-406C97BAD3E5}"/>
                </a:ext>
              </a:extLst>
            </p:cNvPr>
            <p:cNvSpPr/>
            <p:nvPr/>
          </p:nvSpPr>
          <p:spPr>
            <a:xfrm rot="16200000">
              <a:off x="5116043" y="3479902"/>
              <a:ext cx="196844" cy="272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3</a:t>
              </a:r>
            </a:p>
          </p:txBody>
        </p:sp>
        <p:sp>
          <p:nvSpPr>
            <p:cNvPr id="78" name="Rectangle 77">
              <a:extLst>
                <a:ext uri="{FF2B5EF4-FFF2-40B4-BE49-F238E27FC236}">
                  <a16:creationId xmlns:a16="http://schemas.microsoft.com/office/drawing/2014/main" id="{BDE66FF1-9F54-47CC-9F96-64F86E92E433}"/>
                </a:ext>
              </a:extLst>
            </p:cNvPr>
            <p:cNvSpPr/>
            <p:nvPr/>
          </p:nvSpPr>
          <p:spPr>
            <a:xfrm rot="16200000">
              <a:off x="5116043" y="2810908"/>
              <a:ext cx="196844" cy="272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4</a:t>
              </a:r>
            </a:p>
          </p:txBody>
        </p:sp>
        <p:sp>
          <p:nvSpPr>
            <p:cNvPr id="79" name="Rectangle 78">
              <a:extLst>
                <a:ext uri="{FF2B5EF4-FFF2-40B4-BE49-F238E27FC236}">
                  <a16:creationId xmlns:a16="http://schemas.microsoft.com/office/drawing/2014/main" id="{76CC37FF-D6D8-4CCA-9094-536E214B0CED}"/>
                </a:ext>
              </a:extLst>
            </p:cNvPr>
            <p:cNvSpPr/>
            <p:nvPr/>
          </p:nvSpPr>
          <p:spPr>
            <a:xfrm rot="16200000">
              <a:off x="5116043" y="2140731"/>
              <a:ext cx="196844" cy="2724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5</a:t>
              </a:r>
            </a:p>
          </p:txBody>
        </p:sp>
        <p:sp>
          <p:nvSpPr>
            <p:cNvPr id="80" name="Oval 79">
              <a:extLst>
                <a:ext uri="{FF2B5EF4-FFF2-40B4-BE49-F238E27FC236}">
                  <a16:creationId xmlns:a16="http://schemas.microsoft.com/office/drawing/2014/main" id="{5B47223E-16A0-477C-A6EC-B039D763F311}"/>
                </a:ext>
              </a:extLst>
            </p:cNvPr>
            <p:cNvSpPr/>
            <p:nvPr/>
          </p:nvSpPr>
          <p:spPr>
            <a:xfrm>
              <a:off x="7770043" y="3173829"/>
              <a:ext cx="320493" cy="31643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5</a:t>
              </a:r>
            </a:p>
          </p:txBody>
        </p:sp>
        <p:sp>
          <p:nvSpPr>
            <p:cNvPr id="81" name="Oval 80">
              <a:extLst>
                <a:ext uri="{FF2B5EF4-FFF2-40B4-BE49-F238E27FC236}">
                  <a16:creationId xmlns:a16="http://schemas.microsoft.com/office/drawing/2014/main" id="{8BEED174-608D-4EC6-B2C3-EB056FEE152F}"/>
                </a:ext>
              </a:extLst>
            </p:cNvPr>
            <p:cNvSpPr/>
            <p:nvPr/>
          </p:nvSpPr>
          <p:spPr>
            <a:xfrm>
              <a:off x="6794776" y="2126614"/>
              <a:ext cx="320493" cy="31643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82" name="Oval 81">
              <a:extLst>
                <a:ext uri="{FF2B5EF4-FFF2-40B4-BE49-F238E27FC236}">
                  <a16:creationId xmlns:a16="http://schemas.microsoft.com/office/drawing/2014/main" id="{AD94C4BC-382F-405C-90D5-EE431B4FFA09}"/>
                </a:ext>
              </a:extLst>
            </p:cNvPr>
            <p:cNvSpPr/>
            <p:nvPr/>
          </p:nvSpPr>
          <p:spPr>
            <a:xfrm>
              <a:off x="8253320" y="4096456"/>
              <a:ext cx="320493" cy="31643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6</a:t>
              </a:r>
            </a:p>
          </p:txBody>
        </p:sp>
        <p:sp>
          <p:nvSpPr>
            <p:cNvPr id="83" name="Oval 82">
              <a:extLst>
                <a:ext uri="{FF2B5EF4-FFF2-40B4-BE49-F238E27FC236}">
                  <a16:creationId xmlns:a16="http://schemas.microsoft.com/office/drawing/2014/main" id="{6E5AC935-2716-4AF9-807C-A673F994B39D}"/>
                </a:ext>
              </a:extLst>
            </p:cNvPr>
            <p:cNvSpPr/>
            <p:nvPr/>
          </p:nvSpPr>
          <p:spPr>
            <a:xfrm>
              <a:off x="5699195" y="3515477"/>
              <a:ext cx="320493" cy="31643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8</a:t>
              </a:r>
            </a:p>
          </p:txBody>
        </p:sp>
        <p:sp>
          <p:nvSpPr>
            <p:cNvPr id="84" name="Oval 83">
              <a:extLst>
                <a:ext uri="{FF2B5EF4-FFF2-40B4-BE49-F238E27FC236}">
                  <a16:creationId xmlns:a16="http://schemas.microsoft.com/office/drawing/2014/main" id="{A4D94254-A590-4EEF-9F14-AEDDC36DAFB0}"/>
                </a:ext>
              </a:extLst>
            </p:cNvPr>
            <p:cNvSpPr/>
            <p:nvPr/>
          </p:nvSpPr>
          <p:spPr>
            <a:xfrm>
              <a:off x="9372383" y="2197109"/>
              <a:ext cx="320493" cy="31643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7</a:t>
              </a:r>
            </a:p>
          </p:txBody>
        </p:sp>
        <p:sp>
          <p:nvSpPr>
            <p:cNvPr id="85" name="Oval 84">
              <a:extLst>
                <a:ext uri="{FF2B5EF4-FFF2-40B4-BE49-F238E27FC236}">
                  <a16:creationId xmlns:a16="http://schemas.microsoft.com/office/drawing/2014/main" id="{0D3657C6-6F61-46DC-B95D-4D9145674896}"/>
                </a:ext>
              </a:extLst>
            </p:cNvPr>
            <p:cNvSpPr/>
            <p:nvPr/>
          </p:nvSpPr>
          <p:spPr>
            <a:xfrm>
              <a:off x="8531519" y="2197109"/>
              <a:ext cx="320493" cy="31643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86" name="Oval 85">
              <a:extLst>
                <a:ext uri="{FF2B5EF4-FFF2-40B4-BE49-F238E27FC236}">
                  <a16:creationId xmlns:a16="http://schemas.microsoft.com/office/drawing/2014/main" id="{3DE17E5D-E47E-4A35-BE91-B7E83937983A}"/>
                </a:ext>
              </a:extLst>
            </p:cNvPr>
            <p:cNvSpPr/>
            <p:nvPr/>
          </p:nvSpPr>
          <p:spPr>
            <a:xfrm>
              <a:off x="5869133" y="2197109"/>
              <a:ext cx="320493" cy="31643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87" name="Oval 86">
              <a:extLst>
                <a:ext uri="{FF2B5EF4-FFF2-40B4-BE49-F238E27FC236}">
                  <a16:creationId xmlns:a16="http://schemas.microsoft.com/office/drawing/2014/main" id="{605191A3-8482-4422-A218-90474971FF2C}"/>
                </a:ext>
              </a:extLst>
            </p:cNvPr>
            <p:cNvSpPr/>
            <p:nvPr/>
          </p:nvSpPr>
          <p:spPr>
            <a:xfrm>
              <a:off x="5869133" y="4703995"/>
              <a:ext cx="320493" cy="31643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9</a:t>
              </a:r>
            </a:p>
          </p:txBody>
        </p:sp>
        <p:sp>
          <p:nvSpPr>
            <p:cNvPr id="88" name="Oval 87">
              <a:extLst>
                <a:ext uri="{FF2B5EF4-FFF2-40B4-BE49-F238E27FC236}">
                  <a16:creationId xmlns:a16="http://schemas.microsoft.com/office/drawing/2014/main" id="{D69192A8-9BE4-4D2F-8B64-2CDBB260DEE3}"/>
                </a:ext>
              </a:extLst>
            </p:cNvPr>
            <p:cNvSpPr/>
            <p:nvPr/>
          </p:nvSpPr>
          <p:spPr>
            <a:xfrm>
              <a:off x="7505201" y="4755091"/>
              <a:ext cx="320493" cy="316437"/>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89" name="Rectangle 88">
              <a:extLst>
                <a:ext uri="{FF2B5EF4-FFF2-40B4-BE49-F238E27FC236}">
                  <a16:creationId xmlns:a16="http://schemas.microsoft.com/office/drawing/2014/main" id="{DEB0FDD3-544D-4907-A1AA-9A48420742B0}"/>
                </a:ext>
              </a:extLst>
            </p:cNvPr>
            <p:cNvSpPr/>
            <p:nvPr/>
          </p:nvSpPr>
          <p:spPr>
            <a:xfrm>
              <a:off x="10142863" y="2014680"/>
              <a:ext cx="1364405" cy="2974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7519BFF7-7361-47A0-A4DC-AB5644D75FA7}"/>
                </a:ext>
              </a:extLst>
            </p:cNvPr>
            <p:cNvSpPr txBox="1"/>
            <p:nvPr/>
          </p:nvSpPr>
          <p:spPr>
            <a:xfrm>
              <a:off x="10481554" y="1828800"/>
              <a:ext cx="687018" cy="371757"/>
            </a:xfrm>
            <a:prstGeom prst="rect">
              <a:avLst/>
            </a:prstGeom>
            <a:solidFill>
              <a:schemeClr val="bg1"/>
            </a:solid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Scores</a:t>
              </a:r>
            </a:p>
          </p:txBody>
        </p:sp>
        <p:sp>
          <p:nvSpPr>
            <p:cNvPr id="91" name="Rectangle 90">
              <a:extLst>
                <a:ext uri="{FF2B5EF4-FFF2-40B4-BE49-F238E27FC236}">
                  <a16:creationId xmlns:a16="http://schemas.microsoft.com/office/drawing/2014/main" id="{47D1464F-A8E2-46AD-A883-D8441EE4E001}"/>
                </a:ext>
              </a:extLst>
            </p:cNvPr>
            <p:cNvSpPr/>
            <p:nvPr/>
          </p:nvSpPr>
          <p:spPr>
            <a:xfrm>
              <a:off x="10239374" y="2379728"/>
              <a:ext cx="339599" cy="273883"/>
            </a:xfrm>
            <a:prstGeom prst="rect">
              <a:avLst/>
            </a:prstGeom>
            <a:solidFill>
              <a:srgbClr val="E08469"/>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dirty="0">
                <a:ln>
                  <a:noFill/>
                </a:ln>
                <a:solidFill>
                  <a:srgbClr val="000000"/>
                </a:solidFill>
                <a:effectLst/>
                <a:uLnTx/>
                <a:uFillTx/>
                <a:latin typeface="Optima"/>
                <a:ea typeface="+mn-ea"/>
                <a:cs typeface="+mn-cs"/>
              </a:endParaRPr>
            </a:p>
          </p:txBody>
        </p:sp>
        <p:sp>
          <p:nvSpPr>
            <p:cNvPr id="92" name="TextBox 91">
              <a:extLst>
                <a:ext uri="{FF2B5EF4-FFF2-40B4-BE49-F238E27FC236}">
                  <a16:creationId xmlns:a16="http://schemas.microsoft.com/office/drawing/2014/main" id="{7E475A36-5EB5-4F31-9760-B06756AAB41A}"/>
                </a:ext>
              </a:extLst>
            </p:cNvPr>
            <p:cNvSpPr txBox="1"/>
            <p:nvPr/>
          </p:nvSpPr>
          <p:spPr>
            <a:xfrm>
              <a:off x="10658500" y="2247691"/>
              <a:ext cx="754906" cy="495678"/>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Very 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(45 – 75)</a:t>
              </a:r>
            </a:p>
          </p:txBody>
        </p:sp>
        <p:sp>
          <p:nvSpPr>
            <p:cNvPr id="93" name="Rectangle 92">
              <a:extLst>
                <a:ext uri="{FF2B5EF4-FFF2-40B4-BE49-F238E27FC236}">
                  <a16:creationId xmlns:a16="http://schemas.microsoft.com/office/drawing/2014/main" id="{3D19236F-598D-4114-821E-32BEB9E9E4B6}"/>
                </a:ext>
              </a:extLst>
            </p:cNvPr>
            <p:cNvSpPr/>
            <p:nvPr/>
          </p:nvSpPr>
          <p:spPr>
            <a:xfrm>
              <a:off x="10239374" y="2928208"/>
              <a:ext cx="339599" cy="273883"/>
            </a:xfrm>
            <a:prstGeom prst="rect">
              <a:avLst/>
            </a:prstGeom>
            <a:solidFill>
              <a:schemeClr val="accent6">
                <a:lumMod val="60000"/>
                <a:lumOff val="4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dirty="0">
                <a:ln>
                  <a:noFill/>
                </a:ln>
                <a:solidFill>
                  <a:srgbClr val="000000"/>
                </a:solidFill>
                <a:effectLst/>
                <a:uLnTx/>
                <a:uFillTx/>
                <a:latin typeface="Optima"/>
                <a:ea typeface="+mn-ea"/>
                <a:cs typeface="+mn-cs"/>
              </a:endParaRPr>
            </a:p>
          </p:txBody>
        </p:sp>
        <p:sp>
          <p:nvSpPr>
            <p:cNvPr id="94" name="TextBox 93">
              <a:extLst>
                <a:ext uri="{FF2B5EF4-FFF2-40B4-BE49-F238E27FC236}">
                  <a16:creationId xmlns:a16="http://schemas.microsoft.com/office/drawing/2014/main" id="{66C105D0-F901-41D8-9198-24D1A547D442}"/>
                </a:ext>
              </a:extLst>
            </p:cNvPr>
            <p:cNvSpPr txBox="1"/>
            <p:nvPr/>
          </p:nvSpPr>
          <p:spPr>
            <a:xfrm>
              <a:off x="10658500" y="2816843"/>
              <a:ext cx="752255" cy="49567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High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(27 – 36)</a:t>
              </a:r>
            </a:p>
          </p:txBody>
        </p:sp>
        <p:sp>
          <p:nvSpPr>
            <p:cNvPr id="95" name="Rectangle 94">
              <a:extLst>
                <a:ext uri="{FF2B5EF4-FFF2-40B4-BE49-F238E27FC236}">
                  <a16:creationId xmlns:a16="http://schemas.microsoft.com/office/drawing/2014/main" id="{495006CD-C6BD-4F00-8582-60D728E5C601}"/>
                </a:ext>
              </a:extLst>
            </p:cNvPr>
            <p:cNvSpPr/>
            <p:nvPr/>
          </p:nvSpPr>
          <p:spPr>
            <a:xfrm>
              <a:off x="10239374" y="4573649"/>
              <a:ext cx="339599" cy="273883"/>
            </a:xfrm>
            <a:prstGeom prst="rect">
              <a:avLst/>
            </a:prstGeom>
            <a:solidFill>
              <a:schemeClr val="bg2"/>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dirty="0">
                <a:ln>
                  <a:noFill/>
                </a:ln>
                <a:solidFill>
                  <a:srgbClr val="000000"/>
                </a:solidFill>
                <a:effectLst/>
                <a:uLnTx/>
                <a:uFillTx/>
                <a:latin typeface="Optima"/>
                <a:ea typeface="+mn-ea"/>
                <a:cs typeface="+mn-cs"/>
              </a:endParaRPr>
            </a:p>
          </p:txBody>
        </p:sp>
        <p:sp>
          <p:nvSpPr>
            <p:cNvPr id="96" name="TextBox 95">
              <a:extLst>
                <a:ext uri="{FF2B5EF4-FFF2-40B4-BE49-F238E27FC236}">
                  <a16:creationId xmlns:a16="http://schemas.microsoft.com/office/drawing/2014/main" id="{6F127FF3-0D17-421E-9D51-98F532E88FC7}"/>
                </a:ext>
              </a:extLst>
            </p:cNvPr>
            <p:cNvSpPr txBox="1"/>
            <p:nvPr/>
          </p:nvSpPr>
          <p:spPr>
            <a:xfrm>
              <a:off x="10658499" y="3365791"/>
              <a:ext cx="752255" cy="49567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Medium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(18 – 24)</a:t>
              </a:r>
            </a:p>
          </p:txBody>
        </p:sp>
        <p:sp>
          <p:nvSpPr>
            <p:cNvPr id="97" name="Rectangle 96">
              <a:extLst>
                <a:ext uri="{FF2B5EF4-FFF2-40B4-BE49-F238E27FC236}">
                  <a16:creationId xmlns:a16="http://schemas.microsoft.com/office/drawing/2014/main" id="{0030F578-C9E3-46DB-B93A-56DE174CC12A}"/>
                </a:ext>
              </a:extLst>
            </p:cNvPr>
            <p:cNvSpPr/>
            <p:nvPr/>
          </p:nvSpPr>
          <p:spPr>
            <a:xfrm>
              <a:off x="10239374" y="4025170"/>
              <a:ext cx="339599" cy="273883"/>
            </a:xfrm>
            <a:prstGeom prst="rect">
              <a:avLst/>
            </a:prstGeom>
            <a:solidFill>
              <a:schemeClr val="tx2">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dirty="0">
                <a:ln>
                  <a:noFill/>
                </a:ln>
                <a:solidFill>
                  <a:srgbClr val="000000"/>
                </a:solidFill>
                <a:effectLst/>
                <a:uLnTx/>
                <a:uFillTx/>
                <a:latin typeface="Optima"/>
                <a:ea typeface="+mn-ea"/>
                <a:cs typeface="+mn-cs"/>
              </a:endParaRPr>
            </a:p>
          </p:txBody>
        </p:sp>
        <p:sp>
          <p:nvSpPr>
            <p:cNvPr id="98" name="TextBox 97">
              <a:extLst>
                <a:ext uri="{FF2B5EF4-FFF2-40B4-BE49-F238E27FC236}">
                  <a16:creationId xmlns:a16="http://schemas.microsoft.com/office/drawing/2014/main" id="{C59767FD-CCE1-48A4-B66F-EF512EBE5A7A}"/>
                </a:ext>
              </a:extLst>
            </p:cNvPr>
            <p:cNvSpPr txBox="1"/>
            <p:nvPr/>
          </p:nvSpPr>
          <p:spPr>
            <a:xfrm>
              <a:off x="10658500" y="3889403"/>
              <a:ext cx="752255" cy="49567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(9 – 12)</a:t>
              </a:r>
            </a:p>
          </p:txBody>
        </p:sp>
        <p:sp>
          <p:nvSpPr>
            <p:cNvPr id="99" name="Rectangle 98">
              <a:extLst>
                <a:ext uri="{FF2B5EF4-FFF2-40B4-BE49-F238E27FC236}">
                  <a16:creationId xmlns:a16="http://schemas.microsoft.com/office/drawing/2014/main" id="{C653F94E-DCE0-4E07-A0B1-DC1A6055202C}"/>
                </a:ext>
              </a:extLst>
            </p:cNvPr>
            <p:cNvSpPr/>
            <p:nvPr/>
          </p:nvSpPr>
          <p:spPr>
            <a:xfrm>
              <a:off x="10239374" y="3476688"/>
              <a:ext cx="339599" cy="273883"/>
            </a:xfrm>
            <a:prstGeom prst="rect">
              <a:avLst/>
            </a:prstGeom>
            <a:solidFill>
              <a:schemeClr val="accent3">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dirty="0">
                <a:ln>
                  <a:noFill/>
                </a:ln>
                <a:solidFill>
                  <a:srgbClr val="000000"/>
                </a:solidFill>
                <a:effectLst/>
                <a:uLnTx/>
                <a:uFillTx/>
                <a:latin typeface="Optima"/>
                <a:ea typeface="+mn-ea"/>
                <a:cs typeface="+mn-cs"/>
              </a:endParaRPr>
            </a:p>
          </p:txBody>
        </p:sp>
        <p:sp>
          <p:nvSpPr>
            <p:cNvPr id="100" name="TextBox 99">
              <a:extLst>
                <a:ext uri="{FF2B5EF4-FFF2-40B4-BE49-F238E27FC236}">
                  <a16:creationId xmlns:a16="http://schemas.microsoft.com/office/drawing/2014/main" id="{C78106E2-5924-456B-9D42-8B8E00F7F7B6}"/>
                </a:ext>
              </a:extLst>
            </p:cNvPr>
            <p:cNvSpPr txBox="1"/>
            <p:nvPr/>
          </p:nvSpPr>
          <p:spPr>
            <a:xfrm>
              <a:off x="10658500" y="4458557"/>
              <a:ext cx="752255" cy="495678"/>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Very 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(3 – 6)</a:t>
              </a:r>
            </a:p>
          </p:txBody>
        </p:sp>
        <p:grpSp>
          <p:nvGrpSpPr>
            <p:cNvPr id="101" name="Group 100">
              <a:extLst>
                <a:ext uri="{FF2B5EF4-FFF2-40B4-BE49-F238E27FC236}">
                  <a16:creationId xmlns:a16="http://schemas.microsoft.com/office/drawing/2014/main" id="{91D16EB6-DD06-41FE-9EDA-6127F0119643}"/>
                </a:ext>
              </a:extLst>
            </p:cNvPr>
            <p:cNvGrpSpPr/>
            <p:nvPr/>
          </p:nvGrpSpPr>
          <p:grpSpPr>
            <a:xfrm>
              <a:off x="10089462" y="5068947"/>
              <a:ext cx="1389125" cy="346976"/>
              <a:chOff x="8983029" y="5511565"/>
              <a:chExt cx="2237196" cy="419841"/>
            </a:xfrm>
          </p:grpSpPr>
          <p:sp>
            <p:nvSpPr>
              <p:cNvPr id="102" name="Oval 101">
                <a:extLst>
                  <a:ext uri="{FF2B5EF4-FFF2-40B4-BE49-F238E27FC236}">
                    <a16:creationId xmlns:a16="http://schemas.microsoft.com/office/drawing/2014/main" id="{10627E29-4E40-4B33-A8C7-9B624ED58F56}"/>
                  </a:ext>
                </a:extLst>
              </p:cNvPr>
              <p:cNvSpPr/>
              <p:nvPr/>
            </p:nvSpPr>
            <p:spPr>
              <a:xfrm>
                <a:off x="8983029" y="5525103"/>
                <a:ext cx="392019" cy="294530"/>
              </a:xfrm>
              <a:prstGeom prst="ellipse">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Tahoma" panose="020B0604030504040204" pitchFamily="34" charset="0"/>
                    <a:ea typeface="Tahoma" panose="020B0604030504040204" pitchFamily="34" charset="0"/>
                    <a:cs typeface="Tahoma" panose="020B0604030504040204" pitchFamily="34" charset="0"/>
                  </a:rPr>
                  <a:t>#</a:t>
                </a:r>
              </a:p>
            </p:txBody>
          </p:sp>
          <p:sp>
            <p:nvSpPr>
              <p:cNvPr id="103" name="TextBox 102">
                <a:extLst>
                  <a:ext uri="{FF2B5EF4-FFF2-40B4-BE49-F238E27FC236}">
                    <a16:creationId xmlns:a16="http://schemas.microsoft.com/office/drawing/2014/main" id="{47FC601F-BB48-4F33-BBC0-F8B7A7C58806}"/>
                  </a:ext>
                </a:extLst>
              </p:cNvPr>
              <p:cNvSpPr txBox="1"/>
              <p:nvPr/>
            </p:nvSpPr>
            <p:spPr>
              <a:xfrm>
                <a:off x="9279718" y="5511565"/>
                <a:ext cx="1940507" cy="4198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Identified Risks</a:t>
                </a:r>
              </a:p>
            </p:txBody>
          </p:sp>
        </p:grpSp>
      </p:grpSp>
      <p:grpSp>
        <p:nvGrpSpPr>
          <p:cNvPr id="4" name="Group 3">
            <a:extLst>
              <a:ext uri="{FF2B5EF4-FFF2-40B4-BE49-F238E27FC236}">
                <a16:creationId xmlns:a16="http://schemas.microsoft.com/office/drawing/2014/main" id="{FB0EBFA6-D523-41DD-871D-F1A1C6650FA3}"/>
              </a:ext>
            </a:extLst>
          </p:cNvPr>
          <p:cNvGrpSpPr/>
          <p:nvPr/>
        </p:nvGrpSpPr>
        <p:grpSpPr>
          <a:xfrm>
            <a:off x="3374460" y="1588801"/>
            <a:ext cx="2831960" cy="4498962"/>
            <a:chOff x="1462211" y="1933136"/>
            <a:chExt cx="2976419" cy="4178701"/>
          </a:xfrm>
        </p:grpSpPr>
        <p:sp>
          <p:nvSpPr>
            <p:cNvPr id="104" name="Rectangle 103">
              <a:extLst>
                <a:ext uri="{FF2B5EF4-FFF2-40B4-BE49-F238E27FC236}">
                  <a16:creationId xmlns:a16="http://schemas.microsoft.com/office/drawing/2014/main" id="{62192E3A-8A0B-4668-BC03-D60E84C315DB}"/>
                </a:ext>
              </a:extLst>
            </p:cNvPr>
            <p:cNvSpPr/>
            <p:nvPr/>
          </p:nvSpPr>
          <p:spPr>
            <a:xfrm>
              <a:off x="1464111" y="1933139"/>
              <a:ext cx="1442975" cy="28586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8080">
                      <a:lumMod val="50000"/>
                    </a:srgbClr>
                  </a:solidFill>
                  <a:effectLst/>
                  <a:uLnTx/>
                  <a:uFillTx/>
                  <a:latin typeface="Calibri" panose="020F0502020204030204"/>
                  <a:ea typeface="Tahoma" panose="020B0604030504040204" pitchFamily="34" charset="0"/>
                  <a:cs typeface="Tahoma" panose="020B0604030504040204" pitchFamily="34" charset="0"/>
                </a:rPr>
                <a:t>Likelihood Scale</a:t>
              </a:r>
            </a:p>
          </p:txBody>
        </p:sp>
        <p:sp>
          <p:nvSpPr>
            <p:cNvPr id="105" name="Rectangle 104">
              <a:extLst>
                <a:ext uri="{FF2B5EF4-FFF2-40B4-BE49-F238E27FC236}">
                  <a16:creationId xmlns:a16="http://schemas.microsoft.com/office/drawing/2014/main" id="{D00D2336-DDA6-4776-BAFF-9D18D0B47E08}"/>
                </a:ext>
              </a:extLst>
            </p:cNvPr>
            <p:cNvSpPr/>
            <p:nvPr/>
          </p:nvSpPr>
          <p:spPr>
            <a:xfrm>
              <a:off x="2882574" y="1933136"/>
              <a:ext cx="1556056" cy="28586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808080">
                      <a:lumMod val="50000"/>
                    </a:srgbClr>
                  </a:solidFill>
                  <a:effectLst/>
                  <a:uLnTx/>
                  <a:uFillTx/>
                  <a:latin typeface="Calibri" panose="020F0502020204030204"/>
                  <a:ea typeface="Tahoma" panose="020B0604030504040204" pitchFamily="34" charset="0"/>
                  <a:cs typeface="Tahoma" panose="020B0604030504040204" pitchFamily="34" charset="0"/>
                </a:rPr>
                <a:t>Scoring Rationale</a:t>
              </a:r>
            </a:p>
          </p:txBody>
        </p:sp>
        <p:sp>
          <p:nvSpPr>
            <p:cNvPr id="106" name="Rectangle 105">
              <a:extLst>
                <a:ext uri="{FF2B5EF4-FFF2-40B4-BE49-F238E27FC236}">
                  <a16:creationId xmlns:a16="http://schemas.microsoft.com/office/drawing/2014/main" id="{12E35452-DD31-4342-88A9-6E54566D5BB9}"/>
                </a:ext>
              </a:extLst>
            </p:cNvPr>
            <p:cNvSpPr/>
            <p:nvPr/>
          </p:nvSpPr>
          <p:spPr>
            <a:xfrm>
              <a:off x="3006745" y="2293069"/>
              <a:ext cx="1307712" cy="652007"/>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91440" rtlCol="0" fromWordArt="0" anchor="ctr" anchorCtr="0" forceAA="0" compatLnSpc="1">
              <a:prstTxWarp prst="textNoShape">
                <a:avLst/>
              </a:prstTxWarp>
              <a:noAutofit/>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Tahoma" panose="020B0604030504040204" pitchFamily="34" charset="0"/>
                  <a:cs typeface="Tahoma" panose="020B0604030504040204" pitchFamily="34" charset="0"/>
                </a:rPr>
                <a:t>99% chance of occurring in one year</a:t>
              </a:r>
            </a:p>
          </p:txBody>
        </p:sp>
        <p:sp>
          <p:nvSpPr>
            <p:cNvPr id="107" name="Rectangle 106">
              <a:extLst>
                <a:ext uri="{FF2B5EF4-FFF2-40B4-BE49-F238E27FC236}">
                  <a16:creationId xmlns:a16="http://schemas.microsoft.com/office/drawing/2014/main" id="{531BC642-B167-4AE5-A95C-67835199BEE8}"/>
                </a:ext>
              </a:extLst>
            </p:cNvPr>
            <p:cNvSpPr/>
            <p:nvPr/>
          </p:nvSpPr>
          <p:spPr>
            <a:xfrm>
              <a:off x="3006745" y="3071275"/>
              <a:ext cx="1307712" cy="652007"/>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91440" rtlCol="0" fromWordArt="0" anchor="ctr" anchorCtr="0" forceAA="0" compatLnSpc="1">
              <a:prstTxWarp prst="textNoShape">
                <a:avLst/>
              </a:prstTxWarp>
              <a:noAutofit/>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Tahoma" panose="020B0604030504040204" pitchFamily="34" charset="0"/>
                  <a:cs typeface="Tahoma" panose="020B0604030504040204" pitchFamily="34" charset="0"/>
                </a:rPr>
                <a:t>50% chance of occurring in one year</a:t>
              </a:r>
            </a:p>
          </p:txBody>
        </p:sp>
        <p:sp>
          <p:nvSpPr>
            <p:cNvPr id="108" name="Rectangle 107">
              <a:extLst>
                <a:ext uri="{FF2B5EF4-FFF2-40B4-BE49-F238E27FC236}">
                  <a16:creationId xmlns:a16="http://schemas.microsoft.com/office/drawing/2014/main" id="{B9A72594-6625-4BB7-811A-D215BD7181A7}"/>
                </a:ext>
              </a:extLst>
            </p:cNvPr>
            <p:cNvSpPr/>
            <p:nvPr/>
          </p:nvSpPr>
          <p:spPr>
            <a:xfrm>
              <a:off x="3006745" y="3849480"/>
              <a:ext cx="1307712" cy="652007"/>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91440" rtlCol="0" fromWordArt="0" anchor="ctr" anchorCtr="0" forceAA="0" compatLnSpc="1">
              <a:prstTxWarp prst="textNoShape">
                <a:avLst/>
              </a:prstTxWarp>
              <a:noAutofit/>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Tahoma" panose="020B0604030504040204" pitchFamily="34" charset="0"/>
                  <a:cs typeface="Tahoma" panose="020B0604030504040204" pitchFamily="34" charset="0"/>
                </a:rPr>
                <a:t>10% chance of occurring in one year</a:t>
              </a:r>
            </a:p>
          </p:txBody>
        </p:sp>
        <p:sp>
          <p:nvSpPr>
            <p:cNvPr id="109" name="Rectangle 108">
              <a:extLst>
                <a:ext uri="{FF2B5EF4-FFF2-40B4-BE49-F238E27FC236}">
                  <a16:creationId xmlns:a16="http://schemas.microsoft.com/office/drawing/2014/main" id="{DE3DA144-A87A-4E11-BE63-32FDDA12FE95}"/>
                </a:ext>
              </a:extLst>
            </p:cNvPr>
            <p:cNvSpPr/>
            <p:nvPr/>
          </p:nvSpPr>
          <p:spPr>
            <a:xfrm>
              <a:off x="3006745" y="4627686"/>
              <a:ext cx="1307712" cy="652007"/>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9144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Tahoma" panose="020B0604030504040204" pitchFamily="34" charset="0"/>
                  <a:cs typeface="Tahoma" panose="020B0604030504040204" pitchFamily="34" charset="0"/>
                </a:rPr>
                <a:t>1% chance of occurring in one year</a:t>
              </a:r>
            </a:p>
          </p:txBody>
        </p:sp>
        <p:sp>
          <p:nvSpPr>
            <p:cNvPr id="110" name="Rectangle 109">
              <a:extLst>
                <a:ext uri="{FF2B5EF4-FFF2-40B4-BE49-F238E27FC236}">
                  <a16:creationId xmlns:a16="http://schemas.microsoft.com/office/drawing/2014/main" id="{DB0B82D8-0DA7-42F9-B09A-40EA25B5F680}"/>
                </a:ext>
              </a:extLst>
            </p:cNvPr>
            <p:cNvSpPr/>
            <p:nvPr/>
          </p:nvSpPr>
          <p:spPr>
            <a:xfrm>
              <a:off x="3006745" y="5405893"/>
              <a:ext cx="1307712" cy="652007"/>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91440" rtlCol="0" fromWordArt="0" anchor="ctr" anchorCtr="0" forceAA="0" compatLnSpc="1">
              <a:prstTxWarp prst="textNoShape">
                <a:avLst/>
              </a:prstTxWarp>
              <a:noAutofit/>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Tahoma" panose="020B0604030504040204" pitchFamily="34" charset="0"/>
                  <a:cs typeface="Tahoma" panose="020B0604030504040204" pitchFamily="34" charset="0"/>
                </a:rPr>
                <a:t>0.1% chance or less of occurring in one year</a:t>
              </a:r>
            </a:p>
          </p:txBody>
        </p:sp>
        <p:pic>
          <p:nvPicPr>
            <p:cNvPr id="111" name="Picture 110">
              <a:extLst>
                <a:ext uri="{FF2B5EF4-FFF2-40B4-BE49-F238E27FC236}">
                  <a16:creationId xmlns:a16="http://schemas.microsoft.com/office/drawing/2014/main" id="{5341C6AE-5814-46A7-A9D4-646F2BCBE540}"/>
                </a:ext>
              </a:extLst>
            </p:cNvPr>
            <p:cNvPicPr>
              <a:picLocks/>
            </p:cNvPicPr>
            <p:nvPr/>
          </p:nvPicPr>
          <p:blipFill>
            <a:blip r:embed="rId6"/>
            <a:stretch>
              <a:fillRect/>
            </a:stretch>
          </p:blipFill>
          <p:spPr>
            <a:xfrm>
              <a:off x="1495018" y="2245115"/>
              <a:ext cx="1413778" cy="3866722"/>
            </a:xfrm>
            <a:prstGeom prst="rect">
              <a:avLst/>
            </a:prstGeom>
          </p:spPr>
        </p:pic>
        <p:sp>
          <p:nvSpPr>
            <p:cNvPr id="112" name="TextBox 111">
              <a:extLst>
                <a:ext uri="{FF2B5EF4-FFF2-40B4-BE49-F238E27FC236}">
                  <a16:creationId xmlns:a16="http://schemas.microsoft.com/office/drawing/2014/main" id="{C534B812-2BFD-416E-9604-487750089862}"/>
                </a:ext>
              </a:extLst>
            </p:cNvPr>
            <p:cNvSpPr txBox="1"/>
            <p:nvPr/>
          </p:nvSpPr>
          <p:spPr>
            <a:xfrm>
              <a:off x="1462211" y="3243390"/>
              <a:ext cx="60465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High</a:t>
              </a:r>
            </a:p>
          </p:txBody>
        </p:sp>
        <p:sp>
          <p:nvSpPr>
            <p:cNvPr id="113" name="TextBox 112">
              <a:extLst>
                <a:ext uri="{FF2B5EF4-FFF2-40B4-BE49-F238E27FC236}">
                  <a16:creationId xmlns:a16="http://schemas.microsoft.com/office/drawing/2014/main" id="{B4A285E0-DBBE-4D2E-9B92-DBBE3563F178}"/>
                </a:ext>
              </a:extLst>
            </p:cNvPr>
            <p:cNvSpPr txBox="1"/>
            <p:nvPr/>
          </p:nvSpPr>
          <p:spPr>
            <a:xfrm>
              <a:off x="1462211" y="4021595"/>
              <a:ext cx="90601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Medium</a:t>
              </a:r>
            </a:p>
          </p:txBody>
        </p:sp>
        <p:sp>
          <p:nvSpPr>
            <p:cNvPr id="114" name="TextBox 113">
              <a:extLst>
                <a:ext uri="{FF2B5EF4-FFF2-40B4-BE49-F238E27FC236}">
                  <a16:creationId xmlns:a16="http://schemas.microsoft.com/office/drawing/2014/main" id="{72EE2CAF-8699-4574-9C38-0DB2649E5537}"/>
                </a:ext>
              </a:extLst>
            </p:cNvPr>
            <p:cNvSpPr txBox="1"/>
            <p:nvPr/>
          </p:nvSpPr>
          <p:spPr>
            <a:xfrm>
              <a:off x="1462211" y="4799801"/>
              <a:ext cx="55816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Low</a:t>
              </a:r>
            </a:p>
          </p:txBody>
        </p:sp>
        <p:sp>
          <p:nvSpPr>
            <p:cNvPr id="115" name="TextBox 114">
              <a:extLst>
                <a:ext uri="{FF2B5EF4-FFF2-40B4-BE49-F238E27FC236}">
                  <a16:creationId xmlns:a16="http://schemas.microsoft.com/office/drawing/2014/main" id="{192F967C-311E-498C-938D-9C4DB6A27557}"/>
                </a:ext>
              </a:extLst>
            </p:cNvPr>
            <p:cNvSpPr txBox="1"/>
            <p:nvPr/>
          </p:nvSpPr>
          <p:spPr>
            <a:xfrm>
              <a:off x="1462211" y="5578008"/>
              <a:ext cx="107433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Very Low </a:t>
              </a:r>
            </a:p>
          </p:txBody>
        </p:sp>
        <p:sp>
          <p:nvSpPr>
            <p:cNvPr id="116" name="TextBox 115">
              <a:extLst>
                <a:ext uri="{FF2B5EF4-FFF2-40B4-BE49-F238E27FC236}">
                  <a16:creationId xmlns:a16="http://schemas.microsoft.com/office/drawing/2014/main" id="{E6EBF7BA-0979-4143-ADB3-65692AC42BB6}"/>
                </a:ext>
              </a:extLst>
            </p:cNvPr>
            <p:cNvSpPr txBox="1"/>
            <p:nvPr/>
          </p:nvSpPr>
          <p:spPr>
            <a:xfrm>
              <a:off x="1462211" y="2465184"/>
              <a:ext cx="116798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Very High </a:t>
              </a:r>
            </a:p>
          </p:txBody>
        </p:sp>
        <p:sp>
          <p:nvSpPr>
            <p:cNvPr id="117" name="TextBox 116">
              <a:extLst>
                <a:ext uri="{FF2B5EF4-FFF2-40B4-BE49-F238E27FC236}">
                  <a16:creationId xmlns:a16="http://schemas.microsoft.com/office/drawing/2014/main" id="{D7FA4C73-5773-4C23-A261-680A86C5A397}"/>
                </a:ext>
              </a:extLst>
            </p:cNvPr>
            <p:cNvSpPr txBox="1"/>
            <p:nvPr/>
          </p:nvSpPr>
          <p:spPr>
            <a:xfrm>
              <a:off x="2500905" y="2465184"/>
              <a:ext cx="4619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(5)</a:t>
              </a:r>
            </a:p>
          </p:txBody>
        </p:sp>
        <p:sp>
          <p:nvSpPr>
            <p:cNvPr id="118" name="TextBox 117">
              <a:extLst>
                <a:ext uri="{FF2B5EF4-FFF2-40B4-BE49-F238E27FC236}">
                  <a16:creationId xmlns:a16="http://schemas.microsoft.com/office/drawing/2014/main" id="{BB884D4A-E0FA-41C0-8A88-784BD485D8BD}"/>
                </a:ext>
              </a:extLst>
            </p:cNvPr>
            <p:cNvSpPr txBox="1"/>
            <p:nvPr/>
          </p:nvSpPr>
          <p:spPr>
            <a:xfrm>
              <a:off x="2500905" y="3243390"/>
              <a:ext cx="4619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(4)</a:t>
              </a:r>
            </a:p>
          </p:txBody>
        </p:sp>
        <p:sp>
          <p:nvSpPr>
            <p:cNvPr id="119" name="TextBox 118">
              <a:extLst>
                <a:ext uri="{FF2B5EF4-FFF2-40B4-BE49-F238E27FC236}">
                  <a16:creationId xmlns:a16="http://schemas.microsoft.com/office/drawing/2014/main" id="{6619E348-017B-44AA-936A-F74F082274F1}"/>
                </a:ext>
              </a:extLst>
            </p:cNvPr>
            <p:cNvSpPr txBox="1"/>
            <p:nvPr/>
          </p:nvSpPr>
          <p:spPr>
            <a:xfrm>
              <a:off x="2500905" y="4021595"/>
              <a:ext cx="4619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(3)</a:t>
              </a:r>
            </a:p>
          </p:txBody>
        </p:sp>
        <p:sp>
          <p:nvSpPr>
            <p:cNvPr id="120" name="TextBox 119">
              <a:extLst>
                <a:ext uri="{FF2B5EF4-FFF2-40B4-BE49-F238E27FC236}">
                  <a16:creationId xmlns:a16="http://schemas.microsoft.com/office/drawing/2014/main" id="{98F601E5-4345-4E2B-BACC-9637C2BB78B7}"/>
                </a:ext>
              </a:extLst>
            </p:cNvPr>
            <p:cNvSpPr txBox="1"/>
            <p:nvPr/>
          </p:nvSpPr>
          <p:spPr>
            <a:xfrm>
              <a:off x="2500905" y="4799801"/>
              <a:ext cx="4619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(2)</a:t>
              </a:r>
            </a:p>
          </p:txBody>
        </p:sp>
        <p:sp>
          <p:nvSpPr>
            <p:cNvPr id="121" name="TextBox 120">
              <a:extLst>
                <a:ext uri="{FF2B5EF4-FFF2-40B4-BE49-F238E27FC236}">
                  <a16:creationId xmlns:a16="http://schemas.microsoft.com/office/drawing/2014/main" id="{883C55C8-3A05-4584-8E89-18C92FA947DF}"/>
                </a:ext>
              </a:extLst>
            </p:cNvPr>
            <p:cNvSpPr txBox="1"/>
            <p:nvPr/>
          </p:nvSpPr>
          <p:spPr>
            <a:xfrm>
              <a:off x="2500905" y="5578008"/>
              <a:ext cx="4619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a:t>
              </a:r>
            </a:p>
          </p:txBody>
        </p:sp>
      </p:grpSp>
      <p:sp>
        <p:nvSpPr>
          <p:cNvPr id="170" name="TextBox 169">
            <a:extLst>
              <a:ext uri="{FF2B5EF4-FFF2-40B4-BE49-F238E27FC236}">
                <a16:creationId xmlns:a16="http://schemas.microsoft.com/office/drawing/2014/main" id="{606C2DDB-01A2-4A48-8020-7B7E3A77AAB9}"/>
              </a:ext>
            </a:extLst>
          </p:cNvPr>
          <p:cNvSpPr txBox="1"/>
          <p:nvPr/>
        </p:nvSpPr>
        <p:spPr>
          <a:xfrm>
            <a:off x="1502481" y="5581395"/>
            <a:ext cx="548137"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grpSp>
        <p:nvGrpSpPr>
          <p:cNvPr id="12" name="Group 11">
            <a:extLst>
              <a:ext uri="{FF2B5EF4-FFF2-40B4-BE49-F238E27FC236}">
                <a16:creationId xmlns:a16="http://schemas.microsoft.com/office/drawing/2014/main" id="{0F384953-316B-4CCB-9FF4-585DBD937A3A}"/>
              </a:ext>
            </a:extLst>
          </p:cNvPr>
          <p:cNvGrpSpPr/>
          <p:nvPr/>
        </p:nvGrpSpPr>
        <p:grpSpPr>
          <a:xfrm>
            <a:off x="820641" y="2474535"/>
            <a:ext cx="1902590" cy="363022"/>
            <a:chOff x="820641" y="2570583"/>
            <a:chExt cx="1902590" cy="363022"/>
          </a:xfrm>
        </p:grpSpPr>
        <p:sp>
          <p:nvSpPr>
            <p:cNvPr id="172" name="Rectangle 171">
              <a:extLst>
                <a:ext uri="{FF2B5EF4-FFF2-40B4-BE49-F238E27FC236}">
                  <a16:creationId xmlns:a16="http://schemas.microsoft.com/office/drawing/2014/main" id="{3BFA5987-9178-4F1B-8BB8-D14A3C0B2077}"/>
                </a:ext>
              </a:extLst>
            </p:cNvPr>
            <p:cNvSpPr/>
            <p:nvPr/>
          </p:nvSpPr>
          <p:spPr>
            <a:xfrm>
              <a:off x="1078727" y="2570583"/>
              <a:ext cx="1644504" cy="363022"/>
            </a:xfrm>
            <a:prstGeom prst="rect">
              <a:avLst/>
            </a:prstGeom>
            <a:solidFill>
              <a:srgbClr val="DEE5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Password Theft</a:t>
              </a:r>
            </a:p>
          </p:txBody>
        </p:sp>
        <p:sp>
          <p:nvSpPr>
            <p:cNvPr id="182" name="Rectangle 181">
              <a:extLst>
                <a:ext uri="{FF2B5EF4-FFF2-40B4-BE49-F238E27FC236}">
                  <a16:creationId xmlns:a16="http://schemas.microsoft.com/office/drawing/2014/main" id="{51D44C5B-46CA-447A-B5D0-291E136B5095}"/>
                </a:ext>
              </a:extLst>
            </p:cNvPr>
            <p:cNvSpPr/>
            <p:nvPr/>
          </p:nvSpPr>
          <p:spPr>
            <a:xfrm>
              <a:off x="820641" y="2570583"/>
              <a:ext cx="234929" cy="3630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grpSp>
      <p:grpSp>
        <p:nvGrpSpPr>
          <p:cNvPr id="13" name="Group 12">
            <a:extLst>
              <a:ext uri="{FF2B5EF4-FFF2-40B4-BE49-F238E27FC236}">
                <a16:creationId xmlns:a16="http://schemas.microsoft.com/office/drawing/2014/main" id="{5AD75930-5365-4FA8-B544-5D932CEEEFDD}"/>
              </a:ext>
            </a:extLst>
          </p:cNvPr>
          <p:cNvGrpSpPr/>
          <p:nvPr/>
        </p:nvGrpSpPr>
        <p:grpSpPr>
          <a:xfrm>
            <a:off x="820641" y="1992764"/>
            <a:ext cx="1902590" cy="363022"/>
            <a:chOff x="820641" y="2036309"/>
            <a:chExt cx="1902590" cy="363022"/>
          </a:xfrm>
        </p:grpSpPr>
        <p:sp>
          <p:nvSpPr>
            <p:cNvPr id="171" name="Rectangle 170">
              <a:extLst>
                <a:ext uri="{FF2B5EF4-FFF2-40B4-BE49-F238E27FC236}">
                  <a16:creationId xmlns:a16="http://schemas.microsoft.com/office/drawing/2014/main" id="{A1F9BF5B-965E-44AC-BD24-86F4015FC93F}"/>
                </a:ext>
              </a:extLst>
            </p:cNvPr>
            <p:cNvSpPr/>
            <p:nvPr/>
          </p:nvSpPr>
          <p:spPr>
            <a:xfrm>
              <a:off x="820641" y="2036309"/>
              <a:ext cx="234929" cy="3630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183" name="Rectangle 182">
              <a:extLst>
                <a:ext uri="{FF2B5EF4-FFF2-40B4-BE49-F238E27FC236}">
                  <a16:creationId xmlns:a16="http://schemas.microsoft.com/office/drawing/2014/main" id="{8D38192C-4282-48EF-9277-2D0A7D293377}"/>
                </a:ext>
              </a:extLst>
            </p:cNvPr>
            <p:cNvSpPr/>
            <p:nvPr/>
          </p:nvSpPr>
          <p:spPr>
            <a:xfrm>
              <a:off x="1078727" y="2036309"/>
              <a:ext cx="1644504" cy="363022"/>
            </a:xfrm>
            <a:prstGeom prst="rect">
              <a:avLst/>
            </a:prstGeom>
            <a:solidFill>
              <a:srgbClr val="DEE5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Malware</a:t>
              </a:r>
            </a:p>
          </p:txBody>
        </p:sp>
      </p:grpSp>
      <p:grpSp>
        <p:nvGrpSpPr>
          <p:cNvPr id="11" name="Group 10">
            <a:extLst>
              <a:ext uri="{FF2B5EF4-FFF2-40B4-BE49-F238E27FC236}">
                <a16:creationId xmlns:a16="http://schemas.microsoft.com/office/drawing/2014/main" id="{DEC29C42-677C-4CD2-9491-8CCF0E02CE18}"/>
              </a:ext>
            </a:extLst>
          </p:cNvPr>
          <p:cNvGrpSpPr/>
          <p:nvPr/>
        </p:nvGrpSpPr>
        <p:grpSpPr>
          <a:xfrm>
            <a:off x="820641" y="2956306"/>
            <a:ext cx="1902590" cy="363022"/>
            <a:chOff x="820641" y="3104857"/>
            <a:chExt cx="1902590" cy="363022"/>
          </a:xfrm>
        </p:grpSpPr>
        <p:sp>
          <p:nvSpPr>
            <p:cNvPr id="185" name="Rectangle 184">
              <a:extLst>
                <a:ext uri="{FF2B5EF4-FFF2-40B4-BE49-F238E27FC236}">
                  <a16:creationId xmlns:a16="http://schemas.microsoft.com/office/drawing/2014/main" id="{8EEA8015-FECC-4685-8C41-1737E9C8A56A}"/>
                </a:ext>
              </a:extLst>
            </p:cNvPr>
            <p:cNvSpPr/>
            <p:nvPr/>
          </p:nvSpPr>
          <p:spPr>
            <a:xfrm>
              <a:off x="820641" y="3104857"/>
              <a:ext cx="234929" cy="3630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186" name="Rectangle 185">
              <a:extLst>
                <a:ext uri="{FF2B5EF4-FFF2-40B4-BE49-F238E27FC236}">
                  <a16:creationId xmlns:a16="http://schemas.microsoft.com/office/drawing/2014/main" id="{E0C18EE3-B15D-4C5D-9531-11CEC3C7B797}"/>
                </a:ext>
              </a:extLst>
            </p:cNvPr>
            <p:cNvSpPr/>
            <p:nvPr/>
          </p:nvSpPr>
          <p:spPr>
            <a:xfrm>
              <a:off x="1078727" y="3104857"/>
              <a:ext cx="1644504" cy="363022"/>
            </a:xfrm>
            <a:prstGeom prst="rect">
              <a:avLst/>
            </a:prstGeom>
            <a:solidFill>
              <a:srgbClr val="DEE5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Traffic Interception</a:t>
              </a:r>
            </a:p>
          </p:txBody>
        </p:sp>
      </p:grpSp>
      <p:grpSp>
        <p:nvGrpSpPr>
          <p:cNvPr id="10" name="Group 9">
            <a:extLst>
              <a:ext uri="{FF2B5EF4-FFF2-40B4-BE49-F238E27FC236}">
                <a16:creationId xmlns:a16="http://schemas.microsoft.com/office/drawing/2014/main" id="{6EABFBE2-5063-4819-99A6-4E68D6957BFC}"/>
              </a:ext>
            </a:extLst>
          </p:cNvPr>
          <p:cNvGrpSpPr/>
          <p:nvPr/>
        </p:nvGrpSpPr>
        <p:grpSpPr>
          <a:xfrm>
            <a:off x="820641" y="3438077"/>
            <a:ext cx="1902590" cy="363022"/>
            <a:chOff x="820641" y="3639131"/>
            <a:chExt cx="1902590" cy="363022"/>
          </a:xfrm>
        </p:grpSpPr>
        <p:sp>
          <p:nvSpPr>
            <p:cNvPr id="188" name="Rectangle 187">
              <a:extLst>
                <a:ext uri="{FF2B5EF4-FFF2-40B4-BE49-F238E27FC236}">
                  <a16:creationId xmlns:a16="http://schemas.microsoft.com/office/drawing/2014/main" id="{8BC8BB27-BABA-46D6-BF0D-06D3B1C05343}"/>
                </a:ext>
              </a:extLst>
            </p:cNvPr>
            <p:cNvSpPr/>
            <p:nvPr/>
          </p:nvSpPr>
          <p:spPr>
            <a:xfrm>
              <a:off x="820641" y="3639131"/>
              <a:ext cx="234929" cy="3630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189" name="Rectangle 188">
              <a:extLst>
                <a:ext uri="{FF2B5EF4-FFF2-40B4-BE49-F238E27FC236}">
                  <a16:creationId xmlns:a16="http://schemas.microsoft.com/office/drawing/2014/main" id="{8B96BE7F-0159-4B11-8906-369FF2755FA9}"/>
                </a:ext>
              </a:extLst>
            </p:cNvPr>
            <p:cNvSpPr/>
            <p:nvPr/>
          </p:nvSpPr>
          <p:spPr>
            <a:xfrm>
              <a:off x="1078727" y="3639131"/>
              <a:ext cx="1644504" cy="363022"/>
            </a:xfrm>
            <a:prstGeom prst="rect">
              <a:avLst/>
            </a:prstGeom>
            <a:solidFill>
              <a:srgbClr val="DEE5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Phishing Attacks</a:t>
              </a:r>
            </a:p>
          </p:txBody>
        </p:sp>
      </p:grpSp>
      <p:grpSp>
        <p:nvGrpSpPr>
          <p:cNvPr id="9" name="Group 8">
            <a:extLst>
              <a:ext uri="{FF2B5EF4-FFF2-40B4-BE49-F238E27FC236}">
                <a16:creationId xmlns:a16="http://schemas.microsoft.com/office/drawing/2014/main" id="{2C6E2724-9174-48DD-A08F-C391E0AB8869}"/>
              </a:ext>
            </a:extLst>
          </p:cNvPr>
          <p:cNvGrpSpPr/>
          <p:nvPr/>
        </p:nvGrpSpPr>
        <p:grpSpPr>
          <a:xfrm>
            <a:off x="820641" y="3919848"/>
            <a:ext cx="1902590" cy="363022"/>
            <a:chOff x="820641" y="4173405"/>
            <a:chExt cx="1902590" cy="363022"/>
          </a:xfrm>
        </p:grpSpPr>
        <p:sp>
          <p:nvSpPr>
            <p:cNvPr id="191" name="Rectangle 190">
              <a:extLst>
                <a:ext uri="{FF2B5EF4-FFF2-40B4-BE49-F238E27FC236}">
                  <a16:creationId xmlns:a16="http://schemas.microsoft.com/office/drawing/2014/main" id="{FC8998A7-262A-4076-A07D-B54EF2A3F0B8}"/>
                </a:ext>
              </a:extLst>
            </p:cNvPr>
            <p:cNvSpPr/>
            <p:nvPr/>
          </p:nvSpPr>
          <p:spPr>
            <a:xfrm>
              <a:off x="820641" y="4173405"/>
              <a:ext cx="234929" cy="3630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5</a:t>
              </a:r>
            </a:p>
          </p:txBody>
        </p:sp>
        <p:sp>
          <p:nvSpPr>
            <p:cNvPr id="192" name="Rectangle 191">
              <a:extLst>
                <a:ext uri="{FF2B5EF4-FFF2-40B4-BE49-F238E27FC236}">
                  <a16:creationId xmlns:a16="http://schemas.microsoft.com/office/drawing/2014/main" id="{A09F1CB7-DEBD-4BA6-BB61-38A9746039B8}"/>
                </a:ext>
              </a:extLst>
            </p:cNvPr>
            <p:cNvSpPr/>
            <p:nvPr/>
          </p:nvSpPr>
          <p:spPr>
            <a:xfrm>
              <a:off x="1078727" y="4173405"/>
              <a:ext cx="1644504" cy="363022"/>
            </a:xfrm>
            <a:prstGeom prst="rect">
              <a:avLst/>
            </a:prstGeom>
            <a:solidFill>
              <a:srgbClr val="DEE5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DDoS</a:t>
              </a:r>
            </a:p>
          </p:txBody>
        </p:sp>
      </p:grpSp>
      <p:grpSp>
        <p:nvGrpSpPr>
          <p:cNvPr id="8" name="Group 7">
            <a:extLst>
              <a:ext uri="{FF2B5EF4-FFF2-40B4-BE49-F238E27FC236}">
                <a16:creationId xmlns:a16="http://schemas.microsoft.com/office/drawing/2014/main" id="{2A697276-A1D9-4911-877C-F55B8C0CE0EE}"/>
              </a:ext>
            </a:extLst>
          </p:cNvPr>
          <p:cNvGrpSpPr/>
          <p:nvPr/>
        </p:nvGrpSpPr>
        <p:grpSpPr>
          <a:xfrm>
            <a:off x="820641" y="4401619"/>
            <a:ext cx="1902590" cy="363022"/>
            <a:chOff x="820641" y="4707679"/>
            <a:chExt cx="1902590" cy="363022"/>
          </a:xfrm>
        </p:grpSpPr>
        <p:sp>
          <p:nvSpPr>
            <p:cNvPr id="194" name="Rectangle 193">
              <a:extLst>
                <a:ext uri="{FF2B5EF4-FFF2-40B4-BE49-F238E27FC236}">
                  <a16:creationId xmlns:a16="http://schemas.microsoft.com/office/drawing/2014/main" id="{A868B918-7EFB-48DB-ACBC-EE7C1C6BC5AA}"/>
                </a:ext>
              </a:extLst>
            </p:cNvPr>
            <p:cNvSpPr/>
            <p:nvPr/>
          </p:nvSpPr>
          <p:spPr>
            <a:xfrm>
              <a:off x="820641" y="4707679"/>
              <a:ext cx="234929" cy="3630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6</a:t>
              </a:r>
            </a:p>
          </p:txBody>
        </p:sp>
        <p:sp>
          <p:nvSpPr>
            <p:cNvPr id="195" name="Rectangle 194">
              <a:extLst>
                <a:ext uri="{FF2B5EF4-FFF2-40B4-BE49-F238E27FC236}">
                  <a16:creationId xmlns:a16="http://schemas.microsoft.com/office/drawing/2014/main" id="{8BA1DFC3-3E3F-462B-BAE7-0D20B4468B67}"/>
                </a:ext>
              </a:extLst>
            </p:cNvPr>
            <p:cNvSpPr/>
            <p:nvPr/>
          </p:nvSpPr>
          <p:spPr>
            <a:xfrm>
              <a:off x="1078727" y="4707679"/>
              <a:ext cx="1644504" cy="363022"/>
            </a:xfrm>
            <a:prstGeom prst="rect">
              <a:avLst/>
            </a:prstGeom>
            <a:solidFill>
              <a:srgbClr val="DEE5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Cross Site Attack</a:t>
              </a:r>
            </a:p>
          </p:txBody>
        </p:sp>
      </p:grpSp>
      <p:grpSp>
        <p:nvGrpSpPr>
          <p:cNvPr id="7" name="Group 6">
            <a:extLst>
              <a:ext uri="{FF2B5EF4-FFF2-40B4-BE49-F238E27FC236}">
                <a16:creationId xmlns:a16="http://schemas.microsoft.com/office/drawing/2014/main" id="{EB4774B0-2C6E-40DB-BC88-0FAC4585F051}"/>
              </a:ext>
            </a:extLst>
          </p:cNvPr>
          <p:cNvGrpSpPr/>
          <p:nvPr/>
        </p:nvGrpSpPr>
        <p:grpSpPr>
          <a:xfrm>
            <a:off x="820641" y="4883390"/>
            <a:ext cx="1902590" cy="363022"/>
            <a:chOff x="820641" y="5241955"/>
            <a:chExt cx="1902590" cy="363022"/>
          </a:xfrm>
        </p:grpSpPr>
        <p:sp>
          <p:nvSpPr>
            <p:cNvPr id="197" name="Rectangle 196">
              <a:extLst>
                <a:ext uri="{FF2B5EF4-FFF2-40B4-BE49-F238E27FC236}">
                  <a16:creationId xmlns:a16="http://schemas.microsoft.com/office/drawing/2014/main" id="{8E8BB2F8-03BC-468C-8A75-C59E643122CD}"/>
                </a:ext>
              </a:extLst>
            </p:cNvPr>
            <p:cNvSpPr/>
            <p:nvPr/>
          </p:nvSpPr>
          <p:spPr>
            <a:xfrm>
              <a:off x="820641" y="5241955"/>
              <a:ext cx="234929" cy="3630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7</a:t>
              </a:r>
            </a:p>
          </p:txBody>
        </p:sp>
        <p:sp>
          <p:nvSpPr>
            <p:cNvPr id="198" name="Rectangle 197">
              <a:extLst>
                <a:ext uri="{FF2B5EF4-FFF2-40B4-BE49-F238E27FC236}">
                  <a16:creationId xmlns:a16="http://schemas.microsoft.com/office/drawing/2014/main" id="{01106FB1-FBE1-4C4B-9383-0932E180C755}"/>
                </a:ext>
              </a:extLst>
            </p:cNvPr>
            <p:cNvSpPr/>
            <p:nvPr/>
          </p:nvSpPr>
          <p:spPr>
            <a:xfrm>
              <a:off x="1078727" y="5241955"/>
              <a:ext cx="1644504" cy="363022"/>
            </a:xfrm>
            <a:prstGeom prst="rect">
              <a:avLst/>
            </a:prstGeom>
            <a:solidFill>
              <a:srgbClr val="DEE5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SQL Injection</a:t>
              </a:r>
            </a:p>
          </p:txBody>
        </p:sp>
      </p:grpSp>
      <p:grpSp>
        <p:nvGrpSpPr>
          <p:cNvPr id="3" name="Group 2">
            <a:extLst>
              <a:ext uri="{FF2B5EF4-FFF2-40B4-BE49-F238E27FC236}">
                <a16:creationId xmlns:a16="http://schemas.microsoft.com/office/drawing/2014/main" id="{F9B737A9-0BE8-4D44-8B5B-9101BFE104AD}"/>
              </a:ext>
            </a:extLst>
          </p:cNvPr>
          <p:cNvGrpSpPr/>
          <p:nvPr/>
        </p:nvGrpSpPr>
        <p:grpSpPr>
          <a:xfrm>
            <a:off x="820641" y="5365163"/>
            <a:ext cx="1902590" cy="363022"/>
            <a:chOff x="820641" y="5452253"/>
            <a:chExt cx="1902590" cy="363022"/>
          </a:xfrm>
        </p:grpSpPr>
        <p:sp>
          <p:nvSpPr>
            <p:cNvPr id="122" name="Rectangle 121">
              <a:extLst>
                <a:ext uri="{FF2B5EF4-FFF2-40B4-BE49-F238E27FC236}">
                  <a16:creationId xmlns:a16="http://schemas.microsoft.com/office/drawing/2014/main" id="{A8754A30-EA8D-441B-92BC-40863C498B4B}"/>
                </a:ext>
              </a:extLst>
            </p:cNvPr>
            <p:cNvSpPr/>
            <p:nvPr/>
          </p:nvSpPr>
          <p:spPr>
            <a:xfrm>
              <a:off x="820641" y="5452253"/>
              <a:ext cx="234929" cy="36302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Calibri" panose="020F0502020204030204"/>
                  <a:ea typeface="+mn-ea"/>
                  <a:cs typeface="+mn-cs"/>
                </a:rPr>
                <a:t>8</a:t>
              </a:r>
            </a:p>
          </p:txBody>
        </p:sp>
        <p:sp>
          <p:nvSpPr>
            <p:cNvPr id="123" name="Rectangle 122">
              <a:extLst>
                <a:ext uri="{FF2B5EF4-FFF2-40B4-BE49-F238E27FC236}">
                  <a16:creationId xmlns:a16="http://schemas.microsoft.com/office/drawing/2014/main" id="{0800AD1E-D79C-4187-9807-F20A86CAB417}"/>
                </a:ext>
              </a:extLst>
            </p:cNvPr>
            <p:cNvSpPr/>
            <p:nvPr/>
          </p:nvSpPr>
          <p:spPr>
            <a:xfrm>
              <a:off x="1078727" y="5452253"/>
              <a:ext cx="1644504" cy="363022"/>
            </a:xfrm>
            <a:prstGeom prst="rect">
              <a:avLst/>
            </a:prstGeom>
            <a:solidFill>
              <a:srgbClr val="DEE5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rPr>
                <a:t>Ransomware</a:t>
              </a:r>
            </a:p>
          </p:txBody>
        </p:sp>
      </p:grpSp>
      <p:sp>
        <p:nvSpPr>
          <p:cNvPr id="147" name="Footer Placeholder 2">
            <a:extLst>
              <a:ext uri="{FF2B5EF4-FFF2-40B4-BE49-F238E27FC236}">
                <a16:creationId xmlns:a16="http://schemas.microsoft.com/office/drawing/2014/main" id="{90ECF09D-8543-4A32-A607-E6C259954AC2}"/>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Executech,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164" name="Rectangle: Rounded Corners 163">
            <a:extLst>
              <a:ext uri="{FF2B5EF4-FFF2-40B4-BE49-F238E27FC236}">
                <a16:creationId xmlns:a16="http://schemas.microsoft.com/office/drawing/2014/main" id="{F7363836-2BFA-4F14-BA64-E6D1E78AC410}"/>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800" b="1" dirty="0">
                <a:solidFill>
                  <a:schemeClr val="bg1"/>
                </a:solidFill>
              </a:rPr>
              <a:t>1.4</a:t>
            </a:r>
          </a:p>
        </p:txBody>
      </p:sp>
      <p:sp>
        <p:nvSpPr>
          <p:cNvPr id="173" name="TextBox 172">
            <a:extLst>
              <a:ext uri="{FF2B5EF4-FFF2-40B4-BE49-F238E27FC236}">
                <a16:creationId xmlns:a16="http://schemas.microsoft.com/office/drawing/2014/main" id="{CBB68991-2077-4E85-A41F-66C09A0A2679}"/>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Assess Cybersecurity Threat landscape and Identify Potential Risks</a:t>
            </a:r>
          </a:p>
        </p:txBody>
      </p:sp>
      <p:sp>
        <p:nvSpPr>
          <p:cNvPr id="141" name="STAMP">
            <a:extLst>
              <a:ext uri="{FF2B5EF4-FFF2-40B4-BE49-F238E27FC236}">
                <a16:creationId xmlns:a16="http://schemas.microsoft.com/office/drawing/2014/main" id="{5033850D-4744-485D-B1B4-230A7ECE35DD}"/>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sp>
        <p:nvSpPr>
          <p:cNvPr id="138" name="Rectangle 137">
            <a:extLst>
              <a:ext uri="{FF2B5EF4-FFF2-40B4-BE49-F238E27FC236}">
                <a16:creationId xmlns:a16="http://schemas.microsoft.com/office/drawing/2014/main" id="{1EC6491F-579F-4856-8A30-AD0D39970C7E}"/>
              </a:ext>
            </a:extLst>
          </p:cNvPr>
          <p:cNvSpPr/>
          <p:nvPr/>
        </p:nvSpPr>
        <p:spPr bwMode="auto">
          <a:xfrm>
            <a:off x="806918" y="19453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431D8A91-E2E5-46DA-AE97-8466F2928DB6}"/>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0" name="Rectangle 139">
            <a:extLst>
              <a:ext uri="{FF2B5EF4-FFF2-40B4-BE49-F238E27FC236}">
                <a16:creationId xmlns:a16="http://schemas.microsoft.com/office/drawing/2014/main" id="{20805DA2-FD8D-461B-818C-AEE30C0A13BE}"/>
              </a:ext>
            </a:extLst>
          </p:cNvPr>
          <p:cNvSpPr/>
          <p:nvPr/>
        </p:nvSpPr>
        <p:spPr bwMode="auto">
          <a:xfrm>
            <a:off x="911592" y="68596"/>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2" name="Rectangle 141">
            <a:extLst>
              <a:ext uri="{FF2B5EF4-FFF2-40B4-BE49-F238E27FC236}">
                <a16:creationId xmlns:a16="http://schemas.microsoft.com/office/drawing/2014/main" id="{C4A7E373-A60D-46E8-87AB-732AB45CEC16}"/>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792E4C1D-EC56-46FB-AA18-EAF3BFC70BD0}"/>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4" name="Rectangle 143">
            <a:extLst>
              <a:ext uri="{FF2B5EF4-FFF2-40B4-BE49-F238E27FC236}">
                <a16:creationId xmlns:a16="http://schemas.microsoft.com/office/drawing/2014/main" id="{623745A4-5F63-4CF7-8B5F-D6C244A2395F}"/>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5" name="Rectangle 144">
            <a:extLst>
              <a:ext uri="{FF2B5EF4-FFF2-40B4-BE49-F238E27FC236}">
                <a16:creationId xmlns:a16="http://schemas.microsoft.com/office/drawing/2014/main" id="{5005AC7E-DC2A-4104-9B83-0DA99328B38A}"/>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6" name="Rectangle 145">
            <a:extLst>
              <a:ext uri="{FF2B5EF4-FFF2-40B4-BE49-F238E27FC236}">
                <a16:creationId xmlns:a16="http://schemas.microsoft.com/office/drawing/2014/main" id="{66C258BA-0391-4FE6-9BEE-2A1830116F6D}"/>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48" name="Rectangle 147">
            <a:extLst>
              <a:ext uri="{FF2B5EF4-FFF2-40B4-BE49-F238E27FC236}">
                <a16:creationId xmlns:a16="http://schemas.microsoft.com/office/drawing/2014/main" id="{B9A9C0F2-4544-4866-8AE9-D0E78B2F70E8}"/>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49" name="Rectangle 148">
            <a:extLst>
              <a:ext uri="{FF2B5EF4-FFF2-40B4-BE49-F238E27FC236}">
                <a16:creationId xmlns:a16="http://schemas.microsoft.com/office/drawing/2014/main" id="{C8CEC00A-A056-4AC6-8A7E-2A18A297D37F}"/>
              </a:ext>
            </a:extLst>
          </p:cNvPr>
          <p:cNvSpPr/>
          <p:nvPr/>
        </p:nvSpPr>
        <p:spPr bwMode="auto">
          <a:xfrm>
            <a:off x="808010" y="6861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50" name="Rectangle 149">
            <a:extLst>
              <a:ext uri="{FF2B5EF4-FFF2-40B4-BE49-F238E27FC236}">
                <a16:creationId xmlns:a16="http://schemas.microsoft.com/office/drawing/2014/main" id="{FF198ACC-F3F6-45BA-B789-F1EC5650F7EB}"/>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51" name="Rectangle 150">
            <a:extLst>
              <a:ext uri="{FF2B5EF4-FFF2-40B4-BE49-F238E27FC236}">
                <a16:creationId xmlns:a16="http://schemas.microsoft.com/office/drawing/2014/main" id="{3AC1FA6F-3255-4192-994F-78123F02623A}"/>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52" name="Rectangle 151">
            <a:extLst>
              <a:ext uri="{FF2B5EF4-FFF2-40B4-BE49-F238E27FC236}">
                <a16:creationId xmlns:a16="http://schemas.microsoft.com/office/drawing/2014/main" id="{7AEA8F10-53BC-445A-B0B6-12AA1BA0FF6D}"/>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53" name="Rectangle 152">
            <a:extLst>
              <a:ext uri="{FF2B5EF4-FFF2-40B4-BE49-F238E27FC236}">
                <a16:creationId xmlns:a16="http://schemas.microsoft.com/office/drawing/2014/main" id="{C6EEAA21-811B-44EE-A495-FA61B6EFEE17}"/>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54" name="Rectangle 153">
            <a:extLst>
              <a:ext uri="{FF2B5EF4-FFF2-40B4-BE49-F238E27FC236}">
                <a16:creationId xmlns:a16="http://schemas.microsoft.com/office/drawing/2014/main" id="{3DAD983C-85FE-4420-8BAA-02B176AC0D54}"/>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00483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553151344"/>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1.5, we will develop OXAGON’s cybersecurity vision, mission, and strategic objectives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351949" y="1112624"/>
            <a:ext cx="5488105" cy="215444"/>
          </a:xfrm>
        </p:spPr>
        <p:txBody>
          <a:bodyPr/>
          <a:lstStyle/>
          <a:p>
            <a:r>
              <a:rPr lang="en-US" dirty="0"/>
              <a:t>Step 1.5: Develop OXAGON’s CS Vision, Mission, and Strategic Objectives</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lvl="1">
              <a:lnSpc>
                <a:spcPts val="1500"/>
              </a:lnSpc>
              <a:spcBef>
                <a:spcPts val="600"/>
              </a:spcBef>
              <a:buClr>
                <a:srgbClr val="243646"/>
              </a:buClr>
              <a:defRPr/>
            </a:pPr>
            <a:r>
              <a:rPr lang="en-US" sz="1200" b="1" i="1" dirty="0">
                <a:solidFill>
                  <a:srgbClr val="000000"/>
                </a:solidFill>
                <a:latin typeface="Calibri" panose="020F0502020204030204"/>
                <a:cs typeface="Arial" pitchFamily="34" charset="0"/>
              </a:rPr>
              <a:t>Define OXAGON’s Vision and Mission Statements </a:t>
            </a:r>
          </a:p>
          <a:p>
            <a:pPr marL="158265" marR="0" lvl="1" indent="-158265" algn="l" defTabSz="914400" rtl="0" eaLnBrk="1" fontAlgn="auto" latinLnBrk="0" hangingPunct="1">
              <a:lnSpc>
                <a:spcPts val="1500"/>
              </a:lnSpc>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Identify vision and mission building blocks and characteristics to determine key attributes based on OXAGON’s stakeholder aspirations, OXAGON’s business and strategic context, OXAGON cybersecurity requirements, </a:t>
            </a:r>
            <a:r>
              <a:rPr lang="en-US" sz="1200" kern="0" dirty="0">
                <a:solidFill>
                  <a:srgbClr val="000000"/>
                </a:solidFill>
                <a:latin typeface="Calibri" panose="020F0502020204030204"/>
              </a:rPr>
              <a:t>KSA and NEOM regulatory requirements, </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benchmarks and best practices and select relevant vision attributes and mission themes</a:t>
            </a:r>
          </a:p>
          <a:p>
            <a:pPr marL="158265" marR="0" lvl="1" indent="-158265" algn="l" defTabSz="914400" rtl="0" eaLnBrk="1" fontAlgn="auto" latinLnBrk="0" hangingPunct="1">
              <a:lnSpc>
                <a:spcPts val="1500"/>
              </a:lnSpc>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Develop OXAGON’s </a:t>
            </a:r>
            <a:r>
              <a:rPr lang="en-US" sz="1200" kern="0" dirty="0">
                <a:solidFill>
                  <a:srgbClr val="000000"/>
                </a:solidFill>
                <a:latin typeface="Calibri" panose="020F0502020204030204"/>
              </a:rPr>
              <a:t>c</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ybersecurity vision statement based on selected attributes and develop OXAGON mission statement</a:t>
            </a:r>
          </a:p>
          <a:p>
            <a:pPr marL="158265" marR="0" lvl="1" indent="-158265" algn="l" defTabSz="914400" rtl="0" eaLnBrk="1" fontAlgn="auto" latinLnBrk="0" hangingPunct="1">
              <a:lnSpc>
                <a:spcPts val="1500"/>
              </a:lnSpc>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Socialize vision and mission statements with OXAGON stakeholders and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make required updates based on feedback received</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a:p>
            <a:pPr marL="0" lvl="1">
              <a:lnSpc>
                <a:spcPts val="1500"/>
              </a:lnSpc>
              <a:spcBef>
                <a:spcPts val="600"/>
              </a:spcBef>
              <a:buClr>
                <a:srgbClr val="243646"/>
              </a:buClr>
              <a:defRPr/>
            </a:pPr>
            <a:r>
              <a:rPr lang="en-US" sz="1200" b="1" i="1" dirty="0">
                <a:solidFill>
                  <a:srgbClr val="000000"/>
                </a:solidFill>
                <a:latin typeface="Calibri" panose="020F0502020204030204"/>
                <a:cs typeface="Arial" pitchFamily="34" charset="0"/>
              </a:rPr>
              <a:t>Develop OXAGON’s Strategic Objectives</a:t>
            </a:r>
          </a:p>
          <a:p>
            <a:pPr marL="158265" lvl="1" indent="-158265">
              <a:lnSpc>
                <a:spcPts val="1500"/>
              </a:lnSpc>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Draft strategic objectives to facilitate the achievement of the cybersecurity vision and mission based on OXAGON’s business objectives, stakeholder aspirations, regulatory requirements, benchmarks, best-practices, and Booz Allen insight from similar engagements</a:t>
            </a:r>
          </a:p>
          <a:p>
            <a:pPr marL="158265" marR="0" lvl="1" indent="-158265" algn="l" defTabSz="914400" eaLnBrk="1" fontAlgn="auto" latinLnBrk="0" hangingPunct="1">
              <a:lnSpc>
                <a:spcPts val="1500"/>
              </a:lnSpc>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Examples of strategic objectives </a:t>
            </a:r>
            <a:r>
              <a:rPr lang="en-US" sz="1200" kern="0" dirty="0">
                <a:solidFill>
                  <a:srgbClr val="000000"/>
                </a:solidFill>
                <a:latin typeface="Calibri" panose="020F0502020204030204"/>
              </a:rPr>
              <a:t>are:</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a:p>
            <a:pPr marL="628650" lvl="2" indent="-171450">
              <a:lnSpc>
                <a:spcPts val="1500"/>
              </a:lnSpc>
              <a:buClr>
                <a:srgbClr val="243646"/>
              </a:buClr>
              <a:buFont typeface="Calibri" panose="020F0502020204030204" pitchFamily="34" charset="0"/>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Effective Security Governance</a:t>
            </a:r>
          </a:p>
          <a:p>
            <a:pPr marL="628650" lvl="2" indent="-171450">
              <a:lnSpc>
                <a:spcPts val="1500"/>
              </a:lnSpc>
              <a:buClr>
                <a:srgbClr val="243646"/>
              </a:buClr>
              <a:buFont typeface="Calibri" panose="020F0502020204030204" pitchFamily="34" charset="0"/>
              <a:buChar char="₋"/>
              <a:defRPr/>
            </a:pPr>
            <a:r>
              <a:rPr lang="en-US" sz="1200" kern="0" dirty="0">
                <a:solidFill>
                  <a:srgbClr val="000000"/>
                </a:solidFill>
                <a:latin typeface="Calibri" panose="020F0502020204030204"/>
              </a:rPr>
              <a:t>Security-Focused Culture</a:t>
            </a:r>
          </a:p>
          <a:p>
            <a:pPr marL="628650" lvl="2" indent="-171450">
              <a:lnSpc>
                <a:spcPts val="1500"/>
              </a:lnSpc>
              <a:buClr>
                <a:srgbClr val="243646"/>
              </a:buClr>
              <a:buFont typeface="Calibri" panose="020F0502020204030204" pitchFamily="34" charset="0"/>
              <a:buChar char="₋"/>
              <a:defRPr/>
            </a:pPr>
            <a:r>
              <a:rPr lang="en-US" sz="1200" kern="0" dirty="0">
                <a:solidFill>
                  <a:srgbClr val="000000"/>
                </a:solidFill>
                <a:latin typeface="Calibri" panose="020F0502020204030204"/>
              </a:rPr>
              <a:t>Threat/Risk-Driven Security</a:t>
            </a:r>
          </a:p>
          <a:p>
            <a:pPr marL="628650" lvl="2" indent="-171450">
              <a:lnSpc>
                <a:spcPts val="1500"/>
              </a:lnSpc>
              <a:buClr>
                <a:srgbClr val="243646"/>
              </a:buClr>
              <a:buFont typeface="Calibri" panose="020F0502020204030204" pitchFamily="34" charset="0"/>
              <a:buChar char="₋"/>
              <a:defRPr/>
            </a:pPr>
            <a:r>
              <a:rPr lang="en-US" sz="1200" kern="0" dirty="0">
                <a:solidFill>
                  <a:srgbClr val="000000"/>
                </a:solidFill>
                <a:latin typeface="Calibri" panose="020F0502020204030204"/>
              </a:rPr>
              <a:t>Safe and Protected Data</a:t>
            </a:r>
          </a:p>
          <a:p>
            <a:pPr marL="628650" lvl="2" indent="-171450">
              <a:lnSpc>
                <a:spcPts val="1500"/>
              </a:lnSpc>
              <a:buClr>
                <a:srgbClr val="243646"/>
              </a:buClr>
              <a:buFont typeface="Calibri" panose="020F0502020204030204" pitchFamily="34" charset="0"/>
              <a:buChar char="₋"/>
              <a:defRPr/>
            </a:pPr>
            <a:r>
              <a:rPr lang="en-US" sz="1200" kern="0" dirty="0">
                <a:solidFill>
                  <a:srgbClr val="000000"/>
                </a:solidFill>
                <a:latin typeface="Calibri" panose="020F0502020204030204"/>
              </a:rPr>
              <a:t>Trusted Supply Chain</a:t>
            </a:r>
          </a:p>
          <a:p>
            <a:pPr marL="628650" lvl="2" indent="-171450">
              <a:lnSpc>
                <a:spcPts val="1500"/>
              </a:lnSpc>
              <a:buClr>
                <a:srgbClr val="243646"/>
              </a:buClr>
              <a:buFont typeface="Calibri" panose="020F0502020204030204" pitchFamily="34" charset="0"/>
              <a:buChar char="₋"/>
              <a:defRPr/>
            </a:pPr>
            <a:r>
              <a:rPr lang="en-US" sz="1200" kern="0" dirty="0">
                <a:solidFill>
                  <a:srgbClr val="000000"/>
                </a:solidFill>
                <a:latin typeface="Calibri" panose="020F0502020204030204"/>
              </a:rPr>
              <a:t>Proactive Cybersecurity Operations</a:t>
            </a:r>
          </a:p>
          <a:p>
            <a:pPr marL="158265" marR="0" lvl="1" indent="-158265" algn="l" defTabSz="914400" rtl="0" eaLnBrk="1" fontAlgn="auto" latinLnBrk="0" hangingPunct="1">
              <a:lnSpc>
                <a:spcPts val="1500"/>
              </a:lnSpc>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Identify key performance </a:t>
            </a:r>
            <a:r>
              <a:rPr lang="en-US" sz="1200" kern="0" dirty="0" err="1">
                <a:solidFill>
                  <a:srgbClr val="000000"/>
                </a:solidFill>
                <a:latin typeface="Calibri" panose="020F0502020204030204"/>
              </a:rPr>
              <a:t>i</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ndicators (KPIs) for each strategic objective (e.g., total number of cybersecurity controls implemented, total number of attacks or data breaches) based on OXAGON stakeholders cybersecurity aspirations and requirements</a:t>
            </a:r>
          </a:p>
          <a:p>
            <a:pPr marL="158265" marR="0" lvl="1" indent="-158265" algn="l" defTabSz="914400" rtl="0" eaLnBrk="1" fontAlgn="auto" latinLnBrk="0" hangingPunct="1">
              <a:lnSpc>
                <a:spcPts val="1500"/>
              </a:lnSpc>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Define OXAGON’s cybersecurity KPIs including description, target, calculation formula, and measurement frequency</a:t>
            </a:r>
          </a:p>
          <a:p>
            <a:pPr marL="158265" lvl="1" indent="-158265">
              <a:lnSpc>
                <a:spcPts val="1500"/>
              </a:lnSpc>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Socialize the strategic objectives and KPIs with OXAGON stakeholders</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and make required updates based on feedback received</a:t>
            </a: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7A0503CF-0309-4100-A11A-5DAA63184A0B}"/>
              </a:ext>
            </a:extLst>
          </p:cNvPr>
          <p:cNvGrpSpPr/>
          <p:nvPr/>
        </p:nvGrpSpPr>
        <p:grpSpPr>
          <a:xfrm>
            <a:off x="9386636" y="3956896"/>
            <a:ext cx="2137936" cy="2342901"/>
            <a:chOff x="9386636" y="1503189"/>
            <a:chExt cx="2137936" cy="2342901"/>
          </a:xfrm>
        </p:grpSpPr>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6"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 Vision, Mission, Strategic Objectives</a:t>
              </a:r>
            </a:p>
          </p:txBody>
        </p:sp>
      </p:grpSp>
      <p:sp>
        <p:nvSpPr>
          <p:cNvPr id="13" name="Rectangle 12">
            <a:extLst>
              <a:ext uri="{FF2B5EF4-FFF2-40B4-BE49-F238E27FC236}">
                <a16:creationId xmlns:a16="http://schemas.microsoft.com/office/drawing/2014/main" id="{6263B2C8-CA39-485B-962F-A52C4E87F3CE}"/>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4" name="Rectangle 13">
            <a:extLst>
              <a:ext uri="{FF2B5EF4-FFF2-40B4-BE49-F238E27FC236}">
                <a16:creationId xmlns:a16="http://schemas.microsoft.com/office/drawing/2014/main" id="{47B9A903-91C7-4E15-8691-669E3EA3978E}"/>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OXAGON’s Stakeholders Aspiration</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NEOM and OXAGAON Business/CS Requirements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KSA Regulatory Requirements (e.g., NCA, HCIS, NEOM, NDMO)</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 Vision and Mission Benchmarks</a:t>
            </a:r>
          </a:p>
        </p:txBody>
      </p:sp>
      <p:grpSp>
        <p:nvGrpSpPr>
          <p:cNvPr id="4" name="Group 3">
            <a:extLst>
              <a:ext uri="{FF2B5EF4-FFF2-40B4-BE49-F238E27FC236}">
                <a16:creationId xmlns:a16="http://schemas.microsoft.com/office/drawing/2014/main" id="{E225EE73-42DF-46C6-8C97-D2950341A195}"/>
              </a:ext>
            </a:extLst>
          </p:cNvPr>
          <p:cNvGrpSpPr/>
          <p:nvPr/>
        </p:nvGrpSpPr>
        <p:grpSpPr>
          <a:xfrm>
            <a:off x="1606848" y="44165"/>
            <a:ext cx="6599473" cy="276999"/>
            <a:chOff x="1606848" y="44165"/>
            <a:chExt cx="6599473" cy="276999"/>
          </a:xfrm>
        </p:grpSpPr>
        <p:sp>
          <p:nvSpPr>
            <p:cNvPr id="70" name="Rectangle: Rounded Corners 69">
              <a:extLst>
                <a:ext uri="{FF2B5EF4-FFF2-40B4-BE49-F238E27FC236}">
                  <a16:creationId xmlns:a16="http://schemas.microsoft.com/office/drawing/2014/main" id="{3581511F-EF5E-4697-930F-D625C11FD45A}"/>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1.5</a:t>
              </a:r>
            </a:p>
          </p:txBody>
        </p:sp>
        <p:sp>
          <p:nvSpPr>
            <p:cNvPr id="18" name="TextBox 17">
              <a:extLst>
                <a:ext uri="{FF2B5EF4-FFF2-40B4-BE49-F238E27FC236}">
                  <a16:creationId xmlns:a16="http://schemas.microsoft.com/office/drawing/2014/main" id="{7B1086CB-5E05-4574-8D7F-5010D55144E7}"/>
                </a:ext>
              </a:extLst>
            </p:cNvPr>
            <p:cNvSpPr txBox="1"/>
            <p:nvPr/>
          </p:nvSpPr>
          <p:spPr>
            <a:xfrm>
              <a:off x="1939454" y="44165"/>
              <a:ext cx="6266867" cy="276999"/>
            </a:xfrm>
            <a:prstGeom prst="rect">
              <a:avLst/>
            </a:prstGeom>
            <a:noFill/>
          </p:spPr>
          <p:txBody>
            <a:bodyPr wrap="square">
              <a:spAutoFit/>
            </a:bodyPr>
            <a:lstStyle/>
            <a:p>
              <a:pPr>
                <a:defRPr/>
              </a:pPr>
              <a:r>
                <a:rPr lang="en-US" sz="1200" b="1" dirty="0">
                  <a:solidFill>
                    <a:srgbClr val="000000"/>
                  </a:solidFill>
                  <a:latin typeface="Calibri" panose="020F0502020204030204"/>
                </a:rPr>
                <a:t>Develop OXAGON’s Cybersecurity Vision, Mission and Strategic Objectives</a:t>
              </a:r>
            </a:p>
          </p:txBody>
        </p:sp>
      </p:grpSp>
      <p:sp>
        <p:nvSpPr>
          <p:cNvPr id="36" name="Rectangle 35">
            <a:extLst>
              <a:ext uri="{FF2B5EF4-FFF2-40B4-BE49-F238E27FC236}">
                <a16:creationId xmlns:a16="http://schemas.microsoft.com/office/drawing/2014/main" id="{0F56B862-A3F5-4A6D-B060-0257DF21C273}"/>
              </a:ext>
            </a:extLst>
          </p:cNvPr>
          <p:cNvSpPr/>
          <p:nvPr/>
        </p:nvSpPr>
        <p:spPr bwMode="auto">
          <a:xfrm>
            <a:off x="911592" y="6859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607A31D5-6BC0-4B69-893E-72F943AA4834}"/>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8B0AC475-17D8-4DB5-AE03-1D74B522695E}"/>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9" name="Rectangle 38">
            <a:extLst>
              <a:ext uri="{FF2B5EF4-FFF2-40B4-BE49-F238E27FC236}">
                <a16:creationId xmlns:a16="http://schemas.microsoft.com/office/drawing/2014/main" id="{EE09CFE0-CDDC-4C69-9569-ABFE140BDC62}"/>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71CDC350-0948-4C4A-8038-B2CD37322636}"/>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800D6E9A-42FB-4E3F-BD8F-C91D727C4B1F}"/>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FFE3F167-9833-4116-A6B2-49B35697A77B}"/>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4A3B0E2A-183F-43DB-9965-ABA0310B0707}"/>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4" name="Rectangle 43">
            <a:extLst>
              <a:ext uri="{FF2B5EF4-FFF2-40B4-BE49-F238E27FC236}">
                <a16:creationId xmlns:a16="http://schemas.microsoft.com/office/drawing/2014/main" id="{B4812BF9-BBB7-4D47-A412-602F46BB1E48}"/>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5" name="Rectangle 44">
            <a:extLst>
              <a:ext uri="{FF2B5EF4-FFF2-40B4-BE49-F238E27FC236}">
                <a16:creationId xmlns:a16="http://schemas.microsoft.com/office/drawing/2014/main" id="{7E381E07-E96A-46A9-A161-12F8957150C5}"/>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6" name="Rectangle 45">
            <a:extLst>
              <a:ext uri="{FF2B5EF4-FFF2-40B4-BE49-F238E27FC236}">
                <a16:creationId xmlns:a16="http://schemas.microsoft.com/office/drawing/2014/main" id="{EAD8DE53-4046-4BA3-B9A2-EDAE82BD70E0}"/>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7" name="Rectangle 46">
            <a:extLst>
              <a:ext uri="{FF2B5EF4-FFF2-40B4-BE49-F238E27FC236}">
                <a16:creationId xmlns:a16="http://schemas.microsoft.com/office/drawing/2014/main" id="{6D39FF23-D0B0-483A-81A0-B29AC9EC4314}"/>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8" name="Rectangle 47">
            <a:extLst>
              <a:ext uri="{FF2B5EF4-FFF2-40B4-BE49-F238E27FC236}">
                <a16:creationId xmlns:a16="http://schemas.microsoft.com/office/drawing/2014/main" id="{E20745C3-DA10-4536-A7E2-C8C939EE8847}"/>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9" name="Rectangle 48">
            <a:extLst>
              <a:ext uri="{FF2B5EF4-FFF2-40B4-BE49-F238E27FC236}">
                <a16:creationId xmlns:a16="http://schemas.microsoft.com/office/drawing/2014/main" id="{57CECDC4-1291-47E5-94AC-3BF11B0BD953}"/>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BAEBA1BC-91F7-433C-80D0-80C102591D7F}"/>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4043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2885340037"/>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define OXAGON’s cybersecurity mandate including vision, mission, strategic objectives, and KPIs</a:t>
            </a:r>
            <a:endParaRPr lang="en-US" dirty="0">
              <a:solidFill>
                <a:schemeClr val="tx1"/>
              </a:solidFill>
            </a:endParaRPr>
          </a:p>
        </p:txBody>
      </p:sp>
      <p:sp>
        <p:nvSpPr>
          <p:cNvPr id="27" name="Footer Placeholder 3">
            <a:extLst>
              <a:ext uri="{FF2B5EF4-FFF2-40B4-BE49-F238E27FC236}">
                <a16:creationId xmlns:a16="http://schemas.microsoft.com/office/drawing/2014/main" id="{65BAAF0E-B7D1-44E5-BAC4-074F636FA14E}"/>
              </a:ext>
            </a:extLst>
          </p:cNvPr>
          <p:cNvSpPr>
            <a:spLocks noGrp="1"/>
          </p:cNvSpPr>
          <p:nvPr>
            <p:ph type="ftr" sz="quarter" idx="3"/>
          </p:nvPr>
        </p:nvSpPr>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pPr algn="ctr" eaLnBrk="0" fontAlgn="base" hangingPunct="0"/>
            <a:r>
              <a:rPr lang="en-US" dirty="0"/>
              <a:t>Cybersecurity Vision, Mission, Strategic Objectives and KPIs Development Overview</a:t>
            </a:r>
          </a:p>
        </p:txBody>
      </p:sp>
      <p:sp>
        <p:nvSpPr>
          <p:cNvPr id="18" name="Rectangle 17">
            <a:extLst>
              <a:ext uri="{FF2B5EF4-FFF2-40B4-BE49-F238E27FC236}">
                <a16:creationId xmlns:a16="http://schemas.microsoft.com/office/drawing/2014/main" id="{BBD0B890-D15C-4555-9533-722731A45A1A}"/>
              </a:ext>
            </a:extLst>
          </p:cNvPr>
          <p:cNvSpPr/>
          <p:nvPr/>
        </p:nvSpPr>
        <p:spPr>
          <a:xfrm>
            <a:off x="3519145" y="1626576"/>
            <a:ext cx="8002296" cy="4599433"/>
          </a:xfrm>
          <a:prstGeom prst="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6" name="Rectangle: Rounded Corners 35">
            <a:extLst>
              <a:ext uri="{FF2B5EF4-FFF2-40B4-BE49-F238E27FC236}">
                <a16:creationId xmlns:a16="http://schemas.microsoft.com/office/drawing/2014/main" id="{F9CF4411-C459-45BE-B8F9-4539EFFB35EF}"/>
              </a:ext>
            </a:extLst>
          </p:cNvPr>
          <p:cNvSpPr/>
          <p:nvPr/>
        </p:nvSpPr>
        <p:spPr>
          <a:xfrm>
            <a:off x="1067447" y="1499681"/>
            <a:ext cx="1844481" cy="4751202"/>
          </a:xfrm>
          <a:prstGeom prst="roundRect">
            <a:avLst/>
          </a:prstGeom>
          <a:pattFill prst="ltUpDiag">
            <a:fgClr>
              <a:schemeClr val="accent1">
                <a:lumMod val="20000"/>
                <a:lumOff val="80000"/>
              </a:schemeClr>
            </a:fgClr>
            <a:bgClr>
              <a:schemeClr val="bg1"/>
            </a:bgClr>
          </a:pattFill>
          <a:ln w="3175">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BCA59341-80C5-43A2-BBDD-AD0FB83EDDC4}"/>
              </a:ext>
            </a:extLst>
          </p:cNvPr>
          <p:cNvSpPr txBox="1"/>
          <p:nvPr/>
        </p:nvSpPr>
        <p:spPr>
          <a:xfrm>
            <a:off x="1159231" y="1284236"/>
            <a:ext cx="1619881"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Sources of Input</a:t>
            </a:r>
          </a:p>
        </p:txBody>
      </p:sp>
      <p:pic>
        <p:nvPicPr>
          <p:cNvPr id="40" name="Picture 10" descr="Image result for industry leader icon">
            <a:extLst>
              <a:ext uri="{FF2B5EF4-FFF2-40B4-BE49-F238E27FC236}">
                <a16:creationId xmlns:a16="http://schemas.microsoft.com/office/drawing/2014/main" id="{5DAD6782-49B2-4F8B-B926-EFA5C6EB67D3}"/>
              </a:ext>
            </a:extLst>
          </p:cNvPr>
          <p:cNvPicPr>
            <a:picLocks noChangeAspect="1" noChangeArrowheads="1"/>
          </p:cNvPicPr>
          <p:nvPr/>
        </p:nvPicPr>
        <p:blipFill rotWithShape="1">
          <a:blip r:embed="rId6" cstate="email">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l="15904" t="19325" r="15904" b="19325"/>
          <a:stretch/>
        </p:blipFill>
        <p:spPr bwMode="auto">
          <a:xfrm>
            <a:off x="1735494" y="5265246"/>
            <a:ext cx="508386" cy="457369"/>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A24D903C-582B-4962-A290-C157044163DD}"/>
              </a:ext>
            </a:extLst>
          </p:cNvPr>
          <p:cNvSpPr/>
          <p:nvPr/>
        </p:nvSpPr>
        <p:spPr bwMode="gray">
          <a:xfrm>
            <a:off x="1280998" y="5725180"/>
            <a:ext cx="1417378"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Benchmarks &amp; Best Practices</a:t>
            </a:r>
          </a:p>
        </p:txBody>
      </p:sp>
      <p:grpSp>
        <p:nvGrpSpPr>
          <p:cNvPr id="10" name="Group 9">
            <a:extLst>
              <a:ext uri="{FF2B5EF4-FFF2-40B4-BE49-F238E27FC236}">
                <a16:creationId xmlns:a16="http://schemas.microsoft.com/office/drawing/2014/main" id="{3F08CB56-5934-4567-8362-F22312DE0288}"/>
              </a:ext>
            </a:extLst>
          </p:cNvPr>
          <p:cNvGrpSpPr/>
          <p:nvPr/>
        </p:nvGrpSpPr>
        <p:grpSpPr>
          <a:xfrm>
            <a:off x="1251344" y="3253545"/>
            <a:ext cx="1476686" cy="843908"/>
            <a:chOff x="1251344" y="3429990"/>
            <a:chExt cx="1476686" cy="843908"/>
          </a:xfrm>
        </p:grpSpPr>
        <p:pic>
          <p:nvPicPr>
            <p:cNvPr id="43" name="Picture 2" descr="Image result for booz allen hamilton logo">
              <a:extLst>
                <a:ext uri="{FF2B5EF4-FFF2-40B4-BE49-F238E27FC236}">
                  <a16:creationId xmlns:a16="http://schemas.microsoft.com/office/drawing/2014/main" id="{3F53E6E4-1E1F-4488-B1E2-2426476E180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700116" y="3429990"/>
              <a:ext cx="579142" cy="579142"/>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829840B0-1E65-4804-8897-23B6767CF34A}"/>
                </a:ext>
              </a:extLst>
            </p:cNvPr>
            <p:cNvSpPr/>
            <p:nvPr/>
          </p:nvSpPr>
          <p:spPr bwMode="gray">
            <a:xfrm>
              <a:off x="1251344" y="3996899"/>
              <a:ext cx="147668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Booz Allen Expertise</a:t>
              </a:r>
            </a:p>
          </p:txBody>
        </p:sp>
      </p:grpSp>
      <p:grpSp>
        <p:nvGrpSpPr>
          <p:cNvPr id="9" name="Group 8">
            <a:extLst>
              <a:ext uri="{FF2B5EF4-FFF2-40B4-BE49-F238E27FC236}">
                <a16:creationId xmlns:a16="http://schemas.microsoft.com/office/drawing/2014/main" id="{ADC81830-9433-41CB-B060-D290423FEF36}"/>
              </a:ext>
            </a:extLst>
          </p:cNvPr>
          <p:cNvGrpSpPr/>
          <p:nvPr/>
        </p:nvGrpSpPr>
        <p:grpSpPr>
          <a:xfrm>
            <a:off x="1067447" y="1563993"/>
            <a:ext cx="1844481" cy="786026"/>
            <a:chOff x="1067447" y="1526746"/>
            <a:chExt cx="1844481" cy="786026"/>
          </a:xfrm>
        </p:grpSpPr>
        <p:sp>
          <p:nvSpPr>
            <p:cNvPr id="55" name="TextBox 54">
              <a:extLst>
                <a:ext uri="{FF2B5EF4-FFF2-40B4-BE49-F238E27FC236}">
                  <a16:creationId xmlns:a16="http://schemas.microsoft.com/office/drawing/2014/main" id="{3BC5F9C1-B169-4863-AAA5-4D2AB9E46080}"/>
                </a:ext>
              </a:extLst>
            </p:cNvPr>
            <p:cNvSpPr txBox="1"/>
            <p:nvPr/>
          </p:nvSpPr>
          <p:spPr>
            <a:xfrm>
              <a:off x="1067447" y="1943440"/>
              <a:ext cx="1844481" cy="36933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Calibri" panose="020F0502020204030204"/>
                  <a:ea typeface="+mn-ea"/>
                  <a:cs typeface="+mn-cs"/>
                </a:rPr>
                <a:t>OXAGON Stakeholders Aspirations</a:t>
              </a:r>
              <a:endPar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56" name="Picture 55">
              <a:extLst>
                <a:ext uri="{FF2B5EF4-FFF2-40B4-BE49-F238E27FC236}">
                  <a16:creationId xmlns:a16="http://schemas.microsoft.com/office/drawing/2014/main" id="{EBDEE97C-8A1D-4736-A630-C2D356FAEAC6}"/>
                </a:ext>
              </a:extLst>
            </p:cNvPr>
            <p:cNvPicPr>
              <a:picLocks noChangeAspect="1"/>
            </p:cNvPicPr>
            <p:nvPr/>
          </p:nvPicPr>
          <p:blipFill>
            <a:blip r:embed="rId8" cstate="email">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83825" y="1526746"/>
              <a:ext cx="411724" cy="411724"/>
            </a:xfrm>
            <a:prstGeom prst="rect">
              <a:avLst/>
            </a:prstGeom>
            <a:noFill/>
            <a:effectLst>
              <a:outerShdw blurRad="63500" sx="102000" sy="102000" algn="ctr" rotWithShape="0">
                <a:prstClr val="black">
                  <a:alpha val="40000"/>
                </a:prstClr>
              </a:outerShdw>
            </a:effectLst>
          </p:spPr>
        </p:pic>
      </p:grpSp>
      <p:grpSp>
        <p:nvGrpSpPr>
          <p:cNvPr id="8" name="Group 7">
            <a:extLst>
              <a:ext uri="{FF2B5EF4-FFF2-40B4-BE49-F238E27FC236}">
                <a16:creationId xmlns:a16="http://schemas.microsoft.com/office/drawing/2014/main" id="{48CE0619-C90A-4928-A4A2-57965ECE7DAA}"/>
              </a:ext>
            </a:extLst>
          </p:cNvPr>
          <p:cNvGrpSpPr/>
          <p:nvPr/>
        </p:nvGrpSpPr>
        <p:grpSpPr>
          <a:xfrm>
            <a:off x="1226832" y="2383360"/>
            <a:ext cx="1525710" cy="817794"/>
            <a:chOff x="1226832" y="2470208"/>
            <a:chExt cx="1525710" cy="817794"/>
          </a:xfrm>
        </p:grpSpPr>
        <p:sp>
          <p:nvSpPr>
            <p:cNvPr id="58" name="TextBox 57">
              <a:extLst>
                <a:ext uri="{FF2B5EF4-FFF2-40B4-BE49-F238E27FC236}">
                  <a16:creationId xmlns:a16="http://schemas.microsoft.com/office/drawing/2014/main" id="{37CA5250-A0AE-4BB5-B0BD-8ADA31C8E2FA}"/>
                </a:ext>
              </a:extLst>
            </p:cNvPr>
            <p:cNvSpPr txBox="1"/>
            <p:nvPr/>
          </p:nvSpPr>
          <p:spPr>
            <a:xfrm>
              <a:off x="1226832" y="2918670"/>
              <a:ext cx="1525710" cy="36933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200" b="1" i="0" u="none" strike="noStrike" kern="1200" cap="none" spc="0" normalizeH="0" baseline="0" noProof="0" dirty="0">
                  <a:ln>
                    <a:noFill/>
                  </a:ln>
                  <a:solidFill>
                    <a:srgbClr val="000000"/>
                  </a:solidFill>
                  <a:effectLst/>
                  <a:uLnTx/>
                  <a:uFillTx/>
                  <a:latin typeface="Calibri" panose="020F0502020204030204"/>
                  <a:ea typeface="+mn-ea"/>
                  <a:cs typeface="+mn-cs"/>
                </a:rPr>
                <a:t>Cybersecurity Requirements</a:t>
              </a:r>
              <a:endPar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59" name="Picture 58">
              <a:extLst>
                <a:ext uri="{FF2B5EF4-FFF2-40B4-BE49-F238E27FC236}">
                  <a16:creationId xmlns:a16="http://schemas.microsoft.com/office/drawing/2014/main" id="{01FC22F6-A294-470F-A1CD-0155B9CDB4CC}"/>
                </a:ext>
              </a:extLst>
            </p:cNvPr>
            <p:cNvPicPr>
              <a:picLocks noChangeAspect="1"/>
            </p:cNvPicPr>
            <p:nvPr/>
          </p:nvPicPr>
          <p:blipFill>
            <a:blip r:embed="rId9" cstate="email">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87822" y="2470208"/>
              <a:ext cx="403730" cy="403730"/>
            </a:xfrm>
            <a:prstGeom prst="rect">
              <a:avLst/>
            </a:prstGeom>
            <a:noFill/>
            <a:effectLst>
              <a:outerShdw blurRad="63500" sx="102000" sy="102000" algn="ctr" rotWithShape="0">
                <a:prstClr val="black">
                  <a:alpha val="40000"/>
                </a:prstClr>
              </a:outerShdw>
            </a:effectLst>
          </p:spPr>
        </p:pic>
      </p:grpSp>
      <p:sp>
        <p:nvSpPr>
          <p:cNvPr id="60" name="Isosceles Triangle 59">
            <a:extLst>
              <a:ext uri="{FF2B5EF4-FFF2-40B4-BE49-F238E27FC236}">
                <a16:creationId xmlns:a16="http://schemas.microsoft.com/office/drawing/2014/main" id="{1DDFC4A2-4AF3-48BC-9600-F5112C04A205}"/>
              </a:ext>
            </a:extLst>
          </p:cNvPr>
          <p:cNvSpPr/>
          <p:nvPr/>
        </p:nvSpPr>
        <p:spPr>
          <a:xfrm rot="5400000">
            <a:off x="1558146" y="3791407"/>
            <a:ext cx="3501984" cy="26977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2D67226A-F2A8-4034-810F-FED9CBD9D9B9}"/>
              </a:ext>
            </a:extLst>
          </p:cNvPr>
          <p:cNvPicPr>
            <a:picLocks noChangeAspect="1"/>
          </p:cNvPicPr>
          <p:nvPr/>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t="4873" b="4873"/>
          <a:stretch/>
        </p:blipFill>
        <p:spPr>
          <a:xfrm>
            <a:off x="6031516" y="1980205"/>
            <a:ext cx="2977554" cy="1580523"/>
          </a:xfrm>
          <a:prstGeom prst="rect">
            <a:avLst/>
          </a:prstGeom>
        </p:spPr>
      </p:pic>
      <p:sp>
        <p:nvSpPr>
          <p:cNvPr id="74" name="TextBox 73">
            <a:extLst>
              <a:ext uri="{FF2B5EF4-FFF2-40B4-BE49-F238E27FC236}">
                <a16:creationId xmlns:a16="http://schemas.microsoft.com/office/drawing/2014/main" id="{C9D96D49-2C59-4AE2-89D8-35AE7A0CFB9D}"/>
              </a:ext>
            </a:extLst>
          </p:cNvPr>
          <p:cNvSpPr txBox="1"/>
          <p:nvPr/>
        </p:nvSpPr>
        <p:spPr>
          <a:xfrm>
            <a:off x="5287299" y="1695318"/>
            <a:ext cx="4465988"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Booz Allen Cybersecurity Framework</a:t>
            </a:r>
          </a:p>
        </p:txBody>
      </p:sp>
      <p:sp>
        <p:nvSpPr>
          <p:cNvPr id="29" name="Text Box 35">
            <a:extLst>
              <a:ext uri="{FF2B5EF4-FFF2-40B4-BE49-F238E27FC236}">
                <a16:creationId xmlns:a16="http://schemas.microsoft.com/office/drawing/2014/main" id="{00D9F928-0B42-44F7-ABD9-62CB9F8DF8FE}"/>
              </a:ext>
            </a:extLst>
          </p:cNvPr>
          <p:cNvSpPr txBox="1">
            <a:spLocks noChangeArrowheads="1"/>
          </p:cNvSpPr>
          <p:nvPr/>
        </p:nvSpPr>
        <p:spPr bwMode="gray">
          <a:xfrm>
            <a:off x="3684586" y="4370816"/>
            <a:ext cx="1752831" cy="1661993"/>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Concise statement </a:t>
            </a:r>
            <a:r>
              <a:rPr kumimoji="0" lang="en-US" altLang="en-US" sz="1200" b="0" i="1" u="none" strike="noStrike" kern="1200" cap="none" spc="0" normalizeH="0" baseline="0" noProof="0" dirty="0">
                <a:ln>
                  <a:noFill/>
                </a:ln>
                <a:solidFill>
                  <a:srgbClr val="000000"/>
                </a:solidFill>
                <a:effectLst/>
                <a:uLnTx/>
                <a:uFillTx/>
                <a:latin typeface="Calibri" panose="020F0502020204030204"/>
                <a:ea typeface="+mn-ea"/>
                <a:cs typeface="+mn-cs"/>
              </a:rPr>
              <a:t>about the “</a:t>
            </a: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desired future state</a:t>
            </a:r>
            <a:r>
              <a:rPr kumimoji="0" lang="en-US" altLang="en-US" sz="1200" b="0" i="1" u="none" strike="noStrike" kern="1200" cap="none" spc="0" normalizeH="0" baseline="0" noProof="0" dirty="0">
                <a:ln>
                  <a:noFill/>
                </a:ln>
                <a:solidFill>
                  <a:srgbClr val="000000"/>
                </a:solidFill>
                <a:effectLst/>
                <a:uLnTx/>
                <a:uFillTx/>
                <a:latin typeface="Calibri" panose="020F0502020204030204"/>
                <a:ea typeface="+mn-ea"/>
                <a:cs typeface="+mn-cs"/>
              </a:rPr>
              <a:t>” of OXAGON’s cybersecurity practice. It should resonate with all relevant stakeholders and help them </a:t>
            </a: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feel proud, excited, and part of something much bigger than themselves</a:t>
            </a:r>
          </a:p>
        </p:txBody>
      </p:sp>
      <p:sp>
        <p:nvSpPr>
          <p:cNvPr id="76" name="Rectangle 75">
            <a:extLst>
              <a:ext uri="{FF2B5EF4-FFF2-40B4-BE49-F238E27FC236}">
                <a16:creationId xmlns:a16="http://schemas.microsoft.com/office/drawing/2014/main" id="{CE0973FE-0850-4986-A829-49438FBC9C7B}"/>
              </a:ext>
            </a:extLst>
          </p:cNvPr>
          <p:cNvSpPr/>
          <p:nvPr/>
        </p:nvSpPr>
        <p:spPr>
          <a:xfrm>
            <a:off x="3615113" y="3891760"/>
            <a:ext cx="1891777" cy="361657"/>
          </a:xfrm>
          <a:prstGeom prst="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Vision</a:t>
            </a:r>
          </a:p>
        </p:txBody>
      </p:sp>
      <p:pic>
        <p:nvPicPr>
          <p:cNvPr id="77" name="Picture 51" descr="View ">
            <a:extLst>
              <a:ext uri="{FF2B5EF4-FFF2-40B4-BE49-F238E27FC236}">
                <a16:creationId xmlns:a16="http://schemas.microsoft.com/office/drawing/2014/main" id="{7B028543-C78C-4D52-A063-0F416298719E}"/>
              </a:ext>
            </a:extLst>
          </p:cNvPr>
          <p:cNvPicPr>
            <a:picLocks noChangeAspect="1" noChangeArrowheads="1"/>
          </p:cNvPicPr>
          <p:nvPr/>
        </p:nvPicPr>
        <p:blipFill>
          <a:blip r:embed="rId12" cstate="email">
            <a:biLevel thresh="75000"/>
            <a:alphaModFix am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4044809" y="3945337"/>
            <a:ext cx="210332" cy="254502"/>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34">
            <a:extLst>
              <a:ext uri="{FF2B5EF4-FFF2-40B4-BE49-F238E27FC236}">
                <a16:creationId xmlns:a16="http://schemas.microsoft.com/office/drawing/2014/main" id="{76086E91-2F4D-4990-A3DF-53C82360637A}"/>
              </a:ext>
            </a:extLst>
          </p:cNvPr>
          <p:cNvSpPr txBox="1">
            <a:spLocks noChangeArrowheads="1"/>
          </p:cNvSpPr>
          <p:nvPr/>
        </p:nvSpPr>
        <p:spPr bwMode="gray">
          <a:xfrm>
            <a:off x="5625013" y="4268293"/>
            <a:ext cx="1752831" cy="1477328"/>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Formal statement </a:t>
            </a:r>
            <a:r>
              <a:rPr kumimoji="0" lang="en-US" altLang="en-US" sz="1200" b="0" i="1" u="none" strike="noStrike" kern="1200" cap="none" spc="0" normalizeH="0" baseline="0" noProof="0" dirty="0">
                <a:ln>
                  <a:noFill/>
                </a:ln>
                <a:solidFill>
                  <a:srgbClr val="000000"/>
                </a:solidFill>
                <a:effectLst/>
                <a:uLnTx/>
                <a:uFillTx/>
                <a:latin typeface="Calibri" panose="020F0502020204030204"/>
                <a:ea typeface="+mn-ea"/>
                <a:cs typeface="+mn-cs"/>
              </a:rPr>
              <a:t>describing </a:t>
            </a: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OXAGON’s future direction</a:t>
            </a:r>
            <a:r>
              <a:rPr kumimoji="0" lang="en-US" altLang="en-US" sz="1200" b="0" i="1" u="none" strike="noStrike" kern="1200" cap="none" spc="0" normalizeH="0" baseline="0" noProof="0" dirty="0">
                <a:ln>
                  <a:noFill/>
                </a:ln>
                <a:solidFill>
                  <a:srgbClr val="000000"/>
                </a:solidFill>
                <a:effectLst/>
                <a:uLnTx/>
                <a:uFillTx/>
                <a:latin typeface="Calibri" panose="020F0502020204030204"/>
                <a:ea typeface="+mn-ea"/>
                <a:cs typeface="+mn-cs"/>
              </a:rPr>
              <a:t>, </a:t>
            </a: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consistent with values, goals and objectives </a:t>
            </a:r>
            <a:r>
              <a:rPr kumimoji="0" lang="en-US" altLang="en-US" sz="1200" b="0" i="1" u="none" strike="noStrike" kern="1200" cap="none" spc="0" normalizeH="0" baseline="0" noProof="0" dirty="0">
                <a:ln>
                  <a:noFill/>
                </a:ln>
                <a:solidFill>
                  <a:srgbClr val="000000"/>
                </a:solidFill>
                <a:effectLst/>
                <a:uLnTx/>
                <a:uFillTx/>
                <a:latin typeface="Calibri" panose="020F0502020204030204"/>
                <a:ea typeface="+mn-ea"/>
                <a:cs typeface="+mn-cs"/>
              </a:rPr>
              <a:t>of stakeholders. It helps define </a:t>
            </a: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how OXAGON will achieve its cybersecurity vision</a:t>
            </a:r>
          </a:p>
        </p:txBody>
      </p:sp>
      <p:sp>
        <p:nvSpPr>
          <p:cNvPr id="79" name="Rectangle 78">
            <a:extLst>
              <a:ext uri="{FF2B5EF4-FFF2-40B4-BE49-F238E27FC236}">
                <a16:creationId xmlns:a16="http://schemas.microsoft.com/office/drawing/2014/main" id="{3274DF96-CE22-4F57-B64D-C13339A9EED5}"/>
              </a:ext>
            </a:extLst>
          </p:cNvPr>
          <p:cNvSpPr/>
          <p:nvPr/>
        </p:nvSpPr>
        <p:spPr>
          <a:xfrm>
            <a:off x="5587974" y="3891760"/>
            <a:ext cx="1891777" cy="361657"/>
          </a:xfrm>
          <a:prstGeom prst="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Mission</a:t>
            </a:r>
          </a:p>
        </p:txBody>
      </p:sp>
      <p:pic>
        <p:nvPicPr>
          <p:cNvPr id="80" name="Picture 6" descr="Mission accomplished ">
            <a:extLst>
              <a:ext uri="{FF2B5EF4-FFF2-40B4-BE49-F238E27FC236}">
                <a16:creationId xmlns:a16="http://schemas.microsoft.com/office/drawing/2014/main" id="{A561CC24-D3D5-483F-A267-19F8CA3F9188}"/>
              </a:ext>
            </a:extLst>
          </p:cNvPr>
          <p:cNvPicPr>
            <a:picLocks noChangeAspect="1" noChangeArrowheads="1"/>
          </p:cNvPicPr>
          <p:nvPr/>
        </p:nvPicPr>
        <p:blipFill>
          <a:blip r:embed="rId14" cstate="email">
            <a:alphaModFix amt="70000"/>
            <a:biLevel thresh="75000"/>
            <a:extLst>
              <a:ext uri="{28A0092B-C50C-407E-A947-70E740481C1C}">
                <a14:useLocalDpi xmlns:a14="http://schemas.microsoft.com/office/drawing/2010/main"/>
              </a:ext>
            </a:extLst>
          </a:blip>
          <a:srcRect/>
          <a:stretch>
            <a:fillRect/>
          </a:stretch>
        </p:blipFill>
        <p:spPr bwMode="auto">
          <a:xfrm>
            <a:off x="5992702" y="3945337"/>
            <a:ext cx="210332" cy="254502"/>
          </a:xfrm>
          <a:prstGeom prst="rect">
            <a:avLst/>
          </a:prstGeom>
          <a:noFill/>
          <a:extLst>
            <a:ext uri="{909E8E84-426E-40DD-AFC4-6F175D3DCCD1}">
              <a14:hiddenFill xmlns:a14="http://schemas.microsoft.com/office/drawing/2010/main">
                <a:solidFill>
                  <a:srgbClr val="FFFFFF"/>
                </a:solidFill>
              </a14:hiddenFill>
            </a:ext>
          </a:extLst>
        </p:spPr>
      </p:pic>
      <p:sp>
        <p:nvSpPr>
          <p:cNvPr id="31" name="Text Box 3">
            <a:extLst>
              <a:ext uri="{FF2B5EF4-FFF2-40B4-BE49-F238E27FC236}">
                <a16:creationId xmlns:a16="http://schemas.microsoft.com/office/drawing/2014/main" id="{D6CA0EDA-AD2B-4C4E-B239-5F8A901FBFCA}"/>
              </a:ext>
            </a:extLst>
          </p:cNvPr>
          <p:cNvSpPr txBox="1">
            <a:spLocks noChangeArrowheads="1"/>
          </p:cNvSpPr>
          <p:nvPr/>
        </p:nvSpPr>
        <p:spPr bwMode="gray">
          <a:xfrm>
            <a:off x="7614090" y="4299141"/>
            <a:ext cx="1752831" cy="1107996"/>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Specific tangible and measurable targets </a:t>
            </a:r>
            <a:r>
              <a:rPr kumimoji="0" lang="en-US" altLang="en-US" sz="1200" b="0" i="1" u="none" strike="noStrike" kern="1200" cap="none" spc="0" normalizeH="0" baseline="0" noProof="0" dirty="0">
                <a:ln>
                  <a:noFill/>
                </a:ln>
                <a:solidFill>
                  <a:srgbClr val="000000"/>
                </a:solidFill>
                <a:effectLst/>
                <a:uLnTx/>
                <a:uFillTx/>
                <a:latin typeface="Calibri" panose="020F0502020204030204"/>
                <a:ea typeface="+mn-ea"/>
                <a:cs typeface="+mn-cs"/>
              </a:rPr>
              <a:t>to achieve the cybersecurity vision and mission</a:t>
            </a: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 in alignment with OXAGON’s business objectives</a:t>
            </a:r>
          </a:p>
        </p:txBody>
      </p:sp>
      <p:sp>
        <p:nvSpPr>
          <p:cNvPr id="82" name="Rectangle 81">
            <a:extLst>
              <a:ext uri="{FF2B5EF4-FFF2-40B4-BE49-F238E27FC236}">
                <a16:creationId xmlns:a16="http://schemas.microsoft.com/office/drawing/2014/main" id="{3D8531B3-3BE2-401E-9C8F-828CD15AFD45}"/>
              </a:ext>
            </a:extLst>
          </p:cNvPr>
          <p:cNvSpPr/>
          <p:nvPr/>
        </p:nvSpPr>
        <p:spPr>
          <a:xfrm>
            <a:off x="7560835" y="3891760"/>
            <a:ext cx="1891777" cy="361657"/>
          </a:xfrm>
          <a:prstGeom prst="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429768" tIns="37148" rIns="0" bIns="3714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Strategic Pillars and Objectives</a:t>
            </a:r>
          </a:p>
        </p:txBody>
      </p:sp>
      <p:pic>
        <p:nvPicPr>
          <p:cNvPr id="83" name="Picture 8" descr="Mission ">
            <a:extLst>
              <a:ext uri="{FF2B5EF4-FFF2-40B4-BE49-F238E27FC236}">
                <a16:creationId xmlns:a16="http://schemas.microsoft.com/office/drawing/2014/main" id="{A7EBC6C1-1852-4A75-ADEF-4E5F2E3B2D90}"/>
              </a:ext>
            </a:extLst>
          </p:cNvPr>
          <p:cNvPicPr>
            <a:picLocks noChangeAspect="1" noChangeArrowheads="1"/>
          </p:cNvPicPr>
          <p:nvPr/>
        </p:nvPicPr>
        <p:blipFill>
          <a:blip r:embed="rId15" cstate="email">
            <a:biLevel thresh="75000"/>
            <a:alphaModFix amt="70000"/>
            <a:extLst>
              <a:ext uri="{28A0092B-C50C-407E-A947-70E740481C1C}">
                <a14:useLocalDpi xmlns:a14="http://schemas.microsoft.com/office/drawing/2010/main"/>
              </a:ext>
            </a:extLst>
          </a:blip>
          <a:srcRect/>
          <a:stretch>
            <a:fillRect/>
          </a:stretch>
        </p:blipFill>
        <p:spPr bwMode="auto">
          <a:xfrm>
            <a:off x="7654473" y="3932612"/>
            <a:ext cx="285509" cy="279952"/>
          </a:xfrm>
          <a:prstGeom prst="rect">
            <a:avLst/>
          </a:prstGeom>
          <a:noFill/>
          <a:extLst>
            <a:ext uri="{909E8E84-426E-40DD-AFC4-6F175D3DCCD1}">
              <a14:hiddenFill xmlns:a14="http://schemas.microsoft.com/office/drawing/2010/main">
                <a:solidFill>
                  <a:srgbClr val="FFFFFF"/>
                </a:solidFill>
              </a14:hiddenFill>
            </a:ext>
          </a:extLst>
        </p:spPr>
      </p:pic>
      <p:sp>
        <p:nvSpPr>
          <p:cNvPr id="30" name="Text Box 36">
            <a:extLst>
              <a:ext uri="{FF2B5EF4-FFF2-40B4-BE49-F238E27FC236}">
                <a16:creationId xmlns:a16="http://schemas.microsoft.com/office/drawing/2014/main" id="{62892B5C-B3F8-4E37-A4E4-FA9280794003}"/>
              </a:ext>
            </a:extLst>
          </p:cNvPr>
          <p:cNvSpPr txBox="1">
            <a:spLocks noChangeArrowheads="1"/>
          </p:cNvSpPr>
          <p:nvPr/>
        </p:nvSpPr>
        <p:spPr bwMode="gray">
          <a:xfrm>
            <a:off x="9603169" y="4308935"/>
            <a:ext cx="1752831" cy="738664"/>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0" marR="0" lvl="0" indent="0" algn="ctr" defTabSz="914357" rtl="0" eaLnBrk="1" fontAlgn="auto" latinLnBrk="0" hangingPunct="1">
              <a:lnSpc>
                <a:spcPct val="100000"/>
              </a:lnSpc>
              <a:spcBef>
                <a:spcPts val="0"/>
              </a:spcBef>
              <a:spcAft>
                <a:spcPts val="0"/>
              </a:spcAft>
              <a:buClrTx/>
              <a:buSzTx/>
              <a:buFontTx/>
              <a:buNone/>
              <a:tabLst/>
              <a:defRPr/>
            </a:pP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Metrics </a:t>
            </a:r>
            <a:r>
              <a:rPr kumimoji="0" lang="en-US" altLang="en-US" sz="1200" b="0" i="1" u="none" strike="noStrike" kern="1200" cap="none" spc="0" normalizeH="0" baseline="0" noProof="0" dirty="0">
                <a:ln>
                  <a:noFill/>
                </a:ln>
                <a:solidFill>
                  <a:srgbClr val="000000"/>
                </a:solidFill>
                <a:effectLst/>
                <a:uLnTx/>
                <a:uFillTx/>
                <a:latin typeface="Calibri" panose="020F0502020204030204"/>
                <a:ea typeface="+mn-ea"/>
                <a:cs typeface="+mn-cs"/>
              </a:rPr>
              <a:t>to </a:t>
            </a: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monitor the progress </a:t>
            </a:r>
            <a:r>
              <a:rPr kumimoji="0" lang="en-US" altLang="en-US" sz="1200" b="0" i="1" u="none" strike="noStrike" kern="1200" cap="none" spc="0" normalizeH="0" baseline="0" noProof="0" dirty="0">
                <a:ln>
                  <a:noFill/>
                </a:ln>
                <a:solidFill>
                  <a:srgbClr val="000000"/>
                </a:solidFill>
                <a:effectLst/>
                <a:uLnTx/>
                <a:uFillTx/>
                <a:latin typeface="Calibri" panose="020F0502020204030204"/>
                <a:ea typeface="+mn-ea"/>
                <a:cs typeface="+mn-cs"/>
              </a:rPr>
              <a:t>against the </a:t>
            </a:r>
            <a:r>
              <a:rPr kumimoji="0" lang="en-US" altLang="en-US" sz="1200" b="1" i="1" u="none" strike="noStrike" kern="1200" cap="none" spc="0" normalizeH="0" baseline="0" noProof="0" dirty="0">
                <a:ln>
                  <a:noFill/>
                </a:ln>
                <a:solidFill>
                  <a:srgbClr val="000000"/>
                </a:solidFill>
                <a:effectLst/>
                <a:uLnTx/>
                <a:uFillTx/>
                <a:latin typeface="Calibri" panose="020F0502020204030204"/>
                <a:ea typeface="+mn-ea"/>
                <a:cs typeface="+mn-cs"/>
              </a:rPr>
              <a:t>achievement of the strategic objectives</a:t>
            </a:r>
          </a:p>
        </p:txBody>
      </p:sp>
      <p:sp>
        <p:nvSpPr>
          <p:cNvPr id="85" name="Rectangle 84">
            <a:extLst>
              <a:ext uri="{FF2B5EF4-FFF2-40B4-BE49-F238E27FC236}">
                <a16:creationId xmlns:a16="http://schemas.microsoft.com/office/drawing/2014/main" id="{7034378D-E580-47E6-8861-7E508D2D4E5D}"/>
              </a:ext>
            </a:extLst>
          </p:cNvPr>
          <p:cNvSpPr/>
          <p:nvPr/>
        </p:nvSpPr>
        <p:spPr>
          <a:xfrm>
            <a:off x="9533696" y="3891760"/>
            <a:ext cx="1891777" cy="361657"/>
          </a:xfrm>
          <a:prstGeom prst="rect">
            <a:avLst/>
          </a:prstGeom>
          <a:solidFill>
            <a:schemeClr val="bg1">
              <a:alpha val="88000"/>
            </a:schemeClr>
          </a:solidFill>
          <a:ln>
            <a:solidFill>
              <a:schemeClr val="accent1">
                <a:lumMod val="50000"/>
              </a:schemeClr>
            </a:solidFill>
          </a:ln>
          <a:effectLst>
            <a:outerShdw blurRad="50800" dist="38100" dir="2700000" algn="tl" rotWithShape="0">
              <a:prstClr val="black">
                <a:alpha val="40000"/>
              </a:prstClr>
            </a:outerShdw>
          </a:effectLst>
        </p:spPr>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Strategic KPIs</a:t>
            </a:r>
          </a:p>
        </p:txBody>
      </p:sp>
      <p:pic>
        <p:nvPicPr>
          <p:cNvPr id="86" name="Picture 43" descr="Kpi ">
            <a:extLst>
              <a:ext uri="{FF2B5EF4-FFF2-40B4-BE49-F238E27FC236}">
                <a16:creationId xmlns:a16="http://schemas.microsoft.com/office/drawing/2014/main" id="{5D390EBD-B49D-4437-9A17-E7CE546C15A9}"/>
              </a:ext>
            </a:extLst>
          </p:cNvPr>
          <p:cNvPicPr>
            <a:picLocks noChangeAspect="1" noChangeArrowheads="1"/>
          </p:cNvPicPr>
          <p:nvPr/>
        </p:nvPicPr>
        <p:blipFill>
          <a:blip r:embed="rId16" cstate="email">
            <a:alphaModFix amt="70000"/>
            <a:biLevel thresh="75000"/>
            <a:extLst>
              <a:ext uri="{28A0092B-C50C-407E-A947-70E740481C1C}">
                <a14:useLocalDpi xmlns:a14="http://schemas.microsoft.com/office/drawing/2010/main"/>
              </a:ext>
            </a:extLst>
          </a:blip>
          <a:srcRect/>
          <a:stretch>
            <a:fillRect/>
          </a:stretch>
        </p:blipFill>
        <p:spPr bwMode="auto">
          <a:xfrm>
            <a:off x="9732375" y="3945337"/>
            <a:ext cx="282725" cy="25450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BC47DDB2-D6EB-4389-8580-2D8D0356D844}"/>
              </a:ext>
            </a:extLst>
          </p:cNvPr>
          <p:cNvCxnSpPr>
            <a:cxnSpLocks/>
          </p:cNvCxnSpPr>
          <p:nvPr/>
        </p:nvCxnSpPr>
        <p:spPr bwMode="gray">
          <a:xfrm rot="5400000">
            <a:off x="4577944" y="4821712"/>
            <a:ext cx="1938976" cy="0"/>
          </a:xfrm>
          <a:prstGeom prst="line">
            <a:avLst/>
          </a:prstGeom>
          <a:ln>
            <a:solidFill>
              <a:srgbClr val="939393"/>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B0A530F-BFBB-44DE-AC86-6B607BC2B52D}"/>
              </a:ext>
            </a:extLst>
          </p:cNvPr>
          <p:cNvCxnSpPr>
            <a:cxnSpLocks/>
          </p:cNvCxnSpPr>
          <p:nvPr/>
        </p:nvCxnSpPr>
        <p:spPr bwMode="gray">
          <a:xfrm rot="5400000">
            <a:off x="6550805" y="4821712"/>
            <a:ext cx="1938976" cy="0"/>
          </a:xfrm>
          <a:prstGeom prst="line">
            <a:avLst/>
          </a:prstGeom>
          <a:ln>
            <a:solidFill>
              <a:srgbClr val="939393"/>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C997C38-7988-46FE-BBD2-A6F458882E0E}"/>
              </a:ext>
            </a:extLst>
          </p:cNvPr>
          <p:cNvCxnSpPr>
            <a:cxnSpLocks/>
          </p:cNvCxnSpPr>
          <p:nvPr/>
        </p:nvCxnSpPr>
        <p:spPr bwMode="gray">
          <a:xfrm rot="5400000">
            <a:off x="8523666" y="4821712"/>
            <a:ext cx="1938976" cy="0"/>
          </a:xfrm>
          <a:prstGeom prst="line">
            <a:avLst/>
          </a:prstGeom>
          <a:ln>
            <a:solidFill>
              <a:srgbClr val="939393"/>
            </a:solidFill>
            <a:prstDash val="dash"/>
          </a:ln>
        </p:spPr>
        <p:style>
          <a:lnRef idx="1">
            <a:schemeClr val="accent1"/>
          </a:lnRef>
          <a:fillRef idx="0">
            <a:schemeClr val="accent1"/>
          </a:fillRef>
          <a:effectRef idx="0">
            <a:schemeClr val="accent1"/>
          </a:effectRef>
          <a:fontRef idx="minor">
            <a:schemeClr val="tx1"/>
          </a:fontRef>
        </p:style>
      </p:cxnSp>
      <p:sp>
        <p:nvSpPr>
          <p:cNvPr id="26" name="Oval 21">
            <a:extLst>
              <a:ext uri="{FF2B5EF4-FFF2-40B4-BE49-F238E27FC236}">
                <a16:creationId xmlns:a16="http://schemas.microsoft.com/office/drawing/2014/main" id="{B71E9660-3573-49A4-ADBC-2B420A5509BE}"/>
              </a:ext>
            </a:extLst>
          </p:cNvPr>
          <p:cNvSpPr>
            <a:spLocks noChangeArrowheads="1"/>
          </p:cNvSpPr>
          <p:nvPr/>
        </p:nvSpPr>
        <p:spPr bwMode="gray">
          <a:xfrm>
            <a:off x="6021310" y="2198434"/>
            <a:ext cx="149380" cy="146304"/>
          </a:xfrm>
          <a:prstGeom prst="ellipse">
            <a:avLst/>
          </a:prstGeom>
          <a:solidFill>
            <a:srgbClr val="FFFFFF"/>
          </a:solidFill>
          <a:ln w="9525"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9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9" name="Oval 21">
            <a:extLst>
              <a:ext uri="{FF2B5EF4-FFF2-40B4-BE49-F238E27FC236}">
                <a16:creationId xmlns:a16="http://schemas.microsoft.com/office/drawing/2014/main" id="{746294E1-4356-4113-90BF-6D61B658D6B5}"/>
              </a:ext>
            </a:extLst>
          </p:cNvPr>
          <p:cNvSpPr>
            <a:spLocks noChangeArrowheads="1"/>
          </p:cNvSpPr>
          <p:nvPr/>
        </p:nvSpPr>
        <p:spPr bwMode="gray">
          <a:xfrm>
            <a:off x="6742824" y="2198434"/>
            <a:ext cx="149380" cy="146304"/>
          </a:xfrm>
          <a:prstGeom prst="ellipse">
            <a:avLst/>
          </a:prstGeom>
          <a:solidFill>
            <a:srgbClr val="FFFFFF"/>
          </a:solidFill>
          <a:ln w="9525"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9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4" name="Oval 21">
            <a:extLst>
              <a:ext uri="{FF2B5EF4-FFF2-40B4-BE49-F238E27FC236}">
                <a16:creationId xmlns:a16="http://schemas.microsoft.com/office/drawing/2014/main" id="{961BCD57-6C26-4285-B52E-70C984CECC1E}"/>
              </a:ext>
            </a:extLst>
          </p:cNvPr>
          <p:cNvSpPr>
            <a:spLocks noChangeArrowheads="1"/>
          </p:cNvSpPr>
          <p:nvPr/>
        </p:nvSpPr>
        <p:spPr bwMode="gray">
          <a:xfrm>
            <a:off x="8059634" y="2198434"/>
            <a:ext cx="149380" cy="146304"/>
          </a:xfrm>
          <a:prstGeom prst="ellipse">
            <a:avLst/>
          </a:prstGeom>
          <a:solidFill>
            <a:srgbClr val="FFFFFF"/>
          </a:solidFill>
          <a:ln w="9525"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9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6" name="Oval 21">
            <a:extLst>
              <a:ext uri="{FF2B5EF4-FFF2-40B4-BE49-F238E27FC236}">
                <a16:creationId xmlns:a16="http://schemas.microsoft.com/office/drawing/2014/main" id="{FBCCDD4E-CAA6-4D06-8E1F-B4B96D94D961}"/>
              </a:ext>
            </a:extLst>
          </p:cNvPr>
          <p:cNvSpPr>
            <a:spLocks noChangeArrowheads="1"/>
          </p:cNvSpPr>
          <p:nvPr/>
        </p:nvSpPr>
        <p:spPr bwMode="gray">
          <a:xfrm>
            <a:off x="8738655" y="2198434"/>
            <a:ext cx="149380" cy="146304"/>
          </a:xfrm>
          <a:prstGeom prst="ellipse">
            <a:avLst/>
          </a:prstGeom>
          <a:solidFill>
            <a:srgbClr val="FFFFFF"/>
          </a:solidFill>
          <a:ln w="9525" algn="ctr">
            <a:solidFill>
              <a:schemeClr val="accent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9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22A275A5-5B7A-4CB8-AF71-B097A5896B17}"/>
              </a:ext>
            </a:extLst>
          </p:cNvPr>
          <p:cNvGrpSpPr/>
          <p:nvPr/>
        </p:nvGrpSpPr>
        <p:grpSpPr>
          <a:xfrm>
            <a:off x="1437517" y="4130794"/>
            <a:ext cx="1104340" cy="1089384"/>
            <a:chOff x="1437525" y="4313082"/>
            <a:chExt cx="1104340" cy="1089384"/>
          </a:xfrm>
        </p:grpSpPr>
        <p:sp>
          <p:nvSpPr>
            <p:cNvPr id="69" name="Rectangle 68">
              <a:extLst>
                <a:ext uri="{FF2B5EF4-FFF2-40B4-BE49-F238E27FC236}">
                  <a16:creationId xmlns:a16="http://schemas.microsoft.com/office/drawing/2014/main" id="{CE16D3A0-492F-471D-A5B7-7ED215A56A70}"/>
                </a:ext>
              </a:extLst>
            </p:cNvPr>
            <p:cNvSpPr/>
            <p:nvPr/>
          </p:nvSpPr>
          <p:spPr bwMode="gray">
            <a:xfrm>
              <a:off x="1437525" y="4940801"/>
              <a:ext cx="1104340"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Standards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 Requirements</a:t>
              </a:r>
            </a:p>
          </p:txBody>
        </p:sp>
        <p:pic>
          <p:nvPicPr>
            <p:cNvPr id="70" name="Picture 18" descr="National Cybersecurity Authority (NCA) | Arab News">
              <a:extLst>
                <a:ext uri="{FF2B5EF4-FFF2-40B4-BE49-F238E27FC236}">
                  <a16:creationId xmlns:a16="http://schemas.microsoft.com/office/drawing/2014/main" id="{87829561-8376-4EEB-9A15-64439BB5AB96}"/>
                </a:ext>
              </a:extLst>
            </p:cNvPr>
            <p:cNvPicPr>
              <a:picLocks noChangeAspect="1" noChangeArrowheads="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l="30565" t="-1" r="30265" b="26890"/>
            <a:stretch/>
          </p:blipFill>
          <p:spPr bwMode="auto">
            <a:xfrm>
              <a:off x="1653145" y="4313082"/>
              <a:ext cx="636818" cy="700762"/>
            </a:xfrm>
            <a:prstGeom prst="rect">
              <a:avLst/>
            </a:prstGeom>
            <a:noFill/>
            <a:extLst>
              <a:ext uri="{909E8E84-426E-40DD-AFC4-6F175D3DCCD1}">
                <a14:hiddenFill xmlns:a14="http://schemas.microsoft.com/office/drawing/2010/main">
                  <a:solidFill>
                    <a:srgbClr val="FFFFFF"/>
                  </a:solidFill>
                </a14:hiddenFill>
              </a:ext>
            </a:extLst>
          </p:spPr>
        </p:pic>
      </p:grpSp>
      <p:sp>
        <p:nvSpPr>
          <p:cNvPr id="57" name="Rectangle 56">
            <a:extLst>
              <a:ext uri="{FF2B5EF4-FFF2-40B4-BE49-F238E27FC236}">
                <a16:creationId xmlns:a16="http://schemas.microsoft.com/office/drawing/2014/main" id="{387C19B7-5D3A-4486-A95C-4C41B273AC78}"/>
              </a:ext>
            </a:extLst>
          </p:cNvPr>
          <p:cNvSpPr/>
          <p:nvPr/>
        </p:nvSpPr>
        <p:spPr>
          <a:xfrm>
            <a:off x="5642480" y="2380797"/>
            <a:ext cx="3434327" cy="1259971"/>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E9B4851B-A3E2-4B2F-8E0E-6A97622057EE}"/>
              </a:ext>
            </a:extLst>
          </p:cNvPr>
          <p:cNvSpPr/>
          <p:nvPr/>
        </p:nvSpPr>
        <p:spPr>
          <a:xfrm>
            <a:off x="5642480" y="1978668"/>
            <a:ext cx="3434327" cy="181689"/>
          </a:xfrm>
          <a:prstGeom prst="rect">
            <a:avLst/>
          </a:prstGeom>
          <a:solidFill>
            <a:schemeClr val="bg1">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5" name="Line 20">
            <a:extLst>
              <a:ext uri="{FF2B5EF4-FFF2-40B4-BE49-F238E27FC236}">
                <a16:creationId xmlns:a16="http://schemas.microsoft.com/office/drawing/2014/main" id="{2044EDF7-ADA8-4F8B-BA5B-B745352BECC7}"/>
              </a:ext>
            </a:extLst>
          </p:cNvPr>
          <p:cNvSpPr>
            <a:spLocks noChangeShapeType="1"/>
          </p:cNvSpPr>
          <p:nvPr/>
        </p:nvSpPr>
        <p:spPr bwMode="gray">
          <a:xfrm flipH="1">
            <a:off x="4267200" y="2306192"/>
            <a:ext cx="1761622" cy="1585568"/>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9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0" name="Line 20">
            <a:extLst>
              <a:ext uri="{FF2B5EF4-FFF2-40B4-BE49-F238E27FC236}">
                <a16:creationId xmlns:a16="http://schemas.microsoft.com/office/drawing/2014/main" id="{150F8D76-A10B-4AB7-AD3A-CD51A3B813BD}"/>
              </a:ext>
            </a:extLst>
          </p:cNvPr>
          <p:cNvSpPr>
            <a:spLocks noChangeShapeType="1"/>
          </p:cNvSpPr>
          <p:nvPr/>
        </p:nvSpPr>
        <p:spPr bwMode="gray">
          <a:xfrm flipH="1">
            <a:off x="6519854" y="2336519"/>
            <a:ext cx="286701" cy="157069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9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5" name="Line 20">
            <a:extLst>
              <a:ext uri="{FF2B5EF4-FFF2-40B4-BE49-F238E27FC236}">
                <a16:creationId xmlns:a16="http://schemas.microsoft.com/office/drawing/2014/main" id="{8B857E97-E1C5-4FD0-9660-DA4555C9A930}"/>
              </a:ext>
            </a:extLst>
          </p:cNvPr>
          <p:cNvSpPr>
            <a:spLocks noChangeShapeType="1"/>
          </p:cNvSpPr>
          <p:nvPr/>
        </p:nvSpPr>
        <p:spPr bwMode="gray">
          <a:xfrm>
            <a:off x="8143550" y="2344738"/>
            <a:ext cx="353517" cy="154702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9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7" name="Line 20">
            <a:extLst>
              <a:ext uri="{FF2B5EF4-FFF2-40B4-BE49-F238E27FC236}">
                <a16:creationId xmlns:a16="http://schemas.microsoft.com/office/drawing/2014/main" id="{AADA62ED-1F3D-404E-8F17-5F7623E3624E}"/>
              </a:ext>
            </a:extLst>
          </p:cNvPr>
          <p:cNvSpPr>
            <a:spLocks noChangeShapeType="1"/>
          </p:cNvSpPr>
          <p:nvPr/>
        </p:nvSpPr>
        <p:spPr bwMode="gray">
          <a:xfrm>
            <a:off x="8865063" y="2326479"/>
            <a:ext cx="1587035" cy="1547022"/>
          </a:xfrm>
          <a:prstGeom prst="line">
            <a:avLst/>
          </a:prstGeom>
          <a:noFill/>
          <a:ln w="952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39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2" name="STAMP">
            <a:extLst>
              <a:ext uri="{FF2B5EF4-FFF2-40B4-BE49-F238E27FC236}">
                <a16:creationId xmlns:a16="http://schemas.microsoft.com/office/drawing/2014/main" id="{62E3D1B8-1AF3-4AD9-8C4D-69FF97D25A38}"/>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grpSp>
        <p:nvGrpSpPr>
          <p:cNvPr id="64" name="Group 63">
            <a:extLst>
              <a:ext uri="{FF2B5EF4-FFF2-40B4-BE49-F238E27FC236}">
                <a16:creationId xmlns:a16="http://schemas.microsoft.com/office/drawing/2014/main" id="{2E3A9E62-004A-4507-8CA0-5132E8ECCEE0}"/>
              </a:ext>
            </a:extLst>
          </p:cNvPr>
          <p:cNvGrpSpPr/>
          <p:nvPr/>
        </p:nvGrpSpPr>
        <p:grpSpPr>
          <a:xfrm>
            <a:off x="1606848" y="44165"/>
            <a:ext cx="6599473" cy="276999"/>
            <a:chOff x="1606848" y="44165"/>
            <a:chExt cx="6599473" cy="276999"/>
          </a:xfrm>
        </p:grpSpPr>
        <p:sp>
          <p:nvSpPr>
            <p:cNvPr id="65" name="Rectangle: Rounded Corners 64">
              <a:extLst>
                <a:ext uri="{FF2B5EF4-FFF2-40B4-BE49-F238E27FC236}">
                  <a16:creationId xmlns:a16="http://schemas.microsoft.com/office/drawing/2014/main" id="{3C37585D-DDEA-4617-9418-F33899CB4FB9}"/>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1.5</a:t>
              </a:r>
            </a:p>
          </p:txBody>
        </p:sp>
        <p:sp>
          <p:nvSpPr>
            <p:cNvPr id="71" name="TextBox 70">
              <a:extLst>
                <a:ext uri="{FF2B5EF4-FFF2-40B4-BE49-F238E27FC236}">
                  <a16:creationId xmlns:a16="http://schemas.microsoft.com/office/drawing/2014/main" id="{4C661C5B-276E-4978-8A7A-8A2E450BDCFC}"/>
                </a:ext>
              </a:extLst>
            </p:cNvPr>
            <p:cNvSpPr txBox="1"/>
            <p:nvPr/>
          </p:nvSpPr>
          <p:spPr>
            <a:xfrm>
              <a:off x="1939454" y="44165"/>
              <a:ext cx="6266867" cy="276999"/>
            </a:xfrm>
            <a:prstGeom prst="rect">
              <a:avLst/>
            </a:prstGeom>
            <a:noFill/>
          </p:spPr>
          <p:txBody>
            <a:bodyPr wrap="square">
              <a:spAutoFit/>
            </a:bodyPr>
            <a:lstStyle/>
            <a:p>
              <a:pPr>
                <a:defRPr/>
              </a:pPr>
              <a:r>
                <a:rPr lang="en-US" sz="1200" b="1" dirty="0">
                  <a:solidFill>
                    <a:srgbClr val="000000"/>
                  </a:solidFill>
                  <a:latin typeface="Calibri" panose="020F0502020204030204"/>
                </a:rPr>
                <a:t>Develop OXAGON’s Cybersecurity Vision, Mission and Strategic Objectives</a:t>
              </a:r>
            </a:p>
          </p:txBody>
        </p:sp>
      </p:grpSp>
      <p:sp>
        <p:nvSpPr>
          <p:cNvPr id="99" name="Rectangle 98">
            <a:extLst>
              <a:ext uri="{FF2B5EF4-FFF2-40B4-BE49-F238E27FC236}">
                <a16:creationId xmlns:a16="http://schemas.microsoft.com/office/drawing/2014/main" id="{1B8B8F2F-723B-4DB9-9A71-E32EA292630E}"/>
              </a:ext>
            </a:extLst>
          </p:cNvPr>
          <p:cNvSpPr/>
          <p:nvPr/>
        </p:nvSpPr>
        <p:spPr bwMode="auto">
          <a:xfrm>
            <a:off x="911592" y="6859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6E6F0B4D-3821-45D2-8EC7-ADBE1A8D05E4}"/>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1" name="Rectangle 100">
            <a:extLst>
              <a:ext uri="{FF2B5EF4-FFF2-40B4-BE49-F238E27FC236}">
                <a16:creationId xmlns:a16="http://schemas.microsoft.com/office/drawing/2014/main" id="{C29C2338-2402-4EAE-90C0-3426B55DA96E}"/>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2" name="Rectangle 101">
            <a:extLst>
              <a:ext uri="{FF2B5EF4-FFF2-40B4-BE49-F238E27FC236}">
                <a16:creationId xmlns:a16="http://schemas.microsoft.com/office/drawing/2014/main" id="{AA37B308-2B38-409A-9C13-5E101FA9466C}"/>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5360CEA0-5744-43D1-A32F-D41F1FCA9F13}"/>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4" name="Rectangle 103">
            <a:extLst>
              <a:ext uri="{FF2B5EF4-FFF2-40B4-BE49-F238E27FC236}">
                <a16:creationId xmlns:a16="http://schemas.microsoft.com/office/drawing/2014/main" id="{7B6779DC-A8B9-4BDD-A476-3C10A41486DC}"/>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5" name="Rectangle 104">
            <a:extLst>
              <a:ext uri="{FF2B5EF4-FFF2-40B4-BE49-F238E27FC236}">
                <a16:creationId xmlns:a16="http://schemas.microsoft.com/office/drawing/2014/main" id="{16D10568-6926-44F6-96A8-5E8391B75009}"/>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6" name="Rectangle 105">
            <a:extLst>
              <a:ext uri="{FF2B5EF4-FFF2-40B4-BE49-F238E27FC236}">
                <a16:creationId xmlns:a16="http://schemas.microsoft.com/office/drawing/2014/main" id="{93F02647-E54E-47B5-944B-72834364A49D}"/>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7" name="Rectangle 106">
            <a:extLst>
              <a:ext uri="{FF2B5EF4-FFF2-40B4-BE49-F238E27FC236}">
                <a16:creationId xmlns:a16="http://schemas.microsoft.com/office/drawing/2014/main" id="{8B6E8E2A-86D2-4891-97ED-2578EF59BD26}"/>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8" name="Rectangle 107">
            <a:extLst>
              <a:ext uri="{FF2B5EF4-FFF2-40B4-BE49-F238E27FC236}">
                <a16:creationId xmlns:a16="http://schemas.microsoft.com/office/drawing/2014/main" id="{AA75D517-EBDA-40FA-97D7-625731DF95A9}"/>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09" name="Rectangle 108">
            <a:extLst>
              <a:ext uri="{FF2B5EF4-FFF2-40B4-BE49-F238E27FC236}">
                <a16:creationId xmlns:a16="http://schemas.microsoft.com/office/drawing/2014/main" id="{06A5EE24-5D72-476B-B452-6D0A78125EDD}"/>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0" name="Rectangle 109">
            <a:extLst>
              <a:ext uri="{FF2B5EF4-FFF2-40B4-BE49-F238E27FC236}">
                <a16:creationId xmlns:a16="http://schemas.microsoft.com/office/drawing/2014/main" id="{E9AB93B4-4FC4-47E0-9EC6-19D1E937CCD3}"/>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1" name="Rectangle 110">
            <a:extLst>
              <a:ext uri="{FF2B5EF4-FFF2-40B4-BE49-F238E27FC236}">
                <a16:creationId xmlns:a16="http://schemas.microsoft.com/office/drawing/2014/main" id="{423F1587-5957-4AE6-8E70-8576FBB71ACE}"/>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2" name="Rectangle 111">
            <a:extLst>
              <a:ext uri="{FF2B5EF4-FFF2-40B4-BE49-F238E27FC236}">
                <a16:creationId xmlns:a16="http://schemas.microsoft.com/office/drawing/2014/main" id="{E8F34295-7D42-4D4D-9956-DCFFF0BB323B}"/>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3" name="Rectangle 112">
            <a:extLst>
              <a:ext uri="{FF2B5EF4-FFF2-40B4-BE49-F238E27FC236}">
                <a16:creationId xmlns:a16="http://schemas.microsoft.com/office/drawing/2014/main" id="{B1B7E1AA-CAF7-4A89-A2B2-941B6F78BC39}"/>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79061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a:xfrm>
            <a:off x="722283" y="173774"/>
            <a:ext cx="10764458" cy="849809"/>
          </a:xfrm>
        </p:spPr>
        <p:txBody>
          <a:bodyPr vert="horz" lIns="0" tIns="0" rIns="0" bIns="0" rtlCol="0" anchor="b">
            <a:noAutofit/>
          </a:bodyPr>
          <a:lstStyle/>
          <a:p>
            <a:r>
              <a:rPr lang="en-US" dirty="0"/>
              <a:t>The development of OXAGON’s vision, mission, and strategic objectives will take into account OXAGON’s aspiration, stakeholders’ feedback and benchmark results </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5659183" y="1112624"/>
            <a:ext cx="873636" cy="215444"/>
          </a:xfrm>
        </p:spPr>
        <p:txBody>
          <a:bodyPr/>
          <a:lstStyle/>
          <a:p>
            <a:r>
              <a:rPr lang="en-US" dirty="0"/>
              <a:t>Vision, Mission and Strategic Objectives Development Approach</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88" name="Rectangle 87">
            <a:extLst>
              <a:ext uri="{FF2B5EF4-FFF2-40B4-BE49-F238E27FC236}">
                <a16:creationId xmlns:a16="http://schemas.microsoft.com/office/drawing/2014/main" id="{1ECD3551-CDFE-480E-9D5C-FB67B3BEB52E}"/>
              </a:ext>
            </a:extLst>
          </p:cNvPr>
          <p:cNvSpPr/>
          <p:nvPr/>
        </p:nvSpPr>
        <p:spPr>
          <a:xfrm>
            <a:off x="858765" y="1542740"/>
            <a:ext cx="3714378" cy="4794414"/>
          </a:xfrm>
          <a:prstGeom prst="rect">
            <a:avLst/>
          </a:prstGeom>
          <a:solidFill>
            <a:schemeClr val="bg1">
              <a:lumMod val="95000"/>
            </a:schemeClr>
          </a:solidFill>
          <a:ln w="3175">
            <a:solidFill>
              <a:srgbClr val="E6E6E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Develop Preliminary Options for OXAGON’s Vision, Mission, and Strategic Objectives</a:t>
            </a:r>
          </a:p>
        </p:txBody>
      </p:sp>
      <p:sp>
        <p:nvSpPr>
          <p:cNvPr id="50" name="Rectangle 49">
            <a:extLst>
              <a:ext uri="{FF2B5EF4-FFF2-40B4-BE49-F238E27FC236}">
                <a16:creationId xmlns:a16="http://schemas.microsoft.com/office/drawing/2014/main" id="{28DD1B4C-A63B-47F7-97EE-BEE0CA5DB09B}"/>
              </a:ext>
            </a:extLst>
          </p:cNvPr>
          <p:cNvSpPr/>
          <p:nvPr/>
        </p:nvSpPr>
        <p:spPr>
          <a:xfrm>
            <a:off x="981101" y="4119928"/>
            <a:ext cx="3485392" cy="276999"/>
          </a:xfrm>
          <a:prstGeom prst="rect">
            <a:avLst/>
          </a:prstGeom>
          <a:solidFill>
            <a:srgbClr val="89A996"/>
          </a:solidFill>
          <a:ln>
            <a:solidFill>
              <a:srgbClr val="89A996"/>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Option 2</a:t>
            </a:r>
          </a:p>
        </p:txBody>
      </p:sp>
      <p:sp>
        <p:nvSpPr>
          <p:cNvPr id="51" name="Rectangle 50">
            <a:extLst>
              <a:ext uri="{FF2B5EF4-FFF2-40B4-BE49-F238E27FC236}">
                <a16:creationId xmlns:a16="http://schemas.microsoft.com/office/drawing/2014/main" id="{4E158846-3961-451F-A8FC-63E3C065AEF8}"/>
              </a:ext>
            </a:extLst>
          </p:cNvPr>
          <p:cNvSpPr/>
          <p:nvPr/>
        </p:nvSpPr>
        <p:spPr>
          <a:xfrm>
            <a:off x="996007" y="4125171"/>
            <a:ext cx="3470486" cy="1841514"/>
          </a:xfrm>
          <a:prstGeom prst="rect">
            <a:avLst/>
          </a:prstGeom>
          <a:noFill/>
          <a:ln w="19050">
            <a:solidFill>
              <a:srgbClr val="89A9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53" name="Picture 13" descr="https://static.thenounproject.com/png/787823-200.png">
            <a:extLst>
              <a:ext uri="{FF2B5EF4-FFF2-40B4-BE49-F238E27FC236}">
                <a16:creationId xmlns:a16="http://schemas.microsoft.com/office/drawing/2014/main" id="{9C0E31E5-C1EE-4916-975F-6C4D385831D3}"/>
              </a:ext>
            </a:extLst>
          </p:cNvPr>
          <p:cNvPicPr>
            <a:picLocks noChangeAspect="1" noChangeArrowheads="1"/>
          </p:cNvPicPr>
          <p:nvPr/>
        </p:nvPicPr>
        <p:blipFill rotWithShape="1">
          <a:blip r:embed="rId6" cstate="email">
            <a:duotone>
              <a:prstClr val="black"/>
              <a:schemeClr val="accent3">
                <a:tint val="45000"/>
                <a:satMod val="400000"/>
              </a:schemeClr>
            </a:duotone>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t="14140" b="13733"/>
          <a:stretch/>
        </p:blipFill>
        <p:spPr bwMode="auto">
          <a:xfrm>
            <a:off x="1049316" y="4464719"/>
            <a:ext cx="401865" cy="281329"/>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2B08BF71-BA48-4ABE-A864-2A3607A84DF0}"/>
              </a:ext>
            </a:extLst>
          </p:cNvPr>
          <p:cNvSpPr txBox="1"/>
          <p:nvPr/>
        </p:nvSpPr>
        <p:spPr>
          <a:xfrm>
            <a:off x="1439710" y="4407309"/>
            <a:ext cx="2985112" cy="400110"/>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Enable OXAGON’s operations through reliable cybersecurity </a:t>
            </a:r>
          </a:p>
        </p:txBody>
      </p:sp>
      <p:pic>
        <p:nvPicPr>
          <p:cNvPr id="56" name="Picture 6" descr="https://static.thenounproject.com/png/2191332-200.png">
            <a:extLst>
              <a:ext uri="{FF2B5EF4-FFF2-40B4-BE49-F238E27FC236}">
                <a16:creationId xmlns:a16="http://schemas.microsoft.com/office/drawing/2014/main" id="{AAC62C9E-B714-43E3-BCD8-60A24527F770}"/>
              </a:ext>
            </a:extLst>
          </p:cNvPr>
          <p:cNvPicPr>
            <a:picLocks noChangeAspect="1" noChangeArrowheads="1"/>
          </p:cNvPicPr>
          <p:nvPr/>
        </p:nvPicPr>
        <p:blipFill rotWithShape="1">
          <a:blip r:embed="rId8" cstate="email">
            <a:duotone>
              <a:prstClr val="black"/>
              <a:schemeClr val="accent3">
                <a:tint val="45000"/>
                <a:satMod val="400000"/>
              </a:schemeClr>
            </a:duotone>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l="6906" t="4532" r="-1307" b="6000"/>
          <a:stretch/>
        </p:blipFill>
        <p:spPr bwMode="auto">
          <a:xfrm>
            <a:off x="1097332" y="5046119"/>
            <a:ext cx="305833" cy="281329"/>
          </a:xfrm>
          <a:prstGeom prst="ellipse">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838657EE-B096-4549-871E-75DBA49C8B43}"/>
              </a:ext>
            </a:extLst>
          </p:cNvPr>
          <p:cNvSpPr txBox="1"/>
          <p:nvPr/>
        </p:nvSpPr>
        <p:spPr>
          <a:xfrm>
            <a:off x="1340466" y="5425398"/>
            <a:ext cx="3111119" cy="553998"/>
          </a:xfrm>
          <a:prstGeom prst="rect">
            <a:avLst/>
          </a:prstGeom>
          <a:noFill/>
        </p:spPr>
        <p:txBody>
          <a:bodyPr wrap="square" rIns="0" rtlCol="0">
            <a:spAutoFit/>
          </a:bodyPr>
          <a:lstStyle/>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Instil an cybersecurity-aware culture across OXAGON business units</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Integrate controls into OXAGON business units </a:t>
            </a:r>
          </a:p>
        </p:txBody>
      </p:sp>
      <p:pic>
        <p:nvPicPr>
          <p:cNvPr id="59" name="Picture 9" descr="https://static.thenounproject.com/png/1715956-200.png">
            <a:extLst>
              <a:ext uri="{FF2B5EF4-FFF2-40B4-BE49-F238E27FC236}">
                <a16:creationId xmlns:a16="http://schemas.microsoft.com/office/drawing/2014/main" id="{7FF5AC29-9F81-4EAE-B3A1-811C38FBC3C1}"/>
              </a:ext>
            </a:extLst>
          </p:cNvPr>
          <p:cNvPicPr>
            <a:picLocks noChangeAspect="1" noChangeArrowheads="1"/>
          </p:cNvPicPr>
          <p:nvPr/>
        </p:nvPicPr>
        <p:blipFill>
          <a:blip r:embed="rId10" cstate="email">
            <a:duotone>
              <a:prstClr val="black"/>
              <a:schemeClr val="accent3">
                <a:tint val="45000"/>
                <a:satMod val="400000"/>
              </a:schemeClr>
            </a:duotone>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1105321" y="5573573"/>
            <a:ext cx="289854" cy="281329"/>
          </a:xfrm>
          <a:prstGeom prst="rect">
            <a:avLst/>
          </a:prstGeom>
          <a:noFill/>
          <a:extLst>
            <a:ext uri="{909E8E84-426E-40DD-AFC4-6F175D3DCCD1}">
              <a14:hiddenFill xmlns:a14="http://schemas.microsoft.com/office/drawing/2010/main">
                <a:solidFill>
                  <a:srgbClr val="FFFFFF"/>
                </a:solidFill>
              </a14:hiddenFill>
            </a:ext>
          </a:extLst>
        </p:spPr>
      </p:pic>
      <p:sp>
        <p:nvSpPr>
          <p:cNvPr id="114" name="Rectangle 113">
            <a:extLst>
              <a:ext uri="{FF2B5EF4-FFF2-40B4-BE49-F238E27FC236}">
                <a16:creationId xmlns:a16="http://schemas.microsoft.com/office/drawing/2014/main" id="{2DE4D66D-1111-438E-975B-3A5A39B40C19}"/>
              </a:ext>
            </a:extLst>
          </p:cNvPr>
          <p:cNvSpPr/>
          <p:nvPr/>
        </p:nvSpPr>
        <p:spPr>
          <a:xfrm>
            <a:off x="981101" y="2136531"/>
            <a:ext cx="3485392" cy="276999"/>
          </a:xfrm>
          <a:prstGeom prst="rect">
            <a:avLst/>
          </a:prstGeom>
          <a:solidFill>
            <a:schemeClr val="accent4"/>
          </a:solidFill>
          <a:ln>
            <a:solidFill>
              <a:schemeClr val="accent4"/>
            </a:solid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Option 1</a:t>
            </a:r>
          </a:p>
        </p:txBody>
      </p:sp>
      <p:sp>
        <p:nvSpPr>
          <p:cNvPr id="116" name="Rectangle 115">
            <a:extLst>
              <a:ext uri="{FF2B5EF4-FFF2-40B4-BE49-F238E27FC236}">
                <a16:creationId xmlns:a16="http://schemas.microsoft.com/office/drawing/2014/main" id="{0126F3AF-1CBF-47DC-8C22-BD3A9E7DDA5A}"/>
              </a:ext>
            </a:extLst>
          </p:cNvPr>
          <p:cNvSpPr/>
          <p:nvPr/>
        </p:nvSpPr>
        <p:spPr>
          <a:xfrm>
            <a:off x="2171607" y="5873024"/>
            <a:ext cx="1088694" cy="398260"/>
          </a:xfrm>
          <a:prstGeom prst="rect">
            <a:avLst/>
          </a:prstGeom>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117" name="Rectangle 116">
            <a:extLst>
              <a:ext uri="{FF2B5EF4-FFF2-40B4-BE49-F238E27FC236}">
                <a16:creationId xmlns:a16="http://schemas.microsoft.com/office/drawing/2014/main" id="{21B17484-FEDC-48DF-9D5A-8C5998E2288A}"/>
              </a:ext>
            </a:extLst>
          </p:cNvPr>
          <p:cNvSpPr/>
          <p:nvPr/>
        </p:nvSpPr>
        <p:spPr>
          <a:xfrm>
            <a:off x="5175562" y="1542740"/>
            <a:ext cx="2777627" cy="4794414"/>
          </a:xfrm>
          <a:prstGeom prst="rect">
            <a:avLst/>
          </a:prstGeom>
          <a:solidFill>
            <a:schemeClr val="bg1">
              <a:lumMod val="95000"/>
            </a:schemeClr>
          </a:solidFill>
          <a:ln w="3175">
            <a:solidFill>
              <a:srgbClr val="E6E6E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Align with Stakeholders to Gather Feedback and Preferences</a:t>
            </a:r>
          </a:p>
        </p:txBody>
      </p:sp>
      <p:sp>
        <p:nvSpPr>
          <p:cNvPr id="122" name="Isosceles Triangle 30">
            <a:extLst>
              <a:ext uri="{FF2B5EF4-FFF2-40B4-BE49-F238E27FC236}">
                <a16:creationId xmlns:a16="http://schemas.microsoft.com/office/drawing/2014/main" id="{71910592-4DFB-4E28-B9E3-1611DB482F31}"/>
              </a:ext>
            </a:extLst>
          </p:cNvPr>
          <p:cNvSpPr/>
          <p:nvPr/>
        </p:nvSpPr>
        <p:spPr>
          <a:xfrm rot="10800000" flipV="1">
            <a:off x="5425737" y="3207002"/>
            <a:ext cx="2277278" cy="786793"/>
          </a:xfrm>
          <a:prstGeom prst="triangle">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23" name="Rectangle: Rounded Corners 122">
            <a:extLst>
              <a:ext uri="{FF2B5EF4-FFF2-40B4-BE49-F238E27FC236}">
                <a16:creationId xmlns:a16="http://schemas.microsoft.com/office/drawing/2014/main" id="{1EC7698A-4B2E-4EAB-A684-1A88BEAD602B}"/>
              </a:ext>
            </a:extLst>
          </p:cNvPr>
          <p:cNvSpPr/>
          <p:nvPr/>
        </p:nvSpPr>
        <p:spPr>
          <a:xfrm>
            <a:off x="5329111" y="3919544"/>
            <a:ext cx="2470529" cy="1882723"/>
          </a:xfrm>
          <a:prstGeom prst="roundRect">
            <a:avLst>
              <a:gd name="adj" fmla="val 12524"/>
            </a:avLst>
          </a:prstGeom>
          <a:solidFill>
            <a:schemeClr val="accent1">
              <a:lumMod val="20000"/>
              <a:lumOff val="8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Align on stakeholders’ preferred vision and mission statement and seek validation of strategic objectives</a:t>
            </a:r>
          </a:p>
        </p:txBody>
      </p:sp>
      <p:pic>
        <p:nvPicPr>
          <p:cNvPr id="124" name="Picture 46" descr="https://d30y9cdsu7xlg0.cloudfront.net/png/336871-200.png">
            <a:extLst>
              <a:ext uri="{FF2B5EF4-FFF2-40B4-BE49-F238E27FC236}">
                <a16:creationId xmlns:a16="http://schemas.microsoft.com/office/drawing/2014/main" id="{B5D36EEB-0C1F-48B9-A56E-CE10E234AB0C}"/>
              </a:ext>
            </a:extLst>
          </p:cNvPr>
          <p:cNvPicPr>
            <a:picLocks noChangeAspect="1" noChangeArrowheads="1"/>
          </p:cNvPicPr>
          <p:nvPr/>
        </p:nvPicPr>
        <p:blipFill>
          <a:blip r:embed="rId12"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222872" y="4053352"/>
            <a:ext cx="683007" cy="625722"/>
          </a:xfrm>
          <a:prstGeom prst="rect">
            <a:avLst/>
          </a:prstGeom>
          <a:noFill/>
          <a:extLst>
            <a:ext uri="{909E8E84-426E-40DD-AFC4-6F175D3DCCD1}">
              <a14:hiddenFill xmlns:a14="http://schemas.microsoft.com/office/drawing/2010/main">
                <a:solidFill>
                  <a:srgbClr val="FFFFFF"/>
                </a:solidFill>
              </a14:hiddenFill>
            </a:ext>
          </a:extLst>
        </p:spPr>
      </p:pic>
      <p:sp>
        <p:nvSpPr>
          <p:cNvPr id="125" name="Isosceles Triangle 124">
            <a:extLst>
              <a:ext uri="{FF2B5EF4-FFF2-40B4-BE49-F238E27FC236}">
                <a16:creationId xmlns:a16="http://schemas.microsoft.com/office/drawing/2014/main" id="{C0D75C37-5E38-48A7-B9DD-6A64B2069D42}"/>
              </a:ext>
            </a:extLst>
          </p:cNvPr>
          <p:cNvSpPr/>
          <p:nvPr/>
        </p:nvSpPr>
        <p:spPr>
          <a:xfrm rot="5400000">
            <a:off x="6366259" y="3758620"/>
            <a:ext cx="3776279" cy="36265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69561A4-9D59-4136-8C15-69C2897F38CC}"/>
              </a:ext>
            </a:extLst>
          </p:cNvPr>
          <p:cNvSpPr/>
          <p:nvPr/>
        </p:nvSpPr>
        <p:spPr>
          <a:xfrm>
            <a:off x="996007" y="2141774"/>
            <a:ext cx="3470486" cy="1841514"/>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4" name="Isosceles Triangle 83">
            <a:extLst>
              <a:ext uri="{FF2B5EF4-FFF2-40B4-BE49-F238E27FC236}">
                <a16:creationId xmlns:a16="http://schemas.microsoft.com/office/drawing/2014/main" id="{66B95AB0-98C5-484D-B94E-E77DBB54D36F}"/>
              </a:ext>
            </a:extLst>
          </p:cNvPr>
          <p:cNvSpPr/>
          <p:nvPr/>
        </p:nvSpPr>
        <p:spPr>
          <a:xfrm rot="5400000">
            <a:off x="2986213" y="3758620"/>
            <a:ext cx="3776279" cy="362654"/>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6" name="Rectangle 125">
            <a:extLst>
              <a:ext uri="{FF2B5EF4-FFF2-40B4-BE49-F238E27FC236}">
                <a16:creationId xmlns:a16="http://schemas.microsoft.com/office/drawing/2014/main" id="{FD9C1183-C66A-41A2-910F-BEAA4BE6CBCA}"/>
              </a:ext>
            </a:extLst>
          </p:cNvPr>
          <p:cNvSpPr/>
          <p:nvPr/>
        </p:nvSpPr>
        <p:spPr>
          <a:xfrm>
            <a:off x="8555608" y="1542740"/>
            <a:ext cx="2777627" cy="4794414"/>
          </a:xfrm>
          <a:prstGeom prst="rect">
            <a:avLst/>
          </a:prstGeom>
          <a:solidFill>
            <a:schemeClr val="bg1">
              <a:lumMod val="95000"/>
            </a:schemeClr>
          </a:solidFill>
          <a:ln w="3175">
            <a:solidFill>
              <a:srgbClr val="E6E6E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Derive Final Vision, Mission and Strategic Objectives</a:t>
            </a:r>
          </a:p>
        </p:txBody>
      </p:sp>
      <p:grpSp>
        <p:nvGrpSpPr>
          <p:cNvPr id="13" name="Group 12">
            <a:extLst>
              <a:ext uri="{FF2B5EF4-FFF2-40B4-BE49-F238E27FC236}">
                <a16:creationId xmlns:a16="http://schemas.microsoft.com/office/drawing/2014/main" id="{DC1B995D-D9C4-41B0-9712-301EA82A544F}"/>
              </a:ext>
            </a:extLst>
          </p:cNvPr>
          <p:cNvGrpSpPr/>
          <p:nvPr/>
        </p:nvGrpSpPr>
        <p:grpSpPr>
          <a:xfrm>
            <a:off x="8704643" y="2503560"/>
            <a:ext cx="2479555" cy="849885"/>
            <a:chOff x="8356542" y="2816905"/>
            <a:chExt cx="2231822" cy="788152"/>
          </a:xfrm>
        </p:grpSpPr>
        <p:pic>
          <p:nvPicPr>
            <p:cNvPr id="85" name="Picture 13" descr="https://static.thenounproject.com/png/787823-200.png">
              <a:extLst>
                <a:ext uri="{FF2B5EF4-FFF2-40B4-BE49-F238E27FC236}">
                  <a16:creationId xmlns:a16="http://schemas.microsoft.com/office/drawing/2014/main" id="{B2012AEB-5780-45AB-B928-0B3D9CEC813F}"/>
                </a:ext>
              </a:extLst>
            </p:cNvPr>
            <p:cNvPicPr>
              <a:picLocks noChangeAspect="1" noChangeArrowheads="1"/>
            </p:cNvPicPr>
            <p:nvPr/>
          </p:nvPicPr>
          <p:blipFill rotWithShape="1">
            <a:blip r:embed="rId13" cstate="email">
              <a:duotone>
                <a:prstClr val="black"/>
                <a:schemeClr val="accent1">
                  <a:tint val="45000"/>
                  <a:satMod val="400000"/>
                </a:schemeClr>
              </a:duotone>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rcRect t="14140" b="13733"/>
            <a:stretch/>
          </p:blipFill>
          <p:spPr bwMode="auto">
            <a:xfrm>
              <a:off x="9152053" y="2816905"/>
              <a:ext cx="640801" cy="462190"/>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3048D2AC-85E6-441E-9F97-882B8D7761F5}"/>
                </a:ext>
              </a:extLst>
            </p:cNvPr>
            <p:cNvSpPr txBox="1"/>
            <p:nvPr/>
          </p:nvSpPr>
          <p:spPr>
            <a:xfrm>
              <a:off x="8356542" y="3405262"/>
              <a:ext cx="2231822" cy="199795"/>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Preferred CS Vision Statement</a:t>
              </a:r>
            </a:p>
          </p:txBody>
        </p:sp>
      </p:grpSp>
      <p:grpSp>
        <p:nvGrpSpPr>
          <p:cNvPr id="12" name="Group 11">
            <a:extLst>
              <a:ext uri="{FF2B5EF4-FFF2-40B4-BE49-F238E27FC236}">
                <a16:creationId xmlns:a16="http://schemas.microsoft.com/office/drawing/2014/main" id="{F2B9D137-CABA-41DE-8108-DE985F0EE838}"/>
              </a:ext>
            </a:extLst>
          </p:cNvPr>
          <p:cNvGrpSpPr/>
          <p:nvPr/>
        </p:nvGrpSpPr>
        <p:grpSpPr>
          <a:xfrm>
            <a:off x="8580666" y="3825499"/>
            <a:ext cx="2727510" cy="892759"/>
            <a:chOff x="8244951" y="3883542"/>
            <a:chExt cx="2455004" cy="827913"/>
          </a:xfrm>
        </p:grpSpPr>
        <p:pic>
          <p:nvPicPr>
            <p:cNvPr id="86" name="Picture 6" descr="https://static.thenounproject.com/png/2191332-200.png">
              <a:extLst>
                <a:ext uri="{FF2B5EF4-FFF2-40B4-BE49-F238E27FC236}">
                  <a16:creationId xmlns:a16="http://schemas.microsoft.com/office/drawing/2014/main" id="{FEBF8A2B-2F03-47E7-B246-541E9CC3F914}"/>
                </a:ext>
              </a:extLst>
            </p:cNvPr>
            <p:cNvPicPr>
              <a:picLocks noChangeAspect="1" noChangeArrowheads="1"/>
            </p:cNvPicPr>
            <p:nvPr/>
          </p:nvPicPr>
          <p:blipFill rotWithShape="1">
            <a:blip r:embed="rId15" cstate="email">
              <a:duotone>
                <a:prstClr val="black"/>
                <a:schemeClr val="accent1">
                  <a:tint val="45000"/>
                  <a:satMod val="400000"/>
                </a:schemeClr>
              </a:duotone>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a:ext>
              </a:extLst>
            </a:blip>
            <a:srcRect l="6906" t="4532" r="-1307" b="6000"/>
            <a:stretch/>
          </p:blipFill>
          <p:spPr bwMode="auto">
            <a:xfrm>
              <a:off x="9228617" y="3883542"/>
              <a:ext cx="487673" cy="462190"/>
            </a:xfrm>
            <a:prstGeom prst="ellipse">
              <a:avLst/>
            </a:prstGeom>
            <a:noFill/>
            <a:extLst>
              <a:ext uri="{909E8E84-426E-40DD-AFC4-6F175D3DCCD1}">
                <a14:hiddenFill xmlns:a14="http://schemas.microsoft.com/office/drawing/2010/main">
                  <a:solidFill>
                    <a:srgbClr val="FFFFFF"/>
                  </a:solidFill>
                </a14:hiddenFill>
              </a:ext>
            </a:extLst>
          </p:spPr>
        </p:pic>
        <p:sp>
          <p:nvSpPr>
            <p:cNvPr id="137" name="TextBox 136">
              <a:extLst>
                <a:ext uri="{FF2B5EF4-FFF2-40B4-BE49-F238E27FC236}">
                  <a16:creationId xmlns:a16="http://schemas.microsoft.com/office/drawing/2014/main" id="{D384D34A-DC8B-4F1C-82EF-A5B8A84A7000}"/>
                </a:ext>
              </a:extLst>
            </p:cNvPr>
            <p:cNvSpPr txBox="1"/>
            <p:nvPr/>
          </p:nvSpPr>
          <p:spPr>
            <a:xfrm>
              <a:off x="8244951" y="4511660"/>
              <a:ext cx="2455004" cy="199795"/>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Preferred CS Mission Statement</a:t>
              </a:r>
            </a:p>
          </p:txBody>
        </p:sp>
      </p:grpSp>
      <p:grpSp>
        <p:nvGrpSpPr>
          <p:cNvPr id="14" name="Group 13">
            <a:extLst>
              <a:ext uri="{FF2B5EF4-FFF2-40B4-BE49-F238E27FC236}">
                <a16:creationId xmlns:a16="http://schemas.microsoft.com/office/drawing/2014/main" id="{8BF56620-49F3-44BC-8579-0215DE590200}"/>
              </a:ext>
            </a:extLst>
          </p:cNvPr>
          <p:cNvGrpSpPr/>
          <p:nvPr/>
        </p:nvGrpSpPr>
        <p:grpSpPr>
          <a:xfrm>
            <a:off x="8704643" y="5188952"/>
            <a:ext cx="2479555" cy="842563"/>
            <a:chOff x="8356542" y="5176610"/>
            <a:chExt cx="2231822" cy="781362"/>
          </a:xfrm>
        </p:grpSpPr>
        <p:pic>
          <p:nvPicPr>
            <p:cNvPr id="87" name="Picture 9" descr="https://static.thenounproject.com/png/1715956-200.png">
              <a:extLst>
                <a:ext uri="{FF2B5EF4-FFF2-40B4-BE49-F238E27FC236}">
                  <a16:creationId xmlns:a16="http://schemas.microsoft.com/office/drawing/2014/main" id="{34A9494D-A62F-48E2-9BCB-7508BEB27CE4}"/>
                </a:ext>
              </a:extLst>
            </p:cNvPr>
            <p:cNvPicPr>
              <a:picLocks noChangeAspect="1" noChangeArrowheads="1"/>
            </p:cNvPicPr>
            <p:nvPr/>
          </p:nvPicPr>
          <p:blipFill>
            <a:blip r:embed="rId17" cstate="email">
              <a:duotone>
                <a:prstClr val="black"/>
                <a:schemeClr val="accent1">
                  <a:tint val="45000"/>
                  <a:satMod val="400000"/>
                </a:schemeClr>
              </a:duotone>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9241358" y="5176610"/>
              <a:ext cx="462190" cy="462190"/>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CC23D78-8572-4409-A6CC-B7A4C6505DFF}"/>
                </a:ext>
              </a:extLst>
            </p:cNvPr>
            <p:cNvSpPr txBox="1"/>
            <p:nvPr/>
          </p:nvSpPr>
          <p:spPr>
            <a:xfrm>
              <a:off x="8356542" y="5758177"/>
              <a:ext cx="2231822" cy="199795"/>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mn-ea"/>
                  <a:cs typeface="+mn-cs"/>
                </a:rPr>
                <a:t>Final CS Strategic Objectives</a:t>
              </a:r>
            </a:p>
          </p:txBody>
        </p:sp>
      </p:grpSp>
      <p:sp>
        <p:nvSpPr>
          <p:cNvPr id="120" name="Oval 119">
            <a:extLst>
              <a:ext uri="{FF2B5EF4-FFF2-40B4-BE49-F238E27FC236}">
                <a16:creationId xmlns:a16="http://schemas.microsoft.com/office/drawing/2014/main" id="{5EC7CD7A-6970-4B78-9BF4-A3F96BF87C69}"/>
              </a:ext>
            </a:extLst>
          </p:cNvPr>
          <p:cNvSpPr>
            <a:spLocks noChangeAspect="1"/>
          </p:cNvSpPr>
          <p:nvPr/>
        </p:nvSpPr>
        <p:spPr>
          <a:xfrm>
            <a:off x="6141084" y="2503560"/>
            <a:ext cx="846582" cy="852576"/>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21" name="Picture 4" descr="https://d30y9cdsu7xlg0.cloudfront.net/png/46951-200.png">
            <a:extLst>
              <a:ext uri="{FF2B5EF4-FFF2-40B4-BE49-F238E27FC236}">
                <a16:creationId xmlns:a16="http://schemas.microsoft.com/office/drawing/2014/main" id="{EE937469-8E59-4099-A9AE-9032242EA4F6}"/>
              </a:ext>
            </a:extLst>
          </p:cNvPr>
          <p:cNvPicPr>
            <a:picLocks noChangeAspect="1" noChangeArrowheads="1"/>
          </p:cNvPicPr>
          <p:nvPr/>
        </p:nvPicPr>
        <p:blipFill rotWithShape="1">
          <a:blip r:embed="rId19" cstate="email">
            <a:extLst>
              <a:ext uri="{28A0092B-C50C-407E-A947-70E740481C1C}">
                <a14:useLocalDpi xmlns:a14="http://schemas.microsoft.com/office/drawing/2010/main"/>
              </a:ext>
            </a:extLst>
          </a:blip>
          <a:srcRect t="6245" b="12408"/>
          <a:stretch/>
        </p:blipFill>
        <p:spPr bwMode="auto">
          <a:xfrm>
            <a:off x="6243313" y="2705554"/>
            <a:ext cx="642124" cy="46382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3" descr="https://static.thenounproject.com/png/787823-200.png">
            <a:extLst>
              <a:ext uri="{FF2B5EF4-FFF2-40B4-BE49-F238E27FC236}">
                <a16:creationId xmlns:a16="http://schemas.microsoft.com/office/drawing/2014/main" id="{06C5B5D1-F818-4DDA-A0B8-948EE4FF9DE5}"/>
              </a:ext>
            </a:extLst>
          </p:cNvPr>
          <p:cNvPicPr>
            <a:picLocks noChangeAspect="1" noChangeArrowheads="1"/>
          </p:cNvPicPr>
          <p:nvPr/>
        </p:nvPicPr>
        <p:blipFill rotWithShape="1">
          <a:blip r:embed="rId6" cstate="email">
            <a:duotone>
              <a:prstClr val="black"/>
              <a:schemeClr val="accent5">
                <a:tint val="45000"/>
                <a:satMod val="400000"/>
              </a:schemeClr>
            </a:duotone>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a:ext>
            </a:extLst>
          </a:blip>
          <a:srcRect t="14140" b="13733"/>
          <a:stretch/>
        </p:blipFill>
        <p:spPr bwMode="auto">
          <a:xfrm>
            <a:off x="1049316" y="2487219"/>
            <a:ext cx="401865" cy="2813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80BD7E-A572-4AFC-BCAC-9178E7FDD28B}"/>
              </a:ext>
            </a:extLst>
          </p:cNvPr>
          <p:cNvSpPr txBox="1"/>
          <p:nvPr/>
        </p:nvSpPr>
        <p:spPr>
          <a:xfrm>
            <a:off x="1439710" y="2504773"/>
            <a:ext cx="2985112" cy="246221"/>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Protect OXAGON residents by securing the assets</a:t>
            </a:r>
          </a:p>
        </p:txBody>
      </p:sp>
      <p:pic>
        <p:nvPicPr>
          <p:cNvPr id="73" name="Picture 6" descr="https://static.thenounproject.com/png/2191332-200.png">
            <a:extLst>
              <a:ext uri="{FF2B5EF4-FFF2-40B4-BE49-F238E27FC236}">
                <a16:creationId xmlns:a16="http://schemas.microsoft.com/office/drawing/2014/main" id="{F9AD1044-E16A-46E2-8EF4-99AF4ADF1D89}"/>
              </a:ext>
            </a:extLst>
          </p:cNvPr>
          <p:cNvPicPr>
            <a:picLocks noChangeAspect="1" noChangeArrowheads="1"/>
          </p:cNvPicPr>
          <p:nvPr/>
        </p:nvPicPr>
        <p:blipFill rotWithShape="1">
          <a:blip r:embed="rId8" cstate="email">
            <a:duotone>
              <a:prstClr val="black"/>
              <a:schemeClr val="accent5">
                <a:tint val="45000"/>
                <a:satMod val="400000"/>
              </a:schemeClr>
            </a:duotone>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a:ext>
            </a:extLst>
          </a:blip>
          <a:srcRect l="6906" t="4532" r="-1307" b="6000"/>
          <a:stretch/>
        </p:blipFill>
        <p:spPr bwMode="auto">
          <a:xfrm>
            <a:off x="1097332" y="3066959"/>
            <a:ext cx="305833" cy="281329"/>
          </a:xfrm>
          <a:prstGeom prst="ellipse">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49E83B3A-A9E0-429A-BD6C-8E9BBBB277E5}"/>
              </a:ext>
            </a:extLst>
          </p:cNvPr>
          <p:cNvSpPr txBox="1"/>
          <p:nvPr/>
        </p:nvSpPr>
        <p:spPr>
          <a:xfrm>
            <a:off x="1439710" y="3545029"/>
            <a:ext cx="2985112" cy="400110"/>
          </a:xfrm>
          <a:prstGeom prst="rect">
            <a:avLst/>
          </a:prstGeom>
          <a:noFill/>
        </p:spPr>
        <p:txBody>
          <a:bodyPr wrap="square" rtlCol="0">
            <a:spAutoFit/>
          </a:bodyPr>
          <a:lstStyle/>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Prevent data loss and unauthorized disclosure</a:t>
            </a:r>
          </a:p>
          <a:p>
            <a:pPr marL="171450" marR="0" lvl="0" indent="-171450" algn="l" defTabSz="914400" rtl="0" eaLnBrk="1" fontAlgn="auto" latinLnBrk="0" hangingPunct="1">
              <a:lnSpc>
                <a:spcPts val="1200"/>
              </a:lnSpc>
              <a:spcBef>
                <a:spcPts val="0"/>
              </a:spcBef>
              <a:spcAft>
                <a:spcPts val="0"/>
              </a:spcAft>
              <a:buClrTx/>
              <a:buSzTx/>
              <a:buFont typeface="Wingdings" panose="05000000000000000000" pitchFamily="2" charset="2"/>
              <a:buChar char="§"/>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Protect IT and OT systems from threat actors</a:t>
            </a:r>
          </a:p>
        </p:txBody>
      </p:sp>
      <p:pic>
        <p:nvPicPr>
          <p:cNvPr id="74" name="Picture 9" descr="https://static.thenounproject.com/png/1715956-200.png">
            <a:extLst>
              <a:ext uri="{FF2B5EF4-FFF2-40B4-BE49-F238E27FC236}">
                <a16:creationId xmlns:a16="http://schemas.microsoft.com/office/drawing/2014/main" id="{B308E52D-79FB-4776-ADC4-D92C455DF682}"/>
              </a:ext>
            </a:extLst>
          </p:cNvPr>
          <p:cNvPicPr>
            <a:picLocks noChangeAspect="1" noChangeArrowheads="1"/>
          </p:cNvPicPr>
          <p:nvPr/>
        </p:nvPicPr>
        <p:blipFill>
          <a:blip r:embed="rId10" cstate="email">
            <a:duotone>
              <a:prstClr val="black"/>
              <a:schemeClr val="accent5">
                <a:tint val="45000"/>
                <a:satMod val="400000"/>
              </a:schemeClr>
            </a:duotone>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a:ext>
            </a:extLst>
          </a:blip>
          <a:srcRect/>
          <a:stretch>
            <a:fillRect/>
          </a:stretch>
        </p:blipFill>
        <p:spPr bwMode="auto">
          <a:xfrm>
            <a:off x="1105321" y="3613291"/>
            <a:ext cx="289854" cy="281329"/>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07171A85-F7B3-43D8-BD38-905AF6995707}"/>
              </a:ext>
            </a:extLst>
          </p:cNvPr>
          <p:cNvSpPr txBox="1"/>
          <p:nvPr/>
        </p:nvSpPr>
        <p:spPr>
          <a:xfrm>
            <a:off x="1439710" y="2853058"/>
            <a:ext cx="2926800" cy="707886"/>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42424"/>
                </a:solidFill>
                <a:effectLst/>
                <a:uLnTx/>
                <a:uFillTx/>
                <a:latin typeface="Calibri" panose="020F0502020204030204"/>
                <a:ea typeface="+mn-ea"/>
                <a:cs typeface="+mn-cs"/>
              </a:rPr>
              <a:t>Enhance the security of OXAGON’s assets by adopting practices geared towards preventing, detecting, and recovering from information-related incidents</a:t>
            </a:r>
            <a:endPar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0" name="TextBox 59">
            <a:extLst>
              <a:ext uri="{FF2B5EF4-FFF2-40B4-BE49-F238E27FC236}">
                <a16:creationId xmlns:a16="http://schemas.microsoft.com/office/drawing/2014/main" id="{63A97C78-DE74-4D28-AAB6-C1123D6CEA2F}"/>
              </a:ext>
            </a:extLst>
          </p:cNvPr>
          <p:cNvSpPr txBox="1"/>
          <p:nvPr/>
        </p:nvSpPr>
        <p:spPr>
          <a:xfrm>
            <a:off x="1439710" y="4832840"/>
            <a:ext cx="3000407" cy="553998"/>
          </a:xfrm>
          <a:prstGeom prst="rect">
            <a:avLst/>
          </a:prstGeom>
          <a:noFill/>
        </p:spPr>
        <p:txBody>
          <a:bodyPr wrap="square" rtlCol="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Integrate cybersecurity into the governance, operations, supply chain and culture to prevent, protect, and recover from cybersecurity attacks</a:t>
            </a:r>
          </a:p>
        </p:txBody>
      </p:sp>
      <p:sp>
        <p:nvSpPr>
          <p:cNvPr id="44" name="STAMP">
            <a:extLst>
              <a:ext uri="{FF2B5EF4-FFF2-40B4-BE49-F238E27FC236}">
                <a16:creationId xmlns:a16="http://schemas.microsoft.com/office/drawing/2014/main" id="{1980988B-E6FB-4314-AD7F-839E87928FD4}"/>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algn="ctr">
              <a:defRPr/>
            </a:pPr>
            <a:r>
              <a:rPr lang="en-US" sz="1200" b="1" dirty="0">
                <a:solidFill>
                  <a:srgbClr val="000000"/>
                </a:solidFill>
                <a:latin typeface="Calibri" panose="020F0502020204030204" pitchFamily="34" charset="0"/>
              </a:rPr>
              <a:t>CLIENT EXAMPLE</a:t>
            </a:r>
          </a:p>
        </p:txBody>
      </p:sp>
      <p:grpSp>
        <p:nvGrpSpPr>
          <p:cNvPr id="48" name="Group 47">
            <a:extLst>
              <a:ext uri="{FF2B5EF4-FFF2-40B4-BE49-F238E27FC236}">
                <a16:creationId xmlns:a16="http://schemas.microsoft.com/office/drawing/2014/main" id="{D7ABED49-CA9D-47D8-9DF3-75C2C9F9937C}"/>
              </a:ext>
            </a:extLst>
          </p:cNvPr>
          <p:cNvGrpSpPr/>
          <p:nvPr/>
        </p:nvGrpSpPr>
        <p:grpSpPr>
          <a:xfrm>
            <a:off x="1606848" y="44165"/>
            <a:ext cx="6599473" cy="276999"/>
            <a:chOff x="1606848" y="44165"/>
            <a:chExt cx="6599473" cy="276999"/>
          </a:xfrm>
        </p:grpSpPr>
        <p:sp>
          <p:nvSpPr>
            <p:cNvPr id="49" name="Rectangle: Rounded Corners 48">
              <a:extLst>
                <a:ext uri="{FF2B5EF4-FFF2-40B4-BE49-F238E27FC236}">
                  <a16:creationId xmlns:a16="http://schemas.microsoft.com/office/drawing/2014/main" id="{2AD998B6-681A-4361-BCB1-98846082E071}"/>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1.5</a:t>
              </a:r>
            </a:p>
          </p:txBody>
        </p:sp>
        <p:sp>
          <p:nvSpPr>
            <p:cNvPr id="52" name="TextBox 51">
              <a:extLst>
                <a:ext uri="{FF2B5EF4-FFF2-40B4-BE49-F238E27FC236}">
                  <a16:creationId xmlns:a16="http://schemas.microsoft.com/office/drawing/2014/main" id="{DE766F38-9994-44DF-A6C0-D789199DFE42}"/>
                </a:ext>
              </a:extLst>
            </p:cNvPr>
            <p:cNvSpPr txBox="1"/>
            <p:nvPr/>
          </p:nvSpPr>
          <p:spPr>
            <a:xfrm>
              <a:off x="1939454" y="44165"/>
              <a:ext cx="6266867" cy="276999"/>
            </a:xfrm>
            <a:prstGeom prst="rect">
              <a:avLst/>
            </a:prstGeom>
            <a:noFill/>
          </p:spPr>
          <p:txBody>
            <a:bodyPr wrap="square">
              <a:spAutoFit/>
            </a:bodyPr>
            <a:lstStyle/>
            <a:p>
              <a:pPr>
                <a:defRPr/>
              </a:pPr>
              <a:r>
                <a:rPr lang="en-US" sz="1200" b="1" dirty="0">
                  <a:solidFill>
                    <a:srgbClr val="000000"/>
                  </a:solidFill>
                  <a:latin typeface="Calibri" panose="020F0502020204030204"/>
                </a:rPr>
                <a:t>Develop OXAGON’s Cybersecurity Vision, Mission and Strategic Objectives</a:t>
              </a:r>
            </a:p>
          </p:txBody>
        </p:sp>
      </p:grpSp>
      <p:sp>
        <p:nvSpPr>
          <p:cNvPr id="72" name="Rectangle 71">
            <a:extLst>
              <a:ext uri="{FF2B5EF4-FFF2-40B4-BE49-F238E27FC236}">
                <a16:creationId xmlns:a16="http://schemas.microsoft.com/office/drawing/2014/main" id="{EC42EB7E-A258-46B4-B6E3-382407DC0119}"/>
              </a:ext>
            </a:extLst>
          </p:cNvPr>
          <p:cNvSpPr/>
          <p:nvPr/>
        </p:nvSpPr>
        <p:spPr bwMode="auto">
          <a:xfrm>
            <a:off x="911592" y="6859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298AF1B1-E59E-453F-A36B-A75FD8E20AF8}"/>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7" name="Rectangle 76">
            <a:extLst>
              <a:ext uri="{FF2B5EF4-FFF2-40B4-BE49-F238E27FC236}">
                <a16:creationId xmlns:a16="http://schemas.microsoft.com/office/drawing/2014/main" id="{3FE400DF-0300-4E9F-AF6E-A0AAC051B565}"/>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8" name="Rectangle 77">
            <a:extLst>
              <a:ext uri="{FF2B5EF4-FFF2-40B4-BE49-F238E27FC236}">
                <a16:creationId xmlns:a16="http://schemas.microsoft.com/office/drawing/2014/main" id="{F8309142-3B75-4EDC-A08A-85C1B7952D08}"/>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8062ADA2-6BBC-42CC-8893-925F8FE4D667}"/>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0" name="Rectangle 79">
            <a:extLst>
              <a:ext uri="{FF2B5EF4-FFF2-40B4-BE49-F238E27FC236}">
                <a16:creationId xmlns:a16="http://schemas.microsoft.com/office/drawing/2014/main" id="{D781E714-70E5-417E-AE27-49F093CBBDAB}"/>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1" name="Rectangle 80">
            <a:extLst>
              <a:ext uri="{FF2B5EF4-FFF2-40B4-BE49-F238E27FC236}">
                <a16:creationId xmlns:a16="http://schemas.microsoft.com/office/drawing/2014/main" id="{3B1226F3-0CBC-41FD-8AC2-CCA3E96123D1}"/>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2" name="Rectangle 81">
            <a:extLst>
              <a:ext uri="{FF2B5EF4-FFF2-40B4-BE49-F238E27FC236}">
                <a16:creationId xmlns:a16="http://schemas.microsoft.com/office/drawing/2014/main" id="{E424E4E7-51F5-482F-9F90-4F825B69784B}"/>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3" name="Rectangle 82">
            <a:extLst>
              <a:ext uri="{FF2B5EF4-FFF2-40B4-BE49-F238E27FC236}">
                <a16:creationId xmlns:a16="http://schemas.microsoft.com/office/drawing/2014/main" id="{8533083E-55A3-49CD-B76E-30446DA5C73F}"/>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9" name="Rectangle 88">
            <a:extLst>
              <a:ext uri="{FF2B5EF4-FFF2-40B4-BE49-F238E27FC236}">
                <a16:creationId xmlns:a16="http://schemas.microsoft.com/office/drawing/2014/main" id="{6EF7C0D2-5F91-4E6F-B294-08A6F8638A7A}"/>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90" name="Rectangle 89">
            <a:extLst>
              <a:ext uri="{FF2B5EF4-FFF2-40B4-BE49-F238E27FC236}">
                <a16:creationId xmlns:a16="http://schemas.microsoft.com/office/drawing/2014/main" id="{3511DA1B-1039-468B-B790-F76E97E638C4}"/>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1" name="Rectangle 90">
            <a:extLst>
              <a:ext uri="{FF2B5EF4-FFF2-40B4-BE49-F238E27FC236}">
                <a16:creationId xmlns:a16="http://schemas.microsoft.com/office/drawing/2014/main" id="{4EEF5920-09F4-42F6-9454-AA6451B26C2D}"/>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2" name="Rectangle 91">
            <a:extLst>
              <a:ext uri="{FF2B5EF4-FFF2-40B4-BE49-F238E27FC236}">
                <a16:creationId xmlns:a16="http://schemas.microsoft.com/office/drawing/2014/main" id="{CCF7FBC2-FB6A-451D-86F2-C361249B1BED}"/>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3" name="Rectangle 92">
            <a:extLst>
              <a:ext uri="{FF2B5EF4-FFF2-40B4-BE49-F238E27FC236}">
                <a16:creationId xmlns:a16="http://schemas.microsoft.com/office/drawing/2014/main" id="{EE76FD6B-FEDC-49A6-B4A1-BC742A8CF331}"/>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4" name="Rectangle 93">
            <a:extLst>
              <a:ext uri="{FF2B5EF4-FFF2-40B4-BE49-F238E27FC236}">
                <a16:creationId xmlns:a16="http://schemas.microsoft.com/office/drawing/2014/main" id="{A9C9CE05-237D-4798-ADD4-322AC0B373CC}"/>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95221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601AF93-D572-49FD-96A1-E711452205E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7601AF93-D572-49FD-96A1-E711452205E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B6CC70C-9C5C-4B69-B242-E579F15954B8}"/>
              </a:ext>
            </a:extLst>
          </p:cNvPr>
          <p:cNvSpPr>
            <a:spLocks noGrp="1"/>
          </p:cNvSpPr>
          <p:nvPr>
            <p:ph type="title"/>
          </p:nvPr>
        </p:nvSpPr>
        <p:spPr/>
        <p:txBody>
          <a:bodyPr vert="horz"/>
          <a:lstStyle/>
          <a:p>
            <a:r>
              <a:rPr lang="en-US" dirty="0"/>
              <a:t>We will define relevant strategic objectives in line with OXAGON Cybersecurity vision and mission statements</a:t>
            </a:r>
          </a:p>
        </p:txBody>
      </p:sp>
      <p:sp>
        <p:nvSpPr>
          <p:cNvPr id="4" name="Text Placeholder 3">
            <a:extLst>
              <a:ext uri="{FF2B5EF4-FFF2-40B4-BE49-F238E27FC236}">
                <a16:creationId xmlns:a16="http://schemas.microsoft.com/office/drawing/2014/main" id="{585EF02E-2EEC-47EA-ACEF-14E92EC0AC66}"/>
              </a:ext>
            </a:extLst>
          </p:cNvPr>
          <p:cNvSpPr>
            <a:spLocks noGrp="1"/>
          </p:cNvSpPr>
          <p:nvPr>
            <p:ph type="body" sz="quarter" idx="11"/>
          </p:nvPr>
        </p:nvSpPr>
        <p:spPr>
          <a:xfrm>
            <a:off x="4831465" y="1112624"/>
            <a:ext cx="2529090" cy="215444"/>
          </a:xfrm>
        </p:spPr>
        <p:txBody>
          <a:bodyPr/>
          <a:lstStyle/>
          <a:p>
            <a:r>
              <a:rPr lang="en-US" dirty="0"/>
              <a:t>Cybersecurity Strategic Objectives</a:t>
            </a:r>
          </a:p>
        </p:txBody>
      </p:sp>
      <p:sp>
        <p:nvSpPr>
          <p:cNvPr id="17" name="Rounded Rectangle 49">
            <a:extLst>
              <a:ext uri="{FF2B5EF4-FFF2-40B4-BE49-F238E27FC236}">
                <a16:creationId xmlns:a16="http://schemas.microsoft.com/office/drawing/2014/main" id="{A1DC5549-9EC6-4EAC-A456-1F12F2D3EA3F}"/>
              </a:ext>
            </a:extLst>
          </p:cNvPr>
          <p:cNvSpPr/>
          <p:nvPr/>
        </p:nvSpPr>
        <p:spPr bwMode="auto">
          <a:xfrm>
            <a:off x="1842768" y="1561808"/>
            <a:ext cx="2109285" cy="294980"/>
          </a:xfrm>
          <a:prstGeom prst="roundRect">
            <a:avLst>
              <a:gd name="adj" fmla="val 34321"/>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
                <a:ea typeface="+mn-ea"/>
                <a:cs typeface="+mn-cs"/>
              </a:rPr>
              <a:t>Strategic Objectives</a:t>
            </a:r>
          </a:p>
        </p:txBody>
      </p:sp>
      <p:sp>
        <p:nvSpPr>
          <p:cNvPr id="18" name="Rounded Rectangle 49">
            <a:extLst>
              <a:ext uri="{FF2B5EF4-FFF2-40B4-BE49-F238E27FC236}">
                <a16:creationId xmlns:a16="http://schemas.microsoft.com/office/drawing/2014/main" id="{9A4F0FF0-C8BD-435D-B7C0-51FDE4F0686B}"/>
              </a:ext>
            </a:extLst>
          </p:cNvPr>
          <p:cNvSpPr/>
          <p:nvPr/>
        </p:nvSpPr>
        <p:spPr bwMode="auto">
          <a:xfrm>
            <a:off x="7046964" y="1561808"/>
            <a:ext cx="3088204" cy="294980"/>
          </a:xfrm>
          <a:prstGeom prst="roundRect">
            <a:avLst>
              <a:gd name="adj" fmla="val 34321"/>
            </a:avLst>
          </a:prstGeom>
          <a:noFill/>
          <a:ln w="9525"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rgbClr val="FFFFF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
                <a:ea typeface="+mn-ea"/>
                <a:cs typeface="+mn-cs"/>
              </a:rPr>
              <a:t>Definitions</a:t>
            </a:r>
          </a:p>
        </p:txBody>
      </p:sp>
      <p:cxnSp>
        <p:nvCxnSpPr>
          <p:cNvPr id="19" name="Straight Connector 18">
            <a:extLst>
              <a:ext uri="{FF2B5EF4-FFF2-40B4-BE49-F238E27FC236}">
                <a16:creationId xmlns:a16="http://schemas.microsoft.com/office/drawing/2014/main" id="{727A8912-61B1-443D-A0C2-6AD8CD0A79E5}"/>
              </a:ext>
            </a:extLst>
          </p:cNvPr>
          <p:cNvCxnSpPr>
            <a:cxnSpLocks/>
          </p:cNvCxnSpPr>
          <p:nvPr/>
        </p:nvCxnSpPr>
        <p:spPr>
          <a:xfrm>
            <a:off x="1059296" y="5670434"/>
            <a:ext cx="998053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98E09B8-BCD6-4A60-9E02-FF4F28EBBD85}"/>
              </a:ext>
            </a:extLst>
          </p:cNvPr>
          <p:cNvCxnSpPr>
            <a:cxnSpLocks/>
          </p:cNvCxnSpPr>
          <p:nvPr/>
        </p:nvCxnSpPr>
        <p:spPr>
          <a:xfrm>
            <a:off x="1059296" y="4907795"/>
            <a:ext cx="998053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229737F-2BDF-47E4-B176-D4F9E3F36462}"/>
              </a:ext>
            </a:extLst>
          </p:cNvPr>
          <p:cNvCxnSpPr>
            <a:cxnSpLocks/>
          </p:cNvCxnSpPr>
          <p:nvPr/>
        </p:nvCxnSpPr>
        <p:spPr>
          <a:xfrm>
            <a:off x="1067090" y="4145156"/>
            <a:ext cx="998053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41E3C7-25D5-4711-8735-19C702621541}"/>
              </a:ext>
            </a:extLst>
          </p:cNvPr>
          <p:cNvCxnSpPr>
            <a:cxnSpLocks/>
          </p:cNvCxnSpPr>
          <p:nvPr/>
        </p:nvCxnSpPr>
        <p:spPr>
          <a:xfrm>
            <a:off x="1059296" y="3382517"/>
            <a:ext cx="998053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6DA623-E7D6-42E4-A0A8-83895FF29F99}"/>
              </a:ext>
            </a:extLst>
          </p:cNvPr>
          <p:cNvCxnSpPr>
            <a:cxnSpLocks/>
          </p:cNvCxnSpPr>
          <p:nvPr/>
        </p:nvCxnSpPr>
        <p:spPr>
          <a:xfrm>
            <a:off x="1067090" y="2619878"/>
            <a:ext cx="9980532" cy="0"/>
          </a:xfrm>
          <a:prstGeom prst="line">
            <a:avLst/>
          </a:prstGeom>
          <a:ln>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Isosceles Triangle 24">
            <a:extLst>
              <a:ext uri="{FF2B5EF4-FFF2-40B4-BE49-F238E27FC236}">
                <a16:creationId xmlns:a16="http://schemas.microsoft.com/office/drawing/2014/main" id="{A8B9F346-A30E-4B17-9708-0D54A06FE259}"/>
              </a:ext>
            </a:extLst>
          </p:cNvPr>
          <p:cNvSpPr/>
          <p:nvPr/>
        </p:nvSpPr>
        <p:spPr bwMode="gray">
          <a:xfrm rot="5400000">
            <a:off x="5101710" y="2107240"/>
            <a:ext cx="435691" cy="262641"/>
          </a:xfrm>
          <a:prstGeom prst="triangle">
            <a:avLst/>
          </a:prstGeom>
          <a:solidFill>
            <a:schemeClr val="accent1">
              <a:lumMod val="75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6" name="Rounded Rectangle 32">
            <a:extLst>
              <a:ext uri="{FF2B5EF4-FFF2-40B4-BE49-F238E27FC236}">
                <a16:creationId xmlns:a16="http://schemas.microsoft.com/office/drawing/2014/main" id="{06EF44D5-2AFE-4026-9041-29190AC66525}"/>
              </a:ext>
            </a:extLst>
          </p:cNvPr>
          <p:cNvSpPr/>
          <p:nvPr/>
        </p:nvSpPr>
        <p:spPr bwMode="auto">
          <a:xfrm>
            <a:off x="929007" y="2003220"/>
            <a:ext cx="3936805" cy="470676"/>
          </a:xfrm>
          <a:prstGeom prst="roundRect">
            <a:avLst/>
          </a:prstGeom>
          <a:solidFill>
            <a:schemeClr val="accent1">
              <a:lumMod val="20000"/>
              <a:lumOff val="80000"/>
            </a:schemeClr>
          </a:solidFill>
          <a:ln w="3175">
            <a:solidFill>
              <a:schemeClr val="tx2">
                <a:lumMod val="60000"/>
                <a:lumOff val="40000"/>
              </a:schemeClr>
            </a:solidFill>
          </a:ln>
          <a:effectLst>
            <a:outerShdw blurRad="50800" dist="38100" dir="5400000" algn="t" rotWithShape="0">
              <a:prstClr val="black">
                <a:alpha val="40000"/>
              </a:prstClr>
            </a:outerShdw>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lvl="0" algn="ctr">
              <a:defRPr/>
            </a:pPr>
            <a:r>
              <a:rPr lang="en-US" sz="1200" b="1" kern="0" dirty="0">
                <a:solidFill>
                  <a:srgbClr val="000000"/>
                </a:solidFill>
              </a:rPr>
              <a:t>Effective Security Governance</a:t>
            </a:r>
            <a:endParaRPr kumimoji="0" lang="en-US" sz="1200" b="1" i="0" u="none" strike="noStrike" kern="0" cap="none" spc="0" normalizeH="0" baseline="0" noProof="0" dirty="0">
              <a:ln>
                <a:noFill/>
              </a:ln>
              <a:solidFill>
                <a:srgbClr val="000000"/>
              </a:solidFill>
              <a:effectLst/>
              <a:uLnTx/>
              <a:uFillTx/>
              <a:ea typeface="+mn-ea"/>
              <a:cs typeface="+mn-cs"/>
            </a:endParaRPr>
          </a:p>
        </p:txBody>
      </p:sp>
      <p:sp>
        <p:nvSpPr>
          <p:cNvPr id="27" name="Rectangle 26">
            <a:extLst>
              <a:ext uri="{FF2B5EF4-FFF2-40B4-BE49-F238E27FC236}">
                <a16:creationId xmlns:a16="http://schemas.microsoft.com/office/drawing/2014/main" id="{756290E5-DC70-49CA-8F23-786278CD5A16}"/>
              </a:ext>
            </a:extLst>
          </p:cNvPr>
          <p:cNvSpPr/>
          <p:nvPr/>
        </p:nvSpPr>
        <p:spPr bwMode="auto">
          <a:xfrm>
            <a:off x="5773299" y="1979901"/>
            <a:ext cx="5635535" cy="517315"/>
          </a:xfrm>
          <a:prstGeom prst="rect">
            <a:avLst/>
          </a:prstGeom>
          <a:noFill/>
          <a:ln w="19050">
            <a:noFill/>
          </a:ln>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lvl="0">
              <a:defRPr/>
            </a:pPr>
            <a:r>
              <a:rPr lang="en-US" sz="1100" dirty="0">
                <a:solidFill>
                  <a:srgbClr val="000000"/>
                </a:solidFill>
                <a:latin typeface="Calibri "/>
              </a:rPr>
              <a:t>Establish and enforce an organization-wide </a:t>
            </a:r>
            <a:r>
              <a:rPr lang="en-US" sz="1100" b="1" dirty="0">
                <a:solidFill>
                  <a:srgbClr val="000000"/>
                </a:solidFill>
                <a:latin typeface="Calibri "/>
              </a:rPr>
              <a:t>cybersecurity governance </a:t>
            </a:r>
            <a:r>
              <a:rPr lang="en-US" sz="1100" dirty="0">
                <a:solidFill>
                  <a:srgbClr val="000000"/>
                </a:solidFill>
                <a:latin typeface="Calibri "/>
              </a:rPr>
              <a:t>to drive cybersecurity excellence, support, and </a:t>
            </a:r>
            <a:r>
              <a:rPr lang="en-US" sz="1100" b="1" dirty="0">
                <a:solidFill>
                  <a:srgbClr val="000000"/>
                </a:solidFill>
                <a:latin typeface="Calibri "/>
              </a:rPr>
              <a:t>implement cybersecurity programs and initiatives </a:t>
            </a:r>
            <a:r>
              <a:rPr lang="en-US" sz="1100" dirty="0">
                <a:solidFill>
                  <a:srgbClr val="000000"/>
                </a:solidFill>
                <a:latin typeface="Calibri "/>
              </a:rPr>
              <a:t>within CLIENT</a:t>
            </a:r>
          </a:p>
        </p:txBody>
      </p:sp>
      <p:sp>
        <p:nvSpPr>
          <p:cNvPr id="30" name="Oval 29">
            <a:extLst>
              <a:ext uri="{FF2B5EF4-FFF2-40B4-BE49-F238E27FC236}">
                <a16:creationId xmlns:a16="http://schemas.microsoft.com/office/drawing/2014/main" id="{BD3137DC-1CEC-4CBC-ABC4-66BE965C4D7B}"/>
              </a:ext>
            </a:extLst>
          </p:cNvPr>
          <p:cNvSpPr/>
          <p:nvPr/>
        </p:nvSpPr>
        <p:spPr>
          <a:xfrm>
            <a:off x="783166" y="2101398"/>
            <a:ext cx="274320" cy="274320"/>
          </a:xfrm>
          <a:prstGeom prst="ellips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1</a:t>
            </a:r>
          </a:p>
        </p:txBody>
      </p:sp>
      <p:sp>
        <p:nvSpPr>
          <p:cNvPr id="32" name="Rectangle 31">
            <a:extLst>
              <a:ext uri="{FF2B5EF4-FFF2-40B4-BE49-F238E27FC236}">
                <a16:creationId xmlns:a16="http://schemas.microsoft.com/office/drawing/2014/main" id="{B94F3467-7223-4C88-B01B-2599F999786C}"/>
              </a:ext>
            </a:extLst>
          </p:cNvPr>
          <p:cNvSpPr/>
          <p:nvPr/>
        </p:nvSpPr>
        <p:spPr bwMode="auto">
          <a:xfrm>
            <a:off x="5773299" y="5793101"/>
            <a:ext cx="5635535" cy="517315"/>
          </a:xfrm>
          <a:prstGeom prst="rect">
            <a:avLst/>
          </a:prstGeom>
          <a:noFill/>
          <a:ln w="19050">
            <a:noFill/>
          </a:ln>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lvl="0">
              <a:defRPr/>
            </a:pPr>
            <a:r>
              <a:rPr kumimoji="0" lang="en-US" sz="1100" i="0" u="none" strike="noStrike" kern="1200" cap="none" spc="0" normalizeH="0" baseline="0" noProof="0" dirty="0">
                <a:ln>
                  <a:noFill/>
                </a:ln>
                <a:solidFill>
                  <a:srgbClr val="000000"/>
                </a:solidFill>
                <a:effectLst/>
                <a:uLnTx/>
                <a:uFillTx/>
                <a:latin typeface="Calibri "/>
                <a:ea typeface="+mn-ea"/>
                <a:cs typeface="+mn-cs"/>
              </a:rPr>
              <a:t>Implement</a:t>
            </a:r>
            <a:r>
              <a:rPr kumimoji="0" lang="en-US" sz="1100" b="1" i="0" u="none" strike="noStrike" kern="1200" cap="none" spc="0" normalizeH="0" baseline="0" noProof="0" dirty="0">
                <a:ln>
                  <a:noFill/>
                </a:ln>
                <a:solidFill>
                  <a:srgbClr val="000000"/>
                </a:solidFill>
                <a:effectLst/>
                <a:uLnTx/>
                <a:uFillTx/>
                <a:latin typeface="Calibri "/>
                <a:ea typeface="+mn-ea"/>
                <a:cs typeface="+mn-cs"/>
              </a:rPr>
              <a:t> swift capabilities</a:t>
            </a:r>
            <a:r>
              <a:rPr lang="en-US" sz="1100" dirty="0">
                <a:solidFill>
                  <a:srgbClr val="000000"/>
                </a:solidFill>
                <a:latin typeface="Calibri "/>
              </a:rPr>
              <a:t>, </a:t>
            </a:r>
            <a:r>
              <a:rPr lang="en-US" sz="1100" b="1" dirty="0">
                <a:solidFill>
                  <a:srgbClr val="000000"/>
                </a:solidFill>
                <a:latin typeface="Calibri "/>
              </a:rPr>
              <a:t>processes</a:t>
            </a:r>
            <a:r>
              <a:rPr lang="en-US" sz="1100" dirty="0">
                <a:solidFill>
                  <a:srgbClr val="000000"/>
                </a:solidFill>
                <a:latin typeface="Calibri "/>
              </a:rPr>
              <a:t> and advanced </a:t>
            </a:r>
            <a:r>
              <a:rPr lang="en-US" sz="1100" b="1" dirty="0">
                <a:solidFill>
                  <a:srgbClr val="000000"/>
                </a:solidFill>
                <a:latin typeface="Calibri "/>
              </a:rPr>
              <a:t>tools</a:t>
            </a:r>
            <a:r>
              <a:rPr lang="en-US" sz="1100" dirty="0">
                <a:solidFill>
                  <a:srgbClr val="000000"/>
                </a:solidFill>
                <a:latin typeface="Calibri "/>
              </a:rPr>
              <a:t> and </a:t>
            </a:r>
            <a:r>
              <a:rPr lang="en-US" sz="1100" b="1" dirty="0">
                <a:solidFill>
                  <a:srgbClr val="000000"/>
                </a:solidFill>
                <a:latin typeface="Calibri "/>
              </a:rPr>
              <a:t>technologies</a:t>
            </a:r>
            <a:r>
              <a:rPr lang="en-US" sz="1100" dirty="0">
                <a:solidFill>
                  <a:srgbClr val="000000"/>
                </a:solidFill>
                <a:latin typeface="Calibri "/>
              </a:rPr>
              <a:t> </a:t>
            </a:r>
            <a:r>
              <a:rPr kumimoji="0" lang="en-US" sz="1100" b="0" i="0" u="none" strike="noStrike" kern="1200" cap="none" spc="0" normalizeH="0" baseline="0" noProof="0" dirty="0">
                <a:ln>
                  <a:noFill/>
                </a:ln>
                <a:solidFill>
                  <a:srgbClr val="000000"/>
                </a:solidFill>
                <a:effectLst/>
                <a:uLnTx/>
                <a:uFillTx/>
                <a:latin typeface="Calibri "/>
                <a:ea typeface="+mn-ea"/>
                <a:cs typeface="+mn-cs"/>
              </a:rPr>
              <a:t>to</a:t>
            </a:r>
            <a:r>
              <a:rPr kumimoji="0" lang="en-US" sz="1100" b="1" i="0" u="none" strike="noStrike" kern="1200" cap="none" spc="0" normalizeH="0" baseline="0" noProof="0" dirty="0">
                <a:ln>
                  <a:noFill/>
                </a:ln>
                <a:solidFill>
                  <a:srgbClr val="000000"/>
                </a:solidFill>
                <a:effectLst/>
                <a:uLnTx/>
                <a:uFillTx/>
                <a:latin typeface="Calibri "/>
                <a:ea typeface="+mn-ea"/>
                <a:cs typeface="+mn-cs"/>
              </a:rPr>
              <a:t> </a:t>
            </a:r>
            <a:r>
              <a:rPr kumimoji="0" lang="en-US" sz="1100" i="0" u="none" strike="noStrike" kern="1200" cap="none" spc="0" normalizeH="0" baseline="0" noProof="0" dirty="0">
                <a:ln>
                  <a:noFill/>
                </a:ln>
                <a:solidFill>
                  <a:srgbClr val="000000"/>
                </a:solidFill>
                <a:effectLst/>
                <a:uLnTx/>
                <a:uFillTx/>
                <a:latin typeface="Calibri "/>
                <a:ea typeface="+mn-ea"/>
                <a:cs typeface="+mn-cs"/>
              </a:rPr>
              <a:t>allow</a:t>
            </a:r>
            <a:r>
              <a:rPr kumimoji="0" lang="en-US" sz="1100" b="1" i="0" u="none" strike="noStrike" kern="1200" cap="none" spc="0" normalizeH="0" baseline="0" noProof="0" dirty="0">
                <a:ln>
                  <a:noFill/>
                </a:ln>
                <a:solidFill>
                  <a:srgbClr val="000000"/>
                </a:solidFill>
                <a:effectLst/>
                <a:uLnTx/>
                <a:uFillTx/>
                <a:latin typeface="Calibri "/>
                <a:ea typeface="+mn-ea"/>
                <a:cs typeface="+mn-cs"/>
              </a:rPr>
              <a:t> </a:t>
            </a:r>
            <a:r>
              <a:rPr kumimoji="0" lang="en-US" sz="1100" i="0" u="none" strike="noStrike" kern="1200" cap="none" spc="0" normalizeH="0" baseline="0" noProof="0" dirty="0">
                <a:ln>
                  <a:noFill/>
                </a:ln>
                <a:solidFill>
                  <a:srgbClr val="000000"/>
                </a:solidFill>
                <a:effectLst/>
                <a:uLnTx/>
                <a:uFillTx/>
                <a:latin typeface="Calibri "/>
                <a:ea typeface="+mn-ea"/>
                <a:cs typeface="+mn-cs"/>
              </a:rPr>
              <a:t>for </a:t>
            </a:r>
            <a:r>
              <a:rPr kumimoji="0" lang="en-US" sz="1100" b="1" i="0" u="none" strike="noStrike" kern="1200" cap="none" spc="0" normalizeH="0" baseline="0" noProof="0" dirty="0">
                <a:ln>
                  <a:noFill/>
                </a:ln>
                <a:solidFill>
                  <a:srgbClr val="000000"/>
                </a:solidFill>
                <a:effectLst/>
                <a:uLnTx/>
                <a:uFillTx/>
                <a:latin typeface="Calibri "/>
                <a:ea typeface="+mn-ea"/>
                <a:cs typeface="+mn-cs"/>
              </a:rPr>
              <a:t>timely </a:t>
            </a:r>
            <a:r>
              <a:rPr kumimoji="0" lang="en-US" sz="1100" i="0" u="none" strike="noStrike" kern="1200" cap="none" spc="0" normalizeH="0" baseline="0" noProof="0" dirty="0">
                <a:ln>
                  <a:noFill/>
                </a:ln>
                <a:solidFill>
                  <a:srgbClr val="000000"/>
                </a:solidFill>
                <a:effectLst/>
                <a:uLnTx/>
                <a:uFillTx/>
                <a:latin typeface="Calibri "/>
                <a:ea typeface="+mn-ea"/>
                <a:cs typeface="+mn-cs"/>
              </a:rPr>
              <a:t>cybersecurity </a:t>
            </a:r>
            <a:r>
              <a:rPr kumimoji="0" lang="en-US" sz="1100" b="1" i="0" u="none" strike="noStrike" kern="1200" cap="none" spc="0" normalizeH="0" baseline="0" noProof="0" dirty="0">
                <a:ln>
                  <a:noFill/>
                </a:ln>
                <a:solidFill>
                  <a:srgbClr val="000000"/>
                </a:solidFill>
                <a:effectLst/>
                <a:uLnTx/>
                <a:uFillTx/>
                <a:latin typeface="Calibri "/>
                <a:ea typeface="+mn-ea"/>
                <a:cs typeface="+mn-cs"/>
              </a:rPr>
              <a:t>event detection, efficient incident handling, </a:t>
            </a:r>
            <a:r>
              <a:rPr kumimoji="0" lang="en-US" sz="1100" b="0" i="0" u="none" strike="noStrike" kern="1200" cap="none" spc="0" normalizeH="0" baseline="0" noProof="0" dirty="0">
                <a:ln>
                  <a:noFill/>
                </a:ln>
                <a:solidFill>
                  <a:srgbClr val="000000"/>
                </a:solidFill>
                <a:effectLst/>
                <a:uLnTx/>
                <a:uFillTx/>
                <a:latin typeface="Calibri "/>
                <a:ea typeface="+mn-ea"/>
                <a:cs typeface="+mn-cs"/>
              </a:rPr>
              <a:t>as well as </a:t>
            </a:r>
            <a:r>
              <a:rPr kumimoji="0" lang="en-US" sz="1100" b="1" i="0" u="none" strike="noStrike" kern="1200" cap="none" spc="0" normalizeH="0" baseline="0" noProof="0" dirty="0">
                <a:ln>
                  <a:noFill/>
                </a:ln>
                <a:solidFill>
                  <a:srgbClr val="000000"/>
                </a:solidFill>
                <a:effectLst/>
                <a:uLnTx/>
                <a:uFillTx/>
                <a:latin typeface="Calibri "/>
                <a:ea typeface="+mn-ea"/>
                <a:cs typeface="+mn-cs"/>
              </a:rPr>
              <a:t>effective response and recovery</a:t>
            </a:r>
            <a:endParaRPr kumimoji="0" lang="en-US" sz="1100" b="0" i="0" u="none" strike="noStrike" kern="1200" cap="none" spc="0" normalizeH="0" baseline="0" noProof="0" dirty="0">
              <a:ln>
                <a:noFill/>
              </a:ln>
              <a:solidFill>
                <a:srgbClr val="000000"/>
              </a:solidFill>
              <a:effectLst/>
              <a:uLnTx/>
              <a:uFillTx/>
              <a:latin typeface="Calibri "/>
              <a:ea typeface="+mn-ea"/>
              <a:cs typeface="+mn-cs"/>
            </a:endParaRPr>
          </a:p>
        </p:txBody>
      </p:sp>
      <p:sp>
        <p:nvSpPr>
          <p:cNvPr id="33" name="Rounded Rectangle 32">
            <a:extLst>
              <a:ext uri="{FF2B5EF4-FFF2-40B4-BE49-F238E27FC236}">
                <a16:creationId xmlns:a16="http://schemas.microsoft.com/office/drawing/2014/main" id="{8CE44069-2B03-41B7-AB2D-2E1D2644DCAA}"/>
              </a:ext>
            </a:extLst>
          </p:cNvPr>
          <p:cNvSpPr/>
          <p:nvPr/>
        </p:nvSpPr>
        <p:spPr bwMode="auto">
          <a:xfrm>
            <a:off x="929007" y="5816420"/>
            <a:ext cx="3936805" cy="470677"/>
          </a:xfrm>
          <a:prstGeom prst="roundRect">
            <a:avLst/>
          </a:prstGeom>
          <a:solidFill>
            <a:schemeClr val="accent1">
              <a:lumMod val="20000"/>
              <a:lumOff val="80000"/>
            </a:schemeClr>
          </a:solidFill>
          <a:ln w="3175">
            <a:solidFill>
              <a:schemeClr val="tx2">
                <a:lumMod val="60000"/>
                <a:lumOff val="40000"/>
              </a:schemeClr>
            </a:solidFill>
          </a:ln>
          <a:effectLst>
            <a:outerShdw blurRad="50800" dist="38100" dir="5400000" algn="t" rotWithShape="0">
              <a:prstClr val="black">
                <a:alpha val="40000"/>
              </a:prstClr>
            </a:outerShdw>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lvl="0" algn="ctr">
              <a:defRPr/>
            </a:pPr>
            <a:r>
              <a:rPr lang="en-US" sz="1200" b="1" kern="0" dirty="0">
                <a:solidFill>
                  <a:srgbClr val="000000"/>
                </a:solidFill>
              </a:rPr>
              <a:t>Proactive Cybersecurity Operations</a:t>
            </a:r>
          </a:p>
        </p:txBody>
      </p:sp>
      <p:sp>
        <p:nvSpPr>
          <p:cNvPr id="34" name="Isosceles Triangle 33">
            <a:extLst>
              <a:ext uri="{FF2B5EF4-FFF2-40B4-BE49-F238E27FC236}">
                <a16:creationId xmlns:a16="http://schemas.microsoft.com/office/drawing/2014/main" id="{97FA8078-004D-43F1-A9E5-9171EA0FE53A}"/>
              </a:ext>
            </a:extLst>
          </p:cNvPr>
          <p:cNvSpPr/>
          <p:nvPr/>
        </p:nvSpPr>
        <p:spPr bwMode="gray">
          <a:xfrm rot="5400000">
            <a:off x="5101710" y="5918135"/>
            <a:ext cx="435691" cy="267250"/>
          </a:xfrm>
          <a:prstGeom prst="triangle">
            <a:avLst/>
          </a:prstGeom>
          <a:solidFill>
            <a:schemeClr val="accent1">
              <a:lumMod val="75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129919A4-C709-4BF8-9721-F37F1C5946B9}"/>
              </a:ext>
            </a:extLst>
          </p:cNvPr>
          <p:cNvSpPr/>
          <p:nvPr/>
        </p:nvSpPr>
        <p:spPr>
          <a:xfrm>
            <a:off x="783166" y="5914598"/>
            <a:ext cx="274320" cy="274320"/>
          </a:xfrm>
          <a:prstGeom prst="ellips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6</a:t>
            </a:r>
          </a:p>
        </p:txBody>
      </p:sp>
      <p:sp>
        <p:nvSpPr>
          <p:cNvPr id="39" name="Isosceles Triangle 38">
            <a:extLst>
              <a:ext uri="{FF2B5EF4-FFF2-40B4-BE49-F238E27FC236}">
                <a16:creationId xmlns:a16="http://schemas.microsoft.com/office/drawing/2014/main" id="{C9D7B011-3D1B-4FAF-8DF5-9AE8AFB3E45E}"/>
              </a:ext>
            </a:extLst>
          </p:cNvPr>
          <p:cNvSpPr/>
          <p:nvPr/>
        </p:nvSpPr>
        <p:spPr bwMode="gray">
          <a:xfrm rot="5400000">
            <a:off x="5101710" y="2869879"/>
            <a:ext cx="435691" cy="262641"/>
          </a:xfrm>
          <a:prstGeom prst="triangle">
            <a:avLst/>
          </a:prstGeom>
          <a:solidFill>
            <a:schemeClr val="accent1">
              <a:lumMod val="75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 name="Rounded Rectangle 32">
            <a:extLst>
              <a:ext uri="{FF2B5EF4-FFF2-40B4-BE49-F238E27FC236}">
                <a16:creationId xmlns:a16="http://schemas.microsoft.com/office/drawing/2014/main" id="{EA11AA68-416D-41DE-BCFE-591EC9B5A232}"/>
              </a:ext>
            </a:extLst>
          </p:cNvPr>
          <p:cNvSpPr/>
          <p:nvPr/>
        </p:nvSpPr>
        <p:spPr bwMode="auto">
          <a:xfrm>
            <a:off x="929007" y="2765859"/>
            <a:ext cx="3936805" cy="470677"/>
          </a:xfrm>
          <a:prstGeom prst="roundRect">
            <a:avLst/>
          </a:prstGeom>
          <a:solidFill>
            <a:schemeClr val="accent1">
              <a:lumMod val="20000"/>
              <a:lumOff val="80000"/>
            </a:schemeClr>
          </a:solidFill>
          <a:ln w="3175">
            <a:solidFill>
              <a:schemeClr val="tx2">
                <a:lumMod val="60000"/>
                <a:lumOff val="40000"/>
              </a:schemeClr>
            </a:solidFill>
          </a:ln>
          <a:effectLst>
            <a:outerShdw blurRad="50800" dist="38100" dir="5400000" algn="t" rotWithShape="0">
              <a:prstClr val="black">
                <a:alpha val="40000"/>
              </a:prstClr>
            </a:outerShdw>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0000"/>
                </a:solidFill>
                <a:effectLst/>
                <a:uLnTx/>
                <a:uFillTx/>
                <a:ea typeface="+mn-ea"/>
                <a:cs typeface="+mn-cs"/>
              </a:rPr>
              <a:t>Security-Focused Culture</a:t>
            </a:r>
          </a:p>
        </p:txBody>
      </p:sp>
      <p:sp>
        <p:nvSpPr>
          <p:cNvPr id="41" name="Rectangle 40">
            <a:extLst>
              <a:ext uri="{FF2B5EF4-FFF2-40B4-BE49-F238E27FC236}">
                <a16:creationId xmlns:a16="http://schemas.microsoft.com/office/drawing/2014/main" id="{03E2D6F9-A4D1-43F0-A9A0-5548450118BD}"/>
              </a:ext>
            </a:extLst>
          </p:cNvPr>
          <p:cNvSpPr/>
          <p:nvPr/>
        </p:nvSpPr>
        <p:spPr bwMode="auto">
          <a:xfrm>
            <a:off x="5773299" y="2742540"/>
            <a:ext cx="5635535" cy="517315"/>
          </a:xfrm>
          <a:prstGeom prst="rect">
            <a:avLst/>
          </a:prstGeom>
          <a:noFill/>
          <a:ln w="19050">
            <a:noFill/>
          </a:ln>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lvl="0">
              <a:defRPr/>
            </a:pPr>
            <a:r>
              <a:rPr lang="en-US" sz="1100" dirty="0">
                <a:solidFill>
                  <a:srgbClr val="000000"/>
                </a:solidFill>
                <a:latin typeface="Calibri "/>
              </a:rPr>
              <a:t>Improve </a:t>
            </a:r>
            <a:r>
              <a:rPr lang="en-US" sz="1100" b="1" dirty="0">
                <a:solidFill>
                  <a:srgbClr val="000000"/>
                </a:solidFill>
                <a:latin typeface="Calibri "/>
              </a:rPr>
              <a:t>personnel</a:t>
            </a:r>
            <a:r>
              <a:rPr lang="en-US" sz="1100" dirty="0">
                <a:solidFill>
                  <a:srgbClr val="000000"/>
                </a:solidFill>
                <a:latin typeface="Calibri "/>
              </a:rPr>
              <a:t> </a:t>
            </a:r>
            <a:r>
              <a:rPr lang="en-US" sz="1100" b="1" dirty="0">
                <a:solidFill>
                  <a:srgbClr val="000000"/>
                </a:solidFill>
                <a:latin typeface="Calibri "/>
              </a:rPr>
              <a:t>cybersecurity knowledge </a:t>
            </a:r>
            <a:r>
              <a:rPr lang="en-US" sz="1100" dirty="0">
                <a:solidFill>
                  <a:srgbClr val="000000"/>
                </a:solidFill>
                <a:latin typeface="Calibri "/>
              </a:rPr>
              <a:t>through </a:t>
            </a:r>
            <a:r>
              <a:rPr kumimoji="0" lang="en-US" sz="1100" b="0" i="0" u="none" strike="noStrike" kern="1200" cap="none" spc="0" normalizeH="0" baseline="0" noProof="0" dirty="0">
                <a:ln>
                  <a:noFill/>
                </a:ln>
                <a:solidFill>
                  <a:srgbClr val="000000"/>
                </a:solidFill>
                <a:effectLst/>
                <a:uLnTx/>
                <a:uFillTx/>
                <a:latin typeface="Calibri "/>
                <a:ea typeface="+mn-ea"/>
                <a:cs typeface="+mn-cs"/>
              </a:rPr>
              <a:t>a </a:t>
            </a:r>
            <a:r>
              <a:rPr kumimoji="0" lang="en-US" sz="1100" b="1" i="0" u="none" strike="noStrike" kern="1200" cap="none" spc="0" normalizeH="0" baseline="0" noProof="0" dirty="0">
                <a:ln>
                  <a:noFill/>
                </a:ln>
                <a:solidFill>
                  <a:srgbClr val="000000"/>
                </a:solidFill>
                <a:effectLst/>
                <a:uLnTx/>
                <a:uFillTx/>
                <a:latin typeface="Calibri "/>
                <a:ea typeface="+mn-ea"/>
                <a:cs typeface="+mn-cs"/>
              </a:rPr>
              <a:t>multi-channel</a:t>
            </a:r>
            <a:r>
              <a:rPr kumimoji="0" lang="en-US" sz="1100" b="0" i="0" u="none" strike="noStrike" kern="1200" cap="none" spc="0" normalizeH="0" baseline="0" noProof="0" dirty="0">
                <a:ln>
                  <a:noFill/>
                </a:ln>
                <a:solidFill>
                  <a:srgbClr val="000000"/>
                </a:solidFill>
                <a:effectLst/>
                <a:uLnTx/>
                <a:uFillTx/>
                <a:latin typeface="Calibri "/>
                <a:ea typeface="+mn-ea"/>
                <a:cs typeface="+mn-cs"/>
              </a:rPr>
              <a:t> cybersecurity </a:t>
            </a:r>
            <a:r>
              <a:rPr kumimoji="0" lang="en-US" sz="1100" b="1" i="0" u="none" strike="noStrike" kern="1200" cap="none" spc="0" normalizeH="0" baseline="0" noProof="0" dirty="0">
                <a:ln>
                  <a:noFill/>
                </a:ln>
                <a:solidFill>
                  <a:srgbClr val="000000"/>
                </a:solidFill>
                <a:effectLst/>
                <a:uLnTx/>
                <a:uFillTx/>
                <a:latin typeface="Calibri "/>
                <a:ea typeface="+mn-ea"/>
                <a:cs typeface="+mn-cs"/>
              </a:rPr>
              <a:t>awareness program </a:t>
            </a:r>
            <a:r>
              <a:rPr kumimoji="0" lang="en-US" sz="1100" b="0" i="0" u="none" strike="noStrike" kern="1200" cap="none" spc="0" normalizeH="0" baseline="0" noProof="0" dirty="0">
                <a:ln>
                  <a:noFill/>
                </a:ln>
                <a:solidFill>
                  <a:srgbClr val="000000"/>
                </a:solidFill>
                <a:effectLst/>
                <a:uLnTx/>
                <a:uFillTx/>
                <a:latin typeface="Calibri "/>
                <a:ea typeface="+mn-ea"/>
                <a:cs typeface="+mn-cs"/>
              </a:rPr>
              <a:t>and essential and customized </a:t>
            </a:r>
            <a:r>
              <a:rPr kumimoji="0" lang="en-US" sz="1100" b="1" i="0" u="none" strike="noStrike" kern="1200" cap="none" spc="0" normalizeH="0" baseline="0" noProof="0" dirty="0">
                <a:ln>
                  <a:noFill/>
                </a:ln>
                <a:solidFill>
                  <a:srgbClr val="000000"/>
                </a:solidFill>
                <a:effectLst/>
                <a:uLnTx/>
                <a:uFillTx/>
                <a:latin typeface="Calibri "/>
                <a:ea typeface="+mn-ea"/>
                <a:cs typeface="+mn-cs"/>
              </a:rPr>
              <a:t>trainings</a:t>
            </a:r>
            <a:r>
              <a:rPr kumimoji="0" lang="en-US" sz="1100" i="0" u="none" strike="noStrike" kern="1200" cap="none" spc="0" normalizeH="0" baseline="0" noProof="0" dirty="0">
                <a:ln>
                  <a:noFill/>
                </a:ln>
                <a:solidFill>
                  <a:srgbClr val="000000"/>
                </a:solidFill>
                <a:effectLst/>
                <a:uLnTx/>
                <a:uFillTx/>
                <a:latin typeface="Calibri "/>
                <a:ea typeface="+mn-ea"/>
                <a:cs typeface="+mn-cs"/>
              </a:rPr>
              <a:t>,</a:t>
            </a:r>
            <a:r>
              <a:rPr kumimoji="0" lang="en-US" sz="1100" b="0" i="0" u="none" strike="noStrike" kern="1200" cap="none" spc="0" normalizeH="0" baseline="0" noProof="0" dirty="0">
                <a:ln>
                  <a:noFill/>
                </a:ln>
                <a:solidFill>
                  <a:srgbClr val="000000"/>
                </a:solidFill>
                <a:effectLst/>
                <a:uLnTx/>
                <a:uFillTx/>
                <a:latin typeface="Calibri "/>
                <a:ea typeface="+mn-ea"/>
                <a:cs typeface="+mn-cs"/>
              </a:rPr>
              <a:t> to instill a </a:t>
            </a:r>
            <a:r>
              <a:rPr kumimoji="0" lang="en-US" sz="1100" b="1" i="0" u="none" strike="noStrike" kern="1200" cap="none" spc="0" normalizeH="0" baseline="0" noProof="0" dirty="0">
                <a:ln>
                  <a:noFill/>
                </a:ln>
                <a:solidFill>
                  <a:srgbClr val="000000"/>
                </a:solidFill>
                <a:effectLst/>
                <a:uLnTx/>
                <a:uFillTx/>
                <a:latin typeface="Calibri "/>
                <a:ea typeface="+mn-ea"/>
                <a:cs typeface="+mn-cs"/>
              </a:rPr>
              <a:t>responsible cybersecurity awareness culture</a:t>
            </a:r>
            <a:r>
              <a:rPr kumimoji="0" lang="en-US" sz="1100" b="0" i="0" u="none" strike="noStrike" kern="1200" cap="none" spc="0" normalizeH="0" baseline="0" noProof="0" dirty="0">
                <a:ln>
                  <a:noFill/>
                </a:ln>
                <a:solidFill>
                  <a:srgbClr val="000000"/>
                </a:solidFill>
                <a:effectLst/>
                <a:uLnTx/>
                <a:uFillTx/>
                <a:latin typeface="Calibri "/>
                <a:ea typeface="+mn-ea"/>
                <a:cs typeface="+mn-cs"/>
              </a:rPr>
              <a:t> and </a:t>
            </a:r>
            <a:r>
              <a:rPr lang="en-US" sz="1100" b="1" dirty="0">
                <a:solidFill>
                  <a:srgbClr val="000000"/>
                </a:solidFill>
                <a:latin typeface="Calibri "/>
              </a:rPr>
              <a:t>establish</a:t>
            </a:r>
            <a:r>
              <a:rPr kumimoji="0" lang="en-US" sz="1100" b="1" i="0" u="none" strike="noStrike" kern="1200" cap="none" spc="0" normalizeH="0" baseline="0" noProof="0" dirty="0">
                <a:ln>
                  <a:noFill/>
                </a:ln>
                <a:solidFill>
                  <a:srgbClr val="000000"/>
                </a:solidFill>
                <a:effectLst/>
                <a:uLnTx/>
                <a:uFillTx/>
                <a:latin typeface="Calibri "/>
                <a:ea typeface="+mn-ea"/>
                <a:cs typeface="+mn-cs"/>
              </a:rPr>
              <a:t> a security by design approach </a:t>
            </a:r>
            <a:r>
              <a:rPr kumimoji="0" lang="en-US" sz="1100" b="0" i="0" u="none" strike="noStrike" kern="1200" cap="none" spc="0" normalizeH="0" baseline="0" noProof="0" dirty="0">
                <a:ln>
                  <a:noFill/>
                </a:ln>
                <a:solidFill>
                  <a:srgbClr val="000000"/>
                </a:solidFill>
                <a:effectLst/>
                <a:uLnTx/>
                <a:uFillTx/>
                <a:latin typeface="Calibri "/>
                <a:ea typeface="+mn-ea"/>
                <a:cs typeface="+mn-cs"/>
              </a:rPr>
              <a:t>among </a:t>
            </a:r>
            <a:r>
              <a:rPr lang="en-US" sz="1100" b="1" dirty="0">
                <a:solidFill>
                  <a:srgbClr val="000000"/>
                </a:solidFill>
                <a:latin typeface="Calibri "/>
              </a:rPr>
              <a:t>CLIENT</a:t>
            </a:r>
            <a:r>
              <a:rPr kumimoji="0" lang="en-US" sz="1100" b="1" i="0" u="none" strike="noStrike" kern="1200" cap="none" spc="0" normalizeH="0" baseline="0" noProof="0" dirty="0">
                <a:ln>
                  <a:noFill/>
                </a:ln>
                <a:solidFill>
                  <a:srgbClr val="000000"/>
                </a:solidFill>
                <a:effectLst/>
                <a:uLnTx/>
                <a:uFillTx/>
                <a:latin typeface="Calibri "/>
                <a:ea typeface="+mn-ea"/>
                <a:cs typeface="+mn-cs"/>
              </a:rPr>
              <a:t>’s growing workforce</a:t>
            </a:r>
          </a:p>
        </p:txBody>
      </p:sp>
      <p:sp>
        <p:nvSpPr>
          <p:cNvPr id="44" name="Oval 43">
            <a:extLst>
              <a:ext uri="{FF2B5EF4-FFF2-40B4-BE49-F238E27FC236}">
                <a16:creationId xmlns:a16="http://schemas.microsoft.com/office/drawing/2014/main" id="{3868E4FE-9C3B-4EAF-B62F-8FBFD53F5993}"/>
              </a:ext>
            </a:extLst>
          </p:cNvPr>
          <p:cNvSpPr/>
          <p:nvPr/>
        </p:nvSpPr>
        <p:spPr>
          <a:xfrm>
            <a:off x="783166" y="2864038"/>
            <a:ext cx="274320" cy="274320"/>
          </a:xfrm>
          <a:prstGeom prst="ellips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2</a:t>
            </a:r>
          </a:p>
        </p:txBody>
      </p:sp>
      <p:sp>
        <p:nvSpPr>
          <p:cNvPr id="46" name="Isosceles Triangle 45">
            <a:extLst>
              <a:ext uri="{FF2B5EF4-FFF2-40B4-BE49-F238E27FC236}">
                <a16:creationId xmlns:a16="http://schemas.microsoft.com/office/drawing/2014/main" id="{FC0BD739-6070-4D35-B075-AB5DBC25816C}"/>
              </a:ext>
            </a:extLst>
          </p:cNvPr>
          <p:cNvSpPr/>
          <p:nvPr/>
        </p:nvSpPr>
        <p:spPr bwMode="gray">
          <a:xfrm rot="5400000">
            <a:off x="5101710" y="3632518"/>
            <a:ext cx="435691" cy="262641"/>
          </a:xfrm>
          <a:prstGeom prst="triangle">
            <a:avLst/>
          </a:prstGeom>
          <a:solidFill>
            <a:schemeClr val="accent1">
              <a:lumMod val="75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7" name="Rounded Rectangle 32">
            <a:extLst>
              <a:ext uri="{FF2B5EF4-FFF2-40B4-BE49-F238E27FC236}">
                <a16:creationId xmlns:a16="http://schemas.microsoft.com/office/drawing/2014/main" id="{AE398DC5-35FA-46BA-B6F2-B5D58009BD2B}"/>
              </a:ext>
            </a:extLst>
          </p:cNvPr>
          <p:cNvSpPr/>
          <p:nvPr/>
        </p:nvSpPr>
        <p:spPr bwMode="auto">
          <a:xfrm>
            <a:off x="929007" y="3528498"/>
            <a:ext cx="3936805" cy="470676"/>
          </a:xfrm>
          <a:prstGeom prst="roundRect">
            <a:avLst/>
          </a:prstGeom>
          <a:solidFill>
            <a:schemeClr val="accent1">
              <a:lumMod val="20000"/>
              <a:lumOff val="80000"/>
            </a:schemeClr>
          </a:solidFill>
          <a:ln w="3175">
            <a:solidFill>
              <a:schemeClr val="tx2">
                <a:lumMod val="60000"/>
                <a:lumOff val="40000"/>
              </a:schemeClr>
            </a:solidFill>
          </a:ln>
          <a:effectLst>
            <a:outerShdw blurRad="50800" dist="38100" dir="5400000" algn="t" rotWithShape="0">
              <a:prstClr val="black">
                <a:alpha val="40000"/>
              </a:prstClr>
            </a:outerShdw>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lvl="0" algn="ctr">
              <a:defRPr/>
            </a:pPr>
            <a:r>
              <a:rPr lang="en-US" sz="1200" b="1" kern="0" dirty="0">
                <a:solidFill>
                  <a:srgbClr val="000000"/>
                </a:solidFill>
              </a:rPr>
              <a:t>Threat/Risk-Driven Security</a:t>
            </a:r>
          </a:p>
        </p:txBody>
      </p:sp>
      <p:sp>
        <p:nvSpPr>
          <p:cNvPr id="48" name="Rectangle 47">
            <a:extLst>
              <a:ext uri="{FF2B5EF4-FFF2-40B4-BE49-F238E27FC236}">
                <a16:creationId xmlns:a16="http://schemas.microsoft.com/office/drawing/2014/main" id="{54AAA941-2E7A-4D8F-AD07-86F92477284B}"/>
              </a:ext>
            </a:extLst>
          </p:cNvPr>
          <p:cNvSpPr/>
          <p:nvPr/>
        </p:nvSpPr>
        <p:spPr bwMode="auto">
          <a:xfrm>
            <a:off x="5773299" y="3505179"/>
            <a:ext cx="5635535" cy="517315"/>
          </a:xfrm>
          <a:prstGeom prst="rect">
            <a:avLst/>
          </a:prstGeom>
          <a:noFill/>
          <a:ln w="19050">
            <a:noFill/>
          </a:ln>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
                <a:ea typeface="+mn-ea"/>
                <a:cs typeface="+mn-cs"/>
              </a:rPr>
              <a:t>Integrate </a:t>
            </a:r>
            <a:r>
              <a:rPr kumimoji="0" lang="en-US" sz="1100" b="1" i="0" u="none" strike="noStrike" kern="1200" cap="none" spc="0" normalizeH="0" baseline="0" noProof="0" dirty="0">
                <a:ln>
                  <a:noFill/>
                </a:ln>
                <a:solidFill>
                  <a:srgbClr val="000000"/>
                </a:solidFill>
                <a:effectLst/>
                <a:uLnTx/>
                <a:uFillTx/>
                <a:latin typeface="Calibri "/>
                <a:ea typeface="+mn-ea"/>
                <a:cs typeface="+mn-cs"/>
              </a:rPr>
              <a:t>cybersecurity risk management </a:t>
            </a:r>
            <a:r>
              <a:rPr kumimoji="0" lang="en-US" sz="1100" b="0" i="0" u="none" strike="noStrike" kern="1200" cap="none" spc="0" normalizeH="0" baseline="0" noProof="0" dirty="0">
                <a:ln>
                  <a:noFill/>
                </a:ln>
                <a:solidFill>
                  <a:srgbClr val="000000"/>
                </a:solidFill>
                <a:effectLst/>
                <a:uLnTx/>
                <a:uFillTx/>
                <a:latin typeface="Calibri "/>
                <a:ea typeface="+mn-ea"/>
                <a:cs typeface="+mn-cs"/>
              </a:rPr>
              <a:t>into CLIENT’s risk management priorities to continuously </a:t>
            </a:r>
            <a:r>
              <a:rPr kumimoji="0" lang="en-US" sz="1100" b="1" i="0" u="none" strike="noStrike" kern="1200" cap="none" spc="0" normalizeH="0" baseline="0" noProof="0" dirty="0">
                <a:ln>
                  <a:noFill/>
                </a:ln>
                <a:solidFill>
                  <a:srgbClr val="000000"/>
                </a:solidFill>
                <a:effectLst/>
                <a:uLnTx/>
                <a:uFillTx/>
                <a:latin typeface="Calibri "/>
                <a:ea typeface="+mn-ea"/>
                <a:cs typeface="+mn-cs"/>
              </a:rPr>
              <a:t>assess and remediate </a:t>
            </a:r>
            <a:r>
              <a:rPr kumimoji="0" lang="en-US" sz="1100" b="0" i="0" u="none" strike="noStrike" kern="1200" cap="none" spc="0" normalizeH="0" baseline="0" noProof="0" dirty="0">
                <a:ln>
                  <a:noFill/>
                </a:ln>
                <a:solidFill>
                  <a:srgbClr val="000000"/>
                </a:solidFill>
                <a:effectLst/>
                <a:uLnTx/>
                <a:uFillTx/>
                <a:latin typeface="Calibri "/>
                <a:ea typeface="+mn-ea"/>
                <a:cs typeface="+mn-cs"/>
              </a:rPr>
              <a:t>cybersecurity </a:t>
            </a:r>
            <a:r>
              <a:rPr kumimoji="0" lang="en-US" sz="1100" b="1" i="0" u="none" strike="noStrike" kern="1200" cap="none" spc="0" normalizeH="0" baseline="0" noProof="0" dirty="0">
                <a:ln>
                  <a:noFill/>
                </a:ln>
                <a:solidFill>
                  <a:srgbClr val="000000"/>
                </a:solidFill>
                <a:effectLst/>
                <a:uLnTx/>
                <a:uFillTx/>
                <a:latin typeface="Calibri "/>
                <a:ea typeface="+mn-ea"/>
                <a:cs typeface="+mn-cs"/>
              </a:rPr>
              <a:t>risks</a:t>
            </a:r>
            <a:r>
              <a:rPr kumimoji="0" lang="en-US" sz="1100" b="0" i="0" u="none" strike="noStrike" kern="1200" cap="none" spc="0" normalizeH="0" baseline="0" noProof="0" dirty="0">
                <a:ln>
                  <a:noFill/>
                </a:ln>
                <a:solidFill>
                  <a:srgbClr val="000000"/>
                </a:solidFill>
                <a:effectLst/>
                <a:uLnTx/>
                <a:uFillTx/>
                <a:latin typeface="Calibri "/>
                <a:ea typeface="+mn-ea"/>
                <a:cs typeface="+mn-cs"/>
              </a:rPr>
              <a:t> and protect </a:t>
            </a:r>
            <a:r>
              <a:rPr lang="en-US" sz="1100" dirty="0">
                <a:solidFill>
                  <a:srgbClr val="000000"/>
                </a:solidFill>
                <a:latin typeface="Calibri "/>
              </a:rPr>
              <a:t>CLIENT</a:t>
            </a:r>
            <a:r>
              <a:rPr kumimoji="0" lang="en-US" sz="1100" b="0" i="0" u="none" strike="noStrike" kern="1200" cap="none" spc="0" normalizeH="0" baseline="0" noProof="0" dirty="0">
                <a:ln>
                  <a:noFill/>
                </a:ln>
                <a:solidFill>
                  <a:srgbClr val="000000"/>
                </a:solidFill>
                <a:effectLst/>
                <a:uLnTx/>
                <a:uFillTx/>
                <a:latin typeface="Calibri "/>
                <a:ea typeface="+mn-ea"/>
                <a:cs typeface="+mn-cs"/>
              </a:rPr>
              <a:t> from </a:t>
            </a:r>
            <a:r>
              <a:rPr kumimoji="0" lang="en-US" sz="1100" b="1" i="0" u="none" strike="noStrike" kern="1200" cap="none" spc="0" normalizeH="0" baseline="0" noProof="0" dirty="0">
                <a:ln>
                  <a:noFill/>
                </a:ln>
                <a:solidFill>
                  <a:srgbClr val="000000"/>
                </a:solidFill>
                <a:effectLst/>
                <a:uLnTx/>
                <a:uFillTx/>
                <a:latin typeface="Calibri "/>
                <a:ea typeface="+mn-ea"/>
                <a:cs typeface="+mn-cs"/>
              </a:rPr>
              <a:t>internal and external attacks</a:t>
            </a:r>
            <a:r>
              <a:rPr kumimoji="0" lang="en-US" sz="1100" b="0" i="0" u="none" strike="noStrike" kern="1200" cap="none" spc="0" normalizeH="0" baseline="0" noProof="0" dirty="0">
                <a:ln>
                  <a:noFill/>
                </a:ln>
                <a:solidFill>
                  <a:srgbClr val="000000"/>
                </a:solidFill>
                <a:effectLst/>
                <a:uLnTx/>
                <a:uFillTx/>
                <a:latin typeface="Calibri "/>
                <a:ea typeface="+mn-ea"/>
                <a:cs typeface="+mn-cs"/>
              </a:rPr>
              <a:t>, in line with the </a:t>
            </a:r>
            <a:r>
              <a:rPr kumimoji="0" lang="en-US" sz="1100" b="1" i="0" u="none" strike="noStrike" kern="1200" cap="none" spc="0" normalizeH="0" baseline="0" noProof="0" dirty="0">
                <a:ln>
                  <a:noFill/>
                </a:ln>
                <a:solidFill>
                  <a:srgbClr val="000000"/>
                </a:solidFill>
                <a:effectLst/>
                <a:uLnTx/>
                <a:uFillTx/>
                <a:latin typeface="Calibri "/>
                <a:ea typeface="+mn-ea"/>
                <a:cs typeface="+mn-cs"/>
              </a:rPr>
              <a:t>evolving threat landscape</a:t>
            </a:r>
          </a:p>
        </p:txBody>
      </p:sp>
      <p:sp>
        <p:nvSpPr>
          <p:cNvPr id="51" name="Oval 50">
            <a:extLst>
              <a:ext uri="{FF2B5EF4-FFF2-40B4-BE49-F238E27FC236}">
                <a16:creationId xmlns:a16="http://schemas.microsoft.com/office/drawing/2014/main" id="{F23452CE-4C81-41F0-8379-256A9F5477D7}"/>
              </a:ext>
            </a:extLst>
          </p:cNvPr>
          <p:cNvSpPr/>
          <p:nvPr/>
        </p:nvSpPr>
        <p:spPr>
          <a:xfrm>
            <a:off x="783166" y="3626678"/>
            <a:ext cx="274320" cy="274320"/>
          </a:xfrm>
          <a:prstGeom prst="ellips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3</a:t>
            </a:r>
          </a:p>
        </p:txBody>
      </p:sp>
      <p:sp>
        <p:nvSpPr>
          <p:cNvPr id="53" name="Isosceles Triangle 52">
            <a:extLst>
              <a:ext uri="{FF2B5EF4-FFF2-40B4-BE49-F238E27FC236}">
                <a16:creationId xmlns:a16="http://schemas.microsoft.com/office/drawing/2014/main" id="{7A5A8927-3A14-4D63-B988-B053C1D8F3A9}"/>
              </a:ext>
            </a:extLst>
          </p:cNvPr>
          <p:cNvSpPr/>
          <p:nvPr/>
        </p:nvSpPr>
        <p:spPr bwMode="gray">
          <a:xfrm rot="5400000">
            <a:off x="5101710" y="4395157"/>
            <a:ext cx="435691" cy="262641"/>
          </a:xfrm>
          <a:prstGeom prst="triangle">
            <a:avLst/>
          </a:prstGeom>
          <a:solidFill>
            <a:schemeClr val="accent1">
              <a:lumMod val="75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4" name="Rounded Rectangle 32">
            <a:extLst>
              <a:ext uri="{FF2B5EF4-FFF2-40B4-BE49-F238E27FC236}">
                <a16:creationId xmlns:a16="http://schemas.microsoft.com/office/drawing/2014/main" id="{4E5E0123-EA9C-4455-A563-BE93BE9B117F}"/>
              </a:ext>
            </a:extLst>
          </p:cNvPr>
          <p:cNvSpPr/>
          <p:nvPr/>
        </p:nvSpPr>
        <p:spPr bwMode="auto">
          <a:xfrm>
            <a:off x="929007" y="4291137"/>
            <a:ext cx="3936805" cy="470677"/>
          </a:xfrm>
          <a:prstGeom prst="roundRect">
            <a:avLst/>
          </a:prstGeom>
          <a:solidFill>
            <a:schemeClr val="accent1">
              <a:lumMod val="20000"/>
              <a:lumOff val="80000"/>
            </a:schemeClr>
          </a:solidFill>
          <a:ln w="3175">
            <a:solidFill>
              <a:schemeClr val="tx2">
                <a:lumMod val="60000"/>
                <a:lumOff val="40000"/>
              </a:schemeClr>
            </a:solidFill>
          </a:ln>
          <a:effectLst>
            <a:outerShdw blurRad="50800" dist="38100" dir="5400000" algn="t" rotWithShape="0">
              <a:prstClr val="black">
                <a:alpha val="40000"/>
              </a:prstClr>
            </a:outerShdw>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b="1" kern="0" dirty="0">
                <a:solidFill>
                  <a:srgbClr val="000000"/>
                </a:solidFill>
              </a:rPr>
              <a:t>Safe and Protected Data</a:t>
            </a:r>
            <a:endParaRPr kumimoji="0" lang="en-US" sz="1200" b="1" i="0" u="none" strike="noStrike" kern="0" cap="none" spc="0" normalizeH="0" baseline="0" noProof="0" dirty="0">
              <a:ln>
                <a:noFill/>
              </a:ln>
              <a:solidFill>
                <a:srgbClr val="000000"/>
              </a:solidFill>
              <a:effectLst/>
              <a:uLnTx/>
              <a:uFillTx/>
              <a:ea typeface="+mn-ea"/>
              <a:cs typeface="+mn-cs"/>
            </a:endParaRPr>
          </a:p>
        </p:txBody>
      </p:sp>
      <p:sp>
        <p:nvSpPr>
          <p:cNvPr id="55" name="Rectangle 54">
            <a:extLst>
              <a:ext uri="{FF2B5EF4-FFF2-40B4-BE49-F238E27FC236}">
                <a16:creationId xmlns:a16="http://schemas.microsoft.com/office/drawing/2014/main" id="{DBA98059-61C3-4536-9538-F13A3DF77220}"/>
              </a:ext>
            </a:extLst>
          </p:cNvPr>
          <p:cNvSpPr/>
          <p:nvPr/>
        </p:nvSpPr>
        <p:spPr bwMode="auto">
          <a:xfrm>
            <a:off x="5773299" y="4267818"/>
            <a:ext cx="5635535" cy="517315"/>
          </a:xfrm>
          <a:prstGeom prst="rect">
            <a:avLst/>
          </a:prstGeom>
          <a:noFill/>
          <a:ln w="19050">
            <a:noFill/>
          </a:ln>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
                <a:ea typeface="+mn-ea"/>
                <a:cs typeface="+mn-cs"/>
              </a:rPr>
              <a:t>Implement data security controls to </a:t>
            </a:r>
            <a:r>
              <a:rPr kumimoji="0" lang="en-US" sz="1100" b="1" i="0" u="none" strike="noStrike" kern="1200" cap="none" spc="0" normalizeH="0" baseline="0" noProof="0" dirty="0">
                <a:ln>
                  <a:noFill/>
                </a:ln>
                <a:solidFill>
                  <a:srgbClr val="000000"/>
                </a:solidFill>
                <a:effectLst/>
                <a:uLnTx/>
                <a:uFillTx/>
                <a:latin typeface="Calibri "/>
                <a:ea typeface="+mn-ea"/>
                <a:cs typeface="+mn-cs"/>
              </a:rPr>
              <a:t>proactively</a:t>
            </a:r>
            <a:r>
              <a:rPr kumimoji="0" lang="en-US" sz="1100" b="0" i="0" u="none" strike="noStrike" kern="1200" cap="none" spc="0" normalizeH="0" baseline="0" noProof="0" dirty="0">
                <a:ln>
                  <a:noFill/>
                </a:ln>
                <a:solidFill>
                  <a:srgbClr val="000000"/>
                </a:solidFill>
                <a:effectLst/>
                <a:uLnTx/>
                <a:uFillTx/>
                <a:latin typeface="Calibri "/>
                <a:ea typeface="+mn-ea"/>
                <a:cs typeface="+mn-cs"/>
              </a:rPr>
              <a:t> </a:t>
            </a:r>
            <a:r>
              <a:rPr kumimoji="0" lang="en-US" sz="1100" b="1" i="0" u="none" strike="noStrike" kern="1200" cap="none" spc="0" normalizeH="0" baseline="0" noProof="0" dirty="0">
                <a:ln>
                  <a:noFill/>
                </a:ln>
                <a:solidFill>
                  <a:srgbClr val="000000"/>
                </a:solidFill>
                <a:effectLst/>
                <a:uLnTx/>
                <a:uFillTx/>
                <a:latin typeface="Calibri "/>
                <a:ea typeface="+mn-ea"/>
                <a:cs typeface="+mn-cs"/>
              </a:rPr>
              <a:t>protect </a:t>
            </a:r>
            <a:r>
              <a:rPr kumimoji="0" lang="en-US" sz="1100" i="0" u="none" strike="noStrike" kern="1200" cap="none" spc="0" normalizeH="0" baseline="0" noProof="0" dirty="0">
                <a:ln>
                  <a:noFill/>
                </a:ln>
                <a:solidFill>
                  <a:srgbClr val="000000"/>
                </a:solidFill>
                <a:effectLst/>
                <a:uLnTx/>
                <a:uFillTx/>
                <a:latin typeface="Calibri "/>
                <a:ea typeface="+mn-ea"/>
                <a:cs typeface="+mn-cs"/>
              </a:rPr>
              <a:t>and</a:t>
            </a:r>
            <a:r>
              <a:rPr kumimoji="0" lang="en-US" sz="1100" b="1" i="0" u="none" strike="noStrike" kern="1200" cap="none" spc="0" normalizeH="0" baseline="0" noProof="0" dirty="0">
                <a:ln>
                  <a:noFill/>
                </a:ln>
                <a:solidFill>
                  <a:srgbClr val="000000"/>
                </a:solidFill>
                <a:effectLst/>
                <a:uLnTx/>
                <a:uFillTx/>
                <a:latin typeface="Calibri "/>
                <a:ea typeface="+mn-ea"/>
                <a:cs typeface="+mn-cs"/>
              </a:rPr>
              <a:t> securely communicate </a:t>
            </a:r>
            <a:r>
              <a:rPr lang="en-US" sz="1100" dirty="0">
                <a:solidFill>
                  <a:srgbClr val="000000"/>
                </a:solidFill>
                <a:latin typeface="Calibri "/>
              </a:rPr>
              <a:t>CLIENT</a:t>
            </a:r>
            <a:r>
              <a:rPr kumimoji="0" lang="en-US" sz="1100" b="0" i="0" u="none" strike="noStrike" kern="1200" cap="none" spc="0" normalizeH="0" baseline="0" noProof="0" dirty="0">
                <a:ln>
                  <a:noFill/>
                </a:ln>
                <a:solidFill>
                  <a:srgbClr val="000000"/>
                </a:solidFill>
                <a:effectLst/>
                <a:uLnTx/>
                <a:uFillTx/>
                <a:latin typeface="Calibri "/>
                <a:ea typeface="+mn-ea"/>
                <a:cs typeface="+mn-cs"/>
              </a:rPr>
              <a:t>’s </a:t>
            </a:r>
            <a:r>
              <a:rPr kumimoji="0" lang="en-US" sz="1100" b="1" i="0" u="none" strike="noStrike" kern="1200" cap="none" spc="0" normalizeH="0" baseline="0" noProof="0" dirty="0">
                <a:ln>
                  <a:noFill/>
                </a:ln>
                <a:solidFill>
                  <a:srgbClr val="000000"/>
                </a:solidFill>
                <a:effectLst/>
                <a:uLnTx/>
                <a:uFillTx/>
                <a:latin typeface="Calibri "/>
                <a:ea typeface="+mn-ea"/>
                <a:cs typeface="+mn-cs"/>
              </a:rPr>
              <a:t>sensitive data </a:t>
            </a:r>
            <a:r>
              <a:rPr kumimoji="0" lang="en-US" sz="1100" i="0" u="none" strike="noStrike" kern="1200" cap="none" spc="0" normalizeH="0" baseline="0" noProof="0" dirty="0">
                <a:ln>
                  <a:noFill/>
                </a:ln>
                <a:solidFill>
                  <a:srgbClr val="000000"/>
                </a:solidFill>
                <a:effectLst/>
                <a:uLnTx/>
                <a:uFillTx/>
                <a:latin typeface="Calibri "/>
                <a:ea typeface="+mn-ea"/>
                <a:cs typeface="+mn-cs"/>
              </a:rPr>
              <a:t>as well as </a:t>
            </a:r>
            <a:r>
              <a:rPr kumimoji="0" lang="en-US" sz="1100" b="1" i="0" u="none" strike="noStrike" kern="1200" cap="none" spc="0" normalizeH="0" baseline="0" noProof="0" dirty="0">
                <a:ln>
                  <a:noFill/>
                </a:ln>
                <a:solidFill>
                  <a:srgbClr val="000000"/>
                </a:solidFill>
                <a:effectLst/>
                <a:uLnTx/>
                <a:uFillTx/>
                <a:latin typeface="Calibri "/>
                <a:ea typeface="+mn-ea"/>
                <a:cs typeface="+mn-cs"/>
              </a:rPr>
              <a:t>internal </a:t>
            </a:r>
            <a:r>
              <a:rPr kumimoji="0" lang="en-US" sz="1100" i="0" u="none" strike="noStrike" kern="1200" cap="none" spc="0" normalizeH="0" baseline="0" noProof="0" dirty="0">
                <a:ln>
                  <a:noFill/>
                </a:ln>
                <a:solidFill>
                  <a:srgbClr val="000000"/>
                </a:solidFill>
                <a:effectLst/>
                <a:uLnTx/>
                <a:uFillTx/>
                <a:latin typeface="Calibri "/>
                <a:ea typeface="+mn-ea"/>
                <a:cs typeface="+mn-cs"/>
              </a:rPr>
              <a:t>information</a:t>
            </a:r>
            <a:r>
              <a:rPr kumimoji="0" lang="en-US" sz="1100" b="0" i="0" u="none" strike="noStrike" kern="1200" cap="none" spc="0" normalizeH="0" baseline="0" noProof="0" dirty="0">
                <a:ln>
                  <a:noFill/>
                </a:ln>
                <a:solidFill>
                  <a:srgbClr val="000000"/>
                </a:solidFill>
                <a:effectLst/>
                <a:uLnTx/>
                <a:uFillTx/>
                <a:latin typeface="Calibri "/>
                <a:ea typeface="+mn-ea"/>
                <a:cs typeface="+mn-cs"/>
              </a:rPr>
              <a:t>, ensuring data </a:t>
            </a:r>
            <a:r>
              <a:rPr kumimoji="0" lang="en-US" sz="1100" b="1" i="0" u="none" strike="noStrike" kern="1200" cap="none" spc="0" normalizeH="0" baseline="0" noProof="0" dirty="0">
                <a:ln>
                  <a:noFill/>
                </a:ln>
                <a:solidFill>
                  <a:srgbClr val="000000"/>
                </a:solidFill>
                <a:effectLst/>
                <a:uLnTx/>
                <a:uFillTx/>
                <a:latin typeface="Calibri "/>
                <a:ea typeface="+mn-ea"/>
                <a:cs typeface="+mn-cs"/>
              </a:rPr>
              <a:t>confidentiality, integrity, and availability</a:t>
            </a:r>
            <a:endParaRPr kumimoji="0" lang="en-US" sz="1100" i="0" u="none" strike="noStrike" kern="1200" cap="none" spc="0" normalizeH="0" baseline="0" noProof="0" dirty="0">
              <a:ln>
                <a:noFill/>
              </a:ln>
              <a:solidFill>
                <a:srgbClr val="000000"/>
              </a:solidFill>
              <a:effectLst/>
              <a:uLnTx/>
              <a:uFillTx/>
              <a:latin typeface="Calibri "/>
              <a:ea typeface="+mn-ea"/>
              <a:cs typeface="+mn-cs"/>
            </a:endParaRPr>
          </a:p>
        </p:txBody>
      </p:sp>
      <p:sp>
        <p:nvSpPr>
          <p:cNvPr id="58" name="Oval 57">
            <a:extLst>
              <a:ext uri="{FF2B5EF4-FFF2-40B4-BE49-F238E27FC236}">
                <a16:creationId xmlns:a16="http://schemas.microsoft.com/office/drawing/2014/main" id="{88CE9B5A-964F-4AF4-93C6-1837DB4DE591}"/>
              </a:ext>
            </a:extLst>
          </p:cNvPr>
          <p:cNvSpPr/>
          <p:nvPr/>
        </p:nvSpPr>
        <p:spPr>
          <a:xfrm>
            <a:off x="783166" y="4389318"/>
            <a:ext cx="274320" cy="274320"/>
          </a:xfrm>
          <a:prstGeom prst="ellips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4</a:t>
            </a:r>
          </a:p>
        </p:txBody>
      </p:sp>
      <p:sp>
        <p:nvSpPr>
          <p:cNvPr id="60" name="Isosceles Triangle 59">
            <a:extLst>
              <a:ext uri="{FF2B5EF4-FFF2-40B4-BE49-F238E27FC236}">
                <a16:creationId xmlns:a16="http://schemas.microsoft.com/office/drawing/2014/main" id="{CA93AD2B-BDFF-4967-8FAE-1E5812F1FFCA}"/>
              </a:ext>
            </a:extLst>
          </p:cNvPr>
          <p:cNvSpPr/>
          <p:nvPr/>
        </p:nvSpPr>
        <p:spPr bwMode="gray">
          <a:xfrm rot="5400000">
            <a:off x="5101710" y="5155492"/>
            <a:ext cx="435691" cy="267250"/>
          </a:xfrm>
          <a:prstGeom prst="triangle">
            <a:avLst/>
          </a:prstGeom>
          <a:solidFill>
            <a:schemeClr val="accent1">
              <a:lumMod val="75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1" name="Rounded Rectangle 32">
            <a:extLst>
              <a:ext uri="{FF2B5EF4-FFF2-40B4-BE49-F238E27FC236}">
                <a16:creationId xmlns:a16="http://schemas.microsoft.com/office/drawing/2014/main" id="{B7E6CE18-1466-4850-BAAF-B38B45CF12BB}"/>
              </a:ext>
            </a:extLst>
          </p:cNvPr>
          <p:cNvSpPr/>
          <p:nvPr/>
        </p:nvSpPr>
        <p:spPr bwMode="auto">
          <a:xfrm>
            <a:off x="929007" y="5053776"/>
            <a:ext cx="3936805" cy="470677"/>
          </a:xfrm>
          <a:prstGeom prst="roundRect">
            <a:avLst/>
          </a:prstGeom>
          <a:solidFill>
            <a:schemeClr val="accent1">
              <a:lumMod val="20000"/>
              <a:lumOff val="80000"/>
            </a:schemeClr>
          </a:solidFill>
          <a:ln w="3175">
            <a:solidFill>
              <a:schemeClr val="tx2">
                <a:lumMod val="60000"/>
                <a:lumOff val="40000"/>
              </a:schemeClr>
            </a:solidFill>
          </a:ln>
          <a:effectLst>
            <a:outerShdw blurRad="50800" dist="38100" dir="5400000" algn="t" rotWithShape="0">
              <a:prstClr val="black">
                <a:alpha val="40000"/>
              </a:prstClr>
            </a:outerShdw>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lvl="0" algn="ctr">
              <a:defRPr/>
            </a:pPr>
            <a:r>
              <a:rPr lang="en-US" sz="1200" b="1" kern="0" dirty="0">
                <a:solidFill>
                  <a:srgbClr val="000000"/>
                </a:solidFill>
              </a:rPr>
              <a:t>Trusted Supply Chain</a:t>
            </a:r>
          </a:p>
        </p:txBody>
      </p:sp>
      <p:sp>
        <p:nvSpPr>
          <p:cNvPr id="62" name="Rectangle 61">
            <a:extLst>
              <a:ext uri="{FF2B5EF4-FFF2-40B4-BE49-F238E27FC236}">
                <a16:creationId xmlns:a16="http://schemas.microsoft.com/office/drawing/2014/main" id="{4B80252B-4C64-40E9-82D0-EE79F7F74C99}"/>
              </a:ext>
            </a:extLst>
          </p:cNvPr>
          <p:cNvSpPr/>
          <p:nvPr/>
        </p:nvSpPr>
        <p:spPr bwMode="auto">
          <a:xfrm>
            <a:off x="5773299" y="5030457"/>
            <a:ext cx="5635535" cy="517315"/>
          </a:xfrm>
          <a:prstGeom prst="rect">
            <a:avLst/>
          </a:prstGeom>
          <a:noFill/>
          <a:ln w="19050">
            <a:noFill/>
          </a:ln>
        </p:spPr>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
                <a:ea typeface="+mn-ea"/>
                <a:cs typeface="+mn-cs"/>
              </a:rPr>
              <a:t>Build a </a:t>
            </a:r>
            <a:r>
              <a:rPr kumimoji="0" lang="en-US" sz="1100" b="1" i="0" u="none" strike="noStrike" kern="1200" cap="none" spc="0" normalizeH="0" baseline="0" noProof="0" dirty="0">
                <a:ln>
                  <a:noFill/>
                </a:ln>
                <a:solidFill>
                  <a:srgbClr val="000000"/>
                </a:solidFill>
                <a:effectLst/>
                <a:uLnTx/>
                <a:uFillTx/>
                <a:latin typeface="Calibri "/>
                <a:ea typeface="+mn-ea"/>
                <a:cs typeface="+mn-cs"/>
              </a:rPr>
              <a:t>secure supply chain ecosystem </a:t>
            </a:r>
            <a:r>
              <a:rPr kumimoji="0" lang="en-US" sz="1100" b="0" i="0" u="none" strike="noStrike" kern="1200" cap="none" spc="0" normalizeH="0" baseline="0" noProof="0" dirty="0">
                <a:ln>
                  <a:noFill/>
                </a:ln>
                <a:solidFill>
                  <a:srgbClr val="000000"/>
                </a:solidFill>
                <a:effectLst/>
                <a:uLnTx/>
                <a:uFillTx/>
                <a:latin typeface="Calibri "/>
                <a:ea typeface="+mn-ea"/>
                <a:cs typeface="+mn-cs"/>
              </a:rPr>
              <a:t>for </a:t>
            </a:r>
            <a:r>
              <a:rPr lang="en-US" sz="1100" dirty="0">
                <a:solidFill>
                  <a:srgbClr val="000000"/>
                </a:solidFill>
                <a:latin typeface="Calibri "/>
              </a:rPr>
              <a:t>CLIENT</a:t>
            </a:r>
            <a:r>
              <a:rPr kumimoji="0" lang="en-US" sz="1100" b="0" i="0" u="none" strike="noStrike" kern="1200" cap="none" spc="0" normalizeH="0" baseline="0" noProof="0" dirty="0">
                <a:ln>
                  <a:noFill/>
                </a:ln>
                <a:solidFill>
                  <a:srgbClr val="000000"/>
                </a:solidFill>
                <a:effectLst/>
                <a:uLnTx/>
                <a:uFillTx/>
                <a:latin typeface="Calibri "/>
                <a:ea typeface="+mn-ea"/>
                <a:cs typeface="+mn-cs"/>
              </a:rPr>
              <a:t>, in </a:t>
            </a:r>
            <a:r>
              <a:rPr kumimoji="0" lang="en-US" sz="1100" b="1" i="0" u="none" strike="noStrike" kern="1200" cap="none" spc="0" normalizeH="0" baseline="0" noProof="0" dirty="0">
                <a:ln>
                  <a:noFill/>
                </a:ln>
                <a:solidFill>
                  <a:srgbClr val="000000"/>
                </a:solidFill>
                <a:effectLst/>
                <a:uLnTx/>
                <a:uFillTx/>
                <a:latin typeface="Calibri "/>
                <a:ea typeface="+mn-ea"/>
                <a:cs typeface="+mn-cs"/>
              </a:rPr>
              <a:t>integration</a:t>
            </a:r>
            <a:r>
              <a:rPr kumimoji="0" lang="en-US" sz="1100" b="0" i="0" u="none" strike="noStrike" kern="1200" cap="none" spc="0" normalizeH="0" baseline="0" noProof="0" dirty="0">
                <a:ln>
                  <a:noFill/>
                </a:ln>
                <a:solidFill>
                  <a:srgbClr val="000000"/>
                </a:solidFill>
                <a:effectLst/>
                <a:uLnTx/>
                <a:uFillTx/>
                <a:latin typeface="Calibri "/>
                <a:ea typeface="+mn-ea"/>
                <a:cs typeface="+mn-cs"/>
              </a:rPr>
              <a:t> with </a:t>
            </a:r>
            <a:r>
              <a:rPr kumimoji="0" lang="en-US" sz="1100" b="1" i="0" u="none" strike="noStrike" kern="1200" cap="none" spc="0" normalizeH="0" baseline="0" noProof="0" dirty="0">
                <a:ln>
                  <a:noFill/>
                </a:ln>
                <a:solidFill>
                  <a:srgbClr val="000000"/>
                </a:solidFill>
                <a:effectLst/>
                <a:uLnTx/>
                <a:uFillTx/>
                <a:latin typeface="Calibri "/>
                <a:ea typeface="+mn-ea"/>
                <a:cs typeface="+mn-cs"/>
              </a:rPr>
              <a:t>procurement and legal processes</a:t>
            </a:r>
            <a:r>
              <a:rPr kumimoji="0" lang="en-US" sz="1100" b="0" i="0" u="none" strike="noStrike" kern="1200" cap="none" spc="0" normalizeH="0" baseline="0" noProof="0" dirty="0">
                <a:ln>
                  <a:noFill/>
                </a:ln>
                <a:solidFill>
                  <a:srgbClr val="000000"/>
                </a:solidFill>
                <a:effectLst/>
                <a:uLnTx/>
                <a:uFillTx/>
                <a:latin typeface="Calibri "/>
                <a:ea typeface="+mn-ea"/>
                <a:cs typeface="+mn-cs"/>
              </a:rPr>
              <a:t>, to manage </a:t>
            </a:r>
            <a:r>
              <a:rPr kumimoji="0" lang="en-US" sz="1100" b="1" i="0" u="none" strike="noStrike" kern="1200" cap="none" spc="0" normalizeH="0" baseline="0" noProof="0" dirty="0">
                <a:ln>
                  <a:noFill/>
                </a:ln>
                <a:solidFill>
                  <a:srgbClr val="000000"/>
                </a:solidFill>
                <a:effectLst/>
                <a:uLnTx/>
                <a:uFillTx/>
                <a:latin typeface="Calibri "/>
                <a:ea typeface="+mn-ea"/>
                <a:cs typeface="+mn-cs"/>
              </a:rPr>
              <a:t>cybersecurity risks and threats </a:t>
            </a:r>
            <a:r>
              <a:rPr kumimoji="0" lang="en-US" sz="1100" i="0" u="none" strike="noStrike" kern="1200" cap="none" spc="0" normalizeH="0" baseline="0" noProof="0" dirty="0">
                <a:ln>
                  <a:noFill/>
                </a:ln>
                <a:solidFill>
                  <a:srgbClr val="000000"/>
                </a:solidFill>
                <a:effectLst/>
                <a:uLnTx/>
                <a:uFillTx/>
                <a:latin typeface="Calibri "/>
                <a:ea typeface="+mn-ea"/>
                <a:cs typeface="+mn-cs"/>
              </a:rPr>
              <a:t>that arise when</a:t>
            </a:r>
            <a:r>
              <a:rPr kumimoji="0" lang="en-US" sz="1100" b="1" i="0" u="none" strike="noStrike" kern="1200" cap="none" spc="0" normalizeH="0" baseline="0" noProof="0" dirty="0">
                <a:ln>
                  <a:noFill/>
                </a:ln>
                <a:solidFill>
                  <a:srgbClr val="000000"/>
                </a:solidFill>
                <a:effectLst/>
                <a:uLnTx/>
                <a:uFillTx/>
                <a:latin typeface="Calibri "/>
                <a:ea typeface="+mn-ea"/>
                <a:cs typeface="+mn-cs"/>
              </a:rPr>
              <a:t> procuring</a:t>
            </a:r>
            <a:r>
              <a:rPr kumimoji="0" lang="en-US" sz="1100" i="0" u="none" strike="noStrike" kern="1200" cap="none" spc="0" normalizeH="0" baseline="0" noProof="0" dirty="0">
                <a:ln>
                  <a:noFill/>
                </a:ln>
                <a:solidFill>
                  <a:srgbClr val="000000"/>
                </a:solidFill>
                <a:effectLst/>
                <a:uLnTx/>
                <a:uFillTx/>
                <a:latin typeface="Calibri "/>
                <a:ea typeface="+mn-ea"/>
                <a:cs typeface="+mn-cs"/>
              </a:rPr>
              <a:t> </a:t>
            </a:r>
            <a:r>
              <a:rPr kumimoji="0" lang="en-US" sz="1100" b="1" i="0" u="none" strike="noStrike" kern="1200" cap="none" spc="0" normalizeH="0" baseline="0" noProof="0" dirty="0">
                <a:ln>
                  <a:noFill/>
                </a:ln>
                <a:solidFill>
                  <a:srgbClr val="000000"/>
                </a:solidFill>
                <a:effectLst/>
                <a:uLnTx/>
                <a:uFillTx/>
                <a:latin typeface="Calibri "/>
                <a:ea typeface="+mn-ea"/>
                <a:cs typeface="+mn-cs"/>
              </a:rPr>
              <a:t>external</a:t>
            </a:r>
            <a:r>
              <a:rPr kumimoji="0" lang="en-US" sz="1100" i="0" u="none" strike="noStrike" kern="1200" cap="none" spc="0" normalizeH="0" baseline="0" noProof="0" dirty="0">
                <a:ln>
                  <a:noFill/>
                </a:ln>
                <a:solidFill>
                  <a:srgbClr val="000000"/>
                </a:solidFill>
                <a:effectLst/>
                <a:uLnTx/>
                <a:uFillTx/>
                <a:latin typeface="Calibri "/>
                <a:ea typeface="+mn-ea"/>
                <a:cs typeface="+mn-cs"/>
              </a:rPr>
              <a:t> services and products</a:t>
            </a:r>
          </a:p>
        </p:txBody>
      </p:sp>
      <p:sp>
        <p:nvSpPr>
          <p:cNvPr id="28" name="Oval 27">
            <a:extLst>
              <a:ext uri="{FF2B5EF4-FFF2-40B4-BE49-F238E27FC236}">
                <a16:creationId xmlns:a16="http://schemas.microsoft.com/office/drawing/2014/main" id="{45A93C04-9C08-48E4-97E9-F100AC048485}"/>
              </a:ext>
            </a:extLst>
          </p:cNvPr>
          <p:cNvSpPr/>
          <p:nvPr/>
        </p:nvSpPr>
        <p:spPr>
          <a:xfrm>
            <a:off x="1225786" y="2057885"/>
            <a:ext cx="415636" cy="374110"/>
          </a:xfrm>
          <a:prstGeom prst="ellipse">
            <a:avLst/>
          </a:prstGeom>
          <a:solidFill>
            <a:schemeClr val="bg1"/>
          </a:solidFill>
          <a:ln>
            <a:solidFill>
              <a:schemeClr val="bg1"/>
            </a:solidFill>
          </a:ln>
          <a:effectLst>
            <a:glow rad="88900">
              <a:schemeClr val="accent1">
                <a:lumMod val="60000"/>
                <a:lumOff val="40000"/>
                <a:alpha val="40000"/>
              </a:schemeClr>
            </a:glow>
          </a:effectLst>
          <a:scene3d>
            <a:camera prst="orthographicFront"/>
            <a:lightRig rig="threePt" dir="t"/>
          </a:scene3d>
          <a:sp3d contourW="6350">
            <a:contourClr>
              <a:schemeClr val="tx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9" name="Picture 294" descr="https://static.thenounproject.com/png/190560-200.png">
            <a:extLst>
              <a:ext uri="{FF2B5EF4-FFF2-40B4-BE49-F238E27FC236}">
                <a16:creationId xmlns:a16="http://schemas.microsoft.com/office/drawing/2014/main" id="{0F960ADD-DE05-4F34-B24E-00BAC70EA2B6}"/>
              </a:ext>
            </a:extLst>
          </p:cNvPr>
          <p:cNvPicPr>
            <a:picLocks noChangeAspect="1" noChangeArrowheads="1"/>
          </p:cNvPicPr>
          <p:nvPr/>
        </p:nvPicPr>
        <p:blipFill>
          <a:blip r:embed="rId5"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182781" y="2022981"/>
            <a:ext cx="501645" cy="414583"/>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B78B6CEA-6E14-4DCB-9FF4-786D476AC005}"/>
              </a:ext>
            </a:extLst>
          </p:cNvPr>
          <p:cNvSpPr/>
          <p:nvPr/>
        </p:nvSpPr>
        <p:spPr>
          <a:xfrm>
            <a:off x="1232702" y="5871084"/>
            <a:ext cx="415636" cy="374110"/>
          </a:xfrm>
          <a:prstGeom prst="ellipse">
            <a:avLst/>
          </a:prstGeom>
          <a:solidFill>
            <a:schemeClr val="bg1"/>
          </a:solidFill>
          <a:ln>
            <a:solidFill>
              <a:schemeClr val="bg1"/>
            </a:solidFill>
          </a:ln>
          <a:effectLst>
            <a:glow rad="88900">
              <a:schemeClr val="accent1">
                <a:lumMod val="60000"/>
                <a:lumOff val="40000"/>
                <a:alpha val="40000"/>
              </a:schemeClr>
            </a:glow>
          </a:effectLst>
          <a:scene3d>
            <a:camera prst="orthographicFront"/>
            <a:lightRig rig="threePt" dir="t"/>
          </a:scene3d>
          <a:sp3d contourW="6350">
            <a:contourClr>
              <a:schemeClr val="tx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6" name="Picture 146" descr="https://static.thenounproject.com/png/1299757-200.png">
            <a:extLst>
              <a:ext uri="{FF2B5EF4-FFF2-40B4-BE49-F238E27FC236}">
                <a16:creationId xmlns:a16="http://schemas.microsoft.com/office/drawing/2014/main" id="{A3EEAA88-E9E6-469E-8F64-5949CA6F1CD9}"/>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65785" y="5934467"/>
            <a:ext cx="349470" cy="247345"/>
          </a:xfrm>
          <a:prstGeom prst="rect">
            <a:avLst/>
          </a:prstGeom>
          <a:noFill/>
          <a:extLst>
            <a:ext uri="{909E8E84-426E-40DD-AFC4-6F175D3DCCD1}">
              <a14:hiddenFill xmlns:a14="http://schemas.microsoft.com/office/drawing/2010/main">
                <a:solidFill>
                  <a:srgbClr val="FFFFFF"/>
                </a:solidFill>
              </a14:hiddenFill>
            </a:ext>
          </a:extLst>
        </p:spPr>
      </p:pic>
      <p:sp>
        <p:nvSpPr>
          <p:cNvPr id="42" name="Oval 41">
            <a:extLst>
              <a:ext uri="{FF2B5EF4-FFF2-40B4-BE49-F238E27FC236}">
                <a16:creationId xmlns:a16="http://schemas.microsoft.com/office/drawing/2014/main" id="{A56B0C8A-398F-4B2B-B83E-2344752A87E6}"/>
              </a:ext>
            </a:extLst>
          </p:cNvPr>
          <p:cNvSpPr/>
          <p:nvPr/>
        </p:nvSpPr>
        <p:spPr>
          <a:xfrm>
            <a:off x="1225786" y="2820524"/>
            <a:ext cx="415636" cy="374110"/>
          </a:xfrm>
          <a:prstGeom prst="ellipse">
            <a:avLst/>
          </a:prstGeom>
          <a:solidFill>
            <a:schemeClr val="bg1"/>
          </a:solidFill>
          <a:ln>
            <a:solidFill>
              <a:schemeClr val="bg1"/>
            </a:solidFill>
          </a:ln>
          <a:effectLst>
            <a:glow rad="88900">
              <a:schemeClr val="accent1">
                <a:lumMod val="60000"/>
                <a:lumOff val="40000"/>
                <a:alpha val="40000"/>
              </a:schemeClr>
            </a:glow>
          </a:effectLst>
          <a:scene3d>
            <a:camera prst="orthographicFront"/>
            <a:lightRig rig="threePt" dir="t"/>
          </a:scene3d>
          <a:sp3d contourW="6350">
            <a:contourClr>
              <a:schemeClr val="tx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43" name="Picture 296" descr="https://static.thenounproject.com/png/3217325-200.png">
            <a:extLst>
              <a:ext uri="{FF2B5EF4-FFF2-40B4-BE49-F238E27FC236}">
                <a16:creationId xmlns:a16="http://schemas.microsoft.com/office/drawing/2014/main" id="{ACE0FB0E-DF1E-406D-B212-007E334718F1}"/>
              </a:ext>
            </a:extLst>
          </p:cNvPr>
          <p:cNvPicPr>
            <a:picLocks noChangeAspect="1" noChangeArrowheads="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304890" y="2905870"/>
            <a:ext cx="257424" cy="212747"/>
          </a:xfrm>
          <a:prstGeom prst="rect">
            <a:avLst/>
          </a:prstGeom>
          <a:noFill/>
          <a:extLst>
            <a:ext uri="{909E8E84-426E-40DD-AFC4-6F175D3DCCD1}">
              <a14:hiddenFill xmlns:a14="http://schemas.microsoft.com/office/drawing/2010/main">
                <a:solidFill>
                  <a:srgbClr val="FFFFFF"/>
                </a:solidFill>
              </a14:hiddenFill>
            </a:ext>
          </a:extLst>
        </p:spPr>
      </p:pic>
      <p:sp>
        <p:nvSpPr>
          <p:cNvPr id="49" name="Oval 48">
            <a:extLst>
              <a:ext uri="{FF2B5EF4-FFF2-40B4-BE49-F238E27FC236}">
                <a16:creationId xmlns:a16="http://schemas.microsoft.com/office/drawing/2014/main" id="{42911599-C60A-428E-B583-269E007C47B2}"/>
              </a:ext>
            </a:extLst>
          </p:cNvPr>
          <p:cNvSpPr/>
          <p:nvPr/>
        </p:nvSpPr>
        <p:spPr>
          <a:xfrm>
            <a:off x="1225786" y="3583163"/>
            <a:ext cx="415636" cy="374110"/>
          </a:xfrm>
          <a:prstGeom prst="ellipse">
            <a:avLst/>
          </a:prstGeom>
          <a:solidFill>
            <a:schemeClr val="bg1"/>
          </a:solidFill>
          <a:ln>
            <a:solidFill>
              <a:schemeClr val="bg1"/>
            </a:solidFill>
          </a:ln>
          <a:effectLst>
            <a:glow rad="88900">
              <a:schemeClr val="accent1">
                <a:lumMod val="60000"/>
                <a:lumOff val="40000"/>
                <a:alpha val="40000"/>
              </a:schemeClr>
            </a:glow>
          </a:effectLst>
          <a:scene3d>
            <a:camera prst="orthographicFront"/>
            <a:lightRig rig="threePt" dir="t"/>
          </a:scene3d>
          <a:sp3d contourW="6350">
            <a:contourClr>
              <a:schemeClr val="tx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50" name="Picture 44" descr="https://static.thenounproject.com/png/117746-200.png">
            <a:extLst>
              <a:ext uri="{FF2B5EF4-FFF2-40B4-BE49-F238E27FC236}">
                <a16:creationId xmlns:a16="http://schemas.microsoft.com/office/drawing/2014/main" id="{FC499EB4-8F4E-4464-8506-1D237EAEBC17}"/>
              </a:ext>
            </a:extLst>
          </p:cNvPr>
          <p:cNvPicPr>
            <a:picLocks noChangeAspect="1" noChangeArrowheads="1"/>
          </p:cNvPicPr>
          <p:nvPr/>
        </p:nvPicPr>
        <p:blipFill rotWithShape="1">
          <a:blip r:embed="rId8" cstate="email">
            <a:duotone>
              <a:schemeClr val="accent1">
                <a:shade val="45000"/>
                <a:satMod val="135000"/>
              </a:schemeClr>
              <a:prstClr val="white"/>
            </a:duotone>
            <a:extLst>
              <a:ext uri="{28A0092B-C50C-407E-A947-70E740481C1C}">
                <a14:useLocalDpi xmlns:a14="http://schemas.microsoft.com/office/drawing/2010/main"/>
              </a:ext>
            </a:extLst>
          </a:blip>
          <a:srcRect l="4333" t="6158" r="3834" b="8188"/>
          <a:stretch/>
        </p:blipFill>
        <p:spPr bwMode="auto">
          <a:xfrm>
            <a:off x="1304408" y="3680578"/>
            <a:ext cx="258394" cy="179281"/>
          </a:xfrm>
          <a:prstGeom prst="rect">
            <a:avLst/>
          </a:prstGeom>
          <a:noFill/>
          <a:extLst>
            <a:ext uri="{909E8E84-426E-40DD-AFC4-6F175D3DCCD1}">
              <a14:hiddenFill xmlns:a14="http://schemas.microsoft.com/office/drawing/2010/main">
                <a:solidFill>
                  <a:srgbClr val="FFFFFF"/>
                </a:solidFill>
              </a14:hiddenFill>
            </a:ext>
          </a:extLst>
        </p:spPr>
      </p:pic>
      <p:sp>
        <p:nvSpPr>
          <p:cNvPr id="56" name="Oval 55">
            <a:extLst>
              <a:ext uri="{FF2B5EF4-FFF2-40B4-BE49-F238E27FC236}">
                <a16:creationId xmlns:a16="http://schemas.microsoft.com/office/drawing/2014/main" id="{D83FF1E3-BD9D-403C-98F8-074269C6B3E0}"/>
              </a:ext>
            </a:extLst>
          </p:cNvPr>
          <p:cNvSpPr/>
          <p:nvPr/>
        </p:nvSpPr>
        <p:spPr>
          <a:xfrm>
            <a:off x="1225786" y="4345802"/>
            <a:ext cx="415636" cy="374110"/>
          </a:xfrm>
          <a:prstGeom prst="ellipse">
            <a:avLst/>
          </a:prstGeom>
          <a:solidFill>
            <a:schemeClr val="bg1"/>
          </a:solidFill>
          <a:ln>
            <a:solidFill>
              <a:schemeClr val="bg1"/>
            </a:solidFill>
          </a:ln>
          <a:effectLst>
            <a:glow rad="88900">
              <a:schemeClr val="accent1">
                <a:lumMod val="60000"/>
                <a:lumOff val="40000"/>
                <a:alpha val="40000"/>
              </a:schemeClr>
            </a:glow>
          </a:effectLst>
          <a:scene3d>
            <a:camera prst="orthographicFront"/>
            <a:lightRig rig="threePt" dir="t"/>
          </a:scene3d>
          <a:sp3d contourW="6350">
            <a:contourClr>
              <a:schemeClr val="tx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57" name="Picture 42" descr="https://static.thenounproject.com/png/1428762-200.png">
            <a:extLst>
              <a:ext uri="{FF2B5EF4-FFF2-40B4-BE49-F238E27FC236}">
                <a16:creationId xmlns:a16="http://schemas.microsoft.com/office/drawing/2014/main" id="{5812741B-A387-4926-A512-D9A1E9B2CD98}"/>
              </a:ext>
            </a:extLst>
          </p:cNvPr>
          <p:cNvPicPr>
            <a:picLocks noChangeAspect="1" noChangeArrowheads="1"/>
          </p:cNvPicPr>
          <p:nvPr/>
        </p:nvPicPr>
        <p:blipFill rotWithShape="1">
          <a:blip r:embed="rId9" cstate="email">
            <a:duotone>
              <a:schemeClr val="accent1">
                <a:shade val="45000"/>
                <a:satMod val="135000"/>
              </a:schemeClr>
              <a:prstClr val="white"/>
            </a:duotone>
            <a:extLst>
              <a:ext uri="{28A0092B-C50C-407E-A947-70E740481C1C}">
                <a14:useLocalDpi xmlns:a14="http://schemas.microsoft.com/office/drawing/2010/main"/>
              </a:ext>
            </a:extLst>
          </a:blip>
          <a:srcRect l="6638" t="4746" r="6695" b="4417"/>
          <a:stretch/>
        </p:blipFill>
        <p:spPr bwMode="auto">
          <a:xfrm>
            <a:off x="1301755" y="4421639"/>
            <a:ext cx="299854" cy="222438"/>
          </a:xfrm>
          <a:prstGeom prst="rect">
            <a:avLst/>
          </a:prstGeom>
          <a:noFill/>
          <a:extLst>
            <a:ext uri="{909E8E84-426E-40DD-AFC4-6F175D3DCCD1}">
              <a14:hiddenFill xmlns:a14="http://schemas.microsoft.com/office/drawing/2010/main">
                <a:solidFill>
                  <a:srgbClr val="FFFFFF"/>
                </a:solidFill>
              </a14:hiddenFill>
            </a:ext>
          </a:extLst>
        </p:spPr>
      </p:pic>
      <p:sp>
        <p:nvSpPr>
          <p:cNvPr id="63" name="Oval 62">
            <a:extLst>
              <a:ext uri="{FF2B5EF4-FFF2-40B4-BE49-F238E27FC236}">
                <a16:creationId xmlns:a16="http://schemas.microsoft.com/office/drawing/2014/main" id="{AA5157CC-047A-4044-B74B-42058ED57C86}"/>
              </a:ext>
            </a:extLst>
          </p:cNvPr>
          <p:cNvSpPr/>
          <p:nvPr/>
        </p:nvSpPr>
        <p:spPr>
          <a:xfrm>
            <a:off x="1232702" y="5108442"/>
            <a:ext cx="415636" cy="374110"/>
          </a:xfrm>
          <a:prstGeom prst="ellipse">
            <a:avLst/>
          </a:prstGeom>
          <a:solidFill>
            <a:schemeClr val="bg1"/>
          </a:solidFill>
          <a:ln>
            <a:solidFill>
              <a:schemeClr val="bg1"/>
            </a:solidFill>
          </a:ln>
          <a:effectLst>
            <a:glow rad="88900">
              <a:schemeClr val="accent1">
                <a:lumMod val="60000"/>
                <a:lumOff val="40000"/>
                <a:alpha val="40000"/>
              </a:schemeClr>
            </a:glow>
          </a:effectLst>
          <a:scene3d>
            <a:camera prst="orthographicFront"/>
            <a:lightRig rig="threePt" dir="t"/>
          </a:scene3d>
          <a:sp3d contourW="6350">
            <a:contourClr>
              <a:schemeClr val="tx2">
                <a:lumMod val="40000"/>
                <a:lumOff val="60000"/>
              </a:schemeClr>
            </a:contourClr>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4" name="Picture 2" descr="https://static.thenounproject.com/png/1886163-200.png">
            <a:extLst>
              <a:ext uri="{FF2B5EF4-FFF2-40B4-BE49-F238E27FC236}">
                <a16:creationId xmlns:a16="http://schemas.microsoft.com/office/drawing/2014/main" id="{70349C7D-A365-4A4C-86B6-A64F3DD49BFF}"/>
              </a:ext>
            </a:extLst>
          </p:cNvPr>
          <p:cNvPicPr>
            <a:picLocks noChangeAspect="1" noChangeArrowheads="1"/>
          </p:cNvPicPr>
          <p:nvPr/>
        </p:nvPicPr>
        <p:blipFill rotWithShape="1">
          <a:blip r:embed="rId10" cstate="email">
            <a:duotone>
              <a:schemeClr val="accent1">
                <a:shade val="45000"/>
                <a:satMod val="135000"/>
              </a:schemeClr>
              <a:prstClr val="white"/>
            </a:duotone>
            <a:extLst>
              <a:ext uri="{28A0092B-C50C-407E-A947-70E740481C1C}">
                <a14:useLocalDpi xmlns:a14="http://schemas.microsoft.com/office/drawing/2010/main"/>
              </a:ext>
            </a:extLst>
          </a:blip>
          <a:srcRect l="12183" t="6000" r="13272" b="6727"/>
          <a:stretch/>
        </p:blipFill>
        <p:spPr bwMode="auto">
          <a:xfrm>
            <a:off x="1306296" y="5184279"/>
            <a:ext cx="268448" cy="222438"/>
          </a:xfrm>
          <a:prstGeom prst="rect">
            <a:avLst/>
          </a:prstGeom>
          <a:noFill/>
          <a:extLst>
            <a:ext uri="{909E8E84-426E-40DD-AFC4-6F175D3DCCD1}">
              <a14:hiddenFill xmlns:a14="http://schemas.microsoft.com/office/drawing/2010/main">
                <a:solidFill>
                  <a:srgbClr val="FFFFFF"/>
                </a:solidFill>
              </a14:hiddenFill>
            </a:ext>
          </a:extLst>
        </p:spPr>
      </p:pic>
      <p:sp>
        <p:nvSpPr>
          <p:cNvPr id="65" name="Oval 64">
            <a:extLst>
              <a:ext uri="{FF2B5EF4-FFF2-40B4-BE49-F238E27FC236}">
                <a16:creationId xmlns:a16="http://schemas.microsoft.com/office/drawing/2014/main" id="{F31B44E3-71F6-495E-B766-E7D35C3C6476}"/>
              </a:ext>
            </a:extLst>
          </p:cNvPr>
          <p:cNvSpPr/>
          <p:nvPr/>
        </p:nvSpPr>
        <p:spPr>
          <a:xfrm>
            <a:off x="783166" y="5151958"/>
            <a:ext cx="274320" cy="274320"/>
          </a:xfrm>
          <a:prstGeom prst="ellipse">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t>5</a:t>
            </a:r>
          </a:p>
        </p:txBody>
      </p:sp>
      <p:sp>
        <p:nvSpPr>
          <p:cNvPr id="67" name="STAMP">
            <a:extLst>
              <a:ext uri="{FF2B5EF4-FFF2-40B4-BE49-F238E27FC236}">
                <a16:creationId xmlns:a16="http://schemas.microsoft.com/office/drawing/2014/main" id="{F60DB493-D5FE-49C8-AE77-16B4945C7245}"/>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algn="ctr">
              <a:defRPr/>
            </a:pPr>
            <a:r>
              <a:rPr lang="en-US" sz="1200" b="1" dirty="0">
                <a:solidFill>
                  <a:srgbClr val="000000"/>
                </a:solidFill>
                <a:latin typeface="Calibri" panose="020F0502020204030204" pitchFamily="34" charset="0"/>
              </a:rPr>
              <a:t>CLIENT EXAMPLE</a:t>
            </a:r>
          </a:p>
        </p:txBody>
      </p:sp>
      <p:sp>
        <p:nvSpPr>
          <p:cNvPr id="68" name="Footer Placeholder 2">
            <a:extLst>
              <a:ext uri="{FF2B5EF4-FFF2-40B4-BE49-F238E27FC236}">
                <a16:creationId xmlns:a16="http://schemas.microsoft.com/office/drawing/2014/main" id="{097C1A32-E6CF-49FD-8D4B-99D00CD603FC}"/>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grpSp>
        <p:nvGrpSpPr>
          <p:cNvPr id="69" name="Group 68">
            <a:extLst>
              <a:ext uri="{FF2B5EF4-FFF2-40B4-BE49-F238E27FC236}">
                <a16:creationId xmlns:a16="http://schemas.microsoft.com/office/drawing/2014/main" id="{51BD1B98-02EA-4E7A-8C85-886A89E01537}"/>
              </a:ext>
            </a:extLst>
          </p:cNvPr>
          <p:cNvGrpSpPr/>
          <p:nvPr/>
        </p:nvGrpSpPr>
        <p:grpSpPr>
          <a:xfrm>
            <a:off x="1606848" y="44165"/>
            <a:ext cx="6599473" cy="276999"/>
            <a:chOff x="1606848" y="44165"/>
            <a:chExt cx="6599473" cy="276999"/>
          </a:xfrm>
        </p:grpSpPr>
        <p:sp>
          <p:nvSpPr>
            <p:cNvPr id="70" name="Rectangle: Rounded Corners 69">
              <a:extLst>
                <a:ext uri="{FF2B5EF4-FFF2-40B4-BE49-F238E27FC236}">
                  <a16:creationId xmlns:a16="http://schemas.microsoft.com/office/drawing/2014/main" id="{B805797E-872F-4A04-BD0C-457CD8DD84F1}"/>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1.5</a:t>
              </a:r>
            </a:p>
          </p:txBody>
        </p:sp>
        <p:sp>
          <p:nvSpPr>
            <p:cNvPr id="71" name="TextBox 70">
              <a:extLst>
                <a:ext uri="{FF2B5EF4-FFF2-40B4-BE49-F238E27FC236}">
                  <a16:creationId xmlns:a16="http://schemas.microsoft.com/office/drawing/2014/main" id="{4C42A52E-27A8-4454-BCDE-E8E80A9C5E55}"/>
                </a:ext>
              </a:extLst>
            </p:cNvPr>
            <p:cNvSpPr txBox="1"/>
            <p:nvPr/>
          </p:nvSpPr>
          <p:spPr>
            <a:xfrm>
              <a:off x="1939454" y="44165"/>
              <a:ext cx="6266867" cy="276999"/>
            </a:xfrm>
            <a:prstGeom prst="rect">
              <a:avLst/>
            </a:prstGeom>
            <a:noFill/>
          </p:spPr>
          <p:txBody>
            <a:bodyPr wrap="square">
              <a:spAutoFit/>
            </a:bodyPr>
            <a:lstStyle/>
            <a:p>
              <a:pPr>
                <a:defRPr/>
              </a:pPr>
              <a:r>
                <a:rPr lang="en-US" sz="1200" b="1" dirty="0">
                  <a:solidFill>
                    <a:srgbClr val="000000"/>
                  </a:solidFill>
                  <a:latin typeface="Calibri" panose="020F0502020204030204"/>
                </a:rPr>
                <a:t>Develop OXAGON’s Cybersecurity Vision, Mission and Strategic Objectives</a:t>
              </a:r>
            </a:p>
          </p:txBody>
        </p:sp>
      </p:grpSp>
      <p:sp>
        <p:nvSpPr>
          <p:cNvPr id="84" name="Rectangle 83">
            <a:extLst>
              <a:ext uri="{FF2B5EF4-FFF2-40B4-BE49-F238E27FC236}">
                <a16:creationId xmlns:a16="http://schemas.microsoft.com/office/drawing/2014/main" id="{F3381C36-C69B-41D1-8063-8E30E0A74BD4}"/>
              </a:ext>
            </a:extLst>
          </p:cNvPr>
          <p:cNvSpPr/>
          <p:nvPr/>
        </p:nvSpPr>
        <p:spPr bwMode="auto">
          <a:xfrm>
            <a:off x="911592" y="6859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417B9ADE-2523-420B-A278-FEAA0DD3F4CB}"/>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6" name="Rectangle 85">
            <a:extLst>
              <a:ext uri="{FF2B5EF4-FFF2-40B4-BE49-F238E27FC236}">
                <a16:creationId xmlns:a16="http://schemas.microsoft.com/office/drawing/2014/main" id="{3505C980-4BE5-4420-A456-F45BF559F693}"/>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7" name="Rectangle 86">
            <a:extLst>
              <a:ext uri="{FF2B5EF4-FFF2-40B4-BE49-F238E27FC236}">
                <a16:creationId xmlns:a16="http://schemas.microsoft.com/office/drawing/2014/main" id="{30452831-9BA6-40E3-9F13-28D518A3831A}"/>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F5608B38-B44F-43F5-A74E-6191E211D978}"/>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9" name="Rectangle 88">
            <a:extLst>
              <a:ext uri="{FF2B5EF4-FFF2-40B4-BE49-F238E27FC236}">
                <a16:creationId xmlns:a16="http://schemas.microsoft.com/office/drawing/2014/main" id="{401D5AF9-EBD3-485D-9226-A4D88888DBD7}"/>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0" name="Rectangle 89">
            <a:extLst>
              <a:ext uri="{FF2B5EF4-FFF2-40B4-BE49-F238E27FC236}">
                <a16:creationId xmlns:a16="http://schemas.microsoft.com/office/drawing/2014/main" id="{101C4562-1187-4729-9EC4-D14786606661}"/>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1" name="Rectangle 90">
            <a:extLst>
              <a:ext uri="{FF2B5EF4-FFF2-40B4-BE49-F238E27FC236}">
                <a16:creationId xmlns:a16="http://schemas.microsoft.com/office/drawing/2014/main" id="{1F32A31A-FDFE-4A69-99BE-AEECFEB2BF61}"/>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2" name="Rectangle 91">
            <a:extLst>
              <a:ext uri="{FF2B5EF4-FFF2-40B4-BE49-F238E27FC236}">
                <a16:creationId xmlns:a16="http://schemas.microsoft.com/office/drawing/2014/main" id="{C8973D6D-D6AC-4208-B5C0-AAC2974FBFEF}"/>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3" name="Rectangle 92">
            <a:extLst>
              <a:ext uri="{FF2B5EF4-FFF2-40B4-BE49-F238E27FC236}">
                <a16:creationId xmlns:a16="http://schemas.microsoft.com/office/drawing/2014/main" id="{EE01B261-09D9-4FD7-A0A9-AE69FD7276A6}"/>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94" name="Rectangle 93">
            <a:extLst>
              <a:ext uri="{FF2B5EF4-FFF2-40B4-BE49-F238E27FC236}">
                <a16:creationId xmlns:a16="http://schemas.microsoft.com/office/drawing/2014/main" id="{0F25E17B-5BFA-4D71-893B-D6BF7FE06048}"/>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5" name="Rectangle 94">
            <a:extLst>
              <a:ext uri="{FF2B5EF4-FFF2-40B4-BE49-F238E27FC236}">
                <a16:creationId xmlns:a16="http://schemas.microsoft.com/office/drawing/2014/main" id="{6848A934-AA94-411E-B2F7-F1BACC99CD1D}"/>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6" name="Rectangle 95">
            <a:extLst>
              <a:ext uri="{FF2B5EF4-FFF2-40B4-BE49-F238E27FC236}">
                <a16:creationId xmlns:a16="http://schemas.microsoft.com/office/drawing/2014/main" id="{94222D65-C154-4331-B055-C6E4265E02C9}"/>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7" name="Rectangle 96">
            <a:extLst>
              <a:ext uri="{FF2B5EF4-FFF2-40B4-BE49-F238E27FC236}">
                <a16:creationId xmlns:a16="http://schemas.microsoft.com/office/drawing/2014/main" id="{4A7689E2-2DE5-4D1A-8AFF-5EDCF18E1610}"/>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98" name="Rectangle 97">
            <a:extLst>
              <a:ext uri="{FF2B5EF4-FFF2-40B4-BE49-F238E27FC236}">
                <a16:creationId xmlns:a16="http://schemas.microsoft.com/office/drawing/2014/main" id="{B565655D-B835-47D3-A69E-8F0340ED892C}"/>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881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26" hidden="1">
            <a:extLst>
              <a:ext uri="{FF2B5EF4-FFF2-40B4-BE49-F238E27FC236}">
                <a16:creationId xmlns:a16="http://schemas.microsoft.com/office/drawing/2014/main" id="{F2E5597B-0831-4F9C-84F3-11A689B5AD81}"/>
              </a:ext>
            </a:extLst>
          </p:cNvPr>
          <p:cNvGraphicFramePr>
            <a:graphicFrameLocks noChangeAspect="1"/>
          </p:cNvGraphicFramePr>
          <p:nvPr>
            <p:custDataLst>
              <p:tags r:id="rId1"/>
            </p:custData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27" name="Object 26" hidden="1">
                        <a:extLst>
                          <a:ext uri="{FF2B5EF4-FFF2-40B4-BE49-F238E27FC236}">
                            <a16:creationId xmlns:a16="http://schemas.microsoft.com/office/drawing/2014/main" id="{F2E5597B-0831-4F9C-84F3-11A689B5AD81}"/>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2" name="Plaque 1">
            <a:extLst>
              <a:ext uri="{FF2B5EF4-FFF2-40B4-BE49-F238E27FC236}">
                <a16:creationId xmlns:a16="http://schemas.microsoft.com/office/drawing/2014/main" id="{8CBF48E6-EEE1-4047-AF9F-DFFC5FE7C61F}"/>
              </a:ext>
            </a:extLst>
          </p:cNvPr>
          <p:cNvSpPr/>
          <p:nvPr/>
        </p:nvSpPr>
        <p:spPr>
          <a:xfrm>
            <a:off x="2856716" y="1967153"/>
            <a:ext cx="2082645" cy="2025360"/>
          </a:xfrm>
          <a:prstGeom prst="plaque">
            <a:avLst>
              <a:gd name="adj" fmla="val 25974"/>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Plaque 31">
            <a:extLst>
              <a:ext uri="{FF2B5EF4-FFF2-40B4-BE49-F238E27FC236}">
                <a16:creationId xmlns:a16="http://schemas.microsoft.com/office/drawing/2014/main" id="{847E4A75-5909-43F3-AAAF-38CE067CA92C}"/>
              </a:ext>
            </a:extLst>
          </p:cNvPr>
          <p:cNvSpPr/>
          <p:nvPr/>
        </p:nvSpPr>
        <p:spPr>
          <a:xfrm>
            <a:off x="632957" y="1967153"/>
            <a:ext cx="2082645" cy="2025360"/>
          </a:xfrm>
          <a:prstGeom prst="plaque">
            <a:avLst>
              <a:gd name="adj" fmla="val 25974"/>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Plaque 32">
            <a:extLst>
              <a:ext uri="{FF2B5EF4-FFF2-40B4-BE49-F238E27FC236}">
                <a16:creationId xmlns:a16="http://schemas.microsoft.com/office/drawing/2014/main" id="{1B4F3813-EB2A-409C-8D20-552F9BA78138}"/>
              </a:ext>
            </a:extLst>
          </p:cNvPr>
          <p:cNvSpPr/>
          <p:nvPr/>
        </p:nvSpPr>
        <p:spPr>
          <a:xfrm>
            <a:off x="5080475" y="1967153"/>
            <a:ext cx="2082645" cy="2025360"/>
          </a:xfrm>
          <a:prstGeom prst="plaque">
            <a:avLst>
              <a:gd name="adj" fmla="val 25974"/>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Plaque 33">
            <a:extLst>
              <a:ext uri="{FF2B5EF4-FFF2-40B4-BE49-F238E27FC236}">
                <a16:creationId xmlns:a16="http://schemas.microsoft.com/office/drawing/2014/main" id="{421C2EEF-29EB-438F-BA61-389EC1593D50}"/>
              </a:ext>
            </a:extLst>
          </p:cNvPr>
          <p:cNvSpPr/>
          <p:nvPr/>
        </p:nvSpPr>
        <p:spPr>
          <a:xfrm>
            <a:off x="7304234" y="1967153"/>
            <a:ext cx="2082645" cy="2025360"/>
          </a:xfrm>
          <a:prstGeom prst="plaque">
            <a:avLst>
              <a:gd name="adj" fmla="val 2597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Plaque 36">
            <a:extLst>
              <a:ext uri="{FF2B5EF4-FFF2-40B4-BE49-F238E27FC236}">
                <a16:creationId xmlns:a16="http://schemas.microsoft.com/office/drawing/2014/main" id="{75FC54B1-A065-4A1F-AEA6-0D3E0CA9ABF7}"/>
              </a:ext>
            </a:extLst>
          </p:cNvPr>
          <p:cNvSpPr/>
          <p:nvPr/>
        </p:nvSpPr>
        <p:spPr>
          <a:xfrm>
            <a:off x="9527991" y="1967153"/>
            <a:ext cx="2082645" cy="2025360"/>
          </a:xfrm>
          <a:prstGeom prst="plaque">
            <a:avLst>
              <a:gd name="adj" fmla="val 2597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hidden="1">
            <a:extLst>
              <a:ext uri="{FF2B5EF4-FFF2-40B4-BE49-F238E27FC236}">
                <a16:creationId xmlns:a16="http://schemas.microsoft.com/office/drawing/2014/main" id="{4F8D310E-54A4-4126-BF2D-67025F47E2BD}"/>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a:ea typeface="+mn-ea"/>
              <a:cs typeface="+mn-cs"/>
              <a:sym typeface="Oswald Light" panose="02000303000000000000"/>
            </a:endParaRPr>
          </a:p>
        </p:txBody>
      </p:sp>
      <p:sp>
        <p:nvSpPr>
          <p:cNvPr id="3" name="Title 2">
            <a:extLst>
              <a:ext uri="{FF2B5EF4-FFF2-40B4-BE49-F238E27FC236}">
                <a16:creationId xmlns:a16="http://schemas.microsoft.com/office/drawing/2014/main" id="{095E70FF-B8B8-401D-9B61-E165B42A359D}"/>
              </a:ext>
            </a:extLst>
          </p:cNvPr>
          <p:cNvSpPr>
            <a:spLocks noGrp="1"/>
          </p:cNvSpPr>
          <p:nvPr>
            <p:ph type="title"/>
          </p:nvPr>
        </p:nvSpPr>
        <p:spPr/>
        <p:txBody>
          <a:bodyPr vert="horz"/>
          <a:lstStyle/>
          <a:p>
            <a:r>
              <a:rPr lang="en-US" dirty="0"/>
              <a:t>Booz Allen is uniquely positioned to support OXAGON given its deep experience in MENA, its intimate understanding of NEOM, and its cutting-edge cybersecurity expertise</a:t>
            </a:r>
          </a:p>
        </p:txBody>
      </p:sp>
      <p:sp>
        <p:nvSpPr>
          <p:cNvPr id="4" name="Text Placeholder 3">
            <a:extLst>
              <a:ext uri="{FF2B5EF4-FFF2-40B4-BE49-F238E27FC236}">
                <a16:creationId xmlns:a16="http://schemas.microsoft.com/office/drawing/2014/main" id="{A12DBE0B-F005-47F0-B644-AFF874F159D4}"/>
              </a:ext>
            </a:extLst>
          </p:cNvPr>
          <p:cNvSpPr>
            <a:spLocks noGrp="1"/>
          </p:cNvSpPr>
          <p:nvPr>
            <p:ph type="body" sz="quarter" idx="11"/>
          </p:nvPr>
        </p:nvSpPr>
        <p:spPr/>
        <p:txBody>
          <a:bodyPr/>
          <a:lstStyle/>
          <a:p>
            <a:r>
              <a:rPr lang="en-US" dirty="0"/>
              <a:t>Booz Allen’s Distinctive Capabilities</a:t>
            </a:r>
          </a:p>
        </p:txBody>
      </p:sp>
      <p:sp>
        <p:nvSpPr>
          <p:cNvPr id="42" name="TextBox 41">
            <a:extLst>
              <a:ext uri="{FF2B5EF4-FFF2-40B4-BE49-F238E27FC236}">
                <a16:creationId xmlns:a16="http://schemas.microsoft.com/office/drawing/2014/main" id="{352B69BA-5496-4A5A-BB55-6146A92BF9B8}"/>
              </a:ext>
            </a:extLst>
          </p:cNvPr>
          <p:cNvSpPr txBox="1"/>
          <p:nvPr/>
        </p:nvSpPr>
        <p:spPr>
          <a:xfrm>
            <a:off x="632957" y="4030355"/>
            <a:ext cx="2082645" cy="167641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ea typeface="+mn-ea"/>
                <a:cs typeface="+mn-cs"/>
              </a:rPr>
              <a:t>Globally Recognized Firm with Established Regional Presence</a:t>
            </a:r>
          </a:p>
        </p:txBody>
      </p:sp>
      <p:sp>
        <p:nvSpPr>
          <p:cNvPr id="45" name="TextBox 44">
            <a:extLst>
              <a:ext uri="{FF2B5EF4-FFF2-40B4-BE49-F238E27FC236}">
                <a16:creationId xmlns:a16="http://schemas.microsoft.com/office/drawing/2014/main" id="{A3355763-C596-4FD7-ABA0-5CE687E83533}"/>
              </a:ext>
            </a:extLst>
          </p:cNvPr>
          <p:cNvSpPr txBox="1"/>
          <p:nvPr/>
        </p:nvSpPr>
        <p:spPr>
          <a:xfrm>
            <a:off x="5077158" y="4075982"/>
            <a:ext cx="2082645" cy="203132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ea typeface="+mn-ea"/>
                <a:cs typeface="+mn-cs"/>
              </a:rPr>
              <a:t>Global Cybersecurity Leader with Deep Expertise in Developing National and Sector Level Programs</a:t>
            </a:r>
          </a:p>
        </p:txBody>
      </p:sp>
      <p:sp>
        <p:nvSpPr>
          <p:cNvPr id="46" name="TextBox 45">
            <a:extLst>
              <a:ext uri="{FF2B5EF4-FFF2-40B4-BE49-F238E27FC236}">
                <a16:creationId xmlns:a16="http://schemas.microsoft.com/office/drawing/2014/main" id="{E5FC0FEF-3F7B-4673-A3C3-A14895078885}"/>
              </a:ext>
            </a:extLst>
          </p:cNvPr>
          <p:cNvSpPr txBox="1"/>
          <p:nvPr/>
        </p:nvSpPr>
        <p:spPr>
          <a:xfrm>
            <a:off x="9527991" y="4152581"/>
            <a:ext cx="2082645" cy="167641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ea typeface="+mn-ea"/>
                <a:cs typeface="+mn-cs"/>
              </a:rPr>
              <a:t>Experienced Multidisciplinary Team with Deep Subject Matter Expertise</a:t>
            </a:r>
          </a:p>
        </p:txBody>
      </p:sp>
      <p:sp>
        <p:nvSpPr>
          <p:cNvPr id="260" name="Oval 259">
            <a:extLst>
              <a:ext uri="{FF2B5EF4-FFF2-40B4-BE49-F238E27FC236}">
                <a16:creationId xmlns:a16="http://schemas.microsoft.com/office/drawing/2014/main" id="{C8388CEA-DDD6-4787-BA8D-6589CC3281D3}"/>
              </a:ext>
            </a:extLst>
          </p:cNvPr>
          <p:cNvSpPr/>
          <p:nvPr/>
        </p:nvSpPr>
        <p:spPr bwMode="gray">
          <a:xfrm>
            <a:off x="1066800" y="1828800"/>
            <a:ext cx="287363" cy="287670"/>
          </a:xfrm>
          <a:prstGeom prst="ellipse">
            <a:avLst/>
          </a:prstGeom>
          <a:ln w="31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1</a:t>
            </a:r>
          </a:p>
        </p:txBody>
      </p:sp>
      <p:sp>
        <p:nvSpPr>
          <p:cNvPr id="261" name="Oval 260">
            <a:extLst>
              <a:ext uri="{FF2B5EF4-FFF2-40B4-BE49-F238E27FC236}">
                <a16:creationId xmlns:a16="http://schemas.microsoft.com/office/drawing/2014/main" id="{0F245C5A-8B0A-4E5A-97A9-323467121333}"/>
              </a:ext>
            </a:extLst>
          </p:cNvPr>
          <p:cNvSpPr/>
          <p:nvPr/>
        </p:nvSpPr>
        <p:spPr bwMode="gray">
          <a:xfrm>
            <a:off x="3311876" y="1828800"/>
            <a:ext cx="287363" cy="287670"/>
          </a:xfrm>
          <a:prstGeom prst="ellipse">
            <a:avLst/>
          </a:prstGeom>
          <a:ln w="31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262" name="Oval 261">
            <a:extLst>
              <a:ext uri="{FF2B5EF4-FFF2-40B4-BE49-F238E27FC236}">
                <a16:creationId xmlns:a16="http://schemas.microsoft.com/office/drawing/2014/main" id="{8C4AD763-18D0-4B6D-AB3F-2B20B9A00CAE}"/>
              </a:ext>
            </a:extLst>
          </p:cNvPr>
          <p:cNvSpPr/>
          <p:nvPr/>
        </p:nvSpPr>
        <p:spPr bwMode="gray">
          <a:xfrm>
            <a:off x="7802028" y="1828800"/>
            <a:ext cx="287363" cy="287670"/>
          </a:xfrm>
          <a:prstGeom prst="ellipse">
            <a:avLst/>
          </a:prstGeom>
          <a:ln w="31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4</a:t>
            </a:r>
          </a:p>
        </p:txBody>
      </p:sp>
      <p:sp>
        <p:nvSpPr>
          <p:cNvPr id="44" name="TextBox 43">
            <a:extLst>
              <a:ext uri="{FF2B5EF4-FFF2-40B4-BE49-F238E27FC236}">
                <a16:creationId xmlns:a16="http://schemas.microsoft.com/office/drawing/2014/main" id="{6B23996A-D129-4EC2-9907-16A5E89A159D}"/>
              </a:ext>
            </a:extLst>
          </p:cNvPr>
          <p:cNvSpPr txBox="1"/>
          <p:nvPr/>
        </p:nvSpPr>
        <p:spPr>
          <a:xfrm>
            <a:off x="2856716" y="4181004"/>
            <a:ext cx="2082645" cy="167641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ea typeface="+mn-ea"/>
                <a:cs typeface="+mn-cs"/>
              </a:rPr>
              <a:t>Proven Track Record Supporting NEOM Across Several Strategic Initiatives</a:t>
            </a:r>
          </a:p>
        </p:txBody>
      </p:sp>
      <p:sp>
        <p:nvSpPr>
          <p:cNvPr id="264" name="Oval 263">
            <a:extLst>
              <a:ext uri="{FF2B5EF4-FFF2-40B4-BE49-F238E27FC236}">
                <a16:creationId xmlns:a16="http://schemas.microsoft.com/office/drawing/2014/main" id="{793FF52F-53B2-4AF0-A0A9-8E5FADDDC849}"/>
              </a:ext>
            </a:extLst>
          </p:cNvPr>
          <p:cNvSpPr/>
          <p:nvPr/>
        </p:nvSpPr>
        <p:spPr bwMode="gray">
          <a:xfrm>
            <a:off x="5556952" y="1828800"/>
            <a:ext cx="287363" cy="287670"/>
          </a:xfrm>
          <a:prstGeom prst="ellipse">
            <a:avLst/>
          </a:prstGeom>
          <a:ln w="31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3</a:t>
            </a:r>
          </a:p>
        </p:txBody>
      </p:sp>
      <p:sp>
        <p:nvSpPr>
          <p:cNvPr id="43" name="TextBox 42">
            <a:extLst>
              <a:ext uri="{FF2B5EF4-FFF2-40B4-BE49-F238E27FC236}">
                <a16:creationId xmlns:a16="http://schemas.microsoft.com/office/drawing/2014/main" id="{9F1E2F39-23E9-4754-B56C-4B121B62D6C0}"/>
              </a:ext>
            </a:extLst>
          </p:cNvPr>
          <p:cNvSpPr txBox="1"/>
          <p:nvPr/>
        </p:nvSpPr>
        <p:spPr>
          <a:xfrm>
            <a:off x="7304234" y="4485411"/>
            <a:ext cx="2082645" cy="1477328"/>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a:ea typeface="+mn-ea"/>
                <a:cs typeface="+mn-cs"/>
              </a:rPr>
              <a:t>Pioneers in Cybersecurity Design for Smart City and IT/OT Infrastructure</a:t>
            </a:r>
          </a:p>
        </p:txBody>
      </p:sp>
      <p:sp>
        <p:nvSpPr>
          <p:cNvPr id="270" name="Oval 269">
            <a:extLst>
              <a:ext uri="{FF2B5EF4-FFF2-40B4-BE49-F238E27FC236}">
                <a16:creationId xmlns:a16="http://schemas.microsoft.com/office/drawing/2014/main" id="{E152D26F-3E65-4A4A-B6CD-B8560B7E0767}"/>
              </a:ext>
            </a:extLst>
          </p:cNvPr>
          <p:cNvSpPr/>
          <p:nvPr/>
        </p:nvSpPr>
        <p:spPr bwMode="gray">
          <a:xfrm>
            <a:off x="10047105" y="1828800"/>
            <a:ext cx="287363" cy="287670"/>
          </a:xfrm>
          <a:prstGeom prst="ellipse">
            <a:avLst/>
          </a:prstGeom>
          <a:ln w="3175">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5</a:t>
            </a:r>
          </a:p>
        </p:txBody>
      </p:sp>
      <p:pic>
        <p:nvPicPr>
          <p:cNvPr id="8" name="Picture 7">
            <a:extLst>
              <a:ext uri="{FF2B5EF4-FFF2-40B4-BE49-F238E27FC236}">
                <a16:creationId xmlns:a16="http://schemas.microsoft.com/office/drawing/2014/main" id="{CE986522-8C86-419B-8B02-01CF24536946}"/>
              </a:ext>
            </a:extLst>
          </p:cNvPr>
          <p:cNvPicPr>
            <a:picLocks noChangeAspect="1"/>
          </p:cNvPicPr>
          <p:nvPr/>
        </p:nvPicPr>
        <p:blipFill>
          <a:blip r:embed="rId7" cstate="email">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tretch>
            <a:fillRect/>
          </a:stretch>
        </p:blipFill>
        <p:spPr>
          <a:xfrm>
            <a:off x="1257914" y="2596269"/>
            <a:ext cx="832731" cy="832731"/>
          </a:xfrm>
          <a:prstGeom prst="rect">
            <a:avLst/>
          </a:prstGeom>
        </p:spPr>
      </p:pic>
      <p:pic>
        <p:nvPicPr>
          <p:cNvPr id="9" name="Picture 8">
            <a:extLst>
              <a:ext uri="{FF2B5EF4-FFF2-40B4-BE49-F238E27FC236}">
                <a16:creationId xmlns:a16="http://schemas.microsoft.com/office/drawing/2014/main" id="{428E6135-FAEB-4C88-89DF-2295C30A36AC}"/>
              </a:ext>
            </a:extLst>
          </p:cNvPr>
          <p:cNvPicPr>
            <a:picLocks noChangeAspect="1"/>
          </p:cNvPicPr>
          <p:nvPr/>
        </p:nvPicPr>
        <p:blipFill>
          <a:blip r:embed="rId9" cstate="email">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tretch>
            <a:fillRect/>
          </a:stretch>
        </p:blipFill>
        <p:spPr>
          <a:xfrm>
            <a:off x="3481673" y="2596269"/>
            <a:ext cx="832731" cy="832731"/>
          </a:xfrm>
          <a:prstGeom prst="rect">
            <a:avLst/>
          </a:prstGeom>
        </p:spPr>
      </p:pic>
      <p:pic>
        <p:nvPicPr>
          <p:cNvPr id="10" name="Picture 9">
            <a:extLst>
              <a:ext uri="{FF2B5EF4-FFF2-40B4-BE49-F238E27FC236}">
                <a16:creationId xmlns:a16="http://schemas.microsoft.com/office/drawing/2014/main" id="{A1F004B5-5332-4122-9FA0-E02AF8A76747}"/>
              </a:ext>
            </a:extLst>
          </p:cNvPr>
          <p:cNvPicPr>
            <a:picLocks noChangeAspect="1"/>
          </p:cNvPicPr>
          <p:nvPr/>
        </p:nvPicPr>
        <p:blipFill>
          <a:blip r:embed="rId11" cstate="email">
            <a:biLevel thresh="75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a:ext>
            </a:extLst>
          </a:blip>
          <a:srcRect/>
          <a:stretch/>
        </p:blipFill>
        <p:spPr>
          <a:xfrm>
            <a:off x="5702428" y="2596582"/>
            <a:ext cx="832731" cy="832731"/>
          </a:xfrm>
          <a:prstGeom prst="rect">
            <a:avLst/>
          </a:prstGeom>
        </p:spPr>
      </p:pic>
      <p:pic>
        <p:nvPicPr>
          <p:cNvPr id="11" name="Picture 10">
            <a:extLst>
              <a:ext uri="{FF2B5EF4-FFF2-40B4-BE49-F238E27FC236}">
                <a16:creationId xmlns:a16="http://schemas.microsoft.com/office/drawing/2014/main" id="{73EB0BD5-F415-462A-AFC7-9C4BEF2130D6}"/>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929191" y="2596269"/>
            <a:ext cx="832104" cy="832104"/>
          </a:xfrm>
          <a:prstGeom prst="rect">
            <a:avLst/>
          </a:prstGeom>
        </p:spPr>
      </p:pic>
      <p:pic>
        <p:nvPicPr>
          <p:cNvPr id="13" name="Picture 12">
            <a:extLst>
              <a:ext uri="{FF2B5EF4-FFF2-40B4-BE49-F238E27FC236}">
                <a16:creationId xmlns:a16="http://schemas.microsoft.com/office/drawing/2014/main" id="{E8F9CE79-836C-4EC4-BDD0-621C0CD33EFA}"/>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0153261" y="2596582"/>
            <a:ext cx="832104" cy="832104"/>
          </a:xfrm>
          <a:prstGeom prst="rect">
            <a:avLst/>
          </a:prstGeom>
        </p:spPr>
      </p:pic>
      <p:cxnSp>
        <p:nvCxnSpPr>
          <p:cNvPr id="6" name="Straight Connector 5">
            <a:extLst>
              <a:ext uri="{FF2B5EF4-FFF2-40B4-BE49-F238E27FC236}">
                <a16:creationId xmlns:a16="http://schemas.microsoft.com/office/drawing/2014/main" id="{55DBEC74-F2A6-4E7E-97D1-06DCCBE94827}"/>
              </a:ext>
            </a:extLst>
          </p:cNvPr>
          <p:cNvCxnSpPr>
            <a:cxnSpLocks/>
          </p:cNvCxnSpPr>
          <p:nvPr/>
        </p:nvCxnSpPr>
        <p:spPr bwMode="gray">
          <a:xfrm rot="5400000">
            <a:off x="1366732" y="4828973"/>
            <a:ext cx="283885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B28C58-DF5B-4842-A4E8-4040792B05BA}"/>
              </a:ext>
            </a:extLst>
          </p:cNvPr>
          <p:cNvCxnSpPr>
            <a:cxnSpLocks/>
          </p:cNvCxnSpPr>
          <p:nvPr/>
        </p:nvCxnSpPr>
        <p:spPr bwMode="gray">
          <a:xfrm rot="5400000">
            <a:off x="3590491" y="4828974"/>
            <a:ext cx="283885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D8C1D35-23BE-4015-81DF-F28682F28E38}"/>
              </a:ext>
            </a:extLst>
          </p:cNvPr>
          <p:cNvCxnSpPr>
            <a:cxnSpLocks/>
          </p:cNvCxnSpPr>
          <p:nvPr/>
        </p:nvCxnSpPr>
        <p:spPr bwMode="gray">
          <a:xfrm rot="5400000">
            <a:off x="5814250" y="4828974"/>
            <a:ext cx="283885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41F5A15-438A-4997-81D9-4C90704D581D}"/>
              </a:ext>
            </a:extLst>
          </p:cNvPr>
          <p:cNvCxnSpPr>
            <a:cxnSpLocks/>
          </p:cNvCxnSpPr>
          <p:nvPr/>
        </p:nvCxnSpPr>
        <p:spPr bwMode="gray">
          <a:xfrm rot="5400000">
            <a:off x="8038009" y="4828976"/>
            <a:ext cx="2838853"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Footer Placeholder 3">
            <a:extLst>
              <a:ext uri="{FF2B5EF4-FFF2-40B4-BE49-F238E27FC236}">
                <a16:creationId xmlns:a16="http://schemas.microsoft.com/office/drawing/2014/main" id="{EA6E87B2-FA6B-4880-B1F1-94F268E47F60}"/>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11113" indent="0" algn="l" defTabSz="914400" rtl="0" eaLnBrk="1" latinLnBrk="0" hangingPunct="1">
              <a:buFont typeface="Wingdings" panose="05000000000000000000" pitchFamily="2" charset="2"/>
              <a:buChar char="§"/>
              <a:tabLst/>
              <a:defRPr sz="700" i="1" kern="1200">
                <a:solidFill>
                  <a:schemeClr val="accent2"/>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solidFill>
                  <a:srgbClr val="243646"/>
                </a:solidFill>
              </a:rPr>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Tree>
    <p:extLst>
      <p:ext uri="{BB962C8B-B14F-4D97-AF65-F5344CB8AC3E}">
        <p14:creationId xmlns:p14="http://schemas.microsoft.com/office/powerpoint/2010/main" val="24119898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3507665714"/>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r>
              <a:rPr lang="en-US" dirty="0"/>
              <a:t>Key Performance Indicator Development</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44" name="Text Placeholder 3">
            <a:extLst>
              <a:ext uri="{FF2B5EF4-FFF2-40B4-BE49-F238E27FC236}">
                <a16:creationId xmlns:a16="http://schemas.microsoft.com/office/drawing/2014/main" id="{5BD7D1F0-CED1-4A1B-A48B-834D35F1207D}"/>
              </a:ext>
            </a:extLst>
          </p:cNvPr>
          <p:cNvSpPr txBox="1">
            <a:spLocks/>
          </p:cNvSpPr>
          <p:nvPr/>
        </p:nvSpPr>
        <p:spPr>
          <a:xfrm>
            <a:off x="5422840" y="1600200"/>
            <a:ext cx="751094" cy="184666"/>
          </a:xfrm>
          <a:prstGeom prst="rect">
            <a:avLst/>
          </a:prstGeom>
        </p:spPr>
        <p:txBody>
          <a:bodyPr vert="horz" wrap="none" lIns="0" tIns="0" rIns="0" bIns="0" rtlCol="0">
            <a:spAutoFit/>
          </a:bodyPr>
          <a:lstStyle>
            <a:defPPr>
              <a:defRPr lang="en-US"/>
            </a:defPPr>
            <a:lvl1pPr marR="0" lvl="0" indent="0" algn="ctr" fontAlgn="auto">
              <a:lnSpc>
                <a:spcPct val="100000"/>
              </a:lnSpc>
              <a:spcBef>
                <a:spcPts val="600"/>
              </a:spcBef>
              <a:spcAft>
                <a:spcPts val="0"/>
              </a:spcAft>
              <a:buClrTx/>
              <a:buSzTx/>
              <a:buFont typeface="Wingdings" panose="05000000000000000000" pitchFamily="2" charset="2"/>
              <a:buNone/>
              <a:tabLst/>
              <a:defRPr kumimoji="0" sz="1400" b="1" i="0" u="none" strike="noStrike" cap="none" spc="0" normalizeH="0" baseline="0">
                <a:ln>
                  <a:noFill/>
                </a:ln>
                <a:solidFill>
                  <a:srgbClr val="000000"/>
                </a:solidFill>
                <a:effectLst/>
                <a:uLnTx/>
                <a:uFillTx/>
                <a:latin typeface="Calibri" panose="020F0502020204030204"/>
              </a:defRPr>
            </a:lvl1pPr>
            <a:lvl2pPr indent="-177800">
              <a:lnSpc>
                <a:spcPct val="100000"/>
              </a:lnSpc>
              <a:spcBef>
                <a:spcPts val="0"/>
              </a:spcBef>
              <a:spcAft>
                <a:spcPts val="0"/>
              </a:spcAft>
              <a:buFont typeface="LucidaGrande" charset="0"/>
              <a:buChar char="-"/>
              <a:tabLst/>
              <a:defRPr sz="1600" i="0">
                <a:latin typeface="Arial" panose="020B0604020202020204" pitchFamily="34" charset="0"/>
                <a:ea typeface="Calibri" charset="0"/>
                <a:cs typeface="Calibri" charset="0"/>
              </a:defRPr>
            </a:lvl2pPr>
            <a:lvl3pPr marL="11113" indent="0">
              <a:lnSpc>
                <a:spcPct val="100000"/>
              </a:lnSpc>
              <a:spcBef>
                <a:spcPts val="1200"/>
              </a:spcBef>
              <a:buFont typeface="Arial" panose="020B0604020202020204" pitchFamily="34" charset="0"/>
              <a:buNone/>
              <a:tabLst/>
              <a:defRPr sz="1600" b="1" cap="all" spc="100" baseline="0">
                <a:solidFill>
                  <a:schemeClr val="accent2"/>
                </a:solidFill>
                <a:latin typeface="Arial" panose="020B0604020202020204" pitchFamily="34" charset="0"/>
              </a:defRPr>
            </a:lvl3pPr>
            <a:lvl4pPr marL="7938" indent="0">
              <a:lnSpc>
                <a:spcPct val="100000"/>
              </a:lnSpc>
              <a:spcBef>
                <a:spcPts val="0"/>
              </a:spcBef>
              <a:buFont typeface=".AppleSystemUIFont" charset="-120"/>
              <a:buNone/>
              <a:tabLst/>
              <a:defRPr sz="1400" i="1">
                <a:latin typeface="Arial" panose="020B0604020202020204" pitchFamily="34" charset="0"/>
                <a:ea typeface="Georgia" charset="0"/>
                <a:cs typeface="Georgia" charset="0"/>
              </a:defRPr>
            </a:lvl4pPr>
            <a:lvl5pPr marL="11113" indent="0">
              <a:lnSpc>
                <a:spcPct val="100000"/>
              </a:lnSpc>
              <a:spcBef>
                <a:spcPts val="1200"/>
              </a:spcBef>
              <a:buFont typeface="Arial" panose="020B0604020202020204" pitchFamily="34" charset="0"/>
              <a:buNone/>
              <a:tabLst/>
              <a:defRPr sz="1100" i="1">
                <a:latin typeface="Arial" panose="020B0604020202020204" pitchFamily="34" charset="0"/>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Sample KPI</a:t>
            </a:r>
          </a:p>
        </p:txBody>
      </p:sp>
      <p:sp>
        <p:nvSpPr>
          <p:cNvPr id="45" name="Rectangle: Rounded Corners 44">
            <a:extLst>
              <a:ext uri="{FF2B5EF4-FFF2-40B4-BE49-F238E27FC236}">
                <a16:creationId xmlns:a16="http://schemas.microsoft.com/office/drawing/2014/main" id="{D8EC618F-128E-434A-9C47-70C3C0489D1D}"/>
              </a:ext>
            </a:extLst>
          </p:cNvPr>
          <p:cNvSpPr/>
          <p:nvPr/>
        </p:nvSpPr>
        <p:spPr>
          <a:xfrm>
            <a:off x="4738774" y="5334545"/>
            <a:ext cx="2119226" cy="76145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Time required to respond to a cybersecurity attack once identified</a:t>
            </a:r>
          </a:p>
        </p:txBody>
      </p:sp>
      <p:sp>
        <p:nvSpPr>
          <p:cNvPr id="46" name="Rectangle: Rounded Corners 45">
            <a:extLst>
              <a:ext uri="{FF2B5EF4-FFF2-40B4-BE49-F238E27FC236}">
                <a16:creationId xmlns:a16="http://schemas.microsoft.com/office/drawing/2014/main" id="{564B7398-6F7C-4B2A-8F7B-6D7541A63E19}"/>
              </a:ext>
            </a:extLst>
          </p:cNvPr>
          <p:cNvSpPr/>
          <p:nvPr/>
        </p:nvSpPr>
        <p:spPr>
          <a:xfrm>
            <a:off x="4738774" y="3199598"/>
            <a:ext cx="2119226" cy="76145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3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Time required to become aware of indicators of compromise and other security threats</a:t>
            </a:r>
          </a:p>
        </p:txBody>
      </p:sp>
      <p:sp>
        <p:nvSpPr>
          <p:cNvPr id="47" name="Rectangle: Rounded Corners 46">
            <a:extLst>
              <a:ext uri="{FF2B5EF4-FFF2-40B4-BE49-F238E27FC236}">
                <a16:creationId xmlns:a16="http://schemas.microsoft.com/office/drawing/2014/main" id="{38D7914D-0EEC-4FBA-B2B9-C62DB268EBA5}"/>
              </a:ext>
            </a:extLst>
          </p:cNvPr>
          <p:cNvSpPr/>
          <p:nvPr/>
        </p:nvSpPr>
        <p:spPr>
          <a:xfrm>
            <a:off x="4738774" y="2133599"/>
            <a:ext cx="2119226" cy="76145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Number of detected attacks for each automated or smart process </a:t>
            </a:r>
            <a:r>
              <a:rPr kumimoji="0" lang="en-US" sz="1200" i="1" u="none" strike="noStrike" kern="1200" cap="none" spc="0" normalizeH="0" baseline="0" noProof="0" dirty="0">
                <a:ln>
                  <a:noFill/>
                </a:ln>
                <a:solidFill>
                  <a:srgbClr val="FFFFFF"/>
                </a:solidFill>
                <a:effectLst/>
                <a:uLnTx/>
                <a:uFillTx/>
                <a:latin typeface="Calibri" panose="020F0502020204030204"/>
                <a:ea typeface="+mn-ea"/>
                <a:cs typeface="+mn-cs"/>
              </a:rPr>
              <a:t>(e.g., automated manufacturing equipment)</a:t>
            </a:r>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8" name="Rectangle: Rounded Corners 47">
            <a:extLst>
              <a:ext uri="{FF2B5EF4-FFF2-40B4-BE49-F238E27FC236}">
                <a16:creationId xmlns:a16="http://schemas.microsoft.com/office/drawing/2014/main" id="{AD7B69F6-8DCA-425D-918F-F2AAF7FDEA01}"/>
              </a:ext>
            </a:extLst>
          </p:cNvPr>
          <p:cNvSpPr/>
          <p:nvPr/>
        </p:nvSpPr>
        <p:spPr>
          <a:xfrm>
            <a:off x="4738774" y="4268546"/>
            <a:ext cx="2119226" cy="761454"/>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Total </a:t>
            </a:r>
            <a:r>
              <a:rPr lang="en-US" sz="1200" b="1" dirty="0">
                <a:solidFill>
                  <a:srgbClr val="FFFFFF"/>
                </a:solidFill>
                <a:latin typeface="Calibri" panose="020F0502020204030204"/>
              </a:rPr>
              <a:t>n</a:t>
            </a: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umber of </a:t>
            </a:r>
            <a:r>
              <a:rPr lang="en-US" sz="1200" b="1" dirty="0">
                <a:solidFill>
                  <a:srgbClr val="FFFFFF"/>
                </a:solidFill>
                <a:latin typeface="Calibri" panose="020F0502020204030204"/>
              </a:rPr>
              <a:t>c</a:t>
            </a: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ybersecurity controls implemented</a:t>
            </a:r>
          </a:p>
        </p:txBody>
      </p:sp>
      <p:sp>
        <p:nvSpPr>
          <p:cNvPr id="50" name="Text Placeholder 3">
            <a:extLst>
              <a:ext uri="{FF2B5EF4-FFF2-40B4-BE49-F238E27FC236}">
                <a16:creationId xmlns:a16="http://schemas.microsoft.com/office/drawing/2014/main" id="{81D4A913-9916-4E23-9B9C-FC21A1DABF43}"/>
              </a:ext>
            </a:extLst>
          </p:cNvPr>
          <p:cNvSpPr txBox="1">
            <a:spLocks/>
          </p:cNvSpPr>
          <p:nvPr/>
        </p:nvSpPr>
        <p:spPr>
          <a:xfrm>
            <a:off x="7414635" y="1600200"/>
            <a:ext cx="751094" cy="184666"/>
          </a:xfrm>
          <a:prstGeom prst="rect">
            <a:avLst/>
          </a:prstGeom>
        </p:spPr>
        <p:txBody>
          <a:bodyPr vert="horz" wrap="none" lIns="0" tIns="0" rIns="0" bIns="0" rtlCol="0">
            <a:spAutoFit/>
          </a:bodyPr>
          <a:lstStyle>
            <a:defPPr>
              <a:defRPr lang="en-US"/>
            </a:defPPr>
            <a:lvl1pPr marR="0" lvl="0" indent="0" algn="ctr" fontAlgn="auto">
              <a:lnSpc>
                <a:spcPct val="100000"/>
              </a:lnSpc>
              <a:spcBef>
                <a:spcPts val="600"/>
              </a:spcBef>
              <a:spcAft>
                <a:spcPts val="0"/>
              </a:spcAft>
              <a:buClrTx/>
              <a:buSzTx/>
              <a:buFont typeface="Wingdings" panose="05000000000000000000" pitchFamily="2" charset="2"/>
              <a:buNone/>
              <a:tabLst/>
              <a:defRPr kumimoji="0" sz="1400" b="1" i="0" u="none" strike="noStrike" cap="none" spc="0" normalizeH="0" baseline="0">
                <a:ln>
                  <a:noFill/>
                </a:ln>
                <a:solidFill>
                  <a:srgbClr val="000000"/>
                </a:solidFill>
                <a:effectLst/>
                <a:uLnTx/>
                <a:uFillTx/>
                <a:latin typeface="Calibri" panose="020F0502020204030204"/>
              </a:defRPr>
            </a:lvl1pPr>
            <a:lvl2pPr indent="-177800">
              <a:lnSpc>
                <a:spcPct val="100000"/>
              </a:lnSpc>
              <a:spcBef>
                <a:spcPts val="0"/>
              </a:spcBef>
              <a:spcAft>
                <a:spcPts val="0"/>
              </a:spcAft>
              <a:buFont typeface="LucidaGrande" charset="0"/>
              <a:buChar char="-"/>
              <a:tabLst/>
              <a:defRPr sz="1600" i="0">
                <a:latin typeface="Arial" panose="020B0604020202020204" pitchFamily="34" charset="0"/>
                <a:ea typeface="Calibri" charset="0"/>
                <a:cs typeface="Calibri" charset="0"/>
              </a:defRPr>
            </a:lvl2pPr>
            <a:lvl3pPr marL="11113" indent="0">
              <a:lnSpc>
                <a:spcPct val="100000"/>
              </a:lnSpc>
              <a:spcBef>
                <a:spcPts val="1200"/>
              </a:spcBef>
              <a:buFont typeface="Arial" panose="020B0604020202020204" pitchFamily="34" charset="0"/>
              <a:buNone/>
              <a:tabLst/>
              <a:defRPr sz="1600" b="1" cap="all" spc="100" baseline="0">
                <a:solidFill>
                  <a:schemeClr val="accent2"/>
                </a:solidFill>
                <a:latin typeface="Arial" panose="020B0604020202020204" pitchFamily="34" charset="0"/>
              </a:defRPr>
            </a:lvl3pPr>
            <a:lvl4pPr marL="7938" indent="0">
              <a:lnSpc>
                <a:spcPct val="100000"/>
              </a:lnSpc>
              <a:spcBef>
                <a:spcPts val="0"/>
              </a:spcBef>
              <a:buFont typeface=".AppleSystemUIFont" charset="-120"/>
              <a:buNone/>
              <a:tabLst/>
              <a:defRPr sz="1400" i="1">
                <a:latin typeface="Arial" panose="020B0604020202020204" pitchFamily="34" charset="0"/>
                <a:ea typeface="Georgia" charset="0"/>
                <a:cs typeface="Georgia" charset="0"/>
              </a:defRPr>
            </a:lvl4pPr>
            <a:lvl5pPr marL="11113" indent="0">
              <a:lnSpc>
                <a:spcPct val="100000"/>
              </a:lnSpc>
              <a:spcBef>
                <a:spcPts val="1200"/>
              </a:spcBef>
              <a:buFont typeface="Arial" panose="020B0604020202020204" pitchFamily="34" charset="0"/>
              <a:buNone/>
              <a:tabLst/>
              <a:defRPr sz="1100" i="1">
                <a:latin typeface="Arial" panose="020B0604020202020204" pitchFamily="34" charset="0"/>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Description</a:t>
            </a:r>
          </a:p>
        </p:txBody>
      </p:sp>
      <p:sp>
        <p:nvSpPr>
          <p:cNvPr id="51" name="Rectangle: Rounded Corners 50">
            <a:extLst>
              <a:ext uri="{FF2B5EF4-FFF2-40B4-BE49-F238E27FC236}">
                <a16:creationId xmlns:a16="http://schemas.microsoft.com/office/drawing/2014/main" id="{EEFE8199-668C-45EE-A5CE-754C436DE3F3}"/>
              </a:ext>
            </a:extLst>
          </p:cNvPr>
          <p:cNvSpPr/>
          <p:nvPr/>
        </p:nvSpPr>
        <p:spPr>
          <a:xfrm>
            <a:off x="6934200" y="4268546"/>
            <a:ext cx="1711965" cy="761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Indicates the maturity of OXAGON’s cybersecurity capability</a:t>
            </a:r>
          </a:p>
        </p:txBody>
      </p:sp>
      <p:sp>
        <p:nvSpPr>
          <p:cNvPr id="52" name="Rectangle: Rounded Corners 51">
            <a:extLst>
              <a:ext uri="{FF2B5EF4-FFF2-40B4-BE49-F238E27FC236}">
                <a16:creationId xmlns:a16="http://schemas.microsoft.com/office/drawing/2014/main" id="{F7F82EE1-EC17-4B5C-959F-B2C846A0B7CE}"/>
              </a:ext>
            </a:extLst>
          </p:cNvPr>
          <p:cNvSpPr/>
          <p:nvPr/>
        </p:nvSpPr>
        <p:spPr>
          <a:xfrm>
            <a:off x="6934200" y="3199598"/>
            <a:ext cx="1711965" cy="761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Evaluates efficacy and quality of the threat detection plan</a:t>
            </a:r>
          </a:p>
        </p:txBody>
      </p:sp>
      <p:sp>
        <p:nvSpPr>
          <p:cNvPr id="53" name="Rectangle: Rounded Corners 52">
            <a:extLst>
              <a:ext uri="{FF2B5EF4-FFF2-40B4-BE49-F238E27FC236}">
                <a16:creationId xmlns:a16="http://schemas.microsoft.com/office/drawing/2014/main" id="{19FBB5EE-A81D-4533-9F4E-8B70CFB21AD3}"/>
              </a:ext>
            </a:extLst>
          </p:cNvPr>
          <p:cNvSpPr/>
          <p:nvPr/>
        </p:nvSpPr>
        <p:spPr>
          <a:xfrm>
            <a:off x="6934200" y="2133599"/>
            <a:ext cx="1711965" cy="761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Indicates the level of OXAGON’s cybersecurity vulnerability</a:t>
            </a:r>
          </a:p>
        </p:txBody>
      </p:sp>
      <p:sp>
        <p:nvSpPr>
          <p:cNvPr id="54" name="Rectangle: Rounded Corners 53">
            <a:extLst>
              <a:ext uri="{FF2B5EF4-FFF2-40B4-BE49-F238E27FC236}">
                <a16:creationId xmlns:a16="http://schemas.microsoft.com/office/drawing/2014/main" id="{0AF3071E-CBCC-47DE-8A54-A8617C66DFA3}"/>
              </a:ext>
            </a:extLst>
          </p:cNvPr>
          <p:cNvSpPr/>
          <p:nvPr/>
        </p:nvSpPr>
        <p:spPr>
          <a:xfrm>
            <a:off x="6934200" y="5334545"/>
            <a:ext cx="1711965" cy="761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Calibri" panose="020F0502020204030204"/>
                <a:ea typeface="+mn-ea"/>
                <a:cs typeface="+mn-cs"/>
              </a:rPr>
              <a:t>Evaluates the quality of the incident response plan implementation</a:t>
            </a:r>
          </a:p>
        </p:txBody>
      </p:sp>
      <p:sp>
        <p:nvSpPr>
          <p:cNvPr id="88" name="Text Placeholder 3">
            <a:extLst>
              <a:ext uri="{FF2B5EF4-FFF2-40B4-BE49-F238E27FC236}">
                <a16:creationId xmlns:a16="http://schemas.microsoft.com/office/drawing/2014/main" id="{7CB35DF5-70A4-4BB0-8969-E31F0D539D8B}"/>
              </a:ext>
            </a:extLst>
          </p:cNvPr>
          <p:cNvSpPr txBox="1">
            <a:spLocks/>
          </p:cNvSpPr>
          <p:nvPr/>
        </p:nvSpPr>
        <p:spPr>
          <a:xfrm>
            <a:off x="8806425" y="1600200"/>
            <a:ext cx="1367182" cy="215444"/>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600"/>
              </a:spcBef>
              <a:buFont typeface="Wingdings" panose="05000000000000000000" pitchFamily="2" charset="2"/>
              <a:buNone/>
              <a:defRPr lang="en-US" sz="1400" b="1" kern="1200" cap="none" spc="0" baseline="0" dirty="0">
                <a:solidFill>
                  <a:srgbClr val="000000"/>
                </a:solidFill>
                <a:latin typeface="+mn-lt"/>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Target</a:t>
            </a:r>
          </a:p>
        </p:txBody>
      </p:sp>
      <p:sp>
        <p:nvSpPr>
          <p:cNvPr id="89" name="Rectangle: Rounded Corners 88">
            <a:extLst>
              <a:ext uri="{FF2B5EF4-FFF2-40B4-BE49-F238E27FC236}">
                <a16:creationId xmlns:a16="http://schemas.microsoft.com/office/drawing/2014/main" id="{E3619AE0-B460-4CB5-992C-6E182FDB84D3}"/>
              </a:ext>
            </a:extLst>
          </p:cNvPr>
          <p:cNvSpPr/>
          <p:nvPr/>
        </p:nvSpPr>
        <p:spPr>
          <a:xfrm>
            <a:off x="8802159" y="2133599"/>
            <a:ext cx="1375715" cy="761454"/>
          </a:xfrm>
          <a:prstGeom prst="round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E3F4A"/>
                </a:solidFill>
                <a:effectLst/>
                <a:uLnTx/>
                <a:uFillTx/>
                <a:latin typeface="Calibri" panose="020F0502020204030204"/>
                <a:ea typeface="+mn-ea"/>
                <a:cs typeface="+mn-cs"/>
              </a:rPr>
              <a:t>Target #</a:t>
            </a:r>
          </a:p>
        </p:txBody>
      </p:sp>
      <p:sp>
        <p:nvSpPr>
          <p:cNvPr id="90" name="Rectangle: Rounded Corners 89">
            <a:extLst>
              <a:ext uri="{FF2B5EF4-FFF2-40B4-BE49-F238E27FC236}">
                <a16:creationId xmlns:a16="http://schemas.microsoft.com/office/drawing/2014/main" id="{68F6365D-6458-46B4-AD51-2AD7B97527ED}"/>
              </a:ext>
            </a:extLst>
          </p:cNvPr>
          <p:cNvSpPr/>
          <p:nvPr/>
        </p:nvSpPr>
        <p:spPr>
          <a:xfrm>
            <a:off x="8802159" y="3199598"/>
            <a:ext cx="1375715" cy="761454"/>
          </a:xfrm>
          <a:prstGeom prst="round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E3F4A"/>
                </a:solidFill>
                <a:effectLst/>
                <a:uLnTx/>
                <a:uFillTx/>
                <a:latin typeface="Calibri" panose="020F0502020204030204"/>
                <a:ea typeface="+mn-ea"/>
                <a:cs typeface="+mn-cs"/>
              </a:rPr>
              <a:t>Target #</a:t>
            </a:r>
          </a:p>
        </p:txBody>
      </p:sp>
      <p:sp>
        <p:nvSpPr>
          <p:cNvPr id="91" name="Rectangle: Rounded Corners 90">
            <a:extLst>
              <a:ext uri="{FF2B5EF4-FFF2-40B4-BE49-F238E27FC236}">
                <a16:creationId xmlns:a16="http://schemas.microsoft.com/office/drawing/2014/main" id="{AE9B1553-74A3-43DC-851E-043B57C5251E}"/>
              </a:ext>
            </a:extLst>
          </p:cNvPr>
          <p:cNvSpPr/>
          <p:nvPr/>
        </p:nvSpPr>
        <p:spPr>
          <a:xfrm>
            <a:off x="8802159" y="4268546"/>
            <a:ext cx="1375715" cy="761454"/>
          </a:xfrm>
          <a:prstGeom prst="round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E3F4A"/>
                </a:solidFill>
                <a:effectLst/>
                <a:uLnTx/>
                <a:uFillTx/>
                <a:latin typeface="Calibri" panose="020F0502020204030204"/>
                <a:ea typeface="+mn-ea"/>
                <a:cs typeface="+mn-cs"/>
              </a:rPr>
              <a:t>Target #</a:t>
            </a:r>
          </a:p>
        </p:txBody>
      </p:sp>
      <p:sp>
        <p:nvSpPr>
          <p:cNvPr id="92" name="Rectangle: Rounded Corners 91">
            <a:extLst>
              <a:ext uri="{FF2B5EF4-FFF2-40B4-BE49-F238E27FC236}">
                <a16:creationId xmlns:a16="http://schemas.microsoft.com/office/drawing/2014/main" id="{E42FA8A7-5800-4D94-96F6-FB1B6514C8B0}"/>
              </a:ext>
            </a:extLst>
          </p:cNvPr>
          <p:cNvSpPr/>
          <p:nvPr/>
        </p:nvSpPr>
        <p:spPr>
          <a:xfrm>
            <a:off x="8802159" y="5334545"/>
            <a:ext cx="1375715" cy="761454"/>
          </a:xfrm>
          <a:prstGeom prst="round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2E3F4A"/>
                </a:solidFill>
                <a:effectLst/>
                <a:uLnTx/>
                <a:uFillTx/>
                <a:latin typeface="Calibri" panose="020F0502020204030204"/>
                <a:ea typeface="+mn-ea"/>
                <a:cs typeface="+mn-cs"/>
              </a:rPr>
              <a:t>Target #</a:t>
            </a:r>
          </a:p>
        </p:txBody>
      </p:sp>
      <p:grpSp>
        <p:nvGrpSpPr>
          <p:cNvPr id="7" name="Group 6">
            <a:extLst>
              <a:ext uri="{FF2B5EF4-FFF2-40B4-BE49-F238E27FC236}">
                <a16:creationId xmlns:a16="http://schemas.microsoft.com/office/drawing/2014/main" id="{85B492EA-AB64-4597-B6EC-F2FFF18FF7B7}"/>
              </a:ext>
            </a:extLst>
          </p:cNvPr>
          <p:cNvGrpSpPr/>
          <p:nvPr/>
        </p:nvGrpSpPr>
        <p:grpSpPr>
          <a:xfrm>
            <a:off x="722282" y="1600200"/>
            <a:ext cx="2192216" cy="4559471"/>
            <a:chOff x="838200" y="1600200"/>
            <a:chExt cx="2192216" cy="4559471"/>
          </a:xfrm>
        </p:grpSpPr>
        <p:cxnSp>
          <p:nvCxnSpPr>
            <p:cNvPr id="42" name="Straight Connector 41">
              <a:extLst>
                <a:ext uri="{FF2B5EF4-FFF2-40B4-BE49-F238E27FC236}">
                  <a16:creationId xmlns:a16="http://schemas.microsoft.com/office/drawing/2014/main" id="{A98D91BD-E0F0-4353-81CC-72473DFA4AC5}"/>
                </a:ext>
              </a:extLst>
            </p:cNvPr>
            <p:cNvCxnSpPr>
              <a:cxnSpLocks/>
            </p:cNvCxnSpPr>
            <p:nvPr/>
          </p:nvCxnSpPr>
          <p:spPr>
            <a:xfrm>
              <a:off x="3030416" y="1905499"/>
              <a:ext cx="0" cy="4254170"/>
            </a:xfrm>
            <a:prstGeom prst="line">
              <a:avLst/>
            </a:prstGeom>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A5CB6022-0862-4500-B175-445318054BDB}"/>
                </a:ext>
              </a:extLst>
            </p:cNvPr>
            <p:cNvGrpSpPr/>
            <p:nvPr/>
          </p:nvGrpSpPr>
          <p:grpSpPr>
            <a:xfrm>
              <a:off x="838200" y="1600200"/>
              <a:ext cx="2114286" cy="4559471"/>
              <a:chOff x="874683" y="1600200"/>
              <a:chExt cx="2325715" cy="4559471"/>
            </a:xfrm>
          </p:grpSpPr>
          <p:sp>
            <p:nvSpPr>
              <p:cNvPr id="94" name="Text Placeholder 3">
                <a:extLst>
                  <a:ext uri="{FF2B5EF4-FFF2-40B4-BE49-F238E27FC236}">
                    <a16:creationId xmlns:a16="http://schemas.microsoft.com/office/drawing/2014/main" id="{70D667FC-CB3D-414B-A9FE-8DFE9BD56B69}"/>
                  </a:ext>
                </a:extLst>
              </p:cNvPr>
              <p:cNvSpPr txBox="1">
                <a:spLocks/>
              </p:cNvSpPr>
              <p:nvPr/>
            </p:nvSpPr>
            <p:spPr>
              <a:xfrm>
                <a:off x="1186795" y="1600200"/>
                <a:ext cx="1701491" cy="215444"/>
              </a:xfrm>
              <a:prstGeom prst="rect">
                <a:avLst/>
              </a:prstGeom>
            </p:spPr>
            <p:txBody>
              <a:bodyPr vert="horz" wrap="none" lIns="0" tIns="0" rIns="0" bIns="0" rtlCol="0">
                <a:spAutoFit/>
              </a:bodyPr>
              <a:lstStyle>
                <a:lvl1pPr marL="0" indent="0" algn="ctr" defTabSz="914400" rtl="0" eaLnBrk="1" latinLnBrk="0" hangingPunct="1">
                  <a:lnSpc>
                    <a:spcPct val="100000"/>
                  </a:lnSpc>
                  <a:spcBef>
                    <a:spcPts val="600"/>
                  </a:spcBef>
                  <a:buFont typeface="Wingdings" panose="05000000000000000000" pitchFamily="2" charset="2"/>
                  <a:buNone/>
                  <a:defRPr lang="en-US" sz="1400" b="1" kern="1200" cap="none" spc="0" baseline="0" dirty="0">
                    <a:solidFill>
                      <a:srgbClr val="000000"/>
                    </a:solidFill>
                    <a:latin typeface="+mn-lt"/>
                    <a:ea typeface="+mn-ea"/>
                    <a:cs typeface="+mn-cs"/>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11113" indent="0" algn="l" defTabSz="914400"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Arial" panose="020B0604020202020204" pitchFamily="34" charset="0"/>
                    <a:ea typeface="+mn-ea"/>
                    <a:cs typeface="+mn-cs"/>
                  </a:defRPr>
                </a:lvl3pPr>
                <a:lvl4pPr marL="7938" indent="0" algn="l" defTabSz="914400" rtl="0" eaLnBrk="1" latinLnBrk="0" hangingPunct="1">
                  <a:lnSpc>
                    <a:spcPct val="100000"/>
                  </a:lnSpc>
                  <a:spcBef>
                    <a:spcPts val="0"/>
                  </a:spcBef>
                  <a:buFont typeface=".AppleSystemUIFont" charset="-120"/>
                  <a:buNone/>
                  <a:tabLst/>
                  <a:defRPr sz="1400" i="1" kern="1200">
                    <a:solidFill>
                      <a:schemeClr val="tx1"/>
                    </a:solidFill>
                    <a:latin typeface="Arial" panose="020B0604020202020204" pitchFamily="34" charset="0"/>
                    <a:ea typeface="Georgia" charset="0"/>
                    <a:cs typeface="Georgia" charset="0"/>
                  </a:defRPr>
                </a:lvl4pPr>
                <a:lvl5pPr marL="11113" indent="0" algn="l" defTabSz="914400" rtl="0" eaLnBrk="1" latinLnBrk="0" hangingPunct="1">
                  <a:lnSpc>
                    <a:spcPct val="100000"/>
                  </a:lnSpc>
                  <a:spcBef>
                    <a:spcPts val="1200"/>
                  </a:spcBef>
                  <a:buFont typeface="Arial" panose="020B0604020202020204" pitchFamily="34" charset="0"/>
                  <a:buNone/>
                  <a:tabLst/>
                  <a:defRPr sz="1100" i="1" kern="1200">
                    <a:solidFill>
                      <a:schemeClr val="tx1"/>
                    </a:solidFill>
                    <a:latin typeface="Arial" panose="020B0604020202020204" pitchFamily="34" charset="0"/>
                    <a:ea typeface="Calibri" charset="0"/>
                    <a:cs typeface="Calibri" charset="0"/>
                  </a:defRPr>
                </a:lvl5pPr>
                <a:lvl6pPr marL="0" indent="0" algn="l" defTabSz="914400"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KPI Evaluation Criteria</a:t>
                </a:r>
              </a:p>
            </p:txBody>
          </p:sp>
          <p:sp>
            <p:nvSpPr>
              <p:cNvPr id="95" name="Rectangle 39">
                <a:extLst>
                  <a:ext uri="{FF2B5EF4-FFF2-40B4-BE49-F238E27FC236}">
                    <a16:creationId xmlns:a16="http://schemas.microsoft.com/office/drawing/2014/main" id="{2D11E8A7-B1BB-43DC-A4F6-D5D9D904F24C}"/>
                  </a:ext>
                </a:extLst>
              </p:cNvPr>
              <p:cNvSpPr txBox="1">
                <a:spLocks noChangeArrowheads="1"/>
              </p:cNvSpPr>
              <p:nvPr/>
            </p:nvSpPr>
            <p:spPr>
              <a:xfrm>
                <a:off x="874683" y="1941551"/>
                <a:ext cx="2325715" cy="4218120"/>
              </a:xfrm>
              <a:prstGeom prst="rect">
                <a:avLst/>
              </a:prstGeom>
              <a:solidFill>
                <a:schemeClr val="bg1">
                  <a:lumMod val="95000"/>
                </a:schemeClr>
              </a:solidFill>
              <a:ln algn="ctr">
                <a:noFill/>
                <a:miter lim="800000"/>
                <a:headEnd/>
                <a:tailEnd/>
              </a:ln>
              <a:extLst>
                <a:ext uri="{909E8E84-426E-40dd-AFC4-6F175D3DCCD1}">
                  <a14:hiddenFill xmlns="" xmlns:a14="http://schemas.microsoft.com/office/drawing/2010/main">
                    <a:solidFill>
                      <a:srgbClr val="F0F0F0"/>
                    </a:solidFill>
                  </a14:hiddenFill>
                </a:ext>
                <a:ext uri="{AF507438-7753-43e0-B8FC-AC1667EBCBE1}">
                  <a14:hiddenEffects xmlns="" xmlns:a14="http://schemas.microsoft.com/office/drawing/2010/main">
                    <a:effectLst>
                      <a:outerShdw dist="17961" dir="2700000" algn="ctr" rotWithShape="0">
                        <a:srgbClr val="737373"/>
                      </a:outerShdw>
                    </a:effectLst>
                  </a14:hiddenEffects>
                </a:ext>
              </a:extLst>
            </p:spPr>
            <p:txBody>
              <a:bodyPr vert="horz" wrap="square" lIns="90000" tIns="46800" rIns="90000" bIns="46800" rtlCol="0" anchor="t">
                <a:noAutofit/>
              </a:bodyPr>
              <a:lstStyle>
                <a:defPPr>
                  <a:defRPr lang="en-US"/>
                </a:defPPr>
                <a:lvl1pPr lvl="0" indent="0" algn="ctr">
                  <a:spcBef>
                    <a:spcPts val="0"/>
                  </a:spcBef>
                  <a:spcAft>
                    <a:spcPts val="0"/>
                  </a:spcAft>
                  <a:buClrTx/>
                  <a:buSzTx/>
                  <a:buFont typeface="Wingdings" panose="05000000000000000000" pitchFamily="2" charset="2"/>
                  <a:buNone/>
                  <a:defRPr sz="1100" b="1" i="1" baseline="0">
                    <a:solidFill>
                      <a:sysClr val="windowText" lastClr="000000"/>
                    </a:solidFill>
                    <a:latin typeface="Calibri" panose="020F0502020204030204"/>
                  </a:defRPr>
                </a:lvl1pPr>
                <a:lvl2pPr marL="171450" lvl="1" indent="-171450">
                  <a:spcBef>
                    <a:spcPts val="0"/>
                  </a:spcBef>
                  <a:spcAft>
                    <a:spcPts val="0"/>
                  </a:spcAft>
                  <a:buClrTx/>
                  <a:buSzTx/>
                  <a:buFont typeface="Wingdings" panose="05000000000000000000" pitchFamily="2" charset="2"/>
                  <a:buChar char="§"/>
                  <a:tabLst/>
                  <a:defRPr sz="1100" baseline="0">
                    <a:solidFill>
                      <a:srgbClr val="000000"/>
                    </a:solidFill>
                    <a:latin typeface="Calibri" panose="020F0502020204030204"/>
                  </a:defRPr>
                </a:lvl2pPr>
                <a:lvl3pPr marL="796925" indent="-225425" defTabSz="1143000">
                  <a:spcBef>
                    <a:spcPts val="200"/>
                  </a:spcBef>
                  <a:spcAft>
                    <a:spcPts val="200"/>
                  </a:spcAft>
                  <a:buClrTx/>
                  <a:buSzPct val="100000"/>
                  <a:buFont typeface="Wingdings" panose="05000000000000000000" pitchFamily="2" charset="2"/>
                  <a:buChar char="§"/>
                  <a:defRPr sz="1600" baseline="0">
                    <a:latin typeface="Arial" pitchFamily="34" charset="0"/>
                    <a:cs typeface="Arial" pitchFamily="34" charset="0"/>
                  </a:defRPr>
                </a:lvl3pPr>
                <a:lvl4pPr marL="1435100" indent="-225425">
                  <a:spcBef>
                    <a:spcPct val="20000"/>
                  </a:spcBef>
                  <a:buClr>
                    <a:schemeClr val="tx2"/>
                  </a:buClr>
                  <a:buSzPct val="100000"/>
                  <a:buFont typeface="Arial" pitchFamily="34" charset="0"/>
                  <a:buChar char="–"/>
                  <a:defRPr>
                    <a:solidFill>
                      <a:schemeClr val="accent6"/>
                    </a:solidFill>
                    <a:latin typeface="Arial" pitchFamily="34" charset="0"/>
                    <a:cs typeface="Arial" pitchFamily="34" charset="0"/>
                  </a:defRPr>
                </a:lvl4pPr>
                <a:lvl5pPr marL="2057400" indent="-228600">
                  <a:spcBef>
                    <a:spcPct val="20000"/>
                  </a:spcBef>
                  <a:buSzPct val="60000"/>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1"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4E9F7A6C-0018-46BB-A840-49E9E63A29E7}"/>
                  </a:ext>
                </a:extLst>
              </p:cNvPr>
              <p:cNvSpPr/>
              <p:nvPr/>
            </p:nvSpPr>
            <p:spPr>
              <a:xfrm>
                <a:off x="1087213" y="2216352"/>
                <a:ext cx="311319" cy="309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5B333C93-7B1B-4971-B5A7-EE19668373E5}"/>
                  </a:ext>
                </a:extLst>
              </p:cNvPr>
              <p:cNvSpPr txBox="1"/>
              <p:nvPr/>
            </p:nvSpPr>
            <p:spPr>
              <a:xfrm>
                <a:off x="1398530" y="2133600"/>
                <a:ext cx="1801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Ability to Effectively Operationalize </a:t>
                </a:r>
              </a:p>
            </p:txBody>
          </p:sp>
          <p:pic>
            <p:nvPicPr>
              <p:cNvPr id="98" name="Picture 115" descr="https://static.thenounproject.com/png/1019007-200.png">
                <a:extLst>
                  <a:ext uri="{FF2B5EF4-FFF2-40B4-BE49-F238E27FC236}">
                    <a16:creationId xmlns:a16="http://schemas.microsoft.com/office/drawing/2014/main" id="{C01912C3-F2BC-4767-B641-7888755DF8B4}"/>
                  </a:ext>
                </a:extLst>
              </p:cNvPr>
              <p:cNvPicPr>
                <a:picLocks noChangeAspect="1" noChangeArrowheads="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27942" y="2057400"/>
                <a:ext cx="501645" cy="55181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1998BB15-2B6C-4F0A-A013-DD653D3A3F5B}"/>
                  </a:ext>
                </a:extLst>
              </p:cNvPr>
              <p:cNvSpPr/>
              <p:nvPr/>
            </p:nvSpPr>
            <p:spPr>
              <a:xfrm>
                <a:off x="1087213" y="3072026"/>
                <a:ext cx="311319" cy="309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96FB5317-AEAF-4304-85E1-0245BFAE44CB}"/>
                  </a:ext>
                </a:extLst>
              </p:cNvPr>
              <p:cNvSpPr txBox="1"/>
              <p:nvPr/>
            </p:nvSpPr>
            <p:spPr>
              <a:xfrm>
                <a:off x="1398530" y="3006968"/>
                <a:ext cx="1801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Ability to Drive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Subsequent Action</a:t>
                </a:r>
              </a:p>
            </p:txBody>
          </p:sp>
          <p:pic>
            <p:nvPicPr>
              <p:cNvPr id="101" name="Picture 115" descr="https://static.thenounproject.com/png/1019007-200.png">
                <a:extLst>
                  <a:ext uri="{FF2B5EF4-FFF2-40B4-BE49-F238E27FC236}">
                    <a16:creationId xmlns:a16="http://schemas.microsoft.com/office/drawing/2014/main" id="{5217B6A0-B13E-41EB-B86E-1EAD3F77D612}"/>
                  </a:ext>
                </a:extLst>
              </p:cNvPr>
              <p:cNvPicPr>
                <a:picLocks noChangeAspect="1" noChangeArrowheads="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27942" y="2901273"/>
                <a:ext cx="501645" cy="551810"/>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44FE45AB-7A80-4B6D-BF55-F4220CA595E6}"/>
                  </a:ext>
                </a:extLst>
              </p:cNvPr>
              <p:cNvSpPr/>
              <p:nvPr/>
            </p:nvSpPr>
            <p:spPr>
              <a:xfrm>
                <a:off x="1087213" y="3926180"/>
                <a:ext cx="311319" cy="309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C7FDB372-2F36-40C1-8366-08576641DDBB}"/>
                  </a:ext>
                </a:extLst>
              </p:cNvPr>
              <p:cNvSpPr txBox="1"/>
              <p:nvPr/>
            </p:nvSpPr>
            <p:spPr>
              <a:xfrm>
                <a:off x="1398530" y="3951948"/>
                <a:ext cx="1801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Simplicity /Parsimony</a:t>
                </a:r>
              </a:p>
            </p:txBody>
          </p:sp>
          <p:pic>
            <p:nvPicPr>
              <p:cNvPr id="104" name="Picture 115" descr="https://static.thenounproject.com/png/1019007-200.png">
                <a:extLst>
                  <a:ext uri="{FF2B5EF4-FFF2-40B4-BE49-F238E27FC236}">
                    <a16:creationId xmlns:a16="http://schemas.microsoft.com/office/drawing/2014/main" id="{308ED80D-9D4E-4B2E-99EF-619268A92F4E}"/>
                  </a:ext>
                </a:extLst>
              </p:cNvPr>
              <p:cNvPicPr>
                <a:picLocks noChangeAspect="1" noChangeArrowheads="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27942" y="3746785"/>
                <a:ext cx="501645" cy="551810"/>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3094C5BA-2A55-409D-BBBC-AABBC0EB993F}"/>
                  </a:ext>
                </a:extLst>
              </p:cNvPr>
              <p:cNvSpPr/>
              <p:nvPr/>
            </p:nvSpPr>
            <p:spPr>
              <a:xfrm>
                <a:off x="1087213" y="4743256"/>
                <a:ext cx="311319" cy="309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AA94A517-57AB-43B3-A32C-63F9A88311E3}"/>
                  </a:ext>
                </a:extLst>
              </p:cNvPr>
              <p:cNvSpPr txBox="1"/>
              <p:nvPr/>
            </p:nvSpPr>
            <p:spPr>
              <a:xfrm>
                <a:off x="1398530" y="4765939"/>
                <a:ext cx="180186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Alignment to Strategy </a:t>
                </a:r>
              </a:p>
            </p:txBody>
          </p:sp>
          <p:pic>
            <p:nvPicPr>
              <p:cNvPr id="107" name="Picture 115" descr="https://static.thenounproject.com/png/1019007-200.png">
                <a:extLst>
                  <a:ext uri="{FF2B5EF4-FFF2-40B4-BE49-F238E27FC236}">
                    <a16:creationId xmlns:a16="http://schemas.microsoft.com/office/drawing/2014/main" id="{08A80955-288D-4A98-88C5-BAB444F94244}"/>
                  </a:ext>
                </a:extLst>
              </p:cNvPr>
              <p:cNvPicPr>
                <a:picLocks noChangeAspect="1" noChangeArrowheads="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27942" y="4590777"/>
                <a:ext cx="501645" cy="551810"/>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D425FA3F-9A03-483F-A99C-D3079CA57E4A}"/>
                  </a:ext>
                </a:extLst>
              </p:cNvPr>
              <p:cNvSpPr/>
              <p:nvPr/>
            </p:nvSpPr>
            <p:spPr>
              <a:xfrm>
                <a:off x="1087213" y="5573197"/>
                <a:ext cx="311319" cy="3090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BAA52186-7352-4C7D-8D02-19A3CCEC929F}"/>
                  </a:ext>
                </a:extLst>
              </p:cNvPr>
              <p:cNvSpPr txBox="1"/>
              <p:nvPr/>
            </p:nvSpPr>
            <p:spPr>
              <a:xfrm>
                <a:off x="1398530" y="5517102"/>
                <a:ext cx="18018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Ability to Measure and Effect Desired Outcomes</a:t>
                </a:r>
              </a:p>
            </p:txBody>
          </p:sp>
          <p:pic>
            <p:nvPicPr>
              <p:cNvPr id="110" name="Picture 115" descr="https://static.thenounproject.com/png/1019007-200.png">
                <a:extLst>
                  <a:ext uri="{FF2B5EF4-FFF2-40B4-BE49-F238E27FC236}">
                    <a16:creationId xmlns:a16="http://schemas.microsoft.com/office/drawing/2014/main" id="{7DD88325-EEE4-4EE5-8451-E97B6E94F8FA}"/>
                  </a:ext>
                </a:extLst>
              </p:cNvPr>
              <p:cNvPicPr>
                <a:picLocks noChangeAspect="1" noChangeArrowheads="1"/>
              </p:cNvPicPr>
              <p:nvPr/>
            </p:nvPicPr>
            <p:blipFill>
              <a:blip r:embed="rId6"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27942" y="5412076"/>
                <a:ext cx="501645" cy="55181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11" name="Rectangle: Rounded Corners 110">
            <a:extLst>
              <a:ext uri="{FF2B5EF4-FFF2-40B4-BE49-F238E27FC236}">
                <a16:creationId xmlns:a16="http://schemas.microsoft.com/office/drawing/2014/main" id="{5B62125B-CF88-43B7-B0A9-3F0DFB41AB9E}"/>
              </a:ext>
            </a:extLst>
          </p:cNvPr>
          <p:cNvSpPr/>
          <p:nvPr/>
        </p:nvSpPr>
        <p:spPr>
          <a:xfrm>
            <a:off x="10333867" y="2133599"/>
            <a:ext cx="1375715" cy="76145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E3F4A"/>
                </a:solidFill>
                <a:effectLst/>
                <a:uLnTx/>
                <a:uFillTx/>
                <a:latin typeface="Calibri" panose="020F0502020204030204"/>
                <a:ea typeface="+mn-ea"/>
                <a:cs typeface="+mn-cs"/>
              </a:rPr>
              <a:t>…</a:t>
            </a:r>
          </a:p>
        </p:txBody>
      </p:sp>
      <p:sp>
        <p:nvSpPr>
          <p:cNvPr id="112" name="Rectangle: Rounded Corners 111">
            <a:extLst>
              <a:ext uri="{FF2B5EF4-FFF2-40B4-BE49-F238E27FC236}">
                <a16:creationId xmlns:a16="http://schemas.microsoft.com/office/drawing/2014/main" id="{D3EB2387-D8D7-4106-AD22-053C69DB3AA1}"/>
              </a:ext>
            </a:extLst>
          </p:cNvPr>
          <p:cNvSpPr/>
          <p:nvPr/>
        </p:nvSpPr>
        <p:spPr>
          <a:xfrm>
            <a:off x="10333867" y="3199598"/>
            <a:ext cx="1375715" cy="76145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E3F4A"/>
                </a:solidFill>
                <a:effectLst/>
                <a:uLnTx/>
                <a:uFillTx/>
                <a:latin typeface="Calibri" panose="020F0502020204030204"/>
                <a:ea typeface="+mn-ea"/>
                <a:cs typeface="+mn-cs"/>
              </a:rPr>
              <a:t>…</a:t>
            </a:r>
          </a:p>
        </p:txBody>
      </p:sp>
      <p:sp>
        <p:nvSpPr>
          <p:cNvPr id="113" name="Rectangle: Rounded Corners 112">
            <a:extLst>
              <a:ext uri="{FF2B5EF4-FFF2-40B4-BE49-F238E27FC236}">
                <a16:creationId xmlns:a16="http://schemas.microsoft.com/office/drawing/2014/main" id="{361E6E4B-0824-4D19-B441-4BFABC38E815}"/>
              </a:ext>
            </a:extLst>
          </p:cNvPr>
          <p:cNvSpPr/>
          <p:nvPr/>
        </p:nvSpPr>
        <p:spPr>
          <a:xfrm>
            <a:off x="10333867" y="4268546"/>
            <a:ext cx="1375715" cy="76145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E3F4A"/>
                </a:solidFill>
                <a:effectLst/>
                <a:uLnTx/>
                <a:uFillTx/>
                <a:latin typeface="Calibri" panose="020F0502020204030204"/>
                <a:ea typeface="+mn-ea"/>
                <a:cs typeface="+mn-cs"/>
              </a:rPr>
              <a:t>…</a:t>
            </a:r>
          </a:p>
        </p:txBody>
      </p:sp>
      <p:sp>
        <p:nvSpPr>
          <p:cNvPr id="114" name="Rectangle: Rounded Corners 113">
            <a:extLst>
              <a:ext uri="{FF2B5EF4-FFF2-40B4-BE49-F238E27FC236}">
                <a16:creationId xmlns:a16="http://schemas.microsoft.com/office/drawing/2014/main" id="{62819E07-F26C-4519-8D19-0A6CE8BD13BA}"/>
              </a:ext>
            </a:extLst>
          </p:cNvPr>
          <p:cNvSpPr/>
          <p:nvPr/>
        </p:nvSpPr>
        <p:spPr>
          <a:xfrm>
            <a:off x="10333867" y="5334545"/>
            <a:ext cx="1375715" cy="76145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E3F4A"/>
                </a:solidFill>
                <a:effectLst/>
                <a:uLnTx/>
                <a:uFillTx/>
                <a:latin typeface="Calibri" panose="020F0502020204030204"/>
                <a:ea typeface="+mn-ea"/>
                <a:cs typeface="+mn-cs"/>
              </a:rPr>
              <a:t>…</a:t>
            </a:r>
          </a:p>
        </p:txBody>
      </p:sp>
      <p:sp>
        <p:nvSpPr>
          <p:cNvPr id="115" name="Cloud 114">
            <a:extLst>
              <a:ext uri="{FF2B5EF4-FFF2-40B4-BE49-F238E27FC236}">
                <a16:creationId xmlns:a16="http://schemas.microsoft.com/office/drawing/2014/main" id="{2E03C3DD-8784-47B2-8CB0-46590BAF461F}"/>
              </a:ext>
            </a:extLst>
          </p:cNvPr>
          <p:cNvSpPr/>
          <p:nvPr/>
        </p:nvSpPr>
        <p:spPr>
          <a:xfrm>
            <a:off x="9854823" y="1692533"/>
            <a:ext cx="2119227" cy="1180467"/>
          </a:xfrm>
          <a:prstGeom prst="cloud">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alibri" panose="020F0502020204030204"/>
                <a:ea typeface="+mn-ea"/>
                <a:cs typeface="+mn-cs"/>
              </a:rPr>
              <a:t>KPIs definition will cover </a:t>
            </a: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description, target, calculation formula, and measurement frequency</a:t>
            </a:r>
          </a:p>
        </p:txBody>
      </p:sp>
      <p:sp>
        <p:nvSpPr>
          <p:cNvPr id="56" name="Rectangle: Rounded Corners 55">
            <a:extLst>
              <a:ext uri="{FF2B5EF4-FFF2-40B4-BE49-F238E27FC236}">
                <a16:creationId xmlns:a16="http://schemas.microsoft.com/office/drawing/2014/main" id="{E2E8D606-5E05-4983-A587-8BFD837E0B91}"/>
              </a:ext>
            </a:extLst>
          </p:cNvPr>
          <p:cNvSpPr/>
          <p:nvPr/>
        </p:nvSpPr>
        <p:spPr>
          <a:xfrm>
            <a:off x="3076979" y="2133599"/>
            <a:ext cx="1583863" cy="181834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Calibri" panose="020F0502020204030204"/>
              </a:rPr>
              <a:t>Proactive</a:t>
            </a: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 Cybersecurity Operations</a:t>
            </a:r>
          </a:p>
        </p:txBody>
      </p:sp>
      <p:sp>
        <p:nvSpPr>
          <p:cNvPr id="57" name="Rectangle: Rounded Corners 56">
            <a:extLst>
              <a:ext uri="{FF2B5EF4-FFF2-40B4-BE49-F238E27FC236}">
                <a16:creationId xmlns:a16="http://schemas.microsoft.com/office/drawing/2014/main" id="{AB4154E5-49DC-47C9-ACF2-0A2C4207D69F}"/>
              </a:ext>
            </a:extLst>
          </p:cNvPr>
          <p:cNvSpPr/>
          <p:nvPr/>
        </p:nvSpPr>
        <p:spPr>
          <a:xfrm>
            <a:off x="3076979" y="4268546"/>
            <a:ext cx="1583863" cy="1827453"/>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Calibri" panose="020F0502020204030204"/>
              </a:rPr>
              <a:t>Threat/Risk-Driven Security</a:t>
            </a:r>
          </a:p>
        </p:txBody>
      </p:sp>
      <p:sp>
        <p:nvSpPr>
          <p:cNvPr id="58" name="Text Placeholder 3">
            <a:extLst>
              <a:ext uri="{FF2B5EF4-FFF2-40B4-BE49-F238E27FC236}">
                <a16:creationId xmlns:a16="http://schemas.microsoft.com/office/drawing/2014/main" id="{B753D0C5-B2A5-4D37-B0B4-84DBC346C5BB}"/>
              </a:ext>
            </a:extLst>
          </p:cNvPr>
          <p:cNvSpPr txBox="1">
            <a:spLocks/>
          </p:cNvSpPr>
          <p:nvPr/>
        </p:nvSpPr>
        <p:spPr>
          <a:xfrm>
            <a:off x="3185320" y="1600200"/>
            <a:ext cx="1367181" cy="184666"/>
          </a:xfrm>
          <a:prstGeom prst="rect">
            <a:avLst/>
          </a:prstGeom>
        </p:spPr>
        <p:txBody>
          <a:bodyPr vert="horz" wrap="none" lIns="0" tIns="0" rIns="0" bIns="0" rtlCol="0">
            <a:spAutoFit/>
          </a:bodyPr>
          <a:lstStyle>
            <a:defPPr>
              <a:defRPr lang="en-US"/>
            </a:defPPr>
            <a:lvl1pPr marR="0" lvl="0" indent="0" algn="ctr" fontAlgn="auto">
              <a:lnSpc>
                <a:spcPct val="100000"/>
              </a:lnSpc>
              <a:spcBef>
                <a:spcPts val="600"/>
              </a:spcBef>
              <a:spcAft>
                <a:spcPts val="0"/>
              </a:spcAft>
              <a:buClrTx/>
              <a:buSzTx/>
              <a:buFont typeface="Wingdings" panose="05000000000000000000" pitchFamily="2" charset="2"/>
              <a:buNone/>
              <a:tabLst/>
              <a:defRPr kumimoji="0" sz="1400" b="1" i="0" u="none" strike="noStrike" cap="none" spc="0" normalizeH="0" baseline="0">
                <a:ln>
                  <a:noFill/>
                </a:ln>
                <a:solidFill>
                  <a:srgbClr val="000000"/>
                </a:solidFill>
                <a:effectLst/>
                <a:uLnTx/>
                <a:uFillTx/>
                <a:latin typeface="Calibri" panose="020F0502020204030204"/>
              </a:defRPr>
            </a:lvl1pPr>
            <a:lvl2pPr indent="-177800">
              <a:lnSpc>
                <a:spcPct val="100000"/>
              </a:lnSpc>
              <a:spcBef>
                <a:spcPts val="0"/>
              </a:spcBef>
              <a:spcAft>
                <a:spcPts val="0"/>
              </a:spcAft>
              <a:buFont typeface="LucidaGrande" charset="0"/>
              <a:buChar char="-"/>
              <a:tabLst/>
              <a:defRPr sz="1600" i="0">
                <a:latin typeface="Arial" panose="020B0604020202020204" pitchFamily="34" charset="0"/>
                <a:ea typeface="Calibri" charset="0"/>
                <a:cs typeface="Calibri" charset="0"/>
              </a:defRPr>
            </a:lvl2pPr>
            <a:lvl3pPr marL="11113" indent="0">
              <a:lnSpc>
                <a:spcPct val="100000"/>
              </a:lnSpc>
              <a:spcBef>
                <a:spcPts val="1200"/>
              </a:spcBef>
              <a:buFont typeface="Arial" panose="020B0604020202020204" pitchFamily="34" charset="0"/>
              <a:buNone/>
              <a:tabLst/>
              <a:defRPr sz="1600" b="1" cap="all" spc="100" baseline="0">
                <a:solidFill>
                  <a:schemeClr val="accent2"/>
                </a:solidFill>
                <a:latin typeface="Arial" panose="020B0604020202020204" pitchFamily="34" charset="0"/>
              </a:defRPr>
            </a:lvl3pPr>
            <a:lvl4pPr marL="7938" indent="0">
              <a:lnSpc>
                <a:spcPct val="100000"/>
              </a:lnSpc>
              <a:spcBef>
                <a:spcPts val="0"/>
              </a:spcBef>
              <a:buFont typeface=".AppleSystemUIFont" charset="-120"/>
              <a:buNone/>
              <a:tabLst/>
              <a:defRPr sz="1400" i="1">
                <a:latin typeface="Arial" panose="020B0604020202020204" pitchFamily="34" charset="0"/>
                <a:ea typeface="Georgia" charset="0"/>
                <a:cs typeface="Georgia" charset="0"/>
              </a:defRPr>
            </a:lvl4pPr>
            <a:lvl5pPr marL="11113" indent="0">
              <a:lnSpc>
                <a:spcPct val="100000"/>
              </a:lnSpc>
              <a:spcBef>
                <a:spcPts val="1200"/>
              </a:spcBef>
              <a:buFont typeface="Arial" panose="020B0604020202020204" pitchFamily="34" charset="0"/>
              <a:buNone/>
              <a:tabLst/>
              <a:defRPr sz="1100" i="1">
                <a:latin typeface="Arial" panose="020B0604020202020204" pitchFamily="34" charset="0"/>
                <a:ea typeface="Calibri" charset="0"/>
                <a:cs typeface="Calibri" charset="0"/>
              </a:defRPr>
            </a:lvl5pPr>
            <a:lvl6pPr marL="0" indent="0">
              <a:lnSpc>
                <a:spcPct val="90000"/>
              </a:lnSpc>
              <a:spcBef>
                <a:spcPts val="500"/>
              </a:spcBef>
              <a:buFontTx/>
              <a:buNone/>
              <a:defRPr sz="1400" i="1">
                <a:solidFill>
                  <a:schemeClr val="accent5"/>
                </a:solidFill>
                <a:latin typeface="Georgia" panose="02040502050405020303" pitchFamily="18" charset="0"/>
              </a:defRP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Strategic Objective</a:t>
            </a:r>
          </a:p>
        </p:txBody>
      </p:sp>
      <p:sp>
        <p:nvSpPr>
          <p:cNvPr id="55" name="Title 1">
            <a:extLst>
              <a:ext uri="{FF2B5EF4-FFF2-40B4-BE49-F238E27FC236}">
                <a16:creationId xmlns:a16="http://schemas.microsoft.com/office/drawing/2014/main" id="{8193D70E-6BC6-426C-9BB5-1724459A25A8}"/>
              </a:ext>
            </a:extLst>
          </p:cNvPr>
          <p:cNvSpPr>
            <a:spLocks noGrp="1"/>
          </p:cNvSpPr>
          <p:nvPr>
            <p:ph type="title"/>
          </p:nvPr>
        </p:nvSpPr>
        <p:spPr>
          <a:xfrm>
            <a:off x="722283" y="173774"/>
            <a:ext cx="10764458" cy="849809"/>
          </a:xfrm>
        </p:spPr>
        <p:txBody>
          <a:bodyPr vert="horz"/>
          <a:lstStyle/>
          <a:p>
            <a:r>
              <a:rPr lang="en-US" dirty="0"/>
              <a:t>We will define KPIs to track progress against OXAGON’s cybersecurity strategic objectives, including description, target, calculation formula, and measurement frequency</a:t>
            </a:r>
          </a:p>
        </p:txBody>
      </p:sp>
      <p:sp>
        <p:nvSpPr>
          <p:cNvPr id="60" name="STAMP">
            <a:extLst>
              <a:ext uri="{FF2B5EF4-FFF2-40B4-BE49-F238E27FC236}">
                <a16:creationId xmlns:a16="http://schemas.microsoft.com/office/drawing/2014/main" id="{7B53D943-F678-43C0-90C2-7288952EFF0A}"/>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algn="ctr">
              <a:defRPr/>
            </a:pPr>
            <a:r>
              <a:rPr lang="en-US" sz="1200" b="1" dirty="0">
                <a:solidFill>
                  <a:srgbClr val="000000"/>
                </a:solidFill>
                <a:latin typeface="Calibri" panose="020F0502020204030204" pitchFamily="34" charset="0"/>
              </a:rPr>
              <a:t>CLIENT EXAMPLE</a:t>
            </a:r>
          </a:p>
        </p:txBody>
      </p:sp>
      <p:grpSp>
        <p:nvGrpSpPr>
          <p:cNvPr id="62" name="Group 61">
            <a:extLst>
              <a:ext uri="{FF2B5EF4-FFF2-40B4-BE49-F238E27FC236}">
                <a16:creationId xmlns:a16="http://schemas.microsoft.com/office/drawing/2014/main" id="{AC37E39A-F42E-4F1B-88E9-EE376C5FAB7E}"/>
              </a:ext>
            </a:extLst>
          </p:cNvPr>
          <p:cNvGrpSpPr/>
          <p:nvPr/>
        </p:nvGrpSpPr>
        <p:grpSpPr>
          <a:xfrm>
            <a:off x="1606848" y="44165"/>
            <a:ext cx="6599473" cy="276999"/>
            <a:chOff x="1606848" y="44165"/>
            <a:chExt cx="6599473" cy="276999"/>
          </a:xfrm>
        </p:grpSpPr>
        <p:sp>
          <p:nvSpPr>
            <p:cNvPr id="63" name="Rectangle: Rounded Corners 62">
              <a:extLst>
                <a:ext uri="{FF2B5EF4-FFF2-40B4-BE49-F238E27FC236}">
                  <a16:creationId xmlns:a16="http://schemas.microsoft.com/office/drawing/2014/main" id="{145ED6EA-18D1-4B22-B1FE-4A4AA5666593}"/>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1.5</a:t>
              </a:r>
            </a:p>
          </p:txBody>
        </p:sp>
        <p:sp>
          <p:nvSpPr>
            <p:cNvPr id="64" name="TextBox 63">
              <a:extLst>
                <a:ext uri="{FF2B5EF4-FFF2-40B4-BE49-F238E27FC236}">
                  <a16:creationId xmlns:a16="http://schemas.microsoft.com/office/drawing/2014/main" id="{19B97821-16F3-4990-9774-D5AC5F6E781D}"/>
                </a:ext>
              </a:extLst>
            </p:cNvPr>
            <p:cNvSpPr txBox="1"/>
            <p:nvPr/>
          </p:nvSpPr>
          <p:spPr>
            <a:xfrm>
              <a:off x="1939454" y="44165"/>
              <a:ext cx="6266867" cy="276999"/>
            </a:xfrm>
            <a:prstGeom prst="rect">
              <a:avLst/>
            </a:prstGeom>
            <a:noFill/>
          </p:spPr>
          <p:txBody>
            <a:bodyPr wrap="square">
              <a:spAutoFit/>
            </a:bodyPr>
            <a:lstStyle/>
            <a:p>
              <a:pPr>
                <a:defRPr/>
              </a:pPr>
              <a:r>
                <a:rPr lang="en-US" sz="1200" b="1" dirty="0">
                  <a:solidFill>
                    <a:srgbClr val="000000"/>
                  </a:solidFill>
                  <a:latin typeface="Calibri" panose="020F0502020204030204"/>
                </a:rPr>
                <a:t>Develop OXAGON’s Cybersecurity Vision, Mission and Strategic Objectives</a:t>
              </a:r>
            </a:p>
          </p:txBody>
        </p:sp>
      </p:grpSp>
      <p:sp>
        <p:nvSpPr>
          <p:cNvPr id="77" name="Rectangle 76">
            <a:extLst>
              <a:ext uri="{FF2B5EF4-FFF2-40B4-BE49-F238E27FC236}">
                <a16:creationId xmlns:a16="http://schemas.microsoft.com/office/drawing/2014/main" id="{2B2358C2-1C75-4152-A0C7-27A411B71FCB}"/>
              </a:ext>
            </a:extLst>
          </p:cNvPr>
          <p:cNvSpPr/>
          <p:nvPr/>
        </p:nvSpPr>
        <p:spPr bwMode="auto">
          <a:xfrm>
            <a:off x="911592" y="6859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94A8AAB9-2E43-45D0-B4C4-F1155FEB17A2}"/>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9" name="Rectangle 78">
            <a:extLst>
              <a:ext uri="{FF2B5EF4-FFF2-40B4-BE49-F238E27FC236}">
                <a16:creationId xmlns:a16="http://schemas.microsoft.com/office/drawing/2014/main" id="{B6249ADF-29C8-4133-9D52-BC683940C8BA}"/>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0" name="Rectangle 79">
            <a:extLst>
              <a:ext uri="{FF2B5EF4-FFF2-40B4-BE49-F238E27FC236}">
                <a16:creationId xmlns:a16="http://schemas.microsoft.com/office/drawing/2014/main" id="{19A8B695-8B9C-4B1E-AE21-526F36263A04}"/>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3634104E-C761-4769-BD0A-5717673E16DC}"/>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2" name="Rectangle 81">
            <a:extLst>
              <a:ext uri="{FF2B5EF4-FFF2-40B4-BE49-F238E27FC236}">
                <a16:creationId xmlns:a16="http://schemas.microsoft.com/office/drawing/2014/main" id="{A405E046-595D-4B32-8567-495382914778}"/>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3" name="Rectangle 82">
            <a:extLst>
              <a:ext uri="{FF2B5EF4-FFF2-40B4-BE49-F238E27FC236}">
                <a16:creationId xmlns:a16="http://schemas.microsoft.com/office/drawing/2014/main" id="{709222DD-4095-4F34-8DCD-C22B5A973F16}"/>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4" name="Rectangle 83">
            <a:extLst>
              <a:ext uri="{FF2B5EF4-FFF2-40B4-BE49-F238E27FC236}">
                <a16:creationId xmlns:a16="http://schemas.microsoft.com/office/drawing/2014/main" id="{9734A114-EEE8-423F-A7C6-8FB8CAC799FA}"/>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5" name="Rectangle 84">
            <a:extLst>
              <a:ext uri="{FF2B5EF4-FFF2-40B4-BE49-F238E27FC236}">
                <a16:creationId xmlns:a16="http://schemas.microsoft.com/office/drawing/2014/main" id="{85034949-DC33-46B0-85A0-4EF9D8A66DC8}"/>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6" name="Rectangle 85">
            <a:extLst>
              <a:ext uri="{FF2B5EF4-FFF2-40B4-BE49-F238E27FC236}">
                <a16:creationId xmlns:a16="http://schemas.microsoft.com/office/drawing/2014/main" id="{31D07253-32E8-487F-A262-E5FA8EE3A6CD}"/>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87" name="Rectangle 86">
            <a:extLst>
              <a:ext uri="{FF2B5EF4-FFF2-40B4-BE49-F238E27FC236}">
                <a16:creationId xmlns:a16="http://schemas.microsoft.com/office/drawing/2014/main" id="{291DECC7-F2BD-4330-BD9D-083361F3DF5D}"/>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6" name="Rectangle 115">
            <a:extLst>
              <a:ext uri="{FF2B5EF4-FFF2-40B4-BE49-F238E27FC236}">
                <a16:creationId xmlns:a16="http://schemas.microsoft.com/office/drawing/2014/main" id="{6CA4582C-1438-4304-9AF7-DF4463DC4120}"/>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7" name="Rectangle 116">
            <a:extLst>
              <a:ext uri="{FF2B5EF4-FFF2-40B4-BE49-F238E27FC236}">
                <a16:creationId xmlns:a16="http://schemas.microsoft.com/office/drawing/2014/main" id="{536694B9-F960-40FC-98AE-A7999DDF2767}"/>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8" name="Rectangle 117">
            <a:extLst>
              <a:ext uri="{FF2B5EF4-FFF2-40B4-BE49-F238E27FC236}">
                <a16:creationId xmlns:a16="http://schemas.microsoft.com/office/drawing/2014/main" id="{43B1AD1C-0312-4ADB-9467-B6D5E9A35CBC}"/>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9" name="Rectangle 118">
            <a:extLst>
              <a:ext uri="{FF2B5EF4-FFF2-40B4-BE49-F238E27FC236}">
                <a16:creationId xmlns:a16="http://schemas.microsoft.com/office/drawing/2014/main" id="{AD23C966-8B65-48E0-B26C-6DC3679BB91C}"/>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967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1801128118"/>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1.6, we will identify and define OXAGON’s cybersecurity services and determine their delivery model vis-à-vis its business units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443642" y="1112624"/>
            <a:ext cx="5304722" cy="215444"/>
          </a:xfrm>
        </p:spPr>
        <p:txBody>
          <a:bodyPr/>
          <a:lstStyle/>
          <a:p>
            <a:r>
              <a:rPr lang="en-US" dirty="0"/>
              <a:t>Step 1.6: Design OXAGON’s Cybersecurity Services and Delivery Model</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0342"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0" lvl="1">
              <a:lnSpc>
                <a:spcPts val="1300"/>
              </a:lnSpc>
              <a:spcBef>
                <a:spcPts val="600"/>
              </a:spcBef>
              <a:spcAft>
                <a:spcPts val="0"/>
              </a:spcAft>
              <a:buClr>
                <a:srgbClr val="243646"/>
              </a:buClr>
              <a:defRPr/>
            </a:pPr>
            <a:r>
              <a:rPr lang="en-US" sz="1200" b="1" i="1" dirty="0">
                <a:solidFill>
                  <a:srgbClr val="000000"/>
                </a:solidFill>
                <a:latin typeface="Calibri" panose="020F0502020204030204"/>
                <a:cs typeface="Arial" pitchFamily="34" charset="0"/>
              </a:rPr>
              <a:t>Identify OXAGON’s Cybersecurity Services</a:t>
            </a:r>
          </a:p>
          <a:p>
            <a:pPr marL="177800" marR="0" lvl="1" indent="-177800" algn="l" defTabSz="914400" rtl="0" eaLnBrk="1" fontAlgn="auto" latinLnBrk="0" hangingPunct="1">
              <a:lnSpc>
                <a:spcPts val="1300"/>
              </a:lnSpc>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Identify and structure the </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OXAGON</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 cybersecurity services required in alignment with </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OXAGON</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 cybersecurity vision, mission and strategic objectives as well as relevant regulations (e.g., NCA ECC, NCA CSCC, NCA CCC, NCA OCTT, NCA SEC), frameworks/standards (e.g., NIST, ISO). Example of services include:</a:t>
            </a:r>
          </a:p>
          <a:p>
            <a:pPr marL="635000" lvl="2" indent="-177800">
              <a:lnSpc>
                <a:spcPts val="1300"/>
              </a:lnSpc>
              <a:buClr>
                <a:srgbClr val="243646"/>
              </a:buClr>
              <a:buFont typeface="Calibri" panose="020F0502020204030204" pitchFamily="34" charset="0"/>
              <a:buChar char="₋"/>
              <a:defRPr/>
            </a:pPr>
            <a:r>
              <a:rPr lang="en-US" sz="1200" dirty="0">
                <a:solidFill>
                  <a:srgbClr val="000000"/>
                </a:solidFill>
                <a:latin typeface="Calibri" panose="020F0502020204030204"/>
              </a:rPr>
              <a:t>Cybersecurity Risk Management </a:t>
            </a:r>
          </a:p>
          <a:p>
            <a:pPr marL="635000" lvl="2" indent="-177800">
              <a:lnSpc>
                <a:spcPts val="1300"/>
              </a:lnSpc>
              <a:buClr>
                <a:srgbClr val="243646"/>
              </a:buClr>
              <a:buFont typeface="Calibri" panose="020F0502020204030204" pitchFamily="34" charset="0"/>
              <a:buChar char="₋"/>
              <a:defRPr/>
            </a:pPr>
            <a:r>
              <a:rPr lang="en-US" sz="1200" dirty="0">
                <a:solidFill>
                  <a:srgbClr val="000000"/>
                </a:solidFill>
                <a:latin typeface="Calibri" panose="020F0502020204030204"/>
              </a:rPr>
              <a:t>Audit and Compliance Management </a:t>
            </a:r>
          </a:p>
          <a:p>
            <a:pPr marL="635000" lvl="2" indent="-177800">
              <a:lnSpc>
                <a:spcPts val="1300"/>
              </a:lnSpc>
              <a:buClr>
                <a:srgbClr val="243646"/>
              </a:buClr>
              <a:buFont typeface="Calibri" panose="020F0502020204030204" pitchFamily="34" charset="0"/>
              <a:buChar char="₋"/>
              <a:defRPr/>
            </a:pPr>
            <a:r>
              <a:rPr lang="en-US" sz="1200" dirty="0">
                <a:solidFill>
                  <a:srgbClr val="000000"/>
                </a:solidFill>
                <a:latin typeface="Calibri" panose="020F0502020204030204"/>
              </a:rPr>
              <a:t>Incident and Access Management</a:t>
            </a:r>
          </a:p>
          <a:p>
            <a:pPr marL="635000" lvl="2" indent="-177800">
              <a:lnSpc>
                <a:spcPts val="1300"/>
              </a:lnSpc>
              <a:buClr>
                <a:srgbClr val="243646"/>
              </a:buClr>
              <a:buFont typeface="Calibri" panose="020F0502020204030204" pitchFamily="34" charset="0"/>
              <a:buChar char="₋"/>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Penetration Testing and Vulnerability Management </a:t>
            </a:r>
          </a:p>
          <a:p>
            <a:pPr marL="177800" marR="0" lvl="1" indent="-177800" algn="l" defTabSz="914400" rtl="0" eaLnBrk="1" fontAlgn="auto" latinLnBrk="0" hangingPunct="1">
              <a:lnSpc>
                <a:spcPts val="1300"/>
              </a:lnSpc>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Detail activities corresponding to each of the identified OXAGON Cybersecurity Services</a:t>
            </a:r>
            <a:endParaRPr kumimoji="0" lang="en-US" altLang="zh-TW" sz="12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Arial" panose="020B0604020202020204" pitchFamily="34" charset="0"/>
            </a:endParaRPr>
          </a:p>
          <a:p>
            <a:pPr marL="0" lvl="1">
              <a:lnSpc>
                <a:spcPts val="1300"/>
              </a:lnSpc>
              <a:spcBef>
                <a:spcPts val="600"/>
              </a:spcBef>
              <a:spcAft>
                <a:spcPts val="0"/>
              </a:spcAft>
              <a:buClr>
                <a:srgbClr val="243646"/>
              </a:buClr>
              <a:defRPr/>
            </a:pPr>
            <a:r>
              <a:rPr lang="en-US" sz="1200" b="1" i="1" dirty="0">
                <a:solidFill>
                  <a:srgbClr val="000000"/>
                </a:solidFill>
                <a:latin typeface="Calibri" panose="020F0502020204030204"/>
                <a:cs typeface="Arial" pitchFamily="34" charset="0"/>
              </a:rPr>
              <a:t>Determine Appropriate Delivery Model for OXAGON’s Cybersecurity Services</a:t>
            </a:r>
          </a:p>
          <a:p>
            <a:pPr marL="177800" marR="0" lvl="1" indent="-177800" algn="l" defTabSz="914400" rtl="0" eaLnBrk="1" fontAlgn="auto" latinLnBrk="0" hangingPunct="1">
              <a:lnSpc>
                <a:spcPts val="1300"/>
              </a:lnSpc>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Identify the services delivery model categories (e.g., In-house, outsourced) along the </a:t>
            </a:r>
            <a:r>
              <a:rPr lang="en-US" sz="1200" dirty="0">
                <a:solidFill>
                  <a:srgbClr val="000000"/>
                </a:solidFill>
                <a:latin typeface="Calibri" panose="020F0502020204030204"/>
              </a:rPr>
              <a:t>service lifecycle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e.g., design, build, operate, maintain) for every cybersecurity service, and determine the most viable service delivery options. Examples of service delivery model options can include but are not limited to:</a:t>
            </a:r>
          </a:p>
          <a:p>
            <a:pPr marL="457200" marR="0" lvl="1" indent="-171450" algn="l" defTabSz="914400" rtl="0" eaLnBrk="1" fontAlgn="auto" latinLnBrk="0" hangingPunct="1">
              <a:lnSpc>
                <a:spcPts val="1300"/>
              </a:lnSpc>
              <a:spcAft>
                <a:spcPts val="0"/>
              </a:spcAft>
              <a:buClr>
                <a:srgbClr val="243646"/>
              </a:buClr>
              <a:buSzTx/>
              <a:buFont typeface="Calibri" panose="020F050202020403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Designed, built, operated, and maintained by OXAGON</a:t>
            </a:r>
          </a:p>
          <a:p>
            <a:pPr marL="457200" marR="0" lvl="1" indent="-171450" algn="l" defTabSz="914400" rtl="0" eaLnBrk="1" fontAlgn="auto" latinLnBrk="0" hangingPunct="1">
              <a:lnSpc>
                <a:spcPts val="1300"/>
              </a:lnSpc>
              <a:spcAft>
                <a:spcPts val="0"/>
              </a:spcAft>
              <a:buClr>
                <a:srgbClr val="243646"/>
              </a:buClr>
              <a:buSzTx/>
              <a:buFont typeface="Calibri" panose="020F050202020403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Designed and built by OXAGON, operated and maintained by the business units</a:t>
            </a:r>
          </a:p>
          <a:p>
            <a:pPr marL="457200" marR="0" lvl="1" indent="-171450" algn="l" defTabSz="914400" rtl="0" eaLnBrk="1" fontAlgn="auto" latinLnBrk="0" hangingPunct="1">
              <a:lnSpc>
                <a:spcPts val="1300"/>
              </a:lnSpc>
              <a:spcAft>
                <a:spcPts val="0"/>
              </a:spcAft>
              <a:buClr>
                <a:srgbClr val="243646"/>
              </a:buClr>
              <a:buSzTx/>
              <a:buFont typeface="Calibri" panose="020F050202020403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Jointly designed and built, operated and maintained by the business units</a:t>
            </a:r>
          </a:p>
          <a:p>
            <a:pPr marL="457200" marR="0" lvl="1" indent="-171450" algn="l" defTabSz="914400" rtl="0" eaLnBrk="1" fontAlgn="auto" latinLnBrk="0" hangingPunct="1">
              <a:lnSpc>
                <a:spcPts val="1300"/>
              </a:lnSpc>
              <a:spcAft>
                <a:spcPts val="0"/>
              </a:spcAft>
              <a:buClr>
                <a:srgbClr val="243646"/>
              </a:buClr>
              <a:buSzTx/>
              <a:buFont typeface="Calibri" panose="020F050202020403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Designed by OXAGON, built, operated, and maintained by the business units</a:t>
            </a:r>
          </a:p>
          <a:p>
            <a:pPr lvl="1" indent="-171450">
              <a:lnSpc>
                <a:spcPts val="1300"/>
              </a:lnSpc>
              <a:buClr>
                <a:srgbClr val="243646"/>
              </a:buClr>
              <a:buFont typeface="Calibri" panose="020F0502020204030204" pitchFamily="34" charset="0"/>
              <a:buChar char="―"/>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Designed, built, operated, and maintained by the business units in line with OXAGON’s requirements</a:t>
            </a:r>
          </a:p>
          <a:p>
            <a:pPr marL="177800" marR="0" lvl="1" indent="-177800" algn="l" defTabSz="914400" rtl="0" eaLnBrk="1" fontAlgn="auto" latinLnBrk="0" hangingPunct="1">
              <a:lnSpc>
                <a:spcPts val="1300"/>
              </a:lnSpc>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Identify criteria to select the adequate delivery model for each of the OXAGON cybersecurity </a:t>
            </a:r>
            <a:r>
              <a:rPr lang="en-US" sz="1200" dirty="0">
                <a:solidFill>
                  <a:srgbClr val="000000"/>
                </a:solidFill>
                <a:latin typeface="Calibri" panose="020F0502020204030204"/>
              </a:rPr>
              <a:t>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ervices (e.g.,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the business units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operating model, scale, data classification, skills required)</a:t>
            </a:r>
          </a:p>
          <a:p>
            <a:pPr marL="177800" marR="0" lvl="1" indent="-177800" algn="l" defTabSz="914400" rtl="0" eaLnBrk="1" fontAlgn="auto" latinLnBrk="0" hangingPunct="1">
              <a:lnSpc>
                <a:spcPts val="1300"/>
              </a:lnSpc>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Assess cybersecurity </a:t>
            </a:r>
            <a:r>
              <a:rPr lang="en-US" sz="1200" dirty="0">
                <a:solidFill>
                  <a:srgbClr val="000000"/>
                </a:solidFill>
                <a:latin typeface="Calibri" panose="020F0502020204030204"/>
              </a:rPr>
              <a:t>s</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ervices against the delivery model selection criteria and select appropriate model for each of the OXAGON cybersecurity services, accounting for the specificities of each of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the business units</a:t>
            </a: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a:p>
            <a:pPr marL="177800" marR="0" lvl="1" indent="-177800" algn="l" defTabSz="914400" rtl="0" eaLnBrk="1" fontAlgn="auto" latinLnBrk="0" hangingPunct="1">
              <a:lnSpc>
                <a:spcPts val="1300"/>
              </a:lnSpc>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Recommend </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OXAGON</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cybersecurity service ownership based on the preferred delivery model categories along the service lifecycle and shortlist various options of service delivery models</a:t>
            </a:r>
          </a:p>
          <a:p>
            <a:pPr marL="177800" marR="0" lvl="1" indent="-177800" algn="l" defTabSz="914400" rtl="0" eaLnBrk="1" fontAlgn="auto" latinLnBrk="0" hangingPunct="1">
              <a:lnSpc>
                <a:spcPts val="1300"/>
              </a:lnSpc>
              <a:spcAft>
                <a:spcPts val="0"/>
              </a:spcAft>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Socialize findings with relevant OXAGON stakeholders and integrate additional feedback as required</a:t>
            </a:r>
          </a:p>
        </p:txBody>
      </p:sp>
      <p:grpSp>
        <p:nvGrpSpPr>
          <p:cNvPr id="4" name="Group 3">
            <a:extLst>
              <a:ext uri="{FF2B5EF4-FFF2-40B4-BE49-F238E27FC236}">
                <a16:creationId xmlns:a16="http://schemas.microsoft.com/office/drawing/2014/main" id="{271CE8B4-9EF3-4B42-ABA9-585CF76BDA19}"/>
              </a:ext>
            </a:extLst>
          </p:cNvPr>
          <p:cNvGrpSpPr/>
          <p:nvPr/>
        </p:nvGrpSpPr>
        <p:grpSpPr>
          <a:xfrm>
            <a:off x="9386637" y="3953484"/>
            <a:ext cx="2137935" cy="2342901"/>
            <a:chOff x="9386637" y="1503189"/>
            <a:chExt cx="2137935" cy="2342901"/>
          </a:xfrm>
        </p:grpSpPr>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List of OXAGON CS Services </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Recommended</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 Delivery Model per CS Service and per Business Unit</a:t>
              </a:r>
            </a:p>
          </p:txBody>
        </p:sp>
      </p:grpSp>
      <p:grpSp>
        <p:nvGrpSpPr>
          <p:cNvPr id="6" name="Group 5">
            <a:extLst>
              <a:ext uri="{FF2B5EF4-FFF2-40B4-BE49-F238E27FC236}">
                <a16:creationId xmlns:a16="http://schemas.microsoft.com/office/drawing/2014/main" id="{4E94F2B8-A602-49E0-BFD1-55F4C8B43053}"/>
              </a:ext>
            </a:extLst>
          </p:cNvPr>
          <p:cNvGrpSpPr/>
          <p:nvPr/>
        </p:nvGrpSpPr>
        <p:grpSpPr>
          <a:xfrm>
            <a:off x="9386637" y="1503189"/>
            <a:ext cx="2137935" cy="2342901"/>
            <a:chOff x="9386637" y="1503189"/>
            <a:chExt cx="2137935" cy="2342901"/>
          </a:xfrm>
        </p:grpSpPr>
        <p:sp>
          <p:nvSpPr>
            <p:cNvPr id="13" name="Rectangle 12">
              <a:extLst>
                <a:ext uri="{FF2B5EF4-FFF2-40B4-BE49-F238E27FC236}">
                  <a16:creationId xmlns:a16="http://schemas.microsoft.com/office/drawing/2014/main" id="{B2006C72-36CC-4E66-BA6D-34A35A6E4A40}"/>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4" name="Rectangle 13">
              <a:extLst>
                <a:ext uri="{FF2B5EF4-FFF2-40B4-BE49-F238E27FC236}">
                  <a16:creationId xmlns:a16="http://schemas.microsoft.com/office/drawing/2014/main" id="{8C139EDD-86A0-470F-858F-C7289B177BD4}"/>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ts val="14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OXAGON’s Stakeholders Aspiration</a:t>
              </a:r>
            </a:p>
            <a:p>
              <a:pPr marL="171450" marR="0" lvl="1" indent="-171450" algn="l" defTabSz="914400" rtl="0" eaLnBrk="1" fontAlgn="auto" latinLnBrk="0" hangingPunct="1">
                <a:lnSpc>
                  <a:spcPts val="14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NEOM and OXAGAON Business Requirements</a:t>
              </a:r>
            </a:p>
            <a:p>
              <a:pPr marL="171450" lvl="1" indent="-171450">
                <a:lnSpc>
                  <a:spcPts val="1400"/>
                </a:lnSpc>
                <a:spcAft>
                  <a:spcPts val="200"/>
                </a:spcAft>
                <a:buClr>
                  <a:srgbClr val="243646"/>
                </a:buClr>
                <a:buFont typeface="Wingdings" panose="05000000000000000000" pitchFamily="2" charset="2"/>
                <a:buChar char="§"/>
                <a:defRPr/>
              </a:pPr>
              <a:r>
                <a:rPr lang="en-US" sz="1200" kern="0" dirty="0">
                  <a:solidFill>
                    <a:srgbClr val="000000"/>
                  </a:solidFill>
                  <a:latin typeface="Calibri" panose="020F0502020204030204"/>
                </a:rPr>
                <a:t>NEOM and OXAGAON CS Requirements</a:t>
              </a:r>
            </a:p>
            <a:p>
              <a:pPr marL="171450" marR="0" lvl="1" indent="-171450" algn="l" defTabSz="914400" rtl="0" eaLnBrk="1" fontAlgn="auto" latinLnBrk="0" hangingPunct="1">
                <a:lnSpc>
                  <a:spcPts val="14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KSA Regulatory Context (i.e., NCA, HCIS, NEOM, NDMO)</a:t>
              </a:r>
            </a:p>
            <a:p>
              <a:pPr marL="171450" marR="0" lvl="1" indent="-171450" algn="l" defTabSz="914400" rtl="0" eaLnBrk="1" fontAlgn="auto" latinLnBrk="0" hangingPunct="1">
                <a:lnSpc>
                  <a:spcPts val="14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 Vision and Mission Benchmarks</a:t>
              </a:r>
            </a:p>
          </p:txBody>
        </p:sp>
      </p:grpSp>
      <p:grpSp>
        <p:nvGrpSpPr>
          <p:cNvPr id="29" name="Group 28">
            <a:extLst>
              <a:ext uri="{FF2B5EF4-FFF2-40B4-BE49-F238E27FC236}">
                <a16:creationId xmlns:a16="http://schemas.microsoft.com/office/drawing/2014/main" id="{B19905AB-2CAA-4A8C-ABEB-CE013D0A1220}"/>
              </a:ext>
            </a:extLst>
          </p:cNvPr>
          <p:cNvGrpSpPr/>
          <p:nvPr/>
        </p:nvGrpSpPr>
        <p:grpSpPr>
          <a:xfrm>
            <a:off x="1606848" y="44165"/>
            <a:ext cx="6599473" cy="276999"/>
            <a:chOff x="1606848" y="44165"/>
            <a:chExt cx="6599473" cy="276999"/>
          </a:xfrm>
        </p:grpSpPr>
        <p:sp>
          <p:nvSpPr>
            <p:cNvPr id="30" name="Rectangle: Rounded Corners 29">
              <a:extLst>
                <a:ext uri="{FF2B5EF4-FFF2-40B4-BE49-F238E27FC236}">
                  <a16:creationId xmlns:a16="http://schemas.microsoft.com/office/drawing/2014/main" id="{6DDD367C-05F6-443E-9540-B8C050904B91}"/>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1.6</a:t>
              </a:r>
            </a:p>
          </p:txBody>
        </p:sp>
        <p:sp>
          <p:nvSpPr>
            <p:cNvPr id="31" name="TextBox 30">
              <a:extLst>
                <a:ext uri="{FF2B5EF4-FFF2-40B4-BE49-F238E27FC236}">
                  <a16:creationId xmlns:a16="http://schemas.microsoft.com/office/drawing/2014/main" id="{583AA85F-E1DC-4938-B1DD-7598F947B5AA}"/>
                </a:ext>
              </a:extLst>
            </p:cNvPr>
            <p:cNvSpPr txBox="1"/>
            <p:nvPr/>
          </p:nvSpPr>
          <p:spPr>
            <a:xfrm>
              <a:off x="1939454" y="44165"/>
              <a:ext cx="6266867" cy="276999"/>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en-US" sz="1200" b="1" dirty="0">
                  <a:solidFill>
                    <a:srgbClr val="000000"/>
                  </a:solidFill>
                  <a:latin typeface="Calibri" panose="020F0502020204030204"/>
                </a:rPr>
                <a:t>Design OXAGON’s Cybersecurity Services and Delivery Model </a:t>
              </a:r>
            </a:p>
          </p:txBody>
        </p:sp>
      </p:grpSp>
      <p:sp>
        <p:nvSpPr>
          <p:cNvPr id="39" name="Rectangle 38">
            <a:extLst>
              <a:ext uri="{FF2B5EF4-FFF2-40B4-BE49-F238E27FC236}">
                <a16:creationId xmlns:a16="http://schemas.microsoft.com/office/drawing/2014/main" id="{B15DECA5-B1FB-48C1-9432-F8F33354F3C8}"/>
              </a:ext>
            </a:extLst>
          </p:cNvPr>
          <p:cNvSpPr/>
          <p:nvPr/>
        </p:nvSpPr>
        <p:spPr bwMode="auto">
          <a:xfrm>
            <a:off x="1015174" y="6858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9BE0F2CD-DEA4-4140-91DA-FC1BB61D5EF9}"/>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4B5C1690-8458-4DD5-8915-2D39DDE08A13}"/>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0922D29C-B835-482A-B762-23329596F91C}"/>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053F49E-6883-4C43-B92F-F212DC92E562}"/>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4" name="Rectangle 43">
            <a:extLst>
              <a:ext uri="{FF2B5EF4-FFF2-40B4-BE49-F238E27FC236}">
                <a16:creationId xmlns:a16="http://schemas.microsoft.com/office/drawing/2014/main" id="{B7FC1A05-C1FF-4889-A6AE-5883817DEC1D}"/>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CC7E6C56-5A37-4D6D-A60F-6F2E60812F54}"/>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6" name="Rectangle 45">
            <a:extLst>
              <a:ext uri="{FF2B5EF4-FFF2-40B4-BE49-F238E27FC236}">
                <a16:creationId xmlns:a16="http://schemas.microsoft.com/office/drawing/2014/main" id="{A96E8EA9-B3AE-47A9-B51B-02EB32429605}"/>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7" name="Rectangle 46">
            <a:extLst>
              <a:ext uri="{FF2B5EF4-FFF2-40B4-BE49-F238E27FC236}">
                <a16:creationId xmlns:a16="http://schemas.microsoft.com/office/drawing/2014/main" id="{8B8AB1D5-88A1-492B-9D0E-4F528E1548DB}"/>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8" name="Rectangle 47">
            <a:extLst>
              <a:ext uri="{FF2B5EF4-FFF2-40B4-BE49-F238E27FC236}">
                <a16:creationId xmlns:a16="http://schemas.microsoft.com/office/drawing/2014/main" id="{5881744D-9AFD-4A7F-88E8-0EA6CD166414}"/>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9" name="Rectangle 48">
            <a:extLst>
              <a:ext uri="{FF2B5EF4-FFF2-40B4-BE49-F238E27FC236}">
                <a16:creationId xmlns:a16="http://schemas.microsoft.com/office/drawing/2014/main" id="{63D364C3-ACEE-4BDC-98A6-9C2A52F8B959}"/>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182E3DE4-CF51-47A3-AB63-7F62876E793F}"/>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1" name="Rectangle 50">
            <a:extLst>
              <a:ext uri="{FF2B5EF4-FFF2-40B4-BE49-F238E27FC236}">
                <a16:creationId xmlns:a16="http://schemas.microsoft.com/office/drawing/2014/main" id="{53B729AC-2993-43E2-A3DB-C292A75E6990}"/>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2" name="Rectangle 51">
            <a:extLst>
              <a:ext uri="{FF2B5EF4-FFF2-40B4-BE49-F238E27FC236}">
                <a16:creationId xmlns:a16="http://schemas.microsoft.com/office/drawing/2014/main" id="{A0517CE3-6BAD-4B11-8393-E0FC1317D3CA}"/>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3" name="Rectangle 52">
            <a:extLst>
              <a:ext uri="{FF2B5EF4-FFF2-40B4-BE49-F238E27FC236}">
                <a16:creationId xmlns:a16="http://schemas.microsoft.com/office/drawing/2014/main" id="{3B03EEA3-C7B2-459D-8CC3-B7D551989AD2}"/>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4099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1042994831"/>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define a cybersecurity service portfolio in line with OXAGON’s cybersecurity vision,</a:t>
            </a:r>
            <a:br>
              <a:rPr lang="en-US" dirty="0"/>
            </a:br>
            <a:r>
              <a:rPr lang="en-US" dirty="0"/>
              <a:t> mission and strategic objectives, regulations, frameworks, standards, and best practices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5263530" y="1112624"/>
            <a:ext cx="1664943" cy="215444"/>
          </a:xfrm>
        </p:spPr>
        <p:txBody>
          <a:bodyPr/>
          <a:lstStyle/>
          <a:p>
            <a:r>
              <a:rPr lang="en-US" dirty="0"/>
              <a:t>Cybersecurity Services</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8" name="Rectangle: Rounded Corners 7">
            <a:extLst>
              <a:ext uri="{FF2B5EF4-FFF2-40B4-BE49-F238E27FC236}">
                <a16:creationId xmlns:a16="http://schemas.microsoft.com/office/drawing/2014/main" id="{157AAB62-0861-4B58-BF17-3D680EC44C51}"/>
              </a:ext>
            </a:extLst>
          </p:cNvPr>
          <p:cNvSpPr/>
          <p:nvPr/>
        </p:nvSpPr>
        <p:spPr>
          <a:xfrm>
            <a:off x="2743200" y="1763958"/>
            <a:ext cx="8686800" cy="4414550"/>
          </a:xfrm>
          <a:prstGeom prst="roundRect">
            <a:avLst>
              <a:gd name="adj" fmla="val 0"/>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3" name="Rectangle: Rounded Corners 32">
            <a:extLst>
              <a:ext uri="{FF2B5EF4-FFF2-40B4-BE49-F238E27FC236}">
                <a16:creationId xmlns:a16="http://schemas.microsoft.com/office/drawing/2014/main" id="{03549143-B893-4C75-BC94-74E427C2F0AE}"/>
              </a:ext>
            </a:extLst>
          </p:cNvPr>
          <p:cNvSpPr/>
          <p:nvPr/>
        </p:nvSpPr>
        <p:spPr>
          <a:xfrm>
            <a:off x="773502" y="1529065"/>
            <a:ext cx="1492125" cy="4649443"/>
          </a:xfrm>
          <a:prstGeom prst="roundRect">
            <a:avLst/>
          </a:prstGeom>
          <a:pattFill prst="ltUpDiag">
            <a:fgClr>
              <a:schemeClr val="accent1">
                <a:lumMod val="20000"/>
                <a:lumOff val="80000"/>
              </a:schemeClr>
            </a:fgClr>
            <a:bgClr>
              <a:schemeClr val="bg1"/>
            </a:bgClr>
          </a:pattFill>
          <a:ln w="3175">
            <a:solidFill>
              <a:schemeClr val="accent1">
                <a:lumMod val="60000"/>
                <a:lumOff val="4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Calibri" panose="020F0502020204030204"/>
                <a:ea typeface="+mn-ea"/>
                <a:cs typeface="+mn-cs"/>
              </a:rPr>
              <a:t>Input</a:t>
            </a:r>
          </a:p>
        </p:txBody>
      </p:sp>
      <p:sp>
        <p:nvSpPr>
          <p:cNvPr id="34" name="Isosceles Triangle 33">
            <a:extLst>
              <a:ext uri="{FF2B5EF4-FFF2-40B4-BE49-F238E27FC236}">
                <a16:creationId xmlns:a16="http://schemas.microsoft.com/office/drawing/2014/main" id="{7A0D5F3F-1546-4E24-8A7C-CBB7951BD41A}"/>
              </a:ext>
            </a:extLst>
          </p:cNvPr>
          <p:cNvSpPr/>
          <p:nvPr/>
        </p:nvSpPr>
        <p:spPr>
          <a:xfrm rot="5400000">
            <a:off x="753422" y="3742311"/>
            <a:ext cx="3501984" cy="222950"/>
          </a:xfrm>
          <a:prstGeom prst="triangl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F5DF2FC7-1E83-4E63-946A-59FB3758BF93}"/>
              </a:ext>
            </a:extLst>
          </p:cNvPr>
          <p:cNvSpPr/>
          <p:nvPr/>
        </p:nvSpPr>
        <p:spPr bwMode="gray">
          <a:xfrm>
            <a:off x="765479" y="2536651"/>
            <a:ext cx="1508170"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OXAGON’s CS Vision,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 Mission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Strategic Objectives</a:t>
            </a:r>
          </a:p>
        </p:txBody>
      </p:sp>
      <p:sp>
        <p:nvSpPr>
          <p:cNvPr id="41" name="Rectangle 40">
            <a:extLst>
              <a:ext uri="{FF2B5EF4-FFF2-40B4-BE49-F238E27FC236}">
                <a16:creationId xmlns:a16="http://schemas.microsoft.com/office/drawing/2014/main" id="{E8231F4D-5669-4FCC-9CB4-41A41EB77881}"/>
              </a:ext>
            </a:extLst>
          </p:cNvPr>
          <p:cNvSpPr/>
          <p:nvPr/>
        </p:nvSpPr>
        <p:spPr bwMode="gray">
          <a:xfrm>
            <a:off x="791512" y="4249460"/>
            <a:ext cx="1456104" cy="39295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Regulations</a:t>
            </a:r>
          </a:p>
        </p:txBody>
      </p:sp>
      <p:sp>
        <p:nvSpPr>
          <p:cNvPr id="44" name="Rectangle 43">
            <a:extLst>
              <a:ext uri="{FF2B5EF4-FFF2-40B4-BE49-F238E27FC236}">
                <a16:creationId xmlns:a16="http://schemas.microsoft.com/office/drawing/2014/main" id="{F23D3814-A623-4DF4-8954-CEB34E6E4159}"/>
              </a:ext>
            </a:extLst>
          </p:cNvPr>
          <p:cNvSpPr/>
          <p:nvPr/>
        </p:nvSpPr>
        <p:spPr bwMode="gray">
          <a:xfrm>
            <a:off x="925592" y="5392120"/>
            <a:ext cx="1187954"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Benchmarks,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Standards,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Calibri" panose="020F0502020204030204"/>
                <a:ea typeface="+mn-ea"/>
                <a:cs typeface="+mn-cs"/>
              </a:rPr>
              <a:t>Best Practices</a:t>
            </a:r>
          </a:p>
        </p:txBody>
      </p:sp>
      <p:pic>
        <p:nvPicPr>
          <p:cNvPr id="241668" name="Picture 4" descr="Legal document">
            <a:extLst>
              <a:ext uri="{FF2B5EF4-FFF2-40B4-BE49-F238E27FC236}">
                <a16:creationId xmlns:a16="http://schemas.microsoft.com/office/drawing/2014/main" id="{AFBAB104-39F7-4C0D-AE97-51E22A66EF25}"/>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14764" y="35814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41670" name="Picture 6" descr="Hierarchical structure ">
            <a:extLst>
              <a:ext uri="{FF2B5EF4-FFF2-40B4-BE49-F238E27FC236}">
                <a16:creationId xmlns:a16="http://schemas.microsoft.com/office/drawing/2014/main" id="{ACFB2C27-4856-44FB-9149-C854FDF35E4A}"/>
              </a:ext>
            </a:extLst>
          </p:cNvPr>
          <p:cNvPicPr>
            <a:picLocks noChangeAspect="1" noChangeArrowheads="1"/>
          </p:cNvPicPr>
          <p:nvPr/>
        </p:nvPicPr>
        <p:blipFill>
          <a:blip r:embed="rId7"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14764" y="475842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41672" name="Picture 8" descr="View ">
            <a:extLst>
              <a:ext uri="{FF2B5EF4-FFF2-40B4-BE49-F238E27FC236}">
                <a16:creationId xmlns:a16="http://schemas.microsoft.com/office/drawing/2014/main" id="{45F80BF0-95DC-4630-A6A6-70F6C644CF37}"/>
              </a:ext>
            </a:extLst>
          </p:cNvPr>
          <p:cNvPicPr>
            <a:picLocks noChangeAspect="1" noChangeArrowheads="1"/>
          </p:cNvPicPr>
          <p:nvPr/>
        </p:nvPicPr>
        <p:blipFill>
          <a:blip r:embed="rId8"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214764" y="1998502"/>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5">
            <a:extLst>
              <a:ext uri="{FF2B5EF4-FFF2-40B4-BE49-F238E27FC236}">
                <a16:creationId xmlns:a16="http://schemas.microsoft.com/office/drawing/2014/main" id="{366E0925-BEBC-4AA6-9B1D-7EF6FE152E47}"/>
              </a:ext>
            </a:extLst>
          </p:cNvPr>
          <p:cNvSpPr>
            <a:spLocks noChangeArrowheads="1"/>
          </p:cNvSpPr>
          <p:nvPr/>
        </p:nvSpPr>
        <p:spPr bwMode="gray">
          <a:xfrm>
            <a:off x="5577310" y="1522303"/>
            <a:ext cx="3039128" cy="230297"/>
          </a:xfrm>
          <a:prstGeom prst="rect">
            <a:avLst/>
          </a:prstGeom>
          <a:solidFill>
            <a:schemeClr val="bg1"/>
          </a:solidFill>
          <a:ln w="9525" algn="ctr">
            <a:noFill/>
            <a:miter lim="800000"/>
            <a:headEnd/>
            <a:tailEnd/>
          </a:ln>
          <a:effectLst/>
          <a:extLst>
            <a:ext uri="{AF507438-7753-43e0-B8FC-AC1667EBCBE1}">
              <a14:hiddenEffects xmlns:a14="http://schemas.microsoft.com/office/drawing/2010/main" xmlns="">
                <a:effectLst>
                  <a:outerShdw dist="35921" dir="2700000" algn="ctr" rotWithShape="0">
                    <a:schemeClr val="tx1"/>
                  </a:outerShdw>
                </a:effectLst>
              </a14:hiddenEffects>
            </a:ext>
          </a:extLst>
        </p:spPr>
        <p:txBody>
          <a:bodyPr lIns="16615" rIns="16615" anchor="ctr"/>
          <a:lstStyle>
            <a:lvl1pPr>
              <a:defRPr sz="2400">
                <a:solidFill>
                  <a:schemeClr val="tx1"/>
                </a:solidFill>
                <a:latin typeface="Book Antiqua" pitchFamily="18" charset="0"/>
              </a:defRPr>
            </a:lvl1pPr>
            <a:lvl2pPr marL="742950" indent="-285750">
              <a:defRPr sz="2400">
                <a:solidFill>
                  <a:schemeClr val="tx1"/>
                </a:solidFill>
                <a:latin typeface="Book Antiqua" pitchFamily="18" charset="0"/>
              </a:defRPr>
            </a:lvl2pPr>
            <a:lvl3pPr marL="1143000" indent="-228600">
              <a:defRPr sz="2400">
                <a:solidFill>
                  <a:schemeClr val="tx1"/>
                </a:solidFill>
                <a:latin typeface="Book Antiqua" pitchFamily="18" charset="0"/>
              </a:defRPr>
            </a:lvl3pPr>
            <a:lvl4pPr marL="1600200" indent="-228600">
              <a:defRPr sz="2400">
                <a:solidFill>
                  <a:schemeClr val="tx1"/>
                </a:solidFill>
                <a:latin typeface="Book Antiqua" pitchFamily="18" charset="0"/>
              </a:defRPr>
            </a:lvl4pPr>
            <a:lvl5pPr marL="2057400" indent="-228600">
              <a:defRPr sz="2400">
                <a:solidFill>
                  <a:schemeClr val="tx1"/>
                </a:solidFill>
                <a:latin typeface="Book Antiqua" pitchFamily="18" charset="0"/>
              </a:defRPr>
            </a:lvl5pPr>
            <a:lvl6pPr marL="2514600" indent="-228600" eaLnBrk="0" fontAlgn="base" hangingPunct="0">
              <a:spcBef>
                <a:spcPct val="0"/>
              </a:spcBef>
              <a:spcAft>
                <a:spcPct val="0"/>
              </a:spcAft>
              <a:defRPr sz="2400">
                <a:solidFill>
                  <a:schemeClr val="tx1"/>
                </a:solidFill>
                <a:latin typeface="Book Antiqua" pitchFamily="18" charset="0"/>
              </a:defRPr>
            </a:lvl6pPr>
            <a:lvl7pPr marL="2971800" indent="-228600" eaLnBrk="0" fontAlgn="base" hangingPunct="0">
              <a:spcBef>
                <a:spcPct val="0"/>
              </a:spcBef>
              <a:spcAft>
                <a:spcPct val="0"/>
              </a:spcAft>
              <a:defRPr sz="2400">
                <a:solidFill>
                  <a:schemeClr val="tx1"/>
                </a:solidFill>
                <a:latin typeface="Book Antiqua" pitchFamily="18" charset="0"/>
              </a:defRPr>
            </a:lvl7pPr>
            <a:lvl8pPr marL="3429000" indent="-228600" eaLnBrk="0" fontAlgn="base" hangingPunct="0">
              <a:spcBef>
                <a:spcPct val="0"/>
              </a:spcBef>
              <a:spcAft>
                <a:spcPct val="0"/>
              </a:spcAft>
              <a:defRPr sz="2400">
                <a:solidFill>
                  <a:schemeClr val="tx1"/>
                </a:solidFill>
                <a:latin typeface="Book Antiqua" pitchFamily="18" charset="0"/>
              </a:defRPr>
            </a:lvl8pPr>
            <a:lvl9pPr marL="3886200" indent="-228600" eaLnBrk="0" fontAlgn="base" hangingPunct="0">
              <a:spcBef>
                <a:spcPct val="0"/>
              </a:spcBef>
              <a:spcAft>
                <a:spcPct val="0"/>
              </a:spcAft>
              <a:defRPr sz="2400">
                <a:solidFill>
                  <a:schemeClr val="tx1"/>
                </a:solidFill>
                <a:latin typeface="Book Antiqua"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ysClr val="windowText" lastClr="000000"/>
                </a:solidFill>
                <a:effectLst/>
                <a:uLnTx/>
                <a:uFillTx/>
                <a:latin typeface="Calibri" panose="020F0502020204030204"/>
                <a:ea typeface="+mn-ea"/>
                <a:cs typeface="Arial"/>
              </a:rPr>
              <a:t>Cybersecurity Service Portfolio</a:t>
            </a:r>
          </a:p>
        </p:txBody>
      </p:sp>
      <p:grpSp>
        <p:nvGrpSpPr>
          <p:cNvPr id="6" name="Group 5">
            <a:extLst>
              <a:ext uri="{FF2B5EF4-FFF2-40B4-BE49-F238E27FC236}">
                <a16:creationId xmlns:a16="http://schemas.microsoft.com/office/drawing/2014/main" id="{81664664-8A8E-404E-8428-02521EFC87F9}"/>
              </a:ext>
            </a:extLst>
          </p:cNvPr>
          <p:cNvGrpSpPr/>
          <p:nvPr/>
        </p:nvGrpSpPr>
        <p:grpSpPr>
          <a:xfrm>
            <a:off x="2900093" y="1974535"/>
            <a:ext cx="8373016" cy="4063916"/>
            <a:chOff x="2900093" y="1974535"/>
            <a:chExt cx="8373016" cy="3203801"/>
          </a:xfrm>
        </p:grpSpPr>
        <p:sp>
          <p:nvSpPr>
            <p:cNvPr id="11" name="Rounded Rectangle 57">
              <a:extLst>
                <a:ext uri="{FF2B5EF4-FFF2-40B4-BE49-F238E27FC236}">
                  <a16:creationId xmlns:a16="http://schemas.microsoft.com/office/drawing/2014/main" id="{1C319E69-4EA1-4DB3-86B6-21FF3BBB2302}"/>
                </a:ext>
              </a:extLst>
            </p:cNvPr>
            <p:cNvSpPr/>
            <p:nvPr/>
          </p:nvSpPr>
          <p:spPr bwMode="gray">
            <a:xfrm>
              <a:off x="5017490" y="4192019"/>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OT/ICS Security</a:t>
              </a:r>
            </a:p>
          </p:txBody>
        </p:sp>
        <p:sp>
          <p:nvSpPr>
            <p:cNvPr id="12" name="Rectangle 18">
              <a:extLst>
                <a:ext uri="{FF2B5EF4-FFF2-40B4-BE49-F238E27FC236}">
                  <a16:creationId xmlns:a16="http://schemas.microsoft.com/office/drawing/2014/main" id="{22488968-B745-4B19-92A9-C6C6A0F9407C}"/>
                </a:ext>
              </a:extLst>
            </p:cNvPr>
            <p:cNvSpPr>
              <a:spLocks noChangeArrowheads="1"/>
            </p:cNvSpPr>
            <p:nvPr/>
          </p:nvSpPr>
          <p:spPr bwMode="gray">
            <a:xfrm>
              <a:off x="2900093" y="1974535"/>
              <a:ext cx="2020824" cy="430285"/>
            </a:xfrm>
            <a:prstGeom prst="rect">
              <a:avLst/>
            </a:prstGeom>
            <a:solidFill>
              <a:schemeClr val="accent1"/>
            </a:solidFill>
            <a:ln w="15875">
              <a:noFill/>
              <a:prstDash val="solid"/>
            </a:ln>
            <a:effectLst/>
          </p:spPr>
          <p:txBody>
            <a:bodyPr lIns="42203" rIns="42203"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Governance, Risk, Compliance</a:t>
              </a:r>
            </a:p>
          </p:txBody>
        </p:sp>
        <p:sp>
          <p:nvSpPr>
            <p:cNvPr id="13" name="Rounded Rectangle 61">
              <a:extLst>
                <a:ext uri="{FF2B5EF4-FFF2-40B4-BE49-F238E27FC236}">
                  <a16:creationId xmlns:a16="http://schemas.microsoft.com/office/drawing/2014/main" id="{FF2509AA-6FEA-44E4-A3A8-3B7FCAAE7824}"/>
                </a:ext>
              </a:extLst>
            </p:cNvPr>
            <p:cNvSpPr/>
            <p:nvPr/>
          </p:nvSpPr>
          <p:spPr bwMode="gray">
            <a:xfrm>
              <a:off x="2900093" y="3083378"/>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Supply Chain and 3</a:t>
              </a:r>
              <a:r>
                <a:rPr kumimoji="0" lang="en-US" sz="1050" b="1" i="1" u="none" strike="noStrike" kern="1200" cap="none" spc="0" normalizeH="0" baseline="30000" noProof="0" dirty="0">
                  <a:ln>
                    <a:noFill/>
                  </a:ln>
                  <a:solidFill>
                    <a:srgbClr val="000000"/>
                  </a:solidFill>
                  <a:effectLst/>
                  <a:uLnTx/>
                  <a:uFillTx/>
                  <a:latin typeface="Calibri" panose="020F0502020204030204"/>
                  <a:ea typeface="+mn-ea"/>
                  <a:cs typeface="+mn-cs"/>
                </a:rPr>
                <a:t>rd</a:t>
              </a: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 Party Risk Mgmt.</a:t>
              </a:r>
            </a:p>
          </p:txBody>
        </p:sp>
        <p:sp>
          <p:nvSpPr>
            <p:cNvPr id="15" name="Rounded Rectangle 71">
              <a:extLst>
                <a:ext uri="{FF2B5EF4-FFF2-40B4-BE49-F238E27FC236}">
                  <a16:creationId xmlns:a16="http://schemas.microsoft.com/office/drawing/2014/main" id="{51B2A827-32FF-4594-BE30-E44CAB94D52B}"/>
                </a:ext>
              </a:extLst>
            </p:cNvPr>
            <p:cNvSpPr/>
            <p:nvPr/>
          </p:nvSpPr>
          <p:spPr bwMode="gray">
            <a:xfrm>
              <a:off x="2900093" y="4747103"/>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Awareness and Training</a:t>
              </a:r>
            </a:p>
          </p:txBody>
        </p:sp>
        <p:sp>
          <p:nvSpPr>
            <p:cNvPr id="16" name="Rounded Rectangle 94">
              <a:extLst>
                <a:ext uri="{FF2B5EF4-FFF2-40B4-BE49-F238E27FC236}">
                  <a16:creationId xmlns:a16="http://schemas.microsoft.com/office/drawing/2014/main" id="{E04112C1-E0C7-41EF-A527-64689D9AF276}"/>
                </a:ext>
              </a:extLst>
            </p:cNvPr>
            <p:cNvSpPr/>
            <p:nvPr/>
          </p:nvSpPr>
          <p:spPr bwMode="gray">
            <a:xfrm>
              <a:off x="2900093" y="3637698"/>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lang="en-US" sz="1050" b="1" i="1" dirty="0">
                  <a:solidFill>
                    <a:srgbClr val="000000"/>
                  </a:solidFill>
                  <a:latin typeface="Calibri" panose="020F0502020204030204"/>
                </a:rPr>
                <a:t>Audit and Compliance Management</a:t>
              </a:r>
              <a:endPar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7" name="Rounded Rectangle 114">
              <a:extLst>
                <a:ext uri="{FF2B5EF4-FFF2-40B4-BE49-F238E27FC236}">
                  <a16:creationId xmlns:a16="http://schemas.microsoft.com/office/drawing/2014/main" id="{F66B5340-6A31-4D02-BE0C-17A3C4F7C0D7}"/>
                </a:ext>
              </a:extLst>
            </p:cNvPr>
            <p:cNvSpPr/>
            <p:nvPr/>
          </p:nvSpPr>
          <p:spPr bwMode="gray">
            <a:xfrm>
              <a:off x="2900093" y="4192401"/>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lang="en-US" sz="1050" b="1" i="1" dirty="0">
                  <a:solidFill>
                    <a:srgbClr val="000000"/>
                  </a:solidFill>
                  <a:latin typeface="Calibri" panose="020F0502020204030204"/>
                </a:rPr>
                <a:t>Policy, Standards &amp; Guidelines Mgmt.</a:t>
              </a:r>
              <a:endPar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8" name="Rounded Rectangle 64">
              <a:extLst>
                <a:ext uri="{FF2B5EF4-FFF2-40B4-BE49-F238E27FC236}">
                  <a16:creationId xmlns:a16="http://schemas.microsoft.com/office/drawing/2014/main" id="{73397E62-13A2-41C8-9DD3-61B897FDCC6E}"/>
                </a:ext>
              </a:extLst>
            </p:cNvPr>
            <p:cNvSpPr/>
            <p:nvPr/>
          </p:nvSpPr>
          <p:spPr bwMode="gray">
            <a:xfrm>
              <a:off x="2900093" y="2529057"/>
              <a:ext cx="2020824" cy="430285"/>
            </a:xfrm>
            <a:prstGeom prst="roundRect">
              <a:avLst>
                <a:gd name="adj" fmla="val 4722"/>
              </a:avLst>
            </a:prstGeom>
            <a:solidFill>
              <a:schemeClr val="tx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Cybersecurity Risk Management</a:t>
              </a:r>
            </a:p>
          </p:txBody>
        </p:sp>
        <p:sp>
          <p:nvSpPr>
            <p:cNvPr id="19" name="Rectangle 18">
              <a:extLst>
                <a:ext uri="{FF2B5EF4-FFF2-40B4-BE49-F238E27FC236}">
                  <a16:creationId xmlns:a16="http://schemas.microsoft.com/office/drawing/2014/main" id="{152EEC33-C1D4-41F7-9BBF-336FA325E77E}"/>
                </a:ext>
              </a:extLst>
            </p:cNvPr>
            <p:cNvSpPr>
              <a:spLocks noChangeArrowheads="1"/>
            </p:cNvSpPr>
            <p:nvPr/>
          </p:nvSpPr>
          <p:spPr bwMode="gray">
            <a:xfrm>
              <a:off x="5017489" y="1974535"/>
              <a:ext cx="2020825" cy="430285"/>
            </a:xfrm>
            <a:prstGeom prst="rect">
              <a:avLst/>
            </a:prstGeom>
            <a:solidFill>
              <a:schemeClr val="accent1"/>
            </a:solidFill>
            <a:ln w="15875">
              <a:noFill/>
              <a:prstDash val="solid"/>
            </a:ln>
            <a:effectLst/>
          </p:spPr>
          <p:txBody>
            <a:bodyPr lIns="42203" rIns="42203"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OT/IT Architecture &amp; Engineering</a:t>
              </a:r>
            </a:p>
          </p:txBody>
        </p:sp>
        <p:sp>
          <p:nvSpPr>
            <p:cNvPr id="22" name="Rounded Rectangle 95">
              <a:extLst>
                <a:ext uri="{FF2B5EF4-FFF2-40B4-BE49-F238E27FC236}">
                  <a16:creationId xmlns:a16="http://schemas.microsoft.com/office/drawing/2014/main" id="{5E4A0B95-8447-4D6F-B5A4-FF613A886A6D}"/>
                </a:ext>
              </a:extLst>
            </p:cNvPr>
            <p:cNvSpPr/>
            <p:nvPr/>
          </p:nvSpPr>
          <p:spPr bwMode="gray">
            <a:xfrm>
              <a:off x="5017490" y="3637698"/>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Identity and Access Management</a:t>
              </a:r>
            </a:p>
          </p:txBody>
        </p:sp>
        <p:sp>
          <p:nvSpPr>
            <p:cNvPr id="24" name="Rounded Rectangle 92">
              <a:extLst>
                <a:ext uri="{FF2B5EF4-FFF2-40B4-BE49-F238E27FC236}">
                  <a16:creationId xmlns:a16="http://schemas.microsoft.com/office/drawing/2014/main" id="{2CF6FE4A-BB90-4B4B-82E8-9DBAC91D7507}"/>
                </a:ext>
              </a:extLst>
            </p:cNvPr>
            <p:cNvSpPr/>
            <p:nvPr/>
          </p:nvSpPr>
          <p:spPr bwMode="gray">
            <a:xfrm>
              <a:off x="5017490" y="3083378"/>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Data Protection Management</a:t>
              </a:r>
            </a:p>
          </p:txBody>
        </p:sp>
        <p:sp>
          <p:nvSpPr>
            <p:cNvPr id="26" name="Rounded Rectangle 36">
              <a:extLst>
                <a:ext uri="{FF2B5EF4-FFF2-40B4-BE49-F238E27FC236}">
                  <a16:creationId xmlns:a16="http://schemas.microsoft.com/office/drawing/2014/main" id="{5E9BE464-ED10-4F66-B462-6B9C484BF574}"/>
                </a:ext>
              </a:extLst>
            </p:cNvPr>
            <p:cNvSpPr/>
            <p:nvPr/>
          </p:nvSpPr>
          <p:spPr bwMode="gray">
            <a:xfrm>
              <a:off x="5017490" y="2529057"/>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CS Architecture</a:t>
              </a:r>
            </a:p>
          </p:txBody>
        </p:sp>
        <p:grpSp>
          <p:nvGrpSpPr>
            <p:cNvPr id="4" name="Group 3">
              <a:extLst>
                <a:ext uri="{FF2B5EF4-FFF2-40B4-BE49-F238E27FC236}">
                  <a16:creationId xmlns:a16="http://schemas.microsoft.com/office/drawing/2014/main" id="{80FE1962-36FC-4D1D-ABCC-A92D72E1734C}"/>
                </a:ext>
              </a:extLst>
            </p:cNvPr>
            <p:cNvGrpSpPr/>
            <p:nvPr/>
          </p:nvGrpSpPr>
          <p:grpSpPr>
            <a:xfrm>
              <a:off x="9252284" y="1974535"/>
              <a:ext cx="2020825" cy="1539128"/>
              <a:chOff x="7134887" y="1974535"/>
              <a:chExt cx="2020825" cy="1539128"/>
            </a:xfrm>
          </p:grpSpPr>
          <p:sp>
            <p:nvSpPr>
              <p:cNvPr id="28" name="Rounded Rectangle 57">
                <a:extLst>
                  <a:ext uri="{FF2B5EF4-FFF2-40B4-BE49-F238E27FC236}">
                    <a16:creationId xmlns:a16="http://schemas.microsoft.com/office/drawing/2014/main" id="{2EB5E394-FC83-4D2F-A922-B2F4E0111F06}"/>
                  </a:ext>
                </a:extLst>
              </p:cNvPr>
              <p:cNvSpPr/>
              <p:nvPr/>
            </p:nvSpPr>
            <p:spPr bwMode="gray">
              <a:xfrm>
                <a:off x="7134887" y="2529057"/>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Business Continuity and Disaster Recovery</a:t>
                </a:r>
              </a:p>
            </p:txBody>
          </p:sp>
          <p:sp>
            <p:nvSpPr>
              <p:cNvPr id="29" name="Rounded Rectangle 119">
                <a:extLst>
                  <a:ext uri="{FF2B5EF4-FFF2-40B4-BE49-F238E27FC236}">
                    <a16:creationId xmlns:a16="http://schemas.microsoft.com/office/drawing/2014/main" id="{477361B1-48CE-4FF9-B3FD-39050F6AC5E1}"/>
                  </a:ext>
                </a:extLst>
              </p:cNvPr>
              <p:cNvSpPr/>
              <p:nvPr/>
            </p:nvSpPr>
            <p:spPr bwMode="gray">
              <a:xfrm>
                <a:off x="7134887" y="3083378"/>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Exercise / Drill / Wargaming</a:t>
                </a:r>
              </a:p>
            </p:txBody>
          </p:sp>
          <p:sp>
            <p:nvSpPr>
              <p:cNvPr id="47" name="Rectangle 46">
                <a:extLst>
                  <a:ext uri="{FF2B5EF4-FFF2-40B4-BE49-F238E27FC236}">
                    <a16:creationId xmlns:a16="http://schemas.microsoft.com/office/drawing/2014/main" id="{172CFB46-3939-45C8-BC8B-2E102F9D9A15}"/>
                  </a:ext>
                </a:extLst>
              </p:cNvPr>
              <p:cNvSpPr>
                <a:spLocks noChangeArrowheads="1"/>
              </p:cNvSpPr>
              <p:nvPr/>
            </p:nvSpPr>
            <p:spPr bwMode="gray">
              <a:xfrm>
                <a:off x="7134887" y="1974535"/>
                <a:ext cx="2020825" cy="430285"/>
              </a:xfrm>
              <a:prstGeom prst="rect">
                <a:avLst/>
              </a:prstGeom>
              <a:solidFill>
                <a:schemeClr val="accent1"/>
              </a:solidFill>
              <a:ln w="15875">
                <a:noFill/>
                <a:prstDash val="solid"/>
              </a:ln>
              <a:effectLst/>
            </p:spPr>
            <p:txBody>
              <a:bodyPr lIns="42203" rIns="42203"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Resilience</a:t>
                </a:r>
              </a:p>
            </p:txBody>
          </p:sp>
        </p:grpSp>
        <p:sp>
          <p:nvSpPr>
            <p:cNvPr id="48" name="Rounded Rectangle 57">
              <a:extLst>
                <a:ext uri="{FF2B5EF4-FFF2-40B4-BE49-F238E27FC236}">
                  <a16:creationId xmlns:a16="http://schemas.microsoft.com/office/drawing/2014/main" id="{7279F42D-7049-491C-8D72-8DF9FCC19F3C}"/>
                </a:ext>
              </a:extLst>
            </p:cNvPr>
            <p:cNvSpPr/>
            <p:nvPr/>
          </p:nvSpPr>
          <p:spPr bwMode="gray">
            <a:xfrm>
              <a:off x="5017490" y="4748051"/>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Cloud Security Management</a:t>
              </a:r>
            </a:p>
          </p:txBody>
        </p:sp>
        <p:grpSp>
          <p:nvGrpSpPr>
            <p:cNvPr id="3" name="Group 2">
              <a:extLst>
                <a:ext uri="{FF2B5EF4-FFF2-40B4-BE49-F238E27FC236}">
                  <a16:creationId xmlns:a16="http://schemas.microsoft.com/office/drawing/2014/main" id="{8A90FF5A-A77E-4D56-A939-F4339209CED6}"/>
                </a:ext>
              </a:extLst>
            </p:cNvPr>
            <p:cNvGrpSpPr/>
            <p:nvPr/>
          </p:nvGrpSpPr>
          <p:grpSpPr>
            <a:xfrm>
              <a:off x="7134887" y="1974535"/>
              <a:ext cx="2020824" cy="2647769"/>
              <a:chOff x="9252284" y="1974535"/>
              <a:chExt cx="2020824" cy="2647769"/>
            </a:xfrm>
          </p:grpSpPr>
          <p:sp>
            <p:nvSpPr>
              <p:cNvPr id="27" name="Rectangle 18">
                <a:extLst>
                  <a:ext uri="{FF2B5EF4-FFF2-40B4-BE49-F238E27FC236}">
                    <a16:creationId xmlns:a16="http://schemas.microsoft.com/office/drawing/2014/main" id="{D3ADC789-91E6-41A3-8630-6842D6DD23BE}"/>
                  </a:ext>
                </a:extLst>
              </p:cNvPr>
              <p:cNvSpPr>
                <a:spLocks noChangeArrowheads="1"/>
              </p:cNvSpPr>
              <p:nvPr/>
            </p:nvSpPr>
            <p:spPr bwMode="gray">
              <a:xfrm>
                <a:off x="9252284" y="1974535"/>
                <a:ext cx="2020824" cy="430285"/>
              </a:xfrm>
              <a:prstGeom prst="rect">
                <a:avLst/>
              </a:prstGeom>
              <a:solidFill>
                <a:schemeClr val="accent1"/>
              </a:solidFill>
              <a:ln w="15875">
                <a:noFill/>
                <a:prstDash val="solid"/>
              </a:ln>
              <a:effectLst/>
            </p:spPr>
            <p:txBody>
              <a:bodyPr lIns="42203" rIns="42203"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Operations</a:t>
                </a:r>
              </a:p>
            </p:txBody>
          </p:sp>
          <p:sp>
            <p:nvSpPr>
              <p:cNvPr id="30" name="Rounded Rectangle 36">
                <a:extLst>
                  <a:ext uri="{FF2B5EF4-FFF2-40B4-BE49-F238E27FC236}">
                    <a16:creationId xmlns:a16="http://schemas.microsoft.com/office/drawing/2014/main" id="{19926B3D-7D83-4615-9A13-400D132F5952}"/>
                  </a:ext>
                </a:extLst>
              </p:cNvPr>
              <p:cNvSpPr/>
              <p:nvPr/>
            </p:nvSpPr>
            <p:spPr bwMode="gray">
              <a:xfrm>
                <a:off x="9252284" y="3083378"/>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Incident Detection and Response</a:t>
                </a:r>
              </a:p>
            </p:txBody>
          </p:sp>
          <p:sp>
            <p:nvSpPr>
              <p:cNvPr id="42" name="Rounded Rectangle 36">
                <a:extLst>
                  <a:ext uri="{FF2B5EF4-FFF2-40B4-BE49-F238E27FC236}">
                    <a16:creationId xmlns:a16="http://schemas.microsoft.com/office/drawing/2014/main" id="{4D32FFB1-97F9-4493-8568-C344EBBAAF0C}"/>
                  </a:ext>
                </a:extLst>
              </p:cNvPr>
              <p:cNvSpPr/>
              <p:nvPr/>
            </p:nvSpPr>
            <p:spPr bwMode="gray">
              <a:xfrm>
                <a:off x="9252284" y="3638645"/>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Penetration Testing &amp; Vulnerability Mgmt.</a:t>
                </a:r>
              </a:p>
            </p:txBody>
          </p:sp>
          <p:sp>
            <p:nvSpPr>
              <p:cNvPr id="45" name="Rounded Rectangle 36">
                <a:extLst>
                  <a:ext uri="{FF2B5EF4-FFF2-40B4-BE49-F238E27FC236}">
                    <a16:creationId xmlns:a16="http://schemas.microsoft.com/office/drawing/2014/main" id="{159B3FAE-CE38-42D9-8043-9059DAB6D752}"/>
                  </a:ext>
                </a:extLst>
              </p:cNvPr>
              <p:cNvSpPr/>
              <p:nvPr/>
            </p:nvSpPr>
            <p:spPr bwMode="gray">
              <a:xfrm>
                <a:off x="9252284" y="2529057"/>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Threat Intelligence</a:t>
                </a:r>
              </a:p>
            </p:txBody>
          </p:sp>
          <p:sp>
            <p:nvSpPr>
              <p:cNvPr id="49" name="Rounded Rectangle 36">
                <a:extLst>
                  <a:ext uri="{FF2B5EF4-FFF2-40B4-BE49-F238E27FC236}">
                    <a16:creationId xmlns:a16="http://schemas.microsoft.com/office/drawing/2014/main" id="{F2A6A656-FA83-47C4-B1FE-3D0587C021A1}"/>
                  </a:ext>
                </a:extLst>
              </p:cNvPr>
              <p:cNvSpPr/>
              <p:nvPr/>
            </p:nvSpPr>
            <p:spPr bwMode="gray">
              <a:xfrm>
                <a:off x="9252284" y="4192019"/>
                <a:ext cx="2020824" cy="430285"/>
              </a:xfrm>
              <a:prstGeom prst="roundRect">
                <a:avLst>
                  <a:gd name="adj" fmla="val 4722"/>
                </a:avLst>
              </a:prstGeom>
              <a:solidFill>
                <a:schemeClr val="tx2">
                  <a:lumMod val="20000"/>
                  <a:lumOff val="80000"/>
                </a:schemeClr>
              </a:solidFill>
              <a:ln w="12700">
                <a:noFill/>
              </a:ln>
              <a:effectLst/>
            </p:spPr>
            <p:txBody>
              <a:bodyPr lIns="0" tIns="0" rIns="0" bIns="0" anchor="ctr"/>
              <a:lstStyle/>
              <a:p>
                <a:pPr marL="0" marR="0" lvl="0" indent="0" algn="ctr" defTabSz="844083" rtl="0" eaLnBrk="1" fontAlgn="auto" latinLnBrk="0" hangingPunct="1">
                  <a:lnSpc>
                    <a:spcPct val="90000"/>
                  </a:lnSpc>
                  <a:spcBef>
                    <a:spcPts val="0"/>
                  </a:spcBef>
                  <a:spcAft>
                    <a:spcPts val="0"/>
                  </a:spcAft>
                  <a:buClrTx/>
                  <a:buSzTx/>
                  <a:buFontTx/>
                  <a:buNone/>
                  <a:tabLst/>
                  <a:defRPr/>
                </a:pPr>
                <a:r>
                  <a:rPr kumimoji="0" lang="en-US" sz="1050" b="1" i="1" u="none" strike="noStrike" kern="1200" cap="none" spc="0" normalizeH="0" baseline="0" noProof="0" dirty="0">
                    <a:ln>
                      <a:noFill/>
                    </a:ln>
                    <a:solidFill>
                      <a:srgbClr val="000000"/>
                    </a:solidFill>
                    <a:effectLst/>
                    <a:uLnTx/>
                    <a:uFillTx/>
                    <a:latin typeface="Calibri" panose="020F0502020204030204"/>
                    <a:ea typeface="+mn-ea"/>
                    <a:cs typeface="+mn-cs"/>
                  </a:rPr>
                  <a:t>Forensics &amp; Investigation</a:t>
                </a:r>
              </a:p>
            </p:txBody>
          </p:sp>
        </p:grpSp>
      </p:grpSp>
      <p:sp>
        <p:nvSpPr>
          <p:cNvPr id="50" name="STAMP">
            <a:extLst>
              <a:ext uri="{FF2B5EF4-FFF2-40B4-BE49-F238E27FC236}">
                <a16:creationId xmlns:a16="http://schemas.microsoft.com/office/drawing/2014/main" id="{045C013C-B5EF-4179-8060-34E065A252F5}"/>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algn="ctr">
              <a:defRPr/>
            </a:pPr>
            <a:r>
              <a:rPr lang="en-US" sz="1200" b="1" dirty="0">
                <a:solidFill>
                  <a:srgbClr val="000000"/>
                </a:solidFill>
                <a:latin typeface="Calibri" panose="020F0502020204030204" pitchFamily="34" charset="0"/>
              </a:rPr>
              <a:t>CLIENT EXAMPLE</a:t>
            </a:r>
          </a:p>
        </p:txBody>
      </p:sp>
      <p:grpSp>
        <p:nvGrpSpPr>
          <p:cNvPr id="46" name="Group 45">
            <a:extLst>
              <a:ext uri="{FF2B5EF4-FFF2-40B4-BE49-F238E27FC236}">
                <a16:creationId xmlns:a16="http://schemas.microsoft.com/office/drawing/2014/main" id="{7668505F-5FD3-4755-87AB-63CB5012DD35}"/>
              </a:ext>
            </a:extLst>
          </p:cNvPr>
          <p:cNvGrpSpPr/>
          <p:nvPr/>
        </p:nvGrpSpPr>
        <p:grpSpPr>
          <a:xfrm>
            <a:off x="1606848" y="44165"/>
            <a:ext cx="6599473" cy="276999"/>
            <a:chOff x="1606848" y="44165"/>
            <a:chExt cx="6599473" cy="276999"/>
          </a:xfrm>
        </p:grpSpPr>
        <p:sp>
          <p:nvSpPr>
            <p:cNvPr id="51" name="Rectangle: Rounded Corners 50">
              <a:extLst>
                <a:ext uri="{FF2B5EF4-FFF2-40B4-BE49-F238E27FC236}">
                  <a16:creationId xmlns:a16="http://schemas.microsoft.com/office/drawing/2014/main" id="{3CF68C8F-A92A-4B0D-9F6C-06E6CC896122}"/>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1.6</a:t>
              </a:r>
            </a:p>
          </p:txBody>
        </p:sp>
        <p:sp>
          <p:nvSpPr>
            <p:cNvPr id="52" name="TextBox 51">
              <a:extLst>
                <a:ext uri="{FF2B5EF4-FFF2-40B4-BE49-F238E27FC236}">
                  <a16:creationId xmlns:a16="http://schemas.microsoft.com/office/drawing/2014/main" id="{42C946A4-F3B5-43CA-8A20-9A68BD5A01F8}"/>
                </a:ext>
              </a:extLst>
            </p:cNvPr>
            <p:cNvSpPr txBox="1"/>
            <p:nvPr/>
          </p:nvSpPr>
          <p:spPr>
            <a:xfrm>
              <a:off x="1939454" y="44165"/>
              <a:ext cx="6266867" cy="276999"/>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en-US" sz="1200" b="1" dirty="0">
                  <a:solidFill>
                    <a:srgbClr val="000000"/>
                  </a:solidFill>
                  <a:latin typeface="Calibri" panose="020F0502020204030204"/>
                </a:rPr>
                <a:t>Design OXAGON’s Cybersecurity Services and Delivery Model </a:t>
              </a:r>
            </a:p>
          </p:txBody>
        </p:sp>
      </p:grpSp>
      <p:sp>
        <p:nvSpPr>
          <p:cNvPr id="67" name="Rectangle 66">
            <a:extLst>
              <a:ext uri="{FF2B5EF4-FFF2-40B4-BE49-F238E27FC236}">
                <a16:creationId xmlns:a16="http://schemas.microsoft.com/office/drawing/2014/main" id="{F40B1CE4-1A2B-4F54-8555-1B6BD5C78DC6}"/>
              </a:ext>
            </a:extLst>
          </p:cNvPr>
          <p:cNvSpPr/>
          <p:nvPr/>
        </p:nvSpPr>
        <p:spPr bwMode="auto">
          <a:xfrm>
            <a:off x="1015174" y="6858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BB7E430E-2086-42F6-9CC8-193533C5934F}"/>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9" name="Rectangle 68">
            <a:extLst>
              <a:ext uri="{FF2B5EF4-FFF2-40B4-BE49-F238E27FC236}">
                <a16:creationId xmlns:a16="http://schemas.microsoft.com/office/drawing/2014/main" id="{1704B5A1-A91F-4903-85D9-8F9F8E6803D1}"/>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0" name="Rectangle 69">
            <a:extLst>
              <a:ext uri="{FF2B5EF4-FFF2-40B4-BE49-F238E27FC236}">
                <a16:creationId xmlns:a16="http://schemas.microsoft.com/office/drawing/2014/main" id="{469CB627-3FC7-49E7-AED9-67AF5D72A5B9}"/>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E24D8F88-49A1-4B59-9A8E-CD83B34DB38C}"/>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2" name="Rectangle 71">
            <a:extLst>
              <a:ext uri="{FF2B5EF4-FFF2-40B4-BE49-F238E27FC236}">
                <a16:creationId xmlns:a16="http://schemas.microsoft.com/office/drawing/2014/main" id="{F2DB62E2-88D5-4BBD-85D4-3262ACF19B63}"/>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3" name="Rectangle 72">
            <a:extLst>
              <a:ext uri="{FF2B5EF4-FFF2-40B4-BE49-F238E27FC236}">
                <a16:creationId xmlns:a16="http://schemas.microsoft.com/office/drawing/2014/main" id="{7BA9BAD9-23BC-4A6F-8FD0-61C850F6BB80}"/>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4" name="Rectangle 73">
            <a:extLst>
              <a:ext uri="{FF2B5EF4-FFF2-40B4-BE49-F238E27FC236}">
                <a16:creationId xmlns:a16="http://schemas.microsoft.com/office/drawing/2014/main" id="{AF1C7D2A-F639-4D4A-81D2-D2377F701021}"/>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5" name="Rectangle 74">
            <a:extLst>
              <a:ext uri="{FF2B5EF4-FFF2-40B4-BE49-F238E27FC236}">
                <a16:creationId xmlns:a16="http://schemas.microsoft.com/office/drawing/2014/main" id="{C1F0D28F-A642-4B8F-9BF7-415A55BD96FF}"/>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6" name="Rectangle 75">
            <a:extLst>
              <a:ext uri="{FF2B5EF4-FFF2-40B4-BE49-F238E27FC236}">
                <a16:creationId xmlns:a16="http://schemas.microsoft.com/office/drawing/2014/main" id="{1FAC89F3-7C78-47F1-8B64-1B10C7B919E5}"/>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77" name="Rectangle 76">
            <a:extLst>
              <a:ext uri="{FF2B5EF4-FFF2-40B4-BE49-F238E27FC236}">
                <a16:creationId xmlns:a16="http://schemas.microsoft.com/office/drawing/2014/main" id="{556AC795-BA3C-417A-A622-DA8CECC13CFF}"/>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8" name="Rectangle 77">
            <a:extLst>
              <a:ext uri="{FF2B5EF4-FFF2-40B4-BE49-F238E27FC236}">
                <a16:creationId xmlns:a16="http://schemas.microsoft.com/office/drawing/2014/main" id="{EC56177D-488D-49C9-BBD6-E3A4C2AD60F8}"/>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9" name="Rectangle 78">
            <a:extLst>
              <a:ext uri="{FF2B5EF4-FFF2-40B4-BE49-F238E27FC236}">
                <a16:creationId xmlns:a16="http://schemas.microsoft.com/office/drawing/2014/main" id="{673CB80B-D940-407E-8362-A9C3C0BBE2C4}"/>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0" name="Rectangle 79">
            <a:extLst>
              <a:ext uri="{FF2B5EF4-FFF2-40B4-BE49-F238E27FC236}">
                <a16:creationId xmlns:a16="http://schemas.microsoft.com/office/drawing/2014/main" id="{C79A2920-43BB-40C6-A3B7-1281321C3D3A}"/>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1" name="Rectangle 80">
            <a:extLst>
              <a:ext uri="{FF2B5EF4-FFF2-40B4-BE49-F238E27FC236}">
                <a16:creationId xmlns:a16="http://schemas.microsoft.com/office/drawing/2014/main" id="{D8BD0AAC-8277-4D28-8DE6-88D7F1E4CA58}"/>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1378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2726355260"/>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determine the appropriate delivery model for OXAGON cybersecurity services for each business model</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pPr algn="ctr"/>
            <a:r>
              <a:rPr lang="en-US" dirty="0"/>
              <a:t>Service Delivery Models</a:t>
            </a:r>
          </a:p>
        </p:txBody>
      </p:sp>
      <p:grpSp>
        <p:nvGrpSpPr>
          <p:cNvPr id="33" name="Group 32">
            <a:extLst>
              <a:ext uri="{FF2B5EF4-FFF2-40B4-BE49-F238E27FC236}">
                <a16:creationId xmlns:a16="http://schemas.microsoft.com/office/drawing/2014/main" id="{CECF45D5-F067-4623-8A1C-8D338313B53C}"/>
              </a:ext>
            </a:extLst>
          </p:cNvPr>
          <p:cNvGrpSpPr/>
          <p:nvPr/>
        </p:nvGrpSpPr>
        <p:grpSpPr>
          <a:xfrm>
            <a:off x="1008498" y="1604132"/>
            <a:ext cx="10230658" cy="4744103"/>
            <a:chOff x="1459487" y="1924743"/>
            <a:chExt cx="9208513" cy="4270120"/>
          </a:xfrm>
        </p:grpSpPr>
        <p:sp>
          <p:nvSpPr>
            <p:cNvPr id="34" name="Text Placeholder 5">
              <a:extLst>
                <a:ext uri="{FF2B5EF4-FFF2-40B4-BE49-F238E27FC236}">
                  <a16:creationId xmlns:a16="http://schemas.microsoft.com/office/drawing/2014/main" id="{AAD0549B-6367-4246-BB5E-BB9B8CC6D840}"/>
                </a:ext>
              </a:extLst>
            </p:cNvPr>
            <p:cNvSpPr txBox="1">
              <a:spLocks/>
            </p:cNvSpPr>
            <p:nvPr/>
          </p:nvSpPr>
          <p:spPr>
            <a:xfrm rot="16200000">
              <a:off x="1372800" y="2011430"/>
              <a:ext cx="505805" cy="332432"/>
            </a:xfrm>
            <a:prstGeom prst="rect">
              <a:avLst/>
            </a:prstGeom>
          </p:spPr>
          <p:txBody>
            <a:bodyPr vert="horz" wrap="non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Calibri" panose="020F0502020204030204" pitchFamily="34" charset="0"/>
                  <a:ea typeface="+mn-ea"/>
                  <a:cs typeface="Arial" panose="020B0604020202020204" pitchFamily="34" charset="0"/>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Arial" panose="020B0604020202020204" pitchFamily="34" charset="0"/>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Arial" panose="020B0604020202020204" pitchFamily="34"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Arial" panose="020B0604020202020204" pitchFamily="34"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Delivery </a:t>
              </a:r>
              <a:br>
                <a:rPr lang="en-US" sz="1200" dirty="0"/>
              </a:br>
              <a:r>
                <a:rPr lang="en-US" sz="1200" dirty="0"/>
                <a:t>Models</a:t>
              </a:r>
            </a:p>
          </p:txBody>
        </p:sp>
        <p:sp>
          <p:nvSpPr>
            <p:cNvPr id="35" name="Text Placeholder 5">
              <a:extLst>
                <a:ext uri="{FF2B5EF4-FFF2-40B4-BE49-F238E27FC236}">
                  <a16:creationId xmlns:a16="http://schemas.microsoft.com/office/drawing/2014/main" id="{E3C8B45E-26A6-4760-AE62-79BC2393562D}"/>
                </a:ext>
              </a:extLst>
            </p:cNvPr>
            <p:cNvSpPr txBox="1">
              <a:spLocks/>
            </p:cNvSpPr>
            <p:nvPr/>
          </p:nvSpPr>
          <p:spPr>
            <a:xfrm rot="16200000">
              <a:off x="1351218" y="2926099"/>
              <a:ext cx="548975" cy="166216"/>
            </a:xfrm>
            <a:prstGeom prst="rect">
              <a:avLst/>
            </a:prstGeom>
          </p:spPr>
          <p:txBody>
            <a:bodyPr vert="horz" wrap="non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Calibri" panose="020F0502020204030204" pitchFamily="34" charset="0"/>
                  <a:ea typeface="+mn-ea"/>
                  <a:cs typeface="Arial" panose="020B0604020202020204" pitchFamily="34" charset="0"/>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Arial" panose="020B0604020202020204" pitchFamily="34" charset="0"/>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Arial" panose="020B0604020202020204" pitchFamily="34"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Arial" panose="020B0604020202020204" pitchFamily="34"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t>Overview</a:t>
              </a:r>
            </a:p>
          </p:txBody>
        </p:sp>
        <p:sp>
          <p:nvSpPr>
            <p:cNvPr id="36" name="Rectangle: Rounded Corners 35">
              <a:extLst>
                <a:ext uri="{FF2B5EF4-FFF2-40B4-BE49-F238E27FC236}">
                  <a16:creationId xmlns:a16="http://schemas.microsoft.com/office/drawing/2014/main" id="{26058732-7D8D-4974-B419-DBF3587C1806}"/>
                </a:ext>
              </a:extLst>
            </p:cNvPr>
            <p:cNvSpPr/>
            <p:nvPr/>
          </p:nvSpPr>
          <p:spPr>
            <a:xfrm>
              <a:off x="8249972" y="1960818"/>
              <a:ext cx="1941726" cy="466074"/>
            </a:xfrm>
            <a:prstGeom prst="roundRect">
              <a:avLst/>
            </a:prstGeom>
            <a:solidFill>
              <a:schemeClr val="accent1">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1400" b="1" i="1" dirty="0">
                  <a:solidFill>
                    <a:schemeClr val="bg1"/>
                  </a:solidFill>
                </a:rPr>
                <a:t>Managed Services </a:t>
              </a:r>
            </a:p>
          </p:txBody>
        </p:sp>
        <p:sp>
          <p:nvSpPr>
            <p:cNvPr id="37" name="Rectangle: Rounded Corners 36">
              <a:extLst>
                <a:ext uri="{FF2B5EF4-FFF2-40B4-BE49-F238E27FC236}">
                  <a16:creationId xmlns:a16="http://schemas.microsoft.com/office/drawing/2014/main" id="{9C1903F8-4F26-4F91-98BD-A1BAF72C0585}"/>
                </a:ext>
              </a:extLst>
            </p:cNvPr>
            <p:cNvSpPr/>
            <p:nvPr/>
          </p:nvSpPr>
          <p:spPr>
            <a:xfrm>
              <a:off x="6138612" y="1960818"/>
              <a:ext cx="1941726" cy="466074"/>
            </a:xfrm>
            <a:prstGeom prst="roundRect">
              <a:avLst/>
            </a:prstGeom>
            <a:solidFill>
              <a:schemeClr val="accent2">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1400" b="1" i="1" dirty="0">
                  <a:solidFill>
                    <a:schemeClr val="bg1"/>
                  </a:solidFill>
                </a:rPr>
                <a:t>Partial Outsourcing</a:t>
              </a:r>
            </a:p>
          </p:txBody>
        </p:sp>
        <p:sp>
          <p:nvSpPr>
            <p:cNvPr id="38" name="Rectangle: Rounded Corners 37">
              <a:extLst>
                <a:ext uri="{FF2B5EF4-FFF2-40B4-BE49-F238E27FC236}">
                  <a16:creationId xmlns:a16="http://schemas.microsoft.com/office/drawing/2014/main" id="{C71C6F4D-FD39-41A1-823D-4BE85AA6C550}"/>
                </a:ext>
              </a:extLst>
            </p:cNvPr>
            <p:cNvSpPr/>
            <p:nvPr/>
          </p:nvSpPr>
          <p:spPr>
            <a:xfrm>
              <a:off x="4027253" y="1960818"/>
              <a:ext cx="1941726" cy="466074"/>
            </a:xfrm>
            <a:prstGeom prst="roundRect">
              <a:avLst/>
            </a:prstGeom>
            <a:solidFill>
              <a:schemeClr val="tx2">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1400" b="1" i="1" dirty="0">
                  <a:solidFill>
                    <a:schemeClr val="tx1"/>
                  </a:solidFill>
                </a:rPr>
                <a:t>Staff Augmentation</a:t>
              </a:r>
            </a:p>
          </p:txBody>
        </p:sp>
        <p:sp>
          <p:nvSpPr>
            <p:cNvPr id="39" name="Rectangle: Rounded Corners 38">
              <a:extLst>
                <a:ext uri="{FF2B5EF4-FFF2-40B4-BE49-F238E27FC236}">
                  <a16:creationId xmlns:a16="http://schemas.microsoft.com/office/drawing/2014/main" id="{73DF8D2C-C9ED-4901-9386-980EFC9F8C34}"/>
                </a:ext>
              </a:extLst>
            </p:cNvPr>
            <p:cNvSpPr/>
            <p:nvPr/>
          </p:nvSpPr>
          <p:spPr>
            <a:xfrm>
              <a:off x="1915895" y="1960818"/>
              <a:ext cx="1941726" cy="466074"/>
            </a:xfrm>
            <a:prstGeom prst="round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1400" b="1" i="1" dirty="0">
                  <a:solidFill>
                    <a:schemeClr val="tx1"/>
                  </a:solidFill>
                </a:rPr>
                <a:t>In-house</a:t>
              </a:r>
            </a:p>
          </p:txBody>
        </p:sp>
        <p:sp>
          <p:nvSpPr>
            <p:cNvPr id="40" name="Rectangle: Rounded Corners 39">
              <a:extLst>
                <a:ext uri="{FF2B5EF4-FFF2-40B4-BE49-F238E27FC236}">
                  <a16:creationId xmlns:a16="http://schemas.microsoft.com/office/drawing/2014/main" id="{6EB0458C-8B51-4790-BB78-91438B5E8B9F}"/>
                </a:ext>
              </a:extLst>
            </p:cNvPr>
            <p:cNvSpPr/>
            <p:nvPr/>
          </p:nvSpPr>
          <p:spPr>
            <a:xfrm>
              <a:off x="1915895" y="2517479"/>
              <a:ext cx="1941726" cy="9834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solidFill>
                    <a:schemeClr val="tx1"/>
                  </a:solidFill>
                </a:rPr>
                <a:t>The end-to-end service is delivered by OXAGON</a:t>
              </a:r>
            </a:p>
          </p:txBody>
        </p:sp>
        <p:sp>
          <p:nvSpPr>
            <p:cNvPr id="41" name="Rectangle: Rounded Corners 40">
              <a:extLst>
                <a:ext uri="{FF2B5EF4-FFF2-40B4-BE49-F238E27FC236}">
                  <a16:creationId xmlns:a16="http://schemas.microsoft.com/office/drawing/2014/main" id="{687D888E-15AE-4CC6-8B3A-175968388E17}"/>
                </a:ext>
              </a:extLst>
            </p:cNvPr>
            <p:cNvSpPr/>
            <p:nvPr/>
          </p:nvSpPr>
          <p:spPr>
            <a:xfrm>
              <a:off x="4027253" y="2517479"/>
              <a:ext cx="1941726" cy="9834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solidFill>
                    <a:schemeClr val="tx1"/>
                  </a:solidFill>
                </a:rPr>
                <a:t>The service is delivered through temporary support (i.e., external skillset and/or manpower for a short duration supporting an internal permanent team)</a:t>
              </a:r>
            </a:p>
          </p:txBody>
        </p:sp>
        <p:sp>
          <p:nvSpPr>
            <p:cNvPr id="42" name="Rectangle: Rounded Corners 41">
              <a:extLst>
                <a:ext uri="{FF2B5EF4-FFF2-40B4-BE49-F238E27FC236}">
                  <a16:creationId xmlns:a16="http://schemas.microsoft.com/office/drawing/2014/main" id="{1ACC873E-0E15-4CB8-BBA1-96C495EDAB4B}"/>
                </a:ext>
              </a:extLst>
            </p:cNvPr>
            <p:cNvSpPr/>
            <p:nvPr/>
          </p:nvSpPr>
          <p:spPr>
            <a:xfrm>
              <a:off x="6138612" y="2517479"/>
              <a:ext cx="1941726" cy="9834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solidFill>
                    <a:schemeClr val="tx1"/>
                  </a:solidFill>
                </a:rPr>
                <a:t>The service delivery is shared between OXAGON and a third party who gains control of service delivery processes</a:t>
              </a:r>
            </a:p>
          </p:txBody>
        </p:sp>
        <p:sp>
          <p:nvSpPr>
            <p:cNvPr id="43" name="Rectangle: Rounded Corners 42">
              <a:extLst>
                <a:ext uri="{FF2B5EF4-FFF2-40B4-BE49-F238E27FC236}">
                  <a16:creationId xmlns:a16="http://schemas.microsoft.com/office/drawing/2014/main" id="{D5C5760D-A27A-46FD-BCAB-3AFE4C87E9C2}"/>
                </a:ext>
              </a:extLst>
            </p:cNvPr>
            <p:cNvSpPr/>
            <p:nvPr/>
          </p:nvSpPr>
          <p:spPr>
            <a:xfrm>
              <a:off x="8249971" y="2517479"/>
              <a:ext cx="1941726" cy="98345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i="1" dirty="0">
                  <a:solidFill>
                    <a:schemeClr val="tx1"/>
                  </a:solidFill>
                </a:rPr>
                <a:t>The end-to-end service is fully outsourced, allowing a third party to gain full control of the delivery of the service</a:t>
              </a:r>
            </a:p>
          </p:txBody>
        </p:sp>
        <p:sp>
          <p:nvSpPr>
            <p:cNvPr id="44" name="Arrow: Right 43">
              <a:extLst>
                <a:ext uri="{FF2B5EF4-FFF2-40B4-BE49-F238E27FC236}">
                  <a16:creationId xmlns:a16="http://schemas.microsoft.com/office/drawing/2014/main" id="{E36B2BA4-C048-4FF7-BCDB-FBC092CB6495}"/>
                </a:ext>
              </a:extLst>
            </p:cNvPr>
            <p:cNvSpPr/>
            <p:nvPr/>
          </p:nvSpPr>
          <p:spPr>
            <a:xfrm>
              <a:off x="1875532" y="3715727"/>
              <a:ext cx="8792468" cy="716351"/>
            </a:xfrm>
            <a:prstGeom prst="rightArrow">
              <a:avLst/>
            </a:prstGeom>
            <a:gradFill flip="none" rotWithShape="1">
              <a:gsLst>
                <a:gs pos="1000">
                  <a:srgbClr val="465E70"/>
                </a:gs>
                <a:gs pos="87000">
                  <a:srgbClr val="F2F2F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Rounded Corners 44">
              <a:extLst>
                <a:ext uri="{FF2B5EF4-FFF2-40B4-BE49-F238E27FC236}">
                  <a16:creationId xmlns:a16="http://schemas.microsoft.com/office/drawing/2014/main" id="{CFE55F31-2446-4F73-B996-AD13E8AB8DE4}"/>
                </a:ext>
              </a:extLst>
            </p:cNvPr>
            <p:cNvSpPr/>
            <p:nvPr/>
          </p:nvSpPr>
          <p:spPr>
            <a:xfrm>
              <a:off x="1908298" y="3789491"/>
              <a:ext cx="1956918" cy="333425"/>
            </a:xfrm>
            <a:prstGeom prst="roundRect">
              <a:avLst/>
            </a:prstGeom>
            <a:solidFill>
              <a:srgbClr val="465E7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1100" b="1" i="1" dirty="0">
                  <a:solidFill>
                    <a:schemeClr val="bg1"/>
                  </a:solidFill>
                </a:rPr>
                <a:t>Talent fully supplied and managed by OXAGON</a:t>
              </a:r>
            </a:p>
          </p:txBody>
        </p:sp>
        <p:sp>
          <p:nvSpPr>
            <p:cNvPr id="46" name="Rectangle: Rounded Corners 45">
              <a:extLst>
                <a:ext uri="{FF2B5EF4-FFF2-40B4-BE49-F238E27FC236}">
                  <a16:creationId xmlns:a16="http://schemas.microsoft.com/office/drawing/2014/main" id="{6598393C-4F77-4BEA-BE5F-B81EC0565466}"/>
                </a:ext>
              </a:extLst>
            </p:cNvPr>
            <p:cNvSpPr/>
            <p:nvPr/>
          </p:nvSpPr>
          <p:spPr>
            <a:xfrm>
              <a:off x="8242374" y="3789491"/>
              <a:ext cx="1956918" cy="333425"/>
            </a:xfrm>
            <a:prstGeom prst="round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1100" b="1" i="1" dirty="0">
                  <a:solidFill>
                    <a:schemeClr val="tx1"/>
                  </a:solidFill>
                </a:rPr>
                <a:t>Talent fully supplied and managed by service provider</a:t>
              </a:r>
            </a:p>
          </p:txBody>
        </p:sp>
        <p:sp>
          <p:nvSpPr>
            <p:cNvPr id="47" name="Text Placeholder 5">
              <a:extLst>
                <a:ext uri="{FF2B5EF4-FFF2-40B4-BE49-F238E27FC236}">
                  <a16:creationId xmlns:a16="http://schemas.microsoft.com/office/drawing/2014/main" id="{311B43EF-A451-40A9-A358-CA6C799E4091}"/>
                </a:ext>
              </a:extLst>
            </p:cNvPr>
            <p:cNvSpPr txBox="1">
              <a:spLocks/>
            </p:cNvSpPr>
            <p:nvPr/>
          </p:nvSpPr>
          <p:spPr>
            <a:xfrm>
              <a:off x="5172388" y="3989264"/>
              <a:ext cx="1881284" cy="169277"/>
            </a:xfrm>
            <a:prstGeom prst="rect">
              <a:avLst/>
            </a:prstGeom>
          </p:spPr>
          <p:txBody>
            <a:bodyPr vert="horz" wrap="squar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Calibri" panose="020F0502020204030204" pitchFamily="34" charset="0"/>
                  <a:ea typeface="+mn-ea"/>
                  <a:cs typeface="Arial" panose="020B0604020202020204" pitchFamily="34" charset="0"/>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Arial" panose="020B0604020202020204" pitchFamily="34" charset="0"/>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Arial" panose="020B0604020202020204" pitchFamily="34"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Arial" panose="020B0604020202020204" pitchFamily="34"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i="1" dirty="0"/>
                <a:t>Talent Supply (People)</a:t>
              </a:r>
            </a:p>
          </p:txBody>
        </p:sp>
        <p:sp>
          <p:nvSpPr>
            <p:cNvPr id="48" name="Arrow: Right 47">
              <a:extLst>
                <a:ext uri="{FF2B5EF4-FFF2-40B4-BE49-F238E27FC236}">
                  <a16:creationId xmlns:a16="http://schemas.microsoft.com/office/drawing/2014/main" id="{152AB6D8-E4E8-40EB-9A07-10E1AEBEC919}"/>
                </a:ext>
              </a:extLst>
            </p:cNvPr>
            <p:cNvSpPr/>
            <p:nvPr/>
          </p:nvSpPr>
          <p:spPr>
            <a:xfrm>
              <a:off x="1875532" y="4594207"/>
              <a:ext cx="8792468" cy="716351"/>
            </a:xfrm>
            <a:prstGeom prst="rightArrow">
              <a:avLst/>
            </a:prstGeom>
            <a:gradFill flip="none" rotWithShape="1">
              <a:gsLst>
                <a:gs pos="1000">
                  <a:srgbClr val="465E70"/>
                </a:gs>
                <a:gs pos="87000">
                  <a:srgbClr val="F2F2F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Rounded Corners 48">
              <a:extLst>
                <a:ext uri="{FF2B5EF4-FFF2-40B4-BE49-F238E27FC236}">
                  <a16:creationId xmlns:a16="http://schemas.microsoft.com/office/drawing/2014/main" id="{B0FA9086-B8E0-49C9-A208-8F69A30B34DF}"/>
                </a:ext>
              </a:extLst>
            </p:cNvPr>
            <p:cNvSpPr/>
            <p:nvPr/>
          </p:nvSpPr>
          <p:spPr>
            <a:xfrm>
              <a:off x="1908298" y="4646870"/>
              <a:ext cx="1956918" cy="333425"/>
            </a:xfrm>
            <a:prstGeom prst="roundRect">
              <a:avLst/>
            </a:prstGeom>
            <a:solidFill>
              <a:srgbClr val="465E7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1100" b="1" i="1" dirty="0">
                  <a:solidFill>
                    <a:schemeClr val="bg1"/>
                  </a:solidFill>
                </a:rPr>
                <a:t>Processes fully owned and managed by OXAGON</a:t>
              </a:r>
            </a:p>
          </p:txBody>
        </p:sp>
        <p:sp>
          <p:nvSpPr>
            <p:cNvPr id="50" name="Rectangle: Rounded Corners 49">
              <a:extLst>
                <a:ext uri="{FF2B5EF4-FFF2-40B4-BE49-F238E27FC236}">
                  <a16:creationId xmlns:a16="http://schemas.microsoft.com/office/drawing/2014/main" id="{5A032E9F-D132-498A-8863-95D91DB3F465}"/>
                </a:ext>
              </a:extLst>
            </p:cNvPr>
            <p:cNvSpPr/>
            <p:nvPr/>
          </p:nvSpPr>
          <p:spPr>
            <a:xfrm>
              <a:off x="8242374" y="4646870"/>
              <a:ext cx="1956918" cy="333425"/>
            </a:xfrm>
            <a:prstGeom prst="round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1100" b="1" i="1" dirty="0">
                  <a:solidFill>
                    <a:schemeClr val="tx1"/>
                  </a:solidFill>
                </a:rPr>
                <a:t>Processes fully owned and managed by service provider</a:t>
              </a:r>
            </a:p>
          </p:txBody>
        </p:sp>
        <p:sp>
          <p:nvSpPr>
            <p:cNvPr id="51" name="Text Placeholder 5">
              <a:extLst>
                <a:ext uri="{FF2B5EF4-FFF2-40B4-BE49-F238E27FC236}">
                  <a16:creationId xmlns:a16="http://schemas.microsoft.com/office/drawing/2014/main" id="{D6B32D91-0AF1-43F2-9344-5551D320B20F}"/>
                </a:ext>
              </a:extLst>
            </p:cNvPr>
            <p:cNvSpPr txBox="1">
              <a:spLocks/>
            </p:cNvSpPr>
            <p:nvPr/>
          </p:nvSpPr>
          <p:spPr>
            <a:xfrm>
              <a:off x="5083902" y="4867744"/>
              <a:ext cx="2058257" cy="169277"/>
            </a:xfrm>
            <a:prstGeom prst="rect">
              <a:avLst/>
            </a:prstGeom>
          </p:spPr>
          <p:txBody>
            <a:bodyPr vert="horz" wrap="non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Calibri" panose="020F0502020204030204" pitchFamily="34" charset="0"/>
                  <a:ea typeface="+mn-ea"/>
                  <a:cs typeface="Arial" panose="020B0604020202020204" pitchFamily="34" charset="0"/>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Arial" panose="020B0604020202020204" pitchFamily="34" charset="0"/>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Arial" panose="020B0604020202020204" pitchFamily="34"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Arial" panose="020B0604020202020204" pitchFamily="34"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i="1" dirty="0"/>
                <a:t>Process Ownership &amp; Management</a:t>
              </a:r>
            </a:p>
          </p:txBody>
        </p:sp>
        <p:sp>
          <p:nvSpPr>
            <p:cNvPr id="52" name="Arrow: Right 51">
              <a:extLst>
                <a:ext uri="{FF2B5EF4-FFF2-40B4-BE49-F238E27FC236}">
                  <a16:creationId xmlns:a16="http://schemas.microsoft.com/office/drawing/2014/main" id="{A299CC3E-2CAF-4279-92B0-C2F977672020}"/>
                </a:ext>
              </a:extLst>
            </p:cNvPr>
            <p:cNvSpPr/>
            <p:nvPr/>
          </p:nvSpPr>
          <p:spPr>
            <a:xfrm>
              <a:off x="1875532" y="5478512"/>
              <a:ext cx="8792468" cy="716351"/>
            </a:xfrm>
            <a:prstGeom prst="rightArrow">
              <a:avLst/>
            </a:prstGeom>
            <a:gradFill flip="none" rotWithShape="1">
              <a:gsLst>
                <a:gs pos="1000">
                  <a:srgbClr val="465E70"/>
                </a:gs>
                <a:gs pos="87000">
                  <a:srgbClr val="F2F2F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Rounded Corners 52">
              <a:extLst>
                <a:ext uri="{FF2B5EF4-FFF2-40B4-BE49-F238E27FC236}">
                  <a16:creationId xmlns:a16="http://schemas.microsoft.com/office/drawing/2014/main" id="{A7749C87-481D-4C4B-86B2-B7369DFAE78E}"/>
                </a:ext>
              </a:extLst>
            </p:cNvPr>
            <p:cNvSpPr/>
            <p:nvPr/>
          </p:nvSpPr>
          <p:spPr>
            <a:xfrm>
              <a:off x="1908298" y="5525350"/>
              <a:ext cx="1956918" cy="333425"/>
            </a:xfrm>
            <a:prstGeom prst="roundRect">
              <a:avLst/>
            </a:prstGeom>
            <a:solidFill>
              <a:srgbClr val="465E7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1100" b="1" i="1" dirty="0">
                  <a:solidFill>
                    <a:schemeClr val="bg1"/>
                  </a:solidFill>
                </a:rPr>
                <a:t>Technology fully managed by OXAGON</a:t>
              </a:r>
            </a:p>
          </p:txBody>
        </p:sp>
        <p:sp>
          <p:nvSpPr>
            <p:cNvPr id="54" name="Rectangle: Rounded Corners 53">
              <a:extLst>
                <a:ext uri="{FF2B5EF4-FFF2-40B4-BE49-F238E27FC236}">
                  <a16:creationId xmlns:a16="http://schemas.microsoft.com/office/drawing/2014/main" id="{9FD85429-7F59-460B-800E-DDFD326ED96A}"/>
                </a:ext>
              </a:extLst>
            </p:cNvPr>
            <p:cNvSpPr/>
            <p:nvPr/>
          </p:nvSpPr>
          <p:spPr>
            <a:xfrm>
              <a:off x="8242374" y="5525350"/>
              <a:ext cx="1956918" cy="333425"/>
            </a:xfrm>
            <a:prstGeom prst="roundRect">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sz="1100" b="1" i="1" dirty="0">
                  <a:solidFill>
                    <a:schemeClr val="tx1"/>
                  </a:solidFill>
                </a:rPr>
                <a:t>Technology fully managed by service provider</a:t>
              </a:r>
            </a:p>
          </p:txBody>
        </p:sp>
        <p:sp>
          <p:nvSpPr>
            <p:cNvPr id="55" name="Text Placeholder 5">
              <a:extLst>
                <a:ext uri="{FF2B5EF4-FFF2-40B4-BE49-F238E27FC236}">
                  <a16:creationId xmlns:a16="http://schemas.microsoft.com/office/drawing/2014/main" id="{C72DA215-1AD7-4FEE-825D-F3AA1369D306}"/>
                </a:ext>
              </a:extLst>
            </p:cNvPr>
            <p:cNvSpPr txBox="1">
              <a:spLocks/>
            </p:cNvSpPr>
            <p:nvPr/>
          </p:nvSpPr>
          <p:spPr>
            <a:xfrm>
              <a:off x="5366834" y="5752049"/>
              <a:ext cx="1492396" cy="169277"/>
            </a:xfrm>
            <a:prstGeom prst="rect">
              <a:avLst/>
            </a:prstGeom>
          </p:spPr>
          <p:txBody>
            <a:bodyPr vert="horz" wrap="non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Calibri" panose="020F0502020204030204" pitchFamily="34" charset="0"/>
                  <a:ea typeface="+mn-ea"/>
                  <a:cs typeface="Arial" panose="020B0604020202020204" pitchFamily="34" charset="0"/>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Arial" panose="020B0604020202020204" pitchFamily="34" charset="0"/>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Arial" panose="020B0604020202020204" pitchFamily="34"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Arial" panose="020B0604020202020204" pitchFamily="34"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i="1" dirty="0"/>
                <a:t>Technology Management</a:t>
              </a:r>
            </a:p>
          </p:txBody>
        </p:sp>
      </p:grpSp>
      <p:sp>
        <p:nvSpPr>
          <p:cNvPr id="93" name="STAMP">
            <a:extLst>
              <a:ext uri="{FF2B5EF4-FFF2-40B4-BE49-F238E27FC236}">
                <a16:creationId xmlns:a16="http://schemas.microsoft.com/office/drawing/2014/main" id="{82878C2F-2CA9-4C7B-A665-38A9D7115366}"/>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algn="ctr">
              <a:defRPr/>
            </a:pPr>
            <a:r>
              <a:rPr lang="en-US" sz="1200" b="1" dirty="0">
                <a:solidFill>
                  <a:srgbClr val="000000"/>
                </a:solidFill>
                <a:latin typeface="Calibri" panose="020F0502020204030204" pitchFamily="34" charset="0"/>
              </a:rPr>
              <a:t>ILLUSTRATIVE</a:t>
            </a:r>
          </a:p>
        </p:txBody>
      </p:sp>
      <p:sp>
        <p:nvSpPr>
          <p:cNvPr id="94" name="Footer Placeholder 2">
            <a:extLst>
              <a:ext uri="{FF2B5EF4-FFF2-40B4-BE49-F238E27FC236}">
                <a16:creationId xmlns:a16="http://schemas.microsoft.com/office/drawing/2014/main" id="{1298F48F-5BF2-43DF-9D4D-39C528BA94F4}"/>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56" name="Group 55">
            <a:extLst>
              <a:ext uri="{FF2B5EF4-FFF2-40B4-BE49-F238E27FC236}">
                <a16:creationId xmlns:a16="http://schemas.microsoft.com/office/drawing/2014/main" id="{AD3AB1C3-B149-4F2E-8A84-683EB82C5B2F}"/>
              </a:ext>
            </a:extLst>
          </p:cNvPr>
          <p:cNvGrpSpPr/>
          <p:nvPr/>
        </p:nvGrpSpPr>
        <p:grpSpPr>
          <a:xfrm>
            <a:off x="1606848" y="44165"/>
            <a:ext cx="6599473" cy="276999"/>
            <a:chOff x="1606848" y="44165"/>
            <a:chExt cx="6599473" cy="276999"/>
          </a:xfrm>
        </p:grpSpPr>
        <p:sp>
          <p:nvSpPr>
            <p:cNvPr id="57" name="Rectangle: Rounded Corners 56">
              <a:extLst>
                <a:ext uri="{FF2B5EF4-FFF2-40B4-BE49-F238E27FC236}">
                  <a16:creationId xmlns:a16="http://schemas.microsoft.com/office/drawing/2014/main" id="{92F59E7D-0EF3-4CD3-8791-7844BF781F31}"/>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1.6</a:t>
              </a:r>
            </a:p>
          </p:txBody>
        </p:sp>
        <p:sp>
          <p:nvSpPr>
            <p:cNvPr id="58" name="TextBox 57">
              <a:extLst>
                <a:ext uri="{FF2B5EF4-FFF2-40B4-BE49-F238E27FC236}">
                  <a16:creationId xmlns:a16="http://schemas.microsoft.com/office/drawing/2014/main" id="{F76AF035-C589-4754-BB66-B303B2E42686}"/>
                </a:ext>
              </a:extLst>
            </p:cNvPr>
            <p:cNvSpPr txBox="1"/>
            <p:nvPr/>
          </p:nvSpPr>
          <p:spPr>
            <a:xfrm>
              <a:off x="1939454" y="44165"/>
              <a:ext cx="6266867" cy="276999"/>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en-US" sz="1200" b="1" dirty="0">
                  <a:solidFill>
                    <a:srgbClr val="000000"/>
                  </a:solidFill>
                  <a:latin typeface="Calibri" panose="020F0502020204030204"/>
                </a:rPr>
                <a:t>Design OXAGON’s Cybersecurity Services and Delivery Model </a:t>
              </a:r>
            </a:p>
          </p:txBody>
        </p:sp>
      </p:grpSp>
      <p:sp>
        <p:nvSpPr>
          <p:cNvPr id="73" name="Rectangle 72">
            <a:extLst>
              <a:ext uri="{FF2B5EF4-FFF2-40B4-BE49-F238E27FC236}">
                <a16:creationId xmlns:a16="http://schemas.microsoft.com/office/drawing/2014/main" id="{8398BDDD-289E-4107-8A37-E482E0E314FD}"/>
              </a:ext>
            </a:extLst>
          </p:cNvPr>
          <p:cNvSpPr/>
          <p:nvPr/>
        </p:nvSpPr>
        <p:spPr bwMode="auto">
          <a:xfrm>
            <a:off x="1015174" y="68586"/>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F852D367-7304-4083-9D95-4674E82DCE9C}"/>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5" name="Rectangle 74">
            <a:extLst>
              <a:ext uri="{FF2B5EF4-FFF2-40B4-BE49-F238E27FC236}">
                <a16:creationId xmlns:a16="http://schemas.microsoft.com/office/drawing/2014/main" id="{6507E697-3C23-4B62-AA69-35169E55B7DD}"/>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6" name="Rectangle 75">
            <a:extLst>
              <a:ext uri="{FF2B5EF4-FFF2-40B4-BE49-F238E27FC236}">
                <a16:creationId xmlns:a16="http://schemas.microsoft.com/office/drawing/2014/main" id="{5A580BA2-EA34-4AAC-9E2E-929B71CDA6FC}"/>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46476C0C-F38F-4385-B2F2-0C88D8509CC2}"/>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8" name="Rectangle 77">
            <a:extLst>
              <a:ext uri="{FF2B5EF4-FFF2-40B4-BE49-F238E27FC236}">
                <a16:creationId xmlns:a16="http://schemas.microsoft.com/office/drawing/2014/main" id="{A4539027-F321-4528-907E-94CC075E29D1}"/>
              </a:ext>
            </a:extLst>
          </p:cNvPr>
          <p:cNvSpPr/>
          <p:nvPr/>
        </p:nvSpPr>
        <p:spPr bwMode="auto">
          <a:xfrm>
            <a:off x="1118756" y="68607"/>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9" name="Rectangle 78">
            <a:extLst>
              <a:ext uri="{FF2B5EF4-FFF2-40B4-BE49-F238E27FC236}">
                <a16:creationId xmlns:a16="http://schemas.microsoft.com/office/drawing/2014/main" id="{5E9581CB-6CA9-4B87-A8E8-FE36FF44D384}"/>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0" name="Rectangle 79">
            <a:extLst>
              <a:ext uri="{FF2B5EF4-FFF2-40B4-BE49-F238E27FC236}">
                <a16:creationId xmlns:a16="http://schemas.microsoft.com/office/drawing/2014/main" id="{0212CE80-E2DF-4DAC-A079-A11FB5FB33FE}"/>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81" name="Rectangle 80">
            <a:extLst>
              <a:ext uri="{FF2B5EF4-FFF2-40B4-BE49-F238E27FC236}">
                <a16:creationId xmlns:a16="http://schemas.microsoft.com/office/drawing/2014/main" id="{DC57AD1E-F07F-4B97-BAE4-9557EED1CB31}"/>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2" name="Rectangle 81">
            <a:extLst>
              <a:ext uri="{FF2B5EF4-FFF2-40B4-BE49-F238E27FC236}">
                <a16:creationId xmlns:a16="http://schemas.microsoft.com/office/drawing/2014/main" id="{27ADEDC2-1162-4D24-B9BE-AAE56AFDD20C}"/>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83" name="Rectangle 82">
            <a:extLst>
              <a:ext uri="{FF2B5EF4-FFF2-40B4-BE49-F238E27FC236}">
                <a16:creationId xmlns:a16="http://schemas.microsoft.com/office/drawing/2014/main" id="{DA51EA97-2E27-4C79-B99B-F6094220E987}"/>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4" name="Rectangle 83">
            <a:extLst>
              <a:ext uri="{FF2B5EF4-FFF2-40B4-BE49-F238E27FC236}">
                <a16:creationId xmlns:a16="http://schemas.microsoft.com/office/drawing/2014/main" id="{01769352-99C0-4DCE-9688-FEE549EFFF49}"/>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5" name="Rectangle 84">
            <a:extLst>
              <a:ext uri="{FF2B5EF4-FFF2-40B4-BE49-F238E27FC236}">
                <a16:creationId xmlns:a16="http://schemas.microsoft.com/office/drawing/2014/main" id="{82E00B7E-BB23-49AC-A5DF-8A1F67FFB1D8}"/>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6" name="Rectangle 85">
            <a:extLst>
              <a:ext uri="{FF2B5EF4-FFF2-40B4-BE49-F238E27FC236}">
                <a16:creationId xmlns:a16="http://schemas.microsoft.com/office/drawing/2014/main" id="{DF32FF62-1126-4F8E-83DF-5EA6A31C64E4}"/>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87" name="Rectangle 86">
            <a:extLst>
              <a:ext uri="{FF2B5EF4-FFF2-40B4-BE49-F238E27FC236}">
                <a16:creationId xmlns:a16="http://schemas.microsoft.com/office/drawing/2014/main" id="{8B4BF31E-C235-4F79-AD06-5940969827CB}"/>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2675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1877281968"/>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1.7, we will define OXAGON’s cybersecurity organizational and governance model, in addition to detailing the cybersecurity processes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2780704" y="1112624"/>
            <a:ext cx="6630598" cy="215444"/>
          </a:xfrm>
        </p:spPr>
        <p:txBody>
          <a:bodyPr/>
          <a:lstStyle/>
          <a:p>
            <a:r>
              <a:rPr lang="en-US" dirty="0"/>
              <a:t>Step 1.7: Design OXAGON’s Cybersecurity Organization, Governance, and Processes (1/2) </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1828"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0" lvl="1">
              <a:spcBef>
                <a:spcPts val="600"/>
              </a:spcBef>
              <a:buClr>
                <a:srgbClr val="243646"/>
              </a:buClr>
              <a:defRPr/>
            </a:pPr>
            <a:r>
              <a:rPr lang="en-US" sz="1200" b="1" i="1" dirty="0">
                <a:solidFill>
                  <a:srgbClr val="000000"/>
                </a:solidFill>
                <a:latin typeface="Calibri" panose="020F0502020204030204"/>
                <a:cs typeface="Arial" pitchFamily="34" charset="0"/>
              </a:rPr>
              <a:t>Design OXAGON’s Cybersecurity Organization </a:t>
            </a:r>
          </a:p>
          <a:p>
            <a:pPr marL="158265" marR="0" lvl="1" indent="-158265"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Identify the </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OXAGON</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 cybersecurity organizational functions based on the identified services and capabilities</a:t>
            </a:r>
          </a:p>
          <a:p>
            <a:pPr marL="158265" marR="0" lvl="1" indent="-158265"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Develop options for the OXAGON’s Cybersecurity Organizational Model, and align with OXAGON stakeholders on the most suitable organizational structure</a:t>
            </a:r>
          </a:p>
          <a:p>
            <a:pPr marL="158265" marR="0" lvl="1" indent="-158265"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Define the organization structure based on identified requirements in alignment with OXAGON stakeholders</a:t>
            </a:r>
          </a:p>
          <a:p>
            <a:pPr marL="158265" marR="0" lvl="1" indent="-158265"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Identify the required Cybersecurity roles and detail their responsibilities</a:t>
            </a:r>
          </a:p>
          <a:p>
            <a:pPr marL="158265" marR="0" lvl="1" indent="-158265"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Assess manpower workload and frequency to estimate full time employees (FTEs) required for </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OXAGON</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 Cybersecurity Organization</a:t>
            </a:r>
          </a:p>
          <a:p>
            <a:pPr marL="158265" marR="0" lvl="1" indent="-158265"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Align with OXAGON stakeholders on the cybersecurity organization structure, roles, and responsibilities and complete updates based on derived recommendations</a:t>
            </a:r>
          </a:p>
          <a:p>
            <a:pPr marL="0" lvl="1">
              <a:spcBef>
                <a:spcPts val="600"/>
              </a:spcBef>
              <a:buClr>
                <a:srgbClr val="243646"/>
              </a:buClr>
              <a:defRPr/>
            </a:pPr>
            <a:r>
              <a:rPr lang="en-US" sz="1200" b="1" i="1" dirty="0">
                <a:solidFill>
                  <a:srgbClr val="000000"/>
                </a:solidFill>
                <a:latin typeface="Calibri" panose="020F0502020204030204"/>
                <a:cs typeface="Arial" pitchFamily="34" charset="0"/>
              </a:rPr>
              <a:t>Define OXAGON’s Cybersecurity Governance</a:t>
            </a:r>
          </a:p>
          <a:p>
            <a:pPr marL="177800" marR="0" lvl="1" indent="-177800"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Identify the governing bodies required to govern OXAGON’s cybersecurity activities</a:t>
            </a:r>
          </a:p>
          <a:p>
            <a:pPr marL="177800" marR="0" lvl="1" indent="-177800"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charters for new governing bodies involved in OXAGON’s cybersecurity activities, specifying their composition, responsibilities, and rules of engagement</a:t>
            </a:r>
          </a:p>
          <a:p>
            <a:pPr marL="177800" marR="0" lvl="1" indent="-177800"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Draft an interaction model articulating how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OXAGON</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 Cybersecurity CISO will interact with:</a:t>
            </a:r>
          </a:p>
          <a:p>
            <a:pPr marL="635000" lvl="2" indent="-177800">
              <a:buClr>
                <a:srgbClr val="243646"/>
              </a:buClr>
              <a:buFont typeface="Wingdings" panose="05000000000000000000" pitchFamily="2" charset="2"/>
              <a:buChar char="§"/>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The NEOM CISO office, and </a:t>
            </a:r>
            <a:r>
              <a:rPr lang="en-US" sz="1200" dirty="0">
                <a:solidFill>
                  <a:srgbClr val="000000"/>
                </a:solidFill>
                <a:latin typeface="Calibri" panose="020F0502020204030204"/>
                <a:cs typeface="Arial" pitchFamily="34" charset="0"/>
              </a:rPr>
              <a:t>particularly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how critical security risks will be reported to Cybersecurity Steering Committee (CSSC)</a:t>
            </a:r>
            <a:endParaRPr lang="en-US" sz="1200" noProof="0" dirty="0">
              <a:solidFill>
                <a:srgbClr val="000000"/>
              </a:solidFill>
              <a:latin typeface="Calibri" panose="020F0502020204030204"/>
              <a:cs typeface="Arial" pitchFamily="34" charset="0"/>
            </a:endParaRPr>
          </a:p>
          <a:p>
            <a:pPr marL="635000" lvl="2" indent="-177800">
              <a:buClr>
                <a:srgbClr val="243646"/>
              </a:buClr>
              <a:buFont typeface="Wingdings" panose="05000000000000000000" pitchFamily="2" charset="2"/>
              <a:buChar char="§"/>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OXAGON internal stakeholders (e.g.,</a:t>
            </a:r>
            <a:r>
              <a:rPr lang="en-US" sz="1200" dirty="0">
                <a:solidFill>
                  <a:srgbClr val="000000"/>
                </a:solidFill>
                <a:latin typeface="Calibri" panose="020F0502020204030204"/>
                <a:cs typeface="Arial" pitchFamily="34" charset="0"/>
              </a:rPr>
              <a:t> prospective OXAGON Cybersecurity department)</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 and particularly how the different </a:t>
            </a:r>
            <a:r>
              <a:rPr lang="en-US" sz="1200" dirty="0">
                <a:solidFill>
                  <a:srgbClr val="000000"/>
                </a:solidFill>
                <a:latin typeface="Calibri" panose="020F0502020204030204"/>
                <a:cs typeface="Arial" pitchFamily="34" charset="0"/>
              </a:rPr>
              <a:t>risk owners within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OXAGON’s departments will escalate </a:t>
            </a:r>
            <a:r>
              <a:rPr lang="en-US" sz="1200" dirty="0">
                <a:solidFill>
                  <a:srgbClr val="000000"/>
                </a:solidFill>
                <a:latin typeface="Calibri" panose="020F0502020204030204"/>
                <a:cs typeface="Arial" pitchFamily="34" charset="0"/>
              </a:rPr>
              <a:t>critical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risks</a:t>
            </a:r>
            <a:r>
              <a:rPr kumimoji="0" lang="en-US" sz="1200" b="0" i="0" u="none" strike="noStrike" kern="1200" cap="none" spc="0" normalizeH="0" baseline="0" noProof="0" dirty="0">
                <a:ln>
                  <a:noFill/>
                </a:ln>
                <a:solidFill>
                  <a:srgbClr val="000000"/>
                </a:solidFill>
                <a:effectLst/>
                <a:highlight>
                  <a:srgbClr val="FFFF00"/>
                </a:highlight>
                <a:uLnTx/>
                <a:uFillTx/>
                <a:latin typeface="Calibri" panose="020F0502020204030204"/>
                <a:ea typeface="+mn-ea"/>
                <a:cs typeface="Arial" pitchFamily="34" charset="0"/>
              </a:rPr>
              <a:t> </a:t>
            </a:r>
          </a:p>
          <a:p>
            <a:pPr marL="635000" lvl="2" indent="-177800">
              <a:buClr>
                <a:srgbClr val="243646"/>
              </a:buClr>
              <a:buFont typeface="Wingdings" panose="05000000000000000000" pitchFamily="2" charset="2"/>
              <a:buChar char="§"/>
              <a:defRPr/>
            </a:pPr>
            <a:r>
              <a:rPr lang="en-US" sz="1200" dirty="0">
                <a:solidFill>
                  <a:srgbClr val="000000"/>
                </a:solidFill>
                <a:latin typeface="Calibri" panose="020F0502020204030204"/>
                <a:cs typeface="Arial" pitchFamily="34" charset="0"/>
              </a:rPr>
              <a:t>Various business units (e.g., manufacturing, supply chain, etc.), and particularly how the units will report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critical security risks to OXAGON CISO</a:t>
            </a:r>
            <a:endParaRPr lang="en-US" sz="1200" noProof="0" dirty="0">
              <a:solidFill>
                <a:srgbClr val="000000"/>
              </a:solidFill>
              <a:latin typeface="Calibri" panose="020F0502020204030204"/>
              <a:cs typeface="Arial" pitchFamily="34" charset="0"/>
            </a:endParaRPr>
          </a:p>
          <a:p>
            <a:pPr marL="177800" lvl="1" indent="-177800">
              <a:buClr>
                <a:srgbClr val="243646"/>
              </a:buClr>
              <a:buFont typeface="Wingdings" panose="05000000000000000000" pitchFamily="2" charset="2"/>
              <a:buChar char="§"/>
              <a:defRPr/>
            </a:pPr>
            <a:r>
              <a:rPr lang="en-US" sz="1200" dirty="0">
                <a:solidFill>
                  <a:srgbClr val="000000"/>
                </a:solidFill>
                <a:latin typeface="Calibri" panose="020F0502020204030204"/>
                <a:cs typeface="Arial" pitchFamily="34" charset="0"/>
              </a:rPr>
              <a:t>Identify needed </a:t>
            </a: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Arial" pitchFamily="34" charset="0"/>
              </a:rPr>
              <a:t>governing bodies, along with their mandates and required frequency of meetings, to ensure mitigation of critical security risks </a:t>
            </a:r>
          </a:p>
        </p:txBody>
      </p:sp>
      <p:grpSp>
        <p:nvGrpSpPr>
          <p:cNvPr id="3" name="Group 2">
            <a:extLst>
              <a:ext uri="{FF2B5EF4-FFF2-40B4-BE49-F238E27FC236}">
                <a16:creationId xmlns:a16="http://schemas.microsoft.com/office/drawing/2014/main" id="{36328AA9-E3BD-484E-B7BE-29388D2E7CBA}"/>
              </a:ext>
            </a:extLst>
          </p:cNvPr>
          <p:cNvGrpSpPr/>
          <p:nvPr/>
        </p:nvGrpSpPr>
        <p:grpSpPr>
          <a:xfrm>
            <a:off x="9386636" y="3956896"/>
            <a:ext cx="2137935" cy="2342901"/>
            <a:chOff x="9386637" y="1503189"/>
            <a:chExt cx="2137935" cy="2342901"/>
          </a:xfrm>
        </p:grpSpPr>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 Organization, Governance, and Processes </a:t>
              </a:r>
            </a:p>
          </p:txBody>
        </p:sp>
      </p:grpSp>
      <p:grpSp>
        <p:nvGrpSpPr>
          <p:cNvPr id="13" name="Group 12">
            <a:extLst>
              <a:ext uri="{FF2B5EF4-FFF2-40B4-BE49-F238E27FC236}">
                <a16:creationId xmlns:a16="http://schemas.microsoft.com/office/drawing/2014/main" id="{2D4FBF4C-5675-4053-B68A-95D53246533D}"/>
              </a:ext>
            </a:extLst>
          </p:cNvPr>
          <p:cNvGrpSpPr/>
          <p:nvPr/>
        </p:nvGrpSpPr>
        <p:grpSpPr>
          <a:xfrm>
            <a:off x="9386636" y="1503189"/>
            <a:ext cx="2137936" cy="2342901"/>
            <a:chOff x="9386636" y="1503189"/>
            <a:chExt cx="2137936" cy="2342901"/>
          </a:xfrm>
        </p:grpSpPr>
        <p:sp>
          <p:nvSpPr>
            <p:cNvPr id="14" name="Rectangle 13">
              <a:extLst>
                <a:ext uri="{FF2B5EF4-FFF2-40B4-BE49-F238E27FC236}">
                  <a16:creationId xmlns:a16="http://schemas.microsoft.com/office/drawing/2014/main" id="{EF80C7FB-27B0-4216-A231-9EF2D89EF59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5" name="Rectangle 14">
              <a:extLst>
                <a:ext uri="{FF2B5EF4-FFF2-40B4-BE49-F238E27FC236}">
                  <a16:creationId xmlns:a16="http://schemas.microsoft.com/office/drawing/2014/main" id="{E0901532-EA4F-4B73-8886-80B908EDCEA7}"/>
                </a:ext>
              </a:extLst>
            </p:cNvPr>
            <p:cNvSpPr>
              <a:spLocks noChangeArrowheads="1"/>
            </p:cNvSpPr>
            <p:nvPr/>
          </p:nvSpPr>
          <p:spPr bwMode="gray">
            <a:xfrm>
              <a:off x="9386636"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Cybersecurity Services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OXAGON Stakeholders’ Aspirations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C</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ybersecurity Requirements</a:t>
              </a:r>
            </a:p>
          </p:txBody>
        </p:sp>
      </p:grpSp>
      <p:sp>
        <p:nvSpPr>
          <p:cNvPr id="47" name="Rectangle: Rounded Corners 46">
            <a:extLst>
              <a:ext uri="{FF2B5EF4-FFF2-40B4-BE49-F238E27FC236}">
                <a16:creationId xmlns:a16="http://schemas.microsoft.com/office/drawing/2014/main" id="{4EAF7C87-F513-4DE8-AA3F-A75A89114559}"/>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1.7</a:t>
            </a:r>
          </a:p>
        </p:txBody>
      </p:sp>
      <p:sp>
        <p:nvSpPr>
          <p:cNvPr id="48" name="TextBox 47">
            <a:extLst>
              <a:ext uri="{FF2B5EF4-FFF2-40B4-BE49-F238E27FC236}">
                <a16:creationId xmlns:a16="http://schemas.microsoft.com/office/drawing/2014/main" id="{B48536F4-7F60-4802-A8C5-98A19BBFD993}"/>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Design OXAGON’s Cybersecurity Target Organization, Governance, and Processes</a:t>
            </a:r>
          </a:p>
        </p:txBody>
      </p:sp>
      <p:sp>
        <p:nvSpPr>
          <p:cNvPr id="35" name="Rectangle 34">
            <a:extLst>
              <a:ext uri="{FF2B5EF4-FFF2-40B4-BE49-F238E27FC236}">
                <a16:creationId xmlns:a16="http://schemas.microsoft.com/office/drawing/2014/main" id="{154640F1-BAE7-4CDA-8E4E-A6D2C7FBF839}"/>
              </a:ext>
            </a:extLst>
          </p:cNvPr>
          <p:cNvSpPr/>
          <p:nvPr/>
        </p:nvSpPr>
        <p:spPr bwMode="auto">
          <a:xfrm>
            <a:off x="1118756" y="68607"/>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64E0779-BA1D-4728-B25C-75237DB32FA8}"/>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7" name="Rectangle 36">
            <a:extLst>
              <a:ext uri="{FF2B5EF4-FFF2-40B4-BE49-F238E27FC236}">
                <a16:creationId xmlns:a16="http://schemas.microsoft.com/office/drawing/2014/main" id="{C1FF92CF-CC0A-4540-9E28-613F2105C7A0}"/>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4F5605DB-F1C9-472F-8BB0-F6DF0A667C78}"/>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B5039DD-EDC1-4F6D-805C-70A85D28744C}"/>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0" name="Rectangle 39">
            <a:extLst>
              <a:ext uri="{FF2B5EF4-FFF2-40B4-BE49-F238E27FC236}">
                <a16:creationId xmlns:a16="http://schemas.microsoft.com/office/drawing/2014/main" id="{902F64E9-CA8A-4D4B-B53E-684805909F60}"/>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DC5F5297-22DA-47F0-A35D-12173C73DE87}"/>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CD3DF753-391C-4C3D-B308-55726E5E4C90}"/>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58273454-E862-4BAD-A52F-268E30BC30BE}"/>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4" name="Rectangle 43">
            <a:extLst>
              <a:ext uri="{FF2B5EF4-FFF2-40B4-BE49-F238E27FC236}">
                <a16:creationId xmlns:a16="http://schemas.microsoft.com/office/drawing/2014/main" id="{37B80437-5215-4D27-B515-E04E8C4160D2}"/>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205C431E-A5A8-4D24-BCB7-119C78E8363A}"/>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6" name="Rectangle 45">
            <a:extLst>
              <a:ext uri="{FF2B5EF4-FFF2-40B4-BE49-F238E27FC236}">
                <a16:creationId xmlns:a16="http://schemas.microsoft.com/office/drawing/2014/main" id="{6E428EB9-8DEA-410C-9D44-B3F47A191904}"/>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9" name="Rectangle 48">
            <a:extLst>
              <a:ext uri="{FF2B5EF4-FFF2-40B4-BE49-F238E27FC236}">
                <a16:creationId xmlns:a16="http://schemas.microsoft.com/office/drawing/2014/main" id="{1049FC8C-B943-4E5B-8F0E-121D4D5EF189}"/>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3956D6A2-9282-4746-9A22-B988098DDB56}"/>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1" name="Rectangle 50">
            <a:extLst>
              <a:ext uri="{FF2B5EF4-FFF2-40B4-BE49-F238E27FC236}">
                <a16:creationId xmlns:a16="http://schemas.microsoft.com/office/drawing/2014/main" id="{AC99AA6F-98C2-468B-A259-A0B7F9C539DE}"/>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8280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3295792360"/>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1.7, we will define OXAGON’s cybersecurity organizational and governance model, in addition to detailing the cybersecurity processes (cont’d)</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2800742" y="1112624"/>
            <a:ext cx="6590523" cy="215444"/>
          </a:xfrm>
        </p:spPr>
        <p:txBody>
          <a:bodyPr/>
          <a:lstStyle/>
          <a:p>
            <a:r>
              <a:rPr lang="en-US" dirty="0"/>
              <a:t>Step 1.7: Design OXAGON’s Cybersecurity Organization, Governance, and Processes (2/2) </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1828"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177800" marR="0" lvl="1" indent="-177800"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overarching governance structure and key decision rights, through detailing a RACI framework covering the key identified decisions to define the responsible, accountable, consulted and informed parties, to align internal and external stakeholders and associated roles</a:t>
            </a:r>
          </a:p>
          <a:p>
            <a:pPr marL="177800" marR="0" lvl="1" indent="-177800"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Socialize the cybersecurity governance with relevant OXAGON stakeholders and make required updates based on feedback received</a:t>
            </a:r>
          </a:p>
          <a:p>
            <a:pPr marL="177800" marR="0" lvl="1" indent="-177800" algn="l" defTabSz="914400" rtl="0" eaLnBrk="1" fontAlgn="auto" latinLnBrk="0" hangingPunct="1">
              <a:buClr>
                <a:srgbClr val="243646"/>
              </a:buClr>
              <a:buSzTx/>
              <a:buFont typeface="Wingdings" panose="05000000000000000000" pitchFamily="2" charset="2"/>
              <a:buChar char="§"/>
              <a:tabLst/>
              <a:defRPr/>
            </a:pPr>
            <a:endParaRPr lang="en-US" sz="1200" b="1" i="1" dirty="0">
              <a:solidFill>
                <a:srgbClr val="000000"/>
              </a:solidFill>
              <a:latin typeface="Calibri" panose="020F0502020204030204"/>
              <a:cs typeface="Arial" pitchFamily="34" charset="0"/>
            </a:endParaRPr>
          </a:p>
          <a:p>
            <a:pPr marL="0" lvl="1">
              <a:spcBef>
                <a:spcPts val="600"/>
              </a:spcBef>
              <a:buClr>
                <a:srgbClr val="243646"/>
              </a:buClr>
              <a:defRPr/>
            </a:pPr>
            <a:r>
              <a:rPr lang="en-US" sz="1200" b="1" i="1" dirty="0">
                <a:solidFill>
                  <a:srgbClr val="000000"/>
                </a:solidFill>
                <a:latin typeface="Calibri" panose="020F0502020204030204"/>
                <a:cs typeface="Arial" pitchFamily="34" charset="0"/>
              </a:rPr>
              <a:t>Design OXAGON’s Cybersecurity Processes</a:t>
            </a:r>
          </a:p>
          <a:p>
            <a:pPr marL="177800" marR="0" lvl="1" indent="-177800"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Develop OXAGON’s cybersecurity process model, highlighting the processes necessary to conduct OXAGON’s day-to-day Cybersecurity activities based on the proposed organizational structure. Example of processes include:</a:t>
            </a:r>
          </a:p>
          <a:p>
            <a:pPr marL="685800" lvl="2" indent="-228600">
              <a:buClr>
                <a:srgbClr val="243646"/>
              </a:buClr>
              <a:buFont typeface="Calibri" panose="020F0502020204030204" pitchFamily="34" charset="0"/>
              <a:buChar char="₋"/>
              <a:defRPr/>
            </a:pPr>
            <a:r>
              <a:rPr lang="en-US" sz="1200" dirty="0">
                <a:solidFill>
                  <a:srgbClr val="000000"/>
                </a:solidFill>
                <a:latin typeface="Calibri" panose="020F0502020204030204"/>
              </a:rPr>
              <a:t>MCS-P01 Cybersecurity Strategic Planning</a:t>
            </a:r>
          </a:p>
          <a:p>
            <a:pPr marL="685800" lvl="2" indent="-228600">
              <a:buClr>
                <a:srgbClr val="243646"/>
              </a:buClr>
              <a:buFont typeface="Calibri" panose="020F0502020204030204" pitchFamily="34" charset="0"/>
              <a:buChar char="₋"/>
              <a:defRPr/>
            </a:pPr>
            <a:r>
              <a:rPr lang="en-US" sz="1200" dirty="0">
                <a:solidFill>
                  <a:srgbClr val="000000"/>
                </a:solidFill>
                <a:latin typeface="Calibri" panose="020F0502020204030204"/>
              </a:rPr>
              <a:t>MCS-P02 Cybersecurity Budget Management</a:t>
            </a:r>
          </a:p>
          <a:p>
            <a:pPr marL="685800" lvl="2" indent="-228600">
              <a:buClr>
                <a:srgbClr val="243646"/>
              </a:buClr>
              <a:buFont typeface="Calibri" panose="020F0502020204030204" pitchFamily="34" charset="0"/>
              <a:buChar char="₋"/>
              <a:defRPr/>
            </a:pPr>
            <a:r>
              <a:rPr lang="en-US" sz="1200" dirty="0">
                <a:solidFill>
                  <a:srgbClr val="000000"/>
                </a:solidFill>
                <a:latin typeface="Calibri" panose="020F0502020204030204"/>
              </a:rPr>
              <a:t>MCS-P03 Cybersecurity Performance Management </a:t>
            </a:r>
          </a:p>
          <a:p>
            <a:pPr marL="685800" lvl="2" indent="-228600">
              <a:buClr>
                <a:srgbClr val="243646"/>
              </a:buClr>
              <a:buFont typeface="Calibri" panose="020F0502020204030204" pitchFamily="34" charset="0"/>
              <a:buChar char="₋"/>
              <a:defRPr/>
            </a:pPr>
            <a:r>
              <a:rPr lang="en-US" sz="1200" dirty="0">
                <a:solidFill>
                  <a:srgbClr val="000000"/>
                </a:solidFill>
                <a:latin typeface="Calibri" panose="020F0502020204030204"/>
              </a:rPr>
              <a:t>MCS-P04 Cybersecurity Governance and Framework Management </a:t>
            </a:r>
          </a:p>
          <a:p>
            <a:pPr marL="685800" lvl="2" indent="-228600">
              <a:buClr>
                <a:srgbClr val="243646"/>
              </a:buClr>
              <a:buFont typeface="Calibri" panose="020F0502020204030204" pitchFamily="34" charset="0"/>
              <a:buChar char="₋"/>
              <a:defRPr/>
            </a:pPr>
            <a:r>
              <a:rPr lang="en-US" sz="1200" dirty="0">
                <a:solidFill>
                  <a:srgbClr val="000000"/>
                </a:solidFill>
                <a:latin typeface="Calibri" panose="020F0502020204030204"/>
              </a:rPr>
              <a:t>MCS-P05 Cybersecurity Risk Management </a:t>
            </a:r>
          </a:p>
          <a:p>
            <a:pPr marL="685800" lvl="2" indent="-228600">
              <a:buClr>
                <a:srgbClr val="243646"/>
              </a:buClr>
              <a:buFont typeface="Calibri" panose="020F0502020204030204" pitchFamily="34" charset="0"/>
              <a:buChar char="₋"/>
              <a:defRPr/>
            </a:pPr>
            <a:r>
              <a:rPr lang="en-US" sz="1200" dirty="0">
                <a:solidFill>
                  <a:srgbClr val="000000"/>
                </a:solidFill>
                <a:latin typeface="Calibri" panose="020F0502020204030204"/>
              </a:rPr>
              <a:t>MCS-P06 Cybersecurity Compliance Management</a:t>
            </a:r>
          </a:p>
          <a:p>
            <a:pPr marL="685800" lvl="2" indent="-228600">
              <a:buClr>
                <a:srgbClr val="243646"/>
              </a:buClr>
              <a:buFont typeface="Calibri" panose="020F0502020204030204" pitchFamily="34" charset="0"/>
              <a:buChar char="₋"/>
              <a:defRPr/>
            </a:pPr>
            <a:r>
              <a:rPr lang="en-US" sz="1200" dirty="0">
                <a:solidFill>
                  <a:srgbClr val="000000"/>
                </a:solidFill>
                <a:latin typeface="Calibri" panose="020F0502020204030204"/>
              </a:rPr>
              <a:t>- - -</a:t>
            </a:r>
          </a:p>
          <a:p>
            <a:pPr marL="177800" marR="0" lvl="1" indent="-177800"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Detail each identified process, including its definition, owner, stakeholders, input(s), output(s), frequency, process map</a:t>
            </a:r>
            <a:endParaRPr kumimoji="0" lang="en-US" sz="1200" b="0" i="0" u="none" strike="sngStrike" kern="1200" cap="none" spc="0" normalizeH="0" baseline="0" noProof="0" dirty="0">
              <a:ln>
                <a:noFill/>
              </a:ln>
              <a:solidFill>
                <a:srgbClr val="FF0000"/>
              </a:solidFill>
              <a:effectLst/>
              <a:uLnTx/>
              <a:uFillTx/>
              <a:latin typeface="Calibri" panose="020F0502020204030204"/>
              <a:ea typeface="+mn-ea"/>
              <a:cs typeface="+mn-cs"/>
            </a:endParaRPr>
          </a:p>
          <a:p>
            <a:pPr marL="177800" marR="0" lvl="1" indent="-177800" algn="l" defTabSz="914400" rtl="0" eaLnBrk="1" fontAlgn="auto" latinLnBrk="0" hangingPunct="1">
              <a:buClr>
                <a:srgbClr val="243646"/>
              </a:buClr>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Socialize the cybersecurity </a:t>
            </a:r>
            <a:r>
              <a:rPr lang="en-US" sz="1200" dirty="0">
                <a:solidFill>
                  <a:srgbClr val="000000"/>
                </a:solidFill>
                <a:latin typeface="Calibri" panose="020F0502020204030204" pitchFamily="34" charset="0"/>
                <a:ea typeface="Calibri" panose="020F0502020204030204" pitchFamily="34" charset="0"/>
              </a:rPr>
              <a:t>p</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rocesses with relevant OXAGON stakeholders and make required updates based on feedback received</a:t>
            </a:r>
          </a:p>
        </p:txBody>
      </p:sp>
      <p:grpSp>
        <p:nvGrpSpPr>
          <p:cNvPr id="3" name="Group 2">
            <a:extLst>
              <a:ext uri="{FF2B5EF4-FFF2-40B4-BE49-F238E27FC236}">
                <a16:creationId xmlns:a16="http://schemas.microsoft.com/office/drawing/2014/main" id="{36328AA9-E3BD-484E-B7BE-29388D2E7CBA}"/>
              </a:ext>
            </a:extLst>
          </p:cNvPr>
          <p:cNvGrpSpPr/>
          <p:nvPr/>
        </p:nvGrpSpPr>
        <p:grpSpPr>
          <a:xfrm>
            <a:off x="9386636" y="3956896"/>
            <a:ext cx="2137935" cy="2342901"/>
            <a:chOff x="9386637" y="1503189"/>
            <a:chExt cx="2137935" cy="2342901"/>
          </a:xfrm>
        </p:grpSpPr>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 Organization, Governance, and Processes </a:t>
              </a:r>
            </a:p>
          </p:txBody>
        </p:sp>
      </p:grpSp>
      <p:grpSp>
        <p:nvGrpSpPr>
          <p:cNvPr id="13" name="Group 12">
            <a:extLst>
              <a:ext uri="{FF2B5EF4-FFF2-40B4-BE49-F238E27FC236}">
                <a16:creationId xmlns:a16="http://schemas.microsoft.com/office/drawing/2014/main" id="{2D4FBF4C-5675-4053-B68A-95D53246533D}"/>
              </a:ext>
            </a:extLst>
          </p:cNvPr>
          <p:cNvGrpSpPr/>
          <p:nvPr/>
        </p:nvGrpSpPr>
        <p:grpSpPr>
          <a:xfrm>
            <a:off x="9386636" y="1503189"/>
            <a:ext cx="2137936" cy="2342901"/>
            <a:chOff x="9386636" y="1503189"/>
            <a:chExt cx="2137936" cy="2342901"/>
          </a:xfrm>
        </p:grpSpPr>
        <p:sp>
          <p:nvSpPr>
            <p:cNvPr id="14" name="Rectangle 13">
              <a:extLst>
                <a:ext uri="{FF2B5EF4-FFF2-40B4-BE49-F238E27FC236}">
                  <a16:creationId xmlns:a16="http://schemas.microsoft.com/office/drawing/2014/main" id="{EF80C7FB-27B0-4216-A231-9EF2D89EF59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5" name="Rectangle 14">
              <a:extLst>
                <a:ext uri="{FF2B5EF4-FFF2-40B4-BE49-F238E27FC236}">
                  <a16:creationId xmlns:a16="http://schemas.microsoft.com/office/drawing/2014/main" id="{E0901532-EA4F-4B73-8886-80B908EDCEA7}"/>
                </a:ext>
              </a:extLst>
            </p:cNvPr>
            <p:cNvSpPr>
              <a:spLocks noChangeArrowheads="1"/>
            </p:cNvSpPr>
            <p:nvPr/>
          </p:nvSpPr>
          <p:spPr bwMode="gray">
            <a:xfrm>
              <a:off x="9386636"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Cybersecurity Services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OXAGON Stakeholders’ Aspirations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Cybersecurity</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 Requirements</a:t>
              </a:r>
            </a:p>
          </p:txBody>
        </p:sp>
      </p:grpSp>
      <p:sp>
        <p:nvSpPr>
          <p:cNvPr id="47" name="Rectangle: Rounded Corners 46">
            <a:extLst>
              <a:ext uri="{FF2B5EF4-FFF2-40B4-BE49-F238E27FC236}">
                <a16:creationId xmlns:a16="http://schemas.microsoft.com/office/drawing/2014/main" id="{4EAF7C87-F513-4DE8-AA3F-A75A89114559}"/>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1.7</a:t>
            </a:r>
          </a:p>
        </p:txBody>
      </p:sp>
      <p:sp>
        <p:nvSpPr>
          <p:cNvPr id="48" name="TextBox 47">
            <a:extLst>
              <a:ext uri="{FF2B5EF4-FFF2-40B4-BE49-F238E27FC236}">
                <a16:creationId xmlns:a16="http://schemas.microsoft.com/office/drawing/2014/main" id="{B48536F4-7F60-4802-A8C5-98A19BBFD993}"/>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Design OXAGON’s Cybersecurity Target Organization, Governance, and Processes</a:t>
            </a:r>
          </a:p>
        </p:txBody>
      </p:sp>
      <p:sp>
        <p:nvSpPr>
          <p:cNvPr id="35" name="Rectangle 34">
            <a:extLst>
              <a:ext uri="{FF2B5EF4-FFF2-40B4-BE49-F238E27FC236}">
                <a16:creationId xmlns:a16="http://schemas.microsoft.com/office/drawing/2014/main" id="{4FBCAB15-C2AE-4136-99C3-B400496D90A7}"/>
              </a:ext>
            </a:extLst>
          </p:cNvPr>
          <p:cNvSpPr/>
          <p:nvPr/>
        </p:nvSpPr>
        <p:spPr bwMode="auto">
          <a:xfrm>
            <a:off x="1118756" y="68607"/>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C85796D-1C7A-4D4D-9F64-B82D45A0CFE1}"/>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7" name="Rectangle 36">
            <a:extLst>
              <a:ext uri="{FF2B5EF4-FFF2-40B4-BE49-F238E27FC236}">
                <a16:creationId xmlns:a16="http://schemas.microsoft.com/office/drawing/2014/main" id="{98D7BD00-FF2A-46F3-9BFC-FCEC96009002}"/>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62E34193-083A-4881-AAE1-EC1E27814795}"/>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2F7C297-DAFA-474F-B7DD-0659E1C89B8F}"/>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0" name="Rectangle 39">
            <a:extLst>
              <a:ext uri="{FF2B5EF4-FFF2-40B4-BE49-F238E27FC236}">
                <a16:creationId xmlns:a16="http://schemas.microsoft.com/office/drawing/2014/main" id="{49DE20DD-E7D3-4F3A-9985-05D24448293D}"/>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BD050A93-DF22-42B5-96DE-CA3C1EC29D5B}"/>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3D3D82F3-8242-4A8F-B1AF-23A3B7A7A5B1}"/>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2E03D46A-0DFA-42AB-BAB3-5DFEE3DAF197}"/>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4" name="Rectangle 43">
            <a:extLst>
              <a:ext uri="{FF2B5EF4-FFF2-40B4-BE49-F238E27FC236}">
                <a16:creationId xmlns:a16="http://schemas.microsoft.com/office/drawing/2014/main" id="{3A96A89C-012A-46AC-80C1-214E7E004579}"/>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52E6BAD5-7A5E-43F9-AC50-50038DBD85FE}"/>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6" name="Rectangle 45">
            <a:extLst>
              <a:ext uri="{FF2B5EF4-FFF2-40B4-BE49-F238E27FC236}">
                <a16:creationId xmlns:a16="http://schemas.microsoft.com/office/drawing/2014/main" id="{A3081397-05D8-4872-BD37-160A00577A18}"/>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9" name="Rectangle 48">
            <a:extLst>
              <a:ext uri="{FF2B5EF4-FFF2-40B4-BE49-F238E27FC236}">
                <a16:creationId xmlns:a16="http://schemas.microsoft.com/office/drawing/2014/main" id="{949E1073-BCCB-4FC3-983C-AEA206108A7C}"/>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D6F57318-3DE2-4909-AB76-54CCE5DC2B66}"/>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1" name="Rectangle 50">
            <a:extLst>
              <a:ext uri="{FF2B5EF4-FFF2-40B4-BE49-F238E27FC236}">
                <a16:creationId xmlns:a16="http://schemas.microsoft.com/office/drawing/2014/main" id="{94B52ACE-05EC-4478-91CE-E9FD9814E0AF}"/>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5065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3190402007"/>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then develop OXAGON’s cybersecurity departmental organization structure and recommend required roles, responsibilities, and manpower</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319459" y="1112624"/>
            <a:ext cx="3553089" cy="215444"/>
          </a:xfrm>
        </p:spPr>
        <p:txBody>
          <a:bodyPr/>
          <a:lstStyle/>
          <a:p>
            <a:r>
              <a:rPr lang="en-US" dirty="0"/>
              <a:t>Target Cybersecurity Organization Development</a:t>
            </a:r>
          </a:p>
        </p:txBody>
      </p:sp>
      <p:sp>
        <p:nvSpPr>
          <p:cNvPr id="121" name="STAMP">
            <a:extLst>
              <a:ext uri="{FF2B5EF4-FFF2-40B4-BE49-F238E27FC236}">
                <a16:creationId xmlns:a16="http://schemas.microsoft.com/office/drawing/2014/main" id="{56C4087C-4AD7-4685-BCA6-D5931598AC30}"/>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122" name="STAMP">
            <a:extLst>
              <a:ext uri="{FF2B5EF4-FFF2-40B4-BE49-F238E27FC236}">
                <a16:creationId xmlns:a16="http://schemas.microsoft.com/office/drawing/2014/main" id="{E4AB5D70-5BE7-42D8-8F07-60B5019A707E}"/>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71" name="Isosceles Triangle 70">
            <a:extLst>
              <a:ext uri="{FF2B5EF4-FFF2-40B4-BE49-F238E27FC236}">
                <a16:creationId xmlns:a16="http://schemas.microsoft.com/office/drawing/2014/main" id="{5EA4F15C-CFAD-499C-B54E-FAAEA52CC1B2}"/>
              </a:ext>
            </a:extLst>
          </p:cNvPr>
          <p:cNvSpPr/>
          <p:nvPr/>
        </p:nvSpPr>
        <p:spPr>
          <a:xfrm rot="16200000">
            <a:off x="1843365" y="3082903"/>
            <a:ext cx="4241670" cy="1550243"/>
          </a:xfrm>
          <a:prstGeom prst="triangle">
            <a:avLst>
              <a:gd name="adj" fmla="val 6032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8032E241-5D4E-4EAD-94C0-6EFC91E7237B}"/>
              </a:ext>
            </a:extLst>
          </p:cNvPr>
          <p:cNvSpPr txBox="1"/>
          <p:nvPr/>
        </p:nvSpPr>
        <p:spPr bwMode="gray">
          <a:xfrm>
            <a:off x="4755012" y="1737191"/>
            <a:ext cx="3769771" cy="4241669"/>
          </a:xfrm>
          <a:prstGeom prst="rect">
            <a:avLst/>
          </a:prstGeom>
          <a:noFill/>
          <a:ln w="3175" algn="ctr">
            <a:solidFill>
              <a:srgbClr val="FF0000"/>
            </a:solidFill>
            <a:prstDash val="solid"/>
            <a:miter lim="800000"/>
            <a:headEnd/>
            <a:tailEnd/>
          </a:ln>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5" name="Rectangle 5">
            <a:extLst>
              <a:ext uri="{FF2B5EF4-FFF2-40B4-BE49-F238E27FC236}">
                <a16:creationId xmlns:a16="http://schemas.microsoft.com/office/drawing/2014/main" id="{4C70701A-6AB8-49FC-9F59-E921135A22D5}"/>
              </a:ext>
            </a:extLst>
          </p:cNvPr>
          <p:cNvSpPr>
            <a:spLocks noChangeArrowheads="1"/>
          </p:cNvSpPr>
          <p:nvPr/>
        </p:nvSpPr>
        <p:spPr bwMode="gray">
          <a:xfrm>
            <a:off x="4977972" y="1630785"/>
            <a:ext cx="3323850" cy="212675"/>
          </a:xfrm>
          <a:prstGeom prst="rect">
            <a:avLst/>
          </a:prstGeom>
          <a:solidFill>
            <a:schemeClr val="bg1"/>
          </a:solidFill>
          <a:ln w="9525" algn="ctr">
            <a:noFill/>
            <a:miter lim="800000"/>
            <a:headEnd/>
            <a:tailEnd/>
          </a:ln>
          <a:effectLst/>
          <a:extLst>
            <a:ext uri="{AF507438-7753-43e0-B8FC-AC1667EBCBE1}">
              <a14:hiddenEffects xmlns="" xmlns:a14="http://schemas.microsoft.com/office/drawing/2010/main">
                <a:effectLst>
                  <a:outerShdw dist="35921" dir="2700000" algn="ctr" rotWithShape="0">
                    <a:schemeClr val="tx1"/>
                  </a:outerShdw>
                </a:effectLst>
              </a14:hiddenEffects>
            </a:ext>
          </a:extLst>
        </p:spPr>
        <p:txBody>
          <a:bodyPr lIns="16615" rIns="16615" anchor="ctr"/>
          <a:lstStyle>
            <a:lvl1pPr>
              <a:defRPr sz="2400">
                <a:solidFill>
                  <a:schemeClr val="tx1"/>
                </a:solidFill>
                <a:latin typeface="Book Antiqua" pitchFamily="18" charset="0"/>
              </a:defRPr>
            </a:lvl1pPr>
            <a:lvl2pPr marL="742950" indent="-285750">
              <a:defRPr sz="2400">
                <a:solidFill>
                  <a:schemeClr val="tx1"/>
                </a:solidFill>
                <a:latin typeface="Book Antiqua" pitchFamily="18" charset="0"/>
              </a:defRPr>
            </a:lvl2pPr>
            <a:lvl3pPr marL="1143000" indent="-228600">
              <a:defRPr sz="2400">
                <a:solidFill>
                  <a:schemeClr val="tx1"/>
                </a:solidFill>
                <a:latin typeface="Book Antiqua" pitchFamily="18" charset="0"/>
              </a:defRPr>
            </a:lvl3pPr>
            <a:lvl4pPr marL="1600200" indent="-228600">
              <a:defRPr sz="2400">
                <a:solidFill>
                  <a:schemeClr val="tx1"/>
                </a:solidFill>
                <a:latin typeface="Book Antiqua" pitchFamily="18" charset="0"/>
              </a:defRPr>
            </a:lvl4pPr>
            <a:lvl5pPr marL="2057400" indent="-228600">
              <a:defRPr sz="2400">
                <a:solidFill>
                  <a:schemeClr val="tx1"/>
                </a:solidFill>
                <a:latin typeface="Book Antiqua" pitchFamily="18" charset="0"/>
              </a:defRPr>
            </a:lvl5pPr>
            <a:lvl6pPr marL="2514600" indent="-228600" eaLnBrk="0" fontAlgn="base" hangingPunct="0">
              <a:spcBef>
                <a:spcPct val="0"/>
              </a:spcBef>
              <a:spcAft>
                <a:spcPct val="0"/>
              </a:spcAft>
              <a:defRPr sz="2400">
                <a:solidFill>
                  <a:schemeClr val="tx1"/>
                </a:solidFill>
                <a:latin typeface="Book Antiqua" pitchFamily="18" charset="0"/>
              </a:defRPr>
            </a:lvl6pPr>
            <a:lvl7pPr marL="2971800" indent="-228600" eaLnBrk="0" fontAlgn="base" hangingPunct="0">
              <a:spcBef>
                <a:spcPct val="0"/>
              </a:spcBef>
              <a:spcAft>
                <a:spcPct val="0"/>
              </a:spcAft>
              <a:defRPr sz="2400">
                <a:solidFill>
                  <a:schemeClr val="tx1"/>
                </a:solidFill>
                <a:latin typeface="Book Antiqua" pitchFamily="18" charset="0"/>
              </a:defRPr>
            </a:lvl7pPr>
            <a:lvl8pPr marL="3429000" indent="-228600" eaLnBrk="0" fontAlgn="base" hangingPunct="0">
              <a:spcBef>
                <a:spcPct val="0"/>
              </a:spcBef>
              <a:spcAft>
                <a:spcPct val="0"/>
              </a:spcAft>
              <a:defRPr sz="2400">
                <a:solidFill>
                  <a:schemeClr val="tx1"/>
                </a:solidFill>
                <a:latin typeface="Book Antiqua" pitchFamily="18" charset="0"/>
              </a:defRPr>
            </a:lvl8pPr>
            <a:lvl9pPr marL="3886200" indent="-228600" eaLnBrk="0" fontAlgn="base" hangingPunct="0">
              <a:spcBef>
                <a:spcPct val="0"/>
              </a:spcBef>
              <a:spcAft>
                <a:spcPct val="0"/>
              </a:spcAft>
              <a:defRPr sz="2400">
                <a:solidFill>
                  <a:schemeClr val="tx1"/>
                </a:solidFill>
                <a:latin typeface="Book Antiqua"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ysClr val="windowText" lastClr="000000"/>
                </a:solidFill>
                <a:effectLst/>
                <a:uLnTx/>
                <a:uFillTx/>
                <a:latin typeface="Calibri" panose="020F0502020204030204"/>
                <a:ea typeface="+mn-ea"/>
                <a:cs typeface="Arial"/>
              </a:rPr>
              <a:t>OXAGON Target CS Organization Structure</a:t>
            </a:r>
          </a:p>
        </p:txBody>
      </p:sp>
      <p:sp>
        <p:nvSpPr>
          <p:cNvPr id="36" name="Isosceles Triangle 35">
            <a:extLst>
              <a:ext uri="{FF2B5EF4-FFF2-40B4-BE49-F238E27FC236}">
                <a16:creationId xmlns:a16="http://schemas.microsoft.com/office/drawing/2014/main" id="{06E26317-A7D2-49D5-87CA-A467E3D6A84F}"/>
              </a:ext>
            </a:extLst>
          </p:cNvPr>
          <p:cNvSpPr/>
          <p:nvPr/>
        </p:nvSpPr>
        <p:spPr bwMode="gray">
          <a:xfrm rot="5400000">
            <a:off x="6992313" y="3938732"/>
            <a:ext cx="3690221" cy="334071"/>
          </a:xfrm>
          <a:prstGeom prst="triangle">
            <a:avLst/>
          </a:prstGeom>
          <a:solidFill>
            <a:srgbClr val="919191"/>
          </a:solidFill>
          <a:ln>
            <a:noFill/>
          </a:ln>
        </p:spPr>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ABDCEC6A-9DA6-4624-A283-E74D9FAC6C89}"/>
              </a:ext>
            </a:extLst>
          </p:cNvPr>
          <p:cNvSpPr txBox="1"/>
          <p:nvPr/>
        </p:nvSpPr>
        <p:spPr bwMode="gray">
          <a:xfrm>
            <a:off x="9081286" y="1742028"/>
            <a:ext cx="2386633" cy="4597834"/>
          </a:xfrm>
          <a:prstGeom prst="rect">
            <a:avLst/>
          </a:prstGeom>
          <a:noFill/>
          <a:ln w="9525" algn="ctr">
            <a:solidFill>
              <a:srgbClr val="002A76"/>
            </a:solidFill>
            <a:prstDash val="solid"/>
            <a:miter lim="800000"/>
            <a:headEnd/>
            <a:tailEnd/>
          </a:ln>
        </p:spPr>
        <p:txBody>
          <a:bodyPr wrap="square" lIns="0" tIns="0" rIns="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8" name="Rectangle 5">
            <a:extLst>
              <a:ext uri="{FF2B5EF4-FFF2-40B4-BE49-F238E27FC236}">
                <a16:creationId xmlns:a16="http://schemas.microsoft.com/office/drawing/2014/main" id="{0F3E2410-DD45-4116-A573-E66DE4A70D4B}"/>
              </a:ext>
            </a:extLst>
          </p:cNvPr>
          <p:cNvSpPr>
            <a:spLocks noChangeArrowheads="1"/>
          </p:cNvSpPr>
          <p:nvPr/>
        </p:nvSpPr>
        <p:spPr bwMode="gray">
          <a:xfrm>
            <a:off x="9247200" y="1629089"/>
            <a:ext cx="2054805" cy="204378"/>
          </a:xfrm>
          <a:prstGeom prst="rect">
            <a:avLst/>
          </a:prstGeom>
          <a:solidFill>
            <a:schemeClr val="bg1"/>
          </a:solidFill>
          <a:ln w="9525" algn="ctr">
            <a:noFill/>
            <a:miter lim="800000"/>
            <a:headEnd/>
            <a:tailEnd/>
          </a:ln>
          <a:effectLst/>
          <a:extLst>
            <a:ext uri="{AF507438-7753-43e0-B8FC-AC1667EBCBE1}">
              <a14:hiddenEffects xmlns="" xmlns:a14="http://schemas.microsoft.com/office/drawing/2010/main">
                <a:effectLst>
                  <a:outerShdw dist="35921" dir="2700000" algn="ctr" rotWithShape="0">
                    <a:schemeClr val="tx1"/>
                  </a:outerShdw>
                </a:effectLst>
              </a14:hiddenEffects>
            </a:ext>
          </a:extLst>
        </p:spPr>
        <p:txBody>
          <a:bodyPr lIns="16615" rIns="16615" anchor="ctr"/>
          <a:lstStyle>
            <a:lvl1pPr>
              <a:defRPr sz="2400">
                <a:solidFill>
                  <a:schemeClr val="tx1"/>
                </a:solidFill>
                <a:latin typeface="Book Antiqua" pitchFamily="18" charset="0"/>
              </a:defRPr>
            </a:lvl1pPr>
            <a:lvl2pPr marL="742950" indent="-285750">
              <a:defRPr sz="2400">
                <a:solidFill>
                  <a:schemeClr val="tx1"/>
                </a:solidFill>
                <a:latin typeface="Book Antiqua" pitchFamily="18" charset="0"/>
              </a:defRPr>
            </a:lvl2pPr>
            <a:lvl3pPr marL="1143000" indent="-228600">
              <a:defRPr sz="2400">
                <a:solidFill>
                  <a:schemeClr val="tx1"/>
                </a:solidFill>
                <a:latin typeface="Book Antiqua" pitchFamily="18" charset="0"/>
              </a:defRPr>
            </a:lvl3pPr>
            <a:lvl4pPr marL="1600200" indent="-228600">
              <a:defRPr sz="2400">
                <a:solidFill>
                  <a:schemeClr val="tx1"/>
                </a:solidFill>
                <a:latin typeface="Book Antiqua" pitchFamily="18" charset="0"/>
              </a:defRPr>
            </a:lvl4pPr>
            <a:lvl5pPr marL="2057400" indent="-228600">
              <a:defRPr sz="2400">
                <a:solidFill>
                  <a:schemeClr val="tx1"/>
                </a:solidFill>
                <a:latin typeface="Book Antiqua" pitchFamily="18" charset="0"/>
              </a:defRPr>
            </a:lvl5pPr>
            <a:lvl6pPr marL="2514600" indent="-228600" eaLnBrk="0" fontAlgn="base" hangingPunct="0">
              <a:spcBef>
                <a:spcPct val="0"/>
              </a:spcBef>
              <a:spcAft>
                <a:spcPct val="0"/>
              </a:spcAft>
              <a:defRPr sz="2400">
                <a:solidFill>
                  <a:schemeClr val="tx1"/>
                </a:solidFill>
                <a:latin typeface="Book Antiqua" pitchFamily="18" charset="0"/>
              </a:defRPr>
            </a:lvl6pPr>
            <a:lvl7pPr marL="2971800" indent="-228600" eaLnBrk="0" fontAlgn="base" hangingPunct="0">
              <a:spcBef>
                <a:spcPct val="0"/>
              </a:spcBef>
              <a:spcAft>
                <a:spcPct val="0"/>
              </a:spcAft>
              <a:defRPr sz="2400">
                <a:solidFill>
                  <a:schemeClr val="tx1"/>
                </a:solidFill>
                <a:latin typeface="Book Antiqua" pitchFamily="18" charset="0"/>
              </a:defRPr>
            </a:lvl7pPr>
            <a:lvl8pPr marL="3429000" indent="-228600" eaLnBrk="0" fontAlgn="base" hangingPunct="0">
              <a:spcBef>
                <a:spcPct val="0"/>
              </a:spcBef>
              <a:spcAft>
                <a:spcPct val="0"/>
              </a:spcAft>
              <a:defRPr sz="2400">
                <a:solidFill>
                  <a:schemeClr val="tx1"/>
                </a:solidFill>
                <a:latin typeface="Book Antiqua" pitchFamily="18" charset="0"/>
              </a:defRPr>
            </a:lvl8pPr>
            <a:lvl9pPr marL="3886200" indent="-228600" eaLnBrk="0" fontAlgn="base" hangingPunct="0">
              <a:spcBef>
                <a:spcPct val="0"/>
              </a:spcBef>
              <a:spcAft>
                <a:spcPct val="0"/>
              </a:spcAft>
              <a:defRPr sz="2400">
                <a:solidFill>
                  <a:schemeClr val="tx1"/>
                </a:solidFill>
                <a:latin typeface="Book Antiqua"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ysClr val="windowText" lastClr="000000"/>
                </a:solidFill>
                <a:effectLst/>
                <a:uLnTx/>
                <a:uFillTx/>
                <a:latin typeface="Calibri" panose="020F0502020204030204"/>
                <a:ea typeface="+mn-ea"/>
                <a:cs typeface="Arial"/>
              </a:rPr>
              <a:t>Organizational Capabilities</a:t>
            </a:r>
          </a:p>
        </p:txBody>
      </p:sp>
      <p:sp>
        <p:nvSpPr>
          <p:cNvPr id="40" name="Rectangle 20">
            <a:extLst>
              <a:ext uri="{FF2B5EF4-FFF2-40B4-BE49-F238E27FC236}">
                <a16:creationId xmlns:a16="http://schemas.microsoft.com/office/drawing/2014/main" id="{4F4C07F7-9BBD-4C79-B16C-9C01B4FB78D4}"/>
              </a:ext>
            </a:extLst>
          </p:cNvPr>
          <p:cNvSpPr>
            <a:spLocks noChangeArrowheads="1"/>
          </p:cNvSpPr>
          <p:nvPr/>
        </p:nvSpPr>
        <p:spPr bwMode="gray">
          <a:xfrm>
            <a:off x="9174993" y="1857108"/>
            <a:ext cx="2200175" cy="333929"/>
          </a:xfrm>
          <a:prstGeom prst="rect">
            <a:avLst/>
          </a:prstGeom>
          <a:solidFill>
            <a:schemeClr val="accent2">
              <a:lumMod val="20000"/>
              <a:lumOff val="80000"/>
            </a:schemeClr>
          </a:solidFill>
          <a:ln w="9525" algn="ctr">
            <a:solidFill>
              <a:srgbClr val="919191"/>
            </a:solidFill>
            <a:miter lim="800000"/>
            <a:headEnd/>
            <a:tailEnd/>
          </a:ln>
          <a:effectLst/>
          <a:extLst>
            <a:ext uri="{AF507438-7753-43e0-B8FC-AC1667EBCBE1}">
              <a14:hiddenEffects xmlns="" xmlns:a14="http://schemas.microsoft.com/office/drawing/2010/main">
                <a:effectLst>
                  <a:outerShdw dist="35921" dir="2700000" algn="ctr" rotWithShape="0">
                    <a:srgbClr val="000000"/>
                  </a:outerShdw>
                </a:effectLst>
              </a14:hiddenEffects>
            </a:ext>
          </a:extLst>
        </p:spPr>
        <p:txBody>
          <a:bodyPr anchor="ctr"/>
          <a:lstStyle>
            <a:lvl1pPr marL="174625" indent="-174625">
              <a:defRPr sz="800">
                <a:solidFill>
                  <a:schemeClr val="tx1"/>
                </a:solidFill>
                <a:latin typeface="Arial" pitchFamily="34" charset="0"/>
                <a:cs typeface="Arial" pitchFamily="34" charset="0"/>
              </a:defRPr>
            </a:lvl1pPr>
            <a:lvl2pPr marL="742950" indent="-285750">
              <a:defRPr sz="800">
                <a:solidFill>
                  <a:schemeClr val="tx1"/>
                </a:solidFill>
                <a:latin typeface="Arial" pitchFamily="34" charset="0"/>
                <a:cs typeface="Arial" pitchFamily="34" charset="0"/>
              </a:defRPr>
            </a:lvl2pPr>
            <a:lvl3pPr marL="1143000" indent="-228600">
              <a:defRPr sz="800">
                <a:solidFill>
                  <a:schemeClr val="tx1"/>
                </a:solidFill>
                <a:latin typeface="Arial" pitchFamily="34" charset="0"/>
                <a:cs typeface="Arial" pitchFamily="34" charset="0"/>
              </a:defRPr>
            </a:lvl3pPr>
            <a:lvl4pPr marL="1600200" indent="-228600">
              <a:defRPr sz="800">
                <a:solidFill>
                  <a:schemeClr val="tx1"/>
                </a:solidFill>
                <a:latin typeface="Arial" pitchFamily="34" charset="0"/>
                <a:cs typeface="Arial" pitchFamily="34" charset="0"/>
              </a:defRPr>
            </a:lvl4pPr>
            <a:lvl5pPr marL="2057400" indent="-228600">
              <a:defRPr sz="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cs typeface="Arial" pitchFamily="34" charset="0"/>
              </a:defRPr>
            </a:lvl9pPr>
          </a:lstStyle>
          <a:p>
            <a:pPr marL="0" marR="0" lvl="0" indent="0" algn="ctr" defTabSz="844083" rtl="0" eaLnBrk="1" fontAlgn="auto" latinLnBrk="0" hangingPunct="1">
              <a:lnSpc>
                <a:spcPct val="100000"/>
              </a:lnSpc>
              <a:spcBef>
                <a:spcPct val="10000"/>
              </a:spcBef>
              <a:spcAft>
                <a:spcPts val="0"/>
              </a:spcAft>
              <a:buClr>
                <a:srgbClr val="000000"/>
              </a:buClr>
              <a:buSzTx/>
              <a:buFontTx/>
              <a:buNone/>
              <a:tabLst/>
              <a:defRPr/>
            </a:pPr>
            <a:r>
              <a:rPr kumimoji="0" lang="en-GB" altLang="en-US" sz="1400" b="1" i="0" u="none" strike="noStrike" kern="0" cap="none" spc="0" normalizeH="0" baseline="0" noProof="0" dirty="0">
                <a:ln>
                  <a:noFill/>
                </a:ln>
                <a:solidFill>
                  <a:srgbClr val="000000"/>
                </a:solidFill>
                <a:effectLst/>
                <a:uLnTx/>
                <a:uFillTx/>
                <a:latin typeface="Calibri" panose="020F0502020204030204"/>
                <a:ea typeface="+mn-ea"/>
                <a:cs typeface="Arial" pitchFamily="34" charset="0"/>
              </a:rPr>
              <a:t>Roles</a:t>
            </a:r>
          </a:p>
        </p:txBody>
      </p:sp>
      <p:sp>
        <p:nvSpPr>
          <p:cNvPr id="41" name="Rectangle 11">
            <a:extLst>
              <a:ext uri="{FF2B5EF4-FFF2-40B4-BE49-F238E27FC236}">
                <a16:creationId xmlns:a16="http://schemas.microsoft.com/office/drawing/2014/main" id="{615F0D1D-2C98-43FA-ABB7-94922A0FA410}"/>
              </a:ext>
            </a:extLst>
          </p:cNvPr>
          <p:cNvSpPr>
            <a:spLocks noChangeArrowheads="1"/>
          </p:cNvSpPr>
          <p:nvPr/>
        </p:nvSpPr>
        <p:spPr bwMode="gray">
          <a:xfrm>
            <a:off x="9174060" y="1857108"/>
            <a:ext cx="264290" cy="333929"/>
          </a:xfrm>
          <a:prstGeom prst="rect">
            <a:avLst/>
          </a:prstGeom>
          <a:solidFill>
            <a:srgbClr val="FFFFFF"/>
          </a:solidFill>
          <a:ln w="9525" algn="ctr">
            <a:solidFill>
              <a:srgbClr val="919191"/>
            </a:solidFill>
            <a:miter lim="800000"/>
            <a:headEnd/>
            <a:tailEnd/>
          </a:ln>
          <a:effectLst/>
        </p:spPr>
        <p:txBody>
          <a:bodyPr tIns="84406" anchor="t"/>
          <a:lstStyle>
            <a:lvl1pPr marL="174625" indent="-174625">
              <a:defRPr sz="800">
                <a:solidFill>
                  <a:schemeClr val="tx1"/>
                </a:solidFill>
                <a:latin typeface="Arial" pitchFamily="34" charset="0"/>
                <a:cs typeface="Arial" pitchFamily="34" charset="0"/>
              </a:defRPr>
            </a:lvl1pPr>
            <a:lvl2pPr marL="742950" indent="-285750">
              <a:defRPr sz="800">
                <a:solidFill>
                  <a:schemeClr val="tx1"/>
                </a:solidFill>
                <a:latin typeface="Arial" pitchFamily="34" charset="0"/>
                <a:cs typeface="Arial" pitchFamily="34" charset="0"/>
              </a:defRPr>
            </a:lvl2pPr>
            <a:lvl3pPr marL="1143000" indent="-228600">
              <a:defRPr sz="800">
                <a:solidFill>
                  <a:schemeClr val="tx1"/>
                </a:solidFill>
                <a:latin typeface="Arial" pitchFamily="34" charset="0"/>
                <a:cs typeface="Arial" pitchFamily="34" charset="0"/>
              </a:defRPr>
            </a:lvl3pPr>
            <a:lvl4pPr marL="1600200" indent="-228600">
              <a:defRPr sz="800">
                <a:solidFill>
                  <a:schemeClr val="tx1"/>
                </a:solidFill>
                <a:latin typeface="Arial" pitchFamily="34" charset="0"/>
                <a:cs typeface="Arial" pitchFamily="34" charset="0"/>
              </a:defRPr>
            </a:lvl4pPr>
            <a:lvl5pPr marL="2057400" indent="-228600">
              <a:defRPr sz="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cs typeface="Arial" pitchFamily="34" charset="0"/>
              </a:defRPr>
            </a:lvl9pPr>
          </a:lstStyle>
          <a:p>
            <a:pPr marL="161196" marR="0" lvl="0" indent="-161196" algn="l" defTabSz="844083" rtl="0" eaLnBrk="1" fontAlgn="auto" latinLnBrk="0" hangingPunct="1">
              <a:lnSpc>
                <a:spcPct val="100000"/>
              </a:lnSpc>
              <a:spcBef>
                <a:spcPct val="25000"/>
              </a:spcBef>
              <a:spcAft>
                <a:spcPts val="0"/>
              </a:spcAft>
              <a:buClr>
                <a:srgbClr val="000000"/>
              </a:buClr>
              <a:buSzTx/>
              <a:buFont typeface="Wingdings" pitchFamily="2" charset="2"/>
              <a:buChar char="§"/>
              <a:tabLst/>
              <a:defRPr/>
            </a:pPr>
            <a:endParaRPr kumimoji="0" lang="en-US" altLang="en-US" sz="1000" b="1" i="0" u="none" strike="noStrike" kern="0" cap="none" spc="0" normalizeH="0" baseline="0" noProof="0" dirty="0">
              <a:ln>
                <a:noFill/>
              </a:ln>
              <a:solidFill>
                <a:srgbClr val="000000"/>
              </a:solidFill>
              <a:effectLst/>
              <a:uLnTx/>
              <a:uFillTx/>
              <a:latin typeface="Calibri" panose="020F0502020204030204"/>
              <a:ea typeface="+mn-ea"/>
              <a:cs typeface="Arial" pitchFamily="34" charset="0"/>
            </a:endParaRPr>
          </a:p>
        </p:txBody>
      </p:sp>
      <p:sp>
        <p:nvSpPr>
          <p:cNvPr id="39" name="Rectangle 11">
            <a:extLst>
              <a:ext uri="{FF2B5EF4-FFF2-40B4-BE49-F238E27FC236}">
                <a16:creationId xmlns:a16="http://schemas.microsoft.com/office/drawing/2014/main" id="{5A894B23-87D7-4DBC-A863-9E61A139B731}"/>
              </a:ext>
            </a:extLst>
          </p:cNvPr>
          <p:cNvSpPr>
            <a:spLocks noChangeArrowheads="1"/>
          </p:cNvSpPr>
          <p:nvPr/>
        </p:nvSpPr>
        <p:spPr bwMode="gray">
          <a:xfrm>
            <a:off x="9174039" y="2235566"/>
            <a:ext cx="2198266" cy="974279"/>
          </a:xfrm>
          <a:prstGeom prst="rect">
            <a:avLst/>
          </a:prstGeom>
          <a:solidFill>
            <a:srgbClr val="F0F0F0"/>
          </a:solidFill>
          <a:ln w="9525" algn="ctr">
            <a:solidFill>
              <a:srgbClr val="919191"/>
            </a:solidFill>
            <a:miter lim="800000"/>
            <a:headEnd/>
            <a:tailEnd/>
          </a:ln>
          <a:effectLst/>
          <a:extLst>
            <a:ext uri="{AF507438-7753-43e0-B8FC-AC1667EBCBE1}">
              <a14:hiddenEffects xmlns="" xmlns:a14="http://schemas.microsoft.com/office/drawing/2010/main">
                <a:effectLst>
                  <a:outerShdw dist="35921" dir="2700000" algn="ctr" rotWithShape="0">
                    <a:srgbClr val="000000"/>
                  </a:outerShdw>
                </a:effectLst>
              </a14:hiddenEffects>
            </a:ext>
          </a:extLst>
        </p:spPr>
        <p:txBody>
          <a:bodyPr tIns="84406" anchor="t"/>
          <a:lstStyle>
            <a:lvl1pPr marL="174625" indent="-174625">
              <a:defRPr sz="800">
                <a:solidFill>
                  <a:schemeClr val="tx1"/>
                </a:solidFill>
                <a:latin typeface="Arial" pitchFamily="34" charset="0"/>
                <a:cs typeface="Arial" pitchFamily="34" charset="0"/>
              </a:defRPr>
            </a:lvl1pPr>
            <a:lvl2pPr marL="742950" indent="-285750">
              <a:defRPr sz="800">
                <a:solidFill>
                  <a:schemeClr val="tx1"/>
                </a:solidFill>
                <a:latin typeface="Arial" pitchFamily="34" charset="0"/>
                <a:cs typeface="Arial" pitchFamily="34" charset="0"/>
              </a:defRPr>
            </a:lvl2pPr>
            <a:lvl3pPr marL="1143000" indent="-228600">
              <a:defRPr sz="800">
                <a:solidFill>
                  <a:schemeClr val="tx1"/>
                </a:solidFill>
                <a:latin typeface="Arial" pitchFamily="34" charset="0"/>
                <a:cs typeface="Arial" pitchFamily="34" charset="0"/>
              </a:defRPr>
            </a:lvl3pPr>
            <a:lvl4pPr marL="1600200" indent="-228600">
              <a:defRPr sz="800">
                <a:solidFill>
                  <a:schemeClr val="tx1"/>
                </a:solidFill>
                <a:latin typeface="Arial" pitchFamily="34" charset="0"/>
                <a:cs typeface="Arial" pitchFamily="34" charset="0"/>
              </a:defRPr>
            </a:lvl4pPr>
            <a:lvl5pPr marL="2057400" indent="-228600">
              <a:defRPr sz="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cs typeface="Arial" pitchFamily="34" charset="0"/>
              </a:defRPr>
            </a:lvl9pPr>
          </a:lstStyle>
          <a:p>
            <a:pPr marL="161196" marR="0" lvl="0" indent="-161196" algn="l" defTabSz="844083" rtl="0" eaLnBrk="1" fontAlgn="auto" latinLnBrk="0" hangingPunct="1">
              <a:lnSpc>
                <a:spcPct val="90000"/>
              </a:lnSpc>
              <a:spcBef>
                <a:spcPct val="25000"/>
              </a:spcBef>
              <a:spcAft>
                <a:spcPts val="0"/>
              </a:spcAft>
              <a:buClr>
                <a:srgbClr val="000000"/>
              </a:buClr>
              <a:buSzTx/>
              <a:buFont typeface="Wingdings" pitchFamily="2" charset="2"/>
              <a:buChar char="§"/>
              <a:tabLst/>
              <a:defRPr/>
            </a:pPr>
            <a:endParaRPr kumimoji="0" lang="en-US" altLang="en-US" sz="900" b="1" i="0" u="none" strike="noStrike" kern="0" cap="none" spc="0" normalizeH="0" baseline="0" noProof="0" dirty="0">
              <a:ln>
                <a:noFill/>
              </a:ln>
              <a:solidFill>
                <a:srgbClr val="000000"/>
              </a:solidFill>
              <a:effectLst/>
              <a:uLnTx/>
              <a:uFillTx/>
              <a:latin typeface="Calibri" panose="020F0502020204030204"/>
              <a:ea typeface="+mn-ea"/>
              <a:cs typeface="Arial" pitchFamily="34" charset="0"/>
            </a:endParaRPr>
          </a:p>
        </p:txBody>
      </p:sp>
      <p:pic>
        <p:nvPicPr>
          <p:cNvPr id="686084" name="Picture 4" descr="Gear ">
            <a:extLst>
              <a:ext uri="{FF2B5EF4-FFF2-40B4-BE49-F238E27FC236}">
                <a16:creationId xmlns:a16="http://schemas.microsoft.com/office/drawing/2014/main" id="{312E8392-AC53-4E95-A7E0-51CEE4C30A63}"/>
              </a:ext>
            </a:extLst>
          </p:cNvPr>
          <p:cNvPicPr>
            <a:picLocks noChangeArrowheads="1"/>
          </p:cNvPicPr>
          <p:nvPr/>
        </p:nvPicPr>
        <p:blipFill>
          <a:blip r:embed="rId6"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10746" y="1926293"/>
            <a:ext cx="208336" cy="195559"/>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20">
            <a:extLst>
              <a:ext uri="{FF2B5EF4-FFF2-40B4-BE49-F238E27FC236}">
                <a16:creationId xmlns:a16="http://schemas.microsoft.com/office/drawing/2014/main" id="{96D40C6C-9648-4998-9D48-BC2063AC4146}"/>
              </a:ext>
            </a:extLst>
          </p:cNvPr>
          <p:cNvSpPr>
            <a:spLocks noChangeArrowheads="1"/>
          </p:cNvSpPr>
          <p:nvPr/>
        </p:nvSpPr>
        <p:spPr bwMode="gray">
          <a:xfrm>
            <a:off x="9174993" y="3390151"/>
            <a:ext cx="2200175" cy="333929"/>
          </a:xfrm>
          <a:prstGeom prst="rect">
            <a:avLst/>
          </a:prstGeom>
          <a:solidFill>
            <a:schemeClr val="accent2">
              <a:lumMod val="20000"/>
              <a:lumOff val="80000"/>
            </a:schemeClr>
          </a:solidFill>
          <a:ln w="9525" algn="ctr">
            <a:solidFill>
              <a:srgbClr val="919191"/>
            </a:solidFill>
            <a:miter lim="800000"/>
            <a:headEnd/>
            <a:tailEnd/>
          </a:ln>
          <a:effectLst/>
          <a:extLst>
            <a:ext uri="{AF507438-7753-43e0-B8FC-AC1667EBCBE1}">
              <a14:hiddenEffects xmlns="" xmlns:a14="http://schemas.microsoft.com/office/drawing/2010/main">
                <a:effectLst>
                  <a:outerShdw dist="35921" dir="2700000" algn="ctr" rotWithShape="0">
                    <a:srgbClr val="000000"/>
                  </a:outerShdw>
                </a:effectLst>
              </a14:hiddenEffects>
            </a:ext>
          </a:extLst>
        </p:spPr>
        <p:txBody>
          <a:bodyPr anchor="ctr"/>
          <a:lstStyle/>
          <a:p>
            <a:pPr marL="0" marR="0" lvl="0" indent="0" algn="ctr" defTabSz="914400" rtl="0" eaLnBrk="1" fontAlgn="auto" latinLnBrk="0" hangingPunct="1">
              <a:lnSpc>
                <a:spcPct val="100000"/>
              </a:lnSpc>
              <a:spcBef>
                <a:spcPct val="10000"/>
              </a:spcBef>
              <a:spcAft>
                <a:spcPts val="0"/>
              </a:spcAft>
              <a:buClr>
                <a:srgbClr val="000000"/>
              </a:buClr>
              <a:buSzTx/>
              <a:buFontTx/>
              <a:buNone/>
              <a:tabLst/>
              <a:defRPr/>
            </a:pPr>
            <a:r>
              <a:rPr kumimoji="0" lang="en-GB" altLang="en-US" sz="1400" b="1" i="0" u="none" strike="noStrike" kern="0" cap="none" spc="0" normalizeH="0" baseline="0" noProof="0" dirty="0">
                <a:ln>
                  <a:noFill/>
                </a:ln>
                <a:solidFill>
                  <a:srgbClr val="000000"/>
                </a:solidFill>
                <a:effectLst/>
                <a:uLnTx/>
                <a:uFillTx/>
                <a:latin typeface="Calibri" panose="020F0502020204030204"/>
                <a:ea typeface="+mn-ea"/>
                <a:cs typeface="Arial" pitchFamily="34" charset="0"/>
              </a:rPr>
              <a:t>Responsibilities</a:t>
            </a:r>
          </a:p>
        </p:txBody>
      </p:sp>
      <p:sp>
        <p:nvSpPr>
          <p:cNvPr id="46" name="Rectangle 13">
            <a:extLst>
              <a:ext uri="{FF2B5EF4-FFF2-40B4-BE49-F238E27FC236}">
                <a16:creationId xmlns:a16="http://schemas.microsoft.com/office/drawing/2014/main" id="{3BAEEC23-7B9F-48B2-B820-9DFDA7BDF7CE}"/>
              </a:ext>
            </a:extLst>
          </p:cNvPr>
          <p:cNvSpPr>
            <a:spLocks noChangeArrowheads="1"/>
          </p:cNvSpPr>
          <p:nvPr/>
        </p:nvSpPr>
        <p:spPr bwMode="gray">
          <a:xfrm>
            <a:off x="9174060" y="3390151"/>
            <a:ext cx="264290" cy="333929"/>
          </a:xfrm>
          <a:prstGeom prst="rect">
            <a:avLst/>
          </a:prstGeom>
          <a:solidFill>
            <a:srgbClr val="FFFFFF"/>
          </a:solidFill>
          <a:ln w="9525" algn="ctr">
            <a:solidFill>
              <a:srgbClr val="919191"/>
            </a:solidFill>
            <a:miter lim="800000"/>
            <a:headEnd/>
            <a:tailEnd/>
          </a:ln>
          <a:effectLst/>
        </p:spPr>
        <p:txBody>
          <a:bodyPr tIns="84406" anchor="t"/>
          <a:lstStyle>
            <a:lvl1pPr marL="174625" indent="-174625">
              <a:defRPr sz="800">
                <a:solidFill>
                  <a:schemeClr val="tx1"/>
                </a:solidFill>
                <a:latin typeface="Arial" pitchFamily="34" charset="0"/>
                <a:cs typeface="Arial" pitchFamily="34" charset="0"/>
              </a:defRPr>
            </a:lvl1pPr>
            <a:lvl2pPr marL="742950" indent="-285750">
              <a:defRPr sz="800">
                <a:solidFill>
                  <a:schemeClr val="tx1"/>
                </a:solidFill>
                <a:latin typeface="Arial" pitchFamily="34" charset="0"/>
                <a:cs typeface="Arial" pitchFamily="34" charset="0"/>
              </a:defRPr>
            </a:lvl2pPr>
            <a:lvl3pPr marL="1143000" indent="-228600">
              <a:defRPr sz="800">
                <a:solidFill>
                  <a:schemeClr val="tx1"/>
                </a:solidFill>
                <a:latin typeface="Arial" pitchFamily="34" charset="0"/>
                <a:cs typeface="Arial" pitchFamily="34" charset="0"/>
              </a:defRPr>
            </a:lvl3pPr>
            <a:lvl4pPr marL="1600200" indent="-228600">
              <a:defRPr sz="800">
                <a:solidFill>
                  <a:schemeClr val="tx1"/>
                </a:solidFill>
                <a:latin typeface="Arial" pitchFamily="34" charset="0"/>
                <a:cs typeface="Arial" pitchFamily="34" charset="0"/>
              </a:defRPr>
            </a:lvl4pPr>
            <a:lvl5pPr marL="2057400" indent="-228600">
              <a:defRPr sz="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cs typeface="Arial" pitchFamily="34" charset="0"/>
              </a:defRPr>
            </a:lvl9pPr>
          </a:lstStyle>
          <a:p>
            <a:pPr marL="161196" marR="0" lvl="0" indent="-161196" algn="l" defTabSz="844083" rtl="0" eaLnBrk="1" fontAlgn="auto" latinLnBrk="0" hangingPunct="1">
              <a:lnSpc>
                <a:spcPct val="100000"/>
              </a:lnSpc>
              <a:spcBef>
                <a:spcPct val="25000"/>
              </a:spcBef>
              <a:spcAft>
                <a:spcPts val="0"/>
              </a:spcAft>
              <a:buClr>
                <a:srgbClr val="000000"/>
              </a:buClr>
              <a:buSzTx/>
              <a:buFont typeface="Wingdings" pitchFamily="2" charset="2"/>
              <a:buChar char="§"/>
              <a:tabLst/>
              <a:defRPr/>
            </a:pPr>
            <a:endParaRPr kumimoji="0" lang="en-US" altLang="en-US" sz="900" b="1" i="0" u="none" strike="noStrike" kern="0" cap="none" spc="0" normalizeH="0" baseline="0" noProof="0" dirty="0">
              <a:ln>
                <a:noFill/>
              </a:ln>
              <a:solidFill>
                <a:srgbClr val="000000"/>
              </a:solidFill>
              <a:effectLst/>
              <a:uLnTx/>
              <a:uFillTx/>
              <a:latin typeface="Calibri" panose="020F0502020204030204"/>
              <a:ea typeface="+mn-ea"/>
              <a:cs typeface="Arial" pitchFamily="34" charset="0"/>
            </a:endParaRPr>
          </a:p>
        </p:txBody>
      </p:sp>
      <p:pic>
        <p:nvPicPr>
          <p:cNvPr id="47" name="Picture 6" descr="https://d30y9cdsu7xlg0.cloudfront.net/png/16433-200.png">
            <a:extLst>
              <a:ext uri="{FF2B5EF4-FFF2-40B4-BE49-F238E27FC236}">
                <a16:creationId xmlns:a16="http://schemas.microsoft.com/office/drawing/2014/main" id="{F4D7562E-10F1-4248-B954-6D8E43E852D9}"/>
              </a:ext>
            </a:extLst>
          </p:cNvPr>
          <p:cNvPicPr>
            <a:picLocks noChangeArrowheads="1"/>
          </p:cNvPicPr>
          <p:nvPr/>
        </p:nvPicPr>
        <p:blipFill>
          <a:blip r:embed="rId7"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gray">
          <a:xfrm>
            <a:off x="9208763" y="3468225"/>
            <a:ext cx="194884" cy="177781"/>
          </a:xfrm>
          <a:prstGeom prst="rect">
            <a:avLst/>
          </a:prstGeom>
          <a:noFill/>
          <a:extLst>
            <a:ext uri="{909E8E84-426E-40dd-AFC4-6F175D3DCCD1}">
              <a14:hiddenFill xmlns="" xmlns:a14="http://schemas.microsoft.com/office/drawing/2010/main">
                <a:solidFill>
                  <a:srgbClr val="FFFFFF"/>
                </a:solidFill>
              </a14:hiddenFill>
            </a:ext>
          </a:extLst>
        </p:spPr>
      </p:pic>
      <p:sp>
        <p:nvSpPr>
          <p:cNvPr id="44" name="Rectangle 11">
            <a:extLst>
              <a:ext uri="{FF2B5EF4-FFF2-40B4-BE49-F238E27FC236}">
                <a16:creationId xmlns:a16="http://schemas.microsoft.com/office/drawing/2014/main" id="{61C30EBB-BEC1-43DB-ADC4-32E61401F19F}"/>
              </a:ext>
            </a:extLst>
          </p:cNvPr>
          <p:cNvSpPr>
            <a:spLocks noChangeArrowheads="1"/>
          </p:cNvSpPr>
          <p:nvPr/>
        </p:nvSpPr>
        <p:spPr bwMode="gray">
          <a:xfrm>
            <a:off x="9174039" y="3764943"/>
            <a:ext cx="2198266" cy="974278"/>
          </a:xfrm>
          <a:prstGeom prst="rect">
            <a:avLst/>
          </a:prstGeom>
          <a:solidFill>
            <a:srgbClr val="F0F0F0"/>
          </a:solidFill>
          <a:ln w="9525" algn="ctr">
            <a:solidFill>
              <a:srgbClr val="919191"/>
            </a:solidFill>
            <a:miter lim="800000"/>
            <a:headEnd/>
            <a:tailEnd/>
          </a:ln>
          <a:effectLst/>
          <a:extLst>
            <a:ext uri="{AF507438-7753-43e0-B8FC-AC1667EBCBE1}">
              <a14:hiddenEffects xmlns="" xmlns:a14="http://schemas.microsoft.com/office/drawing/2010/main">
                <a:effectLst>
                  <a:outerShdw dist="35921" dir="2700000" algn="ctr" rotWithShape="0">
                    <a:srgbClr val="000000"/>
                  </a:outerShdw>
                </a:effectLst>
              </a14:hiddenEffects>
            </a:ext>
          </a:extLst>
        </p:spPr>
        <p:txBody>
          <a:bodyPr tIns="84406" rIns="84406" anchor="t"/>
          <a:lstStyle>
            <a:lvl1pPr marL="174625" indent="-174625">
              <a:defRPr sz="800">
                <a:solidFill>
                  <a:schemeClr val="tx1"/>
                </a:solidFill>
                <a:latin typeface="Arial" pitchFamily="34" charset="0"/>
                <a:cs typeface="Arial" pitchFamily="34" charset="0"/>
              </a:defRPr>
            </a:lvl1pPr>
            <a:lvl2pPr marL="742950" indent="-285750">
              <a:defRPr sz="800">
                <a:solidFill>
                  <a:schemeClr val="tx1"/>
                </a:solidFill>
                <a:latin typeface="Arial" pitchFamily="34" charset="0"/>
                <a:cs typeface="Arial" pitchFamily="34" charset="0"/>
              </a:defRPr>
            </a:lvl2pPr>
            <a:lvl3pPr marL="1143000" indent="-228600">
              <a:defRPr sz="800">
                <a:solidFill>
                  <a:schemeClr val="tx1"/>
                </a:solidFill>
                <a:latin typeface="Arial" pitchFamily="34" charset="0"/>
                <a:cs typeface="Arial" pitchFamily="34" charset="0"/>
              </a:defRPr>
            </a:lvl3pPr>
            <a:lvl4pPr marL="1600200" indent="-228600">
              <a:defRPr sz="800">
                <a:solidFill>
                  <a:schemeClr val="tx1"/>
                </a:solidFill>
                <a:latin typeface="Arial" pitchFamily="34" charset="0"/>
                <a:cs typeface="Arial" pitchFamily="34" charset="0"/>
              </a:defRPr>
            </a:lvl4pPr>
            <a:lvl5pPr marL="2057400" indent="-228600">
              <a:defRPr sz="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cs typeface="Arial" pitchFamily="34" charset="0"/>
              </a:defRPr>
            </a:lvl9pPr>
          </a:lstStyle>
          <a:p>
            <a:pPr marL="211021" marR="0" lvl="0" indent="-211021" algn="l" defTabSz="914400" rtl="0" eaLnBrk="1" fontAlgn="auto" latinLnBrk="0" hangingPunct="1">
              <a:lnSpc>
                <a:spcPct val="100000"/>
              </a:lnSpc>
              <a:spcBef>
                <a:spcPts val="277"/>
              </a:spcBef>
              <a:spcAft>
                <a:spcPts val="92"/>
              </a:spcAft>
              <a:buClrTx/>
              <a:buSzTx/>
              <a:buFont typeface="Wingdings" panose="05000000000000000000" pitchFamily="2" charset="2"/>
              <a:buChar char="§"/>
              <a:tabLst/>
              <a:defRPr/>
            </a:pPr>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itchFamily="34" charset="0"/>
            </a:endParaRPr>
          </a:p>
        </p:txBody>
      </p:sp>
      <p:sp>
        <p:nvSpPr>
          <p:cNvPr id="60" name="Rectangle: Folded Corner 59">
            <a:extLst>
              <a:ext uri="{FF2B5EF4-FFF2-40B4-BE49-F238E27FC236}">
                <a16:creationId xmlns:a16="http://schemas.microsoft.com/office/drawing/2014/main" id="{1DD099B8-9EFF-40D6-BF83-6688B79A4540}"/>
              </a:ext>
            </a:extLst>
          </p:cNvPr>
          <p:cNvSpPr/>
          <p:nvPr/>
        </p:nvSpPr>
        <p:spPr>
          <a:xfrm>
            <a:off x="9610595" y="5337858"/>
            <a:ext cx="1386151" cy="866277"/>
          </a:xfrm>
          <a:prstGeom prst="foldedCorner">
            <a:avLst>
              <a:gd name="adj" fmla="val 0"/>
            </a:avLst>
          </a:prstGeom>
          <a:solidFill>
            <a:srgbClr val="FFFFCC"/>
          </a:solidFill>
          <a:ln w="9525">
            <a:solidFill>
              <a:srgbClr val="B3B3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Description</a:t>
            </a:r>
          </a:p>
        </p:txBody>
      </p:sp>
      <p:sp>
        <p:nvSpPr>
          <p:cNvPr id="50" name="Rectangle 20">
            <a:extLst>
              <a:ext uri="{FF2B5EF4-FFF2-40B4-BE49-F238E27FC236}">
                <a16:creationId xmlns:a16="http://schemas.microsoft.com/office/drawing/2014/main" id="{76165C99-1FF3-49B4-BD87-87933E8A47D1}"/>
              </a:ext>
            </a:extLst>
          </p:cNvPr>
          <p:cNvSpPr>
            <a:spLocks noChangeArrowheads="1"/>
          </p:cNvSpPr>
          <p:nvPr/>
        </p:nvSpPr>
        <p:spPr bwMode="gray">
          <a:xfrm>
            <a:off x="9175458" y="4919526"/>
            <a:ext cx="2200176" cy="333930"/>
          </a:xfrm>
          <a:prstGeom prst="rect">
            <a:avLst/>
          </a:prstGeom>
          <a:solidFill>
            <a:schemeClr val="accent2">
              <a:lumMod val="20000"/>
              <a:lumOff val="80000"/>
            </a:schemeClr>
          </a:solidFill>
          <a:ln w="9525" algn="ctr">
            <a:solidFill>
              <a:srgbClr val="919191"/>
            </a:solidFill>
            <a:miter lim="800000"/>
            <a:headEnd/>
            <a:tailEnd/>
          </a:ln>
          <a:effectLst/>
          <a:extLst>
            <a:ext uri="{AF507438-7753-43e0-B8FC-AC1667EBCBE1}">
              <a14:hiddenEffects xmlns="" xmlns:a14="http://schemas.microsoft.com/office/drawing/2010/main">
                <a:effectLst>
                  <a:outerShdw dist="35921" dir="2700000" algn="ctr" rotWithShape="0">
                    <a:srgbClr val="000000"/>
                  </a:outerShdw>
                </a:effectLst>
              </a14:hiddenEffects>
            </a:ext>
          </a:extLst>
        </p:spPr>
        <p:txBody>
          <a:bodyPr anchor="ctr"/>
          <a:lstStyle/>
          <a:p>
            <a:pPr marL="0" marR="0" lvl="0" indent="0" algn="ctr" defTabSz="914400" rtl="0" eaLnBrk="1" fontAlgn="auto" latinLnBrk="0" hangingPunct="1">
              <a:lnSpc>
                <a:spcPct val="100000"/>
              </a:lnSpc>
              <a:spcBef>
                <a:spcPct val="10000"/>
              </a:spcBef>
              <a:spcAft>
                <a:spcPts val="0"/>
              </a:spcAft>
              <a:buClr>
                <a:srgbClr val="000000"/>
              </a:buClr>
              <a:buSzTx/>
              <a:buFontTx/>
              <a:buNone/>
              <a:tabLst/>
              <a:defRPr/>
            </a:pPr>
            <a:r>
              <a:rPr kumimoji="0" lang="en-GB" altLang="en-US" sz="1400" b="1" i="0" u="none" strike="noStrike" kern="0" cap="none" spc="0" normalizeH="0" baseline="0" noProof="0" dirty="0">
                <a:ln>
                  <a:noFill/>
                </a:ln>
                <a:solidFill>
                  <a:srgbClr val="000000"/>
                </a:solidFill>
                <a:effectLst/>
                <a:uLnTx/>
                <a:uFillTx/>
                <a:latin typeface="Calibri" panose="020F0502020204030204"/>
                <a:ea typeface="+mn-ea"/>
                <a:cs typeface="Arial" pitchFamily="34" charset="0"/>
              </a:rPr>
              <a:t>Manpower</a:t>
            </a:r>
          </a:p>
        </p:txBody>
      </p:sp>
      <p:sp>
        <p:nvSpPr>
          <p:cNvPr id="51" name="Rectangle 13">
            <a:extLst>
              <a:ext uri="{FF2B5EF4-FFF2-40B4-BE49-F238E27FC236}">
                <a16:creationId xmlns:a16="http://schemas.microsoft.com/office/drawing/2014/main" id="{927AAE21-8E68-4BB8-8302-80EC6D295B90}"/>
              </a:ext>
            </a:extLst>
          </p:cNvPr>
          <p:cNvSpPr>
            <a:spLocks noChangeArrowheads="1"/>
          </p:cNvSpPr>
          <p:nvPr/>
        </p:nvSpPr>
        <p:spPr bwMode="gray">
          <a:xfrm>
            <a:off x="9173572" y="4919526"/>
            <a:ext cx="264290" cy="333930"/>
          </a:xfrm>
          <a:prstGeom prst="rect">
            <a:avLst/>
          </a:prstGeom>
          <a:solidFill>
            <a:srgbClr val="FFFFFF"/>
          </a:solidFill>
          <a:ln w="9525" algn="ctr">
            <a:solidFill>
              <a:srgbClr val="919191"/>
            </a:solidFill>
            <a:miter lim="800000"/>
            <a:headEnd/>
            <a:tailEnd/>
          </a:ln>
          <a:effectLst/>
        </p:spPr>
        <p:txBody>
          <a:bodyPr tIns="84406" anchor="t"/>
          <a:lstStyle>
            <a:lvl1pPr marL="174625" indent="-174625">
              <a:defRPr sz="800">
                <a:solidFill>
                  <a:schemeClr val="tx1"/>
                </a:solidFill>
                <a:latin typeface="Arial" pitchFamily="34" charset="0"/>
                <a:cs typeface="Arial" pitchFamily="34" charset="0"/>
              </a:defRPr>
            </a:lvl1pPr>
            <a:lvl2pPr marL="742950" indent="-285750">
              <a:defRPr sz="800">
                <a:solidFill>
                  <a:schemeClr val="tx1"/>
                </a:solidFill>
                <a:latin typeface="Arial" pitchFamily="34" charset="0"/>
                <a:cs typeface="Arial" pitchFamily="34" charset="0"/>
              </a:defRPr>
            </a:lvl2pPr>
            <a:lvl3pPr marL="1143000" indent="-228600">
              <a:defRPr sz="800">
                <a:solidFill>
                  <a:schemeClr val="tx1"/>
                </a:solidFill>
                <a:latin typeface="Arial" pitchFamily="34" charset="0"/>
                <a:cs typeface="Arial" pitchFamily="34" charset="0"/>
              </a:defRPr>
            </a:lvl3pPr>
            <a:lvl4pPr marL="1600200" indent="-228600">
              <a:defRPr sz="800">
                <a:solidFill>
                  <a:schemeClr val="tx1"/>
                </a:solidFill>
                <a:latin typeface="Arial" pitchFamily="34" charset="0"/>
                <a:cs typeface="Arial" pitchFamily="34" charset="0"/>
              </a:defRPr>
            </a:lvl4pPr>
            <a:lvl5pPr marL="2057400" indent="-228600">
              <a:defRPr sz="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cs typeface="Arial" pitchFamily="34" charset="0"/>
              </a:defRPr>
            </a:lvl9pPr>
          </a:lstStyle>
          <a:p>
            <a:pPr marL="161196" marR="0" lvl="0" indent="-161196" algn="l" defTabSz="844083" rtl="0" eaLnBrk="1" fontAlgn="auto" latinLnBrk="0" hangingPunct="1">
              <a:lnSpc>
                <a:spcPct val="100000"/>
              </a:lnSpc>
              <a:spcBef>
                <a:spcPct val="25000"/>
              </a:spcBef>
              <a:spcAft>
                <a:spcPts val="0"/>
              </a:spcAft>
              <a:buClr>
                <a:srgbClr val="000000"/>
              </a:buClr>
              <a:buSzTx/>
              <a:buFont typeface="Wingdings" pitchFamily="2" charset="2"/>
              <a:buChar char="§"/>
              <a:tabLst/>
              <a:defRPr/>
            </a:pPr>
            <a:endParaRPr kumimoji="0" lang="en-US" altLang="en-US" sz="900" b="1" i="0" u="none" strike="noStrike" kern="0" cap="none" spc="0" normalizeH="0" baseline="0" noProof="0" dirty="0">
              <a:ln>
                <a:noFill/>
              </a:ln>
              <a:solidFill>
                <a:srgbClr val="000000"/>
              </a:solidFill>
              <a:effectLst/>
              <a:uLnTx/>
              <a:uFillTx/>
              <a:latin typeface="Calibri" panose="020F0502020204030204"/>
              <a:ea typeface="+mn-ea"/>
              <a:cs typeface="Arial" pitchFamily="34" charset="0"/>
            </a:endParaRPr>
          </a:p>
        </p:txBody>
      </p:sp>
      <p:sp>
        <p:nvSpPr>
          <p:cNvPr id="49" name="Rectangle 11">
            <a:extLst>
              <a:ext uri="{FF2B5EF4-FFF2-40B4-BE49-F238E27FC236}">
                <a16:creationId xmlns:a16="http://schemas.microsoft.com/office/drawing/2014/main" id="{FE30A82D-3BA5-40F6-ABEB-8530E7A836F2}"/>
              </a:ext>
            </a:extLst>
          </p:cNvPr>
          <p:cNvSpPr>
            <a:spLocks noChangeArrowheads="1"/>
          </p:cNvSpPr>
          <p:nvPr/>
        </p:nvSpPr>
        <p:spPr bwMode="gray">
          <a:xfrm>
            <a:off x="9174039" y="5302429"/>
            <a:ext cx="2198266" cy="974279"/>
          </a:xfrm>
          <a:prstGeom prst="rect">
            <a:avLst/>
          </a:prstGeom>
          <a:solidFill>
            <a:srgbClr val="F0F0F0"/>
          </a:solidFill>
          <a:ln w="9525" algn="ctr">
            <a:solidFill>
              <a:srgbClr val="919191"/>
            </a:solidFill>
            <a:miter lim="800000"/>
            <a:headEnd/>
            <a:tailEnd/>
          </a:ln>
          <a:effectLst/>
          <a:extLst>
            <a:ext uri="{AF507438-7753-43e0-B8FC-AC1667EBCBE1}">
              <a14:hiddenEffects xmlns="" xmlns:a14="http://schemas.microsoft.com/office/drawing/2010/main">
                <a:effectLst>
                  <a:outerShdw dist="35921" dir="2700000" algn="ctr" rotWithShape="0">
                    <a:srgbClr val="000000"/>
                  </a:outerShdw>
                </a:effectLst>
              </a14:hiddenEffects>
            </a:ext>
          </a:extLst>
        </p:spPr>
        <p:txBody>
          <a:bodyPr tIns="84406" rIns="84406" anchor="t"/>
          <a:lstStyle>
            <a:lvl1pPr marL="174625" indent="-174625">
              <a:defRPr sz="800">
                <a:solidFill>
                  <a:schemeClr val="tx1"/>
                </a:solidFill>
                <a:latin typeface="Arial" pitchFamily="34" charset="0"/>
                <a:cs typeface="Arial" pitchFamily="34" charset="0"/>
              </a:defRPr>
            </a:lvl1pPr>
            <a:lvl2pPr marL="742950" indent="-285750">
              <a:defRPr sz="800">
                <a:solidFill>
                  <a:schemeClr val="tx1"/>
                </a:solidFill>
                <a:latin typeface="Arial" pitchFamily="34" charset="0"/>
                <a:cs typeface="Arial" pitchFamily="34" charset="0"/>
              </a:defRPr>
            </a:lvl2pPr>
            <a:lvl3pPr marL="1143000" indent="-228600">
              <a:defRPr sz="800">
                <a:solidFill>
                  <a:schemeClr val="tx1"/>
                </a:solidFill>
                <a:latin typeface="Arial" pitchFamily="34" charset="0"/>
                <a:cs typeface="Arial" pitchFamily="34" charset="0"/>
              </a:defRPr>
            </a:lvl3pPr>
            <a:lvl4pPr marL="1600200" indent="-228600">
              <a:defRPr sz="800">
                <a:solidFill>
                  <a:schemeClr val="tx1"/>
                </a:solidFill>
                <a:latin typeface="Arial" pitchFamily="34" charset="0"/>
                <a:cs typeface="Arial" pitchFamily="34" charset="0"/>
              </a:defRPr>
            </a:lvl4pPr>
            <a:lvl5pPr marL="2057400" indent="-228600">
              <a:defRPr sz="8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8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8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8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800">
                <a:solidFill>
                  <a:schemeClr val="tx1"/>
                </a:solidFill>
                <a:latin typeface="Arial" pitchFamily="34" charset="0"/>
                <a:cs typeface="Arial" pitchFamily="34" charset="0"/>
              </a:defRPr>
            </a:lvl9pPr>
          </a:lstStyle>
          <a:p>
            <a:pPr marL="211021" marR="0" lvl="0" indent="-211021" algn="l" defTabSz="914400" rtl="0" eaLnBrk="1" fontAlgn="auto" latinLnBrk="0" hangingPunct="1">
              <a:lnSpc>
                <a:spcPct val="100000"/>
              </a:lnSpc>
              <a:spcBef>
                <a:spcPts val="277"/>
              </a:spcBef>
              <a:spcAft>
                <a:spcPts val="92"/>
              </a:spcAft>
              <a:buClrTx/>
              <a:buSzTx/>
              <a:buFont typeface="Wingdings" panose="05000000000000000000" pitchFamily="2" charset="2"/>
              <a:buChar char="§"/>
              <a:tabLst/>
              <a:defRPr/>
            </a:pPr>
            <a:endParaRPr kumimoji="0" lang="en-US" sz="1000" b="1" i="0" u="none" strike="noStrike" kern="1200" cap="none" spc="0" normalizeH="0" baseline="0" noProof="0" dirty="0">
              <a:ln>
                <a:noFill/>
              </a:ln>
              <a:solidFill>
                <a:srgbClr val="000000"/>
              </a:solidFill>
              <a:effectLst/>
              <a:uLnTx/>
              <a:uFillTx/>
              <a:latin typeface="Calibri" panose="020F0502020204030204"/>
              <a:ea typeface="+mn-ea"/>
              <a:cs typeface="Arial" pitchFamily="34" charset="0"/>
            </a:endParaRPr>
          </a:p>
        </p:txBody>
      </p:sp>
      <p:pic>
        <p:nvPicPr>
          <p:cNvPr id="686086" name="Picture 6" descr="Employee ">
            <a:extLst>
              <a:ext uri="{FF2B5EF4-FFF2-40B4-BE49-F238E27FC236}">
                <a16:creationId xmlns:a16="http://schemas.microsoft.com/office/drawing/2014/main" id="{F6499FF5-742A-4509-8020-6BDFED309730}"/>
              </a:ext>
            </a:extLst>
          </p:cNvPr>
          <p:cNvPicPr>
            <a:picLocks noChangeArrowheads="1"/>
          </p:cNvPicPr>
          <p:nvPr/>
        </p:nvPicPr>
        <p:blipFill>
          <a:blip r:embed="rId8" cstate="email">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211019" y="4997601"/>
            <a:ext cx="189396" cy="17778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a:extLst>
              <a:ext uri="{FF2B5EF4-FFF2-40B4-BE49-F238E27FC236}">
                <a16:creationId xmlns:a16="http://schemas.microsoft.com/office/drawing/2014/main" id="{704E44B7-0BAF-4272-9C6D-CCD3FA45A0D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10477" y="5380901"/>
            <a:ext cx="1325391" cy="817334"/>
          </a:xfrm>
          <a:prstGeom prst="rect">
            <a:avLst/>
          </a:prstGeom>
        </p:spPr>
      </p:pic>
      <p:pic>
        <p:nvPicPr>
          <p:cNvPr id="97" name="Picture 96">
            <a:extLst>
              <a:ext uri="{FF2B5EF4-FFF2-40B4-BE49-F238E27FC236}">
                <a16:creationId xmlns:a16="http://schemas.microsoft.com/office/drawing/2014/main" id="{21F702CA-98F0-400D-90F1-666CF9F43F6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610477" y="2314038"/>
            <a:ext cx="1325391" cy="817334"/>
          </a:xfrm>
          <a:prstGeom prst="rect">
            <a:avLst/>
          </a:prstGeom>
        </p:spPr>
      </p:pic>
      <p:pic>
        <p:nvPicPr>
          <p:cNvPr id="98" name="Picture 97">
            <a:extLst>
              <a:ext uri="{FF2B5EF4-FFF2-40B4-BE49-F238E27FC236}">
                <a16:creationId xmlns:a16="http://schemas.microsoft.com/office/drawing/2014/main" id="{928F6E0A-A206-46FF-B86C-F716698D2708}"/>
              </a:ext>
            </a:extLst>
          </p:cNvPr>
          <p:cNvPicPr>
            <a:picLocks/>
          </p:cNvPicPr>
          <p:nvPr/>
        </p:nvPicPr>
        <p:blipFill>
          <a:blip r:embed="rId11" cstate="email">
            <a:extLst>
              <a:ext uri="{28A0092B-C50C-407E-A947-70E740481C1C}">
                <a14:useLocalDpi xmlns:a14="http://schemas.microsoft.com/office/drawing/2010/main"/>
              </a:ext>
            </a:extLst>
          </a:blip>
          <a:stretch>
            <a:fillRect/>
          </a:stretch>
        </p:blipFill>
        <p:spPr>
          <a:xfrm>
            <a:off x="9610477" y="3843415"/>
            <a:ext cx="1325391" cy="817334"/>
          </a:xfrm>
          <a:prstGeom prst="rect">
            <a:avLst/>
          </a:prstGeom>
        </p:spPr>
      </p:pic>
      <p:cxnSp>
        <p:nvCxnSpPr>
          <p:cNvPr id="74" name="Elbow Connector 141">
            <a:extLst>
              <a:ext uri="{FF2B5EF4-FFF2-40B4-BE49-F238E27FC236}">
                <a16:creationId xmlns:a16="http://schemas.microsoft.com/office/drawing/2014/main" id="{595FB626-AE29-403B-AAD3-A3A855362B1A}"/>
              </a:ext>
            </a:extLst>
          </p:cNvPr>
          <p:cNvCxnSpPr>
            <a:cxnSpLocks/>
          </p:cNvCxnSpPr>
          <p:nvPr/>
        </p:nvCxnSpPr>
        <p:spPr bwMode="gray">
          <a:xfrm rot="16200000" flipH="1">
            <a:off x="2900352" y="3571738"/>
            <a:ext cx="789951" cy="136297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5" name="Elbow Connector 141">
            <a:extLst>
              <a:ext uri="{FF2B5EF4-FFF2-40B4-BE49-F238E27FC236}">
                <a16:creationId xmlns:a16="http://schemas.microsoft.com/office/drawing/2014/main" id="{E2885B40-C5E0-4F31-81FA-0D4E6016D533}"/>
              </a:ext>
            </a:extLst>
          </p:cNvPr>
          <p:cNvCxnSpPr>
            <a:cxnSpLocks/>
            <a:stCxn id="70" idx="2"/>
            <a:endCxn id="83" idx="0"/>
          </p:cNvCxnSpPr>
          <p:nvPr/>
        </p:nvCxnSpPr>
        <p:spPr bwMode="gray">
          <a:xfrm rot="5400000">
            <a:off x="2176980" y="4211340"/>
            <a:ext cx="789951" cy="8376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8" name="Elbow Connector 141">
            <a:extLst>
              <a:ext uri="{FF2B5EF4-FFF2-40B4-BE49-F238E27FC236}">
                <a16:creationId xmlns:a16="http://schemas.microsoft.com/office/drawing/2014/main" id="{CBDA5D52-EB58-440E-9B80-C94E33656AE3}"/>
              </a:ext>
            </a:extLst>
          </p:cNvPr>
          <p:cNvCxnSpPr>
            <a:cxnSpLocks/>
            <a:stCxn id="70" idx="2"/>
            <a:endCxn id="84" idx="0"/>
          </p:cNvCxnSpPr>
          <p:nvPr/>
        </p:nvCxnSpPr>
        <p:spPr bwMode="gray">
          <a:xfrm rot="5400000">
            <a:off x="1537378" y="3571738"/>
            <a:ext cx="789951" cy="136297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75" name="Rectangle 5">
            <a:extLst>
              <a:ext uri="{FF2B5EF4-FFF2-40B4-BE49-F238E27FC236}">
                <a16:creationId xmlns:a16="http://schemas.microsoft.com/office/drawing/2014/main" id="{CD560375-3C67-40DA-9C60-ADAC7090CBB4}"/>
              </a:ext>
            </a:extLst>
          </p:cNvPr>
          <p:cNvSpPr>
            <a:spLocks noChangeArrowheads="1"/>
          </p:cNvSpPr>
          <p:nvPr/>
        </p:nvSpPr>
        <p:spPr bwMode="gray">
          <a:xfrm>
            <a:off x="1052966" y="1630785"/>
            <a:ext cx="2962143" cy="212675"/>
          </a:xfrm>
          <a:prstGeom prst="rect">
            <a:avLst/>
          </a:prstGeom>
          <a:solidFill>
            <a:schemeClr val="bg1"/>
          </a:solidFill>
          <a:ln w="9525" algn="ctr">
            <a:noFill/>
            <a:miter lim="800000"/>
            <a:headEnd/>
            <a:tailEnd/>
          </a:ln>
          <a:effectLst/>
          <a:extLst>
            <a:ext uri="{AF507438-7753-43e0-B8FC-AC1667EBCBE1}">
              <a14:hiddenEffects xmlns="" xmlns:a14="http://schemas.microsoft.com/office/drawing/2010/main">
                <a:effectLst>
                  <a:outerShdw dist="35921" dir="2700000" algn="ctr" rotWithShape="0">
                    <a:schemeClr val="tx1"/>
                  </a:outerShdw>
                </a:effectLst>
              </a14:hiddenEffects>
            </a:ext>
          </a:extLst>
        </p:spPr>
        <p:txBody>
          <a:bodyPr lIns="16615" rIns="16615" anchor="ctr"/>
          <a:lstStyle>
            <a:lvl1pPr>
              <a:defRPr sz="2400">
                <a:solidFill>
                  <a:schemeClr val="tx1"/>
                </a:solidFill>
                <a:latin typeface="Book Antiqua" pitchFamily="18" charset="0"/>
              </a:defRPr>
            </a:lvl1pPr>
            <a:lvl2pPr marL="742950" indent="-285750">
              <a:defRPr sz="2400">
                <a:solidFill>
                  <a:schemeClr val="tx1"/>
                </a:solidFill>
                <a:latin typeface="Book Antiqua" pitchFamily="18" charset="0"/>
              </a:defRPr>
            </a:lvl2pPr>
            <a:lvl3pPr marL="1143000" indent="-228600">
              <a:defRPr sz="2400">
                <a:solidFill>
                  <a:schemeClr val="tx1"/>
                </a:solidFill>
                <a:latin typeface="Book Antiqua" pitchFamily="18" charset="0"/>
              </a:defRPr>
            </a:lvl3pPr>
            <a:lvl4pPr marL="1600200" indent="-228600">
              <a:defRPr sz="2400">
                <a:solidFill>
                  <a:schemeClr val="tx1"/>
                </a:solidFill>
                <a:latin typeface="Book Antiqua" pitchFamily="18" charset="0"/>
              </a:defRPr>
            </a:lvl4pPr>
            <a:lvl5pPr marL="2057400" indent="-228600">
              <a:defRPr sz="2400">
                <a:solidFill>
                  <a:schemeClr val="tx1"/>
                </a:solidFill>
                <a:latin typeface="Book Antiqua" pitchFamily="18" charset="0"/>
              </a:defRPr>
            </a:lvl5pPr>
            <a:lvl6pPr marL="2514600" indent="-228600" eaLnBrk="0" fontAlgn="base" hangingPunct="0">
              <a:spcBef>
                <a:spcPct val="0"/>
              </a:spcBef>
              <a:spcAft>
                <a:spcPct val="0"/>
              </a:spcAft>
              <a:defRPr sz="2400">
                <a:solidFill>
                  <a:schemeClr val="tx1"/>
                </a:solidFill>
                <a:latin typeface="Book Antiqua" pitchFamily="18" charset="0"/>
              </a:defRPr>
            </a:lvl6pPr>
            <a:lvl7pPr marL="2971800" indent="-228600" eaLnBrk="0" fontAlgn="base" hangingPunct="0">
              <a:spcBef>
                <a:spcPct val="0"/>
              </a:spcBef>
              <a:spcAft>
                <a:spcPct val="0"/>
              </a:spcAft>
              <a:defRPr sz="2400">
                <a:solidFill>
                  <a:schemeClr val="tx1"/>
                </a:solidFill>
                <a:latin typeface="Book Antiqua" pitchFamily="18" charset="0"/>
              </a:defRPr>
            </a:lvl7pPr>
            <a:lvl8pPr marL="3429000" indent="-228600" eaLnBrk="0" fontAlgn="base" hangingPunct="0">
              <a:spcBef>
                <a:spcPct val="0"/>
              </a:spcBef>
              <a:spcAft>
                <a:spcPct val="0"/>
              </a:spcAft>
              <a:defRPr sz="2400">
                <a:solidFill>
                  <a:schemeClr val="tx1"/>
                </a:solidFill>
                <a:latin typeface="Book Antiqua" pitchFamily="18" charset="0"/>
              </a:defRPr>
            </a:lvl8pPr>
            <a:lvl9pPr marL="3886200" indent="-228600" eaLnBrk="0" fontAlgn="base" hangingPunct="0">
              <a:spcBef>
                <a:spcPct val="0"/>
              </a:spcBef>
              <a:spcAft>
                <a:spcPct val="0"/>
              </a:spcAft>
              <a:defRPr sz="2400">
                <a:solidFill>
                  <a:schemeClr val="tx1"/>
                </a:solidFill>
                <a:latin typeface="Book Antiqua" pitchFamily="18"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ysClr val="windowText" lastClr="000000"/>
                </a:solidFill>
                <a:effectLst/>
                <a:uLnTx/>
                <a:uFillTx/>
                <a:latin typeface="Calibri" panose="020F0502020204030204"/>
                <a:ea typeface="+mn-ea"/>
                <a:cs typeface="Arial"/>
              </a:rPr>
              <a:t>NEOM and OXAGON CS Organization</a:t>
            </a:r>
          </a:p>
        </p:txBody>
      </p:sp>
      <p:sp>
        <p:nvSpPr>
          <p:cNvPr id="78" name="Rectangle 15">
            <a:extLst>
              <a:ext uri="{FF2B5EF4-FFF2-40B4-BE49-F238E27FC236}">
                <a16:creationId xmlns:a16="http://schemas.microsoft.com/office/drawing/2014/main" id="{6CCBE7B3-DB45-4BA7-A025-4445E683575C}"/>
              </a:ext>
            </a:extLst>
          </p:cNvPr>
          <p:cNvSpPr>
            <a:spLocks noChangeArrowheads="1"/>
          </p:cNvSpPr>
          <p:nvPr/>
        </p:nvSpPr>
        <p:spPr bwMode="gray">
          <a:xfrm>
            <a:off x="3450028" y="4648200"/>
            <a:ext cx="1053570" cy="1091152"/>
          </a:xfrm>
          <a:prstGeom prst="rect">
            <a:avLst/>
          </a:prstGeom>
          <a:solidFill>
            <a:schemeClr val="bg1">
              <a:lumMod val="85000"/>
            </a:schemeClr>
          </a:solidFill>
          <a:ln w="9525" algn="ctr">
            <a:noFill/>
            <a:round/>
            <a:headEnd/>
            <a:tailEnd/>
          </a:ln>
          <a:effectLst/>
        </p:spPr>
        <p:txBody>
          <a:bodyPr lIns="182880" rIns="182880" anchor="ctr"/>
          <a:lstStyle/>
          <a:p>
            <a:pPr algn="ctr">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Innovation and R&amp;D</a:t>
            </a:r>
          </a:p>
        </p:txBody>
      </p:sp>
      <p:sp>
        <p:nvSpPr>
          <p:cNvPr id="83" name="Rectangle 15">
            <a:extLst>
              <a:ext uri="{FF2B5EF4-FFF2-40B4-BE49-F238E27FC236}">
                <a16:creationId xmlns:a16="http://schemas.microsoft.com/office/drawing/2014/main" id="{633DFBCC-9C23-4AB9-9D85-CAD97B2EB620}"/>
              </a:ext>
            </a:extLst>
          </p:cNvPr>
          <p:cNvSpPr>
            <a:spLocks noChangeArrowheads="1"/>
          </p:cNvSpPr>
          <p:nvPr/>
        </p:nvSpPr>
        <p:spPr bwMode="gray">
          <a:xfrm>
            <a:off x="2003286" y="4648200"/>
            <a:ext cx="1053570" cy="1091152"/>
          </a:xfrm>
          <a:prstGeom prst="rect">
            <a:avLst/>
          </a:prstGeom>
          <a:solidFill>
            <a:schemeClr val="bg1">
              <a:lumMod val="85000"/>
            </a:schemeClr>
          </a:solidFill>
          <a:ln w="9525" algn="ctr">
            <a:noFill/>
            <a:round/>
            <a:headEnd/>
            <a:tailEnd/>
          </a:ln>
          <a:effectLst/>
        </p:spPr>
        <p:txBody>
          <a:bodyPr lIns="182880" rIns="18288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Supply Chain </a:t>
            </a:r>
          </a:p>
        </p:txBody>
      </p:sp>
      <p:sp>
        <p:nvSpPr>
          <p:cNvPr id="84" name="Rectangle 15">
            <a:extLst>
              <a:ext uri="{FF2B5EF4-FFF2-40B4-BE49-F238E27FC236}">
                <a16:creationId xmlns:a16="http://schemas.microsoft.com/office/drawing/2014/main" id="{71B74359-25BD-45A2-AC54-4D725B9E1BD2}"/>
              </a:ext>
            </a:extLst>
          </p:cNvPr>
          <p:cNvSpPr>
            <a:spLocks noChangeArrowheads="1"/>
          </p:cNvSpPr>
          <p:nvPr/>
        </p:nvSpPr>
        <p:spPr bwMode="gray">
          <a:xfrm>
            <a:off x="724081" y="4648200"/>
            <a:ext cx="1053570" cy="1091152"/>
          </a:xfrm>
          <a:prstGeom prst="rect">
            <a:avLst/>
          </a:prstGeom>
          <a:solidFill>
            <a:schemeClr val="bg1">
              <a:lumMod val="85000"/>
            </a:schemeClr>
          </a:solidFill>
          <a:ln w="9525" algn="ctr">
            <a:noFill/>
            <a:round/>
            <a:headEnd/>
            <a:tailEnd/>
          </a:ln>
          <a:effectLst/>
        </p:spPr>
        <p:txBody>
          <a:bodyPr lIns="182880" rIns="18288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Manufact-uring </a:t>
            </a:r>
          </a:p>
        </p:txBody>
      </p:sp>
      <p:sp>
        <p:nvSpPr>
          <p:cNvPr id="18" name="TextBox 17">
            <a:extLst>
              <a:ext uri="{FF2B5EF4-FFF2-40B4-BE49-F238E27FC236}">
                <a16:creationId xmlns:a16="http://schemas.microsoft.com/office/drawing/2014/main" id="{59861981-53E7-438C-8965-147D957E888D}"/>
              </a:ext>
            </a:extLst>
          </p:cNvPr>
          <p:cNvSpPr txBox="1"/>
          <p:nvPr/>
        </p:nvSpPr>
        <p:spPr>
          <a:xfrm>
            <a:off x="3067698" y="5053401"/>
            <a:ext cx="32131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panose="020F0502020204030204"/>
                <a:ea typeface="+mn-ea"/>
                <a:cs typeface="+mn-cs"/>
              </a:rPr>
              <a:t>…</a:t>
            </a:r>
          </a:p>
        </p:txBody>
      </p:sp>
      <p:sp>
        <p:nvSpPr>
          <p:cNvPr id="62" name="Rectangle 15">
            <a:extLst>
              <a:ext uri="{FF2B5EF4-FFF2-40B4-BE49-F238E27FC236}">
                <a16:creationId xmlns:a16="http://schemas.microsoft.com/office/drawing/2014/main" id="{059524EF-BA91-4530-9B5D-D1807C14399A}"/>
              </a:ext>
            </a:extLst>
          </p:cNvPr>
          <p:cNvSpPr>
            <a:spLocks noChangeArrowheads="1"/>
          </p:cNvSpPr>
          <p:nvPr/>
        </p:nvSpPr>
        <p:spPr bwMode="gray">
          <a:xfrm>
            <a:off x="2038602" y="1922820"/>
            <a:ext cx="1150474" cy="805312"/>
          </a:xfrm>
          <a:prstGeom prst="rect">
            <a:avLst/>
          </a:prstGeom>
          <a:solidFill>
            <a:schemeClr val="tx2">
              <a:lumMod val="60000"/>
              <a:lumOff val="40000"/>
            </a:schemeClr>
          </a:solidFill>
          <a:ln w="9525" algn="ctr">
            <a:noFill/>
            <a:round/>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NEOM CISO Office</a:t>
            </a:r>
          </a:p>
        </p:txBody>
      </p:sp>
      <p:cxnSp>
        <p:nvCxnSpPr>
          <p:cNvPr id="68" name="Straight Connector 67">
            <a:extLst>
              <a:ext uri="{FF2B5EF4-FFF2-40B4-BE49-F238E27FC236}">
                <a16:creationId xmlns:a16="http://schemas.microsoft.com/office/drawing/2014/main" id="{A6EAD060-BD48-4EE2-832C-2AB69CD5D4B6}"/>
              </a:ext>
            </a:extLst>
          </p:cNvPr>
          <p:cNvCxnSpPr>
            <a:cxnSpLocks/>
            <a:stCxn id="70" idx="0"/>
            <a:endCxn id="62" idx="2"/>
          </p:cNvCxnSpPr>
          <p:nvPr/>
        </p:nvCxnSpPr>
        <p:spPr>
          <a:xfrm flipV="1">
            <a:off x="2613839" y="2728132"/>
            <a:ext cx="0" cy="324805"/>
          </a:xfrm>
          <a:prstGeom prst="line">
            <a:avLst/>
          </a:prstGeom>
          <a:ln w="12700">
            <a:prstDash val="lgDash"/>
          </a:ln>
        </p:spPr>
        <p:style>
          <a:lnRef idx="1">
            <a:schemeClr val="accent1"/>
          </a:lnRef>
          <a:fillRef idx="0">
            <a:schemeClr val="accent1"/>
          </a:fillRef>
          <a:effectRef idx="0">
            <a:schemeClr val="accent1"/>
          </a:effectRef>
          <a:fontRef idx="minor">
            <a:schemeClr val="tx1"/>
          </a:fontRef>
        </p:style>
      </p:cxnSp>
      <p:sp>
        <p:nvSpPr>
          <p:cNvPr id="70" name="Rectangle 15">
            <a:extLst>
              <a:ext uri="{FF2B5EF4-FFF2-40B4-BE49-F238E27FC236}">
                <a16:creationId xmlns:a16="http://schemas.microsoft.com/office/drawing/2014/main" id="{C048EADF-E0D0-47AB-8025-D681B7466140}"/>
              </a:ext>
            </a:extLst>
          </p:cNvPr>
          <p:cNvSpPr>
            <a:spLocks noChangeArrowheads="1"/>
          </p:cNvSpPr>
          <p:nvPr/>
        </p:nvSpPr>
        <p:spPr bwMode="gray">
          <a:xfrm>
            <a:off x="2038602" y="3052937"/>
            <a:ext cx="1150474" cy="805312"/>
          </a:xfrm>
          <a:prstGeom prst="rect">
            <a:avLst/>
          </a:prstGeom>
          <a:solidFill>
            <a:srgbClr val="C58208"/>
          </a:solidFill>
          <a:ln w="9525" algn="ctr">
            <a:noFill/>
            <a:round/>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FFFFFF"/>
                </a:solidFill>
                <a:latin typeface="Calibri" panose="020F0502020204030204"/>
              </a:rPr>
              <a:t>OXAGON </a:t>
            </a: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Head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of Cybersecurity</a:t>
            </a:r>
          </a:p>
        </p:txBody>
      </p:sp>
      <p:pic>
        <p:nvPicPr>
          <p:cNvPr id="72" name="Picture 70" descr="http://www.graphicsfuel.com/wp-content/uploads/2011/12/search-icon-512.png">
            <a:extLst>
              <a:ext uri="{FF2B5EF4-FFF2-40B4-BE49-F238E27FC236}">
                <a16:creationId xmlns:a16="http://schemas.microsoft.com/office/drawing/2014/main" id="{B8AE7F0D-FF7B-4AA9-ADB4-5095CF4A21A3}"/>
              </a:ext>
            </a:extLst>
          </p:cNvPr>
          <p:cNvPicPr>
            <a:picLocks noChangeAspect="1" noChangeArrowheads="1"/>
          </p:cNvPicPr>
          <p:nvPr/>
        </p:nvPicPr>
        <p:blipFill>
          <a:blip r:embed="rId12" cstate="email">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a:fillRect/>
          </a:stretch>
        </p:blipFill>
        <p:spPr bwMode="gray">
          <a:xfrm rot="20671526">
            <a:off x="3082419" y="3138394"/>
            <a:ext cx="649753" cy="64975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5">
            <a:extLst>
              <a:ext uri="{FF2B5EF4-FFF2-40B4-BE49-F238E27FC236}">
                <a16:creationId xmlns:a16="http://schemas.microsoft.com/office/drawing/2014/main" id="{DE6E988D-1553-44DF-9FA8-334926F06BAF}"/>
              </a:ext>
            </a:extLst>
          </p:cNvPr>
          <p:cNvSpPr>
            <a:spLocks noChangeArrowheads="1"/>
          </p:cNvSpPr>
          <p:nvPr/>
        </p:nvSpPr>
        <p:spPr bwMode="gray">
          <a:xfrm>
            <a:off x="6064660" y="1949939"/>
            <a:ext cx="1150474" cy="980566"/>
          </a:xfrm>
          <a:prstGeom prst="rect">
            <a:avLst/>
          </a:prstGeom>
          <a:solidFill>
            <a:srgbClr val="C58208"/>
          </a:solidFill>
          <a:ln w="9525" algn="ctr">
            <a:noFill/>
            <a:round/>
            <a:headEnd/>
            <a:tailEnd/>
          </a:ln>
          <a:effectLst/>
        </p:spPr>
        <p:txBody>
          <a:bodyPr lIns="0" rIns="0" anchor="ctr"/>
          <a:lstStyle/>
          <a:p>
            <a:pPr algn="ctr"/>
            <a:r>
              <a:rPr lang="en-US" sz="1200" b="1" dirty="0">
                <a:solidFill>
                  <a:srgbClr val="FFFFFF"/>
                </a:solidFill>
                <a:latin typeface="Calibri" panose="020F0502020204030204"/>
              </a:rPr>
              <a:t>OXAGON Head of Cybersecurity </a:t>
            </a:r>
          </a:p>
        </p:txBody>
      </p:sp>
      <p:sp>
        <p:nvSpPr>
          <p:cNvPr id="21" name="Rectangle 15">
            <a:extLst>
              <a:ext uri="{FF2B5EF4-FFF2-40B4-BE49-F238E27FC236}">
                <a16:creationId xmlns:a16="http://schemas.microsoft.com/office/drawing/2014/main" id="{17CA9B6C-2E25-4028-99C4-7B2022CEFA48}"/>
              </a:ext>
            </a:extLst>
          </p:cNvPr>
          <p:cNvSpPr>
            <a:spLocks noChangeArrowheads="1"/>
          </p:cNvSpPr>
          <p:nvPr/>
        </p:nvSpPr>
        <p:spPr bwMode="gray">
          <a:xfrm>
            <a:off x="4814087" y="4608916"/>
            <a:ext cx="857150" cy="1118332"/>
          </a:xfrm>
          <a:prstGeom prst="rect">
            <a:avLst/>
          </a:prstGeom>
          <a:solidFill>
            <a:srgbClr val="C58208">
              <a:alpha val="32000"/>
            </a:srgbClr>
          </a:solidFill>
          <a:ln w="9525" algn="ctr">
            <a:noFill/>
            <a:round/>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Cybersecurity Strategy &amp; Governance</a:t>
            </a:r>
          </a:p>
        </p:txBody>
      </p:sp>
      <p:cxnSp>
        <p:nvCxnSpPr>
          <p:cNvPr id="26" name="Elbow Connector 49">
            <a:extLst>
              <a:ext uri="{FF2B5EF4-FFF2-40B4-BE49-F238E27FC236}">
                <a16:creationId xmlns:a16="http://schemas.microsoft.com/office/drawing/2014/main" id="{42FED80F-C31B-47DB-B639-854A42107A84}"/>
              </a:ext>
            </a:extLst>
          </p:cNvPr>
          <p:cNvCxnSpPr>
            <a:cxnSpLocks/>
            <a:stCxn id="20" idx="2"/>
          </p:cNvCxnSpPr>
          <p:nvPr/>
        </p:nvCxnSpPr>
        <p:spPr bwMode="gray">
          <a:xfrm rot="16200000" flipH="1">
            <a:off x="6641014" y="2929388"/>
            <a:ext cx="609854" cy="6120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Elbow Connector 111">
            <a:extLst>
              <a:ext uri="{FF2B5EF4-FFF2-40B4-BE49-F238E27FC236}">
                <a16:creationId xmlns:a16="http://schemas.microsoft.com/office/drawing/2014/main" id="{1DE39F1E-84FC-4D05-BD60-4E9B7BF5E598}"/>
              </a:ext>
            </a:extLst>
          </p:cNvPr>
          <p:cNvCxnSpPr>
            <a:cxnSpLocks/>
            <a:stCxn id="20" idx="2"/>
          </p:cNvCxnSpPr>
          <p:nvPr/>
        </p:nvCxnSpPr>
        <p:spPr bwMode="gray">
          <a:xfrm rot="16200000" flipH="1">
            <a:off x="6002081" y="3568321"/>
            <a:ext cx="1746259" cy="470627"/>
          </a:xfrm>
          <a:prstGeom prst="bentConnector3">
            <a:avLst>
              <a:gd name="adj1" fmla="val 80653"/>
            </a:avLst>
          </a:prstGeom>
        </p:spPr>
        <p:style>
          <a:lnRef idx="1">
            <a:schemeClr val="accent1"/>
          </a:lnRef>
          <a:fillRef idx="0">
            <a:schemeClr val="accent1"/>
          </a:fillRef>
          <a:effectRef idx="0">
            <a:schemeClr val="accent1"/>
          </a:effectRef>
          <a:fontRef idx="minor">
            <a:schemeClr val="tx1"/>
          </a:fontRef>
        </p:style>
      </p:cxnSp>
      <p:cxnSp>
        <p:nvCxnSpPr>
          <p:cNvPr id="30" name="Elbow Connector 126">
            <a:extLst>
              <a:ext uri="{FF2B5EF4-FFF2-40B4-BE49-F238E27FC236}">
                <a16:creationId xmlns:a16="http://schemas.microsoft.com/office/drawing/2014/main" id="{B924B344-E4CD-4D85-A8E6-BC363EC41F88}"/>
              </a:ext>
            </a:extLst>
          </p:cNvPr>
          <p:cNvCxnSpPr>
            <a:stCxn id="20" idx="2"/>
            <a:endCxn id="21" idx="0"/>
          </p:cNvCxnSpPr>
          <p:nvPr/>
        </p:nvCxnSpPr>
        <p:spPr bwMode="gray">
          <a:xfrm rot="5400000">
            <a:off x="5102075" y="3071094"/>
            <a:ext cx="1678411" cy="1397235"/>
          </a:xfrm>
          <a:prstGeom prst="bentConnector3">
            <a:avLst>
              <a:gd name="adj1" fmla="val 83806"/>
            </a:avLst>
          </a:prstGeom>
        </p:spPr>
        <p:style>
          <a:lnRef idx="1">
            <a:schemeClr val="accent1"/>
          </a:lnRef>
          <a:fillRef idx="0">
            <a:schemeClr val="accent1"/>
          </a:fillRef>
          <a:effectRef idx="0">
            <a:schemeClr val="accent1"/>
          </a:effectRef>
          <a:fontRef idx="minor">
            <a:schemeClr val="tx1"/>
          </a:fontRef>
        </p:style>
      </p:cxnSp>
      <p:cxnSp>
        <p:nvCxnSpPr>
          <p:cNvPr id="33" name="Elbow Connector 137">
            <a:extLst>
              <a:ext uri="{FF2B5EF4-FFF2-40B4-BE49-F238E27FC236}">
                <a16:creationId xmlns:a16="http://schemas.microsoft.com/office/drawing/2014/main" id="{65A44501-6499-4C0E-A06D-8B9F9FD9C5B9}"/>
              </a:ext>
            </a:extLst>
          </p:cNvPr>
          <p:cNvCxnSpPr>
            <a:cxnSpLocks/>
          </p:cNvCxnSpPr>
          <p:nvPr/>
        </p:nvCxnSpPr>
        <p:spPr bwMode="gray">
          <a:xfrm rot="16200000" flipH="1">
            <a:off x="6393592" y="3180186"/>
            <a:ext cx="1746258" cy="1246896"/>
          </a:xfrm>
          <a:prstGeom prst="bentConnector3">
            <a:avLst>
              <a:gd name="adj1" fmla="val 80653"/>
            </a:avLst>
          </a:prstGeom>
        </p:spPr>
        <p:style>
          <a:lnRef idx="1">
            <a:schemeClr val="accent1"/>
          </a:lnRef>
          <a:fillRef idx="0">
            <a:schemeClr val="accent1"/>
          </a:fillRef>
          <a:effectRef idx="0">
            <a:schemeClr val="accent1"/>
          </a:effectRef>
          <a:fontRef idx="minor">
            <a:schemeClr val="tx1"/>
          </a:fontRef>
        </p:style>
      </p:cxnSp>
      <p:cxnSp>
        <p:nvCxnSpPr>
          <p:cNvPr id="34" name="Elbow Connector 141">
            <a:extLst>
              <a:ext uri="{FF2B5EF4-FFF2-40B4-BE49-F238E27FC236}">
                <a16:creationId xmlns:a16="http://schemas.microsoft.com/office/drawing/2014/main" id="{93748A5F-C7EA-4109-8C00-CFCC49D6390C}"/>
              </a:ext>
            </a:extLst>
          </p:cNvPr>
          <p:cNvCxnSpPr>
            <a:cxnSpLocks/>
            <a:stCxn id="20" idx="2"/>
            <a:endCxn id="22" idx="0"/>
          </p:cNvCxnSpPr>
          <p:nvPr/>
        </p:nvCxnSpPr>
        <p:spPr bwMode="gray">
          <a:xfrm rot="5400000">
            <a:off x="5566010" y="3535029"/>
            <a:ext cx="1678411" cy="469365"/>
          </a:xfrm>
          <a:prstGeom prst="bentConnector3">
            <a:avLst>
              <a:gd name="adj1" fmla="val 83806"/>
            </a:avLst>
          </a:prstGeom>
        </p:spPr>
        <p:style>
          <a:lnRef idx="1">
            <a:schemeClr val="accent1"/>
          </a:lnRef>
          <a:fillRef idx="0">
            <a:schemeClr val="accent1"/>
          </a:fillRef>
          <a:effectRef idx="0">
            <a:schemeClr val="accent1"/>
          </a:effectRef>
          <a:fontRef idx="minor">
            <a:schemeClr val="tx1"/>
          </a:fontRef>
        </p:style>
      </p:cxnSp>
      <p:sp>
        <p:nvSpPr>
          <p:cNvPr id="22" name="Rectangle 15">
            <a:extLst>
              <a:ext uri="{FF2B5EF4-FFF2-40B4-BE49-F238E27FC236}">
                <a16:creationId xmlns:a16="http://schemas.microsoft.com/office/drawing/2014/main" id="{67A22221-797B-4399-89A1-E72CDA8A2CA0}"/>
              </a:ext>
            </a:extLst>
          </p:cNvPr>
          <p:cNvSpPr>
            <a:spLocks noChangeArrowheads="1"/>
          </p:cNvSpPr>
          <p:nvPr/>
        </p:nvSpPr>
        <p:spPr bwMode="gray">
          <a:xfrm>
            <a:off x="5741957" y="4608916"/>
            <a:ext cx="857150" cy="1118332"/>
          </a:xfrm>
          <a:prstGeom prst="rect">
            <a:avLst/>
          </a:prstGeom>
          <a:solidFill>
            <a:srgbClr val="C58208">
              <a:alpha val="32000"/>
            </a:srgbClr>
          </a:solidFill>
          <a:ln w="9525" algn="ctr">
            <a:noFill/>
            <a:round/>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Cybersecurity Engineering</a:t>
            </a:r>
          </a:p>
        </p:txBody>
      </p:sp>
      <p:sp>
        <p:nvSpPr>
          <p:cNvPr id="124" name="Rectangle 15">
            <a:extLst>
              <a:ext uri="{FF2B5EF4-FFF2-40B4-BE49-F238E27FC236}">
                <a16:creationId xmlns:a16="http://schemas.microsoft.com/office/drawing/2014/main" id="{09750134-60AB-4DD0-83DD-CCB4045EA2A1}"/>
              </a:ext>
            </a:extLst>
          </p:cNvPr>
          <p:cNvSpPr>
            <a:spLocks noChangeArrowheads="1"/>
          </p:cNvSpPr>
          <p:nvPr/>
        </p:nvSpPr>
        <p:spPr bwMode="gray">
          <a:xfrm>
            <a:off x="7597697" y="4608916"/>
            <a:ext cx="857150" cy="1118332"/>
          </a:xfrm>
          <a:prstGeom prst="rect">
            <a:avLst/>
          </a:prstGeom>
          <a:solidFill>
            <a:srgbClr val="C58208">
              <a:alpha val="32000"/>
            </a:srgbClr>
          </a:solidFill>
          <a:ln w="9525" algn="ctr">
            <a:noFill/>
            <a:round/>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Cybersecurity Operations</a:t>
            </a:r>
          </a:p>
        </p:txBody>
      </p:sp>
      <p:sp>
        <p:nvSpPr>
          <p:cNvPr id="127" name="Rectangle: Rounded Corners 126">
            <a:extLst>
              <a:ext uri="{FF2B5EF4-FFF2-40B4-BE49-F238E27FC236}">
                <a16:creationId xmlns:a16="http://schemas.microsoft.com/office/drawing/2014/main" id="{1382C941-35DE-45DA-A97B-010439DD7AAA}"/>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1.7</a:t>
            </a:r>
          </a:p>
        </p:txBody>
      </p:sp>
      <p:sp>
        <p:nvSpPr>
          <p:cNvPr id="128" name="TextBox 127">
            <a:extLst>
              <a:ext uri="{FF2B5EF4-FFF2-40B4-BE49-F238E27FC236}">
                <a16:creationId xmlns:a16="http://schemas.microsoft.com/office/drawing/2014/main" id="{2C6C43AF-2402-4CBD-98F6-6234CF96B2F2}"/>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Design OXAGON’s Cybersecurity Target Organization, Governance, and Processes</a:t>
            </a:r>
          </a:p>
        </p:txBody>
      </p:sp>
      <p:sp>
        <p:nvSpPr>
          <p:cNvPr id="66" name="Rectangle 15">
            <a:extLst>
              <a:ext uri="{FF2B5EF4-FFF2-40B4-BE49-F238E27FC236}">
                <a16:creationId xmlns:a16="http://schemas.microsoft.com/office/drawing/2014/main" id="{F8A12234-D54F-44BA-B114-62ED467FBC59}"/>
              </a:ext>
            </a:extLst>
          </p:cNvPr>
          <p:cNvSpPr>
            <a:spLocks noChangeArrowheads="1"/>
          </p:cNvSpPr>
          <p:nvPr/>
        </p:nvSpPr>
        <p:spPr bwMode="gray">
          <a:xfrm>
            <a:off x="723259" y="6267362"/>
            <a:ext cx="206923" cy="175259"/>
          </a:xfrm>
          <a:prstGeom prst="rect">
            <a:avLst/>
          </a:prstGeom>
          <a:solidFill>
            <a:schemeClr val="tx2">
              <a:lumMod val="60000"/>
              <a:lumOff val="40000"/>
            </a:schemeClr>
          </a:solidFill>
          <a:ln w="9525" algn="ctr">
            <a:noFill/>
            <a:round/>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7" name="Rectangle 15">
            <a:extLst>
              <a:ext uri="{FF2B5EF4-FFF2-40B4-BE49-F238E27FC236}">
                <a16:creationId xmlns:a16="http://schemas.microsoft.com/office/drawing/2014/main" id="{E586D8EC-7A99-4269-AC18-86F224240120}"/>
              </a:ext>
            </a:extLst>
          </p:cNvPr>
          <p:cNvSpPr>
            <a:spLocks noChangeArrowheads="1"/>
          </p:cNvSpPr>
          <p:nvPr/>
        </p:nvSpPr>
        <p:spPr bwMode="gray">
          <a:xfrm>
            <a:off x="2516533" y="6033470"/>
            <a:ext cx="206923" cy="175259"/>
          </a:xfrm>
          <a:prstGeom prst="rect">
            <a:avLst/>
          </a:prstGeom>
          <a:solidFill>
            <a:srgbClr val="D9D9D9"/>
          </a:solidFill>
          <a:ln w="9525" algn="ctr">
            <a:noFill/>
            <a:round/>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9" name="Rectangle 15">
            <a:extLst>
              <a:ext uri="{FF2B5EF4-FFF2-40B4-BE49-F238E27FC236}">
                <a16:creationId xmlns:a16="http://schemas.microsoft.com/office/drawing/2014/main" id="{F4A74444-4EF7-4AC8-912A-9BAF665203FD}"/>
              </a:ext>
            </a:extLst>
          </p:cNvPr>
          <p:cNvSpPr>
            <a:spLocks noChangeArrowheads="1"/>
          </p:cNvSpPr>
          <p:nvPr/>
        </p:nvSpPr>
        <p:spPr bwMode="gray">
          <a:xfrm>
            <a:off x="722283" y="6006732"/>
            <a:ext cx="206923" cy="175259"/>
          </a:xfrm>
          <a:prstGeom prst="rect">
            <a:avLst/>
          </a:prstGeom>
          <a:solidFill>
            <a:srgbClr val="C58208"/>
          </a:solidFill>
          <a:ln w="9525" algn="ctr">
            <a:noFill/>
            <a:round/>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3" name="Rectangle 15">
            <a:extLst>
              <a:ext uri="{FF2B5EF4-FFF2-40B4-BE49-F238E27FC236}">
                <a16:creationId xmlns:a16="http://schemas.microsoft.com/office/drawing/2014/main" id="{BC7BC156-5A0D-44ED-B250-9C0CD0BE11BB}"/>
              </a:ext>
            </a:extLst>
          </p:cNvPr>
          <p:cNvSpPr>
            <a:spLocks noChangeArrowheads="1"/>
          </p:cNvSpPr>
          <p:nvPr/>
        </p:nvSpPr>
        <p:spPr bwMode="gray">
          <a:xfrm>
            <a:off x="2516533" y="6279301"/>
            <a:ext cx="206923" cy="175259"/>
          </a:xfrm>
          <a:prstGeom prst="rect">
            <a:avLst/>
          </a:prstGeom>
          <a:solidFill>
            <a:srgbClr val="ECD7B0"/>
          </a:solidFill>
          <a:ln w="9525" algn="ctr">
            <a:noFill/>
            <a:round/>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75F9E2A3-CEEC-4438-AA85-4825B6048964}"/>
              </a:ext>
            </a:extLst>
          </p:cNvPr>
          <p:cNvSpPr txBox="1"/>
          <p:nvPr/>
        </p:nvSpPr>
        <p:spPr>
          <a:xfrm>
            <a:off x="863781" y="6230779"/>
            <a:ext cx="1586519" cy="246221"/>
          </a:xfrm>
          <a:prstGeom prst="rect">
            <a:avLst/>
          </a:prstGeom>
          <a:noFill/>
        </p:spPr>
        <p:txBody>
          <a:bodyPr wrap="square">
            <a:spAutoFit/>
          </a:bodyPr>
          <a:lstStyle/>
          <a:p>
            <a:r>
              <a:rPr lang="en-US" sz="1000" dirty="0">
                <a:solidFill>
                  <a:srgbClr val="000000"/>
                </a:solidFill>
                <a:latin typeface="Calibri" panose="020F0502020204030204"/>
              </a:rPr>
              <a:t>NEOM’s Organization</a:t>
            </a:r>
            <a:endParaRPr lang="en-US" sz="1200" dirty="0"/>
          </a:p>
        </p:txBody>
      </p:sp>
      <p:sp>
        <p:nvSpPr>
          <p:cNvPr id="77" name="TextBox 76">
            <a:extLst>
              <a:ext uri="{FF2B5EF4-FFF2-40B4-BE49-F238E27FC236}">
                <a16:creationId xmlns:a16="http://schemas.microsoft.com/office/drawing/2014/main" id="{88F51426-1323-4B55-A923-0A3FE156D7C0}"/>
              </a:ext>
            </a:extLst>
          </p:cNvPr>
          <p:cNvSpPr txBox="1"/>
          <p:nvPr/>
        </p:nvSpPr>
        <p:spPr>
          <a:xfrm>
            <a:off x="877443" y="5971219"/>
            <a:ext cx="1440234" cy="246221"/>
          </a:xfrm>
          <a:prstGeom prst="rect">
            <a:avLst/>
          </a:prstGeom>
          <a:noFill/>
        </p:spPr>
        <p:txBody>
          <a:bodyPr wrap="square">
            <a:spAutoFit/>
          </a:bodyPr>
          <a:lstStyle/>
          <a:p>
            <a:r>
              <a:rPr lang="en-US" sz="1000" dirty="0">
                <a:solidFill>
                  <a:srgbClr val="000000"/>
                </a:solidFill>
                <a:latin typeface="Calibri" panose="020F0502020204030204"/>
              </a:rPr>
              <a:t>OXAGON’s Organization</a:t>
            </a:r>
            <a:endParaRPr lang="en-US" sz="1200" dirty="0"/>
          </a:p>
        </p:txBody>
      </p:sp>
      <p:sp>
        <p:nvSpPr>
          <p:cNvPr id="80" name="TextBox 79">
            <a:extLst>
              <a:ext uri="{FF2B5EF4-FFF2-40B4-BE49-F238E27FC236}">
                <a16:creationId xmlns:a16="http://schemas.microsoft.com/office/drawing/2014/main" id="{25D59D92-E8CB-4AF9-AC53-95E54CB2E28D}"/>
              </a:ext>
            </a:extLst>
          </p:cNvPr>
          <p:cNvSpPr txBox="1"/>
          <p:nvPr/>
        </p:nvSpPr>
        <p:spPr>
          <a:xfrm>
            <a:off x="2693235" y="5973387"/>
            <a:ext cx="1793375" cy="246221"/>
          </a:xfrm>
          <a:prstGeom prst="rect">
            <a:avLst/>
          </a:prstGeom>
          <a:noFill/>
        </p:spPr>
        <p:txBody>
          <a:bodyPr wrap="square">
            <a:spAutoFit/>
          </a:bodyPr>
          <a:lstStyle/>
          <a:p>
            <a:r>
              <a:rPr lang="en-US" sz="1000" dirty="0">
                <a:solidFill>
                  <a:srgbClr val="000000"/>
                </a:solidFill>
                <a:latin typeface="Calibri" panose="020F0502020204030204"/>
              </a:rPr>
              <a:t>OXAGON Business Units</a:t>
            </a:r>
            <a:endParaRPr lang="en-US" sz="1200" dirty="0"/>
          </a:p>
        </p:txBody>
      </p:sp>
      <p:sp>
        <p:nvSpPr>
          <p:cNvPr id="82" name="TextBox 81">
            <a:extLst>
              <a:ext uri="{FF2B5EF4-FFF2-40B4-BE49-F238E27FC236}">
                <a16:creationId xmlns:a16="http://schemas.microsoft.com/office/drawing/2014/main" id="{0EFF9B57-A623-4AE8-8605-C952B6A99380}"/>
              </a:ext>
            </a:extLst>
          </p:cNvPr>
          <p:cNvSpPr txBox="1"/>
          <p:nvPr/>
        </p:nvSpPr>
        <p:spPr>
          <a:xfrm>
            <a:off x="2693235" y="6230779"/>
            <a:ext cx="2305882" cy="246221"/>
          </a:xfrm>
          <a:prstGeom prst="rect">
            <a:avLst/>
          </a:prstGeom>
          <a:noFill/>
        </p:spPr>
        <p:txBody>
          <a:bodyPr wrap="square">
            <a:spAutoFit/>
          </a:bodyPr>
          <a:lstStyle/>
          <a:p>
            <a:r>
              <a:rPr lang="en-US" sz="1000" dirty="0">
                <a:solidFill>
                  <a:srgbClr val="000000"/>
                </a:solidFill>
                <a:latin typeface="Calibri" panose="020F0502020204030204"/>
              </a:rPr>
              <a:t>OXAGON Cybersecurity Departments</a:t>
            </a:r>
            <a:endParaRPr lang="en-US" sz="1200" dirty="0"/>
          </a:p>
        </p:txBody>
      </p:sp>
      <p:sp>
        <p:nvSpPr>
          <p:cNvPr id="79" name="Footer Placeholder 2">
            <a:extLst>
              <a:ext uri="{FF2B5EF4-FFF2-40B4-BE49-F238E27FC236}">
                <a16:creationId xmlns:a16="http://schemas.microsoft.com/office/drawing/2014/main" id="{1D5CB33A-DE1C-4757-80B1-BDFA6CE21F5C}"/>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NEOM,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03" name="Rectangle 102">
            <a:extLst>
              <a:ext uri="{FF2B5EF4-FFF2-40B4-BE49-F238E27FC236}">
                <a16:creationId xmlns:a16="http://schemas.microsoft.com/office/drawing/2014/main" id="{07A5454E-1477-4464-8CBE-FFCDA2B622B4}"/>
              </a:ext>
            </a:extLst>
          </p:cNvPr>
          <p:cNvSpPr/>
          <p:nvPr/>
        </p:nvSpPr>
        <p:spPr bwMode="auto">
          <a:xfrm>
            <a:off x="1118756" y="68607"/>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65EDF9F1-D26C-4AEB-91EE-9E9475CA48D0}"/>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5" name="Rectangle 104">
            <a:extLst>
              <a:ext uri="{FF2B5EF4-FFF2-40B4-BE49-F238E27FC236}">
                <a16:creationId xmlns:a16="http://schemas.microsoft.com/office/drawing/2014/main" id="{7BB49386-55FF-4303-A26B-435F8BBBBF98}"/>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6" name="Rectangle 105">
            <a:extLst>
              <a:ext uri="{FF2B5EF4-FFF2-40B4-BE49-F238E27FC236}">
                <a16:creationId xmlns:a16="http://schemas.microsoft.com/office/drawing/2014/main" id="{EF49368A-1D4E-4957-9765-9413DD87C6FB}"/>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60AF0B1C-7BE2-4E9F-AB3F-A03CA8517E46}"/>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8" name="Rectangle 107">
            <a:extLst>
              <a:ext uri="{FF2B5EF4-FFF2-40B4-BE49-F238E27FC236}">
                <a16:creationId xmlns:a16="http://schemas.microsoft.com/office/drawing/2014/main" id="{5C9847CB-482E-4229-A193-EB0E6A66398C}"/>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9" name="Rectangle 108">
            <a:extLst>
              <a:ext uri="{FF2B5EF4-FFF2-40B4-BE49-F238E27FC236}">
                <a16:creationId xmlns:a16="http://schemas.microsoft.com/office/drawing/2014/main" id="{764717FC-6C55-440B-AF91-413FDB940700}"/>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0" name="Rectangle 109">
            <a:extLst>
              <a:ext uri="{FF2B5EF4-FFF2-40B4-BE49-F238E27FC236}">
                <a16:creationId xmlns:a16="http://schemas.microsoft.com/office/drawing/2014/main" id="{AEEAD677-F983-4D29-829B-60AE3A26A20F}"/>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1" name="Rectangle 110">
            <a:extLst>
              <a:ext uri="{FF2B5EF4-FFF2-40B4-BE49-F238E27FC236}">
                <a16:creationId xmlns:a16="http://schemas.microsoft.com/office/drawing/2014/main" id="{A28CEF85-334D-4BE9-B6DA-B10ED3B27E44}"/>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2" name="Rectangle 111">
            <a:extLst>
              <a:ext uri="{FF2B5EF4-FFF2-40B4-BE49-F238E27FC236}">
                <a16:creationId xmlns:a16="http://schemas.microsoft.com/office/drawing/2014/main" id="{FC7ABE8C-959B-4DDF-89D5-F01700A82A22}"/>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13" name="Rectangle 112">
            <a:extLst>
              <a:ext uri="{FF2B5EF4-FFF2-40B4-BE49-F238E27FC236}">
                <a16:creationId xmlns:a16="http://schemas.microsoft.com/office/drawing/2014/main" id="{778004DC-ABAC-4413-BE20-8D50C2172055}"/>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4" name="Rectangle 113">
            <a:extLst>
              <a:ext uri="{FF2B5EF4-FFF2-40B4-BE49-F238E27FC236}">
                <a16:creationId xmlns:a16="http://schemas.microsoft.com/office/drawing/2014/main" id="{B266F065-8395-414D-A16F-DC31A0C5F7C7}"/>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5" name="Rectangle 114">
            <a:extLst>
              <a:ext uri="{FF2B5EF4-FFF2-40B4-BE49-F238E27FC236}">
                <a16:creationId xmlns:a16="http://schemas.microsoft.com/office/drawing/2014/main" id="{FD224A24-AF06-4FF4-AF62-D230A5F4327A}"/>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6" name="Rectangle 115">
            <a:extLst>
              <a:ext uri="{FF2B5EF4-FFF2-40B4-BE49-F238E27FC236}">
                <a16:creationId xmlns:a16="http://schemas.microsoft.com/office/drawing/2014/main" id="{BCBA6C0B-02E9-494E-A53B-C55028251C54}"/>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7" name="Rectangle 116">
            <a:extLst>
              <a:ext uri="{FF2B5EF4-FFF2-40B4-BE49-F238E27FC236}">
                <a16:creationId xmlns:a16="http://schemas.microsoft.com/office/drawing/2014/main" id="{8205649A-509B-4B19-A28E-3DB9616B77E9}"/>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18" name="Rectangle 15">
            <a:extLst>
              <a:ext uri="{FF2B5EF4-FFF2-40B4-BE49-F238E27FC236}">
                <a16:creationId xmlns:a16="http://schemas.microsoft.com/office/drawing/2014/main" id="{F9C82A66-5CF1-4FDE-89C8-36EC6B326654}"/>
              </a:ext>
            </a:extLst>
          </p:cNvPr>
          <p:cNvSpPr>
            <a:spLocks noChangeArrowheads="1"/>
          </p:cNvSpPr>
          <p:nvPr/>
        </p:nvSpPr>
        <p:spPr bwMode="gray">
          <a:xfrm>
            <a:off x="7251146" y="3022904"/>
            <a:ext cx="900870" cy="1034910"/>
          </a:xfrm>
          <a:prstGeom prst="rect">
            <a:avLst/>
          </a:prstGeom>
          <a:solidFill>
            <a:srgbClr val="C58208">
              <a:alpha val="32000"/>
            </a:srgbClr>
          </a:solidFill>
          <a:ln w="9525" algn="ctr">
            <a:noFill/>
            <a:round/>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Project Management</a:t>
            </a:r>
          </a:p>
        </p:txBody>
      </p:sp>
      <p:sp>
        <p:nvSpPr>
          <p:cNvPr id="119" name="Rectangle 15">
            <a:extLst>
              <a:ext uri="{FF2B5EF4-FFF2-40B4-BE49-F238E27FC236}">
                <a16:creationId xmlns:a16="http://schemas.microsoft.com/office/drawing/2014/main" id="{56378302-DC6D-4DA4-B535-8990CE6941B5}"/>
              </a:ext>
            </a:extLst>
          </p:cNvPr>
          <p:cNvSpPr>
            <a:spLocks noChangeArrowheads="1"/>
          </p:cNvSpPr>
          <p:nvPr/>
        </p:nvSpPr>
        <p:spPr bwMode="gray">
          <a:xfrm>
            <a:off x="6669827" y="4608916"/>
            <a:ext cx="857150" cy="1118332"/>
          </a:xfrm>
          <a:prstGeom prst="rect">
            <a:avLst/>
          </a:prstGeom>
          <a:solidFill>
            <a:srgbClr val="C58208">
              <a:alpha val="32000"/>
            </a:srgbClr>
          </a:solidFill>
          <a:ln w="9525" algn="ctr">
            <a:noFill/>
            <a:round/>
            <a:headEnd/>
            <a:tailEnd/>
          </a:ln>
          <a:effectLst/>
        </p:spPr>
        <p:txBody>
          <a:bodyPr lIns="0" rIns="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Cybersecurity Assurance</a:t>
            </a:r>
          </a:p>
        </p:txBody>
      </p:sp>
      <p:grpSp>
        <p:nvGrpSpPr>
          <p:cNvPr id="10" name="Group 9">
            <a:extLst>
              <a:ext uri="{FF2B5EF4-FFF2-40B4-BE49-F238E27FC236}">
                <a16:creationId xmlns:a16="http://schemas.microsoft.com/office/drawing/2014/main" id="{EF99381D-CC29-4643-840C-BCCE6D945286}"/>
              </a:ext>
            </a:extLst>
          </p:cNvPr>
          <p:cNvGrpSpPr/>
          <p:nvPr/>
        </p:nvGrpSpPr>
        <p:grpSpPr>
          <a:xfrm>
            <a:off x="4977838" y="6279474"/>
            <a:ext cx="508562" cy="175086"/>
            <a:chOff x="4853999" y="6225714"/>
            <a:chExt cx="508562" cy="175086"/>
          </a:xfrm>
        </p:grpSpPr>
        <p:sp>
          <p:nvSpPr>
            <p:cNvPr id="4" name="Rectangle 3">
              <a:extLst>
                <a:ext uri="{FF2B5EF4-FFF2-40B4-BE49-F238E27FC236}">
                  <a16:creationId xmlns:a16="http://schemas.microsoft.com/office/drawing/2014/main" id="{BB0D4F83-1F9D-4751-A1E1-95B67ECF0780}"/>
                </a:ext>
              </a:extLst>
            </p:cNvPr>
            <p:cNvSpPr/>
            <p:nvPr/>
          </p:nvSpPr>
          <p:spPr>
            <a:xfrm>
              <a:off x="4853999" y="6225714"/>
              <a:ext cx="508562" cy="175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23" name="Straight Connector 122">
              <a:extLst>
                <a:ext uri="{FF2B5EF4-FFF2-40B4-BE49-F238E27FC236}">
                  <a16:creationId xmlns:a16="http://schemas.microsoft.com/office/drawing/2014/main" id="{EE19B3DB-325B-4312-81DE-4D16578FDFAD}"/>
                </a:ext>
              </a:extLst>
            </p:cNvPr>
            <p:cNvCxnSpPr>
              <a:cxnSpLocks/>
            </p:cNvCxnSpPr>
            <p:nvPr/>
          </p:nvCxnSpPr>
          <p:spPr>
            <a:xfrm rot="16200000" flipV="1">
              <a:off x="5108280" y="6150855"/>
              <a:ext cx="0" cy="324805"/>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8801E89-78DB-49FF-9032-3B073BE7147F}"/>
              </a:ext>
            </a:extLst>
          </p:cNvPr>
          <p:cNvGrpSpPr/>
          <p:nvPr/>
        </p:nvGrpSpPr>
        <p:grpSpPr>
          <a:xfrm>
            <a:off x="6702772" y="6279474"/>
            <a:ext cx="508562" cy="175086"/>
            <a:chOff x="6702772" y="6225714"/>
            <a:chExt cx="508562" cy="175086"/>
          </a:xfrm>
        </p:grpSpPr>
        <p:sp>
          <p:nvSpPr>
            <p:cNvPr id="120" name="Rectangle 119">
              <a:extLst>
                <a:ext uri="{FF2B5EF4-FFF2-40B4-BE49-F238E27FC236}">
                  <a16:creationId xmlns:a16="http://schemas.microsoft.com/office/drawing/2014/main" id="{5CC685AC-4623-40E1-A0F9-14A2238C2EC6}"/>
                </a:ext>
              </a:extLst>
            </p:cNvPr>
            <p:cNvSpPr/>
            <p:nvPr/>
          </p:nvSpPr>
          <p:spPr>
            <a:xfrm>
              <a:off x="6702772" y="6225714"/>
              <a:ext cx="508562" cy="17508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5" name="Straight Connector 124">
              <a:extLst>
                <a:ext uri="{FF2B5EF4-FFF2-40B4-BE49-F238E27FC236}">
                  <a16:creationId xmlns:a16="http://schemas.microsoft.com/office/drawing/2014/main" id="{5208A63F-9F59-401C-A898-1B753ECC316C}"/>
                </a:ext>
              </a:extLst>
            </p:cNvPr>
            <p:cNvCxnSpPr>
              <a:cxnSpLocks/>
            </p:cNvCxnSpPr>
            <p:nvPr/>
          </p:nvCxnSpPr>
          <p:spPr>
            <a:xfrm rot="16200000" flipV="1">
              <a:off x="6957053" y="6150855"/>
              <a:ext cx="0" cy="32480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126" name="TextBox 125">
            <a:extLst>
              <a:ext uri="{FF2B5EF4-FFF2-40B4-BE49-F238E27FC236}">
                <a16:creationId xmlns:a16="http://schemas.microsoft.com/office/drawing/2014/main" id="{CD7F797A-59F9-4904-83D6-27A6D5D340B8}"/>
              </a:ext>
            </a:extLst>
          </p:cNvPr>
          <p:cNvSpPr txBox="1"/>
          <p:nvPr/>
        </p:nvSpPr>
        <p:spPr>
          <a:xfrm>
            <a:off x="5468479" y="6230779"/>
            <a:ext cx="1190276" cy="246221"/>
          </a:xfrm>
          <a:prstGeom prst="rect">
            <a:avLst/>
          </a:prstGeom>
          <a:noFill/>
        </p:spPr>
        <p:txBody>
          <a:bodyPr wrap="square">
            <a:spAutoFit/>
          </a:bodyPr>
          <a:lstStyle/>
          <a:p>
            <a:r>
              <a:rPr lang="en-US" sz="1000" dirty="0">
                <a:solidFill>
                  <a:srgbClr val="000000"/>
                </a:solidFill>
                <a:latin typeface="Calibri" panose="020F0502020204030204"/>
              </a:rPr>
              <a:t>Direct Reporting</a:t>
            </a:r>
            <a:endParaRPr lang="en-US" sz="1200" dirty="0"/>
          </a:p>
        </p:txBody>
      </p:sp>
      <p:sp>
        <p:nvSpPr>
          <p:cNvPr id="129" name="TextBox 128">
            <a:extLst>
              <a:ext uri="{FF2B5EF4-FFF2-40B4-BE49-F238E27FC236}">
                <a16:creationId xmlns:a16="http://schemas.microsoft.com/office/drawing/2014/main" id="{CC6FC7E2-1BC9-4817-835F-F170C2755AFF}"/>
              </a:ext>
            </a:extLst>
          </p:cNvPr>
          <p:cNvSpPr txBox="1"/>
          <p:nvPr/>
        </p:nvSpPr>
        <p:spPr>
          <a:xfrm>
            <a:off x="7172699" y="6230779"/>
            <a:ext cx="1190276" cy="246221"/>
          </a:xfrm>
          <a:prstGeom prst="rect">
            <a:avLst/>
          </a:prstGeom>
          <a:noFill/>
        </p:spPr>
        <p:txBody>
          <a:bodyPr wrap="square">
            <a:spAutoFit/>
          </a:bodyPr>
          <a:lstStyle/>
          <a:p>
            <a:r>
              <a:rPr lang="en-US" sz="1000" dirty="0">
                <a:solidFill>
                  <a:srgbClr val="000000"/>
                </a:solidFill>
                <a:latin typeface="Calibri" panose="020F0502020204030204"/>
              </a:rPr>
              <a:t>Indirect Reporting</a:t>
            </a:r>
            <a:endParaRPr lang="en-US" sz="1200" dirty="0"/>
          </a:p>
        </p:txBody>
      </p:sp>
    </p:spTree>
    <p:extLst>
      <p:ext uri="{BB962C8B-B14F-4D97-AF65-F5344CB8AC3E}">
        <p14:creationId xmlns:p14="http://schemas.microsoft.com/office/powerpoint/2010/main" val="32197368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9C39E60-BD83-4FB1-BD0F-031BF2C0E2CE}"/>
              </a:ext>
            </a:extLst>
          </p:cNvPr>
          <p:cNvGraphicFramePr>
            <a:graphicFrameLocks noChangeAspect="1"/>
          </p:cNvGraphicFramePr>
          <p:nvPr>
            <p:custDataLst>
              <p:tags r:id="rId1"/>
            </p:custDataLst>
            <p:extLst>
              <p:ext uri="{D42A27DB-BD31-4B8C-83A1-F6EECF244321}">
                <p14:modId xmlns:p14="http://schemas.microsoft.com/office/powerpoint/2010/main" val="2825319215"/>
              </p:ex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89C39E60-BD83-4FB1-BD0F-031BF2C0E2CE}"/>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B98F454-7FD1-4769-81F8-7D6511D0AE4D}"/>
              </a:ext>
            </a:extLst>
          </p:cNvPr>
          <p:cNvSpPr>
            <a:spLocks noGrp="1"/>
          </p:cNvSpPr>
          <p:nvPr>
            <p:ph type="title"/>
          </p:nvPr>
        </p:nvSpPr>
        <p:spPr>
          <a:xfrm>
            <a:off x="722283" y="173774"/>
            <a:ext cx="10764458" cy="849809"/>
          </a:xfrm>
        </p:spPr>
        <p:txBody>
          <a:bodyPr vert="horz"/>
          <a:lstStyle/>
          <a:p>
            <a:pPr>
              <a:spcAft>
                <a:spcPts val="300"/>
              </a:spcAft>
              <a:defRPr/>
            </a:pPr>
            <a:r>
              <a:rPr lang="en-US" dirty="0">
                <a:solidFill>
                  <a:srgbClr val="000000"/>
                </a:solidFill>
              </a:rPr>
              <a:t>We will define OXAGON’s cybersecurity interaction model with internal and external stakeholders</a:t>
            </a:r>
          </a:p>
        </p:txBody>
      </p:sp>
      <p:sp>
        <p:nvSpPr>
          <p:cNvPr id="6" name="Rectangle 5" hidden="1">
            <a:extLst>
              <a:ext uri="{FF2B5EF4-FFF2-40B4-BE49-F238E27FC236}">
                <a16:creationId xmlns:a16="http://schemas.microsoft.com/office/drawing/2014/main" id="{BC1BDB73-E0E2-4CD1-8CE1-8F61C233B138}"/>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panose="02000303000000000000" pitchFamily="2" charset="0"/>
              <a:ea typeface="+mn-ea"/>
              <a:cs typeface="+mn-cs"/>
              <a:sym typeface="Oswald" panose="02000303000000000000" pitchFamily="2" charset="0"/>
            </a:endParaRPr>
          </a:p>
        </p:txBody>
      </p:sp>
      <p:sp>
        <p:nvSpPr>
          <p:cNvPr id="24" name="Text Placeholder 23">
            <a:extLst>
              <a:ext uri="{FF2B5EF4-FFF2-40B4-BE49-F238E27FC236}">
                <a16:creationId xmlns:a16="http://schemas.microsoft.com/office/drawing/2014/main" id="{309A2B5B-0095-5445-B027-B224B1CFED20}"/>
              </a:ext>
            </a:extLst>
          </p:cNvPr>
          <p:cNvSpPr>
            <a:spLocks noGrp="1"/>
          </p:cNvSpPr>
          <p:nvPr>
            <p:ph type="body" sz="quarter" idx="11"/>
          </p:nvPr>
        </p:nvSpPr>
        <p:spPr>
          <a:xfrm>
            <a:off x="4691165" y="1112624"/>
            <a:ext cx="2809680" cy="215444"/>
          </a:xfrm>
        </p:spPr>
        <p:txBody>
          <a:bodyPr/>
          <a:lstStyle/>
          <a:p>
            <a:r>
              <a:rPr lang="en-US" dirty="0"/>
              <a:t>Cybersecurity Interaction Model (1/2)</a:t>
            </a:r>
          </a:p>
        </p:txBody>
      </p:sp>
      <p:sp>
        <p:nvSpPr>
          <p:cNvPr id="59" name="STAMP">
            <a:extLst>
              <a:ext uri="{FF2B5EF4-FFF2-40B4-BE49-F238E27FC236}">
                <a16:creationId xmlns:a16="http://schemas.microsoft.com/office/drawing/2014/main" id="{5908E9A6-A467-4D86-9D19-AF89C584CBB9}"/>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60" name="STAMP">
            <a:extLst>
              <a:ext uri="{FF2B5EF4-FFF2-40B4-BE49-F238E27FC236}">
                <a16:creationId xmlns:a16="http://schemas.microsoft.com/office/drawing/2014/main" id="{421C4803-84E0-4DF2-A57C-D78617774A06}"/>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90" name="Rectangle: Rounded Corners 89">
            <a:extLst>
              <a:ext uri="{FF2B5EF4-FFF2-40B4-BE49-F238E27FC236}">
                <a16:creationId xmlns:a16="http://schemas.microsoft.com/office/drawing/2014/main" id="{661900BB-ACA0-4555-AD14-262CEE303D1E}"/>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1.7</a:t>
            </a:r>
          </a:p>
        </p:txBody>
      </p:sp>
      <p:sp>
        <p:nvSpPr>
          <p:cNvPr id="91" name="TextBox 90">
            <a:extLst>
              <a:ext uri="{FF2B5EF4-FFF2-40B4-BE49-F238E27FC236}">
                <a16:creationId xmlns:a16="http://schemas.microsoft.com/office/drawing/2014/main" id="{8108A70E-56AB-4D19-AB8E-C5461D27D117}"/>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Design OXAGON’s Cybersecurity Target Organization, Governance, and Processes</a:t>
            </a:r>
          </a:p>
        </p:txBody>
      </p:sp>
      <p:sp>
        <p:nvSpPr>
          <p:cNvPr id="118" name="Text Placeholder 23">
            <a:extLst>
              <a:ext uri="{FF2B5EF4-FFF2-40B4-BE49-F238E27FC236}">
                <a16:creationId xmlns:a16="http://schemas.microsoft.com/office/drawing/2014/main" id="{144B0A5D-9982-4209-BD73-88969022CB72}"/>
              </a:ext>
            </a:extLst>
          </p:cNvPr>
          <p:cNvSpPr txBox="1">
            <a:spLocks/>
          </p:cNvSpPr>
          <p:nvPr/>
        </p:nvSpPr>
        <p:spPr>
          <a:xfrm>
            <a:off x="1307652" y="1615641"/>
            <a:ext cx="2670988" cy="184666"/>
          </a:xfrm>
          <a:prstGeom prst="rect">
            <a:avLst/>
          </a:prstGeom>
        </p:spPr>
        <p:txBody>
          <a:bodyPr vert="horz" wrap="non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Calibri" panose="020F0502020204030204" pitchFamily="34" charset="0"/>
                <a:ea typeface="+mn-ea"/>
                <a:cs typeface="Arial" panose="020B0604020202020204" pitchFamily="34" charset="0"/>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Arial" panose="020B0604020202020204" pitchFamily="34" charset="0"/>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Arial" panose="020B0604020202020204" pitchFamily="34"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Arial" panose="020B0604020202020204" pitchFamily="34"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OXAGON Cybersecurity Interaction Model</a:t>
            </a:r>
          </a:p>
        </p:txBody>
      </p:sp>
      <p:sp>
        <p:nvSpPr>
          <p:cNvPr id="48" name="Footer Placeholder 2">
            <a:extLst>
              <a:ext uri="{FF2B5EF4-FFF2-40B4-BE49-F238E27FC236}">
                <a16:creationId xmlns:a16="http://schemas.microsoft.com/office/drawing/2014/main" id="{F70743FD-13D4-401F-99D1-FE3D86B3FEA3}"/>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217" name="TextBox 216">
            <a:extLst>
              <a:ext uri="{FF2B5EF4-FFF2-40B4-BE49-F238E27FC236}">
                <a16:creationId xmlns:a16="http://schemas.microsoft.com/office/drawing/2014/main" id="{0AF79A2B-842B-4017-96CE-C96DD2954952}"/>
              </a:ext>
            </a:extLst>
          </p:cNvPr>
          <p:cNvSpPr txBox="1"/>
          <p:nvPr/>
        </p:nvSpPr>
        <p:spPr>
          <a:xfrm>
            <a:off x="8076317" y="1615641"/>
            <a:ext cx="1989362" cy="184666"/>
          </a:xfrm>
          <a:prstGeom prst="rect">
            <a:avLst/>
          </a:prstGeom>
          <a:noFill/>
        </p:spPr>
        <p:txBody>
          <a:bodyPr wrap="square" lIns="0" tIns="0" rIns="0" bIns="0" rtlCol="0" anchor="ctr">
            <a:spAutoFit/>
          </a:bodyPr>
          <a:lstStyle/>
          <a:p>
            <a:pPr algn="ctr">
              <a:defRPr/>
            </a:pPr>
            <a:r>
              <a:rPr lang="en-US" sz="1200" b="1" i="1" dirty="0">
                <a:solidFill>
                  <a:srgbClr val="000000"/>
                </a:solidFill>
                <a:latin typeface="Calibri"/>
              </a:rPr>
              <a:t>Interaction Description</a:t>
            </a:r>
          </a:p>
        </p:txBody>
      </p:sp>
      <p:sp>
        <p:nvSpPr>
          <p:cNvPr id="228" name="TextBox 227">
            <a:extLst>
              <a:ext uri="{FF2B5EF4-FFF2-40B4-BE49-F238E27FC236}">
                <a16:creationId xmlns:a16="http://schemas.microsoft.com/office/drawing/2014/main" id="{BE13AF9A-9B81-44A6-853E-DA747B1622A7}"/>
              </a:ext>
            </a:extLst>
          </p:cNvPr>
          <p:cNvSpPr txBox="1"/>
          <p:nvPr/>
        </p:nvSpPr>
        <p:spPr>
          <a:xfrm>
            <a:off x="4980517" y="1615641"/>
            <a:ext cx="928052" cy="184666"/>
          </a:xfrm>
          <a:prstGeom prst="rect">
            <a:avLst/>
          </a:prstGeom>
          <a:noFill/>
        </p:spPr>
        <p:txBody>
          <a:bodyPr wrap="square" lIns="0" tIns="0" rIns="0" bIns="0" rtlCol="0" anchor="ctr">
            <a:spAutoFit/>
          </a:bodyPr>
          <a:lstStyle/>
          <a:p>
            <a:pPr algn="ctr">
              <a:defRPr/>
            </a:pPr>
            <a:r>
              <a:rPr lang="en-US" sz="1200" b="1" i="1" dirty="0">
                <a:solidFill>
                  <a:srgbClr val="000000"/>
                </a:solidFill>
                <a:latin typeface="Calibri"/>
              </a:rPr>
              <a:t>Stakeholders</a:t>
            </a:r>
          </a:p>
        </p:txBody>
      </p:sp>
      <p:sp>
        <p:nvSpPr>
          <p:cNvPr id="273" name="Rectangle: Rounded Corners 272">
            <a:extLst>
              <a:ext uri="{FF2B5EF4-FFF2-40B4-BE49-F238E27FC236}">
                <a16:creationId xmlns:a16="http://schemas.microsoft.com/office/drawing/2014/main" id="{4860CF94-F204-4C8F-99C8-0E4B9D0E0BC4}"/>
              </a:ext>
            </a:extLst>
          </p:cNvPr>
          <p:cNvSpPr/>
          <p:nvPr/>
        </p:nvSpPr>
        <p:spPr>
          <a:xfrm>
            <a:off x="6092492" y="4655319"/>
            <a:ext cx="5949994" cy="1745481"/>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600"/>
              </a:lnSpc>
              <a:buFont typeface="Wingdings" panose="05000000000000000000" pitchFamily="2" charset="2"/>
              <a:buChar char="§"/>
            </a:pPr>
            <a:r>
              <a:rPr lang="en-US" sz="1100" dirty="0">
                <a:solidFill>
                  <a:schemeClr val="tx1"/>
                </a:solidFill>
              </a:rPr>
              <a:t>CSD shares CS risk register and highlights third party CS risks to CS Risks working group for feedback, updates, and review</a:t>
            </a:r>
          </a:p>
          <a:p>
            <a:pPr marL="171450" indent="-171450">
              <a:lnSpc>
                <a:spcPts val="1600"/>
              </a:lnSpc>
              <a:buFont typeface="Wingdings" panose="05000000000000000000" pitchFamily="2" charset="2"/>
              <a:buChar char="§"/>
            </a:pPr>
            <a:r>
              <a:rPr lang="en-US" sz="1100" dirty="0">
                <a:solidFill>
                  <a:schemeClr val="tx1"/>
                </a:solidFill>
              </a:rPr>
              <a:t>CSD communicates major cybersecurity threats, events, vulnerabilities, and incidents to CS operations working group for feedback on plans and operations</a:t>
            </a:r>
          </a:p>
          <a:p>
            <a:pPr marL="171450" indent="-171450">
              <a:lnSpc>
                <a:spcPts val="1600"/>
              </a:lnSpc>
              <a:buFont typeface="Wingdings" panose="05000000000000000000" pitchFamily="2" charset="2"/>
              <a:buChar char="§"/>
            </a:pPr>
            <a:r>
              <a:rPr lang="en-US" sz="1100" dirty="0">
                <a:solidFill>
                  <a:schemeClr val="tx1"/>
                </a:solidFill>
              </a:rPr>
              <a:t>CSD communicates changes in security architecture and technologies to CS Technology working group for feedback on CS standards, requirements and relevant frameworks</a:t>
            </a:r>
          </a:p>
        </p:txBody>
      </p:sp>
      <p:sp>
        <p:nvSpPr>
          <p:cNvPr id="230" name="Rectangle: Rounded Corners 229">
            <a:extLst>
              <a:ext uri="{FF2B5EF4-FFF2-40B4-BE49-F238E27FC236}">
                <a16:creationId xmlns:a16="http://schemas.microsoft.com/office/drawing/2014/main" id="{B598E765-0CE2-4902-9ACE-E3E78019FE38}"/>
              </a:ext>
            </a:extLst>
          </p:cNvPr>
          <p:cNvSpPr/>
          <p:nvPr/>
        </p:nvSpPr>
        <p:spPr>
          <a:xfrm>
            <a:off x="6096001" y="1895370"/>
            <a:ext cx="5949994" cy="588053"/>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600"/>
              </a:lnSpc>
              <a:buFont typeface="Wingdings" panose="05000000000000000000" pitchFamily="2" charset="2"/>
              <a:buChar char="§"/>
            </a:pPr>
            <a:r>
              <a:rPr lang="en-US" sz="1100" dirty="0">
                <a:solidFill>
                  <a:schemeClr val="tx1"/>
                </a:solidFill>
              </a:rPr>
              <a:t>CSD and CEO present budget, strategy and plans to the board of Directors (BoD) for approval</a:t>
            </a:r>
          </a:p>
          <a:p>
            <a:pPr marL="171450" indent="-171450">
              <a:lnSpc>
                <a:spcPts val="1600"/>
              </a:lnSpc>
              <a:buFont typeface="Wingdings" panose="05000000000000000000" pitchFamily="2" charset="2"/>
              <a:buChar char="§"/>
            </a:pPr>
            <a:r>
              <a:rPr lang="en-US" sz="1100" dirty="0">
                <a:solidFill>
                  <a:schemeClr val="tx1"/>
                </a:solidFill>
              </a:rPr>
              <a:t>BoD provides the final approval for presented CSD material</a:t>
            </a:r>
          </a:p>
        </p:txBody>
      </p:sp>
      <p:sp>
        <p:nvSpPr>
          <p:cNvPr id="78" name="Rectangle: Rounded Corners 77">
            <a:extLst>
              <a:ext uri="{FF2B5EF4-FFF2-40B4-BE49-F238E27FC236}">
                <a16:creationId xmlns:a16="http://schemas.microsoft.com/office/drawing/2014/main" id="{74FCF9D7-8BB7-43EC-8363-BA9F67752EA3}"/>
              </a:ext>
            </a:extLst>
          </p:cNvPr>
          <p:cNvSpPr/>
          <p:nvPr/>
        </p:nvSpPr>
        <p:spPr>
          <a:xfrm>
            <a:off x="4889881" y="2108228"/>
            <a:ext cx="186954" cy="162337"/>
          </a:xfrm>
          <a:prstGeom prst="roundRect">
            <a:avLst/>
          </a:prstGeom>
          <a:solidFill>
            <a:srgbClr val="5F88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1</a:t>
            </a:r>
          </a:p>
        </p:txBody>
      </p:sp>
      <p:sp>
        <p:nvSpPr>
          <p:cNvPr id="80" name="Rectangle: Rounded Corners 79">
            <a:extLst>
              <a:ext uri="{FF2B5EF4-FFF2-40B4-BE49-F238E27FC236}">
                <a16:creationId xmlns:a16="http://schemas.microsoft.com/office/drawing/2014/main" id="{CA9B3C41-518B-4A21-A67F-73E07AB40D3E}"/>
              </a:ext>
            </a:extLst>
          </p:cNvPr>
          <p:cNvSpPr/>
          <p:nvPr/>
        </p:nvSpPr>
        <p:spPr>
          <a:xfrm>
            <a:off x="5077546" y="1978865"/>
            <a:ext cx="921659" cy="421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Board of </a:t>
            </a:r>
          </a:p>
          <a:p>
            <a:r>
              <a:rPr lang="en-US" sz="1100" b="1" dirty="0">
                <a:solidFill>
                  <a:schemeClr val="tx1"/>
                </a:solidFill>
              </a:rPr>
              <a:t>Directors</a:t>
            </a:r>
          </a:p>
        </p:txBody>
      </p:sp>
      <p:sp>
        <p:nvSpPr>
          <p:cNvPr id="249" name="Rectangle: Rounded Corners 248">
            <a:extLst>
              <a:ext uri="{FF2B5EF4-FFF2-40B4-BE49-F238E27FC236}">
                <a16:creationId xmlns:a16="http://schemas.microsoft.com/office/drawing/2014/main" id="{5E8D7AF4-B550-45AC-96D1-EB30DFA0F93B}"/>
              </a:ext>
            </a:extLst>
          </p:cNvPr>
          <p:cNvSpPr/>
          <p:nvPr/>
        </p:nvSpPr>
        <p:spPr>
          <a:xfrm>
            <a:off x="6096001" y="2554633"/>
            <a:ext cx="5949994" cy="1008341"/>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600"/>
              </a:lnSpc>
              <a:buFont typeface="Wingdings" panose="05000000000000000000" pitchFamily="2" charset="2"/>
              <a:buChar char="§"/>
            </a:pPr>
            <a:r>
              <a:rPr lang="en-US" sz="1100" dirty="0">
                <a:solidFill>
                  <a:schemeClr val="tx1"/>
                </a:solidFill>
              </a:rPr>
              <a:t>CSD presents CS strategy, budget, and plans to CEO</a:t>
            </a:r>
          </a:p>
          <a:p>
            <a:pPr marL="171450" indent="-171450">
              <a:lnSpc>
                <a:spcPts val="1600"/>
              </a:lnSpc>
              <a:buFont typeface="Wingdings" panose="05000000000000000000" pitchFamily="2" charset="2"/>
              <a:buChar char="§"/>
            </a:pPr>
            <a:r>
              <a:rPr lang="en-US" sz="1100" dirty="0">
                <a:solidFill>
                  <a:schemeClr val="tx1"/>
                </a:solidFill>
              </a:rPr>
              <a:t>CSD communicates threat landscape, incident overview, and critical CS risks register to CEO</a:t>
            </a:r>
          </a:p>
          <a:p>
            <a:pPr marL="171450" indent="-171450">
              <a:lnSpc>
                <a:spcPts val="1600"/>
              </a:lnSpc>
              <a:buFont typeface="Wingdings" panose="05000000000000000000" pitchFamily="2" charset="2"/>
              <a:buChar char="§"/>
            </a:pPr>
            <a:r>
              <a:rPr lang="en-US" sz="1100" dirty="0">
                <a:solidFill>
                  <a:schemeClr val="tx1"/>
                </a:solidFill>
              </a:rPr>
              <a:t>President approves the CSD budget and oversees CSD activities and major risks and issues</a:t>
            </a:r>
          </a:p>
        </p:txBody>
      </p:sp>
      <p:sp>
        <p:nvSpPr>
          <p:cNvPr id="84" name="Rectangle: Rounded Corners 83">
            <a:extLst>
              <a:ext uri="{FF2B5EF4-FFF2-40B4-BE49-F238E27FC236}">
                <a16:creationId xmlns:a16="http://schemas.microsoft.com/office/drawing/2014/main" id="{DC81DDB8-9449-40AB-A9D2-8213054721DE}"/>
              </a:ext>
            </a:extLst>
          </p:cNvPr>
          <p:cNvSpPr/>
          <p:nvPr/>
        </p:nvSpPr>
        <p:spPr>
          <a:xfrm>
            <a:off x="4889881" y="3024963"/>
            <a:ext cx="186954" cy="162337"/>
          </a:xfrm>
          <a:prstGeom prst="roundRect">
            <a:avLst/>
          </a:prstGeom>
          <a:solidFill>
            <a:srgbClr val="5F88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2</a:t>
            </a:r>
          </a:p>
        </p:txBody>
      </p:sp>
      <p:sp>
        <p:nvSpPr>
          <p:cNvPr id="85" name="Rectangle: Rounded Corners 84">
            <a:extLst>
              <a:ext uri="{FF2B5EF4-FFF2-40B4-BE49-F238E27FC236}">
                <a16:creationId xmlns:a16="http://schemas.microsoft.com/office/drawing/2014/main" id="{91C6695E-43F1-4C35-8AC7-1A6766A931B3}"/>
              </a:ext>
            </a:extLst>
          </p:cNvPr>
          <p:cNvSpPr/>
          <p:nvPr/>
        </p:nvSpPr>
        <p:spPr>
          <a:xfrm>
            <a:off x="5077546" y="2895600"/>
            <a:ext cx="921659" cy="421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CEO</a:t>
            </a:r>
          </a:p>
        </p:txBody>
      </p:sp>
      <p:sp>
        <p:nvSpPr>
          <p:cNvPr id="253" name="Rectangle: Rounded Corners 252">
            <a:extLst>
              <a:ext uri="{FF2B5EF4-FFF2-40B4-BE49-F238E27FC236}">
                <a16:creationId xmlns:a16="http://schemas.microsoft.com/office/drawing/2014/main" id="{2FF8F6C1-0F1B-4AF6-8A72-BBA73789D59D}"/>
              </a:ext>
            </a:extLst>
          </p:cNvPr>
          <p:cNvSpPr/>
          <p:nvPr/>
        </p:nvSpPr>
        <p:spPr>
          <a:xfrm>
            <a:off x="6096001" y="3629797"/>
            <a:ext cx="5949994" cy="949927"/>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600"/>
              </a:lnSpc>
              <a:buFont typeface="Wingdings" panose="05000000000000000000" pitchFamily="2" charset="2"/>
              <a:buChar char="§"/>
            </a:pPr>
            <a:r>
              <a:rPr lang="en-US" sz="1100" dirty="0">
                <a:solidFill>
                  <a:schemeClr val="tx1"/>
                </a:solidFill>
              </a:rPr>
              <a:t>CSD reports on CS strategy, roadmap, frameworks, and policies to the CS steering committee for endorsement</a:t>
            </a:r>
          </a:p>
          <a:p>
            <a:pPr marL="171450" indent="-171450">
              <a:lnSpc>
                <a:spcPts val="1600"/>
              </a:lnSpc>
              <a:buFont typeface="Wingdings" panose="05000000000000000000" pitchFamily="2" charset="2"/>
              <a:buChar char="§"/>
            </a:pPr>
            <a:r>
              <a:rPr lang="en-US" sz="1100" dirty="0">
                <a:solidFill>
                  <a:schemeClr val="tx1"/>
                </a:solidFill>
              </a:rPr>
              <a:t>CSD raises major issues and risks to CS steering committee for appropriate escalation</a:t>
            </a:r>
          </a:p>
        </p:txBody>
      </p:sp>
      <p:sp>
        <p:nvSpPr>
          <p:cNvPr id="157" name="Rectangle: Rounded Corners 156">
            <a:extLst>
              <a:ext uri="{FF2B5EF4-FFF2-40B4-BE49-F238E27FC236}">
                <a16:creationId xmlns:a16="http://schemas.microsoft.com/office/drawing/2014/main" id="{9CC03D69-E56D-4891-AEF4-E607E2BA042E}"/>
              </a:ext>
            </a:extLst>
          </p:cNvPr>
          <p:cNvSpPr/>
          <p:nvPr/>
        </p:nvSpPr>
        <p:spPr>
          <a:xfrm>
            <a:off x="4889881" y="4023592"/>
            <a:ext cx="186954" cy="16233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t>3</a:t>
            </a:r>
          </a:p>
        </p:txBody>
      </p:sp>
      <p:sp>
        <p:nvSpPr>
          <p:cNvPr id="158" name="Rectangle: Rounded Corners 157">
            <a:extLst>
              <a:ext uri="{FF2B5EF4-FFF2-40B4-BE49-F238E27FC236}">
                <a16:creationId xmlns:a16="http://schemas.microsoft.com/office/drawing/2014/main" id="{45ABFC43-64B4-4013-A706-DE8003CFE658}"/>
              </a:ext>
            </a:extLst>
          </p:cNvPr>
          <p:cNvSpPr/>
          <p:nvPr/>
        </p:nvSpPr>
        <p:spPr>
          <a:xfrm>
            <a:off x="5077546" y="3894229"/>
            <a:ext cx="921659" cy="421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CS Steering Committee</a:t>
            </a:r>
          </a:p>
        </p:txBody>
      </p:sp>
      <p:grpSp>
        <p:nvGrpSpPr>
          <p:cNvPr id="45" name="Group 44">
            <a:extLst>
              <a:ext uri="{FF2B5EF4-FFF2-40B4-BE49-F238E27FC236}">
                <a16:creationId xmlns:a16="http://schemas.microsoft.com/office/drawing/2014/main" id="{7777FF06-F763-4A5E-8738-7E7FBE41A446}"/>
              </a:ext>
            </a:extLst>
          </p:cNvPr>
          <p:cNvGrpSpPr/>
          <p:nvPr/>
        </p:nvGrpSpPr>
        <p:grpSpPr>
          <a:xfrm>
            <a:off x="4889881" y="5317528"/>
            <a:ext cx="1109324" cy="421062"/>
            <a:chOff x="4889881" y="4755020"/>
            <a:chExt cx="1109324" cy="421062"/>
          </a:xfrm>
        </p:grpSpPr>
        <p:sp>
          <p:nvSpPr>
            <p:cNvPr id="160" name="Rectangle: Rounded Corners 159">
              <a:extLst>
                <a:ext uri="{FF2B5EF4-FFF2-40B4-BE49-F238E27FC236}">
                  <a16:creationId xmlns:a16="http://schemas.microsoft.com/office/drawing/2014/main" id="{F92A9E18-D723-46D8-8643-C6872DDC1378}"/>
                </a:ext>
              </a:extLst>
            </p:cNvPr>
            <p:cNvSpPr/>
            <p:nvPr/>
          </p:nvSpPr>
          <p:spPr>
            <a:xfrm>
              <a:off x="4889881" y="4884383"/>
              <a:ext cx="186954" cy="162337"/>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t>4</a:t>
              </a:r>
            </a:p>
          </p:txBody>
        </p:sp>
        <p:sp>
          <p:nvSpPr>
            <p:cNvPr id="161" name="Rectangle: Rounded Corners 160">
              <a:extLst>
                <a:ext uri="{FF2B5EF4-FFF2-40B4-BE49-F238E27FC236}">
                  <a16:creationId xmlns:a16="http://schemas.microsoft.com/office/drawing/2014/main" id="{0C603816-9630-4582-AE8D-C7DEC6B9C968}"/>
                </a:ext>
              </a:extLst>
            </p:cNvPr>
            <p:cNvSpPr/>
            <p:nvPr/>
          </p:nvSpPr>
          <p:spPr>
            <a:xfrm>
              <a:off x="5077546" y="4755020"/>
              <a:ext cx="921659" cy="421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CS Working </a:t>
              </a:r>
            </a:p>
            <a:p>
              <a:r>
                <a:rPr lang="en-US" sz="1100" b="1" dirty="0">
                  <a:solidFill>
                    <a:schemeClr val="tx1"/>
                  </a:solidFill>
                </a:rPr>
                <a:t>Groups</a:t>
              </a:r>
            </a:p>
          </p:txBody>
        </p:sp>
      </p:grpSp>
      <p:sp>
        <p:nvSpPr>
          <p:cNvPr id="166" name="Rectangle 165">
            <a:extLst>
              <a:ext uri="{FF2B5EF4-FFF2-40B4-BE49-F238E27FC236}">
                <a16:creationId xmlns:a16="http://schemas.microsoft.com/office/drawing/2014/main" id="{0B5653C3-0C7F-473B-9762-84CE9F37270F}"/>
              </a:ext>
            </a:extLst>
          </p:cNvPr>
          <p:cNvSpPr/>
          <p:nvPr/>
        </p:nvSpPr>
        <p:spPr>
          <a:xfrm>
            <a:off x="531033" y="1872157"/>
            <a:ext cx="4224227" cy="4528643"/>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1" name="Rectangle 200">
            <a:extLst>
              <a:ext uri="{FF2B5EF4-FFF2-40B4-BE49-F238E27FC236}">
                <a16:creationId xmlns:a16="http://schemas.microsoft.com/office/drawing/2014/main" id="{671E2166-705C-48F2-85CB-2062708E6410}"/>
              </a:ext>
            </a:extLst>
          </p:cNvPr>
          <p:cNvSpPr/>
          <p:nvPr/>
        </p:nvSpPr>
        <p:spPr>
          <a:xfrm>
            <a:off x="531033" y="1872157"/>
            <a:ext cx="4215545" cy="201089"/>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External Stakeholders</a:t>
            </a:r>
          </a:p>
        </p:txBody>
      </p:sp>
      <p:grpSp>
        <p:nvGrpSpPr>
          <p:cNvPr id="26" name="Group 25">
            <a:extLst>
              <a:ext uri="{FF2B5EF4-FFF2-40B4-BE49-F238E27FC236}">
                <a16:creationId xmlns:a16="http://schemas.microsoft.com/office/drawing/2014/main" id="{8C046C9B-B2D1-4856-A61A-4238B72AC5F6}"/>
              </a:ext>
            </a:extLst>
          </p:cNvPr>
          <p:cNvGrpSpPr/>
          <p:nvPr/>
        </p:nvGrpSpPr>
        <p:grpSpPr>
          <a:xfrm>
            <a:off x="1935346" y="2185769"/>
            <a:ext cx="1415600" cy="608318"/>
            <a:chOff x="2007719" y="2241335"/>
            <a:chExt cx="1415600" cy="608318"/>
          </a:xfrm>
        </p:grpSpPr>
        <p:sp>
          <p:nvSpPr>
            <p:cNvPr id="202" name="Rectangle: Rounded Corners 52">
              <a:extLst>
                <a:ext uri="{FF2B5EF4-FFF2-40B4-BE49-F238E27FC236}">
                  <a16:creationId xmlns:a16="http://schemas.microsoft.com/office/drawing/2014/main" id="{5DBF243E-77ED-41EF-B85D-BF622987A76D}"/>
                </a:ext>
              </a:extLst>
            </p:cNvPr>
            <p:cNvSpPr/>
            <p:nvPr/>
          </p:nvSpPr>
          <p:spPr>
            <a:xfrm>
              <a:off x="2084296" y="2307807"/>
              <a:ext cx="1339023" cy="541846"/>
            </a:xfrm>
            <a:prstGeom prst="rect">
              <a:avLst/>
            </a:prstGeom>
            <a:solidFill>
              <a:schemeClr val="bg1">
                <a:lumMod val="95000"/>
              </a:schemeClr>
            </a:solid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altLang="en-US" sz="1100"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sym typeface="Calibri" panose="020F0502020204030204" pitchFamily="34" charset="0"/>
                </a:rPr>
                <a:t>NEOM</a:t>
              </a:r>
            </a:p>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altLang="en-US" sz="1100"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sym typeface="Calibri" panose="020F0502020204030204" pitchFamily="34" charset="0"/>
                </a:rPr>
                <a:t> CISO Office</a:t>
              </a:r>
            </a:p>
          </p:txBody>
        </p:sp>
        <p:sp>
          <p:nvSpPr>
            <p:cNvPr id="203" name="Oval 202">
              <a:extLst>
                <a:ext uri="{FF2B5EF4-FFF2-40B4-BE49-F238E27FC236}">
                  <a16:creationId xmlns:a16="http://schemas.microsoft.com/office/drawing/2014/main" id="{8D4DC02F-2253-4EA4-91C1-FD126F98FF90}"/>
                </a:ext>
              </a:extLst>
            </p:cNvPr>
            <p:cNvSpPr/>
            <p:nvPr/>
          </p:nvSpPr>
          <p:spPr>
            <a:xfrm>
              <a:off x="2007719" y="2241335"/>
              <a:ext cx="158011" cy="15871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900" b="1" dirty="0">
                  <a:solidFill>
                    <a:srgbClr val="FFFFFF"/>
                  </a:solidFill>
                  <a:latin typeface="Calibri"/>
                </a:rPr>
                <a:t>7</a:t>
              </a:r>
            </a:p>
          </p:txBody>
        </p:sp>
        <p:pic>
          <p:nvPicPr>
            <p:cNvPr id="204" name="Picture 2" descr="See the source image">
              <a:extLst>
                <a:ext uri="{FF2B5EF4-FFF2-40B4-BE49-F238E27FC236}">
                  <a16:creationId xmlns:a16="http://schemas.microsoft.com/office/drawing/2014/main" id="{00DCB743-3C22-4862-AE4A-2A062247FEC4}"/>
                </a:ext>
              </a:extLst>
            </p:cNvPr>
            <p:cNvPicPr>
              <a:picLocks noChangeAspect="1" noChangeArrowheads="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2096178" y="2333263"/>
              <a:ext cx="514848" cy="4909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CBDB6FED-CC95-4A17-8834-1FB807124927}"/>
              </a:ext>
            </a:extLst>
          </p:cNvPr>
          <p:cNvGrpSpPr/>
          <p:nvPr/>
        </p:nvGrpSpPr>
        <p:grpSpPr>
          <a:xfrm>
            <a:off x="1850425" y="5715000"/>
            <a:ext cx="1121375" cy="616803"/>
            <a:chOff x="1828754" y="5641416"/>
            <a:chExt cx="1121375" cy="616803"/>
          </a:xfrm>
        </p:grpSpPr>
        <p:sp>
          <p:nvSpPr>
            <p:cNvPr id="214" name="Rectangle 213">
              <a:extLst>
                <a:ext uri="{FF2B5EF4-FFF2-40B4-BE49-F238E27FC236}">
                  <a16:creationId xmlns:a16="http://schemas.microsoft.com/office/drawing/2014/main" id="{79FDE473-96B3-4807-BD2F-0A1AF0436803}"/>
                </a:ext>
              </a:extLst>
            </p:cNvPr>
            <p:cNvSpPr/>
            <p:nvPr/>
          </p:nvSpPr>
          <p:spPr>
            <a:xfrm>
              <a:off x="1883997" y="5721573"/>
              <a:ext cx="1066132" cy="536646"/>
            </a:xfrm>
            <a:prstGeom prst="rect">
              <a:avLst/>
            </a:prstGeom>
            <a:solidFill>
              <a:schemeClr val="accent4">
                <a:lumMod val="20000"/>
                <a:lumOff val="80000"/>
              </a:schemeClr>
            </a:solidFill>
            <a:ln w="3175">
              <a:solidFill>
                <a:srgbClr val="81321B"/>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OXAGON Business Units </a:t>
              </a:r>
            </a:p>
          </p:txBody>
        </p:sp>
        <p:sp>
          <p:nvSpPr>
            <p:cNvPr id="215" name="Oval 214">
              <a:extLst>
                <a:ext uri="{FF2B5EF4-FFF2-40B4-BE49-F238E27FC236}">
                  <a16:creationId xmlns:a16="http://schemas.microsoft.com/office/drawing/2014/main" id="{4A6829A2-F499-4B81-A34C-E2BB24BE7656}"/>
                </a:ext>
              </a:extLst>
            </p:cNvPr>
            <p:cNvSpPr/>
            <p:nvPr/>
          </p:nvSpPr>
          <p:spPr>
            <a:xfrm>
              <a:off x="1828754" y="5641416"/>
              <a:ext cx="138316" cy="135191"/>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8</a:t>
              </a:r>
            </a:p>
          </p:txBody>
        </p:sp>
        <p:pic>
          <p:nvPicPr>
            <p:cNvPr id="206" name="Picture 8" descr="https://static.thenounproject.com/png/2227303-200.png">
              <a:extLst>
                <a:ext uri="{FF2B5EF4-FFF2-40B4-BE49-F238E27FC236}">
                  <a16:creationId xmlns:a16="http://schemas.microsoft.com/office/drawing/2014/main" id="{2DFDF260-23E3-4AF0-889C-AA42F3A0DBD2}"/>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l="12250" r="12444"/>
            <a:stretch/>
          </p:blipFill>
          <p:spPr bwMode="auto">
            <a:xfrm>
              <a:off x="1965121" y="5887996"/>
              <a:ext cx="148010" cy="203801"/>
            </a:xfrm>
            <a:prstGeom prst="rect">
              <a:avLst/>
            </a:prstGeom>
            <a:noFill/>
          </p:spPr>
        </p:pic>
      </p:grpSp>
      <p:sp>
        <p:nvSpPr>
          <p:cNvPr id="167" name="Rectangle 166">
            <a:extLst>
              <a:ext uri="{FF2B5EF4-FFF2-40B4-BE49-F238E27FC236}">
                <a16:creationId xmlns:a16="http://schemas.microsoft.com/office/drawing/2014/main" id="{C21138DC-A49A-4292-A35F-FD26A0D594FC}"/>
              </a:ext>
            </a:extLst>
          </p:cNvPr>
          <p:cNvSpPr/>
          <p:nvPr/>
        </p:nvSpPr>
        <p:spPr>
          <a:xfrm>
            <a:off x="788330" y="3039093"/>
            <a:ext cx="3709632" cy="2645983"/>
          </a:xfrm>
          <a:prstGeom prst="rect">
            <a:avLst/>
          </a:prstGeom>
          <a:solidFill>
            <a:schemeClr val="bg1"/>
          </a:solidFill>
          <a:ln w="6350">
            <a:solidFill>
              <a:schemeClr val="bg1"/>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0" name="Rectangle 199">
            <a:extLst>
              <a:ext uri="{FF2B5EF4-FFF2-40B4-BE49-F238E27FC236}">
                <a16:creationId xmlns:a16="http://schemas.microsoft.com/office/drawing/2014/main" id="{2FF6B274-40C4-4914-92CC-8927B0FC10C6}"/>
              </a:ext>
            </a:extLst>
          </p:cNvPr>
          <p:cNvSpPr/>
          <p:nvPr/>
        </p:nvSpPr>
        <p:spPr>
          <a:xfrm>
            <a:off x="788330" y="2844799"/>
            <a:ext cx="3709632" cy="201089"/>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Internal Stakeholders</a:t>
            </a:r>
          </a:p>
        </p:txBody>
      </p:sp>
      <p:grpSp>
        <p:nvGrpSpPr>
          <p:cNvPr id="18" name="Group 17">
            <a:extLst>
              <a:ext uri="{FF2B5EF4-FFF2-40B4-BE49-F238E27FC236}">
                <a16:creationId xmlns:a16="http://schemas.microsoft.com/office/drawing/2014/main" id="{704C55F3-B6CB-4584-9D7B-A13404B3DA75}"/>
              </a:ext>
            </a:extLst>
          </p:cNvPr>
          <p:cNvGrpSpPr/>
          <p:nvPr/>
        </p:nvGrpSpPr>
        <p:grpSpPr>
          <a:xfrm>
            <a:off x="2092353" y="3124200"/>
            <a:ext cx="1112703" cy="568951"/>
            <a:chOff x="2125141" y="3153927"/>
            <a:chExt cx="1112703" cy="568951"/>
          </a:xfrm>
        </p:grpSpPr>
        <p:grpSp>
          <p:nvGrpSpPr>
            <p:cNvPr id="17" name="Group 16">
              <a:extLst>
                <a:ext uri="{FF2B5EF4-FFF2-40B4-BE49-F238E27FC236}">
                  <a16:creationId xmlns:a16="http://schemas.microsoft.com/office/drawing/2014/main" id="{87C60139-F54D-4C14-B6AC-0DF84FD584E6}"/>
                </a:ext>
              </a:extLst>
            </p:cNvPr>
            <p:cNvGrpSpPr/>
            <p:nvPr/>
          </p:nvGrpSpPr>
          <p:grpSpPr>
            <a:xfrm>
              <a:off x="2201340" y="3201067"/>
              <a:ext cx="1036504" cy="521811"/>
              <a:chOff x="2201340" y="3201067"/>
              <a:chExt cx="1036504" cy="521811"/>
            </a:xfrm>
          </p:grpSpPr>
          <p:sp>
            <p:nvSpPr>
              <p:cNvPr id="168" name="Rectangle 167">
                <a:extLst>
                  <a:ext uri="{FF2B5EF4-FFF2-40B4-BE49-F238E27FC236}">
                    <a16:creationId xmlns:a16="http://schemas.microsoft.com/office/drawing/2014/main" id="{090FF511-1F11-4046-A8AF-840FEE866F2C}"/>
                  </a:ext>
                </a:extLst>
              </p:cNvPr>
              <p:cNvSpPr/>
              <p:nvPr/>
            </p:nvSpPr>
            <p:spPr>
              <a:xfrm>
                <a:off x="2201340" y="3201067"/>
                <a:ext cx="1036504" cy="521811"/>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Board of Directors</a:t>
                </a:r>
              </a:p>
            </p:txBody>
          </p:sp>
          <p:pic>
            <p:nvPicPr>
              <p:cNvPr id="169" name="Picture 4" descr="https://static.thenounproject.com/png/421803-200.png">
                <a:extLst>
                  <a:ext uri="{FF2B5EF4-FFF2-40B4-BE49-F238E27FC236}">
                    <a16:creationId xmlns:a16="http://schemas.microsoft.com/office/drawing/2014/main" id="{5D44C16A-D84F-46D5-B9E9-3CAB9C20EEBE}"/>
                  </a:ext>
                </a:extLst>
              </p:cNvPr>
              <p:cNvPicPr>
                <a:picLocks noChangeAspect="1" noChangeArrowheads="1"/>
              </p:cNvPicPr>
              <p:nvPr/>
            </p:nvPicPr>
            <p:blipFill rotWithShape="1">
              <a:blip r:embed="rId9" cstate="email">
                <a:duotone>
                  <a:schemeClr val="accent1">
                    <a:shade val="45000"/>
                    <a:satMod val="135000"/>
                  </a:schemeClr>
                  <a:prstClr val="white"/>
                </a:duotone>
                <a:extLst>
                  <a:ext uri="{28A0092B-C50C-407E-A947-70E740481C1C}">
                    <a14:useLocalDpi xmlns:a14="http://schemas.microsoft.com/office/drawing/2010/main"/>
                  </a:ext>
                </a:extLst>
              </a:blip>
              <a:srcRect t="24154" b="22993"/>
              <a:stretch/>
            </p:blipFill>
            <p:spPr bwMode="auto">
              <a:xfrm>
                <a:off x="2225686" y="3392392"/>
                <a:ext cx="284692" cy="139160"/>
              </a:xfrm>
              <a:prstGeom prst="rect">
                <a:avLst/>
              </a:prstGeom>
              <a:noFill/>
            </p:spPr>
          </p:pic>
        </p:grpSp>
        <p:sp>
          <p:nvSpPr>
            <p:cNvPr id="171" name="Oval 170">
              <a:extLst>
                <a:ext uri="{FF2B5EF4-FFF2-40B4-BE49-F238E27FC236}">
                  <a16:creationId xmlns:a16="http://schemas.microsoft.com/office/drawing/2014/main" id="{B8F8E9F1-3E21-4EDA-9C32-9D3F1E60DD6B}"/>
                </a:ext>
              </a:extLst>
            </p:cNvPr>
            <p:cNvSpPr/>
            <p:nvPr/>
          </p:nvSpPr>
          <p:spPr>
            <a:xfrm>
              <a:off x="2125141" y="3153927"/>
              <a:ext cx="158011" cy="148711"/>
            </a:xfrm>
            <a:prstGeom prst="ellipse">
              <a:avLst/>
            </a:prstGeom>
            <a:solidFill>
              <a:srgbClr val="5F88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1</a:t>
              </a:r>
            </a:p>
          </p:txBody>
        </p:sp>
      </p:grpSp>
      <p:grpSp>
        <p:nvGrpSpPr>
          <p:cNvPr id="20" name="Group 19">
            <a:extLst>
              <a:ext uri="{FF2B5EF4-FFF2-40B4-BE49-F238E27FC236}">
                <a16:creationId xmlns:a16="http://schemas.microsoft.com/office/drawing/2014/main" id="{6EF9A086-13A3-4167-AA88-9E4F63453066}"/>
              </a:ext>
            </a:extLst>
          </p:cNvPr>
          <p:cNvGrpSpPr/>
          <p:nvPr/>
        </p:nvGrpSpPr>
        <p:grpSpPr>
          <a:xfrm>
            <a:off x="881893" y="3506654"/>
            <a:ext cx="1103861" cy="616615"/>
            <a:chOff x="840775" y="3431801"/>
            <a:chExt cx="1103861" cy="616615"/>
          </a:xfrm>
        </p:grpSpPr>
        <p:grpSp>
          <p:nvGrpSpPr>
            <p:cNvPr id="19" name="Group 18">
              <a:extLst>
                <a:ext uri="{FF2B5EF4-FFF2-40B4-BE49-F238E27FC236}">
                  <a16:creationId xmlns:a16="http://schemas.microsoft.com/office/drawing/2014/main" id="{303783EE-8AB8-4E29-988C-DCB954040B8B}"/>
                </a:ext>
              </a:extLst>
            </p:cNvPr>
            <p:cNvGrpSpPr/>
            <p:nvPr/>
          </p:nvGrpSpPr>
          <p:grpSpPr>
            <a:xfrm>
              <a:off x="908131" y="3526606"/>
              <a:ext cx="1036505" cy="521810"/>
              <a:chOff x="908131" y="3526606"/>
              <a:chExt cx="1036505" cy="521810"/>
            </a:xfrm>
          </p:grpSpPr>
          <p:sp>
            <p:nvSpPr>
              <p:cNvPr id="173" name="Rectangle 172">
                <a:extLst>
                  <a:ext uri="{FF2B5EF4-FFF2-40B4-BE49-F238E27FC236}">
                    <a16:creationId xmlns:a16="http://schemas.microsoft.com/office/drawing/2014/main" id="{18777AB2-F109-4ADE-B748-1C0BD5B409C3}"/>
                  </a:ext>
                </a:extLst>
              </p:cNvPr>
              <p:cNvSpPr/>
              <p:nvPr/>
            </p:nvSpPr>
            <p:spPr>
              <a:xfrm>
                <a:off x="908131" y="3526606"/>
                <a:ext cx="1036505" cy="521810"/>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CEO</a:t>
                </a:r>
              </a:p>
            </p:txBody>
          </p:sp>
          <p:pic>
            <p:nvPicPr>
              <p:cNvPr id="180" name="Picture 6" descr="https://static.thenounproject.com/png/426130-200.png">
                <a:extLst>
                  <a:ext uri="{FF2B5EF4-FFF2-40B4-BE49-F238E27FC236}">
                    <a16:creationId xmlns:a16="http://schemas.microsoft.com/office/drawing/2014/main" id="{873CE3EF-2208-4357-AE63-73E2CFFBC871}"/>
                  </a:ext>
                </a:extLst>
              </p:cNvPr>
              <p:cNvPicPr>
                <a:picLocks noChangeAspect="1" noChangeArrowheads="1"/>
              </p:cNvPicPr>
              <p:nvPr/>
            </p:nvPicPr>
            <p:blipFill rotWithShape="1">
              <a:blip r:embed="rId10" cstate="email">
                <a:duotone>
                  <a:schemeClr val="accent1">
                    <a:shade val="45000"/>
                    <a:satMod val="135000"/>
                  </a:schemeClr>
                  <a:prstClr val="white"/>
                </a:duotone>
                <a:extLst>
                  <a:ext uri="{28A0092B-C50C-407E-A947-70E740481C1C}">
                    <a14:useLocalDpi xmlns:a14="http://schemas.microsoft.com/office/drawing/2010/main"/>
                  </a:ext>
                </a:extLst>
              </a:blip>
              <a:srcRect l="6318" r="5932"/>
              <a:stretch/>
            </p:blipFill>
            <p:spPr bwMode="auto">
              <a:xfrm>
                <a:off x="958012" y="3677105"/>
                <a:ext cx="206222" cy="220812"/>
              </a:xfrm>
              <a:prstGeom prst="rect">
                <a:avLst/>
              </a:prstGeom>
              <a:noFill/>
            </p:spPr>
          </p:pic>
        </p:grpSp>
        <p:sp>
          <p:nvSpPr>
            <p:cNvPr id="183" name="Oval 182">
              <a:extLst>
                <a:ext uri="{FF2B5EF4-FFF2-40B4-BE49-F238E27FC236}">
                  <a16:creationId xmlns:a16="http://schemas.microsoft.com/office/drawing/2014/main" id="{C4AFFC6D-5BFA-4963-8E05-847448328934}"/>
                </a:ext>
              </a:extLst>
            </p:cNvPr>
            <p:cNvSpPr/>
            <p:nvPr/>
          </p:nvSpPr>
          <p:spPr>
            <a:xfrm>
              <a:off x="840775" y="3431801"/>
              <a:ext cx="158011" cy="148711"/>
            </a:xfrm>
            <a:prstGeom prst="ellipse">
              <a:avLst/>
            </a:prstGeom>
            <a:solidFill>
              <a:srgbClr val="5F88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2</a:t>
              </a:r>
            </a:p>
          </p:txBody>
        </p:sp>
      </p:grpSp>
      <p:sp>
        <p:nvSpPr>
          <p:cNvPr id="184" name="Rectangle 183">
            <a:extLst>
              <a:ext uri="{FF2B5EF4-FFF2-40B4-BE49-F238E27FC236}">
                <a16:creationId xmlns:a16="http://schemas.microsoft.com/office/drawing/2014/main" id="{A8DD5C0E-ECD4-4854-A5F2-0E5A199DF8C2}"/>
              </a:ext>
            </a:extLst>
          </p:cNvPr>
          <p:cNvSpPr/>
          <p:nvPr/>
        </p:nvSpPr>
        <p:spPr>
          <a:xfrm>
            <a:off x="3359448" y="4180802"/>
            <a:ext cx="1046977" cy="521810"/>
          </a:xfrm>
          <a:prstGeom prst="rect">
            <a:avLst/>
          </a:prstGeom>
          <a:solidFill>
            <a:schemeClr val="accent6">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tIns="0" rIns="0" bIns="0" rtlCol="0" anchor="ctr"/>
          <a:lstStyle/>
          <a:p>
            <a:pPr algn="ctr">
              <a:spcBef>
                <a:spcPct val="25000"/>
              </a:spcBef>
              <a:spcAft>
                <a:spcPct val="0"/>
              </a:spcAft>
              <a:defRPr/>
            </a:pPr>
            <a:r>
              <a:rPr lang="en-US" sz="1100" b="1" dirty="0">
                <a:solidFill>
                  <a:schemeClr val="tx1"/>
                </a:solidFill>
                <a:latin typeface="Calibri" panose="020F0502020204030204" pitchFamily="34" charset="0"/>
                <a:cs typeface="Calibri" panose="020F0502020204030204" pitchFamily="34" charset="0"/>
                <a:sym typeface="Calibri" panose="020F0502020204030204" pitchFamily="34" charset="0"/>
              </a:rPr>
              <a:t>CS Steering Committee</a:t>
            </a:r>
          </a:p>
        </p:txBody>
      </p:sp>
      <p:pic>
        <p:nvPicPr>
          <p:cNvPr id="185" name="Picture 21" descr="https://static.thenounproject.com/png/210152-200.png">
            <a:extLst>
              <a:ext uri="{FF2B5EF4-FFF2-40B4-BE49-F238E27FC236}">
                <a16:creationId xmlns:a16="http://schemas.microsoft.com/office/drawing/2014/main" id="{2CC1F3E5-1251-44BC-9C30-1A9C03E8DC8F}"/>
              </a:ext>
            </a:extLst>
          </p:cNvPr>
          <p:cNvPicPr>
            <a:picLocks noChangeAspect="1" noChangeArrowheads="1"/>
          </p:cNvPicPr>
          <p:nvPr/>
        </p:nvPicPr>
        <p:blipFill rotWithShape="1">
          <a:blip r:embed="rId11" cstate="email">
            <a:duotone>
              <a:schemeClr val="accent6">
                <a:shade val="45000"/>
                <a:satMod val="135000"/>
              </a:schemeClr>
              <a:prstClr val="white"/>
            </a:duotone>
            <a:extLst>
              <a:ext uri="{28A0092B-C50C-407E-A947-70E740481C1C}">
                <a14:useLocalDpi xmlns:a14="http://schemas.microsoft.com/office/drawing/2010/main"/>
              </a:ext>
            </a:extLst>
          </a:blip>
          <a:srcRect l="3410" t="20172" r="4000" b="20408"/>
          <a:stretch/>
        </p:blipFill>
        <p:spPr bwMode="auto">
          <a:xfrm>
            <a:off x="3407778" y="4338249"/>
            <a:ext cx="263019" cy="206916"/>
          </a:xfrm>
          <a:prstGeom prst="rect">
            <a:avLst/>
          </a:prstGeom>
          <a:noFill/>
          <a:extLst>
            <a:ext uri="{909E8E84-426E-40DD-AFC4-6F175D3DCCD1}">
              <a14:hiddenFill xmlns:a14="http://schemas.microsoft.com/office/drawing/2010/main">
                <a:solidFill>
                  <a:srgbClr val="FFFFFF"/>
                </a:solidFill>
              </a14:hiddenFill>
            </a:ext>
          </a:extLst>
        </p:spPr>
      </p:pic>
      <p:sp>
        <p:nvSpPr>
          <p:cNvPr id="186" name="Oval 185">
            <a:extLst>
              <a:ext uri="{FF2B5EF4-FFF2-40B4-BE49-F238E27FC236}">
                <a16:creationId xmlns:a16="http://schemas.microsoft.com/office/drawing/2014/main" id="{D447A856-3769-428D-B766-D04B4AAAF06C}"/>
              </a:ext>
            </a:extLst>
          </p:cNvPr>
          <p:cNvSpPr/>
          <p:nvPr/>
        </p:nvSpPr>
        <p:spPr>
          <a:xfrm>
            <a:off x="3318010" y="4114800"/>
            <a:ext cx="158011" cy="14871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900" b="1" dirty="0">
                <a:solidFill>
                  <a:srgbClr val="FFFFFF"/>
                </a:solidFill>
                <a:latin typeface="Calibri"/>
              </a:rPr>
              <a:t>3</a:t>
            </a:r>
          </a:p>
        </p:txBody>
      </p:sp>
      <p:sp>
        <p:nvSpPr>
          <p:cNvPr id="212" name="Rectangle 211">
            <a:extLst>
              <a:ext uri="{FF2B5EF4-FFF2-40B4-BE49-F238E27FC236}">
                <a16:creationId xmlns:a16="http://schemas.microsoft.com/office/drawing/2014/main" id="{688C5BAE-6B7E-473C-ACAB-499A535844F3}"/>
              </a:ext>
            </a:extLst>
          </p:cNvPr>
          <p:cNvSpPr/>
          <p:nvPr/>
        </p:nvSpPr>
        <p:spPr>
          <a:xfrm>
            <a:off x="3371523" y="5025148"/>
            <a:ext cx="1036505" cy="521810"/>
          </a:xfrm>
          <a:prstGeom prst="rect">
            <a:avLst/>
          </a:prstGeom>
          <a:solidFill>
            <a:schemeClr val="accent6">
              <a:lumMod val="20000"/>
              <a:lumOff val="8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CS Working Groups</a:t>
            </a:r>
          </a:p>
        </p:txBody>
      </p:sp>
      <p:pic>
        <p:nvPicPr>
          <p:cNvPr id="213" name="Picture 6" descr="https://static.thenounproject.com/png/1783402-200.png">
            <a:extLst>
              <a:ext uri="{FF2B5EF4-FFF2-40B4-BE49-F238E27FC236}">
                <a16:creationId xmlns:a16="http://schemas.microsoft.com/office/drawing/2014/main" id="{944C17E8-E1D2-4519-A236-576486A13912}"/>
              </a:ext>
            </a:extLst>
          </p:cNvPr>
          <p:cNvPicPr>
            <a:picLocks noChangeAspect="1" noChangeArrowheads="1"/>
          </p:cNvPicPr>
          <p:nvPr/>
        </p:nvPicPr>
        <p:blipFill rotWithShape="1">
          <a:blip r:embed="rId12" cstate="email">
            <a:duotone>
              <a:schemeClr val="accent6">
                <a:shade val="45000"/>
                <a:satMod val="135000"/>
              </a:schemeClr>
              <a:prstClr val="white"/>
            </a:duotone>
            <a:extLst>
              <a:ext uri="{28A0092B-C50C-407E-A947-70E740481C1C}">
                <a14:useLocalDpi xmlns:a14="http://schemas.microsoft.com/office/drawing/2010/main"/>
              </a:ext>
            </a:extLst>
          </a:blip>
          <a:srcRect l="9467" t="8834" r="8866" b="9667"/>
          <a:stretch/>
        </p:blipFill>
        <p:spPr bwMode="auto">
          <a:xfrm>
            <a:off x="3413855" y="5160506"/>
            <a:ext cx="253631" cy="251094"/>
          </a:xfrm>
          <a:prstGeom prst="rect">
            <a:avLst/>
          </a:prstGeom>
          <a:noFill/>
        </p:spPr>
      </p:pic>
      <p:sp>
        <p:nvSpPr>
          <p:cNvPr id="190" name="Oval 189">
            <a:extLst>
              <a:ext uri="{FF2B5EF4-FFF2-40B4-BE49-F238E27FC236}">
                <a16:creationId xmlns:a16="http://schemas.microsoft.com/office/drawing/2014/main" id="{16F95966-9380-4561-8A1E-1DA0F654D7CD}"/>
              </a:ext>
            </a:extLst>
          </p:cNvPr>
          <p:cNvSpPr/>
          <p:nvPr/>
        </p:nvSpPr>
        <p:spPr>
          <a:xfrm>
            <a:off x="3318010" y="4953000"/>
            <a:ext cx="158011" cy="14871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900" b="1" dirty="0">
                <a:solidFill>
                  <a:srgbClr val="FFFFFF"/>
                </a:solidFill>
                <a:latin typeface="Calibri"/>
              </a:rPr>
              <a:t>4</a:t>
            </a:r>
          </a:p>
        </p:txBody>
      </p:sp>
      <p:cxnSp>
        <p:nvCxnSpPr>
          <p:cNvPr id="192" name="Straight Connector 191">
            <a:extLst>
              <a:ext uri="{FF2B5EF4-FFF2-40B4-BE49-F238E27FC236}">
                <a16:creationId xmlns:a16="http://schemas.microsoft.com/office/drawing/2014/main" id="{39A9E5C5-8ACA-4E5F-941C-B05CB56A34CD}"/>
              </a:ext>
            </a:extLst>
          </p:cNvPr>
          <p:cNvCxnSpPr>
            <a:cxnSpLocks/>
            <a:stCxn id="168" idx="2"/>
            <a:endCxn id="191" idx="0"/>
          </p:cNvCxnSpPr>
          <p:nvPr/>
        </p:nvCxnSpPr>
        <p:spPr>
          <a:xfrm flipH="1">
            <a:off x="2684265" y="3693151"/>
            <a:ext cx="2539" cy="660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Connector: Elbow 192">
            <a:extLst>
              <a:ext uri="{FF2B5EF4-FFF2-40B4-BE49-F238E27FC236}">
                <a16:creationId xmlns:a16="http://schemas.microsoft.com/office/drawing/2014/main" id="{4AE4A605-6012-4339-B7E9-0735D2BD811C}"/>
              </a:ext>
            </a:extLst>
          </p:cNvPr>
          <p:cNvCxnSpPr>
            <a:cxnSpLocks/>
            <a:stCxn id="173" idx="3"/>
            <a:endCxn id="191" idx="0"/>
          </p:cNvCxnSpPr>
          <p:nvPr/>
        </p:nvCxnSpPr>
        <p:spPr>
          <a:xfrm>
            <a:off x="1985754" y="3862364"/>
            <a:ext cx="698511" cy="4911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0D49ADB1-CB0F-49D1-8EDE-20E34CBC655E}"/>
              </a:ext>
            </a:extLst>
          </p:cNvPr>
          <p:cNvCxnSpPr>
            <a:cxnSpLocks/>
            <a:stCxn id="184" idx="2"/>
            <a:endCxn id="191" idx="3"/>
          </p:cNvCxnSpPr>
          <p:nvPr/>
        </p:nvCxnSpPr>
        <p:spPr>
          <a:xfrm rot="5400000">
            <a:off x="3501397" y="4424112"/>
            <a:ext cx="103041" cy="6600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30277DAC-8563-44F7-A5F8-68EF6956FFDF}"/>
              </a:ext>
            </a:extLst>
          </p:cNvPr>
          <p:cNvCxnSpPr>
            <a:cxnSpLocks/>
            <a:stCxn id="191" idx="3"/>
            <a:endCxn id="212" idx="0"/>
          </p:cNvCxnSpPr>
          <p:nvPr/>
        </p:nvCxnSpPr>
        <p:spPr>
          <a:xfrm>
            <a:off x="3222896" y="4805653"/>
            <a:ext cx="666880" cy="21949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00437EF9-CE96-41F7-8ADE-39184149BAEA}"/>
              </a:ext>
            </a:extLst>
          </p:cNvPr>
          <p:cNvCxnSpPr>
            <a:cxnSpLocks/>
            <a:stCxn id="191" idx="1"/>
            <a:endCxn id="209" idx="3"/>
          </p:cNvCxnSpPr>
          <p:nvPr/>
        </p:nvCxnSpPr>
        <p:spPr>
          <a:xfrm rot="10800000">
            <a:off x="2003269" y="4584585"/>
            <a:ext cx="142365" cy="22106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1CE0F047-0AAC-45B7-9D6B-57F5EFBBD03F}"/>
              </a:ext>
            </a:extLst>
          </p:cNvPr>
          <p:cNvGrpSpPr/>
          <p:nvPr/>
        </p:nvGrpSpPr>
        <p:grpSpPr>
          <a:xfrm>
            <a:off x="881893" y="4236296"/>
            <a:ext cx="1121375" cy="609194"/>
            <a:chOff x="840775" y="4075427"/>
            <a:chExt cx="1121375" cy="609194"/>
          </a:xfrm>
        </p:grpSpPr>
        <p:sp>
          <p:nvSpPr>
            <p:cNvPr id="209" name="Rectangle 208">
              <a:extLst>
                <a:ext uri="{FF2B5EF4-FFF2-40B4-BE49-F238E27FC236}">
                  <a16:creationId xmlns:a16="http://schemas.microsoft.com/office/drawing/2014/main" id="{CA91F520-7B25-46CA-841A-26584C109A2B}"/>
                </a:ext>
              </a:extLst>
            </p:cNvPr>
            <p:cNvSpPr/>
            <p:nvPr/>
          </p:nvSpPr>
          <p:spPr>
            <a:xfrm>
              <a:off x="925645" y="4162811"/>
              <a:ext cx="1036505" cy="521810"/>
            </a:xfrm>
            <a:prstGeom prst="rect">
              <a:avLst/>
            </a:prstGeom>
            <a:solidFill>
              <a:schemeClr val="accent3">
                <a:lumMod val="20000"/>
                <a:lumOff val="80000"/>
              </a:schemeClr>
            </a:solidFill>
            <a:ln w="31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Internal </a:t>
              </a:r>
              <a:b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b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Audit</a:t>
              </a:r>
            </a:p>
          </p:txBody>
        </p:sp>
        <p:sp>
          <p:nvSpPr>
            <p:cNvPr id="210" name="Oval 209">
              <a:extLst>
                <a:ext uri="{FF2B5EF4-FFF2-40B4-BE49-F238E27FC236}">
                  <a16:creationId xmlns:a16="http://schemas.microsoft.com/office/drawing/2014/main" id="{E43F43F7-4885-40A1-8A0A-6B3D526F6041}"/>
                </a:ext>
              </a:extLst>
            </p:cNvPr>
            <p:cNvSpPr/>
            <p:nvPr/>
          </p:nvSpPr>
          <p:spPr>
            <a:xfrm>
              <a:off x="840775" y="4075427"/>
              <a:ext cx="158011" cy="14871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5</a:t>
              </a:r>
            </a:p>
          </p:txBody>
        </p:sp>
        <p:pic>
          <p:nvPicPr>
            <p:cNvPr id="211" name="Picture 119" descr="Audit Icon 1371224">
              <a:extLst>
                <a:ext uri="{FF2B5EF4-FFF2-40B4-BE49-F238E27FC236}">
                  <a16:creationId xmlns:a16="http://schemas.microsoft.com/office/drawing/2014/main" id="{EE96B88B-6C7A-4545-BE4B-606C71577B81}"/>
                </a:ext>
              </a:extLst>
            </p:cNvPr>
            <p:cNvPicPr>
              <a:picLocks noChangeAspect="1" noChangeArrowheads="1"/>
            </p:cNvPicPr>
            <p:nvPr/>
          </p:nvPicPr>
          <p:blipFill>
            <a:blip r:embed="rId13"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72263" y="4322284"/>
              <a:ext cx="212747" cy="2028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3C77EC7E-DBF3-449B-8302-46B100F68DF2}"/>
              </a:ext>
            </a:extLst>
          </p:cNvPr>
          <p:cNvGrpSpPr/>
          <p:nvPr/>
        </p:nvGrpSpPr>
        <p:grpSpPr>
          <a:xfrm>
            <a:off x="2145633" y="4353506"/>
            <a:ext cx="1077263" cy="904294"/>
            <a:chOff x="2180959" y="4004888"/>
            <a:chExt cx="1077263" cy="904294"/>
          </a:xfrm>
        </p:grpSpPr>
        <p:sp>
          <p:nvSpPr>
            <p:cNvPr id="191" name="Rectangle: Rounded Corners 190">
              <a:extLst>
                <a:ext uri="{FF2B5EF4-FFF2-40B4-BE49-F238E27FC236}">
                  <a16:creationId xmlns:a16="http://schemas.microsoft.com/office/drawing/2014/main" id="{33000114-63E1-47F7-9AFC-449815961E38}"/>
                </a:ext>
              </a:extLst>
            </p:cNvPr>
            <p:cNvSpPr/>
            <p:nvPr/>
          </p:nvSpPr>
          <p:spPr>
            <a:xfrm>
              <a:off x="2180959" y="4004888"/>
              <a:ext cx="1077263" cy="904294"/>
            </a:xfrm>
            <a:prstGeom prst="roundRect">
              <a:avLst/>
            </a:prstGeom>
            <a:solidFill>
              <a:schemeClr val="bg1"/>
            </a:solidFill>
            <a:ln w="3175">
              <a:noFill/>
            </a:ln>
            <a:effectLst>
              <a:glow rad="139700">
                <a:schemeClr val="bg2">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80000"/>
                </a:lnSpc>
                <a:defRPr/>
              </a:pPr>
              <a:endParaRPr lang="en-US" sz="1200" b="1" dirty="0">
                <a:solidFill>
                  <a:srgbClr val="FFFFFF"/>
                </a:solidFill>
                <a:latin typeface="Calibri" panose="020F0502020204030204" pitchFamily="34" charset="0"/>
                <a:cs typeface="Calibri" panose="020F0502020204030204" pitchFamily="34" charset="0"/>
                <a:sym typeface="Calibri" panose="020F0502020204030204" pitchFamily="34" charset="0"/>
              </a:endParaRPr>
            </a:p>
            <a:p>
              <a:pPr algn="ctr">
                <a:lnSpc>
                  <a:spcPct val="80000"/>
                </a:lnSpc>
                <a:defRPr/>
              </a:pPr>
              <a:endParaRPr lang="en-US" sz="1200" b="1" dirty="0">
                <a:solidFill>
                  <a:schemeClr val="tx2">
                    <a:lumMod val="60000"/>
                    <a:lumOff val="40000"/>
                  </a:schemeClr>
                </a:solidFill>
                <a:latin typeface="Calibri" panose="020F0502020204030204" pitchFamily="34" charset="0"/>
                <a:cs typeface="Calibri" panose="020F0502020204030204" pitchFamily="34" charset="0"/>
                <a:sym typeface="Calibri" panose="020F0502020204030204" pitchFamily="34" charset="0"/>
              </a:endParaRPr>
            </a:p>
            <a:p>
              <a:pPr algn="ctr">
                <a:lnSpc>
                  <a:spcPct val="80000"/>
                </a:lnSpc>
                <a:defRPr/>
              </a:pPr>
              <a:endParaRPr lang="en-US" sz="1200" b="1" dirty="0">
                <a:solidFill>
                  <a:schemeClr val="tx2">
                    <a:lumMod val="60000"/>
                    <a:lumOff val="40000"/>
                  </a:schemeClr>
                </a:solidFill>
                <a:latin typeface="Calibri" panose="020F0502020204030204" pitchFamily="34" charset="0"/>
                <a:cs typeface="Calibri" panose="020F0502020204030204" pitchFamily="34" charset="0"/>
                <a:sym typeface="Calibri" panose="020F0502020204030204" pitchFamily="34" charset="0"/>
              </a:endParaRPr>
            </a:p>
            <a:p>
              <a:pPr algn="ctr">
                <a:lnSpc>
                  <a:spcPct val="80000"/>
                </a:lnSpc>
                <a:defRPr/>
              </a:pPr>
              <a:r>
                <a:rPr lang="en-US" sz="1200" b="1" dirty="0">
                  <a:solidFill>
                    <a:schemeClr val="tx2">
                      <a:lumMod val="60000"/>
                      <a:lumOff val="40000"/>
                    </a:schemeClr>
                  </a:solidFill>
                  <a:latin typeface="Calibri" panose="020F0502020204030204" pitchFamily="34" charset="0"/>
                  <a:cs typeface="Calibri" panose="020F0502020204030204" pitchFamily="34" charset="0"/>
                  <a:sym typeface="Calibri" panose="020F0502020204030204" pitchFamily="34" charset="0"/>
                </a:rPr>
                <a:t>Cybersecurity Department</a:t>
              </a:r>
            </a:p>
            <a:p>
              <a:pPr algn="ctr">
                <a:lnSpc>
                  <a:spcPct val="80000"/>
                </a:lnSpc>
                <a:defRPr/>
              </a:pPr>
              <a:r>
                <a:rPr lang="en-US" sz="1200" b="1" dirty="0">
                  <a:solidFill>
                    <a:schemeClr val="tx2">
                      <a:lumMod val="60000"/>
                      <a:lumOff val="40000"/>
                    </a:schemeClr>
                  </a:solidFill>
                  <a:latin typeface="Calibri" panose="020F0502020204030204" pitchFamily="34" charset="0"/>
                  <a:cs typeface="Calibri" panose="020F0502020204030204" pitchFamily="34" charset="0"/>
                  <a:sym typeface="Calibri" panose="020F0502020204030204" pitchFamily="34" charset="0"/>
                </a:rPr>
                <a:t>(CSD)</a:t>
              </a:r>
            </a:p>
          </p:txBody>
        </p:sp>
        <p:grpSp>
          <p:nvGrpSpPr>
            <p:cNvPr id="199" name="Group 198">
              <a:extLst>
                <a:ext uri="{FF2B5EF4-FFF2-40B4-BE49-F238E27FC236}">
                  <a16:creationId xmlns:a16="http://schemas.microsoft.com/office/drawing/2014/main" id="{37E2E2BA-A2BC-417F-A565-DAEF2D45BE92}"/>
                </a:ext>
              </a:extLst>
            </p:cNvPr>
            <p:cNvGrpSpPr/>
            <p:nvPr/>
          </p:nvGrpSpPr>
          <p:grpSpPr>
            <a:xfrm>
              <a:off x="2301338" y="4129617"/>
              <a:ext cx="836505" cy="254949"/>
              <a:chOff x="8867302" y="5901647"/>
              <a:chExt cx="1113389" cy="323516"/>
            </a:xfrm>
          </p:grpSpPr>
          <p:pic>
            <p:nvPicPr>
              <p:cNvPr id="207" name="Picture 104" descr="image">
                <a:extLst>
                  <a:ext uri="{FF2B5EF4-FFF2-40B4-BE49-F238E27FC236}">
                    <a16:creationId xmlns:a16="http://schemas.microsoft.com/office/drawing/2014/main" id="{96529BD1-040A-4521-9D66-8194D635D6B8}"/>
                  </a:ext>
                </a:extLst>
              </p:cNvPr>
              <p:cNvPicPr>
                <a:picLocks noChangeAspect="1" noChangeArrowheads="1"/>
              </p:cNvPicPr>
              <p:nvPr userDrawn="1"/>
            </p:nvPicPr>
            <p:blipFill rotWithShape="1">
              <a:blip r:embed="rId14" cstate="email">
                <a:extLst>
                  <a:ext uri="{28A0092B-C50C-407E-A947-70E740481C1C}">
                    <a14:useLocalDpi xmlns:a14="http://schemas.microsoft.com/office/drawing/2010/main"/>
                  </a:ext>
                </a:extLst>
              </a:blip>
              <a:srcRect l="18214" t="9249" r="18739" b="39639"/>
              <a:stretch/>
            </p:blipFill>
            <p:spPr bwMode="auto">
              <a:xfrm>
                <a:off x="8867302" y="5901647"/>
                <a:ext cx="316484" cy="323516"/>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104" descr="image">
                <a:extLst>
                  <a:ext uri="{FF2B5EF4-FFF2-40B4-BE49-F238E27FC236}">
                    <a16:creationId xmlns:a16="http://schemas.microsoft.com/office/drawing/2014/main" id="{249ED3C5-190B-4248-AA64-42AEEC1305BE}"/>
                  </a:ext>
                </a:extLst>
              </p:cNvPr>
              <p:cNvPicPr>
                <a:picLocks noChangeAspect="1" noChangeArrowheads="1"/>
              </p:cNvPicPr>
              <p:nvPr userDrawn="1"/>
            </p:nvPicPr>
            <p:blipFill rotWithShape="1">
              <a:blip r:embed="rId15" cstate="email">
                <a:extLst>
                  <a:ext uri="{28A0092B-C50C-407E-A947-70E740481C1C}">
                    <a14:useLocalDpi xmlns:a14="http://schemas.microsoft.com/office/drawing/2010/main"/>
                  </a:ext>
                </a:extLst>
              </a:blip>
              <a:srcRect l="12609" t="65638" r="11734" b="9913"/>
              <a:stretch/>
            </p:blipFill>
            <p:spPr bwMode="auto">
              <a:xfrm>
                <a:off x="9240607" y="5912619"/>
                <a:ext cx="740084" cy="30157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2" name="Group 21">
            <a:extLst>
              <a:ext uri="{FF2B5EF4-FFF2-40B4-BE49-F238E27FC236}">
                <a16:creationId xmlns:a16="http://schemas.microsoft.com/office/drawing/2014/main" id="{E90CDB05-F7B1-4D20-9C56-5E6BEEE4ACC2}"/>
              </a:ext>
            </a:extLst>
          </p:cNvPr>
          <p:cNvGrpSpPr/>
          <p:nvPr/>
        </p:nvGrpSpPr>
        <p:grpSpPr>
          <a:xfrm>
            <a:off x="881893" y="4921789"/>
            <a:ext cx="1121375" cy="609194"/>
            <a:chOff x="840775" y="4760920"/>
            <a:chExt cx="1121375" cy="609194"/>
          </a:xfrm>
        </p:grpSpPr>
        <p:sp>
          <p:nvSpPr>
            <p:cNvPr id="71" name="Rectangle 70">
              <a:extLst>
                <a:ext uri="{FF2B5EF4-FFF2-40B4-BE49-F238E27FC236}">
                  <a16:creationId xmlns:a16="http://schemas.microsoft.com/office/drawing/2014/main" id="{240A1445-EC9A-46D7-855C-05A8A5B8AE5D}"/>
                </a:ext>
              </a:extLst>
            </p:cNvPr>
            <p:cNvSpPr/>
            <p:nvPr/>
          </p:nvSpPr>
          <p:spPr>
            <a:xfrm>
              <a:off x="925645" y="4848304"/>
              <a:ext cx="1036505" cy="521810"/>
            </a:xfrm>
            <a:prstGeom prst="rect">
              <a:avLst/>
            </a:prstGeom>
            <a:solidFill>
              <a:schemeClr val="accent3">
                <a:lumMod val="20000"/>
                <a:lumOff val="80000"/>
              </a:schemeClr>
            </a:solidFill>
            <a:ln w="31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OXAGON Business Departments </a:t>
              </a:r>
            </a:p>
          </p:txBody>
        </p:sp>
        <p:sp>
          <p:nvSpPr>
            <p:cNvPr id="72" name="Oval 71">
              <a:extLst>
                <a:ext uri="{FF2B5EF4-FFF2-40B4-BE49-F238E27FC236}">
                  <a16:creationId xmlns:a16="http://schemas.microsoft.com/office/drawing/2014/main" id="{15C8A46E-7773-43E5-9676-BCDB3A63C193}"/>
                </a:ext>
              </a:extLst>
            </p:cNvPr>
            <p:cNvSpPr/>
            <p:nvPr/>
          </p:nvSpPr>
          <p:spPr>
            <a:xfrm>
              <a:off x="840775" y="4760920"/>
              <a:ext cx="158011" cy="14871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6</a:t>
              </a:r>
            </a:p>
          </p:txBody>
        </p:sp>
        <p:pic>
          <p:nvPicPr>
            <p:cNvPr id="73" name="Picture 119" descr="Audit Icon 1371224">
              <a:extLst>
                <a:ext uri="{FF2B5EF4-FFF2-40B4-BE49-F238E27FC236}">
                  <a16:creationId xmlns:a16="http://schemas.microsoft.com/office/drawing/2014/main" id="{41E77430-8850-4DE1-AF7B-2AE4A882E6D0}"/>
                </a:ext>
              </a:extLst>
            </p:cNvPr>
            <p:cNvPicPr>
              <a:picLocks noChangeAspect="1" noChangeArrowheads="1"/>
            </p:cNvPicPr>
            <p:nvPr/>
          </p:nvPicPr>
          <p:blipFill>
            <a:blip r:embed="rId13"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72263" y="5007777"/>
              <a:ext cx="212747" cy="20286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6" name="Connector: Elbow 195">
            <a:extLst>
              <a:ext uri="{FF2B5EF4-FFF2-40B4-BE49-F238E27FC236}">
                <a16:creationId xmlns:a16="http://schemas.microsoft.com/office/drawing/2014/main" id="{B7D965EE-17B2-457B-B561-6CB60FEE311F}"/>
              </a:ext>
            </a:extLst>
          </p:cNvPr>
          <p:cNvCxnSpPr>
            <a:cxnSpLocks/>
            <a:stCxn id="191" idx="2"/>
            <a:endCxn id="214" idx="0"/>
          </p:cNvCxnSpPr>
          <p:nvPr/>
        </p:nvCxnSpPr>
        <p:spPr>
          <a:xfrm rot="5400000">
            <a:off x="2292822" y="5403713"/>
            <a:ext cx="537357" cy="245531"/>
          </a:xfrm>
          <a:prstGeom prst="bentConnector3">
            <a:avLst>
              <a:gd name="adj1" fmla="val 50000"/>
            </a:avLst>
          </a:prstGeom>
          <a:ln>
            <a:solidFill>
              <a:srgbClr val="81321B"/>
            </a:solidFill>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41EF8358-6A40-4C1C-84B3-CDBA89C1E53E}"/>
              </a:ext>
            </a:extLst>
          </p:cNvPr>
          <p:cNvCxnSpPr>
            <a:cxnSpLocks/>
            <a:stCxn id="202" idx="3"/>
            <a:endCxn id="191" idx="0"/>
          </p:cNvCxnSpPr>
          <p:nvPr/>
        </p:nvCxnSpPr>
        <p:spPr>
          <a:xfrm flipH="1">
            <a:off x="2684265" y="2523164"/>
            <a:ext cx="666681" cy="1830342"/>
          </a:xfrm>
          <a:prstGeom prst="bentConnector4">
            <a:avLst>
              <a:gd name="adj1" fmla="val -34289"/>
              <a:gd name="adj2" fmla="val 71600"/>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4E905179-F1A0-4A37-A105-E4AAF266EAC3}"/>
              </a:ext>
            </a:extLst>
          </p:cNvPr>
          <p:cNvSpPr/>
          <p:nvPr/>
        </p:nvSpPr>
        <p:spPr bwMode="auto">
          <a:xfrm>
            <a:off x="1118756" y="68607"/>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285B2F2A-BD87-43AF-BEE3-C52583353327}"/>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7" name="Rectangle 96">
            <a:extLst>
              <a:ext uri="{FF2B5EF4-FFF2-40B4-BE49-F238E27FC236}">
                <a16:creationId xmlns:a16="http://schemas.microsoft.com/office/drawing/2014/main" id="{30CE9A1E-6E33-4C16-A37E-ACD5CDEEF49C}"/>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98" name="Rectangle 97">
            <a:extLst>
              <a:ext uri="{FF2B5EF4-FFF2-40B4-BE49-F238E27FC236}">
                <a16:creationId xmlns:a16="http://schemas.microsoft.com/office/drawing/2014/main" id="{A919CAED-BC5C-4AB9-8831-7D3FA4348D89}"/>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64733A5D-591A-4CAD-B6F2-8C6A6DE2DC47}"/>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0" name="Rectangle 99">
            <a:extLst>
              <a:ext uri="{FF2B5EF4-FFF2-40B4-BE49-F238E27FC236}">
                <a16:creationId xmlns:a16="http://schemas.microsoft.com/office/drawing/2014/main" id="{A0508520-DFA2-4952-9868-1698C652BEE2}"/>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1" name="Rectangle 100">
            <a:extLst>
              <a:ext uri="{FF2B5EF4-FFF2-40B4-BE49-F238E27FC236}">
                <a16:creationId xmlns:a16="http://schemas.microsoft.com/office/drawing/2014/main" id="{E2EAAB7E-EA0B-4D37-9C69-493B4B5AC8CA}"/>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2" name="Rectangle 101">
            <a:extLst>
              <a:ext uri="{FF2B5EF4-FFF2-40B4-BE49-F238E27FC236}">
                <a16:creationId xmlns:a16="http://schemas.microsoft.com/office/drawing/2014/main" id="{C6932D9A-7F67-4F22-808D-F64C4516098C}"/>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3" name="Rectangle 102">
            <a:extLst>
              <a:ext uri="{FF2B5EF4-FFF2-40B4-BE49-F238E27FC236}">
                <a16:creationId xmlns:a16="http://schemas.microsoft.com/office/drawing/2014/main" id="{7DD5909F-230E-41C8-B575-F596C091FE8D}"/>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4" name="Rectangle 103">
            <a:extLst>
              <a:ext uri="{FF2B5EF4-FFF2-40B4-BE49-F238E27FC236}">
                <a16:creationId xmlns:a16="http://schemas.microsoft.com/office/drawing/2014/main" id="{267FF827-4DCE-464E-A277-109BB1E100C1}"/>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05" name="Rectangle 104">
            <a:extLst>
              <a:ext uri="{FF2B5EF4-FFF2-40B4-BE49-F238E27FC236}">
                <a16:creationId xmlns:a16="http://schemas.microsoft.com/office/drawing/2014/main" id="{A957C762-0A3C-4D8C-B999-AA69B0A50FAB}"/>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6" name="Rectangle 105">
            <a:extLst>
              <a:ext uri="{FF2B5EF4-FFF2-40B4-BE49-F238E27FC236}">
                <a16:creationId xmlns:a16="http://schemas.microsoft.com/office/drawing/2014/main" id="{7E353554-6969-4994-889F-CD19D164094C}"/>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7" name="Rectangle 106">
            <a:extLst>
              <a:ext uri="{FF2B5EF4-FFF2-40B4-BE49-F238E27FC236}">
                <a16:creationId xmlns:a16="http://schemas.microsoft.com/office/drawing/2014/main" id="{75C1DA78-A566-4CDE-8736-4CE73DAC2530}"/>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8" name="Rectangle 107">
            <a:extLst>
              <a:ext uri="{FF2B5EF4-FFF2-40B4-BE49-F238E27FC236}">
                <a16:creationId xmlns:a16="http://schemas.microsoft.com/office/drawing/2014/main" id="{76A4C025-EFAD-4AC7-B08C-63D4AC1687B0}"/>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09" name="Rectangle 108">
            <a:extLst>
              <a:ext uri="{FF2B5EF4-FFF2-40B4-BE49-F238E27FC236}">
                <a16:creationId xmlns:a16="http://schemas.microsoft.com/office/drawing/2014/main" id="{95CDC40F-B796-4660-A113-15BFEE3B3A02}"/>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805770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9C39E60-BD83-4FB1-BD0F-031BF2C0E2CE}"/>
              </a:ext>
            </a:extLst>
          </p:cNvPr>
          <p:cNvGraphicFramePr>
            <a:graphicFrameLocks noChangeAspect="1"/>
          </p:cNvGraphicFramePr>
          <p:nvPr>
            <p:custDataLst>
              <p:tags r:id="rId1"/>
            </p:custDataLst>
            <p:extLst>
              <p:ext uri="{D42A27DB-BD31-4B8C-83A1-F6EECF244321}">
                <p14:modId xmlns:p14="http://schemas.microsoft.com/office/powerpoint/2010/main" val="1727769756"/>
              </p:ext>
            </p:extLst>
          </p:nvPr>
        </p:nvGraphicFramePr>
        <p:xfrm>
          <a:off x="1144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7" name="Object 6" hidden="1">
                        <a:extLst>
                          <a:ext uri="{FF2B5EF4-FFF2-40B4-BE49-F238E27FC236}">
                            <a16:creationId xmlns:a16="http://schemas.microsoft.com/office/drawing/2014/main" id="{89C39E60-BD83-4FB1-BD0F-031BF2C0E2CE}"/>
                          </a:ext>
                        </a:extLst>
                      </p:cNvPr>
                      <p:cNvPicPr/>
                      <p:nvPr/>
                    </p:nvPicPr>
                    <p:blipFill>
                      <a:blip r:embed="rId6"/>
                      <a:stretch>
                        <a:fillRect/>
                      </a:stretch>
                    </p:blipFill>
                    <p:spPr>
                      <a:xfrm>
                        <a:off x="1144588" y="1588"/>
                        <a:ext cx="1588" cy="1588"/>
                      </a:xfrm>
                      <a:prstGeom prst="rect">
                        <a:avLst/>
                      </a:prstGeom>
                    </p:spPr>
                  </p:pic>
                </p:oleObj>
              </mc:Fallback>
            </mc:AlternateContent>
          </a:graphicData>
        </a:graphic>
      </p:graphicFrame>
      <p:sp>
        <p:nvSpPr>
          <p:cNvPr id="152" name="Rectangle 151">
            <a:extLst>
              <a:ext uri="{FF2B5EF4-FFF2-40B4-BE49-F238E27FC236}">
                <a16:creationId xmlns:a16="http://schemas.microsoft.com/office/drawing/2014/main" id="{BEAD1ADC-223B-4375-9209-DF1A17D8A5E2}"/>
              </a:ext>
            </a:extLst>
          </p:cNvPr>
          <p:cNvSpPr/>
          <p:nvPr/>
        </p:nvSpPr>
        <p:spPr>
          <a:xfrm>
            <a:off x="531033" y="1872157"/>
            <a:ext cx="4224227" cy="4528643"/>
          </a:xfrm>
          <a:prstGeom prst="rect">
            <a:avLst/>
          </a:prstGeom>
          <a:solidFill>
            <a:schemeClr val="accent1">
              <a:lumMod val="20000"/>
              <a:lumOff val="80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DB98F454-7FD1-4769-81F8-7D6511D0AE4D}"/>
              </a:ext>
            </a:extLst>
          </p:cNvPr>
          <p:cNvSpPr>
            <a:spLocks noGrp="1"/>
          </p:cNvSpPr>
          <p:nvPr>
            <p:ph type="title"/>
          </p:nvPr>
        </p:nvSpPr>
        <p:spPr>
          <a:xfrm>
            <a:off x="722283" y="173774"/>
            <a:ext cx="10764458" cy="849809"/>
          </a:xfrm>
        </p:spPr>
        <p:txBody>
          <a:bodyPr vert="horz"/>
          <a:lstStyle/>
          <a:p>
            <a:pPr>
              <a:spcAft>
                <a:spcPts val="300"/>
              </a:spcAft>
              <a:defRPr/>
            </a:pPr>
            <a:r>
              <a:rPr lang="en-US" dirty="0">
                <a:solidFill>
                  <a:srgbClr val="000000"/>
                </a:solidFill>
              </a:rPr>
              <a:t>We will define OXAGON’s cybersecurity interaction model with internal and external stakeholders (cont’d)</a:t>
            </a:r>
          </a:p>
        </p:txBody>
      </p:sp>
      <p:sp>
        <p:nvSpPr>
          <p:cNvPr id="6" name="Rectangle 5" hidden="1">
            <a:extLst>
              <a:ext uri="{FF2B5EF4-FFF2-40B4-BE49-F238E27FC236}">
                <a16:creationId xmlns:a16="http://schemas.microsoft.com/office/drawing/2014/main" id="{BC1BDB73-E0E2-4CD1-8CE1-8F61C233B138}"/>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Oswald" panose="02000303000000000000" pitchFamily="2" charset="0"/>
              <a:ea typeface="+mn-ea"/>
              <a:cs typeface="+mn-cs"/>
              <a:sym typeface="Oswald" panose="02000303000000000000" pitchFamily="2" charset="0"/>
            </a:endParaRPr>
          </a:p>
        </p:txBody>
      </p:sp>
      <p:sp>
        <p:nvSpPr>
          <p:cNvPr id="24" name="Text Placeholder 23">
            <a:extLst>
              <a:ext uri="{FF2B5EF4-FFF2-40B4-BE49-F238E27FC236}">
                <a16:creationId xmlns:a16="http://schemas.microsoft.com/office/drawing/2014/main" id="{309A2B5B-0095-5445-B027-B224B1CFED20}"/>
              </a:ext>
            </a:extLst>
          </p:cNvPr>
          <p:cNvSpPr>
            <a:spLocks noGrp="1"/>
          </p:cNvSpPr>
          <p:nvPr>
            <p:ph type="body" sz="quarter" idx="11"/>
          </p:nvPr>
        </p:nvSpPr>
        <p:spPr>
          <a:xfrm>
            <a:off x="4691165" y="1112624"/>
            <a:ext cx="2809680" cy="215444"/>
          </a:xfrm>
        </p:spPr>
        <p:txBody>
          <a:bodyPr/>
          <a:lstStyle/>
          <a:p>
            <a:r>
              <a:rPr lang="en-US" dirty="0"/>
              <a:t>Cybersecurity Interaction Model (2/2)</a:t>
            </a:r>
          </a:p>
        </p:txBody>
      </p:sp>
      <p:sp>
        <p:nvSpPr>
          <p:cNvPr id="59" name="STAMP">
            <a:extLst>
              <a:ext uri="{FF2B5EF4-FFF2-40B4-BE49-F238E27FC236}">
                <a16:creationId xmlns:a16="http://schemas.microsoft.com/office/drawing/2014/main" id="{5908E9A6-A467-4D86-9D19-AF89C584CBB9}"/>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60" name="STAMP">
            <a:extLst>
              <a:ext uri="{FF2B5EF4-FFF2-40B4-BE49-F238E27FC236}">
                <a16:creationId xmlns:a16="http://schemas.microsoft.com/office/drawing/2014/main" id="{421C4803-84E0-4DF2-A57C-D78617774A06}"/>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90" name="Rectangle: Rounded Corners 89">
            <a:extLst>
              <a:ext uri="{FF2B5EF4-FFF2-40B4-BE49-F238E27FC236}">
                <a16:creationId xmlns:a16="http://schemas.microsoft.com/office/drawing/2014/main" id="{661900BB-ACA0-4555-AD14-262CEE303D1E}"/>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1.7</a:t>
            </a:r>
          </a:p>
        </p:txBody>
      </p:sp>
      <p:sp>
        <p:nvSpPr>
          <p:cNvPr id="91" name="TextBox 90">
            <a:extLst>
              <a:ext uri="{FF2B5EF4-FFF2-40B4-BE49-F238E27FC236}">
                <a16:creationId xmlns:a16="http://schemas.microsoft.com/office/drawing/2014/main" id="{8108A70E-56AB-4D19-AB8E-C5461D27D117}"/>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Design OXAGON’s Cybersecurity Target Organization, Governance, and Processes</a:t>
            </a:r>
          </a:p>
        </p:txBody>
      </p:sp>
      <p:sp>
        <p:nvSpPr>
          <p:cNvPr id="48" name="Footer Placeholder 2">
            <a:extLst>
              <a:ext uri="{FF2B5EF4-FFF2-40B4-BE49-F238E27FC236}">
                <a16:creationId xmlns:a16="http://schemas.microsoft.com/office/drawing/2014/main" id="{F70743FD-13D4-401F-99D1-FE3D86B3FEA3}"/>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65" name="Text Placeholder 23">
            <a:extLst>
              <a:ext uri="{FF2B5EF4-FFF2-40B4-BE49-F238E27FC236}">
                <a16:creationId xmlns:a16="http://schemas.microsoft.com/office/drawing/2014/main" id="{1ED3B828-3312-483C-A83E-86F2C6CC68A1}"/>
              </a:ext>
            </a:extLst>
          </p:cNvPr>
          <p:cNvSpPr txBox="1">
            <a:spLocks/>
          </p:cNvSpPr>
          <p:nvPr/>
        </p:nvSpPr>
        <p:spPr>
          <a:xfrm>
            <a:off x="1307652" y="1615641"/>
            <a:ext cx="2670988" cy="184666"/>
          </a:xfrm>
          <a:prstGeom prst="rect">
            <a:avLst/>
          </a:prstGeom>
        </p:spPr>
        <p:txBody>
          <a:bodyPr vert="horz" wrap="non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Calibri" panose="020F0502020204030204" pitchFamily="34" charset="0"/>
                <a:ea typeface="+mn-ea"/>
                <a:cs typeface="Arial" panose="020B0604020202020204" pitchFamily="34" charset="0"/>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Arial" panose="020B0604020202020204" pitchFamily="34" charset="0"/>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Arial" panose="020B0604020202020204" pitchFamily="34"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Arial" panose="020B0604020202020204" pitchFamily="34"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OXAGON Cybersecurity Interaction Model</a:t>
            </a:r>
          </a:p>
        </p:txBody>
      </p:sp>
      <p:sp>
        <p:nvSpPr>
          <p:cNvPr id="68" name="TextBox 67">
            <a:extLst>
              <a:ext uri="{FF2B5EF4-FFF2-40B4-BE49-F238E27FC236}">
                <a16:creationId xmlns:a16="http://schemas.microsoft.com/office/drawing/2014/main" id="{6D219E5A-D691-41D3-8136-56C2C5CEFFA7}"/>
              </a:ext>
            </a:extLst>
          </p:cNvPr>
          <p:cNvSpPr txBox="1"/>
          <p:nvPr/>
        </p:nvSpPr>
        <p:spPr>
          <a:xfrm>
            <a:off x="8076317" y="1615641"/>
            <a:ext cx="1989362" cy="184666"/>
          </a:xfrm>
          <a:prstGeom prst="rect">
            <a:avLst/>
          </a:prstGeom>
          <a:noFill/>
        </p:spPr>
        <p:txBody>
          <a:bodyPr wrap="square" lIns="0" tIns="0" rIns="0" bIns="0" rtlCol="0" anchor="ctr">
            <a:spAutoFit/>
          </a:bodyPr>
          <a:lstStyle/>
          <a:p>
            <a:pPr algn="ctr">
              <a:defRPr/>
            </a:pPr>
            <a:r>
              <a:rPr lang="en-US" sz="1200" b="1" i="1" dirty="0">
                <a:solidFill>
                  <a:srgbClr val="000000"/>
                </a:solidFill>
                <a:latin typeface="Calibri"/>
              </a:rPr>
              <a:t>Interaction Description</a:t>
            </a:r>
          </a:p>
        </p:txBody>
      </p:sp>
      <p:sp>
        <p:nvSpPr>
          <p:cNvPr id="70" name="Rectangle 69">
            <a:extLst>
              <a:ext uri="{FF2B5EF4-FFF2-40B4-BE49-F238E27FC236}">
                <a16:creationId xmlns:a16="http://schemas.microsoft.com/office/drawing/2014/main" id="{F5154E7D-8657-478F-B1D0-3320B084E8DA}"/>
              </a:ext>
            </a:extLst>
          </p:cNvPr>
          <p:cNvSpPr/>
          <p:nvPr/>
        </p:nvSpPr>
        <p:spPr>
          <a:xfrm>
            <a:off x="531033" y="1872157"/>
            <a:ext cx="4215545" cy="201089"/>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External Stakeholders</a:t>
            </a:r>
          </a:p>
        </p:txBody>
      </p:sp>
      <p:grpSp>
        <p:nvGrpSpPr>
          <p:cNvPr id="71" name="Group 70">
            <a:extLst>
              <a:ext uri="{FF2B5EF4-FFF2-40B4-BE49-F238E27FC236}">
                <a16:creationId xmlns:a16="http://schemas.microsoft.com/office/drawing/2014/main" id="{5E90F3DB-6F81-402D-B3ED-2AAFD8D30AC1}"/>
              </a:ext>
            </a:extLst>
          </p:cNvPr>
          <p:cNvGrpSpPr/>
          <p:nvPr/>
        </p:nvGrpSpPr>
        <p:grpSpPr>
          <a:xfrm>
            <a:off x="1935346" y="2185769"/>
            <a:ext cx="1415600" cy="608318"/>
            <a:chOff x="2007719" y="2241335"/>
            <a:chExt cx="1415600" cy="608318"/>
          </a:xfrm>
        </p:grpSpPr>
        <p:sp>
          <p:nvSpPr>
            <p:cNvPr id="72" name="Rectangle: Rounded Corners 52">
              <a:extLst>
                <a:ext uri="{FF2B5EF4-FFF2-40B4-BE49-F238E27FC236}">
                  <a16:creationId xmlns:a16="http://schemas.microsoft.com/office/drawing/2014/main" id="{D587C0A2-1861-4C2E-8BED-34A9ED0BD507}"/>
                </a:ext>
              </a:extLst>
            </p:cNvPr>
            <p:cNvSpPr/>
            <p:nvPr/>
          </p:nvSpPr>
          <p:spPr>
            <a:xfrm>
              <a:off x="2084296" y="2307807"/>
              <a:ext cx="1339023" cy="541846"/>
            </a:xfrm>
            <a:prstGeom prst="rect">
              <a:avLst/>
            </a:prstGeom>
            <a:solidFill>
              <a:schemeClr val="bg1">
                <a:lumMod val="95000"/>
              </a:schemeClr>
            </a:solidFill>
            <a:ln>
              <a:solidFill>
                <a:srgbClr val="7030A0"/>
              </a:solidFill>
            </a:ln>
            <a:effectLst/>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altLang="en-US" sz="1100"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sym typeface="Calibri" panose="020F0502020204030204" pitchFamily="34" charset="0"/>
                </a:rPr>
                <a:t>NEOM</a:t>
              </a:r>
            </a:p>
            <a:p>
              <a:pPr marL="0" marR="0" lvl="0" indent="0" algn="ctr" defTabSz="914400" rtl="0" eaLnBrk="1" fontAlgn="auto" latinLnBrk="0" hangingPunct="1">
                <a:lnSpc>
                  <a:spcPct val="100000"/>
                </a:lnSpc>
                <a:spcBef>
                  <a:spcPct val="25000"/>
                </a:spcBef>
                <a:spcAft>
                  <a:spcPct val="0"/>
                </a:spcAft>
                <a:buClrTx/>
                <a:buSzTx/>
                <a:buFontTx/>
                <a:buNone/>
                <a:tabLst/>
                <a:defRPr/>
              </a:pPr>
              <a:r>
                <a:rPr kumimoji="0" lang="en-US" altLang="en-US" sz="1100" b="1" i="0" u="none" strike="noStrike" kern="1200" cap="none" spc="0" normalizeH="0" baseline="0" noProof="0" dirty="0">
                  <a:ln>
                    <a:noFill/>
                  </a:ln>
                  <a:solidFill>
                    <a:schemeClr val="tx1"/>
                  </a:solidFill>
                  <a:effectLst/>
                  <a:uLnTx/>
                  <a:uFillTx/>
                  <a:latin typeface="Calibri" panose="020F0502020204030204" pitchFamily="34" charset="0"/>
                  <a:ea typeface="+mn-ea"/>
                  <a:cs typeface="Calibri" panose="020F0502020204030204" pitchFamily="34" charset="0"/>
                  <a:sym typeface="Calibri" panose="020F0502020204030204" pitchFamily="34" charset="0"/>
                </a:rPr>
                <a:t> CISO Office</a:t>
              </a:r>
            </a:p>
          </p:txBody>
        </p:sp>
        <p:sp>
          <p:nvSpPr>
            <p:cNvPr id="73" name="Oval 72">
              <a:extLst>
                <a:ext uri="{FF2B5EF4-FFF2-40B4-BE49-F238E27FC236}">
                  <a16:creationId xmlns:a16="http://schemas.microsoft.com/office/drawing/2014/main" id="{C4DBA27F-8855-4B99-B99A-D8031C110328}"/>
                </a:ext>
              </a:extLst>
            </p:cNvPr>
            <p:cNvSpPr/>
            <p:nvPr/>
          </p:nvSpPr>
          <p:spPr>
            <a:xfrm>
              <a:off x="2007719" y="2241335"/>
              <a:ext cx="158011" cy="15871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900" b="1" dirty="0">
                  <a:solidFill>
                    <a:srgbClr val="FFFFFF"/>
                  </a:solidFill>
                  <a:latin typeface="Calibri"/>
                </a:rPr>
                <a:t>7</a:t>
              </a:r>
            </a:p>
          </p:txBody>
        </p:sp>
        <p:pic>
          <p:nvPicPr>
            <p:cNvPr id="74" name="Picture 2" descr="See the source image">
              <a:extLst>
                <a:ext uri="{FF2B5EF4-FFF2-40B4-BE49-F238E27FC236}">
                  <a16:creationId xmlns:a16="http://schemas.microsoft.com/office/drawing/2014/main" id="{A1A9CED3-4D6C-4429-AFC2-31692228666D}"/>
                </a:ext>
              </a:extLst>
            </p:cNvPr>
            <p:cNvPicPr>
              <a:picLocks noChangeAspect="1" noChangeArrowheads="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2096178" y="2333263"/>
              <a:ext cx="514848" cy="4909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6" name="Group 75">
            <a:extLst>
              <a:ext uri="{FF2B5EF4-FFF2-40B4-BE49-F238E27FC236}">
                <a16:creationId xmlns:a16="http://schemas.microsoft.com/office/drawing/2014/main" id="{62BF49B3-20DF-4EE5-AA20-34CF57BDDD8F}"/>
              </a:ext>
            </a:extLst>
          </p:cNvPr>
          <p:cNvGrpSpPr/>
          <p:nvPr/>
        </p:nvGrpSpPr>
        <p:grpSpPr>
          <a:xfrm>
            <a:off x="1850425" y="5715000"/>
            <a:ext cx="1121375" cy="616803"/>
            <a:chOff x="1828754" y="5641416"/>
            <a:chExt cx="1121375" cy="616803"/>
          </a:xfrm>
        </p:grpSpPr>
        <p:sp>
          <p:nvSpPr>
            <p:cNvPr id="78" name="Rectangle 77">
              <a:extLst>
                <a:ext uri="{FF2B5EF4-FFF2-40B4-BE49-F238E27FC236}">
                  <a16:creationId xmlns:a16="http://schemas.microsoft.com/office/drawing/2014/main" id="{F4E0A20D-C869-4A89-AF61-CA11A2A47B36}"/>
                </a:ext>
              </a:extLst>
            </p:cNvPr>
            <p:cNvSpPr/>
            <p:nvPr/>
          </p:nvSpPr>
          <p:spPr>
            <a:xfrm>
              <a:off x="1883997" y="5721573"/>
              <a:ext cx="1066132" cy="536646"/>
            </a:xfrm>
            <a:prstGeom prst="rect">
              <a:avLst/>
            </a:prstGeom>
            <a:solidFill>
              <a:schemeClr val="accent4">
                <a:lumMod val="20000"/>
                <a:lumOff val="80000"/>
              </a:schemeClr>
            </a:solidFill>
            <a:ln w="3175">
              <a:solidFill>
                <a:srgbClr val="81321B"/>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OXAGON Business Units </a:t>
              </a:r>
            </a:p>
          </p:txBody>
        </p:sp>
        <p:sp>
          <p:nvSpPr>
            <p:cNvPr id="85" name="Oval 84">
              <a:extLst>
                <a:ext uri="{FF2B5EF4-FFF2-40B4-BE49-F238E27FC236}">
                  <a16:creationId xmlns:a16="http://schemas.microsoft.com/office/drawing/2014/main" id="{05A71EAA-CC69-4CB2-BDA6-1E62B39D597A}"/>
                </a:ext>
              </a:extLst>
            </p:cNvPr>
            <p:cNvSpPr/>
            <p:nvPr/>
          </p:nvSpPr>
          <p:spPr>
            <a:xfrm>
              <a:off x="1828754" y="5641416"/>
              <a:ext cx="138316" cy="135191"/>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8</a:t>
              </a:r>
            </a:p>
          </p:txBody>
        </p:sp>
        <p:pic>
          <p:nvPicPr>
            <p:cNvPr id="94" name="Picture 8" descr="https://static.thenounproject.com/png/2227303-200.png">
              <a:extLst>
                <a:ext uri="{FF2B5EF4-FFF2-40B4-BE49-F238E27FC236}">
                  <a16:creationId xmlns:a16="http://schemas.microsoft.com/office/drawing/2014/main" id="{667B9DF6-920E-42DD-B600-58A726AE001B}"/>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l="12250" r="12444"/>
            <a:stretch/>
          </p:blipFill>
          <p:spPr bwMode="auto">
            <a:xfrm>
              <a:off x="1965121" y="5887996"/>
              <a:ext cx="148010" cy="203801"/>
            </a:xfrm>
            <a:prstGeom prst="rect">
              <a:avLst/>
            </a:prstGeom>
            <a:noFill/>
          </p:spPr>
        </p:pic>
      </p:grpSp>
      <p:sp>
        <p:nvSpPr>
          <p:cNvPr id="96" name="Rectangle 95">
            <a:extLst>
              <a:ext uri="{FF2B5EF4-FFF2-40B4-BE49-F238E27FC236}">
                <a16:creationId xmlns:a16="http://schemas.microsoft.com/office/drawing/2014/main" id="{BD20DC81-B522-42F8-833A-1C0A5F69C3A0}"/>
              </a:ext>
            </a:extLst>
          </p:cNvPr>
          <p:cNvSpPr/>
          <p:nvPr/>
        </p:nvSpPr>
        <p:spPr>
          <a:xfrm>
            <a:off x="788330" y="3039093"/>
            <a:ext cx="3709632" cy="2645983"/>
          </a:xfrm>
          <a:prstGeom prst="rect">
            <a:avLst/>
          </a:prstGeom>
          <a:solidFill>
            <a:schemeClr val="bg1"/>
          </a:solidFill>
          <a:ln w="6350">
            <a:solidFill>
              <a:schemeClr val="bg1"/>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Rectangle 96">
            <a:extLst>
              <a:ext uri="{FF2B5EF4-FFF2-40B4-BE49-F238E27FC236}">
                <a16:creationId xmlns:a16="http://schemas.microsoft.com/office/drawing/2014/main" id="{76B85375-C06E-4FF0-949D-2764746E4F2A}"/>
              </a:ext>
            </a:extLst>
          </p:cNvPr>
          <p:cNvSpPr/>
          <p:nvPr/>
        </p:nvSpPr>
        <p:spPr>
          <a:xfrm>
            <a:off x="788330" y="2844799"/>
            <a:ext cx="3709632" cy="201089"/>
          </a:xfrm>
          <a:prstGeom prst="rect">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t>Internal Stakeholders</a:t>
            </a:r>
          </a:p>
        </p:txBody>
      </p:sp>
      <p:grpSp>
        <p:nvGrpSpPr>
          <p:cNvPr id="98" name="Group 97">
            <a:extLst>
              <a:ext uri="{FF2B5EF4-FFF2-40B4-BE49-F238E27FC236}">
                <a16:creationId xmlns:a16="http://schemas.microsoft.com/office/drawing/2014/main" id="{7742D19C-6421-4CCB-A23C-B0C214E629EC}"/>
              </a:ext>
            </a:extLst>
          </p:cNvPr>
          <p:cNvGrpSpPr/>
          <p:nvPr/>
        </p:nvGrpSpPr>
        <p:grpSpPr>
          <a:xfrm>
            <a:off x="2092353" y="3124200"/>
            <a:ext cx="1112703" cy="568951"/>
            <a:chOff x="2125141" y="3153927"/>
            <a:chExt cx="1112703" cy="568951"/>
          </a:xfrm>
        </p:grpSpPr>
        <p:grpSp>
          <p:nvGrpSpPr>
            <p:cNvPr id="100" name="Group 99">
              <a:extLst>
                <a:ext uri="{FF2B5EF4-FFF2-40B4-BE49-F238E27FC236}">
                  <a16:creationId xmlns:a16="http://schemas.microsoft.com/office/drawing/2014/main" id="{26288BC1-9656-413F-9E5D-B8274DAEE37F}"/>
                </a:ext>
              </a:extLst>
            </p:cNvPr>
            <p:cNvGrpSpPr/>
            <p:nvPr/>
          </p:nvGrpSpPr>
          <p:grpSpPr>
            <a:xfrm>
              <a:off x="2201340" y="3201067"/>
              <a:ext cx="1036504" cy="521811"/>
              <a:chOff x="2201340" y="3201067"/>
              <a:chExt cx="1036504" cy="521811"/>
            </a:xfrm>
          </p:grpSpPr>
          <p:sp>
            <p:nvSpPr>
              <p:cNvPr id="106" name="Rectangle 105">
                <a:extLst>
                  <a:ext uri="{FF2B5EF4-FFF2-40B4-BE49-F238E27FC236}">
                    <a16:creationId xmlns:a16="http://schemas.microsoft.com/office/drawing/2014/main" id="{46041898-AF9B-4273-AD23-DB6593DDB3AC}"/>
                  </a:ext>
                </a:extLst>
              </p:cNvPr>
              <p:cNvSpPr/>
              <p:nvPr/>
            </p:nvSpPr>
            <p:spPr>
              <a:xfrm>
                <a:off x="2201340" y="3201067"/>
                <a:ext cx="1036504" cy="521811"/>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Board of Directors</a:t>
                </a:r>
              </a:p>
            </p:txBody>
          </p:sp>
          <p:pic>
            <p:nvPicPr>
              <p:cNvPr id="113" name="Picture 4" descr="https://static.thenounproject.com/png/421803-200.png">
                <a:extLst>
                  <a:ext uri="{FF2B5EF4-FFF2-40B4-BE49-F238E27FC236}">
                    <a16:creationId xmlns:a16="http://schemas.microsoft.com/office/drawing/2014/main" id="{9684FEA7-F97C-4401-B592-6F7AD98E214F}"/>
                  </a:ext>
                </a:extLst>
              </p:cNvPr>
              <p:cNvPicPr>
                <a:picLocks noChangeAspect="1" noChangeArrowheads="1"/>
              </p:cNvPicPr>
              <p:nvPr/>
            </p:nvPicPr>
            <p:blipFill rotWithShape="1">
              <a:blip r:embed="rId9" cstate="email">
                <a:duotone>
                  <a:schemeClr val="accent1">
                    <a:shade val="45000"/>
                    <a:satMod val="135000"/>
                  </a:schemeClr>
                  <a:prstClr val="white"/>
                </a:duotone>
                <a:extLst>
                  <a:ext uri="{28A0092B-C50C-407E-A947-70E740481C1C}">
                    <a14:useLocalDpi xmlns:a14="http://schemas.microsoft.com/office/drawing/2010/main"/>
                  </a:ext>
                </a:extLst>
              </a:blip>
              <a:srcRect t="24154" b="22993"/>
              <a:stretch/>
            </p:blipFill>
            <p:spPr bwMode="auto">
              <a:xfrm>
                <a:off x="2225686" y="3392392"/>
                <a:ext cx="284692" cy="139160"/>
              </a:xfrm>
              <a:prstGeom prst="rect">
                <a:avLst/>
              </a:prstGeom>
              <a:noFill/>
            </p:spPr>
          </p:pic>
        </p:grpSp>
        <p:sp>
          <p:nvSpPr>
            <p:cNvPr id="105" name="Oval 104">
              <a:extLst>
                <a:ext uri="{FF2B5EF4-FFF2-40B4-BE49-F238E27FC236}">
                  <a16:creationId xmlns:a16="http://schemas.microsoft.com/office/drawing/2014/main" id="{E286F512-4B4B-4084-AEFE-AE4179163ADB}"/>
                </a:ext>
              </a:extLst>
            </p:cNvPr>
            <p:cNvSpPr/>
            <p:nvPr/>
          </p:nvSpPr>
          <p:spPr>
            <a:xfrm>
              <a:off x="2125141" y="3153927"/>
              <a:ext cx="158011" cy="148711"/>
            </a:xfrm>
            <a:prstGeom prst="ellipse">
              <a:avLst/>
            </a:prstGeom>
            <a:solidFill>
              <a:srgbClr val="5F88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1</a:t>
              </a:r>
            </a:p>
          </p:txBody>
        </p:sp>
      </p:grpSp>
      <p:grpSp>
        <p:nvGrpSpPr>
          <p:cNvPr id="114" name="Group 113">
            <a:extLst>
              <a:ext uri="{FF2B5EF4-FFF2-40B4-BE49-F238E27FC236}">
                <a16:creationId xmlns:a16="http://schemas.microsoft.com/office/drawing/2014/main" id="{3215D958-9AB0-4864-BDEE-F3C4CD9862DB}"/>
              </a:ext>
            </a:extLst>
          </p:cNvPr>
          <p:cNvGrpSpPr/>
          <p:nvPr/>
        </p:nvGrpSpPr>
        <p:grpSpPr>
          <a:xfrm>
            <a:off x="881893" y="3506654"/>
            <a:ext cx="1103861" cy="616615"/>
            <a:chOff x="840775" y="3431801"/>
            <a:chExt cx="1103861" cy="616615"/>
          </a:xfrm>
        </p:grpSpPr>
        <p:grpSp>
          <p:nvGrpSpPr>
            <p:cNvPr id="117" name="Group 116">
              <a:extLst>
                <a:ext uri="{FF2B5EF4-FFF2-40B4-BE49-F238E27FC236}">
                  <a16:creationId xmlns:a16="http://schemas.microsoft.com/office/drawing/2014/main" id="{ED0C2839-F904-4464-B3AD-4FC0B097E62C}"/>
                </a:ext>
              </a:extLst>
            </p:cNvPr>
            <p:cNvGrpSpPr/>
            <p:nvPr/>
          </p:nvGrpSpPr>
          <p:grpSpPr>
            <a:xfrm>
              <a:off x="908131" y="3526606"/>
              <a:ext cx="1036505" cy="521810"/>
              <a:chOff x="908131" y="3526606"/>
              <a:chExt cx="1036505" cy="521810"/>
            </a:xfrm>
          </p:grpSpPr>
          <p:sp>
            <p:nvSpPr>
              <p:cNvPr id="119" name="Rectangle 118">
                <a:extLst>
                  <a:ext uri="{FF2B5EF4-FFF2-40B4-BE49-F238E27FC236}">
                    <a16:creationId xmlns:a16="http://schemas.microsoft.com/office/drawing/2014/main" id="{FBA9D7AE-2AA5-4387-87EE-12D73F3C73EF}"/>
                  </a:ext>
                </a:extLst>
              </p:cNvPr>
              <p:cNvSpPr/>
              <p:nvPr/>
            </p:nvSpPr>
            <p:spPr>
              <a:xfrm>
                <a:off x="908131" y="3526606"/>
                <a:ext cx="1036505" cy="521810"/>
              </a:xfrm>
              <a:prstGeom prst="rect">
                <a:avLst/>
              </a:prstGeom>
              <a:solidFill>
                <a:schemeClr val="accent1">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CEO</a:t>
                </a:r>
              </a:p>
            </p:txBody>
          </p:sp>
          <p:pic>
            <p:nvPicPr>
              <p:cNvPr id="121" name="Picture 6" descr="https://static.thenounproject.com/png/426130-200.png">
                <a:extLst>
                  <a:ext uri="{FF2B5EF4-FFF2-40B4-BE49-F238E27FC236}">
                    <a16:creationId xmlns:a16="http://schemas.microsoft.com/office/drawing/2014/main" id="{C59E92C5-EB9C-4278-87C7-F95212E2A5C3}"/>
                  </a:ext>
                </a:extLst>
              </p:cNvPr>
              <p:cNvPicPr>
                <a:picLocks noChangeAspect="1" noChangeArrowheads="1"/>
              </p:cNvPicPr>
              <p:nvPr/>
            </p:nvPicPr>
            <p:blipFill rotWithShape="1">
              <a:blip r:embed="rId10" cstate="email">
                <a:duotone>
                  <a:schemeClr val="accent1">
                    <a:shade val="45000"/>
                    <a:satMod val="135000"/>
                  </a:schemeClr>
                  <a:prstClr val="white"/>
                </a:duotone>
                <a:extLst>
                  <a:ext uri="{28A0092B-C50C-407E-A947-70E740481C1C}">
                    <a14:useLocalDpi xmlns:a14="http://schemas.microsoft.com/office/drawing/2010/main"/>
                  </a:ext>
                </a:extLst>
              </a:blip>
              <a:srcRect l="6318" r="5932"/>
              <a:stretch/>
            </p:blipFill>
            <p:spPr bwMode="auto">
              <a:xfrm>
                <a:off x="958012" y="3677105"/>
                <a:ext cx="206222" cy="220812"/>
              </a:xfrm>
              <a:prstGeom prst="rect">
                <a:avLst/>
              </a:prstGeom>
              <a:noFill/>
            </p:spPr>
          </p:pic>
        </p:grpSp>
        <p:sp>
          <p:nvSpPr>
            <p:cNvPr id="118" name="Oval 117">
              <a:extLst>
                <a:ext uri="{FF2B5EF4-FFF2-40B4-BE49-F238E27FC236}">
                  <a16:creationId xmlns:a16="http://schemas.microsoft.com/office/drawing/2014/main" id="{AB37BD53-A3F1-4285-8461-00A0F274ECB3}"/>
                </a:ext>
              </a:extLst>
            </p:cNvPr>
            <p:cNvSpPr/>
            <p:nvPr/>
          </p:nvSpPr>
          <p:spPr>
            <a:xfrm>
              <a:off x="840775" y="3431801"/>
              <a:ext cx="158011" cy="148711"/>
            </a:xfrm>
            <a:prstGeom prst="ellipse">
              <a:avLst/>
            </a:prstGeom>
            <a:solidFill>
              <a:srgbClr val="5F88A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2</a:t>
              </a:r>
            </a:p>
          </p:txBody>
        </p:sp>
      </p:grpSp>
      <p:sp>
        <p:nvSpPr>
          <p:cNvPr id="123" name="Rectangle 122">
            <a:extLst>
              <a:ext uri="{FF2B5EF4-FFF2-40B4-BE49-F238E27FC236}">
                <a16:creationId xmlns:a16="http://schemas.microsoft.com/office/drawing/2014/main" id="{69D3283B-04C6-4150-ADC0-6E5633035F5B}"/>
              </a:ext>
            </a:extLst>
          </p:cNvPr>
          <p:cNvSpPr/>
          <p:nvPr/>
        </p:nvSpPr>
        <p:spPr>
          <a:xfrm>
            <a:off x="3359448" y="4180802"/>
            <a:ext cx="1046977" cy="521810"/>
          </a:xfrm>
          <a:prstGeom prst="rect">
            <a:avLst/>
          </a:prstGeom>
          <a:solidFill>
            <a:schemeClr val="accent6">
              <a:lumMod val="20000"/>
              <a:lumOff val="80000"/>
            </a:schemeClr>
          </a:solid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tIns="0" rIns="0" bIns="0" rtlCol="0" anchor="ctr"/>
          <a:lstStyle/>
          <a:p>
            <a:pPr algn="ctr">
              <a:spcBef>
                <a:spcPct val="25000"/>
              </a:spcBef>
              <a:spcAft>
                <a:spcPct val="0"/>
              </a:spcAft>
              <a:defRPr/>
            </a:pPr>
            <a:r>
              <a:rPr lang="en-US" sz="1100" b="1" dirty="0">
                <a:solidFill>
                  <a:schemeClr val="tx1"/>
                </a:solidFill>
                <a:latin typeface="Calibri" panose="020F0502020204030204" pitchFamily="34" charset="0"/>
                <a:cs typeface="Calibri" panose="020F0502020204030204" pitchFamily="34" charset="0"/>
                <a:sym typeface="Calibri" panose="020F0502020204030204" pitchFamily="34" charset="0"/>
              </a:rPr>
              <a:t>CS Steering Committee</a:t>
            </a:r>
          </a:p>
        </p:txBody>
      </p:sp>
      <p:pic>
        <p:nvPicPr>
          <p:cNvPr id="124" name="Picture 21" descr="https://static.thenounproject.com/png/210152-200.png">
            <a:extLst>
              <a:ext uri="{FF2B5EF4-FFF2-40B4-BE49-F238E27FC236}">
                <a16:creationId xmlns:a16="http://schemas.microsoft.com/office/drawing/2014/main" id="{A347BE87-B404-4FDC-8463-33F176B92B27}"/>
              </a:ext>
            </a:extLst>
          </p:cNvPr>
          <p:cNvPicPr>
            <a:picLocks noChangeAspect="1" noChangeArrowheads="1"/>
          </p:cNvPicPr>
          <p:nvPr/>
        </p:nvPicPr>
        <p:blipFill rotWithShape="1">
          <a:blip r:embed="rId11" cstate="email">
            <a:duotone>
              <a:schemeClr val="accent6">
                <a:shade val="45000"/>
                <a:satMod val="135000"/>
              </a:schemeClr>
              <a:prstClr val="white"/>
            </a:duotone>
            <a:extLst>
              <a:ext uri="{28A0092B-C50C-407E-A947-70E740481C1C}">
                <a14:useLocalDpi xmlns:a14="http://schemas.microsoft.com/office/drawing/2010/main"/>
              </a:ext>
            </a:extLst>
          </a:blip>
          <a:srcRect l="3410" t="20172" r="4000" b="20408"/>
          <a:stretch/>
        </p:blipFill>
        <p:spPr bwMode="auto">
          <a:xfrm>
            <a:off x="3407778" y="4338249"/>
            <a:ext cx="263019" cy="206916"/>
          </a:xfrm>
          <a:prstGeom prst="rect">
            <a:avLst/>
          </a:prstGeom>
          <a:noFill/>
          <a:extLst>
            <a:ext uri="{909E8E84-426E-40DD-AFC4-6F175D3DCCD1}">
              <a14:hiddenFill xmlns:a14="http://schemas.microsoft.com/office/drawing/2010/main">
                <a:solidFill>
                  <a:srgbClr val="FFFFFF"/>
                </a:solidFill>
              </a14:hiddenFill>
            </a:ext>
          </a:extLst>
        </p:spPr>
      </p:pic>
      <p:sp>
        <p:nvSpPr>
          <p:cNvPr id="125" name="Oval 124">
            <a:extLst>
              <a:ext uri="{FF2B5EF4-FFF2-40B4-BE49-F238E27FC236}">
                <a16:creationId xmlns:a16="http://schemas.microsoft.com/office/drawing/2014/main" id="{946C3212-CDB9-457D-B2B0-0751422AA4C1}"/>
              </a:ext>
            </a:extLst>
          </p:cNvPr>
          <p:cNvSpPr/>
          <p:nvPr/>
        </p:nvSpPr>
        <p:spPr>
          <a:xfrm>
            <a:off x="3318010" y="4114800"/>
            <a:ext cx="158011" cy="14871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900" b="1" dirty="0">
                <a:solidFill>
                  <a:srgbClr val="FFFFFF"/>
                </a:solidFill>
                <a:latin typeface="Calibri"/>
              </a:rPr>
              <a:t>3</a:t>
            </a:r>
          </a:p>
        </p:txBody>
      </p:sp>
      <p:sp>
        <p:nvSpPr>
          <p:cNvPr id="126" name="Rectangle 125">
            <a:extLst>
              <a:ext uri="{FF2B5EF4-FFF2-40B4-BE49-F238E27FC236}">
                <a16:creationId xmlns:a16="http://schemas.microsoft.com/office/drawing/2014/main" id="{C7CE1B03-6585-4ECF-8E43-A81255812BA4}"/>
              </a:ext>
            </a:extLst>
          </p:cNvPr>
          <p:cNvSpPr/>
          <p:nvPr/>
        </p:nvSpPr>
        <p:spPr>
          <a:xfrm>
            <a:off x="3371523" y="5025148"/>
            <a:ext cx="1036505" cy="521810"/>
          </a:xfrm>
          <a:prstGeom prst="rect">
            <a:avLst/>
          </a:prstGeom>
          <a:solidFill>
            <a:schemeClr val="accent6">
              <a:lumMod val="20000"/>
              <a:lumOff val="8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CS Working Groups</a:t>
            </a:r>
          </a:p>
        </p:txBody>
      </p:sp>
      <p:pic>
        <p:nvPicPr>
          <p:cNvPr id="127" name="Picture 6" descr="https://static.thenounproject.com/png/1783402-200.png">
            <a:extLst>
              <a:ext uri="{FF2B5EF4-FFF2-40B4-BE49-F238E27FC236}">
                <a16:creationId xmlns:a16="http://schemas.microsoft.com/office/drawing/2014/main" id="{289A6D33-B7D8-4BC7-99F5-2CED6E4AD986}"/>
              </a:ext>
            </a:extLst>
          </p:cNvPr>
          <p:cNvPicPr>
            <a:picLocks noChangeAspect="1" noChangeArrowheads="1"/>
          </p:cNvPicPr>
          <p:nvPr/>
        </p:nvPicPr>
        <p:blipFill rotWithShape="1">
          <a:blip r:embed="rId12" cstate="email">
            <a:duotone>
              <a:schemeClr val="accent6">
                <a:shade val="45000"/>
                <a:satMod val="135000"/>
              </a:schemeClr>
              <a:prstClr val="white"/>
            </a:duotone>
            <a:extLst>
              <a:ext uri="{28A0092B-C50C-407E-A947-70E740481C1C}">
                <a14:useLocalDpi xmlns:a14="http://schemas.microsoft.com/office/drawing/2010/main"/>
              </a:ext>
            </a:extLst>
          </a:blip>
          <a:srcRect l="9467" t="8834" r="8866" b="9667"/>
          <a:stretch/>
        </p:blipFill>
        <p:spPr bwMode="auto">
          <a:xfrm>
            <a:off x="3413855" y="5160506"/>
            <a:ext cx="253631" cy="251094"/>
          </a:xfrm>
          <a:prstGeom prst="rect">
            <a:avLst/>
          </a:prstGeom>
          <a:noFill/>
        </p:spPr>
      </p:pic>
      <p:sp>
        <p:nvSpPr>
          <p:cNvPr id="128" name="Oval 127">
            <a:extLst>
              <a:ext uri="{FF2B5EF4-FFF2-40B4-BE49-F238E27FC236}">
                <a16:creationId xmlns:a16="http://schemas.microsoft.com/office/drawing/2014/main" id="{4054D6D4-DF36-4815-9F6E-44A618086664}"/>
              </a:ext>
            </a:extLst>
          </p:cNvPr>
          <p:cNvSpPr/>
          <p:nvPr/>
        </p:nvSpPr>
        <p:spPr>
          <a:xfrm>
            <a:off x="3318010" y="4953000"/>
            <a:ext cx="158011" cy="14871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defRPr/>
            </a:pPr>
            <a:r>
              <a:rPr lang="en-US" sz="900" b="1" dirty="0">
                <a:solidFill>
                  <a:srgbClr val="FFFFFF"/>
                </a:solidFill>
                <a:latin typeface="Calibri"/>
              </a:rPr>
              <a:t>4</a:t>
            </a:r>
          </a:p>
        </p:txBody>
      </p:sp>
      <p:cxnSp>
        <p:nvCxnSpPr>
          <p:cNvPr id="129" name="Straight Connector 128">
            <a:extLst>
              <a:ext uri="{FF2B5EF4-FFF2-40B4-BE49-F238E27FC236}">
                <a16:creationId xmlns:a16="http://schemas.microsoft.com/office/drawing/2014/main" id="{2B54C3C5-3432-4A77-B0AE-1C20B35A00B8}"/>
              </a:ext>
            </a:extLst>
          </p:cNvPr>
          <p:cNvCxnSpPr>
            <a:cxnSpLocks/>
            <a:stCxn id="106" idx="2"/>
            <a:endCxn id="139" idx="0"/>
          </p:cNvCxnSpPr>
          <p:nvPr/>
        </p:nvCxnSpPr>
        <p:spPr>
          <a:xfrm flipH="1">
            <a:off x="2684265" y="3693151"/>
            <a:ext cx="2539" cy="6603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25E475E2-D9BC-42DE-8431-2A6704904AE0}"/>
              </a:ext>
            </a:extLst>
          </p:cNvPr>
          <p:cNvCxnSpPr>
            <a:cxnSpLocks/>
            <a:stCxn id="119" idx="3"/>
            <a:endCxn id="139" idx="0"/>
          </p:cNvCxnSpPr>
          <p:nvPr/>
        </p:nvCxnSpPr>
        <p:spPr>
          <a:xfrm>
            <a:off x="1985754" y="3862364"/>
            <a:ext cx="698511" cy="49114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6DF9CAB6-0ADE-4689-9BCE-501E3BECD2C1}"/>
              </a:ext>
            </a:extLst>
          </p:cNvPr>
          <p:cNvCxnSpPr>
            <a:cxnSpLocks/>
            <a:stCxn id="123" idx="2"/>
            <a:endCxn id="139" idx="3"/>
          </p:cNvCxnSpPr>
          <p:nvPr/>
        </p:nvCxnSpPr>
        <p:spPr>
          <a:xfrm rot="5400000">
            <a:off x="3501397" y="4424112"/>
            <a:ext cx="103041" cy="6600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7E5038D8-C94B-4BF7-9C5C-C017FD4254E9}"/>
              </a:ext>
            </a:extLst>
          </p:cNvPr>
          <p:cNvCxnSpPr>
            <a:cxnSpLocks/>
            <a:stCxn id="139" idx="3"/>
            <a:endCxn id="126" idx="0"/>
          </p:cNvCxnSpPr>
          <p:nvPr/>
        </p:nvCxnSpPr>
        <p:spPr>
          <a:xfrm>
            <a:off x="3222896" y="4805653"/>
            <a:ext cx="666880" cy="21949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8BE085D8-4715-4583-A414-2948272E4A50}"/>
              </a:ext>
            </a:extLst>
          </p:cNvPr>
          <p:cNvCxnSpPr>
            <a:cxnSpLocks/>
            <a:stCxn id="139" idx="1"/>
            <a:endCxn id="135" idx="3"/>
          </p:cNvCxnSpPr>
          <p:nvPr/>
        </p:nvCxnSpPr>
        <p:spPr>
          <a:xfrm rot="10800000">
            <a:off x="2003269" y="4584585"/>
            <a:ext cx="142365" cy="22106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B1488DE0-E5D5-49CA-8C9A-D5DB780CBBF9}"/>
              </a:ext>
            </a:extLst>
          </p:cNvPr>
          <p:cNvGrpSpPr/>
          <p:nvPr/>
        </p:nvGrpSpPr>
        <p:grpSpPr>
          <a:xfrm>
            <a:off x="881893" y="4236296"/>
            <a:ext cx="1121375" cy="609194"/>
            <a:chOff x="840775" y="4075427"/>
            <a:chExt cx="1121375" cy="609194"/>
          </a:xfrm>
        </p:grpSpPr>
        <p:sp>
          <p:nvSpPr>
            <p:cNvPr id="135" name="Rectangle 134">
              <a:extLst>
                <a:ext uri="{FF2B5EF4-FFF2-40B4-BE49-F238E27FC236}">
                  <a16:creationId xmlns:a16="http://schemas.microsoft.com/office/drawing/2014/main" id="{E76E1A69-8BCF-4C6B-B8B3-F8F7762A0F86}"/>
                </a:ext>
              </a:extLst>
            </p:cNvPr>
            <p:cNvSpPr/>
            <p:nvPr/>
          </p:nvSpPr>
          <p:spPr>
            <a:xfrm>
              <a:off x="925645" y="4162811"/>
              <a:ext cx="1036505" cy="521810"/>
            </a:xfrm>
            <a:prstGeom prst="rect">
              <a:avLst/>
            </a:prstGeom>
            <a:solidFill>
              <a:schemeClr val="accent3">
                <a:lumMod val="20000"/>
                <a:lumOff val="80000"/>
              </a:schemeClr>
            </a:solidFill>
            <a:ln w="31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Internal </a:t>
              </a:r>
              <a:b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b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Audit</a:t>
              </a:r>
            </a:p>
          </p:txBody>
        </p:sp>
        <p:sp>
          <p:nvSpPr>
            <p:cNvPr id="136" name="Oval 135">
              <a:extLst>
                <a:ext uri="{FF2B5EF4-FFF2-40B4-BE49-F238E27FC236}">
                  <a16:creationId xmlns:a16="http://schemas.microsoft.com/office/drawing/2014/main" id="{DD248928-189B-4981-9B98-ED4F4F33810E}"/>
                </a:ext>
              </a:extLst>
            </p:cNvPr>
            <p:cNvSpPr/>
            <p:nvPr/>
          </p:nvSpPr>
          <p:spPr>
            <a:xfrm>
              <a:off x="840775" y="4075427"/>
              <a:ext cx="158011" cy="14871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5</a:t>
              </a:r>
            </a:p>
          </p:txBody>
        </p:sp>
        <p:pic>
          <p:nvPicPr>
            <p:cNvPr id="137" name="Picture 119" descr="Audit Icon 1371224">
              <a:extLst>
                <a:ext uri="{FF2B5EF4-FFF2-40B4-BE49-F238E27FC236}">
                  <a16:creationId xmlns:a16="http://schemas.microsoft.com/office/drawing/2014/main" id="{B59F74E2-4F06-4C86-9B58-9A265A5E03CA}"/>
                </a:ext>
              </a:extLst>
            </p:cNvPr>
            <p:cNvPicPr>
              <a:picLocks noChangeAspect="1" noChangeArrowheads="1"/>
            </p:cNvPicPr>
            <p:nvPr/>
          </p:nvPicPr>
          <p:blipFill>
            <a:blip r:embed="rId13"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72263" y="4322284"/>
              <a:ext cx="212747" cy="20286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8" name="Group 137">
            <a:extLst>
              <a:ext uri="{FF2B5EF4-FFF2-40B4-BE49-F238E27FC236}">
                <a16:creationId xmlns:a16="http://schemas.microsoft.com/office/drawing/2014/main" id="{C1446BF3-5AF6-4416-86B0-22CADB4E53FA}"/>
              </a:ext>
            </a:extLst>
          </p:cNvPr>
          <p:cNvGrpSpPr/>
          <p:nvPr/>
        </p:nvGrpSpPr>
        <p:grpSpPr>
          <a:xfrm>
            <a:off x="2145633" y="4353506"/>
            <a:ext cx="1077263" cy="904294"/>
            <a:chOff x="2180959" y="4004888"/>
            <a:chExt cx="1077263" cy="904294"/>
          </a:xfrm>
        </p:grpSpPr>
        <p:sp>
          <p:nvSpPr>
            <p:cNvPr id="139" name="Rectangle: Rounded Corners 138">
              <a:extLst>
                <a:ext uri="{FF2B5EF4-FFF2-40B4-BE49-F238E27FC236}">
                  <a16:creationId xmlns:a16="http://schemas.microsoft.com/office/drawing/2014/main" id="{8DCD592D-9806-4B94-9F8C-2D96269EA4C2}"/>
                </a:ext>
              </a:extLst>
            </p:cNvPr>
            <p:cNvSpPr/>
            <p:nvPr/>
          </p:nvSpPr>
          <p:spPr>
            <a:xfrm>
              <a:off x="2180959" y="4004888"/>
              <a:ext cx="1077263" cy="904294"/>
            </a:xfrm>
            <a:prstGeom prst="roundRect">
              <a:avLst/>
            </a:prstGeom>
            <a:solidFill>
              <a:schemeClr val="bg1"/>
            </a:solidFill>
            <a:ln w="3175">
              <a:noFill/>
            </a:ln>
            <a:effectLst>
              <a:glow rad="139700">
                <a:schemeClr val="bg2">
                  <a:lumMod val="5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lnSpc>
                  <a:spcPct val="80000"/>
                </a:lnSpc>
                <a:defRPr/>
              </a:pPr>
              <a:endParaRPr lang="en-US" sz="1200" b="1" dirty="0">
                <a:solidFill>
                  <a:srgbClr val="FFFFFF"/>
                </a:solidFill>
                <a:latin typeface="Calibri" panose="020F0502020204030204" pitchFamily="34" charset="0"/>
                <a:cs typeface="Calibri" panose="020F0502020204030204" pitchFamily="34" charset="0"/>
                <a:sym typeface="Calibri" panose="020F0502020204030204" pitchFamily="34" charset="0"/>
              </a:endParaRPr>
            </a:p>
            <a:p>
              <a:pPr algn="ctr">
                <a:lnSpc>
                  <a:spcPct val="80000"/>
                </a:lnSpc>
                <a:defRPr/>
              </a:pPr>
              <a:endParaRPr lang="en-US" sz="1200" b="1" dirty="0">
                <a:solidFill>
                  <a:schemeClr val="tx2">
                    <a:lumMod val="60000"/>
                    <a:lumOff val="40000"/>
                  </a:schemeClr>
                </a:solidFill>
                <a:latin typeface="Calibri" panose="020F0502020204030204" pitchFamily="34" charset="0"/>
                <a:cs typeface="Calibri" panose="020F0502020204030204" pitchFamily="34" charset="0"/>
                <a:sym typeface="Calibri" panose="020F0502020204030204" pitchFamily="34" charset="0"/>
              </a:endParaRPr>
            </a:p>
            <a:p>
              <a:pPr algn="ctr">
                <a:lnSpc>
                  <a:spcPct val="80000"/>
                </a:lnSpc>
                <a:defRPr/>
              </a:pPr>
              <a:endParaRPr lang="en-US" sz="1200" b="1" dirty="0">
                <a:solidFill>
                  <a:schemeClr val="tx2">
                    <a:lumMod val="60000"/>
                    <a:lumOff val="40000"/>
                  </a:schemeClr>
                </a:solidFill>
                <a:latin typeface="Calibri" panose="020F0502020204030204" pitchFamily="34" charset="0"/>
                <a:cs typeface="Calibri" panose="020F0502020204030204" pitchFamily="34" charset="0"/>
                <a:sym typeface="Calibri" panose="020F0502020204030204" pitchFamily="34" charset="0"/>
              </a:endParaRPr>
            </a:p>
            <a:p>
              <a:pPr algn="ctr">
                <a:lnSpc>
                  <a:spcPct val="80000"/>
                </a:lnSpc>
                <a:defRPr/>
              </a:pPr>
              <a:r>
                <a:rPr lang="en-US" sz="1200" b="1" dirty="0">
                  <a:solidFill>
                    <a:schemeClr val="tx2">
                      <a:lumMod val="60000"/>
                      <a:lumOff val="40000"/>
                    </a:schemeClr>
                  </a:solidFill>
                  <a:latin typeface="Calibri" panose="020F0502020204030204" pitchFamily="34" charset="0"/>
                  <a:cs typeface="Calibri" panose="020F0502020204030204" pitchFamily="34" charset="0"/>
                  <a:sym typeface="Calibri" panose="020F0502020204030204" pitchFamily="34" charset="0"/>
                </a:rPr>
                <a:t>Cybersecurity Department</a:t>
              </a:r>
            </a:p>
            <a:p>
              <a:pPr algn="ctr">
                <a:lnSpc>
                  <a:spcPct val="80000"/>
                </a:lnSpc>
                <a:defRPr/>
              </a:pPr>
              <a:r>
                <a:rPr lang="en-US" sz="1200" b="1" dirty="0">
                  <a:solidFill>
                    <a:schemeClr val="tx2">
                      <a:lumMod val="60000"/>
                      <a:lumOff val="40000"/>
                    </a:schemeClr>
                  </a:solidFill>
                  <a:latin typeface="Calibri" panose="020F0502020204030204" pitchFamily="34" charset="0"/>
                  <a:cs typeface="Calibri" panose="020F0502020204030204" pitchFamily="34" charset="0"/>
                  <a:sym typeface="Calibri" panose="020F0502020204030204" pitchFamily="34" charset="0"/>
                </a:rPr>
                <a:t>(CSD)</a:t>
              </a:r>
            </a:p>
          </p:txBody>
        </p:sp>
        <p:grpSp>
          <p:nvGrpSpPr>
            <p:cNvPr id="140" name="Group 139">
              <a:extLst>
                <a:ext uri="{FF2B5EF4-FFF2-40B4-BE49-F238E27FC236}">
                  <a16:creationId xmlns:a16="http://schemas.microsoft.com/office/drawing/2014/main" id="{65D13739-2E50-45C0-8284-55D2E30D5C79}"/>
                </a:ext>
              </a:extLst>
            </p:cNvPr>
            <p:cNvGrpSpPr/>
            <p:nvPr/>
          </p:nvGrpSpPr>
          <p:grpSpPr>
            <a:xfrm>
              <a:off x="2301338" y="4129617"/>
              <a:ext cx="836505" cy="254949"/>
              <a:chOff x="8867302" y="5901647"/>
              <a:chExt cx="1113389" cy="323516"/>
            </a:xfrm>
          </p:grpSpPr>
          <p:pic>
            <p:nvPicPr>
              <p:cNvPr id="141" name="Picture 104" descr="image">
                <a:extLst>
                  <a:ext uri="{FF2B5EF4-FFF2-40B4-BE49-F238E27FC236}">
                    <a16:creationId xmlns:a16="http://schemas.microsoft.com/office/drawing/2014/main" id="{9F39B0B5-A015-432C-9426-A1DD32328F97}"/>
                  </a:ext>
                </a:extLst>
              </p:cNvPr>
              <p:cNvPicPr>
                <a:picLocks noChangeAspect="1" noChangeArrowheads="1"/>
              </p:cNvPicPr>
              <p:nvPr userDrawn="1"/>
            </p:nvPicPr>
            <p:blipFill rotWithShape="1">
              <a:blip r:embed="rId14" cstate="email">
                <a:extLst>
                  <a:ext uri="{28A0092B-C50C-407E-A947-70E740481C1C}">
                    <a14:useLocalDpi xmlns:a14="http://schemas.microsoft.com/office/drawing/2010/main"/>
                  </a:ext>
                </a:extLst>
              </a:blip>
              <a:srcRect l="18214" t="9249" r="18739" b="39639"/>
              <a:stretch/>
            </p:blipFill>
            <p:spPr bwMode="auto">
              <a:xfrm>
                <a:off x="8867302" y="5901647"/>
                <a:ext cx="316484" cy="323516"/>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04" descr="image">
                <a:extLst>
                  <a:ext uri="{FF2B5EF4-FFF2-40B4-BE49-F238E27FC236}">
                    <a16:creationId xmlns:a16="http://schemas.microsoft.com/office/drawing/2014/main" id="{D56C3513-29D7-4DF1-9D1C-92D0D17EC9C9}"/>
                  </a:ext>
                </a:extLst>
              </p:cNvPr>
              <p:cNvPicPr>
                <a:picLocks noChangeAspect="1" noChangeArrowheads="1"/>
              </p:cNvPicPr>
              <p:nvPr userDrawn="1"/>
            </p:nvPicPr>
            <p:blipFill rotWithShape="1">
              <a:blip r:embed="rId15" cstate="email">
                <a:extLst>
                  <a:ext uri="{28A0092B-C50C-407E-A947-70E740481C1C}">
                    <a14:useLocalDpi xmlns:a14="http://schemas.microsoft.com/office/drawing/2010/main"/>
                  </a:ext>
                </a:extLst>
              </a:blip>
              <a:srcRect l="12609" t="65638" r="11734" b="9913"/>
              <a:stretch/>
            </p:blipFill>
            <p:spPr bwMode="auto">
              <a:xfrm>
                <a:off x="9240607" y="5912619"/>
                <a:ext cx="740084" cy="30157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3" name="Group 142">
            <a:extLst>
              <a:ext uri="{FF2B5EF4-FFF2-40B4-BE49-F238E27FC236}">
                <a16:creationId xmlns:a16="http://schemas.microsoft.com/office/drawing/2014/main" id="{EA99227B-9144-468B-A2EA-CD5E21C1B507}"/>
              </a:ext>
            </a:extLst>
          </p:cNvPr>
          <p:cNvGrpSpPr/>
          <p:nvPr/>
        </p:nvGrpSpPr>
        <p:grpSpPr>
          <a:xfrm>
            <a:off x="881893" y="4921789"/>
            <a:ext cx="1121375" cy="609194"/>
            <a:chOff x="840775" y="4760920"/>
            <a:chExt cx="1121375" cy="609194"/>
          </a:xfrm>
        </p:grpSpPr>
        <p:sp>
          <p:nvSpPr>
            <p:cNvPr id="144" name="Rectangle 143">
              <a:extLst>
                <a:ext uri="{FF2B5EF4-FFF2-40B4-BE49-F238E27FC236}">
                  <a16:creationId xmlns:a16="http://schemas.microsoft.com/office/drawing/2014/main" id="{0659624B-8EB1-4E9D-8EB9-242761934E13}"/>
                </a:ext>
              </a:extLst>
            </p:cNvPr>
            <p:cNvSpPr/>
            <p:nvPr/>
          </p:nvSpPr>
          <p:spPr>
            <a:xfrm>
              <a:off x="925645" y="4848304"/>
              <a:ext cx="1036505" cy="521810"/>
            </a:xfrm>
            <a:prstGeom prst="rect">
              <a:avLst/>
            </a:prstGeom>
            <a:solidFill>
              <a:schemeClr val="accent3">
                <a:lumMod val="20000"/>
                <a:lumOff val="80000"/>
              </a:schemeClr>
            </a:solidFill>
            <a:ln w="3175">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0" bIns="0" rtlCol="0" anchor="ctr"/>
            <a:lstStyle/>
            <a:p>
              <a:pPr algn="ctr">
                <a:spcBef>
                  <a:spcPct val="25000"/>
                </a:spcBef>
                <a:spcAft>
                  <a:spcPct val="0"/>
                </a:spcAft>
                <a:defRPr/>
              </a:pPr>
              <a:r>
                <a:rPr lang="en-US" altLang="en-US" sz="1100" b="1" dirty="0">
                  <a:solidFill>
                    <a:srgbClr val="000000"/>
                  </a:solidFill>
                  <a:latin typeface="Calibri" panose="020F0502020204030204" pitchFamily="34" charset="0"/>
                  <a:cs typeface="Calibri" panose="020F0502020204030204" pitchFamily="34" charset="0"/>
                  <a:sym typeface="Calibri" panose="020F0502020204030204" pitchFamily="34" charset="0"/>
                </a:rPr>
                <a:t>OXAGON Business Departments </a:t>
              </a:r>
            </a:p>
          </p:txBody>
        </p:sp>
        <p:sp>
          <p:nvSpPr>
            <p:cNvPr id="145" name="Oval 144">
              <a:extLst>
                <a:ext uri="{FF2B5EF4-FFF2-40B4-BE49-F238E27FC236}">
                  <a16:creationId xmlns:a16="http://schemas.microsoft.com/office/drawing/2014/main" id="{78EE2BDC-53A5-4358-B2F9-41778971CCC1}"/>
                </a:ext>
              </a:extLst>
            </p:cNvPr>
            <p:cNvSpPr/>
            <p:nvPr/>
          </p:nvSpPr>
          <p:spPr>
            <a:xfrm>
              <a:off x="840775" y="4760920"/>
              <a:ext cx="158011" cy="148711"/>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6</a:t>
              </a:r>
            </a:p>
          </p:txBody>
        </p:sp>
        <p:pic>
          <p:nvPicPr>
            <p:cNvPr id="146" name="Picture 119" descr="Audit Icon 1371224">
              <a:extLst>
                <a:ext uri="{FF2B5EF4-FFF2-40B4-BE49-F238E27FC236}">
                  <a16:creationId xmlns:a16="http://schemas.microsoft.com/office/drawing/2014/main" id="{E3C89ABB-6796-4D3B-81C8-402F6E545082}"/>
                </a:ext>
              </a:extLst>
            </p:cNvPr>
            <p:cNvPicPr>
              <a:picLocks noChangeAspect="1" noChangeArrowheads="1"/>
            </p:cNvPicPr>
            <p:nvPr/>
          </p:nvPicPr>
          <p:blipFill>
            <a:blip r:embed="rId13" cstate="email">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72263" y="5007777"/>
              <a:ext cx="212747" cy="20286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8" name="Connector: Elbow 147">
            <a:extLst>
              <a:ext uri="{FF2B5EF4-FFF2-40B4-BE49-F238E27FC236}">
                <a16:creationId xmlns:a16="http://schemas.microsoft.com/office/drawing/2014/main" id="{C946EF2B-1973-4403-887B-38626D10F32C}"/>
              </a:ext>
            </a:extLst>
          </p:cNvPr>
          <p:cNvCxnSpPr>
            <a:cxnSpLocks/>
            <a:stCxn id="139" idx="2"/>
            <a:endCxn id="78" idx="0"/>
          </p:cNvCxnSpPr>
          <p:nvPr/>
        </p:nvCxnSpPr>
        <p:spPr>
          <a:xfrm rot="5400000">
            <a:off x="2292822" y="5403713"/>
            <a:ext cx="537357" cy="245531"/>
          </a:xfrm>
          <a:prstGeom prst="bentConnector3">
            <a:avLst>
              <a:gd name="adj1" fmla="val 50000"/>
            </a:avLst>
          </a:prstGeom>
          <a:ln>
            <a:solidFill>
              <a:srgbClr val="81321B"/>
            </a:solidFill>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3B0E0EEC-86F3-481F-B949-9833CBE6007A}"/>
              </a:ext>
            </a:extLst>
          </p:cNvPr>
          <p:cNvSpPr/>
          <p:nvPr/>
        </p:nvSpPr>
        <p:spPr>
          <a:xfrm>
            <a:off x="6092492" y="2617792"/>
            <a:ext cx="5949994" cy="1046555"/>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600"/>
              </a:lnSpc>
              <a:buFont typeface="Wingdings" panose="05000000000000000000" pitchFamily="2" charset="2"/>
              <a:buChar char="§"/>
            </a:pPr>
            <a:r>
              <a:rPr lang="en-US" sz="1100" dirty="0">
                <a:solidFill>
                  <a:schemeClr val="tx1"/>
                </a:solidFill>
              </a:rPr>
              <a:t>CSD develops CS policies and oversees their implementation across business’s departments</a:t>
            </a:r>
          </a:p>
          <a:p>
            <a:pPr marL="171450" indent="-171450">
              <a:lnSpc>
                <a:spcPts val="1600"/>
              </a:lnSpc>
              <a:buFont typeface="Wingdings" panose="05000000000000000000" pitchFamily="2" charset="2"/>
              <a:buChar char="§"/>
            </a:pPr>
            <a:r>
              <a:rPr lang="en-US" sz="1100" dirty="0">
                <a:solidFill>
                  <a:schemeClr val="tx1"/>
                </a:solidFill>
              </a:rPr>
              <a:t>CSD monitors business departments adherence to regulations</a:t>
            </a:r>
          </a:p>
          <a:p>
            <a:pPr marL="171450" indent="-171450">
              <a:lnSpc>
                <a:spcPts val="1600"/>
              </a:lnSpc>
              <a:buFont typeface="Wingdings" panose="05000000000000000000" pitchFamily="2" charset="2"/>
              <a:buChar char="§"/>
            </a:pPr>
            <a:r>
              <a:rPr lang="en-US" sz="1100" dirty="0">
                <a:solidFill>
                  <a:schemeClr val="tx1"/>
                </a:solidFill>
              </a:rPr>
              <a:t>CSD gathers CS requirements and provide CS services, including awareness</a:t>
            </a:r>
          </a:p>
        </p:txBody>
      </p:sp>
      <p:sp>
        <p:nvSpPr>
          <p:cNvPr id="150" name="Rectangle: Rounded Corners 149">
            <a:extLst>
              <a:ext uri="{FF2B5EF4-FFF2-40B4-BE49-F238E27FC236}">
                <a16:creationId xmlns:a16="http://schemas.microsoft.com/office/drawing/2014/main" id="{80426981-DEA9-41AF-AAE3-22B2A78F252E}"/>
              </a:ext>
            </a:extLst>
          </p:cNvPr>
          <p:cNvSpPr/>
          <p:nvPr/>
        </p:nvSpPr>
        <p:spPr>
          <a:xfrm>
            <a:off x="4889881" y="3024963"/>
            <a:ext cx="186954" cy="162337"/>
          </a:xfrm>
          <a:prstGeom prst="round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00" b="1" dirty="0">
                <a:solidFill>
                  <a:srgbClr val="FFFFFF"/>
                </a:solidFill>
                <a:latin typeface="Calibri"/>
              </a:rPr>
              <a:t>6</a:t>
            </a:r>
          </a:p>
        </p:txBody>
      </p:sp>
      <p:sp>
        <p:nvSpPr>
          <p:cNvPr id="151" name="Rectangle: Rounded Corners 150">
            <a:extLst>
              <a:ext uri="{FF2B5EF4-FFF2-40B4-BE49-F238E27FC236}">
                <a16:creationId xmlns:a16="http://schemas.microsoft.com/office/drawing/2014/main" id="{352B7843-3465-4B60-AACF-4B54BA477D3B}"/>
              </a:ext>
            </a:extLst>
          </p:cNvPr>
          <p:cNvSpPr/>
          <p:nvPr/>
        </p:nvSpPr>
        <p:spPr>
          <a:xfrm>
            <a:off x="5077546" y="2895600"/>
            <a:ext cx="1084125" cy="421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OXAGON Business Departments</a:t>
            </a:r>
          </a:p>
        </p:txBody>
      </p:sp>
      <p:sp>
        <p:nvSpPr>
          <p:cNvPr id="154" name="Rectangle: Rounded Corners 153">
            <a:extLst>
              <a:ext uri="{FF2B5EF4-FFF2-40B4-BE49-F238E27FC236}">
                <a16:creationId xmlns:a16="http://schemas.microsoft.com/office/drawing/2014/main" id="{2F04DA22-EC3C-40A6-9330-AF074E548999}"/>
              </a:ext>
            </a:extLst>
          </p:cNvPr>
          <p:cNvSpPr/>
          <p:nvPr/>
        </p:nvSpPr>
        <p:spPr>
          <a:xfrm>
            <a:off x="6092491" y="3758976"/>
            <a:ext cx="5935149" cy="1285994"/>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600"/>
              </a:lnSpc>
              <a:buFont typeface="Wingdings" panose="05000000000000000000" pitchFamily="2" charset="2"/>
              <a:buChar char="§"/>
            </a:pPr>
            <a:r>
              <a:rPr lang="en-US" sz="1100" dirty="0">
                <a:solidFill>
                  <a:schemeClr val="tx1"/>
                </a:solidFill>
              </a:rPr>
              <a:t>NEOM’s CISO office provides risk management methodologies, and reviews and approves risk mitigation plans</a:t>
            </a:r>
          </a:p>
          <a:p>
            <a:pPr marL="171450" indent="-171450">
              <a:lnSpc>
                <a:spcPts val="1600"/>
              </a:lnSpc>
              <a:buFont typeface="Wingdings" panose="05000000000000000000" pitchFamily="2" charset="2"/>
              <a:buChar char="§"/>
            </a:pPr>
            <a:r>
              <a:rPr lang="en-US" sz="1100" dirty="0">
                <a:solidFill>
                  <a:schemeClr val="tx1"/>
                </a:solidFill>
              </a:rPr>
              <a:t>CSD aggregates critical CS risks to CISO office with insights on critical gaps and mitigation plan</a:t>
            </a:r>
          </a:p>
          <a:p>
            <a:pPr marL="171450" indent="-171450">
              <a:lnSpc>
                <a:spcPts val="1600"/>
              </a:lnSpc>
              <a:buFont typeface="Wingdings" panose="05000000000000000000" pitchFamily="2" charset="2"/>
              <a:buChar char="§"/>
            </a:pPr>
            <a:r>
              <a:rPr lang="en-US" sz="1100" dirty="0">
                <a:solidFill>
                  <a:schemeClr val="tx1"/>
                </a:solidFill>
              </a:rPr>
              <a:t>NEOM’s CISO office communicates mandatory cybersecurity regulations to OXAGON CS department, and monitors adherence to regulations</a:t>
            </a:r>
          </a:p>
          <a:p>
            <a:pPr marL="171450" indent="-171450">
              <a:lnSpc>
                <a:spcPts val="1600"/>
              </a:lnSpc>
              <a:buFont typeface="Wingdings" panose="05000000000000000000" pitchFamily="2" charset="2"/>
              <a:buChar char="§"/>
            </a:pPr>
            <a:r>
              <a:rPr lang="en-US" sz="1100" dirty="0">
                <a:solidFill>
                  <a:schemeClr val="tx1"/>
                </a:solidFill>
              </a:rPr>
              <a:t>CSD report back a compliance statement on regulations including remediation action plan</a:t>
            </a:r>
          </a:p>
        </p:txBody>
      </p:sp>
      <p:sp>
        <p:nvSpPr>
          <p:cNvPr id="155" name="Rectangle: Rounded Corners 154">
            <a:extLst>
              <a:ext uri="{FF2B5EF4-FFF2-40B4-BE49-F238E27FC236}">
                <a16:creationId xmlns:a16="http://schemas.microsoft.com/office/drawing/2014/main" id="{29152ECF-2B3C-47DD-A0FF-040BDB3A6177}"/>
              </a:ext>
            </a:extLst>
          </p:cNvPr>
          <p:cNvSpPr/>
          <p:nvPr/>
        </p:nvSpPr>
        <p:spPr>
          <a:xfrm>
            <a:off x="4889881" y="4356501"/>
            <a:ext cx="186954" cy="162337"/>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t>7</a:t>
            </a:r>
          </a:p>
        </p:txBody>
      </p:sp>
      <p:sp>
        <p:nvSpPr>
          <p:cNvPr id="156" name="Rectangle: Rounded Corners 155">
            <a:extLst>
              <a:ext uri="{FF2B5EF4-FFF2-40B4-BE49-F238E27FC236}">
                <a16:creationId xmlns:a16="http://schemas.microsoft.com/office/drawing/2014/main" id="{8DA0D336-F342-4737-A728-A0B85A59520F}"/>
              </a:ext>
            </a:extLst>
          </p:cNvPr>
          <p:cNvSpPr/>
          <p:nvPr/>
        </p:nvSpPr>
        <p:spPr>
          <a:xfrm>
            <a:off x="5077546" y="4227138"/>
            <a:ext cx="921659" cy="421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NEOM CISO Office </a:t>
            </a:r>
          </a:p>
        </p:txBody>
      </p:sp>
      <p:sp>
        <p:nvSpPr>
          <p:cNvPr id="158" name="Rectangle: Rounded Corners 157">
            <a:extLst>
              <a:ext uri="{FF2B5EF4-FFF2-40B4-BE49-F238E27FC236}">
                <a16:creationId xmlns:a16="http://schemas.microsoft.com/office/drawing/2014/main" id="{C49EDCA4-8634-450D-BFA1-DCD99F338CA8}"/>
              </a:ext>
            </a:extLst>
          </p:cNvPr>
          <p:cNvSpPr/>
          <p:nvPr/>
        </p:nvSpPr>
        <p:spPr>
          <a:xfrm>
            <a:off x="6092491" y="1872156"/>
            <a:ext cx="5935149" cy="651007"/>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600"/>
              </a:lnSpc>
              <a:buFont typeface="Wingdings" panose="05000000000000000000" pitchFamily="2" charset="2"/>
              <a:buChar char="§"/>
            </a:pPr>
            <a:r>
              <a:rPr lang="en-US" sz="1100" dirty="0">
                <a:solidFill>
                  <a:schemeClr val="tx1"/>
                </a:solidFill>
              </a:rPr>
              <a:t>Internal Audit department oversees CSD activities and ensures they are delivered effectively (2nd/3rd Line of Defense Interface)</a:t>
            </a:r>
          </a:p>
        </p:txBody>
      </p:sp>
      <p:sp>
        <p:nvSpPr>
          <p:cNvPr id="159" name="Rectangle: Rounded Corners 158">
            <a:extLst>
              <a:ext uri="{FF2B5EF4-FFF2-40B4-BE49-F238E27FC236}">
                <a16:creationId xmlns:a16="http://schemas.microsoft.com/office/drawing/2014/main" id="{2D6EF6E4-3587-4044-9AEF-CE5F2AE04084}"/>
              </a:ext>
            </a:extLst>
          </p:cNvPr>
          <p:cNvSpPr/>
          <p:nvPr/>
        </p:nvSpPr>
        <p:spPr>
          <a:xfrm>
            <a:off x="4889881" y="2116491"/>
            <a:ext cx="186954" cy="162337"/>
          </a:xfrm>
          <a:prstGeom prst="roundRect">
            <a:avLst/>
          </a:prstGeom>
          <a:solidFill>
            <a:srgbClr val="5D8B7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t>5</a:t>
            </a:r>
          </a:p>
        </p:txBody>
      </p:sp>
      <p:sp>
        <p:nvSpPr>
          <p:cNvPr id="160" name="Rectangle: Rounded Corners 159">
            <a:extLst>
              <a:ext uri="{FF2B5EF4-FFF2-40B4-BE49-F238E27FC236}">
                <a16:creationId xmlns:a16="http://schemas.microsoft.com/office/drawing/2014/main" id="{EDF01D26-D2BD-4F30-AB82-46C721B35DFC}"/>
              </a:ext>
            </a:extLst>
          </p:cNvPr>
          <p:cNvSpPr/>
          <p:nvPr/>
        </p:nvSpPr>
        <p:spPr>
          <a:xfrm>
            <a:off x="5077546" y="1987128"/>
            <a:ext cx="921659" cy="421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Internal </a:t>
            </a:r>
            <a:br>
              <a:rPr lang="en-US" sz="1100" b="1" dirty="0">
                <a:solidFill>
                  <a:schemeClr val="tx1"/>
                </a:solidFill>
              </a:rPr>
            </a:br>
            <a:r>
              <a:rPr lang="en-US" sz="1100" b="1" dirty="0">
                <a:solidFill>
                  <a:schemeClr val="tx1"/>
                </a:solidFill>
              </a:rPr>
              <a:t>Audit</a:t>
            </a:r>
          </a:p>
        </p:txBody>
      </p:sp>
      <p:sp>
        <p:nvSpPr>
          <p:cNvPr id="171" name="TextBox 170">
            <a:extLst>
              <a:ext uri="{FF2B5EF4-FFF2-40B4-BE49-F238E27FC236}">
                <a16:creationId xmlns:a16="http://schemas.microsoft.com/office/drawing/2014/main" id="{E959596F-6CE9-4765-AA1E-EBAEAC6484EA}"/>
              </a:ext>
            </a:extLst>
          </p:cNvPr>
          <p:cNvSpPr txBox="1"/>
          <p:nvPr/>
        </p:nvSpPr>
        <p:spPr>
          <a:xfrm>
            <a:off x="4980517" y="1615641"/>
            <a:ext cx="928052" cy="184666"/>
          </a:xfrm>
          <a:prstGeom prst="rect">
            <a:avLst/>
          </a:prstGeom>
          <a:noFill/>
        </p:spPr>
        <p:txBody>
          <a:bodyPr wrap="square" lIns="0" tIns="0" rIns="0" bIns="0" rtlCol="0" anchor="ctr">
            <a:spAutoFit/>
          </a:bodyPr>
          <a:lstStyle/>
          <a:p>
            <a:pPr algn="ctr">
              <a:defRPr/>
            </a:pPr>
            <a:r>
              <a:rPr lang="en-US" sz="1200" b="1" i="1" dirty="0">
                <a:solidFill>
                  <a:srgbClr val="000000"/>
                </a:solidFill>
                <a:latin typeface="Calibri"/>
              </a:rPr>
              <a:t>Stakeholders</a:t>
            </a:r>
          </a:p>
        </p:txBody>
      </p:sp>
      <p:cxnSp>
        <p:nvCxnSpPr>
          <p:cNvPr id="173" name="Connector: Elbow 172">
            <a:extLst>
              <a:ext uri="{FF2B5EF4-FFF2-40B4-BE49-F238E27FC236}">
                <a16:creationId xmlns:a16="http://schemas.microsoft.com/office/drawing/2014/main" id="{E6768B53-A69A-4765-A90B-08899731AA77}"/>
              </a:ext>
            </a:extLst>
          </p:cNvPr>
          <p:cNvCxnSpPr>
            <a:cxnSpLocks/>
          </p:cNvCxnSpPr>
          <p:nvPr/>
        </p:nvCxnSpPr>
        <p:spPr>
          <a:xfrm flipH="1">
            <a:off x="2684265" y="2523164"/>
            <a:ext cx="666681" cy="1830342"/>
          </a:xfrm>
          <a:prstGeom prst="bentConnector4">
            <a:avLst>
              <a:gd name="adj1" fmla="val -34289"/>
              <a:gd name="adj2" fmla="val 71600"/>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75" name="Rectangle: Rounded Corners 74">
            <a:extLst>
              <a:ext uri="{FF2B5EF4-FFF2-40B4-BE49-F238E27FC236}">
                <a16:creationId xmlns:a16="http://schemas.microsoft.com/office/drawing/2014/main" id="{E2DCC06C-82C7-4D04-A6F5-D27D591775B8}"/>
              </a:ext>
            </a:extLst>
          </p:cNvPr>
          <p:cNvSpPr/>
          <p:nvPr/>
        </p:nvSpPr>
        <p:spPr>
          <a:xfrm>
            <a:off x="6092491" y="5139598"/>
            <a:ext cx="5935149" cy="1285994"/>
          </a:xfrm>
          <a:prstGeom prst="roundRect">
            <a:avLst>
              <a:gd name="adj" fmla="val 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lnSpc>
                <a:spcPts val="1600"/>
              </a:lnSpc>
              <a:buFont typeface="Wingdings" panose="05000000000000000000" pitchFamily="2" charset="2"/>
              <a:buChar char="§"/>
            </a:pPr>
            <a:r>
              <a:rPr lang="en-US" sz="1100" dirty="0">
                <a:solidFill>
                  <a:schemeClr val="tx1"/>
                </a:solidFill>
              </a:rPr>
              <a:t>CSD provides guidance to BUs on managing critical risks, including defining/ monitoring risks KPIs</a:t>
            </a:r>
          </a:p>
          <a:p>
            <a:pPr marL="171450" indent="-171450">
              <a:lnSpc>
                <a:spcPts val="1600"/>
              </a:lnSpc>
              <a:buFont typeface="Wingdings" panose="05000000000000000000" pitchFamily="2" charset="2"/>
              <a:buChar char="§"/>
            </a:pPr>
            <a:r>
              <a:rPr lang="en-US" sz="1100" dirty="0">
                <a:solidFill>
                  <a:schemeClr val="tx1"/>
                </a:solidFill>
              </a:rPr>
              <a:t>BUs report back on critical cybersecurity risks including potential risks mitigation plans</a:t>
            </a:r>
          </a:p>
          <a:p>
            <a:pPr marL="171450" indent="-171450">
              <a:lnSpc>
                <a:spcPts val="1600"/>
              </a:lnSpc>
              <a:buFont typeface="Wingdings" panose="05000000000000000000" pitchFamily="2" charset="2"/>
              <a:buChar char="§"/>
            </a:pPr>
            <a:r>
              <a:rPr lang="en-US" sz="1100" dirty="0">
                <a:solidFill>
                  <a:schemeClr val="tx1"/>
                </a:solidFill>
              </a:rPr>
              <a:t>CSD communicates mandatory cybersecurity regulations to business unit owners and monitors adherence to regulations</a:t>
            </a:r>
          </a:p>
          <a:p>
            <a:pPr marL="171450" indent="-171450">
              <a:lnSpc>
                <a:spcPts val="1600"/>
              </a:lnSpc>
              <a:buFont typeface="Wingdings" panose="05000000000000000000" pitchFamily="2" charset="2"/>
              <a:buChar char="§"/>
            </a:pPr>
            <a:r>
              <a:rPr lang="en-US" sz="1100" dirty="0">
                <a:solidFill>
                  <a:schemeClr val="tx1"/>
                </a:solidFill>
              </a:rPr>
              <a:t>BU report back to CSD compliance statement on regulations including potential gaps with remediation action plan</a:t>
            </a:r>
          </a:p>
        </p:txBody>
      </p:sp>
      <p:sp>
        <p:nvSpPr>
          <p:cNvPr id="77" name="Rectangle: Rounded Corners 76">
            <a:extLst>
              <a:ext uri="{FF2B5EF4-FFF2-40B4-BE49-F238E27FC236}">
                <a16:creationId xmlns:a16="http://schemas.microsoft.com/office/drawing/2014/main" id="{041A463B-3027-4573-B309-AB5D9AE5A789}"/>
              </a:ext>
            </a:extLst>
          </p:cNvPr>
          <p:cNvSpPr/>
          <p:nvPr/>
        </p:nvSpPr>
        <p:spPr>
          <a:xfrm>
            <a:off x="4889881" y="5728101"/>
            <a:ext cx="186954" cy="162337"/>
          </a:xfrm>
          <a:prstGeom prst="roundRect">
            <a:avLst/>
          </a:prstGeom>
          <a:solidFill>
            <a:srgbClr val="81321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t>8</a:t>
            </a:r>
          </a:p>
        </p:txBody>
      </p:sp>
      <p:sp>
        <p:nvSpPr>
          <p:cNvPr id="79" name="Rectangle: Rounded Corners 78">
            <a:extLst>
              <a:ext uri="{FF2B5EF4-FFF2-40B4-BE49-F238E27FC236}">
                <a16:creationId xmlns:a16="http://schemas.microsoft.com/office/drawing/2014/main" id="{AD7B2F03-D777-4B36-8846-302B3C93C3CA}"/>
              </a:ext>
            </a:extLst>
          </p:cNvPr>
          <p:cNvSpPr/>
          <p:nvPr/>
        </p:nvSpPr>
        <p:spPr>
          <a:xfrm>
            <a:off x="5077547" y="5598738"/>
            <a:ext cx="875138" cy="42106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b="1" dirty="0">
                <a:solidFill>
                  <a:schemeClr val="tx1"/>
                </a:solidFill>
              </a:rPr>
              <a:t>OXAGON </a:t>
            </a:r>
          </a:p>
          <a:p>
            <a:r>
              <a:rPr lang="en-US" sz="1100" b="1" dirty="0">
                <a:solidFill>
                  <a:schemeClr val="tx1"/>
                </a:solidFill>
              </a:rPr>
              <a:t>Business Units</a:t>
            </a:r>
          </a:p>
        </p:txBody>
      </p:sp>
      <p:sp>
        <p:nvSpPr>
          <p:cNvPr id="102" name="Rectangle 101">
            <a:extLst>
              <a:ext uri="{FF2B5EF4-FFF2-40B4-BE49-F238E27FC236}">
                <a16:creationId xmlns:a16="http://schemas.microsoft.com/office/drawing/2014/main" id="{D4514581-BF8B-4EBB-A5CC-EB3EF3BD0464}"/>
              </a:ext>
            </a:extLst>
          </p:cNvPr>
          <p:cNvSpPr/>
          <p:nvPr/>
        </p:nvSpPr>
        <p:spPr bwMode="auto">
          <a:xfrm>
            <a:off x="1118756" y="68607"/>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EC4AA396-C745-47FB-B9E8-91F6CB8A9FC7}"/>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4" name="Rectangle 103">
            <a:extLst>
              <a:ext uri="{FF2B5EF4-FFF2-40B4-BE49-F238E27FC236}">
                <a16:creationId xmlns:a16="http://schemas.microsoft.com/office/drawing/2014/main" id="{CF406036-44E6-4B25-90CD-B98459B5DCA0}"/>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7" name="Rectangle 106">
            <a:extLst>
              <a:ext uri="{FF2B5EF4-FFF2-40B4-BE49-F238E27FC236}">
                <a16:creationId xmlns:a16="http://schemas.microsoft.com/office/drawing/2014/main" id="{728F76BE-E92F-4003-B5B0-06B2D2183399}"/>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108" name="Rectangle 107">
            <a:extLst>
              <a:ext uri="{FF2B5EF4-FFF2-40B4-BE49-F238E27FC236}">
                <a16:creationId xmlns:a16="http://schemas.microsoft.com/office/drawing/2014/main" id="{6F222369-08F3-4DDA-808D-C0C1AE266A63}"/>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09" name="Rectangle 108">
            <a:extLst>
              <a:ext uri="{FF2B5EF4-FFF2-40B4-BE49-F238E27FC236}">
                <a16:creationId xmlns:a16="http://schemas.microsoft.com/office/drawing/2014/main" id="{D64FF018-1B78-4A06-AF6E-00CA52ECA1B1}"/>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0" name="Rectangle 109">
            <a:extLst>
              <a:ext uri="{FF2B5EF4-FFF2-40B4-BE49-F238E27FC236}">
                <a16:creationId xmlns:a16="http://schemas.microsoft.com/office/drawing/2014/main" id="{E7EA9D24-50BD-4500-BD60-F5365E4347B4}"/>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1" name="Rectangle 110">
            <a:extLst>
              <a:ext uri="{FF2B5EF4-FFF2-40B4-BE49-F238E27FC236}">
                <a16:creationId xmlns:a16="http://schemas.microsoft.com/office/drawing/2014/main" id="{6AA9A1F4-C8FF-407A-BBF3-992C3052B61F}"/>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112" name="Rectangle 111">
            <a:extLst>
              <a:ext uri="{FF2B5EF4-FFF2-40B4-BE49-F238E27FC236}">
                <a16:creationId xmlns:a16="http://schemas.microsoft.com/office/drawing/2014/main" id="{3AE6A0A2-6F4E-415F-813C-7E26B3C85AE3}"/>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15" name="Rectangle 114">
            <a:extLst>
              <a:ext uri="{FF2B5EF4-FFF2-40B4-BE49-F238E27FC236}">
                <a16:creationId xmlns:a16="http://schemas.microsoft.com/office/drawing/2014/main" id="{AC58A054-7A0B-419B-80C4-9FF806694F42}"/>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116" name="Rectangle 115">
            <a:extLst>
              <a:ext uri="{FF2B5EF4-FFF2-40B4-BE49-F238E27FC236}">
                <a16:creationId xmlns:a16="http://schemas.microsoft.com/office/drawing/2014/main" id="{897D4F76-EB2C-41CF-9757-575BAB0439A4}"/>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0" name="Rectangle 119">
            <a:extLst>
              <a:ext uri="{FF2B5EF4-FFF2-40B4-BE49-F238E27FC236}">
                <a16:creationId xmlns:a16="http://schemas.microsoft.com/office/drawing/2014/main" id="{43D2856B-50F9-48CE-BE14-115841B64F7B}"/>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22" name="Rectangle 121">
            <a:extLst>
              <a:ext uri="{FF2B5EF4-FFF2-40B4-BE49-F238E27FC236}">
                <a16:creationId xmlns:a16="http://schemas.microsoft.com/office/drawing/2014/main" id="{86A3E896-DC04-4077-BEAC-B97539AA2260}"/>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47" name="Rectangle 146">
            <a:extLst>
              <a:ext uri="{FF2B5EF4-FFF2-40B4-BE49-F238E27FC236}">
                <a16:creationId xmlns:a16="http://schemas.microsoft.com/office/drawing/2014/main" id="{4C6995FD-34AE-4D92-A5E9-1FC4380D6A47}"/>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149" name="Rectangle 148">
            <a:extLst>
              <a:ext uri="{FF2B5EF4-FFF2-40B4-BE49-F238E27FC236}">
                <a16:creationId xmlns:a16="http://schemas.microsoft.com/office/drawing/2014/main" id="{0AD5DBF3-E43A-4EA8-BF34-CE370C3A45E3}"/>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85497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9" imgW="0" imgH="0" progId="TCLayout.ActiveDocument.1">
                  <p:embed/>
                </p:oleObj>
              </mc:Choice>
              <mc:Fallback>
                <p:oleObj name="think-cell Slide" r:id="rId9"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sz="2400" b="0" i="0" u="none" strike="noStrike" kern="1200" baseline="0" dirty="0">
                <a:solidFill>
                  <a:srgbClr val="0D0D0D"/>
                </a:solidFill>
                <a:latin typeface="Oswald Light" panose="00000400000000000000" pitchFamily="2" charset="0"/>
              </a:rPr>
              <a:t>We will identify OXAGON’s governance committees and develop detailed committee charters to articulate their composition, agenda, and rules of engagement </a:t>
            </a:r>
            <a:endParaRPr lang="en-US" dirty="0"/>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347673" y="1112624"/>
            <a:ext cx="3496663" cy="215444"/>
          </a:xfrm>
        </p:spPr>
        <p:txBody>
          <a:bodyPr/>
          <a:lstStyle/>
          <a:p>
            <a:r>
              <a:rPr lang="en-US" dirty="0"/>
              <a:t>Governance Development Model - Committees</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38" name="Rectangle: Rounded Corners 137">
            <a:extLst>
              <a:ext uri="{FF2B5EF4-FFF2-40B4-BE49-F238E27FC236}">
                <a16:creationId xmlns:a16="http://schemas.microsoft.com/office/drawing/2014/main" id="{D15B55CD-2158-4A8F-91C4-CFFF2846DB95}"/>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1.7</a:t>
            </a:r>
          </a:p>
        </p:txBody>
      </p:sp>
      <p:sp>
        <p:nvSpPr>
          <p:cNvPr id="139" name="TextBox 138">
            <a:extLst>
              <a:ext uri="{FF2B5EF4-FFF2-40B4-BE49-F238E27FC236}">
                <a16:creationId xmlns:a16="http://schemas.microsoft.com/office/drawing/2014/main" id="{E50FD615-60C5-4591-8EE7-ECBD09D9C0EF}"/>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Design OXAGON’s Cybersecurity Target Organization, Governance, and Processes</a:t>
            </a:r>
          </a:p>
        </p:txBody>
      </p:sp>
      <p:grpSp>
        <p:nvGrpSpPr>
          <p:cNvPr id="8" name="Group 7">
            <a:extLst>
              <a:ext uri="{FF2B5EF4-FFF2-40B4-BE49-F238E27FC236}">
                <a16:creationId xmlns:a16="http://schemas.microsoft.com/office/drawing/2014/main" id="{B1C8D921-A352-4A73-91E6-2EA41060AFF4}"/>
              </a:ext>
            </a:extLst>
          </p:cNvPr>
          <p:cNvGrpSpPr/>
          <p:nvPr/>
        </p:nvGrpSpPr>
        <p:grpSpPr>
          <a:xfrm>
            <a:off x="794931" y="1519535"/>
            <a:ext cx="10558868" cy="4826133"/>
            <a:chOff x="794931" y="1519535"/>
            <a:chExt cx="10558868" cy="4826133"/>
          </a:xfrm>
        </p:grpSpPr>
        <p:grpSp>
          <p:nvGrpSpPr>
            <p:cNvPr id="82" name="Group 81">
              <a:extLst>
                <a:ext uri="{FF2B5EF4-FFF2-40B4-BE49-F238E27FC236}">
                  <a16:creationId xmlns:a16="http://schemas.microsoft.com/office/drawing/2014/main" id="{EFFE6719-DDA5-41DC-B1DB-9080A48D1052}"/>
                </a:ext>
              </a:extLst>
            </p:cNvPr>
            <p:cNvGrpSpPr/>
            <p:nvPr/>
          </p:nvGrpSpPr>
          <p:grpSpPr>
            <a:xfrm>
              <a:off x="794931" y="1631914"/>
              <a:ext cx="10558868" cy="4713754"/>
              <a:chOff x="794931" y="1631914"/>
              <a:chExt cx="10558868" cy="4713754"/>
            </a:xfrm>
          </p:grpSpPr>
          <p:grpSp>
            <p:nvGrpSpPr>
              <p:cNvPr id="83" name="Group 82">
                <a:extLst>
                  <a:ext uri="{FF2B5EF4-FFF2-40B4-BE49-F238E27FC236}">
                    <a16:creationId xmlns:a16="http://schemas.microsoft.com/office/drawing/2014/main" id="{8A5D0D93-BE0F-43E9-B2F5-7B8DAA5802A7}"/>
                  </a:ext>
                </a:extLst>
              </p:cNvPr>
              <p:cNvGrpSpPr/>
              <p:nvPr/>
            </p:nvGrpSpPr>
            <p:grpSpPr>
              <a:xfrm>
                <a:off x="1562155" y="2633841"/>
                <a:ext cx="84198" cy="422799"/>
                <a:chOff x="1876337" y="2633824"/>
                <a:chExt cx="146050" cy="1030288"/>
              </a:xfrm>
            </p:grpSpPr>
            <p:sp>
              <p:nvSpPr>
                <p:cNvPr id="181" name="Line 18">
                  <a:extLst>
                    <a:ext uri="{FF2B5EF4-FFF2-40B4-BE49-F238E27FC236}">
                      <a16:creationId xmlns:a16="http://schemas.microsoft.com/office/drawing/2014/main" id="{B2092C64-8887-4501-BC4E-B7ED788007F5}"/>
                    </a:ext>
                  </a:extLst>
                </p:cNvPr>
                <p:cNvSpPr>
                  <a:spLocks noChangeShapeType="1"/>
                </p:cNvSpPr>
                <p:nvPr/>
              </p:nvSpPr>
              <p:spPr bwMode="gray">
                <a:xfrm>
                  <a:off x="2022387" y="2633824"/>
                  <a:ext cx="0" cy="1030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2" name="Line 19">
                  <a:extLst>
                    <a:ext uri="{FF2B5EF4-FFF2-40B4-BE49-F238E27FC236}">
                      <a16:creationId xmlns:a16="http://schemas.microsoft.com/office/drawing/2014/main" id="{A5394F27-A2F6-4AAA-ADF5-0B22F0F5BC13}"/>
                    </a:ext>
                  </a:extLst>
                </p:cNvPr>
                <p:cNvSpPr>
                  <a:spLocks noChangeShapeType="1"/>
                </p:cNvSpPr>
                <p:nvPr/>
              </p:nvSpPr>
              <p:spPr bwMode="gray">
                <a:xfrm>
                  <a:off x="1876337" y="2633824"/>
                  <a:ext cx="0" cy="1030288"/>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grpSp>
          <p:grpSp>
            <p:nvGrpSpPr>
              <p:cNvPr id="84" name="Group 83">
                <a:extLst>
                  <a:ext uri="{FF2B5EF4-FFF2-40B4-BE49-F238E27FC236}">
                    <a16:creationId xmlns:a16="http://schemas.microsoft.com/office/drawing/2014/main" id="{A8498ED6-57E4-4154-B7CE-62B8ECC9DF88}"/>
                  </a:ext>
                </a:extLst>
              </p:cNvPr>
              <p:cNvGrpSpPr/>
              <p:nvPr/>
            </p:nvGrpSpPr>
            <p:grpSpPr>
              <a:xfrm>
                <a:off x="1562155" y="3958767"/>
                <a:ext cx="84198" cy="983992"/>
                <a:chOff x="1876337" y="4198464"/>
                <a:chExt cx="146050" cy="1030288"/>
              </a:xfrm>
            </p:grpSpPr>
            <p:sp>
              <p:nvSpPr>
                <p:cNvPr id="179" name="Line 18">
                  <a:extLst>
                    <a:ext uri="{FF2B5EF4-FFF2-40B4-BE49-F238E27FC236}">
                      <a16:creationId xmlns:a16="http://schemas.microsoft.com/office/drawing/2014/main" id="{A9E91373-9B2A-44F7-91EF-3521A0F925A1}"/>
                    </a:ext>
                  </a:extLst>
                </p:cNvPr>
                <p:cNvSpPr>
                  <a:spLocks noChangeShapeType="1"/>
                </p:cNvSpPr>
                <p:nvPr/>
              </p:nvSpPr>
              <p:spPr bwMode="gray">
                <a:xfrm>
                  <a:off x="2022387" y="4198464"/>
                  <a:ext cx="0" cy="10302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80" name="Line 19">
                  <a:extLst>
                    <a:ext uri="{FF2B5EF4-FFF2-40B4-BE49-F238E27FC236}">
                      <a16:creationId xmlns:a16="http://schemas.microsoft.com/office/drawing/2014/main" id="{743735C6-2A04-4D37-BF01-54E9E27A3EC0}"/>
                    </a:ext>
                  </a:extLst>
                </p:cNvPr>
                <p:cNvSpPr>
                  <a:spLocks noChangeShapeType="1"/>
                </p:cNvSpPr>
                <p:nvPr/>
              </p:nvSpPr>
              <p:spPr bwMode="gray">
                <a:xfrm>
                  <a:off x="1876337" y="4229754"/>
                  <a:ext cx="0" cy="998997"/>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a:ea typeface="+mn-ea"/>
                    <a:cs typeface="+mn-cs"/>
                  </a:endParaRPr>
                </a:p>
              </p:txBody>
            </p:sp>
          </p:grpSp>
          <p:sp>
            <p:nvSpPr>
              <p:cNvPr id="85" name="Rectangle 23">
                <a:extLst>
                  <a:ext uri="{FF2B5EF4-FFF2-40B4-BE49-F238E27FC236}">
                    <a16:creationId xmlns:a16="http://schemas.microsoft.com/office/drawing/2014/main" id="{85D35579-1B4A-4216-8501-BE7831759093}"/>
                  </a:ext>
                </a:extLst>
              </p:cNvPr>
              <p:cNvSpPr>
                <a:spLocks noChangeArrowheads="1"/>
              </p:cNvSpPr>
              <p:nvPr/>
            </p:nvSpPr>
            <p:spPr bwMode="gray">
              <a:xfrm>
                <a:off x="892231" y="2066476"/>
                <a:ext cx="1361813" cy="473044"/>
              </a:xfrm>
              <a:prstGeom prst="rect">
                <a:avLst/>
              </a:prstGeom>
              <a:solidFill>
                <a:schemeClr val="tx2"/>
              </a:solidFill>
              <a:ln>
                <a:solidFill>
                  <a:schemeClr val="bg1"/>
                </a:solidFill>
              </a:ln>
              <a:effectLst>
                <a:outerShdw blurRad="63500" sx="102000" sy="102000" algn="ctr" rotWithShape="0">
                  <a:prstClr val="black">
                    <a:alpha val="40000"/>
                  </a:prstClr>
                </a:outerShdw>
              </a:effectLst>
            </p:spPr>
            <p:txBody>
              <a:bodyPr lIns="72000" tIns="63500" rIns="31750" bIns="63500" anchor="ctr"/>
              <a:lstStyle>
                <a:lvl1pPr marL="180975" indent="-180975"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marL="180975" marR="0" lvl="0" indent="-180975" algn="ctr" defTabSz="914400" rtl="0" eaLnBrk="1" fontAlgn="auto" latinLnBrk="0" hangingPunct="1">
                  <a:lnSpc>
                    <a:spcPct val="100000"/>
                  </a:lnSpc>
                  <a:spcBef>
                    <a:spcPct val="25000"/>
                  </a:spcBef>
                  <a:spcAft>
                    <a:spcPts val="0"/>
                  </a:spcAft>
                  <a:buClr>
                    <a:srgbClr val="000000"/>
                  </a:buClr>
                  <a:buSzTx/>
                  <a:buFont typeface="Wingdings" panose="05000000000000000000" pitchFamily="2" charset="2"/>
                  <a:buNone/>
                  <a:tabLst/>
                  <a:defRPr/>
                </a:pPr>
                <a:r>
                  <a:rPr kumimoji="0" lang="en-US" altLang="en-US" b="1" i="0" u="none" strike="noStrike" kern="1200" cap="none" spc="0" normalizeH="0" baseline="0" noProof="0" dirty="0">
                    <a:ln>
                      <a:noFill/>
                    </a:ln>
                    <a:solidFill>
                      <a:srgbClr val="FFFFFF"/>
                    </a:solidFill>
                    <a:effectLst/>
                    <a:uLnTx/>
                    <a:uFillTx/>
                    <a:latin typeface="Calibri"/>
                    <a:ea typeface="+mn-ea"/>
                    <a:cs typeface="+mn-cs"/>
                  </a:rPr>
                  <a:t>Board of Directors (BoD)</a:t>
                </a:r>
              </a:p>
            </p:txBody>
          </p:sp>
          <p:sp>
            <p:nvSpPr>
              <p:cNvPr id="86" name="Oval 85">
                <a:extLst>
                  <a:ext uri="{FF2B5EF4-FFF2-40B4-BE49-F238E27FC236}">
                    <a16:creationId xmlns:a16="http://schemas.microsoft.com/office/drawing/2014/main" id="{F1E597A8-284A-45C1-977D-CD2BDD8EC91F}"/>
                  </a:ext>
                </a:extLst>
              </p:cNvPr>
              <p:cNvSpPr/>
              <p:nvPr/>
            </p:nvSpPr>
            <p:spPr>
              <a:xfrm>
                <a:off x="800791" y="1909673"/>
                <a:ext cx="182880" cy="182880"/>
              </a:xfrm>
              <a:prstGeom prst="ellipse">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200" b="1" i="1" u="none" strike="noStrike" kern="1200" cap="none" spc="0" normalizeH="0" baseline="0" noProof="0" dirty="0">
                    <a:ln>
                      <a:noFill/>
                    </a:ln>
                    <a:solidFill>
                      <a:schemeClr val="bg1"/>
                    </a:solidFill>
                    <a:effectLst/>
                    <a:uLnTx/>
                    <a:uFillTx/>
                    <a:latin typeface="Calibri"/>
                    <a:ea typeface="+mn-ea"/>
                    <a:cs typeface="+mn-cs"/>
                  </a:rPr>
                  <a:t>I</a:t>
                </a:r>
              </a:p>
            </p:txBody>
          </p:sp>
          <p:sp>
            <p:nvSpPr>
              <p:cNvPr id="87" name="Rectangle 24">
                <a:extLst>
                  <a:ext uri="{FF2B5EF4-FFF2-40B4-BE49-F238E27FC236}">
                    <a16:creationId xmlns:a16="http://schemas.microsoft.com/office/drawing/2014/main" id="{0D2C95DF-F48A-44E4-9F64-251F56096292}"/>
                  </a:ext>
                </a:extLst>
              </p:cNvPr>
              <p:cNvSpPr>
                <a:spLocks noChangeArrowheads="1"/>
              </p:cNvSpPr>
              <p:nvPr/>
            </p:nvSpPr>
            <p:spPr bwMode="gray">
              <a:xfrm>
                <a:off x="892231" y="3124541"/>
                <a:ext cx="1361813" cy="473044"/>
              </a:xfrm>
              <a:prstGeom prst="rect">
                <a:avLst/>
              </a:prstGeom>
              <a:solidFill>
                <a:srgbClr val="5F88AD"/>
              </a:solidFill>
              <a:ln>
                <a:solidFill>
                  <a:schemeClr val="bg1"/>
                </a:solidFill>
              </a:ln>
              <a:effectLst>
                <a:outerShdw blurRad="63500" sx="102000" sy="102000" algn="ctr" rotWithShape="0">
                  <a:prstClr val="black">
                    <a:alpha val="40000"/>
                  </a:prstClr>
                </a:outerShdw>
              </a:effectLst>
            </p:spPr>
            <p:txBody>
              <a:bodyPr lIns="72000" tIns="63500" rIns="31750" bIns="63500" anchor="ctr"/>
              <a:lstStyle>
                <a:lvl1pPr marL="180975" indent="-180975"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a:spcBef>
                    <a:spcPct val="25000"/>
                  </a:spcBef>
                  <a:buClr>
                    <a:srgbClr val="000000"/>
                  </a:buClr>
                </a:pPr>
                <a:r>
                  <a:rPr lang="en-US" altLang="en-US" b="1" dirty="0">
                    <a:solidFill>
                      <a:srgbClr val="FFFFFF"/>
                    </a:solidFill>
                    <a:latin typeface="Calibri"/>
                  </a:rPr>
                  <a:t>Management Team (MT)</a:t>
                </a:r>
              </a:p>
            </p:txBody>
          </p:sp>
          <p:sp>
            <p:nvSpPr>
              <p:cNvPr id="88" name="Oval 87">
                <a:extLst>
                  <a:ext uri="{FF2B5EF4-FFF2-40B4-BE49-F238E27FC236}">
                    <a16:creationId xmlns:a16="http://schemas.microsoft.com/office/drawing/2014/main" id="{0B3AF54F-7948-4EDF-B699-2E33A62B30A8}"/>
                  </a:ext>
                </a:extLst>
              </p:cNvPr>
              <p:cNvSpPr/>
              <p:nvPr/>
            </p:nvSpPr>
            <p:spPr>
              <a:xfrm>
                <a:off x="828587" y="3065466"/>
                <a:ext cx="182880" cy="182880"/>
              </a:xfrm>
              <a:prstGeom prst="ellipse">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r>
                  <a:rPr lang="en-US" sz="1200" b="1" i="1" dirty="0">
                    <a:solidFill>
                      <a:schemeClr val="bg1"/>
                    </a:solidFill>
                    <a:latin typeface="Calibri"/>
                  </a:rPr>
                  <a:t>II</a:t>
                </a:r>
              </a:p>
            </p:txBody>
          </p:sp>
          <p:grpSp>
            <p:nvGrpSpPr>
              <p:cNvPr id="89" name="Group 88">
                <a:extLst>
                  <a:ext uri="{FF2B5EF4-FFF2-40B4-BE49-F238E27FC236}">
                    <a16:creationId xmlns:a16="http://schemas.microsoft.com/office/drawing/2014/main" id="{02F606C7-0826-475C-9856-84122C743915}"/>
                  </a:ext>
                </a:extLst>
              </p:cNvPr>
              <p:cNvGrpSpPr/>
              <p:nvPr/>
            </p:nvGrpSpPr>
            <p:grpSpPr>
              <a:xfrm>
                <a:off x="892231" y="5215468"/>
                <a:ext cx="1502387" cy="737463"/>
                <a:chOff x="892231" y="5265595"/>
                <a:chExt cx="1502387" cy="737463"/>
              </a:xfrm>
              <a:effectLst>
                <a:outerShdw blurRad="63500" sx="102000" sy="102000" algn="ctr" rotWithShape="0">
                  <a:prstClr val="black">
                    <a:alpha val="40000"/>
                  </a:prstClr>
                </a:outerShdw>
              </a:effectLst>
            </p:grpSpPr>
            <p:sp>
              <p:nvSpPr>
                <p:cNvPr id="176" name="Rectangle 24">
                  <a:extLst>
                    <a:ext uri="{FF2B5EF4-FFF2-40B4-BE49-F238E27FC236}">
                      <a16:creationId xmlns:a16="http://schemas.microsoft.com/office/drawing/2014/main" id="{FF7B34F4-219B-4792-BA7D-29CACA61DEDC}"/>
                    </a:ext>
                  </a:extLst>
                </p:cNvPr>
                <p:cNvSpPr>
                  <a:spLocks noChangeArrowheads="1"/>
                </p:cNvSpPr>
                <p:nvPr/>
              </p:nvSpPr>
              <p:spPr bwMode="gray">
                <a:xfrm>
                  <a:off x="892231" y="5265595"/>
                  <a:ext cx="1361813" cy="473044"/>
                </a:xfrm>
                <a:prstGeom prst="rect">
                  <a:avLst/>
                </a:prstGeom>
                <a:solidFill>
                  <a:schemeClr val="bg1">
                    <a:lumMod val="50000"/>
                  </a:schemeClr>
                </a:solidFill>
                <a:ln>
                  <a:noFill/>
                </a:ln>
                <a:effectLst/>
              </p:spPr>
              <p:txBody>
                <a:bodyPr lIns="72000" tIns="63500" rIns="31750" bIns="63500" anchor="ctr"/>
                <a:lstStyle>
                  <a:lvl1pPr marL="180975" indent="-180975"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marL="180975" marR="0" lvl="0" indent="-180975" algn="ctr" defTabSz="914400" rtl="0" eaLnBrk="1" fontAlgn="auto" latinLnBrk="0" hangingPunct="1">
                    <a:lnSpc>
                      <a:spcPct val="100000"/>
                    </a:lnSpc>
                    <a:spcBef>
                      <a:spcPct val="25000"/>
                    </a:spcBef>
                    <a:spcAft>
                      <a:spcPts val="0"/>
                    </a:spcAft>
                    <a:buClr>
                      <a:srgbClr val="000000"/>
                    </a:buClr>
                    <a:buSzTx/>
                    <a:buFont typeface="Wingdings" panose="05000000000000000000" pitchFamily="2" charset="2"/>
                    <a:buNone/>
                    <a:tabLst/>
                    <a:defRPr/>
                  </a:pPr>
                  <a:endParaRPr kumimoji="0" lang="en-US" altLang="en-US" sz="14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77" name="Rectangle 24">
                  <a:extLst>
                    <a:ext uri="{FF2B5EF4-FFF2-40B4-BE49-F238E27FC236}">
                      <a16:creationId xmlns:a16="http://schemas.microsoft.com/office/drawing/2014/main" id="{D2CF37BD-D675-41DE-8180-8A9E1AA9E229}"/>
                    </a:ext>
                  </a:extLst>
                </p:cNvPr>
                <p:cNvSpPr>
                  <a:spLocks noChangeArrowheads="1"/>
                </p:cNvSpPr>
                <p:nvPr/>
              </p:nvSpPr>
              <p:spPr bwMode="gray">
                <a:xfrm>
                  <a:off x="965447" y="5377185"/>
                  <a:ext cx="1361813" cy="473044"/>
                </a:xfrm>
                <a:prstGeom prst="rect">
                  <a:avLst/>
                </a:prstGeom>
                <a:solidFill>
                  <a:schemeClr val="bg1">
                    <a:lumMod val="50000"/>
                  </a:schemeClr>
                </a:solidFill>
                <a:ln w="9525">
                  <a:solidFill>
                    <a:srgbClr val="FFFFFF"/>
                  </a:solidFill>
                  <a:miter lim="800000"/>
                  <a:headEnd/>
                  <a:tailEnd/>
                </a:ln>
                <a:effectLst/>
              </p:spPr>
              <p:txBody>
                <a:bodyPr lIns="72000" tIns="63500" rIns="31750" bIns="63500" anchor="ctr"/>
                <a:lstStyle>
                  <a:lvl1pPr marL="180975" indent="-180975"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marL="180975" marR="0" lvl="0" indent="-180975" algn="ctr" defTabSz="914400" rtl="0" eaLnBrk="1" fontAlgn="auto" latinLnBrk="0" hangingPunct="1">
                    <a:lnSpc>
                      <a:spcPct val="100000"/>
                    </a:lnSpc>
                    <a:spcBef>
                      <a:spcPct val="25000"/>
                    </a:spcBef>
                    <a:spcAft>
                      <a:spcPts val="0"/>
                    </a:spcAft>
                    <a:buClr>
                      <a:srgbClr val="000000"/>
                    </a:buClr>
                    <a:buSzTx/>
                    <a:buFont typeface="Wingdings" panose="05000000000000000000" pitchFamily="2" charset="2"/>
                    <a:buNone/>
                    <a:tabLst/>
                    <a:defRPr/>
                  </a:pPr>
                  <a:endParaRPr kumimoji="0" lang="en-US" altLang="en-US" sz="1400" b="1" i="0" u="none" strike="noStrike" kern="1200" cap="none" spc="0" normalizeH="0" baseline="0" noProof="0" dirty="0">
                    <a:ln>
                      <a:noFill/>
                    </a:ln>
                    <a:solidFill>
                      <a:srgbClr val="FFFFFF"/>
                    </a:solidFill>
                    <a:effectLst/>
                    <a:uLnTx/>
                    <a:uFillTx/>
                    <a:latin typeface="Calibri"/>
                    <a:ea typeface="+mn-ea"/>
                    <a:cs typeface="+mn-cs"/>
                  </a:endParaRPr>
                </a:p>
              </p:txBody>
            </p:sp>
            <p:sp>
              <p:nvSpPr>
                <p:cNvPr id="178" name="Rectangle 24">
                  <a:extLst>
                    <a:ext uri="{FF2B5EF4-FFF2-40B4-BE49-F238E27FC236}">
                      <a16:creationId xmlns:a16="http://schemas.microsoft.com/office/drawing/2014/main" id="{CF4386A0-5377-40C5-8282-B9D67B5CA331}"/>
                    </a:ext>
                  </a:extLst>
                </p:cNvPr>
                <p:cNvSpPr>
                  <a:spLocks noChangeArrowheads="1"/>
                </p:cNvSpPr>
                <p:nvPr/>
              </p:nvSpPr>
              <p:spPr bwMode="gray">
                <a:xfrm>
                  <a:off x="1032805" y="5530014"/>
                  <a:ext cx="1361813" cy="473044"/>
                </a:xfrm>
                <a:prstGeom prst="rect">
                  <a:avLst/>
                </a:prstGeom>
                <a:solidFill>
                  <a:schemeClr val="bg1">
                    <a:lumMod val="50000"/>
                  </a:schemeClr>
                </a:solidFill>
                <a:ln w="9525">
                  <a:solidFill>
                    <a:srgbClr val="FFFFFF"/>
                  </a:solidFill>
                  <a:miter lim="800000"/>
                  <a:headEnd/>
                  <a:tailEnd/>
                </a:ln>
                <a:effectLst/>
              </p:spPr>
              <p:txBody>
                <a:bodyPr lIns="72000" tIns="63500" rIns="31750" bIns="63500" anchor="ctr"/>
                <a:lstStyle>
                  <a:lvl1pPr marL="180975" indent="-180975"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marL="180975" marR="0" lvl="0" indent="-180975" algn="ctr" defTabSz="914400" rtl="0" eaLnBrk="1" fontAlgn="auto" latinLnBrk="0" hangingPunct="1">
                    <a:lnSpc>
                      <a:spcPct val="100000"/>
                    </a:lnSpc>
                    <a:spcBef>
                      <a:spcPct val="25000"/>
                    </a:spcBef>
                    <a:spcAft>
                      <a:spcPts val="0"/>
                    </a:spcAft>
                    <a:buClr>
                      <a:srgbClr val="000000"/>
                    </a:buClr>
                    <a:buSzTx/>
                    <a:buFont typeface="Wingdings" panose="05000000000000000000" pitchFamily="2" charset="2"/>
                    <a:buNone/>
                    <a:tabLst/>
                    <a:defRPr/>
                  </a:pPr>
                  <a:r>
                    <a:rPr kumimoji="0" lang="en-US" altLang="en-US" b="1" i="0" u="none" strike="noStrike" kern="1200" cap="none" spc="0" normalizeH="0" baseline="0" noProof="0" dirty="0">
                      <a:ln>
                        <a:noFill/>
                      </a:ln>
                      <a:solidFill>
                        <a:srgbClr val="FFFFFF"/>
                      </a:solidFill>
                      <a:effectLst/>
                      <a:uLnTx/>
                      <a:uFillTx/>
                      <a:latin typeface="Calibri"/>
                      <a:ea typeface="+mn-ea"/>
                      <a:cs typeface="+mn-cs"/>
                    </a:rPr>
                    <a:t>Working Groups (WG)</a:t>
                  </a:r>
                </a:p>
              </p:txBody>
            </p:sp>
          </p:grpSp>
          <p:sp>
            <p:nvSpPr>
              <p:cNvPr id="90" name="Oval 89">
                <a:extLst>
                  <a:ext uri="{FF2B5EF4-FFF2-40B4-BE49-F238E27FC236}">
                    <a16:creationId xmlns:a16="http://schemas.microsoft.com/office/drawing/2014/main" id="{19A03617-773A-4AA2-B2D8-EAB6E007DACC}"/>
                  </a:ext>
                </a:extLst>
              </p:cNvPr>
              <p:cNvSpPr/>
              <p:nvPr/>
            </p:nvSpPr>
            <p:spPr>
              <a:xfrm>
                <a:off x="828587" y="5100330"/>
                <a:ext cx="182880" cy="182880"/>
              </a:xfrm>
              <a:prstGeom prst="ellipse">
                <a:avLst/>
              </a:prstGeom>
              <a:solidFill>
                <a:srgbClr val="C00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lnSpc>
                    <a:spcPct val="80000"/>
                  </a:lnSpc>
                </a:pPr>
                <a:r>
                  <a:rPr lang="en-US" sz="1200" b="1" i="1" dirty="0">
                    <a:solidFill>
                      <a:schemeClr val="bg1"/>
                    </a:solidFill>
                    <a:latin typeface="Calibri"/>
                  </a:rPr>
                  <a:t>III</a:t>
                </a:r>
              </a:p>
            </p:txBody>
          </p:sp>
          <p:grpSp>
            <p:nvGrpSpPr>
              <p:cNvPr id="92" name="Group 91">
                <a:extLst>
                  <a:ext uri="{FF2B5EF4-FFF2-40B4-BE49-F238E27FC236}">
                    <a16:creationId xmlns:a16="http://schemas.microsoft.com/office/drawing/2014/main" id="{5A21A08D-2E46-4611-99C4-7A57AC964FD6}"/>
                  </a:ext>
                </a:extLst>
              </p:cNvPr>
              <p:cNvGrpSpPr/>
              <p:nvPr/>
            </p:nvGrpSpPr>
            <p:grpSpPr>
              <a:xfrm>
                <a:off x="2579456" y="2614028"/>
                <a:ext cx="3237937" cy="3730512"/>
                <a:chOff x="2642745" y="2542199"/>
                <a:chExt cx="3306928" cy="3730512"/>
              </a:xfrm>
            </p:grpSpPr>
            <p:sp>
              <p:nvSpPr>
                <p:cNvPr id="149" name="Rectangle 148">
                  <a:extLst>
                    <a:ext uri="{FF2B5EF4-FFF2-40B4-BE49-F238E27FC236}">
                      <a16:creationId xmlns:a16="http://schemas.microsoft.com/office/drawing/2014/main" id="{7524CD96-4527-4A3A-A3A0-A2F813921307}"/>
                    </a:ext>
                  </a:extLst>
                </p:cNvPr>
                <p:cNvSpPr/>
                <p:nvPr/>
              </p:nvSpPr>
              <p:spPr>
                <a:xfrm>
                  <a:off x="2642746" y="2776685"/>
                  <a:ext cx="3306927" cy="1071090"/>
                </a:xfrm>
                <a:prstGeom prst="rect">
                  <a:avLst/>
                </a:prstGeom>
                <a:solidFill>
                  <a:schemeClr val="accent1">
                    <a:lumMod val="20000"/>
                    <a:lumOff val="80000"/>
                  </a:schemeClr>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0" name="Rectangle 149">
                  <a:extLst>
                    <a:ext uri="{FF2B5EF4-FFF2-40B4-BE49-F238E27FC236}">
                      <a16:creationId xmlns:a16="http://schemas.microsoft.com/office/drawing/2014/main" id="{977EC6C3-E805-4C83-8F09-13AD4649B2EA}"/>
                    </a:ext>
                  </a:extLst>
                </p:cNvPr>
                <p:cNvSpPr/>
                <p:nvPr/>
              </p:nvSpPr>
              <p:spPr>
                <a:xfrm>
                  <a:off x="2642745" y="4404202"/>
                  <a:ext cx="3306927" cy="1868509"/>
                </a:xfrm>
                <a:prstGeom prst="rect">
                  <a:avLst/>
                </a:prstGeom>
                <a:solidFill>
                  <a:schemeClr val="bg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1" name="Rectangle 150">
                  <a:extLst>
                    <a:ext uri="{FF2B5EF4-FFF2-40B4-BE49-F238E27FC236}">
                      <a16:creationId xmlns:a16="http://schemas.microsoft.com/office/drawing/2014/main" id="{84885F4E-F576-4797-B4F2-86299E34527B}"/>
                    </a:ext>
                  </a:extLst>
                </p:cNvPr>
                <p:cNvSpPr/>
                <p:nvPr/>
              </p:nvSpPr>
              <p:spPr>
                <a:xfrm>
                  <a:off x="4322672" y="5380002"/>
                  <a:ext cx="1581460" cy="306919"/>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1" i="1" u="none" strike="noStrike" kern="1200" cap="none" spc="0" normalizeH="0" baseline="0" noProof="0" dirty="0">
                      <a:ln>
                        <a:noFill/>
                      </a:ln>
                      <a:solidFill>
                        <a:srgbClr val="243646">
                          <a:lumMod val="50000"/>
                        </a:srgbClr>
                      </a:solidFill>
                      <a:effectLst/>
                      <a:uLnTx/>
                      <a:uFillTx/>
                      <a:latin typeface="Calibri"/>
                      <a:ea typeface="+mn-ea"/>
                      <a:cs typeface="+mn-cs"/>
                    </a:rPr>
                    <a:t>CS Technology</a:t>
                  </a:r>
                  <a:endParaRPr kumimoji="0" lang="en-US" sz="1100" b="1" i="1" u="none" strike="noStrike" kern="1200" cap="none" spc="0" normalizeH="0" baseline="0" noProof="0" dirty="0">
                    <a:ln>
                      <a:noFill/>
                    </a:ln>
                    <a:solidFill>
                      <a:srgbClr val="243646">
                        <a:lumMod val="50000"/>
                      </a:srgbClr>
                    </a:solidFill>
                    <a:effectLst/>
                    <a:uLnTx/>
                    <a:uFillTx/>
                    <a:latin typeface="Calibri"/>
                    <a:ea typeface="+mn-ea"/>
                    <a:cs typeface="+mn-cs"/>
                  </a:endParaRPr>
                </a:p>
              </p:txBody>
            </p:sp>
            <p:sp>
              <p:nvSpPr>
                <p:cNvPr id="152" name="Rectangle 151">
                  <a:extLst>
                    <a:ext uri="{FF2B5EF4-FFF2-40B4-BE49-F238E27FC236}">
                      <a16:creationId xmlns:a16="http://schemas.microsoft.com/office/drawing/2014/main" id="{68772D5E-ABDD-4470-95F3-DA34721174CD}"/>
                    </a:ext>
                  </a:extLst>
                </p:cNvPr>
                <p:cNvSpPr/>
                <p:nvPr/>
              </p:nvSpPr>
              <p:spPr>
                <a:xfrm>
                  <a:off x="4322672" y="5686921"/>
                  <a:ext cx="1581460" cy="480321"/>
                </a:xfrm>
                <a:prstGeom prst="rect">
                  <a:avLst/>
                </a:prstGeom>
                <a:pattFill prst="ltUpDiag">
                  <a:fgClr>
                    <a:schemeClr val="accent3">
                      <a:lumMod val="20000"/>
                      <a:lumOff val="80000"/>
                    </a:schemeClr>
                  </a:fgClr>
                  <a:bgClr>
                    <a:schemeClr val="bg1"/>
                  </a:bgClr>
                </a:pattFill>
                <a:ln w="3175">
                  <a:solidFill>
                    <a:schemeClr val="accent3">
                      <a:lumMod val="60000"/>
                      <a:lumOff val="4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rgbClr val="243646">
                          <a:lumMod val="50000"/>
                        </a:srgbClr>
                      </a:solidFill>
                      <a:effectLst/>
                      <a:uLnTx/>
                      <a:uFillTx/>
                      <a:latin typeface="Calibri"/>
                      <a:ea typeface="+mn-ea"/>
                      <a:cs typeface="+mn-cs"/>
                    </a:rPr>
                    <a:t>Manage and govern </a:t>
                  </a:r>
                  <a:r>
                    <a:rPr lang="en-US" sz="900" i="1" dirty="0">
                      <a:solidFill>
                        <a:srgbClr val="243646">
                          <a:lumMod val="50000"/>
                        </a:srgbClr>
                      </a:solidFill>
                      <a:latin typeface="Calibri"/>
                    </a:rPr>
                    <a:t>Client’s CS</a:t>
                  </a:r>
                  <a:r>
                    <a:rPr kumimoji="0" lang="en-US" sz="900" i="1" u="none" strike="noStrike" kern="1200" cap="none" spc="0" normalizeH="0" baseline="0" noProof="0" dirty="0">
                      <a:ln>
                        <a:noFill/>
                      </a:ln>
                      <a:solidFill>
                        <a:srgbClr val="243646">
                          <a:lumMod val="50000"/>
                        </a:srgbClr>
                      </a:solidFill>
                      <a:effectLst/>
                      <a:uLnTx/>
                      <a:uFillTx/>
                      <a:latin typeface="Calibri"/>
                      <a:ea typeface="+mn-ea"/>
                      <a:cs typeface="+mn-cs"/>
                    </a:rPr>
                    <a:t> technical architecture and system acquisition requirements</a:t>
                  </a:r>
                </a:p>
              </p:txBody>
            </p:sp>
            <p:grpSp>
              <p:nvGrpSpPr>
                <p:cNvPr id="153" name="Group 152">
                  <a:extLst>
                    <a:ext uri="{FF2B5EF4-FFF2-40B4-BE49-F238E27FC236}">
                      <a16:creationId xmlns:a16="http://schemas.microsoft.com/office/drawing/2014/main" id="{36E4A57F-74BC-47AF-BB16-4344DCD7EA67}"/>
                    </a:ext>
                  </a:extLst>
                </p:cNvPr>
                <p:cNvGrpSpPr/>
                <p:nvPr/>
              </p:nvGrpSpPr>
              <p:grpSpPr>
                <a:xfrm>
                  <a:off x="4341585" y="5453555"/>
                  <a:ext cx="177651" cy="193494"/>
                  <a:chOff x="4399778" y="5414165"/>
                  <a:chExt cx="143531" cy="238593"/>
                </a:xfrm>
              </p:grpSpPr>
              <p:sp>
                <p:nvSpPr>
                  <p:cNvPr id="174" name="Oval 173">
                    <a:extLst>
                      <a:ext uri="{FF2B5EF4-FFF2-40B4-BE49-F238E27FC236}">
                        <a16:creationId xmlns:a16="http://schemas.microsoft.com/office/drawing/2014/main" id="{04EDA670-2DBE-41EB-BD46-45A683F73575}"/>
                      </a:ext>
                    </a:extLst>
                  </p:cNvPr>
                  <p:cNvSpPr/>
                  <p:nvPr/>
                </p:nvSpPr>
                <p:spPr>
                  <a:xfrm>
                    <a:off x="4399778" y="5414165"/>
                    <a:ext cx="143531" cy="238593"/>
                  </a:xfrm>
                  <a:prstGeom prst="ellipse">
                    <a:avLst/>
                  </a:prstGeom>
                  <a:solidFill>
                    <a:schemeClr val="bg1"/>
                  </a:solidFill>
                  <a:ln>
                    <a:solidFill>
                      <a:schemeClr val="bg1">
                        <a:lumMod val="50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75" name="Picture 4" descr="https://static.thenounproject.com/png/1870067-200.png">
                    <a:extLst>
                      <a:ext uri="{FF2B5EF4-FFF2-40B4-BE49-F238E27FC236}">
                        <a16:creationId xmlns:a16="http://schemas.microsoft.com/office/drawing/2014/main" id="{6E193B4E-1D03-4671-8FDA-5191E1793433}"/>
                      </a:ext>
                    </a:extLst>
                  </p:cNvPr>
                  <p:cNvPicPr>
                    <a:picLocks noChangeAspect="1" noChangeArrowheads="1"/>
                  </p:cNvPicPr>
                  <p:nvPr/>
                </p:nvPicPr>
                <p:blipFill rotWithShape="1">
                  <a:blip r:embed="rId10" cstate="email">
                    <a:duotone>
                      <a:prstClr val="black"/>
                      <a:schemeClr val="accent3">
                        <a:tint val="45000"/>
                        <a:satMod val="400000"/>
                      </a:schemeClr>
                    </a:duotone>
                    <a:extLst>
                      <a:ext uri="{28A0092B-C50C-407E-A947-70E740481C1C}">
                        <a14:useLocalDpi xmlns:a14="http://schemas.microsoft.com/office/drawing/2010/main"/>
                      </a:ext>
                    </a:extLst>
                  </a:blip>
                  <a:srcRect/>
                  <a:stretch/>
                </p:blipFill>
                <p:spPr bwMode="auto">
                  <a:xfrm>
                    <a:off x="4428003" y="5445907"/>
                    <a:ext cx="87081" cy="175109"/>
                  </a:xfrm>
                  <a:prstGeom prst="rect">
                    <a:avLst/>
                  </a:prstGeom>
                  <a:noFill/>
                  <a:extLst>
                    <a:ext uri="{909E8E84-426E-40DD-AFC4-6F175D3DCCD1}">
                      <a14:hiddenFill xmlns:a14="http://schemas.microsoft.com/office/drawing/2010/main">
                        <a:solidFill>
                          <a:srgbClr val="FFFFFF"/>
                        </a:solidFill>
                      </a14:hiddenFill>
                    </a:ext>
                  </a:extLst>
                </p:spPr>
              </p:pic>
            </p:grpSp>
            <p:sp>
              <p:nvSpPr>
                <p:cNvPr id="154" name="Rectangle 153">
                  <a:extLst>
                    <a:ext uri="{FF2B5EF4-FFF2-40B4-BE49-F238E27FC236}">
                      <a16:creationId xmlns:a16="http://schemas.microsoft.com/office/drawing/2014/main" id="{32CFEE49-1CC5-4563-88B2-9C7159C0F931}"/>
                    </a:ext>
                  </a:extLst>
                </p:cNvPr>
                <p:cNvSpPr/>
                <p:nvPr/>
              </p:nvSpPr>
              <p:spPr>
                <a:xfrm>
                  <a:off x="2688285" y="5379959"/>
                  <a:ext cx="1581460" cy="30606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1" i="1" u="none" strike="noStrike" kern="1200" cap="none" spc="0" normalizeH="0" baseline="0" noProof="0" dirty="0">
                      <a:ln>
                        <a:noFill/>
                      </a:ln>
                      <a:solidFill>
                        <a:srgbClr val="243646">
                          <a:lumMod val="50000"/>
                        </a:srgbClr>
                      </a:solidFill>
                      <a:effectLst/>
                      <a:uLnTx/>
                      <a:uFillTx/>
                      <a:latin typeface="Calibri"/>
                      <a:ea typeface="+mn-ea"/>
                      <a:cs typeface="+mn-cs"/>
                    </a:rPr>
                    <a:t>CS Operations</a:t>
                  </a:r>
                  <a:endParaRPr kumimoji="0" lang="en-US" sz="1100" b="1" i="1" u="none" strike="noStrike" kern="1200" cap="none" spc="0" normalizeH="0" baseline="0" noProof="0" dirty="0">
                    <a:ln>
                      <a:noFill/>
                    </a:ln>
                    <a:solidFill>
                      <a:srgbClr val="243646">
                        <a:lumMod val="50000"/>
                      </a:srgbClr>
                    </a:solidFill>
                    <a:effectLst/>
                    <a:uLnTx/>
                    <a:uFillTx/>
                    <a:latin typeface="Calibri"/>
                    <a:ea typeface="+mn-ea"/>
                    <a:cs typeface="+mn-cs"/>
                  </a:endParaRPr>
                </a:p>
              </p:txBody>
            </p:sp>
            <p:sp>
              <p:nvSpPr>
                <p:cNvPr id="155" name="Rectangle 154">
                  <a:extLst>
                    <a:ext uri="{FF2B5EF4-FFF2-40B4-BE49-F238E27FC236}">
                      <a16:creationId xmlns:a16="http://schemas.microsoft.com/office/drawing/2014/main" id="{67DB41BB-8261-45E3-97AE-872D4784CEA2}"/>
                    </a:ext>
                  </a:extLst>
                </p:cNvPr>
                <p:cNvSpPr/>
                <p:nvPr/>
              </p:nvSpPr>
              <p:spPr>
                <a:xfrm>
                  <a:off x="2688285" y="5685979"/>
                  <a:ext cx="1581460" cy="480321"/>
                </a:xfrm>
                <a:prstGeom prst="rect">
                  <a:avLst/>
                </a:prstGeom>
                <a:pattFill prst="ltUpDiag">
                  <a:fgClr>
                    <a:schemeClr val="accent3">
                      <a:lumMod val="20000"/>
                      <a:lumOff val="80000"/>
                    </a:schemeClr>
                  </a:fgClr>
                  <a:bgClr>
                    <a:schemeClr val="bg1"/>
                  </a:bgClr>
                </a:pattFill>
                <a:ln w="3175">
                  <a:solidFill>
                    <a:schemeClr val="accent3">
                      <a:lumMod val="60000"/>
                      <a:lumOff val="4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rgbClr val="243646">
                          <a:lumMod val="50000"/>
                        </a:srgbClr>
                      </a:solidFill>
                      <a:effectLst/>
                      <a:uLnTx/>
                      <a:uFillTx/>
                      <a:latin typeface="Calibri"/>
                      <a:ea typeface="+mn-ea"/>
                      <a:cs typeface="+mn-cs"/>
                    </a:rPr>
                    <a:t>Manage and govern Client’s CS operations to ensure efficiency and effectiveness</a:t>
                  </a:r>
                </a:p>
              </p:txBody>
            </p:sp>
            <p:grpSp>
              <p:nvGrpSpPr>
                <p:cNvPr id="156" name="Group 155">
                  <a:extLst>
                    <a:ext uri="{FF2B5EF4-FFF2-40B4-BE49-F238E27FC236}">
                      <a16:creationId xmlns:a16="http://schemas.microsoft.com/office/drawing/2014/main" id="{36B9E069-F3C2-4460-AC0F-95EF8530BB39}"/>
                    </a:ext>
                  </a:extLst>
                </p:cNvPr>
                <p:cNvGrpSpPr/>
                <p:nvPr/>
              </p:nvGrpSpPr>
              <p:grpSpPr>
                <a:xfrm>
                  <a:off x="2706352" y="5453554"/>
                  <a:ext cx="177651" cy="193494"/>
                  <a:chOff x="2764545" y="5414164"/>
                  <a:chExt cx="143531" cy="238593"/>
                </a:xfrm>
              </p:grpSpPr>
              <p:sp>
                <p:nvSpPr>
                  <p:cNvPr id="172" name="Oval 171">
                    <a:extLst>
                      <a:ext uri="{FF2B5EF4-FFF2-40B4-BE49-F238E27FC236}">
                        <a16:creationId xmlns:a16="http://schemas.microsoft.com/office/drawing/2014/main" id="{0AEB47B0-4AC1-4914-855F-58C0850F6072}"/>
                      </a:ext>
                    </a:extLst>
                  </p:cNvPr>
                  <p:cNvSpPr/>
                  <p:nvPr/>
                </p:nvSpPr>
                <p:spPr>
                  <a:xfrm>
                    <a:off x="2764545" y="5414164"/>
                    <a:ext cx="143531" cy="238593"/>
                  </a:xfrm>
                  <a:prstGeom prst="ellipse">
                    <a:avLst/>
                  </a:prstGeom>
                  <a:solidFill>
                    <a:schemeClr val="bg1"/>
                  </a:solidFill>
                  <a:ln>
                    <a:solidFill>
                      <a:schemeClr val="bg1">
                        <a:lumMod val="50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73" name="Picture 6" descr="https://static.thenounproject.com/png/1783402-200.png">
                    <a:extLst>
                      <a:ext uri="{FF2B5EF4-FFF2-40B4-BE49-F238E27FC236}">
                        <a16:creationId xmlns:a16="http://schemas.microsoft.com/office/drawing/2014/main" id="{18974EED-636C-480F-A649-2599CFC54132}"/>
                      </a:ext>
                    </a:extLst>
                  </p:cNvPr>
                  <p:cNvPicPr>
                    <a:picLocks noChangeAspect="1" noChangeArrowheads="1"/>
                  </p:cNvPicPr>
                  <p:nvPr/>
                </p:nvPicPr>
                <p:blipFill rotWithShape="1">
                  <a:blip r:embed="rId11" cstate="email">
                    <a:duotone>
                      <a:prstClr val="black"/>
                      <a:schemeClr val="accent3">
                        <a:tint val="45000"/>
                        <a:satMod val="400000"/>
                      </a:schemeClr>
                    </a:duotone>
                    <a:extLst>
                      <a:ext uri="{28A0092B-C50C-407E-A947-70E740481C1C}">
                        <a14:useLocalDpi xmlns:a14="http://schemas.microsoft.com/office/drawing/2010/main"/>
                      </a:ext>
                    </a:extLst>
                  </a:blip>
                  <a:srcRect/>
                  <a:stretch/>
                </p:blipFill>
                <p:spPr bwMode="auto">
                  <a:xfrm>
                    <a:off x="2783532" y="5445907"/>
                    <a:ext cx="105556" cy="175110"/>
                  </a:xfrm>
                  <a:prstGeom prst="rect">
                    <a:avLst/>
                  </a:prstGeom>
                  <a:noFill/>
                  <a:extLst>
                    <a:ext uri="{909E8E84-426E-40DD-AFC4-6F175D3DCCD1}">
                      <a14:hiddenFill xmlns:a14="http://schemas.microsoft.com/office/drawing/2010/main">
                        <a:solidFill>
                          <a:srgbClr val="FFFFFF"/>
                        </a:solidFill>
                      </a14:hiddenFill>
                    </a:ext>
                  </a:extLst>
                </p:spPr>
              </p:pic>
            </p:grpSp>
            <p:sp>
              <p:nvSpPr>
                <p:cNvPr id="157" name="Rectangle 156">
                  <a:extLst>
                    <a:ext uri="{FF2B5EF4-FFF2-40B4-BE49-F238E27FC236}">
                      <a16:creationId xmlns:a16="http://schemas.microsoft.com/office/drawing/2014/main" id="{9E5D1C75-647A-4396-8034-18FAC33C7817}"/>
                    </a:ext>
                  </a:extLst>
                </p:cNvPr>
                <p:cNvSpPr/>
                <p:nvPr/>
              </p:nvSpPr>
              <p:spPr>
                <a:xfrm>
                  <a:off x="4322672" y="4509713"/>
                  <a:ext cx="1581460" cy="30691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1" i="1" u="none" strike="noStrike" kern="1200" cap="none" spc="0" normalizeH="0" baseline="0" noProof="0" dirty="0">
                      <a:ln>
                        <a:noFill/>
                      </a:ln>
                      <a:solidFill>
                        <a:srgbClr val="243646">
                          <a:lumMod val="50000"/>
                        </a:srgbClr>
                      </a:solidFill>
                      <a:effectLst/>
                      <a:uLnTx/>
                      <a:uFillTx/>
                      <a:latin typeface="Calibri"/>
                      <a:ea typeface="+mn-ea"/>
                      <a:cs typeface="+mn-cs"/>
                    </a:rPr>
                    <a:t>CS Risk Management</a:t>
                  </a:r>
                  <a:endParaRPr kumimoji="0" lang="en-US" sz="1100" b="1" i="1" u="none" strike="noStrike" kern="1200" cap="none" spc="0" normalizeH="0" baseline="0" noProof="0" dirty="0">
                    <a:ln>
                      <a:noFill/>
                    </a:ln>
                    <a:solidFill>
                      <a:srgbClr val="243646">
                        <a:lumMod val="50000"/>
                      </a:srgbClr>
                    </a:solidFill>
                    <a:effectLst/>
                    <a:uLnTx/>
                    <a:uFillTx/>
                    <a:latin typeface="Calibri"/>
                    <a:ea typeface="+mn-ea"/>
                    <a:cs typeface="+mn-cs"/>
                  </a:endParaRPr>
                </a:p>
              </p:txBody>
            </p:sp>
            <p:sp>
              <p:nvSpPr>
                <p:cNvPr id="158" name="Rectangle 157">
                  <a:extLst>
                    <a:ext uri="{FF2B5EF4-FFF2-40B4-BE49-F238E27FC236}">
                      <a16:creationId xmlns:a16="http://schemas.microsoft.com/office/drawing/2014/main" id="{4322E9C4-B145-451A-8041-C92735A8483F}"/>
                    </a:ext>
                  </a:extLst>
                </p:cNvPr>
                <p:cNvSpPr/>
                <p:nvPr/>
              </p:nvSpPr>
              <p:spPr>
                <a:xfrm>
                  <a:off x="4322672" y="4816630"/>
                  <a:ext cx="1581460" cy="480321"/>
                </a:xfrm>
                <a:prstGeom prst="rect">
                  <a:avLst/>
                </a:prstGeom>
                <a:pattFill prst="ltUpDiag">
                  <a:fgClr>
                    <a:schemeClr val="accent3">
                      <a:lumMod val="20000"/>
                      <a:lumOff val="80000"/>
                    </a:schemeClr>
                  </a:fgClr>
                  <a:bgClr>
                    <a:schemeClr val="bg1"/>
                  </a:bgClr>
                </a:pattFill>
                <a:ln w="3175">
                  <a:solidFill>
                    <a:schemeClr val="accent3">
                      <a:lumMod val="60000"/>
                      <a:lumOff val="4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rgbClr val="243646">
                          <a:lumMod val="50000"/>
                        </a:srgbClr>
                      </a:solidFill>
                      <a:effectLst/>
                      <a:uLnTx/>
                      <a:uFillTx/>
                      <a:latin typeface="Calibri"/>
                      <a:ea typeface="+mn-ea"/>
                      <a:cs typeface="+mn-cs"/>
                    </a:rPr>
                    <a:t>Manage and govern Client CS risk management, particularly third-party CS risks</a:t>
                  </a:r>
                </a:p>
              </p:txBody>
            </p:sp>
            <p:grpSp>
              <p:nvGrpSpPr>
                <p:cNvPr id="159" name="Group 158">
                  <a:extLst>
                    <a:ext uri="{FF2B5EF4-FFF2-40B4-BE49-F238E27FC236}">
                      <a16:creationId xmlns:a16="http://schemas.microsoft.com/office/drawing/2014/main" id="{6E170CAD-F4B0-44EA-8C66-6A1FB817DD3A}"/>
                    </a:ext>
                  </a:extLst>
                </p:cNvPr>
                <p:cNvGrpSpPr/>
                <p:nvPr/>
              </p:nvGrpSpPr>
              <p:grpSpPr>
                <a:xfrm>
                  <a:off x="4343179" y="4583264"/>
                  <a:ext cx="177651" cy="193494"/>
                  <a:chOff x="4401372" y="4543874"/>
                  <a:chExt cx="143531" cy="238593"/>
                </a:xfrm>
              </p:grpSpPr>
              <p:sp>
                <p:nvSpPr>
                  <p:cNvPr id="170" name="Oval 169">
                    <a:extLst>
                      <a:ext uri="{FF2B5EF4-FFF2-40B4-BE49-F238E27FC236}">
                        <a16:creationId xmlns:a16="http://schemas.microsoft.com/office/drawing/2014/main" id="{9255F92C-CB65-4690-A8C0-745724CBE839}"/>
                      </a:ext>
                    </a:extLst>
                  </p:cNvPr>
                  <p:cNvSpPr/>
                  <p:nvPr/>
                </p:nvSpPr>
                <p:spPr>
                  <a:xfrm>
                    <a:off x="4401372" y="4543874"/>
                    <a:ext cx="143531" cy="238593"/>
                  </a:xfrm>
                  <a:prstGeom prst="ellipse">
                    <a:avLst/>
                  </a:prstGeom>
                  <a:solidFill>
                    <a:schemeClr val="bg1"/>
                  </a:solidFill>
                  <a:ln>
                    <a:solidFill>
                      <a:schemeClr val="bg1">
                        <a:lumMod val="50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71" name="Picture 8" descr="https://static.thenounproject.com/png/944880-200.png">
                    <a:extLst>
                      <a:ext uri="{FF2B5EF4-FFF2-40B4-BE49-F238E27FC236}">
                        <a16:creationId xmlns:a16="http://schemas.microsoft.com/office/drawing/2014/main" id="{2DB0670C-3CFF-4E76-90EB-F460F7F0BC3F}"/>
                      </a:ext>
                    </a:extLst>
                  </p:cNvPr>
                  <p:cNvPicPr>
                    <a:picLocks noChangeAspect="1" noChangeArrowheads="1"/>
                  </p:cNvPicPr>
                  <p:nvPr/>
                </p:nvPicPr>
                <p:blipFill rotWithShape="1">
                  <a:blip r:embed="rId12" cstate="email">
                    <a:duotone>
                      <a:prstClr val="black"/>
                      <a:schemeClr val="accent3">
                        <a:tint val="45000"/>
                        <a:satMod val="400000"/>
                      </a:schemeClr>
                    </a:duotone>
                    <a:extLst>
                      <a:ext uri="{28A0092B-C50C-407E-A947-70E740481C1C}">
                        <a14:useLocalDpi xmlns:a14="http://schemas.microsoft.com/office/drawing/2010/main"/>
                      </a:ext>
                    </a:extLst>
                  </a:blip>
                  <a:srcRect/>
                  <a:stretch/>
                </p:blipFill>
                <p:spPr bwMode="auto">
                  <a:xfrm>
                    <a:off x="4422109" y="4576997"/>
                    <a:ext cx="102056" cy="144718"/>
                  </a:xfrm>
                  <a:prstGeom prst="rect">
                    <a:avLst/>
                  </a:prstGeom>
                  <a:noFill/>
                  <a:extLst>
                    <a:ext uri="{909E8E84-426E-40DD-AFC4-6F175D3DCCD1}">
                      <a14:hiddenFill xmlns:a14="http://schemas.microsoft.com/office/drawing/2010/main">
                        <a:solidFill>
                          <a:srgbClr val="FFFFFF"/>
                        </a:solidFill>
                      </a14:hiddenFill>
                    </a:ext>
                  </a:extLst>
                </p:spPr>
              </p:pic>
            </p:grpSp>
            <p:sp>
              <p:nvSpPr>
                <p:cNvPr id="160" name="Rectangle 159">
                  <a:extLst>
                    <a:ext uri="{FF2B5EF4-FFF2-40B4-BE49-F238E27FC236}">
                      <a16:creationId xmlns:a16="http://schemas.microsoft.com/office/drawing/2014/main" id="{18ED2790-E47D-4085-A059-321DB50BEB29}"/>
                    </a:ext>
                  </a:extLst>
                </p:cNvPr>
                <p:cNvSpPr/>
                <p:nvPr/>
              </p:nvSpPr>
              <p:spPr>
                <a:xfrm>
                  <a:off x="2688286" y="4509671"/>
                  <a:ext cx="1581460" cy="30606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1" i="1" u="none" strike="noStrike" kern="1200" cap="none" spc="0" normalizeH="0" baseline="0" noProof="0" dirty="0">
                      <a:ln>
                        <a:noFill/>
                      </a:ln>
                      <a:solidFill>
                        <a:srgbClr val="243646">
                          <a:lumMod val="50000"/>
                        </a:srgbClr>
                      </a:solidFill>
                      <a:effectLst/>
                      <a:uLnTx/>
                      <a:uFillTx/>
                      <a:latin typeface="Calibri"/>
                      <a:ea typeface="+mn-ea"/>
                      <a:cs typeface="+mn-cs"/>
                    </a:rPr>
                    <a:t>Data Management</a:t>
                  </a:r>
                  <a:endParaRPr kumimoji="0" lang="en-US" sz="1100" b="1" i="1" u="none" strike="noStrike" kern="1200" cap="none" spc="0" normalizeH="0" baseline="0" noProof="0" dirty="0">
                    <a:ln>
                      <a:noFill/>
                    </a:ln>
                    <a:solidFill>
                      <a:srgbClr val="243646">
                        <a:lumMod val="50000"/>
                      </a:srgbClr>
                    </a:solidFill>
                    <a:effectLst/>
                    <a:uLnTx/>
                    <a:uFillTx/>
                    <a:latin typeface="Calibri"/>
                    <a:ea typeface="+mn-ea"/>
                    <a:cs typeface="+mn-cs"/>
                  </a:endParaRPr>
                </a:p>
              </p:txBody>
            </p:sp>
            <p:sp>
              <p:nvSpPr>
                <p:cNvPr id="161" name="Rectangle 160">
                  <a:extLst>
                    <a:ext uri="{FF2B5EF4-FFF2-40B4-BE49-F238E27FC236}">
                      <a16:creationId xmlns:a16="http://schemas.microsoft.com/office/drawing/2014/main" id="{55476880-A36F-48AA-A484-20B3485B7CDE}"/>
                    </a:ext>
                  </a:extLst>
                </p:cNvPr>
                <p:cNvSpPr/>
                <p:nvPr/>
              </p:nvSpPr>
              <p:spPr>
                <a:xfrm>
                  <a:off x="2688286" y="4815689"/>
                  <a:ext cx="1581460" cy="480321"/>
                </a:xfrm>
                <a:prstGeom prst="rect">
                  <a:avLst/>
                </a:prstGeom>
                <a:pattFill prst="ltUpDiag">
                  <a:fgClr>
                    <a:schemeClr val="accent3">
                      <a:lumMod val="20000"/>
                      <a:lumOff val="80000"/>
                    </a:schemeClr>
                  </a:fgClr>
                  <a:bgClr>
                    <a:schemeClr val="bg1"/>
                  </a:bgClr>
                </a:pattFill>
                <a:ln w="3175">
                  <a:solidFill>
                    <a:schemeClr val="accent3">
                      <a:lumMod val="60000"/>
                      <a:lumOff val="40000"/>
                    </a:schemeClr>
                  </a:solidFill>
                </a:ln>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i="1" u="none" strike="noStrike" kern="1200" cap="none" spc="0" normalizeH="0" baseline="0" noProof="0" dirty="0">
                      <a:ln>
                        <a:noFill/>
                      </a:ln>
                      <a:solidFill>
                        <a:srgbClr val="243646">
                          <a:lumMod val="50000"/>
                        </a:srgbClr>
                      </a:solidFill>
                      <a:effectLst/>
                      <a:uLnTx/>
                      <a:uFillTx/>
                      <a:latin typeface="Calibri"/>
                      <a:ea typeface="+mn-ea"/>
                      <a:cs typeface="+mn-cs"/>
                    </a:rPr>
                    <a:t>Manage and govern the overarching Client data security program </a:t>
                  </a:r>
                </a:p>
              </p:txBody>
            </p:sp>
            <p:grpSp>
              <p:nvGrpSpPr>
                <p:cNvPr id="162" name="Group 161">
                  <a:extLst>
                    <a:ext uri="{FF2B5EF4-FFF2-40B4-BE49-F238E27FC236}">
                      <a16:creationId xmlns:a16="http://schemas.microsoft.com/office/drawing/2014/main" id="{2BCD0099-CE25-4C32-82CE-5D6D8EC02C2C}"/>
                    </a:ext>
                  </a:extLst>
                </p:cNvPr>
                <p:cNvGrpSpPr/>
                <p:nvPr/>
              </p:nvGrpSpPr>
              <p:grpSpPr>
                <a:xfrm>
                  <a:off x="2708793" y="4583264"/>
                  <a:ext cx="177651" cy="193494"/>
                  <a:chOff x="2766986" y="4543874"/>
                  <a:chExt cx="143531" cy="238593"/>
                </a:xfrm>
              </p:grpSpPr>
              <p:sp>
                <p:nvSpPr>
                  <p:cNvPr id="168" name="Oval 167">
                    <a:extLst>
                      <a:ext uri="{FF2B5EF4-FFF2-40B4-BE49-F238E27FC236}">
                        <a16:creationId xmlns:a16="http://schemas.microsoft.com/office/drawing/2014/main" id="{75D8F070-51E1-45C2-8D2E-95D42E764F85}"/>
                      </a:ext>
                    </a:extLst>
                  </p:cNvPr>
                  <p:cNvSpPr/>
                  <p:nvPr/>
                </p:nvSpPr>
                <p:spPr>
                  <a:xfrm>
                    <a:off x="2766986" y="4543874"/>
                    <a:ext cx="143531" cy="238593"/>
                  </a:xfrm>
                  <a:prstGeom prst="ellipse">
                    <a:avLst/>
                  </a:prstGeom>
                  <a:solidFill>
                    <a:schemeClr val="bg1"/>
                  </a:solidFill>
                  <a:ln>
                    <a:solidFill>
                      <a:schemeClr val="bg1">
                        <a:lumMod val="50000"/>
                      </a:schemeClr>
                    </a:solid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69" name="Picture 168">
                    <a:extLst>
                      <a:ext uri="{FF2B5EF4-FFF2-40B4-BE49-F238E27FC236}">
                        <a16:creationId xmlns:a16="http://schemas.microsoft.com/office/drawing/2014/main" id="{02117B5A-5466-471C-885C-B908EBCB31DB}"/>
                      </a:ext>
                    </a:extLst>
                  </p:cNvPr>
                  <p:cNvPicPr>
                    <a:picLocks noChangeAspect="1"/>
                  </p:cNvPicPr>
                  <p:nvPr/>
                </p:nvPicPr>
                <p:blipFill rotWithShape="1">
                  <a:blip r:embed="rId13" cstate="email">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2787932" y="4566860"/>
                    <a:ext cx="101637" cy="192620"/>
                  </a:xfrm>
                  <a:prstGeom prst="rect">
                    <a:avLst/>
                  </a:prstGeom>
                </p:spPr>
              </p:pic>
            </p:grpSp>
            <p:grpSp>
              <p:nvGrpSpPr>
                <p:cNvPr id="163" name="Group 162">
                  <a:extLst>
                    <a:ext uri="{FF2B5EF4-FFF2-40B4-BE49-F238E27FC236}">
                      <a16:creationId xmlns:a16="http://schemas.microsoft.com/office/drawing/2014/main" id="{8F3057E9-1FC5-4D45-9309-3A0E1C90972A}"/>
                    </a:ext>
                  </a:extLst>
                </p:cNvPr>
                <p:cNvGrpSpPr/>
                <p:nvPr/>
              </p:nvGrpSpPr>
              <p:grpSpPr>
                <a:xfrm>
                  <a:off x="2755300" y="2919049"/>
                  <a:ext cx="3081819" cy="786361"/>
                  <a:chOff x="3945964" y="3268942"/>
                  <a:chExt cx="5345722" cy="823359"/>
                </a:xfrm>
              </p:grpSpPr>
              <p:sp>
                <p:nvSpPr>
                  <p:cNvPr id="166" name="Rectangle 165">
                    <a:extLst>
                      <a:ext uri="{FF2B5EF4-FFF2-40B4-BE49-F238E27FC236}">
                        <a16:creationId xmlns:a16="http://schemas.microsoft.com/office/drawing/2014/main" id="{77DAD0A8-F101-4EE6-A263-F0547B0682C6}"/>
                      </a:ext>
                    </a:extLst>
                  </p:cNvPr>
                  <p:cNvSpPr/>
                  <p:nvPr/>
                </p:nvSpPr>
                <p:spPr>
                  <a:xfrm>
                    <a:off x="3945965" y="3268942"/>
                    <a:ext cx="5345721" cy="320462"/>
                  </a:xfrm>
                  <a:prstGeom prst="rect">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40" tIns="0" rIns="9144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400" b="1" i="1" u="none" strike="noStrike" kern="1200" cap="none" spc="0" normalizeH="0" baseline="0" noProof="0" dirty="0">
                        <a:ln>
                          <a:noFill/>
                        </a:ln>
                        <a:solidFill>
                          <a:schemeClr val="bg1"/>
                        </a:solidFill>
                        <a:effectLst/>
                        <a:uLnTx/>
                        <a:uFillTx/>
                        <a:latin typeface="Calibri"/>
                        <a:ea typeface="+mn-ea"/>
                        <a:cs typeface="+mn-cs"/>
                      </a:rPr>
                      <a:t>Cybersecurity (CS) Steering Committee</a:t>
                    </a:r>
                    <a:endParaRPr kumimoji="0" lang="en-US" sz="1400" b="1" i="1" u="none" strike="noStrike" kern="1200" cap="none" spc="0" normalizeH="0" baseline="0" noProof="0" dirty="0">
                      <a:ln>
                        <a:noFill/>
                      </a:ln>
                      <a:solidFill>
                        <a:schemeClr val="bg1"/>
                      </a:solidFill>
                      <a:effectLst/>
                      <a:uLnTx/>
                      <a:uFillTx/>
                      <a:latin typeface="Calibri"/>
                      <a:ea typeface="+mn-ea"/>
                      <a:cs typeface="+mn-cs"/>
                    </a:endParaRPr>
                  </a:p>
                </p:txBody>
              </p:sp>
              <p:sp>
                <p:nvSpPr>
                  <p:cNvPr id="167" name="Rectangle 166">
                    <a:extLst>
                      <a:ext uri="{FF2B5EF4-FFF2-40B4-BE49-F238E27FC236}">
                        <a16:creationId xmlns:a16="http://schemas.microsoft.com/office/drawing/2014/main" id="{F063F96B-4CCD-49CB-ACD9-6610E1499DA0}"/>
                      </a:ext>
                    </a:extLst>
                  </p:cNvPr>
                  <p:cNvSpPr/>
                  <p:nvPr/>
                </p:nvSpPr>
                <p:spPr>
                  <a:xfrm>
                    <a:off x="3945964" y="3589381"/>
                    <a:ext cx="5345721" cy="502920"/>
                  </a:xfrm>
                  <a:prstGeom prst="rect">
                    <a:avLst/>
                  </a:prstGeom>
                  <a:pattFill prst="ltUpDiag">
                    <a:fgClr>
                      <a:schemeClr val="accent1">
                        <a:lumMod val="20000"/>
                        <a:lumOff val="80000"/>
                      </a:schemeClr>
                    </a:fgClr>
                    <a:bgClr>
                      <a:schemeClr val="bg1"/>
                    </a:bgClr>
                  </a:pattFill>
                  <a:ln w="3175">
                    <a:solidFill>
                      <a:schemeClr val="accent3">
                        <a:lumMod val="60000"/>
                        <a:lumOff val="40000"/>
                      </a:schemeClr>
                    </a:solidFill>
                  </a:ln>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1" u="none" strike="noStrike" kern="1200" cap="none" spc="0" normalizeH="0" baseline="0" noProof="0" dirty="0">
                        <a:ln>
                          <a:noFill/>
                        </a:ln>
                        <a:solidFill>
                          <a:srgbClr val="243646">
                            <a:lumMod val="50000"/>
                          </a:srgbClr>
                        </a:solidFill>
                        <a:effectLst/>
                        <a:uLnTx/>
                        <a:uFillTx/>
                        <a:latin typeface="Calibri"/>
                        <a:ea typeface="+mn-ea"/>
                        <a:cs typeface="+mn-cs"/>
                      </a:rPr>
                      <a:t>Oversee the cybersecurity status of </a:t>
                    </a:r>
                    <a:r>
                      <a:rPr lang="en-US" sz="1200" i="1" dirty="0">
                        <a:solidFill>
                          <a:srgbClr val="243646">
                            <a:lumMod val="50000"/>
                          </a:srgbClr>
                        </a:solidFill>
                        <a:latin typeface="Calibri"/>
                      </a:rPr>
                      <a:t>client</a:t>
                    </a:r>
                    <a:r>
                      <a:rPr kumimoji="0" lang="en-US" sz="1200" i="1" u="none" strike="noStrike" kern="1200" cap="none" spc="0" normalizeH="0" baseline="0" noProof="0" dirty="0">
                        <a:ln>
                          <a:noFill/>
                        </a:ln>
                        <a:solidFill>
                          <a:srgbClr val="243646">
                            <a:lumMod val="50000"/>
                          </a:srgbClr>
                        </a:solidFill>
                        <a:effectLst/>
                        <a:uLnTx/>
                        <a:uFillTx/>
                        <a:latin typeface="Calibri"/>
                        <a:ea typeface="+mn-ea"/>
                        <a:cs typeface="+mn-cs"/>
                      </a:rPr>
                      <a:t> on a quarterly basis</a:t>
                    </a:r>
                  </a:p>
                </p:txBody>
              </p:sp>
            </p:grpSp>
            <p:sp>
              <p:nvSpPr>
                <p:cNvPr id="164" name="Text Placeholder 7">
                  <a:extLst>
                    <a:ext uri="{FF2B5EF4-FFF2-40B4-BE49-F238E27FC236}">
                      <a16:creationId xmlns:a16="http://schemas.microsoft.com/office/drawing/2014/main" id="{DB8AB311-34C7-4490-8E23-5E430F852704}"/>
                    </a:ext>
                  </a:extLst>
                </p:cNvPr>
                <p:cNvSpPr txBox="1">
                  <a:spLocks/>
                </p:cNvSpPr>
                <p:nvPr/>
              </p:nvSpPr>
              <p:spPr>
                <a:xfrm>
                  <a:off x="3551232" y="2542199"/>
                  <a:ext cx="1489964" cy="176368"/>
                </a:xfrm>
                <a:prstGeom prst="rect">
                  <a:avLst/>
                </a:prstGeom>
              </p:spPr>
              <p:txBody>
                <a:bodyPr vert="horz" wrap="non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Calibri" panose="020F0502020204030204" pitchFamily="34" charset="0"/>
                      <a:ea typeface="+mn-ea"/>
                      <a:cs typeface="Arial" panose="020B0604020202020204" pitchFamily="34" charset="0"/>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Arial" panose="020B0604020202020204" pitchFamily="34" charset="0"/>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Arial" panose="020B0604020202020204" pitchFamily="34"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Arial" panose="020B0604020202020204" pitchFamily="34"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Management Team Level CS Governance</a:t>
                  </a:r>
                </a:p>
              </p:txBody>
            </p:sp>
            <p:sp>
              <p:nvSpPr>
                <p:cNvPr id="165" name="Text Placeholder 7">
                  <a:extLst>
                    <a:ext uri="{FF2B5EF4-FFF2-40B4-BE49-F238E27FC236}">
                      <a16:creationId xmlns:a16="http://schemas.microsoft.com/office/drawing/2014/main" id="{3DCEA56B-38AA-46FD-B6BB-41E32B9C75CF}"/>
                    </a:ext>
                  </a:extLst>
                </p:cNvPr>
                <p:cNvSpPr txBox="1">
                  <a:spLocks/>
                </p:cNvSpPr>
                <p:nvPr/>
              </p:nvSpPr>
              <p:spPr>
                <a:xfrm>
                  <a:off x="3624573" y="4173654"/>
                  <a:ext cx="1343285" cy="176368"/>
                </a:xfrm>
                <a:prstGeom prst="rect">
                  <a:avLst/>
                </a:prstGeom>
              </p:spPr>
              <p:txBody>
                <a:bodyPr vert="horz" wrap="none" lIns="0" tIns="0" rIns="0" bIns="0" rtlCol="0">
                  <a:spAutoFit/>
                </a:bodyPr>
                <a:lstStyle>
                  <a:lvl1pPr marL="0" indent="0" algn="ctr" defTabSz="914400" rtl="0" eaLnBrk="1" latinLnBrk="0" hangingPunct="1">
                    <a:lnSpc>
                      <a:spcPct val="100000"/>
                    </a:lnSpc>
                    <a:spcBef>
                      <a:spcPts val="0"/>
                    </a:spcBef>
                    <a:spcAft>
                      <a:spcPts val="0"/>
                    </a:spcAft>
                    <a:buFont typeface="Wingdings" panose="05000000000000000000" pitchFamily="2" charset="2"/>
                    <a:buNone/>
                    <a:defRPr sz="1400" b="1" kern="1200" cap="none" spc="0" baseline="0">
                      <a:solidFill>
                        <a:schemeClr val="tx1"/>
                      </a:solidFill>
                      <a:latin typeface="Calibri" panose="020F0502020204030204" pitchFamily="34" charset="0"/>
                      <a:ea typeface="+mn-ea"/>
                      <a:cs typeface="Arial" panose="020B0604020202020204" pitchFamily="34" charset="0"/>
                    </a:defRPr>
                  </a:lvl1pPr>
                  <a:lvl2pPr marL="457200" indent="-177800" algn="l" defTabSz="914400" rtl="0" eaLnBrk="1" latinLnBrk="0" hangingPunct="1">
                    <a:lnSpc>
                      <a:spcPct val="100000"/>
                    </a:lnSpc>
                    <a:spcBef>
                      <a:spcPts val="0"/>
                    </a:spcBef>
                    <a:spcAft>
                      <a:spcPts val="0"/>
                    </a:spcAft>
                    <a:buFont typeface="LucidaGrande" charset="0"/>
                    <a:buChar char="-"/>
                    <a:tabLst/>
                    <a:defRPr sz="1600" i="0" kern="1200">
                      <a:solidFill>
                        <a:schemeClr val="tx1"/>
                      </a:solidFill>
                      <a:latin typeface="Arial" panose="020B0604020202020204" pitchFamily="34" charset="0"/>
                      <a:ea typeface="Calibri" charset="0"/>
                      <a:cs typeface="Calibri" charset="0"/>
                    </a:defRPr>
                  </a:lvl2pPr>
                  <a:lvl3pPr marL="548640" indent="-18288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Arial" panose="020B0604020202020204" pitchFamily="34" charset="0"/>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Arial" panose="020B0604020202020204" pitchFamily="34" charset="0"/>
                      <a:ea typeface="Calibri" charset="0"/>
                      <a:cs typeface="Calibri" charset="0"/>
                    </a:defRPr>
                  </a:lvl4pPr>
                  <a:lvl5pPr marL="11113"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Arial" panose="020B0604020202020204" pitchFamily="34" charset="0"/>
                      <a:ea typeface="Georgia" charset="0"/>
                      <a:cs typeface="Georgia" charset="0"/>
                    </a:defRPr>
                  </a:lvl5pPr>
                  <a:lvl6pPr marL="0" indent="0" algn="l" defTabSz="914400" rtl="0" eaLnBrk="1" latinLnBrk="0" hangingPunct="1">
                    <a:lnSpc>
                      <a:spcPct val="100000"/>
                    </a:lnSpc>
                    <a:spcBef>
                      <a:spcPts val="1800"/>
                    </a:spcBef>
                    <a:buFontTx/>
                    <a:buNone/>
                    <a:defRPr sz="11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Working Group Level CS Governance</a:t>
                  </a:r>
                </a:p>
              </p:txBody>
            </p:sp>
          </p:grpSp>
          <p:sp>
            <p:nvSpPr>
              <p:cNvPr id="93" name="Rectangle 92">
                <a:extLst>
                  <a:ext uri="{FF2B5EF4-FFF2-40B4-BE49-F238E27FC236}">
                    <a16:creationId xmlns:a16="http://schemas.microsoft.com/office/drawing/2014/main" id="{5DBBD357-34C7-457B-B0CC-512AEAF1B327}"/>
                  </a:ext>
                </a:extLst>
              </p:cNvPr>
              <p:cNvSpPr/>
              <p:nvPr/>
            </p:nvSpPr>
            <p:spPr bwMode="auto">
              <a:xfrm>
                <a:off x="6142804" y="1909990"/>
                <a:ext cx="3156710" cy="4435678"/>
              </a:xfrm>
              <a:prstGeom prst="rect">
                <a:avLst/>
              </a:prstGeom>
              <a:solidFill>
                <a:schemeClr val="bg1"/>
              </a:solidFill>
              <a:ln>
                <a:solidFill>
                  <a:srgbClr val="BDBDBD"/>
                </a:solidFill>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4" name="Rectangle 30">
                <a:extLst>
                  <a:ext uri="{FF2B5EF4-FFF2-40B4-BE49-F238E27FC236}">
                    <a16:creationId xmlns:a16="http://schemas.microsoft.com/office/drawing/2014/main" id="{67EA83D2-B3DF-4122-BAD0-803FD5F29D32}"/>
                  </a:ext>
                </a:extLst>
              </p:cNvPr>
              <p:cNvSpPr>
                <a:spLocks noChangeArrowheads="1"/>
              </p:cNvSpPr>
              <p:nvPr/>
            </p:nvSpPr>
            <p:spPr bwMode="gray">
              <a:xfrm>
                <a:off x="7283332" y="1825289"/>
                <a:ext cx="875655" cy="176594"/>
              </a:xfrm>
              <a:prstGeom prst="rect">
                <a:avLst/>
              </a:prstGeom>
              <a:solidFill>
                <a:schemeClr val="bg1"/>
              </a:solidFill>
              <a:ln w="9525" algn="ctr">
                <a:noFill/>
                <a:miter lim="800000"/>
                <a:headEnd/>
                <a:tailEnd/>
              </a:ln>
              <a:effectLst/>
              <a:extLs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243646"/>
                    </a:solidFill>
                    <a:effectLst/>
                    <a:uLnTx/>
                    <a:uFillTx/>
                    <a:latin typeface="Calibri"/>
                    <a:ea typeface="+mn-ea"/>
                    <a:cs typeface="Arial" panose="020B0604020202020204" pitchFamily="34" charset="0"/>
                  </a:rPr>
                  <a:t>Composition</a:t>
                </a:r>
                <a:endParaRPr kumimoji="0" lang="en-US" altLang="en-US" sz="1100" b="1" i="0" u="none" strike="noStrike" kern="0" cap="none" spc="0" normalizeH="0" baseline="30000" noProof="0" dirty="0">
                  <a:ln>
                    <a:noFill/>
                  </a:ln>
                  <a:solidFill>
                    <a:srgbClr val="243646"/>
                  </a:solidFill>
                  <a:effectLst/>
                  <a:uLnTx/>
                  <a:uFillTx/>
                  <a:latin typeface="Calibri"/>
                  <a:ea typeface="+mn-ea"/>
                  <a:cs typeface="Arial" panose="020B0604020202020204" pitchFamily="34" charset="0"/>
                </a:endParaRPr>
              </a:p>
            </p:txBody>
          </p:sp>
          <p:sp>
            <p:nvSpPr>
              <p:cNvPr id="95" name="Rectangle 94">
                <a:extLst>
                  <a:ext uri="{FF2B5EF4-FFF2-40B4-BE49-F238E27FC236}">
                    <a16:creationId xmlns:a16="http://schemas.microsoft.com/office/drawing/2014/main" id="{A5BFE7D1-FB96-45F9-8F2D-B303D3E9CF28}"/>
                  </a:ext>
                </a:extLst>
              </p:cNvPr>
              <p:cNvSpPr/>
              <p:nvPr/>
            </p:nvSpPr>
            <p:spPr bwMode="auto">
              <a:xfrm>
                <a:off x="9421957" y="4681955"/>
                <a:ext cx="1918399" cy="1663713"/>
              </a:xfrm>
              <a:prstGeom prst="rect">
                <a:avLst/>
              </a:prstGeom>
              <a:solidFill>
                <a:schemeClr val="bg1"/>
              </a:solidFill>
              <a:ln>
                <a:solidFill>
                  <a:srgbClr val="BDBDBD"/>
                </a:solidFill>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0" numCol="1" spcCol="0" rtlCol="0" fromWordArt="0" anchor="ctr" anchorCtr="0" forceAA="0" compatLnSpc="1">
                <a:prstTxWarp prst="textNoShape">
                  <a:avLst/>
                </a:prstTxWarp>
                <a:noAutofit/>
              </a:bodyPr>
              <a:lstStyle/>
              <a:p>
                <a:pPr marL="171450" marR="0" lvl="0" indent="-171450" algn="l" defTabSz="84408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Meet on a quarterly basis or if/when triggered by a major cybersecurity event</a:t>
                </a:r>
              </a:p>
              <a:p>
                <a:pPr marL="171450" marR="0" lvl="0" indent="-171450" algn="l" defTabSz="84408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Vote on decisions based on the majority consent</a:t>
                </a:r>
              </a:p>
              <a:p>
                <a:pPr marL="171450" marR="0" lvl="0" indent="-171450" algn="l" defTabSz="84408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Document minutes for each committee meeting</a:t>
                </a:r>
              </a:p>
              <a:p>
                <a:pPr marL="171450" marR="0" lvl="0" indent="-171450" algn="l" defTabSz="844083"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Periodically review its own performance and recommend amendments to charter</a:t>
                </a:r>
              </a:p>
            </p:txBody>
          </p:sp>
          <p:sp>
            <p:nvSpPr>
              <p:cNvPr id="96" name="Rectangle 30">
                <a:extLst>
                  <a:ext uri="{FF2B5EF4-FFF2-40B4-BE49-F238E27FC236}">
                    <a16:creationId xmlns:a16="http://schemas.microsoft.com/office/drawing/2014/main" id="{A50B08FA-331A-47B8-B73D-4757DE428C54}"/>
                  </a:ext>
                </a:extLst>
              </p:cNvPr>
              <p:cNvSpPr>
                <a:spLocks noChangeArrowheads="1"/>
              </p:cNvSpPr>
              <p:nvPr/>
            </p:nvSpPr>
            <p:spPr bwMode="gray">
              <a:xfrm>
                <a:off x="9584366" y="4567629"/>
                <a:ext cx="1593581" cy="213678"/>
              </a:xfrm>
              <a:prstGeom prst="rect">
                <a:avLst/>
              </a:prstGeom>
              <a:solidFill>
                <a:schemeClr val="bg1"/>
              </a:solidFill>
              <a:ln w="9525" algn="ctr">
                <a:noFill/>
                <a:miter lim="800000"/>
                <a:headEnd/>
                <a:tailEnd/>
              </a:ln>
              <a:effectLst/>
              <a:extLs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243646"/>
                    </a:solidFill>
                    <a:effectLst/>
                    <a:uLnTx/>
                    <a:uFillTx/>
                    <a:latin typeface="Calibri"/>
                    <a:ea typeface="+mn-ea"/>
                    <a:cs typeface="Arial" panose="020B0604020202020204" pitchFamily="34" charset="0"/>
                  </a:rPr>
                  <a:t>Rules of Engagement</a:t>
                </a:r>
                <a:endParaRPr kumimoji="0" lang="en-US" altLang="en-US" sz="1200" b="1" i="0" u="none" strike="noStrike" kern="0" cap="none" spc="0" normalizeH="0" baseline="30000" noProof="0" dirty="0">
                  <a:ln>
                    <a:noFill/>
                  </a:ln>
                  <a:solidFill>
                    <a:srgbClr val="243646"/>
                  </a:solidFill>
                  <a:effectLst/>
                  <a:uLnTx/>
                  <a:uFillTx/>
                  <a:latin typeface="Calibri"/>
                  <a:ea typeface="+mn-ea"/>
                  <a:cs typeface="Arial" panose="020B0604020202020204" pitchFamily="34" charset="0"/>
                </a:endParaRPr>
              </a:p>
            </p:txBody>
          </p:sp>
          <p:sp>
            <p:nvSpPr>
              <p:cNvPr id="97" name="Rectangle 96">
                <a:extLst>
                  <a:ext uri="{FF2B5EF4-FFF2-40B4-BE49-F238E27FC236}">
                    <a16:creationId xmlns:a16="http://schemas.microsoft.com/office/drawing/2014/main" id="{13F7C972-29C0-4DB4-BA46-F93549C2B94E}"/>
                  </a:ext>
                </a:extLst>
              </p:cNvPr>
              <p:cNvSpPr/>
              <p:nvPr/>
            </p:nvSpPr>
            <p:spPr bwMode="auto">
              <a:xfrm>
                <a:off x="9421957" y="1909990"/>
                <a:ext cx="1918398" cy="2609219"/>
              </a:xfrm>
              <a:prstGeom prst="rect">
                <a:avLst/>
              </a:prstGeom>
              <a:solidFill>
                <a:schemeClr val="bg1"/>
              </a:solidFill>
              <a:ln>
                <a:solidFill>
                  <a:srgbClr val="BDBDBD"/>
                </a:solidFill>
              </a:ln>
              <a:effectLst>
                <a:outerShdw blurRad="50800" dist="38100" dir="8100000" algn="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9" name="Rectangle 30">
                <a:extLst>
                  <a:ext uri="{FF2B5EF4-FFF2-40B4-BE49-F238E27FC236}">
                    <a16:creationId xmlns:a16="http://schemas.microsoft.com/office/drawing/2014/main" id="{C4F40E63-8BA7-4061-AAA7-95C0ED7418A5}"/>
                  </a:ext>
                </a:extLst>
              </p:cNvPr>
              <p:cNvSpPr>
                <a:spLocks noChangeArrowheads="1"/>
              </p:cNvSpPr>
              <p:nvPr/>
            </p:nvSpPr>
            <p:spPr bwMode="gray">
              <a:xfrm>
                <a:off x="10009448" y="1825289"/>
                <a:ext cx="743417" cy="176594"/>
              </a:xfrm>
              <a:prstGeom prst="rect">
                <a:avLst/>
              </a:prstGeom>
              <a:solidFill>
                <a:schemeClr val="bg1"/>
              </a:solidFill>
              <a:ln w="9525" algn="ctr">
                <a:noFill/>
                <a:miter lim="800000"/>
                <a:headEnd/>
                <a:tailEnd/>
              </a:ln>
              <a:effectLst/>
              <a:extLs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100" b="1" i="0" u="none" strike="noStrike" kern="0" cap="none" spc="0" normalizeH="0" baseline="0" noProof="0" dirty="0">
                    <a:ln>
                      <a:noFill/>
                    </a:ln>
                    <a:solidFill>
                      <a:srgbClr val="243646"/>
                    </a:solidFill>
                    <a:effectLst/>
                    <a:uLnTx/>
                    <a:uFillTx/>
                    <a:latin typeface="Calibri"/>
                    <a:ea typeface="+mn-ea"/>
                    <a:cs typeface="Arial" panose="020B0604020202020204" pitchFamily="34" charset="0"/>
                  </a:rPr>
                  <a:t>Agenda</a:t>
                </a:r>
                <a:endParaRPr kumimoji="0" lang="en-US" altLang="en-US" sz="1100" b="1" i="0" u="none" strike="noStrike" kern="0" cap="none" spc="0" normalizeH="0" baseline="30000" noProof="0" dirty="0">
                  <a:ln>
                    <a:noFill/>
                  </a:ln>
                  <a:solidFill>
                    <a:srgbClr val="243646"/>
                  </a:solidFill>
                  <a:effectLst/>
                  <a:uLnTx/>
                  <a:uFillTx/>
                  <a:latin typeface="Calibri"/>
                  <a:ea typeface="+mn-ea"/>
                  <a:cs typeface="Arial" panose="020B0604020202020204" pitchFamily="34" charset="0"/>
                </a:endParaRPr>
              </a:p>
            </p:txBody>
          </p:sp>
          <p:sp>
            <p:nvSpPr>
              <p:cNvPr id="100" name="Rectangle 7">
                <a:extLst>
                  <a:ext uri="{FF2B5EF4-FFF2-40B4-BE49-F238E27FC236}">
                    <a16:creationId xmlns:a16="http://schemas.microsoft.com/office/drawing/2014/main" id="{03E69CE1-FAAE-4707-ACBE-1352F102C905}"/>
                  </a:ext>
                </a:extLst>
              </p:cNvPr>
              <p:cNvSpPr>
                <a:spLocks noChangeArrowheads="1"/>
              </p:cNvSpPr>
              <p:nvPr>
                <p:custDataLst>
                  <p:tags r:id="rId3"/>
                </p:custDataLst>
              </p:nvPr>
            </p:nvSpPr>
            <p:spPr bwMode="gray">
              <a:xfrm>
                <a:off x="9474883" y="2137325"/>
                <a:ext cx="1812547" cy="543489"/>
              </a:xfrm>
              <a:prstGeom prst="round2DiagRect">
                <a:avLst/>
              </a:prstGeom>
              <a:solidFill>
                <a:schemeClr val="tx2"/>
              </a:solidFill>
              <a:ln>
                <a:solidFill>
                  <a:schemeClr val="bg1"/>
                </a:solidFill>
              </a:ln>
              <a:effectLst>
                <a:outerShdw blurRad="63500" sx="102000" sy="102000" algn="ctr" rotWithShape="0">
                  <a:prstClr val="black">
                    <a:alpha val="40000"/>
                  </a:prstClr>
                </a:outerShdw>
              </a:effectLst>
            </p:spPr>
            <p:txBody>
              <a:bodyPr lIns="0" rIns="0" anchor="ct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srgbClr val="FFFFFF"/>
                    </a:solidFill>
                    <a:effectLst/>
                    <a:uLnTx/>
                    <a:uFillTx/>
                    <a:latin typeface="Calibri"/>
                    <a:ea typeface="+mn-ea"/>
                    <a:cs typeface="+mn-cs"/>
                  </a:rPr>
                  <a:t> Endorse CS Action Plans and Oversee CS Performance</a:t>
                </a:r>
              </a:p>
            </p:txBody>
          </p:sp>
          <p:sp>
            <p:nvSpPr>
              <p:cNvPr id="101" name="Rectangle 9">
                <a:extLst>
                  <a:ext uri="{FF2B5EF4-FFF2-40B4-BE49-F238E27FC236}">
                    <a16:creationId xmlns:a16="http://schemas.microsoft.com/office/drawing/2014/main" id="{0E4277CD-A78F-4463-B691-6FA3EB85C0DB}"/>
                  </a:ext>
                </a:extLst>
              </p:cNvPr>
              <p:cNvSpPr>
                <a:spLocks noChangeArrowheads="1"/>
              </p:cNvSpPr>
              <p:nvPr>
                <p:custDataLst>
                  <p:tags r:id="rId4"/>
                </p:custDataLst>
              </p:nvPr>
            </p:nvSpPr>
            <p:spPr bwMode="gray">
              <a:xfrm>
                <a:off x="9474883" y="3316625"/>
                <a:ext cx="1812547" cy="543489"/>
              </a:xfrm>
              <a:prstGeom prst="round2DiagRect">
                <a:avLst/>
              </a:prstGeom>
              <a:solidFill>
                <a:schemeClr val="tx2"/>
              </a:solidFill>
              <a:ln>
                <a:solidFill>
                  <a:schemeClr val="bg1"/>
                </a:solidFill>
              </a:ln>
              <a:effectLst>
                <a:outerShdw blurRad="63500" sx="102000" sy="102000" algn="ctr" rotWithShape="0">
                  <a:prstClr val="black">
                    <a:alpha val="40000"/>
                  </a:prstClr>
                </a:outerShdw>
              </a:effectLst>
            </p:spPr>
            <p:txBody>
              <a:bodyPr lIns="0" rIns="0" anchor="ct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srgbClr val="FFFFFF"/>
                    </a:solidFill>
                    <a:effectLst/>
                    <a:uLnTx/>
                    <a:uFillTx/>
                    <a:latin typeface="Calibri"/>
                    <a:ea typeface="+mn-ea"/>
                    <a:cs typeface="+mn-cs"/>
                  </a:rPr>
                  <a:t>Oversee Periodic CS Audit &amp; Compliance Results</a:t>
                </a:r>
              </a:p>
            </p:txBody>
          </p:sp>
          <p:sp>
            <p:nvSpPr>
              <p:cNvPr id="102" name="Rectangle 11">
                <a:extLst>
                  <a:ext uri="{FF2B5EF4-FFF2-40B4-BE49-F238E27FC236}">
                    <a16:creationId xmlns:a16="http://schemas.microsoft.com/office/drawing/2014/main" id="{AA3A051D-2FEB-44E9-99BA-F0959F1EC9B6}"/>
                  </a:ext>
                </a:extLst>
              </p:cNvPr>
              <p:cNvSpPr>
                <a:spLocks noChangeArrowheads="1"/>
              </p:cNvSpPr>
              <p:nvPr>
                <p:custDataLst>
                  <p:tags r:id="rId5"/>
                </p:custDataLst>
              </p:nvPr>
            </p:nvSpPr>
            <p:spPr bwMode="gray">
              <a:xfrm>
                <a:off x="9474883" y="3906274"/>
                <a:ext cx="1812547" cy="543489"/>
              </a:xfrm>
              <a:prstGeom prst="round2DiagRect">
                <a:avLst/>
              </a:prstGeom>
              <a:solidFill>
                <a:schemeClr val="tx2"/>
              </a:solidFill>
              <a:ln>
                <a:solidFill>
                  <a:schemeClr val="bg1"/>
                </a:solidFill>
              </a:ln>
              <a:effectLst>
                <a:outerShdw blurRad="63500" sx="102000" sy="102000" algn="ctr" rotWithShape="0">
                  <a:prstClr val="black">
                    <a:alpha val="40000"/>
                  </a:prstClr>
                </a:outerShdw>
              </a:effectLst>
            </p:spPr>
            <p:txBody>
              <a:bodyPr lIns="0" rIns="0" anchor="ct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altLang="en-US" sz="1100" b="1" i="0" u="none" strike="noStrike" kern="1200" cap="none" spc="0" normalizeH="0" baseline="0" noProof="0" dirty="0">
                    <a:ln>
                      <a:noFill/>
                    </a:ln>
                    <a:solidFill>
                      <a:srgbClr val="FFFFFF"/>
                    </a:solidFill>
                    <a:effectLst/>
                    <a:uLnTx/>
                    <a:uFillTx/>
                    <a:latin typeface="Calibri"/>
                    <a:ea typeface="+mn-ea"/>
                    <a:cs typeface="+mn-cs"/>
                  </a:rPr>
                  <a:t> Review CS Violations &amp; Risk Mitigation Tracker</a:t>
                </a:r>
              </a:p>
            </p:txBody>
          </p:sp>
          <p:sp>
            <p:nvSpPr>
              <p:cNvPr id="103" name="Rectangle 15">
                <a:extLst>
                  <a:ext uri="{FF2B5EF4-FFF2-40B4-BE49-F238E27FC236}">
                    <a16:creationId xmlns:a16="http://schemas.microsoft.com/office/drawing/2014/main" id="{00B1FE44-00E0-4837-B091-92E3230A444B}"/>
                  </a:ext>
                </a:extLst>
              </p:cNvPr>
              <p:cNvSpPr>
                <a:spLocks noChangeArrowheads="1"/>
              </p:cNvSpPr>
              <p:nvPr>
                <p:custDataLst>
                  <p:tags r:id="rId6"/>
                </p:custDataLst>
              </p:nvPr>
            </p:nvSpPr>
            <p:spPr bwMode="gray">
              <a:xfrm>
                <a:off x="9474883" y="2726975"/>
                <a:ext cx="1812547" cy="543489"/>
              </a:xfrm>
              <a:prstGeom prst="round2DiagRect">
                <a:avLst/>
              </a:prstGeom>
              <a:solidFill>
                <a:schemeClr val="tx2"/>
              </a:solidFill>
              <a:ln>
                <a:solidFill>
                  <a:schemeClr val="bg1"/>
                </a:solidFill>
              </a:ln>
              <a:effectLst>
                <a:outerShdw blurRad="63500" sx="102000" sy="102000" algn="ctr" rotWithShape="0">
                  <a:prstClr val="black">
                    <a:alpha val="40000"/>
                  </a:prstClr>
                </a:outerShdw>
              </a:effectLst>
            </p:spPr>
            <p:txBody>
              <a:bodyPr lIns="0" rIns="0" anchor="ctr"/>
              <a:lstStyle>
                <a:lvl1pPr algn="ctr">
                  <a:defRPr sz="1200">
                    <a:solidFill>
                      <a:schemeClr val="tx1"/>
                    </a:solidFill>
                    <a:latin typeface="Arial" panose="020B0604020202020204" pitchFamily="34" charset="0"/>
                  </a:defRPr>
                </a:lvl1pPr>
                <a:lvl2pPr marL="742950" indent="-285750" algn="ctr">
                  <a:defRPr sz="1200">
                    <a:solidFill>
                      <a:schemeClr val="tx1"/>
                    </a:solidFill>
                    <a:latin typeface="Arial" panose="020B0604020202020204" pitchFamily="34" charset="0"/>
                  </a:defRPr>
                </a:lvl2pPr>
                <a:lvl3pPr marL="1143000" indent="-228600" algn="ctr">
                  <a:defRPr sz="1200">
                    <a:solidFill>
                      <a:schemeClr val="tx1"/>
                    </a:solidFill>
                    <a:latin typeface="Arial" panose="020B0604020202020204" pitchFamily="34" charset="0"/>
                  </a:defRPr>
                </a:lvl3pPr>
                <a:lvl4pPr marL="1600200" indent="-228600" algn="ctr">
                  <a:defRPr sz="1200">
                    <a:solidFill>
                      <a:schemeClr val="tx1"/>
                    </a:solidFill>
                    <a:latin typeface="Arial" panose="020B0604020202020204" pitchFamily="34" charset="0"/>
                  </a:defRPr>
                </a:lvl4pPr>
                <a:lvl5pPr marL="2057400" indent="-228600" algn="ctr">
                  <a:defRPr sz="1200">
                    <a:solidFill>
                      <a:schemeClr val="tx1"/>
                    </a:solidFill>
                    <a:latin typeface="Arial" panose="020B0604020202020204" pitchFamily="34" charset="0"/>
                  </a:defRPr>
                </a:lvl5pPr>
                <a:lvl6pPr marL="2514600" indent="-228600" algn="ctr" eaLnBrk="0" fontAlgn="base" hangingPunct="0">
                  <a:spcBef>
                    <a:spcPct val="0"/>
                  </a:spcBef>
                  <a:spcAft>
                    <a:spcPct val="0"/>
                  </a:spcAft>
                  <a:defRPr sz="1200">
                    <a:solidFill>
                      <a:schemeClr val="tx1"/>
                    </a:solidFill>
                    <a:latin typeface="Arial" panose="020B0604020202020204" pitchFamily="34" charset="0"/>
                  </a:defRPr>
                </a:lvl6pPr>
                <a:lvl7pPr marL="2971800" indent="-228600" algn="ctr" eaLnBrk="0" fontAlgn="base" hangingPunct="0">
                  <a:spcBef>
                    <a:spcPct val="0"/>
                  </a:spcBef>
                  <a:spcAft>
                    <a:spcPct val="0"/>
                  </a:spcAft>
                  <a:defRPr sz="1200">
                    <a:solidFill>
                      <a:schemeClr val="tx1"/>
                    </a:solidFill>
                    <a:latin typeface="Arial" panose="020B0604020202020204" pitchFamily="34" charset="0"/>
                  </a:defRPr>
                </a:lvl7pPr>
                <a:lvl8pPr marL="3429000" indent="-228600" algn="ctr" eaLnBrk="0" fontAlgn="base" hangingPunct="0">
                  <a:spcBef>
                    <a:spcPct val="0"/>
                  </a:spcBef>
                  <a:spcAft>
                    <a:spcPct val="0"/>
                  </a:spcAft>
                  <a:defRPr sz="1200">
                    <a:solidFill>
                      <a:schemeClr val="tx1"/>
                    </a:solidFill>
                    <a:latin typeface="Arial" panose="020B0604020202020204" pitchFamily="34" charset="0"/>
                  </a:defRPr>
                </a:lvl8pPr>
                <a:lvl9pPr marL="3886200" indent="-228600" algn="ctr" eaLnBrk="0" fontAlgn="base" hangingPunct="0">
                  <a:spcBef>
                    <a:spcPct val="0"/>
                  </a:spcBef>
                  <a:spcAft>
                    <a:spcPct val="0"/>
                  </a:spcAft>
                  <a:defRPr sz="1200">
                    <a:solidFill>
                      <a:schemeClr val="tx1"/>
                    </a:solidFill>
                    <a:latin typeface="Arial" panose="020B0604020202020204" pitchFamily="34" charset="0"/>
                  </a:defRPr>
                </a:lvl9pPr>
              </a:lstStyle>
              <a:p>
                <a:pPr lvl="0">
                  <a:spcBef>
                    <a:spcPct val="50000"/>
                  </a:spcBef>
                  <a:defRPr/>
                </a:pPr>
                <a:r>
                  <a:rPr kumimoji="0" lang="en-US" altLang="en-US" sz="1100" b="1" i="0" u="none" strike="noStrike" kern="1200" cap="none" spc="0" normalizeH="0" baseline="0" noProof="0" dirty="0">
                    <a:ln>
                      <a:noFill/>
                    </a:ln>
                    <a:solidFill>
                      <a:srgbClr val="FFFFFF"/>
                    </a:solidFill>
                    <a:effectLst/>
                    <a:uLnTx/>
                    <a:uFillTx/>
                    <a:latin typeface="Calibri"/>
                    <a:ea typeface="+mn-ea"/>
                    <a:cs typeface="+mn-cs"/>
                  </a:rPr>
                  <a:t>Review and Endorse CS Policies and Frameworks</a:t>
                </a:r>
              </a:p>
            </p:txBody>
          </p:sp>
          <p:sp>
            <p:nvSpPr>
              <p:cNvPr id="104" name="Text Box 72">
                <a:extLst>
                  <a:ext uri="{FF2B5EF4-FFF2-40B4-BE49-F238E27FC236}">
                    <a16:creationId xmlns:a16="http://schemas.microsoft.com/office/drawing/2014/main" id="{A009A05D-96B9-463F-A9C2-3959B4A8A61D}"/>
                  </a:ext>
                </a:extLst>
              </p:cNvPr>
              <p:cNvSpPr txBox="1">
                <a:spLocks noChangeArrowheads="1"/>
              </p:cNvSpPr>
              <p:nvPr/>
            </p:nvSpPr>
            <p:spPr bwMode="gray">
              <a:xfrm>
                <a:off x="6045559" y="4648721"/>
                <a:ext cx="788547" cy="553998"/>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cap="rnd"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algn="r">
                  <a:defRPr/>
                </a:pPr>
                <a:r>
                  <a:rPr lang="en-US" altLang="en-US" sz="1000" b="1" dirty="0">
                    <a:solidFill>
                      <a:srgbClr val="000000"/>
                    </a:solidFill>
                    <a:latin typeface="+mn-lt"/>
                  </a:rPr>
                  <a:t>Head of Internal Audit</a:t>
                </a:r>
              </a:p>
            </p:txBody>
          </p:sp>
          <p:sp>
            <p:nvSpPr>
              <p:cNvPr id="105" name="Text Box 72">
                <a:extLst>
                  <a:ext uri="{FF2B5EF4-FFF2-40B4-BE49-F238E27FC236}">
                    <a16:creationId xmlns:a16="http://schemas.microsoft.com/office/drawing/2014/main" id="{AD056748-7287-414D-9339-E97C0303CE0A}"/>
                  </a:ext>
                </a:extLst>
              </p:cNvPr>
              <p:cNvSpPr txBox="1">
                <a:spLocks noChangeArrowheads="1"/>
              </p:cNvSpPr>
              <p:nvPr/>
            </p:nvSpPr>
            <p:spPr bwMode="gray">
              <a:xfrm>
                <a:off x="6131235" y="3932686"/>
                <a:ext cx="628032" cy="707886"/>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cap="rnd"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lvl="0" algn="r">
                  <a:defRPr/>
                </a:pPr>
                <a:r>
                  <a:rPr lang="en-US" altLang="en-US" sz="1000" b="1" dirty="0">
                    <a:solidFill>
                      <a:srgbClr val="000000"/>
                    </a:solidFill>
                    <a:latin typeface="+mn-lt"/>
                  </a:rPr>
                  <a:t>Chief HR &amp; Admin. Officer</a:t>
                </a:r>
              </a:p>
            </p:txBody>
          </p:sp>
          <p:sp>
            <p:nvSpPr>
              <p:cNvPr id="106" name="Text Box 72">
                <a:extLst>
                  <a:ext uri="{FF2B5EF4-FFF2-40B4-BE49-F238E27FC236}">
                    <a16:creationId xmlns:a16="http://schemas.microsoft.com/office/drawing/2014/main" id="{C4248A3F-9744-451F-ACD5-2A6154BC3B0B}"/>
                  </a:ext>
                </a:extLst>
              </p:cNvPr>
              <p:cNvSpPr txBox="1">
                <a:spLocks noChangeArrowheads="1"/>
              </p:cNvSpPr>
              <p:nvPr/>
            </p:nvSpPr>
            <p:spPr bwMode="gray">
              <a:xfrm>
                <a:off x="6168866" y="3334958"/>
                <a:ext cx="704408" cy="400110"/>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cap="rnd"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r>
                  <a:rPr kumimoji="0" lang="en-US" altLang="en-US" sz="1000" b="1" i="0" u="none" strike="noStrike" kern="1200" cap="none" spc="0" normalizeH="0" baseline="0" noProof="0" dirty="0">
                    <a:ln>
                      <a:noFill/>
                    </a:ln>
                    <a:solidFill>
                      <a:srgbClr val="000000"/>
                    </a:solidFill>
                    <a:effectLst/>
                    <a:uLnTx/>
                    <a:uFillTx/>
                    <a:latin typeface="+mn-lt"/>
                    <a:ea typeface="+mn-ea"/>
                    <a:cs typeface="Arial" panose="020B0604020202020204" pitchFamily="34" charset="0"/>
                  </a:rPr>
                  <a:t>Program Lead</a:t>
                </a:r>
              </a:p>
            </p:txBody>
          </p:sp>
          <p:grpSp>
            <p:nvGrpSpPr>
              <p:cNvPr id="107" name="Group 106">
                <a:extLst>
                  <a:ext uri="{FF2B5EF4-FFF2-40B4-BE49-F238E27FC236}">
                    <a16:creationId xmlns:a16="http://schemas.microsoft.com/office/drawing/2014/main" id="{7CBB4531-ED47-457D-AD6B-EACDFAE18DDE}"/>
                  </a:ext>
                </a:extLst>
              </p:cNvPr>
              <p:cNvGrpSpPr/>
              <p:nvPr/>
            </p:nvGrpSpPr>
            <p:grpSpPr>
              <a:xfrm>
                <a:off x="6231206" y="6111197"/>
                <a:ext cx="562663" cy="172873"/>
                <a:chOff x="6346567" y="6111197"/>
                <a:chExt cx="562663" cy="172873"/>
              </a:xfrm>
            </p:grpSpPr>
            <p:sp>
              <p:nvSpPr>
                <p:cNvPr id="147" name="chair3">
                  <a:extLst>
                    <a:ext uri="{FF2B5EF4-FFF2-40B4-BE49-F238E27FC236}">
                      <a16:creationId xmlns:a16="http://schemas.microsoft.com/office/drawing/2014/main" id="{190FC781-CCA0-4003-95D4-41189BF6DDE2}"/>
                    </a:ext>
                  </a:extLst>
                </p:cNvPr>
                <p:cNvSpPr>
                  <a:spLocks noEditPoints="1" noChangeArrowheads="1"/>
                </p:cNvSpPr>
                <p:nvPr/>
              </p:nvSpPr>
              <p:spPr bwMode="auto">
                <a:xfrm>
                  <a:off x="6346567" y="6116532"/>
                  <a:ext cx="164592" cy="1464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849 w 21600"/>
                    <a:gd name="T13" fmla="*/ 6732 h 21600"/>
                    <a:gd name="T14" fmla="*/ 16751 w 21600"/>
                    <a:gd name="T15" fmla="*/ 19636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rgbClr val="002A76"/>
                </a:solidFill>
                <a:ln w="9525" algn="ctr">
                  <a:solidFill>
                    <a:schemeClr val="bg1"/>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srgbClr val="000000"/>
                    </a:solidFill>
                    <a:effectLst/>
                    <a:uLnTx/>
                    <a:uFillTx/>
                    <a:latin typeface="Calibri"/>
                    <a:ea typeface="+mn-ea"/>
                    <a:cs typeface="+mn-cs"/>
                  </a:endParaRPr>
                </a:p>
              </p:txBody>
            </p:sp>
            <p:sp>
              <p:nvSpPr>
                <p:cNvPr id="148" name="Rectangle 50">
                  <a:extLst>
                    <a:ext uri="{FF2B5EF4-FFF2-40B4-BE49-F238E27FC236}">
                      <a16:creationId xmlns:a16="http://schemas.microsoft.com/office/drawing/2014/main" id="{F05E27A0-538B-409D-9D39-A9D05CC1A520}"/>
                    </a:ext>
                  </a:extLst>
                </p:cNvPr>
                <p:cNvSpPr>
                  <a:spLocks noChangeArrowheads="1"/>
                </p:cNvSpPr>
                <p:nvPr/>
              </p:nvSpPr>
              <p:spPr bwMode="gray">
                <a:xfrm>
                  <a:off x="6534891" y="6111197"/>
                  <a:ext cx="374339" cy="1728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lIns="0" tIns="0" rIns="0" bIns="0">
                  <a:spAutoFit/>
                </a:bodyPr>
                <a:lstStyle>
                  <a:lvl1pPr marL="180975" indent="-180975"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400"/>
                    </a:spcAft>
                    <a:buClr>
                      <a:srgbClr val="000000"/>
                    </a:buClr>
                    <a:buSzTx/>
                    <a:buFont typeface="Wingdings" panose="05000000000000000000" pitchFamily="2" charset="2"/>
                    <a:buNone/>
                    <a:tabLst/>
                    <a:defRPr/>
                  </a:pPr>
                  <a:r>
                    <a:rPr kumimoji="0" lang="en-US" altLang="en-US" sz="1100" b="0" i="1"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Chair</a:t>
                  </a:r>
                </a:p>
              </p:txBody>
            </p:sp>
          </p:grpSp>
          <p:grpSp>
            <p:nvGrpSpPr>
              <p:cNvPr id="108" name="Group 107">
                <a:extLst>
                  <a:ext uri="{FF2B5EF4-FFF2-40B4-BE49-F238E27FC236}">
                    <a16:creationId xmlns:a16="http://schemas.microsoft.com/office/drawing/2014/main" id="{FB48F572-ECF0-4C77-80FD-2A74EFE64303}"/>
                  </a:ext>
                </a:extLst>
              </p:cNvPr>
              <p:cNvGrpSpPr/>
              <p:nvPr/>
            </p:nvGrpSpPr>
            <p:grpSpPr>
              <a:xfrm>
                <a:off x="7009478" y="6111197"/>
                <a:ext cx="778350" cy="169277"/>
                <a:chOff x="7130588" y="6111197"/>
                <a:chExt cx="778350" cy="169277"/>
              </a:xfrm>
            </p:grpSpPr>
            <p:sp>
              <p:nvSpPr>
                <p:cNvPr id="145" name="chair3">
                  <a:extLst>
                    <a:ext uri="{FF2B5EF4-FFF2-40B4-BE49-F238E27FC236}">
                      <a16:creationId xmlns:a16="http://schemas.microsoft.com/office/drawing/2014/main" id="{30C88975-4FF2-4E29-8D9A-027D1C31C62D}"/>
                    </a:ext>
                  </a:extLst>
                </p:cNvPr>
                <p:cNvSpPr>
                  <a:spLocks noEditPoints="1" noChangeArrowheads="1"/>
                </p:cNvSpPr>
                <p:nvPr/>
              </p:nvSpPr>
              <p:spPr bwMode="auto">
                <a:xfrm>
                  <a:off x="7130588" y="6116532"/>
                  <a:ext cx="164592" cy="1464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849 w 21600"/>
                    <a:gd name="T13" fmla="*/ 6732 h 21600"/>
                    <a:gd name="T14" fmla="*/ 16751 w 21600"/>
                    <a:gd name="T15" fmla="*/ 19636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rgbClr val="919191"/>
                </a:solidFill>
                <a:ln w="9525" algn="ctr">
                  <a:solidFill>
                    <a:schemeClr val="bg1"/>
                  </a:solidFill>
                  <a:miter lim="800000"/>
                  <a:headEnd/>
                  <a:tailEnd/>
                </a:ln>
                <a:effectLst/>
                <a:extLst>
                  <a:ext uri="{AF507438-7753-43E0-B8FC-AC1667EBCBE1}">
                    <a14:hiddenEffects xmlns:a14="http://schemas.microsoft.com/office/drawing/2010/main">
                      <a:effectLst>
                        <a:outerShdw dist="71842"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srgbClr val="000000"/>
                    </a:solidFill>
                    <a:effectLst/>
                    <a:uLnTx/>
                    <a:uFillTx/>
                    <a:latin typeface="Calibri"/>
                    <a:ea typeface="+mn-ea"/>
                    <a:cs typeface="+mn-cs"/>
                  </a:endParaRPr>
                </a:p>
              </p:txBody>
            </p:sp>
            <p:sp>
              <p:nvSpPr>
                <p:cNvPr id="146" name="Rectangle 50">
                  <a:extLst>
                    <a:ext uri="{FF2B5EF4-FFF2-40B4-BE49-F238E27FC236}">
                      <a16:creationId xmlns:a16="http://schemas.microsoft.com/office/drawing/2014/main" id="{B3A141E6-38B4-437A-9B69-3E8B5F567EB6}"/>
                    </a:ext>
                  </a:extLst>
                </p:cNvPr>
                <p:cNvSpPr>
                  <a:spLocks noChangeArrowheads="1"/>
                </p:cNvSpPr>
                <p:nvPr/>
              </p:nvSpPr>
              <p:spPr bwMode="gray">
                <a:xfrm>
                  <a:off x="7318912" y="6111197"/>
                  <a:ext cx="590026" cy="169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lIns="0" tIns="0" rIns="0" bIns="0">
                  <a:spAutoFit/>
                </a:bodyPr>
                <a:lstStyle>
                  <a:lvl1pPr marL="180975" indent="-180975"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400"/>
                    </a:spcAft>
                    <a:buClr>
                      <a:srgbClr val="000000"/>
                    </a:buClr>
                    <a:buSzTx/>
                    <a:buFont typeface="Wingdings" panose="05000000000000000000" pitchFamily="2" charset="2"/>
                    <a:buNone/>
                    <a:tabLst/>
                    <a:defRPr/>
                  </a:pPr>
                  <a:r>
                    <a:rPr kumimoji="0" lang="en-US" altLang="en-US" sz="1100" b="0" i="1"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Members</a:t>
                  </a:r>
                </a:p>
              </p:txBody>
            </p:sp>
          </p:grpSp>
          <p:grpSp>
            <p:nvGrpSpPr>
              <p:cNvPr id="109" name="Group 108">
                <a:extLst>
                  <a:ext uri="{FF2B5EF4-FFF2-40B4-BE49-F238E27FC236}">
                    <a16:creationId xmlns:a16="http://schemas.microsoft.com/office/drawing/2014/main" id="{6C369144-4C41-443E-92BC-DE9F00E6C74F}"/>
                  </a:ext>
                </a:extLst>
              </p:cNvPr>
              <p:cNvGrpSpPr/>
              <p:nvPr/>
            </p:nvGrpSpPr>
            <p:grpSpPr>
              <a:xfrm>
                <a:off x="8003437" y="6111197"/>
                <a:ext cx="1228772" cy="169277"/>
                <a:chOff x="8003437" y="6111197"/>
                <a:chExt cx="1228772" cy="169277"/>
              </a:xfrm>
            </p:grpSpPr>
            <p:sp>
              <p:nvSpPr>
                <p:cNvPr id="143" name="chair3">
                  <a:extLst>
                    <a:ext uri="{FF2B5EF4-FFF2-40B4-BE49-F238E27FC236}">
                      <a16:creationId xmlns:a16="http://schemas.microsoft.com/office/drawing/2014/main" id="{B15C8510-C2BA-4A2E-AE7C-17703ACA9E5B}"/>
                    </a:ext>
                  </a:extLst>
                </p:cNvPr>
                <p:cNvSpPr>
                  <a:spLocks noEditPoints="1" noChangeArrowheads="1"/>
                </p:cNvSpPr>
                <p:nvPr/>
              </p:nvSpPr>
              <p:spPr bwMode="auto">
                <a:xfrm>
                  <a:off x="8003437" y="6116532"/>
                  <a:ext cx="164592" cy="1464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849 w 21600"/>
                    <a:gd name="T13" fmla="*/ 6732 h 21600"/>
                    <a:gd name="T14" fmla="*/ 16751 w 21600"/>
                    <a:gd name="T15" fmla="*/ 19636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chemeClr val="accent3"/>
                </a:solidFill>
                <a:ln w="9525" algn="ctr">
                  <a:solidFill>
                    <a:schemeClr val="bg1"/>
                  </a:solidFill>
                  <a:miter lim="800000"/>
                  <a:headEnd/>
                  <a:tailEnd/>
                </a:ln>
                <a:effectLst/>
                <a:extLst>
                  <a:ext uri="{AF507438-7753-43E0-B8FC-AC1667EBCBE1}">
                    <a14:hiddenEffects xmlns:a14="http://schemas.microsoft.com/office/drawing/2010/main">
                      <a:effectLst>
                        <a:outerShdw dist="71842"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srgbClr val="000000"/>
                    </a:solidFill>
                    <a:effectLst/>
                    <a:uLnTx/>
                    <a:uFillTx/>
                    <a:latin typeface="Calibri"/>
                    <a:ea typeface="+mn-ea"/>
                    <a:cs typeface="+mn-cs"/>
                  </a:endParaRPr>
                </a:p>
              </p:txBody>
            </p:sp>
            <p:sp>
              <p:nvSpPr>
                <p:cNvPr id="144" name="Rectangle 50">
                  <a:extLst>
                    <a:ext uri="{FF2B5EF4-FFF2-40B4-BE49-F238E27FC236}">
                      <a16:creationId xmlns:a16="http://schemas.microsoft.com/office/drawing/2014/main" id="{16BEDA43-4421-49DE-8DED-0AD57D3E4469}"/>
                    </a:ext>
                  </a:extLst>
                </p:cNvPr>
                <p:cNvSpPr>
                  <a:spLocks noChangeArrowheads="1"/>
                </p:cNvSpPr>
                <p:nvPr/>
              </p:nvSpPr>
              <p:spPr bwMode="gray">
                <a:xfrm>
                  <a:off x="8191761" y="6111197"/>
                  <a:ext cx="1040448" cy="169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square" lIns="0" tIns="0" rIns="0" bIns="0">
                  <a:spAutoFit/>
                </a:bodyPr>
                <a:lstStyle>
                  <a:lvl1pPr marL="180975" indent="-180975"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auto" latinLnBrk="0" hangingPunct="1">
                    <a:lnSpc>
                      <a:spcPct val="100000"/>
                    </a:lnSpc>
                    <a:spcBef>
                      <a:spcPts val="0"/>
                    </a:spcBef>
                    <a:spcAft>
                      <a:spcPts val="400"/>
                    </a:spcAft>
                    <a:buClr>
                      <a:srgbClr val="000000"/>
                    </a:buClr>
                    <a:buSzTx/>
                    <a:buFont typeface="Wingdings" panose="05000000000000000000" pitchFamily="2" charset="2"/>
                    <a:buNone/>
                    <a:tabLst/>
                    <a:defRPr/>
                  </a:pPr>
                  <a:r>
                    <a:rPr kumimoji="0" lang="en-US" altLang="en-US" sz="1100" b="0" i="1" u="none" strike="noStrike" kern="1200" cap="none" spc="0" normalizeH="0" baseline="0" noProof="0" dirty="0">
                      <a:ln>
                        <a:noFill/>
                      </a:ln>
                      <a:solidFill>
                        <a:srgbClr val="000000"/>
                      </a:solidFill>
                      <a:effectLst/>
                      <a:uLnTx/>
                      <a:uFillTx/>
                      <a:latin typeface="Calibri"/>
                      <a:ea typeface="+mn-ea"/>
                      <a:cs typeface="Arial" panose="020B0604020202020204" pitchFamily="34" charset="0"/>
                    </a:rPr>
                    <a:t>Guest Members</a:t>
                  </a:r>
                  <a:endParaRPr kumimoji="0" lang="en-US" altLang="en-US" sz="1100" b="0" i="1" u="none" strike="noStrike" kern="1200" cap="none" spc="0" normalizeH="0" baseline="30000" noProof="0" dirty="0">
                    <a:ln>
                      <a:noFill/>
                    </a:ln>
                    <a:solidFill>
                      <a:srgbClr val="000000"/>
                    </a:solidFill>
                    <a:effectLst/>
                    <a:uLnTx/>
                    <a:uFillTx/>
                    <a:latin typeface="Calibri"/>
                    <a:ea typeface="+mn-ea"/>
                    <a:cs typeface="Arial" panose="020B0604020202020204" pitchFamily="34" charset="0"/>
                  </a:endParaRPr>
                </a:p>
              </p:txBody>
            </p:sp>
          </p:grpSp>
          <p:sp>
            <p:nvSpPr>
              <p:cNvPr id="110" name="Oval 75">
                <a:extLst>
                  <a:ext uri="{FF2B5EF4-FFF2-40B4-BE49-F238E27FC236}">
                    <a16:creationId xmlns:a16="http://schemas.microsoft.com/office/drawing/2014/main" id="{297F6C09-9AEE-416A-9C18-17BA296B2127}"/>
                  </a:ext>
                </a:extLst>
              </p:cNvPr>
              <p:cNvSpPr>
                <a:spLocks noChangeAspect="1" noChangeArrowheads="1"/>
              </p:cNvSpPr>
              <p:nvPr/>
            </p:nvSpPr>
            <p:spPr bwMode="gray">
              <a:xfrm rot="16200000">
                <a:off x="6393805" y="3595064"/>
                <a:ext cx="2590503" cy="1270136"/>
              </a:xfrm>
              <a:prstGeom prst="ellipse">
                <a:avLst/>
              </a:prstGeom>
              <a:solidFill>
                <a:srgbClr val="8EB4E3">
                  <a:alpha val="10196"/>
                </a:srgbClr>
              </a:solidFill>
              <a:ln w="9525" algn="ctr">
                <a:solidFill>
                  <a:srgbClr val="002A7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0" tIns="0" rIns="0" bIns="0" anchor="ct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en-US" altLang="en-US" sz="1100" b="0" i="0" u="none" strike="noStrike" kern="1200" cap="none" spc="0" normalizeH="0" baseline="0" noProof="0" dirty="0">
                  <a:ln>
                    <a:noFill/>
                  </a:ln>
                  <a:solidFill>
                    <a:srgbClr val="000000"/>
                  </a:solidFill>
                  <a:effectLst/>
                  <a:uLnTx/>
                  <a:uFillTx/>
                  <a:latin typeface="Calibri"/>
                  <a:ea typeface="+mn-ea"/>
                  <a:cs typeface="Arial" panose="020B0604020202020204" pitchFamily="34" charset="0"/>
                </a:endParaRPr>
              </a:p>
            </p:txBody>
          </p:sp>
          <p:sp>
            <p:nvSpPr>
              <p:cNvPr id="111" name="Text Box 72">
                <a:extLst>
                  <a:ext uri="{FF2B5EF4-FFF2-40B4-BE49-F238E27FC236}">
                    <a16:creationId xmlns:a16="http://schemas.microsoft.com/office/drawing/2014/main" id="{9DDE323D-E4E4-4566-A6EC-55F80AB4D8D8}"/>
                  </a:ext>
                </a:extLst>
              </p:cNvPr>
              <p:cNvSpPr txBox="1">
                <a:spLocks noChangeArrowheads="1"/>
              </p:cNvSpPr>
              <p:nvPr/>
            </p:nvSpPr>
            <p:spPr bwMode="gray">
              <a:xfrm>
                <a:off x="6926907" y="2371289"/>
                <a:ext cx="1536655" cy="24622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cap="rnd"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pPr lvl="0" algn="ctr" eaLnBrk="1" hangingPunct="1"/>
                <a:r>
                  <a:rPr lang="en-US" altLang="en-US" sz="1000" b="1" dirty="0">
                    <a:solidFill>
                      <a:srgbClr val="000000"/>
                    </a:solidFill>
                    <a:latin typeface="+mn-lt"/>
                    <a:cs typeface="+mn-cs"/>
                  </a:rPr>
                  <a:t>President</a:t>
                </a:r>
                <a:endParaRPr lang="en-US" altLang="en-US" sz="1000" b="1" baseline="30000" dirty="0">
                  <a:solidFill>
                    <a:srgbClr val="000000"/>
                  </a:solidFill>
                  <a:latin typeface="+mn-lt"/>
                  <a:cs typeface="+mn-cs"/>
                </a:endParaRPr>
              </a:p>
            </p:txBody>
          </p:sp>
          <p:sp>
            <p:nvSpPr>
              <p:cNvPr id="112" name="Oval 111">
                <a:extLst>
                  <a:ext uri="{FF2B5EF4-FFF2-40B4-BE49-F238E27FC236}">
                    <a16:creationId xmlns:a16="http://schemas.microsoft.com/office/drawing/2014/main" id="{422F5CC6-23A8-4C1D-931D-A11F4CFC15FD}"/>
                  </a:ext>
                </a:extLst>
              </p:cNvPr>
              <p:cNvSpPr/>
              <p:nvPr/>
            </p:nvSpPr>
            <p:spPr bwMode="auto">
              <a:xfrm>
                <a:off x="8101055" y="4173636"/>
                <a:ext cx="66301" cy="112993"/>
              </a:xfrm>
              <a:prstGeom prst="ellipse">
                <a:avLst/>
              </a:prstGeom>
              <a:solidFill>
                <a:srgbClr val="002A7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3" name="Oval 112">
                <a:extLst>
                  <a:ext uri="{FF2B5EF4-FFF2-40B4-BE49-F238E27FC236}">
                    <a16:creationId xmlns:a16="http://schemas.microsoft.com/office/drawing/2014/main" id="{378A85B5-84EA-41FA-B042-4E2E1A00ACCD}"/>
                  </a:ext>
                </a:extLst>
              </p:cNvPr>
              <p:cNvSpPr/>
              <p:nvPr/>
            </p:nvSpPr>
            <p:spPr bwMode="auto">
              <a:xfrm>
                <a:off x="7212919" y="3609516"/>
                <a:ext cx="66301" cy="112993"/>
              </a:xfrm>
              <a:prstGeom prst="ellipse">
                <a:avLst/>
              </a:prstGeom>
              <a:solidFill>
                <a:srgbClr val="002A7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4" name="Oval 113">
                <a:extLst>
                  <a:ext uri="{FF2B5EF4-FFF2-40B4-BE49-F238E27FC236}">
                    <a16:creationId xmlns:a16="http://schemas.microsoft.com/office/drawing/2014/main" id="{CB43A1E6-ADF0-43C7-ADDC-F66520B9FD36}"/>
                  </a:ext>
                </a:extLst>
              </p:cNvPr>
              <p:cNvSpPr/>
              <p:nvPr/>
            </p:nvSpPr>
            <p:spPr bwMode="auto">
              <a:xfrm>
                <a:off x="7212919" y="4173636"/>
                <a:ext cx="66301" cy="112993"/>
              </a:xfrm>
              <a:prstGeom prst="ellipse">
                <a:avLst/>
              </a:prstGeom>
              <a:solidFill>
                <a:srgbClr val="002A7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5" name="Oval 114">
                <a:extLst>
                  <a:ext uri="{FF2B5EF4-FFF2-40B4-BE49-F238E27FC236}">
                    <a16:creationId xmlns:a16="http://schemas.microsoft.com/office/drawing/2014/main" id="{E3DDC96A-07B8-4B20-AFA2-9E588FACB983}"/>
                  </a:ext>
                </a:extLst>
              </p:cNvPr>
              <p:cNvSpPr/>
              <p:nvPr/>
            </p:nvSpPr>
            <p:spPr bwMode="auto">
              <a:xfrm>
                <a:off x="8010749" y="3609516"/>
                <a:ext cx="66301" cy="112993"/>
              </a:xfrm>
              <a:prstGeom prst="ellipse">
                <a:avLst/>
              </a:prstGeom>
              <a:solidFill>
                <a:srgbClr val="002A7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6" name="chair3">
                <a:extLst>
                  <a:ext uri="{FF2B5EF4-FFF2-40B4-BE49-F238E27FC236}">
                    <a16:creationId xmlns:a16="http://schemas.microsoft.com/office/drawing/2014/main" id="{66EA819C-AF71-41B8-AB7B-ABA5C7CD6360}"/>
                  </a:ext>
                </a:extLst>
              </p:cNvPr>
              <p:cNvSpPr>
                <a:spLocks noEditPoints="1" noChangeArrowheads="1"/>
              </p:cNvSpPr>
              <p:nvPr/>
            </p:nvSpPr>
            <p:spPr bwMode="gray">
              <a:xfrm>
                <a:off x="7551896" y="2617887"/>
                <a:ext cx="274320" cy="27432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828 w 21600"/>
                  <a:gd name="T13" fmla="*/ 6639 h 21600"/>
                  <a:gd name="T14" fmla="*/ 16846 w 21600"/>
                  <a:gd name="T15" fmla="*/ 19649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rgbClr val="002A76"/>
              </a:solidFill>
              <a:ln w="9525" algn="ctr">
                <a:solidFill>
                  <a:schemeClr val="bg1"/>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17" name="Oval 116">
                <a:extLst>
                  <a:ext uri="{FF2B5EF4-FFF2-40B4-BE49-F238E27FC236}">
                    <a16:creationId xmlns:a16="http://schemas.microsoft.com/office/drawing/2014/main" id="{C61CEEBB-7835-4B05-85F0-4E66FF167956}"/>
                  </a:ext>
                </a:extLst>
              </p:cNvPr>
              <p:cNvSpPr/>
              <p:nvPr/>
            </p:nvSpPr>
            <p:spPr bwMode="auto">
              <a:xfrm>
                <a:off x="7656986" y="3045396"/>
                <a:ext cx="66301" cy="112993"/>
              </a:xfrm>
              <a:prstGeom prst="ellipse">
                <a:avLst/>
              </a:prstGeom>
              <a:solidFill>
                <a:srgbClr val="002A7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8" name="Oval 117">
                <a:extLst>
                  <a:ext uri="{FF2B5EF4-FFF2-40B4-BE49-F238E27FC236}">
                    <a16:creationId xmlns:a16="http://schemas.microsoft.com/office/drawing/2014/main" id="{8D10A5C6-AB67-46CD-AB56-CE8EF4EDD5BC}"/>
                  </a:ext>
                </a:extLst>
              </p:cNvPr>
              <p:cNvSpPr/>
              <p:nvPr/>
            </p:nvSpPr>
            <p:spPr bwMode="auto">
              <a:xfrm>
                <a:off x="7656986" y="5255892"/>
                <a:ext cx="66301" cy="112993"/>
              </a:xfrm>
              <a:prstGeom prst="ellipse">
                <a:avLst/>
              </a:prstGeom>
              <a:solidFill>
                <a:srgbClr val="002A7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19" name="Oval 118">
                <a:extLst>
                  <a:ext uri="{FF2B5EF4-FFF2-40B4-BE49-F238E27FC236}">
                    <a16:creationId xmlns:a16="http://schemas.microsoft.com/office/drawing/2014/main" id="{A922850F-070E-44D7-AF47-3B0C32F70E30}"/>
                  </a:ext>
                </a:extLst>
              </p:cNvPr>
              <p:cNvSpPr/>
              <p:nvPr/>
            </p:nvSpPr>
            <p:spPr bwMode="auto">
              <a:xfrm>
                <a:off x="7303226" y="4714764"/>
                <a:ext cx="66301" cy="112993"/>
              </a:xfrm>
              <a:prstGeom prst="ellipse">
                <a:avLst/>
              </a:prstGeom>
              <a:solidFill>
                <a:srgbClr val="002A7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0" name="Oval 119">
                <a:extLst>
                  <a:ext uri="{FF2B5EF4-FFF2-40B4-BE49-F238E27FC236}">
                    <a16:creationId xmlns:a16="http://schemas.microsoft.com/office/drawing/2014/main" id="{1CF08F4B-2DA1-47E0-ADF2-7BC85A0C10B8}"/>
                  </a:ext>
                </a:extLst>
              </p:cNvPr>
              <p:cNvSpPr/>
              <p:nvPr/>
            </p:nvSpPr>
            <p:spPr bwMode="auto">
              <a:xfrm>
                <a:off x="8010749" y="4714764"/>
                <a:ext cx="66301" cy="112993"/>
              </a:xfrm>
              <a:prstGeom prst="ellipse">
                <a:avLst/>
              </a:prstGeom>
              <a:solidFill>
                <a:srgbClr val="002A76"/>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21" name="chair3">
                <a:extLst>
                  <a:ext uri="{FF2B5EF4-FFF2-40B4-BE49-F238E27FC236}">
                    <a16:creationId xmlns:a16="http://schemas.microsoft.com/office/drawing/2014/main" id="{1C5730D4-F14E-448C-9F40-3EBC6728CD0C}"/>
                  </a:ext>
                </a:extLst>
              </p:cNvPr>
              <p:cNvSpPr>
                <a:spLocks noEditPoints="1" noChangeArrowheads="1"/>
              </p:cNvSpPr>
              <p:nvPr/>
            </p:nvSpPr>
            <p:spPr bwMode="gray">
              <a:xfrm flipV="1">
                <a:off x="7561249" y="5563580"/>
                <a:ext cx="274320" cy="27432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828 w 21600"/>
                  <a:gd name="T13" fmla="*/ 6639 h 21600"/>
                  <a:gd name="T14" fmla="*/ 16846 w 21600"/>
                  <a:gd name="T15" fmla="*/ 19649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chemeClr val="accent3"/>
              </a:solidFill>
              <a:ln w="9525" algn="ctr">
                <a:solidFill>
                  <a:schemeClr val="bg1"/>
                </a:solidFill>
                <a:miter lim="800000"/>
                <a:headEnd/>
                <a:tailEnd/>
              </a:ln>
              <a:effectLst/>
              <a:extLst>
                <a:ext uri="{AF507438-7753-43E0-B8FC-AC1667EBCBE1}">
                  <a14:hiddenEffects xmlns:a14="http://schemas.microsoft.com/office/drawing/2010/main">
                    <a:effectLst>
                      <a:outerShdw dist="71842"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srgbClr val="000000"/>
                  </a:solidFill>
                  <a:effectLst/>
                  <a:uLnTx/>
                  <a:uFillTx/>
                  <a:latin typeface="Calibri"/>
                  <a:ea typeface="+mn-ea"/>
                  <a:cs typeface="+mn-cs"/>
                </a:endParaRPr>
              </a:p>
            </p:txBody>
          </p:sp>
          <p:sp>
            <p:nvSpPr>
              <p:cNvPr id="122" name="Text Box 72">
                <a:extLst>
                  <a:ext uri="{FF2B5EF4-FFF2-40B4-BE49-F238E27FC236}">
                    <a16:creationId xmlns:a16="http://schemas.microsoft.com/office/drawing/2014/main" id="{67C02441-AC44-44E2-9884-EE964DF1B66C}"/>
                  </a:ext>
                </a:extLst>
              </p:cNvPr>
              <p:cNvSpPr txBox="1">
                <a:spLocks noChangeArrowheads="1"/>
              </p:cNvSpPr>
              <p:nvPr/>
            </p:nvSpPr>
            <p:spPr bwMode="gray">
              <a:xfrm>
                <a:off x="8562994" y="3442091"/>
                <a:ext cx="436690" cy="24622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cap="rnd"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eaLnBrk="0" hangingPunct="0">
                  <a:defRPr sz="1100" b="1">
                    <a:solidFill>
                      <a:srgbClr val="000000"/>
                    </a:solidFill>
                    <a:cs typeface="Arial" panose="020B0604020202020204" pitchFamily="34" charset="0"/>
                  </a:defRPr>
                </a:lvl1pPr>
                <a:lvl2pPr marL="742950" indent="-285750" eaLnBrk="0" hangingPunct="0">
                  <a:defRPr sz="1200">
                    <a:latin typeface="Arial" panose="020B0604020202020204" pitchFamily="34" charset="0"/>
                    <a:cs typeface="Arial" panose="020B0604020202020204" pitchFamily="34" charset="0"/>
                  </a:defRPr>
                </a:lvl2pPr>
                <a:lvl3pPr marL="1143000" indent="-228600" eaLnBrk="0" hangingPunct="0">
                  <a:defRPr sz="1200">
                    <a:latin typeface="Arial" panose="020B0604020202020204" pitchFamily="34" charset="0"/>
                    <a:cs typeface="Arial" panose="020B0604020202020204" pitchFamily="34" charset="0"/>
                  </a:defRPr>
                </a:lvl3pPr>
                <a:lvl4pPr marL="1600200" indent="-228600" eaLnBrk="0" hangingPunct="0">
                  <a:defRPr sz="1200">
                    <a:latin typeface="Arial" panose="020B0604020202020204" pitchFamily="34" charset="0"/>
                    <a:cs typeface="Arial" panose="020B0604020202020204" pitchFamily="34" charset="0"/>
                  </a:defRPr>
                </a:lvl4pPr>
                <a:lvl5pPr marL="2057400" indent="-228600" eaLnBrk="0" hangingPunct="0">
                  <a:defRPr sz="1200">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latin typeface="Arial" panose="020B0604020202020204" pitchFamily="34" charset="0"/>
                    <a:cs typeface="Arial" panose="020B0604020202020204" pitchFamily="34" charset="0"/>
                  </a:defRPr>
                </a:lvl9pPr>
              </a:lstStyle>
              <a:p>
                <a:r>
                  <a:rPr lang="en-US" altLang="en-US" sz="1000" dirty="0"/>
                  <a:t>CISO</a:t>
                </a:r>
              </a:p>
            </p:txBody>
          </p:sp>
          <p:sp>
            <p:nvSpPr>
              <p:cNvPr id="123" name="Text Box 72">
                <a:extLst>
                  <a:ext uri="{FF2B5EF4-FFF2-40B4-BE49-F238E27FC236}">
                    <a16:creationId xmlns:a16="http://schemas.microsoft.com/office/drawing/2014/main" id="{CC99F66A-0C57-4ADE-A3FA-8175D02698D5}"/>
                  </a:ext>
                </a:extLst>
              </p:cNvPr>
              <p:cNvSpPr txBox="1">
                <a:spLocks noChangeArrowheads="1"/>
              </p:cNvSpPr>
              <p:nvPr/>
            </p:nvSpPr>
            <p:spPr bwMode="gray">
              <a:xfrm>
                <a:off x="8594609" y="4110753"/>
                <a:ext cx="396991" cy="24622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cap="rnd"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latin typeface="+mn-lt"/>
                  </a:rPr>
                  <a:t>CIO</a:t>
                </a:r>
              </a:p>
            </p:txBody>
          </p:sp>
          <p:sp>
            <p:nvSpPr>
              <p:cNvPr id="124" name="Text Box 72">
                <a:extLst>
                  <a:ext uri="{FF2B5EF4-FFF2-40B4-BE49-F238E27FC236}">
                    <a16:creationId xmlns:a16="http://schemas.microsoft.com/office/drawing/2014/main" id="{42C92066-9735-4CE9-AEB6-24B417BF477F}"/>
                  </a:ext>
                </a:extLst>
              </p:cNvPr>
              <p:cNvSpPr txBox="1">
                <a:spLocks noChangeArrowheads="1"/>
              </p:cNvSpPr>
              <p:nvPr/>
            </p:nvSpPr>
            <p:spPr bwMode="gray">
              <a:xfrm>
                <a:off x="8574404" y="4745634"/>
                <a:ext cx="436424" cy="24622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cap="rnd"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1200">
                    <a:solidFill>
                      <a:schemeClr val="tx1"/>
                    </a:solidFill>
                    <a:latin typeface="Arial" panose="020B0604020202020204" pitchFamily="34" charset="0"/>
                    <a:cs typeface="Arial" panose="020B0604020202020204" pitchFamily="34" charset="0"/>
                  </a:defRPr>
                </a:lvl1pPr>
                <a:lvl2pPr marL="742950" indent="-285750" eaLnBrk="0" hangingPunct="0">
                  <a:defRPr sz="1200">
                    <a:solidFill>
                      <a:schemeClr val="tx1"/>
                    </a:solidFill>
                    <a:latin typeface="Arial" panose="020B0604020202020204" pitchFamily="34" charset="0"/>
                    <a:cs typeface="Arial" panose="020B0604020202020204" pitchFamily="34" charset="0"/>
                  </a:defRPr>
                </a:lvl2pPr>
                <a:lvl3pPr marL="1143000" indent="-228600" eaLnBrk="0" hangingPunct="0">
                  <a:defRPr sz="1200">
                    <a:solidFill>
                      <a:schemeClr val="tx1"/>
                    </a:solidFill>
                    <a:latin typeface="Arial" panose="020B0604020202020204" pitchFamily="34" charset="0"/>
                    <a:cs typeface="Arial" panose="020B0604020202020204" pitchFamily="34" charset="0"/>
                  </a:defRPr>
                </a:lvl3pPr>
                <a:lvl4pPr marL="1600200" indent="-228600" eaLnBrk="0" hangingPunct="0">
                  <a:defRPr sz="1200">
                    <a:solidFill>
                      <a:schemeClr val="tx1"/>
                    </a:solidFill>
                    <a:latin typeface="Arial" panose="020B0604020202020204" pitchFamily="34" charset="0"/>
                    <a:cs typeface="Arial" panose="020B0604020202020204" pitchFamily="34" charset="0"/>
                  </a:defRPr>
                </a:lvl4pPr>
                <a:lvl5pPr marL="2057400" indent="-228600" eaLnBrk="0" hangingPunct="0">
                  <a:defRPr sz="12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Arial" panose="020B0604020202020204" pitchFamily="34" charset="0"/>
                    <a:cs typeface="Arial" panose="020B0604020202020204" pitchFamily="34" charset="0"/>
                  </a:defRPr>
                </a:lvl9pPr>
              </a:lstStyle>
              <a:p>
                <a:r>
                  <a:rPr lang="en-US" altLang="en-US" sz="1000" b="1" dirty="0">
                    <a:solidFill>
                      <a:srgbClr val="000000"/>
                    </a:solidFill>
                    <a:latin typeface="+mn-lt"/>
                  </a:rPr>
                  <a:t>CFO</a:t>
                </a:r>
              </a:p>
            </p:txBody>
          </p:sp>
          <p:sp>
            <p:nvSpPr>
              <p:cNvPr id="125" name="Trapezoid 124">
                <a:extLst>
                  <a:ext uri="{FF2B5EF4-FFF2-40B4-BE49-F238E27FC236}">
                    <a16:creationId xmlns:a16="http://schemas.microsoft.com/office/drawing/2014/main" id="{B2BC8D49-AAFE-4ECE-B869-B35B5E7D023C}"/>
                  </a:ext>
                </a:extLst>
              </p:cNvPr>
              <p:cNvSpPr/>
              <p:nvPr/>
            </p:nvSpPr>
            <p:spPr>
              <a:xfrm rot="16200000">
                <a:off x="1862628" y="3272540"/>
                <a:ext cx="1071088" cy="212682"/>
              </a:xfrm>
              <a:prstGeom prst="trapezoid">
                <a:avLst>
                  <a:gd name="adj" fmla="val 107670"/>
                </a:avLst>
              </a:prstGeom>
              <a:gradFill>
                <a:gsLst>
                  <a:gs pos="50000">
                    <a:srgbClr val="B1C5D7"/>
                  </a:gs>
                  <a:gs pos="0">
                    <a:srgbClr val="5F88AD"/>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6" name="Trapezoid 144">
                <a:extLst>
                  <a:ext uri="{FF2B5EF4-FFF2-40B4-BE49-F238E27FC236}">
                    <a16:creationId xmlns:a16="http://schemas.microsoft.com/office/drawing/2014/main" id="{0AD1F658-2332-4E12-9841-0F2FADC4AA69}"/>
                  </a:ext>
                </a:extLst>
              </p:cNvPr>
              <p:cNvSpPr/>
              <p:nvPr/>
            </p:nvSpPr>
            <p:spPr>
              <a:xfrm rot="16200000">
                <a:off x="3765630" y="4021489"/>
                <a:ext cx="4435678" cy="212679"/>
              </a:xfrm>
              <a:custGeom>
                <a:avLst/>
                <a:gdLst>
                  <a:gd name="connsiteX0" fmla="*/ 0 w 4435678"/>
                  <a:gd name="connsiteY0" fmla="*/ 260877 h 260877"/>
                  <a:gd name="connsiteX1" fmla="*/ 898106 w 4435678"/>
                  <a:gd name="connsiteY1" fmla="*/ 0 h 260877"/>
                  <a:gd name="connsiteX2" fmla="*/ 3537572 w 4435678"/>
                  <a:gd name="connsiteY2" fmla="*/ 0 h 260877"/>
                  <a:gd name="connsiteX3" fmla="*/ 4435678 w 4435678"/>
                  <a:gd name="connsiteY3" fmla="*/ 260877 h 260877"/>
                  <a:gd name="connsiteX4" fmla="*/ 0 w 4435678"/>
                  <a:gd name="connsiteY4" fmla="*/ 260877 h 260877"/>
                  <a:gd name="connsiteX0" fmla="*/ 0 w 4435678"/>
                  <a:gd name="connsiteY0" fmla="*/ 260877 h 260877"/>
                  <a:gd name="connsiteX1" fmla="*/ 2429726 w 4435678"/>
                  <a:gd name="connsiteY1" fmla="*/ 3 h 260877"/>
                  <a:gd name="connsiteX2" fmla="*/ 3537572 w 4435678"/>
                  <a:gd name="connsiteY2" fmla="*/ 0 h 260877"/>
                  <a:gd name="connsiteX3" fmla="*/ 4435678 w 4435678"/>
                  <a:gd name="connsiteY3" fmla="*/ 260877 h 260877"/>
                  <a:gd name="connsiteX4" fmla="*/ 0 w 4435678"/>
                  <a:gd name="connsiteY4" fmla="*/ 260877 h 260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5678" h="260877">
                    <a:moveTo>
                      <a:pt x="0" y="260877"/>
                    </a:moveTo>
                    <a:lnTo>
                      <a:pt x="2429726" y="3"/>
                    </a:lnTo>
                    <a:lnTo>
                      <a:pt x="3537572" y="0"/>
                    </a:lnTo>
                    <a:lnTo>
                      <a:pt x="4435678" y="260877"/>
                    </a:lnTo>
                    <a:lnTo>
                      <a:pt x="0" y="260877"/>
                    </a:lnTo>
                    <a:close/>
                  </a:path>
                </a:pathLst>
              </a:custGeom>
              <a:gradFill>
                <a:gsLst>
                  <a:gs pos="50000">
                    <a:srgbClr val="D7DFE6"/>
                  </a:gs>
                  <a:gs pos="0">
                    <a:schemeClr val="accent1">
                      <a:lumMod val="40000"/>
                      <a:lumOff val="6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7" name="Rectangle 126">
                <a:extLst>
                  <a:ext uri="{FF2B5EF4-FFF2-40B4-BE49-F238E27FC236}">
                    <a16:creationId xmlns:a16="http://schemas.microsoft.com/office/drawing/2014/main" id="{172890CB-9CF6-4471-AD8F-F85075808C9A}"/>
                  </a:ext>
                </a:extLst>
              </p:cNvPr>
              <p:cNvSpPr/>
              <p:nvPr/>
            </p:nvSpPr>
            <p:spPr>
              <a:xfrm>
                <a:off x="2552707" y="4245483"/>
                <a:ext cx="3282996" cy="2100185"/>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8" name="Rectangle 127">
                <a:extLst>
                  <a:ext uri="{FF2B5EF4-FFF2-40B4-BE49-F238E27FC236}">
                    <a16:creationId xmlns:a16="http://schemas.microsoft.com/office/drawing/2014/main" id="{AE7078CA-6BA7-4112-8267-F011759D5558}"/>
                  </a:ext>
                </a:extLst>
              </p:cNvPr>
              <p:cNvSpPr/>
              <p:nvPr/>
            </p:nvSpPr>
            <p:spPr>
              <a:xfrm>
                <a:off x="812682" y="5062182"/>
                <a:ext cx="1627337" cy="1283486"/>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9" name="Rectangle 128">
                <a:extLst>
                  <a:ext uri="{FF2B5EF4-FFF2-40B4-BE49-F238E27FC236}">
                    <a16:creationId xmlns:a16="http://schemas.microsoft.com/office/drawing/2014/main" id="{087592D2-FF41-4B5D-8968-E648B5FDFBCA}"/>
                  </a:ext>
                </a:extLst>
              </p:cNvPr>
              <p:cNvSpPr/>
              <p:nvPr/>
            </p:nvSpPr>
            <p:spPr>
              <a:xfrm>
                <a:off x="794931" y="1892327"/>
                <a:ext cx="1627337" cy="658632"/>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30" name="Straight Arrow Connector 129">
                <a:extLst>
                  <a:ext uri="{FF2B5EF4-FFF2-40B4-BE49-F238E27FC236}">
                    <a16:creationId xmlns:a16="http://schemas.microsoft.com/office/drawing/2014/main" id="{34923CC1-D56A-4970-9EF9-BFD7462632EF}"/>
                  </a:ext>
                </a:extLst>
              </p:cNvPr>
              <p:cNvCxnSpPr>
                <a:cxnSpLocks/>
              </p:cNvCxnSpPr>
              <p:nvPr/>
            </p:nvCxnSpPr>
            <p:spPr>
              <a:xfrm>
                <a:off x="6131235" y="1753214"/>
                <a:ext cx="5222564" cy="0"/>
              </a:xfrm>
              <a:prstGeom prst="straightConnector1">
                <a:avLst/>
              </a:prstGeom>
              <a:ln>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4D826B7F-4EFB-46F9-9C89-5936B20F96FC}"/>
                  </a:ext>
                </a:extLst>
              </p:cNvPr>
              <p:cNvSpPr/>
              <p:nvPr/>
            </p:nvSpPr>
            <p:spPr>
              <a:xfrm>
                <a:off x="7966591" y="1631914"/>
                <a:ext cx="1551853" cy="236906"/>
              </a:xfrm>
              <a:prstGeom prst="rect">
                <a:avLst/>
              </a:prstGeom>
              <a:solidFill>
                <a:schemeClr val="bg1"/>
              </a:solidFill>
            </p:spPr>
            <p:txBody>
              <a:bodyPr wrap="square" anchor="ctr">
                <a:spAutoFit/>
              </a:bodyPr>
              <a:lstStyle/>
              <a:p>
                <a:pPr lvl="0" algn="ctr"/>
                <a:r>
                  <a:rPr lang="en-US" sz="1200" b="1" dirty="0"/>
                  <a:t>Committee Charters</a:t>
                </a:r>
              </a:p>
            </p:txBody>
          </p:sp>
          <p:cxnSp>
            <p:nvCxnSpPr>
              <p:cNvPr id="132" name="Straight Arrow Connector 131">
                <a:extLst>
                  <a:ext uri="{FF2B5EF4-FFF2-40B4-BE49-F238E27FC236}">
                    <a16:creationId xmlns:a16="http://schemas.microsoft.com/office/drawing/2014/main" id="{1E19F65B-604D-4C14-9E1D-047946F47E1F}"/>
                  </a:ext>
                </a:extLst>
              </p:cNvPr>
              <p:cNvCxnSpPr>
                <a:cxnSpLocks/>
              </p:cNvCxnSpPr>
              <p:nvPr/>
            </p:nvCxnSpPr>
            <p:spPr>
              <a:xfrm>
                <a:off x="881492" y="1753214"/>
                <a:ext cx="4935900" cy="0"/>
              </a:xfrm>
              <a:prstGeom prst="straightConnector1">
                <a:avLst/>
              </a:prstGeom>
              <a:ln>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33" name="chair3">
                <a:extLst>
                  <a:ext uri="{FF2B5EF4-FFF2-40B4-BE49-F238E27FC236}">
                    <a16:creationId xmlns:a16="http://schemas.microsoft.com/office/drawing/2014/main" id="{5EA7EED5-BA10-40DF-B05E-8C717ABA42C5}"/>
                  </a:ext>
                </a:extLst>
              </p:cNvPr>
              <p:cNvSpPr>
                <a:spLocks noEditPoints="1" noChangeArrowheads="1"/>
              </p:cNvSpPr>
              <p:nvPr/>
            </p:nvSpPr>
            <p:spPr bwMode="gray">
              <a:xfrm rot="5400000">
                <a:off x="8352407" y="4104329"/>
                <a:ext cx="274320" cy="27432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828 w 21600"/>
                  <a:gd name="T13" fmla="*/ 6639 h 21600"/>
                  <a:gd name="T14" fmla="*/ 16846 w 21600"/>
                  <a:gd name="T15" fmla="*/ 19649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chemeClr val="bg1">
                  <a:lumMod val="50000"/>
                </a:schemeClr>
              </a:solidFill>
              <a:ln w="9525" algn="ctr">
                <a:solidFill>
                  <a:schemeClr val="bg1"/>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34" name="chair3">
                <a:extLst>
                  <a:ext uri="{FF2B5EF4-FFF2-40B4-BE49-F238E27FC236}">
                    <a16:creationId xmlns:a16="http://schemas.microsoft.com/office/drawing/2014/main" id="{31C19B27-6179-479E-BD95-49477E4C03C5}"/>
                  </a:ext>
                </a:extLst>
              </p:cNvPr>
              <p:cNvSpPr>
                <a:spLocks noEditPoints="1" noChangeArrowheads="1"/>
              </p:cNvSpPr>
              <p:nvPr/>
            </p:nvSpPr>
            <p:spPr bwMode="gray">
              <a:xfrm rot="16200000">
                <a:off x="6744550" y="4104329"/>
                <a:ext cx="274320" cy="27432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828 w 21600"/>
                  <a:gd name="T13" fmla="*/ 6639 h 21600"/>
                  <a:gd name="T14" fmla="*/ 16846 w 21600"/>
                  <a:gd name="T15" fmla="*/ 19649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chemeClr val="bg1">
                  <a:lumMod val="50000"/>
                </a:schemeClr>
              </a:solidFill>
              <a:ln w="9525" algn="ctr">
                <a:solidFill>
                  <a:schemeClr val="bg1"/>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Calibri"/>
                  <a:ea typeface="+mn-ea"/>
                  <a:cs typeface="+mn-cs"/>
                </a:endParaRPr>
              </a:p>
            </p:txBody>
          </p:sp>
          <p:sp>
            <p:nvSpPr>
              <p:cNvPr id="135" name="chair3">
                <a:extLst>
                  <a:ext uri="{FF2B5EF4-FFF2-40B4-BE49-F238E27FC236}">
                    <a16:creationId xmlns:a16="http://schemas.microsoft.com/office/drawing/2014/main" id="{9FB39FAA-C84E-4681-A11A-4FB38C8B496C}"/>
                  </a:ext>
                </a:extLst>
              </p:cNvPr>
              <p:cNvSpPr>
                <a:spLocks noEditPoints="1" noChangeArrowheads="1"/>
              </p:cNvSpPr>
              <p:nvPr/>
            </p:nvSpPr>
            <p:spPr bwMode="gray">
              <a:xfrm rot="4557703" flipV="1">
                <a:off x="6826262" y="4735262"/>
                <a:ext cx="274320" cy="27432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828 w 21600"/>
                  <a:gd name="T13" fmla="*/ 6639 h 21600"/>
                  <a:gd name="T14" fmla="*/ 16846 w 21600"/>
                  <a:gd name="T15" fmla="*/ 19649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chemeClr val="accent3"/>
              </a:solidFill>
              <a:ln w="9525" algn="ctr">
                <a:solidFill>
                  <a:schemeClr val="bg1"/>
                </a:solidFill>
                <a:miter lim="800000"/>
                <a:headEnd/>
                <a:tailEnd/>
              </a:ln>
              <a:effectLst/>
              <a:extLst>
                <a:ext uri="{AF507438-7753-43E0-B8FC-AC1667EBCBE1}">
                  <a14:hiddenEffects xmlns:a14="http://schemas.microsoft.com/office/drawing/2010/main">
                    <a:effectLst>
                      <a:outerShdw dist="71842"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srgbClr val="000000"/>
                  </a:solidFill>
                  <a:effectLst/>
                  <a:uLnTx/>
                  <a:uFillTx/>
                  <a:latin typeface="Calibri"/>
                  <a:ea typeface="+mn-ea"/>
                  <a:cs typeface="+mn-cs"/>
                </a:endParaRPr>
              </a:p>
            </p:txBody>
          </p:sp>
          <p:sp>
            <p:nvSpPr>
              <p:cNvPr id="136" name="chair3">
                <a:extLst>
                  <a:ext uri="{FF2B5EF4-FFF2-40B4-BE49-F238E27FC236}">
                    <a16:creationId xmlns:a16="http://schemas.microsoft.com/office/drawing/2014/main" id="{44983E3D-D011-4BD4-B6FD-70D57BA6FB56}"/>
                  </a:ext>
                </a:extLst>
              </p:cNvPr>
              <p:cNvSpPr>
                <a:spLocks noEditPoints="1" noChangeArrowheads="1"/>
              </p:cNvSpPr>
              <p:nvPr/>
            </p:nvSpPr>
            <p:spPr bwMode="gray">
              <a:xfrm rot="17042297" flipH="1" flipV="1">
                <a:off x="8297673" y="4735262"/>
                <a:ext cx="274320" cy="27432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828 w 21600"/>
                  <a:gd name="T13" fmla="*/ 6639 h 21600"/>
                  <a:gd name="T14" fmla="*/ 16846 w 21600"/>
                  <a:gd name="T15" fmla="*/ 19649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chemeClr val="bg1">
                  <a:lumMod val="50000"/>
                </a:schemeClr>
              </a:solidFill>
              <a:ln w="9525" algn="ctr">
                <a:solidFill>
                  <a:schemeClr val="bg1"/>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srgbClr val="000000"/>
                  </a:solidFill>
                  <a:effectLst/>
                  <a:uLnTx/>
                  <a:uFillTx/>
                  <a:latin typeface="Calibri"/>
                  <a:ea typeface="+mn-ea"/>
                  <a:cs typeface="+mn-cs"/>
                </a:endParaRPr>
              </a:p>
            </p:txBody>
          </p:sp>
          <p:sp>
            <p:nvSpPr>
              <p:cNvPr id="137" name="chair3">
                <a:extLst>
                  <a:ext uri="{FF2B5EF4-FFF2-40B4-BE49-F238E27FC236}">
                    <a16:creationId xmlns:a16="http://schemas.microsoft.com/office/drawing/2014/main" id="{42704161-5AB0-43FC-8385-3CE9B2C2B27B}"/>
                  </a:ext>
                </a:extLst>
              </p:cNvPr>
              <p:cNvSpPr>
                <a:spLocks noEditPoints="1" noChangeArrowheads="1"/>
              </p:cNvSpPr>
              <p:nvPr/>
            </p:nvSpPr>
            <p:spPr bwMode="gray">
              <a:xfrm rot="17042297">
                <a:off x="6826260" y="3447123"/>
                <a:ext cx="274320" cy="27432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828 w 21600"/>
                  <a:gd name="T13" fmla="*/ 6639 h 21600"/>
                  <a:gd name="T14" fmla="*/ 16846 w 21600"/>
                  <a:gd name="T15" fmla="*/ 19649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chemeClr val="accent3"/>
              </a:solidFill>
              <a:ln w="9525" algn="ctr">
                <a:solidFill>
                  <a:schemeClr val="bg1"/>
                </a:solidFill>
                <a:miter lim="800000"/>
                <a:headEnd/>
                <a:tailEnd/>
              </a:ln>
              <a:effectLst/>
              <a:extLst>
                <a:ext uri="{AF507438-7753-43E0-B8FC-AC1667EBCBE1}">
                  <a14:hiddenEffects xmlns:a14="http://schemas.microsoft.com/office/drawing/2010/main">
                    <a:effectLst>
                      <a:outerShdw dist="71842"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srgbClr val="000000"/>
                  </a:solidFill>
                  <a:effectLst/>
                  <a:uLnTx/>
                  <a:uFillTx/>
                  <a:latin typeface="Calibri"/>
                  <a:ea typeface="+mn-ea"/>
                  <a:cs typeface="+mn-cs"/>
                </a:endParaRPr>
              </a:p>
            </p:txBody>
          </p:sp>
          <p:sp>
            <p:nvSpPr>
              <p:cNvPr id="140" name="chair3">
                <a:extLst>
                  <a:ext uri="{FF2B5EF4-FFF2-40B4-BE49-F238E27FC236}">
                    <a16:creationId xmlns:a16="http://schemas.microsoft.com/office/drawing/2014/main" id="{73AA5579-B9B6-442F-BF81-0C6C1A4C8563}"/>
                  </a:ext>
                </a:extLst>
              </p:cNvPr>
              <p:cNvSpPr>
                <a:spLocks noEditPoints="1" noChangeArrowheads="1"/>
              </p:cNvSpPr>
              <p:nvPr/>
            </p:nvSpPr>
            <p:spPr bwMode="gray">
              <a:xfrm rot="4557703" flipH="1">
                <a:off x="8297671" y="3447123"/>
                <a:ext cx="274320" cy="27432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828 w 21600"/>
                  <a:gd name="T13" fmla="*/ 6639 h 21600"/>
                  <a:gd name="T14" fmla="*/ 16846 w 21600"/>
                  <a:gd name="T15" fmla="*/ 19649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chemeClr val="bg1">
                  <a:lumMod val="50000"/>
                </a:schemeClr>
              </a:solidFill>
              <a:ln w="9525" algn="ctr">
                <a:solidFill>
                  <a:schemeClr val="bg1"/>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srgbClr val="000000"/>
                  </a:solidFill>
                  <a:effectLst/>
                  <a:uLnTx/>
                  <a:uFillTx/>
                  <a:latin typeface="Calibri"/>
                  <a:ea typeface="+mn-ea"/>
                  <a:cs typeface="+mn-cs"/>
                </a:endParaRPr>
              </a:p>
            </p:txBody>
          </p:sp>
          <p:sp>
            <p:nvSpPr>
              <p:cNvPr id="141" name="chair3">
                <a:extLst>
                  <a:ext uri="{FF2B5EF4-FFF2-40B4-BE49-F238E27FC236}">
                    <a16:creationId xmlns:a16="http://schemas.microsoft.com/office/drawing/2014/main" id="{DC9AA4E2-809B-4224-84A5-1B6CAAD06091}"/>
                  </a:ext>
                </a:extLst>
              </p:cNvPr>
              <p:cNvSpPr>
                <a:spLocks noEditPoints="1" noChangeArrowheads="1"/>
              </p:cNvSpPr>
              <p:nvPr/>
            </p:nvSpPr>
            <p:spPr bwMode="gray">
              <a:xfrm rot="4557703" flipV="1">
                <a:off x="6826263" y="4735262"/>
                <a:ext cx="274320" cy="27432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828 w 21600"/>
                  <a:gd name="T13" fmla="*/ 6639 h 21600"/>
                  <a:gd name="T14" fmla="*/ 16846 w 21600"/>
                  <a:gd name="T15" fmla="*/ 19649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chemeClr val="accent3"/>
              </a:solidFill>
              <a:ln w="9525" algn="ctr">
                <a:solidFill>
                  <a:schemeClr val="bg1"/>
                </a:solidFill>
                <a:miter lim="800000"/>
                <a:headEnd/>
                <a:tailEnd/>
              </a:ln>
              <a:effectLst/>
              <a:extLst>
                <a:ext uri="{AF507438-7753-43E0-B8FC-AC1667EBCBE1}">
                  <a14:hiddenEffects xmlns:a14="http://schemas.microsoft.com/office/drawing/2010/main">
                    <a:effectLst>
                      <a:outerShdw dist="71842"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srgbClr val="000000"/>
                  </a:solidFill>
                  <a:effectLst/>
                  <a:uLnTx/>
                  <a:uFillTx/>
                  <a:latin typeface="Calibri"/>
                  <a:ea typeface="+mn-ea"/>
                  <a:cs typeface="+mn-cs"/>
                </a:endParaRPr>
              </a:p>
            </p:txBody>
          </p:sp>
          <p:sp>
            <p:nvSpPr>
              <p:cNvPr id="142" name="chair3">
                <a:extLst>
                  <a:ext uri="{FF2B5EF4-FFF2-40B4-BE49-F238E27FC236}">
                    <a16:creationId xmlns:a16="http://schemas.microsoft.com/office/drawing/2014/main" id="{31051844-9643-47BF-BD95-D774B019B179}"/>
                  </a:ext>
                </a:extLst>
              </p:cNvPr>
              <p:cNvSpPr>
                <a:spLocks noEditPoints="1" noChangeArrowheads="1"/>
              </p:cNvSpPr>
              <p:nvPr/>
            </p:nvSpPr>
            <p:spPr bwMode="gray">
              <a:xfrm rot="17042297">
                <a:off x="6826261" y="3447123"/>
                <a:ext cx="274320" cy="27432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828 w 21600"/>
                  <a:gd name="T13" fmla="*/ 6639 h 21600"/>
                  <a:gd name="T14" fmla="*/ 16846 w 21600"/>
                  <a:gd name="T15" fmla="*/ 19649 h 21600"/>
                </a:gdLst>
                <a:ahLst/>
                <a:cxnLst>
                  <a:cxn ang="T8">
                    <a:pos x="T0" y="T1"/>
                  </a:cxn>
                  <a:cxn ang="T9">
                    <a:pos x="T2" y="T3"/>
                  </a:cxn>
                  <a:cxn ang="T10">
                    <a:pos x="T4" y="T5"/>
                  </a:cxn>
                  <a:cxn ang="T11">
                    <a:pos x="T6" y="T7"/>
                  </a:cxn>
                </a:cxnLst>
                <a:rect l="T12" t="T13" r="T14" b="T15"/>
                <a:pathLst>
                  <a:path w="21600" h="21600" extrusionOk="0">
                    <a:moveTo>
                      <a:pt x="10661" y="21600"/>
                    </a:moveTo>
                    <a:lnTo>
                      <a:pt x="11964" y="21600"/>
                    </a:lnTo>
                    <a:lnTo>
                      <a:pt x="12969" y="21477"/>
                    </a:lnTo>
                    <a:lnTo>
                      <a:pt x="13951" y="21379"/>
                    </a:lnTo>
                    <a:lnTo>
                      <a:pt x="14742" y="21134"/>
                    </a:lnTo>
                    <a:lnTo>
                      <a:pt x="15575" y="20765"/>
                    </a:lnTo>
                    <a:lnTo>
                      <a:pt x="16152" y="20520"/>
                    </a:lnTo>
                    <a:lnTo>
                      <a:pt x="16579" y="20225"/>
                    </a:lnTo>
                    <a:lnTo>
                      <a:pt x="16942" y="19857"/>
                    </a:lnTo>
                    <a:lnTo>
                      <a:pt x="17455" y="20520"/>
                    </a:lnTo>
                    <a:lnTo>
                      <a:pt x="17989" y="21011"/>
                    </a:lnTo>
                    <a:lnTo>
                      <a:pt x="18459" y="21379"/>
                    </a:lnTo>
                    <a:lnTo>
                      <a:pt x="19079" y="21477"/>
                    </a:lnTo>
                    <a:lnTo>
                      <a:pt x="19656" y="21477"/>
                    </a:lnTo>
                    <a:lnTo>
                      <a:pt x="20275" y="21379"/>
                    </a:lnTo>
                    <a:lnTo>
                      <a:pt x="20660" y="21011"/>
                    </a:lnTo>
                    <a:lnTo>
                      <a:pt x="21173" y="20643"/>
                    </a:lnTo>
                    <a:lnTo>
                      <a:pt x="21386" y="20225"/>
                    </a:lnTo>
                    <a:lnTo>
                      <a:pt x="21600" y="19636"/>
                    </a:lnTo>
                    <a:lnTo>
                      <a:pt x="21600" y="19145"/>
                    </a:lnTo>
                    <a:lnTo>
                      <a:pt x="21600" y="18605"/>
                    </a:lnTo>
                    <a:lnTo>
                      <a:pt x="21386" y="18115"/>
                    </a:lnTo>
                    <a:lnTo>
                      <a:pt x="21066" y="17525"/>
                    </a:lnTo>
                    <a:lnTo>
                      <a:pt x="20660" y="17108"/>
                    </a:lnTo>
                    <a:lnTo>
                      <a:pt x="20275" y="16740"/>
                    </a:lnTo>
                    <a:lnTo>
                      <a:pt x="20275" y="10628"/>
                    </a:lnTo>
                    <a:lnTo>
                      <a:pt x="20275" y="5695"/>
                    </a:lnTo>
                    <a:lnTo>
                      <a:pt x="20275" y="5105"/>
                    </a:lnTo>
                    <a:lnTo>
                      <a:pt x="20190" y="4492"/>
                    </a:lnTo>
                    <a:lnTo>
                      <a:pt x="19976" y="4075"/>
                    </a:lnTo>
                    <a:lnTo>
                      <a:pt x="19763" y="3485"/>
                    </a:lnTo>
                    <a:lnTo>
                      <a:pt x="19442" y="2995"/>
                    </a:lnTo>
                    <a:lnTo>
                      <a:pt x="19079" y="2455"/>
                    </a:lnTo>
                    <a:lnTo>
                      <a:pt x="18673" y="2086"/>
                    </a:lnTo>
                    <a:lnTo>
                      <a:pt x="18139" y="1620"/>
                    </a:lnTo>
                    <a:lnTo>
                      <a:pt x="17562" y="1325"/>
                    </a:lnTo>
                    <a:lnTo>
                      <a:pt x="16836" y="957"/>
                    </a:lnTo>
                    <a:lnTo>
                      <a:pt x="16045" y="589"/>
                    </a:lnTo>
                    <a:lnTo>
                      <a:pt x="15169" y="344"/>
                    </a:lnTo>
                    <a:lnTo>
                      <a:pt x="14272" y="245"/>
                    </a:lnTo>
                    <a:lnTo>
                      <a:pt x="13182" y="123"/>
                    </a:lnTo>
                    <a:lnTo>
                      <a:pt x="12028" y="0"/>
                    </a:lnTo>
                    <a:lnTo>
                      <a:pt x="10832" y="0"/>
                    </a:lnTo>
                    <a:lnTo>
                      <a:pt x="9572" y="0"/>
                    </a:lnTo>
                    <a:lnTo>
                      <a:pt x="8418" y="123"/>
                    </a:lnTo>
                    <a:lnTo>
                      <a:pt x="7328" y="245"/>
                    </a:lnTo>
                    <a:lnTo>
                      <a:pt x="6431" y="344"/>
                    </a:lnTo>
                    <a:lnTo>
                      <a:pt x="5555" y="589"/>
                    </a:lnTo>
                    <a:lnTo>
                      <a:pt x="4764" y="957"/>
                    </a:lnTo>
                    <a:lnTo>
                      <a:pt x="4038" y="1325"/>
                    </a:lnTo>
                    <a:lnTo>
                      <a:pt x="3461" y="1620"/>
                    </a:lnTo>
                    <a:lnTo>
                      <a:pt x="2927" y="2086"/>
                    </a:lnTo>
                    <a:lnTo>
                      <a:pt x="2521" y="2455"/>
                    </a:lnTo>
                    <a:lnTo>
                      <a:pt x="2158" y="2995"/>
                    </a:lnTo>
                    <a:lnTo>
                      <a:pt x="1837" y="3485"/>
                    </a:lnTo>
                    <a:lnTo>
                      <a:pt x="1624" y="4075"/>
                    </a:lnTo>
                    <a:lnTo>
                      <a:pt x="1410" y="4492"/>
                    </a:lnTo>
                    <a:lnTo>
                      <a:pt x="1303" y="5105"/>
                    </a:lnTo>
                    <a:lnTo>
                      <a:pt x="1303" y="5695"/>
                    </a:lnTo>
                    <a:lnTo>
                      <a:pt x="1303" y="10874"/>
                    </a:lnTo>
                    <a:lnTo>
                      <a:pt x="1303" y="16740"/>
                    </a:lnTo>
                    <a:lnTo>
                      <a:pt x="940" y="17108"/>
                    </a:lnTo>
                    <a:lnTo>
                      <a:pt x="534" y="17525"/>
                    </a:lnTo>
                    <a:lnTo>
                      <a:pt x="214" y="18115"/>
                    </a:lnTo>
                    <a:lnTo>
                      <a:pt x="0" y="18605"/>
                    </a:lnTo>
                    <a:lnTo>
                      <a:pt x="0" y="19145"/>
                    </a:lnTo>
                    <a:lnTo>
                      <a:pt x="0" y="19636"/>
                    </a:lnTo>
                    <a:lnTo>
                      <a:pt x="214" y="20225"/>
                    </a:lnTo>
                    <a:lnTo>
                      <a:pt x="427" y="20643"/>
                    </a:lnTo>
                    <a:lnTo>
                      <a:pt x="833" y="21011"/>
                    </a:lnTo>
                    <a:lnTo>
                      <a:pt x="1303" y="21379"/>
                    </a:lnTo>
                    <a:lnTo>
                      <a:pt x="1944" y="21477"/>
                    </a:lnTo>
                    <a:lnTo>
                      <a:pt x="2521" y="21477"/>
                    </a:lnTo>
                    <a:lnTo>
                      <a:pt x="3141" y="21379"/>
                    </a:lnTo>
                    <a:lnTo>
                      <a:pt x="3611" y="21011"/>
                    </a:lnTo>
                    <a:lnTo>
                      <a:pt x="4145" y="20520"/>
                    </a:lnTo>
                    <a:lnTo>
                      <a:pt x="4658" y="19857"/>
                    </a:lnTo>
                    <a:lnTo>
                      <a:pt x="4914" y="20225"/>
                    </a:lnTo>
                    <a:lnTo>
                      <a:pt x="5448" y="20520"/>
                    </a:lnTo>
                    <a:lnTo>
                      <a:pt x="6025" y="20765"/>
                    </a:lnTo>
                    <a:lnTo>
                      <a:pt x="6751" y="21134"/>
                    </a:lnTo>
                    <a:lnTo>
                      <a:pt x="7542" y="21379"/>
                    </a:lnTo>
                    <a:lnTo>
                      <a:pt x="8418" y="21477"/>
                    </a:lnTo>
                    <a:lnTo>
                      <a:pt x="9465" y="21600"/>
                    </a:lnTo>
                    <a:lnTo>
                      <a:pt x="10661" y="21600"/>
                    </a:lnTo>
                    <a:close/>
                  </a:path>
                  <a:path w="21600" h="21600" extrusionOk="0">
                    <a:moveTo>
                      <a:pt x="17049" y="19857"/>
                    </a:moveTo>
                    <a:lnTo>
                      <a:pt x="17049" y="19268"/>
                    </a:lnTo>
                    <a:lnTo>
                      <a:pt x="17049" y="18016"/>
                    </a:lnTo>
                    <a:lnTo>
                      <a:pt x="17049" y="16274"/>
                    </a:lnTo>
                    <a:lnTo>
                      <a:pt x="17049" y="14114"/>
                    </a:lnTo>
                    <a:lnTo>
                      <a:pt x="17049" y="11880"/>
                    </a:lnTo>
                    <a:lnTo>
                      <a:pt x="17049" y="9843"/>
                    </a:lnTo>
                    <a:lnTo>
                      <a:pt x="17049" y="8100"/>
                    </a:lnTo>
                    <a:lnTo>
                      <a:pt x="17049" y="7069"/>
                    </a:lnTo>
                    <a:lnTo>
                      <a:pt x="16942" y="6725"/>
                    </a:lnTo>
                    <a:lnTo>
                      <a:pt x="16836" y="6357"/>
                    </a:lnTo>
                    <a:lnTo>
                      <a:pt x="16686" y="6112"/>
                    </a:lnTo>
                    <a:lnTo>
                      <a:pt x="16472" y="5768"/>
                    </a:lnTo>
                    <a:lnTo>
                      <a:pt x="15746" y="5351"/>
                    </a:lnTo>
                    <a:lnTo>
                      <a:pt x="14849" y="4983"/>
                    </a:lnTo>
                    <a:lnTo>
                      <a:pt x="13951" y="4615"/>
                    </a:lnTo>
                    <a:lnTo>
                      <a:pt x="12862" y="4369"/>
                    </a:lnTo>
                    <a:lnTo>
                      <a:pt x="11879" y="4271"/>
                    </a:lnTo>
                    <a:lnTo>
                      <a:pt x="10832" y="4197"/>
                    </a:lnTo>
                    <a:lnTo>
                      <a:pt x="9828" y="4271"/>
                    </a:lnTo>
                    <a:lnTo>
                      <a:pt x="8845" y="4369"/>
                    </a:lnTo>
                    <a:lnTo>
                      <a:pt x="7734" y="4615"/>
                    </a:lnTo>
                    <a:lnTo>
                      <a:pt x="6751" y="4983"/>
                    </a:lnTo>
                    <a:lnTo>
                      <a:pt x="5961" y="5351"/>
                    </a:lnTo>
                    <a:lnTo>
                      <a:pt x="5234" y="5768"/>
                    </a:lnTo>
                    <a:lnTo>
                      <a:pt x="4914" y="6112"/>
                    </a:lnTo>
                    <a:lnTo>
                      <a:pt x="4764" y="6357"/>
                    </a:lnTo>
                    <a:lnTo>
                      <a:pt x="4658" y="6725"/>
                    </a:lnTo>
                    <a:lnTo>
                      <a:pt x="4658" y="7069"/>
                    </a:lnTo>
                    <a:lnTo>
                      <a:pt x="4658" y="8100"/>
                    </a:lnTo>
                    <a:lnTo>
                      <a:pt x="4658" y="9843"/>
                    </a:lnTo>
                    <a:lnTo>
                      <a:pt x="4658" y="11880"/>
                    </a:lnTo>
                    <a:lnTo>
                      <a:pt x="4658" y="14114"/>
                    </a:lnTo>
                    <a:lnTo>
                      <a:pt x="4658" y="16274"/>
                    </a:lnTo>
                    <a:lnTo>
                      <a:pt x="4658" y="18016"/>
                    </a:lnTo>
                    <a:lnTo>
                      <a:pt x="4658" y="19268"/>
                    </a:lnTo>
                    <a:lnTo>
                      <a:pt x="4658" y="19857"/>
                    </a:lnTo>
                  </a:path>
                </a:pathLst>
              </a:custGeom>
              <a:solidFill>
                <a:schemeClr val="bg1">
                  <a:lumMod val="50000"/>
                </a:schemeClr>
              </a:solidFill>
              <a:ln w="9525" algn="ctr">
                <a:solidFill>
                  <a:schemeClr val="bg1"/>
                </a:solidFill>
                <a:miter lim="800000"/>
                <a:headEnd/>
                <a:tailEn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1" u="none" strike="noStrike" kern="1200" cap="none" spc="0" normalizeH="0" baseline="0" noProof="0" dirty="0">
                  <a:ln>
                    <a:noFill/>
                  </a:ln>
                  <a:solidFill>
                    <a:srgbClr val="000000"/>
                  </a:solidFill>
                  <a:effectLst/>
                  <a:uLnTx/>
                  <a:uFillTx/>
                  <a:latin typeface="Calibri"/>
                  <a:ea typeface="+mn-ea"/>
                  <a:cs typeface="+mn-cs"/>
                </a:endParaRPr>
              </a:p>
            </p:txBody>
          </p:sp>
        </p:grpSp>
        <p:sp>
          <p:nvSpPr>
            <p:cNvPr id="183" name="Rectangle 182">
              <a:extLst>
                <a:ext uri="{FF2B5EF4-FFF2-40B4-BE49-F238E27FC236}">
                  <a16:creationId xmlns:a16="http://schemas.microsoft.com/office/drawing/2014/main" id="{60EF3DC9-946A-456D-9AB2-5BB9CF595C48}"/>
                </a:ext>
              </a:extLst>
            </p:cNvPr>
            <p:cNvSpPr/>
            <p:nvPr/>
          </p:nvSpPr>
          <p:spPr>
            <a:xfrm>
              <a:off x="2410571" y="1519535"/>
              <a:ext cx="1877742" cy="461665"/>
            </a:xfrm>
            <a:prstGeom prst="rect">
              <a:avLst/>
            </a:prstGeom>
            <a:solidFill>
              <a:schemeClr val="bg1"/>
            </a:solidFill>
          </p:spPr>
          <p:txBody>
            <a:bodyPr wrap="square" anchor="ctr">
              <a:spAutoFit/>
            </a:bodyPr>
            <a:lstStyle/>
            <a:p>
              <a:pPr lvl="0" algn="ctr"/>
              <a:r>
                <a:rPr lang="en-US" sz="1200" b="1" dirty="0"/>
                <a:t>Governance Committees</a:t>
              </a:r>
            </a:p>
          </p:txBody>
        </p:sp>
      </p:grpSp>
      <p:sp>
        <p:nvSpPr>
          <p:cNvPr id="195" name="TextBox 194">
            <a:extLst>
              <a:ext uri="{FF2B5EF4-FFF2-40B4-BE49-F238E27FC236}">
                <a16:creationId xmlns:a16="http://schemas.microsoft.com/office/drawing/2014/main" id="{8316FF6C-AC98-4484-947D-43C5E9022DCC}"/>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algn="ctr">
              <a:defRPr sz="1200" b="1">
                <a:latin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199" name="Rectangle 198">
            <a:extLst>
              <a:ext uri="{FF2B5EF4-FFF2-40B4-BE49-F238E27FC236}">
                <a16:creationId xmlns:a16="http://schemas.microsoft.com/office/drawing/2014/main" id="{D2F194E0-AAD6-4655-B889-181D4FFB2828}"/>
              </a:ext>
            </a:extLst>
          </p:cNvPr>
          <p:cNvSpPr/>
          <p:nvPr/>
        </p:nvSpPr>
        <p:spPr bwMode="auto">
          <a:xfrm>
            <a:off x="1118756" y="68607"/>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E208C85A-0F3E-4D21-B330-D17A5ED92F2E}"/>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01" name="Rectangle 200">
            <a:extLst>
              <a:ext uri="{FF2B5EF4-FFF2-40B4-BE49-F238E27FC236}">
                <a16:creationId xmlns:a16="http://schemas.microsoft.com/office/drawing/2014/main" id="{9AC1370F-4316-40AC-8505-3213F08BCA64}"/>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02" name="Rectangle 201">
            <a:extLst>
              <a:ext uri="{FF2B5EF4-FFF2-40B4-BE49-F238E27FC236}">
                <a16:creationId xmlns:a16="http://schemas.microsoft.com/office/drawing/2014/main" id="{7145DAAE-815D-434E-A506-91A52FE50899}"/>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203" name="Rectangle 202">
            <a:extLst>
              <a:ext uri="{FF2B5EF4-FFF2-40B4-BE49-F238E27FC236}">
                <a16:creationId xmlns:a16="http://schemas.microsoft.com/office/drawing/2014/main" id="{A1C18ECB-22E5-45BF-B6ED-4666800C4D4D}"/>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04" name="Rectangle 203">
            <a:extLst>
              <a:ext uri="{FF2B5EF4-FFF2-40B4-BE49-F238E27FC236}">
                <a16:creationId xmlns:a16="http://schemas.microsoft.com/office/drawing/2014/main" id="{A6375719-3817-412F-8243-D80D47C47AAD}"/>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05" name="Rectangle 204">
            <a:extLst>
              <a:ext uri="{FF2B5EF4-FFF2-40B4-BE49-F238E27FC236}">
                <a16:creationId xmlns:a16="http://schemas.microsoft.com/office/drawing/2014/main" id="{1BAB0B18-B6BA-4C5F-8D20-75ADE5E6A2F7}"/>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06" name="Rectangle 205">
            <a:extLst>
              <a:ext uri="{FF2B5EF4-FFF2-40B4-BE49-F238E27FC236}">
                <a16:creationId xmlns:a16="http://schemas.microsoft.com/office/drawing/2014/main" id="{DC03206B-B314-4E5D-899F-A189F95AB701}"/>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207" name="Rectangle 206">
            <a:extLst>
              <a:ext uri="{FF2B5EF4-FFF2-40B4-BE49-F238E27FC236}">
                <a16:creationId xmlns:a16="http://schemas.microsoft.com/office/drawing/2014/main" id="{A94A6398-1283-44CF-B56D-A0696D139FC6}"/>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08" name="Rectangle 207">
            <a:extLst>
              <a:ext uri="{FF2B5EF4-FFF2-40B4-BE49-F238E27FC236}">
                <a16:creationId xmlns:a16="http://schemas.microsoft.com/office/drawing/2014/main" id="{DACF3F81-5196-4632-92A1-744913600CED}"/>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209" name="Rectangle 208">
            <a:extLst>
              <a:ext uri="{FF2B5EF4-FFF2-40B4-BE49-F238E27FC236}">
                <a16:creationId xmlns:a16="http://schemas.microsoft.com/office/drawing/2014/main" id="{09BE7FFE-39C0-4A1B-8699-4FC8CD9B4CF7}"/>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10" name="Rectangle 209">
            <a:extLst>
              <a:ext uri="{FF2B5EF4-FFF2-40B4-BE49-F238E27FC236}">
                <a16:creationId xmlns:a16="http://schemas.microsoft.com/office/drawing/2014/main" id="{36BFDEB8-E22E-4340-9192-9D918F8B7F15}"/>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11" name="Rectangle 210">
            <a:extLst>
              <a:ext uri="{FF2B5EF4-FFF2-40B4-BE49-F238E27FC236}">
                <a16:creationId xmlns:a16="http://schemas.microsoft.com/office/drawing/2014/main" id="{7E493178-3B86-46E7-B8C7-A71F1A0A6495}"/>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12" name="Rectangle 211">
            <a:extLst>
              <a:ext uri="{FF2B5EF4-FFF2-40B4-BE49-F238E27FC236}">
                <a16:creationId xmlns:a16="http://schemas.microsoft.com/office/drawing/2014/main" id="{CC34CC82-7DCF-4616-8383-A4C40CAAC3EC}"/>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213" name="Rectangle 212">
            <a:extLst>
              <a:ext uri="{FF2B5EF4-FFF2-40B4-BE49-F238E27FC236}">
                <a16:creationId xmlns:a16="http://schemas.microsoft.com/office/drawing/2014/main" id="{C3BFB327-F0CD-4B37-807A-2D0FF96EE068}"/>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7491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8CA58D8F-8437-4929-8FBA-4F7D2E8E45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3" imgH="394" progId="TCLayout.ActiveDocument.1">
                  <p:embed/>
                </p:oleObj>
              </mc:Choice>
              <mc:Fallback>
                <p:oleObj name="think-cell Slide" r:id="rId4" imgW="393" imgH="394" progId="TCLayout.ActiveDocument.1">
                  <p:embed/>
                  <p:pic>
                    <p:nvPicPr>
                      <p:cNvPr id="7" name="Object 6" hidden="1">
                        <a:extLst>
                          <a:ext uri="{FF2B5EF4-FFF2-40B4-BE49-F238E27FC236}">
                            <a16:creationId xmlns:a16="http://schemas.microsoft.com/office/drawing/2014/main" id="{8CA58D8F-8437-4929-8FBA-4F7D2E8E45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95D03B61-FED0-47A6-8F7D-AE18F49F6002}"/>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rial Narrow" panose="020B0606020202030204" pitchFamily="34" charset="0"/>
              <a:ea typeface="+mn-ea"/>
              <a:cs typeface="+mn-cs"/>
              <a:sym typeface="Arial Narrow" panose="020B0606020202030204" pitchFamily="34" charset="0"/>
            </a:endParaRPr>
          </a:p>
        </p:txBody>
      </p:sp>
      <p:sp>
        <p:nvSpPr>
          <p:cNvPr id="4" name="Title 3">
            <a:extLst>
              <a:ext uri="{FF2B5EF4-FFF2-40B4-BE49-F238E27FC236}">
                <a16:creationId xmlns:a16="http://schemas.microsoft.com/office/drawing/2014/main" id="{CC7910CC-0B57-4EB5-B5C8-712FC511112A}"/>
              </a:ext>
            </a:extLst>
          </p:cNvPr>
          <p:cNvSpPr>
            <a:spLocks noGrp="1"/>
          </p:cNvSpPr>
          <p:nvPr>
            <p:ph type="title"/>
          </p:nvPr>
        </p:nvSpPr>
        <p:spPr/>
        <p:txBody>
          <a:bodyPr vert="horz">
            <a:normAutofit/>
          </a:bodyPr>
          <a:lstStyle/>
          <a:p>
            <a:r>
              <a:rPr lang="en-US" dirty="0">
                <a:solidFill>
                  <a:schemeClr val="tx1"/>
                </a:solidFill>
                <a:latin typeface="Oswald Light" panose="00000400000000000000" pitchFamily="2" charset="0"/>
              </a:rPr>
              <a:t>Booz Allen is a leading cybersecurity player that supports Governments, Fortune 100, and Global 2000 companies with top talent</a:t>
            </a:r>
            <a:endParaRPr lang="en-US" dirty="0">
              <a:solidFill>
                <a:schemeClr val="tx1"/>
              </a:solidFill>
              <a:highlight>
                <a:srgbClr val="00FFFF"/>
              </a:highlight>
              <a:latin typeface="Oswald Light" panose="00000400000000000000" pitchFamily="2" charset="0"/>
            </a:endParaRPr>
          </a:p>
        </p:txBody>
      </p:sp>
      <p:sp>
        <p:nvSpPr>
          <p:cNvPr id="46" name="Footer Placeholder 3">
            <a:extLst>
              <a:ext uri="{FF2B5EF4-FFF2-40B4-BE49-F238E27FC236}">
                <a16:creationId xmlns:a16="http://schemas.microsoft.com/office/drawing/2014/main" id="{D8F6FDEC-3823-40BA-A23B-54457D588752}"/>
              </a:ext>
            </a:extLst>
          </p:cNvPr>
          <p:cNvSpPr>
            <a:spLocks noGrp="1"/>
          </p:cNvSpPr>
          <p:nvPr>
            <p:ph type="ftr" sz="quarter" idx="3"/>
          </p:nvPr>
        </p:nvSpPr>
        <p:spPr>
          <a:noFill/>
        </p:spPr>
        <p:txBody>
          <a:bodyPr vert="horz" lIns="0" tIns="0" rIns="0" bIns="0" rtlCol="0" anchor="ct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2" name="Text Placeholder 1">
            <a:extLst>
              <a:ext uri="{FF2B5EF4-FFF2-40B4-BE49-F238E27FC236}">
                <a16:creationId xmlns:a16="http://schemas.microsoft.com/office/drawing/2014/main" id="{2F325215-E950-432A-BB06-C58C65E23F19}"/>
              </a:ext>
            </a:extLst>
          </p:cNvPr>
          <p:cNvSpPr>
            <a:spLocks noGrp="1"/>
          </p:cNvSpPr>
          <p:nvPr>
            <p:ph type="body" sz="quarter" idx="11"/>
          </p:nvPr>
        </p:nvSpPr>
        <p:spPr/>
        <p:txBody>
          <a:bodyPr/>
          <a:lstStyle/>
          <a:p>
            <a:r>
              <a:rPr lang="en-US" dirty="0"/>
              <a:t>Global Leader in Cybersecurity</a:t>
            </a:r>
          </a:p>
        </p:txBody>
      </p:sp>
      <p:sp>
        <p:nvSpPr>
          <p:cNvPr id="51" name="Isosceles Triangle 50">
            <a:extLst>
              <a:ext uri="{FF2B5EF4-FFF2-40B4-BE49-F238E27FC236}">
                <a16:creationId xmlns:a16="http://schemas.microsoft.com/office/drawing/2014/main" id="{2B880DD2-BA0C-4106-B47C-12AF7CD632C6}"/>
              </a:ext>
            </a:extLst>
          </p:cNvPr>
          <p:cNvSpPr/>
          <p:nvPr/>
        </p:nvSpPr>
        <p:spPr bwMode="gray">
          <a:xfrm rot="10800000">
            <a:off x="3712682" y="4636225"/>
            <a:ext cx="5001555" cy="223024"/>
          </a:xfrm>
          <a:prstGeom prst="triangle">
            <a:avLst/>
          </a:prstGeom>
          <a:solidFill>
            <a:schemeClr val="tx2">
              <a:lumMod val="60000"/>
              <a:lumOff val="40000"/>
            </a:scheme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15C17AEE-E873-4CF7-9988-D3C55A00C822}"/>
              </a:ext>
            </a:extLst>
          </p:cNvPr>
          <p:cNvSpPr txBox="1"/>
          <p:nvPr/>
        </p:nvSpPr>
        <p:spPr>
          <a:xfrm>
            <a:off x="1740380" y="1359765"/>
            <a:ext cx="2202930" cy="334050"/>
          </a:xfrm>
          <a:prstGeom prst="rect">
            <a:avLst/>
          </a:prstGeom>
          <a:noFill/>
        </p:spPr>
        <p:txBody>
          <a:bodyPr wrap="none" l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B2835"/>
                </a:solidFill>
                <a:effectLst/>
                <a:uLnTx/>
                <a:uFillTx/>
                <a:latin typeface="Calibri" panose="020F0502020204030204"/>
                <a:ea typeface="Scala Sans Pro" charset="0"/>
                <a:cs typeface="Scala Sans Pro" charset="0"/>
              </a:rPr>
              <a:t>COMMERCIAL FOCUS</a:t>
            </a:r>
          </a:p>
        </p:txBody>
      </p:sp>
      <p:sp>
        <p:nvSpPr>
          <p:cNvPr id="63" name="Rounded Rectangle 7">
            <a:extLst>
              <a:ext uri="{FF2B5EF4-FFF2-40B4-BE49-F238E27FC236}">
                <a16:creationId xmlns:a16="http://schemas.microsoft.com/office/drawing/2014/main" id="{31FDCAA9-C8AB-4ACE-80EF-62B8AAF2AF8C}"/>
              </a:ext>
            </a:extLst>
          </p:cNvPr>
          <p:cNvSpPr/>
          <p:nvPr/>
        </p:nvSpPr>
        <p:spPr>
          <a:xfrm>
            <a:off x="925864" y="1694224"/>
            <a:ext cx="3831963" cy="2811335"/>
          </a:xfrm>
          <a:prstGeom prst="roundRect">
            <a:avLst>
              <a:gd name="adj" fmla="val 4900"/>
            </a:avLst>
          </a:prstGeom>
          <a:solidFill>
            <a:schemeClr val="bg1">
              <a:lumMod val="95000"/>
            </a:schemeClr>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885CC59D-2E89-46E4-BE5D-DB0E9F26D839}"/>
              </a:ext>
            </a:extLst>
          </p:cNvPr>
          <p:cNvSpPr txBox="1"/>
          <p:nvPr/>
        </p:nvSpPr>
        <p:spPr>
          <a:xfrm>
            <a:off x="1399737" y="1765730"/>
            <a:ext cx="1647874" cy="482517"/>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ea typeface="Scala Sans Pro" charset="0"/>
                <a:cs typeface="Scala Sans Pro" charset="0"/>
              </a:rPr>
              <a:t>Information Technology (IT)</a:t>
            </a:r>
          </a:p>
        </p:txBody>
      </p:sp>
      <p:sp>
        <p:nvSpPr>
          <p:cNvPr id="83" name="TextBox 82">
            <a:extLst>
              <a:ext uri="{FF2B5EF4-FFF2-40B4-BE49-F238E27FC236}">
                <a16:creationId xmlns:a16="http://schemas.microsoft.com/office/drawing/2014/main" id="{AF6E2505-E7D6-4941-926E-D4B18E693FA0}"/>
              </a:ext>
            </a:extLst>
          </p:cNvPr>
          <p:cNvSpPr txBox="1"/>
          <p:nvPr/>
        </p:nvSpPr>
        <p:spPr>
          <a:xfrm>
            <a:off x="1399737" y="2786304"/>
            <a:ext cx="1301769" cy="482517"/>
          </a:xfrm>
          <a:prstGeom prst="rect">
            <a:avLst/>
          </a:prstGeom>
          <a:noFill/>
        </p:spPr>
        <p:txBody>
          <a:bodyPr wrap="square" rtlCol="0" anchor="ctr">
            <a:noAutofit/>
          </a:bodyPr>
          <a:lstStyle>
            <a:defPPr>
              <a:defRPr lang="en-US"/>
            </a:defPPr>
            <a:lvl1pPr>
              <a:defRPr sz="1000" b="1">
                <a:solidFill>
                  <a:srgbClr val="5D7D95"/>
                </a:solidFill>
                <a:ea typeface="Scala Sans Pro" charset="0"/>
                <a:cs typeface="Scala Sans Pro"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rPr>
              <a:t>Product Design &amp; Engineering</a:t>
            </a:r>
          </a:p>
        </p:txBody>
      </p:sp>
      <p:sp>
        <p:nvSpPr>
          <p:cNvPr id="84" name="TextBox 83">
            <a:extLst>
              <a:ext uri="{FF2B5EF4-FFF2-40B4-BE49-F238E27FC236}">
                <a16:creationId xmlns:a16="http://schemas.microsoft.com/office/drawing/2014/main" id="{C6C50F4E-974D-4564-B962-1239A511D778}"/>
              </a:ext>
            </a:extLst>
          </p:cNvPr>
          <p:cNvSpPr txBox="1"/>
          <p:nvPr/>
        </p:nvSpPr>
        <p:spPr>
          <a:xfrm>
            <a:off x="3434618" y="2804626"/>
            <a:ext cx="1512567" cy="482517"/>
          </a:xfrm>
          <a:prstGeom prst="rect">
            <a:avLst/>
          </a:prstGeom>
          <a:noFill/>
        </p:spPr>
        <p:txBody>
          <a:bodyPr wrap="square" rtlCol="0" anchor="ctr">
            <a:noAutofit/>
          </a:bodyPr>
          <a:lstStyle>
            <a:defPPr>
              <a:defRPr lang="en-US"/>
            </a:defPPr>
            <a:lvl1pPr>
              <a:defRPr sz="1000" b="1">
                <a:solidFill>
                  <a:srgbClr val="5D7D95"/>
                </a:solidFill>
                <a:ea typeface="Scala Sans Pro" charset="0"/>
                <a:cs typeface="Scala Sans Pro"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rPr>
              <a:t>Third Parties     (tech partners, JVs, suppliers, etc.)</a:t>
            </a:r>
          </a:p>
        </p:txBody>
      </p:sp>
      <p:sp>
        <p:nvSpPr>
          <p:cNvPr id="87" name="TextBox 86">
            <a:extLst>
              <a:ext uri="{FF2B5EF4-FFF2-40B4-BE49-F238E27FC236}">
                <a16:creationId xmlns:a16="http://schemas.microsoft.com/office/drawing/2014/main" id="{C3A89CB2-21C8-4460-998F-1A6608E42813}"/>
              </a:ext>
            </a:extLst>
          </p:cNvPr>
          <p:cNvSpPr txBox="1"/>
          <p:nvPr/>
        </p:nvSpPr>
        <p:spPr>
          <a:xfrm>
            <a:off x="3444515" y="1844190"/>
            <a:ext cx="1301769" cy="296933"/>
          </a:xfrm>
          <a:prstGeom prst="rect">
            <a:avLst/>
          </a:prstGeom>
          <a:noFill/>
        </p:spPr>
        <p:txBody>
          <a:bodyPr wrap="square" rtlCol="0" anchor="ctr">
            <a:noAutofit/>
          </a:bodyPr>
          <a:lstStyle>
            <a:defPPr>
              <a:defRPr lang="en-US"/>
            </a:defPPr>
            <a:lvl1pPr>
              <a:defRPr sz="1000" b="1">
                <a:solidFill>
                  <a:srgbClr val="5D7D95"/>
                </a:solidFill>
                <a:ea typeface="Scala Sans Pro" charset="0"/>
                <a:cs typeface="Scala Sans Pro"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rPr>
              <a:t>Retail/Sales</a:t>
            </a:r>
          </a:p>
        </p:txBody>
      </p:sp>
      <p:sp>
        <p:nvSpPr>
          <p:cNvPr id="90" name="TextBox 89">
            <a:extLst>
              <a:ext uri="{FF2B5EF4-FFF2-40B4-BE49-F238E27FC236}">
                <a16:creationId xmlns:a16="http://schemas.microsoft.com/office/drawing/2014/main" id="{8FEFD47A-263F-4E0A-AD67-D480D84ED44C}"/>
              </a:ext>
            </a:extLst>
          </p:cNvPr>
          <p:cNvSpPr txBox="1"/>
          <p:nvPr/>
        </p:nvSpPr>
        <p:spPr>
          <a:xfrm>
            <a:off x="3444515" y="3814242"/>
            <a:ext cx="1301769" cy="482517"/>
          </a:xfrm>
          <a:prstGeom prst="rect">
            <a:avLst/>
          </a:prstGeom>
          <a:noFill/>
        </p:spPr>
        <p:txBody>
          <a:bodyPr wrap="square" rtlCol="0" anchor="ctr">
            <a:noAutofit/>
          </a:bodyPr>
          <a:lstStyle>
            <a:defPPr>
              <a:defRPr lang="en-US"/>
            </a:defPPr>
            <a:lvl1pPr>
              <a:defRPr sz="1000" b="1">
                <a:solidFill>
                  <a:srgbClr val="5D7D95"/>
                </a:solidFill>
                <a:ea typeface="Scala Sans Pro" charset="0"/>
                <a:cs typeface="Scala Sans Pro"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rPr>
              <a:t>Connected Products</a:t>
            </a:r>
          </a:p>
        </p:txBody>
      </p:sp>
      <p:sp>
        <p:nvSpPr>
          <p:cNvPr id="92" name="TextBox 91">
            <a:extLst>
              <a:ext uri="{FF2B5EF4-FFF2-40B4-BE49-F238E27FC236}">
                <a16:creationId xmlns:a16="http://schemas.microsoft.com/office/drawing/2014/main" id="{155E3615-506B-4E9A-BF38-03FF40A14AC4}"/>
              </a:ext>
            </a:extLst>
          </p:cNvPr>
          <p:cNvSpPr txBox="1"/>
          <p:nvPr/>
        </p:nvSpPr>
        <p:spPr>
          <a:xfrm>
            <a:off x="1399737" y="3727899"/>
            <a:ext cx="1559297" cy="668100"/>
          </a:xfrm>
          <a:prstGeom prst="rect">
            <a:avLst/>
          </a:prstGeom>
          <a:noFill/>
        </p:spPr>
        <p:txBody>
          <a:bodyPr wrap="square" rtlCol="0" anchor="ctr">
            <a:noAutofit/>
          </a:bodyPr>
          <a:lstStyle>
            <a:defPPr>
              <a:defRPr lang="en-US"/>
            </a:defPPr>
            <a:lvl1pPr>
              <a:defRPr sz="1000" b="1">
                <a:solidFill>
                  <a:srgbClr val="5D7D95"/>
                </a:solidFill>
                <a:ea typeface="Scala Sans Pro" charset="0"/>
                <a:cs typeface="Scala Sans Pro"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D7D95">
                    <a:lumMod val="50000"/>
                  </a:srgbClr>
                </a:solidFill>
                <a:effectLst/>
                <a:uLnTx/>
                <a:uFillTx/>
                <a:latin typeface="Calibri" panose="020F0502020204030204"/>
              </a:rPr>
              <a:t>Operational / Manufacturing Technology (OT)</a:t>
            </a:r>
          </a:p>
        </p:txBody>
      </p:sp>
      <p:sp>
        <p:nvSpPr>
          <p:cNvPr id="93" name="TextBox 92">
            <a:extLst>
              <a:ext uri="{FF2B5EF4-FFF2-40B4-BE49-F238E27FC236}">
                <a16:creationId xmlns:a16="http://schemas.microsoft.com/office/drawing/2014/main" id="{DC6B2FE6-4495-4C22-BBB0-163230E16634}"/>
              </a:ext>
            </a:extLst>
          </p:cNvPr>
          <p:cNvSpPr txBox="1"/>
          <p:nvPr/>
        </p:nvSpPr>
        <p:spPr>
          <a:xfrm>
            <a:off x="8303637" y="1359765"/>
            <a:ext cx="2697565" cy="334050"/>
          </a:xfrm>
          <a:prstGeom prst="rect">
            <a:avLst/>
          </a:prstGeom>
          <a:noFill/>
        </p:spPr>
        <p:txBody>
          <a:bodyPr wrap="none" l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B2835"/>
                </a:solidFill>
                <a:effectLst/>
                <a:uLnTx/>
                <a:uFillTx/>
                <a:latin typeface="Calibri" panose="020F0502020204030204"/>
                <a:ea typeface="Scala Sans Pro" charset="0"/>
                <a:cs typeface="Scala Sans Pro" charset="0"/>
              </a:rPr>
              <a:t>U.S. GOVERNMENT LEGACY</a:t>
            </a:r>
          </a:p>
        </p:txBody>
      </p:sp>
      <p:sp>
        <p:nvSpPr>
          <p:cNvPr id="94" name="Rounded Rectangle 7">
            <a:extLst>
              <a:ext uri="{FF2B5EF4-FFF2-40B4-BE49-F238E27FC236}">
                <a16:creationId xmlns:a16="http://schemas.microsoft.com/office/drawing/2014/main" id="{0BF5CDAC-D990-4102-8521-ECD59C8500E3}"/>
              </a:ext>
            </a:extLst>
          </p:cNvPr>
          <p:cNvSpPr/>
          <p:nvPr/>
        </p:nvSpPr>
        <p:spPr>
          <a:xfrm>
            <a:off x="7669090" y="1696911"/>
            <a:ext cx="3966659" cy="2798598"/>
          </a:xfrm>
          <a:prstGeom prst="roundRect">
            <a:avLst>
              <a:gd name="adj" fmla="val 4900"/>
            </a:avLst>
          </a:prstGeom>
          <a:solidFill>
            <a:schemeClr val="bg1"/>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148D9146-BBDF-4BC1-AD7E-6515BFCC3A47}"/>
              </a:ext>
            </a:extLst>
          </p:cNvPr>
          <p:cNvSpPr txBox="1"/>
          <p:nvPr/>
        </p:nvSpPr>
        <p:spPr>
          <a:xfrm>
            <a:off x="5325177" y="1359765"/>
            <a:ext cx="1776562" cy="334050"/>
          </a:xfrm>
          <a:prstGeom prst="rect">
            <a:avLst/>
          </a:prstGeom>
          <a:noFill/>
        </p:spPr>
        <p:txBody>
          <a:bodyPr wrap="none" l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B2835"/>
                </a:solidFill>
                <a:effectLst/>
                <a:uLnTx/>
                <a:uFillTx/>
                <a:latin typeface="Calibri" panose="020F0502020204030204"/>
                <a:ea typeface="Scala Sans Pro" charset="0"/>
                <a:cs typeface="Scala Sans Pro" charset="0"/>
              </a:rPr>
              <a:t>PROFESSIONALS</a:t>
            </a:r>
          </a:p>
        </p:txBody>
      </p:sp>
      <p:sp>
        <p:nvSpPr>
          <p:cNvPr id="97" name="Rounded Rectangle 7">
            <a:extLst>
              <a:ext uri="{FF2B5EF4-FFF2-40B4-BE49-F238E27FC236}">
                <a16:creationId xmlns:a16="http://schemas.microsoft.com/office/drawing/2014/main" id="{B96DC26B-A071-41F1-AE9E-1CF569CFFBE3}"/>
              </a:ext>
            </a:extLst>
          </p:cNvPr>
          <p:cNvSpPr/>
          <p:nvPr/>
        </p:nvSpPr>
        <p:spPr>
          <a:xfrm>
            <a:off x="4864676" y="1697265"/>
            <a:ext cx="2697565" cy="2808399"/>
          </a:xfrm>
          <a:prstGeom prst="roundRect">
            <a:avLst>
              <a:gd name="adj" fmla="val 4900"/>
            </a:avLst>
          </a:prstGeom>
          <a:solidFill>
            <a:schemeClr val="bg1">
              <a:lumMod val="95000"/>
            </a:schemeClr>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D9B3DBB0-7B8E-4ECA-B135-38D90C2D07E4}"/>
              </a:ext>
            </a:extLst>
          </p:cNvPr>
          <p:cNvSpPr/>
          <p:nvPr/>
        </p:nvSpPr>
        <p:spPr>
          <a:xfrm rot="16200000">
            <a:off x="-382804" y="2960015"/>
            <a:ext cx="2264562" cy="279753"/>
          </a:xfrm>
          <a:prstGeom prst="rect">
            <a:avLst/>
          </a:prstGeom>
        </p:spPr>
        <p:txBody>
          <a:bodyPr wrap="non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panose="020F0502020204030204"/>
                <a:ea typeface="+mn-ea"/>
                <a:cs typeface="+mn-cs"/>
              </a:rPr>
              <a:t>Cybersecurity Leadership</a:t>
            </a:r>
          </a:p>
        </p:txBody>
      </p:sp>
      <p:grpSp>
        <p:nvGrpSpPr>
          <p:cNvPr id="18" name="Group 17">
            <a:extLst>
              <a:ext uri="{FF2B5EF4-FFF2-40B4-BE49-F238E27FC236}">
                <a16:creationId xmlns:a16="http://schemas.microsoft.com/office/drawing/2014/main" id="{5062AD84-E211-4FC9-88A4-E562D744D81E}"/>
              </a:ext>
            </a:extLst>
          </p:cNvPr>
          <p:cNvGrpSpPr/>
          <p:nvPr/>
        </p:nvGrpSpPr>
        <p:grpSpPr>
          <a:xfrm>
            <a:off x="2305577" y="4939961"/>
            <a:ext cx="8558178" cy="1410797"/>
            <a:chOff x="1599256" y="4939961"/>
            <a:chExt cx="8558178" cy="1410797"/>
          </a:xfrm>
        </p:grpSpPr>
        <p:sp>
          <p:nvSpPr>
            <p:cNvPr id="99" name="Content Placeholder 2">
              <a:extLst>
                <a:ext uri="{FF2B5EF4-FFF2-40B4-BE49-F238E27FC236}">
                  <a16:creationId xmlns:a16="http://schemas.microsoft.com/office/drawing/2014/main" id="{8F56AF61-B1A4-42D8-A3A1-3E058A6B6103}"/>
                </a:ext>
              </a:extLst>
            </p:cNvPr>
            <p:cNvSpPr txBox="1">
              <a:spLocks/>
            </p:cNvSpPr>
            <p:nvPr/>
          </p:nvSpPr>
          <p:spPr>
            <a:xfrm>
              <a:off x="5146227" y="5031340"/>
              <a:ext cx="2056698" cy="412716"/>
            </a:xfrm>
            <a:prstGeom prst="rect">
              <a:avLst/>
            </a:prstGeom>
            <a:noFill/>
          </p:spPr>
          <p:txBody>
            <a:bodyPr vert="horz" lIns="64008" tIns="0" rIns="0" bIns="0" rtlCol="0" anchor="ctr">
              <a:noAutofit/>
            </a:bodyPr>
            <a:lstStyle>
              <a:lvl1pPr marL="171450" indent="-171450" algn="l" defTabSz="914400" rtl="0" eaLnBrk="1" latinLnBrk="0" hangingPunct="1">
                <a:lnSpc>
                  <a:spcPct val="100000"/>
                </a:lnSpc>
                <a:spcBef>
                  <a:spcPts val="600"/>
                </a:spcBef>
                <a:buFont typeface="Arial" charset="0"/>
                <a:buChar char="•"/>
                <a:defRPr sz="1400" i="0" kern="1200">
                  <a:solidFill>
                    <a:schemeClr val="tx1"/>
                  </a:solidFill>
                  <a:latin typeface="Calibri" charset="0"/>
                  <a:ea typeface="Calibri" charset="0"/>
                  <a:cs typeface="Calibri" charset="0"/>
                </a:defRPr>
              </a:lvl1pPr>
              <a:lvl2pPr marL="346075" indent="-165100" algn="l" defTabSz="914400" rtl="0" eaLnBrk="1" latinLnBrk="0" hangingPunct="1">
                <a:lnSpc>
                  <a:spcPct val="100000"/>
                </a:lnSpc>
                <a:spcBef>
                  <a:spcPts val="0"/>
                </a:spcBef>
                <a:spcAft>
                  <a:spcPts val="900"/>
                </a:spcAft>
                <a:buFont typeface="LucidaGrande" charset="0"/>
                <a:buChar char="-"/>
                <a:tabLst/>
                <a:defRPr sz="1400" i="0" kern="1200" cap="none" spc="0" baseline="0">
                  <a:solidFill>
                    <a:schemeClr val="tx1"/>
                  </a:solidFill>
                  <a:latin typeface="Calibri" charset="0"/>
                  <a:ea typeface="Calibri" charset="0"/>
                  <a:cs typeface="Calibri" charset="0"/>
                </a:defRPr>
              </a:lvl2pPr>
              <a:lvl3pPr marL="0" indent="0" algn="l" defTabSz="914400" rtl="0" eaLnBrk="1" latinLnBrk="0" hangingPunct="1">
                <a:lnSpc>
                  <a:spcPct val="100000"/>
                </a:lnSpc>
                <a:spcBef>
                  <a:spcPts val="2400"/>
                </a:spcBef>
                <a:buFont typeface="Arial"/>
                <a:buNone/>
                <a:tabLst/>
                <a:defRPr sz="1200" i="1" kern="1200" baseline="0">
                  <a:solidFill>
                    <a:schemeClr val="accent2"/>
                  </a:solidFill>
                  <a:latin typeface="Georgia" charset="0"/>
                  <a:ea typeface="Georgia" charset="0"/>
                  <a:cs typeface="Georgia" charset="0"/>
                </a:defRPr>
              </a:lvl3pPr>
              <a:lvl4pPr marL="15875" indent="0" algn="l" defTabSz="914400" rtl="0" eaLnBrk="1" latinLnBrk="0" hangingPunct="1">
                <a:lnSpc>
                  <a:spcPct val="100000"/>
                </a:lnSpc>
                <a:spcBef>
                  <a:spcPts val="2400"/>
                </a:spcBef>
                <a:spcAft>
                  <a:spcPts val="900"/>
                </a:spcAft>
                <a:buFont typeface="LucidaGrande" charset="0"/>
                <a:buNone/>
                <a:tabLst/>
                <a:defRPr sz="1400" kern="1200" cap="all" spc="100" baseline="0">
                  <a:solidFill>
                    <a:schemeClr val="accent2"/>
                  </a:solidFill>
                  <a:latin typeface="Oswald" charset="0"/>
                  <a:ea typeface="Oswald" charset="0"/>
                  <a:cs typeface="Oswald" charset="0"/>
                </a:defRPr>
              </a:lvl4pPr>
              <a:lvl5pPr marL="11113" indent="0" algn="l" defTabSz="914400" rtl="0" eaLnBrk="1" latinLnBrk="0" hangingPunct="1">
                <a:lnSpc>
                  <a:spcPct val="90000"/>
                </a:lnSpc>
                <a:spcBef>
                  <a:spcPts val="2400"/>
                </a:spcBef>
                <a:buFont typeface="Arial"/>
                <a:buNone/>
                <a:tabLst/>
                <a:defRPr sz="1200" i="1"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charset="0"/>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of Fortune 100</a:t>
              </a:r>
              <a:endParaRPr kumimoji="0" lang="en-US" sz="1400" b="1" i="1" u="none" strike="noStrike" kern="1200" cap="none" spc="0" normalizeH="0" baseline="0" noProof="0" dirty="0">
                <a:ln>
                  <a:noFill/>
                </a:ln>
                <a:solidFill>
                  <a:srgbClr val="5D7D95">
                    <a:lumMod val="50000"/>
                  </a:srgbClr>
                </a:solidFill>
                <a:effectLst/>
                <a:uLnTx/>
                <a:uFillTx/>
                <a:latin typeface="Calibri" panose="020F0502020204030204" pitchFamily="34" charset="0"/>
                <a:ea typeface="+mn-ea"/>
                <a:cs typeface="Calibri" charset="0"/>
              </a:endParaRPr>
            </a:p>
          </p:txBody>
        </p:sp>
        <p:grpSp>
          <p:nvGrpSpPr>
            <p:cNvPr id="14" name="Group 13">
              <a:extLst>
                <a:ext uri="{FF2B5EF4-FFF2-40B4-BE49-F238E27FC236}">
                  <a16:creationId xmlns:a16="http://schemas.microsoft.com/office/drawing/2014/main" id="{B6DBB5C2-DF80-4951-8DEE-A91A59810BDC}"/>
                </a:ext>
              </a:extLst>
            </p:cNvPr>
            <p:cNvGrpSpPr/>
            <p:nvPr/>
          </p:nvGrpSpPr>
          <p:grpSpPr>
            <a:xfrm>
              <a:off x="4553766" y="4939961"/>
              <a:ext cx="592461" cy="595475"/>
              <a:chOff x="4632266" y="4939961"/>
              <a:chExt cx="592461" cy="595475"/>
            </a:xfrm>
          </p:grpSpPr>
          <p:sp>
            <p:nvSpPr>
              <p:cNvPr id="100" name="Oval 99">
                <a:extLst>
                  <a:ext uri="{FF2B5EF4-FFF2-40B4-BE49-F238E27FC236}">
                    <a16:creationId xmlns:a16="http://schemas.microsoft.com/office/drawing/2014/main" id="{EACD05FE-E4C4-4155-9D71-CD4C2854F256}"/>
                  </a:ext>
                </a:extLst>
              </p:cNvPr>
              <p:cNvSpPr/>
              <p:nvPr/>
            </p:nvSpPr>
            <p:spPr>
              <a:xfrm>
                <a:off x="4632266" y="4939961"/>
                <a:ext cx="592461" cy="595475"/>
              </a:xfrm>
              <a:prstGeom prst="ellipse">
                <a:avLst/>
              </a:prstGeom>
              <a:no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4839A"/>
                  </a:solidFill>
                  <a:effectLst/>
                  <a:uLnTx/>
                  <a:uFillTx/>
                  <a:latin typeface="Calibri" panose="020F0502020204030204"/>
                  <a:ea typeface="+mn-ea"/>
                  <a:cs typeface="+mn-cs"/>
                </a:endParaRPr>
              </a:p>
            </p:txBody>
          </p:sp>
          <p:sp>
            <p:nvSpPr>
              <p:cNvPr id="101" name="Oval 100">
                <a:extLst>
                  <a:ext uri="{FF2B5EF4-FFF2-40B4-BE49-F238E27FC236}">
                    <a16:creationId xmlns:a16="http://schemas.microsoft.com/office/drawing/2014/main" id="{0E5F498F-9E03-4A0D-9A94-DD6F788E53E6}"/>
                  </a:ext>
                </a:extLst>
              </p:cNvPr>
              <p:cNvSpPr/>
              <p:nvPr/>
            </p:nvSpPr>
            <p:spPr>
              <a:xfrm>
                <a:off x="4655274" y="4963086"/>
                <a:ext cx="546444" cy="549224"/>
              </a:xfrm>
              <a:prstGeom prst="ellipse">
                <a:avLst/>
              </a:prstGeom>
              <a:solidFill>
                <a:schemeClr val="accent1">
                  <a:lumMod val="20000"/>
                  <a:lumOff val="80000"/>
                </a:schemeClr>
              </a:soli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rPr>
                  <a:t>23</a:t>
                </a:r>
              </a:p>
            </p:txBody>
          </p:sp>
        </p:grpSp>
        <p:sp>
          <p:nvSpPr>
            <p:cNvPr id="102" name="Content Placeholder 2">
              <a:extLst>
                <a:ext uri="{FF2B5EF4-FFF2-40B4-BE49-F238E27FC236}">
                  <a16:creationId xmlns:a16="http://schemas.microsoft.com/office/drawing/2014/main" id="{9DDB6579-4E49-46A7-83F7-D32BDAF5DDBF}"/>
                </a:ext>
              </a:extLst>
            </p:cNvPr>
            <p:cNvSpPr txBox="1">
              <a:spLocks/>
            </p:cNvSpPr>
            <p:nvPr/>
          </p:nvSpPr>
          <p:spPr>
            <a:xfrm>
              <a:off x="6623482" y="5846662"/>
              <a:ext cx="2056698" cy="412716"/>
            </a:xfrm>
            <a:prstGeom prst="rect">
              <a:avLst/>
            </a:prstGeom>
            <a:noFill/>
          </p:spPr>
          <p:txBody>
            <a:bodyPr vert="horz" lIns="64008" tIns="0" rIns="0" bIns="0" rtlCol="0" anchor="ctr">
              <a:noAutofit/>
            </a:bodyPr>
            <a:lstStyle>
              <a:lvl1pPr marL="171450" indent="-171450" algn="l" defTabSz="914400" rtl="0" eaLnBrk="1" latinLnBrk="0" hangingPunct="1">
                <a:lnSpc>
                  <a:spcPct val="100000"/>
                </a:lnSpc>
                <a:spcBef>
                  <a:spcPts val="600"/>
                </a:spcBef>
                <a:buFont typeface="Arial" charset="0"/>
                <a:buChar char="•"/>
                <a:defRPr sz="1400" i="0" kern="1200">
                  <a:solidFill>
                    <a:schemeClr val="tx1"/>
                  </a:solidFill>
                  <a:latin typeface="Calibri" charset="0"/>
                  <a:ea typeface="Calibri" charset="0"/>
                  <a:cs typeface="Calibri" charset="0"/>
                </a:defRPr>
              </a:lvl1pPr>
              <a:lvl2pPr marL="346075" indent="-165100" algn="l" defTabSz="914400" rtl="0" eaLnBrk="1" latinLnBrk="0" hangingPunct="1">
                <a:lnSpc>
                  <a:spcPct val="100000"/>
                </a:lnSpc>
                <a:spcBef>
                  <a:spcPts val="0"/>
                </a:spcBef>
                <a:spcAft>
                  <a:spcPts val="900"/>
                </a:spcAft>
                <a:buFont typeface="LucidaGrande" charset="0"/>
                <a:buChar char="-"/>
                <a:tabLst/>
                <a:defRPr sz="1400" i="0" kern="1200" cap="none" spc="0" baseline="0">
                  <a:solidFill>
                    <a:schemeClr val="tx1"/>
                  </a:solidFill>
                  <a:latin typeface="Calibri" charset="0"/>
                  <a:ea typeface="Calibri" charset="0"/>
                  <a:cs typeface="Calibri" charset="0"/>
                </a:defRPr>
              </a:lvl2pPr>
              <a:lvl3pPr marL="0" indent="0" algn="l" defTabSz="914400" rtl="0" eaLnBrk="1" latinLnBrk="0" hangingPunct="1">
                <a:lnSpc>
                  <a:spcPct val="100000"/>
                </a:lnSpc>
                <a:spcBef>
                  <a:spcPts val="2400"/>
                </a:spcBef>
                <a:buFont typeface="Arial"/>
                <a:buNone/>
                <a:tabLst/>
                <a:defRPr sz="1200" i="1" kern="1200" baseline="0">
                  <a:solidFill>
                    <a:schemeClr val="accent2"/>
                  </a:solidFill>
                  <a:latin typeface="Georgia" charset="0"/>
                  <a:ea typeface="Georgia" charset="0"/>
                  <a:cs typeface="Georgia" charset="0"/>
                </a:defRPr>
              </a:lvl3pPr>
              <a:lvl4pPr marL="15875" indent="0" algn="l" defTabSz="914400" rtl="0" eaLnBrk="1" latinLnBrk="0" hangingPunct="1">
                <a:lnSpc>
                  <a:spcPct val="100000"/>
                </a:lnSpc>
                <a:spcBef>
                  <a:spcPts val="2400"/>
                </a:spcBef>
                <a:spcAft>
                  <a:spcPts val="900"/>
                </a:spcAft>
                <a:buFont typeface="LucidaGrande" charset="0"/>
                <a:buNone/>
                <a:tabLst/>
                <a:defRPr sz="1400" kern="1200" cap="all" spc="100" baseline="0">
                  <a:solidFill>
                    <a:schemeClr val="accent2"/>
                  </a:solidFill>
                  <a:latin typeface="Oswald" charset="0"/>
                  <a:ea typeface="Oswald" charset="0"/>
                  <a:cs typeface="Oswald" charset="0"/>
                </a:defRPr>
              </a:lvl4pPr>
              <a:lvl5pPr marL="11113" indent="0" algn="l" defTabSz="914400" rtl="0" eaLnBrk="1" latinLnBrk="0" hangingPunct="1">
                <a:lnSpc>
                  <a:spcPct val="90000"/>
                </a:lnSpc>
                <a:spcBef>
                  <a:spcPts val="2400"/>
                </a:spcBef>
                <a:buFont typeface="Arial"/>
                <a:buNone/>
                <a:tabLst/>
                <a:defRPr sz="1200" i="1"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charset="0"/>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Largest Cybersecurity Provider in the U.S.</a:t>
              </a:r>
            </a:p>
          </p:txBody>
        </p:sp>
        <p:grpSp>
          <p:nvGrpSpPr>
            <p:cNvPr id="16" name="Group 15">
              <a:extLst>
                <a:ext uri="{FF2B5EF4-FFF2-40B4-BE49-F238E27FC236}">
                  <a16:creationId xmlns:a16="http://schemas.microsoft.com/office/drawing/2014/main" id="{610BFC13-8353-4C4D-92A0-69632CA569C4}"/>
                </a:ext>
              </a:extLst>
            </p:cNvPr>
            <p:cNvGrpSpPr/>
            <p:nvPr/>
          </p:nvGrpSpPr>
          <p:grpSpPr>
            <a:xfrm>
              <a:off x="6031021" y="5755283"/>
              <a:ext cx="592461" cy="595475"/>
              <a:chOff x="5316826" y="5755283"/>
              <a:chExt cx="592461" cy="595475"/>
            </a:xfrm>
          </p:grpSpPr>
          <p:sp>
            <p:nvSpPr>
              <p:cNvPr id="103" name="Oval 102">
                <a:extLst>
                  <a:ext uri="{FF2B5EF4-FFF2-40B4-BE49-F238E27FC236}">
                    <a16:creationId xmlns:a16="http://schemas.microsoft.com/office/drawing/2014/main" id="{BE2F4FFF-20B7-4FAF-9EE7-1D75C2874CDB}"/>
                  </a:ext>
                </a:extLst>
              </p:cNvPr>
              <p:cNvSpPr/>
              <p:nvPr/>
            </p:nvSpPr>
            <p:spPr>
              <a:xfrm>
                <a:off x="5316826" y="5755283"/>
                <a:ext cx="592461" cy="595475"/>
              </a:xfrm>
              <a:prstGeom prst="ellipse">
                <a:avLst/>
              </a:prstGeom>
              <a:no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4839A"/>
                  </a:solidFill>
                  <a:effectLst/>
                  <a:uLnTx/>
                  <a:uFillTx/>
                  <a:latin typeface="Calibri" panose="020F0502020204030204"/>
                  <a:ea typeface="+mn-ea"/>
                  <a:cs typeface="+mn-cs"/>
                </a:endParaRPr>
              </a:p>
            </p:txBody>
          </p:sp>
          <p:sp>
            <p:nvSpPr>
              <p:cNvPr id="104" name="Oval 103">
                <a:extLst>
                  <a:ext uri="{FF2B5EF4-FFF2-40B4-BE49-F238E27FC236}">
                    <a16:creationId xmlns:a16="http://schemas.microsoft.com/office/drawing/2014/main" id="{40FD00E7-ACA1-4AE7-827E-9ABC2561431E}"/>
                  </a:ext>
                </a:extLst>
              </p:cNvPr>
              <p:cNvSpPr/>
              <p:nvPr/>
            </p:nvSpPr>
            <p:spPr>
              <a:xfrm>
                <a:off x="5339834" y="5778408"/>
                <a:ext cx="546444" cy="549224"/>
              </a:xfrm>
              <a:prstGeom prst="ellipse">
                <a:avLst/>
              </a:prstGeom>
              <a:solidFill>
                <a:schemeClr val="accent1">
                  <a:lumMod val="20000"/>
                  <a:lumOff val="80000"/>
                </a:schemeClr>
              </a:soli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rPr>
                  <a:t># 1</a:t>
                </a:r>
              </a:p>
            </p:txBody>
          </p:sp>
        </p:grpSp>
        <p:sp>
          <p:nvSpPr>
            <p:cNvPr id="108" name="Content Placeholder 2">
              <a:extLst>
                <a:ext uri="{FF2B5EF4-FFF2-40B4-BE49-F238E27FC236}">
                  <a16:creationId xmlns:a16="http://schemas.microsoft.com/office/drawing/2014/main" id="{FE1E9DF9-1981-491F-B61C-F3E7300008C2}"/>
                </a:ext>
              </a:extLst>
            </p:cNvPr>
            <p:cNvSpPr txBox="1">
              <a:spLocks/>
            </p:cNvSpPr>
            <p:nvPr/>
          </p:nvSpPr>
          <p:spPr>
            <a:xfrm>
              <a:off x="8100736" y="5031340"/>
              <a:ext cx="2056698" cy="412716"/>
            </a:xfrm>
            <a:prstGeom prst="rect">
              <a:avLst/>
            </a:prstGeom>
            <a:noFill/>
          </p:spPr>
          <p:txBody>
            <a:bodyPr vert="horz" lIns="64008" tIns="0" rIns="0" bIns="0" rtlCol="0" anchor="ctr">
              <a:noAutofit/>
            </a:bodyPr>
            <a:lstStyle>
              <a:lvl1pPr marL="171450" indent="-171450" algn="l" defTabSz="914400" rtl="0" eaLnBrk="1" latinLnBrk="0" hangingPunct="1">
                <a:lnSpc>
                  <a:spcPct val="100000"/>
                </a:lnSpc>
                <a:spcBef>
                  <a:spcPts val="600"/>
                </a:spcBef>
                <a:buFont typeface="Arial" charset="0"/>
                <a:buChar char="•"/>
                <a:defRPr sz="1400" i="0" kern="1200">
                  <a:solidFill>
                    <a:schemeClr val="tx1"/>
                  </a:solidFill>
                  <a:latin typeface="Calibri" charset="0"/>
                  <a:ea typeface="Calibri" charset="0"/>
                  <a:cs typeface="Calibri" charset="0"/>
                </a:defRPr>
              </a:lvl1pPr>
              <a:lvl2pPr marL="346075" indent="-165100" algn="l" defTabSz="914400" rtl="0" eaLnBrk="1" latinLnBrk="0" hangingPunct="1">
                <a:lnSpc>
                  <a:spcPct val="100000"/>
                </a:lnSpc>
                <a:spcBef>
                  <a:spcPts val="0"/>
                </a:spcBef>
                <a:spcAft>
                  <a:spcPts val="900"/>
                </a:spcAft>
                <a:buFont typeface="LucidaGrande" charset="0"/>
                <a:buChar char="-"/>
                <a:tabLst/>
                <a:defRPr sz="1400" i="0" kern="1200" cap="none" spc="0" baseline="0">
                  <a:solidFill>
                    <a:schemeClr val="tx1"/>
                  </a:solidFill>
                  <a:latin typeface="Calibri" charset="0"/>
                  <a:ea typeface="Calibri" charset="0"/>
                  <a:cs typeface="Calibri" charset="0"/>
                </a:defRPr>
              </a:lvl2pPr>
              <a:lvl3pPr marL="0" indent="0" algn="l" defTabSz="914400" rtl="0" eaLnBrk="1" latinLnBrk="0" hangingPunct="1">
                <a:lnSpc>
                  <a:spcPct val="100000"/>
                </a:lnSpc>
                <a:spcBef>
                  <a:spcPts val="2400"/>
                </a:spcBef>
                <a:buFont typeface="Arial"/>
                <a:buNone/>
                <a:tabLst/>
                <a:defRPr sz="1200" i="1" kern="1200" baseline="0">
                  <a:solidFill>
                    <a:schemeClr val="accent2"/>
                  </a:solidFill>
                  <a:latin typeface="Georgia" charset="0"/>
                  <a:ea typeface="Georgia" charset="0"/>
                  <a:cs typeface="Georgia" charset="0"/>
                </a:defRPr>
              </a:lvl3pPr>
              <a:lvl4pPr marL="15875" indent="0" algn="l" defTabSz="914400" rtl="0" eaLnBrk="1" latinLnBrk="0" hangingPunct="1">
                <a:lnSpc>
                  <a:spcPct val="100000"/>
                </a:lnSpc>
                <a:spcBef>
                  <a:spcPts val="2400"/>
                </a:spcBef>
                <a:spcAft>
                  <a:spcPts val="900"/>
                </a:spcAft>
                <a:buFont typeface="LucidaGrande" charset="0"/>
                <a:buNone/>
                <a:tabLst/>
                <a:defRPr sz="1400" kern="1200" cap="all" spc="100" baseline="0">
                  <a:solidFill>
                    <a:schemeClr val="accent2"/>
                  </a:solidFill>
                  <a:latin typeface="Oswald" charset="0"/>
                  <a:ea typeface="Oswald" charset="0"/>
                  <a:cs typeface="Oswald" charset="0"/>
                </a:defRPr>
              </a:lvl4pPr>
              <a:lvl5pPr marL="11113" indent="0" algn="l" defTabSz="914400" rtl="0" eaLnBrk="1" latinLnBrk="0" hangingPunct="1">
                <a:lnSpc>
                  <a:spcPct val="90000"/>
                </a:lnSpc>
                <a:spcBef>
                  <a:spcPts val="2400"/>
                </a:spcBef>
                <a:buFont typeface="Arial"/>
                <a:buNone/>
                <a:tabLst/>
                <a:defRPr sz="1200" i="1"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charset="0"/>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Top North American power utilities</a:t>
              </a:r>
            </a:p>
          </p:txBody>
        </p:sp>
        <p:grpSp>
          <p:nvGrpSpPr>
            <p:cNvPr id="15" name="Group 14">
              <a:extLst>
                <a:ext uri="{FF2B5EF4-FFF2-40B4-BE49-F238E27FC236}">
                  <a16:creationId xmlns:a16="http://schemas.microsoft.com/office/drawing/2014/main" id="{662687DC-66F8-459E-A020-BD9A3B73FA14}"/>
                </a:ext>
              </a:extLst>
            </p:cNvPr>
            <p:cNvGrpSpPr/>
            <p:nvPr/>
          </p:nvGrpSpPr>
          <p:grpSpPr>
            <a:xfrm>
              <a:off x="7508275" y="4939961"/>
              <a:ext cx="592461" cy="595475"/>
              <a:chOff x="7508275" y="4939961"/>
              <a:chExt cx="592461" cy="595475"/>
            </a:xfrm>
          </p:grpSpPr>
          <p:sp>
            <p:nvSpPr>
              <p:cNvPr id="109" name="Oval 108">
                <a:extLst>
                  <a:ext uri="{FF2B5EF4-FFF2-40B4-BE49-F238E27FC236}">
                    <a16:creationId xmlns:a16="http://schemas.microsoft.com/office/drawing/2014/main" id="{FFA0D811-15FA-4106-B853-5E7290753CCB}"/>
                  </a:ext>
                </a:extLst>
              </p:cNvPr>
              <p:cNvSpPr/>
              <p:nvPr/>
            </p:nvSpPr>
            <p:spPr>
              <a:xfrm>
                <a:off x="7508275" y="4939961"/>
                <a:ext cx="592461" cy="595475"/>
              </a:xfrm>
              <a:prstGeom prst="ellipse">
                <a:avLst/>
              </a:prstGeom>
              <a:no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4839A"/>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B89648F3-11AD-473F-9FD4-A8E5A69FA79A}"/>
                  </a:ext>
                </a:extLst>
              </p:cNvPr>
              <p:cNvSpPr/>
              <p:nvPr/>
            </p:nvSpPr>
            <p:spPr>
              <a:xfrm>
                <a:off x="7531283" y="4963086"/>
                <a:ext cx="546444" cy="549224"/>
              </a:xfrm>
              <a:prstGeom prst="ellipse">
                <a:avLst/>
              </a:prstGeom>
              <a:solidFill>
                <a:schemeClr val="accent1">
                  <a:lumMod val="20000"/>
                  <a:lumOff val="80000"/>
                </a:schemeClr>
              </a:soli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rPr>
                  <a:t>2</a:t>
                </a:r>
              </a:p>
            </p:txBody>
          </p:sp>
        </p:grpSp>
        <p:sp>
          <p:nvSpPr>
            <p:cNvPr id="111" name="Content Placeholder 2">
              <a:extLst>
                <a:ext uri="{FF2B5EF4-FFF2-40B4-BE49-F238E27FC236}">
                  <a16:creationId xmlns:a16="http://schemas.microsoft.com/office/drawing/2014/main" id="{A482D433-E3D6-45DB-86DF-522CEE6ED6F0}"/>
                </a:ext>
              </a:extLst>
            </p:cNvPr>
            <p:cNvSpPr txBox="1">
              <a:spLocks/>
            </p:cNvSpPr>
            <p:nvPr/>
          </p:nvSpPr>
          <p:spPr>
            <a:xfrm>
              <a:off x="3668972" y="5846662"/>
              <a:ext cx="2056698" cy="412716"/>
            </a:xfrm>
            <a:prstGeom prst="rect">
              <a:avLst/>
            </a:prstGeom>
            <a:noFill/>
          </p:spPr>
          <p:txBody>
            <a:bodyPr vert="horz" lIns="64008" tIns="0" rIns="0" bIns="0" rtlCol="0" anchor="ctr">
              <a:noAutofit/>
            </a:bodyPr>
            <a:lstStyle>
              <a:lvl1pPr marL="171450" indent="-171450" algn="l" defTabSz="914400" rtl="0" eaLnBrk="1" latinLnBrk="0" hangingPunct="1">
                <a:lnSpc>
                  <a:spcPct val="100000"/>
                </a:lnSpc>
                <a:spcBef>
                  <a:spcPts val="600"/>
                </a:spcBef>
                <a:buFont typeface="Arial" charset="0"/>
                <a:buChar char="•"/>
                <a:defRPr sz="1400" i="0" kern="1200">
                  <a:solidFill>
                    <a:schemeClr val="tx1"/>
                  </a:solidFill>
                  <a:latin typeface="Calibri" charset="0"/>
                  <a:ea typeface="Calibri" charset="0"/>
                  <a:cs typeface="Calibri" charset="0"/>
                </a:defRPr>
              </a:lvl1pPr>
              <a:lvl2pPr marL="346075" indent="-165100" algn="l" defTabSz="914400" rtl="0" eaLnBrk="1" latinLnBrk="0" hangingPunct="1">
                <a:lnSpc>
                  <a:spcPct val="100000"/>
                </a:lnSpc>
                <a:spcBef>
                  <a:spcPts val="0"/>
                </a:spcBef>
                <a:spcAft>
                  <a:spcPts val="900"/>
                </a:spcAft>
                <a:buFont typeface="LucidaGrande" charset="0"/>
                <a:buChar char="-"/>
                <a:tabLst/>
                <a:defRPr sz="1400" i="0" kern="1200" cap="none" spc="0" baseline="0">
                  <a:solidFill>
                    <a:schemeClr val="tx1"/>
                  </a:solidFill>
                  <a:latin typeface="Calibri" charset="0"/>
                  <a:ea typeface="Calibri" charset="0"/>
                  <a:cs typeface="Calibri" charset="0"/>
                </a:defRPr>
              </a:lvl2pPr>
              <a:lvl3pPr marL="0" indent="0" algn="l" defTabSz="914400" rtl="0" eaLnBrk="1" latinLnBrk="0" hangingPunct="1">
                <a:lnSpc>
                  <a:spcPct val="100000"/>
                </a:lnSpc>
                <a:spcBef>
                  <a:spcPts val="2400"/>
                </a:spcBef>
                <a:buFont typeface="Arial"/>
                <a:buNone/>
                <a:tabLst/>
                <a:defRPr sz="1200" i="1" kern="1200" baseline="0">
                  <a:solidFill>
                    <a:schemeClr val="accent2"/>
                  </a:solidFill>
                  <a:latin typeface="Georgia" charset="0"/>
                  <a:ea typeface="Georgia" charset="0"/>
                  <a:cs typeface="Georgia" charset="0"/>
                </a:defRPr>
              </a:lvl3pPr>
              <a:lvl4pPr marL="15875" indent="0" algn="l" defTabSz="914400" rtl="0" eaLnBrk="1" latinLnBrk="0" hangingPunct="1">
                <a:lnSpc>
                  <a:spcPct val="100000"/>
                </a:lnSpc>
                <a:spcBef>
                  <a:spcPts val="2400"/>
                </a:spcBef>
                <a:spcAft>
                  <a:spcPts val="900"/>
                </a:spcAft>
                <a:buFont typeface="LucidaGrande" charset="0"/>
                <a:buNone/>
                <a:tabLst/>
                <a:defRPr sz="1400" kern="1200" cap="all" spc="100" baseline="0">
                  <a:solidFill>
                    <a:schemeClr val="accent2"/>
                  </a:solidFill>
                  <a:latin typeface="Oswald" charset="0"/>
                  <a:ea typeface="Oswald" charset="0"/>
                  <a:cs typeface="Oswald" charset="0"/>
                </a:defRPr>
              </a:lvl4pPr>
              <a:lvl5pPr marL="11113" indent="0" algn="l" defTabSz="914400" rtl="0" eaLnBrk="1" latinLnBrk="0" hangingPunct="1">
                <a:lnSpc>
                  <a:spcPct val="90000"/>
                </a:lnSpc>
                <a:spcBef>
                  <a:spcPts val="2400"/>
                </a:spcBef>
                <a:buFont typeface="Arial"/>
                <a:buNone/>
                <a:tabLst/>
                <a:defRPr sz="1200" i="1"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charset="0"/>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of U.S. federal agencies</a:t>
              </a:r>
            </a:p>
          </p:txBody>
        </p:sp>
        <p:grpSp>
          <p:nvGrpSpPr>
            <p:cNvPr id="13" name="Group 12">
              <a:extLst>
                <a:ext uri="{FF2B5EF4-FFF2-40B4-BE49-F238E27FC236}">
                  <a16:creationId xmlns:a16="http://schemas.microsoft.com/office/drawing/2014/main" id="{4D34E8B1-A67C-487B-9343-F772F32364A3}"/>
                </a:ext>
              </a:extLst>
            </p:cNvPr>
            <p:cNvGrpSpPr/>
            <p:nvPr/>
          </p:nvGrpSpPr>
          <p:grpSpPr>
            <a:xfrm>
              <a:off x="3076511" y="5755283"/>
              <a:ext cx="592461" cy="595475"/>
              <a:chOff x="2522034" y="5755283"/>
              <a:chExt cx="592461" cy="595475"/>
            </a:xfrm>
          </p:grpSpPr>
          <p:sp>
            <p:nvSpPr>
              <p:cNvPr id="112" name="Oval 111">
                <a:extLst>
                  <a:ext uri="{FF2B5EF4-FFF2-40B4-BE49-F238E27FC236}">
                    <a16:creationId xmlns:a16="http://schemas.microsoft.com/office/drawing/2014/main" id="{C49D0F69-B333-4159-A99A-CA723F614F6E}"/>
                  </a:ext>
                </a:extLst>
              </p:cNvPr>
              <p:cNvSpPr/>
              <p:nvPr/>
            </p:nvSpPr>
            <p:spPr>
              <a:xfrm>
                <a:off x="2522034" y="5755283"/>
                <a:ext cx="592461" cy="595475"/>
              </a:xfrm>
              <a:prstGeom prst="ellipse">
                <a:avLst/>
              </a:prstGeom>
              <a:no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4839A"/>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BDD7F4EE-4EB9-47B9-9097-F3C8CA74D232}"/>
                  </a:ext>
                </a:extLst>
              </p:cNvPr>
              <p:cNvSpPr/>
              <p:nvPr/>
            </p:nvSpPr>
            <p:spPr>
              <a:xfrm>
                <a:off x="2545042" y="5778408"/>
                <a:ext cx="546444" cy="549224"/>
              </a:xfrm>
              <a:prstGeom prst="ellipse">
                <a:avLst/>
              </a:prstGeom>
              <a:solidFill>
                <a:schemeClr val="accent1">
                  <a:lumMod val="20000"/>
                  <a:lumOff val="80000"/>
                </a:schemeClr>
              </a:soli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rPr>
                  <a:t>80%</a:t>
                </a:r>
              </a:p>
            </p:txBody>
          </p:sp>
        </p:grpSp>
        <p:sp>
          <p:nvSpPr>
            <p:cNvPr id="114" name="Content Placeholder 2">
              <a:extLst>
                <a:ext uri="{FF2B5EF4-FFF2-40B4-BE49-F238E27FC236}">
                  <a16:creationId xmlns:a16="http://schemas.microsoft.com/office/drawing/2014/main" id="{EC68DB0B-49D6-4917-98A7-11D4F77B0824}"/>
                </a:ext>
              </a:extLst>
            </p:cNvPr>
            <p:cNvSpPr txBox="1">
              <a:spLocks/>
            </p:cNvSpPr>
            <p:nvPr/>
          </p:nvSpPr>
          <p:spPr>
            <a:xfrm>
              <a:off x="2191717" y="5031340"/>
              <a:ext cx="2056698" cy="412716"/>
            </a:xfrm>
            <a:prstGeom prst="rect">
              <a:avLst/>
            </a:prstGeom>
            <a:noFill/>
          </p:spPr>
          <p:txBody>
            <a:bodyPr vert="horz" lIns="64008" tIns="0" rIns="0" bIns="0" rtlCol="0" anchor="ctr">
              <a:noAutofit/>
            </a:bodyPr>
            <a:lstStyle>
              <a:lvl1pPr marL="171450" indent="-171450" algn="l" defTabSz="914400" rtl="0" eaLnBrk="1" latinLnBrk="0" hangingPunct="1">
                <a:lnSpc>
                  <a:spcPct val="100000"/>
                </a:lnSpc>
                <a:spcBef>
                  <a:spcPts val="600"/>
                </a:spcBef>
                <a:buFont typeface="Arial" charset="0"/>
                <a:buChar char="•"/>
                <a:defRPr sz="1400" i="0" kern="1200">
                  <a:solidFill>
                    <a:schemeClr val="tx1"/>
                  </a:solidFill>
                  <a:latin typeface="Calibri" charset="0"/>
                  <a:ea typeface="Calibri" charset="0"/>
                  <a:cs typeface="Calibri" charset="0"/>
                </a:defRPr>
              </a:lvl1pPr>
              <a:lvl2pPr marL="346075" indent="-165100" algn="l" defTabSz="914400" rtl="0" eaLnBrk="1" latinLnBrk="0" hangingPunct="1">
                <a:lnSpc>
                  <a:spcPct val="100000"/>
                </a:lnSpc>
                <a:spcBef>
                  <a:spcPts val="0"/>
                </a:spcBef>
                <a:spcAft>
                  <a:spcPts val="900"/>
                </a:spcAft>
                <a:buFont typeface="LucidaGrande" charset="0"/>
                <a:buChar char="-"/>
                <a:tabLst/>
                <a:defRPr sz="1400" i="0" kern="1200" cap="none" spc="0" baseline="0">
                  <a:solidFill>
                    <a:schemeClr val="tx1"/>
                  </a:solidFill>
                  <a:latin typeface="Calibri" charset="0"/>
                  <a:ea typeface="Calibri" charset="0"/>
                  <a:cs typeface="Calibri" charset="0"/>
                </a:defRPr>
              </a:lvl2pPr>
              <a:lvl3pPr marL="0" indent="0" algn="l" defTabSz="914400" rtl="0" eaLnBrk="1" latinLnBrk="0" hangingPunct="1">
                <a:lnSpc>
                  <a:spcPct val="100000"/>
                </a:lnSpc>
                <a:spcBef>
                  <a:spcPts val="2400"/>
                </a:spcBef>
                <a:buFont typeface="Arial"/>
                <a:buNone/>
                <a:tabLst/>
                <a:defRPr sz="1200" i="1" kern="1200" baseline="0">
                  <a:solidFill>
                    <a:schemeClr val="accent2"/>
                  </a:solidFill>
                  <a:latin typeface="Georgia" charset="0"/>
                  <a:ea typeface="Georgia" charset="0"/>
                  <a:cs typeface="Georgia" charset="0"/>
                </a:defRPr>
              </a:lvl3pPr>
              <a:lvl4pPr marL="15875" indent="0" algn="l" defTabSz="914400" rtl="0" eaLnBrk="1" latinLnBrk="0" hangingPunct="1">
                <a:lnSpc>
                  <a:spcPct val="100000"/>
                </a:lnSpc>
                <a:spcBef>
                  <a:spcPts val="2400"/>
                </a:spcBef>
                <a:spcAft>
                  <a:spcPts val="900"/>
                </a:spcAft>
                <a:buFont typeface="LucidaGrande" charset="0"/>
                <a:buNone/>
                <a:tabLst/>
                <a:defRPr sz="1400" kern="1200" cap="all" spc="100" baseline="0">
                  <a:solidFill>
                    <a:schemeClr val="accent2"/>
                  </a:solidFill>
                  <a:latin typeface="Oswald" charset="0"/>
                  <a:ea typeface="Oswald" charset="0"/>
                  <a:cs typeface="Oswald" charset="0"/>
                </a:defRPr>
              </a:lvl4pPr>
              <a:lvl5pPr marL="11113" indent="0" algn="l" defTabSz="914400" rtl="0" eaLnBrk="1" latinLnBrk="0" hangingPunct="1">
                <a:lnSpc>
                  <a:spcPct val="90000"/>
                </a:lnSpc>
                <a:spcBef>
                  <a:spcPts val="2400"/>
                </a:spcBef>
                <a:buFont typeface="Arial"/>
                <a:buNone/>
                <a:tabLst/>
                <a:defRPr sz="1200" i="1" kern="120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Tx/>
                <a:buSzTx/>
                <a:buFont typeface="Arial" charset="0"/>
                <a:buNone/>
                <a:tabLst/>
                <a:defRPr/>
              </a:pP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of Top 3 oil </a:t>
              </a:r>
              <a:b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br>
              <a:r>
                <a:rPr kumimoji="0" lang="en-US" sz="1400" b="1" i="1" u="none" strike="noStrike" kern="1200" cap="none" spc="0" normalizeH="0" baseline="0" noProof="0" dirty="0">
                  <a:ln>
                    <a:noFill/>
                  </a:ln>
                  <a:solidFill>
                    <a:srgbClr val="5D7D95">
                      <a:lumMod val="50000"/>
                    </a:srgbClr>
                  </a:solidFill>
                  <a:effectLst/>
                  <a:uLnTx/>
                  <a:uFillTx/>
                  <a:latin typeface="Calibri" charset="0"/>
                  <a:cs typeface="Calibri" charset="0"/>
                </a:rPr>
                <a:t>&amp; gas entities</a:t>
              </a:r>
            </a:p>
          </p:txBody>
        </p:sp>
        <p:grpSp>
          <p:nvGrpSpPr>
            <p:cNvPr id="17" name="Group 16">
              <a:extLst>
                <a:ext uri="{FF2B5EF4-FFF2-40B4-BE49-F238E27FC236}">
                  <a16:creationId xmlns:a16="http://schemas.microsoft.com/office/drawing/2014/main" id="{97FC11AD-EEFF-4C4F-A15F-B6B46FB9DC72}"/>
                </a:ext>
              </a:extLst>
            </p:cNvPr>
            <p:cNvGrpSpPr/>
            <p:nvPr/>
          </p:nvGrpSpPr>
          <p:grpSpPr>
            <a:xfrm>
              <a:off x="1599256" y="4939961"/>
              <a:ext cx="592461" cy="595475"/>
              <a:chOff x="1599256" y="4939961"/>
              <a:chExt cx="592461" cy="595475"/>
            </a:xfrm>
          </p:grpSpPr>
          <p:sp>
            <p:nvSpPr>
              <p:cNvPr id="115" name="Oval 114">
                <a:extLst>
                  <a:ext uri="{FF2B5EF4-FFF2-40B4-BE49-F238E27FC236}">
                    <a16:creationId xmlns:a16="http://schemas.microsoft.com/office/drawing/2014/main" id="{D99AB01C-DBB9-4FE4-92B5-3546A120C704}"/>
                  </a:ext>
                </a:extLst>
              </p:cNvPr>
              <p:cNvSpPr/>
              <p:nvPr/>
            </p:nvSpPr>
            <p:spPr>
              <a:xfrm>
                <a:off x="1599256" y="4939961"/>
                <a:ext cx="592461" cy="595475"/>
              </a:xfrm>
              <a:prstGeom prst="ellipse">
                <a:avLst/>
              </a:prstGeom>
              <a:no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4839A"/>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8CE7D1BD-6CDC-4267-8D47-1931A3AE249A}"/>
                  </a:ext>
                </a:extLst>
              </p:cNvPr>
              <p:cNvSpPr/>
              <p:nvPr/>
            </p:nvSpPr>
            <p:spPr>
              <a:xfrm>
                <a:off x="1622264" y="4963086"/>
                <a:ext cx="546444" cy="549224"/>
              </a:xfrm>
              <a:prstGeom prst="ellipse">
                <a:avLst/>
              </a:prstGeom>
              <a:solidFill>
                <a:schemeClr val="accent1">
                  <a:lumMod val="20000"/>
                  <a:lumOff val="80000"/>
                </a:schemeClr>
              </a:soli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rPr>
                  <a:t>2</a:t>
                </a:r>
              </a:p>
            </p:txBody>
          </p:sp>
        </p:grpSp>
      </p:grpSp>
      <p:pic>
        <p:nvPicPr>
          <p:cNvPr id="117" name="Picture 45" descr="https://d30y9cdsu7xlg0.cloudfront.net/png/159591-200.png">
            <a:extLst>
              <a:ext uri="{FF2B5EF4-FFF2-40B4-BE49-F238E27FC236}">
                <a16:creationId xmlns:a16="http://schemas.microsoft.com/office/drawing/2014/main" id="{137CB81E-8990-4E17-8E83-11BB6E04651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198993" y="1923472"/>
            <a:ext cx="527526" cy="527526"/>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4F4DF8A6-4506-4B72-951D-E903FEE67027}"/>
              </a:ext>
            </a:extLst>
          </p:cNvPr>
          <p:cNvGrpSpPr/>
          <p:nvPr/>
        </p:nvGrpSpPr>
        <p:grpSpPr>
          <a:xfrm>
            <a:off x="5790157" y="1930661"/>
            <a:ext cx="1589018" cy="594036"/>
            <a:chOff x="3121989" y="2137487"/>
            <a:chExt cx="1317636" cy="492583"/>
          </a:xfrm>
        </p:grpSpPr>
        <p:sp>
          <p:nvSpPr>
            <p:cNvPr id="119" name="TextBox 118">
              <a:extLst>
                <a:ext uri="{FF2B5EF4-FFF2-40B4-BE49-F238E27FC236}">
                  <a16:creationId xmlns:a16="http://schemas.microsoft.com/office/drawing/2014/main" id="{469FB53A-5A76-48B7-96CA-8C8CBE33612A}"/>
                </a:ext>
              </a:extLst>
            </p:cNvPr>
            <p:cNvSpPr txBox="1"/>
            <p:nvPr/>
          </p:nvSpPr>
          <p:spPr>
            <a:xfrm>
              <a:off x="3247411" y="2137487"/>
              <a:ext cx="1066795"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D7D95"/>
                  </a:solidFill>
                  <a:effectLst/>
                  <a:uLnTx/>
                  <a:uFillTx/>
                  <a:latin typeface="Calibri" panose="020F0502020204030204"/>
                  <a:ea typeface="+mn-ea"/>
                  <a:cs typeface="+mn-cs"/>
                </a:rPr>
                <a:t>29,500+</a:t>
              </a:r>
            </a:p>
          </p:txBody>
        </p:sp>
        <p:sp>
          <p:nvSpPr>
            <p:cNvPr id="120" name="Text Placeholder 68">
              <a:extLst>
                <a:ext uri="{FF2B5EF4-FFF2-40B4-BE49-F238E27FC236}">
                  <a16:creationId xmlns:a16="http://schemas.microsoft.com/office/drawing/2014/main" id="{2142315A-0D9F-480E-B348-1C7FF07C5E0E}"/>
                </a:ext>
              </a:extLst>
            </p:cNvPr>
            <p:cNvSpPr txBox="1">
              <a:spLocks/>
            </p:cNvSpPr>
            <p:nvPr/>
          </p:nvSpPr>
          <p:spPr>
            <a:xfrm>
              <a:off x="3121989" y="2460793"/>
              <a:ext cx="1317636" cy="169277"/>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spcAft>
                  <a:spcPts val="400"/>
                </a:spcAft>
                <a:buFont typeface="Arial" panose="020B0604020202020204" pitchFamily="34" charset="0"/>
                <a:buNone/>
                <a:defRPr sz="1200" b="1" kern="1200" cap="none" spc="100" baseline="0">
                  <a:solidFill>
                    <a:schemeClr val="tx2"/>
                  </a:solidFill>
                  <a:latin typeface="+mn-lt"/>
                  <a:ea typeface="+mn-ea"/>
                  <a:cs typeface="+mn-cs"/>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i="1" kern="1200" baseline="0">
                  <a:solidFill>
                    <a:schemeClr val="tx1"/>
                  </a:solidFill>
                  <a:latin typeface="Georgia" charset="0"/>
                  <a:ea typeface="Georgia" charset="0"/>
                  <a:cs typeface="Georgia" charset="0"/>
                </a:defRPr>
              </a:lvl2pPr>
              <a:lvl3pPr marL="91440" indent="-91440" algn="l" defTabSz="914400" rtl="0" eaLnBrk="1" latinLnBrk="0" hangingPunct="1">
                <a:lnSpc>
                  <a:spcPct val="100000"/>
                </a:lnSpc>
                <a:spcBef>
                  <a:spcPts val="600"/>
                </a:spcBef>
                <a:buSzPct val="75000"/>
                <a:buFont typeface="Arial" panose="020B0604020202020204" pitchFamily="34" charset="0"/>
                <a:buChar char="•"/>
                <a:tabLst/>
                <a:defRPr sz="1100" kern="1200">
                  <a:solidFill>
                    <a:schemeClr val="tx1"/>
                  </a:solidFill>
                  <a:latin typeface="+mj-lt"/>
                  <a:ea typeface="+mn-ea"/>
                  <a:cs typeface="+mn-cs"/>
                </a:defRPr>
              </a:lvl3pPr>
              <a:lvl4pPr marL="182880" indent="-91440" algn="l" defTabSz="914400" rtl="0" eaLnBrk="1" latinLnBrk="0" hangingPunct="1">
                <a:lnSpc>
                  <a:spcPct val="100000"/>
                </a:lnSpc>
                <a:spcBef>
                  <a:spcPts val="0"/>
                </a:spcBef>
                <a:buSzPct val="75000"/>
                <a:buFont typeface=".AppleSystemUIFont" charset="-120"/>
                <a:buChar char="–"/>
                <a:tabLst/>
                <a:defRPr sz="1100" kern="1200">
                  <a:solidFill>
                    <a:schemeClr val="tx1"/>
                  </a:solidFill>
                  <a:latin typeface="+mj-lt"/>
                  <a:ea typeface="+mn-ea"/>
                  <a:cs typeface="+mn-cs"/>
                </a:defRPr>
              </a:lvl4pPr>
              <a:lvl5pPr marL="11113" indent="0" algn="l" defTabSz="914400" rtl="0" eaLnBrk="1" latinLnBrk="0" hangingPunct="1">
                <a:lnSpc>
                  <a:spcPct val="100000"/>
                </a:lnSpc>
                <a:spcBef>
                  <a:spcPts val="1200"/>
                </a:spcBef>
                <a:buFont typeface="Arial" panose="020B0604020202020204" pitchFamily="34" charset="0"/>
                <a:buNone/>
                <a:tabLst/>
                <a:defRPr sz="700" i="1" kern="1200">
                  <a:solidFill>
                    <a:schemeClr val="tx1"/>
                  </a:solidFill>
                  <a:latin typeface="+mj-lt"/>
                  <a:ea typeface="+mn-ea"/>
                  <a:cs typeface="+mn-cs"/>
                </a:defRPr>
              </a:lvl5pPr>
              <a:lvl6pPr marL="0" indent="0" algn="l" defTabSz="914400" rtl="0" eaLnBrk="1" latinLnBrk="0" hangingPunct="1">
                <a:lnSpc>
                  <a:spcPct val="100000"/>
                </a:lnSpc>
                <a:spcBef>
                  <a:spcPts val="1200"/>
                </a:spcBef>
                <a:buFontTx/>
                <a:buNone/>
                <a:defRPr sz="1100" i="1" kern="1200">
                  <a:solidFill>
                    <a:schemeClr val="accent6"/>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ScalaSansPro" charset="0"/>
                  <a:cs typeface="ScalaSansPro" charset="0"/>
                </a:rPr>
                <a:t>Around the globe</a:t>
              </a:r>
            </a:p>
          </p:txBody>
        </p:sp>
      </p:grpSp>
      <p:pic>
        <p:nvPicPr>
          <p:cNvPr id="121" name="Picture 47" descr="https://d30y9cdsu7xlg0.cloudfront.net/png/1372105-200.png">
            <a:extLst>
              <a:ext uri="{FF2B5EF4-FFF2-40B4-BE49-F238E27FC236}">
                <a16:creationId xmlns:a16="http://schemas.microsoft.com/office/drawing/2014/main" id="{A96410B5-FBF3-4EBB-B99D-AE94E19EB4C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198993" y="2868010"/>
            <a:ext cx="527526" cy="527526"/>
          </a:xfrm>
          <a:prstGeom prst="rect">
            <a:avLst/>
          </a:prstGeom>
          <a:noFill/>
          <a:extLst>
            <a:ext uri="{909E8E84-426E-40DD-AFC4-6F175D3DCCD1}">
              <a14:hiddenFill xmlns:a14="http://schemas.microsoft.com/office/drawing/2010/main">
                <a:solidFill>
                  <a:srgbClr val="FFFFFF"/>
                </a:solidFill>
              </a14:hiddenFill>
            </a:ext>
          </a:extLst>
        </p:spPr>
      </p:pic>
      <p:grpSp>
        <p:nvGrpSpPr>
          <p:cNvPr id="122" name="Group 121">
            <a:extLst>
              <a:ext uri="{FF2B5EF4-FFF2-40B4-BE49-F238E27FC236}">
                <a16:creationId xmlns:a16="http://schemas.microsoft.com/office/drawing/2014/main" id="{9F31A9BF-E8D6-423A-8CF5-AC8583F1E3D1}"/>
              </a:ext>
            </a:extLst>
          </p:cNvPr>
          <p:cNvGrpSpPr/>
          <p:nvPr/>
        </p:nvGrpSpPr>
        <p:grpSpPr>
          <a:xfrm>
            <a:off x="5941412" y="2875199"/>
            <a:ext cx="1286513" cy="608235"/>
            <a:chOff x="4777761" y="2137487"/>
            <a:chExt cx="1066795" cy="504357"/>
          </a:xfrm>
        </p:grpSpPr>
        <p:sp>
          <p:nvSpPr>
            <p:cNvPr id="123" name="TextBox 122">
              <a:extLst>
                <a:ext uri="{FF2B5EF4-FFF2-40B4-BE49-F238E27FC236}">
                  <a16:creationId xmlns:a16="http://schemas.microsoft.com/office/drawing/2014/main" id="{5920498C-1681-460D-B522-F6B412C5E2D0}"/>
                </a:ext>
              </a:extLst>
            </p:cNvPr>
            <p:cNvSpPr txBox="1"/>
            <p:nvPr/>
          </p:nvSpPr>
          <p:spPr>
            <a:xfrm>
              <a:off x="4777761" y="2137487"/>
              <a:ext cx="1066795"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D7D95"/>
                  </a:solidFill>
                  <a:effectLst/>
                  <a:uLnTx/>
                  <a:uFillTx/>
                  <a:latin typeface="Calibri" panose="020F0502020204030204"/>
                  <a:ea typeface="+mn-ea"/>
                  <a:cs typeface="+mn-cs"/>
                </a:rPr>
                <a:t>5,000+</a:t>
              </a:r>
            </a:p>
          </p:txBody>
        </p:sp>
        <p:sp>
          <p:nvSpPr>
            <p:cNvPr id="124" name="Text Placeholder 68">
              <a:extLst>
                <a:ext uri="{FF2B5EF4-FFF2-40B4-BE49-F238E27FC236}">
                  <a16:creationId xmlns:a16="http://schemas.microsoft.com/office/drawing/2014/main" id="{540F3E20-F980-408F-8F45-69C6E6E32BEF}"/>
                </a:ext>
              </a:extLst>
            </p:cNvPr>
            <p:cNvSpPr txBox="1">
              <a:spLocks/>
            </p:cNvSpPr>
            <p:nvPr/>
          </p:nvSpPr>
          <p:spPr>
            <a:xfrm>
              <a:off x="4777761" y="2472567"/>
              <a:ext cx="1066795" cy="169277"/>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spcAft>
                  <a:spcPts val="400"/>
                </a:spcAft>
                <a:buFont typeface="Arial" panose="020B0604020202020204" pitchFamily="34" charset="0"/>
                <a:buNone/>
                <a:defRPr sz="1200" b="1" kern="1200" cap="none" spc="100" baseline="0">
                  <a:solidFill>
                    <a:schemeClr val="tx2"/>
                  </a:solidFill>
                  <a:latin typeface="+mn-lt"/>
                  <a:ea typeface="+mn-ea"/>
                  <a:cs typeface="+mn-cs"/>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i="1" kern="1200" baseline="0">
                  <a:solidFill>
                    <a:schemeClr val="tx1"/>
                  </a:solidFill>
                  <a:latin typeface="Georgia" charset="0"/>
                  <a:ea typeface="Georgia" charset="0"/>
                  <a:cs typeface="Georgia" charset="0"/>
                </a:defRPr>
              </a:lvl2pPr>
              <a:lvl3pPr marL="91440" indent="-91440" algn="l" defTabSz="914400" rtl="0" eaLnBrk="1" latinLnBrk="0" hangingPunct="1">
                <a:lnSpc>
                  <a:spcPct val="100000"/>
                </a:lnSpc>
                <a:spcBef>
                  <a:spcPts val="600"/>
                </a:spcBef>
                <a:buSzPct val="75000"/>
                <a:buFont typeface="Arial" panose="020B0604020202020204" pitchFamily="34" charset="0"/>
                <a:buChar char="•"/>
                <a:tabLst/>
                <a:defRPr sz="1100" kern="1200">
                  <a:solidFill>
                    <a:schemeClr val="tx1"/>
                  </a:solidFill>
                  <a:latin typeface="+mj-lt"/>
                  <a:ea typeface="+mn-ea"/>
                  <a:cs typeface="+mn-cs"/>
                </a:defRPr>
              </a:lvl3pPr>
              <a:lvl4pPr marL="182880" indent="-91440" algn="l" defTabSz="914400" rtl="0" eaLnBrk="1" latinLnBrk="0" hangingPunct="1">
                <a:lnSpc>
                  <a:spcPct val="100000"/>
                </a:lnSpc>
                <a:spcBef>
                  <a:spcPts val="0"/>
                </a:spcBef>
                <a:buSzPct val="75000"/>
                <a:buFont typeface=".AppleSystemUIFont" charset="-120"/>
                <a:buChar char="–"/>
                <a:tabLst/>
                <a:defRPr sz="1100" kern="1200">
                  <a:solidFill>
                    <a:schemeClr val="tx1"/>
                  </a:solidFill>
                  <a:latin typeface="+mj-lt"/>
                  <a:ea typeface="+mn-ea"/>
                  <a:cs typeface="+mn-cs"/>
                </a:defRPr>
              </a:lvl4pPr>
              <a:lvl5pPr marL="11113" indent="0" algn="l" defTabSz="914400" rtl="0" eaLnBrk="1" latinLnBrk="0" hangingPunct="1">
                <a:lnSpc>
                  <a:spcPct val="100000"/>
                </a:lnSpc>
                <a:spcBef>
                  <a:spcPts val="1200"/>
                </a:spcBef>
                <a:buFont typeface="Arial" panose="020B0604020202020204" pitchFamily="34" charset="0"/>
                <a:buNone/>
                <a:tabLst/>
                <a:defRPr sz="700" i="1" kern="1200">
                  <a:solidFill>
                    <a:schemeClr val="tx1"/>
                  </a:solidFill>
                  <a:latin typeface="+mj-lt"/>
                  <a:ea typeface="+mn-ea"/>
                  <a:cs typeface="+mn-cs"/>
                </a:defRPr>
              </a:lvl5pPr>
              <a:lvl6pPr marL="0" indent="0" algn="l" defTabSz="914400" rtl="0" eaLnBrk="1" latinLnBrk="0" hangingPunct="1">
                <a:lnSpc>
                  <a:spcPct val="100000"/>
                </a:lnSpc>
                <a:spcBef>
                  <a:spcPts val="1200"/>
                </a:spcBef>
                <a:buFontTx/>
                <a:buNone/>
                <a:defRPr sz="1100" i="1" kern="1200">
                  <a:solidFill>
                    <a:schemeClr val="accent6"/>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ScalaSansPro" charset="0"/>
                  <a:cs typeface="ScalaSansPro" charset="0"/>
                </a:rPr>
                <a:t>Cybersecurity</a:t>
              </a:r>
            </a:p>
          </p:txBody>
        </p:sp>
      </p:grpSp>
      <p:pic>
        <p:nvPicPr>
          <p:cNvPr id="125" name="Picture 51" descr="https://d30y9cdsu7xlg0.cloudfront.net/png/1657077-200.png">
            <a:extLst>
              <a:ext uri="{FF2B5EF4-FFF2-40B4-BE49-F238E27FC236}">
                <a16:creationId xmlns:a16="http://schemas.microsoft.com/office/drawing/2014/main" id="{71283D35-DBC4-4479-9EC6-55771955A889}"/>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198993" y="3826747"/>
            <a:ext cx="527526" cy="527526"/>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4C3CFF71-5D3D-45DF-BB90-7C77F5765F7A}"/>
              </a:ext>
            </a:extLst>
          </p:cNvPr>
          <p:cNvGrpSpPr/>
          <p:nvPr/>
        </p:nvGrpSpPr>
        <p:grpSpPr>
          <a:xfrm>
            <a:off x="5903460" y="3833936"/>
            <a:ext cx="1362414" cy="537780"/>
            <a:chOff x="6276641" y="2137487"/>
            <a:chExt cx="1129733" cy="445935"/>
          </a:xfrm>
        </p:grpSpPr>
        <p:sp>
          <p:nvSpPr>
            <p:cNvPr id="127" name="TextBox 126">
              <a:extLst>
                <a:ext uri="{FF2B5EF4-FFF2-40B4-BE49-F238E27FC236}">
                  <a16:creationId xmlns:a16="http://schemas.microsoft.com/office/drawing/2014/main" id="{31904F8E-007D-4C36-BADB-E1CAF9AA212F}"/>
                </a:ext>
              </a:extLst>
            </p:cNvPr>
            <p:cNvSpPr txBox="1"/>
            <p:nvPr/>
          </p:nvSpPr>
          <p:spPr>
            <a:xfrm>
              <a:off x="6308111" y="2137487"/>
              <a:ext cx="1066795" cy="2769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D7D95"/>
                  </a:solidFill>
                  <a:effectLst/>
                  <a:uLnTx/>
                  <a:uFillTx/>
                  <a:latin typeface="Calibri" panose="020F0502020204030204"/>
                  <a:ea typeface="+mn-ea"/>
                  <a:cs typeface="+mn-cs"/>
                </a:rPr>
                <a:t>650+</a:t>
              </a:r>
            </a:p>
          </p:txBody>
        </p:sp>
        <p:sp>
          <p:nvSpPr>
            <p:cNvPr id="128" name="Text Placeholder 68">
              <a:extLst>
                <a:ext uri="{FF2B5EF4-FFF2-40B4-BE49-F238E27FC236}">
                  <a16:creationId xmlns:a16="http://schemas.microsoft.com/office/drawing/2014/main" id="{13DD4B22-83C4-4ABC-8582-C0A9910586CD}"/>
                </a:ext>
              </a:extLst>
            </p:cNvPr>
            <p:cNvSpPr txBox="1">
              <a:spLocks/>
            </p:cNvSpPr>
            <p:nvPr/>
          </p:nvSpPr>
          <p:spPr>
            <a:xfrm>
              <a:off x="6276641" y="2433662"/>
              <a:ext cx="1129733" cy="149760"/>
            </a:xfrm>
            <a:prstGeom prst="rect">
              <a:avLst/>
            </a:prstGeom>
          </p:spPr>
          <p:txBody>
            <a:bodyPr vert="horz" lIns="0" tIns="0" rIns="0" bIns="0" rtlCol="0">
              <a:noAutofit/>
            </a:bodyPr>
            <a:lstStyle>
              <a:lvl1pPr marL="0" indent="0" algn="l" defTabSz="914400" rtl="0" eaLnBrk="1" latinLnBrk="0" hangingPunct="1">
                <a:lnSpc>
                  <a:spcPct val="100000"/>
                </a:lnSpc>
                <a:spcBef>
                  <a:spcPts val="2400"/>
                </a:spcBef>
                <a:spcAft>
                  <a:spcPts val="400"/>
                </a:spcAft>
                <a:buFont typeface="Arial" panose="020B0604020202020204" pitchFamily="34" charset="0"/>
                <a:buNone/>
                <a:defRPr sz="1200" b="1" kern="1200" cap="none" spc="100" baseline="0">
                  <a:solidFill>
                    <a:schemeClr val="tx2"/>
                  </a:solidFill>
                  <a:latin typeface="+mn-lt"/>
                  <a:ea typeface="+mn-ea"/>
                  <a:cs typeface="+mn-cs"/>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i="1" kern="1200" baseline="0">
                  <a:solidFill>
                    <a:schemeClr val="tx1"/>
                  </a:solidFill>
                  <a:latin typeface="Georgia" charset="0"/>
                  <a:ea typeface="Georgia" charset="0"/>
                  <a:cs typeface="Georgia" charset="0"/>
                </a:defRPr>
              </a:lvl2pPr>
              <a:lvl3pPr marL="91440" indent="-91440" algn="l" defTabSz="914400" rtl="0" eaLnBrk="1" latinLnBrk="0" hangingPunct="1">
                <a:lnSpc>
                  <a:spcPct val="100000"/>
                </a:lnSpc>
                <a:spcBef>
                  <a:spcPts val="600"/>
                </a:spcBef>
                <a:buSzPct val="75000"/>
                <a:buFont typeface="Arial" panose="020B0604020202020204" pitchFamily="34" charset="0"/>
                <a:buChar char="•"/>
                <a:tabLst/>
                <a:defRPr sz="1100" kern="1200">
                  <a:solidFill>
                    <a:schemeClr val="tx1"/>
                  </a:solidFill>
                  <a:latin typeface="+mj-lt"/>
                  <a:ea typeface="+mn-ea"/>
                  <a:cs typeface="+mn-cs"/>
                </a:defRPr>
              </a:lvl3pPr>
              <a:lvl4pPr marL="182880" indent="-91440" algn="l" defTabSz="914400" rtl="0" eaLnBrk="1" latinLnBrk="0" hangingPunct="1">
                <a:lnSpc>
                  <a:spcPct val="100000"/>
                </a:lnSpc>
                <a:spcBef>
                  <a:spcPts val="0"/>
                </a:spcBef>
                <a:buSzPct val="75000"/>
                <a:buFont typeface=".AppleSystemUIFont" charset="-120"/>
                <a:buChar char="–"/>
                <a:tabLst/>
                <a:defRPr sz="1100" kern="1200">
                  <a:solidFill>
                    <a:schemeClr val="tx1"/>
                  </a:solidFill>
                  <a:latin typeface="+mj-lt"/>
                  <a:ea typeface="+mn-ea"/>
                  <a:cs typeface="+mn-cs"/>
                </a:defRPr>
              </a:lvl4pPr>
              <a:lvl5pPr marL="11113" indent="0" algn="l" defTabSz="914400" rtl="0" eaLnBrk="1" latinLnBrk="0" hangingPunct="1">
                <a:lnSpc>
                  <a:spcPct val="100000"/>
                </a:lnSpc>
                <a:spcBef>
                  <a:spcPts val="1200"/>
                </a:spcBef>
                <a:buFont typeface="Arial" panose="020B0604020202020204" pitchFamily="34" charset="0"/>
                <a:buNone/>
                <a:tabLst/>
                <a:defRPr sz="700" i="1" kern="1200">
                  <a:solidFill>
                    <a:schemeClr val="tx1"/>
                  </a:solidFill>
                  <a:latin typeface="+mj-lt"/>
                  <a:ea typeface="+mn-ea"/>
                  <a:cs typeface="+mn-cs"/>
                </a:defRPr>
              </a:lvl5pPr>
              <a:lvl6pPr marL="0" indent="0" algn="l" defTabSz="914400" rtl="0" eaLnBrk="1" latinLnBrk="0" hangingPunct="1">
                <a:lnSpc>
                  <a:spcPct val="100000"/>
                </a:lnSpc>
                <a:spcBef>
                  <a:spcPts val="1200"/>
                </a:spcBef>
                <a:buFontTx/>
                <a:buNone/>
                <a:defRPr sz="1100" i="1" kern="1200">
                  <a:solidFill>
                    <a:schemeClr val="accent6"/>
                  </a:solidFill>
                  <a:latin typeface="Georgia" panose="02040502050405020303" pitchFamily="18"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marR="0" lvl="1"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kumimoji="0" lang="en-US" sz="1400" b="1" i="1" u="none" strike="noStrike" kern="1200" cap="none" spc="0" normalizeH="0" baseline="0" noProof="0" dirty="0">
                  <a:ln>
                    <a:noFill/>
                  </a:ln>
                  <a:solidFill>
                    <a:srgbClr val="000000"/>
                  </a:solidFill>
                  <a:effectLst/>
                  <a:uLnTx/>
                  <a:uFillTx/>
                  <a:latin typeface="Calibri" panose="020F0502020204030204"/>
                  <a:ea typeface="ScalaSansPro" charset="0"/>
                  <a:cs typeface="ScalaSansPro" charset="0"/>
                </a:rPr>
                <a:t>Data scientists</a:t>
              </a:r>
            </a:p>
          </p:txBody>
        </p:sp>
      </p:grpSp>
      <p:pic>
        <p:nvPicPr>
          <p:cNvPr id="129" name="Picture 2" descr="https://upload.wikimedia.org/wikipedia/commons/thumb/8/8a/Seal_of_the_United_States_Department_of_Homeland_Security.svg/220px-Seal_of_the_United_States_Department_of_Homeland_Security.svg.png">
            <a:extLst>
              <a:ext uri="{FF2B5EF4-FFF2-40B4-BE49-F238E27FC236}">
                <a16:creationId xmlns:a16="http://schemas.microsoft.com/office/drawing/2014/main" id="{3B3BB2D3-0A5D-4C29-9972-061381E64280}"/>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800591" y="2076417"/>
            <a:ext cx="890054" cy="890277"/>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4" descr="https://upload.wikimedia.org/wikipedia/commons/thumb/5/56/Seal_of_the_U.S._Defense_Intelligence_Agency.svg/200px-Seal_of_the_U.S._Defense_Intelligence_Agency.svg.png">
            <a:extLst>
              <a:ext uri="{FF2B5EF4-FFF2-40B4-BE49-F238E27FC236}">
                <a16:creationId xmlns:a16="http://schemas.microsoft.com/office/drawing/2014/main" id="{230090AA-32DC-42A0-8277-0E17960231F4}"/>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730644" y="2076416"/>
            <a:ext cx="886617" cy="890887"/>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6" descr="https://www.fbi.gov/front-page/@@images/image">
            <a:extLst>
              <a:ext uri="{FF2B5EF4-FFF2-40B4-BE49-F238E27FC236}">
                <a16:creationId xmlns:a16="http://schemas.microsoft.com/office/drawing/2014/main" id="{DB2EDD1C-0937-4094-BA49-FA554C605348}"/>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9644564" y="2017275"/>
            <a:ext cx="973042" cy="1008559"/>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4" descr="http://www.doncio.navy.mil/uploads/0714LJB68148.jpg">
            <a:extLst>
              <a:ext uri="{FF2B5EF4-FFF2-40B4-BE49-F238E27FC236}">
                <a16:creationId xmlns:a16="http://schemas.microsoft.com/office/drawing/2014/main" id="{34FBF893-AAE0-4394-8015-FFB8DF7AE33F}"/>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735424" y="3237354"/>
            <a:ext cx="933301" cy="937795"/>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6" descr="Seal of the United States Marine Corps Forces Cyberspace Command.png">
            <a:extLst>
              <a:ext uri="{FF2B5EF4-FFF2-40B4-BE49-F238E27FC236}">
                <a16:creationId xmlns:a16="http://schemas.microsoft.com/office/drawing/2014/main" id="{26AD92EC-0441-4D09-B4A2-96B3B54B1CD7}"/>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670285" y="3211463"/>
            <a:ext cx="947322" cy="951886"/>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8" descr="US Army Cyber Command SSI.png">
            <a:extLst>
              <a:ext uri="{FF2B5EF4-FFF2-40B4-BE49-F238E27FC236}">
                <a16:creationId xmlns:a16="http://schemas.microsoft.com/office/drawing/2014/main" id="{582915D4-0FC8-443F-9C3A-604173F941B9}"/>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10643328" y="3238779"/>
            <a:ext cx="841775" cy="845622"/>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0" descr="http://images.vector-images.com/217/defense_information_systems_agency_seal_n11147.gif">
            <a:extLst>
              <a:ext uri="{FF2B5EF4-FFF2-40B4-BE49-F238E27FC236}">
                <a16:creationId xmlns:a16="http://schemas.microsoft.com/office/drawing/2014/main" id="{0763CB41-846F-406E-89EC-28B3ACB84918}"/>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7814798" y="3261517"/>
            <a:ext cx="895451" cy="90426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35">
            <a:extLst>
              <a:ext uri="{FF2B5EF4-FFF2-40B4-BE49-F238E27FC236}">
                <a16:creationId xmlns:a16="http://schemas.microsoft.com/office/drawing/2014/main" id="{BF712E18-8224-43F6-A603-6820C7792C59}"/>
              </a:ext>
            </a:extLst>
          </p:cNvPr>
          <p:cNvPicPr>
            <a:picLocks noChangeAspect="1"/>
          </p:cNvPicPr>
          <p:nvPr/>
        </p:nvPicPr>
        <p:blipFill>
          <a:blip r:embed="rId16"/>
          <a:stretch>
            <a:fillRect/>
          </a:stretch>
        </p:blipFill>
        <p:spPr>
          <a:xfrm>
            <a:off x="10594537" y="2076417"/>
            <a:ext cx="987863" cy="1033810"/>
          </a:xfrm>
          <a:prstGeom prst="rect">
            <a:avLst/>
          </a:prstGeom>
        </p:spPr>
      </p:pic>
      <p:grpSp>
        <p:nvGrpSpPr>
          <p:cNvPr id="137" name="Group 136">
            <a:extLst>
              <a:ext uri="{FF2B5EF4-FFF2-40B4-BE49-F238E27FC236}">
                <a16:creationId xmlns:a16="http://schemas.microsoft.com/office/drawing/2014/main" id="{C5B70486-5C98-4E6A-9DDE-5E3DC1B25084}"/>
              </a:ext>
            </a:extLst>
          </p:cNvPr>
          <p:cNvGrpSpPr/>
          <p:nvPr/>
        </p:nvGrpSpPr>
        <p:grpSpPr>
          <a:xfrm>
            <a:off x="1049285" y="1812963"/>
            <a:ext cx="386085" cy="2443011"/>
            <a:chOff x="1030628" y="1812963"/>
            <a:chExt cx="386085" cy="2443011"/>
          </a:xfrm>
        </p:grpSpPr>
        <p:sp>
          <p:nvSpPr>
            <p:cNvPr id="138" name="Oval 137">
              <a:extLst>
                <a:ext uri="{FF2B5EF4-FFF2-40B4-BE49-F238E27FC236}">
                  <a16:creationId xmlns:a16="http://schemas.microsoft.com/office/drawing/2014/main" id="{5F73DC6B-81D5-412D-B408-5DC80B1027F6}"/>
                </a:ext>
              </a:extLst>
            </p:cNvPr>
            <p:cNvSpPr/>
            <p:nvPr/>
          </p:nvSpPr>
          <p:spPr>
            <a:xfrm>
              <a:off x="1030628" y="1812963"/>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pic>
          <p:nvPicPr>
            <p:cNvPr id="139" name="Picture 138">
              <a:extLst>
                <a:ext uri="{FF2B5EF4-FFF2-40B4-BE49-F238E27FC236}">
                  <a16:creationId xmlns:a16="http://schemas.microsoft.com/office/drawing/2014/main" id="{6D085339-2D95-426A-BFCF-0AB1447838C8}"/>
                </a:ext>
              </a:extLst>
            </p:cNvPr>
            <p:cNvPicPr>
              <a:picLocks noChangeAspect="1"/>
            </p:cNvPicPr>
            <p:nvPr/>
          </p:nvPicPr>
          <p:blipFill rotWithShape="1">
            <a:blip r:embed="rId17" cstate="email">
              <a:lum bright="70000" contrast="-70000"/>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a:ext>
              </a:extLst>
            </a:blip>
            <a:srcRect b="19486"/>
            <a:stretch/>
          </p:blipFill>
          <p:spPr>
            <a:xfrm>
              <a:off x="1053409" y="1883002"/>
              <a:ext cx="340523" cy="274168"/>
            </a:xfrm>
            <a:prstGeom prst="rect">
              <a:avLst/>
            </a:prstGeom>
          </p:spPr>
        </p:pic>
        <p:sp>
          <p:nvSpPr>
            <p:cNvPr id="140" name="Oval 139">
              <a:extLst>
                <a:ext uri="{FF2B5EF4-FFF2-40B4-BE49-F238E27FC236}">
                  <a16:creationId xmlns:a16="http://schemas.microsoft.com/office/drawing/2014/main" id="{89C8C030-2034-49A3-8845-389D6FCC2879}"/>
                </a:ext>
              </a:extLst>
            </p:cNvPr>
            <p:cNvSpPr/>
            <p:nvPr/>
          </p:nvSpPr>
          <p:spPr>
            <a:xfrm>
              <a:off x="1030628" y="2833537"/>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sp>
          <p:nvSpPr>
            <p:cNvPr id="141" name="Oval 140">
              <a:extLst>
                <a:ext uri="{FF2B5EF4-FFF2-40B4-BE49-F238E27FC236}">
                  <a16:creationId xmlns:a16="http://schemas.microsoft.com/office/drawing/2014/main" id="{9F095FCD-6807-4D39-B854-C20A6B13E3FD}"/>
                </a:ext>
              </a:extLst>
            </p:cNvPr>
            <p:cNvSpPr/>
            <p:nvPr/>
          </p:nvSpPr>
          <p:spPr>
            <a:xfrm>
              <a:off x="1030628" y="3867924"/>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pic>
          <p:nvPicPr>
            <p:cNvPr id="142" name="Picture 141">
              <a:extLst>
                <a:ext uri="{FF2B5EF4-FFF2-40B4-BE49-F238E27FC236}">
                  <a16:creationId xmlns:a16="http://schemas.microsoft.com/office/drawing/2014/main" id="{9819D432-3E37-4E40-89EC-006C6F27A0DA}"/>
                </a:ext>
              </a:extLst>
            </p:cNvPr>
            <p:cNvPicPr>
              <a:picLocks noChangeAspect="1"/>
            </p:cNvPicPr>
            <p:nvPr/>
          </p:nvPicPr>
          <p:blipFill rotWithShape="1">
            <a:blip r:embed="rId19" cstate="email">
              <a:lum bright="70000" contrast="-70000"/>
              <a:extLst>
                <a:ext uri="{BEBA8EAE-BF5A-486C-A8C5-ECC9F3942E4B}">
                  <a14:imgProps xmlns:a14="http://schemas.microsoft.com/office/drawing/2010/main">
                    <a14:imgLayer r:embed="rId20">
                      <a14:imgEffect>
                        <a14:artisticPhotocopy/>
                      </a14:imgEffect>
                    </a14:imgLayer>
                  </a14:imgProps>
                </a:ext>
                <a:ext uri="{28A0092B-C50C-407E-A947-70E740481C1C}">
                  <a14:useLocalDpi xmlns:a14="http://schemas.microsoft.com/office/drawing/2010/main"/>
                </a:ext>
              </a:extLst>
            </a:blip>
            <a:srcRect b="18754"/>
            <a:stretch/>
          </p:blipFill>
          <p:spPr>
            <a:xfrm>
              <a:off x="1080472" y="2910942"/>
              <a:ext cx="287081" cy="233241"/>
            </a:xfrm>
            <a:prstGeom prst="rect">
              <a:avLst/>
            </a:prstGeom>
          </p:spPr>
        </p:pic>
        <p:pic>
          <p:nvPicPr>
            <p:cNvPr id="143" name="Picture 142">
              <a:extLst>
                <a:ext uri="{FF2B5EF4-FFF2-40B4-BE49-F238E27FC236}">
                  <a16:creationId xmlns:a16="http://schemas.microsoft.com/office/drawing/2014/main" id="{55531AEC-8A81-4A52-8E60-AE7D952C9FAF}"/>
                </a:ext>
              </a:extLst>
            </p:cNvPr>
            <p:cNvPicPr>
              <a:picLocks noChangeAspect="1"/>
            </p:cNvPicPr>
            <p:nvPr/>
          </p:nvPicPr>
          <p:blipFill rotWithShape="1">
            <a:blip r:embed="rId21" cstate="email">
              <a:lum bright="70000" contrast="-70000"/>
              <a:extLst>
                <a:ext uri="{BEBA8EAE-BF5A-486C-A8C5-ECC9F3942E4B}">
                  <a14:imgProps xmlns:a14="http://schemas.microsoft.com/office/drawing/2010/main">
                    <a14:imgLayer r:embed="rId22">
                      <a14:imgEffect>
                        <a14:artisticPhotocopy/>
                      </a14:imgEffect>
                    </a14:imgLayer>
                  </a14:imgProps>
                </a:ext>
                <a:ext uri="{28A0092B-C50C-407E-A947-70E740481C1C}">
                  <a14:useLocalDpi xmlns:a14="http://schemas.microsoft.com/office/drawing/2010/main"/>
                </a:ext>
              </a:extLst>
            </a:blip>
            <a:srcRect b="17936"/>
            <a:stretch/>
          </p:blipFill>
          <p:spPr>
            <a:xfrm>
              <a:off x="1080129" y="3944152"/>
              <a:ext cx="287082" cy="235595"/>
            </a:xfrm>
            <a:prstGeom prst="rect">
              <a:avLst/>
            </a:prstGeom>
          </p:spPr>
        </p:pic>
      </p:grpSp>
      <p:sp>
        <p:nvSpPr>
          <p:cNvPr id="144" name="Oval 143">
            <a:extLst>
              <a:ext uri="{FF2B5EF4-FFF2-40B4-BE49-F238E27FC236}">
                <a16:creationId xmlns:a16="http://schemas.microsoft.com/office/drawing/2014/main" id="{77806DE0-8E64-497F-88A3-DB3580070D02}"/>
              </a:ext>
            </a:extLst>
          </p:cNvPr>
          <p:cNvSpPr/>
          <p:nvPr/>
        </p:nvSpPr>
        <p:spPr>
          <a:xfrm>
            <a:off x="3037001" y="1812963"/>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sp>
        <p:nvSpPr>
          <p:cNvPr id="145" name="Oval 144">
            <a:extLst>
              <a:ext uri="{FF2B5EF4-FFF2-40B4-BE49-F238E27FC236}">
                <a16:creationId xmlns:a16="http://schemas.microsoft.com/office/drawing/2014/main" id="{6F2C5789-D91B-4615-9666-E26345E500F5}"/>
              </a:ext>
            </a:extLst>
          </p:cNvPr>
          <p:cNvSpPr/>
          <p:nvPr/>
        </p:nvSpPr>
        <p:spPr>
          <a:xfrm>
            <a:off x="3037001" y="2833537"/>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sp>
        <p:nvSpPr>
          <p:cNvPr id="146" name="Oval 145">
            <a:extLst>
              <a:ext uri="{FF2B5EF4-FFF2-40B4-BE49-F238E27FC236}">
                <a16:creationId xmlns:a16="http://schemas.microsoft.com/office/drawing/2014/main" id="{7AE3825A-92DE-4845-BEBE-D25A38FDE264}"/>
              </a:ext>
            </a:extLst>
          </p:cNvPr>
          <p:cNvSpPr/>
          <p:nvPr/>
        </p:nvSpPr>
        <p:spPr>
          <a:xfrm>
            <a:off x="3037001" y="3867924"/>
            <a:ext cx="386085" cy="388050"/>
          </a:xfrm>
          <a:prstGeom prst="ellipse">
            <a:avLst/>
          </a:prstGeom>
          <a:gradFill>
            <a:gsLst>
              <a:gs pos="0">
                <a:schemeClr val="accent1">
                  <a:lumMod val="75000"/>
                </a:schemeClr>
              </a:gs>
              <a:gs pos="100000">
                <a:schemeClr val="accent1">
                  <a:lumMod val="50000"/>
                </a:schemeClr>
              </a:gs>
            </a:gsLst>
            <a:lin ang="5400000" scaled="1"/>
          </a:gradFill>
          <a:ln>
            <a:solidFill>
              <a:srgbClr val="5D7D9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5D7D95">
                  <a:lumMod val="50000"/>
                </a:srgbClr>
              </a:solidFill>
              <a:effectLst/>
              <a:uLnTx/>
              <a:uFillTx/>
              <a:latin typeface="Oswald Light" panose="02000303000000000000" pitchFamily="2" charset="0"/>
              <a:ea typeface="+mn-ea"/>
              <a:cs typeface="+mn-cs"/>
            </a:endParaRPr>
          </a:p>
        </p:txBody>
      </p:sp>
      <p:pic>
        <p:nvPicPr>
          <p:cNvPr id="147" name="Picture 146">
            <a:extLst>
              <a:ext uri="{FF2B5EF4-FFF2-40B4-BE49-F238E27FC236}">
                <a16:creationId xmlns:a16="http://schemas.microsoft.com/office/drawing/2014/main" id="{EDE23BA7-731C-41E8-8C3C-95BBE18B6995}"/>
              </a:ext>
            </a:extLst>
          </p:cNvPr>
          <p:cNvPicPr>
            <a:picLocks noChangeAspect="1"/>
          </p:cNvPicPr>
          <p:nvPr/>
        </p:nvPicPr>
        <p:blipFill rotWithShape="1">
          <a:blip r:embed="rId23" cstate="email">
            <a:lum bright="70000" contrast="-70000"/>
            <a:extLst>
              <a:ext uri="{BEBA8EAE-BF5A-486C-A8C5-ECC9F3942E4B}">
                <a14:imgProps xmlns:a14="http://schemas.microsoft.com/office/drawing/2010/main">
                  <a14:imgLayer r:embed="rId24">
                    <a14:imgEffect>
                      <a14:artisticPhotocopy/>
                    </a14:imgEffect>
                  </a14:imgLayer>
                </a14:imgProps>
              </a:ext>
              <a:ext uri="{28A0092B-C50C-407E-A947-70E740481C1C}">
                <a14:useLocalDpi xmlns:a14="http://schemas.microsoft.com/office/drawing/2010/main"/>
              </a:ext>
            </a:extLst>
          </a:blip>
          <a:srcRect t="-1" b="19701"/>
          <a:stretch/>
        </p:blipFill>
        <p:spPr>
          <a:xfrm>
            <a:off x="3080305" y="1901722"/>
            <a:ext cx="287081" cy="230523"/>
          </a:xfrm>
          <a:prstGeom prst="rect">
            <a:avLst/>
          </a:prstGeom>
        </p:spPr>
      </p:pic>
      <p:pic>
        <p:nvPicPr>
          <p:cNvPr id="148" name="Picture 147">
            <a:extLst>
              <a:ext uri="{FF2B5EF4-FFF2-40B4-BE49-F238E27FC236}">
                <a16:creationId xmlns:a16="http://schemas.microsoft.com/office/drawing/2014/main" id="{FB071A0E-20CE-46E7-9DD8-079EC7C0DFC6}"/>
              </a:ext>
            </a:extLst>
          </p:cNvPr>
          <p:cNvPicPr>
            <a:picLocks noChangeAspect="1"/>
          </p:cNvPicPr>
          <p:nvPr/>
        </p:nvPicPr>
        <p:blipFill rotWithShape="1">
          <a:blip r:embed="rId25" cstate="email">
            <a:lum bright="70000" contrast="-70000"/>
            <a:extLst>
              <a:ext uri="{BEBA8EAE-BF5A-486C-A8C5-ECC9F3942E4B}">
                <a14:imgProps xmlns:a14="http://schemas.microsoft.com/office/drawing/2010/main">
                  <a14:imgLayer r:embed="rId26">
                    <a14:imgEffect>
                      <a14:artisticPhotocopy/>
                    </a14:imgEffect>
                  </a14:imgLayer>
                </a14:imgProps>
              </a:ext>
              <a:ext uri="{28A0092B-C50C-407E-A947-70E740481C1C}">
                <a14:useLocalDpi xmlns:a14="http://schemas.microsoft.com/office/drawing/2010/main"/>
              </a:ext>
            </a:extLst>
          </a:blip>
          <a:srcRect b="19486"/>
          <a:stretch/>
        </p:blipFill>
        <p:spPr>
          <a:xfrm>
            <a:off x="3086502" y="2910265"/>
            <a:ext cx="287081" cy="231139"/>
          </a:xfrm>
          <a:prstGeom prst="rect">
            <a:avLst/>
          </a:prstGeom>
        </p:spPr>
      </p:pic>
      <p:pic>
        <p:nvPicPr>
          <p:cNvPr id="149" name="Picture 148">
            <a:extLst>
              <a:ext uri="{FF2B5EF4-FFF2-40B4-BE49-F238E27FC236}">
                <a16:creationId xmlns:a16="http://schemas.microsoft.com/office/drawing/2014/main" id="{D17FDC91-1E21-43E7-8C2B-BD52AE9D0720}"/>
              </a:ext>
            </a:extLst>
          </p:cNvPr>
          <p:cNvPicPr>
            <a:picLocks noChangeAspect="1"/>
          </p:cNvPicPr>
          <p:nvPr/>
        </p:nvPicPr>
        <p:blipFill rotWithShape="1">
          <a:blip r:embed="rId27" cstate="email">
            <a:lum bright="70000" contrast="-70000"/>
            <a:extLst>
              <a:ext uri="{BEBA8EAE-BF5A-486C-A8C5-ECC9F3942E4B}">
                <a14:imgProps xmlns:a14="http://schemas.microsoft.com/office/drawing/2010/main">
                  <a14:imgLayer r:embed="rId28">
                    <a14:imgEffect>
                      <a14:artisticPhotocopy/>
                    </a14:imgEffect>
                  </a14:imgLayer>
                </a14:imgProps>
              </a:ext>
              <a:ext uri="{28A0092B-C50C-407E-A947-70E740481C1C}">
                <a14:useLocalDpi xmlns:a14="http://schemas.microsoft.com/office/drawing/2010/main"/>
              </a:ext>
            </a:extLst>
          </a:blip>
          <a:srcRect b="20161"/>
          <a:stretch/>
        </p:blipFill>
        <p:spPr>
          <a:xfrm>
            <a:off x="3086503" y="3947348"/>
            <a:ext cx="287081" cy="229203"/>
          </a:xfrm>
          <a:prstGeom prst="rect">
            <a:avLst/>
          </a:prstGeom>
        </p:spPr>
      </p:pic>
      <p:sp>
        <p:nvSpPr>
          <p:cNvPr id="78" name="STAMP">
            <a:extLst>
              <a:ext uri="{FF2B5EF4-FFF2-40B4-BE49-F238E27FC236}">
                <a16:creationId xmlns:a16="http://schemas.microsoft.com/office/drawing/2014/main" id="{2ADBA1B0-EF64-4031-9737-35A16F4FA727}"/>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Tree>
    <p:extLst>
      <p:ext uri="{BB962C8B-B14F-4D97-AF65-F5344CB8AC3E}">
        <p14:creationId xmlns:p14="http://schemas.microsoft.com/office/powerpoint/2010/main" val="13763840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sz="2400" b="0" i="0" u="none" strike="noStrike" kern="1200" baseline="0" dirty="0">
                <a:solidFill>
                  <a:srgbClr val="0D0D0D"/>
                </a:solidFill>
                <a:latin typeface="Oswald Light" panose="00000400000000000000" pitchFamily="2" charset="0"/>
              </a:rPr>
              <a:t>We will identify OXAGON’s working group charter to include its composition, rules of engagement, and responsibilities </a:t>
            </a:r>
            <a:endParaRPr lang="en-US" dirty="0"/>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4011844" y="1112624"/>
            <a:ext cx="4168322" cy="215444"/>
          </a:xfrm>
        </p:spPr>
        <p:txBody>
          <a:bodyPr/>
          <a:lstStyle/>
          <a:p>
            <a:r>
              <a:rPr lang="en-US" dirty="0"/>
              <a:t>Cybersecurity Risk Management Working Group Charter</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38" name="Rectangle: Rounded Corners 137">
            <a:extLst>
              <a:ext uri="{FF2B5EF4-FFF2-40B4-BE49-F238E27FC236}">
                <a16:creationId xmlns:a16="http://schemas.microsoft.com/office/drawing/2014/main" id="{D15B55CD-2158-4A8F-91C4-CFFF2846DB95}"/>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1.7</a:t>
            </a:r>
          </a:p>
        </p:txBody>
      </p:sp>
      <p:sp>
        <p:nvSpPr>
          <p:cNvPr id="139" name="TextBox 138">
            <a:extLst>
              <a:ext uri="{FF2B5EF4-FFF2-40B4-BE49-F238E27FC236}">
                <a16:creationId xmlns:a16="http://schemas.microsoft.com/office/drawing/2014/main" id="{E50FD615-60C5-4591-8EE7-ECBD09D9C0EF}"/>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Design OXAGON’s Cybersecurity Target Organization, Governance, and Processes</a:t>
            </a:r>
          </a:p>
        </p:txBody>
      </p:sp>
      <p:sp>
        <p:nvSpPr>
          <p:cNvPr id="185" name="Rectangle: Rounded Corners 184">
            <a:extLst>
              <a:ext uri="{FF2B5EF4-FFF2-40B4-BE49-F238E27FC236}">
                <a16:creationId xmlns:a16="http://schemas.microsoft.com/office/drawing/2014/main" id="{D8CFA478-AF4E-4125-828B-DBED60CA2691}"/>
              </a:ext>
            </a:extLst>
          </p:cNvPr>
          <p:cNvSpPr/>
          <p:nvPr/>
        </p:nvSpPr>
        <p:spPr bwMode="auto">
          <a:xfrm>
            <a:off x="766561" y="1755458"/>
            <a:ext cx="10720179" cy="469005"/>
          </a:xfrm>
          <a:prstGeom prst="roundRect">
            <a:avLst/>
          </a:prstGeom>
          <a:solidFill>
            <a:schemeClr val="bg1"/>
          </a:solidFill>
          <a:ln>
            <a:solidFill>
              <a:srgbClr val="BDBDBD"/>
            </a:solidFill>
          </a:ln>
          <a:effectLst>
            <a:outerShdw blurRad="63500" sx="101000" sy="101000" algn="ctr" rotWithShape="0">
              <a:prstClr val="black">
                <a:alpha val="40000"/>
              </a:prstClr>
            </a:outerShdw>
          </a:effectLst>
        </p:spPr>
        <p:txBody>
          <a:bodyPr rot="0" spcFirstLastPara="0" vertOverflow="overflow" horzOverflow="overflow" vert="horz" wrap="square" lIns="84406" tIns="182880" rIns="84406" bIns="42203" numCol="1" spcCol="0" rtlCol="0" fromWordArt="0" anchor="ctr" anchorCtr="0" forceAA="0" compatLnSpc="1">
            <a:prstTxWarp prst="textNoShape">
              <a:avLst/>
            </a:prstTxWarp>
            <a:noAutofit/>
          </a:bodyPr>
          <a:lstStyle/>
          <a:p>
            <a:pPr algn="ctr" defTabSz="844083"/>
            <a:r>
              <a:rPr lang="en-US" sz="1300" i="1" dirty="0">
                <a:solidFill>
                  <a:srgbClr val="000000"/>
                </a:solidFill>
                <a:latin typeface="Calibri" panose="020F0502020204030204" pitchFamily="34" charset="0"/>
                <a:cs typeface="Calibri" panose="020F0502020204030204" pitchFamily="34" charset="0"/>
              </a:rPr>
              <a:t>Manage and govern OXAGON cybersecurity risk management, particularly third-party cybersecurity risks</a:t>
            </a:r>
          </a:p>
        </p:txBody>
      </p:sp>
      <p:sp>
        <p:nvSpPr>
          <p:cNvPr id="186" name="Rectangle 30">
            <a:extLst>
              <a:ext uri="{FF2B5EF4-FFF2-40B4-BE49-F238E27FC236}">
                <a16:creationId xmlns:a16="http://schemas.microsoft.com/office/drawing/2014/main" id="{E9493CBA-AD24-4B62-9176-75D46BB90BC9}"/>
              </a:ext>
            </a:extLst>
          </p:cNvPr>
          <p:cNvSpPr>
            <a:spLocks noChangeArrowheads="1"/>
          </p:cNvSpPr>
          <p:nvPr/>
        </p:nvSpPr>
        <p:spPr bwMode="gray">
          <a:xfrm>
            <a:off x="5127786" y="1668959"/>
            <a:ext cx="2328445" cy="215755"/>
          </a:xfrm>
          <a:prstGeom prst="rect">
            <a:avLst/>
          </a:prstGeom>
          <a:solidFill>
            <a:schemeClr val="bg1"/>
          </a:solidFill>
          <a:ln w="9525" algn="ctr">
            <a:noFill/>
            <a:miter lim="800000"/>
            <a:headEnd/>
            <a:tailEnd/>
          </a:ln>
          <a:effectLst/>
          <a:extLs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2203" rIns="42203" anchor="ctr"/>
          <a:lstStyle/>
          <a:p>
            <a:pPr algn="ctr" defTabSz="844083" eaLnBrk="0" fontAlgn="base" hangingPunct="0">
              <a:spcBef>
                <a:spcPct val="0"/>
              </a:spcBef>
              <a:spcAft>
                <a:spcPct val="0"/>
              </a:spcAft>
              <a:defRPr/>
            </a:pPr>
            <a:r>
              <a:rPr lang="en-US" altLang="en-US" sz="1200" b="1" kern="0" dirty="0">
                <a:solidFill>
                  <a:srgbClr val="1F497D"/>
                </a:solidFill>
                <a:latin typeface="Calibri" panose="020F0502020204030204" pitchFamily="34" charset="0"/>
                <a:cs typeface="Calibri" panose="020F0502020204030204" pitchFamily="34" charset="0"/>
              </a:rPr>
              <a:t>Mandate</a:t>
            </a:r>
            <a:endParaRPr lang="en-US" altLang="en-US" sz="1200" b="1" kern="0" baseline="30000" dirty="0">
              <a:solidFill>
                <a:srgbClr val="1F497D"/>
              </a:solidFill>
              <a:latin typeface="Calibri" panose="020F0502020204030204" pitchFamily="34" charset="0"/>
              <a:cs typeface="Calibri" panose="020F0502020204030204" pitchFamily="34" charset="0"/>
            </a:endParaRPr>
          </a:p>
        </p:txBody>
      </p:sp>
      <p:sp>
        <p:nvSpPr>
          <p:cNvPr id="189" name="Rectangle 30">
            <a:extLst>
              <a:ext uri="{FF2B5EF4-FFF2-40B4-BE49-F238E27FC236}">
                <a16:creationId xmlns:a16="http://schemas.microsoft.com/office/drawing/2014/main" id="{D384C6FC-A6AE-4FC7-ABE2-4AE431097D9B}"/>
              </a:ext>
            </a:extLst>
          </p:cNvPr>
          <p:cNvSpPr>
            <a:spLocks noChangeArrowheads="1"/>
          </p:cNvSpPr>
          <p:nvPr/>
        </p:nvSpPr>
        <p:spPr bwMode="gray">
          <a:xfrm>
            <a:off x="7620000" y="2317106"/>
            <a:ext cx="3271473" cy="215755"/>
          </a:xfrm>
          <a:prstGeom prst="rect">
            <a:avLst/>
          </a:prstGeom>
          <a:solidFill>
            <a:schemeClr val="bg1"/>
          </a:solidFill>
          <a:ln w="9525" algn="ctr">
            <a:noFill/>
            <a:miter lim="800000"/>
            <a:headEnd/>
            <a:tailEnd/>
          </a:ln>
          <a:effectLst/>
          <a:extLs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2203" rIns="42203" anchor="ctr"/>
          <a:lstStyle/>
          <a:p>
            <a:pPr algn="ctr" defTabSz="844083" eaLnBrk="0" fontAlgn="base" hangingPunct="0">
              <a:spcBef>
                <a:spcPct val="0"/>
              </a:spcBef>
              <a:spcAft>
                <a:spcPct val="0"/>
              </a:spcAft>
              <a:defRPr/>
            </a:pPr>
            <a:r>
              <a:rPr lang="en-US" altLang="en-US" sz="1200" b="1" kern="0" dirty="0">
                <a:solidFill>
                  <a:srgbClr val="1F497D"/>
                </a:solidFill>
                <a:latin typeface="Calibri" panose="020F0502020204030204" pitchFamily="34" charset="0"/>
                <a:cs typeface="Calibri" panose="020F0502020204030204" pitchFamily="34" charset="0"/>
              </a:rPr>
              <a:t>Responsibilities</a:t>
            </a:r>
          </a:p>
        </p:txBody>
      </p:sp>
      <p:grpSp>
        <p:nvGrpSpPr>
          <p:cNvPr id="9" name="Group 8">
            <a:extLst>
              <a:ext uri="{FF2B5EF4-FFF2-40B4-BE49-F238E27FC236}">
                <a16:creationId xmlns:a16="http://schemas.microsoft.com/office/drawing/2014/main" id="{CB03985D-3D50-431D-BCAA-092F3DDB64EF}"/>
              </a:ext>
            </a:extLst>
          </p:cNvPr>
          <p:cNvGrpSpPr/>
          <p:nvPr/>
        </p:nvGrpSpPr>
        <p:grpSpPr>
          <a:xfrm>
            <a:off x="762000" y="2384596"/>
            <a:ext cx="4572000" cy="3863804"/>
            <a:chOff x="762000" y="2384596"/>
            <a:chExt cx="3615035" cy="3863804"/>
          </a:xfrm>
        </p:grpSpPr>
        <p:sp>
          <p:nvSpPr>
            <p:cNvPr id="187" name="Rectangle 186">
              <a:extLst>
                <a:ext uri="{FF2B5EF4-FFF2-40B4-BE49-F238E27FC236}">
                  <a16:creationId xmlns:a16="http://schemas.microsoft.com/office/drawing/2014/main" id="{C4C74486-6D12-4776-85CD-4A764C20DDC7}"/>
                </a:ext>
              </a:extLst>
            </p:cNvPr>
            <p:cNvSpPr/>
            <p:nvPr/>
          </p:nvSpPr>
          <p:spPr bwMode="auto">
            <a:xfrm>
              <a:off x="762000" y="2384596"/>
              <a:ext cx="3615035" cy="2561968"/>
            </a:xfrm>
            <a:prstGeom prst="rect">
              <a:avLst/>
            </a:prstGeom>
            <a:solidFill>
              <a:schemeClr val="bg1"/>
            </a:solidFill>
            <a:ln>
              <a:solidFill>
                <a:srgbClr val="BDBDBD"/>
              </a:solidFill>
            </a:ln>
            <a:effectLst>
              <a:outerShdw blurRad="50800" dist="38100" dir="10800000" algn="r" rotWithShape="0">
                <a:prstClr val="black">
                  <a:alpha val="40000"/>
                </a:prstClr>
              </a:outerShdw>
            </a:effectLst>
          </p:spPr>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defTabSz="844083"/>
              <a:endParaRPr lang="en-US" sz="1108" dirty="0">
                <a:solidFill>
                  <a:prstClr val="white"/>
                </a:solidFill>
                <a:latin typeface="Calibri" panose="020F0502020204030204" pitchFamily="34" charset="0"/>
                <a:cs typeface="Calibri" panose="020F0502020204030204" pitchFamily="34" charset="0"/>
              </a:endParaRPr>
            </a:p>
          </p:txBody>
        </p:sp>
        <p:grpSp>
          <p:nvGrpSpPr>
            <p:cNvPr id="190" name="Group 189">
              <a:extLst>
                <a:ext uri="{FF2B5EF4-FFF2-40B4-BE49-F238E27FC236}">
                  <a16:creationId xmlns:a16="http://schemas.microsoft.com/office/drawing/2014/main" id="{D0EA2F94-D71F-4B81-9D60-867EEA269AD4}"/>
                </a:ext>
              </a:extLst>
            </p:cNvPr>
            <p:cNvGrpSpPr/>
            <p:nvPr/>
          </p:nvGrpSpPr>
          <p:grpSpPr>
            <a:xfrm>
              <a:off x="762000" y="5023884"/>
              <a:ext cx="3615035" cy="1224516"/>
              <a:chOff x="750109" y="5127673"/>
              <a:chExt cx="3615035" cy="1224516"/>
            </a:xfrm>
          </p:grpSpPr>
          <p:sp>
            <p:nvSpPr>
              <p:cNvPr id="191" name="Rectangle 190">
                <a:extLst>
                  <a:ext uri="{FF2B5EF4-FFF2-40B4-BE49-F238E27FC236}">
                    <a16:creationId xmlns:a16="http://schemas.microsoft.com/office/drawing/2014/main" id="{E47C2055-C355-44F9-B7FF-8AA37AB51CCF}"/>
                  </a:ext>
                </a:extLst>
              </p:cNvPr>
              <p:cNvSpPr/>
              <p:nvPr/>
            </p:nvSpPr>
            <p:spPr bwMode="auto">
              <a:xfrm>
                <a:off x="750109" y="5219212"/>
                <a:ext cx="3615035" cy="1132977"/>
              </a:xfrm>
              <a:prstGeom prst="rect">
                <a:avLst/>
              </a:prstGeom>
              <a:solidFill>
                <a:schemeClr val="bg1"/>
              </a:solidFill>
              <a:ln>
                <a:solidFill>
                  <a:srgbClr val="BDBDBD"/>
                </a:solidFill>
              </a:ln>
              <a:effectLst>
                <a:outerShdw blurRad="50800" dist="38100" dir="10800000" algn="r" rotWithShape="0">
                  <a:prstClr val="black">
                    <a:alpha val="40000"/>
                  </a:prstClr>
                </a:outerShdw>
              </a:effectLst>
            </p:spPr>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marL="171450" indent="-171450" defTabSz="844083">
                  <a:buFont typeface="Wingdings" panose="05000000000000000000" pitchFamily="2" charset="2"/>
                  <a:buChar char="§"/>
                </a:pPr>
                <a:r>
                  <a:rPr lang="en-US" sz="1200" dirty="0">
                    <a:solidFill>
                      <a:srgbClr val="000000"/>
                    </a:solidFill>
                    <a:latin typeface="Calibri" panose="020F0502020204030204" pitchFamily="34" charset="0"/>
                    <a:cs typeface="Calibri" panose="020F0502020204030204" pitchFamily="34" charset="0"/>
                  </a:rPr>
                  <a:t>Meet on a monthly basis or upon the occurrence of a major cybersecurity risk</a:t>
                </a:r>
              </a:p>
              <a:p>
                <a:pPr marL="171450" indent="-171450" defTabSz="844083">
                  <a:buFont typeface="Wingdings" panose="05000000000000000000" pitchFamily="2" charset="2"/>
                  <a:buChar char="§"/>
                </a:pPr>
                <a:r>
                  <a:rPr lang="en-US" sz="1200" dirty="0">
                    <a:solidFill>
                      <a:srgbClr val="000000"/>
                    </a:solidFill>
                    <a:latin typeface="Calibri" panose="020F0502020204030204" pitchFamily="34" charset="0"/>
                    <a:cs typeface="Calibri" panose="020F0502020204030204" pitchFamily="34" charset="0"/>
                  </a:rPr>
                  <a:t>Periodically review its own performance and recommend amendments to charter</a:t>
                </a:r>
              </a:p>
              <a:p>
                <a:pPr marL="171450" indent="-171450" defTabSz="844083">
                  <a:buFont typeface="Wingdings" panose="05000000000000000000" pitchFamily="2" charset="2"/>
                  <a:buChar char="§"/>
                </a:pPr>
                <a:r>
                  <a:rPr lang="en-US" sz="1200" dirty="0">
                    <a:solidFill>
                      <a:srgbClr val="000000"/>
                    </a:solidFill>
                    <a:latin typeface="Calibri" panose="020F0502020204030204" pitchFamily="34" charset="0"/>
                    <a:cs typeface="Calibri" panose="020F0502020204030204" pitchFamily="34" charset="0"/>
                  </a:rPr>
                  <a:t>Document minutes for each committee meeting</a:t>
                </a:r>
              </a:p>
            </p:txBody>
          </p:sp>
          <p:sp>
            <p:nvSpPr>
              <p:cNvPr id="192" name="Rectangle 30">
                <a:extLst>
                  <a:ext uri="{FF2B5EF4-FFF2-40B4-BE49-F238E27FC236}">
                    <a16:creationId xmlns:a16="http://schemas.microsoft.com/office/drawing/2014/main" id="{49A33ABF-1A23-4641-8AFB-991B93874C6E}"/>
                  </a:ext>
                </a:extLst>
              </p:cNvPr>
              <p:cNvSpPr>
                <a:spLocks noChangeArrowheads="1"/>
              </p:cNvSpPr>
              <p:nvPr/>
            </p:nvSpPr>
            <p:spPr bwMode="gray">
              <a:xfrm>
                <a:off x="1152509" y="5127673"/>
                <a:ext cx="2810237" cy="148149"/>
              </a:xfrm>
              <a:prstGeom prst="rect">
                <a:avLst/>
              </a:prstGeom>
              <a:solidFill>
                <a:schemeClr val="bg1"/>
              </a:solidFill>
              <a:ln w="9525" algn="ctr">
                <a:noFill/>
                <a:miter lim="800000"/>
                <a:headEnd/>
                <a:tailEnd/>
              </a:ln>
              <a:effectLst/>
              <a:extLs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2203" rIns="42203" anchor="ctr"/>
              <a:lstStyle/>
              <a:p>
                <a:pPr algn="ctr" defTabSz="844083" eaLnBrk="0" fontAlgn="base" hangingPunct="0">
                  <a:spcBef>
                    <a:spcPct val="0"/>
                  </a:spcBef>
                  <a:spcAft>
                    <a:spcPct val="0"/>
                  </a:spcAft>
                  <a:defRPr/>
                </a:pPr>
                <a:r>
                  <a:rPr lang="en-US" altLang="en-US" sz="1200" b="1" kern="0" dirty="0">
                    <a:solidFill>
                      <a:srgbClr val="1F497D"/>
                    </a:solidFill>
                    <a:latin typeface="Calibri" panose="020F0502020204030204" pitchFamily="34" charset="0"/>
                    <a:cs typeface="Calibri" panose="020F0502020204030204" pitchFamily="34" charset="0"/>
                  </a:rPr>
                  <a:t>Rules of Engagement</a:t>
                </a:r>
              </a:p>
            </p:txBody>
          </p:sp>
        </p:grpSp>
        <p:sp>
          <p:nvSpPr>
            <p:cNvPr id="205" name="Rectangle: Top Corners Rounded 204">
              <a:extLst>
                <a:ext uri="{FF2B5EF4-FFF2-40B4-BE49-F238E27FC236}">
                  <a16:creationId xmlns:a16="http://schemas.microsoft.com/office/drawing/2014/main" id="{6BC2D578-7644-42ED-87B6-E533C1369E53}"/>
                </a:ext>
              </a:extLst>
            </p:cNvPr>
            <p:cNvSpPr/>
            <p:nvPr/>
          </p:nvSpPr>
          <p:spPr>
            <a:xfrm>
              <a:off x="842945" y="2616384"/>
              <a:ext cx="3453145" cy="268891"/>
            </a:xfrm>
            <a:prstGeom prst="round2SameRect">
              <a:avLst/>
            </a:prstGeom>
            <a:solidFill>
              <a:schemeClr val="tx2">
                <a:lumMod val="60000"/>
                <a:lumOff val="40000"/>
              </a:schemeClr>
            </a:solid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t>Core Members</a:t>
              </a:r>
            </a:p>
          </p:txBody>
        </p:sp>
        <p:sp>
          <p:nvSpPr>
            <p:cNvPr id="206" name="Rectangle: Top Corners Rounded 205">
              <a:extLst>
                <a:ext uri="{FF2B5EF4-FFF2-40B4-BE49-F238E27FC236}">
                  <a16:creationId xmlns:a16="http://schemas.microsoft.com/office/drawing/2014/main" id="{B49063D2-5B32-454B-8F61-CFF381FD3A18}"/>
                </a:ext>
              </a:extLst>
            </p:cNvPr>
            <p:cNvSpPr/>
            <p:nvPr/>
          </p:nvSpPr>
          <p:spPr>
            <a:xfrm>
              <a:off x="842945" y="2895006"/>
              <a:ext cx="3453145" cy="1436674"/>
            </a:xfrm>
            <a:prstGeom prst="round2SameRect">
              <a:avLst>
                <a:gd name="adj1" fmla="val 0"/>
                <a:gd name="adj2" fmla="val 6918"/>
              </a:avLst>
            </a:prstGeom>
            <a:solidFill>
              <a:schemeClr val="bg1"/>
            </a:solidFill>
            <a:ln w="63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tIns="91440" rtlCol="0" anchor="t"/>
            <a:lstStyle/>
            <a:p>
              <a:pPr marL="171450" indent="-171450">
                <a:buFont typeface="Wingdings" panose="05000000000000000000" pitchFamily="2" charset="2"/>
                <a:buChar char="§"/>
              </a:pPr>
              <a:r>
                <a:rPr lang="en-US" sz="1200" b="1" dirty="0">
                  <a:solidFill>
                    <a:schemeClr val="tx1"/>
                  </a:solidFill>
                </a:rPr>
                <a:t>Cybersecurity Strategy &amp; Planning Manager </a:t>
              </a:r>
              <a:r>
                <a:rPr lang="en-US" sz="1200" b="1" i="1" dirty="0">
                  <a:solidFill>
                    <a:schemeClr val="tx1"/>
                  </a:solidFill>
                </a:rPr>
                <a:t>– Lead</a:t>
              </a:r>
            </a:p>
            <a:p>
              <a:pPr marL="171450" indent="-171450">
                <a:buFont typeface="Wingdings" panose="05000000000000000000" pitchFamily="2" charset="2"/>
                <a:buChar char="§"/>
              </a:pPr>
              <a:r>
                <a:rPr lang="en-US" sz="1200" dirty="0">
                  <a:solidFill>
                    <a:schemeClr val="tx1"/>
                  </a:solidFill>
                </a:rPr>
                <a:t>Cybersecurity Operations Manager</a:t>
              </a:r>
            </a:p>
            <a:p>
              <a:pPr marL="171450" indent="-171450">
                <a:buFont typeface="Wingdings" panose="05000000000000000000" pitchFamily="2" charset="2"/>
                <a:buChar char="§"/>
              </a:pPr>
              <a:r>
                <a:rPr lang="en-US" sz="1200" dirty="0">
                  <a:solidFill>
                    <a:schemeClr val="tx1"/>
                  </a:solidFill>
                </a:rPr>
                <a:t>Third Party Management Representative</a:t>
              </a:r>
            </a:p>
            <a:p>
              <a:pPr marL="171450" indent="-171450">
                <a:buFont typeface="Wingdings" panose="05000000000000000000" pitchFamily="2" charset="2"/>
                <a:buChar char="§"/>
              </a:pPr>
              <a:r>
                <a:rPr lang="en-US" sz="1200" dirty="0">
                  <a:solidFill>
                    <a:schemeClr val="tx1"/>
                  </a:solidFill>
                </a:rPr>
                <a:t>Internal Audit Representative</a:t>
              </a:r>
            </a:p>
            <a:p>
              <a:pPr marL="171450" indent="-171450">
                <a:buFont typeface="Wingdings" panose="05000000000000000000" pitchFamily="2" charset="2"/>
                <a:buChar char="§"/>
              </a:pPr>
              <a:r>
                <a:rPr lang="en-US" altLang="en-US" sz="1200" dirty="0">
                  <a:solidFill>
                    <a:srgbClr val="000000"/>
                  </a:solidFill>
                  <a:latin typeface="Calibri" panose="020F0502020204030204" pitchFamily="34" charset="0"/>
                  <a:cs typeface="Calibri" panose="020F0502020204030204" pitchFamily="34" charset="0"/>
                </a:rPr>
                <a:t>Legal Representative</a:t>
              </a:r>
            </a:p>
          </p:txBody>
        </p:sp>
        <p:sp>
          <p:nvSpPr>
            <p:cNvPr id="207" name="Rectangle: Rounded Corners 206">
              <a:extLst>
                <a:ext uri="{FF2B5EF4-FFF2-40B4-BE49-F238E27FC236}">
                  <a16:creationId xmlns:a16="http://schemas.microsoft.com/office/drawing/2014/main" id="{FF94FF8F-3172-4D0B-BDB8-CA293EC92353}"/>
                </a:ext>
              </a:extLst>
            </p:cNvPr>
            <p:cNvSpPr/>
            <p:nvPr/>
          </p:nvSpPr>
          <p:spPr>
            <a:xfrm>
              <a:off x="842945" y="4544385"/>
              <a:ext cx="3453145" cy="268891"/>
            </a:xfrm>
            <a:prstGeom prst="roundRect">
              <a:avLst/>
            </a:prstGeom>
            <a:solidFill>
              <a:schemeClr val="bg1">
                <a:lumMod val="5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i="1" dirty="0"/>
                <a:t>Additional Optional Attendees Invited as Required</a:t>
              </a:r>
            </a:p>
          </p:txBody>
        </p:sp>
      </p:grpSp>
      <p:sp>
        <p:nvSpPr>
          <p:cNvPr id="188" name="Rectangle 30">
            <a:extLst>
              <a:ext uri="{FF2B5EF4-FFF2-40B4-BE49-F238E27FC236}">
                <a16:creationId xmlns:a16="http://schemas.microsoft.com/office/drawing/2014/main" id="{F758D618-308E-47DB-AA79-3AD75443B423}"/>
              </a:ext>
            </a:extLst>
          </p:cNvPr>
          <p:cNvSpPr>
            <a:spLocks noChangeArrowheads="1"/>
          </p:cNvSpPr>
          <p:nvPr/>
        </p:nvSpPr>
        <p:spPr bwMode="gray">
          <a:xfrm>
            <a:off x="1642882" y="2310962"/>
            <a:ext cx="2810237" cy="148149"/>
          </a:xfrm>
          <a:prstGeom prst="rect">
            <a:avLst/>
          </a:prstGeom>
          <a:solidFill>
            <a:schemeClr val="bg1"/>
          </a:solidFill>
          <a:ln w="9525" algn="ctr">
            <a:noFill/>
            <a:miter lim="800000"/>
            <a:headEnd/>
            <a:tailEnd/>
          </a:ln>
          <a:effectLst/>
          <a:extLs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2203" rIns="42203" anchor="ctr"/>
          <a:lstStyle/>
          <a:p>
            <a:pPr algn="ctr" defTabSz="844083" eaLnBrk="0" fontAlgn="base" hangingPunct="0">
              <a:spcBef>
                <a:spcPct val="0"/>
              </a:spcBef>
              <a:spcAft>
                <a:spcPct val="0"/>
              </a:spcAft>
              <a:defRPr/>
            </a:pPr>
            <a:r>
              <a:rPr lang="en-US" altLang="en-US" sz="1200" b="1" kern="0" dirty="0">
                <a:solidFill>
                  <a:srgbClr val="1F497D"/>
                </a:solidFill>
                <a:latin typeface="Calibri" panose="020F0502020204030204" pitchFamily="34" charset="0"/>
                <a:cs typeface="Calibri" panose="020F0502020204030204" pitchFamily="34" charset="0"/>
              </a:rPr>
              <a:t>Composition</a:t>
            </a:r>
            <a:endParaRPr lang="en-US" altLang="en-US" sz="1200" b="1" kern="0" baseline="30000" dirty="0">
              <a:solidFill>
                <a:srgbClr val="1F497D"/>
              </a:solidFill>
              <a:latin typeface="Calibri" panose="020F0502020204030204" pitchFamily="34" charset="0"/>
              <a:cs typeface="Calibri" panose="020F0502020204030204" pitchFamily="34" charset="0"/>
            </a:endParaRPr>
          </a:p>
        </p:txBody>
      </p:sp>
      <p:sp>
        <p:nvSpPr>
          <p:cNvPr id="208" name="Rectangle 207">
            <a:extLst>
              <a:ext uri="{FF2B5EF4-FFF2-40B4-BE49-F238E27FC236}">
                <a16:creationId xmlns:a16="http://schemas.microsoft.com/office/drawing/2014/main" id="{627EE10E-D5B7-4137-8359-A14B6DABD7A2}"/>
              </a:ext>
            </a:extLst>
          </p:cNvPr>
          <p:cNvSpPr/>
          <p:nvPr/>
        </p:nvSpPr>
        <p:spPr bwMode="auto">
          <a:xfrm>
            <a:off x="5688751" y="2368640"/>
            <a:ext cx="5797989" cy="3863804"/>
          </a:xfrm>
          <a:prstGeom prst="rect">
            <a:avLst/>
          </a:prstGeom>
          <a:solidFill>
            <a:schemeClr val="bg1"/>
          </a:solidFill>
          <a:ln>
            <a:solidFill>
              <a:srgbClr val="BDBDBD"/>
            </a:solidFill>
          </a:ln>
          <a:effectLst>
            <a:outerShdw blurRad="50800" dist="38100" algn="l" rotWithShape="0">
              <a:prstClr val="black">
                <a:alpha val="40000"/>
              </a:prstClr>
            </a:outerShdw>
          </a:effectLst>
        </p:spPr>
        <p:txBody>
          <a:bodyPr rot="0" spcFirstLastPara="0" vertOverflow="overflow" horzOverflow="overflow" vert="horz" wrap="square" lIns="84406" tIns="42203" rIns="84406" bIns="42203" numCol="1" spcCol="0" rtlCol="0" fromWordArt="0" anchor="ctr" anchorCtr="0" forceAA="0" compatLnSpc="1">
            <a:prstTxWarp prst="textNoShape">
              <a:avLst/>
            </a:prstTxWarp>
            <a:noAutofit/>
          </a:bodyPr>
          <a:lstStyle/>
          <a:p>
            <a:pPr defTabSz="844083"/>
            <a:endParaRPr lang="en-US" sz="1108" dirty="0">
              <a:solidFill>
                <a:prstClr val="white"/>
              </a:solidFill>
              <a:latin typeface="Calibri" panose="020F0502020204030204" pitchFamily="34" charset="0"/>
              <a:cs typeface="Calibri" panose="020F0502020204030204" pitchFamily="34" charset="0"/>
            </a:endParaRPr>
          </a:p>
        </p:txBody>
      </p:sp>
      <p:sp>
        <p:nvSpPr>
          <p:cNvPr id="209" name="Rectangle 30">
            <a:extLst>
              <a:ext uri="{FF2B5EF4-FFF2-40B4-BE49-F238E27FC236}">
                <a16:creationId xmlns:a16="http://schemas.microsoft.com/office/drawing/2014/main" id="{F4829657-AC4E-46E3-B083-FD9F751CF445}"/>
              </a:ext>
            </a:extLst>
          </p:cNvPr>
          <p:cNvSpPr>
            <a:spLocks noChangeArrowheads="1"/>
          </p:cNvSpPr>
          <p:nvPr/>
        </p:nvSpPr>
        <p:spPr bwMode="gray">
          <a:xfrm>
            <a:off x="6952009" y="2317106"/>
            <a:ext cx="3271473" cy="215755"/>
          </a:xfrm>
          <a:prstGeom prst="rect">
            <a:avLst/>
          </a:prstGeom>
          <a:solidFill>
            <a:schemeClr val="bg1"/>
          </a:solidFill>
          <a:ln w="9525" algn="ctr">
            <a:noFill/>
            <a:miter lim="800000"/>
            <a:headEnd/>
            <a:tailEnd/>
          </a:ln>
          <a:effectLst/>
          <a:extLst>
            <a:ext uri="{91240B29-F687-4F45-9708-019B960494DF}">
              <a14:hiddenLine xmlns:a14="http://schemas.microsoft.com/office/drawing/2010/main" w="952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lIns="42203" rIns="42203" anchor="ctr"/>
          <a:lstStyle/>
          <a:p>
            <a:pPr algn="ctr" defTabSz="844083" eaLnBrk="0" fontAlgn="base" hangingPunct="0">
              <a:spcBef>
                <a:spcPct val="0"/>
              </a:spcBef>
              <a:spcAft>
                <a:spcPct val="0"/>
              </a:spcAft>
              <a:defRPr/>
            </a:pPr>
            <a:r>
              <a:rPr lang="en-US" altLang="en-US" sz="1200" b="1" kern="0" dirty="0">
                <a:solidFill>
                  <a:srgbClr val="1F497D"/>
                </a:solidFill>
                <a:latin typeface="Calibri" panose="020F0502020204030204" pitchFamily="34" charset="0"/>
                <a:cs typeface="Calibri" panose="020F0502020204030204" pitchFamily="34" charset="0"/>
              </a:rPr>
              <a:t>Responsibilities</a:t>
            </a:r>
          </a:p>
        </p:txBody>
      </p:sp>
      <p:sp>
        <p:nvSpPr>
          <p:cNvPr id="210" name="Rectangle 209">
            <a:extLst>
              <a:ext uri="{FF2B5EF4-FFF2-40B4-BE49-F238E27FC236}">
                <a16:creationId xmlns:a16="http://schemas.microsoft.com/office/drawing/2014/main" id="{703E96C5-B2CD-4FAB-B55E-0E2219DC5977}"/>
              </a:ext>
            </a:extLst>
          </p:cNvPr>
          <p:cNvSpPr/>
          <p:nvPr/>
        </p:nvSpPr>
        <p:spPr>
          <a:xfrm>
            <a:off x="5903448" y="4033197"/>
            <a:ext cx="5424179" cy="65221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45720" rIns="0" bIns="45720" numCol="1" spcCol="0" rtlCol="0" fromWordArt="0" anchor="ctr" anchorCtr="0" forceAA="0" compatLnSpc="1">
            <a:prstTxWarp prst="textNoShape">
              <a:avLst/>
            </a:prstTxWarp>
            <a:noAutofit/>
          </a:bodyPr>
          <a:lstStyle/>
          <a:p>
            <a:pPr lvl="0" algn="ctr">
              <a:defRPr/>
            </a:pPr>
            <a:r>
              <a:rPr lang="en-US" sz="1200" dirty="0">
                <a:solidFill>
                  <a:srgbClr val="000000"/>
                </a:solidFill>
                <a:latin typeface="Calibri" panose="020F0502020204030204" pitchFamily="34" charset="0"/>
                <a:cs typeface="Calibri" panose="020F0502020204030204" pitchFamily="34" charset="0"/>
              </a:rPr>
              <a:t>Update CLIENT cybersecurity risk register and define mitigation plans, including third party cybersecurity risks and mitigations</a:t>
            </a:r>
          </a:p>
        </p:txBody>
      </p:sp>
      <p:sp>
        <p:nvSpPr>
          <p:cNvPr id="211" name="Rectangle 210">
            <a:extLst>
              <a:ext uri="{FF2B5EF4-FFF2-40B4-BE49-F238E27FC236}">
                <a16:creationId xmlns:a16="http://schemas.microsoft.com/office/drawing/2014/main" id="{56C7AD4C-09C8-4720-98E1-821F45FFEE81}"/>
              </a:ext>
            </a:extLst>
          </p:cNvPr>
          <p:cNvSpPr/>
          <p:nvPr/>
        </p:nvSpPr>
        <p:spPr>
          <a:xfrm>
            <a:off x="5903448" y="4771446"/>
            <a:ext cx="5424179" cy="65221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lvl="0" algn="ctr">
              <a:defRPr/>
            </a:pPr>
            <a:r>
              <a:rPr lang="en-US" sz="1200" dirty="0">
                <a:solidFill>
                  <a:srgbClr val="000000"/>
                </a:solidFill>
                <a:latin typeface="Calibri" panose="020F0502020204030204" pitchFamily="34" charset="0"/>
                <a:cs typeface="Calibri" panose="020F0502020204030204" pitchFamily="34" charset="0"/>
              </a:rPr>
              <a:t>Update and manage cybersecurity risk management framework, and activities</a:t>
            </a:r>
            <a:endParaRPr lang="en-US" sz="1200" dirty="0">
              <a:solidFill>
                <a:srgbClr val="000000"/>
              </a:solidFill>
              <a:highlight>
                <a:srgbClr val="FFFF00"/>
              </a:highlight>
              <a:latin typeface="Calibri" panose="020F0502020204030204" pitchFamily="34" charset="0"/>
              <a:cs typeface="Calibri" panose="020F0502020204030204" pitchFamily="34" charset="0"/>
            </a:endParaRPr>
          </a:p>
        </p:txBody>
      </p:sp>
      <p:sp>
        <p:nvSpPr>
          <p:cNvPr id="212" name="Rectangle 211">
            <a:extLst>
              <a:ext uri="{FF2B5EF4-FFF2-40B4-BE49-F238E27FC236}">
                <a16:creationId xmlns:a16="http://schemas.microsoft.com/office/drawing/2014/main" id="{89A8D28D-CDD5-46B6-89A4-684417A13F4D}"/>
              </a:ext>
            </a:extLst>
          </p:cNvPr>
          <p:cNvSpPr/>
          <p:nvPr/>
        </p:nvSpPr>
        <p:spPr>
          <a:xfrm>
            <a:off x="5903448" y="2556699"/>
            <a:ext cx="5424179" cy="65221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lvl="0" algn="ctr">
              <a:defRPr/>
            </a:pPr>
            <a:r>
              <a:rPr lang="en-US" sz="1200" dirty="0">
                <a:solidFill>
                  <a:srgbClr val="000000"/>
                </a:solidFill>
                <a:latin typeface="Calibri" panose="020F0502020204030204" pitchFamily="34" charset="0"/>
                <a:cs typeface="Calibri" panose="020F0502020204030204" pitchFamily="34" charset="0"/>
              </a:rPr>
              <a:t>Discuss threat intelligence reports, review major threats, major vulnerabilities, and their associated assets</a:t>
            </a:r>
          </a:p>
        </p:txBody>
      </p:sp>
      <p:sp>
        <p:nvSpPr>
          <p:cNvPr id="213" name="Rectangle 212">
            <a:extLst>
              <a:ext uri="{FF2B5EF4-FFF2-40B4-BE49-F238E27FC236}">
                <a16:creationId xmlns:a16="http://schemas.microsoft.com/office/drawing/2014/main" id="{3AFC8395-AC17-4C7E-AB81-7ADEFBD09D52}"/>
              </a:ext>
            </a:extLst>
          </p:cNvPr>
          <p:cNvSpPr/>
          <p:nvPr/>
        </p:nvSpPr>
        <p:spPr>
          <a:xfrm>
            <a:off x="5903448" y="5509695"/>
            <a:ext cx="5424179" cy="65221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lvl="0" algn="ctr">
              <a:defRPr/>
            </a:pPr>
            <a:r>
              <a:rPr lang="en-US" sz="1200" dirty="0">
                <a:solidFill>
                  <a:srgbClr val="000000"/>
                </a:solidFill>
                <a:latin typeface="Calibri" panose="020F0502020204030204" pitchFamily="34" charset="0"/>
                <a:cs typeface="Calibri" panose="020F0502020204030204" pitchFamily="34" charset="0"/>
              </a:rPr>
              <a:t>Conduct periodic internal review of the effectiveness of the cybersecurity risk management framework and activities and report findings to the Cybersecurity Steering Committee</a:t>
            </a:r>
          </a:p>
        </p:txBody>
      </p:sp>
      <p:sp>
        <p:nvSpPr>
          <p:cNvPr id="214" name="Rectangle 213">
            <a:extLst>
              <a:ext uri="{FF2B5EF4-FFF2-40B4-BE49-F238E27FC236}">
                <a16:creationId xmlns:a16="http://schemas.microsoft.com/office/drawing/2014/main" id="{DB16DFC4-5F62-43A6-BF2A-DC840BA1EE57}"/>
              </a:ext>
            </a:extLst>
          </p:cNvPr>
          <p:cNvSpPr/>
          <p:nvPr/>
        </p:nvSpPr>
        <p:spPr>
          <a:xfrm>
            <a:off x="5903448" y="3294949"/>
            <a:ext cx="5424179" cy="65221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lvl="0" algn="ctr">
              <a:defRPr/>
            </a:pPr>
            <a:r>
              <a:rPr lang="en-US" sz="1200" dirty="0">
                <a:solidFill>
                  <a:srgbClr val="000000"/>
                </a:solidFill>
                <a:latin typeface="Calibri" panose="020F0502020204030204" pitchFamily="34" charset="0"/>
                <a:cs typeface="Calibri" panose="020F0502020204030204" pitchFamily="34" charset="0"/>
              </a:rPr>
              <a:t>Define cybersecurity risk tolerance thresholds and goals in alignment with broader cybersecurity objectives and organizational goals</a:t>
            </a:r>
          </a:p>
        </p:txBody>
      </p:sp>
      <p:pic>
        <p:nvPicPr>
          <p:cNvPr id="215" name="Picture 2" descr="https://static.thenounproject.com/png/1860732-200.png">
            <a:extLst>
              <a:ext uri="{FF2B5EF4-FFF2-40B4-BE49-F238E27FC236}">
                <a16:creationId xmlns:a16="http://schemas.microsoft.com/office/drawing/2014/main" id="{972A45BA-DB87-40CF-986A-0F97A39CE57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031542" y="2710003"/>
            <a:ext cx="345602" cy="345602"/>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6" descr="https://static.thenounproject.com/png/348844-200.png">
            <a:extLst>
              <a:ext uri="{FF2B5EF4-FFF2-40B4-BE49-F238E27FC236}">
                <a16:creationId xmlns:a16="http://schemas.microsoft.com/office/drawing/2014/main" id="{0D0DFE59-C5DF-4FFB-B001-FCD1E88276DF}"/>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l="16381" t="17912" r="17485" b="17587"/>
          <a:stretch/>
        </p:blipFill>
        <p:spPr bwMode="auto">
          <a:xfrm>
            <a:off x="6077940" y="3479351"/>
            <a:ext cx="290576" cy="283406"/>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8" descr="https://static.thenounproject.com/png/2041766-200.png">
            <a:extLst>
              <a:ext uri="{FF2B5EF4-FFF2-40B4-BE49-F238E27FC236}">
                <a16:creationId xmlns:a16="http://schemas.microsoft.com/office/drawing/2014/main" id="{BFE3B47D-2D7C-4737-94E9-8F7CBB8938A8}"/>
              </a:ext>
            </a:extLst>
          </p:cNvPr>
          <p:cNvPicPr>
            <a:picLocks noChangeAspect="1" noChangeArrowheads="1"/>
          </p:cNvPicPr>
          <p:nvPr/>
        </p:nvPicPr>
        <p:blipFill rotWithShape="1">
          <a:blip r:embed="rId8" cstate="email">
            <a:grayscl/>
            <a:extLst>
              <a:ext uri="{28A0092B-C50C-407E-A947-70E740481C1C}">
                <a14:useLocalDpi xmlns:a14="http://schemas.microsoft.com/office/drawing/2010/main"/>
              </a:ext>
            </a:extLst>
          </a:blip>
          <a:srcRect l="8126" t="10212" r="7341" b="10848"/>
          <a:stretch/>
        </p:blipFill>
        <p:spPr bwMode="auto">
          <a:xfrm>
            <a:off x="6062408" y="5667403"/>
            <a:ext cx="383122" cy="357765"/>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217">
            <a:extLst>
              <a:ext uri="{FF2B5EF4-FFF2-40B4-BE49-F238E27FC236}">
                <a16:creationId xmlns:a16="http://schemas.microsoft.com/office/drawing/2014/main" id="{8B5CE47C-8A7A-4ADB-A273-6F112C512BD2}"/>
              </a:ext>
            </a:extLst>
          </p:cNvPr>
          <p:cNvPicPr>
            <a:picLocks noChangeAspect="1"/>
          </p:cNvPicPr>
          <p:nvPr/>
        </p:nvPicPr>
        <p:blipFill>
          <a:blip r:embed="rId9" cstate="email">
            <a:biLevel thresh="75000"/>
            <a:extLst>
              <a:ext uri="{28A0092B-C50C-407E-A947-70E740481C1C}">
                <a14:useLocalDpi xmlns:a14="http://schemas.microsoft.com/office/drawing/2010/main"/>
              </a:ext>
            </a:extLst>
          </a:blip>
          <a:stretch>
            <a:fillRect/>
          </a:stretch>
        </p:blipFill>
        <p:spPr>
          <a:xfrm>
            <a:off x="6062409" y="4152713"/>
            <a:ext cx="349165" cy="371334"/>
          </a:xfrm>
          <a:prstGeom prst="rect">
            <a:avLst/>
          </a:prstGeom>
        </p:spPr>
      </p:pic>
      <p:pic>
        <p:nvPicPr>
          <p:cNvPr id="219" name="Picture 218">
            <a:extLst>
              <a:ext uri="{FF2B5EF4-FFF2-40B4-BE49-F238E27FC236}">
                <a16:creationId xmlns:a16="http://schemas.microsoft.com/office/drawing/2014/main" id="{6C6DCF5D-5249-4D40-A293-6E290F94B8B7}"/>
              </a:ext>
            </a:extLst>
          </p:cNvPr>
          <p:cNvPicPr>
            <a:picLocks noChangeAspect="1"/>
          </p:cNvPicPr>
          <p:nvPr/>
        </p:nvPicPr>
        <p:blipFill>
          <a:blip r:embed="rId10" cstate="email">
            <a:biLevel thresh="75000"/>
            <a:extLst>
              <a:ext uri="{28A0092B-C50C-407E-A947-70E740481C1C}">
                <a14:useLocalDpi xmlns:a14="http://schemas.microsoft.com/office/drawing/2010/main"/>
              </a:ext>
            </a:extLst>
          </a:blip>
          <a:stretch>
            <a:fillRect/>
          </a:stretch>
        </p:blipFill>
        <p:spPr>
          <a:xfrm>
            <a:off x="6049950" y="4885414"/>
            <a:ext cx="395581" cy="391417"/>
          </a:xfrm>
          <a:prstGeom prst="rect">
            <a:avLst/>
          </a:prstGeom>
        </p:spPr>
      </p:pic>
      <p:sp>
        <p:nvSpPr>
          <p:cNvPr id="220" name="TextBox 219">
            <a:extLst>
              <a:ext uri="{FF2B5EF4-FFF2-40B4-BE49-F238E27FC236}">
                <a16:creationId xmlns:a16="http://schemas.microsoft.com/office/drawing/2014/main" id="{FAA289E7-04E1-47D8-B64D-87A51D8ED837}"/>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algn="ctr">
              <a:defRPr sz="1200" b="1">
                <a:latin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48" name="Rectangle 47">
            <a:extLst>
              <a:ext uri="{FF2B5EF4-FFF2-40B4-BE49-F238E27FC236}">
                <a16:creationId xmlns:a16="http://schemas.microsoft.com/office/drawing/2014/main" id="{78364C90-EE7F-4EC7-B38F-A0C0AA4D3857}"/>
              </a:ext>
            </a:extLst>
          </p:cNvPr>
          <p:cNvSpPr/>
          <p:nvPr/>
        </p:nvSpPr>
        <p:spPr bwMode="auto">
          <a:xfrm>
            <a:off x="1118756" y="68607"/>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C6366E03-D7FF-4FC7-A4A9-88F670C9DA31}"/>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0" name="Rectangle 49">
            <a:extLst>
              <a:ext uri="{FF2B5EF4-FFF2-40B4-BE49-F238E27FC236}">
                <a16:creationId xmlns:a16="http://schemas.microsoft.com/office/drawing/2014/main" id="{C8F71F42-618C-40BA-87E6-846BAB782007}"/>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1" name="Rectangle 50">
            <a:extLst>
              <a:ext uri="{FF2B5EF4-FFF2-40B4-BE49-F238E27FC236}">
                <a16:creationId xmlns:a16="http://schemas.microsoft.com/office/drawing/2014/main" id="{BB550D6D-1306-429B-A3B4-FFC4187CC0A6}"/>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62498DA7-D1A8-44AC-AFF9-42ACC8ECE18D}"/>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3" name="Rectangle 52">
            <a:extLst>
              <a:ext uri="{FF2B5EF4-FFF2-40B4-BE49-F238E27FC236}">
                <a16:creationId xmlns:a16="http://schemas.microsoft.com/office/drawing/2014/main" id="{46A11230-0C59-44FE-A56B-98040F156353}"/>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4" name="Rectangle 53">
            <a:extLst>
              <a:ext uri="{FF2B5EF4-FFF2-40B4-BE49-F238E27FC236}">
                <a16:creationId xmlns:a16="http://schemas.microsoft.com/office/drawing/2014/main" id="{A836CB14-D7F2-4243-9969-3F598382F5FD}"/>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5" name="Rectangle 54">
            <a:extLst>
              <a:ext uri="{FF2B5EF4-FFF2-40B4-BE49-F238E27FC236}">
                <a16:creationId xmlns:a16="http://schemas.microsoft.com/office/drawing/2014/main" id="{D90C0A27-3C75-4781-9D0F-62FF77C22A90}"/>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6" name="Rectangle 55">
            <a:extLst>
              <a:ext uri="{FF2B5EF4-FFF2-40B4-BE49-F238E27FC236}">
                <a16:creationId xmlns:a16="http://schemas.microsoft.com/office/drawing/2014/main" id="{9937C5D6-7290-4E59-A4A8-B732568EF88D}"/>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7" name="Rectangle 56">
            <a:extLst>
              <a:ext uri="{FF2B5EF4-FFF2-40B4-BE49-F238E27FC236}">
                <a16:creationId xmlns:a16="http://schemas.microsoft.com/office/drawing/2014/main" id="{032894F8-F594-4117-A814-B0953AC8C7AB}"/>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58" name="Rectangle 57">
            <a:extLst>
              <a:ext uri="{FF2B5EF4-FFF2-40B4-BE49-F238E27FC236}">
                <a16:creationId xmlns:a16="http://schemas.microsoft.com/office/drawing/2014/main" id="{D8460228-7994-4985-BB1A-7B47EA068071}"/>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9" name="Rectangle 58">
            <a:extLst>
              <a:ext uri="{FF2B5EF4-FFF2-40B4-BE49-F238E27FC236}">
                <a16:creationId xmlns:a16="http://schemas.microsoft.com/office/drawing/2014/main" id="{A642D3B6-10C3-4553-AD34-EF332669E56F}"/>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0" name="Rectangle 59">
            <a:extLst>
              <a:ext uri="{FF2B5EF4-FFF2-40B4-BE49-F238E27FC236}">
                <a16:creationId xmlns:a16="http://schemas.microsoft.com/office/drawing/2014/main" id="{DF2A832F-C2C7-49A6-8CEF-D88396B223D5}"/>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1" name="Rectangle 60">
            <a:extLst>
              <a:ext uri="{FF2B5EF4-FFF2-40B4-BE49-F238E27FC236}">
                <a16:creationId xmlns:a16="http://schemas.microsoft.com/office/drawing/2014/main" id="{2C6B6F9B-9390-4E82-991E-0C0A55FB8A49}"/>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2" name="Rectangle 61">
            <a:extLst>
              <a:ext uri="{FF2B5EF4-FFF2-40B4-BE49-F238E27FC236}">
                <a16:creationId xmlns:a16="http://schemas.microsoft.com/office/drawing/2014/main" id="{04CEFB07-99F1-48C1-BA4F-2E6D6AF8E217}"/>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76889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1683303853"/>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graphicFrame>
        <p:nvGraphicFramePr>
          <p:cNvPr id="45" name="Table 44">
            <a:extLst>
              <a:ext uri="{FF2B5EF4-FFF2-40B4-BE49-F238E27FC236}">
                <a16:creationId xmlns:a16="http://schemas.microsoft.com/office/drawing/2014/main" id="{3F6DD231-0C38-47CB-9CF7-372312F26113}"/>
              </a:ext>
            </a:extLst>
          </p:cNvPr>
          <p:cNvGraphicFramePr>
            <a:graphicFrameLocks noGrp="1"/>
          </p:cNvGraphicFramePr>
          <p:nvPr>
            <p:extLst>
              <p:ext uri="{D42A27DB-BD31-4B8C-83A1-F6EECF244321}">
                <p14:modId xmlns:p14="http://schemas.microsoft.com/office/powerpoint/2010/main" val="2700793999"/>
              </p:ext>
            </p:extLst>
          </p:nvPr>
        </p:nvGraphicFramePr>
        <p:xfrm>
          <a:off x="4647501" y="1628834"/>
          <a:ext cx="7315201" cy="4682111"/>
        </p:xfrm>
        <a:graphic>
          <a:graphicData uri="http://schemas.openxmlformats.org/drawingml/2006/table">
            <a:tbl>
              <a:tblPr firstRow="1" bandRow="1">
                <a:tableStyleId>{5C22544A-7EE6-4342-B048-85BDC9FD1C3A}</a:tableStyleId>
              </a:tblPr>
              <a:tblGrid>
                <a:gridCol w="292352">
                  <a:extLst>
                    <a:ext uri="{9D8B030D-6E8A-4147-A177-3AD203B41FA5}">
                      <a16:colId xmlns:a16="http://schemas.microsoft.com/office/drawing/2014/main" val="2734822300"/>
                    </a:ext>
                  </a:extLst>
                </a:gridCol>
                <a:gridCol w="1270849">
                  <a:extLst>
                    <a:ext uri="{9D8B030D-6E8A-4147-A177-3AD203B41FA5}">
                      <a16:colId xmlns:a16="http://schemas.microsoft.com/office/drawing/2014/main" val="2687087101"/>
                    </a:ext>
                  </a:extLst>
                </a:gridCol>
                <a:gridCol w="1438000">
                  <a:extLst>
                    <a:ext uri="{9D8B030D-6E8A-4147-A177-3AD203B41FA5}">
                      <a16:colId xmlns:a16="http://schemas.microsoft.com/office/drawing/2014/main" val="53460737"/>
                    </a:ext>
                  </a:extLst>
                </a:gridCol>
                <a:gridCol w="1438000">
                  <a:extLst>
                    <a:ext uri="{9D8B030D-6E8A-4147-A177-3AD203B41FA5}">
                      <a16:colId xmlns:a16="http://schemas.microsoft.com/office/drawing/2014/main" val="2338061303"/>
                    </a:ext>
                  </a:extLst>
                </a:gridCol>
                <a:gridCol w="1438000">
                  <a:extLst>
                    <a:ext uri="{9D8B030D-6E8A-4147-A177-3AD203B41FA5}">
                      <a16:colId xmlns:a16="http://schemas.microsoft.com/office/drawing/2014/main" val="2511819126"/>
                    </a:ext>
                  </a:extLst>
                </a:gridCol>
                <a:gridCol w="1438000">
                  <a:extLst>
                    <a:ext uri="{9D8B030D-6E8A-4147-A177-3AD203B41FA5}">
                      <a16:colId xmlns:a16="http://schemas.microsoft.com/office/drawing/2014/main" val="3449104556"/>
                    </a:ext>
                  </a:extLst>
                </a:gridCol>
              </a:tblGrid>
              <a:tr h="300091">
                <a:tc>
                  <a:txBody>
                    <a:bodyPr/>
                    <a:lstStyle/>
                    <a:p>
                      <a:pPr algn="ctr"/>
                      <a:endParaRPr lang="en-US" sz="1100" dirty="0">
                        <a:latin typeface="+mn-lt"/>
                      </a:endParaRPr>
                    </a:p>
                  </a:txBody>
                  <a:tcPr marL="45720" marR="45720" anchor="ctr">
                    <a:solidFill>
                      <a:schemeClr val="bg1"/>
                    </a:solidFill>
                  </a:tcPr>
                </a:tc>
                <a:tc>
                  <a:txBody>
                    <a:bodyPr/>
                    <a:lstStyle/>
                    <a:p>
                      <a:pPr algn="ctr"/>
                      <a:r>
                        <a:rPr lang="en-US" sz="1200" dirty="0">
                          <a:latin typeface="+mn-lt"/>
                        </a:rPr>
                        <a:t>Decision Area</a:t>
                      </a:r>
                    </a:p>
                  </a:txBody>
                  <a:tcPr marL="45720" marR="45720" anchor="ctr">
                    <a:solidFill>
                      <a:schemeClr val="tx2">
                        <a:lumMod val="60000"/>
                        <a:lumOff val="40000"/>
                      </a:schemeClr>
                    </a:solidFill>
                  </a:tcPr>
                </a:tc>
                <a:tc>
                  <a:txBody>
                    <a:bodyPr/>
                    <a:lstStyle/>
                    <a:p>
                      <a:pPr algn="ctr"/>
                      <a:r>
                        <a:rPr lang="en-US" sz="1200" i="0" dirty="0">
                          <a:latin typeface="+mn-lt"/>
                        </a:rPr>
                        <a:t>Responsible</a:t>
                      </a:r>
                    </a:p>
                  </a:txBody>
                  <a:tcPr marL="45720" marR="45720" anchor="ctr">
                    <a:solidFill>
                      <a:schemeClr val="accent1">
                        <a:lumMod val="75000"/>
                      </a:schemeClr>
                    </a:solidFill>
                  </a:tcPr>
                </a:tc>
                <a:tc>
                  <a:txBody>
                    <a:bodyPr/>
                    <a:lstStyle/>
                    <a:p>
                      <a:pPr algn="ctr"/>
                      <a:r>
                        <a:rPr lang="en-US" sz="1200" i="0" dirty="0">
                          <a:latin typeface="+mn-lt"/>
                        </a:rPr>
                        <a:t>Accountable</a:t>
                      </a:r>
                    </a:p>
                  </a:txBody>
                  <a:tcPr marL="45720" marR="45720" anchor="ctr">
                    <a:solidFill>
                      <a:schemeClr val="accent1">
                        <a:lumMod val="75000"/>
                      </a:schemeClr>
                    </a:solidFill>
                  </a:tcPr>
                </a:tc>
                <a:tc>
                  <a:txBody>
                    <a:bodyPr/>
                    <a:lstStyle/>
                    <a:p>
                      <a:pPr algn="ctr"/>
                      <a:r>
                        <a:rPr lang="en-US" sz="1200" i="0" dirty="0">
                          <a:latin typeface="+mn-lt"/>
                        </a:rPr>
                        <a:t>Consulted</a:t>
                      </a:r>
                    </a:p>
                  </a:txBody>
                  <a:tcPr marL="45720" marR="45720" anchor="ctr">
                    <a:solidFill>
                      <a:schemeClr val="accent1">
                        <a:lumMod val="75000"/>
                      </a:schemeClr>
                    </a:solidFill>
                  </a:tcPr>
                </a:tc>
                <a:tc>
                  <a:txBody>
                    <a:bodyPr/>
                    <a:lstStyle/>
                    <a:p>
                      <a:pPr algn="ctr"/>
                      <a:r>
                        <a:rPr lang="en-US" sz="1200" i="0" dirty="0">
                          <a:latin typeface="+mn-lt"/>
                        </a:rPr>
                        <a:t>Informed</a:t>
                      </a:r>
                    </a:p>
                  </a:txBody>
                  <a:tcPr marL="45720" marR="45720" anchor="ctr">
                    <a:solidFill>
                      <a:schemeClr val="accent1">
                        <a:lumMod val="75000"/>
                      </a:schemeClr>
                    </a:solidFill>
                  </a:tcPr>
                </a:tc>
                <a:extLst>
                  <a:ext uri="{0D108BD9-81ED-4DB2-BD59-A6C34878D82A}">
                    <a16:rowId xmlns:a16="http://schemas.microsoft.com/office/drawing/2014/main" val="4004359588"/>
                  </a:ext>
                </a:extLst>
              </a:tr>
              <a:tr h="975295">
                <a:tc rowSpan="7">
                  <a:txBody>
                    <a:bodyPr/>
                    <a:lstStyle/>
                    <a:p>
                      <a:pPr algn="ctr"/>
                      <a:r>
                        <a:rPr lang="en-US" sz="1100" b="1" dirty="0">
                          <a:solidFill>
                            <a:schemeClr val="bg1"/>
                          </a:solidFill>
                          <a:latin typeface="+mn-lt"/>
                        </a:rPr>
                        <a:t>CS Strategy &amp; Risk</a:t>
                      </a:r>
                    </a:p>
                  </a:txBody>
                  <a:tcPr marL="45720" marR="45720" vert="vert270" anchor="ctr">
                    <a:solidFill>
                      <a:schemeClr val="tx2">
                        <a:lumMod val="60000"/>
                        <a:lumOff val="40000"/>
                      </a:schemeClr>
                    </a:solidFill>
                  </a:tcPr>
                </a:tc>
                <a:tc>
                  <a:txBody>
                    <a:bodyPr/>
                    <a:lstStyle/>
                    <a:p>
                      <a:pPr algn="l"/>
                      <a:r>
                        <a:rPr lang="en-US" sz="1050" dirty="0">
                          <a:latin typeface="+mn-lt"/>
                        </a:rPr>
                        <a:t>Cybersecurity strategy</a:t>
                      </a:r>
                    </a:p>
                  </a:txBody>
                  <a:tcPr marL="45720" marR="45720" anchor="ctr">
                    <a:solidFill>
                      <a:srgbClr val="DCE6F2"/>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mn-lt"/>
                          <a:ea typeface="+mn-ea"/>
                          <a:cs typeface="+mn-cs"/>
                        </a:rPr>
                        <a:t>CS Strategy &amp; Risk</a:t>
                      </a:r>
                    </a:p>
                  </a:txBody>
                  <a:tcPr marL="45720" marR="45720" anchor="ctr">
                    <a:solidFill>
                      <a:schemeClr val="bg1">
                        <a:lumMod val="95000"/>
                      </a:schemeClr>
                    </a:solidFill>
                  </a:tcPr>
                </a:tc>
                <a:tc>
                  <a:txBody>
                    <a:bodyPr/>
                    <a:lstStyle/>
                    <a:p>
                      <a:pPr marL="91440" indent="-91440" algn="l" defTabSz="914400" rtl="0" eaLnBrk="1" latinLnBrk="0" hangingPunct="1">
                        <a:buFont typeface="Wingdings" panose="05000000000000000000" pitchFamily="2" charset="2"/>
                        <a:buChar char="§"/>
                      </a:pPr>
                      <a:r>
                        <a:rPr lang="en-US" sz="1050" kern="1200" noProof="0" dirty="0">
                          <a:solidFill>
                            <a:schemeClr val="tx1"/>
                          </a:solidFill>
                          <a:latin typeface="+mn-lt"/>
                          <a:ea typeface="+mn-ea"/>
                          <a:cs typeface="+mn-cs"/>
                        </a:rPr>
                        <a:t>Board of Directors</a:t>
                      </a:r>
                    </a:p>
                  </a:txBody>
                  <a:tcPr marL="45720" marR="45720" anchor="ctr">
                    <a:solidFill>
                      <a:schemeClr val="bg1">
                        <a:lumMod val="95000"/>
                      </a:schemeClr>
                    </a:solidFill>
                  </a:tcPr>
                </a:tc>
                <a:tc>
                  <a:txBody>
                    <a:bodyPr/>
                    <a:lstStyle/>
                    <a:p>
                      <a:pPr marL="91440" indent="-91440" algn="l">
                        <a:buFont typeface="Wingdings" panose="05000000000000000000" pitchFamily="2" charset="2"/>
                        <a:buChar char="§"/>
                      </a:pPr>
                      <a:r>
                        <a:rPr lang="en-US" sz="1050" dirty="0">
                          <a:solidFill>
                            <a:schemeClr val="tx1"/>
                          </a:solidFill>
                          <a:latin typeface="+mn-lt"/>
                        </a:rPr>
                        <a:t>President</a:t>
                      </a:r>
                    </a:p>
                    <a:p>
                      <a:pPr marL="91440" indent="-91440" algn="l">
                        <a:buFont typeface="Wingdings" panose="05000000000000000000" pitchFamily="2" charset="2"/>
                        <a:buChar char="§"/>
                      </a:pPr>
                      <a:r>
                        <a:rPr lang="en-US" sz="1050" dirty="0">
                          <a:solidFill>
                            <a:schemeClr val="tx1"/>
                          </a:solidFill>
                          <a:latin typeface="+mn-lt"/>
                        </a:rPr>
                        <a:t>Strategy &amp; Innovation Department</a:t>
                      </a:r>
                    </a:p>
                    <a:p>
                      <a:pPr marL="91440" indent="-91440" algn="l">
                        <a:buFont typeface="Wingdings" panose="05000000000000000000" pitchFamily="2" charset="2"/>
                        <a:buChar char="§"/>
                      </a:pPr>
                      <a:r>
                        <a:rPr lang="en-US" sz="1050" dirty="0">
                          <a:solidFill>
                            <a:schemeClr val="tx1"/>
                          </a:solidFill>
                          <a:latin typeface="+mn-lt"/>
                        </a:rPr>
                        <a:t>CS Steering Committee</a:t>
                      </a:r>
                    </a:p>
                    <a:p>
                      <a:pPr marL="91440" indent="-91440" algn="l">
                        <a:buFont typeface="Wingdings" panose="05000000000000000000" pitchFamily="2" charset="2"/>
                        <a:buChar char="§"/>
                      </a:pPr>
                      <a:r>
                        <a:rPr lang="en-US" sz="1050" dirty="0">
                          <a:solidFill>
                            <a:schemeClr val="tx1"/>
                          </a:solidFill>
                          <a:latin typeface="+mn-lt"/>
                        </a:rPr>
                        <a:t>IT Department</a:t>
                      </a:r>
                    </a:p>
                  </a:txBody>
                  <a:tcPr marL="45720" marR="0" anchor="ctr">
                    <a:solidFill>
                      <a:schemeClr val="bg1">
                        <a:lumMod val="95000"/>
                      </a:schemeClr>
                    </a:solidFill>
                  </a:tcPr>
                </a:tc>
                <a:tc>
                  <a:txBody>
                    <a:bodyPr/>
                    <a:lstStyle/>
                    <a:p>
                      <a:pPr marL="91440" indent="-91440" algn="l">
                        <a:buFont typeface="Wingdings" panose="05000000000000000000" pitchFamily="2" charset="2"/>
                        <a:buChar char="§"/>
                      </a:pPr>
                      <a:r>
                        <a:rPr lang="en-US" sz="1050" dirty="0">
                          <a:solidFill>
                            <a:schemeClr val="tx1"/>
                          </a:solidFill>
                          <a:latin typeface="+mn-lt"/>
                        </a:rPr>
                        <a:t>CLIENT Departments</a:t>
                      </a:r>
                    </a:p>
                  </a:txBody>
                  <a:tcPr marL="45720" marR="0" anchor="ctr">
                    <a:solidFill>
                      <a:schemeClr val="bg1">
                        <a:lumMod val="95000"/>
                      </a:schemeClr>
                    </a:solidFill>
                  </a:tcPr>
                </a:tc>
                <a:extLst>
                  <a:ext uri="{0D108BD9-81ED-4DB2-BD59-A6C34878D82A}">
                    <a16:rowId xmlns:a16="http://schemas.microsoft.com/office/drawing/2014/main" val="856554354"/>
                  </a:ext>
                </a:extLst>
              </a:tr>
              <a:tr h="450136">
                <a:tc vMerge="1">
                  <a:txBody>
                    <a:bodyPr/>
                    <a:lstStyle/>
                    <a:p>
                      <a:pPr algn="ctr"/>
                      <a:endParaRPr lang="en-US" sz="1200" b="1" dirty="0">
                        <a:latin typeface="+mn-lt"/>
                      </a:endParaRPr>
                    </a:p>
                  </a:txBody>
                  <a:tcPr marL="45720" marR="45720" anchor="ctr">
                    <a:solidFill>
                      <a:srgbClr val="DCE6F2"/>
                    </a:solidFill>
                  </a:tcPr>
                </a:tc>
                <a:tc>
                  <a:txBody>
                    <a:bodyPr/>
                    <a:lstStyle/>
                    <a:p>
                      <a:pPr algn="l"/>
                      <a:r>
                        <a:rPr lang="en-US" sz="1050" dirty="0">
                          <a:latin typeface="+mn-lt"/>
                        </a:rPr>
                        <a:t>Cybersecurity budget</a:t>
                      </a:r>
                    </a:p>
                  </a:txBody>
                  <a:tcPr marL="45720" marR="45720" anchor="ctr">
                    <a:solidFill>
                      <a:srgbClr val="DCE6F2"/>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mn-lt"/>
                          <a:ea typeface="+mn-ea"/>
                          <a:cs typeface="+mn-cs"/>
                        </a:rPr>
                        <a:t>CS Strategy &amp; Risk</a:t>
                      </a:r>
                    </a:p>
                  </a:txBody>
                  <a:tcPr marL="45720" marR="45720" anchor="ctr">
                    <a:solidFill>
                      <a:schemeClr val="bg1">
                        <a:lumMod val="95000"/>
                      </a:schemeClr>
                    </a:solidFill>
                  </a:tcPr>
                </a:tc>
                <a:tc>
                  <a:txBody>
                    <a:bodyPr/>
                    <a:lstStyle/>
                    <a:p>
                      <a:pPr marL="91440" indent="-91440" algn="l">
                        <a:buFont typeface="Wingdings" panose="05000000000000000000" pitchFamily="2" charset="2"/>
                        <a:buChar char="§"/>
                      </a:pPr>
                      <a:r>
                        <a:rPr lang="en-US" sz="1050" dirty="0">
                          <a:solidFill>
                            <a:schemeClr val="tx1"/>
                          </a:solidFill>
                          <a:latin typeface="+mn-lt"/>
                        </a:rPr>
                        <a:t>President</a:t>
                      </a:r>
                    </a:p>
                  </a:txBody>
                  <a:tcPr marL="45720" marR="45720" anchor="ctr">
                    <a:solidFill>
                      <a:schemeClr val="bg1">
                        <a:lumMod val="95000"/>
                      </a:schemeClr>
                    </a:solidFill>
                  </a:tcPr>
                </a:tc>
                <a:tc>
                  <a:txBody>
                    <a:bodyPr/>
                    <a:lstStyle/>
                    <a:p>
                      <a:pPr marL="91440" indent="-91440" algn="l">
                        <a:buFont typeface="Wingdings" panose="05000000000000000000" pitchFamily="2" charset="2"/>
                        <a:buChar char="§"/>
                      </a:pPr>
                      <a:r>
                        <a:rPr lang="en-US" sz="1050" dirty="0">
                          <a:solidFill>
                            <a:schemeClr val="tx1"/>
                          </a:solidFill>
                          <a:latin typeface="+mn-lt"/>
                        </a:rPr>
                        <a:t>Finance Department</a:t>
                      </a:r>
                    </a:p>
                    <a:p>
                      <a:pPr marL="91440" indent="-91440" algn="l">
                        <a:buFont typeface="Wingdings" panose="05000000000000000000" pitchFamily="2" charset="2"/>
                        <a:buChar char="§"/>
                      </a:pPr>
                      <a:r>
                        <a:rPr lang="en-US" sz="1050" dirty="0">
                          <a:solidFill>
                            <a:schemeClr val="tx1"/>
                          </a:solidFill>
                          <a:latin typeface="+mn-lt"/>
                        </a:rPr>
                        <a:t>CS Steering Committee</a:t>
                      </a:r>
                    </a:p>
                  </a:txBody>
                  <a:tcPr marL="45720" marR="0" anchor="ctr">
                    <a:solidFill>
                      <a:schemeClr val="bg1">
                        <a:lumMod val="95000"/>
                      </a:schemeClr>
                    </a:solidFill>
                  </a:tcPr>
                </a:tc>
                <a:tc>
                  <a:txBody>
                    <a:bodyPr/>
                    <a:lstStyle/>
                    <a:p>
                      <a:pPr marL="91440" indent="-91440" algn="l">
                        <a:buFont typeface="Wingdings" panose="05000000000000000000" pitchFamily="2" charset="2"/>
                        <a:buChar char="§"/>
                      </a:pPr>
                      <a:r>
                        <a:rPr lang="en-US" sz="1050" dirty="0">
                          <a:solidFill>
                            <a:schemeClr val="tx1"/>
                          </a:solidFill>
                          <a:latin typeface="+mn-lt"/>
                        </a:rPr>
                        <a:t>Board of Directors</a:t>
                      </a:r>
                    </a:p>
                  </a:txBody>
                  <a:tcPr marL="45720" marR="0" anchor="ctr">
                    <a:solidFill>
                      <a:schemeClr val="bg1">
                        <a:lumMod val="95000"/>
                      </a:schemeClr>
                    </a:solidFill>
                  </a:tcPr>
                </a:tc>
                <a:extLst>
                  <a:ext uri="{0D108BD9-81ED-4DB2-BD59-A6C34878D82A}">
                    <a16:rowId xmlns:a16="http://schemas.microsoft.com/office/drawing/2014/main" val="2430453938"/>
                  </a:ext>
                </a:extLst>
              </a:tr>
              <a:tr h="450136">
                <a:tc vMerge="1">
                  <a:txBody>
                    <a:bodyPr/>
                    <a:lstStyle/>
                    <a:p>
                      <a:pPr algn="ctr"/>
                      <a:endParaRPr lang="en-US" sz="1200" b="1" dirty="0">
                        <a:latin typeface="+mn-lt"/>
                      </a:endParaRPr>
                    </a:p>
                  </a:txBody>
                  <a:tcPr marL="45720" marR="45720" anchor="ctr">
                    <a:solidFill>
                      <a:srgbClr val="DCE6F2"/>
                    </a:solidFill>
                  </a:tcPr>
                </a:tc>
                <a:tc>
                  <a:txBody>
                    <a:bodyPr/>
                    <a:lstStyle/>
                    <a:p>
                      <a:pPr algn="l"/>
                      <a:r>
                        <a:rPr lang="en-US" sz="1050" dirty="0">
                          <a:latin typeface="+mn-lt"/>
                        </a:rPr>
                        <a:t>Target Cybersecurity performance</a:t>
                      </a:r>
                    </a:p>
                  </a:txBody>
                  <a:tcPr marL="45720" marR="45720" anchor="ctr">
                    <a:solidFill>
                      <a:srgbClr val="DCE6F2"/>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mn-lt"/>
                          <a:ea typeface="+mn-ea"/>
                          <a:cs typeface="+mn-cs"/>
                        </a:rPr>
                        <a:t>CS Strategy &amp; Risk</a:t>
                      </a:r>
                    </a:p>
                  </a:txBody>
                  <a:tcPr marL="45720" marR="45720" anchor="ctr">
                    <a:solidFill>
                      <a:schemeClr val="bg1">
                        <a:lumMod val="95000"/>
                      </a:schemeClr>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50" dirty="0">
                          <a:solidFill>
                            <a:schemeClr val="tx1"/>
                          </a:solidFill>
                          <a:latin typeface="+mn-lt"/>
                        </a:rPr>
                        <a:t>Strategy &amp; Innovation Department</a:t>
                      </a:r>
                    </a:p>
                  </a:txBody>
                  <a:tcPr marL="45720" marR="45720" anchor="ctr">
                    <a:solidFill>
                      <a:schemeClr val="bg1">
                        <a:lumMod val="95000"/>
                      </a:schemeClr>
                    </a:solidFill>
                  </a:tcPr>
                </a:tc>
                <a:tc>
                  <a:txBody>
                    <a:bodyPr/>
                    <a:lstStyle/>
                    <a:p>
                      <a:pPr marL="91440" indent="-91440" algn="l">
                        <a:buFont typeface="Wingdings" panose="05000000000000000000" pitchFamily="2" charset="2"/>
                        <a:buChar char="§"/>
                      </a:pPr>
                      <a:r>
                        <a:rPr lang="en-US" sz="1050" dirty="0">
                          <a:solidFill>
                            <a:schemeClr val="tx1"/>
                          </a:solidFill>
                          <a:latin typeface="+mn-lt"/>
                        </a:rPr>
                        <a:t>CS Steering Committee</a:t>
                      </a:r>
                    </a:p>
                  </a:txBody>
                  <a:tcPr marL="45720" marR="0" anchor="ctr">
                    <a:solidFill>
                      <a:schemeClr val="bg1">
                        <a:lumMod val="95000"/>
                      </a:schemeClr>
                    </a:solidFill>
                  </a:tcPr>
                </a:tc>
                <a:tc>
                  <a:txBody>
                    <a:bodyPr/>
                    <a:lstStyle/>
                    <a:p>
                      <a:pPr marL="91440" indent="-91440" algn="l">
                        <a:buFont typeface="Wingdings" panose="05000000000000000000" pitchFamily="2" charset="2"/>
                        <a:buChar char="§"/>
                      </a:pPr>
                      <a:r>
                        <a:rPr lang="en-US" sz="1050" dirty="0">
                          <a:solidFill>
                            <a:schemeClr val="tx1"/>
                          </a:solidFill>
                          <a:latin typeface="+mn-lt"/>
                        </a:rPr>
                        <a:t>CS Working Groups</a:t>
                      </a:r>
                    </a:p>
                  </a:txBody>
                  <a:tcPr marL="45720" marR="0" anchor="ctr">
                    <a:solidFill>
                      <a:schemeClr val="bg1">
                        <a:lumMod val="95000"/>
                      </a:schemeClr>
                    </a:solidFill>
                  </a:tcPr>
                </a:tc>
                <a:extLst>
                  <a:ext uri="{0D108BD9-81ED-4DB2-BD59-A6C34878D82A}">
                    <a16:rowId xmlns:a16="http://schemas.microsoft.com/office/drawing/2014/main" val="105306066"/>
                  </a:ext>
                </a:extLst>
              </a:tr>
              <a:tr h="450136">
                <a:tc vMerge="1">
                  <a:txBody>
                    <a:bodyPr/>
                    <a:lstStyle/>
                    <a:p>
                      <a:pPr algn="ctr"/>
                      <a:endParaRPr lang="en-US" sz="1200" b="1" dirty="0">
                        <a:latin typeface="+mn-lt"/>
                      </a:endParaRPr>
                    </a:p>
                  </a:txBody>
                  <a:tcPr marL="45720" marR="45720" anchor="ctr">
                    <a:solidFill>
                      <a:srgbClr val="DCE6F2"/>
                    </a:solidFill>
                  </a:tcPr>
                </a:tc>
                <a:tc>
                  <a:txBody>
                    <a:bodyPr/>
                    <a:lstStyle/>
                    <a:p>
                      <a:pPr algn="l"/>
                      <a:r>
                        <a:rPr lang="en-US" sz="1050" dirty="0">
                          <a:latin typeface="+mn-lt"/>
                        </a:rPr>
                        <a:t>CS awareness and training plan</a:t>
                      </a:r>
                    </a:p>
                  </a:txBody>
                  <a:tcPr marL="45720" marR="45720" anchor="ctr">
                    <a:solidFill>
                      <a:srgbClr val="DCE6F2"/>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HR Department</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Outreach &amp; Comms.</a:t>
                      </a:r>
                    </a:p>
                  </a:txBody>
                  <a:tcPr marL="45720" marR="45720" anchor="ctr">
                    <a:solidFill>
                      <a:schemeClr val="bg1">
                        <a:lumMod val="95000"/>
                      </a:schemeClr>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50" dirty="0">
                          <a:latin typeface="+mn-lt"/>
                        </a:rPr>
                        <a:t>CS Department</a:t>
                      </a:r>
                    </a:p>
                  </a:txBody>
                  <a:tcPr marL="45720" marR="45720" anchor="ctr">
                    <a:solidFill>
                      <a:schemeClr val="bg1">
                        <a:lumMod val="95000"/>
                      </a:schemeClr>
                    </a:solidFill>
                  </a:tcPr>
                </a:tc>
                <a:tc>
                  <a:txBody>
                    <a:bodyPr/>
                    <a:lstStyle/>
                    <a:p>
                      <a:pPr marL="91440" indent="-91440" algn="l">
                        <a:buFont typeface="Wingdings" panose="05000000000000000000" pitchFamily="2" charset="2"/>
                        <a:buChar char="§"/>
                      </a:pPr>
                      <a:r>
                        <a:rPr lang="en-US" sz="1050" dirty="0">
                          <a:latin typeface="+mn-lt"/>
                        </a:rPr>
                        <a:t>Data Management Working Group</a:t>
                      </a:r>
                    </a:p>
                  </a:txBody>
                  <a:tcPr marL="45720" marR="0" anchor="ctr">
                    <a:solidFill>
                      <a:schemeClr val="bg1">
                        <a:lumMod val="95000"/>
                      </a:schemeClr>
                    </a:solidFill>
                  </a:tcPr>
                </a:tc>
                <a:tc>
                  <a:txBody>
                    <a:bodyPr/>
                    <a:lstStyle/>
                    <a:p>
                      <a:pPr marL="91440" indent="-91440" algn="l">
                        <a:buFont typeface="Wingdings" panose="05000000000000000000" pitchFamily="2" charset="2"/>
                        <a:buChar char="§"/>
                      </a:pPr>
                      <a:r>
                        <a:rPr lang="en-US" sz="1050" dirty="0">
                          <a:solidFill>
                            <a:schemeClr val="tx1"/>
                          </a:solidFill>
                          <a:latin typeface="+mn-lt"/>
                        </a:rPr>
                        <a:t>CS Steering Committee</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50" dirty="0">
                          <a:latin typeface="+mn-lt"/>
                        </a:rPr>
                        <a:t>CS Working Groups</a:t>
                      </a:r>
                    </a:p>
                  </a:txBody>
                  <a:tcPr marL="45720" marR="0" anchor="ctr">
                    <a:solidFill>
                      <a:schemeClr val="bg1">
                        <a:lumMod val="95000"/>
                      </a:schemeClr>
                    </a:solidFill>
                  </a:tcPr>
                </a:tc>
                <a:extLst>
                  <a:ext uri="{0D108BD9-81ED-4DB2-BD59-A6C34878D82A}">
                    <a16:rowId xmlns:a16="http://schemas.microsoft.com/office/drawing/2014/main" val="1563531755"/>
                  </a:ext>
                </a:extLst>
              </a:tr>
              <a:tr h="688815">
                <a:tc vMerge="1">
                  <a:txBody>
                    <a:bodyPr/>
                    <a:lstStyle/>
                    <a:p>
                      <a:pPr algn="ctr"/>
                      <a:endParaRPr lang="en-US" sz="1200" b="1" dirty="0">
                        <a:latin typeface="+mn-lt"/>
                      </a:endParaRPr>
                    </a:p>
                  </a:txBody>
                  <a:tcPr marL="45720" marR="45720" anchor="ctr">
                    <a:solidFill>
                      <a:srgbClr val="DCE6F2"/>
                    </a:solidFill>
                  </a:tcPr>
                </a:tc>
                <a:tc>
                  <a:txBody>
                    <a:bodyPr/>
                    <a:lstStyle/>
                    <a:p>
                      <a:pPr algn="l"/>
                      <a:r>
                        <a:rPr lang="en-US" sz="1050" dirty="0">
                          <a:latin typeface="+mn-lt"/>
                        </a:rPr>
                        <a:t>Cybersecurity frameworks</a:t>
                      </a:r>
                    </a:p>
                  </a:txBody>
                  <a:tcPr marL="45720" marR="45720" anchor="ctr">
                    <a:solidFill>
                      <a:srgbClr val="DCE6F2"/>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mn-lt"/>
                          <a:ea typeface="+mn-ea"/>
                          <a:cs typeface="+mn-cs"/>
                        </a:rPr>
                        <a:t>CS Strategy &amp; Risk</a:t>
                      </a:r>
                    </a:p>
                  </a:txBody>
                  <a:tcPr marL="45720" marR="45720" anchor="ctr">
                    <a:solidFill>
                      <a:schemeClr val="bg1">
                        <a:lumMod val="95000"/>
                      </a:schemeClr>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mn-lt"/>
                          <a:ea typeface="+mn-ea"/>
                          <a:cs typeface="+mn-cs"/>
                        </a:rPr>
                        <a:t>CLIENT Chief Information Security Officer (CISO)</a:t>
                      </a:r>
                    </a:p>
                  </a:txBody>
                  <a:tcPr marL="45720" marR="45720" anchor="ctr">
                    <a:solidFill>
                      <a:schemeClr val="bg1">
                        <a:lumMod val="95000"/>
                      </a:schemeClr>
                    </a:solidFill>
                  </a:tcPr>
                </a:tc>
                <a:tc>
                  <a:txBody>
                    <a:bodyPr/>
                    <a:lstStyle/>
                    <a:p>
                      <a:pPr marL="91440" indent="-91440" algn="l">
                        <a:buFont typeface="Wingdings" panose="05000000000000000000" pitchFamily="2" charset="2"/>
                        <a:buChar char="§"/>
                      </a:pPr>
                      <a:r>
                        <a:rPr lang="en-US" sz="1050" dirty="0">
                          <a:latin typeface="+mn-lt"/>
                        </a:rPr>
                        <a:t>CS Working Groups</a:t>
                      </a:r>
                    </a:p>
                    <a:p>
                      <a:pPr marL="91440" indent="-91440" algn="l">
                        <a:buFont typeface="Wingdings" panose="05000000000000000000" pitchFamily="2" charset="2"/>
                        <a:buChar char="§"/>
                      </a:pPr>
                      <a:r>
                        <a:rPr lang="en-US" sz="1050" dirty="0">
                          <a:latin typeface="+mn-lt"/>
                        </a:rPr>
                        <a:t>IT Department</a:t>
                      </a:r>
                    </a:p>
                  </a:txBody>
                  <a:tcPr marL="45720" marR="0" anchor="ctr">
                    <a:solidFill>
                      <a:schemeClr val="bg1">
                        <a:lumMod val="95000"/>
                      </a:schemeClr>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50" dirty="0">
                          <a:latin typeface="+mn-lt"/>
                        </a:rPr>
                        <a:t>CLIENT Departments (when relevant)</a:t>
                      </a:r>
                    </a:p>
                    <a:p>
                      <a:pPr marL="91440" indent="-91440" algn="l">
                        <a:buFont typeface="Wingdings" panose="05000000000000000000" pitchFamily="2" charset="2"/>
                        <a:buChar char="§"/>
                      </a:pPr>
                      <a:r>
                        <a:rPr lang="en-US" sz="1050" dirty="0">
                          <a:solidFill>
                            <a:schemeClr val="tx1"/>
                          </a:solidFill>
                          <a:latin typeface="+mn-lt"/>
                        </a:rPr>
                        <a:t>CS Steering Committee</a:t>
                      </a:r>
                    </a:p>
                  </a:txBody>
                  <a:tcPr marL="45720" marR="0" anchor="ctr">
                    <a:solidFill>
                      <a:schemeClr val="bg1">
                        <a:lumMod val="95000"/>
                      </a:schemeClr>
                    </a:solidFill>
                  </a:tcPr>
                </a:tc>
                <a:extLst>
                  <a:ext uri="{0D108BD9-81ED-4DB2-BD59-A6C34878D82A}">
                    <a16:rowId xmlns:a16="http://schemas.microsoft.com/office/drawing/2014/main" val="308136514"/>
                  </a:ext>
                </a:extLst>
              </a:tr>
              <a:tr h="800242">
                <a:tc vMerge="1">
                  <a:txBody>
                    <a:bodyPr/>
                    <a:lstStyle/>
                    <a:p>
                      <a:pPr algn="ctr"/>
                      <a:endParaRPr lang="en-US" sz="1200" b="1" dirty="0">
                        <a:latin typeface="+mn-lt"/>
                      </a:endParaRPr>
                    </a:p>
                  </a:txBody>
                  <a:tcPr marL="45720" marR="45720" anchor="ctr">
                    <a:solidFill>
                      <a:srgbClr val="DCE6F2"/>
                    </a:solidFill>
                  </a:tcPr>
                </a:tc>
                <a:tc>
                  <a:txBody>
                    <a:bodyPr/>
                    <a:lstStyle/>
                    <a:p>
                      <a:pPr algn="l"/>
                      <a:r>
                        <a:rPr lang="en-US" sz="1050" dirty="0">
                          <a:latin typeface="+mn-lt"/>
                        </a:rPr>
                        <a:t>CS risk assessment results and mitigation plan</a:t>
                      </a:r>
                    </a:p>
                  </a:txBody>
                  <a:tcPr marL="45720" marR="45720" anchor="ctr">
                    <a:solidFill>
                      <a:srgbClr val="DCE6F2"/>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mn-lt"/>
                          <a:ea typeface="+mn-ea"/>
                          <a:cs typeface="+mn-cs"/>
                        </a:rPr>
                        <a:t>CS Strategy &amp; Risk</a:t>
                      </a:r>
                    </a:p>
                  </a:txBody>
                  <a:tcPr marL="45720" marR="45720" anchor="ctr">
                    <a:solidFill>
                      <a:schemeClr val="bg1">
                        <a:lumMod val="95000"/>
                      </a:schemeClr>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mn-lt"/>
                          <a:ea typeface="+mn-ea"/>
                          <a:cs typeface="+mn-cs"/>
                        </a:rPr>
                        <a:t>CLIENT CISO</a:t>
                      </a:r>
                    </a:p>
                  </a:txBody>
                  <a:tcPr marL="45720" marR="45720" anchor="ctr">
                    <a:solidFill>
                      <a:schemeClr val="bg1">
                        <a:lumMod val="95000"/>
                      </a:schemeClr>
                    </a:solidFill>
                  </a:tcPr>
                </a:tc>
                <a:tc>
                  <a:txBody>
                    <a:bodyPr/>
                    <a:lstStyle/>
                    <a:p>
                      <a:pPr marL="91440" indent="-91440" algn="l">
                        <a:buFont typeface="Wingdings" panose="05000000000000000000" pitchFamily="2" charset="2"/>
                        <a:buChar char="§"/>
                      </a:pPr>
                      <a:r>
                        <a:rPr lang="en-US" sz="1050" dirty="0">
                          <a:solidFill>
                            <a:schemeClr val="tx1"/>
                          </a:solidFill>
                          <a:latin typeface="+mn-lt"/>
                        </a:rPr>
                        <a:t>CS Risk Management Working Group</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50" kern="1200" dirty="0">
                          <a:solidFill>
                            <a:schemeClr val="dk1"/>
                          </a:solidFill>
                          <a:latin typeface="+mn-lt"/>
                          <a:ea typeface="+mn-ea"/>
                          <a:cs typeface="+mn-cs"/>
                        </a:rPr>
                        <a:t>CLIENT Departments</a:t>
                      </a:r>
                    </a:p>
                    <a:p>
                      <a:pPr marL="91440" indent="-91440" algn="l">
                        <a:buFont typeface="Wingdings" panose="05000000000000000000" pitchFamily="2" charset="2"/>
                        <a:buChar char="§"/>
                      </a:pPr>
                      <a:r>
                        <a:rPr lang="en-US" sz="1050" dirty="0">
                          <a:solidFill>
                            <a:schemeClr val="tx1"/>
                          </a:solidFill>
                          <a:latin typeface="+mn-lt"/>
                        </a:rPr>
                        <a:t>CS Steering Committee</a:t>
                      </a:r>
                    </a:p>
                  </a:txBody>
                  <a:tcPr marL="45720" marR="0" anchor="ctr">
                    <a:solidFill>
                      <a:schemeClr val="bg1">
                        <a:lumMod val="95000"/>
                      </a:schemeClr>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050" kern="1200" dirty="0">
                          <a:solidFill>
                            <a:schemeClr val="dk1"/>
                          </a:solidFill>
                          <a:latin typeface="+mn-lt"/>
                          <a:ea typeface="+mn-ea"/>
                          <a:cs typeface="+mn-cs"/>
                        </a:rPr>
                        <a:t>President</a:t>
                      </a:r>
                    </a:p>
                  </a:txBody>
                  <a:tcPr marL="45720" marR="0" anchor="ctr">
                    <a:solidFill>
                      <a:schemeClr val="bg1">
                        <a:lumMod val="95000"/>
                      </a:schemeClr>
                    </a:solidFill>
                  </a:tcPr>
                </a:tc>
                <a:extLst>
                  <a:ext uri="{0D108BD9-81ED-4DB2-BD59-A6C34878D82A}">
                    <a16:rowId xmlns:a16="http://schemas.microsoft.com/office/drawing/2014/main" val="3953646733"/>
                  </a:ext>
                </a:extLst>
              </a:tr>
              <a:tr h="567260">
                <a:tc vMerge="1">
                  <a:txBody>
                    <a:bodyPr/>
                    <a:lstStyle/>
                    <a:p>
                      <a:pPr algn="ctr"/>
                      <a:endParaRPr lang="en-US" sz="1200" b="1" dirty="0">
                        <a:latin typeface="+mn-lt"/>
                      </a:endParaRPr>
                    </a:p>
                  </a:txBody>
                  <a:tcPr marL="45720" marR="45720" anchor="ctr">
                    <a:solidFill>
                      <a:srgbClr val="DCE6F2"/>
                    </a:solidFill>
                  </a:tcPr>
                </a:tc>
                <a:tc>
                  <a:txBody>
                    <a:bodyPr/>
                    <a:lstStyle/>
                    <a:p>
                      <a:pPr algn="l"/>
                      <a:r>
                        <a:rPr lang="en-US" sz="1050" dirty="0">
                          <a:latin typeface="+mn-lt"/>
                        </a:rPr>
                        <a:t>Cybersecurity policies</a:t>
                      </a:r>
                    </a:p>
                  </a:txBody>
                  <a:tcPr marL="45720" marR="45720" anchor="ctr">
                    <a:solidFill>
                      <a:srgbClr val="DCE6F2"/>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mn-lt"/>
                          <a:ea typeface="+mn-ea"/>
                          <a:cs typeface="+mn-cs"/>
                        </a:rPr>
                        <a:t>CS Strategy &amp; Risk</a:t>
                      </a:r>
                    </a:p>
                  </a:txBody>
                  <a:tcPr marL="45720" marR="45720" anchor="ctr">
                    <a:solidFill>
                      <a:schemeClr val="bg1">
                        <a:lumMod val="95000"/>
                      </a:schemeClr>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CLIENT CISO</a:t>
                      </a:r>
                    </a:p>
                  </a:txBody>
                  <a:tcPr marL="45720" marR="45720" anchor="ctr">
                    <a:solidFill>
                      <a:schemeClr val="bg1">
                        <a:lumMod val="95000"/>
                      </a:schemeClr>
                    </a:solidFill>
                  </a:tcPr>
                </a:tc>
                <a:tc>
                  <a:txBody>
                    <a:bodyPr/>
                    <a:lstStyle/>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dirty="0">
                          <a:ln>
                            <a:noFill/>
                          </a:ln>
                          <a:solidFill>
                            <a:srgbClr val="000000"/>
                          </a:solidFill>
                          <a:effectLst/>
                          <a:uLnTx/>
                          <a:uFillTx/>
                          <a:latin typeface="+mn-lt"/>
                          <a:ea typeface="+mn-ea"/>
                          <a:cs typeface="+mn-cs"/>
                          <a:sym typeface="Calibri" panose="020F0502020204030204" pitchFamily="34" charset="0"/>
                        </a:rPr>
                        <a:t>CS Working Groups</a:t>
                      </a:r>
                    </a:p>
                    <a:p>
                      <a:pPr marL="91440" marR="0" lvl="0" indent="-9144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dirty="0">
                          <a:ln>
                            <a:noFill/>
                          </a:ln>
                          <a:solidFill>
                            <a:srgbClr val="000000"/>
                          </a:solidFill>
                          <a:effectLst/>
                          <a:uLnTx/>
                          <a:uFillTx/>
                          <a:latin typeface="+mn-lt"/>
                          <a:ea typeface="+mn-ea"/>
                          <a:cs typeface="+mn-cs"/>
                          <a:sym typeface="Calibri" panose="020F0502020204030204" pitchFamily="34" charset="0"/>
                        </a:rPr>
                        <a:t>IT Department</a:t>
                      </a:r>
                    </a:p>
                  </a:txBody>
                  <a:tcPr marL="45720" marR="0" anchor="ctr">
                    <a:solidFill>
                      <a:schemeClr val="bg1">
                        <a:lumMod val="95000"/>
                      </a:schemeClr>
                    </a:solidFill>
                  </a:tcPr>
                </a:tc>
                <a:tc>
                  <a:txBody>
                    <a:bodyPr/>
                    <a:lstStyle/>
                    <a:p>
                      <a:pPr marL="91440" indent="-91440" algn="l" defTabSz="914400" rtl="0" eaLnBrk="1" latinLnBrk="0" hangingPunct="1">
                        <a:buFont typeface="Wingdings" panose="05000000000000000000" pitchFamily="2" charset="2"/>
                        <a:buChar char="§"/>
                      </a:pPr>
                      <a:r>
                        <a:rPr lang="en-US" sz="1050" kern="1200" dirty="0">
                          <a:solidFill>
                            <a:schemeClr val="dk1"/>
                          </a:solidFill>
                          <a:latin typeface="+mn-lt"/>
                          <a:ea typeface="+mn-ea"/>
                          <a:cs typeface="+mn-cs"/>
                        </a:rPr>
                        <a:t>CLIENT Departments</a:t>
                      </a:r>
                    </a:p>
                    <a:p>
                      <a:pPr marL="91440" indent="-91440" algn="l">
                        <a:buFont typeface="Wingdings" panose="05000000000000000000" pitchFamily="2" charset="2"/>
                        <a:buChar char="§"/>
                      </a:pPr>
                      <a:r>
                        <a:rPr lang="en-US" sz="1050" dirty="0">
                          <a:solidFill>
                            <a:schemeClr val="tx1"/>
                          </a:solidFill>
                          <a:latin typeface="+mn-lt"/>
                        </a:rPr>
                        <a:t>CS Steering Committee</a:t>
                      </a:r>
                    </a:p>
                  </a:txBody>
                  <a:tcPr marL="45720" marR="0" anchor="ctr">
                    <a:solidFill>
                      <a:schemeClr val="bg1">
                        <a:lumMod val="95000"/>
                      </a:schemeClr>
                    </a:solidFill>
                  </a:tcPr>
                </a:tc>
                <a:extLst>
                  <a:ext uri="{0D108BD9-81ED-4DB2-BD59-A6C34878D82A}">
                    <a16:rowId xmlns:a16="http://schemas.microsoft.com/office/drawing/2014/main" val="350256033"/>
                  </a:ext>
                </a:extLst>
              </a:tr>
            </a:tbl>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a:xfrm>
            <a:off x="722283" y="173774"/>
            <a:ext cx="10764458" cy="849809"/>
          </a:xfrm>
        </p:spPr>
        <p:txBody>
          <a:bodyPr vert="horz" lIns="0" tIns="0" rIns="0" bIns="0" rtlCol="0" anchor="b">
            <a:noAutofit/>
          </a:bodyPr>
          <a:lstStyle/>
          <a:p>
            <a:r>
              <a:rPr lang="en-US" sz="2400" b="0" i="0" u="none" strike="noStrike" kern="1200" baseline="0" dirty="0">
                <a:solidFill>
                  <a:srgbClr val="0D0D0D"/>
                </a:solidFill>
                <a:latin typeface="Oswald Light" panose="00000400000000000000" pitchFamily="2" charset="0"/>
              </a:rPr>
              <a:t>We will identify key cybersecurity decision areas across various cybersecurity units and assign appropriate authorities to relevant stakeholders</a:t>
            </a:r>
            <a:endParaRPr lang="en-US" dirty="0"/>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3666365" y="1112624"/>
            <a:ext cx="4859279" cy="215444"/>
          </a:xfrm>
        </p:spPr>
        <p:txBody>
          <a:bodyPr/>
          <a:lstStyle/>
          <a:p>
            <a:r>
              <a:rPr lang="en-US" dirty="0"/>
              <a:t>Governance Development Model – Key Decision Types and Rights</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38" name="Rectangle: Rounded Corners 137">
            <a:extLst>
              <a:ext uri="{FF2B5EF4-FFF2-40B4-BE49-F238E27FC236}">
                <a16:creationId xmlns:a16="http://schemas.microsoft.com/office/drawing/2014/main" id="{D15B55CD-2158-4A8F-91C4-CFFF2846DB95}"/>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1.7</a:t>
            </a:r>
          </a:p>
        </p:txBody>
      </p:sp>
      <p:sp>
        <p:nvSpPr>
          <p:cNvPr id="139" name="TextBox 138">
            <a:extLst>
              <a:ext uri="{FF2B5EF4-FFF2-40B4-BE49-F238E27FC236}">
                <a16:creationId xmlns:a16="http://schemas.microsoft.com/office/drawing/2014/main" id="{E50FD615-60C5-4591-8EE7-ECBD09D9C0EF}"/>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Design OXAGON’s Cybersecurity Target Organization, Governance, and Processes</a:t>
            </a:r>
          </a:p>
        </p:txBody>
      </p:sp>
      <p:sp>
        <p:nvSpPr>
          <p:cNvPr id="196" name="TextBox 195">
            <a:extLst>
              <a:ext uri="{FF2B5EF4-FFF2-40B4-BE49-F238E27FC236}">
                <a16:creationId xmlns:a16="http://schemas.microsoft.com/office/drawing/2014/main" id="{43AEB75E-BA0D-4187-A25E-250FDEFB0892}"/>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algn="ctr">
              <a:defRPr sz="1200" b="1">
                <a:latin typeface="Calibri" panose="020F050202020403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4" name="Right Triangle 3">
            <a:extLst>
              <a:ext uri="{FF2B5EF4-FFF2-40B4-BE49-F238E27FC236}">
                <a16:creationId xmlns:a16="http://schemas.microsoft.com/office/drawing/2014/main" id="{1BC981D4-E227-4151-A858-B5B33E387CD3}"/>
              </a:ext>
            </a:extLst>
          </p:cNvPr>
          <p:cNvSpPr/>
          <p:nvPr/>
        </p:nvSpPr>
        <p:spPr>
          <a:xfrm rot="13542020">
            <a:off x="3760057" y="2429013"/>
            <a:ext cx="741469" cy="595562"/>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7" name="Rectangle 196">
            <a:extLst>
              <a:ext uri="{FF2B5EF4-FFF2-40B4-BE49-F238E27FC236}">
                <a16:creationId xmlns:a16="http://schemas.microsoft.com/office/drawing/2014/main" id="{E7E56693-95CA-466F-BB8A-0DE8A0C7549D}"/>
              </a:ext>
            </a:extLst>
          </p:cNvPr>
          <p:cNvSpPr/>
          <p:nvPr/>
        </p:nvSpPr>
        <p:spPr bwMode="auto">
          <a:xfrm>
            <a:off x="1977274" y="1697806"/>
            <a:ext cx="2020954" cy="323257"/>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a:ea typeface="+mn-ea"/>
                <a:cs typeface="+mn-cs"/>
              </a:rPr>
              <a:t>Key Decision Areas</a:t>
            </a:r>
            <a:endParaRPr kumimoji="0" lang="en-US" sz="1000" b="0" i="1"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99" name="Rectangle 198">
            <a:extLst>
              <a:ext uri="{FF2B5EF4-FFF2-40B4-BE49-F238E27FC236}">
                <a16:creationId xmlns:a16="http://schemas.microsoft.com/office/drawing/2014/main" id="{DACD3FBC-B32A-4B04-8BF5-51D27ED43DF7}"/>
              </a:ext>
            </a:extLst>
          </p:cNvPr>
          <p:cNvSpPr/>
          <p:nvPr/>
        </p:nvSpPr>
        <p:spPr bwMode="auto">
          <a:xfrm>
            <a:off x="1709002" y="1989024"/>
            <a:ext cx="2557499" cy="1475540"/>
          </a:xfrm>
          <a:prstGeom prst="rect">
            <a:avLst/>
          </a:prstGeom>
          <a:solidFill>
            <a:srgbClr val="DCE6F2"/>
          </a:solidFill>
          <a:ln>
            <a:noFill/>
          </a:ln>
        </p:spPr>
        <p:txBody>
          <a:bodyPr rot="0" spcFirstLastPara="0" vertOverflow="overflow" horzOverflow="overflow" vert="horz" wrap="square" lIns="45720" tIns="45720" rIns="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srgbClr val="000000"/>
                </a:solidFill>
                <a:effectLst/>
                <a:uLnTx/>
                <a:uFillTx/>
                <a:latin typeface="Calibri"/>
                <a:ea typeface="+mn-ea"/>
                <a:cs typeface="+mn-cs"/>
              </a:rPr>
              <a:t>Cybersecurity strategy</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altLang="en-US" sz="1050" b="0" i="0" u="none" strike="noStrike" kern="1200" cap="none" spc="0" normalizeH="0" baseline="0" noProof="0" dirty="0">
                <a:ln>
                  <a:noFill/>
                </a:ln>
                <a:solidFill>
                  <a:srgbClr val="000000"/>
                </a:solidFill>
                <a:effectLst/>
                <a:uLnTx/>
                <a:uFillTx/>
                <a:latin typeface="Calibri"/>
                <a:ea typeface="+mn-ea"/>
                <a:cs typeface="+mn-cs"/>
              </a:rPr>
              <a:t>Cybersecurity budget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altLang="en-US" sz="1050" b="0" i="0" u="none" strike="noStrike" kern="1200" cap="none" spc="0" normalizeH="0" baseline="0" noProof="0" dirty="0">
                <a:ln>
                  <a:noFill/>
                </a:ln>
                <a:solidFill>
                  <a:srgbClr val="000000"/>
                </a:solidFill>
                <a:effectLst/>
                <a:uLnTx/>
                <a:uFillTx/>
                <a:latin typeface="Calibri"/>
                <a:ea typeface="+mn-ea"/>
                <a:cs typeface="+mn-cs"/>
              </a:rPr>
              <a:t>Target cybersecurity performance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altLang="en-US" sz="1050" b="0" i="0" u="none" strike="noStrike" kern="1200" cap="none" spc="0" normalizeH="0" baseline="0" noProof="0" dirty="0">
                <a:ln>
                  <a:noFill/>
                </a:ln>
                <a:solidFill>
                  <a:srgbClr val="000000"/>
                </a:solidFill>
                <a:effectLst/>
                <a:uLnTx/>
                <a:uFillTx/>
                <a:latin typeface="Calibri"/>
                <a:ea typeface="+mn-ea"/>
                <a:cs typeface="+mn-cs"/>
              </a:rPr>
              <a:t>Awareness and training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a:ea typeface="+mn-ea"/>
                <a:cs typeface="+mn-cs"/>
              </a:rPr>
              <a:t>Cybersecurity frameworks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a:ea typeface="+mn-ea"/>
                <a:cs typeface="+mn-cs"/>
              </a:rPr>
              <a:t>Risk assessment results and mitigation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a:ea typeface="+mn-ea"/>
                <a:cs typeface="+mn-cs"/>
              </a:rPr>
              <a:t>Cybersecurity policies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altLang="en-US" sz="1050" b="0" i="0" u="none" strike="noStrike" kern="1200" cap="none" spc="0" normalizeH="0" baseline="0" noProof="0" dirty="0">
                <a:ln>
                  <a:noFill/>
                </a:ln>
                <a:solidFill>
                  <a:srgbClr val="000000"/>
                </a:solidFill>
                <a:effectLst/>
                <a:uLnTx/>
                <a:uFillTx/>
                <a:latin typeface="Calibri"/>
                <a:ea typeface="+mn-ea"/>
                <a:cs typeface="+mn-cs"/>
              </a:rPr>
              <a:t>Cybersecurity compliance reports</a:t>
            </a:r>
          </a:p>
        </p:txBody>
      </p:sp>
      <p:sp>
        <p:nvSpPr>
          <p:cNvPr id="201" name="Rectangle 200">
            <a:extLst>
              <a:ext uri="{FF2B5EF4-FFF2-40B4-BE49-F238E27FC236}">
                <a16:creationId xmlns:a16="http://schemas.microsoft.com/office/drawing/2014/main" id="{A04BB396-B5C5-4AC8-BBDC-19E0C44689E6}"/>
              </a:ext>
            </a:extLst>
          </p:cNvPr>
          <p:cNvSpPr/>
          <p:nvPr/>
        </p:nvSpPr>
        <p:spPr bwMode="auto">
          <a:xfrm>
            <a:off x="1709002" y="4474611"/>
            <a:ext cx="2557499" cy="887541"/>
          </a:xfrm>
          <a:prstGeom prst="rect">
            <a:avLst/>
          </a:prstGeom>
          <a:solidFill>
            <a:srgbClr val="DCE6F2"/>
          </a:solidFill>
          <a:ln>
            <a:noFill/>
          </a:ln>
        </p:spPr>
        <p:txBody>
          <a:bodyPr rot="0" spcFirstLastPara="0" vertOverflow="overflow" horzOverflow="overflow" vert="horz" wrap="square" lIns="45720" tIns="45720" rIns="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srgbClr val="000000"/>
                </a:solidFill>
                <a:effectLst/>
                <a:uLnTx/>
                <a:uFillTx/>
                <a:latin typeface="Calibri"/>
                <a:ea typeface="+mn-ea"/>
                <a:cs typeface="+mn-cs"/>
              </a:rPr>
              <a:t>Threat intelligence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srgbClr val="000000"/>
                </a:solidFill>
                <a:effectLst/>
                <a:uLnTx/>
                <a:uFillTx/>
                <a:latin typeface="Calibri"/>
                <a:ea typeface="+mn-ea"/>
                <a:cs typeface="+mn-cs"/>
              </a:rPr>
              <a:t>Attack surface management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srgbClr val="000000"/>
                </a:solidFill>
                <a:effectLst/>
                <a:uLnTx/>
                <a:uFillTx/>
                <a:latin typeface="Calibri"/>
                <a:ea typeface="+mn-ea"/>
                <a:cs typeface="+mn-cs"/>
              </a:rPr>
              <a:t>Threat defense operations plan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altLang="en-US" sz="1050" b="0" i="0" u="none" strike="noStrike" kern="1200" cap="none" spc="0" normalizeH="0" baseline="0" noProof="0" dirty="0">
                <a:ln>
                  <a:noFill/>
                </a:ln>
                <a:solidFill>
                  <a:srgbClr val="000000"/>
                </a:solidFill>
                <a:effectLst/>
                <a:uLnTx/>
                <a:uFillTx/>
                <a:latin typeface="Calibri"/>
                <a:ea typeface="+mn-ea"/>
                <a:cs typeface="+mn-cs"/>
              </a:rPr>
              <a:t>Cybersecurity centre and </a:t>
            </a:r>
            <a:r>
              <a:rPr kumimoji="0" lang="en-US" altLang="en-US" sz="1050" b="0" i="0" u="none" strike="noStrike" kern="1200" cap="none" spc="0" normalizeH="0" baseline="0" noProof="0" dirty="0">
                <a:ln>
                  <a:noFill/>
                </a:ln>
                <a:solidFill>
                  <a:srgbClr val="000000"/>
                </a:solidFill>
                <a:effectLst/>
                <a:uLnTx/>
                <a:uFillTx/>
                <a:latin typeface="Calibri"/>
                <a:ea typeface="+mn-ea"/>
                <a:cs typeface="+mn-cs"/>
              </a:rPr>
              <a:t>enterprise incident management plan</a:t>
            </a:r>
            <a:endParaRPr kumimoji="0" lang="en-GB" altLang="en-US" sz="1050" b="0" i="0" u="none" strike="noStrike" kern="1200" cap="none" spc="0" normalizeH="0" baseline="0" noProof="0" dirty="0">
              <a:ln>
                <a:noFill/>
              </a:ln>
              <a:solidFill>
                <a:srgbClr val="000000"/>
              </a:solidFill>
              <a:effectLst/>
              <a:uLnTx/>
              <a:uFillTx/>
              <a:latin typeface="Calibri"/>
              <a:ea typeface="+mn-ea"/>
              <a:cs typeface="+mn-cs"/>
            </a:endParaRPr>
          </a:p>
        </p:txBody>
      </p:sp>
      <p:sp>
        <p:nvSpPr>
          <p:cNvPr id="203" name="Rectangle 202">
            <a:extLst>
              <a:ext uri="{FF2B5EF4-FFF2-40B4-BE49-F238E27FC236}">
                <a16:creationId xmlns:a16="http://schemas.microsoft.com/office/drawing/2014/main" id="{BAF840FB-1091-4504-9730-D099F3A2A3A5}"/>
              </a:ext>
            </a:extLst>
          </p:cNvPr>
          <p:cNvSpPr/>
          <p:nvPr/>
        </p:nvSpPr>
        <p:spPr bwMode="auto">
          <a:xfrm>
            <a:off x="1709002" y="3525817"/>
            <a:ext cx="2557499" cy="887541"/>
          </a:xfrm>
          <a:prstGeom prst="rect">
            <a:avLst/>
          </a:prstGeom>
          <a:solidFill>
            <a:srgbClr val="DCE6F2"/>
          </a:solidFill>
          <a:ln>
            <a:noFill/>
          </a:ln>
        </p:spPr>
        <p:txBody>
          <a:bodyPr rot="0" spcFirstLastPara="0" vertOverflow="overflow" horzOverflow="overflow" vert="horz" wrap="square" lIns="45720" tIns="45720" rIns="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srgbClr val="000000"/>
                </a:solidFill>
                <a:effectLst/>
                <a:uLnTx/>
                <a:uFillTx/>
                <a:latin typeface="Calibri"/>
                <a:ea typeface="+mn-ea"/>
                <a:cs typeface="+mn-cs"/>
              </a:rPr>
              <a:t>Cybersecurity architecture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srgbClr val="000000"/>
                </a:solidFill>
                <a:effectLst/>
                <a:uLnTx/>
                <a:uFillTx/>
                <a:latin typeface="Calibri"/>
                <a:ea typeface="+mn-ea"/>
                <a:cs typeface="+mn-cs"/>
              </a:rPr>
              <a:t>Project cybersecurity requirements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0" cap="none" spc="0" normalizeH="0" baseline="0" noProof="0" dirty="0">
                <a:ln>
                  <a:noFill/>
                </a:ln>
                <a:solidFill>
                  <a:srgbClr val="000000"/>
                </a:solidFill>
                <a:effectLst/>
                <a:uLnTx/>
                <a:uFillTx/>
                <a:latin typeface="Calibri"/>
                <a:ea typeface="+mn-ea"/>
                <a:cs typeface="+mn-cs"/>
              </a:rPr>
              <a:t>Security tools management configuration plan</a:t>
            </a:r>
          </a:p>
        </p:txBody>
      </p:sp>
      <p:sp>
        <p:nvSpPr>
          <p:cNvPr id="205" name="Rectangle 204">
            <a:extLst>
              <a:ext uri="{FF2B5EF4-FFF2-40B4-BE49-F238E27FC236}">
                <a16:creationId xmlns:a16="http://schemas.microsoft.com/office/drawing/2014/main" id="{145B8448-59C6-4899-BEEB-EDA06EE2E1E0}"/>
              </a:ext>
            </a:extLst>
          </p:cNvPr>
          <p:cNvSpPr/>
          <p:nvPr/>
        </p:nvSpPr>
        <p:spPr bwMode="auto">
          <a:xfrm>
            <a:off x="1709002" y="5423405"/>
            <a:ext cx="2557499" cy="887541"/>
          </a:xfrm>
          <a:prstGeom prst="rect">
            <a:avLst/>
          </a:prstGeom>
          <a:solidFill>
            <a:srgbClr val="DCE6F2"/>
          </a:solidFill>
          <a:ln>
            <a:noFill/>
          </a:ln>
        </p:spPr>
        <p:txBody>
          <a:bodyPr rot="0" spcFirstLastPara="0" vertOverflow="overflow" horzOverflow="overflow" vert="horz" wrap="square" lIns="45720" tIns="45720" rIns="0" bIns="45720" numCol="1" spcCol="0" rtlCol="0" fromWordArt="0" anchor="ctr" anchorCtr="0" forceAA="0" compatLnSpc="1">
            <a:prstTxWarp prst="textNoShape">
              <a:avLst/>
            </a:prstTxWarp>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altLang="en-US" sz="1050" b="0" i="0" u="none" strike="noStrike" kern="1200" cap="none" spc="0" normalizeH="0" baseline="0" noProof="0" dirty="0">
                <a:ln>
                  <a:noFill/>
                </a:ln>
                <a:solidFill>
                  <a:srgbClr val="000000"/>
                </a:solidFill>
                <a:effectLst/>
                <a:uLnTx/>
                <a:uFillTx/>
                <a:latin typeface="Calibri"/>
                <a:ea typeface="+mn-ea"/>
                <a:cs typeface="+mn-cs"/>
              </a:rPr>
              <a:t>Business Continuity </a:t>
            </a:r>
            <a:r>
              <a:rPr kumimoji="0" lang="en-GB" altLang="en-US" sz="1050" b="0" i="0" u="none" strike="noStrike" kern="1200" cap="none" spc="0" normalizeH="0" baseline="0" noProof="0" dirty="0" err="1">
                <a:ln>
                  <a:noFill/>
                </a:ln>
                <a:solidFill>
                  <a:srgbClr val="000000"/>
                </a:solidFill>
                <a:effectLst/>
                <a:uLnTx/>
                <a:uFillTx/>
                <a:latin typeface="Calibri"/>
                <a:ea typeface="+mn-ea"/>
                <a:cs typeface="+mn-cs"/>
              </a:rPr>
              <a:t>Pla</a:t>
            </a:r>
            <a:r>
              <a:rPr lang="en-GB" altLang="en-US" sz="1050" dirty="0">
                <a:solidFill>
                  <a:srgbClr val="000000"/>
                </a:solidFill>
                <a:latin typeface="Calibri"/>
              </a:rPr>
              <a:t>n (BCP)</a:t>
            </a:r>
            <a:endParaRPr kumimoji="0" lang="en-GB" altLang="en-US" sz="1050" b="0" i="0" u="none" strike="noStrike" kern="1200" cap="none" spc="0" normalizeH="0" baseline="0" noProof="0" dirty="0">
              <a:ln>
                <a:noFill/>
              </a:ln>
              <a:solidFill>
                <a:srgbClr val="000000"/>
              </a:solidFill>
              <a:effectLst/>
              <a:uLnTx/>
              <a:uFillTx/>
              <a:latin typeface="Calibr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GB" altLang="en-US" sz="1050" b="0" i="0" u="none" strike="noStrike" kern="1200" cap="none" spc="0" normalizeH="0" baseline="0" noProof="0" dirty="0">
                <a:ln>
                  <a:noFill/>
                </a:ln>
                <a:solidFill>
                  <a:srgbClr val="000000"/>
                </a:solidFill>
                <a:effectLst/>
                <a:uLnTx/>
                <a:uFillTx/>
                <a:latin typeface="Calibri"/>
                <a:ea typeface="+mn-ea"/>
                <a:cs typeface="+mn-cs"/>
              </a:rPr>
              <a:t>Table top exercise</a:t>
            </a:r>
          </a:p>
        </p:txBody>
      </p:sp>
      <p:sp>
        <p:nvSpPr>
          <p:cNvPr id="200" name="Round Diagonal Corner Rectangle 275">
            <a:extLst>
              <a:ext uri="{FF2B5EF4-FFF2-40B4-BE49-F238E27FC236}">
                <a16:creationId xmlns:a16="http://schemas.microsoft.com/office/drawing/2014/main" id="{76F6CD62-E8EF-46E5-921E-5B63C414CCAA}"/>
              </a:ext>
            </a:extLst>
          </p:cNvPr>
          <p:cNvSpPr/>
          <p:nvPr/>
        </p:nvSpPr>
        <p:spPr bwMode="auto">
          <a:xfrm>
            <a:off x="522377" y="1989024"/>
            <a:ext cx="1159885" cy="1475540"/>
          </a:xfrm>
          <a:prstGeom prst="rect">
            <a:avLst/>
          </a:prstGeom>
          <a:solidFill>
            <a:srgbClr val="5F88AD"/>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Governance, Risk, Compliance</a:t>
            </a:r>
          </a:p>
        </p:txBody>
      </p:sp>
      <p:sp>
        <p:nvSpPr>
          <p:cNvPr id="202" name="Round Diagonal Corner Rectangle 276">
            <a:extLst>
              <a:ext uri="{FF2B5EF4-FFF2-40B4-BE49-F238E27FC236}">
                <a16:creationId xmlns:a16="http://schemas.microsoft.com/office/drawing/2014/main" id="{68A88E2F-820D-4C30-A784-58065B3AA287}"/>
              </a:ext>
            </a:extLst>
          </p:cNvPr>
          <p:cNvSpPr/>
          <p:nvPr/>
        </p:nvSpPr>
        <p:spPr bwMode="auto">
          <a:xfrm>
            <a:off x="522377" y="4474611"/>
            <a:ext cx="1159885" cy="887541"/>
          </a:xfrm>
          <a:prstGeom prst="rect">
            <a:avLst/>
          </a:prstGeom>
          <a:solidFill>
            <a:srgbClr val="5F88AD"/>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a:ea typeface="+mn-ea"/>
                <a:cs typeface="+mn-cs"/>
              </a:rPr>
              <a:t>Cybersecurity Operations</a:t>
            </a:r>
          </a:p>
        </p:txBody>
      </p:sp>
      <p:sp>
        <p:nvSpPr>
          <p:cNvPr id="204" name="Round Diagonal Corner Rectangle 274">
            <a:extLst>
              <a:ext uri="{FF2B5EF4-FFF2-40B4-BE49-F238E27FC236}">
                <a16:creationId xmlns:a16="http://schemas.microsoft.com/office/drawing/2014/main" id="{F4BE222F-3213-49A7-813E-63C12C978C66}"/>
              </a:ext>
            </a:extLst>
          </p:cNvPr>
          <p:cNvSpPr/>
          <p:nvPr/>
        </p:nvSpPr>
        <p:spPr bwMode="auto">
          <a:xfrm>
            <a:off x="522377" y="3525817"/>
            <a:ext cx="1159885" cy="887541"/>
          </a:xfrm>
          <a:prstGeom prst="rect">
            <a:avLst/>
          </a:prstGeom>
          <a:solidFill>
            <a:srgbClr val="5F88AD"/>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OT/IT Architecture &amp; Engineering</a:t>
            </a:r>
          </a:p>
        </p:txBody>
      </p:sp>
      <p:sp>
        <p:nvSpPr>
          <p:cNvPr id="206" name="Round Diagonal Corner Rectangle 274">
            <a:extLst>
              <a:ext uri="{FF2B5EF4-FFF2-40B4-BE49-F238E27FC236}">
                <a16:creationId xmlns:a16="http://schemas.microsoft.com/office/drawing/2014/main" id="{ECFC0F55-6617-4AA6-87D2-3D9F06A5E48E}"/>
              </a:ext>
            </a:extLst>
          </p:cNvPr>
          <p:cNvSpPr/>
          <p:nvPr/>
        </p:nvSpPr>
        <p:spPr bwMode="auto">
          <a:xfrm>
            <a:off x="522377" y="5423405"/>
            <a:ext cx="1159885" cy="887541"/>
          </a:xfrm>
          <a:prstGeom prst="rect">
            <a:avLst/>
          </a:prstGeom>
          <a:solidFill>
            <a:srgbClr val="5F88AD"/>
          </a:solidFill>
          <a:ln>
            <a:noFill/>
          </a:ln>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a:ea typeface="+mn-ea"/>
                <a:cs typeface="+mn-cs"/>
              </a:rPr>
              <a:t>Cybersecurity</a:t>
            </a:r>
            <a:br>
              <a:rPr kumimoji="0" lang="en-US" sz="1200" b="1" i="0" u="none" strike="noStrike" kern="0" cap="none" spc="0" normalizeH="0" baseline="0" noProof="0" dirty="0">
                <a:ln>
                  <a:noFill/>
                </a:ln>
                <a:solidFill>
                  <a:srgbClr val="FFFFFF"/>
                </a:solidFill>
                <a:effectLst/>
                <a:uLnTx/>
                <a:uFillTx/>
                <a:latin typeface="Calibri"/>
                <a:ea typeface="+mn-ea"/>
                <a:cs typeface="+mn-cs"/>
              </a:rPr>
            </a:br>
            <a:r>
              <a:rPr kumimoji="0" lang="en-US" sz="1200" b="1" i="0" u="none" strike="noStrike" kern="0" cap="none" spc="0" normalizeH="0" baseline="0" noProof="0" dirty="0">
                <a:ln>
                  <a:noFill/>
                </a:ln>
                <a:solidFill>
                  <a:srgbClr val="FFFFFF"/>
                </a:solidFill>
                <a:effectLst/>
                <a:uLnTx/>
                <a:uFillTx/>
                <a:latin typeface="Calibri"/>
                <a:ea typeface="+mn-ea"/>
                <a:cs typeface="+mn-cs"/>
              </a:rPr>
              <a:t> Resilience</a:t>
            </a:r>
          </a:p>
        </p:txBody>
      </p:sp>
      <p:sp>
        <p:nvSpPr>
          <p:cNvPr id="222" name="Rectangle 221">
            <a:extLst>
              <a:ext uri="{FF2B5EF4-FFF2-40B4-BE49-F238E27FC236}">
                <a16:creationId xmlns:a16="http://schemas.microsoft.com/office/drawing/2014/main" id="{9FCFBA83-75D2-4F31-A9A4-3A52AFBBA76A}"/>
              </a:ext>
            </a:extLst>
          </p:cNvPr>
          <p:cNvSpPr/>
          <p:nvPr/>
        </p:nvSpPr>
        <p:spPr bwMode="auto">
          <a:xfrm>
            <a:off x="531931" y="1697806"/>
            <a:ext cx="1140776" cy="323257"/>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a:ea typeface="+mn-ea"/>
                <a:cs typeface="+mn-cs"/>
              </a:rPr>
              <a:t>Sample Units</a:t>
            </a:r>
            <a:endParaRPr kumimoji="0" lang="en-US" sz="1100" b="1"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233" name="Rectangle 232">
            <a:extLst>
              <a:ext uri="{FF2B5EF4-FFF2-40B4-BE49-F238E27FC236}">
                <a16:creationId xmlns:a16="http://schemas.microsoft.com/office/drawing/2014/main" id="{462671E8-0A7C-486F-8852-DAF96B8A89B9}"/>
              </a:ext>
            </a:extLst>
          </p:cNvPr>
          <p:cNvSpPr/>
          <p:nvPr/>
        </p:nvSpPr>
        <p:spPr>
          <a:xfrm>
            <a:off x="704850" y="1423848"/>
            <a:ext cx="406288" cy="28086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4" name="Rectangle 233">
            <a:extLst>
              <a:ext uri="{FF2B5EF4-FFF2-40B4-BE49-F238E27FC236}">
                <a16:creationId xmlns:a16="http://schemas.microsoft.com/office/drawing/2014/main" id="{8897A61F-5817-418E-965E-3C8DB716DDAB}"/>
              </a:ext>
            </a:extLst>
          </p:cNvPr>
          <p:cNvSpPr/>
          <p:nvPr/>
        </p:nvSpPr>
        <p:spPr>
          <a:xfrm>
            <a:off x="1091285" y="1425878"/>
            <a:ext cx="164690" cy="24547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7" name="Rectangle 46">
            <a:extLst>
              <a:ext uri="{FF2B5EF4-FFF2-40B4-BE49-F238E27FC236}">
                <a16:creationId xmlns:a16="http://schemas.microsoft.com/office/drawing/2014/main" id="{6A24AD6D-4ABA-4841-8ACB-04F49FEE115A}"/>
              </a:ext>
            </a:extLst>
          </p:cNvPr>
          <p:cNvSpPr/>
          <p:nvPr/>
        </p:nvSpPr>
        <p:spPr bwMode="auto">
          <a:xfrm>
            <a:off x="6875498" y="1413545"/>
            <a:ext cx="2859206" cy="208883"/>
          </a:xfrm>
          <a:prstGeom prst="rect">
            <a:avLst/>
          </a:prstGeom>
          <a:no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Calibri"/>
                <a:ea typeface="+mn-ea"/>
                <a:cs typeface="+mn-cs"/>
              </a:rPr>
              <a:t>Cybersecurity Key Decisions Rights </a:t>
            </a:r>
          </a:p>
        </p:txBody>
      </p:sp>
      <p:sp>
        <p:nvSpPr>
          <p:cNvPr id="41" name="Rectangle 40">
            <a:extLst>
              <a:ext uri="{FF2B5EF4-FFF2-40B4-BE49-F238E27FC236}">
                <a16:creationId xmlns:a16="http://schemas.microsoft.com/office/drawing/2014/main" id="{961C4D2A-ABC3-4FE5-8E1B-9A00CE205F70}"/>
              </a:ext>
            </a:extLst>
          </p:cNvPr>
          <p:cNvSpPr/>
          <p:nvPr/>
        </p:nvSpPr>
        <p:spPr bwMode="auto">
          <a:xfrm>
            <a:off x="1118756" y="68607"/>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76CE82F5-DEBE-473A-80BF-D9CF24AE4C59}"/>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DB86B9D1-44BC-46BC-88EA-3DBAE6FA1809}"/>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4" name="Rectangle 43">
            <a:extLst>
              <a:ext uri="{FF2B5EF4-FFF2-40B4-BE49-F238E27FC236}">
                <a16:creationId xmlns:a16="http://schemas.microsoft.com/office/drawing/2014/main" id="{38CD9F39-0D2B-4375-83D9-5794D3D2389B}"/>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8F2782C4-6BA4-4932-B907-4FB329CCAE22}"/>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8" name="Rectangle 47">
            <a:extLst>
              <a:ext uri="{FF2B5EF4-FFF2-40B4-BE49-F238E27FC236}">
                <a16:creationId xmlns:a16="http://schemas.microsoft.com/office/drawing/2014/main" id="{8E4568F1-C35D-4323-AAF6-F63496467E60}"/>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9" name="Rectangle 48">
            <a:extLst>
              <a:ext uri="{FF2B5EF4-FFF2-40B4-BE49-F238E27FC236}">
                <a16:creationId xmlns:a16="http://schemas.microsoft.com/office/drawing/2014/main" id="{427C7B1C-08CF-45E8-9509-51FDBEED194E}"/>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0" name="Rectangle 49">
            <a:extLst>
              <a:ext uri="{FF2B5EF4-FFF2-40B4-BE49-F238E27FC236}">
                <a16:creationId xmlns:a16="http://schemas.microsoft.com/office/drawing/2014/main" id="{FC86F524-88C0-401B-B6C2-9E4A92BB3AB4}"/>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1" name="Rectangle 50">
            <a:extLst>
              <a:ext uri="{FF2B5EF4-FFF2-40B4-BE49-F238E27FC236}">
                <a16:creationId xmlns:a16="http://schemas.microsoft.com/office/drawing/2014/main" id="{E5E2B6E8-AC6B-4423-A62C-F711DB01F057}"/>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2" name="Rectangle 51">
            <a:extLst>
              <a:ext uri="{FF2B5EF4-FFF2-40B4-BE49-F238E27FC236}">
                <a16:creationId xmlns:a16="http://schemas.microsoft.com/office/drawing/2014/main" id="{AA511195-F976-49C5-B479-98873F296279}"/>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53" name="Rectangle 52">
            <a:extLst>
              <a:ext uri="{FF2B5EF4-FFF2-40B4-BE49-F238E27FC236}">
                <a16:creationId xmlns:a16="http://schemas.microsoft.com/office/drawing/2014/main" id="{BAB490DC-BFA5-450D-9DB9-25A7A0D285BC}"/>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4" name="Rectangle 53">
            <a:extLst>
              <a:ext uri="{FF2B5EF4-FFF2-40B4-BE49-F238E27FC236}">
                <a16:creationId xmlns:a16="http://schemas.microsoft.com/office/drawing/2014/main" id="{75A64BFF-CF2F-425A-ADD8-792A901054D6}"/>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5" name="Rectangle 54">
            <a:extLst>
              <a:ext uri="{FF2B5EF4-FFF2-40B4-BE49-F238E27FC236}">
                <a16:creationId xmlns:a16="http://schemas.microsoft.com/office/drawing/2014/main" id="{9A3B2D54-D1B7-4A1D-904E-8E9DD51503D8}"/>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6" name="Rectangle 55">
            <a:extLst>
              <a:ext uri="{FF2B5EF4-FFF2-40B4-BE49-F238E27FC236}">
                <a16:creationId xmlns:a16="http://schemas.microsoft.com/office/drawing/2014/main" id="{2B5C5140-F2FE-427C-A099-9843F885AC43}"/>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7" name="Rectangle 56">
            <a:extLst>
              <a:ext uri="{FF2B5EF4-FFF2-40B4-BE49-F238E27FC236}">
                <a16:creationId xmlns:a16="http://schemas.microsoft.com/office/drawing/2014/main" id="{FD1CBC53-BA52-4C4A-9866-99E781EFC96F}"/>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34413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400627761"/>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also develop OXAGON’s cybersecurity processes needed to conduct its day-to-day cybersecurity activities</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r>
              <a:rPr lang="en-US" dirty="0"/>
              <a:t>Processes Development Components</a:t>
            </a:r>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91" name="STAMP">
            <a:extLst>
              <a:ext uri="{FF2B5EF4-FFF2-40B4-BE49-F238E27FC236}">
                <a16:creationId xmlns:a16="http://schemas.microsoft.com/office/drawing/2014/main" id="{963B87A2-C99F-48BF-B7F1-147379E6642F}"/>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98" name="STAMP">
            <a:extLst>
              <a:ext uri="{FF2B5EF4-FFF2-40B4-BE49-F238E27FC236}">
                <a16:creationId xmlns:a16="http://schemas.microsoft.com/office/drawing/2014/main" id="{0BEEB9CC-A215-460C-8694-91596A894247}"/>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138" name="Rectangle: Rounded Corners 137">
            <a:extLst>
              <a:ext uri="{FF2B5EF4-FFF2-40B4-BE49-F238E27FC236}">
                <a16:creationId xmlns:a16="http://schemas.microsoft.com/office/drawing/2014/main" id="{D15B55CD-2158-4A8F-91C4-CFFF2846DB95}"/>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1.7</a:t>
            </a:r>
          </a:p>
        </p:txBody>
      </p:sp>
      <p:sp>
        <p:nvSpPr>
          <p:cNvPr id="139" name="TextBox 138">
            <a:extLst>
              <a:ext uri="{FF2B5EF4-FFF2-40B4-BE49-F238E27FC236}">
                <a16:creationId xmlns:a16="http://schemas.microsoft.com/office/drawing/2014/main" id="{E50FD615-60C5-4591-8EE7-ECBD09D9C0EF}"/>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Design OXAGON’s Cybersecurity Target Organization, Governance, and Processes</a:t>
            </a:r>
          </a:p>
        </p:txBody>
      </p:sp>
      <p:sp>
        <p:nvSpPr>
          <p:cNvPr id="101" name="Title 1">
            <a:extLst>
              <a:ext uri="{FF2B5EF4-FFF2-40B4-BE49-F238E27FC236}">
                <a16:creationId xmlns:a16="http://schemas.microsoft.com/office/drawing/2014/main" id="{F26FE324-2E39-4A30-A205-4EF4F430AF75}"/>
              </a:ext>
            </a:extLst>
          </p:cNvPr>
          <p:cNvSpPr txBox="1">
            <a:spLocks/>
          </p:cNvSpPr>
          <p:nvPr/>
        </p:nvSpPr>
        <p:spPr bwMode="auto">
          <a:xfrm>
            <a:off x="7086600" y="3352800"/>
            <a:ext cx="3662740" cy="24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marR="0" indent="0" algn="r" defTabSz="457200" rtl="0" eaLnBrk="1" fontAlgn="auto" latinLnBrk="0" hangingPunct="1">
              <a:lnSpc>
                <a:spcPct val="100000"/>
              </a:lnSpc>
              <a:spcBef>
                <a:spcPct val="0"/>
              </a:spcBef>
              <a:spcAft>
                <a:spcPts val="0"/>
              </a:spcAft>
              <a:buClrTx/>
              <a:buSzTx/>
              <a:buFontTx/>
              <a:buNone/>
              <a:tabLst/>
              <a:defRPr sz="2400" b="0" i="0" kern="1200">
                <a:solidFill>
                  <a:srgbClr val="115740"/>
                </a:solidFill>
                <a:latin typeface="DIN Next LT Arabic Heavy"/>
                <a:ea typeface="+mj-ea"/>
                <a:cs typeface="DIN Next LT Arabic Heavy"/>
              </a:defRPr>
            </a:lvl1pPr>
            <a:lvl2pPr algn="ctr" defTabSz="457200" rtl="1" eaLnBrk="0" fontAlgn="base" hangingPunct="0">
              <a:spcBef>
                <a:spcPct val="0"/>
              </a:spcBef>
              <a:spcAft>
                <a:spcPct val="0"/>
              </a:spcAft>
              <a:defRPr sz="4400">
                <a:solidFill>
                  <a:schemeClr val="tx1"/>
                </a:solidFill>
                <a:latin typeface="Arial" panose="020B0604020202020204" pitchFamily="34" charset="0"/>
              </a:defRPr>
            </a:lvl2pPr>
            <a:lvl3pPr algn="ctr" defTabSz="457200" rtl="1" eaLnBrk="0" fontAlgn="base" hangingPunct="0">
              <a:spcBef>
                <a:spcPct val="0"/>
              </a:spcBef>
              <a:spcAft>
                <a:spcPct val="0"/>
              </a:spcAft>
              <a:defRPr sz="4400">
                <a:solidFill>
                  <a:schemeClr val="tx1"/>
                </a:solidFill>
                <a:latin typeface="Arial" panose="020B0604020202020204" pitchFamily="34" charset="0"/>
              </a:defRPr>
            </a:lvl3pPr>
            <a:lvl4pPr algn="ctr" defTabSz="457200" rtl="1" eaLnBrk="0" fontAlgn="base" hangingPunct="0">
              <a:spcBef>
                <a:spcPct val="0"/>
              </a:spcBef>
              <a:spcAft>
                <a:spcPct val="0"/>
              </a:spcAft>
              <a:defRPr sz="4400">
                <a:solidFill>
                  <a:schemeClr val="tx1"/>
                </a:solidFill>
                <a:latin typeface="Arial" panose="020B0604020202020204" pitchFamily="34" charset="0"/>
              </a:defRPr>
            </a:lvl4pPr>
            <a:lvl5pPr algn="ctr" defTabSz="457200" rtl="1" eaLnBrk="0" fontAlgn="base" hangingPunct="0">
              <a:spcBef>
                <a:spcPct val="0"/>
              </a:spcBef>
              <a:spcAft>
                <a:spcPct val="0"/>
              </a:spcAft>
              <a:defRPr sz="4400">
                <a:solidFill>
                  <a:schemeClr val="tx1"/>
                </a:solidFill>
                <a:latin typeface="Arial" panose="020B0604020202020204" pitchFamily="34" charset="0"/>
              </a:defRPr>
            </a:lvl5pPr>
            <a:lvl6pPr marL="457200" algn="ctr" defTabSz="457200" rtl="1" fontAlgn="base">
              <a:spcBef>
                <a:spcPct val="0"/>
              </a:spcBef>
              <a:spcAft>
                <a:spcPct val="0"/>
              </a:spcAft>
              <a:defRPr sz="4400">
                <a:solidFill>
                  <a:schemeClr val="tx1"/>
                </a:solidFill>
                <a:latin typeface="Arial" panose="020B0604020202020204" pitchFamily="34" charset="0"/>
              </a:defRPr>
            </a:lvl6pPr>
            <a:lvl7pPr marL="914400" algn="ctr" defTabSz="457200" rtl="1" fontAlgn="base">
              <a:spcBef>
                <a:spcPct val="0"/>
              </a:spcBef>
              <a:spcAft>
                <a:spcPct val="0"/>
              </a:spcAft>
              <a:defRPr sz="4400">
                <a:solidFill>
                  <a:schemeClr val="tx1"/>
                </a:solidFill>
                <a:latin typeface="Arial" panose="020B0604020202020204" pitchFamily="34" charset="0"/>
              </a:defRPr>
            </a:lvl7pPr>
            <a:lvl8pPr marL="1371600" algn="ctr" defTabSz="457200" rtl="1" fontAlgn="base">
              <a:spcBef>
                <a:spcPct val="0"/>
              </a:spcBef>
              <a:spcAft>
                <a:spcPct val="0"/>
              </a:spcAft>
              <a:defRPr sz="4400">
                <a:solidFill>
                  <a:schemeClr val="tx1"/>
                </a:solidFill>
                <a:latin typeface="Arial" panose="020B0604020202020204" pitchFamily="34" charset="0"/>
              </a:defRPr>
            </a:lvl8pPr>
            <a:lvl9pPr marL="1828800" algn="ctr" defTabSz="457200" rtl="1" fontAlgn="base">
              <a:spcBef>
                <a:spcPct val="0"/>
              </a:spcBef>
              <a:spcAft>
                <a:spcPct val="0"/>
              </a:spcAft>
              <a:defRPr sz="4400">
                <a:solidFill>
                  <a:schemeClr val="tx1"/>
                </a:solidFill>
                <a:latin typeface="Arial" panose="020B0604020202020204" pitchFamily="34" charset="0"/>
              </a:defRPr>
            </a:lvl9pPr>
          </a:lstStyle>
          <a:p>
            <a:pPr algn="l" defTabSz="455613" rtl="1" fontAlgn="base">
              <a:spcAft>
                <a:spcPct val="0"/>
              </a:spcAft>
              <a:defRPr/>
            </a:pPr>
            <a:r>
              <a:rPr lang="en-US" sz="1200" b="1" dirty="0">
                <a:solidFill>
                  <a:schemeClr val="tx1"/>
                </a:solidFill>
                <a:latin typeface="+mn-lt"/>
                <a:ea typeface="+mn-ea"/>
                <a:cs typeface="+mn-cs"/>
              </a:rPr>
              <a:t>Cybersecurity Performance Management </a:t>
            </a:r>
            <a:r>
              <a:rPr lang="en-US" sz="1200" b="1" dirty="0">
                <a:solidFill>
                  <a:schemeClr val="tx1"/>
                </a:solidFill>
                <a:latin typeface="+mn-lt"/>
                <a:ea typeface="+mn-ea"/>
                <a:cs typeface="+mn-cs"/>
                <a:sym typeface="Georgia"/>
              </a:rPr>
              <a:t>– Flow Chart</a:t>
            </a:r>
            <a:endParaRPr lang="ar-SA" altLang="en-US" sz="1200" b="1" dirty="0">
              <a:solidFill>
                <a:schemeClr val="tx1"/>
              </a:solidFill>
              <a:latin typeface="+mn-lt"/>
              <a:ea typeface="+mn-ea"/>
              <a:cs typeface="+mn-cs"/>
            </a:endParaRPr>
          </a:p>
        </p:txBody>
      </p:sp>
      <p:sp>
        <p:nvSpPr>
          <p:cNvPr id="102" name="Title 1">
            <a:extLst>
              <a:ext uri="{FF2B5EF4-FFF2-40B4-BE49-F238E27FC236}">
                <a16:creationId xmlns:a16="http://schemas.microsoft.com/office/drawing/2014/main" id="{0EA2804C-36F6-4521-B4EE-CA08A06F7BC0}"/>
              </a:ext>
            </a:extLst>
          </p:cNvPr>
          <p:cNvSpPr txBox="1">
            <a:spLocks/>
          </p:cNvSpPr>
          <p:nvPr/>
        </p:nvSpPr>
        <p:spPr bwMode="auto">
          <a:xfrm>
            <a:off x="2758516" y="1404341"/>
            <a:ext cx="1055772" cy="195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marR="0" indent="0" algn="r" defTabSz="457200" rtl="0" eaLnBrk="1" fontAlgn="auto" latinLnBrk="0" hangingPunct="1">
              <a:lnSpc>
                <a:spcPct val="100000"/>
              </a:lnSpc>
              <a:spcBef>
                <a:spcPct val="0"/>
              </a:spcBef>
              <a:spcAft>
                <a:spcPts val="0"/>
              </a:spcAft>
              <a:buClrTx/>
              <a:buSzTx/>
              <a:buFontTx/>
              <a:buNone/>
              <a:tabLst/>
              <a:defRPr sz="2400" b="0" i="0" kern="1200">
                <a:solidFill>
                  <a:srgbClr val="115740"/>
                </a:solidFill>
                <a:latin typeface="DIN Next LT Arabic Heavy"/>
                <a:ea typeface="+mj-ea"/>
                <a:cs typeface="DIN Next LT Arabic Heavy"/>
              </a:defRPr>
            </a:lvl1pPr>
            <a:lvl2pPr algn="ctr" defTabSz="457200" rtl="1" eaLnBrk="0" fontAlgn="base" hangingPunct="0">
              <a:spcBef>
                <a:spcPct val="0"/>
              </a:spcBef>
              <a:spcAft>
                <a:spcPct val="0"/>
              </a:spcAft>
              <a:defRPr sz="4400">
                <a:solidFill>
                  <a:schemeClr val="tx1"/>
                </a:solidFill>
                <a:latin typeface="Arial" panose="020B0604020202020204" pitchFamily="34" charset="0"/>
              </a:defRPr>
            </a:lvl2pPr>
            <a:lvl3pPr algn="ctr" defTabSz="457200" rtl="1" eaLnBrk="0" fontAlgn="base" hangingPunct="0">
              <a:spcBef>
                <a:spcPct val="0"/>
              </a:spcBef>
              <a:spcAft>
                <a:spcPct val="0"/>
              </a:spcAft>
              <a:defRPr sz="4400">
                <a:solidFill>
                  <a:schemeClr val="tx1"/>
                </a:solidFill>
                <a:latin typeface="Arial" panose="020B0604020202020204" pitchFamily="34" charset="0"/>
              </a:defRPr>
            </a:lvl3pPr>
            <a:lvl4pPr algn="ctr" defTabSz="457200" rtl="1" eaLnBrk="0" fontAlgn="base" hangingPunct="0">
              <a:spcBef>
                <a:spcPct val="0"/>
              </a:spcBef>
              <a:spcAft>
                <a:spcPct val="0"/>
              </a:spcAft>
              <a:defRPr sz="4400">
                <a:solidFill>
                  <a:schemeClr val="tx1"/>
                </a:solidFill>
                <a:latin typeface="Arial" panose="020B0604020202020204" pitchFamily="34" charset="0"/>
              </a:defRPr>
            </a:lvl4pPr>
            <a:lvl5pPr algn="ctr" defTabSz="457200" rtl="1" eaLnBrk="0" fontAlgn="base" hangingPunct="0">
              <a:spcBef>
                <a:spcPct val="0"/>
              </a:spcBef>
              <a:spcAft>
                <a:spcPct val="0"/>
              </a:spcAft>
              <a:defRPr sz="4400">
                <a:solidFill>
                  <a:schemeClr val="tx1"/>
                </a:solidFill>
                <a:latin typeface="Arial" panose="020B0604020202020204" pitchFamily="34" charset="0"/>
              </a:defRPr>
            </a:lvl5pPr>
            <a:lvl6pPr marL="457200" algn="ctr" defTabSz="457200" rtl="1" fontAlgn="base">
              <a:spcBef>
                <a:spcPct val="0"/>
              </a:spcBef>
              <a:spcAft>
                <a:spcPct val="0"/>
              </a:spcAft>
              <a:defRPr sz="4400">
                <a:solidFill>
                  <a:schemeClr val="tx1"/>
                </a:solidFill>
                <a:latin typeface="Arial" panose="020B0604020202020204" pitchFamily="34" charset="0"/>
              </a:defRPr>
            </a:lvl6pPr>
            <a:lvl7pPr marL="914400" algn="ctr" defTabSz="457200" rtl="1" fontAlgn="base">
              <a:spcBef>
                <a:spcPct val="0"/>
              </a:spcBef>
              <a:spcAft>
                <a:spcPct val="0"/>
              </a:spcAft>
              <a:defRPr sz="4400">
                <a:solidFill>
                  <a:schemeClr val="tx1"/>
                </a:solidFill>
                <a:latin typeface="Arial" panose="020B0604020202020204" pitchFamily="34" charset="0"/>
              </a:defRPr>
            </a:lvl7pPr>
            <a:lvl8pPr marL="1371600" algn="ctr" defTabSz="457200" rtl="1" fontAlgn="base">
              <a:spcBef>
                <a:spcPct val="0"/>
              </a:spcBef>
              <a:spcAft>
                <a:spcPct val="0"/>
              </a:spcAft>
              <a:defRPr sz="4400">
                <a:solidFill>
                  <a:schemeClr val="tx1"/>
                </a:solidFill>
                <a:latin typeface="Arial" panose="020B0604020202020204" pitchFamily="34" charset="0"/>
              </a:defRPr>
            </a:lvl8pPr>
            <a:lvl9pPr marL="1828800" algn="ctr" defTabSz="457200" rtl="1" fontAlgn="base">
              <a:spcBef>
                <a:spcPct val="0"/>
              </a:spcBef>
              <a:spcAft>
                <a:spcPct val="0"/>
              </a:spcAft>
              <a:defRPr sz="4400">
                <a:solidFill>
                  <a:schemeClr val="tx1"/>
                </a:solidFill>
                <a:latin typeface="Arial" panose="020B0604020202020204" pitchFamily="34" charset="0"/>
              </a:defRPr>
            </a:lvl9pPr>
          </a:lstStyle>
          <a:p>
            <a:pPr algn="ctr" defTabSz="455613" rtl="1" fontAlgn="base">
              <a:spcAft>
                <a:spcPct val="0"/>
              </a:spcAft>
              <a:defRPr/>
            </a:pPr>
            <a:r>
              <a:rPr lang="en-US" sz="1200" b="1" dirty="0">
                <a:solidFill>
                  <a:schemeClr val="tx1"/>
                </a:solidFill>
                <a:latin typeface="+mn-lt"/>
                <a:ea typeface="+mn-ea"/>
                <a:cs typeface="+mn-cs"/>
              </a:rPr>
              <a:t>Process List</a:t>
            </a:r>
            <a:endParaRPr lang="ar-SA" altLang="en-US" sz="1200" b="1" dirty="0">
              <a:solidFill>
                <a:schemeClr val="tx1"/>
              </a:solidFill>
              <a:latin typeface="+mn-lt"/>
              <a:ea typeface="+mn-ea"/>
              <a:cs typeface="+mn-cs"/>
            </a:endParaRPr>
          </a:p>
        </p:txBody>
      </p:sp>
      <p:pic>
        <p:nvPicPr>
          <p:cNvPr id="103" name="Picture 102">
            <a:extLst>
              <a:ext uri="{FF2B5EF4-FFF2-40B4-BE49-F238E27FC236}">
                <a16:creationId xmlns:a16="http://schemas.microsoft.com/office/drawing/2014/main" id="{10F0B3D5-61F6-408D-AF30-32A11D407A3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6000" y="1644326"/>
            <a:ext cx="5390741" cy="2196428"/>
          </a:xfrm>
          <a:prstGeom prst="rect">
            <a:avLst/>
          </a:prstGeom>
        </p:spPr>
      </p:pic>
      <p:sp>
        <p:nvSpPr>
          <p:cNvPr id="104" name="Title 1">
            <a:extLst>
              <a:ext uri="{FF2B5EF4-FFF2-40B4-BE49-F238E27FC236}">
                <a16:creationId xmlns:a16="http://schemas.microsoft.com/office/drawing/2014/main" id="{C66E2E2C-3820-43EC-BA96-9E8A8407DEC4}"/>
              </a:ext>
            </a:extLst>
          </p:cNvPr>
          <p:cNvSpPr txBox="1">
            <a:spLocks/>
          </p:cNvSpPr>
          <p:nvPr/>
        </p:nvSpPr>
        <p:spPr bwMode="auto">
          <a:xfrm>
            <a:off x="8135819" y="1391593"/>
            <a:ext cx="1311103" cy="20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marR="0" indent="0" algn="r" defTabSz="457200" rtl="0" eaLnBrk="1" fontAlgn="auto" latinLnBrk="0" hangingPunct="1">
              <a:lnSpc>
                <a:spcPct val="100000"/>
              </a:lnSpc>
              <a:spcBef>
                <a:spcPct val="0"/>
              </a:spcBef>
              <a:spcAft>
                <a:spcPts val="0"/>
              </a:spcAft>
              <a:buClrTx/>
              <a:buSzTx/>
              <a:buFontTx/>
              <a:buNone/>
              <a:tabLst/>
              <a:defRPr sz="2400" b="0" i="0" kern="1200">
                <a:solidFill>
                  <a:srgbClr val="115740"/>
                </a:solidFill>
                <a:latin typeface="DIN Next LT Arabic Heavy"/>
                <a:ea typeface="+mj-ea"/>
                <a:cs typeface="DIN Next LT Arabic Heavy"/>
              </a:defRPr>
            </a:lvl1pPr>
            <a:lvl2pPr algn="ctr" defTabSz="457200" rtl="1" eaLnBrk="0" fontAlgn="base" hangingPunct="0">
              <a:spcBef>
                <a:spcPct val="0"/>
              </a:spcBef>
              <a:spcAft>
                <a:spcPct val="0"/>
              </a:spcAft>
              <a:defRPr sz="4400">
                <a:solidFill>
                  <a:schemeClr val="tx1"/>
                </a:solidFill>
                <a:latin typeface="Arial" panose="020B0604020202020204" pitchFamily="34" charset="0"/>
              </a:defRPr>
            </a:lvl2pPr>
            <a:lvl3pPr algn="ctr" defTabSz="457200" rtl="1" eaLnBrk="0" fontAlgn="base" hangingPunct="0">
              <a:spcBef>
                <a:spcPct val="0"/>
              </a:spcBef>
              <a:spcAft>
                <a:spcPct val="0"/>
              </a:spcAft>
              <a:defRPr sz="4400">
                <a:solidFill>
                  <a:schemeClr val="tx1"/>
                </a:solidFill>
                <a:latin typeface="Arial" panose="020B0604020202020204" pitchFamily="34" charset="0"/>
              </a:defRPr>
            </a:lvl3pPr>
            <a:lvl4pPr algn="ctr" defTabSz="457200" rtl="1" eaLnBrk="0" fontAlgn="base" hangingPunct="0">
              <a:spcBef>
                <a:spcPct val="0"/>
              </a:spcBef>
              <a:spcAft>
                <a:spcPct val="0"/>
              </a:spcAft>
              <a:defRPr sz="4400">
                <a:solidFill>
                  <a:schemeClr val="tx1"/>
                </a:solidFill>
                <a:latin typeface="Arial" panose="020B0604020202020204" pitchFamily="34" charset="0"/>
              </a:defRPr>
            </a:lvl4pPr>
            <a:lvl5pPr algn="ctr" defTabSz="457200" rtl="1" eaLnBrk="0" fontAlgn="base" hangingPunct="0">
              <a:spcBef>
                <a:spcPct val="0"/>
              </a:spcBef>
              <a:spcAft>
                <a:spcPct val="0"/>
              </a:spcAft>
              <a:defRPr sz="4400">
                <a:solidFill>
                  <a:schemeClr val="tx1"/>
                </a:solidFill>
                <a:latin typeface="Arial" panose="020B0604020202020204" pitchFamily="34" charset="0"/>
              </a:defRPr>
            </a:lvl5pPr>
            <a:lvl6pPr marL="457200" algn="ctr" defTabSz="457200" rtl="1" fontAlgn="base">
              <a:spcBef>
                <a:spcPct val="0"/>
              </a:spcBef>
              <a:spcAft>
                <a:spcPct val="0"/>
              </a:spcAft>
              <a:defRPr sz="4400">
                <a:solidFill>
                  <a:schemeClr val="tx1"/>
                </a:solidFill>
                <a:latin typeface="Arial" panose="020B0604020202020204" pitchFamily="34" charset="0"/>
              </a:defRPr>
            </a:lvl6pPr>
            <a:lvl7pPr marL="914400" algn="ctr" defTabSz="457200" rtl="1" fontAlgn="base">
              <a:spcBef>
                <a:spcPct val="0"/>
              </a:spcBef>
              <a:spcAft>
                <a:spcPct val="0"/>
              </a:spcAft>
              <a:defRPr sz="4400">
                <a:solidFill>
                  <a:schemeClr val="tx1"/>
                </a:solidFill>
                <a:latin typeface="Arial" panose="020B0604020202020204" pitchFamily="34" charset="0"/>
              </a:defRPr>
            </a:lvl7pPr>
            <a:lvl8pPr marL="1371600" algn="ctr" defTabSz="457200" rtl="1" fontAlgn="base">
              <a:spcBef>
                <a:spcPct val="0"/>
              </a:spcBef>
              <a:spcAft>
                <a:spcPct val="0"/>
              </a:spcAft>
              <a:defRPr sz="4400">
                <a:solidFill>
                  <a:schemeClr val="tx1"/>
                </a:solidFill>
                <a:latin typeface="Arial" panose="020B0604020202020204" pitchFamily="34" charset="0"/>
              </a:defRPr>
            </a:lvl8pPr>
            <a:lvl9pPr marL="1828800" algn="ctr" defTabSz="457200" rtl="1" fontAlgn="base">
              <a:spcBef>
                <a:spcPct val="0"/>
              </a:spcBef>
              <a:spcAft>
                <a:spcPct val="0"/>
              </a:spcAft>
              <a:defRPr sz="4400">
                <a:solidFill>
                  <a:schemeClr val="tx1"/>
                </a:solidFill>
                <a:latin typeface="Arial" panose="020B0604020202020204" pitchFamily="34" charset="0"/>
              </a:defRPr>
            </a:lvl9pPr>
          </a:lstStyle>
          <a:p>
            <a:pPr algn="l" defTabSz="455613" rtl="1" fontAlgn="base">
              <a:spcAft>
                <a:spcPct val="0"/>
              </a:spcAft>
              <a:defRPr/>
            </a:pPr>
            <a:r>
              <a:rPr lang="en-US" sz="1200" b="1" dirty="0">
                <a:solidFill>
                  <a:schemeClr val="tx1"/>
                </a:solidFill>
                <a:latin typeface="+mn-lt"/>
                <a:ea typeface="+mn-ea"/>
                <a:cs typeface="+mn-cs"/>
              </a:rPr>
              <a:t>Process Charter</a:t>
            </a:r>
          </a:p>
        </p:txBody>
      </p:sp>
      <p:sp>
        <p:nvSpPr>
          <p:cNvPr id="105" name="Title 1">
            <a:extLst>
              <a:ext uri="{FF2B5EF4-FFF2-40B4-BE49-F238E27FC236}">
                <a16:creationId xmlns:a16="http://schemas.microsoft.com/office/drawing/2014/main" id="{BA39F776-4B4F-41DF-9929-4F220A309BD9}"/>
              </a:ext>
            </a:extLst>
          </p:cNvPr>
          <p:cNvSpPr txBox="1">
            <a:spLocks/>
          </p:cNvSpPr>
          <p:nvPr/>
        </p:nvSpPr>
        <p:spPr bwMode="auto">
          <a:xfrm>
            <a:off x="8277041" y="3864811"/>
            <a:ext cx="1083556" cy="208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0" marR="0" indent="0" algn="r" defTabSz="457200" rtl="0" eaLnBrk="1" fontAlgn="auto" latinLnBrk="0" hangingPunct="1">
              <a:lnSpc>
                <a:spcPct val="100000"/>
              </a:lnSpc>
              <a:spcBef>
                <a:spcPct val="0"/>
              </a:spcBef>
              <a:spcAft>
                <a:spcPts val="0"/>
              </a:spcAft>
              <a:buClrTx/>
              <a:buSzTx/>
              <a:buFontTx/>
              <a:buNone/>
              <a:tabLst/>
              <a:defRPr sz="2400" b="0" i="0" kern="1200">
                <a:solidFill>
                  <a:srgbClr val="115740"/>
                </a:solidFill>
                <a:latin typeface="DIN Next LT Arabic Heavy"/>
                <a:ea typeface="+mj-ea"/>
                <a:cs typeface="DIN Next LT Arabic Heavy"/>
              </a:defRPr>
            </a:lvl1pPr>
            <a:lvl2pPr algn="ctr" defTabSz="457200" rtl="1" eaLnBrk="0" fontAlgn="base" hangingPunct="0">
              <a:spcBef>
                <a:spcPct val="0"/>
              </a:spcBef>
              <a:spcAft>
                <a:spcPct val="0"/>
              </a:spcAft>
              <a:defRPr sz="4400">
                <a:solidFill>
                  <a:schemeClr val="tx1"/>
                </a:solidFill>
                <a:latin typeface="Arial" panose="020B0604020202020204" pitchFamily="34" charset="0"/>
              </a:defRPr>
            </a:lvl2pPr>
            <a:lvl3pPr algn="ctr" defTabSz="457200" rtl="1" eaLnBrk="0" fontAlgn="base" hangingPunct="0">
              <a:spcBef>
                <a:spcPct val="0"/>
              </a:spcBef>
              <a:spcAft>
                <a:spcPct val="0"/>
              </a:spcAft>
              <a:defRPr sz="4400">
                <a:solidFill>
                  <a:schemeClr val="tx1"/>
                </a:solidFill>
                <a:latin typeface="Arial" panose="020B0604020202020204" pitchFamily="34" charset="0"/>
              </a:defRPr>
            </a:lvl3pPr>
            <a:lvl4pPr algn="ctr" defTabSz="457200" rtl="1" eaLnBrk="0" fontAlgn="base" hangingPunct="0">
              <a:spcBef>
                <a:spcPct val="0"/>
              </a:spcBef>
              <a:spcAft>
                <a:spcPct val="0"/>
              </a:spcAft>
              <a:defRPr sz="4400">
                <a:solidFill>
                  <a:schemeClr val="tx1"/>
                </a:solidFill>
                <a:latin typeface="Arial" panose="020B0604020202020204" pitchFamily="34" charset="0"/>
              </a:defRPr>
            </a:lvl4pPr>
            <a:lvl5pPr algn="ctr" defTabSz="457200" rtl="1" eaLnBrk="0" fontAlgn="base" hangingPunct="0">
              <a:spcBef>
                <a:spcPct val="0"/>
              </a:spcBef>
              <a:spcAft>
                <a:spcPct val="0"/>
              </a:spcAft>
              <a:defRPr sz="4400">
                <a:solidFill>
                  <a:schemeClr val="tx1"/>
                </a:solidFill>
                <a:latin typeface="Arial" panose="020B0604020202020204" pitchFamily="34" charset="0"/>
              </a:defRPr>
            </a:lvl5pPr>
            <a:lvl6pPr marL="457200" algn="ctr" defTabSz="457200" rtl="1" fontAlgn="base">
              <a:spcBef>
                <a:spcPct val="0"/>
              </a:spcBef>
              <a:spcAft>
                <a:spcPct val="0"/>
              </a:spcAft>
              <a:defRPr sz="4400">
                <a:solidFill>
                  <a:schemeClr val="tx1"/>
                </a:solidFill>
                <a:latin typeface="Arial" panose="020B0604020202020204" pitchFamily="34" charset="0"/>
              </a:defRPr>
            </a:lvl6pPr>
            <a:lvl7pPr marL="914400" algn="ctr" defTabSz="457200" rtl="1" fontAlgn="base">
              <a:spcBef>
                <a:spcPct val="0"/>
              </a:spcBef>
              <a:spcAft>
                <a:spcPct val="0"/>
              </a:spcAft>
              <a:defRPr sz="4400">
                <a:solidFill>
                  <a:schemeClr val="tx1"/>
                </a:solidFill>
                <a:latin typeface="Arial" panose="020B0604020202020204" pitchFamily="34" charset="0"/>
              </a:defRPr>
            </a:lvl7pPr>
            <a:lvl8pPr marL="1371600" algn="ctr" defTabSz="457200" rtl="1" fontAlgn="base">
              <a:spcBef>
                <a:spcPct val="0"/>
              </a:spcBef>
              <a:spcAft>
                <a:spcPct val="0"/>
              </a:spcAft>
              <a:defRPr sz="4400">
                <a:solidFill>
                  <a:schemeClr val="tx1"/>
                </a:solidFill>
                <a:latin typeface="Arial" panose="020B0604020202020204" pitchFamily="34" charset="0"/>
              </a:defRPr>
            </a:lvl8pPr>
            <a:lvl9pPr marL="1828800" algn="ctr" defTabSz="457200" rtl="1" fontAlgn="base">
              <a:spcBef>
                <a:spcPct val="0"/>
              </a:spcBef>
              <a:spcAft>
                <a:spcPct val="0"/>
              </a:spcAft>
              <a:defRPr sz="4400">
                <a:solidFill>
                  <a:schemeClr val="tx1"/>
                </a:solidFill>
                <a:latin typeface="Arial" panose="020B0604020202020204" pitchFamily="34" charset="0"/>
              </a:defRPr>
            </a:lvl9pPr>
          </a:lstStyle>
          <a:p>
            <a:pPr algn="r" defTabSz="455613" fontAlgn="base">
              <a:spcAft>
                <a:spcPct val="0"/>
              </a:spcAft>
              <a:defRPr/>
            </a:pPr>
            <a:r>
              <a:rPr lang="en-US" sz="1200" b="1" dirty="0">
                <a:solidFill>
                  <a:schemeClr val="tx1"/>
                </a:solidFill>
                <a:latin typeface="+mn-lt"/>
                <a:ea typeface="+mn-ea"/>
                <a:cs typeface="+mn-cs"/>
              </a:rPr>
              <a:t>Process Flow</a:t>
            </a:r>
          </a:p>
        </p:txBody>
      </p:sp>
      <p:pic>
        <p:nvPicPr>
          <p:cNvPr id="106" name="Picture 105">
            <a:extLst>
              <a:ext uri="{FF2B5EF4-FFF2-40B4-BE49-F238E27FC236}">
                <a16:creationId xmlns:a16="http://schemas.microsoft.com/office/drawing/2014/main" id="{A031A541-9C92-4C31-9A05-80281B1619A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16046" y="1644326"/>
            <a:ext cx="4876158" cy="4680274"/>
          </a:xfrm>
          <a:prstGeom prst="rect">
            <a:avLst/>
          </a:prstGeom>
        </p:spPr>
      </p:pic>
      <p:sp>
        <p:nvSpPr>
          <p:cNvPr id="109" name="Isosceles Triangle 108">
            <a:extLst>
              <a:ext uri="{FF2B5EF4-FFF2-40B4-BE49-F238E27FC236}">
                <a16:creationId xmlns:a16="http://schemas.microsoft.com/office/drawing/2014/main" id="{6E2A2DF5-F3AE-4117-9227-3915A65CF8FF}"/>
              </a:ext>
            </a:extLst>
          </p:cNvPr>
          <p:cNvSpPr/>
          <p:nvPr/>
        </p:nvSpPr>
        <p:spPr>
          <a:xfrm rot="16200000">
            <a:off x="1446740" y="1753661"/>
            <a:ext cx="4572000" cy="4417474"/>
          </a:xfrm>
          <a:prstGeom prst="triangle">
            <a:avLst>
              <a:gd name="adj" fmla="val 81806"/>
            </a:avLst>
          </a:prstGeom>
          <a:gradFill>
            <a:gsLst>
              <a:gs pos="0">
                <a:srgbClr val="E2E9ED">
                  <a:alpha val="17000"/>
                </a:srgbClr>
              </a:gs>
              <a:gs pos="100000">
                <a:schemeClr val="accent1">
                  <a:lumMod val="30000"/>
                  <a:lumOff val="70000"/>
                  <a:alpha val="67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10" name="Picture 5" descr="Magnifier icon Stock Vector Image by ©vectorchef #72304191">
            <a:extLst>
              <a:ext uri="{FF2B5EF4-FFF2-40B4-BE49-F238E27FC236}">
                <a16:creationId xmlns:a16="http://schemas.microsoft.com/office/drawing/2014/main" id="{A344C460-7D5E-4072-BB2A-50130E2722CE}"/>
              </a:ext>
            </a:extLst>
          </p:cNvPr>
          <p:cNvPicPr>
            <a:picLocks noChangeAspect="1" noChangeArrowheads="1"/>
          </p:cNvPicPr>
          <p:nvPr/>
        </p:nvPicPr>
        <p:blipFill>
          <a:blip r:embed="rId8" cstate="email">
            <a:clrChange>
              <a:clrFrom>
                <a:srgbClr val="F4F4F4"/>
              </a:clrFrom>
              <a:clrTo>
                <a:srgbClr val="F4F4F4">
                  <a:alpha val="0"/>
                </a:srgbClr>
              </a:clrTo>
            </a:clrChange>
            <a:extLst>
              <a:ext uri="{28A0092B-C50C-407E-A947-70E740481C1C}">
                <a14:useLocalDpi xmlns:a14="http://schemas.microsoft.com/office/drawing/2010/main"/>
              </a:ext>
            </a:extLst>
          </a:blip>
          <a:srcRect/>
          <a:stretch>
            <a:fillRect/>
          </a:stretch>
        </p:blipFill>
        <p:spPr bwMode="auto">
          <a:xfrm>
            <a:off x="1148423" y="2255172"/>
            <a:ext cx="751153" cy="75115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F1D0079A-942F-4638-849F-0F3C5AFB2AD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67783" y="4157012"/>
            <a:ext cx="5418958" cy="2167588"/>
          </a:xfrm>
          <a:prstGeom prst="rect">
            <a:avLst/>
          </a:prstGeom>
        </p:spPr>
      </p:pic>
      <p:sp>
        <p:nvSpPr>
          <p:cNvPr id="36" name="Rectangle 35">
            <a:extLst>
              <a:ext uri="{FF2B5EF4-FFF2-40B4-BE49-F238E27FC236}">
                <a16:creationId xmlns:a16="http://schemas.microsoft.com/office/drawing/2014/main" id="{ED680843-E93E-4F26-B090-AB997E4FEC96}"/>
              </a:ext>
            </a:extLst>
          </p:cNvPr>
          <p:cNvSpPr/>
          <p:nvPr/>
        </p:nvSpPr>
        <p:spPr bwMode="auto">
          <a:xfrm>
            <a:off x="1118756" y="68607"/>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D30FE3C-0A4F-48D3-85B5-03ACCCA808EC}"/>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CDCC2E57-0CA3-4583-BEEA-5ED0FB796FC4}"/>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9" name="Rectangle 38">
            <a:extLst>
              <a:ext uri="{FF2B5EF4-FFF2-40B4-BE49-F238E27FC236}">
                <a16:creationId xmlns:a16="http://schemas.microsoft.com/office/drawing/2014/main" id="{F64A8BC1-08FA-4554-BDE5-034E326E2115}"/>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19DEE76C-3956-41EA-9967-57D19B9C0708}"/>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481CD7DC-1A6A-4152-BA58-AC6ED0317CAD}"/>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E72920CD-4844-48B4-9EA3-20A5253E1D3C}"/>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68BFB61D-D76C-4809-8AF6-59508D2A3AE7}"/>
              </a:ext>
            </a:extLst>
          </p:cNvPr>
          <p:cNvSpPr/>
          <p:nvPr/>
        </p:nvSpPr>
        <p:spPr bwMode="auto">
          <a:xfrm>
            <a:off x="1222338" y="6857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4" name="Rectangle 43">
            <a:extLst>
              <a:ext uri="{FF2B5EF4-FFF2-40B4-BE49-F238E27FC236}">
                <a16:creationId xmlns:a16="http://schemas.microsoft.com/office/drawing/2014/main" id="{BBAB9473-8EDF-4D50-AD7C-CAB9D6FA9EB7}"/>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5" name="Rectangle 44">
            <a:extLst>
              <a:ext uri="{FF2B5EF4-FFF2-40B4-BE49-F238E27FC236}">
                <a16:creationId xmlns:a16="http://schemas.microsoft.com/office/drawing/2014/main" id="{9D19886C-46D9-4EDB-8314-931783821E4E}"/>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6" name="Rectangle 45">
            <a:extLst>
              <a:ext uri="{FF2B5EF4-FFF2-40B4-BE49-F238E27FC236}">
                <a16:creationId xmlns:a16="http://schemas.microsoft.com/office/drawing/2014/main" id="{8FDD34FB-1639-4E45-8D86-52166AE26564}"/>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7" name="Rectangle 46">
            <a:extLst>
              <a:ext uri="{FF2B5EF4-FFF2-40B4-BE49-F238E27FC236}">
                <a16:creationId xmlns:a16="http://schemas.microsoft.com/office/drawing/2014/main" id="{613EFDC6-57AE-41D7-A045-9BAC5CD576B1}"/>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8" name="Rectangle 47">
            <a:extLst>
              <a:ext uri="{FF2B5EF4-FFF2-40B4-BE49-F238E27FC236}">
                <a16:creationId xmlns:a16="http://schemas.microsoft.com/office/drawing/2014/main" id="{3DBE84C8-0858-4965-8F2E-B53FA7893B7B}"/>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9" name="Rectangle 48">
            <a:extLst>
              <a:ext uri="{FF2B5EF4-FFF2-40B4-BE49-F238E27FC236}">
                <a16:creationId xmlns:a16="http://schemas.microsoft.com/office/drawing/2014/main" id="{ECF2E480-37B5-44CE-9226-C6AFDA448640}"/>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0" name="Rectangle 49">
            <a:extLst>
              <a:ext uri="{FF2B5EF4-FFF2-40B4-BE49-F238E27FC236}">
                <a16:creationId xmlns:a16="http://schemas.microsoft.com/office/drawing/2014/main" id="{DB8BE624-360E-4F86-A54E-4CEA48B3024B}"/>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9375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In step 1.8, we will derive initiatives to reach the target state, develop charters, and socialize the initiatives to secure stakeholder alignment</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2526351" y="1112624"/>
            <a:ext cx="7139327" cy="430887"/>
          </a:xfrm>
        </p:spPr>
        <p:txBody>
          <a:bodyPr/>
          <a:lstStyle/>
          <a:p>
            <a:pPr algn="ctr"/>
            <a:r>
              <a:rPr lang="en-US" dirty="0"/>
              <a:t>Step 1.8: Derive Initiatives, Develop Charters along with Performance Management Metrics (1/2)</a:t>
            </a:r>
          </a:p>
          <a:p>
            <a:endParaRPr lang="en-US" dirty="0"/>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1828"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0" lvl="1">
              <a:buClr>
                <a:srgbClr val="243646"/>
              </a:buClr>
              <a:defRPr/>
            </a:pPr>
            <a:r>
              <a:rPr lang="en-US" sz="1200" b="1" i="1" kern="0" dirty="0">
                <a:solidFill>
                  <a:srgbClr val="000000"/>
                </a:solidFill>
                <a:latin typeface="Calibri" panose="020F0502020204030204"/>
              </a:rPr>
              <a:t>Derive initiatives needed to reach the target state:</a:t>
            </a:r>
          </a:p>
          <a:p>
            <a:pPr marL="171450" marR="0" lvl="0" indent="-1714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Group and combine the recommendations stemming from previous steps and derive a list of cybersecurity initiatives. Example of initiatives include:</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IS/CS Organization and Governance Establishment </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Cybersecurity Operationalization</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IS/CS Policies and Capability Establishment</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IS/CS Policy Development </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Risk and Planning Assessment</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Data Categorization</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CS Architecture Development </a:t>
            </a:r>
          </a:p>
          <a:p>
            <a:pPr marL="171450" marR="0" lvl="0" indent="-1714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Develop cybersecurity initiative charters that include : </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Initiative name and description (objectives / expected outcomes)</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Owner and key stakeholders</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Key activities</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Initiative duration</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Associated risk</a:t>
            </a:r>
          </a:p>
          <a:p>
            <a:pPr marL="347663" lvl="1" indent="-171450">
              <a:spcBef>
                <a:spcPts val="300"/>
              </a:spcBef>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High-level Estimated Budget</a:t>
            </a:r>
          </a:p>
          <a:p>
            <a:pPr marL="347663" marR="0" lvl="1" indent="-171450" fontAlgn="auto">
              <a:lnSpc>
                <a:spcPct val="100000"/>
              </a:lnSpc>
              <a:spcBef>
                <a:spcPts val="300"/>
              </a:spcBef>
              <a:spcAft>
                <a:spcPts val="0"/>
              </a:spcAft>
              <a:buClrTx/>
              <a:buSzTx/>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Dependencies</a:t>
            </a:r>
          </a:p>
          <a:p>
            <a:pPr marL="171450" marR="0" lvl="0" indent="-171450" algn="l" defTabSz="914400" rtl="0" eaLnBrk="1" fontAlgn="auto" latinLnBrk="0" hangingPunct="1">
              <a:lnSpc>
                <a:spcPct val="100000"/>
              </a:lnSpc>
              <a:spcBef>
                <a:spcPts val="3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Arial" panose="020B0604020202020204" pitchFamily="34" charset="0"/>
              </a:rPr>
              <a:t>Socialize the cybersecurity initiatives and secure stakeholder alignment</a:t>
            </a:r>
            <a:endParaRPr lang="en-US" sz="1200" b="1" i="1" kern="0" dirty="0">
              <a:solidFill>
                <a:srgbClr val="000000"/>
              </a:solidFill>
              <a:latin typeface="Calibri" panose="020F0502020204030204"/>
            </a:endParaRPr>
          </a:p>
        </p:txBody>
      </p:sp>
      <p:grpSp>
        <p:nvGrpSpPr>
          <p:cNvPr id="3" name="Group 2">
            <a:extLst>
              <a:ext uri="{FF2B5EF4-FFF2-40B4-BE49-F238E27FC236}">
                <a16:creationId xmlns:a16="http://schemas.microsoft.com/office/drawing/2014/main" id="{36328AA9-E3BD-484E-B7BE-29388D2E7CBA}"/>
              </a:ext>
            </a:extLst>
          </p:cNvPr>
          <p:cNvGrpSpPr/>
          <p:nvPr/>
        </p:nvGrpSpPr>
        <p:grpSpPr>
          <a:xfrm>
            <a:off x="9386636" y="3956896"/>
            <a:ext cx="2137935" cy="2342901"/>
            <a:chOff x="9386637" y="1503189"/>
            <a:chExt cx="2137935" cy="2342901"/>
          </a:xfrm>
        </p:grpSpPr>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Project Charters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Performance Management Framework</a:t>
              </a:r>
            </a:p>
          </p:txBody>
        </p:sp>
      </p:grpSp>
      <p:grpSp>
        <p:nvGrpSpPr>
          <p:cNvPr id="13" name="Group 12">
            <a:extLst>
              <a:ext uri="{FF2B5EF4-FFF2-40B4-BE49-F238E27FC236}">
                <a16:creationId xmlns:a16="http://schemas.microsoft.com/office/drawing/2014/main" id="{2D4FBF4C-5675-4053-B68A-95D53246533D}"/>
              </a:ext>
            </a:extLst>
          </p:cNvPr>
          <p:cNvGrpSpPr/>
          <p:nvPr/>
        </p:nvGrpSpPr>
        <p:grpSpPr>
          <a:xfrm>
            <a:off x="9386636" y="1503189"/>
            <a:ext cx="2137936" cy="2342901"/>
            <a:chOff x="9386636" y="1503189"/>
            <a:chExt cx="2137936" cy="2342901"/>
          </a:xfrm>
        </p:grpSpPr>
        <p:sp>
          <p:nvSpPr>
            <p:cNvPr id="14" name="Rectangle 13">
              <a:extLst>
                <a:ext uri="{FF2B5EF4-FFF2-40B4-BE49-F238E27FC236}">
                  <a16:creationId xmlns:a16="http://schemas.microsoft.com/office/drawing/2014/main" id="{EF80C7FB-27B0-4216-A231-9EF2D89EF59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5" name="Rectangle 14">
              <a:extLst>
                <a:ext uri="{FF2B5EF4-FFF2-40B4-BE49-F238E27FC236}">
                  <a16:creationId xmlns:a16="http://schemas.microsoft.com/office/drawing/2014/main" id="{E0901532-EA4F-4B73-8886-80B908EDCEA7}"/>
                </a:ext>
              </a:extLst>
            </p:cNvPr>
            <p:cNvSpPr>
              <a:spLocks noChangeArrowheads="1"/>
            </p:cNvSpPr>
            <p:nvPr/>
          </p:nvSpPr>
          <p:spPr bwMode="gray">
            <a:xfrm>
              <a:off x="9386636"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Cybersecurity Vision, Mission, and Strategic Objectives</a:t>
              </a:r>
            </a:p>
            <a:p>
              <a:pPr marL="171450" lvl="1" indent="-171450">
                <a:spcAft>
                  <a:spcPts val="200"/>
                </a:spcAft>
                <a:buClr>
                  <a:srgbClr val="243646"/>
                </a:buClr>
                <a:buFont typeface="Wingdings" panose="05000000000000000000" pitchFamily="2" charset="2"/>
                <a:buChar char="§"/>
                <a:defRPr/>
              </a:pPr>
              <a:r>
                <a:rPr lang="en-US" sz="1200" kern="0" dirty="0">
                  <a:solidFill>
                    <a:srgbClr val="000000"/>
                  </a:solidFill>
                  <a:latin typeface="Calibri" panose="020F0502020204030204"/>
                </a:rPr>
                <a:t>OXAGON Stakeholders Aspiration</a:t>
              </a:r>
            </a:p>
            <a:p>
              <a:pPr marL="171450" lvl="1" indent="-171450">
                <a:spcAft>
                  <a:spcPts val="200"/>
                </a:spcAft>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 Organization, Governance, and Processes </a:t>
              </a:r>
            </a:p>
            <a:p>
              <a:pPr marL="171450" lvl="1" indent="-171450">
                <a:spcAft>
                  <a:spcPts val="200"/>
                </a:spcAft>
                <a:buClr>
                  <a:srgbClr val="243646"/>
                </a:buClr>
                <a:buFont typeface="Wingdings" panose="05000000000000000000" pitchFamily="2" charset="2"/>
                <a:buChar char="§"/>
                <a:defRPr/>
              </a:pPr>
              <a:endParaRPr lang="en-US" sz="1200" kern="0" dirty="0">
                <a:solidFill>
                  <a:srgbClr val="000000"/>
                </a:solidFill>
                <a:latin typeface="Calibri" panose="020F0502020204030204"/>
              </a:endParaRP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grpSp>
      <p:sp>
        <p:nvSpPr>
          <p:cNvPr id="49" name="Rectangle: Rounded Corners 48">
            <a:extLst>
              <a:ext uri="{FF2B5EF4-FFF2-40B4-BE49-F238E27FC236}">
                <a16:creationId xmlns:a16="http://schemas.microsoft.com/office/drawing/2014/main" id="{A65E9778-970F-4E04-B0E4-5CA6F398688D}"/>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1.8</a:t>
            </a:r>
          </a:p>
        </p:txBody>
      </p:sp>
      <p:sp>
        <p:nvSpPr>
          <p:cNvPr id="50" name="TextBox 49">
            <a:extLst>
              <a:ext uri="{FF2B5EF4-FFF2-40B4-BE49-F238E27FC236}">
                <a16:creationId xmlns:a16="http://schemas.microsoft.com/office/drawing/2014/main" id="{830695FB-E969-4C22-A033-F15A5D5551E3}"/>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Derive Initiatives and Develop Charters along with Performance Management Metrics </a:t>
            </a:r>
          </a:p>
        </p:txBody>
      </p:sp>
      <p:sp>
        <p:nvSpPr>
          <p:cNvPr id="18" name="Footer Placeholder 2">
            <a:extLst>
              <a:ext uri="{FF2B5EF4-FFF2-40B4-BE49-F238E27FC236}">
                <a16:creationId xmlns:a16="http://schemas.microsoft.com/office/drawing/2014/main" id="{D677B7B5-07DA-41B1-8A68-44E498D21DF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35" name="Rectangle 34">
            <a:extLst>
              <a:ext uri="{FF2B5EF4-FFF2-40B4-BE49-F238E27FC236}">
                <a16:creationId xmlns:a16="http://schemas.microsoft.com/office/drawing/2014/main" id="{2D4311F0-9F0E-49EE-8588-2D8BB016783A}"/>
              </a:ext>
            </a:extLst>
          </p:cNvPr>
          <p:cNvSpPr/>
          <p:nvPr/>
        </p:nvSpPr>
        <p:spPr bwMode="auto">
          <a:xfrm>
            <a:off x="1222338" y="68573"/>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88130C64-A06A-4CED-BF58-1BD364E45FD2}"/>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7" name="Rectangle 36">
            <a:extLst>
              <a:ext uri="{FF2B5EF4-FFF2-40B4-BE49-F238E27FC236}">
                <a16:creationId xmlns:a16="http://schemas.microsoft.com/office/drawing/2014/main" id="{168C904B-2B69-469D-8A0F-8058CF840797}"/>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A0BB3A4E-C1BA-425D-80B8-9D7D090C9EDF}"/>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EC89D55-7F34-4030-B595-5E8730E8A487}"/>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0" name="Rectangle 39">
            <a:extLst>
              <a:ext uri="{FF2B5EF4-FFF2-40B4-BE49-F238E27FC236}">
                <a16:creationId xmlns:a16="http://schemas.microsoft.com/office/drawing/2014/main" id="{9C2833D9-9638-4EA3-B8A7-3674DD6704CB}"/>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804F034D-82DB-423C-85ED-96BEB1C8C24C}"/>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AFA61A56-54B8-4CB9-976A-368DE3CC4EA4}"/>
              </a:ext>
            </a:extLst>
          </p:cNvPr>
          <p:cNvSpPr/>
          <p:nvPr/>
        </p:nvSpPr>
        <p:spPr bwMode="auto">
          <a:xfrm>
            <a:off x="1118756" y="68607"/>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C9C66BEB-66FD-40AB-89A4-00D576A3406E}"/>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4" name="Rectangle 43">
            <a:extLst>
              <a:ext uri="{FF2B5EF4-FFF2-40B4-BE49-F238E27FC236}">
                <a16:creationId xmlns:a16="http://schemas.microsoft.com/office/drawing/2014/main" id="{8E022FD1-E4C4-4EB4-9A3C-0125E5A6ACD8}"/>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3730D6FF-8852-4658-8815-7413380356E1}"/>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6" name="Rectangle 45">
            <a:extLst>
              <a:ext uri="{FF2B5EF4-FFF2-40B4-BE49-F238E27FC236}">
                <a16:creationId xmlns:a16="http://schemas.microsoft.com/office/drawing/2014/main" id="{E090C21E-3431-470C-821A-EF47B991C116}"/>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7" name="Rectangle 46">
            <a:extLst>
              <a:ext uri="{FF2B5EF4-FFF2-40B4-BE49-F238E27FC236}">
                <a16:creationId xmlns:a16="http://schemas.microsoft.com/office/drawing/2014/main" id="{A2B4EF9B-839D-44CE-A6AD-3C94BC26F006}"/>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8" name="Rectangle 47">
            <a:extLst>
              <a:ext uri="{FF2B5EF4-FFF2-40B4-BE49-F238E27FC236}">
                <a16:creationId xmlns:a16="http://schemas.microsoft.com/office/drawing/2014/main" id="{BF108C0C-C45F-4ECD-A211-698FFED8952B}"/>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1" name="Rectangle 50">
            <a:extLst>
              <a:ext uri="{FF2B5EF4-FFF2-40B4-BE49-F238E27FC236}">
                <a16:creationId xmlns:a16="http://schemas.microsoft.com/office/drawing/2014/main" id="{D31D5BF1-76E9-4239-9326-D2F41F9D60BB}"/>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771598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Additionally in step 1.8, we will identify and document the Cybersecurity Performance Management metrics related to each identified initiative</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a:xfrm>
            <a:off x="2526351" y="1112624"/>
            <a:ext cx="7139327" cy="430887"/>
          </a:xfrm>
        </p:spPr>
        <p:txBody>
          <a:bodyPr/>
          <a:lstStyle/>
          <a:p>
            <a:pPr algn="ctr"/>
            <a:r>
              <a:rPr lang="en-US" dirty="0"/>
              <a:t>Step 1.8: Derive Initiatives, Develop Charters along with Performance Management Metrics (2/2)</a:t>
            </a:r>
          </a:p>
          <a:p>
            <a:endParaRPr lang="en-US" dirty="0"/>
          </a:p>
        </p:txBody>
      </p:sp>
      <p:sp>
        <p:nvSpPr>
          <p:cNvPr id="25" name="Footer Placeholder 2">
            <a:extLst>
              <a:ext uri="{FF2B5EF4-FFF2-40B4-BE49-F238E27FC236}">
                <a16:creationId xmlns:a16="http://schemas.microsoft.com/office/drawing/2014/main" id="{9E3B62AD-9236-4A2B-88EC-D1056348F09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sp>
        <p:nvSpPr>
          <p:cNvPr id="10" name="Rectangle 9">
            <a:extLst>
              <a:ext uri="{FF2B5EF4-FFF2-40B4-BE49-F238E27FC236}">
                <a16:creationId xmlns:a16="http://schemas.microsoft.com/office/drawing/2014/main" id="{9F05A729-8CF4-4876-8BCC-E635D969FFA6}"/>
              </a:ext>
            </a:extLst>
          </p:cNvPr>
          <p:cNvSpPr/>
          <p:nvPr/>
        </p:nvSpPr>
        <p:spPr>
          <a:xfrm>
            <a:off x="665942" y="1503189"/>
            <a:ext cx="8491828"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Activities</a:t>
            </a:r>
          </a:p>
        </p:txBody>
      </p:sp>
      <p:sp>
        <p:nvSpPr>
          <p:cNvPr id="11" name="Rectangle 10">
            <a:extLst>
              <a:ext uri="{FF2B5EF4-FFF2-40B4-BE49-F238E27FC236}">
                <a16:creationId xmlns:a16="http://schemas.microsoft.com/office/drawing/2014/main" id="{FE33FF81-D73B-408D-AE25-FC4ADBA4240C}"/>
              </a:ext>
            </a:extLst>
          </p:cNvPr>
          <p:cNvSpPr/>
          <p:nvPr/>
        </p:nvSpPr>
        <p:spPr>
          <a:xfrm>
            <a:off x="667428" y="1893243"/>
            <a:ext cx="8490342" cy="44065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0" bIns="45720" numCol="1" spcCol="0" rtlCol="0" fromWordArt="0" anchor="t" anchorCtr="0" forceAA="0" compatLnSpc="1">
            <a:prstTxWarp prst="textNoShape">
              <a:avLst/>
            </a:prstTxWarp>
            <a:noAutofit/>
          </a:bodyPr>
          <a:lstStyle/>
          <a:p>
            <a:pPr marL="0" marR="0" lvl="1" algn="l" defTabSz="914400" rtl="0" eaLnBrk="1" fontAlgn="auto" latinLnBrk="0" hangingPunct="1">
              <a:lnSpc>
                <a:spcPct val="150000"/>
              </a:lnSpc>
              <a:buClr>
                <a:srgbClr val="243646"/>
              </a:buClr>
              <a:buSzTx/>
              <a:tabLst/>
              <a:defRPr/>
            </a:pPr>
            <a:r>
              <a:rPr lang="en-US" sz="1200" b="1" i="1" kern="0" dirty="0">
                <a:solidFill>
                  <a:srgbClr val="000000"/>
                </a:solidFill>
                <a:latin typeface="Calibri" panose="020F0502020204030204"/>
              </a:rPr>
              <a:t>Define OXAGON’s Cybersecurity Performance Management Metrics </a:t>
            </a:r>
          </a:p>
          <a:p>
            <a:pPr marL="158265" marR="0" lvl="1" indent="-158265" algn="l" defTabSz="914400" rtl="0" eaLnBrk="1" fontAlgn="auto" latinLnBrk="0" hangingPunct="1">
              <a:lnSpc>
                <a:spcPct val="150000"/>
              </a:lnSpc>
              <a:spcBef>
                <a:spcPts val="300"/>
              </a:spcBef>
              <a:buClr>
                <a:srgbClr val="243646"/>
              </a:buClr>
              <a:buSzTx/>
              <a:buFont typeface="Wingdings" panose="05000000000000000000" pitchFamily="2" charset="2"/>
              <a:buChar char="§"/>
              <a:tabLst/>
              <a:defRPr/>
            </a:pPr>
            <a:r>
              <a:rPr lang="en-US" sz="1200" kern="0" dirty="0">
                <a:solidFill>
                  <a:srgbClr val="000000"/>
                </a:solidFill>
                <a:latin typeface="Calibri" panose="020F0502020204030204"/>
              </a:rPr>
              <a:t>Define a performance management framework with key metrics to validate/prioritize Cybersecurity initiatives, monitor, measure, analyze and evaluate, the progress on-time and on-budget of previously identified initiatives. Examples of </a:t>
            </a: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metrics</a:t>
            </a:r>
            <a:r>
              <a:rPr lang="en-US" sz="1200" kern="0" dirty="0">
                <a:solidFill>
                  <a:srgbClr val="000000"/>
                </a:solidFill>
                <a:latin typeface="Calibri" panose="020F0502020204030204"/>
              </a:rPr>
              <a:t> include:</a:t>
            </a:r>
          </a:p>
          <a:p>
            <a:pPr marL="347663" lvl="1" indent="-171450">
              <a:lnSpc>
                <a:spcPct val="150000"/>
              </a:lnSpc>
              <a:spcBef>
                <a:spcPts val="300"/>
              </a:spcBef>
              <a:buClr>
                <a:srgbClr val="243646"/>
              </a:buClr>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Alignment with budget</a:t>
            </a:r>
          </a:p>
          <a:p>
            <a:pPr marL="347663" lvl="1" indent="-171450">
              <a:lnSpc>
                <a:spcPct val="150000"/>
              </a:lnSpc>
              <a:spcBef>
                <a:spcPts val="300"/>
              </a:spcBef>
              <a:buClr>
                <a:srgbClr val="243646"/>
              </a:buClr>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Alignment with project schedule</a:t>
            </a:r>
          </a:p>
          <a:p>
            <a:pPr marL="347663" lvl="1" indent="-171450">
              <a:lnSpc>
                <a:spcPct val="150000"/>
              </a:lnSpc>
              <a:spcBef>
                <a:spcPts val="300"/>
              </a:spcBef>
              <a:buClr>
                <a:srgbClr val="243646"/>
              </a:buClr>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Number of rising risks/issues</a:t>
            </a:r>
          </a:p>
          <a:p>
            <a:pPr marL="347663" lvl="1" indent="-171450">
              <a:lnSpc>
                <a:spcPct val="150000"/>
              </a:lnSpc>
              <a:spcBef>
                <a:spcPts val="300"/>
              </a:spcBef>
              <a:buClr>
                <a:srgbClr val="243646"/>
              </a:buClr>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Delay on issue resolution</a:t>
            </a:r>
          </a:p>
          <a:p>
            <a:pPr marL="347663" lvl="1" indent="-171450">
              <a:lnSpc>
                <a:spcPct val="150000"/>
              </a:lnSpc>
              <a:spcBef>
                <a:spcPts val="300"/>
              </a:spcBef>
              <a:buClr>
                <a:srgbClr val="243646"/>
              </a:buClr>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Quality assurance </a:t>
            </a:r>
          </a:p>
          <a:p>
            <a:pPr marL="347663" lvl="1" indent="-171450">
              <a:lnSpc>
                <a:spcPct val="150000"/>
              </a:lnSpc>
              <a:spcBef>
                <a:spcPts val="300"/>
              </a:spcBef>
              <a:buClr>
                <a:srgbClr val="243646"/>
              </a:buClr>
              <a:buFont typeface="Calibri" panose="020F0502020204030204" pitchFamily="34" charset="0"/>
              <a:buChar char="–"/>
              <a:tabLst>
                <a:tab pos="914400" algn="l"/>
              </a:tabLst>
              <a:defRPr/>
            </a:pPr>
            <a:r>
              <a:rPr lang="en-US" sz="1200" dirty="0">
                <a:solidFill>
                  <a:srgbClr val="000000"/>
                </a:solidFill>
                <a:latin typeface="Calibri" panose="020F0502020204030204" pitchFamily="34" charset="0"/>
                <a:cs typeface="Arial" panose="020B0604020202020204" pitchFamily="34" charset="0"/>
              </a:rPr>
              <a:t>On-time initiative closure</a:t>
            </a:r>
          </a:p>
          <a:p>
            <a:pPr marL="158265" lvl="1" indent="-158265">
              <a:lnSpc>
                <a:spcPct val="150000"/>
              </a:lnSpc>
              <a:spcBef>
                <a:spcPts val="300"/>
              </a:spcBef>
              <a:buClr>
                <a:srgbClr val="243646"/>
              </a:buClr>
              <a:buFont typeface="Wingdings" panose="05000000000000000000" pitchFamily="2" charset="2"/>
              <a:buChar char="§"/>
              <a:defRPr/>
            </a:pPr>
            <a:r>
              <a:rPr kumimoji="0" lang="en-US" sz="1200" b="0" i="0" u="none" strike="noStrike" kern="1200" cap="none" spc="0" normalizeH="0" baseline="0" noProof="0" dirty="0">
                <a:ln>
                  <a:noFill/>
                </a:ln>
                <a:solidFill>
                  <a:schemeClr val="tx1"/>
                </a:solidFill>
                <a:effectLst/>
                <a:uLnTx/>
                <a:uFillTx/>
                <a:latin typeface="Calibri" panose="020F0502020204030204" pitchFamily="34" charset="0"/>
                <a:ea typeface="+mn-ea"/>
                <a:cs typeface="Arial" panose="020B0604020202020204" pitchFamily="34" charset="0"/>
              </a:rPr>
              <a:t>Design the performance management tools and templates (e.g., activity charters, initiative scorecard, risk register, </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monitoring progress dashboard, implementation status reports, project documentation​)</a:t>
            </a:r>
          </a:p>
          <a:p>
            <a:pPr marL="158265" lvl="1" indent="-158265">
              <a:lnSpc>
                <a:spcPct val="150000"/>
              </a:lnSpc>
              <a:spcBef>
                <a:spcPts val="300"/>
              </a:spcBef>
              <a:buClr>
                <a:srgbClr val="243646"/>
              </a:buClr>
              <a:buFont typeface="Wingdings" panose="05000000000000000000" pitchFamily="2" charset="2"/>
              <a:buChar char="§"/>
              <a:defRPr/>
            </a:pPr>
            <a:r>
              <a:rPr lang="en-US" sz="1200" b="0" i="0" u="none" strike="noStrike" dirty="0">
                <a:solidFill>
                  <a:srgbClr val="000000"/>
                </a:solidFill>
                <a:effectLst/>
                <a:latin typeface="Calibri" panose="020F0502020204030204" pitchFamily="34" charset="0"/>
              </a:rPr>
              <a:t>Develop a methodology to consolidate major projects into a master plan with a focus on projects dependencies and critical path successful achievement</a:t>
            </a:r>
          </a:p>
          <a:p>
            <a:pPr marL="158265" lvl="1" indent="-158265">
              <a:lnSpc>
                <a:spcPct val="150000"/>
              </a:lnSpc>
              <a:buClr>
                <a:srgbClr val="243646"/>
              </a:buClr>
              <a:buFont typeface="Wingdings" panose="05000000000000000000" pitchFamily="2" charset="2"/>
              <a:buChar char="§"/>
              <a:defRPr/>
            </a:pPr>
            <a:endParaRPr lang="en-US" sz="1200" kern="0" dirty="0">
              <a:solidFill>
                <a:srgbClr val="000000"/>
              </a:solidFill>
              <a:latin typeface="Calibri" panose="020F0502020204030204"/>
            </a:endParaRPr>
          </a:p>
          <a:p>
            <a:pPr marL="158265" marR="0" lvl="1" indent="-158265" algn="l" defTabSz="914400" rtl="0" eaLnBrk="1" fontAlgn="auto" latinLnBrk="0" hangingPunct="1">
              <a:lnSpc>
                <a:spcPct val="150000"/>
              </a:lnSpc>
              <a:buClr>
                <a:srgbClr val="243646"/>
              </a:buClr>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0000"/>
              </a:solidFill>
              <a:effectLst/>
              <a:highlight>
                <a:srgbClr val="FFFF00"/>
              </a:highlight>
              <a:uLnTx/>
              <a:uFillTx/>
              <a:latin typeface="Calibri" panose="020F0502020204030204" pitchFamily="34" charset="0"/>
              <a:ea typeface="Calibri" panose="020F0502020204030204" pitchFamily="34" charset="0"/>
              <a:cs typeface="+mn-cs"/>
            </a:endParaRPr>
          </a:p>
          <a:p>
            <a:pPr marL="177800" marR="0" lvl="1" indent="-177800" algn="l" defTabSz="914400" rtl="0" eaLnBrk="1" fontAlgn="auto" latinLnBrk="0" hangingPunct="1">
              <a:lnSpc>
                <a:spcPct val="150000"/>
              </a:lnSpc>
              <a:buClr>
                <a:srgbClr val="243646"/>
              </a:buClr>
              <a:buSzTx/>
              <a:buFont typeface="Wingdings" panose="05000000000000000000" pitchFamily="2" charset="2"/>
              <a:buChar char="§"/>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p:txBody>
      </p:sp>
      <p:grpSp>
        <p:nvGrpSpPr>
          <p:cNvPr id="3" name="Group 2">
            <a:extLst>
              <a:ext uri="{FF2B5EF4-FFF2-40B4-BE49-F238E27FC236}">
                <a16:creationId xmlns:a16="http://schemas.microsoft.com/office/drawing/2014/main" id="{36328AA9-E3BD-484E-B7BE-29388D2E7CBA}"/>
              </a:ext>
            </a:extLst>
          </p:cNvPr>
          <p:cNvGrpSpPr/>
          <p:nvPr/>
        </p:nvGrpSpPr>
        <p:grpSpPr>
          <a:xfrm>
            <a:off x="9386636" y="3956896"/>
            <a:ext cx="2137935" cy="2342901"/>
            <a:chOff x="9386637" y="1503189"/>
            <a:chExt cx="2137935" cy="2342901"/>
          </a:xfrm>
        </p:grpSpPr>
        <p:sp>
          <p:nvSpPr>
            <p:cNvPr id="19" name="Rectangle 18">
              <a:extLst>
                <a:ext uri="{FF2B5EF4-FFF2-40B4-BE49-F238E27FC236}">
                  <a16:creationId xmlns:a16="http://schemas.microsoft.com/office/drawing/2014/main" id="{EFBD13CB-C584-4239-84A2-8A4B0D96A0CA}"/>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Outputs</a:t>
              </a:r>
            </a:p>
          </p:txBody>
        </p:sp>
        <p:sp>
          <p:nvSpPr>
            <p:cNvPr id="20" name="Rectangle 19">
              <a:extLst>
                <a:ext uri="{FF2B5EF4-FFF2-40B4-BE49-F238E27FC236}">
                  <a16:creationId xmlns:a16="http://schemas.microsoft.com/office/drawing/2014/main" id="{322655C8-1B0B-431E-9500-CBE721D3917A}"/>
                </a:ext>
              </a:extLst>
            </p:cNvPr>
            <p:cNvSpPr>
              <a:spLocks noChangeArrowheads="1"/>
            </p:cNvSpPr>
            <p:nvPr/>
          </p:nvSpPr>
          <p:spPr bwMode="gray">
            <a:xfrm>
              <a:off x="9386637"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Project Charters</a:t>
              </a: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Performance Management Framework</a:t>
              </a:r>
            </a:p>
          </p:txBody>
        </p:sp>
      </p:grpSp>
      <p:grpSp>
        <p:nvGrpSpPr>
          <p:cNvPr id="13" name="Group 12">
            <a:extLst>
              <a:ext uri="{FF2B5EF4-FFF2-40B4-BE49-F238E27FC236}">
                <a16:creationId xmlns:a16="http://schemas.microsoft.com/office/drawing/2014/main" id="{2D4FBF4C-5675-4053-B68A-95D53246533D}"/>
              </a:ext>
            </a:extLst>
          </p:cNvPr>
          <p:cNvGrpSpPr/>
          <p:nvPr/>
        </p:nvGrpSpPr>
        <p:grpSpPr>
          <a:xfrm>
            <a:off x="9386636" y="1503189"/>
            <a:ext cx="2137936" cy="2342901"/>
            <a:chOff x="9386636" y="1503189"/>
            <a:chExt cx="2137936" cy="2342901"/>
          </a:xfrm>
        </p:grpSpPr>
        <p:sp>
          <p:nvSpPr>
            <p:cNvPr id="14" name="Rectangle 13">
              <a:extLst>
                <a:ext uri="{FF2B5EF4-FFF2-40B4-BE49-F238E27FC236}">
                  <a16:creationId xmlns:a16="http://schemas.microsoft.com/office/drawing/2014/main" id="{EF80C7FB-27B0-4216-A231-9EF2D89EF59B}"/>
                </a:ext>
              </a:extLst>
            </p:cNvPr>
            <p:cNvSpPr>
              <a:spLocks noChangeArrowheads="1"/>
            </p:cNvSpPr>
            <p:nvPr/>
          </p:nvSpPr>
          <p:spPr bwMode="gray">
            <a:xfrm>
              <a:off x="9386637" y="1503189"/>
              <a:ext cx="2137935" cy="378593"/>
            </a:xfrm>
            <a:prstGeom prst="rect">
              <a:avLst/>
            </a:prstGeom>
            <a:solidFill>
              <a:srgbClr val="5D7D95"/>
            </a:solidFill>
            <a:ln w="19050">
              <a:solidFill>
                <a:srgbClr val="FFFFFF"/>
              </a:solidFill>
              <a:miter lim="800000"/>
              <a:headEnd/>
              <a:tailEnd/>
            </a:ln>
            <a:effectLst/>
          </p:spPr>
          <p:txBody>
            <a:bodyPr lIns="45720" rIns="45720" anchor="ctr" anchorCtr="1"/>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Calibri" panose="020F0502020204030204"/>
                  <a:ea typeface="ＭＳ Ｐゴシック" charset="0"/>
                  <a:cs typeface="Arial" charset="0"/>
                </a:rPr>
                <a:t>Inputs</a:t>
              </a:r>
            </a:p>
          </p:txBody>
        </p:sp>
        <p:sp>
          <p:nvSpPr>
            <p:cNvPr id="15" name="Rectangle 14">
              <a:extLst>
                <a:ext uri="{FF2B5EF4-FFF2-40B4-BE49-F238E27FC236}">
                  <a16:creationId xmlns:a16="http://schemas.microsoft.com/office/drawing/2014/main" id="{E0901532-EA4F-4B73-8886-80B908EDCEA7}"/>
                </a:ext>
              </a:extLst>
            </p:cNvPr>
            <p:cNvSpPr>
              <a:spLocks noChangeArrowheads="1"/>
            </p:cNvSpPr>
            <p:nvPr/>
          </p:nvSpPr>
          <p:spPr bwMode="gray">
            <a:xfrm>
              <a:off x="9386636" y="1893243"/>
              <a:ext cx="2137935" cy="1952847"/>
            </a:xfrm>
            <a:prstGeom prst="rect">
              <a:avLst/>
            </a:prstGeom>
            <a:solidFill>
              <a:srgbClr val="F0F0F0"/>
            </a:solidFill>
            <a:ln w="19050">
              <a:no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Cybersecurity Vision, Mission, and Strategic Objectives</a:t>
              </a:r>
            </a:p>
            <a:p>
              <a:pPr marL="171450" lvl="1" indent="-171450">
                <a:spcAft>
                  <a:spcPts val="200"/>
                </a:spcAft>
                <a:buClr>
                  <a:srgbClr val="243646"/>
                </a:buClr>
                <a:buFont typeface="Wingdings" panose="05000000000000000000" pitchFamily="2" charset="2"/>
                <a:buChar char="§"/>
                <a:defRPr/>
              </a:pPr>
              <a:r>
                <a:rPr lang="en-US" sz="1200" kern="0" dirty="0">
                  <a:solidFill>
                    <a:srgbClr val="000000"/>
                  </a:solidFill>
                  <a:latin typeface="Calibri" panose="020F0502020204030204"/>
                </a:rPr>
                <a:t>OXAGON Stakeholders Aspiration</a:t>
              </a:r>
            </a:p>
            <a:p>
              <a:pPr marL="171450" lvl="1" indent="-171450">
                <a:spcAft>
                  <a:spcPts val="200"/>
                </a:spcAft>
                <a:buClr>
                  <a:srgbClr val="243646"/>
                </a:buClr>
                <a:buFont typeface="Wingdings" panose="05000000000000000000" pitchFamily="2" charset="2"/>
                <a:buChar char="§"/>
                <a:defRPr/>
              </a:pPr>
              <a:r>
                <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rPr>
                <a:t>CS Organization, Governance, and Processes </a:t>
              </a:r>
            </a:p>
            <a:p>
              <a:pPr marL="171450" lvl="1" indent="-171450">
                <a:spcAft>
                  <a:spcPts val="200"/>
                </a:spcAft>
                <a:buClr>
                  <a:srgbClr val="243646"/>
                </a:buClr>
                <a:buFont typeface="Wingdings" panose="05000000000000000000" pitchFamily="2" charset="2"/>
                <a:buChar char="§"/>
                <a:defRPr/>
              </a:pPr>
              <a:endParaRPr lang="en-US" sz="1200" kern="0" dirty="0">
                <a:solidFill>
                  <a:srgbClr val="000000"/>
                </a:solidFill>
                <a:latin typeface="Calibri" panose="020F0502020204030204"/>
              </a:endParaRPr>
            </a:p>
            <a:p>
              <a:pPr marL="171450" marR="0" lvl="1" indent="-171450" algn="l" defTabSz="914400" rtl="0" eaLnBrk="1" fontAlgn="auto" latinLnBrk="0" hangingPunct="1">
                <a:lnSpc>
                  <a:spcPct val="100000"/>
                </a:lnSpc>
                <a:spcBef>
                  <a:spcPts val="0"/>
                </a:spcBef>
                <a:spcAft>
                  <a:spcPts val="200"/>
                </a:spcAft>
                <a:buClr>
                  <a:srgbClr val="243646"/>
                </a:buClr>
                <a:buSzTx/>
                <a:buFont typeface="Wingdings" panose="05000000000000000000" pitchFamily="2" charset="2"/>
                <a:buChar char="§"/>
                <a:tabLst/>
                <a:defRPr/>
              </a:pPr>
              <a:endParaRPr kumimoji="0" lang="en-US" sz="1200" b="0" i="0" u="none" strike="noStrike" kern="0" cap="none" spc="0" normalizeH="0" baseline="0" noProof="0" dirty="0">
                <a:ln>
                  <a:noFill/>
                </a:ln>
                <a:solidFill>
                  <a:srgbClr val="000000"/>
                </a:solidFill>
                <a:effectLst/>
                <a:uLnTx/>
                <a:uFillTx/>
                <a:latin typeface="Calibri" panose="020F0502020204030204"/>
                <a:ea typeface="+mn-ea"/>
                <a:cs typeface="+mn-cs"/>
              </a:endParaRPr>
            </a:p>
          </p:txBody>
        </p:sp>
      </p:grpSp>
      <p:sp>
        <p:nvSpPr>
          <p:cNvPr id="49" name="Rectangle: Rounded Corners 48">
            <a:extLst>
              <a:ext uri="{FF2B5EF4-FFF2-40B4-BE49-F238E27FC236}">
                <a16:creationId xmlns:a16="http://schemas.microsoft.com/office/drawing/2014/main" id="{A65E9778-970F-4E04-B0E4-5CA6F398688D}"/>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1.8</a:t>
            </a:r>
          </a:p>
        </p:txBody>
      </p:sp>
      <p:sp>
        <p:nvSpPr>
          <p:cNvPr id="50" name="TextBox 49">
            <a:extLst>
              <a:ext uri="{FF2B5EF4-FFF2-40B4-BE49-F238E27FC236}">
                <a16:creationId xmlns:a16="http://schemas.microsoft.com/office/drawing/2014/main" id="{830695FB-E969-4C22-A033-F15A5D5551E3}"/>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Derive Initiatives and Develop Charters along with Performance Management Metrics </a:t>
            </a:r>
          </a:p>
        </p:txBody>
      </p:sp>
      <p:sp>
        <p:nvSpPr>
          <p:cNvPr id="35" name="Rectangle 34">
            <a:extLst>
              <a:ext uri="{FF2B5EF4-FFF2-40B4-BE49-F238E27FC236}">
                <a16:creationId xmlns:a16="http://schemas.microsoft.com/office/drawing/2014/main" id="{0A4C31E6-4493-4887-9FBF-F5821D738148}"/>
              </a:ext>
            </a:extLst>
          </p:cNvPr>
          <p:cNvSpPr/>
          <p:nvPr/>
        </p:nvSpPr>
        <p:spPr bwMode="auto">
          <a:xfrm>
            <a:off x="1222338" y="68573"/>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854AED87-7D90-495E-8826-CE3D8E610021}"/>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7" name="Rectangle 36">
            <a:extLst>
              <a:ext uri="{FF2B5EF4-FFF2-40B4-BE49-F238E27FC236}">
                <a16:creationId xmlns:a16="http://schemas.microsoft.com/office/drawing/2014/main" id="{AA0901FF-5AB7-4FB1-948B-D30003C6FD75}"/>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38" name="Rectangle 37">
            <a:extLst>
              <a:ext uri="{FF2B5EF4-FFF2-40B4-BE49-F238E27FC236}">
                <a16:creationId xmlns:a16="http://schemas.microsoft.com/office/drawing/2014/main" id="{74AE4EB8-E3D2-4AC4-BBD0-5B822BA57B3A}"/>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E460559D-BF21-4141-9B3D-E8BABBA783BE}"/>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0" name="Rectangle 39">
            <a:extLst>
              <a:ext uri="{FF2B5EF4-FFF2-40B4-BE49-F238E27FC236}">
                <a16:creationId xmlns:a16="http://schemas.microsoft.com/office/drawing/2014/main" id="{43686C4F-8302-4344-85E2-7E942CFA5DA1}"/>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1" name="Rectangle 40">
            <a:extLst>
              <a:ext uri="{FF2B5EF4-FFF2-40B4-BE49-F238E27FC236}">
                <a16:creationId xmlns:a16="http://schemas.microsoft.com/office/drawing/2014/main" id="{E4FE9BCD-871A-44BF-8711-99E2CE243611}"/>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2" name="Rectangle 41">
            <a:extLst>
              <a:ext uri="{FF2B5EF4-FFF2-40B4-BE49-F238E27FC236}">
                <a16:creationId xmlns:a16="http://schemas.microsoft.com/office/drawing/2014/main" id="{969F2B50-BFB4-4215-8F66-1E01C377F438}"/>
              </a:ext>
            </a:extLst>
          </p:cNvPr>
          <p:cNvSpPr/>
          <p:nvPr/>
        </p:nvSpPr>
        <p:spPr bwMode="auto">
          <a:xfrm>
            <a:off x="1118756" y="68607"/>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43" name="Rectangle 42">
            <a:extLst>
              <a:ext uri="{FF2B5EF4-FFF2-40B4-BE49-F238E27FC236}">
                <a16:creationId xmlns:a16="http://schemas.microsoft.com/office/drawing/2014/main" id="{E8DE8E8C-464C-4475-A215-0233078CBA31}"/>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4" name="Rectangle 43">
            <a:extLst>
              <a:ext uri="{FF2B5EF4-FFF2-40B4-BE49-F238E27FC236}">
                <a16:creationId xmlns:a16="http://schemas.microsoft.com/office/drawing/2014/main" id="{A14DEF73-17DB-41D9-B6AB-F0FE8698D8DB}"/>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45" name="Rectangle 44">
            <a:extLst>
              <a:ext uri="{FF2B5EF4-FFF2-40B4-BE49-F238E27FC236}">
                <a16:creationId xmlns:a16="http://schemas.microsoft.com/office/drawing/2014/main" id="{1A65A948-1D73-484D-8AB8-DE14A22C3B03}"/>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6" name="Rectangle 45">
            <a:extLst>
              <a:ext uri="{FF2B5EF4-FFF2-40B4-BE49-F238E27FC236}">
                <a16:creationId xmlns:a16="http://schemas.microsoft.com/office/drawing/2014/main" id="{6142202E-353F-4C25-A2CA-E932692F7AD2}"/>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7" name="Rectangle 46">
            <a:extLst>
              <a:ext uri="{FF2B5EF4-FFF2-40B4-BE49-F238E27FC236}">
                <a16:creationId xmlns:a16="http://schemas.microsoft.com/office/drawing/2014/main" id="{A26E34DB-7343-4369-AA21-AA372F6E6421}"/>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48" name="Rectangle 47">
            <a:extLst>
              <a:ext uri="{FF2B5EF4-FFF2-40B4-BE49-F238E27FC236}">
                <a16:creationId xmlns:a16="http://schemas.microsoft.com/office/drawing/2014/main" id="{15EF6C94-6D85-42CF-8F00-C02EE4446576}"/>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51" name="Rectangle 50">
            <a:extLst>
              <a:ext uri="{FF2B5EF4-FFF2-40B4-BE49-F238E27FC236}">
                <a16:creationId xmlns:a16="http://schemas.microsoft.com/office/drawing/2014/main" id="{AAF3CFC1-7447-40BB-A1BA-43E84E6C0387}"/>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16264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3BB30-F135-409A-904E-70A1EC78CCB3}"/>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BF766D5E-058D-4011-BD92-DFC0ABBE2563}"/>
              </a:ext>
            </a:extLst>
          </p:cNvPr>
          <p:cNvSpPr>
            <a:spLocks noGrp="1"/>
          </p:cNvSpPr>
          <p:nvPr>
            <p:ph type="ftr" sz="quarter" idx="3"/>
          </p:nvPr>
        </p:nvSpPr>
        <p:spPr/>
        <p:txBody>
          <a:bodyPr/>
          <a:lstStyle/>
          <a:p>
            <a:pPr marL="63500">
              <a:buFont typeface="Wingdings" panose="05000000000000000000" pitchFamily="2" charset="2"/>
              <a:buNone/>
            </a:pPr>
            <a:r>
              <a:rPr lang="en-US"/>
              <a:t>Source: Booz Allen analysis</a:t>
            </a:r>
            <a:endParaRPr lang="en-US" dirty="0"/>
          </a:p>
        </p:txBody>
      </p:sp>
      <p:sp>
        <p:nvSpPr>
          <p:cNvPr id="4" name="Text Placeholder 3">
            <a:extLst>
              <a:ext uri="{FF2B5EF4-FFF2-40B4-BE49-F238E27FC236}">
                <a16:creationId xmlns:a16="http://schemas.microsoft.com/office/drawing/2014/main" id="{308F6493-3A5E-4174-ABAC-45B5AE870FEB}"/>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394107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D457B-DA82-4FF4-AE1C-0F97F579B9E6}"/>
              </a:ext>
            </a:extLst>
          </p:cNvPr>
          <p:cNvSpPr>
            <a:spLocks noGrp="1"/>
          </p:cNvSpPr>
          <p:nvPr>
            <p:ph type="title"/>
          </p:nvPr>
        </p:nvSpPr>
        <p:spPr/>
        <p:txBody>
          <a:bodyPr/>
          <a:lstStyle/>
          <a:p>
            <a:endParaRPr lang="en-GB"/>
          </a:p>
        </p:txBody>
      </p:sp>
      <p:sp>
        <p:nvSpPr>
          <p:cNvPr id="3" name="Footer Placeholder 2">
            <a:extLst>
              <a:ext uri="{FF2B5EF4-FFF2-40B4-BE49-F238E27FC236}">
                <a16:creationId xmlns:a16="http://schemas.microsoft.com/office/drawing/2014/main" id="{6E5F2BDB-E4B6-48D2-A047-F20300FADB8E}"/>
              </a:ext>
            </a:extLst>
          </p:cNvPr>
          <p:cNvSpPr>
            <a:spLocks noGrp="1"/>
          </p:cNvSpPr>
          <p:nvPr>
            <p:ph type="ftr" sz="quarter" idx="3"/>
          </p:nvPr>
        </p:nvSpPr>
        <p:spPr/>
        <p:txBody>
          <a:bodyPr/>
          <a:lstStyle/>
          <a:p>
            <a:pPr marL="63500">
              <a:buFont typeface="Wingdings" panose="05000000000000000000" pitchFamily="2" charset="2"/>
              <a:buNone/>
            </a:pPr>
            <a:r>
              <a:rPr lang="en-US"/>
              <a:t>Source: Booz Allen analysis</a:t>
            </a:r>
            <a:endParaRPr lang="en-US" dirty="0"/>
          </a:p>
        </p:txBody>
      </p:sp>
      <p:sp>
        <p:nvSpPr>
          <p:cNvPr id="4" name="Text Placeholder 3">
            <a:extLst>
              <a:ext uri="{FF2B5EF4-FFF2-40B4-BE49-F238E27FC236}">
                <a16:creationId xmlns:a16="http://schemas.microsoft.com/office/drawing/2014/main" id="{5C21A5DC-2FD1-4C77-8C74-64122FF53BCC}"/>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33575550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Rectangle 12">
            <a:extLst>
              <a:ext uri="{FF2B5EF4-FFF2-40B4-BE49-F238E27FC236}">
                <a16:creationId xmlns:a16="http://schemas.microsoft.com/office/drawing/2014/main" id="{8700865E-4B48-4639-8534-A85756BEACE0}"/>
              </a:ext>
            </a:extLst>
          </p:cNvPr>
          <p:cNvSpPr/>
          <p:nvPr/>
        </p:nvSpPr>
        <p:spPr>
          <a:xfrm>
            <a:off x="3146712" y="1836970"/>
            <a:ext cx="8417574" cy="464003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 name="Isosceles Triangle 3">
            <a:extLst>
              <a:ext uri="{FF2B5EF4-FFF2-40B4-BE49-F238E27FC236}">
                <a16:creationId xmlns:a16="http://schemas.microsoft.com/office/drawing/2014/main" id="{4F4A267A-FCBF-4AC6-8125-42B4CA65F82D}"/>
              </a:ext>
            </a:extLst>
          </p:cNvPr>
          <p:cNvSpPr/>
          <p:nvPr/>
        </p:nvSpPr>
        <p:spPr>
          <a:xfrm rot="16200000" flipH="1">
            <a:off x="519552" y="3768235"/>
            <a:ext cx="4546018" cy="708299"/>
          </a:xfrm>
          <a:prstGeom prst="triangle">
            <a:avLst>
              <a:gd name="adj" fmla="val 65827"/>
            </a:avLst>
          </a:prstGeom>
          <a:gradFill>
            <a:gsLst>
              <a:gs pos="0">
                <a:schemeClr val="bg1">
                  <a:lumMod val="85000"/>
                </a:schemeClr>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t>We will consolidate cybersecurity recommendations into initiatives, and develop charters for each which will include stakeholders, implementation </a:t>
            </a:r>
            <a:r>
              <a:rPr lang="en-US" dirty="0">
                <a:solidFill>
                  <a:schemeClr val="tx1"/>
                </a:solidFill>
              </a:rPr>
              <a:t>timeline, and a high-level budget</a:t>
            </a:r>
          </a:p>
        </p:txBody>
      </p:sp>
      <p:sp>
        <p:nvSpPr>
          <p:cNvPr id="32" name="Text Placeholder 1">
            <a:extLst>
              <a:ext uri="{FF2B5EF4-FFF2-40B4-BE49-F238E27FC236}">
                <a16:creationId xmlns:a16="http://schemas.microsoft.com/office/drawing/2014/main" id="{D1E985F0-EF4F-46A5-82D6-84B59E2ED8AF}"/>
              </a:ext>
            </a:extLst>
          </p:cNvPr>
          <p:cNvSpPr>
            <a:spLocks noGrp="1"/>
          </p:cNvSpPr>
          <p:nvPr>
            <p:ph type="body" sz="quarter" idx="11"/>
          </p:nvPr>
        </p:nvSpPr>
        <p:spPr/>
        <p:txBody>
          <a:bodyPr/>
          <a:lstStyle/>
          <a:p>
            <a:r>
              <a:rPr lang="en-US" dirty="0"/>
              <a:t>Charter Development</a:t>
            </a:r>
          </a:p>
        </p:txBody>
      </p:sp>
      <p:sp>
        <p:nvSpPr>
          <p:cNvPr id="37" name="Rectangle 36">
            <a:extLst>
              <a:ext uri="{FF2B5EF4-FFF2-40B4-BE49-F238E27FC236}">
                <a16:creationId xmlns:a16="http://schemas.microsoft.com/office/drawing/2014/main" id="{F7FF49FD-9F2F-4A68-99F3-DC6F03AA6CC5}"/>
              </a:ext>
            </a:extLst>
          </p:cNvPr>
          <p:cNvSpPr/>
          <p:nvPr/>
        </p:nvSpPr>
        <p:spPr bwMode="auto">
          <a:xfrm>
            <a:off x="6781912" y="1614301"/>
            <a:ext cx="1147174" cy="215444"/>
          </a:xfrm>
          <a:prstGeom prst="rect">
            <a:avLst/>
          </a:prstGeom>
          <a:noFill/>
        </p:spPr>
        <p:txBody>
          <a:bodyPr vert="horz" wrap="non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Sample Charter</a:t>
            </a:r>
          </a:p>
        </p:txBody>
      </p:sp>
      <p:sp>
        <p:nvSpPr>
          <p:cNvPr id="33" name="Footer Placeholder 2">
            <a:extLst>
              <a:ext uri="{FF2B5EF4-FFF2-40B4-BE49-F238E27FC236}">
                <a16:creationId xmlns:a16="http://schemas.microsoft.com/office/drawing/2014/main" id="{CDE0AFEA-26F5-4D8C-8F9F-03B4ED67AD3E}"/>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OXAGON in the context of Booz Allen's proposal review.</a:t>
            </a:r>
          </a:p>
        </p:txBody>
      </p:sp>
      <p:grpSp>
        <p:nvGrpSpPr>
          <p:cNvPr id="15" name="Group 14">
            <a:extLst>
              <a:ext uri="{FF2B5EF4-FFF2-40B4-BE49-F238E27FC236}">
                <a16:creationId xmlns:a16="http://schemas.microsoft.com/office/drawing/2014/main" id="{916D93AE-0BC2-4A67-91AD-A1BCE2A38361}"/>
              </a:ext>
            </a:extLst>
          </p:cNvPr>
          <p:cNvGrpSpPr/>
          <p:nvPr/>
        </p:nvGrpSpPr>
        <p:grpSpPr>
          <a:xfrm>
            <a:off x="1606848" y="44165"/>
            <a:ext cx="6599473" cy="276999"/>
            <a:chOff x="1606848" y="44165"/>
            <a:chExt cx="6599473" cy="276999"/>
          </a:xfrm>
        </p:grpSpPr>
        <p:sp>
          <p:nvSpPr>
            <p:cNvPr id="96" name="Rectangle: Rounded Corners 95">
              <a:extLst>
                <a:ext uri="{FF2B5EF4-FFF2-40B4-BE49-F238E27FC236}">
                  <a16:creationId xmlns:a16="http://schemas.microsoft.com/office/drawing/2014/main" id="{FCA2FC6A-CFE3-4723-8070-6B5BBB1BBA95}"/>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1.8</a:t>
              </a:r>
            </a:p>
          </p:txBody>
        </p:sp>
        <p:sp>
          <p:nvSpPr>
            <p:cNvPr id="97" name="TextBox 96">
              <a:extLst>
                <a:ext uri="{FF2B5EF4-FFF2-40B4-BE49-F238E27FC236}">
                  <a16:creationId xmlns:a16="http://schemas.microsoft.com/office/drawing/2014/main" id="{860E9B6B-5D0B-426C-87C7-E189C48A3C39}"/>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Derive Initiatives and Develop Charters along with Performance Management Metrics </a:t>
              </a:r>
            </a:p>
          </p:txBody>
        </p:sp>
      </p:grpSp>
      <p:sp>
        <p:nvSpPr>
          <p:cNvPr id="79" name="Rectangle 78">
            <a:extLst>
              <a:ext uri="{FF2B5EF4-FFF2-40B4-BE49-F238E27FC236}">
                <a16:creationId xmlns:a16="http://schemas.microsoft.com/office/drawing/2014/main" id="{182C1B1C-5335-450D-A5D6-E1206FABB592}"/>
              </a:ext>
            </a:extLst>
          </p:cNvPr>
          <p:cNvSpPr/>
          <p:nvPr/>
        </p:nvSpPr>
        <p:spPr bwMode="auto">
          <a:xfrm>
            <a:off x="702992" y="1578975"/>
            <a:ext cx="1793055" cy="215444"/>
          </a:xfrm>
          <a:prstGeom prst="rect">
            <a:avLst/>
          </a:prstGeom>
          <a:noFill/>
        </p:spPr>
        <p:txBody>
          <a:bodyPr vert="horz" wrap="non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Calibri" panose="020F0502020204030204"/>
                <a:ea typeface="+mn-ea"/>
                <a:cs typeface="+mn-cs"/>
              </a:rPr>
              <a:t>Cybersecurity Initiatives</a:t>
            </a:r>
          </a:p>
        </p:txBody>
      </p:sp>
      <p:sp>
        <p:nvSpPr>
          <p:cNvPr id="132" name="Rectangle: Rounded Corners 131">
            <a:extLst>
              <a:ext uri="{FF2B5EF4-FFF2-40B4-BE49-F238E27FC236}">
                <a16:creationId xmlns:a16="http://schemas.microsoft.com/office/drawing/2014/main" id="{6816E708-882C-4668-B768-82041E841E06}"/>
              </a:ext>
            </a:extLst>
          </p:cNvPr>
          <p:cNvSpPr/>
          <p:nvPr/>
        </p:nvSpPr>
        <p:spPr>
          <a:xfrm>
            <a:off x="627707" y="1849375"/>
            <a:ext cx="1931995" cy="559307"/>
          </a:xfrm>
          <a:prstGeom prst="roundRect">
            <a:avLst/>
          </a:prstGeom>
          <a:solidFill>
            <a:schemeClr val="tx2">
              <a:lumMod val="20000"/>
              <a:lumOff val="80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Risk Management Framework Action Plan</a:t>
            </a:r>
          </a:p>
        </p:txBody>
      </p:sp>
      <p:sp>
        <p:nvSpPr>
          <p:cNvPr id="133" name="Rectangle: Rounded Corners 132">
            <a:extLst>
              <a:ext uri="{FF2B5EF4-FFF2-40B4-BE49-F238E27FC236}">
                <a16:creationId xmlns:a16="http://schemas.microsoft.com/office/drawing/2014/main" id="{782BB2F6-C5D8-4C4D-A063-597F3A2A2CE9}"/>
              </a:ext>
            </a:extLst>
          </p:cNvPr>
          <p:cNvSpPr/>
          <p:nvPr/>
        </p:nvSpPr>
        <p:spPr>
          <a:xfrm>
            <a:off x="627707" y="2483706"/>
            <a:ext cx="1931995" cy="559307"/>
          </a:xfrm>
          <a:prstGeom prst="roundRect">
            <a:avLst/>
          </a:prstGeom>
          <a:solidFill>
            <a:schemeClr val="tx2">
              <a:lumMod val="20000"/>
              <a:lumOff val="80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Cybersecurity Organization &amp; Governance Design</a:t>
            </a:r>
          </a:p>
        </p:txBody>
      </p:sp>
      <p:sp>
        <p:nvSpPr>
          <p:cNvPr id="134" name="Rectangle: Rounded Corners 133">
            <a:extLst>
              <a:ext uri="{FF2B5EF4-FFF2-40B4-BE49-F238E27FC236}">
                <a16:creationId xmlns:a16="http://schemas.microsoft.com/office/drawing/2014/main" id="{99BF3D02-DCEC-4744-B129-86C3B7AB0887}"/>
              </a:ext>
            </a:extLst>
          </p:cNvPr>
          <p:cNvSpPr/>
          <p:nvPr/>
        </p:nvSpPr>
        <p:spPr>
          <a:xfrm>
            <a:off x="627707" y="3118037"/>
            <a:ext cx="1931995" cy="559307"/>
          </a:xfrm>
          <a:prstGeom prst="roundRect">
            <a:avLst/>
          </a:prstGeom>
          <a:solidFill>
            <a:schemeClr val="tx2">
              <a:lumMod val="20000"/>
              <a:lumOff val="80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Policies and Control Development </a:t>
            </a:r>
          </a:p>
        </p:txBody>
      </p:sp>
      <p:sp>
        <p:nvSpPr>
          <p:cNvPr id="135" name="Rectangle: Rounded Corners 134">
            <a:extLst>
              <a:ext uri="{FF2B5EF4-FFF2-40B4-BE49-F238E27FC236}">
                <a16:creationId xmlns:a16="http://schemas.microsoft.com/office/drawing/2014/main" id="{A4D2413F-9E96-44AF-8430-79B8FA8CD698}"/>
              </a:ext>
            </a:extLst>
          </p:cNvPr>
          <p:cNvSpPr/>
          <p:nvPr/>
        </p:nvSpPr>
        <p:spPr>
          <a:xfrm>
            <a:off x="627707" y="3752368"/>
            <a:ext cx="1931995" cy="559307"/>
          </a:xfrm>
          <a:prstGeom prst="roundRect">
            <a:avLst/>
          </a:prstGeom>
          <a:solidFill>
            <a:schemeClr val="tx2">
              <a:lumMod val="20000"/>
              <a:lumOff val="80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Data Classification and Governance Action Plan</a:t>
            </a:r>
          </a:p>
        </p:txBody>
      </p:sp>
      <p:sp>
        <p:nvSpPr>
          <p:cNvPr id="136" name="Rectangle: Rounded Corners 135">
            <a:extLst>
              <a:ext uri="{FF2B5EF4-FFF2-40B4-BE49-F238E27FC236}">
                <a16:creationId xmlns:a16="http://schemas.microsoft.com/office/drawing/2014/main" id="{C975BC20-51D6-4638-ACC0-9BB9AFDACA66}"/>
              </a:ext>
            </a:extLst>
          </p:cNvPr>
          <p:cNvSpPr/>
          <p:nvPr/>
        </p:nvSpPr>
        <p:spPr>
          <a:xfrm>
            <a:off x="627707" y="4386699"/>
            <a:ext cx="1931995" cy="559307"/>
          </a:xfrm>
          <a:prstGeom prst="roundRect">
            <a:avLst/>
          </a:prstGeom>
          <a:solidFill>
            <a:srgbClr val="5F88AD"/>
          </a:solidFill>
          <a:ln w="28575"/>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latin typeface="Calibri" panose="020F0502020204030204"/>
              </a:rPr>
              <a:t>Compliance Management Methodology</a:t>
            </a:r>
            <a:endParaRPr kumimoji="0" lang="en-US" sz="1200" b="1"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137" name="Rectangle: Rounded Corners 136">
            <a:extLst>
              <a:ext uri="{FF2B5EF4-FFF2-40B4-BE49-F238E27FC236}">
                <a16:creationId xmlns:a16="http://schemas.microsoft.com/office/drawing/2014/main" id="{7227CD5E-5A0B-46AA-8CFB-58AEF0B4AEEC}"/>
              </a:ext>
            </a:extLst>
          </p:cNvPr>
          <p:cNvSpPr/>
          <p:nvPr/>
        </p:nvSpPr>
        <p:spPr>
          <a:xfrm>
            <a:off x="627707" y="5655363"/>
            <a:ext cx="1931995" cy="559307"/>
          </a:xfrm>
          <a:prstGeom prst="roundRect">
            <a:avLst/>
          </a:prstGeom>
          <a:solidFill>
            <a:schemeClr val="tx2">
              <a:lumMod val="20000"/>
              <a:lumOff val="80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200" b="1" dirty="0">
                <a:solidFill>
                  <a:schemeClr val="tx1"/>
                </a:solidFill>
                <a:latin typeface="Calibri" panose="020F0502020204030204"/>
              </a:rPr>
              <a:t>…</a:t>
            </a:r>
            <a:endParaRPr kumimoji="0" lang="en-US" sz="22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38" name="Rectangle: Rounded Corners 137">
            <a:extLst>
              <a:ext uri="{FF2B5EF4-FFF2-40B4-BE49-F238E27FC236}">
                <a16:creationId xmlns:a16="http://schemas.microsoft.com/office/drawing/2014/main" id="{6BEDE771-B3B9-4BCF-A8C3-3E443FA26364}"/>
              </a:ext>
            </a:extLst>
          </p:cNvPr>
          <p:cNvSpPr/>
          <p:nvPr/>
        </p:nvSpPr>
        <p:spPr>
          <a:xfrm>
            <a:off x="627707" y="5021030"/>
            <a:ext cx="1931995" cy="559307"/>
          </a:xfrm>
          <a:prstGeom prst="roundRect">
            <a:avLst/>
          </a:prstGeom>
          <a:solidFill>
            <a:schemeClr val="tx2">
              <a:lumMod val="20000"/>
              <a:lumOff val="80000"/>
            </a:schemeClr>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latin typeface="Calibri" panose="020F0502020204030204"/>
              </a:rPr>
              <a:t>Information Security Architecture </a:t>
            </a:r>
            <a:endParaRPr kumimoji="0" lang="en-US" sz="1200" b="1"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50" name="STAMP">
            <a:extLst>
              <a:ext uri="{FF2B5EF4-FFF2-40B4-BE49-F238E27FC236}">
                <a16:creationId xmlns:a16="http://schemas.microsoft.com/office/drawing/2014/main" id="{89F19C4E-A585-4C0D-9BAA-A17AE58C6C89}"/>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CLIENT EXAMPLE</a:t>
            </a:r>
          </a:p>
        </p:txBody>
      </p:sp>
      <p:sp>
        <p:nvSpPr>
          <p:cNvPr id="3" name="Rectangle 2">
            <a:extLst>
              <a:ext uri="{FF2B5EF4-FFF2-40B4-BE49-F238E27FC236}">
                <a16:creationId xmlns:a16="http://schemas.microsoft.com/office/drawing/2014/main" id="{247A4326-D594-43B3-9A9C-9360E66C2460}"/>
              </a:ext>
            </a:extLst>
          </p:cNvPr>
          <p:cNvSpPr/>
          <p:nvPr/>
        </p:nvSpPr>
        <p:spPr>
          <a:xfrm>
            <a:off x="5194403" y="2173825"/>
            <a:ext cx="6292338" cy="3781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Develop a Compliance Management Methodology</a:t>
            </a:r>
          </a:p>
        </p:txBody>
      </p:sp>
      <p:sp>
        <p:nvSpPr>
          <p:cNvPr id="27" name="Rectangle 26">
            <a:extLst>
              <a:ext uri="{FF2B5EF4-FFF2-40B4-BE49-F238E27FC236}">
                <a16:creationId xmlns:a16="http://schemas.microsoft.com/office/drawing/2014/main" id="{E70331D9-52E2-47DE-98CC-61587D0A261C}"/>
              </a:ext>
            </a:extLst>
          </p:cNvPr>
          <p:cNvSpPr/>
          <p:nvPr/>
        </p:nvSpPr>
        <p:spPr>
          <a:xfrm>
            <a:off x="3289404" y="2173825"/>
            <a:ext cx="1905000" cy="378156"/>
          </a:xfrm>
          <a:prstGeom prst="rect">
            <a:avLst/>
          </a:prstGeom>
          <a:solidFill>
            <a:srgbClr val="5F88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Title</a:t>
            </a:r>
          </a:p>
        </p:txBody>
      </p:sp>
      <p:sp>
        <p:nvSpPr>
          <p:cNvPr id="24" name="Rectangle 23">
            <a:extLst>
              <a:ext uri="{FF2B5EF4-FFF2-40B4-BE49-F238E27FC236}">
                <a16:creationId xmlns:a16="http://schemas.microsoft.com/office/drawing/2014/main" id="{8D067B83-5408-48E7-9DEB-1298D8D26B40}"/>
              </a:ext>
            </a:extLst>
          </p:cNvPr>
          <p:cNvSpPr/>
          <p:nvPr/>
        </p:nvSpPr>
        <p:spPr>
          <a:xfrm>
            <a:off x="5194404" y="2596614"/>
            <a:ext cx="6286396" cy="6010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b="1" dirty="0">
                <a:solidFill>
                  <a:schemeClr val="tx1"/>
                </a:solidFill>
              </a:rPr>
              <a:t>Develop a compliance management methodology (e.g., topics, formats, measurement and reporting mechanism, channels, frequency) to monitor and ensure sector level compliance with ICT&amp;P security regulation and requirements </a:t>
            </a:r>
          </a:p>
        </p:txBody>
      </p:sp>
      <p:sp>
        <p:nvSpPr>
          <p:cNvPr id="28" name="Rectangle 27">
            <a:extLst>
              <a:ext uri="{FF2B5EF4-FFF2-40B4-BE49-F238E27FC236}">
                <a16:creationId xmlns:a16="http://schemas.microsoft.com/office/drawing/2014/main" id="{9B2B4D88-6D42-4012-BC21-85CBB334283D}"/>
              </a:ext>
            </a:extLst>
          </p:cNvPr>
          <p:cNvSpPr/>
          <p:nvPr/>
        </p:nvSpPr>
        <p:spPr>
          <a:xfrm>
            <a:off x="3289405" y="2596615"/>
            <a:ext cx="1905000" cy="601076"/>
          </a:xfrm>
          <a:prstGeom prst="rect">
            <a:avLst/>
          </a:prstGeom>
          <a:solidFill>
            <a:srgbClr val="5F88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Overview</a:t>
            </a:r>
          </a:p>
        </p:txBody>
      </p:sp>
      <p:sp>
        <p:nvSpPr>
          <p:cNvPr id="40" name="Rectangle 39">
            <a:extLst>
              <a:ext uri="{FF2B5EF4-FFF2-40B4-BE49-F238E27FC236}">
                <a16:creationId xmlns:a16="http://schemas.microsoft.com/office/drawing/2014/main" id="{23CF7606-5936-4E6F-89ED-ACFB31BBA2FB}"/>
              </a:ext>
            </a:extLst>
          </p:cNvPr>
          <p:cNvSpPr/>
          <p:nvPr/>
        </p:nvSpPr>
        <p:spPr>
          <a:xfrm>
            <a:off x="5188462" y="3242324"/>
            <a:ext cx="6292338" cy="3781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tx1"/>
                </a:solidFill>
              </a:rPr>
              <a:t>Cybersecurity and data governance department </a:t>
            </a:r>
          </a:p>
        </p:txBody>
      </p:sp>
      <p:sp>
        <p:nvSpPr>
          <p:cNvPr id="41" name="Rectangle 40">
            <a:extLst>
              <a:ext uri="{FF2B5EF4-FFF2-40B4-BE49-F238E27FC236}">
                <a16:creationId xmlns:a16="http://schemas.microsoft.com/office/drawing/2014/main" id="{5A7CFE18-2B3A-4B21-8373-F5275FA24EB6}"/>
              </a:ext>
            </a:extLst>
          </p:cNvPr>
          <p:cNvSpPr/>
          <p:nvPr/>
        </p:nvSpPr>
        <p:spPr>
          <a:xfrm>
            <a:off x="3283463" y="3242324"/>
            <a:ext cx="1905000" cy="378156"/>
          </a:xfrm>
          <a:prstGeom prst="rect">
            <a:avLst/>
          </a:prstGeom>
          <a:solidFill>
            <a:srgbClr val="5F88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Primary Stakeholder</a:t>
            </a:r>
          </a:p>
        </p:txBody>
      </p:sp>
      <p:sp>
        <p:nvSpPr>
          <p:cNvPr id="43" name="Rectangle 42">
            <a:extLst>
              <a:ext uri="{FF2B5EF4-FFF2-40B4-BE49-F238E27FC236}">
                <a16:creationId xmlns:a16="http://schemas.microsoft.com/office/drawing/2014/main" id="{4BF42CFE-0816-41B8-B7F4-A04BC6647BC2}"/>
              </a:ext>
            </a:extLst>
          </p:cNvPr>
          <p:cNvSpPr/>
          <p:nvPr/>
        </p:nvSpPr>
        <p:spPr>
          <a:xfrm>
            <a:off x="9575800" y="3648860"/>
            <a:ext cx="1905000" cy="306137"/>
          </a:xfrm>
          <a:prstGeom prst="rect">
            <a:avLst/>
          </a:prstGeom>
          <a:solidFill>
            <a:srgbClr val="5F88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Objectives</a:t>
            </a:r>
          </a:p>
        </p:txBody>
      </p:sp>
      <p:sp>
        <p:nvSpPr>
          <p:cNvPr id="38" name="Rectangle 37">
            <a:extLst>
              <a:ext uri="{FF2B5EF4-FFF2-40B4-BE49-F238E27FC236}">
                <a16:creationId xmlns:a16="http://schemas.microsoft.com/office/drawing/2014/main" id="{96C03F73-830E-480C-A566-1105B2087B25}"/>
              </a:ext>
            </a:extLst>
          </p:cNvPr>
          <p:cNvSpPr/>
          <p:nvPr/>
        </p:nvSpPr>
        <p:spPr>
          <a:xfrm>
            <a:off x="3289406" y="3954997"/>
            <a:ext cx="6181916" cy="24403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indent="-228600">
              <a:buAutoNum type="arabicPeriod"/>
            </a:pPr>
            <a:r>
              <a:rPr lang="en-US" sz="1200" dirty="0">
                <a:solidFill>
                  <a:schemeClr val="tx1"/>
                </a:solidFill>
              </a:rPr>
              <a:t>Benchmark similar compliance management methodologies and practices of leading sector regulators to derive best practices related to the measurement and reporting of compliance (e.g., format, channels, frequency) against cybersecurity regulations</a:t>
            </a:r>
          </a:p>
          <a:p>
            <a:pPr marL="228600" indent="-228600">
              <a:buAutoNum type="arabicPeriod"/>
            </a:pPr>
            <a:r>
              <a:rPr lang="en-US" sz="1200" dirty="0">
                <a:solidFill>
                  <a:schemeClr val="tx1"/>
                </a:solidFill>
              </a:rPr>
              <a:t>Develop a compliance management framework identifying security regulations and requirements to be monitored, monitoring and reporting tools and templates to be used, key stakeholders to be involved, and monitoring channels and frequency </a:t>
            </a:r>
          </a:p>
          <a:p>
            <a:pPr marL="228600" indent="-228600">
              <a:buAutoNum type="arabicPeriod"/>
            </a:pPr>
            <a:r>
              <a:rPr lang="en-US" sz="1200" dirty="0">
                <a:solidFill>
                  <a:schemeClr val="tx1"/>
                </a:solidFill>
              </a:rPr>
              <a:t>Prepare monitoring and reporting tools templates based on OXAGON requirements and best practices identified from the benchmarking exercises </a:t>
            </a:r>
          </a:p>
          <a:p>
            <a:pPr marL="228600" indent="-228600">
              <a:buAutoNum type="arabicPeriod"/>
            </a:pPr>
            <a:r>
              <a:rPr lang="en-US" sz="1200" dirty="0">
                <a:solidFill>
                  <a:schemeClr val="tx1"/>
                </a:solidFill>
              </a:rPr>
              <a:t>Identify and train internal stakeholders responsible for monitoring, assessing, and reporting compliance of service providers against security requirements </a:t>
            </a:r>
          </a:p>
          <a:p>
            <a:pPr marL="228600" indent="-228600">
              <a:buAutoNum type="arabicPeriod"/>
            </a:pPr>
            <a:r>
              <a:rPr lang="en-US" sz="1200" dirty="0">
                <a:solidFill>
                  <a:schemeClr val="tx1"/>
                </a:solidFill>
              </a:rPr>
              <a:t>Develop a communication plan and coordinate with service providers to inform them about the compliance methodology and their reporting requirements (format, channels, frequency) </a:t>
            </a:r>
          </a:p>
          <a:p>
            <a:pPr marL="228600" indent="-228600">
              <a:buAutoNum type="arabicPeriod"/>
            </a:pPr>
            <a:r>
              <a:rPr lang="en-US" sz="1200" dirty="0">
                <a:solidFill>
                  <a:schemeClr val="tx1"/>
                </a:solidFill>
              </a:rPr>
              <a:t>Develop KPIs to measure track the execution of the compliance management methodology </a:t>
            </a:r>
          </a:p>
        </p:txBody>
      </p:sp>
      <p:sp>
        <p:nvSpPr>
          <p:cNvPr id="35" name="Rectangle 34">
            <a:extLst>
              <a:ext uri="{FF2B5EF4-FFF2-40B4-BE49-F238E27FC236}">
                <a16:creationId xmlns:a16="http://schemas.microsoft.com/office/drawing/2014/main" id="{C4C1D3A4-2B63-4E4F-B18E-613FC8281093}"/>
              </a:ext>
            </a:extLst>
          </p:cNvPr>
          <p:cNvSpPr/>
          <p:nvPr/>
        </p:nvSpPr>
        <p:spPr>
          <a:xfrm>
            <a:off x="3289406" y="3665112"/>
            <a:ext cx="6181916" cy="289885"/>
          </a:xfrm>
          <a:prstGeom prst="rect">
            <a:avLst/>
          </a:prstGeom>
          <a:solidFill>
            <a:srgbClr val="5F88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Key Steps </a:t>
            </a:r>
          </a:p>
        </p:txBody>
      </p:sp>
      <p:sp>
        <p:nvSpPr>
          <p:cNvPr id="45" name="Rectangle 44">
            <a:extLst>
              <a:ext uri="{FF2B5EF4-FFF2-40B4-BE49-F238E27FC236}">
                <a16:creationId xmlns:a16="http://schemas.microsoft.com/office/drawing/2014/main" id="{AA086FFD-F961-4771-A8A9-BDF965696738}"/>
              </a:ext>
            </a:extLst>
          </p:cNvPr>
          <p:cNvSpPr/>
          <p:nvPr/>
        </p:nvSpPr>
        <p:spPr>
          <a:xfrm>
            <a:off x="9575800" y="3962045"/>
            <a:ext cx="1905000" cy="9839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Develop a robust methodology to validate compliance with standardized cybersecurity practices across the sector</a:t>
            </a:r>
          </a:p>
        </p:txBody>
      </p:sp>
      <p:sp>
        <p:nvSpPr>
          <p:cNvPr id="46" name="Rectangle 45">
            <a:extLst>
              <a:ext uri="{FF2B5EF4-FFF2-40B4-BE49-F238E27FC236}">
                <a16:creationId xmlns:a16="http://schemas.microsoft.com/office/drawing/2014/main" id="{8E3D3E03-86D6-4EFE-9F75-E29614FF0CD7}"/>
              </a:ext>
            </a:extLst>
          </p:cNvPr>
          <p:cNvSpPr/>
          <p:nvPr/>
        </p:nvSpPr>
        <p:spPr>
          <a:xfrm>
            <a:off x="9575800" y="5024134"/>
            <a:ext cx="1905000" cy="306137"/>
          </a:xfrm>
          <a:prstGeom prst="rect">
            <a:avLst/>
          </a:prstGeom>
          <a:solidFill>
            <a:srgbClr val="5F88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Expected Timeline</a:t>
            </a:r>
          </a:p>
        </p:txBody>
      </p:sp>
      <p:sp>
        <p:nvSpPr>
          <p:cNvPr id="47" name="Rectangle 46">
            <a:extLst>
              <a:ext uri="{FF2B5EF4-FFF2-40B4-BE49-F238E27FC236}">
                <a16:creationId xmlns:a16="http://schemas.microsoft.com/office/drawing/2014/main" id="{F89BD483-1D9C-43FF-AF22-9B35E3823AE8}"/>
              </a:ext>
            </a:extLst>
          </p:cNvPr>
          <p:cNvSpPr/>
          <p:nvPr/>
        </p:nvSpPr>
        <p:spPr>
          <a:xfrm>
            <a:off x="9575800" y="5337319"/>
            <a:ext cx="1905000" cy="318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12 Months</a:t>
            </a:r>
          </a:p>
        </p:txBody>
      </p:sp>
      <p:sp>
        <p:nvSpPr>
          <p:cNvPr id="51" name="Rectangle 50">
            <a:extLst>
              <a:ext uri="{FF2B5EF4-FFF2-40B4-BE49-F238E27FC236}">
                <a16:creationId xmlns:a16="http://schemas.microsoft.com/office/drawing/2014/main" id="{E7EBA712-0BB8-45DB-83A2-4C3F81D9F8C2}"/>
              </a:ext>
            </a:extLst>
          </p:cNvPr>
          <p:cNvSpPr/>
          <p:nvPr/>
        </p:nvSpPr>
        <p:spPr>
          <a:xfrm>
            <a:off x="9575800" y="5764623"/>
            <a:ext cx="1905000" cy="306137"/>
          </a:xfrm>
          <a:prstGeom prst="rect">
            <a:avLst/>
          </a:prstGeom>
          <a:solidFill>
            <a:srgbClr val="5F88AD"/>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t>Expected Budget</a:t>
            </a:r>
          </a:p>
        </p:txBody>
      </p:sp>
      <p:sp>
        <p:nvSpPr>
          <p:cNvPr id="52" name="Rectangle 51">
            <a:extLst>
              <a:ext uri="{FF2B5EF4-FFF2-40B4-BE49-F238E27FC236}">
                <a16:creationId xmlns:a16="http://schemas.microsoft.com/office/drawing/2014/main" id="{61FFC8FE-687C-41A5-96B4-BBDA5F69DD23}"/>
              </a:ext>
            </a:extLst>
          </p:cNvPr>
          <p:cNvSpPr/>
          <p:nvPr/>
        </p:nvSpPr>
        <p:spPr>
          <a:xfrm>
            <a:off x="9575800" y="6077808"/>
            <a:ext cx="1905000" cy="3180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TBD</a:t>
            </a:r>
          </a:p>
        </p:txBody>
      </p:sp>
      <p:sp>
        <p:nvSpPr>
          <p:cNvPr id="53" name="Rectangle 52">
            <a:extLst>
              <a:ext uri="{FF2B5EF4-FFF2-40B4-BE49-F238E27FC236}">
                <a16:creationId xmlns:a16="http://schemas.microsoft.com/office/drawing/2014/main" id="{1CC01FE8-A207-41C8-829C-6430DCF91BA0}"/>
              </a:ext>
            </a:extLst>
          </p:cNvPr>
          <p:cNvSpPr/>
          <p:nvPr/>
        </p:nvSpPr>
        <p:spPr bwMode="auto">
          <a:xfrm>
            <a:off x="3283463" y="1909196"/>
            <a:ext cx="8197337" cy="215444"/>
          </a:xfrm>
          <a:prstGeom prst="rect">
            <a:avLst/>
          </a:prstGeom>
          <a:solidFill>
            <a:srgbClr val="5F88AD"/>
          </a:solidFill>
          <a:ln>
            <a:solidFill>
              <a:schemeClr val="tx1"/>
            </a:solidFill>
          </a:ln>
        </p:spPr>
        <p:txBody>
          <a:bodyPr vert="horz" wrap="square" lIns="0" tIns="0" rIns="0" bIns="0" rtlCol="0" anchor="ctr" anchorCtr="1">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Initiatives Charter: Compliance Management Methodology</a:t>
            </a:r>
          </a:p>
        </p:txBody>
      </p:sp>
      <p:sp>
        <p:nvSpPr>
          <p:cNvPr id="63" name="Rectangle 62">
            <a:extLst>
              <a:ext uri="{FF2B5EF4-FFF2-40B4-BE49-F238E27FC236}">
                <a16:creationId xmlns:a16="http://schemas.microsoft.com/office/drawing/2014/main" id="{E5BB89B8-AE12-4B9C-AEA6-760982E487DD}"/>
              </a:ext>
            </a:extLst>
          </p:cNvPr>
          <p:cNvSpPr/>
          <p:nvPr/>
        </p:nvSpPr>
        <p:spPr bwMode="auto">
          <a:xfrm>
            <a:off x="1222338" y="68573"/>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D68EF365-8CFA-46A5-B569-68AC667B0C61}"/>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5" name="Rectangle 64">
            <a:extLst>
              <a:ext uri="{FF2B5EF4-FFF2-40B4-BE49-F238E27FC236}">
                <a16:creationId xmlns:a16="http://schemas.microsoft.com/office/drawing/2014/main" id="{90064533-7CDC-4983-8E8A-712A7E7322BF}"/>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6" name="Rectangle 65">
            <a:extLst>
              <a:ext uri="{FF2B5EF4-FFF2-40B4-BE49-F238E27FC236}">
                <a16:creationId xmlns:a16="http://schemas.microsoft.com/office/drawing/2014/main" id="{444D71EC-F619-4DA1-8552-F9569A80D997}"/>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67" name="Rectangle 66">
            <a:extLst>
              <a:ext uri="{FF2B5EF4-FFF2-40B4-BE49-F238E27FC236}">
                <a16:creationId xmlns:a16="http://schemas.microsoft.com/office/drawing/2014/main" id="{C705B5EB-7BCB-4932-AF2B-255D9A1A3B97}"/>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8" name="Rectangle 67">
            <a:extLst>
              <a:ext uri="{FF2B5EF4-FFF2-40B4-BE49-F238E27FC236}">
                <a16:creationId xmlns:a16="http://schemas.microsoft.com/office/drawing/2014/main" id="{FBC88112-3CA3-4DFE-A618-7EC0FC301E88}"/>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9" name="Rectangle 68">
            <a:extLst>
              <a:ext uri="{FF2B5EF4-FFF2-40B4-BE49-F238E27FC236}">
                <a16:creationId xmlns:a16="http://schemas.microsoft.com/office/drawing/2014/main" id="{B0E61B61-5FF0-47DB-9C57-D3B8587BBA87}"/>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0" name="Rectangle 69">
            <a:extLst>
              <a:ext uri="{FF2B5EF4-FFF2-40B4-BE49-F238E27FC236}">
                <a16:creationId xmlns:a16="http://schemas.microsoft.com/office/drawing/2014/main" id="{BE6E5163-A3BA-4D06-8755-9F7857700A24}"/>
              </a:ext>
            </a:extLst>
          </p:cNvPr>
          <p:cNvSpPr/>
          <p:nvPr/>
        </p:nvSpPr>
        <p:spPr bwMode="auto">
          <a:xfrm>
            <a:off x="1118756" y="68607"/>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1" name="Rectangle 70">
            <a:extLst>
              <a:ext uri="{FF2B5EF4-FFF2-40B4-BE49-F238E27FC236}">
                <a16:creationId xmlns:a16="http://schemas.microsoft.com/office/drawing/2014/main" id="{542D181B-2964-445C-B8E9-512F7C788CB3}"/>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2" name="Rectangle 71">
            <a:extLst>
              <a:ext uri="{FF2B5EF4-FFF2-40B4-BE49-F238E27FC236}">
                <a16:creationId xmlns:a16="http://schemas.microsoft.com/office/drawing/2014/main" id="{6273335B-C1F5-4CCC-BDA5-E45AC5EE2D53}"/>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73" name="Rectangle 72">
            <a:extLst>
              <a:ext uri="{FF2B5EF4-FFF2-40B4-BE49-F238E27FC236}">
                <a16:creationId xmlns:a16="http://schemas.microsoft.com/office/drawing/2014/main" id="{8C8850F5-DC8B-4A4A-84AB-3EE6C3E4D103}"/>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4" name="Rectangle 73">
            <a:extLst>
              <a:ext uri="{FF2B5EF4-FFF2-40B4-BE49-F238E27FC236}">
                <a16:creationId xmlns:a16="http://schemas.microsoft.com/office/drawing/2014/main" id="{9459EF39-3FD6-425D-A868-530F5CDFD330}"/>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5" name="Rectangle 74">
            <a:extLst>
              <a:ext uri="{FF2B5EF4-FFF2-40B4-BE49-F238E27FC236}">
                <a16:creationId xmlns:a16="http://schemas.microsoft.com/office/drawing/2014/main" id="{83B9E9D6-850A-4E0E-BDBD-225EFB401CE3}"/>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6" name="Rectangle 75">
            <a:extLst>
              <a:ext uri="{FF2B5EF4-FFF2-40B4-BE49-F238E27FC236}">
                <a16:creationId xmlns:a16="http://schemas.microsoft.com/office/drawing/2014/main" id="{1AD5E2D7-2DFE-433C-9E76-290E0808EE19}"/>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7" name="Rectangle 76">
            <a:extLst>
              <a:ext uri="{FF2B5EF4-FFF2-40B4-BE49-F238E27FC236}">
                <a16:creationId xmlns:a16="http://schemas.microsoft.com/office/drawing/2014/main" id="{744D34EC-A048-4318-A73D-380722346765}"/>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76734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05F0D5F-46B0-49EA-800D-3714272FD92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6" name="Object 5" hidden="1">
                        <a:extLst>
                          <a:ext uri="{FF2B5EF4-FFF2-40B4-BE49-F238E27FC236}">
                            <a16:creationId xmlns:a16="http://schemas.microsoft.com/office/drawing/2014/main" id="{705F0D5F-46B0-49EA-800D-3714272FD9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8095622-22E2-41D1-A7BD-FD9699A0E98A}"/>
              </a:ext>
            </a:extLst>
          </p:cNvPr>
          <p:cNvSpPr>
            <a:spLocks noGrp="1"/>
          </p:cNvSpPr>
          <p:nvPr>
            <p:ph type="title"/>
          </p:nvPr>
        </p:nvSpPr>
        <p:spPr/>
        <p:txBody>
          <a:bodyPr vert="horz"/>
          <a:lstStyle/>
          <a:p>
            <a:r>
              <a:rPr lang="en-US" dirty="0"/>
              <a:t>We will develop a performance management framework with key metrics to monitor, measure, analyze and evaluate, the on-time and on-budget progress of identified initiatives </a:t>
            </a:r>
          </a:p>
        </p:txBody>
      </p:sp>
      <p:sp>
        <p:nvSpPr>
          <p:cNvPr id="4" name="Text Placeholder 3">
            <a:extLst>
              <a:ext uri="{FF2B5EF4-FFF2-40B4-BE49-F238E27FC236}">
                <a16:creationId xmlns:a16="http://schemas.microsoft.com/office/drawing/2014/main" id="{5555FB77-9A81-4127-ACD2-72E161B2A9C5}"/>
              </a:ext>
            </a:extLst>
          </p:cNvPr>
          <p:cNvSpPr>
            <a:spLocks noGrp="1"/>
          </p:cNvSpPr>
          <p:nvPr>
            <p:ph type="body" sz="quarter" idx="11"/>
          </p:nvPr>
        </p:nvSpPr>
        <p:spPr>
          <a:xfrm>
            <a:off x="4638620" y="1112624"/>
            <a:ext cx="2914773" cy="215444"/>
          </a:xfrm>
        </p:spPr>
        <p:txBody>
          <a:bodyPr/>
          <a:lstStyle/>
          <a:p>
            <a:r>
              <a:rPr lang="en-US" dirty="0"/>
              <a:t>Performance Management Framework </a:t>
            </a:r>
          </a:p>
        </p:txBody>
      </p:sp>
      <p:sp>
        <p:nvSpPr>
          <p:cNvPr id="13" name="Rounded Rectangle 18">
            <a:extLst>
              <a:ext uri="{FF2B5EF4-FFF2-40B4-BE49-F238E27FC236}">
                <a16:creationId xmlns:a16="http://schemas.microsoft.com/office/drawing/2014/main" id="{6EBC7F6A-FD69-4D8F-ABEF-42200F550C8E}"/>
              </a:ext>
            </a:extLst>
          </p:cNvPr>
          <p:cNvSpPr/>
          <p:nvPr/>
        </p:nvSpPr>
        <p:spPr bwMode="auto">
          <a:xfrm>
            <a:off x="828603" y="2710203"/>
            <a:ext cx="10448841" cy="1982329"/>
          </a:xfrm>
          <a:prstGeom prst="roundRect">
            <a:avLst/>
          </a:prstGeom>
          <a:solidFill>
            <a:schemeClr val="accent2">
              <a:lumMod val="40000"/>
              <a:lumOff val="60000"/>
            </a:schemeClr>
          </a:solidFill>
          <a:ln w="9525" cap="flat" cmpd="sng" algn="ctr">
            <a:solidFill>
              <a:srgbClr val="000000">
                <a:shade val="95000"/>
                <a:satMod val="105000"/>
              </a:srgbClr>
            </a:solidFill>
            <a:prstDash val="solid"/>
            <a:headEnd type="none" w="med" len="med"/>
            <a:tailEnd type="none" w="med" len="med"/>
          </a:ln>
          <a:effectLst/>
        </p:spPr>
        <p:txBody>
          <a:bodyPr vert="horz" wrap="none" lIns="90000" tIns="46800" rIns="90000" bIns="4680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Calibri" panose="020F0502020204030204"/>
                <a:ea typeface="+mn-ea"/>
                <a:cs typeface="+mn-cs"/>
              </a:rPr>
              <a:t>Project Control and Coordination Mechanisms</a:t>
            </a:r>
          </a:p>
        </p:txBody>
      </p:sp>
      <p:sp>
        <p:nvSpPr>
          <p:cNvPr id="14" name="Rounded Rectangle 19">
            <a:extLst>
              <a:ext uri="{FF2B5EF4-FFF2-40B4-BE49-F238E27FC236}">
                <a16:creationId xmlns:a16="http://schemas.microsoft.com/office/drawing/2014/main" id="{94955F9D-3A73-4F45-AAC0-DA9B9DDE064D}"/>
              </a:ext>
            </a:extLst>
          </p:cNvPr>
          <p:cNvSpPr/>
          <p:nvPr/>
        </p:nvSpPr>
        <p:spPr bwMode="auto">
          <a:xfrm>
            <a:off x="1448251" y="1630290"/>
            <a:ext cx="2651145" cy="796666"/>
          </a:xfrm>
          <a:prstGeom prst="roundRect">
            <a:avLst/>
          </a:prstGeom>
          <a:solidFill>
            <a:schemeClr val="bg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45720" tIns="46800" rIns="45720" bIns="46800" numCol="1" rtlCol="0" anchor="ctr" anchorCtr="0" compatLnSpc="1">
            <a:prstTxWarp prst="textNoShape">
              <a:avLst/>
            </a:prstTxWarp>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mn-cs"/>
              </a:rPr>
              <a:t>Confirm initiative characteristics and scope and discuss next steps</a:t>
            </a:r>
          </a:p>
        </p:txBody>
      </p:sp>
      <p:sp>
        <p:nvSpPr>
          <p:cNvPr id="15" name="Rounded Rectangle 20">
            <a:extLst>
              <a:ext uri="{FF2B5EF4-FFF2-40B4-BE49-F238E27FC236}">
                <a16:creationId xmlns:a16="http://schemas.microsoft.com/office/drawing/2014/main" id="{C4C9B762-BB22-476E-9105-05F644CDEF1E}"/>
              </a:ext>
            </a:extLst>
          </p:cNvPr>
          <p:cNvSpPr/>
          <p:nvPr/>
        </p:nvSpPr>
        <p:spPr bwMode="auto">
          <a:xfrm>
            <a:off x="8069692" y="1630290"/>
            <a:ext cx="2651145" cy="796666"/>
          </a:xfrm>
          <a:prstGeom prst="roundRect">
            <a:avLst/>
          </a:prstGeom>
          <a:solidFill>
            <a:schemeClr val="bg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ctr" anchorCtr="0" compatLnSpc="1">
            <a:prstTxWarp prst="textNoShape">
              <a:avLst/>
            </a:prstTxWarp>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mn-cs"/>
              </a:rPr>
              <a:t>Gauge overall initiative efficacy and enable project decommission </a:t>
            </a:r>
          </a:p>
        </p:txBody>
      </p:sp>
      <p:sp>
        <p:nvSpPr>
          <p:cNvPr id="16" name="Rounded Rectangle 21">
            <a:extLst>
              <a:ext uri="{FF2B5EF4-FFF2-40B4-BE49-F238E27FC236}">
                <a16:creationId xmlns:a16="http://schemas.microsoft.com/office/drawing/2014/main" id="{3D95F5D0-8EFC-4BDF-88CA-AF5FFD2D16B4}"/>
              </a:ext>
            </a:extLst>
          </p:cNvPr>
          <p:cNvSpPr/>
          <p:nvPr/>
        </p:nvSpPr>
        <p:spPr bwMode="auto">
          <a:xfrm>
            <a:off x="4762680" y="1630290"/>
            <a:ext cx="2651145" cy="796666"/>
          </a:xfrm>
          <a:prstGeom prst="roundRect">
            <a:avLst/>
          </a:prstGeom>
          <a:solidFill>
            <a:schemeClr val="bg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90000" tIns="46800" rIns="90000" bIns="46800" numCol="1" rtlCol="0" anchor="ctr" anchorCtr="0" compatLnSpc="1">
            <a:prstTxWarp prst="textNoShape">
              <a:avLst/>
            </a:prstTxWarp>
            <a:norm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mn-cs"/>
              </a:rPr>
              <a:t>Utilize proven quality control processes and techniques</a:t>
            </a:r>
          </a:p>
        </p:txBody>
      </p:sp>
      <p:sp>
        <p:nvSpPr>
          <p:cNvPr id="17" name="Rounded Rectangle 23">
            <a:extLst>
              <a:ext uri="{FF2B5EF4-FFF2-40B4-BE49-F238E27FC236}">
                <a16:creationId xmlns:a16="http://schemas.microsoft.com/office/drawing/2014/main" id="{4E0A8690-0112-4166-8802-90D2A5CE3F3E}"/>
              </a:ext>
            </a:extLst>
          </p:cNvPr>
          <p:cNvSpPr/>
          <p:nvPr/>
        </p:nvSpPr>
        <p:spPr bwMode="auto">
          <a:xfrm>
            <a:off x="8069692" y="5267985"/>
            <a:ext cx="2651145" cy="796666"/>
          </a:xfrm>
          <a:prstGeom prst="roundRect">
            <a:avLst/>
          </a:prstGeom>
          <a:solidFill>
            <a:schemeClr val="bg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45720" tIns="46800" rIns="45720" bIns="4680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mn-cs"/>
              </a:rPr>
              <a:t>Ensure flexible end-to-end project communication among key parties</a:t>
            </a:r>
          </a:p>
        </p:txBody>
      </p:sp>
      <p:sp>
        <p:nvSpPr>
          <p:cNvPr id="18" name="Rounded Rectangle 24">
            <a:extLst>
              <a:ext uri="{FF2B5EF4-FFF2-40B4-BE49-F238E27FC236}">
                <a16:creationId xmlns:a16="http://schemas.microsoft.com/office/drawing/2014/main" id="{84619A2D-DCB3-4547-A8B2-C72A42818576}"/>
              </a:ext>
            </a:extLst>
          </p:cNvPr>
          <p:cNvSpPr/>
          <p:nvPr/>
        </p:nvSpPr>
        <p:spPr bwMode="auto">
          <a:xfrm>
            <a:off x="4762680" y="5260455"/>
            <a:ext cx="2651145" cy="796666"/>
          </a:xfrm>
          <a:prstGeom prst="roundRect">
            <a:avLst/>
          </a:prstGeom>
          <a:solidFill>
            <a:schemeClr val="bg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45720" tIns="46800" rIns="45720" bIns="4680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mn-cs"/>
              </a:rPr>
              <a:t> Support risk identification, prioritization, and mitigation strategies</a:t>
            </a:r>
          </a:p>
        </p:txBody>
      </p:sp>
      <p:sp>
        <p:nvSpPr>
          <p:cNvPr id="19" name="Rounded Rectangle 25">
            <a:extLst>
              <a:ext uri="{FF2B5EF4-FFF2-40B4-BE49-F238E27FC236}">
                <a16:creationId xmlns:a16="http://schemas.microsoft.com/office/drawing/2014/main" id="{671CDD6B-1931-4013-9331-A6F44CB9A3DF}"/>
              </a:ext>
            </a:extLst>
          </p:cNvPr>
          <p:cNvSpPr/>
          <p:nvPr/>
        </p:nvSpPr>
        <p:spPr bwMode="auto">
          <a:xfrm>
            <a:off x="1448251" y="5268878"/>
            <a:ext cx="2651145" cy="796666"/>
          </a:xfrm>
          <a:prstGeom prst="roundRect">
            <a:avLst/>
          </a:prstGeom>
          <a:solidFill>
            <a:schemeClr val="bg2"/>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vert="horz" wrap="square" lIns="45720" tIns="46800" rIns="45720" bIns="4680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mn-cs"/>
              </a:rPr>
              <a:t>Facilitate effective communication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a:ea typeface="+mn-ea"/>
                <a:cs typeface="+mn-cs"/>
              </a:rPr>
              <a:t>between project stakeholders and ensure initiative deadlines and budget</a:t>
            </a:r>
          </a:p>
        </p:txBody>
      </p:sp>
      <p:sp>
        <p:nvSpPr>
          <p:cNvPr id="20" name="Freeform 26">
            <a:extLst>
              <a:ext uri="{FF2B5EF4-FFF2-40B4-BE49-F238E27FC236}">
                <a16:creationId xmlns:a16="http://schemas.microsoft.com/office/drawing/2014/main" id="{CE1A26F6-61BD-4B88-A904-16502DF53A6F}"/>
              </a:ext>
            </a:extLst>
          </p:cNvPr>
          <p:cNvSpPr/>
          <p:nvPr/>
        </p:nvSpPr>
        <p:spPr>
          <a:xfrm rot="16200000" flipV="1">
            <a:off x="1803369" y="2218639"/>
            <a:ext cx="991360" cy="1392315"/>
          </a:xfrm>
          <a:custGeom>
            <a:avLst/>
            <a:gdLst>
              <a:gd name="connsiteX0" fmla="*/ 0 w 2537717"/>
              <a:gd name="connsiteY0" fmla="*/ 986319 h 1417833"/>
              <a:gd name="connsiteX1" fmla="*/ 2537717 w 2537717"/>
              <a:gd name="connsiteY1" fmla="*/ 0 h 1417833"/>
              <a:gd name="connsiteX2" fmla="*/ 2517168 w 2537717"/>
              <a:gd name="connsiteY2" fmla="*/ 1417833 h 1417833"/>
              <a:gd name="connsiteX3" fmla="*/ 0 w 2537717"/>
              <a:gd name="connsiteY3" fmla="*/ 1397285 h 1417833"/>
              <a:gd name="connsiteX4" fmla="*/ 0 w 2537717"/>
              <a:gd name="connsiteY4" fmla="*/ 986319 h 141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17" h="1417833">
                <a:moveTo>
                  <a:pt x="0" y="986319"/>
                </a:moveTo>
                <a:lnTo>
                  <a:pt x="2537717" y="0"/>
                </a:lnTo>
                <a:lnTo>
                  <a:pt x="2517168" y="1417833"/>
                </a:lnTo>
                <a:lnTo>
                  <a:pt x="0" y="1397285"/>
                </a:lnTo>
                <a:lnTo>
                  <a:pt x="0" y="986319"/>
                </a:lnTo>
                <a:close/>
              </a:path>
            </a:pathLst>
          </a:custGeom>
          <a:solidFill>
            <a:sysClr val="window" lastClr="FFFFFF">
              <a:lumMod val="85000"/>
              <a:alpha val="40000"/>
            </a:sys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1"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1" name="Freeform 28">
            <a:extLst>
              <a:ext uri="{FF2B5EF4-FFF2-40B4-BE49-F238E27FC236}">
                <a16:creationId xmlns:a16="http://schemas.microsoft.com/office/drawing/2014/main" id="{577F45DD-BB65-42C9-8E30-0F9273860CFD}"/>
              </a:ext>
            </a:extLst>
          </p:cNvPr>
          <p:cNvSpPr/>
          <p:nvPr/>
        </p:nvSpPr>
        <p:spPr>
          <a:xfrm rot="16200000">
            <a:off x="5997839" y="2089916"/>
            <a:ext cx="978591" cy="1510418"/>
          </a:xfrm>
          <a:custGeom>
            <a:avLst/>
            <a:gdLst>
              <a:gd name="connsiteX0" fmla="*/ 0 w 2537717"/>
              <a:gd name="connsiteY0" fmla="*/ 986319 h 1417833"/>
              <a:gd name="connsiteX1" fmla="*/ 2537717 w 2537717"/>
              <a:gd name="connsiteY1" fmla="*/ 0 h 1417833"/>
              <a:gd name="connsiteX2" fmla="*/ 2517168 w 2537717"/>
              <a:gd name="connsiteY2" fmla="*/ 1417833 h 1417833"/>
              <a:gd name="connsiteX3" fmla="*/ 0 w 2537717"/>
              <a:gd name="connsiteY3" fmla="*/ 1397285 h 1417833"/>
              <a:gd name="connsiteX4" fmla="*/ 0 w 2537717"/>
              <a:gd name="connsiteY4" fmla="*/ 986319 h 141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17" h="1417833">
                <a:moveTo>
                  <a:pt x="0" y="986319"/>
                </a:moveTo>
                <a:lnTo>
                  <a:pt x="2537717" y="0"/>
                </a:lnTo>
                <a:lnTo>
                  <a:pt x="2517168" y="1417833"/>
                </a:lnTo>
                <a:lnTo>
                  <a:pt x="0" y="1397285"/>
                </a:lnTo>
                <a:lnTo>
                  <a:pt x="0" y="986319"/>
                </a:lnTo>
                <a:close/>
              </a:path>
            </a:pathLst>
          </a:custGeom>
          <a:solidFill>
            <a:sysClr val="window" lastClr="FFFFFF">
              <a:lumMod val="85000"/>
              <a:alpha val="40000"/>
            </a:sys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1"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2" name="Freeform 29">
            <a:extLst>
              <a:ext uri="{FF2B5EF4-FFF2-40B4-BE49-F238E27FC236}">
                <a16:creationId xmlns:a16="http://schemas.microsoft.com/office/drawing/2014/main" id="{4D5B9EB6-1D97-4B1D-90DE-A04DEC72B2D7}"/>
              </a:ext>
            </a:extLst>
          </p:cNvPr>
          <p:cNvSpPr/>
          <p:nvPr/>
        </p:nvSpPr>
        <p:spPr>
          <a:xfrm rot="5400000" flipH="1" flipV="1">
            <a:off x="9254717" y="2171706"/>
            <a:ext cx="978590" cy="1510418"/>
          </a:xfrm>
          <a:custGeom>
            <a:avLst/>
            <a:gdLst>
              <a:gd name="connsiteX0" fmla="*/ 0 w 2537717"/>
              <a:gd name="connsiteY0" fmla="*/ 986319 h 1417833"/>
              <a:gd name="connsiteX1" fmla="*/ 2537717 w 2537717"/>
              <a:gd name="connsiteY1" fmla="*/ 0 h 1417833"/>
              <a:gd name="connsiteX2" fmla="*/ 2517168 w 2537717"/>
              <a:gd name="connsiteY2" fmla="*/ 1417833 h 1417833"/>
              <a:gd name="connsiteX3" fmla="*/ 0 w 2537717"/>
              <a:gd name="connsiteY3" fmla="*/ 1397285 h 1417833"/>
              <a:gd name="connsiteX4" fmla="*/ 0 w 2537717"/>
              <a:gd name="connsiteY4" fmla="*/ 986319 h 141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17" h="1417833">
                <a:moveTo>
                  <a:pt x="0" y="986319"/>
                </a:moveTo>
                <a:lnTo>
                  <a:pt x="2537717" y="0"/>
                </a:lnTo>
                <a:lnTo>
                  <a:pt x="2517168" y="1417833"/>
                </a:lnTo>
                <a:lnTo>
                  <a:pt x="0" y="1397285"/>
                </a:lnTo>
                <a:lnTo>
                  <a:pt x="0" y="986319"/>
                </a:lnTo>
                <a:close/>
              </a:path>
            </a:pathLst>
          </a:custGeom>
          <a:solidFill>
            <a:sysClr val="window" lastClr="FFFFFF">
              <a:lumMod val="85000"/>
              <a:alpha val="40000"/>
            </a:sys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1"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3" name="Rounded Rectangle 32">
            <a:extLst>
              <a:ext uri="{FF2B5EF4-FFF2-40B4-BE49-F238E27FC236}">
                <a16:creationId xmlns:a16="http://schemas.microsoft.com/office/drawing/2014/main" id="{903FBD48-34F0-4D06-9C47-4B818FC1CE25}"/>
              </a:ext>
            </a:extLst>
          </p:cNvPr>
          <p:cNvSpPr/>
          <p:nvPr/>
        </p:nvSpPr>
        <p:spPr bwMode="auto">
          <a:xfrm>
            <a:off x="916775" y="3228301"/>
            <a:ext cx="1662604" cy="1081056"/>
          </a:xfrm>
          <a:prstGeom prst="roundRect">
            <a:avLst/>
          </a:prstGeom>
          <a:solidFill>
            <a:schemeClr val="accent2"/>
          </a:solidFill>
          <a:ln w="9525" cap="flat" cmpd="sng" algn="ctr">
            <a:solidFill>
              <a:srgbClr val="000000">
                <a:shade val="95000"/>
                <a:satMod val="105000"/>
              </a:srgbClr>
            </a:solidFill>
            <a:prstDash val="solid"/>
            <a:headEnd type="none" w="med" len="med"/>
            <a:tailEnd type="none" w="med" len="med"/>
          </a:ln>
          <a:effectLst/>
        </p:spPr>
        <p:txBody>
          <a:bodyPr vert="horz" wrap="none" lIns="45720" tIns="548640" rIns="4572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Initiative Kickoff</a:t>
            </a:r>
          </a:p>
        </p:txBody>
      </p:sp>
      <p:sp>
        <p:nvSpPr>
          <p:cNvPr id="24" name="Rounded Rectangle 36">
            <a:extLst>
              <a:ext uri="{FF2B5EF4-FFF2-40B4-BE49-F238E27FC236}">
                <a16:creationId xmlns:a16="http://schemas.microsoft.com/office/drawing/2014/main" id="{40CB15F2-B332-4BFC-855F-4D423B15258B}"/>
              </a:ext>
            </a:extLst>
          </p:cNvPr>
          <p:cNvSpPr/>
          <p:nvPr/>
        </p:nvSpPr>
        <p:spPr bwMode="auto">
          <a:xfrm>
            <a:off x="6068696" y="3228301"/>
            <a:ext cx="1662604" cy="1081056"/>
          </a:xfrm>
          <a:prstGeom prst="roundRect">
            <a:avLst/>
          </a:prstGeom>
          <a:solidFill>
            <a:schemeClr val="accent2"/>
          </a:solidFill>
          <a:ln w="9525" cap="flat" cmpd="sng" algn="ctr">
            <a:solidFill>
              <a:srgbClr val="000000">
                <a:shade val="95000"/>
                <a:satMod val="105000"/>
              </a:srgbClr>
            </a:solidFill>
            <a:prstDash val="solid"/>
            <a:headEnd type="none" w="med" len="med"/>
            <a:tailEnd type="none" w="med" len="med"/>
          </a:ln>
          <a:effectLst/>
        </p:spPr>
        <p:txBody>
          <a:bodyPr vert="horz" wrap="none" lIns="45720" tIns="548640" rIns="4572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Quality Assurance</a:t>
            </a:r>
          </a:p>
        </p:txBody>
      </p:sp>
      <p:sp>
        <p:nvSpPr>
          <p:cNvPr id="25" name="Rounded Rectangle 38">
            <a:extLst>
              <a:ext uri="{FF2B5EF4-FFF2-40B4-BE49-F238E27FC236}">
                <a16:creationId xmlns:a16="http://schemas.microsoft.com/office/drawing/2014/main" id="{D4E15822-D79B-4379-BC0B-3BFA6CA37AAD}"/>
              </a:ext>
            </a:extLst>
          </p:cNvPr>
          <p:cNvSpPr/>
          <p:nvPr/>
        </p:nvSpPr>
        <p:spPr bwMode="auto">
          <a:xfrm>
            <a:off x="9503311" y="3228301"/>
            <a:ext cx="1662604" cy="1081056"/>
          </a:xfrm>
          <a:prstGeom prst="roundRect">
            <a:avLst/>
          </a:prstGeom>
          <a:solidFill>
            <a:schemeClr val="accent2"/>
          </a:solidFill>
          <a:ln w="9525" cap="flat" cmpd="sng" algn="ctr">
            <a:solidFill>
              <a:srgbClr val="000000">
                <a:shade val="95000"/>
                <a:satMod val="105000"/>
              </a:srgbClr>
            </a:solidFill>
            <a:prstDash val="solid"/>
            <a:headEnd type="none" w="med" len="med"/>
            <a:tailEnd type="none" w="med" len="med"/>
          </a:ln>
          <a:effectLst/>
        </p:spPr>
        <p:txBody>
          <a:bodyPr vert="horz" wrap="none" lIns="45720" tIns="548640" rIns="4572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Initiative Closure</a:t>
            </a:r>
          </a:p>
        </p:txBody>
      </p:sp>
      <p:sp>
        <p:nvSpPr>
          <p:cNvPr id="26" name="Freeform 39">
            <a:extLst>
              <a:ext uri="{FF2B5EF4-FFF2-40B4-BE49-F238E27FC236}">
                <a16:creationId xmlns:a16="http://schemas.microsoft.com/office/drawing/2014/main" id="{7D899B90-FB5E-465E-A765-C89D82B7F8F5}"/>
              </a:ext>
            </a:extLst>
          </p:cNvPr>
          <p:cNvSpPr/>
          <p:nvPr/>
        </p:nvSpPr>
        <p:spPr>
          <a:xfrm rot="5400000" flipV="1">
            <a:off x="2066169" y="3534792"/>
            <a:ext cx="1259595" cy="2208592"/>
          </a:xfrm>
          <a:custGeom>
            <a:avLst/>
            <a:gdLst>
              <a:gd name="connsiteX0" fmla="*/ 0 w 2537717"/>
              <a:gd name="connsiteY0" fmla="*/ 986319 h 1417833"/>
              <a:gd name="connsiteX1" fmla="*/ 2537717 w 2537717"/>
              <a:gd name="connsiteY1" fmla="*/ 0 h 1417833"/>
              <a:gd name="connsiteX2" fmla="*/ 2517168 w 2537717"/>
              <a:gd name="connsiteY2" fmla="*/ 1417833 h 1417833"/>
              <a:gd name="connsiteX3" fmla="*/ 0 w 2537717"/>
              <a:gd name="connsiteY3" fmla="*/ 1397285 h 1417833"/>
              <a:gd name="connsiteX4" fmla="*/ 0 w 2537717"/>
              <a:gd name="connsiteY4" fmla="*/ 986319 h 141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17" h="1417833">
                <a:moveTo>
                  <a:pt x="0" y="986319"/>
                </a:moveTo>
                <a:lnTo>
                  <a:pt x="2537717" y="0"/>
                </a:lnTo>
                <a:lnTo>
                  <a:pt x="2517168" y="1417833"/>
                </a:lnTo>
                <a:lnTo>
                  <a:pt x="0" y="1397285"/>
                </a:lnTo>
                <a:lnTo>
                  <a:pt x="0" y="986319"/>
                </a:lnTo>
                <a:close/>
              </a:path>
            </a:pathLst>
          </a:custGeom>
          <a:solidFill>
            <a:sysClr val="window" lastClr="FFFFFF">
              <a:lumMod val="85000"/>
              <a:alpha val="40000"/>
            </a:sys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1"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7" name="Freeform 40">
            <a:extLst>
              <a:ext uri="{FF2B5EF4-FFF2-40B4-BE49-F238E27FC236}">
                <a16:creationId xmlns:a16="http://schemas.microsoft.com/office/drawing/2014/main" id="{2A8E3DEB-5DA1-419E-A52F-D31F3F73D84E}"/>
              </a:ext>
            </a:extLst>
          </p:cNvPr>
          <p:cNvSpPr/>
          <p:nvPr/>
        </p:nvSpPr>
        <p:spPr>
          <a:xfrm rot="5400000">
            <a:off x="5003515" y="3475943"/>
            <a:ext cx="1672611" cy="1913270"/>
          </a:xfrm>
          <a:custGeom>
            <a:avLst/>
            <a:gdLst>
              <a:gd name="connsiteX0" fmla="*/ 0 w 2537717"/>
              <a:gd name="connsiteY0" fmla="*/ 986319 h 1417833"/>
              <a:gd name="connsiteX1" fmla="*/ 2537717 w 2537717"/>
              <a:gd name="connsiteY1" fmla="*/ 0 h 1417833"/>
              <a:gd name="connsiteX2" fmla="*/ 2517168 w 2537717"/>
              <a:gd name="connsiteY2" fmla="*/ 1417833 h 1417833"/>
              <a:gd name="connsiteX3" fmla="*/ 0 w 2537717"/>
              <a:gd name="connsiteY3" fmla="*/ 1397285 h 1417833"/>
              <a:gd name="connsiteX4" fmla="*/ 0 w 2537717"/>
              <a:gd name="connsiteY4" fmla="*/ 986319 h 141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17" h="1417833">
                <a:moveTo>
                  <a:pt x="0" y="986319"/>
                </a:moveTo>
                <a:lnTo>
                  <a:pt x="2537717" y="0"/>
                </a:lnTo>
                <a:lnTo>
                  <a:pt x="2517168" y="1417833"/>
                </a:lnTo>
                <a:lnTo>
                  <a:pt x="0" y="1397285"/>
                </a:lnTo>
                <a:lnTo>
                  <a:pt x="0" y="986319"/>
                </a:lnTo>
                <a:close/>
              </a:path>
            </a:pathLst>
          </a:custGeom>
          <a:solidFill>
            <a:sysClr val="window" lastClr="FFFFFF">
              <a:lumMod val="85000"/>
              <a:alpha val="40000"/>
            </a:sys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1"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8" name="Freeform 41">
            <a:extLst>
              <a:ext uri="{FF2B5EF4-FFF2-40B4-BE49-F238E27FC236}">
                <a16:creationId xmlns:a16="http://schemas.microsoft.com/office/drawing/2014/main" id="{E4D29F17-A722-4515-9FA0-DD3288B4E5B0}"/>
              </a:ext>
            </a:extLst>
          </p:cNvPr>
          <p:cNvSpPr/>
          <p:nvPr/>
        </p:nvSpPr>
        <p:spPr>
          <a:xfrm rot="5400000">
            <a:off x="8334764" y="3553660"/>
            <a:ext cx="1672611" cy="1757834"/>
          </a:xfrm>
          <a:custGeom>
            <a:avLst/>
            <a:gdLst>
              <a:gd name="connsiteX0" fmla="*/ 0 w 2537717"/>
              <a:gd name="connsiteY0" fmla="*/ 986319 h 1417833"/>
              <a:gd name="connsiteX1" fmla="*/ 2537717 w 2537717"/>
              <a:gd name="connsiteY1" fmla="*/ 0 h 1417833"/>
              <a:gd name="connsiteX2" fmla="*/ 2517168 w 2537717"/>
              <a:gd name="connsiteY2" fmla="*/ 1417833 h 1417833"/>
              <a:gd name="connsiteX3" fmla="*/ 0 w 2537717"/>
              <a:gd name="connsiteY3" fmla="*/ 1397285 h 1417833"/>
              <a:gd name="connsiteX4" fmla="*/ 0 w 2537717"/>
              <a:gd name="connsiteY4" fmla="*/ 986319 h 141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7717" h="1417833">
                <a:moveTo>
                  <a:pt x="0" y="986319"/>
                </a:moveTo>
                <a:lnTo>
                  <a:pt x="2537717" y="0"/>
                </a:lnTo>
                <a:lnTo>
                  <a:pt x="2517168" y="1417833"/>
                </a:lnTo>
                <a:lnTo>
                  <a:pt x="0" y="1397285"/>
                </a:lnTo>
                <a:lnTo>
                  <a:pt x="0" y="986319"/>
                </a:lnTo>
                <a:close/>
              </a:path>
            </a:pathLst>
          </a:custGeom>
          <a:solidFill>
            <a:sysClr val="window" lastClr="FFFFFF">
              <a:lumMod val="85000"/>
              <a:alpha val="40000"/>
            </a:sysClr>
          </a:solidFill>
          <a:ln w="9525" cap="flat" cmpd="sng" algn="ctr">
            <a:noFill/>
            <a:prstDash val="solid"/>
            <a:round/>
            <a:headEnd type="none" w="med" len="med"/>
            <a:tailEnd type="none" w="med" len="med"/>
          </a:ln>
          <a:effectLst/>
        </p:spPr>
        <p:txBody>
          <a:bodyPr vert="horz" wrap="none" lIns="90000" tIns="46800" rIns="90000" bIns="46800" numCol="1" rtlCol="0"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1" i="1" u="none" strike="noStrike" kern="0" cap="none" spc="0" normalizeH="0" baseline="0" noProof="0" dirty="0">
              <a:ln>
                <a:noFill/>
              </a:ln>
              <a:solidFill>
                <a:srgbClr val="000000"/>
              </a:solidFill>
              <a:effectLst/>
              <a:uLnTx/>
              <a:uFillTx/>
              <a:latin typeface="Calibri" panose="020F0502020204030204"/>
              <a:ea typeface="+mn-ea"/>
              <a:cs typeface="+mn-cs"/>
            </a:endParaRPr>
          </a:p>
        </p:txBody>
      </p:sp>
      <p:sp>
        <p:nvSpPr>
          <p:cNvPr id="29" name="Rounded Rectangle 35">
            <a:extLst>
              <a:ext uri="{FF2B5EF4-FFF2-40B4-BE49-F238E27FC236}">
                <a16:creationId xmlns:a16="http://schemas.microsoft.com/office/drawing/2014/main" id="{69559031-41A0-42F0-AAB0-543905A48F43}"/>
              </a:ext>
            </a:extLst>
          </p:cNvPr>
          <p:cNvSpPr/>
          <p:nvPr/>
        </p:nvSpPr>
        <p:spPr bwMode="auto">
          <a:xfrm>
            <a:off x="4351389" y="3228301"/>
            <a:ext cx="1662604" cy="1081056"/>
          </a:xfrm>
          <a:prstGeom prst="roundRect">
            <a:avLst/>
          </a:prstGeom>
          <a:solidFill>
            <a:schemeClr val="accent2"/>
          </a:solidFill>
          <a:ln w="9525" cap="flat" cmpd="sng" algn="ctr">
            <a:solidFill>
              <a:srgbClr val="000000">
                <a:shade val="95000"/>
                <a:satMod val="105000"/>
              </a:srgbClr>
            </a:solidFill>
            <a:prstDash val="solid"/>
            <a:headEnd type="none" w="med" len="med"/>
            <a:tailEnd type="none" w="med" len="med"/>
          </a:ln>
          <a:effectLst/>
        </p:spPr>
        <p:txBody>
          <a:bodyPr vert="horz" wrap="none" lIns="45720" tIns="548640" rIns="4572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Risk Management</a:t>
            </a:r>
          </a:p>
        </p:txBody>
      </p:sp>
      <p:sp>
        <p:nvSpPr>
          <p:cNvPr id="30" name="Rounded Rectangle 37">
            <a:extLst>
              <a:ext uri="{FF2B5EF4-FFF2-40B4-BE49-F238E27FC236}">
                <a16:creationId xmlns:a16="http://schemas.microsoft.com/office/drawing/2014/main" id="{003F5973-5F7B-433E-9EE4-F69D365584E8}"/>
              </a:ext>
            </a:extLst>
          </p:cNvPr>
          <p:cNvSpPr/>
          <p:nvPr/>
        </p:nvSpPr>
        <p:spPr bwMode="auto">
          <a:xfrm>
            <a:off x="7786003" y="3228301"/>
            <a:ext cx="1662604" cy="1081056"/>
          </a:xfrm>
          <a:prstGeom prst="roundRect">
            <a:avLst/>
          </a:prstGeom>
          <a:solidFill>
            <a:schemeClr val="accent2"/>
          </a:solidFill>
          <a:ln w="9525" cap="flat" cmpd="sng" algn="ctr">
            <a:solidFill>
              <a:srgbClr val="000000">
                <a:shade val="95000"/>
                <a:satMod val="105000"/>
              </a:srgbClr>
            </a:solidFill>
            <a:prstDash val="solid"/>
            <a:headEnd type="none" w="med" len="med"/>
            <a:tailEnd type="none" w="med" len="med"/>
          </a:ln>
          <a:effectLst/>
        </p:spPr>
        <p:txBody>
          <a:bodyPr vert="horz" wrap="none" lIns="45720" tIns="548640" rIns="45720" bIns="45720" numCol="1" rtlCol="0" anchor="ctr" anchorCtr="0" compatLnSpc="1">
            <a:prstTxWarp prst="textNoShape">
              <a:avLst/>
            </a:prstTxWarp>
          </a:bodyPr>
          <a:lstStyle/>
          <a:p>
            <a:pPr marL="0" marR="0" lvl="0" indent="0" algn="ctr" defTabSz="914400" rtl="0" eaLnBrk="0" fontAlgn="base" latinLnBrk="0" hangingPunct="0">
              <a:lnSpc>
                <a:spcPts val="13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Client</a:t>
            </a:r>
          </a:p>
          <a:p>
            <a:pPr marL="0" marR="0" lvl="0" indent="0" algn="ctr" defTabSz="914400" rtl="0" eaLnBrk="0" fontAlgn="base" latinLnBrk="0" hangingPunct="0">
              <a:lnSpc>
                <a:spcPts val="13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Communications</a:t>
            </a:r>
          </a:p>
        </p:txBody>
      </p:sp>
      <p:sp>
        <p:nvSpPr>
          <p:cNvPr id="31" name="Rounded Rectangle 33">
            <a:extLst>
              <a:ext uri="{FF2B5EF4-FFF2-40B4-BE49-F238E27FC236}">
                <a16:creationId xmlns:a16="http://schemas.microsoft.com/office/drawing/2014/main" id="{B67F1DF4-2683-4F76-A531-751C9015991E}"/>
              </a:ext>
            </a:extLst>
          </p:cNvPr>
          <p:cNvSpPr/>
          <p:nvPr/>
        </p:nvSpPr>
        <p:spPr bwMode="auto">
          <a:xfrm>
            <a:off x="2634082" y="3228301"/>
            <a:ext cx="1662604" cy="1081056"/>
          </a:xfrm>
          <a:prstGeom prst="roundRect">
            <a:avLst/>
          </a:prstGeom>
          <a:solidFill>
            <a:schemeClr val="accent2"/>
          </a:solidFill>
          <a:ln w="9525" cap="flat" cmpd="sng" algn="ctr">
            <a:solidFill>
              <a:srgbClr val="000000">
                <a:shade val="95000"/>
                <a:satMod val="105000"/>
              </a:srgbClr>
            </a:solidFill>
            <a:prstDash val="solid"/>
            <a:headEnd type="none" w="med" len="med"/>
            <a:tailEnd type="none" w="med" len="med"/>
          </a:ln>
          <a:effectLst/>
        </p:spPr>
        <p:txBody>
          <a:bodyPr vert="horz" wrap="none" lIns="45720" tIns="548640" rIns="45720" bIns="45720" numCol="1" rtlCol="0"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Calibri" panose="020F0502020204030204"/>
                <a:ea typeface="+mn-ea"/>
                <a:cs typeface="+mn-cs"/>
              </a:rPr>
              <a:t>Status Reporting</a:t>
            </a:r>
          </a:p>
        </p:txBody>
      </p:sp>
      <p:pic>
        <p:nvPicPr>
          <p:cNvPr id="32" name="Picture 31">
            <a:extLst>
              <a:ext uri="{FF2B5EF4-FFF2-40B4-BE49-F238E27FC236}">
                <a16:creationId xmlns:a16="http://schemas.microsoft.com/office/drawing/2014/main" id="{FFA5B976-ED0F-48B4-8655-386AA34013C9}"/>
              </a:ext>
            </a:extLst>
          </p:cNvPr>
          <p:cNvPicPr>
            <a:picLocks noChangeAspect="1"/>
          </p:cNvPicPr>
          <p:nvPr/>
        </p:nvPicPr>
        <p:blipFill>
          <a:blip r:embed="rId5" cstate="email">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a:ext>
            </a:extLst>
          </a:blip>
          <a:stretch>
            <a:fillRect/>
          </a:stretch>
        </p:blipFill>
        <p:spPr>
          <a:xfrm>
            <a:off x="1568553" y="3305327"/>
            <a:ext cx="456325" cy="456325"/>
          </a:xfrm>
          <a:prstGeom prst="rect">
            <a:avLst/>
          </a:prstGeom>
        </p:spPr>
      </p:pic>
      <p:pic>
        <p:nvPicPr>
          <p:cNvPr id="33" name="Picture 32">
            <a:extLst>
              <a:ext uri="{FF2B5EF4-FFF2-40B4-BE49-F238E27FC236}">
                <a16:creationId xmlns:a16="http://schemas.microsoft.com/office/drawing/2014/main" id="{3B886182-903C-494E-949F-853D74259BA7}"/>
              </a:ext>
            </a:extLst>
          </p:cNvPr>
          <p:cNvPicPr>
            <a:picLocks noChangeAspect="1"/>
          </p:cNvPicPr>
          <p:nvPr/>
        </p:nvPicPr>
        <p:blipFill>
          <a:blip r:embed="rId7" cstate="email">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a:ext>
            </a:extLst>
          </a:blip>
          <a:stretch>
            <a:fillRect/>
          </a:stretch>
        </p:blipFill>
        <p:spPr>
          <a:xfrm>
            <a:off x="3237222" y="3305327"/>
            <a:ext cx="456325" cy="456325"/>
          </a:xfrm>
          <a:prstGeom prst="rect">
            <a:avLst/>
          </a:prstGeom>
        </p:spPr>
      </p:pic>
      <p:pic>
        <p:nvPicPr>
          <p:cNvPr id="34" name="Picture 33">
            <a:extLst>
              <a:ext uri="{FF2B5EF4-FFF2-40B4-BE49-F238E27FC236}">
                <a16:creationId xmlns:a16="http://schemas.microsoft.com/office/drawing/2014/main" id="{ADB7C6D7-76A6-4AAB-9151-BD445CAD3595}"/>
              </a:ext>
            </a:extLst>
          </p:cNvPr>
          <p:cNvPicPr>
            <a:picLocks noChangeAspect="1"/>
          </p:cNvPicPr>
          <p:nvPr/>
        </p:nvPicPr>
        <p:blipFill>
          <a:blip r:embed="rId9" cstate="email">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a:ext>
            </a:extLst>
          </a:blip>
          <a:stretch>
            <a:fillRect/>
          </a:stretch>
        </p:blipFill>
        <p:spPr>
          <a:xfrm>
            <a:off x="4954529" y="3305327"/>
            <a:ext cx="456325" cy="456325"/>
          </a:xfrm>
          <a:prstGeom prst="rect">
            <a:avLst/>
          </a:prstGeom>
        </p:spPr>
      </p:pic>
      <p:pic>
        <p:nvPicPr>
          <p:cNvPr id="35" name="Picture 34">
            <a:extLst>
              <a:ext uri="{FF2B5EF4-FFF2-40B4-BE49-F238E27FC236}">
                <a16:creationId xmlns:a16="http://schemas.microsoft.com/office/drawing/2014/main" id="{452BF688-2AA4-4B84-A736-675A4C82F9F7}"/>
              </a:ext>
            </a:extLst>
          </p:cNvPr>
          <p:cNvPicPr>
            <a:picLocks noChangeAspect="1"/>
          </p:cNvPicPr>
          <p:nvPr/>
        </p:nvPicPr>
        <p:blipFill>
          <a:blip r:embed="rId11" cstate="email">
            <a:lum bright="70000" contrast="-70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a:ext>
            </a:extLst>
          </a:blip>
          <a:stretch>
            <a:fillRect/>
          </a:stretch>
        </p:blipFill>
        <p:spPr>
          <a:xfrm>
            <a:off x="6671836" y="3305327"/>
            <a:ext cx="456325" cy="456325"/>
          </a:xfrm>
          <a:prstGeom prst="rect">
            <a:avLst/>
          </a:prstGeom>
        </p:spPr>
      </p:pic>
      <p:pic>
        <p:nvPicPr>
          <p:cNvPr id="36" name="Picture 35">
            <a:extLst>
              <a:ext uri="{FF2B5EF4-FFF2-40B4-BE49-F238E27FC236}">
                <a16:creationId xmlns:a16="http://schemas.microsoft.com/office/drawing/2014/main" id="{84DA9593-8C24-4378-88AE-FED75F47DEF1}"/>
              </a:ext>
            </a:extLst>
          </p:cNvPr>
          <p:cNvPicPr>
            <a:picLocks noChangeAspect="1"/>
          </p:cNvPicPr>
          <p:nvPr/>
        </p:nvPicPr>
        <p:blipFill>
          <a:blip r:embed="rId13" cstate="email">
            <a:lum bright="70000" contrast="-70000"/>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a:ext>
            </a:extLst>
          </a:blip>
          <a:stretch>
            <a:fillRect/>
          </a:stretch>
        </p:blipFill>
        <p:spPr>
          <a:xfrm>
            <a:off x="8389143" y="3305327"/>
            <a:ext cx="456325" cy="456325"/>
          </a:xfrm>
          <a:prstGeom prst="rect">
            <a:avLst/>
          </a:prstGeom>
        </p:spPr>
      </p:pic>
      <p:pic>
        <p:nvPicPr>
          <p:cNvPr id="37" name="Picture 36">
            <a:extLst>
              <a:ext uri="{FF2B5EF4-FFF2-40B4-BE49-F238E27FC236}">
                <a16:creationId xmlns:a16="http://schemas.microsoft.com/office/drawing/2014/main" id="{07E4B0AB-E618-44A1-98B8-7A1AE8251F43}"/>
              </a:ext>
            </a:extLst>
          </p:cNvPr>
          <p:cNvPicPr>
            <a:picLocks noChangeAspect="1"/>
          </p:cNvPicPr>
          <p:nvPr/>
        </p:nvPicPr>
        <p:blipFill>
          <a:blip r:embed="rId15" cstate="email">
            <a:lum bright="70000" contrast="-70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a:ext>
            </a:extLst>
          </a:blip>
          <a:stretch>
            <a:fillRect/>
          </a:stretch>
        </p:blipFill>
        <p:spPr>
          <a:xfrm>
            <a:off x="10106451" y="3305327"/>
            <a:ext cx="456325" cy="456325"/>
          </a:xfrm>
          <a:prstGeom prst="rect">
            <a:avLst/>
          </a:prstGeom>
        </p:spPr>
      </p:pic>
      <p:sp>
        <p:nvSpPr>
          <p:cNvPr id="38" name="Footer Placeholder 2">
            <a:extLst>
              <a:ext uri="{FF2B5EF4-FFF2-40B4-BE49-F238E27FC236}">
                <a16:creationId xmlns:a16="http://schemas.microsoft.com/office/drawing/2014/main" id="{3ACEC1CF-AC68-4B6C-9D67-12184BF7F340}"/>
              </a:ext>
            </a:extLst>
          </p:cNvPr>
          <p:cNvSpPr txBox="1">
            <a:spLocks/>
          </p:cNvSpPr>
          <p:nvPr/>
        </p:nvSpPr>
        <p:spPr>
          <a:xfrm>
            <a:off x="766561" y="6477000"/>
            <a:ext cx="10277879" cy="375315"/>
          </a:xfrm>
          <a:prstGeom prst="rect">
            <a:avLst/>
          </a:prstGeom>
          <a:noFill/>
        </p:spPr>
        <p:txBody>
          <a:bodyPr vert="horz" lIns="0" tIns="0" rIns="0" bIns="0" rtlCol="0" anchor="ctr"/>
          <a:lstStyle>
            <a:defPPr>
              <a:defRPr lang="en-US"/>
            </a:defPPr>
            <a:lvl1pPr marL="63500" marR="0" lvl="0" indent="0" fontAlgn="auto">
              <a:lnSpc>
                <a:spcPct val="100000"/>
              </a:lnSpc>
              <a:spcBef>
                <a:spcPts val="0"/>
              </a:spcBef>
              <a:spcAft>
                <a:spcPts val="0"/>
              </a:spcAft>
              <a:buClrTx/>
              <a:buSzTx/>
              <a:buFont typeface="Wingdings" panose="05000000000000000000" pitchFamily="2" charset="2"/>
              <a:buNone/>
              <a:tabLst/>
              <a:defRPr kumimoji="0" sz="700" b="0" i="1" u="none" strike="noStrike" cap="none" spc="0" normalizeH="0" baseline="0">
                <a:ln>
                  <a:noFill/>
                </a:ln>
                <a:solidFill>
                  <a:srgbClr val="243646"/>
                </a:solidFill>
                <a:effectLst/>
                <a:uLnTx/>
                <a:uFillTx/>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40" name="STAMP">
            <a:extLst>
              <a:ext uri="{FF2B5EF4-FFF2-40B4-BE49-F238E27FC236}">
                <a16:creationId xmlns:a16="http://schemas.microsoft.com/office/drawing/2014/main" id="{3AD55CD5-F819-4D62-920D-4D462961D5AB}"/>
              </a:ext>
            </a:extLst>
          </p:cNvPr>
          <p:cNvSpPr txBox="1"/>
          <p:nvPr/>
        </p:nvSpPr>
        <p:spPr>
          <a:xfrm>
            <a:off x="9982200" y="1028700"/>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ILLUSTRATIVE</a:t>
            </a:r>
          </a:p>
        </p:txBody>
      </p:sp>
      <p:grpSp>
        <p:nvGrpSpPr>
          <p:cNvPr id="47" name="Group 46">
            <a:extLst>
              <a:ext uri="{FF2B5EF4-FFF2-40B4-BE49-F238E27FC236}">
                <a16:creationId xmlns:a16="http://schemas.microsoft.com/office/drawing/2014/main" id="{0519F652-DA2C-4650-9139-5054F222D099}"/>
              </a:ext>
            </a:extLst>
          </p:cNvPr>
          <p:cNvGrpSpPr/>
          <p:nvPr/>
        </p:nvGrpSpPr>
        <p:grpSpPr>
          <a:xfrm>
            <a:off x="1606848" y="44165"/>
            <a:ext cx="6599473" cy="276999"/>
            <a:chOff x="1606848" y="44165"/>
            <a:chExt cx="6599473" cy="276999"/>
          </a:xfrm>
        </p:grpSpPr>
        <p:sp>
          <p:nvSpPr>
            <p:cNvPr id="49" name="Rectangle: Rounded Corners 48">
              <a:extLst>
                <a:ext uri="{FF2B5EF4-FFF2-40B4-BE49-F238E27FC236}">
                  <a16:creationId xmlns:a16="http://schemas.microsoft.com/office/drawing/2014/main" id="{61312F92-B9DF-4D8B-A008-BAAD4E0E392B}"/>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1.8</a:t>
              </a:r>
            </a:p>
          </p:txBody>
        </p:sp>
        <p:sp>
          <p:nvSpPr>
            <p:cNvPr id="50" name="TextBox 49">
              <a:extLst>
                <a:ext uri="{FF2B5EF4-FFF2-40B4-BE49-F238E27FC236}">
                  <a16:creationId xmlns:a16="http://schemas.microsoft.com/office/drawing/2014/main" id="{BC8B1E80-D6AF-4727-A161-BED1572B7F73}"/>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Derive Initiatives and Develop Charters along with Performance Management Metrics </a:t>
              </a:r>
            </a:p>
          </p:txBody>
        </p:sp>
      </p:grpSp>
      <p:sp>
        <p:nvSpPr>
          <p:cNvPr id="57" name="Rectangle 56">
            <a:extLst>
              <a:ext uri="{FF2B5EF4-FFF2-40B4-BE49-F238E27FC236}">
                <a16:creationId xmlns:a16="http://schemas.microsoft.com/office/drawing/2014/main" id="{26EACE44-94C5-4680-B4B9-59B8FC7D0C15}"/>
              </a:ext>
            </a:extLst>
          </p:cNvPr>
          <p:cNvSpPr/>
          <p:nvPr/>
        </p:nvSpPr>
        <p:spPr bwMode="auto">
          <a:xfrm>
            <a:off x="1222338" y="68573"/>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EC9FB171-91C1-4A9A-AD0D-BA13B634CE1D}"/>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59" name="Rectangle 58">
            <a:extLst>
              <a:ext uri="{FF2B5EF4-FFF2-40B4-BE49-F238E27FC236}">
                <a16:creationId xmlns:a16="http://schemas.microsoft.com/office/drawing/2014/main" id="{BA03973B-BD0F-438E-BA9E-1E34E20C26DD}"/>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0" name="Rectangle 59">
            <a:extLst>
              <a:ext uri="{FF2B5EF4-FFF2-40B4-BE49-F238E27FC236}">
                <a16:creationId xmlns:a16="http://schemas.microsoft.com/office/drawing/2014/main" id="{C91E48DC-DC67-45A1-9987-04BD8975F8C3}"/>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44CC01A4-5CEA-4766-95DE-90C444E732A5}"/>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2" name="Rectangle 61">
            <a:extLst>
              <a:ext uri="{FF2B5EF4-FFF2-40B4-BE49-F238E27FC236}">
                <a16:creationId xmlns:a16="http://schemas.microsoft.com/office/drawing/2014/main" id="{4960A94F-740C-4CB9-8046-8A4E9D41FC26}"/>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3" name="Rectangle 62">
            <a:extLst>
              <a:ext uri="{FF2B5EF4-FFF2-40B4-BE49-F238E27FC236}">
                <a16:creationId xmlns:a16="http://schemas.microsoft.com/office/drawing/2014/main" id="{94056628-996D-40DD-A9D3-0B22E9403BCF}"/>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4" name="Rectangle 63">
            <a:extLst>
              <a:ext uri="{FF2B5EF4-FFF2-40B4-BE49-F238E27FC236}">
                <a16:creationId xmlns:a16="http://schemas.microsoft.com/office/drawing/2014/main" id="{3E4CD15D-083E-40AF-ADA4-A3616B66496D}"/>
              </a:ext>
            </a:extLst>
          </p:cNvPr>
          <p:cNvSpPr/>
          <p:nvPr/>
        </p:nvSpPr>
        <p:spPr bwMode="auto">
          <a:xfrm>
            <a:off x="1118756" y="68607"/>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5" name="Rectangle 64">
            <a:extLst>
              <a:ext uri="{FF2B5EF4-FFF2-40B4-BE49-F238E27FC236}">
                <a16:creationId xmlns:a16="http://schemas.microsoft.com/office/drawing/2014/main" id="{02DBD3AF-7765-4E73-9D6C-59C5973891E7}"/>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6" name="Rectangle 65">
            <a:extLst>
              <a:ext uri="{FF2B5EF4-FFF2-40B4-BE49-F238E27FC236}">
                <a16:creationId xmlns:a16="http://schemas.microsoft.com/office/drawing/2014/main" id="{ACFF7193-5384-46C6-BCF4-EDD724E6D746}"/>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67" name="Rectangle 66">
            <a:extLst>
              <a:ext uri="{FF2B5EF4-FFF2-40B4-BE49-F238E27FC236}">
                <a16:creationId xmlns:a16="http://schemas.microsoft.com/office/drawing/2014/main" id="{B704DB6B-6A6F-4405-91E0-3CCF32C90D48}"/>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8" name="Rectangle 67">
            <a:extLst>
              <a:ext uri="{FF2B5EF4-FFF2-40B4-BE49-F238E27FC236}">
                <a16:creationId xmlns:a16="http://schemas.microsoft.com/office/drawing/2014/main" id="{CFF8BA2E-EE07-4968-BFE3-9C841C277B86}"/>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69" name="Rectangle 68">
            <a:extLst>
              <a:ext uri="{FF2B5EF4-FFF2-40B4-BE49-F238E27FC236}">
                <a16:creationId xmlns:a16="http://schemas.microsoft.com/office/drawing/2014/main" id="{E999670F-EDC9-4AE0-A2F7-0E7DD36EB812}"/>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0" name="Rectangle 69">
            <a:extLst>
              <a:ext uri="{FF2B5EF4-FFF2-40B4-BE49-F238E27FC236}">
                <a16:creationId xmlns:a16="http://schemas.microsoft.com/office/drawing/2014/main" id="{10475D1C-9218-4CCE-AE51-487DBFBB9F18}"/>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1" name="Rectangle 70">
            <a:extLst>
              <a:ext uri="{FF2B5EF4-FFF2-40B4-BE49-F238E27FC236}">
                <a16:creationId xmlns:a16="http://schemas.microsoft.com/office/drawing/2014/main" id="{7E452C72-5C21-43E3-957A-7A64832B2CCE}"/>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75600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Rectangle 2" hidden="1"/>
          <p:cNvGraphicFramePr>
            <a:graphicFrameLocks/>
          </p:cNvGraphicFramePr>
          <p:nvPr>
            <p:custDataLst>
              <p:tags r:id="rId1"/>
            </p:custDataLst>
            <p:extLst>
              <p:ext uri="{D42A27DB-BD31-4B8C-83A1-F6EECF244321}">
                <p14:modId xmlns:p14="http://schemas.microsoft.com/office/powerpoint/2010/main" val="524322247"/>
              </p:ext>
            </p:extLst>
          </p:nvPr>
        </p:nvGraphicFramePr>
        <p:xfrm>
          <a:off x="1524000" y="263769"/>
          <a:ext cx="146538" cy="146538"/>
        </p:xfrm>
        <a:graphic>
          <a:graphicData uri="http://schemas.openxmlformats.org/presentationml/2006/ole">
            <mc:AlternateContent xmlns:mc="http://schemas.openxmlformats.org/markup-compatibility/2006">
              <mc:Choice xmlns:v="urn:schemas-microsoft-com:vml" Requires="v">
                <p:oleObj name="think-cell Slide" r:id="rId5" imgW="0" imgH="0" progId="TCLayout.ActiveDocument.1">
                  <p:embed/>
                </p:oleObj>
              </mc:Choice>
              <mc:Fallback>
                <p:oleObj name="think-cell Slide" r:id="rId5" imgW="0" imgH="0" progId="TCLayout.ActiveDocument.1">
                  <p:embed/>
                  <p:pic>
                    <p:nvPicPr>
                      <p:cNvPr id="30722" name="Rectangle 2"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gray">
                      <a:xfrm>
                        <a:off x="1524000" y="263769"/>
                        <a:ext cx="146538" cy="1465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4" name="Rectangle: Rounded Corners 3">
            <a:extLst>
              <a:ext uri="{FF2B5EF4-FFF2-40B4-BE49-F238E27FC236}">
                <a16:creationId xmlns:a16="http://schemas.microsoft.com/office/drawing/2014/main" id="{64674C68-9195-4C60-B6A1-5DAE89F89609}"/>
              </a:ext>
            </a:extLst>
          </p:cNvPr>
          <p:cNvSpPr/>
          <p:nvPr/>
        </p:nvSpPr>
        <p:spPr>
          <a:xfrm>
            <a:off x="815275" y="1358548"/>
            <a:ext cx="2419198" cy="4813967"/>
          </a:xfrm>
          <a:prstGeom prst="roundRect">
            <a:avLst>
              <a:gd name="adj" fmla="val 725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0" name="Isosceles Triangle 229">
            <a:extLst>
              <a:ext uri="{FF2B5EF4-FFF2-40B4-BE49-F238E27FC236}">
                <a16:creationId xmlns:a16="http://schemas.microsoft.com/office/drawing/2014/main" id="{F94B9CC6-27D7-44B8-AF2D-C11A545C9756}"/>
              </a:ext>
            </a:extLst>
          </p:cNvPr>
          <p:cNvSpPr/>
          <p:nvPr/>
        </p:nvSpPr>
        <p:spPr>
          <a:xfrm rot="5400000" flipV="1">
            <a:off x="1282295" y="3549271"/>
            <a:ext cx="4262145" cy="923383"/>
          </a:xfrm>
          <a:prstGeom prst="triangle">
            <a:avLst>
              <a:gd name="adj" fmla="val 53715"/>
            </a:avLst>
          </a:prstGeom>
          <a:gradFill>
            <a:gsLst>
              <a:gs pos="100000">
                <a:schemeClr val="bg1">
                  <a:lumMod val="85000"/>
                </a:schemeClr>
              </a:gs>
              <a:gs pos="7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Rectangle 11">
            <a:extLst>
              <a:ext uri="{FF2B5EF4-FFF2-40B4-BE49-F238E27FC236}">
                <a16:creationId xmlns:a16="http://schemas.microsoft.com/office/drawing/2014/main" id="{28D8CB8B-3FAB-42DB-BE5B-C91D802CE172}"/>
              </a:ext>
            </a:extLst>
          </p:cNvPr>
          <p:cNvSpPr/>
          <p:nvPr/>
        </p:nvSpPr>
        <p:spPr>
          <a:xfrm>
            <a:off x="3851990" y="1910369"/>
            <a:ext cx="7620000" cy="426214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5" name="Rectangle 4" hidden="1">
            <a:extLst>
              <a:ext uri="{FF2B5EF4-FFF2-40B4-BE49-F238E27FC236}">
                <a16:creationId xmlns:a16="http://schemas.microsoft.com/office/drawing/2014/main" id="{EFCDAF36-0059-482C-969B-8F9886C264B2}"/>
              </a:ext>
            </a:extLst>
          </p:cNvPr>
          <p:cNvSpPr/>
          <p:nvPr>
            <p:custDataLst>
              <p:tags r:id="rId2"/>
            </p:custDataLst>
          </p:nvPr>
        </p:nvSpPr>
        <p:spPr>
          <a:xfrm>
            <a:off x="114300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ct val="0"/>
              </a:spcBef>
              <a:spcAft>
                <a:spcPct val="0"/>
              </a:spcAft>
              <a:buClrTx/>
              <a:buSzTx/>
              <a:buFontTx/>
              <a:buNone/>
              <a:tabLst/>
              <a:defRPr/>
            </a:pPr>
            <a:endParaRPr kumimoji="0" lang="en-US" sz="2200" b="0" i="0" u="none" strike="noStrike" kern="1200" cap="none" spc="0" normalizeH="0" baseline="0" noProof="0" dirty="0">
              <a:ln>
                <a:noFill/>
              </a:ln>
              <a:solidFill>
                <a:srgbClr val="FFFFFF"/>
              </a:solidFill>
              <a:effectLst/>
              <a:uLnTx/>
              <a:uFillTx/>
              <a:latin typeface="Oswald Light" panose="02000303000000000000" pitchFamily="2" charset="0"/>
              <a:ea typeface="+mn-ea"/>
              <a:cs typeface="+mn-cs"/>
              <a:sym typeface="Oswald Light" panose="02000303000000000000" pitchFamily="2" charset="0"/>
            </a:endParaRPr>
          </a:p>
        </p:txBody>
      </p:sp>
      <p:sp>
        <p:nvSpPr>
          <p:cNvPr id="2" name="Title 1">
            <a:extLst>
              <a:ext uri="{FF2B5EF4-FFF2-40B4-BE49-F238E27FC236}">
                <a16:creationId xmlns:a16="http://schemas.microsoft.com/office/drawing/2014/main" id="{F0B817F8-0BD0-46BE-B0BC-0D31B1220B6D}"/>
              </a:ext>
            </a:extLst>
          </p:cNvPr>
          <p:cNvSpPr>
            <a:spLocks noGrp="1"/>
          </p:cNvSpPr>
          <p:nvPr>
            <p:ph type="title"/>
          </p:nvPr>
        </p:nvSpPr>
        <p:spPr/>
        <p:txBody>
          <a:bodyPr vert="horz" lIns="0" tIns="0" rIns="0" bIns="0" rtlCol="0" anchor="b">
            <a:noAutofit/>
          </a:bodyPr>
          <a:lstStyle/>
          <a:p>
            <a:r>
              <a:rPr lang="en-US" dirty="0">
                <a:solidFill>
                  <a:schemeClr val="tx1"/>
                </a:solidFill>
              </a:rPr>
              <a:t>We will define metrics to track progress against OXAGON’s cybersecurity budget deviation, time deviation, risks, issues, delay in issue resolution, and delay to meet a critical path</a:t>
            </a:r>
          </a:p>
        </p:txBody>
      </p:sp>
      <p:sp>
        <p:nvSpPr>
          <p:cNvPr id="27" name="Footer Placeholder 3">
            <a:extLst>
              <a:ext uri="{FF2B5EF4-FFF2-40B4-BE49-F238E27FC236}">
                <a16:creationId xmlns:a16="http://schemas.microsoft.com/office/drawing/2014/main" id="{65BAAF0E-B7D1-44E5-BAC4-074F636FA14E}"/>
              </a:ext>
            </a:extLst>
          </p:cNvPr>
          <p:cNvSpPr>
            <a:spLocks noGrp="1"/>
          </p:cNvSpPr>
          <p:nvPr>
            <p:ph type="ftr" sz="quarter" idx="3"/>
          </p:nvPr>
        </p:nvSpPr>
        <p:spPr/>
        <p:txBody>
          <a:bodyPr/>
          <a:lstStyle/>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Source: Booz Allen analysis</a:t>
            </a:r>
          </a:p>
          <a:p>
            <a:pPr marL="6350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700" b="0" i="1" u="none" strike="noStrike" kern="1200" cap="none" spc="0" normalizeH="0" baseline="0" noProof="0" dirty="0">
                <a:ln>
                  <a:noFill/>
                </a:ln>
                <a:solidFill>
                  <a:srgbClr val="243646"/>
                </a:solidFill>
                <a:effectLst/>
                <a:uLnTx/>
                <a:uFillTx/>
                <a:latin typeface="Georgia" charset="0"/>
              </a:rPr>
              <a:t>This document is confidential and intended solely for </a:t>
            </a:r>
            <a:r>
              <a:rPr lang="en-US" dirty="0">
                <a:solidFill>
                  <a:srgbClr val="243646"/>
                </a:solidFill>
              </a:rPr>
              <a:t>OXAGON</a:t>
            </a:r>
            <a:r>
              <a:rPr kumimoji="0" lang="en-US" sz="700" b="0" i="1" u="none" strike="noStrike" kern="1200" cap="none" spc="0" normalizeH="0" baseline="0" noProof="0" dirty="0">
                <a:ln>
                  <a:noFill/>
                </a:ln>
                <a:solidFill>
                  <a:srgbClr val="243646"/>
                </a:solidFill>
                <a:effectLst/>
                <a:uLnTx/>
                <a:uFillTx/>
                <a:latin typeface="Georgia" charset="0"/>
              </a:rPr>
              <a:t> in the context of Booz Allen's proposal review.</a:t>
            </a:r>
          </a:p>
        </p:txBody>
      </p:sp>
      <p:sp>
        <p:nvSpPr>
          <p:cNvPr id="3" name="Text Placeholder 2">
            <a:extLst>
              <a:ext uri="{FF2B5EF4-FFF2-40B4-BE49-F238E27FC236}">
                <a16:creationId xmlns:a16="http://schemas.microsoft.com/office/drawing/2014/main" id="{C1872D7B-6C80-405B-873A-852B5A6B6645}"/>
              </a:ext>
            </a:extLst>
          </p:cNvPr>
          <p:cNvSpPr>
            <a:spLocks noGrp="1"/>
          </p:cNvSpPr>
          <p:nvPr>
            <p:ph type="body" sz="quarter" idx="11"/>
          </p:nvPr>
        </p:nvSpPr>
        <p:spPr>
          <a:xfrm>
            <a:off x="1255753" y="1447800"/>
            <a:ext cx="1538242" cy="215444"/>
          </a:xfrm>
        </p:spPr>
        <p:txBody>
          <a:bodyPr/>
          <a:lstStyle/>
          <a:p>
            <a:r>
              <a:rPr lang="en-US" dirty="0">
                <a:solidFill>
                  <a:schemeClr val="bg1"/>
                </a:solidFill>
              </a:rPr>
              <a:t>Metric Development</a:t>
            </a:r>
          </a:p>
        </p:txBody>
      </p:sp>
      <p:sp>
        <p:nvSpPr>
          <p:cNvPr id="58" name="STAMP">
            <a:extLst>
              <a:ext uri="{FF2B5EF4-FFF2-40B4-BE49-F238E27FC236}">
                <a16:creationId xmlns:a16="http://schemas.microsoft.com/office/drawing/2014/main" id="{66985E72-018D-4A64-BD86-C98D351CE2F8}"/>
              </a:ext>
            </a:extLst>
          </p:cNvPr>
          <p:cNvSpPr txBox="1"/>
          <p:nvPr/>
        </p:nvSpPr>
        <p:spPr>
          <a:xfrm>
            <a:off x="9988141" y="1031142"/>
            <a:ext cx="1498600" cy="241300"/>
          </a:xfrm>
          <a:prstGeom prst="rect">
            <a:avLst/>
          </a:prstGeom>
          <a:noFill/>
          <a:ln>
            <a:solidFill>
              <a:prstClr val="black"/>
            </a:solidFill>
          </a:ln>
        </p:spPr>
        <p:txBody>
          <a:bodyPr vert="horz" wrap="none" lIns="36830" tIns="36830" rIns="36830" bIns="3683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ILLUSTRATIVE</a:t>
            </a:r>
          </a:p>
        </p:txBody>
      </p:sp>
      <p:sp>
        <p:nvSpPr>
          <p:cNvPr id="59" name="STAMP">
            <a:extLst>
              <a:ext uri="{FF2B5EF4-FFF2-40B4-BE49-F238E27FC236}">
                <a16:creationId xmlns:a16="http://schemas.microsoft.com/office/drawing/2014/main" id="{B1EFCD0A-8E3E-4A42-B1A9-E87B12F4B805}"/>
              </a:ext>
            </a:extLst>
          </p:cNvPr>
          <p:cNvSpPr txBox="1"/>
          <p:nvPr/>
        </p:nvSpPr>
        <p:spPr>
          <a:xfrm>
            <a:off x="9988141" y="1271135"/>
            <a:ext cx="1498600" cy="241300"/>
          </a:xfrm>
          <a:prstGeom prst="rect">
            <a:avLst/>
          </a:prstGeom>
          <a:noFill/>
          <a:ln>
            <a:solidFill>
              <a:prstClr val="black"/>
            </a:solidFill>
          </a:ln>
        </p:spPr>
        <p:txBody>
          <a:bodyPr vert="horz" wrap="none" lIns="36830" tIns="36830" rIns="36830" bIns="3683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NON-EXHAUSTIVE</a:t>
            </a:r>
          </a:p>
        </p:txBody>
      </p:sp>
      <p:sp>
        <p:nvSpPr>
          <p:cNvPr id="111" name="Rectangle: Rounded Corners 110">
            <a:extLst>
              <a:ext uri="{FF2B5EF4-FFF2-40B4-BE49-F238E27FC236}">
                <a16:creationId xmlns:a16="http://schemas.microsoft.com/office/drawing/2014/main" id="{F74DB15B-CFEC-4A7E-B18D-C9FBC6C3C803}"/>
              </a:ext>
            </a:extLst>
          </p:cNvPr>
          <p:cNvSpPr/>
          <p:nvPr/>
        </p:nvSpPr>
        <p:spPr>
          <a:xfrm>
            <a:off x="1606848" y="97028"/>
            <a:ext cx="381000" cy="169582"/>
          </a:xfrm>
          <a:prstGeom prst="roundRect">
            <a:avLst/>
          </a:prstGeom>
          <a:solidFill>
            <a:srgbClr val="87AF99"/>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b="1" dirty="0">
                <a:solidFill>
                  <a:schemeClr val="bg1"/>
                </a:solidFill>
              </a:rPr>
              <a:t>1.8</a:t>
            </a:r>
          </a:p>
        </p:txBody>
      </p:sp>
      <p:sp>
        <p:nvSpPr>
          <p:cNvPr id="112" name="TextBox 111">
            <a:extLst>
              <a:ext uri="{FF2B5EF4-FFF2-40B4-BE49-F238E27FC236}">
                <a16:creationId xmlns:a16="http://schemas.microsoft.com/office/drawing/2014/main" id="{401A5C67-A076-488B-8584-32F1B93D5865}"/>
              </a:ext>
            </a:extLst>
          </p:cNvPr>
          <p:cNvSpPr txBox="1"/>
          <p:nvPr/>
        </p:nvSpPr>
        <p:spPr>
          <a:xfrm>
            <a:off x="1939454" y="44165"/>
            <a:ext cx="6266867" cy="276999"/>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Derive Initiatives and Develop Charters along with Performance Management Metrics </a:t>
            </a:r>
          </a:p>
        </p:txBody>
      </p:sp>
      <p:sp>
        <p:nvSpPr>
          <p:cNvPr id="215" name="TextBox 214">
            <a:extLst>
              <a:ext uri="{FF2B5EF4-FFF2-40B4-BE49-F238E27FC236}">
                <a16:creationId xmlns:a16="http://schemas.microsoft.com/office/drawing/2014/main" id="{3A11B25D-B8C6-42B7-86B0-D3F69D49B59E}"/>
              </a:ext>
            </a:extLst>
          </p:cNvPr>
          <p:cNvSpPr txBox="1"/>
          <p:nvPr/>
        </p:nvSpPr>
        <p:spPr bwMode="gray">
          <a:xfrm>
            <a:off x="9807450" y="5754956"/>
            <a:ext cx="1371600" cy="338554"/>
          </a:xfrm>
          <a:prstGeom prst="rect">
            <a:avLst/>
          </a:prstGeom>
          <a:noFill/>
          <a:ln w="9525" algn="ctr">
            <a:noFill/>
            <a:miter lim="800000"/>
            <a:headEnd/>
            <a:tailEnd/>
          </a:ln>
        </p:spPr>
        <p:txBody>
          <a:bodyPr wrap="square" lIns="0" tIns="0" rIns="0" bIns="0" rtlCol="0" anchor="ctr" anchorCtr="1">
            <a:spAutoFit/>
          </a:bodyPr>
          <a:lstStyle/>
          <a:p>
            <a:pPr algn="ctr"/>
            <a:r>
              <a:rPr lang="en-US" sz="1100" i="1" dirty="0"/>
              <a:t>Progress of Corrective actions</a:t>
            </a:r>
          </a:p>
        </p:txBody>
      </p:sp>
      <p:sp>
        <p:nvSpPr>
          <p:cNvPr id="216" name="TextBox 215">
            <a:extLst>
              <a:ext uri="{FF2B5EF4-FFF2-40B4-BE49-F238E27FC236}">
                <a16:creationId xmlns:a16="http://schemas.microsoft.com/office/drawing/2014/main" id="{5FD3D129-9B31-4A66-A5D6-D3F087F20FA3}"/>
              </a:ext>
            </a:extLst>
          </p:cNvPr>
          <p:cNvSpPr txBox="1"/>
          <p:nvPr/>
        </p:nvSpPr>
        <p:spPr bwMode="gray">
          <a:xfrm>
            <a:off x="9807450" y="3597919"/>
            <a:ext cx="1371600" cy="338554"/>
          </a:xfrm>
          <a:prstGeom prst="rect">
            <a:avLst/>
          </a:prstGeom>
          <a:noFill/>
          <a:ln w="9525" algn="ctr">
            <a:noFill/>
            <a:miter lim="800000"/>
            <a:headEnd/>
            <a:tailEnd/>
          </a:ln>
        </p:spPr>
        <p:txBody>
          <a:bodyPr wrap="square" lIns="0" tIns="0" rIns="0" bIns="0" rtlCol="0" anchor="ctr" anchorCtr="1">
            <a:spAutoFit/>
          </a:bodyPr>
          <a:lstStyle/>
          <a:p>
            <a:pPr algn="ctr"/>
            <a:r>
              <a:rPr lang="en-US" sz="1100" i="1" dirty="0"/>
              <a:t>Number of Vulnerabilities</a:t>
            </a:r>
          </a:p>
        </p:txBody>
      </p:sp>
      <p:sp>
        <p:nvSpPr>
          <p:cNvPr id="219" name="TextBox 218">
            <a:extLst>
              <a:ext uri="{FF2B5EF4-FFF2-40B4-BE49-F238E27FC236}">
                <a16:creationId xmlns:a16="http://schemas.microsoft.com/office/drawing/2014/main" id="{0AE6432E-FB1C-4106-AB24-39FB46BFC598}"/>
              </a:ext>
            </a:extLst>
          </p:cNvPr>
          <p:cNvSpPr txBox="1"/>
          <p:nvPr/>
        </p:nvSpPr>
        <p:spPr bwMode="gray">
          <a:xfrm>
            <a:off x="7980248" y="5754956"/>
            <a:ext cx="1371600" cy="338554"/>
          </a:xfrm>
          <a:prstGeom prst="rect">
            <a:avLst/>
          </a:prstGeom>
          <a:noFill/>
          <a:ln w="9525" algn="ctr">
            <a:noFill/>
            <a:miter lim="800000"/>
            <a:headEnd/>
            <a:tailEnd/>
          </a:ln>
        </p:spPr>
        <p:txBody>
          <a:bodyPr wrap="square" lIns="0" tIns="0" rIns="0" bIns="0" rtlCol="0" anchor="ctr" anchorCtr="1">
            <a:spAutoFit/>
          </a:bodyPr>
          <a:lstStyle/>
          <a:p>
            <a:pPr algn="ctr"/>
            <a:r>
              <a:rPr lang="en-US" sz="1100" i="1" dirty="0"/>
              <a:t>Compliance Status of MOs</a:t>
            </a:r>
          </a:p>
        </p:txBody>
      </p:sp>
      <p:sp>
        <p:nvSpPr>
          <p:cNvPr id="220" name="TextBox 219">
            <a:extLst>
              <a:ext uri="{FF2B5EF4-FFF2-40B4-BE49-F238E27FC236}">
                <a16:creationId xmlns:a16="http://schemas.microsoft.com/office/drawing/2014/main" id="{C1C90288-6B8A-411B-A8F0-DD493815EB78}"/>
              </a:ext>
            </a:extLst>
          </p:cNvPr>
          <p:cNvSpPr txBox="1"/>
          <p:nvPr/>
        </p:nvSpPr>
        <p:spPr bwMode="gray">
          <a:xfrm>
            <a:off x="7957641" y="3597919"/>
            <a:ext cx="1371600" cy="338554"/>
          </a:xfrm>
          <a:prstGeom prst="rect">
            <a:avLst/>
          </a:prstGeom>
          <a:noFill/>
          <a:ln w="9525" algn="ctr">
            <a:noFill/>
            <a:miter lim="800000"/>
            <a:headEnd/>
            <a:tailEnd/>
          </a:ln>
        </p:spPr>
        <p:txBody>
          <a:bodyPr wrap="square" lIns="0" tIns="0" rIns="0" bIns="0" rtlCol="0" anchor="ctr" anchorCtr="1">
            <a:spAutoFit/>
          </a:bodyPr>
          <a:lstStyle/>
          <a:p>
            <a:pPr algn="ctr"/>
            <a:r>
              <a:rPr lang="en-US" sz="1100" i="1" dirty="0"/>
              <a:t>Delayed Corrective Actions</a:t>
            </a:r>
          </a:p>
        </p:txBody>
      </p:sp>
      <p:sp>
        <p:nvSpPr>
          <p:cNvPr id="223" name="TextBox 222">
            <a:extLst>
              <a:ext uri="{FF2B5EF4-FFF2-40B4-BE49-F238E27FC236}">
                <a16:creationId xmlns:a16="http://schemas.microsoft.com/office/drawing/2014/main" id="{85F26F9B-42BF-46FA-9FC9-459262216D98}"/>
              </a:ext>
            </a:extLst>
          </p:cNvPr>
          <p:cNvSpPr txBox="1"/>
          <p:nvPr/>
        </p:nvSpPr>
        <p:spPr bwMode="gray">
          <a:xfrm>
            <a:off x="6148870" y="5754956"/>
            <a:ext cx="1371600" cy="338554"/>
          </a:xfrm>
          <a:prstGeom prst="rect">
            <a:avLst/>
          </a:prstGeom>
          <a:noFill/>
          <a:ln w="9525" algn="ctr">
            <a:noFill/>
            <a:miter lim="800000"/>
            <a:headEnd/>
            <a:tailEnd/>
          </a:ln>
        </p:spPr>
        <p:txBody>
          <a:bodyPr wrap="square" lIns="0" tIns="0" rIns="0" bIns="0" rtlCol="0" anchor="ctr" anchorCtr="1">
            <a:spAutoFit/>
          </a:bodyPr>
          <a:lstStyle/>
          <a:p>
            <a:pPr algn="ctr"/>
            <a:r>
              <a:rPr lang="en-US" sz="1100" i="1" dirty="0"/>
              <a:t>Number of Cyber Policy Deviation</a:t>
            </a:r>
          </a:p>
        </p:txBody>
      </p:sp>
      <p:sp>
        <p:nvSpPr>
          <p:cNvPr id="227" name="TextBox 226">
            <a:extLst>
              <a:ext uri="{FF2B5EF4-FFF2-40B4-BE49-F238E27FC236}">
                <a16:creationId xmlns:a16="http://schemas.microsoft.com/office/drawing/2014/main" id="{91EAB29D-F154-49AD-9B01-308D523AA361}"/>
              </a:ext>
            </a:extLst>
          </p:cNvPr>
          <p:cNvSpPr txBox="1"/>
          <p:nvPr/>
        </p:nvSpPr>
        <p:spPr bwMode="gray">
          <a:xfrm>
            <a:off x="4325842" y="3597919"/>
            <a:ext cx="1371600" cy="338554"/>
          </a:xfrm>
          <a:prstGeom prst="rect">
            <a:avLst/>
          </a:prstGeom>
          <a:noFill/>
          <a:ln w="9525" algn="ctr">
            <a:noFill/>
            <a:miter lim="800000"/>
            <a:headEnd/>
            <a:tailEnd/>
          </a:ln>
        </p:spPr>
        <p:txBody>
          <a:bodyPr wrap="square" lIns="0" tIns="0" rIns="0" bIns="0" rtlCol="0" anchor="ctr" anchorCtr="1">
            <a:spAutoFit/>
          </a:bodyPr>
          <a:lstStyle/>
          <a:p>
            <a:pPr algn="ctr"/>
            <a:r>
              <a:rPr lang="en-US" sz="1100" i="1" dirty="0"/>
              <a:t>Percentage of escalated Issues</a:t>
            </a:r>
          </a:p>
        </p:txBody>
      </p:sp>
      <p:sp>
        <p:nvSpPr>
          <p:cNvPr id="229" name="Text Placeholder 2">
            <a:extLst>
              <a:ext uri="{FF2B5EF4-FFF2-40B4-BE49-F238E27FC236}">
                <a16:creationId xmlns:a16="http://schemas.microsoft.com/office/drawing/2014/main" id="{A84879AC-1729-45D6-BF08-FE7257B03BB7}"/>
              </a:ext>
            </a:extLst>
          </p:cNvPr>
          <p:cNvSpPr txBox="1">
            <a:spLocks/>
          </p:cNvSpPr>
          <p:nvPr/>
        </p:nvSpPr>
        <p:spPr>
          <a:xfrm>
            <a:off x="5714854" y="1615920"/>
            <a:ext cx="3894272"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Dashboard Representations of Performance Metrics </a:t>
            </a:r>
          </a:p>
        </p:txBody>
      </p:sp>
      <p:sp>
        <p:nvSpPr>
          <p:cNvPr id="234" name="Rectangle: Rounded Corners 233">
            <a:extLst>
              <a:ext uri="{FF2B5EF4-FFF2-40B4-BE49-F238E27FC236}">
                <a16:creationId xmlns:a16="http://schemas.microsoft.com/office/drawing/2014/main" id="{13102D8B-A2D7-46C1-9EF6-98A2B033D11D}"/>
              </a:ext>
            </a:extLst>
          </p:cNvPr>
          <p:cNvSpPr/>
          <p:nvPr/>
        </p:nvSpPr>
        <p:spPr>
          <a:xfrm>
            <a:off x="932118" y="2499392"/>
            <a:ext cx="2185512" cy="633877"/>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Calibri" panose="020F0502020204030204"/>
              </a:rPr>
              <a:t>Time Deviation</a:t>
            </a:r>
          </a:p>
        </p:txBody>
      </p:sp>
      <p:sp>
        <p:nvSpPr>
          <p:cNvPr id="237" name="Rectangle: Rounded Corners 236">
            <a:extLst>
              <a:ext uri="{FF2B5EF4-FFF2-40B4-BE49-F238E27FC236}">
                <a16:creationId xmlns:a16="http://schemas.microsoft.com/office/drawing/2014/main" id="{5AFEB461-7F51-4F70-BBC2-07E1C467F1AA}"/>
              </a:ext>
            </a:extLst>
          </p:cNvPr>
          <p:cNvSpPr/>
          <p:nvPr/>
        </p:nvSpPr>
        <p:spPr>
          <a:xfrm>
            <a:off x="932118" y="3246184"/>
            <a:ext cx="2185512" cy="633877"/>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Calibri" panose="020F0502020204030204"/>
              </a:rPr>
              <a:t>Risks </a:t>
            </a:r>
          </a:p>
        </p:txBody>
      </p:sp>
      <p:sp>
        <p:nvSpPr>
          <p:cNvPr id="238" name="Rectangle: Rounded Corners 237">
            <a:extLst>
              <a:ext uri="{FF2B5EF4-FFF2-40B4-BE49-F238E27FC236}">
                <a16:creationId xmlns:a16="http://schemas.microsoft.com/office/drawing/2014/main" id="{D777453E-CC8C-47E7-A8B8-D431BF90F3EC}"/>
              </a:ext>
            </a:extLst>
          </p:cNvPr>
          <p:cNvSpPr/>
          <p:nvPr/>
        </p:nvSpPr>
        <p:spPr>
          <a:xfrm>
            <a:off x="932118" y="3992976"/>
            <a:ext cx="2185512" cy="633877"/>
          </a:xfrm>
          <a:prstGeom prst="roundRect">
            <a:avLst/>
          </a:prstGeom>
          <a:solidFill>
            <a:schemeClr val="accent3">
              <a:lumMod val="40000"/>
              <a:lumOff val="60000"/>
            </a:schemeClr>
          </a:solidFill>
          <a:ln w="28575">
            <a:solidFill>
              <a:schemeClr val="accent1">
                <a:lumMod val="60000"/>
                <a:lumOff val="4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Calibri" panose="020F0502020204030204"/>
              </a:rPr>
              <a:t>Issues</a:t>
            </a:r>
          </a:p>
        </p:txBody>
      </p:sp>
      <p:sp>
        <p:nvSpPr>
          <p:cNvPr id="241" name="Rectangle: Rounded Corners 240">
            <a:extLst>
              <a:ext uri="{FF2B5EF4-FFF2-40B4-BE49-F238E27FC236}">
                <a16:creationId xmlns:a16="http://schemas.microsoft.com/office/drawing/2014/main" id="{78122384-98F8-4130-971F-7A0A5A477348}"/>
              </a:ext>
            </a:extLst>
          </p:cNvPr>
          <p:cNvSpPr/>
          <p:nvPr/>
        </p:nvSpPr>
        <p:spPr>
          <a:xfrm>
            <a:off x="932118" y="4739768"/>
            <a:ext cx="2185512" cy="633877"/>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Calibri" panose="020F0502020204030204"/>
              </a:rPr>
              <a:t>Delay in Issue Resolution</a:t>
            </a:r>
          </a:p>
        </p:txBody>
      </p:sp>
      <p:sp>
        <p:nvSpPr>
          <p:cNvPr id="231" name="Rectangle: Rounded Corners 230">
            <a:extLst>
              <a:ext uri="{FF2B5EF4-FFF2-40B4-BE49-F238E27FC236}">
                <a16:creationId xmlns:a16="http://schemas.microsoft.com/office/drawing/2014/main" id="{8EBD0199-5BCF-4B62-AFB0-83A34E1A7A13}"/>
              </a:ext>
            </a:extLst>
          </p:cNvPr>
          <p:cNvSpPr/>
          <p:nvPr/>
        </p:nvSpPr>
        <p:spPr>
          <a:xfrm>
            <a:off x="932118" y="1752600"/>
            <a:ext cx="2185512" cy="633877"/>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Calibri" panose="020F0502020204030204"/>
              </a:rPr>
              <a:t>Budget Deviation</a:t>
            </a:r>
          </a:p>
        </p:txBody>
      </p:sp>
      <p:sp>
        <p:nvSpPr>
          <p:cNvPr id="21" name="Arrow: Right 20">
            <a:extLst>
              <a:ext uri="{FF2B5EF4-FFF2-40B4-BE49-F238E27FC236}">
                <a16:creationId xmlns:a16="http://schemas.microsoft.com/office/drawing/2014/main" id="{2F03A4E4-C014-46C6-8089-893D88AD459F}"/>
              </a:ext>
            </a:extLst>
          </p:cNvPr>
          <p:cNvSpPr/>
          <p:nvPr/>
        </p:nvSpPr>
        <p:spPr>
          <a:xfrm rot="5400000">
            <a:off x="1912370" y="2262376"/>
            <a:ext cx="225009" cy="451554"/>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7" name="Arrow: Right 246">
            <a:extLst>
              <a:ext uri="{FF2B5EF4-FFF2-40B4-BE49-F238E27FC236}">
                <a16:creationId xmlns:a16="http://schemas.microsoft.com/office/drawing/2014/main" id="{8C49A018-BB32-47C4-8D44-2AC557A40A2F}"/>
              </a:ext>
            </a:extLst>
          </p:cNvPr>
          <p:cNvSpPr/>
          <p:nvPr/>
        </p:nvSpPr>
        <p:spPr>
          <a:xfrm rot="5400000">
            <a:off x="1912370" y="2995514"/>
            <a:ext cx="225009" cy="451554"/>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8" name="Arrow: Right 247">
            <a:extLst>
              <a:ext uri="{FF2B5EF4-FFF2-40B4-BE49-F238E27FC236}">
                <a16:creationId xmlns:a16="http://schemas.microsoft.com/office/drawing/2014/main" id="{7471069D-6938-47B2-A848-76901BF28F6C}"/>
              </a:ext>
            </a:extLst>
          </p:cNvPr>
          <p:cNvSpPr/>
          <p:nvPr/>
        </p:nvSpPr>
        <p:spPr>
          <a:xfrm rot="5400000">
            <a:off x="1912370" y="3700577"/>
            <a:ext cx="225009" cy="451554"/>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9" name="Arrow: Right 248">
            <a:extLst>
              <a:ext uri="{FF2B5EF4-FFF2-40B4-BE49-F238E27FC236}">
                <a16:creationId xmlns:a16="http://schemas.microsoft.com/office/drawing/2014/main" id="{452B8027-F90D-4BF6-AA51-EA2777853EF5}"/>
              </a:ext>
            </a:extLst>
          </p:cNvPr>
          <p:cNvSpPr/>
          <p:nvPr/>
        </p:nvSpPr>
        <p:spPr>
          <a:xfrm rot="5400000">
            <a:off x="1912370" y="4433633"/>
            <a:ext cx="225009" cy="451554"/>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51" name="Picture 70" descr="http://www.graphicsfuel.com/wp-content/uploads/2011/12/search-icon-512.png">
            <a:extLst>
              <a:ext uri="{FF2B5EF4-FFF2-40B4-BE49-F238E27FC236}">
                <a16:creationId xmlns:a16="http://schemas.microsoft.com/office/drawing/2014/main" id="{A16B7F96-0C90-4194-B05A-DD90C9669F4D}"/>
              </a:ext>
            </a:extLst>
          </p:cNvPr>
          <p:cNvPicPr>
            <a:picLocks noChangeAspect="1" noChangeArrowheads="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rcRect/>
          <a:stretch>
            <a:fillRect/>
          </a:stretch>
        </p:blipFill>
        <p:spPr bwMode="gray">
          <a:xfrm rot="20671526">
            <a:off x="2944541" y="3961104"/>
            <a:ext cx="649753" cy="649753"/>
          </a:xfrm>
          <a:prstGeom prst="rect">
            <a:avLst/>
          </a:prstGeom>
          <a:noFill/>
          <a:extLst>
            <a:ext uri="{909E8E84-426E-40DD-AFC4-6F175D3DCCD1}">
              <a14:hiddenFill xmlns:a14="http://schemas.microsoft.com/office/drawing/2010/main">
                <a:solidFill>
                  <a:srgbClr val="FFFFFF"/>
                </a:solidFill>
              </a14:hiddenFill>
            </a:ext>
          </a:extLst>
        </p:spPr>
      </p:pic>
      <p:sp>
        <p:nvSpPr>
          <p:cNvPr id="41" name="Text Placeholder 2">
            <a:extLst>
              <a:ext uri="{FF2B5EF4-FFF2-40B4-BE49-F238E27FC236}">
                <a16:creationId xmlns:a16="http://schemas.microsoft.com/office/drawing/2014/main" id="{18C84874-01B8-4CAC-8F3D-444910ADB158}"/>
              </a:ext>
            </a:extLst>
          </p:cNvPr>
          <p:cNvSpPr txBox="1">
            <a:spLocks/>
          </p:cNvSpPr>
          <p:nvPr/>
        </p:nvSpPr>
        <p:spPr>
          <a:xfrm>
            <a:off x="4927093" y="1112624"/>
            <a:ext cx="2337820" cy="215444"/>
          </a:xfrm>
          <a:prstGeom prst="rect">
            <a:avLst/>
          </a:prstGeom>
        </p:spPr>
        <p:txBody>
          <a:bodyPr wrap="none" lIns="0" tIns="0" rIns="0" bIns="0">
            <a:spAutoFit/>
          </a:bodyPr>
          <a:lstStyle>
            <a:lvl1pPr marL="0" indent="0" algn="ctr" defTabSz="914395" rtl="0" eaLnBrk="1" latinLnBrk="0" hangingPunct="1">
              <a:lnSpc>
                <a:spcPct val="100000"/>
              </a:lnSpc>
              <a:spcBef>
                <a:spcPts val="0"/>
              </a:spcBef>
              <a:spcAft>
                <a:spcPts val="0"/>
              </a:spcAft>
              <a:buFont typeface="Arial" charset="0"/>
              <a:buNone/>
              <a:defRPr sz="1400" b="1" kern="1200" cap="none" spc="0" baseline="0">
                <a:solidFill>
                  <a:schemeClr val="tx1"/>
                </a:solidFill>
                <a:latin typeface="+mn-lt"/>
                <a:ea typeface="+mn-ea"/>
                <a:cs typeface="+mn-cs"/>
              </a:defRPr>
            </a:lvl1pPr>
            <a:lvl2pPr marL="515935" indent="-244474" algn="l" defTabSz="914395" rtl="0" eaLnBrk="1" latinLnBrk="0" hangingPunct="1">
              <a:lnSpc>
                <a:spcPct val="100000"/>
              </a:lnSpc>
              <a:spcBef>
                <a:spcPts val="0"/>
              </a:spcBef>
              <a:spcAft>
                <a:spcPts val="0"/>
              </a:spcAft>
              <a:buFont typeface="LucidaGrande" charset="0"/>
              <a:buChar char="-"/>
              <a:tabLst/>
              <a:defRPr sz="1600" i="0" kern="1200">
                <a:solidFill>
                  <a:schemeClr val="tx1"/>
                </a:solidFill>
                <a:latin typeface="Calibri" charset="0"/>
                <a:ea typeface="Calibri" charset="0"/>
                <a:cs typeface="Calibri" charset="0"/>
              </a:defRPr>
            </a:lvl2pPr>
            <a:lvl3pPr marL="11113" indent="0" algn="l" defTabSz="914395" rtl="0" eaLnBrk="1" latinLnBrk="0" hangingPunct="1">
              <a:lnSpc>
                <a:spcPct val="100000"/>
              </a:lnSpc>
              <a:spcBef>
                <a:spcPts val="1200"/>
              </a:spcBef>
              <a:buFont typeface="Arial" panose="020B0604020202020204" pitchFamily="34" charset="0"/>
              <a:buNone/>
              <a:tabLst/>
              <a:defRPr sz="1600" b="1" kern="1200" cap="all" spc="100" baseline="0">
                <a:solidFill>
                  <a:schemeClr val="accent2"/>
                </a:solidFill>
                <a:latin typeface="+mn-lt"/>
                <a:ea typeface="+mn-ea"/>
                <a:cs typeface="+mn-cs"/>
              </a:defRPr>
            </a:lvl3pPr>
            <a:lvl4pPr marL="7938" indent="0" algn="l" defTabSz="914395" rtl="0" eaLnBrk="1" latinLnBrk="0" hangingPunct="1">
              <a:lnSpc>
                <a:spcPct val="100000"/>
              </a:lnSpc>
              <a:spcBef>
                <a:spcPts val="0"/>
              </a:spcBef>
              <a:buFont typeface=".AppleSystemUIFont" charset="-120"/>
              <a:buNone/>
              <a:tabLst/>
              <a:defRPr sz="1400" i="1" kern="1200">
                <a:solidFill>
                  <a:schemeClr val="tx1"/>
                </a:solidFill>
                <a:latin typeface="Georgia" charset="0"/>
                <a:ea typeface="Georgia" charset="0"/>
                <a:cs typeface="Georgia" charset="0"/>
              </a:defRPr>
            </a:lvl4pPr>
            <a:lvl5pPr marL="11113" indent="0" algn="l" defTabSz="914395" rtl="0" eaLnBrk="1" latinLnBrk="0" hangingPunct="1">
              <a:lnSpc>
                <a:spcPct val="100000"/>
              </a:lnSpc>
              <a:spcBef>
                <a:spcPts val="1200"/>
              </a:spcBef>
              <a:buFont typeface="Arial" panose="020B0604020202020204" pitchFamily="34" charset="0"/>
              <a:buNone/>
              <a:tabLst/>
              <a:defRPr sz="1100" i="1" kern="1200">
                <a:solidFill>
                  <a:schemeClr val="tx1"/>
                </a:solidFill>
                <a:latin typeface="Calibri" charset="0"/>
                <a:ea typeface="Calibri" charset="0"/>
                <a:cs typeface="Calibri" charset="0"/>
              </a:defRPr>
            </a:lvl5pPr>
            <a:lvl6pPr marL="0" indent="0" algn="l" defTabSz="914395" rtl="0" eaLnBrk="1" latinLnBrk="0" hangingPunct="1">
              <a:lnSpc>
                <a:spcPct val="90000"/>
              </a:lnSpc>
              <a:spcBef>
                <a:spcPts val="500"/>
              </a:spcBef>
              <a:buFontTx/>
              <a:buNone/>
              <a:defRPr sz="1400" i="1" kern="1200">
                <a:solidFill>
                  <a:schemeClr val="accent5"/>
                </a:solidFill>
                <a:latin typeface="Georgia" panose="02040502050405020303" pitchFamily="18" charset="0"/>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Performance Metric Dashboard</a:t>
            </a:r>
          </a:p>
        </p:txBody>
      </p:sp>
      <p:sp>
        <p:nvSpPr>
          <p:cNvPr id="49" name="Rectangle: Rounded Corners 48">
            <a:extLst>
              <a:ext uri="{FF2B5EF4-FFF2-40B4-BE49-F238E27FC236}">
                <a16:creationId xmlns:a16="http://schemas.microsoft.com/office/drawing/2014/main" id="{87DDB7BA-317B-43A9-8AE3-D8ACF4CA6E9C}"/>
              </a:ext>
            </a:extLst>
          </p:cNvPr>
          <p:cNvSpPr/>
          <p:nvPr/>
        </p:nvSpPr>
        <p:spPr>
          <a:xfrm>
            <a:off x="932118" y="5486559"/>
            <a:ext cx="2185512" cy="633877"/>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dirty="0">
                <a:solidFill>
                  <a:schemeClr val="bg1">
                    <a:lumMod val="50000"/>
                  </a:schemeClr>
                </a:solidFill>
                <a:latin typeface="Calibri" panose="020F0502020204030204"/>
              </a:rPr>
              <a:t>Delay to Meet a Critical Path</a:t>
            </a:r>
          </a:p>
        </p:txBody>
      </p:sp>
      <p:sp>
        <p:nvSpPr>
          <p:cNvPr id="50" name="Arrow: Right 49">
            <a:extLst>
              <a:ext uri="{FF2B5EF4-FFF2-40B4-BE49-F238E27FC236}">
                <a16:creationId xmlns:a16="http://schemas.microsoft.com/office/drawing/2014/main" id="{F73BFA4A-DB76-467E-96D7-F013B2C3E76C}"/>
              </a:ext>
            </a:extLst>
          </p:cNvPr>
          <p:cNvSpPr/>
          <p:nvPr/>
        </p:nvSpPr>
        <p:spPr>
          <a:xfrm rot="5400000">
            <a:off x="1912370" y="5254299"/>
            <a:ext cx="225009" cy="451554"/>
          </a:xfrm>
          <a:prstGeom prst="right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1" name="Picture 10">
            <a:extLst>
              <a:ext uri="{FF2B5EF4-FFF2-40B4-BE49-F238E27FC236}">
                <a16:creationId xmlns:a16="http://schemas.microsoft.com/office/drawing/2014/main" id="{0AFA5B90-10F4-4EED-A10C-E1004ADDA42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243758" y="2141909"/>
            <a:ext cx="1535769" cy="1421213"/>
          </a:xfrm>
          <a:prstGeom prst="rect">
            <a:avLst/>
          </a:prstGeom>
        </p:spPr>
      </p:pic>
      <p:pic>
        <p:nvPicPr>
          <p:cNvPr id="18" name="Picture 17">
            <a:extLst>
              <a:ext uri="{FF2B5EF4-FFF2-40B4-BE49-F238E27FC236}">
                <a16:creationId xmlns:a16="http://schemas.microsoft.com/office/drawing/2014/main" id="{2BC92129-F697-4D4A-8197-D1E7E32BD95D}"/>
              </a:ext>
            </a:extLst>
          </p:cNvPr>
          <p:cNvPicPr preferRelativeResize="0">
            <a:picLocks/>
          </p:cNvPicPr>
          <p:nvPr/>
        </p:nvPicPr>
        <p:blipFill>
          <a:blip r:embed="rId9" cstate="email">
            <a:extLst>
              <a:ext uri="{28A0092B-C50C-407E-A947-70E740481C1C}">
                <a14:useLocalDpi xmlns:a14="http://schemas.microsoft.com/office/drawing/2010/main"/>
              </a:ext>
            </a:extLst>
          </a:blip>
          <a:stretch>
            <a:fillRect/>
          </a:stretch>
        </p:blipFill>
        <p:spPr>
          <a:xfrm>
            <a:off x="7875557" y="2141909"/>
            <a:ext cx="1535769" cy="1421213"/>
          </a:xfrm>
          <a:prstGeom prst="rect">
            <a:avLst/>
          </a:prstGeom>
        </p:spPr>
      </p:pic>
      <p:sp>
        <p:nvSpPr>
          <p:cNvPr id="224" name="TextBox 223">
            <a:extLst>
              <a:ext uri="{FF2B5EF4-FFF2-40B4-BE49-F238E27FC236}">
                <a16:creationId xmlns:a16="http://schemas.microsoft.com/office/drawing/2014/main" id="{F6794765-ACA5-4F99-89AB-3B1CD09907AC}"/>
              </a:ext>
            </a:extLst>
          </p:cNvPr>
          <p:cNvSpPr txBox="1"/>
          <p:nvPr/>
        </p:nvSpPr>
        <p:spPr bwMode="gray">
          <a:xfrm>
            <a:off x="4325842" y="5715000"/>
            <a:ext cx="1371600" cy="338554"/>
          </a:xfrm>
          <a:prstGeom prst="rect">
            <a:avLst/>
          </a:prstGeom>
          <a:noFill/>
          <a:ln w="9525" algn="ctr">
            <a:noFill/>
            <a:miter lim="800000"/>
            <a:headEnd/>
            <a:tailEnd/>
          </a:ln>
        </p:spPr>
        <p:txBody>
          <a:bodyPr wrap="square" lIns="0" tIns="0" rIns="0" bIns="0" rtlCol="0" anchor="ctr" anchorCtr="1">
            <a:spAutoFit/>
          </a:bodyPr>
          <a:lstStyle/>
          <a:p>
            <a:pPr algn="ctr"/>
            <a:r>
              <a:rPr lang="en-US" sz="1100" i="1" dirty="0"/>
              <a:t>Issues </a:t>
            </a:r>
          </a:p>
          <a:p>
            <a:pPr algn="ctr"/>
            <a:r>
              <a:rPr lang="en-US" sz="1100" i="1" dirty="0"/>
              <a:t>Recurrence</a:t>
            </a:r>
          </a:p>
        </p:txBody>
      </p:sp>
      <p:pic>
        <p:nvPicPr>
          <p:cNvPr id="20" name="Picture 19">
            <a:extLst>
              <a:ext uri="{FF2B5EF4-FFF2-40B4-BE49-F238E27FC236}">
                <a16:creationId xmlns:a16="http://schemas.microsoft.com/office/drawing/2014/main" id="{DFB1476C-E85B-4365-8B32-947AC7F4709C}"/>
              </a:ext>
            </a:extLst>
          </p:cNvPr>
          <p:cNvPicPr preferRelativeResize="0">
            <a:picLocks/>
          </p:cNvPicPr>
          <p:nvPr/>
        </p:nvPicPr>
        <p:blipFill>
          <a:blip r:embed="rId10" cstate="email">
            <a:extLst>
              <a:ext uri="{28A0092B-C50C-407E-A947-70E740481C1C}">
                <a14:useLocalDpi xmlns:a14="http://schemas.microsoft.com/office/drawing/2010/main"/>
              </a:ext>
            </a:extLst>
          </a:blip>
          <a:stretch>
            <a:fillRect/>
          </a:stretch>
        </p:blipFill>
        <p:spPr>
          <a:xfrm>
            <a:off x="4243758" y="4309914"/>
            <a:ext cx="1535769" cy="1421213"/>
          </a:xfrm>
          <a:prstGeom prst="rect">
            <a:avLst/>
          </a:prstGeom>
        </p:spPr>
      </p:pic>
      <p:pic>
        <p:nvPicPr>
          <p:cNvPr id="23" name="Picture 22">
            <a:extLst>
              <a:ext uri="{FF2B5EF4-FFF2-40B4-BE49-F238E27FC236}">
                <a16:creationId xmlns:a16="http://schemas.microsoft.com/office/drawing/2014/main" id="{E2BE5407-0FF1-4A97-9661-ED94C2D6BDFD}"/>
              </a:ext>
            </a:extLst>
          </p:cNvPr>
          <p:cNvPicPr preferRelativeResize="0">
            <a:picLocks/>
          </p:cNvPicPr>
          <p:nvPr/>
        </p:nvPicPr>
        <p:blipFill>
          <a:blip r:embed="rId11" cstate="email">
            <a:extLst>
              <a:ext uri="{28A0092B-C50C-407E-A947-70E740481C1C}">
                <a14:useLocalDpi xmlns:a14="http://schemas.microsoft.com/office/drawing/2010/main"/>
              </a:ext>
            </a:extLst>
          </a:blip>
          <a:stretch>
            <a:fillRect/>
          </a:stretch>
        </p:blipFill>
        <p:spPr>
          <a:xfrm>
            <a:off x="9725366" y="2141909"/>
            <a:ext cx="1535769" cy="1421213"/>
          </a:xfrm>
          <a:prstGeom prst="rect">
            <a:avLst/>
          </a:prstGeom>
        </p:spPr>
      </p:pic>
      <p:sp>
        <p:nvSpPr>
          <p:cNvPr id="228" name="TextBox 227">
            <a:extLst>
              <a:ext uri="{FF2B5EF4-FFF2-40B4-BE49-F238E27FC236}">
                <a16:creationId xmlns:a16="http://schemas.microsoft.com/office/drawing/2014/main" id="{B20DF724-9466-4D78-914F-A7878CA4A2E1}"/>
              </a:ext>
            </a:extLst>
          </p:cNvPr>
          <p:cNvSpPr txBox="1"/>
          <p:nvPr/>
        </p:nvSpPr>
        <p:spPr bwMode="gray">
          <a:xfrm>
            <a:off x="6175651" y="3555137"/>
            <a:ext cx="1371600" cy="338554"/>
          </a:xfrm>
          <a:prstGeom prst="rect">
            <a:avLst/>
          </a:prstGeom>
          <a:noFill/>
          <a:ln w="9525" algn="ctr">
            <a:noFill/>
            <a:miter lim="800000"/>
            <a:headEnd/>
            <a:tailEnd/>
          </a:ln>
        </p:spPr>
        <p:txBody>
          <a:bodyPr wrap="square" lIns="0" tIns="0" rIns="0" bIns="0" rtlCol="0" anchor="ctr" anchorCtr="1">
            <a:spAutoFit/>
          </a:bodyPr>
          <a:lstStyle/>
          <a:p>
            <a:pPr algn="ctr"/>
            <a:r>
              <a:rPr lang="en-US" sz="1100" i="1" dirty="0"/>
              <a:t>Number of Issues </a:t>
            </a:r>
          </a:p>
          <a:p>
            <a:pPr algn="ctr"/>
            <a:r>
              <a:rPr lang="en-US" sz="1100" i="1" dirty="0"/>
              <a:t>Closed</a:t>
            </a:r>
          </a:p>
        </p:txBody>
      </p:sp>
      <p:pic>
        <p:nvPicPr>
          <p:cNvPr id="32" name="Picture 31">
            <a:extLst>
              <a:ext uri="{FF2B5EF4-FFF2-40B4-BE49-F238E27FC236}">
                <a16:creationId xmlns:a16="http://schemas.microsoft.com/office/drawing/2014/main" id="{1ADF62F8-CD9B-4568-88BF-BEC643706BD6}"/>
              </a:ext>
            </a:extLst>
          </p:cNvPr>
          <p:cNvPicPr preferRelativeResize="0">
            <a:picLocks/>
          </p:cNvPicPr>
          <p:nvPr/>
        </p:nvPicPr>
        <p:blipFill>
          <a:blip r:embed="rId12" cstate="email">
            <a:extLst>
              <a:ext uri="{28A0092B-C50C-407E-A947-70E740481C1C}">
                <a14:useLocalDpi xmlns:a14="http://schemas.microsoft.com/office/drawing/2010/main"/>
              </a:ext>
            </a:extLst>
          </a:blip>
          <a:stretch>
            <a:fillRect/>
          </a:stretch>
        </p:blipFill>
        <p:spPr>
          <a:xfrm>
            <a:off x="6093567" y="2141909"/>
            <a:ext cx="1535769" cy="1421213"/>
          </a:xfrm>
          <a:prstGeom prst="rect">
            <a:avLst/>
          </a:prstGeom>
        </p:spPr>
      </p:pic>
      <p:pic>
        <p:nvPicPr>
          <p:cNvPr id="36" name="Picture 35">
            <a:extLst>
              <a:ext uri="{FF2B5EF4-FFF2-40B4-BE49-F238E27FC236}">
                <a16:creationId xmlns:a16="http://schemas.microsoft.com/office/drawing/2014/main" id="{8B3CA026-7845-42AF-BEFF-EB2A5E1AA53D}"/>
              </a:ext>
            </a:extLst>
          </p:cNvPr>
          <p:cNvPicPr preferRelativeResize="0">
            <a:picLocks/>
          </p:cNvPicPr>
          <p:nvPr/>
        </p:nvPicPr>
        <p:blipFill>
          <a:blip r:embed="rId13" cstate="email">
            <a:extLst>
              <a:ext uri="{28A0092B-C50C-407E-A947-70E740481C1C}">
                <a14:useLocalDpi xmlns:a14="http://schemas.microsoft.com/office/drawing/2010/main"/>
              </a:ext>
            </a:extLst>
          </a:blip>
          <a:stretch>
            <a:fillRect/>
          </a:stretch>
        </p:blipFill>
        <p:spPr>
          <a:xfrm>
            <a:off x="6066786" y="4309914"/>
            <a:ext cx="1535769" cy="1421213"/>
          </a:xfrm>
          <a:prstGeom prst="rect">
            <a:avLst/>
          </a:prstGeom>
        </p:spPr>
      </p:pic>
      <p:pic>
        <p:nvPicPr>
          <p:cNvPr id="78" name="Picture 77">
            <a:extLst>
              <a:ext uri="{FF2B5EF4-FFF2-40B4-BE49-F238E27FC236}">
                <a16:creationId xmlns:a16="http://schemas.microsoft.com/office/drawing/2014/main" id="{A6DCF2CE-B38D-450D-A472-DB651A60A139}"/>
              </a:ext>
            </a:extLst>
          </p:cNvPr>
          <p:cNvPicPr preferRelativeResize="0">
            <a:picLocks/>
          </p:cNvPicPr>
          <p:nvPr/>
        </p:nvPicPr>
        <p:blipFill>
          <a:blip r:embed="rId14" cstate="email">
            <a:extLst>
              <a:ext uri="{28A0092B-C50C-407E-A947-70E740481C1C}">
                <a14:useLocalDpi xmlns:a14="http://schemas.microsoft.com/office/drawing/2010/main"/>
              </a:ext>
            </a:extLst>
          </a:blip>
          <a:stretch>
            <a:fillRect/>
          </a:stretch>
        </p:blipFill>
        <p:spPr>
          <a:xfrm>
            <a:off x="7898164" y="4309914"/>
            <a:ext cx="1535769" cy="1421213"/>
          </a:xfrm>
          <a:prstGeom prst="rect">
            <a:avLst/>
          </a:prstGeom>
        </p:spPr>
      </p:pic>
      <p:pic>
        <p:nvPicPr>
          <p:cNvPr id="80" name="Picture 79">
            <a:extLst>
              <a:ext uri="{FF2B5EF4-FFF2-40B4-BE49-F238E27FC236}">
                <a16:creationId xmlns:a16="http://schemas.microsoft.com/office/drawing/2014/main" id="{5111D14A-7E69-4719-9DA6-1119309CDE78}"/>
              </a:ext>
            </a:extLst>
          </p:cNvPr>
          <p:cNvPicPr preferRelativeResize="0">
            <a:picLocks/>
          </p:cNvPicPr>
          <p:nvPr/>
        </p:nvPicPr>
        <p:blipFill>
          <a:blip r:embed="rId15" cstate="email">
            <a:extLst>
              <a:ext uri="{28A0092B-C50C-407E-A947-70E740481C1C}">
                <a14:useLocalDpi xmlns:a14="http://schemas.microsoft.com/office/drawing/2010/main"/>
              </a:ext>
            </a:extLst>
          </a:blip>
          <a:stretch>
            <a:fillRect/>
          </a:stretch>
        </p:blipFill>
        <p:spPr>
          <a:xfrm>
            <a:off x="9725366" y="4309914"/>
            <a:ext cx="1535769" cy="1421213"/>
          </a:xfrm>
          <a:prstGeom prst="rect">
            <a:avLst/>
          </a:prstGeom>
        </p:spPr>
      </p:pic>
      <p:sp>
        <p:nvSpPr>
          <p:cNvPr id="62" name="Rectangle 61">
            <a:extLst>
              <a:ext uri="{FF2B5EF4-FFF2-40B4-BE49-F238E27FC236}">
                <a16:creationId xmlns:a16="http://schemas.microsoft.com/office/drawing/2014/main" id="{95F8C580-C4C2-4C83-846D-FAAD6FF947F1}"/>
              </a:ext>
            </a:extLst>
          </p:cNvPr>
          <p:cNvSpPr/>
          <p:nvPr/>
        </p:nvSpPr>
        <p:spPr bwMode="auto">
          <a:xfrm>
            <a:off x="1222338" y="68573"/>
            <a:ext cx="75601" cy="102141"/>
          </a:xfrm>
          <a:prstGeom prst="rect">
            <a:avLst/>
          </a:prstGeom>
          <a:solidFill>
            <a:schemeClr val="tx2">
              <a:lumMod val="40000"/>
              <a:lumOff val="60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70E77E47-35C0-4AF6-B7C2-81C769C85A6F}"/>
              </a:ext>
            </a:extLst>
          </p:cNvPr>
          <p:cNvSpPr/>
          <p:nvPr/>
        </p:nvSpPr>
        <p:spPr bwMode="auto">
          <a:xfrm>
            <a:off x="704428" y="68528"/>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4" name="Rectangle 63">
            <a:extLst>
              <a:ext uri="{FF2B5EF4-FFF2-40B4-BE49-F238E27FC236}">
                <a16:creationId xmlns:a16="http://schemas.microsoft.com/office/drawing/2014/main" id="{DC1F7C1E-A92D-43DF-829D-92D35030610C}"/>
              </a:ext>
            </a:extLst>
          </p:cNvPr>
          <p:cNvSpPr/>
          <p:nvPr/>
        </p:nvSpPr>
        <p:spPr bwMode="auto">
          <a:xfrm>
            <a:off x="808010" y="6861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5" name="Rectangle 64">
            <a:extLst>
              <a:ext uri="{FF2B5EF4-FFF2-40B4-BE49-F238E27FC236}">
                <a16:creationId xmlns:a16="http://schemas.microsoft.com/office/drawing/2014/main" id="{80726E20-0971-4B91-B8CD-0CD0C8DD7C84}"/>
              </a:ext>
            </a:extLst>
          </p:cNvPr>
          <p:cNvSpPr/>
          <p:nvPr/>
        </p:nvSpPr>
        <p:spPr bwMode="auto">
          <a:xfrm>
            <a:off x="613621" y="131503"/>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C39DBDC3-E373-4670-8BEA-FF73ABAF7318}"/>
              </a:ext>
            </a:extLst>
          </p:cNvPr>
          <p:cNvSpPr/>
          <p:nvPr/>
        </p:nvSpPr>
        <p:spPr bwMode="auto">
          <a:xfrm>
            <a:off x="702949" y="194479"/>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7" name="Rectangle 66">
            <a:extLst>
              <a:ext uri="{FF2B5EF4-FFF2-40B4-BE49-F238E27FC236}">
                <a16:creationId xmlns:a16="http://schemas.microsoft.com/office/drawing/2014/main" id="{2D6D908F-E609-44A8-BA64-BF5A9D51C3B1}"/>
              </a:ext>
            </a:extLst>
          </p:cNvPr>
          <p:cNvSpPr/>
          <p:nvPr/>
        </p:nvSpPr>
        <p:spPr bwMode="auto">
          <a:xfrm>
            <a:off x="1015174" y="6858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8" name="Rectangle 67">
            <a:extLst>
              <a:ext uri="{FF2B5EF4-FFF2-40B4-BE49-F238E27FC236}">
                <a16:creationId xmlns:a16="http://schemas.microsoft.com/office/drawing/2014/main" id="{CA932511-12B7-410D-AA2D-52ED33B3D1D1}"/>
              </a:ext>
            </a:extLst>
          </p:cNvPr>
          <p:cNvSpPr/>
          <p:nvPr/>
        </p:nvSpPr>
        <p:spPr bwMode="auto">
          <a:xfrm>
            <a:off x="1320091" y="131503"/>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69" name="Rectangle 68">
            <a:extLst>
              <a:ext uri="{FF2B5EF4-FFF2-40B4-BE49-F238E27FC236}">
                <a16:creationId xmlns:a16="http://schemas.microsoft.com/office/drawing/2014/main" id="{D8B808CF-1367-435C-8B50-1EE995A0056D}"/>
              </a:ext>
            </a:extLst>
          </p:cNvPr>
          <p:cNvSpPr/>
          <p:nvPr/>
        </p:nvSpPr>
        <p:spPr bwMode="auto">
          <a:xfrm>
            <a:off x="1118756" y="68607"/>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R="0" lvl="0" indent="0" algn="ctr" eaLnBrk="0" fontAlgn="base" hangingPunct="0">
              <a:lnSpc>
                <a:spcPct val="100000"/>
              </a:lnSpc>
              <a:spcBef>
                <a:spcPts val="0"/>
              </a:spcBef>
              <a:spcAft>
                <a:spcPts val="0"/>
              </a:spcAft>
              <a:buClrTx/>
              <a:buSzTx/>
              <a:buFontTx/>
              <a:buNone/>
              <a:tabLst/>
              <a:defRPr/>
            </a:pPr>
            <a:endParaRPr lang="en-US" sz="1000" dirty="0">
              <a:latin typeface="Calibri" panose="020F0502020204030204"/>
            </a:endParaRPr>
          </a:p>
        </p:txBody>
      </p:sp>
      <p:sp>
        <p:nvSpPr>
          <p:cNvPr id="70" name="Rectangle 69">
            <a:extLst>
              <a:ext uri="{FF2B5EF4-FFF2-40B4-BE49-F238E27FC236}">
                <a16:creationId xmlns:a16="http://schemas.microsoft.com/office/drawing/2014/main" id="{C01256BB-0FBE-4AD4-8F72-A0F2766EFA75}"/>
              </a:ext>
            </a:extLst>
          </p:cNvPr>
          <p:cNvSpPr/>
          <p:nvPr/>
        </p:nvSpPr>
        <p:spPr bwMode="auto">
          <a:xfrm>
            <a:off x="1222795" y="195401"/>
            <a:ext cx="75601" cy="101276"/>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1" name="Rectangle 70">
            <a:extLst>
              <a:ext uri="{FF2B5EF4-FFF2-40B4-BE49-F238E27FC236}">
                <a16:creationId xmlns:a16="http://schemas.microsoft.com/office/drawing/2014/main" id="{BA21E2C8-B369-44EF-BD85-6D5626F447A5}"/>
              </a:ext>
            </a:extLst>
          </p:cNvPr>
          <p:cNvSpPr/>
          <p:nvPr/>
        </p:nvSpPr>
        <p:spPr bwMode="auto">
          <a:xfrm>
            <a:off x="806918" y="19453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defRPr/>
            </a:pPr>
            <a:endParaRPr lang="en-US" sz="1000" dirty="0">
              <a:latin typeface="Calibri" panose="020F0502020204030204"/>
            </a:endParaRPr>
          </a:p>
        </p:txBody>
      </p:sp>
      <p:sp>
        <p:nvSpPr>
          <p:cNvPr id="72" name="Rectangle 71">
            <a:extLst>
              <a:ext uri="{FF2B5EF4-FFF2-40B4-BE49-F238E27FC236}">
                <a16:creationId xmlns:a16="http://schemas.microsoft.com/office/drawing/2014/main" id="{33E0B12C-8D4D-429E-A907-AADAACEAC086}"/>
              </a:ext>
            </a:extLst>
          </p:cNvPr>
          <p:cNvSpPr/>
          <p:nvPr/>
        </p:nvSpPr>
        <p:spPr bwMode="auto">
          <a:xfrm>
            <a:off x="911592" y="68596"/>
            <a:ext cx="75601" cy="102141"/>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3" name="Rectangle 72">
            <a:extLst>
              <a:ext uri="{FF2B5EF4-FFF2-40B4-BE49-F238E27FC236}">
                <a16:creationId xmlns:a16="http://schemas.microsoft.com/office/drawing/2014/main" id="{D5F087B6-171D-4BDB-B076-CC173D3C1939}"/>
              </a:ext>
            </a:extLst>
          </p:cNvPr>
          <p:cNvSpPr/>
          <p:nvPr/>
        </p:nvSpPr>
        <p:spPr bwMode="auto">
          <a:xfrm>
            <a:off x="1118825" y="194479"/>
            <a:ext cx="75601" cy="102197"/>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4" name="Rectangle 73">
            <a:extLst>
              <a:ext uri="{FF2B5EF4-FFF2-40B4-BE49-F238E27FC236}">
                <a16:creationId xmlns:a16="http://schemas.microsoft.com/office/drawing/2014/main" id="{F7CCD682-5FE2-4FDB-AE4A-602B69F01A1E}"/>
              </a:ext>
            </a:extLst>
          </p:cNvPr>
          <p:cNvSpPr/>
          <p:nvPr/>
        </p:nvSpPr>
        <p:spPr bwMode="auto">
          <a:xfrm>
            <a:off x="1014856" y="194535"/>
            <a:ext cx="75601" cy="102142"/>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5" name="Rectangle 74">
            <a:extLst>
              <a:ext uri="{FF2B5EF4-FFF2-40B4-BE49-F238E27FC236}">
                <a16:creationId xmlns:a16="http://schemas.microsoft.com/office/drawing/2014/main" id="{1D74673C-C845-4AC3-A96A-587DDA825A23}"/>
              </a:ext>
            </a:extLst>
          </p:cNvPr>
          <p:cNvSpPr/>
          <p:nvPr/>
        </p:nvSpPr>
        <p:spPr bwMode="auto">
          <a:xfrm>
            <a:off x="910887" y="194479"/>
            <a:ext cx="75601" cy="102198"/>
          </a:xfrm>
          <a:prstGeom prst="rect">
            <a:avLst/>
          </a:prstGeom>
          <a:solidFill>
            <a:schemeClr val="bg1">
              <a:lumMod val="85000"/>
            </a:schemeClr>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algn="ctr" eaLnBrk="0" fontAlgn="base" hangingPunct="0"/>
            <a:endParaRPr lang="en-US" sz="1000" dirty="0">
              <a:latin typeface="Calibri" panose="020F0502020204030204"/>
            </a:endParaRPr>
          </a:p>
        </p:txBody>
      </p:sp>
      <p:sp>
        <p:nvSpPr>
          <p:cNvPr id="76" name="Rectangle 75">
            <a:extLst>
              <a:ext uri="{FF2B5EF4-FFF2-40B4-BE49-F238E27FC236}">
                <a16:creationId xmlns:a16="http://schemas.microsoft.com/office/drawing/2014/main" id="{4804EC72-D5CE-4029-A6C3-5E5745C3AD1F}"/>
              </a:ext>
            </a:extLst>
          </p:cNvPr>
          <p:cNvSpPr/>
          <p:nvPr/>
        </p:nvSpPr>
        <p:spPr bwMode="auto">
          <a:xfrm>
            <a:off x="613621" y="312299"/>
            <a:ext cx="782071" cy="45309"/>
          </a:xfrm>
          <a:prstGeom prst="rect">
            <a:avLst/>
          </a:prstGeom>
          <a:solidFill>
            <a:srgbClr val="D9D9D9"/>
          </a:solidFill>
          <a:ln w="19050">
            <a:noFill/>
          </a:ln>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ts val="0"/>
              </a:spcBef>
              <a:spcAft>
                <a:spcPts val="0"/>
              </a:spcAft>
              <a:buClrTx/>
              <a:buSzTx/>
              <a:buFontTx/>
              <a:buNone/>
              <a:tabLst/>
              <a:defRPr/>
            </a:pPr>
            <a:endParaRPr kumimoji="0" lang="en-US" sz="100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0443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 name="THINKCELLPRESENTATIONDONOTDELETE" val="&lt;?xml version=&quot;1.0&quot; encoding=&quot;UTF-16&quot; standalone=&quot;yes&quot;?&gt;&lt;root reqver=&quot;27037&quot;&gt;&lt;version val=&quot;32940&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bNumberIsYear val=&quot;0&quot;/&gt;&lt;m_strFormatTime&gt;%#d&lt;/m_strFormatTime&gt;&lt;m_yearfmt&gt;&lt;begin val=&quot;0&quot;/&gt;&lt;end val=&quot;4&quot;/&gt;&lt;/m_yearfmt&gt;&lt;/m_precDefaultDay&gt;&lt;m_precDefaultWeek&gt;&lt;m_bNumberIsYear val=&quot;0&quot;/&gt;&lt;m_strFormatTime&gt;%d.&lt;/m_strFormatTime&gt;&lt;m_yearfmt&gt;&lt;begin val=&quot;0&quot;/&gt;&lt;end val=&quot;4&quot;/&gt;&lt;/m_yearfmt&gt;&lt;/m_precDefaultWeek&gt;&lt;m_precDefaultMonth&gt;&lt;m_bNumberIsYear val=&quot;0&quot;/&gt;&lt;m_strFormatTime&gt;%#m&lt;/m_strFormatTime&gt;&lt;m_yearfmt&gt;&lt;begin val=&quot;0&quot;/&gt;&lt;end val=&quot;4&quot;/&gt;&lt;/m_yearfmt&gt;&lt;/m_precDefaultMonth&gt;&lt;m_precDefaultQuarter&gt;&lt;m_bNumberIsYear val=&quot;0&quot;/&gt;&lt;m_strFormatTime&gt;Q%5&lt;/m_strFormatTime&gt;&lt;m_yearfmt&gt;&lt;begin val=&quot;0&quot;/&gt;&lt;end val=&quot;4&quot;/&gt;&lt;/m_yearfmt&gt;&lt;/m_precDefaultQuarter&gt;&lt;m_precDefaultYear&gt;&lt;m_bNumberIsYear val=&quot;0&quot;/&gt;&lt;m_strFormatTime&gt;%Y&lt;/m_strFormatTime&gt;&lt;m_yearfmt&gt;&lt;begin val=&quot;0&quot;/&gt;&lt;end val=&quot;0&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21&quot;&gt;&lt;elem m_fUsage=&quot;4.21703100000000041803E+00&quot;&gt;&lt;m_msothmcolidx val=&quot;0&quot;/&gt;&lt;m_rgb r=&quot;2E&quot; g=&quot;3F&quot; b=&quot;4A&quot;/&gt;&lt;/elem&gt;&lt;elem m_fUsage=&quot;1.52495252354961041696E+00&quot;&gt;&lt;m_msothmcolidx val=&quot;0&quot;/&gt;&lt;m_rgb r=&quot;DE&quot; g=&quot;E5&quot; b=&quot;EA&quot;/&gt;&lt;/elem&gt;&lt;elem m_fUsage=&quot;1.28272922715387860393E+00&quot;&gt;&lt;m_msothmcolidx val=&quot;0&quot;/&gt;&lt;m_rgb r=&quot;06&quot; g=&quot;6B&quot; b=&quot;B0&quot;/&gt;&lt;/elem&gt;&lt;elem m_fUsage=&quot;8.68380168284649478494E-01&quot;&gt;&lt;m_msothmcolidx val=&quot;0&quot;/&gt;&lt;m_rgb r=&quot;E9&quot; g=&quot;8E&quot; b=&quot;31&quot;/&gt;&lt;/elem&gt;&lt;elem m_fUsage=&quot;4.55138980815616545073E-01&quot;&gt;&lt;m_msothmcolidx val=&quot;0&quot;/&gt;&lt;m_rgb r=&quot;EB&quot; g=&quot;EB&quot; b=&quot;EB&quot;/&gt;&lt;/elem&gt;&lt;elem m_fUsage=&quot;3.82281927573369428863E-01&quot;&gt;&lt;m_msothmcolidx val=&quot;0&quot;/&gt;&lt;m_rgb r=&quot;F0&quot; g=&quot;F0&quot; b=&quot;F0&quot;/&gt;&lt;/elem&gt;&lt;elem m_fUsage=&quot;3.16866452293664890849E-01&quot;&gt;&lt;m_msothmcolidx val=&quot;0&quot;/&gt;&lt;m_rgb r=&quot;C6&quot; g=&quot;F4&quot; b=&quot;FF&quot;/&gt;&lt;/elem&gt;&lt;elem m_fUsage=&quot;2.54186582832900132001E-01&quot;&gt;&lt;m_msothmcolidx val=&quot;0&quot;/&gt;&lt;m_rgb r=&quot;F5&quot; g=&quot;D6&quot; b=&quot;D7&quot;/&gt;&lt;/elem&gt;&lt;elem m_fUsage=&quot;2.09099169400081580372E-01&quot;&gt;&lt;m_msothmcolidx val=&quot;0&quot;/&gt;&lt;m_rgb r=&quot;D9&quot; g=&quot;0C&quot; b=&quot;38&quot;/&gt;&lt;/elem&gt;&lt;elem m_fUsage=&quot;1.51810147406728601638E-01&quot;&gt;&lt;m_msothmcolidx val=&quot;0&quot;/&gt;&lt;m_rgb r=&quot;C6&quot; g=&quot;D9&quot; b=&quot;CF&quot;/&gt;&lt;/elem&gt;&lt;elem m_fUsage=&quot;8.31655099357973132124E-02&quot;&gt;&lt;m_msothmcolidx val=&quot;0&quot;/&gt;&lt;m_rgb r=&quot;5D&quot; g=&quot;7D&quot; b=&quot;95&quot;/&gt;&lt;/elem&gt;&lt;elem m_fUsage=&quot;6.52399925855577655920E-02&quot;&gt;&lt;m_msothmcolidx val=&quot;0&quot;/&gt;&lt;m_rgb r=&quot;17&quot; g=&quot;88&quot; b=&quot;69&quot;/&gt;&lt;/elem&gt;&lt;elem m_fUsage=&quot;4.78183850076614735958E-02&quot;&gt;&lt;m_msothmcolidx val=&quot;0&quot;/&gt;&lt;m_rgb r=&quot;46&quot; g=&quot;5E&quot; b=&quot;70&quot;/&gt;&lt;/elem&gt;&lt;elem m_fUsage=&quot;4.71012869724624916312E-02&quot;&gt;&lt;m_msothmcolidx val=&quot;0&quot;/&gt;&lt;m_rgb r=&quot;15&quot; g=&quot;82&quot; b=&quot;64&quot;/&gt;&lt;/elem&gt;&lt;elem m_fUsage=&quot;3.81520424476946215520E-02&quot;&gt;&lt;m_msothmcolidx val=&quot;0&quot;/&gt;&lt;m_rgb r=&quot;A8&quot; g=&quot;C6&quot; b=&quot;B6&quot;/&gt;&lt;/elem&gt;&lt;elem m_fUsage=&quot;2.11587730918160639437E-02&quot;&gt;&lt;m_msothmcolidx val=&quot;0&quot;/&gt;&lt;m_rgb r=&quot;94&quot; g=&quot;B0&quot; b=&quot;C8&quot;/&gt;&lt;/elem&gt;&lt;elem m_fUsage=&quot;1.54990480453308324821E-02&quot;&gt;&lt;m_msothmcolidx val=&quot;0&quot;/&gt;&lt;m_rgb r=&quot;69&quot; g=&quot;69&quot; b=&quot;69&quot;/&gt;&lt;/elem&gt;&lt;elem m_fUsage=&quot;1.19725151825620327456E-02&quot;&gt;&lt;m_msothmcolidx val=&quot;0&quot;/&gt;&lt;m_rgb r=&quot;BD&quot; g=&quot;BD&quot; b=&quot;BD&quot;/&gt;&lt;/elem&gt;&lt;elem m_fUsage=&quot;2.21853123446226355511E-03&quot;&gt;&lt;m_msothmcolidx val=&quot;0&quot;/&gt;&lt;m_rgb r=&quot;FF&quot; g=&quot;00&quot; b=&quot;00&quot;/&gt;&lt;/elem&gt;&lt;elem m_fUsage=&quot;1.87394138203364002751E-03&quot;&gt;&lt;m_msothmcolidx val=&quot;0&quot;/&gt;&lt;m_rgb r=&quot;DC&quot; g=&quot;E6&quot; b=&quot;F2&quot;/&gt;&lt;/elem&gt;&lt;elem m_fUsage=&quot;6.26578748217797862688E-04&quot;&gt;&lt;m_msothmcolidx val=&quot;0&quot;/&gt;&lt;m_rgb r=&quot;B8&quot; g=&quot;D0&quot; b=&quot;ED&quot;/&gt;&lt;/elem&gt;&lt;/m_vecMRU&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L8upTEeLEv6Xd1fFaB2Bw"/>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xo2UlQBQl0vBeBMh1BPm6Q"/>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DxlktOcjHKVngjC_q1DmaA"/>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dYXD8ETnyr8k_HMHqaDwVQ"/>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tFA_diJeaBhK6MHQlHFSjJA"/>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S.bkMA9vcqqgIVFC5gReaw"/>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ObAsSNJuTKwxToJiey5bag"/>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b7bf7MzY8hJMdetG9ySiRA"/>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tk_AfvrU.QZ6KWVLrPAhKHQ"/>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RtiIiwbJsx5ebdFBnc2ydA"/>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tFA_diJeaBhK6MHQlHFSjJA"/>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kJ8AV3DrT0m2gGnSYAokQw"/>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9RYhpi.s7dFLR3fQG57tD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9NNkGLgGjp9YICe_bKift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x4WzM7uQOu5NKzM17b409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0Ag6VxYCdX36kmNycuehpA"/>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sqGxQwQuEvT8ISf2pB5TW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WuZhE3TGiaBZ014whSnV9g"/>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SiXth74aV_YeUp94ye04K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XC6NZAAhJ_HgBFGyQKtYH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paNz0u76B49H4W4Dd19SSg"/>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sXGq8B29OHN3sMWac1BNb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U.MlkhbQ63kgc4xumzYJ.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c67gvj5l3qWlXPCBehfzw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U7Xb0ucGvUxUNhqjpC.xvg"/>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NYFb6NMe00f9mMvNAQIAXg"/>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jDYq3Bt0LjAwwH6w9md.Tw"/>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iknuaG6XQZN_frwo9QE2LA"/>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yy2ZrbgV4fMAI9nmVZ78Xg"/>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fr0q_hs91nqtQTYySWsvrA"/>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XeJVC6SpWDH16xKjK4Ciiw"/>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kYesukJKwTQlF5_3t3A20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53dLagsrSHSXu4seEljsTg"/>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FrmCCL9rupow1c6bsUBZjg"/>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IMgaj1k3Uj4soWYcnSgmZ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u6jwzUK8LMzbeWROTz5sg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6HHX6IFWRa2lgiLCrdAVfg"/>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UYOOGppSfxust6QGs.xFC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V22qdvlGIcIozoWrpRyY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RIkRCOYhPwZY0csAOpLhuw"/>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TnULN68HAKdsHypSDYXeRg"/>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ukRtKVZ44KfhbzJYk_h5p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PmzOyDfrZR5nNPA0m9Aeb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Ahc8hSNXf.sgJuMrpga50Q"/>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ewp4wlec_wkOB0qkSZ4DEQ"/>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yyLoSe6h_1_d19WMs_kbxA"/>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qPHvTukg58JTUNkJ6sEp_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E50BOjp24O0xZuljZOcx8A"/>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ZjvUN5ulL3De1wSdqzUsb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GYtPaVGgaIfQVbtzwVHIlA"/>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kCO9Y3mO8ZfjO1n_GW9nAQ"/>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iJpNGYYfiYZXbJi71HEh0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EOXxLaeyN0yzBL.3c4lAq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k_YlT7VY0UqVdHZsHUR6tw"/>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Cg.K3NDevdPFBuVRbBsE8w"/>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x4xmF1zRHi94SoAfRVWFg"/>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lWJGTPhoz6cFQUY.WGIn1A"/>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s.l0EgUhCa37OTkK4MiiBg"/>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STPVTmpMv7j.vAtmwrz0dA"/>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iMScqdJmd0cRuhNuMBRNJg"/>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91zeuZpTj27oCloTHAOHqg"/>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97RhDIIt5OpzxakdNh6YWw"/>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Csc.twhAj9uDxEVQwVzMp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vmMxnGHDYidv5Rm4FkLv6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xpcJnSku1y36pw8rTLosYQ"/>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JrqEr3JuHdWZTpeneekEn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L2H3ggOclywvHOg1TaDWLg"/>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Fzb5jzgTHIRdOcPscB5MKg"/>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kj4vn8SmIy1O9mPaicRbmw"/>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nlJ.zXgGInA_sNeltZjXbg"/>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A_wYzsd2kMpQjkWPAX5qL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yBgsufof8M0fErrunMLNPg"/>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Atk528fqJefQitKKeLt8bQ"/>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gAaQ4h2kQvp6uHecGvSN6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Fb8JaUDHB3AyNF4J7oquqQ"/>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DpuNu6nBT79AWroEA9xZ3A"/>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3AAZKD_SpdFH0WjyTE28X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I3SNeF7Xgn2C7O8VSMG1ag"/>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G6K_.6ZPMZ.s4eI81xs9Cg"/>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F6EN1iERKQCRuBZkQHuSsA"/>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LsM0v4_.iU61cLSjMHllw"/>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dLmNxb45s5ONQ3._Ozr_HQ"/>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ozxm3JCJ5mVzhpdo7416aA"/>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WFNejiku18mHdW9OQ9ODl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3MDuIuEHd8RdPmTAmrxyb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aNaqYvEIoP5cWiclCOV0J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tuv52j3ltUs6AWanYhGD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jN2hio9o6LUfMK.tPrViN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p0NvkYYfBwsYQw70fTAZ7g"/>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T.GJpFl5loDJ1aNqRGdbmg"/>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7eOZYU53ygGNQKuZO8LmHw"/>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jUVIaN1fz4EFi0HeqTK5XA"/>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SsT2dn9gp5pLjfq3niE79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zRalg4VNYXsHMvHYjTTiP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MgdzNvse5g2X1OC9SK4QOw"/>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wwOhS4Ws157qDZyAwMrtbg"/>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K_NZLjpl9l70BhMfd89JTQ"/>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DGmXsvCTkj4t0m0151MPxA"/>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Tf4QL9yvg_rmKYf0u4NAFQ"/>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nQ4Srx93cpMtod40jB87Z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lYEcYlWQ9pBTb4keU3W2Ig"/>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Bs9wj3DnMWMr4TiWL97UFQ"/>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HYUYOhRrSOlDPnHH7r4DYQ"/>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po6EnffOU5pdfdpMsfk.K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quJsbNBl2LihWcqG.bjsmw"/>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FA_diJeaBhK6MHQlHFSjJA"/>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bAq9vYn0PjsXCxkHXLHd0w"/>
</p:tagLst>
</file>

<file path=ppt/tags/tag208.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09.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yP8DQL_Ri2JidHqkFFRBg"/>
</p:tagLst>
</file>

<file path=ppt/tags/tag210.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11.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12.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13.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14.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15.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16.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17.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18.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19.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21.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22.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23.xml><?xml version="1.0" encoding="utf-8"?>
<p:tagLst xmlns:a="http://schemas.openxmlformats.org/drawingml/2006/main" xmlns:r="http://schemas.openxmlformats.org/officeDocument/2006/relationships" xmlns:p="http://schemas.openxmlformats.org/presentationml/2006/main">
  <p:tag name="NAME" val="Marvintrackercircle"/>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eEJxo5jzR1CxVe15SaVpCQ"/>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bAq9vYn0PjsXCxkHXLHd0w"/>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FI_PbA39SMCn6hgD1jP1tg"/>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FA_diJeaBhK6MHQlHFSjJ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eEJxo5jzR1CxVe15SaVpCQ"/>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8cXhrehvHAsVhclqKV5Tlg"/>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8o.2h3hfhA6r95ABAm1gWg"/>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2a4RjUKpUoXJBceIEcs0xQ"/>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2a4RjUKpUoXJBceIEcs0x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po1dcZ6h8IzcGkIzYzcLig"/>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2a4RjUKpUoXJBceIEcs0x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p_0CJ.MEgf0i1J7yDqJkC4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p3YW3LkXxEkylabY.stFri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p4.peYuXsKEOS2.gBwV5ZDg"/>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pSVBVtOqHZ0Oq277Fez_DTQ"/>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p4.peYuXsKEOS2.gBwV5ZDg"/>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pSVBVtOqHZ0Oq277Fez_DT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p3hZ3lnuT7kKPyvXXPRUyF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pLSgjaJMw3kW7IGT1fSrPV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pokGi2.Ktrkq6M2SfQOY6LA"/>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_HokWXzk5nrmlfswVpzhfQ"/>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FI_PbA39SMCn6hgD1jP1tg"/>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oPCtloXBoEUKGNJZ9Xg7O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cOVxw_nHeQU6dp2IHIwhr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FA_diJeaBhK6MHQlHFSjJA"/>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bKfccAiuW6WajcVQOta3Dg"/>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1jRkPHNKSbqA0jpd9pqpUQ"/>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I_PbA39SMCn6hgD1jP1t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Yf5f2so_Rruin7OiJ3KVC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kJ8AV3DrT0m2gGnSYAokQw"/>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Yf5f2so_Rruin7OiJ3KVCw"/>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fHins9zArUy0DFg9CH3B8w"/>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pXUaL3w8vLlpBp44B3hd3Q"/>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Vfc7jOrVzW3ZKrOSa3KKSw"/>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FI_PbA39SMCn6hgD1jP1tg"/>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tx.PTGO8gUd4X9yKtyHA_QQ"/>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x.PTGO8gUd4X9yKtyHA_QQ"/>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mMpLDDCKp0iRKmGcguytgA"/>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Ph15WXW5WkWErdPEf_GfTw"/>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nEmZxVh0U0O6QNgPr3IIxw"/>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Js4ifo2Rm0an7aoqEqx8xA"/>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Dw4YcXwkSRCCZDLTW1MW9A"/>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PFy8PF84bSRG_vEFMfj0.Q"/>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tZHcSywwxpf0bndFVelDzPw"/>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QQ2BfWso6XwH44cMaGRIWA"/>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tgHQIzW0V4IoFIvPRGhOtkQ"/>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tKwigiPceG6PmBsjVh9Z09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IzCP9gy3xPzKPBPBIeH3nw"/>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tYm_ZlSKIt04jMbDxUEKULA"/>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1skdFQxUR72SyJOR0pEQug"/>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tXzwOkZ0iubV1m_87JXX7GQ"/>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5GAfc8jv30uSeKckNSd5xg"/>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t5rcYMcGZQiZwc7gMtA4dKg"/>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VgMES.7ci6k0JZpAvhHMiA"/>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tGoMujP1om5Nvy6nCp0oouw"/>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pcCmHvfEdaNc.Id7KKhWUQ"/>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tv9JiWH24FK4S_7VkIi1T7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6YilRAV6qKW4k3tNrKwbrQ"/>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tnNBUV1Te1WVqm_erxFT9NA"/>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tmpnK1Ii58FGnHFHlB_.c9w"/>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aKOmfNhlf1TcY8hXtrXudw"/>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tSE9ct.0LgJdIqGnFCLIIXA"/>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VEQu7asdlqT.4C_gbIbweA"/>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tWdA8QbsEVhF8FmVQYOAsS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rofhBgAFQUIOlvDBEfMgOg"/>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tvf5L696IS9oWQGY53bBkFw"/>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Ah3MXVtum6UwOL7zJIcie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tQ8aaFw3kloPIJjzjIhPh2w"/>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JcsZvY0KPlMQW_kJhOOB.w"/>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RpTcJ5mAogQ70lxtRYqRdg"/>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R2Sksk47F3rDm7ATPWhpsw"/>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tKWyMdLctmjF0V8iR_0Sg9A"/>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N2.D_1x5nSYUVfo8xCKqSQ"/>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teYuE47Gz4R7eCwdEOHkrlw"/>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NYwhC1ewBAW_LbZFKXW9bg"/>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tKmQWKqeo18FNEm1k9LLzow"/>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RYJIe4eTgNoGf8v7l9s3l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t0obI20OzoMJZtY3G9xT.vA"/>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wdrtJz9Jbkt5N4osWCWWA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tSlfmub.tGJd3ha5gRtuD2A"/>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tfbBgYNYU.GDiCHl.OXQmCQ"/>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OsRk163SANOHpG4cAZMgx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tRXfvSRUaydKrfEqDMzTcww"/>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CmceD8M0MTPmH4A2j9PEOw"/>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tQOgqrjpKv1K4RMv9BKRpmg"/>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tjTM700xl22HFK6BfXqbtIw"/>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MtZ7SCGQZDgmzJ5nM4ALq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kJ8AV3DrT0m2gGnSYAokQw"/>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t9.txHFHbhLp2XwJpNOuP6g"/>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t4xDcdhObq2xhlH7CeXp8kQ"/>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tC1cGmzpRJdI4ELkFc33VTQ"/>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jxeUBFBrNhF63kVHix2bPQ"/>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tPIALLT6iA968lGIaeLin3w"/>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JeWUCz.zgOEW6E7hQwM2Tg"/>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tuwvqdLBR9HeCuypPuGbsqg"/>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EDbn.xSmKD9WmW3ABMqjXw"/>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t5xb7iqomWNK8o2CRB3Ewgw"/>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6w8LKcDIpWj1S8zz8sa6u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toh1ZM4JJpPHNrN1Zrtj3sw"/>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9piHOmffp9gXNSglwww0bQ"/>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tdIqiYQfy1e7bixWTRdPwSw"/>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asKy_z7BvJo5DByqqXnqag"/>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toS3O5lxeB0cKwHbo7FpzP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tklIcnVKn.RXxsA6gF_4hBQ"/>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tGZQ4oqIsM81xe8QpF3W19Q"/>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onTYje5GMH.gkGyTjh5JWQ"/>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tbdcurIXYc3WCVubEWuTLiw"/>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Xn1CLCGy1x5WGi2aN1xyBw"/>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tZRN4ZSkmPaVOE_.99ikqtg"/>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t0n.WHEWT6uJTgPvZ_GLWxw"/>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tqW.DAthfRBeo8zFJU45ZNA"/>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OcXkLuHsc1a9cAsvyy2OsA"/>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fWapj5bgYzNv_tDrEphRx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k_YlT7VY0UqVdHZsHUR6tw"/>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t4LC305gsKoNOxhX0EsLAxQ"/>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YJ1ELzuilAGOYtsj4AnLZg"/>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0VjtPu7UKWCOvbtv.YZjcA"/>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tUV445dc65pLm9QjZqmWbMQ"/>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cEpemu27r7xae.4aOxEpxw"/>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tsJNnVeFx7q7bkX2Yjx3ZzQ"/>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tUr9Y1vn2YcY4oX6u8PMTlA"/>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KmfNN7Pahnaig8_tiiSEpA"/>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t1zKhB3AVXcgBv5KANvkDSA"/>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CuZUoPOUiYkfR4z3l0cf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twpZ55OtsqXGMvBuQsiMCNg"/>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__7T_zSqkGuS1U74d4zlpw"/>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tm_ylXg94p1onRCB9dRjNHg"/>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taWayJHBea78xBFYYGJOaGA"/>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t7QEJOkJ9CQf3ulXhqP9JGw"/>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tVJqGGcGyenlDoD4dQJuFhQ"/>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taaqkLq_tmjqyBNWQYsYV9g"/>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FI_PbA39SMCn6hgD1jP1tg"/>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tx.PTGO8gUd4X9yKtyHA_QQ"/>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tx.PTGO8gUd4X9yKtyHA_QQ"/>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Dw4YcXwkSRCCZDLTW1MW9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x.PTGO8gUd4X9yKtyHA_QQ"/>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tx.PTGO8gUd4X9yKtyHA_QQ"/>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x.PTGO8gUd4X9yKtyHA_Q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x.PTGO8gUd4X9yKtyHA_QQ"/>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kJ8AV3DrT0m2gGnSYAokQw"/>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Ez2TAf45cU.F9Dj5hftz7w"/>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Ez2TAf45cU.F9Dj5hftz7w"/>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qLjK5AcCEEid31aTn709KQ"/>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0nEvcL5FEEWybYrTWFT3I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Ez2TAf45cU.F9Dj5hftz7w"/>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tx2UWm0Kyker.A73GoaVSw"/>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TtaLS.8kZEilq7dQxr4zQw"/>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TtaLS.8kZEilq7dQxr4zQw"/>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TtaLS.8kZEilq7dQxr4zQ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qLjK5AcCEEid31aTn709K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0nEvcL5FEEWybYrTWFT3Iw"/>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Ez2TAf45cU.F9Dj5hftz7w"/>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geQJSwYZRf6ZWWoE8SkuBA"/>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1gdATAh5w0.5DuxvkSYi3g"/>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FA_diJeaBhK6MHQlHFSjJA"/>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FI_PbA39SMCn6hgD1jP1tg"/>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L8upTEeLEv6Xd1fFaB2Bw"/>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xo2UlQBQl0vBeBMh1BPm6Q"/>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DxlktOcjHKVngjC_q1DmaA"/>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dYXD8ETnyr8k_HMHqaDwVQ"/>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S.bkMA9vcqqgIVFC5gReaw"/>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ObAsSNJuTKwxToJiey5bag"/>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b7bf7MzY8hJMdetG9ySiRA"/>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RtiIiwbJsx5ebdFBnc2ydA"/>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9RYhpi.s7dFLR3fQG57tDA"/>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9NNkGLgGjp9YICe_bKift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tx4WzM7uQOu5NKzM17b409w"/>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0Ag6VxYCdX36kmNycuehpA"/>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sqGxQwQuEvT8ISf2pB5TWQ"/>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WuZhE3TGiaBZ014whSnV9g"/>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tSiXth74aV_YeUp94ye04Kw"/>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XC6NZAAhJ_HgBFGyQKtYHg"/>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tpaNz0u76B49H4W4Dd19SSg"/>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sXGq8B29OHN3sMWac1BNbQ"/>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tU.MlkhbQ63kgc4xumzYJ.w"/>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tc67gvj5l3qWlXPCBehfzw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tU7Xb0ucGvUxUNhqjpC.xvg"/>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tNYFb6NMe00f9mMvNAQIAXg"/>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tjDYq3Bt0LjAwwH6w9md.Tw"/>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iknuaG6XQZN_frwo9QE2LA"/>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tyy2ZrbgV4fMAI9nmVZ78Xg"/>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tfr0q_hs91nqtQTYySWsvrA"/>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XeJVC6SpWDH16xKjK4Ciiw"/>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tkYesukJKwTQlF5_3t3A20g"/>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FrmCCL9rupow1c6bsUBZj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tIMgaj1k3Uj4soWYcnSgmZ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u6jwzUK8LMzbeWROTz5sgQ"/>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t6HHX6IFWRa2lgiLCrdAVfg"/>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UYOOGppSfxust6QGs.xFCg"/>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t.V22qdvlGIcIozoWrpRyYQ"/>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tRIkRCOYhPwZY0csAOpLhuw"/>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TnULN68HAKdsHypSDYXeRg"/>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tukRtKVZ44KfhbzJYk_h5pw"/>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PmzOyDfrZR5nNPA0m9Aebw"/>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tAhc8hSNXf.sgJuMrpga50Q"/>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ewp4wlec_wkOB0qkSZ4DEQ"/>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kJ8AV3DrT0m2gGnSYAokQw"/>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tyyLoSe6h_1_d19WMs_kbxA"/>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qPHvTukg58JTUNkJ6sEp_A"/>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tE50BOjp24O0xZuljZOcx8A"/>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ZjvUN5ulL3De1wSdqzUsbw"/>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tGYtPaVGgaIfQVbtzwVHIlA"/>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kCO9Y3mO8ZfjO1n_GW9nAQ"/>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tiJpNGYYfiYZXbJi71HEh0Q"/>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tEOXxLaeyN0yzBL.3c4lAqA"/>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Cg.K3NDevdPFBuVRbBsE8w"/>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tHx4xmF1zRHi94SoAfRVWF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lWJGTPhoz6cFQUY.WGIn1A"/>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ts.l0EgUhCa37OTkK4MiiBg"/>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STPVTmpMv7j.vAtmwrz0dA"/>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tiMScqdJmd0cRuhNuMBRNJg"/>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91zeuZpTj27oCloTHAOHqg"/>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t97RhDIIt5OpzxakdNh6YWw"/>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Csc.twhAj9uDxEVQwVzMpw"/>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tvmMxnGHDYidv5Rm4FkLv6g"/>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xpcJnSku1y36pw8rTLosYQ"/>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tJrqEr3JuHdWZTpeneekEn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L2H3ggOclywvHOg1TaDWLg"/>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tFzb5jzgTHIRdOcPscB5MKg"/>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kj4vn8SmIy1O9mPaicRbmw"/>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nlJ.zXgGInA_sNeltZjXbg"/>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tA_wYzsd2kMpQjkWPAX5qL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tyBgsufof8M0fErrunMLNPg"/>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Atk528fqJefQitKKeLt8bQ"/>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tgAaQ4h2kQvp6uHecGvSN6g"/>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tFb8JaUDHB3AyNF4J7oquqQ"/>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tDpuNu6nBT79AWroEA9xZ3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1e5QliOOQGSMk8kptdZXiw"/>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t3AAZKD_SpdFH0WjyTE28Xg"/>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tI3SNeF7Xgn2C7O8VSMG1ag"/>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tG6K_.6ZPMZ.s4eI81xs9Cg"/>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tF6EN1iERKQCRuBZkQHuSsA"/>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hLsM0v4_.iU61cLSjMHllw"/>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dLmNxb45s5ONQ3._Ozr_HQ"/>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tozxm3JCJ5mVzhpdo7416aA"/>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tWFNejiku18mHdW9OQ9ODlw"/>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t3MDuIuEHd8RdPmTAmrxybw"/>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taNaqYvEIoP5cWiclCOV0J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t.tuv52j3ltUs6AWanYhGD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tjN2hio9o6LUfMK.tPrViNw"/>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tp0NvkYYfBwsYQw70fTAZ7g"/>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tT.GJpFl5loDJ1aNqRGdbmg"/>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t7eOZYU53ygGNQKuZO8LmHw"/>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tjUVIaN1fz4EFi0HeqTK5XA"/>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tSsT2dn9gp5pLjfq3niE79g"/>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tzRalg4VNYXsHMvHYjTTiPA"/>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tMgdzNvse5g2X1OC9SK4QOw"/>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twwOhS4Ws157qDZyAwMrtb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geQJSwYZRf6ZWWoE8SkuBA"/>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tK_NZLjpl9l70BhMfd89JTQ"/>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tDGmXsvCTkj4t0m0151MPx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tTf4QL9yvg_rmKYf0u4NAFQ"/>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tnQ4Srx93cpMtod40jB87ZA"/>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tlYEcYlWQ9pBTb4keU3W2Ig"/>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tBs9wj3DnMWMr4TiWL97UF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tHYUYOhRrSOlDPnHH7r4DYQ"/>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po6EnffOU5pdfdpMsfk.KA"/>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tquJsbNBl2LihWcqG.bjsmw"/>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t.L8upTEeLEv6Xd1fFaB2B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tS.bkMA9vcqqgIVFC5gReaw"/>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t9NNkGLgGjp9YICe_bKiftw"/>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tWuZhE3TGiaBZ014whSnV9g"/>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tb7bf7MzY8hJMdetG9ySiRA"/>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tx4WzM7uQOu5NKzM17b409w"/>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tsqGxQwQuEvT8ISf2pB5TWQ"/>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tU.MlkhbQ63kgc4xumzYJ.w"/>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tObAsSNJuTKwxToJiey5bag"/>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t9RYhpi.s7dFLR3fQG57tD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tXC6NZAAhJ_HgBFGyQKtYHg"/>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tsXGq8B29OHN3sMWac1BNb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tSiXth74aV_YeUp94ye04Kw"/>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txo2UlQBQl0vBeBMh1BPm6Q"/>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tdYXD8ETnyr8k_HMHqaDwVQ"/>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ttYxHELLGH1.eBIRS9mZe_A"/>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tpaNz0u76B49H4W4Dd19SSg"/>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t0Ag6VxYCdX36kmNycuehpA"/>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tDxlktOcjHKVngjC_q1DmaA"/>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tc67gvj5l3qWlXPCBehfzw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tU7Xb0ucGvUxUNhqjpC.xvg"/>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tNYFb6NMe00f9mMvNAQIAXg"/>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tjDYq3Bt0LjAwwH6w9md.Tw"/>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tFrmCCL9rupow1c6bsUBZjg"/>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tXeJVC6SpWDH16xKjK4Cii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tfr0q_hs91nqtQTYySWsvrA"/>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tkYesukJKwTQlF5_3t3A20g"/>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tewp4wlec_wkOB0qkSZ4DEQ"/>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tyyLoSe6h_1_d19WMs_kbx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tqPHvTukg58JTUNkJ6sEp_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FI_PbA39SMCn6hgD1jP1tg"/>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tIMgaj1k3Uj4soWYcnSgmZA"/>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t.V22qdvlGIcIozoWrpRyYQ"/>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tiknuaG6XQZN_frwo9QE2LA"/>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tAhc8hSNXf.sgJuMrpga50Q"/>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tukRtKVZ44KfhbzJYk_h5pw"/>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tRIkRCOYhPwZY0csAOpLhuw"/>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tPmzOyDfrZR5nNPA0m9Aebw"/>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tUYOOGppSfxust6QGs.xFCg"/>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t6HHX6IFWRa2lgiLCrdAVfg"/>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tu6jwzUK8LMzbeWROTz5sg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tyy2ZrbgV4fMAI9nmVZ78Xg"/>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TnULN68HAKdsHypSDYXeRg"/>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tEOXxLaeyN0yzBL.3c4lAqA"/>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tGYtPaVGgaIfQVbtzwVHIlA"/>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tkCO9Y3mO8ZfjO1n_GW9nAQ"/>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t91zeuZpTj27oCloTHAOHqg"/>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tiMScqdJmd0cRuhNuMBRNJg"/>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t97RhDIIt5OpzxakdNh6YWw"/>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tE50BOjp24O0xZuljZOcx8A"/>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tlWJGTPhoz6cFQUY.WGIn1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Dw4YcXwkSRCCZDLTW1MW9A"/>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tHx4xmF1zRHi94SoAfRVWFg"/>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tCg.K3NDevdPFBuVRbBsE8w"/>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tSTPVTmpMv7j.vAtmwrz0dA"/>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tvmMxnGHDYidv5Rm4FkLv6g"/>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txpcJnSku1y36pw8rTLosYQ"/>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tiJpNGYYfiYZXbJi71HEh0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t39ufmFzoEIgu628O4ECnOg"/>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ts.l0EgUhCa37OTkK4MiiBg"/>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tCsc.twhAj9uDxEVQwVzMp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tJrqEr3JuHdWZTpeneekEn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tL2H3ggOclywvHOg1TaDWLg"/>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tkj4vn8SmIy1O9mPaicRbmw"/>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tjrMFmcA1E1jhmVHiw6IpYQ"/>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tgAaQ4h2kQvp6uHecGvSN6g"/>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tI3SNeF7Xgn2C7O8VSMG1ag"/>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t.XPIBEBaIP6DUAsXoINAz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thnyrTlBiD8LaRek9P4APiA"/>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t3MDuIuEHd8RdPmTAmrxybw"/>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AlxFs_ZLDanXyCVAvW2IkA"/>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taNaqYvEIoP5cWiclCOV0Jg"/>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tA_wYzsd2kMpQjkWPAX5qLQ"/>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thLsM0v4_.iU61cLSjMHllw"/>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tF6EN1iERKQCRuBZkQHuSsA"/>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tFb8JaUDHB3AyNF4J7oquqQ"/>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t4Loq9v.IQoGNlhUhlIXf_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tAtk528fqJefQitKKeLt8bQ"/>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tPr6WXpFJqQZly.bdLDDhhQ"/>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tWFNejiku18mHdW9OQ9ODlw"/>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t4R6XDpxdetHtqs_zHkZqCA"/>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tdLmNxb45s5ONQ3._Ozr_H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tTf4QL9yvg_rmKYf0u4NAFQ"/>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tHYUYOhRrSOlDPnHH7r4DYQ"/>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tK_NZLjpl9l70BhMfd89JTQ"/>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tjN2hio9o6LUfMK.tPrViNw"/>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tp0NvkYYfBwsYQw70fTAZ7g"/>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tnQ4Srx93cpMtod40jB87ZA"/>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tJFCxOkhVzwsDg747Ud_HYQ"/>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tjUVIaN1fz4EFi0HeqTK5XA"/>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tBs9wj3DnMWMr4TiWL97UFQ"/>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t.tuv52j3ltUs6AWanYhGD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tpo6EnffOU5pdfdpMsfk.KA"/>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tzRalg4VNYXsHMvHYjTTiPA"/>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tDGmXsvCTkj4t0m0151MPxA"/>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tSsT2dn9gp5pLjfq3niE79g"/>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t7eOZYU53ygGNQKuZO8LmHw"/>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tlYEcYlWQ9pBTb4keU3W2Ig"/>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twwOhS4Ws157qDZyAwMrtbg"/>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tT.GJpFl5loDJ1aNqRGdbmg"/>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tquJsbNBl2LihWcqG.bjsmw"/>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t.L8upTEeLEv6Xd1fFaB2Bw"/>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t9RYhpi.s7dFLR3fQG57tDA"/>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tdYXD8ETnyr8k_HMHqaDwVQ"/>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tx4WzM7uQOu5NKzM17b409w"/>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tb7bf7MzY8hJMdetG9ySiRA"/>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tDxlktOcjHKVngjC_q1DmaA"/>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tU.MlkhbQ63kgc4xumzYJ.w"/>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t9NNkGLgGjp9YICe_bKiftw"/>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tWuZhE3TGiaBZ014whSnV9g"/>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tObAsSNJuTKwxToJiey5bag"/>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kJ8AV3DrT0m2gGnSYAokQw"/>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t0Ag6VxYCdX36kmNycuehpA"/>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tsqGxQwQuEvT8ISf2pB5TWQ"/>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tpaNz0u76B49H4W4Dd19SSg"/>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txo2UlQBQl0vBeBMh1BPm6Q"/>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tSiXth74aV_YeUp94ye04Kw"/>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ttYxHELLGH1.eBIRS9mZe_A"/>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tXC6NZAAhJ_HgBFGyQKtYHg"/>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tS.bkMA9vcqqgIVFC5gReaw"/>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tsXGq8B29OHN3sMWac1BNbQ"/>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tc67gvj5l3qWlXPCBehfzww"/>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tU7Xb0ucGvUxUNhqjpC.xvg"/>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tNYFb6NMe00f9mMvNAQIAXg"/>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tjDYq3Bt0LjAwwH6w9md.Tw"/>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t.V22qdvlGIcIozoWrpRyYQ"/>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tTnULN68HAKdsHypSDYXeRg"/>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tFrmCCL9rupow1c6bsUBZjg"/>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tXeJVC6SpWDH16xKjK4Ciiw"/>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tkYesukJKwTQlF5_3t3A20g"/>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tyy2ZrbgV4fMAI9nmVZ78Xg"/>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tewp4wlec_wkOB0qkSZ4DE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tyyLoSe6h_1_d19WMs_kbxA"/>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tqPHvTukg58JTUNkJ6sEp_A"/>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tu6jwzUK8LMzbeWROTz5sgQ"/>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tfr0q_hs91nqtQTYySWsvrA"/>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t6HHX6IFWRa2lgiLCrdAVfg"/>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tIMgaj1k3Uj4soWYcnSgmZA"/>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tAhc8hSNXf.sgJuMrpga50Q"/>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tukRtKVZ44KfhbzJYk_h5pw"/>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tRIkRCOYhPwZY0csAOpLhuw"/>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tPmzOyDfrZR5nNPA0m9Aeb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b7VpyMrWS0WUlJKhRWGY_Q"/>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tiknuaG6XQZN_frwo9QE2LA"/>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tUYOOGppSfxust6QGs.xFCg"/>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tiMScqdJmd0cRuhNuMBRNJg"/>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tSTPVTmpMv7j.vAtmwrz0dA"/>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tiJpNGYYfiYZXbJi71HEh0Q"/>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tEOXxLaeyN0yzBL.3c4lAqA"/>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ts.l0EgUhCa37OTkK4MiiBg"/>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tvmMxnGHDYidv5Rm4FkLv6g"/>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txpcJnSku1y36pw8rTLosYQ"/>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tkCO9Y3mO8ZfjO1n_GW9nA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t39ufmFzoEIgu628O4ECnOg"/>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tlWJGTPhoz6cFQUY.WGIn1A"/>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tCsc.twhAj9uDxEVQwVzMpw"/>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tGYtPaVGgaIfQVbtzwVHIlA"/>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t97RhDIIt5OpzxakdNh6YWw"/>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t91zeuZpTj27oCloTHAOHqg"/>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tE50BOjp24O0xZuljZOcx8A"/>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tHx4xmF1zRHi94SoAfRVWFg"/>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tCg.K3NDevdPFBuVRbBsE8w"/>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tJrqEr3JuHdWZTpeneekEn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tL2H3ggOclywvHOg1TaDWLg"/>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thJTPhSYGEMM1ODwKv3oYgg"/>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tkIZ_7DpnCSa_a6Dz4XWsmw"/>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thnyrTlBiD8LaRek9P4APiA"/>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tLAbaWRalaYZQodBVpkicCg"/>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tgAaQ4h2kQvp6uHecGvSN6g"/>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tI3SNeF7Xgn2C7O8VSMG1ag"/>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tAlxFs_ZLDanXyCVAvW2IkA"/>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t4R6XDpxdetHtqs_zHkZqCA"/>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tFb8JaUDHB3AyNF4J7oquqQ"/>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FA_diJeaBhK6MHQlHFSjJA"/>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t3MDuIuEHd8RdPmTAmrxybw"/>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tm_aSkSp.dH7EetiOYzytzg"/>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thLsM0v4_.iU61cLSjMHllw"/>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t4Loq9v.IQoGNlhUhlIXf_w"/>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tF6EN1iERKQCRuBZkQHuSsA"/>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tjrMFmcA1E1jhmVHiw6IpYQ"/>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tWFNejiku18mHdW9OQ9ODlw"/>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tAtk528fqJefQitKKeLt8bQ"/>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tA_wYzsd2kMpQjkWPAX5qLQ"/>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taNaqYvEIoP5cWiclCOV0J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tdLmNxb45s5ONQ3._Ozr_HQ"/>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tQ7SzI5D1BVBsMtTXSmeVgA"/>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t.XPIBEBaIP6DUAsXoINAzQ"/>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tquJsbNBl2LihWcqG.bjsmw"/>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tBs9wj3DnMWMr4TiWL97UFQ"/>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t.tuv52j3ltUs6AWanYhGDQ"/>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tTf4QL9yvg_rmKYf0u4NAFQ"/>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tJFCxOkhVzwsDg747Ud_HYQ"/>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tK_NZLjpl9l70BhMfd89JTQ"/>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tjUVIaN1fz4EFi0HeqTK5XA"/>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tnQ4Srx93cpMtod40jB87ZA"/>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tjN2hio9o6LUfMK.tPrViNw"/>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tpo6EnffOU5pdfdpMsfk.KA"/>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tT.GJpFl5loDJ1aNqRGdbmg"/>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tDGmXsvCTkj4t0m0151MPxA"/>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tSsT2dn9gp5pLjfq3niE79g"/>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tHYUYOhRrSOlDPnHH7r4DYQ"/>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tzRalg4VNYXsHMvHYjTTiPA"/>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t7eOZYU53ygGNQKuZO8LmHw"/>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tp0NvkYYfBwsYQw70fTAZ7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eEJxo5jzR1CxVe15SaVpCQ"/>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tlYEcYlWQ9pBTb4keU3W2Ig"/>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twwOhS4Ws157qDZyAwMrtbg"/>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t.L8upTEeLEv6Xd1fFaB2Bw"/>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txo2UlQBQl0vBeBMh1BPm6Q"/>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tDxlktOcjHKVngjC_q1DmaA"/>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tsqGxQwQuEvT8ISf2pB5TWQ"/>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t9RYhpi.s7dFLR3fQG57tDA"/>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tWuZhE3TGiaBZ014whSnV9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tsXGq8B29OHN3sMWac1BNb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t9NNkGLgGjp9YICe_bKiftw"/>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tU.MlkhbQ63kgc4xumzYJ.w"/>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t0Ag6VxYCdX36kmNycuehpA"/>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tObAsSNJuTKwxToJiey5bag"/>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tdYXD8ETnyr8k_HMHqaDwVQ"/>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tpaNz0u76B49H4W4Dd19SSg"/>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tXC6NZAAhJ_HgBFGyQKtYHg"/>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tx4WzM7uQOu5NKzM17b409w"/>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tSiXth74aV_YeUp94ye04K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tb7bf7MzY8hJMdetG9ySiR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ttYxHELLGH1.eBIRS9mZe_A"/>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tS.bkMA9vcqqgIVFC5gReaw"/>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tc67gvj5l3qWlXPCBehfzww"/>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tU7Xb0ucGvUxUNhqjpC.xvg"/>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tNYFb6NMe00f9mMvNAQIAXg"/>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tjDYq3Bt0LjAwwH6w9md.Tw"/>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tRIkRCOYhPwZY0csAOpLhuw"/>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tukRtKVZ44KfhbzJYk_h5pw"/>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tAhc8hSNXf.sgJuMrpga50Q"/>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tyy2ZrbgV4fMAI9nmVZ78X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A1nxHQSWttT_7_9Gt_2znA"/>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tewp4wlec_wkOB0qkSZ4DEQ"/>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tyyLoSe6h_1_d19WMs_kbxA"/>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tu6jwzUK8LMzbeWROTz5sgQ"/>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tkYesukJKwTQlF5_3t3A20g"/>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t.V22qdvlGIcIozoWrpRyYQ"/>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tqPHvTukg58JTUNkJ6sEp_A"/>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tfr0q_hs91nqtQTYySWsvrA"/>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tIMgaj1k3Uj4soWYcnSgmZA"/>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tPmzOyDfrZR5nNPA0m9Aebw"/>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tiknuaG6XQZN_frwo9QE2L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eEJxo5jzR1CxVe15SaVpCQ"/>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tUYOOGppSfxust6QGs.xFCg"/>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t6HHX6IFWRa2lgiLCrdAVfg"/>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tTnULN68HAKdsHypSDYXeRg"/>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tFrmCCL9rupow1c6bsUBZj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tXeJVC6SpWDH16xKjK4Ciiw"/>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tEOXxLaeyN0yzBL.3c4lAqA"/>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tGYtPaVGgaIfQVbtzwVHIlA"/>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t97RhDIIt5OpzxakdNh6YWw"/>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t91zeuZpTj27oCloTHAOHqg"/>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tlWJGTPhoz6cFQUY.WGIn1A"/>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tkCO9Y3mO8ZfjO1n_GW9nA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tE50BOjp24O0xZuljZOcx8A"/>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tSTPVTmpMv7j.vAtmwrz0dA"/>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tiMScqdJmd0cRuhNuMBRNJg"/>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tiJpNGYYfiYZXbJi71HEh0Q"/>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tHx4xmF1zRHi94SoAfRVWFg"/>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t39ufmFzoEIgu628O4ECnOg"/>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tCg.K3NDevdPFBuVRbBsE8w"/>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txpcJnSku1y36pw8rTLosYQ"/>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tvmMxnGHDYidv5Rm4FkLv6g"/>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ESkb6NuuJjWxjjGXJKnfZw"/>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tCsc.twhAj9uDxEVQwVzMpw"/>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ts.l0EgUhCa37OTkK4MiiB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tJrqEr3JuHdWZTpeneekEnw"/>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tL2H3ggOclywvHOg1TaDWLg"/>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thJTPhSYGEMM1ODwKv3oYg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thnyrTlBiD8LaRek9P4APiA"/>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tkIZ_7DpnCSa_a6Dz4XWsmw"/>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tzPqs6s6U0DQVQd0Oe4W1eQ"/>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t_xyuer52SIRvMeZ4AiKvag"/>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tWFNejiku18mHdW9OQ9ODl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tAlxFs_ZLDanXyCVAvW2IkA"/>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t4R6XDpxdetHtqs_zHkZqCA"/>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taNaqYvEIoP5cWiclCOV0Jg"/>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t.XPIBEBaIP6DUAsXoINAzQ"/>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tI3SNeF7Xgn2C7O8VSMG1ag"/>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thLsM0v4_.iU61cLSjMHllw"/>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tFb8JaUDHB3AyNF4J7oquq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t3MDuIuEHd8RdPmTAmrxybw"/>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tAtk528fqJefQitKKeLt8bQ"/>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t4Loq9v.IQoGNlhUhlIXf_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oPCtloXBoEUKGNJZ9Xg7Og"/>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tA_wYzsd2kMpQjkWPAX5qLQ"/>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tdLmNxb45s5ONQ3._Ozr_HQ"/>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tjrMFmcA1E1jhmVHiw6IpYQ"/>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tm_aSkSp.dH7EetiOYzytzg"/>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tmiZMmGncZryKCFJkO.3gWA"/>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tF6EN1iERKQCRuBZkQHuSsA"/>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tgAaQ4h2kQvp6uHecGvSN6g"/>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tquJsbNBl2LihWcqG.bjsmw"/>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tJFCxOkhVzwsDg747Ud_HYQ"/>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twwOhS4Ws157qDZyAwMrtb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cOVxw_nHeQU6dp2IHIwhrQ"/>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tjUVIaN1fz4EFi0HeqTK5XA"/>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tjN2hio9o6LUfMK.tPrViNw"/>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tTf4QL9yvg_rmKYf0u4NAFQ"/>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tzRalg4VNYXsHMvHYjTTiPA"/>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tnQ4Srx93cpMtod40jB87ZA"/>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tlYEcYlWQ9pBTb4keU3W2Ig"/>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tK_NZLjpl9l70BhMfd89JTQ"/>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tSsT2dn9gp5pLjfq3niE79g"/>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HYUYOhRrSOlDPnHH7r4DYQ"/>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t.tuv52j3ltUs6AWanYhGD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tpo6EnffOU5pdfdpMsfk.KA"/>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tT.GJpFl5loDJ1aNqRGdbmg"/>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tBs9wj3DnMWMr4TiWL97UFQ"/>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t7eOZYU53ygGNQKuZO8LmHw"/>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tDGmXsvCTkj4t0m0151MPxA"/>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tp0NvkYYfBwsYQw70fTAZ7g"/>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bKfccAiuW6WajcVQOta3Dg"/>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tFA_diJeaBhK6MHQlHFSjJA"/>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tOGJvgZ9a_Lu9k1SvIoVlBw"/>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tI2rGYQL7EuHOFUCu5Nf_yg"/>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tOGJvgZ9a_Lu9k1SvIoVlBw"/>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tI2rGYQL7EuHOFUCu5Nf_yg"/>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1jRkPHNKSbqA0jpd9pqpUQ"/>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tOGJvgZ9a_Lu9k1SvIoVlBw"/>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tI2rGYQL7EuHOFUCu5Nf_yg"/>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tqfy3pBsySom3SDJc8WtLgw"/>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7_LF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ue Standard" id="{148D2D2E-0A33-0F47-B115-2DAA6631F4F3}" vid="{0F98BA9F-7AD5-AB45-8900-E267CAF838B4}"/>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FC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ue Standard" id="{148D2D2E-0A33-0F47-B115-2DAA6631F4F3}" vid="{EB0DE866-1E15-6D44-932D-A9EA4984EDD6}"/>
    </a:ext>
  </a:extLst>
</a:theme>
</file>

<file path=ppt/theme/theme3.xml><?xml version="1.0" encoding="utf-8"?>
<a:theme xmlns:a="http://schemas.openxmlformats.org/drawingml/2006/main" name="20_LF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ue Standard" id="{148D2D2E-0A33-0F47-B115-2DAA6631F4F3}" vid="{0F98BA9F-7AD5-AB45-8900-E267CAF838B4}"/>
    </a:ext>
  </a:extLst>
</a:theme>
</file>

<file path=ppt/theme/theme4.xml><?xml version="1.0" encoding="utf-8"?>
<a:theme xmlns:a="http://schemas.openxmlformats.org/drawingml/2006/main" name="18_LF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ue Standard" id="{148D2D2E-0A33-0F47-B115-2DAA6631F4F3}" vid="{0F98BA9F-7AD5-AB45-8900-E267CAF838B4}"/>
    </a:ext>
  </a:extLst>
</a:theme>
</file>

<file path=ppt/theme/theme5.xml><?xml version="1.0" encoding="utf-8"?>
<a:theme xmlns:a="http://schemas.openxmlformats.org/drawingml/2006/main" name="19_LF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ue Standard" id="{148D2D2E-0A33-0F47-B115-2DAA6631F4F3}" vid="{0F98BA9F-7AD5-AB45-8900-E267CAF838B4}"/>
    </a:ext>
  </a:extLst>
</a:theme>
</file>

<file path=ppt/theme/theme6.xml><?xml version="1.0" encoding="utf-8"?>
<a:theme xmlns:a="http://schemas.openxmlformats.org/drawingml/2006/main" name="6_FC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ue Standard" id="{148D2D2E-0A33-0F47-B115-2DAA6631F4F3}" vid="{EB0DE866-1E15-6D44-932D-A9EA4984EDD6}"/>
    </a:ext>
  </a:extLst>
</a:theme>
</file>

<file path=ppt/theme/theme7.xml><?xml version="1.0" encoding="utf-8"?>
<a:theme xmlns:a="http://schemas.openxmlformats.org/drawingml/2006/main" name="21_LF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ue Standard" id="{148D2D2E-0A33-0F47-B115-2DAA6631F4F3}" vid="{0F98BA9F-7AD5-AB45-8900-E267CAF838B4}"/>
    </a:ext>
  </a:extLst>
</a:theme>
</file>

<file path=ppt/theme/theme8.xml><?xml version="1.0" encoding="utf-8"?>
<a:theme xmlns:a="http://schemas.openxmlformats.org/drawingml/2006/main" name="22_LF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ue Standard" id="{148D2D2E-0A33-0F47-B115-2DAA6631F4F3}" vid="{0F98BA9F-7AD5-AB45-8900-E267CAF838B4}"/>
    </a:ext>
  </a:extLst>
</a:theme>
</file>

<file path=ppt/theme/theme9.xml><?xml version="1.0" encoding="utf-8"?>
<a:theme xmlns:a="http://schemas.openxmlformats.org/drawingml/2006/main" name="23_LF Master">
  <a:themeElements>
    <a:clrScheme name="Custom 2 new theme 1">
      <a:dk1>
        <a:srgbClr val="000000"/>
      </a:dk1>
      <a:lt1>
        <a:srgbClr val="FFFFFF"/>
      </a:lt1>
      <a:dk2>
        <a:srgbClr val="243646"/>
      </a:dk2>
      <a:lt2>
        <a:srgbClr val="E7E6E6"/>
      </a:lt2>
      <a:accent1>
        <a:srgbClr val="5D7D95"/>
      </a:accent1>
      <a:accent2>
        <a:srgbClr val="243646"/>
      </a:accent2>
      <a:accent3>
        <a:srgbClr val="87AF99"/>
      </a:accent3>
      <a:accent4>
        <a:srgbClr val="AC4324"/>
      </a:accent4>
      <a:accent5>
        <a:srgbClr val="CF3237"/>
      </a:accent5>
      <a:accent6>
        <a:srgbClr val="F6A81B"/>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ue Standard" id="{148D2D2E-0A33-0F47-B115-2DAA6631F4F3}" vid="{0F98BA9F-7AD5-AB45-8900-E267CAF838B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B1E335B83AA74BB4BB3EE3868D591F" ma:contentTypeVersion="12" ma:contentTypeDescription="Create a new document." ma:contentTypeScope="" ma:versionID="1bf78bfaebc1bd2022e6a4d69529334e">
  <xsd:schema xmlns:xsd="http://www.w3.org/2001/XMLSchema" xmlns:xs="http://www.w3.org/2001/XMLSchema" xmlns:p="http://schemas.microsoft.com/office/2006/metadata/properties" xmlns:ns3="90decfd6-caf9-4b53-ab26-7888397d2fe0" xmlns:ns4="d7d5e09f-2bcf-47aa-a183-3110ba2eec68" targetNamespace="http://schemas.microsoft.com/office/2006/metadata/properties" ma:root="true" ma:fieldsID="5e56c7f137efe65dacc7acb1082d5906" ns3:_="" ns4:_="">
    <xsd:import namespace="90decfd6-caf9-4b53-ab26-7888397d2fe0"/>
    <xsd:import namespace="d7d5e09f-2bcf-47aa-a183-3110ba2eec6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decfd6-caf9-4b53-ab26-7888397d2fe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7d5e09f-2bcf-47aa-a183-3110ba2eec6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0F6852-6C9F-4B6D-9884-9686FBE3F4A5}">
  <ds:schemaRefs>
    <ds:schemaRef ds:uri="http://schemas.microsoft.com/office/2006/documentManagement/types"/>
    <ds:schemaRef ds:uri="d7d5e09f-2bcf-47aa-a183-3110ba2eec68"/>
    <ds:schemaRef ds:uri="http://schemas.microsoft.com/office/infopath/2007/PartnerControls"/>
    <ds:schemaRef ds:uri="http://purl.org/dc/terms/"/>
    <ds:schemaRef ds:uri="http://purl.org/dc/elements/1.1/"/>
    <ds:schemaRef ds:uri="http://schemas.openxmlformats.org/package/2006/metadata/core-properties"/>
    <ds:schemaRef ds:uri="http://www.w3.org/XML/1998/namespace"/>
    <ds:schemaRef ds:uri="90decfd6-caf9-4b53-ab26-7888397d2fe0"/>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D091CA8E-ED69-43EC-91DB-64BC120BCD67}">
  <ds:schemaRefs>
    <ds:schemaRef ds:uri="http://schemas.microsoft.com/sharepoint/v3/contenttype/forms"/>
  </ds:schemaRefs>
</ds:datastoreItem>
</file>

<file path=customXml/itemProps3.xml><?xml version="1.0" encoding="utf-8"?>
<ds:datastoreItem xmlns:ds="http://schemas.openxmlformats.org/officeDocument/2006/customXml" ds:itemID="{89C485A4-C676-412E-AEF3-E6C0203BC9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decfd6-caf9-4b53-ab26-7888397d2fe0"/>
    <ds:schemaRef ds:uri="d7d5e09f-2bcf-47aa-a183-3110ba2eec6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Blue Standard</Template>
  <TotalTime>243592</TotalTime>
  <Words>51205</Words>
  <Application>Microsoft Office PowerPoint</Application>
  <PresentationFormat>Widescreen</PresentationFormat>
  <Paragraphs>6389</Paragraphs>
  <Slides>209</Slides>
  <Notes>128</Notes>
  <HiddenSlides>0</HiddenSlides>
  <MMClips>0</MMClips>
  <ScaleCrop>false</ScaleCrop>
  <HeadingPairs>
    <vt:vector size="8" baseType="variant">
      <vt:variant>
        <vt:lpstr>Fonts Used</vt:lpstr>
      </vt:variant>
      <vt:variant>
        <vt:i4>25</vt:i4>
      </vt:variant>
      <vt:variant>
        <vt:lpstr>Theme</vt:lpstr>
      </vt:variant>
      <vt:variant>
        <vt:i4>9</vt:i4>
      </vt:variant>
      <vt:variant>
        <vt:lpstr>Embedded OLE Servers</vt:lpstr>
      </vt:variant>
      <vt:variant>
        <vt:i4>1</vt:i4>
      </vt:variant>
      <vt:variant>
        <vt:lpstr>Slide Titles</vt:lpstr>
      </vt:variant>
      <vt:variant>
        <vt:i4>209</vt:i4>
      </vt:variant>
    </vt:vector>
  </HeadingPairs>
  <TitlesOfParts>
    <vt:vector size="244" baseType="lpstr">
      <vt:lpstr>.AppleSystemUIFont</vt:lpstr>
      <vt:lpstr>Arial</vt:lpstr>
      <vt:lpstr>Arial Black</vt:lpstr>
      <vt:lpstr>Arial Narrow</vt:lpstr>
      <vt:lpstr>Benton Sans</vt:lpstr>
      <vt:lpstr>Book Antiqua</vt:lpstr>
      <vt:lpstr>Calibri</vt:lpstr>
      <vt:lpstr>Calibri </vt:lpstr>
      <vt:lpstr>Calibri Light</vt:lpstr>
      <vt:lpstr>Conv_Akk_Pro</vt:lpstr>
      <vt:lpstr>Courier New</vt:lpstr>
      <vt:lpstr>DIN Next LT Arabic Medium</vt:lpstr>
      <vt:lpstr>Georgia</vt:lpstr>
      <vt:lpstr>Lato Light</vt:lpstr>
      <vt:lpstr>LucidaGrande</vt:lpstr>
      <vt:lpstr>Optima</vt:lpstr>
      <vt:lpstr>Oswald</vt:lpstr>
      <vt:lpstr>Oswald Light</vt:lpstr>
      <vt:lpstr>Publico Text</vt:lpstr>
      <vt:lpstr>ReithSans</vt:lpstr>
      <vt:lpstr>Sakkal Majalla</vt:lpstr>
      <vt:lpstr>Tahoma</vt:lpstr>
      <vt:lpstr>Times New Roman</vt:lpstr>
      <vt:lpstr>Webdings</vt:lpstr>
      <vt:lpstr>Wingdings</vt:lpstr>
      <vt:lpstr>17_LF Master</vt:lpstr>
      <vt:lpstr>5_FC Master</vt:lpstr>
      <vt:lpstr>20_LF Master</vt:lpstr>
      <vt:lpstr>18_LF Master</vt:lpstr>
      <vt:lpstr>19_LF Master</vt:lpstr>
      <vt:lpstr>6_FC Master</vt:lpstr>
      <vt:lpstr>21_LF Master</vt:lpstr>
      <vt:lpstr>22_LF Master</vt:lpstr>
      <vt:lpstr>23_LF Master</vt:lpstr>
      <vt:lpstr>think-cell Slide</vt:lpstr>
      <vt:lpstr>OXAGON Cybersecurity Strategy and Program Development</vt:lpstr>
      <vt:lpstr>PowerPoint Presentation</vt:lpstr>
      <vt:lpstr>Table of Contents</vt:lpstr>
      <vt:lpstr>PowerPoint Presentation</vt:lpstr>
      <vt:lpstr>In this context, NEOM launched OXAGON, a smart industrial city with unmatched regulatory business environment, residential areas, and powered by 100% clean energy</vt:lpstr>
      <vt:lpstr>Cities similar to OXAGON have been exposed to numerous Cyber attacks with various shapes and forms, ranging from malware to ransomware</vt:lpstr>
      <vt:lpstr>As such, in order to proactively protect services offered, OXAGON is seeking a consulting partner to assist in the development of its cybersecurity strategy and program development</vt:lpstr>
      <vt:lpstr>Booz Allen is uniquely positioned to support OXAGON given its deep experience in MENA, its intimate understanding of NEOM, and its cutting-edge cybersecurity expertise</vt:lpstr>
      <vt:lpstr>Booz Allen is a leading cybersecurity player that supports Governments, Fortune 100, and Global 2000 companies with top talent</vt:lpstr>
      <vt:lpstr>We have engaged in a wide range of cybersecurity projects regionally and globally with various national government entities while covering both strategy and implementation</vt:lpstr>
      <vt:lpstr>We will leverage Booz Allen’s Cybersecurity Framework to develop the OXAGON Cybersecurity strategy and implementation roadmap</vt:lpstr>
      <vt:lpstr>We propose a 14-step approach along five phases to develop OXAGON’s Cybersecurity strategy and management controls</vt:lpstr>
      <vt:lpstr>This engagement is expected to be delivered over a timeframe of 16 weeks </vt:lpstr>
      <vt:lpstr>We propose a joint delivery structure to facilitate efficient project, with reach back to Booz Allen’s global cybersecurity experts</vt:lpstr>
      <vt:lpstr>Table of Contents</vt:lpstr>
      <vt:lpstr>PowerPoint Presentation</vt:lpstr>
      <vt:lpstr>NEOM’s overall economy will be driven mainly by 16 sectors, including Manufacturing and Technology &amp; Digital</vt:lpstr>
      <vt:lpstr>To embody its vision, NEOM is undertaking unique regional developments that will exemplify a new model for sustainable living and cutting-edge technologies</vt:lpstr>
      <vt:lpstr>In this context, NEOM launched OXAGON, a smart industrial city with unmatched regulatory business environment, residential areas, and powered by 100% clean energy</vt:lpstr>
      <vt:lpstr>OXAGON will be enabled by cutting edge state-of-the-art technologies such as automated port and industry 4.0 that expose the city’s core operations to cyber attacks</vt:lpstr>
      <vt:lpstr>Cyber attacks can be numerous and take various shapes and forms, ranging from malware to ransomware</vt:lpstr>
      <vt:lpstr>Such threats have been causing detrimental effects on key national anchors globally, exposing the vulnerability of key national assets to cyber attacks</vt:lpstr>
      <vt:lpstr>The Saudi National Cybersecurity Authority (NCA) developed the National Cybersecurity Strategy (NCSS) to protect all national interests and combat impending threats </vt:lpstr>
      <vt:lpstr>OXAGON will need to adhere to national level cybersecurity regulations as well NEOM’s regulations to reach cyber compliance and enhance consistency across organizations</vt:lpstr>
      <vt:lpstr>In order to proactively protect services offered, OXAGON is seeking a consulting partner to assist in the development of its cybersecurity strategy and program development</vt:lpstr>
      <vt:lpstr>Table of Contents</vt:lpstr>
      <vt:lpstr>Booz Allen is uniquely positioned to support OXAGON given its deep experience in MENA, its intimate understanding of NEOM, and its cutting-edge cybersecurity expertise</vt:lpstr>
      <vt:lpstr>Booz Allen has been at the forefront of strategy and technology consulting for over 100 years, serving clients across various industries</vt:lpstr>
      <vt:lpstr>In the MENA region, Booz Allen has been active since the 1950’s and was the first management consultancy firm to establish a presence in the region</vt:lpstr>
      <vt:lpstr>In KSA, we play a key advisory role in helping leading public and private entities achieve their vision and strategies across a wide range of focus areas</vt:lpstr>
      <vt:lpstr>Our longstanding relationship with NEOM’s leadership team has equipped us with valuable insights to effectively develop Cybersecurity programs within NEOM</vt:lpstr>
      <vt:lpstr>We also have a longstanding relationship with NEOM during which we have supported in strategic projects spanning from concept and development projects</vt:lpstr>
      <vt:lpstr>Booz Allen is a leading cybersecurity player that supports Governments, Fortune 100, and Global 2000 companies with top talent</vt:lpstr>
      <vt:lpstr>We are recognized thought leaders in the industry, driving the industry development with high-impact contributions globally and in MENA</vt:lpstr>
      <vt:lpstr>In MENA, we have holistic cybersecurity capabilities, along strategy, design, implementation and operations, that help clients establish and maintain robust cybersecurity programs</vt:lpstr>
      <vt:lpstr>We also leverage our extensive knowledge of recognized Cybersecurity frameworks and standards such as NIST CSF, CMMI, C2M2, and NCA…</vt:lpstr>
      <vt:lpstr>… as well as cybersecurity risk assessment methodology that relies on proprietary frameworks and tools developed based on lessons learned from our engagements</vt:lpstr>
      <vt:lpstr>We support organizations in managing the convergence of OT/IT cybersecurity missions</vt:lpstr>
      <vt:lpstr>The output of our combined capabilities is the ability to deliver tailored Cyber Defense Programs across IT and OT</vt:lpstr>
      <vt:lpstr>We have engaged in a wide range of cybersecurity projects regionally and globally with various national government entities while covering both strategy and implementation</vt:lpstr>
      <vt:lpstr>We previously supported a national government entity in establishing a national cybersecurity program and developing a cybersecurity strategy</vt:lpstr>
      <vt:lpstr>We also developed a sectorial cybersecurity strategy for a GCC Telecommunications Regulatory Authority and identified regulatory gaps in comparison to benchmarks</vt:lpstr>
      <vt:lpstr>Booz Allen has engaged in a wide range of international IT/OT cybersecurity smart infrastructure assessments across various sectors such as utilities and manufacturing</vt:lpstr>
      <vt:lpstr>We supported a water, power, and irrigation provider in the strategy, planning, and implementation of OT cybersecurity tools </vt:lpstr>
      <vt:lpstr>We also conducted a full-scale assessment for a multinational oil field services company and developed a multi-year implementation roadmap </vt:lpstr>
      <vt:lpstr>In addition, we supported an electric vehicle automaker in developing OT threat detection design plan and evaluating its OT passive monitoring tools </vt:lpstr>
      <vt:lpstr>  Lastly, we developed a smart manufacturing cybersecurity analytics architecture that integrates with the client's enterprise and analyses data from over 800 data feeds </vt:lpstr>
      <vt:lpstr>Our MENA senior advisory leadership have supported the most critical government entities and organizations across the GCC</vt:lpstr>
      <vt:lpstr>We also possess a wide range of subject-matter experts (SMEs) covering cybersecurity matters</vt:lpstr>
      <vt:lpstr>Additionally, our Booz Allen team benefits from reach back to a network of 5,000+ cybersecurity experts and professionals across the firm</vt:lpstr>
      <vt:lpstr>Table of Contents</vt:lpstr>
      <vt:lpstr>We will leverage Booz Allen’s Cybersecurity Framework to develop the OXAGON Cybersecurity strategy and implementation roadmap</vt:lpstr>
      <vt:lpstr>We propose a 14-step approach along five phases to develop OXAGON’s Cybersecurity strategy and management controls</vt:lpstr>
      <vt:lpstr>In step 0, we will identify and start engaging with key NEOM and OXAGON stakeholders to gauge their needs, and identify main challenges</vt:lpstr>
      <vt:lpstr>First, we will conduct a kick-off meeting to agree on engagement scope, objectives, goals, approach, assumptions, and timeline </vt:lpstr>
      <vt:lpstr>We will also engage with key internal and external stakeholders to better understand the project’s context and aspirations and gather relevant information to execute the project</vt:lpstr>
      <vt:lpstr>In step 1.1, we will understand the current state of NEOM and OXAGON overall business strategy/drivers</vt:lpstr>
      <vt:lpstr>In step 1.1, we will understand the current state of NEOM and OXAGON overall business strategy/drivers</vt:lpstr>
      <vt:lpstr>Relevant documents will be reviewed to extract key information to understand the current state of NEOM and OXAGON overall business strategy/drivers</vt:lpstr>
      <vt:lpstr>We will develop a solid understanding of OXAGON’s cybersecurity and business ecosystem to better inform the current state of OXAGON</vt:lpstr>
      <vt:lpstr>In step 1.2, we will understand NEOM and OXAGON Regulatory Context</vt:lpstr>
      <vt:lpstr>We will identify requirements relevant to cybersecurity issued by local regulators in addition to relevant international cybersecurity standards and best practices </vt:lpstr>
      <vt:lpstr>In Step 1.3, we will benchmark relevant smart industrial cities/hubs comparable to OXAGON in order to derive cybersecurity best practices and trends</vt:lpstr>
      <vt:lpstr>In this step, we will benchmark destinations comparable to OXAGON in order to understand cybersecurity best practices and trends against Booz Allen CS Framework dimensions</vt:lpstr>
      <vt:lpstr>For example, we will examine benchmarks such as the Los Angeles port, which constitutes a leading example in providing cybersecurity operations center (CSOC) services</vt:lpstr>
      <vt:lpstr>We will gather historical cybersecurity events witnessed by benchmarked cities, spanning across different threat actors and geographical locations</vt:lpstr>
      <vt:lpstr>We will benchmark cybersecurity mandates of leading similar BUs in order to retain best practices around formulating the Mission, Vision, and Strategic Objectives  </vt:lpstr>
      <vt:lpstr>We will benchmark key cybersecurity services offered by leading similar business units and derive lessons learned</vt:lpstr>
      <vt:lpstr>We will also benchmark different cybersecurity organization models and tailor the best-fit option for OXAGON’s cybersecurity department/BU</vt:lpstr>
      <vt:lpstr>In Step 1.4, we will assess the cybersecurity threat landscape of OXAGON and identify and prioritize the most relevant threats and risks</vt:lpstr>
      <vt:lpstr>In Step 1.4, we will assess the Cybersecurity threat landscape of OXAGON and identify and prioritize the most relevant threats and risks (cont’d)</vt:lpstr>
      <vt:lpstr>We will then pinpoint the different threat actors that are critical to OXAGON’s operations based on its threat landscape</vt:lpstr>
      <vt:lpstr>We will also structure the identified threat events based on the actors’ intent, opportunity, and capability to identify and develop OXAGON’s threat scenarios </vt:lpstr>
      <vt:lpstr>We will define the threat scenario, cite examples, capture trends, and detail key characteristics – Intent, Opportunity, and Capability for all catalogued threats </vt:lpstr>
      <vt:lpstr>We will assess the likelihood for potential risks of identified assets and map them across a risk criticality matrix </vt:lpstr>
      <vt:lpstr>In step 1.5, we will develop OXAGON’s cybersecurity vision, mission, and strategic objectives</vt:lpstr>
      <vt:lpstr>We will define OXAGON’s cybersecurity mandate including vision, mission, strategic objectives, and KPIs</vt:lpstr>
      <vt:lpstr>The development of OXAGON’s vision, mission, and strategic objectives will take into account OXAGON’s aspiration, stakeholders’ feedback and benchmark results </vt:lpstr>
      <vt:lpstr>We will define relevant strategic objectives in line with OXAGON Cybersecurity vision and mission statements</vt:lpstr>
      <vt:lpstr>We will define KPIs to track progress against OXAGON’s cybersecurity strategic objectives, including description, target, calculation formula, and measurement frequency</vt:lpstr>
      <vt:lpstr>In step 1.6, we will identify and define OXAGON’s cybersecurity services and determine their delivery model vis-à-vis its business units</vt:lpstr>
      <vt:lpstr>We will define a cybersecurity service portfolio in line with OXAGON’s cybersecurity vision,  mission and strategic objectives, regulations, frameworks, standards, and best practices</vt:lpstr>
      <vt:lpstr>We will determine the appropriate delivery model for OXAGON cybersecurity services for each business model</vt:lpstr>
      <vt:lpstr>In step 1.7, we will define OXAGON’s cybersecurity organizational and governance model, in addition to detailing the cybersecurity processes</vt:lpstr>
      <vt:lpstr>In step 1.7, we will define OXAGON’s cybersecurity organizational and governance model, in addition to detailing the cybersecurity processes (cont’d)</vt:lpstr>
      <vt:lpstr>We will then develop OXAGON’s cybersecurity departmental organization structure and recommend required roles, responsibilities, and manpower</vt:lpstr>
      <vt:lpstr>We will define OXAGON’s cybersecurity interaction model with internal and external stakeholders</vt:lpstr>
      <vt:lpstr>We will define OXAGON’s cybersecurity interaction model with internal and external stakeholders (cont’d)</vt:lpstr>
      <vt:lpstr>We will identify OXAGON’s governance committees and develop detailed committee charters to articulate their composition, agenda, and rules of engagement </vt:lpstr>
      <vt:lpstr>We will identify OXAGON’s working group charter to include its composition, rules of engagement, and responsibilities </vt:lpstr>
      <vt:lpstr>We will identify key cybersecurity decision areas across various cybersecurity units and assign appropriate authorities to relevant stakeholders</vt:lpstr>
      <vt:lpstr>We will also develop OXAGON’s cybersecurity processes needed to conduct its day-to-day cybersecurity activities</vt:lpstr>
      <vt:lpstr>In step 1.8, we will derive initiatives to reach the target state, develop charters, and socialize the initiatives to secure stakeholder alignment</vt:lpstr>
      <vt:lpstr>Additionally in step 1.8, we will identify and document the Cybersecurity Performance Management metrics related to each identified initiative</vt:lpstr>
      <vt:lpstr>PowerPoint Presentation</vt:lpstr>
      <vt:lpstr>PowerPoint Presentation</vt:lpstr>
      <vt:lpstr>We will consolidate cybersecurity recommendations into initiatives, and develop charters for each which will include stakeholders, implementation timeline, and a high-level budget</vt:lpstr>
      <vt:lpstr>We will develop a performance management framework with key metrics to monitor, measure, analyze and evaluate, the on-time and on-budget progress of identified initiatives </vt:lpstr>
      <vt:lpstr>We will define metrics to track progress against OXAGON’s cybersecurity budget deviation, time deviation, risks, issues, delay in issue resolution, and delay to meet a critical path</vt:lpstr>
      <vt:lpstr>We will adapt Booz Allen’s repository of tools and templates to develop user-friendly dashboards for tracking the progress of cybersecurity initiatives</vt:lpstr>
      <vt:lpstr>In Step 1.9, we will define and prioritize OXAGON’s cybersecurity initiatives and accordingly develop a 3-year implementation roadmap</vt:lpstr>
      <vt:lpstr>Initiatives will be defined and prioritized into a roadmap, and detailed charters will be developed for each initiatives including objectives, key stakeholders, and dependencies</vt:lpstr>
      <vt:lpstr>We will prioritize the initiative charters and create a phased cybersecurity implementation plan for OXAGON</vt:lpstr>
      <vt:lpstr>In Step 1.10, we will develop requests for proposals required to implement prioritized Cybersecurity initiatives</vt:lpstr>
      <vt:lpstr>We will follow a defined structure to develop RFPs, mainly covering introduction and objectives, instructions to bidders and the appropriate requirements and specifications</vt:lpstr>
      <vt:lpstr>We will adopt the assessment mechanism set by OXAGON, including technical and commercial criteria, to evaluate the different RFPs</vt:lpstr>
      <vt:lpstr>In step 2.1, we will develop OXAGON’s cybersecurity management systems (CSMS) frameworks including the CSMS Controls and Risk Management frameworks</vt:lpstr>
      <vt:lpstr>In step 2.1, we will develop OXAGON’s cybersecurity management systems frameworks including the CSMS Controls and Risk Management frameworks (cont’d)</vt:lpstr>
      <vt:lpstr>In step 2.1, we will develop OXAGON’s cybersecurity management systems frameworks including the CSMS Controls and Risk Management frameworks (cont’d)</vt:lpstr>
      <vt:lpstr>We will align with OXAGON stakeholders on design guidelines to guide the development of the CSMS frameworks</vt:lpstr>
      <vt:lpstr>We will leverage Booz Allen’s Cyber Defense Controls Framework to develop OXAGON’s CSMS Controls Framework in alignment with regulations and standards </vt:lpstr>
      <vt:lpstr>We will also define a scoring scale including degree of implementation and measures of effectiveness to assess the CSMS controls</vt:lpstr>
      <vt:lpstr>We will develop OXAGON’s CSMS core processes including CSMS Planning, CSMS Risk Assessment, CSMS Risk Treatment, and CSMS Performance Evaluation</vt:lpstr>
      <vt:lpstr>The Risk Planning process will be an annual exercise aiming to define the scope of risk to be managed and conduct proper cybersecurity management</vt:lpstr>
      <vt:lpstr>The scope of risk assessment is determined by identifying all in scope assets which will evaluated based on potential impacts on asset confidentiality, Integrity &amp; availability</vt:lpstr>
      <vt:lpstr>The Risk Assessment process will allow the identification and analysis of inherent risks via the identification of the risk impact and likelihood to determine risk scenario criticality</vt:lpstr>
      <vt:lpstr>Risk impact and likelihood criteria and scoring matrices will be used for calculating risk criticality </vt:lpstr>
      <vt:lpstr>PowerPoint Presentation</vt:lpstr>
      <vt:lpstr>Risks exceeding appetite threshold will be reviewed to identify possible risk treatment strategies, consisting of one or more treatment options </vt:lpstr>
      <vt:lpstr>We will prioritize appropriate potential risk treatment options as a function of the calculated criticality and identified required effort level for treatment</vt:lpstr>
      <vt:lpstr>We will define a clear risk monitoring methodology to ensure continuous monitoring of implemented controls’ effectiveness </vt:lpstr>
      <vt:lpstr>Key performance indicators will be defined to assess performance across the risk management processes</vt:lpstr>
      <vt:lpstr>In step 2.2, we will develop OXAGON’s Cybersecurity policies and standards in alignment with local regulations and international best practices</vt:lpstr>
      <vt:lpstr>In step 2.2, we will develop OXAGON’s Cybersecurity policies and standards in alignment with local regulations and international best practices</vt:lpstr>
      <vt:lpstr>We will identify a long list of cybersecurity policies and select the most critical ten policies to be developed</vt:lpstr>
      <vt:lpstr>For each policy, we will define the scope and key instructions covering the controls and risks </vt:lpstr>
      <vt:lpstr>We will identify, shortlist, and prioritize a long list of cybersecurity standards drawn from multiple sources of input to identify all necessary standards per policy </vt:lpstr>
      <vt:lpstr>In step 2.3, we will develop OXAGON’s Cybersecurity Standard Operating Procedures </vt:lpstr>
      <vt:lpstr>We will develop comprehensive SOPs by revising and detailing Level 1 and Level 2 Processes, and we will combine SOPs into playbooks</vt:lpstr>
      <vt:lpstr>For each function, we will revise and detail the level 1 and level 2 processes in terms of definition, input, output, and frequency…</vt:lpstr>
      <vt:lpstr>… and filter the Level 2 processes into a short list of selected processes, based on criteria such as criticality and required level of expertise</vt:lpstr>
      <vt:lpstr>The compiled Level 2 processes will be further detailed into structured SOPs including scope, objectives, assumptions and workflow/detailed activities</vt:lpstr>
      <vt:lpstr>Throughout the engagement with OXAGON, we will monitor the project progress and conduct periodic reviews </vt:lpstr>
      <vt:lpstr>Our project management team will utilize Booz Allen’s project management toolkit to provide governance and effectively manage project delivery</vt:lpstr>
      <vt:lpstr>We will align with OXAGON on regular status reporting and communication mechanisms to plan activities and monitor potential project issues or risks </vt:lpstr>
      <vt:lpstr>Our project management team will also conduct key delivery model activities, which include baseline and design as well as consolidation and improvement activities</vt:lpstr>
      <vt:lpstr>We will also work with OXAGON to develop a Risk Management process that helps identify, assess, manage, and audit risks</vt:lpstr>
      <vt:lpstr>Additionally, we will adopt an iterative approach to develop deliverable, promoting knowledge transfer and collaborative engagement with OXAGON teams</vt:lpstr>
      <vt:lpstr>Table of Contents</vt:lpstr>
      <vt:lpstr>This engagement is expected to be delivered over a timeframe of 16 weeks </vt:lpstr>
      <vt:lpstr>This engagement is expected to be delivered over a timeframe of 13 weeks </vt:lpstr>
      <vt:lpstr>This engagement is expected to be delivered over a timeframe of 13 weeks </vt:lpstr>
      <vt:lpstr>This engagement is expected to be delivered over a timeframe of 16 weeks </vt:lpstr>
      <vt:lpstr>We propose a joint delivery structure to facilitate efficient project, with reach back to Booz Allen’s global cybersecurity experts</vt:lpstr>
      <vt:lpstr>We will utilize a variety of collaboration and document management tools during the COVID-19 situation to enable efficient, secure and interactive hybrid delivery</vt:lpstr>
      <vt:lpstr>Booz Allen Hamilton’s technical proposal and deliverables are fully compliant and aligned with the RfP’s scope of work and requested deliverables</vt:lpstr>
      <vt:lpstr>Booz Allen Hamilton’s technical proposal and deliverables are fully compliant and aligned with the RfP’s scope of work and requested deliverables (cont’d)</vt:lpstr>
      <vt:lpstr>Table of Contents</vt:lpstr>
      <vt:lpstr>Booz Allen has a long experience in cyber security and a proven relation with NEOM, that aids in the firm's ability to satisfy the engagement </vt:lpstr>
      <vt:lpstr>Booz Allen has a long experience in cyber security and a proven relation with NEOM, that aids in the firm's ability to satisfy the engagement </vt:lpstr>
      <vt:lpstr>Booz Allen has a long experience in cyber security and a proven relation with NEOM, that aids in the firm's ability to satisfy the engagement </vt:lpstr>
      <vt:lpstr>NEOM Line Strategy NEOM - KSA</vt:lpstr>
      <vt:lpstr>NEOM Bay Strategy Refresh NEOM - KSA</vt:lpstr>
      <vt:lpstr>NEOM Mountain Concept &amp; Strategy NEOM - KSA</vt:lpstr>
      <vt:lpstr>NEOM Archipelago Initial Concept NEOM - KSA </vt:lpstr>
      <vt:lpstr>NEOM Bay Initial Concept &amp; Strategy NEOM - KSA </vt:lpstr>
      <vt:lpstr>Development of NEOM Services Sector Strategy - NEOM NEOM - KSA</vt:lpstr>
      <vt:lpstr>Sharma Valley Initial Concept NEOM - KSA </vt:lpstr>
      <vt:lpstr>Shushah Island Concept &amp; Strategy NEOM - KSA</vt:lpstr>
      <vt:lpstr>National Level Cyber Strategy &amp; CSOC Design GCC Country</vt:lpstr>
      <vt:lpstr>National Cyber Strategy and Risk Management Framework National Security Organization, GCC</vt:lpstr>
      <vt:lpstr>Cybersecurity Strategy Realignment and Risk Mgmt. Support Global Media and Communications Company</vt:lpstr>
      <vt:lpstr>Cyber Program Support US Department of Veterans Affairs</vt:lpstr>
      <vt:lpstr>CSOC Development and Operation Fortune 50 Retailer</vt:lpstr>
      <vt:lpstr>CSOC Strategy, Development, and Operation Global Packaged Goods Company</vt:lpstr>
      <vt:lpstr>CFC Strategy and Development International Pharma and Healthcare Company</vt:lpstr>
      <vt:lpstr>Cybersecurity Operating Model and Strategy Design Critical National Infrastructure Entity, GCC </vt:lpstr>
      <vt:lpstr>Future State Security Strategy International Oil Major</vt:lpstr>
      <vt:lpstr>Cyber Security Maturity Assessment GCC Central Exchange</vt:lpstr>
      <vt:lpstr>OT Cybersecurity Services for Energy Distribution Major Utility in MENA</vt:lpstr>
      <vt:lpstr>Water/Wastewater Utilities OT Technical Assistance  Environmental Protection Agency (EPA) Water Security Division (WSD)</vt:lpstr>
      <vt:lpstr>Third Party Cybersecurity Risk Management Design and Operationalization GCC Government Entity</vt:lpstr>
      <vt:lpstr>National Risk Management and Information Sharing Frameworks​ National Government Entity, MENA</vt:lpstr>
      <vt:lpstr>Cybersecurity Program Development GCC National Electricity Company</vt:lpstr>
      <vt:lpstr>Water/Wastewater Sector OT Cybersecurity Training and Exercise Environmental Protection Agency (EPA) Water Security Division (WSD)</vt:lpstr>
      <vt:lpstr>Cyber Program Support US Department of Veterans Affairs</vt:lpstr>
      <vt:lpstr>Cyber Leadership Program Enhancement Top U.S. Brokerage Firm</vt:lpstr>
      <vt:lpstr>Cyber Security Next Generation Policy Top 25 U.S. Investment and Retail Bank</vt:lpstr>
      <vt:lpstr>Cyber Maturity Assessments Large International Manufacturing Company</vt:lpstr>
      <vt:lpstr>Cybersecurity Program Design and Implementation Fortune 5 Global Automaker</vt:lpstr>
      <vt:lpstr>Cybersecurity Testing Program Confidential U.S. Aeronautics And Space Client </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 of Contents</vt:lpstr>
      <vt:lpstr>Commercial Registration</vt:lpstr>
      <vt:lpstr>Zakat Certificate</vt:lpstr>
      <vt:lpstr>General Organization for Social Insurance Certificate</vt:lpstr>
      <vt:lpstr>Chamber of Commerce Membership Certificate</vt:lpstr>
      <vt:lpstr>Saudization and VAT Registration Certificates</vt:lpstr>
      <vt:lpstr>FY 2021 Audited Financial Results</vt:lpstr>
    </vt:vector>
  </TitlesOfParts>
  <Company>Booz Allen Hamilton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Naim, Imad [ME]</dc:creator>
  <cp:lastModifiedBy>Torres, Alvaro</cp:lastModifiedBy>
  <cp:revision>11291</cp:revision>
  <cp:lastPrinted>2021-01-02T14:19:31Z</cp:lastPrinted>
  <dcterms:created xsi:type="dcterms:W3CDTF">2017-03-07T13:13:29Z</dcterms:created>
  <dcterms:modified xsi:type="dcterms:W3CDTF">2022-09-26T17:30:45Z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0x0101000AB1E335B83AA74BB4BB3EE3868D591F</vt:lpwstr>
  </property>
  <property fmtid="{D5CDD505-2E9C-101B-9397-08002B2CF9AE}" pid="3" name="DocumentMSOLanguageID">
    <vt:lpwstr>msoLanguageIDEnglishUK</vt:lpwstr>
  </property>
</Properties>
</file>